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jpg" ContentType="image/jp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3.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84" r:id="rId3"/>
    <p:sldMasterId id="2147483801" r:id="rId4"/>
  </p:sldMasterIdLst>
  <p:notesMasterIdLst>
    <p:notesMasterId r:id="rId110"/>
  </p:notesMasterIdLst>
  <p:sldIdLst>
    <p:sldId id="662" r:id="rId5"/>
    <p:sldId id="495" r:id="rId6"/>
    <p:sldId id="837" r:id="rId7"/>
    <p:sldId id="815" r:id="rId8"/>
    <p:sldId id="812" r:id="rId9"/>
    <p:sldId id="811" r:id="rId10"/>
    <p:sldId id="813" r:id="rId11"/>
    <p:sldId id="262" r:id="rId12"/>
    <p:sldId id="271" r:id="rId13"/>
    <p:sldId id="273" r:id="rId14"/>
    <p:sldId id="853" r:id="rId15"/>
    <p:sldId id="727" r:id="rId16"/>
    <p:sldId id="259" r:id="rId17"/>
    <p:sldId id="785" r:id="rId18"/>
    <p:sldId id="270" r:id="rId19"/>
    <p:sldId id="803" r:id="rId20"/>
    <p:sldId id="802" r:id="rId21"/>
    <p:sldId id="758" r:id="rId22"/>
    <p:sldId id="846" r:id="rId23"/>
    <p:sldId id="816" r:id="rId24"/>
    <p:sldId id="817" r:id="rId25"/>
    <p:sldId id="818" r:id="rId26"/>
    <p:sldId id="762" r:id="rId27"/>
    <p:sldId id="820" r:id="rId28"/>
    <p:sldId id="296" r:id="rId29"/>
    <p:sldId id="819" r:id="rId30"/>
    <p:sldId id="748" r:id="rId31"/>
    <p:sldId id="821" r:id="rId32"/>
    <p:sldId id="298" r:id="rId33"/>
    <p:sldId id="261" r:id="rId34"/>
    <p:sldId id="286" r:id="rId35"/>
    <p:sldId id="786" r:id="rId36"/>
    <p:sldId id="276" r:id="rId37"/>
    <p:sldId id="787" r:id="rId38"/>
    <p:sldId id="320" r:id="rId39"/>
    <p:sldId id="750" r:id="rId40"/>
    <p:sldId id="840" r:id="rId41"/>
    <p:sldId id="287" r:id="rId42"/>
    <p:sldId id="295" r:id="rId43"/>
    <p:sldId id="796" r:id="rId44"/>
    <p:sldId id="836" r:id="rId45"/>
    <p:sldId id="333" r:id="rId46"/>
    <p:sldId id="858" r:id="rId47"/>
    <p:sldId id="857" r:id="rId48"/>
    <p:sldId id="297" r:id="rId49"/>
    <p:sldId id="859" r:id="rId50"/>
    <p:sldId id="844" r:id="rId51"/>
    <p:sldId id="740" r:id="rId52"/>
    <p:sldId id="372" r:id="rId53"/>
    <p:sldId id="849" r:id="rId54"/>
    <p:sldId id="850" r:id="rId55"/>
    <p:sldId id="788" r:id="rId56"/>
    <p:sldId id="847" r:id="rId57"/>
    <p:sldId id="756" r:id="rId58"/>
    <p:sldId id="369" r:id="rId59"/>
    <p:sldId id="368" r:id="rId60"/>
    <p:sldId id="794" r:id="rId61"/>
    <p:sldId id="851" r:id="rId62"/>
    <p:sldId id="852" r:id="rId63"/>
    <p:sldId id="769" r:id="rId64"/>
    <p:sldId id="854" r:id="rId65"/>
    <p:sldId id="393" r:id="rId66"/>
    <p:sldId id="659" r:id="rId67"/>
    <p:sldId id="825" r:id="rId68"/>
    <p:sldId id="841" r:id="rId69"/>
    <p:sldId id="343" r:id="rId70"/>
    <p:sldId id="288" r:id="rId71"/>
    <p:sldId id="763" r:id="rId72"/>
    <p:sldId id="845" r:id="rId73"/>
    <p:sldId id="268" r:id="rId74"/>
    <p:sldId id="799" r:id="rId75"/>
    <p:sldId id="800" r:id="rId76"/>
    <p:sldId id="281" r:id="rId77"/>
    <p:sldId id="282" r:id="rId78"/>
    <p:sldId id="855" r:id="rId79"/>
    <p:sldId id="856" r:id="rId80"/>
    <p:sldId id="260" r:id="rId81"/>
    <p:sldId id="822" r:id="rId82"/>
    <p:sldId id="823" r:id="rId83"/>
    <p:sldId id="839" r:id="rId84"/>
    <p:sldId id="757" r:id="rId85"/>
    <p:sldId id="731" r:id="rId86"/>
    <p:sldId id="780" r:id="rId87"/>
    <p:sldId id="842" r:id="rId88"/>
    <p:sldId id="843" r:id="rId89"/>
    <p:sldId id="306" r:id="rId90"/>
    <p:sldId id="274" r:id="rId91"/>
    <p:sldId id="275" r:id="rId92"/>
    <p:sldId id="797" r:id="rId93"/>
    <p:sldId id="294" r:id="rId94"/>
    <p:sldId id="804" r:id="rId95"/>
    <p:sldId id="783" r:id="rId96"/>
    <p:sldId id="791" r:id="rId97"/>
    <p:sldId id="792" r:id="rId98"/>
    <p:sldId id="303" r:id="rId99"/>
    <p:sldId id="766" r:id="rId100"/>
    <p:sldId id="754" r:id="rId101"/>
    <p:sldId id="266" r:id="rId102"/>
    <p:sldId id="267" r:id="rId103"/>
    <p:sldId id="779" r:id="rId104"/>
    <p:sldId id="764" r:id="rId105"/>
    <p:sldId id="765" r:id="rId106"/>
    <p:sldId id="772" r:id="rId107"/>
    <p:sldId id="346" r:id="rId108"/>
    <p:sldId id="752" r:id="rId109"/>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中間スタイル 2 - アクセント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中間スタイル 2 - アクセント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中間スタイル 2 - アクセント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5BE263C-DBD7-4A20-BB59-AAB30ACAA65A}" styleName="中間スタイル 3 - アクセント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770" autoAdjust="0"/>
    <p:restoredTop sz="96344" autoAdjust="0"/>
  </p:normalViewPr>
  <p:slideViewPr>
    <p:cSldViewPr snapToGrid="0" showGuides="1">
      <p:cViewPr varScale="1">
        <p:scale>
          <a:sx n="107" d="100"/>
          <a:sy n="107" d="100"/>
        </p:scale>
        <p:origin x="114" y="168"/>
      </p:cViewPr>
      <p:guideLst>
        <p:guide orient="horz" pos="2160"/>
        <p:guide pos="3840"/>
      </p:guideLst>
    </p:cSldViewPr>
  </p:slideViewPr>
  <p:notesTextViewPr>
    <p:cViewPr>
      <p:scale>
        <a:sx n="1" d="1"/>
        <a:sy n="1" d="1"/>
      </p:scale>
      <p:origin x="0" y="0"/>
    </p:cViewPr>
  </p:notesTextViewPr>
  <p:sorterViewPr>
    <p:cViewPr>
      <p:scale>
        <a:sx n="100" d="100"/>
        <a:sy n="100" d="100"/>
      </p:scale>
      <p:origin x="0" y="-684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viewProps" Target="viewProps.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theme" Target="theme/theme1.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slide" Target="slides/slide102.xml"/><Relationship Id="rId114"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4" Type="http://schemas.openxmlformats.org/officeDocument/2006/relationships/slideMaster" Target="slideMasters/slideMaster2.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notesMaster" Target="notesMasters/notesMaster1.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3" Type="http://schemas.openxmlformats.org/officeDocument/2006/relationships/slideMaster" Target="slideMasters/slideMaster1.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14.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569AFD0-4095-4711-847F-FAF93A78C3D7}" type="datetimeFigureOut">
              <a:rPr kumimoji="1" lang="ja-JP" altLang="en-US" smtClean="0"/>
              <a:t>2023/4/28</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BBFA3A0-5FB0-4BA5-AD7C-77862BA626D3}" type="slidenum">
              <a:rPr kumimoji="1" lang="ja-JP" altLang="en-US" smtClean="0"/>
              <a:t>‹#›</a:t>
            </a:fld>
            <a:endParaRPr kumimoji="1" lang="ja-JP" altLang="en-US"/>
          </a:p>
        </p:txBody>
      </p:sp>
    </p:spTree>
    <p:extLst>
      <p:ext uri="{BB962C8B-B14F-4D97-AF65-F5344CB8AC3E}">
        <p14:creationId xmlns:p14="http://schemas.microsoft.com/office/powerpoint/2010/main" val="1516567146"/>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algn="l" fontAlgn="base"/>
            <a:r>
              <a:rPr lang="en-US" altLang="ja-JP" b="0" i="0" dirty="0">
                <a:solidFill>
                  <a:srgbClr val="323232"/>
                </a:solidFill>
                <a:effectLst/>
                <a:latin typeface="opensans"/>
              </a:rPr>
              <a:t>C14</a:t>
            </a:r>
            <a:r>
              <a:rPr lang="ja-JP" altLang="en-US" b="0" i="0" dirty="0">
                <a:solidFill>
                  <a:srgbClr val="323232"/>
                </a:solidFill>
                <a:effectLst/>
                <a:latin typeface="opensans"/>
              </a:rPr>
              <a:t>を除去するための廃棄物処理が廃棄物を</a:t>
            </a:r>
            <a:r>
              <a:rPr lang="en-US" altLang="ja-JP" b="0" i="0" dirty="0">
                <a:solidFill>
                  <a:srgbClr val="323232"/>
                </a:solidFill>
                <a:effectLst/>
                <a:latin typeface="opensans"/>
              </a:rPr>
              <a:t>LLW</a:t>
            </a:r>
            <a:r>
              <a:rPr lang="ja-JP" altLang="en-US" b="0" i="0" dirty="0">
                <a:solidFill>
                  <a:srgbClr val="323232"/>
                </a:solidFill>
                <a:effectLst/>
                <a:latin typeface="opensans"/>
              </a:rPr>
              <a:t>に再分類する場合、</a:t>
            </a:r>
            <a:r>
              <a:rPr lang="en-US" altLang="ja-JP" b="0" i="0" dirty="0">
                <a:solidFill>
                  <a:srgbClr val="323232"/>
                </a:solidFill>
                <a:effectLst/>
                <a:latin typeface="opensans"/>
              </a:rPr>
              <a:t>1</a:t>
            </a:r>
            <a:r>
              <a:rPr lang="ja-JP" altLang="en-US" b="0" i="0" dirty="0">
                <a:solidFill>
                  <a:srgbClr val="323232"/>
                </a:solidFill>
                <a:effectLst/>
                <a:latin typeface="opensans"/>
              </a:rPr>
              <a:t>立方メートルあたり</a:t>
            </a:r>
            <a:r>
              <a:rPr lang="en-US" altLang="ja-JP" b="0" i="0" dirty="0">
                <a:solidFill>
                  <a:srgbClr val="323232"/>
                </a:solidFill>
                <a:effectLst/>
                <a:latin typeface="opensans"/>
              </a:rPr>
              <a:t>43,000</a:t>
            </a:r>
            <a:r>
              <a:rPr lang="ja-JP" altLang="en-US" b="0" i="0" dirty="0">
                <a:solidFill>
                  <a:srgbClr val="323232"/>
                </a:solidFill>
                <a:effectLst/>
                <a:latin typeface="opensans"/>
              </a:rPr>
              <a:t>ポンド</a:t>
            </a:r>
            <a:r>
              <a:rPr lang="en-US" altLang="ja-JP" b="0" i="0" dirty="0">
                <a:solidFill>
                  <a:srgbClr val="323232"/>
                </a:solidFill>
                <a:effectLst/>
                <a:latin typeface="opensans"/>
              </a:rPr>
              <a:t>( $ 56,000 )</a:t>
            </a:r>
            <a:r>
              <a:rPr lang="ja-JP" altLang="en-US" b="0" i="0" dirty="0">
                <a:solidFill>
                  <a:srgbClr val="323232"/>
                </a:solidFill>
                <a:effectLst/>
                <a:latin typeface="opensans"/>
              </a:rPr>
              <a:t>未満のコストは、英国の納税者にとって節約になります。同様に、地質学的処分を必要としないようにグラファイトを処理できれば、より小さな地質処分施設を構築することで大幅に節約できます。”</a:t>
            </a:r>
          </a:p>
          <a:p>
            <a:pPr algn="l" fontAlgn="base"/>
            <a:r>
              <a:rPr lang="ja-JP" altLang="en-US" b="0" i="0" dirty="0">
                <a:solidFill>
                  <a:srgbClr val="323232"/>
                </a:solidFill>
                <a:effectLst/>
                <a:latin typeface="opensans"/>
              </a:rPr>
              <a:t>これらのダイヤモンドバッテリーは、化学蒸着</a:t>
            </a:r>
            <a:r>
              <a:rPr lang="en-US" altLang="ja-JP" b="0" i="0" dirty="0">
                <a:solidFill>
                  <a:srgbClr val="323232"/>
                </a:solidFill>
                <a:effectLst/>
                <a:latin typeface="opensans"/>
              </a:rPr>
              <a:t>( CVD )</a:t>
            </a:r>
            <a:r>
              <a:rPr lang="ja-JP" altLang="en-US" b="0" i="0" dirty="0">
                <a:solidFill>
                  <a:srgbClr val="323232"/>
                </a:solidFill>
                <a:effectLst/>
                <a:latin typeface="opensans"/>
              </a:rPr>
              <a:t>と呼ばれるプロセスを使用して製造されています。これは、ダイヤモンドの製造に広く使用されており、水素とメタンの混合プラズマを使用して、ダイヤモンドフィルムを非常に成長させます 高温。</a:t>
            </a:r>
          </a:p>
          <a:p>
            <a:pPr algn="l" fontAlgn="base"/>
            <a:r>
              <a:rPr lang="en-US" altLang="ja-JP" b="0" i="0" dirty="0">
                <a:solidFill>
                  <a:srgbClr val="323232"/>
                </a:solidFill>
                <a:effectLst/>
                <a:latin typeface="opensans"/>
              </a:rPr>
              <a:t>ASPIRE</a:t>
            </a:r>
            <a:r>
              <a:rPr lang="ja-JP" altLang="en-US" b="0" i="0" dirty="0">
                <a:solidFill>
                  <a:srgbClr val="323232"/>
                </a:solidFill>
                <a:effectLst/>
                <a:latin typeface="opensans"/>
              </a:rPr>
              <a:t>の科学者は、放射状同位体</a:t>
            </a:r>
            <a:r>
              <a:rPr lang="en-US" altLang="ja-JP" b="0" i="0" dirty="0">
                <a:solidFill>
                  <a:srgbClr val="323232"/>
                </a:solidFill>
                <a:effectLst/>
                <a:latin typeface="opensans"/>
              </a:rPr>
              <a:t>Carbon-14</a:t>
            </a:r>
            <a:r>
              <a:rPr lang="ja-JP" altLang="en-US" b="0" i="0" dirty="0">
                <a:solidFill>
                  <a:srgbClr val="323232"/>
                </a:solidFill>
                <a:effectLst/>
                <a:latin typeface="opensans"/>
              </a:rPr>
              <a:t>を含む放射性メタンを使用して、放射性ダイヤモンドの成長を可能にするために</a:t>
            </a:r>
            <a:r>
              <a:rPr lang="en-US" altLang="ja-JP" b="0" i="0" dirty="0">
                <a:solidFill>
                  <a:srgbClr val="323232"/>
                </a:solidFill>
                <a:effectLst/>
                <a:latin typeface="opensans"/>
              </a:rPr>
              <a:t>CVD</a:t>
            </a:r>
            <a:r>
              <a:rPr lang="ja-JP" altLang="en-US" b="0" i="0" dirty="0">
                <a:solidFill>
                  <a:srgbClr val="323232"/>
                </a:solidFill>
                <a:effectLst/>
                <a:latin typeface="opensans"/>
              </a:rPr>
              <a:t>プロセスを変更しました。</a:t>
            </a:r>
          </a:p>
          <a:p>
            <a:endParaRPr kumimoji="1" lang="ja-JP" altLang="en-US" dirty="0"/>
          </a:p>
        </p:txBody>
      </p:sp>
      <p:sp>
        <p:nvSpPr>
          <p:cNvPr id="4" name="スライド番号プレースホルダー 3"/>
          <p:cNvSpPr>
            <a:spLocks noGrp="1"/>
          </p:cNvSpPr>
          <p:nvPr>
            <p:ph type="sldNum" sz="quarter" idx="5"/>
          </p:nvPr>
        </p:nvSpPr>
        <p:spPr/>
        <p:txBody>
          <a:bodyPr/>
          <a:lstStyle/>
          <a:p>
            <a:fld id="{499C7C9D-F7A1-4B19-AD95-5EC7427228DF}" type="slidenum">
              <a:rPr kumimoji="1" lang="ja-JP" altLang="en-US" smtClean="0"/>
              <a:t>49</a:t>
            </a:fld>
            <a:endParaRPr kumimoji="1" lang="ja-JP" altLang="en-US"/>
          </a:p>
        </p:txBody>
      </p:sp>
    </p:spTree>
    <p:extLst>
      <p:ext uri="{BB962C8B-B14F-4D97-AF65-F5344CB8AC3E}">
        <p14:creationId xmlns:p14="http://schemas.microsoft.com/office/powerpoint/2010/main" val="2500227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algn="l" fontAlgn="base"/>
            <a:r>
              <a:rPr lang="en-US" altLang="ja-JP" b="0" i="0" dirty="0">
                <a:solidFill>
                  <a:srgbClr val="323232"/>
                </a:solidFill>
                <a:effectLst/>
                <a:latin typeface="opensans"/>
              </a:rPr>
              <a:t>C14</a:t>
            </a:r>
            <a:r>
              <a:rPr lang="ja-JP" altLang="en-US" b="0" i="0" dirty="0">
                <a:solidFill>
                  <a:srgbClr val="323232"/>
                </a:solidFill>
                <a:effectLst/>
                <a:latin typeface="opensans"/>
              </a:rPr>
              <a:t>を除去するための廃棄物処理が廃棄物を</a:t>
            </a:r>
            <a:r>
              <a:rPr lang="en-US" altLang="ja-JP" b="0" i="0" dirty="0">
                <a:solidFill>
                  <a:srgbClr val="323232"/>
                </a:solidFill>
                <a:effectLst/>
                <a:latin typeface="opensans"/>
              </a:rPr>
              <a:t>LLW</a:t>
            </a:r>
            <a:r>
              <a:rPr lang="ja-JP" altLang="en-US" b="0" i="0" dirty="0">
                <a:solidFill>
                  <a:srgbClr val="323232"/>
                </a:solidFill>
                <a:effectLst/>
                <a:latin typeface="opensans"/>
              </a:rPr>
              <a:t>に再分類する場合、</a:t>
            </a:r>
            <a:r>
              <a:rPr lang="en-US" altLang="ja-JP" b="0" i="0" dirty="0">
                <a:solidFill>
                  <a:srgbClr val="323232"/>
                </a:solidFill>
                <a:effectLst/>
                <a:latin typeface="opensans"/>
              </a:rPr>
              <a:t>1</a:t>
            </a:r>
            <a:r>
              <a:rPr lang="ja-JP" altLang="en-US" b="0" i="0" dirty="0">
                <a:solidFill>
                  <a:srgbClr val="323232"/>
                </a:solidFill>
                <a:effectLst/>
                <a:latin typeface="opensans"/>
              </a:rPr>
              <a:t>立方メートルあたり</a:t>
            </a:r>
            <a:r>
              <a:rPr lang="en-US" altLang="ja-JP" b="0" i="0" dirty="0">
                <a:solidFill>
                  <a:srgbClr val="323232"/>
                </a:solidFill>
                <a:effectLst/>
                <a:latin typeface="opensans"/>
              </a:rPr>
              <a:t>43,000</a:t>
            </a:r>
            <a:r>
              <a:rPr lang="ja-JP" altLang="en-US" b="0" i="0" dirty="0">
                <a:solidFill>
                  <a:srgbClr val="323232"/>
                </a:solidFill>
                <a:effectLst/>
                <a:latin typeface="opensans"/>
              </a:rPr>
              <a:t>ポンド</a:t>
            </a:r>
            <a:r>
              <a:rPr lang="en-US" altLang="ja-JP" b="0" i="0" dirty="0">
                <a:solidFill>
                  <a:srgbClr val="323232"/>
                </a:solidFill>
                <a:effectLst/>
                <a:latin typeface="opensans"/>
              </a:rPr>
              <a:t>( $ 56,000 )</a:t>
            </a:r>
            <a:r>
              <a:rPr lang="ja-JP" altLang="en-US" b="0" i="0" dirty="0">
                <a:solidFill>
                  <a:srgbClr val="323232"/>
                </a:solidFill>
                <a:effectLst/>
                <a:latin typeface="opensans"/>
              </a:rPr>
              <a:t>未満のコストは、英国の納税者にとって節約になります。同様に、地質学的処分を必要としないようにグラファイトを処理できれば、より小さな地質処分施設を構築することで大幅に節約できます。”</a:t>
            </a:r>
          </a:p>
          <a:p>
            <a:pPr algn="l" fontAlgn="base"/>
            <a:r>
              <a:rPr lang="ja-JP" altLang="en-US" b="0" i="0" dirty="0">
                <a:solidFill>
                  <a:srgbClr val="323232"/>
                </a:solidFill>
                <a:effectLst/>
                <a:latin typeface="opensans"/>
              </a:rPr>
              <a:t>これらのダイヤモンドバッテリーは、化学蒸着</a:t>
            </a:r>
            <a:r>
              <a:rPr lang="en-US" altLang="ja-JP" b="0" i="0" dirty="0">
                <a:solidFill>
                  <a:srgbClr val="323232"/>
                </a:solidFill>
                <a:effectLst/>
                <a:latin typeface="opensans"/>
              </a:rPr>
              <a:t>( CVD )</a:t>
            </a:r>
            <a:r>
              <a:rPr lang="ja-JP" altLang="en-US" b="0" i="0" dirty="0">
                <a:solidFill>
                  <a:srgbClr val="323232"/>
                </a:solidFill>
                <a:effectLst/>
                <a:latin typeface="opensans"/>
              </a:rPr>
              <a:t>と呼ばれるプロセスを使用して製造されています。これは、ダイヤモンドの製造に広く使用されており、水素とメタンの混合プラズマを使用して、ダイヤモンドフィルムを非常に成長させます 高温。</a:t>
            </a:r>
          </a:p>
          <a:p>
            <a:pPr algn="l" fontAlgn="base"/>
            <a:r>
              <a:rPr lang="en-US" altLang="ja-JP" b="0" i="0" dirty="0">
                <a:solidFill>
                  <a:srgbClr val="323232"/>
                </a:solidFill>
                <a:effectLst/>
                <a:latin typeface="opensans"/>
              </a:rPr>
              <a:t>ASPIRE</a:t>
            </a:r>
            <a:r>
              <a:rPr lang="ja-JP" altLang="en-US" b="0" i="0" dirty="0">
                <a:solidFill>
                  <a:srgbClr val="323232"/>
                </a:solidFill>
                <a:effectLst/>
                <a:latin typeface="opensans"/>
              </a:rPr>
              <a:t>の科学者は、放射状同位体</a:t>
            </a:r>
            <a:r>
              <a:rPr lang="en-US" altLang="ja-JP" b="0" i="0" dirty="0">
                <a:solidFill>
                  <a:srgbClr val="323232"/>
                </a:solidFill>
                <a:effectLst/>
                <a:latin typeface="opensans"/>
              </a:rPr>
              <a:t>Carbon-14</a:t>
            </a:r>
            <a:r>
              <a:rPr lang="ja-JP" altLang="en-US" b="0" i="0" dirty="0">
                <a:solidFill>
                  <a:srgbClr val="323232"/>
                </a:solidFill>
                <a:effectLst/>
                <a:latin typeface="opensans"/>
              </a:rPr>
              <a:t>を含む放射性メタンを使用して、放射性ダイヤモンドの成長を可能にするために</a:t>
            </a:r>
            <a:r>
              <a:rPr lang="en-US" altLang="ja-JP" b="0" i="0" dirty="0">
                <a:solidFill>
                  <a:srgbClr val="323232"/>
                </a:solidFill>
                <a:effectLst/>
                <a:latin typeface="opensans"/>
              </a:rPr>
              <a:t>CVD</a:t>
            </a:r>
            <a:r>
              <a:rPr lang="ja-JP" altLang="en-US" b="0" i="0" dirty="0">
                <a:solidFill>
                  <a:srgbClr val="323232"/>
                </a:solidFill>
                <a:effectLst/>
                <a:latin typeface="opensans"/>
              </a:rPr>
              <a:t>プロセスを変更しました。</a:t>
            </a:r>
          </a:p>
          <a:p>
            <a:endParaRPr kumimoji="1" lang="ja-JP" altLang="en-US" dirty="0"/>
          </a:p>
        </p:txBody>
      </p:sp>
      <p:sp>
        <p:nvSpPr>
          <p:cNvPr id="4" name="スライド番号プレースホルダー 3"/>
          <p:cNvSpPr>
            <a:spLocks noGrp="1"/>
          </p:cNvSpPr>
          <p:nvPr>
            <p:ph type="sldNum" sz="quarter" idx="5"/>
          </p:nvPr>
        </p:nvSpPr>
        <p:spPr/>
        <p:txBody>
          <a:bodyPr/>
          <a:lstStyle/>
          <a:p>
            <a:fld id="{499C7C9D-F7A1-4B19-AD95-5EC7427228DF}" type="slidenum">
              <a:rPr kumimoji="1" lang="ja-JP" altLang="en-US" smtClean="0"/>
              <a:t>50</a:t>
            </a:fld>
            <a:endParaRPr kumimoji="1" lang="ja-JP" altLang="en-US"/>
          </a:p>
        </p:txBody>
      </p:sp>
    </p:spTree>
    <p:extLst>
      <p:ext uri="{BB962C8B-B14F-4D97-AF65-F5344CB8AC3E}">
        <p14:creationId xmlns:p14="http://schemas.microsoft.com/office/powerpoint/2010/main" val="24801047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algn="l" fontAlgn="base"/>
            <a:r>
              <a:rPr lang="en-US" altLang="ja-JP" b="0" i="0" dirty="0">
                <a:solidFill>
                  <a:srgbClr val="323232"/>
                </a:solidFill>
                <a:effectLst/>
                <a:latin typeface="opensans"/>
              </a:rPr>
              <a:t>C14</a:t>
            </a:r>
            <a:r>
              <a:rPr lang="ja-JP" altLang="en-US" b="0" i="0" dirty="0">
                <a:solidFill>
                  <a:srgbClr val="323232"/>
                </a:solidFill>
                <a:effectLst/>
                <a:latin typeface="opensans"/>
              </a:rPr>
              <a:t>を除去するための廃棄物処理が廃棄物を</a:t>
            </a:r>
            <a:r>
              <a:rPr lang="en-US" altLang="ja-JP" b="0" i="0" dirty="0">
                <a:solidFill>
                  <a:srgbClr val="323232"/>
                </a:solidFill>
                <a:effectLst/>
                <a:latin typeface="opensans"/>
              </a:rPr>
              <a:t>LLW</a:t>
            </a:r>
            <a:r>
              <a:rPr lang="ja-JP" altLang="en-US" b="0" i="0" dirty="0">
                <a:solidFill>
                  <a:srgbClr val="323232"/>
                </a:solidFill>
                <a:effectLst/>
                <a:latin typeface="opensans"/>
              </a:rPr>
              <a:t>に再分類する場合、</a:t>
            </a:r>
            <a:r>
              <a:rPr lang="en-US" altLang="ja-JP" b="0" i="0" dirty="0">
                <a:solidFill>
                  <a:srgbClr val="323232"/>
                </a:solidFill>
                <a:effectLst/>
                <a:latin typeface="opensans"/>
              </a:rPr>
              <a:t>1</a:t>
            </a:r>
            <a:r>
              <a:rPr lang="ja-JP" altLang="en-US" b="0" i="0" dirty="0">
                <a:solidFill>
                  <a:srgbClr val="323232"/>
                </a:solidFill>
                <a:effectLst/>
                <a:latin typeface="opensans"/>
              </a:rPr>
              <a:t>立方メートルあたり</a:t>
            </a:r>
            <a:r>
              <a:rPr lang="en-US" altLang="ja-JP" b="0" i="0" dirty="0">
                <a:solidFill>
                  <a:srgbClr val="323232"/>
                </a:solidFill>
                <a:effectLst/>
                <a:latin typeface="opensans"/>
              </a:rPr>
              <a:t>43,000</a:t>
            </a:r>
            <a:r>
              <a:rPr lang="ja-JP" altLang="en-US" b="0" i="0" dirty="0">
                <a:solidFill>
                  <a:srgbClr val="323232"/>
                </a:solidFill>
                <a:effectLst/>
                <a:latin typeface="opensans"/>
              </a:rPr>
              <a:t>ポンド</a:t>
            </a:r>
            <a:r>
              <a:rPr lang="en-US" altLang="ja-JP" b="0" i="0" dirty="0">
                <a:solidFill>
                  <a:srgbClr val="323232"/>
                </a:solidFill>
                <a:effectLst/>
                <a:latin typeface="opensans"/>
              </a:rPr>
              <a:t>( $ 56,000 )</a:t>
            </a:r>
            <a:r>
              <a:rPr lang="ja-JP" altLang="en-US" b="0" i="0" dirty="0">
                <a:solidFill>
                  <a:srgbClr val="323232"/>
                </a:solidFill>
                <a:effectLst/>
                <a:latin typeface="opensans"/>
              </a:rPr>
              <a:t>未満のコストは、英国の納税者にとって節約になります。同様に、地質学的処分を必要としないようにグラファイトを処理できれば、より小さな地質処分施設を構築することで大幅に節約できます。”</a:t>
            </a:r>
          </a:p>
          <a:p>
            <a:pPr algn="l" fontAlgn="base"/>
            <a:r>
              <a:rPr lang="ja-JP" altLang="en-US" b="0" i="0" dirty="0">
                <a:solidFill>
                  <a:srgbClr val="323232"/>
                </a:solidFill>
                <a:effectLst/>
                <a:latin typeface="opensans"/>
              </a:rPr>
              <a:t>これらのダイヤモンドバッテリーは、化学蒸着</a:t>
            </a:r>
            <a:r>
              <a:rPr lang="en-US" altLang="ja-JP" b="0" i="0" dirty="0">
                <a:solidFill>
                  <a:srgbClr val="323232"/>
                </a:solidFill>
                <a:effectLst/>
                <a:latin typeface="opensans"/>
              </a:rPr>
              <a:t>( CVD )</a:t>
            </a:r>
            <a:r>
              <a:rPr lang="ja-JP" altLang="en-US" b="0" i="0" dirty="0">
                <a:solidFill>
                  <a:srgbClr val="323232"/>
                </a:solidFill>
                <a:effectLst/>
                <a:latin typeface="opensans"/>
              </a:rPr>
              <a:t>と呼ばれるプロセスを使用して製造されています。これは、ダイヤモンドの製造に広く使用されており、水素とメタンの混合プラズマを使用して、ダイヤモンドフィルムを非常に成長させます 高温。</a:t>
            </a:r>
          </a:p>
          <a:p>
            <a:pPr algn="l" fontAlgn="base"/>
            <a:r>
              <a:rPr lang="en-US" altLang="ja-JP" b="0" i="0" dirty="0">
                <a:solidFill>
                  <a:srgbClr val="323232"/>
                </a:solidFill>
                <a:effectLst/>
                <a:latin typeface="opensans"/>
              </a:rPr>
              <a:t>ASPIRE</a:t>
            </a:r>
            <a:r>
              <a:rPr lang="ja-JP" altLang="en-US" b="0" i="0" dirty="0">
                <a:solidFill>
                  <a:srgbClr val="323232"/>
                </a:solidFill>
                <a:effectLst/>
                <a:latin typeface="opensans"/>
              </a:rPr>
              <a:t>の科学者は、放射状同位体</a:t>
            </a:r>
            <a:r>
              <a:rPr lang="en-US" altLang="ja-JP" b="0" i="0" dirty="0">
                <a:solidFill>
                  <a:srgbClr val="323232"/>
                </a:solidFill>
                <a:effectLst/>
                <a:latin typeface="opensans"/>
              </a:rPr>
              <a:t>Carbon-14</a:t>
            </a:r>
            <a:r>
              <a:rPr lang="ja-JP" altLang="en-US" b="0" i="0" dirty="0">
                <a:solidFill>
                  <a:srgbClr val="323232"/>
                </a:solidFill>
                <a:effectLst/>
                <a:latin typeface="opensans"/>
              </a:rPr>
              <a:t>を含む放射性メタンを使用して、放射性ダイヤモンドの成長を可能にするために</a:t>
            </a:r>
            <a:r>
              <a:rPr lang="en-US" altLang="ja-JP" b="0" i="0" dirty="0">
                <a:solidFill>
                  <a:srgbClr val="323232"/>
                </a:solidFill>
                <a:effectLst/>
                <a:latin typeface="opensans"/>
              </a:rPr>
              <a:t>CVD</a:t>
            </a:r>
            <a:r>
              <a:rPr lang="ja-JP" altLang="en-US" b="0" i="0" dirty="0">
                <a:solidFill>
                  <a:srgbClr val="323232"/>
                </a:solidFill>
                <a:effectLst/>
                <a:latin typeface="opensans"/>
              </a:rPr>
              <a:t>プロセスを変更しました。</a:t>
            </a:r>
          </a:p>
          <a:p>
            <a:endParaRPr kumimoji="1" lang="ja-JP" altLang="en-US" dirty="0"/>
          </a:p>
        </p:txBody>
      </p:sp>
      <p:sp>
        <p:nvSpPr>
          <p:cNvPr id="4" name="スライド番号プレースホルダー 3"/>
          <p:cNvSpPr>
            <a:spLocks noGrp="1"/>
          </p:cNvSpPr>
          <p:nvPr>
            <p:ph type="sldNum" sz="quarter" idx="5"/>
          </p:nvPr>
        </p:nvSpPr>
        <p:spPr/>
        <p:txBody>
          <a:bodyPr/>
          <a:lstStyle/>
          <a:p>
            <a:fld id="{499C7C9D-F7A1-4B19-AD95-5EC7427228DF}" type="slidenum">
              <a:rPr kumimoji="1" lang="ja-JP" altLang="en-US" smtClean="0"/>
              <a:t>51</a:t>
            </a:fld>
            <a:endParaRPr kumimoji="1" lang="ja-JP" altLang="en-US"/>
          </a:p>
        </p:txBody>
      </p:sp>
    </p:spTree>
    <p:extLst>
      <p:ext uri="{BB962C8B-B14F-4D97-AF65-F5344CB8AC3E}">
        <p14:creationId xmlns:p14="http://schemas.microsoft.com/office/powerpoint/2010/main" val="10256841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499C7C9D-F7A1-4B19-AD95-5EC7427228DF}" type="slidenum">
              <a:rPr kumimoji="1" lang="ja-JP" altLang="en-US" smtClean="0"/>
              <a:t>55</a:t>
            </a:fld>
            <a:endParaRPr kumimoji="1" lang="ja-JP" altLang="en-US"/>
          </a:p>
        </p:txBody>
      </p:sp>
    </p:spTree>
    <p:extLst>
      <p:ext uri="{BB962C8B-B14F-4D97-AF65-F5344CB8AC3E}">
        <p14:creationId xmlns:p14="http://schemas.microsoft.com/office/powerpoint/2010/main" val="33461109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499C7C9D-F7A1-4B19-AD95-5EC7427228DF}" type="slidenum">
              <a:rPr kumimoji="1" lang="ja-JP" altLang="en-US" smtClean="0"/>
              <a:t>56</a:t>
            </a:fld>
            <a:endParaRPr kumimoji="1" lang="ja-JP" altLang="en-US"/>
          </a:p>
        </p:txBody>
      </p:sp>
    </p:spTree>
    <p:extLst>
      <p:ext uri="{BB962C8B-B14F-4D97-AF65-F5344CB8AC3E}">
        <p14:creationId xmlns:p14="http://schemas.microsoft.com/office/powerpoint/2010/main" val="13760338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D15C359-71D7-C3B9-88BF-D451E834DEF8}"/>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F6A18819-8245-5E63-4DFF-AB0379EE5FF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0138FD45-72C0-6C6C-E93F-2EDA83F89965}"/>
              </a:ext>
            </a:extLst>
          </p:cNvPr>
          <p:cNvSpPr>
            <a:spLocks noGrp="1"/>
          </p:cNvSpPr>
          <p:nvPr>
            <p:ph type="dt" sz="half" idx="10"/>
          </p:nvPr>
        </p:nvSpPr>
        <p:spPr/>
        <p:txBody>
          <a:bodyPr/>
          <a:lstStyle/>
          <a:p>
            <a:fld id="{62A71DBD-C479-46DF-94A7-351AF4E58B53}" type="datetimeFigureOut">
              <a:rPr kumimoji="1" lang="ja-JP" altLang="en-US" smtClean="0"/>
              <a:t>2023/4/28</a:t>
            </a:fld>
            <a:endParaRPr kumimoji="1" lang="ja-JP" altLang="en-US"/>
          </a:p>
        </p:txBody>
      </p:sp>
      <p:sp>
        <p:nvSpPr>
          <p:cNvPr id="5" name="フッター プレースホルダー 4">
            <a:extLst>
              <a:ext uri="{FF2B5EF4-FFF2-40B4-BE49-F238E27FC236}">
                <a16:creationId xmlns:a16="http://schemas.microsoft.com/office/drawing/2014/main" id="{0CE3948C-DC11-8C78-262B-D4F75BAE7DD4}"/>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06767FED-C9FA-F3E0-93C0-CBC6EC8B54EE}"/>
              </a:ext>
            </a:extLst>
          </p:cNvPr>
          <p:cNvSpPr>
            <a:spLocks noGrp="1"/>
          </p:cNvSpPr>
          <p:nvPr>
            <p:ph type="sldNum" sz="quarter" idx="12"/>
          </p:nvPr>
        </p:nvSpPr>
        <p:spPr/>
        <p:txBody>
          <a:bodyPr/>
          <a:lstStyle/>
          <a:p>
            <a:fld id="{1817E5F9-C1F8-4CBA-AB09-C4E01E159C27}" type="slidenum">
              <a:rPr kumimoji="1" lang="ja-JP" altLang="en-US" smtClean="0"/>
              <a:t>‹#›</a:t>
            </a:fld>
            <a:endParaRPr kumimoji="1" lang="ja-JP" altLang="en-US"/>
          </a:p>
        </p:txBody>
      </p:sp>
    </p:spTree>
    <p:extLst>
      <p:ext uri="{BB962C8B-B14F-4D97-AF65-F5344CB8AC3E}">
        <p14:creationId xmlns:p14="http://schemas.microsoft.com/office/powerpoint/2010/main" val="38881591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8FB464D-247B-D950-5FC2-3510F1E5D300}"/>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65796978-BCB9-F80F-6374-5C053764B1E5}"/>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9BCCD9B6-23F1-847B-AB59-FF07FDC3F336}"/>
              </a:ext>
            </a:extLst>
          </p:cNvPr>
          <p:cNvSpPr>
            <a:spLocks noGrp="1"/>
          </p:cNvSpPr>
          <p:nvPr>
            <p:ph type="dt" sz="half" idx="10"/>
          </p:nvPr>
        </p:nvSpPr>
        <p:spPr/>
        <p:txBody>
          <a:bodyPr/>
          <a:lstStyle/>
          <a:p>
            <a:fld id="{62A71DBD-C479-46DF-94A7-351AF4E58B53}" type="datetimeFigureOut">
              <a:rPr kumimoji="1" lang="ja-JP" altLang="en-US" smtClean="0"/>
              <a:t>2023/4/28</a:t>
            </a:fld>
            <a:endParaRPr kumimoji="1" lang="ja-JP" altLang="en-US"/>
          </a:p>
        </p:txBody>
      </p:sp>
      <p:sp>
        <p:nvSpPr>
          <p:cNvPr id="5" name="フッター プレースホルダー 4">
            <a:extLst>
              <a:ext uri="{FF2B5EF4-FFF2-40B4-BE49-F238E27FC236}">
                <a16:creationId xmlns:a16="http://schemas.microsoft.com/office/drawing/2014/main" id="{013F59B6-5BE5-D6BB-3FB4-8B7C4873EEB0}"/>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5F990E09-E3C0-C529-6261-C79D165755F7}"/>
              </a:ext>
            </a:extLst>
          </p:cNvPr>
          <p:cNvSpPr>
            <a:spLocks noGrp="1"/>
          </p:cNvSpPr>
          <p:nvPr>
            <p:ph type="sldNum" sz="quarter" idx="12"/>
          </p:nvPr>
        </p:nvSpPr>
        <p:spPr/>
        <p:txBody>
          <a:bodyPr/>
          <a:lstStyle/>
          <a:p>
            <a:fld id="{1817E5F9-C1F8-4CBA-AB09-C4E01E159C27}" type="slidenum">
              <a:rPr kumimoji="1" lang="ja-JP" altLang="en-US" smtClean="0"/>
              <a:t>‹#›</a:t>
            </a:fld>
            <a:endParaRPr kumimoji="1" lang="ja-JP" altLang="en-US"/>
          </a:p>
        </p:txBody>
      </p:sp>
    </p:spTree>
    <p:extLst>
      <p:ext uri="{BB962C8B-B14F-4D97-AF65-F5344CB8AC3E}">
        <p14:creationId xmlns:p14="http://schemas.microsoft.com/office/powerpoint/2010/main" val="30339210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24784E71-9CCA-AF73-D88E-E31EC07B71C8}"/>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F55BDB8C-3E7A-EB34-6DC2-98531A999B40}"/>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E514727D-77AC-EE09-26E8-5EDF98D31DA4}"/>
              </a:ext>
            </a:extLst>
          </p:cNvPr>
          <p:cNvSpPr>
            <a:spLocks noGrp="1"/>
          </p:cNvSpPr>
          <p:nvPr>
            <p:ph type="dt" sz="half" idx="10"/>
          </p:nvPr>
        </p:nvSpPr>
        <p:spPr/>
        <p:txBody>
          <a:bodyPr/>
          <a:lstStyle/>
          <a:p>
            <a:fld id="{62A71DBD-C479-46DF-94A7-351AF4E58B53}" type="datetimeFigureOut">
              <a:rPr kumimoji="1" lang="ja-JP" altLang="en-US" smtClean="0"/>
              <a:t>2023/4/28</a:t>
            </a:fld>
            <a:endParaRPr kumimoji="1" lang="ja-JP" altLang="en-US"/>
          </a:p>
        </p:txBody>
      </p:sp>
      <p:sp>
        <p:nvSpPr>
          <p:cNvPr id="5" name="フッター プレースホルダー 4">
            <a:extLst>
              <a:ext uri="{FF2B5EF4-FFF2-40B4-BE49-F238E27FC236}">
                <a16:creationId xmlns:a16="http://schemas.microsoft.com/office/drawing/2014/main" id="{69990F57-2E5E-3F95-687F-1269B9844948}"/>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E68B37C2-B237-65DD-27E1-A439DC5ED7EB}"/>
              </a:ext>
            </a:extLst>
          </p:cNvPr>
          <p:cNvSpPr>
            <a:spLocks noGrp="1"/>
          </p:cNvSpPr>
          <p:nvPr>
            <p:ph type="sldNum" sz="quarter" idx="12"/>
          </p:nvPr>
        </p:nvSpPr>
        <p:spPr/>
        <p:txBody>
          <a:bodyPr/>
          <a:lstStyle/>
          <a:p>
            <a:fld id="{1817E5F9-C1F8-4CBA-AB09-C4E01E159C27}" type="slidenum">
              <a:rPr kumimoji="1" lang="ja-JP" altLang="en-US" smtClean="0"/>
              <a:t>‹#›</a:t>
            </a:fld>
            <a:endParaRPr kumimoji="1" lang="ja-JP" altLang="en-US"/>
          </a:p>
        </p:txBody>
      </p:sp>
    </p:spTree>
    <p:extLst>
      <p:ext uri="{BB962C8B-B14F-4D97-AF65-F5344CB8AC3E}">
        <p14:creationId xmlns:p14="http://schemas.microsoft.com/office/powerpoint/2010/main" val="10540606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5217713" y="-22271"/>
            <a:ext cx="6880806" cy="483466"/>
          </a:xfrm>
          <a:prstGeom prst="rect">
            <a:avLst/>
          </a:prstGeom>
        </p:spPr>
        <p:txBody>
          <a:bodyPr wrap="square" lIns="0" tIns="0" rIns="0" bIns="0">
            <a:spAutoFit/>
          </a:bodyPr>
          <a:lstStyle>
            <a:lvl1pPr>
              <a:defRPr sz="3491" b="1" i="0">
                <a:solidFill>
                  <a:schemeClr val="tx1"/>
                </a:solidFill>
                <a:latin typeface="Arial"/>
                <a:cs typeface="Arial"/>
              </a:defRPr>
            </a:lvl1pPr>
          </a:lstStyle>
          <a:p>
            <a:endParaRPr/>
          </a:p>
        </p:txBody>
      </p:sp>
      <p:sp>
        <p:nvSpPr>
          <p:cNvPr id="3" name="Holder 3"/>
          <p:cNvSpPr>
            <a:spLocks noGrp="1"/>
          </p:cNvSpPr>
          <p:nvPr>
            <p:ph type="subTitle" idx="4"/>
          </p:nvPr>
        </p:nvSpPr>
        <p:spPr>
          <a:xfrm>
            <a:off x="1828800" y="3840480"/>
            <a:ext cx="8534400" cy="408189"/>
          </a:xfrm>
          <a:prstGeom prst="rect">
            <a:avLst/>
          </a:prstGeom>
        </p:spPr>
        <p:txBody>
          <a:bodyPr wrap="square" lIns="0" tIns="0" rIns="0" bIns="0">
            <a:spAutoFit/>
          </a:bodyPr>
          <a:lstStyle>
            <a:lvl1pPr>
              <a:defRPr sz="2947" b="0" i="0">
                <a:solidFill>
                  <a:schemeClr val="tx1"/>
                </a:solidFill>
                <a:latin typeface="ＭＳ Ｐゴシック"/>
                <a:cs typeface="ＭＳ Ｐゴシック"/>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4/28/2023</a:t>
            </a:fld>
            <a:endParaRPr lang="en-US"/>
          </a:p>
        </p:txBody>
      </p:sp>
      <p:sp>
        <p:nvSpPr>
          <p:cNvPr id="6" name="Holder 6"/>
          <p:cNvSpPr>
            <a:spLocks noGrp="1"/>
          </p:cNvSpPr>
          <p:nvPr>
            <p:ph type="sldNum" sz="quarter" idx="7"/>
          </p:nvPr>
        </p:nvSpPr>
        <p:spPr/>
        <p:txBody>
          <a:bodyPr lIns="0" tIns="0" rIns="0" bIns="0"/>
          <a:lstStyle>
            <a:lvl1pPr>
              <a:defRPr sz="1768" b="0" i="0">
                <a:solidFill>
                  <a:schemeClr val="tx1"/>
                </a:solidFill>
                <a:latin typeface="Arial"/>
                <a:cs typeface="Arial"/>
              </a:defRPr>
            </a:lvl1pPr>
          </a:lstStyle>
          <a:p>
            <a:pPr marL="135893">
              <a:lnSpc>
                <a:spcPts val="2040"/>
              </a:lnSpc>
            </a:pPr>
            <a:fld id="{81D60167-4931-47E6-BA6A-407CBD079E47}" type="slidenum">
              <a:rPr lang="en-US" altLang="ja-JP" spc="-5" smtClean="0"/>
              <a:pPr marL="135893">
                <a:lnSpc>
                  <a:spcPts val="2040"/>
                </a:lnSpc>
              </a:pPr>
              <a:t>‹#›</a:t>
            </a:fld>
            <a:endParaRPr lang="en-US" altLang="ja-JP" spc="-5" dirty="0"/>
          </a:p>
        </p:txBody>
      </p:sp>
    </p:spTree>
    <p:extLst>
      <p:ext uri="{BB962C8B-B14F-4D97-AF65-F5344CB8AC3E}">
        <p14:creationId xmlns:p14="http://schemas.microsoft.com/office/powerpoint/2010/main" val="19049769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491" b="1" i="0">
                <a:solidFill>
                  <a:schemeClr val="tx1"/>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4/28/2023</a:t>
            </a:fld>
            <a:endParaRPr lang="en-US"/>
          </a:p>
        </p:txBody>
      </p:sp>
      <p:sp>
        <p:nvSpPr>
          <p:cNvPr id="5" name="Holder 5"/>
          <p:cNvSpPr>
            <a:spLocks noGrp="1"/>
          </p:cNvSpPr>
          <p:nvPr>
            <p:ph type="sldNum" sz="quarter" idx="7"/>
          </p:nvPr>
        </p:nvSpPr>
        <p:spPr/>
        <p:txBody>
          <a:bodyPr lIns="0" tIns="0" rIns="0" bIns="0"/>
          <a:lstStyle>
            <a:lvl1pPr>
              <a:defRPr sz="1768" b="0" i="0">
                <a:solidFill>
                  <a:schemeClr val="tx1"/>
                </a:solidFill>
                <a:latin typeface="Arial"/>
                <a:cs typeface="Arial"/>
              </a:defRPr>
            </a:lvl1pPr>
          </a:lstStyle>
          <a:p>
            <a:pPr marL="135893">
              <a:lnSpc>
                <a:spcPts val="2040"/>
              </a:lnSpc>
            </a:pPr>
            <a:fld id="{81D60167-4931-47E6-BA6A-407CBD079E47}" type="slidenum">
              <a:rPr lang="en-US" altLang="ja-JP" spc="-5" smtClean="0"/>
              <a:pPr marL="135893">
                <a:lnSpc>
                  <a:spcPts val="2040"/>
                </a:lnSpc>
              </a:pPr>
              <a:t>‹#›</a:t>
            </a:fld>
            <a:endParaRPr lang="en-US" altLang="ja-JP" spc="-5" dirty="0"/>
          </a:p>
        </p:txBody>
      </p:sp>
    </p:spTree>
    <p:extLst>
      <p:ext uri="{BB962C8B-B14F-4D97-AF65-F5344CB8AC3E}">
        <p14:creationId xmlns:p14="http://schemas.microsoft.com/office/powerpoint/2010/main" val="202045888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4/28/2023</a:t>
            </a:fld>
            <a:endParaRPr lang="en-US"/>
          </a:p>
        </p:txBody>
      </p:sp>
      <p:sp>
        <p:nvSpPr>
          <p:cNvPr id="4" name="Holder 4"/>
          <p:cNvSpPr>
            <a:spLocks noGrp="1"/>
          </p:cNvSpPr>
          <p:nvPr>
            <p:ph type="sldNum" sz="quarter" idx="7"/>
          </p:nvPr>
        </p:nvSpPr>
        <p:spPr/>
        <p:txBody>
          <a:bodyPr lIns="0" tIns="0" rIns="0" bIns="0"/>
          <a:lstStyle>
            <a:lvl1pPr>
              <a:defRPr sz="1768" b="0" i="0">
                <a:solidFill>
                  <a:schemeClr val="tx1"/>
                </a:solidFill>
                <a:latin typeface="Arial"/>
                <a:cs typeface="Arial"/>
              </a:defRPr>
            </a:lvl1pPr>
          </a:lstStyle>
          <a:p>
            <a:pPr marL="135893">
              <a:lnSpc>
                <a:spcPts val="2040"/>
              </a:lnSpc>
            </a:pPr>
            <a:fld id="{81D60167-4931-47E6-BA6A-407CBD079E47}" type="slidenum">
              <a:rPr lang="en-US" altLang="ja-JP" spc="-5" smtClean="0"/>
              <a:pPr marL="135893">
                <a:lnSpc>
                  <a:spcPts val="2040"/>
                </a:lnSpc>
              </a:pPr>
              <a:t>‹#›</a:t>
            </a:fld>
            <a:endParaRPr lang="en-US" altLang="ja-JP" spc="-5" dirty="0"/>
          </a:p>
        </p:txBody>
      </p:sp>
    </p:spTree>
    <p:extLst>
      <p:ext uri="{BB962C8B-B14F-4D97-AF65-F5344CB8AC3E}">
        <p14:creationId xmlns:p14="http://schemas.microsoft.com/office/powerpoint/2010/main" val="378571231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491" b="1" i="0">
                <a:solidFill>
                  <a:schemeClr val="tx1"/>
                </a:solidFill>
                <a:latin typeface="Arial"/>
                <a:cs typeface="Arial"/>
              </a:defRPr>
            </a:lvl1pPr>
          </a:lstStyle>
          <a:p>
            <a:endParaRPr/>
          </a:p>
        </p:txBody>
      </p:sp>
      <p:sp>
        <p:nvSpPr>
          <p:cNvPr id="3" name="Holder 3"/>
          <p:cNvSpPr>
            <a:spLocks noGrp="1"/>
          </p:cNvSpPr>
          <p:nvPr>
            <p:ph sz="half" idx="2"/>
          </p:nvPr>
        </p:nvSpPr>
        <p:spPr>
          <a:xfrm>
            <a:off x="609601" y="1577340"/>
            <a:ext cx="5303520" cy="39203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1" y="1577340"/>
            <a:ext cx="5303520" cy="39203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4/28/2023</a:t>
            </a:fld>
            <a:endParaRPr lang="en-US"/>
          </a:p>
        </p:txBody>
      </p:sp>
      <p:sp>
        <p:nvSpPr>
          <p:cNvPr id="7" name="Holder 7"/>
          <p:cNvSpPr>
            <a:spLocks noGrp="1"/>
          </p:cNvSpPr>
          <p:nvPr>
            <p:ph type="sldNum" sz="quarter" idx="7"/>
          </p:nvPr>
        </p:nvSpPr>
        <p:spPr/>
        <p:txBody>
          <a:bodyPr lIns="0" tIns="0" rIns="0" bIns="0"/>
          <a:lstStyle>
            <a:lvl1pPr>
              <a:defRPr sz="1768" b="0" i="0">
                <a:solidFill>
                  <a:schemeClr val="tx1"/>
                </a:solidFill>
                <a:latin typeface="Arial"/>
                <a:cs typeface="Arial"/>
              </a:defRPr>
            </a:lvl1pPr>
          </a:lstStyle>
          <a:p>
            <a:pPr marL="135893">
              <a:lnSpc>
                <a:spcPts val="2040"/>
              </a:lnSpc>
            </a:pPr>
            <a:fld id="{81D60167-4931-47E6-BA6A-407CBD079E47}" type="slidenum">
              <a:rPr lang="en-US" altLang="ja-JP" spc="-5" smtClean="0"/>
              <a:pPr marL="135893">
                <a:lnSpc>
                  <a:spcPts val="2040"/>
                </a:lnSpc>
              </a:pPr>
              <a:t>‹#›</a:t>
            </a:fld>
            <a:endParaRPr lang="en-US" altLang="ja-JP" spc="-5" dirty="0"/>
          </a:p>
        </p:txBody>
      </p:sp>
    </p:spTree>
    <p:extLst>
      <p:ext uri="{BB962C8B-B14F-4D97-AF65-F5344CB8AC3E}">
        <p14:creationId xmlns:p14="http://schemas.microsoft.com/office/powerpoint/2010/main" val="63843629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914400" y="2125981"/>
            <a:ext cx="10363200" cy="574453"/>
          </a:xfrm>
          <a:prstGeom prst="rect">
            <a:avLst/>
          </a:prstGeom>
        </p:spPr>
        <p:txBody>
          <a:bodyPr wrap="square" lIns="0" tIns="0" rIns="0" bIns="0">
            <a:spAutoFit/>
          </a:bodyPr>
          <a:lstStyle>
            <a:lvl1pPr>
              <a:defRPr sz="3733" b="0" i="0">
                <a:solidFill>
                  <a:srgbClr val="67757D"/>
                </a:solidFill>
                <a:latin typeface="Arial"/>
                <a:cs typeface="Arial"/>
              </a:defRPr>
            </a:lvl1pPr>
          </a:lstStyle>
          <a:p>
            <a:endParaRPr/>
          </a:p>
        </p:txBody>
      </p:sp>
      <p:sp>
        <p:nvSpPr>
          <p:cNvPr id="3" name="Holder 3"/>
          <p:cNvSpPr>
            <a:spLocks noGrp="1"/>
          </p:cNvSpPr>
          <p:nvPr>
            <p:ph type="subTitle" idx="4"/>
          </p:nvPr>
        </p:nvSpPr>
        <p:spPr>
          <a:xfrm>
            <a:off x="1828800" y="3840481"/>
            <a:ext cx="8534400" cy="276999"/>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4/28/2023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8979220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12192000" cy="6858000"/>
          </a:xfrm>
          <a:custGeom>
            <a:avLst/>
            <a:gdLst/>
            <a:ahLst/>
            <a:cxnLst/>
            <a:rect l="l" t="t" r="r" b="b"/>
            <a:pathLst>
              <a:path w="9144000" h="5143500">
                <a:moveTo>
                  <a:pt x="9144000" y="0"/>
                </a:moveTo>
                <a:lnTo>
                  <a:pt x="0" y="0"/>
                </a:lnTo>
                <a:lnTo>
                  <a:pt x="0" y="5143500"/>
                </a:lnTo>
                <a:lnTo>
                  <a:pt x="9144000" y="5143500"/>
                </a:lnTo>
                <a:lnTo>
                  <a:pt x="9144000" y="0"/>
                </a:lnTo>
                <a:close/>
              </a:path>
            </a:pathLst>
          </a:custGeom>
          <a:solidFill>
            <a:srgbClr val="FCFCFC"/>
          </a:solidFill>
        </p:spPr>
        <p:txBody>
          <a:bodyPr wrap="square" lIns="0" tIns="0" rIns="0" bIns="0" rtlCol="0"/>
          <a:lstStyle/>
          <a:p>
            <a:endParaRPr sz="2400"/>
          </a:p>
        </p:txBody>
      </p:sp>
      <p:sp>
        <p:nvSpPr>
          <p:cNvPr id="2" name="Holder 2"/>
          <p:cNvSpPr>
            <a:spLocks noGrp="1"/>
          </p:cNvSpPr>
          <p:nvPr>
            <p:ph type="title"/>
          </p:nvPr>
        </p:nvSpPr>
        <p:spPr>
          <a:xfrm>
            <a:off x="1391223" y="57572"/>
            <a:ext cx="9035627" cy="574453"/>
          </a:xfrm>
        </p:spPr>
        <p:txBody>
          <a:bodyPr lIns="0" tIns="0" rIns="0" bIns="0"/>
          <a:lstStyle>
            <a:lvl1pPr>
              <a:defRPr sz="3733" b="0" i="0">
                <a:solidFill>
                  <a:srgbClr val="67757D"/>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4/28/2023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63255188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a:xfrm>
            <a:off x="1391223" y="57572"/>
            <a:ext cx="9035627" cy="574453"/>
          </a:xfrm>
        </p:spPr>
        <p:txBody>
          <a:bodyPr lIns="0" tIns="0" rIns="0" bIns="0"/>
          <a:lstStyle>
            <a:lvl1pPr>
              <a:defRPr sz="3733" b="0" i="0">
                <a:solidFill>
                  <a:srgbClr val="67757D"/>
                </a:solidFill>
                <a:latin typeface="Arial"/>
                <a:cs typeface="Arial"/>
              </a:defRPr>
            </a:lvl1pPr>
          </a:lstStyle>
          <a:p>
            <a:endParaRPr/>
          </a:p>
        </p:txBody>
      </p:sp>
      <p:sp>
        <p:nvSpPr>
          <p:cNvPr id="3" name="Holder 3"/>
          <p:cNvSpPr>
            <a:spLocks noGrp="1"/>
          </p:cNvSpPr>
          <p:nvPr>
            <p:ph sz="half" idx="2"/>
          </p:nvPr>
        </p:nvSpPr>
        <p:spPr>
          <a:xfrm>
            <a:off x="609600" y="1577340"/>
            <a:ext cx="5303520"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276999"/>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4/28/2023</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03181076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a:xfrm>
            <a:off x="1391223" y="57572"/>
            <a:ext cx="9035627" cy="574453"/>
          </a:xfrm>
        </p:spPr>
        <p:txBody>
          <a:bodyPr lIns="0" tIns="0" rIns="0" bIns="0"/>
          <a:lstStyle>
            <a:lvl1pPr>
              <a:defRPr sz="3733" b="0" i="0">
                <a:solidFill>
                  <a:srgbClr val="67757D"/>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4/28/2023</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0345292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B46DCF1-6681-4138-ED64-9C3F9F7EEF36}"/>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98708919-8158-E7EC-3EC4-6E2B93FA3BCD}"/>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B3CDFF1D-2E2A-FB6F-9550-7D984E63D69F}"/>
              </a:ext>
            </a:extLst>
          </p:cNvPr>
          <p:cNvSpPr>
            <a:spLocks noGrp="1"/>
          </p:cNvSpPr>
          <p:nvPr>
            <p:ph type="dt" sz="half" idx="10"/>
          </p:nvPr>
        </p:nvSpPr>
        <p:spPr/>
        <p:txBody>
          <a:bodyPr/>
          <a:lstStyle/>
          <a:p>
            <a:fld id="{62A71DBD-C479-46DF-94A7-351AF4E58B53}" type="datetimeFigureOut">
              <a:rPr kumimoji="1" lang="ja-JP" altLang="en-US" smtClean="0"/>
              <a:t>2023/4/28</a:t>
            </a:fld>
            <a:endParaRPr kumimoji="1" lang="ja-JP" altLang="en-US"/>
          </a:p>
        </p:txBody>
      </p:sp>
      <p:sp>
        <p:nvSpPr>
          <p:cNvPr id="5" name="フッター プレースホルダー 4">
            <a:extLst>
              <a:ext uri="{FF2B5EF4-FFF2-40B4-BE49-F238E27FC236}">
                <a16:creationId xmlns:a16="http://schemas.microsoft.com/office/drawing/2014/main" id="{1DB67298-CD15-7151-2E04-CCBD9E01B5AC}"/>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799FEE61-7C9E-0F25-26B3-9232D2C8195D}"/>
              </a:ext>
            </a:extLst>
          </p:cNvPr>
          <p:cNvSpPr>
            <a:spLocks noGrp="1"/>
          </p:cNvSpPr>
          <p:nvPr>
            <p:ph type="sldNum" sz="quarter" idx="12"/>
          </p:nvPr>
        </p:nvSpPr>
        <p:spPr/>
        <p:txBody>
          <a:bodyPr/>
          <a:lstStyle/>
          <a:p>
            <a:fld id="{1817E5F9-C1F8-4CBA-AB09-C4E01E159C27}" type="slidenum">
              <a:rPr kumimoji="1" lang="ja-JP" altLang="en-US" smtClean="0"/>
              <a:t>‹#›</a:t>
            </a:fld>
            <a:endParaRPr kumimoji="1" lang="ja-JP" altLang="en-US"/>
          </a:p>
        </p:txBody>
      </p:sp>
    </p:spTree>
    <p:extLst>
      <p:ext uri="{BB962C8B-B14F-4D97-AF65-F5344CB8AC3E}">
        <p14:creationId xmlns:p14="http://schemas.microsoft.com/office/powerpoint/2010/main" val="123839439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4/28/2023</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414503513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サブタイトル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p:cNvSpPr>
            <a:spLocks noGrp="1"/>
          </p:cNvSpPr>
          <p:nvPr>
            <p:ph type="dt" sz="half" idx="10"/>
          </p:nvPr>
        </p:nvSpPr>
        <p:spPr/>
        <p:txBody>
          <a:bodyPr/>
          <a:lstStyle/>
          <a:p>
            <a:fld id="{EEA60A78-412C-423D-9499-1D6F3A46B24D}" type="datetimeFigureOut">
              <a:rPr kumimoji="1" lang="ja-JP" altLang="en-US" smtClean="0"/>
              <a:t>2023/4/28</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62C0252D-12F1-4D9A-9C1F-457BB469F35A}" type="slidenum">
              <a:rPr kumimoji="1" lang="ja-JP" altLang="en-US" smtClean="0"/>
              <a:t>‹#›</a:t>
            </a:fld>
            <a:endParaRPr kumimoji="1" lang="ja-JP" altLang="en-US"/>
          </a:p>
        </p:txBody>
      </p:sp>
    </p:spTree>
    <p:extLst>
      <p:ext uri="{BB962C8B-B14F-4D97-AF65-F5344CB8AC3E}">
        <p14:creationId xmlns:p14="http://schemas.microsoft.com/office/powerpoint/2010/main" val="6745559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7ED4302-31CC-EB4A-FCB4-7841689B7015}"/>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1468E316-1A67-26E7-5E24-9D892EA22EB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F455F174-3FD3-4D8E-AEBB-F7B79F8CF241}"/>
              </a:ext>
            </a:extLst>
          </p:cNvPr>
          <p:cNvSpPr>
            <a:spLocks noGrp="1"/>
          </p:cNvSpPr>
          <p:nvPr>
            <p:ph type="dt" sz="half" idx="10"/>
          </p:nvPr>
        </p:nvSpPr>
        <p:spPr/>
        <p:txBody>
          <a:bodyPr/>
          <a:lstStyle/>
          <a:p>
            <a:fld id="{62A71DBD-C479-46DF-94A7-351AF4E58B53}" type="datetimeFigureOut">
              <a:rPr kumimoji="1" lang="ja-JP" altLang="en-US" smtClean="0"/>
              <a:t>2023/4/28</a:t>
            </a:fld>
            <a:endParaRPr kumimoji="1" lang="ja-JP" altLang="en-US"/>
          </a:p>
        </p:txBody>
      </p:sp>
      <p:sp>
        <p:nvSpPr>
          <p:cNvPr id="5" name="フッター プレースホルダー 4">
            <a:extLst>
              <a:ext uri="{FF2B5EF4-FFF2-40B4-BE49-F238E27FC236}">
                <a16:creationId xmlns:a16="http://schemas.microsoft.com/office/drawing/2014/main" id="{BBC8126D-5FAA-3CF5-75C3-85BBE26E9B0A}"/>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CA033916-E7FE-484F-875E-D85D9BBBC6BF}"/>
              </a:ext>
            </a:extLst>
          </p:cNvPr>
          <p:cNvSpPr>
            <a:spLocks noGrp="1"/>
          </p:cNvSpPr>
          <p:nvPr>
            <p:ph type="sldNum" sz="quarter" idx="12"/>
          </p:nvPr>
        </p:nvSpPr>
        <p:spPr/>
        <p:txBody>
          <a:bodyPr/>
          <a:lstStyle/>
          <a:p>
            <a:fld id="{1817E5F9-C1F8-4CBA-AB09-C4E01E159C27}" type="slidenum">
              <a:rPr kumimoji="1" lang="ja-JP" altLang="en-US" smtClean="0"/>
              <a:t>‹#›</a:t>
            </a:fld>
            <a:endParaRPr kumimoji="1" lang="ja-JP" altLang="en-US"/>
          </a:p>
        </p:txBody>
      </p:sp>
    </p:spTree>
    <p:extLst>
      <p:ext uri="{BB962C8B-B14F-4D97-AF65-F5344CB8AC3E}">
        <p14:creationId xmlns:p14="http://schemas.microsoft.com/office/powerpoint/2010/main" val="27090310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5EC5A1A-0D00-A6A5-C743-68B0BD22029C}"/>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491BC7AE-9E49-C1E8-8B6C-F5F6ACBA01B5}"/>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16F0F1DE-B8D3-40B3-7026-5F7927E89818}"/>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EB0684AC-F8A6-5356-88F7-25F9DA3E9817}"/>
              </a:ext>
            </a:extLst>
          </p:cNvPr>
          <p:cNvSpPr>
            <a:spLocks noGrp="1"/>
          </p:cNvSpPr>
          <p:nvPr>
            <p:ph type="dt" sz="half" idx="10"/>
          </p:nvPr>
        </p:nvSpPr>
        <p:spPr/>
        <p:txBody>
          <a:bodyPr/>
          <a:lstStyle/>
          <a:p>
            <a:fld id="{62A71DBD-C479-46DF-94A7-351AF4E58B53}" type="datetimeFigureOut">
              <a:rPr kumimoji="1" lang="ja-JP" altLang="en-US" smtClean="0"/>
              <a:t>2023/4/28</a:t>
            </a:fld>
            <a:endParaRPr kumimoji="1" lang="ja-JP" altLang="en-US"/>
          </a:p>
        </p:txBody>
      </p:sp>
      <p:sp>
        <p:nvSpPr>
          <p:cNvPr id="6" name="フッター プレースホルダー 5">
            <a:extLst>
              <a:ext uri="{FF2B5EF4-FFF2-40B4-BE49-F238E27FC236}">
                <a16:creationId xmlns:a16="http://schemas.microsoft.com/office/drawing/2014/main" id="{88570B29-7A81-6E6E-F7B8-66F4D63E98DF}"/>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3CCD1A0F-6C33-FC6A-EF81-6165123EEC7E}"/>
              </a:ext>
            </a:extLst>
          </p:cNvPr>
          <p:cNvSpPr>
            <a:spLocks noGrp="1"/>
          </p:cNvSpPr>
          <p:nvPr>
            <p:ph type="sldNum" sz="quarter" idx="12"/>
          </p:nvPr>
        </p:nvSpPr>
        <p:spPr/>
        <p:txBody>
          <a:bodyPr/>
          <a:lstStyle/>
          <a:p>
            <a:fld id="{1817E5F9-C1F8-4CBA-AB09-C4E01E159C27}" type="slidenum">
              <a:rPr kumimoji="1" lang="ja-JP" altLang="en-US" smtClean="0"/>
              <a:t>‹#›</a:t>
            </a:fld>
            <a:endParaRPr kumimoji="1" lang="ja-JP" altLang="en-US"/>
          </a:p>
        </p:txBody>
      </p:sp>
    </p:spTree>
    <p:extLst>
      <p:ext uri="{BB962C8B-B14F-4D97-AF65-F5344CB8AC3E}">
        <p14:creationId xmlns:p14="http://schemas.microsoft.com/office/powerpoint/2010/main" val="29286443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31E6C9D-9FDD-C41C-69BB-283AB1E57C1B}"/>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9E1AA495-E2E7-7E79-9964-5F9C69B81EE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37C9003E-7153-1442-3D96-AEF216F39F88}"/>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06EF41F6-08AE-9D8E-7112-3A7475020C4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0408FCA0-8BFA-6DB3-1548-058172F7A0D7}"/>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C7E25CD4-9A20-5EAE-8C8B-175406AD4AA8}"/>
              </a:ext>
            </a:extLst>
          </p:cNvPr>
          <p:cNvSpPr>
            <a:spLocks noGrp="1"/>
          </p:cNvSpPr>
          <p:nvPr>
            <p:ph type="dt" sz="half" idx="10"/>
          </p:nvPr>
        </p:nvSpPr>
        <p:spPr/>
        <p:txBody>
          <a:bodyPr/>
          <a:lstStyle/>
          <a:p>
            <a:fld id="{62A71DBD-C479-46DF-94A7-351AF4E58B53}" type="datetimeFigureOut">
              <a:rPr kumimoji="1" lang="ja-JP" altLang="en-US" smtClean="0"/>
              <a:t>2023/4/28</a:t>
            </a:fld>
            <a:endParaRPr kumimoji="1" lang="ja-JP" altLang="en-US"/>
          </a:p>
        </p:txBody>
      </p:sp>
      <p:sp>
        <p:nvSpPr>
          <p:cNvPr id="8" name="フッター プレースホルダー 7">
            <a:extLst>
              <a:ext uri="{FF2B5EF4-FFF2-40B4-BE49-F238E27FC236}">
                <a16:creationId xmlns:a16="http://schemas.microsoft.com/office/drawing/2014/main" id="{6DBF6B8F-6560-060C-896B-615CC9CD6EB6}"/>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CD41FCAA-6B0F-5BC1-FD17-4855205AF7A5}"/>
              </a:ext>
            </a:extLst>
          </p:cNvPr>
          <p:cNvSpPr>
            <a:spLocks noGrp="1"/>
          </p:cNvSpPr>
          <p:nvPr>
            <p:ph type="sldNum" sz="quarter" idx="12"/>
          </p:nvPr>
        </p:nvSpPr>
        <p:spPr/>
        <p:txBody>
          <a:bodyPr/>
          <a:lstStyle/>
          <a:p>
            <a:fld id="{1817E5F9-C1F8-4CBA-AB09-C4E01E159C27}" type="slidenum">
              <a:rPr kumimoji="1" lang="ja-JP" altLang="en-US" smtClean="0"/>
              <a:t>‹#›</a:t>
            </a:fld>
            <a:endParaRPr kumimoji="1" lang="ja-JP" altLang="en-US"/>
          </a:p>
        </p:txBody>
      </p:sp>
    </p:spTree>
    <p:extLst>
      <p:ext uri="{BB962C8B-B14F-4D97-AF65-F5344CB8AC3E}">
        <p14:creationId xmlns:p14="http://schemas.microsoft.com/office/powerpoint/2010/main" val="27665831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4EE83D5-E06F-F063-959A-2DCBFF091941}"/>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14D9BE2F-80FB-3020-B98B-D23BECA60433}"/>
              </a:ext>
            </a:extLst>
          </p:cNvPr>
          <p:cNvSpPr>
            <a:spLocks noGrp="1"/>
          </p:cNvSpPr>
          <p:nvPr>
            <p:ph type="dt" sz="half" idx="10"/>
          </p:nvPr>
        </p:nvSpPr>
        <p:spPr/>
        <p:txBody>
          <a:bodyPr/>
          <a:lstStyle/>
          <a:p>
            <a:fld id="{62A71DBD-C479-46DF-94A7-351AF4E58B53}" type="datetimeFigureOut">
              <a:rPr kumimoji="1" lang="ja-JP" altLang="en-US" smtClean="0"/>
              <a:t>2023/4/28</a:t>
            </a:fld>
            <a:endParaRPr kumimoji="1" lang="ja-JP" altLang="en-US"/>
          </a:p>
        </p:txBody>
      </p:sp>
      <p:sp>
        <p:nvSpPr>
          <p:cNvPr id="4" name="フッター プレースホルダー 3">
            <a:extLst>
              <a:ext uri="{FF2B5EF4-FFF2-40B4-BE49-F238E27FC236}">
                <a16:creationId xmlns:a16="http://schemas.microsoft.com/office/drawing/2014/main" id="{ED31B88A-184C-0A25-94B0-FE73386B22E1}"/>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10034E7E-5C27-EAD2-4744-9BA915B916D1}"/>
              </a:ext>
            </a:extLst>
          </p:cNvPr>
          <p:cNvSpPr>
            <a:spLocks noGrp="1"/>
          </p:cNvSpPr>
          <p:nvPr>
            <p:ph type="sldNum" sz="quarter" idx="12"/>
          </p:nvPr>
        </p:nvSpPr>
        <p:spPr/>
        <p:txBody>
          <a:bodyPr/>
          <a:lstStyle/>
          <a:p>
            <a:fld id="{1817E5F9-C1F8-4CBA-AB09-C4E01E159C27}" type="slidenum">
              <a:rPr kumimoji="1" lang="ja-JP" altLang="en-US" smtClean="0"/>
              <a:t>‹#›</a:t>
            </a:fld>
            <a:endParaRPr kumimoji="1" lang="ja-JP" altLang="en-US"/>
          </a:p>
        </p:txBody>
      </p:sp>
    </p:spTree>
    <p:extLst>
      <p:ext uri="{BB962C8B-B14F-4D97-AF65-F5344CB8AC3E}">
        <p14:creationId xmlns:p14="http://schemas.microsoft.com/office/powerpoint/2010/main" val="23885326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B91EE0CE-335C-F091-F812-36482A6FB686}"/>
              </a:ext>
            </a:extLst>
          </p:cNvPr>
          <p:cNvSpPr>
            <a:spLocks noGrp="1"/>
          </p:cNvSpPr>
          <p:nvPr>
            <p:ph type="dt" sz="half" idx="10"/>
          </p:nvPr>
        </p:nvSpPr>
        <p:spPr/>
        <p:txBody>
          <a:bodyPr/>
          <a:lstStyle/>
          <a:p>
            <a:fld id="{62A71DBD-C479-46DF-94A7-351AF4E58B53}" type="datetimeFigureOut">
              <a:rPr kumimoji="1" lang="ja-JP" altLang="en-US" smtClean="0"/>
              <a:t>2023/4/28</a:t>
            </a:fld>
            <a:endParaRPr kumimoji="1" lang="ja-JP" altLang="en-US"/>
          </a:p>
        </p:txBody>
      </p:sp>
      <p:sp>
        <p:nvSpPr>
          <p:cNvPr id="3" name="フッター プレースホルダー 2">
            <a:extLst>
              <a:ext uri="{FF2B5EF4-FFF2-40B4-BE49-F238E27FC236}">
                <a16:creationId xmlns:a16="http://schemas.microsoft.com/office/drawing/2014/main" id="{AC309E98-0661-6725-C712-C66C4CBA0694}"/>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90947262-AB24-1680-108D-8B08012205E2}"/>
              </a:ext>
            </a:extLst>
          </p:cNvPr>
          <p:cNvSpPr>
            <a:spLocks noGrp="1"/>
          </p:cNvSpPr>
          <p:nvPr>
            <p:ph type="sldNum" sz="quarter" idx="12"/>
          </p:nvPr>
        </p:nvSpPr>
        <p:spPr/>
        <p:txBody>
          <a:bodyPr/>
          <a:lstStyle/>
          <a:p>
            <a:fld id="{1817E5F9-C1F8-4CBA-AB09-C4E01E159C27}" type="slidenum">
              <a:rPr kumimoji="1" lang="ja-JP" altLang="en-US" smtClean="0"/>
              <a:t>‹#›</a:t>
            </a:fld>
            <a:endParaRPr kumimoji="1" lang="ja-JP" altLang="en-US"/>
          </a:p>
        </p:txBody>
      </p:sp>
    </p:spTree>
    <p:extLst>
      <p:ext uri="{BB962C8B-B14F-4D97-AF65-F5344CB8AC3E}">
        <p14:creationId xmlns:p14="http://schemas.microsoft.com/office/powerpoint/2010/main" val="38016850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CEB7CDC-12BA-7DEC-DE03-6C592D652962}"/>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C016DB59-C510-460A-AF4B-F1C33974D9E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E9A05CCC-D4CE-905F-6448-CD07145FF15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CD5DBBBB-B4B7-CECE-1844-2D56C4C28594}"/>
              </a:ext>
            </a:extLst>
          </p:cNvPr>
          <p:cNvSpPr>
            <a:spLocks noGrp="1"/>
          </p:cNvSpPr>
          <p:nvPr>
            <p:ph type="dt" sz="half" idx="10"/>
          </p:nvPr>
        </p:nvSpPr>
        <p:spPr/>
        <p:txBody>
          <a:bodyPr/>
          <a:lstStyle/>
          <a:p>
            <a:fld id="{62A71DBD-C479-46DF-94A7-351AF4E58B53}" type="datetimeFigureOut">
              <a:rPr kumimoji="1" lang="ja-JP" altLang="en-US" smtClean="0"/>
              <a:t>2023/4/28</a:t>
            </a:fld>
            <a:endParaRPr kumimoji="1" lang="ja-JP" altLang="en-US"/>
          </a:p>
        </p:txBody>
      </p:sp>
      <p:sp>
        <p:nvSpPr>
          <p:cNvPr id="6" name="フッター プレースホルダー 5">
            <a:extLst>
              <a:ext uri="{FF2B5EF4-FFF2-40B4-BE49-F238E27FC236}">
                <a16:creationId xmlns:a16="http://schemas.microsoft.com/office/drawing/2014/main" id="{37259441-E546-9BF7-C24E-32FE40F4A399}"/>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406DBC1A-CC36-C64F-7654-792D6E841F9A}"/>
              </a:ext>
            </a:extLst>
          </p:cNvPr>
          <p:cNvSpPr>
            <a:spLocks noGrp="1"/>
          </p:cNvSpPr>
          <p:nvPr>
            <p:ph type="sldNum" sz="quarter" idx="12"/>
          </p:nvPr>
        </p:nvSpPr>
        <p:spPr/>
        <p:txBody>
          <a:bodyPr/>
          <a:lstStyle/>
          <a:p>
            <a:fld id="{1817E5F9-C1F8-4CBA-AB09-C4E01E159C27}" type="slidenum">
              <a:rPr kumimoji="1" lang="ja-JP" altLang="en-US" smtClean="0"/>
              <a:t>‹#›</a:t>
            </a:fld>
            <a:endParaRPr kumimoji="1" lang="ja-JP" altLang="en-US"/>
          </a:p>
        </p:txBody>
      </p:sp>
    </p:spTree>
    <p:extLst>
      <p:ext uri="{BB962C8B-B14F-4D97-AF65-F5344CB8AC3E}">
        <p14:creationId xmlns:p14="http://schemas.microsoft.com/office/powerpoint/2010/main" val="37791920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2544CE2-7353-16F2-7E53-419860B92282}"/>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0354C66A-E666-47D0-C0F6-412078589EE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665E3263-C416-A1D7-1A57-02C701B03E0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52285A3F-3DC4-24C8-D092-A76622C674F1}"/>
              </a:ext>
            </a:extLst>
          </p:cNvPr>
          <p:cNvSpPr>
            <a:spLocks noGrp="1"/>
          </p:cNvSpPr>
          <p:nvPr>
            <p:ph type="dt" sz="half" idx="10"/>
          </p:nvPr>
        </p:nvSpPr>
        <p:spPr/>
        <p:txBody>
          <a:bodyPr/>
          <a:lstStyle/>
          <a:p>
            <a:fld id="{62A71DBD-C479-46DF-94A7-351AF4E58B53}" type="datetimeFigureOut">
              <a:rPr kumimoji="1" lang="ja-JP" altLang="en-US" smtClean="0"/>
              <a:t>2023/4/28</a:t>
            </a:fld>
            <a:endParaRPr kumimoji="1" lang="ja-JP" altLang="en-US"/>
          </a:p>
        </p:txBody>
      </p:sp>
      <p:sp>
        <p:nvSpPr>
          <p:cNvPr id="6" name="フッター プレースホルダー 5">
            <a:extLst>
              <a:ext uri="{FF2B5EF4-FFF2-40B4-BE49-F238E27FC236}">
                <a16:creationId xmlns:a16="http://schemas.microsoft.com/office/drawing/2014/main" id="{601915A2-86F0-7F3B-430F-FD287C7B4C36}"/>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D566347D-B794-4DFA-E81E-6272F164E0F6}"/>
              </a:ext>
            </a:extLst>
          </p:cNvPr>
          <p:cNvSpPr>
            <a:spLocks noGrp="1"/>
          </p:cNvSpPr>
          <p:nvPr>
            <p:ph type="sldNum" sz="quarter" idx="12"/>
          </p:nvPr>
        </p:nvSpPr>
        <p:spPr/>
        <p:txBody>
          <a:bodyPr/>
          <a:lstStyle/>
          <a:p>
            <a:fld id="{1817E5F9-C1F8-4CBA-AB09-C4E01E159C27}" type="slidenum">
              <a:rPr kumimoji="1" lang="ja-JP" altLang="en-US" smtClean="0"/>
              <a:t>‹#›</a:t>
            </a:fld>
            <a:endParaRPr kumimoji="1" lang="ja-JP" altLang="en-US"/>
          </a:p>
        </p:txBody>
      </p:sp>
    </p:spTree>
    <p:extLst>
      <p:ext uri="{BB962C8B-B14F-4D97-AF65-F5344CB8AC3E}">
        <p14:creationId xmlns:p14="http://schemas.microsoft.com/office/powerpoint/2010/main" val="35980910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8.xml"/><Relationship Id="rId7" Type="http://schemas.openxmlformats.org/officeDocument/2006/relationships/theme" Target="../theme/theme2.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5" Type="http://schemas.openxmlformats.org/officeDocument/2006/relationships/slideLayout" Target="../slideLayouts/slideLayout20.xml"/><Relationship Id="rId4"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349036E6-77C6-5561-E562-53CA180F4CD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893E798A-771D-841D-DEAA-50C373B4040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ED6F9164-60E8-E065-6882-6CEBB404D05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2A71DBD-C479-46DF-94A7-351AF4E58B53}" type="datetimeFigureOut">
              <a:rPr kumimoji="1" lang="ja-JP" altLang="en-US" smtClean="0"/>
              <a:t>2023/4/28</a:t>
            </a:fld>
            <a:endParaRPr kumimoji="1" lang="ja-JP" altLang="en-US"/>
          </a:p>
        </p:txBody>
      </p:sp>
      <p:sp>
        <p:nvSpPr>
          <p:cNvPr id="5" name="フッター プレースホルダー 4">
            <a:extLst>
              <a:ext uri="{FF2B5EF4-FFF2-40B4-BE49-F238E27FC236}">
                <a16:creationId xmlns:a16="http://schemas.microsoft.com/office/drawing/2014/main" id="{907C77A6-2E74-1D65-44C1-D5F73560318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4241502E-B571-D774-C172-9BD8B17990C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817E5F9-C1F8-4CBA-AB09-C4E01E159C27}" type="slidenum">
              <a:rPr kumimoji="1" lang="ja-JP" altLang="en-US" smtClean="0"/>
              <a:t>‹#›</a:t>
            </a:fld>
            <a:endParaRPr kumimoji="1" lang="ja-JP" altLang="en-US"/>
          </a:p>
        </p:txBody>
      </p:sp>
    </p:spTree>
    <p:extLst>
      <p:ext uri="{BB962C8B-B14F-4D97-AF65-F5344CB8AC3E}">
        <p14:creationId xmlns:p14="http://schemas.microsoft.com/office/powerpoint/2010/main" val="2759380445"/>
      </p:ext>
    </p:extLst>
  </p:cSld>
  <p:clrMap bg1="lt1" tx1="dk1" bg2="lt2" tx2="dk2" accent1="accent1" accent2="accent2" accent3="accent3" accent4="accent4" accent5="accent5" accent6="accent6" hlink="hlink" folHlink="folHlink"/>
  <p:sldLayoutIdLst>
    <p:sldLayoutId id="2147483785" r:id="rId1"/>
    <p:sldLayoutId id="2147483786" r:id="rId2"/>
    <p:sldLayoutId id="2147483787" r:id="rId3"/>
    <p:sldLayoutId id="2147483788" r:id="rId4"/>
    <p:sldLayoutId id="2147483789" r:id="rId5"/>
    <p:sldLayoutId id="2147483790" r:id="rId6"/>
    <p:sldLayoutId id="2147483791" r:id="rId7"/>
    <p:sldLayoutId id="2147483792" r:id="rId8"/>
    <p:sldLayoutId id="2147483793" r:id="rId9"/>
    <p:sldLayoutId id="2147483794" r:id="rId10"/>
    <p:sldLayoutId id="2147483795" r:id="rId11"/>
    <p:sldLayoutId id="2147483797" r:id="rId12"/>
    <p:sldLayoutId id="2147483798" r:id="rId13"/>
    <p:sldLayoutId id="2147483799" r:id="rId14"/>
    <p:sldLayoutId id="2147483800" r:id="rId15"/>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1391223" y="57572"/>
            <a:ext cx="9035627" cy="430887"/>
          </a:xfrm>
          <a:prstGeom prst="rect">
            <a:avLst/>
          </a:prstGeom>
        </p:spPr>
        <p:txBody>
          <a:bodyPr wrap="square" lIns="0" tIns="0" rIns="0" bIns="0">
            <a:spAutoFit/>
          </a:bodyPr>
          <a:lstStyle>
            <a:lvl1pPr>
              <a:defRPr sz="2800" b="0" i="0">
                <a:solidFill>
                  <a:srgbClr val="67757D"/>
                </a:solidFill>
                <a:latin typeface="Arial"/>
                <a:cs typeface="Arial"/>
              </a:defRPr>
            </a:lvl1pPr>
          </a:lstStyle>
          <a:p>
            <a:endParaRPr/>
          </a:p>
        </p:txBody>
      </p:sp>
      <p:sp>
        <p:nvSpPr>
          <p:cNvPr id="3" name="Holder 3"/>
          <p:cNvSpPr>
            <a:spLocks noGrp="1"/>
          </p:cNvSpPr>
          <p:nvPr>
            <p:ph type="body" idx="1"/>
          </p:nvPr>
        </p:nvSpPr>
        <p:spPr>
          <a:xfrm>
            <a:off x="583205" y="1302511"/>
            <a:ext cx="6162887" cy="276999"/>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a:xfrm>
            <a:off x="4145280" y="6377941"/>
            <a:ext cx="3901440" cy="276999"/>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1"/>
            <a:ext cx="2804160" cy="276999"/>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4/28/2023</a:t>
            </a:fld>
            <a:endParaRPr lang="en-US"/>
          </a:p>
        </p:txBody>
      </p:sp>
      <p:sp>
        <p:nvSpPr>
          <p:cNvPr id="6" name="Holder 6"/>
          <p:cNvSpPr>
            <a:spLocks noGrp="1"/>
          </p:cNvSpPr>
          <p:nvPr>
            <p:ph type="sldNum" sz="quarter" idx="7"/>
          </p:nvPr>
        </p:nvSpPr>
        <p:spPr>
          <a:xfrm>
            <a:off x="8778240" y="6377941"/>
            <a:ext cx="2804160" cy="276999"/>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420617408"/>
      </p:ext>
    </p:extLst>
  </p:cSld>
  <p:clrMap bg1="lt1" tx1="dk1" bg2="lt2" tx2="dk2" accent1="accent1" accent2="accent2" accent3="accent3" accent4="accent4" accent5="accent5" accent6="accent6" hlink="hlink" folHlink="folHlink"/>
  <p:sldLayoutIdLst>
    <p:sldLayoutId id="2147483802" r:id="rId1"/>
    <p:sldLayoutId id="2147483803" r:id="rId2"/>
    <p:sldLayoutId id="2147483804" r:id="rId3"/>
    <p:sldLayoutId id="2147483805" r:id="rId4"/>
    <p:sldLayoutId id="2147483806" r:id="rId5"/>
    <p:sldLayoutId id="2147483807" r:id="rId6"/>
  </p:sldLayoutIdLst>
  <p:txStyles>
    <p:titleStyle>
      <a:lvl1pPr>
        <a:defRPr>
          <a:latin typeface="+mj-lt"/>
          <a:ea typeface="+mj-ea"/>
          <a:cs typeface="+mj-cs"/>
        </a:defRPr>
      </a:lvl1pPr>
    </p:titleStyle>
    <p:bodyStyle>
      <a:lvl1pPr marL="0">
        <a:defRPr>
          <a:latin typeface="+mn-lt"/>
          <a:ea typeface="+mn-ea"/>
          <a:cs typeface="+mn-cs"/>
        </a:defRPr>
      </a:lvl1pPr>
      <a:lvl2pPr marL="609585">
        <a:defRPr>
          <a:latin typeface="+mn-lt"/>
          <a:ea typeface="+mn-ea"/>
          <a:cs typeface="+mn-cs"/>
        </a:defRPr>
      </a:lvl2pPr>
      <a:lvl3pPr marL="1219170">
        <a:defRPr>
          <a:latin typeface="+mn-lt"/>
          <a:ea typeface="+mn-ea"/>
          <a:cs typeface="+mn-cs"/>
        </a:defRPr>
      </a:lvl3pPr>
      <a:lvl4pPr marL="1828754">
        <a:defRPr>
          <a:latin typeface="+mn-lt"/>
          <a:ea typeface="+mn-ea"/>
          <a:cs typeface="+mn-cs"/>
        </a:defRPr>
      </a:lvl4pPr>
      <a:lvl5pPr marL="2438339">
        <a:defRPr>
          <a:latin typeface="+mn-lt"/>
          <a:ea typeface="+mn-ea"/>
          <a:cs typeface="+mn-cs"/>
        </a:defRPr>
      </a:lvl5pPr>
      <a:lvl6pPr marL="3047924">
        <a:defRPr>
          <a:latin typeface="+mn-lt"/>
          <a:ea typeface="+mn-ea"/>
          <a:cs typeface="+mn-cs"/>
        </a:defRPr>
      </a:lvl6pPr>
      <a:lvl7pPr marL="3657509">
        <a:defRPr>
          <a:latin typeface="+mn-lt"/>
          <a:ea typeface="+mn-ea"/>
          <a:cs typeface="+mn-cs"/>
        </a:defRPr>
      </a:lvl7pPr>
      <a:lvl8pPr marL="4267093">
        <a:defRPr>
          <a:latin typeface="+mn-lt"/>
          <a:ea typeface="+mn-ea"/>
          <a:cs typeface="+mn-cs"/>
        </a:defRPr>
      </a:lvl8pPr>
      <a:lvl9pPr marL="4876678">
        <a:defRPr>
          <a:latin typeface="+mn-lt"/>
          <a:ea typeface="+mn-ea"/>
          <a:cs typeface="+mn-cs"/>
        </a:defRPr>
      </a:lvl9pPr>
    </p:bodyStyle>
    <p:otherStyle>
      <a:lvl1pPr marL="0">
        <a:defRPr>
          <a:latin typeface="+mn-lt"/>
          <a:ea typeface="+mn-ea"/>
          <a:cs typeface="+mn-cs"/>
        </a:defRPr>
      </a:lvl1pPr>
      <a:lvl2pPr marL="609585">
        <a:defRPr>
          <a:latin typeface="+mn-lt"/>
          <a:ea typeface="+mn-ea"/>
          <a:cs typeface="+mn-cs"/>
        </a:defRPr>
      </a:lvl2pPr>
      <a:lvl3pPr marL="1219170">
        <a:defRPr>
          <a:latin typeface="+mn-lt"/>
          <a:ea typeface="+mn-ea"/>
          <a:cs typeface="+mn-cs"/>
        </a:defRPr>
      </a:lvl3pPr>
      <a:lvl4pPr marL="1828754">
        <a:defRPr>
          <a:latin typeface="+mn-lt"/>
          <a:ea typeface="+mn-ea"/>
          <a:cs typeface="+mn-cs"/>
        </a:defRPr>
      </a:lvl4pPr>
      <a:lvl5pPr marL="2438339">
        <a:defRPr>
          <a:latin typeface="+mn-lt"/>
          <a:ea typeface="+mn-ea"/>
          <a:cs typeface="+mn-cs"/>
        </a:defRPr>
      </a:lvl5pPr>
      <a:lvl6pPr marL="3047924">
        <a:defRPr>
          <a:latin typeface="+mn-lt"/>
          <a:ea typeface="+mn-ea"/>
          <a:cs typeface="+mn-cs"/>
        </a:defRPr>
      </a:lvl6pPr>
      <a:lvl7pPr marL="3657509">
        <a:defRPr>
          <a:latin typeface="+mn-lt"/>
          <a:ea typeface="+mn-ea"/>
          <a:cs typeface="+mn-cs"/>
        </a:defRPr>
      </a:lvl7pPr>
      <a:lvl8pPr marL="4267093">
        <a:defRPr>
          <a:latin typeface="+mn-lt"/>
          <a:ea typeface="+mn-ea"/>
          <a:cs typeface="+mn-cs"/>
        </a:defRPr>
      </a:lvl8pPr>
      <a:lvl9pPr marL="4876678">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59.jpg"/><Relationship Id="rId2" Type="http://schemas.openxmlformats.org/officeDocument/2006/relationships/image" Target="../media/image58.jp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hyperlink" Target="https://www.world-nuclear.org/information-library/nuclear-fuel-cycle/nuclear-power-reactors/small-nuclear-power-reactors.aspx" TargetMode="Externa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hyperlink" Target="https://www.world-nuclear.org/information-library/nuclear-fuel-cycle/nuclear-power-reactors/small-nuclear-power-reactors.aspx" TargetMode="Externa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1.xml"/><Relationship Id="rId4" Type="http://schemas.openxmlformats.org/officeDocument/2006/relationships/image" Target="../media/image6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64.jpg"/><Relationship Id="rId7" Type="http://schemas.openxmlformats.org/officeDocument/2006/relationships/image" Target="../media/image68.png"/><Relationship Id="rId2" Type="http://schemas.openxmlformats.org/officeDocument/2006/relationships/image" Target="../media/image63.jpg"/><Relationship Id="rId1" Type="http://schemas.openxmlformats.org/officeDocument/2006/relationships/slideLayout" Target="../slideLayouts/slideLayout2.xml"/><Relationship Id="rId6" Type="http://schemas.openxmlformats.org/officeDocument/2006/relationships/image" Target="../media/image67.jpg"/><Relationship Id="rId5" Type="http://schemas.openxmlformats.org/officeDocument/2006/relationships/image" Target="../media/image66.jpg"/><Relationship Id="rId4" Type="http://schemas.openxmlformats.org/officeDocument/2006/relationships/image" Target="../media/image65.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2" Type="http://schemas.openxmlformats.org/officeDocument/2006/relationships/image" Target="../media/image69.jpg"/><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3" Type="http://schemas.openxmlformats.org/officeDocument/2006/relationships/image" Target="../media/image71.jpg"/><Relationship Id="rId2" Type="http://schemas.openxmlformats.org/officeDocument/2006/relationships/image" Target="../media/image70.jpg"/><Relationship Id="rId1" Type="http://schemas.openxmlformats.org/officeDocument/2006/relationships/slideLayout" Target="../slideLayouts/slideLayout17.xml"/><Relationship Id="rId5" Type="http://schemas.openxmlformats.org/officeDocument/2006/relationships/image" Target="../media/image73.png"/><Relationship Id="rId4" Type="http://schemas.openxmlformats.org/officeDocument/2006/relationships/image" Target="../media/image72.jpg"/></Relationships>
</file>

<file path=ppt/slides/_rels/slide18.xml.rels><?xml version="1.0" encoding="UTF-8" standalone="yes"?>
<Relationships xmlns="http://schemas.openxmlformats.org/package/2006/relationships"><Relationship Id="rId3" Type="http://schemas.openxmlformats.org/officeDocument/2006/relationships/image" Target="../media/image75.png"/><Relationship Id="rId7" Type="http://schemas.openxmlformats.org/officeDocument/2006/relationships/image" Target="../media/image79.png"/><Relationship Id="rId2" Type="http://schemas.openxmlformats.org/officeDocument/2006/relationships/image" Target="../media/image74.png"/><Relationship Id="rId1" Type="http://schemas.openxmlformats.org/officeDocument/2006/relationships/slideLayout" Target="../slideLayouts/slideLayout2.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png"/></Relationships>
</file>

<file path=ppt/slides/_rels/slide19.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png"/></Relationships>
</file>

<file path=ppt/slides/_rels/slide21.xml.rels><?xml version="1.0" encoding="UTF-8" standalone="yes"?>
<Relationships xmlns="http://schemas.openxmlformats.org/package/2006/relationships"><Relationship Id="rId3" Type="http://schemas.openxmlformats.org/officeDocument/2006/relationships/image" Target="../media/image87.jpg"/><Relationship Id="rId2" Type="http://schemas.openxmlformats.org/officeDocument/2006/relationships/image" Target="../media/image86.png"/><Relationship Id="rId1" Type="http://schemas.openxmlformats.org/officeDocument/2006/relationships/slideLayout" Target="../slideLayouts/slideLayout2.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88.jpg"/></Relationships>
</file>

<file path=ppt/slides/_rels/slide22.xml.rels><?xml version="1.0" encoding="UTF-8" standalone="yes"?>
<Relationships xmlns="http://schemas.openxmlformats.org/package/2006/relationships"><Relationship Id="rId3" Type="http://schemas.openxmlformats.org/officeDocument/2006/relationships/image" Target="../media/image92.jpg"/><Relationship Id="rId2" Type="http://schemas.openxmlformats.org/officeDocument/2006/relationships/image" Target="../media/image91.jpg"/><Relationship Id="rId1" Type="http://schemas.openxmlformats.org/officeDocument/2006/relationships/slideLayout" Target="../slideLayouts/slideLayout2.xml"/><Relationship Id="rId6" Type="http://schemas.openxmlformats.org/officeDocument/2006/relationships/image" Target="../media/image95.jpg"/><Relationship Id="rId5" Type="http://schemas.openxmlformats.org/officeDocument/2006/relationships/image" Target="../media/image94.jpg"/><Relationship Id="rId4" Type="http://schemas.openxmlformats.org/officeDocument/2006/relationships/image" Target="../media/image93.png"/></Relationships>
</file>

<file path=ppt/slides/_rels/slide23.xml.rels><?xml version="1.0" encoding="UTF-8" standalone="yes"?>
<Relationships xmlns="http://schemas.openxmlformats.org/package/2006/relationships"><Relationship Id="rId8" Type="http://schemas.openxmlformats.org/officeDocument/2006/relationships/image" Target="../media/image102.jpg"/><Relationship Id="rId13" Type="http://schemas.openxmlformats.org/officeDocument/2006/relationships/image" Target="../media/image107.png"/><Relationship Id="rId3" Type="http://schemas.openxmlformats.org/officeDocument/2006/relationships/image" Target="../media/image97.png"/><Relationship Id="rId7" Type="http://schemas.openxmlformats.org/officeDocument/2006/relationships/image" Target="../media/image101.jpg"/><Relationship Id="rId12" Type="http://schemas.openxmlformats.org/officeDocument/2006/relationships/image" Target="../media/image106.jpg"/><Relationship Id="rId2" Type="http://schemas.openxmlformats.org/officeDocument/2006/relationships/image" Target="../media/image96.png"/><Relationship Id="rId1" Type="http://schemas.openxmlformats.org/officeDocument/2006/relationships/slideLayout" Target="../slideLayouts/slideLayout2.xml"/><Relationship Id="rId6" Type="http://schemas.openxmlformats.org/officeDocument/2006/relationships/image" Target="../media/image100.jpg"/><Relationship Id="rId11" Type="http://schemas.openxmlformats.org/officeDocument/2006/relationships/image" Target="../media/image105.jpg"/><Relationship Id="rId5" Type="http://schemas.openxmlformats.org/officeDocument/2006/relationships/image" Target="../media/image99.jpg"/><Relationship Id="rId10" Type="http://schemas.openxmlformats.org/officeDocument/2006/relationships/image" Target="../media/image104.jpg"/><Relationship Id="rId4" Type="http://schemas.openxmlformats.org/officeDocument/2006/relationships/image" Target="../media/image98.png"/><Relationship Id="rId9" Type="http://schemas.openxmlformats.org/officeDocument/2006/relationships/image" Target="../media/image103.jpg"/></Relationships>
</file>

<file path=ppt/slides/_rels/slide24.xml.rels><?xml version="1.0" encoding="UTF-8" standalone="yes"?>
<Relationships xmlns="http://schemas.openxmlformats.org/package/2006/relationships"><Relationship Id="rId3" Type="http://schemas.openxmlformats.org/officeDocument/2006/relationships/image" Target="../media/image109.jpg"/><Relationship Id="rId2" Type="http://schemas.openxmlformats.org/officeDocument/2006/relationships/image" Target="../media/image108.jpg"/><Relationship Id="rId1" Type="http://schemas.openxmlformats.org/officeDocument/2006/relationships/slideLayout" Target="../slideLayouts/slideLayout2.xml"/><Relationship Id="rId6" Type="http://schemas.openxmlformats.org/officeDocument/2006/relationships/image" Target="../media/image112.png"/><Relationship Id="rId5" Type="http://schemas.openxmlformats.org/officeDocument/2006/relationships/image" Target="../media/image111.jpg"/><Relationship Id="rId4" Type="http://schemas.openxmlformats.org/officeDocument/2006/relationships/image" Target="../media/image110.jpg"/></Relationships>
</file>

<file path=ppt/slides/_rels/slide25.xml.rels><?xml version="1.0" encoding="UTF-8" standalone="yes"?>
<Relationships xmlns="http://schemas.openxmlformats.org/package/2006/relationships"><Relationship Id="rId3" Type="http://schemas.openxmlformats.org/officeDocument/2006/relationships/image" Target="../media/image114.jpg"/><Relationship Id="rId2" Type="http://schemas.openxmlformats.org/officeDocument/2006/relationships/image" Target="../media/image113.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16.jpg"/><Relationship Id="rId2" Type="http://schemas.openxmlformats.org/officeDocument/2006/relationships/image" Target="../media/image115.png"/><Relationship Id="rId1" Type="http://schemas.openxmlformats.org/officeDocument/2006/relationships/slideLayout" Target="../slideLayouts/slideLayout2.xml"/><Relationship Id="rId6" Type="http://schemas.openxmlformats.org/officeDocument/2006/relationships/image" Target="../media/image119.jpg"/><Relationship Id="rId5" Type="http://schemas.openxmlformats.org/officeDocument/2006/relationships/image" Target="../media/image118.jpg"/><Relationship Id="rId4" Type="http://schemas.openxmlformats.org/officeDocument/2006/relationships/image" Target="../media/image117.jpg"/></Relationships>
</file>

<file path=ppt/slides/_rels/slide27.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2.xml"/><Relationship Id="rId4" Type="http://schemas.openxmlformats.org/officeDocument/2006/relationships/image" Target="../media/image123.jpg"/></Relationships>
</file>

<file path=ppt/slides/_rels/slide29.xml.rels><?xml version="1.0" encoding="UTF-8" standalone="yes"?>
<Relationships xmlns="http://schemas.openxmlformats.org/package/2006/relationships"><Relationship Id="rId3" Type="http://schemas.openxmlformats.org/officeDocument/2006/relationships/image" Target="../media/image125.jpeg"/><Relationship Id="rId2" Type="http://schemas.openxmlformats.org/officeDocument/2006/relationships/image" Target="../media/image124.png"/><Relationship Id="rId1" Type="http://schemas.openxmlformats.org/officeDocument/2006/relationships/slideLayout" Target="../slideLayouts/slideLayout2.xml"/><Relationship Id="rId4" Type="http://schemas.openxmlformats.org/officeDocument/2006/relationships/image" Target="../media/image126.jpeg"/></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pn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s/_rels/slide30.xml.rels><?xml version="1.0" encoding="UTF-8" standalone="yes"?>
<Relationships xmlns="http://schemas.openxmlformats.org/package/2006/relationships"><Relationship Id="rId8" Type="http://schemas.openxmlformats.org/officeDocument/2006/relationships/image" Target="../media/image133.png"/><Relationship Id="rId13" Type="http://schemas.openxmlformats.org/officeDocument/2006/relationships/image" Target="../media/image138.jpg"/><Relationship Id="rId18" Type="http://schemas.openxmlformats.org/officeDocument/2006/relationships/image" Target="../media/image143.jpg"/><Relationship Id="rId3" Type="http://schemas.openxmlformats.org/officeDocument/2006/relationships/image" Target="../media/image128.png"/><Relationship Id="rId7" Type="http://schemas.openxmlformats.org/officeDocument/2006/relationships/image" Target="../media/image132.png"/><Relationship Id="rId12" Type="http://schemas.openxmlformats.org/officeDocument/2006/relationships/image" Target="../media/image137.png"/><Relationship Id="rId17" Type="http://schemas.openxmlformats.org/officeDocument/2006/relationships/image" Target="../media/image142.jpg"/><Relationship Id="rId2" Type="http://schemas.openxmlformats.org/officeDocument/2006/relationships/image" Target="../media/image127.png"/><Relationship Id="rId16" Type="http://schemas.openxmlformats.org/officeDocument/2006/relationships/image" Target="../media/image141.jpg"/><Relationship Id="rId20" Type="http://schemas.openxmlformats.org/officeDocument/2006/relationships/image" Target="../media/image145.jpg"/><Relationship Id="rId1" Type="http://schemas.openxmlformats.org/officeDocument/2006/relationships/slideLayout" Target="../slideLayouts/slideLayout2.xml"/><Relationship Id="rId6" Type="http://schemas.openxmlformats.org/officeDocument/2006/relationships/image" Target="../media/image131.png"/><Relationship Id="rId11" Type="http://schemas.openxmlformats.org/officeDocument/2006/relationships/image" Target="../media/image136.jpg"/><Relationship Id="rId5" Type="http://schemas.openxmlformats.org/officeDocument/2006/relationships/image" Target="../media/image130.png"/><Relationship Id="rId15" Type="http://schemas.openxmlformats.org/officeDocument/2006/relationships/image" Target="../media/image140.jpg"/><Relationship Id="rId10" Type="http://schemas.openxmlformats.org/officeDocument/2006/relationships/image" Target="../media/image135.jpg"/><Relationship Id="rId19" Type="http://schemas.openxmlformats.org/officeDocument/2006/relationships/image" Target="../media/image144.jpg"/><Relationship Id="rId4" Type="http://schemas.openxmlformats.org/officeDocument/2006/relationships/image" Target="../media/image129.png"/><Relationship Id="rId9" Type="http://schemas.openxmlformats.org/officeDocument/2006/relationships/image" Target="../media/image134.png"/><Relationship Id="rId14" Type="http://schemas.openxmlformats.org/officeDocument/2006/relationships/image" Target="../media/image139.jpg"/></Relationships>
</file>

<file path=ppt/slides/_rels/slide31.xml.rels><?xml version="1.0" encoding="UTF-8" standalone="yes"?>
<Relationships xmlns="http://schemas.openxmlformats.org/package/2006/relationships"><Relationship Id="rId8" Type="http://schemas.openxmlformats.org/officeDocument/2006/relationships/image" Target="../media/image152.jpg"/><Relationship Id="rId3" Type="http://schemas.openxmlformats.org/officeDocument/2006/relationships/image" Target="../media/image147.png"/><Relationship Id="rId7" Type="http://schemas.openxmlformats.org/officeDocument/2006/relationships/image" Target="../media/image151.jpg"/><Relationship Id="rId2" Type="http://schemas.openxmlformats.org/officeDocument/2006/relationships/image" Target="../media/image146.png"/><Relationship Id="rId1" Type="http://schemas.openxmlformats.org/officeDocument/2006/relationships/slideLayout" Target="../slideLayouts/slideLayout2.xml"/><Relationship Id="rId6" Type="http://schemas.openxmlformats.org/officeDocument/2006/relationships/image" Target="../media/image150.jpg"/><Relationship Id="rId5" Type="http://schemas.openxmlformats.org/officeDocument/2006/relationships/image" Target="../media/image149.png"/><Relationship Id="rId10" Type="http://schemas.openxmlformats.org/officeDocument/2006/relationships/image" Target="../media/image154.jpg"/><Relationship Id="rId4" Type="http://schemas.openxmlformats.org/officeDocument/2006/relationships/image" Target="../media/image148.png"/><Relationship Id="rId9" Type="http://schemas.openxmlformats.org/officeDocument/2006/relationships/image" Target="../media/image153.jpg"/></Relationships>
</file>

<file path=ppt/slides/_rels/slide32.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20.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5.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8" Type="http://schemas.openxmlformats.org/officeDocument/2006/relationships/image" Target="../media/image163.png"/><Relationship Id="rId3" Type="http://schemas.openxmlformats.org/officeDocument/2006/relationships/image" Target="../media/image158.png"/><Relationship Id="rId7" Type="http://schemas.openxmlformats.org/officeDocument/2006/relationships/image" Target="../media/image162.png"/><Relationship Id="rId12" Type="http://schemas.openxmlformats.org/officeDocument/2006/relationships/image" Target="../media/image167.png"/><Relationship Id="rId2" Type="http://schemas.openxmlformats.org/officeDocument/2006/relationships/image" Target="../media/image157.png"/><Relationship Id="rId1" Type="http://schemas.openxmlformats.org/officeDocument/2006/relationships/slideLayout" Target="../slideLayouts/slideLayout2.xml"/><Relationship Id="rId6" Type="http://schemas.openxmlformats.org/officeDocument/2006/relationships/image" Target="../media/image161.png"/><Relationship Id="rId11" Type="http://schemas.openxmlformats.org/officeDocument/2006/relationships/image" Target="../media/image166.png"/><Relationship Id="rId5" Type="http://schemas.openxmlformats.org/officeDocument/2006/relationships/image" Target="../media/image160.png"/><Relationship Id="rId10" Type="http://schemas.openxmlformats.org/officeDocument/2006/relationships/image" Target="../media/image165.png"/><Relationship Id="rId4" Type="http://schemas.openxmlformats.org/officeDocument/2006/relationships/image" Target="../media/image159.png"/><Relationship Id="rId9" Type="http://schemas.openxmlformats.org/officeDocument/2006/relationships/image" Target="../media/image164.png"/></Relationships>
</file>

<file path=ppt/slides/_rels/slide38.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image" Target="../media/image168.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171.jpeg"/><Relationship Id="rId2" Type="http://schemas.openxmlformats.org/officeDocument/2006/relationships/image" Target="../media/image170.jpeg"/><Relationship Id="rId1" Type="http://schemas.openxmlformats.org/officeDocument/2006/relationships/slideLayout" Target="../slideLayouts/slideLayout1.xml"/><Relationship Id="rId4" Type="http://schemas.openxmlformats.org/officeDocument/2006/relationships/image" Target="../media/image172.wmf"/></Relationships>
</file>

<file path=ppt/slides/_rels/slide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image" Target="../media/image17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image" Target="../media/image174.png"/><Relationship Id="rId1" Type="http://schemas.openxmlformats.org/officeDocument/2006/relationships/slideLayout" Target="../slideLayouts/slideLayout2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77.jpeg"/><Relationship Id="rId2" Type="http://schemas.openxmlformats.org/officeDocument/2006/relationships/image" Target="../media/image176.jpeg"/><Relationship Id="rId1" Type="http://schemas.openxmlformats.org/officeDocument/2006/relationships/slideLayout" Target="../slideLayouts/slideLayout17.xml"/><Relationship Id="rId6" Type="http://schemas.openxmlformats.org/officeDocument/2006/relationships/image" Target="../media/image180.jpeg"/><Relationship Id="rId5" Type="http://schemas.openxmlformats.org/officeDocument/2006/relationships/image" Target="../media/image179.png"/><Relationship Id="rId4" Type="http://schemas.openxmlformats.org/officeDocument/2006/relationships/image" Target="../media/image178.png"/></Relationships>
</file>

<file path=ppt/slides/_rels/slide44.xml.rels><?xml version="1.0" encoding="UTF-8" standalone="yes"?>
<Relationships xmlns="http://schemas.openxmlformats.org/package/2006/relationships"><Relationship Id="rId8" Type="http://schemas.openxmlformats.org/officeDocument/2006/relationships/image" Target="../media/image186.jpeg"/><Relationship Id="rId3" Type="http://schemas.openxmlformats.org/officeDocument/2006/relationships/image" Target="../media/image181.jpeg"/><Relationship Id="rId7" Type="http://schemas.openxmlformats.org/officeDocument/2006/relationships/image" Target="../media/image185.wmf"/><Relationship Id="rId2" Type="http://schemas.openxmlformats.org/officeDocument/2006/relationships/slideLayout" Target="../slideLayouts/slideLayout17.xml"/><Relationship Id="rId1" Type="http://schemas.openxmlformats.org/officeDocument/2006/relationships/tags" Target="../tags/tag1.xml"/><Relationship Id="rId6" Type="http://schemas.openxmlformats.org/officeDocument/2006/relationships/image" Target="../media/image184.png"/><Relationship Id="rId5" Type="http://schemas.openxmlformats.org/officeDocument/2006/relationships/image" Target="../media/image183.png"/><Relationship Id="rId4" Type="http://schemas.openxmlformats.org/officeDocument/2006/relationships/image" Target="../media/image182.jpeg"/><Relationship Id="rId9" Type="http://schemas.openxmlformats.org/officeDocument/2006/relationships/image" Target="../media/image187.jpeg"/></Relationships>
</file>

<file path=ppt/slides/_rels/slide45.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jpg"/><Relationship Id="rId1" Type="http://schemas.openxmlformats.org/officeDocument/2006/relationships/slideLayout" Target="../slideLayouts/slideLayout17.xml"/><Relationship Id="rId4" Type="http://schemas.openxmlformats.org/officeDocument/2006/relationships/image" Target="../media/image190.png"/></Relationships>
</file>

<file path=ppt/slides/_rels/slide46.xml.rels><?xml version="1.0" encoding="UTF-8" standalone="yes"?>
<Relationships xmlns="http://schemas.openxmlformats.org/package/2006/relationships"><Relationship Id="rId3" Type="http://schemas.openxmlformats.org/officeDocument/2006/relationships/image" Target="../media/image192.jpeg"/><Relationship Id="rId2" Type="http://schemas.openxmlformats.org/officeDocument/2006/relationships/image" Target="../media/image191.png"/><Relationship Id="rId1" Type="http://schemas.openxmlformats.org/officeDocument/2006/relationships/slideLayout" Target="../slideLayouts/slideLayout2.xml"/><Relationship Id="rId5" Type="http://schemas.openxmlformats.org/officeDocument/2006/relationships/image" Target="../media/image194.jpg"/><Relationship Id="rId4" Type="http://schemas.openxmlformats.org/officeDocument/2006/relationships/image" Target="../media/image193.jpeg"/></Relationships>
</file>

<file path=ppt/slides/_rels/slide47.xml.rels><?xml version="1.0" encoding="UTF-8" standalone="yes"?>
<Relationships xmlns="http://schemas.openxmlformats.org/package/2006/relationships"><Relationship Id="rId8" Type="http://schemas.openxmlformats.org/officeDocument/2006/relationships/image" Target="../media/image198.jpeg"/><Relationship Id="rId3" Type="http://schemas.openxmlformats.org/officeDocument/2006/relationships/image" Target="../media/image184.png"/><Relationship Id="rId7" Type="http://schemas.openxmlformats.org/officeDocument/2006/relationships/image" Target="../media/image197.jpeg"/><Relationship Id="rId2" Type="http://schemas.openxmlformats.org/officeDocument/2006/relationships/slideLayout" Target="../slideLayouts/slideLayout1.xml"/><Relationship Id="rId1" Type="http://schemas.openxmlformats.org/officeDocument/2006/relationships/tags" Target="../tags/tag2.xml"/><Relationship Id="rId6" Type="http://schemas.openxmlformats.org/officeDocument/2006/relationships/image" Target="../media/image183.png"/><Relationship Id="rId5" Type="http://schemas.openxmlformats.org/officeDocument/2006/relationships/image" Target="../media/image196.png"/><Relationship Id="rId4" Type="http://schemas.openxmlformats.org/officeDocument/2006/relationships/image" Target="../media/image195.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8" Type="http://schemas.openxmlformats.org/officeDocument/2006/relationships/image" Target="../media/image204.png"/><Relationship Id="rId3" Type="http://schemas.openxmlformats.org/officeDocument/2006/relationships/image" Target="../media/image199.png"/><Relationship Id="rId7" Type="http://schemas.openxmlformats.org/officeDocument/2006/relationships/image" Target="../media/image203.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202.png"/><Relationship Id="rId5" Type="http://schemas.openxmlformats.org/officeDocument/2006/relationships/image" Target="../media/image201.png"/><Relationship Id="rId4" Type="http://schemas.openxmlformats.org/officeDocument/2006/relationships/image" Target="../media/image200.gif"/><Relationship Id="rId9" Type="http://schemas.openxmlformats.org/officeDocument/2006/relationships/image" Target="../media/image205.jpeg"/></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50.xml.rels><?xml version="1.0" encoding="UTF-8" standalone="yes"?>
<Relationships xmlns="http://schemas.openxmlformats.org/package/2006/relationships"><Relationship Id="rId3" Type="http://schemas.openxmlformats.org/officeDocument/2006/relationships/image" Target="../media/image206.gif"/><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hyperlink" Target="https://www.gov.uk/government/publications/longer-duration-energy-storage-demonstration-programme-successful-projects/longer-duration-energy-storage-demonstration-programme-stream-2-phase-2-details-of-successful-projects" TargetMode="External"/><Relationship Id="rId4" Type="http://schemas.openxmlformats.org/officeDocument/2006/relationships/image" Target="../media/image207.jpe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209.jpg"/><Relationship Id="rId2" Type="http://schemas.openxmlformats.org/officeDocument/2006/relationships/image" Target="../media/image208.jpg"/><Relationship Id="rId1" Type="http://schemas.openxmlformats.org/officeDocument/2006/relationships/slideLayout" Target="../slideLayouts/slideLayout2.xml"/><Relationship Id="rId4" Type="http://schemas.openxmlformats.org/officeDocument/2006/relationships/image" Target="../media/image210.jpg"/></Relationships>
</file>

<file path=ppt/slides/_rels/slide53.xml.rels><?xml version="1.0" encoding="UTF-8" standalone="yes"?>
<Relationships xmlns="http://schemas.openxmlformats.org/package/2006/relationships"><Relationship Id="rId3" Type="http://schemas.openxmlformats.org/officeDocument/2006/relationships/image" Target="../media/image212.jpeg"/><Relationship Id="rId2" Type="http://schemas.openxmlformats.org/officeDocument/2006/relationships/image" Target="../media/image211.jpeg"/><Relationship Id="rId1" Type="http://schemas.openxmlformats.org/officeDocument/2006/relationships/slideLayout" Target="../slideLayouts/slideLayout2.xml"/><Relationship Id="rId4" Type="http://schemas.openxmlformats.org/officeDocument/2006/relationships/image" Target="../media/image213.jpg"/></Relationships>
</file>

<file path=ppt/slides/_rels/slide54.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1.xml"/><Relationship Id="rId1" Type="http://schemas.openxmlformats.org/officeDocument/2006/relationships/vmlDrawing" Target="../drawings/vmlDrawing1.vml"/><Relationship Id="rId4" Type="http://schemas.openxmlformats.org/officeDocument/2006/relationships/image" Target="../media/image214.wmf"/></Relationships>
</file>

<file path=ppt/slides/_rels/slide55.xml.rels><?xml version="1.0" encoding="UTF-8" standalone="yes"?>
<Relationships xmlns="http://schemas.openxmlformats.org/package/2006/relationships"><Relationship Id="rId3" Type="http://schemas.openxmlformats.org/officeDocument/2006/relationships/image" Target="../media/image215.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216.jpg"/></Relationships>
</file>

<file path=ppt/slides/_rels/slide56.xml.rels><?xml version="1.0" encoding="UTF-8" standalone="yes"?>
<Relationships xmlns="http://schemas.openxmlformats.org/package/2006/relationships"><Relationship Id="rId3" Type="http://schemas.openxmlformats.org/officeDocument/2006/relationships/image" Target="../media/image217.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220.jpeg"/><Relationship Id="rId5" Type="http://schemas.openxmlformats.org/officeDocument/2006/relationships/image" Target="../media/image219.jpeg"/><Relationship Id="rId4" Type="http://schemas.openxmlformats.org/officeDocument/2006/relationships/image" Target="../media/image218.jpeg"/></Relationships>
</file>

<file path=ppt/slides/_rels/slide57.xml.rels><?xml version="1.0" encoding="UTF-8" standalone="yes"?>
<Relationships xmlns="http://schemas.openxmlformats.org/package/2006/relationships"><Relationship Id="rId3" Type="http://schemas.openxmlformats.org/officeDocument/2006/relationships/image" Target="../media/image222.jpeg"/><Relationship Id="rId2" Type="http://schemas.openxmlformats.org/officeDocument/2006/relationships/image" Target="../media/image221.pn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hyperlink" Target="https://arxiv.org/pdf/1810.04805.pdf" TargetMode="External"/><Relationship Id="rId2" Type="http://schemas.openxmlformats.org/officeDocument/2006/relationships/image" Target="../media/image223.png"/><Relationship Id="rId1" Type="http://schemas.openxmlformats.org/officeDocument/2006/relationships/slideLayout" Target="../slideLayouts/slideLayout1.xml"/><Relationship Id="rId4" Type="http://schemas.openxmlformats.org/officeDocument/2006/relationships/image" Target="../media/image224.jp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8" Type="http://schemas.openxmlformats.org/officeDocument/2006/relationships/image" Target="../media/image27.jpg"/><Relationship Id="rId13" Type="http://schemas.openxmlformats.org/officeDocument/2006/relationships/image" Target="../media/image32.jpg"/><Relationship Id="rId3" Type="http://schemas.openxmlformats.org/officeDocument/2006/relationships/image" Target="../media/image22.png"/><Relationship Id="rId7" Type="http://schemas.openxmlformats.org/officeDocument/2006/relationships/image" Target="../media/image26.jpg"/><Relationship Id="rId12" Type="http://schemas.openxmlformats.org/officeDocument/2006/relationships/image" Target="../media/image31.jp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5.jpg"/><Relationship Id="rId11" Type="http://schemas.openxmlformats.org/officeDocument/2006/relationships/image" Target="../media/image30.jpg"/><Relationship Id="rId5" Type="http://schemas.openxmlformats.org/officeDocument/2006/relationships/image" Target="../media/image24.jpg"/><Relationship Id="rId10" Type="http://schemas.openxmlformats.org/officeDocument/2006/relationships/image" Target="../media/image29.jpg"/><Relationship Id="rId4" Type="http://schemas.openxmlformats.org/officeDocument/2006/relationships/image" Target="../media/image23.png"/><Relationship Id="rId9" Type="http://schemas.openxmlformats.org/officeDocument/2006/relationships/image" Target="../media/image28.png"/><Relationship Id="rId14" Type="http://schemas.openxmlformats.org/officeDocument/2006/relationships/image" Target="../media/image33.jpg"/></Relationships>
</file>

<file path=ppt/slides/_rels/slide60.xml.rels><?xml version="1.0" encoding="UTF-8" standalone="yes"?>
<Relationships xmlns="http://schemas.openxmlformats.org/package/2006/relationships"><Relationship Id="rId8" Type="http://schemas.openxmlformats.org/officeDocument/2006/relationships/image" Target="../media/image231.png"/><Relationship Id="rId13" Type="http://schemas.openxmlformats.org/officeDocument/2006/relationships/image" Target="../media/image236.png"/><Relationship Id="rId18" Type="http://schemas.openxmlformats.org/officeDocument/2006/relationships/image" Target="../media/image241.png"/><Relationship Id="rId3" Type="http://schemas.openxmlformats.org/officeDocument/2006/relationships/image" Target="../media/image226.png"/><Relationship Id="rId21" Type="http://schemas.openxmlformats.org/officeDocument/2006/relationships/image" Target="../media/image244.png"/><Relationship Id="rId7" Type="http://schemas.openxmlformats.org/officeDocument/2006/relationships/image" Target="../media/image230.png"/><Relationship Id="rId12" Type="http://schemas.openxmlformats.org/officeDocument/2006/relationships/image" Target="../media/image235.png"/><Relationship Id="rId17" Type="http://schemas.openxmlformats.org/officeDocument/2006/relationships/image" Target="../media/image240.png"/><Relationship Id="rId2" Type="http://schemas.openxmlformats.org/officeDocument/2006/relationships/image" Target="../media/image225.png"/><Relationship Id="rId16" Type="http://schemas.openxmlformats.org/officeDocument/2006/relationships/image" Target="../media/image239.png"/><Relationship Id="rId20" Type="http://schemas.openxmlformats.org/officeDocument/2006/relationships/image" Target="../media/image243.png"/><Relationship Id="rId1" Type="http://schemas.openxmlformats.org/officeDocument/2006/relationships/slideLayout" Target="../slideLayouts/slideLayout14.xml"/><Relationship Id="rId6" Type="http://schemas.openxmlformats.org/officeDocument/2006/relationships/image" Target="../media/image229.png"/><Relationship Id="rId11" Type="http://schemas.openxmlformats.org/officeDocument/2006/relationships/image" Target="../media/image234.png"/><Relationship Id="rId5" Type="http://schemas.openxmlformats.org/officeDocument/2006/relationships/image" Target="../media/image228.png"/><Relationship Id="rId15" Type="http://schemas.openxmlformats.org/officeDocument/2006/relationships/image" Target="../media/image238.png"/><Relationship Id="rId23" Type="http://schemas.openxmlformats.org/officeDocument/2006/relationships/image" Target="../media/image246.png"/><Relationship Id="rId10" Type="http://schemas.openxmlformats.org/officeDocument/2006/relationships/image" Target="../media/image233.png"/><Relationship Id="rId19" Type="http://schemas.openxmlformats.org/officeDocument/2006/relationships/image" Target="../media/image242.png"/><Relationship Id="rId4" Type="http://schemas.openxmlformats.org/officeDocument/2006/relationships/image" Target="../media/image227.png"/><Relationship Id="rId9" Type="http://schemas.openxmlformats.org/officeDocument/2006/relationships/image" Target="../media/image232.png"/><Relationship Id="rId14" Type="http://schemas.openxmlformats.org/officeDocument/2006/relationships/image" Target="../media/image237.png"/><Relationship Id="rId22" Type="http://schemas.openxmlformats.org/officeDocument/2006/relationships/image" Target="../media/image245.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image" Target="../media/image247.jpeg"/><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248.png"/><Relationship Id="rId2" Type="http://schemas.openxmlformats.org/officeDocument/2006/relationships/image" Target="../media/image247.jpeg"/><Relationship Id="rId1" Type="http://schemas.openxmlformats.org/officeDocument/2006/relationships/slideLayout" Target="../slideLayouts/slideLayout7.xml"/><Relationship Id="rId4" Type="http://schemas.openxmlformats.org/officeDocument/2006/relationships/image" Target="../media/image249.png"/></Relationships>
</file>

<file path=ppt/slides/_rels/slide6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251.png"/><Relationship Id="rId2" Type="http://schemas.openxmlformats.org/officeDocument/2006/relationships/image" Target="../media/image250.jp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hyperlink" Target="https://www.researchgate.net/figure/Simple-diagram-of-liquid-propellant-engine-containing-turbopump-feed-system-and-gas_fig1_4374334" TargetMode="External"/><Relationship Id="rId2" Type="http://schemas.openxmlformats.org/officeDocument/2006/relationships/image" Target="../media/image211.jpeg"/><Relationship Id="rId1" Type="http://schemas.openxmlformats.org/officeDocument/2006/relationships/slideLayout" Target="../slideLayouts/slideLayout2.xml"/><Relationship Id="rId4" Type="http://schemas.openxmlformats.org/officeDocument/2006/relationships/image" Target="../media/image252.jp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8" Type="http://schemas.openxmlformats.org/officeDocument/2006/relationships/image" Target="../media/image259.png"/><Relationship Id="rId13" Type="http://schemas.openxmlformats.org/officeDocument/2006/relationships/image" Target="../media/image264.jpg"/><Relationship Id="rId18" Type="http://schemas.openxmlformats.org/officeDocument/2006/relationships/image" Target="../media/image269.png"/><Relationship Id="rId26" Type="http://schemas.openxmlformats.org/officeDocument/2006/relationships/image" Target="../media/image277.png"/><Relationship Id="rId3" Type="http://schemas.openxmlformats.org/officeDocument/2006/relationships/image" Target="../media/image254.png"/><Relationship Id="rId21" Type="http://schemas.openxmlformats.org/officeDocument/2006/relationships/image" Target="../media/image272.jpg"/><Relationship Id="rId7" Type="http://schemas.openxmlformats.org/officeDocument/2006/relationships/image" Target="../media/image258.png"/><Relationship Id="rId12" Type="http://schemas.openxmlformats.org/officeDocument/2006/relationships/image" Target="../media/image263.png"/><Relationship Id="rId17" Type="http://schemas.openxmlformats.org/officeDocument/2006/relationships/image" Target="../media/image268.png"/><Relationship Id="rId25" Type="http://schemas.openxmlformats.org/officeDocument/2006/relationships/image" Target="../media/image276.png"/><Relationship Id="rId2" Type="http://schemas.openxmlformats.org/officeDocument/2006/relationships/image" Target="../media/image253.png"/><Relationship Id="rId16" Type="http://schemas.openxmlformats.org/officeDocument/2006/relationships/image" Target="../media/image267.jpg"/><Relationship Id="rId20" Type="http://schemas.openxmlformats.org/officeDocument/2006/relationships/image" Target="../media/image271.jpg"/><Relationship Id="rId1" Type="http://schemas.openxmlformats.org/officeDocument/2006/relationships/slideLayout" Target="../slideLayouts/slideLayout2.xml"/><Relationship Id="rId6" Type="http://schemas.openxmlformats.org/officeDocument/2006/relationships/image" Target="../media/image257.png"/><Relationship Id="rId11" Type="http://schemas.openxmlformats.org/officeDocument/2006/relationships/image" Target="../media/image262.png"/><Relationship Id="rId24" Type="http://schemas.openxmlformats.org/officeDocument/2006/relationships/image" Target="../media/image275.png"/><Relationship Id="rId5" Type="http://schemas.openxmlformats.org/officeDocument/2006/relationships/image" Target="../media/image256.png"/><Relationship Id="rId15" Type="http://schemas.openxmlformats.org/officeDocument/2006/relationships/image" Target="../media/image266.jpg"/><Relationship Id="rId23" Type="http://schemas.openxmlformats.org/officeDocument/2006/relationships/image" Target="../media/image274.jpg"/><Relationship Id="rId10" Type="http://schemas.openxmlformats.org/officeDocument/2006/relationships/image" Target="../media/image261.png"/><Relationship Id="rId19" Type="http://schemas.openxmlformats.org/officeDocument/2006/relationships/image" Target="../media/image270.jpg"/><Relationship Id="rId4" Type="http://schemas.openxmlformats.org/officeDocument/2006/relationships/image" Target="../media/image255.png"/><Relationship Id="rId9" Type="http://schemas.openxmlformats.org/officeDocument/2006/relationships/image" Target="../media/image260.png"/><Relationship Id="rId14" Type="http://schemas.openxmlformats.org/officeDocument/2006/relationships/image" Target="../media/image265.jpg"/><Relationship Id="rId22" Type="http://schemas.openxmlformats.org/officeDocument/2006/relationships/image" Target="../media/image273.png"/><Relationship Id="rId27" Type="http://schemas.openxmlformats.org/officeDocument/2006/relationships/image" Target="../media/image278.png"/></Relationships>
</file>

<file path=ppt/slides/_rels/slide69.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image" Target="../media/image279.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70.xml.rels><?xml version="1.0" encoding="UTF-8" standalone="yes"?>
<Relationships xmlns="http://schemas.openxmlformats.org/package/2006/relationships"><Relationship Id="rId8" Type="http://schemas.openxmlformats.org/officeDocument/2006/relationships/image" Target="../media/image287.png"/><Relationship Id="rId13" Type="http://schemas.openxmlformats.org/officeDocument/2006/relationships/image" Target="../media/image292.jpg"/><Relationship Id="rId18" Type="http://schemas.openxmlformats.org/officeDocument/2006/relationships/image" Target="../media/image297.jpg"/><Relationship Id="rId26" Type="http://schemas.openxmlformats.org/officeDocument/2006/relationships/image" Target="../media/image305.png"/><Relationship Id="rId3" Type="http://schemas.openxmlformats.org/officeDocument/2006/relationships/image" Target="../media/image282.png"/><Relationship Id="rId21" Type="http://schemas.openxmlformats.org/officeDocument/2006/relationships/image" Target="../media/image300.png"/><Relationship Id="rId7" Type="http://schemas.openxmlformats.org/officeDocument/2006/relationships/image" Target="../media/image286.png"/><Relationship Id="rId12" Type="http://schemas.openxmlformats.org/officeDocument/2006/relationships/image" Target="../media/image291.jpg"/><Relationship Id="rId17" Type="http://schemas.openxmlformats.org/officeDocument/2006/relationships/image" Target="../media/image296.png"/><Relationship Id="rId25" Type="http://schemas.openxmlformats.org/officeDocument/2006/relationships/image" Target="../media/image304.jpg"/><Relationship Id="rId2" Type="http://schemas.openxmlformats.org/officeDocument/2006/relationships/image" Target="../media/image281.png"/><Relationship Id="rId16" Type="http://schemas.openxmlformats.org/officeDocument/2006/relationships/image" Target="../media/image295.png"/><Relationship Id="rId20" Type="http://schemas.openxmlformats.org/officeDocument/2006/relationships/image" Target="../media/image299.png"/><Relationship Id="rId1" Type="http://schemas.openxmlformats.org/officeDocument/2006/relationships/slideLayout" Target="../slideLayouts/slideLayout2.xml"/><Relationship Id="rId6" Type="http://schemas.openxmlformats.org/officeDocument/2006/relationships/image" Target="../media/image285.jpg"/><Relationship Id="rId11" Type="http://schemas.openxmlformats.org/officeDocument/2006/relationships/image" Target="../media/image290.png"/><Relationship Id="rId24" Type="http://schemas.openxmlformats.org/officeDocument/2006/relationships/image" Target="../media/image303.png"/><Relationship Id="rId5" Type="http://schemas.openxmlformats.org/officeDocument/2006/relationships/image" Target="../media/image284.png"/><Relationship Id="rId15" Type="http://schemas.openxmlformats.org/officeDocument/2006/relationships/image" Target="../media/image294.jpg"/><Relationship Id="rId23" Type="http://schemas.openxmlformats.org/officeDocument/2006/relationships/image" Target="../media/image302.png"/><Relationship Id="rId10" Type="http://schemas.openxmlformats.org/officeDocument/2006/relationships/image" Target="../media/image289.png"/><Relationship Id="rId19" Type="http://schemas.openxmlformats.org/officeDocument/2006/relationships/image" Target="../media/image298.png"/><Relationship Id="rId4" Type="http://schemas.openxmlformats.org/officeDocument/2006/relationships/image" Target="../media/image283.png"/><Relationship Id="rId9" Type="http://schemas.openxmlformats.org/officeDocument/2006/relationships/image" Target="../media/image288.png"/><Relationship Id="rId14" Type="http://schemas.openxmlformats.org/officeDocument/2006/relationships/image" Target="../media/image293.png"/><Relationship Id="rId22" Type="http://schemas.openxmlformats.org/officeDocument/2006/relationships/image" Target="../media/image301.png"/></Relationships>
</file>

<file path=ppt/slides/_rels/slide71.xml.rels><?xml version="1.0" encoding="UTF-8" standalone="yes"?>
<Relationships xmlns="http://schemas.openxmlformats.org/package/2006/relationships"><Relationship Id="rId2" Type="http://schemas.openxmlformats.org/officeDocument/2006/relationships/image" Target="../media/image306.jpg"/><Relationship Id="rId1" Type="http://schemas.openxmlformats.org/officeDocument/2006/relationships/slideLayout" Target="../slideLayouts/slideLayout17.xml"/></Relationships>
</file>

<file path=ppt/slides/_rels/slide72.xml.rels><?xml version="1.0" encoding="UTF-8" standalone="yes"?>
<Relationships xmlns="http://schemas.openxmlformats.org/package/2006/relationships"><Relationship Id="rId3" Type="http://schemas.openxmlformats.org/officeDocument/2006/relationships/image" Target="../media/image308.png"/><Relationship Id="rId2" Type="http://schemas.openxmlformats.org/officeDocument/2006/relationships/image" Target="../media/image307.png"/><Relationship Id="rId1" Type="http://schemas.openxmlformats.org/officeDocument/2006/relationships/slideLayout" Target="../slideLayouts/slideLayout20.xml"/><Relationship Id="rId6" Type="http://schemas.openxmlformats.org/officeDocument/2006/relationships/image" Target="../media/image72.jpg"/><Relationship Id="rId5" Type="http://schemas.openxmlformats.org/officeDocument/2006/relationships/image" Target="../media/image71.jpg"/><Relationship Id="rId4" Type="http://schemas.openxmlformats.org/officeDocument/2006/relationships/image" Target="../media/image309.png"/></Relationships>
</file>

<file path=ppt/slides/_rels/slide73.xml.rels><?xml version="1.0" encoding="UTF-8" standalone="yes"?>
<Relationships xmlns="http://schemas.openxmlformats.org/package/2006/relationships"><Relationship Id="rId3" Type="http://schemas.openxmlformats.org/officeDocument/2006/relationships/image" Target="../media/image311.jpg"/><Relationship Id="rId2" Type="http://schemas.openxmlformats.org/officeDocument/2006/relationships/image" Target="../media/image310.jpg"/><Relationship Id="rId1" Type="http://schemas.openxmlformats.org/officeDocument/2006/relationships/slideLayout" Target="../slideLayouts/slideLayout2.xml"/><Relationship Id="rId6" Type="http://schemas.openxmlformats.org/officeDocument/2006/relationships/image" Target="../media/image314.png"/><Relationship Id="rId5" Type="http://schemas.openxmlformats.org/officeDocument/2006/relationships/image" Target="../media/image313.jpg"/><Relationship Id="rId4" Type="http://schemas.openxmlformats.org/officeDocument/2006/relationships/image" Target="../media/image312.jpg"/></Relationships>
</file>

<file path=ppt/slides/_rels/slide74.xml.rels><?xml version="1.0" encoding="UTF-8" standalone="yes"?>
<Relationships xmlns="http://schemas.openxmlformats.org/package/2006/relationships"><Relationship Id="rId13" Type="http://schemas.openxmlformats.org/officeDocument/2006/relationships/image" Target="../media/image326.png"/><Relationship Id="rId18" Type="http://schemas.openxmlformats.org/officeDocument/2006/relationships/image" Target="../media/image331.png"/><Relationship Id="rId26" Type="http://schemas.openxmlformats.org/officeDocument/2006/relationships/image" Target="../media/image339.png"/><Relationship Id="rId3" Type="http://schemas.openxmlformats.org/officeDocument/2006/relationships/image" Target="../media/image316.png"/><Relationship Id="rId21" Type="http://schemas.openxmlformats.org/officeDocument/2006/relationships/image" Target="../media/image334.png"/><Relationship Id="rId34" Type="http://schemas.openxmlformats.org/officeDocument/2006/relationships/image" Target="../media/image347.png"/><Relationship Id="rId7" Type="http://schemas.openxmlformats.org/officeDocument/2006/relationships/image" Target="../media/image320.png"/><Relationship Id="rId12" Type="http://schemas.openxmlformats.org/officeDocument/2006/relationships/image" Target="../media/image325.png"/><Relationship Id="rId17" Type="http://schemas.openxmlformats.org/officeDocument/2006/relationships/image" Target="../media/image330.png"/><Relationship Id="rId25" Type="http://schemas.openxmlformats.org/officeDocument/2006/relationships/image" Target="../media/image338.png"/><Relationship Id="rId33" Type="http://schemas.openxmlformats.org/officeDocument/2006/relationships/image" Target="../media/image346.png"/><Relationship Id="rId2" Type="http://schemas.openxmlformats.org/officeDocument/2006/relationships/image" Target="../media/image315.png"/><Relationship Id="rId16" Type="http://schemas.openxmlformats.org/officeDocument/2006/relationships/image" Target="../media/image329.png"/><Relationship Id="rId20" Type="http://schemas.openxmlformats.org/officeDocument/2006/relationships/image" Target="../media/image333.png"/><Relationship Id="rId29" Type="http://schemas.openxmlformats.org/officeDocument/2006/relationships/image" Target="../media/image342.png"/><Relationship Id="rId1" Type="http://schemas.openxmlformats.org/officeDocument/2006/relationships/slideLayout" Target="../slideLayouts/slideLayout2.xml"/><Relationship Id="rId6" Type="http://schemas.openxmlformats.org/officeDocument/2006/relationships/image" Target="../media/image319.png"/><Relationship Id="rId11" Type="http://schemas.openxmlformats.org/officeDocument/2006/relationships/image" Target="../media/image324.png"/><Relationship Id="rId24" Type="http://schemas.openxmlformats.org/officeDocument/2006/relationships/image" Target="../media/image337.png"/><Relationship Id="rId32" Type="http://schemas.openxmlformats.org/officeDocument/2006/relationships/image" Target="../media/image345.png"/><Relationship Id="rId5" Type="http://schemas.openxmlformats.org/officeDocument/2006/relationships/image" Target="../media/image318.png"/><Relationship Id="rId15" Type="http://schemas.openxmlformats.org/officeDocument/2006/relationships/image" Target="../media/image328.png"/><Relationship Id="rId23" Type="http://schemas.openxmlformats.org/officeDocument/2006/relationships/image" Target="../media/image336.png"/><Relationship Id="rId28" Type="http://schemas.openxmlformats.org/officeDocument/2006/relationships/image" Target="../media/image341.png"/><Relationship Id="rId10" Type="http://schemas.openxmlformats.org/officeDocument/2006/relationships/image" Target="../media/image323.png"/><Relationship Id="rId19" Type="http://schemas.openxmlformats.org/officeDocument/2006/relationships/image" Target="../media/image332.png"/><Relationship Id="rId31" Type="http://schemas.openxmlformats.org/officeDocument/2006/relationships/image" Target="../media/image344.png"/><Relationship Id="rId4" Type="http://schemas.openxmlformats.org/officeDocument/2006/relationships/image" Target="../media/image317.png"/><Relationship Id="rId9" Type="http://schemas.openxmlformats.org/officeDocument/2006/relationships/image" Target="../media/image322.png"/><Relationship Id="rId14" Type="http://schemas.openxmlformats.org/officeDocument/2006/relationships/image" Target="../media/image327.png"/><Relationship Id="rId22" Type="http://schemas.openxmlformats.org/officeDocument/2006/relationships/image" Target="../media/image335.png"/><Relationship Id="rId27" Type="http://schemas.openxmlformats.org/officeDocument/2006/relationships/image" Target="../media/image340.png"/><Relationship Id="rId30" Type="http://schemas.openxmlformats.org/officeDocument/2006/relationships/image" Target="../media/image343.png"/><Relationship Id="rId35" Type="http://schemas.openxmlformats.org/officeDocument/2006/relationships/image" Target="../media/image348.png"/><Relationship Id="rId8" Type="http://schemas.openxmlformats.org/officeDocument/2006/relationships/image" Target="../media/image321.png"/></Relationships>
</file>

<file path=ppt/slides/_rels/slide75.xml.rels><?xml version="1.0" encoding="UTF-8" standalone="yes"?>
<Relationships xmlns="http://schemas.openxmlformats.org/package/2006/relationships"><Relationship Id="rId2" Type="http://schemas.openxmlformats.org/officeDocument/2006/relationships/image" Target="../media/image349.jpg"/><Relationship Id="rId1" Type="http://schemas.openxmlformats.org/officeDocument/2006/relationships/slideLayout" Target="../slideLayouts/slideLayout17.xml"/></Relationships>
</file>

<file path=ppt/slides/_rels/slide76.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slideLayout" Target="../slideLayouts/slideLayout17.xml"/><Relationship Id="rId1" Type="http://schemas.openxmlformats.org/officeDocument/2006/relationships/tags" Target="../tags/tag3.xml"/><Relationship Id="rId4" Type="http://schemas.openxmlformats.org/officeDocument/2006/relationships/image" Target="../media/image184.png"/></Relationships>
</file>

<file path=ppt/slides/_rels/slide77.xml.rels><?xml version="1.0" encoding="UTF-8" standalone="yes"?>
<Relationships xmlns="http://schemas.openxmlformats.org/package/2006/relationships"><Relationship Id="rId2" Type="http://schemas.openxmlformats.org/officeDocument/2006/relationships/hyperlink" Target="http://www.iaea.org/sites/default/files/18/01/smr-rf-report-29012018.pdf" TargetMode="Externa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350.jpg"/><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8" Type="http://schemas.openxmlformats.org/officeDocument/2006/relationships/image" Target="../media/image357.png"/><Relationship Id="rId13" Type="http://schemas.openxmlformats.org/officeDocument/2006/relationships/image" Target="../media/image362.png"/><Relationship Id="rId3" Type="http://schemas.openxmlformats.org/officeDocument/2006/relationships/image" Target="../media/image352.png"/><Relationship Id="rId7" Type="http://schemas.openxmlformats.org/officeDocument/2006/relationships/image" Target="../media/image356.png"/><Relationship Id="rId12" Type="http://schemas.openxmlformats.org/officeDocument/2006/relationships/image" Target="../media/image361.png"/><Relationship Id="rId2" Type="http://schemas.openxmlformats.org/officeDocument/2006/relationships/image" Target="../media/image351.png"/><Relationship Id="rId1" Type="http://schemas.openxmlformats.org/officeDocument/2006/relationships/slideLayout" Target="../slideLayouts/slideLayout13.xml"/><Relationship Id="rId6" Type="http://schemas.openxmlformats.org/officeDocument/2006/relationships/image" Target="../media/image355.png"/><Relationship Id="rId11" Type="http://schemas.openxmlformats.org/officeDocument/2006/relationships/image" Target="../media/image360.png"/><Relationship Id="rId5" Type="http://schemas.openxmlformats.org/officeDocument/2006/relationships/image" Target="../media/image354.png"/><Relationship Id="rId15" Type="http://schemas.openxmlformats.org/officeDocument/2006/relationships/image" Target="../media/image364.png"/><Relationship Id="rId10" Type="http://schemas.openxmlformats.org/officeDocument/2006/relationships/image" Target="../media/image359.png"/><Relationship Id="rId4" Type="http://schemas.openxmlformats.org/officeDocument/2006/relationships/image" Target="../media/image353.png"/><Relationship Id="rId9" Type="http://schemas.openxmlformats.org/officeDocument/2006/relationships/image" Target="../media/image358.png"/><Relationship Id="rId14" Type="http://schemas.openxmlformats.org/officeDocument/2006/relationships/image" Target="../media/image363.png"/></Relationships>
</file>

<file path=ppt/slides/_rels/slide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2.xml"/><Relationship Id="rId4" Type="http://schemas.openxmlformats.org/officeDocument/2006/relationships/image" Target="../media/image43.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1.xml.rels><?xml version="1.0" encoding="UTF-8" standalone="yes"?>
<Relationships xmlns="http://schemas.openxmlformats.org/package/2006/relationships"><Relationship Id="rId2" Type="http://schemas.openxmlformats.org/officeDocument/2006/relationships/image" Target="../media/image365.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366.jpg"/><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8" Type="http://schemas.openxmlformats.org/officeDocument/2006/relationships/image" Target="../media/image372.png"/><Relationship Id="rId13" Type="http://schemas.openxmlformats.org/officeDocument/2006/relationships/image" Target="../media/image377.png"/><Relationship Id="rId3" Type="http://schemas.openxmlformats.org/officeDocument/2006/relationships/image" Target="../media/image367.png"/><Relationship Id="rId7" Type="http://schemas.openxmlformats.org/officeDocument/2006/relationships/image" Target="../media/image371.png"/><Relationship Id="rId12" Type="http://schemas.openxmlformats.org/officeDocument/2006/relationships/image" Target="../media/image376.png"/><Relationship Id="rId2" Type="http://schemas.openxmlformats.org/officeDocument/2006/relationships/image" Target="../media/image174.png"/><Relationship Id="rId1" Type="http://schemas.openxmlformats.org/officeDocument/2006/relationships/slideLayout" Target="../slideLayouts/slideLayout1.xml"/><Relationship Id="rId6" Type="http://schemas.openxmlformats.org/officeDocument/2006/relationships/image" Target="../media/image370.png"/><Relationship Id="rId11" Type="http://schemas.openxmlformats.org/officeDocument/2006/relationships/image" Target="../media/image375.wmf"/><Relationship Id="rId5" Type="http://schemas.openxmlformats.org/officeDocument/2006/relationships/image" Target="../media/image369.png"/><Relationship Id="rId10" Type="http://schemas.openxmlformats.org/officeDocument/2006/relationships/image" Target="../media/image374.png"/><Relationship Id="rId4" Type="http://schemas.openxmlformats.org/officeDocument/2006/relationships/image" Target="../media/image368.png"/><Relationship Id="rId9" Type="http://schemas.openxmlformats.org/officeDocument/2006/relationships/image" Target="../media/image373.png"/><Relationship Id="rId14" Type="http://schemas.openxmlformats.org/officeDocument/2006/relationships/image" Target="../media/image378.jpeg"/></Relationships>
</file>

<file path=ppt/slides/_rels/slide86.xml.rels><?xml version="1.0" encoding="UTF-8" standalone="yes"?>
<Relationships xmlns="http://schemas.openxmlformats.org/package/2006/relationships"><Relationship Id="rId3" Type="http://schemas.openxmlformats.org/officeDocument/2006/relationships/image" Target="../media/image380.png"/><Relationship Id="rId2" Type="http://schemas.openxmlformats.org/officeDocument/2006/relationships/image" Target="../media/image379.png"/><Relationship Id="rId1" Type="http://schemas.openxmlformats.org/officeDocument/2006/relationships/slideLayout" Target="../slideLayouts/slideLayout2.xml"/><Relationship Id="rId5" Type="http://schemas.openxmlformats.org/officeDocument/2006/relationships/image" Target="../media/image382.jpg"/><Relationship Id="rId4" Type="http://schemas.openxmlformats.org/officeDocument/2006/relationships/image" Target="../media/image381.jpg"/></Relationships>
</file>

<file path=ppt/slides/_rels/slide87.xml.rels><?xml version="1.0" encoding="UTF-8" standalone="yes"?>
<Relationships xmlns="http://schemas.openxmlformats.org/package/2006/relationships"><Relationship Id="rId26" Type="http://schemas.openxmlformats.org/officeDocument/2006/relationships/image" Target="../media/image407.png"/><Relationship Id="rId21" Type="http://schemas.openxmlformats.org/officeDocument/2006/relationships/image" Target="../media/image402.png"/><Relationship Id="rId42" Type="http://schemas.openxmlformats.org/officeDocument/2006/relationships/image" Target="../media/image423.png"/><Relationship Id="rId47" Type="http://schemas.openxmlformats.org/officeDocument/2006/relationships/image" Target="../media/image428.png"/><Relationship Id="rId63" Type="http://schemas.openxmlformats.org/officeDocument/2006/relationships/image" Target="../media/image444.png"/><Relationship Id="rId68" Type="http://schemas.openxmlformats.org/officeDocument/2006/relationships/image" Target="../media/image449.png"/><Relationship Id="rId16" Type="http://schemas.openxmlformats.org/officeDocument/2006/relationships/image" Target="../media/image397.png"/><Relationship Id="rId11" Type="http://schemas.openxmlformats.org/officeDocument/2006/relationships/image" Target="../media/image392.png"/><Relationship Id="rId24" Type="http://schemas.openxmlformats.org/officeDocument/2006/relationships/image" Target="../media/image405.png"/><Relationship Id="rId32" Type="http://schemas.openxmlformats.org/officeDocument/2006/relationships/image" Target="../media/image413.png"/><Relationship Id="rId37" Type="http://schemas.openxmlformats.org/officeDocument/2006/relationships/image" Target="../media/image418.png"/><Relationship Id="rId40" Type="http://schemas.openxmlformats.org/officeDocument/2006/relationships/image" Target="../media/image421.png"/><Relationship Id="rId45" Type="http://schemas.openxmlformats.org/officeDocument/2006/relationships/image" Target="../media/image426.png"/><Relationship Id="rId53" Type="http://schemas.openxmlformats.org/officeDocument/2006/relationships/image" Target="../media/image434.png"/><Relationship Id="rId58" Type="http://schemas.openxmlformats.org/officeDocument/2006/relationships/image" Target="../media/image439.png"/><Relationship Id="rId66" Type="http://schemas.openxmlformats.org/officeDocument/2006/relationships/image" Target="../media/image447.png"/><Relationship Id="rId74" Type="http://schemas.openxmlformats.org/officeDocument/2006/relationships/image" Target="../media/image455.png"/><Relationship Id="rId5" Type="http://schemas.openxmlformats.org/officeDocument/2006/relationships/image" Target="../media/image386.png"/><Relationship Id="rId61" Type="http://schemas.openxmlformats.org/officeDocument/2006/relationships/image" Target="../media/image442.png"/><Relationship Id="rId19" Type="http://schemas.openxmlformats.org/officeDocument/2006/relationships/image" Target="../media/image400.png"/><Relationship Id="rId14" Type="http://schemas.openxmlformats.org/officeDocument/2006/relationships/image" Target="../media/image395.png"/><Relationship Id="rId22" Type="http://schemas.openxmlformats.org/officeDocument/2006/relationships/image" Target="../media/image403.png"/><Relationship Id="rId27" Type="http://schemas.openxmlformats.org/officeDocument/2006/relationships/image" Target="../media/image408.png"/><Relationship Id="rId30" Type="http://schemas.openxmlformats.org/officeDocument/2006/relationships/image" Target="../media/image411.png"/><Relationship Id="rId35" Type="http://schemas.openxmlformats.org/officeDocument/2006/relationships/image" Target="../media/image416.png"/><Relationship Id="rId43" Type="http://schemas.openxmlformats.org/officeDocument/2006/relationships/image" Target="../media/image424.png"/><Relationship Id="rId48" Type="http://schemas.openxmlformats.org/officeDocument/2006/relationships/image" Target="../media/image429.png"/><Relationship Id="rId56" Type="http://schemas.openxmlformats.org/officeDocument/2006/relationships/image" Target="../media/image437.png"/><Relationship Id="rId64" Type="http://schemas.openxmlformats.org/officeDocument/2006/relationships/image" Target="../media/image445.png"/><Relationship Id="rId69" Type="http://schemas.openxmlformats.org/officeDocument/2006/relationships/image" Target="../media/image450.png"/><Relationship Id="rId77" Type="http://schemas.openxmlformats.org/officeDocument/2006/relationships/image" Target="../media/image458.png"/><Relationship Id="rId8" Type="http://schemas.openxmlformats.org/officeDocument/2006/relationships/image" Target="../media/image389.png"/><Relationship Id="rId51" Type="http://schemas.openxmlformats.org/officeDocument/2006/relationships/image" Target="../media/image432.png"/><Relationship Id="rId72" Type="http://schemas.openxmlformats.org/officeDocument/2006/relationships/image" Target="../media/image453.png"/><Relationship Id="rId3" Type="http://schemas.openxmlformats.org/officeDocument/2006/relationships/image" Target="../media/image384.png"/><Relationship Id="rId12" Type="http://schemas.openxmlformats.org/officeDocument/2006/relationships/image" Target="../media/image393.png"/><Relationship Id="rId17" Type="http://schemas.openxmlformats.org/officeDocument/2006/relationships/image" Target="../media/image398.png"/><Relationship Id="rId25" Type="http://schemas.openxmlformats.org/officeDocument/2006/relationships/image" Target="../media/image406.png"/><Relationship Id="rId33" Type="http://schemas.openxmlformats.org/officeDocument/2006/relationships/image" Target="../media/image414.png"/><Relationship Id="rId38" Type="http://schemas.openxmlformats.org/officeDocument/2006/relationships/image" Target="../media/image419.png"/><Relationship Id="rId46" Type="http://schemas.openxmlformats.org/officeDocument/2006/relationships/image" Target="../media/image427.png"/><Relationship Id="rId59" Type="http://schemas.openxmlformats.org/officeDocument/2006/relationships/image" Target="../media/image440.png"/><Relationship Id="rId67" Type="http://schemas.openxmlformats.org/officeDocument/2006/relationships/image" Target="../media/image448.png"/><Relationship Id="rId20" Type="http://schemas.openxmlformats.org/officeDocument/2006/relationships/image" Target="../media/image401.png"/><Relationship Id="rId41" Type="http://schemas.openxmlformats.org/officeDocument/2006/relationships/image" Target="../media/image422.png"/><Relationship Id="rId54" Type="http://schemas.openxmlformats.org/officeDocument/2006/relationships/image" Target="../media/image435.png"/><Relationship Id="rId62" Type="http://schemas.openxmlformats.org/officeDocument/2006/relationships/image" Target="../media/image443.png"/><Relationship Id="rId70" Type="http://schemas.openxmlformats.org/officeDocument/2006/relationships/image" Target="../media/image451.png"/><Relationship Id="rId75" Type="http://schemas.openxmlformats.org/officeDocument/2006/relationships/image" Target="../media/image456.png"/><Relationship Id="rId1" Type="http://schemas.openxmlformats.org/officeDocument/2006/relationships/slideLayout" Target="../slideLayouts/slideLayout2.xml"/><Relationship Id="rId6" Type="http://schemas.openxmlformats.org/officeDocument/2006/relationships/image" Target="../media/image387.png"/><Relationship Id="rId15" Type="http://schemas.openxmlformats.org/officeDocument/2006/relationships/image" Target="../media/image396.png"/><Relationship Id="rId23" Type="http://schemas.openxmlformats.org/officeDocument/2006/relationships/image" Target="../media/image404.png"/><Relationship Id="rId28" Type="http://schemas.openxmlformats.org/officeDocument/2006/relationships/image" Target="../media/image409.png"/><Relationship Id="rId36" Type="http://schemas.openxmlformats.org/officeDocument/2006/relationships/image" Target="../media/image417.png"/><Relationship Id="rId49" Type="http://schemas.openxmlformats.org/officeDocument/2006/relationships/image" Target="../media/image430.png"/><Relationship Id="rId57" Type="http://schemas.openxmlformats.org/officeDocument/2006/relationships/image" Target="../media/image438.png"/><Relationship Id="rId10" Type="http://schemas.openxmlformats.org/officeDocument/2006/relationships/image" Target="../media/image391.png"/><Relationship Id="rId31" Type="http://schemas.openxmlformats.org/officeDocument/2006/relationships/image" Target="../media/image412.png"/><Relationship Id="rId44" Type="http://schemas.openxmlformats.org/officeDocument/2006/relationships/image" Target="../media/image425.png"/><Relationship Id="rId52" Type="http://schemas.openxmlformats.org/officeDocument/2006/relationships/image" Target="../media/image433.png"/><Relationship Id="rId60" Type="http://schemas.openxmlformats.org/officeDocument/2006/relationships/image" Target="../media/image441.png"/><Relationship Id="rId65" Type="http://schemas.openxmlformats.org/officeDocument/2006/relationships/image" Target="../media/image446.png"/><Relationship Id="rId73" Type="http://schemas.openxmlformats.org/officeDocument/2006/relationships/image" Target="../media/image454.png"/><Relationship Id="rId78" Type="http://schemas.openxmlformats.org/officeDocument/2006/relationships/image" Target="../media/image459.png"/><Relationship Id="rId4" Type="http://schemas.openxmlformats.org/officeDocument/2006/relationships/image" Target="../media/image385.png"/><Relationship Id="rId9" Type="http://schemas.openxmlformats.org/officeDocument/2006/relationships/image" Target="../media/image390.png"/><Relationship Id="rId13" Type="http://schemas.openxmlformats.org/officeDocument/2006/relationships/image" Target="../media/image394.png"/><Relationship Id="rId18" Type="http://schemas.openxmlformats.org/officeDocument/2006/relationships/image" Target="../media/image399.png"/><Relationship Id="rId39" Type="http://schemas.openxmlformats.org/officeDocument/2006/relationships/image" Target="../media/image420.png"/><Relationship Id="rId34" Type="http://schemas.openxmlformats.org/officeDocument/2006/relationships/image" Target="../media/image415.png"/><Relationship Id="rId50" Type="http://schemas.openxmlformats.org/officeDocument/2006/relationships/image" Target="../media/image431.png"/><Relationship Id="rId55" Type="http://schemas.openxmlformats.org/officeDocument/2006/relationships/image" Target="../media/image436.png"/><Relationship Id="rId76" Type="http://schemas.openxmlformats.org/officeDocument/2006/relationships/image" Target="../media/image457.png"/><Relationship Id="rId7" Type="http://schemas.openxmlformats.org/officeDocument/2006/relationships/image" Target="../media/image388.png"/><Relationship Id="rId71" Type="http://schemas.openxmlformats.org/officeDocument/2006/relationships/image" Target="../media/image452.png"/><Relationship Id="rId2" Type="http://schemas.openxmlformats.org/officeDocument/2006/relationships/image" Target="../media/image383.png"/><Relationship Id="rId29" Type="http://schemas.openxmlformats.org/officeDocument/2006/relationships/image" Target="../media/image410.png"/></Relationships>
</file>

<file path=ppt/slides/_rels/slide88.xml.rels><?xml version="1.0" encoding="UTF-8" standalone="yes"?>
<Relationships xmlns="http://schemas.openxmlformats.org/package/2006/relationships"><Relationship Id="rId2" Type="http://schemas.openxmlformats.org/officeDocument/2006/relationships/image" Target="../media/image460.jp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462.png"/><Relationship Id="rId2" Type="http://schemas.openxmlformats.org/officeDocument/2006/relationships/image" Target="../media/image461.png"/><Relationship Id="rId1" Type="http://schemas.openxmlformats.org/officeDocument/2006/relationships/slideLayout" Target="../slideLayouts/slideLayout2.xml"/><Relationship Id="rId4" Type="http://schemas.openxmlformats.org/officeDocument/2006/relationships/image" Target="../media/image463.png"/></Relationships>
</file>

<file path=ppt/slides/_rels/slide9.xml.rels><?xml version="1.0" encoding="UTF-8" standalone="yes"?>
<Relationships xmlns="http://schemas.openxmlformats.org/package/2006/relationships"><Relationship Id="rId8" Type="http://schemas.openxmlformats.org/officeDocument/2006/relationships/image" Target="../media/image50.png"/><Relationship Id="rId13" Type="http://schemas.openxmlformats.org/officeDocument/2006/relationships/image" Target="../media/image55.jpg"/><Relationship Id="rId3" Type="http://schemas.openxmlformats.org/officeDocument/2006/relationships/image" Target="../media/image45.png"/><Relationship Id="rId7" Type="http://schemas.openxmlformats.org/officeDocument/2006/relationships/image" Target="../media/image49.png"/><Relationship Id="rId12" Type="http://schemas.openxmlformats.org/officeDocument/2006/relationships/image" Target="../media/image54.png"/><Relationship Id="rId2" Type="http://schemas.openxmlformats.org/officeDocument/2006/relationships/image" Target="../media/image44.png"/><Relationship Id="rId1" Type="http://schemas.openxmlformats.org/officeDocument/2006/relationships/slideLayout" Target="../slideLayouts/slideLayout2.xml"/><Relationship Id="rId6" Type="http://schemas.openxmlformats.org/officeDocument/2006/relationships/image" Target="../media/image48.png"/><Relationship Id="rId11" Type="http://schemas.openxmlformats.org/officeDocument/2006/relationships/image" Target="../media/image53.png"/><Relationship Id="rId5" Type="http://schemas.openxmlformats.org/officeDocument/2006/relationships/image" Target="../media/image47.png"/><Relationship Id="rId15" Type="http://schemas.openxmlformats.org/officeDocument/2006/relationships/image" Target="../media/image57.png"/><Relationship Id="rId10" Type="http://schemas.openxmlformats.org/officeDocument/2006/relationships/image" Target="../media/image52.png"/><Relationship Id="rId4" Type="http://schemas.openxmlformats.org/officeDocument/2006/relationships/image" Target="../media/image46.png"/><Relationship Id="rId9" Type="http://schemas.openxmlformats.org/officeDocument/2006/relationships/image" Target="../media/image51.png"/><Relationship Id="rId14" Type="http://schemas.openxmlformats.org/officeDocument/2006/relationships/image" Target="../media/image56.jpg"/></Relationships>
</file>

<file path=ppt/slides/_rels/slide90.xml.rels><?xml version="1.0" encoding="UTF-8" standalone="yes"?>
<Relationships xmlns="http://schemas.openxmlformats.org/package/2006/relationships"><Relationship Id="rId2" Type="http://schemas.openxmlformats.org/officeDocument/2006/relationships/image" Target="../media/image464.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466.png"/><Relationship Id="rId2" Type="http://schemas.openxmlformats.org/officeDocument/2006/relationships/image" Target="../media/image465.jpg"/><Relationship Id="rId1" Type="http://schemas.openxmlformats.org/officeDocument/2006/relationships/slideLayout" Target="../slideLayouts/slideLayout2.xml"/><Relationship Id="rId5" Type="http://schemas.openxmlformats.org/officeDocument/2006/relationships/image" Target="../media/image468.png"/><Relationship Id="rId4" Type="http://schemas.openxmlformats.org/officeDocument/2006/relationships/image" Target="../media/image467.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2" Type="http://schemas.openxmlformats.org/officeDocument/2006/relationships/image" Target="../media/image469.jp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470.jp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472.jpg"/><Relationship Id="rId2" Type="http://schemas.openxmlformats.org/officeDocument/2006/relationships/image" Target="../media/image471.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hyperlink" Target="https://www.world-nuclear.org/information-library/nuclear-fuel-cycle/nuclear-power-reactors/small-nuclear-power-reactors.aspx" TargetMode="Externa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hyperlink" Target="http://www.nrc.gov/reactors/new-reactors/smr/clinch-river.html" TargetMode="External"/><Relationship Id="rId2" Type="http://schemas.openxmlformats.org/officeDocument/2006/relationships/hyperlink" Target="https://www.nrc.gov/reactors/new-reactors/smr/nuscale/review-schedule.html" TargetMode="External"/><Relationship Id="rId1" Type="http://schemas.openxmlformats.org/officeDocument/2006/relationships/slideLayout" Target="../slideLayouts/slideLayout2.xml"/><Relationship Id="rId6" Type="http://schemas.openxmlformats.org/officeDocument/2006/relationships/hyperlink" Target="http://www.nrc.gov/reactors/new-reactors/advanced/details.html#licensing" TargetMode="External"/><Relationship Id="rId5" Type="http://schemas.openxmlformats.org/officeDocument/2006/relationships/hyperlink" Target="http://www.nrc.gov/reactors/new-reactors/smr.html" TargetMode="External"/><Relationship Id="rId4" Type="http://schemas.openxmlformats.org/officeDocument/2006/relationships/hyperlink" Target="https://www.nrc.gov/reactors/new-reactors/col/aurora-oklo/documents.html" TargetMode="External"/></Relationships>
</file>

<file path=ppt/slides/_rels/slide98.xml.rels><?xml version="1.0" encoding="UTF-8" standalone="yes"?>
<Relationships xmlns="http://schemas.openxmlformats.org/package/2006/relationships"><Relationship Id="rId3" Type="http://schemas.openxmlformats.org/officeDocument/2006/relationships/image" Target="../media/image474.jpg"/><Relationship Id="rId2" Type="http://schemas.openxmlformats.org/officeDocument/2006/relationships/image" Target="../media/image473.jpg"/><Relationship Id="rId1" Type="http://schemas.openxmlformats.org/officeDocument/2006/relationships/slideLayout" Target="../slideLayouts/slideLayout2.xml"/><Relationship Id="rId4" Type="http://schemas.openxmlformats.org/officeDocument/2006/relationships/hyperlink" Target="http://www.nrc.gov/docs/ML2009/ML20091L698.pdf" TargetMode="External"/></Relationships>
</file>

<file path=ppt/slides/_rels/slide99.xml.rels><?xml version="1.0" encoding="UTF-8" standalone="yes"?>
<Relationships xmlns="http://schemas.openxmlformats.org/package/2006/relationships"><Relationship Id="rId3" Type="http://schemas.openxmlformats.org/officeDocument/2006/relationships/hyperlink" Target="http://www.grants.gov/web/grants/view-opportunity.html?oppId=326997" TargetMode="External"/><Relationship Id="rId2" Type="http://schemas.openxmlformats.org/officeDocument/2006/relationships/image" Target="../media/image47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5" name="グループ化 4">
            <a:extLst>
              <a:ext uri="{FF2B5EF4-FFF2-40B4-BE49-F238E27FC236}">
                <a16:creationId xmlns:a16="http://schemas.microsoft.com/office/drawing/2014/main" id="{3EBDD846-DF71-F756-7786-06ECFD70D103}"/>
              </a:ext>
            </a:extLst>
          </p:cNvPr>
          <p:cNvGrpSpPr/>
          <p:nvPr/>
        </p:nvGrpSpPr>
        <p:grpSpPr>
          <a:xfrm>
            <a:off x="-1528" y="0"/>
            <a:ext cx="12195531" cy="6858000"/>
            <a:chOff x="-1528" y="0"/>
            <a:chExt cx="12195531" cy="6858000"/>
          </a:xfrm>
        </p:grpSpPr>
        <p:pic>
          <p:nvPicPr>
            <p:cNvPr id="3" name="図 2">
              <a:extLst>
                <a:ext uri="{FF2B5EF4-FFF2-40B4-BE49-F238E27FC236}">
                  <a16:creationId xmlns:a16="http://schemas.microsoft.com/office/drawing/2014/main" id="{980814A6-018B-C4C6-DED1-3E75B37DA974}"/>
                </a:ext>
              </a:extLst>
            </p:cNvPr>
            <p:cNvPicPr>
              <a:picLocks noChangeAspect="1"/>
            </p:cNvPicPr>
            <p:nvPr/>
          </p:nvPicPr>
          <p:blipFill>
            <a:blip r:embed="rId2"/>
            <a:stretch>
              <a:fillRect/>
            </a:stretch>
          </p:blipFill>
          <p:spPr>
            <a:xfrm>
              <a:off x="-1528" y="0"/>
              <a:ext cx="12193527" cy="6858000"/>
            </a:xfrm>
            <a:prstGeom prst="rect">
              <a:avLst/>
            </a:prstGeom>
          </p:spPr>
        </p:pic>
        <p:sp>
          <p:nvSpPr>
            <p:cNvPr id="2" name="テキスト ボックス 1">
              <a:extLst>
                <a:ext uri="{FF2B5EF4-FFF2-40B4-BE49-F238E27FC236}">
                  <a16:creationId xmlns:a16="http://schemas.microsoft.com/office/drawing/2014/main" id="{9AE7B7C2-608A-4BB5-B04D-9629391ED57F}"/>
                </a:ext>
              </a:extLst>
            </p:cNvPr>
            <p:cNvSpPr txBox="1"/>
            <p:nvPr/>
          </p:nvSpPr>
          <p:spPr>
            <a:xfrm>
              <a:off x="5052" y="1996604"/>
              <a:ext cx="12188951" cy="3323987"/>
            </a:xfrm>
            <a:prstGeom prst="rect">
              <a:avLst/>
            </a:prstGeom>
            <a:noFill/>
            <a:ln>
              <a:noFill/>
            </a:ln>
            <a:effectLst>
              <a:outerShdw blurRad="225425" dist="50800" dir="5220000" algn="ctr">
                <a:srgbClr val="000000">
                  <a:alpha val="33000"/>
                </a:srgbClr>
              </a:outerShdw>
            </a:effectLst>
          </p:spPr>
          <p:txBody>
            <a:bodyPr wrap="square" rtlCol="0">
              <a:spAutoFit/>
            </a:bodyPr>
            <a:lstStyle/>
            <a:p>
              <a:pPr algn="ctr"/>
              <a:r>
                <a:rPr kumimoji="1" lang="ja-JP" altLang="en-US" sz="13800" dirty="0">
                  <a:solidFill>
                    <a:schemeClr val="bg1">
                      <a:lumMod val="85000"/>
                    </a:schemeClr>
                  </a:solidFill>
                  <a:effectLst>
                    <a:outerShdw blurRad="38100" dist="38100" dir="2700000" algn="tl">
                      <a:srgbClr val="000000">
                        <a:alpha val="43137"/>
                      </a:srgbClr>
                    </a:outerShdw>
                  </a:effectLst>
                  <a:latin typeface="HGP創英角ｺﾞｼｯｸUB" panose="020B0900000000000000" pitchFamily="50" charset="-128"/>
                  <a:ea typeface="HGP創英角ｺﾞｼｯｸUB" panose="020B0900000000000000" pitchFamily="50" charset="-128"/>
                </a:rPr>
                <a:t>次世代原子力</a:t>
              </a:r>
              <a:endParaRPr kumimoji="1" lang="en-US" altLang="ja-JP" sz="13800" dirty="0">
                <a:solidFill>
                  <a:schemeClr val="bg1">
                    <a:lumMod val="85000"/>
                  </a:schemeClr>
                </a:solidFill>
                <a:effectLst>
                  <a:outerShdw blurRad="38100" dist="38100" dir="2700000" algn="tl">
                    <a:srgbClr val="000000">
                      <a:alpha val="43137"/>
                    </a:srgbClr>
                  </a:outerShdw>
                </a:effectLst>
                <a:latin typeface="HGP創英角ｺﾞｼｯｸUB" panose="020B0900000000000000" pitchFamily="50" charset="-128"/>
                <a:ea typeface="HGP創英角ｺﾞｼｯｸUB" panose="020B0900000000000000" pitchFamily="50" charset="-128"/>
              </a:endParaRPr>
            </a:p>
            <a:p>
              <a:pPr algn="ctr"/>
              <a:endParaRPr kumimoji="1" lang="en-US" altLang="ja-JP" sz="2400" b="1" dirty="0">
                <a:solidFill>
                  <a:schemeClr val="bg1">
                    <a:lumMod val="95000"/>
                  </a:schemeClr>
                </a:solidFill>
                <a:latin typeface="BIZ UDPゴシック" panose="020B0400000000000000" pitchFamily="50" charset="-128"/>
                <a:ea typeface="BIZ UDPゴシック" panose="020B0400000000000000" pitchFamily="50" charset="-128"/>
              </a:endParaRPr>
            </a:p>
            <a:p>
              <a:pPr algn="ctr"/>
              <a:r>
                <a:rPr lang="ja-JP" altLang="en-US" sz="4800" dirty="0">
                  <a:solidFill>
                    <a:schemeClr val="bg1">
                      <a:lumMod val="95000"/>
                    </a:schemeClr>
                  </a:solidFill>
                  <a:latin typeface="UD デジタル 教科書体 NK-R" panose="02020400000000000000" pitchFamily="18" charset="-128"/>
                  <a:ea typeface="UD デジタル 教科書体 NK-R" panose="02020400000000000000" pitchFamily="18" charset="-128"/>
                </a:rPr>
                <a:t>～小型炉、核廃棄物、原子力利用～</a:t>
              </a:r>
              <a:endParaRPr kumimoji="1" lang="ja-JP" altLang="en-US" sz="4000" dirty="0">
                <a:solidFill>
                  <a:schemeClr val="bg1">
                    <a:lumMod val="95000"/>
                  </a:schemeClr>
                </a:solidFill>
                <a:latin typeface="UD デジタル 教科書体 NK-R" panose="02020400000000000000" pitchFamily="18" charset="-128"/>
                <a:ea typeface="UD デジタル 教科書体 NK-R" panose="02020400000000000000" pitchFamily="18" charset="-128"/>
              </a:endParaRPr>
            </a:p>
          </p:txBody>
        </p:sp>
      </p:grpSp>
      <p:sp>
        <p:nvSpPr>
          <p:cNvPr id="6" name="テキスト ボックス 5">
            <a:extLst>
              <a:ext uri="{FF2B5EF4-FFF2-40B4-BE49-F238E27FC236}">
                <a16:creationId xmlns:a16="http://schemas.microsoft.com/office/drawing/2014/main" id="{E474DBD9-BB4B-49BC-BFD2-4632124AC69E}"/>
              </a:ext>
            </a:extLst>
          </p:cNvPr>
          <p:cNvSpPr txBox="1"/>
          <p:nvPr/>
        </p:nvSpPr>
        <p:spPr>
          <a:xfrm>
            <a:off x="11138172" y="182196"/>
            <a:ext cx="846306" cy="276999"/>
          </a:xfrm>
          <a:prstGeom prst="rect">
            <a:avLst/>
          </a:prstGeom>
          <a:solidFill>
            <a:schemeClr val="bg1"/>
          </a:solidFill>
          <a:effectLst>
            <a:glow rad="139700">
              <a:schemeClr val="accent2">
                <a:satMod val="175000"/>
                <a:alpha val="40000"/>
              </a:schemeClr>
            </a:glow>
          </a:effectLst>
          <a:scene3d>
            <a:camera prst="orthographicFront"/>
            <a:lightRig rig="threePt" dir="t"/>
          </a:scene3d>
          <a:sp3d>
            <a:bevelT prst="slope"/>
          </a:sp3d>
        </p:spPr>
        <p:txBody>
          <a:bodyPr wrap="square" rtlCol="0" anchor="ctr">
            <a:spAutoFit/>
          </a:bodyPr>
          <a:lstStyle/>
          <a:p>
            <a:pPr algn="ctr"/>
            <a:r>
              <a:rPr kumimoji="1" lang="ja-JP" altLang="en-US" sz="1200" dirty="0">
                <a:latin typeface="BIZ UDPゴシック" panose="020B0400000000000000" pitchFamily="50" charset="-128"/>
                <a:ea typeface="BIZ UDPゴシック" panose="020B0400000000000000" pitchFamily="50" charset="-128"/>
              </a:rPr>
              <a:t>社内限</a:t>
            </a:r>
          </a:p>
        </p:txBody>
      </p:sp>
    </p:spTree>
    <p:extLst>
      <p:ext uri="{BB962C8B-B14F-4D97-AF65-F5344CB8AC3E}">
        <p14:creationId xmlns:p14="http://schemas.microsoft.com/office/powerpoint/2010/main" val="31630213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object 5"/>
          <p:cNvGrpSpPr/>
          <p:nvPr/>
        </p:nvGrpSpPr>
        <p:grpSpPr>
          <a:xfrm>
            <a:off x="2646155" y="1390257"/>
            <a:ext cx="5492158" cy="4582941"/>
            <a:chOff x="1542287" y="1533144"/>
            <a:chExt cx="6056630" cy="5053965"/>
          </a:xfrm>
        </p:grpSpPr>
        <p:pic>
          <p:nvPicPr>
            <p:cNvPr id="6" name="object 6"/>
            <p:cNvPicPr/>
            <p:nvPr/>
          </p:nvPicPr>
          <p:blipFill>
            <a:blip r:embed="rId2" cstate="print"/>
            <a:stretch>
              <a:fillRect/>
            </a:stretch>
          </p:blipFill>
          <p:spPr>
            <a:xfrm>
              <a:off x="1542287" y="1533144"/>
              <a:ext cx="6056376" cy="5053584"/>
            </a:xfrm>
            <a:prstGeom prst="rect">
              <a:avLst/>
            </a:prstGeom>
          </p:spPr>
        </p:pic>
        <p:pic>
          <p:nvPicPr>
            <p:cNvPr id="7" name="object 7"/>
            <p:cNvPicPr/>
            <p:nvPr/>
          </p:nvPicPr>
          <p:blipFill>
            <a:blip r:embed="rId3" cstate="print"/>
            <a:stretch>
              <a:fillRect/>
            </a:stretch>
          </p:blipFill>
          <p:spPr>
            <a:xfrm>
              <a:off x="2327148" y="1679448"/>
              <a:ext cx="5125212" cy="4535423"/>
            </a:xfrm>
            <a:prstGeom prst="rect">
              <a:avLst/>
            </a:prstGeom>
          </p:spPr>
        </p:pic>
      </p:grpSp>
      <p:sp>
        <p:nvSpPr>
          <p:cNvPr id="8" name="object 8"/>
          <p:cNvSpPr txBox="1"/>
          <p:nvPr/>
        </p:nvSpPr>
        <p:spPr>
          <a:xfrm>
            <a:off x="3227523" y="5467979"/>
            <a:ext cx="99617" cy="176192"/>
          </a:xfrm>
          <a:prstGeom prst="rect">
            <a:avLst/>
          </a:prstGeom>
        </p:spPr>
        <p:txBody>
          <a:bodyPr vert="horz" wrap="square" lIns="0" tIns="15547" rIns="0" bIns="0" rtlCol="0">
            <a:spAutoFit/>
          </a:bodyPr>
          <a:lstStyle/>
          <a:p>
            <a:pPr marL="11516">
              <a:spcBef>
                <a:spcPts val="122"/>
              </a:spcBef>
            </a:pPr>
            <a:r>
              <a:rPr sz="1000" spc="18" dirty="0">
                <a:solidFill>
                  <a:srgbClr val="3F3F3F"/>
                </a:solidFill>
                <a:latin typeface="BIZ UDPゴシック" panose="020B0400000000000000" pitchFamily="50" charset="-128"/>
                <a:ea typeface="BIZ UDPゴシック" panose="020B0400000000000000" pitchFamily="50" charset="-128"/>
                <a:cs typeface="Arial"/>
              </a:rPr>
              <a:t>0</a:t>
            </a:r>
            <a:endParaRPr sz="1000">
              <a:latin typeface="BIZ UDPゴシック" panose="020B0400000000000000" pitchFamily="50" charset="-128"/>
              <a:ea typeface="BIZ UDPゴシック" panose="020B0400000000000000" pitchFamily="50" charset="-128"/>
              <a:cs typeface="Arial"/>
            </a:endParaRPr>
          </a:p>
        </p:txBody>
      </p:sp>
      <p:sp>
        <p:nvSpPr>
          <p:cNvPr id="9" name="object 9"/>
          <p:cNvSpPr txBox="1"/>
          <p:nvPr/>
        </p:nvSpPr>
        <p:spPr>
          <a:xfrm>
            <a:off x="3151499" y="4805991"/>
            <a:ext cx="292078" cy="169587"/>
          </a:xfrm>
          <a:prstGeom prst="rect">
            <a:avLst/>
          </a:prstGeom>
        </p:spPr>
        <p:txBody>
          <a:bodyPr vert="horz" wrap="square" lIns="0" tIns="15547" rIns="0" bIns="0" rtlCol="0">
            <a:spAutoFit/>
          </a:bodyPr>
          <a:lstStyle/>
          <a:p>
            <a:pPr marL="11516">
              <a:spcBef>
                <a:spcPts val="122"/>
              </a:spcBef>
            </a:pPr>
            <a:r>
              <a:rPr sz="1000" spc="-23" dirty="0">
                <a:solidFill>
                  <a:srgbClr val="3F3F3F"/>
                </a:solidFill>
                <a:latin typeface="BIZ UDPゴシック" panose="020B0400000000000000" pitchFamily="50" charset="-128"/>
                <a:ea typeface="BIZ UDPゴシック" panose="020B0400000000000000" pitchFamily="50" charset="-128"/>
                <a:cs typeface="Arial"/>
              </a:rPr>
              <a:t>20</a:t>
            </a:r>
            <a:endParaRPr sz="1000" dirty="0">
              <a:latin typeface="BIZ UDPゴシック" panose="020B0400000000000000" pitchFamily="50" charset="-128"/>
              <a:ea typeface="BIZ UDPゴシック" panose="020B0400000000000000" pitchFamily="50" charset="-128"/>
              <a:cs typeface="Arial"/>
            </a:endParaRPr>
          </a:p>
        </p:txBody>
      </p:sp>
      <p:sp>
        <p:nvSpPr>
          <p:cNvPr id="10" name="object 10"/>
          <p:cNvSpPr txBox="1"/>
          <p:nvPr/>
        </p:nvSpPr>
        <p:spPr>
          <a:xfrm>
            <a:off x="3151499" y="4142708"/>
            <a:ext cx="292078" cy="169587"/>
          </a:xfrm>
          <a:prstGeom prst="rect">
            <a:avLst/>
          </a:prstGeom>
        </p:spPr>
        <p:txBody>
          <a:bodyPr vert="horz" wrap="square" lIns="0" tIns="15547" rIns="0" bIns="0" rtlCol="0">
            <a:spAutoFit/>
          </a:bodyPr>
          <a:lstStyle/>
          <a:p>
            <a:pPr marL="11516">
              <a:spcBef>
                <a:spcPts val="122"/>
              </a:spcBef>
            </a:pPr>
            <a:r>
              <a:rPr sz="1000" spc="-23" dirty="0">
                <a:solidFill>
                  <a:srgbClr val="3F3F3F"/>
                </a:solidFill>
                <a:latin typeface="BIZ UDPゴシック" panose="020B0400000000000000" pitchFamily="50" charset="-128"/>
                <a:ea typeface="BIZ UDPゴシック" panose="020B0400000000000000" pitchFamily="50" charset="-128"/>
                <a:cs typeface="Arial"/>
              </a:rPr>
              <a:t>40</a:t>
            </a:r>
            <a:endParaRPr sz="1000">
              <a:latin typeface="BIZ UDPゴシック" panose="020B0400000000000000" pitchFamily="50" charset="-128"/>
              <a:ea typeface="BIZ UDPゴシック" panose="020B0400000000000000" pitchFamily="50" charset="-128"/>
              <a:cs typeface="Arial"/>
            </a:endParaRPr>
          </a:p>
        </p:txBody>
      </p:sp>
      <p:sp>
        <p:nvSpPr>
          <p:cNvPr id="11" name="object 11"/>
          <p:cNvSpPr txBox="1"/>
          <p:nvPr/>
        </p:nvSpPr>
        <p:spPr>
          <a:xfrm>
            <a:off x="3151499" y="3479335"/>
            <a:ext cx="292078" cy="169587"/>
          </a:xfrm>
          <a:prstGeom prst="rect">
            <a:avLst/>
          </a:prstGeom>
        </p:spPr>
        <p:txBody>
          <a:bodyPr vert="horz" wrap="square" lIns="0" tIns="15547" rIns="0" bIns="0" rtlCol="0">
            <a:spAutoFit/>
          </a:bodyPr>
          <a:lstStyle/>
          <a:p>
            <a:pPr marL="11516">
              <a:spcBef>
                <a:spcPts val="122"/>
              </a:spcBef>
            </a:pPr>
            <a:r>
              <a:rPr sz="1000" spc="-23" dirty="0">
                <a:solidFill>
                  <a:srgbClr val="3F3F3F"/>
                </a:solidFill>
                <a:latin typeface="BIZ UDPゴシック" panose="020B0400000000000000" pitchFamily="50" charset="-128"/>
                <a:ea typeface="BIZ UDPゴシック" panose="020B0400000000000000" pitchFamily="50" charset="-128"/>
                <a:cs typeface="Arial"/>
              </a:rPr>
              <a:t>60</a:t>
            </a:r>
            <a:endParaRPr sz="1000">
              <a:latin typeface="BIZ UDPゴシック" panose="020B0400000000000000" pitchFamily="50" charset="-128"/>
              <a:ea typeface="BIZ UDPゴシック" panose="020B0400000000000000" pitchFamily="50" charset="-128"/>
              <a:cs typeface="Arial"/>
            </a:endParaRPr>
          </a:p>
        </p:txBody>
      </p:sp>
      <p:sp>
        <p:nvSpPr>
          <p:cNvPr id="12" name="object 12"/>
          <p:cNvSpPr txBox="1"/>
          <p:nvPr/>
        </p:nvSpPr>
        <p:spPr>
          <a:xfrm>
            <a:off x="3151499" y="2817373"/>
            <a:ext cx="292078" cy="169587"/>
          </a:xfrm>
          <a:prstGeom prst="rect">
            <a:avLst/>
          </a:prstGeom>
        </p:spPr>
        <p:txBody>
          <a:bodyPr vert="horz" wrap="square" lIns="0" tIns="15547" rIns="0" bIns="0" rtlCol="0">
            <a:spAutoFit/>
          </a:bodyPr>
          <a:lstStyle/>
          <a:p>
            <a:pPr marL="11516">
              <a:spcBef>
                <a:spcPts val="122"/>
              </a:spcBef>
            </a:pPr>
            <a:r>
              <a:rPr sz="1000" spc="-23" dirty="0">
                <a:solidFill>
                  <a:srgbClr val="3F3F3F"/>
                </a:solidFill>
                <a:latin typeface="BIZ UDPゴシック" panose="020B0400000000000000" pitchFamily="50" charset="-128"/>
                <a:ea typeface="BIZ UDPゴシック" panose="020B0400000000000000" pitchFamily="50" charset="-128"/>
                <a:cs typeface="Arial"/>
              </a:rPr>
              <a:t>80</a:t>
            </a:r>
            <a:endParaRPr sz="1000">
              <a:latin typeface="BIZ UDPゴシック" panose="020B0400000000000000" pitchFamily="50" charset="-128"/>
              <a:ea typeface="BIZ UDPゴシック" panose="020B0400000000000000" pitchFamily="50" charset="-128"/>
              <a:cs typeface="Arial"/>
            </a:endParaRPr>
          </a:p>
        </p:txBody>
      </p:sp>
      <p:sp>
        <p:nvSpPr>
          <p:cNvPr id="13" name="object 13"/>
          <p:cNvSpPr txBox="1"/>
          <p:nvPr/>
        </p:nvSpPr>
        <p:spPr>
          <a:xfrm>
            <a:off x="3075477" y="2154008"/>
            <a:ext cx="416163" cy="169587"/>
          </a:xfrm>
          <a:prstGeom prst="rect">
            <a:avLst/>
          </a:prstGeom>
        </p:spPr>
        <p:txBody>
          <a:bodyPr vert="horz" wrap="square" lIns="0" tIns="15547" rIns="0" bIns="0" rtlCol="0">
            <a:spAutoFit/>
          </a:bodyPr>
          <a:lstStyle/>
          <a:p>
            <a:pPr marL="11516">
              <a:spcBef>
                <a:spcPts val="122"/>
              </a:spcBef>
            </a:pPr>
            <a:r>
              <a:rPr sz="1000" spc="-23" dirty="0">
                <a:solidFill>
                  <a:srgbClr val="3F3F3F"/>
                </a:solidFill>
                <a:latin typeface="BIZ UDPゴシック" panose="020B0400000000000000" pitchFamily="50" charset="-128"/>
                <a:ea typeface="BIZ UDPゴシック" panose="020B0400000000000000" pitchFamily="50" charset="-128"/>
                <a:cs typeface="Arial"/>
              </a:rPr>
              <a:t>100</a:t>
            </a:r>
            <a:endParaRPr sz="1000">
              <a:latin typeface="BIZ UDPゴシック" panose="020B0400000000000000" pitchFamily="50" charset="-128"/>
              <a:ea typeface="BIZ UDPゴシック" panose="020B0400000000000000" pitchFamily="50" charset="-128"/>
              <a:cs typeface="Arial"/>
            </a:endParaRPr>
          </a:p>
        </p:txBody>
      </p:sp>
      <p:sp>
        <p:nvSpPr>
          <p:cNvPr id="14" name="object 14"/>
          <p:cNvSpPr txBox="1"/>
          <p:nvPr/>
        </p:nvSpPr>
        <p:spPr>
          <a:xfrm>
            <a:off x="3075477" y="1490708"/>
            <a:ext cx="416163" cy="169587"/>
          </a:xfrm>
          <a:prstGeom prst="rect">
            <a:avLst/>
          </a:prstGeom>
        </p:spPr>
        <p:txBody>
          <a:bodyPr vert="horz" wrap="square" lIns="0" tIns="15547" rIns="0" bIns="0" rtlCol="0">
            <a:spAutoFit/>
          </a:bodyPr>
          <a:lstStyle/>
          <a:p>
            <a:pPr marL="11516">
              <a:spcBef>
                <a:spcPts val="122"/>
              </a:spcBef>
            </a:pPr>
            <a:r>
              <a:rPr sz="1000" spc="-23" dirty="0">
                <a:solidFill>
                  <a:srgbClr val="3F3F3F"/>
                </a:solidFill>
                <a:latin typeface="BIZ UDPゴシック" panose="020B0400000000000000" pitchFamily="50" charset="-128"/>
                <a:ea typeface="BIZ UDPゴシック" panose="020B0400000000000000" pitchFamily="50" charset="-128"/>
                <a:cs typeface="Arial"/>
              </a:rPr>
              <a:t>120</a:t>
            </a:r>
            <a:endParaRPr sz="1000" dirty="0">
              <a:latin typeface="BIZ UDPゴシック" panose="020B0400000000000000" pitchFamily="50" charset="-128"/>
              <a:ea typeface="BIZ UDPゴシック" panose="020B0400000000000000" pitchFamily="50" charset="-128"/>
              <a:cs typeface="Arial"/>
            </a:endParaRPr>
          </a:p>
        </p:txBody>
      </p:sp>
      <p:sp>
        <p:nvSpPr>
          <p:cNvPr id="15" name="object 15"/>
          <p:cNvSpPr txBox="1"/>
          <p:nvPr/>
        </p:nvSpPr>
        <p:spPr>
          <a:xfrm>
            <a:off x="3643706" y="5642239"/>
            <a:ext cx="707105" cy="176192"/>
          </a:xfrm>
          <a:prstGeom prst="rect">
            <a:avLst/>
          </a:prstGeom>
        </p:spPr>
        <p:txBody>
          <a:bodyPr vert="horz" wrap="square" lIns="0" tIns="15547" rIns="0" bIns="0" rtlCol="0">
            <a:spAutoFit/>
          </a:bodyPr>
          <a:lstStyle/>
          <a:p>
            <a:pPr marL="11516">
              <a:spcBef>
                <a:spcPts val="122"/>
              </a:spcBef>
            </a:pPr>
            <a:r>
              <a:rPr sz="1000" spc="-9" dirty="0">
                <a:solidFill>
                  <a:srgbClr val="3F3F3F"/>
                </a:solidFill>
                <a:latin typeface="BIZ UDPゴシック" panose="020B0400000000000000" pitchFamily="50" charset="-128"/>
                <a:ea typeface="BIZ UDPゴシック" panose="020B0400000000000000" pitchFamily="50" charset="-128"/>
                <a:cs typeface="ＭＳ Ｐゴシック"/>
              </a:rPr>
              <a:t>大型軽水炉</a:t>
            </a:r>
            <a:endParaRPr sz="1000">
              <a:latin typeface="BIZ UDPゴシック" panose="020B0400000000000000" pitchFamily="50" charset="-128"/>
              <a:ea typeface="BIZ UDPゴシック" panose="020B0400000000000000" pitchFamily="50" charset="-128"/>
              <a:cs typeface="ＭＳ Ｐゴシック"/>
            </a:endParaRPr>
          </a:p>
        </p:txBody>
      </p:sp>
      <p:sp>
        <p:nvSpPr>
          <p:cNvPr id="16" name="object 16"/>
          <p:cNvSpPr txBox="1"/>
          <p:nvPr/>
        </p:nvSpPr>
        <p:spPr>
          <a:xfrm>
            <a:off x="4802965" y="5632442"/>
            <a:ext cx="808364" cy="169587"/>
          </a:xfrm>
          <a:prstGeom prst="rect">
            <a:avLst/>
          </a:prstGeom>
        </p:spPr>
        <p:txBody>
          <a:bodyPr vert="horz" wrap="square" lIns="0" tIns="15547" rIns="0" bIns="0" rtlCol="0">
            <a:spAutoFit/>
          </a:bodyPr>
          <a:lstStyle/>
          <a:p>
            <a:pPr marL="11516">
              <a:spcBef>
                <a:spcPts val="122"/>
              </a:spcBef>
            </a:pPr>
            <a:r>
              <a:rPr sz="1000" dirty="0">
                <a:solidFill>
                  <a:srgbClr val="3F3F3F"/>
                </a:solidFill>
                <a:latin typeface="BIZ UDPゴシック" panose="020B0400000000000000" pitchFamily="50" charset="-128"/>
                <a:ea typeface="BIZ UDPゴシック" panose="020B0400000000000000" pitchFamily="50" charset="-128"/>
                <a:cs typeface="Arial"/>
              </a:rPr>
              <a:t>LEU-</a:t>
            </a:r>
            <a:r>
              <a:rPr sz="1000" spc="-23" dirty="0">
                <a:solidFill>
                  <a:srgbClr val="3F3F3F"/>
                </a:solidFill>
                <a:latin typeface="BIZ UDPゴシック" panose="020B0400000000000000" pitchFamily="50" charset="-128"/>
                <a:ea typeface="BIZ UDPゴシック" panose="020B0400000000000000" pitchFamily="50" charset="-128"/>
                <a:cs typeface="Arial"/>
              </a:rPr>
              <a:t>SMR</a:t>
            </a:r>
            <a:endParaRPr sz="1000" dirty="0">
              <a:latin typeface="BIZ UDPゴシック" panose="020B0400000000000000" pitchFamily="50" charset="-128"/>
              <a:ea typeface="BIZ UDPゴシック" panose="020B0400000000000000" pitchFamily="50" charset="-128"/>
              <a:cs typeface="Arial"/>
            </a:endParaRPr>
          </a:p>
        </p:txBody>
      </p:sp>
      <p:sp>
        <p:nvSpPr>
          <p:cNvPr id="17" name="object 17"/>
          <p:cNvSpPr txBox="1"/>
          <p:nvPr/>
        </p:nvSpPr>
        <p:spPr>
          <a:xfrm>
            <a:off x="5833181" y="5632442"/>
            <a:ext cx="1107989" cy="169587"/>
          </a:xfrm>
          <a:prstGeom prst="rect">
            <a:avLst/>
          </a:prstGeom>
        </p:spPr>
        <p:txBody>
          <a:bodyPr vert="horz" wrap="square" lIns="0" tIns="15547" rIns="0" bIns="0" rtlCol="0">
            <a:spAutoFit/>
          </a:bodyPr>
          <a:lstStyle/>
          <a:p>
            <a:pPr marL="11516">
              <a:spcBef>
                <a:spcPts val="122"/>
              </a:spcBef>
            </a:pPr>
            <a:r>
              <a:rPr sz="1000" dirty="0">
                <a:solidFill>
                  <a:srgbClr val="3F3F3F"/>
                </a:solidFill>
                <a:latin typeface="BIZ UDPゴシック" panose="020B0400000000000000" pitchFamily="50" charset="-128"/>
                <a:ea typeface="BIZ UDPゴシック" panose="020B0400000000000000" pitchFamily="50" charset="-128"/>
                <a:cs typeface="Arial"/>
              </a:rPr>
              <a:t>HALEU-</a:t>
            </a:r>
            <a:r>
              <a:rPr sz="1000" spc="-23" dirty="0">
                <a:solidFill>
                  <a:srgbClr val="3F3F3F"/>
                </a:solidFill>
                <a:latin typeface="BIZ UDPゴシック" panose="020B0400000000000000" pitchFamily="50" charset="-128"/>
                <a:ea typeface="BIZ UDPゴシック" panose="020B0400000000000000" pitchFamily="50" charset="-128"/>
                <a:cs typeface="Arial"/>
              </a:rPr>
              <a:t>SMR</a:t>
            </a:r>
            <a:endParaRPr sz="1000" dirty="0">
              <a:latin typeface="BIZ UDPゴシック" panose="020B0400000000000000" pitchFamily="50" charset="-128"/>
              <a:ea typeface="BIZ UDPゴシック" panose="020B0400000000000000" pitchFamily="50" charset="-128"/>
              <a:cs typeface="Arial"/>
            </a:endParaRPr>
          </a:p>
        </p:txBody>
      </p:sp>
      <p:sp>
        <p:nvSpPr>
          <p:cNvPr id="18" name="object 18"/>
          <p:cNvSpPr txBox="1"/>
          <p:nvPr/>
        </p:nvSpPr>
        <p:spPr>
          <a:xfrm>
            <a:off x="7163024" y="5632442"/>
            <a:ext cx="410559" cy="169587"/>
          </a:xfrm>
          <a:prstGeom prst="rect">
            <a:avLst/>
          </a:prstGeom>
        </p:spPr>
        <p:txBody>
          <a:bodyPr vert="horz" wrap="square" lIns="0" tIns="15547" rIns="0" bIns="0" rtlCol="0">
            <a:spAutoFit/>
          </a:bodyPr>
          <a:lstStyle/>
          <a:p>
            <a:pPr marL="11516">
              <a:spcBef>
                <a:spcPts val="122"/>
              </a:spcBef>
            </a:pPr>
            <a:r>
              <a:rPr sz="1000" spc="-18" dirty="0">
                <a:solidFill>
                  <a:srgbClr val="3F3F3F"/>
                </a:solidFill>
                <a:latin typeface="BIZ UDPゴシック" panose="020B0400000000000000" pitchFamily="50" charset="-128"/>
                <a:ea typeface="BIZ UDPゴシック" panose="020B0400000000000000" pitchFamily="50" charset="-128"/>
                <a:cs typeface="Arial"/>
              </a:rPr>
              <a:t>HTGR</a:t>
            </a:r>
            <a:endParaRPr sz="1000">
              <a:latin typeface="BIZ UDPゴシック" panose="020B0400000000000000" pitchFamily="50" charset="-128"/>
              <a:ea typeface="BIZ UDPゴシック" panose="020B0400000000000000" pitchFamily="50" charset="-128"/>
              <a:cs typeface="Arial"/>
            </a:endParaRPr>
          </a:p>
        </p:txBody>
      </p:sp>
      <p:sp>
        <p:nvSpPr>
          <p:cNvPr id="19" name="object 19"/>
          <p:cNvSpPr txBox="1"/>
          <p:nvPr/>
        </p:nvSpPr>
        <p:spPr>
          <a:xfrm>
            <a:off x="2875599" y="2464101"/>
            <a:ext cx="153888" cy="2232449"/>
          </a:xfrm>
          <a:prstGeom prst="rect">
            <a:avLst/>
          </a:prstGeom>
        </p:spPr>
        <p:txBody>
          <a:bodyPr vert="vert270" wrap="square" lIns="0" tIns="2879" rIns="0" bIns="0" rtlCol="0">
            <a:spAutoFit/>
          </a:bodyPr>
          <a:lstStyle/>
          <a:p>
            <a:pPr marL="11516">
              <a:spcBef>
                <a:spcPts val="23"/>
              </a:spcBef>
            </a:pPr>
            <a:r>
              <a:rPr sz="1000" b="1" dirty="0">
                <a:solidFill>
                  <a:srgbClr val="3F3F3F"/>
                </a:solidFill>
                <a:latin typeface="BIZ UDPゴシック" panose="020B0400000000000000" pitchFamily="50" charset="-128"/>
                <a:ea typeface="BIZ UDPゴシック" panose="020B0400000000000000" pitchFamily="50" charset="-128"/>
                <a:cs typeface="Arial"/>
              </a:rPr>
              <a:t>400GWe</a:t>
            </a:r>
            <a:r>
              <a:rPr sz="1000" b="1" dirty="0">
                <a:solidFill>
                  <a:srgbClr val="3F3F3F"/>
                </a:solidFill>
                <a:latin typeface="BIZ UDPゴシック" panose="020B0400000000000000" pitchFamily="50" charset="-128"/>
                <a:ea typeface="BIZ UDPゴシック" panose="020B0400000000000000" pitchFamily="50" charset="-128"/>
                <a:cs typeface="Microsoft JhengHei"/>
              </a:rPr>
              <a:t>容量を持続できる期間 </a:t>
            </a:r>
            <a:endParaRPr sz="1000" dirty="0">
              <a:latin typeface="BIZ UDPゴシック" panose="020B0400000000000000" pitchFamily="50" charset="-128"/>
              <a:ea typeface="BIZ UDPゴシック" panose="020B0400000000000000" pitchFamily="50" charset="-128"/>
              <a:cs typeface="Microsoft JhengHei"/>
            </a:endParaRPr>
          </a:p>
        </p:txBody>
      </p:sp>
      <p:sp>
        <p:nvSpPr>
          <p:cNvPr id="20" name="object 20"/>
          <p:cNvSpPr/>
          <p:nvPr/>
        </p:nvSpPr>
        <p:spPr>
          <a:xfrm>
            <a:off x="2640627" y="1384729"/>
            <a:ext cx="5501947" cy="4592729"/>
          </a:xfrm>
          <a:custGeom>
            <a:avLst/>
            <a:gdLst/>
            <a:ahLst/>
            <a:cxnLst/>
            <a:rect l="l" t="t" r="r" b="b"/>
            <a:pathLst>
              <a:path w="6067425" h="5064759">
                <a:moveTo>
                  <a:pt x="6065520" y="5064251"/>
                </a:moveTo>
                <a:lnTo>
                  <a:pt x="3048" y="5064251"/>
                </a:lnTo>
                <a:lnTo>
                  <a:pt x="0" y="5061203"/>
                </a:lnTo>
                <a:lnTo>
                  <a:pt x="0" y="3048"/>
                </a:lnTo>
                <a:lnTo>
                  <a:pt x="3048" y="0"/>
                </a:lnTo>
                <a:lnTo>
                  <a:pt x="6065520" y="0"/>
                </a:lnTo>
                <a:lnTo>
                  <a:pt x="6067044" y="3048"/>
                </a:lnTo>
                <a:lnTo>
                  <a:pt x="6067044" y="6096"/>
                </a:lnTo>
                <a:lnTo>
                  <a:pt x="10668" y="6096"/>
                </a:lnTo>
                <a:lnTo>
                  <a:pt x="6096" y="10668"/>
                </a:lnTo>
                <a:lnTo>
                  <a:pt x="10668" y="10668"/>
                </a:lnTo>
                <a:lnTo>
                  <a:pt x="10668" y="5053583"/>
                </a:lnTo>
                <a:lnTo>
                  <a:pt x="6096" y="5053583"/>
                </a:lnTo>
                <a:lnTo>
                  <a:pt x="10668" y="5059680"/>
                </a:lnTo>
                <a:lnTo>
                  <a:pt x="6067044" y="5059680"/>
                </a:lnTo>
                <a:lnTo>
                  <a:pt x="6067044" y="5061203"/>
                </a:lnTo>
                <a:lnTo>
                  <a:pt x="6065520" y="5064251"/>
                </a:lnTo>
                <a:close/>
              </a:path>
              <a:path w="6067425" h="5064759">
                <a:moveTo>
                  <a:pt x="10668" y="10668"/>
                </a:moveTo>
                <a:lnTo>
                  <a:pt x="6096" y="10668"/>
                </a:lnTo>
                <a:lnTo>
                  <a:pt x="10668" y="6096"/>
                </a:lnTo>
                <a:lnTo>
                  <a:pt x="10668" y="10668"/>
                </a:lnTo>
                <a:close/>
              </a:path>
              <a:path w="6067425" h="5064759">
                <a:moveTo>
                  <a:pt x="6056376" y="10668"/>
                </a:moveTo>
                <a:lnTo>
                  <a:pt x="10668" y="10668"/>
                </a:lnTo>
                <a:lnTo>
                  <a:pt x="10668" y="6096"/>
                </a:lnTo>
                <a:lnTo>
                  <a:pt x="6056376" y="6096"/>
                </a:lnTo>
                <a:lnTo>
                  <a:pt x="6056376" y="10668"/>
                </a:lnTo>
                <a:close/>
              </a:path>
              <a:path w="6067425" h="5064759">
                <a:moveTo>
                  <a:pt x="6056376" y="5059680"/>
                </a:moveTo>
                <a:lnTo>
                  <a:pt x="6056376" y="6096"/>
                </a:lnTo>
                <a:lnTo>
                  <a:pt x="6062471" y="10668"/>
                </a:lnTo>
                <a:lnTo>
                  <a:pt x="6067044" y="10668"/>
                </a:lnTo>
                <a:lnTo>
                  <a:pt x="6067044" y="5053583"/>
                </a:lnTo>
                <a:lnTo>
                  <a:pt x="6062471" y="5053583"/>
                </a:lnTo>
                <a:lnTo>
                  <a:pt x="6056376" y="5059680"/>
                </a:lnTo>
                <a:close/>
              </a:path>
              <a:path w="6067425" h="5064759">
                <a:moveTo>
                  <a:pt x="6067044" y="10668"/>
                </a:moveTo>
                <a:lnTo>
                  <a:pt x="6062471" y="10668"/>
                </a:lnTo>
                <a:lnTo>
                  <a:pt x="6056376" y="6096"/>
                </a:lnTo>
                <a:lnTo>
                  <a:pt x="6067044" y="6096"/>
                </a:lnTo>
                <a:lnTo>
                  <a:pt x="6067044" y="10668"/>
                </a:lnTo>
                <a:close/>
              </a:path>
              <a:path w="6067425" h="5064759">
                <a:moveTo>
                  <a:pt x="10668" y="5059680"/>
                </a:moveTo>
                <a:lnTo>
                  <a:pt x="6096" y="5053583"/>
                </a:lnTo>
                <a:lnTo>
                  <a:pt x="10668" y="5053583"/>
                </a:lnTo>
                <a:lnTo>
                  <a:pt x="10668" y="5059680"/>
                </a:lnTo>
                <a:close/>
              </a:path>
              <a:path w="6067425" h="5064759">
                <a:moveTo>
                  <a:pt x="6056376" y="5059680"/>
                </a:moveTo>
                <a:lnTo>
                  <a:pt x="10668" y="5059680"/>
                </a:lnTo>
                <a:lnTo>
                  <a:pt x="10668" y="5053583"/>
                </a:lnTo>
                <a:lnTo>
                  <a:pt x="6056376" y="5053583"/>
                </a:lnTo>
                <a:lnTo>
                  <a:pt x="6056376" y="5059680"/>
                </a:lnTo>
                <a:close/>
              </a:path>
              <a:path w="6067425" h="5064759">
                <a:moveTo>
                  <a:pt x="6067044" y="5059680"/>
                </a:moveTo>
                <a:lnTo>
                  <a:pt x="6056376" y="5059680"/>
                </a:lnTo>
                <a:lnTo>
                  <a:pt x="6062471" y="5053583"/>
                </a:lnTo>
                <a:lnTo>
                  <a:pt x="6067044" y="5053583"/>
                </a:lnTo>
                <a:lnTo>
                  <a:pt x="6067044" y="5059680"/>
                </a:lnTo>
                <a:close/>
              </a:path>
            </a:pathLst>
          </a:custGeom>
          <a:solidFill>
            <a:srgbClr val="BFBFBF"/>
          </a:solidFill>
        </p:spPr>
        <p:txBody>
          <a:bodyPr wrap="square" lIns="0" tIns="0" rIns="0" bIns="0" rtlCol="0"/>
          <a:lstStyle/>
          <a:p>
            <a:endParaRPr sz="1600">
              <a:latin typeface="BIZ UDPゴシック" panose="020B0400000000000000" pitchFamily="50" charset="-128"/>
              <a:ea typeface="BIZ UDPゴシック" panose="020B0400000000000000" pitchFamily="50" charset="-128"/>
            </a:endParaRPr>
          </a:p>
        </p:txBody>
      </p:sp>
      <p:sp>
        <p:nvSpPr>
          <p:cNvPr id="21" name="object 21"/>
          <p:cNvSpPr txBox="1"/>
          <p:nvPr/>
        </p:nvSpPr>
        <p:spPr>
          <a:xfrm>
            <a:off x="256478" y="617403"/>
            <a:ext cx="3187099" cy="784559"/>
          </a:xfrm>
          <a:prstGeom prst="rect">
            <a:avLst/>
          </a:prstGeom>
        </p:spPr>
        <p:txBody>
          <a:bodyPr vert="horz" wrap="square" lIns="0" tIns="14971" rIns="0" bIns="0" rtlCol="0">
            <a:spAutoFit/>
          </a:bodyPr>
          <a:lstStyle/>
          <a:p>
            <a:pPr marL="11516">
              <a:spcBef>
                <a:spcPts val="118"/>
              </a:spcBef>
            </a:pPr>
            <a:r>
              <a:rPr sz="1000" u="sng" spc="-5" dirty="0">
                <a:uFill>
                  <a:solidFill>
                    <a:srgbClr val="000000"/>
                  </a:solidFill>
                </a:uFill>
                <a:latin typeface="BIZ UDPゴシック" panose="020B0400000000000000" pitchFamily="50" charset="-128"/>
                <a:ea typeface="BIZ UDPゴシック" panose="020B0400000000000000" pitchFamily="50" charset="-128"/>
                <a:cs typeface="ＭＳ Ｐゴシック"/>
              </a:rPr>
              <a:t>大型軽水炉の前提条件</a:t>
            </a:r>
            <a:endParaRPr sz="1000" dirty="0">
              <a:latin typeface="BIZ UDPゴシック" panose="020B0400000000000000" pitchFamily="50" charset="-128"/>
              <a:ea typeface="BIZ UDPゴシック" panose="020B0400000000000000" pitchFamily="50" charset="-128"/>
              <a:cs typeface="ＭＳ Ｐゴシック"/>
            </a:endParaRPr>
          </a:p>
          <a:p>
            <a:pPr marL="11516">
              <a:spcBef>
                <a:spcPts val="32"/>
              </a:spcBef>
            </a:pPr>
            <a:r>
              <a:rPr sz="1000" dirty="0">
                <a:latin typeface="BIZ UDPゴシック" panose="020B0400000000000000" pitchFamily="50" charset="-128"/>
                <a:ea typeface="BIZ UDPゴシック" panose="020B0400000000000000" pitchFamily="50" charset="-128"/>
                <a:cs typeface="ＭＳ Ｐゴシック"/>
              </a:rPr>
              <a:t>・熱出力：2.86GWt、電気出力</a:t>
            </a:r>
            <a:r>
              <a:rPr sz="1000" spc="-9" dirty="0">
                <a:latin typeface="BIZ UDPゴシック" panose="020B0400000000000000" pitchFamily="50" charset="-128"/>
                <a:ea typeface="BIZ UDPゴシック" panose="020B0400000000000000" pitchFamily="50" charset="-128"/>
                <a:cs typeface="ＭＳ Ｐゴシック"/>
              </a:rPr>
              <a:t>：1GWe</a:t>
            </a:r>
            <a:endParaRPr sz="1000" dirty="0">
              <a:latin typeface="BIZ UDPゴシック" panose="020B0400000000000000" pitchFamily="50" charset="-128"/>
              <a:ea typeface="BIZ UDPゴシック" panose="020B0400000000000000" pitchFamily="50" charset="-128"/>
              <a:cs typeface="ＭＳ Ｐゴシック"/>
            </a:endParaRPr>
          </a:p>
          <a:p>
            <a:pPr marL="11516">
              <a:spcBef>
                <a:spcPts val="32"/>
              </a:spcBef>
            </a:pPr>
            <a:r>
              <a:rPr sz="1000" dirty="0">
                <a:latin typeface="BIZ UDPゴシック" panose="020B0400000000000000" pitchFamily="50" charset="-128"/>
                <a:ea typeface="BIZ UDPゴシック" panose="020B0400000000000000" pitchFamily="50" charset="-128"/>
                <a:cs typeface="ＭＳ Ｐゴシック"/>
              </a:rPr>
              <a:t>・1年間の運転に必要な低濃縮ウラン燃料量</a:t>
            </a:r>
            <a:r>
              <a:rPr sz="1000" spc="-9" dirty="0">
                <a:latin typeface="BIZ UDPゴシック" panose="020B0400000000000000" pitchFamily="50" charset="-128"/>
                <a:ea typeface="BIZ UDPゴシック" panose="020B0400000000000000" pitchFamily="50" charset="-128"/>
                <a:cs typeface="ＭＳ Ｐゴシック"/>
              </a:rPr>
              <a:t>：25ton/y</a:t>
            </a:r>
            <a:endParaRPr sz="1000" dirty="0">
              <a:latin typeface="BIZ UDPゴシック" panose="020B0400000000000000" pitchFamily="50" charset="-128"/>
              <a:ea typeface="BIZ UDPゴシック" panose="020B0400000000000000" pitchFamily="50" charset="-128"/>
              <a:cs typeface="ＭＳ Ｐゴシック"/>
            </a:endParaRPr>
          </a:p>
          <a:p>
            <a:pPr marL="11516">
              <a:spcBef>
                <a:spcPts val="32"/>
              </a:spcBef>
            </a:pPr>
            <a:r>
              <a:rPr sz="1000" dirty="0">
                <a:latin typeface="BIZ UDPゴシック" panose="020B0400000000000000" pitchFamily="50" charset="-128"/>
                <a:ea typeface="BIZ UDPゴシック" panose="020B0400000000000000" pitchFamily="50" charset="-128"/>
                <a:cs typeface="ＭＳ Ｐゴシック"/>
              </a:rPr>
              <a:t>・これを製造するのに必要な天然ウラン量</a:t>
            </a:r>
            <a:r>
              <a:rPr sz="1000" spc="-9" dirty="0">
                <a:latin typeface="BIZ UDPゴシック" panose="020B0400000000000000" pitchFamily="50" charset="-128"/>
                <a:ea typeface="BIZ UDPゴシック" panose="020B0400000000000000" pitchFamily="50" charset="-128"/>
                <a:cs typeface="ＭＳ Ｐゴシック"/>
              </a:rPr>
              <a:t>：230ton</a:t>
            </a:r>
            <a:endParaRPr sz="1000" dirty="0">
              <a:latin typeface="BIZ UDPゴシック" panose="020B0400000000000000" pitchFamily="50" charset="-128"/>
              <a:ea typeface="BIZ UDPゴシック" panose="020B0400000000000000" pitchFamily="50" charset="-128"/>
              <a:cs typeface="ＭＳ Ｐゴシック"/>
            </a:endParaRPr>
          </a:p>
          <a:p>
            <a:pPr marL="11516">
              <a:spcBef>
                <a:spcPts val="36"/>
              </a:spcBef>
            </a:pPr>
            <a:r>
              <a:rPr sz="1000" dirty="0">
                <a:latin typeface="BIZ UDPゴシック" panose="020B0400000000000000" pitchFamily="50" charset="-128"/>
                <a:ea typeface="BIZ UDPゴシック" panose="020B0400000000000000" pitchFamily="50" charset="-128"/>
                <a:cs typeface="ＭＳ Ｐゴシック"/>
              </a:rPr>
              <a:t>・燃料インベントリ</a:t>
            </a:r>
            <a:r>
              <a:rPr sz="1000" spc="-9" dirty="0">
                <a:latin typeface="BIZ UDPゴシック" panose="020B0400000000000000" pitchFamily="50" charset="-128"/>
                <a:ea typeface="BIZ UDPゴシック" panose="020B0400000000000000" pitchFamily="50" charset="-128"/>
                <a:cs typeface="ＭＳ Ｐゴシック"/>
              </a:rPr>
              <a:t>：100ton</a:t>
            </a:r>
            <a:endParaRPr sz="1000" dirty="0">
              <a:latin typeface="BIZ UDPゴシック" panose="020B0400000000000000" pitchFamily="50" charset="-128"/>
              <a:ea typeface="BIZ UDPゴシック" panose="020B0400000000000000" pitchFamily="50" charset="-128"/>
              <a:cs typeface="ＭＳ Ｐゴシック"/>
            </a:endParaRPr>
          </a:p>
        </p:txBody>
      </p:sp>
      <p:sp>
        <p:nvSpPr>
          <p:cNvPr id="22" name="object 22"/>
          <p:cNvSpPr txBox="1"/>
          <p:nvPr/>
        </p:nvSpPr>
        <p:spPr>
          <a:xfrm>
            <a:off x="5172291" y="657546"/>
            <a:ext cx="3658200" cy="630670"/>
          </a:xfrm>
          <a:prstGeom prst="rect">
            <a:avLst/>
          </a:prstGeom>
        </p:spPr>
        <p:txBody>
          <a:bodyPr vert="horz" wrap="square" lIns="0" tIns="14971" rIns="0" bIns="0" rtlCol="0">
            <a:spAutoFit/>
          </a:bodyPr>
          <a:lstStyle/>
          <a:p>
            <a:pPr marL="34549">
              <a:spcBef>
                <a:spcPts val="118"/>
              </a:spcBef>
            </a:pPr>
            <a:r>
              <a:rPr sz="1000" u="sng" spc="-9" dirty="0">
                <a:uFill>
                  <a:solidFill>
                    <a:srgbClr val="000000"/>
                  </a:solidFill>
                </a:uFill>
                <a:latin typeface="BIZ UDPゴシック" panose="020B0400000000000000" pitchFamily="50" charset="-128"/>
                <a:ea typeface="BIZ UDPゴシック" panose="020B0400000000000000" pitchFamily="50" charset="-128"/>
                <a:cs typeface="ＭＳ Ｐゴシック"/>
              </a:rPr>
              <a:t>共通前提条件：</a:t>
            </a:r>
            <a:endParaRPr sz="1000" dirty="0">
              <a:latin typeface="BIZ UDPゴシック" panose="020B0400000000000000" pitchFamily="50" charset="-128"/>
              <a:ea typeface="BIZ UDPゴシック" panose="020B0400000000000000" pitchFamily="50" charset="-128"/>
              <a:cs typeface="ＭＳ Ｐゴシック"/>
            </a:endParaRPr>
          </a:p>
          <a:p>
            <a:pPr marL="34549">
              <a:spcBef>
                <a:spcPts val="32"/>
              </a:spcBef>
            </a:pPr>
            <a:r>
              <a:rPr sz="1000" dirty="0">
                <a:latin typeface="BIZ UDPゴシック" panose="020B0400000000000000" pitchFamily="50" charset="-128"/>
                <a:ea typeface="BIZ UDPゴシック" panose="020B0400000000000000" pitchFamily="50" charset="-128"/>
                <a:cs typeface="ＭＳ Ｐゴシック"/>
              </a:rPr>
              <a:t>・ウランコスト：&lt;100</a:t>
            </a:r>
            <a:r>
              <a:rPr sz="1000" spc="145" dirty="0">
                <a:latin typeface="BIZ UDPゴシック" panose="020B0400000000000000" pitchFamily="50" charset="-128"/>
                <a:ea typeface="BIZ UDPゴシック" panose="020B0400000000000000" pitchFamily="50" charset="-128"/>
                <a:cs typeface="ＭＳ Ｐゴシック"/>
              </a:rPr>
              <a:t> </a:t>
            </a:r>
            <a:r>
              <a:rPr sz="1000" spc="-9" dirty="0">
                <a:latin typeface="BIZ UDPゴシック" panose="020B0400000000000000" pitchFamily="50" charset="-128"/>
                <a:ea typeface="BIZ UDPゴシック" panose="020B0400000000000000" pitchFamily="50" charset="-128"/>
                <a:cs typeface="ＭＳ Ｐゴシック"/>
              </a:rPr>
              <a:t>US$/lbU</a:t>
            </a:r>
            <a:r>
              <a:rPr sz="1000" spc="-14" baseline="-19841" dirty="0">
                <a:latin typeface="BIZ UDPゴシック" panose="020B0400000000000000" pitchFamily="50" charset="-128"/>
                <a:ea typeface="BIZ UDPゴシック" panose="020B0400000000000000" pitchFamily="50" charset="-128"/>
                <a:cs typeface="ＭＳ Ｐゴシック"/>
              </a:rPr>
              <a:t>3</a:t>
            </a:r>
            <a:r>
              <a:rPr sz="1000" spc="-9" dirty="0">
                <a:latin typeface="BIZ UDPゴシック" panose="020B0400000000000000" pitchFamily="50" charset="-128"/>
                <a:ea typeface="BIZ UDPゴシック" panose="020B0400000000000000" pitchFamily="50" charset="-128"/>
                <a:cs typeface="ＭＳ Ｐゴシック"/>
              </a:rPr>
              <a:t>O</a:t>
            </a:r>
            <a:r>
              <a:rPr sz="1000" spc="-14" baseline="-19841" dirty="0">
                <a:latin typeface="BIZ UDPゴシック" panose="020B0400000000000000" pitchFamily="50" charset="-128"/>
                <a:ea typeface="BIZ UDPゴシック" panose="020B0400000000000000" pitchFamily="50" charset="-128"/>
                <a:cs typeface="ＭＳ Ｐゴシック"/>
              </a:rPr>
              <a:t>8</a:t>
            </a:r>
            <a:endParaRPr sz="1000" baseline="-19841" dirty="0">
              <a:latin typeface="BIZ UDPゴシック" panose="020B0400000000000000" pitchFamily="50" charset="-128"/>
              <a:ea typeface="BIZ UDPゴシック" panose="020B0400000000000000" pitchFamily="50" charset="-128"/>
              <a:cs typeface="ＭＳ Ｐゴシック"/>
            </a:endParaRPr>
          </a:p>
          <a:p>
            <a:pPr marL="34549">
              <a:spcBef>
                <a:spcPts val="32"/>
              </a:spcBef>
            </a:pPr>
            <a:r>
              <a:rPr sz="1000" dirty="0">
                <a:latin typeface="BIZ UDPゴシック" panose="020B0400000000000000" pitchFamily="50" charset="-128"/>
                <a:ea typeface="BIZ UDPゴシック" panose="020B0400000000000000" pitchFamily="50" charset="-128"/>
                <a:cs typeface="ＭＳ Ｐゴシック"/>
              </a:rPr>
              <a:t>・減損ウラン中のU-235濃度</a:t>
            </a:r>
            <a:r>
              <a:rPr sz="1000" spc="-9" dirty="0">
                <a:latin typeface="BIZ UDPゴシック" panose="020B0400000000000000" pitchFamily="50" charset="-128"/>
                <a:ea typeface="BIZ UDPゴシック" panose="020B0400000000000000" pitchFamily="50" charset="-128"/>
                <a:cs typeface="ＭＳ Ｐゴシック"/>
              </a:rPr>
              <a:t>：0.25%</a:t>
            </a:r>
            <a:endParaRPr sz="1000" dirty="0">
              <a:latin typeface="BIZ UDPゴシック" panose="020B0400000000000000" pitchFamily="50" charset="-128"/>
              <a:ea typeface="BIZ UDPゴシック" panose="020B0400000000000000" pitchFamily="50" charset="-128"/>
              <a:cs typeface="ＭＳ Ｐゴシック"/>
            </a:endParaRPr>
          </a:p>
          <a:p>
            <a:pPr marL="34549">
              <a:spcBef>
                <a:spcPts val="36"/>
              </a:spcBef>
            </a:pPr>
            <a:r>
              <a:rPr sz="1000" dirty="0">
                <a:latin typeface="BIZ UDPゴシック" panose="020B0400000000000000" pitchFamily="50" charset="-128"/>
                <a:ea typeface="BIZ UDPゴシック" panose="020B0400000000000000" pitchFamily="50" charset="-128"/>
                <a:cs typeface="ＭＳ Ｐゴシック"/>
              </a:rPr>
              <a:t>・稼働率</a:t>
            </a:r>
            <a:r>
              <a:rPr sz="1000" spc="-18" dirty="0">
                <a:latin typeface="BIZ UDPゴシック" panose="020B0400000000000000" pitchFamily="50" charset="-128"/>
                <a:ea typeface="BIZ UDPゴシック" panose="020B0400000000000000" pitchFamily="50" charset="-128"/>
                <a:cs typeface="ＭＳ Ｐゴシック"/>
              </a:rPr>
              <a:t>：80%</a:t>
            </a:r>
            <a:endParaRPr sz="1000" dirty="0">
              <a:latin typeface="BIZ UDPゴシック" panose="020B0400000000000000" pitchFamily="50" charset="-128"/>
              <a:ea typeface="BIZ UDPゴシック" panose="020B0400000000000000" pitchFamily="50" charset="-128"/>
              <a:cs typeface="ＭＳ Ｐゴシック"/>
            </a:endParaRPr>
          </a:p>
        </p:txBody>
      </p:sp>
      <p:sp>
        <p:nvSpPr>
          <p:cNvPr id="23" name="object 23"/>
          <p:cNvSpPr txBox="1"/>
          <p:nvPr/>
        </p:nvSpPr>
        <p:spPr>
          <a:xfrm>
            <a:off x="8364427" y="1508696"/>
            <a:ext cx="1467550" cy="692226"/>
          </a:xfrm>
          <a:prstGeom prst="rect">
            <a:avLst/>
          </a:prstGeom>
        </p:spPr>
        <p:txBody>
          <a:bodyPr vert="horz" wrap="square" lIns="0" tIns="14971" rIns="0" bIns="0" rtlCol="0">
            <a:spAutoFit/>
          </a:bodyPr>
          <a:lstStyle/>
          <a:p>
            <a:pPr marL="11516">
              <a:spcBef>
                <a:spcPts val="118"/>
              </a:spcBef>
            </a:pPr>
            <a:r>
              <a:rPr sz="1100" u="sng" spc="-14" dirty="0">
                <a:uFill>
                  <a:solidFill>
                    <a:srgbClr val="000000"/>
                  </a:solidFill>
                </a:uFill>
                <a:latin typeface="BIZ UDPゴシック" panose="020B0400000000000000" pitchFamily="50" charset="-128"/>
                <a:ea typeface="BIZ UDPゴシック" panose="020B0400000000000000" pitchFamily="50" charset="-128"/>
                <a:cs typeface="ＭＳ Ｐゴシック"/>
              </a:rPr>
              <a:t>熱効率：</a:t>
            </a:r>
            <a:endParaRPr sz="1100" dirty="0">
              <a:latin typeface="BIZ UDPゴシック" panose="020B0400000000000000" pitchFamily="50" charset="-128"/>
              <a:ea typeface="BIZ UDPゴシック" panose="020B0400000000000000" pitchFamily="50" charset="-128"/>
              <a:cs typeface="ＭＳ Ｐゴシック"/>
            </a:endParaRPr>
          </a:p>
          <a:p>
            <a:pPr marL="11516">
              <a:spcBef>
                <a:spcPts val="32"/>
              </a:spcBef>
            </a:pPr>
            <a:r>
              <a:rPr sz="1100" dirty="0">
                <a:latin typeface="BIZ UDPゴシック" panose="020B0400000000000000" pitchFamily="50" charset="-128"/>
                <a:ea typeface="BIZ UDPゴシック" panose="020B0400000000000000" pitchFamily="50" charset="-128"/>
                <a:cs typeface="ＭＳ Ｐゴシック"/>
              </a:rPr>
              <a:t>・大型軽水炉</a:t>
            </a:r>
            <a:r>
              <a:rPr sz="1100" spc="-18" dirty="0">
                <a:latin typeface="BIZ UDPゴシック" panose="020B0400000000000000" pitchFamily="50" charset="-128"/>
                <a:ea typeface="BIZ UDPゴシック" panose="020B0400000000000000" pitchFamily="50" charset="-128"/>
                <a:cs typeface="ＭＳ Ｐゴシック"/>
              </a:rPr>
              <a:t>：35%</a:t>
            </a:r>
            <a:endParaRPr sz="1100" dirty="0">
              <a:latin typeface="BIZ UDPゴシック" panose="020B0400000000000000" pitchFamily="50" charset="-128"/>
              <a:ea typeface="BIZ UDPゴシック" panose="020B0400000000000000" pitchFamily="50" charset="-128"/>
              <a:cs typeface="ＭＳ Ｐゴシック"/>
            </a:endParaRPr>
          </a:p>
          <a:p>
            <a:pPr marL="11516">
              <a:spcBef>
                <a:spcPts val="32"/>
              </a:spcBef>
            </a:pPr>
            <a:r>
              <a:rPr sz="1100" dirty="0">
                <a:latin typeface="BIZ UDPゴシック" panose="020B0400000000000000" pitchFamily="50" charset="-128"/>
                <a:ea typeface="BIZ UDPゴシック" panose="020B0400000000000000" pitchFamily="50" charset="-128"/>
                <a:cs typeface="ＭＳ Ｐゴシック"/>
              </a:rPr>
              <a:t>・</a:t>
            </a:r>
            <a:r>
              <a:rPr sz="1100" spc="-9" dirty="0">
                <a:latin typeface="BIZ UDPゴシック" panose="020B0400000000000000" pitchFamily="50" charset="-128"/>
                <a:ea typeface="BIZ UDPゴシック" panose="020B0400000000000000" pitchFamily="50" charset="-128"/>
                <a:cs typeface="ＭＳ Ｐゴシック"/>
              </a:rPr>
              <a:t>SMR：31%</a:t>
            </a:r>
            <a:endParaRPr sz="1100" dirty="0">
              <a:latin typeface="BIZ UDPゴシック" panose="020B0400000000000000" pitchFamily="50" charset="-128"/>
              <a:ea typeface="BIZ UDPゴシック" panose="020B0400000000000000" pitchFamily="50" charset="-128"/>
              <a:cs typeface="ＭＳ Ｐゴシック"/>
            </a:endParaRPr>
          </a:p>
          <a:p>
            <a:pPr marL="11516">
              <a:spcBef>
                <a:spcPts val="32"/>
              </a:spcBef>
            </a:pPr>
            <a:r>
              <a:rPr sz="1100" dirty="0">
                <a:latin typeface="BIZ UDPゴシック" panose="020B0400000000000000" pitchFamily="50" charset="-128"/>
                <a:ea typeface="BIZ UDPゴシック" panose="020B0400000000000000" pitchFamily="50" charset="-128"/>
                <a:cs typeface="ＭＳ Ｐゴシック"/>
              </a:rPr>
              <a:t>・</a:t>
            </a:r>
            <a:r>
              <a:rPr sz="1100" spc="-9" dirty="0">
                <a:latin typeface="BIZ UDPゴシック" panose="020B0400000000000000" pitchFamily="50" charset="-128"/>
                <a:ea typeface="BIZ UDPゴシック" panose="020B0400000000000000" pitchFamily="50" charset="-128"/>
                <a:cs typeface="ＭＳ Ｐゴシック"/>
              </a:rPr>
              <a:t>HTGR：45%</a:t>
            </a:r>
            <a:endParaRPr sz="1100" dirty="0">
              <a:latin typeface="BIZ UDPゴシック" panose="020B0400000000000000" pitchFamily="50" charset="-128"/>
              <a:ea typeface="BIZ UDPゴシック" panose="020B0400000000000000" pitchFamily="50" charset="-128"/>
              <a:cs typeface="ＭＳ Ｐゴシック"/>
            </a:endParaRPr>
          </a:p>
        </p:txBody>
      </p:sp>
      <p:sp>
        <p:nvSpPr>
          <p:cNvPr id="24" name="object 24"/>
          <p:cNvSpPr txBox="1"/>
          <p:nvPr/>
        </p:nvSpPr>
        <p:spPr>
          <a:xfrm>
            <a:off x="8364427" y="2254957"/>
            <a:ext cx="2355823" cy="861503"/>
          </a:xfrm>
          <a:prstGeom prst="rect">
            <a:avLst/>
          </a:prstGeom>
        </p:spPr>
        <p:txBody>
          <a:bodyPr vert="horz" wrap="square" lIns="0" tIns="14971" rIns="0" bIns="0" rtlCol="0">
            <a:spAutoFit/>
          </a:bodyPr>
          <a:lstStyle/>
          <a:p>
            <a:pPr marL="11516">
              <a:spcBef>
                <a:spcPts val="118"/>
              </a:spcBef>
            </a:pPr>
            <a:r>
              <a:rPr sz="1100" u="sng" spc="-5" dirty="0">
                <a:uFill>
                  <a:solidFill>
                    <a:srgbClr val="000000"/>
                  </a:solidFill>
                </a:uFill>
                <a:latin typeface="BIZ UDPゴシック" panose="020B0400000000000000" pitchFamily="50" charset="-128"/>
                <a:ea typeface="BIZ UDPゴシック" panose="020B0400000000000000" pitchFamily="50" charset="-128"/>
                <a:cs typeface="ＭＳ Ｐゴシック"/>
              </a:rPr>
              <a:t>濃縮度・取出燃焼度：</a:t>
            </a:r>
            <a:endParaRPr sz="1100" dirty="0">
              <a:latin typeface="BIZ UDPゴシック" panose="020B0400000000000000" pitchFamily="50" charset="-128"/>
              <a:ea typeface="BIZ UDPゴシック" panose="020B0400000000000000" pitchFamily="50" charset="-128"/>
              <a:cs typeface="ＭＳ Ｐゴシック"/>
            </a:endParaRPr>
          </a:p>
          <a:p>
            <a:pPr marL="11516">
              <a:spcBef>
                <a:spcPts val="32"/>
              </a:spcBef>
            </a:pPr>
            <a:r>
              <a:rPr sz="1100" dirty="0">
                <a:latin typeface="BIZ UDPゴシック" panose="020B0400000000000000" pitchFamily="50" charset="-128"/>
                <a:ea typeface="BIZ UDPゴシック" panose="020B0400000000000000" pitchFamily="50" charset="-128"/>
                <a:cs typeface="ＭＳ Ｐゴシック"/>
              </a:rPr>
              <a:t>・大型軽水炉：4.5%・</a:t>
            </a:r>
            <a:r>
              <a:rPr sz="1100" spc="-9" dirty="0">
                <a:latin typeface="BIZ UDPゴシック" panose="020B0400000000000000" pitchFamily="50" charset="-128"/>
                <a:ea typeface="BIZ UDPゴシック" panose="020B0400000000000000" pitchFamily="50" charset="-128"/>
                <a:cs typeface="ＭＳ Ｐゴシック"/>
              </a:rPr>
              <a:t>42GWd/t</a:t>
            </a:r>
            <a:endParaRPr sz="1100" dirty="0">
              <a:latin typeface="BIZ UDPゴシック" panose="020B0400000000000000" pitchFamily="50" charset="-128"/>
              <a:ea typeface="BIZ UDPゴシック" panose="020B0400000000000000" pitchFamily="50" charset="-128"/>
              <a:cs typeface="ＭＳ Ｐゴシック"/>
            </a:endParaRPr>
          </a:p>
          <a:p>
            <a:pPr marL="11516">
              <a:spcBef>
                <a:spcPts val="32"/>
              </a:spcBef>
            </a:pPr>
            <a:r>
              <a:rPr sz="1100" dirty="0">
                <a:latin typeface="BIZ UDPゴシック" panose="020B0400000000000000" pitchFamily="50" charset="-128"/>
                <a:ea typeface="BIZ UDPゴシック" panose="020B0400000000000000" pitchFamily="50" charset="-128"/>
                <a:cs typeface="ＭＳ Ｐゴシック"/>
              </a:rPr>
              <a:t>・LEU-SMR：5.0%・</a:t>
            </a:r>
            <a:r>
              <a:rPr sz="1100" spc="-9" dirty="0">
                <a:latin typeface="BIZ UDPゴシック" panose="020B0400000000000000" pitchFamily="50" charset="-128"/>
                <a:ea typeface="BIZ UDPゴシック" panose="020B0400000000000000" pitchFamily="50" charset="-128"/>
                <a:cs typeface="ＭＳ Ｐゴシック"/>
              </a:rPr>
              <a:t>36GWd/t</a:t>
            </a:r>
            <a:endParaRPr sz="1100" dirty="0">
              <a:latin typeface="BIZ UDPゴシック" panose="020B0400000000000000" pitchFamily="50" charset="-128"/>
              <a:ea typeface="BIZ UDPゴシック" panose="020B0400000000000000" pitchFamily="50" charset="-128"/>
              <a:cs typeface="ＭＳ Ｐゴシック"/>
            </a:endParaRPr>
          </a:p>
          <a:p>
            <a:pPr marL="11516">
              <a:spcBef>
                <a:spcPts val="32"/>
              </a:spcBef>
            </a:pPr>
            <a:r>
              <a:rPr sz="1100" dirty="0">
                <a:latin typeface="BIZ UDPゴシック" panose="020B0400000000000000" pitchFamily="50" charset="-128"/>
                <a:ea typeface="BIZ UDPゴシック" panose="020B0400000000000000" pitchFamily="50" charset="-128"/>
                <a:cs typeface="ＭＳ Ｐゴシック"/>
              </a:rPr>
              <a:t>・HALEU-SMR：10%・</a:t>
            </a:r>
            <a:r>
              <a:rPr sz="1100" spc="-9" dirty="0">
                <a:latin typeface="BIZ UDPゴシック" panose="020B0400000000000000" pitchFamily="50" charset="-128"/>
                <a:ea typeface="BIZ UDPゴシック" panose="020B0400000000000000" pitchFamily="50" charset="-128"/>
                <a:cs typeface="ＭＳ Ｐゴシック"/>
              </a:rPr>
              <a:t>60GWd/t</a:t>
            </a:r>
            <a:endParaRPr sz="1100" dirty="0">
              <a:latin typeface="BIZ UDPゴシック" panose="020B0400000000000000" pitchFamily="50" charset="-128"/>
              <a:ea typeface="BIZ UDPゴシック" panose="020B0400000000000000" pitchFamily="50" charset="-128"/>
              <a:cs typeface="ＭＳ Ｐゴシック"/>
            </a:endParaRPr>
          </a:p>
          <a:p>
            <a:pPr marL="11516">
              <a:spcBef>
                <a:spcPts val="36"/>
              </a:spcBef>
            </a:pPr>
            <a:r>
              <a:rPr sz="1100" dirty="0">
                <a:latin typeface="BIZ UDPゴシック" panose="020B0400000000000000" pitchFamily="50" charset="-128"/>
                <a:ea typeface="BIZ UDPゴシック" panose="020B0400000000000000" pitchFamily="50" charset="-128"/>
                <a:cs typeface="ＭＳ Ｐゴシック"/>
              </a:rPr>
              <a:t>・HTGR：14%・</a:t>
            </a:r>
            <a:r>
              <a:rPr sz="1100" spc="-9" dirty="0">
                <a:latin typeface="BIZ UDPゴシック" panose="020B0400000000000000" pitchFamily="50" charset="-128"/>
                <a:ea typeface="BIZ UDPゴシック" panose="020B0400000000000000" pitchFamily="50" charset="-128"/>
                <a:cs typeface="ＭＳ Ｐゴシック"/>
              </a:rPr>
              <a:t>90GWd/t</a:t>
            </a:r>
            <a:endParaRPr sz="1100" dirty="0">
              <a:latin typeface="BIZ UDPゴシック" panose="020B0400000000000000" pitchFamily="50" charset="-128"/>
              <a:ea typeface="BIZ UDPゴシック" panose="020B0400000000000000" pitchFamily="50" charset="-128"/>
              <a:cs typeface="ＭＳ Ｐゴシック"/>
            </a:endParaRPr>
          </a:p>
        </p:txBody>
      </p:sp>
      <p:sp>
        <p:nvSpPr>
          <p:cNvPr id="25" name="object 25"/>
          <p:cNvSpPr txBox="1"/>
          <p:nvPr/>
        </p:nvSpPr>
        <p:spPr>
          <a:xfrm>
            <a:off x="2535645" y="6107630"/>
            <a:ext cx="5828782" cy="251845"/>
          </a:xfrm>
          <a:prstGeom prst="rect">
            <a:avLst/>
          </a:prstGeom>
        </p:spPr>
        <p:txBody>
          <a:bodyPr vert="horz" wrap="square" lIns="0" tIns="14395" rIns="0" bIns="0" rtlCol="0">
            <a:spAutoFit/>
          </a:bodyPr>
          <a:lstStyle/>
          <a:p>
            <a:pPr marL="11516">
              <a:spcBef>
                <a:spcPts val="113"/>
              </a:spcBef>
            </a:pPr>
            <a:r>
              <a:rPr sz="1542" dirty="0">
                <a:latin typeface="BIZ UDPゴシック" panose="020B0400000000000000" pitchFamily="50" charset="-128"/>
                <a:ea typeface="BIZ UDPゴシック" panose="020B0400000000000000" pitchFamily="50" charset="-128"/>
                <a:cs typeface="ＭＳ Ｐゴシック"/>
              </a:rPr>
              <a:t>既知ウラン量で400GWe</a:t>
            </a:r>
            <a:r>
              <a:rPr sz="1542" spc="-5" dirty="0">
                <a:latin typeface="BIZ UDPゴシック" panose="020B0400000000000000" pitchFamily="50" charset="-128"/>
                <a:ea typeface="BIZ UDPゴシック" panose="020B0400000000000000" pitchFamily="50" charset="-128"/>
                <a:cs typeface="ＭＳ Ｐゴシック"/>
              </a:rPr>
              <a:t>分の発電設備容量を持続可能な年数比較</a:t>
            </a:r>
            <a:endParaRPr sz="1542" dirty="0">
              <a:latin typeface="BIZ UDPゴシック" panose="020B0400000000000000" pitchFamily="50" charset="-128"/>
              <a:ea typeface="BIZ UDPゴシック" panose="020B0400000000000000" pitchFamily="50" charset="-128"/>
              <a:cs typeface="ＭＳ Ｐゴシック"/>
            </a:endParaRPr>
          </a:p>
        </p:txBody>
      </p:sp>
      <p:sp>
        <p:nvSpPr>
          <p:cNvPr id="27" name="object 27"/>
          <p:cNvSpPr txBox="1"/>
          <p:nvPr/>
        </p:nvSpPr>
        <p:spPr>
          <a:xfrm>
            <a:off x="306888" y="5450101"/>
            <a:ext cx="2166879" cy="688156"/>
          </a:xfrm>
          <a:prstGeom prst="rect">
            <a:avLst/>
          </a:prstGeom>
        </p:spPr>
        <p:txBody>
          <a:bodyPr vert="horz" wrap="square" lIns="0" tIns="10941" rIns="0" bIns="0" rtlCol="0">
            <a:spAutoFit/>
          </a:bodyPr>
          <a:lstStyle/>
          <a:p>
            <a:pPr marL="11516">
              <a:spcBef>
                <a:spcPts val="86"/>
              </a:spcBef>
            </a:pPr>
            <a:r>
              <a:rPr sz="1100" spc="-18" dirty="0">
                <a:latin typeface="BIZ UDPゴシック" panose="020B0400000000000000" pitchFamily="50" charset="-128"/>
                <a:ea typeface="BIZ UDPゴシック" panose="020B0400000000000000" pitchFamily="50" charset="-128"/>
                <a:cs typeface="ＭＳ Ｐゴシック"/>
              </a:rPr>
              <a:t>自然循環型SMR</a:t>
            </a:r>
            <a:r>
              <a:rPr sz="1100" spc="-45" dirty="0">
                <a:latin typeface="BIZ UDPゴシック" panose="020B0400000000000000" pitchFamily="50" charset="-128"/>
                <a:ea typeface="BIZ UDPゴシック" panose="020B0400000000000000" pitchFamily="50" charset="-128"/>
                <a:cs typeface="ＭＳ Ｐゴシック"/>
              </a:rPr>
              <a:t>は</a:t>
            </a:r>
            <a:endParaRPr sz="1100" dirty="0">
              <a:latin typeface="BIZ UDPゴシック" panose="020B0400000000000000" pitchFamily="50" charset="-128"/>
              <a:ea typeface="BIZ UDPゴシック" panose="020B0400000000000000" pitchFamily="50" charset="-128"/>
              <a:cs typeface="ＭＳ Ｐゴシック"/>
            </a:endParaRPr>
          </a:p>
          <a:p>
            <a:pPr marL="179655" marR="4607" indent="-168715">
              <a:lnSpc>
                <a:spcPct val="99600"/>
              </a:lnSpc>
              <a:spcBef>
                <a:spcPts val="5"/>
              </a:spcBef>
              <a:buFont typeface="Arial"/>
              <a:buChar char="•"/>
              <a:tabLst>
                <a:tab pos="179655" algn="l"/>
                <a:tab pos="180231" algn="l"/>
              </a:tabLst>
            </a:pPr>
            <a:r>
              <a:rPr sz="1100" spc="-9" dirty="0">
                <a:latin typeface="BIZ UDPゴシック" panose="020B0400000000000000" pitchFamily="50" charset="-128"/>
                <a:ea typeface="BIZ UDPゴシック" panose="020B0400000000000000" pitchFamily="50" charset="-128"/>
                <a:cs typeface="ＭＳ Ｐゴシック"/>
              </a:rPr>
              <a:t>H/D</a:t>
            </a:r>
            <a:r>
              <a:rPr sz="1100" spc="-27" dirty="0">
                <a:latin typeface="BIZ UDPゴシック" panose="020B0400000000000000" pitchFamily="50" charset="-128"/>
                <a:ea typeface="BIZ UDPゴシック" panose="020B0400000000000000" pitchFamily="50" charset="-128"/>
                <a:cs typeface="ＭＳ Ｐゴシック"/>
              </a:rPr>
              <a:t>の比が大きめ</a:t>
            </a:r>
            <a:r>
              <a:rPr sz="1100" spc="-45" dirty="0">
                <a:latin typeface="BIZ UDPゴシック" panose="020B0400000000000000" pitchFamily="50" charset="-128"/>
                <a:ea typeface="BIZ UDPゴシック" panose="020B0400000000000000" pitchFamily="50" charset="-128"/>
                <a:cs typeface="ＭＳ Ｐゴシック"/>
              </a:rPr>
              <a:t> </a:t>
            </a:r>
            <a:r>
              <a:rPr sz="1100" spc="-9" dirty="0">
                <a:latin typeface="BIZ UDPゴシック" panose="020B0400000000000000" pitchFamily="50" charset="-128"/>
                <a:ea typeface="BIZ UDPゴシック" panose="020B0400000000000000" pitchFamily="50" charset="-128"/>
                <a:cs typeface="ＭＳ Ｐゴシック"/>
              </a:rPr>
              <a:t>(≒1.3</a:t>
            </a:r>
            <a:r>
              <a:rPr sz="1100" spc="-27" dirty="0">
                <a:latin typeface="BIZ UDPゴシック" panose="020B0400000000000000" pitchFamily="50" charset="-128"/>
                <a:ea typeface="BIZ UDPゴシック" panose="020B0400000000000000" pitchFamily="50" charset="-128"/>
                <a:cs typeface="ＭＳ Ｐゴシック"/>
              </a:rPr>
              <a:t>)であり、中性子漏洩大</a:t>
            </a:r>
            <a:endParaRPr sz="1100" dirty="0">
              <a:latin typeface="BIZ UDPゴシック" panose="020B0400000000000000" pitchFamily="50" charset="-128"/>
              <a:ea typeface="BIZ UDPゴシック" panose="020B0400000000000000" pitchFamily="50" charset="-128"/>
              <a:cs typeface="ＭＳ Ｐゴシック"/>
            </a:endParaRPr>
          </a:p>
          <a:p>
            <a:pPr marL="179655"/>
            <a:r>
              <a:rPr sz="1100" spc="-27" dirty="0">
                <a:latin typeface="BIZ UDPゴシック" panose="020B0400000000000000" pitchFamily="50" charset="-128"/>
                <a:ea typeface="BIZ UDPゴシック" panose="020B0400000000000000" pitchFamily="50" charset="-128"/>
                <a:cs typeface="ＭＳ Ｐゴシック"/>
              </a:rPr>
              <a:t>→燃焼度低</a:t>
            </a:r>
            <a:endParaRPr sz="1100" dirty="0">
              <a:latin typeface="BIZ UDPゴシック" panose="020B0400000000000000" pitchFamily="50" charset="-128"/>
              <a:ea typeface="BIZ UDPゴシック" panose="020B0400000000000000" pitchFamily="50" charset="-128"/>
              <a:cs typeface="ＭＳ Ｐゴシック"/>
            </a:endParaRPr>
          </a:p>
        </p:txBody>
      </p:sp>
      <p:sp>
        <p:nvSpPr>
          <p:cNvPr id="33" name="object 33"/>
          <p:cNvSpPr txBox="1"/>
          <p:nvPr/>
        </p:nvSpPr>
        <p:spPr>
          <a:xfrm>
            <a:off x="8373462" y="5446492"/>
            <a:ext cx="2355822" cy="504581"/>
          </a:xfrm>
          <a:prstGeom prst="rect">
            <a:avLst/>
          </a:prstGeom>
        </p:spPr>
        <p:txBody>
          <a:bodyPr vert="horz" wrap="square" lIns="0" tIns="10941" rIns="0" bIns="0" rtlCol="0">
            <a:spAutoFit/>
          </a:bodyPr>
          <a:lstStyle/>
          <a:p>
            <a:pPr marL="11516">
              <a:spcBef>
                <a:spcPts val="86"/>
              </a:spcBef>
            </a:pPr>
            <a:r>
              <a:rPr sz="1100" spc="-18" dirty="0">
                <a:latin typeface="BIZ UDPゴシック" panose="020B0400000000000000" pitchFamily="50" charset="-128"/>
                <a:ea typeface="BIZ UDPゴシック" panose="020B0400000000000000" pitchFamily="50" charset="-128"/>
                <a:cs typeface="ＭＳ Ｐゴシック"/>
              </a:rPr>
              <a:t>HALEU-SMR</a:t>
            </a:r>
            <a:r>
              <a:rPr sz="1100" spc="-9" dirty="0">
                <a:latin typeface="BIZ UDPゴシック" panose="020B0400000000000000" pitchFamily="50" charset="-128"/>
                <a:ea typeface="BIZ UDPゴシック" panose="020B0400000000000000" pitchFamily="50" charset="-128"/>
                <a:cs typeface="ＭＳ Ｐゴシック"/>
              </a:rPr>
              <a:t>、</a:t>
            </a:r>
            <a:r>
              <a:rPr sz="1100" spc="-18" dirty="0">
                <a:latin typeface="BIZ UDPゴシック" panose="020B0400000000000000" pitchFamily="50" charset="-128"/>
                <a:ea typeface="BIZ UDPゴシック" panose="020B0400000000000000" pitchFamily="50" charset="-128"/>
                <a:cs typeface="ＭＳ Ｐゴシック"/>
              </a:rPr>
              <a:t>HTGR</a:t>
            </a:r>
            <a:r>
              <a:rPr sz="1100" spc="-45" dirty="0">
                <a:latin typeface="BIZ UDPゴシック" panose="020B0400000000000000" pitchFamily="50" charset="-128"/>
                <a:ea typeface="BIZ UDPゴシック" panose="020B0400000000000000" pitchFamily="50" charset="-128"/>
                <a:cs typeface="ＭＳ Ｐゴシック"/>
              </a:rPr>
              <a:t>は</a:t>
            </a:r>
            <a:endParaRPr sz="1100" dirty="0">
              <a:latin typeface="BIZ UDPゴシック" panose="020B0400000000000000" pitchFamily="50" charset="-128"/>
              <a:ea typeface="BIZ UDPゴシック" panose="020B0400000000000000" pitchFamily="50" charset="-128"/>
              <a:cs typeface="ＭＳ Ｐゴシック"/>
            </a:endParaRPr>
          </a:p>
          <a:p>
            <a:pPr marL="179655" marR="123801" indent="-168715">
              <a:buFont typeface="Arial"/>
              <a:buChar char="•"/>
              <a:tabLst>
                <a:tab pos="179655" algn="l"/>
                <a:tab pos="180231" algn="l"/>
              </a:tabLst>
            </a:pPr>
            <a:r>
              <a:rPr sz="1100" spc="-27" dirty="0">
                <a:latin typeface="BIZ UDPゴシック" panose="020B0400000000000000" pitchFamily="50" charset="-128"/>
                <a:ea typeface="BIZ UDPゴシック" panose="020B0400000000000000" pitchFamily="50" charset="-128"/>
                <a:cs typeface="ＭＳ Ｐゴシック"/>
              </a:rPr>
              <a:t>燃焼度は高いもの</a:t>
            </a:r>
            <a:r>
              <a:rPr sz="1100" spc="-18" dirty="0">
                <a:latin typeface="BIZ UDPゴシック" panose="020B0400000000000000" pitchFamily="50" charset="-128"/>
                <a:ea typeface="BIZ UDPゴシック" panose="020B0400000000000000" pitchFamily="50" charset="-128"/>
                <a:cs typeface="ＭＳ Ｐゴシック"/>
              </a:rPr>
              <a:t>の、</a:t>
            </a:r>
            <a:r>
              <a:rPr sz="1100" spc="-27" dirty="0">
                <a:latin typeface="BIZ UDPゴシック" panose="020B0400000000000000" pitchFamily="50" charset="-128"/>
                <a:ea typeface="BIZ UDPゴシック" panose="020B0400000000000000" pitchFamily="50" charset="-128"/>
                <a:cs typeface="ＭＳ Ｐゴシック"/>
              </a:rPr>
              <a:t>U濃縮度高</a:t>
            </a:r>
            <a:endParaRPr sz="1100" dirty="0">
              <a:latin typeface="BIZ UDPゴシック" panose="020B0400000000000000" pitchFamily="50" charset="-128"/>
              <a:ea typeface="BIZ UDPゴシック" panose="020B0400000000000000" pitchFamily="50" charset="-128"/>
              <a:cs typeface="ＭＳ Ｐゴシック"/>
            </a:endParaRPr>
          </a:p>
          <a:p>
            <a:pPr marL="179655" marR="57582">
              <a:lnSpc>
                <a:spcPts val="1415"/>
              </a:lnSpc>
              <a:spcBef>
                <a:spcPts val="36"/>
              </a:spcBef>
            </a:pPr>
            <a:r>
              <a:rPr sz="1100" spc="-18" dirty="0">
                <a:latin typeface="BIZ UDPゴシック" panose="020B0400000000000000" pitchFamily="50" charset="-128"/>
                <a:ea typeface="BIZ UDPゴシック" panose="020B0400000000000000" pitchFamily="50" charset="-128"/>
                <a:cs typeface="ＭＳ Ｐゴシック"/>
              </a:rPr>
              <a:t>→減損U</a:t>
            </a:r>
            <a:r>
              <a:rPr sz="1100" spc="-27" dirty="0">
                <a:latin typeface="BIZ UDPゴシック" panose="020B0400000000000000" pitchFamily="50" charset="-128"/>
                <a:ea typeface="BIZ UDPゴシック" panose="020B0400000000000000" pitchFamily="50" charset="-128"/>
                <a:cs typeface="ＭＳ Ｐゴシック"/>
              </a:rPr>
              <a:t>まで考慮し</a:t>
            </a:r>
            <a:r>
              <a:rPr sz="1100" spc="-9" dirty="0">
                <a:latin typeface="BIZ UDPゴシック" panose="020B0400000000000000" pitchFamily="50" charset="-128"/>
                <a:ea typeface="BIZ UDPゴシック" panose="020B0400000000000000" pitchFamily="50" charset="-128"/>
                <a:cs typeface="ＭＳ Ｐゴシック"/>
              </a:rPr>
              <a:t>た</a:t>
            </a:r>
            <a:r>
              <a:rPr sz="1100" spc="-18" dirty="0">
                <a:latin typeface="BIZ UDPゴシック" panose="020B0400000000000000" pitchFamily="50" charset="-128"/>
                <a:ea typeface="BIZ UDPゴシック" panose="020B0400000000000000" pitchFamily="50" charset="-128"/>
                <a:cs typeface="ＭＳ Ｐゴシック"/>
              </a:rPr>
              <a:t>U</a:t>
            </a:r>
            <a:r>
              <a:rPr sz="1100" spc="-27" dirty="0">
                <a:latin typeface="BIZ UDPゴシック" panose="020B0400000000000000" pitchFamily="50" charset="-128"/>
                <a:ea typeface="BIZ UDPゴシック" panose="020B0400000000000000" pitchFamily="50" charset="-128"/>
                <a:cs typeface="ＭＳ Ｐゴシック"/>
              </a:rPr>
              <a:t>利用率低</a:t>
            </a:r>
            <a:endParaRPr sz="1100" dirty="0">
              <a:latin typeface="BIZ UDPゴシック" panose="020B0400000000000000" pitchFamily="50" charset="-128"/>
              <a:ea typeface="BIZ UDPゴシック" panose="020B0400000000000000" pitchFamily="50" charset="-128"/>
              <a:cs typeface="ＭＳ Ｐゴシック"/>
            </a:endParaRPr>
          </a:p>
        </p:txBody>
      </p:sp>
      <p:sp>
        <p:nvSpPr>
          <p:cNvPr id="3" name="テキスト ボックス 2">
            <a:extLst>
              <a:ext uri="{FF2B5EF4-FFF2-40B4-BE49-F238E27FC236}">
                <a16:creationId xmlns:a16="http://schemas.microsoft.com/office/drawing/2014/main" id="{1EF2C009-7A60-D8EB-6CA2-A591ADE2F18C}"/>
              </a:ext>
            </a:extLst>
          </p:cNvPr>
          <p:cNvSpPr txBox="1"/>
          <p:nvPr/>
        </p:nvSpPr>
        <p:spPr>
          <a:xfrm>
            <a:off x="0" y="0"/>
            <a:ext cx="12192000" cy="523220"/>
          </a:xfrm>
          <a:prstGeom prst="rect">
            <a:avLst/>
          </a:prstGeom>
          <a:solidFill>
            <a:srgbClr val="052F61"/>
          </a:solidFill>
        </p:spPr>
        <p:txBody>
          <a:bodyPr wrap="square" rtlCol="0">
            <a:spAutoFit/>
          </a:bodyPr>
          <a:lstStyle/>
          <a:p>
            <a:pPr algn="ctr"/>
            <a:r>
              <a:rPr kumimoji="1" lang="ja-JP" altLang="en-US" sz="2800" b="1" dirty="0">
                <a:solidFill>
                  <a:schemeClr val="bg1"/>
                </a:solidFill>
                <a:latin typeface="Meiryo UI" panose="020B0604030504040204" pitchFamily="50" charset="-128"/>
                <a:ea typeface="Meiryo UI" panose="020B0604030504040204" pitchFamily="50" charset="-128"/>
              </a:rPr>
              <a:t>ウラン資源と原子力の持続可能性</a:t>
            </a: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テキスト ボックス 73">
            <a:extLst>
              <a:ext uri="{FF2B5EF4-FFF2-40B4-BE49-F238E27FC236}">
                <a16:creationId xmlns:a16="http://schemas.microsoft.com/office/drawing/2014/main" id="{770611F9-56A3-9187-BCE5-ECF5C44C30F2}"/>
              </a:ext>
            </a:extLst>
          </p:cNvPr>
          <p:cNvSpPr txBox="1"/>
          <p:nvPr/>
        </p:nvSpPr>
        <p:spPr>
          <a:xfrm>
            <a:off x="0" y="0"/>
            <a:ext cx="12192000" cy="523220"/>
          </a:xfrm>
          <a:prstGeom prst="rect">
            <a:avLst/>
          </a:prstGeom>
          <a:solidFill>
            <a:srgbClr val="052F61"/>
          </a:solidFill>
        </p:spPr>
        <p:txBody>
          <a:bodyPr wrap="square" rtlCol="0">
            <a:spAutoFit/>
          </a:bodyPr>
          <a:lstStyle/>
          <a:p>
            <a:pPr algn="ctr"/>
            <a:r>
              <a:rPr kumimoji="1" lang="en-US" altLang="ja-JP" sz="2800" b="1" dirty="0">
                <a:solidFill>
                  <a:schemeClr val="bg1"/>
                </a:solidFill>
                <a:latin typeface="Meiryo UI" panose="020B0604030504040204" pitchFamily="50" charset="-128"/>
                <a:ea typeface="Meiryo UI" panose="020B0604030504040204" pitchFamily="50" charset="-128"/>
              </a:rPr>
              <a:t>SMR</a:t>
            </a:r>
            <a:r>
              <a:rPr kumimoji="1" lang="ja-JP" altLang="en-US" sz="2800" b="1" dirty="0">
                <a:solidFill>
                  <a:schemeClr val="bg1"/>
                </a:solidFill>
                <a:latin typeface="Meiryo UI" panose="020B0604030504040204" pitchFamily="50" charset="-128"/>
                <a:ea typeface="Meiryo UI" panose="020B0604030504040204" pitchFamily="50" charset="-128"/>
              </a:rPr>
              <a:t>の開発状況</a:t>
            </a:r>
            <a:endParaRPr kumimoji="1" lang="en-US" altLang="ja-JP" sz="2800" b="1" dirty="0">
              <a:solidFill>
                <a:schemeClr val="bg1"/>
              </a:solidFill>
              <a:latin typeface="Meiryo UI" panose="020B0604030504040204" pitchFamily="50" charset="-128"/>
              <a:ea typeface="Meiryo UI" panose="020B0604030504040204" pitchFamily="50" charset="-128"/>
            </a:endParaRPr>
          </a:p>
        </p:txBody>
      </p:sp>
      <p:graphicFrame>
        <p:nvGraphicFramePr>
          <p:cNvPr id="3" name="object 8">
            <a:extLst>
              <a:ext uri="{FF2B5EF4-FFF2-40B4-BE49-F238E27FC236}">
                <a16:creationId xmlns:a16="http://schemas.microsoft.com/office/drawing/2014/main" id="{BE723376-72F9-FC69-441E-598F95E672D5}"/>
              </a:ext>
            </a:extLst>
          </p:cNvPr>
          <p:cNvGraphicFramePr>
            <a:graphicFrameLocks noGrp="1"/>
          </p:cNvGraphicFramePr>
          <p:nvPr>
            <p:extLst>
              <p:ext uri="{D42A27DB-BD31-4B8C-83A1-F6EECF244321}">
                <p14:modId xmlns:p14="http://schemas.microsoft.com/office/powerpoint/2010/main" val="2775161979"/>
              </p:ext>
            </p:extLst>
          </p:nvPr>
        </p:nvGraphicFramePr>
        <p:xfrm>
          <a:off x="0" y="963912"/>
          <a:ext cx="12192000" cy="5632450"/>
        </p:xfrm>
        <a:graphic>
          <a:graphicData uri="http://schemas.openxmlformats.org/drawingml/2006/table">
            <a:tbl>
              <a:tblPr firstRow="1" bandRow="1">
                <a:tableStyleId>{2D5ABB26-0587-4C30-8999-92F81FD0307C}</a:tableStyleId>
              </a:tblPr>
              <a:tblGrid>
                <a:gridCol w="4705815">
                  <a:extLst>
                    <a:ext uri="{9D8B030D-6E8A-4147-A177-3AD203B41FA5}">
                      <a16:colId xmlns:a16="http://schemas.microsoft.com/office/drawing/2014/main" val="20000"/>
                    </a:ext>
                  </a:extLst>
                </a:gridCol>
                <a:gridCol w="1271239">
                  <a:extLst>
                    <a:ext uri="{9D8B030D-6E8A-4147-A177-3AD203B41FA5}">
                      <a16:colId xmlns:a16="http://schemas.microsoft.com/office/drawing/2014/main" val="20001"/>
                    </a:ext>
                  </a:extLst>
                </a:gridCol>
                <a:gridCol w="1918009">
                  <a:extLst>
                    <a:ext uri="{9D8B030D-6E8A-4147-A177-3AD203B41FA5}">
                      <a16:colId xmlns:a16="http://schemas.microsoft.com/office/drawing/2014/main" val="20002"/>
                    </a:ext>
                  </a:extLst>
                </a:gridCol>
                <a:gridCol w="1565938">
                  <a:extLst>
                    <a:ext uri="{9D8B030D-6E8A-4147-A177-3AD203B41FA5}">
                      <a16:colId xmlns:a16="http://schemas.microsoft.com/office/drawing/2014/main" val="20003"/>
                    </a:ext>
                  </a:extLst>
                </a:gridCol>
                <a:gridCol w="2730999">
                  <a:extLst>
                    <a:ext uri="{9D8B030D-6E8A-4147-A177-3AD203B41FA5}">
                      <a16:colId xmlns:a16="http://schemas.microsoft.com/office/drawing/2014/main" val="20004"/>
                    </a:ext>
                  </a:extLst>
                </a:gridCol>
              </a:tblGrid>
              <a:tr h="365125">
                <a:tc>
                  <a:txBody>
                    <a:bodyPr/>
                    <a:lstStyle/>
                    <a:p>
                      <a:pPr marL="50165" algn="ctr">
                        <a:lnSpc>
                          <a:spcPct val="100000"/>
                        </a:lnSpc>
                        <a:spcBef>
                          <a:spcPts val="625"/>
                        </a:spcBef>
                      </a:pPr>
                      <a:r>
                        <a:rPr sz="1300" b="1" spc="-110" dirty="0">
                          <a:solidFill>
                            <a:srgbClr val="FFFFFF"/>
                          </a:solidFill>
                          <a:latin typeface="Calibri"/>
                          <a:cs typeface="Calibri"/>
                        </a:rPr>
                        <a:t>Reactor</a:t>
                      </a:r>
                      <a:r>
                        <a:rPr sz="1300" b="1" spc="-45" dirty="0">
                          <a:solidFill>
                            <a:srgbClr val="FFFFFF"/>
                          </a:solidFill>
                          <a:latin typeface="Calibri"/>
                          <a:cs typeface="Calibri"/>
                        </a:rPr>
                        <a:t> </a:t>
                      </a:r>
                      <a:r>
                        <a:rPr sz="1300" b="1" spc="-20" dirty="0">
                          <a:solidFill>
                            <a:srgbClr val="FFFFFF"/>
                          </a:solidFill>
                          <a:latin typeface="Calibri"/>
                          <a:cs typeface="Calibri"/>
                        </a:rPr>
                        <a:t>Name</a:t>
                      </a:r>
                      <a:endParaRPr sz="1300" dirty="0">
                        <a:latin typeface="Calibri"/>
                        <a:cs typeface="Calibri"/>
                      </a:endParaRPr>
                    </a:p>
                  </a:txBody>
                  <a:tcPr marL="0" marR="0" marT="79375" marB="0">
                    <a:solidFill>
                      <a:srgbClr val="25408F"/>
                    </a:solidFill>
                  </a:tcPr>
                </a:tc>
                <a:tc>
                  <a:txBody>
                    <a:bodyPr/>
                    <a:lstStyle/>
                    <a:p>
                      <a:pPr marL="66040" algn="ctr">
                        <a:lnSpc>
                          <a:spcPct val="100000"/>
                        </a:lnSpc>
                        <a:spcBef>
                          <a:spcPts val="625"/>
                        </a:spcBef>
                      </a:pPr>
                      <a:r>
                        <a:rPr sz="1300" b="1" spc="-140" dirty="0">
                          <a:solidFill>
                            <a:srgbClr val="FFFFFF"/>
                          </a:solidFill>
                          <a:latin typeface="Calibri"/>
                          <a:cs typeface="Calibri"/>
                        </a:rPr>
                        <a:t>Power</a:t>
                      </a:r>
                      <a:r>
                        <a:rPr sz="1300" b="1" spc="-65" dirty="0">
                          <a:solidFill>
                            <a:srgbClr val="FFFFFF"/>
                          </a:solidFill>
                          <a:latin typeface="Calibri"/>
                          <a:cs typeface="Calibri"/>
                        </a:rPr>
                        <a:t> </a:t>
                      </a:r>
                      <a:r>
                        <a:rPr sz="1300" b="1" spc="-10" dirty="0">
                          <a:solidFill>
                            <a:srgbClr val="FFFFFF"/>
                          </a:solidFill>
                          <a:latin typeface="Calibri"/>
                          <a:cs typeface="Calibri"/>
                        </a:rPr>
                        <a:t>Rating</a:t>
                      </a:r>
                      <a:endParaRPr sz="1300" dirty="0">
                        <a:latin typeface="Calibri"/>
                        <a:cs typeface="Calibri"/>
                      </a:endParaRPr>
                    </a:p>
                  </a:txBody>
                  <a:tcPr marL="0" marR="0" marT="79375" marB="0">
                    <a:solidFill>
                      <a:srgbClr val="25408F"/>
                    </a:solidFill>
                  </a:tcPr>
                </a:tc>
                <a:tc>
                  <a:txBody>
                    <a:bodyPr/>
                    <a:lstStyle/>
                    <a:p>
                      <a:pPr marL="63500" algn="ctr">
                        <a:lnSpc>
                          <a:spcPct val="100000"/>
                        </a:lnSpc>
                        <a:spcBef>
                          <a:spcPts val="625"/>
                        </a:spcBef>
                      </a:pPr>
                      <a:r>
                        <a:rPr sz="1300" b="1" spc="-95" dirty="0">
                          <a:solidFill>
                            <a:srgbClr val="FFFFFF"/>
                          </a:solidFill>
                          <a:latin typeface="Calibri"/>
                          <a:cs typeface="Calibri"/>
                        </a:rPr>
                        <a:t>Fuel</a:t>
                      </a:r>
                      <a:r>
                        <a:rPr sz="1300" b="1" spc="-85" dirty="0">
                          <a:solidFill>
                            <a:srgbClr val="FFFFFF"/>
                          </a:solidFill>
                          <a:latin typeface="Calibri"/>
                          <a:cs typeface="Calibri"/>
                        </a:rPr>
                        <a:t> </a:t>
                      </a:r>
                      <a:r>
                        <a:rPr sz="1300" b="1" spc="-20" dirty="0">
                          <a:solidFill>
                            <a:srgbClr val="FFFFFF"/>
                          </a:solidFill>
                          <a:latin typeface="Calibri"/>
                          <a:cs typeface="Calibri"/>
                        </a:rPr>
                        <a:t>Type</a:t>
                      </a:r>
                      <a:endParaRPr sz="1300" dirty="0">
                        <a:latin typeface="Calibri"/>
                        <a:cs typeface="Calibri"/>
                      </a:endParaRPr>
                    </a:p>
                  </a:txBody>
                  <a:tcPr marL="0" marR="0" marT="79375" marB="0">
                    <a:solidFill>
                      <a:srgbClr val="25408F"/>
                    </a:solidFill>
                  </a:tcPr>
                </a:tc>
                <a:tc>
                  <a:txBody>
                    <a:bodyPr/>
                    <a:lstStyle/>
                    <a:p>
                      <a:pPr marL="61594" algn="ctr">
                        <a:lnSpc>
                          <a:spcPct val="100000"/>
                        </a:lnSpc>
                        <a:spcBef>
                          <a:spcPts val="625"/>
                        </a:spcBef>
                      </a:pPr>
                      <a:r>
                        <a:rPr sz="1300" b="1" spc="-10" dirty="0">
                          <a:solidFill>
                            <a:srgbClr val="FFFFFF"/>
                          </a:solidFill>
                          <a:latin typeface="Calibri"/>
                          <a:cs typeface="Calibri"/>
                        </a:rPr>
                        <a:t>Coolant</a:t>
                      </a:r>
                      <a:endParaRPr sz="1300" dirty="0">
                        <a:latin typeface="Calibri"/>
                        <a:cs typeface="Calibri"/>
                      </a:endParaRPr>
                    </a:p>
                  </a:txBody>
                  <a:tcPr marL="0" marR="0" marT="79375" marB="0">
                    <a:solidFill>
                      <a:srgbClr val="25408F"/>
                    </a:solidFill>
                  </a:tcPr>
                </a:tc>
                <a:tc>
                  <a:txBody>
                    <a:bodyPr/>
                    <a:lstStyle/>
                    <a:p>
                      <a:pPr marL="71120" algn="ctr">
                        <a:lnSpc>
                          <a:spcPct val="100000"/>
                        </a:lnSpc>
                        <a:spcBef>
                          <a:spcPts val="625"/>
                        </a:spcBef>
                      </a:pPr>
                      <a:r>
                        <a:rPr sz="1300" b="1" spc="-114" dirty="0">
                          <a:solidFill>
                            <a:srgbClr val="FFFFFF"/>
                          </a:solidFill>
                          <a:latin typeface="Calibri"/>
                          <a:cs typeface="Calibri"/>
                        </a:rPr>
                        <a:t>Proponent</a:t>
                      </a:r>
                      <a:r>
                        <a:rPr sz="1300" b="1" spc="-55" dirty="0">
                          <a:solidFill>
                            <a:srgbClr val="FFFFFF"/>
                          </a:solidFill>
                          <a:latin typeface="Calibri"/>
                          <a:cs typeface="Calibri"/>
                        </a:rPr>
                        <a:t> </a:t>
                      </a:r>
                      <a:r>
                        <a:rPr sz="1300" b="1" spc="-130" dirty="0">
                          <a:solidFill>
                            <a:srgbClr val="FFFFFF"/>
                          </a:solidFill>
                          <a:latin typeface="Calibri"/>
                          <a:cs typeface="Calibri"/>
                        </a:rPr>
                        <a:t>(US</a:t>
                      </a:r>
                      <a:r>
                        <a:rPr sz="1300" b="1" spc="-50" dirty="0">
                          <a:solidFill>
                            <a:srgbClr val="FFFFFF"/>
                          </a:solidFill>
                          <a:latin typeface="Calibri"/>
                          <a:cs typeface="Calibri"/>
                        </a:rPr>
                        <a:t> </a:t>
                      </a:r>
                      <a:r>
                        <a:rPr sz="1300" b="1" spc="-10" dirty="0">
                          <a:solidFill>
                            <a:srgbClr val="FFFFFF"/>
                          </a:solidFill>
                          <a:latin typeface="Calibri"/>
                          <a:cs typeface="Calibri"/>
                        </a:rPr>
                        <a:t>based)</a:t>
                      </a:r>
                      <a:endParaRPr sz="1300" dirty="0">
                        <a:latin typeface="Calibri"/>
                        <a:cs typeface="Calibri"/>
                      </a:endParaRPr>
                    </a:p>
                  </a:txBody>
                  <a:tcPr marL="0" marR="0" marT="79375" marB="0">
                    <a:solidFill>
                      <a:srgbClr val="25408F"/>
                    </a:solidFill>
                  </a:tcPr>
                </a:tc>
                <a:extLst>
                  <a:ext uri="{0D108BD9-81ED-4DB2-BD59-A6C34878D82A}">
                    <a16:rowId xmlns:a16="http://schemas.microsoft.com/office/drawing/2014/main" val="10000"/>
                  </a:ext>
                </a:extLst>
              </a:tr>
              <a:tr h="200660">
                <a:tc>
                  <a:txBody>
                    <a:bodyPr/>
                    <a:lstStyle/>
                    <a:p>
                      <a:pPr marL="50165" algn="ctr">
                        <a:lnSpc>
                          <a:spcPct val="100000"/>
                        </a:lnSpc>
                        <a:spcBef>
                          <a:spcPts val="40"/>
                        </a:spcBef>
                      </a:pPr>
                      <a:r>
                        <a:rPr sz="1200" b="1" spc="-120" dirty="0">
                          <a:solidFill>
                            <a:srgbClr val="231F20"/>
                          </a:solidFill>
                          <a:latin typeface="BIZ UDPゴシック" panose="020B0400000000000000" pitchFamily="50" charset="-128"/>
                          <a:ea typeface="BIZ UDPゴシック" panose="020B0400000000000000" pitchFamily="50" charset="-128"/>
                          <a:cs typeface="Arial Narrow"/>
                        </a:rPr>
                        <a:t>Advanced</a:t>
                      </a:r>
                      <a:r>
                        <a:rPr sz="1200" b="1" spc="-40" dirty="0">
                          <a:solidFill>
                            <a:srgbClr val="231F20"/>
                          </a:solidFill>
                          <a:latin typeface="BIZ UDPゴシック" panose="020B0400000000000000" pitchFamily="50" charset="-128"/>
                          <a:ea typeface="BIZ UDPゴシック" panose="020B0400000000000000" pitchFamily="50" charset="-128"/>
                          <a:cs typeface="Arial Narrow"/>
                        </a:rPr>
                        <a:t> </a:t>
                      </a:r>
                      <a:r>
                        <a:rPr sz="1200" b="1" spc="-85" dirty="0">
                          <a:solidFill>
                            <a:srgbClr val="231F20"/>
                          </a:solidFill>
                          <a:latin typeface="BIZ UDPゴシック" panose="020B0400000000000000" pitchFamily="50" charset="-128"/>
                          <a:ea typeface="BIZ UDPゴシック" panose="020B0400000000000000" pitchFamily="50" charset="-128"/>
                          <a:cs typeface="Arial Narrow"/>
                        </a:rPr>
                        <a:t>Modular</a:t>
                      </a:r>
                      <a:r>
                        <a:rPr sz="1200" b="1" spc="-80" dirty="0">
                          <a:solidFill>
                            <a:srgbClr val="231F20"/>
                          </a:solidFill>
                          <a:latin typeface="BIZ UDPゴシック" panose="020B0400000000000000" pitchFamily="50" charset="-128"/>
                          <a:ea typeface="BIZ UDPゴシック" panose="020B0400000000000000" pitchFamily="50" charset="-128"/>
                          <a:cs typeface="Arial Narrow"/>
                        </a:rPr>
                        <a:t> </a:t>
                      </a:r>
                      <a:r>
                        <a:rPr sz="1200" b="1" spc="-85" dirty="0">
                          <a:solidFill>
                            <a:srgbClr val="231F20"/>
                          </a:solidFill>
                          <a:latin typeface="BIZ UDPゴシック" panose="020B0400000000000000" pitchFamily="50" charset="-128"/>
                          <a:ea typeface="BIZ UDPゴシック" panose="020B0400000000000000" pitchFamily="50" charset="-128"/>
                          <a:cs typeface="Arial Narrow"/>
                        </a:rPr>
                        <a:t>Water</a:t>
                      </a:r>
                      <a:r>
                        <a:rPr sz="1200" b="1" spc="-40" dirty="0">
                          <a:solidFill>
                            <a:srgbClr val="231F20"/>
                          </a:solidFill>
                          <a:latin typeface="BIZ UDPゴシック" panose="020B0400000000000000" pitchFamily="50" charset="-128"/>
                          <a:ea typeface="BIZ UDPゴシック" panose="020B0400000000000000" pitchFamily="50" charset="-128"/>
                          <a:cs typeface="Arial Narrow"/>
                        </a:rPr>
                        <a:t> </a:t>
                      </a:r>
                      <a:r>
                        <a:rPr sz="1200" b="1" spc="-120" dirty="0">
                          <a:solidFill>
                            <a:srgbClr val="231F20"/>
                          </a:solidFill>
                          <a:latin typeface="BIZ UDPゴシック" panose="020B0400000000000000" pitchFamily="50" charset="-128"/>
                          <a:ea typeface="BIZ UDPゴシック" panose="020B0400000000000000" pitchFamily="50" charset="-128"/>
                          <a:cs typeface="Arial Narrow"/>
                        </a:rPr>
                        <a:t>Cooled</a:t>
                      </a:r>
                      <a:r>
                        <a:rPr sz="1200" b="1" spc="-35" dirty="0">
                          <a:solidFill>
                            <a:srgbClr val="231F20"/>
                          </a:solidFill>
                          <a:latin typeface="BIZ UDPゴシック" panose="020B0400000000000000" pitchFamily="50" charset="-128"/>
                          <a:ea typeface="BIZ UDPゴシック" panose="020B0400000000000000" pitchFamily="50" charset="-128"/>
                          <a:cs typeface="Arial Narrow"/>
                        </a:rPr>
                        <a:t> </a:t>
                      </a:r>
                      <a:r>
                        <a:rPr sz="1200" b="1" spc="-100" dirty="0">
                          <a:solidFill>
                            <a:srgbClr val="231F20"/>
                          </a:solidFill>
                          <a:latin typeface="BIZ UDPゴシック" panose="020B0400000000000000" pitchFamily="50" charset="-128"/>
                          <a:ea typeface="BIZ UDPゴシック" panose="020B0400000000000000" pitchFamily="50" charset="-128"/>
                          <a:cs typeface="Arial Narrow"/>
                        </a:rPr>
                        <a:t>Reactor</a:t>
                      </a:r>
                      <a:r>
                        <a:rPr sz="1200" b="1" spc="-40" dirty="0">
                          <a:solidFill>
                            <a:srgbClr val="231F20"/>
                          </a:solidFill>
                          <a:latin typeface="BIZ UDPゴシック" panose="020B0400000000000000" pitchFamily="50" charset="-128"/>
                          <a:ea typeface="BIZ UDPゴシック" panose="020B0400000000000000" pitchFamily="50" charset="-128"/>
                          <a:cs typeface="Arial Narrow"/>
                        </a:rPr>
                        <a:t> </a:t>
                      </a:r>
                      <a:r>
                        <a:rPr sz="1200" b="1" spc="-10" dirty="0">
                          <a:solidFill>
                            <a:srgbClr val="231F20"/>
                          </a:solidFill>
                          <a:latin typeface="BIZ UDPゴシック" panose="020B0400000000000000" pitchFamily="50" charset="-128"/>
                          <a:ea typeface="BIZ UDPゴシック" panose="020B0400000000000000" pitchFamily="50" charset="-128"/>
                          <a:cs typeface="Arial Narrow"/>
                        </a:rPr>
                        <a:t>(SMR)</a:t>
                      </a:r>
                      <a:endParaRPr sz="1200" dirty="0">
                        <a:latin typeface="BIZ UDPゴシック" panose="020B0400000000000000" pitchFamily="50" charset="-128"/>
                        <a:ea typeface="BIZ UDPゴシック" panose="020B0400000000000000" pitchFamily="50" charset="-128"/>
                        <a:cs typeface="Arial Narrow"/>
                      </a:endParaRPr>
                    </a:p>
                  </a:txBody>
                  <a:tcPr marL="0" marR="0" marT="5080" marB="0" anchor="ctr">
                    <a:solidFill>
                      <a:srgbClr val="7FCBEC"/>
                    </a:solidFill>
                  </a:tcPr>
                </a:tc>
                <a:tc>
                  <a:txBody>
                    <a:bodyPr/>
                    <a:lstStyle/>
                    <a:p>
                      <a:pPr algn="ctr">
                        <a:lnSpc>
                          <a:spcPct val="100000"/>
                        </a:lnSpc>
                      </a:pPr>
                      <a:endParaRPr sz="1100">
                        <a:latin typeface="BIZ UDPゴシック" panose="020B0400000000000000" pitchFamily="50" charset="-128"/>
                        <a:ea typeface="BIZ UDPゴシック" panose="020B0400000000000000" pitchFamily="50" charset="-128"/>
                        <a:cs typeface="Times New Roman"/>
                      </a:endParaRPr>
                    </a:p>
                  </a:txBody>
                  <a:tcPr marL="0" marR="0" marT="0" marB="0" anchor="ctr">
                    <a:solidFill>
                      <a:srgbClr val="7FCBEC"/>
                    </a:solidFill>
                  </a:tcPr>
                </a:tc>
                <a:tc>
                  <a:txBody>
                    <a:bodyPr/>
                    <a:lstStyle/>
                    <a:p>
                      <a:pPr algn="ctr">
                        <a:lnSpc>
                          <a:spcPct val="100000"/>
                        </a:lnSpc>
                      </a:pPr>
                      <a:endParaRPr sz="1100">
                        <a:latin typeface="BIZ UDPゴシック" panose="020B0400000000000000" pitchFamily="50" charset="-128"/>
                        <a:ea typeface="BIZ UDPゴシック" panose="020B0400000000000000" pitchFamily="50" charset="-128"/>
                        <a:cs typeface="Times New Roman"/>
                      </a:endParaRPr>
                    </a:p>
                  </a:txBody>
                  <a:tcPr marL="0" marR="0" marT="0" marB="0" anchor="ctr">
                    <a:solidFill>
                      <a:srgbClr val="7FCBEC"/>
                    </a:solidFill>
                  </a:tcPr>
                </a:tc>
                <a:tc>
                  <a:txBody>
                    <a:bodyPr/>
                    <a:lstStyle/>
                    <a:p>
                      <a:pPr algn="ctr">
                        <a:lnSpc>
                          <a:spcPct val="100000"/>
                        </a:lnSpc>
                      </a:pPr>
                      <a:endParaRPr sz="1100">
                        <a:latin typeface="BIZ UDPゴシック" panose="020B0400000000000000" pitchFamily="50" charset="-128"/>
                        <a:ea typeface="BIZ UDPゴシック" panose="020B0400000000000000" pitchFamily="50" charset="-128"/>
                        <a:cs typeface="Times New Roman"/>
                      </a:endParaRPr>
                    </a:p>
                  </a:txBody>
                  <a:tcPr marL="0" marR="0" marT="0" marB="0" anchor="ctr">
                    <a:solidFill>
                      <a:srgbClr val="7FCBEC"/>
                    </a:solidFill>
                  </a:tcPr>
                </a:tc>
                <a:tc>
                  <a:txBody>
                    <a:bodyPr/>
                    <a:lstStyle/>
                    <a:p>
                      <a:pPr algn="ctr">
                        <a:lnSpc>
                          <a:spcPct val="100000"/>
                        </a:lnSpc>
                      </a:pPr>
                      <a:endParaRPr sz="1100">
                        <a:latin typeface="BIZ UDPゴシック" panose="020B0400000000000000" pitchFamily="50" charset="-128"/>
                        <a:ea typeface="BIZ UDPゴシック" panose="020B0400000000000000" pitchFamily="50" charset="-128"/>
                        <a:cs typeface="Times New Roman"/>
                      </a:endParaRPr>
                    </a:p>
                  </a:txBody>
                  <a:tcPr marL="0" marR="0" marT="0" marB="0" anchor="ctr">
                    <a:solidFill>
                      <a:srgbClr val="7FCBEC"/>
                    </a:solidFill>
                  </a:tcPr>
                </a:tc>
                <a:extLst>
                  <a:ext uri="{0D108BD9-81ED-4DB2-BD59-A6C34878D82A}">
                    <a16:rowId xmlns:a16="http://schemas.microsoft.com/office/drawing/2014/main" val="10001"/>
                  </a:ext>
                </a:extLst>
              </a:tr>
              <a:tr h="168910">
                <a:tc>
                  <a:txBody>
                    <a:bodyPr/>
                    <a:lstStyle/>
                    <a:p>
                      <a:pPr marL="50165" algn="ctr">
                        <a:lnSpc>
                          <a:spcPts val="1195"/>
                        </a:lnSpc>
                      </a:pPr>
                      <a:r>
                        <a:rPr sz="1100" spc="-150" dirty="0">
                          <a:solidFill>
                            <a:srgbClr val="231F20"/>
                          </a:solidFill>
                          <a:latin typeface="BIZ UDPゴシック" panose="020B0400000000000000" pitchFamily="50" charset="-128"/>
                          <a:ea typeface="BIZ UDPゴシック" panose="020B0400000000000000" pitchFamily="50" charset="-128"/>
                          <a:cs typeface="Arial Narrow"/>
                        </a:rPr>
                        <a:t>BWRX-</a:t>
                      </a:r>
                      <a:r>
                        <a:rPr sz="1100" spc="-25" dirty="0">
                          <a:solidFill>
                            <a:srgbClr val="231F20"/>
                          </a:solidFill>
                          <a:latin typeface="BIZ UDPゴシック" panose="020B0400000000000000" pitchFamily="50" charset="-128"/>
                          <a:ea typeface="BIZ UDPゴシック" panose="020B0400000000000000" pitchFamily="50" charset="-128"/>
                          <a:cs typeface="Arial Narrow"/>
                        </a:rPr>
                        <a:t>300</a:t>
                      </a:r>
                      <a:endParaRPr sz="1100" dirty="0">
                        <a:latin typeface="BIZ UDPゴシック" panose="020B0400000000000000" pitchFamily="50" charset="-128"/>
                        <a:ea typeface="BIZ UDPゴシック" panose="020B0400000000000000" pitchFamily="50" charset="-128"/>
                        <a:cs typeface="Arial Narrow"/>
                      </a:endParaRPr>
                    </a:p>
                  </a:txBody>
                  <a:tcPr marL="0" marR="0" marT="0" marB="0" anchor="ctr"/>
                </a:tc>
                <a:tc>
                  <a:txBody>
                    <a:bodyPr/>
                    <a:lstStyle/>
                    <a:p>
                      <a:pPr marL="66040" algn="ctr">
                        <a:lnSpc>
                          <a:spcPts val="1195"/>
                        </a:lnSpc>
                      </a:pPr>
                      <a:r>
                        <a:rPr sz="1100" spc="-25" dirty="0">
                          <a:solidFill>
                            <a:srgbClr val="231F20"/>
                          </a:solidFill>
                          <a:latin typeface="BIZ UDPゴシック" panose="020B0400000000000000" pitchFamily="50" charset="-128"/>
                          <a:ea typeface="BIZ UDPゴシック" panose="020B0400000000000000" pitchFamily="50" charset="-128"/>
                          <a:cs typeface="Arial Narrow"/>
                        </a:rPr>
                        <a:t>300</a:t>
                      </a:r>
                      <a:endParaRPr sz="1100">
                        <a:latin typeface="BIZ UDPゴシック" panose="020B0400000000000000" pitchFamily="50" charset="-128"/>
                        <a:ea typeface="BIZ UDPゴシック" panose="020B0400000000000000" pitchFamily="50" charset="-128"/>
                        <a:cs typeface="Arial Narrow"/>
                      </a:endParaRPr>
                    </a:p>
                  </a:txBody>
                  <a:tcPr marL="0" marR="0" marT="0" marB="0" anchor="ctr"/>
                </a:tc>
                <a:tc>
                  <a:txBody>
                    <a:bodyPr/>
                    <a:lstStyle/>
                    <a:p>
                      <a:pPr marL="63500" algn="ctr">
                        <a:lnSpc>
                          <a:spcPts val="1195"/>
                        </a:lnSpc>
                      </a:pPr>
                      <a:r>
                        <a:rPr sz="1100" spc="-10" dirty="0">
                          <a:solidFill>
                            <a:srgbClr val="231F20"/>
                          </a:solidFill>
                          <a:latin typeface="BIZ UDPゴシック" panose="020B0400000000000000" pitchFamily="50" charset="-128"/>
                          <a:ea typeface="BIZ UDPゴシック" panose="020B0400000000000000" pitchFamily="50" charset="-128"/>
                          <a:cs typeface="Arial Narrow"/>
                        </a:rPr>
                        <a:t>Oxide</a:t>
                      </a:r>
                      <a:endParaRPr sz="1100">
                        <a:latin typeface="BIZ UDPゴシック" panose="020B0400000000000000" pitchFamily="50" charset="-128"/>
                        <a:ea typeface="BIZ UDPゴシック" panose="020B0400000000000000" pitchFamily="50" charset="-128"/>
                        <a:cs typeface="Arial Narrow"/>
                      </a:endParaRPr>
                    </a:p>
                  </a:txBody>
                  <a:tcPr marL="0" marR="0" marT="0" marB="0" anchor="ctr"/>
                </a:tc>
                <a:tc>
                  <a:txBody>
                    <a:bodyPr/>
                    <a:lstStyle/>
                    <a:p>
                      <a:pPr marL="61594" algn="ctr">
                        <a:lnSpc>
                          <a:spcPts val="1195"/>
                        </a:lnSpc>
                      </a:pPr>
                      <a:r>
                        <a:rPr sz="1100" spc="-55" dirty="0">
                          <a:solidFill>
                            <a:srgbClr val="231F20"/>
                          </a:solidFill>
                          <a:latin typeface="BIZ UDPゴシック" panose="020B0400000000000000" pitchFamily="50" charset="-128"/>
                          <a:ea typeface="BIZ UDPゴシック" panose="020B0400000000000000" pitchFamily="50" charset="-128"/>
                          <a:cs typeface="Arial Narrow"/>
                        </a:rPr>
                        <a:t>Light</a:t>
                      </a:r>
                      <a:r>
                        <a:rPr sz="1100" spc="-45" dirty="0">
                          <a:solidFill>
                            <a:srgbClr val="231F20"/>
                          </a:solidFill>
                          <a:latin typeface="BIZ UDPゴシック" panose="020B0400000000000000" pitchFamily="50" charset="-128"/>
                          <a:ea typeface="BIZ UDPゴシック" panose="020B0400000000000000" pitchFamily="50" charset="-128"/>
                          <a:cs typeface="Arial Narrow"/>
                        </a:rPr>
                        <a:t> </a:t>
                      </a:r>
                      <a:r>
                        <a:rPr sz="1100" spc="-10" dirty="0">
                          <a:solidFill>
                            <a:srgbClr val="231F20"/>
                          </a:solidFill>
                          <a:latin typeface="BIZ UDPゴシック" panose="020B0400000000000000" pitchFamily="50" charset="-128"/>
                          <a:ea typeface="BIZ UDPゴシック" panose="020B0400000000000000" pitchFamily="50" charset="-128"/>
                          <a:cs typeface="Arial Narrow"/>
                        </a:rPr>
                        <a:t>water</a:t>
                      </a:r>
                      <a:endParaRPr sz="1100">
                        <a:latin typeface="BIZ UDPゴシック" panose="020B0400000000000000" pitchFamily="50" charset="-128"/>
                        <a:ea typeface="BIZ UDPゴシック" panose="020B0400000000000000" pitchFamily="50" charset="-128"/>
                        <a:cs typeface="Arial Narrow"/>
                      </a:endParaRPr>
                    </a:p>
                  </a:txBody>
                  <a:tcPr marL="0" marR="0" marT="0" marB="0" anchor="ctr"/>
                </a:tc>
                <a:tc>
                  <a:txBody>
                    <a:bodyPr/>
                    <a:lstStyle/>
                    <a:p>
                      <a:pPr marL="71120" algn="ctr">
                        <a:lnSpc>
                          <a:spcPts val="1195"/>
                        </a:lnSpc>
                      </a:pPr>
                      <a:r>
                        <a:rPr sz="1100" spc="-110" dirty="0">
                          <a:solidFill>
                            <a:srgbClr val="231F20"/>
                          </a:solidFill>
                          <a:latin typeface="BIZ UDPゴシック" panose="020B0400000000000000" pitchFamily="50" charset="-128"/>
                          <a:ea typeface="BIZ UDPゴシック" panose="020B0400000000000000" pitchFamily="50" charset="-128"/>
                          <a:cs typeface="Arial Narrow"/>
                        </a:rPr>
                        <a:t>GE-</a:t>
                      </a:r>
                      <a:r>
                        <a:rPr sz="1100" spc="-10" dirty="0">
                          <a:solidFill>
                            <a:srgbClr val="231F20"/>
                          </a:solidFill>
                          <a:latin typeface="BIZ UDPゴシック" panose="020B0400000000000000" pitchFamily="50" charset="-128"/>
                          <a:ea typeface="BIZ UDPゴシック" panose="020B0400000000000000" pitchFamily="50" charset="-128"/>
                          <a:cs typeface="Arial Narrow"/>
                        </a:rPr>
                        <a:t>Hitachi</a:t>
                      </a:r>
                      <a:endParaRPr sz="1100">
                        <a:latin typeface="BIZ UDPゴシック" panose="020B0400000000000000" pitchFamily="50" charset="-128"/>
                        <a:ea typeface="BIZ UDPゴシック" panose="020B0400000000000000" pitchFamily="50" charset="-128"/>
                        <a:cs typeface="Arial Narrow"/>
                      </a:endParaRPr>
                    </a:p>
                  </a:txBody>
                  <a:tcPr marL="0" marR="0" marT="0" marB="0" anchor="ctr"/>
                </a:tc>
                <a:extLst>
                  <a:ext uri="{0D108BD9-81ED-4DB2-BD59-A6C34878D82A}">
                    <a16:rowId xmlns:a16="http://schemas.microsoft.com/office/drawing/2014/main" val="10002"/>
                  </a:ext>
                </a:extLst>
              </a:tr>
              <a:tr h="164465">
                <a:tc>
                  <a:txBody>
                    <a:bodyPr/>
                    <a:lstStyle/>
                    <a:p>
                      <a:pPr marL="50165" algn="ctr">
                        <a:lnSpc>
                          <a:spcPts val="1195"/>
                        </a:lnSpc>
                      </a:pPr>
                      <a:r>
                        <a:rPr sz="1100" spc="-25" dirty="0">
                          <a:solidFill>
                            <a:srgbClr val="231F20"/>
                          </a:solidFill>
                          <a:latin typeface="BIZ UDPゴシック" panose="020B0400000000000000" pitchFamily="50" charset="-128"/>
                          <a:ea typeface="BIZ UDPゴシック" panose="020B0400000000000000" pitchFamily="50" charset="-128"/>
                          <a:cs typeface="Arial Narrow"/>
                        </a:rPr>
                        <a:t>SMR</a:t>
                      </a:r>
                      <a:endParaRPr sz="1100" dirty="0">
                        <a:latin typeface="BIZ UDPゴシック" panose="020B0400000000000000" pitchFamily="50" charset="-128"/>
                        <a:ea typeface="BIZ UDPゴシック" panose="020B0400000000000000" pitchFamily="50" charset="-128"/>
                        <a:cs typeface="Arial Narrow"/>
                      </a:endParaRPr>
                    </a:p>
                  </a:txBody>
                  <a:tcPr marL="0" marR="0" marT="0" marB="0" anchor="ctr">
                    <a:solidFill>
                      <a:srgbClr val="D4EDF8"/>
                    </a:solidFill>
                  </a:tcPr>
                </a:tc>
                <a:tc>
                  <a:txBody>
                    <a:bodyPr/>
                    <a:lstStyle/>
                    <a:p>
                      <a:pPr marL="66040" algn="ctr">
                        <a:lnSpc>
                          <a:spcPts val="1195"/>
                        </a:lnSpc>
                      </a:pPr>
                      <a:r>
                        <a:rPr sz="1100" spc="-25" dirty="0">
                          <a:solidFill>
                            <a:srgbClr val="231F20"/>
                          </a:solidFill>
                          <a:latin typeface="BIZ UDPゴシック" panose="020B0400000000000000" pitchFamily="50" charset="-128"/>
                          <a:ea typeface="BIZ UDPゴシック" panose="020B0400000000000000" pitchFamily="50" charset="-128"/>
                          <a:cs typeface="Arial Narrow"/>
                        </a:rPr>
                        <a:t>225</a:t>
                      </a:r>
                      <a:endParaRPr sz="1100" dirty="0">
                        <a:latin typeface="BIZ UDPゴシック" panose="020B0400000000000000" pitchFamily="50" charset="-128"/>
                        <a:ea typeface="BIZ UDPゴシック" panose="020B0400000000000000" pitchFamily="50" charset="-128"/>
                        <a:cs typeface="Arial Narrow"/>
                      </a:endParaRPr>
                    </a:p>
                  </a:txBody>
                  <a:tcPr marL="0" marR="0" marT="0" marB="0" anchor="ctr">
                    <a:solidFill>
                      <a:srgbClr val="D4EDF8"/>
                    </a:solidFill>
                  </a:tcPr>
                </a:tc>
                <a:tc>
                  <a:txBody>
                    <a:bodyPr/>
                    <a:lstStyle/>
                    <a:p>
                      <a:pPr marL="63500" algn="ctr">
                        <a:lnSpc>
                          <a:spcPts val="1195"/>
                        </a:lnSpc>
                      </a:pPr>
                      <a:r>
                        <a:rPr sz="1100" spc="-10" dirty="0">
                          <a:solidFill>
                            <a:srgbClr val="231F20"/>
                          </a:solidFill>
                          <a:latin typeface="BIZ UDPゴシック" panose="020B0400000000000000" pitchFamily="50" charset="-128"/>
                          <a:ea typeface="BIZ UDPゴシック" panose="020B0400000000000000" pitchFamily="50" charset="-128"/>
                          <a:cs typeface="Arial Narrow"/>
                        </a:rPr>
                        <a:t>Oxide</a:t>
                      </a:r>
                      <a:endParaRPr sz="1100">
                        <a:latin typeface="BIZ UDPゴシック" panose="020B0400000000000000" pitchFamily="50" charset="-128"/>
                        <a:ea typeface="BIZ UDPゴシック" panose="020B0400000000000000" pitchFamily="50" charset="-128"/>
                        <a:cs typeface="Arial Narrow"/>
                      </a:endParaRPr>
                    </a:p>
                  </a:txBody>
                  <a:tcPr marL="0" marR="0" marT="0" marB="0" anchor="ctr">
                    <a:solidFill>
                      <a:srgbClr val="D4EDF8"/>
                    </a:solidFill>
                  </a:tcPr>
                </a:tc>
                <a:tc>
                  <a:txBody>
                    <a:bodyPr/>
                    <a:lstStyle/>
                    <a:p>
                      <a:pPr marL="61594" algn="ctr">
                        <a:lnSpc>
                          <a:spcPts val="1195"/>
                        </a:lnSpc>
                      </a:pPr>
                      <a:r>
                        <a:rPr sz="1100" spc="-55" dirty="0">
                          <a:solidFill>
                            <a:srgbClr val="231F20"/>
                          </a:solidFill>
                          <a:latin typeface="BIZ UDPゴシック" panose="020B0400000000000000" pitchFamily="50" charset="-128"/>
                          <a:ea typeface="BIZ UDPゴシック" panose="020B0400000000000000" pitchFamily="50" charset="-128"/>
                          <a:cs typeface="Arial Narrow"/>
                        </a:rPr>
                        <a:t>Light</a:t>
                      </a:r>
                      <a:r>
                        <a:rPr sz="1100" spc="-45" dirty="0">
                          <a:solidFill>
                            <a:srgbClr val="231F20"/>
                          </a:solidFill>
                          <a:latin typeface="BIZ UDPゴシック" panose="020B0400000000000000" pitchFamily="50" charset="-128"/>
                          <a:ea typeface="BIZ UDPゴシック" panose="020B0400000000000000" pitchFamily="50" charset="-128"/>
                          <a:cs typeface="Arial Narrow"/>
                        </a:rPr>
                        <a:t> </a:t>
                      </a:r>
                      <a:r>
                        <a:rPr sz="1100" spc="-10" dirty="0">
                          <a:solidFill>
                            <a:srgbClr val="231F20"/>
                          </a:solidFill>
                          <a:latin typeface="BIZ UDPゴシック" panose="020B0400000000000000" pitchFamily="50" charset="-128"/>
                          <a:ea typeface="BIZ UDPゴシック" panose="020B0400000000000000" pitchFamily="50" charset="-128"/>
                          <a:cs typeface="Arial Narrow"/>
                        </a:rPr>
                        <a:t>water</a:t>
                      </a:r>
                      <a:endParaRPr sz="1100">
                        <a:latin typeface="BIZ UDPゴシック" panose="020B0400000000000000" pitchFamily="50" charset="-128"/>
                        <a:ea typeface="BIZ UDPゴシック" panose="020B0400000000000000" pitchFamily="50" charset="-128"/>
                        <a:cs typeface="Arial Narrow"/>
                      </a:endParaRPr>
                    </a:p>
                  </a:txBody>
                  <a:tcPr marL="0" marR="0" marT="0" marB="0" anchor="ctr">
                    <a:solidFill>
                      <a:srgbClr val="D4EDF8"/>
                    </a:solidFill>
                  </a:tcPr>
                </a:tc>
                <a:tc>
                  <a:txBody>
                    <a:bodyPr/>
                    <a:lstStyle/>
                    <a:p>
                      <a:pPr marL="71120" algn="ctr">
                        <a:lnSpc>
                          <a:spcPts val="1195"/>
                        </a:lnSpc>
                      </a:pPr>
                      <a:r>
                        <a:rPr sz="1100" spc="-10" dirty="0">
                          <a:solidFill>
                            <a:srgbClr val="231F20"/>
                          </a:solidFill>
                          <a:latin typeface="BIZ UDPゴシック" panose="020B0400000000000000" pitchFamily="50" charset="-128"/>
                          <a:ea typeface="BIZ UDPゴシック" panose="020B0400000000000000" pitchFamily="50" charset="-128"/>
                          <a:cs typeface="Arial Narrow"/>
                        </a:rPr>
                        <a:t>Westinghouse</a:t>
                      </a:r>
                      <a:endParaRPr sz="1100">
                        <a:latin typeface="BIZ UDPゴシック" panose="020B0400000000000000" pitchFamily="50" charset="-128"/>
                        <a:ea typeface="BIZ UDPゴシック" panose="020B0400000000000000" pitchFamily="50" charset="-128"/>
                        <a:cs typeface="Arial Narrow"/>
                      </a:endParaRPr>
                    </a:p>
                  </a:txBody>
                  <a:tcPr marL="0" marR="0" marT="0" marB="0" anchor="ctr">
                    <a:solidFill>
                      <a:srgbClr val="D4EDF8"/>
                    </a:solidFill>
                  </a:tcPr>
                </a:tc>
                <a:extLst>
                  <a:ext uri="{0D108BD9-81ED-4DB2-BD59-A6C34878D82A}">
                    <a16:rowId xmlns:a16="http://schemas.microsoft.com/office/drawing/2014/main" val="10003"/>
                  </a:ext>
                </a:extLst>
              </a:tr>
              <a:tr h="164465">
                <a:tc>
                  <a:txBody>
                    <a:bodyPr/>
                    <a:lstStyle/>
                    <a:p>
                      <a:pPr marL="50165" algn="ctr">
                        <a:lnSpc>
                          <a:spcPts val="1195"/>
                        </a:lnSpc>
                      </a:pPr>
                      <a:r>
                        <a:rPr sz="1100" spc="-145" dirty="0">
                          <a:solidFill>
                            <a:srgbClr val="231F20"/>
                          </a:solidFill>
                          <a:latin typeface="BIZ UDPゴシック" panose="020B0400000000000000" pitchFamily="50" charset="-128"/>
                          <a:ea typeface="BIZ UDPゴシック" panose="020B0400000000000000" pitchFamily="50" charset="-128"/>
                          <a:cs typeface="Arial Narrow"/>
                        </a:rPr>
                        <a:t>SMR-</a:t>
                      </a:r>
                      <a:r>
                        <a:rPr sz="1100" spc="-25" dirty="0">
                          <a:solidFill>
                            <a:srgbClr val="231F20"/>
                          </a:solidFill>
                          <a:latin typeface="BIZ UDPゴシック" panose="020B0400000000000000" pitchFamily="50" charset="-128"/>
                          <a:ea typeface="BIZ UDPゴシック" panose="020B0400000000000000" pitchFamily="50" charset="-128"/>
                          <a:cs typeface="Arial Narrow"/>
                        </a:rPr>
                        <a:t>160</a:t>
                      </a:r>
                      <a:endParaRPr sz="1100" dirty="0">
                        <a:latin typeface="BIZ UDPゴシック" panose="020B0400000000000000" pitchFamily="50" charset="-128"/>
                        <a:ea typeface="BIZ UDPゴシック" panose="020B0400000000000000" pitchFamily="50" charset="-128"/>
                        <a:cs typeface="Arial Narrow"/>
                      </a:endParaRPr>
                    </a:p>
                  </a:txBody>
                  <a:tcPr marL="0" marR="0" marT="0" marB="0" anchor="ctr"/>
                </a:tc>
                <a:tc>
                  <a:txBody>
                    <a:bodyPr/>
                    <a:lstStyle/>
                    <a:p>
                      <a:pPr marL="66040" algn="ctr">
                        <a:lnSpc>
                          <a:spcPts val="1195"/>
                        </a:lnSpc>
                      </a:pPr>
                      <a:r>
                        <a:rPr sz="1100" spc="-25" dirty="0">
                          <a:solidFill>
                            <a:srgbClr val="231F20"/>
                          </a:solidFill>
                          <a:latin typeface="BIZ UDPゴシック" panose="020B0400000000000000" pitchFamily="50" charset="-128"/>
                          <a:ea typeface="BIZ UDPゴシック" panose="020B0400000000000000" pitchFamily="50" charset="-128"/>
                          <a:cs typeface="Arial Narrow"/>
                        </a:rPr>
                        <a:t>160</a:t>
                      </a:r>
                      <a:endParaRPr sz="1100" dirty="0">
                        <a:latin typeface="BIZ UDPゴシック" panose="020B0400000000000000" pitchFamily="50" charset="-128"/>
                        <a:ea typeface="BIZ UDPゴシック" panose="020B0400000000000000" pitchFamily="50" charset="-128"/>
                        <a:cs typeface="Arial Narrow"/>
                      </a:endParaRPr>
                    </a:p>
                  </a:txBody>
                  <a:tcPr marL="0" marR="0" marT="0" marB="0" anchor="ctr"/>
                </a:tc>
                <a:tc>
                  <a:txBody>
                    <a:bodyPr/>
                    <a:lstStyle/>
                    <a:p>
                      <a:pPr marL="63500" algn="ctr">
                        <a:lnSpc>
                          <a:spcPts val="1195"/>
                        </a:lnSpc>
                      </a:pPr>
                      <a:r>
                        <a:rPr sz="1100" spc="-10" dirty="0">
                          <a:solidFill>
                            <a:srgbClr val="231F20"/>
                          </a:solidFill>
                          <a:latin typeface="BIZ UDPゴシック" panose="020B0400000000000000" pitchFamily="50" charset="-128"/>
                          <a:ea typeface="BIZ UDPゴシック" panose="020B0400000000000000" pitchFamily="50" charset="-128"/>
                          <a:cs typeface="Arial Narrow"/>
                        </a:rPr>
                        <a:t>Oxide</a:t>
                      </a:r>
                      <a:endParaRPr sz="1100">
                        <a:latin typeface="BIZ UDPゴシック" panose="020B0400000000000000" pitchFamily="50" charset="-128"/>
                        <a:ea typeface="BIZ UDPゴシック" panose="020B0400000000000000" pitchFamily="50" charset="-128"/>
                        <a:cs typeface="Arial Narrow"/>
                      </a:endParaRPr>
                    </a:p>
                  </a:txBody>
                  <a:tcPr marL="0" marR="0" marT="0" marB="0" anchor="ctr"/>
                </a:tc>
                <a:tc>
                  <a:txBody>
                    <a:bodyPr/>
                    <a:lstStyle/>
                    <a:p>
                      <a:pPr marL="61594" algn="ctr">
                        <a:lnSpc>
                          <a:spcPts val="1195"/>
                        </a:lnSpc>
                      </a:pPr>
                      <a:r>
                        <a:rPr sz="1100" spc="-55" dirty="0">
                          <a:solidFill>
                            <a:srgbClr val="231F20"/>
                          </a:solidFill>
                          <a:latin typeface="BIZ UDPゴシック" panose="020B0400000000000000" pitchFamily="50" charset="-128"/>
                          <a:ea typeface="BIZ UDPゴシック" panose="020B0400000000000000" pitchFamily="50" charset="-128"/>
                          <a:cs typeface="Arial Narrow"/>
                        </a:rPr>
                        <a:t>Light</a:t>
                      </a:r>
                      <a:r>
                        <a:rPr sz="1100" spc="-45" dirty="0">
                          <a:solidFill>
                            <a:srgbClr val="231F20"/>
                          </a:solidFill>
                          <a:latin typeface="BIZ UDPゴシック" panose="020B0400000000000000" pitchFamily="50" charset="-128"/>
                          <a:ea typeface="BIZ UDPゴシック" panose="020B0400000000000000" pitchFamily="50" charset="-128"/>
                          <a:cs typeface="Arial Narrow"/>
                        </a:rPr>
                        <a:t> </a:t>
                      </a:r>
                      <a:r>
                        <a:rPr sz="1100" spc="-10" dirty="0">
                          <a:solidFill>
                            <a:srgbClr val="231F20"/>
                          </a:solidFill>
                          <a:latin typeface="BIZ UDPゴシック" panose="020B0400000000000000" pitchFamily="50" charset="-128"/>
                          <a:ea typeface="BIZ UDPゴシック" panose="020B0400000000000000" pitchFamily="50" charset="-128"/>
                          <a:cs typeface="Arial Narrow"/>
                        </a:rPr>
                        <a:t>water</a:t>
                      </a:r>
                      <a:endParaRPr sz="1100">
                        <a:latin typeface="BIZ UDPゴシック" panose="020B0400000000000000" pitchFamily="50" charset="-128"/>
                        <a:ea typeface="BIZ UDPゴシック" panose="020B0400000000000000" pitchFamily="50" charset="-128"/>
                        <a:cs typeface="Arial Narrow"/>
                      </a:endParaRPr>
                    </a:p>
                  </a:txBody>
                  <a:tcPr marL="0" marR="0" marT="0" marB="0" anchor="ctr"/>
                </a:tc>
                <a:tc>
                  <a:txBody>
                    <a:bodyPr/>
                    <a:lstStyle/>
                    <a:p>
                      <a:pPr marL="71120" algn="ctr">
                        <a:lnSpc>
                          <a:spcPts val="1195"/>
                        </a:lnSpc>
                      </a:pPr>
                      <a:r>
                        <a:rPr sz="1100" spc="-80" dirty="0">
                          <a:solidFill>
                            <a:srgbClr val="231F20"/>
                          </a:solidFill>
                          <a:latin typeface="BIZ UDPゴシック" panose="020B0400000000000000" pitchFamily="50" charset="-128"/>
                          <a:ea typeface="BIZ UDPゴシック" panose="020B0400000000000000" pitchFamily="50" charset="-128"/>
                          <a:cs typeface="Arial Narrow"/>
                        </a:rPr>
                        <a:t>Holtec</a:t>
                      </a:r>
                      <a:r>
                        <a:rPr sz="1100" spc="-35" dirty="0">
                          <a:solidFill>
                            <a:srgbClr val="231F20"/>
                          </a:solidFill>
                          <a:latin typeface="BIZ UDPゴシック" panose="020B0400000000000000" pitchFamily="50" charset="-128"/>
                          <a:ea typeface="BIZ UDPゴシック" panose="020B0400000000000000" pitchFamily="50" charset="-128"/>
                          <a:cs typeface="Arial Narrow"/>
                        </a:rPr>
                        <a:t> </a:t>
                      </a:r>
                      <a:r>
                        <a:rPr sz="1100" spc="-10" dirty="0">
                          <a:solidFill>
                            <a:srgbClr val="231F20"/>
                          </a:solidFill>
                          <a:latin typeface="BIZ UDPゴシック" panose="020B0400000000000000" pitchFamily="50" charset="-128"/>
                          <a:ea typeface="BIZ UDPゴシック" panose="020B0400000000000000" pitchFamily="50" charset="-128"/>
                          <a:cs typeface="Arial Narrow"/>
                        </a:rPr>
                        <a:t>International</a:t>
                      </a:r>
                      <a:endParaRPr sz="1100">
                        <a:latin typeface="BIZ UDPゴシック" panose="020B0400000000000000" pitchFamily="50" charset="-128"/>
                        <a:ea typeface="BIZ UDPゴシック" panose="020B0400000000000000" pitchFamily="50" charset="-128"/>
                        <a:cs typeface="Arial Narrow"/>
                      </a:endParaRPr>
                    </a:p>
                  </a:txBody>
                  <a:tcPr marL="0" marR="0" marT="0" marB="0" anchor="ctr"/>
                </a:tc>
                <a:extLst>
                  <a:ext uri="{0D108BD9-81ED-4DB2-BD59-A6C34878D82A}">
                    <a16:rowId xmlns:a16="http://schemas.microsoft.com/office/drawing/2014/main" val="10004"/>
                  </a:ext>
                </a:extLst>
              </a:tr>
              <a:tr h="160020">
                <a:tc>
                  <a:txBody>
                    <a:bodyPr/>
                    <a:lstStyle/>
                    <a:p>
                      <a:pPr marL="50165" algn="ctr">
                        <a:lnSpc>
                          <a:spcPts val="1195"/>
                        </a:lnSpc>
                      </a:pPr>
                      <a:r>
                        <a:rPr sz="1100" spc="-10" dirty="0">
                          <a:solidFill>
                            <a:srgbClr val="231F20"/>
                          </a:solidFill>
                          <a:latin typeface="BIZ UDPゴシック" panose="020B0400000000000000" pitchFamily="50" charset="-128"/>
                          <a:ea typeface="BIZ UDPゴシック" panose="020B0400000000000000" pitchFamily="50" charset="-128"/>
                          <a:cs typeface="Arial Narrow"/>
                        </a:rPr>
                        <a:t>NuScale</a:t>
                      </a:r>
                      <a:endParaRPr sz="1100" dirty="0">
                        <a:latin typeface="BIZ UDPゴシック" panose="020B0400000000000000" pitchFamily="50" charset="-128"/>
                        <a:ea typeface="BIZ UDPゴシック" panose="020B0400000000000000" pitchFamily="50" charset="-128"/>
                        <a:cs typeface="Arial Narrow"/>
                      </a:endParaRPr>
                    </a:p>
                  </a:txBody>
                  <a:tcPr marL="0" marR="0" marT="0" marB="0" anchor="ctr">
                    <a:solidFill>
                      <a:srgbClr val="D4EDF8"/>
                    </a:solidFill>
                  </a:tcPr>
                </a:tc>
                <a:tc>
                  <a:txBody>
                    <a:bodyPr/>
                    <a:lstStyle/>
                    <a:p>
                      <a:pPr marL="66040" algn="ctr">
                        <a:lnSpc>
                          <a:spcPts val="1195"/>
                        </a:lnSpc>
                      </a:pPr>
                      <a:r>
                        <a:rPr sz="1100" spc="-90" dirty="0">
                          <a:solidFill>
                            <a:srgbClr val="231F20"/>
                          </a:solidFill>
                          <a:latin typeface="BIZ UDPゴシック" panose="020B0400000000000000" pitchFamily="50" charset="-128"/>
                          <a:ea typeface="BIZ UDPゴシック" panose="020B0400000000000000" pitchFamily="50" charset="-128"/>
                          <a:cs typeface="Arial Narrow"/>
                        </a:rPr>
                        <a:t>60</a:t>
                      </a:r>
                      <a:r>
                        <a:rPr sz="1100" spc="-65" dirty="0">
                          <a:solidFill>
                            <a:srgbClr val="231F20"/>
                          </a:solidFill>
                          <a:latin typeface="BIZ UDPゴシック" panose="020B0400000000000000" pitchFamily="50" charset="-128"/>
                          <a:ea typeface="BIZ UDPゴシック" panose="020B0400000000000000" pitchFamily="50" charset="-128"/>
                          <a:cs typeface="Arial Narrow"/>
                        </a:rPr>
                        <a:t> </a:t>
                      </a:r>
                      <a:r>
                        <a:rPr sz="1100" spc="-10" dirty="0">
                          <a:solidFill>
                            <a:srgbClr val="231F20"/>
                          </a:solidFill>
                          <a:latin typeface="BIZ UDPゴシック" panose="020B0400000000000000" pitchFamily="50" charset="-128"/>
                          <a:ea typeface="BIZ UDPゴシック" panose="020B0400000000000000" pitchFamily="50" charset="-128"/>
                          <a:cs typeface="Arial Narrow"/>
                        </a:rPr>
                        <a:t>(each)</a:t>
                      </a:r>
                      <a:endParaRPr sz="1100">
                        <a:latin typeface="BIZ UDPゴシック" panose="020B0400000000000000" pitchFamily="50" charset="-128"/>
                        <a:ea typeface="BIZ UDPゴシック" panose="020B0400000000000000" pitchFamily="50" charset="-128"/>
                        <a:cs typeface="Arial Narrow"/>
                      </a:endParaRPr>
                    </a:p>
                  </a:txBody>
                  <a:tcPr marL="0" marR="0" marT="0" marB="0" anchor="ctr">
                    <a:solidFill>
                      <a:srgbClr val="D4EDF8"/>
                    </a:solidFill>
                  </a:tcPr>
                </a:tc>
                <a:tc>
                  <a:txBody>
                    <a:bodyPr/>
                    <a:lstStyle/>
                    <a:p>
                      <a:pPr marL="63500" algn="ctr">
                        <a:lnSpc>
                          <a:spcPts val="1195"/>
                        </a:lnSpc>
                      </a:pPr>
                      <a:r>
                        <a:rPr sz="1100" spc="-10" dirty="0">
                          <a:solidFill>
                            <a:srgbClr val="231F20"/>
                          </a:solidFill>
                          <a:latin typeface="BIZ UDPゴシック" panose="020B0400000000000000" pitchFamily="50" charset="-128"/>
                          <a:ea typeface="BIZ UDPゴシック" panose="020B0400000000000000" pitchFamily="50" charset="-128"/>
                          <a:cs typeface="Arial Narrow"/>
                        </a:rPr>
                        <a:t>Oxide</a:t>
                      </a:r>
                      <a:endParaRPr sz="1100" dirty="0">
                        <a:latin typeface="BIZ UDPゴシック" panose="020B0400000000000000" pitchFamily="50" charset="-128"/>
                        <a:ea typeface="BIZ UDPゴシック" panose="020B0400000000000000" pitchFamily="50" charset="-128"/>
                        <a:cs typeface="Arial Narrow"/>
                      </a:endParaRPr>
                    </a:p>
                  </a:txBody>
                  <a:tcPr marL="0" marR="0" marT="0" marB="0" anchor="ctr">
                    <a:solidFill>
                      <a:srgbClr val="D4EDF8"/>
                    </a:solidFill>
                  </a:tcPr>
                </a:tc>
                <a:tc>
                  <a:txBody>
                    <a:bodyPr/>
                    <a:lstStyle/>
                    <a:p>
                      <a:pPr marL="61594" algn="ctr">
                        <a:lnSpc>
                          <a:spcPts val="1195"/>
                        </a:lnSpc>
                      </a:pPr>
                      <a:r>
                        <a:rPr sz="1100" spc="-55" dirty="0">
                          <a:solidFill>
                            <a:srgbClr val="231F20"/>
                          </a:solidFill>
                          <a:latin typeface="BIZ UDPゴシック" panose="020B0400000000000000" pitchFamily="50" charset="-128"/>
                          <a:ea typeface="BIZ UDPゴシック" panose="020B0400000000000000" pitchFamily="50" charset="-128"/>
                          <a:cs typeface="Arial Narrow"/>
                        </a:rPr>
                        <a:t>Light</a:t>
                      </a:r>
                      <a:r>
                        <a:rPr sz="1100" spc="-45" dirty="0">
                          <a:solidFill>
                            <a:srgbClr val="231F20"/>
                          </a:solidFill>
                          <a:latin typeface="BIZ UDPゴシック" panose="020B0400000000000000" pitchFamily="50" charset="-128"/>
                          <a:ea typeface="BIZ UDPゴシック" panose="020B0400000000000000" pitchFamily="50" charset="-128"/>
                          <a:cs typeface="Arial Narrow"/>
                        </a:rPr>
                        <a:t> </a:t>
                      </a:r>
                      <a:r>
                        <a:rPr sz="1100" spc="-10" dirty="0">
                          <a:solidFill>
                            <a:srgbClr val="231F20"/>
                          </a:solidFill>
                          <a:latin typeface="BIZ UDPゴシック" panose="020B0400000000000000" pitchFamily="50" charset="-128"/>
                          <a:ea typeface="BIZ UDPゴシック" panose="020B0400000000000000" pitchFamily="50" charset="-128"/>
                          <a:cs typeface="Arial Narrow"/>
                        </a:rPr>
                        <a:t>water</a:t>
                      </a:r>
                      <a:endParaRPr sz="1100">
                        <a:latin typeface="BIZ UDPゴシック" panose="020B0400000000000000" pitchFamily="50" charset="-128"/>
                        <a:ea typeface="BIZ UDPゴシック" panose="020B0400000000000000" pitchFamily="50" charset="-128"/>
                        <a:cs typeface="Arial Narrow"/>
                      </a:endParaRPr>
                    </a:p>
                  </a:txBody>
                  <a:tcPr marL="0" marR="0" marT="0" marB="0" anchor="ctr">
                    <a:solidFill>
                      <a:srgbClr val="D4EDF8"/>
                    </a:solidFill>
                  </a:tcPr>
                </a:tc>
                <a:tc>
                  <a:txBody>
                    <a:bodyPr/>
                    <a:lstStyle/>
                    <a:p>
                      <a:pPr marL="71120" algn="ctr">
                        <a:lnSpc>
                          <a:spcPts val="1195"/>
                        </a:lnSpc>
                      </a:pPr>
                      <a:r>
                        <a:rPr sz="1100" spc="-114" dirty="0">
                          <a:solidFill>
                            <a:srgbClr val="231F20"/>
                          </a:solidFill>
                          <a:latin typeface="BIZ UDPゴシック" panose="020B0400000000000000" pitchFamily="50" charset="-128"/>
                          <a:ea typeface="BIZ UDPゴシック" panose="020B0400000000000000" pitchFamily="50" charset="-128"/>
                          <a:cs typeface="Arial Narrow"/>
                        </a:rPr>
                        <a:t>NuScale</a:t>
                      </a:r>
                      <a:r>
                        <a:rPr sz="1100" spc="-20" dirty="0">
                          <a:solidFill>
                            <a:srgbClr val="231F20"/>
                          </a:solidFill>
                          <a:latin typeface="BIZ UDPゴシック" panose="020B0400000000000000" pitchFamily="50" charset="-128"/>
                          <a:ea typeface="BIZ UDPゴシック" panose="020B0400000000000000" pitchFamily="50" charset="-128"/>
                          <a:cs typeface="Arial Narrow"/>
                        </a:rPr>
                        <a:t> </a:t>
                      </a:r>
                      <a:r>
                        <a:rPr sz="1100" spc="-10" dirty="0">
                          <a:solidFill>
                            <a:srgbClr val="231F20"/>
                          </a:solidFill>
                          <a:latin typeface="BIZ UDPゴシック" panose="020B0400000000000000" pitchFamily="50" charset="-128"/>
                          <a:ea typeface="BIZ UDPゴシック" panose="020B0400000000000000" pitchFamily="50" charset="-128"/>
                          <a:cs typeface="Arial Narrow"/>
                        </a:rPr>
                        <a:t>Power</a:t>
                      </a:r>
                      <a:endParaRPr sz="1100">
                        <a:latin typeface="BIZ UDPゴシック" panose="020B0400000000000000" pitchFamily="50" charset="-128"/>
                        <a:ea typeface="BIZ UDPゴシック" panose="020B0400000000000000" pitchFamily="50" charset="-128"/>
                        <a:cs typeface="Arial Narrow"/>
                      </a:endParaRPr>
                    </a:p>
                  </a:txBody>
                  <a:tcPr marL="0" marR="0" marT="0" marB="0" anchor="ctr">
                    <a:solidFill>
                      <a:srgbClr val="D4EDF8"/>
                    </a:solidFill>
                  </a:tcPr>
                </a:tc>
                <a:extLst>
                  <a:ext uri="{0D108BD9-81ED-4DB2-BD59-A6C34878D82A}">
                    <a16:rowId xmlns:a16="http://schemas.microsoft.com/office/drawing/2014/main" val="10005"/>
                  </a:ext>
                </a:extLst>
              </a:tr>
              <a:tr h="167005">
                <a:tc>
                  <a:txBody>
                    <a:bodyPr/>
                    <a:lstStyle/>
                    <a:p>
                      <a:pPr algn="ctr">
                        <a:lnSpc>
                          <a:spcPct val="100000"/>
                        </a:lnSpc>
                      </a:pPr>
                      <a:endParaRPr sz="900" dirty="0">
                        <a:latin typeface="BIZ UDPゴシック" panose="020B0400000000000000" pitchFamily="50" charset="-128"/>
                        <a:ea typeface="BIZ UDPゴシック" panose="020B0400000000000000" pitchFamily="50" charset="-128"/>
                        <a:cs typeface="Times New Roman"/>
                      </a:endParaRPr>
                    </a:p>
                  </a:txBody>
                  <a:tcPr marL="0" marR="0" marT="0" marB="0" anchor="ctr"/>
                </a:tc>
                <a:tc>
                  <a:txBody>
                    <a:bodyPr/>
                    <a:lstStyle/>
                    <a:p>
                      <a:pPr algn="ctr">
                        <a:lnSpc>
                          <a:spcPct val="100000"/>
                        </a:lnSpc>
                      </a:pPr>
                      <a:endParaRPr sz="900" dirty="0">
                        <a:latin typeface="BIZ UDPゴシック" panose="020B0400000000000000" pitchFamily="50" charset="-128"/>
                        <a:ea typeface="BIZ UDPゴシック" panose="020B0400000000000000" pitchFamily="50" charset="-128"/>
                        <a:cs typeface="Times New Roman"/>
                      </a:endParaRPr>
                    </a:p>
                  </a:txBody>
                  <a:tcPr marL="0" marR="0" marT="0" marB="0" anchor="ctr"/>
                </a:tc>
                <a:tc>
                  <a:txBody>
                    <a:bodyPr/>
                    <a:lstStyle/>
                    <a:p>
                      <a:pPr algn="ctr">
                        <a:lnSpc>
                          <a:spcPct val="100000"/>
                        </a:lnSpc>
                      </a:pPr>
                      <a:endParaRPr sz="900" dirty="0">
                        <a:latin typeface="BIZ UDPゴシック" panose="020B0400000000000000" pitchFamily="50" charset="-128"/>
                        <a:ea typeface="BIZ UDPゴシック" panose="020B0400000000000000" pitchFamily="50" charset="-128"/>
                        <a:cs typeface="Times New Roman"/>
                      </a:endParaRPr>
                    </a:p>
                  </a:txBody>
                  <a:tcPr marL="0" marR="0" marT="0" marB="0" anchor="ctr"/>
                </a:tc>
                <a:tc>
                  <a:txBody>
                    <a:bodyPr/>
                    <a:lstStyle/>
                    <a:p>
                      <a:pPr algn="ctr">
                        <a:lnSpc>
                          <a:spcPct val="100000"/>
                        </a:lnSpc>
                      </a:pPr>
                      <a:endParaRPr sz="900">
                        <a:latin typeface="BIZ UDPゴシック" panose="020B0400000000000000" pitchFamily="50" charset="-128"/>
                        <a:ea typeface="BIZ UDPゴシック" panose="020B0400000000000000" pitchFamily="50" charset="-128"/>
                        <a:cs typeface="Times New Roman"/>
                      </a:endParaRPr>
                    </a:p>
                  </a:txBody>
                  <a:tcPr marL="0" marR="0" marT="0" marB="0" anchor="ctr"/>
                </a:tc>
                <a:tc>
                  <a:txBody>
                    <a:bodyPr/>
                    <a:lstStyle/>
                    <a:p>
                      <a:pPr algn="ctr">
                        <a:lnSpc>
                          <a:spcPct val="100000"/>
                        </a:lnSpc>
                      </a:pPr>
                      <a:endParaRPr sz="900">
                        <a:latin typeface="BIZ UDPゴシック" panose="020B0400000000000000" pitchFamily="50" charset="-128"/>
                        <a:ea typeface="BIZ UDPゴシック" panose="020B0400000000000000" pitchFamily="50" charset="-128"/>
                        <a:cs typeface="Times New Roman"/>
                      </a:endParaRPr>
                    </a:p>
                  </a:txBody>
                  <a:tcPr marL="0" marR="0" marT="0" marB="0" anchor="ctr"/>
                </a:tc>
                <a:extLst>
                  <a:ext uri="{0D108BD9-81ED-4DB2-BD59-A6C34878D82A}">
                    <a16:rowId xmlns:a16="http://schemas.microsoft.com/office/drawing/2014/main" val="10006"/>
                  </a:ext>
                </a:extLst>
              </a:tr>
              <a:tr h="201295">
                <a:tc>
                  <a:txBody>
                    <a:bodyPr/>
                    <a:lstStyle/>
                    <a:p>
                      <a:pPr marL="50165" algn="ctr">
                        <a:lnSpc>
                          <a:spcPct val="100000"/>
                        </a:lnSpc>
                        <a:spcBef>
                          <a:spcPts val="40"/>
                        </a:spcBef>
                      </a:pPr>
                      <a:r>
                        <a:rPr sz="1200" b="1" spc="-120" dirty="0">
                          <a:solidFill>
                            <a:srgbClr val="231F20"/>
                          </a:solidFill>
                          <a:latin typeface="BIZ UDPゴシック" panose="020B0400000000000000" pitchFamily="50" charset="-128"/>
                          <a:ea typeface="BIZ UDPゴシック" panose="020B0400000000000000" pitchFamily="50" charset="-128"/>
                          <a:cs typeface="Arial Narrow"/>
                        </a:rPr>
                        <a:t>Advanced</a:t>
                      </a:r>
                      <a:r>
                        <a:rPr sz="1200" b="1" spc="-40" dirty="0">
                          <a:solidFill>
                            <a:srgbClr val="231F20"/>
                          </a:solidFill>
                          <a:latin typeface="BIZ UDPゴシック" panose="020B0400000000000000" pitchFamily="50" charset="-128"/>
                          <a:ea typeface="BIZ UDPゴシック" panose="020B0400000000000000" pitchFamily="50" charset="-128"/>
                          <a:cs typeface="Arial Narrow"/>
                        </a:rPr>
                        <a:t> </a:t>
                      </a:r>
                      <a:r>
                        <a:rPr sz="1200" b="1" spc="-90" dirty="0">
                          <a:solidFill>
                            <a:srgbClr val="231F20"/>
                          </a:solidFill>
                          <a:latin typeface="BIZ UDPゴシック" panose="020B0400000000000000" pitchFamily="50" charset="-128"/>
                          <a:ea typeface="BIZ UDPゴシック" panose="020B0400000000000000" pitchFamily="50" charset="-128"/>
                          <a:cs typeface="Arial Narrow"/>
                        </a:rPr>
                        <a:t>Non-</a:t>
                      </a:r>
                      <a:r>
                        <a:rPr sz="1200" b="1" spc="-85" dirty="0">
                          <a:solidFill>
                            <a:srgbClr val="231F20"/>
                          </a:solidFill>
                          <a:latin typeface="BIZ UDPゴシック" panose="020B0400000000000000" pitchFamily="50" charset="-128"/>
                          <a:ea typeface="BIZ UDPゴシック" panose="020B0400000000000000" pitchFamily="50" charset="-128"/>
                          <a:cs typeface="Arial Narrow"/>
                        </a:rPr>
                        <a:t>Water</a:t>
                      </a:r>
                      <a:r>
                        <a:rPr sz="1200" b="1" spc="-35" dirty="0">
                          <a:solidFill>
                            <a:srgbClr val="231F20"/>
                          </a:solidFill>
                          <a:latin typeface="BIZ UDPゴシック" panose="020B0400000000000000" pitchFamily="50" charset="-128"/>
                          <a:ea typeface="BIZ UDPゴシック" panose="020B0400000000000000" pitchFamily="50" charset="-128"/>
                          <a:cs typeface="Arial Narrow"/>
                        </a:rPr>
                        <a:t> </a:t>
                      </a:r>
                      <a:r>
                        <a:rPr sz="1200" b="1" spc="-120" dirty="0">
                          <a:solidFill>
                            <a:srgbClr val="231F20"/>
                          </a:solidFill>
                          <a:latin typeface="BIZ UDPゴシック" panose="020B0400000000000000" pitchFamily="50" charset="-128"/>
                          <a:ea typeface="BIZ UDPゴシック" panose="020B0400000000000000" pitchFamily="50" charset="-128"/>
                          <a:cs typeface="Arial Narrow"/>
                        </a:rPr>
                        <a:t>Cooled</a:t>
                      </a:r>
                      <a:r>
                        <a:rPr sz="1200" b="1" spc="-35" dirty="0">
                          <a:solidFill>
                            <a:srgbClr val="231F20"/>
                          </a:solidFill>
                          <a:latin typeface="BIZ UDPゴシック" panose="020B0400000000000000" pitchFamily="50" charset="-128"/>
                          <a:ea typeface="BIZ UDPゴシック" panose="020B0400000000000000" pitchFamily="50" charset="-128"/>
                          <a:cs typeface="Arial Narrow"/>
                        </a:rPr>
                        <a:t> </a:t>
                      </a:r>
                      <a:r>
                        <a:rPr sz="1200" b="1" spc="-10" dirty="0">
                          <a:solidFill>
                            <a:srgbClr val="231F20"/>
                          </a:solidFill>
                          <a:latin typeface="BIZ UDPゴシック" panose="020B0400000000000000" pitchFamily="50" charset="-128"/>
                          <a:ea typeface="BIZ UDPゴシック" panose="020B0400000000000000" pitchFamily="50" charset="-128"/>
                          <a:cs typeface="Arial Narrow"/>
                        </a:rPr>
                        <a:t>Reactors</a:t>
                      </a:r>
                      <a:endParaRPr sz="1200">
                        <a:latin typeface="BIZ UDPゴシック" panose="020B0400000000000000" pitchFamily="50" charset="-128"/>
                        <a:ea typeface="BIZ UDPゴシック" panose="020B0400000000000000" pitchFamily="50" charset="-128"/>
                        <a:cs typeface="Arial Narrow"/>
                      </a:endParaRPr>
                    </a:p>
                  </a:txBody>
                  <a:tcPr marL="0" marR="0" marT="5080" marB="0" anchor="ctr">
                    <a:solidFill>
                      <a:srgbClr val="7FCBEC"/>
                    </a:solidFill>
                  </a:tcPr>
                </a:tc>
                <a:tc>
                  <a:txBody>
                    <a:bodyPr/>
                    <a:lstStyle/>
                    <a:p>
                      <a:pPr algn="ctr">
                        <a:lnSpc>
                          <a:spcPct val="100000"/>
                        </a:lnSpc>
                      </a:pPr>
                      <a:endParaRPr sz="1100" dirty="0">
                        <a:latin typeface="BIZ UDPゴシック" panose="020B0400000000000000" pitchFamily="50" charset="-128"/>
                        <a:ea typeface="BIZ UDPゴシック" panose="020B0400000000000000" pitchFamily="50" charset="-128"/>
                        <a:cs typeface="Times New Roman"/>
                      </a:endParaRPr>
                    </a:p>
                  </a:txBody>
                  <a:tcPr marL="0" marR="0" marT="0" marB="0" anchor="ctr">
                    <a:solidFill>
                      <a:srgbClr val="7FCBEC"/>
                    </a:solidFill>
                  </a:tcPr>
                </a:tc>
                <a:tc>
                  <a:txBody>
                    <a:bodyPr/>
                    <a:lstStyle/>
                    <a:p>
                      <a:pPr algn="ctr">
                        <a:lnSpc>
                          <a:spcPct val="100000"/>
                        </a:lnSpc>
                      </a:pPr>
                      <a:endParaRPr sz="1100">
                        <a:latin typeface="BIZ UDPゴシック" panose="020B0400000000000000" pitchFamily="50" charset="-128"/>
                        <a:ea typeface="BIZ UDPゴシック" panose="020B0400000000000000" pitchFamily="50" charset="-128"/>
                        <a:cs typeface="Times New Roman"/>
                      </a:endParaRPr>
                    </a:p>
                  </a:txBody>
                  <a:tcPr marL="0" marR="0" marT="0" marB="0" anchor="ctr">
                    <a:solidFill>
                      <a:srgbClr val="7FCBEC"/>
                    </a:solidFill>
                  </a:tcPr>
                </a:tc>
                <a:tc>
                  <a:txBody>
                    <a:bodyPr/>
                    <a:lstStyle/>
                    <a:p>
                      <a:pPr algn="ctr">
                        <a:lnSpc>
                          <a:spcPct val="100000"/>
                        </a:lnSpc>
                      </a:pPr>
                      <a:endParaRPr sz="1100" dirty="0">
                        <a:latin typeface="BIZ UDPゴシック" panose="020B0400000000000000" pitchFamily="50" charset="-128"/>
                        <a:ea typeface="BIZ UDPゴシック" panose="020B0400000000000000" pitchFamily="50" charset="-128"/>
                        <a:cs typeface="Times New Roman"/>
                      </a:endParaRPr>
                    </a:p>
                  </a:txBody>
                  <a:tcPr marL="0" marR="0" marT="0" marB="0" anchor="ctr">
                    <a:solidFill>
                      <a:srgbClr val="7FCBEC"/>
                    </a:solidFill>
                  </a:tcPr>
                </a:tc>
                <a:tc>
                  <a:txBody>
                    <a:bodyPr/>
                    <a:lstStyle/>
                    <a:p>
                      <a:pPr algn="ctr">
                        <a:lnSpc>
                          <a:spcPct val="100000"/>
                        </a:lnSpc>
                      </a:pPr>
                      <a:endParaRPr sz="1100">
                        <a:latin typeface="BIZ UDPゴシック" panose="020B0400000000000000" pitchFamily="50" charset="-128"/>
                        <a:ea typeface="BIZ UDPゴシック" panose="020B0400000000000000" pitchFamily="50" charset="-128"/>
                        <a:cs typeface="Times New Roman"/>
                      </a:endParaRPr>
                    </a:p>
                  </a:txBody>
                  <a:tcPr marL="0" marR="0" marT="0" marB="0" anchor="ctr">
                    <a:solidFill>
                      <a:srgbClr val="7FCBEC"/>
                    </a:solidFill>
                  </a:tcPr>
                </a:tc>
                <a:extLst>
                  <a:ext uri="{0D108BD9-81ED-4DB2-BD59-A6C34878D82A}">
                    <a16:rowId xmlns:a16="http://schemas.microsoft.com/office/drawing/2014/main" val="10007"/>
                  </a:ext>
                </a:extLst>
              </a:tr>
              <a:tr h="179705">
                <a:tc>
                  <a:txBody>
                    <a:bodyPr/>
                    <a:lstStyle/>
                    <a:p>
                      <a:pPr marL="50165" algn="ctr">
                        <a:lnSpc>
                          <a:spcPts val="1295"/>
                        </a:lnSpc>
                        <a:spcBef>
                          <a:spcPts val="20"/>
                        </a:spcBef>
                      </a:pPr>
                      <a:r>
                        <a:rPr sz="1100" spc="-60" dirty="0">
                          <a:solidFill>
                            <a:srgbClr val="231F20"/>
                          </a:solidFill>
                          <a:latin typeface="BIZ UDPゴシック" panose="020B0400000000000000" pitchFamily="50" charset="-128"/>
                          <a:ea typeface="BIZ UDPゴシック" panose="020B0400000000000000" pitchFamily="50" charset="-128"/>
                          <a:cs typeface="Arial Narrow"/>
                        </a:rPr>
                        <a:t>Molten</a:t>
                      </a:r>
                      <a:r>
                        <a:rPr sz="1100" spc="-30" dirty="0">
                          <a:solidFill>
                            <a:srgbClr val="231F20"/>
                          </a:solidFill>
                          <a:latin typeface="BIZ UDPゴシック" panose="020B0400000000000000" pitchFamily="50" charset="-128"/>
                          <a:ea typeface="BIZ UDPゴシック" panose="020B0400000000000000" pitchFamily="50" charset="-128"/>
                          <a:cs typeface="Arial Narrow"/>
                        </a:rPr>
                        <a:t> </a:t>
                      </a:r>
                      <a:r>
                        <a:rPr sz="1100" spc="-80" dirty="0">
                          <a:solidFill>
                            <a:srgbClr val="231F20"/>
                          </a:solidFill>
                          <a:latin typeface="BIZ UDPゴシック" panose="020B0400000000000000" pitchFamily="50" charset="-128"/>
                          <a:ea typeface="BIZ UDPゴシック" panose="020B0400000000000000" pitchFamily="50" charset="-128"/>
                          <a:cs typeface="Arial Narrow"/>
                        </a:rPr>
                        <a:t>Chloride</a:t>
                      </a:r>
                      <a:r>
                        <a:rPr sz="1100" spc="-30" dirty="0">
                          <a:solidFill>
                            <a:srgbClr val="231F20"/>
                          </a:solidFill>
                          <a:latin typeface="BIZ UDPゴシック" panose="020B0400000000000000" pitchFamily="50" charset="-128"/>
                          <a:ea typeface="BIZ UDPゴシック" panose="020B0400000000000000" pitchFamily="50" charset="-128"/>
                          <a:cs typeface="Arial Narrow"/>
                        </a:rPr>
                        <a:t> </a:t>
                      </a:r>
                      <a:r>
                        <a:rPr sz="1100" spc="-114" dirty="0">
                          <a:solidFill>
                            <a:srgbClr val="231F20"/>
                          </a:solidFill>
                          <a:latin typeface="BIZ UDPゴシック" panose="020B0400000000000000" pitchFamily="50" charset="-128"/>
                          <a:ea typeface="BIZ UDPゴシック" panose="020B0400000000000000" pitchFamily="50" charset="-128"/>
                          <a:cs typeface="Arial Narrow"/>
                        </a:rPr>
                        <a:t>Fast</a:t>
                      </a:r>
                      <a:r>
                        <a:rPr sz="1100" spc="-30" dirty="0">
                          <a:solidFill>
                            <a:srgbClr val="231F20"/>
                          </a:solidFill>
                          <a:latin typeface="BIZ UDPゴシック" panose="020B0400000000000000" pitchFamily="50" charset="-128"/>
                          <a:ea typeface="BIZ UDPゴシック" panose="020B0400000000000000" pitchFamily="50" charset="-128"/>
                          <a:cs typeface="Arial Narrow"/>
                        </a:rPr>
                        <a:t> </a:t>
                      </a:r>
                      <a:r>
                        <a:rPr sz="1100" spc="-95" dirty="0">
                          <a:solidFill>
                            <a:srgbClr val="231F20"/>
                          </a:solidFill>
                          <a:latin typeface="BIZ UDPゴシック" panose="020B0400000000000000" pitchFamily="50" charset="-128"/>
                          <a:ea typeface="BIZ UDPゴシック" panose="020B0400000000000000" pitchFamily="50" charset="-128"/>
                          <a:cs typeface="Arial Narrow"/>
                        </a:rPr>
                        <a:t>Reactor</a:t>
                      </a:r>
                      <a:r>
                        <a:rPr sz="1100" spc="-30" dirty="0">
                          <a:solidFill>
                            <a:srgbClr val="231F20"/>
                          </a:solidFill>
                          <a:latin typeface="BIZ UDPゴシック" panose="020B0400000000000000" pitchFamily="50" charset="-128"/>
                          <a:ea typeface="BIZ UDPゴシック" panose="020B0400000000000000" pitchFamily="50" charset="-128"/>
                          <a:cs typeface="Arial Narrow"/>
                        </a:rPr>
                        <a:t> </a:t>
                      </a:r>
                      <a:r>
                        <a:rPr sz="1100" spc="-10" dirty="0">
                          <a:solidFill>
                            <a:srgbClr val="231F20"/>
                          </a:solidFill>
                          <a:latin typeface="BIZ UDPゴシック" panose="020B0400000000000000" pitchFamily="50" charset="-128"/>
                          <a:ea typeface="BIZ UDPゴシック" panose="020B0400000000000000" pitchFamily="50" charset="-128"/>
                          <a:cs typeface="Arial Narrow"/>
                        </a:rPr>
                        <a:t>(MCFR)</a:t>
                      </a:r>
                      <a:endParaRPr sz="1100">
                        <a:latin typeface="BIZ UDPゴシック" panose="020B0400000000000000" pitchFamily="50" charset="-128"/>
                        <a:ea typeface="BIZ UDPゴシック" panose="020B0400000000000000" pitchFamily="50" charset="-128"/>
                        <a:cs typeface="Arial Narrow"/>
                      </a:endParaRPr>
                    </a:p>
                  </a:txBody>
                  <a:tcPr marL="0" marR="0" marT="2540" marB="0" anchor="ctr"/>
                </a:tc>
                <a:tc>
                  <a:txBody>
                    <a:bodyPr/>
                    <a:lstStyle/>
                    <a:p>
                      <a:pPr marL="66040" algn="ctr">
                        <a:lnSpc>
                          <a:spcPts val="1295"/>
                        </a:lnSpc>
                        <a:spcBef>
                          <a:spcPts val="20"/>
                        </a:spcBef>
                      </a:pPr>
                      <a:r>
                        <a:rPr sz="1100" spc="-20" dirty="0">
                          <a:solidFill>
                            <a:srgbClr val="231F20"/>
                          </a:solidFill>
                          <a:latin typeface="BIZ UDPゴシック" panose="020B0400000000000000" pitchFamily="50" charset="-128"/>
                          <a:ea typeface="BIZ UDPゴシック" panose="020B0400000000000000" pitchFamily="50" charset="-128"/>
                          <a:cs typeface="Arial Narrow"/>
                        </a:rPr>
                        <a:t>1000</a:t>
                      </a:r>
                      <a:endParaRPr sz="1100" dirty="0">
                        <a:latin typeface="BIZ UDPゴシック" panose="020B0400000000000000" pitchFamily="50" charset="-128"/>
                        <a:ea typeface="BIZ UDPゴシック" panose="020B0400000000000000" pitchFamily="50" charset="-128"/>
                        <a:cs typeface="Arial Narrow"/>
                      </a:endParaRPr>
                    </a:p>
                  </a:txBody>
                  <a:tcPr marL="0" marR="0" marT="2540" marB="0" anchor="ctr"/>
                </a:tc>
                <a:tc>
                  <a:txBody>
                    <a:bodyPr/>
                    <a:lstStyle/>
                    <a:p>
                      <a:pPr marL="63500" algn="ctr">
                        <a:lnSpc>
                          <a:spcPts val="1295"/>
                        </a:lnSpc>
                        <a:spcBef>
                          <a:spcPts val="20"/>
                        </a:spcBef>
                      </a:pPr>
                      <a:r>
                        <a:rPr sz="1100" spc="-60" dirty="0">
                          <a:solidFill>
                            <a:srgbClr val="231F20"/>
                          </a:solidFill>
                          <a:latin typeface="BIZ UDPゴシック" panose="020B0400000000000000" pitchFamily="50" charset="-128"/>
                          <a:ea typeface="BIZ UDPゴシック" panose="020B0400000000000000" pitchFamily="50" charset="-128"/>
                          <a:cs typeface="Arial Narrow"/>
                        </a:rPr>
                        <a:t>Molten</a:t>
                      </a:r>
                      <a:r>
                        <a:rPr sz="1100" spc="-30" dirty="0">
                          <a:solidFill>
                            <a:srgbClr val="231F20"/>
                          </a:solidFill>
                          <a:latin typeface="BIZ UDPゴシック" panose="020B0400000000000000" pitchFamily="50" charset="-128"/>
                          <a:ea typeface="BIZ UDPゴシック" panose="020B0400000000000000" pitchFamily="50" charset="-128"/>
                          <a:cs typeface="Arial Narrow"/>
                        </a:rPr>
                        <a:t> </a:t>
                      </a:r>
                      <a:r>
                        <a:rPr sz="1100" spc="-20" dirty="0">
                          <a:solidFill>
                            <a:srgbClr val="231F20"/>
                          </a:solidFill>
                          <a:latin typeface="BIZ UDPゴシック" panose="020B0400000000000000" pitchFamily="50" charset="-128"/>
                          <a:ea typeface="BIZ UDPゴシック" panose="020B0400000000000000" pitchFamily="50" charset="-128"/>
                          <a:cs typeface="Arial Narrow"/>
                        </a:rPr>
                        <a:t>Salt</a:t>
                      </a:r>
                      <a:endParaRPr sz="1100">
                        <a:latin typeface="BIZ UDPゴシック" panose="020B0400000000000000" pitchFamily="50" charset="-128"/>
                        <a:ea typeface="BIZ UDPゴシック" panose="020B0400000000000000" pitchFamily="50" charset="-128"/>
                        <a:cs typeface="Arial Narrow"/>
                      </a:endParaRPr>
                    </a:p>
                  </a:txBody>
                  <a:tcPr marL="0" marR="0" marT="2540" marB="0" anchor="ctr"/>
                </a:tc>
                <a:tc>
                  <a:txBody>
                    <a:bodyPr/>
                    <a:lstStyle/>
                    <a:p>
                      <a:pPr marL="61594" algn="ctr">
                        <a:lnSpc>
                          <a:spcPts val="1295"/>
                        </a:lnSpc>
                        <a:spcBef>
                          <a:spcPts val="20"/>
                        </a:spcBef>
                      </a:pPr>
                      <a:r>
                        <a:rPr sz="1100" spc="-60" dirty="0">
                          <a:solidFill>
                            <a:srgbClr val="231F20"/>
                          </a:solidFill>
                          <a:latin typeface="BIZ UDPゴシック" panose="020B0400000000000000" pitchFamily="50" charset="-128"/>
                          <a:ea typeface="BIZ UDPゴシック" panose="020B0400000000000000" pitchFamily="50" charset="-128"/>
                          <a:cs typeface="Arial Narrow"/>
                        </a:rPr>
                        <a:t>Molten</a:t>
                      </a:r>
                      <a:r>
                        <a:rPr sz="1100" spc="-30" dirty="0">
                          <a:solidFill>
                            <a:srgbClr val="231F20"/>
                          </a:solidFill>
                          <a:latin typeface="BIZ UDPゴシック" panose="020B0400000000000000" pitchFamily="50" charset="-128"/>
                          <a:ea typeface="BIZ UDPゴシック" panose="020B0400000000000000" pitchFamily="50" charset="-128"/>
                          <a:cs typeface="Arial Narrow"/>
                        </a:rPr>
                        <a:t> </a:t>
                      </a:r>
                      <a:r>
                        <a:rPr sz="1100" spc="-20" dirty="0">
                          <a:solidFill>
                            <a:srgbClr val="231F20"/>
                          </a:solidFill>
                          <a:latin typeface="BIZ UDPゴシック" panose="020B0400000000000000" pitchFamily="50" charset="-128"/>
                          <a:ea typeface="BIZ UDPゴシック" panose="020B0400000000000000" pitchFamily="50" charset="-128"/>
                          <a:cs typeface="Arial Narrow"/>
                        </a:rPr>
                        <a:t>Salt</a:t>
                      </a:r>
                      <a:endParaRPr sz="1100">
                        <a:latin typeface="BIZ UDPゴシック" panose="020B0400000000000000" pitchFamily="50" charset="-128"/>
                        <a:ea typeface="BIZ UDPゴシック" panose="020B0400000000000000" pitchFamily="50" charset="-128"/>
                        <a:cs typeface="Arial Narrow"/>
                      </a:endParaRPr>
                    </a:p>
                  </a:txBody>
                  <a:tcPr marL="0" marR="0" marT="2540" marB="0" anchor="ctr"/>
                </a:tc>
                <a:tc>
                  <a:txBody>
                    <a:bodyPr/>
                    <a:lstStyle/>
                    <a:p>
                      <a:pPr marL="71120" algn="ctr">
                        <a:lnSpc>
                          <a:spcPts val="1295"/>
                        </a:lnSpc>
                        <a:spcBef>
                          <a:spcPts val="20"/>
                        </a:spcBef>
                      </a:pPr>
                      <a:r>
                        <a:rPr sz="1100" spc="-85" dirty="0">
                          <a:solidFill>
                            <a:srgbClr val="231F20"/>
                          </a:solidFill>
                          <a:latin typeface="BIZ UDPゴシック" panose="020B0400000000000000" pitchFamily="50" charset="-128"/>
                          <a:ea typeface="BIZ UDPゴシック" panose="020B0400000000000000" pitchFamily="50" charset="-128"/>
                          <a:cs typeface="Arial Narrow"/>
                        </a:rPr>
                        <a:t>TerraPower/Southern</a:t>
                      </a:r>
                      <a:r>
                        <a:rPr sz="1100" spc="40" dirty="0">
                          <a:solidFill>
                            <a:srgbClr val="231F20"/>
                          </a:solidFill>
                          <a:latin typeface="BIZ UDPゴシック" panose="020B0400000000000000" pitchFamily="50" charset="-128"/>
                          <a:ea typeface="BIZ UDPゴシック" panose="020B0400000000000000" pitchFamily="50" charset="-128"/>
                          <a:cs typeface="Arial Narrow"/>
                        </a:rPr>
                        <a:t> </a:t>
                      </a:r>
                      <a:r>
                        <a:rPr sz="1100" spc="-10" dirty="0">
                          <a:solidFill>
                            <a:srgbClr val="231F20"/>
                          </a:solidFill>
                          <a:latin typeface="BIZ UDPゴシック" panose="020B0400000000000000" pitchFamily="50" charset="-128"/>
                          <a:ea typeface="BIZ UDPゴシック" panose="020B0400000000000000" pitchFamily="50" charset="-128"/>
                          <a:cs typeface="Arial Narrow"/>
                        </a:rPr>
                        <a:t>Company</a:t>
                      </a:r>
                      <a:endParaRPr sz="1100">
                        <a:latin typeface="BIZ UDPゴシック" panose="020B0400000000000000" pitchFamily="50" charset="-128"/>
                        <a:ea typeface="BIZ UDPゴシック" panose="020B0400000000000000" pitchFamily="50" charset="-128"/>
                        <a:cs typeface="Arial Narrow"/>
                      </a:endParaRPr>
                    </a:p>
                  </a:txBody>
                  <a:tcPr marL="0" marR="0" marT="2540" marB="0" anchor="ctr"/>
                </a:tc>
                <a:extLst>
                  <a:ext uri="{0D108BD9-81ED-4DB2-BD59-A6C34878D82A}">
                    <a16:rowId xmlns:a16="http://schemas.microsoft.com/office/drawing/2014/main" val="10008"/>
                  </a:ext>
                </a:extLst>
              </a:tr>
              <a:tr h="168910">
                <a:tc>
                  <a:txBody>
                    <a:bodyPr/>
                    <a:lstStyle/>
                    <a:p>
                      <a:pPr marL="50165" algn="ctr">
                        <a:lnSpc>
                          <a:spcPts val="1195"/>
                        </a:lnSpc>
                      </a:pPr>
                      <a:r>
                        <a:rPr sz="1100" spc="-85" dirty="0">
                          <a:solidFill>
                            <a:srgbClr val="231F20"/>
                          </a:solidFill>
                          <a:latin typeface="BIZ UDPゴシック" panose="020B0400000000000000" pitchFamily="50" charset="-128"/>
                          <a:ea typeface="BIZ UDPゴシック" panose="020B0400000000000000" pitchFamily="50" charset="-128"/>
                          <a:cs typeface="Arial Narrow"/>
                        </a:rPr>
                        <a:t>Elysium</a:t>
                      </a:r>
                      <a:r>
                        <a:rPr sz="1100" spc="-45" dirty="0">
                          <a:solidFill>
                            <a:srgbClr val="231F20"/>
                          </a:solidFill>
                          <a:latin typeface="BIZ UDPゴシック" panose="020B0400000000000000" pitchFamily="50" charset="-128"/>
                          <a:ea typeface="BIZ UDPゴシック" panose="020B0400000000000000" pitchFamily="50" charset="-128"/>
                          <a:cs typeface="Arial Narrow"/>
                        </a:rPr>
                        <a:t> </a:t>
                      </a:r>
                      <a:r>
                        <a:rPr sz="1100" spc="-10" dirty="0">
                          <a:solidFill>
                            <a:srgbClr val="231F20"/>
                          </a:solidFill>
                          <a:latin typeface="BIZ UDPゴシック" panose="020B0400000000000000" pitchFamily="50" charset="-128"/>
                          <a:ea typeface="BIZ UDPゴシック" panose="020B0400000000000000" pitchFamily="50" charset="-128"/>
                          <a:cs typeface="Arial Narrow"/>
                        </a:rPr>
                        <a:t>Industries</a:t>
                      </a:r>
                      <a:endParaRPr sz="1100">
                        <a:latin typeface="BIZ UDPゴシック" panose="020B0400000000000000" pitchFamily="50" charset="-128"/>
                        <a:ea typeface="BIZ UDPゴシック" panose="020B0400000000000000" pitchFamily="50" charset="-128"/>
                        <a:cs typeface="Arial Narrow"/>
                      </a:endParaRPr>
                    </a:p>
                  </a:txBody>
                  <a:tcPr marL="0" marR="0" marT="0" marB="0" anchor="ctr">
                    <a:solidFill>
                      <a:srgbClr val="D4EDF8"/>
                    </a:solidFill>
                  </a:tcPr>
                </a:tc>
                <a:tc>
                  <a:txBody>
                    <a:bodyPr/>
                    <a:lstStyle/>
                    <a:p>
                      <a:pPr marL="66040" algn="ctr">
                        <a:lnSpc>
                          <a:spcPts val="1195"/>
                        </a:lnSpc>
                      </a:pPr>
                      <a:r>
                        <a:rPr sz="1100" spc="-20" dirty="0">
                          <a:solidFill>
                            <a:srgbClr val="231F20"/>
                          </a:solidFill>
                          <a:latin typeface="BIZ UDPゴシック" panose="020B0400000000000000" pitchFamily="50" charset="-128"/>
                          <a:ea typeface="BIZ UDPゴシック" panose="020B0400000000000000" pitchFamily="50" charset="-128"/>
                          <a:cs typeface="Arial Narrow"/>
                        </a:rPr>
                        <a:t>1000</a:t>
                      </a:r>
                      <a:endParaRPr sz="1100" dirty="0">
                        <a:latin typeface="BIZ UDPゴシック" panose="020B0400000000000000" pitchFamily="50" charset="-128"/>
                        <a:ea typeface="BIZ UDPゴシック" panose="020B0400000000000000" pitchFamily="50" charset="-128"/>
                        <a:cs typeface="Arial Narrow"/>
                      </a:endParaRPr>
                    </a:p>
                  </a:txBody>
                  <a:tcPr marL="0" marR="0" marT="0" marB="0" anchor="ctr">
                    <a:solidFill>
                      <a:srgbClr val="D4EDF8"/>
                    </a:solidFill>
                  </a:tcPr>
                </a:tc>
                <a:tc>
                  <a:txBody>
                    <a:bodyPr/>
                    <a:lstStyle/>
                    <a:p>
                      <a:pPr marL="63500" algn="ctr">
                        <a:lnSpc>
                          <a:spcPts val="1195"/>
                        </a:lnSpc>
                      </a:pPr>
                      <a:r>
                        <a:rPr sz="1100" spc="-60" dirty="0">
                          <a:solidFill>
                            <a:srgbClr val="231F20"/>
                          </a:solidFill>
                          <a:latin typeface="BIZ UDPゴシック" panose="020B0400000000000000" pitchFamily="50" charset="-128"/>
                          <a:ea typeface="BIZ UDPゴシック" panose="020B0400000000000000" pitchFamily="50" charset="-128"/>
                          <a:cs typeface="Arial Narrow"/>
                        </a:rPr>
                        <a:t>Molten</a:t>
                      </a:r>
                      <a:r>
                        <a:rPr sz="1100" spc="-30" dirty="0">
                          <a:solidFill>
                            <a:srgbClr val="231F20"/>
                          </a:solidFill>
                          <a:latin typeface="BIZ UDPゴシック" panose="020B0400000000000000" pitchFamily="50" charset="-128"/>
                          <a:ea typeface="BIZ UDPゴシック" panose="020B0400000000000000" pitchFamily="50" charset="-128"/>
                          <a:cs typeface="Arial Narrow"/>
                        </a:rPr>
                        <a:t> </a:t>
                      </a:r>
                      <a:r>
                        <a:rPr sz="1100" spc="-20" dirty="0">
                          <a:solidFill>
                            <a:srgbClr val="231F20"/>
                          </a:solidFill>
                          <a:latin typeface="BIZ UDPゴシック" panose="020B0400000000000000" pitchFamily="50" charset="-128"/>
                          <a:ea typeface="BIZ UDPゴシック" panose="020B0400000000000000" pitchFamily="50" charset="-128"/>
                          <a:cs typeface="Arial Narrow"/>
                        </a:rPr>
                        <a:t>Salt</a:t>
                      </a:r>
                      <a:endParaRPr sz="1100">
                        <a:latin typeface="BIZ UDPゴシック" panose="020B0400000000000000" pitchFamily="50" charset="-128"/>
                        <a:ea typeface="BIZ UDPゴシック" panose="020B0400000000000000" pitchFamily="50" charset="-128"/>
                        <a:cs typeface="Arial Narrow"/>
                      </a:endParaRPr>
                    </a:p>
                  </a:txBody>
                  <a:tcPr marL="0" marR="0" marT="0" marB="0" anchor="ctr">
                    <a:solidFill>
                      <a:srgbClr val="D4EDF8"/>
                    </a:solidFill>
                  </a:tcPr>
                </a:tc>
                <a:tc>
                  <a:txBody>
                    <a:bodyPr/>
                    <a:lstStyle/>
                    <a:p>
                      <a:pPr marL="61594" algn="ctr">
                        <a:lnSpc>
                          <a:spcPts val="1195"/>
                        </a:lnSpc>
                      </a:pPr>
                      <a:r>
                        <a:rPr sz="1100" spc="-60" dirty="0">
                          <a:solidFill>
                            <a:srgbClr val="231F20"/>
                          </a:solidFill>
                          <a:latin typeface="BIZ UDPゴシック" panose="020B0400000000000000" pitchFamily="50" charset="-128"/>
                          <a:ea typeface="BIZ UDPゴシック" panose="020B0400000000000000" pitchFamily="50" charset="-128"/>
                          <a:cs typeface="Arial Narrow"/>
                        </a:rPr>
                        <a:t>Molten</a:t>
                      </a:r>
                      <a:r>
                        <a:rPr sz="1100" spc="-30" dirty="0">
                          <a:solidFill>
                            <a:srgbClr val="231F20"/>
                          </a:solidFill>
                          <a:latin typeface="BIZ UDPゴシック" panose="020B0400000000000000" pitchFamily="50" charset="-128"/>
                          <a:ea typeface="BIZ UDPゴシック" panose="020B0400000000000000" pitchFamily="50" charset="-128"/>
                          <a:cs typeface="Arial Narrow"/>
                        </a:rPr>
                        <a:t> </a:t>
                      </a:r>
                      <a:r>
                        <a:rPr sz="1100" spc="-20" dirty="0">
                          <a:solidFill>
                            <a:srgbClr val="231F20"/>
                          </a:solidFill>
                          <a:latin typeface="BIZ UDPゴシック" panose="020B0400000000000000" pitchFamily="50" charset="-128"/>
                          <a:ea typeface="BIZ UDPゴシック" panose="020B0400000000000000" pitchFamily="50" charset="-128"/>
                          <a:cs typeface="Arial Narrow"/>
                        </a:rPr>
                        <a:t>Salt</a:t>
                      </a:r>
                      <a:endParaRPr sz="1100" dirty="0">
                        <a:latin typeface="BIZ UDPゴシック" panose="020B0400000000000000" pitchFamily="50" charset="-128"/>
                        <a:ea typeface="BIZ UDPゴシック" panose="020B0400000000000000" pitchFamily="50" charset="-128"/>
                        <a:cs typeface="Arial Narrow"/>
                      </a:endParaRPr>
                    </a:p>
                  </a:txBody>
                  <a:tcPr marL="0" marR="0" marT="0" marB="0" anchor="ctr">
                    <a:solidFill>
                      <a:srgbClr val="D4EDF8"/>
                    </a:solidFill>
                  </a:tcPr>
                </a:tc>
                <a:tc>
                  <a:txBody>
                    <a:bodyPr/>
                    <a:lstStyle/>
                    <a:p>
                      <a:pPr marL="71120" algn="ctr">
                        <a:lnSpc>
                          <a:spcPts val="1195"/>
                        </a:lnSpc>
                      </a:pPr>
                      <a:r>
                        <a:rPr sz="1100" spc="-85" dirty="0">
                          <a:solidFill>
                            <a:srgbClr val="231F20"/>
                          </a:solidFill>
                          <a:latin typeface="BIZ UDPゴシック" panose="020B0400000000000000" pitchFamily="50" charset="-128"/>
                          <a:ea typeface="BIZ UDPゴシック" panose="020B0400000000000000" pitchFamily="50" charset="-128"/>
                          <a:cs typeface="Arial Narrow"/>
                        </a:rPr>
                        <a:t>Elysium</a:t>
                      </a:r>
                      <a:r>
                        <a:rPr sz="1100" spc="-45" dirty="0">
                          <a:solidFill>
                            <a:srgbClr val="231F20"/>
                          </a:solidFill>
                          <a:latin typeface="BIZ UDPゴシック" panose="020B0400000000000000" pitchFamily="50" charset="-128"/>
                          <a:ea typeface="BIZ UDPゴシック" panose="020B0400000000000000" pitchFamily="50" charset="-128"/>
                          <a:cs typeface="Arial Narrow"/>
                        </a:rPr>
                        <a:t> </a:t>
                      </a:r>
                      <a:r>
                        <a:rPr sz="1100" spc="-10" dirty="0">
                          <a:solidFill>
                            <a:srgbClr val="231F20"/>
                          </a:solidFill>
                          <a:latin typeface="BIZ UDPゴシック" panose="020B0400000000000000" pitchFamily="50" charset="-128"/>
                          <a:ea typeface="BIZ UDPゴシック" panose="020B0400000000000000" pitchFamily="50" charset="-128"/>
                          <a:cs typeface="Arial Narrow"/>
                        </a:rPr>
                        <a:t>Industries</a:t>
                      </a:r>
                      <a:endParaRPr sz="1100">
                        <a:latin typeface="BIZ UDPゴシック" panose="020B0400000000000000" pitchFamily="50" charset="-128"/>
                        <a:ea typeface="BIZ UDPゴシック" panose="020B0400000000000000" pitchFamily="50" charset="-128"/>
                        <a:cs typeface="Arial Narrow"/>
                      </a:endParaRPr>
                    </a:p>
                  </a:txBody>
                  <a:tcPr marL="0" marR="0" marT="0" marB="0" anchor="ctr">
                    <a:solidFill>
                      <a:srgbClr val="D4EDF8"/>
                    </a:solidFill>
                  </a:tcPr>
                </a:tc>
                <a:extLst>
                  <a:ext uri="{0D108BD9-81ED-4DB2-BD59-A6C34878D82A}">
                    <a16:rowId xmlns:a16="http://schemas.microsoft.com/office/drawing/2014/main" val="10009"/>
                  </a:ext>
                </a:extLst>
              </a:tr>
              <a:tr h="164465">
                <a:tc>
                  <a:txBody>
                    <a:bodyPr/>
                    <a:lstStyle/>
                    <a:p>
                      <a:pPr marL="50165" algn="ctr">
                        <a:lnSpc>
                          <a:spcPts val="1195"/>
                        </a:lnSpc>
                      </a:pPr>
                      <a:r>
                        <a:rPr sz="1100" spc="-85" dirty="0">
                          <a:solidFill>
                            <a:srgbClr val="231F20"/>
                          </a:solidFill>
                          <a:latin typeface="BIZ UDPゴシック" panose="020B0400000000000000" pitchFamily="50" charset="-128"/>
                          <a:ea typeface="BIZ UDPゴシック" panose="020B0400000000000000" pitchFamily="50" charset="-128"/>
                          <a:cs typeface="Arial Narrow"/>
                        </a:rPr>
                        <a:t>Traveling</a:t>
                      </a:r>
                      <a:r>
                        <a:rPr sz="1100" spc="-75" dirty="0">
                          <a:solidFill>
                            <a:srgbClr val="231F20"/>
                          </a:solidFill>
                          <a:latin typeface="BIZ UDPゴシック" panose="020B0400000000000000" pitchFamily="50" charset="-128"/>
                          <a:ea typeface="BIZ UDPゴシック" panose="020B0400000000000000" pitchFamily="50" charset="-128"/>
                          <a:cs typeface="Arial Narrow"/>
                        </a:rPr>
                        <a:t> </a:t>
                      </a:r>
                      <a:r>
                        <a:rPr sz="1100" spc="-130" dirty="0">
                          <a:solidFill>
                            <a:srgbClr val="231F20"/>
                          </a:solidFill>
                          <a:latin typeface="BIZ UDPゴシック" panose="020B0400000000000000" pitchFamily="50" charset="-128"/>
                          <a:ea typeface="BIZ UDPゴシック" panose="020B0400000000000000" pitchFamily="50" charset="-128"/>
                          <a:cs typeface="Arial Narrow"/>
                        </a:rPr>
                        <a:t>Wave</a:t>
                      </a:r>
                      <a:r>
                        <a:rPr sz="1100" spc="-20" dirty="0">
                          <a:solidFill>
                            <a:srgbClr val="231F20"/>
                          </a:solidFill>
                          <a:latin typeface="BIZ UDPゴシック" panose="020B0400000000000000" pitchFamily="50" charset="-128"/>
                          <a:ea typeface="BIZ UDPゴシック" panose="020B0400000000000000" pitchFamily="50" charset="-128"/>
                          <a:cs typeface="Arial Narrow"/>
                        </a:rPr>
                        <a:t> </a:t>
                      </a:r>
                      <a:r>
                        <a:rPr sz="1100" spc="-95" dirty="0">
                          <a:solidFill>
                            <a:srgbClr val="231F20"/>
                          </a:solidFill>
                          <a:latin typeface="BIZ UDPゴシック" panose="020B0400000000000000" pitchFamily="50" charset="-128"/>
                          <a:ea typeface="BIZ UDPゴシック" panose="020B0400000000000000" pitchFamily="50" charset="-128"/>
                          <a:cs typeface="Arial Narrow"/>
                        </a:rPr>
                        <a:t>Reactor</a:t>
                      </a:r>
                      <a:r>
                        <a:rPr sz="1100" spc="-20" dirty="0">
                          <a:solidFill>
                            <a:srgbClr val="231F20"/>
                          </a:solidFill>
                          <a:latin typeface="BIZ UDPゴシック" panose="020B0400000000000000" pitchFamily="50" charset="-128"/>
                          <a:ea typeface="BIZ UDPゴシック" panose="020B0400000000000000" pitchFamily="50" charset="-128"/>
                          <a:cs typeface="Arial Narrow"/>
                        </a:rPr>
                        <a:t> (TWR)</a:t>
                      </a:r>
                      <a:endParaRPr sz="1100">
                        <a:latin typeface="BIZ UDPゴシック" panose="020B0400000000000000" pitchFamily="50" charset="-128"/>
                        <a:ea typeface="BIZ UDPゴシック" panose="020B0400000000000000" pitchFamily="50" charset="-128"/>
                        <a:cs typeface="Arial Narrow"/>
                      </a:endParaRPr>
                    </a:p>
                  </a:txBody>
                  <a:tcPr marL="0" marR="0" marT="0" marB="0" anchor="ctr"/>
                </a:tc>
                <a:tc>
                  <a:txBody>
                    <a:bodyPr/>
                    <a:lstStyle/>
                    <a:p>
                      <a:pPr marL="66040" algn="ctr">
                        <a:lnSpc>
                          <a:spcPts val="1195"/>
                        </a:lnSpc>
                      </a:pPr>
                      <a:r>
                        <a:rPr sz="1100" spc="-25" dirty="0">
                          <a:solidFill>
                            <a:srgbClr val="231F20"/>
                          </a:solidFill>
                          <a:latin typeface="BIZ UDPゴシック" panose="020B0400000000000000" pitchFamily="50" charset="-128"/>
                          <a:ea typeface="BIZ UDPゴシック" panose="020B0400000000000000" pitchFamily="50" charset="-128"/>
                          <a:cs typeface="Arial Narrow"/>
                        </a:rPr>
                        <a:t>600</a:t>
                      </a:r>
                      <a:endParaRPr sz="1100" dirty="0">
                        <a:latin typeface="BIZ UDPゴシック" panose="020B0400000000000000" pitchFamily="50" charset="-128"/>
                        <a:ea typeface="BIZ UDPゴシック" panose="020B0400000000000000" pitchFamily="50" charset="-128"/>
                        <a:cs typeface="Arial Narrow"/>
                      </a:endParaRPr>
                    </a:p>
                  </a:txBody>
                  <a:tcPr marL="0" marR="0" marT="0" marB="0" anchor="ctr"/>
                </a:tc>
                <a:tc>
                  <a:txBody>
                    <a:bodyPr/>
                    <a:lstStyle/>
                    <a:p>
                      <a:pPr marL="63500" algn="ctr">
                        <a:lnSpc>
                          <a:spcPts val="1195"/>
                        </a:lnSpc>
                      </a:pPr>
                      <a:r>
                        <a:rPr sz="1100" spc="-10" dirty="0">
                          <a:solidFill>
                            <a:srgbClr val="231F20"/>
                          </a:solidFill>
                          <a:latin typeface="BIZ UDPゴシック" panose="020B0400000000000000" pitchFamily="50" charset="-128"/>
                          <a:ea typeface="BIZ UDPゴシック" panose="020B0400000000000000" pitchFamily="50" charset="-128"/>
                          <a:cs typeface="Arial Narrow"/>
                        </a:rPr>
                        <a:t>Metal</a:t>
                      </a:r>
                      <a:endParaRPr sz="1100">
                        <a:latin typeface="BIZ UDPゴシック" panose="020B0400000000000000" pitchFamily="50" charset="-128"/>
                        <a:ea typeface="BIZ UDPゴシック" panose="020B0400000000000000" pitchFamily="50" charset="-128"/>
                        <a:cs typeface="Arial Narrow"/>
                      </a:endParaRPr>
                    </a:p>
                  </a:txBody>
                  <a:tcPr marL="0" marR="0" marT="0" marB="0" anchor="ctr"/>
                </a:tc>
                <a:tc>
                  <a:txBody>
                    <a:bodyPr/>
                    <a:lstStyle/>
                    <a:p>
                      <a:pPr marL="61594" algn="ctr">
                        <a:lnSpc>
                          <a:spcPts val="1195"/>
                        </a:lnSpc>
                      </a:pPr>
                      <a:r>
                        <a:rPr sz="1100" spc="-10" dirty="0">
                          <a:solidFill>
                            <a:srgbClr val="231F20"/>
                          </a:solidFill>
                          <a:latin typeface="BIZ UDPゴシック" panose="020B0400000000000000" pitchFamily="50" charset="-128"/>
                          <a:ea typeface="BIZ UDPゴシック" panose="020B0400000000000000" pitchFamily="50" charset="-128"/>
                          <a:cs typeface="Arial Narrow"/>
                        </a:rPr>
                        <a:t>Sodium</a:t>
                      </a:r>
                      <a:endParaRPr sz="1100">
                        <a:latin typeface="BIZ UDPゴシック" panose="020B0400000000000000" pitchFamily="50" charset="-128"/>
                        <a:ea typeface="BIZ UDPゴシック" panose="020B0400000000000000" pitchFamily="50" charset="-128"/>
                        <a:cs typeface="Arial Narrow"/>
                      </a:endParaRPr>
                    </a:p>
                  </a:txBody>
                  <a:tcPr marL="0" marR="0" marT="0" marB="0" anchor="ctr"/>
                </a:tc>
                <a:tc>
                  <a:txBody>
                    <a:bodyPr/>
                    <a:lstStyle/>
                    <a:p>
                      <a:pPr marL="71120" algn="ctr">
                        <a:lnSpc>
                          <a:spcPts val="1195"/>
                        </a:lnSpc>
                      </a:pPr>
                      <a:r>
                        <a:rPr sz="1100" spc="-10" dirty="0">
                          <a:solidFill>
                            <a:srgbClr val="231F20"/>
                          </a:solidFill>
                          <a:latin typeface="BIZ UDPゴシック" panose="020B0400000000000000" pitchFamily="50" charset="-128"/>
                          <a:ea typeface="BIZ UDPゴシック" panose="020B0400000000000000" pitchFamily="50" charset="-128"/>
                          <a:cs typeface="Arial Narrow"/>
                        </a:rPr>
                        <a:t>TerraPower</a:t>
                      </a:r>
                      <a:endParaRPr sz="1100">
                        <a:latin typeface="BIZ UDPゴシック" panose="020B0400000000000000" pitchFamily="50" charset="-128"/>
                        <a:ea typeface="BIZ UDPゴシック" panose="020B0400000000000000" pitchFamily="50" charset="-128"/>
                        <a:cs typeface="Arial Narrow"/>
                      </a:endParaRPr>
                    </a:p>
                  </a:txBody>
                  <a:tcPr marL="0" marR="0" marT="0" marB="0" anchor="ctr"/>
                </a:tc>
                <a:extLst>
                  <a:ext uri="{0D108BD9-81ED-4DB2-BD59-A6C34878D82A}">
                    <a16:rowId xmlns:a16="http://schemas.microsoft.com/office/drawing/2014/main" val="10010"/>
                  </a:ext>
                </a:extLst>
              </a:tr>
              <a:tr h="164465">
                <a:tc>
                  <a:txBody>
                    <a:bodyPr/>
                    <a:lstStyle/>
                    <a:p>
                      <a:pPr marL="50165" algn="ctr">
                        <a:lnSpc>
                          <a:spcPts val="1195"/>
                        </a:lnSpc>
                      </a:pPr>
                      <a:r>
                        <a:rPr sz="1100" spc="-105" dirty="0">
                          <a:solidFill>
                            <a:srgbClr val="231F20"/>
                          </a:solidFill>
                          <a:latin typeface="BIZ UDPゴシック" panose="020B0400000000000000" pitchFamily="50" charset="-128"/>
                          <a:ea typeface="BIZ UDPゴシック" panose="020B0400000000000000" pitchFamily="50" charset="-128"/>
                          <a:cs typeface="Arial Narrow"/>
                        </a:rPr>
                        <a:t>Power</a:t>
                      </a:r>
                      <a:r>
                        <a:rPr sz="1100" spc="-35" dirty="0">
                          <a:solidFill>
                            <a:srgbClr val="231F20"/>
                          </a:solidFill>
                          <a:latin typeface="BIZ UDPゴシック" panose="020B0400000000000000" pitchFamily="50" charset="-128"/>
                          <a:ea typeface="BIZ UDPゴシック" panose="020B0400000000000000" pitchFamily="50" charset="-128"/>
                          <a:cs typeface="Arial Narrow"/>
                        </a:rPr>
                        <a:t> </a:t>
                      </a:r>
                      <a:r>
                        <a:rPr sz="1100" spc="-95" dirty="0">
                          <a:solidFill>
                            <a:srgbClr val="231F20"/>
                          </a:solidFill>
                          <a:latin typeface="BIZ UDPゴシック" panose="020B0400000000000000" pitchFamily="50" charset="-128"/>
                          <a:ea typeface="BIZ UDPゴシック" panose="020B0400000000000000" pitchFamily="50" charset="-128"/>
                          <a:cs typeface="Arial Narrow"/>
                        </a:rPr>
                        <a:t>Reactor</a:t>
                      </a:r>
                      <a:r>
                        <a:rPr sz="1100" spc="-30" dirty="0">
                          <a:solidFill>
                            <a:srgbClr val="231F20"/>
                          </a:solidFill>
                          <a:latin typeface="BIZ UDPゴシック" panose="020B0400000000000000" pitchFamily="50" charset="-128"/>
                          <a:ea typeface="BIZ UDPゴシック" panose="020B0400000000000000" pitchFamily="50" charset="-128"/>
                          <a:cs typeface="Arial Narrow"/>
                        </a:rPr>
                        <a:t> </a:t>
                      </a:r>
                      <a:r>
                        <a:rPr sz="1100" spc="-45" dirty="0">
                          <a:solidFill>
                            <a:srgbClr val="231F20"/>
                          </a:solidFill>
                          <a:latin typeface="BIZ UDPゴシック" panose="020B0400000000000000" pitchFamily="50" charset="-128"/>
                          <a:ea typeface="BIZ UDPゴシック" panose="020B0400000000000000" pitchFamily="50" charset="-128"/>
                          <a:cs typeface="Arial Narrow"/>
                        </a:rPr>
                        <a:t>for</a:t>
                      </a:r>
                      <a:r>
                        <a:rPr sz="1100" spc="-35" dirty="0">
                          <a:solidFill>
                            <a:srgbClr val="231F20"/>
                          </a:solidFill>
                          <a:latin typeface="BIZ UDPゴシック" panose="020B0400000000000000" pitchFamily="50" charset="-128"/>
                          <a:ea typeface="BIZ UDPゴシック" panose="020B0400000000000000" pitchFamily="50" charset="-128"/>
                          <a:cs typeface="Arial Narrow"/>
                        </a:rPr>
                        <a:t> </a:t>
                      </a:r>
                      <a:r>
                        <a:rPr sz="1100" spc="-70" dirty="0">
                          <a:solidFill>
                            <a:srgbClr val="231F20"/>
                          </a:solidFill>
                          <a:latin typeface="BIZ UDPゴシック" panose="020B0400000000000000" pitchFamily="50" charset="-128"/>
                          <a:ea typeface="BIZ UDPゴシック" panose="020B0400000000000000" pitchFamily="50" charset="-128"/>
                          <a:cs typeface="Arial Narrow"/>
                        </a:rPr>
                        <a:t>Innovative</a:t>
                      </a:r>
                      <a:r>
                        <a:rPr sz="1100" spc="-30" dirty="0">
                          <a:solidFill>
                            <a:srgbClr val="231F20"/>
                          </a:solidFill>
                          <a:latin typeface="BIZ UDPゴシック" panose="020B0400000000000000" pitchFamily="50" charset="-128"/>
                          <a:ea typeface="BIZ UDPゴシック" panose="020B0400000000000000" pitchFamily="50" charset="-128"/>
                          <a:cs typeface="Arial Narrow"/>
                        </a:rPr>
                        <a:t> </a:t>
                      </a:r>
                      <a:r>
                        <a:rPr sz="1100" spc="-80" dirty="0">
                          <a:solidFill>
                            <a:srgbClr val="231F20"/>
                          </a:solidFill>
                          <a:latin typeface="BIZ UDPゴシック" panose="020B0400000000000000" pitchFamily="50" charset="-128"/>
                          <a:ea typeface="BIZ UDPゴシック" panose="020B0400000000000000" pitchFamily="50" charset="-128"/>
                          <a:cs typeface="Arial Narrow"/>
                        </a:rPr>
                        <a:t>Small</a:t>
                      </a:r>
                      <a:r>
                        <a:rPr sz="1100" spc="-35" dirty="0">
                          <a:solidFill>
                            <a:srgbClr val="231F20"/>
                          </a:solidFill>
                          <a:latin typeface="BIZ UDPゴシック" panose="020B0400000000000000" pitchFamily="50" charset="-128"/>
                          <a:ea typeface="BIZ UDPゴシック" panose="020B0400000000000000" pitchFamily="50" charset="-128"/>
                          <a:cs typeface="Arial Narrow"/>
                        </a:rPr>
                        <a:t> </a:t>
                      </a:r>
                      <a:r>
                        <a:rPr sz="1100" spc="-75" dirty="0">
                          <a:solidFill>
                            <a:srgbClr val="231F20"/>
                          </a:solidFill>
                          <a:latin typeface="BIZ UDPゴシック" panose="020B0400000000000000" pitchFamily="50" charset="-128"/>
                          <a:ea typeface="BIZ UDPゴシック" panose="020B0400000000000000" pitchFamily="50" charset="-128"/>
                          <a:cs typeface="Arial Narrow"/>
                        </a:rPr>
                        <a:t>Module</a:t>
                      </a:r>
                      <a:r>
                        <a:rPr sz="1100" spc="-30" dirty="0">
                          <a:solidFill>
                            <a:srgbClr val="231F20"/>
                          </a:solidFill>
                          <a:latin typeface="BIZ UDPゴシック" panose="020B0400000000000000" pitchFamily="50" charset="-128"/>
                          <a:ea typeface="BIZ UDPゴシック" panose="020B0400000000000000" pitchFamily="50" charset="-128"/>
                          <a:cs typeface="Arial Narrow"/>
                        </a:rPr>
                        <a:t> </a:t>
                      </a:r>
                      <a:r>
                        <a:rPr sz="1100" spc="-10" dirty="0">
                          <a:solidFill>
                            <a:srgbClr val="231F20"/>
                          </a:solidFill>
                          <a:latin typeface="BIZ UDPゴシック" panose="020B0400000000000000" pitchFamily="50" charset="-128"/>
                          <a:ea typeface="BIZ UDPゴシック" panose="020B0400000000000000" pitchFamily="50" charset="-128"/>
                          <a:cs typeface="Arial Narrow"/>
                        </a:rPr>
                        <a:t>(PRISM)</a:t>
                      </a:r>
                      <a:endParaRPr sz="1100">
                        <a:latin typeface="BIZ UDPゴシック" panose="020B0400000000000000" pitchFamily="50" charset="-128"/>
                        <a:ea typeface="BIZ UDPゴシック" panose="020B0400000000000000" pitchFamily="50" charset="-128"/>
                        <a:cs typeface="Arial Narrow"/>
                      </a:endParaRPr>
                    </a:p>
                  </a:txBody>
                  <a:tcPr marL="0" marR="0" marT="0" marB="0" anchor="ctr">
                    <a:solidFill>
                      <a:srgbClr val="D4EDF8"/>
                    </a:solidFill>
                  </a:tcPr>
                </a:tc>
                <a:tc>
                  <a:txBody>
                    <a:bodyPr/>
                    <a:lstStyle/>
                    <a:p>
                      <a:pPr marL="66040" algn="ctr">
                        <a:lnSpc>
                          <a:spcPts val="1195"/>
                        </a:lnSpc>
                      </a:pPr>
                      <a:r>
                        <a:rPr sz="1100" spc="-25" dirty="0">
                          <a:solidFill>
                            <a:srgbClr val="231F20"/>
                          </a:solidFill>
                          <a:latin typeface="BIZ UDPゴシック" panose="020B0400000000000000" pitchFamily="50" charset="-128"/>
                          <a:ea typeface="BIZ UDPゴシック" panose="020B0400000000000000" pitchFamily="50" charset="-128"/>
                          <a:cs typeface="Arial Narrow"/>
                        </a:rPr>
                        <a:t>311</a:t>
                      </a:r>
                      <a:endParaRPr sz="1100" dirty="0">
                        <a:latin typeface="BIZ UDPゴシック" panose="020B0400000000000000" pitchFamily="50" charset="-128"/>
                        <a:ea typeface="BIZ UDPゴシック" panose="020B0400000000000000" pitchFamily="50" charset="-128"/>
                        <a:cs typeface="Arial Narrow"/>
                      </a:endParaRPr>
                    </a:p>
                  </a:txBody>
                  <a:tcPr marL="0" marR="0" marT="0" marB="0" anchor="ctr">
                    <a:solidFill>
                      <a:srgbClr val="D4EDF8"/>
                    </a:solidFill>
                  </a:tcPr>
                </a:tc>
                <a:tc>
                  <a:txBody>
                    <a:bodyPr/>
                    <a:lstStyle/>
                    <a:p>
                      <a:pPr marL="63500" algn="ctr">
                        <a:lnSpc>
                          <a:spcPts val="1195"/>
                        </a:lnSpc>
                      </a:pPr>
                      <a:r>
                        <a:rPr sz="1100" spc="-10" dirty="0">
                          <a:solidFill>
                            <a:srgbClr val="231F20"/>
                          </a:solidFill>
                          <a:latin typeface="BIZ UDPゴシック" panose="020B0400000000000000" pitchFamily="50" charset="-128"/>
                          <a:ea typeface="BIZ UDPゴシック" panose="020B0400000000000000" pitchFamily="50" charset="-128"/>
                          <a:cs typeface="Arial Narrow"/>
                        </a:rPr>
                        <a:t>Metal</a:t>
                      </a:r>
                      <a:endParaRPr sz="1100">
                        <a:latin typeface="BIZ UDPゴシック" panose="020B0400000000000000" pitchFamily="50" charset="-128"/>
                        <a:ea typeface="BIZ UDPゴシック" panose="020B0400000000000000" pitchFamily="50" charset="-128"/>
                        <a:cs typeface="Arial Narrow"/>
                      </a:endParaRPr>
                    </a:p>
                  </a:txBody>
                  <a:tcPr marL="0" marR="0" marT="0" marB="0" anchor="ctr">
                    <a:solidFill>
                      <a:srgbClr val="D4EDF8"/>
                    </a:solidFill>
                  </a:tcPr>
                </a:tc>
                <a:tc>
                  <a:txBody>
                    <a:bodyPr/>
                    <a:lstStyle/>
                    <a:p>
                      <a:pPr marL="61594" algn="ctr">
                        <a:lnSpc>
                          <a:spcPts val="1195"/>
                        </a:lnSpc>
                      </a:pPr>
                      <a:r>
                        <a:rPr sz="1100" spc="-10" dirty="0">
                          <a:solidFill>
                            <a:srgbClr val="231F20"/>
                          </a:solidFill>
                          <a:latin typeface="BIZ UDPゴシック" panose="020B0400000000000000" pitchFamily="50" charset="-128"/>
                          <a:ea typeface="BIZ UDPゴシック" panose="020B0400000000000000" pitchFamily="50" charset="-128"/>
                          <a:cs typeface="Arial Narrow"/>
                        </a:rPr>
                        <a:t>Sodium</a:t>
                      </a:r>
                      <a:endParaRPr sz="1100">
                        <a:latin typeface="BIZ UDPゴシック" panose="020B0400000000000000" pitchFamily="50" charset="-128"/>
                        <a:ea typeface="BIZ UDPゴシック" panose="020B0400000000000000" pitchFamily="50" charset="-128"/>
                        <a:cs typeface="Arial Narrow"/>
                      </a:endParaRPr>
                    </a:p>
                  </a:txBody>
                  <a:tcPr marL="0" marR="0" marT="0" marB="0" anchor="ctr">
                    <a:solidFill>
                      <a:srgbClr val="D4EDF8"/>
                    </a:solidFill>
                  </a:tcPr>
                </a:tc>
                <a:tc>
                  <a:txBody>
                    <a:bodyPr/>
                    <a:lstStyle/>
                    <a:p>
                      <a:pPr marL="71120" algn="ctr">
                        <a:lnSpc>
                          <a:spcPts val="1195"/>
                        </a:lnSpc>
                      </a:pPr>
                      <a:r>
                        <a:rPr sz="1100" spc="-110" dirty="0">
                          <a:solidFill>
                            <a:srgbClr val="231F20"/>
                          </a:solidFill>
                          <a:latin typeface="BIZ UDPゴシック" panose="020B0400000000000000" pitchFamily="50" charset="-128"/>
                          <a:ea typeface="BIZ UDPゴシック" panose="020B0400000000000000" pitchFamily="50" charset="-128"/>
                          <a:cs typeface="Arial Narrow"/>
                        </a:rPr>
                        <a:t>GE-</a:t>
                      </a:r>
                      <a:r>
                        <a:rPr sz="1100" spc="-10" dirty="0">
                          <a:solidFill>
                            <a:srgbClr val="231F20"/>
                          </a:solidFill>
                          <a:latin typeface="BIZ UDPゴシック" panose="020B0400000000000000" pitchFamily="50" charset="-128"/>
                          <a:ea typeface="BIZ UDPゴシック" panose="020B0400000000000000" pitchFamily="50" charset="-128"/>
                          <a:cs typeface="Arial Narrow"/>
                        </a:rPr>
                        <a:t>Hitachi</a:t>
                      </a:r>
                      <a:endParaRPr sz="1100">
                        <a:latin typeface="BIZ UDPゴシック" panose="020B0400000000000000" pitchFamily="50" charset="-128"/>
                        <a:ea typeface="BIZ UDPゴシック" panose="020B0400000000000000" pitchFamily="50" charset="-128"/>
                        <a:cs typeface="Arial Narrow"/>
                      </a:endParaRPr>
                    </a:p>
                  </a:txBody>
                  <a:tcPr marL="0" marR="0" marT="0" marB="0" anchor="ctr">
                    <a:solidFill>
                      <a:srgbClr val="D4EDF8"/>
                    </a:solidFill>
                  </a:tcPr>
                </a:tc>
                <a:extLst>
                  <a:ext uri="{0D108BD9-81ED-4DB2-BD59-A6C34878D82A}">
                    <a16:rowId xmlns:a16="http://schemas.microsoft.com/office/drawing/2014/main" val="10011"/>
                  </a:ext>
                </a:extLst>
              </a:tr>
              <a:tr h="164465">
                <a:tc>
                  <a:txBody>
                    <a:bodyPr/>
                    <a:lstStyle/>
                    <a:p>
                      <a:pPr marL="50165" algn="ctr">
                        <a:lnSpc>
                          <a:spcPts val="1195"/>
                        </a:lnSpc>
                      </a:pPr>
                      <a:r>
                        <a:rPr sz="1100" spc="-100" dirty="0">
                          <a:solidFill>
                            <a:srgbClr val="231F20"/>
                          </a:solidFill>
                          <a:latin typeface="BIZ UDPゴシック" panose="020B0400000000000000" pitchFamily="50" charset="-128"/>
                          <a:ea typeface="BIZ UDPゴシック" panose="020B0400000000000000" pitchFamily="50" charset="-128"/>
                          <a:cs typeface="Arial Narrow"/>
                        </a:rPr>
                        <a:t>Steam</a:t>
                      </a:r>
                      <a:r>
                        <a:rPr sz="1100" spc="-40" dirty="0">
                          <a:solidFill>
                            <a:srgbClr val="231F20"/>
                          </a:solidFill>
                          <a:latin typeface="BIZ UDPゴシック" panose="020B0400000000000000" pitchFamily="50" charset="-128"/>
                          <a:ea typeface="BIZ UDPゴシック" panose="020B0400000000000000" pitchFamily="50" charset="-128"/>
                          <a:cs typeface="Arial Narrow"/>
                        </a:rPr>
                        <a:t> </a:t>
                      </a:r>
                      <a:r>
                        <a:rPr sz="1100" spc="-125" dirty="0">
                          <a:solidFill>
                            <a:srgbClr val="231F20"/>
                          </a:solidFill>
                          <a:latin typeface="BIZ UDPゴシック" panose="020B0400000000000000" pitchFamily="50" charset="-128"/>
                          <a:ea typeface="BIZ UDPゴシック" panose="020B0400000000000000" pitchFamily="50" charset="-128"/>
                          <a:cs typeface="Arial Narrow"/>
                        </a:rPr>
                        <a:t>Cycle</a:t>
                      </a:r>
                      <a:r>
                        <a:rPr sz="1100" spc="-35" dirty="0">
                          <a:solidFill>
                            <a:srgbClr val="231F20"/>
                          </a:solidFill>
                          <a:latin typeface="BIZ UDPゴシック" panose="020B0400000000000000" pitchFamily="50" charset="-128"/>
                          <a:ea typeface="BIZ UDPゴシック" panose="020B0400000000000000" pitchFamily="50" charset="-128"/>
                          <a:cs typeface="Arial Narrow"/>
                        </a:rPr>
                        <a:t> </a:t>
                      </a:r>
                      <a:r>
                        <a:rPr sz="1100" spc="-70" dirty="0">
                          <a:solidFill>
                            <a:srgbClr val="231F20"/>
                          </a:solidFill>
                          <a:latin typeface="BIZ UDPゴシック" panose="020B0400000000000000" pitchFamily="50" charset="-128"/>
                          <a:ea typeface="BIZ UDPゴシック" panose="020B0400000000000000" pitchFamily="50" charset="-128"/>
                          <a:cs typeface="Arial Narrow"/>
                        </a:rPr>
                        <a:t>High</a:t>
                      </a:r>
                      <a:r>
                        <a:rPr sz="1100" spc="-85" dirty="0">
                          <a:solidFill>
                            <a:srgbClr val="231F20"/>
                          </a:solidFill>
                          <a:latin typeface="BIZ UDPゴシック" panose="020B0400000000000000" pitchFamily="50" charset="-128"/>
                          <a:ea typeface="BIZ UDPゴシック" panose="020B0400000000000000" pitchFamily="50" charset="-128"/>
                          <a:cs typeface="Arial Narrow"/>
                        </a:rPr>
                        <a:t> </a:t>
                      </a:r>
                      <a:r>
                        <a:rPr sz="1100" spc="-90" dirty="0">
                          <a:solidFill>
                            <a:srgbClr val="231F20"/>
                          </a:solidFill>
                          <a:latin typeface="BIZ UDPゴシック" panose="020B0400000000000000" pitchFamily="50" charset="-128"/>
                          <a:ea typeface="BIZ UDPゴシック" panose="020B0400000000000000" pitchFamily="50" charset="-128"/>
                          <a:cs typeface="Arial Narrow"/>
                        </a:rPr>
                        <a:t>Temperature</a:t>
                      </a:r>
                      <a:r>
                        <a:rPr sz="1100" spc="-35" dirty="0">
                          <a:solidFill>
                            <a:srgbClr val="231F20"/>
                          </a:solidFill>
                          <a:latin typeface="BIZ UDPゴシック" panose="020B0400000000000000" pitchFamily="50" charset="-128"/>
                          <a:ea typeface="BIZ UDPゴシック" panose="020B0400000000000000" pitchFamily="50" charset="-128"/>
                          <a:cs typeface="Arial Narrow"/>
                        </a:rPr>
                        <a:t> </a:t>
                      </a:r>
                      <a:r>
                        <a:rPr sz="1100" spc="-114" dirty="0">
                          <a:solidFill>
                            <a:srgbClr val="231F20"/>
                          </a:solidFill>
                          <a:latin typeface="BIZ UDPゴシック" panose="020B0400000000000000" pitchFamily="50" charset="-128"/>
                          <a:ea typeface="BIZ UDPゴシック" panose="020B0400000000000000" pitchFamily="50" charset="-128"/>
                          <a:cs typeface="Arial Narrow"/>
                        </a:rPr>
                        <a:t>Gas-</a:t>
                      </a:r>
                      <a:r>
                        <a:rPr sz="1100" spc="-85" dirty="0">
                          <a:solidFill>
                            <a:srgbClr val="231F20"/>
                          </a:solidFill>
                          <a:latin typeface="BIZ UDPゴシック" panose="020B0400000000000000" pitchFamily="50" charset="-128"/>
                          <a:ea typeface="BIZ UDPゴシック" panose="020B0400000000000000" pitchFamily="50" charset="-128"/>
                          <a:cs typeface="Arial Narrow"/>
                        </a:rPr>
                        <a:t>cooled</a:t>
                      </a:r>
                      <a:r>
                        <a:rPr sz="1100" spc="-35" dirty="0">
                          <a:solidFill>
                            <a:srgbClr val="231F20"/>
                          </a:solidFill>
                          <a:latin typeface="BIZ UDPゴシック" panose="020B0400000000000000" pitchFamily="50" charset="-128"/>
                          <a:ea typeface="BIZ UDPゴシック" panose="020B0400000000000000" pitchFamily="50" charset="-128"/>
                          <a:cs typeface="Arial Narrow"/>
                        </a:rPr>
                        <a:t> </a:t>
                      </a:r>
                      <a:r>
                        <a:rPr sz="1100" spc="-95" dirty="0">
                          <a:solidFill>
                            <a:srgbClr val="231F20"/>
                          </a:solidFill>
                          <a:latin typeface="BIZ UDPゴシック" panose="020B0400000000000000" pitchFamily="50" charset="-128"/>
                          <a:ea typeface="BIZ UDPゴシック" panose="020B0400000000000000" pitchFamily="50" charset="-128"/>
                          <a:cs typeface="Arial Narrow"/>
                        </a:rPr>
                        <a:t>Reactor</a:t>
                      </a:r>
                      <a:r>
                        <a:rPr sz="1100" spc="-35" dirty="0">
                          <a:solidFill>
                            <a:srgbClr val="231F20"/>
                          </a:solidFill>
                          <a:latin typeface="BIZ UDPゴシック" panose="020B0400000000000000" pitchFamily="50" charset="-128"/>
                          <a:ea typeface="BIZ UDPゴシック" panose="020B0400000000000000" pitchFamily="50" charset="-128"/>
                          <a:cs typeface="Arial Narrow"/>
                        </a:rPr>
                        <a:t> </a:t>
                      </a:r>
                      <a:r>
                        <a:rPr sz="1100" spc="-170" dirty="0">
                          <a:solidFill>
                            <a:srgbClr val="231F20"/>
                          </a:solidFill>
                          <a:latin typeface="BIZ UDPゴシック" panose="020B0400000000000000" pitchFamily="50" charset="-128"/>
                          <a:ea typeface="BIZ UDPゴシック" panose="020B0400000000000000" pitchFamily="50" charset="-128"/>
                          <a:cs typeface="Arial Narrow"/>
                        </a:rPr>
                        <a:t>(SC</a:t>
                      </a:r>
                      <a:r>
                        <a:rPr sz="1100" spc="-40" dirty="0">
                          <a:solidFill>
                            <a:srgbClr val="231F20"/>
                          </a:solidFill>
                          <a:latin typeface="BIZ UDPゴシック" panose="020B0400000000000000" pitchFamily="50" charset="-128"/>
                          <a:ea typeface="BIZ UDPゴシック" panose="020B0400000000000000" pitchFamily="50" charset="-128"/>
                          <a:cs typeface="Arial Narrow"/>
                        </a:rPr>
                        <a:t> HTGR)</a:t>
                      </a:r>
                      <a:endParaRPr sz="1100">
                        <a:latin typeface="BIZ UDPゴシック" panose="020B0400000000000000" pitchFamily="50" charset="-128"/>
                        <a:ea typeface="BIZ UDPゴシック" panose="020B0400000000000000" pitchFamily="50" charset="-128"/>
                        <a:cs typeface="Arial Narrow"/>
                      </a:endParaRPr>
                    </a:p>
                  </a:txBody>
                  <a:tcPr marL="0" marR="0" marT="0" marB="0" anchor="ctr"/>
                </a:tc>
                <a:tc>
                  <a:txBody>
                    <a:bodyPr/>
                    <a:lstStyle/>
                    <a:p>
                      <a:pPr marL="66040" algn="ctr">
                        <a:lnSpc>
                          <a:spcPts val="1195"/>
                        </a:lnSpc>
                      </a:pPr>
                      <a:r>
                        <a:rPr sz="1100" spc="-70" dirty="0">
                          <a:solidFill>
                            <a:srgbClr val="231F20"/>
                          </a:solidFill>
                          <a:latin typeface="BIZ UDPゴシック" panose="020B0400000000000000" pitchFamily="50" charset="-128"/>
                          <a:ea typeface="BIZ UDPゴシック" panose="020B0400000000000000" pitchFamily="50" charset="-128"/>
                          <a:cs typeface="Arial Narrow"/>
                        </a:rPr>
                        <a:t>100-</a:t>
                      </a:r>
                      <a:r>
                        <a:rPr sz="1100" spc="-25" dirty="0">
                          <a:solidFill>
                            <a:srgbClr val="231F20"/>
                          </a:solidFill>
                          <a:latin typeface="BIZ UDPゴシック" panose="020B0400000000000000" pitchFamily="50" charset="-128"/>
                          <a:ea typeface="BIZ UDPゴシック" panose="020B0400000000000000" pitchFamily="50" charset="-128"/>
                          <a:cs typeface="Arial Narrow"/>
                        </a:rPr>
                        <a:t>300</a:t>
                      </a:r>
                      <a:endParaRPr sz="1100" dirty="0">
                        <a:latin typeface="BIZ UDPゴシック" panose="020B0400000000000000" pitchFamily="50" charset="-128"/>
                        <a:ea typeface="BIZ UDPゴシック" panose="020B0400000000000000" pitchFamily="50" charset="-128"/>
                        <a:cs typeface="Arial Narrow"/>
                      </a:endParaRPr>
                    </a:p>
                  </a:txBody>
                  <a:tcPr marL="0" marR="0" marT="0" marB="0" anchor="ctr"/>
                </a:tc>
                <a:tc>
                  <a:txBody>
                    <a:bodyPr/>
                    <a:lstStyle/>
                    <a:p>
                      <a:pPr marL="63500" algn="ctr">
                        <a:lnSpc>
                          <a:spcPts val="1195"/>
                        </a:lnSpc>
                      </a:pPr>
                      <a:r>
                        <a:rPr sz="1100" spc="-10" dirty="0">
                          <a:solidFill>
                            <a:srgbClr val="231F20"/>
                          </a:solidFill>
                          <a:latin typeface="BIZ UDPゴシック" panose="020B0400000000000000" pitchFamily="50" charset="-128"/>
                          <a:ea typeface="BIZ UDPゴシック" panose="020B0400000000000000" pitchFamily="50" charset="-128"/>
                          <a:cs typeface="Arial Narrow"/>
                        </a:rPr>
                        <a:t>TRISO</a:t>
                      </a:r>
                      <a:endParaRPr sz="1100">
                        <a:latin typeface="BIZ UDPゴシック" panose="020B0400000000000000" pitchFamily="50" charset="-128"/>
                        <a:ea typeface="BIZ UDPゴシック" panose="020B0400000000000000" pitchFamily="50" charset="-128"/>
                        <a:cs typeface="Arial Narrow"/>
                      </a:endParaRPr>
                    </a:p>
                  </a:txBody>
                  <a:tcPr marL="0" marR="0" marT="0" marB="0" anchor="ctr"/>
                </a:tc>
                <a:tc>
                  <a:txBody>
                    <a:bodyPr/>
                    <a:lstStyle/>
                    <a:p>
                      <a:pPr marL="61594" algn="ctr">
                        <a:lnSpc>
                          <a:spcPts val="1195"/>
                        </a:lnSpc>
                      </a:pPr>
                      <a:r>
                        <a:rPr sz="1100" spc="-10" dirty="0">
                          <a:solidFill>
                            <a:srgbClr val="231F20"/>
                          </a:solidFill>
                          <a:latin typeface="BIZ UDPゴシック" panose="020B0400000000000000" pitchFamily="50" charset="-128"/>
                          <a:ea typeface="BIZ UDPゴシック" panose="020B0400000000000000" pitchFamily="50" charset="-128"/>
                          <a:cs typeface="Arial Narrow"/>
                        </a:rPr>
                        <a:t>Helium</a:t>
                      </a:r>
                      <a:endParaRPr sz="1100">
                        <a:latin typeface="BIZ UDPゴシック" panose="020B0400000000000000" pitchFamily="50" charset="-128"/>
                        <a:ea typeface="BIZ UDPゴシック" panose="020B0400000000000000" pitchFamily="50" charset="-128"/>
                        <a:cs typeface="Arial Narrow"/>
                      </a:endParaRPr>
                    </a:p>
                  </a:txBody>
                  <a:tcPr marL="0" marR="0" marT="0" marB="0" anchor="ctr"/>
                </a:tc>
                <a:tc>
                  <a:txBody>
                    <a:bodyPr/>
                    <a:lstStyle/>
                    <a:p>
                      <a:pPr marL="71120" algn="ctr">
                        <a:lnSpc>
                          <a:spcPts val="1195"/>
                        </a:lnSpc>
                      </a:pPr>
                      <a:r>
                        <a:rPr sz="1100" spc="-95" dirty="0">
                          <a:solidFill>
                            <a:srgbClr val="231F20"/>
                          </a:solidFill>
                          <a:latin typeface="BIZ UDPゴシック" panose="020B0400000000000000" pitchFamily="50" charset="-128"/>
                          <a:ea typeface="BIZ UDPゴシック" panose="020B0400000000000000" pitchFamily="50" charset="-128"/>
                          <a:cs typeface="Arial Narrow"/>
                        </a:rPr>
                        <a:t>Framatome</a:t>
                      </a:r>
                      <a:r>
                        <a:rPr sz="1100" spc="-35" dirty="0">
                          <a:solidFill>
                            <a:srgbClr val="231F20"/>
                          </a:solidFill>
                          <a:latin typeface="BIZ UDPゴシック" panose="020B0400000000000000" pitchFamily="50" charset="-128"/>
                          <a:ea typeface="BIZ UDPゴシック" panose="020B0400000000000000" pitchFamily="50" charset="-128"/>
                          <a:cs typeface="Arial Narrow"/>
                        </a:rPr>
                        <a:t> </a:t>
                      </a:r>
                      <a:r>
                        <a:rPr sz="1100" dirty="0">
                          <a:solidFill>
                            <a:srgbClr val="231F20"/>
                          </a:solidFill>
                          <a:latin typeface="BIZ UDPゴシック" panose="020B0400000000000000" pitchFamily="50" charset="-128"/>
                          <a:ea typeface="BIZ UDPゴシック" panose="020B0400000000000000" pitchFamily="50" charset="-128"/>
                          <a:cs typeface="Arial Narrow"/>
                        </a:rPr>
                        <a:t>-</a:t>
                      </a:r>
                      <a:r>
                        <a:rPr sz="1100" spc="-35" dirty="0">
                          <a:solidFill>
                            <a:srgbClr val="231F20"/>
                          </a:solidFill>
                          <a:latin typeface="BIZ UDPゴシック" panose="020B0400000000000000" pitchFamily="50" charset="-128"/>
                          <a:ea typeface="BIZ UDPゴシック" panose="020B0400000000000000" pitchFamily="50" charset="-128"/>
                          <a:cs typeface="Arial Narrow"/>
                        </a:rPr>
                        <a:t> </a:t>
                      </a:r>
                      <a:r>
                        <a:rPr sz="1100" spc="-25" dirty="0">
                          <a:solidFill>
                            <a:srgbClr val="231F20"/>
                          </a:solidFill>
                          <a:latin typeface="BIZ UDPゴシック" panose="020B0400000000000000" pitchFamily="50" charset="-128"/>
                          <a:ea typeface="BIZ UDPゴシック" panose="020B0400000000000000" pitchFamily="50" charset="-128"/>
                          <a:cs typeface="Arial Narrow"/>
                        </a:rPr>
                        <a:t>US</a:t>
                      </a:r>
                      <a:endParaRPr sz="1100" dirty="0">
                        <a:latin typeface="BIZ UDPゴシック" panose="020B0400000000000000" pitchFamily="50" charset="-128"/>
                        <a:ea typeface="BIZ UDPゴシック" panose="020B0400000000000000" pitchFamily="50" charset="-128"/>
                        <a:cs typeface="Arial Narrow"/>
                      </a:endParaRPr>
                    </a:p>
                  </a:txBody>
                  <a:tcPr marL="0" marR="0" marT="0" marB="0" anchor="ctr"/>
                </a:tc>
                <a:extLst>
                  <a:ext uri="{0D108BD9-81ED-4DB2-BD59-A6C34878D82A}">
                    <a16:rowId xmlns:a16="http://schemas.microsoft.com/office/drawing/2014/main" val="10012"/>
                  </a:ext>
                </a:extLst>
              </a:tr>
              <a:tr h="172720">
                <a:tc>
                  <a:txBody>
                    <a:bodyPr/>
                    <a:lstStyle/>
                    <a:p>
                      <a:pPr marL="50165" algn="ctr">
                        <a:lnSpc>
                          <a:spcPts val="1290"/>
                        </a:lnSpc>
                        <a:spcBef>
                          <a:spcPts val="15"/>
                        </a:spcBef>
                      </a:pPr>
                      <a:r>
                        <a:rPr sz="1100" spc="-105" dirty="0">
                          <a:solidFill>
                            <a:srgbClr val="231F20"/>
                          </a:solidFill>
                          <a:latin typeface="BIZ UDPゴシック" panose="020B0400000000000000" pitchFamily="50" charset="-128"/>
                          <a:ea typeface="BIZ UDPゴシック" panose="020B0400000000000000" pitchFamily="50" charset="-128"/>
                          <a:cs typeface="Arial Narrow"/>
                        </a:rPr>
                        <a:t>Gas-</a:t>
                      </a:r>
                      <a:r>
                        <a:rPr sz="1100" spc="-60" dirty="0">
                          <a:solidFill>
                            <a:srgbClr val="231F20"/>
                          </a:solidFill>
                          <a:latin typeface="BIZ UDPゴシック" panose="020B0400000000000000" pitchFamily="50" charset="-128"/>
                          <a:ea typeface="BIZ UDPゴシック" panose="020B0400000000000000" pitchFamily="50" charset="-128"/>
                          <a:cs typeface="Arial Narrow"/>
                        </a:rPr>
                        <a:t>turbine,</a:t>
                      </a:r>
                      <a:r>
                        <a:rPr sz="1100" spc="-70" dirty="0">
                          <a:solidFill>
                            <a:srgbClr val="231F20"/>
                          </a:solidFill>
                          <a:latin typeface="BIZ UDPゴシック" panose="020B0400000000000000" pitchFamily="50" charset="-128"/>
                          <a:ea typeface="BIZ UDPゴシック" panose="020B0400000000000000" pitchFamily="50" charset="-128"/>
                          <a:cs typeface="Arial Narrow"/>
                        </a:rPr>
                        <a:t> Modular</a:t>
                      </a:r>
                      <a:r>
                        <a:rPr sz="1100" spc="-65" dirty="0">
                          <a:solidFill>
                            <a:srgbClr val="231F20"/>
                          </a:solidFill>
                          <a:latin typeface="BIZ UDPゴシック" panose="020B0400000000000000" pitchFamily="50" charset="-128"/>
                          <a:ea typeface="BIZ UDPゴシック" panose="020B0400000000000000" pitchFamily="50" charset="-128"/>
                          <a:cs typeface="Arial Narrow"/>
                        </a:rPr>
                        <a:t> </a:t>
                      </a:r>
                      <a:r>
                        <a:rPr sz="1100" spc="-55" dirty="0">
                          <a:solidFill>
                            <a:srgbClr val="231F20"/>
                          </a:solidFill>
                          <a:latin typeface="BIZ UDPゴシック" panose="020B0400000000000000" pitchFamily="50" charset="-128"/>
                          <a:ea typeface="BIZ UDPゴシック" panose="020B0400000000000000" pitchFamily="50" charset="-128"/>
                          <a:cs typeface="Arial Narrow"/>
                        </a:rPr>
                        <a:t>Helium-</a:t>
                      </a:r>
                      <a:r>
                        <a:rPr sz="1100" spc="-85" dirty="0">
                          <a:solidFill>
                            <a:srgbClr val="231F20"/>
                          </a:solidFill>
                          <a:latin typeface="BIZ UDPゴシック" panose="020B0400000000000000" pitchFamily="50" charset="-128"/>
                          <a:ea typeface="BIZ UDPゴシック" panose="020B0400000000000000" pitchFamily="50" charset="-128"/>
                          <a:cs typeface="Arial Narrow"/>
                        </a:rPr>
                        <a:t>cooled</a:t>
                      </a:r>
                      <a:r>
                        <a:rPr sz="1100" spc="-65" dirty="0">
                          <a:solidFill>
                            <a:srgbClr val="231F20"/>
                          </a:solidFill>
                          <a:latin typeface="BIZ UDPゴシック" panose="020B0400000000000000" pitchFamily="50" charset="-128"/>
                          <a:ea typeface="BIZ UDPゴシック" panose="020B0400000000000000" pitchFamily="50" charset="-128"/>
                          <a:cs typeface="Arial Narrow"/>
                        </a:rPr>
                        <a:t> </a:t>
                      </a:r>
                      <a:r>
                        <a:rPr sz="1100" spc="-60" dirty="0">
                          <a:solidFill>
                            <a:srgbClr val="231F20"/>
                          </a:solidFill>
                          <a:latin typeface="BIZ UDPゴシック" panose="020B0400000000000000" pitchFamily="50" charset="-128"/>
                          <a:ea typeface="BIZ UDPゴシック" panose="020B0400000000000000" pitchFamily="50" charset="-128"/>
                          <a:cs typeface="Arial Narrow"/>
                        </a:rPr>
                        <a:t>Reactor</a:t>
                      </a:r>
                      <a:r>
                        <a:rPr sz="1100" spc="495" dirty="0">
                          <a:solidFill>
                            <a:srgbClr val="231F20"/>
                          </a:solidFill>
                          <a:latin typeface="BIZ UDPゴシック" panose="020B0400000000000000" pitchFamily="50" charset="-128"/>
                          <a:ea typeface="BIZ UDPゴシック" panose="020B0400000000000000" pitchFamily="50" charset="-128"/>
                          <a:cs typeface="Arial Narrow"/>
                        </a:rPr>
                        <a:t> </a:t>
                      </a:r>
                      <a:r>
                        <a:rPr sz="1100" spc="-140" dirty="0">
                          <a:solidFill>
                            <a:srgbClr val="231F20"/>
                          </a:solidFill>
                          <a:latin typeface="BIZ UDPゴシック" panose="020B0400000000000000" pitchFamily="50" charset="-128"/>
                          <a:ea typeface="BIZ UDPゴシック" panose="020B0400000000000000" pitchFamily="50" charset="-128"/>
                          <a:cs typeface="Arial Narrow"/>
                        </a:rPr>
                        <a:t>(GT-</a:t>
                      </a:r>
                      <a:r>
                        <a:rPr sz="1100" spc="-20" dirty="0">
                          <a:solidFill>
                            <a:srgbClr val="231F20"/>
                          </a:solidFill>
                          <a:latin typeface="BIZ UDPゴシック" panose="020B0400000000000000" pitchFamily="50" charset="-128"/>
                          <a:ea typeface="BIZ UDPゴシック" panose="020B0400000000000000" pitchFamily="50" charset="-128"/>
                          <a:cs typeface="Arial Narrow"/>
                        </a:rPr>
                        <a:t>MHR)</a:t>
                      </a:r>
                      <a:endParaRPr sz="1100">
                        <a:latin typeface="BIZ UDPゴシック" panose="020B0400000000000000" pitchFamily="50" charset="-128"/>
                        <a:ea typeface="BIZ UDPゴシック" panose="020B0400000000000000" pitchFamily="50" charset="-128"/>
                        <a:cs typeface="Arial Narrow"/>
                      </a:endParaRPr>
                    </a:p>
                  </a:txBody>
                  <a:tcPr marL="0" marR="0" marT="1905" marB="0" anchor="ctr">
                    <a:solidFill>
                      <a:srgbClr val="D4EDF8"/>
                    </a:solidFill>
                  </a:tcPr>
                </a:tc>
                <a:tc>
                  <a:txBody>
                    <a:bodyPr/>
                    <a:lstStyle/>
                    <a:p>
                      <a:pPr marL="66040" algn="ctr">
                        <a:lnSpc>
                          <a:spcPts val="1290"/>
                        </a:lnSpc>
                        <a:spcBef>
                          <a:spcPts val="15"/>
                        </a:spcBef>
                      </a:pPr>
                      <a:r>
                        <a:rPr sz="1100" spc="-20" dirty="0">
                          <a:solidFill>
                            <a:srgbClr val="231F20"/>
                          </a:solidFill>
                          <a:latin typeface="BIZ UDPゴシック" panose="020B0400000000000000" pitchFamily="50" charset="-128"/>
                          <a:ea typeface="BIZ UDPゴシック" panose="020B0400000000000000" pitchFamily="50" charset="-128"/>
                          <a:cs typeface="Arial Narrow"/>
                        </a:rPr>
                        <a:t>~300</a:t>
                      </a:r>
                      <a:endParaRPr sz="1100" dirty="0">
                        <a:latin typeface="BIZ UDPゴシック" panose="020B0400000000000000" pitchFamily="50" charset="-128"/>
                        <a:ea typeface="BIZ UDPゴシック" panose="020B0400000000000000" pitchFamily="50" charset="-128"/>
                        <a:cs typeface="Arial Narrow"/>
                      </a:endParaRPr>
                    </a:p>
                  </a:txBody>
                  <a:tcPr marL="0" marR="0" marT="1905" marB="0" anchor="ctr">
                    <a:solidFill>
                      <a:srgbClr val="D4EDF8"/>
                    </a:solidFill>
                  </a:tcPr>
                </a:tc>
                <a:tc>
                  <a:txBody>
                    <a:bodyPr/>
                    <a:lstStyle/>
                    <a:p>
                      <a:pPr marL="63500" algn="ctr">
                        <a:lnSpc>
                          <a:spcPts val="1290"/>
                        </a:lnSpc>
                        <a:spcBef>
                          <a:spcPts val="15"/>
                        </a:spcBef>
                      </a:pPr>
                      <a:r>
                        <a:rPr sz="1100" spc="-10" dirty="0">
                          <a:solidFill>
                            <a:srgbClr val="231F20"/>
                          </a:solidFill>
                          <a:latin typeface="BIZ UDPゴシック" panose="020B0400000000000000" pitchFamily="50" charset="-128"/>
                          <a:ea typeface="BIZ UDPゴシック" panose="020B0400000000000000" pitchFamily="50" charset="-128"/>
                          <a:cs typeface="Arial Narrow"/>
                        </a:rPr>
                        <a:t>TRISO</a:t>
                      </a:r>
                      <a:endParaRPr sz="1100">
                        <a:latin typeface="BIZ UDPゴシック" panose="020B0400000000000000" pitchFamily="50" charset="-128"/>
                        <a:ea typeface="BIZ UDPゴシック" panose="020B0400000000000000" pitchFamily="50" charset="-128"/>
                        <a:cs typeface="Arial Narrow"/>
                      </a:endParaRPr>
                    </a:p>
                  </a:txBody>
                  <a:tcPr marL="0" marR="0" marT="1905" marB="0" anchor="ctr">
                    <a:solidFill>
                      <a:srgbClr val="D4EDF8"/>
                    </a:solidFill>
                  </a:tcPr>
                </a:tc>
                <a:tc>
                  <a:txBody>
                    <a:bodyPr/>
                    <a:lstStyle/>
                    <a:p>
                      <a:pPr marL="61594" algn="ctr">
                        <a:lnSpc>
                          <a:spcPts val="1290"/>
                        </a:lnSpc>
                        <a:spcBef>
                          <a:spcPts val="15"/>
                        </a:spcBef>
                      </a:pPr>
                      <a:r>
                        <a:rPr sz="1100" spc="-10" dirty="0">
                          <a:solidFill>
                            <a:srgbClr val="231F20"/>
                          </a:solidFill>
                          <a:latin typeface="BIZ UDPゴシック" panose="020B0400000000000000" pitchFamily="50" charset="-128"/>
                          <a:ea typeface="BIZ UDPゴシック" panose="020B0400000000000000" pitchFamily="50" charset="-128"/>
                          <a:cs typeface="Arial Narrow"/>
                        </a:rPr>
                        <a:t>Helium</a:t>
                      </a:r>
                      <a:endParaRPr sz="1100">
                        <a:latin typeface="BIZ UDPゴシック" panose="020B0400000000000000" pitchFamily="50" charset="-128"/>
                        <a:ea typeface="BIZ UDPゴシック" panose="020B0400000000000000" pitchFamily="50" charset="-128"/>
                        <a:cs typeface="Arial Narrow"/>
                      </a:endParaRPr>
                    </a:p>
                  </a:txBody>
                  <a:tcPr marL="0" marR="0" marT="1905" marB="0" anchor="ctr">
                    <a:solidFill>
                      <a:srgbClr val="D4EDF8"/>
                    </a:solidFill>
                  </a:tcPr>
                </a:tc>
                <a:tc>
                  <a:txBody>
                    <a:bodyPr/>
                    <a:lstStyle/>
                    <a:p>
                      <a:pPr marL="71120" algn="ctr">
                        <a:lnSpc>
                          <a:spcPts val="1290"/>
                        </a:lnSpc>
                        <a:spcBef>
                          <a:spcPts val="15"/>
                        </a:spcBef>
                      </a:pPr>
                      <a:r>
                        <a:rPr sz="1100" spc="-95" dirty="0">
                          <a:solidFill>
                            <a:srgbClr val="231F20"/>
                          </a:solidFill>
                          <a:latin typeface="BIZ UDPゴシック" panose="020B0400000000000000" pitchFamily="50" charset="-128"/>
                          <a:ea typeface="BIZ UDPゴシック" panose="020B0400000000000000" pitchFamily="50" charset="-128"/>
                          <a:cs typeface="Arial Narrow"/>
                        </a:rPr>
                        <a:t>General</a:t>
                      </a:r>
                      <a:r>
                        <a:rPr sz="1100" spc="-40" dirty="0">
                          <a:solidFill>
                            <a:srgbClr val="231F20"/>
                          </a:solidFill>
                          <a:latin typeface="BIZ UDPゴシック" panose="020B0400000000000000" pitchFamily="50" charset="-128"/>
                          <a:ea typeface="BIZ UDPゴシック" panose="020B0400000000000000" pitchFamily="50" charset="-128"/>
                          <a:cs typeface="Arial Narrow"/>
                        </a:rPr>
                        <a:t> </a:t>
                      </a:r>
                      <a:r>
                        <a:rPr sz="1100" spc="-10" dirty="0">
                          <a:solidFill>
                            <a:srgbClr val="231F20"/>
                          </a:solidFill>
                          <a:latin typeface="BIZ UDPゴシック" panose="020B0400000000000000" pitchFamily="50" charset="-128"/>
                          <a:ea typeface="BIZ UDPゴシック" panose="020B0400000000000000" pitchFamily="50" charset="-128"/>
                          <a:cs typeface="Arial Narrow"/>
                        </a:rPr>
                        <a:t>Atomics</a:t>
                      </a:r>
                      <a:endParaRPr sz="1100" dirty="0">
                        <a:latin typeface="BIZ UDPゴシック" panose="020B0400000000000000" pitchFamily="50" charset="-128"/>
                        <a:ea typeface="BIZ UDPゴシック" panose="020B0400000000000000" pitchFamily="50" charset="-128"/>
                        <a:cs typeface="Arial Narrow"/>
                      </a:endParaRPr>
                    </a:p>
                  </a:txBody>
                  <a:tcPr marL="0" marR="0" marT="1905" marB="0" anchor="ctr">
                    <a:solidFill>
                      <a:srgbClr val="D4EDF8"/>
                    </a:solidFill>
                  </a:tcPr>
                </a:tc>
                <a:extLst>
                  <a:ext uri="{0D108BD9-81ED-4DB2-BD59-A6C34878D82A}">
                    <a16:rowId xmlns:a16="http://schemas.microsoft.com/office/drawing/2014/main" val="10013"/>
                  </a:ext>
                </a:extLst>
              </a:tr>
              <a:tr h="171450">
                <a:tc>
                  <a:txBody>
                    <a:bodyPr/>
                    <a:lstStyle/>
                    <a:p>
                      <a:pPr marL="50165" algn="ctr">
                        <a:lnSpc>
                          <a:spcPts val="1230"/>
                        </a:lnSpc>
                      </a:pPr>
                      <a:r>
                        <a:rPr sz="1100" spc="-120" dirty="0">
                          <a:solidFill>
                            <a:srgbClr val="231F20"/>
                          </a:solidFill>
                          <a:latin typeface="BIZ UDPゴシック" panose="020B0400000000000000" pitchFamily="50" charset="-128"/>
                          <a:ea typeface="BIZ UDPゴシック" panose="020B0400000000000000" pitchFamily="50" charset="-128"/>
                          <a:cs typeface="Arial Narrow"/>
                        </a:rPr>
                        <a:t>The</a:t>
                      </a:r>
                      <a:r>
                        <a:rPr sz="1100" spc="-40" dirty="0">
                          <a:solidFill>
                            <a:srgbClr val="231F20"/>
                          </a:solidFill>
                          <a:latin typeface="BIZ UDPゴシック" panose="020B0400000000000000" pitchFamily="50" charset="-128"/>
                          <a:ea typeface="BIZ UDPゴシック" panose="020B0400000000000000" pitchFamily="50" charset="-128"/>
                          <a:cs typeface="Arial Narrow"/>
                        </a:rPr>
                        <a:t> </a:t>
                      </a:r>
                      <a:r>
                        <a:rPr sz="1100" spc="-95" dirty="0">
                          <a:solidFill>
                            <a:srgbClr val="231F20"/>
                          </a:solidFill>
                          <a:latin typeface="BIZ UDPゴシック" panose="020B0400000000000000" pitchFamily="50" charset="-128"/>
                          <a:ea typeface="BIZ UDPゴシック" panose="020B0400000000000000" pitchFamily="50" charset="-128"/>
                          <a:cs typeface="Arial Narrow"/>
                        </a:rPr>
                        <a:t>Do-</a:t>
                      </a:r>
                      <a:r>
                        <a:rPr sz="1100" spc="-65" dirty="0">
                          <a:solidFill>
                            <a:srgbClr val="231F20"/>
                          </a:solidFill>
                          <a:latin typeface="BIZ UDPゴシック" panose="020B0400000000000000" pitchFamily="50" charset="-128"/>
                          <a:ea typeface="BIZ UDPゴシック" panose="020B0400000000000000" pitchFamily="50" charset="-128"/>
                          <a:cs typeface="Arial Narrow"/>
                        </a:rPr>
                        <a:t>able</a:t>
                      </a:r>
                      <a:r>
                        <a:rPr sz="1100" spc="-35" dirty="0">
                          <a:solidFill>
                            <a:srgbClr val="231F20"/>
                          </a:solidFill>
                          <a:latin typeface="BIZ UDPゴシック" panose="020B0400000000000000" pitchFamily="50" charset="-128"/>
                          <a:ea typeface="BIZ UDPゴシック" panose="020B0400000000000000" pitchFamily="50" charset="-128"/>
                          <a:cs typeface="Arial Narrow"/>
                        </a:rPr>
                        <a:t> </a:t>
                      </a:r>
                      <a:r>
                        <a:rPr sz="1100" spc="-60" dirty="0">
                          <a:solidFill>
                            <a:srgbClr val="231F20"/>
                          </a:solidFill>
                          <a:latin typeface="BIZ UDPゴシック" panose="020B0400000000000000" pitchFamily="50" charset="-128"/>
                          <a:ea typeface="BIZ UDPゴシック" panose="020B0400000000000000" pitchFamily="50" charset="-128"/>
                          <a:cs typeface="Arial Narrow"/>
                        </a:rPr>
                        <a:t>Molten</a:t>
                      </a:r>
                      <a:r>
                        <a:rPr sz="1100" spc="-35" dirty="0">
                          <a:solidFill>
                            <a:srgbClr val="231F20"/>
                          </a:solidFill>
                          <a:latin typeface="BIZ UDPゴシック" panose="020B0400000000000000" pitchFamily="50" charset="-128"/>
                          <a:ea typeface="BIZ UDPゴシック" panose="020B0400000000000000" pitchFamily="50" charset="-128"/>
                          <a:cs typeface="Arial Narrow"/>
                        </a:rPr>
                        <a:t> </a:t>
                      </a:r>
                      <a:r>
                        <a:rPr sz="1100" spc="-75" dirty="0">
                          <a:solidFill>
                            <a:srgbClr val="231F20"/>
                          </a:solidFill>
                          <a:latin typeface="BIZ UDPゴシック" panose="020B0400000000000000" pitchFamily="50" charset="-128"/>
                          <a:ea typeface="BIZ UDPゴシック" panose="020B0400000000000000" pitchFamily="50" charset="-128"/>
                          <a:cs typeface="Arial Narrow"/>
                        </a:rPr>
                        <a:t>Salt</a:t>
                      </a:r>
                      <a:r>
                        <a:rPr sz="1100" spc="-35" dirty="0">
                          <a:solidFill>
                            <a:srgbClr val="231F20"/>
                          </a:solidFill>
                          <a:latin typeface="BIZ UDPゴシック" panose="020B0400000000000000" pitchFamily="50" charset="-128"/>
                          <a:ea typeface="BIZ UDPゴシック" panose="020B0400000000000000" pitchFamily="50" charset="-128"/>
                          <a:cs typeface="Arial Narrow"/>
                        </a:rPr>
                        <a:t> </a:t>
                      </a:r>
                      <a:r>
                        <a:rPr sz="1100" spc="-95" dirty="0">
                          <a:solidFill>
                            <a:srgbClr val="231F20"/>
                          </a:solidFill>
                          <a:latin typeface="BIZ UDPゴシック" panose="020B0400000000000000" pitchFamily="50" charset="-128"/>
                          <a:ea typeface="BIZ UDPゴシック" panose="020B0400000000000000" pitchFamily="50" charset="-128"/>
                          <a:cs typeface="Arial Narrow"/>
                        </a:rPr>
                        <a:t>Reactor</a:t>
                      </a:r>
                      <a:r>
                        <a:rPr sz="1100" spc="-35" dirty="0">
                          <a:solidFill>
                            <a:srgbClr val="231F20"/>
                          </a:solidFill>
                          <a:latin typeface="BIZ UDPゴシック" panose="020B0400000000000000" pitchFamily="50" charset="-128"/>
                          <a:ea typeface="BIZ UDPゴシック" panose="020B0400000000000000" pitchFamily="50" charset="-128"/>
                          <a:cs typeface="Arial Narrow"/>
                        </a:rPr>
                        <a:t> </a:t>
                      </a:r>
                      <a:r>
                        <a:rPr sz="1100" spc="-10" dirty="0">
                          <a:solidFill>
                            <a:srgbClr val="231F20"/>
                          </a:solidFill>
                          <a:latin typeface="BIZ UDPゴシック" panose="020B0400000000000000" pitchFamily="50" charset="-128"/>
                          <a:ea typeface="BIZ UDPゴシック" panose="020B0400000000000000" pitchFamily="50" charset="-128"/>
                          <a:cs typeface="Arial Narrow"/>
                        </a:rPr>
                        <a:t>(ThorCon)</a:t>
                      </a:r>
                      <a:endParaRPr sz="1100">
                        <a:latin typeface="BIZ UDPゴシック" panose="020B0400000000000000" pitchFamily="50" charset="-128"/>
                        <a:ea typeface="BIZ UDPゴシック" panose="020B0400000000000000" pitchFamily="50" charset="-128"/>
                        <a:cs typeface="Arial Narrow"/>
                      </a:endParaRPr>
                    </a:p>
                  </a:txBody>
                  <a:tcPr marL="0" marR="0" marT="0" marB="0" anchor="ctr"/>
                </a:tc>
                <a:tc>
                  <a:txBody>
                    <a:bodyPr/>
                    <a:lstStyle/>
                    <a:p>
                      <a:pPr marL="66040" algn="ctr">
                        <a:lnSpc>
                          <a:spcPts val="1230"/>
                        </a:lnSpc>
                      </a:pPr>
                      <a:r>
                        <a:rPr sz="1100" spc="-25" dirty="0">
                          <a:solidFill>
                            <a:srgbClr val="231F20"/>
                          </a:solidFill>
                          <a:latin typeface="BIZ UDPゴシック" panose="020B0400000000000000" pitchFamily="50" charset="-128"/>
                          <a:ea typeface="BIZ UDPゴシック" panose="020B0400000000000000" pitchFamily="50" charset="-128"/>
                          <a:cs typeface="Arial Narrow"/>
                        </a:rPr>
                        <a:t>250</a:t>
                      </a:r>
                      <a:endParaRPr sz="1100" dirty="0">
                        <a:latin typeface="BIZ UDPゴシック" panose="020B0400000000000000" pitchFamily="50" charset="-128"/>
                        <a:ea typeface="BIZ UDPゴシック" panose="020B0400000000000000" pitchFamily="50" charset="-128"/>
                        <a:cs typeface="Arial Narrow"/>
                      </a:endParaRPr>
                    </a:p>
                  </a:txBody>
                  <a:tcPr marL="0" marR="0" marT="0" marB="0" anchor="ctr"/>
                </a:tc>
                <a:tc>
                  <a:txBody>
                    <a:bodyPr/>
                    <a:lstStyle/>
                    <a:p>
                      <a:pPr marL="63500" algn="ctr">
                        <a:lnSpc>
                          <a:spcPts val="1230"/>
                        </a:lnSpc>
                      </a:pPr>
                      <a:r>
                        <a:rPr sz="1100" spc="-60" dirty="0">
                          <a:solidFill>
                            <a:srgbClr val="231F20"/>
                          </a:solidFill>
                          <a:latin typeface="BIZ UDPゴシック" panose="020B0400000000000000" pitchFamily="50" charset="-128"/>
                          <a:ea typeface="BIZ UDPゴシック" panose="020B0400000000000000" pitchFamily="50" charset="-128"/>
                          <a:cs typeface="Arial Narrow"/>
                        </a:rPr>
                        <a:t>Molten</a:t>
                      </a:r>
                      <a:r>
                        <a:rPr sz="1100" spc="-30" dirty="0">
                          <a:solidFill>
                            <a:srgbClr val="231F20"/>
                          </a:solidFill>
                          <a:latin typeface="BIZ UDPゴシック" panose="020B0400000000000000" pitchFamily="50" charset="-128"/>
                          <a:ea typeface="BIZ UDPゴシック" panose="020B0400000000000000" pitchFamily="50" charset="-128"/>
                          <a:cs typeface="Arial Narrow"/>
                        </a:rPr>
                        <a:t> </a:t>
                      </a:r>
                      <a:r>
                        <a:rPr sz="1100" spc="-20" dirty="0">
                          <a:solidFill>
                            <a:srgbClr val="231F20"/>
                          </a:solidFill>
                          <a:latin typeface="BIZ UDPゴシック" panose="020B0400000000000000" pitchFamily="50" charset="-128"/>
                          <a:ea typeface="BIZ UDPゴシック" panose="020B0400000000000000" pitchFamily="50" charset="-128"/>
                          <a:cs typeface="Arial Narrow"/>
                        </a:rPr>
                        <a:t>Salt</a:t>
                      </a:r>
                      <a:endParaRPr sz="1100">
                        <a:latin typeface="BIZ UDPゴシック" panose="020B0400000000000000" pitchFamily="50" charset="-128"/>
                        <a:ea typeface="BIZ UDPゴシック" panose="020B0400000000000000" pitchFamily="50" charset="-128"/>
                        <a:cs typeface="Arial Narrow"/>
                      </a:endParaRPr>
                    </a:p>
                  </a:txBody>
                  <a:tcPr marL="0" marR="0" marT="0" marB="0" anchor="ctr"/>
                </a:tc>
                <a:tc>
                  <a:txBody>
                    <a:bodyPr/>
                    <a:lstStyle/>
                    <a:p>
                      <a:pPr marL="61594" algn="ctr">
                        <a:lnSpc>
                          <a:spcPts val="1230"/>
                        </a:lnSpc>
                      </a:pPr>
                      <a:r>
                        <a:rPr sz="1100" spc="-60" dirty="0">
                          <a:solidFill>
                            <a:srgbClr val="231F20"/>
                          </a:solidFill>
                          <a:latin typeface="BIZ UDPゴシック" panose="020B0400000000000000" pitchFamily="50" charset="-128"/>
                          <a:ea typeface="BIZ UDPゴシック" panose="020B0400000000000000" pitchFamily="50" charset="-128"/>
                          <a:cs typeface="Arial Narrow"/>
                        </a:rPr>
                        <a:t>Molten</a:t>
                      </a:r>
                      <a:r>
                        <a:rPr sz="1100" spc="-30" dirty="0">
                          <a:solidFill>
                            <a:srgbClr val="231F20"/>
                          </a:solidFill>
                          <a:latin typeface="BIZ UDPゴシック" panose="020B0400000000000000" pitchFamily="50" charset="-128"/>
                          <a:ea typeface="BIZ UDPゴシック" panose="020B0400000000000000" pitchFamily="50" charset="-128"/>
                          <a:cs typeface="Arial Narrow"/>
                        </a:rPr>
                        <a:t> </a:t>
                      </a:r>
                      <a:r>
                        <a:rPr sz="1100" spc="-20" dirty="0">
                          <a:solidFill>
                            <a:srgbClr val="231F20"/>
                          </a:solidFill>
                          <a:latin typeface="BIZ UDPゴシック" panose="020B0400000000000000" pitchFamily="50" charset="-128"/>
                          <a:ea typeface="BIZ UDPゴシック" panose="020B0400000000000000" pitchFamily="50" charset="-128"/>
                          <a:cs typeface="Arial Narrow"/>
                        </a:rPr>
                        <a:t>Salt</a:t>
                      </a:r>
                      <a:endParaRPr sz="1100">
                        <a:latin typeface="BIZ UDPゴシック" panose="020B0400000000000000" pitchFamily="50" charset="-128"/>
                        <a:ea typeface="BIZ UDPゴシック" panose="020B0400000000000000" pitchFamily="50" charset="-128"/>
                        <a:cs typeface="Arial Narrow"/>
                      </a:endParaRPr>
                    </a:p>
                  </a:txBody>
                  <a:tcPr marL="0" marR="0" marT="0" marB="0" anchor="ctr"/>
                </a:tc>
                <a:tc>
                  <a:txBody>
                    <a:bodyPr/>
                    <a:lstStyle/>
                    <a:p>
                      <a:pPr marL="71120" algn="ctr">
                        <a:lnSpc>
                          <a:spcPts val="1230"/>
                        </a:lnSpc>
                      </a:pPr>
                      <a:r>
                        <a:rPr sz="1100" spc="-60" dirty="0">
                          <a:solidFill>
                            <a:srgbClr val="231F20"/>
                          </a:solidFill>
                          <a:latin typeface="BIZ UDPゴシック" panose="020B0400000000000000" pitchFamily="50" charset="-128"/>
                          <a:ea typeface="BIZ UDPゴシック" panose="020B0400000000000000" pitchFamily="50" charset="-128"/>
                          <a:cs typeface="Arial Narrow"/>
                        </a:rPr>
                        <a:t>Martingale</a:t>
                      </a:r>
                      <a:r>
                        <a:rPr sz="1100" spc="15" dirty="0">
                          <a:solidFill>
                            <a:srgbClr val="231F20"/>
                          </a:solidFill>
                          <a:latin typeface="BIZ UDPゴシック" panose="020B0400000000000000" pitchFamily="50" charset="-128"/>
                          <a:ea typeface="BIZ UDPゴシック" panose="020B0400000000000000" pitchFamily="50" charset="-128"/>
                          <a:cs typeface="Arial Narrow"/>
                        </a:rPr>
                        <a:t> </a:t>
                      </a:r>
                      <a:r>
                        <a:rPr sz="1100" spc="-25" dirty="0">
                          <a:solidFill>
                            <a:srgbClr val="231F20"/>
                          </a:solidFill>
                          <a:latin typeface="BIZ UDPゴシック" panose="020B0400000000000000" pitchFamily="50" charset="-128"/>
                          <a:ea typeface="BIZ UDPゴシック" panose="020B0400000000000000" pitchFamily="50" charset="-128"/>
                          <a:cs typeface="Arial Narrow"/>
                        </a:rPr>
                        <a:t>Inc</a:t>
                      </a:r>
                      <a:endParaRPr sz="1100">
                        <a:latin typeface="BIZ UDPゴシック" panose="020B0400000000000000" pitchFamily="50" charset="-128"/>
                        <a:ea typeface="BIZ UDPゴシック" panose="020B0400000000000000" pitchFamily="50" charset="-128"/>
                        <a:cs typeface="Arial Narrow"/>
                      </a:endParaRPr>
                    </a:p>
                  </a:txBody>
                  <a:tcPr marL="0" marR="0" marT="0" marB="0" anchor="ctr"/>
                </a:tc>
                <a:extLst>
                  <a:ext uri="{0D108BD9-81ED-4DB2-BD59-A6C34878D82A}">
                    <a16:rowId xmlns:a16="http://schemas.microsoft.com/office/drawing/2014/main" val="10014"/>
                  </a:ext>
                </a:extLst>
              </a:tr>
              <a:tr h="166370">
                <a:tc>
                  <a:txBody>
                    <a:bodyPr/>
                    <a:lstStyle/>
                    <a:p>
                      <a:pPr marL="50165" algn="ctr">
                        <a:lnSpc>
                          <a:spcPts val="1195"/>
                        </a:lnSpc>
                      </a:pPr>
                      <a:r>
                        <a:rPr sz="1100" spc="-60" dirty="0">
                          <a:solidFill>
                            <a:srgbClr val="231F20"/>
                          </a:solidFill>
                          <a:latin typeface="BIZ UDPゴシック" panose="020B0400000000000000" pitchFamily="50" charset="-128"/>
                          <a:ea typeface="BIZ UDPゴシック" panose="020B0400000000000000" pitchFamily="50" charset="-128"/>
                          <a:cs typeface="Arial Narrow"/>
                        </a:rPr>
                        <a:t>Liquid</a:t>
                      </a:r>
                      <a:r>
                        <a:rPr sz="1100" spc="-30" dirty="0">
                          <a:solidFill>
                            <a:srgbClr val="231F20"/>
                          </a:solidFill>
                          <a:latin typeface="BIZ UDPゴシック" panose="020B0400000000000000" pitchFamily="50" charset="-128"/>
                          <a:ea typeface="BIZ UDPゴシック" panose="020B0400000000000000" pitchFamily="50" charset="-128"/>
                          <a:cs typeface="Arial Narrow"/>
                        </a:rPr>
                        <a:t> </a:t>
                      </a:r>
                      <a:r>
                        <a:rPr sz="1100" spc="-75" dirty="0">
                          <a:solidFill>
                            <a:srgbClr val="231F20"/>
                          </a:solidFill>
                          <a:latin typeface="BIZ UDPゴシック" panose="020B0400000000000000" pitchFamily="50" charset="-128"/>
                          <a:ea typeface="BIZ UDPゴシック" panose="020B0400000000000000" pitchFamily="50" charset="-128"/>
                          <a:cs typeface="Arial Narrow"/>
                        </a:rPr>
                        <a:t>Fluoride Thorium</a:t>
                      </a:r>
                      <a:r>
                        <a:rPr sz="1100" spc="-30" dirty="0">
                          <a:solidFill>
                            <a:srgbClr val="231F20"/>
                          </a:solidFill>
                          <a:latin typeface="BIZ UDPゴシック" panose="020B0400000000000000" pitchFamily="50" charset="-128"/>
                          <a:ea typeface="BIZ UDPゴシック" panose="020B0400000000000000" pitchFamily="50" charset="-128"/>
                          <a:cs typeface="Arial Narrow"/>
                        </a:rPr>
                        <a:t> </a:t>
                      </a:r>
                      <a:r>
                        <a:rPr sz="1100" spc="-95" dirty="0">
                          <a:solidFill>
                            <a:srgbClr val="231F20"/>
                          </a:solidFill>
                          <a:latin typeface="BIZ UDPゴシック" panose="020B0400000000000000" pitchFamily="50" charset="-128"/>
                          <a:ea typeface="BIZ UDPゴシック" panose="020B0400000000000000" pitchFamily="50" charset="-128"/>
                          <a:cs typeface="Arial Narrow"/>
                        </a:rPr>
                        <a:t>Reactor</a:t>
                      </a:r>
                      <a:r>
                        <a:rPr sz="1100" spc="-25" dirty="0">
                          <a:solidFill>
                            <a:srgbClr val="231F20"/>
                          </a:solidFill>
                          <a:latin typeface="BIZ UDPゴシック" panose="020B0400000000000000" pitchFamily="50" charset="-128"/>
                          <a:ea typeface="BIZ UDPゴシック" panose="020B0400000000000000" pitchFamily="50" charset="-128"/>
                          <a:cs typeface="Arial Narrow"/>
                        </a:rPr>
                        <a:t> </a:t>
                      </a:r>
                      <a:r>
                        <a:rPr sz="1100" spc="-10" dirty="0">
                          <a:solidFill>
                            <a:srgbClr val="231F20"/>
                          </a:solidFill>
                          <a:latin typeface="BIZ UDPゴシック" panose="020B0400000000000000" pitchFamily="50" charset="-128"/>
                          <a:ea typeface="BIZ UDPゴシック" panose="020B0400000000000000" pitchFamily="50" charset="-128"/>
                          <a:cs typeface="Arial Narrow"/>
                        </a:rPr>
                        <a:t>(LFTR)</a:t>
                      </a:r>
                      <a:endParaRPr sz="1100">
                        <a:latin typeface="BIZ UDPゴシック" panose="020B0400000000000000" pitchFamily="50" charset="-128"/>
                        <a:ea typeface="BIZ UDPゴシック" panose="020B0400000000000000" pitchFamily="50" charset="-128"/>
                        <a:cs typeface="Arial Narrow"/>
                      </a:endParaRPr>
                    </a:p>
                  </a:txBody>
                  <a:tcPr marL="0" marR="0" marT="0" marB="0" anchor="ctr">
                    <a:solidFill>
                      <a:srgbClr val="D4EDF8"/>
                    </a:solidFill>
                  </a:tcPr>
                </a:tc>
                <a:tc>
                  <a:txBody>
                    <a:bodyPr/>
                    <a:lstStyle/>
                    <a:p>
                      <a:pPr marL="66040" algn="ctr">
                        <a:lnSpc>
                          <a:spcPts val="1195"/>
                        </a:lnSpc>
                      </a:pPr>
                      <a:r>
                        <a:rPr sz="1100" spc="-25" dirty="0">
                          <a:solidFill>
                            <a:srgbClr val="231F20"/>
                          </a:solidFill>
                          <a:latin typeface="BIZ UDPゴシック" panose="020B0400000000000000" pitchFamily="50" charset="-128"/>
                          <a:ea typeface="BIZ UDPゴシック" panose="020B0400000000000000" pitchFamily="50" charset="-128"/>
                          <a:cs typeface="Arial Narrow"/>
                        </a:rPr>
                        <a:t>250</a:t>
                      </a:r>
                      <a:endParaRPr sz="1100" dirty="0">
                        <a:latin typeface="BIZ UDPゴシック" panose="020B0400000000000000" pitchFamily="50" charset="-128"/>
                        <a:ea typeface="BIZ UDPゴシック" panose="020B0400000000000000" pitchFamily="50" charset="-128"/>
                        <a:cs typeface="Arial Narrow"/>
                      </a:endParaRPr>
                    </a:p>
                  </a:txBody>
                  <a:tcPr marL="0" marR="0" marT="0" marB="0" anchor="ctr">
                    <a:solidFill>
                      <a:srgbClr val="D4EDF8"/>
                    </a:solidFill>
                  </a:tcPr>
                </a:tc>
                <a:tc>
                  <a:txBody>
                    <a:bodyPr/>
                    <a:lstStyle/>
                    <a:p>
                      <a:pPr marL="63500" algn="ctr">
                        <a:lnSpc>
                          <a:spcPts val="1195"/>
                        </a:lnSpc>
                      </a:pPr>
                      <a:r>
                        <a:rPr sz="1100" spc="-60" dirty="0">
                          <a:solidFill>
                            <a:srgbClr val="231F20"/>
                          </a:solidFill>
                          <a:latin typeface="BIZ UDPゴシック" panose="020B0400000000000000" pitchFamily="50" charset="-128"/>
                          <a:ea typeface="BIZ UDPゴシック" panose="020B0400000000000000" pitchFamily="50" charset="-128"/>
                          <a:cs typeface="Arial Narrow"/>
                        </a:rPr>
                        <a:t>Molten</a:t>
                      </a:r>
                      <a:r>
                        <a:rPr sz="1100" spc="-30" dirty="0">
                          <a:solidFill>
                            <a:srgbClr val="231F20"/>
                          </a:solidFill>
                          <a:latin typeface="BIZ UDPゴシック" panose="020B0400000000000000" pitchFamily="50" charset="-128"/>
                          <a:ea typeface="BIZ UDPゴシック" panose="020B0400000000000000" pitchFamily="50" charset="-128"/>
                          <a:cs typeface="Arial Narrow"/>
                        </a:rPr>
                        <a:t> </a:t>
                      </a:r>
                      <a:r>
                        <a:rPr sz="1100" spc="-20" dirty="0">
                          <a:solidFill>
                            <a:srgbClr val="231F20"/>
                          </a:solidFill>
                          <a:latin typeface="BIZ UDPゴシック" panose="020B0400000000000000" pitchFamily="50" charset="-128"/>
                          <a:ea typeface="BIZ UDPゴシック" panose="020B0400000000000000" pitchFamily="50" charset="-128"/>
                          <a:cs typeface="Arial Narrow"/>
                        </a:rPr>
                        <a:t>Salt</a:t>
                      </a:r>
                      <a:endParaRPr sz="1100">
                        <a:latin typeface="BIZ UDPゴシック" panose="020B0400000000000000" pitchFamily="50" charset="-128"/>
                        <a:ea typeface="BIZ UDPゴシック" panose="020B0400000000000000" pitchFamily="50" charset="-128"/>
                        <a:cs typeface="Arial Narrow"/>
                      </a:endParaRPr>
                    </a:p>
                  </a:txBody>
                  <a:tcPr marL="0" marR="0" marT="0" marB="0" anchor="ctr">
                    <a:solidFill>
                      <a:srgbClr val="D4EDF8"/>
                    </a:solidFill>
                  </a:tcPr>
                </a:tc>
                <a:tc>
                  <a:txBody>
                    <a:bodyPr/>
                    <a:lstStyle/>
                    <a:p>
                      <a:pPr marL="61594" algn="ctr">
                        <a:lnSpc>
                          <a:spcPts val="1195"/>
                        </a:lnSpc>
                      </a:pPr>
                      <a:r>
                        <a:rPr sz="1100" spc="-60" dirty="0">
                          <a:solidFill>
                            <a:srgbClr val="231F20"/>
                          </a:solidFill>
                          <a:latin typeface="BIZ UDPゴシック" panose="020B0400000000000000" pitchFamily="50" charset="-128"/>
                          <a:ea typeface="BIZ UDPゴシック" panose="020B0400000000000000" pitchFamily="50" charset="-128"/>
                          <a:cs typeface="Arial Narrow"/>
                        </a:rPr>
                        <a:t>Molten</a:t>
                      </a:r>
                      <a:r>
                        <a:rPr sz="1100" spc="-30" dirty="0">
                          <a:solidFill>
                            <a:srgbClr val="231F20"/>
                          </a:solidFill>
                          <a:latin typeface="BIZ UDPゴシック" panose="020B0400000000000000" pitchFamily="50" charset="-128"/>
                          <a:ea typeface="BIZ UDPゴシック" panose="020B0400000000000000" pitchFamily="50" charset="-128"/>
                          <a:cs typeface="Arial Narrow"/>
                        </a:rPr>
                        <a:t> </a:t>
                      </a:r>
                      <a:r>
                        <a:rPr sz="1100" spc="-20" dirty="0">
                          <a:solidFill>
                            <a:srgbClr val="231F20"/>
                          </a:solidFill>
                          <a:latin typeface="BIZ UDPゴシック" panose="020B0400000000000000" pitchFamily="50" charset="-128"/>
                          <a:ea typeface="BIZ UDPゴシック" panose="020B0400000000000000" pitchFamily="50" charset="-128"/>
                          <a:cs typeface="Arial Narrow"/>
                        </a:rPr>
                        <a:t>Salt</a:t>
                      </a:r>
                      <a:endParaRPr sz="1100">
                        <a:latin typeface="BIZ UDPゴシック" panose="020B0400000000000000" pitchFamily="50" charset="-128"/>
                        <a:ea typeface="BIZ UDPゴシック" panose="020B0400000000000000" pitchFamily="50" charset="-128"/>
                        <a:cs typeface="Arial Narrow"/>
                      </a:endParaRPr>
                    </a:p>
                  </a:txBody>
                  <a:tcPr marL="0" marR="0" marT="0" marB="0" anchor="ctr">
                    <a:solidFill>
                      <a:srgbClr val="D4EDF8"/>
                    </a:solidFill>
                  </a:tcPr>
                </a:tc>
                <a:tc>
                  <a:txBody>
                    <a:bodyPr/>
                    <a:lstStyle/>
                    <a:p>
                      <a:pPr marL="71120" algn="ctr">
                        <a:lnSpc>
                          <a:spcPts val="1195"/>
                        </a:lnSpc>
                      </a:pPr>
                      <a:r>
                        <a:rPr sz="1100" spc="-75" dirty="0">
                          <a:solidFill>
                            <a:srgbClr val="231F20"/>
                          </a:solidFill>
                          <a:latin typeface="BIZ UDPゴシック" panose="020B0400000000000000" pitchFamily="50" charset="-128"/>
                          <a:ea typeface="BIZ UDPゴシック" panose="020B0400000000000000" pitchFamily="50" charset="-128"/>
                          <a:cs typeface="Arial Narrow"/>
                        </a:rPr>
                        <a:t>Flibe</a:t>
                      </a:r>
                      <a:r>
                        <a:rPr sz="1100" spc="-55" dirty="0">
                          <a:solidFill>
                            <a:srgbClr val="231F20"/>
                          </a:solidFill>
                          <a:latin typeface="BIZ UDPゴシック" panose="020B0400000000000000" pitchFamily="50" charset="-128"/>
                          <a:ea typeface="BIZ UDPゴシック" panose="020B0400000000000000" pitchFamily="50" charset="-128"/>
                          <a:cs typeface="Arial Narrow"/>
                        </a:rPr>
                        <a:t> </a:t>
                      </a:r>
                      <a:r>
                        <a:rPr sz="1100" spc="-10" dirty="0">
                          <a:solidFill>
                            <a:srgbClr val="231F20"/>
                          </a:solidFill>
                          <a:latin typeface="BIZ UDPゴシック" panose="020B0400000000000000" pitchFamily="50" charset="-128"/>
                          <a:ea typeface="BIZ UDPゴシック" panose="020B0400000000000000" pitchFamily="50" charset="-128"/>
                          <a:cs typeface="Arial Narrow"/>
                        </a:rPr>
                        <a:t>Energy</a:t>
                      </a:r>
                      <a:endParaRPr sz="1100">
                        <a:latin typeface="BIZ UDPゴシック" panose="020B0400000000000000" pitchFamily="50" charset="-128"/>
                        <a:ea typeface="BIZ UDPゴシック" panose="020B0400000000000000" pitchFamily="50" charset="-128"/>
                        <a:cs typeface="Arial Narrow"/>
                      </a:endParaRPr>
                    </a:p>
                  </a:txBody>
                  <a:tcPr marL="0" marR="0" marT="0" marB="0" anchor="ctr">
                    <a:solidFill>
                      <a:srgbClr val="D4EDF8"/>
                    </a:solidFill>
                  </a:tcPr>
                </a:tc>
                <a:extLst>
                  <a:ext uri="{0D108BD9-81ED-4DB2-BD59-A6C34878D82A}">
                    <a16:rowId xmlns:a16="http://schemas.microsoft.com/office/drawing/2014/main" val="10015"/>
                  </a:ext>
                </a:extLst>
              </a:tr>
              <a:tr h="164465">
                <a:tc>
                  <a:txBody>
                    <a:bodyPr/>
                    <a:lstStyle/>
                    <a:p>
                      <a:pPr marL="50165" algn="ctr">
                        <a:lnSpc>
                          <a:spcPts val="1195"/>
                        </a:lnSpc>
                      </a:pPr>
                      <a:r>
                        <a:rPr sz="1100" spc="-105" dirty="0">
                          <a:solidFill>
                            <a:srgbClr val="231F20"/>
                          </a:solidFill>
                          <a:latin typeface="BIZ UDPゴシック" panose="020B0400000000000000" pitchFamily="50" charset="-128"/>
                          <a:ea typeface="BIZ UDPゴシック" panose="020B0400000000000000" pitchFamily="50" charset="-128"/>
                          <a:cs typeface="Arial Narrow"/>
                        </a:rPr>
                        <a:t>Energy</a:t>
                      </a:r>
                      <a:r>
                        <a:rPr sz="1100" spc="-30" dirty="0">
                          <a:solidFill>
                            <a:srgbClr val="231F20"/>
                          </a:solidFill>
                          <a:latin typeface="BIZ UDPゴシック" panose="020B0400000000000000" pitchFamily="50" charset="-128"/>
                          <a:ea typeface="BIZ UDPゴシック" panose="020B0400000000000000" pitchFamily="50" charset="-128"/>
                          <a:cs typeface="Arial Narrow"/>
                        </a:rPr>
                        <a:t> </a:t>
                      </a:r>
                      <a:r>
                        <a:rPr sz="1100" spc="-35" dirty="0">
                          <a:solidFill>
                            <a:srgbClr val="231F20"/>
                          </a:solidFill>
                          <a:latin typeface="BIZ UDPゴシック" panose="020B0400000000000000" pitchFamily="50" charset="-128"/>
                          <a:ea typeface="BIZ UDPゴシック" panose="020B0400000000000000" pitchFamily="50" charset="-128"/>
                          <a:cs typeface="Arial Narrow"/>
                        </a:rPr>
                        <a:t>multiplier</a:t>
                      </a:r>
                      <a:r>
                        <a:rPr sz="1100" spc="-30" dirty="0">
                          <a:solidFill>
                            <a:srgbClr val="231F20"/>
                          </a:solidFill>
                          <a:latin typeface="BIZ UDPゴシック" panose="020B0400000000000000" pitchFamily="50" charset="-128"/>
                          <a:ea typeface="BIZ UDPゴシック" panose="020B0400000000000000" pitchFamily="50" charset="-128"/>
                          <a:cs typeface="Arial Narrow"/>
                        </a:rPr>
                        <a:t> </a:t>
                      </a:r>
                      <a:r>
                        <a:rPr sz="1100" spc="-70" dirty="0">
                          <a:solidFill>
                            <a:srgbClr val="231F20"/>
                          </a:solidFill>
                          <a:latin typeface="BIZ UDPゴシック" panose="020B0400000000000000" pitchFamily="50" charset="-128"/>
                          <a:ea typeface="BIZ UDPゴシック" panose="020B0400000000000000" pitchFamily="50" charset="-128"/>
                          <a:cs typeface="Arial Narrow"/>
                        </a:rPr>
                        <a:t>module</a:t>
                      </a:r>
                      <a:r>
                        <a:rPr sz="1100" spc="-25" dirty="0">
                          <a:solidFill>
                            <a:srgbClr val="231F20"/>
                          </a:solidFill>
                          <a:latin typeface="BIZ UDPゴシック" panose="020B0400000000000000" pitchFamily="50" charset="-128"/>
                          <a:ea typeface="BIZ UDPゴシック" panose="020B0400000000000000" pitchFamily="50" charset="-128"/>
                          <a:cs typeface="Arial Narrow"/>
                        </a:rPr>
                        <a:t> </a:t>
                      </a:r>
                      <a:r>
                        <a:rPr sz="1100" spc="-10" dirty="0">
                          <a:solidFill>
                            <a:srgbClr val="231F20"/>
                          </a:solidFill>
                          <a:latin typeface="BIZ UDPゴシック" panose="020B0400000000000000" pitchFamily="50" charset="-128"/>
                          <a:ea typeface="BIZ UDPゴシック" panose="020B0400000000000000" pitchFamily="50" charset="-128"/>
                          <a:cs typeface="Arial Narrow"/>
                        </a:rPr>
                        <a:t>(EM2)</a:t>
                      </a:r>
                      <a:endParaRPr sz="1100">
                        <a:latin typeface="BIZ UDPゴシック" panose="020B0400000000000000" pitchFamily="50" charset="-128"/>
                        <a:ea typeface="BIZ UDPゴシック" panose="020B0400000000000000" pitchFamily="50" charset="-128"/>
                        <a:cs typeface="Arial Narrow"/>
                      </a:endParaRPr>
                    </a:p>
                  </a:txBody>
                  <a:tcPr marL="0" marR="0" marT="0" marB="0" anchor="ctr"/>
                </a:tc>
                <a:tc>
                  <a:txBody>
                    <a:bodyPr/>
                    <a:lstStyle/>
                    <a:p>
                      <a:pPr marL="66040" algn="ctr">
                        <a:lnSpc>
                          <a:spcPts val="1195"/>
                        </a:lnSpc>
                      </a:pPr>
                      <a:r>
                        <a:rPr sz="1100" spc="-25" dirty="0">
                          <a:solidFill>
                            <a:srgbClr val="231F20"/>
                          </a:solidFill>
                          <a:latin typeface="BIZ UDPゴシック" panose="020B0400000000000000" pitchFamily="50" charset="-128"/>
                          <a:ea typeface="BIZ UDPゴシック" panose="020B0400000000000000" pitchFamily="50" charset="-128"/>
                          <a:cs typeface="Arial Narrow"/>
                        </a:rPr>
                        <a:t>240</a:t>
                      </a:r>
                      <a:endParaRPr sz="1100" dirty="0">
                        <a:latin typeface="BIZ UDPゴシック" panose="020B0400000000000000" pitchFamily="50" charset="-128"/>
                        <a:ea typeface="BIZ UDPゴシック" panose="020B0400000000000000" pitchFamily="50" charset="-128"/>
                        <a:cs typeface="Arial Narrow"/>
                      </a:endParaRPr>
                    </a:p>
                  </a:txBody>
                  <a:tcPr marL="0" marR="0" marT="0" marB="0" anchor="ctr"/>
                </a:tc>
                <a:tc>
                  <a:txBody>
                    <a:bodyPr/>
                    <a:lstStyle/>
                    <a:p>
                      <a:pPr marL="63500" algn="ctr">
                        <a:lnSpc>
                          <a:spcPts val="1195"/>
                        </a:lnSpc>
                      </a:pPr>
                      <a:r>
                        <a:rPr sz="1100" spc="-10" dirty="0">
                          <a:solidFill>
                            <a:srgbClr val="231F20"/>
                          </a:solidFill>
                          <a:latin typeface="BIZ UDPゴシック" panose="020B0400000000000000" pitchFamily="50" charset="-128"/>
                          <a:ea typeface="BIZ UDPゴシック" panose="020B0400000000000000" pitchFamily="50" charset="-128"/>
                          <a:cs typeface="Arial Narrow"/>
                        </a:rPr>
                        <a:t>Carbide</a:t>
                      </a:r>
                      <a:endParaRPr sz="1100">
                        <a:latin typeface="BIZ UDPゴシック" panose="020B0400000000000000" pitchFamily="50" charset="-128"/>
                        <a:ea typeface="BIZ UDPゴシック" panose="020B0400000000000000" pitchFamily="50" charset="-128"/>
                        <a:cs typeface="Arial Narrow"/>
                      </a:endParaRPr>
                    </a:p>
                  </a:txBody>
                  <a:tcPr marL="0" marR="0" marT="0" marB="0" anchor="ctr"/>
                </a:tc>
                <a:tc>
                  <a:txBody>
                    <a:bodyPr/>
                    <a:lstStyle/>
                    <a:p>
                      <a:pPr marL="61594" algn="ctr">
                        <a:lnSpc>
                          <a:spcPts val="1195"/>
                        </a:lnSpc>
                      </a:pPr>
                      <a:r>
                        <a:rPr sz="1100" spc="-10" dirty="0">
                          <a:solidFill>
                            <a:srgbClr val="231F20"/>
                          </a:solidFill>
                          <a:latin typeface="BIZ UDPゴシック" panose="020B0400000000000000" pitchFamily="50" charset="-128"/>
                          <a:ea typeface="BIZ UDPゴシック" panose="020B0400000000000000" pitchFamily="50" charset="-128"/>
                          <a:cs typeface="Arial Narrow"/>
                        </a:rPr>
                        <a:t>Helium</a:t>
                      </a:r>
                      <a:endParaRPr sz="1100">
                        <a:latin typeface="BIZ UDPゴシック" panose="020B0400000000000000" pitchFamily="50" charset="-128"/>
                        <a:ea typeface="BIZ UDPゴシック" panose="020B0400000000000000" pitchFamily="50" charset="-128"/>
                        <a:cs typeface="Arial Narrow"/>
                      </a:endParaRPr>
                    </a:p>
                  </a:txBody>
                  <a:tcPr marL="0" marR="0" marT="0" marB="0" anchor="ctr"/>
                </a:tc>
                <a:tc>
                  <a:txBody>
                    <a:bodyPr/>
                    <a:lstStyle/>
                    <a:p>
                      <a:pPr marL="71120" algn="ctr">
                        <a:lnSpc>
                          <a:spcPts val="1195"/>
                        </a:lnSpc>
                      </a:pPr>
                      <a:r>
                        <a:rPr sz="1100" spc="-95" dirty="0">
                          <a:solidFill>
                            <a:srgbClr val="231F20"/>
                          </a:solidFill>
                          <a:latin typeface="BIZ UDPゴシック" panose="020B0400000000000000" pitchFamily="50" charset="-128"/>
                          <a:ea typeface="BIZ UDPゴシック" panose="020B0400000000000000" pitchFamily="50" charset="-128"/>
                          <a:cs typeface="Arial Narrow"/>
                        </a:rPr>
                        <a:t>General</a:t>
                      </a:r>
                      <a:r>
                        <a:rPr sz="1100" spc="-40" dirty="0">
                          <a:solidFill>
                            <a:srgbClr val="231F20"/>
                          </a:solidFill>
                          <a:latin typeface="BIZ UDPゴシック" panose="020B0400000000000000" pitchFamily="50" charset="-128"/>
                          <a:ea typeface="BIZ UDPゴシック" panose="020B0400000000000000" pitchFamily="50" charset="-128"/>
                          <a:cs typeface="Arial Narrow"/>
                        </a:rPr>
                        <a:t> </a:t>
                      </a:r>
                      <a:r>
                        <a:rPr sz="1100" spc="-10" dirty="0">
                          <a:solidFill>
                            <a:srgbClr val="231F20"/>
                          </a:solidFill>
                          <a:latin typeface="BIZ UDPゴシック" panose="020B0400000000000000" pitchFamily="50" charset="-128"/>
                          <a:ea typeface="BIZ UDPゴシック" panose="020B0400000000000000" pitchFamily="50" charset="-128"/>
                          <a:cs typeface="Arial Narrow"/>
                        </a:rPr>
                        <a:t>Atomics</a:t>
                      </a:r>
                      <a:endParaRPr sz="1100">
                        <a:latin typeface="BIZ UDPゴシック" panose="020B0400000000000000" pitchFamily="50" charset="-128"/>
                        <a:ea typeface="BIZ UDPゴシック" panose="020B0400000000000000" pitchFamily="50" charset="-128"/>
                        <a:cs typeface="Arial Narrow"/>
                      </a:endParaRPr>
                    </a:p>
                  </a:txBody>
                  <a:tcPr marL="0" marR="0" marT="0" marB="0" anchor="ctr"/>
                </a:tc>
                <a:extLst>
                  <a:ext uri="{0D108BD9-81ED-4DB2-BD59-A6C34878D82A}">
                    <a16:rowId xmlns:a16="http://schemas.microsoft.com/office/drawing/2014/main" val="10016"/>
                  </a:ext>
                </a:extLst>
              </a:tr>
              <a:tr h="164465">
                <a:tc>
                  <a:txBody>
                    <a:bodyPr/>
                    <a:lstStyle/>
                    <a:p>
                      <a:pPr marL="50165" algn="ctr">
                        <a:lnSpc>
                          <a:spcPts val="1195"/>
                        </a:lnSpc>
                      </a:pPr>
                      <a:r>
                        <a:rPr sz="1100" spc="-75" dirty="0">
                          <a:solidFill>
                            <a:srgbClr val="231F20"/>
                          </a:solidFill>
                          <a:latin typeface="BIZ UDPゴシック" panose="020B0400000000000000" pitchFamily="50" charset="-128"/>
                          <a:ea typeface="BIZ UDPゴシック" panose="020B0400000000000000" pitchFamily="50" charset="-128"/>
                          <a:cs typeface="Arial Narrow"/>
                        </a:rPr>
                        <a:t>Demonstration</a:t>
                      </a:r>
                      <a:r>
                        <a:rPr sz="1100" spc="-15" dirty="0">
                          <a:solidFill>
                            <a:srgbClr val="231F20"/>
                          </a:solidFill>
                          <a:latin typeface="BIZ UDPゴシック" panose="020B0400000000000000" pitchFamily="50" charset="-128"/>
                          <a:ea typeface="BIZ UDPゴシック" panose="020B0400000000000000" pitchFamily="50" charset="-128"/>
                          <a:cs typeface="Arial Narrow"/>
                        </a:rPr>
                        <a:t> </a:t>
                      </a:r>
                      <a:r>
                        <a:rPr sz="1100" spc="-85" dirty="0">
                          <a:solidFill>
                            <a:srgbClr val="231F20"/>
                          </a:solidFill>
                          <a:latin typeface="BIZ UDPゴシック" panose="020B0400000000000000" pitchFamily="50" charset="-128"/>
                          <a:ea typeface="BIZ UDPゴシック" panose="020B0400000000000000" pitchFamily="50" charset="-128"/>
                          <a:cs typeface="Arial Narrow"/>
                        </a:rPr>
                        <a:t>Lead-cooled</a:t>
                      </a:r>
                      <a:r>
                        <a:rPr sz="1100" spc="-10" dirty="0">
                          <a:solidFill>
                            <a:srgbClr val="231F20"/>
                          </a:solidFill>
                          <a:latin typeface="BIZ UDPゴシック" panose="020B0400000000000000" pitchFamily="50" charset="-128"/>
                          <a:ea typeface="BIZ UDPゴシック" panose="020B0400000000000000" pitchFamily="50" charset="-128"/>
                          <a:cs typeface="Arial Narrow"/>
                        </a:rPr>
                        <a:t> </a:t>
                      </a:r>
                      <a:r>
                        <a:rPr sz="1100" spc="-114" dirty="0">
                          <a:solidFill>
                            <a:srgbClr val="231F20"/>
                          </a:solidFill>
                          <a:latin typeface="BIZ UDPゴシック" panose="020B0400000000000000" pitchFamily="50" charset="-128"/>
                          <a:ea typeface="BIZ UDPゴシック" panose="020B0400000000000000" pitchFamily="50" charset="-128"/>
                          <a:cs typeface="Arial Narrow"/>
                        </a:rPr>
                        <a:t>Fast</a:t>
                      </a:r>
                      <a:r>
                        <a:rPr sz="1100" spc="-10" dirty="0">
                          <a:solidFill>
                            <a:srgbClr val="231F20"/>
                          </a:solidFill>
                          <a:latin typeface="BIZ UDPゴシック" panose="020B0400000000000000" pitchFamily="50" charset="-128"/>
                          <a:ea typeface="BIZ UDPゴシック" panose="020B0400000000000000" pitchFamily="50" charset="-128"/>
                          <a:cs typeface="Arial Narrow"/>
                        </a:rPr>
                        <a:t> </a:t>
                      </a:r>
                      <a:r>
                        <a:rPr sz="1100" spc="-95" dirty="0">
                          <a:solidFill>
                            <a:srgbClr val="231F20"/>
                          </a:solidFill>
                          <a:latin typeface="BIZ UDPゴシック" panose="020B0400000000000000" pitchFamily="50" charset="-128"/>
                          <a:ea typeface="BIZ UDPゴシック" panose="020B0400000000000000" pitchFamily="50" charset="-128"/>
                          <a:cs typeface="Arial Narrow"/>
                        </a:rPr>
                        <a:t>Reactor</a:t>
                      </a:r>
                      <a:r>
                        <a:rPr sz="1100" spc="-10" dirty="0">
                          <a:solidFill>
                            <a:srgbClr val="231F20"/>
                          </a:solidFill>
                          <a:latin typeface="BIZ UDPゴシック" panose="020B0400000000000000" pitchFamily="50" charset="-128"/>
                          <a:ea typeface="BIZ UDPゴシック" panose="020B0400000000000000" pitchFamily="50" charset="-128"/>
                          <a:cs typeface="Arial Narrow"/>
                        </a:rPr>
                        <a:t> (LFR)</a:t>
                      </a:r>
                      <a:endParaRPr sz="1100">
                        <a:latin typeface="BIZ UDPゴシック" panose="020B0400000000000000" pitchFamily="50" charset="-128"/>
                        <a:ea typeface="BIZ UDPゴシック" panose="020B0400000000000000" pitchFamily="50" charset="-128"/>
                        <a:cs typeface="Arial Narrow"/>
                      </a:endParaRPr>
                    </a:p>
                  </a:txBody>
                  <a:tcPr marL="0" marR="0" marT="0" marB="0" anchor="ctr">
                    <a:solidFill>
                      <a:srgbClr val="D4EDF8"/>
                    </a:solidFill>
                  </a:tcPr>
                </a:tc>
                <a:tc>
                  <a:txBody>
                    <a:bodyPr/>
                    <a:lstStyle/>
                    <a:p>
                      <a:pPr marL="66040" algn="ctr">
                        <a:lnSpc>
                          <a:spcPts val="1195"/>
                        </a:lnSpc>
                      </a:pPr>
                      <a:r>
                        <a:rPr sz="1100" spc="-25" dirty="0">
                          <a:solidFill>
                            <a:srgbClr val="231F20"/>
                          </a:solidFill>
                          <a:latin typeface="BIZ UDPゴシック" panose="020B0400000000000000" pitchFamily="50" charset="-128"/>
                          <a:ea typeface="BIZ UDPゴシック" panose="020B0400000000000000" pitchFamily="50" charset="-128"/>
                          <a:cs typeface="Arial Narrow"/>
                        </a:rPr>
                        <a:t>210</a:t>
                      </a:r>
                      <a:endParaRPr sz="1100" dirty="0">
                        <a:latin typeface="BIZ UDPゴシック" panose="020B0400000000000000" pitchFamily="50" charset="-128"/>
                        <a:ea typeface="BIZ UDPゴシック" panose="020B0400000000000000" pitchFamily="50" charset="-128"/>
                        <a:cs typeface="Arial Narrow"/>
                      </a:endParaRPr>
                    </a:p>
                  </a:txBody>
                  <a:tcPr marL="0" marR="0" marT="0" marB="0" anchor="ctr">
                    <a:solidFill>
                      <a:srgbClr val="D4EDF8"/>
                    </a:solidFill>
                  </a:tcPr>
                </a:tc>
                <a:tc>
                  <a:txBody>
                    <a:bodyPr/>
                    <a:lstStyle/>
                    <a:p>
                      <a:pPr marL="63500" algn="ctr">
                        <a:lnSpc>
                          <a:spcPts val="1195"/>
                        </a:lnSpc>
                      </a:pPr>
                      <a:r>
                        <a:rPr sz="1100" spc="-10" dirty="0">
                          <a:solidFill>
                            <a:srgbClr val="231F20"/>
                          </a:solidFill>
                          <a:latin typeface="BIZ UDPゴシック" panose="020B0400000000000000" pitchFamily="50" charset="-128"/>
                          <a:ea typeface="BIZ UDPゴシック" panose="020B0400000000000000" pitchFamily="50" charset="-128"/>
                          <a:cs typeface="Arial Narrow"/>
                        </a:rPr>
                        <a:t>Oxide(Nitride)</a:t>
                      </a:r>
                      <a:endParaRPr sz="1100">
                        <a:latin typeface="BIZ UDPゴシック" panose="020B0400000000000000" pitchFamily="50" charset="-128"/>
                        <a:ea typeface="BIZ UDPゴシック" panose="020B0400000000000000" pitchFamily="50" charset="-128"/>
                        <a:cs typeface="Arial Narrow"/>
                      </a:endParaRPr>
                    </a:p>
                  </a:txBody>
                  <a:tcPr marL="0" marR="0" marT="0" marB="0" anchor="ctr">
                    <a:solidFill>
                      <a:srgbClr val="D4EDF8"/>
                    </a:solidFill>
                  </a:tcPr>
                </a:tc>
                <a:tc>
                  <a:txBody>
                    <a:bodyPr/>
                    <a:lstStyle/>
                    <a:p>
                      <a:pPr marL="61594" algn="ctr">
                        <a:lnSpc>
                          <a:spcPts val="1195"/>
                        </a:lnSpc>
                      </a:pPr>
                      <a:r>
                        <a:rPr sz="1100" spc="-20" dirty="0">
                          <a:solidFill>
                            <a:srgbClr val="231F20"/>
                          </a:solidFill>
                          <a:latin typeface="BIZ UDPゴシック" panose="020B0400000000000000" pitchFamily="50" charset="-128"/>
                          <a:ea typeface="BIZ UDPゴシック" panose="020B0400000000000000" pitchFamily="50" charset="-128"/>
                          <a:cs typeface="Arial Narrow"/>
                        </a:rPr>
                        <a:t>Lead</a:t>
                      </a:r>
                      <a:endParaRPr sz="1100">
                        <a:latin typeface="BIZ UDPゴシック" panose="020B0400000000000000" pitchFamily="50" charset="-128"/>
                        <a:ea typeface="BIZ UDPゴシック" panose="020B0400000000000000" pitchFamily="50" charset="-128"/>
                        <a:cs typeface="Arial Narrow"/>
                      </a:endParaRPr>
                    </a:p>
                  </a:txBody>
                  <a:tcPr marL="0" marR="0" marT="0" marB="0" anchor="ctr">
                    <a:solidFill>
                      <a:srgbClr val="D4EDF8"/>
                    </a:solidFill>
                  </a:tcPr>
                </a:tc>
                <a:tc>
                  <a:txBody>
                    <a:bodyPr/>
                    <a:lstStyle/>
                    <a:p>
                      <a:pPr marL="71120" algn="ctr">
                        <a:lnSpc>
                          <a:spcPts val="1195"/>
                        </a:lnSpc>
                      </a:pPr>
                      <a:r>
                        <a:rPr sz="1100" spc="-10" dirty="0">
                          <a:solidFill>
                            <a:srgbClr val="231F20"/>
                          </a:solidFill>
                          <a:latin typeface="BIZ UDPゴシック" panose="020B0400000000000000" pitchFamily="50" charset="-128"/>
                          <a:ea typeface="BIZ UDPゴシック" panose="020B0400000000000000" pitchFamily="50" charset="-128"/>
                          <a:cs typeface="Arial Narrow"/>
                        </a:rPr>
                        <a:t>Westinghouse</a:t>
                      </a:r>
                      <a:endParaRPr sz="1100" dirty="0">
                        <a:latin typeface="BIZ UDPゴシック" panose="020B0400000000000000" pitchFamily="50" charset="-128"/>
                        <a:ea typeface="BIZ UDPゴシック" panose="020B0400000000000000" pitchFamily="50" charset="-128"/>
                        <a:cs typeface="Arial Narrow"/>
                      </a:endParaRPr>
                    </a:p>
                  </a:txBody>
                  <a:tcPr marL="0" marR="0" marT="0" marB="0" anchor="ctr">
                    <a:solidFill>
                      <a:srgbClr val="D4EDF8"/>
                    </a:solidFill>
                  </a:tcPr>
                </a:tc>
                <a:extLst>
                  <a:ext uri="{0D108BD9-81ED-4DB2-BD59-A6C34878D82A}">
                    <a16:rowId xmlns:a16="http://schemas.microsoft.com/office/drawing/2014/main" val="10017"/>
                  </a:ext>
                </a:extLst>
              </a:tr>
              <a:tr h="164465">
                <a:tc>
                  <a:txBody>
                    <a:bodyPr/>
                    <a:lstStyle/>
                    <a:p>
                      <a:pPr marL="50165" algn="ctr">
                        <a:lnSpc>
                          <a:spcPts val="1195"/>
                        </a:lnSpc>
                      </a:pPr>
                      <a:r>
                        <a:rPr sz="1100" spc="-80" dirty="0">
                          <a:solidFill>
                            <a:srgbClr val="231F20"/>
                          </a:solidFill>
                          <a:latin typeface="BIZ UDPゴシック" panose="020B0400000000000000" pitchFamily="50" charset="-128"/>
                          <a:ea typeface="BIZ UDPゴシック" panose="020B0400000000000000" pitchFamily="50" charset="-128"/>
                          <a:cs typeface="Arial Narrow"/>
                        </a:rPr>
                        <a:t>Amphora-</a:t>
                      </a:r>
                      <a:r>
                        <a:rPr sz="1100" spc="-100" dirty="0">
                          <a:solidFill>
                            <a:srgbClr val="231F20"/>
                          </a:solidFill>
                          <a:latin typeface="BIZ UDPゴシック" panose="020B0400000000000000" pitchFamily="50" charset="-128"/>
                          <a:ea typeface="BIZ UDPゴシック" panose="020B0400000000000000" pitchFamily="50" charset="-128"/>
                          <a:cs typeface="Arial Narrow"/>
                        </a:rPr>
                        <a:t>Shaped</a:t>
                      </a:r>
                      <a:r>
                        <a:rPr sz="1100" spc="-5" dirty="0">
                          <a:solidFill>
                            <a:srgbClr val="231F20"/>
                          </a:solidFill>
                          <a:latin typeface="BIZ UDPゴシック" panose="020B0400000000000000" pitchFamily="50" charset="-128"/>
                          <a:ea typeface="BIZ UDPゴシック" panose="020B0400000000000000" pitchFamily="50" charset="-128"/>
                          <a:cs typeface="Arial Narrow"/>
                        </a:rPr>
                        <a:t> </a:t>
                      </a:r>
                      <a:r>
                        <a:rPr sz="1100" spc="-85" dirty="0">
                          <a:solidFill>
                            <a:srgbClr val="231F20"/>
                          </a:solidFill>
                          <a:latin typeface="BIZ UDPゴシック" panose="020B0400000000000000" pitchFamily="50" charset="-128"/>
                          <a:ea typeface="BIZ UDPゴシック" panose="020B0400000000000000" pitchFamily="50" charset="-128"/>
                          <a:cs typeface="Arial Narrow"/>
                        </a:rPr>
                        <a:t>Lead-cooled</a:t>
                      </a:r>
                      <a:r>
                        <a:rPr sz="1100" dirty="0">
                          <a:solidFill>
                            <a:srgbClr val="231F20"/>
                          </a:solidFill>
                          <a:latin typeface="BIZ UDPゴシック" panose="020B0400000000000000" pitchFamily="50" charset="-128"/>
                          <a:ea typeface="BIZ UDPゴシック" panose="020B0400000000000000" pitchFamily="50" charset="-128"/>
                          <a:cs typeface="Arial Narrow"/>
                        </a:rPr>
                        <a:t> </a:t>
                      </a:r>
                      <a:r>
                        <a:rPr sz="1100" spc="-114" dirty="0">
                          <a:solidFill>
                            <a:srgbClr val="231F20"/>
                          </a:solidFill>
                          <a:latin typeface="BIZ UDPゴシック" panose="020B0400000000000000" pitchFamily="50" charset="-128"/>
                          <a:ea typeface="BIZ UDPゴシック" panose="020B0400000000000000" pitchFamily="50" charset="-128"/>
                          <a:cs typeface="Arial Narrow"/>
                        </a:rPr>
                        <a:t>Fast</a:t>
                      </a:r>
                      <a:r>
                        <a:rPr sz="1100" spc="-5" dirty="0">
                          <a:solidFill>
                            <a:srgbClr val="231F20"/>
                          </a:solidFill>
                          <a:latin typeface="BIZ UDPゴシック" panose="020B0400000000000000" pitchFamily="50" charset="-128"/>
                          <a:ea typeface="BIZ UDPゴシック" panose="020B0400000000000000" pitchFamily="50" charset="-128"/>
                          <a:cs typeface="Arial Narrow"/>
                        </a:rPr>
                        <a:t> </a:t>
                      </a:r>
                      <a:r>
                        <a:rPr sz="1100" spc="-95" dirty="0">
                          <a:solidFill>
                            <a:srgbClr val="231F20"/>
                          </a:solidFill>
                          <a:latin typeface="BIZ UDPゴシック" panose="020B0400000000000000" pitchFamily="50" charset="-128"/>
                          <a:ea typeface="BIZ UDPゴシック" panose="020B0400000000000000" pitchFamily="50" charset="-128"/>
                          <a:cs typeface="Arial Narrow"/>
                        </a:rPr>
                        <a:t>Reactor</a:t>
                      </a:r>
                      <a:r>
                        <a:rPr sz="1100" dirty="0">
                          <a:solidFill>
                            <a:srgbClr val="231F20"/>
                          </a:solidFill>
                          <a:latin typeface="BIZ UDPゴシック" panose="020B0400000000000000" pitchFamily="50" charset="-128"/>
                          <a:ea typeface="BIZ UDPゴシック" panose="020B0400000000000000" pitchFamily="50" charset="-128"/>
                          <a:cs typeface="Arial Narrow"/>
                        </a:rPr>
                        <a:t> </a:t>
                      </a:r>
                      <a:r>
                        <a:rPr sz="1100" spc="-114" dirty="0">
                          <a:solidFill>
                            <a:srgbClr val="231F20"/>
                          </a:solidFill>
                          <a:latin typeface="BIZ UDPゴシック" panose="020B0400000000000000" pitchFamily="50" charset="-128"/>
                          <a:ea typeface="BIZ UDPゴシック" panose="020B0400000000000000" pitchFamily="50" charset="-128"/>
                          <a:cs typeface="Arial Narrow"/>
                        </a:rPr>
                        <a:t>(LFR-</a:t>
                      </a:r>
                      <a:r>
                        <a:rPr sz="1100" spc="-130" dirty="0">
                          <a:solidFill>
                            <a:srgbClr val="231F20"/>
                          </a:solidFill>
                          <a:latin typeface="BIZ UDPゴシック" panose="020B0400000000000000" pitchFamily="50" charset="-128"/>
                          <a:ea typeface="BIZ UDPゴシック" panose="020B0400000000000000" pitchFamily="50" charset="-128"/>
                          <a:cs typeface="Arial Narrow"/>
                        </a:rPr>
                        <a:t>AS-</a:t>
                      </a:r>
                      <a:r>
                        <a:rPr sz="1100" spc="-20" dirty="0">
                          <a:solidFill>
                            <a:srgbClr val="231F20"/>
                          </a:solidFill>
                          <a:latin typeface="BIZ UDPゴシック" panose="020B0400000000000000" pitchFamily="50" charset="-128"/>
                          <a:ea typeface="BIZ UDPゴシック" panose="020B0400000000000000" pitchFamily="50" charset="-128"/>
                          <a:cs typeface="Arial Narrow"/>
                        </a:rPr>
                        <a:t>200)</a:t>
                      </a:r>
                      <a:endParaRPr sz="1100">
                        <a:latin typeface="BIZ UDPゴシック" panose="020B0400000000000000" pitchFamily="50" charset="-128"/>
                        <a:ea typeface="BIZ UDPゴシック" panose="020B0400000000000000" pitchFamily="50" charset="-128"/>
                        <a:cs typeface="Arial Narrow"/>
                      </a:endParaRPr>
                    </a:p>
                  </a:txBody>
                  <a:tcPr marL="0" marR="0" marT="0" marB="0" anchor="ctr"/>
                </a:tc>
                <a:tc>
                  <a:txBody>
                    <a:bodyPr/>
                    <a:lstStyle/>
                    <a:p>
                      <a:pPr marL="66040" algn="ctr">
                        <a:lnSpc>
                          <a:spcPts val="1195"/>
                        </a:lnSpc>
                      </a:pPr>
                      <a:r>
                        <a:rPr sz="1100" spc="-25" dirty="0">
                          <a:solidFill>
                            <a:srgbClr val="231F20"/>
                          </a:solidFill>
                          <a:latin typeface="BIZ UDPゴシック" panose="020B0400000000000000" pitchFamily="50" charset="-128"/>
                          <a:ea typeface="BIZ UDPゴシック" panose="020B0400000000000000" pitchFamily="50" charset="-128"/>
                          <a:cs typeface="Arial Narrow"/>
                        </a:rPr>
                        <a:t>200</a:t>
                      </a:r>
                      <a:endParaRPr sz="1100" dirty="0">
                        <a:latin typeface="BIZ UDPゴシック" panose="020B0400000000000000" pitchFamily="50" charset="-128"/>
                        <a:ea typeface="BIZ UDPゴシック" panose="020B0400000000000000" pitchFamily="50" charset="-128"/>
                        <a:cs typeface="Arial Narrow"/>
                      </a:endParaRPr>
                    </a:p>
                  </a:txBody>
                  <a:tcPr marL="0" marR="0" marT="0" marB="0" anchor="ctr"/>
                </a:tc>
                <a:tc>
                  <a:txBody>
                    <a:bodyPr/>
                    <a:lstStyle/>
                    <a:p>
                      <a:pPr marL="63500" algn="ctr">
                        <a:lnSpc>
                          <a:spcPts val="1195"/>
                        </a:lnSpc>
                      </a:pPr>
                      <a:r>
                        <a:rPr sz="1100" spc="-10" dirty="0">
                          <a:solidFill>
                            <a:srgbClr val="231F20"/>
                          </a:solidFill>
                          <a:latin typeface="BIZ UDPゴシック" panose="020B0400000000000000" pitchFamily="50" charset="-128"/>
                          <a:ea typeface="BIZ UDPゴシック" panose="020B0400000000000000" pitchFamily="50" charset="-128"/>
                          <a:cs typeface="Arial Narrow"/>
                        </a:rPr>
                        <a:t>Oxide</a:t>
                      </a:r>
                      <a:endParaRPr sz="1100">
                        <a:latin typeface="BIZ UDPゴシック" panose="020B0400000000000000" pitchFamily="50" charset="-128"/>
                        <a:ea typeface="BIZ UDPゴシック" panose="020B0400000000000000" pitchFamily="50" charset="-128"/>
                        <a:cs typeface="Arial Narrow"/>
                      </a:endParaRPr>
                    </a:p>
                  </a:txBody>
                  <a:tcPr marL="0" marR="0" marT="0" marB="0" anchor="ctr"/>
                </a:tc>
                <a:tc>
                  <a:txBody>
                    <a:bodyPr/>
                    <a:lstStyle/>
                    <a:p>
                      <a:pPr marL="61594" algn="ctr">
                        <a:lnSpc>
                          <a:spcPts val="1195"/>
                        </a:lnSpc>
                      </a:pPr>
                      <a:r>
                        <a:rPr sz="1100" spc="-20" dirty="0">
                          <a:solidFill>
                            <a:srgbClr val="231F20"/>
                          </a:solidFill>
                          <a:latin typeface="BIZ UDPゴシック" panose="020B0400000000000000" pitchFamily="50" charset="-128"/>
                          <a:ea typeface="BIZ UDPゴシック" panose="020B0400000000000000" pitchFamily="50" charset="-128"/>
                          <a:cs typeface="Arial Narrow"/>
                        </a:rPr>
                        <a:t>Lead</a:t>
                      </a:r>
                      <a:endParaRPr sz="1100">
                        <a:latin typeface="BIZ UDPゴシック" panose="020B0400000000000000" pitchFamily="50" charset="-128"/>
                        <a:ea typeface="BIZ UDPゴシック" panose="020B0400000000000000" pitchFamily="50" charset="-128"/>
                        <a:cs typeface="Arial Narrow"/>
                      </a:endParaRPr>
                    </a:p>
                  </a:txBody>
                  <a:tcPr marL="0" marR="0" marT="0" marB="0" anchor="ctr"/>
                </a:tc>
                <a:tc>
                  <a:txBody>
                    <a:bodyPr/>
                    <a:lstStyle/>
                    <a:p>
                      <a:pPr marL="71120" algn="ctr">
                        <a:lnSpc>
                          <a:spcPts val="1195"/>
                        </a:lnSpc>
                      </a:pPr>
                      <a:r>
                        <a:rPr sz="1100" spc="-10" dirty="0">
                          <a:solidFill>
                            <a:srgbClr val="231F20"/>
                          </a:solidFill>
                          <a:latin typeface="BIZ UDPゴシック" panose="020B0400000000000000" pitchFamily="50" charset="-128"/>
                          <a:ea typeface="BIZ UDPゴシック" panose="020B0400000000000000" pitchFamily="50" charset="-128"/>
                          <a:cs typeface="Arial Narrow"/>
                        </a:rPr>
                        <a:t>Hydromine</a:t>
                      </a:r>
                      <a:endParaRPr sz="1100">
                        <a:latin typeface="BIZ UDPゴシック" panose="020B0400000000000000" pitchFamily="50" charset="-128"/>
                        <a:ea typeface="BIZ UDPゴシック" panose="020B0400000000000000" pitchFamily="50" charset="-128"/>
                        <a:cs typeface="Arial Narrow"/>
                      </a:endParaRPr>
                    </a:p>
                  </a:txBody>
                  <a:tcPr marL="0" marR="0" marT="0" marB="0" anchor="ctr"/>
                </a:tc>
                <a:extLst>
                  <a:ext uri="{0D108BD9-81ED-4DB2-BD59-A6C34878D82A}">
                    <a16:rowId xmlns:a16="http://schemas.microsoft.com/office/drawing/2014/main" val="10018"/>
                  </a:ext>
                </a:extLst>
              </a:tr>
              <a:tr h="177800">
                <a:tc>
                  <a:txBody>
                    <a:bodyPr/>
                    <a:lstStyle/>
                    <a:p>
                      <a:pPr marL="50165" algn="ctr">
                        <a:lnSpc>
                          <a:spcPts val="1305"/>
                        </a:lnSpc>
                        <a:spcBef>
                          <a:spcPts val="30"/>
                        </a:spcBef>
                      </a:pPr>
                      <a:r>
                        <a:rPr sz="1100" spc="-10" dirty="0">
                          <a:solidFill>
                            <a:srgbClr val="231F20"/>
                          </a:solidFill>
                          <a:latin typeface="BIZ UDPゴシック" panose="020B0400000000000000" pitchFamily="50" charset="-128"/>
                          <a:ea typeface="BIZ UDPゴシック" panose="020B0400000000000000" pitchFamily="50" charset="-128"/>
                          <a:cs typeface="Arial Narrow"/>
                        </a:rPr>
                        <a:t>Yellowstone</a:t>
                      </a:r>
                      <a:endParaRPr sz="1100">
                        <a:latin typeface="BIZ UDPゴシック" panose="020B0400000000000000" pitchFamily="50" charset="-128"/>
                        <a:ea typeface="BIZ UDPゴシック" panose="020B0400000000000000" pitchFamily="50" charset="-128"/>
                        <a:cs typeface="Arial Narrow"/>
                      </a:endParaRPr>
                    </a:p>
                  </a:txBody>
                  <a:tcPr marL="0" marR="0" marT="3810" marB="0" anchor="ctr">
                    <a:solidFill>
                      <a:srgbClr val="D4EDF8"/>
                    </a:solidFill>
                  </a:tcPr>
                </a:tc>
                <a:tc>
                  <a:txBody>
                    <a:bodyPr/>
                    <a:lstStyle/>
                    <a:p>
                      <a:pPr marL="66040" algn="ctr">
                        <a:lnSpc>
                          <a:spcPts val="1305"/>
                        </a:lnSpc>
                        <a:spcBef>
                          <a:spcPts val="30"/>
                        </a:spcBef>
                      </a:pPr>
                      <a:r>
                        <a:rPr sz="1100" spc="-25" dirty="0">
                          <a:solidFill>
                            <a:srgbClr val="231F20"/>
                          </a:solidFill>
                          <a:latin typeface="BIZ UDPゴシック" panose="020B0400000000000000" pitchFamily="50" charset="-128"/>
                          <a:ea typeface="BIZ UDPゴシック" panose="020B0400000000000000" pitchFamily="50" charset="-128"/>
                          <a:cs typeface="Arial Narrow"/>
                        </a:rPr>
                        <a:t>200</a:t>
                      </a:r>
                      <a:endParaRPr sz="1100" dirty="0">
                        <a:latin typeface="BIZ UDPゴシック" panose="020B0400000000000000" pitchFamily="50" charset="-128"/>
                        <a:ea typeface="BIZ UDPゴシック" panose="020B0400000000000000" pitchFamily="50" charset="-128"/>
                        <a:cs typeface="Arial Narrow"/>
                      </a:endParaRPr>
                    </a:p>
                  </a:txBody>
                  <a:tcPr marL="0" marR="0" marT="3810" marB="0" anchor="ctr">
                    <a:solidFill>
                      <a:srgbClr val="D4EDF8"/>
                    </a:solidFill>
                  </a:tcPr>
                </a:tc>
                <a:tc>
                  <a:txBody>
                    <a:bodyPr/>
                    <a:lstStyle/>
                    <a:p>
                      <a:pPr marL="63500" algn="ctr">
                        <a:lnSpc>
                          <a:spcPts val="1305"/>
                        </a:lnSpc>
                        <a:spcBef>
                          <a:spcPts val="30"/>
                        </a:spcBef>
                      </a:pPr>
                      <a:r>
                        <a:rPr sz="1100" spc="-60" dirty="0">
                          <a:solidFill>
                            <a:srgbClr val="231F20"/>
                          </a:solidFill>
                          <a:latin typeface="BIZ UDPゴシック" panose="020B0400000000000000" pitchFamily="50" charset="-128"/>
                          <a:ea typeface="BIZ UDPゴシック" panose="020B0400000000000000" pitchFamily="50" charset="-128"/>
                          <a:cs typeface="Arial Narrow"/>
                        </a:rPr>
                        <a:t>Molten</a:t>
                      </a:r>
                      <a:r>
                        <a:rPr sz="1100" spc="-30" dirty="0">
                          <a:solidFill>
                            <a:srgbClr val="231F20"/>
                          </a:solidFill>
                          <a:latin typeface="BIZ UDPゴシック" panose="020B0400000000000000" pitchFamily="50" charset="-128"/>
                          <a:ea typeface="BIZ UDPゴシック" panose="020B0400000000000000" pitchFamily="50" charset="-128"/>
                          <a:cs typeface="Arial Narrow"/>
                        </a:rPr>
                        <a:t> </a:t>
                      </a:r>
                      <a:r>
                        <a:rPr sz="1100" spc="-20" dirty="0">
                          <a:solidFill>
                            <a:srgbClr val="231F20"/>
                          </a:solidFill>
                          <a:latin typeface="BIZ UDPゴシック" panose="020B0400000000000000" pitchFamily="50" charset="-128"/>
                          <a:ea typeface="BIZ UDPゴシック" panose="020B0400000000000000" pitchFamily="50" charset="-128"/>
                          <a:cs typeface="Arial Narrow"/>
                        </a:rPr>
                        <a:t>Salt</a:t>
                      </a:r>
                      <a:endParaRPr sz="1100">
                        <a:latin typeface="BIZ UDPゴシック" panose="020B0400000000000000" pitchFamily="50" charset="-128"/>
                        <a:ea typeface="BIZ UDPゴシック" panose="020B0400000000000000" pitchFamily="50" charset="-128"/>
                        <a:cs typeface="Arial Narrow"/>
                      </a:endParaRPr>
                    </a:p>
                  </a:txBody>
                  <a:tcPr marL="0" marR="0" marT="3810" marB="0" anchor="ctr">
                    <a:solidFill>
                      <a:srgbClr val="D4EDF8"/>
                    </a:solidFill>
                  </a:tcPr>
                </a:tc>
                <a:tc>
                  <a:txBody>
                    <a:bodyPr/>
                    <a:lstStyle/>
                    <a:p>
                      <a:pPr marL="61594" algn="ctr">
                        <a:lnSpc>
                          <a:spcPts val="1305"/>
                        </a:lnSpc>
                        <a:spcBef>
                          <a:spcPts val="30"/>
                        </a:spcBef>
                      </a:pPr>
                      <a:r>
                        <a:rPr sz="1100" spc="-60" dirty="0">
                          <a:solidFill>
                            <a:srgbClr val="231F20"/>
                          </a:solidFill>
                          <a:latin typeface="BIZ UDPゴシック" panose="020B0400000000000000" pitchFamily="50" charset="-128"/>
                          <a:ea typeface="BIZ UDPゴシック" panose="020B0400000000000000" pitchFamily="50" charset="-128"/>
                          <a:cs typeface="Arial Narrow"/>
                        </a:rPr>
                        <a:t>Molten</a:t>
                      </a:r>
                      <a:r>
                        <a:rPr sz="1100" spc="-30" dirty="0">
                          <a:solidFill>
                            <a:srgbClr val="231F20"/>
                          </a:solidFill>
                          <a:latin typeface="BIZ UDPゴシック" panose="020B0400000000000000" pitchFamily="50" charset="-128"/>
                          <a:ea typeface="BIZ UDPゴシック" panose="020B0400000000000000" pitchFamily="50" charset="-128"/>
                          <a:cs typeface="Arial Narrow"/>
                        </a:rPr>
                        <a:t> </a:t>
                      </a:r>
                      <a:r>
                        <a:rPr sz="1100" spc="-20" dirty="0">
                          <a:solidFill>
                            <a:srgbClr val="231F20"/>
                          </a:solidFill>
                          <a:latin typeface="BIZ UDPゴシック" panose="020B0400000000000000" pitchFamily="50" charset="-128"/>
                          <a:ea typeface="BIZ UDPゴシック" panose="020B0400000000000000" pitchFamily="50" charset="-128"/>
                          <a:cs typeface="Arial Narrow"/>
                        </a:rPr>
                        <a:t>Salt</a:t>
                      </a:r>
                      <a:endParaRPr sz="1100">
                        <a:latin typeface="BIZ UDPゴシック" panose="020B0400000000000000" pitchFamily="50" charset="-128"/>
                        <a:ea typeface="BIZ UDPゴシック" panose="020B0400000000000000" pitchFamily="50" charset="-128"/>
                        <a:cs typeface="Arial Narrow"/>
                      </a:endParaRPr>
                    </a:p>
                  </a:txBody>
                  <a:tcPr marL="0" marR="0" marT="3810" marB="0" anchor="ctr">
                    <a:solidFill>
                      <a:srgbClr val="D4EDF8"/>
                    </a:solidFill>
                  </a:tcPr>
                </a:tc>
                <a:tc>
                  <a:txBody>
                    <a:bodyPr/>
                    <a:lstStyle/>
                    <a:p>
                      <a:pPr marL="71120" algn="ctr">
                        <a:lnSpc>
                          <a:spcPts val="1305"/>
                        </a:lnSpc>
                        <a:spcBef>
                          <a:spcPts val="30"/>
                        </a:spcBef>
                      </a:pPr>
                      <a:r>
                        <a:rPr sz="1100" spc="-80" dirty="0">
                          <a:solidFill>
                            <a:srgbClr val="231F20"/>
                          </a:solidFill>
                          <a:latin typeface="BIZ UDPゴシック" panose="020B0400000000000000" pitchFamily="50" charset="-128"/>
                          <a:ea typeface="BIZ UDPゴシック" panose="020B0400000000000000" pitchFamily="50" charset="-128"/>
                          <a:cs typeface="Arial Narrow"/>
                        </a:rPr>
                        <a:t>Yellowstone</a:t>
                      </a:r>
                      <a:r>
                        <a:rPr sz="1100" dirty="0">
                          <a:solidFill>
                            <a:srgbClr val="231F20"/>
                          </a:solidFill>
                          <a:latin typeface="BIZ UDPゴシック" panose="020B0400000000000000" pitchFamily="50" charset="-128"/>
                          <a:ea typeface="BIZ UDPゴシック" panose="020B0400000000000000" pitchFamily="50" charset="-128"/>
                          <a:cs typeface="Arial Narrow"/>
                        </a:rPr>
                        <a:t> </a:t>
                      </a:r>
                      <a:r>
                        <a:rPr sz="1100" spc="-10" dirty="0">
                          <a:solidFill>
                            <a:srgbClr val="231F20"/>
                          </a:solidFill>
                          <a:latin typeface="BIZ UDPゴシック" panose="020B0400000000000000" pitchFamily="50" charset="-128"/>
                          <a:ea typeface="BIZ UDPゴシック" panose="020B0400000000000000" pitchFamily="50" charset="-128"/>
                          <a:cs typeface="Arial Narrow"/>
                        </a:rPr>
                        <a:t>Energy</a:t>
                      </a:r>
                      <a:endParaRPr sz="1100" dirty="0">
                        <a:latin typeface="BIZ UDPゴシック" panose="020B0400000000000000" pitchFamily="50" charset="-128"/>
                        <a:ea typeface="BIZ UDPゴシック" panose="020B0400000000000000" pitchFamily="50" charset="-128"/>
                        <a:cs typeface="Arial Narrow"/>
                      </a:endParaRPr>
                    </a:p>
                  </a:txBody>
                  <a:tcPr marL="0" marR="0" marT="3810" marB="0" anchor="ctr">
                    <a:solidFill>
                      <a:srgbClr val="D4EDF8"/>
                    </a:solidFill>
                  </a:tcPr>
                </a:tc>
                <a:extLst>
                  <a:ext uri="{0D108BD9-81ED-4DB2-BD59-A6C34878D82A}">
                    <a16:rowId xmlns:a16="http://schemas.microsoft.com/office/drawing/2014/main" val="10019"/>
                  </a:ext>
                </a:extLst>
              </a:tr>
              <a:tr h="179705">
                <a:tc>
                  <a:txBody>
                    <a:bodyPr/>
                    <a:lstStyle/>
                    <a:p>
                      <a:pPr marL="50165" algn="ctr">
                        <a:lnSpc>
                          <a:spcPts val="1310"/>
                        </a:lnSpc>
                        <a:spcBef>
                          <a:spcPts val="30"/>
                        </a:spcBef>
                      </a:pPr>
                      <a:r>
                        <a:rPr sz="1100" spc="-55" dirty="0">
                          <a:solidFill>
                            <a:srgbClr val="231F20"/>
                          </a:solidFill>
                          <a:latin typeface="BIZ UDPゴシック" panose="020B0400000000000000" pitchFamily="50" charset="-128"/>
                          <a:ea typeface="BIZ UDPゴシック" panose="020B0400000000000000" pitchFamily="50" charset="-128"/>
                          <a:cs typeface="Arial Narrow"/>
                        </a:rPr>
                        <a:t>Integral</a:t>
                      </a:r>
                      <a:r>
                        <a:rPr sz="1100" spc="-35" dirty="0">
                          <a:solidFill>
                            <a:srgbClr val="231F20"/>
                          </a:solidFill>
                          <a:latin typeface="BIZ UDPゴシック" panose="020B0400000000000000" pitchFamily="50" charset="-128"/>
                          <a:ea typeface="BIZ UDPゴシック" panose="020B0400000000000000" pitchFamily="50" charset="-128"/>
                          <a:cs typeface="Arial Narrow"/>
                        </a:rPr>
                        <a:t> </a:t>
                      </a:r>
                      <a:r>
                        <a:rPr sz="1100" spc="-60" dirty="0">
                          <a:solidFill>
                            <a:srgbClr val="231F20"/>
                          </a:solidFill>
                          <a:latin typeface="BIZ UDPゴシック" panose="020B0400000000000000" pitchFamily="50" charset="-128"/>
                          <a:ea typeface="BIZ UDPゴシック" panose="020B0400000000000000" pitchFamily="50" charset="-128"/>
                          <a:cs typeface="Arial Narrow"/>
                        </a:rPr>
                        <a:t>Molten</a:t>
                      </a:r>
                      <a:r>
                        <a:rPr sz="1100" spc="-30" dirty="0">
                          <a:solidFill>
                            <a:srgbClr val="231F20"/>
                          </a:solidFill>
                          <a:latin typeface="BIZ UDPゴシック" panose="020B0400000000000000" pitchFamily="50" charset="-128"/>
                          <a:ea typeface="BIZ UDPゴシック" panose="020B0400000000000000" pitchFamily="50" charset="-128"/>
                          <a:cs typeface="Arial Narrow"/>
                        </a:rPr>
                        <a:t> </a:t>
                      </a:r>
                      <a:r>
                        <a:rPr sz="1100" spc="-75" dirty="0">
                          <a:solidFill>
                            <a:srgbClr val="231F20"/>
                          </a:solidFill>
                          <a:latin typeface="BIZ UDPゴシック" panose="020B0400000000000000" pitchFamily="50" charset="-128"/>
                          <a:ea typeface="BIZ UDPゴシック" panose="020B0400000000000000" pitchFamily="50" charset="-128"/>
                          <a:cs typeface="Arial Narrow"/>
                        </a:rPr>
                        <a:t>Salt</a:t>
                      </a:r>
                      <a:r>
                        <a:rPr sz="1100" spc="-30" dirty="0">
                          <a:solidFill>
                            <a:srgbClr val="231F20"/>
                          </a:solidFill>
                          <a:latin typeface="BIZ UDPゴシック" panose="020B0400000000000000" pitchFamily="50" charset="-128"/>
                          <a:ea typeface="BIZ UDPゴシック" panose="020B0400000000000000" pitchFamily="50" charset="-128"/>
                          <a:cs typeface="Arial Narrow"/>
                        </a:rPr>
                        <a:t> </a:t>
                      </a:r>
                      <a:r>
                        <a:rPr sz="1100" spc="-95" dirty="0">
                          <a:solidFill>
                            <a:srgbClr val="231F20"/>
                          </a:solidFill>
                          <a:latin typeface="BIZ UDPゴシック" panose="020B0400000000000000" pitchFamily="50" charset="-128"/>
                          <a:ea typeface="BIZ UDPゴシック" panose="020B0400000000000000" pitchFamily="50" charset="-128"/>
                          <a:cs typeface="Arial Narrow"/>
                        </a:rPr>
                        <a:t>Reactor</a:t>
                      </a:r>
                      <a:r>
                        <a:rPr sz="1100" spc="-30" dirty="0">
                          <a:solidFill>
                            <a:srgbClr val="231F20"/>
                          </a:solidFill>
                          <a:latin typeface="BIZ UDPゴシック" panose="020B0400000000000000" pitchFamily="50" charset="-128"/>
                          <a:ea typeface="BIZ UDPゴシック" panose="020B0400000000000000" pitchFamily="50" charset="-128"/>
                          <a:cs typeface="Arial Narrow"/>
                        </a:rPr>
                        <a:t> </a:t>
                      </a:r>
                      <a:r>
                        <a:rPr sz="1100" spc="-10" dirty="0">
                          <a:solidFill>
                            <a:srgbClr val="231F20"/>
                          </a:solidFill>
                          <a:latin typeface="BIZ UDPゴシック" panose="020B0400000000000000" pitchFamily="50" charset="-128"/>
                          <a:ea typeface="BIZ UDPゴシック" panose="020B0400000000000000" pitchFamily="50" charset="-128"/>
                          <a:cs typeface="Arial Narrow"/>
                        </a:rPr>
                        <a:t>(IMSR)</a:t>
                      </a:r>
                      <a:endParaRPr sz="1100">
                        <a:latin typeface="BIZ UDPゴシック" panose="020B0400000000000000" pitchFamily="50" charset="-128"/>
                        <a:ea typeface="BIZ UDPゴシック" panose="020B0400000000000000" pitchFamily="50" charset="-128"/>
                        <a:cs typeface="Arial Narrow"/>
                      </a:endParaRPr>
                    </a:p>
                  </a:txBody>
                  <a:tcPr marL="0" marR="0" marT="3810" marB="0" anchor="ctr"/>
                </a:tc>
                <a:tc>
                  <a:txBody>
                    <a:bodyPr/>
                    <a:lstStyle/>
                    <a:p>
                      <a:pPr marL="66040" algn="ctr">
                        <a:lnSpc>
                          <a:spcPts val="1310"/>
                        </a:lnSpc>
                        <a:spcBef>
                          <a:spcPts val="30"/>
                        </a:spcBef>
                      </a:pPr>
                      <a:r>
                        <a:rPr sz="1100" spc="-25" dirty="0">
                          <a:solidFill>
                            <a:srgbClr val="231F20"/>
                          </a:solidFill>
                          <a:latin typeface="BIZ UDPゴシック" panose="020B0400000000000000" pitchFamily="50" charset="-128"/>
                          <a:ea typeface="BIZ UDPゴシック" panose="020B0400000000000000" pitchFamily="50" charset="-128"/>
                          <a:cs typeface="Arial Narrow"/>
                        </a:rPr>
                        <a:t>190</a:t>
                      </a:r>
                      <a:endParaRPr sz="1100" dirty="0">
                        <a:latin typeface="BIZ UDPゴシック" panose="020B0400000000000000" pitchFamily="50" charset="-128"/>
                        <a:ea typeface="BIZ UDPゴシック" panose="020B0400000000000000" pitchFamily="50" charset="-128"/>
                        <a:cs typeface="Arial Narrow"/>
                      </a:endParaRPr>
                    </a:p>
                  </a:txBody>
                  <a:tcPr marL="0" marR="0" marT="3810" marB="0" anchor="ctr"/>
                </a:tc>
                <a:tc>
                  <a:txBody>
                    <a:bodyPr/>
                    <a:lstStyle/>
                    <a:p>
                      <a:pPr marL="63500" algn="ctr">
                        <a:lnSpc>
                          <a:spcPts val="1310"/>
                        </a:lnSpc>
                        <a:spcBef>
                          <a:spcPts val="30"/>
                        </a:spcBef>
                      </a:pPr>
                      <a:r>
                        <a:rPr sz="1100" spc="-60" dirty="0">
                          <a:solidFill>
                            <a:srgbClr val="231F20"/>
                          </a:solidFill>
                          <a:latin typeface="BIZ UDPゴシック" panose="020B0400000000000000" pitchFamily="50" charset="-128"/>
                          <a:ea typeface="BIZ UDPゴシック" panose="020B0400000000000000" pitchFamily="50" charset="-128"/>
                          <a:cs typeface="Arial Narrow"/>
                        </a:rPr>
                        <a:t>Molten</a:t>
                      </a:r>
                      <a:r>
                        <a:rPr sz="1100" spc="-30" dirty="0">
                          <a:solidFill>
                            <a:srgbClr val="231F20"/>
                          </a:solidFill>
                          <a:latin typeface="BIZ UDPゴシック" panose="020B0400000000000000" pitchFamily="50" charset="-128"/>
                          <a:ea typeface="BIZ UDPゴシック" panose="020B0400000000000000" pitchFamily="50" charset="-128"/>
                          <a:cs typeface="Arial Narrow"/>
                        </a:rPr>
                        <a:t> </a:t>
                      </a:r>
                      <a:r>
                        <a:rPr sz="1100" spc="-20" dirty="0">
                          <a:solidFill>
                            <a:srgbClr val="231F20"/>
                          </a:solidFill>
                          <a:latin typeface="BIZ UDPゴシック" panose="020B0400000000000000" pitchFamily="50" charset="-128"/>
                          <a:ea typeface="BIZ UDPゴシック" panose="020B0400000000000000" pitchFamily="50" charset="-128"/>
                          <a:cs typeface="Arial Narrow"/>
                        </a:rPr>
                        <a:t>Salt</a:t>
                      </a:r>
                      <a:endParaRPr sz="1100">
                        <a:latin typeface="BIZ UDPゴシック" panose="020B0400000000000000" pitchFamily="50" charset="-128"/>
                        <a:ea typeface="BIZ UDPゴシック" panose="020B0400000000000000" pitchFamily="50" charset="-128"/>
                        <a:cs typeface="Arial Narrow"/>
                      </a:endParaRPr>
                    </a:p>
                  </a:txBody>
                  <a:tcPr marL="0" marR="0" marT="3810" marB="0" anchor="ctr"/>
                </a:tc>
                <a:tc>
                  <a:txBody>
                    <a:bodyPr/>
                    <a:lstStyle/>
                    <a:p>
                      <a:pPr marL="61594" algn="ctr">
                        <a:lnSpc>
                          <a:spcPts val="1310"/>
                        </a:lnSpc>
                        <a:spcBef>
                          <a:spcPts val="30"/>
                        </a:spcBef>
                      </a:pPr>
                      <a:r>
                        <a:rPr sz="1100" spc="-60" dirty="0">
                          <a:solidFill>
                            <a:srgbClr val="231F20"/>
                          </a:solidFill>
                          <a:latin typeface="BIZ UDPゴシック" panose="020B0400000000000000" pitchFamily="50" charset="-128"/>
                          <a:ea typeface="BIZ UDPゴシック" panose="020B0400000000000000" pitchFamily="50" charset="-128"/>
                          <a:cs typeface="Arial Narrow"/>
                        </a:rPr>
                        <a:t>Molten</a:t>
                      </a:r>
                      <a:r>
                        <a:rPr sz="1100" spc="-30" dirty="0">
                          <a:solidFill>
                            <a:srgbClr val="231F20"/>
                          </a:solidFill>
                          <a:latin typeface="BIZ UDPゴシック" panose="020B0400000000000000" pitchFamily="50" charset="-128"/>
                          <a:ea typeface="BIZ UDPゴシック" panose="020B0400000000000000" pitchFamily="50" charset="-128"/>
                          <a:cs typeface="Arial Narrow"/>
                        </a:rPr>
                        <a:t> </a:t>
                      </a:r>
                      <a:r>
                        <a:rPr sz="1100" spc="-20" dirty="0">
                          <a:solidFill>
                            <a:srgbClr val="231F20"/>
                          </a:solidFill>
                          <a:latin typeface="BIZ UDPゴシック" panose="020B0400000000000000" pitchFamily="50" charset="-128"/>
                          <a:ea typeface="BIZ UDPゴシック" panose="020B0400000000000000" pitchFamily="50" charset="-128"/>
                          <a:cs typeface="Arial Narrow"/>
                        </a:rPr>
                        <a:t>Salt</a:t>
                      </a:r>
                      <a:endParaRPr sz="1100">
                        <a:latin typeface="BIZ UDPゴシック" panose="020B0400000000000000" pitchFamily="50" charset="-128"/>
                        <a:ea typeface="BIZ UDPゴシック" panose="020B0400000000000000" pitchFamily="50" charset="-128"/>
                        <a:cs typeface="Arial Narrow"/>
                      </a:endParaRPr>
                    </a:p>
                  </a:txBody>
                  <a:tcPr marL="0" marR="0" marT="3810" marB="0" anchor="ctr"/>
                </a:tc>
                <a:tc>
                  <a:txBody>
                    <a:bodyPr/>
                    <a:lstStyle/>
                    <a:p>
                      <a:pPr marL="71120" algn="ctr">
                        <a:lnSpc>
                          <a:spcPts val="1310"/>
                        </a:lnSpc>
                        <a:spcBef>
                          <a:spcPts val="30"/>
                        </a:spcBef>
                      </a:pPr>
                      <a:r>
                        <a:rPr sz="1100" spc="-80" dirty="0">
                          <a:solidFill>
                            <a:srgbClr val="231F20"/>
                          </a:solidFill>
                          <a:latin typeface="BIZ UDPゴシック" panose="020B0400000000000000" pitchFamily="50" charset="-128"/>
                          <a:ea typeface="BIZ UDPゴシック" panose="020B0400000000000000" pitchFamily="50" charset="-128"/>
                          <a:cs typeface="Arial Narrow"/>
                        </a:rPr>
                        <a:t>Terrestial</a:t>
                      </a:r>
                      <a:r>
                        <a:rPr sz="1100" spc="-20" dirty="0">
                          <a:solidFill>
                            <a:srgbClr val="231F20"/>
                          </a:solidFill>
                          <a:latin typeface="BIZ UDPゴシック" panose="020B0400000000000000" pitchFamily="50" charset="-128"/>
                          <a:ea typeface="BIZ UDPゴシック" panose="020B0400000000000000" pitchFamily="50" charset="-128"/>
                          <a:cs typeface="Arial Narrow"/>
                        </a:rPr>
                        <a:t> </a:t>
                      </a:r>
                      <a:r>
                        <a:rPr sz="1100" spc="-10" dirty="0">
                          <a:solidFill>
                            <a:srgbClr val="231F20"/>
                          </a:solidFill>
                          <a:latin typeface="BIZ UDPゴシック" panose="020B0400000000000000" pitchFamily="50" charset="-128"/>
                          <a:ea typeface="BIZ UDPゴシック" panose="020B0400000000000000" pitchFamily="50" charset="-128"/>
                          <a:cs typeface="Arial Narrow"/>
                        </a:rPr>
                        <a:t>Energy</a:t>
                      </a:r>
                      <a:endParaRPr sz="1100" dirty="0">
                        <a:latin typeface="BIZ UDPゴシック" panose="020B0400000000000000" pitchFamily="50" charset="-128"/>
                        <a:ea typeface="BIZ UDPゴシック" panose="020B0400000000000000" pitchFamily="50" charset="-128"/>
                        <a:cs typeface="Arial Narrow"/>
                      </a:endParaRPr>
                    </a:p>
                  </a:txBody>
                  <a:tcPr marL="0" marR="0" marT="3810" marB="0" anchor="ctr"/>
                </a:tc>
                <a:extLst>
                  <a:ext uri="{0D108BD9-81ED-4DB2-BD59-A6C34878D82A}">
                    <a16:rowId xmlns:a16="http://schemas.microsoft.com/office/drawing/2014/main" val="10020"/>
                  </a:ext>
                </a:extLst>
              </a:tr>
              <a:tr h="165735">
                <a:tc>
                  <a:txBody>
                    <a:bodyPr/>
                    <a:lstStyle/>
                    <a:p>
                      <a:pPr marL="50165" algn="ctr">
                        <a:lnSpc>
                          <a:spcPts val="1180"/>
                        </a:lnSpc>
                      </a:pPr>
                      <a:r>
                        <a:rPr sz="1100" spc="-80" dirty="0">
                          <a:solidFill>
                            <a:srgbClr val="231F20"/>
                          </a:solidFill>
                          <a:latin typeface="BIZ UDPゴシック" panose="020B0400000000000000" pitchFamily="50" charset="-128"/>
                          <a:ea typeface="BIZ UDPゴシック" panose="020B0400000000000000" pitchFamily="50" charset="-128"/>
                          <a:cs typeface="Arial Narrow"/>
                        </a:rPr>
                        <a:t>Columbia</a:t>
                      </a:r>
                      <a:r>
                        <a:rPr sz="1100" spc="-50" dirty="0">
                          <a:solidFill>
                            <a:srgbClr val="231F20"/>
                          </a:solidFill>
                          <a:latin typeface="BIZ UDPゴシック" panose="020B0400000000000000" pitchFamily="50" charset="-128"/>
                          <a:ea typeface="BIZ UDPゴシック" panose="020B0400000000000000" pitchFamily="50" charset="-128"/>
                          <a:cs typeface="Arial Narrow"/>
                        </a:rPr>
                        <a:t> </a:t>
                      </a:r>
                      <a:r>
                        <a:rPr sz="1100" spc="-95" dirty="0">
                          <a:solidFill>
                            <a:srgbClr val="231F20"/>
                          </a:solidFill>
                          <a:latin typeface="BIZ UDPゴシック" panose="020B0400000000000000" pitchFamily="50" charset="-128"/>
                          <a:ea typeface="BIZ UDPゴシック" panose="020B0400000000000000" pitchFamily="50" charset="-128"/>
                          <a:cs typeface="Arial Narrow"/>
                        </a:rPr>
                        <a:t>Basin</a:t>
                      </a:r>
                      <a:r>
                        <a:rPr sz="1100" spc="-45" dirty="0">
                          <a:solidFill>
                            <a:srgbClr val="231F20"/>
                          </a:solidFill>
                          <a:latin typeface="BIZ UDPゴシック" panose="020B0400000000000000" pitchFamily="50" charset="-128"/>
                          <a:ea typeface="BIZ UDPゴシック" panose="020B0400000000000000" pitchFamily="50" charset="-128"/>
                          <a:cs typeface="Arial Narrow"/>
                        </a:rPr>
                        <a:t> </a:t>
                      </a:r>
                      <a:r>
                        <a:rPr sz="1100" spc="-75" dirty="0">
                          <a:solidFill>
                            <a:srgbClr val="231F20"/>
                          </a:solidFill>
                          <a:latin typeface="BIZ UDPゴシック" panose="020B0400000000000000" pitchFamily="50" charset="-128"/>
                          <a:ea typeface="BIZ UDPゴシック" panose="020B0400000000000000" pitchFamily="50" charset="-128"/>
                          <a:cs typeface="Arial Narrow"/>
                        </a:rPr>
                        <a:t>Consulting</a:t>
                      </a:r>
                      <a:r>
                        <a:rPr sz="1100" spc="-45" dirty="0">
                          <a:solidFill>
                            <a:srgbClr val="231F20"/>
                          </a:solidFill>
                          <a:latin typeface="BIZ UDPゴシック" panose="020B0400000000000000" pitchFamily="50" charset="-128"/>
                          <a:ea typeface="BIZ UDPゴシック" panose="020B0400000000000000" pitchFamily="50" charset="-128"/>
                          <a:cs typeface="Arial Narrow"/>
                        </a:rPr>
                        <a:t> </a:t>
                      </a:r>
                      <a:r>
                        <a:rPr sz="1100" spc="-105" dirty="0">
                          <a:solidFill>
                            <a:srgbClr val="231F20"/>
                          </a:solidFill>
                          <a:latin typeface="BIZ UDPゴシック" panose="020B0400000000000000" pitchFamily="50" charset="-128"/>
                          <a:ea typeface="BIZ UDPゴシック" panose="020B0400000000000000" pitchFamily="50" charset="-128"/>
                          <a:cs typeface="Arial Narrow"/>
                        </a:rPr>
                        <a:t>Group</a:t>
                      </a:r>
                      <a:r>
                        <a:rPr sz="1100" spc="-50" dirty="0">
                          <a:solidFill>
                            <a:srgbClr val="231F20"/>
                          </a:solidFill>
                          <a:latin typeface="BIZ UDPゴシック" panose="020B0400000000000000" pitchFamily="50" charset="-128"/>
                          <a:ea typeface="BIZ UDPゴシック" panose="020B0400000000000000" pitchFamily="50" charset="-128"/>
                          <a:cs typeface="Arial Narrow"/>
                        </a:rPr>
                        <a:t> </a:t>
                      </a:r>
                      <a:r>
                        <a:rPr sz="1100" spc="-10" dirty="0">
                          <a:solidFill>
                            <a:srgbClr val="231F20"/>
                          </a:solidFill>
                          <a:latin typeface="BIZ UDPゴシック" panose="020B0400000000000000" pitchFamily="50" charset="-128"/>
                          <a:ea typeface="BIZ UDPゴシック" panose="020B0400000000000000" pitchFamily="50" charset="-128"/>
                          <a:cs typeface="Arial Narrow"/>
                        </a:rPr>
                        <a:t>(CBCG)</a:t>
                      </a:r>
                      <a:endParaRPr sz="1100" dirty="0">
                        <a:latin typeface="BIZ UDPゴシック" panose="020B0400000000000000" pitchFamily="50" charset="-128"/>
                        <a:ea typeface="BIZ UDPゴシック" panose="020B0400000000000000" pitchFamily="50" charset="-128"/>
                        <a:cs typeface="Arial Narrow"/>
                      </a:endParaRPr>
                    </a:p>
                  </a:txBody>
                  <a:tcPr marL="0" marR="0" marT="0" marB="0" anchor="ctr">
                    <a:solidFill>
                      <a:srgbClr val="D4EDF8"/>
                    </a:solidFill>
                  </a:tcPr>
                </a:tc>
                <a:tc>
                  <a:txBody>
                    <a:bodyPr/>
                    <a:lstStyle/>
                    <a:p>
                      <a:pPr marL="66040" algn="ctr">
                        <a:lnSpc>
                          <a:spcPts val="1180"/>
                        </a:lnSpc>
                      </a:pPr>
                      <a:r>
                        <a:rPr sz="1100" spc="-20" dirty="0">
                          <a:solidFill>
                            <a:srgbClr val="231F20"/>
                          </a:solidFill>
                          <a:latin typeface="BIZ UDPゴシック" panose="020B0400000000000000" pitchFamily="50" charset="-128"/>
                          <a:ea typeface="BIZ UDPゴシック" panose="020B0400000000000000" pitchFamily="50" charset="-128"/>
                          <a:cs typeface="Arial Narrow"/>
                        </a:rPr>
                        <a:t>~100</a:t>
                      </a:r>
                      <a:endParaRPr sz="1100" dirty="0">
                        <a:latin typeface="BIZ UDPゴシック" panose="020B0400000000000000" pitchFamily="50" charset="-128"/>
                        <a:ea typeface="BIZ UDPゴシック" panose="020B0400000000000000" pitchFamily="50" charset="-128"/>
                        <a:cs typeface="Arial Narrow"/>
                      </a:endParaRPr>
                    </a:p>
                  </a:txBody>
                  <a:tcPr marL="0" marR="0" marT="0" marB="0" anchor="ctr">
                    <a:solidFill>
                      <a:srgbClr val="D4EDF8"/>
                    </a:solidFill>
                  </a:tcPr>
                </a:tc>
                <a:tc>
                  <a:txBody>
                    <a:bodyPr/>
                    <a:lstStyle/>
                    <a:p>
                      <a:pPr marL="63500" algn="ctr">
                        <a:lnSpc>
                          <a:spcPts val="1180"/>
                        </a:lnSpc>
                      </a:pPr>
                      <a:r>
                        <a:rPr sz="1100" spc="-100" dirty="0">
                          <a:solidFill>
                            <a:srgbClr val="231F20"/>
                          </a:solidFill>
                          <a:latin typeface="BIZ UDPゴシック" panose="020B0400000000000000" pitchFamily="50" charset="-128"/>
                          <a:ea typeface="BIZ UDPゴシック" panose="020B0400000000000000" pitchFamily="50" charset="-128"/>
                          <a:cs typeface="Arial Narrow"/>
                        </a:rPr>
                        <a:t>Oxide</a:t>
                      </a:r>
                      <a:r>
                        <a:rPr sz="1100" spc="-55" dirty="0">
                          <a:solidFill>
                            <a:srgbClr val="231F20"/>
                          </a:solidFill>
                          <a:latin typeface="BIZ UDPゴシック" panose="020B0400000000000000" pitchFamily="50" charset="-128"/>
                          <a:ea typeface="BIZ UDPゴシック" panose="020B0400000000000000" pitchFamily="50" charset="-128"/>
                          <a:cs typeface="Arial Narrow"/>
                        </a:rPr>
                        <a:t> </a:t>
                      </a:r>
                      <a:r>
                        <a:rPr sz="1100" spc="-10" dirty="0">
                          <a:solidFill>
                            <a:srgbClr val="231F20"/>
                          </a:solidFill>
                          <a:latin typeface="BIZ UDPゴシック" panose="020B0400000000000000" pitchFamily="50" charset="-128"/>
                          <a:ea typeface="BIZ UDPゴシック" panose="020B0400000000000000" pitchFamily="50" charset="-128"/>
                          <a:cs typeface="Arial Narrow"/>
                        </a:rPr>
                        <a:t>(initially)</a:t>
                      </a:r>
                      <a:endParaRPr sz="1100">
                        <a:latin typeface="BIZ UDPゴシック" panose="020B0400000000000000" pitchFamily="50" charset="-128"/>
                        <a:ea typeface="BIZ UDPゴシック" panose="020B0400000000000000" pitchFamily="50" charset="-128"/>
                        <a:cs typeface="Arial Narrow"/>
                      </a:endParaRPr>
                    </a:p>
                  </a:txBody>
                  <a:tcPr marL="0" marR="0" marT="0" marB="0" anchor="ctr">
                    <a:solidFill>
                      <a:srgbClr val="D4EDF8"/>
                    </a:solidFill>
                  </a:tcPr>
                </a:tc>
                <a:tc>
                  <a:txBody>
                    <a:bodyPr/>
                    <a:lstStyle/>
                    <a:p>
                      <a:pPr marL="61594" algn="ctr">
                        <a:lnSpc>
                          <a:spcPts val="1180"/>
                        </a:lnSpc>
                      </a:pPr>
                      <a:r>
                        <a:rPr sz="1100" spc="-85" dirty="0">
                          <a:solidFill>
                            <a:srgbClr val="231F20"/>
                          </a:solidFill>
                          <a:latin typeface="BIZ UDPゴシック" panose="020B0400000000000000" pitchFamily="50" charset="-128"/>
                          <a:ea typeface="BIZ UDPゴシック" panose="020B0400000000000000" pitchFamily="50" charset="-128"/>
                          <a:cs typeface="Arial Narrow"/>
                        </a:rPr>
                        <a:t>Lead-</a:t>
                      </a:r>
                      <a:r>
                        <a:rPr sz="1100" spc="-10" dirty="0">
                          <a:solidFill>
                            <a:srgbClr val="231F20"/>
                          </a:solidFill>
                          <a:latin typeface="BIZ UDPゴシック" panose="020B0400000000000000" pitchFamily="50" charset="-128"/>
                          <a:ea typeface="BIZ UDPゴシック" panose="020B0400000000000000" pitchFamily="50" charset="-128"/>
                          <a:cs typeface="Arial Narrow"/>
                        </a:rPr>
                        <a:t>bismuth</a:t>
                      </a:r>
                      <a:endParaRPr sz="1100">
                        <a:latin typeface="BIZ UDPゴシック" panose="020B0400000000000000" pitchFamily="50" charset="-128"/>
                        <a:ea typeface="BIZ UDPゴシック" panose="020B0400000000000000" pitchFamily="50" charset="-128"/>
                        <a:cs typeface="Arial Narrow"/>
                      </a:endParaRPr>
                    </a:p>
                  </a:txBody>
                  <a:tcPr marL="0" marR="0" marT="0" marB="0" anchor="ctr">
                    <a:solidFill>
                      <a:srgbClr val="D4EDF8"/>
                    </a:solidFill>
                  </a:tcPr>
                </a:tc>
                <a:tc>
                  <a:txBody>
                    <a:bodyPr/>
                    <a:lstStyle/>
                    <a:p>
                      <a:pPr marL="71120" algn="ctr">
                        <a:lnSpc>
                          <a:spcPts val="1180"/>
                        </a:lnSpc>
                      </a:pPr>
                      <a:r>
                        <a:rPr sz="1100" spc="-20" dirty="0">
                          <a:solidFill>
                            <a:srgbClr val="231F20"/>
                          </a:solidFill>
                          <a:latin typeface="BIZ UDPゴシック" panose="020B0400000000000000" pitchFamily="50" charset="-128"/>
                          <a:ea typeface="BIZ UDPゴシック" panose="020B0400000000000000" pitchFamily="50" charset="-128"/>
                          <a:cs typeface="Arial Narrow"/>
                        </a:rPr>
                        <a:t>CBCG</a:t>
                      </a:r>
                      <a:endParaRPr sz="1100" dirty="0">
                        <a:latin typeface="BIZ UDPゴシック" panose="020B0400000000000000" pitchFamily="50" charset="-128"/>
                        <a:ea typeface="BIZ UDPゴシック" panose="020B0400000000000000" pitchFamily="50" charset="-128"/>
                        <a:cs typeface="Arial Narrow"/>
                      </a:endParaRPr>
                    </a:p>
                  </a:txBody>
                  <a:tcPr marL="0" marR="0" marT="0" marB="0" anchor="ctr">
                    <a:solidFill>
                      <a:srgbClr val="D4EDF8"/>
                    </a:solidFill>
                  </a:tcPr>
                </a:tc>
                <a:extLst>
                  <a:ext uri="{0D108BD9-81ED-4DB2-BD59-A6C34878D82A}">
                    <a16:rowId xmlns:a16="http://schemas.microsoft.com/office/drawing/2014/main" val="10021"/>
                  </a:ext>
                </a:extLst>
              </a:tr>
              <a:tr h="168910">
                <a:tc>
                  <a:txBody>
                    <a:bodyPr/>
                    <a:lstStyle/>
                    <a:p>
                      <a:pPr algn="ctr">
                        <a:lnSpc>
                          <a:spcPct val="100000"/>
                        </a:lnSpc>
                      </a:pPr>
                      <a:endParaRPr sz="900" dirty="0">
                        <a:latin typeface="BIZ UDPゴシック" panose="020B0400000000000000" pitchFamily="50" charset="-128"/>
                        <a:ea typeface="BIZ UDPゴシック" panose="020B0400000000000000" pitchFamily="50" charset="-128"/>
                        <a:cs typeface="Times New Roman"/>
                      </a:endParaRPr>
                    </a:p>
                  </a:txBody>
                  <a:tcPr marL="0" marR="0" marT="0" marB="0" anchor="ctr">
                    <a:solidFill>
                      <a:srgbClr val="D4EDF8"/>
                    </a:solidFill>
                  </a:tcPr>
                </a:tc>
                <a:tc>
                  <a:txBody>
                    <a:bodyPr/>
                    <a:lstStyle/>
                    <a:p>
                      <a:pPr algn="ctr">
                        <a:lnSpc>
                          <a:spcPct val="100000"/>
                        </a:lnSpc>
                      </a:pPr>
                      <a:endParaRPr sz="900" dirty="0">
                        <a:latin typeface="BIZ UDPゴシック" panose="020B0400000000000000" pitchFamily="50" charset="-128"/>
                        <a:ea typeface="BIZ UDPゴシック" panose="020B0400000000000000" pitchFamily="50" charset="-128"/>
                        <a:cs typeface="Times New Roman"/>
                      </a:endParaRPr>
                    </a:p>
                  </a:txBody>
                  <a:tcPr marL="0" marR="0" marT="0" marB="0" anchor="ctr">
                    <a:solidFill>
                      <a:srgbClr val="D4EDF8"/>
                    </a:solidFill>
                  </a:tcPr>
                </a:tc>
                <a:tc>
                  <a:txBody>
                    <a:bodyPr/>
                    <a:lstStyle/>
                    <a:p>
                      <a:pPr algn="ctr">
                        <a:lnSpc>
                          <a:spcPct val="100000"/>
                        </a:lnSpc>
                      </a:pPr>
                      <a:endParaRPr sz="900">
                        <a:latin typeface="BIZ UDPゴシック" panose="020B0400000000000000" pitchFamily="50" charset="-128"/>
                        <a:ea typeface="BIZ UDPゴシック" panose="020B0400000000000000" pitchFamily="50" charset="-128"/>
                        <a:cs typeface="Times New Roman"/>
                      </a:endParaRPr>
                    </a:p>
                  </a:txBody>
                  <a:tcPr marL="0" marR="0" marT="0" marB="0" anchor="ctr">
                    <a:solidFill>
                      <a:srgbClr val="D4EDF8"/>
                    </a:solidFill>
                  </a:tcPr>
                </a:tc>
                <a:tc>
                  <a:txBody>
                    <a:bodyPr/>
                    <a:lstStyle/>
                    <a:p>
                      <a:pPr marL="61594" algn="ctr">
                        <a:lnSpc>
                          <a:spcPts val="1235"/>
                        </a:lnSpc>
                      </a:pPr>
                      <a:r>
                        <a:rPr sz="1100" spc="-65" dirty="0">
                          <a:solidFill>
                            <a:srgbClr val="231F20"/>
                          </a:solidFill>
                          <a:latin typeface="BIZ UDPゴシック" panose="020B0400000000000000" pitchFamily="50" charset="-128"/>
                          <a:ea typeface="BIZ UDPゴシック" panose="020B0400000000000000" pitchFamily="50" charset="-128"/>
                          <a:cs typeface="Arial Narrow"/>
                        </a:rPr>
                        <a:t>eutectic</a:t>
                      </a:r>
                      <a:r>
                        <a:rPr sz="1100" spc="-15" dirty="0">
                          <a:solidFill>
                            <a:srgbClr val="231F20"/>
                          </a:solidFill>
                          <a:latin typeface="BIZ UDPゴシック" panose="020B0400000000000000" pitchFamily="50" charset="-128"/>
                          <a:ea typeface="BIZ UDPゴシック" panose="020B0400000000000000" pitchFamily="50" charset="-128"/>
                          <a:cs typeface="Arial Narrow"/>
                        </a:rPr>
                        <a:t> </a:t>
                      </a:r>
                      <a:r>
                        <a:rPr sz="1100" spc="-10" dirty="0">
                          <a:solidFill>
                            <a:srgbClr val="231F20"/>
                          </a:solidFill>
                          <a:latin typeface="BIZ UDPゴシック" panose="020B0400000000000000" pitchFamily="50" charset="-128"/>
                          <a:ea typeface="BIZ UDPゴシック" panose="020B0400000000000000" pitchFamily="50" charset="-128"/>
                          <a:cs typeface="Arial Narrow"/>
                        </a:rPr>
                        <a:t>(LBE)</a:t>
                      </a:r>
                      <a:endParaRPr sz="1100">
                        <a:latin typeface="BIZ UDPゴシック" panose="020B0400000000000000" pitchFamily="50" charset="-128"/>
                        <a:ea typeface="BIZ UDPゴシック" panose="020B0400000000000000" pitchFamily="50" charset="-128"/>
                        <a:cs typeface="Arial Narrow"/>
                      </a:endParaRPr>
                    </a:p>
                  </a:txBody>
                  <a:tcPr marL="0" marR="0" marT="0" marB="0" anchor="ctr">
                    <a:solidFill>
                      <a:srgbClr val="D4EDF8"/>
                    </a:solidFill>
                  </a:tcPr>
                </a:tc>
                <a:tc>
                  <a:txBody>
                    <a:bodyPr/>
                    <a:lstStyle/>
                    <a:p>
                      <a:pPr algn="ctr">
                        <a:lnSpc>
                          <a:spcPct val="100000"/>
                        </a:lnSpc>
                      </a:pPr>
                      <a:endParaRPr sz="900" dirty="0">
                        <a:latin typeface="BIZ UDPゴシック" panose="020B0400000000000000" pitchFamily="50" charset="-128"/>
                        <a:ea typeface="BIZ UDPゴシック" panose="020B0400000000000000" pitchFamily="50" charset="-128"/>
                        <a:cs typeface="Times New Roman"/>
                      </a:endParaRPr>
                    </a:p>
                  </a:txBody>
                  <a:tcPr marL="0" marR="0" marT="0" marB="0" anchor="ctr">
                    <a:solidFill>
                      <a:srgbClr val="D4EDF8"/>
                    </a:solidFill>
                  </a:tcPr>
                </a:tc>
                <a:extLst>
                  <a:ext uri="{0D108BD9-81ED-4DB2-BD59-A6C34878D82A}">
                    <a16:rowId xmlns:a16="http://schemas.microsoft.com/office/drawing/2014/main" val="10022"/>
                  </a:ext>
                </a:extLst>
              </a:tr>
              <a:tr h="169545">
                <a:tc>
                  <a:txBody>
                    <a:bodyPr/>
                    <a:lstStyle/>
                    <a:p>
                      <a:pPr marL="50165" algn="ctr">
                        <a:lnSpc>
                          <a:spcPts val="1195"/>
                        </a:lnSpc>
                      </a:pPr>
                      <a:r>
                        <a:rPr sz="1100" spc="-100" dirty="0">
                          <a:solidFill>
                            <a:srgbClr val="231F20"/>
                          </a:solidFill>
                          <a:latin typeface="BIZ UDPゴシック" panose="020B0400000000000000" pitchFamily="50" charset="-128"/>
                          <a:ea typeface="BIZ UDPゴシック" panose="020B0400000000000000" pitchFamily="50" charset="-128"/>
                          <a:cs typeface="Arial Narrow"/>
                        </a:rPr>
                        <a:t>Advanced</a:t>
                      </a:r>
                      <a:r>
                        <a:rPr sz="1100" spc="-10" dirty="0">
                          <a:solidFill>
                            <a:srgbClr val="231F20"/>
                          </a:solidFill>
                          <a:latin typeface="BIZ UDPゴシック" panose="020B0400000000000000" pitchFamily="50" charset="-128"/>
                          <a:ea typeface="BIZ UDPゴシック" panose="020B0400000000000000" pitchFamily="50" charset="-128"/>
                          <a:cs typeface="Arial Narrow"/>
                        </a:rPr>
                        <a:t> </a:t>
                      </a:r>
                      <a:r>
                        <a:rPr sz="1100" spc="-95" dirty="0">
                          <a:solidFill>
                            <a:srgbClr val="231F20"/>
                          </a:solidFill>
                          <a:latin typeface="BIZ UDPゴシック" panose="020B0400000000000000" pitchFamily="50" charset="-128"/>
                          <a:ea typeface="BIZ UDPゴシック" panose="020B0400000000000000" pitchFamily="50" charset="-128"/>
                          <a:cs typeface="Arial Narrow"/>
                        </a:rPr>
                        <a:t>Reactor</a:t>
                      </a:r>
                      <a:r>
                        <a:rPr sz="1100" spc="-10" dirty="0">
                          <a:solidFill>
                            <a:srgbClr val="231F20"/>
                          </a:solidFill>
                          <a:latin typeface="BIZ UDPゴシック" panose="020B0400000000000000" pitchFamily="50" charset="-128"/>
                          <a:ea typeface="BIZ UDPゴシック" panose="020B0400000000000000" pitchFamily="50" charset="-128"/>
                          <a:cs typeface="Arial Narrow"/>
                        </a:rPr>
                        <a:t> </a:t>
                      </a:r>
                      <a:r>
                        <a:rPr sz="1100" spc="-105" dirty="0">
                          <a:solidFill>
                            <a:srgbClr val="231F20"/>
                          </a:solidFill>
                          <a:latin typeface="BIZ UDPゴシック" panose="020B0400000000000000" pitchFamily="50" charset="-128"/>
                          <a:ea typeface="BIZ UDPゴシック" panose="020B0400000000000000" pitchFamily="50" charset="-128"/>
                          <a:cs typeface="Arial Narrow"/>
                        </a:rPr>
                        <a:t>Concept</a:t>
                      </a:r>
                      <a:r>
                        <a:rPr sz="1100" spc="-10" dirty="0">
                          <a:solidFill>
                            <a:srgbClr val="231F20"/>
                          </a:solidFill>
                          <a:latin typeface="BIZ UDPゴシック" panose="020B0400000000000000" pitchFamily="50" charset="-128"/>
                          <a:ea typeface="BIZ UDPゴシック" panose="020B0400000000000000" pitchFamily="50" charset="-128"/>
                          <a:cs typeface="Arial Narrow"/>
                        </a:rPr>
                        <a:t> </a:t>
                      </a:r>
                      <a:r>
                        <a:rPr sz="1100" spc="-110" dirty="0">
                          <a:solidFill>
                            <a:srgbClr val="231F20"/>
                          </a:solidFill>
                          <a:latin typeface="BIZ UDPゴシック" panose="020B0400000000000000" pitchFamily="50" charset="-128"/>
                          <a:ea typeface="BIZ UDPゴシック" panose="020B0400000000000000" pitchFamily="50" charset="-128"/>
                          <a:cs typeface="Arial Narrow"/>
                        </a:rPr>
                        <a:t>(ARC-</a:t>
                      </a:r>
                      <a:r>
                        <a:rPr sz="1100" spc="-20" dirty="0">
                          <a:solidFill>
                            <a:srgbClr val="231F20"/>
                          </a:solidFill>
                          <a:latin typeface="BIZ UDPゴシック" panose="020B0400000000000000" pitchFamily="50" charset="-128"/>
                          <a:ea typeface="BIZ UDPゴシック" panose="020B0400000000000000" pitchFamily="50" charset="-128"/>
                          <a:cs typeface="Arial Narrow"/>
                        </a:rPr>
                        <a:t>100)</a:t>
                      </a:r>
                      <a:endParaRPr sz="1100">
                        <a:latin typeface="BIZ UDPゴシック" panose="020B0400000000000000" pitchFamily="50" charset="-128"/>
                        <a:ea typeface="BIZ UDPゴシック" panose="020B0400000000000000" pitchFamily="50" charset="-128"/>
                        <a:cs typeface="Arial Narrow"/>
                      </a:endParaRPr>
                    </a:p>
                  </a:txBody>
                  <a:tcPr marL="0" marR="0" marT="0" marB="0" anchor="ctr"/>
                </a:tc>
                <a:tc>
                  <a:txBody>
                    <a:bodyPr/>
                    <a:lstStyle/>
                    <a:p>
                      <a:pPr marL="66040" algn="ctr">
                        <a:lnSpc>
                          <a:spcPts val="1195"/>
                        </a:lnSpc>
                      </a:pPr>
                      <a:r>
                        <a:rPr sz="1100" spc="-25" dirty="0">
                          <a:solidFill>
                            <a:srgbClr val="231F20"/>
                          </a:solidFill>
                          <a:latin typeface="BIZ UDPゴシック" panose="020B0400000000000000" pitchFamily="50" charset="-128"/>
                          <a:ea typeface="BIZ UDPゴシック" panose="020B0400000000000000" pitchFamily="50" charset="-128"/>
                          <a:cs typeface="Arial Narrow"/>
                        </a:rPr>
                        <a:t>100</a:t>
                      </a:r>
                      <a:endParaRPr sz="1100" dirty="0">
                        <a:latin typeface="BIZ UDPゴシック" panose="020B0400000000000000" pitchFamily="50" charset="-128"/>
                        <a:ea typeface="BIZ UDPゴシック" panose="020B0400000000000000" pitchFamily="50" charset="-128"/>
                        <a:cs typeface="Arial Narrow"/>
                      </a:endParaRPr>
                    </a:p>
                  </a:txBody>
                  <a:tcPr marL="0" marR="0" marT="0" marB="0" anchor="ctr"/>
                </a:tc>
                <a:tc>
                  <a:txBody>
                    <a:bodyPr/>
                    <a:lstStyle/>
                    <a:p>
                      <a:pPr marL="63500" algn="ctr">
                        <a:lnSpc>
                          <a:spcPts val="1195"/>
                        </a:lnSpc>
                      </a:pPr>
                      <a:r>
                        <a:rPr sz="1100" spc="-10" dirty="0">
                          <a:solidFill>
                            <a:srgbClr val="231F20"/>
                          </a:solidFill>
                          <a:latin typeface="BIZ UDPゴシック" panose="020B0400000000000000" pitchFamily="50" charset="-128"/>
                          <a:ea typeface="BIZ UDPゴシック" panose="020B0400000000000000" pitchFamily="50" charset="-128"/>
                          <a:cs typeface="Arial Narrow"/>
                        </a:rPr>
                        <a:t>Metal</a:t>
                      </a:r>
                      <a:endParaRPr sz="1100">
                        <a:latin typeface="BIZ UDPゴシック" panose="020B0400000000000000" pitchFamily="50" charset="-128"/>
                        <a:ea typeface="BIZ UDPゴシック" panose="020B0400000000000000" pitchFamily="50" charset="-128"/>
                        <a:cs typeface="Arial Narrow"/>
                      </a:endParaRPr>
                    </a:p>
                  </a:txBody>
                  <a:tcPr marL="0" marR="0" marT="0" marB="0" anchor="ctr"/>
                </a:tc>
                <a:tc>
                  <a:txBody>
                    <a:bodyPr/>
                    <a:lstStyle/>
                    <a:p>
                      <a:pPr marL="61594" algn="ctr">
                        <a:lnSpc>
                          <a:spcPts val="1195"/>
                        </a:lnSpc>
                      </a:pPr>
                      <a:r>
                        <a:rPr sz="1100" spc="-10" dirty="0">
                          <a:solidFill>
                            <a:srgbClr val="231F20"/>
                          </a:solidFill>
                          <a:latin typeface="BIZ UDPゴシック" panose="020B0400000000000000" pitchFamily="50" charset="-128"/>
                          <a:ea typeface="BIZ UDPゴシック" panose="020B0400000000000000" pitchFamily="50" charset="-128"/>
                          <a:cs typeface="Arial Narrow"/>
                        </a:rPr>
                        <a:t>Sodium</a:t>
                      </a:r>
                      <a:endParaRPr sz="1100">
                        <a:latin typeface="BIZ UDPゴシック" panose="020B0400000000000000" pitchFamily="50" charset="-128"/>
                        <a:ea typeface="BIZ UDPゴシック" panose="020B0400000000000000" pitchFamily="50" charset="-128"/>
                        <a:cs typeface="Arial Narrow"/>
                      </a:endParaRPr>
                    </a:p>
                  </a:txBody>
                  <a:tcPr marL="0" marR="0" marT="0" marB="0" anchor="ctr"/>
                </a:tc>
                <a:tc>
                  <a:txBody>
                    <a:bodyPr/>
                    <a:lstStyle/>
                    <a:p>
                      <a:pPr marL="71120" algn="ctr">
                        <a:lnSpc>
                          <a:spcPts val="1195"/>
                        </a:lnSpc>
                      </a:pPr>
                      <a:r>
                        <a:rPr sz="1100" spc="-100" dirty="0">
                          <a:solidFill>
                            <a:srgbClr val="231F20"/>
                          </a:solidFill>
                          <a:latin typeface="BIZ UDPゴシック" panose="020B0400000000000000" pitchFamily="50" charset="-128"/>
                          <a:ea typeface="BIZ UDPゴシック" panose="020B0400000000000000" pitchFamily="50" charset="-128"/>
                          <a:cs typeface="Arial Narrow"/>
                        </a:rPr>
                        <a:t>Advanced</a:t>
                      </a:r>
                      <a:r>
                        <a:rPr sz="1100" spc="-30" dirty="0">
                          <a:solidFill>
                            <a:srgbClr val="231F20"/>
                          </a:solidFill>
                          <a:latin typeface="BIZ UDPゴシック" panose="020B0400000000000000" pitchFamily="50" charset="-128"/>
                          <a:ea typeface="BIZ UDPゴシック" panose="020B0400000000000000" pitchFamily="50" charset="-128"/>
                          <a:cs typeface="Arial Narrow"/>
                        </a:rPr>
                        <a:t> </a:t>
                      </a:r>
                      <a:r>
                        <a:rPr sz="1100" spc="-95" dirty="0">
                          <a:solidFill>
                            <a:srgbClr val="231F20"/>
                          </a:solidFill>
                          <a:latin typeface="BIZ UDPゴシック" panose="020B0400000000000000" pitchFamily="50" charset="-128"/>
                          <a:ea typeface="BIZ UDPゴシック" panose="020B0400000000000000" pitchFamily="50" charset="-128"/>
                          <a:cs typeface="Arial Narrow"/>
                        </a:rPr>
                        <a:t>Reactor</a:t>
                      </a:r>
                      <a:r>
                        <a:rPr sz="1100" spc="-30" dirty="0">
                          <a:solidFill>
                            <a:srgbClr val="231F20"/>
                          </a:solidFill>
                          <a:latin typeface="BIZ UDPゴシック" panose="020B0400000000000000" pitchFamily="50" charset="-128"/>
                          <a:ea typeface="BIZ UDPゴシック" panose="020B0400000000000000" pitchFamily="50" charset="-128"/>
                          <a:cs typeface="Arial Narrow"/>
                        </a:rPr>
                        <a:t> </a:t>
                      </a:r>
                      <a:r>
                        <a:rPr sz="1100" spc="-10" dirty="0">
                          <a:solidFill>
                            <a:srgbClr val="231F20"/>
                          </a:solidFill>
                          <a:latin typeface="BIZ UDPゴシック" panose="020B0400000000000000" pitchFamily="50" charset="-128"/>
                          <a:ea typeface="BIZ UDPゴシック" panose="020B0400000000000000" pitchFamily="50" charset="-128"/>
                          <a:cs typeface="Arial Narrow"/>
                        </a:rPr>
                        <a:t>Concepts</a:t>
                      </a:r>
                      <a:endParaRPr sz="1100">
                        <a:latin typeface="BIZ UDPゴシック" panose="020B0400000000000000" pitchFamily="50" charset="-128"/>
                        <a:ea typeface="BIZ UDPゴシック" panose="020B0400000000000000" pitchFamily="50" charset="-128"/>
                        <a:cs typeface="Arial Narrow"/>
                      </a:endParaRPr>
                    </a:p>
                  </a:txBody>
                  <a:tcPr marL="0" marR="0" marT="0" marB="0" anchor="ctr"/>
                </a:tc>
                <a:extLst>
                  <a:ext uri="{0D108BD9-81ED-4DB2-BD59-A6C34878D82A}">
                    <a16:rowId xmlns:a16="http://schemas.microsoft.com/office/drawing/2014/main" val="10023"/>
                  </a:ext>
                </a:extLst>
              </a:tr>
              <a:tr h="177800">
                <a:tc>
                  <a:txBody>
                    <a:bodyPr/>
                    <a:lstStyle/>
                    <a:p>
                      <a:pPr marL="50165" algn="ctr">
                        <a:lnSpc>
                          <a:spcPts val="1310"/>
                        </a:lnSpc>
                        <a:spcBef>
                          <a:spcPts val="30"/>
                        </a:spcBef>
                      </a:pPr>
                      <a:r>
                        <a:rPr sz="1100" spc="-114" dirty="0">
                          <a:solidFill>
                            <a:srgbClr val="231F20"/>
                          </a:solidFill>
                          <a:latin typeface="BIZ UDPゴシック" panose="020B0400000000000000" pitchFamily="50" charset="-128"/>
                          <a:ea typeface="BIZ UDPゴシック" panose="020B0400000000000000" pitchFamily="50" charset="-128"/>
                          <a:cs typeface="Arial Narrow"/>
                        </a:rPr>
                        <a:t>XE-</a:t>
                      </a:r>
                      <a:r>
                        <a:rPr sz="1100" spc="-25" dirty="0">
                          <a:solidFill>
                            <a:srgbClr val="231F20"/>
                          </a:solidFill>
                          <a:latin typeface="BIZ UDPゴシック" panose="020B0400000000000000" pitchFamily="50" charset="-128"/>
                          <a:ea typeface="BIZ UDPゴシック" panose="020B0400000000000000" pitchFamily="50" charset="-128"/>
                          <a:cs typeface="Arial Narrow"/>
                        </a:rPr>
                        <a:t>100</a:t>
                      </a:r>
                      <a:endParaRPr sz="1100">
                        <a:latin typeface="BIZ UDPゴシック" panose="020B0400000000000000" pitchFamily="50" charset="-128"/>
                        <a:ea typeface="BIZ UDPゴシック" panose="020B0400000000000000" pitchFamily="50" charset="-128"/>
                        <a:cs typeface="Arial Narrow"/>
                      </a:endParaRPr>
                    </a:p>
                  </a:txBody>
                  <a:tcPr marL="0" marR="0" marT="3810" marB="0" anchor="ctr">
                    <a:solidFill>
                      <a:srgbClr val="D4EDF8"/>
                    </a:solidFill>
                  </a:tcPr>
                </a:tc>
                <a:tc>
                  <a:txBody>
                    <a:bodyPr/>
                    <a:lstStyle/>
                    <a:p>
                      <a:pPr marL="66040" algn="ctr">
                        <a:lnSpc>
                          <a:spcPts val="1310"/>
                        </a:lnSpc>
                        <a:spcBef>
                          <a:spcPts val="30"/>
                        </a:spcBef>
                      </a:pPr>
                      <a:r>
                        <a:rPr sz="1100" spc="-25" dirty="0">
                          <a:solidFill>
                            <a:srgbClr val="231F20"/>
                          </a:solidFill>
                          <a:latin typeface="BIZ UDPゴシック" panose="020B0400000000000000" pitchFamily="50" charset="-128"/>
                          <a:ea typeface="BIZ UDPゴシック" panose="020B0400000000000000" pitchFamily="50" charset="-128"/>
                          <a:cs typeface="Arial Narrow"/>
                        </a:rPr>
                        <a:t>48</a:t>
                      </a:r>
                      <a:endParaRPr sz="1100" dirty="0">
                        <a:latin typeface="BIZ UDPゴシック" panose="020B0400000000000000" pitchFamily="50" charset="-128"/>
                        <a:ea typeface="BIZ UDPゴシック" panose="020B0400000000000000" pitchFamily="50" charset="-128"/>
                        <a:cs typeface="Arial Narrow"/>
                      </a:endParaRPr>
                    </a:p>
                  </a:txBody>
                  <a:tcPr marL="0" marR="0" marT="3810" marB="0" anchor="ctr">
                    <a:solidFill>
                      <a:srgbClr val="D4EDF8"/>
                    </a:solidFill>
                  </a:tcPr>
                </a:tc>
                <a:tc>
                  <a:txBody>
                    <a:bodyPr/>
                    <a:lstStyle/>
                    <a:p>
                      <a:pPr marL="63500" algn="ctr">
                        <a:lnSpc>
                          <a:spcPts val="1310"/>
                        </a:lnSpc>
                        <a:spcBef>
                          <a:spcPts val="30"/>
                        </a:spcBef>
                      </a:pPr>
                      <a:r>
                        <a:rPr sz="1100" spc="-95" dirty="0">
                          <a:solidFill>
                            <a:srgbClr val="231F20"/>
                          </a:solidFill>
                          <a:latin typeface="BIZ UDPゴシック" panose="020B0400000000000000" pitchFamily="50" charset="-128"/>
                          <a:ea typeface="BIZ UDPゴシック" panose="020B0400000000000000" pitchFamily="50" charset="-128"/>
                          <a:cs typeface="Arial Narrow"/>
                        </a:rPr>
                        <a:t>Pebble</a:t>
                      </a:r>
                      <a:r>
                        <a:rPr sz="1100" spc="-40" dirty="0">
                          <a:solidFill>
                            <a:srgbClr val="231F20"/>
                          </a:solidFill>
                          <a:latin typeface="BIZ UDPゴシック" panose="020B0400000000000000" pitchFamily="50" charset="-128"/>
                          <a:ea typeface="BIZ UDPゴシック" panose="020B0400000000000000" pitchFamily="50" charset="-128"/>
                          <a:cs typeface="Arial Narrow"/>
                        </a:rPr>
                        <a:t> </a:t>
                      </a:r>
                      <a:r>
                        <a:rPr sz="1100" spc="-25" dirty="0">
                          <a:solidFill>
                            <a:srgbClr val="231F20"/>
                          </a:solidFill>
                          <a:latin typeface="BIZ UDPゴシック" panose="020B0400000000000000" pitchFamily="50" charset="-128"/>
                          <a:ea typeface="BIZ UDPゴシック" panose="020B0400000000000000" pitchFamily="50" charset="-128"/>
                          <a:cs typeface="Arial Narrow"/>
                        </a:rPr>
                        <a:t>Bed</a:t>
                      </a:r>
                      <a:endParaRPr sz="1100">
                        <a:latin typeface="BIZ UDPゴシック" panose="020B0400000000000000" pitchFamily="50" charset="-128"/>
                        <a:ea typeface="BIZ UDPゴシック" panose="020B0400000000000000" pitchFamily="50" charset="-128"/>
                        <a:cs typeface="Arial Narrow"/>
                      </a:endParaRPr>
                    </a:p>
                  </a:txBody>
                  <a:tcPr marL="0" marR="0" marT="3810" marB="0" anchor="ctr">
                    <a:solidFill>
                      <a:srgbClr val="D4EDF8"/>
                    </a:solidFill>
                  </a:tcPr>
                </a:tc>
                <a:tc>
                  <a:txBody>
                    <a:bodyPr/>
                    <a:lstStyle/>
                    <a:p>
                      <a:pPr marL="61594" algn="ctr">
                        <a:lnSpc>
                          <a:spcPts val="1310"/>
                        </a:lnSpc>
                        <a:spcBef>
                          <a:spcPts val="30"/>
                        </a:spcBef>
                      </a:pPr>
                      <a:r>
                        <a:rPr sz="1100" spc="-10" dirty="0">
                          <a:solidFill>
                            <a:srgbClr val="231F20"/>
                          </a:solidFill>
                          <a:latin typeface="BIZ UDPゴシック" panose="020B0400000000000000" pitchFamily="50" charset="-128"/>
                          <a:ea typeface="BIZ UDPゴシック" panose="020B0400000000000000" pitchFamily="50" charset="-128"/>
                          <a:cs typeface="Arial Narrow"/>
                        </a:rPr>
                        <a:t>Helium</a:t>
                      </a:r>
                      <a:endParaRPr sz="1100">
                        <a:latin typeface="BIZ UDPゴシック" panose="020B0400000000000000" pitchFamily="50" charset="-128"/>
                        <a:ea typeface="BIZ UDPゴシック" panose="020B0400000000000000" pitchFamily="50" charset="-128"/>
                        <a:cs typeface="Arial Narrow"/>
                      </a:endParaRPr>
                    </a:p>
                  </a:txBody>
                  <a:tcPr marL="0" marR="0" marT="3810" marB="0" anchor="ctr">
                    <a:solidFill>
                      <a:srgbClr val="D4EDF8"/>
                    </a:solidFill>
                  </a:tcPr>
                </a:tc>
                <a:tc>
                  <a:txBody>
                    <a:bodyPr/>
                    <a:lstStyle/>
                    <a:p>
                      <a:pPr marL="71120" algn="ctr">
                        <a:lnSpc>
                          <a:spcPts val="1310"/>
                        </a:lnSpc>
                        <a:spcBef>
                          <a:spcPts val="30"/>
                        </a:spcBef>
                      </a:pPr>
                      <a:r>
                        <a:rPr sz="1100" spc="-100" dirty="0">
                          <a:solidFill>
                            <a:srgbClr val="231F20"/>
                          </a:solidFill>
                          <a:latin typeface="BIZ UDPゴシック" panose="020B0400000000000000" pitchFamily="50" charset="-128"/>
                          <a:ea typeface="BIZ UDPゴシック" panose="020B0400000000000000" pitchFamily="50" charset="-128"/>
                          <a:cs typeface="Arial Narrow"/>
                        </a:rPr>
                        <a:t>X-</a:t>
                      </a:r>
                      <a:r>
                        <a:rPr sz="1100" spc="-10" dirty="0">
                          <a:solidFill>
                            <a:srgbClr val="231F20"/>
                          </a:solidFill>
                          <a:latin typeface="BIZ UDPゴシック" panose="020B0400000000000000" pitchFamily="50" charset="-128"/>
                          <a:ea typeface="BIZ UDPゴシック" panose="020B0400000000000000" pitchFamily="50" charset="-128"/>
                          <a:cs typeface="Arial Narrow"/>
                        </a:rPr>
                        <a:t>Energy</a:t>
                      </a:r>
                      <a:endParaRPr sz="1100" dirty="0">
                        <a:latin typeface="BIZ UDPゴシック" panose="020B0400000000000000" pitchFamily="50" charset="-128"/>
                        <a:ea typeface="BIZ UDPゴシック" panose="020B0400000000000000" pitchFamily="50" charset="-128"/>
                        <a:cs typeface="Arial Narrow"/>
                      </a:endParaRPr>
                    </a:p>
                  </a:txBody>
                  <a:tcPr marL="0" marR="0" marT="3810" marB="0" anchor="ctr">
                    <a:solidFill>
                      <a:srgbClr val="D4EDF8"/>
                    </a:solidFill>
                  </a:tcPr>
                </a:tc>
                <a:extLst>
                  <a:ext uri="{0D108BD9-81ED-4DB2-BD59-A6C34878D82A}">
                    <a16:rowId xmlns:a16="http://schemas.microsoft.com/office/drawing/2014/main" val="10024"/>
                  </a:ext>
                </a:extLst>
              </a:tr>
              <a:tr h="286385">
                <a:tc>
                  <a:txBody>
                    <a:bodyPr/>
                    <a:lstStyle/>
                    <a:p>
                      <a:pPr marL="50165" algn="ctr">
                        <a:lnSpc>
                          <a:spcPts val="1280"/>
                        </a:lnSpc>
                      </a:pPr>
                      <a:r>
                        <a:rPr sz="1100" spc="-95" dirty="0">
                          <a:solidFill>
                            <a:srgbClr val="231F20"/>
                          </a:solidFill>
                          <a:latin typeface="BIZ UDPゴシック" panose="020B0400000000000000" pitchFamily="50" charset="-128"/>
                          <a:ea typeface="BIZ UDPゴシック" panose="020B0400000000000000" pitchFamily="50" charset="-128"/>
                          <a:cs typeface="Arial Narrow"/>
                        </a:rPr>
                        <a:t>Kairos</a:t>
                      </a:r>
                      <a:r>
                        <a:rPr sz="1100" spc="-40" dirty="0">
                          <a:solidFill>
                            <a:srgbClr val="231F20"/>
                          </a:solidFill>
                          <a:latin typeface="BIZ UDPゴシック" panose="020B0400000000000000" pitchFamily="50" charset="-128"/>
                          <a:ea typeface="BIZ UDPゴシック" panose="020B0400000000000000" pitchFamily="50" charset="-128"/>
                          <a:cs typeface="Arial Narrow"/>
                        </a:rPr>
                        <a:t> </a:t>
                      </a:r>
                      <a:r>
                        <a:rPr sz="1100" spc="-105" dirty="0">
                          <a:solidFill>
                            <a:srgbClr val="231F20"/>
                          </a:solidFill>
                          <a:latin typeface="BIZ UDPゴシック" panose="020B0400000000000000" pitchFamily="50" charset="-128"/>
                          <a:ea typeface="BIZ UDPゴシック" panose="020B0400000000000000" pitchFamily="50" charset="-128"/>
                          <a:cs typeface="Arial Narrow"/>
                        </a:rPr>
                        <a:t>Power</a:t>
                      </a:r>
                      <a:r>
                        <a:rPr sz="1100" spc="-35" dirty="0">
                          <a:solidFill>
                            <a:srgbClr val="231F20"/>
                          </a:solidFill>
                          <a:latin typeface="BIZ UDPゴシック" panose="020B0400000000000000" pitchFamily="50" charset="-128"/>
                          <a:ea typeface="BIZ UDPゴシック" panose="020B0400000000000000" pitchFamily="50" charset="-128"/>
                          <a:cs typeface="Arial Narrow"/>
                        </a:rPr>
                        <a:t> </a:t>
                      </a:r>
                      <a:r>
                        <a:rPr sz="1100" spc="-10" dirty="0">
                          <a:solidFill>
                            <a:srgbClr val="231F20"/>
                          </a:solidFill>
                          <a:latin typeface="BIZ UDPゴシック" panose="020B0400000000000000" pitchFamily="50" charset="-128"/>
                          <a:ea typeface="BIZ UDPゴシック" panose="020B0400000000000000" pitchFamily="50" charset="-128"/>
                          <a:cs typeface="Arial Narrow"/>
                        </a:rPr>
                        <a:t>Reactor</a:t>
                      </a:r>
                      <a:endParaRPr sz="1100">
                        <a:latin typeface="BIZ UDPゴシック" panose="020B0400000000000000" pitchFamily="50" charset="-128"/>
                        <a:ea typeface="BIZ UDPゴシック" panose="020B0400000000000000" pitchFamily="50" charset="-128"/>
                        <a:cs typeface="Arial Narrow"/>
                      </a:endParaRPr>
                    </a:p>
                  </a:txBody>
                  <a:tcPr marL="0" marR="0" marT="0" marB="0" anchor="ctr"/>
                </a:tc>
                <a:tc>
                  <a:txBody>
                    <a:bodyPr/>
                    <a:lstStyle/>
                    <a:p>
                      <a:pPr marL="66040" algn="ctr">
                        <a:lnSpc>
                          <a:spcPts val="1280"/>
                        </a:lnSpc>
                      </a:pPr>
                      <a:r>
                        <a:rPr sz="1100" spc="-25" dirty="0">
                          <a:solidFill>
                            <a:srgbClr val="231F20"/>
                          </a:solidFill>
                          <a:latin typeface="BIZ UDPゴシック" panose="020B0400000000000000" pitchFamily="50" charset="-128"/>
                          <a:ea typeface="BIZ UDPゴシック" panose="020B0400000000000000" pitchFamily="50" charset="-128"/>
                          <a:cs typeface="Arial Narrow"/>
                        </a:rPr>
                        <a:t>TBD</a:t>
                      </a:r>
                      <a:endParaRPr sz="1100" dirty="0">
                        <a:latin typeface="BIZ UDPゴシック" panose="020B0400000000000000" pitchFamily="50" charset="-128"/>
                        <a:ea typeface="BIZ UDPゴシック" panose="020B0400000000000000" pitchFamily="50" charset="-128"/>
                        <a:cs typeface="Arial Narrow"/>
                      </a:endParaRPr>
                    </a:p>
                  </a:txBody>
                  <a:tcPr marL="0" marR="0" marT="0" marB="0" anchor="ctr"/>
                </a:tc>
                <a:tc>
                  <a:txBody>
                    <a:bodyPr/>
                    <a:lstStyle/>
                    <a:p>
                      <a:pPr marL="63500" algn="ctr">
                        <a:lnSpc>
                          <a:spcPts val="1280"/>
                        </a:lnSpc>
                      </a:pPr>
                      <a:r>
                        <a:rPr sz="1100" spc="-95" dirty="0">
                          <a:solidFill>
                            <a:srgbClr val="231F20"/>
                          </a:solidFill>
                          <a:latin typeface="BIZ UDPゴシック" panose="020B0400000000000000" pitchFamily="50" charset="-128"/>
                          <a:ea typeface="BIZ UDPゴシック" panose="020B0400000000000000" pitchFamily="50" charset="-128"/>
                          <a:cs typeface="Arial Narrow"/>
                        </a:rPr>
                        <a:t>Pebble</a:t>
                      </a:r>
                      <a:r>
                        <a:rPr sz="1100" spc="-40" dirty="0">
                          <a:solidFill>
                            <a:srgbClr val="231F20"/>
                          </a:solidFill>
                          <a:latin typeface="BIZ UDPゴシック" panose="020B0400000000000000" pitchFamily="50" charset="-128"/>
                          <a:ea typeface="BIZ UDPゴシック" panose="020B0400000000000000" pitchFamily="50" charset="-128"/>
                          <a:cs typeface="Arial Narrow"/>
                        </a:rPr>
                        <a:t> </a:t>
                      </a:r>
                      <a:r>
                        <a:rPr sz="1100" spc="-25" dirty="0">
                          <a:solidFill>
                            <a:srgbClr val="231F20"/>
                          </a:solidFill>
                          <a:latin typeface="BIZ UDPゴシック" panose="020B0400000000000000" pitchFamily="50" charset="-128"/>
                          <a:ea typeface="BIZ UDPゴシック" panose="020B0400000000000000" pitchFamily="50" charset="-128"/>
                          <a:cs typeface="Arial Narrow"/>
                        </a:rPr>
                        <a:t>Bed</a:t>
                      </a:r>
                      <a:endParaRPr sz="1100">
                        <a:latin typeface="BIZ UDPゴシック" panose="020B0400000000000000" pitchFamily="50" charset="-128"/>
                        <a:ea typeface="BIZ UDPゴシック" panose="020B0400000000000000" pitchFamily="50" charset="-128"/>
                        <a:cs typeface="Arial Narrow"/>
                      </a:endParaRPr>
                    </a:p>
                  </a:txBody>
                  <a:tcPr marL="0" marR="0" marT="0" marB="0" anchor="ctr"/>
                </a:tc>
                <a:tc>
                  <a:txBody>
                    <a:bodyPr/>
                    <a:lstStyle/>
                    <a:p>
                      <a:pPr marL="61594" algn="ctr">
                        <a:lnSpc>
                          <a:spcPts val="1280"/>
                        </a:lnSpc>
                      </a:pPr>
                      <a:r>
                        <a:rPr sz="1100" spc="-60" dirty="0">
                          <a:solidFill>
                            <a:srgbClr val="231F20"/>
                          </a:solidFill>
                          <a:latin typeface="BIZ UDPゴシック" panose="020B0400000000000000" pitchFamily="50" charset="-128"/>
                          <a:ea typeface="BIZ UDPゴシック" panose="020B0400000000000000" pitchFamily="50" charset="-128"/>
                          <a:cs typeface="Arial Narrow"/>
                        </a:rPr>
                        <a:t>Molten</a:t>
                      </a:r>
                      <a:r>
                        <a:rPr sz="1100" spc="-30" dirty="0">
                          <a:solidFill>
                            <a:srgbClr val="231F20"/>
                          </a:solidFill>
                          <a:latin typeface="BIZ UDPゴシック" panose="020B0400000000000000" pitchFamily="50" charset="-128"/>
                          <a:ea typeface="BIZ UDPゴシック" panose="020B0400000000000000" pitchFamily="50" charset="-128"/>
                          <a:cs typeface="Arial Narrow"/>
                        </a:rPr>
                        <a:t> </a:t>
                      </a:r>
                      <a:r>
                        <a:rPr sz="1100" spc="-20" dirty="0">
                          <a:solidFill>
                            <a:srgbClr val="231F20"/>
                          </a:solidFill>
                          <a:latin typeface="BIZ UDPゴシック" panose="020B0400000000000000" pitchFamily="50" charset="-128"/>
                          <a:ea typeface="BIZ UDPゴシック" panose="020B0400000000000000" pitchFamily="50" charset="-128"/>
                          <a:cs typeface="Arial Narrow"/>
                        </a:rPr>
                        <a:t>Salt</a:t>
                      </a:r>
                      <a:endParaRPr sz="1100">
                        <a:latin typeface="BIZ UDPゴシック" panose="020B0400000000000000" pitchFamily="50" charset="-128"/>
                        <a:ea typeface="BIZ UDPゴシック" panose="020B0400000000000000" pitchFamily="50" charset="-128"/>
                        <a:cs typeface="Arial Narrow"/>
                      </a:endParaRPr>
                    </a:p>
                  </a:txBody>
                  <a:tcPr marL="0" marR="0" marT="0" marB="0" anchor="ctr"/>
                </a:tc>
                <a:tc>
                  <a:txBody>
                    <a:bodyPr/>
                    <a:lstStyle/>
                    <a:p>
                      <a:pPr marL="71120" algn="ctr">
                        <a:lnSpc>
                          <a:spcPts val="1280"/>
                        </a:lnSpc>
                      </a:pPr>
                      <a:r>
                        <a:rPr sz="1100" spc="-95" dirty="0">
                          <a:solidFill>
                            <a:srgbClr val="231F20"/>
                          </a:solidFill>
                          <a:latin typeface="BIZ UDPゴシック" panose="020B0400000000000000" pitchFamily="50" charset="-128"/>
                          <a:ea typeface="BIZ UDPゴシック" panose="020B0400000000000000" pitchFamily="50" charset="-128"/>
                          <a:cs typeface="Arial Narrow"/>
                        </a:rPr>
                        <a:t>Kairos</a:t>
                      </a:r>
                      <a:r>
                        <a:rPr sz="1100" spc="-45" dirty="0">
                          <a:solidFill>
                            <a:srgbClr val="231F20"/>
                          </a:solidFill>
                          <a:latin typeface="BIZ UDPゴシック" panose="020B0400000000000000" pitchFamily="50" charset="-128"/>
                          <a:ea typeface="BIZ UDPゴシック" panose="020B0400000000000000" pitchFamily="50" charset="-128"/>
                          <a:cs typeface="Arial Narrow"/>
                        </a:rPr>
                        <a:t> </a:t>
                      </a:r>
                      <a:r>
                        <a:rPr sz="1100" spc="-10" dirty="0">
                          <a:solidFill>
                            <a:srgbClr val="231F20"/>
                          </a:solidFill>
                          <a:latin typeface="BIZ UDPゴシック" panose="020B0400000000000000" pitchFamily="50" charset="-128"/>
                          <a:ea typeface="BIZ UDPゴシック" panose="020B0400000000000000" pitchFamily="50" charset="-128"/>
                          <a:cs typeface="Arial Narrow"/>
                        </a:rPr>
                        <a:t>Power</a:t>
                      </a:r>
                      <a:endParaRPr sz="1100" dirty="0">
                        <a:latin typeface="BIZ UDPゴシック" panose="020B0400000000000000" pitchFamily="50" charset="-128"/>
                        <a:ea typeface="BIZ UDPゴシック" panose="020B0400000000000000" pitchFamily="50" charset="-128"/>
                        <a:cs typeface="Arial Narrow"/>
                      </a:endParaRPr>
                    </a:p>
                  </a:txBody>
                  <a:tcPr marL="0" marR="0" marT="0" marB="0" anchor="ctr"/>
                </a:tc>
                <a:extLst>
                  <a:ext uri="{0D108BD9-81ED-4DB2-BD59-A6C34878D82A}">
                    <a16:rowId xmlns:a16="http://schemas.microsoft.com/office/drawing/2014/main" val="10025"/>
                  </a:ext>
                </a:extLst>
              </a:tr>
              <a:tr h="209550">
                <a:tc>
                  <a:txBody>
                    <a:bodyPr/>
                    <a:lstStyle/>
                    <a:p>
                      <a:pPr marL="50165" algn="ctr">
                        <a:lnSpc>
                          <a:spcPct val="100000"/>
                        </a:lnSpc>
                        <a:spcBef>
                          <a:spcPts val="75"/>
                        </a:spcBef>
                      </a:pPr>
                      <a:r>
                        <a:rPr sz="1200" b="1" spc="-105" dirty="0">
                          <a:solidFill>
                            <a:srgbClr val="231F20"/>
                          </a:solidFill>
                          <a:latin typeface="BIZ UDPゴシック" panose="020B0400000000000000" pitchFamily="50" charset="-128"/>
                          <a:ea typeface="BIZ UDPゴシック" panose="020B0400000000000000" pitchFamily="50" charset="-128"/>
                          <a:cs typeface="Arial Narrow"/>
                        </a:rPr>
                        <a:t>Special</a:t>
                      </a:r>
                      <a:r>
                        <a:rPr sz="1200" b="1" spc="-40" dirty="0">
                          <a:solidFill>
                            <a:srgbClr val="231F20"/>
                          </a:solidFill>
                          <a:latin typeface="BIZ UDPゴシック" panose="020B0400000000000000" pitchFamily="50" charset="-128"/>
                          <a:ea typeface="BIZ UDPゴシック" panose="020B0400000000000000" pitchFamily="50" charset="-128"/>
                          <a:cs typeface="Arial Narrow"/>
                        </a:rPr>
                        <a:t> </a:t>
                      </a:r>
                      <a:r>
                        <a:rPr sz="1200" b="1" spc="-120" dirty="0">
                          <a:solidFill>
                            <a:srgbClr val="231F20"/>
                          </a:solidFill>
                          <a:latin typeface="BIZ UDPゴシック" panose="020B0400000000000000" pitchFamily="50" charset="-128"/>
                          <a:ea typeface="BIZ UDPゴシック" panose="020B0400000000000000" pitchFamily="50" charset="-128"/>
                          <a:cs typeface="Arial Narrow"/>
                        </a:rPr>
                        <a:t>Purpose</a:t>
                      </a:r>
                      <a:r>
                        <a:rPr sz="1200" b="1" spc="-35" dirty="0">
                          <a:solidFill>
                            <a:srgbClr val="231F20"/>
                          </a:solidFill>
                          <a:latin typeface="BIZ UDPゴシック" panose="020B0400000000000000" pitchFamily="50" charset="-128"/>
                          <a:ea typeface="BIZ UDPゴシック" panose="020B0400000000000000" pitchFamily="50" charset="-128"/>
                          <a:cs typeface="Arial Narrow"/>
                        </a:rPr>
                        <a:t> </a:t>
                      </a:r>
                      <a:r>
                        <a:rPr sz="1200" b="1" spc="-90" dirty="0">
                          <a:solidFill>
                            <a:srgbClr val="231F20"/>
                          </a:solidFill>
                          <a:latin typeface="BIZ UDPゴシック" panose="020B0400000000000000" pitchFamily="50" charset="-128"/>
                          <a:ea typeface="BIZ UDPゴシック" panose="020B0400000000000000" pitchFamily="50" charset="-128"/>
                          <a:cs typeface="Arial Narrow"/>
                        </a:rPr>
                        <a:t>and</a:t>
                      </a:r>
                      <a:r>
                        <a:rPr sz="1200" b="1" spc="-35" dirty="0">
                          <a:solidFill>
                            <a:srgbClr val="231F20"/>
                          </a:solidFill>
                          <a:latin typeface="BIZ UDPゴシック" panose="020B0400000000000000" pitchFamily="50" charset="-128"/>
                          <a:ea typeface="BIZ UDPゴシック" panose="020B0400000000000000" pitchFamily="50" charset="-128"/>
                          <a:cs typeface="Arial Narrow"/>
                        </a:rPr>
                        <a:t> </a:t>
                      </a:r>
                      <a:r>
                        <a:rPr sz="1200" b="1" spc="-20" dirty="0">
                          <a:solidFill>
                            <a:srgbClr val="231F20"/>
                          </a:solidFill>
                          <a:latin typeface="BIZ UDPゴシック" panose="020B0400000000000000" pitchFamily="50" charset="-128"/>
                          <a:ea typeface="BIZ UDPゴシック" panose="020B0400000000000000" pitchFamily="50" charset="-128"/>
                          <a:cs typeface="Arial Narrow"/>
                        </a:rPr>
                        <a:t>Microreactors</a:t>
                      </a:r>
                      <a:endParaRPr sz="1200">
                        <a:latin typeface="BIZ UDPゴシック" panose="020B0400000000000000" pitchFamily="50" charset="-128"/>
                        <a:ea typeface="BIZ UDPゴシック" panose="020B0400000000000000" pitchFamily="50" charset="-128"/>
                        <a:cs typeface="Arial Narrow"/>
                      </a:endParaRPr>
                    </a:p>
                  </a:txBody>
                  <a:tcPr marL="0" marR="0" marT="9525" marB="0" anchor="ctr">
                    <a:solidFill>
                      <a:srgbClr val="7FCBEC"/>
                    </a:solidFill>
                  </a:tcPr>
                </a:tc>
                <a:tc>
                  <a:txBody>
                    <a:bodyPr/>
                    <a:lstStyle/>
                    <a:p>
                      <a:pPr algn="ctr">
                        <a:lnSpc>
                          <a:spcPct val="100000"/>
                        </a:lnSpc>
                      </a:pPr>
                      <a:endParaRPr sz="1100" dirty="0">
                        <a:latin typeface="BIZ UDPゴシック" panose="020B0400000000000000" pitchFamily="50" charset="-128"/>
                        <a:ea typeface="BIZ UDPゴシック" panose="020B0400000000000000" pitchFamily="50" charset="-128"/>
                        <a:cs typeface="Times New Roman"/>
                      </a:endParaRPr>
                    </a:p>
                  </a:txBody>
                  <a:tcPr marL="0" marR="0" marT="0" marB="0" anchor="ctr">
                    <a:solidFill>
                      <a:srgbClr val="7FCBEC"/>
                    </a:solidFill>
                  </a:tcPr>
                </a:tc>
                <a:tc>
                  <a:txBody>
                    <a:bodyPr/>
                    <a:lstStyle/>
                    <a:p>
                      <a:pPr algn="ctr">
                        <a:lnSpc>
                          <a:spcPct val="100000"/>
                        </a:lnSpc>
                      </a:pPr>
                      <a:endParaRPr sz="1100">
                        <a:latin typeface="BIZ UDPゴシック" panose="020B0400000000000000" pitchFamily="50" charset="-128"/>
                        <a:ea typeface="BIZ UDPゴシック" panose="020B0400000000000000" pitchFamily="50" charset="-128"/>
                        <a:cs typeface="Times New Roman"/>
                      </a:endParaRPr>
                    </a:p>
                  </a:txBody>
                  <a:tcPr marL="0" marR="0" marT="0" marB="0" anchor="ctr">
                    <a:solidFill>
                      <a:srgbClr val="7FCBEC"/>
                    </a:solidFill>
                  </a:tcPr>
                </a:tc>
                <a:tc>
                  <a:txBody>
                    <a:bodyPr/>
                    <a:lstStyle/>
                    <a:p>
                      <a:pPr algn="ctr">
                        <a:lnSpc>
                          <a:spcPct val="100000"/>
                        </a:lnSpc>
                      </a:pPr>
                      <a:endParaRPr sz="1100">
                        <a:latin typeface="BIZ UDPゴシック" panose="020B0400000000000000" pitchFamily="50" charset="-128"/>
                        <a:ea typeface="BIZ UDPゴシック" panose="020B0400000000000000" pitchFamily="50" charset="-128"/>
                        <a:cs typeface="Times New Roman"/>
                      </a:endParaRPr>
                    </a:p>
                  </a:txBody>
                  <a:tcPr marL="0" marR="0" marT="0" marB="0" anchor="ctr">
                    <a:solidFill>
                      <a:srgbClr val="7FCBEC"/>
                    </a:solidFill>
                  </a:tcPr>
                </a:tc>
                <a:tc>
                  <a:txBody>
                    <a:bodyPr/>
                    <a:lstStyle/>
                    <a:p>
                      <a:pPr algn="ctr">
                        <a:lnSpc>
                          <a:spcPct val="100000"/>
                        </a:lnSpc>
                      </a:pPr>
                      <a:endParaRPr sz="1100" dirty="0">
                        <a:latin typeface="BIZ UDPゴシック" panose="020B0400000000000000" pitchFamily="50" charset="-128"/>
                        <a:ea typeface="BIZ UDPゴシック" panose="020B0400000000000000" pitchFamily="50" charset="-128"/>
                        <a:cs typeface="Times New Roman"/>
                      </a:endParaRPr>
                    </a:p>
                  </a:txBody>
                  <a:tcPr marL="0" marR="0" marT="0" marB="0" anchor="ctr">
                    <a:solidFill>
                      <a:srgbClr val="7FCBEC"/>
                    </a:solidFill>
                  </a:tcPr>
                </a:tc>
                <a:extLst>
                  <a:ext uri="{0D108BD9-81ED-4DB2-BD59-A6C34878D82A}">
                    <a16:rowId xmlns:a16="http://schemas.microsoft.com/office/drawing/2014/main" val="10026"/>
                  </a:ext>
                </a:extLst>
              </a:tr>
              <a:tr h="177165">
                <a:tc>
                  <a:txBody>
                    <a:bodyPr/>
                    <a:lstStyle/>
                    <a:p>
                      <a:pPr marL="50165" algn="ctr">
                        <a:lnSpc>
                          <a:spcPts val="1295"/>
                        </a:lnSpc>
                        <a:spcBef>
                          <a:spcPts val="20"/>
                        </a:spcBef>
                      </a:pPr>
                      <a:r>
                        <a:rPr sz="1100" spc="-190" dirty="0">
                          <a:solidFill>
                            <a:srgbClr val="231F20"/>
                          </a:solidFill>
                          <a:latin typeface="BIZ UDPゴシック" panose="020B0400000000000000" pitchFamily="50" charset="-128"/>
                          <a:ea typeface="BIZ UDPゴシック" panose="020B0400000000000000" pitchFamily="50" charset="-128"/>
                          <a:cs typeface="Arial Narrow"/>
                        </a:rPr>
                        <a:t>US</a:t>
                      </a:r>
                      <a:r>
                        <a:rPr sz="1100" spc="-55" dirty="0">
                          <a:solidFill>
                            <a:srgbClr val="231F20"/>
                          </a:solidFill>
                          <a:latin typeface="BIZ UDPゴシック" panose="020B0400000000000000" pitchFamily="50" charset="-128"/>
                          <a:ea typeface="BIZ UDPゴシック" panose="020B0400000000000000" pitchFamily="50" charset="-128"/>
                          <a:cs typeface="Arial Narrow"/>
                        </a:rPr>
                        <a:t> </a:t>
                      </a:r>
                      <a:r>
                        <a:rPr sz="1100" spc="-60" dirty="0">
                          <a:solidFill>
                            <a:srgbClr val="231F20"/>
                          </a:solidFill>
                          <a:latin typeface="BIZ UDPゴシック" panose="020B0400000000000000" pitchFamily="50" charset="-128"/>
                          <a:ea typeface="BIZ UDPゴシック" panose="020B0400000000000000" pitchFamily="50" charset="-128"/>
                          <a:cs typeface="Arial Narrow"/>
                        </a:rPr>
                        <a:t>Ultra</a:t>
                      </a:r>
                      <a:r>
                        <a:rPr sz="1100" spc="-50" dirty="0">
                          <a:solidFill>
                            <a:srgbClr val="231F20"/>
                          </a:solidFill>
                          <a:latin typeface="BIZ UDPゴシック" panose="020B0400000000000000" pitchFamily="50" charset="-128"/>
                          <a:ea typeface="BIZ UDPゴシック" panose="020B0400000000000000" pitchFamily="50" charset="-128"/>
                          <a:cs typeface="Arial Narrow"/>
                        </a:rPr>
                        <a:t> </a:t>
                      </a:r>
                      <a:r>
                        <a:rPr sz="1100" spc="-110" dirty="0">
                          <a:solidFill>
                            <a:srgbClr val="231F20"/>
                          </a:solidFill>
                          <a:latin typeface="BIZ UDPゴシック" panose="020B0400000000000000" pitchFamily="50" charset="-128"/>
                          <a:ea typeface="BIZ UDPゴシック" panose="020B0400000000000000" pitchFamily="50" charset="-128"/>
                          <a:cs typeface="Arial Narrow"/>
                        </a:rPr>
                        <a:t>Safe</a:t>
                      </a:r>
                      <a:r>
                        <a:rPr sz="1100" spc="-50" dirty="0">
                          <a:solidFill>
                            <a:srgbClr val="231F20"/>
                          </a:solidFill>
                          <a:latin typeface="BIZ UDPゴシック" panose="020B0400000000000000" pitchFamily="50" charset="-128"/>
                          <a:ea typeface="BIZ UDPゴシック" panose="020B0400000000000000" pitchFamily="50" charset="-128"/>
                          <a:cs typeface="Arial Narrow"/>
                        </a:rPr>
                        <a:t> </a:t>
                      </a:r>
                      <a:r>
                        <a:rPr sz="1100" spc="-10" dirty="0">
                          <a:solidFill>
                            <a:srgbClr val="231F20"/>
                          </a:solidFill>
                          <a:latin typeface="BIZ UDPゴシック" panose="020B0400000000000000" pitchFamily="50" charset="-128"/>
                          <a:ea typeface="BIZ UDPゴシック" panose="020B0400000000000000" pitchFamily="50" charset="-128"/>
                          <a:cs typeface="Arial Narrow"/>
                        </a:rPr>
                        <a:t>Nuclear</a:t>
                      </a:r>
                      <a:endParaRPr sz="1100">
                        <a:latin typeface="BIZ UDPゴシック" panose="020B0400000000000000" pitchFamily="50" charset="-128"/>
                        <a:ea typeface="BIZ UDPゴシック" panose="020B0400000000000000" pitchFamily="50" charset="-128"/>
                        <a:cs typeface="Arial Narrow"/>
                      </a:endParaRPr>
                    </a:p>
                  </a:txBody>
                  <a:tcPr marL="0" marR="0" marT="2540" marB="0" anchor="ctr"/>
                </a:tc>
                <a:tc>
                  <a:txBody>
                    <a:bodyPr/>
                    <a:lstStyle/>
                    <a:p>
                      <a:pPr marL="66040" algn="ctr">
                        <a:lnSpc>
                          <a:spcPts val="1295"/>
                        </a:lnSpc>
                        <a:spcBef>
                          <a:spcPts val="20"/>
                        </a:spcBef>
                      </a:pPr>
                      <a:r>
                        <a:rPr sz="1100" spc="-60" dirty="0">
                          <a:solidFill>
                            <a:srgbClr val="231F20"/>
                          </a:solidFill>
                          <a:latin typeface="BIZ UDPゴシック" panose="020B0400000000000000" pitchFamily="50" charset="-128"/>
                          <a:ea typeface="BIZ UDPゴシック" panose="020B0400000000000000" pitchFamily="50" charset="-128"/>
                          <a:cs typeface="Arial Narrow"/>
                        </a:rPr>
                        <a:t>5-</a:t>
                      </a:r>
                      <a:r>
                        <a:rPr sz="1100" spc="-25" dirty="0">
                          <a:solidFill>
                            <a:srgbClr val="231F20"/>
                          </a:solidFill>
                          <a:latin typeface="BIZ UDPゴシック" panose="020B0400000000000000" pitchFamily="50" charset="-128"/>
                          <a:ea typeface="BIZ UDPゴシック" panose="020B0400000000000000" pitchFamily="50" charset="-128"/>
                          <a:cs typeface="Arial Narrow"/>
                        </a:rPr>
                        <a:t>10</a:t>
                      </a:r>
                      <a:endParaRPr sz="1100" dirty="0">
                        <a:latin typeface="BIZ UDPゴシック" panose="020B0400000000000000" pitchFamily="50" charset="-128"/>
                        <a:ea typeface="BIZ UDPゴシック" panose="020B0400000000000000" pitchFamily="50" charset="-128"/>
                        <a:cs typeface="Arial Narrow"/>
                      </a:endParaRPr>
                    </a:p>
                  </a:txBody>
                  <a:tcPr marL="0" marR="0" marT="2540" marB="0" anchor="ctr"/>
                </a:tc>
                <a:tc>
                  <a:txBody>
                    <a:bodyPr/>
                    <a:lstStyle/>
                    <a:p>
                      <a:pPr marL="63500" algn="ctr">
                        <a:lnSpc>
                          <a:spcPts val="1295"/>
                        </a:lnSpc>
                        <a:spcBef>
                          <a:spcPts val="20"/>
                        </a:spcBef>
                      </a:pPr>
                      <a:r>
                        <a:rPr sz="1100" spc="-70" dirty="0">
                          <a:solidFill>
                            <a:srgbClr val="231F20"/>
                          </a:solidFill>
                          <a:latin typeface="BIZ UDPゴシック" panose="020B0400000000000000" pitchFamily="50" charset="-128"/>
                          <a:ea typeface="BIZ UDPゴシック" panose="020B0400000000000000" pitchFamily="50" charset="-128"/>
                          <a:cs typeface="Arial Narrow"/>
                        </a:rPr>
                        <a:t>Fully</a:t>
                      </a:r>
                      <a:r>
                        <a:rPr sz="1100" spc="-35" dirty="0">
                          <a:solidFill>
                            <a:srgbClr val="231F20"/>
                          </a:solidFill>
                          <a:latin typeface="BIZ UDPゴシック" panose="020B0400000000000000" pitchFamily="50" charset="-128"/>
                          <a:ea typeface="BIZ UDPゴシック" panose="020B0400000000000000" pitchFamily="50" charset="-128"/>
                          <a:cs typeface="Arial Narrow"/>
                        </a:rPr>
                        <a:t> </a:t>
                      </a:r>
                      <a:r>
                        <a:rPr sz="1100" spc="-110" dirty="0">
                          <a:solidFill>
                            <a:srgbClr val="231F20"/>
                          </a:solidFill>
                          <a:latin typeface="BIZ UDPゴシック" panose="020B0400000000000000" pitchFamily="50" charset="-128"/>
                          <a:ea typeface="BIZ UDPゴシック" panose="020B0400000000000000" pitchFamily="50" charset="-128"/>
                          <a:cs typeface="Arial Narrow"/>
                        </a:rPr>
                        <a:t>Ceramic</a:t>
                      </a:r>
                      <a:r>
                        <a:rPr sz="1100" spc="-40" dirty="0">
                          <a:solidFill>
                            <a:srgbClr val="231F20"/>
                          </a:solidFill>
                          <a:latin typeface="BIZ UDPゴシック" panose="020B0400000000000000" pitchFamily="50" charset="-128"/>
                          <a:ea typeface="BIZ UDPゴシック" panose="020B0400000000000000" pitchFamily="50" charset="-128"/>
                          <a:cs typeface="Arial Narrow"/>
                        </a:rPr>
                        <a:t> </a:t>
                      </a:r>
                      <a:r>
                        <a:rPr sz="1100" spc="-10" dirty="0">
                          <a:solidFill>
                            <a:srgbClr val="231F20"/>
                          </a:solidFill>
                          <a:latin typeface="BIZ UDPゴシック" panose="020B0400000000000000" pitchFamily="50" charset="-128"/>
                          <a:ea typeface="BIZ UDPゴシック" panose="020B0400000000000000" pitchFamily="50" charset="-128"/>
                          <a:cs typeface="Arial Narrow"/>
                        </a:rPr>
                        <a:t>Matrix</a:t>
                      </a:r>
                      <a:endParaRPr sz="1100">
                        <a:latin typeface="BIZ UDPゴシック" panose="020B0400000000000000" pitchFamily="50" charset="-128"/>
                        <a:ea typeface="BIZ UDPゴシック" panose="020B0400000000000000" pitchFamily="50" charset="-128"/>
                        <a:cs typeface="Arial Narrow"/>
                      </a:endParaRPr>
                    </a:p>
                  </a:txBody>
                  <a:tcPr marL="0" marR="0" marT="2540" marB="0" anchor="ctr"/>
                </a:tc>
                <a:tc>
                  <a:txBody>
                    <a:bodyPr/>
                    <a:lstStyle/>
                    <a:p>
                      <a:pPr marL="61594" algn="ctr">
                        <a:lnSpc>
                          <a:spcPts val="1295"/>
                        </a:lnSpc>
                        <a:spcBef>
                          <a:spcPts val="20"/>
                        </a:spcBef>
                      </a:pPr>
                      <a:r>
                        <a:rPr sz="1100" spc="-10" dirty="0">
                          <a:solidFill>
                            <a:srgbClr val="231F20"/>
                          </a:solidFill>
                          <a:latin typeface="BIZ UDPゴシック" panose="020B0400000000000000" pitchFamily="50" charset="-128"/>
                          <a:ea typeface="BIZ UDPゴシック" panose="020B0400000000000000" pitchFamily="50" charset="-128"/>
                          <a:cs typeface="Arial Narrow"/>
                        </a:rPr>
                        <a:t>Helium</a:t>
                      </a:r>
                      <a:endParaRPr sz="1100">
                        <a:latin typeface="BIZ UDPゴシック" panose="020B0400000000000000" pitchFamily="50" charset="-128"/>
                        <a:ea typeface="BIZ UDPゴシック" panose="020B0400000000000000" pitchFamily="50" charset="-128"/>
                        <a:cs typeface="Arial Narrow"/>
                      </a:endParaRPr>
                    </a:p>
                  </a:txBody>
                  <a:tcPr marL="0" marR="0" marT="2540" marB="0" anchor="ctr"/>
                </a:tc>
                <a:tc>
                  <a:txBody>
                    <a:bodyPr/>
                    <a:lstStyle/>
                    <a:p>
                      <a:pPr marL="71120" algn="ctr">
                        <a:lnSpc>
                          <a:spcPts val="1295"/>
                        </a:lnSpc>
                        <a:spcBef>
                          <a:spcPts val="20"/>
                        </a:spcBef>
                      </a:pPr>
                      <a:r>
                        <a:rPr sz="1100" spc="-190" dirty="0">
                          <a:solidFill>
                            <a:srgbClr val="231F20"/>
                          </a:solidFill>
                          <a:latin typeface="BIZ UDPゴシック" panose="020B0400000000000000" pitchFamily="50" charset="-128"/>
                          <a:ea typeface="BIZ UDPゴシック" panose="020B0400000000000000" pitchFamily="50" charset="-128"/>
                          <a:cs typeface="Arial Narrow"/>
                        </a:rPr>
                        <a:t>US</a:t>
                      </a:r>
                      <a:r>
                        <a:rPr sz="1100" spc="-55" dirty="0">
                          <a:solidFill>
                            <a:srgbClr val="231F20"/>
                          </a:solidFill>
                          <a:latin typeface="BIZ UDPゴシック" panose="020B0400000000000000" pitchFamily="50" charset="-128"/>
                          <a:ea typeface="BIZ UDPゴシック" panose="020B0400000000000000" pitchFamily="50" charset="-128"/>
                          <a:cs typeface="Arial Narrow"/>
                        </a:rPr>
                        <a:t> </a:t>
                      </a:r>
                      <a:r>
                        <a:rPr sz="1100" spc="-60" dirty="0">
                          <a:solidFill>
                            <a:srgbClr val="231F20"/>
                          </a:solidFill>
                          <a:latin typeface="BIZ UDPゴシック" panose="020B0400000000000000" pitchFamily="50" charset="-128"/>
                          <a:ea typeface="BIZ UDPゴシック" panose="020B0400000000000000" pitchFamily="50" charset="-128"/>
                          <a:cs typeface="Arial Narrow"/>
                        </a:rPr>
                        <a:t>Ultra</a:t>
                      </a:r>
                      <a:r>
                        <a:rPr sz="1100" spc="-50" dirty="0">
                          <a:solidFill>
                            <a:srgbClr val="231F20"/>
                          </a:solidFill>
                          <a:latin typeface="BIZ UDPゴシック" panose="020B0400000000000000" pitchFamily="50" charset="-128"/>
                          <a:ea typeface="BIZ UDPゴシック" panose="020B0400000000000000" pitchFamily="50" charset="-128"/>
                          <a:cs typeface="Arial Narrow"/>
                        </a:rPr>
                        <a:t> </a:t>
                      </a:r>
                      <a:r>
                        <a:rPr sz="1100" spc="-110" dirty="0">
                          <a:solidFill>
                            <a:srgbClr val="231F20"/>
                          </a:solidFill>
                          <a:latin typeface="BIZ UDPゴシック" panose="020B0400000000000000" pitchFamily="50" charset="-128"/>
                          <a:ea typeface="BIZ UDPゴシック" panose="020B0400000000000000" pitchFamily="50" charset="-128"/>
                          <a:cs typeface="Arial Narrow"/>
                        </a:rPr>
                        <a:t>Safe</a:t>
                      </a:r>
                      <a:r>
                        <a:rPr sz="1100" spc="-50" dirty="0">
                          <a:solidFill>
                            <a:srgbClr val="231F20"/>
                          </a:solidFill>
                          <a:latin typeface="BIZ UDPゴシック" panose="020B0400000000000000" pitchFamily="50" charset="-128"/>
                          <a:ea typeface="BIZ UDPゴシック" panose="020B0400000000000000" pitchFamily="50" charset="-128"/>
                          <a:cs typeface="Arial Narrow"/>
                        </a:rPr>
                        <a:t> </a:t>
                      </a:r>
                      <a:r>
                        <a:rPr sz="1100" spc="-10" dirty="0">
                          <a:solidFill>
                            <a:srgbClr val="231F20"/>
                          </a:solidFill>
                          <a:latin typeface="BIZ UDPゴシック" panose="020B0400000000000000" pitchFamily="50" charset="-128"/>
                          <a:ea typeface="BIZ UDPゴシック" panose="020B0400000000000000" pitchFamily="50" charset="-128"/>
                          <a:cs typeface="Arial Narrow"/>
                        </a:rPr>
                        <a:t>Nuclear</a:t>
                      </a:r>
                      <a:endParaRPr sz="1100" dirty="0">
                        <a:latin typeface="BIZ UDPゴシック" panose="020B0400000000000000" pitchFamily="50" charset="-128"/>
                        <a:ea typeface="BIZ UDPゴシック" panose="020B0400000000000000" pitchFamily="50" charset="-128"/>
                        <a:cs typeface="Arial Narrow"/>
                      </a:endParaRPr>
                    </a:p>
                  </a:txBody>
                  <a:tcPr marL="0" marR="0" marT="2540" marB="0" anchor="ctr"/>
                </a:tc>
                <a:extLst>
                  <a:ext uri="{0D108BD9-81ED-4DB2-BD59-A6C34878D82A}">
                    <a16:rowId xmlns:a16="http://schemas.microsoft.com/office/drawing/2014/main" val="10027"/>
                  </a:ext>
                </a:extLst>
              </a:tr>
              <a:tr h="161290">
                <a:tc>
                  <a:txBody>
                    <a:bodyPr/>
                    <a:lstStyle/>
                    <a:p>
                      <a:pPr marL="50165" algn="ctr">
                        <a:lnSpc>
                          <a:spcPts val="1090"/>
                        </a:lnSpc>
                      </a:pPr>
                      <a:r>
                        <a:rPr sz="1100" spc="-80" dirty="0">
                          <a:solidFill>
                            <a:srgbClr val="231F20"/>
                          </a:solidFill>
                          <a:latin typeface="BIZ UDPゴシック" panose="020B0400000000000000" pitchFamily="50" charset="-128"/>
                          <a:ea typeface="BIZ UDPゴシック" panose="020B0400000000000000" pitchFamily="50" charset="-128"/>
                          <a:cs typeface="Arial Narrow"/>
                        </a:rPr>
                        <a:t>eVinci</a:t>
                      </a:r>
                      <a:r>
                        <a:rPr sz="1100" spc="-45" dirty="0">
                          <a:solidFill>
                            <a:srgbClr val="231F20"/>
                          </a:solidFill>
                          <a:latin typeface="BIZ UDPゴシック" panose="020B0400000000000000" pitchFamily="50" charset="-128"/>
                          <a:ea typeface="BIZ UDPゴシック" panose="020B0400000000000000" pitchFamily="50" charset="-128"/>
                          <a:cs typeface="Arial Narrow"/>
                        </a:rPr>
                        <a:t> </a:t>
                      </a:r>
                      <a:r>
                        <a:rPr sz="1100" spc="-80" dirty="0">
                          <a:solidFill>
                            <a:srgbClr val="231F20"/>
                          </a:solidFill>
                          <a:latin typeface="BIZ UDPゴシック" panose="020B0400000000000000" pitchFamily="50" charset="-128"/>
                          <a:ea typeface="BIZ UDPゴシック" panose="020B0400000000000000" pitchFamily="50" charset="-128"/>
                          <a:cs typeface="Arial Narrow"/>
                        </a:rPr>
                        <a:t>Micro</a:t>
                      </a:r>
                      <a:r>
                        <a:rPr sz="1100" spc="-40" dirty="0">
                          <a:solidFill>
                            <a:srgbClr val="231F20"/>
                          </a:solidFill>
                          <a:latin typeface="BIZ UDPゴシック" panose="020B0400000000000000" pitchFamily="50" charset="-128"/>
                          <a:ea typeface="BIZ UDPゴシック" panose="020B0400000000000000" pitchFamily="50" charset="-128"/>
                          <a:cs typeface="Arial Narrow"/>
                        </a:rPr>
                        <a:t> </a:t>
                      </a:r>
                      <a:r>
                        <a:rPr sz="1100" spc="-10" dirty="0">
                          <a:solidFill>
                            <a:srgbClr val="231F20"/>
                          </a:solidFill>
                          <a:latin typeface="BIZ UDPゴシック" panose="020B0400000000000000" pitchFamily="50" charset="-128"/>
                          <a:ea typeface="BIZ UDPゴシック" panose="020B0400000000000000" pitchFamily="50" charset="-128"/>
                          <a:cs typeface="Arial Narrow"/>
                        </a:rPr>
                        <a:t>Reactor</a:t>
                      </a:r>
                      <a:endParaRPr sz="1100">
                        <a:latin typeface="BIZ UDPゴシック" panose="020B0400000000000000" pitchFamily="50" charset="-128"/>
                        <a:ea typeface="BIZ UDPゴシック" panose="020B0400000000000000" pitchFamily="50" charset="-128"/>
                        <a:cs typeface="Arial Narrow"/>
                      </a:endParaRPr>
                    </a:p>
                  </a:txBody>
                  <a:tcPr marL="0" marR="0" marT="0" marB="0" anchor="ctr">
                    <a:solidFill>
                      <a:srgbClr val="D4EDF8"/>
                    </a:solidFill>
                  </a:tcPr>
                </a:tc>
                <a:tc>
                  <a:txBody>
                    <a:bodyPr/>
                    <a:lstStyle/>
                    <a:p>
                      <a:pPr marL="66040" algn="ctr">
                        <a:lnSpc>
                          <a:spcPts val="1090"/>
                        </a:lnSpc>
                      </a:pPr>
                      <a:r>
                        <a:rPr sz="1100" spc="-60" dirty="0">
                          <a:solidFill>
                            <a:srgbClr val="231F20"/>
                          </a:solidFill>
                          <a:latin typeface="BIZ UDPゴシック" panose="020B0400000000000000" pitchFamily="50" charset="-128"/>
                          <a:ea typeface="BIZ UDPゴシック" panose="020B0400000000000000" pitchFamily="50" charset="-128"/>
                          <a:cs typeface="Arial Narrow"/>
                        </a:rPr>
                        <a:t>0.2-</a:t>
                      </a:r>
                      <a:r>
                        <a:rPr sz="1100" spc="-25" dirty="0">
                          <a:solidFill>
                            <a:srgbClr val="231F20"/>
                          </a:solidFill>
                          <a:latin typeface="BIZ UDPゴシック" panose="020B0400000000000000" pitchFamily="50" charset="-128"/>
                          <a:ea typeface="BIZ UDPゴシック" panose="020B0400000000000000" pitchFamily="50" charset="-128"/>
                          <a:cs typeface="Arial Narrow"/>
                        </a:rPr>
                        <a:t>25</a:t>
                      </a:r>
                      <a:endParaRPr sz="1100" dirty="0">
                        <a:latin typeface="BIZ UDPゴシック" panose="020B0400000000000000" pitchFamily="50" charset="-128"/>
                        <a:ea typeface="BIZ UDPゴシック" panose="020B0400000000000000" pitchFamily="50" charset="-128"/>
                        <a:cs typeface="Arial Narrow"/>
                      </a:endParaRPr>
                    </a:p>
                  </a:txBody>
                  <a:tcPr marL="0" marR="0" marT="0" marB="0" anchor="ctr">
                    <a:solidFill>
                      <a:srgbClr val="D4EDF8"/>
                    </a:solidFill>
                  </a:tcPr>
                </a:tc>
                <a:tc>
                  <a:txBody>
                    <a:bodyPr/>
                    <a:lstStyle/>
                    <a:p>
                      <a:pPr marL="63500" algn="ctr">
                        <a:lnSpc>
                          <a:spcPts val="1090"/>
                        </a:lnSpc>
                      </a:pPr>
                      <a:r>
                        <a:rPr sz="1100" spc="-10" dirty="0">
                          <a:solidFill>
                            <a:srgbClr val="231F20"/>
                          </a:solidFill>
                          <a:latin typeface="BIZ UDPゴシック" panose="020B0400000000000000" pitchFamily="50" charset="-128"/>
                          <a:ea typeface="BIZ UDPゴシック" panose="020B0400000000000000" pitchFamily="50" charset="-128"/>
                          <a:cs typeface="Arial Narrow"/>
                        </a:rPr>
                        <a:t>Dispersion</a:t>
                      </a:r>
                      <a:endParaRPr sz="1100">
                        <a:latin typeface="BIZ UDPゴシック" panose="020B0400000000000000" pitchFamily="50" charset="-128"/>
                        <a:ea typeface="BIZ UDPゴシック" panose="020B0400000000000000" pitchFamily="50" charset="-128"/>
                        <a:cs typeface="Arial Narrow"/>
                      </a:endParaRPr>
                    </a:p>
                  </a:txBody>
                  <a:tcPr marL="0" marR="0" marT="0" marB="0" anchor="ctr">
                    <a:solidFill>
                      <a:srgbClr val="D4EDF8"/>
                    </a:solidFill>
                  </a:tcPr>
                </a:tc>
                <a:tc>
                  <a:txBody>
                    <a:bodyPr/>
                    <a:lstStyle/>
                    <a:p>
                      <a:pPr marL="61594" algn="ctr">
                        <a:lnSpc>
                          <a:spcPts val="1090"/>
                        </a:lnSpc>
                      </a:pPr>
                      <a:r>
                        <a:rPr sz="1100" spc="-95" dirty="0">
                          <a:solidFill>
                            <a:srgbClr val="231F20"/>
                          </a:solidFill>
                          <a:latin typeface="BIZ UDPゴシック" panose="020B0400000000000000" pitchFamily="50" charset="-128"/>
                          <a:ea typeface="BIZ UDPゴシック" panose="020B0400000000000000" pitchFamily="50" charset="-128"/>
                          <a:cs typeface="Arial Narrow"/>
                        </a:rPr>
                        <a:t>Heat</a:t>
                      </a:r>
                      <a:r>
                        <a:rPr sz="1100" spc="-45" dirty="0">
                          <a:solidFill>
                            <a:srgbClr val="231F20"/>
                          </a:solidFill>
                          <a:latin typeface="BIZ UDPゴシック" panose="020B0400000000000000" pitchFamily="50" charset="-128"/>
                          <a:ea typeface="BIZ UDPゴシック" panose="020B0400000000000000" pitchFamily="50" charset="-128"/>
                          <a:cs typeface="Arial Narrow"/>
                        </a:rPr>
                        <a:t> </a:t>
                      </a:r>
                      <a:r>
                        <a:rPr sz="1100" spc="-20" dirty="0">
                          <a:solidFill>
                            <a:srgbClr val="231F20"/>
                          </a:solidFill>
                          <a:latin typeface="BIZ UDPゴシック" panose="020B0400000000000000" pitchFamily="50" charset="-128"/>
                          <a:ea typeface="BIZ UDPゴシック" panose="020B0400000000000000" pitchFamily="50" charset="-128"/>
                          <a:cs typeface="Arial Narrow"/>
                        </a:rPr>
                        <a:t>Pipe</a:t>
                      </a:r>
                      <a:endParaRPr sz="1100">
                        <a:latin typeface="BIZ UDPゴシック" panose="020B0400000000000000" pitchFamily="50" charset="-128"/>
                        <a:ea typeface="BIZ UDPゴシック" panose="020B0400000000000000" pitchFamily="50" charset="-128"/>
                        <a:cs typeface="Arial Narrow"/>
                      </a:endParaRPr>
                    </a:p>
                  </a:txBody>
                  <a:tcPr marL="0" marR="0" marT="0" marB="0" anchor="ctr">
                    <a:solidFill>
                      <a:srgbClr val="D4EDF8"/>
                    </a:solidFill>
                  </a:tcPr>
                </a:tc>
                <a:tc>
                  <a:txBody>
                    <a:bodyPr/>
                    <a:lstStyle/>
                    <a:p>
                      <a:pPr marL="71120" algn="ctr">
                        <a:lnSpc>
                          <a:spcPts val="1090"/>
                        </a:lnSpc>
                      </a:pPr>
                      <a:r>
                        <a:rPr sz="1100" spc="-10" dirty="0">
                          <a:solidFill>
                            <a:srgbClr val="231F20"/>
                          </a:solidFill>
                          <a:latin typeface="BIZ UDPゴシック" panose="020B0400000000000000" pitchFamily="50" charset="-128"/>
                          <a:ea typeface="BIZ UDPゴシック" panose="020B0400000000000000" pitchFamily="50" charset="-128"/>
                          <a:cs typeface="Arial Narrow"/>
                        </a:rPr>
                        <a:t>Westinghouse</a:t>
                      </a:r>
                      <a:endParaRPr sz="1100">
                        <a:latin typeface="BIZ UDPゴシック" panose="020B0400000000000000" pitchFamily="50" charset="-128"/>
                        <a:ea typeface="BIZ UDPゴシック" panose="020B0400000000000000" pitchFamily="50" charset="-128"/>
                        <a:cs typeface="Arial Narrow"/>
                      </a:endParaRPr>
                    </a:p>
                  </a:txBody>
                  <a:tcPr marL="0" marR="0" marT="0" marB="0" anchor="ctr">
                    <a:solidFill>
                      <a:srgbClr val="D4EDF8"/>
                    </a:solidFill>
                  </a:tcPr>
                </a:tc>
                <a:extLst>
                  <a:ext uri="{0D108BD9-81ED-4DB2-BD59-A6C34878D82A}">
                    <a16:rowId xmlns:a16="http://schemas.microsoft.com/office/drawing/2014/main" val="10028"/>
                  </a:ext>
                </a:extLst>
              </a:tr>
              <a:tr h="160655">
                <a:tc>
                  <a:txBody>
                    <a:bodyPr/>
                    <a:lstStyle/>
                    <a:p>
                      <a:pPr marL="50165" algn="ctr">
                        <a:lnSpc>
                          <a:spcPts val="1195"/>
                        </a:lnSpc>
                      </a:pPr>
                      <a:r>
                        <a:rPr sz="1100" spc="-95" dirty="0">
                          <a:solidFill>
                            <a:srgbClr val="231F20"/>
                          </a:solidFill>
                          <a:latin typeface="BIZ UDPゴシック" panose="020B0400000000000000" pitchFamily="50" charset="-128"/>
                          <a:ea typeface="BIZ UDPゴシック" panose="020B0400000000000000" pitchFamily="50" charset="-128"/>
                          <a:cs typeface="Arial Narrow"/>
                        </a:rPr>
                        <a:t>Holos</a:t>
                      </a:r>
                      <a:r>
                        <a:rPr sz="1100" spc="-55" dirty="0">
                          <a:solidFill>
                            <a:srgbClr val="231F20"/>
                          </a:solidFill>
                          <a:latin typeface="BIZ UDPゴシック" panose="020B0400000000000000" pitchFamily="50" charset="-128"/>
                          <a:ea typeface="BIZ UDPゴシック" panose="020B0400000000000000" pitchFamily="50" charset="-128"/>
                          <a:cs typeface="Arial Narrow"/>
                        </a:rPr>
                        <a:t> </a:t>
                      </a:r>
                      <a:r>
                        <a:rPr sz="1100" spc="-10" dirty="0">
                          <a:solidFill>
                            <a:srgbClr val="231F20"/>
                          </a:solidFill>
                          <a:latin typeface="BIZ UDPゴシック" panose="020B0400000000000000" pitchFamily="50" charset="-128"/>
                          <a:ea typeface="BIZ UDPゴシック" panose="020B0400000000000000" pitchFamily="50" charset="-128"/>
                          <a:cs typeface="Arial Narrow"/>
                        </a:rPr>
                        <a:t>Reactor</a:t>
                      </a:r>
                      <a:endParaRPr sz="1100">
                        <a:latin typeface="BIZ UDPゴシック" panose="020B0400000000000000" pitchFamily="50" charset="-128"/>
                        <a:ea typeface="BIZ UDPゴシック" panose="020B0400000000000000" pitchFamily="50" charset="-128"/>
                        <a:cs typeface="Arial Narrow"/>
                      </a:endParaRPr>
                    </a:p>
                  </a:txBody>
                  <a:tcPr marL="0" marR="0" marT="0" marB="0" anchor="ctr"/>
                </a:tc>
                <a:tc>
                  <a:txBody>
                    <a:bodyPr/>
                    <a:lstStyle/>
                    <a:p>
                      <a:pPr marL="66040" algn="ctr">
                        <a:lnSpc>
                          <a:spcPts val="1195"/>
                        </a:lnSpc>
                      </a:pPr>
                      <a:r>
                        <a:rPr sz="1100" spc="-60" dirty="0">
                          <a:solidFill>
                            <a:srgbClr val="231F20"/>
                          </a:solidFill>
                          <a:latin typeface="BIZ UDPゴシック" panose="020B0400000000000000" pitchFamily="50" charset="-128"/>
                          <a:ea typeface="BIZ UDPゴシック" panose="020B0400000000000000" pitchFamily="50" charset="-128"/>
                          <a:cs typeface="Arial Narrow"/>
                        </a:rPr>
                        <a:t>3-</a:t>
                      </a:r>
                      <a:r>
                        <a:rPr sz="1100" spc="-25" dirty="0">
                          <a:solidFill>
                            <a:srgbClr val="231F20"/>
                          </a:solidFill>
                          <a:latin typeface="BIZ UDPゴシック" panose="020B0400000000000000" pitchFamily="50" charset="-128"/>
                          <a:ea typeface="BIZ UDPゴシック" panose="020B0400000000000000" pitchFamily="50" charset="-128"/>
                          <a:cs typeface="Arial Narrow"/>
                        </a:rPr>
                        <a:t>81</a:t>
                      </a:r>
                      <a:endParaRPr sz="1100" dirty="0">
                        <a:latin typeface="BIZ UDPゴシック" panose="020B0400000000000000" pitchFamily="50" charset="-128"/>
                        <a:ea typeface="BIZ UDPゴシック" panose="020B0400000000000000" pitchFamily="50" charset="-128"/>
                        <a:cs typeface="Arial Narrow"/>
                      </a:endParaRPr>
                    </a:p>
                  </a:txBody>
                  <a:tcPr marL="0" marR="0" marT="0" marB="0" anchor="ctr"/>
                </a:tc>
                <a:tc>
                  <a:txBody>
                    <a:bodyPr/>
                    <a:lstStyle/>
                    <a:p>
                      <a:pPr marL="63500" algn="ctr">
                        <a:lnSpc>
                          <a:spcPts val="1195"/>
                        </a:lnSpc>
                      </a:pPr>
                      <a:r>
                        <a:rPr sz="1100" spc="-10" dirty="0">
                          <a:solidFill>
                            <a:srgbClr val="231F20"/>
                          </a:solidFill>
                          <a:latin typeface="BIZ UDPゴシック" panose="020B0400000000000000" pitchFamily="50" charset="-128"/>
                          <a:ea typeface="BIZ UDPゴシック" panose="020B0400000000000000" pitchFamily="50" charset="-128"/>
                          <a:cs typeface="Arial Narrow"/>
                        </a:rPr>
                        <a:t>TRISO</a:t>
                      </a:r>
                      <a:endParaRPr sz="1100">
                        <a:latin typeface="BIZ UDPゴシック" panose="020B0400000000000000" pitchFamily="50" charset="-128"/>
                        <a:ea typeface="BIZ UDPゴシック" panose="020B0400000000000000" pitchFamily="50" charset="-128"/>
                        <a:cs typeface="Arial Narrow"/>
                      </a:endParaRPr>
                    </a:p>
                  </a:txBody>
                  <a:tcPr marL="0" marR="0" marT="0" marB="0" anchor="ctr"/>
                </a:tc>
                <a:tc>
                  <a:txBody>
                    <a:bodyPr/>
                    <a:lstStyle/>
                    <a:p>
                      <a:pPr marL="61594" algn="ctr">
                        <a:lnSpc>
                          <a:spcPts val="1195"/>
                        </a:lnSpc>
                      </a:pPr>
                      <a:r>
                        <a:rPr sz="1100" spc="-70" dirty="0">
                          <a:solidFill>
                            <a:srgbClr val="231F20"/>
                          </a:solidFill>
                          <a:latin typeface="BIZ UDPゴシック" panose="020B0400000000000000" pitchFamily="50" charset="-128"/>
                          <a:ea typeface="BIZ UDPゴシック" panose="020B0400000000000000" pitchFamily="50" charset="-128"/>
                          <a:cs typeface="Arial Narrow"/>
                        </a:rPr>
                        <a:t>Helium</a:t>
                      </a:r>
                      <a:r>
                        <a:rPr sz="1100" spc="-55" dirty="0">
                          <a:solidFill>
                            <a:srgbClr val="231F20"/>
                          </a:solidFill>
                          <a:latin typeface="BIZ UDPゴシック" panose="020B0400000000000000" pitchFamily="50" charset="-128"/>
                          <a:ea typeface="BIZ UDPゴシック" panose="020B0400000000000000" pitchFamily="50" charset="-128"/>
                          <a:cs typeface="Arial Narrow"/>
                        </a:rPr>
                        <a:t> </a:t>
                      </a:r>
                      <a:r>
                        <a:rPr sz="1100" spc="-65" dirty="0">
                          <a:solidFill>
                            <a:srgbClr val="231F20"/>
                          </a:solidFill>
                          <a:latin typeface="BIZ UDPゴシック" panose="020B0400000000000000" pitchFamily="50" charset="-128"/>
                          <a:ea typeface="BIZ UDPゴシック" panose="020B0400000000000000" pitchFamily="50" charset="-128"/>
                          <a:cs typeface="Arial Narrow"/>
                        </a:rPr>
                        <a:t>or</a:t>
                      </a:r>
                      <a:r>
                        <a:rPr sz="1100" spc="-55" dirty="0">
                          <a:solidFill>
                            <a:srgbClr val="231F20"/>
                          </a:solidFill>
                          <a:latin typeface="BIZ UDPゴシック" panose="020B0400000000000000" pitchFamily="50" charset="-128"/>
                          <a:ea typeface="BIZ UDPゴシック" panose="020B0400000000000000" pitchFamily="50" charset="-128"/>
                          <a:cs typeface="Arial Narrow"/>
                        </a:rPr>
                        <a:t> </a:t>
                      </a:r>
                      <a:r>
                        <a:rPr sz="1100" spc="-25" dirty="0">
                          <a:solidFill>
                            <a:srgbClr val="231F20"/>
                          </a:solidFill>
                          <a:latin typeface="BIZ UDPゴシック" panose="020B0400000000000000" pitchFamily="50" charset="-128"/>
                          <a:ea typeface="BIZ UDPゴシック" panose="020B0400000000000000" pitchFamily="50" charset="-128"/>
                          <a:cs typeface="Arial Narrow"/>
                        </a:rPr>
                        <a:t>CO2</a:t>
                      </a:r>
                      <a:endParaRPr sz="1100">
                        <a:latin typeface="BIZ UDPゴシック" panose="020B0400000000000000" pitchFamily="50" charset="-128"/>
                        <a:ea typeface="BIZ UDPゴシック" panose="020B0400000000000000" pitchFamily="50" charset="-128"/>
                        <a:cs typeface="Arial Narrow"/>
                      </a:endParaRPr>
                    </a:p>
                  </a:txBody>
                  <a:tcPr marL="0" marR="0" marT="0" marB="0" anchor="ctr"/>
                </a:tc>
                <a:tc>
                  <a:txBody>
                    <a:bodyPr/>
                    <a:lstStyle/>
                    <a:p>
                      <a:pPr marL="71120" algn="ctr">
                        <a:lnSpc>
                          <a:spcPts val="1195"/>
                        </a:lnSpc>
                      </a:pPr>
                      <a:r>
                        <a:rPr sz="1100" spc="-105" dirty="0">
                          <a:solidFill>
                            <a:srgbClr val="231F20"/>
                          </a:solidFill>
                          <a:latin typeface="BIZ UDPゴシック" panose="020B0400000000000000" pitchFamily="50" charset="-128"/>
                          <a:ea typeface="BIZ UDPゴシック" panose="020B0400000000000000" pitchFamily="50" charset="-128"/>
                          <a:cs typeface="Arial Narrow"/>
                        </a:rPr>
                        <a:t>HolosGen,</a:t>
                      </a:r>
                      <a:r>
                        <a:rPr sz="1100" spc="-5" dirty="0">
                          <a:solidFill>
                            <a:srgbClr val="231F20"/>
                          </a:solidFill>
                          <a:latin typeface="BIZ UDPゴシック" panose="020B0400000000000000" pitchFamily="50" charset="-128"/>
                          <a:ea typeface="BIZ UDPゴシック" panose="020B0400000000000000" pitchFamily="50" charset="-128"/>
                          <a:cs typeface="Arial Narrow"/>
                        </a:rPr>
                        <a:t> </a:t>
                      </a:r>
                      <a:r>
                        <a:rPr sz="1100" spc="-25" dirty="0">
                          <a:solidFill>
                            <a:srgbClr val="231F20"/>
                          </a:solidFill>
                          <a:latin typeface="BIZ UDPゴシック" panose="020B0400000000000000" pitchFamily="50" charset="-128"/>
                          <a:ea typeface="BIZ UDPゴシック" panose="020B0400000000000000" pitchFamily="50" charset="-128"/>
                          <a:cs typeface="Arial Narrow"/>
                        </a:rPr>
                        <a:t>LLC</a:t>
                      </a:r>
                      <a:endParaRPr sz="1100" dirty="0">
                        <a:latin typeface="BIZ UDPゴシック" panose="020B0400000000000000" pitchFamily="50" charset="-128"/>
                        <a:ea typeface="BIZ UDPゴシック" panose="020B0400000000000000" pitchFamily="50" charset="-128"/>
                        <a:cs typeface="Arial Narrow"/>
                      </a:endParaRPr>
                    </a:p>
                  </a:txBody>
                  <a:tcPr marL="0" marR="0" marT="0" marB="0" anchor="ctr"/>
                </a:tc>
                <a:extLst>
                  <a:ext uri="{0D108BD9-81ED-4DB2-BD59-A6C34878D82A}">
                    <a16:rowId xmlns:a16="http://schemas.microsoft.com/office/drawing/2014/main" val="10029"/>
                  </a:ext>
                </a:extLst>
              </a:tr>
              <a:tr h="160020">
                <a:tc>
                  <a:txBody>
                    <a:bodyPr/>
                    <a:lstStyle/>
                    <a:p>
                      <a:pPr marL="50165" algn="ctr">
                        <a:lnSpc>
                          <a:spcPts val="1195"/>
                        </a:lnSpc>
                      </a:pPr>
                      <a:r>
                        <a:rPr sz="1100" spc="-20" dirty="0">
                          <a:solidFill>
                            <a:srgbClr val="231F20"/>
                          </a:solidFill>
                          <a:latin typeface="BIZ UDPゴシック" panose="020B0400000000000000" pitchFamily="50" charset="-128"/>
                          <a:ea typeface="BIZ UDPゴシック" panose="020B0400000000000000" pitchFamily="50" charset="-128"/>
                          <a:cs typeface="Arial Narrow"/>
                        </a:rPr>
                        <a:t>Oklo</a:t>
                      </a:r>
                      <a:endParaRPr sz="1100" dirty="0">
                        <a:latin typeface="BIZ UDPゴシック" panose="020B0400000000000000" pitchFamily="50" charset="-128"/>
                        <a:ea typeface="BIZ UDPゴシック" panose="020B0400000000000000" pitchFamily="50" charset="-128"/>
                        <a:cs typeface="Arial Narrow"/>
                      </a:endParaRPr>
                    </a:p>
                  </a:txBody>
                  <a:tcPr marL="0" marR="0" marT="0" marB="0" anchor="ctr">
                    <a:solidFill>
                      <a:srgbClr val="D4EDF8"/>
                    </a:solidFill>
                  </a:tcPr>
                </a:tc>
                <a:tc>
                  <a:txBody>
                    <a:bodyPr/>
                    <a:lstStyle/>
                    <a:p>
                      <a:pPr marL="66040" algn="ctr">
                        <a:lnSpc>
                          <a:spcPts val="1195"/>
                        </a:lnSpc>
                      </a:pPr>
                      <a:r>
                        <a:rPr sz="1100" spc="-90" dirty="0">
                          <a:solidFill>
                            <a:srgbClr val="231F20"/>
                          </a:solidFill>
                          <a:latin typeface="BIZ UDPゴシック" panose="020B0400000000000000" pitchFamily="50" charset="-128"/>
                          <a:ea typeface="BIZ UDPゴシック" panose="020B0400000000000000" pitchFamily="50" charset="-128"/>
                          <a:cs typeface="Arial Narrow"/>
                        </a:rPr>
                        <a:t>2</a:t>
                      </a:r>
                      <a:r>
                        <a:rPr sz="1100" spc="-75" dirty="0">
                          <a:solidFill>
                            <a:srgbClr val="231F20"/>
                          </a:solidFill>
                          <a:latin typeface="BIZ UDPゴシック" panose="020B0400000000000000" pitchFamily="50" charset="-128"/>
                          <a:ea typeface="BIZ UDPゴシック" panose="020B0400000000000000" pitchFamily="50" charset="-128"/>
                          <a:cs typeface="Arial Narrow"/>
                        </a:rPr>
                        <a:t> </a:t>
                      </a:r>
                      <a:r>
                        <a:rPr sz="1100" spc="-25" dirty="0">
                          <a:solidFill>
                            <a:srgbClr val="231F20"/>
                          </a:solidFill>
                          <a:latin typeface="BIZ UDPゴシック" panose="020B0400000000000000" pitchFamily="50" charset="-128"/>
                          <a:ea typeface="BIZ UDPゴシック" panose="020B0400000000000000" pitchFamily="50" charset="-128"/>
                          <a:cs typeface="Arial Narrow"/>
                        </a:rPr>
                        <a:t>MWt</a:t>
                      </a:r>
                      <a:endParaRPr sz="1100" dirty="0">
                        <a:latin typeface="BIZ UDPゴシック" panose="020B0400000000000000" pitchFamily="50" charset="-128"/>
                        <a:ea typeface="BIZ UDPゴシック" panose="020B0400000000000000" pitchFamily="50" charset="-128"/>
                        <a:cs typeface="Arial Narrow"/>
                      </a:endParaRPr>
                    </a:p>
                  </a:txBody>
                  <a:tcPr marL="0" marR="0" marT="0" marB="0" anchor="ctr">
                    <a:solidFill>
                      <a:srgbClr val="D4EDF8"/>
                    </a:solidFill>
                  </a:tcPr>
                </a:tc>
                <a:tc>
                  <a:txBody>
                    <a:bodyPr/>
                    <a:lstStyle/>
                    <a:p>
                      <a:pPr marL="63500" algn="ctr">
                        <a:lnSpc>
                          <a:spcPts val="1195"/>
                        </a:lnSpc>
                      </a:pPr>
                      <a:r>
                        <a:rPr sz="1100" spc="-10" dirty="0">
                          <a:solidFill>
                            <a:srgbClr val="231F20"/>
                          </a:solidFill>
                          <a:latin typeface="BIZ UDPゴシック" panose="020B0400000000000000" pitchFamily="50" charset="-128"/>
                          <a:ea typeface="BIZ UDPゴシック" panose="020B0400000000000000" pitchFamily="50" charset="-128"/>
                          <a:cs typeface="Arial Narrow"/>
                        </a:rPr>
                        <a:t>Metal</a:t>
                      </a:r>
                      <a:endParaRPr sz="1100" dirty="0">
                        <a:latin typeface="BIZ UDPゴシック" panose="020B0400000000000000" pitchFamily="50" charset="-128"/>
                        <a:ea typeface="BIZ UDPゴシック" panose="020B0400000000000000" pitchFamily="50" charset="-128"/>
                        <a:cs typeface="Arial Narrow"/>
                      </a:endParaRPr>
                    </a:p>
                  </a:txBody>
                  <a:tcPr marL="0" marR="0" marT="0" marB="0" anchor="ctr">
                    <a:solidFill>
                      <a:srgbClr val="D4EDF8"/>
                    </a:solidFill>
                  </a:tcPr>
                </a:tc>
                <a:tc>
                  <a:txBody>
                    <a:bodyPr/>
                    <a:lstStyle/>
                    <a:p>
                      <a:pPr marL="61594" algn="ctr">
                        <a:lnSpc>
                          <a:spcPts val="1195"/>
                        </a:lnSpc>
                      </a:pPr>
                      <a:r>
                        <a:rPr sz="1100" spc="-95" dirty="0">
                          <a:solidFill>
                            <a:srgbClr val="231F20"/>
                          </a:solidFill>
                          <a:latin typeface="BIZ UDPゴシック" panose="020B0400000000000000" pitchFamily="50" charset="-128"/>
                          <a:ea typeface="BIZ UDPゴシック" panose="020B0400000000000000" pitchFamily="50" charset="-128"/>
                          <a:cs typeface="Arial Narrow"/>
                        </a:rPr>
                        <a:t>Heat</a:t>
                      </a:r>
                      <a:r>
                        <a:rPr sz="1100" spc="-45" dirty="0">
                          <a:solidFill>
                            <a:srgbClr val="231F20"/>
                          </a:solidFill>
                          <a:latin typeface="BIZ UDPゴシック" panose="020B0400000000000000" pitchFamily="50" charset="-128"/>
                          <a:ea typeface="BIZ UDPゴシック" panose="020B0400000000000000" pitchFamily="50" charset="-128"/>
                          <a:cs typeface="Arial Narrow"/>
                        </a:rPr>
                        <a:t> </a:t>
                      </a:r>
                      <a:r>
                        <a:rPr sz="1100" spc="-20" dirty="0">
                          <a:solidFill>
                            <a:srgbClr val="231F20"/>
                          </a:solidFill>
                          <a:latin typeface="BIZ UDPゴシック" panose="020B0400000000000000" pitchFamily="50" charset="-128"/>
                          <a:ea typeface="BIZ UDPゴシック" panose="020B0400000000000000" pitchFamily="50" charset="-128"/>
                          <a:cs typeface="Arial Narrow"/>
                        </a:rPr>
                        <a:t>Pipe</a:t>
                      </a:r>
                      <a:endParaRPr sz="1100" dirty="0">
                        <a:latin typeface="BIZ UDPゴシック" panose="020B0400000000000000" pitchFamily="50" charset="-128"/>
                        <a:ea typeface="BIZ UDPゴシック" panose="020B0400000000000000" pitchFamily="50" charset="-128"/>
                        <a:cs typeface="Arial Narrow"/>
                      </a:endParaRPr>
                    </a:p>
                  </a:txBody>
                  <a:tcPr marL="0" marR="0" marT="0" marB="0" anchor="ctr">
                    <a:solidFill>
                      <a:srgbClr val="D4EDF8"/>
                    </a:solidFill>
                  </a:tcPr>
                </a:tc>
                <a:tc>
                  <a:txBody>
                    <a:bodyPr/>
                    <a:lstStyle/>
                    <a:p>
                      <a:pPr marL="71120" algn="ctr">
                        <a:lnSpc>
                          <a:spcPts val="1195"/>
                        </a:lnSpc>
                      </a:pPr>
                      <a:r>
                        <a:rPr sz="1100" spc="-20" dirty="0">
                          <a:solidFill>
                            <a:srgbClr val="231F20"/>
                          </a:solidFill>
                          <a:latin typeface="BIZ UDPゴシック" panose="020B0400000000000000" pitchFamily="50" charset="-128"/>
                          <a:ea typeface="BIZ UDPゴシック" panose="020B0400000000000000" pitchFamily="50" charset="-128"/>
                          <a:cs typeface="Arial Narrow"/>
                        </a:rPr>
                        <a:t>Oklo</a:t>
                      </a:r>
                      <a:endParaRPr sz="1100" dirty="0">
                        <a:latin typeface="BIZ UDPゴシック" panose="020B0400000000000000" pitchFamily="50" charset="-128"/>
                        <a:ea typeface="BIZ UDPゴシック" panose="020B0400000000000000" pitchFamily="50" charset="-128"/>
                        <a:cs typeface="Arial Narrow"/>
                      </a:endParaRPr>
                    </a:p>
                  </a:txBody>
                  <a:tcPr marL="0" marR="0" marT="0" marB="0" anchor="ctr">
                    <a:solidFill>
                      <a:srgbClr val="D4EDF8"/>
                    </a:solidFill>
                  </a:tcPr>
                </a:tc>
                <a:extLst>
                  <a:ext uri="{0D108BD9-81ED-4DB2-BD59-A6C34878D82A}">
                    <a16:rowId xmlns:a16="http://schemas.microsoft.com/office/drawing/2014/main" val="10030"/>
                  </a:ext>
                </a:extLst>
              </a:tr>
            </a:tbl>
          </a:graphicData>
        </a:graphic>
      </p:graphicFrame>
    </p:spTree>
    <p:extLst>
      <p:ext uri="{BB962C8B-B14F-4D97-AF65-F5344CB8AC3E}">
        <p14:creationId xmlns:p14="http://schemas.microsoft.com/office/powerpoint/2010/main" val="132625861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8" name="object 3">
            <a:extLst>
              <a:ext uri="{FF2B5EF4-FFF2-40B4-BE49-F238E27FC236}">
                <a16:creationId xmlns:a16="http://schemas.microsoft.com/office/drawing/2014/main" id="{31862000-4E2D-B7A6-52B0-FDD0BBB799D1}"/>
              </a:ext>
            </a:extLst>
          </p:cNvPr>
          <p:cNvGraphicFramePr>
            <a:graphicFrameLocks noGrp="1"/>
          </p:cNvGraphicFramePr>
          <p:nvPr>
            <p:extLst>
              <p:ext uri="{D42A27DB-BD31-4B8C-83A1-F6EECF244321}">
                <p14:modId xmlns:p14="http://schemas.microsoft.com/office/powerpoint/2010/main" val="3066929006"/>
              </p:ext>
            </p:extLst>
          </p:nvPr>
        </p:nvGraphicFramePr>
        <p:xfrm>
          <a:off x="246016" y="1300390"/>
          <a:ext cx="5762624" cy="1931035"/>
        </p:xfrm>
        <a:graphic>
          <a:graphicData uri="http://schemas.openxmlformats.org/drawingml/2006/table">
            <a:tbl>
              <a:tblPr firstRow="1" bandRow="1">
                <a:tableStyleId>{2D5ABB26-0587-4C30-8999-92F81FD0307C}</a:tableStyleId>
              </a:tblPr>
              <a:tblGrid>
                <a:gridCol w="810895">
                  <a:extLst>
                    <a:ext uri="{9D8B030D-6E8A-4147-A177-3AD203B41FA5}">
                      <a16:colId xmlns:a16="http://schemas.microsoft.com/office/drawing/2014/main" val="20000"/>
                    </a:ext>
                  </a:extLst>
                </a:gridCol>
                <a:gridCol w="810895">
                  <a:extLst>
                    <a:ext uri="{9D8B030D-6E8A-4147-A177-3AD203B41FA5}">
                      <a16:colId xmlns:a16="http://schemas.microsoft.com/office/drawing/2014/main" val="20001"/>
                    </a:ext>
                  </a:extLst>
                </a:gridCol>
                <a:gridCol w="1710689">
                  <a:extLst>
                    <a:ext uri="{9D8B030D-6E8A-4147-A177-3AD203B41FA5}">
                      <a16:colId xmlns:a16="http://schemas.microsoft.com/office/drawing/2014/main" val="20002"/>
                    </a:ext>
                  </a:extLst>
                </a:gridCol>
                <a:gridCol w="2430145">
                  <a:extLst>
                    <a:ext uri="{9D8B030D-6E8A-4147-A177-3AD203B41FA5}">
                      <a16:colId xmlns:a16="http://schemas.microsoft.com/office/drawing/2014/main" val="20003"/>
                    </a:ext>
                  </a:extLst>
                </a:gridCol>
              </a:tblGrid>
              <a:tr h="410845">
                <a:tc>
                  <a:txBody>
                    <a:bodyPr/>
                    <a:lstStyle/>
                    <a:p>
                      <a:pPr marL="67945" algn="ctr">
                        <a:lnSpc>
                          <a:spcPts val="1135"/>
                        </a:lnSpc>
                      </a:pPr>
                      <a:r>
                        <a:rPr sz="1200" b="1" spc="-20" dirty="0">
                          <a:solidFill>
                            <a:srgbClr val="FFFFFF"/>
                          </a:solidFill>
                          <a:latin typeface="Arial"/>
                          <a:cs typeface="Arial"/>
                        </a:rPr>
                        <a:t>Name</a:t>
                      </a:r>
                      <a:endParaRPr sz="1200" dirty="0">
                        <a:latin typeface="Arial"/>
                        <a:cs typeface="Arial"/>
                      </a:endParaRPr>
                    </a:p>
                  </a:txBody>
                  <a:tcPr marL="0" marR="0" marT="0" marB="0" anchor="ctr">
                    <a:lnL w="6350">
                      <a:solidFill>
                        <a:srgbClr val="9CC2E4"/>
                      </a:solidFill>
                      <a:prstDash val="solid"/>
                    </a:lnL>
                    <a:lnR w="6350">
                      <a:solidFill>
                        <a:srgbClr val="9CC2E4"/>
                      </a:solidFill>
                      <a:prstDash val="solid"/>
                    </a:lnR>
                    <a:lnT w="6350">
                      <a:solidFill>
                        <a:srgbClr val="9CC2E4"/>
                      </a:solidFill>
                      <a:prstDash val="solid"/>
                    </a:lnT>
                    <a:lnB w="6350">
                      <a:solidFill>
                        <a:srgbClr val="9CC2E4"/>
                      </a:solidFill>
                      <a:prstDash val="solid"/>
                    </a:lnB>
                    <a:solidFill>
                      <a:schemeClr val="tx1"/>
                    </a:solidFill>
                  </a:tcPr>
                </a:tc>
                <a:tc>
                  <a:txBody>
                    <a:bodyPr/>
                    <a:lstStyle/>
                    <a:p>
                      <a:pPr marL="68580" algn="ctr">
                        <a:lnSpc>
                          <a:spcPts val="1135"/>
                        </a:lnSpc>
                      </a:pPr>
                      <a:r>
                        <a:rPr sz="1200" b="1" spc="-10" dirty="0">
                          <a:solidFill>
                            <a:srgbClr val="FFFFFF"/>
                          </a:solidFill>
                          <a:latin typeface="Arial"/>
                          <a:cs typeface="Arial"/>
                        </a:rPr>
                        <a:t>Capacity</a:t>
                      </a:r>
                      <a:endParaRPr sz="1200" dirty="0">
                        <a:latin typeface="Arial"/>
                        <a:cs typeface="Arial"/>
                      </a:endParaRPr>
                    </a:p>
                  </a:txBody>
                  <a:tcPr marL="0" marR="0" marT="0" marB="0" anchor="ctr">
                    <a:lnL w="6350">
                      <a:solidFill>
                        <a:srgbClr val="9CC2E4"/>
                      </a:solidFill>
                      <a:prstDash val="solid"/>
                    </a:lnL>
                    <a:lnR w="6350">
                      <a:solidFill>
                        <a:srgbClr val="9CC2E4"/>
                      </a:solidFill>
                      <a:prstDash val="solid"/>
                    </a:lnR>
                    <a:lnT w="6350">
                      <a:solidFill>
                        <a:srgbClr val="9CC2E4"/>
                      </a:solidFill>
                      <a:prstDash val="solid"/>
                    </a:lnT>
                    <a:lnB w="6350">
                      <a:solidFill>
                        <a:srgbClr val="9CC2E4"/>
                      </a:solidFill>
                      <a:prstDash val="solid"/>
                    </a:lnB>
                    <a:solidFill>
                      <a:schemeClr val="tx1"/>
                    </a:solidFill>
                  </a:tcPr>
                </a:tc>
                <a:tc>
                  <a:txBody>
                    <a:bodyPr/>
                    <a:lstStyle/>
                    <a:p>
                      <a:pPr marL="68580" algn="ctr">
                        <a:lnSpc>
                          <a:spcPts val="1135"/>
                        </a:lnSpc>
                      </a:pPr>
                      <a:r>
                        <a:rPr sz="1200" b="1" spc="-20" dirty="0">
                          <a:solidFill>
                            <a:srgbClr val="FFFFFF"/>
                          </a:solidFill>
                          <a:latin typeface="Arial"/>
                          <a:cs typeface="Arial"/>
                        </a:rPr>
                        <a:t>Type</a:t>
                      </a:r>
                      <a:endParaRPr sz="1200" dirty="0">
                        <a:latin typeface="Arial"/>
                        <a:cs typeface="Arial"/>
                      </a:endParaRPr>
                    </a:p>
                  </a:txBody>
                  <a:tcPr marL="0" marR="0" marT="0" marB="0" anchor="ctr">
                    <a:lnL w="6350">
                      <a:solidFill>
                        <a:srgbClr val="9CC2E4"/>
                      </a:solidFill>
                      <a:prstDash val="solid"/>
                    </a:lnL>
                    <a:lnR w="6350">
                      <a:solidFill>
                        <a:srgbClr val="9CC2E4"/>
                      </a:solidFill>
                      <a:prstDash val="solid"/>
                    </a:lnR>
                    <a:lnT w="6350">
                      <a:solidFill>
                        <a:srgbClr val="9CC2E4"/>
                      </a:solidFill>
                      <a:prstDash val="solid"/>
                    </a:lnT>
                    <a:lnB w="6350">
                      <a:solidFill>
                        <a:srgbClr val="9CC2E4"/>
                      </a:solidFill>
                      <a:prstDash val="solid"/>
                    </a:lnB>
                    <a:solidFill>
                      <a:schemeClr val="tx1"/>
                    </a:solidFill>
                  </a:tcPr>
                </a:tc>
                <a:tc>
                  <a:txBody>
                    <a:bodyPr/>
                    <a:lstStyle/>
                    <a:p>
                      <a:pPr marL="69850" algn="ctr">
                        <a:lnSpc>
                          <a:spcPts val="1135"/>
                        </a:lnSpc>
                      </a:pPr>
                      <a:r>
                        <a:rPr sz="1200" b="1" spc="-10" dirty="0">
                          <a:solidFill>
                            <a:srgbClr val="FFFFFF"/>
                          </a:solidFill>
                          <a:latin typeface="Arial"/>
                          <a:cs typeface="Arial"/>
                        </a:rPr>
                        <a:t>Developer</a:t>
                      </a:r>
                      <a:endParaRPr sz="1200" dirty="0">
                        <a:latin typeface="Arial"/>
                        <a:cs typeface="Arial"/>
                      </a:endParaRPr>
                    </a:p>
                  </a:txBody>
                  <a:tcPr marL="0" marR="0" marT="0" marB="0" anchor="ctr">
                    <a:lnL w="6350">
                      <a:solidFill>
                        <a:srgbClr val="9CC2E4"/>
                      </a:solidFill>
                      <a:prstDash val="solid"/>
                    </a:lnL>
                    <a:lnR w="6350">
                      <a:solidFill>
                        <a:srgbClr val="9CC2E4"/>
                      </a:solidFill>
                      <a:prstDash val="solid"/>
                    </a:lnR>
                    <a:lnT w="6350">
                      <a:solidFill>
                        <a:srgbClr val="9CC2E4"/>
                      </a:solidFill>
                      <a:prstDash val="solid"/>
                    </a:lnT>
                    <a:lnB w="6350">
                      <a:solidFill>
                        <a:srgbClr val="9CC2E4"/>
                      </a:solidFill>
                      <a:prstDash val="solid"/>
                    </a:lnB>
                    <a:solidFill>
                      <a:schemeClr val="tx1"/>
                    </a:solidFill>
                  </a:tcPr>
                </a:tc>
                <a:extLst>
                  <a:ext uri="{0D108BD9-81ED-4DB2-BD59-A6C34878D82A}">
                    <a16:rowId xmlns:a16="http://schemas.microsoft.com/office/drawing/2014/main" val="10000"/>
                  </a:ext>
                </a:extLst>
              </a:tr>
              <a:tr h="292100">
                <a:tc>
                  <a:txBody>
                    <a:bodyPr/>
                    <a:lstStyle/>
                    <a:p>
                      <a:pPr marL="67945" algn="ctr">
                        <a:lnSpc>
                          <a:spcPts val="1275"/>
                        </a:lnSpc>
                      </a:pPr>
                      <a:r>
                        <a:rPr sz="1200" spc="-10" dirty="0">
                          <a:latin typeface="Calibri"/>
                          <a:cs typeface="Calibri"/>
                        </a:rPr>
                        <a:t>CNP-</a:t>
                      </a:r>
                      <a:r>
                        <a:rPr sz="1200" spc="-25" dirty="0">
                          <a:latin typeface="Calibri"/>
                          <a:cs typeface="Calibri"/>
                        </a:rPr>
                        <a:t>300</a:t>
                      </a:r>
                      <a:endParaRPr sz="1200">
                        <a:latin typeface="Calibri"/>
                        <a:cs typeface="Calibri"/>
                      </a:endParaRPr>
                    </a:p>
                  </a:txBody>
                  <a:tcPr marL="0" marR="0" marT="0" marB="0" anchor="ctr">
                    <a:lnL w="6350">
                      <a:solidFill>
                        <a:srgbClr val="9CC2E4"/>
                      </a:solidFill>
                      <a:prstDash val="solid"/>
                    </a:lnL>
                    <a:lnR w="6350">
                      <a:solidFill>
                        <a:srgbClr val="9CC2E4"/>
                      </a:solidFill>
                      <a:prstDash val="solid"/>
                    </a:lnR>
                    <a:lnT w="6350">
                      <a:solidFill>
                        <a:srgbClr val="9CC2E4"/>
                      </a:solidFill>
                      <a:prstDash val="solid"/>
                    </a:lnT>
                    <a:lnB w="6350">
                      <a:solidFill>
                        <a:srgbClr val="9CC2E4"/>
                      </a:solidFill>
                      <a:prstDash val="solid"/>
                    </a:lnB>
                    <a:solidFill>
                      <a:srgbClr val="DEEAF6"/>
                    </a:solidFill>
                  </a:tcPr>
                </a:tc>
                <a:tc>
                  <a:txBody>
                    <a:bodyPr/>
                    <a:lstStyle/>
                    <a:p>
                      <a:pPr marL="68580" algn="ctr">
                        <a:lnSpc>
                          <a:spcPts val="1275"/>
                        </a:lnSpc>
                      </a:pPr>
                      <a:r>
                        <a:rPr sz="1200" dirty="0">
                          <a:latin typeface="Calibri"/>
                          <a:cs typeface="Calibri"/>
                        </a:rPr>
                        <a:t>300</a:t>
                      </a:r>
                      <a:r>
                        <a:rPr sz="1200" spc="-20" dirty="0">
                          <a:latin typeface="Calibri"/>
                          <a:cs typeface="Calibri"/>
                        </a:rPr>
                        <a:t> </a:t>
                      </a:r>
                      <a:r>
                        <a:rPr sz="1200" spc="-25" dirty="0">
                          <a:latin typeface="Calibri"/>
                          <a:cs typeface="Calibri"/>
                        </a:rPr>
                        <a:t>MWe</a:t>
                      </a:r>
                      <a:endParaRPr sz="1200" dirty="0">
                        <a:latin typeface="Calibri"/>
                        <a:cs typeface="Calibri"/>
                      </a:endParaRPr>
                    </a:p>
                  </a:txBody>
                  <a:tcPr marL="0" marR="0" marT="0" marB="0" anchor="ctr">
                    <a:lnL w="6350">
                      <a:solidFill>
                        <a:srgbClr val="9CC2E4"/>
                      </a:solidFill>
                      <a:prstDash val="solid"/>
                    </a:lnL>
                    <a:lnR w="6350">
                      <a:solidFill>
                        <a:srgbClr val="9CC2E4"/>
                      </a:solidFill>
                      <a:prstDash val="solid"/>
                    </a:lnR>
                    <a:lnT w="6350">
                      <a:solidFill>
                        <a:srgbClr val="9CC2E4"/>
                      </a:solidFill>
                      <a:prstDash val="solid"/>
                    </a:lnT>
                    <a:lnB w="6350">
                      <a:solidFill>
                        <a:srgbClr val="9CC2E4"/>
                      </a:solidFill>
                      <a:prstDash val="solid"/>
                    </a:lnB>
                    <a:solidFill>
                      <a:srgbClr val="DEEAF6"/>
                    </a:solidFill>
                  </a:tcPr>
                </a:tc>
                <a:tc>
                  <a:txBody>
                    <a:bodyPr/>
                    <a:lstStyle/>
                    <a:p>
                      <a:pPr marL="68580" algn="ctr">
                        <a:lnSpc>
                          <a:spcPts val="1275"/>
                        </a:lnSpc>
                      </a:pPr>
                      <a:r>
                        <a:rPr sz="1200" spc="-25" dirty="0">
                          <a:latin typeface="Calibri"/>
                          <a:cs typeface="Calibri"/>
                        </a:rPr>
                        <a:t>PWR</a:t>
                      </a:r>
                      <a:endParaRPr sz="1200" dirty="0">
                        <a:latin typeface="Calibri"/>
                        <a:cs typeface="Calibri"/>
                      </a:endParaRPr>
                    </a:p>
                  </a:txBody>
                  <a:tcPr marL="0" marR="0" marT="0" marB="0" anchor="ctr">
                    <a:lnL w="6350">
                      <a:solidFill>
                        <a:srgbClr val="9CC2E4"/>
                      </a:solidFill>
                      <a:prstDash val="solid"/>
                    </a:lnL>
                    <a:lnR w="6350">
                      <a:solidFill>
                        <a:srgbClr val="9CC2E4"/>
                      </a:solidFill>
                      <a:prstDash val="solid"/>
                    </a:lnR>
                    <a:lnT w="6350">
                      <a:solidFill>
                        <a:srgbClr val="9CC2E4"/>
                      </a:solidFill>
                      <a:prstDash val="solid"/>
                    </a:lnT>
                    <a:lnB w="6350">
                      <a:solidFill>
                        <a:srgbClr val="9CC2E4"/>
                      </a:solidFill>
                      <a:prstDash val="solid"/>
                    </a:lnB>
                    <a:solidFill>
                      <a:srgbClr val="DEEAF6"/>
                    </a:solidFill>
                  </a:tcPr>
                </a:tc>
                <a:tc>
                  <a:txBody>
                    <a:bodyPr/>
                    <a:lstStyle/>
                    <a:p>
                      <a:pPr marL="69850" algn="ctr">
                        <a:lnSpc>
                          <a:spcPts val="1275"/>
                        </a:lnSpc>
                      </a:pPr>
                      <a:r>
                        <a:rPr sz="1200" dirty="0">
                          <a:latin typeface="Calibri"/>
                          <a:cs typeface="Calibri"/>
                        </a:rPr>
                        <a:t>SNERDI/CNNC,</a:t>
                      </a:r>
                      <a:r>
                        <a:rPr sz="1200" spc="-30" dirty="0">
                          <a:latin typeface="Calibri"/>
                          <a:cs typeface="Calibri"/>
                        </a:rPr>
                        <a:t> </a:t>
                      </a:r>
                      <a:r>
                        <a:rPr sz="1200" dirty="0">
                          <a:latin typeface="Calibri"/>
                          <a:cs typeface="Calibri"/>
                        </a:rPr>
                        <a:t>Pakistan</a:t>
                      </a:r>
                      <a:r>
                        <a:rPr sz="1200" spc="-30" dirty="0">
                          <a:latin typeface="Calibri"/>
                          <a:cs typeface="Calibri"/>
                        </a:rPr>
                        <a:t> </a:t>
                      </a:r>
                      <a:r>
                        <a:rPr sz="1200" dirty="0">
                          <a:latin typeface="Calibri"/>
                          <a:cs typeface="Calibri"/>
                        </a:rPr>
                        <a:t>&amp;</a:t>
                      </a:r>
                      <a:r>
                        <a:rPr sz="1200" spc="-30" dirty="0">
                          <a:latin typeface="Calibri"/>
                          <a:cs typeface="Calibri"/>
                        </a:rPr>
                        <a:t> </a:t>
                      </a:r>
                      <a:r>
                        <a:rPr sz="1200" spc="-10" dirty="0">
                          <a:latin typeface="Calibri"/>
                          <a:cs typeface="Calibri"/>
                        </a:rPr>
                        <a:t>China</a:t>
                      </a:r>
                      <a:endParaRPr sz="1200">
                        <a:latin typeface="Calibri"/>
                        <a:cs typeface="Calibri"/>
                      </a:endParaRPr>
                    </a:p>
                  </a:txBody>
                  <a:tcPr marL="0" marR="0" marT="0" marB="0" anchor="ctr">
                    <a:lnL w="6350">
                      <a:solidFill>
                        <a:srgbClr val="9CC2E4"/>
                      </a:solidFill>
                      <a:prstDash val="solid"/>
                    </a:lnL>
                    <a:lnR w="6350">
                      <a:solidFill>
                        <a:srgbClr val="9CC2E4"/>
                      </a:solidFill>
                      <a:prstDash val="solid"/>
                    </a:lnR>
                    <a:lnT w="6350">
                      <a:solidFill>
                        <a:srgbClr val="9CC2E4"/>
                      </a:solidFill>
                      <a:prstDash val="solid"/>
                    </a:lnT>
                    <a:lnB w="6350">
                      <a:solidFill>
                        <a:srgbClr val="9CC2E4"/>
                      </a:solidFill>
                      <a:prstDash val="solid"/>
                    </a:lnB>
                    <a:solidFill>
                      <a:srgbClr val="DEEAF6"/>
                    </a:solidFill>
                  </a:tcPr>
                </a:tc>
                <a:extLst>
                  <a:ext uri="{0D108BD9-81ED-4DB2-BD59-A6C34878D82A}">
                    <a16:rowId xmlns:a16="http://schemas.microsoft.com/office/drawing/2014/main" val="10001"/>
                  </a:ext>
                </a:extLst>
              </a:tr>
              <a:tr h="294005">
                <a:tc>
                  <a:txBody>
                    <a:bodyPr/>
                    <a:lstStyle/>
                    <a:p>
                      <a:pPr marL="67945" algn="ctr">
                        <a:lnSpc>
                          <a:spcPts val="1275"/>
                        </a:lnSpc>
                      </a:pPr>
                      <a:r>
                        <a:rPr sz="1200" spc="-10" dirty="0">
                          <a:latin typeface="Calibri"/>
                          <a:cs typeface="Calibri"/>
                        </a:rPr>
                        <a:t>PHWR-</a:t>
                      </a:r>
                      <a:r>
                        <a:rPr sz="1200" spc="-25" dirty="0">
                          <a:latin typeface="Calibri"/>
                          <a:cs typeface="Calibri"/>
                        </a:rPr>
                        <a:t>220</a:t>
                      </a:r>
                      <a:endParaRPr sz="1200">
                        <a:latin typeface="Calibri"/>
                        <a:cs typeface="Calibri"/>
                      </a:endParaRPr>
                    </a:p>
                  </a:txBody>
                  <a:tcPr marL="0" marR="0" marT="0" marB="0" anchor="ctr">
                    <a:lnL w="6350">
                      <a:solidFill>
                        <a:srgbClr val="9CC2E4"/>
                      </a:solidFill>
                      <a:prstDash val="solid"/>
                    </a:lnL>
                    <a:lnR w="6350">
                      <a:solidFill>
                        <a:srgbClr val="9CC2E4"/>
                      </a:solidFill>
                      <a:prstDash val="solid"/>
                    </a:lnR>
                    <a:lnT w="6350">
                      <a:solidFill>
                        <a:srgbClr val="9CC2E4"/>
                      </a:solidFill>
                      <a:prstDash val="solid"/>
                    </a:lnT>
                    <a:lnB w="6350">
                      <a:solidFill>
                        <a:srgbClr val="9CC2E4"/>
                      </a:solidFill>
                      <a:prstDash val="solid"/>
                    </a:lnB>
                  </a:tcPr>
                </a:tc>
                <a:tc>
                  <a:txBody>
                    <a:bodyPr/>
                    <a:lstStyle/>
                    <a:p>
                      <a:pPr marL="68580" algn="ctr">
                        <a:lnSpc>
                          <a:spcPts val="1275"/>
                        </a:lnSpc>
                      </a:pPr>
                      <a:r>
                        <a:rPr sz="1200" dirty="0">
                          <a:latin typeface="Calibri"/>
                          <a:cs typeface="Calibri"/>
                        </a:rPr>
                        <a:t>220</a:t>
                      </a:r>
                      <a:r>
                        <a:rPr sz="1200" spc="-20" dirty="0">
                          <a:latin typeface="Calibri"/>
                          <a:cs typeface="Calibri"/>
                        </a:rPr>
                        <a:t> </a:t>
                      </a:r>
                      <a:r>
                        <a:rPr sz="1200" spc="-25" dirty="0">
                          <a:latin typeface="Calibri"/>
                          <a:cs typeface="Calibri"/>
                        </a:rPr>
                        <a:t>MWe</a:t>
                      </a:r>
                      <a:endParaRPr sz="1200" dirty="0">
                        <a:latin typeface="Calibri"/>
                        <a:cs typeface="Calibri"/>
                      </a:endParaRPr>
                    </a:p>
                  </a:txBody>
                  <a:tcPr marL="0" marR="0" marT="0" marB="0" anchor="ctr">
                    <a:lnL w="6350">
                      <a:solidFill>
                        <a:srgbClr val="9CC2E4"/>
                      </a:solidFill>
                      <a:prstDash val="solid"/>
                    </a:lnL>
                    <a:lnR w="6350">
                      <a:solidFill>
                        <a:srgbClr val="9CC2E4"/>
                      </a:solidFill>
                      <a:prstDash val="solid"/>
                    </a:lnR>
                    <a:lnT w="6350">
                      <a:solidFill>
                        <a:srgbClr val="9CC2E4"/>
                      </a:solidFill>
                      <a:prstDash val="solid"/>
                    </a:lnT>
                    <a:lnB w="6350">
                      <a:solidFill>
                        <a:srgbClr val="9CC2E4"/>
                      </a:solidFill>
                      <a:prstDash val="solid"/>
                    </a:lnB>
                  </a:tcPr>
                </a:tc>
                <a:tc>
                  <a:txBody>
                    <a:bodyPr/>
                    <a:lstStyle/>
                    <a:p>
                      <a:pPr marL="68580" algn="ctr">
                        <a:lnSpc>
                          <a:spcPts val="1275"/>
                        </a:lnSpc>
                      </a:pPr>
                      <a:r>
                        <a:rPr sz="1200" spc="-20" dirty="0">
                          <a:latin typeface="Calibri"/>
                          <a:cs typeface="Calibri"/>
                        </a:rPr>
                        <a:t>PHWR</a:t>
                      </a:r>
                      <a:endParaRPr sz="1200">
                        <a:latin typeface="Calibri"/>
                        <a:cs typeface="Calibri"/>
                      </a:endParaRPr>
                    </a:p>
                  </a:txBody>
                  <a:tcPr marL="0" marR="0" marT="0" marB="0" anchor="ctr">
                    <a:lnL w="6350">
                      <a:solidFill>
                        <a:srgbClr val="9CC2E4"/>
                      </a:solidFill>
                      <a:prstDash val="solid"/>
                    </a:lnL>
                    <a:lnR w="6350">
                      <a:solidFill>
                        <a:srgbClr val="9CC2E4"/>
                      </a:solidFill>
                      <a:prstDash val="solid"/>
                    </a:lnR>
                    <a:lnT w="6350">
                      <a:solidFill>
                        <a:srgbClr val="9CC2E4"/>
                      </a:solidFill>
                      <a:prstDash val="solid"/>
                    </a:lnT>
                    <a:lnB w="6350">
                      <a:solidFill>
                        <a:srgbClr val="9CC2E4"/>
                      </a:solidFill>
                      <a:prstDash val="solid"/>
                    </a:lnB>
                  </a:tcPr>
                </a:tc>
                <a:tc>
                  <a:txBody>
                    <a:bodyPr/>
                    <a:lstStyle/>
                    <a:p>
                      <a:pPr marL="69850" algn="ctr">
                        <a:lnSpc>
                          <a:spcPts val="1275"/>
                        </a:lnSpc>
                      </a:pPr>
                      <a:r>
                        <a:rPr sz="1200" dirty="0">
                          <a:latin typeface="Calibri"/>
                          <a:cs typeface="Calibri"/>
                        </a:rPr>
                        <a:t>NPCIL,</a:t>
                      </a:r>
                      <a:r>
                        <a:rPr sz="1200" spc="-20" dirty="0">
                          <a:latin typeface="Calibri"/>
                          <a:cs typeface="Calibri"/>
                        </a:rPr>
                        <a:t> </a:t>
                      </a:r>
                      <a:r>
                        <a:rPr sz="1200" spc="-10" dirty="0">
                          <a:latin typeface="Calibri"/>
                          <a:cs typeface="Calibri"/>
                        </a:rPr>
                        <a:t>India</a:t>
                      </a:r>
                      <a:endParaRPr sz="1200" dirty="0">
                        <a:latin typeface="Calibri"/>
                        <a:cs typeface="Calibri"/>
                      </a:endParaRPr>
                    </a:p>
                  </a:txBody>
                  <a:tcPr marL="0" marR="0" marT="0" marB="0" anchor="ctr">
                    <a:lnL w="6350">
                      <a:solidFill>
                        <a:srgbClr val="9CC2E4"/>
                      </a:solidFill>
                      <a:prstDash val="solid"/>
                    </a:lnL>
                    <a:lnR w="6350">
                      <a:solidFill>
                        <a:srgbClr val="9CC2E4"/>
                      </a:solidFill>
                      <a:prstDash val="solid"/>
                    </a:lnR>
                    <a:lnT w="6350">
                      <a:solidFill>
                        <a:srgbClr val="9CC2E4"/>
                      </a:solidFill>
                      <a:prstDash val="solid"/>
                    </a:lnT>
                    <a:lnB w="6350">
                      <a:solidFill>
                        <a:srgbClr val="9CC2E4"/>
                      </a:solidFill>
                      <a:prstDash val="solid"/>
                    </a:lnB>
                  </a:tcPr>
                </a:tc>
                <a:extLst>
                  <a:ext uri="{0D108BD9-81ED-4DB2-BD59-A6C34878D82A}">
                    <a16:rowId xmlns:a16="http://schemas.microsoft.com/office/drawing/2014/main" val="10002"/>
                  </a:ext>
                </a:extLst>
              </a:tr>
              <a:tr h="347345">
                <a:tc>
                  <a:txBody>
                    <a:bodyPr/>
                    <a:lstStyle/>
                    <a:p>
                      <a:pPr marL="67945" algn="ctr">
                        <a:lnSpc>
                          <a:spcPts val="1275"/>
                        </a:lnSpc>
                      </a:pPr>
                      <a:r>
                        <a:rPr sz="1200" spc="-10" dirty="0">
                          <a:latin typeface="Calibri"/>
                          <a:cs typeface="Calibri"/>
                        </a:rPr>
                        <a:t>EGP-</a:t>
                      </a:r>
                      <a:r>
                        <a:rPr sz="1200" spc="-50" dirty="0">
                          <a:latin typeface="Calibri"/>
                          <a:cs typeface="Calibri"/>
                        </a:rPr>
                        <a:t>6</a:t>
                      </a:r>
                      <a:endParaRPr sz="1200" dirty="0">
                        <a:latin typeface="Calibri"/>
                        <a:cs typeface="Calibri"/>
                      </a:endParaRPr>
                    </a:p>
                  </a:txBody>
                  <a:tcPr marL="0" marR="0" marT="0" marB="0" anchor="ctr">
                    <a:lnL w="6350">
                      <a:solidFill>
                        <a:srgbClr val="9CC2E4"/>
                      </a:solidFill>
                      <a:prstDash val="solid"/>
                    </a:lnL>
                    <a:lnR w="6350">
                      <a:solidFill>
                        <a:srgbClr val="9CC2E4"/>
                      </a:solidFill>
                      <a:prstDash val="solid"/>
                    </a:lnR>
                    <a:lnT w="6350">
                      <a:solidFill>
                        <a:srgbClr val="9CC2E4"/>
                      </a:solidFill>
                      <a:prstDash val="solid"/>
                    </a:lnT>
                    <a:lnB w="6350">
                      <a:solidFill>
                        <a:srgbClr val="9CC2E4"/>
                      </a:solidFill>
                      <a:prstDash val="solid"/>
                    </a:lnB>
                    <a:solidFill>
                      <a:srgbClr val="DEEAF6"/>
                    </a:solidFill>
                  </a:tcPr>
                </a:tc>
                <a:tc>
                  <a:txBody>
                    <a:bodyPr/>
                    <a:lstStyle/>
                    <a:p>
                      <a:pPr marL="68580" algn="ctr">
                        <a:lnSpc>
                          <a:spcPts val="1275"/>
                        </a:lnSpc>
                      </a:pPr>
                      <a:r>
                        <a:rPr sz="1200" dirty="0">
                          <a:latin typeface="Calibri"/>
                          <a:cs typeface="Calibri"/>
                        </a:rPr>
                        <a:t>11</a:t>
                      </a:r>
                      <a:r>
                        <a:rPr sz="1200" spc="-10" dirty="0">
                          <a:latin typeface="Calibri"/>
                          <a:cs typeface="Calibri"/>
                        </a:rPr>
                        <a:t> </a:t>
                      </a:r>
                      <a:r>
                        <a:rPr sz="1200" spc="-25" dirty="0">
                          <a:latin typeface="Calibri"/>
                          <a:cs typeface="Calibri"/>
                        </a:rPr>
                        <a:t>MWe</a:t>
                      </a:r>
                      <a:endParaRPr sz="1200" dirty="0">
                        <a:latin typeface="Calibri"/>
                        <a:cs typeface="Calibri"/>
                      </a:endParaRPr>
                    </a:p>
                  </a:txBody>
                  <a:tcPr marL="0" marR="0" marT="0" marB="0" anchor="ctr">
                    <a:lnL w="6350">
                      <a:solidFill>
                        <a:srgbClr val="9CC2E4"/>
                      </a:solidFill>
                      <a:prstDash val="solid"/>
                    </a:lnL>
                    <a:lnR w="6350">
                      <a:solidFill>
                        <a:srgbClr val="9CC2E4"/>
                      </a:solidFill>
                      <a:prstDash val="solid"/>
                    </a:lnR>
                    <a:lnT w="6350">
                      <a:solidFill>
                        <a:srgbClr val="9CC2E4"/>
                      </a:solidFill>
                      <a:prstDash val="solid"/>
                    </a:lnT>
                    <a:lnB w="6350">
                      <a:solidFill>
                        <a:srgbClr val="9CC2E4"/>
                      </a:solidFill>
                      <a:prstDash val="solid"/>
                    </a:lnB>
                    <a:solidFill>
                      <a:srgbClr val="DEEAF6"/>
                    </a:solidFill>
                  </a:tcPr>
                </a:tc>
                <a:tc>
                  <a:txBody>
                    <a:bodyPr/>
                    <a:lstStyle/>
                    <a:p>
                      <a:pPr marL="68580" algn="ctr">
                        <a:lnSpc>
                          <a:spcPts val="1275"/>
                        </a:lnSpc>
                      </a:pPr>
                      <a:r>
                        <a:rPr sz="1200" spc="-20" dirty="0">
                          <a:latin typeface="Calibri"/>
                          <a:cs typeface="Calibri"/>
                        </a:rPr>
                        <a:t>LWGR</a:t>
                      </a:r>
                      <a:endParaRPr sz="1200">
                        <a:latin typeface="Calibri"/>
                        <a:cs typeface="Calibri"/>
                      </a:endParaRPr>
                    </a:p>
                  </a:txBody>
                  <a:tcPr marL="0" marR="0" marT="0" marB="0" anchor="ctr">
                    <a:lnL w="6350">
                      <a:solidFill>
                        <a:srgbClr val="9CC2E4"/>
                      </a:solidFill>
                      <a:prstDash val="solid"/>
                    </a:lnL>
                    <a:lnR w="6350">
                      <a:solidFill>
                        <a:srgbClr val="9CC2E4"/>
                      </a:solidFill>
                      <a:prstDash val="solid"/>
                    </a:lnR>
                    <a:lnT w="6350">
                      <a:solidFill>
                        <a:srgbClr val="9CC2E4"/>
                      </a:solidFill>
                      <a:prstDash val="solid"/>
                    </a:lnT>
                    <a:lnB w="6350">
                      <a:solidFill>
                        <a:srgbClr val="9CC2E4"/>
                      </a:solidFill>
                      <a:prstDash val="solid"/>
                    </a:lnB>
                    <a:solidFill>
                      <a:srgbClr val="DEEAF6"/>
                    </a:solidFill>
                  </a:tcPr>
                </a:tc>
                <a:tc>
                  <a:txBody>
                    <a:bodyPr/>
                    <a:lstStyle/>
                    <a:p>
                      <a:pPr marL="69850" algn="ctr">
                        <a:lnSpc>
                          <a:spcPts val="1275"/>
                        </a:lnSpc>
                      </a:pPr>
                      <a:r>
                        <a:rPr sz="1200" dirty="0">
                          <a:latin typeface="Calibri"/>
                          <a:cs typeface="Calibri"/>
                        </a:rPr>
                        <a:t>at</a:t>
                      </a:r>
                      <a:r>
                        <a:rPr sz="1200" spc="-30" dirty="0">
                          <a:latin typeface="Calibri"/>
                          <a:cs typeface="Calibri"/>
                        </a:rPr>
                        <a:t> </a:t>
                      </a:r>
                      <a:r>
                        <a:rPr sz="1200" dirty="0">
                          <a:latin typeface="Calibri"/>
                          <a:cs typeface="Calibri"/>
                        </a:rPr>
                        <a:t>Bilibino,</a:t>
                      </a:r>
                      <a:r>
                        <a:rPr sz="1200" spc="-15" dirty="0">
                          <a:latin typeface="Calibri"/>
                          <a:cs typeface="Calibri"/>
                        </a:rPr>
                        <a:t> </a:t>
                      </a:r>
                      <a:r>
                        <a:rPr sz="1200" dirty="0">
                          <a:latin typeface="Calibri"/>
                          <a:cs typeface="Calibri"/>
                        </a:rPr>
                        <a:t>Siberia</a:t>
                      </a:r>
                      <a:r>
                        <a:rPr sz="1200" spc="-15" dirty="0">
                          <a:latin typeface="Calibri"/>
                          <a:cs typeface="Calibri"/>
                        </a:rPr>
                        <a:t> </a:t>
                      </a:r>
                      <a:r>
                        <a:rPr sz="1200" dirty="0">
                          <a:latin typeface="Calibri"/>
                          <a:cs typeface="Calibri"/>
                        </a:rPr>
                        <a:t>(three</a:t>
                      </a:r>
                      <a:r>
                        <a:rPr sz="1200" spc="-10" dirty="0">
                          <a:latin typeface="Calibri"/>
                          <a:cs typeface="Calibri"/>
                        </a:rPr>
                        <a:t> </a:t>
                      </a:r>
                      <a:r>
                        <a:rPr sz="1200" dirty="0">
                          <a:latin typeface="Calibri"/>
                          <a:cs typeface="Calibri"/>
                        </a:rPr>
                        <a:t>units</a:t>
                      </a:r>
                      <a:r>
                        <a:rPr sz="1200" spc="-15" dirty="0">
                          <a:latin typeface="Calibri"/>
                          <a:cs typeface="Calibri"/>
                        </a:rPr>
                        <a:t> </a:t>
                      </a:r>
                      <a:r>
                        <a:rPr sz="1200" spc="-25" dirty="0">
                          <a:latin typeface="Calibri"/>
                          <a:cs typeface="Calibri"/>
                        </a:rPr>
                        <a:t>are</a:t>
                      </a:r>
                      <a:endParaRPr sz="1200" dirty="0">
                        <a:latin typeface="Calibri"/>
                        <a:cs typeface="Calibri"/>
                      </a:endParaRPr>
                    </a:p>
                    <a:p>
                      <a:pPr marL="69850" algn="ctr">
                        <a:lnSpc>
                          <a:spcPct val="100000"/>
                        </a:lnSpc>
                        <a:spcBef>
                          <a:spcPts val="25"/>
                        </a:spcBef>
                      </a:pPr>
                      <a:r>
                        <a:rPr sz="1200" dirty="0">
                          <a:latin typeface="Calibri"/>
                          <a:cs typeface="Calibri"/>
                        </a:rPr>
                        <a:t>currently</a:t>
                      </a:r>
                      <a:r>
                        <a:rPr sz="1200" spc="-15" dirty="0">
                          <a:latin typeface="Calibri"/>
                          <a:cs typeface="Calibri"/>
                        </a:rPr>
                        <a:t> </a:t>
                      </a:r>
                      <a:r>
                        <a:rPr sz="1200" spc="-10" dirty="0">
                          <a:latin typeface="Calibri"/>
                          <a:cs typeface="Calibri"/>
                        </a:rPr>
                        <a:t>operating)</a:t>
                      </a:r>
                      <a:endParaRPr sz="1200" dirty="0">
                        <a:latin typeface="Calibri"/>
                        <a:cs typeface="Calibri"/>
                      </a:endParaRPr>
                    </a:p>
                  </a:txBody>
                  <a:tcPr marL="0" marR="0" marT="0" marB="0" anchor="ctr">
                    <a:lnL w="6350">
                      <a:solidFill>
                        <a:srgbClr val="9CC2E4"/>
                      </a:solidFill>
                      <a:prstDash val="solid"/>
                    </a:lnL>
                    <a:lnR w="6350">
                      <a:solidFill>
                        <a:srgbClr val="9CC2E4"/>
                      </a:solidFill>
                      <a:prstDash val="solid"/>
                    </a:lnR>
                    <a:lnT w="6350">
                      <a:solidFill>
                        <a:srgbClr val="9CC2E4"/>
                      </a:solidFill>
                      <a:prstDash val="solid"/>
                    </a:lnT>
                    <a:lnB w="6350">
                      <a:solidFill>
                        <a:srgbClr val="9CC2E4"/>
                      </a:solidFill>
                      <a:prstDash val="solid"/>
                    </a:lnB>
                    <a:solidFill>
                      <a:srgbClr val="DEEAF6"/>
                    </a:solidFill>
                  </a:tcPr>
                </a:tc>
                <a:extLst>
                  <a:ext uri="{0D108BD9-81ED-4DB2-BD59-A6C34878D82A}">
                    <a16:rowId xmlns:a16="http://schemas.microsoft.com/office/drawing/2014/main" val="10003"/>
                  </a:ext>
                </a:extLst>
              </a:tr>
              <a:tr h="292100">
                <a:tc>
                  <a:txBody>
                    <a:bodyPr/>
                    <a:lstStyle/>
                    <a:p>
                      <a:pPr marL="67945" algn="ctr">
                        <a:lnSpc>
                          <a:spcPts val="1275"/>
                        </a:lnSpc>
                      </a:pPr>
                      <a:r>
                        <a:rPr sz="1200" spc="-10" dirty="0">
                          <a:latin typeface="Calibri"/>
                          <a:cs typeface="Calibri"/>
                        </a:rPr>
                        <a:t>KLT-</a:t>
                      </a:r>
                      <a:r>
                        <a:rPr sz="1200" spc="-25" dirty="0">
                          <a:latin typeface="Calibri"/>
                          <a:cs typeface="Calibri"/>
                        </a:rPr>
                        <a:t>40S</a:t>
                      </a:r>
                      <a:endParaRPr sz="1200">
                        <a:latin typeface="Calibri"/>
                        <a:cs typeface="Calibri"/>
                      </a:endParaRPr>
                    </a:p>
                  </a:txBody>
                  <a:tcPr marL="0" marR="0" marT="0" marB="0" anchor="ctr">
                    <a:lnL w="6350">
                      <a:solidFill>
                        <a:srgbClr val="9CC2E4"/>
                      </a:solidFill>
                      <a:prstDash val="solid"/>
                    </a:lnL>
                    <a:lnR w="6350">
                      <a:solidFill>
                        <a:srgbClr val="9CC2E4"/>
                      </a:solidFill>
                      <a:prstDash val="solid"/>
                    </a:lnR>
                    <a:lnT w="6350">
                      <a:solidFill>
                        <a:srgbClr val="9CC2E4"/>
                      </a:solidFill>
                      <a:prstDash val="solid"/>
                    </a:lnT>
                    <a:lnB w="6350">
                      <a:solidFill>
                        <a:srgbClr val="9CC2E4"/>
                      </a:solidFill>
                      <a:prstDash val="solid"/>
                    </a:lnB>
                  </a:tcPr>
                </a:tc>
                <a:tc>
                  <a:txBody>
                    <a:bodyPr/>
                    <a:lstStyle/>
                    <a:p>
                      <a:pPr marL="68580" algn="ctr">
                        <a:lnSpc>
                          <a:spcPts val="1275"/>
                        </a:lnSpc>
                      </a:pPr>
                      <a:r>
                        <a:rPr sz="1200" dirty="0">
                          <a:latin typeface="Calibri"/>
                          <a:cs typeface="Calibri"/>
                        </a:rPr>
                        <a:t>35</a:t>
                      </a:r>
                      <a:r>
                        <a:rPr sz="1200" spc="-10" dirty="0">
                          <a:latin typeface="Calibri"/>
                          <a:cs typeface="Calibri"/>
                        </a:rPr>
                        <a:t> </a:t>
                      </a:r>
                      <a:r>
                        <a:rPr sz="1200" spc="-25" dirty="0">
                          <a:latin typeface="Calibri"/>
                          <a:cs typeface="Calibri"/>
                        </a:rPr>
                        <a:t>MWe</a:t>
                      </a:r>
                      <a:endParaRPr sz="1200">
                        <a:latin typeface="Calibri"/>
                        <a:cs typeface="Calibri"/>
                      </a:endParaRPr>
                    </a:p>
                  </a:txBody>
                  <a:tcPr marL="0" marR="0" marT="0" marB="0" anchor="ctr">
                    <a:lnL w="6350">
                      <a:solidFill>
                        <a:srgbClr val="9CC2E4"/>
                      </a:solidFill>
                      <a:prstDash val="solid"/>
                    </a:lnL>
                    <a:lnR w="6350">
                      <a:solidFill>
                        <a:srgbClr val="9CC2E4"/>
                      </a:solidFill>
                      <a:prstDash val="solid"/>
                    </a:lnR>
                    <a:lnT w="6350">
                      <a:solidFill>
                        <a:srgbClr val="9CC2E4"/>
                      </a:solidFill>
                      <a:prstDash val="solid"/>
                    </a:lnT>
                    <a:lnB w="6350">
                      <a:solidFill>
                        <a:srgbClr val="9CC2E4"/>
                      </a:solidFill>
                      <a:prstDash val="solid"/>
                    </a:lnB>
                  </a:tcPr>
                </a:tc>
                <a:tc>
                  <a:txBody>
                    <a:bodyPr/>
                    <a:lstStyle/>
                    <a:p>
                      <a:pPr marL="68580" algn="ctr">
                        <a:lnSpc>
                          <a:spcPts val="1275"/>
                        </a:lnSpc>
                      </a:pPr>
                      <a:r>
                        <a:rPr sz="1200" spc="-25" dirty="0">
                          <a:latin typeface="Calibri"/>
                          <a:cs typeface="Calibri"/>
                        </a:rPr>
                        <a:t>PWR</a:t>
                      </a:r>
                      <a:endParaRPr sz="1200">
                        <a:latin typeface="Calibri"/>
                        <a:cs typeface="Calibri"/>
                      </a:endParaRPr>
                    </a:p>
                  </a:txBody>
                  <a:tcPr marL="0" marR="0" marT="0" marB="0" anchor="ctr">
                    <a:lnL w="6350">
                      <a:solidFill>
                        <a:srgbClr val="9CC2E4"/>
                      </a:solidFill>
                      <a:prstDash val="solid"/>
                    </a:lnL>
                    <a:lnR w="6350">
                      <a:solidFill>
                        <a:srgbClr val="9CC2E4"/>
                      </a:solidFill>
                      <a:prstDash val="solid"/>
                    </a:lnR>
                    <a:lnT w="6350">
                      <a:solidFill>
                        <a:srgbClr val="9CC2E4"/>
                      </a:solidFill>
                      <a:prstDash val="solid"/>
                    </a:lnT>
                    <a:lnB w="6350">
                      <a:solidFill>
                        <a:srgbClr val="9CC2E4"/>
                      </a:solidFill>
                      <a:prstDash val="solid"/>
                    </a:lnB>
                  </a:tcPr>
                </a:tc>
                <a:tc>
                  <a:txBody>
                    <a:bodyPr/>
                    <a:lstStyle/>
                    <a:p>
                      <a:pPr marL="69850" algn="ctr">
                        <a:lnSpc>
                          <a:spcPts val="1275"/>
                        </a:lnSpc>
                      </a:pPr>
                      <a:r>
                        <a:rPr sz="1200" dirty="0">
                          <a:latin typeface="Calibri"/>
                          <a:cs typeface="Calibri"/>
                        </a:rPr>
                        <a:t>OKBM,</a:t>
                      </a:r>
                      <a:r>
                        <a:rPr sz="1200" spc="-25" dirty="0">
                          <a:latin typeface="Calibri"/>
                          <a:cs typeface="Calibri"/>
                        </a:rPr>
                        <a:t> </a:t>
                      </a:r>
                      <a:r>
                        <a:rPr sz="1200" spc="-10" dirty="0">
                          <a:latin typeface="Calibri"/>
                          <a:cs typeface="Calibri"/>
                        </a:rPr>
                        <a:t>Russia</a:t>
                      </a:r>
                      <a:endParaRPr sz="1200" dirty="0">
                        <a:latin typeface="Calibri"/>
                        <a:cs typeface="Calibri"/>
                      </a:endParaRPr>
                    </a:p>
                  </a:txBody>
                  <a:tcPr marL="0" marR="0" marT="0" marB="0" anchor="ctr">
                    <a:lnL w="6350">
                      <a:solidFill>
                        <a:srgbClr val="9CC2E4"/>
                      </a:solidFill>
                      <a:prstDash val="solid"/>
                    </a:lnL>
                    <a:lnR w="6350">
                      <a:solidFill>
                        <a:srgbClr val="9CC2E4"/>
                      </a:solidFill>
                      <a:prstDash val="solid"/>
                    </a:lnR>
                    <a:lnT w="6350">
                      <a:solidFill>
                        <a:srgbClr val="9CC2E4"/>
                      </a:solidFill>
                      <a:prstDash val="solid"/>
                    </a:lnT>
                    <a:lnB w="6350">
                      <a:solidFill>
                        <a:srgbClr val="9CC2E4"/>
                      </a:solidFill>
                      <a:prstDash val="solid"/>
                    </a:lnB>
                  </a:tcPr>
                </a:tc>
                <a:extLst>
                  <a:ext uri="{0D108BD9-81ED-4DB2-BD59-A6C34878D82A}">
                    <a16:rowId xmlns:a16="http://schemas.microsoft.com/office/drawing/2014/main" val="10004"/>
                  </a:ext>
                </a:extLst>
              </a:tr>
              <a:tr h="294005">
                <a:tc>
                  <a:txBody>
                    <a:bodyPr/>
                    <a:lstStyle/>
                    <a:p>
                      <a:pPr marL="67945" algn="ctr">
                        <a:lnSpc>
                          <a:spcPts val="1275"/>
                        </a:lnSpc>
                      </a:pPr>
                      <a:r>
                        <a:rPr sz="1200" spc="-10" dirty="0">
                          <a:latin typeface="Calibri"/>
                          <a:cs typeface="Calibri"/>
                        </a:rPr>
                        <a:t>RITM-</a:t>
                      </a:r>
                      <a:r>
                        <a:rPr sz="1200" spc="-25" dirty="0">
                          <a:latin typeface="Calibri"/>
                          <a:cs typeface="Calibri"/>
                        </a:rPr>
                        <a:t>200</a:t>
                      </a:r>
                      <a:endParaRPr sz="1200">
                        <a:latin typeface="Calibri"/>
                        <a:cs typeface="Calibri"/>
                      </a:endParaRPr>
                    </a:p>
                  </a:txBody>
                  <a:tcPr marL="0" marR="0" marT="0" marB="0" anchor="ctr">
                    <a:lnL w="6350">
                      <a:solidFill>
                        <a:srgbClr val="9CC2E4"/>
                      </a:solidFill>
                      <a:prstDash val="solid"/>
                    </a:lnL>
                    <a:lnR w="6350">
                      <a:solidFill>
                        <a:srgbClr val="9CC2E4"/>
                      </a:solidFill>
                      <a:prstDash val="solid"/>
                    </a:lnR>
                    <a:lnT w="6350">
                      <a:solidFill>
                        <a:srgbClr val="9CC2E4"/>
                      </a:solidFill>
                      <a:prstDash val="solid"/>
                    </a:lnT>
                    <a:lnB w="6350">
                      <a:solidFill>
                        <a:srgbClr val="9CC2E4"/>
                      </a:solidFill>
                      <a:prstDash val="solid"/>
                    </a:lnB>
                    <a:solidFill>
                      <a:srgbClr val="DEEAF6"/>
                    </a:solidFill>
                  </a:tcPr>
                </a:tc>
                <a:tc>
                  <a:txBody>
                    <a:bodyPr/>
                    <a:lstStyle/>
                    <a:p>
                      <a:pPr marL="68580" algn="ctr">
                        <a:lnSpc>
                          <a:spcPts val="1275"/>
                        </a:lnSpc>
                      </a:pPr>
                      <a:r>
                        <a:rPr sz="1200" dirty="0">
                          <a:latin typeface="Calibri"/>
                          <a:cs typeface="Calibri"/>
                        </a:rPr>
                        <a:t>50</a:t>
                      </a:r>
                      <a:r>
                        <a:rPr sz="1200" spc="-10" dirty="0">
                          <a:latin typeface="Calibri"/>
                          <a:cs typeface="Calibri"/>
                        </a:rPr>
                        <a:t> </a:t>
                      </a:r>
                      <a:r>
                        <a:rPr sz="1200" spc="-25" dirty="0">
                          <a:latin typeface="Calibri"/>
                          <a:cs typeface="Calibri"/>
                        </a:rPr>
                        <a:t>MWe</a:t>
                      </a:r>
                      <a:endParaRPr sz="1200">
                        <a:latin typeface="Calibri"/>
                        <a:cs typeface="Calibri"/>
                      </a:endParaRPr>
                    </a:p>
                  </a:txBody>
                  <a:tcPr marL="0" marR="0" marT="0" marB="0" anchor="ctr">
                    <a:lnL w="6350">
                      <a:solidFill>
                        <a:srgbClr val="9CC2E4"/>
                      </a:solidFill>
                      <a:prstDash val="solid"/>
                    </a:lnL>
                    <a:lnR w="6350">
                      <a:solidFill>
                        <a:srgbClr val="9CC2E4"/>
                      </a:solidFill>
                      <a:prstDash val="solid"/>
                    </a:lnR>
                    <a:lnT w="6350">
                      <a:solidFill>
                        <a:srgbClr val="9CC2E4"/>
                      </a:solidFill>
                      <a:prstDash val="solid"/>
                    </a:lnT>
                    <a:lnB w="6350">
                      <a:solidFill>
                        <a:srgbClr val="9CC2E4"/>
                      </a:solidFill>
                      <a:prstDash val="solid"/>
                    </a:lnB>
                    <a:solidFill>
                      <a:srgbClr val="DEEAF6"/>
                    </a:solidFill>
                  </a:tcPr>
                </a:tc>
                <a:tc>
                  <a:txBody>
                    <a:bodyPr/>
                    <a:lstStyle/>
                    <a:p>
                      <a:pPr marL="68580" algn="ctr">
                        <a:lnSpc>
                          <a:spcPts val="1275"/>
                        </a:lnSpc>
                      </a:pPr>
                      <a:r>
                        <a:rPr sz="1200" dirty="0">
                          <a:latin typeface="Calibri"/>
                          <a:cs typeface="Calibri"/>
                        </a:rPr>
                        <a:t>Integral</a:t>
                      </a:r>
                      <a:r>
                        <a:rPr sz="1200" spc="-15" dirty="0">
                          <a:latin typeface="Calibri"/>
                          <a:cs typeface="Calibri"/>
                        </a:rPr>
                        <a:t> </a:t>
                      </a:r>
                      <a:r>
                        <a:rPr sz="1200" dirty="0">
                          <a:latin typeface="Calibri"/>
                          <a:cs typeface="Calibri"/>
                        </a:rPr>
                        <a:t>PWR,</a:t>
                      </a:r>
                      <a:r>
                        <a:rPr sz="1200" spc="-15" dirty="0">
                          <a:latin typeface="Calibri"/>
                          <a:cs typeface="Calibri"/>
                        </a:rPr>
                        <a:t> </a:t>
                      </a:r>
                      <a:r>
                        <a:rPr sz="1200" dirty="0">
                          <a:latin typeface="Calibri"/>
                          <a:cs typeface="Calibri"/>
                        </a:rPr>
                        <a:t>civil</a:t>
                      </a:r>
                      <a:r>
                        <a:rPr sz="1200" spc="-20" dirty="0">
                          <a:latin typeface="Calibri"/>
                          <a:cs typeface="Calibri"/>
                        </a:rPr>
                        <a:t> </a:t>
                      </a:r>
                      <a:r>
                        <a:rPr sz="1200" spc="-10" dirty="0">
                          <a:latin typeface="Calibri"/>
                          <a:cs typeface="Calibri"/>
                        </a:rPr>
                        <a:t>marine</a:t>
                      </a:r>
                      <a:endParaRPr sz="1200">
                        <a:latin typeface="Calibri"/>
                        <a:cs typeface="Calibri"/>
                      </a:endParaRPr>
                    </a:p>
                  </a:txBody>
                  <a:tcPr marL="0" marR="0" marT="0" marB="0" anchor="ctr">
                    <a:lnL w="6350">
                      <a:solidFill>
                        <a:srgbClr val="9CC2E4"/>
                      </a:solidFill>
                      <a:prstDash val="solid"/>
                    </a:lnL>
                    <a:lnR w="6350">
                      <a:solidFill>
                        <a:srgbClr val="9CC2E4"/>
                      </a:solidFill>
                      <a:prstDash val="solid"/>
                    </a:lnR>
                    <a:lnT w="6350">
                      <a:solidFill>
                        <a:srgbClr val="9CC2E4"/>
                      </a:solidFill>
                      <a:prstDash val="solid"/>
                    </a:lnT>
                    <a:lnB w="6350">
                      <a:solidFill>
                        <a:srgbClr val="9CC2E4"/>
                      </a:solidFill>
                      <a:prstDash val="solid"/>
                    </a:lnB>
                    <a:solidFill>
                      <a:srgbClr val="DEEAF6"/>
                    </a:solidFill>
                  </a:tcPr>
                </a:tc>
                <a:tc>
                  <a:txBody>
                    <a:bodyPr/>
                    <a:lstStyle/>
                    <a:p>
                      <a:pPr marL="69850" algn="ctr">
                        <a:lnSpc>
                          <a:spcPts val="1275"/>
                        </a:lnSpc>
                      </a:pPr>
                      <a:r>
                        <a:rPr sz="1200" dirty="0">
                          <a:latin typeface="Calibri"/>
                          <a:cs typeface="Calibri"/>
                        </a:rPr>
                        <a:t>OKBM,</a:t>
                      </a:r>
                      <a:r>
                        <a:rPr sz="1200" spc="-25" dirty="0">
                          <a:latin typeface="Calibri"/>
                          <a:cs typeface="Calibri"/>
                        </a:rPr>
                        <a:t> </a:t>
                      </a:r>
                      <a:r>
                        <a:rPr sz="1200" spc="-10" dirty="0">
                          <a:latin typeface="Calibri"/>
                          <a:cs typeface="Calibri"/>
                        </a:rPr>
                        <a:t>Russia</a:t>
                      </a:r>
                      <a:endParaRPr sz="1200" dirty="0">
                        <a:latin typeface="Calibri"/>
                        <a:cs typeface="Calibri"/>
                      </a:endParaRPr>
                    </a:p>
                  </a:txBody>
                  <a:tcPr marL="0" marR="0" marT="0" marB="0" anchor="ctr">
                    <a:lnL w="6350">
                      <a:solidFill>
                        <a:srgbClr val="9CC2E4"/>
                      </a:solidFill>
                      <a:prstDash val="solid"/>
                    </a:lnL>
                    <a:lnR w="6350">
                      <a:solidFill>
                        <a:srgbClr val="9CC2E4"/>
                      </a:solidFill>
                      <a:prstDash val="solid"/>
                    </a:lnR>
                    <a:lnT w="6350">
                      <a:solidFill>
                        <a:srgbClr val="9CC2E4"/>
                      </a:solidFill>
                      <a:prstDash val="solid"/>
                    </a:lnT>
                    <a:lnB w="6350">
                      <a:solidFill>
                        <a:srgbClr val="9CC2E4"/>
                      </a:solidFill>
                      <a:prstDash val="solid"/>
                    </a:lnB>
                    <a:solidFill>
                      <a:srgbClr val="DEEAF6"/>
                    </a:solidFill>
                  </a:tcPr>
                </a:tc>
                <a:extLst>
                  <a:ext uri="{0D108BD9-81ED-4DB2-BD59-A6C34878D82A}">
                    <a16:rowId xmlns:a16="http://schemas.microsoft.com/office/drawing/2014/main" val="10005"/>
                  </a:ext>
                </a:extLst>
              </a:tr>
            </a:tbl>
          </a:graphicData>
        </a:graphic>
      </p:graphicFrame>
      <p:sp>
        <p:nvSpPr>
          <p:cNvPr id="30" name="テキスト ボックス 29">
            <a:extLst>
              <a:ext uri="{FF2B5EF4-FFF2-40B4-BE49-F238E27FC236}">
                <a16:creationId xmlns:a16="http://schemas.microsoft.com/office/drawing/2014/main" id="{85D9EC5D-057F-B395-192F-23E7461308DB}"/>
              </a:ext>
            </a:extLst>
          </p:cNvPr>
          <p:cNvSpPr txBox="1"/>
          <p:nvPr/>
        </p:nvSpPr>
        <p:spPr>
          <a:xfrm>
            <a:off x="740566" y="965134"/>
            <a:ext cx="4736512" cy="369332"/>
          </a:xfrm>
          <a:prstGeom prst="rect">
            <a:avLst/>
          </a:prstGeom>
          <a:noFill/>
        </p:spPr>
        <p:txBody>
          <a:bodyPr wrap="square">
            <a:spAutoFit/>
          </a:bodyPr>
          <a:lstStyle/>
          <a:p>
            <a:pPr algn="ctr"/>
            <a:r>
              <a:rPr lang="en-US" altLang="ja-JP" sz="1800" dirty="0">
                <a:latin typeface="UD デジタル 教科書体 NK-B" panose="02020700000000000000" pitchFamily="18" charset="-128"/>
                <a:ea typeface="UD デジタル 教科書体 NK-B" panose="02020700000000000000" pitchFamily="18" charset="-128"/>
                <a:cs typeface="Times New Roman"/>
              </a:rPr>
              <a:t>Small</a:t>
            </a:r>
            <a:r>
              <a:rPr lang="en-US" altLang="ja-JP" sz="1800" spc="-15" dirty="0">
                <a:latin typeface="UD デジタル 教科書体 NK-B" panose="02020700000000000000" pitchFamily="18" charset="-128"/>
                <a:ea typeface="UD デジタル 教科書体 NK-B" panose="02020700000000000000" pitchFamily="18" charset="-128"/>
                <a:cs typeface="Times New Roman"/>
              </a:rPr>
              <a:t> </a:t>
            </a:r>
            <a:r>
              <a:rPr lang="en-US" altLang="ja-JP" sz="1800" dirty="0">
                <a:latin typeface="UD デジタル 教科書体 NK-B" panose="02020700000000000000" pitchFamily="18" charset="-128"/>
                <a:ea typeface="UD デジタル 教科書体 NK-B" panose="02020700000000000000" pitchFamily="18" charset="-128"/>
                <a:cs typeface="Times New Roman"/>
              </a:rPr>
              <a:t>reactors</a:t>
            </a:r>
            <a:r>
              <a:rPr lang="en-US" altLang="ja-JP" sz="1800" spc="-15" dirty="0">
                <a:latin typeface="UD デジタル 教科書体 NK-B" panose="02020700000000000000" pitchFamily="18" charset="-128"/>
                <a:ea typeface="UD デジタル 教科書体 NK-B" panose="02020700000000000000" pitchFamily="18" charset="-128"/>
                <a:cs typeface="Times New Roman"/>
              </a:rPr>
              <a:t> </a:t>
            </a:r>
            <a:r>
              <a:rPr lang="en-US" altLang="ja-JP" sz="1800" spc="-10" dirty="0">
                <a:latin typeface="UD デジタル 教科書体 NK-B" panose="02020700000000000000" pitchFamily="18" charset="-128"/>
                <a:ea typeface="UD デジタル 教科書体 NK-B" panose="02020700000000000000" pitchFamily="18" charset="-128"/>
                <a:cs typeface="Times New Roman"/>
              </a:rPr>
              <a:t>operating</a:t>
            </a:r>
            <a:endParaRPr lang="ja-JP" altLang="en-US" dirty="0">
              <a:latin typeface="UD デジタル 教科書体 NK-B" panose="02020700000000000000" pitchFamily="18" charset="-128"/>
              <a:ea typeface="UD デジタル 教科書体 NK-B" panose="02020700000000000000" pitchFamily="18" charset="-128"/>
            </a:endParaRPr>
          </a:p>
        </p:txBody>
      </p:sp>
      <p:sp>
        <p:nvSpPr>
          <p:cNvPr id="32" name="テキスト ボックス 31">
            <a:extLst>
              <a:ext uri="{FF2B5EF4-FFF2-40B4-BE49-F238E27FC236}">
                <a16:creationId xmlns:a16="http://schemas.microsoft.com/office/drawing/2014/main" id="{C18F5F1A-4214-111D-6162-08269FA27A18}"/>
              </a:ext>
            </a:extLst>
          </p:cNvPr>
          <p:cNvSpPr txBox="1"/>
          <p:nvPr/>
        </p:nvSpPr>
        <p:spPr>
          <a:xfrm>
            <a:off x="246016" y="3231425"/>
            <a:ext cx="5762624" cy="507831"/>
          </a:xfrm>
          <a:prstGeom prst="rect">
            <a:avLst/>
          </a:prstGeom>
          <a:noFill/>
        </p:spPr>
        <p:txBody>
          <a:bodyPr wrap="square">
            <a:spAutoFit/>
          </a:bodyPr>
          <a:lstStyle/>
          <a:p>
            <a:r>
              <a:rPr lang="en-US" altLang="ja-JP" sz="900" dirty="0">
                <a:latin typeface="BIZ UDP明朝 Medium" panose="02020500000000000000" pitchFamily="18" charset="-128"/>
                <a:ea typeface="BIZ UDP明朝 Medium" panose="02020500000000000000" pitchFamily="18" charset="-128"/>
                <a:cs typeface="Times New Roman"/>
              </a:rPr>
              <a:t>World</a:t>
            </a:r>
            <a:r>
              <a:rPr lang="en-US" altLang="ja-JP" sz="900" spc="285" dirty="0">
                <a:latin typeface="BIZ UDP明朝 Medium" panose="02020500000000000000" pitchFamily="18" charset="-128"/>
                <a:ea typeface="BIZ UDP明朝 Medium" panose="02020500000000000000" pitchFamily="18" charset="-128"/>
                <a:cs typeface="Times New Roman"/>
              </a:rPr>
              <a:t> </a:t>
            </a:r>
            <a:r>
              <a:rPr lang="en-US" altLang="ja-JP" sz="900" dirty="0">
                <a:latin typeface="BIZ UDP明朝 Medium" panose="02020500000000000000" pitchFamily="18" charset="-128"/>
                <a:ea typeface="BIZ UDP明朝 Medium" panose="02020500000000000000" pitchFamily="18" charset="-128"/>
                <a:cs typeface="Times New Roman"/>
              </a:rPr>
              <a:t>Nuclear</a:t>
            </a:r>
            <a:r>
              <a:rPr lang="en-US" altLang="ja-JP" sz="900" spc="290" dirty="0">
                <a:latin typeface="BIZ UDP明朝 Medium" panose="02020500000000000000" pitchFamily="18" charset="-128"/>
                <a:ea typeface="BIZ UDP明朝 Medium" panose="02020500000000000000" pitchFamily="18" charset="-128"/>
                <a:cs typeface="Times New Roman"/>
              </a:rPr>
              <a:t> </a:t>
            </a:r>
            <a:r>
              <a:rPr lang="en-US" altLang="ja-JP" sz="900" dirty="0">
                <a:latin typeface="BIZ UDP明朝 Medium" panose="02020500000000000000" pitchFamily="18" charset="-128"/>
                <a:ea typeface="BIZ UDP明朝 Medium" panose="02020500000000000000" pitchFamily="18" charset="-128"/>
                <a:cs typeface="Times New Roman"/>
              </a:rPr>
              <a:t>Association,</a:t>
            </a:r>
            <a:r>
              <a:rPr lang="en-US" altLang="ja-JP" sz="900" spc="285" dirty="0">
                <a:latin typeface="BIZ UDP明朝 Medium" panose="02020500000000000000" pitchFamily="18" charset="-128"/>
                <a:ea typeface="BIZ UDP明朝 Medium" panose="02020500000000000000" pitchFamily="18" charset="-128"/>
                <a:cs typeface="Times New Roman"/>
              </a:rPr>
              <a:t> </a:t>
            </a:r>
            <a:r>
              <a:rPr lang="en-US" altLang="ja-JP" sz="900" dirty="0">
                <a:latin typeface="BIZ UDP明朝 Medium" panose="02020500000000000000" pitchFamily="18" charset="-128"/>
                <a:ea typeface="BIZ UDP明朝 Medium" panose="02020500000000000000" pitchFamily="18" charset="-128"/>
                <a:cs typeface="Times New Roman"/>
              </a:rPr>
              <a:t>2020,</a:t>
            </a:r>
            <a:r>
              <a:rPr lang="en-US" altLang="ja-JP" sz="900" spc="310" dirty="0">
                <a:latin typeface="BIZ UDP明朝 Medium" panose="02020500000000000000" pitchFamily="18" charset="-128"/>
                <a:ea typeface="BIZ UDP明朝 Medium" panose="02020500000000000000" pitchFamily="18" charset="-128"/>
                <a:cs typeface="Times New Roman"/>
              </a:rPr>
              <a:t> </a:t>
            </a:r>
            <a:r>
              <a:rPr lang="en-US" altLang="ja-JP" sz="900" dirty="0">
                <a:latin typeface="BIZ UDP明朝 Medium" panose="02020500000000000000" pitchFamily="18" charset="-128"/>
                <a:ea typeface="BIZ UDP明朝 Medium" panose="02020500000000000000" pitchFamily="18" charset="-128"/>
                <a:cs typeface="Times New Roman"/>
              </a:rPr>
              <a:t>Small</a:t>
            </a:r>
            <a:r>
              <a:rPr lang="en-US" altLang="ja-JP" sz="900" spc="285" dirty="0">
                <a:latin typeface="BIZ UDP明朝 Medium" panose="02020500000000000000" pitchFamily="18" charset="-128"/>
                <a:ea typeface="BIZ UDP明朝 Medium" panose="02020500000000000000" pitchFamily="18" charset="-128"/>
                <a:cs typeface="Times New Roman"/>
              </a:rPr>
              <a:t> </a:t>
            </a:r>
            <a:r>
              <a:rPr lang="en-US" altLang="ja-JP" sz="900" dirty="0">
                <a:latin typeface="BIZ UDP明朝 Medium" panose="02020500000000000000" pitchFamily="18" charset="-128"/>
                <a:ea typeface="BIZ UDP明朝 Medium" panose="02020500000000000000" pitchFamily="18" charset="-128"/>
                <a:cs typeface="Times New Roman"/>
              </a:rPr>
              <a:t>Nuclear</a:t>
            </a:r>
            <a:r>
              <a:rPr lang="en-US" altLang="ja-JP" sz="900" spc="280" dirty="0">
                <a:latin typeface="BIZ UDP明朝 Medium" panose="02020500000000000000" pitchFamily="18" charset="-128"/>
                <a:ea typeface="BIZ UDP明朝 Medium" panose="02020500000000000000" pitchFamily="18" charset="-128"/>
                <a:cs typeface="Times New Roman"/>
              </a:rPr>
              <a:t> </a:t>
            </a:r>
            <a:r>
              <a:rPr lang="en-US" altLang="ja-JP" sz="900" dirty="0">
                <a:latin typeface="BIZ UDP明朝 Medium" panose="02020500000000000000" pitchFamily="18" charset="-128"/>
                <a:ea typeface="BIZ UDP明朝 Medium" panose="02020500000000000000" pitchFamily="18" charset="-128"/>
                <a:cs typeface="Times New Roman"/>
              </a:rPr>
              <a:t>Power</a:t>
            </a:r>
            <a:r>
              <a:rPr lang="en-US" altLang="ja-JP" sz="900" spc="280" dirty="0">
                <a:latin typeface="BIZ UDP明朝 Medium" panose="02020500000000000000" pitchFamily="18" charset="-128"/>
                <a:ea typeface="BIZ UDP明朝 Medium" panose="02020500000000000000" pitchFamily="18" charset="-128"/>
                <a:cs typeface="Times New Roman"/>
              </a:rPr>
              <a:t> </a:t>
            </a:r>
            <a:r>
              <a:rPr lang="en-US" altLang="ja-JP" sz="900" dirty="0">
                <a:latin typeface="BIZ UDP明朝 Medium" panose="02020500000000000000" pitchFamily="18" charset="-128"/>
                <a:ea typeface="BIZ UDP明朝 Medium" panose="02020500000000000000" pitchFamily="18" charset="-128"/>
                <a:cs typeface="Times New Roman"/>
              </a:rPr>
              <a:t>Reactors.</a:t>
            </a:r>
            <a:r>
              <a:rPr lang="en-US" altLang="ja-JP" sz="900" spc="305" dirty="0">
                <a:latin typeface="BIZ UDP明朝 Medium" panose="02020500000000000000" pitchFamily="18" charset="-128"/>
                <a:ea typeface="BIZ UDP明朝 Medium" panose="02020500000000000000" pitchFamily="18" charset="-128"/>
                <a:cs typeface="Times New Roman"/>
              </a:rPr>
              <a:t> </a:t>
            </a:r>
            <a:r>
              <a:rPr lang="en-US" altLang="ja-JP" sz="900" u="sng" spc="-10" dirty="0">
                <a:solidFill>
                  <a:srgbClr val="0000FF"/>
                </a:solidFill>
                <a:uFill>
                  <a:solidFill>
                    <a:srgbClr val="0000FF"/>
                  </a:solidFill>
                </a:uFill>
                <a:latin typeface="BIZ UDP明朝 Medium" panose="02020500000000000000" pitchFamily="18" charset="-128"/>
                <a:ea typeface="BIZ UDP明朝 Medium" panose="02020500000000000000" pitchFamily="18" charset="-128"/>
                <a:cs typeface="Times New Roman"/>
                <a:hlinkClick r:id="rId2"/>
              </a:rPr>
              <a:t>https://www.world-nuclear.org/information-</a:t>
            </a:r>
            <a:r>
              <a:rPr lang="en-US" altLang="ja-JP" sz="900" spc="-10" dirty="0">
                <a:solidFill>
                  <a:srgbClr val="0000FF"/>
                </a:solidFill>
                <a:latin typeface="BIZ UDP明朝 Medium" panose="02020500000000000000" pitchFamily="18" charset="-128"/>
                <a:ea typeface="BIZ UDP明朝 Medium" panose="02020500000000000000" pitchFamily="18" charset="-128"/>
                <a:cs typeface="Times New Roman"/>
              </a:rPr>
              <a:t> </a:t>
            </a:r>
            <a:r>
              <a:rPr lang="en-US" altLang="ja-JP" sz="900" u="sng" spc="-10" dirty="0">
                <a:solidFill>
                  <a:srgbClr val="0000FF"/>
                </a:solidFill>
                <a:uFill>
                  <a:solidFill>
                    <a:srgbClr val="0000FF"/>
                  </a:solidFill>
                </a:uFill>
                <a:latin typeface="BIZ UDP明朝 Medium" panose="02020500000000000000" pitchFamily="18" charset="-128"/>
                <a:ea typeface="BIZ UDP明朝 Medium" panose="02020500000000000000" pitchFamily="18" charset="-128"/>
                <a:cs typeface="Times New Roman"/>
                <a:hlinkClick r:id="rId2"/>
              </a:rPr>
              <a:t>library/nuclear-fuel-cycle/nuclear-power-reactors/small-nuclear-power-reactors.aspx</a:t>
            </a:r>
            <a:endParaRPr lang="ja-JP" altLang="en-US" sz="900" dirty="0">
              <a:latin typeface="BIZ UDP明朝 Medium" panose="02020500000000000000" pitchFamily="18" charset="-128"/>
              <a:ea typeface="BIZ UDP明朝 Medium" panose="02020500000000000000" pitchFamily="18" charset="-128"/>
            </a:endParaRPr>
          </a:p>
        </p:txBody>
      </p:sp>
      <p:graphicFrame>
        <p:nvGraphicFramePr>
          <p:cNvPr id="70" name="object 3">
            <a:extLst>
              <a:ext uri="{FF2B5EF4-FFF2-40B4-BE49-F238E27FC236}">
                <a16:creationId xmlns:a16="http://schemas.microsoft.com/office/drawing/2014/main" id="{3E2FB4BC-289D-D21B-0A3B-97E3167335BD}"/>
              </a:ext>
            </a:extLst>
          </p:cNvPr>
          <p:cNvGraphicFramePr>
            <a:graphicFrameLocks noGrp="1"/>
          </p:cNvGraphicFramePr>
          <p:nvPr>
            <p:extLst>
              <p:ext uri="{D42A27DB-BD31-4B8C-83A1-F6EECF244321}">
                <p14:modId xmlns:p14="http://schemas.microsoft.com/office/powerpoint/2010/main" val="2645835056"/>
              </p:ext>
            </p:extLst>
          </p:nvPr>
        </p:nvGraphicFramePr>
        <p:xfrm>
          <a:off x="246016" y="4358021"/>
          <a:ext cx="5762624" cy="1290955"/>
        </p:xfrm>
        <a:graphic>
          <a:graphicData uri="http://schemas.openxmlformats.org/drawingml/2006/table">
            <a:tbl>
              <a:tblPr firstRow="1" bandRow="1">
                <a:tableStyleId>{2D5ABB26-0587-4C30-8999-92F81FD0307C}</a:tableStyleId>
              </a:tblPr>
              <a:tblGrid>
                <a:gridCol w="810895">
                  <a:extLst>
                    <a:ext uri="{9D8B030D-6E8A-4147-A177-3AD203B41FA5}">
                      <a16:colId xmlns:a16="http://schemas.microsoft.com/office/drawing/2014/main" val="20000"/>
                    </a:ext>
                  </a:extLst>
                </a:gridCol>
                <a:gridCol w="810895">
                  <a:extLst>
                    <a:ext uri="{9D8B030D-6E8A-4147-A177-3AD203B41FA5}">
                      <a16:colId xmlns:a16="http://schemas.microsoft.com/office/drawing/2014/main" val="20001"/>
                    </a:ext>
                  </a:extLst>
                </a:gridCol>
                <a:gridCol w="1710689">
                  <a:extLst>
                    <a:ext uri="{9D8B030D-6E8A-4147-A177-3AD203B41FA5}">
                      <a16:colId xmlns:a16="http://schemas.microsoft.com/office/drawing/2014/main" val="20002"/>
                    </a:ext>
                  </a:extLst>
                </a:gridCol>
                <a:gridCol w="2430145">
                  <a:extLst>
                    <a:ext uri="{9D8B030D-6E8A-4147-A177-3AD203B41FA5}">
                      <a16:colId xmlns:a16="http://schemas.microsoft.com/office/drawing/2014/main" val="20003"/>
                    </a:ext>
                  </a:extLst>
                </a:gridCol>
              </a:tblGrid>
              <a:tr h="410845">
                <a:tc>
                  <a:txBody>
                    <a:bodyPr/>
                    <a:lstStyle/>
                    <a:p>
                      <a:pPr marL="67945" algn="ctr">
                        <a:lnSpc>
                          <a:spcPts val="1135"/>
                        </a:lnSpc>
                      </a:pPr>
                      <a:r>
                        <a:rPr sz="1200" b="1" spc="-20" dirty="0">
                          <a:solidFill>
                            <a:srgbClr val="FFFFFF"/>
                          </a:solidFill>
                          <a:latin typeface="Calibri" panose="020F0502020204030204" pitchFamily="34" charset="0"/>
                          <a:ea typeface="Calibri" panose="020F0502020204030204" pitchFamily="34" charset="0"/>
                          <a:cs typeface="Calibri" panose="020F0502020204030204" pitchFamily="34" charset="0"/>
                        </a:rPr>
                        <a:t>Name</a:t>
                      </a:r>
                      <a:endParaRPr sz="1200" dirty="0">
                        <a:latin typeface="Calibri" panose="020F0502020204030204" pitchFamily="34" charset="0"/>
                        <a:ea typeface="Calibri" panose="020F0502020204030204" pitchFamily="34" charset="0"/>
                        <a:cs typeface="Calibri" panose="020F0502020204030204" pitchFamily="34" charset="0"/>
                      </a:endParaRPr>
                    </a:p>
                  </a:txBody>
                  <a:tcPr marL="0" marR="0" marT="0" marB="0" anchor="ctr">
                    <a:lnL w="6350">
                      <a:solidFill>
                        <a:srgbClr val="9CC2E4"/>
                      </a:solidFill>
                      <a:prstDash val="solid"/>
                    </a:lnL>
                    <a:lnR w="6350">
                      <a:solidFill>
                        <a:srgbClr val="9CC2E4"/>
                      </a:solidFill>
                      <a:prstDash val="solid"/>
                    </a:lnR>
                    <a:lnT w="6350">
                      <a:solidFill>
                        <a:srgbClr val="9CC2E4"/>
                      </a:solidFill>
                      <a:prstDash val="solid"/>
                    </a:lnT>
                    <a:lnB w="6350">
                      <a:solidFill>
                        <a:srgbClr val="9CC2E4"/>
                      </a:solidFill>
                      <a:prstDash val="solid"/>
                    </a:lnB>
                    <a:solidFill>
                      <a:schemeClr val="tx1"/>
                    </a:solidFill>
                  </a:tcPr>
                </a:tc>
                <a:tc>
                  <a:txBody>
                    <a:bodyPr/>
                    <a:lstStyle/>
                    <a:p>
                      <a:pPr marL="68580" algn="ctr">
                        <a:lnSpc>
                          <a:spcPts val="1135"/>
                        </a:lnSpc>
                      </a:pPr>
                      <a:r>
                        <a:rPr sz="1200" b="1" spc="-10" dirty="0">
                          <a:solidFill>
                            <a:srgbClr val="FFFFFF"/>
                          </a:solidFill>
                          <a:latin typeface="Calibri" panose="020F0502020204030204" pitchFamily="34" charset="0"/>
                          <a:ea typeface="Calibri" panose="020F0502020204030204" pitchFamily="34" charset="0"/>
                          <a:cs typeface="Calibri" panose="020F0502020204030204" pitchFamily="34" charset="0"/>
                        </a:rPr>
                        <a:t>Capacity</a:t>
                      </a:r>
                      <a:endParaRPr sz="1200" dirty="0">
                        <a:latin typeface="Calibri" panose="020F0502020204030204" pitchFamily="34" charset="0"/>
                        <a:ea typeface="Calibri" panose="020F0502020204030204" pitchFamily="34" charset="0"/>
                        <a:cs typeface="Calibri" panose="020F0502020204030204" pitchFamily="34" charset="0"/>
                      </a:endParaRPr>
                    </a:p>
                  </a:txBody>
                  <a:tcPr marL="0" marR="0" marT="0" marB="0" anchor="ctr">
                    <a:lnL w="6350">
                      <a:solidFill>
                        <a:srgbClr val="9CC2E4"/>
                      </a:solidFill>
                      <a:prstDash val="solid"/>
                    </a:lnL>
                    <a:lnR w="6350">
                      <a:solidFill>
                        <a:srgbClr val="9CC2E4"/>
                      </a:solidFill>
                      <a:prstDash val="solid"/>
                    </a:lnR>
                    <a:lnT w="6350">
                      <a:solidFill>
                        <a:srgbClr val="9CC2E4"/>
                      </a:solidFill>
                      <a:prstDash val="solid"/>
                    </a:lnT>
                    <a:lnB w="6350">
                      <a:solidFill>
                        <a:srgbClr val="9CC2E4"/>
                      </a:solidFill>
                      <a:prstDash val="solid"/>
                    </a:lnB>
                    <a:solidFill>
                      <a:schemeClr val="tx1"/>
                    </a:solidFill>
                  </a:tcPr>
                </a:tc>
                <a:tc>
                  <a:txBody>
                    <a:bodyPr/>
                    <a:lstStyle/>
                    <a:p>
                      <a:pPr marL="68580" algn="ctr">
                        <a:lnSpc>
                          <a:spcPts val="1135"/>
                        </a:lnSpc>
                      </a:pPr>
                      <a:r>
                        <a:rPr sz="1200" b="1" spc="-20" dirty="0">
                          <a:solidFill>
                            <a:srgbClr val="FFFFFF"/>
                          </a:solidFill>
                          <a:latin typeface="Calibri" panose="020F0502020204030204" pitchFamily="34" charset="0"/>
                          <a:ea typeface="Calibri" panose="020F0502020204030204" pitchFamily="34" charset="0"/>
                          <a:cs typeface="Calibri" panose="020F0502020204030204" pitchFamily="34" charset="0"/>
                        </a:rPr>
                        <a:t>Type</a:t>
                      </a:r>
                      <a:endParaRPr sz="1200" dirty="0">
                        <a:latin typeface="Calibri" panose="020F0502020204030204" pitchFamily="34" charset="0"/>
                        <a:ea typeface="Calibri" panose="020F0502020204030204" pitchFamily="34" charset="0"/>
                        <a:cs typeface="Calibri" panose="020F0502020204030204" pitchFamily="34" charset="0"/>
                      </a:endParaRPr>
                    </a:p>
                  </a:txBody>
                  <a:tcPr marL="0" marR="0" marT="0" marB="0" anchor="ctr">
                    <a:lnL w="6350">
                      <a:solidFill>
                        <a:srgbClr val="9CC2E4"/>
                      </a:solidFill>
                      <a:prstDash val="solid"/>
                    </a:lnL>
                    <a:lnR w="6350">
                      <a:solidFill>
                        <a:srgbClr val="9CC2E4"/>
                      </a:solidFill>
                      <a:prstDash val="solid"/>
                    </a:lnR>
                    <a:lnT w="6350">
                      <a:solidFill>
                        <a:srgbClr val="9CC2E4"/>
                      </a:solidFill>
                      <a:prstDash val="solid"/>
                    </a:lnT>
                    <a:lnB w="6350">
                      <a:solidFill>
                        <a:srgbClr val="9CC2E4"/>
                      </a:solidFill>
                      <a:prstDash val="solid"/>
                    </a:lnB>
                    <a:solidFill>
                      <a:schemeClr val="tx1"/>
                    </a:solidFill>
                  </a:tcPr>
                </a:tc>
                <a:tc>
                  <a:txBody>
                    <a:bodyPr/>
                    <a:lstStyle/>
                    <a:p>
                      <a:pPr marL="69850" algn="ctr">
                        <a:lnSpc>
                          <a:spcPts val="1135"/>
                        </a:lnSpc>
                      </a:pPr>
                      <a:r>
                        <a:rPr sz="1200" b="1" spc="-10" dirty="0">
                          <a:solidFill>
                            <a:srgbClr val="FFFFFF"/>
                          </a:solidFill>
                          <a:latin typeface="Calibri" panose="020F0502020204030204" pitchFamily="34" charset="0"/>
                          <a:ea typeface="Calibri" panose="020F0502020204030204" pitchFamily="34" charset="0"/>
                          <a:cs typeface="Calibri" panose="020F0502020204030204" pitchFamily="34" charset="0"/>
                        </a:rPr>
                        <a:t>Developer</a:t>
                      </a:r>
                      <a:endParaRPr sz="1200" dirty="0">
                        <a:latin typeface="Calibri" panose="020F0502020204030204" pitchFamily="34" charset="0"/>
                        <a:ea typeface="Calibri" panose="020F0502020204030204" pitchFamily="34" charset="0"/>
                        <a:cs typeface="Calibri" panose="020F0502020204030204" pitchFamily="34" charset="0"/>
                      </a:endParaRPr>
                    </a:p>
                  </a:txBody>
                  <a:tcPr marL="0" marR="0" marT="0" marB="0" anchor="ctr">
                    <a:lnL w="6350">
                      <a:solidFill>
                        <a:srgbClr val="9CC2E4"/>
                      </a:solidFill>
                      <a:prstDash val="solid"/>
                    </a:lnL>
                    <a:lnR w="6350">
                      <a:solidFill>
                        <a:srgbClr val="9CC2E4"/>
                      </a:solidFill>
                      <a:prstDash val="solid"/>
                    </a:lnR>
                    <a:lnT w="6350">
                      <a:solidFill>
                        <a:srgbClr val="9CC2E4"/>
                      </a:solidFill>
                      <a:prstDash val="solid"/>
                    </a:lnT>
                    <a:lnB w="6350">
                      <a:solidFill>
                        <a:srgbClr val="9CC2E4"/>
                      </a:solidFill>
                      <a:prstDash val="solid"/>
                    </a:lnB>
                    <a:solidFill>
                      <a:schemeClr val="tx1"/>
                    </a:solidFill>
                  </a:tcPr>
                </a:tc>
                <a:extLst>
                  <a:ext uri="{0D108BD9-81ED-4DB2-BD59-A6C34878D82A}">
                    <a16:rowId xmlns:a16="http://schemas.microsoft.com/office/drawing/2014/main" val="10000"/>
                  </a:ext>
                </a:extLst>
              </a:tr>
              <a:tr h="294005">
                <a:tc>
                  <a:txBody>
                    <a:bodyPr/>
                    <a:lstStyle/>
                    <a:p>
                      <a:pPr marL="67945" algn="ctr">
                        <a:lnSpc>
                          <a:spcPts val="1275"/>
                        </a:lnSpc>
                      </a:pPr>
                      <a:r>
                        <a:rPr sz="1200" spc="-10" dirty="0">
                          <a:latin typeface="Calibri" panose="020F0502020204030204" pitchFamily="34" charset="0"/>
                          <a:ea typeface="Calibri" panose="020F0502020204030204" pitchFamily="34" charset="0"/>
                          <a:cs typeface="Calibri" panose="020F0502020204030204" pitchFamily="34" charset="0"/>
                        </a:rPr>
                        <a:t>CAREM-</a:t>
                      </a:r>
                      <a:r>
                        <a:rPr sz="1200" spc="-25" dirty="0">
                          <a:latin typeface="Calibri" panose="020F0502020204030204" pitchFamily="34" charset="0"/>
                          <a:ea typeface="Calibri" panose="020F0502020204030204" pitchFamily="34" charset="0"/>
                          <a:cs typeface="Calibri" panose="020F0502020204030204" pitchFamily="34" charset="0"/>
                        </a:rPr>
                        <a:t>25</a:t>
                      </a:r>
                      <a:endParaRPr sz="1200">
                        <a:latin typeface="Calibri" panose="020F0502020204030204" pitchFamily="34" charset="0"/>
                        <a:ea typeface="Calibri" panose="020F0502020204030204" pitchFamily="34" charset="0"/>
                        <a:cs typeface="Calibri" panose="020F0502020204030204" pitchFamily="34" charset="0"/>
                      </a:endParaRPr>
                    </a:p>
                  </a:txBody>
                  <a:tcPr marL="0" marR="0" marT="0" marB="0" anchor="ctr">
                    <a:lnL w="6350">
                      <a:solidFill>
                        <a:srgbClr val="9CC2E4"/>
                      </a:solidFill>
                      <a:prstDash val="solid"/>
                    </a:lnL>
                    <a:lnR w="6350">
                      <a:solidFill>
                        <a:srgbClr val="9CC2E4"/>
                      </a:solidFill>
                      <a:prstDash val="solid"/>
                    </a:lnR>
                    <a:lnT w="6350">
                      <a:solidFill>
                        <a:srgbClr val="9CC2E4"/>
                      </a:solidFill>
                      <a:prstDash val="solid"/>
                    </a:lnT>
                    <a:lnB w="6350">
                      <a:solidFill>
                        <a:srgbClr val="9CC2E4"/>
                      </a:solidFill>
                      <a:prstDash val="solid"/>
                    </a:lnB>
                    <a:solidFill>
                      <a:srgbClr val="DEEAF6"/>
                    </a:solidFill>
                  </a:tcPr>
                </a:tc>
                <a:tc>
                  <a:txBody>
                    <a:bodyPr/>
                    <a:lstStyle/>
                    <a:p>
                      <a:pPr marL="68580" algn="ctr">
                        <a:lnSpc>
                          <a:spcPts val="1275"/>
                        </a:lnSpc>
                      </a:pPr>
                      <a:r>
                        <a:rPr sz="1200" dirty="0">
                          <a:latin typeface="Calibri" panose="020F0502020204030204" pitchFamily="34" charset="0"/>
                          <a:ea typeface="Calibri" panose="020F0502020204030204" pitchFamily="34" charset="0"/>
                          <a:cs typeface="Calibri" panose="020F0502020204030204" pitchFamily="34" charset="0"/>
                        </a:rPr>
                        <a:t>27</a:t>
                      </a:r>
                      <a:r>
                        <a:rPr sz="1200" spc="-10" dirty="0">
                          <a:latin typeface="Calibri" panose="020F0502020204030204" pitchFamily="34" charset="0"/>
                          <a:ea typeface="Calibri" panose="020F0502020204030204" pitchFamily="34" charset="0"/>
                          <a:cs typeface="Calibri" panose="020F0502020204030204" pitchFamily="34" charset="0"/>
                        </a:rPr>
                        <a:t> </a:t>
                      </a:r>
                      <a:r>
                        <a:rPr sz="1200" spc="-25" dirty="0">
                          <a:latin typeface="Calibri" panose="020F0502020204030204" pitchFamily="34" charset="0"/>
                          <a:ea typeface="Calibri" panose="020F0502020204030204" pitchFamily="34" charset="0"/>
                          <a:cs typeface="Calibri" panose="020F0502020204030204" pitchFamily="34" charset="0"/>
                        </a:rPr>
                        <a:t>MWe</a:t>
                      </a:r>
                      <a:endParaRPr sz="1200" dirty="0">
                        <a:latin typeface="Calibri" panose="020F0502020204030204" pitchFamily="34" charset="0"/>
                        <a:ea typeface="Calibri" panose="020F0502020204030204" pitchFamily="34" charset="0"/>
                        <a:cs typeface="Calibri" panose="020F0502020204030204" pitchFamily="34" charset="0"/>
                      </a:endParaRPr>
                    </a:p>
                  </a:txBody>
                  <a:tcPr marL="0" marR="0" marT="0" marB="0" anchor="ctr">
                    <a:lnL w="6350">
                      <a:solidFill>
                        <a:srgbClr val="9CC2E4"/>
                      </a:solidFill>
                      <a:prstDash val="solid"/>
                    </a:lnL>
                    <a:lnR w="6350">
                      <a:solidFill>
                        <a:srgbClr val="9CC2E4"/>
                      </a:solidFill>
                      <a:prstDash val="solid"/>
                    </a:lnR>
                    <a:lnT w="6350">
                      <a:solidFill>
                        <a:srgbClr val="9CC2E4"/>
                      </a:solidFill>
                      <a:prstDash val="solid"/>
                    </a:lnT>
                    <a:lnB w="6350">
                      <a:solidFill>
                        <a:srgbClr val="9CC2E4"/>
                      </a:solidFill>
                      <a:prstDash val="solid"/>
                    </a:lnB>
                    <a:solidFill>
                      <a:srgbClr val="DEEAF6"/>
                    </a:solidFill>
                  </a:tcPr>
                </a:tc>
                <a:tc>
                  <a:txBody>
                    <a:bodyPr/>
                    <a:lstStyle/>
                    <a:p>
                      <a:pPr marL="68580" algn="ctr">
                        <a:lnSpc>
                          <a:spcPts val="1275"/>
                        </a:lnSpc>
                      </a:pPr>
                      <a:r>
                        <a:rPr sz="1200" dirty="0">
                          <a:latin typeface="Calibri" panose="020F0502020204030204" pitchFamily="34" charset="0"/>
                          <a:ea typeface="Calibri" panose="020F0502020204030204" pitchFamily="34" charset="0"/>
                          <a:cs typeface="Calibri" panose="020F0502020204030204" pitchFamily="34" charset="0"/>
                        </a:rPr>
                        <a:t>Integral</a:t>
                      </a:r>
                      <a:r>
                        <a:rPr sz="1200" spc="-20" dirty="0">
                          <a:latin typeface="Calibri" panose="020F0502020204030204" pitchFamily="34" charset="0"/>
                          <a:ea typeface="Calibri" panose="020F0502020204030204" pitchFamily="34" charset="0"/>
                          <a:cs typeface="Calibri" panose="020F0502020204030204" pitchFamily="34" charset="0"/>
                        </a:rPr>
                        <a:t> </a:t>
                      </a:r>
                      <a:r>
                        <a:rPr sz="1200" spc="-25" dirty="0">
                          <a:latin typeface="Calibri" panose="020F0502020204030204" pitchFamily="34" charset="0"/>
                          <a:ea typeface="Calibri" panose="020F0502020204030204" pitchFamily="34" charset="0"/>
                          <a:cs typeface="Calibri" panose="020F0502020204030204" pitchFamily="34" charset="0"/>
                        </a:rPr>
                        <a:t>PWR</a:t>
                      </a:r>
                      <a:endParaRPr sz="1200" dirty="0">
                        <a:latin typeface="Calibri" panose="020F0502020204030204" pitchFamily="34" charset="0"/>
                        <a:ea typeface="Calibri" panose="020F0502020204030204" pitchFamily="34" charset="0"/>
                        <a:cs typeface="Calibri" panose="020F0502020204030204" pitchFamily="34" charset="0"/>
                      </a:endParaRPr>
                    </a:p>
                  </a:txBody>
                  <a:tcPr marL="0" marR="0" marT="0" marB="0" anchor="ctr">
                    <a:lnL w="6350">
                      <a:solidFill>
                        <a:srgbClr val="9CC2E4"/>
                      </a:solidFill>
                      <a:prstDash val="solid"/>
                    </a:lnL>
                    <a:lnR w="6350">
                      <a:solidFill>
                        <a:srgbClr val="9CC2E4"/>
                      </a:solidFill>
                      <a:prstDash val="solid"/>
                    </a:lnR>
                    <a:lnT w="6350">
                      <a:solidFill>
                        <a:srgbClr val="9CC2E4"/>
                      </a:solidFill>
                      <a:prstDash val="solid"/>
                    </a:lnT>
                    <a:lnB w="6350">
                      <a:solidFill>
                        <a:srgbClr val="9CC2E4"/>
                      </a:solidFill>
                      <a:prstDash val="solid"/>
                    </a:lnB>
                    <a:solidFill>
                      <a:srgbClr val="DEEAF6"/>
                    </a:solidFill>
                  </a:tcPr>
                </a:tc>
                <a:tc>
                  <a:txBody>
                    <a:bodyPr/>
                    <a:lstStyle/>
                    <a:p>
                      <a:pPr marL="69850" algn="ctr">
                        <a:lnSpc>
                          <a:spcPts val="1275"/>
                        </a:lnSpc>
                      </a:pPr>
                      <a:r>
                        <a:rPr sz="1200" dirty="0">
                          <a:latin typeface="Calibri" panose="020F0502020204030204" pitchFamily="34" charset="0"/>
                          <a:ea typeface="Calibri" panose="020F0502020204030204" pitchFamily="34" charset="0"/>
                          <a:cs typeface="Calibri" panose="020F0502020204030204" pitchFamily="34" charset="0"/>
                        </a:rPr>
                        <a:t>CNEA</a:t>
                      </a:r>
                      <a:r>
                        <a:rPr sz="1200" spc="-20" dirty="0">
                          <a:latin typeface="Calibri" panose="020F0502020204030204" pitchFamily="34" charset="0"/>
                          <a:ea typeface="Calibri" panose="020F0502020204030204" pitchFamily="34" charset="0"/>
                          <a:cs typeface="Calibri" panose="020F0502020204030204" pitchFamily="34" charset="0"/>
                        </a:rPr>
                        <a:t> </a:t>
                      </a:r>
                      <a:r>
                        <a:rPr sz="1200" dirty="0">
                          <a:latin typeface="Calibri" panose="020F0502020204030204" pitchFamily="34" charset="0"/>
                          <a:ea typeface="Calibri" panose="020F0502020204030204" pitchFamily="34" charset="0"/>
                          <a:cs typeface="Calibri" panose="020F0502020204030204" pitchFamily="34" charset="0"/>
                        </a:rPr>
                        <a:t>&amp;</a:t>
                      </a:r>
                      <a:r>
                        <a:rPr sz="1200" spc="-15" dirty="0">
                          <a:latin typeface="Calibri" panose="020F0502020204030204" pitchFamily="34" charset="0"/>
                          <a:ea typeface="Calibri" panose="020F0502020204030204" pitchFamily="34" charset="0"/>
                          <a:cs typeface="Calibri" panose="020F0502020204030204" pitchFamily="34" charset="0"/>
                        </a:rPr>
                        <a:t> </a:t>
                      </a:r>
                      <a:r>
                        <a:rPr sz="1200" dirty="0">
                          <a:latin typeface="Calibri" panose="020F0502020204030204" pitchFamily="34" charset="0"/>
                          <a:ea typeface="Calibri" panose="020F0502020204030204" pitchFamily="34" charset="0"/>
                          <a:cs typeface="Calibri" panose="020F0502020204030204" pitchFamily="34" charset="0"/>
                        </a:rPr>
                        <a:t>INVAP,</a:t>
                      </a:r>
                      <a:r>
                        <a:rPr sz="1200" spc="-15" dirty="0">
                          <a:latin typeface="Calibri" panose="020F0502020204030204" pitchFamily="34" charset="0"/>
                          <a:ea typeface="Calibri" panose="020F0502020204030204" pitchFamily="34" charset="0"/>
                          <a:cs typeface="Calibri" panose="020F0502020204030204" pitchFamily="34" charset="0"/>
                        </a:rPr>
                        <a:t> </a:t>
                      </a:r>
                      <a:r>
                        <a:rPr sz="1200" spc="-10" dirty="0">
                          <a:latin typeface="Calibri" panose="020F0502020204030204" pitchFamily="34" charset="0"/>
                          <a:ea typeface="Calibri" panose="020F0502020204030204" pitchFamily="34" charset="0"/>
                          <a:cs typeface="Calibri" panose="020F0502020204030204" pitchFamily="34" charset="0"/>
                        </a:rPr>
                        <a:t>Argentina</a:t>
                      </a:r>
                      <a:endParaRPr sz="1200">
                        <a:latin typeface="Calibri" panose="020F0502020204030204" pitchFamily="34" charset="0"/>
                        <a:ea typeface="Calibri" panose="020F0502020204030204" pitchFamily="34" charset="0"/>
                        <a:cs typeface="Calibri" panose="020F0502020204030204" pitchFamily="34" charset="0"/>
                      </a:endParaRPr>
                    </a:p>
                  </a:txBody>
                  <a:tcPr marL="0" marR="0" marT="0" marB="0" anchor="ctr">
                    <a:lnL w="6350">
                      <a:solidFill>
                        <a:srgbClr val="9CC2E4"/>
                      </a:solidFill>
                      <a:prstDash val="solid"/>
                    </a:lnL>
                    <a:lnR w="6350">
                      <a:solidFill>
                        <a:srgbClr val="9CC2E4"/>
                      </a:solidFill>
                      <a:prstDash val="solid"/>
                    </a:lnR>
                    <a:lnT w="6350">
                      <a:solidFill>
                        <a:srgbClr val="9CC2E4"/>
                      </a:solidFill>
                      <a:prstDash val="solid"/>
                    </a:lnT>
                    <a:lnB w="6350">
                      <a:solidFill>
                        <a:srgbClr val="9CC2E4"/>
                      </a:solidFill>
                      <a:prstDash val="solid"/>
                    </a:lnB>
                    <a:solidFill>
                      <a:srgbClr val="DEEAF6"/>
                    </a:solidFill>
                  </a:tcPr>
                </a:tc>
                <a:extLst>
                  <a:ext uri="{0D108BD9-81ED-4DB2-BD59-A6C34878D82A}">
                    <a16:rowId xmlns:a16="http://schemas.microsoft.com/office/drawing/2014/main" val="10001"/>
                  </a:ext>
                </a:extLst>
              </a:tr>
              <a:tr h="292100">
                <a:tc>
                  <a:txBody>
                    <a:bodyPr/>
                    <a:lstStyle/>
                    <a:p>
                      <a:pPr marL="67945" algn="ctr">
                        <a:lnSpc>
                          <a:spcPts val="1275"/>
                        </a:lnSpc>
                      </a:pPr>
                      <a:r>
                        <a:rPr sz="1200" spc="-10" dirty="0">
                          <a:latin typeface="Calibri" panose="020F0502020204030204" pitchFamily="34" charset="0"/>
                          <a:ea typeface="Calibri" panose="020F0502020204030204" pitchFamily="34" charset="0"/>
                          <a:cs typeface="Calibri" panose="020F0502020204030204" pitchFamily="34" charset="0"/>
                        </a:rPr>
                        <a:t>HTR-</a:t>
                      </a:r>
                      <a:r>
                        <a:rPr sz="1200" spc="-25" dirty="0">
                          <a:latin typeface="Calibri" panose="020F0502020204030204" pitchFamily="34" charset="0"/>
                          <a:ea typeface="Calibri" panose="020F0502020204030204" pitchFamily="34" charset="0"/>
                          <a:cs typeface="Calibri" panose="020F0502020204030204" pitchFamily="34" charset="0"/>
                        </a:rPr>
                        <a:t>PM</a:t>
                      </a:r>
                      <a:endParaRPr sz="1200">
                        <a:latin typeface="Calibri" panose="020F0502020204030204" pitchFamily="34" charset="0"/>
                        <a:ea typeface="Calibri" panose="020F0502020204030204" pitchFamily="34" charset="0"/>
                        <a:cs typeface="Calibri" panose="020F0502020204030204" pitchFamily="34" charset="0"/>
                      </a:endParaRPr>
                    </a:p>
                  </a:txBody>
                  <a:tcPr marL="0" marR="0" marT="0" marB="0" anchor="ctr">
                    <a:lnL w="6350">
                      <a:solidFill>
                        <a:srgbClr val="9CC2E4"/>
                      </a:solidFill>
                      <a:prstDash val="solid"/>
                    </a:lnL>
                    <a:lnR w="6350">
                      <a:solidFill>
                        <a:srgbClr val="9CC2E4"/>
                      </a:solidFill>
                      <a:prstDash val="solid"/>
                    </a:lnR>
                    <a:lnT w="6350">
                      <a:solidFill>
                        <a:srgbClr val="9CC2E4"/>
                      </a:solidFill>
                      <a:prstDash val="solid"/>
                    </a:lnT>
                    <a:lnB w="6350">
                      <a:solidFill>
                        <a:srgbClr val="9CC2E4"/>
                      </a:solidFill>
                      <a:prstDash val="solid"/>
                    </a:lnB>
                  </a:tcPr>
                </a:tc>
                <a:tc>
                  <a:txBody>
                    <a:bodyPr/>
                    <a:lstStyle/>
                    <a:p>
                      <a:pPr marL="68580" algn="ctr">
                        <a:lnSpc>
                          <a:spcPts val="1275"/>
                        </a:lnSpc>
                      </a:pPr>
                      <a:r>
                        <a:rPr sz="1200" dirty="0">
                          <a:latin typeface="Calibri" panose="020F0502020204030204" pitchFamily="34" charset="0"/>
                          <a:ea typeface="Calibri" panose="020F0502020204030204" pitchFamily="34" charset="0"/>
                          <a:cs typeface="Calibri" panose="020F0502020204030204" pitchFamily="34" charset="0"/>
                        </a:rPr>
                        <a:t>210</a:t>
                      </a:r>
                      <a:r>
                        <a:rPr sz="1200" spc="-20" dirty="0">
                          <a:latin typeface="Calibri" panose="020F0502020204030204" pitchFamily="34" charset="0"/>
                          <a:ea typeface="Calibri" panose="020F0502020204030204" pitchFamily="34" charset="0"/>
                          <a:cs typeface="Calibri" panose="020F0502020204030204" pitchFamily="34" charset="0"/>
                        </a:rPr>
                        <a:t> </a:t>
                      </a:r>
                      <a:r>
                        <a:rPr sz="1200" spc="-25" dirty="0">
                          <a:latin typeface="Calibri" panose="020F0502020204030204" pitchFamily="34" charset="0"/>
                          <a:ea typeface="Calibri" panose="020F0502020204030204" pitchFamily="34" charset="0"/>
                          <a:cs typeface="Calibri" panose="020F0502020204030204" pitchFamily="34" charset="0"/>
                        </a:rPr>
                        <a:t>MWe</a:t>
                      </a:r>
                      <a:endParaRPr sz="1200">
                        <a:latin typeface="Calibri" panose="020F0502020204030204" pitchFamily="34" charset="0"/>
                        <a:ea typeface="Calibri" panose="020F0502020204030204" pitchFamily="34" charset="0"/>
                        <a:cs typeface="Calibri" panose="020F0502020204030204" pitchFamily="34" charset="0"/>
                      </a:endParaRPr>
                    </a:p>
                  </a:txBody>
                  <a:tcPr marL="0" marR="0" marT="0" marB="0" anchor="ctr">
                    <a:lnL w="6350">
                      <a:solidFill>
                        <a:srgbClr val="9CC2E4"/>
                      </a:solidFill>
                      <a:prstDash val="solid"/>
                    </a:lnL>
                    <a:lnR w="6350">
                      <a:solidFill>
                        <a:srgbClr val="9CC2E4"/>
                      </a:solidFill>
                      <a:prstDash val="solid"/>
                    </a:lnR>
                    <a:lnT w="6350">
                      <a:solidFill>
                        <a:srgbClr val="9CC2E4"/>
                      </a:solidFill>
                      <a:prstDash val="solid"/>
                    </a:lnT>
                    <a:lnB w="6350">
                      <a:solidFill>
                        <a:srgbClr val="9CC2E4"/>
                      </a:solidFill>
                      <a:prstDash val="solid"/>
                    </a:lnB>
                  </a:tcPr>
                </a:tc>
                <a:tc>
                  <a:txBody>
                    <a:bodyPr/>
                    <a:lstStyle/>
                    <a:p>
                      <a:pPr marL="68580" algn="ctr">
                        <a:lnSpc>
                          <a:spcPts val="1275"/>
                        </a:lnSpc>
                      </a:pPr>
                      <a:r>
                        <a:rPr sz="1200" dirty="0">
                          <a:latin typeface="Calibri" panose="020F0502020204030204" pitchFamily="34" charset="0"/>
                          <a:ea typeface="Calibri" panose="020F0502020204030204" pitchFamily="34" charset="0"/>
                          <a:cs typeface="Calibri" panose="020F0502020204030204" pitchFamily="34" charset="0"/>
                        </a:rPr>
                        <a:t>Twin</a:t>
                      </a:r>
                      <a:r>
                        <a:rPr sz="1200" spc="-10" dirty="0">
                          <a:latin typeface="Calibri" panose="020F0502020204030204" pitchFamily="34" charset="0"/>
                          <a:ea typeface="Calibri" panose="020F0502020204030204" pitchFamily="34" charset="0"/>
                          <a:cs typeface="Calibri" panose="020F0502020204030204" pitchFamily="34" charset="0"/>
                        </a:rPr>
                        <a:t> </a:t>
                      </a:r>
                      <a:r>
                        <a:rPr sz="1200" spc="-25" dirty="0">
                          <a:latin typeface="Calibri" panose="020F0502020204030204" pitchFamily="34" charset="0"/>
                          <a:ea typeface="Calibri" panose="020F0502020204030204" pitchFamily="34" charset="0"/>
                          <a:cs typeface="Calibri" panose="020F0502020204030204" pitchFamily="34" charset="0"/>
                        </a:rPr>
                        <a:t>HTR</a:t>
                      </a:r>
                      <a:endParaRPr sz="1200" dirty="0">
                        <a:latin typeface="Calibri" panose="020F0502020204030204" pitchFamily="34" charset="0"/>
                        <a:ea typeface="Calibri" panose="020F0502020204030204" pitchFamily="34" charset="0"/>
                        <a:cs typeface="Calibri" panose="020F0502020204030204" pitchFamily="34" charset="0"/>
                      </a:endParaRPr>
                    </a:p>
                  </a:txBody>
                  <a:tcPr marL="0" marR="0" marT="0" marB="0" anchor="ctr">
                    <a:lnL w="6350">
                      <a:solidFill>
                        <a:srgbClr val="9CC2E4"/>
                      </a:solidFill>
                      <a:prstDash val="solid"/>
                    </a:lnL>
                    <a:lnR w="6350">
                      <a:solidFill>
                        <a:srgbClr val="9CC2E4"/>
                      </a:solidFill>
                      <a:prstDash val="solid"/>
                    </a:lnR>
                    <a:lnT w="6350">
                      <a:solidFill>
                        <a:srgbClr val="9CC2E4"/>
                      </a:solidFill>
                      <a:prstDash val="solid"/>
                    </a:lnT>
                    <a:lnB w="6350">
                      <a:solidFill>
                        <a:srgbClr val="9CC2E4"/>
                      </a:solidFill>
                      <a:prstDash val="solid"/>
                    </a:lnB>
                  </a:tcPr>
                </a:tc>
                <a:tc>
                  <a:txBody>
                    <a:bodyPr/>
                    <a:lstStyle/>
                    <a:p>
                      <a:pPr marL="69850" algn="ctr">
                        <a:lnSpc>
                          <a:spcPts val="1275"/>
                        </a:lnSpc>
                      </a:pPr>
                      <a:r>
                        <a:rPr sz="1200" dirty="0">
                          <a:latin typeface="Calibri" panose="020F0502020204030204" pitchFamily="34" charset="0"/>
                          <a:ea typeface="Calibri" panose="020F0502020204030204" pitchFamily="34" charset="0"/>
                          <a:cs typeface="Calibri" panose="020F0502020204030204" pitchFamily="34" charset="0"/>
                        </a:rPr>
                        <a:t>INET,</a:t>
                      </a:r>
                      <a:r>
                        <a:rPr sz="1200" spc="-25" dirty="0">
                          <a:latin typeface="Calibri" panose="020F0502020204030204" pitchFamily="34" charset="0"/>
                          <a:ea typeface="Calibri" panose="020F0502020204030204" pitchFamily="34" charset="0"/>
                          <a:cs typeface="Calibri" panose="020F0502020204030204" pitchFamily="34" charset="0"/>
                        </a:rPr>
                        <a:t> </a:t>
                      </a:r>
                      <a:r>
                        <a:rPr sz="1200" dirty="0">
                          <a:latin typeface="Calibri" panose="020F0502020204030204" pitchFamily="34" charset="0"/>
                          <a:ea typeface="Calibri" panose="020F0502020204030204" pitchFamily="34" charset="0"/>
                          <a:cs typeface="Calibri" panose="020F0502020204030204" pitchFamily="34" charset="0"/>
                        </a:rPr>
                        <a:t>CNEC</a:t>
                      </a:r>
                      <a:r>
                        <a:rPr sz="1200" spc="-25" dirty="0">
                          <a:latin typeface="Calibri" panose="020F0502020204030204" pitchFamily="34" charset="0"/>
                          <a:ea typeface="Calibri" panose="020F0502020204030204" pitchFamily="34" charset="0"/>
                          <a:cs typeface="Calibri" panose="020F0502020204030204" pitchFamily="34" charset="0"/>
                        </a:rPr>
                        <a:t> </a:t>
                      </a:r>
                      <a:r>
                        <a:rPr sz="1200" dirty="0">
                          <a:latin typeface="Calibri" panose="020F0502020204030204" pitchFamily="34" charset="0"/>
                          <a:ea typeface="Calibri" panose="020F0502020204030204" pitchFamily="34" charset="0"/>
                          <a:cs typeface="Calibri" panose="020F0502020204030204" pitchFamily="34" charset="0"/>
                        </a:rPr>
                        <a:t>&amp;</a:t>
                      </a:r>
                      <a:r>
                        <a:rPr sz="1200" spc="-10" dirty="0">
                          <a:latin typeface="Calibri" panose="020F0502020204030204" pitchFamily="34" charset="0"/>
                          <a:ea typeface="Calibri" panose="020F0502020204030204" pitchFamily="34" charset="0"/>
                          <a:cs typeface="Calibri" panose="020F0502020204030204" pitchFamily="34" charset="0"/>
                        </a:rPr>
                        <a:t> </a:t>
                      </a:r>
                      <a:r>
                        <a:rPr sz="1200" dirty="0">
                          <a:latin typeface="Calibri" panose="020F0502020204030204" pitchFamily="34" charset="0"/>
                          <a:ea typeface="Calibri" panose="020F0502020204030204" pitchFamily="34" charset="0"/>
                          <a:cs typeface="Calibri" panose="020F0502020204030204" pitchFamily="34" charset="0"/>
                        </a:rPr>
                        <a:t>Huaneng,</a:t>
                      </a:r>
                      <a:r>
                        <a:rPr sz="1200" spc="-10" dirty="0">
                          <a:latin typeface="Calibri" panose="020F0502020204030204" pitchFamily="34" charset="0"/>
                          <a:ea typeface="Calibri" panose="020F0502020204030204" pitchFamily="34" charset="0"/>
                          <a:cs typeface="Calibri" panose="020F0502020204030204" pitchFamily="34" charset="0"/>
                        </a:rPr>
                        <a:t> </a:t>
                      </a:r>
                      <a:r>
                        <a:rPr sz="1200" spc="-20" dirty="0">
                          <a:latin typeface="Calibri" panose="020F0502020204030204" pitchFamily="34" charset="0"/>
                          <a:ea typeface="Calibri" panose="020F0502020204030204" pitchFamily="34" charset="0"/>
                          <a:cs typeface="Calibri" panose="020F0502020204030204" pitchFamily="34" charset="0"/>
                        </a:rPr>
                        <a:t>China</a:t>
                      </a:r>
                      <a:endParaRPr sz="1200">
                        <a:latin typeface="Calibri" panose="020F0502020204030204" pitchFamily="34" charset="0"/>
                        <a:ea typeface="Calibri" panose="020F0502020204030204" pitchFamily="34" charset="0"/>
                        <a:cs typeface="Calibri" panose="020F0502020204030204" pitchFamily="34" charset="0"/>
                      </a:endParaRPr>
                    </a:p>
                  </a:txBody>
                  <a:tcPr marL="0" marR="0" marT="0" marB="0" anchor="ctr">
                    <a:lnL w="6350">
                      <a:solidFill>
                        <a:srgbClr val="9CC2E4"/>
                      </a:solidFill>
                      <a:prstDash val="solid"/>
                    </a:lnL>
                    <a:lnR w="6350">
                      <a:solidFill>
                        <a:srgbClr val="9CC2E4"/>
                      </a:solidFill>
                      <a:prstDash val="solid"/>
                    </a:lnR>
                    <a:lnT w="6350">
                      <a:solidFill>
                        <a:srgbClr val="9CC2E4"/>
                      </a:solidFill>
                      <a:prstDash val="solid"/>
                    </a:lnT>
                    <a:lnB w="6350">
                      <a:solidFill>
                        <a:srgbClr val="9CC2E4"/>
                      </a:solidFill>
                      <a:prstDash val="solid"/>
                    </a:lnB>
                  </a:tcPr>
                </a:tc>
                <a:extLst>
                  <a:ext uri="{0D108BD9-81ED-4DB2-BD59-A6C34878D82A}">
                    <a16:rowId xmlns:a16="http://schemas.microsoft.com/office/drawing/2014/main" val="10002"/>
                  </a:ext>
                </a:extLst>
              </a:tr>
              <a:tr h="294005">
                <a:tc>
                  <a:txBody>
                    <a:bodyPr/>
                    <a:lstStyle/>
                    <a:p>
                      <a:pPr marL="67945" algn="ctr">
                        <a:lnSpc>
                          <a:spcPts val="1275"/>
                        </a:lnSpc>
                      </a:pPr>
                      <a:r>
                        <a:rPr sz="1200" spc="-10" dirty="0">
                          <a:latin typeface="Calibri" panose="020F0502020204030204" pitchFamily="34" charset="0"/>
                          <a:ea typeface="Calibri" panose="020F0502020204030204" pitchFamily="34" charset="0"/>
                          <a:cs typeface="Calibri" panose="020F0502020204030204" pitchFamily="34" charset="0"/>
                        </a:rPr>
                        <a:t>ACPR50S</a:t>
                      </a:r>
                      <a:endParaRPr sz="1200">
                        <a:latin typeface="Calibri" panose="020F0502020204030204" pitchFamily="34" charset="0"/>
                        <a:ea typeface="Calibri" panose="020F0502020204030204" pitchFamily="34" charset="0"/>
                        <a:cs typeface="Calibri" panose="020F0502020204030204" pitchFamily="34" charset="0"/>
                      </a:endParaRPr>
                    </a:p>
                  </a:txBody>
                  <a:tcPr marL="0" marR="0" marT="0" marB="0" anchor="ctr">
                    <a:lnL w="6350">
                      <a:solidFill>
                        <a:srgbClr val="9CC2E4"/>
                      </a:solidFill>
                      <a:prstDash val="solid"/>
                    </a:lnL>
                    <a:lnR w="6350">
                      <a:solidFill>
                        <a:srgbClr val="9CC2E4"/>
                      </a:solidFill>
                      <a:prstDash val="solid"/>
                    </a:lnR>
                    <a:lnT w="6350">
                      <a:solidFill>
                        <a:srgbClr val="9CC2E4"/>
                      </a:solidFill>
                      <a:prstDash val="solid"/>
                    </a:lnT>
                    <a:lnB w="6350">
                      <a:solidFill>
                        <a:srgbClr val="9CC2E4"/>
                      </a:solidFill>
                      <a:prstDash val="solid"/>
                    </a:lnB>
                    <a:solidFill>
                      <a:srgbClr val="DEEAF6"/>
                    </a:solidFill>
                  </a:tcPr>
                </a:tc>
                <a:tc>
                  <a:txBody>
                    <a:bodyPr/>
                    <a:lstStyle/>
                    <a:p>
                      <a:pPr marL="68580" algn="ctr">
                        <a:lnSpc>
                          <a:spcPts val="1275"/>
                        </a:lnSpc>
                      </a:pPr>
                      <a:r>
                        <a:rPr sz="1200" dirty="0">
                          <a:latin typeface="Calibri" panose="020F0502020204030204" pitchFamily="34" charset="0"/>
                          <a:ea typeface="Calibri" panose="020F0502020204030204" pitchFamily="34" charset="0"/>
                          <a:cs typeface="Calibri" panose="020F0502020204030204" pitchFamily="34" charset="0"/>
                        </a:rPr>
                        <a:t>60</a:t>
                      </a:r>
                      <a:r>
                        <a:rPr sz="1200" spc="-10" dirty="0">
                          <a:latin typeface="Calibri" panose="020F0502020204030204" pitchFamily="34" charset="0"/>
                          <a:ea typeface="Calibri" panose="020F0502020204030204" pitchFamily="34" charset="0"/>
                          <a:cs typeface="Calibri" panose="020F0502020204030204" pitchFamily="34" charset="0"/>
                        </a:rPr>
                        <a:t> </a:t>
                      </a:r>
                      <a:r>
                        <a:rPr sz="1200" spc="-25" dirty="0">
                          <a:latin typeface="Calibri" panose="020F0502020204030204" pitchFamily="34" charset="0"/>
                          <a:ea typeface="Calibri" panose="020F0502020204030204" pitchFamily="34" charset="0"/>
                          <a:cs typeface="Calibri" panose="020F0502020204030204" pitchFamily="34" charset="0"/>
                        </a:rPr>
                        <a:t>MWe</a:t>
                      </a:r>
                      <a:endParaRPr sz="1200">
                        <a:latin typeface="Calibri" panose="020F0502020204030204" pitchFamily="34" charset="0"/>
                        <a:ea typeface="Calibri" panose="020F0502020204030204" pitchFamily="34" charset="0"/>
                        <a:cs typeface="Calibri" panose="020F0502020204030204" pitchFamily="34" charset="0"/>
                      </a:endParaRPr>
                    </a:p>
                  </a:txBody>
                  <a:tcPr marL="0" marR="0" marT="0" marB="0" anchor="ctr">
                    <a:lnL w="6350">
                      <a:solidFill>
                        <a:srgbClr val="9CC2E4"/>
                      </a:solidFill>
                      <a:prstDash val="solid"/>
                    </a:lnL>
                    <a:lnR w="6350">
                      <a:solidFill>
                        <a:srgbClr val="9CC2E4"/>
                      </a:solidFill>
                      <a:prstDash val="solid"/>
                    </a:lnR>
                    <a:lnT w="6350">
                      <a:solidFill>
                        <a:srgbClr val="9CC2E4"/>
                      </a:solidFill>
                      <a:prstDash val="solid"/>
                    </a:lnT>
                    <a:lnB w="6350">
                      <a:solidFill>
                        <a:srgbClr val="9CC2E4"/>
                      </a:solidFill>
                      <a:prstDash val="solid"/>
                    </a:lnB>
                    <a:solidFill>
                      <a:srgbClr val="DEEAF6"/>
                    </a:solidFill>
                  </a:tcPr>
                </a:tc>
                <a:tc>
                  <a:txBody>
                    <a:bodyPr/>
                    <a:lstStyle/>
                    <a:p>
                      <a:pPr marL="68580" algn="ctr">
                        <a:lnSpc>
                          <a:spcPts val="1275"/>
                        </a:lnSpc>
                      </a:pPr>
                      <a:r>
                        <a:rPr sz="1200" spc="-25" dirty="0">
                          <a:latin typeface="Calibri" panose="020F0502020204030204" pitchFamily="34" charset="0"/>
                          <a:ea typeface="Calibri" panose="020F0502020204030204" pitchFamily="34" charset="0"/>
                          <a:cs typeface="Calibri" panose="020F0502020204030204" pitchFamily="34" charset="0"/>
                        </a:rPr>
                        <a:t>PWR</a:t>
                      </a:r>
                      <a:endParaRPr sz="1200" dirty="0">
                        <a:latin typeface="Calibri" panose="020F0502020204030204" pitchFamily="34" charset="0"/>
                        <a:ea typeface="Calibri" panose="020F0502020204030204" pitchFamily="34" charset="0"/>
                        <a:cs typeface="Calibri" panose="020F0502020204030204" pitchFamily="34" charset="0"/>
                      </a:endParaRPr>
                    </a:p>
                  </a:txBody>
                  <a:tcPr marL="0" marR="0" marT="0" marB="0" anchor="ctr">
                    <a:lnL w="6350">
                      <a:solidFill>
                        <a:srgbClr val="9CC2E4"/>
                      </a:solidFill>
                      <a:prstDash val="solid"/>
                    </a:lnL>
                    <a:lnR w="6350">
                      <a:solidFill>
                        <a:srgbClr val="9CC2E4"/>
                      </a:solidFill>
                      <a:prstDash val="solid"/>
                    </a:lnR>
                    <a:lnT w="6350">
                      <a:solidFill>
                        <a:srgbClr val="9CC2E4"/>
                      </a:solidFill>
                      <a:prstDash val="solid"/>
                    </a:lnT>
                    <a:lnB w="6350">
                      <a:solidFill>
                        <a:srgbClr val="9CC2E4"/>
                      </a:solidFill>
                      <a:prstDash val="solid"/>
                    </a:lnB>
                    <a:solidFill>
                      <a:srgbClr val="DEEAF6"/>
                    </a:solidFill>
                  </a:tcPr>
                </a:tc>
                <a:tc>
                  <a:txBody>
                    <a:bodyPr/>
                    <a:lstStyle/>
                    <a:p>
                      <a:pPr marL="69850" algn="ctr">
                        <a:lnSpc>
                          <a:spcPts val="1275"/>
                        </a:lnSpc>
                      </a:pPr>
                      <a:r>
                        <a:rPr sz="1200" dirty="0">
                          <a:latin typeface="Calibri" panose="020F0502020204030204" pitchFamily="34" charset="0"/>
                          <a:ea typeface="Calibri" panose="020F0502020204030204" pitchFamily="34" charset="0"/>
                          <a:cs typeface="Calibri" panose="020F0502020204030204" pitchFamily="34" charset="0"/>
                        </a:rPr>
                        <a:t>CGN,</a:t>
                      </a:r>
                      <a:r>
                        <a:rPr sz="1200" spc="-20" dirty="0">
                          <a:latin typeface="Calibri" panose="020F0502020204030204" pitchFamily="34" charset="0"/>
                          <a:ea typeface="Calibri" panose="020F0502020204030204" pitchFamily="34" charset="0"/>
                          <a:cs typeface="Calibri" panose="020F0502020204030204" pitchFamily="34" charset="0"/>
                        </a:rPr>
                        <a:t> </a:t>
                      </a:r>
                      <a:r>
                        <a:rPr sz="1200" spc="-10" dirty="0">
                          <a:latin typeface="Calibri" panose="020F0502020204030204" pitchFamily="34" charset="0"/>
                          <a:ea typeface="Calibri" panose="020F0502020204030204" pitchFamily="34" charset="0"/>
                          <a:cs typeface="Calibri" panose="020F0502020204030204" pitchFamily="34" charset="0"/>
                        </a:rPr>
                        <a:t>China</a:t>
                      </a:r>
                      <a:endParaRPr sz="1200" dirty="0">
                        <a:latin typeface="Calibri" panose="020F0502020204030204" pitchFamily="34" charset="0"/>
                        <a:ea typeface="Calibri" panose="020F0502020204030204" pitchFamily="34" charset="0"/>
                        <a:cs typeface="Calibri" panose="020F0502020204030204" pitchFamily="34" charset="0"/>
                      </a:endParaRPr>
                    </a:p>
                  </a:txBody>
                  <a:tcPr marL="0" marR="0" marT="0" marB="0" anchor="ctr">
                    <a:lnL w="6350">
                      <a:solidFill>
                        <a:srgbClr val="9CC2E4"/>
                      </a:solidFill>
                      <a:prstDash val="solid"/>
                    </a:lnL>
                    <a:lnR w="6350">
                      <a:solidFill>
                        <a:srgbClr val="9CC2E4"/>
                      </a:solidFill>
                      <a:prstDash val="solid"/>
                    </a:lnR>
                    <a:lnT w="6350">
                      <a:solidFill>
                        <a:srgbClr val="9CC2E4"/>
                      </a:solidFill>
                      <a:prstDash val="solid"/>
                    </a:lnT>
                    <a:lnB w="6350">
                      <a:solidFill>
                        <a:srgbClr val="9CC2E4"/>
                      </a:solidFill>
                      <a:prstDash val="solid"/>
                    </a:lnB>
                    <a:solidFill>
                      <a:srgbClr val="DEEAF6"/>
                    </a:solidFill>
                  </a:tcPr>
                </a:tc>
                <a:extLst>
                  <a:ext uri="{0D108BD9-81ED-4DB2-BD59-A6C34878D82A}">
                    <a16:rowId xmlns:a16="http://schemas.microsoft.com/office/drawing/2014/main" val="10003"/>
                  </a:ext>
                </a:extLst>
              </a:tr>
            </a:tbl>
          </a:graphicData>
        </a:graphic>
      </p:graphicFrame>
      <p:sp>
        <p:nvSpPr>
          <p:cNvPr id="72" name="テキスト ボックス 71">
            <a:extLst>
              <a:ext uri="{FF2B5EF4-FFF2-40B4-BE49-F238E27FC236}">
                <a16:creationId xmlns:a16="http://schemas.microsoft.com/office/drawing/2014/main" id="{8DF19CC5-312E-DA44-7DAD-AFC17F839B28}"/>
              </a:ext>
            </a:extLst>
          </p:cNvPr>
          <p:cNvSpPr txBox="1"/>
          <p:nvPr/>
        </p:nvSpPr>
        <p:spPr>
          <a:xfrm>
            <a:off x="271191" y="3988689"/>
            <a:ext cx="5675262" cy="369332"/>
          </a:xfrm>
          <a:prstGeom prst="rect">
            <a:avLst/>
          </a:prstGeom>
          <a:noFill/>
        </p:spPr>
        <p:txBody>
          <a:bodyPr wrap="square">
            <a:spAutoFit/>
          </a:bodyPr>
          <a:lstStyle/>
          <a:p>
            <a:pPr algn="ctr"/>
            <a:r>
              <a:rPr lang="en-US" altLang="ja-JP" sz="1800" dirty="0">
                <a:latin typeface="UD デジタル 教科書体 NK-B" panose="02020700000000000000" pitchFamily="18" charset="-128"/>
                <a:ea typeface="UD デジタル 教科書体 NK-B" panose="02020700000000000000" pitchFamily="18" charset="-128"/>
                <a:cs typeface="Times New Roman"/>
              </a:rPr>
              <a:t>Small</a:t>
            </a:r>
            <a:r>
              <a:rPr lang="en-US" altLang="ja-JP" sz="1800" spc="-10" dirty="0">
                <a:latin typeface="UD デジタル 教科書体 NK-B" panose="02020700000000000000" pitchFamily="18" charset="-128"/>
                <a:ea typeface="UD デジタル 教科書体 NK-B" panose="02020700000000000000" pitchFamily="18" charset="-128"/>
                <a:cs typeface="Times New Roman"/>
              </a:rPr>
              <a:t> </a:t>
            </a:r>
            <a:r>
              <a:rPr lang="en-US" altLang="ja-JP" sz="1800" dirty="0">
                <a:latin typeface="UD デジタル 教科書体 NK-B" panose="02020700000000000000" pitchFamily="18" charset="-128"/>
                <a:ea typeface="UD デジタル 教科書体 NK-B" panose="02020700000000000000" pitchFamily="18" charset="-128"/>
                <a:cs typeface="Times New Roman"/>
              </a:rPr>
              <a:t>reactor</a:t>
            </a:r>
            <a:r>
              <a:rPr lang="en-US" altLang="ja-JP" sz="1800" spc="-15" dirty="0">
                <a:latin typeface="UD デジタル 教科書体 NK-B" panose="02020700000000000000" pitchFamily="18" charset="-128"/>
                <a:ea typeface="UD デジタル 教科書体 NK-B" panose="02020700000000000000" pitchFamily="18" charset="-128"/>
                <a:cs typeface="Times New Roman"/>
              </a:rPr>
              <a:t> </a:t>
            </a:r>
            <a:r>
              <a:rPr lang="en-US" altLang="ja-JP" sz="1800" dirty="0">
                <a:latin typeface="UD デジタル 教科書体 NK-B" panose="02020700000000000000" pitchFamily="18" charset="-128"/>
                <a:ea typeface="UD デジタル 教科書体 NK-B" panose="02020700000000000000" pitchFamily="18" charset="-128"/>
                <a:cs typeface="Times New Roman"/>
              </a:rPr>
              <a:t>designs</a:t>
            </a:r>
            <a:r>
              <a:rPr lang="en-US" altLang="ja-JP" sz="1800" spc="-15" dirty="0">
                <a:latin typeface="UD デジタル 教科書体 NK-B" panose="02020700000000000000" pitchFamily="18" charset="-128"/>
                <a:ea typeface="UD デジタル 教科書体 NK-B" panose="02020700000000000000" pitchFamily="18" charset="-128"/>
                <a:cs typeface="Times New Roman"/>
              </a:rPr>
              <a:t> </a:t>
            </a:r>
            <a:r>
              <a:rPr lang="en-US" altLang="ja-JP" sz="1800" dirty="0">
                <a:latin typeface="UD デジタル 教科書体 NK-B" panose="02020700000000000000" pitchFamily="18" charset="-128"/>
                <a:ea typeface="UD デジタル 教科書体 NK-B" panose="02020700000000000000" pitchFamily="18" charset="-128"/>
                <a:cs typeface="Times New Roman"/>
              </a:rPr>
              <a:t>under</a:t>
            </a:r>
            <a:r>
              <a:rPr lang="en-US" altLang="ja-JP" sz="1800" spc="-10" dirty="0">
                <a:latin typeface="UD デジタル 教科書体 NK-B" panose="02020700000000000000" pitchFamily="18" charset="-128"/>
                <a:ea typeface="UD デジタル 教科書体 NK-B" panose="02020700000000000000" pitchFamily="18" charset="-128"/>
                <a:cs typeface="Times New Roman"/>
              </a:rPr>
              <a:t> construction</a:t>
            </a:r>
            <a:endParaRPr lang="ja-JP" altLang="en-US" dirty="0">
              <a:latin typeface="UD デジタル 教科書体 NK-B" panose="02020700000000000000" pitchFamily="18" charset="-128"/>
              <a:ea typeface="UD デジタル 教科書体 NK-B" panose="02020700000000000000" pitchFamily="18" charset="-128"/>
            </a:endParaRPr>
          </a:p>
        </p:txBody>
      </p:sp>
      <p:sp>
        <p:nvSpPr>
          <p:cNvPr id="74" name="テキスト ボックス 73">
            <a:extLst>
              <a:ext uri="{FF2B5EF4-FFF2-40B4-BE49-F238E27FC236}">
                <a16:creationId xmlns:a16="http://schemas.microsoft.com/office/drawing/2014/main" id="{72EB2DFD-BD64-6395-E68E-58840B229750}"/>
              </a:ext>
            </a:extLst>
          </p:cNvPr>
          <p:cNvSpPr txBox="1"/>
          <p:nvPr/>
        </p:nvSpPr>
        <p:spPr>
          <a:xfrm>
            <a:off x="209005" y="5748446"/>
            <a:ext cx="5799635" cy="544957"/>
          </a:xfrm>
          <a:prstGeom prst="rect">
            <a:avLst/>
          </a:prstGeom>
          <a:noFill/>
        </p:spPr>
        <p:txBody>
          <a:bodyPr wrap="square">
            <a:spAutoFit/>
          </a:bodyPr>
          <a:lstStyle/>
          <a:p>
            <a:pPr marL="38100">
              <a:lnSpc>
                <a:spcPts val="1170"/>
              </a:lnSpc>
              <a:spcBef>
                <a:spcPts val="95"/>
              </a:spcBef>
            </a:pPr>
            <a:r>
              <a:rPr lang="en-US" altLang="ja-JP" sz="900" dirty="0">
                <a:latin typeface="BIZ UDP明朝 Medium" panose="02020500000000000000" pitchFamily="18" charset="-128"/>
                <a:ea typeface="BIZ UDP明朝 Medium" panose="02020500000000000000" pitchFamily="18" charset="-128"/>
                <a:cs typeface="Times New Roman"/>
              </a:rPr>
              <a:t>World</a:t>
            </a:r>
            <a:r>
              <a:rPr lang="en-US" altLang="ja-JP" sz="900" spc="-5" dirty="0">
                <a:latin typeface="BIZ UDP明朝 Medium" panose="02020500000000000000" pitchFamily="18" charset="-128"/>
                <a:ea typeface="BIZ UDP明朝 Medium" panose="02020500000000000000" pitchFamily="18" charset="-128"/>
                <a:cs typeface="Times New Roman"/>
              </a:rPr>
              <a:t> </a:t>
            </a:r>
            <a:r>
              <a:rPr lang="en-US" altLang="ja-JP" sz="900" dirty="0">
                <a:latin typeface="BIZ UDP明朝 Medium" panose="02020500000000000000" pitchFamily="18" charset="-128"/>
                <a:ea typeface="BIZ UDP明朝 Medium" panose="02020500000000000000" pitchFamily="18" charset="-128"/>
                <a:cs typeface="Times New Roman"/>
              </a:rPr>
              <a:t>Nuclear</a:t>
            </a:r>
            <a:r>
              <a:rPr lang="en-US" altLang="ja-JP" sz="900" spc="-10" dirty="0">
                <a:latin typeface="BIZ UDP明朝 Medium" panose="02020500000000000000" pitchFamily="18" charset="-128"/>
                <a:ea typeface="BIZ UDP明朝 Medium" panose="02020500000000000000" pitchFamily="18" charset="-128"/>
                <a:cs typeface="Times New Roman"/>
              </a:rPr>
              <a:t> Association, </a:t>
            </a:r>
            <a:r>
              <a:rPr lang="en-US" altLang="ja-JP" sz="900" dirty="0">
                <a:latin typeface="BIZ UDP明朝 Medium" panose="02020500000000000000" pitchFamily="18" charset="-128"/>
                <a:ea typeface="BIZ UDP明朝 Medium" panose="02020500000000000000" pitchFamily="18" charset="-128"/>
                <a:cs typeface="Times New Roman"/>
              </a:rPr>
              <a:t>2020, Small</a:t>
            </a:r>
            <a:r>
              <a:rPr lang="en-US" altLang="ja-JP" sz="900" spc="-10" dirty="0">
                <a:latin typeface="BIZ UDP明朝 Medium" panose="02020500000000000000" pitchFamily="18" charset="-128"/>
                <a:ea typeface="BIZ UDP明朝 Medium" panose="02020500000000000000" pitchFamily="18" charset="-128"/>
                <a:cs typeface="Times New Roman"/>
              </a:rPr>
              <a:t> </a:t>
            </a:r>
            <a:r>
              <a:rPr lang="en-US" altLang="ja-JP" sz="900" dirty="0">
                <a:latin typeface="BIZ UDP明朝 Medium" panose="02020500000000000000" pitchFamily="18" charset="-128"/>
                <a:ea typeface="BIZ UDP明朝 Medium" panose="02020500000000000000" pitchFamily="18" charset="-128"/>
                <a:cs typeface="Times New Roman"/>
              </a:rPr>
              <a:t>Nuclear</a:t>
            </a:r>
            <a:r>
              <a:rPr lang="en-US" altLang="ja-JP" sz="900" spc="-15" dirty="0">
                <a:latin typeface="BIZ UDP明朝 Medium" panose="02020500000000000000" pitchFamily="18" charset="-128"/>
                <a:ea typeface="BIZ UDP明朝 Medium" panose="02020500000000000000" pitchFamily="18" charset="-128"/>
                <a:cs typeface="Times New Roman"/>
              </a:rPr>
              <a:t> </a:t>
            </a:r>
            <a:r>
              <a:rPr lang="en-US" altLang="ja-JP" sz="900" dirty="0">
                <a:latin typeface="BIZ UDP明朝 Medium" panose="02020500000000000000" pitchFamily="18" charset="-128"/>
                <a:ea typeface="BIZ UDP明朝 Medium" panose="02020500000000000000" pitchFamily="18" charset="-128"/>
                <a:cs typeface="Times New Roman"/>
              </a:rPr>
              <a:t>Power</a:t>
            </a:r>
            <a:r>
              <a:rPr lang="en-US" altLang="ja-JP" sz="900" spc="-15" dirty="0">
                <a:latin typeface="BIZ UDP明朝 Medium" panose="02020500000000000000" pitchFamily="18" charset="-128"/>
                <a:ea typeface="BIZ UDP明朝 Medium" panose="02020500000000000000" pitchFamily="18" charset="-128"/>
                <a:cs typeface="Times New Roman"/>
              </a:rPr>
              <a:t> </a:t>
            </a:r>
            <a:r>
              <a:rPr lang="en-US" altLang="ja-JP" sz="900" spc="-10" dirty="0">
                <a:latin typeface="BIZ UDP明朝 Medium" panose="02020500000000000000" pitchFamily="18" charset="-128"/>
                <a:ea typeface="BIZ UDP明朝 Medium" panose="02020500000000000000" pitchFamily="18" charset="-128"/>
                <a:cs typeface="Times New Roman"/>
              </a:rPr>
              <a:t>Reactors.</a:t>
            </a:r>
            <a:endParaRPr lang="en-US" altLang="ja-JP" sz="900" dirty="0">
              <a:latin typeface="BIZ UDP明朝 Medium" panose="02020500000000000000" pitchFamily="18" charset="-128"/>
              <a:ea typeface="BIZ UDP明朝 Medium" panose="02020500000000000000" pitchFamily="18" charset="-128"/>
              <a:cs typeface="Times New Roman"/>
            </a:endParaRPr>
          </a:p>
          <a:p>
            <a:pPr marL="38100" marR="30480">
              <a:lnSpc>
                <a:spcPts val="1150"/>
              </a:lnSpc>
              <a:spcBef>
                <a:spcPts val="50"/>
              </a:spcBef>
            </a:pPr>
            <a:r>
              <a:rPr lang="en-US" altLang="ja-JP" sz="900" u="sng" spc="-10" dirty="0">
                <a:solidFill>
                  <a:srgbClr val="0000FF"/>
                </a:solidFill>
                <a:uFill>
                  <a:solidFill>
                    <a:srgbClr val="0000FF"/>
                  </a:solidFill>
                </a:uFill>
                <a:latin typeface="BIZ UDP明朝 Medium" panose="02020500000000000000" pitchFamily="18" charset="-128"/>
                <a:ea typeface="BIZ UDP明朝 Medium" panose="02020500000000000000" pitchFamily="18" charset="-128"/>
                <a:cs typeface="Times New Roman"/>
                <a:hlinkClick r:id="rId2"/>
              </a:rPr>
              <a:t>https://www.world-nuclear.org/information-library/nuclear-fuel-cycle/nuclear-power-reactors/small-nuclear-power-</a:t>
            </a:r>
            <a:r>
              <a:rPr lang="en-US" altLang="ja-JP" sz="900" spc="-10" dirty="0">
                <a:solidFill>
                  <a:srgbClr val="0000FF"/>
                </a:solidFill>
                <a:latin typeface="BIZ UDP明朝 Medium" panose="02020500000000000000" pitchFamily="18" charset="-128"/>
                <a:ea typeface="BIZ UDP明朝 Medium" panose="02020500000000000000" pitchFamily="18" charset="-128"/>
                <a:cs typeface="Times New Roman"/>
              </a:rPr>
              <a:t> </a:t>
            </a:r>
            <a:r>
              <a:rPr lang="en-US" altLang="ja-JP" sz="900" u="sng" spc="-10" dirty="0">
                <a:solidFill>
                  <a:srgbClr val="0000FF"/>
                </a:solidFill>
                <a:uFill>
                  <a:solidFill>
                    <a:srgbClr val="0000FF"/>
                  </a:solidFill>
                </a:uFill>
                <a:latin typeface="BIZ UDP明朝 Medium" panose="02020500000000000000" pitchFamily="18" charset="-128"/>
                <a:ea typeface="BIZ UDP明朝 Medium" panose="02020500000000000000" pitchFamily="18" charset="-128"/>
                <a:cs typeface="Times New Roman"/>
                <a:hlinkClick r:id="rId2"/>
              </a:rPr>
              <a:t>reactors.aspx</a:t>
            </a:r>
            <a:endParaRPr lang="en-US" altLang="ja-JP" sz="900" dirty="0">
              <a:latin typeface="BIZ UDP明朝 Medium" panose="02020500000000000000" pitchFamily="18" charset="-128"/>
              <a:ea typeface="BIZ UDP明朝 Medium" panose="02020500000000000000" pitchFamily="18" charset="-128"/>
              <a:cs typeface="Times New Roman"/>
            </a:endParaRPr>
          </a:p>
        </p:txBody>
      </p:sp>
      <p:graphicFrame>
        <p:nvGraphicFramePr>
          <p:cNvPr id="75" name="object 5">
            <a:extLst>
              <a:ext uri="{FF2B5EF4-FFF2-40B4-BE49-F238E27FC236}">
                <a16:creationId xmlns:a16="http://schemas.microsoft.com/office/drawing/2014/main" id="{B8F52ED9-BC7D-2869-38F0-17D2DD197177}"/>
              </a:ext>
            </a:extLst>
          </p:cNvPr>
          <p:cNvGraphicFramePr>
            <a:graphicFrameLocks noGrp="1"/>
          </p:cNvGraphicFramePr>
          <p:nvPr>
            <p:extLst>
              <p:ext uri="{D42A27DB-BD31-4B8C-83A1-F6EECF244321}">
                <p14:modId xmlns:p14="http://schemas.microsoft.com/office/powerpoint/2010/main" val="407830428"/>
              </p:ext>
            </p:extLst>
          </p:nvPr>
        </p:nvGraphicFramePr>
        <p:xfrm>
          <a:off x="6156280" y="1857739"/>
          <a:ext cx="5761798" cy="3894038"/>
        </p:xfrm>
        <a:graphic>
          <a:graphicData uri="http://schemas.openxmlformats.org/drawingml/2006/table">
            <a:tbl>
              <a:tblPr firstRow="1" bandRow="1">
                <a:tableStyleId>{2D5ABB26-0587-4C30-8999-92F81FD0307C}</a:tableStyleId>
              </a:tblPr>
              <a:tblGrid>
                <a:gridCol w="1228589">
                  <a:extLst>
                    <a:ext uri="{9D8B030D-6E8A-4147-A177-3AD203B41FA5}">
                      <a16:colId xmlns:a16="http://schemas.microsoft.com/office/drawing/2014/main" val="20000"/>
                    </a:ext>
                  </a:extLst>
                </a:gridCol>
                <a:gridCol w="1018902">
                  <a:extLst>
                    <a:ext uri="{9D8B030D-6E8A-4147-A177-3AD203B41FA5}">
                      <a16:colId xmlns:a16="http://schemas.microsoft.com/office/drawing/2014/main" val="20001"/>
                    </a:ext>
                  </a:extLst>
                </a:gridCol>
                <a:gridCol w="1166949">
                  <a:extLst>
                    <a:ext uri="{9D8B030D-6E8A-4147-A177-3AD203B41FA5}">
                      <a16:colId xmlns:a16="http://schemas.microsoft.com/office/drawing/2014/main" val="20002"/>
                    </a:ext>
                  </a:extLst>
                </a:gridCol>
                <a:gridCol w="2347358">
                  <a:extLst>
                    <a:ext uri="{9D8B030D-6E8A-4147-A177-3AD203B41FA5}">
                      <a16:colId xmlns:a16="http://schemas.microsoft.com/office/drawing/2014/main" val="20003"/>
                    </a:ext>
                  </a:extLst>
                </a:gridCol>
              </a:tblGrid>
              <a:tr h="173939">
                <a:tc>
                  <a:txBody>
                    <a:bodyPr/>
                    <a:lstStyle/>
                    <a:p>
                      <a:pPr marL="67945" algn="ctr">
                        <a:lnSpc>
                          <a:spcPts val="1135"/>
                        </a:lnSpc>
                      </a:pPr>
                      <a:r>
                        <a:rPr sz="1200" b="1" spc="-20" dirty="0">
                          <a:solidFill>
                            <a:srgbClr val="FFFFFF"/>
                          </a:solidFill>
                          <a:latin typeface="Calibri" panose="020F0502020204030204" pitchFamily="34" charset="0"/>
                          <a:ea typeface="Calibri" panose="020F0502020204030204" pitchFamily="34" charset="0"/>
                          <a:cs typeface="Calibri" panose="020F0502020204030204" pitchFamily="34" charset="0"/>
                        </a:rPr>
                        <a:t>Name</a:t>
                      </a:r>
                      <a:endParaRPr sz="1200" dirty="0">
                        <a:latin typeface="Calibri" panose="020F0502020204030204" pitchFamily="34" charset="0"/>
                        <a:ea typeface="Calibri" panose="020F0502020204030204" pitchFamily="34" charset="0"/>
                        <a:cs typeface="Calibri" panose="020F0502020204030204" pitchFamily="34" charset="0"/>
                      </a:endParaRPr>
                    </a:p>
                  </a:txBody>
                  <a:tcPr marL="0" marR="0" marT="0" marB="0" anchor="b">
                    <a:lnL w="6350">
                      <a:solidFill>
                        <a:srgbClr val="9CC2E4"/>
                      </a:solidFill>
                      <a:prstDash val="solid"/>
                    </a:lnL>
                    <a:lnR w="6350">
                      <a:solidFill>
                        <a:srgbClr val="9CC2E4"/>
                      </a:solidFill>
                      <a:prstDash val="solid"/>
                    </a:lnR>
                    <a:lnT w="6350">
                      <a:solidFill>
                        <a:srgbClr val="9CC2E4"/>
                      </a:solidFill>
                      <a:prstDash val="solid"/>
                    </a:lnT>
                    <a:lnB w="6350">
                      <a:solidFill>
                        <a:srgbClr val="9CC2E4"/>
                      </a:solidFill>
                      <a:prstDash val="solid"/>
                    </a:lnB>
                    <a:solidFill>
                      <a:schemeClr val="tx1"/>
                    </a:solidFill>
                  </a:tcPr>
                </a:tc>
                <a:tc>
                  <a:txBody>
                    <a:bodyPr/>
                    <a:lstStyle/>
                    <a:p>
                      <a:pPr marL="68580" algn="ctr">
                        <a:lnSpc>
                          <a:spcPts val="1135"/>
                        </a:lnSpc>
                      </a:pPr>
                      <a:r>
                        <a:rPr sz="1200" b="1" spc="-10" dirty="0">
                          <a:solidFill>
                            <a:srgbClr val="FFFFFF"/>
                          </a:solidFill>
                          <a:latin typeface="Calibri" panose="020F0502020204030204" pitchFamily="34" charset="0"/>
                          <a:ea typeface="Calibri" panose="020F0502020204030204" pitchFamily="34" charset="0"/>
                          <a:cs typeface="Calibri" panose="020F0502020204030204" pitchFamily="34" charset="0"/>
                        </a:rPr>
                        <a:t>Capacity</a:t>
                      </a:r>
                      <a:endParaRPr sz="1200" dirty="0">
                        <a:latin typeface="Calibri" panose="020F0502020204030204" pitchFamily="34" charset="0"/>
                        <a:ea typeface="Calibri" panose="020F0502020204030204" pitchFamily="34" charset="0"/>
                        <a:cs typeface="Calibri" panose="020F0502020204030204" pitchFamily="34" charset="0"/>
                      </a:endParaRPr>
                    </a:p>
                  </a:txBody>
                  <a:tcPr marL="0" marR="0" marT="0" marB="0" anchor="b">
                    <a:lnL w="6350">
                      <a:solidFill>
                        <a:srgbClr val="9CC2E4"/>
                      </a:solidFill>
                      <a:prstDash val="solid"/>
                    </a:lnL>
                    <a:lnR w="6350">
                      <a:solidFill>
                        <a:srgbClr val="9CC2E4"/>
                      </a:solidFill>
                      <a:prstDash val="solid"/>
                    </a:lnR>
                    <a:lnT w="6350">
                      <a:solidFill>
                        <a:srgbClr val="9CC2E4"/>
                      </a:solidFill>
                      <a:prstDash val="solid"/>
                    </a:lnT>
                    <a:lnB w="6350">
                      <a:solidFill>
                        <a:srgbClr val="9CC2E4"/>
                      </a:solidFill>
                      <a:prstDash val="solid"/>
                    </a:lnB>
                    <a:solidFill>
                      <a:schemeClr val="tx1"/>
                    </a:solidFill>
                  </a:tcPr>
                </a:tc>
                <a:tc>
                  <a:txBody>
                    <a:bodyPr/>
                    <a:lstStyle/>
                    <a:p>
                      <a:pPr marL="68580" algn="ctr">
                        <a:lnSpc>
                          <a:spcPts val="1135"/>
                        </a:lnSpc>
                      </a:pPr>
                      <a:r>
                        <a:rPr sz="1200" b="1" spc="-20" dirty="0">
                          <a:solidFill>
                            <a:srgbClr val="FFFFFF"/>
                          </a:solidFill>
                          <a:latin typeface="Calibri" panose="020F0502020204030204" pitchFamily="34" charset="0"/>
                          <a:ea typeface="Calibri" panose="020F0502020204030204" pitchFamily="34" charset="0"/>
                          <a:cs typeface="Calibri" panose="020F0502020204030204" pitchFamily="34" charset="0"/>
                        </a:rPr>
                        <a:t>Type</a:t>
                      </a:r>
                      <a:endParaRPr sz="1200" dirty="0">
                        <a:latin typeface="Calibri" panose="020F0502020204030204" pitchFamily="34" charset="0"/>
                        <a:ea typeface="Calibri" panose="020F0502020204030204" pitchFamily="34" charset="0"/>
                        <a:cs typeface="Calibri" panose="020F0502020204030204" pitchFamily="34" charset="0"/>
                      </a:endParaRPr>
                    </a:p>
                  </a:txBody>
                  <a:tcPr marL="0" marR="0" marT="0" marB="0" anchor="b">
                    <a:lnL w="6350">
                      <a:solidFill>
                        <a:srgbClr val="9CC2E4"/>
                      </a:solidFill>
                      <a:prstDash val="solid"/>
                    </a:lnL>
                    <a:lnR w="6350">
                      <a:solidFill>
                        <a:srgbClr val="9CC2E4"/>
                      </a:solidFill>
                      <a:prstDash val="solid"/>
                    </a:lnR>
                    <a:lnT w="6350">
                      <a:solidFill>
                        <a:srgbClr val="9CC2E4"/>
                      </a:solidFill>
                      <a:prstDash val="solid"/>
                    </a:lnT>
                    <a:lnB w="6350">
                      <a:solidFill>
                        <a:srgbClr val="9CC2E4"/>
                      </a:solidFill>
                      <a:prstDash val="solid"/>
                    </a:lnB>
                    <a:solidFill>
                      <a:schemeClr val="tx1"/>
                    </a:solidFill>
                  </a:tcPr>
                </a:tc>
                <a:tc>
                  <a:txBody>
                    <a:bodyPr/>
                    <a:lstStyle/>
                    <a:p>
                      <a:pPr marL="69850" algn="ctr">
                        <a:lnSpc>
                          <a:spcPts val="1135"/>
                        </a:lnSpc>
                      </a:pPr>
                      <a:r>
                        <a:rPr sz="1200" b="1" spc="-10" dirty="0">
                          <a:solidFill>
                            <a:srgbClr val="FFFFFF"/>
                          </a:solidFill>
                          <a:latin typeface="Calibri" panose="020F0502020204030204" pitchFamily="34" charset="0"/>
                          <a:ea typeface="Calibri" panose="020F0502020204030204" pitchFamily="34" charset="0"/>
                          <a:cs typeface="Calibri" panose="020F0502020204030204" pitchFamily="34" charset="0"/>
                        </a:rPr>
                        <a:t>Developer</a:t>
                      </a:r>
                      <a:endParaRPr sz="1200" dirty="0">
                        <a:latin typeface="Calibri" panose="020F0502020204030204" pitchFamily="34" charset="0"/>
                        <a:ea typeface="Calibri" panose="020F0502020204030204" pitchFamily="34" charset="0"/>
                        <a:cs typeface="Calibri" panose="020F0502020204030204" pitchFamily="34" charset="0"/>
                      </a:endParaRPr>
                    </a:p>
                  </a:txBody>
                  <a:tcPr marL="0" marR="0" marT="0" marB="0" anchor="b">
                    <a:lnL w="6350">
                      <a:solidFill>
                        <a:srgbClr val="9CC2E4"/>
                      </a:solidFill>
                      <a:prstDash val="solid"/>
                    </a:lnL>
                    <a:lnR w="6350">
                      <a:solidFill>
                        <a:srgbClr val="9CC2E4"/>
                      </a:solidFill>
                      <a:prstDash val="solid"/>
                    </a:lnR>
                    <a:lnT w="6350">
                      <a:solidFill>
                        <a:srgbClr val="9CC2E4"/>
                      </a:solidFill>
                      <a:prstDash val="solid"/>
                    </a:lnT>
                    <a:lnB w="6350">
                      <a:solidFill>
                        <a:srgbClr val="9CC2E4"/>
                      </a:solidFill>
                      <a:prstDash val="solid"/>
                    </a:lnB>
                    <a:solidFill>
                      <a:schemeClr val="tx1"/>
                    </a:solidFill>
                  </a:tcPr>
                </a:tc>
                <a:extLst>
                  <a:ext uri="{0D108BD9-81ED-4DB2-BD59-A6C34878D82A}">
                    <a16:rowId xmlns:a16="http://schemas.microsoft.com/office/drawing/2014/main" val="10000"/>
                  </a:ext>
                </a:extLst>
              </a:tr>
              <a:tr h="321516">
                <a:tc>
                  <a:txBody>
                    <a:bodyPr/>
                    <a:lstStyle/>
                    <a:p>
                      <a:pPr marL="67945" algn="ctr">
                        <a:lnSpc>
                          <a:spcPts val="1280"/>
                        </a:lnSpc>
                      </a:pPr>
                      <a:r>
                        <a:rPr sz="1200" spc="-10" dirty="0">
                          <a:latin typeface="Calibri" panose="020F0502020204030204" pitchFamily="34" charset="0"/>
                          <a:ea typeface="Calibri" panose="020F0502020204030204" pitchFamily="34" charset="0"/>
                          <a:cs typeface="Calibri" panose="020F0502020204030204" pitchFamily="34" charset="0"/>
                        </a:rPr>
                        <a:t>VBER-</a:t>
                      </a:r>
                      <a:r>
                        <a:rPr sz="1200" spc="-25" dirty="0">
                          <a:latin typeface="Calibri" panose="020F0502020204030204" pitchFamily="34" charset="0"/>
                          <a:ea typeface="Calibri" panose="020F0502020204030204" pitchFamily="34" charset="0"/>
                          <a:cs typeface="Calibri" panose="020F0502020204030204" pitchFamily="34" charset="0"/>
                        </a:rPr>
                        <a:t>300</a:t>
                      </a:r>
                      <a:endParaRPr sz="1200" dirty="0">
                        <a:latin typeface="Calibri" panose="020F0502020204030204" pitchFamily="34" charset="0"/>
                        <a:ea typeface="Calibri" panose="020F0502020204030204" pitchFamily="34" charset="0"/>
                        <a:cs typeface="Calibri" panose="020F0502020204030204" pitchFamily="34" charset="0"/>
                      </a:endParaRPr>
                    </a:p>
                  </a:txBody>
                  <a:tcPr marL="0" marR="0" marT="0" marB="0" anchor="ctr">
                    <a:lnL w="6350">
                      <a:solidFill>
                        <a:srgbClr val="9CC2E4"/>
                      </a:solidFill>
                      <a:prstDash val="solid"/>
                    </a:lnL>
                    <a:lnR w="6350">
                      <a:solidFill>
                        <a:srgbClr val="9CC2E4"/>
                      </a:solidFill>
                      <a:prstDash val="solid"/>
                    </a:lnR>
                    <a:lnT w="6350">
                      <a:solidFill>
                        <a:srgbClr val="9CC2E4"/>
                      </a:solidFill>
                      <a:prstDash val="solid"/>
                    </a:lnT>
                    <a:lnB w="6350">
                      <a:solidFill>
                        <a:srgbClr val="9CC2E4"/>
                      </a:solidFill>
                      <a:prstDash val="solid"/>
                    </a:lnB>
                    <a:solidFill>
                      <a:srgbClr val="DEEAF6"/>
                    </a:solidFill>
                  </a:tcPr>
                </a:tc>
                <a:tc>
                  <a:txBody>
                    <a:bodyPr/>
                    <a:lstStyle/>
                    <a:p>
                      <a:pPr marL="68580" algn="ctr">
                        <a:lnSpc>
                          <a:spcPts val="1280"/>
                        </a:lnSpc>
                      </a:pPr>
                      <a:r>
                        <a:rPr sz="1200" dirty="0">
                          <a:latin typeface="Calibri" panose="020F0502020204030204" pitchFamily="34" charset="0"/>
                          <a:ea typeface="Calibri" panose="020F0502020204030204" pitchFamily="34" charset="0"/>
                          <a:cs typeface="Calibri" panose="020F0502020204030204" pitchFamily="34" charset="0"/>
                        </a:rPr>
                        <a:t>300</a:t>
                      </a:r>
                      <a:r>
                        <a:rPr sz="1200" spc="-20" dirty="0">
                          <a:latin typeface="Calibri" panose="020F0502020204030204" pitchFamily="34" charset="0"/>
                          <a:ea typeface="Calibri" panose="020F0502020204030204" pitchFamily="34" charset="0"/>
                          <a:cs typeface="Calibri" panose="020F0502020204030204" pitchFamily="34" charset="0"/>
                        </a:rPr>
                        <a:t> </a:t>
                      </a:r>
                      <a:r>
                        <a:rPr sz="1200" spc="-25" dirty="0">
                          <a:latin typeface="Calibri" panose="020F0502020204030204" pitchFamily="34" charset="0"/>
                          <a:ea typeface="Calibri" panose="020F0502020204030204" pitchFamily="34" charset="0"/>
                          <a:cs typeface="Calibri" panose="020F0502020204030204" pitchFamily="34" charset="0"/>
                        </a:rPr>
                        <a:t>MWe</a:t>
                      </a:r>
                      <a:endParaRPr sz="1200" dirty="0">
                        <a:latin typeface="Calibri" panose="020F0502020204030204" pitchFamily="34" charset="0"/>
                        <a:ea typeface="Calibri" panose="020F0502020204030204" pitchFamily="34" charset="0"/>
                        <a:cs typeface="Calibri" panose="020F0502020204030204" pitchFamily="34" charset="0"/>
                      </a:endParaRPr>
                    </a:p>
                  </a:txBody>
                  <a:tcPr marL="0" marR="0" marT="0" marB="0" anchor="ctr">
                    <a:lnL w="6350">
                      <a:solidFill>
                        <a:srgbClr val="9CC2E4"/>
                      </a:solidFill>
                      <a:prstDash val="solid"/>
                    </a:lnL>
                    <a:lnR w="6350">
                      <a:solidFill>
                        <a:srgbClr val="9CC2E4"/>
                      </a:solidFill>
                      <a:prstDash val="solid"/>
                    </a:lnR>
                    <a:lnT w="6350">
                      <a:solidFill>
                        <a:srgbClr val="9CC2E4"/>
                      </a:solidFill>
                      <a:prstDash val="solid"/>
                    </a:lnT>
                    <a:lnB w="6350">
                      <a:solidFill>
                        <a:srgbClr val="9CC2E4"/>
                      </a:solidFill>
                      <a:prstDash val="solid"/>
                    </a:lnB>
                    <a:solidFill>
                      <a:srgbClr val="DEEAF6"/>
                    </a:solidFill>
                  </a:tcPr>
                </a:tc>
                <a:tc>
                  <a:txBody>
                    <a:bodyPr/>
                    <a:lstStyle/>
                    <a:p>
                      <a:pPr marL="68580" algn="ctr">
                        <a:lnSpc>
                          <a:spcPts val="1280"/>
                        </a:lnSpc>
                      </a:pPr>
                      <a:r>
                        <a:rPr sz="1200" spc="-25" dirty="0">
                          <a:latin typeface="Calibri" panose="020F0502020204030204" pitchFamily="34" charset="0"/>
                          <a:ea typeface="Calibri" panose="020F0502020204030204" pitchFamily="34" charset="0"/>
                          <a:cs typeface="Calibri" panose="020F0502020204030204" pitchFamily="34" charset="0"/>
                        </a:rPr>
                        <a:t>PWR</a:t>
                      </a:r>
                      <a:endParaRPr sz="1200" dirty="0">
                        <a:latin typeface="Calibri" panose="020F0502020204030204" pitchFamily="34" charset="0"/>
                        <a:ea typeface="Calibri" panose="020F0502020204030204" pitchFamily="34" charset="0"/>
                        <a:cs typeface="Calibri" panose="020F0502020204030204" pitchFamily="34" charset="0"/>
                      </a:endParaRPr>
                    </a:p>
                  </a:txBody>
                  <a:tcPr marL="0" marR="0" marT="0" marB="0" anchor="ctr">
                    <a:lnL w="6350">
                      <a:solidFill>
                        <a:srgbClr val="9CC2E4"/>
                      </a:solidFill>
                      <a:prstDash val="solid"/>
                    </a:lnL>
                    <a:lnR w="6350">
                      <a:solidFill>
                        <a:srgbClr val="9CC2E4"/>
                      </a:solidFill>
                      <a:prstDash val="solid"/>
                    </a:lnR>
                    <a:lnT w="6350">
                      <a:solidFill>
                        <a:srgbClr val="9CC2E4"/>
                      </a:solidFill>
                      <a:prstDash val="solid"/>
                    </a:lnT>
                    <a:lnB w="6350">
                      <a:solidFill>
                        <a:srgbClr val="9CC2E4"/>
                      </a:solidFill>
                      <a:prstDash val="solid"/>
                    </a:lnB>
                    <a:solidFill>
                      <a:srgbClr val="DEEAF6"/>
                    </a:solidFill>
                  </a:tcPr>
                </a:tc>
                <a:tc>
                  <a:txBody>
                    <a:bodyPr/>
                    <a:lstStyle/>
                    <a:p>
                      <a:pPr marL="69850" algn="ctr">
                        <a:lnSpc>
                          <a:spcPts val="1280"/>
                        </a:lnSpc>
                      </a:pPr>
                      <a:r>
                        <a:rPr sz="1200" dirty="0">
                          <a:latin typeface="Calibri" panose="020F0502020204030204" pitchFamily="34" charset="0"/>
                          <a:ea typeface="Calibri" panose="020F0502020204030204" pitchFamily="34" charset="0"/>
                          <a:cs typeface="Calibri" panose="020F0502020204030204" pitchFamily="34" charset="0"/>
                        </a:rPr>
                        <a:t>OKBM,</a:t>
                      </a:r>
                      <a:r>
                        <a:rPr sz="1200" spc="-25" dirty="0">
                          <a:latin typeface="Calibri" panose="020F0502020204030204" pitchFamily="34" charset="0"/>
                          <a:ea typeface="Calibri" panose="020F0502020204030204" pitchFamily="34" charset="0"/>
                          <a:cs typeface="Calibri" panose="020F0502020204030204" pitchFamily="34" charset="0"/>
                        </a:rPr>
                        <a:t> </a:t>
                      </a:r>
                      <a:r>
                        <a:rPr sz="1200" spc="-10" dirty="0">
                          <a:latin typeface="Calibri" panose="020F0502020204030204" pitchFamily="34" charset="0"/>
                          <a:ea typeface="Calibri" panose="020F0502020204030204" pitchFamily="34" charset="0"/>
                          <a:cs typeface="Calibri" panose="020F0502020204030204" pitchFamily="34" charset="0"/>
                        </a:rPr>
                        <a:t>Russia</a:t>
                      </a:r>
                      <a:endParaRPr sz="1200" dirty="0">
                        <a:latin typeface="Calibri" panose="020F0502020204030204" pitchFamily="34" charset="0"/>
                        <a:ea typeface="Calibri" panose="020F0502020204030204" pitchFamily="34" charset="0"/>
                        <a:cs typeface="Calibri" panose="020F0502020204030204" pitchFamily="34" charset="0"/>
                      </a:endParaRPr>
                    </a:p>
                  </a:txBody>
                  <a:tcPr marL="0" marR="0" marT="0" marB="0" anchor="ctr">
                    <a:lnL w="6350">
                      <a:solidFill>
                        <a:srgbClr val="9CC2E4"/>
                      </a:solidFill>
                      <a:prstDash val="solid"/>
                    </a:lnL>
                    <a:lnR w="6350">
                      <a:solidFill>
                        <a:srgbClr val="9CC2E4"/>
                      </a:solidFill>
                      <a:prstDash val="solid"/>
                    </a:lnR>
                    <a:lnT w="6350">
                      <a:solidFill>
                        <a:srgbClr val="9CC2E4"/>
                      </a:solidFill>
                      <a:prstDash val="solid"/>
                    </a:lnT>
                    <a:lnB w="6350">
                      <a:solidFill>
                        <a:srgbClr val="9CC2E4"/>
                      </a:solidFill>
                      <a:prstDash val="solid"/>
                    </a:lnB>
                    <a:solidFill>
                      <a:srgbClr val="DEEAF6"/>
                    </a:solidFill>
                  </a:tcPr>
                </a:tc>
                <a:extLst>
                  <a:ext uri="{0D108BD9-81ED-4DB2-BD59-A6C34878D82A}">
                    <a16:rowId xmlns:a16="http://schemas.microsoft.com/office/drawing/2014/main" val="10001"/>
                  </a:ext>
                </a:extLst>
              </a:tr>
              <a:tr h="322911">
                <a:tc>
                  <a:txBody>
                    <a:bodyPr/>
                    <a:lstStyle/>
                    <a:p>
                      <a:pPr marL="67945" algn="ctr">
                        <a:lnSpc>
                          <a:spcPts val="1290"/>
                        </a:lnSpc>
                      </a:pPr>
                      <a:r>
                        <a:rPr sz="1200" spc="-10" dirty="0">
                          <a:latin typeface="Calibri" panose="020F0502020204030204" pitchFamily="34" charset="0"/>
                          <a:ea typeface="Calibri" panose="020F0502020204030204" pitchFamily="34" charset="0"/>
                          <a:cs typeface="Calibri" panose="020F0502020204030204" pitchFamily="34" charset="0"/>
                        </a:rPr>
                        <a:t>NuScale</a:t>
                      </a:r>
                      <a:endParaRPr sz="1200" dirty="0">
                        <a:latin typeface="Calibri" panose="020F0502020204030204" pitchFamily="34" charset="0"/>
                        <a:ea typeface="Calibri" panose="020F0502020204030204" pitchFamily="34" charset="0"/>
                        <a:cs typeface="Calibri" panose="020F0502020204030204" pitchFamily="34" charset="0"/>
                      </a:endParaRPr>
                    </a:p>
                  </a:txBody>
                  <a:tcPr marL="0" marR="0" marT="0" marB="0" anchor="ctr">
                    <a:lnL w="6350">
                      <a:solidFill>
                        <a:srgbClr val="9CC2E4"/>
                      </a:solidFill>
                      <a:prstDash val="solid"/>
                    </a:lnL>
                    <a:lnR w="6350">
                      <a:solidFill>
                        <a:srgbClr val="9CC2E4"/>
                      </a:solidFill>
                      <a:prstDash val="solid"/>
                    </a:lnR>
                    <a:lnT w="6350">
                      <a:solidFill>
                        <a:srgbClr val="9CC2E4"/>
                      </a:solidFill>
                      <a:prstDash val="solid"/>
                    </a:lnT>
                    <a:lnB w="6350">
                      <a:solidFill>
                        <a:srgbClr val="9CC2E4"/>
                      </a:solidFill>
                      <a:prstDash val="solid"/>
                    </a:lnB>
                  </a:tcPr>
                </a:tc>
                <a:tc>
                  <a:txBody>
                    <a:bodyPr/>
                    <a:lstStyle/>
                    <a:p>
                      <a:pPr marL="68580" algn="ctr">
                        <a:lnSpc>
                          <a:spcPts val="1290"/>
                        </a:lnSpc>
                      </a:pPr>
                      <a:r>
                        <a:rPr sz="1200" dirty="0">
                          <a:latin typeface="Calibri" panose="020F0502020204030204" pitchFamily="34" charset="0"/>
                          <a:ea typeface="Calibri" panose="020F0502020204030204" pitchFamily="34" charset="0"/>
                          <a:cs typeface="Calibri" panose="020F0502020204030204" pitchFamily="34" charset="0"/>
                        </a:rPr>
                        <a:t>60</a:t>
                      </a:r>
                      <a:r>
                        <a:rPr sz="1200" spc="-10" dirty="0">
                          <a:latin typeface="Calibri" panose="020F0502020204030204" pitchFamily="34" charset="0"/>
                          <a:ea typeface="Calibri" panose="020F0502020204030204" pitchFamily="34" charset="0"/>
                          <a:cs typeface="Calibri" panose="020F0502020204030204" pitchFamily="34" charset="0"/>
                        </a:rPr>
                        <a:t> </a:t>
                      </a:r>
                      <a:r>
                        <a:rPr sz="1200" spc="-25" dirty="0">
                          <a:latin typeface="Calibri" panose="020F0502020204030204" pitchFamily="34" charset="0"/>
                          <a:ea typeface="Calibri" panose="020F0502020204030204" pitchFamily="34" charset="0"/>
                          <a:cs typeface="Calibri" panose="020F0502020204030204" pitchFamily="34" charset="0"/>
                        </a:rPr>
                        <a:t>MWe</a:t>
                      </a:r>
                      <a:endParaRPr sz="1200" dirty="0">
                        <a:latin typeface="Calibri" panose="020F0502020204030204" pitchFamily="34" charset="0"/>
                        <a:ea typeface="Calibri" panose="020F0502020204030204" pitchFamily="34" charset="0"/>
                        <a:cs typeface="Calibri" panose="020F0502020204030204" pitchFamily="34" charset="0"/>
                      </a:endParaRPr>
                    </a:p>
                  </a:txBody>
                  <a:tcPr marL="0" marR="0" marT="0" marB="0" anchor="ctr">
                    <a:lnL w="6350">
                      <a:solidFill>
                        <a:srgbClr val="9CC2E4"/>
                      </a:solidFill>
                      <a:prstDash val="solid"/>
                    </a:lnL>
                    <a:lnR w="6350">
                      <a:solidFill>
                        <a:srgbClr val="9CC2E4"/>
                      </a:solidFill>
                      <a:prstDash val="solid"/>
                    </a:lnR>
                    <a:lnT w="6350">
                      <a:solidFill>
                        <a:srgbClr val="9CC2E4"/>
                      </a:solidFill>
                      <a:prstDash val="solid"/>
                    </a:lnT>
                    <a:lnB w="6350">
                      <a:solidFill>
                        <a:srgbClr val="9CC2E4"/>
                      </a:solidFill>
                      <a:prstDash val="solid"/>
                    </a:lnB>
                  </a:tcPr>
                </a:tc>
                <a:tc>
                  <a:txBody>
                    <a:bodyPr/>
                    <a:lstStyle/>
                    <a:p>
                      <a:pPr marL="68580" algn="ctr">
                        <a:lnSpc>
                          <a:spcPts val="1290"/>
                        </a:lnSpc>
                      </a:pPr>
                      <a:r>
                        <a:rPr sz="1200" dirty="0">
                          <a:latin typeface="Calibri" panose="020F0502020204030204" pitchFamily="34" charset="0"/>
                          <a:ea typeface="Calibri" panose="020F0502020204030204" pitchFamily="34" charset="0"/>
                          <a:cs typeface="Calibri" panose="020F0502020204030204" pitchFamily="34" charset="0"/>
                        </a:rPr>
                        <a:t>Integral</a:t>
                      </a:r>
                      <a:r>
                        <a:rPr sz="1200" spc="-20" dirty="0">
                          <a:latin typeface="Calibri" panose="020F0502020204030204" pitchFamily="34" charset="0"/>
                          <a:ea typeface="Calibri" panose="020F0502020204030204" pitchFamily="34" charset="0"/>
                          <a:cs typeface="Calibri" panose="020F0502020204030204" pitchFamily="34" charset="0"/>
                        </a:rPr>
                        <a:t> </a:t>
                      </a:r>
                      <a:r>
                        <a:rPr sz="1200" spc="-25" dirty="0">
                          <a:latin typeface="Calibri" panose="020F0502020204030204" pitchFamily="34" charset="0"/>
                          <a:ea typeface="Calibri" panose="020F0502020204030204" pitchFamily="34" charset="0"/>
                          <a:cs typeface="Calibri" panose="020F0502020204030204" pitchFamily="34" charset="0"/>
                        </a:rPr>
                        <a:t>PWR</a:t>
                      </a:r>
                      <a:endParaRPr sz="1200" dirty="0">
                        <a:latin typeface="Calibri" panose="020F0502020204030204" pitchFamily="34" charset="0"/>
                        <a:ea typeface="Calibri" panose="020F0502020204030204" pitchFamily="34" charset="0"/>
                        <a:cs typeface="Calibri" panose="020F0502020204030204" pitchFamily="34" charset="0"/>
                      </a:endParaRPr>
                    </a:p>
                  </a:txBody>
                  <a:tcPr marL="0" marR="0" marT="0" marB="0" anchor="ctr">
                    <a:lnL w="6350">
                      <a:solidFill>
                        <a:srgbClr val="9CC2E4"/>
                      </a:solidFill>
                      <a:prstDash val="solid"/>
                    </a:lnL>
                    <a:lnR w="6350">
                      <a:solidFill>
                        <a:srgbClr val="9CC2E4"/>
                      </a:solidFill>
                      <a:prstDash val="solid"/>
                    </a:lnR>
                    <a:lnT w="6350">
                      <a:solidFill>
                        <a:srgbClr val="9CC2E4"/>
                      </a:solidFill>
                      <a:prstDash val="solid"/>
                    </a:lnT>
                    <a:lnB w="6350">
                      <a:solidFill>
                        <a:srgbClr val="9CC2E4"/>
                      </a:solidFill>
                      <a:prstDash val="solid"/>
                    </a:lnB>
                  </a:tcPr>
                </a:tc>
                <a:tc>
                  <a:txBody>
                    <a:bodyPr/>
                    <a:lstStyle/>
                    <a:p>
                      <a:pPr marL="69850" algn="ctr">
                        <a:lnSpc>
                          <a:spcPts val="1290"/>
                        </a:lnSpc>
                      </a:pPr>
                      <a:r>
                        <a:rPr sz="1200" dirty="0">
                          <a:latin typeface="Calibri" panose="020F0502020204030204" pitchFamily="34" charset="0"/>
                          <a:ea typeface="Calibri" panose="020F0502020204030204" pitchFamily="34" charset="0"/>
                          <a:cs typeface="Calibri" panose="020F0502020204030204" pitchFamily="34" charset="0"/>
                        </a:rPr>
                        <a:t>NuScale</a:t>
                      </a:r>
                      <a:r>
                        <a:rPr sz="1200" spc="-15" dirty="0">
                          <a:latin typeface="Calibri" panose="020F0502020204030204" pitchFamily="34" charset="0"/>
                          <a:ea typeface="Calibri" panose="020F0502020204030204" pitchFamily="34" charset="0"/>
                          <a:cs typeface="Calibri" panose="020F0502020204030204" pitchFamily="34" charset="0"/>
                        </a:rPr>
                        <a:t> </a:t>
                      </a:r>
                      <a:r>
                        <a:rPr sz="1200" dirty="0">
                          <a:latin typeface="Calibri" panose="020F0502020204030204" pitchFamily="34" charset="0"/>
                          <a:ea typeface="Calibri" panose="020F0502020204030204" pitchFamily="34" charset="0"/>
                          <a:cs typeface="Calibri" panose="020F0502020204030204" pitchFamily="34" charset="0"/>
                        </a:rPr>
                        <a:t>Power</a:t>
                      </a:r>
                      <a:r>
                        <a:rPr sz="1200" spc="-15" dirty="0">
                          <a:latin typeface="Calibri" panose="020F0502020204030204" pitchFamily="34" charset="0"/>
                          <a:ea typeface="Calibri" panose="020F0502020204030204" pitchFamily="34" charset="0"/>
                          <a:cs typeface="Calibri" panose="020F0502020204030204" pitchFamily="34" charset="0"/>
                        </a:rPr>
                        <a:t> </a:t>
                      </a:r>
                      <a:r>
                        <a:rPr sz="1200" dirty="0">
                          <a:latin typeface="Calibri" panose="020F0502020204030204" pitchFamily="34" charset="0"/>
                          <a:ea typeface="Calibri" panose="020F0502020204030204" pitchFamily="34" charset="0"/>
                          <a:cs typeface="Calibri" panose="020F0502020204030204" pitchFamily="34" charset="0"/>
                        </a:rPr>
                        <a:t>+</a:t>
                      </a:r>
                      <a:r>
                        <a:rPr sz="1200" spc="-25" dirty="0">
                          <a:latin typeface="Calibri" panose="020F0502020204030204" pitchFamily="34" charset="0"/>
                          <a:ea typeface="Calibri" panose="020F0502020204030204" pitchFamily="34" charset="0"/>
                          <a:cs typeface="Calibri" panose="020F0502020204030204" pitchFamily="34" charset="0"/>
                        </a:rPr>
                        <a:t> </a:t>
                      </a:r>
                      <a:r>
                        <a:rPr sz="1200" dirty="0">
                          <a:latin typeface="Calibri" panose="020F0502020204030204" pitchFamily="34" charset="0"/>
                          <a:ea typeface="Calibri" panose="020F0502020204030204" pitchFamily="34" charset="0"/>
                          <a:cs typeface="Calibri" panose="020F0502020204030204" pitchFamily="34" charset="0"/>
                        </a:rPr>
                        <a:t>Fluor,</a:t>
                      </a:r>
                      <a:r>
                        <a:rPr sz="1200" spc="-20" dirty="0">
                          <a:latin typeface="Calibri" panose="020F0502020204030204" pitchFamily="34" charset="0"/>
                          <a:ea typeface="Calibri" panose="020F0502020204030204" pitchFamily="34" charset="0"/>
                          <a:cs typeface="Calibri" panose="020F0502020204030204" pitchFamily="34" charset="0"/>
                        </a:rPr>
                        <a:t> </a:t>
                      </a:r>
                      <a:r>
                        <a:rPr sz="1200" spc="-25" dirty="0">
                          <a:latin typeface="Calibri" panose="020F0502020204030204" pitchFamily="34" charset="0"/>
                          <a:ea typeface="Calibri" panose="020F0502020204030204" pitchFamily="34" charset="0"/>
                          <a:cs typeface="Calibri" panose="020F0502020204030204" pitchFamily="34" charset="0"/>
                        </a:rPr>
                        <a:t>USA</a:t>
                      </a:r>
                      <a:endParaRPr sz="1200">
                        <a:latin typeface="Calibri" panose="020F0502020204030204" pitchFamily="34" charset="0"/>
                        <a:ea typeface="Calibri" panose="020F0502020204030204" pitchFamily="34" charset="0"/>
                        <a:cs typeface="Calibri" panose="020F0502020204030204" pitchFamily="34" charset="0"/>
                      </a:endParaRPr>
                    </a:p>
                  </a:txBody>
                  <a:tcPr marL="0" marR="0" marT="0" marB="0" anchor="ctr">
                    <a:lnL w="6350">
                      <a:solidFill>
                        <a:srgbClr val="9CC2E4"/>
                      </a:solidFill>
                      <a:prstDash val="solid"/>
                    </a:lnL>
                    <a:lnR w="6350">
                      <a:solidFill>
                        <a:srgbClr val="9CC2E4"/>
                      </a:solidFill>
                      <a:prstDash val="solid"/>
                    </a:lnR>
                    <a:lnT w="6350">
                      <a:solidFill>
                        <a:srgbClr val="9CC2E4"/>
                      </a:solidFill>
                      <a:prstDash val="solid"/>
                    </a:lnT>
                    <a:lnB w="6350">
                      <a:solidFill>
                        <a:srgbClr val="9CC2E4"/>
                      </a:solidFill>
                      <a:prstDash val="solid"/>
                    </a:lnB>
                  </a:tcPr>
                </a:tc>
                <a:extLst>
                  <a:ext uri="{0D108BD9-81ED-4DB2-BD59-A6C34878D82A}">
                    <a16:rowId xmlns:a16="http://schemas.microsoft.com/office/drawing/2014/main" val="10002"/>
                  </a:ext>
                </a:extLst>
              </a:tr>
              <a:tr h="320818">
                <a:tc>
                  <a:txBody>
                    <a:bodyPr/>
                    <a:lstStyle/>
                    <a:p>
                      <a:pPr marL="67945" algn="ctr">
                        <a:lnSpc>
                          <a:spcPts val="1275"/>
                        </a:lnSpc>
                      </a:pPr>
                      <a:r>
                        <a:rPr sz="1200" spc="-10" dirty="0">
                          <a:latin typeface="Calibri" panose="020F0502020204030204" pitchFamily="34" charset="0"/>
                          <a:ea typeface="Calibri" panose="020F0502020204030204" pitchFamily="34" charset="0"/>
                          <a:cs typeface="Calibri" panose="020F0502020204030204" pitchFamily="34" charset="0"/>
                        </a:rPr>
                        <a:t>SMR-</a:t>
                      </a:r>
                      <a:r>
                        <a:rPr sz="1200" spc="-25" dirty="0">
                          <a:latin typeface="Calibri" panose="020F0502020204030204" pitchFamily="34" charset="0"/>
                          <a:ea typeface="Calibri" panose="020F0502020204030204" pitchFamily="34" charset="0"/>
                          <a:cs typeface="Calibri" panose="020F0502020204030204" pitchFamily="34" charset="0"/>
                        </a:rPr>
                        <a:t>160</a:t>
                      </a:r>
                      <a:endParaRPr sz="1200">
                        <a:latin typeface="Calibri" panose="020F0502020204030204" pitchFamily="34" charset="0"/>
                        <a:ea typeface="Calibri" panose="020F0502020204030204" pitchFamily="34" charset="0"/>
                        <a:cs typeface="Calibri" panose="020F0502020204030204" pitchFamily="34" charset="0"/>
                      </a:endParaRPr>
                    </a:p>
                  </a:txBody>
                  <a:tcPr marL="0" marR="0" marT="0" marB="0" anchor="ctr">
                    <a:lnL w="6350">
                      <a:solidFill>
                        <a:srgbClr val="9CC2E4"/>
                      </a:solidFill>
                      <a:prstDash val="solid"/>
                    </a:lnL>
                    <a:lnR w="6350">
                      <a:solidFill>
                        <a:srgbClr val="9CC2E4"/>
                      </a:solidFill>
                      <a:prstDash val="solid"/>
                    </a:lnR>
                    <a:lnT w="6350">
                      <a:solidFill>
                        <a:srgbClr val="9CC2E4"/>
                      </a:solidFill>
                      <a:prstDash val="solid"/>
                    </a:lnT>
                    <a:lnB w="6350">
                      <a:solidFill>
                        <a:srgbClr val="9CC2E4"/>
                      </a:solidFill>
                      <a:prstDash val="solid"/>
                    </a:lnB>
                    <a:solidFill>
                      <a:srgbClr val="DEEAF6"/>
                    </a:solidFill>
                  </a:tcPr>
                </a:tc>
                <a:tc>
                  <a:txBody>
                    <a:bodyPr/>
                    <a:lstStyle/>
                    <a:p>
                      <a:pPr marL="68580" algn="ctr">
                        <a:lnSpc>
                          <a:spcPts val="1275"/>
                        </a:lnSpc>
                      </a:pPr>
                      <a:r>
                        <a:rPr sz="1200" dirty="0">
                          <a:latin typeface="Calibri" panose="020F0502020204030204" pitchFamily="34" charset="0"/>
                          <a:ea typeface="Calibri" panose="020F0502020204030204" pitchFamily="34" charset="0"/>
                          <a:cs typeface="Calibri" panose="020F0502020204030204" pitchFamily="34" charset="0"/>
                        </a:rPr>
                        <a:t>160</a:t>
                      </a:r>
                      <a:r>
                        <a:rPr sz="1200" spc="-20" dirty="0">
                          <a:latin typeface="Calibri" panose="020F0502020204030204" pitchFamily="34" charset="0"/>
                          <a:ea typeface="Calibri" panose="020F0502020204030204" pitchFamily="34" charset="0"/>
                          <a:cs typeface="Calibri" panose="020F0502020204030204" pitchFamily="34" charset="0"/>
                        </a:rPr>
                        <a:t> </a:t>
                      </a:r>
                      <a:r>
                        <a:rPr sz="1200" spc="-25" dirty="0">
                          <a:latin typeface="Calibri" panose="020F0502020204030204" pitchFamily="34" charset="0"/>
                          <a:ea typeface="Calibri" panose="020F0502020204030204" pitchFamily="34" charset="0"/>
                          <a:cs typeface="Calibri" panose="020F0502020204030204" pitchFamily="34" charset="0"/>
                        </a:rPr>
                        <a:t>MWe</a:t>
                      </a:r>
                      <a:endParaRPr sz="1200" dirty="0">
                        <a:latin typeface="Calibri" panose="020F0502020204030204" pitchFamily="34" charset="0"/>
                        <a:ea typeface="Calibri" panose="020F0502020204030204" pitchFamily="34" charset="0"/>
                        <a:cs typeface="Calibri" panose="020F0502020204030204" pitchFamily="34" charset="0"/>
                      </a:endParaRPr>
                    </a:p>
                  </a:txBody>
                  <a:tcPr marL="0" marR="0" marT="0" marB="0" anchor="ctr">
                    <a:lnL w="6350">
                      <a:solidFill>
                        <a:srgbClr val="9CC2E4"/>
                      </a:solidFill>
                      <a:prstDash val="solid"/>
                    </a:lnL>
                    <a:lnR w="6350">
                      <a:solidFill>
                        <a:srgbClr val="9CC2E4"/>
                      </a:solidFill>
                      <a:prstDash val="solid"/>
                    </a:lnR>
                    <a:lnT w="6350">
                      <a:solidFill>
                        <a:srgbClr val="9CC2E4"/>
                      </a:solidFill>
                      <a:prstDash val="solid"/>
                    </a:lnT>
                    <a:lnB w="6350">
                      <a:solidFill>
                        <a:srgbClr val="9CC2E4"/>
                      </a:solidFill>
                      <a:prstDash val="solid"/>
                    </a:lnB>
                    <a:solidFill>
                      <a:srgbClr val="DEEAF6"/>
                    </a:solidFill>
                  </a:tcPr>
                </a:tc>
                <a:tc>
                  <a:txBody>
                    <a:bodyPr/>
                    <a:lstStyle/>
                    <a:p>
                      <a:pPr marL="68580" algn="ctr">
                        <a:lnSpc>
                          <a:spcPts val="1275"/>
                        </a:lnSpc>
                      </a:pPr>
                      <a:r>
                        <a:rPr sz="1200" spc="-25" dirty="0">
                          <a:latin typeface="Calibri" panose="020F0502020204030204" pitchFamily="34" charset="0"/>
                          <a:ea typeface="Calibri" panose="020F0502020204030204" pitchFamily="34" charset="0"/>
                          <a:cs typeface="Calibri" panose="020F0502020204030204" pitchFamily="34" charset="0"/>
                        </a:rPr>
                        <a:t>PWR</a:t>
                      </a:r>
                      <a:endParaRPr sz="1200" dirty="0">
                        <a:latin typeface="Calibri" panose="020F0502020204030204" pitchFamily="34" charset="0"/>
                        <a:ea typeface="Calibri" panose="020F0502020204030204" pitchFamily="34" charset="0"/>
                        <a:cs typeface="Calibri" panose="020F0502020204030204" pitchFamily="34" charset="0"/>
                      </a:endParaRPr>
                    </a:p>
                  </a:txBody>
                  <a:tcPr marL="0" marR="0" marT="0" marB="0" anchor="ctr">
                    <a:lnL w="6350">
                      <a:solidFill>
                        <a:srgbClr val="9CC2E4"/>
                      </a:solidFill>
                      <a:prstDash val="solid"/>
                    </a:lnL>
                    <a:lnR w="6350">
                      <a:solidFill>
                        <a:srgbClr val="9CC2E4"/>
                      </a:solidFill>
                      <a:prstDash val="solid"/>
                    </a:lnR>
                    <a:lnT w="6350">
                      <a:solidFill>
                        <a:srgbClr val="9CC2E4"/>
                      </a:solidFill>
                      <a:prstDash val="solid"/>
                    </a:lnT>
                    <a:lnB w="6350">
                      <a:solidFill>
                        <a:srgbClr val="9CC2E4"/>
                      </a:solidFill>
                      <a:prstDash val="solid"/>
                    </a:lnB>
                    <a:solidFill>
                      <a:srgbClr val="DEEAF6"/>
                    </a:solidFill>
                  </a:tcPr>
                </a:tc>
                <a:tc>
                  <a:txBody>
                    <a:bodyPr/>
                    <a:lstStyle/>
                    <a:p>
                      <a:pPr marL="69850" algn="ctr">
                        <a:lnSpc>
                          <a:spcPts val="1275"/>
                        </a:lnSpc>
                      </a:pPr>
                      <a:r>
                        <a:rPr sz="1200" dirty="0">
                          <a:latin typeface="Calibri" panose="020F0502020204030204" pitchFamily="34" charset="0"/>
                          <a:ea typeface="Calibri" panose="020F0502020204030204" pitchFamily="34" charset="0"/>
                          <a:cs typeface="Calibri" panose="020F0502020204030204" pitchFamily="34" charset="0"/>
                        </a:rPr>
                        <a:t>Holtec,</a:t>
                      </a:r>
                      <a:r>
                        <a:rPr sz="1200" spc="-5" dirty="0">
                          <a:latin typeface="Calibri" panose="020F0502020204030204" pitchFamily="34" charset="0"/>
                          <a:ea typeface="Calibri" panose="020F0502020204030204" pitchFamily="34" charset="0"/>
                          <a:cs typeface="Calibri" panose="020F0502020204030204" pitchFamily="34" charset="0"/>
                        </a:rPr>
                        <a:t> </a:t>
                      </a:r>
                      <a:r>
                        <a:rPr sz="1200" dirty="0">
                          <a:latin typeface="Calibri" panose="020F0502020204030204" pitchFamily="34" charset="0"/>
                          <a:ea typeface="Calibri" panose="020F0502020204030204" pitchFamily="34" charset="0"/>
                          <a:cs typeface="Calibri" panose="020F0502020204030204" pitchFamily="34" charset="0"/>
                        </a:rPr>
                        <a:t>USA</a:t>
                      </a:r>
                      <a:r>
                        <a:rPr sz="1200" spc="-10" dirty="0">
                          <a:latin typeface="Calibri" panose="020F0502020204030204" pitchFamily="34" charset="0"/>
                          <a:ea typeface="Calibri" panose="020F0502020204030204" pitchFamily="34" charset="0"/>
                          <a:cs typeface="Calibri" panose="020F0502020204030204" pitchFamily="34" charset="0"/>
                        </a:rPr>
                        <a:t> </a:t>
                      </a:r>
                      <a:r>
                        <a:rPr sz="1200" dirty="0">
                          <a:latin typeface="Calibri" panose="020F0502020204030204" pitchFamily="34" charset="0"/>
                          <a:ea typeface="Calibri" panose="020F0502020204030204" pitchFamily="34" charset="0"/>
                          <a:cs typeface="Calibri" panose="020F0502020204030204" pitchFamily="34" charset="0"/>
                        </a:rPr>
                        <a:t>+</a:t>
                      </a:r>
                      <a:r>
                        <a:rPr sz="1200" spc="-15" dirty="0">
                          <a:latin typeface="Calibri" panose="020F0502020204030204" pitchFamily="34" charset="0"/>
                          <a:ea typeface="Calibri" panose="020F0502020204030204" pitchFamily="34" charset="0"/>
                          <a:cs typeface="Calibri" panose="020F0502020204030204" pitchFamily="34" charset="0"/>
                        </a:rPr>
                        <a:t> </a:t>
                      </a:r>
                      <a:r>
                        <a:rPr sz="1200" spc="-10" dirty="0">
                          <a:latin typeface="Calibri" panose="020F0502020204030204" pitchFamily="34" charset="0"/>
                          <a:ea typeface="Calibri" panose="020F0502020204030204" pitchFamily="34" charset="0"/>
                          <a:cs typeface="Calibri" panose="020F0502020204030204" pitchFamily="34" charset="0"/>
                        </a:rPr>
                        <a:t>SNC-</a:t>
                      </a:r>
                      <a:r>
                        <a:rPr sz="1200" dirty="0">
                          <a:latin typeface="Calibri" panose="020F0502020204030204" pitchFamily="34" charset="0"/>
                          <a:ea typeface="Calibri" panose="020F0502020204030204" pitchFamily="34" charset="0"/>
                          <a:cs typeface="Calibri" panose="020F0502020204030204" pitchFamily="34" charset="0"/>
                        </a:rPr>
                        <a:t>Lavalin,</a:t>
                      </a:r>
                      <a:r>
                        <a:rPr sz="1200" spc="-10" dirty="0">
                          <a:latin typeface="Calibri" panose="020F0502020204030204" pitchFamily="34" charset="0"/>
                          <a:ea typeface="Calibri" panose="020F0502020204030204" pitchFamily="34" charset="0"/>
                          <a:cs typeface="Calibri" panose="020F0502020204030204" pitchFamily="34" charset="0"/>
                        </a:rPr>
                        <a:t> Canada</a:t>
                      </a:r>
                      <a:endParaRPr sz="1200" dirty="0">
                        <a:latin typeface="Calibri" panose="020F0502020204030204" pitchFamily="34" charset="0"/>
                        <a:ea typeface="Calibri" panose="020F0502020204030204" pitchFamily="34" charset="0"/>
                        <a:cs typeface="Calibri" panose="020F0502020204030204" pitchFamily="34" charset="0"/>
                      </a:endParaRPr>
                    </a:p>
                  </a:txBody>
                  <a:tcPr marL="0" marR="0" marT="0" marB="0" anchor="ctr">
                    <a:lnL w="6350">
                      <a:solidFill>
                        <a:srgbClr val="9CC2E4"/>
                      </a:solidFill>
                      <a:prstDash val="solid"/>
                    </a:lnL>
                    <a:lnR w="6350">
                      <a:solidFill>
                        <a:srgbClr val="9CC2E4"/>
                      </a:solidFill>
                      <a:prstDash val="solid"/>
                    </a:lnR>
                    <a:lnT w="6350">
                      <a:solidFill>
                        <a:srgbClr val="9CC2E4"/>
                      </a:solidFill>
                      <a:prstDash val="solid"/>
                    </a:lnT>
                    <a:lnB w="6350">
                      <a:solidFill>
                        <a:srgbClr val="9CC2E4"/>
                      </a:solidFill>
                      <a:prstDash val="solid"/>
                    </a:lnB>
                    <a:solidFill>
                      <a:srgbClr val="DEEAF6"/>
                    </a:solidFill>
                  </a:tcPr>
                </a:tc>
                <a:extLst>
                  <a:ext uri="{0D108BD9-81ED-4DB2-BD59-A6C34878D82A}">
                    <a16:rowId xmlns:a16="http://schemas.microsoft.com/office/drawing/2014/main" val="10003"/>
                  </a:ext>
                </a:extLst>
              </a:tr>
              <a:tr h="381495">
                <a:tc>
                  <a:txBody>
                    <a:bodyPr/>
                    <a:lstStyle/>
                    <a:p>
                      <a:pPr marL="67945" algn="ctr">
                        <a:lnSpc>
                          <a:spcPts val="1290"/>
                        </a:lnSpc>
                      </a:pPr>
                      <a:r>
                        <a:rPr sz="1200" spc="-10" dirty="0">
                          <a:latin typeface="Calibri" panose="020F0502020204030204" pitchFamily="34" charset="0"/>
                          <a:ea typeface="Calibri" panose="020F0502020204030204" pitchFamily="34" charset="0"/>
                          <a:cs typeface="Calibri" panose="020F0502020204030204" pitchFamily="34" charset="0"/>
                        </a:rPr>
                        <a:t>ACP100</a:t>
                      </a:r>
                      <a:endParaRPr lang="en-US" sz="1200" spc="-10" dirty="0">
                        <a:latin typeface="Calibri" panose="020F0502020204030204" pitchFamily="34" charset="0"/>
                        <a:ea typeface="Calibri" panose="020F0502020204030204" pitchFamily="34" charset="0"/>
                        <a:cs typeface="Calibri" panose="020F0502020204030204" pitchFamily="34" charset="0"/>
                      </a:endParaRPr>
                    </a:p>
                    <a:p>
                      <a:pPr marL="67945" algn="ctr">
                        <a:lnSpc>
                          <a:spcPts val="1290"/>
                        </a:lnSpc>
                      </a:pPr>
                      <a:r>
                        <a:rPr sz="1200" spc="-10" dirty="0" err="1">
                          <a:latin typeface="Calibri" panose="020F0502020204030204" pitchFamily="34" charset="0"/>
                          <a:ea typeface="Calibri" panose="020F0502020204030204" pitchFamily="34" charset="0"/>
                          <a:cs typeface="Calibri" panose="020F0502020204030204" pitchFamily="34" charset="0"/>
                        </a:rPr>
                        <a:t>Lin</a:t>
                      </a:r>
                      <a:r>
                        <a:rPr sz="1200" dirty="0" err="1">
                          <a:latin typeface="Calibri" panose="020F0502020204030204" pitchFamily="34" charset="0"/>
                          <a:ea typeface="Calibri" panose="020F0502020204030204" pitchFamily="34" charset="0"/>
                          <a:cs typeface="Calibri" panose="020F0502020204030204" pitchFamily="34" charset="0"/>
                        </a:rPr>
                        <a:t>glong</a:t>
                      </a:r>
                      <a:r>
                        <a:rPr sz="1200" spc="-25" dirty="0">
                          <a:latin typeface="Calibri" panose="020F0502020204030204" pitchFamily="34" charset="0"/>
                          <a:ea typeface="Calibri" panose="020F0502020204030204" pitchFamily="34" charset="0"/>
                          <a:cs typeface="Calibri" panose="020F0502020204030204" pitchFamily="34" charset="0"/>
                        </a:rPr>
                        <a:t> One</a:t>
                      </a:r>
                      <a:endParaRPr sz="1200" dirty="0">
                        <a:latin typeface="Calibri" panose="020F0502020204030204" pitchFamily="34" charset="0"/>
                        <a:ea typeface="Calibri" panose="020F0502020204030204" pitchFamily="34" charset="0"/>
                        <a:cs typeface="Calibri" panose="020F0502020204030204" pitchFamily="34" charset="0"/>
                      </a:endParaRPr>
                    </a:p>
                  </a:txBody>
                  <a:tcPr marL="0" marR="0" marT="0" marB="0" anchor="ctr">
                    <a:lnL w="6350">
                      <a:solidFill>
                        <a:srgbClr val="9CC2E4"/>
                      </a:solidFill>
                      <a:prstDash val="solid"/>
                    </a:lnL>
                    <a:lnR w="6350">
                      <a:solidFill>
                        <a:srgbClr val="9CC2E4"/>
                      </a:solidFill>
                      <a:prstDash val="solid"/>
                    </a:lnR>
                    <a:lnT w="6350">
                      <a:solidFill>
                        <a:srgbClr val="9CC2E4"/>
                      </a:solidFill>
                      <a:prstDash val="solid"/>
                    </a:lnT>
                    <a:lnB w="6350">
                      <a:solidFill>
                        <a:srgbClr val="9CC2E4"/>
                      </a:solidFill>
                      <a:prstDash val="solid"/>
                    </a:lnB>
                  </a:tcPr>
                </a:tc>
                <a:tc>
                  <a:txBody>
                    <a:bodyPr/>
                    <a:lstStyle/>
                    <a:p>
                      <a:pPr marL="68580" algn="ctr">
                        <a:lnSpc>
                          <a:spcPts val="1290"/>
                        </a:lnSpc>
                      </a:pPr>
                      <a:r>
                        <a:rPr sz="1200" dirty="0">
                          <a:latin typeface="Calibri" panose="020F0502020204030204" pitchFamily="34" charset="0"/>
                          <a:ea typeface="Calibri" panose="020F0502020204030204" pitchFamily="34" charset="0"/>
                          <a:cs typeface="Calibri" panose="020F0502020204030204" pitchFamily="34" charset="0"/>
                        </a:rPr>
                        <a:t>125</a:t>
                      </a:r>
                      <a:r>
                        <a:rPr sz="1200" spc="-20" dirty="0">
                          <a:latin typeface="Calibri" panose="020F0502020204030204" pitchFamily="34" charset="0"/>
                          <a:ea typeface="Calibri" panose="020F0502020204030204" pitchFamily="34" charset="0"/>
                          <a:cs typeface="Calibri" panose="020F0502020204030204" pitchFamily="34" charset="0"/>
                        </a:rPr>
                        <a:t> </a:t>
                      </a:r>
                      <a:r>
                        <a:rPr sz="1200" spc="-25" dirty="0">
                          <a:latin typeface="Calibri" panose="020F0502020204030204" pitchFamily="34" charset="0"/>
                          <a:ea typeface="Calibri" panose="020F0502020204030204" pitchFamily="34" charset="0"/>
                          <a:cs typeface="Calibri" panose="020F0502020204030204" pitchFamily="34" charset="0"/>
                        </a:rPr>
                        <a:t>MWe</a:t>
                      </a:r>
                      <a:endParaRPr sz="1200" dirty="0">
                        <a:latin typeface="Calibri" panose="020F0502020204030204" pitchFamily="34" charset="0"/>
                        <a:ea typeface="Calibri" panose="020F0502020204030204" pitchFamily="34" charset="0"/>
                        <a:cs typeface="Calibri" panose="020F0502020204030204" pitchFamily="34" charset="0"/>
                      </a:endParaRPr>
                    </a:p>
                  </a:txBody>
                  <a:tcPr marL="0" marR="0" marT="0" marB="0" anchor="ctr">
                    <a:lnL w="6350">
                      <a:solidFill>
                        <a:srgbClr val="9CC2E4"/>
                      </a:solidFill>
                      <a:prstDash val="solid"/>
                    </a:lnL>
                    <a:lnR w="6350">
                      <a:solidFill>
                        <a:srgbClr val="9CC2E4"/>
                      </a:solidFill>
                      <a:prstDash val="solid"/>
                    </a:lnR>
                    <a:lnT w="6350">
                      <a:solidFill>
                        <a:srgbClr val="9CC2E4"/>
                      </a:solidFill>
                      <a:prstDash val="solid"/>
                    </a:lnT>
                    <a:lnB w="6350">
                      <a:solidFill>
                        <a:srgbClr val="9CC2E4"/>
                      </a:solidFill>
                      <a:prstDash val="solid"/>
                    </a:lnB>
                  </a:tcPr>
                </a:tc>
                <a:tc>
                  <a:txBody>
                    <a:bodyPr/>
                    <a:lstStyle/>
                    <a:p>
                      <a:pPr marL="68580" algn="ctr">
                        <a:lnSpc>
                          <a:spcPts val="1290"/>
                        </a:lnSpc>
                      </a:pPr>
                      <a:r>
                        <a:rPr sz="1200" dirty="0">
                          <a:latin typeface="Calibri" panose="020F0502020204030204" pitchFamily="34" charset="0"/>
                          <a:ea typeface="Calibri" panose="020F0502020204030204" pitchFamily="34" charset="0"/>
                          <a:cs typeface="Calibri" panose="020F0502020204030204" pitchFamily="34" charset="0"/>
                        </a:rPr>
                        <a:t>Integral</a:t>
                      </a:r>
                      <a:r>
                        <a:rPr sz="1200" spc="-20" dirty="0">
                          <a:latin typeface="Calibri" panose="020F0502020204030204" pitchFamily="34" charset="0"/>
                          <a:ea typeface="Calibri" panose="020F0502020204030204" pitchFamily="34" charset="0"/>
                          <a:cs typeface="Calibri" panose="020F0502020204030204" pitchFamily="34" charset="0"/>
                        </a:rPr>
                        <a:t> </a:t>
                      </a:r>
                      <a:r>
                        <a:rPr sz="1200" spc="-25" dirty="0">
                          <a:latin typeface="Calibri" panose="020F0502020204030204" pitchFamily="34" charset="0"/>
                          <a:ea typeface="Calibri" panose="020F0502020204030204" pitchFamily="34" charset="0"/>
                          <a:cs typeface="Calibri" panose="020F0502020204030204" pitchFamily="34" charset="0"/>
                        </a:rPr>
                        <a:t>PWR</a:t>
                      </a:r>
                      <a:endParaRPr sz="1200" dirty="0">
                        <a:latin typeface="Calibri" panose="020F0502020204030204" pitchFamily="34" charset="0"/>
                        <a:ea typeface="Calibri" panose="020F0502020204030204" pitchFamily="34" charset="0"/>
                        <a:cs typeface="Calibri" panose="020F0502020204030204" pitchFamily="34" charset="0"/>
                      </a:endParaRPr>
                    </a:p>
                  </a:txBody>
                  <a:tcPr marL="0" marR="0" marT="0" marB="0" anchor="ctr">
                    <a:lnL w="6350">
                      <a:solidFill>
                        <a:srgbClr val="9CC2E4"/>
                      </a:solidFill>
                      <a:prstDash val="solid"/>
                    </a:lnL>
                    <a:lnR w="6350">
                      <a:solidFill>
                        <a:srgbClr val="9CC2E4"/>
                      </a:solidFill>
                      <a:prstDash val="solid"/>
                    </a:lnR>
                    <a:lnT w="6350">
                      <a:solidFill>
                        <a:srgbClr val="9CC2E4"/>
                      </a:solidFill>
                      <a:prstDash val="solid"/>
                    </a:lnT>
                    <a:lnB w="6350">
                      <a:solidFill>
                        <a:srgbClr val="9CC2E4"/>
                      </a:solidFill>
                      <a:prstDash val="solid"/>
                    </a:lnB>
                  </a:tcPr>
                </a:tc>
                <a:tc>
                  <a:txBody>
                    <a:bodyPr/>
                    <a:lstStyle/>
                    <a:p>
                      <a:pPr marL="69850" algn="ctr">
                        <a:lnSpc>
                          <a:spcPts val="1290"/>
                        </a:lnSpc>
                      </a:pPr>
                      <a:r>
                        <a:rPr sz="1200" dirty="0">
                          <a:latin typeface="Calibri" panose="020F0502020204030204" pitchFamily="34" charset="0"/>
                          <a:ea typeface="Calibri" panose="020F0502020204030204" pitchFamily="34" charset="0"/>
                          <a:cs typeface="Calibri" panose="020F0502020204030204" pitchFamily="34" charset="0"/>
                        </a:rPr>
                        <a:t>NPIC/CNPE/CNNC,</a:t>
                      </a:r>
                      <a:r>
                        <a:rPr sz="1200" spc="-55" dirty="0">
                          <a:latin typeface="Calibri" panose="020F0502020204030204" pitchFamily="34" charset="0"/>
                          <a:ea typeface="Calibri" panose="020F0502020204030204" pitchFamily="34" charset="0"/>
                          <a:cs typeface="Calibri" panose="020F0502020204030204" pitchFamily="34" charset="0"/>
                        </a:rPr>
                        <a:t> </a:t>
                      </a:r>
                      <a:r>
                        <a:rPr sz="1200" spc="-10" dirty="0">
                          <a:latin typeface="Calibri" panose="020F0502020204030204" pitchFamily="34" charset="0"/>
                          <a:ea typeface="Calibri" panose="020F0502020204030204" pitchFamily="34" charset="0"/>
                          <a:cs typeface="Calibri" panose="020F0502020204030204" pitchFamily="34" charset="0"/>
                        </a:rPr>
                        <a:t>China</a:t>
                      </a:r>
                      <a:endParaRPr sz="1200" dirty="0">
                        <a:latin typeface="Calibri" panose="020F0502020204030204" pitchFamily="34" charset="0"/>
                        <a:ea typeface="Calibri" panose="020F0502020204030204" pitchFamily="34" charset="0"/>
                        <a:cs typeface="Calibri" panose="020F0502020204030204" pitchFamily="34" charset="0"/>
                      </a:endParaRPr>
                    </a:p>
                  </a:txBody>
                  <a:tcPr marL="0" marR="0" marT="0" marB="0" anchor="ctr">
                    <a:lnL w="6350">
                      <a:solidFill>
                        <a:srgbClr val="9CC2E4"/>
                      </a:solidFill>
                      <a:prstDash val="solid"/>
                    </a:lnL>
                    <a:lnR w="6350">
                      <a:solidFill>
                        <a:srgbClr val="9CC2E4"/>
                      </a:solidFill>
                      <a:prstDash val="solid"/>
                    </a:lnR>
                    <a:lnT w="6350">
                      <a:solidFill>
                        <a:srgbClr val="9CC2E4"/>
                      </a:solidFill>
                      <a:prstDash val="solid"/>
                    </a:lnT>
                    <a:lnB w="6350">
                      <a:solidFill>
                        <a:srgbClr val="9CC2E4"/>
                      </a:solidFill>
                      <a:prstDash val="solid"/>
                    </a:lnB>
                  </a:tcPr>
                </a:tc>
                <a:extLst>
                  <a:ext uri="{0D108BD9-81ED-4DB2-BD59-A6C34878D82A}">
                    <a16:rowId xmlns:a16="http://schemas.microsoft.com/office/drawing/2014/main" val="10004"/>
                  </a:ext>
                </a:extLst>
              </a:tr>
              <a:tr h="322911">
                <a:tc>
                  <a:txBody>
                    <a:bodyPr/>
                    <a:lstStyle/>
                    <a:p>
                      <a:pPr marL="67945" algn="ctr">
                        <a:lnSpc>
                          <a:spcPts val="1290"/>
                        </a:lnSpc>
                      </a:pPr>
                      <a:r>
                        <a:rPr sz="1200" spc="-10" dirty="0">
                          <a:latin typeface="Calibri" panose="020F0502020204030204" pitchFamily="34" charset="0"/>
                          <a:ea typeface="Calibri" panose="020F0502020204030204" pitchFamily="34" charset="0"/>
                          <a:cs typeface="Calibri" panose="020F0502020204030204" pitchFamily="34" charset="0"/>
                        </a:rPr>
                        <a:t>SMART</a:t>
                      </a:r>
                      <a:endParaRPr sz="1200">
                        <a:latin typeface="Calibri" panose="020F0502020204030204" pitchFamily="34" charset="0"/>
                        <a:ea typeface="Calibri" panose="020F0502020204030204" pitchFamily="34" charset="0"/>
                        <a:cs typeface="Calibri" panose="020F0502020204030204" pitchFamily="34" charset="0"/>
                      </a:endParaRPr>
                    </a:p>
                  </a:txBody>
                  <a:tcPr marL="0" marR="0" marT="0" marB="0" anchor="ctr">
                    <a:lnL w="6350">
                      <a:solidFill>
                        <a:srgbClr val="9CC2E4"/>
                      </a:solidFill>
                      <a:prstDash val="solid"/>
                    </a:lnL>
                    <a:lnR w="6350">
                      <a:solidFill>
                        <a:srgbClr val="9CC2E4"/>
                      </a:solidFill>
                      <a:prstDash val="solid"/>
                    </a:lnR>
                    <a:lnT w="6350">
                      <a:solidFill>
                        <a:srgbClr val="9CC2E4"/>
                      </a:solidFill>
                      <a:prstDash val="solid"/>
                    </a:lnT>
                    <a:lnB w="6350">
                      <a:solidFill>
                        <a:srgbClr val="9CC2E4"/>
                      </a:solidFill>
                      <a:prstDash val="solid"/>
                    </a:lnB>
                    <a:solidFill>
                      <a:srgbClr val="DEEAF6"/>
                    </a:solidFill>
                  </a:tcPr>
                </a:tc>
                <a:tc>
                  <a:txBody>
                    <a:bodyPr/>
                    <a:lstStyle/>
                    <a:p>
                      <a:pPr marL="68580" algn="ctr">
                        <a:lnSpc>
                          <a:spcPts val="1290"/>
                        </a:lnSpc>
                      </a:pPr>
                      <a:r>
                        <a:rPr sz="1200" dirty="0">
                          <a:latin typeface="Calibri" panose="020F0502020204030204" pitchFamily="34" charset="0"/>
                          <a:ea typeface="Calibri" panose="020F0502020204030204" pitchFamily="34" charset="0"/>
                          <a:cs typeface="Calibri" panose="020F0502020204030204" pitchFamily="34" charset="0"/>
                        </a:rPr>
                        <a:t>100</a:t>
                      </a:r>
                      <a:r>
                        <a:rPr sz="1200" spc="-20" dirty="0">
                          <a:latin typeface="Calibri" panose="020F0502020204030204" pitchFamily="34" charset="0"/>
                          <a:ea typeface="Calibri" panose="020F0502020204030204" pitchFamily="34" charset="0"/>
                          <a:cs typeface="Calibri" panose="020F0502020204030204" pitchFamily="34" charset="0"/>
                        </a:rPr>
                        <a:t> </a:t>
                      </a:r>
                      <a:r>
                        <a:rPr sz="1200" spc="-25" dirty="0">
                          <a:latin typeface="Calibri" panose="020F0502020204030204" pitchFamily="34" charset="0"/>
                          <a:ea typeface="Calibri" panose="020F0502020204030204" pitchFamily="34" charset="0"/>
                          <a:cs typeface="Calibri" panose="020F0502020204030204" pitchFamily="34" charset="0"/>
                        </a:rPr>
                        <a:t>MWe</a:t>
                      </a:r>
                      <a:endParaRPr sz="1200" dirty="0">
                        <a:latin typeface="Calibri" panose="020F0502020204030204" pitchFamily="34" charset="0"/>
                        <a:ea typeface="Calibri" panose="020F0502020204030204" pitchFamily="34" charset="0"/>
                        <a:cs typeface="Calibri" panose="020F0502020204030204" pitchFamily="34" charset="0"/>
                      </a:endParaRPr>
                    </a:p>
                  </a:txBody>
                  <a:tcPr marL="0" marR="0" marT="0" marB="0" anchor="ctr">
                    <a:lnL w="6350">
                      <a:solidFill>
                        <a:srgbClr val="9CC2E4"/>
                      </a:solidFill>
                      <a:prstDash val="solid"/>
                    </a:lnL>
                    <a:lnR w="6350">
                      <a:solidFill>
                        <a:srgbClr val="9CC2E4"/>
                      </a:solidFill>
                      <a:prstDash val="solid"/>
                    </a:lnR>
                    <a:lnT w="6350">
                      <a:solidFill>
                        <a:srgbClr val="9CC2E4"/>
                      </a:solidFill>
                      <a:prstDash val="solid"/>
                    </a:lnT>
                    <a:lnB w="6350">
                      <a:solidFill>
                        <a:srgbClr val="9CC2E4"/>
                      </a:solidFill>
                      <a:prstDash val="solid"/>
                    </a:lnB>
                    <a:solidFill>
                      <a:srgbClr val="DEEAF6"/>
                    </a:solidFill>
                  </a:tcPr>
                </a:tc>
                <a:tc>
                  <a:txBody>
                    <a:bodyPr/>
                    <a:lstStyle/>
                    <a:p>
                      <a:pPr marL="68580" algn="ctr">
                        <a:lnSpc>
                          <a:spcPts val="1290"/>
                        </a:lnSpc>
                      </a:pPr>
                      <a:r>
                        <a:rPr sz="1200" dirty="0">
                          <a:latin typeface="Calibri" panose="020F0502020204030204" pitchFamily="34" charset="0"/>
                          <a:ea typeface="Calibri" panose="020F0502020204030204" pitchFamily="34" charset="0"/>
                          <a:cs typeface="Calibri" panose="020F0502020204030204" pitchFamily="34" charset="0"/>
                        </a:rPr>
                        <a:t>Integral</a:t>
                      </a:r>
                      <a:r>
                        <a:rPr sz="1200" spc="-20" dirty="0">
                          <a:latin typeface="Calibri" panose="020F0502020204030204" pitchFamily="34" charset="0"/>
                          <a:ea typeface="Calibri" panose="020F0502020204030204" pitchFamily="34" charset="0"/>
                          <a:cs typeface="Calibri" panose="020F0502020204030204" pitchFamily="34" charset="0"/>
                        </a:rPr>
                        <a:t> </a:t>
                      </a:r>
                      <a:r>
                        <a:rPr sz="1200" spc="-25" dirty="0">
                          <a:latin typeface="Calibri" panose="020F0502020204030204" pitchFamily="34" charset="0"/>
                          <a:ea typeface="Calibri" panose="020F0502020204030204" pitchFamily="34" charset="0"/>
                          <a:cs typeface="Calibri" panose="020F0502020204030204" pitchFamily="34" charset="0"/>
                        </a:rPr>
                        <a:t>PWR</a:t>
                      </a:r>
                      <a:endParaRPr sz="1200">
                        <a:latin typeface="Calibri" panose="020F0502020204030204" pitchFamily="34" charset="0"/>
                        <a:ea typeface="Calibri" panose="020F0502020204030204" pitchFamily="34" charset="0"/>
                        <a:cs typeface="Calibri" panose="020F0502020204030204" pitchFamily="34" charset="0"/>
                      </a:endParaRPr>
                    </a:p>
                  </a:txBody>
                  <a:tcPr marL="0" marR="0" marT="0" marB="0" anchor="ctr">
                    <a:lnL w="6350">
                      <a:solidFill>
                        <a:srgbClr val="9CC2E4"/>
                      </a:solidFill>
                      <a:prstDash val="solid"/>
                    </a:lnL>
                    <a:lnR w="6350">
                      <a:solidFill>
                        <a:srgbClr val="9CC2E4"/>
                      </a:solidFill>
                      <a:prstDash val="solid"/>
                    </a:lnR>
                    <a:lnT w="6350">
                      <a:solidFill>
                        <a:srgbClr val="9CC2E4"/>
                      </a:solidFill>
                      <a:prstDash val="solid"/>
                    </a:lnT>
                    <a:lnB w="6350">
                      <a:solidFill>
                        <a:srgbClr val="9CC2E4"/>
                      </a:solidFill>
                      <a:prstDash val="solid"/>
                    </a:lnB>
                    <a:solidFill>
                      <a:srgbClr val="DEEAF6"/>
                    </a:solidFill>
                  </a:tcPr>
                </a:tc>
                <a:tc>
                  <a:txBody>
                    <a:bodyPr/>
                    <a:lstStyle/>
                    <a:p>
                      <a:pPr marL="69850" algn="ctr">
                        <a:lnSpc>
                          <a:spcPts val="1290"/>
                        </a:lnSpc>
                      </a:pPr>
                      <a:r>
                        <a:rPr sz="1200" dirty="0">
                          <a:latin typeface="Calibri" panose="020F0502020204030204" pitchFamily="34" charset="0"/>
                          <a:ea typeface="Calibri" panose="020F0502020204030204" pitchFamily="34" charset="0"/>
                          <a:cs typeface="Calibri" panose="020F0502020204030204" pitchFamily="34" charset="0"/>
                        </a:rPr>
                        <a:t>KAERI,</a:t>
                      </a:r>
                      <a:r>
                        <a:rPr sz="1200" spc="-10" dirty="0">
                          <a:latin typeface="Calibri" panose="020F0502020204030204" pitchFamily="34" charset="0"/>
                          <a:ea typeface="Calibri" panose="020F0502020204030204" pitchFamily="34" charset="0"/>
                          <a:cs typeface="Calibri" panose="020F0502020204030204" pitchFamily="34" charset="0"/>
                        </a:rPr>
                        <a:t> </a:t>
                      </a:r>
                      <a:r>
                        <a:rPr sz="1200" dirty="0">
                          <a:latin typeface="Calibri" panose="020F0502020204030204" pitchFamily="34" charset="0"/>
                          <a:ea typeface="Calibri" panose="020F0502020204030204" pitchFamily="34" charset="0"/>
                          <a:cs typeface="Calibri" panose="020F0502020204030204" pitchFamily="34" charset="0"/>
                        </a:rPr>
                        <a:t>South</a:t>
                      </a:r>
                      <a:r>
                        <a:rPr sz="1200" spc="-5" dirty="0">
                          <a:latin typeface="Calibri" panose="020F0502020204030204" pitchFamily="34" charset="0"/>
                          <a:ea typeface="Calibri" panose="020F0502020204030204" pitchFamily="34" charset="0"/>
                          <a:cs typeface="Calibri" panose="020F0502020204030204" pitchFamily="34" charset="0"/>
                        </a:rPr>
                        <a:t> </a:t>
                      </a:r>
                      <a:r>
                        <a:rPr sz="1200" spc="-20" dirty="0">
                          <a:latin typeface="Calibri" panose="020F0502020204030204" pitchFamily="34" charset="0"/>
                          <a:ea typeface="Calibri" panose="020F0502020204030204" pitchFamily="34" charset="0"/>
                          <a:cs typeface="Calibri" panose="020F0502020204030204" pitchFamily="34" charset="0"/>
                        </a:rPr>
                        <a:t>Korea</a:t>
                      </a:r>
                      <a:endParaRPr sz="1200" dirty="0">
                        <a:latin typeface="Calibri" panose="020F0502020204030204" pitchFamily="34" charset="0"/>
                        <a:ea typeface="Calibri" panose="020F0502020204030204" pitchFamily="34" charset="0"/>
                        <a:cs typeface="Calibri" panose="020F0502020204030204" pitchFamily="34" charset="0"/>
                      </a:endParaRPr>
                    </a:p>
                  </a:txBody>
                  <a:tcPr marL="0" marR="0" marT="0" marB="0" anchor="ctr">
                    <a:lnL w="6350">
                      <a:solidFill>
                        <a:srgbClr val="9CC2E4"/>
                      </a:solidFill>
                      <a:prstDash val="solid"/>
                    </a:lnL>
                    <a:lnR w="6350">
                      <a:solidFill>
                        <a:srgbClr val="9CC2E4"/>
                      </a:solidFill>
                      <a:prstDash val="solid"/>
                    </a:lnR>
                    <a:lnT w="6350">
                      <a:solidFill>
                        <a:srgbClr val="9CC2E4"/>
                      </a:solidFill>
                      <a:prstDash val="solid"/>
                    </a:lnT>
                    <a:lnB w="6350">
                      <a:solidFill>
                        <a:srgbClr val="9CC2E4"/>
                      </a:solidFill>
                      <a:prstDash val="solid"/>
                    </a:lnB>
                    <a:solidFill>
                      <a:srgbClr val="DEEAF6"/>
                    </a:solidFill>
                  </a:tcPr>
                </a:tc>
                <a:extLst>
                  <a:ext uri="{0D108BD9-81ED-4DB2-BD59-A6C34878D82A}">
                    <a16:rowId xmlns:a16="http://schemas.microsoft.com/office/drawing/2014/main" val="10005"/>
                  </a:ext>
                </a:extLst>
              </a:tr>
              <a:tr h="320818">
                <a:tc>
                  <a:txBody>
                    <a:bodyPr/>
                    <a:lstStyle/>
                    <a:p>
                      <a:pPr marL="67945" algn="ctr">
                        <a:lnSpc>
                          <a:spcPts val="1275"/>
                        </a:lnSpc>
                      </a:pPr>
                      <a:r>
                        <a:rPr sz="1200" spc="-10" dirty="0">
                          <a:latin typeface="Calibri" panose="020F0502020204030204" pitchFamily="34" charset="0"/>
                          <a:ea typeface="Calibri" panose="020F0502020204030204" pitchFamily="34" charset="0"/>
                          <a:cs typeface="Calibri" panose="020F0502020204030204" pitchFamily="34" charset="0"/>
                        </a:rPr>
                        <a:t>BWRX-</a:t>
                      </a:r>
                      <a:r>
                        <a:rPr sz="1200" spc="-25" dirty="0">
                          <a:latin typeface="Calibri" panose="020F0502020204030204" pitchFamily="34" charset="0"/>
                          <a:ea typeface="Calibri" panose="020F0502020204030204" pitchFamily="34" charset="0"/>
                          <a:cs typeface="Calibri" panose="020F0502020204030204" pitchFamily="34" charset="0"/>
                        </a:rPr>
                        <a:t>300</a:t>
                      </a:r>
                      <a:endParaRPr sz="1200" dirty="0">
                        <a:latin typeface="Calibri" panose="020F0502020204030204" pitchFamily="34" charset="0"/>
                        <a:ea typeface="Calibri" panose="020F0502020204030204" pitchFamily="34" charset="0"/>
                        <a:cs typeface="Calibri" panose="020F0502020204030204" pitchFamily="34" charset="0"/>
                      </a:endParaRPr>
                    </a:p>
                  </a:txBody>
                  <a:tcPr marL="0" marR="0" marT="0" marB="0" anchor="ctr">
                    <a:lnL w="6350">
                      <a:solidFill>
                        <a:srgbClr val="9CC2E4"/>
                      </a:solidFill>
                      <a:prstDash val="solid"/>
                    </a:lnL>
                    <a:lnR w="6350">
                      <a:solidFill>
                        <a:srgbClr val="9CC2E4"/>
                      </a:solidFill>
                      <a:prstDash val="solid"/>
                    </a:lnR>
                    <a:lnT w="6350">
                      <a:solidFill>
                        <a:srgbClr val="9CC2E4"/>
                      </a:solidFill>
                      <a:prstDash val="solid"/>
                    </a:lnT>
                    <a:lnB w="6350">
                      <a:solidFill>
                        <a:srgbClr val="9CC2E4"/>
                      </a:solidFill>
                      <a:prstDash val="solid"/>
                    </a:lnB>
                  </a:tcPr>
                </a:tc>
                <a:tc>
                  <a:txBody>
                    <a:bodyPr/>
                    <a:lstStyle/>
                    <a:p>
                      <a:pPr marL="68580" algn="ctr">
                        <a:lnSpc>
                          <a:spcPts val="1275"/>
                        </a:lnSpc>
                      </a:pPr>
                      <a:r>
                        <a:rPr sz="1200" dirty="0">
                          <a:latin typeface="Calibri" panose="020F0502020204030204" pitchFamily="34" charset="0"/>
                          <a:ea typeface="Calibri" panose="020F0502020204030204" pitchFamily="34" charset="0"/>
                          <a:cs typeface="Calibri" panose="020F0502020204030204" pitchFamily="34" charset="0"/>
                        </a:rPr>
                        <a:t>300</a:t>
                      </a:r>
                      <a:r>
                        <a:rPr sz="1200" spc="-20" dirty="0">
                          <a:latin typeface="Calibri" panose="020F0502020204030204" pitchFamily="34" charset="0"/>
                          <a:ea typeface="Calibri" panose="020F0502020204030204" pitchFamily="34" charset="0"/>
                          <a:cs typeface="Calibri" panose="020F0502020204030204" pitchFamily="34" charset="0"/>
                        </a:rPr>
                        <a:t> </a:t>
                      </a:r>
                      <a:r>
                        <a:rPr sz="1200" spc="-25" dirty="0">
                          <a:latin typeface="Calibri" panose="020F0502020204030204" pitchFamily="34" charset="0"/>
                          <a:ea typeface="Calibri" panose="020F0502020204030204" pitchFamily="34" charset="0"/>
                          <a:cs typeface="Calibri" panose="020F0502020204030204" pitchFamily="34" charset="0"/>
                        </a:rPr>
                        <a:t>MWe</a:t>
                      </a:r>
                      <a:endParaRPr sz="1200" dirty="0">
                        <a:latin typeface="Calibri" panose="020F0502020204030204" pitchFamily="34" charset="0"/>
                        <a:ea typeface="Calibri" panose="020F0502020204030204" pitchFamily="34" charset="0"/>
                        <a:cs typeface="Calibri" panose="020F0502020204030204" pitchFamily="34" charset="0"/>
                      </a:endParaRPr>
                    </a:p>
                  </a:txBody>
                  <a:tcPr marL="0" marR="0" marT="0" marB="0" anchor="ctr">
                    <a:lnL w="6350">
                      <a:solidFill>
                        <a:srgbClr val="9CC2E4"/>
                      </a:solidFill>
                      <a:prstDash val="solid"/>
                    </a:lnL>
                    <a:lnR w="6350">
                      <a:solidFill>
                        <a:srgbClr val="9CC2E4"/>
                      </a:solidFill>
                      <a:prstDash val="solid"/>
                    </a:lnR>
                    <a:lnT w="6350">
                      <a:solidFill>
                        <a:srgbClr val="9CC2E4"/>
                      </a:solidFill>
                      <a:prstDash val="solid"/>
                    </a:lnT>
                    <a:lnB w="6350">
                      <a:solidFill>
                        <a:srgbClr val="9CC2E4"/>
                      </a:solidFill>
                      <a:prstDash val="solid"/>
                    </a:lnB>
                  </a:tcPr>
                </a:tc>
                <a:tc>
                  <a:txBody>
                    <a:bodyPr/>
                    <a:lstStyle/>
                    <a:p>
                      <a:pPr marL="68580" algn="ctr">
                        <a:lnSpc>
                          <a:spcPts val="1275"/>
                        </a:lnSpc>
                      </a:pPr>
                      <a:r>
                        <a:rPr sz="1200" spc="-25" dirty="0">
                          <a:latin typeface="Calibri" panose="020F0502020204030204" pitchFamily="34" charset="0"/>
                          <a:ea typeface="Calibri" panose="020F0502020204030204" pitchFamily="34" charset="0"/>
                          <a:cs typeface="Calibri" panose="020F0502020204030204" pitchFamily="34" charset="0"/>
                        </a:rPr>
                        <a:t>BWR</a:t>
                      </a:r>
                      <a:endParaRPr sz="1200" dirty="0">
                        <a:latin typeface="Calibri" panose="020F0502020204030204" pitchFamily="34" charset="0"/>
                        <a:ea typeface="Calibri" panose="020F0502020204030204" pitchFamily="34" charset="0"/>
                        <a:cs typeface="Calibri" panose="020F0502020204030204" pitchFamily="34" charset="0"/>
                      </a:endParaRPr>
                    </a:p>
                  </a:txBody>
                  <a:tcPr marL="0" marR="0" marT="0" marB="0" anchor="ctr">
                    <a:lnL w="6350">
                      <a:solidFill>
                        <a:srgbClr val="9CC2E4"/>
                      </a:solidFill>
                      <a:prstDash val="solid"/>
                    </a:lnL>
                    <a:lnR w="6350">
                      <a:solidFill>
                        <a:srgbClr val="9CC2E4"/>
                      </a:solidFill>
                      <a:prstDash val="solid"/>
                    </a:lnR>
                    <a:lnT w="6350">
                      <a:solidFill>
                        <a:srgbClr val="9CC2E4"/>
                      </a:solidFill>
                      <a:prstDash val="solid"/>
                    </a:lnT>
                    <a:lnB w="6350">
                      <a:solidFill>
                        <a:srgbClr val="9CC2E4"/>
                      </a:solidFill>
                      <a:prstDash val="solid"/>
                    </a:lnB>
                  </a:tcPr>
                </a:tc>
                <a:tc>
                  <a:txBody>
                    <a:bodyPr/>
                    <a:lstStyle/>
                    <a:p>
                      <a:pPr marL="69850" algn="ctr">
                        <a:lnSpc>
                          <a:spcPts val="1275"/>
                        </a:lnSpc>
                      </a:pPr>
                      <a:r>
                        <a:rPr sz="1200" dirty="0">
                          <a:latin typeface="Calibri" panose="020F0502020204030204" pitchFamily="34" charset="0"/>
                          <a:ea typeface="Calibri" panose="020F0502020204030204" pitchFamily="34" charset="0"/>
                          <a:cs typeface="Calibri" panose="020F0502020204030204" pitchFamily="34" charset="0"/>
                        </a:rPr>
                        <a:t>GE</a:t>
                      </a:r>
                      <a:r>
                        <a:rPr sz="1200" spc="-20" dirty="0">
                          <a:latin typeface="Calibri" panose="020F0502020204030204" pitchFamily="34" charset="0"/>
                          <a:ea typeface="Calibri" panose="020F0502020204030204" pitchFamily="34" charset="0"/>
                          <a:cs typeface="Calibri" panose="020F0502020204030204" pitchFamily="34" charset="0"/>
                        </a:rPr>
                        <a:t> </a:t>
                      </a:r>
                      <a:r>
                        <a:rPr sz="1200" dirty="0">
                          <a:latin typeface="Calibri" panose="020F0502020204030204" pitchFamily="34" charset="0"/>
                          <a:ea typeface="Calibri" panose="020F0502020204030204" pitchFamily="34" charset="0"/>
                          <a:cs typeface="Calibri" panose="020F0502020204030204" pitchFamily="34" charset="0"/>
                        </a:rPr>
                        <a:t>Hitachi,</a:t>
                      </a:r>
                      <a:r>
                        <a:rPr sz="1200" spc="-20" dirty="0">
                          <a:latin typeface="Calibri" panose="020F0502020204030204" pitchFamily="34" charset="0"/>
                          <a:ea typeface="Calibri" panose="020F0502020204030204" pitchFamily="34" charset="0"/>
                          <a:cs typeface="Calibri" panose="020F0502020204030204" pitchFamily="34" charset="0"/>
                        </a:rPr>
                        <a:t> </a:t>
                      </a:r>
                      <a:r>
                        <a:rPr sz="1200" spc="-25" dirty="0">
                          <a:latin typeface="Calibri" panose="020F0502020204030204" pitchFamily="34" charset="0"/>
                          <a:ea typeface="Calibri" panose="020F0502020204030204" pitchFamily="34" charset="0"/>
                          <a:cs typeface="Calibri" panose="020F0502020204030204" pitchFamily="34" charset="0"/>
                        </a:rPr>
                        <a:t>USA</a:t>
                      </a:r>
                      <a:endParaRPr sz="1200" dirty="0">
                        <a:latin typeface="Calibri" panose="020F0502020204030204" pitchFamily="34" charset="0"/>
                        <a:ea typeface="Calibri" panose="020F0502020204030204" pitchFamily="34" charset="0"/>
                        <a:cs typeface="Calibri" panose="020F0502020204030204" pitchFamily="34" charset="0"/>
                      </a:endParaRPr>
                    </a:p>
                  </a:txBody>
                  <a:tcPr marL="0" marR="0" marT="0" marB="0" anchor="ctr">
                    <a:lnL w="6350">
                      <a:solidFill>
                        <a:srgbClr val="9CC2E4"/>
                      </a:solidFill>
                      <a:prstDash val="solid"/>
                    </a:lnL>
                    <a:lnR w="6350">
                      <a:solidFill>
                        <a:srgbClr val="9CC2E4"/>
                      </a:solidFill>
                      <a:prstDash val="solid"/>
                    </a:lnR>
                    <a:lnT w="6350">
                      <a:solidFill>
                        <a:srgbClr val="9CC2E4"/>
                      </a:solidFill>
                      <a:prstDash val="solid"/>
                    </a:lnT>
                    <a:lnB w="6350">
                      <a:solidFill>
                        <a:srgbClr val="9CC2E4"/>
                      </a:solidFill>
                      <a:prstDash val="solid"/>
                    </a:lnB>
                  </a:tcPr>
                </a:tc>
                <a:extLst>
                  <a:ext uri="{0D108BD9-81ED-4DB2-BD59-A6C34878D82A}">
                    <a16:rowId xmlns:a16="http://schemas.microsoft.com/office/drawing/2014/main" val="10006"/>
                  </a:ext>
                </a:extLst>
              </a:tr>
              <a:tr h="322911">
                <a:tc>
                  <a:txBody>
                    <a:bodyPr/>
                    <a:lstStyle/>
                    <a:p>
                      <a:pPr marL="67945" algn="ctr">
                        <a:lnSpc>
                          <a:spcPts val="1290"/>
                        </a:lnSpc>
                      </a:pPr>
                      <a:r>
                        <a:rPr sz="1200" spc="-10" dirty="0">
                          <a:latin typeface="Calibri" panose="020F0502020204030204" pitchFamily="34" charset="0"/>
                          <a:ea typeface="Calibri" panose="020F0502020204030204" pitchFamily="34" charset="0"/>
                          <a:cs typeface="Calibri" panose="020F0502020204030204" pitchFamily="34" charset="0"/>
                        </a:rPr>
                        <a:t>PRISM</a:t>
                      </a:r>
                      <a:endParaRPr sz="1200" dirty="0">
                        <a:latin typeface="Calibri" panose="020F0502020204030204" pitchFamily="34" charset="0"/>
                        <a:ea typeface="Calibri" panose="020F0502020204030204" pitchFamily="34" charset="0"/>
                        <a:cs typeface="Calibri" panose="020F0502020204030204" pitchFamily="34" charset="0"/>
                      </a:endParaRPr>
                    </a:p>
                  </a:txBody>
                  <a:tcPr marL="0" marR="0" marT="0" marB="0" anchor="ctr">
                    <a:lnL w="6350">
                      <a:solidFill>
                        <a:srgbClr val="9CC2E4"/>
                      </a:solidFill>
                      <a:prstDash val="solid"/>
                    </a:lnL>
                    <a:lnR w="6350">
                      <a:solidFill>
                        <a:srgbClr val="9CC2E4"/>
                      </a:solidFill>
                      <a:prstDash val="solid"/>
                    </a:lnR>
                    <a:lnT w="6350">
                      <a:solidFill>
                        <a:srgbClr val="9CC2E4"/>
                      </a:solidFill>
                      <a:prstDash val="solid"/>
                    </a:lnT>
                    <a:lnB w="6350">
                      <a:solidFill>
                        <a:srgbClr val="9CC2E4"/>
                      </a:solidFill>
                      <a:prstDash val="solid"/>
                    </a:lnB>
                    <a:solidFill>
                      <a:srgbClr val="DEEAF6"/>
                    </a:solidFill>
                  </a:tcPr>
                </a:tc>
                <a:tc>
                  <a:txBody>
                    <a:bodyPr/>
                    <a:lstStyle/>
                    <a:p>
                      <a:pPr marL="68580" algn="ctr">
                        <a:lnSpc>
                          <a:spcPts val="1290"/>
                        </a:lnSpc>
                      </a:pPr>
                      <a:r>
                        <a:rPr sz="1200" dirty="0">
                          <a:latin typeface="Calibri" panose="020F0502020204030204" pitchFamily="34" charset="0"/>
                          <a:ea typeface="Calibri" panose="020F0502020204030204" pitchFamily="34" charset="0"/>
                          <a:cs typeface="Calibri" panose="020F0502020204030204" pitchFamily="34" charset="0"/>
                        </a:rPr>
                        <a:t>311</a:t>
                      </a:r>
                      <a:r>
                        <a:rPr sz="1200" spc="-20" dirty="0">
                          <a:latin typeface="Calibri" panose="020F0502020204030204" pitchFamily="34" charset="0"/>
                          <a:ea typeface="Calibri" panose="020F0502020204030204" pitchFamily="34" charset="0"/>
                          <a:cs typeface="Calibri" panose="020F0502020204030204" pitchFamily="34" charset="0"/>
                        </a:rPr>
                        <a:t> </a:t>
                      </a:r>
                      <a:r>
                        <a:rPr sz="1200" spc="-25" dirty="0">
                          <a:latin typeface="Calibri" panose="020F0502020204030204" pitchFamily="34" charset="0"/>
                          <a:ea typeface="Calibri" panose="020F0502020204030204" pitchFamily="34" charset="0"/>
                          <a:cs typeface="Calibri" panose="020F0502020204030204" pitchFamily="34" charset="0"/>
                        </a:rPr>
                        <a:t>MWe</a:t>
                      </a:r>
                      <a:endParaRPr sz="1200" dirty="0">
                        <a:latin typeface="Calibri" panose="020F0502020204030204" pitchFamily="34" charset="0"/>
                        <a:ea typeface="Calibri" panose="020F0502020204030204" pitchFamily="34" charset="0"/>
                        <a:cs typeface="Calibri" panose="020F0502020204030204" pitchFamily="34" charset="0"/>
                      </a:endParaRPr>
                    </a:p>
                  </a:txBody>
                  <a:tcPr marL="0" marR="0" marT="0" marB="0" anchor="ctr">
                    <a:lnL w="6350">
                      <a:solidFill>
                        <a:srgbClr val="9CC2E4"/>
                      </a:solidFill>
                      <a:prstDash val="solid"/>
                    </a:lnL>
                    <a:lnR w="6350">
                      <a:solidFill>
                        <a:srgbClr val="9CC2E4"/>
                      </a:solidFill>
                      <a:prstDash val="solid"/>
                    </a:lnR>
                    <a:lnT w="6350">
                      <a:solidFill>
                        <a:srgbClr val="9CC2E4"/>
                      </a:solidFill>
                      <a:prstDash val="solid"/>
                    </a:lnT>
                    <a:lnB w="6350">
                      <a:solidFill>
                        <a:srgbClr val="9CC2E4"/>
                      </a:solidFill>
                      <a:prstDash val="solid"/>
                    </a:lnB>
                    <a:solidFill>
                      <a:srgbClr val="DEEAF6"/>
                    </a:solidFill>
                  </a:tcPr>
                </a:tc>
                <a:tc>
                  <a:txBody>
                    <a:bodyPr/>
                    <a:lstStyle/>
                    <a:p>
                      <a:pPr marL="68580" algn="ctr">
                        <a:lnSpc>
                          <a:spcPts val="1290"/>
                        </a:lnSpc>
                      </a:pPr>
                      <a:r>
                        <a:rPr sz="1200" dirty="0">
                          <a:latin typeface="Calibri" panose="020F0502020204030204" pitchFamily="34" charset="0"/>
                          <a:ea typeface="Calibri" panose="020F0502020204030204" pitchFamily="34" charset="0"/>
                          <a:cs typeface="Calibri" panose="020F0502020204030204" pitchFamily="34" charset="0"/>
                        </a:rPr>
                        <a:t>Sodium</a:t>
                      </a:r>
                      <a:r>
                        <a:rPr sz="1200" spc="-20" dirty="0">
                          <a:latin typeface="Calibri" panose="020F0502020204030204" pitchFamily="34" charset="0"/>
                          <a:ea typeface="Calibri" panose="020F0502020204030204" pitchFamily="34" charset="0"/>
                          <a:cs typeface="Calibri" panose="020F0502020204030204" pitchFamily="34" charset="0"/>
                        </a:rPr>
                        <a:t> </a:t>
                      </a:r>
                      <a:r>
                        <a:rPr sz="1200" spc="-25" dirty="0">
                          <a:latin typeface="Calibri" panose="020F0502020204030204" pitchFamily="34" charset="0"/>
                          <a:ea typeface="Calibri" panose="020F0502020204030204" pitchFamily="34" charset="0"/>
                          <a:cs typeface="Calibri" panose="020F0502020204030204" pitchFamily="34" charset="0"/>
                        </a:rPr>
                        <a:t>FNR</a:t>
                      </a:r>
                      <a:endParaRPr sz="1200" dirty="0">
                        <a:latin typeface="Calibri" panose="020F0502020204030204" pitchFamily="34" charset="0"/>
                        <a:ea typeface="Calibri" panose="020F0502020204030204" pitchFamily="34" charset="0"/>
                        <a:cs typeface="Calibri" panose="020F0502020204030204" pitchFamily="34" charset="0"/>
                      </a:endParaRPr>
                    </a:p>
                  </a:txBody>
                  <a:tcPr marL="0" marR="0" marT="0" marB="0" anchor="ctr">
                    <a:lnL w="6350">
                      <a:solidFill>
                        <a:srgbClr val="9CC2E4"/>
                      </a:solidFill>
                      <a:prstDash val="solid"/>
                    </a:lnL>
                    <a:lnR w="6350">
                      <a:solidFill>
                        <a:srgbClr val="9CC2E4"/>
                      </a:solidFill>
                      <a:prstDash val="solid"/>
                    </a:lnR>
                    <a:lnT w="6350">
                      <a:solidFill>
                        <a:srgbClr val="9CC2E4"/>
                      </a:solidFill>
                      <a:prstDash val="solid"/>
                    </a:lnT>
                    <a:lnB w="6350">
                      <a:solidFill>
                        <a:srgbClr val="9CC2E4"/>
                      </a:solidFill>
                      <a:prstDash val="solid"/>
                    </a:lnB>
                    <a:solidFill>
                      <a:srgbClr val="DEEAF6"/>
                    </a:solidFill>
                  </a:tcPr>
                </a:tc>
                <a:tc>
                  <a:txBody>
                    <a:bodyPr/>
                    <a:lstStyle/>
                    <a:p>
                      <a:pPr marL="69850" algn="ctr">
                        <a:lnSpc>
                          <a:spcPts val="1290"/>
                        </a:lnSpc>
                      </a:pPr>
                      <a:r>
                        <a:rPr sz="1200" dirty="0">
                          <a:latin typeface="Calibri" panose="020F0502020204030204" pitchFamily="34" charset="0"/>
                          <a:ea typeface="Calibri" panose="020F0502020204030204" pitchFamily="34" charset="0"/>
                          <a:cs typeface="Calibri" panose="020F0502020204030204" pitchFamily="34" charset="0"/>
                        </a:rPr>
                        <a:t>GE</a:t>
                      </a:r>
                      <a:r>
                        <a:rPr sz="1200" spc="-20" dirty="0">
                          <a:latin typeface="Calibri" panose="020F0502020204030204" pitchFamily="34" charset="0"/>
                          <a:ea typeface="Calibri" panose="020F0502020204030204" pitchFamily="34" charset="0"/>
                          <a:cs typeface="Calibri" panose="020F0502020204030204" pitchFamily="34" charset="0"/>
                        </a:rPr>
                        <a:t> </a:t>
                      </a:r>
                      <a:r>
                        <a:rPr sz="1200" dirty="0">
                          <a:latin typeface="Calibri" panose="020F0502020204030204" pitchFamily="34" charset="0"/>
                          <a:ea typeface="Calibri" panose="020F0502020204030204" pitchFamily="34" charset="0"/>
                          <a:cs typeface="Calibri" panose="020F0502020204030204" pitchFamily="34" charset="0"/>
                        </a:rPr>
                        <a:t>Hitachi,</a:t>
                      </a:r>
                      <a:r>
                        <a:rPr sz="1200" spc="-20" dirty="0">
                          <a:latin typeface="Calibri" panose="020F0502020204030204" pitchFamily="34" charset="0"/>
                          <a:ea typeface="Calibri" panose="020F0502020204030204" pitchFamily="34" charset="0"/>
                          <a:cs typeface="Calibri" panose="020F0502020204030204" pitchFamily="34" charset="0"/>
                        </a:rPr>
                        <a:t> </a:t>
                      </a:r>
                      <a:r>
                        <a:rPr sz="1200" spc="-25" dirty="0">
                          <a:latin typeface="Calibri" panose="020F0502020204030204" pitchFamily="34" charset="0"/>
                          <a:ea typeface="Calibri" panose="020F0502020204030204" pitchFamily="34" charset="0"/>
                          <a:cs typeface="Calibri" panose="020F0502020204030204" pitchFamily="34" charset="0"/>
                        </a:rPr>
                        <a:t>USA</a:t>
                      </a:r>
                      <a:endParaRPr sz="1200" dirty="0">
                        <a:latin typeface="Calibri" panose="020F0502020204030204" pitchFamily="34" charset="0"/>
                        <a:ea typeface="Calibri" panose="020F0502020204030204" pitchFamily="34" charset="0"/>
                        <a:cs typeface="Calibri" panose="020F0502020204030204" pitchFamily="34" charset="0"/>
                      </a:endParaRPr>
                    </a:p>
                  </a:txBody>
                  <a:tcPr marL="0" marR="0" marT="0" marB="0" anchor="ctr">
                    <a:lnL w="6350">
                      <a:solidFill>
                        <a:srgbClr val="9CC2E4"/>
                      </a:solidFill>
                      <a:prstDash val="solid"/>
                    </a:lnL>
                    <a:lnR w="6350">
                      <a:solidFill>
                        <a:srgbClr val="9CC2E4"/>
                      </a:solidFill>
                      <a:prstDash val="solid"/>
                    </a:lnR>
                    <a:lnT w="6350">
                      <a:solidFill>
                        <a:srgbClr val="9CC2E4"/>
                      </a:solidFill>
                      <a:prstDash val="solid"/>
                    </a:lnT>
                    <a:lnB w="6350">
                      <a:solidFill>
                        <a:srgbClr val="9CC2E4"/>
                      </a:solidFill>
                      <a:prstDash val="solid"/>
                    </a:lnB>
                    <a:solidFill>
                      <a:srgbClr val="DEEAF6"/>
                    </a:solidFill>
                  </a:tcPr>
                </a:tc>
                <a:extLst>
                  <a:ext uri="{0D108BD9-81ED-4DB2-BD59-A6C34878D82A}">
                    <a16:rowId xmlns:a16="http://schemas.microsoft.com/office/drawing/2014/main" val="10007"/>
                  </a:ext>
                </a:extLst>
              </a:tr>
              <a:tr h="320818">
                <a:tc>
                  <a:txBody>
                    <a:bodyPr/>
                    <a:lstStyle/>
                    <a:p>
                      <a:pPr marL="67945" algn="ctr">
                        <a:lnSpc>
                          <a:spcPts val="1275"/>
                        </a:lnSpc>
                      </a:pPr>
                      <a:r>
                        <a:rPr sz="1200" spc="-10" dirty="0">
                          <a:latin typeface="Calibri" panose="020F0502020204030204" pitchFamily="34" charset="0"/>
                          <a:ea typeface="Calibri" panose="020F0502020204030204" pitchFamily="34" charset="0"/>
                          <a:cs typeface="Calibri" panose="020F0502020204030204" pitchFamily="34" charset="0"/>
                        </a:rPr>
                        <a:t>ARC-</a:t>
                      </a:r>
                      <a:r>
                        <a:rPr sz="1200" spc="-25" dirty="0">
                          <a:latin typeface="Calibri" panose="020F0502020204030204" pitchFamily="34" charset="0"/>
                          <a:ea typeface="Calibri" panose="020F0502020204030204" pitchFamily="34" charset="0"/>
                          <a:cs typeface="Calibri" panose="020F0502020204030204" pitchFamily="34" charset="0"/>
                        </a:rPr>
                        <a:t>100</a:t>
                      </a:r>
                      <a:endParaRPr sz="1200" dirty="0">
                        <a:latin typeface="Calibri" panose="020F0502020204030204" pitchFamily="34" charset="0"/>
                        <a:ea typeface="Calibri" panose="020F0502020204030204" pitchFamily="34" charset="0"/>
                        <a:cs typeface="Calibri" panose="020F0502020204030204" pitchFamily="34" charset="0"/>
                      </a:endParaRPr>
                    </a:p>
                  </a:txBody>
                  <a:tcPr marL="0" marR="0" marT="0" marB="0" anchor="ctr">
                    <a:lnL w="6350">
                      <a:solidFill>
                        <a:srgbClr val="9CC2E4"/>
                      </a:solidFill>
                      <a:prstDash val="solid"/>
                    </a:lnL>
                    <a:lnR w="6350">
                      <a:solidFill>
                        <a:srgbClr val="9CC2E4"/>
                      </a:solidFill>
                      <a:prstDash val="solid"/>
                    </a:lnR>
                    <a:lnT w="6350">
                      <a:solidFill>
                        <a:srgbClr val="9CC2E4"/>
                      </a:solidFill>
                      <a:prstDash val="solid"/>
                    </a:lnT>
                    <a:lnB w="6350">
                      <a:solidFill>
                        <a:srgbClr val="9CC2E4"/>
                      </a:solidFill>
                      <a:prstDash val="solid"/>
                    </a:lnB>
                  </a:tcPr>
                </a:tc>
                <a:tc>
                  <a:txBody>
                    <a:bodyPr/>
                    <a:lstStyle/>
                    <a:p>
                      <a:pPr marL="68580" algn="ctr">
                        <a:lnSpc>
                          <a:spcPts val="1275"/>
                        </a:lnSpc>
                      </a:pPr>
                      <a:r>
                        <a:rPr sz="1200" dirty="0">
                          <a:latin typeface="Calibri" panose="020F0502020204030204" pitchFamily="34" charset="0"/>
                          <a:ea typeface="Calibri" panose="020F0502020204030204" pitchFamily="34" charset="0"/>
                          <a:cs typeface="Calibri" panose="020F0502020204030204" pitchFamily="34" charset="0"/>
                        </a:rPr>
                        <a:t>100</a:t>
                      </a:r>
                      <a:r>
                        <a:rPr sz="1200" spc="-20" dirty="0">
                          <a:latin typeface="Calibri" panose="020F0502020204030204" pitchFamily="34" charset="0"/>
                          <a:ea typeface="Calibri" panose="020F0502020204030204" pitchFamily="34" charset="0"/>
                          <a:cs typeface="Calibri" panose="020F0502020204030204" pitchFamily="34" charset="0"/>
                        </a:rPr>
                        <a:t> </a:t>
                      </a:r>
                      <a:r>
                        <a:rPr sz="1200" spc="-25" dirty="0">
                          <a:latin typeface="Calibri" panose="020F0502020204030204" pitchFamily="34" charset="0"/>
                          <a:ea typeface="Calibri" panose="020F0502020204030204" pitchFamily="34" charset="0"/>
                          <a:cs typeface="Calibri" panose="020F0502020204030204" pitchFamily="34" charset="0"/>
                        </a:rPr>
                        <a:t>MWe</a:t>
                      </a:r>
                      <a:endParaRPr sz="1200" dirty="0">
                        <a:latin typeface="Calibri" panose="020F0502020204030204" pitchFamily="34" charset="0"/>
                        <a:ea typeface="Calibri" panose="020F0502020204030204" pitchFamily="34" charset="0"/>
                        <a:cs typeface="Calibri" panose="020F0502020204030204" pitchFamily="34" charset="0"/>
                      </a:endParaRPr>
                    </a:p>
                  </a:txBody>
                  <a:tcPr marL="0" marR="0" marT="0" marB="0" anchor="ctr">
                    <a:lnL w="6350">
                      <a:solidFill>
                        <a:srgbClr val="9CC2E4"/>
                      </a:solidFill>
                      <a:prstDash val="solid"/>
                    </a:lnL>
                    <a:lnR w="6350">
                      <a:solidFill>
                        <a:srgbClr val="9CC2E4"/>
                      </a:solidFill>
                      <a:prstDash val="solid"/>
                    </a:lnR>
                    <a:lnT w="6350">
                      <a:solidFill>
                        <a:srgbClr val="9CC2E4"/>
                      </a:solidFill>
                      <a:prstDash val="solid"/>
                    </a:lnT>
                    <a:lnB w="6350">
                      <a:solidFill>
                        <a:srgbClr val="9CC2E4"/>
                      </a:solidFill>
                      <a:prstDash val="solid"/>
                    </a:lnB>
                  </a:tcPr>
                </a:tc>
                <a:tc>
                  <a:txBody>
                    <a:bodyPr/>
                    <a:lstStyle/>
                    <a:p>
                      <a:pPr marL="68580" algn="ctr">
                        <a:lnSpc>
                          <a:spcPts val="1275"/>
                        </a:lnSpc>
                      </a:pPr>
                      <a:r>
                        <a:rPr sz="1200" dirty="0">
                          <a:latin typeface="Calibri" panose="020F0502020204030204" pitchFamily="34" charset="0"/>
                          <a:ea typeface="Calibri" panose="020F0502020204030204" pitchFamily="34" charset="0"/>
                          <a:cs typeface="Calibri" panose="020F0502020204030204" pitchFamily="34" charset="0"/>
                        </a:rPr>
                        <a:t>Sodium</a:t>
                      </a:r>
                      <a:r>
                        <a:rPr sz="1200" spc="-20" dirty="0">
                          <a:latin typeface="Calibri" panose="020F0502020204030204" pitchFamily="34" charset="0"/>
                          <a:ea typeface="Calibri" panose="020F0502020204030204" pitchFamily="34" charset="0"/>
                          <a:cs typeface="Calibri" panose="020F0502020204030204" pitchFamily="34" charset="0"/>
                        </a:rPr>
                        <a:t> </a:t>
                      </a:r>
                      <a:r>
                        <a:rPr sz="1200" spc="-25" dirty="0">
                          <a:latin typeface="Calibri" panose="020F0502020204030204" pitchFamily="34" charset="0"/>
                          <a:ea typeface="Calibri" panose="020F0502020204030204" pitchFamily="34" charset="0"/>
                          <a:cs typeface="Calibri" panose="020F0502020204030204" pitchFamily="34" charset="0"/>
                        </a:rPr>
                        <a:t>FNR</a:t>
                      </a:r>
                      <a:endParaRPr sz="1200" dirty="0">
                        <a:latin typeface="Calibri" panose="020F0502020204030204" pitchFamily="34" charset="0"/>
                        <a:ea typeface="Calibri" panose="020F0502020204030204" pitchFamily="34" charset="0"/>
                        <a:cs typeface="Calibri" panose="020F0502020204030204" pitchFamily="34" charset="0"/>
                      </a:endParaRPr>
                    </a:p>
                  </a:txBody>
                  <a:tcPr marL="0" marR="0" marT="0" marB="0" anchor="ctr">
                    <a:lnL w="6350">
                      <a:solidFill>
                        <a:srgbClr val="9CC2E4"/>
                      </a:solidFill>
                      <a:prstDash val="solid"/>
                    </a:lnL>
                    <a:lnR w="6350">
                      <a:solidFill>
                        <a:srgbClr val="9CC2E4"/>
                      </a:solidFill>
                      <a:prstDash val="solid"/>
                    </a:lnR>
                    <a:lnT w="6350">
                      <a:solidFill>
                        <a:srgbClr val="9CC2E4"/>
                      </a:solidFill>
                      <a:prstDash val="solid"/>
                    </a:lnT>
                    <a:lnB w="6350">
                      <a:solidFill>
                        <a:srgbClr val="9CC2E4"/>
                      </a:solidFill>
                      <a:prstDash val="solid"/>
                    </a:lnB>
                  </a:tcPr>
                </a:tc>
                <a:tc>
                  <a:txBody>
                    <a:bodyPr/>
                    <a:lstStyle/>
                    <a:p>
                      <a:pPr marL="69850" algn="ctr">
                        <a:lnSpc>
                          <a:spcPts val="1275"/>
                        </a:lnSpc>
                      </a:pPr>
                      <a:r>
                        <a:rPr sz="1200" dirty="0">
                          <a:latin typeface="Calibri" panose="020F0502020204030204" pitchFamily="34" charset="0"/>
                          <a:ea typeface="Calibri" panose="020F0502020204030204" pitchFamily="34" charset="0"/>
                          <a:cs typeface="Calibri" panose="020F0502020204030204" pitchFamily="34" charset="0"/>
                        </a:rPr>
                        <a:t>ARC</a:t>
                      </a:r>
                      <a:r>
                        <a:rPr sz="1200" spc="-10" dirty="0">
                          <a:latin typeface="Calibri" panose="020F0502020204030204" pitchFamily="34" charset="0"/>
                          <a:ea typeface="Calibri" panose="020F0502020204030204" pitchFamily="34" charset="0"/>
                          <a:cs typeface="Calibri" panose="020F0502020204030204" pitchFamily="34" charset="0"/>
                        </a:rPr>
                        <a:t> </a:t>
                      </a:r>
                      <a:r>
                        <a:rPr sz="1200" dirty="0">
                          <a:latin typeface="Calibri" panose="020F0502020204030204" pitchFamily="34" charset="0"/>
                          <a:ea typeface="Calibri" panose="020F0502020204030204" pitchFamily="34" charset="0"/>
                          <a:cs typeface="Calibri" panose="020F0502020204030204" pitchFamily="34" charset="0"/>
                        </a:rPr>
                        <a:t>with</a:t>
                      </a:r>
                      <a:r>
                        <a:rPr sz="1200" spc="-20" dirty="0">
                          <a:latin typeface="Calibri" panose="020F0502020204030204" pitchFamily="34" charset="0"/>
                          <a:ea typeface="Calibri" panose="020F0502020204030204" pitchFamily="34" charset="0"/>
                          <a:cs typeface="Calibri" panose="020F0502020204030204" pitchFamily="34" charset="0"/>
                        </a:rPr>
                        <a:t> </a:t>
                      </a:r>
                      <a:r>
                        <a:rPr sz="1200" dirty="0">
                          <a:latin typeface="Calibri" panose="020F0502020204030204" pitchFamily="34" charset="0"/>
                          <a:ea typeface="Calibri" panose="020F0502020204030204" pitchFamily="34" charset="0"/>
                          <a:cs typeface="Calibri" panose="020F0502020204030204" pitchFamily="34" charset="0"/>
                        </a:rPr>
                        <a:t>GE</a:t>
                      </a:r>
                      <a:r>
                        <a:rPr sz="1200" spc="-10" dirty="0">
                          <a:latin typeface="Calibri" panose="020F0502020204030204" pitchFamily="34" charset="0"/>
                          <a:ea typeface="Calibri" panose="020F0502020204030204" pitchFamily="34" charset="0"/>
                          <a:cs typeface="Calibri" panose="020F0502020204030204" pitchFamily="34" charset="0"/>
                        </a:rPr>
                        <a:t> </a:t>
                      </a:r>
                      <a:r>
                        <a:rPr sz="1200" dirty="0">
                          <a:latin typeface="Calibri" panose="020F0502020204030204" pitchFamily="34" charset="0"/>
                          <a:ea typeface="Calibri" panose="020F0502020204030204" pitchFamily="34" charset="0"/>
                          <a:cs typeface="Calibri" panose="020F0502020204030204" pitchFamily="34" charset="0"/>
                        </a:rPr>
                        <a:t>Hitachi,</a:t>
                      </a:r>
                      <a:r>
                        <a:rPr sz="1200" spc="-5" dirty="0">
                          <a:latin typeface="Calibri" panose="020F0502020204030204" pitchFamily="34" charset="0"/>
                          <a:ea typeface="Calibri" panose="020F0502020204030204" pitchFamily="34" charset="0"/>
                          <a:cs typeface="Calibri" panose="020F0502020204030204" pitchFamily="34" charset="0"/>
                        </a:rPr>
                        <a:t> </a:t>
                      </a:r>
                      <a:r>
                        <a:rPr sz="1200" spc="-25" dirty="0">
                          <a:latin typeface="Calibri" panose="020F0502020204030204" pitchFamily="34" charset="0"/>
                          <a:ea typeface="Calibri" panose="020F0502020204030204" pitchFamily="34" charset="0"/>
                          <a:cs typeface="Calibri" panose="020F0502020204030204" pitchFamily="34" charset="0"/>
                        </a:rPr>
                        <a:t>USA</a:t>
                      </a:r>
                      <a:endParaRPr sz="1200">
                        <a:latin typeface="Calibri" panose="020F0502020204030204" pitchFamily="34" charset="0"/>
                        <a:ea typeface="Calibri" panose="020F0502020204030204" pitchFamily="34" charset="0"/>
                        <a:cs typeface="Calibri" panose="020F0502020204030204" pitchFamily="34" charset="0"/>
                      </a:endParaRPr>
                    </a:p>
                  </a:txBody>
                  <a:tcPr marL="0" marR="0" marT="0" marB="0" anchor="ctr">
                    <a:lnL w="6350">
                      <a:solidFill>
                        <a:srgbClr val="9CC2E4"/>
                      </a:solidFill>
                      <a:prstDash val="solid"/>
                    </a:lnL>
                    <a:lnR w="6350">
                      <a:solidFill>
                        <a:srgbClr val="9CC2E4"/>
                      </a:solidFill>
                      <a:prstDash val="solid"/>
                    </a:lnR>
                    <a:lnT w="6350">
                      <a:solidFill>
                        <a:srgbClr val="9CC2E4"/>
                      </a:solidFill>
                      <a:prstDash val="solid"/>
                    </a:lnT>
                    <a:lnB w="6350">
                      <a:solidFill>
                        <a:srgbClr val="9CC2E4"/>
                      </a:solidFill>
                      <a:prstDash val="solid"/>
                    </a:lnB>
                  </a:tcPr>
                </a:tc>
                <a:extLst>
                  <a:ext uri="{0D108BD9-81ED-4DB2-BD59-A6C34878D82A}">
                    <a16:rowId xmlns:a16="http://schemas.microsoft.com/office/drawing/2014/main" val="10008"/>
                  </a:ext>
                </a:extLst>
              </a:tr>
              <a:tr h="381495">
                <a:tc>
                  <a:txBody>
                    <a:bodyPr/>
                    <a:lstStyle/>
                    <a:p>
                      <a:pPr marL="67945" algn="ctr">
                        <a:lnSpc>
                          <a:spcPts val="1290"/>
                        </a:lnSpc>
                      </a:pPr>
                      <a:r>
                        <a:rPr sz="1200" spc="-10" dirty="0">
                          <a:latin typeface="Calibri" panose="020F0502020204030204" pitchFamily="34" charset="0"/>
                          <a:ea typeface="Calibri" panose="020F0502020204030204" pitchFamily="34" charset="0"/>
                          <a:cs typeface="Calibri" panose="020F0502020204030204" pitchFamily="34" charset="0"/>
                        </a:rPr>
                        <a:t>Integral</a:t>
                      </a:r>
                      <a:r>
                        <a:rPr lang="ja-JP" altLang="en-US" sz="1200" spc="-10" dirty="0">
                          <a:latin typeface="Calibri" panose="020F0502020204030204" pitchFamily="34" charset="0"/>
                          <a:ea typeface="Calibri" panose="020F0502020204030204" pitchFamily="34" charset="0"/>
                          <a:cs typeface="Calibri" panose="020F0502020204030204" pitchFamily="34" charset="0"/>
                        </a:rPr>
                        <a:t> </a:t>
                      </a:r>
                      <a:r>
                        <a:rPr sz="1200" spc="-25" dirty="0">
                          <a:latin typeface="Calibri" panose="020F0502020204030204" pitchFamily="34" charset="0"/>
                          <a:ea typeface="Calibri" panose="020F0502020204030204" pitchFamily="34" charset="0"/>
                          <a:cs typeface="Calibri" panose="020F0502020204030204" pitchFamily="34" charset="0"/>
                        </a:rPr>
                        <a:t>MSR</a:t>
                      </a:r>
                      <a:endParaRPr sz="1200" dirty="0">
                        <a:latin typeface="Calibri" panose="020F0502020204030204" pitchFamily="34" charset="0"/>
                        <a:ea typeface="Calibri" panose="020F0502020204030204" pitchFamily="34" charset="0"/>
                        <a:cs typeface="Calibri" panose="020F0502020204030204" pitchFamily="34" charset="0"/>
                      </a:endParaRPr>
                    </a:p>
                  </a:txBody>
                  <a:tcPr marL="0" marR="0" marT="0" marB="0" anchor="ctr">
                    <a:lnL w="6350">
                      <a:solidFill>
                        <a:srgbClr val="9CC2E4"/>
                      </a:solidFill>
                      <a:prstDash val="solid"/>
                    </a:lnL>
                    <a:lnR w="6350">
                      <a:solidFill>
                        <a:srgbClr val="9CC2E4"/>
                      </a:solidFill>
                      <a:prstDash val="solid"/>
                    </a:lnR>
                    <a:lnT w="6350">
                      <a:solidFill>
                        <a:srgbClr val="9CC2E4"/>
                      </a:solidFill>
                      <a:prstDash val="solid"/>
                    </a:lnT>
                    <a:lnB w="6350">
                      <a:solidFill>
                        <a:srgbClr val="9CC2E4"/>
                      </a:solidFill>
                      <a:prstDash val="solid"/>
                    </a:lnB>
                    <a:solidFill>
                      <a:srgbClr val="DEEAF6"/>
                    </a:solidFill>
                  </a:tcPr>
                </a:tc>
                <a:tc>
                  <a:txBody>
                    <a:bodyPr/>
                    <a:lstStyle/>
                    <a:p>
                      <a:pPr marL="68580" algn="ctr">
                        <a:lnSpc>
                          <a:spcPts val="1290"/>
                        </a:lnSpc>
                      </a:pPr>
                      <a:r>
                        <a:rPr sz="1200" dirty="0">
                          <a:latin typeface="Calibri" panose="020F0502020204030204" pitchFamily="34" charset="0"/>
                          <a:ea typeface="Calibri" panose="020F0502020204030204" pitchFamily="34" charset="0"/>
                          <a:cs typeface="Calibri" panose="020F0502020204030204" pitchFamily="34" charset="0"/>
                        </a:rPr>
                        <a:t>192</a:t>
                      </a:r>
                      <a:r>
                        <a:rPr sz="1200" spc="-20" dirty="0">
                          <a:latin typeface="Calibri" panose="020F0502020204030204" pitchFamily="34" charset="0"/>
                          <a:ea typeface="Calibri" panose="020F0502020204030204" pitchFamily="34" charset="0"/>
                          <a:cs typeface="Calibri" panose="020F0502020204030204" pitchFamily="34" charset="0"/>
                        </a:rPr>
                        <a:t> </a:t>
                      </a:r>
                      <a:r>
                        <a:rPr sz="1200" spc="-25" dirty="0">
                          <a:latin typeface="Calibri" panose="020F0502020204030204" pitchFamily="34" charset="0"/>
                          <a:ea typeface="Calibri" panose="020F0502020204030204" pitchFamily="34" charset="0"/>
                          <a:cs typeface="Calibri" panose="020F0502020204030204" pitchFamily="34" charset="0"/>
                        </a:rPr>
                        <a:t>MWe</a:t>
                      </a:r>
                      <a:endParaRPr sz="1200" dirty="0">
                        <a:latin typeface="Calibri" panose="020F0502020204030204" pitchFamily="34" charset="0"/>
                        <a:ea typeface="Calibri" panose="020F0502020204030204" pitchFamily="34" charset="0"/>
                        <a:cs typeface="Calibri" panose="020F0502020204030204" pitchFamily="34" charset="0"/>
                      </a:endParaRPr>
                    </a:p>
                  </a:txBody>
                  <a:tcPr marL="0" marR="0" marT="0" marB="0" anchor="ctr">
                    <a:lnL w="6350">
                      <a:solidFill>
                        <a:srgbClr val="9CC2E4"/>
                      </a:solidFill>
                      <a:prstDash val="solid"/>
                    </a:lnL>
                    <a:lnR w="6350">
                      <a:solidFill>
                        <a:srgbClr val="9CC2E4"/>
                      </a:solidFill>
                      <a:prstDash val="solid"/>
                    </a:lnR>
                    <a:lnT w="6350">
                      <a:solidFill>
                        <a:srgbClr val="9CC2E4"/>
                      </a:solidFill>
                      <a:prstDash val="solid"/>
                    </a:lnT>
                    <a:lnB w="6350">
                      <a:solidFill>
                        <a:srgbClr val="9CC2E4"/>
                      </a:solidFill>
                      <a:prstDash val="solid"/>
                    </a:lnB>
                    <a:solidFill>
                      <a:srgbClr val="DEEAF6"/>
                    </a:solidFill>
                  </a:tcPr>
                </a:tc>
                <a:tc>
                  <a:txBody>
                    <a:bodyPr/>
                    <a:lstStyle/>
                    <a:p>
                      <a:pPr marL="68580" algn="ctr">
                        <a:lnSpc>
                          <a:spcPts val="1290"/>
                        </a:lnSpc>
                      </a:pPr>
                      <a:r>
                        <a:rPr sz="1200" spc="-25" dirty="0">
                          <a:latin typeface="Calibri" panose="020F0502020204030204" pitchFamily="34" charset="0"/>
                          <a:ea typeface="Calibri" panose="020F0502020204030204" pitchFamily="34" charset="0"/>
                          <a:cs typeface="Calibri" panose="020F0502020204030204" pitchFamily="34" charset="0"/>
                        </a:rPr>
                        <a:t>MSR</a:t>
                      </a:r>
                      <a:endParaRPr sz="1200" dirty="0">
                        <a:latin typeface="Calibri" panose="020F0502020204030204" pitchFamily="34" charset="0"/>
                        <a:ea typeface="Calibri" panose="020F0502020204030204" pitchFamily="34" charset="0"/>
                        <a:cs typeface="Calibri" panose="020F0502020204030204" pitchFamily="34" charset="0"/>
                      </a:endParaRPr>
                    </a:p>
                  </a:txBody>
                  <a:tcPr marL="0" marR="0" marT="0" marB="0" anchor="ctr">
                    <a:lnL w="6350">
                      <a:solidFill>
                        <a:srgbClr val="9CC2E4"/>
                      </a:solidFill>
                      <a:prstDash val="solid"/>
                    </a:lnL>
                    <a:lnR w="6350">
                      <a:solidFill>
                        <a:srgbClr val="9CC2E4"/>
                      </a:solidFill>
                      <a:prstDash val="solid"/>
                    </a:lnR>
                    <a:lnT w="6350">
                      <a:solidFill>
                        <a:srgbClr val="9CC2E4"/>
                      </a:solidFill>
                      <a:prstDash val="solid"/>
                    </a:lnT>
                    <a:lnB w="6350">
                      <a:solidFill>
                        <a:srgbClr val="9CC2E4"/>
                      </a:solidFill>
                      <a:prstDash val="solid"/>
                    </a:lnB>
                    <a:solidFill>
                      <a:srgbClr val="DEEAF6"/>
                    </a:solidFill>
                  </a:tcPr>
                </a:tc>
                <a:tc>
                  <a:txBody>
                    <a:bodyPr/>
                    <a:lstStyle/>
                    <a:p>
                      <a:pPr marL="69850" algn="ctr">
                        <a:lnSpc>
                          <a:spcPts val="1290"/>
                        </a:lnSpc>
                      </a:pPr>
                      <a:r>
                        <a:rPr sz="1200" dirty="0">
                          <a:latin typeface="Calibri" panose="020F0502020204030204" pitchFamily="34" charset="0"/>
                          <a:ea typeface="Calibri" panose="020F0502020204030204" pitchFamily="34" charset="0"/>
                          <a:cs typeface="Calibri" panose="020F0502020204030204" pitchFamily="34" charset="0"/>
                        </a:rPr>
                        <a:t>Terrestrial</a:t>
                      </a:r>
                      <a:r>
                        <a:rPr sz="1200" spc="-25" dirty="0">
                          <a:latin typeface="Calibri" panose="020F0502020204030204" pitchFamily="34" charset="0"/>
                          <a:ea typeface="Calibri" panose="020F0502020204030204" pitchFamily="34" charset="0"/>
                          <a:cs typeface="Calibri" panose="020F0502020204030204" pitchFamily="34" charset="0"/>
                        </a:rPr>
                        <a:t> </a:t>
                      </a:r>
                      <a:r>
                        <a:rPr sz="1200" dirty="0">
                          <a:latin typeface="Calibri" panose="020F0502020204030204" pitchFamily="34" charset="0"/>
                          <a:ea typeface="Calibri" panose="020F0502020204030204" pitchFamily="34" charset="0"/>
                          <a:cs typeface="Calibri" panose="020F0502020204030204" pitchFamily="34" charset="0"/>
                        </a:rPr>
                        <a:t>Energy,</a:t>
                      </a:r>
                      <a:r>
                        <a:rPr sz="1200" spc="-20" dirty="0">
                          <a:latin typeface="Calibri" panose="020F0502020204030204" pitchFamily="34" charset="0"/>
                          <a:ea typeface="Calibri" panose="020F0502020204030204" pitchFamily="34" charset="0"/>
                          <a:cs typeface="Calibri" panose="020F0502020204030204" pitchFamily="34" charset="0"/>
                        </a:rPr>
                        <a:t> </a:t>
                      </a:r>
                      <a:r>
                        <a:rPr sz="1200" spc="-10" dirty="0">
                          <a:latin typeface="Calibri" panose="020F0502020204030204" pitchFamily="34" charset="0"/>
                          <a:ea typeface="Calibri" panose="020F0502020204030204" pitchFamily="34" charset="0"/>
                          <a:cs typeface="Calibri" panose="020F0502020204030204" pitchFamily="34" charset="0"/>
                        </a:rPr>
                        <a:t>Canada</a:t>
                      </a:r>
                      <a:endParaRPr sz="1200">
                        <a:latin typeface="Calibri" panose="020F0502020204030204" pitchFamily="34" charset="0"/>
                        <a:ea typeface="Calibri" panose="020F0502020204030204" pitchFamily="34" charset="0"/>
                        <a:cs typeface="Calibri" panose="020F0502020204030204" pitchFamily="34" charset="0"/>
                      </a:endParaRPr>
                    </a:p>
                  </a:txBody>
                  <a:tcPr marL="0" marR="0" marT="0" marB="0" anchor="ctr">
                    <a:lnL w="6350">
                      <a:solidFill>
                        <a:srgbClr val="9CC2E4"/>
                      </a:solidFill>
                      <a:prstDash val="solid"/>
                    </a:lnL>
                    <a:lnR w="6350">
                      <a:solidFill>
                        <a:srgbClr val="9CC2E4"/>
                      </a:solidFill>
                      <a:prstDash val="solid"/>
                    </a:lnR>
                    <a:lnT w="6350">
                      <a:solidFill>
                        <a:srgbClr val="9CC2E4"/>
                      </a:solidFill>
                      <a:prstDash val="solid"/>
                    </a:lnT>
                    <a:lnB w="6350">
                      <a:solidFill>
                        <a:srgbClr val="9CC2E4"/>
                      </a:solidFill>
                      <a:prstDash val="solid"/>
                    </a:lnB>
                    <a:solidFill>
                      <a:srgbClr val="DEEAF6"/>
                    </a:solidFill>
                  </a:tcPr>
                </a:tc>
                <a:extLst>
                  <a:ext uri="{0D108BD9-81ED-4DB2-BD59-A6C34878D82A}">
                    <a16:rowId xmlns:a16="http://schemas.microsoft.com/office/drawing/2014/main" val="10009"/>
                  </a:ext>
                </a:extLst>
              </a:tr>
              <a:tr h="322911">
                <a:tc>
                  <a:txBody>
                    <a:bodyPr/>
                    <a:lstStyle/>
                    <a:p>
                      <a:pPr marL="67945" algn="ctr">
                        <a:lnSpc>
                          <a:spcPts val="1290"/>
                        </a:lnSpc>
                      </a:pPr>
                      <a:r>
                        <a:rPr sz="1200" spc="-10" dirty="0">
                          <a:latin typeface="Calibri" panose="020F0502020204030204" pitchFamily="34" charset="0"/>
                          <a:ea typeface="Calibri" panose="020F0502020204030204" pitchFamily="34" charset="0"/>
                          <a:cs typeface="Calibri" panose="020F0502020204030204" pitchFamily="34" charset="0"/>
                        </a:rPr>
                        <a:t>BREST</a:t>
                      </a:r>
                      <a:endParaRPr sz="1200" dirty="0">
                        <a:latin typeface="Calibri" panose="020F0502020204030204" pitchFamily="34" charset="0"/>
                        <a:ea typeface="Calibri" panose="020F0502020204030204" pitchFamily="34" charset="0"/>
                        <a:cs typeface="Calibri" panose="020F0502020204030204" pitchFamily="34" charset="0"/>
                      </a:endParaRPr>
                    </a:p>
                  </a:txBody>
                  <a:tcPr marL="0" marR="0" marT="0" marB="0" anchor="ctr">
                    <a:lnL w="6350">
                      <a:solidFill>
                        <a:srgbClr val="9CC2E4"/>
                      </a:solidFill>
                      <a:prstDash val="solid"/>
                    </a:lnL>
                    <a:lnR w="6350">
                      <a:solidFill>
                        <a:srgbClr val="9CC2E4"/>
                      </a:solidFill>
                      <a:prstDash val="solid"/>
                    </a:lnR>
                    <a:lnT w="6350">
                      <a:solidFill>
                        <a:srgbClr val="9CC2E4"/>
                      </a:solidFill>
                      <a:prstDash val="solid"/>
                    </a:lnT>
                    <a:lnB w="6350">
                      <a:solidFill>
                        <a:srgbClr val="9CC2E4"/>
                      </a:solidFill>
                      <a:prstDash val="solid"/>
                    </a:lnB>
                  </a:tcPr>
                </a:tc>
                <a:tc>
                  <a:txBody>
                    <a:bodyPr/>
                    <a:lstStyle/>
                    <a:p>
                      <a:pPr marL="68580" algn="ctr">
                        <a:lnSpc>
                          <a:spcPts val="1290"/>
                        </a:lnSpc>
                      </a:pPr>
                      <a:r>
                        <a:rPr sz="1200" dirty="0">
                          <a:latin typeface="Calibri" panose="020F0502020204030204" pitchFamily="34" charset="0"/>
                          <a:ea typeface="Calibri" panose="020F0502020204030204" pitchFamily="34" charset="0"/>
                          <a:cs typeface="Calibri" panose="020F0502020204030204" pitchFamily="34" charset="0"/>
                        </a:rPr>
                        <a:t>300</a:t>
                      </a:r>
                      <a:r>
                        <a:rPr sz="1200" spc="-20" dirty="0">
                          <a:latin typeface="Calibri" panose="020F0502020204030204" pitchFamily="34" charset="0"/>
                          <a:ea typeface="Calibri" panose="020F0502020204030204" pitchFamily="34" charset="0"/>
                          <a:cs typeface="Calibri" panose="020F0502020204030204" pitchFamily="34" charset="0"/>
                        </a:rPr>
                        <a:t> </a:t>
                      </a:r>
                      <a:r>
                        <a:rPr sz="1200" spc="-25" dirty="0">
                          <a:latin typeface="Calibri" panose="020F0502020204030204" pitchFamily="34" charset="0"/>
                          <a:ea typeface="Calibri" panose="020F0502020204030204" pitchFamily="34" charset="0"/>
                          <a:cs typeface="Calibri" panose="020F0502020204030204" pitchFamily="34" charset="0"/>
                        </a:rPr>
                        <a:t>MWe</a:t>
                      </a:r>
                      <a:endParaRPr sz="1200" dirty="0">
                        <a:latin typeface="Calibri" panose="020F0502020204030204" pitchFamily="34" charset="0"/>
                        <a:ea typeface="Calibri" panose="020F0502020204030204" pitchFamily="34" charset="0"/>
                        <a:cs typeface="Calibri" panose="020F0502020204030204" pitchFamily="34" charset="0"/>
                      </a:endParaRPr>
                    </a:p>
                  </a:txBody>
                  <a:tcPr marL="0" marR="0" marT="0" marB="0" anchor="ctr">
                    <a:lnL w="6350">
                      <a:solidFill>
                        <a:srgbClr val="9CC2E4"/>
                      </a:solidFill>
                      <a:prstDash val="solid"/>
                    </a:lnL>
                    <a:lnR w="6350">
                      <a:solidFill>
                        <a:srgbClr val="9CC2E4"/>
                      </a:solidFill>
                      <a:prstDash val="solid"/>
                    </a:lnR>
                    <a:lnT w="6350">
                      <a:solidFill>
                        <a:srgbClr val="9CC2E4"/>
                      </a:solidFill>
                      <a:prstDash val="solid"/>
                    </a:lnT>
                    <a:lnB w="6350">
                      <a:solidFill>
                        <a:srgbClr val="9CC2E4"/>
                      </a:solidFill>
                      <a:prstDash val="solid"/>
                    </a:lnB>
                  </a:tcPr>
                </a:tc>
                <a:tc>
                  <a:txBody>
                    <a:bodyPr/>
                    <a:lstStyle/>
                    <a:p>
                      <a:pPr marL="68580" algn="ctr">
                        <a:lnSpc>
                          <a:spcPts val="1290"/>
                        </a:lnSpc>
                      </a:pPr>
                      <a:r>
                        <a:rPr sz="1200" dirty="0">
                          <a:latin typeface="Calibri" panose="020F0502020204030204" pitchFamily="34" charset="0"/>
                          <a:ea typeface="Calibri" panose="020F0502020204030204" pitchFamily="34" charset="0"/>
                          <a:cs typeface="Calibri" panose="020F0502020204030204" pitchFamily="34" charset="0"/>
                        </a:rPr>
                        <a:t>Lead </a:t>
                      </a:r>
                      <a:r>
                        <a:rPr sz="1200" spc="-25" dirty="0">
                          <a:latin typeface="Calibri" panose="020F0502020204030204" pitchFamily="34" charset="0"/>
                          <a:ea typeface="Calibri" panose="020F0502020204030204" pitchFamily="34" charset="0"/>
                          <a:cs typeface="Calibri" panose="020F0502020204030204" pitchFamily="34" charset="0"/>
                        </a:rPr>
                        <a:t>FNR</a:t>
                      </a:r>
                      <a:endParaRPr sz="1200" dirty="0">
                        <a:latin typeface="Calibri" panose="020F0502020204030204" pitchFamily="34" charset="0"/>
                        <a:ea typeface="Calibri" panose="020F0502020204030204" pitchFamily="34" charset="0"/>
                        <a:cs typeface="Calibri" panose="020F0502020204030204" pitchFamily="34" charset="0"/>
                      </a:endParaRPr>
                    </a:p>
                  </a:txBody>
                  <a:tcPr marL="0" marR="0" marT="0" marB="0" anchor="ctr">
                    <a:lnL w="6350">
                      <a:solidFill>
                        <a:srgbClr val="9CC2E4"/>
                      </a:solidFill>
                      <a:prstDash val="solid"/>
                    </a:lnL>
                    <a:lnR w="6350">
                      <a:solidFill>
                        <a:srgbClr val="9CC2E4"/>
                      </a:solidFill>
                      <a:prstDash val="solid"/>
                    </a:lnR>
                    <a:lnT w="6350">
                      <a:solidFill>
                        <a:srgbClr val="9CC2E4"/>
                      </a:solidFill>
                      <a:prstDash val="solid"/>
                    </a:lnT>
                    <a:lnB w="6350">
                      <a:solidFill>
                        <a:srgbClr val="9CC2E4"/>
                      </a:solidFill>
                      <a:prstDash val="solid"/>
                    </a:lnB>
                  </a:tcPr>
                </a:tc>
                <a:tc>
                  <a:txBody>
                    <a:bodyPr/>
                    <a:lstStyle/>
                    <a:p>
                      <a:pPr marL="69850" algn="ctr">
                        <a:lnSpc>
                          <a:spcPts val="1290"/>
                        </a:lnSpc>
                      </a:pPr>
                      <a:r>
                        <a:rPr sz="1200" dirty="0">
                          <a:latin typeface="Calibri" panose="020F0502020204030204" pitchFamily="34" charset="0"/>
                          <a:ea typeface="Calibri" panose="020F0502020204030204" pitchFamily="34" charset="0"/>
                          <a:cs typeface="Calibri" panose="020F0502020204030204" pitchFamily="34" charset="0"/>
                        </a:rPr>
                        <a:t>RDIPE,</a:t>
                      </a:r>
                      <a:r>
                        <a:rPr sz="1200" spc="-15" dirty="0">
                          <a:latin typeface="Calibri" panose="020F0502020204030204" pitchFamily="34" charset="0"/>
                          <a:ea typeface="Calibri" panose="020F0502020204030204" pitchFamily="34" charset="0"/>
                          <a:cs typeface="Calibri" panose="020F0502020204030204" pitchFamily="34" charset="0"/>
                        </a:rPr>
                        <a:t> </a:t>
                      </a:r>
                      <a:r>
                        <a:rPr sz="1200" spc="-10" dirty="0">
                          <a:latin typeface="Calibri" panose="020F0502020204030204" pitchFamily="34" charset="0"/>
                          <a:ea typeface="Calibri" panose="020F0502020204030204" pitchFamily="34" charset="0"/>
                          <a:cs typeface="Calibri" panose="020F0502020204030204" pitchFamily="34" charset="0"/>
                        </a:rPr>
                        <a:t>Russia</a:t>
                      </a:r>
                      <a:endParaRPr sz="1200" dirty="0">
                        <a:latin typeface="Calibri" panose="020F0502020204030204" pitchFamily="34" charset="0"/>
                        <a:ea typeface="Calibri" panose="020F0502020204030204" pitchFamily="34" charset="0"/>
                        <a:cs typeface="Calibri" panose="020F0502020204030204" pitchFamily="34" charset="0"/>
                      </a:endParaRPr>
                    </a:p>
                  </a:txBody>
                  <a:tcPr marL="0" marR="0" marT="0" marB="0" anchor="ctr">
                    <a:lnL w="6350">
                      <a:solidFill>
                        <a:srgbClr val="9CC2E4"/>
                      </a:solidFill>
                      <a:prstDash val="solid"/>
                    </a:lnL>
                    <a:lnR w="6350">
                      <a:solidFill>
                        <a:srgbClr val="9CC2E4"/>
                      </a:solidFill>
                      <a:prstDash val="solid"/>
                    </a:lnR>
                    <a:lnT w="6350">
                      <a:solidFill>
                        <a:srgbClr val="9CC2E4"/>
                      </a:solidFill>
                      <a:prstDash val="solid"/>
                    </a:lnT>
                    <a:lnB w="6350">
                      <a:solidFill>
                        <a:srgbClr val="9CC2E4"/>
                      </a:solidFill>
                      <a:prstDash val="solid"/>
                    </a:lnB>
                  </a:tcPr>
                </a:tc>
                <a:extLst>
                  <a:ext uri="{0D108BD9-81ED-4DB2-BD59-A6C34878D82A}">
                    <a16:rowId xmlns:a16="http://schemas.microsoft.com/office/drawing/2014/main" val="10010"/>
                  </a:ext>
                </a:extLst>
              </a:tr>
              <a:tr h="381495">
                <a:tc>
                  <a:txBody>
                    <a:bodyPr/>
                    <a:lstStyle/>
                    <a:p>
                      <a:pPr marL="67945" algn="ctr">
                        <a:lnSpc>
                          <a:spcPts val="1275"/>
                        </a:lnSpc>
                      </a:pPr>
                      <a:r>
                        <a:rPr sz="1200" spc="-10" dirty="0">
                          <a:latin typeface="Calibri" panose="020F0502020204030204" pitchFamily="34" charset="0"/>
                          <a:ea typeface="Calibri" panose="020F0502020204030204" pitchFamily="34" charset="0"/>
                          <a:cs typeface="Calibri" panose="020F0502020204030204" pitchFamily="34" charset="0"/>
                        </a:rPr>
                        <a:t>RITM-</a:t>
                      </a:r>
                      <a:r>
                        <a:rPr sz="1200" spc="-20" dirty="0">
                          <a:latin typeface="Calibri" panose="020F0502020204030204" pitchFamily="34" charset="0"/>
                          <a:ea typeface="Calibri" panose="020F0502020204030204" pitchFamily="34" charset="0"/>
                          <a:cs typeface="Calibri" panose="020F0502020204030204" pitchFamily="34" charset="0"/>
                        </a:rPr>
                        <a:t>200M</a:t>
                      </a:r>
                      <a:endParaRPr sz="1200" dirty="0">
                        <a:latin typeface="Calibri" panose="020F0502020204030204" pitchFamily="34" charset="0"/>
                        <a:ea typeface="Calibri" panose="020F0502020204030204" pitchFamily="34" charset="0"/>
                        <a:cs typeface="Calibri" panose="020F0502020204030204" pitchFamily="34" charset="0"/>
                      </a:endParaRPr>
                    </a:p>
                  </a:txBody>
                  <a:tcPr marL="0" marR="0" marT="0" marB="0" anchor="ctr">
                    <a:lnL w="6350">
                      <a:solidFill>
                        <a:srgbClr val="9CC2E4"/>
                      </a:solidFill>
                      <a:prstDash val="solid"/>
                    </a:lnL>
                    <a:lnR w="6350">
                      <a:solidFill>
                        <a:srgbClr val="9CC2E4"/>
                      </a:solidFill>
                      <a:prstDash val="solid"/>
                    </a:lnR>
                    <a:lnT w="6350">
                      <a:solidFill>
                        <a:srgbClr val="9CC2E4"/>
                      </a:solidFill>
                      <a:prstDash val="solid"/>
                    </a:lnT>
                    <a:lnB w="6350">
                      <a:solidFill>
                        <a:srgbClr val="9CC2E4"/>
                      </a:solidFill>
                      <a:prstDash val="solid"/>
                    </a:lnB>
                    <a:solidFill>
                      <a:srgbClr val="DEEAF6"/>
                    </a:solidFill>
                  </a:tcPr>
                </a:tc>
                <a:tc>
                  <a:txBody>
                    <a:bodyPr/>
                    <a:lstStyle/>
                    <a:p>
                      <a:pPr marL="68580" algn="ctr">
                        <a:lnSpc>
                          <a:spcPts val="1275"/>
                        </a:lnSpc>
                      </a:pPr>
                      <a:r>
                        <a:rPr sz="1200" dirty="0">
                          <a:latin typeface="Calibri" panose="020F0502020204030204" pitchFamily="34" charset="0"/>
                          <a:ea typeface="Calibri" panose="020F0502020204030204" pitchFamily="34" charset="0"/>
                          <a:cs typeface="Calibri" panose="020F0502020204030204" pitchFamily="34" charset="0"/>
                        </a:rPr>
                        <a:t>50</a:t>
                      </a:r>
                      <a:r>
                        <a:rPr sz="1200" spc="-10" dirty="0">
                          <a:latin typeface="Calibri" panose="020F0502020204030204" pitchFamily="34" charset="0"/>
                          <a:ea typeface="Calibri" panose="020F0502020204030204" pitchFamily="34" charset="0"/>
                          <a:cs typeface="Calibri" panose="020F0502020204030204" pitchFamily="34" charset="0"/>
                        </a:rPr>
                        <a:t> </a:t>
                      </a:r>
                      <a:r>
                        <a:rPr sz="1200" spc="-25" dirty="0">
                          <a:latin typeface="Calibri" panose="020F0502020204030204" pitchFamily="34" charset="0"/>
                          <a:ea typeface="Calibri" panose="020F0502020204030204" pitchFamily="34" charset="0"/>
                          <a:cs typeface="Calibri" panose="020F0502020204030204" pitchFamily="34" charset="0"/>
                        </a:rPr>
                        <a:t>MWe</a:t>
                      </a:r>
                      <a:endParaRPr sz="1200" dirty="0">
                        <a:latin typeface="Calibri" panose="020F0502020204030204" pitchFamily="34" charset="0"/>
                        <a:ea typeface="Calibri" panose="020F0502020204030204" pitchFamily="34" charset="0"/>
                        <a:cs typeface="Calibri" panose="020F0502020204030204" pitchFamily="34" charset="0"/>
                      </a:endParaRPr>
                    </a:p>
                  </a:txBody>
                  <a:tcPr marL="0" marR="0" marT="0" marB="0" anchor="ctr">
                    <a:lnL w="6350">
                      <a:solidFill>
                        <a:srgbClr val="9CC2E4"/>
                      </a:solidFill>
                      <a:prstDash val="solid"/>
                    </a:lnL>
                    <a:lnR w="6350">
                      <a:solidFill>
                        <a:srgbClr val="9CC2E4"/>
                      </a:solidFill>
                      <a:prstDash val="solid"/>
                    </a:lnR>
                    <a:lnT w="6350">
                      <a:solidFill>
                        <a:srgbClr val="9CC2E4"/>
                      </a:solidFill>
                      <a:prstDash val="solid"/>
                    </a:lnT>
                    <a:lnB w="6350">
                      <a:solidFill>
                        <a:srgbClr val="9CC2E4"/>
                      </a:solidFill>
                      <a:prstDash val="solid"/>
                    </a:lnB>
                    <a:solidFill>
                      <a:srgbClr val="DEEAF6"/>
                    </a:solidFill>
                  </a:tcPr>
                </a:tc>
                <a:tc>
                  <a:txBody>
                    <a:bodyPr/>
                    <a:lstStyle/>
                    <a:p>
                      <a:pPr marL="68580" algn="ctr">
                        <a:lnSpc>
                          <a:spcPts val="1275"/>
                        </a:lnSpc>
                      </a:pPr>
                      <a:r>
                        <a:rPr sz="1200" dirty="0">
                          <a:latin typeface="Calibri" panose="020F0502020204030204" pitchFamily="34" charset="0"/>
                          <a:ea typeface="Calibri" panose="020F0502020204030204" pitchFamily="34" charset="0"/>
                          <a:cs typeface="Calibri" panose="020F0502020204030204" pitchFamily="34" charset="0"/>
                        </a:rPr>
                        <a:t>Integral</a:t>
                      </a:r>
                      <a:r>
                        <a:rPr sz="1200" spc="-20" dirty="0">
                          <a:latin typeface="Calibri" panose="020F0502020204030204" pitchFamily="34" charset="0"/>
                          <a:ea typeface="Calibri" panose="020F0502020204030204" pitchFamily="34" charset="0"/>
                          <a:cs typeface="Calibri" panose="020F0502020204030204" pitchFamily="34" charset="0"/>
                        </a:rPr>
                        <a:t> </a:t>
                      </a:r>
                      <a:r>
                        <a:rPr sz="1200" spc="-25" dirty="0">
                          <a:latin typeface="Calibri" panose="020F0502020204030204" pitchFamily="34" charset="0"/>
                          <a:ea typeface="Calibri" panose="020F0502020204030204" pitchFamily="34" charset="0"/>
                          <a:cs typeface="Calibri" panose="020F0502020204030204" pitchFamily="34" charset="0"/>
                        </a:rPr>
                        <a:t>PWR</a:t>
                      </a:r>
                      <a:endParaRPr sz="1200">
                        <a:latin typeface="Calibri" panose="020F0502020204030204" pitchFamily="34" charset="0"/>
                        <a:ea typeface="Calibri" panose="020F0502020204030204" pitchFamily="34" charset="0"/>
                        <a:cs typeface="Calibri" panose="020F0502020204030204" pitchFamily="34" charset="0"/>
                      </a:endParaRPr>
                    </a:p>
                  </a:txBody>
                  <a:tcPr marL="0" marR="0" marT="0" marB="0" anchor="ctr">
                    <a:lnL w="6350">
                      <a:solidFill>
                        <a:srgbClr val="9CC2E4"/>
                      </a:solidFill>
                      <a:prstDash val="solid"/>
                    </a:lnL>
                    <a:lnR w="6350">
                      <a:solidFill>
                        <a:srgbClr val="9CC2E4"/>
                      </a:solidFill>
                      <a:prstDash val="solid"/>
                    </a:lnR>
                    <a:lnT w="6350">
                      <a:solidFill>
                        <a:srgbClr val="9CC2E4"/>
                      </a:solidFill>
                      <a:prstDash val="solid"/>
                    </a:lnT>
                    <a:lnB w="6350">
                      <a:solidFill>
                        <a:srgbClr val="9CC2E4"/>
                      </a:solidFill>
                      <a:prstDash val="solid"/>
                    </a:lnB>
                    <a:solidFill>
                      <a:srgbClr val="DEEAF6"/>
                    </a:solidFill>
                  </a:tcPr>
                </a:tc>
                <a:tc>
                  <a:txBody>
                    <a:bodyPr/>
                    <a:lstStyle/>
                    <a:p>
                      <a:pPr marL="69850" algn="ctr">
                        <a:lnSpc>
                          <a:spcPts val="1275"/>
                        </a:lnSpc>
                      </a:pPr>
                      <a:r>
                        <a:rPr sz="1200" dirty="0">
                          <a:latin typeface="Calibri" panose="020F0502020204030204" pitchFamily="34" charset="0"/>
                          <a:ea typeface="Calibri" panose="020F0502020204030204" pitchFamily="34" charset="0"/>
                          <a:cs typeface="Calibri" panose="020F0502020204030204" pitchFamily="34" charset="0"/>
                        </a:rPr>
                        <a:t>OKBM,</a:t>
                      </a:r>
                      <a:r>
                        <a:rPr sz="1200" spc="-25" dirty="0">
                          <a:latin typeface="Calibri" panose="020F0502020204030204" pitchFamily="34" charset="0"/>
                          <a:ea typeface="Calibri" panose="020F0502020204030204" pitchFamily="34" charset="0"/>
                          <a:cs typeface="Calibri" panose="020F0502020204030204" pitchFamily="34" charset="0"/>
                        </a:rPr>
                        <a:t> </a:t>
                      </a:r>
                      <a:r>
                        <a:rPr sz="1200" spc="-10" dirty="0">
                          <a:latin typeface="Calibri" panose="020F0502020204030204" pitchFamily="34" charset="0"/>
                          <a:ea typeface="Calibri" panose="020F0502020204030204" pitchFamily="34" charset="0"/>
                          <a:cs typeface="Calibri" panose="020F0502020204030204" pitchFamily="34" charset="0"/>
                        </a:rPr>
                        <a:t>Russia</a:t>
                      </a:r>
                      <a:endParaRPr sz="1200" dirty="0">
                        <a:latin typeface="Calibri" panose="020F0502020204030204" pitchFamily="34" charset="0"/>
                        <a:ea typeface="Calibri" panose="020F0502020204030204" pitchFamily="34" charset="0"/>
                        <a:cs typeface="Calibri" panose="020F0502020204030204" pitchFamily="34" charset="0"/>
                      </a:endParaRPr>
                    </a:p>
                  </a:txBody>
                  <a:tcPr marL="0" marR="0" marT="0" marB="0" anchor="ctr">
                    <a:lnL w="6350">
                      <a:solidFill>
                        <a:srgbClr val="9CC2E4"/>
                      </a:solidFill>
                      <a:prstDash val="solid"/>
                    </a:lnL>
                    <a:lnR w="6350">
                      <a:solidFill>
                        <a:srgbClr val="9CC2E4"/>
                      </a:solidFill>
                      <a:prstDash val="solid"/>
                    </a:lnR>
                    <a:lnT w="6350">
                      <a:solidFill>
                        <a:srgbClr val="9CC2E4"/>
                      </a:solidFill>
                      <a:prstDash val="solid"/>
                    </a:lnT>
                    <a:lnB w="6350">
                      <a:solidFill>
                        <a:srgbClr val="9CC2E4"/>
                      </a:solidFill>
                      <a:prstDash val="solid"/>
                    </a:lnB>
                    <a:solidFill>
                      <a:srgbClr val="DEEAF6"/>
                    </a:solidFill>
                  </a:tcPr>
                </a:tc>
                <a:extLst>
                  <a:ext uri="{0D108BD9-81ED-4DB2-BD59-A6C34878D82A}">
                    <a16:rowId xmlns:a16="http://schemas.microsoft.com/office/drawing/2014/main" val="10011"/>
                  </a:ext>
                </a:extLst>
              </a:tr>
            </a:tbl>
          </a:graphicData>
        </a:graphic>
      </p:graphicFrame>
      <p:sp>
        <p:nvSpPr>
          <p:cNvPr id="77" name="テキスト ボックス 76">
            <a:extLst>
              <a:ext uri="{FF2B5EF4-FFF2-40B4-BE49-F238E27FC236}">
                <a16:creationId xmlns:a16="http://schemas.microsoft.com/office/drawing/2014/main" id="{53D085FA-1479-ADFA-91C5-A79A34934B36}"/>
              </a:ext>
            </a:extLst>
          </p:cNvPr>
          <p:cNvSpPr txBox="1"/>
          <p:nvPr/>
        </p:nvSpPr>
        <p:spPr>
          <a:xfrm>
            <a:off x="6276562" y="1211408"/>
            <a:ext cx="5521234" cy="646331"/>
          </a:xfrm>
          <a:prstGeom prst="rect">
            <a:avLst/>
          </a:prstGeom>
          <a:noFill/>
        </p:spPr>
        <p:txBody>
          <a:bodyPr wrap="square">
            <a:spAutoFit/>
          </a:bodyPr>
          <a:lstStyle/>
          <a:p>
            <a:pPr algn="ctr"/>
            <a:r>
              <a:rPr lang="en-US" altLang="ja-JP" sz="1800" dirty="0">
                <a:latin typeface="UD デジタル 教科書体 NK-B" panose="02020700000000000000" pitchFamily="18" charset="-128"/>
                <a:ea typeface="UD デジタル 教科書体 NK-B" panose="02020700000000000000" pitchFamily="18" charset="-128"/>
                <a:cs typeface="Times New Roman"/>
              </a:rPr>
              <a:t>Small</a:t>
            </a:r>
            <a:r>
              <a:rPr lang="en-US" altLang="ja-JP" sz="1800" spc="-5" dirty="0">
                <a:latin typeface="UD デジタル 教科書体 NK-B" panose="02020700000000000000" pitchFamily="18" charset="-128"/>
                <a:ea typeface="UD デジタル 教科書体 NK-B" panose="02020700000000000000" pitchFamily="18" charset="-128"/>
                <a:cs typeface="Times New Roman"/>
              </a:rPr>
              <a:t> </a:t>
            </a:r>
            <a:r>
              <a:rPr lang="en-US" altLang="ja-JP" sz="1800" dirty="0">
                <a:latin typeface="UD デジタル 教科書体 NK-B" panose="02020700000000000000" pitchFamily="18" charset="-128"/>
                <a:ea typeface="UD デジタル 教科書体 NK-B" panose="02020700000000000000" pitchFamily="18" charset="-128"/>
                <a:cs typeface="Times New Roman"/>
              </a:rPr>
              <a:t>reactors</a:t>
            </a:r>
            <a:r>
              <a:rPr lang="en-US" altLang="ja-JP" sz="1800" spc="-5" dirty="0">
                <a:latin typeface="UD デジタル 教科書体 NK-B" panose="02020700000000000000" pitchFamily="18" charset="-128"/>
                <a:ea typeface="UD デジタル 教科書体 NK-B" panose="02020700000000000000" pitchFamily="18" charset="-128"/>
                <a:cs typeface="Times New Roman"/>
              </a:rPr>
              <a:t> </a:t>
            </a:r>
            <a:r>
              <a:rPr lang="en-US" altLang="ja-JP" sz="1800" dirty="0">
                <a:latin typeface="UD デジタル 教科書体 NK-B" panose="02020700000000000000" pitchFamily="18" charset="-128"/>
                <a:ea typeface="UD デジタル 教科書体 NK-B" panose="02020700000000000000" pitchFamily="18" charset="-128"/>
                <a:cs typeface="Times New Roman"/>
              </a:rPr>
              <a:t>for</a:t>
            </a:r>
            <a:r>
              <a:rPr lang="en-US" altLang="ja-JP" sz="1800" spc="-10" dirty="0">
                <a:latin typeface="UD デジタル 教科書体 NK-B" panose="02020700000000000000" pitchFamily="18" charset="-128"/>
                <a:ea typeface="UD デジタル 教科書体 NK-B" panose="02020700000000000000" pitchFamily="18" charset="-128"/>
                <a:cs typeface="Times New Roman"/>
              </a:rPr>
              <a:t> near-</a:t>
            </a:r>
            <a:r>
              <a:rPr lang="en-US" altLang="ja-JP" sz="1800" dirty="0">
                <a:latin typeface="UD デジタル 教科書体 NK-B" panose="02020700000000000000" pitchFamily="18" charset="-128"/>
                <a:ea typeface="UD デジタル 教科書体 NK-B" panose="02020700000000000000" pitchFamily="18" charset="-128"/>
                <a:cs typeface="Times New Roman"/>
              </a:rPr>
              <a:t>term</a:t>
            </a:r>
            <a:r>
              <a:rPr lang="en-US" altLang="ja-JP" sz="1800" spc="-5" dirty="0">
                <a:latin typeface="UD デジタル 教科書体 NK-B" panose="02020700000000000000" pitchFamily="18" charset="-128"/>
                <a:ea typeface="UD デジタル 教科書体 NK-B" panose="02020700000000000000" pitchFamily="18" charset="-128"/>
                <a:cs typeface="Times New Roman"/>
              </a:rPr>
              <a:t> </a:t>
            </a:r>
            <a:r>
              <a:rPr lang="en-US" altLang="ja-JP" sz="1800" dirty="0">
                <a:latin typeface="UD デジタル 教科書体 NK-B" panose="02020700000000000000" pitchFamily="18" charset="-128"/>
                <a:ea typeface="UD デジタル 教科書体 NK-B" panose="02020700000000000000" pitchFamily="18" charset="-128"/>
                <a:cs typeface="Times New Roman"/>
              </a:rPr>
              <a:t>deployment</a:t>
            </a:r>
            <a:r>
              <a:rPr lang="en-US" altLang="ja-JP" sz="1800" spc="-5" dirty="0">
                <a:latin typeface="UD デジタル 教科書体 NK-B" panose="02020700000000000000" pitchFamily="18" charset="-128"/>
                <a:ea typeface="UD デジタル 教科書体 NK-B" panose="02020700000000000000" pitchFamily="18" charset="-128"/>
                <a:cs typeface="Times New Roman"/>
              </a:rPr>
              <a:t> </a:t>
            </a:r>
          </a:p>
          <a:p>
            <a:pPr algn="ctr"/>
            <a:r>
              <a:rPr lang="en-US" altLang="ja-JP" sz="1800" dirty="0">
                <a:latin typeface="UD デジタル 教科書体 NK-B" panose="02020700000000000000" pitchFamily="18" charset="-128"/>
                <a:ea typeface="UD デジタル 教科書体 NK-B" panose="02020700000000000000" pitchFamily="18" charset="-128"/>
                <a:cs typeface="Times New Roman"/>
              </a:rPr>
              <a:t>development</a:t>
            </a:r>
            <a:r>
              <a:rPr lang="en-US" altLang="ja-JP" sz="1800" spc="-10" dirty="0">
                <a:latin typeface="UD デジタル 教科書体 NK-B" panose="02020700000000000000" pitchFamily="18" charset="-128"/>
                <a:ea typeface="UD デジタル 教科書体 NK-B" panose="02020700000000000000" pitchFamily="18" charset="-128"/>
                <a:cs typeface="Times New Roman"/>
              </a:rPr>
              <a:t> </a:t>
            </a:r>
            <a:r>
              <a:rPr lang="en-US" altLang="ja-JP" sz="1800" dirty="0">
                <a:latin typeface="UD デジタル 教科書体 NK-B" panose="02020700000000000000" pitchFamily="18" charset="-128"/>
                <a:ea typeface="UD デジタル 教科書体 NK-B" panose="02020700000000000000" pitchFamily="18" charset="-128"/>
                <a:cs typeface="Times New Roman"/>
              </a:rPr>
              <a:t>well</a:t>
            </a:r>
            <a:r>
              <a:rPr lang="en-US" altLang="ja-JP" sz="1800" spc="-5" dirty="0">
                <a:latin typeface="UD デジタル 教科書体 NK-B" panose="02020700000000000000" pitchFamily="18" charset="-128"/>
                <a:ea typeface="UD デジタル 教科書体 NK-B" panose="02020700000000000000" pitchFamily="18" charset="-128"/>
                <a:cs typeface="Times New Roman"/>
              </a:rPr>
              <a:t> </a:t>
            </a:r>
            <a:r>
              <a:rPr lang="en-US" altLang="ja-JP" sz="1800" spc="-10" dirty="0">
                <a:latin typeface="UD デジタル 教科書体 NK-B" panose="02020700000000000000" pitchFamily="18" charset="-128"/>
                <a:ea typeface="UD デジタル 教科書体 NK-B" panose="02020700000000000000" pitchFamily="18" charset="-128"/>
                <a:cs typeface="Times New Roman"/>
              </a:rPr>
              <a:t>advanced</a:t>
            </a:r>
            <a:endParaRPr lang="ja-JP" altLang="en-US" dirty="0">
              <a:latin typeface="UD デジタル 教科書体 NK-B" panose="02020700000000000000" pitchFamily="18" charset="-128"/>
              <a:ea typeface="UD デジタル 教科書体 NK-B" panose="02020700000000000000" pitchFamily="18" charset="-128"/>
            </a:endParaRPr>
          </a:p>
        </p:txBody>
      </p:sp>
      <p:sp>
        <p:nvSpPr>
          <p:cNvPr id="79" name="テキスト ボックス 78">
            <a:extLst>
              <a:ext uri="{FF2B5EF4-FFF2-40B4-BE49-F238E27FC236}">
                <a16:creationId xmlns:a16="http://schemas.microsoft.com/office/drawing/2014/main" id="{3BB63A9F-EACA-FF6E-08CF-53A964424CCA}"/>
              </a:ext>
            </a:extLst>
          </p:cNvPr>
          <p:cNvSpPr txBox="1"/>
          <p:nvPr/>
        </p:nvSpPr>
        <p:spPr>
          <a:xfrm>
            <a:off x="6096000" y="5751797"/>
            <a:ext cx="6096000" cy="532133"/>
          </a:xfrm>
          <a:prstGeom prst="rect">
            <a:avLst/>
          </a:prstGeom>
          <a:noFill/>
        </p:spPr>
        <p:txBody>
          <a:bodyPr wrap="square">
            <a:spAutoFit/>
          </a:bodyPr>
          <a:lstStyle/>
          <a:p>
            <a:pPr marL="38100">
              <a:lnSpc>
                <a:spcPts val="1100"/>
              </a:lnSpc>
            </a:pPr>
            <a:r>
              <a:rPr lang="en-US" altLang="ja-JP" sz="900" dirty="0">
                <a:latin typeface="BIZ UDP明朝 Medium" panose="02020500000000000000" pitchFamily="18" charset="-128"/>
                <a:ea typeface="BIZ UDP明朝 Medium" panose="02020500000000000000" pitchFamily="18" charset="-128"/>
                <a:cs typeface="Times New Roman"/>
              </a:rPr>
              <a:t>World</a:t>
            </a:r>
            <a:r>
              <a:rPr lang="en-US" altLang="ja-JP" sz="900" spc="-30" dirty="0">
                <a:latin typeface="BIZ UDP明朝 Medium" panose="02020500000000000000" pitchFamily="18" charset="-128"/>
                <a:ea typeface="BIZ UDP明朝 Medium" panose="02020500000000000000" pitchFamily="18" charset="-128"/>
                <a:cs typeface="Times New Roman"/>
              </a:rPr>
              <a:t> </a:t>
            </a:r>
            <a:r>
              <a:rPr lang="en-US" altLang="ja-JP" sz="900" dirty="0">
                <a:latin typeface="BIZ UDP明朝 Medium" panose="02020500000000000000" pitchFamily="18" charset="-128"/>
                <a:ea typeface="BIZ UDP明朝 Medium" panose="02020500000000000000" pitchFamily="18" charset="-128"/>
                <a:cs typeface="Times New Roman"/>
              </a:rPr>
              <a:t>Nuclear</a:t>
            </a:r>
            <a:r>
              <a:rPr lang="en-US" altLang="ja-JP" sz="900" spc="-30" dirty="0">
                <a:latin typeface="BIZ UDP明朝 Medium" panose="02020500000000000000" pitchFamily="18" charset="-128"/>
                <a:ea typeface="BIZ UDP明朝 Medium" panose="02020500000000000000" pitchFamily="18" charset="-128"/>
                <a:cs typeface="Times New Roman"/>
              </a:rPr>
              <a:t> </a:t>
            </a:r>
            <a:r>
              <a:rPr lang="en-US" altLang="ja-JP" sz="900" dirty="0">
                <a:latin typeface="BIZ UDP明朝 Medium" panose="02020500000000000000" pitchFamily="18" charset="-128"/>
                <a:ea typeface="BIZ UDP明朝 Medium" panose="02020500000000000000" pitchFamily="18" charset="-128"/>
                <a:cs typeface="Times New Roman"/>
              </a:rPr>
              <a:t>Association,</a:t>
            </a:r>
            <a:r>
              <a:rPr lang="en-US" altLang="ja-JP" sz="900" spc="-15" dirty="0">
                <a:latin typeface="BIZ UDP明朝 Medium" panose="02020500000000000000" pitchFamily="18" charset="-128"/>
                <a:ea typeface="BIZ UDP明朝 Medium" panose="02020500000000000000" pitchFamily="18" charset="-128"/>
                <a:cs typeface="Times New Roman"/>
              </a:rPr>
              <a:t> </a:t>
            </a:r>
            <a:r>
              <a:rPr lang="en-US" altLang="ja-JP" sz="900" dirty="0">
                <a:latin typeface="BIZ UDP明朝 Medium" panose="02020500000000000000" pitchFamily="18" charset="-128"/>
                <a:ea typeface="BIZ UDP明朝 Medium" panose="02020500000000000000" pitchFamily="18" charset="-128"/>
                <a:cs typeface="Times New Roman"/>
              </a:rPr>
              <a:t>Small</a:t>
            </a:r>
            <a:r>
              <a:rPr lang="en-US" altLang="ja-JP" sz="900" spc="-40" dirty="0">
                <a:latin typeface="BIZ UDP明朝 Medium" panose="02020500000000000000" pitchFamily="18" charset="-128"/>
                <a:ea typeface="BIZ UDP明朝 Medium" panose="02020500000000000000" pitchFamily="18" charset="-128"/>
                <a:cs typeface="Times New Roman"/>
              </a:rPr>
              <a:t> </a:t>
            </a:r>
            <a:r>
              <a:rPr lang="en-US" altLang="ja-JP" sz="900" dirty="0">
                <a:latin typeface="BIZ UDP明朝 Medium" panose="02020500000000000000" pitchFamily="18" charset="-128"/>
                <a:ea typeface="BIZ UDP明朝 Medium" panose="02020500000000000000" pitchFamily="18" charset="-128"/>
                <a:cs typeface="Times New Roman"/>
              </a:rPr>
              <a:t>Nuclear</a:t>
            </a:r>
            <a:r>
              <a:rPr lang="en-US" altLang="ja-JP" sz="900" spc="-35" dirty="0">
                <a:latin typeface="BIZ UDP明朝 Medium" panose="02020500000000000000" pitchFamily="18" charset="-128"/>
                <a:ea typeface="BIZ UDP明朝 Medium" panose="02020500000000000000" pitchFamily="18" charset="-128"/>
                <a:cs typeface="Times New Roman"/>
              </a:rPr>
              <a:t> </a:t>
            </a:r>
            <a:r>
              <a:rPr lang="en-US" altLang="ja-JP" sz="900" dirty="0">
                <a:latin typeface="BIZ UDP明朝 Medium" panose="02020500000000000000" pitchFamily="18" charset="-128"/>
                <a:ea typeface="BIZ UDP明朝 Medium" panose="02020500000000000000" pitchFamily="18" charset="-128"/>
                <a:cs typeface="Times New Roman"/>
              </a:rPr>
              <a:t>Power</a:t>
            </a:r>
            <a:r>
              <a:rPr lang="en-US" altLang="ja-JP" sz="900" spc="-35" dirty="0">
                <a:latin typeface="BIZ UDP明朝 Medium" panose="02020500000000000000" pitchFamily="18" charset="-128"/>
                <a:ea typeface="BIZ UDP明朝 Medium" panose="02020500000000000000" pitchFamily="18" charset="-128"/>
                <a:cs typeface="Times New Roman"/>
              </a:rPr>
              <a:t> </a:t>
            </a:r>
            <a:r>
              <a:rPr lang="en-US" altLang="ja-JP" sz="900" dirty="0">
                <a:latin typeface="BIZ UDP明朝 Medium" panose="02020500000000000000" pitchFamily="18" charset="-128"/>
                <a:ea typeface="BIZ UDP明朝 Medium" panose="02020500000000000000" pitchFamily="18" charset="-128"/>
                <a:cs typeface="Times New Roman"/>
              </a:rPr>
              <a:t>Reactors,</a:t>
            </a:r>
            <a:r>
              <a:rPr lang="en-US" altLang="ja-JP" sz="900" spc="-20" dirty="0">
                <a:latin typeface="BIZ UDP明朝 Medium" panose="02020500000000000000" pitchFamily="18" charset="-128"/>
                <a:ea typeface="BIZ UDP明朝 Medium" panose="02020500000000000000" pitchFamily="18" charset="-128"/>
                <a:cs typeface="Times New Roman"/>
              </a:rPr>
              <a:t> </a:t>
            </a:r>
            <a:r>
              <a:rPr lang="en-US" altLang="ja-JP" sz="900" spc="-10" dirty="0">
                <a:latin typeface="BIZ UDP明朝 Medium" panose="02020500000000000000" pitchFamily="18" charset="-128"/>
                <a:ea typeface="BIZ UDP明朝 Medium" panose="02020500000000000000" pitchFamily="18" charset="-128"/>
                <a:cs typeface="Times New Roman"/>
              </a:rPr>
              <a:t>2020.</a:t>
            </a:r>
            <a:endParaRPr lang="en-US" altLang="ja-JP" sz="900" dirty="0">
              <a:latin typeface="BIZ UDP明朝 Medium" panose="02020500000000000000" pitchFamily="18" charset="-128"/>
              <a:ea typeface="BIZ UDP明朝 Medium" panose="02020500000000000000" pitchFamily="18" charset="-128"/>
              <a:cs typeface="Times New Roman"/>
            </a:endParaRPr>
          </a:p>
          <a:p>
            <a:pPr marL="38100" marR="30480">
              <a:lnSpc>
                <a:spcPts val="1150"/>
              </a:lnSpc>
              <a:spcBef>
                <a:spcPts val="55"/>
              </a:spcBef>
            </a:pPr>
            <a:r>
              <a:rPr lang="en-US" altLang="ja-JP" sz="900" u="sng" spc="-10" dirty="0">
                <a:solidFill>
                  <a:srgbClr val="0000FF"/>
                </a:solidFill>
                <a:uFill>
                  <a:solidFill>
                    <a:srgbClr val="0000FF"/>
                  </a:solidFill>
                </a:uFill>
                <a:latin typeface="BIZ UDP明朝 Medium" panose="02020500000000000000" pitchFamily="18" charset="-128"/>
                <a:ea typeface="BIZ UDP明朝 Medium" panose="02020500000000000000" pitchFamily="18" charset="-128"/>
                <a:cs typeface="Times New Roman"/>
                <a:hlinkClick r:id="rId2"/>
              </a:rPr>
              <a:t>https://www.world-nuclear.org/information-library/nuclear-fuel-cycle/nuclear-power-reactors/small-nuclear-power-</a:t>
            </a:r>
            <a:r>
              <a:rPr lang="en-US" altLang="ja-JP" sz="900" spc="-10" dirty="0">
                <a:solidFill>
                  <a:srgbClr val="0000FF"/>
                </a:solidFill>
                <a:latin typeface="BIZ UDP明朝 Medium" panose="02020500000000000000" pitchFamily="18" charset="-128"/>
                <a:ea typeface="BIZ UDP明朝 Medium" panose="02020500000000000000" pitchFamily="18" charset="-128"/>
                <a:cs typeface="Times New Roman"/>
              </a:rPr>
              <a:t> </a:t>
            </a:r>
            <a:r>
              <a:rPr lang="en-US" altLang="ja-JP" sz="900" u="sng" spc="-10" dirty="0">
                <a:solidFill>
                  <a:srgbClr val="0000FF"/>
                </a:solidFill>
                <a:uFill>
                  <a:solidFill>
                    <a:srgbClr val="0000FF"/>
                  </a:solidFill>
                </a:uFill>
                <a:latin typeface="BIZ UDP明朝 Medium" panose="02020500000000000000" pitchFamily="18" charset="-128"/>
                <a:ea typeface="BIZ UDP明朝 Medium" panose="02020500000000000000" pitchFamily="18" charset="-128"/>
                <a:cs typeface="Times New Roman"/>
                <a:hlinkClick r:id="rId2"/>
              </a:rPr>
              <a:t>reactors.aspx</a:t>
            </a:r>
            <a:r>
              <a:rPr lang="en-US" altLang="ja-JP" sz="900" spc="-10" dirty="0">
                <a:solidFill>
                  <a:srgbClr val="006FC0"/>
                </a:solidFill>
                <a:latin typeface="BIZ UDP明朝 Medium" panose="02020500000000000000" pitchFamily="18" charset="-128"/>
                <a:ea typeface="BIZ UDP明朝 Medium" panose="02020500000000000000" pitchFamily="18" charset="-128"/>
                <a:cs typeface="Times New Roman"/>
              </a:rPr>
              <a:t>)</a:t>
            </a:r>
            <a:endParaRPr lang="en-US" altLang="ja-JP" sz="900" dirty="0">
              <a:latin typeface="BIZ UDP明朝 Medium" panose="02020500000000000000" pitchFamily="18" charset="-128"/>
              <a:ea typeface="BIZ UDP明朝 Medium" panose="02020500000000000000" pitchFamily="18" charset="-128"/>
              <a:cs typeface="Times New Roman"/>
            </a:endParaRPr>
          </a:p>
        </p:txBody>
      </p:sp>
      <p:sp>
        <p:nvSpPr>
          <p:cNvPr id="80" name="テキスト ボックス 79">
            <a:extLst>
              <a:ext uri="{FF2B5EF4-FFF2-40B4-BE49-F238E27FC236}">
                <a16:creationId xmlns:a16="http://schemas.microsoft.com/office/drawing/2014/main" id="{30356D02-D203-AE34-7367-90473DC7FCE0}"/>
              </a:ext>
            </a:extLst>
          </p:cNvPr>
          <p:cNvSpPr txBox="1"/>
          <p:nvPr/>
        </p:nvSpPr>
        <p:spPr>
          <a:xfrm>
            <a:off x="0" y="0"/>
            <a:ext cx="12192000" cy="523220"/>
          </a:xfrm>
          <a:prstGeom prst="rect">
            <a:avLst/>
          </a:prstGeom>
          <a:solidFill>
            <a:srgbClr val="052F61"/>
          </a:solidFill>
        </p:spPr>
        <p:txBody>
          <a:bodyPr wrap="square" rtlCol="0">
            <a:spAutoFit/>
          </a:bodyPr>
          <a:lstStyle/>
          <a:p>
            <a:pPr algn="ctr"/>
            <a:r>
              <a:rPr kumimoji="1" lang="en-US" altLang="ja-JP" sz="2800" b="1" dirty="0">
                <a:solidFill>
                  <a:schemeClr val="bg1"/>
                </a:solidFill>
                <a:latin typeface="Meiryo UI" panose="020B0604030504040204" pitchFamily="50" charset="-128"/>
                <a:ea typeface="Meiryo UI" panose="020B0604030504040204" pitchFamily="50" charset="-128"/>
              </a:rPr>
              <a:t>SMR</a:t>
            </a:r>
            <a:r>
              <a:rPr kumimoji="1" lang="ja-JP" altLang="en-US" sz="2800" b="1" dirty="0">
                <a:solidFill>
                  <a:schemeClr val="bg1"/>
                </a:solidFill>
                <a:latin typeface="Meiryo UI" panose="020B0604030504040204" pitchFamily="50" charset="-128"/>
                <a:ea typeface="Meiryo UI" panose="020B0604030504040204" pitchFamily="50" charset="-128"/>
              </a:rPr>
              <a:t>運用＆開発状況</a:t>
            </a:r>
            <a:endParaRPr kumimoji="1" lang="en-US" altLang="ja-JP" sz="2800" b="1" dirty="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76939049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テキスト ボックス 79">
            <a:extLst>
              <a:ext uri="{FF2B5EF4-FFF2-40B4-BE49-F238E27FC236}">
                <a16:creationId xmlns:a16="http://schemas.microsoft.com/office/drawing/2014/main" id="{30356D02-D203-AE34-7367-90473DC7FCE0}"/>
              </a:ext>
            </a:extLst>
          </p:cNvPr>
          <p:cNvSpPr txBox="1"/>
          <p:nvPr/>
        </p:nvSpPr>
        <p:spPr>
          <a:xfrm>
            <a:off x="0" y="0"/>
            <a:ext cx="12192000" cy="523220"/>
          </a:xfrm>
          <a:prstGeom prst="rect">
            <a:avLst/>
          </a:prstGeom>
          <a:solidFill>
            <a:srgbClr val="052F61"/>
          </a:solidFill>
        </p:spPr>
        <p:txBody>
          <a:bodyPr wrap="square" rtlCol="0">
            <a:spAutoFit/>
          </a:bodyPr>
          <a:lstStyle/>
          <a:p>
            <a:pPr algn="ctr"/>
            <a:r>
              <a:rPr kumimoji="1" lang="en-US" altLang="ja-JP" sz="2800" b="1" dirty="0">
                <a:solidFill>
                  <a:schemeClr val="bg1"/>
                </a:solidFill>
                <a:latin typeface="Meiryo UI" panose="020B0604030504040204" pitchFamily="50" charset="-128"/>
                <a:ea typeface="Meiryo UI" panose="020B0604030504040204" pitchFamily="50" charset="-128"/>
              </a:rPr>
              <a:t>SMR</a:t>
            </a:r>
            <a:r>
              <a:rPr kumimoji="1" lang="ja-JP" altLang="en-US" sz="2800" b="1" dirty="0">
                <a:solidFill>
                  <a:schemeClr val="bg1"/>
                </a:solidFill>
                <a:latin typeface="Meiryo UI" panose="020B0604030504040204" pitchFamily="50" charset="-128"/>
                <a:ea typeface="Meiryo UI" panose="020B0604030504040204" pitchFamily="50" charset="-128"/>
              </a:rPr>
              <a:t>運用＆開発状況</a:t>
            </a:r>
            <a:endParaRPr kumimoji="1" lang="en-US" altLang="ja-JP" sz="2800" b="1" dirty="0">
              <a:solidFill>
                <a:schemeClr val="bg1"/>
              </a:solidFill>
              <a:latin typeface="Meiryo UI" panose="020B0604030504040204" pitchFamily="50" charset="-128"/>
              <a:ea typeface="Meiryo UI" panose="020B0604030504040204" pitchFamily="50" charset="-128"/>
            </a:endParaRPr>
          </a:p>
        </p:txBody>
      </p:sp>
      <p:graphicFrame>
        <p:nvGraphicFramePr>
          <p:cNvPr id="2" name="表 1">
            <a:extLst>
              <a:ext uri="{FF2B5EF4-FFF2-40B4-BE49-F238E27FC236}">
                <a16:creationId xmlns:a16="http://schemas.microsoft.com/office/drawing/2014/main" id="{7AD6A078-A0F7-91A2-DD26-15E4552454EE}"/>
              </a:ext>
            </a:extLst>
          </p:cNvPr>
          <p:cNvGraphicFramePr>
            <a:graphicFrameLocks noGrp="1"/>
          </p:cNvGraphicFramePr>
          <p:nvPr>
            <p:extLst>
              <p:ext uri="{D42A27DB-BD31-4B8C-83A1-F6EECF244321}">
                <p14:modId xmlns:p14="http://schemas.microsoft.com/office/powerpoint/2010/main" val="4192664699"/>
              </p:ext>
            </p:extLst>
          </p:nvPr>
        </p:nvGraphicFramePr>
        <p:xfrm>
          <a:off x="246016" y="850385"/>
          <a:ext cx="5690234" cy="5958205"/>
        </p:xfrm>
        <a:graphic>
          <a:graphicData uri="http://schemas.openxmlformats.org/drawingml/2006/table">
            <a:tbl>
              <a:tblPr firstRow="1" bandRow="1">
                <a:tableStyleId>{2D5ABB26-0587-4C30-8999-92F81FD0307C}</a:tableStyleId>
              </a:tblPr>
              <a:tblGrid>
                <a:gridCol w="1295400">
                  <a:extLst>
                    <a:ext uri="{9D8B030D-6E8A-4147-A177-3AD203B41FA5}">
                      <a16:colId xmlns:a16="http://schemas.microsoft.com/office/drawing/2014/main" val="4107021093"/>
                    </a:ext>
                  </a:extLst>
                </a:gridCol>
                <a:gridCol w="1018903">
                  <a:extLst>
                    <a:ext uri="{9D8B030D-6E8A-4147-A177-3AD203B41FA5}">
                      <a16:colId xmlns:a16="http://schemas.microsoft.com/office/drawing/2014/main" val="3346147420"/>
                    </a:ext>
                  </a:extLst>
                </a:gridCol>
                <a:gridCol w="1205865">
                  <a:extLst>
                    <a:ext uri="{9D8B030D-6E8A-4147-A177-3AD203B41FA5}">
                      <a16:colId xmlns:a16="http://schemas.microsoft.com/office/drawing/2014/main" val="1589244411"/>
                    </a:ext>
                  </a:extLst>
                </a:gridCol>
                <a:gridCol w="2170066">
                  <a:extLst>
                    <a:ext uri="{9D8B030D-6E8A-4147-A177-3AD203B41FA5}">
                      <a16:colId xmlns:a16="http://schemas.microsoft.com/office/drawing/2014/main" val="3883071360"/>
                    </a:ext>
                  </a:extLst>
                </a:gridCol>
              </a:tblGrid>
              <a:tr h="410845">
                <a:tc>
                  <a:txBody>
                    <a:bodyPr/>
                    <a:lstStyle/>
                    <a:p>
                      <a:pPr marL="67945" algn="ctr">
                        <a:lnSpc>
                          <a:spcPts val="1135"/>
                        </a:lnSpc>
                      </a:pPr>
                      <a:r>
                        <a:rPr sz="1000" b="1" spc="-20" dirty="0">
                          <a:solidFill>
                            <a:srgbClr val="FFFFFF"/>
                          </a:solidFill>
                          <a:latin typeface="Arial"/>
                          <a:cs typeface="Arial"/>
                        </a:rPr>
                        <a:t>Name</a:t>
                      </a:r>
                      <a:endParaRPr sz="1000" dirty="0">
                        <a:latin typeface="Arial"/>
                        <a:cs typeface="Arial"/>
                      </a:endParaRPr>
                    </a:p>
                  </a:txBody>
                  <a:tcPr marL="0" marR="0" marT="0" marB="0" anchor="ctr">
                    <a:lnL w="6350">
                      <a:solidFill>
                        <a:srgbClr val="9CC2E4"/>
                      </a:solidFill>
                      <a:prstDash val="solid"/>
                    </a:lnL>
                    <a:lnR w="6350">
                      <a:solidFill>
                        <a:srgbClr val="9CC2E4"/>
                      </a:solidFill>
                      <a:prstDash val="solid"/>
                    </a:lnR>
                    <a:lnT w="6350">
                      <a:solidFill>
                        <a:srgbClr val="9CC2E4"/>
                      </a:solidFill>
                      <a:prstDash val="solid"/>
                    </a:lnT>
                    <a:lnB w="6350">
                      <a:solidFill>
                        <a:srgbClr val="9CC2E4"/>
                      </a:solidFill>
                      <a:prstDash val="solid"/>
                    </a:lnB>
                    <a:solidFill>
                      <a:schemeClr val="tx1"/>
                    </a:solidFill>
                  </a:tcPr>
                </a:tc>
                <a:tc>
                  <a:txBody>
                    <a:bodyPr/>
                    <a:lstStyle/>
                    <a:p>
                      <a:pPr marL="68580" algn="ctr">
                        <a:lnSpc>
                          <a:spcPts val="1135"/>
                        </a:lnSpc>
                      </a:pPr>
                      <a:r>
                        <a:rPr sz="1000" b="1" spc="-10" dirty="0">
                          <a:solidFill>
                            <a:srgbClr val="FFFFFF"/>
                          </a:solidFill>
                          <a:latin typeface="Arial"/>
                          <a:cs typeface="Arial"/>
                        </a:rPr>
                        <a:t>Capacity</a:t>
                      </a:r>
                      <a:endParaRPr sz="1000" dirty="0">
                        <a:latin typeface="Arial"/>
                        <a:cs typeface="Arial"/>
                      </a:endParaRPr>
                    </a:p>
                  </a:txBody>
                  <a:tcPr marL="0" marR="0" marT="0" marB="0" anchor="ctr">
                    <a:lnL w="6350">
                      <a:solidFill>
                        <a:srgbClr val="9CC2E4"/>
                      </a:solidFill>
                      <a:prstDash val="solid"/>
                    </a:lnL>
                    <a:lnR w="6350">
                      <a:solidFill>
                        <a:srgbClr val="9CC2E4"/>
                      </a:solidFill>
                      <a:prstDash val="solid"/>
                    </a:lnR>
                    <a:lnT w="6350">
                      <a:solidFill>
                        <a:srgbClr val="9CC2E4"/>
                      </a:solidFill>
                      <a:prstDash val="solid"/>
                    </a:lnT>
                    <a:lnB w="6350">
                      <a:solidFill>
                        <a:srgbClr val="9CC2E4"/>
                      </a:solidFill>
                      <a:prstDash val="solid"/>
                    </a:lnB>
                    <a:solidFill>
                      <a:schemeClr val="tx1"/>
                    </a:solidFill>
                  </a:tcPr>
                </a:tc>
                <a:tc>
                  <a:txBody>
                    <a:bodyPr/>
                    <a:lstStyle/>
                    <a:p>
                      <a:pPr marL="68580" algn="ctr">
                        <a:lnSpc>
                          <a:spcPts val="1135"/>
                        </a:lnSpc>
                      </a:pPr>
                      <a:r>
                        <a:rPr sz="1000" b="1" spc="-20" dirty="0">
                          <a:solidFill>
                            <a:srgbClr val="FFFFFF"/>
                          </a:solidFill>
                          <a:latin typeface="Arial"/>
                          <a:cs typeface="Arial"/>
                        </a:rPr>
                        <a:t>Type</a:t>
                      </a:r>
                      <a:endParaRPr sz="1000" dirty="0">
                        <a:latin typeface="Arial"/>
                        <a:cs typeface="Arial"/>
                      </a:endParaRPr>
                    </a:p>
                  </a:txBody>
                  <a:tcPr marL="0" marR="0" marT="0" marB="0" anchor="ctr">
                    <a:lnL w="6350">
                      <a:solidFill>
                        <a:srgbClr val="9CC2E4"/>
                      </a:solidFill>
                      <a:prstDash val="solid"/>
                    </a:lnL>
                    <a:lnR w="6350">
                      <a:solidFill>
                        <a:srgbClr val="9CC2E4"/>
                      </a:solidFill>
                      <a:prstDash val="solid"/>
                    </a:lnR>
                    <a:lnT w="6350">
                      <a:solidFill>
                        <a:srgbClr val="9CC2E4"/>
                      </a:solidFill>
                      <a:prstDash val="solid"/>
                    </a:lnT>
                    <a:lnB w="6350">
                      <a:solidFill>
                        <a:srgbClr val="9CC2E4"/>
                      </a:solidFill>
                      <a:prstDash val="solid"/>
                    </a:lnB>
                    <a:solidFill>
                      <a:schemeClr val="tx1"/>
                    </a:solidFill>
                  </a:tcPr>
                </a:tc>
                <a:tc>
                  <a:txBody>
                    <a:bodyPr/>
                    <a:lstStyle/>
                    <a:p>
                      <a:pPr marL="69850" algn="ctr">
                        <a:lnSpc>
                          <a:spcPts val="1135"/>
                        </a:lnSpc>
                      </a:pPr>
                      <a:r>
                        <a:rPr sz="1000" b="1" spc="-10" dirty="0">
                          <a:solidFill>
                            <a:srgbClr val="FFFFFF"/>
                          </a:solidFill>
                          <a:latin typeface="Arial"/>
                          <a:cs typeface="Arial"/>
                        </a:rPr>
                        <a:t>Developer</a:t>
                      </a:r>
                      <a:endParaRPr sz="1000" dirty="0">
                        <a:latin typeface="Arial"/>
                        <a:cs typeface="Arial"/>
                      </a:endParaRPr>
                    </a:p>
                  </a:txBody>
                  <a:tcPr marL="0" marR="0" marT="0" marB="0" anchor="ctr">
                    <a:lnL w="6350">
                      <a:solidFill>
                        <a:srgbClr val="9CC2E4"/>
                      </a:solidFill>
                      <a:prstDash val="solid"/>
                    </a:lnL>
                    <a:lnR w="6350">
                      <a:solidFill>
                        <a:srgbClr val="9CC2E4"/>
                      </a:solidFill>
                      <a:prstDash val="solid"/>
                    </a:lnR>
                    <a:lnT w="6350">
                      <a:solidFill>
                        <a:srgbClr val="9CC2E4"/>
                      </a:solidFill>
                      <a:prstDash val="solid"/>
                    </a:lnT>
                    <a:lnB w="6350">
                      <a:solidFill>
                        <a:srgbClr val="9CC2E4"/>
                      </a:solidFill>
                      <a:prstDash val="solid"/>
                    </a:lnB>
                    <a:solidFill>
                      <a:schemeClr val="tx1"/>
                    </a:solidFill>
                  </a:tcPr>
                </a:tc>
                <a:extLst>
                  <a:ext uri="{0D108BD9-81ED-4DB2-BD59-A6C34878D82A}">
                    <a16:rowId xmlns:a16="http://schemas.microsoft.com/office/drawing/2014/main" val="2912439453"/>
                  </a:ext>
                </a:extLst>
              </a:tr>
              <a:tr h="294005">
                <a:tc>
                  <a:txBody>
                    <a:bodyPr/>
                    <a:lstStyle/>
                    <a:p>
                      <a:pPr marL="67945" algn="ctr">
                        <a:lnSpc>
                          <a:spcPts val="1275"/>
                        </a:lnSpc>
                      </a:pPr>
                      <a:r>
                        <a:rPr sz="1100" spc="-25" dirty="0">
                          <a:latin typeface="Calibri"/>
                          <a:cs typeface="Calibri"/>
                        </a:rPr>
                        <a:t>EM2</a:t>
                      </a:r>
                      <a:endParaRPr sz="1100" dirty="0">
                        <a:latin typeface="Calibri"/>
                        <a:cs typeface="Calibri"/>
                      </a:endParaRPr>
                    </a:p>
                  </a:txBody>
                  <a:tcPr marL="0" marR="0" marT="0" marB="0" anchor="ctr">
                    <a:lnL w="6350">
                      <a:solidFill>
                        <a:srgbClr val="9CC2E4"/>
                      </a:solidFill>
                      <a:prstDash val="solid"/>
                    </a:lnL>
                    <a:lnR w="6350">
                      <a:solidFill>
                        <a:srgbClr val="9CC2E4"/>
                      </a:solidFill>
                      <a:prstDash val="solid"/>
                    </a:lnR>
                    <a:lnT w="6350">
                      <a:solidFill>
                        <a:srgbClr val="9CC2E4"/>
                      </a:solidFill>
                      <a:prstDash val="solid"/>
                    </a:lnT>
                    <a:lnB w="6350">
                      <a:solidFill>
                        <a:srgbClr val="9CC2E4"/>
                      </a:solidFill>
                      <a:prstDash val="solid"/>
                    </a:lnB>
                    <a:solidFill>
                      <a:srgbClr val="DEEAF6"/>
                    </a:solidFill>
                  </a:tcPr>
                </a:tc>
                <a:tc>
                  <a:txBody>
                    <a:bodyPr/>
                    <a:lstStyle/>
                    <a:p>
                      <a:pPr marL="68580" algn="ctr">
                        <a:lnSpc>
                          <a:spcPts val="1275"/>
                        </a:lnSpc>
                      </a:pPr>
                      <a:r>
                        <a:rPr sz="1100" dirty="0">
                          <a:latin typeface="Calibri"/>
                          <a:cs typeface="Calibri"/>
                        </a:rPr>
                        <a:t>240</a:t>
                      </a:r>
                      <a:r>
                        <a:rPr sz="1100" spc="-20" dirty="0">
                          <a:latin typeface="Calibri"/>
                          <a:cs typeface="Calibri"/>
                        </a:rPr>
                        <a:t> </a:t>
                      </a:r>
                      <a:r>
                        <a:rPr sz="1100" spc="-25" dirty="0">
                          <a:latin typeface="Calibri"/>
                          <a:cs typeface="Calibri"/>
                        </a:rPr>
                        <a:t>MWe</a:t>
                      </a:r>
                      <a:endParaRPr sz="1100" dirty="0">
                        <a:latin typeface="Calibri"/>
                        <a:cs typeface="Calibri"/>
                      </a:endParaRPr>
                    </a:p>
                  </a:txBody>
                  <a:tcPr marL="0" marR="0" marT="0" marB="0" anchor="ctr">
                    <a:lnL w="6350">
                      <a:solidFill>
                        <a:srgbClr val="9CC2E4"/>
                      </a:solidFill>
                      <a:prstDash val="solid"/>
                    </a:lnL>
                    <a:lnR w="6350">
                      <a:solidFill>
                        <a:srgbClr val="9CC2E4"/>
                      </a:solidFill>
                      <a:prstDash val="solid"/>
                    </a:lnR>
                    <a:lnT w="6350">
                      <a:solidFill>
                        <a:srgbClr val="9CC2E4"/>
                      </a:solidFill>
                      <a:prstDash val="solid"/>
                    </a:lnT>
                    <a:lnB w="6350">
                      <a:solidFill>
                        <a:srgbClr val="9CC2E4"/>
                      </a:solidFill>
                      <a:prstDash val="solid"/>
                    </a:lnB>
                    <a:solidFill>
                      <a:srgbClr val="DEEAF6"/>
                    </a:solidFill>
                  </a:tcPr>
                </a:tc>
                <a:tc>
                  <a:txBody>
                    <a:bodyPr/>
                    <a:lstStyle/>
                    <a:p>
                      <a:pPr marL="68580" algn="ctr">
                        <a:lnSpc>
                          <a:spcPts val="1275"/>
                        </a:lnSpc>
                      </a:pPr>
                      <a:r>
                        <a:rPr sz="1100" dirty="0">
                          <a:latin typeface="Calibri"/>
                          <a:cs typeface="Calibri"/>
                        </a:rPr>
                        <a:t>HTR,</a:t>
                      </a:r>
                      <a:r>
                        <a:rPr sz="1100" spc="-15" dirty="0">
                          <a:latin typeface="Calibri"/>
                          <a:cs typeface="Calibri"/>
                        </a:rPr>
                        <a:t> </a:t>
                      </a:r>
                      <a:r>
                        <a:rPr sz="1100" spc="-25" dirty="0">
                          <a:latin typeface="Calibri"/>
                          <a:cs typeface="Calibri"/>
                        </a:rPr>
                        <a:t>FNR</a:t>
                      </a:r>
                      <a:endParaRPr sz="1100">
                        <a:latin typeface="Calibri"/>
                        <a:cs typeface="Calibri"/>
                      </a:endParaRPr>
                    </a:p>
                  </a:txBody>
                  <a:tcPr marL="0" marR="0" marT="0" marB="0" anchor="ctr">
                    <a:lnL w="6350">
                      <a:solidFill>
                        <a:srgbClr val="9CC2E4"/>
                      </a:solidFill>
                      <a:prstDash val="solid"/>
                    </a:lnL>
                    <a:lnR w="6350">
                      <a:solidFill>
                        <a:srgbClr val="9CC2E4"/>
                      </a:solidFill>
                      <a:prstDash val="solid"/>
                    </a:lnR>
                    <a:lnT w="6350">
                      <a:solidFill>
                        <a:srgbClr val="9CC2E4"/>
                      </a:solidFill>
                      <a:prstDash val="solid"/>
                    </a:lnT>
                    <a:lnB w="6350">
                      <a:solidFill>
                        <a:srgbClr val="9CC2E4"/>
                      </a:solidFill>
                      <a:prstDash val="solid"/>
                    </a:lnB>
                    <a:solidFill>
                      <a:srgbClr val="DEEAF6"/>
                    </a:solidFill>
                  </a:tcPr>
                </a:tc>
                <a:tc>
                  <a:txBody>
                    <a:bodyPr/>
                    <a:lstStyle/>
                    <a:p>
                      <a:pPr marL="69850" algn="ctr">
                        <a:lnSpc>
                          <a:spcPts val="1275"/>
                        </a:lnSpc>
                      </a:pPr>
                      <a:r>
                        <a:rPr sz="1100" dirty="0">
                          <a:latin typeface="Calibri"/>
                          <a:cs typeface="Calibri"/>
                        </a:rPr>
                        <a:t>General</a:t>
                      </a:r>
                      <a:r>
                        <a:rPr sz="1100" spc="-20" dirty="0">
                          <a:latin typeface="Calibri"/>
                          <a:cs typeface="Calibri"/>
                        </a:rPr>
                        <a:t> </a:t>
                      </a:r>
                      <a:r>
                        <a:rPr sz="1100" dirty="0">
                          <a:latin typeface="Calibri"/>
                          <a:cs typeface="Calibri"/>
                        </a:rPr>
                        <a:t>Atomics</a:t>
                      </a:r>
                      <a:r>
                        <a:rPr sz="1100" spc="-20" dirty="0">
                          <a:latin typeface="Calibri"/>
                          <a:cs typeface="Calibri"/>
                        </a:rPr>
                        <a:t> (USA)</a:t>
                      </a:r>
                      <a:endParaRPr sz="1100">
                        <a:latin typeface="Calibri"/>
                        <a:cs typeface="Calibri"/>
                      </a:endParaRPr>
                    </a:p>
                  </a:txBody>
                  <a:tcPr marL="0" marR="0" marT="0" marB="0" anchor="ctr">
                    <a:lnL w="6350">
                      <a:solidFill>
                        <a:srgbClr val="9CC2E4"/>
                      </a:solidFill>
                      <a:prstDash val="solid"/>
                    </a:lnL>
                    <a:lnR w="6350">
                      <a:solidFill>
                        <a:srgbClr val="9CC2E4"/>
                      </a:solidFill>
                      <a:prstDash val="solid"/>
                    </a:lnR>
                    <a:lnT w="6350">
                      <a:solidFill>
                        <a:srgbClr val="9CC2E4"/>
                      </a:solidFill>
                      <a:prstDash val="solid"/>
                    </a:lnT>
                    <a:lnB w="6350">
                      <a:solidFill>
                        <a:srgbClr val="9CC2E4"/>
                      </a:solidFill>
                      <a:prstDash val="solid"/>
                    </a:lnB>
                    <a:solidFill>
                      <a:srgbClr val="DEEAF6"/>
                    </a:solidFill>
                  </a:tcPr>
                </a:tc>
                <a:extLst>
                  <a:ext uri="{0D108BD9-81ED-4DB2-BD59-A6C34878D82A}">
                    <a16:rowId xmlns:a16="http://schemas.microsoft.com/office/drawing/2014/main" val="1510098283"/>
                  </a:ext>
                </a:extLst>
              </a:tr>
              <a:tr h="292100">
                <a:tc>
                  <a:txBody>
                    <a:bodyPr/>
                    <a:lstStyle/>
                    <a:p>
                      <a:pPr marL="67945" algn="ctr">
                        <a:lnSpc>
                          <a:spcPts val="1275"/>
                        </a:lnSpc>
                      </a:pPr>
                      <a:r>
                        <a:rPr sz="1100" spc="-10" dirty="0">
                          <a:latin typeface="Calibri"/>
                          <a:cs typeface="Calibri"/>
                        </a:rPr>
                        <a:t>VK-</a:t>
                      </a:r>
                      <a:r>
                        <a:rPr sz="1100" spc="-25" dirty="0">
                          <a:latin typeface="Calibri"/>
                          <a:cs typeface="Calibri"/>
                        </a:rPr>
                        <a:t>300</a:t>
                      </a:r>
                      <a:endParaRPr sz="1100" dirty="0">
                        <a:latin typeface="Calibri"/>
                        <a:cs typeface="Calibri"/>
                      </a:endParaRPr>
                    </a:p>
                  </a:txBody>
                  <a:tcPr marL="0" marR="0" marT="0" marB="0" anchor="ctr">
                    <a:lnL w="6350">
                      <a:solidFill>
                        <a:srgbClr val="9CC2E4"/>
                      </a:solidFill>
                      <a:prstDash val="solid"/>
                    </a:lnL>
                    <a:lnR w="6350">
                      <a:solidFill>
                        <a:srgbClr val="9CC2E4"/>
                      </a:solidFill>
                      <a:prstDash val="solid"/>
                    </a:lnR>
                    <a:lnT w="6350">
                      <a:solidFill>
                        <a:srgbClr val="9CC2E4"/>
                      </a:solidFill>
                      <a:prstDash val="solid"/>
                    </a:lnT>
                    <a:lnB w="6350">
                      <a:solidFill>
                        <a:srgbClr val="9CC2E4"/>
                      </a:solidFill>
                      <a:prstDash val="solid"/>
                    </a:lnB>
                  </a:tcPr>
                </a:tc>
                <a:tc>
                  <a:txBody>
                    <a:bodyPr/>
                    <a:lstStyle/>
                    <a:p>
                      <a:pPr marL="68580" algn="ctr">
                        <a:lnSpc>
                          <a:spcPts val="1275"/>
                        </a:lnSpc>
                      </a:pPr>
                      <a:r>
                        <a:rPr sz="1100" dirty="0">
                          <a:latin typeface="Calibri"/>
                          <a:cs typeface="Calibri"/>
                        </a:rPr>
                        <a:t>300</a:t>
                      </a:r>
                      <a:r>
                        <a:rPr sz="1100" spc="-20" dirty="0">
                          <a:latin typeface="Calibri"/>
                          <a:cs typeface="Calibri"/>
                        </a:rPr>
                        <a:t> </a:t>
                      </a:r>
                      <a:r>
                        <a:rPr sz="1100" spc="-25" dirty="0">
                          <a:latin typeface="Calibri"/>
                          <a:cs typeface="Calibri"/>
                        </a:rPr>
                        <a:t>MWe</a:t>
                      </a:r>
                      <a:endParaRPr sz="1100" dirty="0">
                        <a:latin typeface="Calibri"/>
                        <a:cs typeface="Calibri"/>
                      </a:endParaRPr>
                    </a:p>
                  </a:txBody>
                  <a:tcPr marL="0" marR="0" marT="0" marB="0" anchor="ctr">
                    <a:lnL w="6350">
                      <a:solidFill>
                        <a:srgbClr val="9CC2E4"/>
                      </a:solidFill>
                      <a:prstDash val="solid"/>
                    </a:lnL>
                    <a:lnR w="6350">
                      <a:solidFill>
                        <a:srgbClr val="9CC2E4"/>
                      </a:solidFill>
                      <a:prstDash val="solid"/>
                    </a:lnR>
                    <a:lnT w="6350">
                      <a:solidFill>
                        <a:srgbClr val="9CC2E4"/>
                      </a:solidFill>
                      <a:prstDash val="solid"/>
                    </a:lnT>
                    <a:lnB w="6350">
                      <a:solidFill>
                        <a:srgbClr val="9CC2E4"/>
                      </a:solidFill>
                      <a:prstDash val="solid"/>
                    </a:lnB>
                  </a:tcPr>
                </a:tc>
                <a:tc>
                  <a:txBody>
                    <a:bodyPr/>
                    <a:lstStyle/>
                    <a:p>
                      <a:pPr marL="68580" algn="ctr">
                        <a:lnSpc>
                          <a:spcPts val="1275"/>
                        </a:lnSpc>
                      </a:pPr>
                      <a:r>
                        <a:rPr sz="1100" spc="-25" dirty="0">
                          <a:latin typeface="Calibri"/>
                          <a:cs typeface="Calibri"/>
                        </a:rPr>
                        <a:t>BWR</a:t>
                      </a:r>
                      <a:endParaRPr sz="1100" dirty="0">
                        <a:latin typeface="Calibri"/>
                        <a:cs typeface="Calibri"/>
                      </a:endParaRPr>
                    </a:p>
                  </a:txBody>
                  <a:tcPr marL="0" marR="0" marT="0" marB="0" anchor="ctr">
                    <a:lnL w="6350">
                      <a:solidFill>
                        <a:srgbClr val="9CC2E4"/>
                      </a:solidFill>
                      <a:prstDash val="solid"/>
                    </a:lnL>
                    <a:lnR w="6350">
                      <a:solidFill>
                        <a:srgbClr val="9CC2E4"/>
                      </a:solidFill>
                      <a:prstDash val="solid"/>
                    </a:lnR>
                    <a:lnT w="6350">
                      <a:solidFill>
                        <a:srgbClr val="9CC2E4"/>
                      </a:solidFill>
                      <a:prstDash val="solid"/>
                    </a:lnT>
                    <a:lnB w="6350">
                      <a:solidFill>
                        <a:srgbClr val="9CC2E4"/>
                      </a:solidFill>
                      <a:prstDash val="solid"/>
                    </a:lnB>
                  </a:tcPr>
                </a:tc>
                <a:tc>
                  <a:txBody>
                    <a:bodyPr/>
                    <a:lstStyle/>
                    <a:p>
                      <a:pPr marL="69850" algn="ctr">
                        <a:lnSpc>
                          <a:spcPts val="1275"/>
                        </a:lnSpc>
                      </a:pPr>
                      <a:r>
                        <a:rPr sz="1100" dirty="0">
                          <a:latin typeface="Calibri"/>
                          <a:cs typeface="Calibri"/>
                        </a:rPr>
                        <a:t>NIKIET,</a:t>
                      </a:r>
                      <a:r>
                        <a:rPr sz="1100" spc="-5" dirty="0">
                          <a:latin typeface="Calibri"/>
                          <a:cs typeface="Calibri"/>
                        </a:rPr>
                        <a:t> </a:t>
                      </a:r>
                      <a:r>
                        <a:rPr sz="1100" spc="-10" dirty="0">
                          <a:latin typeface="Calibri"/>
                          <a:cs typeface="Calibri"/>
                        </a:rPr>
                        <a:t>Russia</a:t>
                      </a:r>
                      <a:endParaRPr sz="1100">
                        <a:latin typeface="Calibri"/>
                        <a:cs typeface="Calibri"/>
                      </a:endParaRPr>
                    </a:p>
                  </a:txBody>
                  <a:tcPr marL="0" marR="0" marT="0" marB="0" anchor="ctr">
                    <a:lnL w="6350">
                      <a:solidFill>
                        <a:srgbClr val="9CC2E4"/>
                      </a:solidFill>
                      <a:prstDash val="solid"/>
                    </a:lnL>
                    <a:lnR w="6350">
                      <a:solidFill>
                        <a:srgbClr val="9CC2E4"/>
                      </a:solidFill>
                      <a:prstDash val="solid"/>
                    </a:lnR>
                    <a:lnT w="6350">
                      <a:solidFill>
                        <a:srgbClr val="9CC2E4"/>
                      </a:solidFill>
                      <a:prstDash val="solid"/>
                    </a:lnT>
                    <a:lnB w="6350">
                      <a:solidFill>
                        <a:srgbClr val="9CC2E4"/>
                      </a:solidFill>
                      <a:prstDash val="solid"/>
                    </a:lnB>
                  </a:tcPr>
                </a:tc>
                <a:extLst>
                  <a:ext uri="{0D108BD9-81ED-4DB2-BD59-A6C34878D82A}">
                    <a16:rowId xmlns:a16="http://schemas.microsoft.com/office/drawing/2014/main" val="814956006"/>
                  </a:ext>
                </a:extLst>
              </a:tr>
              <a:tr h="347345">
                <a:tc>
                  <a:txBody>
                    <a:bodyPr/>
                    <a:lstStyle/>
                    <a:p>
                      <a:pPr marL="67945" algn="ctr">
                        <a:lnSpc>
                          <a:spcPts val="1275"/>
                        </a:lnSpc>
                      </a:pPr>
                      <a:r>
                        <a:rPr sz="1100" spc="-10" dirty="0">
                          <a:latin typeface="Calibri"/>
                          <a:cs typeface="Calibri"/>
                        </a:rPr>
                        <a:t>AHWR-</a:t>
                      </a:r>
                      <a:r>
                        <a:rPr sz="1100" spc="-25" dirty="0">
                          <a:latin typeface="Calibri"/>
                          <a:cs typeface="Calibri"/>
                        </a:rPr>
                        <a:t>300</a:t>
                      </a:r>
                      <a:endParaRPr sz="1100" dirty="0">
                        <a:latin typeface="Calibri"/>
                        <a:cs typeface="Calibri"/>
                      </a:endParaRPr>
                    </a:p>
                    <a:p>
                      <a:pPr marL="67945" algn="ctr">
                        <a:lnSpc>
                          <a:spcPct val="100000"/>
                        </a:lnSpc>
                        <a:spcBef>
                          <a:spcPts val="25"/>
                        </a:spcBef>
                      </a:pPr>
                      <a:r>
                        <a:rPr sz="1100" spc="-25" dirty="0">
                          <a:latin typeface="Calibri"/>
                          <a:cs typeface="Calibri"/>
                        </a:rPr>
                        <a:t>LEU</a:t>
                      </a:r>
                      <a:endParaRPr sz="1100" dirty="0">
                        <a:latin typeface="Calibri"/>
                        <a:cs typeface="Calibri"/>
                      </a:endParaRPr>
                    </a:p>
                  </a:txBody>
                  <a:tcPr marL="0" marR="0" marT="0" marB="0" anchor="ctr">
                    <a:lnL w="6350">
                      <a:solidFill>
                        <a:srgbClr val="9CC2E4"/>
                      </a:solidFill>
                      <a:prstDash val="solid"/>
                    </a:lnL>
                    <a:lnR w="6350">
                      <a:solidFill>
                        <a:srgbClr val="9CC2E4"/>
                      </a:solidFill>
                      <a:prstDash val="solid"/>
                    </a:lnR>
                    <a:lnT w="6350">
                      <a:solidFill>
                        <a:srgbClr val="9CC2E4"/>
                      </a:solidFill>
                      <a:prstDash val="solid"/>
                    </a:lnT>
                    <a:lnB w="6350">
                      <a:solidFill>
                        <a:srgbClr val="9CC2E4"/>
                      </a:solidFill>
                      <a:prstDash val="solid"/>
                    </a:lnB>
                    <a:solidFill>
                      <a:srgbClr val="DEEAF6"/>
                    </a:solidFill>
                  </a:tcPr>
                </a:tc>
                <a:tc>
                  <a:txBody>
                    <a:bodyPr/>
                    <a:lstStyle/>
                    <a:p>
                      <a:pPr marL="68580" algn="ctr">
                        <a:lnSpc>
                          <a:spcPts val="1275"/>
                        </a:lnSpc>
                      </a:pPr>
                      <a:r>
                        <a:rPr sz="1100" dirty="0">
                          <a:latin typeface="Calibri"/>
                          <a:cs typeface="Calibri"/>
                        </a:rPr>
                        <a:t>300</a:t>
                      </a:r>
                      <a:r>
                        <a:rPr sz="1100" spc="-20" dirty="0">
                          <a:latin typeface="Calibri"/>
                          <a:cs typeface="Calibri"/>
                        </a:rPr>
                        <a:t> </a:t>
                      </a:r>
                      <a:r>
                        <a:rPr sz="1100" spc="-25" dirty="0">
                          <a:latin typeface="Calibri"/>
                          <a:cs typeface="Calibri"/>
                        </a:rPr>
                        <a:t>MWe</a:t>
                      </a:r>
                      <a:endParaRPr sz="1100">
                        <a:latin typeface="Calibri"/>
                        <a:cs typeface="Calibri"/>
                      </a:endParaRPr>
                    </a:p>
                  </a:txBody>
                  <a:tcPr marL="0" marR="0" marT="0" marB="0" anchor="ctr">
                    <a:lnL w="6350">
                      <a:solidFill>
                        <a:srgbClr val="9CC2E4"/>
                      </a:solidFill>
                      <a:prstDash val="solid"/>
                    </a:lnL>
                    <a:lnR w="6350">
                      <a:solidFill>
                        <a:srgbClr val="9CC2E4"/>
                      </a:solidFill>
                      <a:prstDash val="solid"/>
                    </a:lnR>
                    <a:lnT w="6350">
                      <a:solidFill>
                        <a:srgbClr val="9CC2E4"/>
                      </a:solidFill>
                      <a:prstDash val="solid"/>
                    </a:lnT>
                    <a:lnB w="6350">
                      <a:solidFill>
                        <a:srgbClr val="9CC2E4"/>
                      </a:solidFill>
                      <a:prstDash val="solid"/>
                    </a:lnB>
                    <a:solidFill>
                      <a:srgbClr val="DEEAF6"/>
                    </a:solidFill>
                  </a:tcPr>
                </a:tc>
                <a:tc>
                  <a:txBody>
                    <a:bodyPr/>
                    <a:lstStyle/>
                    <a:p>
                      <a:pPr marL="68580" algn="ctr">
                        <a:lnSpc>
                          <a:spcPts val="1275"/>
                        </a:lnSpc>
                      </a:pPr>
                      <a:r>
                        <a:rPr sz="1100" spc="-20" dirty="0">
                          <a:latin typeface="Calibri"/>
                          <a:cs typeface="Calibri"/>
                        </a:rPr>
                        <a:t>PHWR</a:t>
                      </a:r>
                      <a:endParaRPr sz="1100" dirty="0">
                        <a:latin typeface="Calibri"/>
                        <a:cs typeface="Calibri"/>
                      </a:endParaRPr>
                    </a:p>
                  </a:txBody>
                  <a:tcPr marL="0" marR="0" marT="0" marB="0" anchor="ctr">
                    <a:lnL w="6350">
                      <a:solidFill>
                        <a:srgbClr val="9CC2E4"/>
                      </a:solidFill>
                      <a:prstDash val="solid"/>
                    </a:lnL>
                    <a:lnR w="6350">
                      <a:solidFill>
                        <a:srgbClr val="9CC2E4"/>
                      </a:solidFill>
                      <a:prstDash val="solid"/>
                    </a:lnR>
                    <a:lnT w="6350">
                      <a:solidFill>
                        <a:srgbClr val="9CC2E4"/>
                      </a:solidFill>
                      <a:prstDash val="solid"/>
                    </a:lnT>
                    <a:lnB w="6350">
                      <a:solidFill>
                        <a:srgbClr val="9CC2E4"/>
                      </a:solidFill>
                      <a:prstDash val="solid"/>
                    </a:lnB>
                    <a:solidFill>
                      <a:srgbClr val="DEEAF6"/>
                    </a:solidFill>
                  </a:tcPr>
                </a:tc>
                <a:tc>
                  <a:txBody>
                    <a:bodyPr/>
                    <a:lstStyle/>
                    <a:p>
                      <a:pPr marL="69850" algn="ctr">
                        <a:lnSpc>
                          <a:spcPts val="1275"/>
                        </a:lnSpc>
                      </a:pPr>
                      <a:r>
                        <a:rPr sz="1100" dirty="0">
                          <a:latin typeface="Calibri"/>
                          <a:cs typeface="Calibri"/>
                        </a:rPr>
                        <a:t>BARC,</a:t>
                      </a:r>
                      <a:r>
                        <a:rPr sz="1100" spc="-5" dirty="0">
                          <a:latin typeface="Calibri"/>
                          <a:cs typeface="Calibri"/>
                        </a:rPr>
                        <a:t> </a:t>
                      </a:r>
                      <a:r>
                        <a:rPr sz="1100" spc="-10" dirty="0">
                          <a:latin typeface="Calibri"/>
                          <a:cs typeface="Calibri"/>
                        </a:rPr>
                        <a:t>India</a:t>
                      </a:r>
                      <a:endParaRPr sz="1100" dirty="0">
                        <a:latin typeface="Calibri"/>
                        <a:cs typeface="Calibri"/>
                      </a:endParaRPr>
                    </a:p>
                  </a:txBody>
                  <a:tcPr marL="0" marR="0" marT="0" marB="0" anchor="ctr">
                    <a:lnL w="6350">
                      <a:solidFill>
                        <a:srgbClr val="9CC2E4"/>
                      </a:solidFill>
                      <a:prstDash val="solid"/>
                    </a:lnL>
                    <a:lnR w="6350">
                      <a:solidFill>
                        <a:srgbClr val="9CC2E4"/>
                      </a:solidFill>
                      <a:prstDash val="solid"/>
                    </a:lnR>
                    <a:lnT w="6350">
                      <a:solidFill>
                        <a:srgbClr val="9CC2E4"/>
                      </a:solidFill>
                      <a:prstDash val="solid"/>
                    </a:lnT>
                    <a:lnB w="6350">
                      <a:solidFill>
                        <a:srgbClr val="9CC2E4"/>
                      </a:solidFill>
                      <a:prstDash val="solid"/>
                    </a:lnB>
                    <a:solidFill>
                      <a:srgbClr val="DEEAF6"/>
                    </a:solidFill>
                  </a:tcPr>
                </a:tc>
                <a:extLst>
                  <a:ext uri="{0D108BD9-81ED-4DB2-BD59-A6C34878D82A}">
                    <a16:rowId xmlns:a16="http://schemas.microsoft.com/office/drawing/2014/main" val="4037146658"/>
                  </a:ext>
                </a:extLst>
              </a:tr>
              <a:tr h="347345">
                <a:tc>
                  <a:txBody>
                    <a:bodyPr/>
                    <a:lstStyle/>
                    <a:p>
                      <a:pPr marL="67945" algn="ctr">
                        <a:lnSpc>
                          <a:spcPts val="1275"/>
                        </a:lnSpc>
                      </a:pPr>
                      <a:r>
                        <a:rPr sz="1100" spc="-10" dirty="0">
                          <a:latin typeface="Calibri"/>
                          <a:cs typeface="Calibri"/>
                        </a:rPr>
                        <a:t>CAP200</a:t>
                      </a:r>
                      <a:endParaRPr sz="1100" dirty="0">
                        <a:latin typeface="Calibri"/>
                        <a:cs typeface="Calibri"/>
                      </a:endParaRPr>
                    </a:p>
                    <a:p>
                      <a:pPr marL="67945" algn="ctr">
                        <a:lnSpc>
                          <a:spcPct val="100000"/>
                        </a:lnSpc>
                        <a:spcBef>
                          <a:spcPts val="25"/>
                        </a:spcBef>
                      </a:pPr>
                      <a:r>
                        <a:rPr sz="1100" spc="-10" dirty="0">
                          <a:latin typeface="Calibri"/>
                          <a:cs typeface="Calibri"/>
                        </a:rPr>
                        <a:t>LandStar-</a:t>
                      </a:r>
                      <a:r>
                        <a:rPr sz="1100" spc="-50" dirty="0">
                          <a:latin typeface="Calibri"/>
                          <a:cs typeface="Calibri"/>
                        </a:rPr>
                        <a:t>V</a:t>
                      </a:r>
                      <a:endParaRPr sz="1100" dirty="0">
                        <a:latin typeface="Calibri"/>
                        <a:cs typeface="Calibri"/>
                      </a:endParaRPr>
                    </a:p>
                  </a:txBody>
                  <a:tcPr marL="0" marR="0" marT="0" marB="0" anchor="ctr">
                    <a:lnL w="6350">
                      <a:solidFill>
                        <a:srgbClr val="9CC2E4"/>
                      </a:solidFill>
                      <a:prstDash val="solid"/>
                    </a:lnL>
                    <a:lnR w="6350">
                      <a:solidFill>
                        <a:srgbClr val="9CC2E4"/>
                      </a:solidFill>
                      <a:prstDash val="solid"/>
                    </a:lnR>
                    <a:lnT w="6350">
                      <a:solidFill>
                        <a:srgbClr val="9CC2E4"/>
                      </a:solidFill>
                      <a:prstDash val="solid"/>
                    </a:lnT>
                    <a:lnB w="6350">
                      <a:solidFill>
                        <a:srgbClr val="9CC2E4"/>
                      </a:solidFill>
                      <a:prstDash val="solid"/>
                    </a:lnB>
                  </a:tcPr>
                </a:tc>
                <a:tc>
                  <a:txBody>
                    <a:bodyPr/>
                    <a:lstStyle/>
                    <a:p>
                      <a:pPr marL="68580" algn="ctr">
                        <a:lnSpc>
                          <a:spcPts val="1275"/>
                        </a:lnSpc>
                      </a:pPr>
                      <a:r>
                        <a:rPr sz="1100" dirty="0">
                          <a:latin typeface="Calibri"/>
                          <a:cs typeface="Calibri"/>
                        </a:rPr>
                        <a:t>220</a:t>
                      </a:r>
                      <a:r>
                        <a:rPr sz="1100" spc="-20" dirty="0">
                          <a:latin typeface="Calibri"/>
                          <a:cs typeface="Calibri"/>
                        </a:rPr>
                        <a:t> </a:t>
                      </a:r>
                      <a:r>
                        <a:rPr sz="1100" spc="-25" dirty="0">
                          <a:latin typeface="Calibri"/>
                          <a:cs typeface="Calibri"/>
                        </a:rPr>
                        <a:t>MWe</a:t>
                      </a:r>
                      <a:endParaRPr sz="1100" dirty="0">
                        <a:latin typeface="Calibri"/>
                        <a:cs typeface="Calibri"/>
                      </a:endParaRPr>
                    </a:p>
                  </a:txBody>
                  <a:tcPr marL="0" marR="0" marT="0" marB="0" anchor="ctr">
                    <a:lnL w="6350">
                      <a:solidFill>
                        <a:srgbClr val="9CC2E4"/>
                      </a:solidFill>
                      <a:prstDash val="solid"/>
                    </a:lnL>
                    <a:lnR w="6350">
                      <a:solidFill>
                        <a:srgbClr val="9CC2E4"/>
                      </a:solidFill>
                      <a:prstDash val="solid"/>
                    </a:lnR>
                    <a:lnT w="6350">
                      <a:solidFill>
                        <a:srgbClr val="9CC2E4"/>
                      </a:solidFill>
                      <a:prstDash val="solid"/>
                    </a:lnT>
                    <a:lnB w="6350">
                      <a:solidFill>
                        <a:srgbClr val="9CC2E4"/>
                      </a:solidFill>
                      <a:prstDash val="solid"/>
                    </a:lnB>
                  </a:tcPr>
                </a:tc>
                <a:tc>
                  <a:txBody>
                    <a:bodyPr/>
                    <a:lstStyle/>
                    <a:p>
                      <a:pPr marL="68580" algn="ctr">
                        <a:lnSpc>
                          <a:spcPts val="1275"/>
                        </a:lnSpc>
                      </a:pPr>
                      <a:r>
                        <a:rPr sz="1100" spc="-25" dirty="0">
                          <a:latin typeface="Calibri"/>
                          <a:cs typeface="Calibri"/>
                        </a:rPr>
                        <a:t>PWR</a:t>
                      </a:r>
                      <a:endParaRPr sz="1100" dirty="0">
                        <a:latin typeface="Calibri"/>
                        <a:cs typeface="Calibri"/>
                      </a:endParaRPr>
                    </a:p>
                  </a:txBody>
                  <a:tcPr marL="0" marR="0" marT="0" marB="0" anchor="ctr">
                    <a:lnL w="6350">
                      <a:solidFill>
                        <a:srgbClr val="9CC2E4"/>
                      </a:solidFill>
                      <a:prstDash val="solid"/>
                    </a:lnL>
                    <a:lnR w="6350">
                      <a:solidFill>
                        <a:srgbClr val="9CC2E4"/>
                      </a:solidFill>
                      <a:prstDash val="solid"/>
                    </a:lnR>
                    <a:lnT w="6350">
                      <a:solidFill>
                        <a:srgbClr val="9CC2E4"/>
                      </a:solidFill>
                      <a:prstDash val="solid"/>
                    </a:lnT>
                    <a:lnB w="6350">
                      <a:solidFill>
                        <a:srgbClr val="9CC2E4"/>
                      </a:solidFill>
                      <a:prstDash val="solid"/>
                    </a:lnB>
                  </a:tcPr>
                </a:tc>
                <a:tc>
                  <a:txBody>
                    <a:bodyPr/>
                    <a:lstStyle/>
                    <a:p>
                      <a:pPr marL="69850" algn="ctr">
                        <a:lnSpc>
                          <a:spcPts val="1275"/>
                        </a:lnSpc>
                      </a:pPr>
                      <a:r>
                        <a:rPr sz="1100" dirty="0">
                          <a:latin typeface="Calibri"/>
                          <a:cs typeface="Calibri"/>
                        </a:rPr>
                        <a:t>SNERDI/SPIC,</a:t>
                      </a:r>
                      <a:r>
                        <a:rPr sz="1100" spc="-35" dirty="0">
                          <a:latin typeface="Calibri"/>
                          <a:cs typeface="Calibri"/>
                        </a:rPr>
                        <a:t> </a:t>
                      </a:r>
                      <a:r>
                        <a:rPr sz="1100" spc="-10" dirty="0">
                          <a:latin typeface="Calibri"/>
                          <a:cs typeface="Calibri"/>
                        </a:rPr>
                        <a:t>China</a:t>
                      </a:r>
                      <a:endParaRPr sz="1100">
                        <a:latin typeface="Calibri"/>
                        <a:cs typeface="Calibri"/>
                      </a:endParaRPr>
                    </a:p>
                  </a:txBody>
                  <a:tcPr marL="0" marR="0" marT="0" marB="0" anchor="ctr">
                    <a:lnL w="6350">
                      <a:solidFill>
                        <a:srgbClr val="9CC2E4"/>
                      </a:solidFill>
                      <a:prstDash val="solid"/>
                    </a:lnL>
                    <a:lnR w="6350">
                      <a:solidFill>
                        <a:srgbClr val="9CC2E4"/>
                      </a:solidFill>
                      <a:prstDash val="solid"/>
                    </a:lnR>
                    <a:lnT w="6350">
                      <a:solidFill>
                        <a:srgbClr val="9CC2E4"/>
                      </a:solidFill>
                      <a:prstDash val="solid"/>
                    </a:lnT>
                    <a:lnB w="6350">
                      <a:solidFill>
                        <a:srgbClr val="9CC2E4"/>
                      </a:solidFill>
                      <a:prstDash val="solid"/>
                    </a:lnB>
                  </a:tcPr>
                </a:tc>
                <a:extLst>
                  <a:ext uri="{0D108BD9-81ED-4DB2-BD59-A6C34878D82A}">
                    <a16:rowId xmlns:a16="http://schemas.microsoft.com/office/drawing/2014/main" val="1203223177"/>
                  </a:ext>
                </a:extLst>
              </a:tr>
              <a:tr h="294005">
                <a:tc>
                  <a:txBody>
                    <a:bodyPr/>
                    <a:lstStyle/>
                    <a:p>
                      <a:pPr marL="67945" algn="ctr">
                        <a:lnSpc>
                          <a:spcPts val="1275"/>
                        </a:lnSpc>
                      </a:pPr>
                      <a:r>
                        <a:rPr sz="1100" spc="-10" dirty="0">
                          <a:latin typeface="Calibri"/>
                          <a:cs typeface="Calibri"/>
                        </a:rPr>
                        <a:t>SNP350</a:t>
                      </a:r>
                      <a:endParaRPr sz="1100">
                        <a:latin typeface="Calibri"/>
                        <a:cs typeface="Calibri"/>
                      </a:endParaRPr>
                    </a:p>
                  </a:txBody>
                  <a:tcPr marL="0" marR="0" marT="0" marB="0" anchor="ctr">
                    <a:lnL w="6350">
                      <a:solidFill>
                        <a:srgbClr val="9CC2E4"/>
                      </a:solidFill>
                      <a:prstDash val="solid"/>
                    </a:lnL>
                    <a:lnR w="6350">
                      <a:solidFill>
                        <a:srgbClr val="9CC2E4"/>
                      </a:solidFill>
                      <a:prstDash val="solid"/>
                    </a:lnR>
                    <a:lnT w="6350">
                      <a:solidFill>
                        <a:srgbClr val="9CC2E4"/>
                      </a:solidFill>
                      <a:prstDash val="solid"/>
                    </a:lnT>
                    <a:lnB w="6350">
                      <a:solidFill>
                        <a:srgbClr val="9CC2E4"/>
                      </a:solidFill>
                      <a:prstDash val="solid"/>
                    </a:lnB>
                    <a:solidFill>
                      <a:srgbClr val="DEEAF6"/>
                    </a:solidFill>
                  </a:tcPr>
                </a:tc>
                <a:tc>
                  <a:txBody>
                    <a:bodyPr/>
                    <a:lstStyle/>
                    <a:p>
                      <a:pPr marL="68580" algn="ctr">
                        <a:lnSpc>
                          <a:spcPts val="1275"/>
                        </a:lnSpc>
                      </a:pPr>
                      <a:r>
                        <a:rPr sz="1100" dirty="0">
                          <a:latin typeface="Calibri"/>
                          <a:cs typeface="Calibri"/>
                        </a:rPr>
                        <a:t>350</a:t>
                      </a:r>
                      <a:r>
                        <a:rPr sz="1100" spc="-20" dirty="0">
                          <a:latin typeface="Calibri"/>
                          <a:cs typeface="Calibri"/>
                        </a:rPr>
                        <a:t> </a:t>
                      </a:r>
                      <a:r>
                        <a:rPr sz="1100" spc="-25" dirty="0">
                          <a:latin typeface="Calibri"/>
                          <a:cs typeface="Calibri"/>
                        </a:rPr>
                        <a:t>MWe</a:t>
                      </a:r>
                      <a:endParaRPr sz="1100">
                        <a:latin typeface="Calibri"/>
                        <a:cs typeface="Calibri"/>
                      </a:endParaRPr>
                    </a:p>
                  </a:txBody>
                  <a:tcPr marL="0" marR="0" marT="0" marB="0" anchor="ctr">
                    <a:lnL w="6350">
                      <a:solidFill>
                        <a:srgbClr val="9CC2E4"/>
                      </a:solidFill>
                      <a:prstDash val="solid"/>
                    </a:lnL>
                    <a:lnR w="6350">
                      <a:solidFill>
                        <a:srgbClr val="9CC2E4"/>
                      </a:solidFill>
                      <a:prstDash val="solid"/>
                    </a:lnR>
                    <a:lnT w="6350">
                      <a:solidFill>
                        <a:srgbClr val="9CC2E4"/>
                      </a:solidFill>
                      <a:prstDash val="solid"/>
                    </a:lnT>
                    <a:lnB w="6350">
                      <a:solidFill>
                        <a:srgbClr val="9CC2E4"/>
                      </a:solidFill>
                      <a:prstDash val="solid"/>
                    </a:lnB>
                    <a:solidFill>
                      <a:srgbClr val="DEEAF6"/>
                    </a:solidFill>
                  </a:tcPr>
                </a:tc>
                <a:tc>
                  <a:txBody>
                    <a:bodyPr/>
                    <a:lstStyle/>
                    <a:p>
                      <a:pPr marL="68580" algn="ctr">
                        <a:lnSpc>
                          <a:spcPts val="1275"/>
                        </a:lnSpc>
                      </a:pPr>
                      <a:r>
                        <a:rPr sz="1100" spc="-25" dirty="0">
                          <a:latin typeface="Calibri"/>
                          <a:cs typeface="Calibri"/>
                        </a:rPr>
                        <a:t>PWR</a:t>
                      </a:r>
                      <a:endParaRPr sz="1100" dirty="0">
                        <a:latin typeface="Calibri"/>
                        <a:cs typeface="Calibri"/>
                      </a:endParaRPr>
                    </a:p>
                  </a:txBody>
                  <a:tcPr marL="0" marR="0" marT="0" marB="0" anchor="ctr">
                    <a:lnL w="6350">
                      <a:solidFill>
                        <a:srgbClr val="9CC2E4"/>
                      </a:solidFill>
                      <a:prstDash val="solid"/>
                    </a:lnL>
                    <a:lnR w="6350">
                      <a:solidFill>
                        <a:srgbClr val="9CC2E4"/>
                      </a:solidFill>
                      <a:prstDash val="solid"/>
                    </a:lnR>
                    <a:lnT w="6350">
                      <a:solidFill>
                        <a:srgbClr val="9CC2E4"/>
                      </a:solidFill>
                      <a:prstDash val="solid"/>
                    </a:lnT>
                    <a:lnB w="6350">
                      <a:solidFill>
                        <a:srgbClr val="9CC2E4"/>
                      </a:solidFill>
                      <a:prstDash val="solid"/>
                    </a:lnB>
                    <a:solidFill>
                      <a:srgbClr val="DEEAF6"/>
                    </a:solidFill>
                  </a:tcPr>
                </a:tc>
                <a:tc>
                  <a:txBody>
                    <a:bodyPr/>
                    <a:lstStyle/>
                    <a:p>
                      <a:pPr marL="69850" algn="ctr">
                        <a:lnSpc>
                          <a:spcPts val="1275"/>
                        </a:lnSpc>
                      </a:pPr>
                      <a:r>
                        <a:rPr sz="1100" dirty="0">
                          <a:latin typeface="Calibri"/>
                          <a:cs typeface="Calibri"/>
                        </a:rPr>
                        <a:t>SNERDI,</a:t>
                      </a:r>
                      <a:r>
                        <a:rPr sz="1100" spc="-30" dirty="0">
                          <a:latin typeface="Calibri"/>
                          <a:cs typeface="Calibri"/>
                        </a:rPr>
                        <a:t> </a:t>
                      </a:r>
                      <a:r>
                        <a:rPr sz="1100" spc="-10" dirty="0">
                          <a:latin typeface="Calibri"/>
                          <a:cs typeface="Calibri"/>
                        </a:rPr>
                        <a:t>China</a:t>
                      </a:r>
                      <a:endParaRPr sz="1100" dirty="0">
                        <a:latin typeface="Calibri"/>
                        <a:cs typeface="Calibri"/>
                      </a:endParaRPr>
                    </a:p>
                  </a:txBody>
                  <a:tcPr marL="0" marR="0" marT="0" marB="0" anchor="ctr">
                    <a:lnL w="6350">
                      <a:solidFill>
                        <a:srgbClr val="9CC2E4"/>
                      </a:solidFill>
                      <a:prstDash val="solid"/>
                    </a:lnL>
                    <a:lnR w="6350">
                      <a:solidFill>
                        <a:srgbClr val="9CC2E4"/>
                      </a:solidFill>
                      <a:prstDash val="solid"/>
                    </a:lnR>
                    <a:lnT w="6350">
                      <a:solidFill>
                        <a:srgbClr val="9CC2E4"/>
                      </a:solidFill>
                      <a:prstDash val="solid"/>
                    </a:lnT>
                    <a:lnB w="6350">
                      <a:solidFill>
                        <a:srgbClr val="9CC2E4"/>
                      </a:solidFill>
                      <a:prstDash val="solid"/>
                    </a:lnB>
                    <a:solidFill>
                      <a:srgbClr val="DEEAF6"/>
                    </a:solidFill>
                  </a:tcPr>
                </a:tc>
                <a:extLst>
                  <a:ext uri="{0D108BD9-81ED-4DB2-BD59-A6C34878D82A}">
                    <a16:rowId xmlns:a16="http://schemas.microsoft.com/office/drawing/2014/main" val="4280725205"/>
                  </a:ext>
                </a:extLst>
              </a:tr>
              <a:tr h="292100">
                <a:tc>
                  <a:txBody>
                    <a:bodyPr/>
                    <a:lstStyle/>
                    <a:p>
                      <a:pPr marL="67945" algn="ctr">
                        <a:lnSpc>
                          <a:spcPts val="1275"/>
                        </a:lnSpc>
                      </a:pPr>
                      <a:r>
                        <a:rPr sz="1100" spc="-10" dirty="0">
                          <a:latin typeface="Calibri"/>
                          <a:cs typeface="Calibri"/>
                        </a:rPr>
                        <a:t>ACPR100</a:t>
                      </a:r>
                      <a:endParaRPr sz="1100">
                        <a:latin typeface="Calibri"/>
                        <a:cs typeface="Calibri"/>
                      </a:endParaRPr>
                    </a:p>
                  </a:txBody>
                  <a:tcPr marL="0" marR="0" marT="0" marB="0" anchor="ctr">
                    <a:lnL w="6350">
                      <a:solidFill>
                        <a:srgbClr val="9CC2E4"/>
                      </a:solidFill>
                      <a:prstDash val="solid"/>
                    </a:lnL>
                    <a:lnR w="6350">
                      <a:solidFill>
                        <a:srgbClr val="9CC2E4"/>
                      </a:solidFill>
                      <a:prstDash val="solid"/>
                    </a:lnR>
                    <a:lnT w="6350">
                      <a:solidFill>
                        <a:srgbClr val="9CC2E4"/>
                      </a:solidFill>
                      <a:prstDash val="solid"/>
                    </a:lnT>
                    <a:lnB w="6350">
                      <a:solidFill>
                        <a:srgbClr val="9CC2E4"/>
                      </a:solidFill>
                      <a:prstDash val="solid"/>
                    </a:lnB>
                  </a:tcPr>
                </a:tc>
                <a:tc>
                  <a:txBody>
                    <a:bodyPr/>
                    <a:lstStyle/>
                    <a:p>
                      <a:pPr marL="68580" algn="ctr">
                        <a:lnSpc>
                          <a:spcPts val="1275"/>
                        </a:lnSpc>
                      </a:pPr>
                      <a:r>
                        <a:rPr sz="1100" dirty="0">
                          <a:latin typeface="Calibri"/>
                          <a:cs typeface="Calibri"/>
                        </a:rPr>
                        <a:t>140</a:t>
                      </a:r>
                      <a:r>
                        <a:rPr sz="1100" spc="-20" dirty="0">
                          <a:latin typeface="Calibri"/>
                          <a:cs typeface="Calibri"/>
                        </a:rPr>
                        <a:t> </a:t>
                      </a:r>
                      <a:r>
                        <a:rPr sz="1100" spc="-25" dirty="0">
                          <a:latin typeface="Calibri"/>
                          <a:cs typeface="Calibri"/>
                        </a:rPr>
                        <a:t>MWe</a:t>
                      </a:r>
                      <a:endParaRPr sz="1100" dirty="0">
                        <a:latin typeface="Calibri"/>
                        <a:cs typeface="Calibri"/>
                      </a:endParaRPr>
                    </a:p>
                  </a:txBody>
                  <a:tcPr marL="0" marR="0" marT="0" marB="0" anchor="ctr">
                    <a:lnL w="6350">
                      <a:solidFill>
                        <a:srgbClr val="9CC2E4"/>
                      </a:solidFill>
                      <a:prstDash val="solid"/>
                    </a:lnL>
                    <a:lnR w="6350">
                      <a:solidFill>
                        <a:srgbClr val="9CC2E4"/>
                      </a:solidFill>
                      <a:prstDash val="solid"/>
                    </a:lnR>
                    <a:lnT w="6350">
                      <a:solidFill>
                        <a:srgbClr val="9CC2E4"/>
                      </a:solidFill>
                      <a:prstDash val="solid"/>
                    </a:lnT>
                    <a:lnB w="6350">
                      <a:solidFill>
                        <a:srgbClr val="9CC2E4"/>
                      </a:solidFill>
                      <a:prstDash val="solid"/>
                    </a:lnB>
                  </a:tcPr>
                </a:tc>
                <a:tc>
                  <a:txBody>
                    <a:bodyPr/>
                    <a:lstStyle/>
                    <a:p>
                      <a:pPr marL="68580" algn="ctr">
                        <a:lnSpc>
                          <a:spcPts val="1275"/>
                        </a:lnSpc>
                      </a:pPr>
                      <a:r>
                        <a:rPr sz="1100" dirty="0">
                          <a:latin typeface="Calibri"/>
                          <a:cs typeface="Calibri"/>
                        </a:rPr>
                        <a:t>Integral</a:t>
                      </a:r>
                      <a:r>
                        <a:rPr sz="1100" spc="-20" dirty="0">
                          <a:latin typeface="Calibri"/>
                          <a:cs typeface="Calibri"/>
                        </a:rPr>
                        <a:t> </a:t>
                      </a:r>
                      <a:r>
                        <a:rPr sz="1100" spc="-25" dirty="0">
                          <a:latin typeface="Calibri"/>
                          <a:cs typeface="Calibri"/>
                        </a:rPr>
                        <a:t>PWR</a:t>
                      </a:r>
                      <a:endParaRPr sz="1100">
                        <a:latin typeface="Calibri"/>
                        <a:cs typeface="Calibri"/>
                      </a:endParaRPr>
                    </a:p>
                  </a:txBody>
                  <a:tcPr marL="0" marR="0" marT="0" marB="0" anchor="ctr">
                    <a:lnL w="6350">
                      <a:solidFill>
                        <a:srgbClr val="9CC2E4"/>
                      </a:solidFill>
                      <a:prstDash val="solid"/>
                    </a:lnL>
                    <a:lnR w="6350">
                      <a:solidFill>
                        <a:srgbClr val="9CC2E4"/>
                      </a:solidFill>
                      <a:prstDash val="solid"/>
                    </a:lnR>
                    <a:lnT w="6350">
                      <a:solidFill>
                        <a:srgbClr val="9CC2E4"/>
                      </a:solidFill>
                      <a:prstDash val="solid"/>
                    </a:lnT>
                    <a:lnB w="6350">
                      <a:solidFill>
                        <a:srgbClr val="9CC2E4"/>
                      </a:solidFill>
                      <a:prstDash val="solid"/>
                    </a:lnB>
                  </a:tcPr>
                </a:tc>
                <a:tc>
                  <a:txBody>
                    <a:bodyPr/>
                    <a:lstStyle/>
                    <a:p>
                      <a:pPr marL="69850" algn="ctr">
                        <a:lnSpc>
                          <a:spcPts val="1275"/>
                        </a:lnSpc>
                      </a:pPr>
                      <a:r>
                        <a:rPr sz="1100" dirty="0">
                          <a:latin typeface="Calibri"/>
                          <a:cs typeface="Calibri"/>
                        </a:rPr>
                        <a:t>CGN,</a:t>
                      </a:r>
                      <a:r>
                        <a:rPr sz="1100" spc="-20" dirty="0">
                          <a:latin typeface="Calibri"/>
                          <a:cs typeface="Calibri"/>
                        </a:rPr>
                        <a:t> </a:t>
                      </a:r>
                      <a:r>
                        <a:rPr sz="1100" spc="-10" dirty="0">
                          <a:latin typeface="Calibri"/>
                          <a:cs typeface="Calibri"/>
                        </a:rPr>
                        <a:t>China</a:t>
                      </a:r>
                      <a:endParaRPr sz="1100">
                        <a:latin typeface="Calibri"/>
                        <a:cs typeface="Calibri"/>
                      </a:endParaRPr>
                    </a:p>
                  </a:txBody>
                  <a:tcPr marL="0" marR="0" marT="0" marB="0" anchor="ctr">
                    <a:lnL w="6350">
                      <a:solidFill>
                        <a:srgbClr val="9CC2E4"/>
                      </a:solidFill>
                      <a:prstDash val="solid"/>
                    </a:lnL>
                    <a:lnR w="6350">
                      <a:solidFill>
                        <a:srgbClr val="9CC2E4"/>
                      </a:solidFill>
                      <a:prstDash val="solid"/>
                    </a:lnR>
                    <a:lnT w="6350">
                      <a:solidFill>
                        <a:srgbClr val="9CC2E4"/>
                      </a:solidFill>
                      <a:prstDash val="solid"/>
                    </a:lnT>
                    <a:lnB w="6350">
                      <a:solidFill>
                        <a:srgbClr val="9CC2E4"/>
                      </a:solidFill>
                      <a:prstDash val="solid"/>
                    </a:lnB>
                  </a:tcPr>
                </a:tc>
                <a:extLst>
                  <a:ext uri="{0D108BD9-81ED-4DB2-BD59-A6C34878D82A}">
                    <a16:rowId xmlns:a16="http://schemas.microsoft.com/office/drawing/2014/main" val="3160475014"/>
                  </a:ext>
                </a:extLst>
              </a:tr>
              <a:tr h="294005">
                <a:tc>
                  <a:txBody>
                    <a:bodyPr/>
                    <a:lstStyle/>
                    <a:p>
                      <a:pPr marL="67945" algn="ctr">
                        <a:lnSpc>
                          <a:spcPts val="1280"/>
                        </a:lnSpc>
                      </a:pPr>
                      <a:r>
                        <a:rPr sz="1100" spc="-25" dirty="0">
                          <a:latin typeface="Calibri"/>
                          <a:cs typeface="Calibri"/>
                        </a:rPr>
                        <a:t>IMR</a:t>
                      </a:r>
                      <a:endParaRPr sz="1100">
                        <a:latin typeface="Calibri"/>
                        <a:cs typeface="Calibri"/>
                      </a:endParaRPr>
                    </a:p>
                  </a:txBody>
                  <a:tcPr marL="0" marR="0" marT="0" marB="0" anchor="ctr">
                    <a:lnL w="6350">
                      <a:solidFill>
                        <a:srgbClr val="9CC2E4"/>
                      </a:solidFill>
                      <a:prstDash val="solid"/>
                    </a:lnL>
                    <a:lnR w="6350">
                      <a:solidFill>
                        <a:srgbClr val="9CC2E4"/>
                      </a:solidFill>
                      <a:prstDash val="solid"/>
                    </a:lnR>
                    <a:lnT w="6350">
                      <a:solidFill>
                        <a:srgbClr val="9CC2E4"/>
                      </a:solidFill>
                      <a:prstDash val="solid"/>
                    </a:lnT>
                    <a:lnB w="6350">
                      <a:solidFill>
                        <a:srgbClr val="9CC2E4"/>
                      </a:solidFill>
                      <a:prstDash val="solid"/>
                    </a:lnB>
                    <a:solidFill>
                      <a:srgbClr val="DEEAF6"/>
                    </a:solidFill>
                  </a:tcPr>
                </a:tc>
                <a:tc>
                  <a:txBody>
                    <a:bodyPr/>
                    <a:lstStyle/>
                    <a:p>
                      <a:pPr marL="68580" algn="ctr">
                        <a:lnSpc>
                          <a:spcPts val="1280"/>
                        </a:lnSpc>
                      </a:pPr>
                      <a:r>
                        <a:rPr sz="1100" dirty="0">
                          <a:latin typeface="Calibri"/>
                          <a:cs typeface="Calibri"/>
                        </a:rPr>
                        <a:t>350</a:t>
                      </a:r>
                      <a:r>
                        <a:rPr sz="1100" spc="-20" dirty="0">
                          <a:latin typeface="Calibri"/>
                          <a:cs typeface="Calibri"/>
                        </a:rPr>
                        <a:t> </a:t>
                      </a:r>
                      <a:r>
                        <a:rPr sz="1100" spc="-25" dirty="0">
                          <a:latin typeface="Calibri"/>
                          <a:cs typeface="Calibri"/>
                        </a:rPr>
                        <a:t>MWe</a:t>
                      </a:r>
                      <a:endParaRPr sz="1100">
                        <a:latin typeface="Calibri"/>
                        <a:cs typeface="Calibri"/>
                      </a:endParaRPr>
                    </a:p>
                  </a:txBody>
                  <a:tcPr marL="0" marR="0" marT="0" marB="0" anchor="ctr">
                    <a:lnL w="6350">
                      <a:solidFill>
                        <a:srgbClr val="9CC2E4"/>
                      </a:solidFill>
                      <a:prstDash val="solid"/>
                    </a:lnL>
                    <a:lnR w="6350">
                      <a:solidFill>
                        <a:srgbClr val="9CC2E4"/>
                      </a:solidFill>
                      <a:prstDash val="solid"/>
                    </a:lnR>
                    <a:lnT w="6350">
                      <a:solidFill>
                        <a:srgbClr val="9CC2E4"/>
                      </a:solidFill>
                      <a:prstDash val="solid"/>
                    </a:lnT>
                    <a:lnB w="6350">
                      <a:solidFill>
                        <a:srgbClr val="9CC2E4"/>
                      </a:solidFill>
                      <a:prstDash val="solid"/>
                    </a:lnB>
                    <a:solidFill>
                      <a:srgbClr val="DEEAF6"/>
                    </a:solidFill>
                  </a:tcPr>
                </a:tc>
                <a:tc>
                  <a:txBody>
                    <a:bodyPr/>
                    <a:lstStyle/>
                    <a:p>
                      <a:pPr marL="68580" algn="ctr">
                        <a:lnSpc>
                          <a:spcPts val="1280"/>
                        </a:lnSpc>
                      </a:pPr>
                      <a:r>
                        <a:rPr sz="1100" dirty="0">
                          <a:latin typeface="Calibri"/>
                          <a:cs typeface="Calibri"/>
                        </a:rPr>
                        <a:t>Integral</a:t>
                      </a:r>
                      <a:r>
                        <a:rPr sz="1100" spc="-20" dirty="0">
                          <a:latin typeface="Calibri"/>
                          <a:cs typeface="Calibri"/>
                        </a:rPr>
                        <a:t> </a:t>
                      </a:r>
                      <a:r>
                        <a:rPr sz="1100" spc="-25" dirty="0">
                          <a:latin typeface="Calibri"/>
                          <a:cs typeface="Calibri"/>
                        </a:rPr>
                        <a:t>PWR</a:t>
                      </a:r>
                      <a:endParaRPr sz="1100">
                        <a:latin typeface="Calibri"/>
                        <a:cs typeface="Calibri"/>
                      </a:endParaRPr>
                    </a:p>
                  </a:txBody>
                  <a:tcPr marL="0" marR="0" marT="0" marB="0" anchor="ctr">
                    <a:lnL w="6350">
                      <a:solidFill>
                        <a:srgbClr val="9CC2E4"/>
                      </a:solidFill>
                      <a:prstDash val="solid"/>
                    </a:lnL>
                    <a:lnR w="6350">
                      <a:solidFill>
                        <a:srgbClr val="9CC2E4"/>
                      </a:solidFill>
                      <a:prstDash val="solid"/>
                    </a:lnR>
                    <a:lnT w="6350">
                      <a:solidFill>
                        <a:srgbClr val="9CC2E4"/>
                      </a:solidFill>
                      <a:prstDash val="solid"/>
                    </a:lnT>
                    <a:lnB w="6350">
                      <a:solidFill>
                        <a:srgbClr val="9CC2E4"/>
                      </a:solidFill>
                      <a:prstDash val="solid"/>
                    </a:lnB>
                    <a:solidFill>
                      <a:srgbClr val="DEEAF6"/>
                    </a:solidFill>
                  </a:tcPr>
                </a:tc>
                <a:tc>
                  <a:txBody>
                    <a:bodyPr/>
                    <a:lstStyle/>
                    <a:p>
                      <a:pPr marL="69850" algn="ctr">
                        <a:lnSpc>
                          <a:spcPts val="1280"/>
                        </a:lnSpc>
                      </a:pPr>
                      <a:r>
                        <a:rPr sz="1100" dirty="0">
                          <a:latin typeface="Calibri"/>
                          <a:cs typeface="Calibri"/>
                        </a:rPr>
                        <a:t>Mitsubishi</a:t>
                      </a:r>
                      <a:r>
                        <a:rPr sz="1100" spc="-20" dirty="0">
                          <a:latin typeface="Calibri"/>
                          <a:cs typeface="Calibri"/>
                        </a:rPr>
                        <a:t> </a:t>
                      </a:r>
                      <a:r>
                        <a:rPr sz="1100" dirty="0">
                          <a:latin typeface="Calibri"/>
                          <a:cs typeface="Calibri"/>
                        </a:rPr>
                        <a:t>Heavy</a:t>
                      </a:r>
                      <a:r>
                        <a:rPr sz="1100" spc="-25" dirty="0">
                          <a:latin typeface="Calibri"/>
                          <a:cs typeface="Calibri"/>
                        </a:rPr>
                        <a:t> </a:t>
                      </a:r>
                      <a:r>
                        <a:rPr sz="1100" dirty="0">
                          <a:latin typeface="Calibri"/>
                          <a:cs typeface="Calibri"/>
                        </a:rPr>
                        <a:t>Ind,</a:t>
                      </a:r>
                      <a:r>
                        <a:rPr sz="1100" spc="-15" dirty="0">
                          <a:latin typeface="Calibri"/>
                          <a:cs typeface="Calibri"/>
                        </a:rPr>
                        <a:t> </a:t>
                      </a:r>
                      <a:r>
                        <a:rPr sz="1100" spc="-20" dirty="0">
                          <a:latin typeface="Calibri"/>
                          <a:cs typeface="Calibri"/>
                        </a:rPr>
                        <a:t>Japan</a:t>
                      </a:r>
                      <a:endParaRPr sz="1100" dirty="0">
                        <a:latin typeface="Calibri"/>
                        <a:cs typeface="Calibri"/>
                      </a:endParaRPr>
                    </a:p>
                  </a:txBody>
                  <a:tcPr marL="0" marR="0" marT="0" marB="0" anchor="ctr">
                    <a:lnL w="6350">
                      <a:solidFill>
                        <a:srgbClr val="9CC2E4"/>
                      </a:solidFill>
                      <a:prstDash val="solid"/>
                    </a:lnL>
                    <a:lnR w="6350">
                      <a:solidFill>
                        <a:srgbClr val="9CC2E4"/>
                      </a:solidFill>
                      <a:prstDash val="solid"/>
                    </a:lnR>
                    <a:lnT w="6350">
                      <a:solidFill>
                        <a:srgbClr val="9CC2E4"/>
                      </a:solidFill>
                      <a:prstDash val="solid"/>
                    </a:lnT>
                    <a:lnB w="6350">
                      <a:solidFill>
                        <a:srgbClr val="9CC2E4"/>
                      </a:solidFill>
                      <a:prstDash val="solid"/>
                    </a:lnB>
                    <a:solidFill>
                      <a:srgbClr val="DEEAF6"/>
                    </a:solidFill>
                  </a:tcPr>
                </a:tc>
                <a:extLst>
                  <a:ext uri="{0D108BD9-81ED-4DB2-BD59-A6C34878D82A}">
                    <a16:rowId xmlns:a16="http://schemas.microsoft.com/office/drawing/2014/main" val="2086868939"/>
                  </a:ext>
                </a:extLst>
              </a:tr>
              <a:tr h="347345">
                <a:tc>
                  <a:txBody>
                    <a:bodyPr/>
                    <a:lstStyle/>
                    <a:p>
                      <a:pPr marL="67945" algn="ctr">
                        <a:lnSpc>
                          <a:spcPts val="1275"/>
                        </a:lnSpc>
                      </a:pPr>
                      <a:r>
                        <a:rPr sz="1100" spc="-10" dirty="0">
                          <a:latin typeface="Calibri"/>
                          <a:cs typeface="Calibri"/>
                        </a:rPr>
                        <a:t>Westingho</a:t>
                      </a:r>
                      <a:r>
                        <a:rPr sz="1100" dirty="0">
                          <a:latin typeface="Calibri"/>
                          <a:cs typeface="Calibri"/>
                        </a:rPr>
                        <a:t>use</a:t>
                      </a:r>
                      <a:r>
                        <a:rPr sz="1100" spc="-5" dirty="0">
                          <a:latin typeface="Calibri"/>
                          <a:cs typeface="Calibri"/>
                        </a:rPr>
                        <a:t> </a:t>
                      </a:r>
                      <a:r>
                        <a:rPr sz="1100" spc="-25" dirty="0">
                          <a:latin typeface="Calibri"/>
                          <a:cs typeface="Calibri"/>
                        </a:rPr>
                        <a:t>SMR</a:t>
                      </a:r>
                      <a:endParaRPr sz="1100" dirty="0">
                        <a:latin typeface="Calibri"/>
                        <a:cs typeface="Calibri"/>
                      </a:endParaRPr>
                    </a:p>
                  </a:txBody>
                  <a:tcPr marL="0" marR="0" marT="0" marB="0" anchor="ctr">
                    <a:lnL w="6350">
                      <a:solidFill>
                        <a:srgbClr val="9CC2E4"/>
                      </a:solidFill>
                      <a:prstDash val="solid"/>
                    </a:lnL>
                    <a:lnR w="6350">
                      <a:solidFill>
                        <a:srgbClr val="9CC2E4"/>
                      </a:solidFill>
                      <a:prstDash val="solid"/>
                    </a:lnR>
                    <a:lnT w="6350">
                      <a:solidFill>
                        <a:srgbClr val="9CC2E4"/>
                      </a:solidFill>
                      <a:prstDash val="solid"/>
                    </a:lnT>
                    <a:lnB w="6350">
                      <a:solidFill>
                        <a:srgbClr val="9CC2E4"/>
                      </a:solidFill>
                      <a:prstDash val="solid"/>
                    </a:lnB>
                  </a:tcPr>
                </a:tc>
                <a:tc>
                  <a:txBody>
                    <a:bodyPr/>
                    <a:lstStyle/>
                    <a:p>
                      <a:pPr marL="68580" algn="ctr">
                        <a:lnSpc>
                          <a:spcPts val="1275"/>
                        </a:lnSpc>
                      </a:pPr>
                      <a:r>
                        <a:rPr sz="1100" dirty="0">
                          <a:latin typeface="Calibri"/>
                          <a:cs typeface="Calibri"/>
                        </a:rPr>
                        <a:t>225</a:t>
                      </a:r>
                      <a:r>
                        <a:rPr sz="1100" spc="-20" dirty="0">
                          <a:latin typeface="Calibri"/>
                          <a:cs typeface="Calibri"/>
                        </a:rPr>
                        <a:t> </a:t>
                      </a:r>
                      <a:r>
                        <a:rPr sz="1100" spc="-25" dirty="0">
                          <a:latin typeface="Calibri"/>
                          <a:cs typeface="Calibri"/>
                        </a:rPr>
                        <a:t>MWe</a:t>
                      </a:r>
                      <a:endParaRPr sz="1100" dirty="0">
                        <a:latin typeface="Calibri"/>
                        <a:cs typeface="Calibri"/>
                      </a:endParaRPr>
                    </a:p>
                  </a:txBody>
                  <a:tcPr marL="0" marR="0" marT="0" marB="0" anchor="ctr">
                    <a:lnL w="6350">
                      <a:solidFill>
                        <a:srgbClr val="9CC2E4"/>
                      </a:solidFill>
                      <a:prstDash val="solid"/>
                    </a:lnL>
                    <a:lnR w="6350">
                      <a:solidFill>
                        <a:srgbClr val="9CC2E4"/>
                      </a:solidFill>
                      <a:prstDash val="solid"/>
                    </a:lnR>
                    <a:lnT w="6350">
                      <a:solidFill>
                        <a:srgbClr val="9CC2E4"/>
                      </a:solidFill>
                      <a:prstDash val="solid"/>
                    </a:lnT>
                    <a:lnB w="6350">
                      <a:solidFill>
                        <a:srgbClr val="9CC2E4"/>
                      </a:solidFill>
                      <a:prstDash val="solid"/>
                    </a:lnB>
                  </a:tcPr>
                </a:tc>
                <a:tc>
                  <a:txBody>
                    <a:bodyPr/>
                    <a:lstStyle/>
                    <a:p>
                      <a:pPr marL="68580" algn="ctr">
                        <a:lnSpc>
                          <a:spcPts val="1275"/>
                        </a:lnSpc>
                      </a:pPr>
                      <a:r>
                        <a:rPr sz="1100" dirty="0">
                          <a:latin typeface="Calibri"/>
                          <a:cs typeface="Calibri"/>
                        </a:rPr>
                        <a:t>Integral</a:t>
                      </a:r>
                      <a:r>
                        <a:rPr sz="1100" spc="-20" dirty="0">
                          <a:latin typeface="Calibri"/>
                          <a:cs typeface="Calibri"/>
                        </a:rPr>
                        <a:t> </a:t>
                      </a:r>
                      <a:r>
                        <a:rPr sz="1100" spc="-25" dirty="0">
                          <a:latin typeface="Calibri"/>
                          <a:cs typeface="Calibri"/>
                        </a:rPr>
                        <a:t>PWR</a:t>
                      </a:r>
                      <a:endParaRPr sz="1100">
                        <a:latin typeface="Calibri"/>
                        <a:cs typeface="Calibri"/>
                      </a:endParaRPr>
                    </a:p>
                  </a:txBody>
                  <a:tcPr marL="0" marR="0" marT="0" marB="0" anchor="ctr">
                    <a:lnL w="6350">
                      <a:solidFill>
                        <a:srgbClr val="9CC2E4"/>
                      </a:solidFill>
                      <a:prstDash val="solid"/>
                    </a:lnL>
                    <a:lnR w="6350">
                      <a:solidFill>
                        <a:srgbClr val="9CC2E4"/>
                      </a:solidFill>
                      <a:prstDash val="solid"/>
                    </a:lnR>
                    <a:lnT w="6350">
                      <a:solidFill>
                        <a:srgbClr val="9CC2E4"/>
                      </a:solidFill>
                      <a:prstDash val="solid"/>
                    </a:lnT>
                    <a:lnB w="6350">
                      <a:solidFill>
                        <a:srgbClr val="9CC2E4"/>
                      </a:solidFill>
                      <a:prstDash val="solid"/>
                    </a:lnB>
                  </a:tcPr>
                </a:tc>
                <a:tc>
                  <a:txBody>
                    <a:bodyPr/>
                    <a:lstStyle/>
                    <a:p>
                      <a:pPr marL="69850" algn="ctr">
                        <a:lnSpc>
                          <a:spcPts val="1275"/>
                        </a:lnSpc>
                      </a:pPr>
                      <a:r>
                        <a:rPr sz="1100" dirty="0">
                          <a:latin typeface="Calibri"/>
                          <a:cs typeface="Calibri"/>
                        </a:rPr>
                        <a:t>Westinghouse,</a:t>
                      </a:r>
                      <a:r>
                        <a:rPr sz="1100" spc="-55" dirty="0">
                          <a:latin typeface="Calibri"/>
                          <a:cs typeface="Calibri"/>
                        </a:rPr>
                        <a:t> </a:t>
                      </a:r>
                      <a:r>
                        <a:rPr sz="1100" spc="-20" dirty="0">
                          <a:latin typeface="Calibri"/>
                          <a:cs typeface="Calibri"/>
                        </a:rPr>
                        <a:t>USA*</a:t>
                      </a:r>
                      <a:endParaRPr sz="1100">
                        <a:latin typeface="Calibri"/>
                        <a:cs typeface="Calibri"/>
                      </a:endParaRPr>
                    </a:p>
                  </a:txBody>
                  <a:tcPr marL="0" marR="0" marT="0" marB="0" anchor="ctr">
                    <a:lnL w="6350">
                      <a:solidFill>
                        <a:srgbClr val="9CC2E4"/>
                      </a:solidFill>
                      <a:prstDash val="solid"/>
                    </a:lnL>
                    <a:lnR w="6350">
                      <a:solidFill>
                        <a:srgbClr val="9CC2E4"/>
                      </a:solidFill>
                      <a:prstDash val="solid"/>
                    </a:lnR>
                    <a:lnT w="6350">
                      <a:solidFill>
                        <a:srgbClr val="9CC2E4"/>
                      </a:solidFill>
                      <a:prstDash val="solid"/>
                    </a:lnT>
                    <a:lnB w="6350">
                      <a:solidFill>
                        <a:srgbClr val="9CC2E4"/>
                      </a:solidFill>
                      <a:prstDash val="solid"/>
                    </a:lnB>
                  </a:tcPr>
                </a:tc>
                <a:extLst>
                  <a:ext uri="{0D108BD9-81ED-4DB2-BD59-A6C34878D82A}">
                    <a16:rowId xmlns:a16="http://schemas.microsoft.com/office/drawing/2014/main" val="2402669951"/>
                  </a:ext>
                </a:extLst>
              </a:tr>
              <a:tr h="292100">
                <a:tc>
                  <a:txBody>
                    <a:bodyPr/>
                    <a:lstStyle/>
                    <a:p>
                      <a:pPr marL="67945" algn="ctr">
                        <a:lnSpc>
                          <a:spcPts val="1275"/>
                        </a:lnSpc>
                      </a:pPr>
                      <a:r>
                        <a:rPr sz="1100" spc="-10" dirty="0">
                          <a:latin typeface="Calibri"/>
                          <a:cs typeface="Calibri"/>
                        </a:rPr>
                        <a:t>mPower</a:t>
                      </a:r>
                      <a:endParaRPr sz="1100">
                        <a:latin typeface="Calibri"/>
                        <a:cs typeface="Calibri"/>
                      </a:endParaRPr>
                    </a:p>
                  </a:txBody>
                  <a:tcPr marL="0" marR="0" marT="0" marB="0" anchor="ctr">
                    <a:lnL w="6350">
                      <a:solidFill>
                        <a:srgbClr val="9CC2E4"/>
                      </a:solidFill>
                      <a:prstDash val="solid"/>
                    </a:lnL>
                    <a:lnR w="6350">
                      <a:solidFill>
                        <a:srgbClr val="9CC2E4"/>
                      </a:solidFill>
                      <a:prstDash val="solid"/>
                    </a:lnR>
                    <a:lnT w="6350">
                      <a:solidFill>
                        <a:srgbClr val="9CC2E4"/>
                      </a:solidFill>
                      <a:prstDash val="solid"/>
                    </a:lnT>
                    <a:lnB w="6350">
                      <a:solidFill>
                        <a:srgbClr val="9CC2E4"/>
                      </a:solidFill>
                      <a:prstDash val="solid"/>
                    </a:lnB>
                    <a:solidFill>
                      <a:srgbClr val="DEEAF6"/>
                    </a:solidFill>
                  </a:tcPr>
                </a:tc>
                <a:tc>
                  <a:txBody>
                    <a:bodyPr/>
                    <a:lstStyle/>
                    <a:p>
                      <a:pPr marL="68580" algn="ctr">
                        <a:lnSpc>
                          <a:spcPts val="1275"/>
                        </a:lnSpc>
                      </a:pPr>
                      <a:r>
                        <a:rPr sz="1100" dirty="0">
                          <a:latin typeface="Calibri"/>
                          <a:cs typeface="Calibri"/>
                        </a:rPr>
                        <a:t>195</a:t>
                      </a:r>
                      <a:r>
                        <a:rPr sz="1100" spc="-20" dirty="0">
                          <a:latin typeface="Calibri"/>
                          <a:cs typeface="Calibri"/>
                        </a:rPr>
                        <a:t> </a:t>
                      </a:r>
                      <a:r>
                        <a:rPr sz="1100" spc="-25" dirty="0">
                          <a:latin typeface="Calibri"/>
                          <a:cs typeface="Calibri"/>
                        </a:rPr>
                        <a:t>MWe</a:t>
                      </a:r>
                      <a:endParaRPr sz="1100">
                        <a:latin typeface="Calibri"/>
                        <a:cs typeface="Calibri"/>
                      </a:endParaRPr>
                    </a:p>
                  </a:txBody>
                  <a:tcPr marL="0" marR="0" marT="0" marB="0" anchor="ctr">
                    <a:lnL w="6350">
                      <a:solidFill>
                        <a:srgbClr val="9CC2E4"/>
                      </a:solidFill>
                      <a:prstDash val="solid"/>
                    </a:lnL>
                    <a:lnR w="6350">
                      <a:solidFill>
                        <a:srgbClr val="9CC2E4"/>
                      </a:solidFill>
                      <a:prstDash val="solid"/>
                    </a:lnR>
                    <a:lnT w="6350">
                      <a:solidFill>
                        <a:srgbClr val="9CC2E4"/>
                      </a:solidFill>
                      <a:prstDash val="solid"/>
                    </a:lnT>
                    <a:lnB w="6350">
                      <a:solidFill>
                        <a:srgbClr val="9CC2E4"/>
                      </a:solidFill>
                      <a:prstDash val="solid"/>
                    </a:lnB>
                    <a:solidFill>
                      <a:srgbClr val="DEEAF6"/>
                    </a:solidFill>
                  </a:tcPr>
                </a:tc>
                <a:tc>
                  <a:txBody>
                    <a:bodyPr/>
                    <a:lstStyle/>
                    <a:p>
                      <a:pPr marL="68580" algn="ctr">
                        <a:lnSpc>
                          <a:spcPts val="1275"/>
                        </a:lnSpc>
                      </a:pPr>
                      <a:r>
                        <a:rPr sz="1100" dirty="0">
                          <a:latin typeface="Calibri"/>
                          <a:cs typeface="Calibri"/>
                        </a:rPr>
                        <a:t>Integral</a:t>
                      </a:r>
                      <a:r>
                        <a:rPr sz="1100" spc="-20" dirty="0">
                          <a:latin typeface="Calibri"/>
                          <a:cs typeface="Calibri"/>
                        </a:rPr>
                        <a:t> </a:t>
                      </a:r>
                      <a:r>
                        <a:rPr sz="1100" spc="-25" dirty="0">
                          <a:latin typeface="Calibri"/>
                          <a:cs typeface="Calibri"/>
                        </a:rPr>
                        <a:t>PWR</a:t>
                      </a:r>
                      <a:endParaRPr sz="1100">
                        <a:latin typeface="Calibri"/>
                        <a:cs typeface="Calibri"/>
                      </a:endParaRPr>
                    </a:p>
                  </a:txBody>
                  <a:tcPr marL="0" marR="0" marT="0" marB="0" anchor="ctr">
                    <a:lnL w="6350">
                      <a:solidFill>
                        <a:srgbClr val="9CC2E4"/>
                      </a:solidFill>
                      <a:prstDash val="solid"/>
                    </a:lnL>
                    <a:lnR w="6350">
                      <a:solidFill>
                        <a:srgbClr val="9CC2E4"/>
                      </a:solidFill>
                      <a:prstDash val="solid"/>
                    </a:lnR>
                    <a:lnT w="6350">
                      <a:solidFill>
                        <a:srgbClr val="9CC2E4"/>
                      </a:solidFill>
                      <a:prstDash val="solid"/>
                    </a:lnT>
                    <a:lnB w="6350">
                      <a:solidFill>
                        <a:srgbClr val="9CC2E4"/>
                      </a:solidFill>
                      <a:prstDash val="solid"/>
                    </a:lnB>
                    <a:solidFill>
                      <a:srgbClr val="DEEAF6"/>
                    </a:solidFill>
                  </a:tcPr>
                </a:tc>
                <a:tc>
                  <a:txBody>
                    <a:bodyPr/>
                    <a:lstStyle/>
                    <a:p>
                      <a:pPr marL="69850" algn="ctr">
                        <a:lnSpc>
                          <a:spcPts val="1275"/>
                        </a:lnSpc>
                      </a:pPr>
                      <a:r>
                        <a:rPr sz="1100" dirty="0">
                          <a:latin typeface="Calibri"/>
                          <a:cs typeface="Calibri"/>
                        </a:rPr>
                        <a:t>BWXT,</a:t>
                      </a:r>
                      <a:r>
                        <a:rPr sz="1100" spc="-15" dirty="0">
                          <a:latin typeface="Calibri"/>
                          <a:cs typeface="Calibri"/>
                        </a:rPr>
                        <a:t> </a:t>
                      </a:r>
                      <a:r>
                        <a:rPr sz="1100" spc="-20" dirty="0">
                          <a:latin typeface="Calibri"/>
                          <a:cs typeface="Calibri"/>
                        </a:rPr>
                        <a:t>USA*</a:t>
                      </a:r>
                      <a:endParaRPr sz="1100" dirty="0">
                        <a:latin typeface="Calibri"/>
                        <a:cs typeface="Calibri"/>
                      </a:endParaRPr>
                    </a:p>
                  </a:txBody>
                  <a:tcPr marL="0" marR="0" marT="0" marB="0" anchor="ctr">
                    <a:lnL w="6350">
                      <a:solidFill>
                        <a:srgbClr val="9CC2E4"/>
                      </a:solidFill>
                      <a:prstDash val="solid"/>
                    </a:lnL>
                    <a:lnR w="6350">
                      <a:solidFill>
                        <a:srgbClr val="9CC2E4"/>
                      </a:solidFill>
                      <a:prstDash val="solid"/>
                    </a:lnR>
                    <a:lnT w="6350">
                      <a:solidFill>
                        <a:srgbClr val="9CC2E4"/>
                      </a:solidFill>
                      <a:prstDash val="solid"/>
                    </a:lnT>
                    <a:lnB w="6350">
                      <a:solidFill>
                        <a:srgbClr val="9CC2E4"/>
                      </a:solidFill>
                      <a:prstDash val="solid"/>
                    </a:lnB>
                    <a:solidFill>
                      <a:srgbClr val="DEEAF6"/>
                    </a:solidFill>
                  </a:tcPr>
                </a:tc>
                <a:extLst>
                  <a:ext uri="{0D108BD9-81ED-4DB2-BD59-A6C34878D82A}">
                    <a16:rowId xmlns:a16="http://schemas.microsoft.com/office/drawing/2014/main" val="2961859857"/>
                  </a:ext>
                </a:extLst>
              </a:tr>
              <a:tr h="347345">
                <a:tc>
                  <a:txBody>
                    <a:bodyPr/>
                    <a:lstStyle/>
                    <a:p>
                      <a:pPr marL="67945" algn="ctr">
                        <a:lnSpc>
                          <a:spcPts val="1275"/>
                        </a:lnSpc>
                      </a:pPr>
                      <a:r>
                        <a:rPr sz="1100" spc="-10" dirty="0">
                          <a:latin typeface="Calibri"/>
                          <a:cs typeface="Calibri"/>
                        </a:rPr>
                        <a:t>Rolls-Royce</a:t>
                      </a:r>
                      <a:r>
                        <a:rPr lang="ja-JP" altLang="en-US" sz="1100" spc="-10" dirty="0">
                          <a:latin typeface="Calibri"/>
                          <a:cs typeface="Calibri"/>
                        </a:rPr>
                        <a:t> </a:t>
                      </a:r>
                      <a:r>
                        <a:rPr sz="1100" spc="-25" dirty="0">
                          <a:latin typeface="Calibri"/>
                          <a:cs typeface="Calibri"/>
                        </a:rPr>
                        <a:t>SMR</a:t>
                      </a:r>
                      <a:endParaRPr sz="1100" dirty="0">
                        <a:latin typeface="Calibri"/>
                        <a:cs typeface="Calibri"/>
                      </a:endParaRPr>
                    </a:p>
                  </a:txBody>
                  <a:tcPr marL="0" marR="0" marT="0" marB="0" anchor="ctr">
                    <a:lnL w="6350">
                      <a:solidFill>
                        <a:srgbClr val="9CC2E4"/>
                      </a:solidFill>
                      <a:prstDash val="solid"/>
                    </a:lnL>
                    <a:lnR w="6350">
                      <a:solidFill>
                        <a:srgbClr val="9CC2E4"/>
                      </a:solidFill>
                      <a:prstDash val="solid"/>
                    </a:lnR>
                    <a:lnT w="6350">
                      <a:solidFill>
                        <a:srgbClr val="9CC2E4"/>
                      </a:solidFill>
                      <a:prstDash val="solid"/>
                    </a:lnT>
                    <a:lnB w="6350">
                      <a:solidFill>
                        <a:srgbClr val="9CC2E4"/>
                      </a:solidFill>
                      <a:prstDash val="solid"/>
                    </a:lnB>
                  </a:tcPr>
                </a:tc>
                <a:tc>
                  <a:txBody>
                    <a:bodyPr/>
                    <a:lstStyle/>
                    <a:p>
                      <a:pPr marL="68580" algn="ctr">
                        <a:lnSpc>
                          <a:spcPts val="1275"/>
                        </a:lnSpc>
                      </a:pPr>
                      <a:r>
                        <a:rPr sz="1100" dirty="0">
                          <a:latin typeface="Calibri"/>
                          <a:cs typeface="Calibri"/>
                        </a:rPr>
                        <a:t>220+</a:t>
                      </a:r>
                      <a:r>
                        <a:rPr sz="1100" spc="-20" dirty="0">
                          <a:latin typeface="Calibri"/>
                          <a:cs typeface="Calibri"/>
                        </a:rPr>
                        <a:t> </a:t>
                      </a:r>
                      <a:r>
                        <a:rPr sz="1100" spc="-25" dirty="0">
                          <a:latin typeface="Calibri"/>
                          <a:cs typeface="Calibri"/>
                        </a:rPr>
                        <a:t>MWe</a:t>
                      </a:r>
                      <a:endParaRPr sz="1100">
                        <a:latin typeface="Calibri"/>
                        <a:cs typeface="Calibri"/>
                      </a:endParaRPr>
                    </a:p>
                  </a:txBody>
                  <a:tcPr marL="0" marR="0" marT="0" marB="0" anchor="ctr">
                    <a:lnL w="6350">
                      <a:solidFill>
                        <a:srgbClr val="9CC2E4"/>
                      </a:solidFill>
                      <a:prstDash val="solid"/>
                    </a:lnL>
                    <a:lnR w="6350">
                      <a:solidFill>
                        <a:srgbClr val="9CC2E4"/>
                      </a:solidFill>
                      <a:prstDash val="solid"/>
                    </a:lnR>
                    <a:lnT w="6350">
                      <a:solidFill>
                        <a:srgbClr val="9CC2E4"/>
                      </a:solidFill>
                      <a:prstDash val="solid"/>
                    </a:lnT>
                    <a:lnB w="6350">
                      <a:solidFill>
                        <a:srgbClr val="9CC2E4"/>
                      </a:solidFill>
                      <a:prstDash val="solid"/>
                    </a:lnB>
                  </a:tcPr>
                </a:tc>
                <a:tc>
                  <a:txBody>
                    <a:bodyPr/>
                    <a:lstStyle/>
                    <a:p>
                      <a:pPr marL="68580" algn="ctr">
                        <a:lnSpc>
                          <a:spcPts val="1275"/>
                        </a:lnSpc>
                      </a:pPr>
                      <a:r>
                        <a:rPr sz="1100" spc="-25" dirty="0">
                          <a:latin typeface="Calibri"/>
                          <a:cs typeface="Calibri"/>
                        </a:rPr>
                        <a:t>PWR</a:t>
                      </a:r>
                      <a:endParaRPr sz="1100">
                        <a:latin typeface="Calibri"/>
                        <a:cs typeface="Calibri"/>
                      </a:endParaRPr>
                    </a:p>
                  </a:txBody>
                  <a:tcPr marL="0" marR="0" marT="0" marB="0" anchor="ctr">
                    <a:lnL w="6350">
                      <a:solidFill>
                        <a:srgbClr val="9CC2E4"/>
                      </a:solidFill>
                      <a:prstDash val="solid"/>
                    </a:lnL>
                    <a:lnR w="6350">
                      <a:solidFill>
                        <a:srgbClr val="9CC2E4"/>
                      </a:solidFill>
                      <a:prstDash val="solid"/>
                    </a:lnR>
                    <a:lnT w="6350">
                      <a:solidFill>
                        <a:srgbClr val="9CC2E4"/>
                      </a:solidFill>
                      <a:prstDash val="solid"/>
                    </a:lnT>
                    <a:lnB w="6350">
                      <a:solidFill>
                        <a:srgbClr val="9CC2E4"/>
                      </a:solidFill>
                      <a:prstDash val="solid"/>
                    </a:lnB>
                  </a:tcPr>
                </a:tc>
                <a:tc>
                  <a:txBody>
                    <a:bodyPr/>
                    <a:lstStyle/>
                    <a:p>
                      <a:pPr marL="69850" algn="ctr">
                        <a:lnSpc>
                          <a:spcPts val="1275"/>
                        </a:lnSpc>
                      </a:pPr>
                      <a:r>
                        <a:rPr sz="1100" spc="-10" dirty="0">
                          <a:latin typeface="Calibri"/>
                          <a:cs typeface="Calibri"/>
                        </a:rPr>
                        <a:t>Rolls-</a:t>
                      </a:r>
                      <a:r>
                        <a:rPr sz="1100" dirty="0">
                          <a:latin typeface="Calibri"/>
                          <a:cs typeface="Calibri"/>
                        </a:rPr>
                        <a:t>Royce,</a:t>
                      </a:r>
                      <a:r>
                        <a:rPr sz="1100" spc="30" dirty="0">
                          <a:latin typeface="Calibri"/>
                          <a:cs typeface="Calibri"/>
                        </a:rPr>
                        <a:t> </a:t>
                      </a:r>
                      <a:r>
                        <a:rPr sz="1100" spc="-25" dirty="0">
                          <a:latin typeface="Calibri"/>
                          <a:cs typeface="Calibri"/>
                        </a:rPr>
                        <a:t>UK</a:t>
                      </a:r>
                      <a:endParaRPr sz="1100">
                        <a:latin typeface="Calibri"/>
                        <a:cs typeface="Calibri"/>
                      </a:endParaRPr>
                    </a:p>
                  </a:txBody>
                  <a:tcPr marL="0" marR="0" marT="0" marB="0" anchor="ctr">
                    <a:lnL w="6350">
                      <a:solidFill>
                        <a:srgbClr val="9CC2E4"/>
                      </a:solidFill>
                      <a:prstDash val="solid"/>
                    </a:lnL>
                    <a:lnR w="6350">
                      <a:solidFill>
                        <a:srgbClr val="9CC2E4"/>
                      </a:solidFill>
                      <a:prstDash val="solid"/>
                    </a:lnR>
                    <a:lnT w="6350">
                      <a:solidFill>
                        <a:srgbClr val="9CC2E4"/>
                      </a:solidFill>
                      <a:prstDash val="solid"/>
                    </a:lnT>
                    <a:lnB w="6350">
                      <a:solidFill>
                        <a:srgbClr val="9CC2E4"/>
                      </a:solidFill>
                      <a:prstDash val="solid"/>
                    </a:lnB>
                  </a:tcPr>
                </a:tc>
                <a:extLst>
                  <a:ext uri="{0D108BD9-81ED-4DB2-BD59-A6C34878D82A}">
                    <a16:rowId xmlns:a16="http://schemas.microsoft.com/office/drawing/2014/main" val="593083397"/>
                  </a:ext>
                </a:extLst>
              </a:tr>
              <a:tr h="294005">
                <a:tc>
                  <a:txBody>
                    <a:bodyPr/>
                    <a:lstStyle/>
                    <a:p>
                      <a:pPr marL="67945" algn="ctr">
                        <a:lnSpc>
                          <a:spcPts val="1275"/>
                        </a:lnSpc>
                      </a:pPr>
                      <a:r>
                        <a:rPr sz="1100" spc="-20" dirty="0">
                          <a:latin typeface="Calibri"/>
                          <a:cs typeface="Calibri"/>
                        </a:rPr>
                        <a:t>PBMR</a:t>
                      </a:r>
                      <a:endParaRPr sz="1100">
                        <a:latin typeface="Calibri"/>
                        <a:cs typeface="Calibri"/>
                      </a:endParaRPr>
                    </a:p>
                  </a:txBody>
                  <a:tcPr marL="0" marR="0" marT="0" marB="0" anchor="ctr">
                    <a:lnL w="6350">
                      <a:solidFill>
                        <a:srgbClr val="9CC2E4"/>
                      </a:solidFill>
                      <a:prstDash val="solid"/>
                    </a:lnL>
                    <a:lnR w="6350">
                      <a:solidFill>
                        <a:srgbClr val="9CC2E4"/>
                      </a:solidFill>
                      <a:prstDash val="solid"/>
                    </a:lnR>
                    <a:lnT w="6350">
                      <a:solidFill>
                        <a:srgbClr val="9CC2E4"/>
                      </a:solidFill>
                      <a:prstDash val="solid"/>
                    </a:lnT>
                    <a:lnB w="6350">
                      <a:solidFill>
                        <a:srgbClr val="9CC2E4"/>
                      </a:solidFill>
                      <a:prstDash val="solid"/>
                    </a:lnB>
                    <a:solidFill>
                      <a:srgbClr val="DEEAF6"/>
                    </a:solidFill>
                  </a:tcPr>
                </a:tc>
                <a:tc>
                  <a:txBody>
                    <a:bodyPr/>
                    <a:lstStyle/>
                    <a:p>
                      <a:pPr marL="68580" algn="ctr">
                        <a:lnSpc>
                          <a:spcPts val="1275"/>
                        </a:lnSpc>
                      </a:pPr>
                      <a:r>
                        <a:rPr sz="1100" dirty="0">
                          <a:latin typeface="Calibri"/>
                          <a:cs typeface="Calibri"/>
                        </a:rPr>
                        <a:t>165</a:t>
                      </a:r>
                      <a:r>
                        <a:rPr sz="1100" spc="-20" dirty="0">
                          <a:latin typeface="Calibri"/>
                          <a:cs typeface="Calibri"/>
                        </a:rPr>
                        <a:t> </a:t>
                      </a:r>
                      <a:r>
                        <a:rPr sz="1100" spc="-25" dirty="0">
                          <a:latin typeface="Calibri"/>
                          <a:cs typeface="Calibri"/>
                        </a:rPr>
                        <a:t>MWe</a:t>
                      </a:r>
                      <a:endParaRPr sz="1100" dirty="0">
                        <a:latin typeface="Calibri"/>
                        <a:cs typeface="Calibri"/>
                      </a:endParaRPr>
                    </a:p>
                  </a:txBody>
                  <a:tcPr marL="0" marR="0" marT="0" marB="0" anchor="ctr">
                    <a:lnL w="6350">
                      <a:solidFill>
                        <a:srgbClr val="9CC2E4"/>
                      </a:solidFill>
                      <a:prstDash val="solid"/>
                    </a:lnL>
                    <a:lnR w="6350">
                      <a:solidFill>
                        <a:srgbClr val="9CC2E4"/>
                      </a:solidFill>
                      <a:prstDash val="solid"/>
                    </a:lnR>
                    <a:lnT w="6350">
                      <a:solidFill>
                        <a:srgbClr val="9CC2E4"/>
                      </a:solidFill>
                      <a:prstDash val="solid"/>
                    </a:lnT>
                    <a:lnB w="6350">
                      <a:solidFill>
                        <a:srgbClr val="9CC2E4"/>
                      </a:solidFill>
                      <a:prstDash val="solid"/>
                    </a:lnB>
                    <a:solidFill>
                      <a:srgbClr val="DEEAF6"/>
                    </a:solidFill>
                  </a:tcPr>
                </a:tc>
                <a:tc>
                  <a:txBody>
                    <a:bodyPr/>
                    <a:lstStyle/>
                    <a:p>
                      <a:pPr marL="68580" algn="ctr">
                        <a:lnSpc>
                          <a:spcPts val="1275"/>
                        </a:lnSpc>
                      </a:pPr>
                      <a:r>
                        <a:rPr sz="1100" spc="-25" dirty="0">
                          <a:latin typeface="Calibri"/>
                          <a:cs typeface="Calibri"/>
                        </a:rPr>
                        <a:t>HTR</a:t>
                      </a:r>
                      <a:endParaRPr sz="1100">
                        <a:latin typeface="Calibri"/>
                        <a:cs typeface="Calibri"/>
                      </a:endParaRPr>
                    </a:p>
                  </a:txBody>
                  <a:tcPr marL="0" marR="0" marT="0" marB="0" anchor="ctr">
                    <a:lnL w="6350">
                      <a:solidFill>
                        <a:srgbClr val="9CC2E4"/>
                      </a:solidFill>
                      <a:prstDash val="solid"/>
                    </a:lnL>
                    <a:lnR w="6350">
                      <a:solidFill>
                        <a:srgbClr val="9CC2E4"/>
                      </a:solidFill>
                      <a:prstDash val="solid"/>
                    </a:lnR>
                    <a:lnT w="6350">
                      <a:solidFill>
                        <a:srgbClr val="9CC2E4"/>
                      </a:solidFill>
                      <a:prstDash val="solid"/>
                    </a:lnT>
                    <a:lnB w="6350">
                      <a:solidFill>
                        <a:srgbClr val="9CC2E4"/>
                      </a:solidFill>
                      <a:prstDash val="solid"/>
                    </a:lnB>
                    <a:solidFill>
                      <a:srgbClr val="DEEAF6"/>
                    </a:solidFill>
                  </a:tcPr>
                </a:tc>
                <a:tc>
                  <a:txBody>
                    <a:bodyPr/>
                    <a:lstStyle/>
                    <a:p>
                      <a:pPr marL="69850" algn="ctr">
                        <a:lnSpc>
                          <a:spcPts val="1275"/>
                        </a:lnSpc>
                      </a:pPr>
                      <a:r>
                        <a:rPr sz="1100" dirty="0">
                          <a:latin typeface="Calibri"/>
                          <a:cs typeface="Calibri"/>
                        </a:rPr>
                        <a:t>PBMR,</a:t>
                      </a:r>
                      <a:r>
                        <a:rPr sz="1100" spc="-15" dirty="0">
                          <a:latin typeface="Calibri"/>
                          <a:cs typeface="Calibri"/>
                        </a:rPr>
                        <a:t> </a:t>
                      </a:r>
                      <a:r>
                        <a:rPr sz="1100" dirty="0">
                          <a:latin typeface="Calibri"/>
                          <a:cs typeface="Calibri"/>
                        </a:rPr>
                        <a:t>South</a:t>
                      </a:r>
                      <a:r>
                        <a:rPr sz="1100" spc="-10" dirty="0">
                          <a:latin typeface="Calibri"/>
                          <a:cs typeface="Calibri"/>
                        </a:rPr>
                        <a:t> Africa*</a:t>
                      </a:r>
                      <a:endParaRPr sz="1100" dirty="0">
                        <a:latin typeface="Calibri"/>
                        <a:cs typeface="Calibri"/>
                      </a:endParaRPr>
                    </a:p>
                  </a:txBody>
                  <a:tcPr marL="0" marR="0" marT="0" marB="0" anchor="ctr">
                    <a:lnL w="6350">
                      <a:solidFill>
                        <a:srgbClr val="9CC2E4"/>
                      </a:solidFill>
                      <a:prstDash val="solid"/>
                    </a:lnL>
                    <a:lnR w="6350">
                      <a:solidFill>
                        <a:srgbClr val="9CC2E4"/>
                      </a:solidFill>
                      <a:prstDash val="solid"/>
                    </a:lnR>
                    <a:lnT w="6350">
                      <a:solidFill>
                        <a:srgbClr val="9CC2E4"/>
                      </a:solidFill>
                      <a:prstDash val="solid"/>
                    </a:lnT>
                    <a:lnB w="6350">
                      <a:solidFill>
                        <a:srgbClr val="9CC2E4"/>
                      </a:solidFill>
                      <a:prstDash val="solid"/>
                    </a:lnB>
                    <a:solidFill>
                      <a:srgbClr val="DEEAF6"/>
                    </a:solidFill>
                  </a:tcPr>
                </a:tc>
                <a:extLst>
                  <a:ext uri="{0D108BD9-81ED-4DB2-BD59-A6C34878D82A}">
                    <a16:rowId xmlns:a16="http://schemas.microsoft.com/office/drawing/2014/main" val="854513073"/>
                  </a:ext>
                </a:extLst>
              </a:tr>
              <a:tr h="292100">
                <a:tc>
                  <a:txBody>
                    <a:bodyPr/>
                    <a:lstStyle/>
                    <a:p>
                      <a:pPr marL="67945" algn="ctr">
                        <a:lnSpc>
                          <a:spcPts val="1275"/>
                        </a:lnSpc>
                      </a:pPr>
                      <a:r>
                        <a:rPr sz="1100" spc="-10" dirty="0">
                          <a:latin typeface="Calibri"/>
                          <a:cs typeface="Calibri"/>
                        </a:rPr>
                        <a:t>HTMR-</a:t>
                      </a:r>
                      <a:r>
                        <a:rPr sz="1100" spc="-25" dirty="0">
                          <a:latin typeface="Calibri"/>
                          <a:cs typeface="Calibri"/>
                        </a:rPr>
                        <a:t>100</a:t>
                      </a:r>
                      <a:endParaRPr sz="1100">
                        <a:latin typeface="Calibri"/>
                        <a:cs typeface="Calibri"/>
                      </a:endParaRPr>
                    </a:p>
                  </a:txBody>
                  <a:tcPr marL="0" marR="0" marT="0" marB="0" anchor="ctr">
                    <a:lnL w="6350">
                      <a:solidFill>
                        <a:srgbClr val="9CC2E4"/>
                      </a:solidFill>
                      <a:prstDash val="solid"/>
                    </a:lnL>
                    <a:lnR w="6350">
                      <a:solidFill>
                        <a:srgbClr val="9CC2E4"/>
                      </a:solidFill>
                      <a:prstDash val="solid"/>
                    </a:lnR>
                    <a:lnT w="6350">
                      <a:solidFill>
                        <a:srgbClr val="9CC2E4"/>
                      </a:solidFill>
                      <a:prstDash val="solid"/>
                    </a:lnT>
                    <a:lnB w="6350">
                      <a:solidFill>
                        <a:srgbClr val="9CC2E4"/>
                      </a:solidFill>
                      <a:prstDash val="solid"/>
                    </a:lnB>
                  </a:tcPr>
                </a:tc>
                <a:tc>
                  <a:txBody>
                    <a:bodyPr/>
                    <a:lstStyle/>
                    <a:p>
                      <a:pPr marL="68580" algn="ctr">
                        <a:lnSpc>
                          <a:spcPts val="1275"/>
                        </a:lnSpc>
                      </a:pPr>
                      <a:r>
                        <a:rPr sz="1100" dirty="0">
                          <a:latin typeface="Calibri"/>
                          <a:cs typeface="Calibri"/>
                        </a:rPr>
                        <a:t>35</a:t>
                      </a:r>
                      <a:r>
                        <a:rPr sz="1100" spc="-10" dirty="0">
                          <a:latin typeface="Calibri"/>
                          <a:cs typeface="Calibri"/>
                        </a:rPr>
                        <a:t> </a:t>
                      </a:r>
                      <a:r>
                        <a:rPr sz="1100" spc="-25" dirty="0">
                          <a:latin typeface="Calibri"/>
                          <a:cs typeface="Calibri"/>
                        </a:rPr>
                        <a:t>MWe</a:t>
                      </a:r>
                      <a:endParaRPr sz="1100">
                        <a:latin typeface="Calibri"/>
                        <a:cs typeface="Calibri"/>
                      </a:endParaRPr>
                    </a:p>
                  </a:txBody>
                  <a:tcPr marL="0" marR="0" marT="0" marB="0" anchor="ctr">
                    <a:lnL w="6350">
                      <a:solidFill>
                        <a:srgbClr val="9CC2E4"/>
                      </a:solidFill>
                      <a:prstDash val="solid"/>
                    </a:lnL>
                    <a:lnR w="6350">
                      <a:solidFill>
                        <a:srgbClr val="9CC2E4"/>
                      </a:solidFill>
                      <a:prstDash val="solid"/>
                    </a:lnR>
                    <a:lnT w="6350">
                      <a:solidFill>
                        <a:srgbClr val="9CC2E4"/>
                      </a:solidFill>
                      <a:prstDash val="solid"/>
                    </a:lnT>
                    <a:lnB w="6350">
                      <a:solidFill>
                        <a:srgbClr val="9CC2E4"/>
                      </a:solidFill>
                      <a:prstDash val="solid"/>
                    </a:lnB>
                  </a:tcPr>
                </a:tc>
                <a:tc>
                  <a:txBody>
                    <a:bodyPr/>
                    <a:lstStyle/>
                    <a:p>
                      <a:pPr marL="68580" algn="ctr">
                        <a:lnSpc>
                          <a:spcPts val="1275"/>
                        </a:lnSpc>
                      </a:pPr>
                      <a:r>
                        <a:rPr sz="1100" spc="-25" dirty="0">
                          <a:latin typeface="Calibri"/>
                          <a:cs typeface="Calibri"/>
                        </a:rPr>
                        <a:t>HTR</a:t>
                      </a:r>
                      <a:endParaRPr sz="1100">
                        <a:latin typeface="Calibri"/>
                        <a:cs typeface="Calibri"/>
                      </a:endParaRPr>
                    </a:p>
                  </a:txBody>
                  <a:tcPr marL="0" marR="0" marT="0" marB="0" anchor="ctr">
                    <a:lnL w="6350">
                      <a:solidFill>
                        <a:srgbClr val="9CC2E4"/>
                      </a:solidFill>
                      <a:prstDash val="solid"/>
                    </a:lnL>
                    <a:lnR w="6350">
                      <a:solidFill>
                        <a:srgbClr val="9CC2E4"/>
                      </a:solidFill>
                      <a:prstDash val="solid"/>
                    </a:lnR>
                    <a:lnT w="6350">
                      <a:solidFill>
                        <a:srgbClr val="9CC2E4"/>
                      </a:solidFill>
                      <a:prstDash val="solid"/>
                    </a:lnT>
                    <a:lnB w="6350">
                      <a:solidFill>
                        <a:srgbClr val="9CC2E4"/>
                      </a:solidFill>
                      <a:prstDash val="solid"/>
                    </a:lnB>
                  </a:tcPr>
                </a:tc>
                <a:tc>
                  <a:txBody>
                    <a:bodyPr/>
                    <a:lstStyle/>
                    <a:p>
                      <a:pPr marL="69850" algn="ctr">
                        <a:lnSpc>
                          <a:spcPts val="1275"/>
                        </a:lnSpc>
                      </a:pPr>
                      <a:r>
                        <a:rPr sz="1100" dirty="0">
                          <a:latin typeface="Calibri"/>
                          <a:cs typeface="Calibri"/>
                        </a:rPr>
                        <a:t>HTMR</a:t>
                      </a:r>
                      <a:r>
                        <a:rPr sz="1100" spc="-20" dirty="0">
                          <a:latin typeface="Calibri"/>
                          <a:cs typeface="Calibri"/>
                        </a:rPr>
                        <a:t> </a:t>
                      </a:r>
                      <a:r>
                        <a:rPr sz="1100" dirty="0">
                          <a:latin typeface="Calibri"/>
                          <a:cs typeface="Calibri"/>
                        </a:rPr>
                        <a:t>Ltd,</a:t>
                      </a:r>
                      <a:r>
                        <a:rPr sz="1100" spc="-5" dirty="0">
                          <a:latin typeface="Calibri"/>
                          <a:cs typeface="Calibri"/>
                        </a:rPr>
                        <a:t> </a:t>
                      </a:r>
                      <a:r>
                        <a:rPr sz="1100" dirty="0">
                          <a:latin typeface="Calibri"/>
                          <a:cs typeface="Calibri"/>
                        </a:rPr>
                        <a:t>South</a:t>
                      </a:r>
                      <a:r>
                        <a:rPr sz="1100" spc="-5" dirty="0">
                          <a:latin typeface="Calibri"/>
                          <a:cs typeface="Calibri"/>
                        </a:rPr>
                        <a:t> </a:t>
                      </a:r>
                      <a:r>
                        <a:rPr sz="1100" spc="-10" dirty="0">
                          <a:latin typeface="Calibri"/>
                          <a:cs typeface="Calibri"/>
                        </a:rPr>
                        <a:t>Africa</a:t>
                      </a:r>
                      <a:endParaRPr sz="1100" dirty="0">
                        <a:latin typeface="Calibri"/>
                        <a:cs typeface="Calibri"/>
                      </a:endParaRPr>
                    </a:p>
                  </a:txBody>
                  <a:tcPr marL="0" marR="0" marT="0" marB="0" anchor="ctr">
                    <a:lnL w="6350">
                      <a:solidFill>
                        <a:srgbClr val="9CC2E4"/>
                      </a:solidFill>
                      <a:prstDash val="solid"/>
                    </a:lnL>
                    <a:lnR w="6350">
                      <a:solidFill>
                        <a:srgbClr val="9CC2E4"/>
                      </a:solidFill>
                      <a:prstDash val="solid"/>
                    </a:lnR>
                    <a:lnT w="6350">
                      <a:solidFill>
                        <a:srgbClr val="9CC2E4"/>
                      </a:solidFill>
                      <a:prstDash val="solid"/>
                    </a:lnT>
                    <a:lnB w="6350">
                      <a:solidFill>
                        <a:srgbClr val="9CC2E4"/>
                      </a:solidFill>
                      <a:prstDash val="solid"/>
                    </a:lnB>
                  </a:tcPr>
                </a:tc>
                <a:extLst>
                  <a:ext uri="{0D108BD9-81ED-4DB2-BD59-A6C34878D82A}">
                    <a16:rowId xmlns:a16="http://schemas.microsoft.com/office/drawing/2014/main" val="842012460"/>
                  </a:ext>
                </a:extLst>
              </a:tr>
              <a:tr h="294005">
                <a:tc>
                  <a:txBody>
                    <a:bodyPr/>
                    <a:lstStyle/>
                    <a:p>
                      <a:pPr marL="67945" algn="ctr">
                        <a:lnSpc>
                          <a:spcPts val="1275"/>
                        </a:lnSpc>
                      </a:pPr>
                      <a:r>
                        <a:rPr sz="1100" dirty="0">
                          <a:latin typeface="Calibri"/>
                          <a:cs typeface="Calibri"/>
                        </a:rPr>
                        <a:t>Xe-</a:t>
                      </a:r>
                      <a:r>
                        <a:rPr sz="1100" spc="-25" dirty="0">
                          <a:latin typeface="Calibri"/>
                          <a:cs typeface="Calibri"/>
                        </a:rPr>
                        <a:t>100</a:t>
                      </a:r>
                      <a:endParaRPr sz="1100">
                        <a:latin typeface="Calibri"/>
                        <a:cs typeface="Calibri"/>
                      </a:endParaRPr>
                    </a:p>
                  </a:txBody>
                  <a:tcPr marL="0" marR="0" marT="0" marB="0" anchor="ctr">
                    <a:lnL w="6350">
                      <a:solidFill>
                        <a:srgbClr val="9CC2E4"/>
                      </a:solidFill>
                      <a:prstDash val="solid"/>
                    </a:lnL>
                    <a:lnR w="6350">
                      <a:solidFill>
                        <a:srgbClr val="9CC2E4"/>
                      </a:solidFill>
                      <a:prstDash val="solid"/>
                    </a:lnR>
                    <a:lnT w="6350">
                      <a:solidFill>
                        <a:srgbClr val="9CC2E4"/>
                      </a:solidFill>
                      <a:prstDash val="solid"/>
                    </a:lnT>
                    <a:lnB w="6350">
                      <a:solidFill>
                        <a:srgbClr val="9CC2E4"/>
                      </a:solidFill>
                      <a:prstDash val="solid"/>
                    </a:lnB>
                    <a:solidFill>
                      <a:srgbClr val="DEEAF6"/>
                    </a:solidFill>
                  </a:tcPr>
                </a:tc>
                <a:tc>
                  <a:txBody>
                    <a:bodyPr/>
                    <a:lstStyle/>
                    <a:p>
                      <a:pPr marL="68580" algn="ctr">
                        <a:lnSpc>
                          <a:spcPts val="1275"/>
                        </a:lnSpc>
                      </a:pPr>
                      <a:r>
                        <a:rPr sz="1100" dirty="0">
                          <a:latin typeface="Calibri"/>
                          <a:cs typeface="Calibri"/>
                        </a:rPr>
                        <a:t>75</a:t>
                      </a:r>
                      <a:r>
                        <a:rPr sz="1100" spc="-10" dirty="0">
                          <a:latin typeface="Calibri"/>
                          <a:cs typeface="Calibri"/>
                        </a:rPr>
                        <a:t> </a:t>
                      </a:r>
                      <a:r>
                        <a:rPr sz="1100" spc="-25" dirty="0">
                          <a:latin typeface="Calibri"/>
                          <a:cs typeface="Calibri"/>
                        </a:rPr>
                        <a:t>MWe</a:t>
                      </a:r>
                      <a:endParaRPr sz="1100">
                        <a:latin typeface="Calibri"/>
                        <a:cs typeface="Calibri"/>
                      </a:endParaRPr>
                    </a:p>
                  </a:txBody>
                  <a:tcPr marL="0" marR="0" marT="0" marB="0" anchor="ctr">
                    <a:lnL w="6350">
                      <a:solidFill>
                        <a:srgbClr val="9CC2E4"/>
                      </a:solidFill>
                      <a:prstDash val="solid"/>
                    </a:lnL>
                    <a:lnR w="6350">
                      <a:solidFill>
                        <a:srgbClr val="9CC2E4"/>
                      </a:solidFill>
                      <a:prstDash val="solid"/>
                    </a:lnR>
                    <a:lnT w="6350">
                      <a:solidFill>
                        <a:srgbClr val="9CC2E4"/>
                      </a:solidFill>
                      <a:prstDash val="solid"/>
                    </a:lnT>
                    <a:lnB w="6350">
                      <a:solidFill>
                        <a:srgbClr val="9CC2E4"/>
                      </a:solidFill>
                      <a:prstDash val="solid"/>
                    </a:lnB>
                    <a:solidFill>
                      <a:srgbClr val="DEEAF6"/>
                    </a:solidFill>
                  </a:tcPr>
                </a:tc>
                <a:tc>
                  <a:txBody>
                    <a:bodyPr/>
                    <a:lstStyle/>
                    <a:p>
                      <a:pPr marL="68580" algn="ctr">
                        <a:lnSpc>
                          <a:spcPts val="1275"/>
                        </a:lnSpc>
                      </a:pPr>
                      <a:r>
                        <a:rPr sz="1100" spc="-25" dirty="0">
                          <a:latin typeface="Calibri"/>
                          <a:cs typeface="Calibri"/>
                        </a:rPr>
                        <a:t>HTR</a:t>
                      </a:r>
                      <a:endParaRPr sz="1100">
                        <a:latin typeface="Calibri"/>
                        <a:cs typeface="Calibri"/>
                      </a:endParaRPr>
                    </a:p>
                  </a:txBody>
                  <a:tcPr marL="0" marR="0" marT="0" marB="0" anchor="ctr">
                    <a:lnL w="6350">
                      <a:solidFill>
                        <a:srgbClr val="9CC2E4"/>
                      </a:solidFill>
                      <a:prstDash val="solid"/>
                    </a:lnL>
                    <a:lnR w="6350">
                      <a:solidFill>
                        <a:srgbClr val="9CC2E4"/>
                      </a:solidFill>
                      <a:prstDash val="solid"/>
                    </a:lnR>
                    <a:lnT w="6350">
                      <a:solidFill>
                        <a:srgbClr val="9CC2E4"/>
                      </a:solidFill>
                      <a:prstDash val="solid"/>
                    </a:lnT>
                    <a:lnB w="6350">
                      <a:solidFill>
                        <a:srgbClr val="9CC2E4"/>
                      </a:solidFill>
                      <a:prstDash val="solid"/>
                    </a:lnB>
                    <a:solidFill>
                      <a:srgbClr val="DEEAF6"/>
                    </a:solidFill>
                  </a:tcPr>
                </a:tc>
                <a:tc>
                  <a:txBody>
                    <a:bodyPr/>
                    <a:lstStyle/>
                    <a:p>
                      <a:pPr marL="69850" algn="ctr">
                        <a:lnSpc>
                          <a:spcPts val="1275"/>
                        </a:lnSpc>
                      </a:pPr>
                      <a:r>
                        <a:rPr sz="1100" dirty="0">
                          <a:latin typeface="Calibri"/>
                          <a:cs typeface="Calibri"/>
                        </a:rPr>
                        <a:t>X-energy,</a:t>
                      </a:r>
                      <a:r>
                        <a:rPr sz="1100" spc="-20" dirty="0">
                          <a:latin typeface="Calibri"/>
                          <a:cs typeface="Calibri"/>
                        </a:rPr>
                        <a:t> </a:t>
                      </a:r>
                      <a:r>
                        <a:rPr sz="1100" spc="-25" dirty="0">
                          <a:latin typeface="Calibri"/>
                          <a:cs typeface="Calibri"/>
                        </a:rPr>
                        <a:t>USA</a:t>
                      </a:r>
                      <a:endParaRPr sz="1100">
                        <a:latin typeface="Calibri"/>
                        <a:cs typeface="Calibri"/>
                      </a:endParaRPr>
                    </a:p>
                  </a:txBody>
                  <a:tcPr marL="0" marR="0" marT="0" marB="0" anchor="ctr">
                    <a:lnL w="6350">
                      <a:solidFill>
                        <a:srgbClr val="9CC2E4"/>
                      </a:solidFill>
                      <a:prstDash val="solid"/>
                    </a:lnL>
                    <a:lnR w="6350">
                      <a:solidFill>
                        <a:srgbClr val="9CC2E4"/>
                      </a:solidFill>
                      <a:prstDash val="solid"/>
                    </a:lnR>
                    <a:lnT w="6350">
                      <a:solidFill>
                        <a:srgbClr val="9CC2E4"/>
                      </a:solidFill>
                      <a:prstDash val="solid"/>
                    </a:lnT>
                    <a:lnB w="6350">
                      <a:solidFill>
                        <a:srgbClr val="9CC2E4"/>
                      </a:solidFill>
                      <a:prstDash val="solid"/>
                    </a:lnB>
                    <a:solidFill>
                      <a:srgbClr val="DEEAF6"/>
                    </a:solidFill>
                  </a:tcPr>
                </a:tc>
                <a:extLst>
                  <a:ext uri="{0D108BD9-81ED-4DB2-BD59-A6C34878D82A}">
                    <a16:rowId xmlns:a16="http://schemas.microsoft.com/office/drawing/2014/main" val="935159480"/>
                  </a:ext>
                </a:extLst>
              </a:tr>
              <a:tr h="292100">
                <a:tc>
                  <a:txBody>
                    <a:bodyPr/>
                    <a:lstStyle/>
                    <a:p>
                      <a:pPr marL="67945" algn="ctr">
                        <a:lnSpc>
                          <a:spcPts val="1275"/>
                        </a:lnSpc>
                      </a:pPr>
                      <a:r>
                        <a:rPr sz="1100" spc="-20" dirty="0">
                          <a:latin typeface="Calibri"/>
                          <a:cs typeface="Calibri"/>
                        </a:rPr>
                        <a:t>MCFR</a:t>
                      </a:r>
                      <a:endParaRPr sz="1100">
                        <a:latin typeface="Calibri"/>
                        <a:cs typeface="Calibri"/>
                      </a:endParaRPr>
                    </a:p>
                  </a:txBody>
                  <a:tcPr marL="0" marR="0" marT="0" marB="0" anchor="ctr">
                    <a:lnL w="6350">
                      <a:solidFill>
                        <a:srgbClr val="9CC2E4"/>
                      </a:solidFill>
                      <a:prstDash val="solid"/>
                    </a:lnL>
                    <a:lnR w="6350">
                      <a:solidFill>
                        <a:srgbClr val="9CC2E4"/>
                      </a:solidFill>
                      <a:prstDash val="solid"/>
                    </a:lnR>
                    <a:lnT w="6350">
                      <a:solidFill>
                        <a:srgbClr val="9CC2E4"/>
                      </a:solidFill>
                      <a:prstDash val="solid"/>
                    </a:lnT>
                    <a:lnB w="6350">
                      <a:solidFill>
                        <a:srgbClr val="9CC2E4"/>
                      </a:solidFill>
                      <a:prstDash val="solid"/>
                    </a:lnB>
                  </a:tcPr>
                </a:tc>
                <a:tc>
                  <a:txBody>
                    <a:bodyPr/>
                    <a:lstStyle/>
                    <a:p>
                      <a:pPr marL="68580" algn="ctr">
                        <a:lnSpc>
                          <a:spcPts val="1275"/>
                        </a:lnSpc>
                      </a:pPr>
                      <a:r>
                        <a:rPr sz="1100" spc="-10" dirty="0">
                          <a:latin typeface="Calibri"/>
                          <a:cs typeface="Calibri"/>
                        </a:rPr>
                        <a:t>large?</a:t>
                      </a:r>
                      <a:endParaRPr sz="1100">
                        <a:latin typeface="Calibri"/>
                        <a:cs typeface="Calibri"/>
                      </a:endParaRPr>
                    </a:p>
                  </a:txBody>
                  <a:tcPr marL="0" marR="0" marT="0" marB="0" anchor="ctr">
                    <a:lnL w="6350">
                      <a:solidFill>
                        <a:srgbClr val="9CC2E4"/>
                      </a:solidFill>
                      <a:prstDash val="solid"/>
                    </a:lnL>
                    <a:lnR w="6350">
                      <a:solidFill>
                        <a:srgbClr val="9CC2E4"/>
                      </a:solidFill>
                      <a:prstDash val="solid"/>
                    </a:lnR>
                    <a:lnT w="6350">
                      <a:solidFill>
                        <a:srgbClr val="9CC2E4"/>
                      </a:solidFill>
                      <a:prstDash val="solid"/>
                    </a:lnT>
                    <a:lnB w="6350">
                      <a:solidFill>
                        <a:srgbClr val="9CC2E4"/>
                      </a:solidFill>
                      <a:prstDash val="solid"/>
                    </a:lnB>
                  </a:tcPr>
                </a:tc>
                <a:tc>
                  <a:txBody>
                    <a:bodyPr/>
                    <a:lstStyle/>
                    <a:p>
                      <a:pPr marL="68580" algn="ctr">
                        <a:lnSpc>
                          <a:spcPts val="1275"/>
                        </a:lnSpc>
                      </a:pPr>
                      <a:r>
                        <a:rPr sz="1100" spc="-10" dirty="0">
                          <a:latin typeface="Calibri"/>
                          <a:cs typeface="Calibri"/>
                        </a:rPr>
                        <a:t>MSR/FNR</a:t>
                      </a:r>
                      <a:endParaRPr sz="1100" dirty="0">
                        <a:latin typeface="Calibri"/>
                        <a:cs typeface="Calibri"/>
                      </a:endParaRPr>
                    </a:p>
                  </a:txBody>
                  <a:tcPr marL="0" marR="0" marT="0" marB="0" anchor="ctr">
                    <a:lnL w="6350">
                      <a:solidFill>
                        <a:srgbClr val="9CC2E4"/>
                      </a:solidFill>
                      <a:prstDash val="solid"/>
                    </a:lnL>
                    <a:lnR w="6350">
                      <a:solidFill>
                        <a:srgbClr val="9CC2E4"/>
                      </a:solidFill>
                      <a:prstDash val="solid"/>
                    </a:lnR>
                    <a:lnT w="6350">
                      <a:solidFill>
                        <a:srgbClr val="9CC2E4"/>
                      </a:solidFill>
                      <a:prstDash val="solid"/>
                    </a:lnT>
                    <a:lnB w="6350">
                      <a:solidFill>
                        <a:srgbClr val="9CC2E4"/>
                      </a:solidFill>
                      <a:prstDash val="solid"/>
                    </a:lnB>
                  </a:tcPr>
                </a:tc>
                <a:tc>
                  <a:txBody>
                    <a:bodyPr/>
                    <a:lstStyle/>
                    <a:p>
                      <a:pPr marL="69850" algn="ctr">
                        <a:lnSpc>
                          <a:spcPts val="1275"/>
                        </a:lnSpc>
                      </a:pPr>
                      <a:r>
                        <a:rPr sz="1100" dirty="0">
                          <a:latin typeface="Calibri"/>
                          <a:cs typeface="Calibri"/>
                        </a:rPr>
                        <a:t>Southern</a:t>
                      </a:r>
                      <a:r>
                        <a:rPr sz="1100" spc="-15" dirty="0">
                          <a:latin typeface="Calibri"/>
                          <a:cs typeface="Calibri"/>
                        </a:rPr>
                        <a:t> </a:t>
                      </a:r>
                      <a:r>
                        <a:rPr sz="1100" dirty="0">
                          <a:latin typeface="Calibri"/>
                          <a:cs typeface="Calibri"/>
                        </a:rPr>
                        <a:t>Co,</a:t>
                      </a:r>
                      <a:r>
                        <a:rPr sz="1100" spc="-10" dirty="0">
                          <a:latin typeface="Calibri"/>
                          <a:cs typeface="Calibri"/>
                        </a:rPr>
                        <a:t> </a:t>
                      </a:r>
                      <a:r>
                        <a:rPr sz="1100" spc="-25" dirty="0">
                          <a:latin typeface="Calibri"/>
                          <a:cs typeface="Calibri"/>
                        </a:rPr>
                        <a:t>USA</a:t>
                      </a:r>
                      <a:endParaRPr sz="1100" dirty="0">
                        <a:latin typeface="Calibri"/>
                        <a:cs typeface="Calibri"/>
                      </a:endParaRPr>
                    </a:p>
                  </a:txBody>
                  <a:tcPr marL="0" marR="0" marT="0" marB="0" anchor="ctr">
                    <a:lnL w="6350">
                      <a:solidFill>
                        <a:srgbClr val="9CC2E4"/>
                      </a:solidFill>
                      <a:prstDash val="solid"/>
                    </a:lnL>
                    <a:lnR w="6350">
                      <a:solidFill>
                        <a:srgbClr val="9CC2E4"/>
                      </a:solidFill>
                      <a:prstDash val="solid"/>
                    </a:lnR>
                    <a:lnT w="6350">
                      <a:solidFill>
                        <a:srgbClr val="9CC2E4"/>
                      </a:solidFill>
                      <a:prstDash val="solid"/>
                    </a:lnT>
                    <a:lnB w="6350">
                      <a:solidFill>
                        <a:srgbClr val="9CC2E4"/>
                      </a:solidFill>
                      <a:prstDash val="solid"/>
                    </a:lnB>
                  </a:tcPr>
                </a:tc>
                <a:extLst>
                  <a:ext uri="{0D108BD9-81ED-4DB2-BD59-A6C34878D82A}">
                    <a16:rowId xmlns:a16="http://schemas.microsoft.com/office/drawing/2014/main" val="1125772911"/>
                  </a:ext>
                </a:extLst>
              </a:tr>
              <a:tr h="294005">
                <a:tc>
                  <a:txBody>
                    <a:bodyPr/>
                    <a:lstStyle/>
                    <a:p>
                      <a:pPr marL="67945" algn="ctr">
                        <a:lnSpc>
                          <a:spcPts val="1280"/>
                        </a:lnSpc>
                      </a:pPr>
                      <a:r>
                        <a:rPr sz="1100" spc="-10" dirty="0">
                          <a:latin typeface="Calibri"/>
                          <a:cs typeface="Calibri"/>
                        </a:rPr>
                        <a:t>SVBR-</a:t>
                      </a:r>
                      <a:r>
                        <a:rPr sz="1100" spc="-25" dirty="0">
                          <a:latin typeface="Calibri"/>
                          <a:cs typeface="Calibri"/>
                        </a:rPr>
                        <a:t>100</a:t>
                      </a:r>
                      <a:endParaRPr sz="1100">
                        <a:latin typeface="Calibri"/>
                        <a:cs typeface="Calibri"/>
                      </a:endParaRPr>
                    </a:p>
                  </a:txBody>
                  <a:tcPr marL="0" marR="0" marT="0" marB="0" anchor="ctr">
                    <a:lnL w="6350">
                      <a:solidFill>
                        <a:srgbClr val="9CC2E4"/>
                      </a:solidFill>
                      <a:prstDash val="solid"/>
                    </a:lnL>
                    <a:lnR w="6350">
                      <a:solidFill>
                        <a:srgbClr val="9CC2E4"/>
                      </a:solidFill>
                      <a:prstDash val="solid"/>
                    </a:lnR>
                    <a:lnT w="6350">
                      <a:solidFill>
                        <a:srgbClr val="9CC2E4"/>
                      </a:solidFill>
                      <a:prstDash val="solid"/>
                    </a:lnT>
                    <a:lnB w="6350">
                      <a:solidFill>
                        <a:srgbClr val="9CC2E4"/>
                      </a:solidFill>
                      <a:prstDash val="solid"/>
                    </a:lnB>
                    <a:solidFill>
                      <a:srgbClr val="DEEAF6"/>
                    </a:solidFill>
                  </a:tcPr>
                </a:tc>
                <a:tc>
                  <a:txBody>
                    <a:bodyPr/>
                    <a:lstStyle/>
                    <a:p>
                      <a:pPr marL="68580" algn="ctr">
                        <a:lnSpc>
                          <a:spcPts val="1280"/>
                        </a:lnSpc>
                      </a:pPr>
                      <a:r>
                        <a:rPr sz="1100" dirty="0">
                          <a:latin typeface="Calibri"/>
                          <a:cs typeface="Calibri"/>
                        </a:rPr>
                        <a:t>100</a:t>
                      </a:r>
                      <a:r>
                        <a:rPr sz="1100" spc="-20" dirty="0">
                          <a:latin typeface="Calibri"/>
                          <a:cs typeface="Calibri"/>
                        </a:rPr>
                        <a:t> </a:t>
                      </a:r>
                      <a:r>
                        <a:rPr sz="1100" spc="-25" dirty="0">
                          <a:latin typeface="Calibri"/>
                          <a:cs typeface="Calibri"/>
                        </a:rPr>
                        <a:t>MWe</a:t>
                      </a:r>
                      <a:endParaRPr sz="1100">
                        <a:latin typeface="Calibri"/>
                        <a:cs typeface="Calibri"/>
                      </a:endParaRPr>
                    </a:p>
                  </a:txBody>
                  <a:tcPr marL="0" marR="0" marT="0" marB="0" anchor="ctr">
                    <a:lnL w="6350">
                      <a:solidFill>
                        <a:srgbClr val="9CC2E4"/>
                      </a:solidFill>
                      <a:prstDash val="solid"/>
                    </a:lnL>
                    <a:lnR w="6350">
                      <a:solidFill>
                        <a:srgbClr val="9CC2E4"/>
                      </a:solidFill>
                      <a:prstDash val="solid"/>
                    </a:lnR>
                    <a:lnT w="6350">
                      <a:solidFill>
                        <a:srgbClr val="9CC2E4"/>
                      </a:solidFill>
                      <a:prstDash val="solid"/>
                    </a:lnT>
                    <a:lnB w="6350">
                      <a:solidFill>
                        <a:srgbClr val="9CC2E4"/>
                      </a:solidFill>
                      <a:prstDash val="solid"/>
                    </a:lnB>
                    <a:solidFill>
                      <a:srgbClr val="DEEAF6"/>
                    </a:solidFill>
                  </a:tcPr>
                </a:tc>
                <a:tc>
                  <a:txBody>
                    <a:bodyPr/>
                    <a:lstStyle/>
                    <a:p>
                      <a:pPr marL="68580" algn="ctr">
                        <a:lnSpc>
                          <a:spcPts val="1280"/>
                        </a:lnSpc>
                      </a:pPr>
                      <a:r>
                        <a:rPr sz="1100" spc="-10" dirty="0">
                          <a:latin typeface="Calibri"/>
                          <a:cs typeface="Calibri"/>
                        </a:rPr>
                        <a:t>Lead-</a:t>
                      </a:r>
                      <a:r>
                        <a:rPr sz="1100" dirty="0">
                          <a:latin typeface="Calibri"/>
                          <a:cs typeface="Calibri"/>
                        </a:rPr>
                        <a:t>Bi</a:t>
                      </a:r>
                      <a:r>
                        <a:rPr sz="1100" spc="45" dirty="0">
                          <a:latin typeface="Calibri"/>
                          <a:cs typeface="Calibri"/>
                        </a:rPr>
                        <a:t> </a:t>
                      </a:r>
                      <a:r>
                        <a:rPr sz="1100" spc="-25" dirty="0">
                          <a:latin typeface="Calibri"/>
                          <a:cs typeface="Calibri"/>
                        </a:rPr>
                        <a:t>FNR</a:t>
                      </a:r>
                      <a:endParaRPr sz="1100" dirty="0">
                        <a:latin typeface="Calibri"/>
                        <a:cs typeface="Calibri"/>
                      </a:endParaRPr>
                    </a:p>
                  </a:txBody>
                  <a:tcPr marL="0" marR="0" marT="0" marB="0" anchor="ctr">
                    <a:lnL w="6350">
                      <a:solidFill>
                        <a:srgbClr val="9CC2E4"/>
                      </a:solidFill>
                      <a:prstDash val="solid"/>
                    </a:lnL>
                    <a:lnR w="6350">
                      <a:solidFill>
                        <a:srgbClr val="9CC2E4"/>
                      </a:solidFill>
                      <a:prstDash val="solid"/>
                    </a:lnR>
                    <a:lnT w="6350">
                      <a:solidFill>
                        <a:srgbClr val="9CC2E4"/>
                      </a:solidFill>
                      <a:prstDash val="solid"/>
                    </a:lnT>
                    <a:lnB w="6350">
                      <a:solidFill>
                        <a:srgbClr val="9CC2E4"/>
                      </a:solidFill>
                      <a:prstDash val="solid"/>
                    </a:lnB>
                    <a:solidFill>
                      <a:srgbClr val="DEEAF6"/>
                    </a:solidFill>
                  </a:tcPr>
                </a:tc>
                <a:tc>
                  <a:txBody>
                    <a:bodyPr/>
                    <a:lstStyle/>
                    <a:p>
                      <a:pPr marL="69850" algn="ctr">
                        <a:lnSpc>
                          <a:spcPts val="1280"/>
                        </a:lnSpc>
                      </a:pPr>
                      <a:r>
                        <a:rPr sz="1100" dirty="0">
                          <a:latin typeface="Calibri"/>
                          <a:cs typeface="Calibri"/>
                        </a:rPr>
                        <a:t>AKME-Engineering,</a:t>
                      </a:r>
                      <a:r>
                        <a:rPr sz="1100" spc="-45" dirty="0">
                          <a:latin typeface="Calibri"/>
                          <a:cs typeface="Calibri"/>
                        </a:rPr>
                        <a:t> </a:t>
                      </a:r>
                      <a:r>
                        <a:rPr sz="1100" spc="-10" dirty="0">
                          <a:latin typeface="Calibri"/>
                          <a:cs typeface="Calibri"/>
                        </a:rPr>
                        <a:t>Russia*</a:t>
                      </a:r>
                      <a:endParaRPr sz="1100" dirty="0">
                        <a:latin typeface="Calibri"/>
                        <a:cs typeface="Calibri"/>
                      </a:endParaRPr>
                    </a:p>
                  </a:txBody>
                  <a:tcPr marL="0" marR="0" marT="0" marB="0" anchor="ctr">
                    <a:lnL w="6350">
                      <a:solidFill>
                        <a:srgbClr val="9CC2E4"/>
                      </a:solidFill>
                      <a:prstDash val="solid"/>
                    </a:lnL>
                    <a:lnR w="6350">
                      <a:solidFill>
                        <a:srgbClr val="9CC2E4"/>
                      </a:solidFill>
                      <a:prstDash val="solid"/>
                    </a:lnR>
                    <a:lnT w="6350">
                      <a:solidFill>
                        <a:srgbClr val="9CC2E4"/>
                      </a:solidFill>
                      <a:prstDash val="solid"/>
                    </a:lnT>
                    <a:lnB w="6350">
                      <a:solidFill>
                        <a:srgbClr val="9CC2E4"/>
                      </a:solidFill>
                      <a:prstDash val="solid"/>
                    </a:lnB>
                    <a:solidFill>
                      <a:srgbClr val="DEEAF6"/>
                    </a:solidFill>
                  </a:tcPr>
                </a:tc>
                <a:extLst>
                  <a:ext uri="{0D108BD9-81ED-4DB2-BD59-A6C34878D82A}">
                    <a16:rowId xmlns:a16="http://schemas.microsoft.com/office/drawing/2014/main" val="890547702"/>
                  </a:ext>
                </a:extLst>
              </a:tr>
              <a:tr h="347345">
                <a:tc>
                  <a:txBody>
                    <a:bodyPr/>
                    <a:lstStyle/>
                    <a:p>
                      <a:pPr marL="67945" algn="ctr">
                        <a:lnSpc>
                          <a:spcPts val="1275"/>
                        </a:lnSpc>
                      </a:pPr>
                      <a:r>
                        <a:rPr sz="1100" spc="-10" dirty="0">
                          <a:latin typeface="Calibri"/>
                          <a:cs typeface="Calibri"/>
                        </a:rPr>
                        <a:t>Westingho</a:t>
                      </a:r>
                      <a:r>
                        <a:rPr sz="1100" dirty="0">
                          <a:latin typeface="Calibri"/>
                          <a:cs typeface="Calibri"/>
                        </a:rPr>
                        <a:t>use</a:t>
                      </a:r>
                      <a:r>
                        <a:rPr sz="1100" spc="-5" dirty="0">
                          <a:latin typeface="Calibri"/>
                          <a:cs typeface="Calibri"/>
                        </a:rPr>
                        <a:t> </a:t>
                      </a:r>
                      <a:r>
                        <a:rPr sz="1100" spc="-25" dirty="0">
                          <a:latin typeface="Calibri"/>
                          <a:cs typeface="Calibri"/>
                        </a:rPr>
                        <a:t>LFR</a:t>
                      </a:r>
                      <a:endParaRPr sz="1100" dirty="0">
                        <a:latin typeface="Calibri"/>
                        <a:cs typeface="Calibri"/>
                      </a:endParaRPr>
                    </a:p>
                  </a:txBody>
                  <a:tcPr marL="0" marR="0" marT="0" marB="0" anchor="ctr">
                    <a:lnL w="6350">
                      <a:solidFill>
                        <a:srgbClr val="9CC2E4"/>
                      </a:solidFill>
                      <a:prstDash val="solid"/>
                    </a:lnL>
                    <a:lnR w="6350">
                      <a:solidFill>
                        <a:srgbClr val="9CC2E4"/>
                      </a:solidFill>
                      <a:prstDash val="solid"/>
                    </a:lnR>
                    <a:lnT w="6350">
                      <a:solidFill>
                        <a:srgbClr val="9CC2E4"/>
                      </a:solidFill>
                      <a:prstDash val="solid"/>
                    </a:lnT>
                    <a:lnB w="6350">
                      <a:solidFill>
                        <a:srgbClr val="9CC2E4"/>
                      </a:solidFill>
                      <a:prstDash val="solid"/>
                    </a:lnB>
                  </a:tcPr>
                </a:tc>
                <a:tc>
                  <a:txBody>
                    <a:bodyPr/>
                    <a:lstStyle/>
                    <a:p>
                      <a:pPr marL="68580" algn="ctr">
                        <a:lnSpc>
                          <a:spcPts val="1275"/>
                        </a:lnSpc>
                      </a:pPr>
                      <a:r>
                        <a:rPr sz="1100" dirty="0">
                          <a:latin typeface="Calibri"/>
                          <a:cs typeface="Calibri"/>
                        </a:rPr>
                        <a:t>300</a:t>
                      </a:r>
                      <a:r>
                        <a:rPr sz="1100" spc="-20" dirty="0">
                          <a:latin typeface="Calibri"/>
                          <a:cs typeface="Calibri"/>
                        </a:rPr>
                        <a:t> </a:t>
                      </a:r>
                      <a:r>
                        <a:rPr sz="1100" spc="-25" dirty="0">
                          <a:latin typeface="Calibri"/>
                          <a:cs typeface="Calibri"/>
                        </a:rPr>
                        <a:t>MWe</a:t>
                      </a:r>
                      <a:endParaRPr sz="1100">
                        <a:latin typeface="Calibri"/>
                        <a:cs typeface="Calibri"/>
                      </a:endParaRPr>
                    </a:p>
                  </a:txBody>
                  <a:tcPr marL="0" marR="0" marT="0" marB="0" anchor="ctr">
                    <a:lnL w="6350">
                      <a:solidFill>
                        <a:srgbClr val="9CC2E4"/>
                      </a:solidFill>
                      <a:prstDash val="solid"/>
                    </a:lnL>
                    <a:lnR w="6350">
                      <a:solidFill>
                        <a:srgbClr val="9CC2E4"/>
                      </a:solidFill>
                      <a:prstDash val="solid"/>
                    </a:lnR>
                    <a:lnT w="6350">
                      <a:solidFill>
                        <a:srgbClr val="9CC2E4"/>
                      </a:solidFill>
                      <a:prstDash val="solid"/>
                    </a:lnT>
                    <a:lnB w="6350">
                      <a:solidFill>
                        <a:srgbClr val="9CC2E4"/>
                      </a:solidFill>
                      <a:prstDash val="solid"/>
                    </a:lnB>
                  </a:tcPr>
                </a:tc>
                <a:tc>
                  <a:txBody>
                    <a:bodyPr/>
                    <a:lstStyle/>
                    <a:p>
                      <a:pPr marL="68580" algn="ctr">
                        <a:lnSpc>
                          <a:spcPts val="1275"/>
                        </a:lnSpc>
                      </a:pPr>
                      <a:r>
                        <a:rPr sz="1100" dirty="0">
                          <a:latin typeface="Calibri"/>
                          <a:cs typeface="Calibri"/>
                        </a:rPr>
                        <a:t>Lead </a:t>
                      </a:r>
                      <a:r>
                        <a:rPr sz="1100" spc="-25" dirty="0">
                          <a:latin typeface="Calibri"/>
                          <a:cs typeface="Calibri"/>
                        </a:rPr>
                        <a:t>FNR</a:t>
                      </a:r>
                      <a:endParaRPr sz="1100">
                        <a:latin typeface="Calibri"/>
                        <a:cs typeface="Calibri"/>
                      </a:endParaRPr>
                    </a:p>
                  </a:txBody>
                  <a:tcPr marL="0" marR="0" marT="0" marB="0" anchor="ctr">
                    <a:lnL w="6350">
                      <a:solidFill>
                        <a:srgbClr val="9CC2E4"/>
                      </a:solidFill>
                      <a:prstDash val="solid"/>
                    </a:lnL>
                    <a:lnR w="6350">
                      <a:solidFill>
                        <a:srgbClr val="9CC2E4"/>
                      </a:solidFill>
                      <a:prstDash val="solid"/>
                    </a:lnR>
                    <a:lnT w="6350">
                      <a:solidFill>
                        <a:srgbClr val="9CC2E4"/>
                      </a:solidFill>
                      <a:prstDash val="solid"/>
                    </a:lnT>
                    <a:lnB w="6350">
                      <a:solidFill>
                        <a:srgbClr val="9CC2E4"/>
                      </a:solidFill>
                      <a:prstDash val="solid"/>
                    </a:lnB>
                  </a:tcPr>
                </a:tc>
                <a:tc>
                  <a:txBody>
                    <a:bodyPr/>
                    <a:lstStyle/>
                    <a:p>
                      <a:pPr marL="69850" algn="ctr">
                        <a:lnSpc>
                          <a:spcPts val="1275"/>
                        </a:lnSpc>
                      </a:pPr>
                      <a:r>
                        <a:rPr sz="1100" dirty="0">
                          <a:latin typeface="Calibri"/>
                          <a:cs typeface="Calibri"/>
                        </a:rPr>
                        <a:t>Westinghouse,</a:t>
                      </a:r>
                      <a:r>
                        <a:rPr sz="1100" spc="-45" dirty="0">
                          <a:latin typeface="Calibri"/>
                          <a:cs typeface="Calibri"/>
                        </a:rPr>
                        <a:t> </a:t>
                      </a:r>
                      <a:r>
                        <a:rPr sz="1100" spc="-25" dirty="0">
                          <a:latin typeface="Calibri"/>
                          <a:cs typeface="Calibri"/>
                        </a:rPr>
                        <a:t>USA</a:t>
                      </a:r>
                      <a:endParaRPr sz="1100" dirty="0">
                        <a:latin typeface="Calibri"/>
                        <a:cs typeface="Calibri"/>
                      </a:endParaRPr>
                    </a:p>
                  </a:txBody>
                  <a:tcPr marL="0" marR="0" marT="0" marB="0" anchor="ctr">
                    <a:lnL w="6350">
                      <a:solidFill>
                        <a:srgbClr val="9CC2E4"/>
                      </a:solidFill>
                      <a:prstDash val="solid"/>
                    </a:lnL>
                    <a:lnR w="6350">
                      <a:solidFill>
                        <a:srgbClr val="9CC2E4"/>
                      </a:solidFill>
                      <a:prstDash val="solid"/>
                    </a:lnR>
                    <a:lnT w="6350">
                      <a:solidFill>
                        <a:srgbClr val="9CC2E4"/>
                      </a:solidFill>
                      <a:prstDash val="solid"/>
                    </a:lnT>
                    <a:lnB w="6350">
                      <a:solidFill>
                        <a:srgbClr val="9CC2E4"/>
                      </a:solidFill>
                      <a:prstDash val="solid"/>
                    </a:lnB>
                  </a:tcPr>
                </a:tc>
                <a:extLst>
                  <a:ext uri="{0D108BD9-81ED-4DB2-BD59-A6C34878D82A}">
                    <a16:rowId xmlns:a16="http://schemas.microsoft.com/office/drawing/2014/main" val="2755482930"/>
                  </a:ext>
                </a:extLst>
              </a:tr>
              <a:tr h="292100">
                <a:tc>
                  <a:txBody>
                    <a:bodyPr/>
                    <a:lstStyle/>
                    <a:p>
                      <a:pPr marL="67945" algn="ctr">
                        <a:lnSpc>
                          <a:spcPts val="1275"/>
                        </a:lnSpc>
                      </a:pPr>
                      <a:r>
                        <a:rPr sz="1100" spc="-10" dirty="0">
                          <a:latin typeface="Calibri"/>
                          <a:cs typeface="Calibri"/>
                        </a:rPr>
                        <a:t>TMSR-</a:t>
                      </a:r>
                      <a:r>
                        <a:rPr sz="1100" spc="-25" dirty="0">
                          <a:latin typeface="Calibri"/>
                          <a:cs typeface="Calibri"/>
                        </a:rPr>
                        <a:t>SF</a:t>
                      </a:r>
                      <a:endParaRPr sz="1100">
                        <a:latin typeface="Calibri"/>
                        <a:cs typeface="Calibri"/>
                      </a:endParaRPr>
                    </a:p>
                  </a:txBody>
                  <a:tcPr marL="0" marR="0" marT="0" marB="0" anchor="ctr">
                    <a:lnL w="6350">
                      <a:solidFill>
                        <a:srgbClr val="9CC2E4"/>
                      </a:solidFill>
                      <a:prstDash val="solid"/>
                    </a:lnL>
                    <a:lnR w="6350">
                      <a:solidFill>
                        <a:srgbClr val="9CC2E4"/>
                      </a:solidFill>
                      <a:prstDash val="solid"/>
                    </a:lnR>
                    <a:lnT w="6350">
                      <a:solidFill>
                        <a:srgbClr val="9CC2E4"/>
                      </a:solidFill>
                      <a:prstDash val="solid"/>
                    </a:lnT>
                    <a:lnB w="6350">
                      <a:solidFill>
                        <a:srgbClr val="9CC2E4"/>
                      </a:solidFill>
                      <a:prstDash val="solid"/>
                    </a:lnB>
                    <a:solidFill>
                      <a:srgbClr val="DEEAF6"/>
                    </a:solidFill>
                  </a:tcPr>
                </a:tc>
                <a:tc>
                  <a:txBody>
                    <a:bodyPr/>
                    <a:lstStyle/>
                    <a:p>
                      <a:pPr marL="68580" algn="ctr">
                        <a:lnSpc>
                          <a:spcPts val="1275"/>
                        </a:lnSpc>
                      </a:pPr>
                      <a:r>
                        <a:rPr sz="1100" dirty="0">
                          <a:latin typeface="Calibri"/>
                          <a:cs typeface="Calibri"/>
                        </a:rPr>
                        <a:t>100</a:t>
                      </a:r>
                      <a:r>
                        <a:rPr sz="1100" spc="-20" dirty="0">
                          <a:latin typeface="Calibri"/>
                          <a:cs typeface="Calibri"/>
                        </a:rPr>
                        <a:t> </a:t>
                      </a:r>
                      <a:r>
                        <a:rPr sz="1100" spc="-25" dirty="0">
                          <a:latin typeface="Calibri"/>
                          <a:cs typeface="Calibri"/>
                        </a:rPr>
                        <a:t>MWt</a:t>
                      </a:r>
                      <a:endParaRPr sz="1100">
                        <a:latin typeface="Calibri"/>
                        <a:cs typeface="Calibri"/>
                      </a:endParaRPr>
                    </a:p>
                  </a:txBody>
                  <a:tcPr marL="0" marR="0" marT="0" marB="0" anchor="ctr">
                    <a:lnL w="6350">
                      <a:solidFill>
                        <a:srgbClr val="9CC2E4"/>
                      </a:solidFill>
                      <a:prstDash val="solid"/>
                    </a:lnL>
                    <a:lnR w="6350">
                      <a:solidFill>
                        <a:srgbClr val="9CC2E4"/>
                      </a:solidFill>
                      <a:prstDash val="solid"/>
                    </a:lnR>
                    <a:lnT w="6350">
                      <a:solidFill>
                        <a:srgbClr val="9CC2E4"/>
                      </a:solidFill>
                      <a:prstDash val="solid"/>
                    </a:lnT>
                    <a:lnB w="6350">
                      <a:solidFill>
                        <a:srgbClr val="9CC2E4"/>
                      </a:solidFill>
                      <a:prstDash val="solid"/>
                    </a:lnB>
                    <a:solidFill>
                      <a:srgbClr val="DEEAF6"/>
                    </a:solidFill>
                  </a:tcPr>
                </a:tc>
                <a:tc>
                  <a:txBody>
                    <a:bodyPr/>
                    <a:lstStyle/>
                    <a:p>
                      <a:pPr marL="68580" algn="ctr">
                        <a:lnSpc>
                          <a:spcPts val="1275"/>
                        </a:lnSpc>
                      </a:pPr>
                      <a:r>
                        <a:rPr sz="1100" spc="-25" dirty="0">
                          <a:latin typeface="Calibri"/>
                          <a:cs typeface="Calibri"/>
                        </a:rPr>
                        <a:t>MSR</a:t>
                      </a:r>
                      <a:endParaRPr sz="1100" dirty="0">
                        <a:latin typeface="Calibri"/>
                        <a:cs typeface="Calibri"/>
                      </a:endParaRPr>
                    </a:p>
                  </a:txBody>
                  <a:tcPr marL="0" marR="0" marT="0" marB="0" anchor="ctr">
                    <a:lnL w="6350">
                      <a:solidFill>
                        <a:srgbClr val="9CC2E4"/>
                      </a:solidFill>
                      <a:prstDash val="solid"/>
                    </a:lnL>
                    <a:lnR w="6350">
                      <a:solidFill>
                        <a:srgbClr val="9CC2E4"/>
                      </a:solidFill>
                      <a:prstDash val="solid"/>
                    </a:lnR>
                    <a:lnT w="6350">
                      <a:solidFill>
                        <a:srgbClr val="9CC2E4"/>
                      </a:solidFill>
                      <a:prstDash val="solid"/>
                    </a:lnT>
                    <a:lnB w="6350">
                      <a:solidFill>
                        <a:srgbClr val="9CC2E4"/>
                      </a:solidFill>
                      <a:prstDash val="solid"/>
                    </a:lnB>
                    <a:solidFill>
                      <a:srgbClr val="DEEAF6"/>
                    </a:solidFill>
                  </a:tcPr>
                </a:tc>
                <a:tc>
                  <a:txBody>
                    <a:bodyPr/>
                    <a:lstStyle/>
                    <a:p>
                      <a:pPr marL="69850" algn="ctr">
                        <a:lnSpc>
                          <a:spcPts val="1275"/>
                        </a:lnSpc>
                      </a:pPr>
                      <a:r>
                        <a:rPr sz="1100" dirty="0">
                          <a:latin typeface="Calibri"/>
                          <a:cs typeface="Calibri"/>
                        </a:rPr>
                        <a:t>SINAP,</a:t>
                      </a:r>
                      <a:r>
                        <a:rPr sz="1100" spc="-20" dirty="0">
                          <a:latin typeface="Calibri"/>
                          <a:cs typeface="Calibri"/>
                        </a:rPr>
                        <a:t> </a:t>
                      </a:r>
                      <a:r>
                        <a:rPr sz="1100" spc="-10" dirty="0">
                          <a:latin typeface="Calibri"/>
                          <a:cs typeface="Calibri"/>
                        </a:rPr>
                        <a:t>China</a:t>
                      </a:r>
                      <a:endParaRPr sz="1100" dirty="0">
                        <a:latin typeface="Calibri"/>
                        <a:cs typeface="Calibri"/>
                      </a:endParaRPr>
                    </a:p>
                  </a:txBody>
                  <a:tcPr marL="0" marR="0" marT="0" marB="0" anchor="ctr">
                    <a:lnL w="6350">
                      <a:solidFill>
                        <a:srgbClr val="9CC2E4"/>
                      </a:solidFill>
                      <a:prstDash val="solid"/>
                    </a:lnL>
                    <a:lnR w="6350">
                      <a:solidFill>
                        <a:srgbClr val="9CC2E4"/>
                      </a:solidFill>
                      <a:prstDash val="solid"/>
                    </a:lnR>
                    <a:lnT w="6350">
                      <a:solidFill>
                        <a:srgbClr val="9CC2E4"/>
                      </a:solidFill>
                      <a:prstDash val="solid"/>
                    </a:lnT>
                    <a:lnB w="6350">
                      <a:solidFill>
                        <a:srgbClr val="9CC2E4"/>
                      </a:solidFill>
                      <a:prstDash val="solid"/>
                    </a:lnB>
                    <a:solidFill>
                      <a:srgbClr val="DEEAF6"/>
                    </a:solidFill>
                  </a:tcPr>
                </a:tc>
                <a:extLst>
                  <a:ext uri="{0D108BD9-81ED-4DB2-BD59-A6C34878D82A}">
                    <a16:rowId xmlns:a16="http://schemas.microsoft.com/office/drawing/2014/main" val="1802126513"/>
                  </a:ext>
                </a:extLst>
              </a:tr>
              <a:tr h="294005">
                <a:tc>
                  <a:txBody>
                    <a:bodyPr/>
                    <a:lstStyle/>
                    <a:p>
                      <a:pPr marL="67945" algn="ctr">
                        <a:lnSpc>
                          <a:spcPts val="1275"/>
                        </a:lnSpc>
                      </a:pPr>
                      <a:r>
                        <a:rPr sz="1100" dirty="0">
                          <a:latin typeface="Calibri"/>
                          <a:cs typeface="Calibri"/>
                        </a:rPr>
                        <a:t>PB-</a:t>
                      </a:r>
                      <a:r>
                        <a:rPr sz="1100" spc="-25" dirty="0">
                          <a:latin typeface="Calibri"/>
                          <a:cs typeface="Calibri"/>
                        </a:rPr>
                        <a:t>FHR</a:t>
                      </a:r>
                      <a:endParaRPr sz="1100">
                        <a:latin typeface="Calibri"/>
                        <a:cs typeface="Calibri"/>
                      </a:endParaRPr>
                    </a:p>
                  </a:txBody>
                  <a:tcPr marL="0" marR="0" marT="0" marB="0" anchor="ctr">
                    <a:lnL w="6350">
                      <a:solidFill>
                        <a:srgbClr val="9CC2E4"/>
                      </a:solidFill>
                      <a:prstDash val="solid"/>
                    </a:lnL>
                    <a:lnR w="6350">
                      <a:solidFill>
                        <a:srgbClr val="9CC2E4"/>
                      </a:solidFill>
                      <a:prstDash val="solid"/>
                    </a:lnR>
                    <a:lnT w="6350">
                      <a:solidFill>
                        <a:srgbClr val="9CC2E4"/>
                      </a:solidFill>
                      <a:prstDash val="solid"/>
                    </a:lnT>
                    <a:lnB w="6350">
                      <a:solidFill>
                        <a:srgbClr val="9CC2E4"/>
                      </a:solidFill>
                      <a:prstDash val="solid"/>
                    </a:lnB>
                  </a:tcPr>
                </a:tc>
                <a:tc>
                  <a:txBody>
                    <a:bodyPr/>
                    <a:lstStyle/>
                    <a:p>
                      <a:pPr marL="68580" algn="ctr">
                        <a:lnSpc>
                          <a:spcPts val="1275"/>
                        </a:lnSpc>
                      </a:pPr>
                      <a:r>
                        <a:rPr sz="1100" dirty="0">
                          <a:latin typeface="Calibri"/>
                          <a:cs typeface="Calibri"/>
                        </a:rPr>
                        <a:t>100</a:t>
                      </a:r>
                      <a:r>
                        <a:rPr sz="1100" spc="-20" dirty="0">
                          <a:latin typeface="Calibri"/>
                          <a:cs typeface="Calibri"/>
                        </a:rPr>
                        <a:t> </a:t>
                      </a:r>
                      <a:r>
                        <a:rPr sz="1100" spc="-25" dirty="0">
                          <a:latin typeface="Calibri"/>
                          <a:cs typeface="Calibri"/>
                        </a:rPr>
                        <a:t>MWe</a:t>
                      </a:r>
                      <a:endParaRPr sz="1100" dirty="0">
                        <a:latin typeface="Calibri"/>
                        <a:cs typeface="Calibri"/>
                      </a:endParaRPr>
                    </a:p>
                  </a:txBody>
                  <a:tcPr marL="0" marR="0" marT="0" marB="0" anchor="ctr">
                    <a:lnL w="6350">
                      <a:solidFill>
                        <a:srgbClr val="9CC2E4"/>
                      </a:solidFill>
                      <a:prstDash val="solid"/>
                    </a:lnL>
                    <a:lnR w="6350">
                      <a:solidFill>
                        <a:srgbClr val="9CC2E4"/>
                      </a:solidFill>
                      <a:prstDash val="solid"/>
                    </a:lnR>
                    <a:lnT w="6350">
                      <a:solidFill>
                        <a:srgbClr val="9CC2E4"/>
                      </a:solidFill>
                      <a:prstDash val="solid"/>
                    </a:lnT>
                    <a:lnB w="6350">
                      <a:solidFill>
                        <a:srgbClr val="9CC2E4"/>
                      </a:solidFill>
                      <a:prstDash val="solid"/>
                    </a:lnB>
                  </a:tcPr>
                </a:tc>
                <a:tc>
                  <a:txBody>
                    <a:bodyPr/>
                    <a:lstStyle/>
                    <a:p>
                      <a:pPr marL="68580" algn="ctr">
                        <a:lnSpc>
                          <a:spcPts val="1275"/>
                        </a:lnSpc>
                      </a:pPr>
                      <a:r>
                        <a:rPr sz="1100" spc="-25" dirty="0">
                          <a:latin typeface="Calibri"/>
                          <a:cs typeface="Calibri"/>
                        </a:rPr>
                        <a:t>MSR</a:t>
                      </a:r>
                      <a:endParaRPr sz="1100" dirty="0">
                        <a:latin typeface="Calibri"/>
                        <a:cs typeface="Calibri"/>
                      </a:endParaRPr>
                    </a:p>
                  </a:txBody>
                  <a:tcPr marL="0" marR="0" marT="0" marB="0" anchor="ctr">
                    <a:lnL w="6350">
                      <a:solidFill>
                        <a:srgbClr val="9CC2E4"/>
                      </a:solidFill>
                      <a:prstDash val="solid"/>
                    </a:lnL>
                    <a:lnR w="6350">
                      <a:solidFill>
                        <a:srgbClr val="9CC2E4"/>
                      </a:solidFill>
                      <a:prstDash val="solid"/>
                    </a:lnR>
                    <a:lnT w="6350">
                      <a:solidFill>
                        <a:srgbClr val="9CC2E4"/>
                      </a:solidFill>
                      <a:prstDash val="solid"/>
                    </a:lnT>
                    <a:lnB w="6350">
                      <a:solidFill>
                        <a:srgbClr val="9CC2E4"/>
                      </a:solidFill>
                      <a:prstDash val="solid"/>
                    </a:lnB>
                  </a:tcPr>
                </a:tc>
                <a:tc>
                  <a:txBody>
                    <a:bodyPr/>
                    <a:lstStyle/>
                    <a:p>
                      <a:pPr marL="69850" algn="ctr">
                        <a:lnSpc>
                          <a:spcPts val="1275"/>
                        </a:lnSpc>
                      </a:pPr>
                      <a:r>
                        <a:rPr sz="1100" dirty="0">
                          <a:latin typeface="Calibri"/>
                          <a:cs typeface="Calibri"/>
                        </a:rPr>
                        <a:t>UC</a:t>
                      </a:r>
                      <a:r>
                        <a:rPr sz="1100" spc="-10" dirty="0">
                          <a:latin typeface="Calibri"/>
                          <a:cs typeface="Calibri"/>
                        </a:rPr>
                        <a:t> </a:t>
                      </a:r>
                      <a:r>
                        <a:rPr sz="1100" dirty="0">
                          <a:latin typeface="Calibri"/>
                          <a:cs typeface="Calibri"/>
                        </a:rPr>
                        <a:t>Berkeley,</a:t>
                      </a:r>
                      <a:r>
                        <a:rPr sz="1100" spc="-10" dirty="0">
                          <a:latin typeface="Calibri"/>
                          <a:cs typeface="Calibri"/>
                        </a:rPr>
                        <a:t> </a:t>
                      </a:r>
                      <a:r>
                        <a:rPr sz="1100" spc="-25" dirty="0">
                          <a:latin typeface="Calibri"/>
                          <a:cs typeface="Calibri"/>
                        </a:rPr>
                        <a:t>USA</a:t>
                      </a:r>
                      <a:endParaRPr sz="1100" dirty="0">
                        <a:latin typeface="Calibri"/>
                        <a:cs typeface="Calibri"/>
                      </a:endParaRPr>
                    </a:p>
                  </a:txBody>
                  <a:tcPr marL="0" marR="0" marT="0" marB="0" anchor="ctr">
                    <a:lnL w="6350">
                      <a:solidFill>
                        <a:srgbClr val="9CC2E4"/>
                      </a:solidFill>
                      <a:prstDash val="solid"/>
                    </a:lnL>
                    <a:lnR w="6350">
                      <a:solidFill>
                        <a:srgbClr val="9CC2E4"/>
                      </a:solidFill>
                      <a:prstDash val="solid"/>
                    </a:lnR>
                    <a:lnT w="6350">
                      <a:solidFill>
                        <a:srgbClr val="9CC2E4"/>
                      </a:solidFill>
                      <a:prstDash val="solid"/>
                    </a:lnT>
                    <a:lnB w="6350">
                      <a:solidFill>
                        <a:srgbClr val="9CC2E4"/>
                      </a:solidFill>
                      <a:prstDash val="solid"/>
                    </a:lnB>
                  </a:tcPr>
                </a:tc>
                <a:extLst>
                  <a:ext uri="{0D108BD9-81ED-4DB2-BD59-A6C34878D82A}">
                    <a16:rowId xmlns:a16="http://schemas.microsoft.com/office/drawing/2014/main" val="3007352209"/>
                  </a:ext>
                </a:extLst>
              </a:tr>
            </a:tbl>
          </a:graphicData>
        </a:graphic>
      </p:graphicFrame>
      <p:graphicFrame>
        <p:nvGraphicFramePr>
          <p:cNvPr id="3" name="表 2">
            <a:extLst>
              <a:ext uri="{FF2B5EF4-FFF2-40B4-BE49-F238E27FC236}">
                <a16:creationId xmlns:a16="http://schemas.microsoft.com/office/drawing/2014/main" id="{E2A20986-F567-F460-2617-A289098D1E75}"/>
              </a:ext>
            </a:extLst>
          </p:cNvPr>
          <p:cNvGraphicFramePr>
            <a:graphicFrameLocks noGrp="1"/>
          </p:cNvGraphicFramePr>
          <p:nvPr>
            <p:extLst>
              <p:ext uri="{D42A27DB-BD31-4B8C-83A1-F6EECF244321}">
                <p14:modId xmlns:p14="http://schemas.microsoft.com/office/powerpoint/2010/main" val="3076006060"/>
              </p:ext>
            </p:extLst>
          </p:nvPr>
        </p:nvGraphicFramePr>
        <p:xfrm>
          <a:off x="6181456" y="632872"/>
          <a:ext cx="5764529" cy="1709008"/>
        </p:xfrm>
        <a:graphic>
          <a:graphicData uri="http://schemas.openxmlformats.org/drawingml/2006/table">
            <a:tbl>
              <a:tblPr firstRow="1" bandRow="1">
                <a:tableStyleId>{2D5ABB26-0587-4C30-8999-92F81FD0307C}</a:tableStyleId>
              </a:tblPr>
              <a:tblGrid>
                <a:gridCol w="1543047">
                  <a:extLst>
                    <a:ext uri="{9D8B030D-6E8A-4147-A177-3AD203B41FA5}">
                      <a16:colId xmlns:a16="http://schemas.microsoft.com/office/drawing/2014/main" val="1247006197"/>
                    </a:ext>
                  </a:extLst>
                </a:gridCol>
                <a:gridCol w="748937">
                  <a:extLst>
                    <a:ext uri="{9D8B030D-6E8A-4147-A177-3AD203B41FA5}">
                      <a16:colId xmlns:a16="http://schemas.microsoft.com/office/drawing/2014/main" val="3228385100"/>
                    </a:ext>
                  </a:extLst>
                </a:gridCol>
                <a:gridCol w="1040495">
                  <a:extLst>
                    <a:ext uri="{9D8B030D-6E8A-4147-A177-3AD203B41FA5}">
                      <a16:colId xmlns:a16="http://schemas.microsoft.com/office/drawing/2014/main" val="1985052306"/>
                    </a:ext>
                  </a:extLst>
                </a:gridCol>
                <a:gridCol w="2432050">
                  <a:extLst>
                    <a:ext uri="{9D8B030D-6E8A-4147-A177-3AD203B41FA5}">
                      <a16:colId xmlns:a16="http://schemas.microsoft.com/office/drawing/2014/main" val="3022001355"/>
                    </a:ext>
                  </a:extLst>
                </a:gridCol>
              </a:tblGrid>
              <a:tr h="347345">
                <a:tc>
                  <a:txBody>
                    <a:bodyPr/>
                    <a:lstStyle/>
                    <a:p>
                      <a:pPr marL="67945" algn="ctr">
                        <a:lnSpc>
                          <a:spcPts val="1275"/>
                        </a:lnSpc>
                      </a:pPr>
                      <a:r>
                        <a:rPr sz="1100" spc="-10" dirty="0">
                          <a:latin typeface="Calibri"/>
                          <a:cs typeface="Calibri"/>
                        </a:rPr>
                        <a:t>Integral</a:t>
                      </a:r>
                      <a:r>
                        <a:rPr lang="en-US" sz="1100" spc="-10" dirty="0">
                          <a:latin typeface="Calibri"/>
                          <a:cs typeface="Calibri"/>
                        </a:rPr>
                        <a:t> </a:t>
                      </a:r>
                      <a:r>
                        <a:rPr sz="1100" spc="-25" dirty="0">
                          <a:latin typeface="Calibri"/>
                          <a:cs typeface="Calibri"/>
                        </a:rPr>
                        <a:t>MSR</a:t>
                      </a:r>
                      <a:endParaRPr sz="1100" dirty="0">
                        <a:latin typeface="Calibri"/>
                        <a:cs typeface="Calibri"/>
                      </a:endParaRPr>
                    </a:p>
                  </a:txBody>
                  <a:tcPr marL="0" marR="0" marT="0" marB="0" anchor="ctr">
                    <a:lnL w="6350">
                      <a:solidFill>
                        <a:srgbClr val="9CC2E4"/>
                      </a:solidFill>
                      <a:prstDash val="solid"/>
                    </a:lnL>
                    <a:lnR w="6350">
                      <a:solidFill>
                        <a:srgbClr val="9CC2E4"/>
                      </a:solidFill>
                      <a:prstDash val="solid"/>
                    </a:lnR>
                    <a:lnT w="6350">
                      <a:solidFill>
                        <a:srgbClr val="9CC2E4"/>
                      </a:solidFill>
                      <a:prstDash val="solid"/>
                    </a:lnT>
                    <a:lnB w="6350">
                      <a:solidFill>
                        <a:srgbClr val="9CC2E4"/>
                      </a:solidFill>
                      <a:prstDash val="solid"/>
                    </a:lnB>
                    <a:solidFill>
                      <a:srgbClr val="DEEAF6"/>
                    </a:solidFill>
                  </a:tcPr>
                </a:tc>
                <a:tc>
                  <a:txBody>
                    <a:bodyPr/>
                    <a:lstStyle/>
                    <a:p>
                      <a:pPr marL="68580" algn="ctr">
                        <a:lnSpc>
                          <a:spcPts val="1275"/>
                        </a:lnSpc>
                      </a:pPr>
                      <a:r>
                        <a:rPr sz="1100" dirty="0">
                          <a:latin typeface="Calibri"/>
                          <a:cs typeface="Calibri"/>
                        </a:rPr>
                        <a:t>192</a:t>
                      </a:r>
                      <a:r>
                        <a:rPr sz="1100" spc="-20" dirty="0">
                          <a:latin typeface="Calibri"/>
                          <a:cs typeface="Calibri"/>
                        </a:rPr>
                        <a:t> </a:t>
                      </a:r>
                      <a:r>
                        <a:rPr sz="1100" spc="-25" dirty="0">
                          <a:latin typeface="Calibri"/>
                          <a:cs typeface="Calibri"/>
                        </a:rPr>
                        <a:t>MWe</a:t>
                      </a:r>
                      <a:endParaRPr sz="1100">
                        <a:latin typeface="Calibri"/>
                        <a:cs typeface="Calibri"/>
                      </a:endParaRPr>
                    </a:p>
                  </a:txBody>
                  <a:tcPr marL="0" marR="0" marT="0" marB="0" anchor="ctr">
                    <a:lnL w="6350">
                      <a:solidFill>
                        <a:srgbClr val="9CC2E4"/>
                      </a:solidFill>
                      <a:prstDash val="solid"/>
                    </a:lnL>
                    <a:lnR w="6350">
                      <a:solidFill>
                        <a:srgbClr val="9CC2E4"/>
                      </a:solidFill>
                      <a:prstDash val="solid"/>
                    </a:lnR>
                    <a:lnT w="6350">
                      <a:solidFill>
                        <a:srgbClr val="9CC2E4"/>
                      </a:solidFill>
                      <a:prstDash val="solid"/>
                    </a:lnT>
                    <a:lnB w="6350">
                      <a:solidFill>
                        <a:srgbClr val="9CC2E4"/>
                      </a:solidFill>
                      <a:prstDash val="solid"/>
                    </a:lnB>
                    <a:solidFill>
                      <a:srgbClr val="DEEAF6"/>
                    </a:solidFill>
                  </a:tcPr>
                </a:tc>
                <a:tc>
                  <a:txBody>
                    <a:bodyPr/>
                    <a:lstStyle/>
                    <a:p>
                      <a:pPr marL="68580" algn="ctr">
                        <a:lnSpc>
                          <a:spcPts val="1275"/>
                        </a:lnSpc>
                      </a:pPr>
                      <a:r>
                        <a:rPr sz="1100" spc="-25" dirty="0">
                          <a:latin typeface="Calibri"/>
                          <a:cs typeface="Calibri"/>
                        </a:rPr>
                        <a:t>MSR</a:t>
                      </a:r>
                      <a:endParaRPr sz="1100" dirty="0">
                        <a:latin typeface="Calibri"/>
                        <a:cs typeface="Calibri"/>
                      </a:endParaRPr>
                    </a:p>
                  </a:txBody>
                  <a:tcPr marL="0" marR="0" marT="0" marB="0" anchor="ctr">
                    <a:lnL w="6350">
                      <a:solidFill>
                        <a:srgbClr val="9CC2E4"/>
                      </a:solidFill>
                      <a:prstDash val="solid"/>
                    </a:lnL>
                    <a:lnR w="6350">
                      <a:solidFill>
                        <a:srgbClr val="9CC2E4"/>
                      </a:solidFill>
                      <a:prstDash val="solid"/>
                    </a:lnR>
                    <a:lnT w="6350">
                      <a:solidFill>
                        <a:srgbClr val="9CC2E4"/>
                      </a:solidFill>
                      <a:prstDash val="solid"/>
                    </a:lnT>
                    <a:lnB w="6350">
                      <a:solidFill>
                        <a:srgbClr val="9CC2E4"/>
                      </a:solidFill>
                      <a:prstDash val="solid"/>
                    </a:lnB>
                    <a:solidFill>
                      <a:srgbClr val="DEEAF6"/>
                    </a:solidFill>
                  </a:tcPr>
                </a:tc>
                <a:tc>
                  <a:txBody>
                    <a:bodyPr/>
                    <a:lstStyle/>
                    <a:p>
                      <a:pPr marL="69850" algn="ctr">
                        <a:lnSpc>
                          <a:spcPts val="1275"/>
                        </a:lnSpc>
                      </a:pPr>
                      <a:r>
                        <a:rPr sz="1100" dirty="0">
                          <a:latin typeface="Calibri"/>
                          <a:cs typeface="Calibri"/>
                        </a:rPr>
                        <a:t>Terrestrial</a:t>
                      </a:r>
                      <a:r>
                        <a:rPr sz="1100" spc="-25" dirty="0">
                          <a:latin typeface="Calibri"/>
                          <a:cs typeface="Calibri"/>
                        </a:rPr>
                        <a:t> </a:t>
                      </a:r>
                      <a:r>
                        <a:rPr sz="1100" dirty="0">
                          <a:latin typeface="Calibri"/>
                          <a:cs typeface="Calibri"/>
                        </a:rPr>
                        <a:t>Energy,</a:t>
                      </a:r>
                      <a:r>
                        <a:rPr sz="1100" spc="-20" dirty="0">
                          <a:latin typeface="Calibri"/>
                          <a:cs typeface="Calibri"/>
                        </a:rPr>
                        <a:t> </a:t>
                      </a:r>
                      <a:r>
                        <a:rPr sz="1100" spc="-10" dirty="0">
                          <a:latin typeface="Calibri"/>
                          <a:cs typeface="Calibri"/>
                        </a:rPr>
                        <a:t>Canada</a:t>
                      </a:r>
                      <a:endParaRPr sz="1100">
                        <a:latin typeface="Calibri"/>
                        <a:cs typeface="Calibri"/>
                      </a:endParaRPr>
                    </a:p>
                  </a:txBody>
                  <a:tcPr marL="0" marR="0" marT="0" marB="0" anchor="ctr">
                    <a:lnL w="6350">
                      <a:solidFill>
                        <a:srgbClr val="9CC2E4"/>
                      </a:solidFill>
                      <a:prstDash val="solid"/>
                    </a:lnL>
                    <a:lnR w="6350">
                      <a:solidFill>
                        <a:srgbClr val="9CC2E4"/>
                      </a:solidFill>
                      <a:prstDash val="solid"/>
                    </a:lnR>
                    <a:lnT w="6350">
                      <a:solidFill>
                        <a:srgbClr val="9CC2E4"/>
                      </a:solidFill>
                      <a:prstDash val="solid"/>
                    </a:lnT>
                    <a:lnB w="6350">
                      <a:solidFill>
                        <a:srgbClr val="9CC2E4"/>
                      </a:solidFill>
                      <a:prstDash val="solid"/>
                    </a:lnB>
                    <a:solidFill>
                      <a:srgbClr val="DEEAF6"/>
                    </a:solidFill>
                  </a:tcPr>
                </a:tc>
                <a:extLst>
                  <a:ext uri="{0D108BD9-81ED-4DB2-BD59-A6C34878D82A}">
                    <a16:rowId xmlns:a16="http://schemas.microsoft.com/office/drawing/2014/main" val="3058232675"/>
                  </a:ext>
                </a:extLst>
              </a:tr>
              <a:tr h="347345">
                <a:tc>
                  <a:txBody>
                    <a:bodyPr/>
                    <a:lstStyle/>
                    <a:p>
                      <a:pPr marL="67945" algn="ctr">
                        <a:lnSpc>
                          <a:spcPts val="1275"/>
                        </a:lnSpc>
                      </a:pPr>
                      <a:r>
                        <a:rPr sz="1100" spc="-10" dirty="0" err="1">
                          <a:latin typeface="Calibri"/>
                          <a:cs typeface="Calibri"/>
                        </a:rPr>
                        <a:t>Moltex</a:t>
                      </a:r>
                      <a:r>
                        <a:rPr lang="en-US" sz="1100" spc="-10" dirty="0">
                          <a:latin typeface="Calibri"/>
                          <a:cs typeface="Calibri"/>
                        </a:rPr>
                        <a:t> </a:t>
                      </a:r>
                      <a:r>
                        <a:rPr sz="1100" spc="-10" dirty="0">
                          <a:latin typeface="Calibri"/>
                          <a:cs typeface="Calibri"/>
                        </a:rPr>
                        <a:t>SSR-</a:t>
                      </a:r>
                      <a:r>
                        <a:rPr sz="1100" spc="-50" dirty="0">
                          <a:latin typeface="Calibri"/>
                          <a:cs typeface="Calibri"/>
                        </a:rPr>
                        <a:t>U</a:t>
                      </a:r>
                      <a:endParaRPr sz="1100" dirty="0">
                        <a:latin typeface="Calibri"/>
                        <a:cs typeface="Calibri"/>
                      </a:endParaRPr>
                    </a:p>
                  </a:txBody>
                  <a:tcPr marL="0" marR="0" marT="0" marB="0" anchor="ctr">
                    <a:lnL w="6350">
                      <a:solidFill>
                        <a:srgbClr val="9CC2E4"/>
                      </a:solidFill>
                      <a:prstDash val="solid"/>
                    </a:lnL>
                    <a:lnR w="6350">
                      <a:solidFill>
                        <a:srgbClr val="9CC2E4"/>
                      </a:solidFill>
                      <a:prstDash val="solid"/>
                    </a:lnR>
                    <a:lnT w="6350">
                      <a:solidFill>
                        <a:srgbClr val="9CC2E4"/>
                      </a:solidFill>
                      <a:prstDash val="solid"/>
                    </a:lnT>
                    <a:lnB w="6350">
                      <a:solidFill>
                        <a:srgbClr val="9CC2E4"/>
                      </a:solidFill>
                      <a:prstDash val="solid"/>
                    </a:lnB>
                  </a:tcPr>
                </a:tc>
                <a:tc>
                  <a:txBody>
                    <a:bodyPr/>
                    <a:lstStyle/>
                    <a:p>
                      <a:pPr marL="68580" algn="ctr">
                        <a:lnSpc>
                          <a:spcPts val="1275"/>
                        </a:lnSpc>
                      </a:pPr>
                      <a:r>
                        <a:rPr sz="1100" dirty="0">
                          <a:latin typeface="Calibri"/>
                          <a:cs typeface="Calibri"/>
                        </a:rPr>
                        <a:t>150</a:t>
                      </a:r>
                      <a:r>
                        <a:rPr sz="1100" spc="-20" dirty="0">
                          <a:latin typeface="Calibri"/>
                          <a:cs typeface="Calibri"/>
                        </a:rPr>
                        <a:t> </a:t>
                      </a:r>
                      <a:r>
                        <a:rPr sz="1100" spc="-25" dirty="0">
                          <a:latin typeface="Calibri"/>
                          <a:cs typeface="Calibri"/>
                        </a:rPr>
                        <a:t>MWe</a:t>
                      </a:r>
                      <a:endParaRPr sz="1100" dirty="0">
                        <a:latin typeface="Calibri"/>
                        <a:cs typeface="Calibri"/>
                      </a:endParaRPr>
                    </a:p>
                  </a:txBody>
                  <a:tcPr marL="0" marR="0" marT="0" marB="0" anchor="ctr">
                    <a:lnL w="6350">
                      <a:solidFill>
                        <a:srgbClr val="9CC2E4"/>
                      </a:solidFill>
                      <a:prstDash val="solid"/>
                    </a:lnL>
                    <a:lnR w="6350">
                      <a:solidFill>
                        <a:srgbClr val="9CC2E4"/>
                      </a:solidFill>
                      <a:prstDash val="solid"/>
                    </a:lnR>
                    <a:lnT w="6350">
                      <a:solidFill>
                        <a:srgbClr val="9CC2E4"/>
                      </a:solidFill>
                      <a:prstDash val="solid"/>
                    </a:lnT>
                    <a:lnB w="6350">
                      <a:solidFill>
                        <a:srgbClr val="9CC2E4"/>
                      </a:solidFill>
                      <a:prstDash val="solid"/>
                    </a:lnB>
                  </a:tcPr>
                </a:tc>
                <a:tc>
                  <a:txBody>
                    <a:bodyPr/>
                    <a:lstStyle/>
                    <a:p>
                      <a:pPr marL="68580" algn="ctr">
                        <a:lnSpc>
                          <a:spcPts val="1275"/>
                        </a:lnSpc>
                      </a:pPr>
                      <a:r>
                        <a:rPr sz="1100" spc="-10" dirty="0">
                          <a:latin typeface="Calibri"/>
                          <a:cs typeface="Calibri"/>
                        </a:rPr>
                        <a:t>MSR/FNR</a:t>
                      </a:r>
                      <a:endParaRPr sz="1100" dirty="0">
                        <a:latin typeface="Calibri"/>
                        <a:cs typeface="Calibri"/>
                      </a:endParaRPr>
                    </a:p>
                  </a:txBody>
                  <a:tcPr marL="0" marR="0" marT="0" marB="0" anchor="ctr">
                    <a:lnL w="6350">
                      <a:solidFill>
                        <a:srgbClr val="9CC2E4"/>
                      </a:solidFill>
                      <a:prstDash val="solid"/>
                    </a:lnL>
                    <a:lnR w="6350">
                      <a:solidFill>
                        <a:srgbClr val="9CC2E4"/>
                      </a:solidFill>
                      <a:prstDash val="solid"/>
                    </a:lnR>
                    <a:lnT w="6350">
                      <a:solidFill>
                        <a:srgbClr val="9CC2E4"/>
                      </a:solidFill>
                      <a:prstDash val="solid"/>
                    </a:lnT>
                    <a:lnB w="6350">
                      <a:solidFill>
                        <a:srgbClr val="9CC2E4"/>
                      </a:solidFill>
                      <a:prstDash val="solid"/>
                    </a:lnB>
                  </a:tcPr>
                </a:tc>
                <a:tc>
                  <a:txBody>
                    <a:bodyPr/>
                    <a:lstStyle/>
                    <a:p>
                      <a:pPr marL="69850" algn="ctr">
                        <a:lnSpc>
                          <a:spcPts val="1275"/>
                        </a:lnSpc>
                      </a:pPr>
                      <a:r>
                        <a:rPr sz="1100" dirty="0">
                          <a:latin typeface="Calibri"/>
                          <a:cs typeface="Calibri"/>
                        </a:rPr>
                        <a:t>Moltex,</a:t>
                      </a:r>
                      <a:r>
                        <a:rPr sz="1100" spc="-25" dirty="0">
                          <a:latin typeface="Calibri"/>
                          <a:cs typeface="Calibri"/>
                        </a:rPr>
                        <a:t> UK</a:t>
                      </a:r>
                      <a:endParaRPr sz="1100">
                        <a:latin typeface="Calibri"/>
                        <a:cs typeface="Calibri"/>
                      </a:endParaRPr>
                    </a:p>
                  </a:txBody>
                  <a:tcPr marL="0" marR="0" marT="0" marB="0" anchor="ctr">
                    <a:lnL w="6350">
                      <a:solidFill>
                        <a:srgbClr val="9CC2E4"/>
                      </a:solidFill>
                      <a:prstDash val="solid"/>
                    </a:lnL>
                    <a:lnR w="6350">
                      <a:solidFill>
                        <a:srgbClr val="9CC2E4"/>
                      </a:solidFill>
                      <a:prstDash val="solid"/>
                    </a:lnR>
                    <a:lnT w="6350">
                      <a:solidFill>
                        <a:srgbClr val="9CC2E4"/>
                      </a:solidFill>
                      <a:prstDash val="solid"/>
                    </a:lnT>
                    <a:lnB w="6350">
                      <a:solidFill>
                        <a:srgbClr val="9CC2E4"/>
                      </a:solidFill>
                      <a:prstDash val="solid"/>
                    </a:lnB>
                  </a:tcPr>
                </a:tc>
                <a:extLst>
                  <a:ext uri="{0D108BD9-81ED-4DB2-BD59-A6C34878D82A}">
                    <a16:rowId xmlns:a16="http://schemas.microsoft.com/office/drawing/2014/main" val="1197226815"/>
                  </a:ext>
                </a:extLst>
              </a:tr>
              <a:tr h="318358">
                <a:tc>
                  <a:txBody>
                    <a:bodyPr/>
                    <a:lstStyle/>
                    <a:p>
                      <a:pPr marL="67945" algn="ctr">
                        <a:lnSpc>
                          <a:spcPts val="1275"/>
                        </a:lnSpc>
                      </a:pPr>
                      <a:r>
                        <a:rPr sz="1100" spc="-10" dirty="0" err="1">
                          <a:latin typeface="Calibri"/>
                          <a:cs typeface="Calibri"/>
                        </a:rPr>
                        <a:t>Moltex</a:t>
                      </a:r>
                      <a:r>
                        <a:rPr lang="en-US" sz="1100" spc="-10" dirty="0">
                          <a:latin typeface="Calibri"/>
                          <a:cs typeface="Calibri"/>
                        </a:rPr>
                        <a:t> </a:t>
                      </a:r>
                      <a:r>
                        <a:rPr sz="1100" spc="-10" dirty="0">
                          <a:latin typeface="Calibri"/>
                          <a:cs typeface="Calibri"/>
                        </a:rPr>
                        <a:t>SSR-</a:t>
                      </a:r>
                      <a:r>
                        <a:rPr sz="1100" spc="-50" dirty="0">
                          <a:latin typeface="Calibri"/>
                          <a:cs typeface="Calibri"/>
                        </a:rPr>
                        <a:t>W</a:t>
                      </a:r>
                      <a:r>
                        <a:rPr lang="en-US" sz="1100" spc="-50" dirty="0">
                          <a:latin typeface="Calibri"/>
                          <a:cs typeface="Calibri"/>
                        </a:rPr>
                        <a:t> </a:t>
                      </a:r>
                      <a:r>
                        <a:rPr sz="1100" spc="-10" dirty="0">
                          <a:latin typeface="Calibri"/>
                          <a:cs typeface="Calibri"/>
                        </a:rPr>
                        <a:t>global</a:t>
                      </a:r>
                      <a:endParaRPr sz="1100" dirty="0">
                        <a:latin typeface="Calibri"/>
                        <a:cs typeface="Calibri"/>
                      </a:endParaRPr>
                    </a:p>
                  </a:txBody>
                  <a:tcPr marL="0" marR="0" marT="0" marB="0" anchor="ctr">
                    <a:lnL w="6350">
                      <a:solidFill>
                        <a:srgbClr val="9CC2E4"/>
                      </a:solidFill>
                      <a:prstDash val="solid"/>
                    </a:lnL>
                    <a:lnR w="6350">
                      <a:solidFill>
                        <a:srgbClr val="9CC2E4"/>
                      </a:solidFill>
                      <a:prstDash val="solid"/>
                    </a:lnR>
                    <a:lnT w="6350">
                      <a:solidFill>
                        <a:srgbClr val="9CC2E4"/>
                      </a:solidFill>
                      <a:prstDash val="solid"/>
                    </a:lnT>
                    <a:lnB w="6350">
                      <a:solidFill>
                        <a:srgbClr val="9CC2E4"/>
                      </a:solidFill>
                      <a:prstDash val="solid"/>
                    </a:lnB>
                    <a:solidFill>
                      <a:srgbClr val="DEEAF6"/>
                    </a:solidFill>
                  </a:tcPr>
                </a:tc>
                <a:tc>
                  <a:txBody>
                    <a:bodyPr/>
                    <a:lstStyle/>
                    <a:p>
                      <a:pPr marL="68580" algn="ctr">
                        <a:lnSpc>
                          <a:spcPts val="1275"/>
                        </a:lnSpc>
                      </a:pPr>
                      <a:r>
                        <a:rPr sz="1100" dirty="0">
                          <a:latin typeface="Calibri"/>
                          <a:cs typeface="Calibri"/>
                        </a:rPr>
                        <a:t>150</a:t>
                      </a:r>
                      <a:r>
                        <a:rPr sz="1100" spc="-20" dirty="0">
                          <a:latin typeface="Calibri"/>
                          <a:cs typeface="Calibri"/>
                        </a:rPr>
                        <a:t> </a:t>
                      </a:r>
                      <a:r>
                        <a:rPr sz="1100" spc="-25" dirty="0">
                          <a:latin typeface="Calibri"/>
                          <a:cs typeface="Calibri"/>
                        </a:rPr>
                        <a:t>MWe</a:t>
                      </a:r>
                      <a:endParaRPr sz="1100" dirty="0">
                        <a:latin typeface="Calibri"/>
                        <a:cs typeface="Calibri"/>
                      </a:endParaRPr>
                    </a:p>
                  </a:txBody>
                  <a:tcPr marL="0" marR="0" marT="0" marB="0" anchor="ctr">
                    <a:lnL w="6350">
                      <a:solidFill>
                        <a:srgbClr val="9CC2E4"/>
                      </a:solidFill>
                      <a:prstDash val="solid"/>
                    </a:lnL>
                    <a:lnR w="6350">
                      <a:solidFill>
                        <a:srgbClr val="9CC2E4"/>
                      </a:solidFill>
                      <a:prstDash val="solid"/>
                    </a:lnR>
                    <a:lnT w="6350">
                      <a:solidFill>
                        <a:srgbClr val="9CC2E4"/>
                      </a:solidFill>
                      <a:prstDash val="solid"/>
                    </a:lnT>
                    <a:lnB w="6350">
                      <a:solidFill>
                        <a:srgbClr val="9CC2E4"/>
                      </a:solidFill>
                      <a:prstDash val="solid"/>
                    </a:lnB>
                    <a:solidFill>
                      <a:srgbClr val="DEEAF6"/>
                    </a:solidFill>
                  </a:tcPr>
                </a:tc>
                <a:tc>
                  <a:txBody>
                    <a:bodyPr/>
                    <a:lstStyle/>
                    <a:p>
                      <a:pPr marL="68580" algn="ctr">
                        <a:lnSpc>
                          <a:spcPts val="1275"/>
                        </a:lnSpc>
                      </a:pPr>
                      <a:r>
                        <a:rPr sz="1100" spc="-25" dirty="0">
                          <a:latin typeface="Calibri"/>
                          <a:cs typeface="Calibri"/>
                        </a:rPr>
                        <a:t>MSR</a:t>
                      </a:r>
                      <a:endParaRPr sz="1100" dirty="0">
                        <a:latin typeface="Calibri"/>
                        <a:cs typeface="Calibri"/>
                      </a:endParaRPr>
                    </a:p>
                  </a:txBody>
                  <a:tcPr marL="0" marR="0" marT="0" marB="0" anchor="ctr">
                    <a:lnL w="6350">
                      <a:solidFill>
                        <a:srgbClr val="9CC2E4"/>
                      </a:solidFill>
                      <a:prstDash val="solid"/>
                    </a:lnL>
                    <a:lnR w="6350">
                      <a:solidFill>
                        <a:srgbClr val="9CC2E4"/>
                      </a:solidFill>
                      <a:prstDash val="solid"/>
                    </a:lnR>
                    <a:lnT w="6350">
                      <a:solidFill>
                        <a:srgbClr val="9CC2E4"/>
                      </a:solidFill>
                      <a:prstDash val="solid"/>
                    </a:lnT>
                    <a:lnB w="6350">
                      <a:solidFill>
                        <a:srgbClr val="9CC2E4"/>
                      </a:solidFill>
                      <a:prstDash val="solid"/>
                    </a:lnB>
                    <a:solidFill>
                      <a:srgbClr val="DEEAF6"/>
                    </a:solidFill>
                  </a:tcPr>
                </a:tc>
                <a:tc>
                  <a:txBody>
                    <a:bodyPr/>
                    <a:lstStyle/>
                    <a:p>
                      <a:pPr marL="69850" algn="ctr">
                        <a:lnSpc>
                          <a:spcPts val="1275"/>
                        </a:lnSpc>
                      </a:pPr>
                      <a:r>
                        <a:rPr sz="1100" dirty="0">
                          <a:latin typeface="Calibri"/>
                          <a:cs typeface="Calibri"/>
                        </a:rPr>
                        <a:t>Moltex,</a:t>
                      </a:r>
                      <a:r>
                        <a:rPr sz="1100" spc="-25" dirty="0">
                          <a:latin typeface="Calibri"/>
                          <a:cs typeface="Calibri"/>
                        </a:rPr>
                        <a:t> UK</a:t>
                      </a:r>
                      <a:endParaRPr sz="1100" dirty="0">
                        <a:latin typeface="Calibri"/>
                        <a:cs typeface="Calibri"/>
                      </a:endParaRPr>
                    </a:p>
                  </a:txBody>
                  <a:tcPr marL="0" marR="0" marT="0" marB="0" anchor="ctr">
                    <a:lnL w="6350">
                      <a:solidFill>
                        <a:srgbClr val="9CC2E4"/>
                      </a:solidFill>
                      <a:prstDash val="solid"/>
                    </a:lnL>
                    <a:lnR w="6350">
                      <a:solidFill>
                        <a:srgbClr val="9CC2E4"/>
                      </a:solidFill>
                      <a:prstDash val="solid"/>
                    </a:lnR>
                    <a:lnT w="6350">
                      <a:solidFill>
                        <a:srgbClr val="9CC2E4"/>
                      </a:solidFill>
                      <a:prstDash val="solid"/>
                    </a:lnT>
                    <a:lnB w="6350">
                      <a:solidFill>
                        <a:srgbClr val="9CC2E4"/>
                      </a:solidFill>
                      <a:prstDash val="solid"/>
                    </a:lnB>
                    <a:solidFill>
                      <a:srgbClr val="DEEAF6"/>
                    </a:solidFill>
                  </a:tcPr>
                </a:tc>
                <a:extLst>
                  <a:ext uri="{0D108BD9-81ED-4DB2-BD59-A6C34878D82A}">
                    <a16:rowId xmlns:a16="http://schemas.microsoft.com/office/drawing/2014/main" val="4005482990"/>
                  </a:ext>
                </a:extLst>
              </a:tr>
              <a:tr h="347345">
                <a:tc>
                  <a:txBody>
                    <a:bodyPr/>
                    <a:lstStyle/>
                    <a:p>
                      <a:pPr marL="67945" marR="263525" algn="ctr">
                        <a:lnSpc>
                          <a:spcPts val="1330"/>
                        </a:lnSpc>
                      </a:pPr>
                      <a:r>
                        <a:rPr sz="1100" spc="-10" dirty="0">
                          <a:latin typeface="Calibri"/>
                          <a:cs typeface="Calibri"/>
                        </a:rPr>
                        <a:t>Thorcon </a:t>
                      </a:r>
                      <a:r>
                        <a:rPr sz="1100" spc="-25" dirty="0">
                          <a:latin typeface="Calibri"/>
                          <a:cs typeface="Calibri"/>
                        </a:rPr>
                        <a:t>MSR</a:t>
                      </a:r>
                      <a:endParaRPr sz="1100" dirty="0">
                        <a:latin typeface="Calibri"/>
                        <a:cs typeface="Calibri"/>
                      </a:endParaRPr>
                    </a:p>
                  </a:txBody>
                  <a:tcPr marL="0" marR="0" marT="0" marB="0" anchor="ctr">
                    <a:lnL w="6350">
                      <a:solidFill>
                        <a:srgbClr val="9CC2E4"/>
                      </a:solidFill>
                      <a:prstDash val="solid"/>
                    </a:lnL>
                    <a:lnR w="6350">
                      <a:solidFill>
                        <a:srgbClr val="9CC2E4"/>
                      </a:solidFill>
                      <a:prstDash val="solid"/>
                    </a:lnR>
                    <a:lnT w="6350">
                      <a:solidFill>
                        <a:srgbClr val="9CC2E4"/>
                      </a:solidFill>
                      <a:prstDash val="solid"/>
                    </a:lnT>
                    <a:lnB w="6350">
                      <a:solidFill>
                        <a:srgbClr val="9CC2E4"/>
                      </a:solidFill>
                      <a:prstDash val="solid"/>
                    </a:lnB>
                  </a:tcPr>
                </a:tc>
                <a:tc>
                  <a:txBody>
                    <a:bodyPr/>
                    <a:lstStyle/>
                    <a:p>
                      <a:pPr marL="68580" algn="ctr">
                        <a:lnSpc>
                          <a:spcPts val="1290"/>
                        </a:lnSpc>
                      </a:pPr>
                      <a:r>
                        <a:rPr sz="1100" dirty="0">
                          <a:latin typeface="Calibri"/>
                          <a:cs typeface="Calibri"/>
                        </a:rPr>
                        <a:t>250</a:t>
                      </a:r>
                      <a:r>
                        <a:rPr sz="1100" spc="-20" dirty="0">
                          <a:latin typeface="Calibri"/>
                          <a:cs typeface="Calibri"/>
                        </a:rPr>
                        <a:t> </a:t>
                      </a:r>
                      <a:r>
                        <a:rPr sz="1100" spc="-25" dirty="0">
                          <a:latin typeface="Calibri"/>
                          <a:cs typeface="Calibri"/>
                        </a:rPr>
                        <a:t>MWe</a:t>
                      </a:r>
                      <a:endParaRPr sz="1100">
                        <a:latin typeface="Calibri"/>
                        <a:cs typeface="Calibri"/>
                      </a:endParaRPr>
                    </a:p>
                  </a:txBody>
                  <a:tcPr marL="0" marR="0" marT="0" marB="0" anchor="ctr">
                    <a:lnL w="6350">
                      <a:solidFill>
                        <a:srgbClr val="9CC2E4"/>
                      </a:solidFill>
                      <a:prstDash val="solid"/>
                    </a:lnL>
                    <a:lnR w="6350">
                      <a:solidFill>
                        <a:srgbClr val="9CC2E4"/>
                      </a:solidFill>
                      <a:prstDash val="solid"/>
                    </a:lnR>
                    <a:lnT w="6350">
                      <a:solidFill>
                        <a:srgbClr val="9CC2E4"/>
                      </a:solidFill>
                      <a:prstDash val="solid"/>
                    </a:lnT>
                    <a:lnB w="6350">
                      <a:solidFill>
                        <a:srgbClr val="9CC2E4"/>
                      </a:solidFill>
                      <a:prstDash val="solid"/>
                    </a:lnB>
                  </a:tcPr>
                </a:tc>
                <a:tc>
                  <a:txBody>
                    <a:bodyPr/>
                    <a:lstStyle/>
                    <a:p>
                      <a:pPr marL="68580" algn="ctr">
                        <a:lnSpc>
                          <a:spcPts val="1290"/>
                        </a:lnSpc>
                      </a:pPr>
                      <a:r>
                        <a:rPr sz="1100" spc="-25" dirty="0">
                          <a:latin typeface="Calibri"/>
                          <a:cs typeface="Calibri"/>
                        </a:rPr>
                        <a:t>MSR</a:t>
                      </a:r>
                      <a:endParaRPr sz="1100" dirty="0">
                        <a:latin typeface="Calibri"/>
                        <a:cs typeface="Calibri"/>
                      </a:endParaRPr>
                    </a:p>
                  </a:txBody>
                  <a:tcPr marL="0" marR="0" marT="0" marB="0" anchor="ctr">
                    <a:lnL w="6350">
                      <a:solidFill>
                        <a:srgbClr val="9CC2E4"/>
                      </a:solidFill>
                      <a:prstDash val="solid"/>
                    </a:lnL>
                    <a:lnR w="6350">
                      <a:solidFill>
                        <a:srgbClr val="9CC2E4"/>
                      </a:solidFill>
                      <a:prstDash val="solid"/>
                    </a:lnR>
                    <a:lnT w="6350">
                      <a:solidFill>
                        <a:srgbClr val="9CC2E4"/>
                      </a:solidFill>
                      <a:prstDash val="solid"/>
                    </a:lnT>
                    <a:lnB w="6350">
                      <a:solidFill>
                        <a:srgbClr val="9CC2E4"/>
                      </a:solidFill>
                      <a:prstDash val="solid"/>
                    </a:lnB>
                  </a:tcPr>
                </a:tc>
                <a:tc>
                  <a:txBody>
                    <a:bodyPr/>
                    <a:lstStyle/>
                    <a:p>
                      <a:pPr marL="69850" algn="ctr">
                        <a:lnSpc>
                          <a:spcPts val="1290"/>
                        </a:lnSpc>
                      </a:pPr>
                      <a:r>
                        <a:rPr sz="1100" dirty="0">
                          <a:latin typeface="Calibri"/>
                          <a:cs typeface="Calibri"/>
                        </a:rPr>
                        <a:t>Martingale,</a:t>
                      </a:r>
                      <a:r>
                        <a:rPr sz="1100" spc="-30" dirty="0">
                          <a:latin typeface="Calibri"/>
                          <a:cs typeface="Calibri"/>
                        </a:rPr>
                        <a:t> </a:t>
                      </a:r>
                      <a:r>
                        <a:rPr sz="1100" spc="-25" dirty="0">
                          <a:latin typeface="Calibri"/>
                          <a:cs typeface="Calibri"/>
                        </a:rPr>
                        <a:t>USA</a:t>
                      </a:r>
                      <a:endParaRPr sz="1100">
                        <a:latin typeface="Calibri"/>
                        <a:cs typeface="Calibri"/>
                      </a:endParaRPr>
                    </a:p>
                  </a:txBody>
                  <a:tcPr marL="0" marR="0" marT="0" marB="0" anchor="ctr">
                    <a:lnL w="6350">
                      <a:solidFill>
                        <a:srgbClr val="9CC2E4"/>
                      </a:solidFill>
                      <a:prstDash val="solid"/>
                    </a:lnL>
                    <a:lnR w="6350">
                      <a:solidFill>
                        <a:srgbClr val="9CC2E4"/>
                      </a:solidFill>
                      <a:prstDash val="solid"/>
                    </a:lnR>
                    <a:lnT w="6350">
                      <a:solidFill>
                        <a:srgbClr val="9CC2E4"/>
                      </a:solidFill>
                      <a:prstDash val="solid"/>
                    </a:lnT>
                    <a:lnB w="6350">
                      <a:solidFill>
                        <a:srgbClr val="9CC2E4"/>
                      </a:solidFill>
                      <a:prstDash val="solid"/>
                    </a:lnB>
                  </a:tcPr>
                </a:tc>
                <a:extLst>
                  <a:ext uri="{0D108BD9-81ED-4DB2-BD59-A6C34878D82A}">
                    <a16:rowId xmlns:a16="http://schemas.microsoft.com/office/drawing/2014/main" val="2667943163"/>
                  </a:ext>
                </a:extLst>
              </a:tr>
              <a:tr h="348615">
                <a:tc>
                  <a:txBody>
                    <a:bodyPr/>
                    <a:lstStyle/>
                    <a:p>
                      <a:pPr marL="67945" marR="340995" algn="ctr">
                        <a:lnSpc>
                          <a:spcPts val="1330"/>
                        </a:lnSpc>
                      </a:pPr>
                      <a:r>
                        <a:rPr sz="1100" spc="-10" dirty="0">
                          <a:latin typeface="Calibri"/>
                          <a:cs typeface="Calibri"/>
                        </a:rPr>
                        <a:t>Leadir- </a:t>
                      </a:r>
                      <a:r>
                        <a:rPr sz="1100" spc="-20" dirty="0">
                          <a:latin typeface="Calibri"/>
                          <a:cs typeface="Calibri"/>
                        </a:rPr>
                        <a:t>PS100</a:t>
                      </a:r>
                      <a:endParaRPr sz="1100" dirty="0">
                        <a:latin typeface="Calibri"/>
                        <a:cs typeface="Calibri"/>
                      </a:endParaRPr>
                    </a:p>
                  </a:txBody>
                  <a:tcPr marL="0" marR="0" marT="0" marB="0" anchor="ctr">
                    <a:lnL w="6350">
                      <a:solidFill>
                        <a:srgbClr val="9CC2E4"/>
                      </a:solidFill>
                      <a:prstDash val="solid"/>
                    </a:lnL>
                    <a:lnR w="6350">
                      <a:solidFill>
                        <a:srgbClr val="9CC2E4"/>
                      </a:solidFill>
                      <a:prstDash val="solid"/>
                    </a:lnR>
                    <a:lnT w="6350">
                      <a:solidFill>
                        <a:srgbClr val="9CC2E4"/>
                      </a:solidFill>
                      <a:prstDash val="solid"/>
                    </a:lnT>
                    <a:lnB w="6350">
                      <a:solidFill>
                        <a:srgbClr val="9CC2E4"/>
                      </a:solidFill>
                      <a:prstDash val="solid"/>
                    </a:lnB>
                    <a:solidFill>
                      <a:srgbClr val="DEEAF6"/>
                    </a:solidFill>
                  </a:tcPr>
                </a:tc>
                <a:tc>
                  <a:txBody>
                    <a:bodyPr/>
                    <a:lstStyle/>
                    <a:p>
                      <a:pPr marL="68580" algn="ctr">
                        <a:lnSpc>
                          <a:spcPts val="1290"/>
                        </a:lnSpc>
                      </a:pPr>
                      <a:r>
                        <a:rPr sz="1100" dirty="0">
                          <a:latin typeface="Calibri"/>
                          <a:cs typeface="Calibri"/>
                        </a:rPr>
                        <a:t>36</a:t>
                      </a:r>
                      <a:r>
                        <a:rPr sz="1100" spc="-10" dirty="0">
                          <a:latin typeface="Calibri"/>
                          <a:cs typeface="Calibri"/>
                        </a:rPr>
                        <a:t> </a:t>
                      </a:r>
                      <a:r>
                        <a:rPr sz="1100" spc="-25" dirty="0">
                          <a:latin typeface="Calibri"/>
                          <a:cs typeface="Calibri"/>
                        </a:rPr>
                        <a:t>MWe</a:t>
                      </a:r>
                      <a:endParaRPr sz="1100" dirty="0">
                        <a:latin typeface="Calibri"/>
                        <a:cs typeface="Calibri"/>
                      </a:endParaRPr>
                    </a:p>
                  </a:txBody>
                  <a:tcPr marL="0" marR="0" marT="0" marB="0" anchor="ctr">
                    <a:lnL w="6350">
                      <a:solidFill>
                        <a:srgbClr val="9CC2E4"/>
                      </a:solidFill>
                      <a:prstDash val="solid"/>
                    </a:lnL>
                    <a:lnR w="6350">
                      <a:solidFill>
                        <a:srgbClr val="9CC2E4"/>
                      </a:solidFill>
                      <a:prstDash val="solid"/>
                    </a:lnR>
                    <a:lnT w="6350">
                      <a:solidFill>
                        <a:srgbClr val="9CC2E4"/>
                      </a:solidFill>
                      <a:prstDash val="solid"/>
                    </a:lnT>
                    <a:lnB w="6350">
                      <a:solidFill>
                        <a:srgbClr val="9CC2E4"/>
                      </a:solidFill>
                      <a:prstDash val="solid"/>
                    </a:lnB>
                    <a:solidFill>
                      <a:srgbClr val="DEEAF6"/>
                    </a:solidFill>
                  </a:tcPr>
                </a:tc>
                <a:tc>
                  <a:txBody>
                    <a:bodyPr/>
                    <a:lstStyle/>
                    <a:p>
                      <a:pPr marL="68580" algn="ctr">
                        <a:lnSpc>
                          <a:spcPts val="1290"/>
                        </a:lnSpc>
                      </a:pPr>
                      <a:r>
                        <a:rPr sz="1100" spc="-10" dirty="0">
                          <a:latin typeface="Calibri"/>
                          <a:cs typeface="Calibri"/>
                        </a:rPr>
                        <a:t>Lead-cooled</a:t>
                      </a:r>
                      <a:endParaRPr sz="1100" dirty="0">
                        <a:latin typeface="Calibri"/>
                        <a:cs typeface="Calibri"/>
                      </a:endParaRPr>
                    </a:p>
                  </a:txBody>
                  <a:tcPr marL="0" marR="0" marT="0" marB="0" anchor="ctr">
                    <a:lnL w="6350">
                      <a:solidFill>
                        <a:srgbClr val="9CC2E4"/>
                      </a:solidFill>
                      <a:prstDash val="solid"/>
                    </a:lnL>
                    <a:lnR w="6350">
                      <a:solidFill>
                        <a:srgbClr val="9CC2E4"/>
                      </a:solidFill>
                      <a:prstDash val="solid"/>
                    </a:lnR>
                    <a:lnT w="6350">
                      <a:solidFill>
                        <a:srgbClr val="9CC2E4"/>
                      </a:solidFill>
                      <a:prstDash val="solid"/>
                    </a:lnT>
                    <a:lnB w="6350">
                      <a:solidFill>
                        <a:srgbClr val="9CC2E4"/>
                      </a:solidFill>
                      <a:prstDash val="solid"/>
                    </a:lnB>
                    <a:solidFill>
                      <a:srgbClr val="DEEAF6"/>
                    </a:solidFill>
                  </a:tcPr>
                </a:tc>
                <a:tc>
                  <a:txBody>
                    <a:bodyPr/>
                    <a:lstStyle/>
                    <a:p>
                      <a:pPr marL="69850" algn="ctr">
                        <a:lnSpc>
                          <a:spcPts val="1290"/>
                        </a:lnSpc>
                      </a:pPr>
                      <a:r>
                        <a:rPr sz="1100" dirty="0">
                          <a:latin typeface="Calibri"/>
                          <a:cs typeface="Calibri"/>
                        </a:rPr>
                        <a:t>Northern</a:t>
                      </a:r>
                      <a:r>
                        <a:rPr sz="1100" spc="-20" dirty="0">
                          <a:latin typeface="Calibri"/>
                          <a:cs typeface="Calibri"/>
                        </a:rPr>
                        <a:t> </a:t>
                      </a:r>
                      <a:r>
                        <a:rPr sz="1100" dirty="0">
                          <a:latin typeface="Calibri"/>
                          <a:cs typeface="Calibri"/>
                        </a:rPr>
                        <a:t>Nuclear,</a:t>
                      </a:r>
                      <a:r>
                        <a:rPr sz="1100" spc="-10" dirty="0">
                          <a:latin typeface="Calibri"/>
                          <a:cs typeface="Calibri"/>
                        </a:rPr>
                        <a:t> Canada</a:t>
                      </a:r>
                      <a:endParaRPr sz="1100" dirty="0">
                        <a:latin typeface="Calibri"/>
                        <a:cs typeface="Calibri"/>
                      </a:endParaRPr>
                    </a:p>
                  </a:txBody>
                  <a:tcPr marL="0" marR="0" marT="0" marB="0" anchor="ctr">
                    <a:lnL w="6350">
                      <a:solidFill>
                        <a:srgbClr val="9CC2E4"/>
                      </a:solidFill>
                      <a:prstDash val="solid"/>
                    </a:lnL>
                    <a:lnR w="6350">
                      <a:solidFill>
                        <a:srgbClr val="9CC2E4"/>
                      </a:solidFill>
                      <a:prstDash val="solid"/>
                    </a:lnR>
                    <a:lnT w="6350">
                      <a:solidFill>
                        <a:srgbClr val="9CC2E4"/>
                      </a:solidFill>
                      <a:prstDash val="solid"/>
                    </a:lnT>
                    <a:lnB w="6350">
                      <a:solidFill>
                        <a:srgbClr val="9CC2E4"/>
                      </a:solidFill>
                      <a:prstDash val="solid"/>
                    </a:lnB>
                    <a:solidFill>
                      <a:srgbClr val="DEEAF6"/>
                    </a:solidFill>
                  </a:tcPr>
                </a:tc>
                <a:extLst>
                  <a:ext uri="{0D108BD9-81ED-4DB2-BD59-A6C34878D82A}">
                    <a16:rowId xmlns:a16="http://schemas.microsoft.com/office/drawing/2014/main" val="4073127808"/>
                  </a:ext>
                </a:extLst>
              </a:tr>
            </a:tbl>
          </a:graphicData>
        </a:graphic>
      </p:graphicFrame>
      <p:graphicFrame>
        <p:nvGraphicFramePr>
          <p:cNvPr id="4" name="object 3">
            <a:extLst>
              <a:ext uri="{FF2B5EF4-FFF2-40B4-BE49-F238E27FC236}">
                <a16:creationId xmlns:a16="http://schemas.microsoft.com/office/drawing/2014/main" id="{3EA760C1-17C1-B3DE-97CD-313E23D7B6AE}"/>
              </a:ext>
            </a:extLst>
          </p:cNvPr>
          <p:cNvGraphicFramePr>
            <a:graphicFrameLocks noGrp="1"/>
          </p:cNvGraphicFramePr>
          <p:nvPr>
            <p:extLst>
              <p:ext uri="{D42A27DB-BD31-4B8C-83A1-F6EECF244321}">
                <p14:modId xmlns:p14="http://schemas.microsoft.com/office/powerpoint/2010/main" val="3923437301"/>
              </p:ext>
            </p:extLst>
          </p:nvPr>
        </p:nvGraphicFramePr>
        <p:xfrm>
          <a:off x="6255751" y="3555257"/>
          <a:ext cx="5764529" cy="2919095"/>
        </p:xfrm>
        <a:graphic>
          <a:graphicData uri="http://schemas.openxmlformats.org/drawingml/2006/table">
            <a:tbl>
              <a:tblPr firstRow="1" bandRow="1">
                <a:tableStyleId>{2D5ABB26-0587-4C30-8999-92F81FD0307C}</a:tableStyleId>
              </a:tblPr>
              <a:tblGrid>
                <a:gridCol w="1687287">
                  <a:extLst>
                    <a:ext uri="{9D8B030D-6E8A-4147-A177-3AD203B41FA5}">
                      <a16:colId xmlns:a16="http://schemas.microsoft.com/office/drawing/2014/main" val="20000"/>
                    </a:ext>
                  </a:extLst>
                </a:gridCol>
                <a:gridCol w="923109">
                  <a:extLst>
                    <a:ext uri="{9D8B030D-6E8A-4147-A177-3AD203B41FA5}">
                      <a16:colId xmlns:a16="http://schemas.microsoft.com/office/drawing/2014/main" val="20001"/>
                    </a:ext>
                  </a:extLst>
                </a:gridCol>
                <a:gridCol w="1236617">
                  <a:extLst>
                    <a:ext uri="{9D8B030D-6E8A-4147-A177-3AD203B41FA5}">
                      <a16:colId xmlns:a16="http://schemas.microsoft.com/office/drawing/2014/main" val="20002"/>
                    </a:ext>
                  </a:extLst>
                </a:gridCol>
                <a:gridCol w="1917516">
                  <a:extLst>
                    <a:ext uri="{9D8B030D-6E8A-4147-A177-3AD203B41FA5}">
                      <a16:colId xmlns:a16="http://schemas.microsoft.com/office/drawing/2014/main" val="20003"/>
                    </a:ext>
                  </a:extLst>
                </a:gridCol>
              </a:tblGrid>
              <a:tr h="410845">
                <a:tc>
                  <a:txBody>
                    <a:bodyPr/>
                    <a:lstStyle/>
                    <a:p>
                      <a:pPr marL="67945" algn="ctr">
                        <a:lnSpc>
                          <a:spcPts val="1135"/>
                        </a:lnSpc>
                      </a:pPr>
                      <a:r>
                        <a:rPr sz="1000" b="1" spc="-20" dirty="0">
                          <a:solidFill>
                            <a:srgbClr val="FFFFFF"/>
                          </a:solidFill>
                          <a:latin typeface="Arial"/>
                          <a:cs typeface="Arial"/>
                        </a:rPr>
                        <a:t>Name</a:t>
                      </a:r>
                      <a:endParaRPr sz="1000" dirty="0">
                        <a:latin typeface="Arial"/>
                        <a:cs typeface="Arial"/>
                      </a:endParaRPr>
                    </a:p>
                  </a:txBody>
                  <a:tcPr marL="0" marR="0" marT="0" marB="0" anchor="ctr">
                    <a:lnL w="6350">
                      <a:solidFill>
                        <a:srgbClr val="9CC2E4"/>
                      </a:solidFill>
                      <a:prstDash val="solid"/>
                    </a:lnL>
                    <a:lnR w="6350">
                      <a:solidFill>
                        <a:srgbClr val="9CC2E4"/>
                      </a:solidFill>
                      <a:prstDash val="solid"/>
                    </a:lnR>
                    <a:lnT w="6350">
                      <a:solidFill>
                        <a:srgbClr val="9CC2E4"/>
                      </a:solidFill>
                      <a:prstDash val="solid"/>
                    </a:lnT>
                    <a:lnB w="6350">
                      <a:solidFill>
                        <a:srgbClr val="9CC2E4"/>
                      </a:solidFill>
                      <a:prstDash val="solid"/>
                    </a:lnB>
                    <a:solidFill>
                      <a:schemeClr val="tx1"/>
                    </a:solidFill>
                  </a:tcPr>
                </a:tc>
                <a:tc>
                  <a:txBody>
                    <a:bodyPr/>
                    <a:lstStyle/>
                    <a:p>
                      <a:pPr marL="68580" algn="ctr">
                        <a:lnSpc>
                          <a:spcPts val="1135"/>
                        </a:lnSpc>
                      </a:pPr>
                      <a:r>
                        <a:rPr sz="1000" b="1" spc="-10" dirty="0">
                          <a:solidFill>
                            <a:srgbClr val="FFFFFF"/>
                          </a:solidFill>
                          <a:latin typeface="Arial"/>
                          <a:cs typeface="Arial"/>
                        </a:rPr>
                        <a:t>Capacity</a:t>
                      </a:r>
                      <a:endParaRPr sz="1000" dirty="0">
                        <a:latin typeface="Arial"/>
                        <a:cs typeface="Arial"/>
                      </a:endParaRPr>
                    </a:p>
                  </a:txBody>
                  <a:tcPr marL="0" marR="0" marT="0" marB="0" anchor="ctr">
                    <a:lnL w="6350">
                      <a:solidFill>
                        <a:srgbClr val="9CC2E4"/>
                      </a:solidFill>
                      <a:prstDash val="solid"/>
                    </a:lnL>
                    <a:lnR w="6350">
                      <a:solidFill>
                        <a:srgbClr val="9CC2E4"/>
                      </a:solidFill>
                      <a:prstDash val="solid"/>
                    </a:lnR>
                    <a:lnT w="6350">
                      <a:solidFill>
                        <a:srgbClr val="9CC2E4"/>
                      </a:solidFill>
                      <a:prstDash val="solid"/>
                    </a:lnT>
                    <a:lnB w="6350">
                      <a:solidFill>
                        <a:srgbClr val="9CC2E4"/>
                      </a:solidFill>
                      <a:prstDash val="solid"/>
                    </a:lnB>
                    <a:solidFill>
                      <a:schemeClr val="tx1"/>
                    </a:solidFill>
                  </a:tcPr>
                </a:tc>
                <a:tc>
                  <a:txBody>
                    <a:bodyPr/>
                    <a:lstStyle/>
                    <a:p>
                      <a:pPr marL="68580" algn="ctr">
                        <a:lnSpc>
                          <a:spcPts val="1135"/>
                        </a:lnSpc>
                      </a:pPr>
                      <a:r>
                        <a:rPr sz="1000" b="1" spc="-20" dirty="0">
                          <a:solidFill>
                            <a:srgbClr val="FFFFFF"/>
                          </a:solidFill>
                          <a:latin typeface="Arial"/>
                          <a:cs typeface="Arial"/>
                        </a:rPr>
                        <a:t>Type</a:t>
                      </a:r>
                      <a:endParaRPr sz="1000" dirty="0">
                        <a:latin typeface="Arial"/>
                        <a:cs typeface="Arial"/>
                      </a:endParaRPr>
                    </a:p>
                  </a:txBody>
                  <a:tcPr marL="0" marR="0" marT="0" marB="0" anchor="ctr">
                    <a:lnL w="6350">
                      <a:solidFill>
                        <a:srgbClr val="9CC2E4"/>
                      </a:solidFill>
                      <a:prstDash val="solid"/>
                    </a:lnL>
                    <a:lnR w="6350">
                      <a:solidFill>
                        <a:srgbClr val="9CC2E4"/>
                      </a:solidFill>
                      <a:prstDash val="solid"/>
                    </a:lnR>
                    <a:lnT w="6350">
                      <a:solidFill>
                        <a:srgbClr val="9CC2E4"/>
                      </a:solidFill>
                      <a:prstDash val="solid"/>
                    </a:lnT>
                    <a:lnB w="6350">
                      <a:solidFill>
                        <a:srgbClr val="9CC2E4"/>
                      </a:solidFill>
                      <a:prstDash val="solid"/>
                    </a:lnB>
                    <a:solidFill>
                      <a:schemeClr val="tx1"/>
                    </a:solidFill>
                  </a:tcPr>
                </a:tc>
                <a:tc>
                  <a:txBody>
                    <a:bodyPr/>
                    <a:lstStyle/>
                    <a:p>
                      <a:pPr marL="69850" algn="ctr">
                        <a:lnSpc>
                          <a:spcPts val="1135"/>
                        </a:lnSpc>
                      </a:pPr>
                      <a:r>
                        <a:rPr sz="1000" b="1" spc="-10" dirty="0">
                          <a:solidFill>
                            <a:srgbClr val="FFFFFF"/>
                          </a:solidFill>
                          <a:latin typeface="Arial"/>
                          <a:cs typeface="Arial"/>
                        </a:rPr>
                        <a:t>Developer</a:t>
                      </a:r>
                      <a:endParaRPr sz="1000" dirty="0">
                        <a:latin typeface="Arial"/>
                        <a:cs typeface="Arial"/>
                      </a:endParaRPr>
                    </a:p>
                  </a:txBody>
                  <a:tcPr marL="0" marR="0" marT="0" marB="0" anchor="ctr">
                    <a:lnL w="6350">
                      <a:solidFill>
                        <a:srgbClr val="9CC2E4"/>
                      </a:solidFill>
                      <a:prstDash val="solid"/>
                    </a:lnL>
                    <a:lnR w="6350">
                      <a:solidFill>
                        <a:srgbClr val="9CC2E4"/>
                      </a:solidFill>
                      <a:prstDash val="solid"/>
                    </a:lnR>
                    <a:lnT w="6350">
                      <a:solidFill>
                        <a:srgbClr val="9CC2E4"/>
                      </a:solidFill>
                      <a:prstDash val="solid"/>
                    </a:lnT>
                    <a:lnB w="6350">
                      <a:solidFill>
                        <a:srgbClr val="9CC2E4"/>
                      </a:solidFill>
                      <a:prstDash val="solid"/>
                    </a:lnB>
                    <a:solidFill>
                      <a:schemeClr val="tx1"/>
                    </a:solidFill>
                  </a:tcPr>
                </a:tc>
                <a:extLst>
                  <a:ext uri="{0D108BD9-81ED-4DB2-BD59-A6C34878D82A}">
                    <a16:rowId xmlns:a16="http://schemas.microsoft.com/office/drawing/2014/main" val="10000"/>
                  </a:ext>
                </a:extLst>
              </a:tr>
              <a:tr h="294005">
                <a:tc>
                  <a:txBody>
                    <a:bodyPr/>
                    <a:lstStyle/>
                    <a:p>
                      <a:pPr marL="67945" algn="ctr">
                        <a:lnSpc>
                          <a:spcPts val="1275"/>
                        </a:lnSpc>
                      </a:pPr>
                      <a:r>
                        <a:rPr sz="1100" spc="-10" dirty="0">
                          <a:latin typeface="Calibri"/>
                          <a:cs typeface="Calibri"/>
                        </a:rPr>
                        <a:t>U-battery</a:t>
                      </a:r>
                      <a:endParaRPr sz="1100" dirty="0">
                        <a:latin typeface="Calibri"/>
                        <a:cs typeface="Calibri"/>
                      </a:endParaRPr>
                    </a:p>
                  </a:txBody>
                  <a:tcPr marL="0" marR="0" marT="0" marB="0" anchor="ctr">
                    <a:lnL w="6350">
                      <a:solidFill>
                        <a:srgbClr val="9CC2E4"/>
                      </a:solidFill>
                      <a:prstDash val="solid"/>
                    </a:lnL>
                    <a:lnR w="6350">
                      <a:solidFill>
                        <a:srgbClr val="9CC2E4"/>
                      </a:solidFill>
                      <a:prstDash val="solid"/>
                    </a:lnR>
                    <a:lnT w="6350">
                      <a:solidFill>
                        <a:srgbClr val="9CC2E4"/>
                      </a:solidFill>
                      <a:prstDash val="solid"/>
                    </a:lnT>
                    <a:lnB w="6350">
                      <a:solidFill>
                        <a:srgbClr val="9CC2E4"/>
                      </a:solidFill>
                      <a:prstDash val="solid"/>
                    </a:lnB>
                    <a:solidFill>
                      <a:srgbClr val="DEEAF6"/>
                    </a:solidFill>
                  </a:tcPr>
                </a:tc>
                <a:tc>
                  <a:txBody>
                    <a:bodyPr/>
                    <a:lstStyle/>
                    <a:p>
                      <a:pPr marL="68580" algn="ctr">
                        <a:lnSpc>
                          <a:spcPts val="1275"/>
                        </a:lnSpc>
                      </a:pPr>
                      <a:r>
                        <a:rPr sz="1100" dirty="0">
                          <a:latin typeface="Calibri"/>
                          <a:cs typeface="Calibri"/>
                        </a:rPr>
                        <a:t>4 </a:t>
                      </a:r>
                      <a:r>
                        <a:rPr sz="1100" spc="-25" dirty="0">
                          <a:latin typeface="Calibri"/>
                          <a:cs typeface="Calibri"/>
                        </a:rPr>
                        <a:t>MWe</a:t>
                      </a:r>
                      <a:endParaRPr sz="1100" dirty="0">
                        <a:latin typeface="Calibri"/>
                        <a:cs typeface="Calibri"/>
                      </a:endParaRPr>
                    </a:p>
                  </a:txBody>
                  <a:tcPr marL="0" marR="0" marT="0" marB="0" anchor="ctr">
                    <a:lnL w="6350">
                      <a:solidFill>
                        <a:srgbClr val="9CC2E4"/>
                      </a:solidFill>
                      <a:prstDash val="solid"/>
                    </a:lnL>
                    <a:lnR w="6350">
                      <a:solidFill>
                        <a:srgbClr val="9CC2E4"/>
                      </a:solidFill>
                      <a:prstDash val="solid"/>
                    </a:lnR>
                    <a:lnT w="6350">
                      <a:solidFill>
                        <a:srgbClr val="9CC2E4"/>
                      </a:solidFill>
                      <a:prstDash val="solid"/>
                    </a:lnT>
                    <a:lnB w="6350">
                      <a:solidFill>
                        <a:srgbClr val="9CC2E4"/>
                      </a:solidFill>
                      <a:prstDash val="solid"/>
                    </a:lnB>
                    <a:solidFill>
                      <a:srgbClr val="DEEAF6"/>
                    </a:solidFill>
                  </a:tcPr>
                </a:tc>
                <a:tc>
                  <a:txBody>
                    <a:bodyPr/>
                    <a:lstStyle/>
                    <a:p>
                      <a:pPr marL="68580" algn="ctr">
                        <a:lnSpc>
                          <a:spcPts val="1275"/>
                        </a:lnSpc>
                      </a:pPr>
                      <a:r>
                        <a:rPr sz="1100" spc="-25" dirty="0">
                          <a:latin typeface="Calibri"/>
                          <a:cs typeface="Calibri"/>
                        </a:rPr>
                        <a:t>HTR</a:t>
                      </a:r>
                      <a:endParaRPr sz="1100">
                        <a:latin typeface="Calibri"/>
                        <a:cs typeface="Calibri"/>
                      </a:endParaRPr>
                    </a:p>
                  </a:txBody>
                  <a:tcPr marL="0" marR="0" marT="0" marB="0" anchor="ctr">
                    <a:lnL w="6350">
                      <a:solidFill>
                        <a:srgbClr val="9CC2E4"/>
                      </a:solidFill>
                      <a:prstDash val="solid"/>
                    </a:lnL>
                    <a:lnR w="6350">
                      <a:solidFill>
                        <a:srgbClr val="9CC2E4"/>
                      </a:solidFill>
                      <a:prstDash val="solid"/>
                    </a:lnR>
                    <a:lnT w="6350">
                      <a:solidFill>
                        <a:srgbClr val="9CC2E4"/>
                      </a:solidFill>
                      <a:prstDash val="solid"/>
                    </a:lnT>
                    <a:lnB w="6350">
                      <a:solidFill>
                        <a:srgbClr val="9CC2E4"/>
                      </a:solidFill>
                      <a:prstDash val="solid"/>
                    </a:lnB>
                    <a:solidFill>
                      <a:srgbClr val="DEEAF6"/>
                    </a:solidFill>
                  </a:tcPr>
                </a:tc>
                <a:tc>
                  <a:txBody>
                    <a:bodyPr/>
                    <a:lstStyle/>
                    <a:p>
                      <a:pPr marL="69850" algn="ctr">
                        <a:lnSpc>
                          <a:spcPts val="1275"/>
                        </a:lnSpc>
                      </a:pPr>
                      <a:r>
                        <a:rPr sz="1100" spc="-10" dirty="0">
                          <a:latin typeface="Calibri"/>
                          <a:cs typeface="Calibri"/>
                        </a:rPr>
                        <a:t>Urenco-</a:t>
                      </a:r>
                      <a:r>
                        <a:rPr sz="1100" dirty="0">
                          <a:latin typeface="Calibri"/>
                          <a:cs typeface="Calibri"/>
                        </a:rPr>
                        <a:t>led consortium,</a:t>
                      </a:r>
                      <a:r>
                        <a:rPr sz="1100" spc="-5" dirty="0">
                          <a:latin typeface="Calibri"/>
                          <a:cs typeface="Calibri"/>
                        </a:rPr>
                        <a:t> </a:t>
                      </a:r>
                      <a:r>
                        <a:rPr sz="1100" spc="-25" dirty="0">
                          <a:latin typeface="Calibri"/>
                          <a:cs typeface="Calibri"/>
                        </a:rPr>
                        <a:t>UK</a:t>
                      </a:r>
                      <a:endParaRPr sz="1100">
                        <a:latin typeface="Calibri"/>
                        <a:cs typeface="Calibri"/>
                      </a:endParaRPr>
                    </a:p>
                  </a:txBody>
                  <a:tcPr marL="0" marR="0" marT="0" marB="0" anchor="ctr">
                    <a:lnL w="6350">
                      <a:solidFill>
                        <a:srgbClr val="9CC2E4"/>
                      </a:solidFill>
                      <a:prstDash val="solid"/>
                    </a:lnL>
                    <a:lnR w="6350">
                      <a:solidFill>
                        <a:srgbClr val="9CC2E4"/>
                      </a:solidFill>
                      <a:prstDash val="solid"/>
                    </a:lnR>
                    <a:lnT w="6350">
                      <a:solidFill>
                        <a:srgbClr val="9CC2E4"/>
                      </a:solidFill>
                      <a:prstDash val="solid"/>
                    </a:lnT>
                    <a:lnB w="6350">
                      <a:solidFill>
                        <a:srgbClr val="9CC2E4"/>
                      </a:solidFill>
                      <a:prstDash val="solid"/>
                    </a:lnB>
                    <a:solidFill>
                      <a:srgbClr val="DEEAF6"/>
                    </a:solidFill>
                  </a:tcPr>
                </a:tc>
                <a:extLst>
                  <a:ext uri="{0D108BD9-81ED-4DB2-BD59-A6C34878D82A}">
                    <a16:rowId xmlns:a16="http://schemas.microsoft.com/office/drawing/2014/main" val="10001"/>
                  </a:ext>
                </a:extLst>
              </a:tr>
              <a:tr h="292100">
                <a:tc>
                  <a:txBody>
                    <a:bodyPr/>
                    <a:lstStyle/>
                    <a:p>
                      <a:pPr marL="67945" algn="ctr">
                        <a:lnSpc>
                          <a:spcPts val="1275"/>
                        </a:lnSpc>
                      </a:pPr>
                      <a:r>
                        <a:rPr sz="1100" spc="-10" dirty="0">
                          <a:latin typeface="Calibri"/>
                          <a:cs typeface="Calibri"/>
                        </a:rPr>
                        <a:t>Starcore</a:t>
                      </a:r>
                      <a:endParaRPr sz="1100" dirty="0">
                        <a:latin typeface="Calibri"/>
                        <a:cs typeface="Calibri"/>
                      </a:endParaRPr>
                    </a:p>
                  </a:txBody>
                  <a:tcPr marL="0" marR="0" marT="0" marB="0" anchor="ctr">
                    <a:lnL w="6350">
                      <a:solidFill>
                        <a:srgbClr val="9CC2E4"/>
                      </a:solidFill>
                      <a:prstDash val="solid"/>
                    </a:lnL>
                    <a:lnR w="6350">
                      <a:solidFill>
                        <a:srgbClr val="9CC2E4"/>
                      </a:solidFill>
                      <a:prstDash val="solid"/>
                    </a:lnR>
                    <a:lnT w="6350">
                      <a:solidFill>
                        <a:srgbClr val="9CC2E4"/>
                      </a:solidFill>
                      <a:prstDash val="solid"/>
                    </a:lnT>
                    <a:lnB w="6350">
                      <a:solidFill>
                        <a:srgbClr val="9CC2E4"/>
                      </a:solidFill>
                      <a:prstDash val="solid"/>
                    </a:lnB>
                  </a:tcPr>
                </a:tc>
                <a:tc>
                  <a:txBody>
                    <a:bodyPr/>
                    <a:lstStyle/>
                    <a:p>
                      <a:pPr marL="68580" algn="ctr">
                        <a:lnSpc>
                          <a:spcPts val="1275"/>
                        </a:lnSpc>
                      </a:pPr>
                      <a:r>
                        <a:rPr sz="1100" spc="-10" dirty="0">
                          <a:latin typeface="Calibri"/>
                          <a:cs typeface="Calibri"/>
                        </a:rPr>
                        <a:t>10-</a:t>
                      </a:r>
                      <a:r>
                        <a:rPr sz="1100" dirty="0">
                          <a:latin typeface="Calibri"/>
                          <a:cs typeface="Calibri"/>
                        </a:rPr>
                        <a:t>20</a:t>
                      </a:r>
                      <a:r>
                        <a:rPr sz="1100" spc="5" dirty="0">
                          <a:latin typeface="Calibri"/>
                          <a:cs typeface="Calibri"/>
                        </a:rPr>
                        <a:t> </a:t>
                      </a:r>
                      <a:r>
                        <a:rPr sz="1100" spc="-25" dirty="0">
                          <a:latin typeface="Calibri"/>
                          <a:cs typeface="Calibri"/>
                        </a:rPr>
                        <a:t>MWe</a:t>
                      </a:r>
                      <a:endParaRPr sz="1100">
                        <a:latin typeface="Calibri"/>
                        <a:cs typeface="Calibri"/>
                      </a:endParaRPr>
                    </a:p>
                  </a:txBody>
                  <a:tcPr marL="0" marR="0" marT="0" marB="0" anchor="ctr">
                    <a:lnL w="6350">
                      <a:solidFill>
                        <a:srgbClr val="9CC2E4"/>
                      </a:solidFill>
                      <a:prstDash val="solid"/>
                    </a:lnL>
                    <a:lnR w="6350">
                      <a:solidFill>
                        <a:srgbClr val="9CC2E4"/>
                      </a:solidFill>
                      <a:prstDash val="solid"/>
                    </a:lnR>
                    <a:lnT w="6350">
                      <a:solidFill>
                        <a:srgbClr val="9CC2E4"/>
                      </a:solidFill>
                      <a:prstDash val="solid"/>
                    </a:lnT>
                    <a:lnB w="6350">
                      <a:solidFill>
                        <a:srgbClr val="9CC2E4"/>
                      </a:solidFill>
                      <a:prstDash val="solid"/>
                    </a:lnB>
                  </a:tcPr>
                </a:tc>
                <a:tc>
                  <a:txBody>
                    <a:bodyPr/>
                    <a:lstStyle/>
                    <a:p>
                      <a:pPr marL="68580" algn="ctr">
                        <a:lnSpc>
                          <a:spcPts val="1275"/>
                        </a:lnSpc>
                      </a:pPr>
                      <a:r>
                        <a:rPr sz="1100" spc="-25" dirty="0">
                          <a:latin typeface="Calibri"/>
                          <a:cs typeface="Calibri"/>
                        </a:rPr>
                        <a:t>HTR</a:t>
                      </a:r>
                      <a:endParaRPr sz="1100" dirty="0">
                        <a:latin typeface="Calibri"/>
                        <a:cs typeface="Calibri"/>
                      </a:endParaRPr>
                    </a:p>
                  </a:txBody>
                  <a:tcPr marL="0" marR="0" marT="0" marB="0" anchor="ctr">
                    <a:lnL w="6350">
                      <a:solidFill>
                        <a:srgbClr val="9CC2E4"/>
                      </a:solidFill>
                      <a:prstDash val="solid"/>
                    </a:lnL>
                    <a:lnR w="6350">
                      <a:solidFill>
                        <a:srgbClr val="9CC2E4"/>
                      </a:solidFill>
                      <a:prstDash val="solid"/>
                    </a:lnR>
                    <a:lnT w="6350">
                      <a:solidFill>
                        <a:srgbClr val="9CC2E4"/>
                      </a:solidFill>
                      <a:prstDash val="solid"/>
                    </a:lnT>
                    <a:lnB w="6350">
                      <a:solidFill>
                        <a:srgbClr val="9CC2E4"/>
                      </a:solidFill>
                      <a:prstDash val="solid"/>
                    </a:lnB>
                  </a:tcPr>
                </a:tc>
                <a:tc>
                  <a:txBody>
                    <a:bodyPr/>
                    <a:lstStyle/>
                    <a:p>
                      <a:pPr marL="69850" algn="ctr">
                        <a:lnSpc>
                          <a:spcPts val="1275"/>
                        </a:lnSpc>
                      </a:pPr>
                      <a:r>
                        <a:rPr sz="1100" dirty="0">
                          <a:latin typeface="Calibri"/>
                          <a:cs typeface="Calibri"/>
                        </a:rPr>
                        <a:t>Starcore,</a:t>
                      </a:r>
                      <a:r>
                        <a:rPr sz="1100" spc="-35" dirty="0">
                          <a:latin typeface="Calibri"/>
                          <a:cs typeface="Calibri"/>
                        </a:rPr>
                        <a:t> </a:t>
                      </a:r>
                      <a:r>
                        <a:rPr sz="1100" spc="-10" dirty="0">
                          <a:latin typeface="Calibri"/>
                          <a:cs typeface="Calibri"/>
                        </a:rPr>
                        <a:t>Quebec</a:t>
                      </a:r>
                      <a:endParaRPr sz="1100">
                        <a:latin typeface="Calibri"/>
                        <a:cs typeface="Calibri"/>
                      </a:endParaRPr>
                    </a:p>
                  </a:txBody>
                  <a:tcPr marL="0" marR="0" marT="0" marB="0" anchor="ctr">
                    <a:lnL w="6350">
                      <a:solidFill>
                        <a:srgbClr val="9CC2E4"/>
                      </a:solidFill>
                      <a:prstDash val="solid"/>
                    </a:lnL>
                    <a:lnR w="6350">
                      <a:solidFill>
                        <a:srgbClr val="9CC2E4"/>
                      </a:solidFill>
                      <a:prstDash val="solid"/>
                    </a:lnR>
                    <a:lnT w="6350">
                      <a:solidFill>
                        <a:srgbClr val="9CC2E4"/>
                      </a:solidFill>
                      <a:prstDash val="solid"/>
                    </a:lnT>
                    <a:lnB w="6350">
                      <a:solidFill>
                        <a:srgbClr val="9CC2E4"/>
                      </a:solidFill>
                      <a:prstDash val="solid"/>
                    </a:lnB>
                  </a:tcPr>
                </a:tc>
                <a:extLst>
                  <a:ext uri="{0D108BD9-81ED-4DB2-BD59-A6C34878D82A}">
                    <a16:rowId xmlns:a16="http://schemas.microsoft.com/office/drawing/2014/main" val="10002"/>
                  </a:ext>
                </a:extLst>
              </a:tr>
              <a:tr h="347345">
                <a:tc>
                  <a:txBody>
                    <a:bodyPr/>
                    <a:lstStyle/>
                    <a:p>
                      <a:pPr marL="67945" algn="ctr">
                        <a:lnSpc>
                          <a:spcPts val="1275"/>
                        </a:lnSpc>
                      </a:pPr>
                      <a:r>
                        <a:rPr sz="1100" spc="-20" dirty="0">
                          <a:latin typeface="Calibri"/>
                          <a:cs typeface="Calibri"/>
                        </a:rPr>
                        <a:t>USNC</a:t>
                      </a:r>
                      <a:r>
                        <a:rPr lang="en-US" sz="1100" spc="-20" dirty="0">
                          <a:latin typeface="Calibri"/>
                          <a:cs typeface="Calibri"/>
                        </a:rPr>
                        <a:t> </a:t>
                      </a:r>
                      <a:r>
                        <a:rPr sz="1100" spc="-10" dirty="0">
                          <a:latin typeface="Calibri"/>
                          <a:cs typeface="Calibri"/>
                        </a:rPr>
                        <a:t>MMR-</a:t>
                      </a:r>
                      <a:r>
                        <a:rPr sz="1100" spc="-20" dirty="0">
                          <a:latin typeface="Calibri"/>
                          <a:cs typeface="Calibri"/>
                        </a:rPr>
                        <a:t>5&amp;10</a:t>
                      </a:r>
                      <a:endParaRPr sz="1100" dirty="0">
                        <a:latin typeface="Calibri"/>
                        <a:cs typeface="Calibri"/>
                      </a:endParaRPr>
                    </a:p>
                  </a:txBody>
                  <a:tcPr marL="0" marR="0" marT="0" marB="0" anchor="ctr">
                    <a:lnL w="6350">
                      <a:solidFill>
                        <a:srgbClr val="9CC2E4"/>
                      </a:solidFill>
                      <a:prstDash val="solid"/>
                    </a:lnL>
                    <a:lnR w="6350">
                      <a:solidFill>
                        <a:srgbClr val="9CC2E4"/>
                      </a:solidFill>
                      <a:prstDash val="solid"/>
                    </a:lnR>
                    <a:lnT w="6350">
                      <a:solidFill>
                        <a:srgbClr val="9CC2E4"/>
                      </a:solidFill>
                      <a:prstDash val="solid"/>
                    </a:lnT>
                    <a:lnB w="6350">
                      <a:solidFill>
                        <a:srgbClr val="9CC2E4"/>
                      </a:solidFill>
                      <a:prstDash val="solid"/>
                    </a:lnB>
                    <a:solidFill>
                      <a:srgbClr val="DEEAF6"/>
                    </a:solidFill>
                  </a:tcPr>
                </a:tc>
                <a:tc>
                  <a:txBody>
                    <a:bodyPr/>
                    <a:lstStyle/>
                    <a:p>
                      <a:pPr marL="68580" algn="ctr">
                        <a:lnSpc>
                          <a:spcPts val="1275"/>
                        </a:lnSpc>
                      </a:pPr>
                      <a:r>
                        <a:rPr sz="1100" dirty="0">
                          <a:latin typeface="Calibri"/>
                          <a:cs typeface="Calibri"/>
                        </a:rPr>
                        <a:t>5 </a:t>
                      </a:r>
                      <a:r>
                        <a:rPr sz="1100" spc="-25" dirty="0">
                          <a:latin typeface="Calibri"/>
                          <a:cs typeface="Calibri"/>
                        </a:rPr>
                        <a:t>MWe</a:t>
                      </a:r>
                      <a:endParaRPr sz="1100">
                        <a:latin typeface="Calibri"/>
                        <a:cs typeface="Calibri"/>
                      </a:endParaRPr>
                    </a:p>
                  </a:txBody>
                  <a:tcPr marL="0" marR="0" marT="0" marB="0" anchor="ctr">
                    <a:lnL w="6350">
                      <a:solidFill>
                        <a:srgbClr val="9CC2E4"/>
                      </a:solidFill>
                      <a:prstDash val="solid"/>
                    </a:lnL>
                    <a:lnR w="6350">
                      <a:solidFill>
                        <a:srgbClr val="9CC2E4"/>
                      </a:solidFill>
                      <a:prstDash val="solid"/>
                    </a:lnR>
                    <a:lnT w="6350">
                      <a:solidFill>
                        <a:srgbClr val="9CC2E4"/>
                      </a:solidFill>
                      <a:prstDash val="solid"/>
                    </a:lnT>
                    <a:lnB w="6350">
                      <a:solidFill>
                        <a:srgbClr val="9CC2E4"/>
                      </a:solidFill>
                      <a:prstDash val="solid"/>
                    </a:lnB>
                    <a:solidFill>
                      <a:srgbClr val="DEEAF6"/>
                    </a:solidFill>
                  </a:tcPr>
                </a:tc>
                <a:tc>
                  <a:txBody>
                    <a:bodyPr/>
                    <a:lstStyle/>
                    <a:p>
                      <a:pPr marL="68580" algn="ctr">
                        <a:lnSpc>
                          <a:spcPts val="1275"/>
                        </a:lnSpc>
                      </a:pPr>
                      <a:r>
                        <a:rPr sz="1100" spc="-25" dirty="0">
                          <a:latin typeface="Calibri"/>
                          <a:cs typeface="Calibri"/>
                        </a:rPr>
                        <a:t>HTR</a:t>
                      </a:r>
                      <a:endParaRPr sz="1100" dirty="0">
                        <a:latin typeface="Calibri"/>
                        <a:cs typeface="Calibri"/>
                      </a:endParaRPr>
                    </a:p>
                  </a:txBody>
                  <a:tcPr marL="0" marR="0" marT="0" marB="0" anchor="ctr">
                    <a:lnL w="6350">
                      <a:solidFill>
                        <a:srgbClr val="9CC2E4"/>
                      </a:solidFill>
                      <a:prstDash val="solid"/>
                    </a:lnL>
                    <a:lnR w="6350">
                      <a:solidFill>
                        <a:srgbClr val="9CC2E4"/>
                      </a:solidFill>
                      <a:prstDash val="solid"/>
                    </a:lnR>
                    <a:lnT w="6350">
                      <a:solidFill>
                        <a:srgbClr val="9CC2E4"/>
                      </a:solidFill>
                      <a:prstDash val="solid"/>
                    </a:lnT>
                    <a:lnB w="6350">
                      <a:solidFill>
                        <a:srgbClr val="9CC2E4"/>
                      </a:solidFill>
                      <a:prstDash val="solid"/>
                    </a:lnB>
                    <a:solidFill>
                      <a:srgbClr val="DEEAF6"/>
                    </a:solidFill>
                  </a:tcPr>
                </a:tc>
                <a:tc>
                  <a:txBody>
                    <a:bodyPr/>
                    <a:lstStyle/>
                    <a:p>
                      <a:pPr marL="69850" algn="ctr">
                        <a:lnSpc>
                          <a:spcPts val="1275"/>
                        </a:lnSpc>
                      </a:pPr>
                      <a:r>
                        <a:rPr sz="1100" dirty="0">
                          <a:latin typeface="Calibri"/>
                          <a:cs typeface="Calibri"/>
                        </a:rPr>
                        <a:t>UltraSafe</a:t>
                      </a:r>
                      <a:r>
                        <a:rPr sz="1100" spc="-15" dirty="0">
                          <a:latin typeface="Calibri"/>
                          <a:cs typeface="Calibri"/>
                        </a:rPr>
                        <a:t> </a:t>
                      </a:r>
                      <a:r>
                        <a:rPr sz="1100" dirty="0">
                          <a:latin typeface="Calibri"/>
                          <a:cs typeface="Calibri"/>
                        </a:rPr>
                        <a:t>Nuclear,</a:t>
                      </a:r>
                      <a:r>
                        <a:rPr sz="1100" spc="-15" dirty="0">
                          <a:latin typeface="Calibri"/>
                          <a:cs typeface="Calibri"/>
                        </a:rPr>
                        <a:t> </a:t>
                      </a:r>
                      <a:r>
                        <a:rPr sz="1100" spc="-25" dirty="0">
                          <a:latin typeface="Calibri"/>
                          <a:cs typeface="Calibri"/>
                        </a:rPr>
                        <a:t>USA</a:t>
                      </a:r>
                      <a:endParaRPr sz="1100">
                        <a:latin typeface="Calibri"/>
                        <a:cs typeface="Calibri"/>
                      </a:endParaRPr>
                    </a:p>
                  </a:txBody>
                  <a:tcPr marL="0" marR="0" marT="0" marB="0" anchor="ctr">
                    <a:lnL w="6350">
                      <a:solidFill>
                        <a:srgbClr val="9CC2E4"/>
                      </a:solidFill>
                      <a:prstDash val="solid"/>
                    </a:lnL>
                    <a:lnR w="6350">
                      <a:solidFill>
                        <a:srgbClr val="9CC2E4"/>
                      </a:solidFill>
                      <a:prstDash val="solid"/>
                    </a:lnR>
                    <a:lnT w="6350">
                      <a:solidFill>
                        <a:srgbClr val="9CC2E4"/>
                      </a:solidFill>
                      <a:prstDash val="solid"/>
                    </a:lnT>
                    <a:lnB w="6350">
                      <a:solidFill>
                        <a:srgbClr val="9CC2E4"/>
                      </a:solidFill>
                      <a:prstDash val="solid"/>
                    </a:lnB>
                    <a:solidFill>
                      <a:srgbClr val="DEEAF6"/>
                    </a:solidFill>
                  </a:tcPr>
                </a:tc>
                <a:extLst>
                  <a:ext uri="{0D108BD9-81ED-4DB2-BD59-A6C34878D82A}">
                    <a16:rowId xmlns:a16="http://schemas.microsoft.com/office/drawing/2014/main" val="10003"/>
                  </a:ext>
                </a:extLst>
              </a:tr>
              <a:tr h="347345">
                <a:tc>
                  <a:txBody>
                    <a:bodyPr/>
                    <a:lstStyle/>
                    <a:p>
                      <a:pPr marL="67945" algn="ctr">
                        <a:lnSpc>
                          <a:spcPts val="1275"/>
                        </a:lnSpc>
                      </a:pPr>
                      <a:r>
                        <a:rPr sz="1100" spc="-20" dirty="0">
                          <a:latin typeface="Calibri"/>
                          <a:cs typeface="Calibri"/>
                        </a:rPr>
                        <a:t>Gen4</a:t>
                      </a:r>
                      <a:r>
                        <a:rPr lang="en-US" sz="1100" spc="-20" dirty="0">
                          <a:latin typeface="Calibri"/>
                          <a:cs typeface="Calibri"/>
                        </a:rPr>
                        <a:t> </a:t>
                      </a:r>
                      <a:r>
                        <a:rPr sz="1100" spc="-10" dirty="0">
                          <a:latin typeface="Calibri"/>
                          <a:cs typeface="Calibri"/>
                        </a:rPr>
                        <a:t>module</a:t>
                      </a:r>
                      <a:endParaRPr sz="1100" dirty="0">
                        <a:latin typeface="Calibri"/>
                        <a:cs typeface="Calibri"/>
                      </a:endParaRPr>
                    </a:p>
                  </a:txBody>
                  <a:tcPr marL="0" marR="0" marT="0" marB="0" anchor="ctr">
                    <a:lnL w="6350">
                      <a:solidFill>
                        <a:srgbClr val="9CC2E4"/>
                      </a:solidFill>
                      <a:prstDash val="solid"/>
                    </a:lnL>
                    <a:lnR w="6350">
                      <a:solidFill>
                        <a:srgbClr val="9CC2E4"/>
                      </a:solidFill>
                      <a:prstDash val="solid"/>
                    </a:lnR>
                    <a:lnT w="6350">
                      <a:solidFill>
                        <a:srgbClr val="9CC2E4"/>
                      </a:solidFill>
                      <a:prstDash val="solid"/>
                    </a:lnT>
                    <a:lnB w="6350">
                      <a:solidFill>
                        <a:srgbClr val="9CC2E4"/>
                      </a:solidFill>
                      <a:prstDash val="solid"/>
                    </a:lnB>
                  </a:tcPr>
                </a:tc>
                <a:tc>
                  <a:txBody>
                    <a:bodyPr/>
                    <a:lstStyle/>
                    <a:p>
                      <a:pPr marL="68580" algn="ctr">
                        <a:lnSpc>
                          <a:spcPts val="1275"/>
                        </a:lnSpc>
                      </a:pPr>
                      <a:r>
                        <a:rPr sz="1100" dirty="0">
                          <a:latin typeface="Calibri"/>
                          <a:cs typeface="Calibri"/>
                        </a:rPr>
                        <a:t>25</a:t>
                      </a:r>
                      <a:r>
                        <a:rPr sz="1100" spc="-10" dirty="0">
                          <a:latin typeface="Calibri"/>
                          <a:cs typeface="Calibri"/>
                        </a:rPr>
                        <a:t> </a:t>
                      </a:r>
                      <a:r>
                        <a:rPr sz="1100" spc="-25" dirty="0">
                          <a:latin typeface="Calibri"/>
                          <a:cs typeface="Calibri"/>
                        </a:rPr>
                        <a:t>MWe</a:t>
                      </a:r>
                      <a:endParaRPr sz="1100">
                        <a:latin typeface="Calibri"/>
                        <a:cs typeface="Calibri"/>
                      </a:endParaRPr>
                    </a:p>
                  </a:txBody>
                  <a:tcPr marL="0" marR="0" marT="0" marB="0" anchor="ctr">
                    <a:lnL w="6350">
                      <a:solidFill>
                        <a:srgbClr val="9CC2E4"/>
                      </a:solidFill>
                      <a:prstDash val="solid"/>
                    </a:lnL>
                    <a:lnR w="6350">
                      <a:solidFill>
                        <a:srgbClr val="9CC2E4"/>
                      </a:solidFill>
                      <a:prstDash val="solid"/>
                    </a:lnR>
                    <a:lnT w="6350">
                      <a:solidFill>
                        <a:srgbClr val="9CC2E4"/>
                      </a:solidFill>
                      <a:prstDash val="solid"/>
                    </a:lnT>
                    <a:lnB w="6350">
                      <a:solidFill>
                        <a:srgbClr val="9CC2E4"/>
                      </a:solidFill>
                      <a:prstDash val="solid"/>
                    </a:lnB>
                  </a:tcPr>
                </a:tc>
                <a:tc>
                  <a:txBody>
                    <a:bodyPr/>
                    <a:lstStyle/>
                    <a:p>
                      <a:pPr marL="68580" algn="ctr">
                        <a:lnSpc>
                          <a:spcPts val="1275"/>
                        </a:lnSpc>
                      </a:pPr>
                      <a:r>
                        <a:rPr sz="1100" spc="-10" dirty="0">
                          <a:latin typeface="Calibri"/>
                          <a:cs typeface="Calibri"/>
                        </a:rPr>
                        <a:t>Lead-</a:t>
                      </a:r>
                      <a:r>
                        <a:rPr sz="1100" dirty="0">
                          <a:latin typeface="Calibri"/>
                          <a:cs typeface="Calibri"/>
                        </a:rPr>
                        <a:t>bismuth</a:t>
                      </a:r>
                      <a:r>
                        <a:rPr sz="1100" spc="10" dirty="0">
                          <a:latin typeface="Calibri"/>
                          <a:cs typeface="Calibri"/>
                        </a:rPr>
                        <a:t> </a:t>
                      </a:r>
                      <a:r>
                        <a:rPr sz="1100" spc="-25" dirty="0">
                          <a:latin typeface="Calibri"/>
                          <a:cs typeface="Calibri"/>
                        </a:rPr>
                        <a:t>FNR</a:t>
                      </a:r>
                      <a:endParaRPr sz="1100" dirty="0">
                        <a:latin typeface="Calibri"/>
                        <a:cs typeface="Calibri"/>
                      </a:endParaRPr>
                    </a:p>
                  </a:txBody>
                  <a:tcPr marL="0" marR="0" marT="0" marB="0" anchor="ctr">
                    <a:lnL w="6350">
                      <a:solidFill>
                        <a:srgbClr val="9CC2E4"/>
                      </a:solidFill>
                      <a:prstDash val="solid"/>
                    </a:lnL>
                    <a:lnR w="6350">
                      <a:solidFill>
                        <a:srgbClr val="9CC2E4"/>
                      </a:solidFill>
                      <a:prstDash val="solid"/>
                    </a:lnR>
                    <a:lnT w="6350">
                      <a:solidFill>
                        <a:srgbClr val="9CC2E4"/>
                      </a:solidFill>
                      <a:prstDash val="solid"/>
                    </a:lnT>
                    <a:lnB w="6350">
                      <a:solidFill>
                        <a:srgbClr val="9CC2E4"/>
                      </a:solidFill>
                      <a:prstDash val="solid"/>
                    </a:lnB>
                  </a:tcPr>
                </a:tc>
                <a:tc>
                  <a:txBody>
                    <a:bodyPr/>
                    <a:lstStyle/>
                    <a:p>
                      <a:pPr marL="69850" algn="ctr">
                        <a:lnSpc>
                          <a:spcPts val="1275"/>
                        </a:lnSpc>
                      </a:pPr>
                      <a:r>
                        <a:rPr sz="1100" dirty="0">
                          <a:latin typeface="Calibri"/>
                          <a:cs typeface="Calibri"/>
                        </a:rPr>
                        <a:t>Gen4</a:t>
                      </a:r>
                      <a:r>
                        <a:rPr sz="1100" spc="-25" dirty="0">
                          <a:latin typeface="Calibri"/>
                          <a:cs typeface="Calibri"/>
                        </a:rPr>
                        <a:t> </a:t>
                      </a:r>
                      <a:r>
                        <a:rPr sz="1100" dirty="0">
                          <a:latin typeface="Calibri"/>
                          <a:cs typeface="Calibri"/>
                        </a:rPr>
                        <a:t>(Hyperion),</a:t>
                      </a:r>
                      <a:r>
                        <a:rPr sz="1100" spc="-20" dirty="0">
                          <a:latin typeface="Calibri"/>
                          <a:cs typeface="Calibri"/>
                        </a:rPr>
                        <a:t> </a:t>
                      </a:r>
                      <a:r>
                        <a:rPr sz="1100" spc="-25" dirty="0">
                          <a:latin typeface="Calibri"/>
                          <a:cs typeface="Calibri"/>
                        </a:rPr>
                        <a:t>USA</a:t>
                      </a:r>
                      <a:endParaRPr sz="1100">
                        <a:latin typeface="Calibri"/>
                        <a:cs typeface="Calibri"/>
                      </a:endParaRPr>
                    </a:p>
                  </a:txBody>
                  <a:tcPr marL="0" marR="0" marT="0" marB="0" anchor="ctr">
                    <a:lnL w="6350">
                      <a:solidFill>
                        <a:srgbClr val="9CC2E4"/>
                      </a:solidFill>
                      <a:prstDash val="solid"/>
                    </a:lnL>
                    <a:lnR w="6350">
                      <a:solidFill>
                        <a:srgbClr val="9CC2E4"/>
                      </a:solidFill>
                      <a:prstDash val="solid"/>
                    </a:lnR>
                    <a:lnT w="6350">
                      <a:solidFill>
                        <a:srgbClr val="9CC2E4"/>
                      </a:solidFill>
                      <a:prstDash val="solid"/>
                    </a:lnT>
                    <a:lnB w="6350">
                      <a:solidFill>
                        <a:srgbClr val="9CC2E4"/>
                      </a:solidFill>
                      <a:prstDash val="solid"/>
                    </a:lnB>
                  </a:tcPr>
                </a:tc>
                <a:extLst>
                  <a:ext uri="{0D108BD9-81ED-4DB2-BD59-A6C34878D82A}">
                    <a16:rowId xmlns:a16="http://schemas.microsoft.com/office/drawing/2014/main" val="10004"/>
                  </a:ext>
                </a:extLst>
              </a:tr>
              <a:tr h="294005">
                <a:tc>
                  <a:txBody>
                    <a:bodyPr/>
                    <a:lstStyle/>
                    <a:p>
                      <a:pPr marL="67945" algn="ctr">
                        <a:lnSpc>
                          <a:spcPts val="1275"/>
                        </a:lnSpc>
                      </a:pPr>
                      <a:r>
                        <a:rPr sz="1100" spc="-10" dirty="0">
                          <a:latin typeface="Calibri"/>
                          <a:cs typeface="Calibri"/>
                        </a:rPr>
                        <a:t>Sealer</a:t>
                      </a:r>
                      <a:endParaRPr sz="1100" dirty="0">
                        <a:latin typeface="Calibri"/>
                        <a:cs typeface="Calibri"/>
                      </a:endParaRPr>
                    </a:p>
                  </a:txBody>
                  <a:tcPr marL="0" marR="0" marT="0" marB="0" anchor="ctr">
                    <a:lnL w="6350">
                      <a:solidFill>
                        <a:srgbClr val="9CC2E4"/>
                      </a:solidFill>
                      <a:prstDash val="solid"/>
                    </a:lnL>
                    <a:lnR w="6350">
                      <a:solidFill>
                        <a:srgbClr val="9CC2E4"/>
                      </a:solidFill>
                      <a:prstDash val="solid"/>
                    </a:lnR>
                    <a:lnT w="6350">
                      <a:solidFill>
                        <a:srgbClr val="9CC2E4"/>
                      </a:solidFill>
                      <a:prstDash val="solid"/>
                    </a:lnT>
                    <a:lnB w="6350">
                      <a:solidFill>
                        <a:srgbClr val="9CC2E4"/>
                      </a:solidFill>
                      <a:prstDash val="solid"/>
                    </a:lnB>
                    <a:solidFill>
                      <a:srgbClr val="DEEAF6"/>
                    </a:solidFill>
                  </a:tcPr>
                </a:tc>
                <a:tc>
                  <a:txBody>
                    <a:bodyPr/>
                    <a:lstStyle/>
                    <a:p>
                      <a:pPr marL="68580" algn="ctr">
                        <a:lnSpc>
                          <a:spcPts val="1275"/>
                        </a:lnSpc>
                      </a:pPr>
                      <a:r>
                        <a:rPr sz="1100" spc="-10" dirty="0">
                          <a:latin typeface="Calibri"/>
                          <a:cs typeface="Calibri"/>
                        </a:rPr>
                        <a:t>3-</a:t>
                      </a:r>
                      <a:r>
                        <a:rPr sz="1100" dirty="0">
                          <a:latin typeface="Calibri"/>
                          <a:cs typeface="Calibri"/>
                        </a:rPr>
                        <a:t>10</a:t>
                      </a:r>
                      <a:r>
                        <a:rPr sz="1100" spc="5" dirty="0">
                          <a:latin typeface="Calibri"/>
                          <a:cs typeface="Calibri"/>
                        </a:rPr>
                        <a:t> </a:t>
                      </a:r>
                      <a:r>
                        <a:rPr sz="1100" spc="-25" dirty="0">
                          <a:latin typeface="Calibri"/>
                          <a:cs typeface="Calibri"/>
                        </a:rPr>
                        <a:t>MWe</a:t>
                      </a:r>
                      <a:endParaRPr sz="1100">
                        <a:latin typeface="Calibri"/>
                        <a:cs typeface="Calibri"/>
                      </a:endParaRPr>
                    </a:p>
                  </a:txBody>
                  <a:tcPr marL="0" marR="0" marT="0" marB="0" anchor="ctr">
                    <a:lnL w="6350">
                      <a:solidFill>
                        <a:srgbClr val="9CC2E4"/>
                      </a:solidFill>
                      <a:prstDash val="solid"/>
                    </a:lnL>
                    <a:lnR w="6350">
                      <a:solidFill>
                        <a:srgbClr val="9CC2E4"/>
                      </a:solidFill>
                      <a:prstDash val="solid"/>
                    </a:lnR>
                    <a:lnT w="6350">
                      <a:solidFill>
                        <a:srgbClr val="9CC2E4"/>
                      </a:solidFill>
                      <a:prstDash val="solid"/>
                    </a:lnT>
                    <a:lnB w="6350">
                      <a:solidFill>
                        <a:srgbClr val="9CC2E4"/>
                      </a:solidFill>
                      <a:prstDash val="solid"/>
                    </a:lnB>
                    <a:solidFill>
                      <a:srgbClr val="DEEAF6"/>
                    </a:solidFill>
                  </a:tcPr>
                </a:tc>
                <a:tc>
                  <a:txBody>
                    <a:bodyPr/>
                    <a:lstStyle/>
                    <a:p>
                      <a:pPr marL="68580" algn="ctr">
                        <a:lnSpc>
                          <a:spcPts val="1275"/>
                        </a:lnSpc>
                      </a:pPr>
                      <a:r>
                        <a:rPr sz="1100" dirty="0">
                          <a:latin typeface="Calibri"/>
                          <a:cs typeface="Calibri"/>
                        </a:rPr>
                        <a:t>Lead </a:t>
                      </a:r>
                      <a:r>
                        <a:rPr sz="1100" spc="-25" dirty="0">
                          <a:latin typeface="Calibri"/>
                          <a:cs typeface="Calibri"/>
                        </a:rPr>
                        <a:t>FNR</a:t>
                      </a:r>
                      <a:endParaRPr sz="1100" dirty="0">
                        <a:latin typeface="Calibri"/>
                        <a:cs typeface="Calibri"/>
                      </a:endParaRPr>
                    </a:p>
                  </a:txBody>
                  <a:tcPr marL="0" marR="0" marT="0" marB="0" anchor="ctr">
                    <a:lnL w="6350">
                      <a:solidFill>
                        <a:srgbClr val="9CC2E4"/>
                      </a:solidFill>
                      <a:prstDash val="solid"/>
                    </a:lnL>
                    <a:lnR w="6350">
                      <a:solidFill>
                        <a:srgbClr val="9CC2E4"/>
                      </a:solidFill>
                      <a:prstDash val="solid"/>
                    </a:lnR>
                    <a:lnT w="6350">
                      <a:solidFill>
                        <a:srgbClr val="9CC2E4"/>
                      </a:solidFill>
                      <a:prstDash val="solid"/>
                    </a:lnT>
                    <a:lnB w="6350">
                      <a:solidFill>
                        <a:srgbClr val="9CC2E4"/>
                      </a:solidFill>
                      <a:prstDash val="solid"/>
                    </a:lnB>
                    <a:solidFill>
                      <a:srgbClr val="DEEAF6"/>
                    </a:solidFill>
                  </a:tcPr>
                </a:tc>
                <a:tc>
                  <a:txBody>
                    <a:bodyPr/>
                    <a:lstStyle/>
                    <a:p>
                      <a:pPr marL="69850" algn="ctr">
                        <a:lnSpc>
                          <a:spcPts val="1275"/>
                        </a:lnSpc>
                      </a:pPr>
                      <a:r>
                        <a:rPr sz="1100" dirty="0">
                          <a:latin typeface="Calibri"/>
                          <a:cs typeface="Calibri"/>
                        </a:rPr>
                        <a:t>LeadCold,</a:t>
                      </a:r>
                      <a:r>
                        <a:rPr sz="1100" spc="-15" dirty="0">
                          <a:latin typeface="Calibri"/>
                          <a:cs typeface="Calibri"/>
                        </a:rPr>
                        <a:t> </a:t>
                      </a:r>
                      <a:r>
                        <a:rPr sz="1100" spc="-10" dirty="0">
                          <a:latin typeface="Calibri"/>
                          <a:cs typeface="Calibri"/>
                        </a:rPr>
                        <a:t>Sweden</a:t>
                      </a:r>
                      <a:endParaRPr sz="1100" dirty="0">
                        <a:latin typeface="Calibri"/>
                        <a:cs typeface="Calibri"/>
                      </a:endParaRPr>
                    </a:p>
                  </a:txBody>
                  <a:tcPr marL="0" marR="0" marT="0" marB="0" anchor="ctr">
                    <a:lnL w="6350">
                      <a:solidFill>
                        <a:srgbClr val="9CC2E4"/>
                      </a:solidFill>
                      <a:prstDash val="solid"/>
                    </a:lnL>
                    <a:lnR w="6350">
                      <a:solidFill>
                        <a:srgbClr val="9CC2E4"/>
                      </a:solidFill>
                      <a:prstDash val="solid"/>
                    </a:lnR>
                    <a:lnT w="6350">
                      <a:solidFill>
                        <a:srgbClr val="9CC2E4"/>
                      </a:solidFill>
                      <a:prstDash val="solid"/>
                    </a:lnT>
                    <a:lnB w="6350">
                      <a:solidFill>
                        <a:srgbClr val="9CC2E4"/>
                      </a:solidFill>
                      <a:prstDash val="solid"/>
                    </a:lnB>
                    <a:solidFill>
                      <a:srgbClr val="DEEAF6"/>
                    </a:solidFill>
                  </a:tcPr>
                </a:tc>
                <a:extLst>
                  <a:ext uri="{0D108BD9-81ED-4DB2-BD59-A6C34878D82A}">
                    <a16:rowId xmlns:a16="http://schemas.microsoft.com/office/drawing/2014/main" val="10005"/>
                  </a:ext>
                </a:extLst>
              </a:tr>
              <a:tr h="292100">
                <a:tc>
                  <a:txBody>
                    <a:bodyPr/>
                    <a:lstStyle/>
                    <a:p>
                      <a:pPr marL="67945" algn="ctr">
                        <a:lnSpc>
                          <a:spcPts val="1275"/>
                        </a:lnSpc>
                      </a:pPr>
                      <a:r>
                        <a:rPr sz="1100" spc="-10" dirty="0">
                          <a:latin typeface="Calibri"/>
                          <a:cs typeface="Calibri"/>
                        </a:rPr>
                        <a:t>eVinci</a:t>
                      </a:r>
                      <a:endParaRPr sz="1100" dirty="0">
                        <a:latin typeface="Calibri"/>
                        <a:cs typeface="Calibri"/>
                      </a:endParaRPr>
                    </a:p>
                  </a:txBody>
                  <a:tcPr marL="0" marR="0" marT="0" marB="0" anchor="ctr">
                    <a:lnL w="6350">
                      <a:solidFill>
                        <a:srgbClr val="9CC2E4"/>
                      </a:solidFill>
                      <a:prstDash val="solid"/>
                    </a:lnL>
                    <a:lnR w="6350">
                      <a:solidFill>
                        <a:srgbClr val="9CC2E4"/>
                      </a:solidFill>
                      <a:prstDash val="solid"/>
                    </a:lnR>
                    <a:lnT w="6350">
                      <a:solidFill>
                        <a:srgbClr val="9CC2E4"/>
                      </a:solidFill>
                      <a:prstDash val="solid"/>
                    </a:lnT>
                    <a:lnB w="6350">
                      <a:solidFill>
                        <a:srgbClr val="9CC2E4"/>
                      </a:solidFill>
                      <a:prstDash val="solid"/>
                    </a:lnB>
                  </a:tcPr>
                </a:tc>
                <a:tc>
                  <a:txBody>
                    <a:bodyPr/>
                    <a:lstStyle/>
                    <a:p>
                      <a:pPr marL="68580" algn="ctr">
                        <a:lnSpc>
                          <a:spcPts val="1275"/>
                        </a:lnSpc>
                      </a:pPr>
                      <a:r>
                        <a:rPr sz="1100" spc="-10" dirty="0">
                          <a:latin typeface="Calibri"/>
                          <a:cs typeface="Calibri"/>
                        </a:rPr>
                        <a:t>0.2-</a:t>
                      </a:r>
                      <a:r>
                        <a:rPr sz="1100" dirty="0">
                          <a:latin typeface="Calibri"/>
                          <a:cs typeface="Calibri"/>
                        </a:rPr>
                        <a:t>5</a:t>
                      </a:r>
                      <a:r>
                        <a:rPr sz="1100" spc="20" dirty="0">
                          <a:latin typeface="Calibri"/>
                          <a:cs typeface="Calibri"/>
                        </a:rPr>
                        <a:t> </a:t>
                      </a:r>
                      <a:r>
                        <a:rPr sz="1100" spc="-25" dirty="0">
                          <a:latin typeface="Calibri"/>
                          <a:cs typeface="Calibri"/>
                        </a:rPr>
                        <a:t>MWe</a:t>
                      </a:r>
                      <a:endParaRPr sz="1100">
                        <a:latin typeface="Calibri"/>
                        <a:cs typeface="Calibri"/>
                      </a:endParaRPr>
                    </a:p>
                  </a:txBody>
                  <a:tcPr marL="0" marR="0" marT="0" marB="0" anchor="ctr">
                    <a:lnL w="6350">
                      <a:solidFill>
                        <a:srgbClr val="9CC2E4"/>
                      </a:solidFill>
                      <a:prstDash val="solid"/>
                    </a:lnL>
                    <a:lnR w="6350">
                      <a:solidFill>
                        <a:srgbClr val="9CC2E4"/>
                      </a:solidFill>
                      <a:prstDash val="solid"/>
                    </a:lnR>
                    <a:lnT w="6350">
                      <a:solidFill>
                        <a:srgbClr val="9CC2E4"/>
                      </a:solidFill>
                      <a:prstDash val="solid"/>
                    </a:lnT>
                    <a:lnB w="6350">
                      <a:solidFill>
                        <a:srgbClr val="9CC2E4"/>
                      </a:solidFill>
                      <a:prstDash val="solid"/>
                    </a:lnB>
                  </a:tcPr>
                </a:tc>
                <a:tc>
                  <a:txBody>
                    <a:bodyPr/>
                    <a:lstStyle/>
                    <a:p>
                      <a:pPr marL="68580" algn="ctr">
                        <a:lnSpc>
                          <a:spcPts val="1275"/>
                        </a:lnSpc>
                      </a:pPr>
                      <a:r>
                        <a:rPr sz="1100" dirty="0">
                          <a:latin typeface="Calibri"/>
                          <a:cs typeface="Calibri"/>
                        </a:rPr>
                        <a:t>Heatpipe</a:t>
                      </a:r>
                      <a:r>
                        <a:rPr sz="1100" spc="-10" dirty="0">
                          <a:latin typeface="Calibri"/>
                          <a:cs typeface="Calibri"/>
                        </a:rPr>
                        <a:t> </a:t>
                      </a:r>
                      <a:r>
                        <a:rPr sz="1100" spc="-25" dirty="0">
                          <a:latin typeface="Calibri"/>
                          <a:cs typeface="Calibri"/>
                        </a:rPr>
                        <a:t>FNR</a:t>
                      </a:r>
                      <a:endParaRPr sz="1100">
                        <a:latin typeface="Calibri"/>
                        <a:cs typeface="Calibri"/>
                      </a:endParaRPr>
                    </a:p>
                  </a:txBody>
                  <a:tcPr marL="0" marR="0" marT="0" marB="0" anchor="ctr">
                    <a:lnL w="6350">
                      <a:solidFill>
                        <a:srgbClr val="9CC2E4"/>
                      </a:solidFill>
                      <a:prstDash val="solid"/>
                    </a:lnL>
                    <a:lnR w="6350">
                      <a:solidFill>
                        <a:srgbClr val="9CC2E4"/>
                      </a:solidFill>
                      <a:prstDash val="solid"/>
                    </a:lnR>
                    <a:lnT w="6350">
                      <a:solidFill>
                        <a:srgbClr val="9CC2E4"/>
                      </a:solidFill>
                      <a:prstDash val="solid"/>
                    </a:lnT>
                    <a:lnB w="6350">
                      <a:solidFill>
                        <a:srgbClr val="9CC2E4"/>
                      </a:solidFill>
                      <a:prstDash val="solid"/>
                    </a:lnB>
                  </a:tcPr>
                </a:tc>
                <a:tc>
                  <a:txBody>
                    <a:bodyPr/>
                    <a:lstStyle/>
                    <a:p>
                      <a:pPr marL="69850" algn="ctr">
                        <a:lnSpc>
                          <a:spcPts val="1275"/>
                        </a:lnSpc>
                      </a:pPr>
                      <a:r>
                        <a:rPr sz="1100" dirty="0">
                          <a:latin typeface="Calibri"/>
                          <a:cs typeface="Calibri"/>
                        </a:rPr>
                        <a:t>Westinghouse,</a:t>
                      </a:r>
                      <a:r>
                        <a:rPr sz="1100" spc="-45" dirty="0">
                          <a:latin typeface="Calibri"/>
                          <a:cs typeface="Calibri"/>
                        </a:rPr>
                        <a:t> </a:t>
                      </a:r>
                      <a:r>
                        <a:rPr sz="1100" spc="-25" dirty="0">
                          <a:latin typeface="Calibri"/>
                          <a:cs typeface="Calibri"/>
                        </a:rPr>
                        <a:t>USA</a:t>
                      </a:r>
                      <a:endParaRPr sz="1100">
                        <a:latin typeface="Calibri"/>
                        <a:cs typeface="Calibri"/>
                      </a:endParaRPr>
                    </a:p>
                  </a:txBody>
                  <a:tcPr marL="0" marR="0" marT="0" marB="0" anchor="ctr">
                    <a:lnL w="6350">
                      <a:solidFill>
                        <a:srgbClr val="9CC2E4"/>
                      </a:solidFill>
                      <a:prstDash val="solid"/>
                    </a:lnL>
                    <a:lnR w="6350">
                      <a:solidFill>
                        <a:srgbClr val="9CC2E4"/>
                      </a:solidFill>
                      <a:prstDash val="solid"/>
                    </a:lnR>
                    <a:lnT w="6350">
                      <a:solidFill>
                        <a:srgbClr val="9CC2E4"/>
                      </a:solidFill>
                      <a:prstDash val="solid"/>
                    </a:lnT>
                    <a:lnB w="6350">
                      <a:solidFill>
                        <a:srgbClr val="9CC2E4"/>
                      </a:solidFill>
                      <a:prstDash val="solid"/>
                    </a:lnB>
                  </a:tcPr>
                </a:tc>
                <a:extLst>
                  <a:ext uri="{0D108BD9-81ED-4DB2-BD59-A6C34878D82A}">
                    <a16:rowId xmlns:a16="http://schemas.microsoft.com/office/drawing/2014/main" val="10006"/>
                  </a:ext>
                </a:extLst>
              </a:tr>
              <a:tr h="294005">
                <a:tc>
                  <a:txBody>
                    <a:bodyPr/>
                    <a:lstStyle/>
                    <a:p>
                      <a:pPr marL="67945" algn="ctr">
                        <a:lnSpc>
                          <a:spcPts val="1280"/>
                        </a:lnSpc>
                      </a:pPr>
                      <a:r>
                        <a:rPr sz="1100" spc="-10" dirty="0">
                          <a:latin typeface="Calibri"/>
                          <a:cs typeface="Calibri"/>
                        </a:rPr>
                        <a:t>Aurora</a:t>
                      </a:r>
                      <a:endParaRPr sz="1100" dirty="0">
                        <a:latin typeface="Calibri"/>
                        <a:cs typeface="Calibri"/>
                      </a:endParaRPr>
                    </a:p>
                  </a:txBody>
                  <a:tcPr marL="0" marR="0" marT="0" marB="0" anchor="ctr">
                    <a:lnL w="6350">
                      <a:solidFill>
                        <a:srgbClr val="9CC2E4"/>
                      </a:solidFill>
                      <a:prstDash val="solid"/>
                    </a:lnL>
                    <a:lnR w="6350">
                      <a:solidFill>
                        <a:srgbClr val="9CC2E4"/>
                      </a:solidFill>
                      <a:prstDash val="solid"/>
                    </a:lnR>
                    <a:lnT w="6350">
                      <a:solidFill>
                        <a:srgbClr val="9CC2E4"/>
                      </a:solidFill>
                      <a:prstDash val="solid"/>
                    </a:lnT>
                    <a:lnB w="6350">
                      <a:solidFill>
                        <a:srgbClr val="9CC2E4"/>
                      </a:solidFill>
                      <a:prstDash val="solid"/>
                    </a:lnB>
                    <a:solidFill>
                      <a:srgbClr val="DEEAF6"/>
                    </a:solidFill>
                  </a:tcPr>
                </a:tc>
                <a:tc>
                  <a:txBody>
                    <a:bodyPr/>
                    <a:lstStyle/>
                    <a:p>
                      <a:pPr marL="68580" algn="ctr">
                        <a:lnSpc>
                          <a:spcPts val="1280"/>
                        </a:lnSpc>
                      </a:pPr>
                      <a:r>
                        <a:rPr sz="1100" dirty="0">
                          <a:latin typeface="Calibri"/>
                          <a:cs typeface="Calibri"/>
                        </a:rPr>
                        <a:t>1.5</a:t>
                      </a:r>
                      <a:r>
                        <a:rPr sz="1100" spc="-25" dirty="0">
                          <a:latin typeface="Calibri"/>
                          <a:cs typeface="Calibri"/>
                        </a:rPr>
                        <a:t> MWe</a:t>
                      </a:r>
                      <a:endParaRPr sz="1100">
                        <a:latin typeface="Calibri"/>
                        <a:cs typeface="Calibri"/>
                      </a:endParaRPr>
                    </a:p>
                  </a:txBody>
                  <a:tcPr marL="0" marR="0" marT="0" marB="0" anchor="ctr">
                    <a:lnL w="6350">
                      <a:solidFill>
                        <a:srgbClr val="9CC2E4"/>
                      </a:solidFill>
                      <a:prstDash val="solid"/>
                    </a:lnL>
                    <a:lnR w="6350">
                      <a:solidFill>
                        <a:srgbClr val="9CC2E4"/>
                      </a:solidFill>
                      <a:prstDash val="solid"/>
                    </a:lnR>
                    <a:lnT w="6350">
                      <a:solidFill>
                        <a:srgbClr val="9CC2E4"/>
                      </a:solidFill>
                      <a:prstDash val="solid"/>
                    </a:lnT>
                    <a:lnB w="6350">
                      <a:solidFill>
                        <a:srgbClr val="9CC2E4"/>
                      </a:solidFill>
                      <a:prstDash val="solid"/>
                    </a:lnB>
                    <a:solidFill>
                      <a:srgbClr val="DEEAF6"/>
                    </a:solidFill>
                  </a:tcPr>
                </a:tc>
                <a:tc>
                  <a:txBody>
                    <a:bodyPr/>
                    <a:lstStyle/>
                    <a:p>
                      <a:pPr marL="68580" algn="ctr">
                        <a:lnSpc>
                          <a:spcPts val="1280"/>
                        </a:lnSpc>
                      </a:pPr>
                      <a:r>
                        <a:rPr sz="1100" dirty="0">
                          <a:latin typeface="Calibri"/>
                          <a:cs typeface="Calibri"/>
                        </a:rPr>
                        <a:t>Heatpipe</a:t>
                      </a:r>
                      <a:r>
                        <a:rPr sz="1100" spc="-10" dirty="0">
                          <a:latin typeface="Calibri"/>
                          <a:cs typeface="Calibri"/>
                        </a:rPr>
                        <a:t> </a:t>
                      </a:r>
                      <a:r>
                        <a:rPr sz="1100" spc="-25" dirty="0">
                          <a:latin typeface="Calibri"/>
                          <a:cs typeface="Calibri"/>
                        </a:rPr>
                        <a:t>FNR</a:t>
                      </a:r>
                      <a:endParaRPr sz="1100" dirty="0">
                        <a:latin typeface="Calibri"/>
                        <a:cs typeface="Calibri"/>
                      </a:endParaRPr>
                    </a:p>
                  </a:txBody>
                  <a:tcPr marL="0" marR="0" marT="0" marB="0" anchor="ctr">
                    <a:lnL w="6350">
                      <a:solidFill>
                        <a:srgbClr val="9CC2E4"/>
                      </a:solidFill>
                      <a:prstDash val="solid"/>
                    </a:lnL>
                    <a:lnR w="6350">
                      <a:solidFill>
                        <a:srgbClr val="9CC2E4"/>
                      </a:solidFill>
                      <a:prstDash val="solid"/>
                    </a:lnR>
                    <a:lnT w="6350">
                      <a:solidFill>
                        <a:srgbClr val="9CC2E4"/>
                      </a:solidFill>
                      <a:prstDash val="solid"/>
                    </a:lnT>
                    <a:lnB w="6350">
                      <a:solidFill>
                        <a:srgbClr val="9CC2E4"/>
                      </a:solidFill>
                      <a:prstDash val="solid"/>
                    </a:lnB>
                    <a:solidFill>
                      <a:srgbClr val="DEEAF6"/>
                    </a:solidFill>
                  </a:tcPr>
                </a:tc>
                <a:tc>
                  <a:txBody>
                    <a:bodyPr/>
                    <a:lstStyle/>
                    <a:p>
                      <a:pPr marL="69850" algn="ctr">
                        <a:lnSpc>
                          <a:spcPts val="1280"/>
                        </a:lnSpc>
                      </a:pPr>
                      <a:r>
                        <a:rPr sz="1100" dirty="0">
                          <a:latin typeface="Calibri"/>
                          <a:cs typeface="Calibri"/>
                        </a:rPr>
                        <a:t>Oklo,</a:t>
                      </a:r>
                      <a:r>
                        <a:rPr sz="1100" spc="-25" dirty="0">
                          <a:latin typeface="Calibri"/>
                          <a:cs typeface="Calibri"/>
                        </a:rPr>
                        <a:t> USA</a:t>
                      </a:r>
                      <a:endParaRPr sz="1100">
                        <a:latin typeface="Calibri"/>
                        <a:cs typeface="Calibri"/>
                      </a:endParaRPr>
                    </a:p>
                  </a:txBody>
                  <a:tcPr marL="0" marR="0" marT="0" marB="0" anchor="ctr">
                    <a:lnL w="6350">
                      <a:solidFill>
                        <a:srgbClr val="9CC2E4"/>
                      </a:solidFill>
                      <a:prstDash val="solid"/>
                    </a:lnL>
                    <a:lnR w="6350">
                      <a:solidFill>
                        <a:srgbClr val="9CC2E4"/>
                      </a:solidFill>
                      <a:prstDash val="solid"/>
                    </a:lnR>
                    <a:lnT w="6350">
                      <a:solidFill>
                        <a:srgbClr val="9CC2E4"/>
                      </a:solidFill>
                      <a:prstDash val="solid"/>
                    </a:lnT>
                    <a:lnB w="6350">
                      <a:solidFill>
                        <a:srgbClr val="9CC2E4"/>
                      </a:solidFill>
                      <a:prstDash val="solid"/>
                    </a:lnB>
                    <a:solidFill>
                      <a:srgbClr val="DEEAF6"/>
                    </a:solidFill>
                  </a:tcPr>
                </a:tc>
                <a:extLst>
                  <a:ext uri="{0D108BD9-81ED-4DB2-BD59-A6C34878D82A}">
                    <a16:rowId xmlns:a16="http://schemas.microsoft.com/office/drawing/2014/main" val="10007"/>
                  </a:ext>
                </a:extLst>
              </a:tr>
              <a:tr h="347345">
                <a:tc>
                  <a:txBody>
                    <a:bodyPr/>
                    <a:lstStyle/>
                    <a:p>
                      <a:pPr marL="67945" algn="ctr">
                        <a:lnSpc>
                          <a:spcPts val="1275"/>
                        </a:lnSpc>
                      </a:pPr>
                      <a:r>
                        <a:rPr sz="1100" spc="-10" dirty="0" err="1">
                          <a:latin typeface="Calibri"/>
                          <a:cs typeface="Calibri"/>
                        </a:rPr>
                        <a:t>NuScale</a:t>
                      </a:r>
                      <a:r>
                        <a:rPr lang="en-US" sz="1100" spc="-10" dirty="0">
                          <a:latin typeface="Calibri"/>
                          <a:cs typeface="Calibri"/>
                        </a:rPr>
                        <a:t> </a:t>
                      </a:r>
                      <a:r>
                        <a:rPr sz="1100" spc="-10" dirty="0">
                          <a:latin typeface="Calibri"/>
                          <a:cs typeface="Calibri"/>
                        </a:rPr>
                        <a:t>micro</a:t>
                      </a:r>
                      <a:endParaRPr sz="1100" dirty="0">
                        <a:latin typeface="Calibri"/>
                        <a:cs typeface="Calibri"/>
                      </a:endParaRPr>
                    </a:p>
                  </a:txBody>
                  <a:tcPr marL="0" marR="0" marT="0" marB="0" anchor="ctr">
                    <a:lnL w="6350">
                      <a:solidFill>
                        <a:srgbClr val="9CC2E4"/>
                      </a:solidFill>
                      <a:prstDash val="solid"/>
                    </a:lnL>
                    <a:lnR w="6350">
                      <a:solidFill>
                        <a:srgbClr val="9CC2E4"/>
                      </a:solidFill>
                      <a:prstDash val="solid"/>
                    </a:lnR>
                    <a:lnT w="6350">
                      <a:solidFill>
                        <a:srgbClr val="9CC2E4"/>
                      </a:solidFill>
                      <a:prstDash val="solid"/>
                    </a:lnT>
                    <a:lnB w="6350">
                      <a:solidFill>
                        <a:srgbClr val="9CC2E4"/>
                      </a:solidFill>
                      <a:prstDash val="solid"/>
                    </a:lnB>
                  </a:tcPr>
                </a:tc>
                <a:tc>
                  <a:txBody>
                    <a:bodyPr/>
                    <a:lstStyle/>
                    <a:p>
                      <a:pPr marL="68580" algn="ctr">
                        <a:lnSpc>
                          <a:spcPts val="1275"/>
                        </a:lnSpc>
                      </a:pPr>
                      <a:r>
                        <a:rPr sz="1100" spc="-10" dirty="0">
                          <a:latin typeface="Calibri"/>
                          <a:cs typeface="Calibri"/>
                        </a:rPr>
                        <a:t>1-</a:t>
                      </a:r>
                      <a:r>
                        <a:rPr sz="1100" dirty="0">
                          <a:latin typeface="Calibri"/>
                          <a:cs typeface="Calibri"/>
                        </a:rPr>
                        <a:t>10</a:t>
                      </a:r>
                      <a:r>
                        <a:rPr sz="1100" spc="5" dirty="0">
                          <a:latin typeface="Calibri"/>
                          <a:cs typeface="Calibri"/>
                        </a:rPr>
                        <a:t> </a:t>
                      </a:r>
                      <a:r>
                        <a:rPr sz="1100" spc="-25" dirty="0">
                          <a:latin typeface="Calibri"/>
                          <a:cs typeface="Calibri"/>
                        </a:rPr>
                        <a:t>MWe</a:t>
                      </a:r>
                      <a:endParaRPr sz="1100" dirty="0">
                        <a:latin typeface="Calibri"/>
                        <a:cs typeface="Calibri"/>
                      </a:endParaRPr>
                    </a:p>
                  </a:txBody>
                  <a:tcPr marL="0" marR="0" marT="0" marB="0" anchor="ctr">
                    <a:lnL w="6350">
                      <a:solidFill>
                        <a:srgbClr val="9CC2E4"/>
                      </a:solidFill>
                      <a:prstDash val="solid"/>
                    </a:lnL>
                    <a:lnR w="6350">
                      <a:solidFill>
                        <a:srgbClr val="9CC2E4"/>
                      </a:solidFill>
                      <a:prstDash val="solid"/>
                    </a:lnR>
                    <a:lnT w="6350">
                      <a:solidFill>
                        <a:srgbClr val="9CC2E4"/>
                      </a:solidFill>
                      <a:prstDash val="solid"/>
                    </a:lnT>
                    <a:lnB w="6350">
                      <a:solidFill>
                        <a:srgbClr val="9CC2E4"/>
                      </a:solidFill>
                      <a:prstDash val="solid"/>
                    </a:lnB>
                  </a:tcPr>
                </a:tc>
                <a:tc>
                  <a:txBody>
                    <a:bodyPr/>
                    <a:lstStyle/>
                    <a:p>
                      <a:pPr marL="68580" algn="ctr">
                        <a:lnSpc>
                          <a:spcPts val="1275"/>
                        </a:lnSpc>
                      </a:pPr>
                      <a:r>
                        <a:rPr sz="1100" spc="-10" dirty="0">
                          <a:latin typeface="Calibri"/>
                          <a:cs typeface="Calibri"/>
                        </a:rPr>
                        <a:t>Heatpipe</a:t>
                      </a:r>
                      <a:endParaRPr sz="1100" dirty="0">
                        <a:latin typeface="Calibri"/>
                        <a:cs typeface="Calibri"/>
                      </a:endParaRPr>
                    </a:p>
                  </a:txBody>
                  <a:tcPr marL="0" marR="0" marT="0" marB="0" anchor="ctr">
                    <a:lnL w="6350">
                      <a:solidFill>
                        <a:srgbClr val="9CC2E4"/>
                      </a:solidFill>
                      <a:prstDash val="solid"/>
                    </a:lnL>
                    <a:lnR w="6350">
                      <a:solidFill>
                        <a:srgbClr val="9CC2E4"/>
                      </a:solidFill>
                      <a:prstDash val="solid"/>
                    </a:lnR>
                    <a:lnT w="6350">
                      <a:solidFill>
                        <a:srgbClr val="9CC2E4"/>
                      </a:solidFill>
                      <a:prstDash val="solid"/>
                    </a:lnT>
                    <a:lnB w="6350">
                      <a:solidFill>
                        <a:srgbClr val="9CC2E4"/>
                      </a:solidFill>
                      <a:prstDash val="solid"/>
                    </a:lnB>
                  </a:tcPr>
                </a:tc>
                <a:tc>
                  <a:txBody>
                    <a:bodyPr/>
                    <a:lstStyle/>
                    <a:p>
                      <a:pPr marL="69850" algn="ctr">
                        <a:lnSpc>
                          <a:spcPts val="1275"/>
                        </a:lnSpc>
                      </a:pPr>
                      <a:r>
                        <a:rPr sz="1100" dirty="0">
                          <a:latin typeface="Calibri"/>
                          <a:cs typeface="Calibri"/>
                        </a:rPr>
                        <a:t>NuScale,</a:t>
                      </a:r>
                      <a:r>
                        <a:rPr sz="1100" spc="-25" dirty="0">
                          <a:latin typeface="Calibri"/>
                          <a:cs typeface="Calibri"/>
                        </a:rPr>
                        <a:t> USA</a:t>
                      </a:r>
                      <a:endParaRPr sz="1100" dirty="0">
                        <a:latin typeface="Calibri"/>
                        <a:cs typeface="Calibri"/>
                      </a:endParaRPr>
                    </a:p>
                  </a:txBody>
                  <a:tcPr marL="0" marR="0" marT="0" marB="0" anchor="ctr">
                    <a:lnL w="6350">
                      <a:solidFill>
                        <a:srgbClr val="9CC2E4"/>
                      </a:solidFill>
                      <a:prstDash val="solid"/>
                    </a:lnL>
                    <a:lnR w="6350">
                      <a:solidFill>
                        <a:srgbClr val="9CC2E4"/>
                      </a:solidFill>
                      <a:prstDash val="solid"/>
                    </a:lnR>
                    <a:lnT w="6350">
                      <a:solidFill>
                        <a:srgbClr val="9CC2E4"/>
                      </a:solidFill>
                      <a:prstDash val="solid"/>
                    </a:lnT>
                    <a:lnB w="6350">
                      <a:solidFill>
                        <a:srgbClr val="9CC2E4"/>
                      </a:solidFill>
                      <a:prstDash val="solid"/>
                    </a:lnB>
                  </a:tcPr>
                </a:tc>
                <a:extLst>
                  <a:ext uri="{0D108BD9-81ED-4DB2-BD59-A6C34878D82A}">
                    <a16:rowId xmlns:a16="http://schemas.microsoft.com/office/drawing/2014/main" val="10008"/>
                  </a:ext>
                </a:extLst>
              </a:tr>
            </a:tbl>
          </a:graphicData>
        </a:graphic>
      </p:graphicFrame>
      <p:sp>
        <p:nvSpPr>
          <p:cNvPr id="6" name="テキスト ボックス 5">
            <a:extLst>
              <a:ext uri="{FF2B5EF4-FFF2-40B4-BE49-F238E27FC236}">
                <a16:creationId xmlns:a16="http://schemas.microsoft.com/office/drawing/2014/main" id="{2C62B8B4-7932-30C7-78A3-0E69F98A2036}"/>
              </a:ext>
            </a:extLst>
          </p:cNvPr>
          <p:cNvSpPr txBox="1"/>
          <p:nvPr/>
        </p:nvSpPr>
        <p:spPr>
          <a:xfrm>
            <a:off x="6077357" y="2902622"/>
            <a:ext cx="6096000" cy="646331"/>
          </a:xfrm>
          <a:prstGeom prst="rect">
            <a:avLst/>
          </a:prstGeom>
          <a:noFill/>
        </p:spPr>
        <p:txBody>
          <a:bodyPr wrap="square">
            <a:spAutoFit/>
          </a:bodyPr>
          <a:lstStyle/>
          <a:p>
            <a:pPr algn="ctr"/>
            <a:r>
              <a:rPr lang="en-US" altLang="ja-JP" sz="1800" dirty="0">
                <a:latin typeface="UD デジタル 教科書体 NK-B" panose="02020700000000000000" pitchFamily="18" charset="-128"/>
                <a:ea typeface="UD デジタル 教科書体 NK-B" panose="02020700000000000000" pitchFamily="18" charset="-128"/>
                <a:cs typeface="Times New Roman"/>
              </a:rPr>
              <a:t>Very</a:t>
            </a:r>
            <a:r>
              <a:rPr lang="en-US" altLang="ja-JP" sz="1800" spc="-35" dirty="0">
                <a:latin typeface="UD デジタル 教科書体 NK-B" panose="02020700000000000000" pitchFamily="18" charset="-128"/>
                <a:ea typeface="UD デジタル 教科書体 NK-B" panose="02020700000000000000" pitchFamily="18" charset="-128"/>
                <a:cs typeface="Times New Roman"/>
              </a:rPr>
              <a:t> </a:t>
            </a:r>
            <a:r>
              <a:rPr lang="en-US" altLang="ja-JP" sz="1800" dirty="0">
                <a:latin typeface="UD デジタル 教科書体 NK-B" panose="02020700000000000000" pitchFamily="18" charset="-128"/>
                <a:ea typeface="UD デジタル 教科書体 NK-B" panose="02020700000000000000" pitchFamily="18" charset="-128"/>
                <a:cs typeface="Times New Roman"/>
              </a:rPr>
              <a:t>small</a:t>
            </a:r>
            <a:r>
              <a:rPr lang="en-US" altLang="ja-JP" sz="1800" spc="-5" dirty="0">
                <a:latin typeface="UD デジタル 教科書体 NK-B" panose="02020700000000000000" pitchFamily="18" charset="-128"/>
                <a:ea typeface="UD デジタル 教科書体 NK-B" panose="02020700000000000000" pitchFamily="18" charset="-128"/>
                <a:cs typeface="Times New Roman"/>
              </a:rPr>
              <a:t> </a:t>
            </a:r>
            <a:r>
              <a:rPr lang="en-US" altLang="ja-JP" sz="1800" dirty="0">
                <a:latin typeface="UD デジタル 教科書体 NK-B" panose="02020700000000000000" pitchFamily="18" charset="-128"/>
                <a:ea typeface="UD デジタル 教科書体 NK-B" panose="02020700000000000000" pitchFamily="18" charset="-128"/>
                <a:cs typeface="Times New Roman"/>
              </a:rPr>
              <a:t>reactor</a:t>
            </a:r>
            <a:r>
              <a:rPr lang="en-US" altLang="ja-JP" sz="1800" spc="-10" dirty="0">
                <a:latin typeface="UD デジタル 教科書体 NK-B" panose="02020700000000000000" pitchFamily="18" charset="-128"/>
                <a:ea typeface="UD デジタル 教科書体 NK-B" panose="02020700000000000000" pitchFamily="18" charset="-128"/>
                <a:cs typeface="Times New Roman"/>
              </a:rPr>
              <a:t> </a:t>
            </a:r>
            <a:r>
              <a:rPr lang="en-US" altLang="ja-JP" sz="1800" dirty="0">
                <a:latin typeface="UD デジタル 教科書体 NK-B" panose="02020700000000000000" pitchFamily="18" charset="-128"/>
                <a:ea typeface="UD デジタル 教科書体 NK-B" panose="02020700000000000000" pitchFamily="18" charset="-128"/>
                <a:cs typeface="Times New Roman"/>
              </a:rPr>
              <a:t>designs</a:t>
            </a:r>
            <a:r>
              <a:rPr lang="en-US" altLang="ja-JP" sz="1800" spc="-10" dirty="0">
                <a:latin typeface="UD デジタル 教科書体 NK-B" panose="02020700000000000000" pitchFamily="18" charset="-128"/>
                <a:ea typeface="UD デジタル 教科書体 NK-B" panose="02020700000000000000" pitchFamily="18" charset="-128"/>
                <a:cs typeface="Times New Roman"/>
              </a:rPr>
              <a:t> </a:t>
            </a:r>
            <a:r>
              <a:rPr lang="en-US" altLang="ja-JP" sz="1800" dirty="0">
                <a:latin typeface="UD デジタル 教科書体 NK-B" panose="02020700000000000000" pitchFamily="18" charset="-128"/>
                <a:ea typeface="UD デジタル 教科書体 NK-B" panose="02020700000000000000" pitchFamily="18" charset="-128"/>
                <a:cs typeface="Times New Roman"/>
              </a:rPr>
              <a:t>being</a:t>
            </a:r>
            <a:r>
              <a:rPr lang="en-US" altLang="ja-JP" sz="1800" spc="-15" dirty="0">
                <a:latin typeface="UD デジタル 教科書体 NK-B" panose="02020700000000000000" pitchFamily="18" charset="-128"/>
                <a:ea typeface="UD デジタル 教科書体 NK-B" panose="02020700000000000000" pitchFamily="18" charset="-128"/>
                <a:cs typeface="Times New Roman"/>
              </a:rPr>
              <a:t> </a:t>
            </a:r>
            <a:r>
              <a:rPr lang="en-US" altLang="ja-JP" sz="1800" dirty="0">
                <a:latin typeface="UD デジタル 教科書体 NK-B" panose="02020700000000000000" pitchFamily="18" charset="-128"/>
                <a:ea typeface="UD デジタル 教科書体 NK-B" panose="02020700000000000000" pitchFamily="18" charset="-128"/>
                <a:cs typeface="Times New Roman"/>
              </a:rPr>
              <a:t>developed</a:t>
            </a:r>
          </a:p>
          <a:p>
            <a:pPr algn="ctr"/>
            <a:r>
              <a:rPr lang="en-US" altLang="ja-JP" sz="1800" spc="-10" dirty="0">
                <a:latin typeface="UD デジタル 教科書体 NK-B" panose="02020700000000000000" pitchFamily="18" charset="-128"/>
                <a:ea typeface="UD デジタル 教科書体 NK-B" panose="02020700000000000000" pitchFamily="18" charset="-128"/>
                <a:cs typeface="Times New Roman"/>
              </a:rPr>
              <a:t> </a:t>
            </a:r>
            <a:r>
              <a:rPr lang="en-US" altLang="ja-JP" sz="1800" dirty="0">
                <a:latin typeface="UD デジタル 教科書体 NK-B" panose="02020700000000000000" pitchFamily="18" charset="-128"/>
                <a:ea typeface="UD デジタル 教科書体 NK-B" panose="02020700000000000000" pitchFamily="18" charset="-128"/>
                <a:cs typeface="Times New Roman"/>
              </a:rPr>
              <a:t>(up</a:t>
            </a:r>
            <a:r>
              <a:rPr lang="en-US" altLang="ja-JP" sz="1800" spc="-10" dirty="0">
                <a:latin typeface="UD デジタル 教科書体 NK-B" panose="02020700000000000000" pitchFamily="18" charset="-128"/>
                <a:ea typeface="UD デジタル 教科書体 NK-B" panose="02020700000000000000" pitchFamily="18" charset="-128"/>
                <a:cs typeface="Times New Roman"/>
              </a:rPr>
              <a:t> </a:t>
            </a:r>
            <a:r>
              <a:rPr lang="en-US" altLang="ja-JP" sz="1800" dirty="0">
                <a:latin typeface="UD デジタル 教科書体 NK-B" panose="02020700000000000000" pitchFamily="18" charset="-128"/>
                <a:ea typeface="UD デジタル 教科書体 NK-B" panose="02020700000000000000" pitchFamily="18" charset="-128"/>
                <a:cs typeface="Times New Roman"/>
              </a:rPr>
              <a:t>to</a:t>
            </a:r>
            <a:r>
              <a:rPr lang="en-US" altLang="ja-JP" sz="1800" spc="-10" dirty="0">
                <a:latin typeface="UD デジタル 教科書体 NK-B" panose="02020700000000000000" pitchFamily="18" charset="-128"/>
                <a:ea typeface="UD デジタル 教科書体 NK-B" panose="02020700000000000000" pitchFamily="18" charset="-128"/>
                <a:cs typeface="Times New Roman"/>
              </a:rPr>
              <a:t> </a:t>
            </a:r>
            <a:r>
              <a:rPr lang="en-US" altLang="ja-JP" sz="1800" dirty="0">
                <a:latin typeface="UD デジタル 教科書体 NK-B" panose="02020700000000000000" pitchFamily="18" charset="-128"/>
                <a:ea typeface="UD デジタル 教科書体 NK-B" panose="02020700000000000000" pitchFamily="18" charset="-128"/>
                <a:cs typeface="Times New Roman"/>
              </a:rPr>
              <a:t>25</a:t>
            </a:r>
            <a:r>
              <a:rPr lang="en-US" altLang="ja-JP" sz="1800" spc="-5" dirty="0">
                <a:latin typeface="UD デジタル 教科書体 NK-B" panose="02020700000000000000" pitchFamily="18" charset="-128"/>
                <a:ea typeface="UD デジタル 教科書体 NK-B" panose="02020700000000000000" pitchFamily="18" charset="-128"/>
                <a:cs typeface="Times New Roman"/>
              </a:rPr>
              <a:t> </a:t>
            </a:r>
            <a:r>
              <a:rPr lang="en-US" altLang="ja-JP" sz="1800" spc="-10" dirty="0">
                <a:latin typeface="UD デジタル 教科書体 NK-B" panose="02020700000000000000" pitchFamily="18" charset="-128"/>
                <a:ea typeface="UD デジタル 教科書体 NK-B" panose="02020700000000000000" pitchFamily="18" charset="-128"/>
                <a:cs typeface="Times New Roman"/>
              </a:rPr>
              <a:t>MWe)</a:t>
            </a:r>
            <a:endParaRPr lang="ja-JP" altLang="en-US" dirty="0">
              <a:latin typeface="UD デジタル 教科書体 NK-B" panose="02020700000000000000" pitchFamily="18" charset="-128"/>
              <a:ea typeface="UD デジタル 教科書体 NK-B" panose="02020700000000000000" pitchFamily="18" charset="-128"/>
            </a:endParaRPr>
          </a:p>
        </p:txBody>
      </p:sp>
      <p:sp>
        <p:nvSpPr>
          <p:cNvPr id="8" name="テキスト ボックス 7">
            <a:extLst>
              <a:ext uri="{FF2B5EF4-FFF2-40B4-BE49-F238E27FC236}">
                <a16:creationId xmlns:a16="http://schemas.microsoft.com/office/drawing/2014/main" id="{F5647657-18B4-7E97-78B5-4CA4A0C792E6}"/>
              </a:ext>
            </a:extLst>
          </p:cNvPr>
          <p:cNvSpPr txBox="1"/>
          <p:nvPr/>
        </p:nvSpPr>
        <p:spPr>
          <a:xfrm>
            <a:off x="6096000" y="6434000"/>
            <a:ext cx="6096000" cy="374590"/>
          </a:xfrm>
          <a:prstGeom prst="rect">
            <a:avLst/>
          </a:prstGeom>
          <a:noFill/>
        </p:spPr>
        <p:txBody>
          <a:bodyPr wrap="square">
            <a:spAutoFit/>
          </a:bodyPr>
          <a:lstStyle/>
          <a:p>
            <a:pPr marL="63500">
              <a:lnSpc>
                <a:spcPts val="1175"/>
              </a:lnSpc>
              <a:spcBef>
                <a:spcPts val="915"/>
              </a:spcBef>
            </a:pPr>
            <a:r>
              <a:rPr lang="en-US" altLang="ja-JP" sz="700" dirty="0">
                <a:latin typeface="BIZ UDP明朝 Medium" panose="02020500000000000000" pitchFamily="18" charset="-128"/>
                <a:ea typeface="BIZ UDP明朝 Medium" panose="02020500000000000000" pitchFamily="18" charset="-128"/>
                <a:cs typeface="Times New Roman"/>
              </a:rPr>
              <a:t>World</a:t>
            </a:r>
            <a:r>
              <a:rPr lang="en-US" altLang="ja-JP" sz="700" spc="-20" dirty="0">
                <a:latin typeface="BIZ UDP明朝 Medium" panose="02020500000000000000" pitchFamily="18" charset="-128"/>
                <a:ea typeface="BIZ UDP明朝 Medium" panose="02020500000000000000" pitchFamily="18" charset="-128"/>
                <a:cs typeface="Times New Roman"/>
              </a:rPr>
              <a:t> </a:t>
            </a:r>
            <a:r>
              <a:rPr lang="en-US" altLang="ja-JP" sz="700" dirty="0">
                <a:latin typeface="BIZ UDP明朝 Medium" panose="02020500000000000000" pitchFamily="18" charset="-128"/>
                <a:ea typeface="BIZ UDP明朝 Medium" panose="02020500000000000000" pitchFamily="18" charset="-128"/>
                <a:cs typeface="Times New Roman"/>
              </a:rPr>
              <a:t>Nuclear</a:t>
            </a:r>
            <a:r>
              <a:rPr lang="en-US" altLang="ja-JP" sz="700" spc="-30" dirty="0">
                <a:latin typeface="BIZ UDP明朝 Medium" panose="02020500000000000000" pitchFamily="18" charset="-128"/>
                <a:ea typeface="BIZ UDP明朝 Medium" panose="02020500000000000000" pitchFamily="18" charset="-128"/>
                <a:cs typeface="Times New Roman"/>
              </a:rPr>
              <a:t> </a:t>
            </a:r>
            <a:r>
              <a:rPr lang="en-US" altLang="ja-JP" sz="700" dirty="0">
                <a:latin typeface="BIZ UDP明朝 Medium" panose="02020500000000000000" pitchFamily="18" charset="-128"/>
                <a:ea typeface="BIZ UDP明朝 Medium" panose="02020500000000000000" pitchFamily="18" charset="-128"/>
                <a:cs typeface="Times New Roman"/>
              </a:rPr>
              <a:t>Association,</a:t>
            </a:r>
            <a:r>
              <a:rPr lang="en-US" altLang="ja-JP" sz="700" spc="-10" dirty="0">
                <a:latin typeface="BIZ UDP明朝 Medium" panose="02020500000000000000" pitchFamily="18" charset="-128"/>
                <a:ea typeface="BIZ UDP明朝 Medium" panose="02020500000000000000" pitchFamily="18" charset="-128"/>
                <a:cs typeface="Times New Roman"/>
              </a:rPr>
              <a:t> </a:t>
            </a:r>
            <a:r>
              <a:rPr lang="en-US" altLang="ja-JP" sz="700" i="1" dirty="0">
                <a:latin typeface="BIZ UDP明朝 Medium" panose="02020500000000000000" pitchFamily="18" charset="-128"/>
                <a:ea typeface="BIZ UDP明朝 Medium" panose="02020500000000000000" pitchFamily="18" charset="-128"/>
                <a:cs typeface="Times New Roman"/>
              </a:rPr>
              <a:t>Small</a:t>
            </a:r>
            <a:r>
              <a:rPr lang="en-US" altLang="ja-JP" sz="700" i="1" spc="-35" dirty="0">
                <a:latin typeface="BIZ UDP明朝 Medium" panose="02020500000000000000" pitchFamily="18" charset="-128"/>
                <a:ea typeface="BIZ UDP明朝 Medium" panose="02020500000000000000" pitchFamily="18" charset="-128"/>
                <a:cs typeface="Times New Roman"/>
              </a:rPr>
              <a:t> </a:t>
            </a:r>
            <a:r>
              <a:rPr lang="en-US" altLang="ja-JP" sz="700" i="1" dirty="0">
                <a:latin typeface="BIZ UDP明朝 Medium" panose="02020500000000000000" pitchFamily="18" charset="-128"/>
                <a:ea typeface="BIZ UDP明朝 Medium" panose="02020500000000000000" pitchFamily="18" charset="-128"/>
                <a:cs typeface="Times New Roman"/>
              </a:rPr>
              <a:t>Nuclear</a:t>
            </a:r>
            <a:r>
              <a:rPr lang="en-US" altLang="ja-JP" sz="700" i="1" spc="-30" dirty="0">
                <a:latin typeface="BIZ UDP明朝 Medium" panose="02020500000000000000" pitchFamily="18" charset="-128"/>
                <a:ea typeface="BIZ UDP明朝 Medium" panose="02020500000000000000" pitchFamily="18" charset="-128"/>
                <a:cs typeface="Times New Roman"/>
              </a:rPr>
              <a:t> </a:t>
            </a:r>
            <a:r>
              <a:rPr lang="en-US" altLang="ja-JP" sz="700" i="1" dirty="0">
                <a:latin typeface="BIZ UDP明朝 Medium" panose="02020500000000000000" pitchFamily="18" charset="-128"/>
                <a:ea typeface="BIZ UDP明朝 Medium" panose="02020500000000000000" pitchFamily="18" charset="-128"/>
                <a:cs typeface="Times New Roman"/>
              </a:rPr>
              <a:t>Power</a:t>
            </a:r>
            <a:r>
              <a:rPr lang="en-US" altLang="ja-JP" sz="700" i="1" spc="-30" dirty="0">
                <a:latin typeface="BIZ UDP明朝 Medium" panose="02020500000000000000" pitchFamily="18" charset="-128"/>
                <a:ea typeface="BIZ UDP明朝 Medium" panose="02020500000000000000" pitchFamily="18" charset="-128"/>
                <a:cs typeface="Times New Roman"/>
              </a:rPr>
              <a:t> </a:t>
            </a:r>
            <a:r>
              <a:rPr lang="en-US" altLang="ja-JP" sz="700" i="1" dirty="0">
                <a:latin typeface="BIZ UDP明朝 Medium" panose="02020500000000000000" pitchFamily="18" charset="-128"/>
                <a:ea typeface="BIZ UDP明朝 Medium" panose="02020500000000000000" pitchFamily="18" charset="-128"/>
                <a:cs typeface="Times New Roman"/>
              </a:rPr>
              <a:t>Reactors</a:t>
            </a:r>
            <a:r>
              <a:rPr lang="en-US" altLang="ja-JP" sz="700" dirty="0">
                <a:latin typeface="BIZ UDP明朝 Medium" panose="02020500000000000000" pitchFamily="18" charset="-128"/>
                <a:ea typeface="BIZ UDP明朝 Medium" panose="02020500000000000000" pitchFamily="18" charset="-128"/>
                <a:cs typeface="Times New Roman"/>
              </a:rPr>
              <a:t>,</a:t>
            </a:r>
            <a:r>
              <a:rPr lang="en-US" altLang="ja-JP" sz="700" spc="-20" dirty="0">
                <a:latin typeface="BIZ UDP明朝 Medium" panose="02020500000000000000" pitchFamily="18" charset="-128"/>
                <a:ea typeface="BIZ UDP明朝 Medium" panose="02020500000000000000" pitchFamily="18" charset="-128"/>
                <a:cs typeface="Times New Roman"/>
              </a:rPr>
              <a:t> </a:t>
            </a:r>
            <a:r>
              <a:rPr lang="en-US" altLang="ja-JP" sz="700" spc="-10" dirty="0">
                <a:latin typeface="BIZ UDP明朝 Medium" panose="02020500000000000000" pitchFamily="18" charset="-128"/>
                <a:ea typeface="BIZ UDP明朝 Medium" panose="02020500000000000000" pitchFamily="18" charset="-128"/>
                <a:cs typeface="Times New Roman"/>
              </a:rPr>
              <a:t>2020. </a:t>
            </a:r>
            <a:r>
              <a:rPr lang="en-US" altLang="ja-JP" sz="700" u="sng" spc="-10" dirty="0">
                <a:solidFill>
                  <a:srgbClr val="0000FF"/>
                </a:solidFill>
                <a:uFill>
                  <a:solidFill>
                    <a:srgbClr val="0000FF"/>
                  </a:solidFill>
                </a:uFill>
                <a:latin typeface="BIZ UDP明朝 Medium" panose="02020500000000000000" pitchFamily="18" charset="-128"/>
                <a:ea typeface="BIZ UDP明朝 Medium" panose="02020500000000000000" pitchFamily="18" charset="-128"/>
                <a:cs typeface="Times New Roman"/>
                <a:hlinkClick r:id="rId2"/>
              </a:rPr>
              <a:t>https://www.world-nuclear.org/information-library/nuclear-fuel-cycle/nuclear-power-reactors/small-nuclear-power-</a:t>
            </a:r>
            <a:r>
              <a:rPr lang="en-US" altLang="ja-JP" sz="700" spc="-10" dirty="0">
                <a:solidFill>
                  <a:srgbClr val="0000FF"/>
                </a:solidFill>
                <a:latin typeface="BIZ UDP明朝 Medium" panose="02020500000000000000" pitchFamily="18" charset="-128"/>
                <a:ea typeface="BIZ UDP明朝 Medium" panose="02020500000000000000" pitchFamily="18" charset="-128"/>
                <a:cs typeface="Times New Roman"/>
              </a:rPr>
              <a:t> </a:t>
            </a:r>
            <a:r>
              <a:rPr lang="en-US" altLang="ja-JP" sz="700" u="sng" spc="-10" dirty="0">
                <a:solidFill>
                  <a:srgbClr val="0000FF"/>
                </a:solidFill>
                <a:uFill>
                  <a:solidFill>
                    <a:srgbClr val="0000FF"/>
                  </a:solidFill>
                </a:uFill>
                <a:latin typeface="BIZ UDP明朝 Medium" panose="02020500000000000000" pitchFamily="18" charset="-128"/>
                <a:ea typeface="BIZ UDP明朝 Medium" panose="02020500000000000000" pitchFamily="18" charset="-128"/>
                <a:cs typeface="Times New Roman"/>
                <a:hlinkClick r:id="rId2"/>
              </a:rPr>
              <a:t>reactors.aspx</a:t>
            </a:r>
            <a:endParaRPr lang="en-US" altLang="ja-JP" sz="700" dirty="0">
              <a:latin typeface="BIZ UDP明朝 Medium" panose="02020500000000000000" pitchFamily="18" charset="-128"/>
              <a:ea typeface="BIZ UDP明朝 Medium" panose="02020500000000000000" pitchFamily="18" charset="-128"/>
              <a:cs typeface="Times New Roman"/>
            </a:endParaRPr>
          </a:p>
        </p:txBody>
      </p:sp>
      <p:sp>
        <p:nvSpPr>
          <p:cNvPr id="10" name="テキスト ボックス 9">
            <a:extLst>
              <a:ext uri="{FF2B5EF4-FFF2-40B4-BE49-F238E27FC236}">
                <a16:creationId xmlns:a16="http://schemas.microsoft.com/office/drawing/2014/main" id="{F959F95A-76B4-6986-B4C5-EF005914051E}"/>
              </a:ext>
            </a:extLst>
          </p:cNvPr>
          <p:cNvSpPr txBox="1"/>
          <p:nvPr/>
        </p:nvSpPr>
        <p:spPr>
          <a:xfrm>
            <a:off x="6067423" y="2333936"/>
            <a:ext cx="6115868" cy="423962"/>
          </a:xfrm>
          <a:prstGeom prst="rect">
            <a:avLst/>
          </a:prstGeom>
          <a:noFill/>
        </p:spPr>
        <p:txBody>
          <a:bodyPr wrap="square">
            <a:spAutoFit/>
          </a:bodyPr>
          <a:lstStyle/>
          <a:p>
            <a:pPr marL="38100">
              <a:lnSpc>
                <a:spcPts val="1295"/>
              </a:lnSpc>
              <a:spcBef>
                <a:spcPts val="100"/>
              </a:spcBef>
            </a:pPr>
            <a:r>
              <a:rPr lang="en-US" altLang="ja-JP" sz="900" dirty="0">
                <a:latin typeface="Times New Roman"/>
                <a:cs typeface="Times New Roman"/>
              </a:rPr>
              <a:t>World</a:t>
            </a:r>
            <a:r>
              <a:rPr lang="en-US" altLang="ja-JP" sz="900" spc="-20" dirty="0">
                <a:latin typeface="Times New Roman"/>
                <a:cs typeface="Times New Roman"/>
              </a:rPr>
              <a:t> </a:t>
            </a:r>
            <a:r>
              <a:rPr lang="en-US" altLang="ja-JP" sz="900" dirty="0">
                <a:latin typeface="Times New Roman"/>
                <a:cs typeface="Times New Roman"/>
              </a:rPr>
              <a:t>Nuclear</a:t>
            </a:r>
            <a:r>
              <a:rPr lang="en-US" altLang="ja-JP" sz="900" spc="-25" dirty="0">
                <a:latin typeface="Times New Roman"/>
                <a:cs typeface="Times New Roman"/>
              </a:rPr>
              <a:t> </a:t>
            </a:r>
            <a:r>
              <a:rPr lang="en-US" altLang="ja-JP" sz="900" dirty="0">
                <a:latin typeface="Times New Roman"/>
                <a:cs typeface="Times New Roman"/>
              </a:rPr>
              <a:t>Association,</a:t>
            </a:r>
            <a:r>
              <a:rPr lang="en-US" altLang="ja-JP" sz="900" spc="-15" dirty="0">
                <a:latin typeface="Times New Roman"/>
                <a:cs typeface="Times New Roman"/>
              </a:rPr>
              <a:t> </a:t>
            </a:r>
            <a:r>
              <a:rPr lang="en-US" altLang="ja-JP" sz="900" i="1" dirty="0">
                <a:latin typeface="Times New Roman"/>
                <a:cs typeface="Times New Roman"/>
              </a:rPr>
              <a:t>Small</a:t>
            </a:r>
            <a:r>
              <a:rPr lang="en-US" altLang="ja-JP" sz="900" i="1" spc="-20" dirty="0">
                <a:latin typeface="Times New Roman"/>
                <a:cs typeface="Times New Roman"/>
              </a:rPr>
              <a:t> </a:t>
            </a:r>
            <a:r>
              <a:rPr lang="en-US" altLang="ja-JP" sz="900" i="1" dirty="0">
                <a:latin typeface="Times New Roman"/>
                <a:cs typeface="Times New Roman"/>
              </a:rPr>
              <a:t>Nuclear</a:t>
            </a:r>
            <a:r>
              <a:rPr lang="en-US" altLang="ja-JP" sz="900" i="1" spc="-20" dirty="0">
                <a:latin typeface="Times New Roman"/>
                <a:cs typeface="Times New Roman"/>
              </a:rPr>
              <a:t> </a:t>
            </a:r>
            <a:r>
              <a:rPr lang="en-US" altLang="ja-JP" sz="900" i="1" dirty="0">
                <a:latin typeface="Times New Roman"/>
                <a:cs typeface="Times New Roman"/>
              </a:rPr>
              <a:t>Power</a:t>
            </a:r>
            <a:r>
              <a:rPr lang="en-US" altLang="ja-JP" sz="900" i="1" spc="-20" dirty="0">
                <a:latin typeface="Times New Roman"/>
                <a:cs typeface="Times New Roman"/>
              </a:rPr>
              <a:t> </a:t>
            </a:r>
            <a:r>
              <a:rPr lang="en-US" altLang="ja-JP" sz="900" i="1" dirty="0">
                <a:latin typeface="Times New Roman"/>
                <a:cs typeface="Times New Roman"/>
              </a:rPr>
              <a:t>Reactors</a:t>
            </a:r>
            <a:r>
              <a:rPr lang="en-US" altLang="ja-JP" sz="900" dirty="0">
                <a:latin typeface="Times New Roman"/>
                <a:cs typeface="Times New Roman"/>
              </a:rPr>
              <a:t>,</a:t>
            </a:r>
            <a:r>
              <a:rPr lang="en-US" altLang="ja-JP" sz="900" spc="-25" dirty="0">
                <a:latin typeface="Times New Roman"/>
                <a:cs typeface="Times New Roman"/>
              </a:rPr>
              <a:t> </a:t>
            </a:r>
            <a:r>
              <a:rPr lang="en-US" altLang="ja-JP" sz="900" spc="-10" dirty="0">
                <a:latin typeface="Times New Roman"/>
                <a:cs typeface="Times New Roman"/>
              </a:rPr>
              <a:t>2020.</a:t>
            </a:r>
            <a:endParaRPr lang="en-US" altLang="ja-JP" sz="900" dirty="0">
              <a:latin typeface="Times New Roman"/>
              <a:cs typeface="Times New Roman"/>
            </a:endParaRPr>
          </a:p>
          <a:p>
            <a:pPr marL="38100" marR="30480">
              <a:lnSpc>
                <a:spcPts val="1260"/>
              </a:lnSpc>
              <a:spcBef>
                <a:spcPts val="70"/>
              </a:spcBef>
            </a:pPr>
            <a:r>
              <a:rPr lang="en-US" altLang="ja-JP" sz="900" u="sng" spc="-10" dirty="0">
                <a:solidFill>
                  <a:srgbClr val="0000FF"/>
                </a:solidFill>
                <a:uFill>
                  <a:solidFill>
                    <a:srgbClr val="0000FF"/>
                  </a:solidFill>
                </a:uFill>
                <a:latin typeface="Times New Roman"/>
                <a:cs typeface="Times New Roman"/>
                <a:hlinkClick r:id="rId2"/>
              </a:rPr>
              <a:t>https://www.world-nuclear.org/information-library/nuclear-fuel-cycle/nuclear-power-reactors/small-nuclear-</a:t>
            </a:r>
            <a:r>
              <a:rPr lang="en-US" altLang="ja-JP" sz="900" spc="-10" dirty="0">
                <a:solidFill>
                  <a:srgbClr val="0000FF"/>
                </a:solidFill>
                <a:latin typeface="Times New Roman"/>
                <a:cs typeface="Times New Roman"/>
              </a:rPr>
              <a:t> </a:t>
            </a:r>
            <a:r>
              <a:rPr lang="en-US" altLang="ja-JP" sz="900" u="sng" spc="-10" dirty="0">
                <a:solidFill>
                  <a:srgbClr val="0000FF"/>
                </a:solidFill>
                <a:uFill>
                  <a:solidFill>
                    <a:srgbClr val="0000FF"/>
                  </a:solidFill>
                </a:uFill>
                <a:latin typeface="Times New Roman"/>
                <a:cs typeface="Times New Roman"/>
                <a:hlinkClick r:id="rId2"/>
              </a:rPr>
              <a:t>power-reactors.aspx</a:t>
            </a:r>
            <a:endParaRPr lang="en-US" altLang="ja-JP" sz="900" dirty="0">
              <a:latin typeface="Times New Roman"/>
              <a:cs typeface="Times New Roman"/>
            </a:endParaRPr>
          </a:p>
        </p:txBody>
      </p:sp>
      <p:sp>
        <p:nvSpPr>
          <p:cNvPr id="12" name="テキスト ボックス 11">
            <a:extLst>
              <a:ext uri="{FF2B5EF4-FFF2-40B4-BE49-F238E27FC236}">
                <a16:creationId xmlns:a16="http://schemas.microsoft.com/office/drawing/2014/main" id="{23CDEB34-773F-2499-7137-7052157F9F95}"/>
              </a:ext>
            </a:extLst>
          </p:cNvPr>
          <p:cNvSpPr txBox="1"/>
          <p:nvPr/>
        </p:nvSpPr>
        <p:spPr>
          <a:xfrm>
            <a:off x="0" y="513908"/>
            <a:ext cx="6096000" cy="369332"/>
          </a:xfrm>
          <a:prstGeom prst="rect">
            <a:avLst/>
          </a:prstGeom>
          <a:noFill/>
        </p:spPr>
        <p:txBody>
          <a:bodyPr wrap="square">
            <a:spAutoFit/>
          </a:bodyPr>
          <a:lstStyle/>
          <a:p>
            <a:r>
              <a:rPr lang="en-US" altLang="ja-JP" sz="1800" dirty="0">
                <a:latin typeface="UD デジタル 教科書体 NK-B" panose="02020700000000000000" pitchFamily="18" charset="-128"/>
                <a:ea typeface="UD デジタル 教科書体 NK-B" panose="02020700000000000000" pitchFamily="18" charset="-128"/>
                <a:cs typeface="Times New Roman"/>
              </a:rPr>
              <a:t>Small</a:t>
            </a:r>
            <a:r>
              <a:rPr lang="en-US" altLang="ja-JP" sz="1800" spc="-15" dirty="0">
                <a:latin typeface="UD デジタル 教科書体 NK-B" panose="02020700000000000000" pitchFamily="18" charset="-128"/>
                <a:ea typeface="UD デジタル 教科書体 NK-B" panose="02020700000000000000" pitchFamily="18" charset="-128"/>
                <a:cs typeface="Times New Roman"/>
              </a:rPr>
              <a:t> </a:t>
            </a:r>
            <a:r>
              <a:rPr lang="en-US" altLang="ja-JP" sz="1800" dirty="0">
                <a:latin typeface="UD デジタル 教科書体 NK-B" panose="02020700000000000000" pitchFamily="18" charset="-128"/>
                <a:ea typeface="UD デジタル 教科書体 NK-B" panose="02020700000000000000" pitchFamily="18" charset="-128"/>
                <a:cs typeface="Times New Roman"/>
              </a:rPr>
              <a:t>reactor</a:t>
            </a:r>
            <a:r>
              <a:rPr lang="en-US" altLang="ja-JP" sz="1800" spc="-10" dirty="0">
                <a:latin typeface="UD デジタル 教科書体 NK-B" panose="02020700000000000000" pitchFamily="18" charset="-128"/>
                <a:ea typeface="UD デジタル 教科書体 NK-B" panose="02020700000000000000" pitchFamily="18" charset="-128"/>
                <a:cs typeface="Times New Roman"/>
              </a:rPr>
              <a:t> </a:t>
            </a:r>
            <a:r>
              <a:rPr lang="en-US" altLang="ja-JP" sz="1800" dirty="0">
                <a:latin typeface="UD デジタル 教科書体 NK-B" panose="02020700000000000000" pitchFamily="18" charset="-128"/>
                <a:ea typeface="UD デジタル 教科書体 NK-B" panose="02020700000000000000" pitchFamily="18" charset="-128"/>
                <a:cs typeface="Times New Roman"/>
              </a:rPr>
              <a:t>designs</a:t>
            </a:r>
            <a:r>
              <a:rPr lang="en-US" altLang="ja-JP" sz="1800" spc="-15" dirty="0">
                <a:latin typeface="UD デジタル 教科書体 NK-B" panose="02020700000000000000" pitchFamily="18" charset="-128"/>
                <a:ea typeface="UD デジタル 教科書体 NK-B" panose="02020700000000000000" pitchFamily="18" charset="-128"/>
                <a:cs typeface="Times New Roman"/>
              </a:rPr>
              <a:t> </a:t>
            </a:r>
            <a:r>
              <a:rPr lang="en-US" altLang="ja-JP" sz="1800" dirty="0">
                <a:latin typeface="UD デジタル 教科書体 NK-B" panose="02020700000000000000" pitchFamily="18" charset="-128"/>
                <a:ea typeface="UD デジタル 教科書体 NK-B" panose="02020700000000000000" pitchFamily="18" charset="-128"/>
                <a:cs typeface="Times New Roman"/>
              </a:rPr>
              <a:t>at</a:t>
            </a:r>
            <a:r>
              <a:rPr lang="en-US" altLang="ja-JP" sz="1800" spc="-5" dirty="0">
                <a:latin typeface="UD デジタル 教科書体 NK-B" panose="02020700000000000000" pitchFamily="18" charset="-128"/>
                <a:ea typeface="UD デジタル 教科書体 NK-B" panose="02020700000000000000" pitchFamily="18" charset="-128"/>
                <a:cs typeface="Times New Roman"/>
              </a:rPr>
              <a:t> </a:t>
            </a:r>
            <a:r>
              <a:rPr lang="en-US" altLang="ja-JP" sz="1800" dirty="0">
                <a:latin typeface="UD デジタル 教科書体 NK-B" panose="02020700000000000000" pitchFamily="18" charset="-128"/>
                <a:ea typeface="UD デジタル 教科書体 NK-B" panose="02020700000000000000" pitchFamily="18" charset="-128"/>
                <a:cs typeface="Times New Roman"/>
              </a:rPr>
              <a:t>earlier</a:t>
            </a:r>
            <a:r>
              <a:rPr lang="en-US" altLang="ja-JP" sz="1800" spc="-10" dirty="0">
                <a:latin typeface="UD デジタル 教科書体 NK-B" panose="02020700000000000000" pitchFamily="18" charset="-128"/>
                <a:ea typeface="UD デジタル 教科書体 NK-B" panose="02020700000000000000" pitchFamily="18" charset="-128"/>
                <a:cs typeface="Times New Roman"/>
              </a:rPr>
              <a:t> </a:t>
            </a:r>
            <a:r>
              <a:rPr lang="en-US" altLang="ja-JP" dirty="0">
                <a:latin typeface="UD デジタル 教科書体 NK-B" panose="02020700000000000000" pitchFamily="18" charset="-128"/>
                <a:ea typeface="UD デジタル 教科書体 NK-B" panose="02020700000000000000" pitchFamily="18" charset="-128"/>
                <a:cs typeface="Times New Roman"/>
              </a:rPr>
              <a:t>stages</a:t>
            </a:r>
            <a:r>
              <a:rPr lang="en-US" altLang="ja-JP" sz="1200" spc="-5" dirty="0">
                <a:latin typeface="UD デジタル 教科書体 NK-B" panose="02020700000000000000" pitchFamily="18" charset="-128"/>
                <a:ea typeface="UD デジタル 教科書体 NK-B" panose="02020700000000000000" pitchFamily="18" charset="-128"/>
                <a:cs typeface="Times New Roman"/>
              </a:rPr>
              <a:t> </a:t>
            </a:r>
            <a:r>
              <a:rPr lang="en-US" altLang="ja-JP" sz="1200" dirty="0">
                <a:latin typeface="UD デジタル 教科書体 NK-B" panose="02020700000000000000" pitchFamily="18" charset="-128"/>
                <a:ea typeface="UD デジタル 教科書体 NK-B" panose="02020700000000000000" pitchFamily="18" charset="-128"/>
                <a:cs typeface="Times New Roman"/>
              </a:rPr>
              <a:t>(or</a:t>
            </a:r>
            <a:r>
              <a:rPr lang="en-US" altLang="ja-JP" sz="1200" spc="-15" dirty="0">
                <a:latin typeface="UD デジタル 教科書体 NK-B" panose="02020700000000000000" pitchFamily="18" charset="-128"/>
                <a:ea typeface="UD デジタル 教科書体 NK-B" panose="02020700000000000000" pitchFamily="18" charset="-128"/>
                <a:cs typeface="Times New Roman"/>
              </a:rPr>
              <a:t> </a:t>
            </a:r>
            <a:r>
              <a:rPr lang="en-US" altLang="ja-JP" sz="1200" spc="-10" dirty="0">
                <a:latin typeface="UD デジタル 教科書体 NK-B" panose="02020700000000000000" pitchFamily="18" charset="-128"/>
                <a:ea typeface="UD デジタル 教科書体 NK-B" panose="02020700000000000000" pitchFamily="18" charset="-128"/>
                <a:cs typeface="Times New Roman"/>
              </a:rPr>
              <a:t>shelved)</a:t>
            </a:r>
            <a:endParaRPr lang="ja-JP" altLang="en-US" dirty="0">
              <a:latin typeface="UD デジタル 教科書体 NK-B" panose="02020700000000000000" pitchFamily="18" charset="-128"/>
              <a:ea typeface="UD デジタル 教科書体 NK-B" panose="02020700000000000000" pitchFamily="18" charset="-128"/>
            </a:endParaRPr>
          </a:p>
        </p:txBody>
      </p:sp>
    </p:spTree>
    <p:extLst>
      <p:ext uri="{BB962C8B-B14F-4D97-AF65-F5344CB8AC3E}">
        <p14:creationId xmlns:p14="http://schemas.microsoft.com/office/powerpoint/2010/main" val="229495416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 name="テキスト ボックス 260">
            <a:extLst>
              <a:ext uri="{FF2B5EF4-FFF2-40B4-BE49-F238E27FC236}">
                <a16:creationId xmlns:a16="http://schemas.microsoft.com/office/drawing/2014/main" id="{6C9C6E65-8D56-7DB4-4EC9-820EA9CDEA15}"/>
              </a:ext>
            </a:extLst>
          </p:cNvPr>
          <p:cNvSpPr txBox="1"/>
          <p:nvPr/>
        </p:nvSpPr>
        <p:spPr>
          <a:xfrm>
            <a:off x="0" y="0"/>
            <a:ext cx="12192000" cy="523220"/>
          </a:xfrm>
          <a:prstGeom prst="rect">
            <a:avLst/>
          </a:prstGeom>
          <a:solidFill>
            <a:srgbClr val="052F61"/>
          </a:solidFill>
        </p:spPr>
        <p:txBody>
          <a:bodyPr wrap="square" rtlCol="0">
            <a:spAutoFit/>
          </a:bodyPr>
          <a:lstStyle/>
          <a:p>
            <a:pPr algn="ctr">
              <a:tabLst>
                <a:tab pos="1793875" algn="l"/>
              </a:tabLst>
            </a:pPr>
            <a:r>
              <a:rPr kumimoji="1" lang="ja-JP" altLang="en-US" sz="2800" b="1" dirty="0">
                <a:solidFill>
                  <a:schemeClr val="bg1"/>
                </a:solidFill>
                <a:latin typeface="Meiryo UI" panose="020B0604030504040204" pitchFamily="50" charset="-128"/>
                <a:ea typeface="Meiryo UI" panose="020B0604030504040204" pitchFamily="50" charset="-128"/>
              </a:rPr>
              <a:t>炉型毎の市場規模</a:t>
            </a:r>
            <a:r>
              <a:rPr kumimoji="1" lang="ja-JP" altLang="en-US" sz="1000" b="1" dirty="0">
                <a:solidFill>
                  <a:schemeClr val="bg1"/>
                </a:solidFill>
                <a:latin typeface="Meiryo UI" panose="020B0604030504040204" pitchFamily="50" charset="-128"/>
                <a:ea typeface="Meiryo UI" panose="020B0604030504040204" pitchFamily="50" charset="-128"/>
              </a:rPr>
              <a:t>？</a:t>
            </a:r>
            <a:endParaRPr kumimoji="1" lang="en-US" altLang="ja-JP" sz="2800" b="1" dirty="0">
              <a:solidFill>
                <a:schemeClr val="bg1"/>
              </a:solidFill>
              <a:latin typeface="Meiryo UI" panose="020B0604030504040204" pitchFamily="50" charset="-128"/>
              <a:ea typeface="Meiryo UI" panose="020B0604030504040204" pitchFamily="50" charset="-128"/>
            </a:endParaRPr>
          </a:p>
        </p:txBody>
      </p:sp>
      <p:sp>
        <p:nvSpPr>
          <p:cNvPr id="12" name="object 2">
            <a:extLst>
              <a:ext uri="{FF2B5EF4-FFF2-40B4-BE49-F238E27FC236}">
                <a16:creationId xmlns:a16="http://schemas.microsoft.com/office/drawing/2014/main" id="{98BCCCA2-0E11-DB4F-A80C-76D9C7B4E2AA}"/>
              </a:ext>
            </a:extLst>
          </p:cNvPr>
          <p:cNvSpPr txBox="1"/>
          <p:nvPr/>
        </p:nvSpPr>
        <p:spPr>
          <a:xfrm>
            <a:off x="4215765" y="550601"/>
            <a:ext cx="3760470" cy="160300"/>
          </a:xfrm>
          <a:prstGeom prst="rect">
            <a:avLst/>
          </a:prstGeom>
        </p:spPr>
        <p:txBody>
          <a:bodyPr vert="horz" wrap="square" lIns="0" tIns="13970" rIns="0" bIns="0" rtlCol="0">
            <a:spAutoFit/>
          </a:bodyPr>
          <a:lstStyle/>
          <a:p>
            <a:pPr marL="38100">
              <a:lnSpc>
                <a:spcPct val="100000"/>
              </a:lnSpc>
              <a:spcBef>
                <a:spcPts val="110"/>
              </a:spcBef>
            </a:pPr>
            <a:r>
              <a:rPr lang="ja-JP" altLang="en-US" sz="950" spc="20" dirty="0">
                <a:latin typeface="BIZ UDPゴシック" panose="020B0400000000000000" pitchFamily="50" charset="-128"/>
                <a:ea typeface="BIZ UDPゴシック" panose="020B0400000000000000" pitchFamily="50" charset="-128"/>
                <a:cs typeface="UKIJ CJK"/>
              </a:rPr>
              <a:t>（</a:t>
            </a:r>
            <a:r>
              <a:rPr sz="950" spc="20" dirty="0" err="1">
                <a:latin typeface="BIZ UDPゴシック" panose="020B0400000000000000" pitchFamily="50" charset="-128"/>
                <a:ea typeface="BIZ UDPゴシック" panose="020B0400000000000000" pitchFamily="50" charset="-128"/>
                <a:cs typeface="UKIJ CJK"/>
              </a:rPr>
              <a:t>出所</a:t>
            </a:r>
            <a:r>
              <a:rPr lang="ja-JP" altLang="en-US" sz="950" spc="20" dirty="0">
                <a:latin typeface="BIZ UDPゴシック" panose="020B0400000000000000" pitchFamily="50" charset="-128"/>
                <a:ea typeface="BIZ UDPゴシック" panose="020B0400000000000000" pitchFamily="50" charset="-128"/>
                <a:cs typeface="UKIJ CJK"/>
              </a:rPr>
              <a:t>）</a:t>
            </a:r>
            <a:r>
              <a:rPr sz="950" spc="-165" dirty="0" err="1">
                <a:latin typeface="BIZ UDPゴシック" panose="020B0400000000000000" pitchFamily="50" charset="-128"/>
                <a:ea typeface="BIZ UDPゴシック" panose="020B0400000000000000" pitchFamily="50" charset="-128"/>
                <a:cs typeface="UKIJ CJK"/>
              </a:rPr>
              <a:t>サ</a:t>
            </a:r>
            <a:r>
              <a:rPr sz="950" spc="-225" dirty="0" err="1">
                <a:latin typeface="BIZ UDPゴシック" panose="020B0400000000000000" pitchFamily="50" charset="-128"/>
                <a:ea typeface="BIZ UDPゴシック" panose="020B0400000000000000" pitchFamily="50" charset="-128"/>
                <a:cs typeface="UKIJ CJK"/>
              </a:rPr>
              <a:t>プ</a:t>
            </a:r>
            <a:r>
              <a:rPr sz="950" spc="-280" dirty="0" err="1">
                <a:latin typeface="BIZ UDPゴシック" panose="020B0400000000000000" pitchFamily="50" charset="-128"/>
                <a:ea typeface="BIZ UDPゴシック" panose="020B0400000000000000" pitchFamily="50" charset="-128"/>
                <a:cs typeface="UKIJ CJK"/>
              </a:rPr>
              <a:t>ラ</a:t>
            </a:r>
            <a:r>
              <a:rPr sz="950" spc="-245" dirty="0" err="1">
                <a:latin typeface="BIZ UDPゴシック" panose="020B0400000000000000" pitchFamily="50" charset="-128"/>
                <a:ea typeface="BIZ UDPゴシック" panose="020B0400000000000000" pitchFamily="50" charset="-128"/>
                <a:cs typeface="UKIJ CJK"/>
              </a:rPr>
              <a:t>イ</a:t>
            </a:r>
            <a:r>
              <a:rPr sz="950" spc="-165" dirty="0" err="1">
                <a:latin typeface="BIZ UDPゴシック" panose="020B0400000000000000" pitchFamily="50" charset="-128"/>
                <a:ea typeface="BIZ UDPゴシック" panose="020B0400000000000000" pitchFamily="50" charset="-128"/>
                <a:cs typeface="UKIJ CJK"/>
              </a:rPr>
              <a:t>ヤ</a:t>
            </a:r>
            <a:r>
              <a:rPr sz="950" spc="-320" dirty="0" err="1">
                <a:latin typeface="BIZ UDPゴシック" panose="020B0400000000000000" pitchFamily="50" charset="-128"/>
                <a:ea typeface="BIZ UDPゴシック" panose="020B0400000000000000" pitchFamily="50" charset="-128"/>
                <a:cs typeface="UKIJ CJK"/>
              </a:rPr>
              <a:t>ヒ</a:t>
            </a:r>
            <a:r>
              <a:rPr sz="950" spc="-225" dirty="0" err="1">
                <a:latin typeface="BIZ UDPゴシック" panose="020B0400000000000000" pitchFamily="50" charset="-128"/>
                <a:ea typeface="BIZ UDPゴシック" panose="020B0400000000000000" pitchFamily="50" charset="-128"/>
                <a:cs typeface="UKIJ CJK"/>
              </a:rPr>
              <a:t>ア</a:t>
            </a:r>
            <a:r>
              <a:rPr sz="950" spc="-395" dirty="0" err="1">
                <a:latin typeface="BIZ UDPゴシック" panose="020B0400000000000000" pitchFamily="50" charset="-128"/>
                <a:ea typeface="BIZ UDPゴシック" panose="020B0400000000000000" pitchFamily="50" charset="-128"/>
                <a:cs typeface="UKIJ CJK"/>
              </a:rPr>
              <a:t>リ</a:t>
            </a:r>
            <a:r>
              <a:rPr sz="950" spc="-235" dirty="0" err="1">
                <a:latin typeface="BIZ UDPゴシック" panose="020B0400000000000000" pitchFamily="50" charset="-128"/>
                <a:ea typeface="BIZ UDPゴシック" panose="020B0400000000000000" pitchFamily="50" charset="-128"/>
                <a:cs typeface="UKIJ CJK"/>
              </a:rPr>
              <a:t>ン</a:t>
            </a:r>
            <a:r>
              <a:rPr sz="950" spc="-210" dirty="0" err="1">
                <a:latin typeface="BIZ UDPゴシック" panose="020B0400000000000000" pitchFamily="50" charset="-128"/>
                <a:ea typeface="BIZ UDPゴシック" panose="020B0400000000000000" pitchFamily="50" charset="-128"/>
                <a:cs typeface="UKIJ CJK"/>
              </a:rPr>
              <a:t>グ</a:t>
            </a:r>
            <a:r>
              <a:rPr sz="950" spc="-305" dirty="0" err="1">
                <a:latin typeface="BIZ UDPゴシック" panose="020B0400000000000000" pitchFamily="50" charset="-128"/>
                <a:ea typeface="BIZ UDPゴシック" panose="020B0400000000000000" pitchFamily="50" charset="-128"/>
                <a:cs typeface="UKIJ CJK"/>
              </a:rPr>
              <a:t>、</a:t>
            </a:r>
            <a:r>
              <a:rPr sz="950" spc="20" dirty="0" err="1">
                <a:latin typeface="BIZ UDPゴシック" panose="020B0400000000000000" pitchFamily="50" charset="-128"/>
                <a:ea typeface="BIZ UDPゴシック" panose="020B0400000000000000" pitchFamily="50" charset="-128"/>
                <a:cs typeface="UKIJ CJK"/>
              </a:rPr>
              <a:t>公表情報等</a:t>
            </a:r>
            <a:r>
              <a:rPr sz="950" spc="-225" dirty="0" err="1">
                <a:latin typeface="BIZ UDPゴシック" panose="020B0400000000000000" pitchFamily="50" charset="-128"/>
                <a:ea typeface="BIZ UDPゴシック" panose="020B0400000000000000" pitchFamily="50" charset="-128"/>
                <a:cs typeface="UKIJ CJK"/>
              </a:rPr>
              <a:t>を</a:t>
            </a:r>
            <a:r>
              <a:rPr sz="950" spc="20" dirty="0" err="1">
                <a:latin typeface="BIZ UDPゴシック" panose="020B0400000000000000" pitchFamily="50" charset="-128"/>
                <a:ea typeface="BIZ UDPゴシック" panose="020B0400000000000000" pitchFamily="50" charset="-128"/>
                <a:cs typeface="UKIJ CJK"/>
              </a:rPr>
              <a:t>基</a:t>
            </a:r>
            <a:r>
              <a:rPr sz="950" spc="-190" dirty="0" err="1">
                <a:latin typeface="BIZ UDPゴシック" panose="020B0400000000000000" pitchFamily="50" charset="-128"/>
                <a:ea typeface="BIZ UDPゴシック" panose="020B0400000000000000" pitchFamily="50" charset="-128"/>
                <a:cs typeface="UKIJ CJK"/>
              </a:rPr>
              <a:t>に</a:t>
            </a:r>
            <a:r>
              <a:rPr sz="950" spc="20" dirty="0" err="1">
                <a:latin typeface="BIZ UDPゴシック" panose="020B0400000000000000" pitchFamily="50" charset="-128"/>
                <a:ea typeface="BIZ UDPゴシック" panose="020B0400000000000000" pitchFamily="50" charset="-128"/>
                <a:cs typeface="UKIJ CJK"/>
              </a:rPr>
              <a:t>資源</a:t>
            </a:r>
            <a:r>
              <a:rPr sz="950" spc="-225" dirty="0" err="1">
                <a:latin typeface="BIZ UDPゴシック" panose="020B0400000000000000" pitchFamily="50" charset="-128"/>
                <a:ea typeface="BIZ UDPゴシック" panose="020B0400000000000000" pitchFamily="50" charset="-128"/>
                <a:cs typeface="UKIJ CJK"/>
              </a:rPr>
              <a:t>エ</a:t>
            </a:r>
            <a:r>
              <a:rPr sz="950" spc="-165" dirty="0" err="1">
                <a:latin typeface="BIZ UDPゴシック" panose="020B0400000000000000" pitchFamily="50" charset="-128"/>
                <a:ea typeface="BIZ UDPゴシック" panose="020B0400000000000000" pitchFamily="50" charset="-128"/>
                <a:cs typeface="UKIJ CJK"/>
              </a:rPr>
              <a:t>ネル</a:t>
            </a:r>
            <a:r>
              <a:rPr sz="950" spc="-150" dirty="0" err="1">
                <a:latin typeface="BIZ UDPゴシック" panose="020B0400000000000000" pitchFamily="50" charset="-128"/>
                <a:ea typeface="BIZ UDPゴシック" panose="020B0400000000000000" pitchFamily="50" charset="-128"/>
                <a:cs typeface="UKIJ CJK"/>
              </a:rPr>
              <a:t>ギ</a:t>
            </a:r>
            <a:r>
              <a:rPr sz="950" spc="-165" dirty="0" err="1">
                <a:latin typeface="BIZ UDPゴシック" panose="020B0400000000000000" pitchFamily="50" charset="-128"/>
                <a:ea typeface="BIZ UDPゴシック" panose="020B0400000000000000" pitchFamily="50" charset="-128"/>
                <a:cs typeface="UKIJ CJK"/>
              </a:rPr>
              <a:t>ー</a:t>
            </a:r>
            <a:r>
              <a:rPr sz="950" spc="20" dirty="0" err="1">
                <a:latin typeface="BIZ UDPゴシック" panose="020B0400000000000000" pitchFamily="50" charset="-128"/>
                <a:ea typeface="BIZ UDPゴシック" panose="020B0400000000000000" pitchFamily="50" charset="-128"/>
                <a:cs typeface="UKIJ CJK"/>
              </a:rPr>
              <a:t>庁作成</a:t>
            </a:r>
            <a:endParaRPr sz="2250" baseline="7407" dirty="0">
              <a:latin typeface="BIZ UDPゴシック" panose="020B0400000000000000" pitchFamily="50" charset="-128"/>
              <a:ea typeface="BIZ UDPゴシック" panose="020B0400000000000000" pitchFamily="50" charset="-128"/>
              <a:cs typeface="UKIJ CJK"/>
            </a:endParaRPr>
          </a:p>
        </p:txBody>
      </p:sp>
      <p:sp>
        <p:nvSpPr>
          <p:cNvPr id="13" name="object 4">
            <a:extLst>
              <a:ext uri="{FF2B5EF4-FFF2-40B4-BE49-F238E27FC236}">
                <a16:creationId xmlns:a16="http://schemas.microsoft.com/office/drawing/2014/main" id="{0D0FBF67-0055-AA5F-99B9-D454483EEDCC}"/>
              </a:ext>
            </a:extLst>
          </p:cNvPr>
          <p:cNvSpPr txBox="1"/>
          <p:nvPr/>
        </p:nvSpPr>
        <p:spPr>
          <a:xfrm>
            <a:off x="238871" y="6589592"/>
            <a:ext cx="6262289" cy="185307"/>
          </a:xfrm>
          <a:prstGeom prst="rect">
            <a:avLst/>
          </a:prstGeom>
        </p:spPr>
        <p:txBody>
          <a:bodyPr vert="horz" wrap="square" lIns="0" tIns="15875" rIns="0" bIns="0" rtlCol="0">
            <a:spAutoFit/>
          </a:bodyPr>
          <a:lstStyle/>
          <a:p>
            <a:pPr marL="12700">
              <a:lnSpc>
                <a:spcPct val="100000"/>
              </a:lnSpc>
              <a:spcBef>
                <a:spcPts val="125"/>
              </a:spcBef>
            </a:pPr>
            <a:r>
              <a:rPr sz="1100" spc="355" dirty="0">
                <a:latin typeface="UKIJ CJK"/>
                <a:cs typeface="UKIJ CJK"/>
              </a:rPr>
              <a:t>※</a:t>
            </a:r>
            <a:r>
              <a:rPr sz="1100" spc="25" dirty="0">
                <a:latin typeface="UKIJ CJK"/>
                <a:cs typeface="UKIJ CJK"/>
              </a:rPr>
              <a:t>市場規模</a:t>
            </a:r>
            <a:r>
              <a:rPr sz="1100" spc="-140" dirty="0">
                <a:latin typeface="UKIJ CJK"/>
                <a:cs typeface="UKIJ CJK"/>
              </a:rPr>
              <a:t>は</a:t>
            </a:r>
            <a:r>
              <a:rPr sz="1100" spc="-325" dirty="0">
                <a:latin typeface="UKIJ CJK"/>
                <a:cs typeface="UKIJ CJK"/>
              </a:rPr>
              <a:t>メ</a:t>
            </a:r>
            <a:r>
              <a:rPr sz="1100" spc="-180" dirty="0">
                <a:latin typeface="UKIJ CJK"/>
                <a:cs typeface="UKIJ CJK"/>
              </a:rPr>
              <a:t>ー</a:t>
            </a:r>
            <a:r>
              <a:rPr sz="1100" spc="-290" dirty="0">
                <a:latin typeface="UKIJ CJK"/>
                <a:cs typeface="UKIJ CJK"/>
              </a:rPr>
              <a:t>カ</a:t>
            </a:r>
            <a:r>
              <a:rPr sz="1100" spc="-180" dirty="0">
                <a:latin typeface="UKIJ CJK"/>
                <a:cs typeface="UKIJ CJK"/>
              </a:rPr>
              <a:t>ー</a:t>
            </a:r>
            <a:r>
              <a:rPr sz="1100" spc="-370" dirty="0">
                <a:latin typeface="UKIJ CJK"/>
                <a:cs typeface="UKIJ CJK"/>
              </a:rPr>
              <a:t>ヒ</a:t>
            </a:r>
            <a:r>
              <a:rPr sz="1100" spc="-250" dirty="0">
                <a:latin typeface="UKIJ CJK"/>
                <a:cs typeface="UKIJ CJK"/>
              </a:rPr>
              <a:t>ア</a:t>
            </a:r>
            <a:r>
              <a:rPr sz="1100" spc="-430" dirty="0">
                <a:latin typeface="UKIJ CJK"/>
                <a:cs typeface="UKIJ CJK"/>
              </a:rPr>
              <a:t>リ</a:t>
            </a:r>
            <a:r>
              <a:rPr sz="1100" spc="-250" dirty="0">
                <a:latin typeface="UKIJ CJK"/>
                <a:cs typeface="UKIJ CJK"/>
              </a:rPr>
              <a:t>ン</a:t>
            </a:r>
            <a:r>
              <a:rPr sz="1100" spc="-229" dirty="0">
                <a:latin typeface="UKIJ CJK"/>
                <a:cs typeface="UKIJ CJK"/>
              </a:rPr>
              <a:t>グ</a:t>
            </a:r>
            <a:r>
              <a:rPr sz="1100" spc="-165" dirty="0">
                <a:latin typeface="UKIJ CJK"/>
                <a:cs typeface="UKIJ CJK"/>
              </a:rPr>
              <a:t>で</a:t>
            </a:r>
            <a:r>
              <a:rPr sz="1100" spc="25" dirty="0">
                <a:latin typeface="UKIJ CJK"/>
                <a:cs typeface="UKIJ CJK"/>
              </a:rPr>
              <a:t>可</a:t>
            </a:r>
            <a:r>
              <a:rPr sz="1100" spc="35" dirty="0">
                <a:latin typeface="UKIJ CJK"/>
                <a:cs typeface="UKIJ CJK"/>
              </a:rPr>
              <a:t>能</a:t>
            </a:r>
            <a:r>
              <a:rPr sz="1100" spc="25" dirty="0">
                <a:latin typeface="UKIJ CJK"/>
                <a:cs typeface="UKIJ CJK"/>
              </a:rPr>
              <a:t>性</a:t>
            </a:r>
            <a:r>
              <a:rPr sz="1100" spc="-165" dirty="0">
                <a:latin typeface="UKIJ CJK"/>
                <a:cs typeface="UKIJ CJK"/>
              </a:rPr>
              <a:t>が</a:t>
            </a:r>
            <a:r>
              <a:rPr sz="1100" spc="-180" dirty="0">
                <a:latin typeface="UKIJ CJK"/>
                <a:cs typeface="UKIJ CJK"/>
              </a:rPr>
              <a:t>あ</a:t>
            </a:r>
            <a:r>
              <a:rPr sz="1100" spc="-245" dirty="0">
                <a:latin typeface="UKIJ CJK"/>
                <a:cs typeface="UKIJ CJK"/>
              </a:rPr>
              <a:t>る</a:t>
            </a:r>
            <a:r>
              <a:rPr sz="1100" spc="-385" dirty="0">
                <a:latin typeface="UKIJ CJK"/>
                <a:cs typeface="UKIJ CJK"/>
              </a:rPr>
              <a:t>と</a:t>
            </a:r>
            <a:r>
              <a:rPr sz="1100" spc="25" dirty="0">
                <a:latin typeface="UKIJ CJK"/>
                <a:cs typeface="UKIJ CJK"/>
              </a:rPr>
              <a:t>評</a:t>
            </a:r>
            <a:r>
              <a:rPr sz="1100" spc="35" dirty="0">
                <a:latin typeface="UKIJ CJK"/>
                <a:cs typeface="UKIJ CJK"/>
              </a:rPr>
              <a:t>価</a:t>
            </a:r>
            <a:r>
              <a:rPr sz="1100" spc="-325" dirty="0">
                <a:latin typeface="UKIJ CJK"/>
                <a:cs typeface="UKIJ CJK"/>
              </a:rPr>
              <a:t>さ</a:t>
            </a:r>
            <a:r>
              <a:rPr sz="1100" spc="-105" dirty="0">
                <a:latin typeface="UKIJ CJK"/>
                <a:cs typeface="UKIJ CJK"/>
              </a:rPr>
              <a:t>れ</a:t>
            </a:r>
            <a:r>
              <a:rPr sz="1100" spc="-204" dirty="0">
                <a:latin typeface="UKIJ CJK"/>
                <a:cs typeface="UKIJ CJK"/>
              </a:rPr>
              <a:t>た</a:t>
            </a:r>
            <a:r>
              <a:rPr sz="1100" spc="25" dirty="0">
                <a:latin typeface="UKIJ CJK"/>
                <a:cs typeface="UKIJ CJK"/>
              </a:rPr>
              <a:t>機器</a:t>
            </a:r>
            <a:r>
              <a:rPr sz="1100" spc="-530" dirty="0">
                <a:latin typeface="UKIJ CJK"/>
                <a:cs typeface="UKIJ CJK"/>
              </a:rPr>
              <a:t>・</a:t>
            </a:r>
            <a:r>
              <a:rPr sz="1100" spc="25" dirty="0">
                <a:latin typeface="UKIJ CJK"/>
                <a:cs typeface="UKIJ CJK"/>
              </a:rPr>
              <a:t>部</a:t>
            </a:r>
            <a:r>
              <a:rPr sz="1100" spc="35" dirty="0">
                <a:latin typeface="UKIJ CJK"/>
                <a:cs typeface="UKIJ CJK"/>
              </a:rPr>
              <a:t>材</a:t>
            </a:r>
            <a:r>
              <a:rPr sz="1100" spc="-165" dirty="0">
                <a:latin typeface="UKIJ CJK"/>
                <a:cs typeface="UKIJ CJK"/>
              </a:rPr>
              <a:t>の</a:t>
            </a:r>
            <a:r>
              <a:rPr sz="1100" spc="25" dirty="0">
                <a:latin typeface="UKIJ CJK"/>
                <a:cs typeface="UKIJ CJK"/>
              </a:rPr>
              <a:t>想</a:t>
            </a:r>
            <a:r>
              <a:rPr sz="1100" spc="35" dirty="0">
                <a:latin typeface="UKIJ CJK"/>
                <a:cs typeface="UKIJ CJK"/>
              </a:rPr>
              <a:t>定</a:t>
            </a:r>
            <a:r>
              <a:rPr sz="1100" spc="25" dirty="0">
                <a:latin typeface="UKIJ CJK"/>
                <a:cs typeface="UKIJ CJK"/>
              </a:rPr>
              <a:t>販</a:t>
            </a:r>
            <a:r>
              <a:rPr sz="1100" spc="35" dirty="0">
                <a:latin typeface="UKIJ CJK"/>
                <a:cs typeface="UKIJ CJK"/>
              </a:rPr>
              <a:t>売</a:t>
            </a:r>
            <a:r>
              <a:rPr sz="1100" spc="25" dirty="0">
                <a:latin typeface="UKIJ CJK"/>
                <a:cs typeface="UKIJ CJK"/>
              </a:rPr>
              <a:t>額</a:t>
            </a:r>
            <a:r>
              <a:rPr sz="1100" spc="-250" dirty="0">
                <a:latin typeface="UKIJ CJK"/>
                <a:cs typeface="UKIJ CJK"/>
              </a:rPr>
              <a:t>を</a:t>
            </a:r>
            <a:r>
              <a:rPr sz="1100" spc="25" dirty="0">
                <a:latin typeface="UKIJ CJK"/>
                <a:cs typeface="UKIJ CJK"/>
              </a:rPr>
              <a:t>積</a:t>
            </a:r>
            <a:r>
              <a:rPr sz="1100" spc="-95" dirty="0">
                <a:latin typeface="UKIJ CJK"/>
                <a:cs typeface="UKIJ CJK"/>
              </a:rPr>
              <a:t>み</a:t>
            </a:r>
            <a:r>
              <a:rPr sz="1100" spc="25" dirty="0">
                <a:latin typeface="UKIJ CJK"/>
                <a:cs typeface="UKIJ CJK"/>
              </a:rPr>
              <a:t>上</a:t>
            </a:r>
            <a:r>
              <a:rPr sz="1100" spc="-165" dirty="0">
                <a:latin typeface="UKIJ CJK"/>
                <a:cs typeface="UKIJ CJK"/>
              </a:rPr>
              <a:t>げ</a:t>
            </a:r>
            <a:r>
              <a:rPr sz="1100" spc="-215" dirty="0">
                <a:latin typeface="UKIJ CJK"/>
                <a:cs typeface="UKIJ CJK"/>
              </a:rPr>
              <a:t>た</a:t>
            </a:r>
            <a:r>
              <a:rPr sz="1100" spc="-245" dirty="0">
                <a:latin typeface="UKIJ CJK"/>
                <a:cs typeface="UKIJ CJK"/>
              </a:rPr>
              <a:t>も</a:t>
            </a:r>
            <a:r>
              <a:rPr sz="1100" spc="-180" dirty="0">
                <a:latin typeface="UKIJ CJK"/>
                <a:cs typeface="UKIJ CJK"/>
              </a:rPr>
              <a:t>の</a:t>
            </a:r>
            <a:endParaRPr sz="1100" dirty="0">
              <a:latin typeface="UKIJ CJK"/>
              <a:cs typeface="UKIJ CJK"/>
            </a:endParaRPr>
          </a:p>
        </p:txBody>
      </p:sp>
      <p:graphicFrame>
        <p:nvGraphicFramePr>
          <p:cNvPr id="14" name="object 5">
            <a:extLst>
              <a:ext uri="{FF2B5EF4-FFF2-40B4-BE49-F238E27FC236}">
                <a16:creationId xmlns:a16="http://schemas.microsoft.com/office/drawing/2014/main" id="{B18217FF-6F12-8906-A3E2-7B1684007C95}"/>
              </a:ext>
            </a:extLst>
          </p:cNvPr>
          <p:cNvGraphicFramePr>
            <a:graphicFrameLocks noGrp="1"/>
          </p:cNvGraphicFramePr>
          <p:nvPr>
            <p:extLst>
              <p:ext uri="{D42A27DB-BD31-4B8C-83A1-F6EECF244321}">
                <p14:modId xmlns:p14="http://schemas.microsoft.com/office/powerpoint/2010/main" val="476485030"/>
              </p:ext>
            </p:extLst>
          </p:nvPr>
        </p:nvGraphicFramePr>
        <p:xfrm>
          <a:off x="475786" y="750786"/>
          <a:ext cx="11240428" cy="5623743"/>
        </p:xfrm>
        <a:graphic>
          <a:graphicData uri="http://schemas.openxmlformats.org/drawingml/2006/table">
            <a:tbl>
              <a:tblPr firstRow="1" bandRow="1">
                <a:tableStyleId>{2D5ABB26-0587-4C30-8999-92F81FD0307C}</a:tableStyleId>
              </a:tblPr>
              <a:tblGrid>
                <a:gridCol w="1544415">
                  <a:extLst>
                    <a:ext uri="{9D8B030D-6E8A-4147-A177-3AD203B41FA5}">
                      <a16:colId xmlns:a16="http://schemas.microsoft.com/office/drawing/2014/main" val="20000"/>
                    </a:ext>
                  </a:extLst>
                </a:gridCol>
                <a:gridCol w="1177589">
                  <a:extLst>
                    <a:ext uri="{9D8B030D-6E8A-4147-A177-3AD203B41FA5}">
                      <a16:colId xmlns:a16="http://schemas.microsoft.com/office/drawing/2014/main" val="20001"/>
                    </a:ext>
                  </a:extLst>
                </a:gridCol>
                <a:gridCol w="1506219">
                  <a:extLst>
                    <a:ext uri="{9D8B030D-6E8A-4147-A177-3AD203B41FA5}">
                      <a16:colId xmlns:a16="http://schemas.microsoft.com/office/drawing/2014/main" val="20002"/>
                    </a:ext>
                  </a:extLst>
                </a:gridCol>
                <a:gridCol w="2309054">
                  <a:extLst>
                    <a:ext uri="{9D8B030D-6E8A-4147-A177-3AD203B41FA5}">
                      <a16:colId xmlns:a16="http://schemas.microsoft.com/office/drawing/2014/main" val="20003"/>
                    </a:ext>
                  </a:extLst>
                </a:gridCol>
                <a:gridCol w="4703151">
                  <a:extLst>
                    <a:ext uri="{9D8B030D-6E8A-4147-A177-3AD203B41FA5}">
                      <a16:colId xmlns:a16="http://schemas.microsoft.com/office/drawing/2014/main" val="20004"/>
                    </a:ext>
                  </a:extLst>
                </a:gridCol>
              </a:tblGrid>
              <a:tr h="593129">
                <a:tc>
                  <a:txBody>
                    <a:bodyPr/>
                    <a:lstStyle/>
                    <a:p>
                      <a:pPr algn="ctr">
                        <a:lnSpc>
                          <a:spcPct val="100000"/>
                        </a:lnSpc>
                        <a:spcBef>
                          <a:spcPts val="1260"/>
                        </a:spcBef>
                      </a:pPr>
                      <a:r>
                        <a:rPr sz="1500" b="1" spc="10" dirty="0">
                          <a:solidFill>
                            <a:srgbClr val="FFFFFF"/>
                          </a:solidFill>
                          <a:latin typeface="BIZ UDPゴシック" panose="020B0400000000000000" pitchFamily="50" charset="-128"/>
                          <a:ea typeface="BIZ UDPゴシック" panose="020B0400000000000000" pitchFamily="50" charset="-128"/>
                          <a:cs typeface="Noto Sans CJK HK"/>
                        </a:rPr>
                        <a:t>炉型</a:t>
                      </a:r>
                      <a:endParaRPr sz="1500" dirty="0">
                        <a:latin typeface="BIZ UDPゴシック" panose="020B0400000000000000" pitchFamily="50" charset="-128"/>
                        <a:ea typeface="BIZ UDPゴシック" panose="020B0400000000000000" pitchFamily="50" charset="-128"/>
                        <a:cs typeface="Noto Sans CJK HK"/>
                      </a:endParaRPr>
                    </a:p>
                  </a:txBody>
                  <a:tcPr marL="0" marR="0" marT="160020" marB="0">
                    <a:lnL w="19050">
                      <a:solidFill>
                        <a:srgbClr val="FFFFFF"/>
                      </a:solidFill>
                      <a:prstDash val="solid"/>
                    </a:lnL>
                    <a:lnR w="19050">
                      <a:solidFill>
                        <a:srgbClr val="FFFFFF"/>
                      </a:solidFill>
                      <a:prstDash val="solid"/>
                    </a:lnR>
                    <a:lnT w="19050">
                      <a:solidFill>
                        <a:srgbClr val="FFFFFF"/>
                      </a:solidFill>
                      <a:prstDash val="solid"/>
                    </a:lnT>
                    <a:lnB w="53975">
                      <a:solidFill>
                        <a:srgbClr val="FFFFFF"/>
                      </a:solidFill>
                      <a:prstDash val="solid"/>
                    </a:lnB>
                    <a:solidFill>
                      <a:srgbClr val="4F80BC"/>
                    </a:solidFill>
                  </a:tcPr>
                </a:tc>
                <a:tc>
                  <a:txBody>
                    <a:bodyPr/>
                    <a:lstStyle/>
                    <a:p>
                      <a:pPr marL="231140">
                        <a:lnSpc>
                          <a:spcPct val="100000"/>
                        </a:lnSpc>
                        <a:spcBef>
                          <a:spcPts val="1260"/>
                        </a:spcBef>
                      </a:pPr>
                      <a:r>
                        <a:rPr sz="1500" b="1" spc="10" dirty="0">
                          <a:solidFill>
                            <a:srgbClr val="FFFFFF"/>
                          </a:solidFill>
                          <a:latin typeface="BIZ UDPゴシック" panose="020B0400000000000000" pitchFamily="50" charset="-128"/>
                          <a:ea typeface="BIZ UDPゴシック" panose="020B0400000000000000" pitchFamily="50" charset="-128"/>
                          <a:cs typeface="Noto Sans CJK HK"/>
                        </a:rPr>
                        <a:t>対象国</a:t>
                      </a:r>
                      <a:endParaRPr sz="1500" dirty="0">
                        <a:latin typeface="BIZ UDPゴシック" panose="020B0400000000000000" pitchFamily="50" charset="-128"/>
                        <a:ea typeface="BIZ UDPゴシック" panose="020B0400000000000000" pitchFamily="50" charset="-128"/>
                        <a:cs typeface="Noto Sans CJK HK"/>
                      </a:endParaRPr>
                    </a:p>
                  </a:txBody>
                  <a:tcPr marL="0" marR="0" marT="160020" marB="0">
                    <a:lnL w="19050">
                      <a:solidFill>
                        <a:srgbClr val="FFFFFF"/>
                      </a:solidFill>
                      <a:prstDash val="solid"/>
                    </a:lnL>
                    <a:lnR w="19050">
                      <a:solidFill>
                        <a:srgbClr val="FFFFFF"/>
                      </a:solidFill>
                      <a:prstDash val="solid"/>
                    </a:lnR>
                    <a:lnT w="19050">
                      <a:solidFill>
                        <a:srgbClr val="FFFFFF"/>
                      </a:solidFill>
                      <a:prstDash val="solid"/>
                    </a:lnT>
                    <a:lnB w="53975">
                      <a:solidFill>
                        <a:srgbClr val="FFFFFF"/>
                      </a:solidFill>
                      <a:prstDash val="solid"/>
                    </a:lnB>
                    <a:solidFill>
                      <a:srgbClr val="4F80BC"/>
                    </a:solidFill>
                  </a:tcPr>
                </a:tc>
                <a:tc>
                  <a:txBody>
                    <a:bodyPr/>
                    <a:lstStyle/>
                    <a:p>
                      <a:pPr algn="ctr">
                        <a:lnSpc>
                          <a:spcPct val="100000"/>
                        </a:lnSpc>
                        <a:spcBef>
                          <a:spcPts val="1260"/>
                        </a:spcBef>
                      </a:pPr>
                      <a:r>
                        <a:rPr sz="1500" b="1" spc="10" dirty="0">
                          <a:solidFill>
                            <a:srgbClr val="FFFFFF"/>
                          </a:solidFill>
                          <a:latin typeface="BIZ UDPゴシック" panose="020B0400000000000000" pitchFamily="50" charset="-128"/>
                          <a:ea typeface="BIZ UDPゴシック" panose="020B0400000000000000" pitchFamily="50" charset="-128"/>
                          <a:cs typeface="Noto Sans CJK HK"/>
                        </a:rPr>
                        <a:t>市場規模</a:t>
                      </a:r>
                      <a:r>
                        <a:rPr sz="1300" b="1" spc="-5" dirty="0">
                          <a:solidFill>
                            <a:srgbClr val="FFFFFF"/>
                          </a:solidFill>
                          <a:latin typeface="BIZ UDPゴシック" panose="020B0400000000000000" pitchFamily="50" charset="-128"/>
                          <a:ea typeface="BIZ UDPゴシック" panose="020B0400000000000000" pitchFamily="50" charset="-128"/>
                          <a:cs typeface="Noto Sans CJK HK"/>
                        </a:rPr>
                        <a:t>※</a:t>
                      </a:r>
                      <a:endParaRPr sz="1300" dirty="0">
                        <a:latin typeface="BIZ UDPゴシック" panose="020B0400000000000000" pitchFamily="50" charset="-128"/>
                        <a:ea typeface="BIZ UDPゴシック" panose="020B0400000000000000" pitchFamily="50" charset="-128"/>
                        <a:cs typeface="Noto Sans CJK HK"/>
                      </a:endParaRPr>
                    </a:p>
                  </a:txBody>
                  <a:tcPr marL="0" marR="0" marT="160020" marB="0">
                    <a:lnL w="19050">
                      <a:solidFill>
                        <a:srgbClr val="FFFFFF"/>
                      </a:solidFill>
                      <a:prstDash val="solid"/>
                    </a:lnL>
                    <a:lnR w="19050">
                      <a:solidFill>
                        <a:srgbClr val="FFFFFF"/>
                      </a:solidFill>
                      <a:prstDash val="solid"/>
                    </a:lnR>
                    <a:lnT w="19050">
                      <a:solidFill>
                        <a:srgbClr val="FFFFFF"/>
                      </a:solidFill>
                      <a:prstDash val="solid"/>
                    </a:lnT>
                    <a:lnB w="53975">
                      <a:solidFill>
                        <a:srgbClr val="FFFFFF"/>
                      </a:solidFill>
                      <a:prstDash val="solid"/>
                    </a:lnB>
                    <a:solidFill>
                      <a:srgbClr val="4F80BC"/>
                    </a:solidFill>
                  </a:tcPr>
                </a:tc>
                <a:tc>
                  <a:txBody>
                    <a:bodyPr/>
                    <a:lstStyle/>
                    <a:p>
                      <a:pPr algn="ctr">
                        <a:lnSpc>
                          <a:spcPct val="100000"/>
                        </a:lnSpc>
                        <a:spcBef>
                          <a:spcPts val="1260"/>
                        </a:spcBef>
                      </a:pPr>
                      <a:r>
                        <a:rPr sz="1500" b="1" spc="10" dirty="0">
                          <a:solidFill>
                            <a:srgbClr val="FFFFFF"/>
                          </a:solidFill>
                          <a:latin typeface="BIZ UDPゴシック" panose="020B0400000000000000" pitchFamily="50" charset="-128"/>
                          <a:ea typeface="BIZ UDPゴシック" panose="020B0400000000000000" pitchFamily="50" charset="-128"/>
                          <a:cs typeface="Noto Sans CJK HK"/>
                        </a:rPr>
                        <a:t>機器</a:t>
                      </a:r>
                      <a:r>
                        <a:rPr sz="1500" b="1" spc="-710" dirty="0">
                          <a:solidFill>
                            <a:srgbClr val="FFFFFF"/>
                          </a:solidFill>
                          <a:latin typeface="BIZ UDPゴシック" panose="020B0400000000000000" pitchFamily="50" charset="-128"/>
                          <a:ea typeface="BIZ UDPゴシック" panose="020B0400000000000000" pitchFamily="50" charset="-128"/>
                          <a:cs typeface="Noto Sans CJK HK"/>
                        </a:rPr>
                        <a:t>・</a:t>
                      </a:r>
                      <a:r>
                        <a:rPr sz="1500" b="1" spc="10" dirty="0">
                          <a:solidFill>
                            <a:srgbClr val="FFFFFF"/>
                          </a:solidFill>
                          <a:latin typeface="BIZ UDPゴシック" panose="020B0400000000000000" pitchFamily="50" charset="-128"/>
                          <a:ea typeface="BIZ UDPゴシック" panose="020B0400000000000000" pitchFamily="50" charset="-128"/>
                          <a:cs typeface="Noto Sans CJK HK"/>
                        </a:rPr>
                        <a:t>部材例</a:t>
                      </a:r>
                      <a:endParaRPr sz="1500">
                        <a:latin typeface="BIZ UDPゴシック" panose="020B0400000000000000" pitchFamily="50" charset="-128"/>
                        <a:ea typeface="BIZ UDPゴシック" panose="020B0400000000000000" pitchFamily="50" charset="-128"/>
                        <a:cs typeface="Noto Sans CJK HK"/>
                      </a:endParaRPr>
                    </a:p>
                  </a:txBody>
                  <a:tcPr marL="0" marR="0" marT="160020" marB="0">
                    <a:lnL w="19050">
                      <a:solidFill>
                        <a:srgbClr val="FFFFFF"/>
                      </a:solidFill>
                      <a:prstDash val="solid"/>
                    </a:lnL>
                    <a:lnR w="19050">
                      <a:solidFill>
                        <a:srgbClr val="FFFFFF"/>
                      </a:solidFill>
                      <a:prstDash val="solid"/>
                    </a:lnR>
                    <a:lnT w="19050">
                      <a:solidFill>
                        <a:srgbClr val="FFFFFF"/>
                      </a:solidFill>
                      <a:prstDash val="solid"/>
                    </a:lnT>
                    <a:lnB w="53975">
                      <a:solidFill>
                        <a:srgbClr val="FFFFFF"/>
                      </a:solidFill>
                      <a:prstDash val="solid"/>
                    </a:lnB>
                    <a:solidFill>
                      <a:srgbClr val="4F80BC"/>
                    </a:solidFill>
                  </a:tcPr>
                </a:tc>
                <a:tc>
                  <a:txBody>
                    <a:bodyPr/>
                    <a:lstStyle/>
                    <a:p>
                      <a:pPr marL="1270" algn="ctr">
                        <a:lnSpc>
                          <a:spcPct val="100000"/>
                        </a:lnSpc>
                        <a:spcBef>
                          <a:spcPts val="1260"/>
                        </a:spcBef>
                      </a:pPr>
                      <a:r>
                        <a:rPr sz="1500" b="1" spc="10" dirty="0">
                          <a:solidFill>
                            <a:srgbClr val="FFFFFF"/>
                          </a:solidFill>
                          <a:latin typeface="BIZ UDPゴシック" panose="020B0400000000000000" pitchFamily="50" charset="-128"/>
                          <a:ea typeface="BIZ UDPゴシック" panose="020B0400000000000000" pitchFamily="50" charset="-128"/>
                          <a:cs typeface="Noto Sans CJK HK"/>
                        </a:rPr>
                        <a:t>備考</a:t>
                      </a:r>
                      <a:endParaRPr sz="1500" dirty="0">
                        <a:latin typeface="BIZ UDPゴシック" panose="020B0400000000000000" pitchFamily="50" charset="-128"/>
                        <a:ea typeface="BIZ UDPゴシック" panose="020B0400000000000000" pitchFamily="50" charset="-128"/>
                        <a:cs typeface="Noto Sans CJK HK"/>
                      </a:endParaRPr>
                    </a:p>
                  </a:txBody>
                  <a:tcPr marL="0" marR="0" marT="160020" marB="0">
                    <a:lnL w="19050">
                      <a:solidFill>
                        <a:srgbClr val="FFFFFF"/>
                      </a:solidFill>
                      <a:prstDash val="solid"/>
                    </a:lnL>
                    <a:lnR w="19050">
                      <a:solidFill>
                        <a:srgbClr val="FFFFFF"/>
                      </a:solidFill>
                      <a:prstDash val="solid"/>
                    </a:lnR>
                    <a:lnT w="19050">
                      <a:solidFill>
                        <a:srgbClr val="FFFFFF"/>
                      </a:solidFill>
                      <a:prstDash val="solid"/>
                    </a:lnT>
                    <a:lnB w="53975">
                      <a:solidFill>
                        <a:srgbClr val="FFFFFF"/>
                      </a:solidFill>
                      <a:prstDash val="solid"/>
                    </a:lnB>
                    <a:solidFill>
                      <a:srgbClr val="4F80BC"/>
                    </a:solidFill>
                  </a:tcPr>
                </a:tc>
                <a:extLst>
                  <a:ext uri="{0D108BD9-81ED-4DB2-BD59-A6C34878D82A}">
                    <a16:rowId xmlns:a16="http://schemas.microsoft.com/office/drawing/2014/main" val="10000"/>
                  </a:ext>
                </a:extLst>
              </a:tr>
              <a:tr h="895607">
                <a:tc>
                  <a:txBody>
                    <a:bodyPr/>
                    <a:lstStyle/>
                    <a:p>
                      <a:pPr marL="635" algn="ctr">
                        <a:lnSpc>
                          <a:spcPct val="100000"/>
                        </a:lnSpc>
                      </a:pPr>
                      <a:r>
                        <a:rPr sz="1500" b="1" spc="70" dirty="0">
                          <a:solidFill>
                            <a:srgbClr val="FFFFFF"/>
                          </a:solidFill>
                          <a:latin typeface="BIZ UDPゴシック" panose="020B0400000000000000" pitchFamily="50" charset="-128"/>
                          <a:ea typeface="BIZ UDPゴシック" panose="020B0400000000000000" pitchFamily="50" charset="-128"/>
                          <a:cs typeface="Noto Sans CJK HK"/>
                        </a:rPr>
                        <a:t>EPR</a:t>
                      </a:r>
                      <a:endParaRPr sz="1500" dirty="0">
                        <a:latin typeface="BIZ UDPゴシック" panose="020B0400000000000000" pitchFamily="50" charset="-128"/>
                        <a:ea typeface="BIZ UDPゴシック" panose="020B0400000000000000" pitchFamily="50" charset="-128"/>
                        <a:cs typeface="Noto Sans CJK HK"/>
                      </a:endParaRPr>
                    </a:p>
                  </a:txBody>
                  <a:tcPr marL="0" marR="0" marT="3175" marB="0" anchor="ctr">
                    <a:lnL w="19050">
                      <a:solidFill>
                        <a:srgbClr val="FFFFFF"/>
                      </a:solidFill>
                      <a:prstDash val="solid"/>
                    </a:lnL>
                    <a:lnR w="19050">
                      <a:solidFill>
                        <a:srgbClr val="FFFFFF"/>
                      </a:solidFill>
                      <a:prstDash val="solid"/>
                    </a:lnR>
                    <a:lnT w="53975">
                      <a:solidFill>
                        <a:srgbClr val="FFFFFF"/>
                      </a:solidFill>
                      <a:prstDash val="solid"/>
                    </a:lnT>
                    <a:lnB w="19050">
                      <a:solidFill>
                        <a:srgbClr val="FFFFFF"/>
                      </a:solidFill>
                      <a:prstDash val="solid"/>
                    </a:lnB>
                    <a:solidFill>
                      <a:srgbClr val="4F80BC"/>
                    </a:solidFill>
                  </a:tcPr>
                </a:tc>
                <a:tc>
                  <a:txBody>
                    <a:bodyPr/>
                    <a:lstStyle/>
                    <a:p>
                      <a:pPr algn="ctr">
                        <a:lnSpc>
                          <a:spcPct val="100000"/>
                        </a:lnSpc>
                        <a:spcBef>
                          <a:spcPts val="20"/>
                        </a:spcBef>
                      </a:pPr>
                      <a:endParaRPr sz="1600" dirty="0">
                        <a:latin typeface="BIZ UDPゴシック" panose="020B0400000000000000" pitchFamily="50" charset="-128"/>
                        <a:ea typeface="BIZ UDPゴシック" panose="020B0400000000000000" pitchFamily="50" charset="-128"/>
                        <a:cs typeface="Times New Roman"/>
                      </a:endParaRPr>
                    </a:p>
                    <a:p>
                      <a:pPr marL="116839" algn="ctr">
                        <a:lnSpc>
                          <a:spcPct val="100000"/>
                        </a:lnSpc>
                        <a:spcBef>
                          <a:spcPts val="5"/>
                        </a:spcBef>
                      </a:pPr>
                      <a:r>
                        <a:rPr sz="1200" dirty="0">
                          <a:latin typeface="BIZ UDPゴシック" panose="020B0400000000000000" pitchFamily="50" charset="-128"/>
                          <a:ea typeface="BIZ UDPゴシック" panose="020B0400000000000000" pitchFamily="50" charset="-128"/>
                          <a:cs typeface="UKIJ CJK"/>
                        </a:rPr>
                        <a:t>英、仏、東欧</a:t>
                      </a:r>
                    </a:p>
                    <a:p>
                      <a:pPr marL="124460" algn="ctr">
                        <a:lnSpc>
                          <a:spcPct val="100000"/>
                        </a:lnSpc>
                        <a:spcBef>
                          <a:spcPts val="780"/>
                        </a:spcBef>
                      </a:pPr>
                      <a:r>
                        <a:rPr sz="1200" dirty="0">
                          <a:latin typeface="BIZ UDPゴシック" panose="020B0400000000000000" pitchFamily="50" charset="-128"/>
                          <a:ea typeface="BIZ UDPゴシック" panose="020B0400000000000000" pitchFamily="50" charset="-128"/>
                          <a:cs typeface="UKIJ CJK"/>
                        </a:rPr>
                        <a:t>（</a:t>
                      </a:r>
                      <a:r>
                        <a:rPr sz="1200" spc="-10" dirty="0">
                          <a:latin typeface="BIZ UDPゴシック" panose="020B0400000000000000" pitchFamily="50" charset="-128"/>
                          <a:ea typeface="BIZ UDPゴシック" panose="020B0400000000000000" pitchFamily="50" charset="-128"/>
                          <a:cs typeface="UKIJ CJK"/>
                        </a:rPr>
                        <a:t>18</a:t>
                      </a:r>
                      <a:r>
                        <a:rPr sz="1200" dirty="0">
                          <a:latin typeface="BIZ UDPゴシック" panose="020B0400000000000000" pitchFamily="50" charset="-128"/>
                          <a:ea typeface="BIZ UDPゴシック" panose="020B0400000000000000" pitchFamily="50" charset="-128"/>
                          <a:cs typeface="UKIJ CJK"/>
                        </a:rPr>
                        <a:t>基～）</a:t>
                      </a:r>
                    </a:p>
                  </a:txBody>
                  <a:tcPr marL="0" marR="0" marT="2540" marB="0" anchor="ctr">
                    <a:lnL w="19050">
                      <a:solidFill>
                        <a:srgbClr val="FFFFFF"/>
                      </a:solidFill>
                      <a:prstDash val="solid"/>
                    </a:lnL>
                    <a:lnR w="19050">
                      <a:solidFill>
                        <a:srgbClr val="FFFFFF"/>
                      </a:solidFill>
                      <a:prstDash val="solid"/>
                    </a:lnR>
                    <a:lnT w="53975">
                      <a:solidFill>
                        <a:srgbClr val="FFFFFF"/>
                      </a:solidFill>
                      <a:prstDash val="solid"/>
                    </a:lnT>
                    <a:lnB w="19050">
                      <a:solidFill>
                        <a:srgbClr val="FFFFFF"/>
                      </a:solidFill>
                      <a:prstDash val="solid"/>
                    </a:lnB>
                    <a:solidFill>
                      <a:srgbClr val="CFD8E8"/>
                    </a:solidFill>
                  </a:tcPr>
                </a:tc>
                <a:tc>
                  <a:txBody>
                    <a:bodyPr/>
                    <a:lstStyle/>
                    <a:p>
                      <a:pPr algn="ctr">
                        <a:lnSpc>
                          <a:spcPct val="100000"/>
                        </a:lnSpc>
                      </a:pPr>
                      <a:r>
                        <a:rPr sz="1600" b="1" spc="105" dirty="0">
                          <a:latin typeface="BIZ UDPゴシック" panose="020B0400000000000000" pitchFamily="50" charset="-128"/>
                          <a:ea typeface="BIZ UDPゴシック" panose="020B0400000000000000" pitchFamily="50" charset="-128"/>
                          <a:cs typeface="Noto Sans CJK HK"/>
                        </a:rPr>
                        <a:t>250</a:t>
                      </a:r>
                      <a:r>
                        <a:rPr sz="1600" b="1" spc="-5" dirty="0">
                          <a:latin typeface="BIZ UDPゴシック" panose="020B0400000000000000" pitchFamily="50" charset="-128"/>
                          <a:ea typeface="BIZ UDPゴシック" panose="020B0400000000000000" pitchFamily="50" charset="-128"/>
                          <a:cs typeface="Noto Sans CJK HK"/>
                        </a:rPr>
                        <a:t>億</a:t>
                      </a:r>
                      <a:r>
                        <a:rPr sz="1600" b="1" spc="125" dirty="0">
                          <a:latin typeface="BIZ UDPゴシック" panose="020B0400000000000000" pitchFamily="50" charset="-128"/>
                          <a:ea typeface="BIZ UDPゴシック" panose="020B0400000000000000" pitchFamily="50" charset="-128"/>
                          <a:cs typeface="Noto Sans CJK HK"/>
                        </a:rPr>
                        <a:t>～/</a:t>
                      </a:r>
                      <a:r>
                        <a:rPr sz="1600" b="1" spc="-5" dirty="0">
                          <a:latin typeface="BIZ UDPゴシック" panose="020B0400000000000000" pitchFamily="50" charset="-128"/>
                          <a:ea typeface="BIZ UDPゴシック" panose="020B0400000000000000" pitchFamily="50" charset="-128"/>
                          <a:cs typeface="Noto Sans CJK HK"/>
                        </a:rPr>
                        <a:t>基</a:t>
                      </a:r>
                      <a:endParaRPr sz="1600" dirty="0">
                        <a:latin typeface="BIZ UDPゴシック" panose="020B0400000000000000" pitchFamily="50" charset="-128"/>
                        <a:ea typeface="BIZ UDPゴシック" panose="020B0400000000000000" pitchFamily="50" charset="-128"/>
                        <a:cs typeface="Noto Sans CJK HK"/>
                      </a:endParaRPr>
                    </a:p>
                  </a:txBody>
                  <a:tcPr marL="0" marR="0" marT="2540" marB="0" anchor="ctr">
                    <a:lnL w="19050">
                      <a:solidFill>
                        <a:srgbClr val="FFFFFF"/>
                      </a:solidFill>
                      <a:prstDash val="solid"/>
                    </a:lnL>
                    <a:lnR w="19050">
                      <a:solidFill>
                        <a:srgbClr val="FFFFFF"/>
                      </a:solidFill>
                      <a:prstDash val="solid"/>
                    </a:lnR>
                    <a:lnT w="53975">
                      <a:solidFill>
                        <a:srgbClr val="FFFFFF"/>
                      </a:solidFill>
                      <a:prstDash val="solid"/>
                    </a:lnT>
                    <a:lnB w="19050">
                      <a:solidFill>
                        <a:srgbClr val="FFFFFF"/>
                      </a:solidFill>
                      <a:prstDash val="solid"/>
                    </a:lnB>
                    <a:solidFill>
                      <a:srgbClr val="CFD8E8"/>
                    </a:solidFill>
                  </a:tcPr>
                </a:tc>
                <a:tc>
                  <a:txBody>
                    <a:bodyPr/>
                    <a:lstStyle/>
                    <a:p>
                      <a:pPr marL="444500" algn="ctr">
                        <a:lnSpc>
                          <a:spcPct val="100000"/>
                        </a:lnSpc>
                        <a:spcBef>
                          <a:spcPts val="615"/>
                        </a:spcBef>
                      </a:pPr>
                      <a:r>
                        <a:rPr sz="1200" dirty="0">
                          <a:latin typeface="BIZ UDPゴシック" panose="020B0400000000000000" pitchFamily="50" charset="-128"/>
                          <a:ea typeface="BIZ UDPゴシック" panose="020B0400000000000000" pitchFamily="50" charset="-128"/>
                          <a:cs typeface="UKIJ CJK"/>
                        </a:rPr>
                        <a:t>大型鍛造品</a:t>
                      </a:r>
                      <a:r>
                        <a:rPr sz="1200" spc="-10" dirty="0">
                          <a:latin typeface="BIZ UDPゴシック" panose="020B0400000000000000" pitchFamily="50" charset="-128"/>
                          <a:ea typeface="BIZ UDPゴシック" panose="020B0400000000000000" pitchFamily="50" charset="-128"/>
                          <a:cs typeface="UKIJ CJK"/>
                        </a:rPr>
                        <a:t>、</a:t>
                      </a:r>
                      <a:r>
                        <a:rPr sz="1200" dirty="0">
                          <a:latin typeface="BIZ UDPゴシック" panose="020B0400000000000000" pitchFamily="50" charset="-128"/>
                          <a:ea typeface="BIZ UDPゴシック" panose="020B0400000000000000" pitchFamily="50" charset="-128"/>
                          <a:cs typeface="UKIJ CJK"/>
                        </a:rPr>
                        <a:t>ポ</a:t>
                      </a:r>
                      <a:r>
                        <a:rPr sz="1200" spc="-5" dirty="0">
                          <a:latin typeface="BIZ UDPゴシック" panose="020B0400000000000000" pitchFamily="50" charset="-128"/>
                          <a:ea typeface="BIZ UDPゴシック" panose="020B0400000000000000" pitchFamily="50" charset="-128"/>
                          <a:cs typeface="UKIJ CJK"/>
                        </a:rPr>
                        <a:t>ン</a:t>
                      </a:r>
                      <a:r>
                        <a:rPr sz="1200" dirty="0">
                          <a:latin typeface="BIZ UDPゴシック" panose="020B0400000000000000" pitchFamily="50" charset="-128"/>
                          <a:ea typeface="BIZ UDPゴシック" panose="020B0400000000000000" pitchFamily="50" charset="-128"/>
                          <a:cs typeface="UKIJ CJK"/>
                        </a:rPr>
                        <a:t>プ</a:t>
                      </a:r>
                    </a:p>
                    <a:p>
                      <a:pPr marL="458470" marR="452120" indent="127635" algn="ctr">
                        <a:lnSpc>
                          <a:spcPct val="163600"/>
                        </a:lnSpc>
                      </a:pPr>
                      <a:r>
                        <a:rPr sz="1200" spc="25" dirty="0">
                          <a:latin typeface="BIZ UDPゴシック" panose="020B0400000000000000" pitchFamily="50" charset="-128"/>
                          <a:ea typeface="BIZ UDPゴシック" panose="020B0400000000000000" pitchFamily="50" charset="-128"/>
                          <a:cs typeface="UKIJ CJK"/>
                        </a:rPr>
                        <a:t>蒸気発生器等 伝熱管</a:t>
                      </a:r>
                      <a:r>
                        <a:rPr sz="1200" spc="-365" dirty="0">
                          <a:latin typeface="BIZ UDPゴシック" panose="020B0400000000000000" pitchFamily="50" charset="-128"/>
                          <a:ea typeface="BIZ UDPゴシック" panose="020B0400000000000000" pitchFamily="50" charset="-128"/>
                          <a:cs typeface="UKIJ CJK"/>
                        </a:rPr>
                        <a:t>、</a:t>
                      </a:r>
                      <a:r>
                        <a:rPr sz="1200" spc="-145" dirty="0">
                          <a:latin typeface="BIZ UDPゴシック" panose="020B0400000000000000" pitchFamily="50" charset="-128"/>
                          <a:ea typeface="BIZ UDPゴシック" panose="020B0400000000000000" pitchFamily="50" charset="-128"/>
                          <a:cs typeface="UKIJ CJK"/>
                        </a:rPr>
                        <a:t>バ</a:t>
                      </a:r>
                      <a:r>
                        <a:rPr sz="1200" spc="-180" dirty="0">
                          <a:latin typeface="BIZ UDPゴシック" panose="020B0400000000000000" pitchFamily="50" charset="-128"/>
                          <a:ea typeface="BIZ UDPゴシック" panose="020B0400000000000000" pitchFamily="50" charset="-128"/>
                          <a:cs typeface="UKIJ CJK"/>
                        </a:rPr>
                        <a:t>ル</a:t>
                      </a:r>
                      <a:r>
                        <a:rPr sz="1200" spc="-250" dirty="0">
                          <a:latin typeface="BIZ UDPゴシック" panose="020B0400000000000000" pitchFamily="50" charset="-128"/>
                          <a:ea typeface="BIZ UDPゴシック" panose="020B0400000000000000" pitchFamily="50" charset="-128"/>
                          <a:cs typeface="UKIJ CJK"/>
                        </a:rPr>
                        <a:t>ブ                 </a:t>
                      </a:r>
                      <a:r>
                        <a:rPr sz="1200" spc="-225" dirty="0">
                          <a:latin typeface="BIZ UDPゴシック" panose="020B0400000000000000" pitchFamily="50" charset="-128"/>
                          <a:ea typeface="BIZ UDPゴシック" panose="020B0400000000000000" pitchFamily="50" charset="-128"/>
                          <a:cs typeface="UKIJ CJK"/>
                        </a:rPr>
                        <a:t> </a:t>
                      </a:r>
                      <a:r>
                        <a:rPr sz="1200" spc="25" dirty="0">
                          <a:latin typeface="BIZ UDPゴシック" panose="020B0400000000000000" pitchFamily="50" charset="-128"/>
                          <a:ea typeface="BIZ UDPゴシック" panose="020B0400000000000000" pitchFamily="50" charset="-128"/>
                          <a:cs typeface="UKIJ CJK"/>
                        </a:rPr>
                        <a:t>等</a:t>
                      </a:r>
                      <a:endParaRPr sz="1200" dirty="0">
                        <a:latin typeface="BIZ UDPゴシック" panose="020B0400000000000000" pitchFamily="50" charset="-128"/>
                        <a:ea typeface="BIZ UDPゴシック" panose="020B0400000000000000" pitchFamily="50" charset="-128"/>
                        <a:cs typeface="UKIJ CJK"/>
                      </a:endParaRPr>
                    </a:p>
                  </a:txBody>
                  <a:tcPr marL="0" marR="0" marT="78105" marB="0" anchor="ctr">
                    <a:lnL w="19050">
                      <a:solidFill>
                        <a:srgbClr val="FFFFFF"/>
                      </a:solidFill>
                      <a:prstDash val="solid"/>
                    </a:lnL>
                    <a:lnR w="19050">
                      <a:solidFill>
                        <a:srgbClr val="FFFFFF"/>
                      </a:solidFill>
                      <a:prstDash val="solid"/>
                    </a:lnR>
                    <a:lnT w="53975">
                      <a:solidFill>
                        <a:srgbClr val="FFFFFF"/>
                      </a:solidFill>
                      <a:prstDash val="solid"/>
                    </a:lnT>
                    <a:lnB w="19050">
                      <a:solidFill>
                        <a:srgbClr val="FFFFFF"/>
                      </a:solidFill>
                      <a:prstDash val="solid"/>
                    </a:lnB>
                    <a:solidFill>
                      <a:srgbClr val="CFD8E8"/>
                    </a:solidFill>
                  </a:tcPr>
                </a:tc>
                <a:tc>
                  <a:txBody>
                    <a:bodyPr/>
                    <a:lstStyle/>
                    <a:p>
                      <a:pPr marL="16510" algn="ctr">
                        <a:lnSpc>
                          <a:spcPct val="100000"/>
                        </a:lnSpc>
                        <a:spcBef>
                          <a:spcPts val="615"/>
                        </a:spcBef>
                      </a:pPr>
                      <a:r>
                        <a:rPr sz="1100" spc="25" dirty="0">
                          <a:latin typeface="BIZ UDPゴシック" panose="020B0400000000000000" pitchFamily="50" charset="-128"/>
                          <a:ea typeface="BIZ UDPゴシック" panose="020B0400000000000000" pitchFamily="50" charset="-128"/>
                          <a:cs typeface="UKIJ CJK"/>
                        </a:rPr>
                        <a:t>仏英</a:t>
                      </a:r>
                      <a:r>
                        <a:rPr sz="1100" spc="-215" dirty="0">
                          <a:latin typeface="BIZ UDPゴシック" panose="020B0400000000000000" pitchFamily="50" charset="-128"/>
                          <a:ea typeface="BIZ UDPゴシック" panose="020B0400000000000000" pitchFamily="50" charset="-128"/>
                          <a:cs typeface="UKIJ CJK"/>
                        </a:rPr>
                        <a:t>に</a:t>
                      </a:r>
                      <a:r>
                        <a:rPr sz="1100" spc="-180" dirty="0">
                          <a:latin typeface="BIZ UDPゴシック" panose="020B0400000000000000" pitchFamily="50" charset="-128"/>
                          <a:ea typeface="BIZ UDPゴシック" panose="020B0400000000000000" pitchFamily="50" charset="-128"/>
                          <a:cs typeface="UKIJ CJK"/>
                        </a:rPr>
                        <a:t>おい</a:t>
                      </a:r>
                      <a:r>
                        <a:rPr sz="1100" spc="-215" dirty="0">
                          <a:latin typeface="BIZ UDPゴシック" panose="020B0400000000000000" pitchFamily="50" charset="-128"/>
                          <a:ea typeface="BIZ UDPゴシック" panose="020B0400000000000000" pitchFamily="50" charset="-128"/>
                          <a:cs typeface="UKIJ CJK"/>
                        </a:rPr>
                        <a:t>て</a:t>
                      </a:r>
                      <a:r>
                        <a:rPr sz="1100" spc="-365" dirty="0">
                          <a:latin typeface="BIZ UDPゴシック" panose="020B0400000000000000" pitchFamily="50" charset="-128"/>
                          <a:ea typeface="BIZ UDPゴシック" panose="020B0400000000000000" pitchFamily="50" charset="-128"/>
                          <a:cs typeface="UKIJ CJK"/>
                        </a:rPr>
                        <a:t>、</a:t>
                      </a:r>
                      <a:r>
                        <a:rPr sz="1100" spc="25" dirty="0">
                          <a:latin typeface="BIZ UDPゴシック" panose="020B0400000000000000" pitchFamily="50" charset="-128"/>
                          <a:ea typeface="BIZ UDPゴシック" panose="020B0400000000000000" pitchFamily="50" charset="-128"/>
                          <a:cs typeface="UKIJ CJK"/>
                        </a:rPr>
                        <a:t>大型</a:t>
                      </a:r>
                      <a:r>
                        <a:rPr sz="1100" spc="-165" dirty="0">
                          <a:latin typeface="BIZ UDPゴシック" panose="020B0400000000000000" pitchFamily="50" charset="-128"/>
                          <a:ea typeface="BIZ UDPゴシック" panose="020B0400000000000000" pitchFamily="50" charset="-128"/>
                          <a:cs typeface="UKIJ CJK"/>
                        </a:rPr>
                        <a:t>の</a:t>
                      </a:r>
                      <a:r>
                        <a:rPr sz="1100" spc="25" dirty="0">
                          <a:latin typeface="BIZ UDPゴシック" panose="020B0400000000000000" pitchFamily="50" charset="-128"/>
                          <a:ea typeface="BIZ UDPゴシック" panose="020B0400000000000000" pitchFamily="50" charset="-128"/>
                          <a:cs typeface="UKIJ CJK"/>
                        </a:rPr>
                        <a:t>革</a:t>
                      </a:r>
                      <a:r>
                        <a:rPr sz="1100" spc="35" dirty="0">
                          <a:latin typeface="BIZ UDPゴシック" panose="020B0400000000000000" pitchFamily="50" charset="-128"/>
                          <a:ea typeface="BIZ UDPゴシック" panose="020B0400000000000000" pitchFamily="50" charset="-128"/>
                          <a:cs typeface="UKIJ CJK"/>
                        </a:rPr>
                        <a:t>新</a:t>
                      </a:r>
                      <a:r>
                        <a:rPr sz="1100" spc="25" dirty="0">
                          <a:latin typeface="BIZ UDPゴシック" panose="020B0400000000000000" pitchFamily="50" charset="-128"/>
                          <a:ea typeface="BIZ UDPゴシック" panose="020B0400000000000000" pitchFamily="50" charset="-128"/>
                          <a:cs typeface="UKIJ CJK"/>
                        </a:rPr>
                        <a:t>軽</a:t>
                      </a:r>
                      <a:r>
                        <a:rPr sz="1100" spc="35" dirty="0">
                          <a:latin typeface="BIZ UDPゴシック" panose="020B0400000000000000" pitchFamily="50" charset="-128"/>
                          <a:ea typeface="BIZ UDPゴシック" panose="020B0400000000000000" pitchFamily="50" charset="-128"/>
                          <a:cs typeface="UKIJ CJK"/>
                        </a:rPr>
                        <a:t>水</a:t>
                      </a:r>
                      <a:r>
                        <a:rPr sz="1100" spc="25" dirty="0">
                          <a:latin typeface="BIZ UDPゴシック" panose="020B0400000000000000" pitchFamily="50" charset="-128"/>
                          <a:ea typeface="BIZ UDPゴシック" panose="020B0400000000000000" pitchFamily="50" charset="-128"/>
                          <a:cs typeface="UKIJ CJK"/>
                        </a:rPr>
                        <a:t>炉</a:t>
                      </a:r>
                      <a:r>
                        <a:rPr sz="1100" spc="75" dirty="0">
                          <a:latin typeface="BIZ UDPゴシック" panose="020B0400000000000000" pitchFamily="50" charset="-128"/>
                          <a:ea typeface="BIZ UDPゴシック" panose="020B0400000000000000" pitchFamily="50" charset="-128"/>
                          <a:cs typeface="UKIJ CJK"/>
                        </a:rPr>
                        <a:t>（EPR</a:t>
                      </a:r>
                      <a:r>
                        <a:rPr sz="1100" spc="-350" dirty="0">
                          <a:latin typeface="BIZ UDPゴシック" panose="020B0400000000000000" pitchFamily="50" charset="-128"/>
                          <a:ea typeface="BIZ UDPゴシック" panose="020B0400000000000000" pitchFamily="50" charset="-128"/>
                          <a:cs typeface="UKIJ CJK"/>
                        </a:rPr>
                        <a:t>、</a:t>
                      </a:r>
                      <a:r>
                        <a:rPr sz="1100" spc="80" dirty="0">
                          <a:latin typeface="BIZ UDPゴシック" panose="020B0400000000000000" pitchFamily="50" charset="-128"/>
                          <a:ea typeface="BIZ UDPゴシック" panose="020B0400000000000000" pitchFamily="50" charset="-128"/>
                          <a:cs typeface="UKIJ CJK"/>
                        </a:rPr>
                        <a:t>EPR2）</a:t>
                      </a:r>
                      <a:r>
                        <a:rPr sz="1100" spc="-180" dirty="0">
                          <a:latin typeface="BIZ UDPゴシック" panose="020B0400000000000000" pitchFamily="50" charset="-128"/>
                          <a:ea typeface="BIZ UDPゴシック" panose="020B0400000000000000" pitchFamily="50" charset="-128"/>
                          <a:cs typeface="UKIJ CJK"/>
                        </a:rPr>
                        <a:t>の</a:t>
                      </a:r>
                      <a:r>
                        <a:rPr sz="1100" spc="35" dirty="0">
                          <a:latin typeface="BIZ UDPゴシック" panose="020B0400000000000000" pitchFamily="50" charset="-128"/>
                          <a:ea typeface="BIZ UDPゴシック" panose="020B0400000000000000" pitchFamily="50" charset="-128"/>
                          <a:cs typeface="UKIJ CJK"/>
                        </a:rPr>
                        <a:t>建</a:t>
                      </a:r>
                      <a:r>
                        <a:rPr sz="1100" spc="25" dirty="0">
                          <a:latin typeface="BIZ UDPゴシック" panose="020B0400000000000000" pitchFamily="50" charset="-128"/>
                          <a:ea typeface="BIZ UDPゴシック" panose="020B0400000000000000" pitchFamily="50" charset="-128"/>
                          <a:cs typeface="UKIJ CJK"/>
                        </a:rPr>
                        <a:t>設</a:t>
                      </a:r>
                      <a:r>
                        <a:rPr sz="1100" spc="-165" dirty="0">
                          <a:latin typeface="BIZ UDPゴシック" panose="020B0400000000000000" pitchFamily="50" charset="-128"/>
                          <a:ea typeface="BIZ UDPゴシック" panose="020B0400000000000000" pitchFamily="50" charset="-128"/>
                          <a:cs typeface="UKIJ CJK"/>
                        </a:rPr>
                        <a:t>の</a:t>
                      </a:r>
                      <a:r>
                        <a:rPr sz="1100" spc="25" dirty="0">
                          <a:latin typeface="BIZ UDPゴシック" panose="020B0400000000000000" pitchFamily="50" charset="-128"/>
                          <a:ea typeface="BIZ UDPゴシック" panose="020B0400000000000000" pitchFamily="50" charset="-128"/>
                          <a:cs typeface="UKIJ CJK"/>
                        </a:rPr>
                        <a:t>動</a:t>
                      </a:r>
                      <a:r>
                        <a:rPr sz="1100" spc="-240" dirty="0">
                          <a:latin typeface="BIZ UDPゴシック" panose="020B0400000000000000" pitchFamily="50" charset="-128"/>
                          <a:ea typeface="BIZ UDPゴシック" panose="020B0400000000000000" pitchFamily="50" charset="-128"/>
                          <a:cs typeface="UKIJ CJK"/>
                        </a:rPr>
                        <a:t>き</a:t>
                      </a:r>
                      <a:r>
                        <a:rPr sz="1100" spc="-365" dirty="0">
                          <a:latin typeface="BIZ UDPゴシック" panose="020B0400000000000000" pitchFamily="50" charset="-128"/>
                          <a:ea typeface="BIZ UDPゴシック" panose="020B0400000000000000" pitchFamily="50" charset="-128"/>
                          <a:cs typeface="UKIJ CJK"/>
                        </a:rPr>
                        <a:t>。</a:t>
                      </a:r>
                      <a:r>
                        <a:rPr sz="1100" b="1" u="sng" spc="25" dirty="0">
                          <a:uFill>
                            <a:solidFill>
                              <a:srgbClr val="000000"/>
                            </a:solidFill>
                          </a:uFill>
                          <a:latin typeface="BIZ UDPゴシック" panose="020B0400000000000000" pitchFamily="50" charset="-128"/>
                          <a:ea typeface="BIZ UDPゴシック" panose="020B0400000000000000" pitchFamily="50" charset="-128"/>
                          <a:cs typeface="Noto Sans CJK HK"/>
                        </a:rPr>
                        <a:t>日</a:t>
                      </a:r>
                      <a:endParaRPr sz="1100" dirty="0">
                        <a:latin typeface="BIZ UDPゴシック" panose="020B0400000000000000" pitchFamily="50" charset="-128"/>
                        <a:ea typeface="BIZ UDPゴシック" panose="020B0400000000000000" pitchFamily="50" charset="-128"/>
                        <a:cs typeface="Noto Sans CJK HK"/>
                      </a:endParaRPr>
                    </a:p>
                    <a:p>
                      <a:pPr marL="16510" marR="137795" algn="ctr">
                        <a:lnSpc>
                          <a:spcPct val="163600"/>
                        </a:lnSpc>
                      </a:pPr>
                      <a:r>
                        <a:rPr sz="1100" b="1" u="sng" spc="25" dirty="0" err="1">
                          <a:uFill>
                            <a:solidFill>
                              <a:srgbClr val="000000"/>
                            </a:solidFill>
                          </a:uFill>
                          <a:latin typeface="BIZ UDPゴシック" panose="020B0400000000000000" pitchFamily="50" charset="-128"/>
                          <a:ea typeface="BIZ UDPゴシック" panose="020B0400000000000000" pitchFamily="50" charset="-128"/>
                          <a:cs typeface="Noto Sans CJK HK"/>
                        </a:rPr>
                        <a:t>本勢</a:t>
                      </a:r>
                      <a:r>
                        <a:rPr sz="1100" b="1" u="sng" spc="-180" dirty="0" err="1">
                          <a:uFill>
                            <a:solidFill>
                              <a:srgbClr val="000000"/>
                            </a:solidFill>
                          </a:uFill>
                          <a:latin typeface="BIZ UDPゴシック" panose="020B0400000000000000" pitchFamily="50" charset="-128"/>
                          <a:ea typeface="BIZ UDPゴシック" panose="020B0400000000000000" pitchFamily="50" charset="-128"/>
                          <a:cs typeface="Noto Sans CJK HK"/>
                        </a:rPr>
                        <a:t>に</a:t>
                      </a:r>
                      <a:r>
                        <a:rPr sz="1100" b="1" u="sng" spc="-160" dirty="0" err="1">
                          <a:uFill>
                            <a:solidFill>
                              <a:srgbClr val="000000"/>
                            </a:solidFill>
                          </a:uFill>
                          <a:latin typeface="BIZ UDPゴシック" panose="020B0400000000000000" pitchFamily="50" charset="-128"/>
                          <a:ea typeface="BIZ UDPゴシック" panose="020B0400000000000000" pitchFamily="50" charset="-128"/>
                          <a:cs typeface="Noto Sans CJK HK"/>
                        </a:rPr>
                        <a:t>よ</a:t>
                      </a:r>
                      <a:r>
                        <a:rPr sz="1100" b="1" u="sng" spc="-190" dirty="0" err="1">
                          <a:uFill>
                            <a:solidFill>
                              <a:srgbClr val="000000"/>
                            </a:solidFill>
                          </a:uFill>
                          <a:latin typeface="BIZ UDPゴシック" panose="020B0400000000000000" pitchFamily="50" charset="-128"/>
                          <a:ea typeface="BIZ UDPゴシック" panose="020B0400000000000000" pitchFamily="50" charset="-128"/>
                          <a:cs typeface="Noto Sans CJK HK"/>
                        </a:rPr>
                        <a:t>る</a:t>
                      </a:r>
                      <a:r>
                        <a:rPr sz="1100" b="1" u="sng" spc="25" dirty="0" err="1">
                          <a:uFill>
                            <a:solidFill>
                              <a:srgbClr val="000000"/>
                            </a:solidFill>
                          </a:uFill>
                          <a:latin typeface="BIZ UDPゴシック" panose="020B0400000000000000" pitchFamily="50" charset="-128"/>
                          <a:ea typeface="BIZ UDPゴシック" panose="020B0400000000000000" pitchFamily="50" charset="-128"/>
                          <a:cs typeface="Noto Sans CJK HK"/>
                        </a:rPr>
                        <a:t>受注確度</a:t>
                      </a:r>
                      <a:r>
                        <a:rPr sz="1100" b="1" u="sng" spc="-50" dirty="0" err="1">
                          <a:uFill>
                            <a:solidFill>
                              <a:srgbClr val="000000"/>
                            </a:solidFill>
                          </a:uFill>
                          <a:latin typeface="BIZ UDPゴシック" panose="020B0400000000000000" pitchFamily="50" charset="-128"/>
                          <a:ea typeface="BIZ UDPゴシック" panose="020B0400000000000000" pitchFamily="50" charset="-128"/>
                          <a:cs typeface="Noto Sans CJK HK"/>
                        </a:rPr>
                        <a:t>が</a:t>
                      </a:r>
                      <a:r>
                        <a:rPr sz="1100" b="1" u="sng" spc="25" dirty="0" err="1">
                          <a:uFill>
                            <a:solidFill>
                              <a:srgbClr val="000000"/>
                            </a:solidFill>
                          </a:uFill>
                          <a:latin typeface="BIZ UDPゴシック" panose="020B0400000000000000" pitchFamily="50" charset="-128"/>
                          <a:ea typeface="BIZ UDPゴシック" panose="020B0400000000000000" pitchFamily="50" charset="-128"/>
                          <a:cs typeface="Noto Sans CJK HK"/>
                        </a:rPr>
                        <a:t>高</a:t>
                      </a:r>
                      <a:r>
                        <a:rPr sz="1100" b="1" u="sng" spc="-120" dirty="0" err="1">
                          <a:uFill>
                            <a:solidFill>
                              <a:srgbClr val="000000"/>
                            </a:solidFill>
                          </a:uFill>
                          <a:latin typeface="BIZ UDPゴシック" panose="020B0400000000000000" pitchFamily="50" charset="-128"/>
                          <a:ea typeface="BIZ UDPゴシック" panose="020B0400000000000000" pitchFamily="50" charset="-128"/>
                          <a:cs typeface="Noto Sans CJK HK"/>
                        </a:rPr>
                        <a:t>い</a:t>
                      </a:r>
                      <a:r>
                        <a:rPr sz="1100" b="1" u="sng" spc="25" dirty="0" err="1">
                          <a:uFill>
                            <a:solidFill>
                              <a:srgbClr val="000000"/>
                            </a:solidFill>
                          </a:uFill>
                          <a:latin typeface="BIZ UDPゴシック" panose="020B0400000000000000" pitchFamily="50" charset="-128"/>
                          <a:ea typeface="BIZ UDPゴシック" panose="020B0400000000000000" pitchFamily="50" charset="-128"/>
                          <a:cs typeface="Noto Sans CJK HK"/>
                        </a:rPr>
                        <a:t>機</a:t>
                      </a:r>
                      <a:r>
                        <a:rPr sz="1100" b="1" u="sng" spc="35" dirty="0" err="1">
                          <a:uFill>
                            <a:solidFill>
                              <a:srgbClr val="000000"/>
                            </a:solidFill>
                          </a:uFill>
                          <a:latin typeface="BIZ UDPゴシック" panose="020B0400000000000000" pitchFamily="50" charset="-128"/>
                          <a:ea typeface="BIZ UDPゴシック" panose="020B0400000000000000" pitchFamily="50" charset="-128"/>
                          <a:cs typeface="Noto Sans CJK HK"/>
                        </a:rPr>
                        <a:t>器</a:t>
                      </a:r>
                      <a:r>
                        <a:rPr sz="1100" b="1" u="sng" spc="-515" dirty="0" err="1">
                          <a:uFill>
                            <a:solidFill>
                              <a:srgbClr val="000000"/>
                            </a:solidFill>
                          </a:uFill>
                          <a:latin typeface="BIZ UDPゴシック" panose="020B0400000000000000" pitchFamily="50" charset="-128"/>
                          <a:ea typeface="BIZ UDPゴシック" panose="020B0400000000000000" pitchFamily="50" charset="-128"/>
                          <a:cs typeface="Noto Sans CJK HK"/>
                        </a:rPr>
                        <a:t>・</a:t>
                      </a:r>
                      <a:r>
                        <a:rPr sz="1100" b="1" u="sng" spc="35" dirty="0" err="1">
                          <a:uFill>
                            <a:solidFill>
                              <a:srgbClr val="000000"/>
                            </a:solidFill>
                          </a:uFill>
                          <a:latin typeface="BIZ UDPゴシック" panose="020B0400000000000000" pitchFamily="50" charset="-128"/>
                          <a:ea typeface="BIZ UDPゴシック" panose="020B0400000000000000" pitchFamily="50" charset="-128"/>
                          <a:cs typeface="Noto Sans CJK HK"/>
                        </a:rPr>
                        <a:t>部材</a:t>
                      </a:r>
                      <a:r>
                        <a:rPr sz="1100" b="1" u="sng" spc="-155" dirty="0" err="1">
                          <a:uFill>
                            <a:solidFill>
                              <a:srgbClr val="000000"/>
                            </a:solidFill>
                          </a:uFill>
                          <a:latin typeface="BIZ UDPゴシック" panose="020B0400000000000000" pitchFamily="50" charset="-128"/>
                          <a:ea typeface="BIZ UDPゴシック" panose="020B0400000000000000" pitchFamily="50" charset="-128"/>
                          <a:cs typeface="Noto Sans CJK HK"/>
                        </a:rPr>
                        <a:t>も</a:t>
                      </a:r>
                      <a:r>
                        <a:rPr sz="1100" b="1" u="sng" spc="-85" dirty="0" err="1">
                          <a:uFill>
                            <a:solidFill>
                              <a:srgbClr val="000000"/>
                            </a:solidFill>
                          </a:uFill>
                          <a:latin typeface="BIZ UDPゴシック" panose="020B0400000000000000" pitchFamily="50" charset="-128"/>
                          <a:ea typeface="BIZ UDPゴシック" panose="020B0400000000000000" pitchFamily="50" charset="-128"/>
                          <a:cs typeface="Noto Sans CJK HK"/>
                        </a:rPr>
                        <a:t>あ</a:t>
                      </a:r>
                      <a:r>
                        <a:rPr sz="1100" b="1" u="sng" spc="-325" dirty="0" err="1">
                          <a:uFill>
                            <a:solidFill>
                              <a:srgbClr val="000000"/>
                            </a:solidFill>
                          </a:uFill>
                          <a:latin typeface="BIZ UDPゴシック" panose="020B0400000000000000" pitchFamily="50" charset="-128"/>
                          <a:ea typeface="BIZ UDPゴシック" panose="020B0400000000000000" pitchFamily="50" charset="-128"/>
                          <a:cs typeface="Noto Sans CJK HK"/>
                        </a:rPr>
                        <a:t>り</a:t>
                      </a:r>
                      <a:r>
                        <a:rPr sz="1100" spc="-350" dirty="0" err="1">
                          <a:latin typeface="BIZ UDPゴシック" panose="020B0400000000000000" pitchFamily="50" charset="-128"/>
                          <a:ea typeface="BIZ UDPゴシック" panose="020B0400000000000000" pitchFamily="50" charset="-128"/>
                          <a:cs typeface="UKIJ CJK"/>
                        </a:rPr>
                        <a:t>、</a:t>
                      </a:r>
                      <a:r>
                        <a:rPr sz="1100" spc="25" dirty="0" err="1">
                          <a:latin typeface="BIZ UDPゴシック" panose="020B0400000000000000" pitchFamily="50" charset="-128"/>
                          <a:ea typeface="BIZ UDPゴシック" panose="020B0400000000000000" pitchFamily="50" charset="-128"/>
                          <a:cs typeface="UKIJ CJK"/>
                        </a:rPr>
                        <a:t>仏</a:t>
                      </a:r>
                      <a:r>
                        <a:rPr sz="1100" spc="35" dirty="0" err="1">
                          <a:latin typeface="BIZ UDPゴシック" panose="020B0400000000000000" pitchFamily="50" charset="-128"/>
                          <a:ea typeface="BIZ UDPゴシック" panose="020B0400000000000000" pitchFamily="50" charset="-128"/>
                          <a:cs typeface="UKIJ CJK"/>
                        </a:rPr>
                        <a:t>国</a:t>
                      </a:r>
                      <a:r>
                        <a:rPr sz="1100" spc="25" dirty="0" err="1">
                          <a:latin typeface="BIZ UDPゴシック" panose="020B0400000000000000" pitchFamily="50" charset="-128"/>
                          <a:ea typeface="BIZ UDPゴシック" panose="020B0400000000000000" pitchFamily="50" charset="-128"/>
                          <a:cs typeface="UKIJ CJK"/>
                        </a:rPr>
                        <a:t>内</a:t>
                      </a:r>
                      <a:r>
                        <a:rPr sz="1100" spc="-165" dirty="0" err="1">
                          <a:latin typeface="BIZ UDPゴシック" panose="020B0400000000000000" pitchFamily="50" charset="-128"/>
                          <a:ea typeface="BIZ UDPゴシック" panose="020B0400000000000000" pitchFamily="50" charset="-128"/>
                          <a:cs typeface="UKIJ CJK"/>
                        </a:rPr>
                        <a:t>の</a:t>
                      </a:r>
                      <a:r>
                        <a:rPr sz="1100" spc="25" dirty="0" err="1">
                          <a:latin typeface="BIZ UDPゴシック" panose="020B0400000000000000" pitchFamily="50" charset="-128"/>
                          <a:ea typeface="BIZ UDPゴシック" panose="020B0400000000000000" pitchFamily="50" charset="-128"/>
                          <a:cs typeface="UKIJ CJK"/>
                        </a:rPr>
                        <a:t>生</a:t>
                      </a:r>
                      <a:r>
                        <a:rPr sz="1100" spc="35" dirty="0" err="1">
                          <a:latin typeface="BIZ UDPゴシック" panose="020B0400000000000000" pitchFamily="50" charset="-128"/>
                          <a:ea typeface="BIZ UDPゴシック" panose="020B0400000000000000" pitchFamily="50" charset="-128"/>
                          <a:cs typeface="UKIJ CJK"/>
                        </a:rPr>
                        <a:t>産</a:t>
                      </a:r>
                      <a:r>
                        <a:rPr sz="1100" spc="25" dirty="0" err="1">
                          <a:latin typeface="BIZ UDPゴシック" panose="020B0400000000000000" pitchFamily="50" charset="-128"/>
                          <a:ea typeface="BIZ UDPゴシック" panose="020B0400000000000000" pitchFamily="50" charset="-128"/>
                          <a:cs typeface="UKIJ CJK"/>
                        </a:rPr>
                        <a:t>能</a:t>
                      </a:r>
                      <a:r>
                        <a:rPr sz="1100" spc="35" dirty="0" err="1">
                          <a:latin typeface="BIZ UDPゴシック" panose="020B0400000000000000" pitchFamily="50" charset="-128"/>
                          <a:ea typeface="BIZ UDPゴシック" panose="020B0400000000000000" pitchFamily="50" charset="-128"/>
                          <a:cs typeface="UKIJ CJK"/>
                        </a:rPr>
                        <a:t>力</a:t>
                      </a:r>
                      <a:r>
                        <a:rPr sz="1100" spc="25" dirty="0" err="1">
                          <a:latin typeface="BIZ UDPゴシック" panose="020B0400000000000000" pitchFamily="50" charset="-128"/>
                          <a:ea typeface="BIZ UDPゴシック" panose="020B0400000000000000" pitchFamily="50" charset="-128"/>
                          <a:cs typeface="UKIJ CJK"/>
                        </a:rPr>
                        <a:t>次第</a:t>
                      </a:r>
                      <a:r>
                        <a:rPr sz="1100" spc="-180" dirty="0" err="1">
                          <a:latin typeface="BIZ UDPゴシック" panose="020B0400000000000000" pitchFamily="50" charset="-128"/>
                          <a:ea typeface="BIZ UDPゴシック" panose="020B0400000000000000" pitchFamily="50" charset="-128"/>
                          <a:cs typeface="UKIJ CJK"/>
                        </a:rPr>
                        <a:t>で</a:t>
                      </a:r>
                      <a:r>
                        <a:rPr sz="1100" spc="-140" dirty="0" err="1">
                          <a:latin typeface="BIZ UDPゴシック" panose="020B0400000000000000" pitchFamily="50" charset="-128"/>
                          <a:ea typeface="BIZ UDPゴシック" panose="020B0400000000000000" pitchFamily="50" charset="-128"/>
                          <a:cs typeface="UKIJ CJK"/>
                        </a:rPr>
                        <a:t>は</a:t>
                      </a:r>
                      <a:r>
                        <a:rPr sz="1100" b="1" u="sng" spc="25" dirty="0" err="1">
                          <a:uFill>
                            <a:solidFill>
                              <a:srgbClr val="000000"/>
                            </a:solidFill>
                          </a:uFill>
                          <a:latin typeface="BIZ UDPゴシック" panose="020B0400000000000000" pitchFamily="50" charset="-128"/>
                          <a:ea typeface="BIZ UDPゴシック" panose="020B0400000000000000" pitchFamily="50" charset="-128"/>
                          <a:cs typeface="Noto Sans CJK HK"/>
                        </a:rPr>
                        <a:t>更</a:t>
                      </a:r>
                      <a:r>
                        <a:rPr sz="1100" b="1" u="sng" spc="-85" dirty="0" err="1">
                          <a:uFill>
                            <a:solidFill>
                              <a:srgbClr val="000000"/>
                            </a:solidFill>
                          </a:uFill>
                          <a:latin typeface="BIZ UDPゴシック" panose="020B0400000000000000" pitchFamily="50" charset="-128"/>
                          <a:ea typeface="BIZ UDPゴシック" panose="020B0400000000000000" pitchFamily="50" charset="-128"/>
                          <a:cs typeface="Noto Sans CJK HK"/>
                        </a:rPr>
                        <a:t>な</a:t>
                      </a:r>
                      <a:r>
                        <a:rPr sz="1100" b="1" u="sng" spc="-190" dirty="0" err="1">
                          <a:uFill>
                            <a:solidFill>
                              <a:srgbClr val="000000"/>
                            </a:solidFill>
                          </a:uFill>
                          <a:latin typeface="BIZ UDPゴシック" panose="020B0400000000000000" pitchFamily="50" charset="-128"/>
                          <a:ea typeface="BIZ UDPゴシック" panose="020B0400000000000000" pitchFamily="50" charset="-128"/>
                          <a:cs typeface="Noto Sans CJK HK"/>
                        </a:rPr>
                        <a:t>る</a:t>
                      </a:r>
                      <a:r>
                        <a:rPr sz="1100" b="1" u="sng" spc="25" dirty="0" err="1">
                          <a:uFill>
                            <a:solidFill>
                              <a:srgbClr val="000000"/>
                            </a:solidFill>
                          </a:uFill>
                          <a:latin typeface="BIZ UDPゴシック" panose="020B0400000000000000" pitchFamily="50" charset="-128"/>
                          <a:ea typeface="BIZ UDPゴシック" panose="020B0400000000000000" pitchFamily="50" charset="-128"/>
                          <a:cs typeface="Noto Sans CJK HK"/>
                        </a:rPr>
                        <a:t>市場拡大</a:t>
                      </a:r>
                      <a:r>
                        <a:rPr sz="1100" b="1" u="sng" spc="-35" dirty="0" err="1">
                          <a:uFill>
                            <a:solidFill>
                              <a:srgbClr val="000000"/>
                            </a:solidFill>
                          </a:uFill>
                          <a:latin typeface="BIZ UDPゴシック" panose="020B0400000000000000" pitchFamily="50" charset="-128"/>
                          <a:ea typeface="BIZ UDPゴシック" panose="020B0400000000000000" pitchFamily="50" charset="-128"/>
                          <a:cs typeface="Noto Sans CJK HK"/>
                        </a:rPr>
                        <a:t>が</a:t>
                      </a:r>
                      <a:r>
                        <a:rPr sz="1100" b="1" u="sng" spc="25" dirty="0" err="1">
                          <a:uFill>
                            <a:solidFill>
                              <a:srgbClr val="000000"/>
                            </a:solidFill>
                          </a:uFill>
                          <a:latin typeface="BIZ UDPゴシック" panose="020B0400000000000000" pitchFamily="50" charset="-128"/>
                          <a:ea typeface="BIZ UDPゴシック" panose="020B0400000000000000" pitchFamily="50" charset="-128"/>
                          <a:cs typeface="Noto Sans CJK HK"/>
                        </a:rPr>
                        <a:t>見</a:t>
                      </a:r>
                      <a:r>
                        <a:rPr sz="1100" b="1" u="sng" spc="35" dirty="0" err="1">
                          <a:uFill>
                            <a:solidFill>
                              <a:srgbClr val="000000"/>
                            </a:solidFill>
                          </a:uFill>
                          <a:latin typeface="BIZ UDPゴシック" panose="020B0400000000000000" pitchFamily="50" charset="-128"/>
                          <a:ea typeface="BIZ UDPゴシック" panose="020B0400000000000000" pitchFamily="50" charset="-128"/>
                          <a:cs typeface="Noto Sans CJK HK"/>
                        </a:rPr>
                        <a:t>込</a:t>
                      </a:r>
                      <a:r>
                        <a:rPr sz="1100" b="1" u="sng" spc="-125" dirty="0" err="1">
                          <a:uFill>
                            <a:solidFill>
                              <a:srgbClr val="000000"/>
                            </a:solidFill>
                          </a:uFill>
                          <a:latin typeface="BIZ UDPゴシック" panose="020B0400000000000000" pitchFamily="50" charset="-128"/>
                          <a:ea typeface="BIZ UDPゴシック" panose="020B0400000000000000" pitchFamily="50" charset="-128"/>
                          <a:cs typeface="Noto Sans CJK HK"/>
                        </a:rPr>
                        <a:t>め</a:t>
                      </a:r>
                      <a:r>
                        <a:rPr sz="1100" b="1" u="sng" spc="-190" dirty="0" err="1">
                          <a:uFill>
                            <a:solidFill>
                              <a:srgbClr val="000000"/>
                            </a:solidFill>
                          </a:uFill>
                          <a:latin typeface="BIZ UDPゴシック" panose="020B0400000000000000" pitchFamily="50" charset="-128"/>
                          <a:ea typeface="BIZ UDPゴシック" panose="020B0400000000000000" pitchFamily="50" charset="-128"/>
                          <a:cs typeface="Noto Sans CJK HK"/>
                        </a:rPr>
                        <a:t>る</a:t>
                      </a:r>
                      <a:r>
                        <a:rPr sz="1100" b="1" u="sng" spc="25" dirty="0" err="1">
                          <a:uFill>
                            <a:solidFill>
                              <a:srgbClr val="000000"/>
                            </a:solidFill>
                          </a:uFill>
                          <a:latin typeface="BIZ UDPゴシック" panose="020B0400000000000000" pitchFamily="50" charset="-128"/>
                          <a:ea typeface="BIZ UDPゴシック" panose="020B0400000000000000" pitchFamily="50" charset="-128"/>
                          <a:cs typeface="Noto Sans CJK HK"/>
                        </a:rPr>
                        <a:t>可能</a:t>
                      </a:r>
                      <a:r>
                        <a:rPr sz="1100" b="1" u="sng" spc="35" dirty="0" err="1">
                          <a:uFill>
                            <a:solidFill>
                              <a:srgbClr val="000000"/>
                            </a:solidFill>
                          </a:uFill>
                          <a:latin typeface="BIZ UDPゴシック" panose="020B0400000000000000" pitchFamily="50" charset="-128"/>
                          <a:ea typeface="BIZ UDPゴシック" panose="020B0400000000000000" pitchFamily="50" charset="-128"/>
                          <a:cs typeface="Noto Sans CJK HK"/>
                        </a:rPr>
                        <a:t>性</a:t>
                      </a:r>
                      <a:r>
                        <a:rPr sz="1100" b="1" u="sng" spc="-355" dirty="0">
                          <a:uFill>
                            <a:solidFill>
                              <a:srgbClr val="000000"/>
                            </a:solidFill>
                          </a:uFill>
                          <a:latin typeface="BIZ UDPゴシック" panose="020B0400000000000000" pitchFamily="50" charset="-128"/>
                          <a:ea typeface="BIZ UDPゴシック" panose="020B0400000000000000" pitchFamily="50" charset="-128"/>
                          <a:cs typeface="Noto Sans CJK HK"/>
                        </a:rPr>
                        <a:t>。</a:t>
                      </a:r>
                      <a:endParaRPr sz="1100" dirty="0">
                        <a:latin typeface="BIZ UDPゴシック" panose="020B0400000000000000" pitchFamily="50" charset="-128"/>
                        <a:ea typeface="BIZ UDPゴシック" panose="020B0400000000000000" pitchFamily="50" charset="-128"/>
                        <a:cs typeface="Noto Sans CJK HK"/>
                      </a:endParaRPr>
                    </a:p>
                  </a:txBody>
                  <a:tcPr marL="0" marR="0" marT="78105" marB="0" anchor="ctr">
                    <a:lnL w="19050">
                      <a:solidFill>
                        <a:srgbClr val="FFFFFF"/>
                      </a:solidFill>
                      <a:prstDash val="solid"/>
                    </a:lnL>
                    <a:lnR w="19050">
                      <a:solidFill>
                        <a:srgbClr val="FFFFFF"/>
                      </a:solidFill>
                      <a:prstDash val="solid"/>
                    </a:lnR>
                    <a:lnT w="53975">
                      <a:solidFill>
                        <a:srgbClr val="FFFFFF"/>
                      </a:solidFill>
                      <a:prstDash val="solid"/>
                    </a:lnT>
                    <a:lnB w="19050">
                      <a:solidFill>
                        <a:srgbClr val="FFFFFF"/>
                      </a:solidFill>
                      <a:prstDash val="solid"/>
                    </a:lnB>
                    <a:solidFill>
                      <a:srgbClr val="CFD8E8"/>
                    </a:solidFill>
                  </a:tcPr>
                </a:tc>
                <a:extLst>
                  <a:ext uri="{0D108BD9-81ED-4DB2-BD59-A6C34878D82A}">
                    <a16:rowId xmlns:a16="http://schemas.microsoft.com/office/drawing/2014/main" val="10001"/>
                  </a:ext>
                </a:extLst>
              </a:tr>
              <a:tr h="704656">
                <a:tc>
                  <a:txBody>
                    <a:bodyPr/>
                    <a:lstStyle/>
                    <a:p>
                      <a:pPr algn="ctr">
                        <a:lnSpc>
                          <a:spcPct val="100000"/>
                        </a:lnSpc>
                        <a:spcBef>
                          <a:spcPts val="1655"/>
                        </a:spcBef>
                      </a:pPr>
                      <a:r>
                        <a:rPr sz="1500" b="1" spc="120" dirty="0">
                          <a:solidFill>
                            <a:srgbClr val="FFFFFF"/>
                          </a:solidFill>
                          <a:latin typeface="BIZ UDPゴシック" panose="020B0400000000000000" pitchFamily="50" charset="-128"/>
                          <a:ea typeface="BIZ UDPゴシック" panose="020B0400000000000000" pitchFamily="50" charset="-128"/>
                          <a:cs typeface="Noto Sans CJK HK"/>
                        </a:rPr>
                        <a:t>AP1000</a:t>
                      </a:r>
                      <a:endParaRPr sz="1500" dirty="0">
                        <a:latin typeface="BIZ UDPゴシック" panose="020B0400000000000000" pitchFamily="50" charset="-128"/>
                        <a:ea typeface="BIZ UDPゴシック" panose="020B0400000000000000" pitchFamily="50" charset="-128"/>
                        <a:cs typeface="Noto Sans CJK HK"/>
                      </a:endParaRPr>
                    </a:p>
                  </a:txBody>
                  <a:tcPr marL="0" marR="0" marT="210185"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4F80BC"/>
                    </a:solidFill>
                  </a:tcPr>
                </a:tc>
                <a:tc>
                  <a:txBody>
                    <a:bodyPr/>
                    <a:lstStyle/>
                    <a:p>
                      <a:pPr marL="1270" algn="ctr">
                        <a:lnSpc>
                          <a:spcPct val="100000"/>
                        </a:lnSpc>
                        <a:spcBef>
                          <a:spcPts val="960"/>
                        </a:spcBef>
                      </a:pPr>
                      <a:r>
                        <a:rPr sz="1200" spc="35" dirty="0">
                          <a:latin typeface="BIZ UDPゴシック" panose="020B0400000000000000" pitchFamily="50" charset="-128"/>
                          <a:ea typeface="BIZ UDPゴシック" panose="020B0400000000000000" pitchFamily="50" charset="-128"/>
                          <a:cs typeface="UKIJ CJK"/>
                        </a:rPr>
                        <a:t>欧州</a:t>
                      </a:r>
                      <a:endParaRPr sz="1200" dirty="0">
                        <a:latin typeface="BIZ UDPゴシック" panose="020B0400000000000000" pitchFamily="50" charset="-128"/>
                        <a:ea typeface="BIZ UDPゴシック" panose="020B0400000000000000" pitchFamily="50" charset="-128"/>
                        <a:cs typeface="UKIJ CJK"/>
                      </a:endParaRPr>
                    </a:p>
                    <a:p>
                      <a:pPr algn="ctr">
                        <a:lnSpc>
                          <a:spcPct val="100000"/>
                        </a:lnSpc>
                        <a:spcBef>
                          <a:spcPts val="780"/>
                        </a:spcBef>
                      </a:pPr>
                      <a:r>
                        <a:rPr sz="1200" spc="35" dirty="0">
                          <a:latin typeface="BIZ UDPゴシック" panose="020B0400000000000000" pitchFamily="50" charset="-128"/>
                          <a:ea typeface="BIZ UDPゴシック" panose="020B0400000000000000" pitchFamily="50" charset="-128"/>
                          <a:cs typeface="UKIJ CJK"/>
                        </a:rPr>
                        <a:t>（数基～）</a:t>
                      </a:r>
                      <a:endParaRPr sz="1200" dirty="0">
                        <a:latin typeface="BIZ UDPゴシック" panose="020B0400000000000000" pitchFamily="50" charset="-128"/>
                        <a:ea typeface="BIZ UDPゴシック" panose="020B0400000000000000" pitchFamily="50" charset="-128"/>
                        <a:cs typeface="UKIJ CJK"/>
                      </a:endParaRPr>
                    </a:p>
                  </a:txBody>
                  <a:tcPr marL="0" marR="0" marT="121920" marB="0" anchor="ctr">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E8EDF4"/>
                    </a:solidFill>
                  </a:tcPr>
                </a:tc>
                <a:tc>
                  <a:txBody>
                    <a:bodyPr/>
                    <a:lstStyle/>
                    <a:p>
                      <a:pPr algn="ctr">
                        <a:lnSpc>
                          <a:spcPct val="100000"/>
                        </a:lnSpc>
                      </a:pPr>
                      <a:r>
                        <a:rPr sz="1600" b="1" spc="105" dirty="0">
                          <a:latin typeface="BIZ UDPゴシック" panose="020B0400000000000000" pitchFamily="50" charset="-128"/>
                          <a:ea typeface="BIZ UDPゴシック" panose="020B0400000000000000" pitchFamily="50" charset="-128"/>
                          <a:cs typeface="Noto Sans CJK HK"/>
                        </a:rPr>
                        <a:t>250</a:t>
                      </a:r>
                      <a:r>
                        <a:rPr sz="1600" b="1" spc="-5" dirty="0">
                          <a:latin typeface="BIZ UDPゴシック" panose="020B0400000000000000" pitchFamily="50" charset="-128"/>
                          <a:ea typeface="BIZ UDPゴシック" panose="020B0400000000000000" pitchFamily="50" charset="-128"/>
                          <a:cs typeface="Noto Sans CJK HK"/>
                        </a:rPr>
                        <a:t>億</a:t>
                      </a:r>
                      <a:r>
                        <a:rPr sz="1600" b="1" spc="125" dirty="0">
                          <a:latin typeface="BIZ UDPゴシック" panose="020B0400000000000000" pitchFamily="50" charset="-128"/>
                          <a:ea typeface="BIZ UDPゴシック" panose="020B0400000000000000" pitchFamily="50" charset="-128"/>
                          <a:cs typeface="Noto Sans CJK HK"/>
                        </a:rPr>
                        <a:t>～/</a:t>
                      </a:r>
                      <a:r>
                        <a:rPr sz="1600" b="1" spc="-5" dirty="0">
                          <a:latin typeface="BIZ UDPゴシック" panose="020B0400000000000000" pitchFamily="50" charset="-128"/>
                          <a:ea typeface="BIZ UDPゴシック" panose="020B0400000000000000" pitchFamily="50" charset="-128"/>
                          <a:cs typeface="Noto Sans CJK HK"/>
                        </a:rPr>
                        <a:t>基</a:t>
                      </a:r>
                      <a:endParaRPr sz="1600" dirty="0">
                        <a:latin typeface="BIZ UDPゴシック" panose="020B0400000000000000" pitchFamily="50" charset="-128"/>
                        <a:ea typeface="BIZ UDPゴシック" panose="020B0400000000000000" pitchFamily="50" charset="-128"/>
                        <a:cs typeface="Noto Sans CJK HK"/>
                      </a:endParaRPr>
                    </a:p>
                  </a:txBody>
                  <a:tcPr marL="0" marR="0" marT="5080" marB="0" anchor="ctr">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E8EDF4"/>
                    </a:solidFill>
                  </a:tcPr>
                </a:tc>
                <a:tc>
                  <a:txBody>
                    <a:bodyPr/>
                    <a:lstStyle/>
                    <a:p>
                      <a:pPr algn="ctr">
                        <a:lnSpc>
                          <a:spcPct val="100000"/>
                        </a:lnSpc>
                        <a:spcBef>
                          <a:spcPts val="1010"/>
                        </a:spcBef>
                      </a:pPr>
                      <a:r>
                        <a:rPr sz="1200" spc="-325" dirty="0">
                          <a:latin typeface="BIZ UDPゴシック" panose="020B0400000000000000" pitchFamily="50" charset="-128"/>
                          <a:ea typeface="BIZ UDPゴシック" panose="020B0400000000000000" pitchFamily="50" charset="-128"/>
                          <a:cs typeface="UKIJ CJK"/>
                        </a:rPr>
                        <a:t>タ</a:t>
                      </a:r>
                      <a:r>
                        <a:rPr sz="1200" spc="-180" dirty="0">
                          <a:latin typeface="BIZ UDPゴシック" panose="020B0400000000000000" pitchFamily="50" charset="-128"/>
                          <a:ea typeface="BIZ UDPゴシック" panose="020B0400000000000000" pitchFamily="50" charset="-128"/>
                          <a:cs typeface="UKIJ CJK"/>
                        </a:rPr>
                        <a:t>ー</a:t>
                      </a:r>
                      <a:r>
                        <a:rPr sz="1200" spc="-315" dirty="0">
                          <a:latin typeface="BIZ UDPゴシック" panose="020B0400000000000000" pitchFamily="50" charset="-128"/>
                          <a:ea typeface="BIZ UDPゴシック" panose="020B0400000000000000" pitchFamily="50" charset="-128"/>
                          <a:cs typeface="UKIJ CJK"/>
                        </a:rPr>
                        <a:t>ビ</a:t>
                      </a:r>
                      <a:r>
                        <a:rPr sz="1200" spc="-265" dirty="0">
                          <a:latin typeface="BIZ UDPゴシック" panose="020B0400000000000000" pitchFamily="50" charset="-128"/>
                          <a:ea typeface="BIZ UDPゴシック" panose="020B0400000000000000" pitchFamily="50" charset="-128"/>
                          <a:cs typeface="UKIJ CJK"/>
                        </a:rPr>
                        <a:t>ン</a:t>
                      </a:r>
                      <a:r>
                        <a:rPr sz="1200" spc="-365" dirty="0">
                          <a:latin typeface="BIZ UDPゴシック" panose="020B0400000000000000" pitchFamily="50" charset="-128"/>
                          <a:ea typeface="BIZ UDPゴシック" panose="020B0400000000000000" pitchFamily="50" charset="-128"/>
                          <a:cs typeface="UKIJ CJK"/>
                        </a:rPr>
                        <a:t>、</a:t>
                      </a:r>
                      <a:r>
                        <a:rPr sz="1200" spc="25" dirty="0">
                          <a:latin typeface="BIZ UDPゴシック" panose="020B0400000000000000" pitchFamily="50" charset="-128"/>
                          <a:ea typeface="BIZ UDPゴシック" panose="020B0400000000000000" pitchFamily="50" charset="-128"/>
                          <a:cs typeface="UKIJ CJK"/>
                        </a:rPr>
                        <a:t>格納容器</a:t>
                      </a:r>
                      <a:endParaRPr sz="1200" dirty="0">
                        <a:latin typeface="BIZ UDPゴシック" panose="020B0400000000000000" pitchFamily="50" charset="-128"/>
                        <a:ea typeface="BIZ UDPゴシック" panose="020B0400000000000000" pitchFamily="50" charset="-128"/>
                        <a:cs typeface="UKIJ CJK"/>
                      </a:endParaRPr>
                    </a:p>
                    <a:p>
                      <a:pPr algn="ctr">
                        <a:lnSpc>
                          <a:spcPct val="100000"/>
                        </a:lnSpc>
                        <a:spcBef>
                          <a:spcPts val="840"/>
                        </a:spcBef>
                      </a:pPr>
                      <a:r>
                        <a:rPr sz="1200" spc="25" dirty="0">
                          <a:latin typeface="BIZ UDPゴシック" panose="020B0400000000000000" pitchFamily="50" charset="-128"/>
                          <a:ea typeface="BIZ UDPゴシック" panose="020B0400000000000000" pitchFamily="50" charset="-128"/>
                          <a:cs typeface="UKIJ CJK"/>
                        </a:rPr>
                        <a:t>大型鍛造品</a:t>
                      </a:r>
                      <a:r>
                        <a:rPr sz="1200" spc="-365" dirty="0">
                          <a:latin typeface="BIZ UDPゴシック" panose="020B0400000000000000" pitchFamily="50" charset="-128"/>
                          <a:ea typeface="BIZ UDPゴシック" panose="020B0400000000000000" pitchFamily="50" charset="-128"/>
                          <a:cs typeface="UKIJ CJK"/>
                        </a:rPr>
                        <a:t>、</a:t>
                      </a:r>
                      <a:r>
                        <a:rPr sz="1200" spc="-180" dirty="0">
                          <a:latin typeface="BIZ UDPゴシック" panose="020B0400000000000000" pitchFamily="50" charset="-128"/>
                          <a:ea typeface="BIZ UDPゴシック" panose="020B0400000000000000" pitchFamily="50" charset="-128"/>
                          <a:cs typeface="UKIJ CJK"/>
                        </a:rPr>
                        <a:t>ポ</a:t>
                      </a:r>
                      <a:r>
                        <a:rPr sz="1200" spc="-265" dirty="0">
                          <a:latin typeface="BIZ UDPゴシック" panose="020B0400000000000000" pitchFamily="50" charset="-128"/>
                          <a:ea typeface="BIZ UDPゴシック" panose="020B0400000000000000" pitchFamily="50" charset="-128"/>
                          <a:cs typeface="UKIJ CJK"/>
                        </a:rPr>
                        <a:t>ン</a:t>
                      </a:r>
                      <a:r>
                        <a:rPr sz="1200" spc="-240" dirty="0">
                          <a:latin typeface="BIZ UDPゴシック" panose="020B0400000000000000" pitchFamily="50" charset="-128"/>
                          <a:ea typeface="BIZ UDPゴシック" panose="020B0400000000000000" pitchFamily="50" charset="-128"/>
                          <a:cs typeface="UKIJ CJK"/>
                        </a:rPr>
                        <a:t>プ</a:t>
                      </a:r>
                      <a:r>
                        <a:rPr sz="1200" spc="-365" dirty="0">
                          <a:latin typeface="BIZ UDPゴシック" panose="020B0400000000000000" pitchFamily="50" charset="-128"/>
                          <a:ea typeface="BIZ UDPゴシック" panose="020B0400000000000000" pitchFamily="50" charset="-128"/>
                          <a:cs typeface="UKIJ CJK"/>
                        </a:rPr>
                        <a:t>、</a:t>
                      </a:r>
                      <a:r>
                        <a:rPr sz="1200" spc="-145" dirty="0">
                          <a:latin typeface="BIZ UDPゴシック" panose="020B0400000000000000" pitchFamily="50" charset="-128"/>
                          <a:ea typeface="BIZ UDPゴシック" panose="020B0400000000000000" pitchFamily="50" charset="-128"/>
                          <a:cs typeface="UKIJ CJK"/>
                        </a:rPr>
                        <a:t>バ</a:t>
                      </a:r>
                      <a:r>
                        <a:rPr sz="1200" spc="-180" dirty="0">
                          <a:latin typeface="BIZ UDPゴシック" panose="020B0400000000000000" pitchFamily="50" charset="-128"/>
                          <a:ea typeface="BIZ UDPゴシック" panose="020B0400000000000000" pitchFamily="50" charset="-128"/>
                          <a:cs typeface="UKIJ CJK"/>
                        </a:rPr>
                        <a:t>ル</a:t>
                      </a:r>
                      <a:r>
                        <a:rPr sz="1200" spc="-250" dirty="0">
                          <a:latin typeface="BIZ UDPゴシック" panose="020B0400000000000000" pitchFamily="50" charset="-128"/>
                          <a:ea typeface="BIZ UDPゴシック" panose="020B0400000000000000" pitchFamily="50" charset="-128"/>
                          <a:cs typeface="UKIJ CJK"/>
                        </a:rPr>
                        <a:t>ブ</a:t>
                      </a:r>
                      <a:r>
                        <a:rPr sz="1200" spc="-229" dirty="0">
                          <a:latin typeface="BIZ UDPゴシック" panose="020B0400000000000000" pitchFamily="50" charset="-128"/>
                          <a:ea typeface="BIZ UDPゴシック" panose="020B0400000000000000" pitchFamily="50" charset="-128"/>
                          <a:cs typeface="UKIJ CJK"/>
                        </a:rPr>
                        <a:t> </a:t>
                      </a:r>
                      <a:r>
                        <a:rPr sz="1200" spc="25" dirty="0">
                          <a:latin typeface="BIZ UDPゴシック" panose="020B0400000000000000" pitchFamily="50" charset="-128"/>
                          <a:ea typeface="BIZ UDPゴシック" panose="020B0400000000000000" pitchFamily="50" charset="-128"/>
                          <a:cs typeface="UKIJ CJK"/>
                        </a:rPr>
                        <a:t>等</a:t>
                      </a:r>
                      <a:endParaRPr sz="1200" dirty="0">
                        <a:latin typeface="BIZ UDPゴシック" panose="020B0400000000000000" pitchFamily="50" charset="-128"/>
                        <a:ea typeface="BIZ UDPゴシック" panose="020B0400000000000000" pitchFamily="50" charset="-128"/>
                        <a:cs typeface="UKIJ CJK"/>
                      </a:endParaRPr>
                    </a:p>
                  </a:txBody>
                  <a:tcPr marL="0" marR="0" marT="128270" marB="0" anchor="ctr">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E8EDF4"/>
                    </a:solidFill>
                  </a:tcPr>
                </a:tc>
                <a:tc>
                  <a:txBody>
                    <a:bodyPr/>
                    <a:lstStyle/>
                    <a:p>
                      <a:pPr marL="16510" marR="95885" algn="ctr">
                        <a:lnSpc>
                          <a:spcPct val="163600"/>
                        </a:lnSpc>
                        <a:spcBef>
                          <a:spcPts val="170"/>
                        </a:spcBef>
                      </a:pPr>
                      <a:r>
                        <a:rPr sz="1100" spc="114" dirty="0">
                          <a:latin typeface="BIZ UDPゴシック" panose="020B0400000000000000" pitchFamily="50" charset="-128"/>
                          <a:ea typeface="BIZ UDPゴシック" panose="020B0400000000000000" pitchFamily="50" charset="-128"/>
                          <a:cs typeface="UKIJ CJK"/>
                        </a:rPr>
                        <a:t>WEC</a:t>
                      </a:r>
                      <a:r>
                        <a:rPr sz="1100" spc="-140" dirty="0">
                          <a:latin typeface="BIZ UDPゴシック" panose="020B0400000000000000" pitchFamily="50" charset="-128"/>
                          <a:ea typeface="BIZ UDPゴシック" panose="020B0400000000000000" pitchFamily="50" charset="-128"/>
                          <a:cs typeface="UKIJ CJK"/>
                        </a:rPr>
                        <a:t>は</a:t>
                      </a:r>
                      <a:r>
                        <a:rPr sz="1100" spc="80" dirty="0">
                          <a:latin typeface="BIZ UDPゴシック" panose="020B0400000000000000" pitchFamily="50" charset="-128"/>
                          <a:ea typeface="BIZ UDPゴシック" panose="020B0400000000000000" pitchFamily="50" charset="-128"/>
                          <a:cs typeface="UKIJ CJK"/>
                        </a:rPr>
                        <a:t>AP1000</a:t>
                      </a:r>
                      <a:r>
                        <a:rPr sz="1100" spc="-215" dirty="0">
                          <a:latin typeface="BIZ UDPゴシック" panose="020B0400000000000000" pitchFamily="50" charset="-128"/>
                          <a:ea typeface="BIZ UDPゴシック" panose="020B0400000000000000" pitchFamily="50" charset="-128"/>
                          <a:cs typeface="UKIJ CJK"/>
                        </a:rPr>
                        <a:t>に</a:t>
                      </a:r>
                      <a:r>
                        <a:rPr sz="1100" spc="-204" dirty="0">
                          <a:latin typeface="BIZ UDPゴシック" panose="020B0400000000000000" pitchFamily="50" charset="-128"/>
                          <a:ea typeface="BIZ UDPゴシック" panose="020B0400000000000000" pitchFamily="50" charset="-128"/>
                          <a:cs typeface="UKIJ CJK"/>
                        </a:rPr>
                        <a:t>つ</a:t>
                      </a:r>
                      <a:r>
                        <a:rPr sz="1100" spc="-180" dirty="0">
                          <a:latin typeface="BIZ UDPゴシック" panose="020B0400000000000000" pitchFamily="50" charset="-128"/>
                          <a:ea typeface="BIZ UDPゴシック" panose="020B0400000000000000" pitchFamily="50" charset="-128"/>
                          <a:cs typeface="UKIJ CJK"/>
                        </a:rPr>
                        <a:t>い</a:t>
                      </a:r>
                      <a:r>
                        <a:rPr sz="1100" spc="-204" dirty="0">
                          <a:latin typeface="BIZ UDPゴシック" panose="020B0400000000000000" pitchFamily="50" charset="-128"/>
                          <a:ea typeface="BIZ UDPゴシック" panose="020B0400000000000000" pitchFamily="50" charset="-128"/>
                          <a:cs typeface="UKIJ CJK"/>
                        </a:rPr>
                        <a:t>て</a:t>
                      </a:r>
                      <a:r>
                        <a:rPr sz="1100" spc="-350" dirty="0">
                          <a:latin typeface="BIZ UDPゴシック" panose="020B0400000000000000" pitchFamily="50" charset="-128"/>
                          <a:ea typeface="BIZ UDPゴシック" panose="020B0400000000000000" pitchFamily="50" charset="-128"/>
                          <a:cs typeface="UKIJ CJK"/>
                        </a:rPr>
                        <a:t>、</a:t>
                      </a:r>
                      <a:r>
                        <a:rPr sz="1100" spc="-229" dirty="0">
                          <a:latin typeface="BIZ UDPゴシック" panose="020B0400000000000000" pitchFamily="50" charset="-128"/>
                          <a:ea typeface="BIZ UDPゴシック" panose="020B0400000000000000" pitchFamily="50" charset="-128"/>
                          <a:cs typeface="UKIJ CJK"/>
                        </a:rPr>
                        <a:t>グ</a:t>
                      </a:r>
                      <a:r>
                        <a:rPr sz="1100" spc="-285" dirty="0">
                          <a:latin typeface="BIZ UDPゴシック" panose="020B0400000000000000" pitchFamily="50" charset="-128"/>
                          <a:ea typeface="BIZ UDPゴシック" panose="020B0400000000000000" pitchFamily="50" charset="-128"/>
                          <a:cs typeface="UKIJ CJK"/>
                        </a:rPr>
                        <a:t>ロ</a:t>
                      </a:r>
                      <a:r>
                        <a:rPr sz="1100" spc="-180" dirty="0">
                          <a:latin typeface="BIZ UDPゴシック" panose="020B0400000000000000" pitchFamily="50" charset="-128"/>
                          <a:ea typeface="BIZ UDPゴシック" panose="020B0400000000000000" pitchFamily="50" charset="-128"/>
                          <a:cs typeface="UKIJ CJK"/>
                        </a:rPr>
                        <a:t>ー</a:t>
                      </a:r>
                      <a:r>
                        <a:rPr sz="1100" spc="-130" dirty="0">
                          <a:latin typeface="BIZ UDPゴシック" panose="020B0400000000000000" pitchFamily="50" charset="-128"/>
                          <a:ea typeface="BIZ UDPゴシック" panose="020B0400000000000000" pitchFamily="50" charset="-128"/>
                          <a:cs typeface="UKIJ CJK"/>
                        </a:rPr>
                        <a:t>バ</a:t>
                      </a:r>
                      <a:r>
                        <a:rPr sz="1100" spc="-180" dirty="0">
                          <a:latin typeface="BIZ UDPゴシック" panose="020B0400000000000000" pitchFamily="50" charset="-128"/>
                          <a:ea typeface="BIZ UDPゴシック" panose="020B0400000000000000" pitchFamily="50" charset="-128"/>
                          <a:cs typeface="UKIJ CJK"/>
                        </a:rPr>
                        <a:t>ル</a:t>
                      </a:r>
                      <a:r>
                        <a:rPr sz="1100" spc="-165" dirty="0">
                          <a:latin typeface="BIZ UDPゴシック" panose="020B0400000000000000" pitchFamily="50" charset="-128"/>
                          <a:ea typeface="BIZ UDPゴシック" panose="020B0400000000000000" pitchFamily="50" charset="-128"/>
                          <a:cs typeface="UKIJ CJK"/>
                        </a:rPr>
                        <a:t>で</a:t>
                      </a:r>
                      <a:r>
                        <a:rPr sz="1100" spc="25" dirty="0">
                          <a:latin typeface="BIZ UDPゴシック" panose="020B0400000000000000" pitchFamily="50" charset="-128"/>
                          <a:ea typeface="BIZ UDPゴシック" panose="020B0400000000000000" pitchFamily="50" charset="-128"/>
                          <a:cs typeface="UKIJ CJK"/>
                        </a:rPr>
                        <a:t>受注</a:t>
                      </a:r>
                      <a:r>
                        <a:rPr sz="1100" spc="-240" dirty="0">
                          <a:latin typeface="BIZ UDPゴシック" panose="020B0400000000000000" pitchFamily="50" charset="-128"/>
                          <a:ea typeface="BIZ UDPゴシック" panose="020B0400000000000000" pitchFamily="50" charset="-128"/>
                          <a:cs typeface="UKIJ CJK"/>
                        </a:rPr>
                        <a:t>を</a:t>
                      </a:r>
                      <a:r>
                        <a:rPr sz="1100" spc="25" dirty="0">
                          <a:latin typeface="BIZ UDPゴシック" panose="020B0400000000000000" pitchFamily="50" charset="-128"/>
                          <a:ea typeface="BIZ UDPゴシック" panose="020B0400000000000000" pitchFamily="50" charset="-128"/>
                          <a:cs typeface="UKIJ CJK"/>
                        </a:rPr>
                        <a:t>目指</a:t>
                      </a:r>
                      <a:r>
                        <a:rPr sz="1100" spc="-130" dirty="0">
                          <a:latin typeface="BIZ UDPゴシック" panose="020B0400000000000000" pitchFamily="50" charset="-128"/>
                          <a:ea typeface="BIZ UDPゴシック" panose="020B0400000000000000" pitchFamily="50" charset="-128"/>
                          <a:cs typeface="UKIJ CJK"/>
                        </a:rPr>
                        <a:t>す</a:t>
                      </a:r>
                      <a:r>
                        <a:rPr sz="1100" spc="-350" dirty="0">
                          <a:latin typeface="BIZ UDPゴシック" panose="020B0400000000000000" pitchFamily="50" charset="-128"/>
                          <a:ea typeface="BIZ UDPゴシック" panose="020B0400000000000000" pitchFamily="50" charset="-128"/>
                          <a:cs typeface="UKIJ CJK"/>
                        </a:rPr>
                        <a:t>。</a:t>
                      </a:r>
                      <a:r>
                        <a:rPr sz="1100" b="1" u="sng" spc="25" dirty="0">
                          <a:uFill>
                            <a:solidFill>
                              <a:srgbClr val="000000"/>
                            </a:solidFill>
                          </a:uFill>
                          <a:latin typeface="BIZ UDPゴシック" panose="020B0400000000000000" pitchFamily="50" charset="-128"/>
                          <a:ea typeface="BIZ UDPゴシック" panose="020B0400000000000000" pitchFamily="50" charset="-128"/>
                          <a:cs typeface="Noto Sans CJK HK"/>
                        </a:rPr>
                        <a:t>米</a:t>
                      </a:r>
                      <a:r>
                        <a:rPr sz="1100" b="1" u="sng" spc="-155" dirty="0">
                          <a:uFill>
                            <a:solidFill>
                              <a:srgbClr val="000000"/>
                            </a:solidFill>
                          </a:uFill>
                          <a:latin typeface="BIZ UDPゴシック" panose="020B0400000000000000" pitchFamily="50" charset="-128"/>
                          <a:ea typeface="BIZ UDPゴシック" panose="020B0400000000000000" pitchFamily="50" charset="-128"/>
                          <a:cs typeface="Noto Sans CJK HK"/>
                        </a:rPr>
                        <a:t>ボ</a:t>
                      </a:r>
                      <a:r>
                        <a:rPr sz="1100" b="1" u="sng" spc="-110" dirty="0">
                          <a:uFill>
                            <a:solidFill>
                              <a:srgbClr val="000000"/>
                            </a:solidFill>
                          </a:uFill>
                          <a:latin typeface="BIZ UDPゴシック" panose="020B0400000000000000" pitchFamily="50" charset="-128"/>
                          <a:ea typeface="BIZ UDPゴシック" panose="020B0400000000000000" pitchFamily="50" charset="-128"/>
                          <a:cs typeface="Noto Sans CJK HK"/>
                        </a:rPr>
                        <a:t>ー</a:t>
                      </a:r>
                      <a:r>
                        <a:rPr sz="1100" b="1" u="sng" spc="-135" dirty="0">
                          <a:uFill>
                            <a:solidFill>
                              <a:srgbClr val="000000"/>
                            </a:solidFill>
                          </a:uFill>
                          <a:latin typeface="BIZ UDPゴシック" panose="020B0400000000000000" pitchFamily="50" charset="-128"/>
                          <a:ea typeface="BIZ UDPゴシック" panose="020B0400000000000000" pitchFamily="50" charset="-128"/>
                          <a:cs typeface="Noto Sans CJK HK"/>
                        </a:rPr>
                        <a:t>グ</a:t>
                      </a:r>
                      <a:r>
                        <a:rPr sz="1100" b="1" u="sng" spc="-155" dirty="0">
                          <a:uFill>
                            <a:solidFill>
                              <a:srgbClr val="000000"/>
                            </a:solidFill>
                          </a:uFill>
                          <a:latin typeface="BIZ UDPゴシック" panose="020B0400000000000000" pitchFamily="50" charset="-128"/>
                          <a:ea typeface="BIZ UDPゴシック" panose="020B0400000000000000" pitchFamily="50" charset="-128"/>
                          <a:cs typeface="Noto Sans CJK HK"/>
                        </a:rPr>
                        <a:t>ル</a:t>
                      </a:r>
                      <a:r>
                        <a:rPr sz="1100" b="1" u="sng" spc="-110" dirty="0">
                          <a:uFill>
                            <a:solidFill>
                              <a:srgbClr val="000000"/>
                            </a:solidFill>
                          </a:uFill>
                          <a:latin typeface="BIZ UDPゴシック" panose="020B0400000000000000" pitchFamily="50" charset="-128"/>
                          <a:ea typeface="BIZ UDPゴシック" panose="020B0400000000000000" pitchFamily="50" charset="-128"/>
                          <a:cs typeface="Noto Sans CJK HK"/>
                        </a:rPr>
                        <a:t>で</a:t>
                      </a:r>
                      <a:r>
                        <a:rPr sz="1100" b="1" u="sng" spc="-100" dirty="0">
                          <a:uFill>
                            <a:solidFill>
                              <a:srgbClr val="000000"/>
                            </a:solidFill>
                          </a:uFill>
                          <a:latin typeface="BIZ UDPゴシック" panose="020B0400000000000000" pitchFamily="50" charset="-128"/>
                          <a:ea typeface="BIZ UDPゴシック" panose="020B0400000000000000" pitchFamily="50" charset="-128"/>
                          <a:cs typeface="Noto Sans CJK HK"/>
                        </a:rPr>
                        <a:t>は </a:t>
                      </a:r>
                      <a:r>
                        <a:rPr sz="1100" b="1" u="sng" spc="25" dirty="0">
                          <a:uFill>
                            <a:solidFill>
                              <a:srgbClr val="000000"/>
                            </a:solidFill>
                          </a:uFill>
                          <a:latin typeface="BIZ UDPゴシック" panose="020B0400000000000000" pitchFamily="50" charset="-128"/>
                          <a:ea typeface="BIZ UDPゴシック" panose="020B0400000000000000" pitchFamily="50" charset="-128"/>
                          <a:cs typeface="Noto Sans CJK HK"/>
                        </a:rPr>
                        <a:t>日本企業</a:t>
                      </a:r>
                      <a:r>
                        <a:rPr sz="1100" b="1" u="sng" spc="-75" dirty="0">
                          <a:uFill>
                            <a:solidFill>
                              <a:srgbClr val="000000"/>
                            </a:solidFill>
                          </a:uFill>
                          <a:latin typeface="BIZ UDPゴシック" panose="020B0400000000000000" pitchFamily="50" charset="-128"/>
                          <a:ea typeface="BIZ UDPゴシック" panose="020B0400000000000000" pitchFamily="50" charset="-128"/>
                          <a:cs typeface="Noto Sans CJK HK"/>
                        </a:rPr>
                        <a:t>の</a:t>
                      </a:r>
                      <a:r>
                        <a:rPr sz="1100" b="1" u="sng" spc="25" dirty="0">
                          <a:uFill>
                            <a:solidFill>
                              <a:srgbClr val="000000"/>
                            </a:solidFill>
                          </a:uFill>
                          <a:latin typeface="BIZ UDPゴシック" panose="020B0400000000000000" pitchFamily="50" charset="-128"/>
                          <a:ea typeface="BIZ UDPゴシック" panose="020B0400000000000000" pitchFamily="50" charset="-128"/>
                          <a:cs typeface="Noto Sans CJK HK"/>
                        </a:rPr>
                        <a:t>実績</a:t>
                      </a:r>
                      <a:r>
                        <a:rPr sz="1100" b="1" u="sng" spc="-85" dirty="0">
                          <a:uFill>
                            <a:solidFill>
                              <a:srgbClr val="000000"/>
                            </a:solidFill>
                          </a:uFill>
                          <a:latin typeface="BIZ UDPゴシック" panose="020B0400000000000000" pitchFamily="50" charset="-128"/>
                          <a:ea typeface="BIZ UDPゴシック" panose="020B0400000000000000" pitchFamily="50" charset="-128"/>
                          <a:cs typeface="Noto Sans CJK HK"/>
                        </a:rPr>
                        <a:t>あ</a:t>
                      </a:r>
                      <a:r>
                        <a:rPr sz="1100" b="1" u="sng" spc="-340" dirty="0">
                          <a:uFill>
                            <a:solidFill>
                              <a:srgbClr val="000000"/>
                            </a:solidFill>
                          </a:uFill>
                          <a:latin typeface="BIZ UDPゴシック" panose="020B0400000000000000" pitchFamily="50" charset="-128"/>
                          <a:ea typeface="BIZ UDPゴシック" panose="020B0400000000000000" pitchFamily="50" charset="-128"/>
                          <a:cs typeface="Noto Sans CJK HK"/>
                        </a:rPr>
                        <a:t>り</a:t>
                      </a:r>
                      <a:r>
                        <a:rPr sz="1100" b="1" u="sng" spc="-350" dirty="0">
                          <a:uFill>
                            <a:solidFill>
                              <a:srgbClr val="000000"/>
                            </a:solidFill>
                          </a:uFill>
                          <a:latin typeface="BIZ UDPゴシック" panose="020B0400000000000000" pitchFamily="50" charset="-128"/>
                          <a:ea typeface="BIZ UDPゴシック" panose="020B0400000000000000" pitchFamily="50" charset="-128"/>
                          <a:cs typeface="Noto Sans CJK HK"/>
                        </a:rPr>
                        <a:t>、</a:t>
                      </a:r>
                      <a:r>
                        <a:rPr sz="1100" b="1" u="sng" spc="25" dirty="0">
                          <a:uFill>
                            <a:solidFill>
                              <a:srgbClr val="000000"/>
                            </a:solidFill>
                          </a:uFill>
                          <a:latin typeface="BIZ UDPゴシック" panose="020B0400000000000000" pitchFamily="50" charset="-128"/>
                          <a:ea typeface="BIZ UDPゴシック" panose="020B0400000000000000" pitchFamily="50" charset="-128"/>
                          <a:cs typeface="Noto Sans CJK HK"/>
                        </a:rPr>
                        <a:t>第</a:t>
                      </a:r>
                      <a:r>
                        <a:rPr sz="1100" b="1" u="sng" spc="35" dirty="0">
                          <a:uFill>
                            <a:solidFill>
                              <a:srgbClr val="000000"/>
                            </a:solidFill>
                          </a:uFill>
                          <a:latin typeface="BIZ UDPゴシック" panose="020B0400000000000000" pitchFamily="50" charset="-128"/>
                          <a:ea typeface="BIZ UDPゴシック" panose="020B0400000000000000" pitchFamily="50" charset="-128"/>
                          <a:cs typeface="Noto Sans CJK HK"/>
                        </a:rPr>
                        <a:t>三</a:t>
                      </a:r>
                      <a:r>
                        <a:rPr sz="1100" b="1" u="sng" spc="25" dirty="0">
                          <a:uFill>
                            <a:solidFill>
                              <a:srgbClr val="000000"/>
                            </a:solidFill>
                          </a:uFill>
                          <a:latin typeface="BIZ UDPゴシック" panose="020B0400000000000000" pitchFamily="50" charset="-128"/>
                          <a:ea typeface="BIZ UDPゴシック" panose="020B0400000000000000" pitchFamily="50" charset="-128"/>
                          <a:cs typeface="Noto Sans CJK HK"/>
                        </a:rPr>
                        <a:t>国</a:t>
                      </a:r>
                      <a:r>
                        <a:rPr sz="1100" b="1" u="sng" spc="35" dirty="0">
                          <a:uFill>
                            <a:solidFill>
                              <a:srgbClr val="000000"/>
                            </a:solidFill>
                          </a:uFill>
                          <a:latin typeface="BIZ UDPゴシック" panose="020B0400000000000000" pitchFamily="50" charset="-128"/>
                          <a:ea typeface="BIZ UDPゴシック" panose="020B0400000000000000" pitchFamily="50" charset="-128"/>
                          <a:cs typeface="Noto Sans CJK HK"/>
                        </a:rPr>
                        <a:t>展</a:t>
                      </a:r>
                      <a:r>
                        <a:rPr sz="1100" b="1" u="sng" spc="25" dirty="0">
                          <a:uFill>
                            <a:solidFill>
                              <a:srgbClr val="000000"/>
                            </a:solidFill>
                          </a:uFill>
                          <a:latin typeface="BIZ UDPゴシック" panose="020B0400000000000000" pitchFamily="50" charset="-128"/>
                          <a:ea typeface="BIZ UDPゴシック" panose="020B0400000000000000" pitchFamily="50" charset="-128"/>
                          <a:cs typeface="Noto Sans CJK HK"/>
                        </a:rPr>
                        <a:t>開</a:t>
                      </a:r>
                      <a:r>
                        <a:rPr sz="1100" b="1" u="sng" spc="-180" dirty="0">
                          <a:uFill>
                            <a:solidFill>
                              <a:srgbClr val="000000"/>
                            </a:solidFill>
                          </a:uFill>
                          <a:latin typeface="BIZ UDPゴシック" panose="020B0400000000000000" pitchFamily="50" charset="-128"/>
                          <a:ea typeface="BIZ UDPゴシック" panose="020B0400000000000000" pitchFamily="50" charset="-128"/>
                          <a:cs typeface="Noto Sans CJK HK"/>
                        </a:rPr>
                        <a:t>に</a:t>
                      </a:r>
                      <a:r>
                        <a:rPr sz="1100" b="1" u="sng" spc="-155" dirty="0">
                          <a:uFill>
                            <a:solidFill>
                              <a:srgbClr val="000000"/>
                            </a:solidFill>
                          </a:uFill>
                          <a:latin typeface="BIZ UDPゴシック" panose="020B0400000000000000" pitchFamily="50" charset="-128"/>
                          <a:ea typeface="BIZ UDPゴシック" panose="020B0400000000000000" pitchFamily="50" charset="-128"/>
                          <a:cs typeface="Noto Sans CJK HK"/>
                        </a:rPr>
                        <a:t>お</a:t>
                      </a:r>
                      <a:r>
                        <a:rPr sz="1100" b="1" u="sng" spc="-120" dirty="0">
                          <a:uFill>
                            <a:solidFill>
                              <a:srgbClr val="000000"/>
                            </a:solidFill>
                          </a:uFill>
                          <a:latin typeface="BIZ UDPゴシック" panose="020B0400000000000000" pitchFamily="50" charset="-128"/>
                          <a:ea typeface="BIZ UDPゴシック" panose="020B0400000000000000" pitchFamily="50" charset="-128"/>
                          <a:cs typeface="Noto Sans CJK HK"/>
                        </a:rPr>
                        <a:t>い</a:t>
                      </a:r>
                      <a:r>
                        <a:rPr sz="1100" b="1" u="sng" spc="-180" dirty="0">
                          <a:uFill>
                            <a:solidFill>
                              <a:srgbClr val="000000"/>
                            </a:solidFill>
                          </a:uFill>
                          <a:latin typeface="BIZ UDPゴシック" panose="020B0400000000000000" pitchFamily="50" charset="-128"/>
                          <a:ea typeface="BIZ UDPゴシック" panose="020B0400000000000000" pitchFamily="50" charset="-128"/>
                          <a:cs typeface="Noto Sans CJK HK"/>
                        </a:rPr>
                        <a:t>て</a:t>
                      </a:r>
                      <a:r>
                        <a:rPr sz="1100" b="1" u="sng" spc="-155" dirty="0">
                          <a:uFill>
                            <a:solidFill>
                              <a:srgbClr val="000000"/>
                            </a:solidFill>
                          </a:uFill>
                          <a:latin typeface="BIZ UDPゴシック" panose="020B0400000000000000" pitchFamily="50" charset="-128"/>
                          <a:ea typeface="BIZ UDPゴシック" panose="020B0400000000000000" pitchFamily="50" charset="-128"/>
                          <a:cs typeface="Noto Sans CJK HK"/>
                        </a:rPr>
                        <a:t>も</a:t>
                      </a:r>
                      <a:r>
                        <a:rPr sz="1100" b="1" u="sng" spc="35" dirty="0">
                          <a:uFill>
                            <a:solidFill>
                              <a:srgbClr val="000000"/>
                            </a:solidFill>
                          </a:uFill>
                          <a:latin typeface="BIZ UDPゴシック" panose="020B0400000000000000" pitchFamily="50" charset="-128"/>
                          <a:ea typeface="BIZ UDPゴシック" panose="020B0400000000000000" pitchFamily="50" charset="-128"/>
                          <a:cs typeface="Noto Sans CJK HK"/>
                        </a:rPr>
                        <a:t>市</a:t>
                      </a:r>
                      <a:r>
                        <a:rPr sz="1100" b="1" u="sng" spc="25" dirty="0">
                          <a:uFill>
                            <a:solidFill>
                              <a:srgbClr val="000000"/>
                            </a:solidFill>
                          </a:uFill>
                          <a:latin typeface="BIZ UDPゴシック" panose="020B0400000000000000" pitchFamily="50" charset="-128"/>
                          <a:ea typeface="BIZ UDPゴシック" panose="020B0400000000000000" pitchFamily="50" charset="-128"/>
                          <a:cs typeface="Noto Sans CJK HK"/>
                        </a:rPr>
                        <a:t>場</a:t>
                      </a:r>
                      <a:r>
                        <a:rPr sz="1100" b="1" u="sng" spc="35" dirty="0">
                          <a:uFill>
                            <a:solidFill>
                              <a:srgbClr val="000000"/>
                            </a:solidFill>
                          </a:uFill>
                          <a:latin typeface="BIZ UDPゴシック" panose="020B0400000000000000" pitchFamily="50" charset="-128"/>
                          <a:ea typeface="BIZ UDPゴシック" panose="020B0400000000000000" pitchFamily="50" charset="-128"/>
                          <a:cs typeface="Noto Sans CJK HK"/>
                        </a:rPr>
                        <a:t>獲</a:t>
                      </a:r>
                      <a:r>
                        <a:rPr sz="1100" b="1" u="sng" spc="25" dirty="0">
                          <a:uFill>
                            <a:solidFill>
                              <a:srgbClr val="000000"/>
                            </a:solidFill>
                          </a:uFill>
                          <a:latin typeface="BIZ UDPゴシック" panose="020B0400000000000000" pitchFamily="50" charset="-128"/>
                          <a:ea typeface="BIZ UDPゴシック" panose="020B0400000000000000" pitchFamily="50" charset="-128"/>
                          <a:cs typeface="Noto Sans CJK HK"/>
                        </a:rPr>
                        <a:t>得</a:t>
                      </a:r>
                      <a:r>
                        <a:rPr sz="1100" b="1" u="sng" spc="-65" dirty="0">
                          <a:uFill>
                            <a:solidFill>
                              <a:srgbClr val="000000"/>
                            </a:solidFill>
                          </a:uFill>
                          <a:latin typeface="BIZ UDPゴシック" panose="020B0400000000000000" pitchFamily="50" charset="-128"/>
                          <a:ea typeface="BIZ UDPゴシック" panose="020B0400000000000000" pitchFamily="50" charset="-128"/>
                          <a:cs typeface="Noto Sans CJK HK"/>
                        </a:rPr>
                        <a:t>の</a:t>
                      </a:r>
                      <a:r>
                        <a:rPr sz="1100" b="1" u="sng" spc="25" dirty="0">
                          <a:uFill>
                            <a:solidFill>
                              <a:srgbClr val="000000"/>
                            </a:solidFill>
                          </a:uFill>
                          <a:latin typeface="BIZ UDPゴシック" panose="020B0400000000000000" pitchFamily="50" charset="-128"/>
                          <a:ea typeface="BIZ UDPゴシック" panose="020B0400000000000000" pitchFamily="50" charset="-128"/>
                          <a:cs typeface="Noto Sans CJK HK"/>
                        </a:rPr>
                        <a:t>可</a:t>
                      </a:r>
                      <a:r>
                        <a:rPr sz="1100" b="1" u="sng" spc="35" dirty="0">
                          <a:uFill>
                            <a:solidFill>
                              <a:srgbClr val="000000"/>
                            </a:solidFill>
                          </a:uFill>
                          <a:latin typeface="BIZ UDPゴシック" panose="020B0400000000000000" pitchFamily="50" charset="-128"/>
                          <a:ea typeface="BIZ UDPゴシック" panose="020B0400000000000000" pitchFamily="50" charset="-128"/>
                          <a:cs typeface="Noto Sans CJK HK"/>
                        </a:rPr>
                        <a:t>能性</a:t>
                      </a:r>
                      <a:r>
                        <a:rPr sz="1100" b="1" u="sng" spc="-355" dirty="0">
                          <a:uFill>
                            <a:solidFill>
                              <a:srgbClr val="000000"/>
                            </a:solidFill>
                          </a:uFill>
                          <a:latin typeface="BIZ UDPゴシック" panose="020B0400000000000000" pitchFamily="50" charset="-128"/>
                          <a:ea typeface="BIZ UDPゴシック" panose="020B0400000000000000" pitchFamily="50" charset="-128"/>
                          <a:cs typeface="Noto Sans CJK HK"/>
                        </a:rPr>
                        <a:t>。</a:t>
                      </a:r>
                      <a:endParaRPr sz="1100" dirty="0">
                        <a:latin typeface="BIZ UDPゴシック" panose="020B0400000000000000" pitchFamily="50" charset="-128"/>
                        <a:ea typeface="BIZ UDPゴシック" panose="020B0400000000000000" pitchFamily="50" charset="-128"/>
                        <a:cs typeface="Noto Sans CJK HK"/>
                      </a:endParaRPr>
                    </a:p>
                  </a:txBody>
                  <a:tcPr marL="0" marR="0" marT="21590" marB="0" anchor="ctr">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E8EDF4"/>
                    </a:solidFill>
                  </a:tcPr>
                </a:tc>
                <a:extLst>
                  <a:ext uri="{0D108BD9-81ED-4DB2-BD59-A6C34878D82A}">
                    <a16:rowId xmlns:a16="http://schemas.microsoft.com/office/drawing/2014/main" val="10002"/>
                  </a:ext>
                </a:extLst>
              </a:tr>
              <a:tr h="985168">
                <a:tc>
                  <a:txBody>
                    <a:bodyPr/>
                    <a:lstStyle/>
                    <a:p>
                      <a:pPr algn="ctr">
                        <a:lnSpc>
                          <a:spcPct val="100000"/>
                        </a:lnSpc>
                      </a:pPr>
                      <a:r>
                        <a:rPr sz="1500" b="1" spc="10" dirty="0" err="1">
                          <a:solidFill>
                            <a:srgbClr val="FFFFFF"/>
                          </a:solidFill>
                          <a:latin typeface="BIZ UDPゴシック" panose="020B0400000000000000" pitchFamily="50" charset="-128"/>
                          <a:ea typeface="BIZ UDPゴシック" panose="020B0400000000000000" pitchFamily="50" charset="-128"/>
                          <a:cs typeface="Noto Sans CJK HK"/>
                        </a:rPr>
                        <a:t>高温</a:t>
                      </a:r>
                      <a:r>
                        <a:rPr sz="1500" b="1" spc="-280" dirty="0" err="1">
                          <a:solidFill>
                            <a:srgbClr val="FFFFFF"/>
                          </a:solidFill>
                          <a:latin typeface="BIZ UDPゴシック" panose="020B0400000000000000" pitchFamily="50" charset="-128"/>
                          <a:ea typeface="BIZ UDPゴシック" panose="020B0400000000000000" pitchFamily="50" charset="-128"/>
                          <a:cs typeface="Noto Sans CJK HK"/>
                        </a:rPr>
                        <a:t>ガ</a:t>
                      </a:r>
                      <a:r>
                        <a:rPr sz="1500" b="1" spc="-270" dirty="0" err="1">
                          <a:solidFill>
                            <a:srgbClr val="FFFFFF"/>
                          </a:solidFill>
                          <a:latin typeface="BIZ UDPゴシック" panose="020B0400000000000000" pitchFamily="50" charset="-128"/>
                          <a:ea typeface="BIZ UDPゴシック" panose="020B0400000000000000" pitchFamily="50" charset="-128"/>
                          <a:cs typeface="Noto Sans CJK HK"/>
                        </a:rPr>
                        <a:t>ス</a:t>
                      </a:r>
                      <a:r>
                        <a:rPr sz="1500" b="1" spc="10" dirty="0" err="1">
                          <a:solidFill>
                            <a:srgbClr val="FFFFFF"/>
                          </a:solidFill>
                          <a:latin typeface="BIZ UDPゴシック" panose="020B0400000000000000" pitchFamily="50" charset="-128"/>
                          <a:ea typeface="BIZ UDPゴシック" panose="020B0400000000000000" pitchFamily="50" charset="-128"/>
                          <a:cs typeface="Noto Sans CJK HK"/>
                        </a:rPr>
                        <a:t>炉</a:t>
                      </a:r>
                      <a:endParaRPr sz="1500" dirty="0">
                        <a:latin typeface="BIZ UDPゴシック" panose="020B0400000000000000" pitchFamily="50" charset="-128"/>
                        <a:ea typeface="BIZ UDPゴシック" panose="020B0400000000000000" pitchFamily="50" charset="-128"/>
                        <a:cs typeface="Noto Sans CJK HK"/>
                      </a:endParaRPr>
                    </a:p>
                  </a:txBody>
                  <a:tcPr marL="0" marR="0" marT="635" marB="0" anchor="ctr">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4F80BC"/>
                    </a:solidFill>
                  </a:tcPr>
                </a:tc>
                <a:tc>
                  <a:txBody>
                    <a:bodyPr/>
                    <a:lstStyle/>
                    <a:p>
                      <a:pPr algn="ctr">
                        <a:lnSpc>
                          <a:spcPct val="100000"/>
                        </a:lnSpc>
                      </a:pPr>
                      <a:endParaRPr sz="1800" dirty="0">
                        <a:latin typeface="BIZ UDPゴシック" panose="020B0400000000000000" pitchFamily="50" charset="-128"/>
                        <a:ea typeface="BIZ UDPゴシック" panose="020B0400000000000000" pitchFamily="50" charset="-128"/>
                        <a:cs typeface="Times New Roman"/>
                      </a:endParaRPr>
                    </a:p>
                    <a:p>
                      <a:pPr marL="107950" algn="ctr">
                        <a:lnSpc>
                          <a:spcPct val="100000"/>
                        </a:lnSpc>
                      </a:pPr>
                      <a:r>
                        <a:rPr sz="1200" spc="35" dirty="0">
                          <a:latin typeface="BIZ UDPゴシック" panose="020B0400000000000000" pitchFamily="50" charset="-128"/>
                          <a:ea typeface="BIZ UDPゴシック" panose="020B0400000000000000" pitchFamily="50" charset="-128"/>
                          <a:cs typeface="UKIJ CJK"/>
                        </a:rPr>
                        <a:t>英</a:t>
                      </a:r>
                      <a:r>
                        <a:rPr sz="1200" spc="-365" dirty="0">
                          <a:latin typeface="BIZ UDPゴシック" panose="020B0400000000000000" pitchFamily="50" charset="-128"/>
                          <a:ea typeface="BIZ UDPゴシック" panose="020B0400000000000000" pitchFamily="50" charset="-128"/>
                          <a:cs typeface="UKIJ CJK"/>
                        </a:rPr>
                        <a:t>、</a:t>
                      </a:r>
                      <a:r>
                        <a:rPr sz="1200" spc="-185" dirty="0">
                          <a:latin typeface="BIZ UDPゴシック" panose="020B0400000000000000" pitchFamily="50" charset="-128"/>
                          <a:ea typeface="BIZ UDPゴシック" panose="020B0400000000000000" pitchFamily="50" charset="-128"/>
                          <a:cs typeface="UKIJ CJK"/>
                        </a:rPr>
                        <a:t>ポー</a:t>
                      </a:r>
                      <a:r>
                        <a:rPr sz="1200" spc="-340" dirty="0">
                          <a:latin typeface="BIZ UDPゴシック" panose="020B0400000000000000" pitchFamily="50" charset="-128"/>
                          <a:ea typeface="BIZ UDPゴシック" panose="020B0400000000000000" pitchFamily="50" charset="-128"/>
                          <a:cs typeface="UKIJ CJK"/>
                        </a:rPr>
                        <a:t>ラ</a:t>
                      </a:r>
                      <a:r>
                        <a:rPr sz="1200" spc="-265" dirty="0">
                          <a:latin typeface="BIZ UDPゴシック" panose="020B0400000000000000" pitchFamily="50" charset="-128"/>
                          <a:ea typeface="BIZ UDPゴシック" panose="020B0400000000000000" pitchFamily="50" charset="-128"/>
                          <a:cs typeface="UKIJ CJK"/>
                        </a:rPr>
                        <a:t>ン</a:t>
                      </a:r>
                      <a:r>
                        <a:rPr sz="1200" spc="-315" dirty="0">
                          <a:latin typeface="BIZ UDPゴシック" panose="020B0400000000000000" pitchFamily="50" charset="-128"/>
                          <a:ea typeface="BIZ UDPゴシック" panose="020B0400000000000000" pitchFamily="50" charset="-128"/>
                          <a:cs typeface="UKIJ CJK"/>
                        </a:rPr>
                        <a:t>ド</a:t>
                      </a:r>
                      <a:endParaRPr sz="1200" dirty="0">
                        <a:latin typeface="BIZ UDPゴシック" panose="020B0400000000000000" pitchFamily="50" charset="-128"/>
                        <a:ea typeface="BIZ UDPゴシック" panose="020B0400000000000000" pitchFamily="50" charset="-128"/>
                        <a:cs typeface="UKIJ CJK"/>
                      </a:endParaRPr>
                    </a:p>
                    <a:p>
                      <a:pPr marL="170180" algn="ctr">
                        <a:lnSpc>
                          <a:spcPct val="100000"/>
                        </a:lnSpc>
                        <a:spcBef>
                          <a:spcPts val="780"/>
                        </a:spcBef>
                      </a:pPr>
                      <a:r>
                        <a:rPr sz="1200" spc="35" dirty="0">
                          <a:latin typeface="BIZ UDPゴシック" panose="020B0400000000000000" pitchFamily="50" charset="-128"/>
                          <a:ea typeface="BIZ UDPゴシック" panose="020B0400000000000000" pitchFamily="50" charset="-128"/>
                          <a:cs typeface="UKIJ CJK"/>
                        </a:rPr>
                        <a:t>（各</a:t>
                      </a:r>
                      <a:r>
                        <a:rPr sz="1200" spc="90" dirty="0">
                          <a:latin typeface="BIZ UDPゴシック" panose="020B0400000000000000" pitchFamily="50" charset="-128"/>
                          <a:ea typeface="BIZ UDPゴシック" panose="020B0400000000000000" pitchFamily="50" charset="-128"/>
                          <a:cs typeface="UKIJ CJK"/>
                        </a:rPr>
                        <a:t>1</a:t>
                      </a:r>
                      <a:r>
                        <a:rPr sz="1200" spc="35" dirty="0">
                          <a:latin typeface="BIZ UDPゴシック" panose="020B0400000000000000" pitchFamily="50" charset="-128"/>
                          <a:ea typeface="BIZ UDPゴシック" panose="020B0400000000000000" pitchFamily="50" charset="-128"/>
                          <a:cs typeface="UKIJ CJK"/>
                        </a:rPr>
                        <a:t>基）</a:t>
                      </a:r>
                      <a:endParaRPr sz="1200" dirty="0">
                        <a:latin typeface="BIZ UDPゴシック" panose="020B0400000000000000" pitchFamily="50" charset="-128"/>
                        <a:ea typeface="BIZ UDPゴシック" panose="020B0400000000000000" pitchFamily="50" charset="-128"/>
                        <a:cs typeface="UKIJ CJK"/>
                      </a:endParaRPr>
                    </a:p>
                  </a:txBody>
                  <a:tcPr marL="0" marR="0" marT="0" marB="0" anchor="ctr">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CFD8E8"/>
                    </a:solidFill>
                  </a:tcPr>
                </a:tc>
                <a:tc>
                  <a:txBody>
                    <a:bodyPr/>
                    <a:lstStyle/>
                    <a:p>
                      <a:pPr algn="ctr">
                        <a:lnSpc>
                          <a:spcPct val="100000"/>
                        </a:lnSpc>
                        <a:spcBef>
                          <a:spcPts val="1035"/>
                        </a:spcBef>
                      </a:pPr>
                      <a:r>
                        <a:rPr sz="1600" b="1" spc="105" dirty="0">
                          <a:latin typeface="BIZ UDPゴシック" panose="020B0400000000000000" pitchFamily="50" charset="-128"/>
                          <a:ea typeface="BIZ UDPゴシック" panose="020B0400000000000000" pitchFamily="50" charset="-128"/>
                          <a:cs typeface="Noto Sans CJK HK"/>
                        </a:rPr>
                        <a:t>400</a:t>
                      </a:r>
                      <a:r>
                        <a:rPr sz="1600" b="1" spc="-5" dirty="0">
                          <a:latin typeface="BIZ UDPゴシック" panose="020B0400000000000000" pitchFamily="50" charset="-128"/>
                          <a:ea typeface="BIZ UDPゴシック" panose="020B0400000000000000" pitchFamily="50" charset="-128"/>
                          <a:cs typeface="Noto Sans CJK HK"/>
                        </a:rPr>
                        <a:t>億</a:t>
                      </a:r>
                      <a:r>
                        <a:rPr sz="1600" b="1" spc="125" dirty="0">
                          <a:latin typeface="BIZ UDPゴシック" panose="020B0400000000000000" pitchFamily="50" charset="-128"/>
                          <a:ea typeface="BIZ UDPゴシック" panose="020B0400000000000000" pitchFamily="50" charset="-128"/>
                          <a:cs typeface="Noto Sans CJK HK"/>
                        </a:rPr>
                        <a:t>～/</a:t>
                      </a:r>
                      <a:r>
                        <a:rPr sz="1600" b="1" spc="-5" dirty="0">
                          <a:latin typeface="BIZ UDPゴシック" panose="020B0400000000000000" pitchFamily="50" charset="-128"/>
                          <a:ea typeface="BIZ UDPゴシック" panose="020B0400000000000000" pitchFamily="50" charset="-128"/>
                          <a:cs typeface="Noto Sans CJK HK"/>
                        </a:rPr>
                        <a:t>基</a:t>
                      </a:r>
                      <a:endParaRPr sz="1600" dirty="0">
                        <a:latin typeface="BIZ UDPゴシック" panose="020B0400000000000000" pitchFamily="50" charset="-128"/>
                        <a:ea typeface="BIZ UDPゴシック" panose="020B0400000000000000" pitchFamily="50" charset="-128"/>
                        <a:cs typeface="Noto Sans CJK HK"/>
                      </a:endParaRPr>
                    </a:p>
                  </a:txBody>
                  <a:tcPr marL="0" marR="0" marT="0" marB="0" anchor="ctr">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CFD8E8"/>
                    </a:solidFill>
                  </a:tcPr>
                </a:tc>
                <a:tc>
                  <a:txBody>
                    <a:bodyPr/>
                    <a:lstStyle/>
                    <a:p>
                      <a:pPr marL="107950" marR="101600" algn="ctr">
                        <a:lnSpc>
                          <a:spcPct val="163600"/>
                        </a:lnSpc>
                        <a:spcBef>
                          <a:spcPts val="100"/>
                        </a:spcBef>
                      </a:pPr>
                      <a:r>
                        <a:rPr sz="1200" dirty="0">
                          <a:latin typeface="BIZ UDPゴシック" panose="020B0400000000000000" pitchFamily="50" charset="-128"/>
                          <a:ea typeface="BIZ UDPゴシック" panose="020B0400000000000000" pitchFamily="50" charset="-128"/>
                          <a:cs typeface="UKIJ CJK"/>
                        </a:rPr>
                        <a:t>制御棒駆動装置</a:t>
                      </a:r>
                      <a:r>
                        <a:rPr sz="1200" spc="-10" dirty="0">
                          <a:latin typeface="BIZ UDPゴシック" panose="020B0400000000000000" pitchFamily="50" charset="-128"/>
                          <a:ea typeface="BIZ UDPゴシック" panose="020B0400000000000000" pitchFamily="50" charset="-128"/>
                          <a:cs typeface="UKIJ CJK"/>
                        </a:rPr>
                        <a:t>、</a:t>
                      </a:r>
                      <a:r>
                        <a:rPr sz="1200" spc="10" dirty="0">
                          <a:latin typeface="BIZ UDPゴシック" panose="020B0400000000000000" pitchFamily="50" charset="-128"/>
                          <a:ea typeface="BIZ UDPゴシック" panose="020B0400000000000000" pitchFamily="50" charset="-128"/>
                          <a:cs typeface="UKIJ CJK"/>
                        </a:rPr>
                        <a:t>炉</a:t>
                      </a:r>
                      <a:r>
                        <a:rPr sz="1200" dirty="0">
                          <a:latin typeface="BIZ UDPゴシック" panose="020B0400000000000000" pitchFamily="50" charset="-128"/>
                          <a:ea typeface="BIZ UDPゴシック" panose="020B0400000000000000" pitchFamily="50" charset="-128"/>
                          <a:cs typeface="UKIJ CJK"/>
                        </a:rPr>
                        <a:t>内</a:t>
                      </a:r>
                      <a:r>
                        <a:rPr sz="1200" spc="10" dirty="0">
                          <a:latin typeface="BIZ UDPゴシック" panose="020B0400000000000000" pitchFamily="50" charset="-128"/>
                          <a:ea typeface="BIZ UDPゴシック" panose="020B0400000000000000" pitchFamily="50" charset="-128"/>
                          <a:cs typeface="UKIJ CJK"/>
                        </a:rPr>
                        <a:t>構</a:t>
                      </a:r>
                      <a:r>
                        <a:rPr sz="1200" dirty="0">
                          <a:latin typeface="BIZ UDPゴシック" panose="020B0400000000000000" pitchFamily="50" charset="-128"/>
                          <a:ea typeface="BIZ UDPゴシック" panose="020B0400000000000000" pitchFamily="50" charset="-128"/>
                          <a:cs typeface="UKIJ CJK"/>
                        </a:rPr>
                        <a:t>造物 </a:t>
                      </a:r>
                      <a:r>
                        <a:rPr sz="1200" spc="25" dirty="0">
                          <a:latin typeface="BIZ UDPゴシック" panose="020B0400000000000000" pitchFamily="50" charset="-128"/>
                          <a:ea typeface="BIZ UDPゴシック" panose="020B0400000000000000" pitchFamily="50" charset="-128"/>
                          <a:cs typeface="UKIJ CJK"/>
                        </a:rPr>
                        <a:t>燃料交換機</a:t>
                      </a:r>
                      <a:r>
                        <a:rPr sz="1200" spc="-365" dirty="0">
                          <a:latin typeface="BIZ UDPゴシック" panose="020B0400000000000000" pitchFamily="50" charset="-128"/>
                          <a:ea typeface="BIZ UDPゴシック" panose="020B0400000000000000" pitchFamily="50" charset="-128"/>
                          <a:cs typeface="UKIJ CJK"/>
                        </a:rPr>
                        <a:t>、</a:t>
                      </a:r>
                      <a:r>
                        <a:rPr sz="1200" spc="25" dirty="0">
                          <a:latin typeface="BIZ UDPゴシック" panose="020B0400000000000000" pitchFamily="50" charset="-128"/>
                          <a:ea typeface="BIZ UDPゴシック" panose="020B0400000000000000" pitchFamily="50" charset="-128"/>
                          <a:cs typeface="UKIJ CJK"/>
                        </a:rPr>
                        <a:t>大型</a:t>
                      </a:r>
                      <a:r>
                        <a:rPr sz="1200" spc="35" dirty="0">
                          <a:latin typeface="BIZ UDPゴシック" panose="020B0400000000000000" pitchFamily="50" charset="-128"/>
                          <a:ea typeface="BIZ UDPゴシック" panose="020B0400000000000000" pitchFamily="50" charset="-128"/>
                          <a:cs typeface="UKIJ CJK"/>
                        </a:rPr>
                        <a:t>鍛</a:t>
                      </a:r>
                      <a:r>
                        <a:rPr sz="1200" spc="25" dirty="0">
                          <a:latin typeface="BIZ UDPゴシック" panose="020B0400000000000000" pitchFamily="50" charset="-128"/>
                          <a:ea typeface="BIZ UDPゴシック" panose="020B0400000000000000" pitchFamily="50" charset="-128"/>
                          <a:cs typeface="UKIJ CJK"/>
                        </a:rPr>
                        <a:t>造品</a:t>
                      </a:r>
                      <a:endParaRPr sz="1200" dirty="0">
                        <a:latin typeface="BIZ UDPゴシック" panose="020B0400000000000000" pitchFamily="50" charset="-128"/>
                        <a:ea typeface="BIZ UDPゴシック" panose="020B0400000000000000" pitchFamily="50" charset="-128"/>
                        <a:cs typeface="UKIJ CJK"/>
                      </a:endParaRPr>
                    </a:p>
                    <a:p>
                      <a:pPr algn="ctr">
                        <a:lnSpc>
                          <a:spcPct val="100000"/>
                        </a:lnSpc>
                        <a:spcBef>
                          <a:spcPts val="840"/>
                        </a:spcBef>
                      </a:pPr>
                      <a:r>
                        <a:rPr sz="1200" spc="-145" dirty="0">
                          <a:latin typeface="BIZ UDPゴシック" panose="020B0400000000000000" pitchFamily="50" charset="-128"/>
                          <a:ea typeface="BIZ UDPゴシック" panose="020B0400000000000000" pitchFamily="50" charset="-128"/>
                          <a:cs typeface="UKIJ CJK"/>
                        </a:rPr>
                        <a:t>バ</a:t>
                      </a:r>
                      <a:r>
                        <a:rPr sz="1200" spc="-180" dirty="0">
                          <a:latin typeface="BIZ UDPゴシック" panose="020B0400000000000000" pitchFamily="50" charset="-128"/>
                          <a:ea typeface="BIZ UDPゴシック" panose="020B0400000000000000" pitchFamily="50" charset="-128"/>
                          <a:cs typeface="UKIJ CJK"/>
                        </a:rPr>
                        <a:t>ル</a:t>
                      </a:r>
                      <a:r>
                        <a:rPr sz="1200" spc="-250" dirty="0">
                          <a:latin typeface="BIZ UDPゴシック" panose="020B0400000000000000" pitchFamily="50" charset="-128"/>
                          <a:ea typeface="BIZ UDPゴシック" panose="020B0400000000000000" pitchFamily="50" charset="-128"/>
                          <a:cs typeface="UKIJ CJK"/>
                        </a:rPr>
                        <a:t>ブ</a:t>
                      </a:r>
                      <a:r>
                        <a:rPr sz="1200" spc="25" dirty="0">
                          <a:latin typeface="BIZ UDPゴシック" panose="020B0400000000000000" pitchFamily="50" charset="-128"/>
                          <a:ea typeface="BIZ UDPゴシック" panose="020B0400000000000000" pitchFamily="50" charset="-128"/>
                          <a:cs typeface="UKIJ CJK"/>
                        </a:rPr>
                        <a:t>等</a:t>
                      </a:r>
                      <a:endParaRPr sz="1200" dirty="0">
                        <a:latin typeface="BIZ UDPゴシック" panose="020B0400000000000000" pitchFamily="50" charset="-128"/>
                        <a:ea typeface="BIZ UDPゴシック" panose="020B0400000000000000" pitchFamily="50" charset="-128"/>
                        <a:cs typeface="UKIJ CJK"/>
                      </a:endParaRPr>
                    </a:p>
                  </a:txBody>
                  <a:tcPr marL="0" marR="0" marT="12700" marB="0" anchor="ctr">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CFD8E8"/>
                    </a:solidFill>
                  </a:tcPr>
                </a:tc>
                <a:tc>
                  <a:txBody>
                    <a:bodyPr/>
                    <a:lstStyle/>
                    <a:p>
                      <a:pPr marL="16510" marR="48260" algn="ctr">
                        <a:lnSpc>
                          <a:spcPct val="163600"/>
                        </a:lnSpc>
                        <a:spcBef>
                          <a:spcPts val="100"/>
                        </a:spcBef>
                      </a:pPr>
                      <a:r>
                        <a:rPr sz="1100" spc="25" dirty="0">
                          <a:latin typeface="BIZ UDPゴシック" panose="020B0400000000000000" pitchFamily="50" charset="-128"/>
                          <a:ea typeface="BIZ UDPゴシック" panose="020B0400000000000000" pitchFamily="50" charset="-128"/>
                          <a:cs typeface="UKIJ CJK"/>
                        </a:rPr>
                        <a:t>英国実証炉</a:t>
                      </a:r>
                      <a:r>
                        <a:rPr sz="1100" spc="-145" dirty="0">
                          <a:latin typeface="BIZ UDPゴシック" panose="020B0400000000000000" pitchFamily="50" charset="-128"/>
                          <a:ea typeface="BIZ UDPゴシック" panose="020B0400000000000000" pitchFamily="50" charset="-128"/>
                          <a:cs typeface="UKIJ CJK"/>
                        </a:rPr>
                        <a:t>や</a:t>
                      </a:r>
                      <a:r>
                        <a:rPr sz="1100" spc="-180" dirty="0">
                          <a:latin typeface="BIZ UDPゴシック" panose="020B0400000000000000" pitchFamily="50" charset="-128"/>
                          <a:ea typeface="BIZ UDPゴシック" panose="020B0400000000000000" pitchFamily="50" charset="-128"/>
                          <a:cs typeface="UKIJ CJK"/>
                        </a:rPr>
                        <a:t>ボー</a:t>
                      </a:r>
                      <a:r>
                        <a:rPr sz="1100" spc="-325" dirty="0">
                          <a:latin typeface="BIZ UDPゴシック" panose="020B0400000000000000" pitchFamily="50" charset="-128"/>
                          <a:ea typeface="BIZ UDPゴシック" panose="020B0400000000000000" pitchFamily="50" charset="-128"/>
                          <a:cs typeface="UKIJ CJK"/>
                        </a:rPr>
                        <a:t>ラ</a:t>
                      </a:r>
                      <a:r>
                        <a:rPr sz="1100" spc="-265" dirty="0">
                          <a:latin typeface="BIZ UDPゴシック" panose="020B0400000000000000" pitchFamily="50" charset="-128"/>
                          <a:ea typeface="BIZ UDPゴシック" panose="020B0400000000000000" pitchFamily="50" charset="-128"/>
                          <a:cs typeface="UKIJ CJK"/>
                        </a:rPr>
                        <a:t>ン</a:t>
                      </a:r>
                      <a:r>
                        <a:rPr sz="1100" spc="-300" dirty="0">
                          <a:latin typeface="BIZ UDPゴシック" panose="020B0400000000000000" pitchFamily="50" charset="-128"/>
                          <a:ea typeface="BIZ UDPゴシック" panose="020B0400000000000000" pitchFamily="50" charset="-128"/>
                          <a:cs typeface="UKIJ CJK"/>
                        </a:rPr>
                        <a:t>ド</a:t>
                      </a:r>
                      <a:r>
                        <a:rPr sz="1100" spc="25" dirty="0">
                          <a:latin typeface="BIZ UDPゴシック" panose="020B0400000000000000" pitchFamily="50" charset="-128"/>
                          <a:ea typeface="BIZ UDPゴシック" panose="020B0400000000000000" pitchFamily="50" charset="-128"/>
                          <a:cs typeface="UKIJ CJK"/>
                        </a:rPr>
                        <a:t>研</a:t>
                      </a:r>
                      <a:r>
                        <a:rPr sz="1100" spc="35" dirty="0">
                          <a:latin typeface="BIZ UDPゴシック" panose="020B0400000000000000" pitchFamily="50" charset="-128"/>
                          <a:ea typeface="BIZ UDPゴシック" panose="020B0400000000000000" pitchFamily="50" charset="-128"/>
                          <a:cs typeface="UKIJ CJK"/>
                        </a:rPr>
                        <a:t>究</a:t>
                      </a:r>
                      <a:r>
                        <a:rPr sz="1100" spc="25" dirty="0">
                          <a:latin typeface="BIZ UDPゴシック" panose="020B0400000000000000" pitchFamily="50" charset="-128"/>
                          <a:ea typeface="BIZ UDPゴシック" panose="020B0400000000000000" pitchFamily="50" charset="-128"/>
                          <a:cs typeface="UKIJ CJK"/>
                        </a:rPr>
                        <a:t>炉</a:t>
                      </a:r>
                      <a:r>
                        <a:rPr sz="1100" spc="-215" dirty="0">
                          <a:latin typeface="BIZ UDPゴシック" panose="020B0400000000000000" pitchFamily="50" charset="-128"/>
                          <a:ea typeface="BIZ UDPゴシック" panose="020B0400000000000000" pitchFamily="50" charset="-128"/>
                          <a:cs typeface="UKIJ CJK"/>
                        </a:rPr>
                        <a:t>に</a:t>
                      </a:r>
                      <a:r>
                        <a:rPr sz="1100" spc="-204" dirty="0">
                          <a:latin typeface="BIZ UDPゴシック" panose="020B0400000000000000" pitchFamily="50" charset="-128"/>
                          <a:ea typeface="BIZ UDPゴシック" panose="020B0400000000000000" pitchFamily="50" charset="-128"/>
                          <a:cs typeface="UKIJ CJK"/>
                        </a:rPr>
                        <a:t>つ</a:t>
                      </a:r>
                      <a:r>
                        <a:rPr sz="1100" spc="-180" dirty="0">
                          <a:latin typeface="BIZ UDPゴシック" panose="020B0400000000000000" pitchFamily="50" charset="-128"/>
                          <a:ea typeface="BIZ UDPゴシック" panose="020B0400000000000000" pitchFamily="50" charset="-128"/>
                          <a:cs typeface="UKIJ CJK"/>
                        </a:rPr>
                        <a:t>い</a:t>
                      </a:r>
                      <a:r>
                        <a:rPr sz="1100" spc="-204" dirty="0">
                          <a:latin typeface="BIZ UDPゴシック" panose="020B0400000000000000" pitchFamily="50" charset="-128"/>
                          <a:ea typeface="BIZ UDPゴシック" panose="020B0400000000000000" pitchFamily="50" charset="-128"/>
                          <a:cs typeface="UKIJ CJK"/>
                        </a:rPr>
                        <a:t>て</a:t>
                      </a:r>
                      <a:r>
                        <a:rPr sz="1100" spc="-365" dirty="0">
                          <a:latin typeface="BIZ UDPゴシック" panose="020B0400000000000000" pitchFamily="50" charset="-128"/>
                          <a:ea typeface="BIZ UDPゴシック" panose="020B0400000000000000" pitchFamily="50" charset="-128"/>
                          <a:cs typeface="UKIJ CJK"/>
                        </a:rPr>
                        <a:t>、</a:t>
                      </a:r>
                      <a:r>
                        <a:rPr sz="1100" spc="114" dirty="0">
                          <a:latin typeface="BIZ UDPゴシック" panose="020B0400000000000000" pitchFamily="50" charset="-128"/>
                          <a:ea typeface="BIZ UDPゴシック" panose="020B0400000000000000" pitchFamily="50" charset="-128"/>
                          <a:cs typeface="UKIJ CJK"/>
                        </a:rPr>
                        <a:t>HTTR</a:t>
                      </a:r>
                      <a:r>
                        <a:rPr sz="1100" spc="-180" dirty="0">
                          <a:latin typeface="BIZ UDPゴシック" panose="020B0400000000000000" pitchFamily="50" charset="-128"/>
                          <a:ea typeface="BIZ UDPゴシック" panose="020B0400000000000000" pitchFamily="50" charset="-128"/>
                          <a:cs typeface="UKIJ CJK"/>
                        </a:rPr>
                        <a:t>で</a:t>
                      </a:r>
                      <a:r>
                        <a:rPr sz="1100" spc="35" dirty="0">
                          <a:latin typeface="BIZ UDPゴシック" panose="020B0400000000000000" pitchFamily="50" charset="-128"/>
                          <a:ea typeface="BIZ UDPゴシック" panose="020B0400000000000000" pitchFamily="50" charset="-128"/>
                          <a:cs typeface="UKIJ CJK"/>
                        </a:rPr>
                        <a:t>実</a:t>
                      </a:r>
                      <a:r>
                        <a:rPr sz="1100" spc="25" dirty="0">
                          <a:latin typeface="BIZ UDPゴシック" panose="020B0400000000000000" pitchFamily="50" charset="-128"/>
                          <a:ea typeface="BIZ UDPゴシック" panose="020B0400000000000000" pitchFamily="50" charset="-128"/>
                          <a:cs typeface="UKIJ CJK"/>
                        </a:rPr>
                        <a:t>績</a:t>
                      </a:r>
                      <a:r>
                        <a:rPr sz="1100" spc="-250" dirty="0">
                          <a:latin typeface="BIZ UDPゴシック" panose="020B0400000000000000" pitchFamily="50" charset="-128"/>
                          <a:ea typeface="BIZ UDPゴシック" panose="020B0400000000000000" pitchFamily="50" charset="-128"/>
                          <a:cs typeface="UKIJ CJK"/>
                        </a:rPr>
                        <a:t>を</a:t>
                      </a:r>
                      <a:r>
                        <a:rPr sz="1100" spc="-245" dirty="0">
                          <a:latin typeface="BIZ UDPゴシック" panose="020B0400000000000000" pitchFamily="50" charset="-128"/>
                          <a:ea typeface="BIZ UDPゴシック" panose="020B0400000000000000" pitchFamily="50" charset="-128"/>
                          <a:cs typeface="UKIJ CJK"/>
                        </a:rPr>
                        <a:t>も</a:t>
                      </a:r>
                      <a:r>
                        <a:rPr sz="1100" spc="-215" dirty="0">
                          <a:latin typeface="BIZ UDPゴシック" panose="020B0400000000000000" pitchFamily="50" charset="-128"/>
                          <a:ea typeface="BIZ UDPゴシック" panose="020B0400000000000000" pitchFamily="50" charset="-128"/>
                          <a:cs typeface="UKIJ CJK"/>
                        </a:rPr>
                        <a:t>つ</a:t>
                      </a:r>
                      <a:r>
                        <a:rPr sz="1100" spc="125" dirty="0">
                          <a:latin typeface="BIZ UDPゴシック" panose="020B0400000000000000" pitchFamily="50" charset="-128"/>
                          <a:ea typeface="BIZ UDPゴシック" panose="020B0400000000000000" pitchFamily="50" charset="-128"/>
                          <a:cs typeface="UKIJ CJK"/>
                        </a:rPr>
                        <a:t>JAEA</a:t>
                      </a:r>
                      <a:r>
                        <a:rPr sz="1100" spc="-400" dirty="0">
                          <a:latin typeface="BIZ UDPゴシック" panose="020B0400000000000000" pitchFamily="50" charset="-128"/>
                          <a:ea typeface="BIZ UDPゴシック" panose="020B0400000000000000" pitchFamily="50" charset="-128"/>
                          <a:cs typeface="UKIJ CJK"/>
                        </a:rPr>
                        <a:t>と</a:t>
                      </a:r>
                      <a:r>
                        <a:rPr sz="1100" spc="25" dirty="0">
                          <a:latin typeface="BIZ UDPゴシック" panose="020B0400000000000000" pitchFamily="50" charset="-128"/>
                          <a:ea typeface="BIZ UDPゴシック" panose="020B0400000000000000" pitchFamily="50" charset="-128"/>
                          <a:cs typeface="UKIJ CJK"/>
                        </a:rPr>
                        <a:t>連携</a:t>
                      </a:r>
                      <a:r>
                        <a:rPr sz="1100" spc="-180" dirty="0">
                          <a:latin typeface="BIZ UDPゴシック" panose="020B0400000000000000" pitchFamily="50" charset="-128"/>
                          <a:ea typeface="BIZ UDPゴシック" panose="020B0400000000000000" pitchFamily="50" charset="-128"/>
                          <a:cs typeface="UKIJ CJK"/>
                        </a:rPr>
                        <a:t>で</a:t>
                      </a:r>
                      <a:r>
                        <a:rPr sz="1100" spc="-250" dirty="0">
                          <a:latin typeface="BIZ UDPゴシック" panose="020B0400000000000000" pitchFamily="50" charset="-128"/>
                          <a:ea typeface="BIZ UDPゴシック" panose="020B0400000000000000" pitchFamily="50" charset="-128"/>
                          <a:cs typeface="UKIJ CJK"/>
                        </a:rPr>
                        <a:t>き</a:t>
                      </a:r>
                      <a:r>
                        <a:rPr sz="1100" spc="-245" dirty="0">
                          <a:latin typeface="BIZ UDPゴシック" panose="020B0400000000000000" pitchFamily="50" charset="-128"/>
                          <a:ea typeface="BIZ UDPゴシック" panose="020B0400000000000000" pitchFamily="50" charset="-128"/>
                          <a:cs typeface="UKIJ CJK"/>
                        </a:rPr>
                        <a:t>る</a:t>
                      </a:r>
                      <a:r>
                        <a:rPr sz="1100" spc="25" dirty="0">
                          <a:latin typeface="BIZ UDPゴシック" panose="020B0400000000000000" pitchFamily="50" charset="-128"/>
                          <a:ea typeface="BIZ UDPゴシック" panose="020B0400000000000000" pitchFamily="50" charset="-128"/>
                          <a:cs typeface="UKIJ CJK"/>
                        </a:rPr>
                        <a:t>可能性</a:t>
                      </a:r>
                      <a:r>
                        <a:rPr sz="1100" spc="-365" dirty="0">
                          <a:latin typeface="BIZ UDPゴシック" panose="020B0400000000000000" pitchFamily="50" charset="-128"/>
                          <a:ea typeface="BIZ UDPゴシック" panose="020B0400000000000000" pitchFamily="50" charset="-128"/>
                          <a:cs typeface="UKIJ CJK"/>
                        </a:rPr>
                        <a:t>。</a:t>
                      </a:r>
                      <a:r>
                        <a:rPr sz="1100" b="1" u="sng" spc="25" dirty="0">
                          <a:uFill>
                            <a:solidFill>
                              <a:srgbClr val="000000"/>
                            </a:solidFill>
                          </a:uFill>
                          <a:latin typeface="BIZ UDPゴシック" panose="020B0400000000000000" pitchFamily="50" charset="-128"/>
                          <a:ea typeface="BIZ UDPゴシック" panose="020B0400000000000000" pitchFamily="50" charset="-128"/>
                          <a:cs typeface="Noto Sans CJK HK"/>
                        </a:rPr>
                        <a:t>自国</a:t>
                      </a:r>
                      <a:r>
                        <a:rPr sz="1100" b="1" u="sng" spc="35" dirty="0">
                          <a:uFill>
                            <a:solidFill>
                              <a:srgbClr val="000000"/>
                            </a:solidFill>
                          </a:uFill>
                          <a:latin typeface="BIZ UDPゴシック" panose="020B0400000000000000" pitchFamily="50" charset="-128"/>
                          <a:ea typeface="BIZ UDPゴシック" panose="020B0400000000000000" pitchFamily="50" charset="-128"/>
                          <a:cs typeface="Noto Sans CJK HK"/>
                        </a:rPr>
                        <a:t>調</a:t>
                      </a:r>
                      <a:r>
                        <a:rPr sz="1100" b="1" u="sng" spc="25" dirty="0">
                          <a:uFill>
                            <a:solidFill>
                              <a:srgbClr val="000000"/>
                            </a:solidFill>
                          </a:uFill>
                          <a:latin typeface="BIZ UDPゴシック" panose="020B0400000000000000" pitchFamily="50" charset="-128"/>
                          <a:ea typeface="BIZ UDPゴシック" panose="020B0400000000000000" pitchFamily="50" charset="-128"/>
                          <a:cs typeface="Noto Sans CJK HK"/>
                        </a:rPr>
                        <a:t>達</a:t>
                      </a:r>
                      <a:r>
                        <a:rPr sz="1100" b="1" u="sng" spc="35" dirty="0">
                          <a:uFill>
                            <a:solidFill>
                              <a:srgbClr val="000000"/>
                            </a:solidFill>
                          </a:uFill>
                          <a:latin typeface="BIZ UDPゴシック" panose="020B0400000000000000" pitchFamily="50" charset="-128"/>
                          <a:ea typeface="BIZ UDPゴシック" panose="020B0400000000000000" pitchFamily="50" charset="-128"/>
                          <a:cs typeface="Noto Sans CJK HK"/>
                        </a:rPr>
                        <a:t>目</a:t>
                      </a:r>
                      <a:r>
                        <a:rPr sz="1100" b="1" u="sng" spc="25" dirty="0">
                          <a:uFill>
                            <a:solidFill>
                              <a:srgbClr val="000000"/>
                            </a:solidFill>
                          </a:uFill>
                          <a:latin typeface="BIZ UDPゴシック" panose="020B0400000000000000" pitchFamily="50" charset="-128"/>
                          <a:ea typeface="BIZ UDPゴシック" panose="020B0400000000000000" pitchFamily="50" charset="-128"/>
                          <a:cs typeface="Noto Sans CJK HK"/>
                        </a:rPr>
                        <a:t>標</a:t>
                      </a:r>
                      <a:r>
                        <a:rPr sz="1100" b="1" u="sng" spc="-35" dirty="0">
                          <a:uFill>
                            <a:solidFill>
                              <a:srgbClr val="000000"/>
                            </a:solidFill>
                          </a:uFill>
                          <a:latin typeface="BIZ UDPゴシック" panose="020B0400000000000000" pitchFamily="50" charset="-128"/>
                          <a:ea typeface="BIZ UDPゴシック" panose="020B0400000000000000" pitchFamily="50" charset="-128"/>
                          <a:cs typeface="Noto Sans CJK HK"/>
                        </a:rPr>
                        <a:t>が</a:t>
                      </a:r>
                      <a:r>
                        <a:rPr sz="1100" b="1" u="sng" spc="25" dirty="0">
                          <a:uFill>
                            <a:solidFill>
                              <a:srgbClr val="000000"/>
                            </a:solidFill>
                          </a:uFill>
                          <a:latin typeface="BIZ UDPゴシック" panose="020B0400000000000000" pitchFamily="50" charset="-128"/>
                          <a:ea typeface="BIZ UDPゴシック" panose="020B0400000000000000" pitchFamily="50" charset="-128"/>
                          <a:cs typeface="Noto Sans CJK HK"/>
                        </a:rPr>
                        <a:t>低</a:t>
                      </a:r>
                      <a:r>
                        <a:rPr sz="1100" b="1" u="sng" spc="-470" dirty="0">
                          <a:uFill>
                            <a:solidFill>
                              <a:srgbClr val="000000"/>
                            </a:solidFill>
                          </a:uFill>
                          <a:latin typeface="BIZ UDPゴシック" panose="020B0400000000000000" pitchFamily="50" charset="-128"/>
                          <a:ea typeface="BIZ UDPゴシック" panose="020B0400000000000000" pitchFamily="50" charset="-128"/>
                          <a:cs typeface="Noto Sans CJK HK"/>
                        </a:rPr>
                        <a:t>く</a:t>
                      </a:r>
                      <a:r>
                        <a:rPr sz="1100" b="1" u="sng" spc="35" dirty="0">
                          <a:uFill>
                            <a:solidFill>
                              <a:srgbClr val="000000"/>
                            </a:solidFill>
                          </a:uFill>
                          <a:latin typeface="BIZ UDPゴシック" panose="020B0400000000000000" pitchFamily="50" charset="-128"/>
                          <a:ea typeface="BIZ UDPゴシック" panose="020B0400000000000000" pitchFamily="50" charset="-128"/>
                          <a:cs typeface="Noto Sans CJK HK"/>
                        </a:rPr>
                        <a:t>（</a:t>
                      </a:r>
                      <a:r>
                        <a:rPr sz="1100" b="1" u="sng" spc="25" dirty="0">
                          <a:uFill>
                            <a:solidFill>
                              <a:srgbClr val="000000"/>
                            </a:solidFill>
                          </a:uFill>
                          <a:latin typeface="BIZ UDPゴシック" panose="020B0400000000000000" pitchFamily="50" charset="-128"/>
                          <a:ea typeface="BIZ UDPゴシック" panose="020B0400000000000000" pitchFamily="50" charset="-128"/>
                          <a:cs typeface="Noto Sans CJK HK"/>
                        </a:rPr>
                        <a:t>英</a:t>
                      </a:r>
                      <a:r>
                        <a:rPr sz="1100" b="1" u="sng" spc="35" dirty="0">
                          <a:uFill>
                            <a:solidFill>
                              <a:srgbClr val="000000"/>
                            </a:solidFill>
                          </a:uFill>
                          <a:latin typeface="BIZ UDPゴシック" panose="020B0400000000000000" pitchFamily="50" charset="-128"/>
                          <a:ea typeface="BIZ UDPゴシック" panose="020B0400000000000000" pitchFamily="50" charset="-128"/>
                          <a:cs typeface="Noto Sans CJK HK"/>
                        </a:rPr>
                        <a:t>国</a:t>
                      </a:r>
                      <a:r>
                        <a:rPr sz="1100" b="1" u="sng" spc="-100" dirty="0">
                          <a:uFill>
                            <a:solidFill>
                              <a:srgbClr val="000000"/>
                            </a:solidFill>
                          </a:uFill>
                          <a:latin typeface="BIZ UDPゴシック" panose="020B0400000000000000" pitchFamily="50" charset="-128"/>
                          <a:ea typeface="BIZ UDPゴシック" panose="020B0400000000000000" pitchFamily="50" charset="-128"/>
                          <a:cs typeface="Noto Sans CJK HK"/>
                        </a:rPr>
                        <a:t>は</a:t>
                      </a:r>
                      <a:r>
                        <a:rPr sz="1100" b="1" u="sng" spc="35" dirty="0">
                          <a:uFill>
                            <a:solidFill>
                              <a:srgbClr val="000000"/>
                            </a:solidFill>
                          </a:uFill>
                          <a:latin typeface="BIZ UDPゴシック" panose="020B0400000000000000" pitchFamily="50" charset="-128"/>
                          <a:ea typeface="BIZ UDPゴシック" panose="020B0400000000000000" pitchFamily="50" charset="-128"/>
                          <a:cs typeface="Noto Sans CJK HK"/>
                        </a:rPr>
                        <a:t>自</a:t>
                      </a:r>
                      <a:r>
                        <a:rPr sz="1100" b="1" u="sng" spc="25" dirty="0">
                          <a:uFill>
                            <a:solidFill>
                              <a:srgbClr val="000000"/>
                            </a:solidFill>
                          </a:uFill>
                          <a:latin typeface="BIZ UDPゴシック" panose="020B0400000000000000" pitchFamily="50" charset="-128"/>
                          <a:ea typeface="BIZ UDPゴシック" panose="020B0400000000000000" pitchFamily="50" charset="-128"/>
                          <a:cs typeface="Noto Sans CJK HK"/>
                        </a:rPr>
                        <a:t>国</a:t>
                      </a:r>
                      <a:r>
                        <a:rPr sz="1100" b="1" u="sng" spc="35" dirty="0">
                          <a:uFill>
                            <a:solidFill>
                              <a:srgbClr val="000000"/>
                            </a:solidFill>
                          </a:uFill>
                          <a:latin typeface="BIZ UDPゴシック" panose="020B0400000000000000" pitchFamily="50" charset="-128"/>
                          <a:ea typeface="BIZ UDPゴシック" panose="020B0400000000000000" pitchFamily="50" charset="-128"/>
                          <a:cs typeface="Noto Sans CJK HK"/>
                        </a:rPr>
                        <a:t>調</a:t>
                      </a:r>
                      <a:r>
                        <a:rPr sz="1100" b="1" u="sng" spc="25" dirty="0">
                          <a:uFill>
                            <a:solidFill>
                              <a:srgbClr val="000000"/>
                            </a:solidFill>
                          </a:uFill>
                          <a:latin typeface="BIZ UDPゴシック" panose="020B0400000000000000" pitchFamily="50" charset="-128"/>
                          <a:ea typeface="BIZ UDPゴシック" panose="020B0400000000000000" pitchFamily="50" charset="-128"/>
                          <a:cs typeface="Noto Sans CJK HK"/>
                        </a:rPr>
                        <a:t>達率</a:t>
                      </a:r>
                      <a:r>
                        <a:rPr sz="1100" b="1" u="sng" spc="90" dirty="0">
                          <a:uFill>
                            <a:solidFill>
                              <a:srgbClr val="000000"/>
                            </a:solidFill>
                          </a:uFill>
                          <a:latin typeface="BIZ UDPゴシック" panose="020B0400000000000000" pitchFamily="50" charset="-128"/>
                          <a:ea typeface="BIZ UDPゴシック" panose="020B0400000000000000" pitchFamily="50" charset="-128"/>
                          <a:cs typeface="Noto Sans CJK HK"/>
                        </a:rPr>
                        <a:t>50％</a:t>
                      </a:r>
                      <a:r>
                        <a:rPr sz="1100" b="1" u="sng" spc="-185" dirty="0">
                          <a:uFill>
                            <a:solidFill>
                              <a:srgbClr val="000000"/>
                            </a:solidFill>
                          </a:uFill>
                          <a:latin typeface="BIZ UDPゴシック" panose="020B0400000000000000" pitchFamily="50" charset="-128"/>
                          <a:ea typeface="BIZ UDPゴシック" panose="020B0400000000000000" pitchFamily="50" charset="-128"/>
                          <a:cs typeface="Noto Sans CJK HK"/>
                        </a:rPr>
                        <a:t>を </a:t>
                      </a:r>
                      <a:r>
                        <a:rPr sz="1100" b="1" u="sng" spc="25" dirty="0">
                          <a:uFill>
                            <a:solidFill>
                              <a:srgbClr val="000000"/>
                            </a:solidFill>
                          </a:uFill>
                          <a:latin typeface="BIZ UDPゴシック" panose="020B0400000000000000" pitchFamily="50" charset="-128"/>
                          <a:ea typeface="BIZ UDPゴシック" panose="020B0400000000000000" pitchFamily="50" charset="-128"/>
                          <a:cs typeface="Noto Sans CJK HK"/>
                        </a:rPr>
                        <a:t>目標）</a:t>
                      </a:r>
                      <a:r>
                        <a:rPr sz="1100" spc="-365" dirty="0">
                          <a:latin typeface="BIZ UDPゴシック" panose="020B0400000000000000" pitchFamily="50" charset="-128"/>
                          <a:ea typeface="BIZ UDPゴシック" panose="020B0400000000000000" pitchFamily="50" charset="-128"/>
                          <a:cs typeface="UKIJ CJK"/>
                        </a:rPr>
                        <a:t>、</a:t>
                      </a:r>
                      <a:r>
                        <a:rPr sz="1100" b="1" u="sng" spc="25" dirty="0">
                          <a:uFill>
                            <a:solidFill>
                              <a:srgbClr val="000000"/>
                            </a:solidFill>
                          </a:uFill>
                          <a:latin typeface="BIZ UDPゴシック" panose="020B0400000000000000" pitchFamily="50" charset="-128"/>
                          <a:ea typeface="BIZ UDPゴシック" panose="020B0400000000000000" pitchFamily="50" charset="-128"/>
                          <a:cs typeface="Noto Sans CJK HK"/>
                        </a:rPr>
                        <a:t>主要</a:t>
                      </a:r>
                      <a:r>
                        <a:rPr sz="1100" b="1" u="sng" spc="-85" dirty="0">
                          <a:uFill>
                            <a:solidFill>
                              <a:srgbClr val="000000"/>
                            </a:solidFill>
                          </a:uFill>
                          <a:latin typeface="BIZ UDPゴシック" panose="020B0400000000000000" pitchFamily="50" charset="-128"/>
                          <a:ea typeface="BIZ UDPゴシック" panose="020B0400000000000000" pitchFamily="50" charset="-128"/>
                          <a:cs typeface="Noto Sans CJK HK"/>
                        </a:rPr>
                        <a:t>な</a:t>
                      </a:r>
                      <a:r>
                        <a:rPr sz="1100" b="1" u="sng" spc="25" dirty="0">
                          <a:uFill>
                            <a:solidFill>
                              <a:srgbClr val="000000"/>
                            </a:solidFill>
                          </a:uFill>
                          <a:latin typeface="BIZ UDPゴシック" panose="020B0400000000000000" pitchFamily="50" charset="-128"/>
                          <a:ea typeface="BIZ UDPゴシック" panose="020B0400000000000000" pitchFamily="50" charset="-128"/>
                          <a:cs typeface="Noto Sans CJK HK"/>
                        </a:rPr>
                        <a:t>構</a:t>
                      </a:r>
                      <a:r>
                        <a:rPr sz="1100" b="1" u="sng" spc="35" dirty="0">
                          <a:uFill>
                            <a:solidFill>
                              <a:srgbClr val="000000"/>
                            </a:solidFill>
                          </a:uFill>
                          <a:latin typeface="BIZ UDPゴシック" panose="020B0400000000000000" pitchFamily="50" charset="-128"/>
                          <a:ea typeface="BIZ UDPゴシック" panose="020B0400000000000000" pitchFamily="50" charset="-128"/>
                          <a:cs typeface="Noto Sans CJK HK"/>
                        </a:rPr>
                        <a:t>成</a:t>
                      </a:r>
                      <a:r>
                        <a:rPr sz="1100" b="1" u="sng" spc="25" dirty="0">
                          <a:uFill>
                            <a:solidFill>
                              <a:srgbClr val="000000"/>
                            </a:solidFill>
                          </a:uFill>
                          <a:latin typeface="BIZ UDPゴシック" panose="020B0400000000000000" pitchFamily="50" charset="-128"/>
                          <a:ea typeface="BIZ UDPゴシック" panose="020B0400000000000000" pitchFamily="50" charset="-128"/>
                          <a:cs typeface="Noto Sans CJK HK"/>
                        </a:rPr>
                        <a:t>機</a:t>
                      </a:r>
                      <a:r>
                        <a:rPr sz="1100" b="1" u="sng" spc="35" dirty="0">
                          <a:uFill>
                            <a:solidFill>
                              <a:srgbClr val="000000"/>
                            </a:solidFill>
                          </a:uFill>
                          <a:latin typeface="BIZ UDPゴシック" panose="020B0400000000000000" pitchFamily="50" charset="-128"/>
                          <a:ea typeface="BIZ UDPゴシック" panose="020B0400000000000000" pitchFamily="50" charset="-128"/>
                          <a:cs typeface="Noto Sans CJK HK"/>
                        </a:rPr>
                        <a:t>器</a:t>
                      </a:r>
                      <a:r>
                        <a:rPr sz="1100" b="1" u="sng" spc="-515" dirty="0">
                          <a:uFill>
                            <a:solidFill>
                              <a:srgbClr val="000000"/>
                            </a:solidFill>
                          </a:uFill>
                          <a:latin typeface="BIZ UDPゴシック" panose="020B0400000000000000" pitchFamily="50" charset="-128"/>
                          <a:ea typeface="BIZ UDPゴシック" panose="020B0400000000000000" pitchFamily="50" charset="-128"/>
                          <a:cs typeface="Noto Sans CJK HK"/>
                        </a:rPr>
                        <a:t>・</a:t>
                      </a:r>
                      <a:r>
                        <a:rPr sz="1100" b="1" u="sng" spc="35" dirty="0">
                          <a:uFill>
                            <a:solidFill>
                              <a:srgbClr val="000000"/>
                            </a:solidFill>
                          </a:uFill>
                          <a:latin typeface="BIZ UDPゴシック" panose="020B0400000000000000" pitchFamily="50" charset="-128"/>
                          <a:ea typeface="BIZ UDPゴシック" panose="020B0400000000000000" pitchFamily="50" charset="-128"/>
                          <a:cs typeface="Noto Sans CJK HK"/>
                        </a:rPr>
                        <a:t>部</a:t>
                      </a:r>
                      <a:r>
                        <a:rPr sz="1100" b="1" u="sng" spc="25" dirty="0">
                          <a:uFill>
                            <a:solidFill>
                              <a:srgbClr val="000000"/>
                            </a:solidFill>
                          </a:uFill>
                          <a:latin typeface="BIZ UDPゴシック" panose="020B0400000000000000" pitchFamily="50" charset="-128"/>
                          <a:ea typeface="BIZ UDPゴシック" panose="020B0400000000000000" pitchFamily="50" charset="-128"/>
                          <a:cs typeface="Noto Sans CJK HK"/>
                        </a:rPr>
                        <a:t>材</a:t>
                      </a:r>
                      <a:r>
                        <a:rPr sz="1100" b="1" u="sng" spc="-180" dirty="0">
                          <a:uFill>
                            <a:solidFill>
                              <a:srgbClr val="000000"/>
                            </a:solidFill>
                          </a:uFill>
                          <a:latin typeface="BIZ UDPゴシック" panose="020B0400000000000000" pitchFamily="50" charset="-128"/>
                          <a:ea typeface="BIZ UDPゴシック" panose="020B0400000000000000" pitchFamily="50" charset="-128"/>
                          <a:cs typeface="Noto Sans CJK HK"/>
                        </a:rPr>
                        <a:t>につ</a:t>
                      </a:r>
                      <a:r>
                        <a:rPr sz="1100" b="1" u="sng" spc="-120" dirty="0">
                          <a:uFill>
                            <a:solidFill>
                              <a:srgbClr val="000000"/>
                            </a:solidFill>
                          </a:uFill>
                          <a:latin typeface="BIZ UDPゴシック" panose="020B0400000000000000" pitchFamily="50" charset="-128"/>
                          <a:ea typeface="BIZ UDPゴシック" panose="020B0400000000000000" pitchFamily="50" charset="-128"/>
                          <a:cs typeface="Noto Sans CJK HK"/>
                        </a:rPr>
                        <a:t>い</a:t>
                      </a:r>
                      <a:r>
                        <a:rPr sz="1100" b="1" u="sng" spc="-180" dirty="0">
                          <a:uFill>
                            <a:solidFill>
                              <a:srgbClr val="000000"/>
                            </a:solidFill>
                          </a:uFill>
                          <a:latin typeface="BIZ UDPゴシック" panose="020B0400000000000000" pitchFamily="50" charset="-128"/>
                          <a:ea typeface="BIZ UDPゴシック" panose="020B0400000000000000" pitchFamily="50" charset="-128"/>
                          <a:cs typeface="Noto Sans CJK HK"/>
                        </a:rPr>
                        <a:t>て</a:t>
                      </a:r>
                      <a:r>
                        <a:rPr sz="1100" b="1" u="sng" spc="-350" dirty="0">
                          <a:uFill>
                            <a:solidFill>
                              <a:srgbClr val="000000"/>
                            </a:solidFill>
                          </a:uFill>
                          <a:latin typeface="BIZ UDPゴシック" panose="020B0400000000000000" pitchFamily="50" charset="-128"/>
                          <a:ea typeface="BIZ UDPゴシック" panose="020B0400000000000000" pitchFamily="50" charset="-128"/>
                          <a:cs typeface="Noto Sans CJK HK"/>
                        </a:rPr>
                        <a:t>、</a:t>
                      </a:r>
                      <a:r>
                        <a:rPr sz="1100" b="1" u="sng" spc="25" dirty="0">
                          <a:uFill>
                            <a:solidFill>
                              <a:srgbClr val="000000"/>
                            </a:solidFill>
                          </a:uFill>
                          <a:latin typeface="BIZ UDPゴシック" panose="020B0400000000000000" pitchFamily="50" charset="-128"/>
                          <a:ea typeface="BIZ UDPゴシック" panose="020B0400000000000000" pitchFamily="50" charset="-128"/>
                          <a:cs typeface="Noto Sans CJK HK"/>
                        </a:rPr>
                        <a:t>受</a:t>
                      </a:r>
                      <a:r>
                        <a:rPr sz="1100" b="1" u="sng" spc="35" dirty="0">
                          <a:uFill>
                            <a:solidFill>
                              <a:srgbClr val="000000"/>
                            </a:solidFill>
                          </a:uFill>
                          <a:latin typeface="BIZ UDPゴシック" panose="020B0400000000000000" pitchFamily="50" charset="-128"/>
                          <a:ea typeface="BIZ UDPゴシック" panose="020B0400000000000000" pitchFamily="50" charset="-128"/>
                          <a:cs typeface="Noto Sans CJK HK"/>
                        </a:rPr>
                        <a:t>注</a:t>
                      </a:r>
                      <a:r>
                        <a:rPr sz="1100" b="1" u="sng" spc="-75" dirty="0">
                          <a:uFill>
                            <a:solidFill>
                              <a:srgbClr val="000000"/>
                            </a:solidFill>
                          </a:uFill>
                          <a:latin typeface="BIZ UDPゴシック" panose="020B0400000000000000" pitchFamily="50" charset="-128"/>
                          <a:ea typeface="BIZ UDPゴシック" panose="020B0400000000000000" pitchFamily="50" charset="-128"/>
                          <a:cs typeface="Noto Sans CJK HK"/>
                        </a:rPr>
                        <a:t>の</a:t>
                      </a:r>
                      <a:r>
                        <a:rPr sz="1100" b="1" u="sng" spc="35" dirty="0">
                          <a:uFill>
                            <a:solidFill>
                              <a:srgbClr val="000000"/>
                            </a:solidFill>
                          </a:uFill>
                          <a:latin typeface="BIZ UDPゴシック" panose="020B0400000000000000" pitchFamily="50" charset="-128"/>
                          <a:ea typeface="BIZ UDPゴシック" panose="020B0400000000000000" pitchFamily="50" charset="-128"/>
                          <a:cs typeface="Noto Sans CJK HK"/>
                        </a:rPr>
                        <a:t>可</a:t>
                      </a:r>
                      <a:r>
                        <a:rPr sz="1100" b="1" u="sng" spc="25" dirty="0">
                          <a:uFill>
                            <a:solidFill>
                              <a:srgbClr val="000000"/>
                            </a:solidFill>
                          </a:uFill>
                          <a:latin typeface="BIZ UDPゴシック" panose="020B0400000000000000" pitchFamily="50" charset="-128"/>
                          <a:ea typeface="BIZ UDPゴシック" panose="020B0400000000000000" pitchFamily="50" charset="-128"/>
                          <a:cs typeface="Noto Sans CJK HK"/>
                        </a:rPr>
                        <a:t>能</a:t>
                      </a:r>
                      <a:r>
                        <a:rPr sz="1100" b="1" u="sng" spc="35" dirty="0">
                          <a:uFill>
                            <a:solidFill>
                              <a:srgbClr val="000000"/>
                            </a:solidFill>
                          </a:uFill>
                          <a:latin typeface="BIZ UDPゴシック" panose="020B0400000000000000" pitchFamily="50" charset="-128"/>
                          <a:ea typeface="BIZ UDPゴシック" panose="020B0400000000000000" pitchFamily="50" charset="-128"/>
                          <a:cs typeface="Noto Sans CJK HK"/>
                        </a:rPr>
                        <a:t>性</a:t>
                      </a:r>
                      <a:r>
                        <a:rPr sz="1100" spc="-355" dirty="0">
                          <a:latin typeface="BIZ UDPゴシック" panose="020B0400000000000000" pitchFamily="50" charset="-128"/>
                          <a:ea typeface="BIZ UDPゴシック" panose="020B0400000000000000" pitchFamily="50" charset="-128"/>
                          <a:cs typeface="UKIJ CJK"/>
                        </a:rPr>
                        <a:t>。</a:t>
                      </a:r>
                      <a:endParaRPr sz="1100" dirty="0">
                        <a:latin typeface="BIZ UDPゴシック" panose="020B0400000000000000" pitchFamily="50" charset="-128"/>
                        <a:ea typeface="BIZ UDPゴシック" panose="020B0400000000000000" pitchFamily="50" charset="-128"/>
                        <a:cs typeface="UKIJ CJK"/>
                      </a:endParaRPr>
                    </a:p>
                  </a:txBody>
                  <a:tcPr marL="0" marR="0" marT="12700" marB="0" anchor="ctr">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CFD8E8"/>
                    </a:solidFill>
                  </a:tcPr>
                </a:tc>
                <a:extLst>
                  <a:ext uri="{0D108BD9-81ED-4DB2-BD59-A6C34878D82A}">
                    <a16:rowId xmlns:a16="http://schemas.microsoft.com/office/drawing/2014/main" val="10003"/>
                  </a:ext>
                </a:extLst>
              </a:tr>
              <a:tr h="1003756">
                <a:tc>
                  <a:txBody>
                    <a:bodyPr/>
                    <a:lstStyle/>
                    <a:p>
                      <a:pPr marL="263525" marR="255270" indent="127635" algn="ctr">
                        <a:lnSpc>
                          <a:spcPct val="120000"/>
                        </a:lnSpc>
                        <a:spcBef>
                          <a:spcPts val="1280"/>
                        </a:spcBef>
                      </a:pPr>
                      <a:r>
                        <a:rPr sz="1500" b="1" spc="10" dirty="0">
                          <a:solidFill>
                            <a:srgbClr val="FFFFFF"/>
                          </a:solidFill>
                          <a:latin typeface="BIZ UDPゴシック" panose="020B0400000000000000" pitchFamily="50" charset="-128"/>
                          <a:ea typeface="BIZ UDPゴシック" panose="020B0400000000000000" pitchFamily="50" charset="-128"/>
                          <a:cs typeface="Noto Sans CJK HK"/>
                        </a:rPr>
                        <a:t>高速炉 </a:t>
                      </a:r>
                      <a:r>
                        <a:rPr sz="1500" b="1" spc="-5" dirty="0">
                          <a:solidFill>
                            <a:srgbClr val="FFFFFF"/>
                          </a:solidFill>
                          <a:latin typeface="BIZ UDPゴシック" panose="020B0400000000000000" pitchFamily="50" charset="-128"/>
                          <a:ea typeface="BIZ UDPゴシック" panose="020B0400000000000000" pitchFamily="50" charset="-128"/>
                          <a:cs typeface="Noto Sans CJK HK"/>
                        </a:rPr>
                        <a:t>Na</a:t>
                      </a:r>
                      <a:r>
                        <a:rPr sz="1500" b="1" dirty="0">
                          <a:solidFill>
                            <a:srgbClr val="FFFFFF"/>
                          </a:solidFill>
                          <a:latin typeface="BIZ UDPゴシック" panose="020B0400000000000000" pitchFamily="50" charset="-128"/>
                          <a:ea typeface="BIZ UDPゴシック" panose="020B0400000000000000" pitchFamily="50" charset="-128"/>
                          <a:cs typeface="Noto Sans CJK HK"/>
                        </a:rPr>
                        <a:t>t</a:t>
                      </a:r>
                      <a:r>
                        <a:rPr sz="1500" b="1" spc="-5" dirty="0">
                          <a:solidFill>
                            <a:srgbClr val="FFFFFF"/>
                          </a:solidFill>
                          <a:latin typeface="BIZ UDPゴシック" panose="020B0400000000000000" pitchFamily="50" charset="-128"/>
                          <a:ea typeface="BIZ UDPゴシック" panose="020B0400000000000000" pitchFamily="50" charset="-128"/>
                          <a:cs typeface="Noto Sans CJK HK"/>
                        </a:rPr>
                        <a:t>r</a:t>
                      </a:r>
                      <a:r>
                        <a:rPr sz="1500" b="1" spc="-10" dirty="0">
                          <a:solidFill>
                            <a:srgbClr val="FFFFFF"/>
                          </a:solidFill>
                          <a:latin typeface="BIZ UDPゴシック" panose="020B0400000000000000" pitchFamily="50" charset="-128"/>
                          <a:ea typeface="BIZ UDPゴシック" panose="020B0400000000000000" pitchFamily="50" charset="-128"/>
                          <a:cs typeface="Noto Sans CJK HK"/>
                        </a:rPr>
                        <a:t>i</a:t>
                      </a:r>
                      <a:r>
                        <a:rPr sz="1500" b="1" dirty="0">
                          <a:solidFill>
                            <a:srgbClr val="FFFFFF"/>
                          </a:solidFill>
                          <a:latin typeface="BIZ UDPゴシック" panose="020B0400000000000000" pitchFamily="50" charset="-128"/>
                          <a:ea typeface="BIZ UDPゴシック" panose="020B0400000000000000" pitchFamily="50" charset="-128"/>
                          <a:cs typeface="Noto Sans CJK HK"/>
                        </a:rPr>
                        <a:t>um</a:t>
                      </a:r>
                      <a:endParaRPr sz="1500" dirty="0">
                        <a:latin typeface="BIZ UDPゴシック" panose="020B0400000000000000" pitchFamily="50" charset="-128"/>
                        <a:ea typeface="BIZ UDPゴシック" panose="020B0400000000000000" pitchFamily="50" charset="-128"/>
                        <a:cs typeface="Noto Sans CJK HK"/>
                      </a:endParaRPr>
                    </a:p>
                  </a:txBody>
                  <a:tcPr marL="0" marR="0" marT="16256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4F80BC"/>
                    </a:solidFill>
                  </a:tcPr>
                </a:tc>
                <a:tc>
                  <a:txBody>
                    <a:bodyPr/>
                    <a:lstStyle/>
                    <a:p>
                      <a:pPr algn="ctr">
                        <a:lnSpc>
                          <a:spcPct val="100000"/>
                        </a:lnSpc>
                        <a:spcBef>
                          <a:spcPts val="5"/>
                        </a:spcBef>
                      </a:pPr>
                      <a:endParaRPr sz="1800">
                        <a:latin typeface="BIZ UDPゴシック" panose="020B0400000000000000" pitchFamily="50" charset="-128"/>
                        <a:ea typeface="BIZ UDPゴシック" panose="020B0400000000000000" pitchFamily="50" charset="-128"/>
                        <a:cs typeface="Times New Roman"/>
                      </a:endParaRPr>
                    </a:p>
                    <a:p>
                      <a:pPr algn="ctr">
                        <a:lnSpc>
                          <a:spcPct val="100000"/>
                        </a:lnSpc>
                      </a:pPr>
                      <a:r>
                        <a:rPr sz="1200" dirty="0">
                          <a:latin typeface="BIZ UDPゴシック" panose="020B0400000000000000" pitchFamily="50" charset="-128"/>
                          <a:ea typeface="BIZ UDPゴシック" panose="020B0400000000000000" pitchFamily="50" charset="-128"/>
                          <a:cs typeface="UKIJ CJK"/>
                        </a:rPr>
                        <a:t>米</a:t>
                      </a:r>
                      <a:endParaRPr sz="1200">
                        <a:latin typeface="BIZ UDPゴシック" panose="020B0400000000000000" pitchFamily="50" charset="-128"/>
                        <a:ea typeface="BIZ UDPゴシック" panose="020B0400000000000000" pitchFamily="50" charset="-128"/>
                        <a:cs typeface="UKIJ CJK"/>
                      </a:endParaRPr>
                    </a:p>
                    <a:p>
                      <a:pPr marL="1270" algn="ctr">
                        <a:lnSpc>
                          <a:spcPct val="100000"/>
                        </a:lnSpc>
                        <a:spcBef>
                          <a:spcPts val="780"/>
                        </a:spcBef>
                      </a:pPr>
                      <a:r>
                        <a:rPr sz="1200" spc="65" dirty="0">
                          <a:latin typeface="BIZ UDPゴシック" panose="020B0400000000000000" pitchFamily="50" charset="-128"/>
                          <a:ea typeface="BIZ UDPゴシック" panose="020B0400000000000000" pitchFamily="50" charset="-128"/>
                          <a:cs typeface="UKIJ CJK"/>
                        </a:rPr>
                        <a:t>（1</a:t>
                      </a:r>
                      <a:r>
                        <a:rPr sz="1200" spc="35" dirty="0">
                          <a:latin typeface="BIZ UDPゴシック" panose="020B0400000000000000" pitchFamily="50" charset="-128"/>
                          <a:ea typeface="BIZ UDPゴシック" panose="020B0400000000000000" pitchFamily="50" charset="-128"/>
                          <a:cs typeface="UKIJ CJK"/>
                        </a:rPr>
                        <a:t>基）</a:t>
                      </a:r>
                      <a:endParaRPr sz="1200">
                        <a:latin typeface="BIZ UDPゴシック" panose="020B0400000000000000" pitchFamily="50" charset="-128"/>
                        <a:ea typeface="BIZ UDPゴシック" panose="020B0400000000000000" pitchFamily="50" charset="-128"/>
                        <a:cs typeface="UKIJ CJK"/>
                      </a:endParaRPr>
                    </a:p>
                  </a:txBody>
                  <a:tcPr marL="0" marR="0" marT="635" marB="0" anchor="ctr">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E8EDF4"/>
                    </a:solidFill>
                  </a:tcPr>
                </a:tc>
                <a:tc>
                  <a:txBody>
                    <a:bodyPr/>
                    <a:lstStyle/>
                    <a:p>
                      <a:pPr algn="ctr">
                        <a:lnSpc>
                          <a:spcPct val="100000"/>
                        </a:lnSpc>
                        <a:spcBef>
                          <a:spcPts val="1095"/>
                        </a:spcBef>
                      </a:pPr>
                      <a:r>
                        <a:rPr sz="1600" b="1" spc="105" dirty="0">
                          <a:latin typeface="BIZ UDPゴシック" panose="020B0400000000000000" pitchFamily="50" charset="-128"/>
                          <a:ea typeface="BIZ UDPゴシック" panose="020B0400000000000000" pitchFamily="50" charset="-128"/>
                          <a:cs typeface="Noto Sans CJK HK"/>
                        </a:rPr>
                        <a:t>200</a:t>
                      </a:r>
                      <a:r>
                        <a:rPr sz="1600" b="1" spc="-5" dirty="0">
                          <a:latin typeface="BIZ UDPゴシック" panose="020B0400000000000000" pitchFamily="50" charset="-128"/>
                          <a:ea typeface="BIZ UDPゴシック" panose="020B0400000000000000" pitchFamily="50" charset="-128"/>
                          <a:cs typeface="Noto Sans CJK HK"/>
                        </a:rPr>
                        <a:t>億</a:t>
                      </a:r>
                      <a:r>
                        <a:rPr sz="1600" b="1" spc="125" dirty="0">
                          <a:latin typeface="BIZ UDPゴシック" panose="020B0400000000000000" pitchFamily="50" charset="-128"/>
                          <a:ea typeface="BIZ UDPゴシック" panose="020B0400000000000000" pitchFamily="50" charset="-128"/>
                          <a:cs typeface="Noto Sans CJK HK"/>
                        </a:rPr>
                        <a:t>～/</a:t>
                      </a:r>
                      <a:r>
                        <a:rPr sz="1600" b="1" spc="-5" dirty="0">
                          <a:latin typeface="BIZ UDPゴシック" panose="020B0400000000000000" pitchFamily="50" charset="-128"/>
                          <a:ea typeface="BIZ UDPゴシック" panose="020B0400000000000000" pitchFamily="50" charset="-128"/>
                          <a:cs typeface="Noto Sans CJK HK"/>
                        </a:rPr>
                        <a:t>基</a:t>
                      </a:r>
                      <a:endParaRPr sz="1600" dirty="0">
                        <a:latin typeface="BIZ UDPゴシック" panose="020B0400000000000000" pitchFamily="50" charset="-128"/>
                        <a:ea typeface="BIZ UDPゴシック" panose="020B0400000000000000" pitchFamily="50" charset="-128"/>
                        <a:cs typeface="Noto Sans CJK HK"/>
                      </a:endParaRPr>
                    </a:p>
                  </a:txBody>
                  <a:tcPr marL="0" marR="0" marT="0" marB="0" anchor="ctr">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E8EDF4"/>
                    </a:solidFill>
                  </a:tcPr>
                </a:tc>
                <a:tc>
                  <a:txBody>
                    <a:bodyPr/>
                    <a:lstStyle/>
                    <a:p>
                      <a:pPr marL="365125" marR="245110" indent="-113030" algn="ctr">
                        <a:lnSpc>
                          <a:spcPct val="163600"/>
                        </a:lnSpc>
                        <a:spcBef>
                          <a:spcPts val="1240"/>
                        </a:spcBef>
                      </a:pPr>
                      <a:r>
                        <a:rPr sz="1200" dirty="0">
                          <a:latin typeface="BIZ UDPゴシック" panose="020B0400000000000000" pitchFamily="50" charset="-128"/>
                          <a:ea typeface="BIZ UDPゴシック" panose="020B0400000000000000" pitchFamily="50" charset="-128"/>
                          <a:cs typeface="UKIJ CJK"/>
                        </a:rPr>
                        <a:t>燃料交換機</a:t>
                      </a:r>
                      <a:r>
                        <a:rPr sz="1200" spc="-10" dirty="0">
                          <a:latin typeface="BIZ UDPゴシック" panose="020B0400000000000000" pitchFamily="50" charset="-128"/>
                          <a:ea typeface="BIZ UDPゴシック" panose="020B0400000000000000" pitchFamily="50" charset="-128"/>
                          <a:cs typeface="UKIJ CJK"/>
                        </a:rPr>
                        <a:t>、</a:t>
                      </a:r>
                      <a:r>
                        <a:rPr sz="1200" dirty="0">
                          <a:latin typeface="BIZ UDPゴシック" panose="020B0400000000000000" pitchFamily="50" charset="-128"/>
                          <a:ea typeface="BIZ UDPゴシック" panose="020B0400000000000000" pitchFamily="50" charset="-128"/>
                          <a:cs typeface="UKIJ CJK"/>
                        </a:rPr>
                        <a:t>制御</a:t>
                      </a:r>
                      <a:r>
                        <a:rPr sz="1200" spc="10" dirty="0">
                          <a:latin typeface="BIZ UDPゴシック" panose="020B0400000000000000" pitchFamily="50" charset="-128"/>
                          <a:ea typeface="BIZ UDPゴシック" panose="020B0400000000000000" pitchFamily="50" charset="-128"/>
                          <a:cs typeface="UKIJ CJK"/>
                        </a:rPr>
                        <a:t>棒</a:t>
                      </a:r>
                      <a:r>
                        <a:rPr sz="1200" dirty="0">
                          <a:latin typeface="BIZ UDPゴシック" panose="020B0400000000000000" pitchFamily="50" charset="-128"/>
                          <a:ea typeface="BIZ UDPゴシック" panose="020B0400000000000000" pitchFamily="50" charset="-128"/>
                          <a:cs typeface="UKIJ CJK"/>
                        </a:rPr>
                        <a:t>計装 </a:t>
                      </a:r>
                      <a:r>
                        <a:rPr sz="1200" spc="25" dirty="0">
                          <a:latin typeface="BIZ UDPゴシック" panose="020B0400000000000000" pitchFamily="50" charset="-128"/>
                          <a:ea typeface="BIZ UDPゴシック" panose="020B0400000000000000" pitchFamily="50" charset="-128"/>
                          <a:cs typeface="UKIJ CJK"/>
                        </a:rPr>
                        <a:t>原子炉容器</a:t>
                      </a:r>
                      <a:r>
                        <a:rPr sz="1200" spc="-365" dirty="0">
                          <a:latin typeface="BIZ UDPゴシック" panose="020B0400000000000000" pitchFamily="50" charset="-128"/>
                          <a:ea typeface="BIZ UDPゴシック" panose="020B0400000000000000" pitchFamily="50" charset="-128"/>
                          <a:cs typeface="UKIJ CJK"/>
                        </a:rPr>
                        <a:t>、</a:t>
                      </a:r>
                      <a:r>
                        <a:rPr sz="1200" spc="-145" dirty="0">
                          <a:latin typeface="BIZ UDPゴシック" panose="020B0400000000000000" pitchFamily="50" charset="-128"/>
                          <a:ea typeface="BIZ UDPゴシック" panose="020B0400000000000000" pitchFamily="50" charset="-128"/>
                          <a:cs typeface="UKIJ CJK"/>
                        </a:rPr>
                        <a:t>バ</a:t>
                      </a:r>
                      <a:r>
                        <a:rPr sz="1200" spc="-180" dirty="0">
                          <a:latin typeface="BIZ UDPゴシック" panose="020B0400000000000000" pitchFamily="50" charset="-128"/>
                          <a:ea typeface="BIZ UDPゴシック" panose="020B0400000000000000" pitchFamily="50" charset="-128"/>
                          <a:cs typeface="UKIJ CJK"/>
                        </a:rPr>
                        <a:t>ル</a:t>
                      </a:r>
                      <a:r>
                        <a:rPr sz="1200" spc="-250" dirty="0">
                          <a:latin typeface="BIZ UDPゴシック" panose="020B0400000000000000" pitchFamily="50" charset="-128"/>
                          <a:ea typeface="BIZ UDPゴシック" panose="020B0400000000000000" pitchFamily="50" charset="-128"/>
                          <a:cs typeface="UKIJ CJK"/>
                        </a:rPr>
                        <a:t>ブ</a:t>
                      </a:r>
                      <a:r>
                        <a:rPr sz="1200" spc="25" dirty="0">
                          <a:latin typeface="BIZ UDPゴシック" panose="020B0400000000000000" pitchFamily="50" charset="-128"/>
                          <a:ea typeface="BIZ UDPゴシック" panose="020B0400000000000000" pitchFamily="50" charset="-128"/>
                          <a:cs typeface="UKIJ CJK"/>
                        </a:rPr>
                        <a:t>等</a:t>
                      </a:r>
                      <a:endParaRPr sz="1200" dirty="0">
                        <a:latin typeface="BIZ UDPゴシック" panose="020B0400000000000000" pitchFamily="50" charset="-128"/>
                        <a:ea typeface="BIZ UDPゴシック" panose="020B0400000000000000" pitchFamily="50" charset="-128"/>
                        <a:cs typeface="UKIJ CJK"/>
                      </a:endParaRPr>
                    </a:p>
                  </a:txBody>
                  <a:tcPr marL="0" marR="0" marT="157480" marB="0" anchor="ctr">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E8EDF4"/>
                    </a:solidFill>
                  </a:tcPr>
                </a:tc>
                <a:tc>
                  <a:txBody>
                    <a:bodyPr/>
                    <a:lstStyle/>
                    <a:p>
                      <a:pPr marL="16510" marR="48260" algn="ctr">
                        <a:lnSpc>
                          <a:spcPct val="163600"/>
                        </a:lnSpc>
                        <a:spcBef>
                          <a:spcPts val="160"/>
                        </a:spcBef>
                      </a:pPr>
                      <a:r>
                        <a:rPr sz="1100" b="1" u="sng" spc="65" dirty="0">
                          <a:uFill>
                            <a:solidFill>
                              <a:srgbClr val="000000"/>
                            </a:solidFill>
                          </a:uFill>
                          <a:latin typeface="BIZ UDPゴシック" panose="020B0400000000000000" pitchFamily="50" charset="-128"/>
                          <a:ea typeface="BIZ UDPゴシック" panose="020B0400000000000000" pitchFamily="50" charset="-128"/>
                          <a:cs typeface="Noto Sans CJK HK"/>
                        </a:rPr>
                        <a:t>JAEA</a:t>
                      </a:r>
                      <a:r>
                        <a:rPr sz="1100" b="1" u="sng" spc="-75" dirty="0">
                          <a:uFill>
                            <a:solidFill>
                              <a:srgbClr val="000000"/>
                            </a:solidFill>
                          </a:uFill>
                          <a:latin typeface="BIZ UDPゴシック" panose="020B0400000000000000" pitchFamily="50" charset="-128"/>
                          <a:ea typeface="BIZ UDPゴシック" panose="020B0400000000000000" pitchFamily="50" charset="-128"/>
                          <a:cs typeface="Noto Sans CJK HK"/>
                        </a:rPr>
                        <a:t>の</a:t>
                      </a:r>
                      <a:r>
                        <a:rPr sz="1100" b="1" u="sng" spc="-155" dirty="0">
                          <a:uFill>
                            <a:solidFill>
                              <a:srgbClr val="000000"/>
                            </a:solidFill>
                          </a:uFill>
                          <a:latin typeface="BIZ UDPゴシック" panose="020B0400000000000000" pitchFamily="50" charset="-128"/>
                          <a:ea typeface="BIZ UDPゴシック" panose="020B0400000000000000" pitchFamily="50" charset="-128"/>
                          <a:cs typeface="Noto Sans CJK HK"/>
                        </a:rPr>
                        <a:t>も</a:t>
                      </a:r>
                      <a:r>
                        <a:rPr sz="1100" b="1" u="sng" spc="-135" dirty="0">
                          <a:uFill>
                            <a:solidFill>
                              <a:srgbClr val="000000"/>
                            </a:solidFill>
                          </a:uFill>
                          <a:latin typeface="BIZ UDPゴシック" panose="020B0400000000000000" pitchFamily="50" charset="-128"/>
                          <a:ea typeface="BIZ UDPゴシック" panose="020B0400000000000000" pitchFamily="50" charset="-128"/>
                          <a:cs typeface="Noto Sans CJK HK"/>
                        </a:rPr>
                        <a:t>ん</a:t>
                      </a:r>
                      <a:r>
                        <a:rPr sz="1100" b="1" u="sng" spc="-265" dirty="0">
                          <a:uFill>
                            <a:solidFill>
                              <a:srgbClr val="000000"/>
                            </a:solidFill>
                          </a:uFill>
                          <a:latin typeface="BIZ UDPゴシック" panose="020B0400000000000000" pitchFamily="50" charset="-128"/>
                          <a:ea typeface="BIZ UDPゴシック" panose="020B0400000000000000" pitchFamily="50" charset="-128"/>
                          <a:cs typeface="Noto Sans CJK HK"/>
                        </a:rPr>
                        <a:t>じ</a:t>
                      </a:r>
                      <a:r>
                        <a:rPr sz="1100" b="1" u="sng" spc="-250" dirty="0">
                          <a:uFill>
                            <a:solidFill>
                              <a:srgbClr val="000000"/>
                            </a:solidFill>
                          </a:uFill>
                          <a:latin typeface="BIZ UDPゴシック" panose="020B0400000000000000" pitchFamily="50" charset="-128"/>
                          <a:ea typeface="BIZ UDPゴシック" panose="020B0400000000000000" pitchFamily="50" charset="-128"/>
                          <a:cs typeface="Noto Sans CJK HK"/>
                        </a:rPr>
                        <a:t>ゅ</a:t>
                      </a:r>
                      <a:r>
                        <a:rPr sz="1100" b="1" u="sng" spc="-75" dirty="0">
                          <a:uFill>
                            <a:solidFill>
                              <a:srgbClr val="000000"/>
                            </a:solidFill>
                          </a:uFill>
                          <a:latin typeface="BIZ UDPゴシック" panose="020B0400000000000000" pitchFamily="50" charset="-128"/>
                          <a:ea typeface="BIZ UDPゴシック" panose="020B0400000000000000" pitchFamily="50" charset="-128"/>
                          <a:cs typeface="Noto Sans CJK HK"/>
                        </a:rPr>
                        <a:t>の</a:t>
                      </a:r>
                      <a:r>
                        <a:rPr sz="1100" b="1" u="sng" spc="25" dirty="0">
                          <a:uFill>
                            <a:solidFill>
                              <a:srgbClr val="000000"/>
                            </a:solidFill>
                          </a:uFill>
                          <a:latin typeface="BIZ UDPゴシック" panose="020B0400000000000000" pitchFamily="50" charset="-128"/>
                          <a:ea typeface="BIZ UDPゴシック" panose="020B0400000000000000" pitchFamily="50" charset="-128"/>
                          <a:cs typeface="Noto Sans CJK HK"/>
                        </a:rPr>
                        <a:t>経験</a:t>
                      </a:r>
                      <a:r>
                        <a:rPr sz="1100" b="1" u="sng" spc="-180" dirty="0">
                          <a:uFill>
                            <a:solidFill>
                              <a:srgbClr val="000000"/>
                            </a:solidFill>
                          </a:uFill>
                          <a:latin typeface="BIZ UDPゴシック" panose="020B0400000000000000" pitchFamily="50" charset="-128"/>
                          <a:ea typeface="BIZ UDPゴシック" panose="020B0400000000000000" pitchFamily="50" charset="-128"/>
                          <a:cs typeface="Noto Sans CJK HK"/>
                        </a:rPr>
                        <a:t>を</a:t>
                      </a:r>
                      <a:r>
                        <a:rPr sz="1100" b="1" u="sng" spc="35" dirty="0">
                          <a:uFill>
                            <a:solidFill>
                              <a:srgbClr val="000000"/>
                            </a:solidFill>
                          </a:uFill>
                          <a:latin typeface="BIZ UDPゴシック" panose="020B0400000000000000" pitchFamily="50" charset="-128"/>
                          <a:ea typeface="BIZ UDPゴシック" panose="020B0400000000000000" pitchFamily="50" charset="-128"/>
                          <a:cs typeface="Noto Sans CJK HK"/>
                        </a:rPr>
                        <a:t>活</a:t>
                      </a:r>
                      <a:r>
                        <a:rPr sz="1100" b="1" u="sng" spc="-110" dirty="0">
                          <a:uFill>
                            <a:solidFill>
                              <a:srgbClr val="000000"/>
                            </a:solidFill>
                          </a:uFill>
                          <a:latin typeface="BIZ UDPゴシック" panose="020B0400000000000000" pitchFamily="50" charset="-128"/>
                          <a:ea typeface="BIZ UDPゴシック" panose="020B0400000000000000" pitchFamily="50" charset="-128"/>
                          <a:cs typeface="Noto Sans CJK HK"/>
                        </a:rPr>
                        <a:t>か</a:t>
                      </a:r>
                      <a:r>
                        <a:rPr sz="1100" b="1" u="sng" spc="-254" dirty="0">
                          <a:uFill>
                            <a:solidFill>
                              <a:srgbClr val="000000"/>
                            </a:solidFill>
                          </a:uFill>
                          <a:latin typeface="BIZ UDPゴシック" panose="020B0400000000000000" pitchFamily="50" charset="-128"/>
                          <a:ea typeface="BIZ UDPゴシック" panose="020B0400000000000000" pitchFamily="50" charset="-128"/>
                          <a:cs typeface="Noto Sans CJK HK"/>
                        </a:rPr>
                        <a:t>し</a:t>
                      </a:r>
                      <a:r>
                        <a:rPr sz="1100" b="1" u="sng" spc="-365" dirty="0">
                          <a:uFill>
                            <a:solidFill>
                              <a:srgbClr val="000000"/>
                            </a:solidFill>
                          </a:uFill>
                          <a:latin typeface="BIZ UDPゴシック" panose="020B0400000000000000" pitchFamily="50" charset="-128"/>
                          <a:ea typeface="BIZ UDPゴシック" panose="020B0400000000000000" pitchFamily="50" charset="-128"/>
                          <a:cs typeface="Noto Sans CJK HK"/>
                        </a:rPr>
                        <a:t>、</a:t>
                      </a:r>
                      <a:r>
                        <a:rPr sz="1100" b="1" u="sng" spc="35" dirty="0">
                          <a:uFill>
                            <a:solidFill>
                              <a:srgbClr val="000000"/>
                            </a:solidFill>
                          </a:uFill>
                          <a:latin typeface="BIZ UDPゴシック" panose="020B0400000000000000" pitchFamily="50" charset="-128"/>
                          <a:ea typeface="BIZ UDPゴシック" panose="020B0400000000000000" pitchFamily="50" charset="-128"/>
                          <a:cs typeface="Noto Sans CJK HK"/>
                        </a:rPr>
                        <a:t>米</a:t>
                      </a:r>
                      <a:r>
                        <a:rPr sz="1100" b="1" u="sng" spc="25" dirty="0">
                          <a:uFill>
                            <a:solidFill>
                              <a:srgbClr val="000000"/>
                            </a:solidFill>
                          </a:uFill>
                          <a:latin typeface="BIZ UDPゴシック" panose="020B0400000000000000" pitchFamily="50" charset="-128"/>
                          <a:ea typeface="BIZ UDPゴシック" panose="020B0400000000000000" pitchFamily="50" charset="-128"/>
                          <a:cs typeface="Noto Sans CJK HK"/>
                        </a:rPr>
                        <a:t>国</a:t>
                      </a:r>
                      <a:r>
                        <a:rPr sz="1100" b="1" u="sng" spc="-225" dirty="0">
                          <a:uFill>
                            <a:solidFill>
                              <a:srgbClr val="000000"/>
                            </a:solidFill>
                          </a:uFill>
                          <a:latin typeface="BIZ UDPゴシック" panose="020B0400000000000000" pitchFamily="50" charset="-128"/>
                          <a:ea typeface="BIZ UDPゴシック" panose="020B0400000000000000" pitchFamily="50" charset="-128"/>
                          <a:cs typeface="Noto Sans CJK HK"/>
                        </a:rPr>
                        <a:t>テ</a:t>
                      </a:r>
                      <a:r>
                        <a:rPr sz="1100" b="1" u="sng" spc="-204" dirty="0">
                          <a:uFill>
                            <a:solidFill>
                              <a:srgbClr val="000000"/>
                            </a:solidFill>
                          </a:uFill>
                          <a:latin typeface="BIZ UDPゴシック" panose="020B0400000000000000" pitchFamily="50" charset="-128"/>
                          <a:ea typeface="BIZ UDPゴシック" panose="020B0400000000000000" pitchFamily="50" charset="-128"/>
                          <a:cs typeface="Noto Sans CJK HK"/>
                        </a:rPr>
                        <a:t>ラ</a:t>
                      </a:r>
                      <a:r>
                        <a:rPr sz="1100" b="1" u="sng" spc="-85" dirty="0">
                          <a:uFill>
                            <a:solidFill>
                              <a:srgbClr val="000000"/>
                            </a:solidFill>
                          </a:uFill>
                          <a:latin typeface="BIZ UDPゴシック" panose="020B0400000000000000" pitchFamily="50" charset="-128"/>
                          <a:ea typeface="BIZ UDPゴシック" panose="020B0400000000000000" pitchFamily="50" charset="-128"/>
                          <a:cs typeface="Noto Sans CJK HK"/>
                        </a:rPr>
                        <a:t>パ</a:t>
                      </a:r>
                      <a:r>
                        <a:rPr sz="1100" b="1" u="sng" spc="-190" dirty="0">
                          <a:uFill>
                            <a:solidFill>
                              <a:srgbClr val="000000"/>
                            </a:solidFill>
                          </a:uFill>
                          <a:latin typeface="BIZ UDPゴシック" panose="020B0400000000000000" pitchFamily="50" charset="-128"/>
                          <a:ea typeface="BIZ UDPゴシック" panose="020B0400000000000000" pitchFamily="50" charset="-128"/>
                          <a:cs typeface="Noto Sans CJK HK"/>
                        </a:rPr>
                        <a:t>ワ</a:t>
                      </a:r>
                      <a:r>
                        <a:rPr sz="1100" b="1" u="sng" spc="-100" dirty="0">
                          <a:uFill>
                            <a:solidFill>
                              <a:srgbClr val="000000"/>
                            </a:solidFill>
                          </a:uFill>
                          <a:latin typeface="BIZ UDPゴシック" panose="020B0400000000000000" pitchFamily="50" charset="-128"/>
                          <a:ea typeface="BIZ UDPゴシック" panose="020B0400000000000000" pitchFamily="50" charset="-128"/>
                          <a:cs typeface="Noto Sans CJK HK"/>
                        </a:rPr>
                        <a:t>ー</a:t>
                      </a:r>
                      <a:r>
                        <a:rPr sz="1100" b="1" u="sng" spc="25" dirty="0">
                          <a:uFill>
                            <a:solidFill>
                              <a:srgbClr val="000000"/>
                            </a:solidFill>
                          </a:uFill>
                          <a:latin typeface="BIZ UDPゴシック" panose="020B0400000000000000" pitchFamily="50" charset="-128"/>
                          <a:ea typeface="BIZ UDPゴシック" panose="020B0400000000000000" pitchFamily="50" charset="-128"/>
                          <a:cs typeface="Noto Sans CJK HK"/>
                        </a:rPr>
                        <a:t>社</a:t>
                      </a:r>
                      <a:r>
                        <a:rPr sz="1100" b="1" u="sng" spc="-285" dirty="0">
                          <a:uFill>
                            <a:solidFill>
                              <a:srgbClr val="000000"/>
                            </a:solidFill>
                          </a:uFill>
                          <a:latin typeface="BIZ UDPゴシック" panose="020B0400000000000000" pitchFamily="50" charset="-128"/>
                          <a:ea typeface="BIZ UDPゴシック" panose="020B0400000000000000" pitchFamily="50" charset="-128"/>
                          <a:cs typeface="Noto Sans CJK HK"/>
                        </a:rPr>
                        <a:t>と</a:t>
                      </a:r>
                      <a:r>
                        <a:rPr sz="1100" b="1" u="sng" spc="25" dirty="0">
                          <a:uFill>
                            <a:solidFill>
                              <a:srgbClr val="000000"/>
                            </a:solidFill>
                          </a:uFill>
                          <a:latin typeface="BIZ UDPゴシック" panose="020B0400000000000000" pitchFamily="50" charset="-128"/>
                          <a:ea typeface="BIZ UDPゴシック" panose="020B0400000000000000" pitchFamily="50" charset="-128"/>
                          <a:cs typeface="Noto Sans CJK HK"/>
                        </a:rPr>
                        <a:t>開</a:t>
                      </a:r>
                      <a:r>
                        <a:rPr sz="1100" b="1" u="sng" spc="35" dirty="0">
                          <a:uFill>
                            <a:solidFill>
                              <a:srgbClr val="000000"/>
                            </a:solidFill>
                          </a:uFill>
                          <a:latin typeface="BIZ UDPゴシック" panose="020B0400000000000000" pitchFamily="50" charset="-128"/>
                          <a:ea typeface="BIZ UDPゴシック" panose="020B0400000000000000" pitchFamily="50" charset="-128"/>
                          <a:cs typeface="Noto Sans CJK HK"/>
                        </a:rPr>
                        <a:t>発</a:t>
                      </a:r>
                      <a:r>
                        <a:rPr sz="1100" b="1" u="sng" spc="25" dirty="0">
                          <a:uFill>
                            <a:solidFill>
                              <a:srgbClr val="000000"/>
                            </a:solidFill>
                          </a:uFill>
                          <a:latin typeface="BIZ UDPゴシック" panose="020B0400000000000000" pitchFamily="50" charset="-128"/>
                          <a:ea typeface="BIZ UDPゴシック" panose="020B0400000000000000" pitchFamily="50" charset="-128"/>
                          <a:cs typeface="Noto Sans CJK HK"/>
                        </a:rPr>
                        <a:t>協</a:t>
                      </a:r>
                      <a:r>
                        <a:rPr sz="1100" b="1" u="sng" spc="35" dirty="0">
                          <a:uFill>
                            <a:solidFill>
                              <a:srgbClr val="000000"/>
                            </a:solidFill>
                          </a:uFill>
                          <a:latin typeface="BIZ UDPゴシック" panose="020B0400000000000000" pitchFamily="50" charset="-128"/>
                          <a:ea typeface="BIZ UDPゴシック" panose="020B0400000000000000" pitchFamily="50" charset="-128"/>
                          <a:cs typeface="Noto Sans CJK HK"/>
                        </a:rPr>
                        <a:t>力</a:t>
                      </a:r>
                      <a:r>
                        <a:rPr sz="1100" spc="-350" dirty="0">
                          <a:latin typeface="BIZ UDPゴシック" panose="020B0400000000000000" pitchFamily="50" charset="-128"/>
                          <a:ea typeface="BIZ UDPゴシック" panose="020B0400000000000000" pitchFamily="50" charset="-128"/>
                          <a:cs typeface="UKIJ CJK"/>
                        </a:rPr>
                        <a:t>。</a:t>
                      </a:r>
                      <a:r>
                        <a:rPr sz="1100" b="1" u="sng" spc="25" dirty="0">
                          <a:uFill>
                            <a:solidFill>
                              <a:srgbClr val="000000"/>
                            </a:solidFill>
                          </a:uFill>
                          <a:latin typeface="BIZ UDPゴシック" panose="020B0400000000000000" pitchFamily="50" charset="-128"/>
                          <a:ea typeface="BIZ UDPゴシック" panose="020B0400000000000000" pitchFamily="50" charset="-128"/>
                          <a:cs typeface="Noto Sans CJK HK"/>
                        </a:rPr>
                        <a:t>原子</a:t>
                      </a:r>
                      <a:r>
                        <a:rPr sz="1100" b="1" u="sng" spc="-1095" dirty="0">
                          <a:uFill>
                            <a:solidFill>
                              <a:srgbClr val="000000"/>
                            </a:solidFill>
                          </a:uFill>
                          <a:latin typeface="BIZ UDPゴシック" panose="020B0400000000000000" pitchFamily="50" charset="-128"/>
                          <a:ea typeface="BIZ UDPゴシック" panose="020B0400000000000000" pitchFamily="50" charset="-128"/>
                          <a:cs typeface="Noto Sans CJK HK"/>
                        </a:rPr>
                        <a:t>炉 </a:t>
                      </a:r>
                      <a:r>
                        <a:rPr sz="1100" b="1" u="sng" spc="25" dirty="0">
                          <a:uFill>
                            <a:solidFill>
                              <a:srgbClr val="000000"/>
                            </a:solidFill>
                          </a:uFill>
                          <a:latin typeface="BIZ UDPゴシック" panose="020B0400000000000000" pitchFamily="50" charset="-128"/>
                          <a:ea typeface="BIZ UDPゴシック" panose="020B0400000000000000" pitchFamily="50" charset="-128"/>
                          <a:cs typeface="Noto Sans CJK HK"/>
                        </a:rPr>
                        <a:t>容器</a:t>
                      </a:r>
                      <a:r>
                        <a:rPr sz="1100" b="1" u="sng" spc="-365" dirty="0">
                          <a:uFill>
                            <a:solidFill>
                              <a:srgbClr val="000000"/>
                            </a:solidFill>
                          </a:uFill>
                          <a:latin typeface="BIZ UDPゴシック" panose="020B0400000000000000" pitchFamily="50" charset="-128"/>
                          <a:ea typeface="BIZ UDPゴシック" panose="020B0400000000000000" pitchFamily="50" charset="-128"/>
                          <a:cs typeface="Noto Sans CJK HK"/>
                        </a:rPr>
                        <a:t>、</a:t>
                      </a:r>
                      <a:r>
                        <a:rPr sz="1100" b="1" u="sng" spc="25" dirty="0">
                          <a:uFill>
                            <a:solidFill>
                              <a:srgbClr val="000000"/>
                            </a:solidFill>
                          </a:uFill>
                          <a:latin typeface="BIZ UDPゴシック" panose="020B0400000000000000" pitchFamily="50" charset="-128"/>
                          <a:ea typeface="BIZ UDPゴシック" panose="020B0400000000000000" pitchFamily="50" charset="-128"/>
                          <a:cs typeface="Noto Sans CJK HK"/>
                        </a:rPr>
                        <a:t>炉内構造</a:t>
                      </a:r>
                      <a:r>
                        <a:rPr sz="1100" b="1" u="sng" spc="35" dirty="0">
                          <a:uFill>
                            <a:solidFill>
                              <a:srgbClr val="000000"/>
                            </a:solidFill>
                          </a:uFill>
                          <a:latin typeface="BIZ UDPゴシック" panose="020B0400000000000000" pitchFamily="50" charset="-128"/>
                          <a:ea typeface="BIZ UDPゴシック" panose="020B0400000000000000" pitchFamily="50" charset="-128"/>
                          <a:cs typeface="Noto Sans CJK HK"/>
                        </a:rPr>
                        <a:t>物</a:t>
                      </a:r>
                      <a:r>
                        <a:rPr sz="1100" b="1" u="sng" spc="-350" dirty="0">
                          <a:uFill>
                            <a:solidFill>
                              <a:srgbClr val="000000"/>
                            </a:solidFill>
                          </a:uFill>
                          <a:latin typeface="BIZ UDPゴシック" panose="020B0400000000000000" pitchFamily="50" charset="-128"/>
                          <a:ea typeface="BIZ UDPゴシック" panose="020B0400000000000000" pitchFamily="50" charset="-128"/>
                          <a:cs typeface="Noto Sans CJK HK"/>
                        </a:rPr>
                        <a:t>、</a:t>
                      </a:r>
                      <a:r>
                        <a:rPr sz="1100" b="1" u="sng" spc="70" dirty="0">
                          <a:uFill>
                            <a:solidFill>
                              <a:srgbClr val="000000"/>
                            </a:solidFill>
                          </a:uFill>
                          <a:latin typeface="BIZ UDPゴシック" panose="020B0400000000000000" pitchFamily="50" charset="-128"/>
                          <a:ea typeface="BIZ UDPゴシック" panose="020B0400000000000000" pitchFamily="50" charset="-128"/>
                          <a:cs typeface="Noto Sans CJK HK"/>
                        </a:rPr>
                        <a:t>Na</a:t>
                      </a:r>
                      <a:r>
                        <a:rPr sz="1100" b="1" u="sng" spc="25" dirty="0">
                          <a:uFill>
                            <a:solidFill>
                              <a:srgbClr val="000000"/>
                            </a:solidFill>
                          </a:uFill>
                          <a:latin typeface="BIZ UDPゴシック" panose="020B0400000000000000" pitchFamily="50" charset="-128"/>
                          <a:ea typeface="BIZ UDPゴシック" panose="020B0400000000000000" pitchFamily="50" charset="-128"/>
                          <a:cs typeface="Noto Sans CJK HK"/>
                        </a:rPr>
                        <a:t>冷</a:t>
                      </a:r>
                      <a:r>
                        <a:rPr sz="1100" b="1" u="sng" spc="35" dirty="0">
                          <a:uFill>
                            <a:solidFill>
                              <a:srgbClr val="000000"/>
                            </a:solidFill>
                          </a:uFill>
                          <a:latin typeface="BIZ UDPゴシック" panose="020B0400000000000000" pitchFamily="50" charset="-128"/>
                          <a:ea typeface="BIZ UDPゴシック" panose="020B0400000000000000" pitchFamily="50" charset="-128"/>
                          <a:cs typeface="Noto Sans CJK HK"/>
                        </a:rPr>
                        <a:t>却</a:t>
                      </a:r>
                      <a:r>
                        <a:rPr sz="1100" b="1" u="sng" spc="25" dirty="0">
                          <a:uFill>
                            <a:solidFill>
                              <a:srgbClr val="000000"/>
                            </a:solidFill>
                          </a:uFill>
                          <a:latin typeface="BIZ UDPゴシック" panose="020B0400000000000000" pitchFamily="50" charset="-128"/>
                          <a:ea typeface="BIZ UDPゴシック" panose="020B0400000000000000" pitchFamily="50" charset="-128"/>
                          <a:cs typeface="Noto Sans CJK HK"/>
                        </a:rPr>
                        <a:t>系</a:t>
                      </a:r>
                      <a:r>
                        <a:rPr sz="1100" b="1" u="sng" spc="35" dirty="0">
                          <a:uFill>
                            <a:solidFill>
                              <a:srgbClr val="000000"/>
                            </a:solidFill>
                          </a:uFill>
                          <a:latin typeface="BIZ UDPゴシック" panose="020B0400000000000000" pitchFamily="50" charset="-128"/>
                          <a:ea typeface="BIZ UDPゴシック" panose="020B0400000000000000" pitchFamily="50" charset="-128"/>
                          <a:cs typeface="Noto Sans CJK HK"/>
                        </a:rPr>
                        <a:t>統</a:t>
                      </a:r>
                      <a:r>
                        <a:rPr sz="1100" b="1" u="sng" spc="25" dirty="0">
                          <a:uFill>
                            <a:solidFill>
                              <a:srgbClr val="000000"/>
                            </a:solidFill>
                          </a:uFill>
                          <a:latin typeface="BIZ UDPゴシック" panose="020B0400000000000000" pitchFamily="50" charset="-128"/>
                          <a:ea typeface="BIZ UDPゴシック" panose="020B0400000000000000" pitchFamily="50" charset="-128"/>
                          <a:cs typeface="Noto Sans CJK HK"/>
                        </a:rPr>
                        <a:t>機</a:t>
                      </a:r>
                      <a:r>
                        <a:rPr sz="1100" b="1" u="sng" spc="35" dirty="0">
                          <a:uFill>
                            <a:solidFill>
                              <a:srgbClr val="000000"/>
                            </a:solidFill>
                          </a:uFill>
                          <a:latin typeface="BIZ UDPゴシック" panose="020B0400000000000000" pitchFamily="50" charset="-128"/>
                          <a:ea typeface="BIZ UDPゴシック" panose="020B0400000000000000" pitchFamily="50" charset="-128"/>
                          <a:cs typeface="Noto Sans CJK HK"/>
                        </a:rPr>
                        <a:t>器</a:t>
                      </a:r>
                      <a:r>
                        <a:rPr sz="1100" b="1" u="sng" spc="-85" dirty="0">
                          <a:uFill>
                            <a:solidFill>
                              <a:srgbClr val="000000"/>
                            </a:solidFill>
                          </a:uFill>
                          <a:latin typeface="BIZ UDPゴシック" panose="020B0400000000000000" pitchFamily="50" charset="-128"/>
                          <a:ea typeface="BIZ UDPゴシック" panose="020B0400000000000000" pitchFamily="50" charset="-128"/>
                          <a:cs typeface="Noto Sans CJK HK"/>
                        </a:rPr>
                        <a:t>は</a:t>
                      </a:r>
                      <a:r>
                        <a:rPr sz="1100" b="1" u="sng" spc="-365" dirty="0">
                          <a:uFill>
                            <a:solidFill>
                              <a:srgbClr val="000000"/>
                            </a:solidFill>
                          </a:uFill>
                          <a:latin typeface="BIZ UDPゴシック" panose="020B0400000000000000" pitchFamily="50" charset="-128"/>
                          <a:ea typeface="BIZ UDPゴシック" panose="020B0400000000000000" pitchFamily="50" charset="-128"/>
                          <a:cs typeface="Noto Sans CJK HK"/>
                        </a:rPr>
                        <a:t>、</a:t>
                      </a:r>
                      <a:r>
                        <a:rPr sz="1100" b="1" u="sng" spc="35" dirty="0">
                          <a:uFill>
                            <a:solidFill>
                              <a:srgbClr val="000000"/>
                            </a:solidFill>
                          </a:uFill>
                          <a:latin typeface="BIZ UDPゴシック" panose="020B0400000000000000" pitchFamily="50" charset="-128"/>
                          <a:ea typeface="BIZ UDPゴシック" panose="020B0400000000000000" pitchFamily="50" charset="-128"/>
                          <a:cs typeface="Noto Sans CJK HK"/>
                        </a:rPr>
                        <a:t>受</a:t>
                      </a:r>
                      <a:r>
                        <a:rPr sz="1100" b="1" u="sng" spc="25" dirty="0">
                          <a:uFill>
                            <a:solidFill>
                              <a:srgbClr val="000000"/>
                            </a:solidFill>
                          </a:uFill>
                          <a:latin typeface="BIZ UDPゴシック" panose="020B0400000000000000" pitchFamily="50" charset="-128"/>
                          <a:ea typeface="BIZ UDPゴシック" panose="020B0400000000000000" pitchFamily="50" charset="-128"/>
                          <a:cs typeface="Noto Sans CJK HK"/>
                        </a:rPr>
                        <a:t>注</a:t>
                      </a:r>
                      <a:r>
                        <a:rPr sz="1100" b="1" u="sng" spc="-65" dirty="0">
                          <a:uFill>
                            <a:solidFill>
                              <a:srgbClr val="000000"/>
                            </a:solidFill>
                          </a:uFill>
                          <a:latin typeface="BIZ UDPゴシック" panose="020B0400000000000000" pitchFamily="50" charset="-128"/>
                          <a:ea typeface="BIZ UDPゴシック" panose="020B0400000000000000" pitchFamily="50" charset="-128"/>
                          <a:cs typeface="Noto Sans CJK HK"/>
                        </a:rPr>
                        <a:t>の</a:t>
                      </a:r>
                      <a:r>
                        <a:rPr sz="1100" b="1" u="sng" spc="25" dirty="0">
                          <a:uFill>
                            <a:solidFill>
                              <a:srgbClr val="000000"/>
                            </a:solidFill>
                          </a:uFill>
                          <a:latin typeface="BIZ UDPゴシック" panose="020B0400000000000000" pitchFamily="50" charset="-128"/>
                          <a:ea typeface="BIZ UDPゴシック" panose="020B0400000000000000" pitchFamily="50" charset="-128"/>
                          <a:cs typeface="Noto Sans CJK HK"/>
                        </a:rPr>
                        <a:t>可</a:t>
                      </a:r>
                      <a:r>
                        <a:rPr sz="1100" b="1" u="sng" spc="35" dirty="0">
                          <a:uFill>
                            <a:solidFill>
                              <a:srgbClr val="000000"/>
                            </a:solidFill>
                          </a:uFill>
                          <a:latin typeface="BIZ UDPゴシック" panose="020B0400000000000000" pitchFamily="50" charset="-128"/>
                          <a:ea typeface="BIZ UDPゴシック" panose="020B0400000000000000" pitchFamily="50" charset="-128"/>
                          <a:cs typeface="Noto Sans CJK HK"/>
                        </a:rPr>
                        <a:t>能性</a:t>
                      </a:r>
                      <a:r>
                        <a:rPr sz="1100" spc="-365" dirty="0">
                          <a:latin typeface="BIZ UDPゴシック" panose="020B0400000000000000" pitchFamily="50" charset="-128"/>
                          <a:ea typeface="BIZ UDPゴシック" panose="020B0400000000000000" pitchFamily="50" charset="-128"/>
                          <a:cs typeface="UKIJ CJK"/>
                        </a:rPr>
                        <a:t>。</a:t>
                      </a:r>
                      <a:r>
                        <a:rPr sz="1100" spc="35" dirty="0">
                          <a:latin typeface="BIZ UDPゴシック" panose="020B0400000000000000" pitchFamily="50" charset="-128"/>
                          <a:ea typeface="BIZ UDPゴシック" panose="020B0400000000000000" pitchFamily="50" charset="-128"/>
                          <a:cs typeface="UKIJ CJK"/>
                        </a:rPr>
                        <a:t>一方</a:t>
                      </a:r>
                      <a:r>
                        <a:rPr sz="1100" spc="-355" dirty="0">
                          <a:latin typeface="BIZ UDPゴシック" panose="020B0400000000000000" pitchFamily="50" charset="-128"/>
                          <a:ea typeface="BIZ UDPゴシック" panose="020B0400000000000000" pitchFamily="50" charset="-128"/>
                          <a:cs typeface="UKIJ CJK"/>
                        </a:rPr>
                        <a:t>、 </a:t>
                      </a:r>
                      <a:r>
                        <a:rPr sz="1100" b="1" u="sng" spc="65" dirty="0">
                          <a:uFill>
                            <a:solidFill>
                              <a:srgbClr val="000000"/>
                            </a:solidFill>
                          </a:uFill>
                          <a:latin typeface="BIZ UDPゴシック" panose="020B0400000000000000" pitchFamily="50" charset="-128"/>
                          <a:ea typeface="BIZ UDPゴシック" panose="020B0400000000000000" pitchFamily="50" charset="-128"/>
                          <a:cs typeface="Noto Sans CJK HK"/>
                        </a:rPr>
                        <a:t>Buy</a:t>
                      </a:r>
                      <a:r>
                        <a:rPr sz="1100" b="1" u="sng" spc="125" dirty="0">
                          <a:uFill>
                            <a:solidFill>
                              <a:srgbClr val="000000"/>
                            </a:solidFill>
                          </a:uFill>
                          <a:latin typeface="BIZ UDPゴシック" panose="020B0400000000000000" pitchFamily="50" charset="-128"/>
                          <a:ea typeface="BIZ UDPゴシック" panose="020B0400000000000000" pitchFamily="50" charset="-128"/>
                          <a:cs typeface="Noto Sans CJK HK"/>
                        </a:rPr>
                        <a:t> </a:t>
                      </a:r>
                      <a:r>
                        <a:rPr sz="1100" b="1" u="sng" spc="60" dirty="0">
                          <a:uFill>
                            <a:solidFill>
                              <a:srgbClr val="000000"/>
                            </a:solidFill>
                          </a:uFill>
                          <a:latin typeface="BIZ UDPゴシック" panose="020B0400000000000000" pitchFamily="50" charset="-128"/>
                          <a:ea typeface="BIZ UDPゴシック" panose="020B0400000000000000" pitchFamily="50" charset="-128"/>
                          <a:cs typeface="Noto Sans CJK HK"/>
                        </a:rPr>
                        <a:t>American</a:t>
                      </a:r>
                      <a:r>
                        <a:rPr sz="1100" b="1" u="sng" spc="25" dirty="0">
                          <a:uFill>
                            <a:solidFill>
                              <a:srgbClr val="000000"/>
                            </a:solidFill>
                          </a:uFill>
                          <a:latin typeface="BIZ UDPゴシック" panose="020B0400000000000000" pitchFamily="50" charset="-128"/>
                          <a:ea typeface="BIZ UDPゴシック" panose="020B0400000000000000" pitchFamily="50" charset="-128"/>
                          <a:cs typeface="Noto Sans CJK HK"/>
                        </a:rPr>
                        <a:t>条項（自国</a:t>
                      </a:r>
                      <a:r>
                        <a:rPr sz="1100" b="1" u="sng" spc="35" dirty="0">
                          <a:uFill>
                            <a:solidFill>
                              <a:srgbClr val="000000"/>
                            </a:solidFill>
                          </a:uFill>
                          <a:latin typeface="BIZ UDPゴシック" panose="020B0400000000000000" pitchFamily="50" charset="-128"/>
                          <a:ea typeface="BIZ UDPゴシック" panose="020B0400000000000000" pitchFamily="50" charset="-128"/>
                          <a:cs typeface="Noto Sans CJK HK"/>
                        </a:rPr>
                        <a:t>調</a:t>
                      </a:r>
                      <a:r>
                        <a:rPr sz="1100" b="1" u="sng" spc="25" dirty="0">
                          <a:uFill>
                            <a:solidFill>
                              <a:srgbClr val="000000"/>
                            </a:solidFill>
                          </a:uFill>
                          <a:latin typeface="BIZ UDPゴシック" panose="020B0400000000000000" pitchFamily="50" charset="-128"/>
                          <a:ea typeface="BIZ UDPゴシック" panose="020B0400000000000000" pitchFamily="50" charset="-128"/>
                          <a:cs typeface="Noto Sans CJK HK"/>
                        </a:rPr>
                        <a:t>達率</a:t>
                      </a:r>
                      <a:r>
                        <a:rPr sz="1100" b="1" u="sng" spc="90" dirty="0">
                          <a:uFill>
                            <a:solidFill>
                              <a:srgbClr val="000000"/>
                            </a:solidFill>
                          </a:uFill>
                          <a:latin typeface="BIZ UDPゴシック" panose="020B0400000000000000" pitchFamily="50" charset="-128"/>
                          <a:ea typeface="BIZ UDPゴシック" panose="020B0400000000000000" pitchFamily="50" charset="-128"/>
                          <a:cs typeface="Noto Sans CJK HK"/>
                        </a:rPr>
                        <a:t>75％</a:t>
                      </a:r>
                      <a:r>
                        <a:rPr sz="1100" b="1" u="sng" spc="25" dirty="0">
                          <a:uFill>
                            <a:solidFill>
                              <a:srgbClr val="000000"/>
                            </a:solidFill>
                          </a:uFill>
                          <a:latin typeface="BIZ UDPゴシック" panose="020B0400000000000000" pitchFamily="50" charset="-128"/>
                          <a:ea typeface="BIZ UDPゴシック" panose="020B0400000000000000" pitchFamily="50" charset="-128"/>
                          <a:cs typeface="Noto Sans CJK HK"/>
                        </a:rPr>
                        <a:t>以</a:t>
                      </a:r>
                      <a:r>
                        <a:rPr sz="1100" b="1" u="sng" spc="35" dirty="0">
                          <a:uFill>
                            <a:solidFill>
                              <a:srgbClr val="000000"/>
                            </a:solidFill>
                          </a:uFill>
                          <a:latin typeface="BIZ UDPゴシック" panose="020B0400000000000000" pitchFamily="50" charset="-128"/>
                          <a:ea typeface="BIZ UDPゴシック" panose="020B0400000000000000" pitchFamily="50" charset="-128"/>
                          <a:cs typeface="Noto Sans CJK HK"/>
                        </a:rPr>
                        <a:t>上</a:t>
                      </a:r>
                      <a:r>
                        <a:rPr sz="1100" b="1" u="sng" spc="25" dirty="0">
                          <a:uFill>
                            <a:solidFill>
                              <a:srgbClr val="000000"/>
                            </a:solidFill>
                          </a:uFill>
                          <a:latin typeface="BIZ UDPゴシック" panose="020B0400000000000000" pitchFamily="50" charset="-128"/>
                          <a:ea typeface="BIZ UDPゴシック" panose="020B0400000000000000" pitchFamily="50" charset="-128"/>
                          <a:cs typeface="Noto Sans CJK HK"/>
                        </a:rPr>
                        <a:t>）</a:t>
                      </a:r>
                      <a:r>
                        <a:rPr sz="1100" b="1" u="sng" spc="-180" dirty="0">
                          <a:uFill>
                            <a:solidFill>
                              <a:srgbClr val="000000"/>
                            </a:solidFill>
                          </a:uFill>
                          <a:latin typeface="BIZ UDPゴシック" panose="020B0400000000000000" pitchFamily="50" charset="-128"/>
                          <a:ea typeface="BIZ UDPゴシック" panose="020B0400000000000000" pitchFamily="50" charset="-128"/>
                          <a:cs typeface="Noto Sans CJK HK"/>
                        </a:rPr>
                        <a:t>に</a:t>
                      </a:r>
                      <a:r>
                        <a:rPr sz="1100" b="1" u="sng" spc="25" dirty="0">
                          <a:uFill>
                            <a:solidFill>
                              <a:srgbClr val="000000"/>
                            </a:solidFill>
                          </a:uFill>
                          <a:latin typeface="BIZ UDPゴシック" panose="020B0400000000000000" pitchFamily="50" charset="-128"/>
                          <a:ea typeface="BIZ UDPゴシック" panose="020B0400000000000000" pitchFamily="50" charset="-128"/>
                          <a:cs typeface="Noto Sans CJK HK"/>
                        </a:rPr>
                        <a:t>留</a:t>
                      </a:r>
                      <a:r>
                        <a:rPr sz="1100" b="1" u="sng" spc="35" dirty="0">
                          <a:uFill>
                            <a:solidFill>
                              <a:srgbClr val="000000"/>
                            </a:solidFill>
                          </a:uFill>
                          <a:latin typeface="BIZ UDPゴシック" panose="020B0400000000000000" pitchFamily="50" charset="-128"/>
                          <a:ea typeface="BIZ UDPゴシック" panose="020B0400000000000000" pitchFamily="50" charset="-128"/>
                          <a:cs typeface="Noto Sans CJK HK"/>
                        </a:rPr>
                        <a:t>意</a:t>
                      </a:r>
                      <a:r>
                        <a:rPr sz="1100" spc="-355" dirty="0">
                          <a:latin typeface="BIZ UDPゴシック" panose="020B0400000000000000" pitchFamily="50" charset="-128"/>
                          <a:ea typeface="BIZ UDPゴシック" panose="020B0400000000000000" pitchFamily="50" charset="-128"/>
                          <a:cs typeface="UKIJ CJK"/>
                        </a:rPr>
                        <a:t>。</a:t>
                      </a:r>
                      <a:endParaRPr sz="1100" dirty="0">
                        <a:latin typeface="BIZ UDPゴシック" panose="020B0400000000000000" pitchFamily="50" charset="-128"/>
                        <a:ea typeface="BIZ UDPゴシック" panose="020B0400000000000000" pitchFamily="50" charset="-128"/>
                        <a:cs typeface="UKIJ CJK"/>
                      </a:endParaRPr>
                    </a:p>
                  </a:txBody>
                  <a:tcPr marL="0" marR="0" marT="20320" marB="0" anchor="ctr">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E8EDF4"/>
                    </a:solidFill>
                  </a:tcPr>
                </a:tc>
                <a:extLst>
                  <a:ext uri="{0D108BD9-81ED-4DB2-BD59-A6C34878D82A}">
                    <a16:rowId xmlns:a16="http://schemas.microsoft.com/office/drawing/2014/main" val="10004"/>
                  </a:ext>
                </a:extLst>
              </a:tr>
              <a:tr h="868576">
                <a:tc>
                  <a:txBody>
                    <a:bodyPr/>
                    <a:lstStyle/>
                    <a:p>
                      <a:pPr algn="ctr">
                        <a:lnSpc>
                          <a:spcPct val="100000"/>
                        </a:lnSpc>
                      </a:pPr>
                      <a:r>
                        <a:rPr sz="1500" b="1" spc="135" dirty="0">
                          <a:solidFill>
                            <a:srgbClr val="FFFFFF"/>
                          </a:solidFill>
                          <a:latin typeface="BIZ UDPゴシック" panose="020B0400000000000000" pitchFamily="50" charset="-128"/>
                          <a:ea typeface="BIZ UDPゴシック" panose="020B0400000000000000" pitchFamily="50" charset="-128"/>
                          <a:cs typeface="Noto Sans CJK HK"/>
                        </a:rPr>
                        <a:t>BWRX-300</a:t>
                      </a:r>
                      <a:endParaRPr sz="1500" dirty="0">
                        <a:latin typeface="BIZ UDPゴシック" panose="020B0400000000000000" pitchFamily="50" charset="-128"/>
                        <a:ea typeface="BIZ UDPゴシック" panose="020B0400000000000000" pitchFamily="50" charset="-128"/>
                        <a:cs typeface="Noto Sans CJK HK"/>
                      </a:endParaRPr>
                    </a:p>
                  </a:txBody>
                  <a:tcPr marL="0" marR="0" marT="0" marB="0" anchor="ctr">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4F80BC"/>
                    </a:solidFill>
                  </a:tcPr>
                </a:tc>
                <a:tc>
                  <a:txBody>
                    <a:bodyPr/>
                    <a:lstStyle/>
                    <a:p>
                      <a:pPr algn="ctr">
                        <a:lnSpc>
                          <a:spcPct val="100000"/>
                        </a:lnSpc>
                        <a:spcBef>
                          <a:spcPts val="40"/>
                        </a:spcBef>
                      </a:pPr>
                      <a:endParaRPr sz="1400">
                        <a:latin typeface="BIZ UDPゴシック" panose="020B0400000000000000" pitchFamily="50" charset="-128"/>
                        <a:ea typeface="BIZ UDPゴシック" panose="020B0400000000000000" pitchFamily="50" charset="-128"/>
                        <a:cs typeface="Times New Roman"/>
                      </a:endParaRPr>
                    </a:p>
                    <a:p>
                      <a:pPr marL="149225" algn="ctr">
                        <a:lnSpc>
                          <a:spcPct val="100000"/>
                        </a:lnSpc>
                      </a:pPr>
                      <a:r>
                        <a:rPr sz="1200" dirty="0">
                          <a:latin typeface="BIZ UDPゴシック" panose="020B0400000000000000" pitchFamily="50" charset="-128"/>
                          <a:ea typeface="BIZ UDPゴシック" panose="020B0400000000000000" pitchFamily="50" charset="-128"/>
                          <a:cs typeface="UKIJ CJK"/>
                        </a:rPr>
                        <a:t>カ</a:t>
                      </a:r>
                      <a:r>
                        <a:rPr sz="1200" spc="-5" dirty="0">
                          <a:latin typeface="BIZ UDPゴシック" panose="020B0400000000000000" pitchFamily="50" charset="-128"/>
                          <a:ea typeface="BIZ UDPゴシック" panose="020B0400000000000000" pitchFamily="50" charset="-128"/>
                          <a:cs typeface="UKIJ CJK"/>
                        </a:rPr>
                        <a:t>ナ</a:t>
                      </a:r>
                      <a:r>
                        <a:rPr sz="1200" spc="5" dirty="0">
                          <a:latin typeface="BIZ UDPゴシック" panose="020B0400000000000000" pitchFamily="50" charset="-128"/>
                          <a:ea typeface="BIZ UDPゴシック" panose="020B0400000000000000" pitchFamily="50" charset="-128"/>
                          <a:cs typeface="UKIJ CJK"/>
                        </a:rPr>
                        <a:t>ダ</a:t>
                      </a:r>
                      <a:r>
                        <a:rPr sz="1200" dirty="0">
                          <a:latin typeface="BIZ UDPゴシック" panose="020B0400000000000000" pitchFamily="50" charset="-128"/>
                          <a:ea typeface="BIZ UDPゴシック" panose="020B0400000000000000" pitchFamily="50" charset="-128"/>
                          <a:cs typeface="UKIJ CJK"/>
                        </a:rPr>
                        <a:t>、米等</a:t>
                      </a:r>
                      <a:endParaRPr sz="1200">
                        <a:latin typeface="BIZ UDPゴシック" panose="020B0400000000000000" pitchFamily="50" charset="-128"/>
                        <a:ea typeface="BIZ UDPゴシック" panose="020B0400000000000000" pitchFamily="50" charset="-128"/>
                        <a:cs typeface="UKIJ CJK"/>
                      </a:endParaRPr>
                    </a:p>
                    <a:p>
                      <a:pPr marL="170180" algn="ctr">
                        <a:lnSpc>
                          <a:spcPct val="100000"/>
                        </a:lnSpc>
                        <a:spcBef>
                          <a:spcPts val="780"/>
                        </a:spcBef>
                      </a:pPr>
                      <a:r>
                        <a:rPr sz="1200" dirty="0">
                          <a:latin typeface="BIZ UDPゴシック" panose="020B0400000000000000" pitchFamily="50" charset="-128"/>
                          <a:ea typeface="BIZ UDPゴシック" panose="020B0400000000000000" pitchFamily="50" charset="-128"/>
                          <a:cs typeface="UKIJ CJK"/>
                        </a:rPr>
                        <a:t>（</a:t>
                      </a:r>
                      <a:r>
                        <a:rPr sz="1200" spc="-10" dirty="0">
                          <a:latin typeface="BIZ UDPゴシック" panose="020B0400000000000000" pitchFamily="50" charset="-128"/>
                          <a:ea typeface="BIZ UDPゴシック" panose="020B0400000000000000" pitchFamily="50" charset="-128"/>
                          <a:cs typeface="UKIJ CJK"/>
                        </a:rPr>
                        <a:t>7</a:t>
                      </a:r>
                      <a:r>
                        <a:rPr sz="1200" dirty="0">
                          <a:latin typeface="BIZ UDPゴシック" panose="020B0400000000000000" pitchFamily="50" charset="-128"/>
                          <a:ea typeface="BIZ UDPゴシック" panose="020B0400000000000000" pitchFamily="50" charset="-128"/>
                          <a:cs typeface="UKIJ CJK"/>
                        </a:rPr>
                        <a:t>基～）</a:t>
                      </a:r>
                      <a:endParaRPr sz="1200">
                        <a:latin typeface="BIZ UDPゴシック" panose="020B0400000000000000" pitchFamily="50" charset="-128"/>
                        <a:ea typeface="BIZ UDPゴシック" panose="020B0400000000000000" pitchFamily="50" charset="-128"/>
                        <a:cs typeface="UKIJ CJK"/>
                      </a:endParaRPr>
                    </a:p>
                  </a:txBody>
                  <a:tcPr marL="0" marR="0" marT="5080" marB="0" anchor="ctr">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CFD8E8"/>
                    </a:solidFill>
                  </a:tcPr>
                </a:tc>
                <a:tc>
                  <a:txBody>
                    <a:bodyPr/>
                    <a:lstStyle/>
                    <a:p>
                      <a:pPr algn="ctr">
                        <a:lnSpc>
                          <a:spcPct val="100000"/>
                        </a:lnSpc>
                      </a:pPr>
                      <a:r>
                        <a:rPr sz="1600" b="1" spc="105" dirty="0">
                          <a:latin typeface="BIZ UDPゴシック" panose="020B0400000000000000" pitchFamily="50" charset="-128"/>
                          <a:ea typeface="BIZ UDPゴシック" panose="020B0400000000000000" pitchFamily="50" charset="-128"/>
                          <a:cs typeface="Noto Sans CJK HK"/>
                        </a:rPr>
                        <a:t>60</a:t>
                      </a:r>
                      <a:r>
                        <a:rPr sz="1600" b="1" spc="-5" dirty="0">
                          <a:latin typeface="BIZ UDPゴシック" panose="020B0400000000000000" pitchFamily="50" charset="-128"/>
                          <a:ea typeface="BIZ UDPゴシック" panose="020B0400000000000000" pitchFamily="50" charset="-128"/>
                          <a:cs typeface="Noto Sans CJK HK"/>
                        </a:rPr>
                        <a:t>億</a:t>
                      </a:r>
                      <a:r>
                        <a:rPr sz="1600" b="1" spc="125" dirty="0">
                          <a:latin typeface="BIZ UDPゴシック" panose="020B0400000000000000" pitchFamily="50" charset="-128"/>
                          <a:ea typeface="BIZ UDPゴシック" panose="020B0400000000000000" pitchFamily="50" charset="-128"/>
                          <a:cs typeface="Noto Sans CJK HK"/>
                        </a:rPr>
                        <a:t>～/</a:t>
                      </a:r>
                      <a:r>
                        <a:rPr sz="1600" b="1" spc="-5" dirty="0">
                          <a:latin typeface="BIZ UDPゴシック" panose="020B0400000000000000" pitchFamily="50" charset="-128"/>
                          <a:ea typeface="BIZ UDPゴシック" panose="020B0400000000000000" pitchFamily="50" charset="-128"/>
                          <a:cs typeface="Noto Sans CJK HK"/>
                        </a:rPr>
                        <a:t>基</a:t>
                      </a:r>
                      <a:endParaRPr sz="1600" dirty="0">
                        <a:latin typeface="BIZ UDPゴシック" panose="020B0400000000000000" pitchFamily="50" charset="-128"/>
                        <a:ea typeface="BIZ UDPゴシック" panose="020B0400000000000000" pitchFamily="50" charset="-128"/>
                        <a:cs typeface="Noto Sans CJK HK"/>
                      </a:endParaRPr>
                    </a:p>
                  </a:txBody>
                  <a:tcPr marL="0" marR="0" marT="5080" marB="0" anchor="ctr">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CFD8E8"/>
                    </a:solidFill>
                  </a:tcPr>
                </a:tc>
                <a:tc>
                  <a:txBody>
                    <a:bodyPr/>
                    <a:lstStyle/>
                    <a:p>
                      <a:pPr marL="514984" algn="ctr">
                        <a:lnSpc>
                          <a:spcPct val="100000"/>
                        </a:lnSpc>
                        <a:spcBef>
                          <a:spcPts val="520"/>
                        </a:spcBef>
                      </a:pPr>
                      <a:r>
                        <a:rPr sz="1200" spc="25" dirty="0">
                          <a:latin typeface="BIZ UDPゴシック" panose="020B0400000000000000" pitchFamily="50" charset="-128"/>
                          <a:ea typeface="BIZ UDPゴシック" panose="020B0400000000000000" pitchFamily="50" charset="-128"/>
                          <a:cs typeface="UKIJ CJK"/>
                        </a:rPr>
                        <a:t>原子炉容器部材</a:t>
                      </a:r>
                      <a:endParaRPr sz="1200" dirty="0">
                        <a:latin typeface="BIZ UDPゴシック" panose="020B0400000000000000" pitchFamily="50" charset="-128"/>
                        <a:ea typeface="BIZ UDPゴシック" panose="020B0400000000000000" pitchFamily="50" charset="-128"/>
                        <a:cs typeface="UKIJ CJK"/>
                      </a:endParaRPr>
                    </a:p>
                    <a:p>
                      <a:pPr marL="365125" marR="359410" indent="149225" algn="ctr">
                        <a:lnSpc>
                          <a:spcPct val="163600"/>
                        </a:lnSpc>
                      </a:pPr>
                      <a:r>
                        <a:rPr sz="1200" spc="25" dirty="0" err="1">
                          <a:latin typeface="BIZ UDPゴシック" panose="020B0400000000000000" pitchFamily="50" charset="-128"/>
                          <a:ea typeface="BIZ UDPゴシック" panose="020B0400000000000000" pitchFamily="50" charset="-128"/>
                          <a:cs typeface="UKIJ CJK"/>
                        </a:rPr>
                        <a:t>制御棒駆動機構</a:t>
                      </a:r>
                      <a:r>
                        <a:rPr sz="1200" spc="25" dirty="0">
                          <a:latin typeface="BIZ UDPゴシック" panose="020B0400000000000000" pitchFamily="50" charset="-128"/>
                          <a:ea typeface="BIZ UDPゴシック" panose="020B0400000000000000" pitchFamily="50" charset="-128"/>
                          <a:cs typeface="UKIJ CJK"/>
                        </a:rPr>
                        <a:t> </a:t>
                      </a:r>
                      <a:br>
                        <a:rPr lang="en-US" sz="1200" spc="25" dirty="0">
                          <a:latin typeface="BIZ UDPゴシック" panose="020B0400000000000000" pitchFamily="50" charset="-128"/>
                          <a:ea typeface="BIZ UDPゴシック" panose="020B0400000000000000" pitchFamily="50" charset="-128"/>
                          <a:cs typeface="UKIJ CJK"/>
                        </a:rPr>
                      </a:br>
                      <a:r>
                        <a:rPr sz="1200" dirty="0" err="1">
                          <a:latin typeface="BIZ UDPゴシック" panose="020B0400000000000000" pitchFamily="50" charset="-128"/>
                          <a:ea typeface="BIZ UDPゴシック" panose="020B0400000000000000" pitchFamily="50" charset="-128"/>
                          <a:cs typeface="UKIJ CJK"/>
                        </a:rPr>
                        <a:t>バルブ</a:t>
                      </a:r>
                      <a:r>
                        <a:rPr sz="1200" spc="-10" dirty="0" err="1">
                          <a:latin typeface="BIZ UDPゴシック" panose="020B0400000000000000" pitchFamily="50" charset="-128"/>
                          <a:ea typeface="BIZ UDPゴシック" panose="020B0400000000000000" pitchFamily="50" charset="-128"/>
                          <a:cs typeface="UKIJ CJK"/>
                        </a:rPr>
                        <a:t>、</a:t>
                      </a:r>
                      <a:r>
                        <a:rPr sz="1200" dirty="0" err="1">
                          <a:latin typeface="BIZ UDPゴシック" panose="020B0400000000000000" pitchFamily="50" charset="-128"/>
                          <a:ea typeface="BIZ UDPゴシック" panose="020B0400000000000000" pitchFamily="50" charset="-128"/>
                          <a:cs typeface="UKIJ CJK"/>
                        </a:rPr>
                        <a:t>炉内構造物等</a:t>
                      </a:r>
                      <a:endParaRPr sz="1200" dirty="0">
                        <a:latin typeface="BIZ UDPゴシック" panose="020B0400000000000000" pitchFamily="50" charset="-128"/>
                        <a:ea typeface="BIZ UDPゴシック" panose="020B0400000000000000" pitchFamily="50" charset="-128"/>
                        <a:cs typeface="UKIJ CJK"/>
                      </a:endParaRPr>
                    </a:p>
                  </a:txBody>
                  <a:tcPr marL="0" marR="0" marT="66040" marB="0" anchor="ctr">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CFD8E8"/>
                    </a:solidFill>
                  </a:tcPr>
                </a:tc>
                <a:tc rowSpan="2">
                  <a:txBody>
                    <a:bodyPr/>
                    <a:lstStyle/>
                    <a:p>
                      <a:pPr algn="ctr">
                        <a:lnSpc>
                          <a:spcPct val="100000"/>
                        </a:lnSpc>
                      </a:pPr>
                      <a:endParaRPr sz="1400" dirty="0">
                        <a:latin typeface="BIZ UDPゴシック" panose="020B0400000000000000" pitchFamily="50" charset="-128"/>
                        <a:ea typeface="BIZ UDPゴシック" panose="020B0400000000000000" pitchFamily="50" charset="-128"/>
                        <a:cs typeface="Times New Roman"/>
                      </a:endParaRPr>
                    </a:p>
                    <a:p>
                      <a:pPr marL="16510" marR="71120" algn="ctr">
                        <a:lnSpc>
                          <a:spcPct val="163600"/>
                        </a:lnSpc>
                        <a:spcBef>
                          <a:spcPts val="1190"/>
                        </a:spcBef>
                      </a:pPr>
                      <a:r>
                        <a:rPr sz="1100" spc="25" dirty="0" err="1">
                          <a:latin typeface="BIZ UDPゴシック" panose="020B0400000000000000" pitchFamily="50" charset="-128"/>
                          <a:ea typeface="BIZ UDPゴシック" panose="020B0400000000000000" pitchFamily="50" charset="-128"/>
                          <a:cs typeface="UKIJ CJK"/>
                        </a:rPr>
                        <a:t>日立</a:t>
                      </a:r>
                      <a:r>
                        <a:rPr sz="1100" spc="80" dirty="0" err="1">
                          <a:latin typeface="BIZ UDPゴシック" panose="020B0400000000000000" pitchFamily="50" charset="-128"/>
                          <a:ea typeface="BIZ UDPゴシック" panose="020B0400000000000000" pitchFamily="50" charset="-128"/>
                          <a:cs typeface="UKIJ CJK"/>
                        </a:rPr>
                        <a:t>GE</a:t>
                      </a:r>
                      <a:r>
                        <a:rPr sz="1100" spc="-145" dirty="0" err="1">
                          <a:latin typeface="BIZ UDPゴシック" panose="020B0400000000000000" pitchFamily="50" charset="-128"/>
                          <a:ea typeface="BIZ UDPゴシック" panose="020B0400000000000000" pitchFamily="50" charset="-128"/>
                          <a:cs typeface="UKIJ CJK"/>
                        </a:rPr>
                        <a:t>や</a:t>
                      </a:r>
                      <a:r>
                        <a:rPr sz="1100" spc="75" dirty="0" err="1">
                          <a:latin typeface="BIZ UDPゴシック" panose="020B0400000000000000" pitchFamily="50" charset="-128"/>
                          <a:ea typeface="BIZ UDPゴシック" panose="020B0400000000000000" pitchFamily="50" charset="-128"/>
                          <a:cs typeface="UKIJ CJK"/>
                        </a:rPr>
                        <a:t>IHI</a:t>
                      </a:r>
                      <a:r>
                        <a:rPr sz="1100" spc="-140" dirty="0" err="1">
                          <a:latin typeface="BIZ UDPゴシック" panose="020B0400000000000000" pitchFamily="50" charset="-128"/>
                          <a:ea typeface="BIZ UDPゴシック" panose="020B0400000000000000" pitchFamily="50" charset="-128"/>
                          <a:cs typeface="UKIJ CJK"/>
                        </a:rPr>
                        <a:t>は</a:t>
                      </a:r>
                      <a:r>
                        <a:rPr sz="1100" spc="25" dirty="0" err="1">
                          <a:latin typeface="BIZ UDPゴシック" panose="020B0400000000000000" pitchFamily="50" charset="-128"/>
                          <a:ea typeface="BIZ UDPゴシック" panose="020B0400000000000000" pitchFamily="50" charset="-128"/>
                          <a:cs typeface="UKIJ CJK"/>
                        </a:rPr>
                        <a:t>資本提</a:t>
                      </a:r>
                      <a:r>
                        <a:rPr sz="1100" spc="35" dirty="0" err="1">
                          <a:latin typeface="BIZ UDPゴシック" panose="020B0400000000000000" pitchFamily="50" charset="-128"/>
                          <a:ea typeface="BIZ UDPゴシック" panose="020B0400000000000000" pitchFamily="50" charset="-128"/>
                          <a:cs typeface="UKIJ CJK"/>
                        </a:rPr>
                        <a:t>携</a:t>
                      </a:r>
                      <a:r>
                        <a:rPr sz="1100" spc="-285" dirty="0" err="1">
                          <a:latin typeface="BIZ UDPゴシック" panose="020B0400000000000000" pitchFamily="50" charset="-128"/>
                          <a:ea typeface="BIZ UDPゴシック" panose="020B0400000000000000" pitchFamily="50" charset="-128"/>
                          <a:cs typeface="UKIJ CJK"/>
                        </a:rPr>
                        <a:t>し</a:t>
                      </a:r>
                      <a:r>
                        <a:rPr sz="1100" spc="-204" dirty="0" err="1">
                          <a:latin typeface="BIZ UDPゴシック" panose="020B0400000000000000" pitchFamily="50" charset="-128"/>
                          <a:ea typeface="BIZ UDPゴシック" panose="020B0400000000000000" pitchFamily="50" charset="-128"/>
                          <a:cs typeface="UKIJ CJK"/>
                        </a:rPr>
                        <a:t>た</a:t>
                      </a:r>
                      <a:r>
                        <a:rPr sz="1100" spc="25" dirty="0" err="1">
                          <a:latin typeface="BIZ UDPゴシック" panose="020B0400000000000000" pitchFamily="50" charset="-128"/>
                          <a:ea typeface="BIZ UDPゴシック" panose="020B0400000000000000" pitchFamily="50" charset="-128"/>
                          <a:cs typeface="UKIJ CJK"/>
                        </a:rPr>
                        <a:t>上</a:t>
                      </a:r>
                      <a:r>
                        <a:rPr sz="1100" spc="-165" dirty="0" err="1">
                          <a:latin typeface="BIZ UDPゴシック" panose="020B0400000000000000" pitchFamily="50" charset="-128"/>
                          <a:ea typeface="BIZ UDPゴシック" panose="020B0400000000000000" pitchFamily="50" charset="-128"/>
                          <a:cs typeface="UKIJ CJK"/>
                        </a:rPr>
                        <a:t>で</a:t>
                      </a:r>
                      <a:r>
                        <a:rPr sz="1100" spc="-350" dirty="0" err="1">
                          <a:latin typeface="BIZ UDPゴシック" panose="020B0400000000000000" pitchFamily="50" charset="-128"/>
                          <a:ea typeface="BIZ UDPゴシック" panose="020B0400000000000000" pitchFamily="50" charset="-128"/>
                          <a:cs typeface="UKIJ CJK"/>
                        </a:rPr>
                        <a:t>、</a:t>
                      </a:r>
                      <a:r>
                        <a:rPr sz="1100" spc="25" dirty="0" err="1">
                          <a:latin typeface="BIZ UDPゴシック" panose="020B0400000000000000" pitchFamily="50" charset="-128"/>
                          <a:ea typeface="BIZ UDPゴシック" panose="020B0400000000000000" pitchFamily="50" charset="-128"/>
                          <a:cs typeface="UKIJ CJK"/>
                        </a:rPr>
                        <a:t>機</a:t>
                      </a:r>
                      <a:r>
                        <a:rPr sz="1100" spc="35" dirty="0" err="1">
                          <a:latin typeface="BIZ UDPゴシック" panose="020B0400000000000000" pitchFamily="50" charset="-128"/>
                          <a:ea typeface="BIZ UDPゴシック" panose="020B0400000000000000" pitchFamily="50" charset="-128"/>
                          <a:cs typeface="UKIJ CJK"/>
                        </a:rPr>
                        <a:t>器</a:t>
                      </a:r>
                      <a:r>
                        <a:rPr sz="1100" spc="-540" dirty="0" err="1">
                          <a:latin typeface="BIZ UDPゴシック" panose="020B0400000000000000" pitchFamily="50" charset="-128"/>
                          <a:ea typeface="BIZ UDPゴシック" panose="020B0400000000000000" pitchFamily="50" charset="-128"/>
                          <a:cs typeface="UKIJ CJK"/>
                        </a:rPr>
                        <a:t>・</a:t>
                      </a:r>
                      <a:r>
                        <a:rPr sz="1100" spc="35" dirty="0" err="1">
                          <a:latin typeface="BIZ UDPゴシック" panose="020B0400000000000000" pitchFamily="50" charset="-128"/>
                          <a:ea typeface="BIZ UDPゴシック" panose="020B0400000000000000" pitchFamily="50" charset="-128"/>
                          <a:cs typeface="UKIJ CJK"/>
                        </a:rPr>
                        <a:t>部</a:t>
                      </a:r>
                      <a:r>
                        <a:rPr sz="1100" spc="25" dirty="0" err="1">
                          <a:latin typeface="BIZ UDPゴシック" panose="020B0400000000000000" pitchFamily="50" charset="-128"/>
                          <a:ea typeface="BIZ UDPゴシック" panose="020B0400000000000000" pitchFamily="50" charset="-128"/>
                          <a:cs typeface="UKIJ CJK"/>
                        </a:rPr>
                        <a:t>材</a:t>
                      </a:r>
                      <a:r>
                        <a:rPr sz="1100" spc="-165" dirty="0" err="1">
                          <a:latin typeface="BIZ UDPゴシック" panose="020B0400000000000000" pitchFamily="50" charset="-128"/>
                          <a:ea typeface="BIZ UDPゴシック" panose="020B0400000000000000" pitchFamily="50" charset="-128"/>
                          <a:cs typeface="UKIJ CJK"/>
                        </a:rPr>
                        <a:t>へ</a:t>
                      </a:r>
                      <a:r>
                        <a:rPr sz="1100" spc="-180" dirty="0" err="1">
                          <a:latin typeface="BIZ UDPゴシック" panose="020B0400000000000000" pitchFamily="50" charset="-128"/>
                          <a:ea typeface="BIZ UDPゴシック" panose="020B0400000000000000" pitchFamily="50" charset="-128"/>
                          <a:cs typeface="UKIJ CJK"/>
                        </a:rPr>
                        <a:t>の</a:t>
                      </a:r>
                      <a:r>
                        <a:rPr sz="1100" spc="35" dirty="0" err="1">
                          <a:latin typeface="BIZ UDPゴシック" panose="020B0400000000000000" pitchFamily="50" charset="-128"/>
                          <a:ea typeface="BIZ UDPゴシック" panose="020B0400000000000000" pitchFamily="50" charset="-128"/>
                          <a:cs typeface="UKIJ CJK"/>
                        </a:rPr>
                        <a:t>参</a:t>
                      </a:r>
                      <a:r>
                        <a:rPr sz="1100" spc="25" dirty="0" err="1">
                          <a:latin typeface="BIZ UDPゴシック" panose="020B0400000000000000" pitchFamily="50" charset="-128"/>
                          <a:ea typeface="BIZ UDPゴシック" panose="020B0400000000000000" pitchFamily="50" charset="-128"/>
                          <a:cs typeface="UKIJ CJK"/>
                        </a:rPr>
                        <a:t>画</a:t>
                      </a:r>
                      <a:r>
                        <a:rPr sz="1100" spc="-250" dirty="0" err="1">
                          <a:latin typeface="BIZ UDPゴシック" panose="020B0400000000000000" pitchFamily="50" charset="-128"/>
                          <a:ea typeface="BIZ UDPゴシック" panose="020B0400000000000000" pitchFamily="50" charset="-128"/>
                          <a:cs typeface="UKIJ CJK"/>
                        </a:rPr>
                        <a:t>を</a:t>
                      </a:r>
                      <a:r>
                        <a:rPr sz="1100" spc="35" dirty="0" err="1">
                          <a:latin typeface="BIZ UDPゴシック" panose="020B0400000000000000" pitchFamily="50" charset="-128"/>
                          <a:ea typeface="BIZ UDPゴシック" panose="020B0400000000000000" pitchFamily="50" charset="-128"/>
                          <a:cs typeface="UKIJ CJK"/>
                        </a:rPr>
                        <a:t>検</a:t>
                      </a:r>
                      <a:r>
                        <a:rPr sz="1100" spc="25" dirty="0" err="1">
                          <a:latin typeface="BIZ UDPゴシック" panose="020B0400000000000000" pitchFamily="50" charset="-128"/>
                          <a:ea typeface="BIZ UDPゴシック" panose="020B0400000000000000" pitchFamily="50" charset="-128"/>
                          <a:cs typeface="UKIJ CJK"/>
                        </a:rPr>
                        <a:t>討</a:t>
                      </a:r>
                      <a:r>
                        <a:rPr sz="1100" spc="35" dirty="0" err="1">
                          <a:latin typeface="BIZ UDPゴシック" panose="020B0400000000000000" pitchFamily="50" charset="-128"/>
                          <a:ea typeface="BIZ UDPゴシック" panose="020B0400000000000000" pitchFamily="50" charset="-128"/>
                          <a:cs typeface="UKIJ CJK"/>
                        </a:rPr>
                        <a:t>中</a:t>
                      </a:r>
                      <a:r>
                        <a:rPr sz="1100" spc="-350" dirty="0">
                          <a:latin typeface="BIZ UDPゴシック" panose="020B0400000000000000" pitchFamily="50" charset="-128"/>
                          <a:ea typeface="BIZ UDPゴシック" panose="020B0400000000000000" pitchFamily="50" charset="-128"/>
                          <a:cs typeface="UKIJ CJK"/>
                        </a:rPr>
                        <a:t>。</a:t>
                      </a:r>
                      <a:endParaRPr lang="ja-JP" altLang="en-US" sz="1100" spc="-350" dirty="0">
                        <a:latin typeface="BIZ UDPゴシック" panose="020B0400000000000000" pitchFamily="50" charset="-128"/>
                        <a:ea typeface="BIZ UDPゴシック" panose="020B0400000000000000" pitchFamily="50" charset="-128"/>
                        <a:cs typeface="UKIJ CJK"/>
                      </a:endParaRPr>
                    </a:p>
                    <a:p>
                      <a:pPr marL="16510" marR="71120" algn="ctr">
                        <a:lnSpc>
                          <a:spcPct val="163600"/>
                        </a:lnSpc>
                        <a:spcBef>
                          <a:spcPts val="1190"/>
                        </a:spcBef>
                      </a:pPr>
                      <a:r>
                        <a:rPr lang="ja-JP" altLang="en-US" sz="1100" b="1" u="sng" spc="25" dirty="0">
                          <a:uFill>
                            <a:solidFill>
                              <a:srgbClr val="000000"/>
                            </a:solidFill>
                          </a:uFill>
                          <a:latin typeface="BIZ UDPゴシック" panose="020B0400000000000000" pitchFamily="50" charset="-128"/>
                          <a:ea typeface="BIZ UDPゴシック" panose="020B0400000000000000" pitchFamily="50" charset="-128"/>
                          <a:cs typeface="Noto Sans CJK HK"/>
                        </a:rPr>
                        <a:t>米</a:t>
                      </a:r>
                      <a:r>
                        <a:rPr lang="ja-JP" altLang="en-US" sz="1100" b="1" u="sng" spc="-1095" dirty="0">
                          <a:uFill>
                            <a:solidFill>
                              <a:srgbClr val="000000"/>
                            </a:solidFill>
                          </a:uFill>
                          <a:latin typeface="BIZ UDPゴシック" panose="020B0400000000000000" pitchFamily="50" charset="-128"/>
                          <a:ea typeface="BIZ UDPゴシック" panose="020B0400000000000000" pitchFamily="50" charset="-128"/>
                          <a:cs typeface="Noto Sans CJK HK"/>
                        </a:rPr>
                        <a:t>加 </a:t>
                      </a:r>
                      <a:r>
                        <a:rPr lang="ja-JP" altLang="en-US" sz="1100" b="1" u="sng" spc="-300" dirty="0">
                          <a:uFill>
                            <a:solidFill>
                              <a:srgbClr val="000000"/>
                            </a:solidFill>
                          </a:uFill>
                          <a:latin typeface="BIZ UDPゴシック" panose="020B0400000000000000" pitchFamily="50" charset="-128"/>
                          <a:ea typeface="BIZ UDPゴシック" panose="020B0400000000000000" pitchFamily="50" charset="-128"/>
                          <a:cs typeface="Noto Sans CJK HK"/>
                        </a:rPr>
                        <a:t>と</a:t>
                      </a:r>
                      <a:r>
                        <a:rPr lang="ja-JP" altLang="en-US" sz="1100" b="1" u="sng" spc="-155" dirty="0">
                          <a:uFill>
                            <a:solidFill>
                              <a:srgbClr val="000000"/>
                            </a:solidFill>
                          </a:uFill>
                          <a:latin typeface="BIZ UDPゴシック" panose="020B0400000000000000" pitchFamily="50" charset="-128"/>
                          <a:ea typeface="BIZ UDPゴシック" panose="020B0400000000000000" pitchFamily="50" charset="-128"/>
                          <a:cs typeface="Noto Sans CJK HK"/>
                        </a:rPr>
                        <a:t>も</a:t>
                      </a:r>
                      <a:r>
                        <a:rPr lang="ja-JP" altLang="en-US" sz="1100" b="1" u="sng" spc="-180" dirty="0">
                          <a:uFill>
                            <a:solidFill>
                              <a:srgbClr val="000000"/>
                            </a:solidFill>
                          </a:uFill>
                          <a:latin typeface="BIZ UDPゴシック" panose="020B0400000000000000" pitchFamily="50" charset="-128"/>
                          <a:ea typeface="BIZ UDPゴシック" panose="020B0400000000000000" pitchFamily="50" charset="-128"/>
                          <a:cs typeface="Noto Sans CJK HK"/>
                        </a:rPr>
                        <a:t>に</a:t>
                      </a:r>
                      <a:r>
                        <a:rPr lang="ja-JP" altLang="en-US" sz="1100" b="1" u="sng" spc="25" dirty="0">
                          <a:uFill>
                            <a:solidFill>
                              <a:srgbClr val="000000"/>
                            </a:solidFill>
                          </a:uFill>
                          <a:latin typeface="BIZ UDPゴシック" panose="020B0400000000000000" pitchFamily="50" charset="-128"/>
                          <a:ea typeface="BIZ UDPゴシック" panose="020B0400000000000000" pitchFamily="50" charset="-128"/>
                          <a:cs typeface="Noto Sans CJK HK"/>
                        </a:rPr>
                        <a:t>自国</a:t>
                      </a:r>
                      <a:r>
                        <a:rPr lang="ja-JP" altLang="en-US" sz="1100" b="1" u="sng" spc="-75" dirty="0">
                          <a:uFill>
                            <a:solidFill>
                              <a:srgbClr val="000000"/>
                            </a:solidFill>
                          </a:uFill>
                          <a:latin typeface="BIZ UDPゴシック" panose="020B0400000000000000" pitchFamily="50" charset="-128"/>
                          <a:ea typeface="BIZ UDPゴシック" panose="020B0400000000000000" pitchFamily="50" charset="-128"/>
                          <a:cs typeface="Noto Sans CJK HK"/>
                        </a:rPr>
                        <a:t>の</a:t>
                      </a:r>
                      <a:r>
                        <a:rPr lang="ja-JP" altLang="en-US" sz="1100" b="1" u="sng" spc="25" dirty="0">
                          <a:uFill>
                            <a:solidFill>
                              <a:srgbClr val="000000"/>
                            </a:solidFill>
                          </a:uFill>
                          <a:latin typeface="BIZ UDPゴシック" panose="020B0400000000000000" pitchFamily="50" charset="-128"/>
                          <a:ea typeface="BIZ UDPゴシック" panose="020B0400000000000000" pitchFamily="50" charset="-128"/>
                          <a:cs typeface="Noto Sans CJK HK"/>
                        </a:rPr>
                        <a:t>産業振</a:t>
                      </a:r>
                      <a:r>
                        <a:rPr lang="ja-JP" altLang="en-US" sz="1100" b="1" u="sng" spc="35" dirty="0">
                          <a:uFill>
                            <a:solidFill>
                              <a:srgbClr val="000000"/>
                            </a:solidFill>
                          </a:uFill>
                          <a:latin typeface="BIZ UDPゴシック" panose="020B0400000000000000" pitchFamily="50" charset="-128"/>
                          <a:ea typeface="BIZ UDPゴシック" panose="020B0400000000000000" pitchFamily="50" charset="-128"/>
                          <a:cs typeface="Noto Sans CJK HK"/>
                        </a:rPr>
                        <a:t>興</a:t>
                      </a:r>
                      <a:r>
                        <a:rPr lang="ja-JP" altLang="en-US" sz="1100" b="1" u="sng" spc="-75" dirty="0">
                          <a:uFill>
                            <a:solidFill>
                              <a:srgbClr val="000000"/>
                            </a:solidFill>
                          </a:uFill>
                          <a:latin typeface="BIZ UDPゴシック" panose="020B0400000000000000" pitchFamily="50" charset="-128"/>
                          <a:ea typeface="BIZ UDPゴシック" panose="020B0400000000000000" pitchFamily="50" charset="-128"/>
                          <a:cs typeface="Noto Sans CJK HK"/>
                        </a:rPr>
                        <a:t>の</a:t>
                      </a:r>
                      <a:r>
                        <a:rPr lang="ja-JP" altLang="en-US" sz="1100" b="1" u="sng" spc="35" dirty="0">
                          <a:uFill>
                            <a:solidFill>
                              <a:srgbClr val="000000"/>
                            </a:solidFill>
                          </a:uFill>
                          <a:latin typeface="BIZ UDPゴシック" panose="020B0400000000000000" pitchFamily="50" charset="-128"/>
                          <a:ea typeface="BIZ UDPゴシック" panose="020B0400000000000000" pitchFamily="50" charset="-128"/>
                          <a:cs typeface="Noto Sans CJK HK"/>
                        </a:rPr>
                        <a:t>観</a:t>
                      </a:r>
                      <a:r>
                        <a:rPr lang="ja-JP" altLang="en-US" sz="1100" b="1" u="sng" spc="25" dirty="0">
                          <a:uFill>
                            <a:solidFill>
                              <a:srgbClr val="000000"/>
                            </a:solidFill>
                          </a:uFill>
                          <a:latin typeface="BIZ UDPゴシック" panose="020B0400000000000000" pitchFamily="50" charset="-128"/>
                          <a:ea typeface="BIZ UDPゴシック" panose="020B0400000000000000" pitchFamily="50" charset="-128"/>
                          <a:cs typeface="Noto Sans CJK HK"/>
                        </a:rPr>
                        <a:t>点</a:t>
                      </a:r>
                      <a:r>
                        <a:rPr lang="ja-JP" altLang="en-US" sz="1100" b="1" u="sng" spc="-110" dirty="0">
                          <a:uFill>
                            <a:solidFill>
                              <a:srgbClr val="000000"/>
                            </a:solidFill>
                          </a:uFill>
                          <a:latin typeface="BIZ UDPゴシック" panose="020B0400000000000000" pitchFamily="50" charset="-128"/>
                          <a:ea typeface="BIZ UDPゴシック" panose="020B0400000000000000" pitchFamily="50" charset="-128"/>
                          <a:cs typeface="Noto Sans CJK HK"/>
                        </a:rPr>
                        <a:t>で</a:t>
                      </a:r>
                      <a:r>
                        <a:rPr lang="ja-JP" altLang="en-US" sz="1100" b="1" u="sng" spc="35" dirty="0">
                          <a:uFill>
                            <a:solidFill>
                              <a:srgbClr val="000000"/>
                            </a:solidFill>
                          </a:uFill>
                          <a:latin typeface="BIZ UDPゴシック" panose="020B0400000000000000" pitchFamily="50" charset="-128"/>
                          <a:ea typeface="BIZ UDPゴシック" panose="020B0400000000000000" pitchFamily="50" charset="-128"/>
                          <a:cs typeface="Noto Sans CJK HK"/>
                        </a:rPr>
                        <a:t>自</a:t>
                      </a:r>
                      <a:r>
                        <a:rPr lang="ja-JP" altLang="en-US" sz="1100" b="1" u="sng" spc="25" dirty="0">
                          <a:uFill>
                            <a:solidFill>
                              <a:srgbClr val="000000"/>
                            </a:solidFill>
                          </a:uFill>
                          <a:latin typeface="BIZ UDPゴシック" panose="020B0400000000000000" pitchFamily="50" charset="-128"/>
                          <a:ea typeface="BIZ UDPゴシック" panose="020B0400000000000000" pitchFamily="50" charset="-128"/>
                          <a:cs typeface="Noto Sans CJK HK"/>
                        </a:rPr>
                        <a:t>国</a:t>
                      </a:r>
                      <a:r>
                        <a:rPr lang="ja-JP" altLang="en-US" sz="1100" b="1" u="sng" spc="35" dirty="0">
                          <a:uFill>
                            <a:solidFill>
                              <a:srgbClr val="000000"/>
                            </a:solidFill>
                          </a:uFill>
                          <a:latin typeface="BIZ UDPゴシック" panose="020B0400000000000000" pitchFamily="50" charset="-128"/>
                          <a:ea typeface="BIZ UDPゴシック" panose="020B0400000000000000" pitchFamily="50" charset="-128"/>
                          <a:cs typeface="Noto Sans CJK HK"/>
                        </a:rPr>
                        <a:t>調</a:t>
                      </a:r>
                      <a:r>
                        <a:rPr lang="ja-JP" altLang="en-US" sz="1100" b="1" u="sng" spc="25" dirty="0">
                          <a:uFill>
                            <a:solidFill>
                              <a:srgbClr val="000000"/>
                            </a:solidFill>
                          </a:uFill>
                          <a:latin typeface="BIZ UDPゴシック" panose="020B0400000000000000" pitchFamily="50" charset="-128"/>
                          <a:ea typeface="BIZ UDPゴシック" panose="020B0400000000000000" pitchFamily="50" charset="-128"/>
                          <a:cs typeface="Noto Sans CJK HK"/>
                        </a:rPr>
                        <a:t>達率</a:t>
                      </a:r>
                      <a:r>
                        <a:rPr lang="ja-JP" altLang="en-US" sz="1100" b="1" u="sng" spc="-180" dirty="0">
                          <a:uFill>
                            <a:solidFill>
                              <a:srgbClr val="000000"/>
                            </a:solidFill>
                          </a:uFill>
                          <a:latin typeface="BIZ UDPゴシック" panose="020B0400000000000000" pitchFamily="50" charset="-128"/>
                          <a:ea typeface="BIZ UDPゴシック" panose="020B0400000000000000" pitchFamily="50" charset="-128"/>
                          <a:cs typeface="Noto Sans CJK HK"/>
                        </a:rPr>
                        <a:t>を</a:t>
                      </a:r>
                      <a:r>
                        <a:rPr lang="ja-JP" altLang="en-US" sz="1100" b="1" u="sng" spc="35" dirty="0">
                          <a:uFill>
                            <a:solidFill>
                              <a:srgbClr val="000000"/>
                            </a:solidFill>
                          </a:uFill>
                          <a:latin typeface="BIZ UDPゴシック" panose="020B0400000000000000" pitchFamily="50" charset="-128"/>
                          <a:ea typeface="BIZ UDPゴシック" panose="020B0400000000000000" pitchFamily="50" charset="-128"/>
                          <a:cs typeface="Noto Sans CJK HK"/>
                        </a:rPr>
                        <a:t>重視</a:t>
                      </a:r>
                      <a:r>
                        <a:rPr lang="ja-JP" altLang="en-US" sz="1100" u="sng" spc="-355" dirty="0">
                          <a:uFill>
                            <a:solidFill>
                              <a:srgbClr val="000000"/>
                            </a:solidFill>
                          </a:uFill>
                          <a:latin typeface="BIZ UDPゴシック" panose="020B0400000000000000" pitchFamily="50" charset="-128"/>
                          <a:ea typeface="BIZ UDPゴシック" panose="020B0400000000000000" pitchFamily="50" charset="-128"/>
                          <a:cs typeface="UKIJ CJK"/>
                        </a:rPr>
                        <a:t>。</a:t>
                      </a:r>
                      <a:endParaRPr lang="ja-JP" altLang="en-US" sz="1100" dirty="0">
                        <a:latin typeface="BIZ UDPゴシック" panose="020B0400000000000000" pitchFamily="50" charset="-128"/>
                        <a:ea typeface="BIZ UDPゴシック" panose="020B0400000000000000" pitchFamily="50" charset="-128"/>
                        <a:cs typeface="UKIJ CJK"/>
                      </a:endParaRPr>
                    </a:p>
                  </a:txBody>
                  <a:tcPr marL="0" marR="0" marT="0" marB="0" anchor="ctr">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CFD8E8"/>
                    </a:solidFill>
                  </a:tcPr>
                </a:tc>
                <a:extLst>
                  <a:ext uri="{0D108BD9-81ED-4DB2-BD59-A6C34878D82A}">
                    <a16:rowId xmlns:a16="http://schemas.microsoft.com/office/drawing/2014/main" val="10005"/>
                  </a:ext>
                </a:extLst>
              </a:tr>
              <a:tr h="572851">
                <a:tc>
                  <a:txBody>
                    <a:bodyPr/>
                    <a:lstStyle/>
                    <a:p>
                      <a:pPr marL="635" algn="ctr">
                        <a:lnSpc>
                          <a:spcPct val="100000"/>
                        </a:lnSpc>
                        <a:spcBef>
                          <a:spcPts val="105"/>
                        </a:spcBef>
                      </a:pPr>
                      <a:r>
                        <a:rPr sz="1500" b="1" spc="105" dirty="0">
                          <a:solidFill>
                            <a:srgbClr val="FFFFFF"/>
                          </a:solidFill>
                          <a:latin typeface="BIZ UDPゴシック" panose="020B0400000000000000" pitchFamily="50" charset="-128"/>
                          <a:ea typeface="BIZ UDPゴシック" panose="020B0400000000000000" pitchFamily="50" charset="-128"/>
                          <a:cs typeface="Noto Sans CJK HK"/>
                        </a:rPr>
                        <a:t>VOYGR</a:t>
                      </a:r>
                      <a:endParaRPr sz="1500" dirty="0">
                        <a:latin typeface="BIZ UDPゴシック" panose="020B0400000000000000" pitchFamily="50" charset="-128"/>
                        <a:ea typeface="BIZ UDPゴシック" panose="020B0400000000000000" pitchFamily="50" charset="-128"/>
                        <a:cs typeface="Noto Sans CJK HK"/>
                      </a:endParaRPr>
                    </a:p>
                    <a:p>
                      <a:pPr algn="ctr">
                        <a:lnSpc>
                          <a:spcPts val="1700"/>
                        </a:lnSpc>
                        <a:spcBef>
                          <a:spcPts val="360"/>
                        </a:spcBef>
                      </a:pPr>
                      <a:r>
                        <a:rPr sz="1500" b="1" spc="45" dirty="0">
                          <a:solidFill>
                            <a:srgbClr val="FFFFFF"/>
                          </a:solidFill>
                          <a:latin typeface="BIZ UDPゴシック" panose="020B0400000000000000" pitchFamily="50" charset="-128"/>
                          <a:ea typeface="BIZ UDPゴシック" panose="020B0400000000000000" pitchFamily="50" charset="-128"/>
                          <a:cs typeface="Noto Sans CJK HK"/>
                        </a:rPr>
                        <a:t>（NuScale）</a:t>
                      </a:r>
                      <a:endParaRPr sz="1500" dirty="0">
                        <a:latin typeface="BIZ UDPゴシック" panose="020B0400000000000000" pitchFamily="50" charset="-128"/>
                        <a:ea typeface="BIZ UDPゴシック" panose="020B0400000000000000" pitchFamily="50" charset="-128"/>
                        <a:cs typeface="Noto Sans CJK HK"/>
                      </a:endParaRPr>
                    </a:p>
                  </a:txBody>
                  <a:tcPr marL="0" marR="0" marT="13335" marB="0" anchor="ctr">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4F80BC"/>
                    </a:solidFill>
                  </a:tcPr>
                </a:tc>
                <a:tc>
                  <a:txBody>
                    <a:bodyPr/>
                    <a:lstStyle/>
                    <a:p>
                      <a:pPr marL="1270" algn="ctr">
                        <a:lnSpc>
                          <a:spcPct val="100000"/>
                        </a:lnSpc>
                        <a:spcBef>
                          <a:spcPts val="490"/>
                        </a:spcBef>
                      </a:pPr>
                      <a:r>
                        <a:rPr sz="1200" spc="35" dirty="0">
                          <a:latin typeface="BIZ UDPゴシック" panose="020B0400000000000000" pitchFamily="50" charset="-128"/>
                          <a:ea typeface="BIZ UDPゴシック" panose="020B0400000000000000" pitchFamily="50" charset="-128"/>
                          <a:cs typeface="UKIJ CJK"/>
                        </a:rPr>
                        <a:t>米</a:t>
                      </a:r>
                      <a:r>
                        <a:rPr sz="1200" spc="-365" dirty="0">
                          <a:latin typeface="BIZ UDPゴシック" panose="020B0400000000000000" pitchFamily="50" charset="-128"/>
                          <a:ea typeface="BIZ UDPゴシック" panose="020B0400000000000000" pitchFamily="50" charset="-128"/>
                          <a:cs typeface="UKIJ CJK"/>
                        </a:rPr>
                        <a:t>、</a:t>
                      </a:r>
                      <a:r>
                        <a:rPr sz="1200" spc="-185" dirty="0">
                          <a:latin typeface="BIZ UDPゴシック" panose="020B0400000000000000" pitchFamily="50" charset="-128"/>
                          <a:ea typeface="BIZ UDPゴシック" panose="020B0400000000000000" pitchFamily="50" charset="-128"/>
                          <a:cs typeface="UKIJ CJK"/>
                        </a:rPr>
                        <a:t>ルー</a:t>
                      </a:r>
                      <a:r>
                        <a:rPr sz="1200" spc="-254" dirty="0">
                          <a:latin typeface="BIZ UDPゴシック" panose="020B0400000000000000" pitchFamily="50" charset="-128"/>
                          <a:ea typeface="BIZ UDPゴシック" panose="020B0400000000000000" pitchFamily="50" charset="-128"/>
                          <a:cs typeface="UKIJ CJK"/>
                        </a:rPr>
                        <a:t>マ</a:t>
                      </a:r>
                      <a:r>
                        <a:rPr sz="1200" spc="-265" dirty="0">
                          <a:latin typeface="BIZ UDPゴシック" panose="020B0400000000000000" pitchFamily="50" charset="-128"/>
                          <a:ea typeface="BIZ UDPゴシック" panose="020B0400000000000000" pitchFamily="50" charset="-128"/>
                          <a:cs typeface="UKIJ CJK"/>
                        </a:rPr>
                        <a:t>ニ</a:t>
                      </a:r>
                      <a:r>
                        <a:rPr sz="1200" spc="-254" dirty="0">
                          <a:latin typeface="BIZ UDPゴシック" panose="020B0400000000000000" pitchFamily="50" charset="-128"/>
                          <a:ea typeface="BIZ UDPゴシック" panose="020B0400000000000000" pitchFamily="50" charset="-128"/>
                          <a:cs typeface="UKIJ CJK"/>
                        </a:rPr>
                        <a:t>ア</a:t>
                      </a:r>
                      <a:r>
                        <a:rPr sz="1200" spc="35" dirty="0">
                          <a:latin typeface="BIZ UDPゴシック" panose="020B0400000000000000" pitchFamily="50" charset="-128"/>
                          <a:ea typeface="BIZ UDPゴシック" panose="020B0400000000000000" pitchFamily="50" charset="-128"/>
                          <a:cs typeface="UKIJ CJK"/>
                        </a:rPr>
                        <a:t>等</a:t>
                      </a:r>
                      <a:endParaRPr sz="1200" dirty="0">
                        <a:latin typeface="BIZ UDPゴシック" panose="020B0400000000000000" pitchFamily="50" charset="-128"/>
                        <a:ea typeface="BIZ UDPゴシック" panose="020B0400000000000000" pitchFamily="50" charset="-128"/>
                        <a:cs typeface="UKIJ CJK"/>
                      </a:endParaRPr>
                    </a:p>
                    <a:p>
                      <a:pPr algn="ctr">
                        <a:lnSpc>
                          <a:spcPts val="1315"/>
                        </a:lnSpc>
                        <a:spcBef>
                          <a:spcPts val="785"/>
                        </a:spcBef>
                      </a:pPr>
                      <a:r>
                        <a:rPr sz="1200" spc="65" dirty="0">
                          <a:latin typeface="BIZ UDPゴシック" panose="020B0400000000000000" pitchFamily="50" charset="-128"/>
                          <a:ea typeface="BIZ UDPゴシック" panose="020B0400000000000000" pitchFamily="50" charset="-128"/>
                          <a:cs typeface="UKIJ CJK"/>
                        </a:rPr>
                        <a:t>（1</a:t>
                      </a:r>
                      <a:r>
                        <a:rPr sz="1200" spc="35" dirty="0">
                          <a:latin typeface="BIZ UDPゴシック" panose="020B0400000000000000" pitchFamily="50" charset="-128"/>
                          <a:ea typeface="BIZ UDPゴシック" panose="020B0400000000000000" pitchFamily="50" charset="-128"/>
                          <a:cs typeface="UKIJ CJK"/>
                        </a:rPr>
                        <a:t>基～）</a:t>
                      </a:r>
                      <a:endParaRPr sz="1200" dirty="0">
                        <a:latin typeface="BIZ UDPゴシック" panose="020B0400000000000000" pitchFamily="50" charset="-128"/>
                        <a:ea typeface="BIZ UDPゴシック" panose="020B0400000000000000" pitchFamily="50" charset="-128"/>
                        <a:cs typeface="UKIJ CJK"/>
                      </a:endParaRPr>
                    </a:p>
                  </a:txBody>
                  <a:tcPr marL="0" marR="0" marT="62230" marB="0" anchor="ctr">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E8EDF4"/>
                    </a:solidFill>
                  </a:tcPr>
                </a:tc>
                <a:tc>
                  <a:txBody>
                    <a:bodyPr/>
                    <a:lstStyle/>
                    <a:p>
                      <a:pPr algn="ctr">
                        <a:lnSpc>
                          <a:spcPct val="100000"/>
                        </a:lnSpc>
                        <a:spcBef>
                          <a:spcPts val="1410"/>
                        </a:spcBef>
                      </a:pPr>
                      <a:r>
                        <a:rPr sz="1600" b="1" spc="105" dirty="0">
                          <a:latin typeface="BIZ UDPゴシック" panose="020B0400000000000000" pitchFamily="50" charset="-128"/>
                          <a:ea typeface="BIZ UDPゴシック" panose="020B0400000000000000" pitchFamily="50" charset="-128"/>
                          <a:cs typeface="Noto Sans CJK HK"/>
                        </a:rPr>
                        <a:t>100</a:t>
                      </a:r>
                      <a:r>
                        <a:rPr sz="1600" b="1" spc="-5" dirty="0">
                          <a:latin typeface="BIZ UDPゴシック" panose="020B0400000000000000" pitchFamily="50" charset="-128"/>
                          <a:ea typeface="BIZ UDPゴシック" panose="020B0400000000000000" pitchFamily="50" charset="-128"/>
                          <a:cs typeface="Noto Sans CJK HK"/>
                        </a:rPr>
                        <a:t>億</a:t>
                      </a:r>
                      <a:r>
                        <a:rPr sz="1600" b="1" spc="125" dirty="0">
                          <a:latin typeface="BIZ UDPゴシック" panose="020B0400000000000000" pitchFamily="50" charset="-128"/>
                          <a:ea typeface="BIZ UDPゴシック" panose="020B0400000000000000" pitchFamily="50" charset="-128"/>
                          <a:cs typeface="Noto Sans CJK HK"/>
                        </a:rPr>
                        <a:t>～/</a:t>
                      </a:r>
                      <a:r>
                        <a:rPr sz="1600" b="1" spc="-5" dirty="0">
                          <a:latin typeface="BIZ UDPゴシック" panose="020B0400000000000000" pitchFamily="50" charset="-128"/>
                          <a:ea typeface="BIZ UDPゴシック" panose="020B0400000000000000" pitchFamily="50" charset="-128"/>
                          <a:cs typeface="Noto Sans CJK HK"/>
                        </a:rPr>
                        <a:t>基</a:t>
                      </a:r>
                      <a:endParaRPr sz="1600" dirty="0">
                        <a:latin typeface="BIZ UDPゴシック" panose="020B0400000000000000" pitchFamily="50" charset="-128"/>
                        <a:ea typeface="BIZ UDPゴシック" panose="020B0400000000000000" pitchFamily="50" charset="-128"/>
                        <a:cs typeface="Noto Sans CJK HK"/>
                      </a:endParaRPr>
                    </a:p>
                  </a:txBody>
                  <a:tcPr marL="0" marR="0" marT="179070" marB="0" anchor="ctr">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E8EDF4"/>
                    </a:solidFill>
                  </a:tcPr>
                </a:tc>
                <a:tc>
                  <a:txBody>
                    <a:bodyPr/>
                    <a:lstStyle/>
                    <a:p>
                      <a:pPr algn="ctr">
                        <a:lnSpc>
                          <a:spcPct val="100000"/>
                        </a:lnSpc>
                        <a:spcBef>
                          <a:spcPts val="10"/>
                        </a:spcBef>
                      </a:pPr>
                      <a:endParaRPr sz="1600" dirty="0">
                        <a:latin typeface="BIZ UDPゴシック" panose="020B0400000000000000" pitchFamily="50" charset="-128"/>
                        <a:ea typeface="BIZ UDPゴシック" panose="020B0400000000000000" pitchFamily="50" charset="-128"/>
                        <a:cs typeface="Times New Roman"/>
                      </a:endParaRPr>
                    </a:p>
                    <a:p>
                      <a:pPr algn="ctr">
                        <a:lnSpc>
                          <a:spcPct val="100000"/>
                        </a:lnSpc>
                        <a:spcBef>
                          <a:spcPts val="5"/>
                        </a:spcBef>
                      </a:pPr>
                      <a:r>
                        <a:rPr sz="1200" spc="25" dirty="0">
                          <a:latin typeface="BIZ UDPゴシック" panose="020B0400000000000000" pitchFamily="50" charset="-128"/>
                          <a:ea typeface="BIZ UDPゴシック" panose="020B0400000000000000" pitchFamily="50" charset="-128"/>
                          <a:cs typeface="UKIJ CJK"/>
                        </a:rPr>
                        <a:t>格納容器</a:t>
                      </a:r>
                      <a:r>
                        <a:rPr sz="1200" spc="-365" dirty="0">
                          <a:latin typeface="BIZ UDPゴシック" panose="020B0400000000000000" pitchFamily="50" charset="-128"/>
                          <a:ea typeface="BIZ UDPゴシック" panose="020B0400000000000000" pitchFamily="50" charset="-128"/>
                          <a:cs typeface="UKIJ CJK"/>
                        </a:rPr>
                        <a:t>、</a:t>
                      </a:r>
                      <a:r>
                        <a:rPr sz="1200" spc="25" dirty="0">
                          <a:latin typeface="BIZ UDPゴシック" panose="020B0400000000000000" pitchFamily="50" charset="-128"/>
                          <a:ea typeface="BIZ UDPゴシック" panose="020B0400000000000000" pitchFamily="50" charset="-128"/>
                          <a:cs typeface="UKIJ CJK"/>
                        </a:rPr>
                        <a:t>伝熱</a:t>
                      </a:r>
                      <a:r>
                        <a:rPr sz="1200" spc="35" dirty="0">
                          <a:latin typeface="BIZ UDPゴシック" panose="020B0400000000000000" pitchFamily="50" charset="-128"/>
                          <a:ea typeface="BIZ UDPゴシック" panose="020B0400000000000000" pitchFamily="50" charset="-128"/>
                          <a:cs typeface="UKIJ CJK"/>
                        </a:rPr>
                        <a:t>管</a:t>
                      </a:r>
                      <a:r>
                        <a:rPr sz="1200" spc="-365" dirty="0">
                          <a:latin typeface="BIZ UDPゴシック" panose="020B0400000000000000" pitchFamily="50" charset="-128"/>
                          <a:ea typeface="BIZ UDPゴシック" panose="020B0400000000000000" pitchFamily="50" charset="-128"/>
                          <a:cs typeface="UKIJ CJK"/>
                        </a:rPr>
                        <a:t>、</a:t>
                      </a:r>
                      <a:r>
                        <a:rPr sz="1200" spc="35" dirty="0">
                          <a:latin typeface="BIZ UDPゴシック" panose="020B0400000000000000" pitchFamily="50" charset="-128"/>
                          <a:ea typeface="BIZ UDPゴシック" panose="020B0400000000000000" pitchFamily="50" charset="-128"/>
                          <a:cs typeface="UKIJ CJK"/>
                        </a:rPr>
                        <a:t>溶</a:t>
                      </a:r>
                      <a:r>
                        <a:rPr sz="1200" spc="25" dirty="0">
                          <a:latin typeface="BIZ UDPゴシック" panose="020B0400000000000000" pitchFamily="50" charset="-128"/>
                          <a:ea typeface="BIZ UDPゴシック" panose="020B0400000000000000" pitchFamily="50" charset="-128"/>
                          <a:cs typeface="UKIJ CJK"/>
                        </a:rPr>
                        <a:t>接材</a:t>
                      </a:r>
                      <a:r>
                        <a:rPr sz="1200" spc="180" dirty="0">
                          <a:latin typeface="BIZ UDPゴシック" panose="020B0400000000000000" pitchFamily="50" charset="-128"/>
                          <a:ea typeface="BIZ UDPゴシック" panose="020B0400000000000000" pitchFamily="50" charset="-128"/>
                          <a:cs typeface="UKIJ CJK"/>
                        </a:rPr>
                        <a:t> </a:t>
                      </a:r>
                      <a:r>
                        <a:rPr sz="1200" spc="25" dirty="0">
                          <a:latin typeface="BIZ UDPゴシック" panose="020B0400000000000000" pitchFamily="50" charset="-128"/>
                          <a:ea typeface="BIZ UDPゴシック" panose="020B0400000000000000" pitchFamily="50" charset="-128"/>
                          <a:cs typeface="UKIJ CJK"/>
                        </a:rPr>
                        <a:t>等</a:t>
                      </a:r>
                      <a:endParaRPr sz="1200" dirty="0">
                        <a:latin typeface="BIZ UDPゴシック" panose="020B0400000000000000" pitchFamily="50" charset="-128"/>
                        <a:ea typeface="BIZ UDPゴシック" panose="020B0400000000000000" pitchFamily="50" charset="-128"/>
                        <a:cs typeface="UKIJ CJK"/>
                      </a:endParaRPr>
                    </a:p>
                  </a:txBody>
                  <a:tcPr marL="0" marR="0" marT="1270" marB="0" anchor="ctr">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E8EDF4"/>
                    </a:solidFill>
                  </a:tcPr>
                </a:tc>
                <a:tc vMerge="1">
                  <a:txBody>
                    <a:bodyPr/>
                    <a:lstStyle/>
                    <a:p>
                      <a:endParaRPr/>
                    </a:p>
                  </a:txBody>
                  <a:tcPr marL="0" marR="0" marT="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CFD8E8"/>
                    </a:solid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310849486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2"/>
          <p:cNvGraphicFramePr>
            <a:graphicFrameLocks noGrp="1"/>
          </p:cNvGraphicFramePr>
          <p:nvPr>
            <p:extLst>
              <p:ext uri="{D42A27DB-BD31-4B8C-83A1-F6EECF244321}">
                <p14:modId xmlns:p14="http://schemas.microsoft.com/office/powerpoint/2010/main" val="965753183"/>
              </p:ext>
            </p:extLst>
          </p:nvPr>
        </p:nvGraphicFramePr>
        <p:xfrm>
          <a:off x="0" y="676102"/>
          <a:ext cx="12191999" cy="6031176"/>
        </p:xfrm>
        <a:graphic>
          <a:graphicData uri="http://schemas.openxmlformats.org/drawingml/2006/table">
            <a:tbl>
              <a:tblPr firstRow="1" bandRow="1">
                <a:tableStyleId>{2D5ABB26-0587-4C30-8999-92F81FD0307C}</a:tableStyleId>
              </a:tblPr>
              <a:tblGrid>
                <a:gridCol w="554253">
                  <a:extLst>
                    <a:ext uri="{9D8B030D-6E8A-4147-A177-3AD203B41FA5}">
                      <a16:colId xmlns:a16="http://schemas.microsoft.com/office/drawing/2014/main" val="20000"/>
                    </a:ext>
                  </a:extLst>
                </a:gridCol>
                <a:gridCol w="376861">
                  <a:extLst>
                    <a:ext uri="{9D8B030D-6E8A-4147-A177-3AD203B41FA5}">
                      <a16:colId xmlns:a16="http://schemas.microsoft.com/office/drawing/2014/main" val="20001"/>
                    </a:ext>
                  </a:extLst>
                </a:gridCol>
                <a:gridCol w="1072240">
                  <a:extLst>
                    <a:ext uri="{9D8B030D-6E8A-4147-A177-3AD203B41FA5}">
                      <a16:colId xmlns:a16="http://schemas.microsoft.com/office/drawing/2014/main" val="20002"/>
                    </a:ext>
                  </a:extLst>
                </a:gridCol>
                <a:gridCol w="1072240">
                  <a:extLst>
                    <a:ext uri="{9D8B030D-6E8A-4147-A177-3AD203B41FA5}">
                      <a16:colId xmlns:a16="http://schemas.microsoft.com/office/drawing/2014/main" val="20003"/>
                    </a:ext>
                  </a:extLst>
                </a:gridCol>
                <a:gridCol w="1161331">
                  <a:extLst>
                    <a:ext uri="{9D8B030D-6E8A-4147-A177-3AD203B41FA5}">
                      <a16:colId xmlns:a16="http://schemas.microsoft.com/office/drawing/2014/main" val="20004"/>
                    </a:ext>
                  </a:extLst>
                </a:gridCol>
                <a:gridCol w="1077759">
                  <a:extLst>
                    <a:ext uri="{9D8B030D-6E8A-4147-A177-3AD203B41FA5}">
                      <a16:colId xmlns:a16="http://schemas.microsoft.com/office/drawing/2014/main" val="20005"/>
                    </a:ext>
                  </a:extLst>
                </a:gridCol>
                <a:gridCol w="1233865">
                  <a:extLst>
                    <a:ext uri="{9D8B030D-6E8A-4147-A177-3AD203B41FA5}">
                      <a16:colId xmlns:a16="http://schemas.microsoft.com/office/drawing/2014/main" val="20006"/>
                    </a:ext>
                  </a:extLst>
                </a:gridCol>
                <a:gridCol w="1306399">
                  <a:extLst>
                    <a:ext uri="{9D8B030D-6E8A-4147-A177-3AD203B41FA5}">
                      <a16:colId xmlns:a16="http://schemas.microsoft.com/office/drawing/2014/main" val="20007"/>
                    </a:ext>
                  </a:extLst>
                </a:gridCol>
                <a:gridCol w="1476694">
                  <a:extLst>
                    <a:ext uri="{9D8B030D-6E8A-4147-A177-3AD203B41FA5}">
                      <a16:colId xmlns:a16="http://schemas.microsoft.com/office/drawing/2014/main" val="20008"/>
                    </a:ext>
                  </a:extLst>
                </a:gridCol>
                <a:gridCol w="1446736">
                  <a:extLst>
                    <a:ext uri="{9D8B030D-6E8A-4147-A177-3AD203B41FA5}">
                      <a16:colId xmlns:a16="http://schemas.microsoft.com/office/drawing/2014/main" val="20009"/>
                    </a:ext>
                  </a:extLst>
                </a:gridCol>
                <a:gridCol w="1413621">
                  <a:extLst>
                    <a:ext uri="{9D8B030D-6E8A-4147-A177-3AD203B41FA5}">
                      <a16:colId xmlns:a16="http://schemas.microsoft.com/office/drawing/2014/main" val="20010"/>
                    </a:ext>
                  </a:extLst>
                </a:gridCol>
              </a:tblGrid>
              <a:tr h="304800">
                <a:tc rowSpan="2" gridSpan="2">
                  <a:txBody>
                    <a:bodyPr/>
                    <a:lstStyle/>
                    <a:p>
                      <a:pPr>
                        <a:lnSpc>
                          <a:spcPct val="100000"/>
                        </a:lnSpc>
                      </a:pPr>
                      <a:endParaRPr sz="1200" dirty="0">
                        <a:latin typeface="BIZ UDPゴシック" panose="020B0400000000000000" pitchFamily="50" charset="-128"/>
                        <a:ea typeface="BIZ UDPゴシック" panose="020B0400000000000000" pitchFamily="50" charset="-128"/>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F81BC"/>
                    </a:solidFill>
                  </a:tcPr>
                </a:tc>
                <a:tc rowSpan="2" hMerge="1">
                  <a:txBody>
                    <a:bodyPr/>
                    <a:lstStyle/>
                    <a:p>
                      <a:endParaRPr/>
                    </a:p>
                  </a:txBody>
                  <a:tcPr marL="0" marR="0" marT="0" marB="0"/>
                </a:tc>
                <a:tc rowSpan="2">
                  <a:txBody>
                    <a:bodyPr/>
                    <a:lstStyle/>
                    <a:p>
                      <a:pPr marL="117475" marR="110489" indent="135255" algn="ctr">
                        <a:lnSpc>
                          <a:spcPct val="100000"/>
                        </a:lnSpc>
                        <a:spcBef>
                          <a:spcPts val="725"/>
                        </a:spcBef>
                      </a:pPr>
                      <a:r>
                        <a:rPr sz="1400" b="1" dirty="0">
                          <a:solidFill>
                            <a:srgbClr val="FFFFFF"/>
                          </a:solidFill>
                          <a:latin typeface="BIZ UDPゴシック" panose="020B0400000000000000" pitchFamily="50" charset="-128"/>
                          <a:ea typeface="BIZ UDPゴシック" panose="020B0400000000000000" pitchFamily="50" charset="-128"/>
                          <a:cs typeface="Noto Sans CJK HK"/>
                        </a:rPr>
                        <a:t>技術 成熟度・ </a:t>
                      </a:r>
                      <a:r>
                        <a:rPr sz="1400" b="1" dirty="0" err="1">
                          <a:solidFill>
                            <a:srgbClr val="FFFFFF"/>
                          </a:solidFill>
                          <a:latin typeface="BIZ UDPゴシック" panose="020B0400000000000000" pitchFamily="50" charset="-128"/>
                          <a:ea typeface="BIZ UDPゴシック" panose="020B0400000000000000" pitchFamily="50" charset="-128"/>
                          <a:cs typeface="Noto Sans CJK HK"/>
                        </a:rPr>
                        <a:t>時間軸</a:t>
                      </a:r>
                      <a:endParaRPr sz="1400" dirty="0">
                        <a:latin typeface="BIZ UDPゴシック" panose="020B0400000000000000" pitchFamily="50" charset="-128"/>
                        <a:ea typeface="BIZ UDPゴシック" panose="020B0400000000000000" pitchFamily="50" charset="-128"/>
                        <a:cs typeface="Noto Sans CJK HK"/>
                      </a:endParaRPr>
                    </a:p>
                  </a:txBody>
                  <a:tcPr marL="0" marR="0" marT="92075" marB="0" anchor="ctr">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F81BC"/>
                    </a:solidFill>
                  </a:tcPr>
                </a:tc>
                <a:tc rowSpan="2">
                  <a:txBody>
                    <a:bodyPr/>
                    <a:lstStyle/>
                    <a:p>
                      <a:pPr marL="253365" marR="247015" algn="ctr">
                        <a:lnSpc>
                          <a:spcPct val="100000"/>
                        </a:lnSpc>
                        <a:spcBef>
                          <a:spcPts val="1565"/>
                        </a:spcBef>
                      </a:pPr>
                      <a:r>
                        <a:rPr sz="1400" b="1" dirty="0">
                          <a:solidFill>
                            <a:srgbClr val="FFFFFF"/>
                          </a:solidFill>
                          <a:latin typeface="BIZ UDPゴシック" panose="020B0400000000000000" pitchFamily="50" charset="-128"/>
                          <a:ea typeface="BIZ UDPゴシック" panose="020B0400000000000000" pitchFamily="50" charset="-128"/>
                          <a:cs typeface="Noto Sans CJK HK"/>
                        </a:rPr>
                        <a:t>規制 対応</a:t>
                      </a:r>
                      <a:endParaRPr sz="1400" dirty="0">
                        <a:latin typeface="BIZ UDPゴシック" panose="020B0400000000000000" pitchFamily="50" charset="-128"/>
                        <a:ea typeface="BIZ UDPゴシック" panose="020B0400000000000000" pitchFamily="50" charset="-128"/>
                        <a:cs typeface="Noto Sans CJK HK"/>
                      </a:endParaRPr>
                    </a:p>
                  </a:txBody>
                  <a:tcPr marL="0" marR="0" marT="198755" marB="0" anchor="ctr">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F81BC"/>
                    </a:solidFill>
                  </a:tcPr>
                </a:tc>
                <a:tc rowSpan="2">
                  <a:txBody>
                    <a:bodyPr/>
                    <a:lstStyle/>
                    <a:p>
                      <a:pPr marL="186055" marR="167005" indent="-10795" algn="ctr">
                        <a:lnSpc>
                          <a:spcPct val="100000"/>
                        </a:lnSpc>
                        <a:spcBef>
                          <a:spcPts val="1565"/>
                        </a:spcBef>
                      </a:pPr>
                      <a:r>
                        <a:rPr sz="1400" b="1" dirty="0">
                          <a:solidFill>
                            <a:srgbClr val="FFFFFF"/>
                          </a:solidFill>
                          <a:latin typeface="BIZ UDPゴシック" panose="020B0400000000000000" pitchFamily="50" charset="-128"/>
                          <a:ea typeface="BIZ UDPゴシック" panose="020B0400000000000000" pitchFamily="50" charset="-128"/>
                          <a:cs typeface="Noto Sans CJK HK"/>
                        </a:rPr>
                        <a:t>サプライ </a:t>
                      </a:r>
                      <a:r>
                        <a:rPr sz="1400" b="1" spc="-5" dirty="0">
                          <a:solidFill>
                            <a:srgbClr val="FFFFFF"/>
                          </a:solidFill>
                          <a:latin typeface="BIZ UDPゴシック" panose="020B0400000000000000" pitchFamily="50" charset="-128"/>
                          <a:ea typeface="BIZ UDPゴシック" panose="020B0400000000000000" pitchFamily="50" charset="-128"/>
                          <a:cs typeface="Noto Sans CJK HK"/>
                        </a:rPr>
                        <a:t>チェーン</a:t>
                      </a:r>
                      <a:endParaRPr sz="1400" dirty="0">
                        <a:latin typeface="BIZ UDPゴシック" panose="020B0400000000000000" pitchFamily="50" charset="-128"/>
                        <a:ea typeface="BIZ UDPゴシック" panose="020B0400000000000000" pitchFamily="50" charset="-128"/>
                        <a:cs typeface="Noto Sans CJK HK"/>
                      </a:endParaRPr>
                    </a:p>
                  </a:txBody>
                  <a:tcPr marL="0" marR="0" marT="198755" marB="0" anchor="ctr">
                    <a:lnL w="12700">
                      <a:solidFill>
                        <a:srgbClr val="FFFFFF"/>
                      </a:solidFill>
                      <a:prstDash val="solid"/>
                    </a:lnL>
                    <a:lnR w="38100">
                      <a:solidFill>
                        <a:srgbClr val="FFFFFF"/>
                      </a:solidFill>
                      <a:prstDash val="solid"/>
                    </a:lnR>
                    <a:lnT w="12700">
                      <a:solidFill>
                        <a:srgbClr val="FFFFFF"/>
                      </a:solidFill>
                      <a:prstDash val="solid"/>
                    </a:lnT>
                    <a:lnB w="38100">
                      <a:solidFill>
                        <a:srgbClr val="FFFFFF"/>
                      </a:solidFill>
                      <a:prstDash val="solid"/>
                    </a:lnB>
                    <a:solidFill>
                      <a:srgbClr val="4F81BC"/>
                    </a:solidFill>
                  </a:tcPr>
                </a:tc>
                <a:tc gridSpan="5">
                  <a:txBody>
                    <a:bodyPr/>
                    <a:lstStyle/>
                    <a:p>
                      <a:pPr marL="635" algn="ctr">
                        <a:lnSpc>
                          <a:spcPct val="100000"/>
                        </a:lnSpc>
                        <a:spcBef>
                          <a:spcPts val="365"/>
                        </a:spcBef>
                      </a:pPr>
                      <a:r>
                        <a:rPr sz="1400" b="1" dirty="0">
                          <a:solidFill>
                            <a:srgbClr val="FFFFFF"/>
                          </a:solidFill>
                          <a:latin typeface="BIZ UDPゴシック" panose="020B0400000000000000" pitchFamily="50" charset="-128"/>
                          <a:ea typeface="BIZ UDPゴシック" panose="020B0400000000000000" pitchFamily="50" charset="-128"/>
                          <a:cs typeface="Noto Sans CJK HK"/>
                        </a:rPr>
                        <a:t>市場性</a:t>
                      </a:r>
                      <a:endParaRPr sz="1400">
                        <a:latin typeface="BIZ UDPゴシック" panose="020B0400000000000000" pitchFamily="50" charset="-128"/>
                        <a:ea typeface="BIZ UDPゴシック" panose="020B0400000000000000" pitchFamily="50" charset="-128"/>
                        <a:cs typeface="Noto Sans CJK HK"/>
                      </a:endParaRPr>
                    </a:p>
                  </a:txBody>
                  <a:tcPr marL="0" marR="0" marT="46355" marB="0" anchor="ctr">
                    <a:lnL w="38100" cap="flat" cmpd="sng" algn="ctr">
                      <a:solidFill>
                        <a:srgbClr val="FFFFFF"/>
                      </a:solidFill>
                      <a:prstDash val="solid"/>
                      <a:round/>
                      <a:headEnd type="none" w="med" len="med"/>
                      <a:tailEnd type="none" w="med" len="med"/>
                    </a:lnL>
                    <a:lnR w="12700">
                      <a:solidFill>
                        <a:srgbClr val="FFFFFF"/>
                      </a:solidFill>
                      <a:prstDash val="solid"/>
                    </a:lnR>
                    <a:lnT w="12700">
                      <a:solidFill>
                        <a:srgbClr val="FFFFFF"/>
                      </a:solidFill>
                      <a:prstDash val="solid"/>
                    </a:lnT>
                    <a:lnB w="38100">
                      <a:solidFill>
                        <a:srgbClr val="FFFFFF"/>
                      </a:solidFill>
                      <a:prstDash val="solid"/>
                    </a:lnB>
                    <a:solidFill>
                      <a:srgbClr val="4F81BC"/>
                    </a:solidFill>
                  </a:tcPr>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rowSpan="2">
                  <a:txBody>
                    <a:bodyPr/>
                    <a:lstStyle/>
                    <a:p>
                      <a:pPr algn="ctr">
                        <a:lnSpc>
                          <a:spcPct val="100000"/>
                        </a:lnSpc>
                        <a:spcBef>
                          <a:spcPts val="45"/>
                        </a:spcBef>
                      </a:pPr>
                      <a:endParaRPr sz="2400" dirty="0">
                        <a:latin typeface="BIZ UDPゴシック" panose="020B0400000000000000" pitchFamily="50" charset="-128"/>
                        <a:ea typeface="BIZ UDPゴシック" panose="020B0400000000000000" pitchFamily="50" charset="-128"/>
                        <a:cs typeface="Times New Roman"/>
                      </a:endParaRPr>
                    </a:p>
                    <a:p>
                      <a:pPr marL="156845" algn="ctr">
                        <a:lnSpc>
                          <a:spcPct val="100000"/>
                        </a:lnSpc>
                      </a:pPr>
                      <a:r>
                        <a:rPr sz="1400" b="1" spc="-170" dirty="0">
                          <a:solidFill>
                            <a:srgbClr val="FFFFFF"/>
                          </a:solidFill>
                          <a:latin typeface="BIZ UDPゴシック" panose="020B0400000000000000" pitchFamily="50" charset="-128"/>
                          <a:ea typeface="BIZ UDPゴシック" panose="020B0400000000000000" pitchFamily="50" charset="-128"/>
                          <a:cs typeface="Noto Sans CJK HK"/>
                        </a:rPr>
                        <a:t>非エネ</a:t>
                      </a:r>
                      <a:r>
                        <a:rPr sz="1400" b="1" dirty="0">
                          <a:solidFill>
                            <a:srgbClr val="FFFFFF"/>
                          </a:solidFill>
                          <a:latin typeface="BIZ UDPゴシック" panose="020B0400000000000000" pitchFamily="50" charset="-128"/>
                          <a:ea typeface="BIZ UDPゴシック" panose="020B0400000000000000" pitchFamily="50" charset="-128"/>
                          <a:cs typeface="Noto Sans CJK HK"/>
                        </a:rPr>
                        <a:t>分野</a:t>
                      </a:r>
                      <a:endParaRPr sz="1400" dirty="0">
                        <a:latin typeface="BIZ UDPゴシック" panose="020B0400000000000000" pitchFamily="50" charset="-128"/>
                        <a:ea typeface="BIZ UDPゴシック" panose="020B0400000000000000" pitchFamily="50" charset="-128"/>
                        <a:cs typeface="Noto Sans CJK HK"/>
                      </a:endParaRPr>
                    </a:p>
                  </a:txBody>
                  <a:tcPr marL="0" marR="0" marT="5715" marB="0" anchor="ctr">
                    <a:lnL w="12700" cap="flat" cmpd="sng" algn="ctr">
                      <a:solidFill>
                        <a:srgbClr val="FFFFFF"/>
                      </a:solidFill>
                      <a:prstDash val="solid"/>
                      <a:round/>
                      <a:headEnd type="none" w="med" len="med"/>
                      <a:tailEnd type="none" w="med" len="med"/>
                    </a:lnL>
                    <a:lnR w="12700">
                      <a:solidFill>
                        <a:srgbClr val="FFFFFF"/>
                      </a:solidFill>
                      <a:prstDash val="solid"/>
                    </a:lnR>
                    <a:lnT w="12700">
                      <a:solidFill>
                        <a:srgbClr val="FFFFFF"/>
                      </a:solidFill>
                      <a:prstDash val="solid"/>
                    </a:lnT>
                    <a:lnB w="38100">
                      <a:solidFill>
                        <a:srgbClr val="FFFFFF"/>
                      </a:solidFill>
                      <a:prstDash val="solid"/>
                    </a:lnB>
                    <a:solidFill>
                      <a:srgbClr val="4F81BC"/>
                    </a:solidFill>
                  </a:tcPr>
                </a:tc>
                <a:extLst>
                  <a:ext uri="{0D108BD9-81ED-4DB2-BD59-A6C34878D82A}">
                    <a16:rowId xmlns:a16="http://schemas.microsoft.com/office/drawing/2014/main" val="10000"/>
                  </a:ext>
                </a:extLst>
              </a:tr>
              <a:tr h="518160">
                <a:tc gridSpan="2" vMerge="1">
                  <a:txBody>
                    <a:bodyPr/>
                    <a:lstStyle/>
                    <a:p>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F81BC"/>
                    </a:solidFill>
                  </a:tcPr>
                </a:tc>
                <a:tc hMerge="1" vMerge="1">
                  <a:txBody>
                    <a:bodyPr/>
                    <a:lstStyle/>
                    <a:p>
                      <a:endParaRPr/>
                    </a:p>
                  </a:txBody>
                  <a:tcPr marL="0" marR="0" marT="0" marB="0"/>
                </a:tc>
                <a:tc vMerge="1">
                  <a:txBody>
                    <a:bodyPr/>
                    <a:lstStyle/>
                    <a:p>
                      <a:endParaRPr/>
                    </a:p>
                  </a:txBody>
                  <a:tcPr marL="0" marR="0" marT="9207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F81BC"/>
                    </a:solidFill>
                  </a:tcPr>
                </a:tc>
                <a:tc vMerge="1">
                  <a:txBody>
                    <a:bodyPr/>
                    <a:lstStyle/>
                    <a:p>
                      <a:endParaRPr/>
                    </a:p>
                  </a:txBody>
                  <a:tcPr marL="0" marR="0" marT="19875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F81BC"/>
                    </a:solidFill>
                  </a:tcPr>
                </a:tc>
                <a:tc vMerge="1">
                  <a:txBody>
                    <a:bodyPr/>
                    <a:lstStyle/>
                    <a:p>
                      <a:endParaRPr/>
                    </a:p>
                  </a:txBody>
                  <a:tcPr marL="0" marR="0" marT="198755" marB="0">
                    <a:lnL w="12700">
                      <a:solidFill>
                        <a:srgbClr val="FFFFFF"/>
                      </a:solidFill>
                      <a:prstDash val="solid"/>
                    </a:lnL>
                    <a:lnR w="38100">
                      <a:solidFill>
                        <a:srgbClr val="FFFFFF"/>
                      </a:solidFill>
                      <a:prstDash val="solid"/>
                    </a:lnR>
                    <a:lnT w="12700">
                      <a:solidFill>
                        <a:srgbClr val="FFFFFF"/>
                      </a:solidFill>
                      <a:prstDash val="solid"/>
                    </a:lnT>
                    <a:lnB w="38100">
                      <a:solidFill>
                        <a:srgbClr val="FFFFFF"/>
                      </a:solidFill>
                      <a:prstDash val="solid"/>
                    </a:lnB>
                    <a:solidFill>
                      <a:srgbClr val="4F81BC"/>
                    </a:solidFill>
                  </a:tcPr>
                </a:tc>
                <a:tc>
                  <a:txBody>
                    <a:bodyPr/>
                    <a:lstStyle/>
                    <a:p>
                      <a:pPr marL="635" algn="ctr">
                        <a:lnSpc>
                          <a:spcPct val="100000"/>
                        </a:lnSpc>
                        <a:spcBef>
                          <a:spcPts val="1205"/>
                        </a:spcBef>
                      </a:pPr>
                      <a:r>
                        <a:rPr sz="1400" dirty="0">
                          <a:latin typeface="BIZ UDPゴシック" panose="020B0400000000000000" pitchFamily="50" charset="-128"/>
                          <a:ea typeface="BIZ UDPゴシック" panose="020B0400000000000000" pitchFamily="50" charset="-128"/>
                          <a:cs typeface="UKIJ CJK"/>
                        </a:rPr>
                        <a:t>経済性</a:t>
                      </a:r>
                    </a:p>
                  </a:txBody>
                  <a:tcPr marL="0" marR="0" marT="153035" marB="0" anchor="ctr">
                    <a:lnL w="381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0D7E8"/>
                    </a:solidFill>
                  </a:tcPr>
                </a:tc>
                <a:tc>
                  <a:txBody>
                    <a:bodyPr/>
                    <a:lstStyle/>
                    <a:p>
                      <a:pPr marL="635" algn="ctr">
                        <a:lnSpc>
                          <a:spcPct val="100000"/>
                        </a:lnSpc>
                        <a:spcBef>
                          <a:spcPts val="1205"/>
                        </a:spcBef>
                      </a:pPr>
                      <a:r>
                        <a:rPr sz="1400" dirty="0">
                          <a:latin typeface="BIZ UDPゴシック" panose="020B0400000000000000" pitchFamily="50" charset="-128"/>
                          <a:ea typeface="BIZ UDPゴシック" panose="020B0400000000000000" pitchFamily="50" charset="-128"/>
                          <a:cs typeface="UKIJ CJK"/>
                        </a:rPr>
                        <a:t>水素製造</a:t>
                      </a:r>
                    </a:p>
                  </a:txBody>
                  <a:tcPr marL="0" marR="0" marT="153035" marB="0" anchor="ctr">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0D7E8"/>
                    </a:solidFill>
                  </a:tcPr>
                </a:tc>
                <a:tc>
                  <a:txBody>
                    <a:bodyPr/>
                    <a:lstStyle/>
                    <a:p>
                      <a:pPr marL="1905" algn="ctr">
                        <a:lnSpc>
                          <a:spcPct val="100000"/>
                        </a:lnSpc>
                        <a:spcBef>
                          <a:spcPts val="1205"/>
                        </a:spcBef>
                      </a:pPr>
                      <a:r>
                        <a:rPr sz="1400" dirty="0">
                          <a:latin typeface="BIZ UDPゴシック" panose="020B0400000000000000" pitchFamily="50" charset="-128"/>
                          <a:ea typeface="BIZ UDPゴシック" panose="020B0400000000000000" pitchFamily="50" charset="-128"/>
                          <a:cs typeface="UKIJ CJK"/>
                        </a:rPr>
                        <a:t>負荷追従</a:t>
                      </a:r>
                    </a:p>
                  </a:txBody>
                  <a:tcPr marL="0" marR="0" marT="153035" marB="0" anchor="ctr">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0D7E8"/>
                    </a:solidFill>
                  </a:tcPr>
                </a:tc>
                <a:tc>
                  <a:txBody>
                    <a:bodyPr/>
                    <a:lstStyle/>
                    <a:p>
                      <a:pPr marL="238760" marR="230504" indent="104775" algn="ctr">
                        <a:lnSpc>
                          <a:spcPct val="100000"/>
                        </a:lnSpc>
                        <a:spcBef>
                          <a:spcPts val="365"/>
                        </a:spcBef>
                      </a:pPr>
                      <a:r>
                        <a:rPr sz="1400" spc="-85" dirty="0">
                          <a:latin typeface="BIZ UDPゴシック" panose="020B0400000000000000" pitchFamily="50" charset="-128"/>
                          <a:ea typeface="BIZ UDPゴシック" panose="020B0400000000000000" pitchFamily="50" charset="-128"/>
                          <a:cs typeface="UKIJ CJK"/>
                        </a:rPr>
                        <a:t>資源の </a:t>
                      </a:r>
                      <a:r>
                        <a:rPr sz="1400" dirty="0">
                          <a:latin typeface="BIZ UDPゴシック" panose="020B0400000000000000" pitchFamily="50" charset="-128"/>
                          <a:ea typeface="BIZ UDPゴシック" panose="020B0400000000000000" pitchFamily="50" charset="-128"/>
                          <a:cs typeface="UKIJ CJK"/>
                        </a:rPr>
                        <a:t>有効利用</a:t>
                      </a:r>
                    </a:p>
                  </a:txBody>
                  <a:tcPr marL="0" marR="0" marT="46355" marB="0" anchor="ctr">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0D7E8"/>
                    </a:solidFill>
                  </a:tcPr>
                </a:tc>
                <a:tc>
                  <a:txBody>
                    <a:bodyPr/>
                    <a:lstStyle/>
                    <a:p>
                      <a:pPr marL="137160" marR="128270" indent="178435" algn="ctr">
                        <a:lnSpc>
                          <a:spcPct val="100000"/>
                        </a:lnSpc>
                        <a:spcBef>
                          <a:spcPts val="365"/>
                        </a:spcBef>
                      </a:pPr>
                      <a:r>
                        <a:rPr sz="1400" dirty="0">
                          <a:latin typeface="BIZ UDPゴシック" panose="020B0400000000000000" pitchFamily="50" charset="-128"/>
                          <a:ea typeface="BIZ UDPゴシック" panose="020B0400000000000000" pitchFamily="50" charset="-128"/>
                          <a:cs typeface="UKIJ CJK"/>
                        </a:rPr>
                        <a:t>廃棄物 有害度低減</a:t>
                      </a:r>
                    </a:p>
                  </a:txBody>
                  <a:tcPr marL="0" marR="0" marT="46355" marB="0" anchor="ctr">
                    <a:lnL w="12700">
                      <a:solidFill>
                        <a:srgbClr val="FFFFFF"/>
                      </a:solidFill>
                      <a:prstDash val="solid"/>
                    </a:lnL>
                    <a:lnR w="38100">
                      <a:solidFill>
                        <a:srgbClr val="FFFFFF"/>
                      </a:solidFill>
                      <a:prstDash val="solid"/>
                    </a:lnR>
                    <a:lnT w="38100">
                      <a:solidFill>
                        <a:srgbClr val="FFFFFF"/>
                      </a:solidFill>
                      <a:prstDash val="solid"/>
                    </a:lnT>
                    <a:lnB w="12700">
                      <a:solidFill>
                        <a:srgbClr val="FFFFFF"/>
                      </a:solidFill>
                      <a:prstDash val="solid"/>
                    </a:lnB>
                    <a:solidFill>
                      <a:srgbClr val="D0D7E8"/>
                    </a:solidFill>
                  </a:tcPr>
                </a:tc>
                <a:tc vMerge="1">
                  <a:txBody>
                    <a:bodyPr/>
                    <a:lstStyle/>
                    <a:p>
                      <a:endParaRPr/>
                    </a:p>
                  </a:txBody>
                  <a:tcPr marL="0" marR="0" marT="5715" marB="0">
                    <a:lnL w="381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F81BC"/>
                    </a:solidFill>
                  </a:tcPr>
                </a:tc>
                <a:extLst>
                  <a:ext uri="{0D108BD9-81ED-4DB2-BD59-A6C34878D82A}">
                    <a16:rowId xmlns:a16="http://schemas.microsoft.com/office/drawing/2014/main" val="10001"/>
                  </a:ext>
                </a:extLst>
              </a:tr>
              <a:tr h="846582">
                <a:tc gridSpan="2">
                  <a:txBody>
                    <a:bodyPr/>
                    <a:lstStyle/>
                    <a:p>
                      <a:pPr>
                        <a:lnSpc>
                          <a:spcPct val="100000"/>
                        </a:lnSpc>
                        <a:spcBef>
                          <a:spcPts val="50"/>
                        </a:spcBef>
                      </a:pPr>
                      <a:endParaRPr sz="1400" dirty="0">
                        <a:latin typeface="BIZ UDPゴシック" panose="020B0400000000000000" pitchFamily="50" charset="-128"/>
                        <a:ea typeface="BIZ UDPゴシック" panose="020B0400000000000000" pitchFamily="50" charset="-128"/>
                        <a:cs typeface="Times New Roman"/>
                      </a:endParaRPr>
                    </a:p>
                    <a:p>
                      <a:pPr marL="106680" marR="100330" indent="89535">
                        <a:lnSpc>
                          <a:spcPct val="100000"/>
                        </a:lnSpc>
                      </a:pPr>
                      <a:r>
                        <a:rPr sz="1400" dirty="0" err="1">
                          <a:latin typeface="BIZ UDPゴシック" panose="020B0400000000000000" pitchFamily="50" charset="-128"/>
                          <a:ea typeface="BIZ UDPゴシック" panose="020B0400000000000000" pitchFamily="50" charset="-128"/>
                          <a:cs typeface="UKIJ CJK"/>
                        </a:rPr>
                        <a:t>軽水炉</a:t>
                      </a:r>
                      <a:endParaRPr sz="1400" dirty="0">
                        <a:latin typeface="BIZ UDPゴシック" panose="020B0400000000000000" pitchFamily="50" charset="-128"/>
                        <a:ea typeface="BIZ UDPゴシック" panose="020B0400000000000000" pitchFamily="50" charset="-128"/>
                        <a:cs typeface="UKIJ CJK"/>
                      </a:endParaRPr>
                    </a:p>
                  </a:txBody>
                  <a:tcPr marL="0" marR="0" marT="635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E9ECF4"/>
                    </a:solidFill>
                  </a:tcPr>
                </a:tc>
                <a:tc hMerge="1">
                  <a:txBody>
                    <a:bodyPr/>
                    <a:lstStyle/>
                    <a:p>
                      <a:endParaRPr/>
                    </a:p>
                  </a:txBody>
                  <a:tcPr marL="0" marR="0" marT="0" marB="0"/>
                </a:tc>
                <a:tc>
                  <a:txBody>
                    <a:bodyPr/>
                    <a:lstStyle/>
                    <a:p>
                      <a:pPr marL="635" algn="ctr">
                        <a:lnSpc>
                          <a:spcPct val="100000"/>
                        </a:lnSpc>
                        <a:spcBef>
                          <a:spcPts val="1040"/>
                        </a:spcBef>
                      </a:pPr>
                      <a:r>
                        <a:rPr sz="1600" dirty="0">
                          <a:latin typeface="BIZ UDPゴシック" panose="020B0400000000000000" pitchFamily="50" charset="-128"/>
                          <a:ea typeface="BIZ UDPゴシック" panose="020B0400000000000000" pitchFamily="50" charset="-128"/>
                          <a:cs typeface="Konatu"/>
                        </a:rPr>
                        <a:t>◎</a:t>
                      </a:r>
                      <a:endParaRPr sz="1600">
                        <a:latin typeface="BIZ UDPゴシック" panose="020B0400000000000000" pitchFamily="50" charset="-128"/>
                        <a:ea typeface="BIZ UDPゴシック" panose="020B0400000000000000" pitchFamily="50" charset="-128"/>
                        <a:cs typeface="Konatu"/>
                      </a:endParaRPr>
                    </a:p>
                    <a:p>
                      <a:pPr algn="ctr">
                        <a:lnSpc>
                          <a:spcPts val="1225"/>
                        </a:lnSpc>
                        <a:spcBef>
                          <a:spcPts val="105"/>
                        </a:spcBef>
                      </a:pPr>
                      <a:r>
                        <a:rPr sz="1050" spc="5" dirty="0">
                          <a:latin typeface="BIZ UDPゴシック" panose="020B0400000000000000" pitchFamily="50" charset="-128"/>
                          <a:ea typeface="BIZ UDPゴシック" panose="020B0400000000000000" pitchFamily="50" charset="-128"/>
                          <a:cs typeface="kiloji"/>
                        </a:rPr>
                        <a:t>※</a:t>
                      </a:r>
                      <a:r>
                        <a:rPr sz="1050" spc="5" dirty="0">
                          <a:latin typeface="BIZ UDPゴシック" panose="020B0400000000000000" pitchFamily="50" charset="-128"/>
                          <a:ea typeface="BIZ UDPゴシック" panose="020B0400000000000000" pitchFamily="50" charset="-128"/>
                          <a:cs typeface="Konatu"/>
                        </a:rPr>
                        <a:t>既存技術</a:t>
                      </a:r>
                      <a:endParaRPr sz="1050">
                        <a:latin typeface="BIZ UDPゴシック" panose="020B0400000000000000" pitchFamily="50" charset="-128"/>
                        <a:ea typeface="BIZ UDPゴシック" panose="020B0400000000000000" pitchFamily="50" charset="-128"/>
                        <a:cs typeface="Konatu"/>
                      </a:endParaRPr>
                    </a:p>
                    <a:p>
                      <a:pPr marL="635" algn="ctr">
                        <a:lnSpc>
                          <a:spcPts val="1225"/>
                        </a:lnSpc>
                      </a:pPr>
                      <a:r>
                        <a:rPr sz="1050" spc="-5" dirty="0">
                          <a:latin typeface="BIZ UDPゴシック" panose="020B0400000000000000" pitchFamily="50" charset="-128"/>
                          <a:ea typeface="BIZ UDPゴシック" panose="020B0400000000000000" pitchFamily="50" charset="-128"/>
                          <a:cs typeface="Konatu"/>
                        </a:rPr>
                        <a:t>を</a:t>
                      </a:r>
                      <a:r>
                        <a:rPr sz="1050" spc="5" dirty="0">
                          <a:latin typeface="BIZ UDPゴシック" panose="020B0400000000000000" pitchFamily="50" charset="-128"/>
                          <a:ea typeface="BIZ UDPゴシック" panose="020B0400000000000000" pitchFamily="50" charset="-128"/>
                          <a:cs typeface="Konatu"/>
                        </a:rPr>
                        <a:t>活</a:t>
                      </a:r>
                      <a:r>
                        <a:rPr sz="1050" spc="-5" dirty="0">
                          <a:latin typeface="BIZ UDPゴシック" panose="020B0400000000000000" pitchFamily="50" charset="-128"/>
                          <a:ea typeface="BIZ UDPゴシック" panose="020B0400000000000000" pitchFamily="50" charset="-128"/>
                          <a:cs typeface="Konatu"/>
                        </a:rPr>
                        <a:t>用</a:t>
                      </a:r>
                      <a:r>
                        <a:rPr sz="1050" spc="5" dirty="0">
                          <a:latin typeface="BIZ UDPゴシック" panose="020B0400000000000000" pitchFamily="50" charset="-128"/>
                          <a:ea typeface="BIZ UDPゴシック" panose="020B0400000000000000" pitchFamily="50" charset="-128"/>
                          <a:cs typeface="Konatu"/>
                        </a:rPr>
                        <a:t>可</a:t>
                      </a:r>
                      <a:endParaRPr sz="1050">
                        <a:latin typeface="BIZ UDPゴシック" panose="020B0400000000000000" pitchFamily="50" charset="-128"/>
                        <a:ea typeface="BIZ UDPゴシック" panose="020B0400000000000000" pitchFamily="50" charset="-128"/>
                        <a:cs typeface="Konatu"/>
                      </a:endParaRPr>
                    </a:p>
                  </a:txBody>
                  <a:tcPr marL="0" marR="0" marT="13208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E9ECF4"/>
                    </a:solidFill>
                  </a:tcPr>
                </a:tc>
                <a:tc>
                  <a:txBody>
                    <a:bodyPr/>
                    <a:lstStyle/>
                    <a:p>
                      <a:pPr marL="635" algn="ctr">
                        <a:lnSpc>
                          <a:spcPct val="100000"/>
                        </a:lnSpc>
                        <a:spcBef>
                          <a:spcPts val="1040"/>
                        </a:spcBef>
                      </a:pPr>
                      <a:r>
                        <a:rPr sz="1600" dirty="0">
                          <a:latin typeface="BIZ UDPゴシック" panose="020B0400000000000000" pitchFamily="50" charset="-128"/>
                          <a:ea typeface="BIZ UDPゴシック" panose="020B0400000000000000" pitchFamily="50" charset="-128"/>
                          <a:cs typeface="Konatu"/>
                        </a:rPr>
                        <a:t>◎</a:t>
                      </a:r>
                      <a:endParaRPr sz="1600">
                        <a:latin typeface="BIZ UDPゴシック" panose="020B0400000000000000" pitchFamily="50" charset="-128"/>
                        <a:ea typeface="BIZ UDPゴシック" panose="020B0400000000000000" pitchFamily="50" charset="-128"/>
                        <a:cs typeface="Konatu"/>
                      </a:endParaRPr>
                    </a:p>
                    <a:p>
                      <a:pPr algn="ctr">
                        <a:lnSpc>
                          <a:spcPts val="1225"/>
                        </a:lnSpc>
                        <a:spcBef>
                          <a:spcPts val="105"/>
                        </a:spcBef>
                      </a:pPr>
                      <a:r>
                        <a:rPr sz="1050" spc="5" dirty="0">
                          <a:latin typeface="BIZ UDPゴシック" panose="020B0400000000000000" pitchFamily="50" charset="-128"/>
                          <a:ea typeface="BIZ UDPゴシック" panose="020B0400000000000000" pitchFamily="50" charset="-128"/>
                          <a:cs typeface="kiloji"/>
                        </a:rPr>
                        <a:t>※</a:t>
                      </a:r>
                      <a:r>
                        <a:rPr sz="1050" spc="5" dirty="0">
                          <a:latin typeface="BIZ UDPゴシック" panose="020B0400000000000000" pitchFamily="50" charset="-128"/>
                          <a:ea typeface="BIZ UDPゴシック" panose="020B0400000000000000" pitchFamily="50" charset="-128"/>
                          <a:cs typeface="Konatu"/>
                        </a:rPr>
                        <a:t>既存規制</a:t>
                      </a:r>
                      <a:endParaRPr sz="1050">
                        <a:latin typeface="BIZ UDPゴシック" panose="020B0400000000000000" pitchFamily="50" charset="-128"/>
                        <a:ea typeface="BIZ UDPゴシック" panose="020B0400000000000000" pitchFamily="50" charset="-128"/>
                        <a:cs typeface="Konatu"/>
                      </a:endParaRPr>
                    </a:p>
                    <a:p>
                      <a:pPr marL="635" algn="ctr">
                        <a:lnSpc>
                          <a:spcPts val="1225"/>
                        </a:lnSpc>
                      </a:pPr>
                      <a:r>
                        <a:rPr sz="1050" spc="-5" dirty="0">
                          <a:latin typeface="BIZ UDPゴシック" panose="020B0400000000000000" pitchFamily="50" charset="-128"/>
                          <a:ea typeface="BIZ UDPゴシック" panose="020B0400000000000000" pitchFamily="50" charset="-128"/>
                          <a:cs typeface="Konatu"/>
                        </a:rPr>
                        <a:t>を</a:t>
                      </a:r>
                      <a:r>
                        <a:rPr sz="1050" spc="5" dirty="0">
                          <a:latin typeface="BIZ UDPゴシック" panose="020B0400000000000000" pitchFamily="50" charset="-128"/>
                          <a:ea typeface="BIZ UDPゴシック" panose="020B0400000000000000" pitchFamily="50" charset="-128"/>
                          <a:cs typeface="Konatu"/>
                        </a:rPr>
                        <a:t>活</a:t>
                      </a:r>
                      <a:r>
                        <a:rPr sz="1050" spc="-5" dirty="0">
                          <a:latin typeface="BIZ UDPゴシック" panose="020B0400000000000000" pitchFamily="50" charset="-128"/>
                          <a:ea typeface="BIZ UDPゴシック" panose="020B0400000000000000" pitchFamily="50" charset="-128"/>
                          <a:cs typeface="Konatu"/>
                        </a:rPr>
                        <a:t>用</a:t>
                      </a:r>
                      <a:r>
                        <a:rPr sz="1050" spc="5" dirty="0">
                          <a:latin typeface="BIZ UDPゴシック" panose="020B0400000000000000" pitchFamily="50" charset="-128"/>
                          <a:ea typeface="BIZ UDPゴシック" panose="020B0400000000000000" pitchFamily="50" charset="-128"/>
                          <a:cs typeface="Konatu"/>
                        </a:rPr>
                        <a:t>可</a:t>
                      </a:r>
                      <a:endParaRPr sz="1050">
                        <a:latin typeface="BIZ UDPゴシック" panose="020B0400000000000000" pitchFamily="50" charset="-128"/>
                        <a:ea typeface="BIZ UDPゴシック" panose="020B0400000000000000" pitchFamily="50" charset="-128"/>
                        <a:cs typeface="Konatu"/>
                      </a:endParaRPr>
                    </a:p>
                  </a:txBody>
                  <a:tcPr marL="0" marR="0" marT="13208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E9ECF4"/>
                    </a:solidFill>
                  </a:tcPr>
                </a:tc>
                <a:tc>
                  <a:txBody>
                    <a:bodyPr/>
                    <a:lstStyle/>
                    <a:p>
                      <a:pPr algn="ctr">
                        <a:lnSpc>
                          <a:spcPct val="100000"/>
                        </a:lnSpc>
                        <a:spcBef>
                          <a:spcPts val="409"/>
                        </a:spcBef>
                      </a:pPr>
                      <a:r>
                        <a:rPr sz="1600" dirty="0">
                          <a:latin typeface="BIZ UDPゴシック" panose="020B0400000000000000" pitchFamily="50" charset="-128"/>
                          <a:ea typeface="BIZ UDPゴシック" panose="020B0400000000000000" pitchFamily="50" charset="-128"/>
                          <a:cs typeface="Konatu"/>
                        </a:rPr>
                        <a:t>◎</a:t>
                      </a:r>
                    </a:p>
                    <a:p>
                      <a:pPr marL="97790" marR="89535" indent="34925" algn="just">
                        <a:lnSpc>
                          <a:spcPct val="97100"/>
                        </a:lnSpc>
                        <a:spcBef>
                          <a:spcPts val="140"/>
                        </a:spcBef>
                      </a:pPr>
                      <a:r>
                        <a:rPr sz="1050" spc="5" dirty="0">
                          <a:latin typeface="BIZ UDPゴシック" panose="020B0400000000000000" pitchFamily="50" charset="-128"/>
                          <a:ea typeface="BIZ UDPゴシック" panose="020B0400000000000000" pitchFamily="50" charset="-128"/>
                          <a:cs typeface="kiloji"/>
                        </a:rPr>
                        <a:t>※</a:t>
                      </a:r>
                      <a:r>
                        <a:rPr sz="1050" spc="5" dirty="0" err="1">
                          <a:latin typeface="BIZ UDPゴシック" panose="020B0400000000000000" pitchFamily="50" charset="-128"/>
                          <a:ea typeface="BIZ UDPゴシック" panose="020B0400000000000000" pitchFamily="50" charset="-128"/>
                          <a:cs typeface="Konatu"/>
                        </a:rPr>
                        <a:t>既存軽水</a:t>
                      </a:r>
                      <a:r>
                        <a:rPr sz="1050" dirty="0" err="1">
                          <a:latin typeface="BIZ UDPゴシック" panose="020B0400000000000000" pitchFamily="50" charset="-128"/>
                          <a:ea typeface="BIZ UDPゴシック" panose="020B0400000000000000" pitchFamily="50" charset="-128"/>
                          <a:cs typeface="Konatu"/>
                        </a:rPr>
                        <a:t>炉のサプライチ</a:t>
                      </a:r>
                      <a:r>
                        <a:rPr sz="1050" spc="-5" dirty="0" err="1">
                          <a:latin typeface="BIZ UDPゴシック" panose="020B0400000000000000" pitchFamily="50" charset="-128"/>
                          <a:ea typeface="BIZ UDPゴシック" panose="020B0400000000000000" pitchFamily="50" charset="-128"/>
                          <a:cs typeface="Konatu"/>
                        </a:rPr>
                        <a:t>ェ</a:t>
                      </a:r>
                      <a:r>
                        <a:rPr sz="1050" spc="5" dirty="0" err="1">
                          <a:latin typeface="BIZ UDPゴシック" panose="020B0400000000000000" pitchFamily="50" charset="-128"/>
                          <a:ea typeface="BIZ UDPゴシック" panose="020B0400000000000000" pitchFamily="50" charset="-128"/>
                          <a:cs typeface="Konatu"/>
                        </a:rPr>
                        <a:t>ー</a:t>
                      </a:r>
                      <a:r>
                        <a:rPr sz="1050" dirty="0" err="1">
                          <a:latin typeface="BIZ UDPゴシック" panose="020B0400000000000000" pitchFamily="50" charset="-128"/>
                          <a:ea typeface="BIZ UDPゴシック" panose="020B0400000000000000" pitchFamily="50" charset="-128"/>
                          <a:cs typeface="Konatu"/>
                        </a:rPr>
                        <a:t>ン有</a:t>
                      </a:r>
                      <a:endParaRPr sz="1050" dirty="0">
                        <a:latin typeface="BIZ UDPゴシック" panose="020B0400000000000000" pitchFamily="50" charset="-128"/>
                        <a:ea typeface="BIZ UDPゴシック" panose="020B0400000000000000" pitchFamily="50" charset="-128"/>
                        <a:cs typeface="Konatu"/>
                      </a:endParaRPr>
                    </a:p>
                  </a:txBody>
                  <a:tcPr marL="0" marR="0" marT="52069"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E9ECF4"/>
                    </a:solidFill>
                  </a:tcPr>
                </a:tc>
                <a:tc>
                  <a:txBody>
                    <a:bodyPr/>
                    <a:lstStyle/>
                    <a:p>
                      <a:pPr marL="635" algn="ctr">
                        <a:lnSpc>
                          <a:spcPct val="100000"/>
                        </a:lnSpc>
                        <a:spcBef>
                          <a:spcPts val="409"/>
                        </a:spcBef>
                      </a:pPr>
                      <a:r>
                        <a:rPr sz="1600" dirty="0">
                          <a:latin typeface="BIZ UDPゴシック" panose="020B0400000000000000" pitchFamily="50" charset="-128"/>
                          <a:ea typeface="BIZ UDPゴシック" panose="020B0400000000000000" pitchFamily="50" charset="-128"/>
                          <a:cs typeface="Konatu"/>
                        </a:rPr>
                        <a:t>◎</a:t>
                      </a:r>
                    </a:p>
                    <a:p>
                      <a:pPr marL="98425" marR="91440" algn="ctr">
                        <a:lnSpc>
                          <a:spcPct val="97100"/>
                        </a:lnSpc>
                        <a:spcBef>
                          <a:spcPts val="140"/>
                        </a:spcBef>
                      </a:pPr>
                      <a:r>
                        <a:rPr sz="1050" dirty="0">
                          <a:latin typeface="BIZ UDPゴシック" panose="020B0400000000000000" pitchFamily="50" charset="-128"/>
                          <a:ea typeface="BIZ UDPゴシック" panose="020B0400000000000000" pitchFamily="50" charset="-128"/>
                          <a:cs typeface="kiloji"/>
                        </a:rPr>
                        <a:t>※</a:t>
                      </a:r>
                      <a:r>
                        <a:rPr sz="1050" dirty="0" err="1">
                          <a:latin typeface="BIZ UDPゴシック" panose="020B0400000000000000" pitchFamily="50" charset="-128"/>
                          <a:ea typeface="BIZ UDPゴシック" panose="020B0400000000000000" pitchFamily="50" charset="-128"/>
                          <a:cs typeface="Konatu"/>
                        </a:rPr>
                        <a:t>現行の軽水炉</a:t>
                      </a:r>
                      <a:r>
                        <a:rPr sz="1050" spc="-10" dirty="0" err="1">
                          <a:latin typeface="BIZ UDPゴシック" panose="020B0400000000000000" pitchFamily="50" charset="-128"/>
                          <a:ea typeface="BIZ UDPゴシック" panose="020B0400000000000000" pitchFamily="50" charset="-128"/>
                          <a:cs typeface="Konatu"/>
                        </a:rPr>
                        <a:t>と</a:t>
                      </a:r>
                      <a:r>
                        <a:rPr sz="1050" dirty="0" err="1">
                          <a:latin typeface="BIZ UDPゴシック" panose="020B0400000000000000" pitchFamily="50" charset="-128"/>
                          <a:ea typeface="BIZ UDPゴシック" panose="020B0400000000000000" pitchFamily="50" charset="-128"/>
                          <a:cs typeface="Konatu"/>
                        </a:rPr>
                        <a:t>同水</a:t>
                      </a:r>
                      <a:r>
                        <a:rPr sz="1050" spc="5" dirty="0" err="1">
                          <a:latin typeface="BIZ UDPゴシック" panose="020B0400000000000000" pitchFamily="50" charset="-128"/>
                          <a:ea typeface="BIZ UDPゴシック" panose="020B0400000000000000" pitchFamily="50" charset="-128"/>
                          <a:cs typeface="Konatu"/>
                        </a:rPr>
                        <a:t>準</a:t>
                      </a:r>
                      <a:endParaRPr sz="1050" dirty="0">
                        <a:latin typeface="BIZ UDPゴシック" panose="020B0400000000000000" pitchFamily="50" charset="-128"/>
                        <a:ea typeface="BIZ UDPゴシック" panose="020B0400000000000000" pitchFamily="50" charset="-128"/>
                        <a:cs typeface="Konatu"/>
                      </a:endParaRPr>
                    </a:p>
                  </a:txBody>
                  <a:tcPr marL="0" marR="0" marT="52069"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tc>
                  <a:txBody>
                    <a:bodyPr/>
                    <a:lstStyle/>
                    <a:p>
                      <a:pPr>
                        <a:lnSpc>
                          <a:spcPct val="100000"/>
                        </a:lnSpc>
                      </a:pPr>
                      <a:endParaRPr sz="2000">
                        <a:latin typeface="BIZ UDPゴシック" panose="020B0400000000000000" pitchFamily="50" charset="-128"/>
                        <a:ea typeface="BIZ UDPゴシック" panose="020B0400000000000000" pitchFamily="50" charset="-128"/>
                        <a:cs typeface="Times New Roman"/>
                      </a:endParaRPr>
                    </a:p>
                    <a:p>
                      <a:pPr algn="ctr">
                        <a:lnSpc>
                          <a:spcPct val="100000"/>
                        </a:lnSpc>
                      </a:pPr>
                      <a:r>
                        <a:rPr sz="1600" dirty="0">
                          <a:latin typeface="BIZ UDPゴシック" panose="020B0400000000000000" pitchFamily="50" charset="-128"/>
                          <a:ea typeface="BIZ UDPゴシック" panose="020B0400000000000000" pitchFamily="50" charset="-128"/>
                          <a:cs typeface="Konatu"/>
                        </a:rPr>
                        <a:t>△</a:t>
                      </a:r>
                      <a:endParaRPr sz="1600">
                        <a:latin typeface="BIZ UDPゴシック" panose="020B0400000000000000" pitchFamily="50" charset="-128"/>
                        <a:ea typeface="BIZ UDPゴシック" panose="020B0400000000000000" pitchFamily="50" charset="-128"/>
                        <a:cs typeface="Konatu"/>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tc>
                  <a:txBody>
                    <a:bodyPr/>
                    <a:lstStyle/>
                    <a:p>
                      <a:pPr>
                        <a:lnSpc>
                          <a:spcPct val="100000"/>
                        </a:lnSpc>
                      </a:pPr>
                      <a:endParaRPr sz="2000">
                        <a:latin typeface="BIZ UDPゴシック" panose="020B0400000000000000" pitchFamily="50" charset="-128"/>
                        <a:ea typeface="BIZ UDPゴシック" panose="020B0400000000000000" pitchFamily="50" charset="-128"/>
                        <a:cs typeface="Times New Roman"/>
                      </a:endParaRPr>
                    </a:p>
                    <a:p>
                      <a:pPr marL="635" algn="ctr">
                        <a:lnSpc>
                          <a:spcPct val="100000"/>
                        </a:lnSpc>
                      </a:pPr>
                      <a:r>
                        <a:rPr sz="1600" dirty="0">
                          <a:latin typeface="BIZ UDPゴシック" panose="020B0400000000000000" pitchFamily="50" charset="-128"/>
                          <a:ea typeface="BIZ UDPゴシック" panose="020B0400000000000000" pitchFamily="50" charset="-128"/>
                          <a:cs typeface="Konatu"/>
                        </a:rPr>
                        <a:t>〇</a:t>
                      </a:r>
                      <a:endParaRPr sz="1600">
                        <a:latin typeface="BIZ UDPゴシック" panose="020B0400000000000000" pitchFamily="50" charset="-128"/>
                        <a:ea typeface="BIZ UDPゴシック" panose="020B0400000000000000" pitchFamily="50" charset="-128"/>
                        <a:cs typeface="Konatu"/>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tc>
                  <a:txBody>
                    <a:bodyPr/>
                    <a:lstStyle/>
                    <a:p>
                      <a:pPr>
                        <a:lnSpc>
                          <a:spcPct val="100000"/>
                        </a:lnSpc>
                      </a:pPr>
                      <a:endParaRPr sz="2000">
                        <a:latin typeface="BIZ UDPゴシック" panose="020B0400000000000000" pitchFamily="50" charset="-128"/>
                        <a:ea typeface="BIZ UDPゴシック" panose="020B0400000000000000" pitchFamily="50" charset="-128"/>
                        <a:cs typeface="Times New Roman"/>
                      </a:endParaRPr>
                    </a:p>
                    <a:p>
                      <a:pPr algn="ctr">
                        <a:lnSpc>
                          <a:spcPct val="100000"/>
                        </a:lnSpc>
                      </a:pPr>
                      <a:r>
                        <a:rPr sz="1600" dirty="0">
                          <a:latin typeface="BIZ UDPゴシック" panose="020B0400000000000000" pitchFamily="50" charset="-128"/>
                          <a:ea typeface="BIZ UDPゴシック" panose="020B0400000000000000" pitchFamily="50" charset="-128"/>
                          <a:cs typeface="Konatu"/>
                        </a:rPr>
                        <a:t>△</a:t>
                      </a:r>
                      <a:endParaRPr sz="1600">
                        <a:latin typeface="BIZ UDPゴシック" panose="020B0400000000000000" pitchFamily="50" charset="-128"/>
                        <a:ea typeface="BIZ UDPゴシック" panose="020B0400000000000000" pitchFamily="50" charset="-128"/>
                        <a:cs typeface="Konatu"/>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tc>
                  <a:txBody>
                    <a:bodyPr/>
                    <a:lstStyle/>
                    <a:p>
                      <a:pPr>
                        <a:lnSpc>
                          <a:spcPct val="100000"/>
                        </a:lnSpc>
                      </a:pPr>
                      <a:endParaRPr sz="2000">
                        <a:latin typeface="BIZ UDPゴシック" panose="020B0400000000000000" pitchFamily="50" charset="-128"/>
                        <a:ea typeface="BIZ UDPゴシック" panose="020B0400000000000000" pitchFamily="50" charset="-128"/>
                        <a:cs typeface="Times New Roman"/>
                      </a:endParaRPr>
                    </a:p>
                    <a:p>
                      <a:pPr marL="1270" algn="ctr">
                        <a:lnSpc>
                          <a:spcPct val="100000"/>
                        </a:lnSpc>
                      </a:pPr>
                      <a:r>
                        <a:rPr sz="1600" dirty="0">
                          <a:latin typeface="BIZ UDPゴシック" panose="020B0400000000000000" pitchFamily="50" charset="-128"/>
                          <a:ea typeface="BIZ UDPゴシック" panose="020B0400000000000000" pitchFamily="50" charset="-128"/>
                          <a:cs typeface="Konatu"/>
                        </a:rPr>
                        <a:t>△</a:t>
                      </a:r>
                      <a:endParaRPr sz="1600">
                        <a:latin typeface="BIZ UDPゴシック" panose="020B0400000000000000" pitchFamily="50" charset="-128"/>
                        <a:ea typeface="BIZ UDPゴシック" panose="020B0400000000000000" pitchFamily="50" charset="-128"/>
                        <a:cs typeface="Konatu"/>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tc>
                  <a:txBody>
                    <a:bodyPr/>
                    <a:lstStyle/>
                    <a:p>
                      <a:pPr>
                        <a:lnSpc>
                          <a:spcPct val="100000"/>
                        </a:lnSpc>
                      </a:pPr>
                      <a:endParaRPr sz="2000">
                        <a:latin typeface="BIZ UDPゴシック" panose="020B0400000000000000" pitchFamily="50" charset="-128"/>
                        <a:ea typeface="BIZ UDPゴシック" panose="020B0400000000000000" pitchFamily="50" charset="-128"/>
                        <a:cs typeface="Times New Roman"/>
                      </a:endParaRPr>
                    </a:p>
                    <a:p>
                      <a:pPr marR="458470" algn="r">
                        <a:lnSpc>
                          <a:spcPct val="100000"/>
                        </a:lnSpc>
                      </a:pPr>
                      <a:r>
                        <a:rPr sz="1600" dirty="0">
                          <a:latin typeface="BIZ UDPゴシック" panose="020B0400000000000000" pitchFamily="50" charset="-128"/>
                          <a:ea typeface="BIZ UDPゴシック" panose="020B0400000000000000" pitchFamily="50" charset="-128"/>
                          <a:cs typeface="Konatu"/>
                        </a:rPr>
                        <a:t>〇</a:t>
                      </a:r>
                      <a:endParaRPr sz="1600">
                        <a:latin typeface="BIZ UDPゴシック" panose="020B0400000000000000" pitchFamily="50" charset="-128"/>
                        <a:ea typeface="BIZ UDPゴシック" panose="020B0400000000000000" pitchFamily="50" charset="-128"/>
                        <a:cs typeface="Konatu"/>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E9ECF4"/>
                    </a:solidFill>
                  </a:tcPr>
                </a:tc>
                <a:extLst>
                  <a:ext uri="{0D108BD9-81ED-4DB2-BD59-A6C34878D82A}">
                    <a16:rowId xmlns:a16="http://schemas.microsoft.com/office/drawing/2014/main" val="10002"/>
                  </a:ext>
                </a:extLst>
              </a:tr>
              <a:tr h="953071">
                <a:tc rowSpan="4">
                  <a:txBody>
                    <a:bodyPr/>
                    <a:lstStyle/>
                    <a:p>
                      <a:pPr>
                        <a:lnSpc>
                          <a:spcPct val="100000"/>
                        </a:lnSpc>
                        <a:spcBef>
                          <a:spcPts val="35"/>
                        </a:spcBef>
                      </a:pPr>
                      <a:endParaRPr sz="2000" dirty="0">
                        <a:latin typeface="BIZ UDPゴシック" panose="020B0400000000000000" pitchFamily="50" charset="-128"/>
                        <a:ea typeface="BIZ UDPゴシック" panose="020B0400000000000000" pitchFamily="50" charset="-128"/>
                        <a:cs typeface="Times New Roman"/>
                      </a:endParaRPr>
                    </a:p>
                    <a:p>
                      <a:pPr marL="133985" marR="125730" algn="just">
                        <a:lnSpc>
                          <a:spcPct val="100000"/>
                        </a:lnSpc>
                      </a:pPr>
                      <a:r>
                        <a:rPr sz="1400" dirty="0">
                          <a:latin typeface="BIZ UDPゴシック" panose="020B0400000000000000" pitchFamily="50" charset="-128"/>
                          <a:ea typeface="BIZ UDPゴシック" panose="020B0400000000000000" pitchFamily="50" charset="-128"/>
                          <a:cs typeface="UKIJ CJK"/>
                        </a:rPr>
                        <a:t>小 型 軽 水 炉</a:t>
                      </a:r>
                    </a:p>
                  </a:txBody>
                  <a:tcPr marL="0" marR="0" marT="444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tc rowSpan="2">
                  <a:txBody>
                    <a:bodyPr/>
                    <a:lstStyle/>
                    <a:p>
                      <a:pPr>
                        <a:lnSpc>
                          <a:spcPct val="100000"/>
                        </a:lnSpc>
                        <a:spcBef>
                          <a:spcPts val="30"/>
                        </a:spcBef>
                      </a:pPr>
                      <a:endParaRPr sz="2000">
                        <a:latin typeface="BIZ UDPゴシック" panose="020B0400000000000000" pitchFamily="50" charset="-128"/>
                        <a:ea typeface="BIZ UDPゴシック" panose="020B0400000000000000" pitchFamily="50" charset="-128"/>
                        <a:cs typeface="Times New Roman"/>
                      </a:endParaRPr>
                    </a:p>
                    <a:p>
                      <a:pPr marL="62865" marR="54610">
                        <a:lnSpc>
                          <a:spcPct val="100000"/>
                        </a:lnSpc>
                      </a:pPr>
                      <a:r>
                        <a:rPr sz="1400" dirty="0">
                          <a:latin typeface="BIZ UDPゴシック" panose="020B0400000000000000" pitchFamily="50" charset="-128"/>
                          <a:ea typeface="BIZ UDPゴシック" panose="020B0400000000000000" pitchFamily="50" charset="-128"/>
                          <a:cs typeface="UKIJ CJK"/>
                        </a:rPr>
                        <a:t>海 外</a:t>
                      </a:r>
                      <a:endParaRPr sz="1400">
                        <a:latin typeface="BIZ UDPゴシック" panose="020B0400000000000000" pitchFamily="50" charset="-128"/>
                        <a:ea typeface="BIZ UDPゴシック" panose="020B0400000000000000" pitchFamily="50" charset="-128"/>
                        <a:cs typeface="UKIJ CJK"/>
                      </a:endParaRPr>
                    </a:p>
                  </a:txBody>
                  <a:tcPr marL="0" marR="0" marT="381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tc>
                  <a:txBody>
                    <a:bodyPr/>
                    <a:lstStyle/>
                    <a:p>
                      <a:pPr>
                        <a:lnSpc>
                          <a:spcPct val="100000"/>
                        </a:lnSpc>
                      </a:pPr>
                      <a:endParaRPr sz="1600">
                        <a:latin typeface="BIZ UDPゴシック" panose="020B0400000000000000" pitchFamily="50" charset="-128"/>
                        <a:ea typeface="BIZ UDPゴシック" panose="020B0400000000000000" pitchFamily="50" charset="-128"/>
                        <a:cs typeface="Times New Roman"/>
                      </a:endParaRPr>
                    </a:p>
                    <a:p>
                      <a:pPr marR="322580" algn="r">
                        <a:lnSpc>
                          <a:spcPct val="100000"/>
                        </a:lnSpc>
                        <a:spcBef>
                          <a:spcPts val="1015"/>
                        </a:spcBef>
                      </a:pPr>
                      <a:r>
                        <a:rPr sz="1600" dirty="0">
                          <a:latin typeface="BIZ UDPゴシック" panose="020B0400000000000000" pitchFamily="50" charset="-128"/>
                          <a:ea typeface="BIZ UDPゴシック" panose="020B0400000000000000" pitchFamily="50" charset="-128"/>
                          <a:cs typeface="Konatu"/>
                        </a:rPr>
                        <a:t>○</a:t>
                      </a:r>
                      <a:endParaRPr sz="1600">
                        <a:latin typeface="BIZ UDPゴシック" panose="020B0400000000000000" pitchFamily="50" charset="-128"/>
                        <a:ea typeface="BIZ UDPゴシック" panose="020B0400000000000000" pitchFamily="50" charset="-128"/>
                        <a:cs typeface="Konatu"/>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solidFill>
                      <a:srgbClr val="D0D7E8"/>
                    </a:solidFill>
                  </a:tcPr>
                </a:tc>
                <a:tc>
                  <a:txBody>
                    <a:bodyPr/>
                    <a:lstStyle/>
                    <a:p>
                      <a:pPr>
                        <a:lnSpc>
                          <a:spcPct val="100000"/>
                        </a:lnSpc>
                      </a:pPr>
                      <a:endParaRPr sz="1600">
                        <a:latin typeface="BIZ UDPゴシック" panose="020B0400000000000000" pitchFamily="50" charset="-128"/>
                        <a:ea typeface="BIZ UDPゴシック" panose="020B0400000000000000" pitchFamily="50" charset="-128"/>
                        <a:cs typeface="Times New Roman"/>
                      </a:endParaRPr>
                    </a:p>
                    <a:p>
                      <a:pPr marL="635" algn="ctr">
                        <a:lnSpc>
                          <a:spcPct val="100000"/>
                        </a:lnSpc>
                        <a:spcBef>
                          <a:spcPts val="1015"/>
                        </a:spcBef>
                      </a:pPr>
                      <a:r>
                        <a:rPr sz="1600" spc="-5" dirty="0">
                          <a:latin typeface="BIZ UDPゴシック" panose="020B0400000000000000" pitchFamily="50" charset="-128"/>
                          <a:ea typeface="BIZ UDPゴシック" panose="020B0400000000000000" pitchFamily="50" charset="-128"/>
                          <a:cs typeface="Konatu"/>
                        </a:rPr>
                        <a:t>○～◎</a:t>
                      </a:r>
                      <a:endParaRPr sz="1600">
                        <a:latin typeface="BIZ UDPゴシック" panose="020B0400000000000000" pitchFamily="50" charset="-128"/>
                        <a:ea typeface="BIZ UDPゴシック" panose="020B0400000000000000" pitchFamily="50" charset="-128"/>
                        <a:cs typeface="Konatu"/>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solidFill>
                      <a:srgbClr val="D0D7E8"/>
                    </a:solidFill>
                  </a:tcPr>
                </a:tc>
                <a:tc>
                  <a:txBody>
                    <a:bodyPr/>
                    <a:lstStyle/>
                    <a:p>
                      <a:pPr marL="163830">
                        <a:lnSpc>
                          <a:spcPct val="100000"/>
                        </a:lnSpc>
                        <a:spcBef>
                          <a:spcPts val="335"/>
                        </a:spcBef>
                      </a:pPr>
                      <a:r>
                        <a:rPr sz="1600" dirty="0">
                          <a:latin typeface="BIZ UDPゴシック" panose="020B0400000000000000" pitchFamily="50" charset="-128"/>
                          <a:ea typeface="BIZ UDPゴシック" panose="020B0400000000000000" pitchFamily="50" charset="-128"/>
                          <a:cs typeface="Konatu"/>
                        </a:rPr>
                        <a:t>〇～◎</a:t>
                      </a:r>
                    </a:p>
                    <a:p>
                      <a:pPr marL="92075" marR="85090" indent="40640" algn="just">
                        <a:lnSpc>
                          <a:spcPct val="98100"/>
                        </a:lnSpc>
                        <a:spcBef>
                          <a:spcPts val="130"/>
                        </a:spcBef>
                      </a:pPr>
                      <a:r>
                        <a:rPr sz="1050" spc="5" dirty="0">
                          <a:latin typeface="BIZ UDPゴシック" panose="020B0400000000000000" pitchFamily="50" charset="-128"/>
                          <a:ea typeface="BIZ UDPゴシック" panose="020B0400000000000000" pitchFamily="50" charset="-128"/>
                          <a:cs typeface="kiloji"/>
                        </a:rPr>
                        <a:t>※</a:t>
                      </a:r>
                      <a:r>
                        <a:rPr sz="1050" spc="5" dirty="0" err="1">
                          <a:latin typeface="BIZ UDPゴシック" panose="020B0400000000000000" pitchFamily="50" charset="-128"/>
                          <a:ea typeface="BIZ UDPゴシック" panose="020B0400000000000000" pitchFamily="50" charset="-128"/>
                          <a:cs typeface="Konatu"/>
                        </a:rPr>
                        <a:t>日本が得</a:t>
                      </a:r>
                      <a:r>
                        <a:rPr sz="1050" dirty="0" err="1">
                          <a:latin typeface="BIZ UDPゴシック" panose="020B0400000000000000" pitchFamily="50" charset="-128"/>
                          <a:ea typeface="BIZ UDPゴシック" panose="020B0400000000000000" pitchFamily="50" charset="-128"/>
                          <a:cs typeface="Konatu"/>
                        </a:rPr>
                        <a:t>意</a:t>
                      </a:r>
                      <a:r>
                        <a:rPr sz="1050" spc="-10" dirty="0" err="1">
                          <a:latin typeface="BIZ UDPゴシック" panose="020B0400000000000000" pitchFamily="50" charset="-128"/>
                          <a:ea typeface="BIZ UDPゴシック" panose="020B0400000000000000" pitchFamily="50" charset="-128"/>
                          <a:cs typeface="Konatu"/>
                        </a:rPr>
                        <a:t>と</a:t>
                      </a:r>
                      <a:r>
                        <a:rPr sz="1050" dirty="0" err="1">
                          <a:latin typeface="BIZ UDPゴシック" panose="020B0400000000000000" pitchFamily="50" charset="-128"/>
                          <a:ea typeface="BIZ UDPゴシック" panose="020B0400000000000000" pitchFamily="50" charset="-128"/>
                          <a:cs typeface="Konatu"/>
                        </a:rPr>
                        <a:t>す</a:t>
                      </a:r>
                      <a:r>
                        <a:rPr sz="1050" spc="-5" dirty="0" err="1">
                          <a:latin typeface="BIZ UDPゴシック" panose="020B0400000000000000" pitchFamily="50" charset="-128"/>
                          <a:ea typeface="BIZ UDPゴシック" panose="020B0400000000000000" pitchFamily="50" charset="-128"/>
                          <a:cs typeface="Konatu"/>
                        </a:rPr>
                        <a:t>る大型</a:t>
                      </a:r>
                      <a:r>
                        <a:rPr sz="1050" spc="5" dirty="0" err="1">
                          <a:latin typeface="BIZ UDPゴシック" panose="020B0400000000000000" pitchFamily="50" charset="-128"/>
                          <a:ea typeface="BIZ UDPゴシック" panose="020B0400000000000000" pitchFamily="50" charset="-128"/>
                          <a:cs typeface="Konatu"/>
                        </a:rPr>
                        <a:t>鍛造品が不</a:t>
                      </a:r>
                      <a:r>
                        <a:rPr sz="1050" dirty="0" err="1">
                          <a:latin typeface="BIZ UDPゴシック" panose="020B0400000000000000" pitchFamily="50" charset="-128"/>
                          <a:ea typeface="BIZ UDPゴシック" panose="020B0400000000000000" pitchFamily="50" charset="-128"/>
                          <a:cs typeface="Konatu"/>
                        </a:rPr>
                        <a:t>要のケ</a:t>
                      </a:r>
                      <a:r>
                        <a:rPr sz="1050" spc="5" dirty="0" err="1">
                          <a:latin typeface="BIZ UDPゴシック" panose="020B0400000000000000" pitchFamily="50" charset="-128"/>
                          <a:ea typeface="BIZ UDPゴシック" panose="020B0400000000000000" pitchFamily="50" charset="-128"/>
                          <a:cs typeface="Konatu"/>
                        </a:rPr>
                        <a:t>ー</a:t>
                      </a:r>
                      <a:r>
                        <a:rPr sz="1050" spc="-5" dirty="0" err="1">
                          <a:latin typeface="BIZ UDPゴシック" panose="020B0400000000000000" pitchFamily="50" charset="-128"/>
                          <a:ea typeface="BIZ UDPゴシック" panose="020B0400000000000000" pitchFamily="50" charset="-128"/>
                          <a:cs typeface="Konatu"/>
                        </a:rPr>
                        <a:t>ス</a:t>
                      </a:r>
                      <a:r>
                        <a:rPr sz="1050" dirty="0" err="1">
                          <a:latin typeface="BIZ UDPゴシック" panose="020B0400000000000000" pitchFamily="50" charset="-128"/>
                          <a:ea typeface="BIZ UDPゴシック" panose="020B0400000000000000" pitchFamily="50" charset="-128"/>
                          <a:cs typeface="Konatu"/>
                        </a:rPr>
                        <a:t>も</a:t>
                      </a:r>
                      <a:endParaRPr sz="1050" dirty="0">
                        <a:latin typeface="BIZ UDPゴシック" panose="020B0400000000000000" pitchFamily="50" charset="-128"/>
                        <a:ea typeface="BIZ UDPゴシック" panose="020B0400000000000000" pitchFamily="50" charset="-128"/>
                        <a:cs typeface="Konatu"/>
                      </a:endParaRPr>
                    </a:p>
                  </a:txBody>
                  <a:tcPr marL="0" marR="0" marT="42545" marB="0">
                    <a:lnL w="12700">
                      <a:solidFill>
                        <a:srgbClr val="FFFFFF"/>
                      </a:solidFill>
                      <a:prstDash val="solid"/>
                    </a:lnL>
                    <a:lnR w="12700">
                      <a:solidFill>
                        <a:srgbClr val="FFFFFF"/>
                      </a:solidFill>
                      <a:prstDash val="solid"/>
                    </a:lnR>
                    <a:lnT w="12700">
                      <a:solidFill>
                        <a:srgbClr val="FFFFFF"/>
                      </a:solidFill>
                      <a:prstDash val="solid"/>
                    </a:lnT>
                    <a:solidFill>
                      <a:srgbClr val="D0D7E8"/>
                    </a:solidFill>
                  </a:tcPr>
                </a:tc>
                <a:tc>
                  <a:txBody>
                    <a:bodyPr/>
                    <a:lstStyle/>
                    <a:p>
                      <a:pPr marL="635" algn="ctr">
                        <a:lnSpc>
                          <a:spcPct val="100000"/>
                        </a:lnSpc>
                        <a:spcBef>
                          <a:spcPts val="965"/>
                        </a:spcBef>
                      </a:pPr>
                      <a:r>
                        <a:rPr sz="1600" dirty="0">
                          <a:latin typeface="BIZ UDPゴシック" panose="020B0400000000000000" pitchFamily="50" charset="-128"/>
                          <a:ea typeface="BIZ UDPゴシック" panose="020B0400000000000000" pitchFamily="50" charset="-128"/>
                          <a:cs typeface="Konatu"/>
                        </a:rPr>
                        <a:t>◎</a:t>
                      </a:r>
                    </a:p>
                    <a:p>
                      <a:pPr marL="104775" marR="95885" algn="ctr">
                        <a:lnSpc>
                          <a:spcPct val="97100"/>
                        </a:lnSpc>
                        <a:spcBef>
                          <a:spcPts val="145"/>
                        </a:spcBef>
                      </a:pPr>
                      <a:r>
                        <a:rPr sz="1050" dirty="0">
                          <a:latin typeface="BIZ UDPゴシック" panose="020B0400000000000000" pitchFamily="50" charset="-128"/>
                          <a:ea typeface="BIZ UDPゴシック" panose="020B0400000000000000" pitchFamily="50" charset="-128"/>
                          <a:cs typeface="kiloji"/>
                        </a:rPr>
                        <a:t>※</a:t>
                      </a:r>
                      <a:r>
                        <a:rPr sz="1050" dirty="0" err="1">
                          <a:latin typeface="BIZ UDPゴシック" panose="020B0400000000000000" pitchFamily="50" charset="-128"/>
                          <a:ea typeface="BIZ UDPゴシック" panose="020B0400000000000000" pitchFamily="50" charset="-128"/>
                          <a:cs typeface="Konatu"/>
                        </a:rPr>
                        <a:t>米国のガ</a:t>
                      </a:r>
                      <a:r>
                        <a:rPr sz="1050" spc="-5" dirty="0" err="1">
                          <a:latin typeface="BIZ UDPゴシック" panose="020B0400000000000000" pitchFamily="50" charset="-128"/>
                          <a:ea typeface="BIZ UDPゴシック" panose="020B0400000000000000" pitchFamily="50" charset="-128"/>
                          <a:cs typeface="Konatu"/>
                        </a:rPr>
                        <a:t>ス</a:t>
                      </a:r>
                      <a:r>
                        <a:rPr sz="1050" dirty="0" err="1">
                          <a:latin typeface="BIZ UDPゴシック" panose="020B0400000000000000" pitchFamily="50" charset="-128"/>
                          <a:ea typeface="BIZ UDPゴシック" panose="020B0400000000000000" pitchFamily="50" charset="-128"/>
                          <a:cs typeface="Konatu"/>
                        </a:rPr>
                        <a:t>火力並が目標</a:t>
                      </a:r>
                      <a:endParaRPr sz="1050" dirty="0">
                        <a:latin typeface="BIZ UDPゴシック" panose="020B0400000000000000" pitchFamily="50" charset="-128"/>
                        <a:ea typeface="BIZ UDPゴシック" panose="020B0400000000000000" pitchFamily="50" charset="-128"/>
                        <a:cs typeface="Konatu"/>
                      </a:endParaRPr>
                    </a:p>
                  </a:txBody>
                  <a:tcPr marL="0" marR="0" marT="122555" marB="0">
                    <a:lnL w="12700">
                      <a:solidFill>
                        <a:srgbClr val="FFFFFF"/>
                      </a:solidFill>
                      <a:prstDash val="solid"/>
                    </a:lnL>
                    <a:lnR w="12700">
                      <a:solidFill>
                        <a:srgbClr val="FFFFFF"/>
                      </a:solidFill>
                      <a:prstDash val="solid"/>
                    </a:lnR>
                    <a:lnT w="12700">
                      <a:solidFill>
                        <a:srgbClr val="FFFFFF"/>
                      </a:solidFill>
                      <a:prstDash val="solid"/>
                    </a:lnT>
                    <a:solidFill>
                      <a:srgbClr val="D0D7E8"/>
                    </a:solidFill>
                  </a:tcPr>
                </a:tc>
                <a:tc>
                  <a:txBody>
                    <a:bodyPr/>
                    <a:lstStyle/>
                    <a:p>
                      <a:pPr>
                        <a:lnSpc>
                          <a:spcPct val="100000"/>
                        </a:lnSpc>
                      </a:pPr>
                      <a:endParaRPr sz="1600">
                        <a:latin typeface="BIZ UDPゴシック" panose="020B0400000000000000" pitchFamily="50" charset="-128"/>
                        <a:ea typeface="BIZ UDPゴシック" panose="020B0400000000000000" pitchFamily="50" charset="-128"/>
                        <a:cs typeface="Times New Roman"/>
                      </a:endParaRPr>
                    </a:p>
                    <a:p>
                      <a:pPr>
                        <a:lnSpc>
                          <a:spcPct val="100000"/>
                        </a:lnSpc>
                      </a:pPr>
                      <a:endParaRPr sz="1600">
                        <a:latin typeface="BIZ UDPゴシック" panose="020B0400000000000000" pitchFamily="50" charset="-128"/>
                        <a:ea typeface="BIZ UDPゴシック" panose="020B0400000000000000" pitchFamily="50" charset="-128"/>
                        <a:cs typeface="Times New Roman"/>
                      </a:endParaRPr>
                    </a:p>
                    <a:p>
                      <a:pPr>
                        <a:lnSpc>
                          <a:spcPct val="100000"/>
                        </a:lnSpc>
                        <a:spcBef>
                          <a:spcPts val="30"/>
                        </a:spcBef>
                      </a:pPr>
                      <a:endParaRPr sz="1600">
                        <a:latin typeface="BIZ UDPゴシック" panose="020B0400000000000000" pitchFamily="50" charset="-128"/>
                        <a:ea typeface="BIZ UDPゴシック" panose="020B0400000000000000" pitchFamily="50" charset="-128"/>
                        <a:cs typeface="Times New Roman"/>
                      </a:endParaRPr>
                    </a:p>
                    <a:p>
                      <a:pPr algn="ctr">
                        <a:lnSpc>
                          <a:spcPct val="100000"/>
                        </a:lnSpc>
                      </a:pPr>
                      <a:r>
                        <a:rPr sz="1600" dirty="0">
                          <a:latin typeface="BIZ UDPゴシック" panose="020B0400000000000000" pitchFamily="50" charset="-128"/>
                          <a:ea typeface="BIZ UDPゴシック" panose="020B0400000000000000" pitchFamily="50" charset="-128"/>
                          <a:cs typeface="Konatu"/>
                        </a:rPr>
                        <a:t>△</a:t>
                      </a:r>
                      <a:endParaRPr sz="1600">
                        <a:latin typeface="BIZ UDPゴシック" panose="020B0400000000000000" pitchFamily="50" charset="-128"/>
                        <a:ea typeface="BIZ UDPゴシック" panose="020B0400000000000000" pitchFamily="50" charset="-128"/>
                        <a:cs typeface="Konatu"/>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solidFill>
                      <a:srgbClr val="D0D7E8"/>
                    </a:solidFill>
                  </a:tcPr>
                </a:tc>
                <a:tc>
                  <a:txBody>
                    <a:bodyPr/>
                    <a:lstStyle/>
                    <a:p>
                      <a:pPr>
                        <a:lnSpc>
                          <a:spcPct val="100000"/>
                        </a:lnSpc>
                      </a:pPr>
                      <a:endParaRPr sz="1600" dirty="0">
                        <a:latin typeface="BIZ UDPゴシック" panose="020B0400000000000000" pitchFamily="50" charset="-128"/>
                        <a:ea typeface="BIZ UDPゴシック" panose="020B0400000000000000" pitchFamily="50" charset="-128"/>
                        <a:cs typeface="Times New Roman"/>
                      </a:endParaRPr>
                    </a:p>
                    <a:p>
                      <a:pPr marL="635" algn="ctr">
                        <a:lnSpc>
                          <a:spcPct val="100000"/>
                        </a:lnSpc>
                        <a:spcBef>
                          <a:spcPts val="1075"/>
                        </a:spcBef>
                      </a:pPr>
                      <a:r>
                        <a:rPr sz="1600" dirty="0">
                          <a:latin typeface="BIZ UDPゴシック" panose="020B0400000000000000" pitchFamily="50" charset="-128"/>
                          <a:ea typeface="BIZ UDPゴシック" panose="020B0400000000000000" pitchFamily="50" charset="-128"/>
                          <a:cs typeface="Konatu"/>
                        </a:rPr>
                        <a:t>〇</a:t>
                      </a:r>
                    </a:p>
                    <a:p>
                      <a:pPr marL="93980" marR="85090" algn="ctr">
                        <a:lnSpc>
                          <a:spcPct val="100000"/>
                        </a:lnSpc>
                        <a:spcBef>
                          <a:spcPts val="110"/>
                        </a:spcBef>
                      </a:pPr>
                      <a:r>
                        <a:rPr sz="1050" dirty="0">
                          <a:latin typeface="BIZ UDPゴシック" panose="020B0400000000000000" pitchFamily="50" charset="-128"/>
                          <a:ea typeface="BIZ UDPゴシック" panose="020B0400000000000000" pitchFamily="50" charset="-128"/>
                          <a:cs typeface="kiloji"/>
                        </a:rPr>
                        <a:t>※</a:t>
                      </a:r>
                      <a:r>
                        <a:rPr sz="1050" spc="-5" dirty="0" err="1">
                          <a:latin typeface="BIZ UDPゴシック" panose="020B0400000000000000" pitchFamily="50" charset="-128"/>
                          <a:ea typeface="BIZ UDPゴシック" panose="020B0400000000000000" pitchFamily="50" charset="-128"/>
                          <a:cs typeface="Konatu"/>
                        </a:rPr>
                        <a:t>モジ</a:t>
                      </a:r>
                      <a:r>
                        <a:rPr sz="1050" dirty="0" err="1">
                          <a:latin typeface="BIZ UDPゴシック" panose="020B0400000000000000" pitchFamily="50" charset="-128"/>
                          <a:ea typeface="BIZ UDPゴシック" panose="020B0400000000000000" pitchFamily="50" charset="-128"/>
                          <a:cs typeface="Konatu"/>
                        </a:rPr>
                        <a:t>ュ</a:t>
                      </a:r>
                      <a:r>
                        <a:rPr sz="1050" spc="-10" dirty="0" err="1">
                          <a:latin typeface="BIZ UDPゴシック" panose="020B0400000000000000" pitchFamily="50" charset="-128"/>
                          <a:ea typeface="BIZ UDPゴシック" panose="020B0400000000000000" pitchFamily="50" charset="-128"/>
                          <a:cs typeface="Konatu"/>
                        </a:rPr>
                        <a:t>ー</a:t>
                      </a:r>
                      <a:r>
                        <a:rPr sz="1050" spc="-15" dirty="0" err="1">
                          <a:latin typeface="BIZ UDPゴシック" panose="020B0400000000000000" pitchFamily="50" charset="-128"/>
                          <a:ea typeface="BIZ UDPゴシック" panose="020B0400000000000000" pitchFamily="50" charset="-128"/>
                          <a:cs typeface="Konatu"/>
                        </a:rPr>
                        <a:t>ル</a:t>
                      </a:r>
                      <a:r>
                        <a:rPr sz="1050" dirty="0" err="1">
                          <a:latin typeface="BIZ UDPゴシック" panose="020B0400000000000000" pitchFamily="50" charset="-128"/>
                          <a:ea typeface="BIZ UDPゴシック" panose="020B0400000000000000" pitchFamily="50" charset="-128"/>
                          <a:cs typeface="Konatu"/>
                        </a:rPr>
                        <a:t>ご</a:t>
                      </a:r>
                      <a:r>
                        <a:rPr sz="1050" spc="-5" dirty="0" err="1">
                          <a:latin typeface="BIZ UDPゴシック" panose="020B0400000000000000" pitchFamily="50" charset="-128"/>
                          <a:ea typeface="BIZ UDPゴシック" panose="020B0400000000000000" pitchFamily="50" charset="-128"/>
                          <a:cs typeface="Konatu"/>
                        </a:rPr>
                        <a:t>と</a:t>
                      </a:r>
                      <a:r>
                        <a:rPr sz="1050" dirty="0" err="1">
                          <a:latin typeface="BIZ UDPゴシック" panose="020B0400000000000000" pitchFamily="50" charset="-128"/>
                          <a:ea typeface="BIZ UDPゴシック" panose="020B0400000000000000" pitchFamily="50" charset="-128"/>
                          <a:cs typeface="Konatu"/>
                        </a:rPr>
                        <a:t>の制御により</a:t>
                      </a:r>
                      <a:endParaRPr sz="1050" dirty="0">
                        <a:latin typeface="BIZ UDPゴシック" panose="020B0400000000000000" pitchFamily="50" charset="-128"/>
                        <a:ea typeface="BIZ UDPゴシック" panose="020B0400000000000000" pitchFamily="50" charset="-128"/>
                        <a:cs typeface="Konatu"/>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solidFill>
                      <a:srgbClr val="D0D7E8"/>
                    </a:solidFill>
                  </a:tcPr>
                </a:tc>
                <a:tc>
                  <a:txBody>
                    <a:bodyPr/>
                    <a:lstStyle/>
                    <a:p>
                      <a:pPr>
                        <a:lnSpc>
                          <a:spcPct val="100000"/>
                        </a:lnSpc>
                      </a:pPr>
                      <a:endParaRPr sz="1600">
                        <a:latin typeface="BIZ UDPゴシック" panose="020B0400000000000000" pitchFamily="50" charset="-128"/>
                        <a:ea typeface="BIZ UDPゴシック" panose="020B0400000000000000" pitchFamily="50" charset="-128"/>
                        <a:cs typeface="Times New Roman"/>
                      </a:endParaRPr>
                    </a:p>
                    <a:p>
                      <a:pPr>
                        <a:lnSpc>
                          <a:spcPct val="100000"/>
                        </a:lnSpc>
                      </a:pPr>
                      <a:endParaRPr sz="1600">
                        <a:latin typeface="BIZ UDPゴシック" panose="020B0400000000000000" pitchFamily="50" charset="-128"/>
                        <a:ea typeface="BIZ UDPゴシック" panose="020B0400000000000000" pitchFamily="50" charset="-128"/>
                        <a:cs typeface="Times New Roman"/>
                      </a:endParaRPr>
                    </a:p>
                    <a:p>
                      <a:pPr>
                        <a:lnSpc>
                          <a:spcPct val="100000"/>
                        </a:lnSpc>
                        <a:spcBef>
                          <a:spcPts val="30"/>
                        </a:spcBef>
                      </a:pPr>
                      <a:endParaRPr sz="1600">
                        <a:latin typeface="BIZ UDPゴシック" panose="020B0400000000000000" pitchFamily="50" charset="-128"/>
                        <a:ea typeface="BIZ UDPゴシック" panose="020B0400000000000000" pitchFamily="50" charset="-128"/>
                        <a:cs typeface="Times New Roman"/>
                      </a:endParaRPr>
                    </a:p>
                    <a:p>
                      <a:pPr algn="ctr">
                        <a:lnSpc>
                          <a:spcPct val="100000"/>
                        </a:lnSpc>
                      </a:pPr>
                      <a:r>
                        <a:rPr sz="1600" dirty="0">
                          <a:latin typeface="BIZ UDPゴシック" panose="020B0400000000000000" pitchFamily="50" charset="-128"/>
                          <a:ea typeface="BIZ UDPゴシック" panose="020B0400000000000000" pitchFamily="50" charset="-128"/>
                          <a:cs typeface="Konatu"/>
                        </a:rPr>
                        <a:t>△</a:t>
                      </a:r>
                      <a:endParaRPr sz="1600">
                        <a:latin typeface="BIZ UDPゴシック" panose="020B0400000000000000" pitchFamily="50" charset="-128"/>
                        <a:ea typeface="BIZ UDPゴシック" panose="020B0400000000000000" pitchFamily="50" charset="-128"/>
                        <a:cs typeface="Konatu"/>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solidFill>
                      <a:srgbClr val="D0D7E8"/>
                    </a:solidFill>
                  </a:tcPr>
                </a:tc>
                <a:tc>
                  <a:txBody>
                    <a:bodyPr/>
                    <a:lstStyle/>
                    <a:p>
                      <a:pPr>
                        <a:lnSpc>
                          <a:spcPct val="100000"/>
                        </a:lnSpc>
                      </a:pPr>
                      <a:endParaRPr sz="1600">
                        <a:latin typeface="BIZ UDPゴシック" panose="020B0400000000000000" pitchFamily="50" charset="-128"/>
                        <a:ea typeface="BIZ UDPゴシック" panose="020B0400000000000000" pitchFamily="50" charset="-128"/>
                        <a:cs typeface="Times New Roman"/>
                      </a:endParaRPr>
                    </a:p>
                    <a:p>
                      <a:pPr>
                        <a:lnSpc>
                          <a:spcPct val="100000"/>
                        </a:lnSpc>
                      </a:pPr>
                      <a:endParaRPr sz="1600">
                        <a:latin typeface="BIZ UDPゴシック" panose="020B0400000000000000" pitchFamily="50" charset="-128"/>
                        <a:ea typeface="BIZ UDPゴシック" panose="020B0400000000000000" pitchFamily="50" charset="-128"/>
                        <a:cs typeface="Times New Roman"/>
                      </a:endParaRPr>
                    </a:p>
                    <a:p>
                      <a:pPr>
                        <a:lnSpc>
                          <a:spcPct val="100000"/>
                        </a:lnSpc>
                        <a:spcBef>
                          <a:spcPts val="30"/>
                        </a:spcBef>
                      </a:pPr>
                      <a:endParaRPr sz="1600">
                        <a:latin typeface="BIZ UDPゴシック" panose="020B0400000000000000" pitchFamily="50" charset="-128"/>
                        <a:ea typeface="BIZ UDPゴシック" panose="020B0400000000000000" pitchFamily="50" charset="-128"/>
                        <a:cs typeface="Times New Roman"/>
                      </a:endParaRPr>
                    </a:p>
                    <a:p>
                      <a:pPr marL="1270" algn="ctr">
                        <a:lnSpc>
                          <a:spcPct val="100000"/>
                        </a:lnSpc>
                      </a:pPr>
                      <a:r>
                        <a:rPr sz="1600" dirty="0">
                          <a:latin typeface="BIZ UDPゴシック" panose="020B0400000000000000" pitchFamily="50" charset="-128"/>
                          <a:ea typeface="BIZ UDPゴシック" panose="020B0400000000000000" pitchFamily="50" charset="-128"/>
                          <a:cs typeface="Konatu"/>
                        </a:rPr>
                        <a:t>△</a:t>
                      </a:r>
                      <a:endParaRPr sz="1600">
                        <a:latin typeface="BIZ UDPゴシック" panose="020B0400000000000000" pitchFamily="50" charset="-128"/>
                        <a:ea typeface="BIZ UDPゴシック" panose="020B0400000000000000" pitchFamily="50" charset="-128"/>
                        <a:cs typeface="Konatu"/>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solidFill>
                      <a:srgbClr val="D0D7E8"/>
                    </a:solidFill>
                  </a:tcPr>
                </a:tc>
                <a:tc>
                  <a:txBody>
                    <a:bodyPr/>
                    <a:lstStyle/>
                    <a:p>
                      <a:pPr>
                        <a:lnSpc>
                          <a:spcPct val="100000"/>
                        </a:lnSpc>
                      </a:pPr>
                      <a:endParaRPr sz="1600">
                        <a:latin typeface="BIZ UDPゴシック" panose="020B0400000000000000" pitchFamily="50" charset="-128"/>
                        <a:ea typeface="BIZ UDPゴシック" panose="020B0400000000000000" pitchFamily="50" charset="-128"/>
                        <a:cs typeface="Times New Roman"/>
                      </a:endParaRPr>
                    </a:p>
                    <a:p>
                      <a:pPr>
                        <a:lnSpc>
                          <a:spcPct val="100000"/>
                        </a:lnSpc>
                      </a:pPr>
                      <a:endParaRPr sz="1600">
                        <a:latin typeface="BIZ UDPゴシック" panose="020B0400000000000000" pitchFamily="50" charset="-128"/>
                        <a:ea typeface="BIZ UDPゴシック" panose="020B0400000000000000" pitchFamily="50" charset="-128"/>
                        <a:cs typeface="Times New Roman"/>
                      </a:endParaRPr>
                    </a:p>
                    <a:p>
                      <a:pPr>
                        <a:lnSpc>
                          <a:spcPct val="100000"/>
                        </a:lnSpc>
                        <a:spcBef>
                          <a:spcPts val="30"/>
                        </a:spcBef>
                      </a:pPr>
                      <a:endParaRPr sz="1600">
                        <a:latin typeface="BIZ UDPゴシック" panose="020B0400000000000000" pitchFamily="50" charset="-128"/>
                        <a:ea typeface="BIZ UDPゴシック" panose="020B0400000000000000" pitchFamily="50" charset="-128"/>
                        <a:cs typeface="Times New Roman"/>
                      </a:endParaRPr>
                    </a:p>
                    <a:p>
                      <a:pPr marR="458470" algn="r">
                        <a:lnSpc>
                          <a:spcPct val="100000"/>
                        </a:lnSpc>
                      </a:pPr>
                      <a:r>
                        <a:rPr sz="1600" dirty="0">
                          <a:latin typeface="BIZ UDPゴシック" panose="020B0400000000000000" pitchFamily="50" charset="-128"/>
                          <a:ea typeface="BIZ UDPゴシック" panose="020B0400000000000000" pitchFamily="50" charset="-128"/>
                          <a:cs typeface="Konatu"/>
                        </a:rPr>
                        <a:t>〇</a:t>
                      </a:r>
                      <a:endParaRPr sz="1600">
                        <a:latin typeface="BIZ UDPゴシック" panose="020B0400000000000000" pitchFamily="50" charset="-128"/>
                        <a:ea typeface="BIZ UDPゴシック" panose="020B0400000000000000" pitchFamily="50" charset="-128"/>
                        <a:cs typeface="Konatu"/>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solidFill>
                      <a:srgbClr val="D0D7E8"/>
                    </a:solidFill>
                  </a:tcPr>
                </a:tc>
                <a:extLst>
                  <a:ext uri="{0D108BD9-81ED-4DB2-BD59-A6C34878D82A}">
                    <a16:rowId xmlns:a16="http://schemas.microsoft.com/office/drawing/2014/main" val="10003"/>
                  </a:ext>
                </a:extLst>
              </a:tr>
              <a:tr h="34480">
                <a:tc vMerge="1">
                  <a:txBody>
                    <a:bodyPr/>
                    <a:lstStyle/>
                    <a:p>
                      <a:endParaRPr/>
                    </a:p>
                  </a:txBody>
                  <a:tcPr marL="0" marR="0" marT="444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tc vMerge="1">
                  <a:txBody>
                    <a:bodyPr/>
                    <a:lstStyle/>
                    <a:p>
                      <a:endParaRPr/>
                    </a:p>
                  </a:txBody>
                  <a:tcPr marL="0" marR="0" marT="381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tc>
                  <a:txBody>
                    <a:bodyPr/>
                    <a:lstStyle/>
                    <a:p>
                      <a:pPr>
                        <a:lnSpc>
                          <a:spcPct val="100000"/>
                        </a:lnSpc>
                      </a:pPr>
                      <a:endParaRPr sz="300">
                        <a:latin typeface="BIZ UDPゴシック" panose="020B0400000000000000" pitchFamily="50" charset="-128"/>
                        <a:ea typeface="BIZ UDPゴシック" panose="020B0400000000000000" pitchFamily="50" charset="-128"/>
                        <a:cs typeface="Times New Roman"/>
                      </a:endParaRPr>
                    </a:p>
                  </a:txBody>
                  <a:tcPr marL="0" marR="0" marT="0" marB="0">
                    <a:lnL w="12700">
                      <a:solidFill>
                        <a:srgbClr val="FFFFFF"/>
                      </a:solidFill>
                      <a:prstDash val="solid"/>
                    </a:lnL>
                    <a:lnR w="12700">
                      <a:solidFill>
                        <a:srgbClr val="FFFFFF"/>
                      </a:solidFill>
                      <a:prstDash val="solid"/>
                    </a:lnR>
                    <a:lnB w="12700">
                      <a:solidFill>
                        <a:srgbClr val="FFFFFF"/>
                      </a:solidFill>
                      <a:prstDash val="solid"/>
                    </a:lnB>
                    <a:solidFill>
                      <a:srgbClr val="D0D7E8"/>
                    </a:solidFill>
                  </a:tcPr>
                </a:tc>
                <a:tc>
                  <a:txBody>
                    <a:bodyPr/>
                    <a:lstStyle/>
                    <a:p>
                      <a:pPr>
                        <a:lnSpc>
                          <a:spcPct val="100000"/>
                        </a:lnSpc>
                      </a:pPr>
                      <a:endParaRPr sz="300">
                        <a:latin typeface="BIZ UDPゴシック" panose="020B0400000000000000" pitchFamily="50" charset="-128"/>
                        <a:ea typeface="BIZ UDPゴシック" panose="020B0400000000000000" pitchFamily="50" charset="-128"/>
                        <a:cs typeface="Times New Roman"/>
                      </a:endParaRPr>
                    </a:p>
                  </a:txBody>
                  <a:tcPr marL="0" marR="0" marT="0" marB="0">
                    <a:lnL w="12700">
                      <a:solidFill>
                        <a:srgbClr val="FFFFFF"/>
                      </a:solidFill>
                      <a:prstDash val="solid"/>
                    </a:lnL>
                    <a:lnR w="12700">
                      <a:solidFill>
                        <a:srgbClr val="FFFFFF"/>
                      </a:solidFill>
                      <a:prstDash val="solid"/>
                    </a:lnR>
                    <a:lnB w="12700">
                      <a:solidFill>
                        <a:srgbClr val="FFFFFF"/>
                      </a:solidFill>
                      <a:prstDash val="solid"/>
                    </a:lnB>
                    <a:solidFill>
                      <a:srgbClr val="D0D7E8"/>
                    </a:solidFill>
                  </a:tcPr>
                </a:tc>
                <a:tc>
                  <a:txBody>
                    <a:bodyPr/>
                    <a:lstStyle/>
                    <a:p>
                      <a:pPr>
                        <a:lnSpc>
                          <a:spcPct val="100000"/>
                        </a:lnSpc>
                      </a:pPr>
                      <a:endParaRPr sz="300">
                        <a:latin typeface="BIZ UDPゴシック" panose="020B0400000000000000" pitchFamily="50" charset="-128"/>
                        <a:ea typeface="BIZ UDPゴシック" panose="020B0400000000000000" pitchFamily="50" charset="-128"/>
                        <a:cs typeface="Times New Roman"/>
                      </a:endParaRPr>
                    </a:p>
                  </a:txBody>
                  <a:tcPr marL="0" marR="0" marT="0" marB="0">
                    <a:lnL w="12700">
                      <a:solidFill>
                        <a:srgbClr val="FFFFFF"/>
                      </a:solidFill>
                      <a:prstDash val="solid"/>
                    </a:lnL>
                    <a:lnR w="12700">
                      <a:solidFill>
                        <a:srgbClr val="FFFFFF"/>
                      </a:solidFill>
                      <a:prstDash val="solid"/>
                    </a:lnR>
                    <a:lnB w="12700">
                      <a:solidFill>
                        <a:srgbClr val="FFFFFF"/>
                      </a:solidFill>
                      <a:prstDash val="solid"/>
                    </a:lnB>
                    <a:solidFill>
                      <a:srgbClr val="D0D7E8"/>
                    </a:solidFill>
                  </a:tcPr>
                </a:tc>
                <a:tc>
                  <a:txBody>
                    <a:bodyPr/>
                    <a:lstStyle/>
                    <a:p>
                      <a:pPr>
                        <a:lnSpc>
                          <a:spcPct val="100000"/>
                        </a:lnSpc>
                      </a:pPr>
                      <a:endParaRPr sz="300">
                        <a:latin typeface="BIZ UDPゴシック" panose="020B0400000000000000" pitchFamily="50" charset="-128"/>
                        <a:ea typeface="BIZ UDPゴシック" panose="020B0400000000000000" pitchFamily="50" charset="-128"/>
                        <a:cs typeface="Times New Roman"/>
                      </a:endParaRPr>
                    </a:p>
                  </a:txBody>
                  <a:tcPr marL="0" marR="0" marT="0" marB="0">
                    <a:lnL w="12700">
                      <a:solidFill>
                        <a:srgbClr val="FFFFFF"/>
                      </a:solidFill>
                      <a:prstDash val="solid"/>
                    </a:lnL>
                    <a:lnR w="12700">
                      <a:solidFill>
                        <a:srgbClr val="FFFFFF"/>
                      </a:solidFill>
                      <a:prstDash val="solid"/>
                    </a:lnR>
                    <a:lnB w="12700">
                      <a:solidFill>
                        <a:srgbClr val="FFFFFF"/>
                      </a:solidFill>
                      <a:prstDash val="solid"/>
                    </a:lnB>
                    <a:solidFill>
                      <a:srgbClr val="D0D7E8"/>
                    </a:solidFill>
                  </a:tcPr>
                </a:tc>
                <a:tc rowSpan="2">
                  <a:txBody>
                    <a:bodyPr/>
                    <a:lstStyle/>
                    <a:p>
                      <a:pPr>
                        <a:lnSpc>
                          <a:spcPct val="100000"/>
                        </a:lnSpc>
                      </a:pPr>
                      <a:endParaRPr sz="1200">
                        <a:latin typeface="BIZ UDPゴシック" panose="020B0400000000000000" pitchFamily="50" charset="-128"/>
                        <a:ea typeface="BIZ UDPゴシック" panose="020B0400000000000000" pitchFamily="50" charset="-128"/>
                        <a:cs typeface="Times New Roman"/>
                      </a:endParaRPr>
                    </a:p>
                  </a:txBody>
                  <a:tcPr marL="0" marR="0" marT="0" marB="0">
                    <a:lnL w="12700">
                      <a:solidFill>
                        <a:srgbClr val="FFFFFF"/>
                      </a:solidFill>
                      <a:prstDash val="solid"/>
                    </a:lnL>
                    <a:lnR w="12700">
                      <a:solidFill>
                        <a:srgbClr val="FFFFFF"/>
                      </a:solidFill>
                      <a:prstDash val="solid"/>
                    </a:lnR>
                    <a:solidFill>
                      <a:srgbClr val="D0D7E8"/>
                    </a:solidFill>
                  </a:tcPr>
                </a:tc>
                <a:tc rowSpan="2">
                  <a:txBody>
                    <a:bodyPr/>
                    <a:lstStyle/>
                    <a:p>
                      <a:pPr marL="290830" marR="114935" indent="-166370">
                        <a:lnSpc>
                          <a:spcPts val="1190"/>
                        </a:lnSpc>
                        <a:spcBef>
                          <a:spcPts val="55"/>
                        </a:spcBef>
                      </a:pPr>
                      <a:r>
                        <a:rPr sz="1050" dirty="0" err="1">
                          <a:latin typeface="BIZ UDPゴシック" panose="020B0400000000000000" pitchFamily="50" charset="-128"/>
                          <a:ea typeface="BIZ UDPゴシック" panose="020B0400000000000000" pitchFamily="50" charset="-128"/>
                          <a:cs typeface="Konatu"/>
                        </a:rPr>
                        <a:t>負荷追従可能なも</a:t>
                      </a:r>
                      <a:r>
                        <a:rPr sz="1050" spc="5" dirty="0" err="1">
                          <a:latin typeface="BIZ UDPゴシック" panose="020B0400000000000000" pitchFamily="50" charset="-128"/>
                          <a:ea typeface="BIZ UDPゴシック" panose="020B0400000000000000" pitchFamily="50" charset="-128"/>
                          <a:cs typeface="Konatu"/>
                        </a:rPr>
                        <a:t>の</a:t>
                      </a:r>
                      <a:r>
                        <a:rPr sz="1050" dirty="0" err="1">
                          <a:latin typeface="BIZ UDPゴシック" panose="020B0400000000000000" pitchFamily="50" charset="-128"/>
                          <a:ea typeface="BIZ UDPゴシック" panose="020B0400000000000000" pitchFamily="50" charset="-128"/>
                          <a:cs typeface="Konatu"/>
                        </a:rPr>
                        <a:t>も</a:t>
                      </a:r>
                      <a:endParaRPr sz="1050" dirty="0">
                        <a:latin typeface="BIZ UDPゴシック" panose="020B0400000000000000" pitchFamily="50" charset="-128"/>
                        <a:ea typeface="BIZ UDPゴシック" panose="020B0400000000000000" pitchFamily="50" charset="-128"/>
                        <a:cs typeface="Konatu"/>
                      </a:endParaRPr>
                    </a:p>
                  </a:txBody>
                  <a:tcPr marL="0" marR="0" marT="6985" marB="0">
                    <a:lnL w="12700">
                      <a:solidFill>
                        <a:srgbClr val="FFFFFF"/>
                      </a:solidFill>
                      <a:prstDash val="solid"/>
                    </a:lnL>
                    <a:lnR w="12700">
                      <a:solidFill>
                        <a:srgbClr val="FFFFFF"/>
                      </a:solidFill>
                      <a:prstDash val="solid"/>
                    </a:lnR>
                    <a:solidFill>
                      <a:srgbClr val="D0D7E8"/>
                    </a:solidFill>
                  </a:tcPr>
                </a:tc>
                <a:tc rowSpan="2">
                  <a:txBody>
                    <a:bodyPr/>
                    <a:lstStyle/>
                    <a:p>
                      <a:pPr>
                        <a:lnSpc>
                          <a:spcPct val="100000"/>
                        </a:lnSpc>
                      </a:pPr>
                      <a:endParaRPr sz="1200">
                        <a:latin typeface="BIZ UDPゴシック" panose="020B0400000000000000" pitchFamily="50" charset="-128"/>
                        <a:ea typeface="BIZ UDPゴシック" panose="020B0400000000000000" pitchFamily="50" charset="-128"/>
                        <a:cs typeface="Times New Roman"/>
                      </a:endParaRPr>
                    </a:p>
                  </a:txBody>
                  <a:tcPr marL="0" marR="0" marT="0" marB="0">
                    <a:lnL w="12700">
                      <a:solidFill>
                        <a:srgbClr val="FFFFFF"/>
                      </a:solidFill>
                      <a:prstDash val="solid"/>
                    </a:lnL>
                    <a:lnR w="12700">
                      <a:solidFill>
                        <a:srgbClr val="FFFFFF"/>
                      </a:solidFill>
                      <a:prstDash val="solid"/>
                    </a:lnR>
                    <a:solidFill>
                      <a:srgbClr val="D0D7E8"/>
                    </a:solidFill>
                  </a:tcPr>
                </a:tc>
                <a:tc rowSpan="2">
                  <a:txBody>
                    <a:bodyPr/>
                    <a:lstStyle/>
                    <a:p>
                      <a:pPr>
                        <a:lnSpc>
                          <a:spcPct val="100000"/>
                        </a:lnSpc>
                      </a:pPr>
                      <a:endParaRPr sz="1200">
                        <a:latin typeface="BIZ UDPゴシック" panose="020B0400000000000000" pitchFamily="50" charset="-128"/>
                        <a:ea typeface="BIZ UDPゴシック" panose="020B0400000000000000" pitchFamily="50" charset="-128"/>
                        <a:cs typeface="Times New Roman"/>
                      </a:endParaRPr>
                    </a:p>
                  </a:txBody>
                  <a:tcPr marL="0" marR="0" marT="0" marB="0">
                    <a:lnL w="12700">
                      <a:solidFill>
                        <a:srgbClr val="FFFFFF"/>
                      </a:solidFill>
                      <a:prstDash val="solid"/>
                    </a:lnL>
                    <a:lnR w="12700">
                      <a:solidFill>
                        <a:srgbClr val="FFFFFF"/>
                      </a:solidFill>
                      <a:prstDash val="solid"/>
                    </a:lnR>
                    <a:solidFill>
                      <a:srgbClr val="D0D7E8"/>
                    </a:solidFill>
                  </a:tcPr>
                </a:tc>
                <a:tc rowSpan="2">
                  <a:txBody>
                    <a:bodyPr/>
                    <a:lstStyle/>
                    <a:p>
                      <a:pPr>
                        <a:lnSpc>
                          <a:spcPct val="100000"/>
                        </a:lnSpc>
                      </a:pPr>
                      <a:endParaRPr sz="1200">
                        <a:latin typeface="BIZ UDPゴシック" panose="020B0400000000000000" pitchFamily="50" charset="-128"/>
                        <a:ea typeface="BIZ UDPゴシック" panose="020B0400000000000000" pitchFamily="50" charset="-128"/>
                        <a:cs typeface="Times New Roman"/>
                      </a:endParaRPr>
                    </a:p>
                  </a:txBody>
                  <a:tcPr marL="0" marR="0" marT="0" marB="0">
                    <a:lnL w="12700">
                      <a:solidFill>
                        <a:srgbClr val="FFFFFF"/>
                      </a:solidFill>
                      <a:prstDash val="solid"/>
                    </a:lnL>
                    <a:lnR w="12700">
                      <a:solidFill>
                        <a:srgbClr val="FFFFFF"/>
                      </a:solidFill>
                      <a:prstDash val="solid"/>
                    </a:lnR>
                    <a:solidFill>
                      <a:srgbClr val="D0D7E8"/>
                    </a:solidFill>
                  </a:tcPr>
                </a:tc>
                <a:extLst>
                  <a:ext uri="{0D108BD9-81ED-4DB2-BD59-A6C34878D82A}">
                    <a16:rowId xmlns:a16="http://schemas.microsoft.com/office/drawing/2014/main" val="10004"/>
                  </a:ext>
                </a:extLst>
              </a:tr>
              <a:tr h="454977">
                <a:tc vMerge="1">
                  <a:txBody>
                    <a:bodyPr/>
                    <a:lstStyle/>
                    <a:p>
                      <a:endParaRPr/>
                    </a:p>
                  </a:txBody>
                  <a:tcPr marL="0" marR="0" marT="444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tc rowSpan="2">
                  <a:txBody>
                    <a:bodyPr/>
                    <a:lstStyle/>
                    <a:p>
                      <a:pPr marL="62865">
                        <a:lnSpc>
                          <a:spcPct val="100000"/>
                        </a:lnSpc>
                        <a:spcBef>
                          <a:spcPts val="910"/>
                        </a:spcBef>
                      </a:pPr>
                      <a:r>
                        <a:rPr sz="1400" dirty="0">
                          <a:latin typeface="BIZ UDPゴシック" panose="020B0400000000000000" pitchFamily="50" charset="-128"/>
                          <a:ea typeface="BIZ UDPゴシック" panose="020B0400000000000000" pitchFamily="50" charset="-128"/>
                          <a:cs typeface="UKIJ CJK"/>
                        </a:rPr>
                        <a:t>国</a:t>
                      </a:r>
                      <a:endParaRPr sz="1400">
                        <a:latin typeface="BIZ UDPゴシック" panose="020B0400000000000000" pitchFamily="50" charset="-128"/>
                        <a:ea typeface="BIZ UDPゴシック" panose="020B0400000000000000" pitchFamily="50" charset="-128"/>
                        <a:cs typeface="UKIJ CJK"/>
                      </a:endParaRPr>
                    </a:p>
                    <a:p>
                      <a:pPr marL="62865">
                        <a:lnSpc>
                          <a:spcPct val="100000"/>
                        </a:lnSpc>
                      </a:pPr>
                      <a:r>
                        <a:rPr sz="1400" dirty="0">
                          <a:latin typeface="BIZ UDPゴシック" panose="020B0400000000000000" pitchFamily="50" charset="-128"/>
                          <a:ea typeface="BIZ UDPゴシック" panose="020B0400000000000000" pitchFamily="50" charset="-128"/>
                          <a:cs typeface="UKIJ CJK"/>
                        </a:rPr>
                        <a:t>内</a:t>
                      </a:r>
                      <a:endParaRPr sz="1400">
                        <a:latin typeface="BIZ UDPゴシック" panose="020B0400000000000000" pitchFamily="50" charset="-128"/>
                        <a:ea typeface="BIZ UDPゴシック" panose="020B0400000000000000" pitchFamily="50" charset="-128"/>
                        <a:cs typeface="UKIJ CJK"/>
                      </a:endParaRPr>
                    </a:p>
                  </a:txBody>
                  <a:tcPr marL="0" marR="0" marT="11557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tc>
                  <a:txBody>
                    <a:bodyPr/>
                    <a:lstStyle/>
                    <a:p>
                      <a:pPr>
                        <a:lnSpc>
                          <a:spcPct val="100000"/>
                        </a:lnSpc>
                        <a:spcBef>
                          <a:spcPts val="55"/>
                        </a:spcBef>
                      </a:pPr>
                      <a:endParaRPr sz="1400">
                        <a:latin typeface="BIZ UDPゴシック" panose="020B0400000000000000" pitchFamily="50" charset="-128"/>
                        <a:ea typeface="BIZ UDPゴシック" panose="020B0400000000000000" pitchFamily="50" charset="-128"/>
                        <a:cs typeface="Times New Roman"/>
                      </a:endParaRPr>
                    </a:p>
                    <a:p>
                      <a:pPr marR="322580" algn="r">
                        <a:lnSpc>
                          <a:spcPct val="100000"/>
                        </a:lnSpc>
                      </a:pPr>
                      <a:r>
                        <a:rPr sz="1600" dirty="0">
                          <a:latin typeface="BIZ UDPゴシック" panose="020B0400000000000000" pitchFamily="50" charset="-128"/>
                          <a:ea typeface="BIZ UDPゴシック" panose="020B0400000000000000" pitchFamily="50" charset="-128"/>
                          <a:cs typeface="Konatu"/>
                        </a:rPr>
                        <a:t>○</a:t>
                      </a:r>
                      <a:endParaRPr sz="1600">
                        <a:latin typeface="BIZ UDPゴシック" panose="020B0400000000000000" pitchFamily="50" charset="-128"/>
                        <a:ea typeface="BIZ UDPゴシック" panose="020B0400000000000000" pitchFamily="50" charset="-128"/>
                        <a:cs typeface="Konatu"/>
                      </a:endParaRPr>
                    </a:p>
                  </a:txBody>
                  <a:tcPr marL="0" marR="0" marT="6985" marB="0">
                    <a:lnL w="12700">
                      <a:solidFill>
                        <a:srgbClr val="FFFFFF"/>
                      </a:solidFill>
                      <a:prstDash val="solid"/>
                    </a:lnL>
                    <a:lnR w="12700">
                      <a:solidFill>
                        <a:srgbClr val="FFFFFF"/>
                      </a:solidFill>
                      <a:prstDash val="solid"/>
                    </a:lnR>
                    <a:lnT w="12700">
                      <a:solidFill>
                        <a:srgbClr val="FFFFFF"/>
                      </a:solidFill>
                      <a:prstDash val="solid"/>
                    </a:lnT>
                    <a:solidFill>
                      <a:srgbClr val="E9ECF4"/>
                    </a:solidFill>
                  </a:tcPr>
                </a:tc>
                <a:tc>
                  <a:txBody>
                    <a:bodyPr/>
                    <a:lstStyle/>
                    <a:p>
                      <a:pPr marL="1270" algn="ctr">
                        <a:lnSpc>
                          <a:spcPct val="100000"/>
                        </a:lnSpc>
                        <a:spcBef>
                          <a:spcPts val="290"/>
                        </a:spcBef>
                      </a:pPr>
                      <a:r>
                        <a:rPr sz="1600" dirty="0">
                          <a:latin typeface="BIZ UDPゴシック" panose="020B0400000000000000" pitchFamily="50" charset="-128"/>
                          <a:ea typeface="BIZ UDPゴシック" panose="020B0400000000000000" pitchFamily="50" charset="-128"/>
                          <a:cs typeface="Konatu"/>
                        </a:rPr>
                        <a:t>△</a:t>
                      </a:r>
                      <a:endParaRPr sz="1600">
                        <a:latin typeface="BIZ UDPゴシック" panose="020B0400000000000000" pitchFamily="50" charset="-128"/>
                        <a:ea typeface="BIZ UDPゴシック" panose="020B0400000000000000" pitchFamily="50" charset="-128"/>
                        <a:cs typeface="Konatu"/>
                      </a:endParaRPr>
                    </a:p>
                    <a:p>
                      <a:pPr algn="ctr">
                        <a:lnSpc>
                          <a:spcPts val="1165"/>
                        </a:lnSpc>
                        <a:spcBef>
                          <a:spcPts val="105"/>
                        </a:spcBef>
                      </a:pPr>
                      <a:r>
                        <a:rPr sz="1050" spc="5" dirty="0">
                          <a:latin typeface="BIZ UDPゴシック" panose="020B0400000000000000" pitchFamily="50" charset="-128"/>
                          <a:ea typeface="BIZ UDPゴシック" panose="020B0400000000000000" pitchFamily="50" charset="-128"/>
                          <a:cs typeface="kiloji"/>
                        </a:rPr>
                        <a:t>※</a:t>
                      </a:r>
                      <a:r>
                        <a:rPr sz="1050" spc="5" dirty="0">
                          <a:latin typeface="BIZ UDPゴシック" panose="020B0400000000000000" pitchFamily="50" charset="-128"/>
                          <a:ea typeface="BIZ UDPゴシック" panose="020B0400000000000000" pitchFamily="50" charset="-128"/>
                          <a:cs typeface="Konatu"/>
                        </a:rPr>
                        <a:t>基準の議</a:t>
                      </a:r>
                      <a:endParaRPr sz="1050">
                        <a:latin typeface="BIZ UDPゴシック" panose="020B0400000000000000" pitchFamily="50" charset="-128"/>
                        <a:ea typeface="BIZ UDPゴシック" panose="020B0400000000000000" pitchFamily="50" charset="-128"/>
                        <a:cs typeface="Konatu"/>
                      </a:endParaRPr>
                    </a:p>
                  </a:txBody>
                  <a:tcPr marL="0" marR="0" marT="36830" marB="0">
                    <a:lnL w="12700">
                      <a:solidFill>
                        <a:srgbClr val="FFFFFF"/>
                      </a:solidFill>
                      <a:prstDash val="solid"/>
                    </a:lnL>
                    <a:lnR w="12700">
                      <a:solidFill>
                        <a:srgbClr val="FFFFFF"/>
                      </a:solidFill>
                      <a:prstDash val="solid"/>
                    </a:lnR>
                    <a:lnT w="12700">
                      <a:solidFill>
                        <a:srgbClr val="FFFFFF"/>
                      </a:solidFill>
                      <a:prstDash val="solid"/>
                    </a:lnT>
                    <a:solidFill>
                      <a:srgbClr val="E9ECF4"/>
                    </a:solidFill>
                  </a:tcPr>
                </a:tc>
                <a:tc>
                  <a:txBody>
                    <a:bodyPr/>
                    <a:lstStyle/>
                    <a:p>
                      <a:pPr>
                        <a:lnSpc>
                          <a:spcPct val="100000"/>
                        </a:lnSpc>
                        <a:spcBef>
                          <a:spcPts val="55"/>
                        </a:spcBef>
                      </a:pPr>
                      <a:endParaRPr sz="1400">
                        <a:latin typeface="BIZ UDPゴシック" panose="020B0400000000000000" pitchFamily="50" charset="-128"/>
                        <a:ea typeface="BIZ UDPゴシック" panose="020B0400000000000000" pitchFamily="50" charset="-128"/>
                        <a:cs typeface="Times New Roman"/>
                      </a:endParaRPr>
                    </a:p>
                    <a:p>
                      <a:pPr marL="163830">
                        <a:lnSpc>
                          <a:spcPct val="100000"/>
                        </a:lnSpc>
                      </a:pPr>
                      <a:r>
                        <a:rPr sz="1600" spc="-5" dirty="0">
                          <a:latin typeface="BIZ UDPゴシック" panose="020B0400000000000000" pitchFamily="50" charset="-128"/>
                          <a:ea typeface="BIZ UDPゴシック" panose="020B0400000000000000" pitchFamily="50" charset="-128"/>
                          <a:cs typeface="Konatu"/>
                        </a:rPr>
                        <a:t>〇～◎</a:t>
                      </a:r>
                      <a:endParaRPr sz="1600">
                        <a:latin typeface="BIZ UDPゴシック" panose="020B0400000000000000" pitchFamily="50" charset="-128"/>
                        <a:ea typeface="BIZ UDPゴシック" panose="020B0400000000000000" pitchFamily="50" charset="-128"/>
                        <a:cs typeface="Konatu"/>
                      </a:endParaRPr>
                    </a:p>
                  </a:txBody>
                  <a:tcPr marL="0" marR="0" marT="6985" marB="0">
                    <a:lnL w="12700">
                      <a:solidFill>
                        <a:srgbClr val="FFFFFF"/>
                      </a:solidFill>
                      <a:prstDash val="solid"/>
                    </a:lnL>
                    <a:lnR w="12700">
                      <a:solidFill>
                        <a:srgbClr val="FFFFFF"/>
                      </a:solidFill>
                      <a:prstDash val="solid"/>
                    </a:lnR>
                    <a:lnT w="12700">
                      <a:solidFill>
                        <a:srgbClr val="FFFFFF"/>
                      </a:solidFill>
                      <a:prstDash val="solid"/>
                    </a:lnT>
                    <a:solidFill>
                      <a:srgbClr val="E9ECF4"/>
                    </a:solidFill>
                  </a:tcPr>
                </a:tc>
                <a:tc>
                  <a:txBody>
                    <a:bodyPr/>
                    <a:lstStyle/>
                    <a:p>
                      <a:pPr>
                        <a:lnSpc>
                          <a:spcPct val="100000"/>
                        </a:lnSpc>
                        <a:spcBef>
                          <a:spcPts val="55"/>
                        </a:spcBef>
                      </a:pPr>
                      <a:endParaRPr sz="1400" dirty="0">
                        <a:latin typeface="BIZ UDPゴシック" panose="020B0400000000000000" pitchFamily="50" charset="-128"/>
                        <a:ea typeface="BIZ UDPゴシック" panose="020B0400000000000000" pitchFamily="50" charset="-128"/>
                        <a:cs typeface="Times New Roman"/>
                      </a:endParaRPr>
                    </a:p>
                    <a:p>
                      <a:pPr marL="635" algn="ctr">
                        <a:lnSpc>
                          <a:spcPct val="100000"/>
                        </a:lnSpc>
                      </a:pPr>
                      <a:r>
                        <a:rPr sz="1600" dirty="0">
                          <a:latin typeface="BIZ UDPゴシック" panose="020B0400000000000000" pitchFamily="50" charset="-128"/>
                          <a:ea typeface="BIZ UDPゴシック" panose="020B0400000000000000" pitchFamily="50" charset="-128"/>
                          <a:cs typeface="Konatu"/>
                        </a:rPr>
                        <a:t>？</a:t>
                      </a:r>
                    </a:p>
                  </a:txBody>
                  <a:tcPr marL="0" marR="0" marT="6985" marB="0">
                    <a:lnL w="12700">
                      <a:solidFill>
                        <a:srgbClr val="FFFFFF"/>
                      </a:solidFill>
                      <a:prstDash val="solid"/>
                    </a:lnL>
                    <a:lnR w="12700">
                      <a:solidFill>
                        <a:srgbClr val="FFFFFF"/>
                      </a:solidFill>
                      <a:prstDash val="solid"/>
                    </a:lnR>
                    <a:lnT w="12700">
                      <a:solidFill>
                        <a:srgbClr val="FFFFFF"/>
                      </a:solidFill>
                      <a:prstDash val="solid"/>
                    </a:lnT>
                    <a:solidFill>
                      <a:srgbClr val="E9ECF4"/>
                    </a:solidFill>
                  </a:tcPr>
                </a:tc>
                <a:tc vMerge="1">
                  <a:txBody>
                    <a:bodyPr/>
                    <a:lstStyle/>
                    <a:p>
                      <a:endParaRPr/>
                    </a:p>
                  </a:txBody>
                  <a:tcPr marL="0" marR="0" marT="0" marB="0">
                    <a:lnL w="12700">
                      <a:solidFill>
                        <a:srgbClr val="FFFFFF"/>
                      </a:solidFill>
                      <a:prstDash val="solid"/>
                    </a:lnL>
                    <a:lnR w="12700">
                      <a:solidFill>
                        <a:srgbClr val="FFFFFF"/>
                      </a:solidFill>
                      <a:prstDash val="solid"/>
                    </a:lnR>
                    <a:solidFill>
                      <a:srgbClr val="D0D7E8"/>
                    </a:solidFill>
                  </a:tcPr>
                </a:tc>
                <a:tc vMerge="1">
                  <a:txBody>
                    <a:bodyPr/>
                    <a:lstStyle/>
                    <a:p>
                      <a:endParaRPr/>
                    </a:p>
                  </a:txBody>
                  <a:tcPr marL="0" marR="0" marT="6985" marB="0">
                    <a:lnL w="12700">
                      <a:solidFill>
                        <a:srgbClr val="FFFFFF"/>
                      </a:solidFill>
                      <a:prstDash val="solid"/>
                    </a:lnL>
                    <a:lnR w="12700">
                      <a:solidFill>
                        <a:srgbClr val="FFFFFF"/>
                      </a:solidFill>
                      <a:prstDash val="solid"/>
                    </a:lnR>
                    <a:solidFill>
                      <a:srgbClr val="D0D7E8"/>
                    </a:solidFill>
                  </a:tcPr>
                </a:tc>
                <a:tc vMerge="1">
                  <a:txBody>
                    <a:bodyPr/>
                    <a:lstStyle/>
                    <a:p>
                      <a:endParaRPr/>
                    </a:p>
                  </a:txBody>
                  <a:tcPr marL="0" marR="0" marT="0" marB="0">
                    <a:lnL w="12700">
                      <a:solidFill>
                        <a:srgbClr val="FFFFFF"/>
                      </a:solidFill>
                      <a:prstDash val="solid"/>
                    </a:lnL>
                    <a:lnR w="12700">
                      <a:solidFill>
                        <a:srgbClr val="FFFFFF"/>
                      </a:solidFill>
                      <a:prstDash val="solid"/>
                    </a:lnR>
                    <a:solidFill>
                      <a:srgbClr val="D0D7E8"/>
                    </a:solidFill>
                  </a:tcPr>
                </a:tc>
                <a:tc vMerge="1">
                  <a:txBody>
                    <a:bodyPr/>
                    <a:lstStyle/>
                    <a:p>
                      <a:endParaRPr/>
                    </a:p>
                  </a:txBody>
                  <a:tcPr marL="0" marR="0" marT="0" marB="0">
                    <a:lnL w="12700">
                      <a:solidFill>
                        <a:srgbClr val="FFFFFF"/>
                      </a:solidFill>
                      <a:prstDash val="solid"/>
                    </a:lnL>
                    <a:lnR w="12700">
                      <a:solidFill>
                        <a:srgbClr val="FFFFFF"/>
                      </a:solidFill>
                      <a:prstDash val="solid"/>
                    </a:lnR>
                    <a:solidFill>
                      <a:srgbClr val="D0D7E8"/>
                    </a:solidFill>
                  </a:tcPr>
                </a:tc>
                <a:tc vMerge="1">
                  <a:txBody>
                    <a:bodyPr/>
                    <a:lstStyle/>
                    <a:p>
                      <a:endParaRPr/>
                    </a:p>
                  </a:txBody>
                  <a:tcPr marL="0" marR="0" marT="0" marB="0">
                    <a:lnL w="12700">
                      <a:solidFill>
                        <a:srgbClr val="FFFFFF"/>
                      </a:solidFill>
                      <a:prstDash val="solid"/>
                    </a:lnL>
                    <a:lnR w="12700">
                      <a:solidFill>
                        <a:srgbClr val="FFFFFF"/>
                      </a:solidFill>
                      <a:prstDash val="solid"/>
                    </a:lnR>
                    <a:solidFill>
                      <a:srgbClr val="D0D7E8"/>
                    </a:solidFill>
                  </a:tcPr>
                </a:tc>
                <a:extLst>
                  <a:ext uri="{0D108BD9-81ED-4DB2-BD59-A6C34878D82A}">
                    <a16:rowId xmlns:a16="http://schemas.microsoft.com/office/drawing/2014/main" val="10005"/>
                  </a:ext>
                </a:extLst>
              </a:tr>
              <a:tr h="200342">
                <a:tc vMerge="1">
                  <a:txBody>
                    <a:bodyPr/>
                    <a:lstStyle/>
                    <a:p>
                      <a:endParaRPr/>
                    </a:p>
                  </a:txBody>
                  <a:tcPr marL="0" marR="0" marT="444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tc vMerge="1">
                  <a:txBody>
                    <a:bodyPr/>
                    <a:lstStyle/>
                    <a:p>
                      <a:endParaRPr/>
                    </a:p>
                  </a:txBody>
                  <a:tcPr marL="0" marR="0" marT="11557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tc>
                  <a:txBody>
                    <a:bodyPr/>
                    <a:lstStyle/>
                    <a:p>
                      <a:pPr>
                        <a:lnSpc>
                          <a:spcPct val="100000"/>
                        </a:lnSpc>
                      </a:pPr>
                      <a:endParaRPr sz="1100">
                        <a:latin typeface="BIZ UDPゴシック" panose="020B0400000000000000" pitchFamily="50" charset="-128"/>
                        <a:ea typeface="BIZ UDPゴシック" panose="020B0400000000000000" pitchFamily="50" charset="-128"/>
                        <a:cs typeface="Times New Roman"/>
                      </a:endParaRPr>
                    </a:p>
                  </a:txBody>
                  <a:tcPr marL="0" marR="0" marT="0" marB="0">
                    <a:lnL w="12700">
                      <a:solidFill>
                        <a:srgbClr val="FFFFFF"/>
                      </a:solidFill>
                      <a:prstDash val="solid"/>
                    </a:lnL>
                    <a:lnR w="12700">
                      <a:solidFill>
                        <a:srgbClr val="FFFFFF"/>
                      </a:solidFill>
                      <a:prstDash val="solid"/>
                    </a:lnR>
                    <a:lnB w="12700">
                      <a:solidFill>
                        <a:srgbClr val="FFFFFF"/>
                      </a:solidFill>
                      <a:prstDash val="solid"/>
                    </a:lnB>
                    <a:solidFill>
                      <a:srgbClr val="E9ECF4"/>
                    </a:solidFill>
                  </a:tcPr>
                </a:tc>
                <a:tc>
                  <a:txBody>
                    <a:bodyPr/>
                    <a:lstStyle/>
                    <a:p>
                      <a:pPr algn="ctr">
                        <a:lnSpc>
                          <a:spcPts val="1185"/>
                        </a:lnSpc>
                      </a:pPr>
                      <a:r>
                        <a:rPr sz="1050" spc="5" dirty="0">
                          <a:latin typeface="BIZ UDPゴシック" panose="020B0400000000000000" pitchFamily="50" charset="-128"/>
                          <a:ea typeface="BIZ UDPゴシック" panose="020B0400000000000000" pitchFamily="50" charset="-128"/>
                          <a:cs typeface="Konatu"/>
                        </a:rPr>
                        <a:t>論が必要</a:t>
                      </a:r>
                      <a:endParaRPr sz="1050">
                        <a:latin typeface="BIZ UDPゴシック" panose="020B0400000000000000" pitchFamily="50" charset="-128"/>
                        <a:ea typeface="BIZ UDPゴシック" panose="020B0400000000000000" pitchFamily="50" charset="-128"/>
                        <a:cs typeface="Konatu"/>
                      </a:endParaRPr>
                    </a:p>
                  </a:txBody>
                  <a:tcPr marL="0" marR="0" marT="0" marB="0">
                    <a:lnL w="12700">
                      <a:solidFill>
                        <a:srgbClr val="FFFFFF"/>
                      </a:solidFill>
                      <a:prstDash val="solid"/>
                    </a:lnL>
                    <a:lnR w="12700">
                      <a:solidFill>
                        <a:srgbClr val="FFFFFF"/>
                      </a:solidFill>
                      <a:prstDash val="solid"/>
                    </a:lnR>
                    <a:lnB w="12700">
                      <a:solidFill>
                        <a:srgbClr val="FFFFFF"/>
                      </a:solidFill>
                      <a:prstDash val="solid"/>
                    </a:lnB>
                    <a:solidFill>
                      <a:srgbClr val="E9ECF4"/>
                    </a:solidFill>
                  </a:tcPr>
                </a:tc>
                <a:tc>
                  <a:txBody>
                    <a:bodyPr/>
                    <a:lstStyle/>
                    <a:p>
                      <a:pPr>
                        <a:lnSpc>
                          <a:spcPct val="100000"/>
                        </a:lnSpc>
                      </a:pPr>
                      <a:endParaRPr sz="1100">
                        <a:latin typeface="BIZ UDPゴシック" panose="020B0400000000000000" pitchFamily="50" charset="-128"/>
                        <a:ea typeface="BIZ UDPゴシック" panose="020B0400000000000000" pitchFamily="50" charset="-128"/>
                        <a:cs typeface="Times New Roman"/>
                      </a:endParaRPr>
                    </a:p>
                  </a:txBody>
                  <a:tcPr marL="0" marR="0" marT="0" marB="0">
                    <a:lnL w="12700">
                      <a:solidFill>
                        <a:srgbClr val="FFFFFF"/>
                      </a:solidFill>
                      <a:prstDash val="solid"/>
                    </a:lnL>
                    <a:lnR w="12700">
                      <a:solidFill>
                        <a:srgbClr val="FFFFFF"/>
                      </a:solidFill>
                      <a:prstDash val="solid"/>
                    </a:lnR>
                    <a:lnB w="12700">
                      <a:solidFill>
                        <a:srgbClr val="FFFFFF"/>
                      </a:solidFill>
                      <a:prstDash val="solid"/>
                    </a:lnB>
                    <a:solidFill>
                      <a:srgbClr val="E9ECF4"/>
                    </a:solidFill>
                  </a:tcPr>
                </a:tc>
                <a:tc>
                  <a:txBody>
                    <a:bodyPr/>
                    <a:lstStyle/>
                    <a:p>
                      <a:pPr>
                        <a:lnSpc>
                          <a:spcPct val="100000"/>
                        </a:lnSpc>
                      </a:pPr>
                      <a:endParaRPr sz="1100">
                        <a:latin typeface="BIZ UDPゴシック" panose="020B0400000000000000" pitchFamily="50" charset="-128"/>
                        <a:ea typeface="BIZ UDPゴシック" panose="020B0400000000000000" pitchFamily="50" charset="-128"/>
                        <a:cs typeface="Times New Roman"/>
                      </a:endParaRPr>
                    </a:p>
                  </a:txBody>
                  <a:tcPr marL="0" marR="0" marT="0" marB="0">
                    <a:lnL w="12700">
                      <a:solidFill>
                        <a:srgbClr val="FFFFFF"/>
                      </a:solidFill>
                      <a:prstDash val="solid"/>
                    </a:lnL>
                    <a:lnR w="12700">
                      <a:solidFill>
                        <a:srgbClr val="FFFFFF"/>
                      </a:solidFill>
                      <a:prstDash val="solid"/>
                    </a:lnR>
                    <a:lnB w="12700">
                      <a:solidFill>
                        <a:srgbClr val="FFFFFF"/>
                      </a:solidFill>
                      <a:prstDash val="solid"/>
                    </a:lnB>
                    <a:solidFill>
                      <a:srgbClr val="E9ECF4"/>
                    </a:solidFill>
                  </a:tcPr>
                </a:tc>
                <a:tc>
                  <a:txBody>
                    <a:bodyPr/>
                    <a:lstStyle/>
                    <a:p>
                      <a:pPr>
                        <a:lnSpc>
                          <a:spcPct val="100000"/>
                        </a:lnSpc>
                      </a:pPr>
                      <a:endParaRPr sz="1100">
                        <a:latin typeface="BIZ UDPゴシック" panose="020B0400000000000000" pitchFamily="50" charset="-128"/>
                        <a:ea typeface="BIZ UDPゴシック" panose="020B0400000000000000" pitchFamily="50" charset="-128"/>
                        <a:cs typeface="Times New Roman"/>
                      </a:endParaRPr>
                    </a:p>
                  </a:txBody>
                  <a:tcPr marL="0" marR="0" marT="0" marB="0">
                    <a:lnL w="12700">
                      <a:solidFill>
                        <a:srgbClr val="FFFFFF"/>
                      </a:solidFill>
                      <a:prstDash val="solid"/>
                    </a:lnL>
                    <a:lnR w="12700">
                      <a:solidFill>
                        <a:srgbClr val="FFFFFF"/>
                      </a:solidFill>
                      <a:prstDash val="solid"/>
                    </a:lnR>
                    <a:lnB w="12700">
                      <a:solidFill>
                        <a:srgbClr val="FFFFFF"/>
                      </a:solidFill>
                      <a:prstDash val="solid"/>
                    </a:lnB>
                    <a:solidFill>
                      <a:srgbClr val="D0D7E8"/>
                    </a:solidFill>
                  </a:tcPr>
                </a:tc>
                <a:tc>
                  <a:txBody>
                    <a:bodyPr/>
                    <a:lstStyle/>
                    <a:p>
                      <a:pPr>
                        <a:lnSpc>
                          <a:spcPct val="100000"/>
                        </a:lnSpc>
                      </a:pPr>
                      <a:endParaRPr sz="1100">
                        <a:latin typeface="BIZ UDPゴシック" panose="020B0400000000000000" pitchFamily="50" charset="-128"/>
                        <a:ea typeface="BIZ UDPゴシック" panose="020B0400000000000000" pitchFamily="50" charset="-128"/>
                        <a:cs typeface="Times New Roman"/>
                      </a:endParaRPr>
                    </a:p>
                  </a:txBody>
                  <a:tcPr marL="0" marR="0" marT="0" marB="0">
                    <a:lnL w="12700">
                      <a:solidFill>
                        <a:srgbClr val="FFFFFF"/>
                      </a:solidFill>
                      <a:prstDash val="solid"/>
                    </a:lnL>
                    <a:lnR w="12700">
                      <a:solidFill>
                        <a:srgbClr val="FFFFFF"/>
                      </a:solidFill>
                      <a:prstDash val="solid"/>
                    </a:lnR>
                    <a:lnB w="12700">
                      <a:solidFill>
                        <a:srgbClr val="FFFFFF"/>
                      </a:solidFill>
                      <a:prstDash val="solid"/>
                    </a:lnB>
                    <a:solidFill>
                      <a:srgbClr val="D0D7E8"/>
                    </a:solidFill>
                  </a:tcPr>
                </a:tc>
                <a:tc>
                  <a:txBody>
                    <a:bodyPr/>
                    <a:lstStyle/>
                    <a:p>
                      <a:pPr>
                        <a:lnSpc>
                          <a:spcPct val="100000"/>
                        </a:lnSpc>
                      </a:pPr>
                      <a:endParaRPr sz="1100">
                        <a:latin typeface="BIZ UDPゴシック" panose="020B0400000000000000" pitchFamily="50" charset="-128"/>
                        <a:ea typeface="BIZ UDPゴシック" panose="020B0400000000000000" pitchFamily="50" charset="-128"/>
                        <a:cs typeface="Times New Roman"/>
                      </a:endParaRPr>
                    </a:p>
                  </a:txBody>
                  <a:tcPr marL="0" marR="0" marT="0" marB="0">
                    <a:lnL w="12700">
                      <a:solidFill>
                        <a:srgbClr val="FFFFFF"/>
                      </a:solidFill>
                      <a:prstDash val="solid"/>
                    </a:lnL>
                    <a:lnR w="12700">
                      <a:solidFill>
                        <a:srgbClr val="FFFFFF"/>
                      </a:solidFill>
                      <a:prstDash val="solid"/>
                    </a:lnR>
                    <a:lnB w="12700">
                      <a:solidFill>
                        <a:srgbClr val="FFFFFF"/>
                      </a:solidFill>
                      <a:prstDash val="solid"/>
                    </a:lnB>
                    <a:solidFill>
                      <a:srgbClr val="D0D7E8"/>
                    </a:solidFill>
                  </a:tcPr>
                </a:tc>
                <a:tc>
                  <a:txBody>
                    <a:bodyPr/>
                    <a:lstStyle/>
                    <a:p>
                      <a:pPr>
                        <a:lnSpc>
                          <a:spcPct val="100000"/>
                        </a:lnSpc>
                      </a:pPr>
                      <a:endParaRPr sz="1100">
                        <a:latin typeface="BIZ UDPゴシック" panose="020B0400000000000000" pitchFamily="50" charset="-128"/>
                        <a:ea typeface="BIZ UDPゴシック" panose="020B0400000000000000" pitchFamily="50" charset="-128"/>
                        <a:cs typeface="Times New Roman"/>
                      </a:endParaRPr>
                    </a:p>
                  </a:txBody>
                  <a:tcPr marL="0" marR="0" marT="0" marB="0">
                    <a:lnL w="12700">
                      <a:solidFill>
                        <a:srgbClr val="FFFFFF"/>
                      </a:solidFill>
                      <a:prstDash val="solid"/>
                    </a:lnL>
                    <a:lnR w="12700">
                      <a:solidFill>
                        <a:srgbClr val="FFFFFF"/>
                      </a:solidFill>
                      <a:prstDash val="solid"/>
                    </a:lnR>
                    <a:lnB w="12700">
                      <a:solidFill>
                        <a:srgbClr val="FFFFFF"/>
                      </a:solidFill>
                      <a:prstDash val="solid"/>
                    </a:lnB>
                    <a:solidFill>
                      <a:srgbClr val="D0D7E8"/>
                    </a:solidFill>
                  </a:tcPr>
                </a:tc>
                <a:tc>
                  <a:txBody>
                    <a:bodyPr/>
                    <a:lstStyle/>
                    <a:p>
                      <a:pPr>
                        <a:lnSpc>
                          <a:spcPct val="100000"/>
                        </a:lnSpc>
                      </a:pPr>
                      <a:endParaRPr sz="1100">
                        <a:latin typeface="BIZ UDPゴシック" panose="020B0400000000000000" pitchFamily="50" charset="-128"/>
                        <a:ea typeface="BIZ UDPゴシック" panose="020B0400000000000000" pitchFamily="50" charset="-128"/>
                        <a:cs typeface="Times New Roman"/>
                      </a:endParaRPr>
                    </a:p>
                  </a:txBody>
                  <a:tcPr marL="0" marR="0" marT="0" marB="0">
                    <a:lnL w="12700">
                      <a:solidFill>
                        <a:srgbClr val="FFFFFF"/>
                      </a:solidFill>
                      <a:prstDash val="solid"/>
                    </a:lnL>
                    <a:lnR w="12700">
                      <a:solidFill>
                        <a:srgbClr val="FFFFFF"/>
                      </a:solidFill>
                      <a:prstDash val="solid"/>
                    </a:lnR>
                    <a:lnB w="12700">
                      <a:solidFill>
                        <a:srgbClr val="FFFFFF"/>
                      </a:solidFill>
                      <a:prstDash val="solid"/>
                    </a:lnB>
                    <a:solidFill>
                      <a:srgbClr val="D0D7E8"/>
                    </a:solidFill>
                  </a:tcPr>
                </a:tc>
                <a:extLst>
                  <a:ext uri="{0D108BD9-81ED-4DB2-BD59-A6C34878D82A}">
                    <a16:rowId xmlns:a16="http://schemas.microsoft.com/office/drawing/2014/main" val="10006"/>
                  </a:ext>
                </a:extLst>
              </a:tr>
              <a:tr h="975359">
                <a:tc gridSpan="2">
                  <a:txBody>
                    <a:bodyPr/>
                    <a:lstStyle/>
                    <a:p>
                      <a:pPr>
                        <a:lnSpc>
                          <a:spcPct val="100000"/>
                        </a:lnSpc>
                        <a:spcBef>
                          <a:spcPts val="20"/>
                        </a:spcBef>
                      </a:pPr>
                      <a:endParaRPr sz="2800" dirty="0">
                        <a:latin typeface="BIZ UDPゴシック" panose="020B0400000000000000" pitchFamily="50" charset="-128"/>
                        <a:ea typeface="BIZ UDPゴシック" panose="020B0400000000000000" pitchFamily="50" charset="-128"/>
                        <a:cs typeface="Times New Roman"/>
                      </a:endParaRPr>
                    </a:p>
                    <a:p>
                      <a:pPr marL="106680">
                        <a:lnSpc>
                          <a:spcPct val="100000"/>
                        </a:lnSpc>
                      </a:pPr>
                      <a:r>
                        <a:rPr sz="1400" dirty="0">
                          <a:latin typeface="BIZ UDPゴシック" panose="020B0400000000000000" pitchFamily="50" charset="-128"/>
                          <a:ea typeface="BIZ UDPゴシック" panose="020B0400000000000000" pitchFamily="50" charset="-128"/>
                          <a:cs typeface="UKIJ CJK"/>
                        </a:rPr>
                        <a:t>高速炉</a:t>
                      </a:r>
                    </a:p>
                  </a:txBody>
                  <a:tcPr marL="0" marR="0" marT="254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tc hMerge="1">
                  <a:txBody>
                    <a:bodyPr/>
                    <a:lstStyle/>
                    <a:p>
                      <a:endParaRPr/>
                    </a:p>
                  </a:txBody>
                  <a:tcPr marL="0" marR="0" marT="0" marB="0"/>
                </a:tc>
                <a:tc>
                  <a:txBody>
                    <a:bodyPr/>
                    <a:lstStyle/>
                    <a:p>
                      <a:pPr>
                        <a:lnSpc>
                          <a:spcPct val="100000"/>
                        </a:lnSpc>
                      </a:pPr>
                      <a:endParaRPr sz="1600">
                        <a:latin typeface="BIZ UDPゴシック" panose="020B0400000000000000" pitchFamily="50" charset="-128"/>
                        <a:ea typeface="BIZ UDPゴシック" panose="020B0400000000000000" pitchFamily="50" charset="-128"/>
                        <a:cs typeface="Times New Roman"/>
                      </a:endParaRPr>
                    </a:p>
                    <a:p>
                      <a:pPr marR="322580" algn="r">
                        <a:lnSpc>
                          <a:spcPct val="100000"/>
                        </a:lnSpc>
                        <a:spcBef>
                          <a:spcPts val="969"/>
                        </a:spcBef>
                      </a:pPr>
                      <a:r>
                        <a:rPr sz="1600" dirty="0">
                          <a:latin typeface="BIZ UDPゴシック" panose="020B0400000000000000" pitchFamily="50" charset="-128"/>
                          <a:ea typeface="BIZ UDPゴシック" panose="020B0400000000000000" pitchFamily="50" charset="-128"/>
                          <a:cs typeface="Konatu"/>
                        </a:rPr>
                        <a:t>〇</a:t>
                      </a:r>
                      <a:endParaRPr sz="1600">
                        <a:latin typeface="BIZ UDPゴシック" panose="020B0400000000000000" pitchFamily="50" charset="-128"/>
                        <a:ea typeface="BIZ UDPゴシック" panose="020B0400000000000000" pitchFamily="50" charset="-128"/>
                        <a:cs typeface="Konatu"/>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tc>
                  <a:txBody>
                    <a:bodyPr/>
                    <a:lstStyle/>
                    <a:p>
                      <a:pPr>
                        <a:lnSpc>
                          <a:spcPct val="100000"/>
                        </a:lnSpc>
                      </a:pPr>
                      <a:endParaRPr sz="1600">
                        <a:latin typeface="BIZ UDPゴシック" panose="020B0400000000000000" pitchFamily="50" charset="-128"/>
                        <a:ea typeface="BIZ UDPゴシック" panose="020B0400000000000000" pitchFamily="50" charset="-128"/>
                        <a:cs typeface="Times New Roman"/>
                      </a:endParaRPr>
                    </a:p>
                    <a:p>
                      <a:pPr marL="635" algn="ctr">
                        <a:lnSpc>
                          <a:spcPct val="100000"/>
                        </a:lnSpc>
                        <a:spcBef>
                          <a:spcPts val="969"/>
                        </a:spcBef>
                      </a:pPr>
                      <a:r>
                        <a:rPr sz="1600" dirty="0">
                          <a:latin typeface="BIZ UDPゴシック" panose="020B0400000000000000" pitchFamily="50" charset="-128"/>
                          <a:ea typeface="BIZ UDPゴシック" panose="020B0400000000000000" pitchFamily="50" charset="-128"/>
                          <a:cs typeface="Konatu"/>
                        </a:rPr>
                        <a:t>〇</a:t>
                      </a:r>
                      <a:endParaRPr sz="1600">
                        <a:latin typeface="BIZ UDPゴシック" panose="020B0400000000000000" pitchFamily="50" charset="-128"/>
                        <a:ea typeface="BIZ UDPゴシック" panose="020B0400000000000000" pitchFamily="50" charset="-128"/>
                        <a:cs typeface="Konatu"/>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tc>
                  <a:txBody>
                    <a:bodyPr/>
                    <a:lstStyle/>
                    <a:p>
                      <a:pPr>
                        <a:lnSpc>
                          <a:spcPct val="100000"/>
                        </a:lnSpc>
                        <a:spcBef>
                          <a:spcPts val="55"/>
                        </a:spcBef>
                      </a:pPr>
                      <a:endParaRPr sz="1400" dirty="0">
                        <a:latin typeface="BIZ UDPゴシック" panose="020B0400000000000000" pitchFamily="50" charset="-128"/>
                        <a:ea typeface="BIZ UDPゴシック" panose="020B0400000000000000" pitchFamily="50" charset="-128"/>
                        <a:cs typeface="Times New Roman"/>
                      </a:endParaRPr>
                    </a:p>
                    <a:p>
                      <a:pPr algn="ctr">
                        <a:lnSpc>
                          <a:spcPct val="100000"/>
                        </a:lnSpc>
                      </a:pPr>
                      <a:r>
                        <a:rPr sz="1600" dirty="0">
                          <a:latin typeface="BIZ UDPゴシック" panose="020B0400000000000000" pitchFamily="50" charset="-128"/>
                          <a:ea typeface="BIZ UDPゴシック" panose="020B0400000000000000" pitchFamily="50" charset="-128"/>
                          <a:cs typeface="Konatu"/>
                        </a:rPr>
                        <a:t>◎</a:t>
                      </a:r>
                    </a:p>
                    <a:p>
                      <a:pPr marL="104139" marR="95885" algn="ctr">
                        <a:lnSpc>
                          <a:spcPts val="1190"/>
                        </a:lnSpc>
                        <a:spcBef>
                          <a:spcPts val="204"/>
                        </a:spcBef>
                      </a:pPr>
                      <a:r>
                        <a:rPr sz="1050" dirty="0">
                          <a:latin typeface="BIZ UDPゴシック" panose="020B0400000000000000" pitchFamily="50" charset="-128"/>
                          <a:ea typeface="BIZ UDPゴシック" panose="020B0400000000000000" pitchFamily="50" charset="-128"/>
                          <a:cs typeface="kiloji"/>
                        </a:rPr>
                        <a:t>※</a:t>
                      </a:r>
                      <a:r>
                        <a:rPr sz="1050" dirty="0" err="1">
                          <a:latin typeface="BIZ UDPゴシック" panose="020B0400000000000000" pitchFamily="50" charset="-128"/>
                          <a:ea typeface="BIZ UDPゴシック" panose="020B0400000000000000" pitchFamily="50" charset="-128"/>
                          <a:cs typeface="Konatu"/>
                        </a:rPr>
                        <a:t>常陽</a:t>
                      </a:r>
                      <a:r>
                        <a:rPr sz="1050" spc="-10" dirty="0" err="1">
                          <a:latin typeface="BIZ UDPゴシック" panose="020B0400000000000000" pitchFamily="50" charset="-128"/>
                          <a:ea typeface="BIZ UDPゴシック" panose="020B0400000000000000" pitchFamily="50" charset="-128"/>
                          <a:cs typeface="Konatu"/>
                        </a:rPr>
                        <a:t>、</a:t>
                      </a:r>
                      <a:r>
                        <a:rPr sz="1050" dirty="0" err="1">
                          <a:latin typeface="BIZ UDPゴシック" panose="020B0400000000000000" pitchFamily="50" charset="-128"/>
                          <a:ea typeface="BIZ UDPゴシック" panose="020B0400000000000000" pitchFamily="50" charset="-128"/>
                          <a:cs typeface="Konatu"/>
                        </a:rPr>
                        <a:t>もん</a:t>
                      </a:r>
                      <a:r>
                        <a:rPr sz="1050" spc="-5" dirty="0" err="1">
                          <a:latin typeface="BIZ UDPゴシック" panose="020B0400000000000000" pitchFamily="50" charset="-128"/>
                          <a:ea typeface="BIZ UDPゴシック" panose="020B0400000000000000" pitchFamily="50" charset="-128"/>
                          <a:cs typeface="Konatu"/>
                        </a:rPr>
                        <a:t>じ</a:t>
                      </a:r>
                      <a:r>
                        <a:rPr sz="1050" dirty="0" err="1">
                          <a:latin typeface="BIZ UDPゴシック" panose="020B0400000000000000" pitchFamily="50" charset="-128"/>
                          <a:ea typeface="BIZ UDPゴシック" panose="020B0400000000000000" pitchFamily="50" charset="-128"/>
                          <a:cs typeface="Konatu"/>
                        </a:rPr>
                        <a:t>ゅ</a:t>
                      </a:r>
                      <a:r>
                        <a:rPr sz="1050" spc="5" dirty="0" err="1">
                          <a:latin typeface="BIZ UDPゴシック" panose="020B0400000000000000" pitchFamily="50" charset="-128"/>
                          <a:ea typeface="BIZ UDPゴシック" panose="020B0400000000000000" pitchFamily="50" charset="-128"/>
                          <a:cs typeface="Konatu"/>
                        </a:rPr>
                        <a:t>の実績</a:t>
                      </a:r>
                      <a:endParaRPr sz="1050" dirty="0">
                        <a:latin typeface="BIZ UDPゴシック" panose="020B0400000000000000" pitchFamily="50" charset="-128"/>
                        <a:ea typeface="BIZ UDPゴシック" panose="020B0400000000000000" pitchFamily="50" charset="-128"/>
                        <a:cs typeface="Konatu"/>
                      </a:endParaRPr>
                    </a:p>
                  </a:txBody>
                  <a:tcPr marL="0" marR="0" marT="698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tc>
                  <a:txBody>
                    <a:bodyPr/>
                    <a:lstStyle/>
                    <a:p>
                      <a:pPr marL="1270" algn="ctr">
                        <a:lnSpc>
                          <a:spcPct val="100000"/>
                        </a:lnSpc>
                        <a:spcBef>
                          <a:spcPts val="919"/>
                        </a:spcBef>
                      </a:pPr>
                      <a:r>
                        <a:rPr sz="1600" dirty="0">
                          <a:latin typeface="BIZ UDPゴシック" panose="020B0400000000000000" pitchFamily="50" charset="-128"/>
                          <a:ea typeface="BIZ UDPゴシック" panose="020B0400000000000000" pitchFamily="50" charset="-128"/>
                          <a:cs typeface="Konatu"/>
                        </a:rPr>
                        <a:t>◎</a:t>
                      </a:r>
                    </a:p>
                    <a:p>
                      <a:pPr marL="98425" marR="91440" algn="ctr">
                        <a:lnSpc>
                          <a:spcPct val="97100"/>
                        </a:lnSpc>
                        <a:spcBef>
                          <a:spcPts val="145"/>
                        </a:spcBef>
                      </a:pPr>
                      <a:r>
                        <a:rPr sz="1050" dirty="0">
                          <a:latin typeface="BIZ UDPゴシック" panose="020B0400000000000000" pitchFamily="50" charset="-128"/>
                          <a:ea typeface="BIZ UDPゴシック" panose="020B0400000000000000" pitchFamily="50" charset="-128"/>
                          <a:cs typeface="kiloji"/>
                        </a:rPr>
                        <a:t>※</a:t>
                      </a:r>
                      <a:r>
                        <a:rPr sz="1050" dirty="0" err="1">
                          <a:latin typeface="BIZ UDPゴシック" panose="020B0400000000000000" pitchFamily="50" charset="-128"/>
                          <a:ea typeface="BIZ UDPゴシック" panose="020B0400000000000000" pitchFamily="50" charset="-128"/>
                          <a:cs typeface="Konatu"/>
                        </a:rPr>
                        <a:t>現行の軽水炉</a:t>
                      </a:r>
                      <a:r>
                        <a:rPr sz="1050" spc="-10" dirty="0" err="1">
                          <a:latin typeface="BIZ UDPゴシック" panose="020B0400000000000000" pitchFamily="50" charset="-128"/>
                          <a:ea typeface="BIZ UDPゴシック" panose="020B0400000000000000" pitchFamily="50" charset="-128"/>
                          <a:cs typeface="Konatu"/>
                        </a:rPr>
                        <a:t>と</a:t>
                      </a:r>
                      <a:r>
                        <a:rPr sz="1050" dirty="0" err="1">
                          <a:latin typeface="BIZ UDPゴシック" panose="020B0400000000000000" pitchFamily="50" charset="-128"/>
                          <a:ea typeface="BIZ UDPゴシック" panose="020B0400000000000000" pitchFamily="50" charset="-128"/>
                          <a:cs typeface="Konatu"/>
                        </a:rPr>
                        <a:t>同水</a:t>
                      </a:r>
                      <a:r>
                        <a:rPr sz="1050" spc="5" dirty="0" err="1">
                          <a:latin typeface="BIZ UDPゴシック" panose="020B0400000000000000" pitchFamily="50" charset="-128"/>
                          <a:ea typeface="BIZ UDPゴシック" panose="020B0400000000000000" pitchFamily="50" charset="-128"/>
                          <a:cs typeface="Konatu"/>
                        </a:rPr>
                        <a:t>準</a:t>
                      </a:r>
                      <a:endParaRPr sz="1050" dirty="0">
                        <a:latin typeface="BIZ UDPゴシック" panose="020B0400000000000000" pitchFamily="50" charset="-128"/>
                        <a:ea typeface="BIZ UDPゴシック" panose="020B0400000000000000" pitchFamily="50" charset="-128"/>
                        <a:cs typeface="Konatu"/>
                      </a:endParaRPr>
                    </a:p>
                  </a:txBody>
                  <a:tcPr marL="0" marR="0" marT="116839"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tc>
                  <a:txBody>
                    <a:bodyPr/>
                    <a:lstStyle/>
                    <a:p>
                      <a:pPr>
                        <a:lnSpc>
                          <a:spcPct val="100000"/>
                        </a:lnSpc>
                      </a:pPr>
                      <a:endParaRPr sz="1600" dirty="0">
                        <a:latin typeface="BIZ UDPゴシック" panose="020B0400000000000000" pitchFamily="50" charset="-128"/>
                        <a:ea typeface="BIZ UDPゴシック" panose="020B0400000000000000" pitchFamily="50" charset="-128"/>
                        <a:cs typeface="Times New Roman"/>
                      </a:endParaRPr>
                    </a:p>
                    <a:p>
                      <a:pPr algn="ctr">
                        <a:lnSpc>
                          <a:spcPct val="100000"/>
                        </a:lnSpc>
                        <a:spcBef>
                          <a:spcPts val="969"/>
                        </a:spcBef>
                      </a:pPr>
                      <a:r>
                        <a:rPr sz="1600" dirty="0">
                          <a:latin typeface="BIZ UDPゴシック" panose="020B0400000000000000" pitchFamily="50" charset="-128"/>
                          <a:ea typeface="BIZ UDPゴシック" panose="020B0400000000000000" pitchFamily="50" charset="-128"/>
                          <a:cs typeface="Konatu"/>
                        </a:rPr>
                        <a:t>〇</a:t>
                      </a: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tc>
                  <a:txBody>
                    <a:bodyPr/>
                    <a:lstStyle/>
                    <a:p>
                      <a:pPr marL="635" algn="ctr">
                        <a:lnSpc>
                          <a:spcPct val="100000"/>
                        </a:lnSpc>
                        <a:spcBef>
                          <a:spcPts val="290"/>
                        </a:spcBef>
                      </a:pPr>
                      <a:r>
                        <a:rPr sz="1600" dirty="0">
                          <a:latin typeface="BIZ UDPゴシック" panose="020B0400000000000000" pitchFamily="50" charset="-128"/>
                          <a:ea typeface="BIZ UDPゴシック" panose="020B0400000000000000" pitchFamily="50" charset="-128"/>
                          <a:cs typeface="Konatu"/>
                        </a:rPr>
                        <a:t>◎</a:t>
                      </a:r>
                    </a:p>
                    <a:p>
                      <a:pPr marL="92710" marR="81280" indent="-1905" algn="ctr">
                        <a:lnSpc>
                          <a:spcPct val="98100"/>
                        </a:lnSpc>
                        <a:spcBef>
                          <a:spcPts val="130"/>
                        </a:spcBef>
                      </a:pPr>
                      <a:r>
                        <a:rPr sz="1050" spc="5" dirty="0">
                          <a:latin typeface="BIZ UDPゴシック" panose="020B0400000000000000" pitchFamily="50" charset="-128"/>
                          <a:ea typeface="BIZ UDPゴシック" panose="020B0400000000000000" pitchFamily="50" charset="-128"/>
                          <a:cs typeface="kiloji"/>
                        </a:rPr>
                        <a:t>※</a:t>
                      </a:r>
                      <a:r>
                        <a:rPr sz="1050" spc="5" dirty="0" err="1">
                          <a:latin typeface="BIZ UDPゴシック" panose="020B0400000000000000" pitchFamily="50" charset="-128"/>
                          <a:ea typeface="BIZ UDPゴシック" panose="020B0400000000000000" pitchFamily="50" charset="-128"/>
                          <a:cs typeface="Konatu"/>
                        </a:rPr>
                        <a:t>溶融塩の蓄</a:t>
                      </a:r>
                      <a:r>
                        <a:rPr sz="1050" dirty="0" err="1">
                          <a:latin typeface="BIZ UDPゴシック" panose="020B0400000000000000" pitchFamily="50" charset="-128"/>
                          <a:ea typeface="BIZ UDPゴシック" panose="020B0400000000000000" pitchFamily="50" charset="-128"/>
                          <a:cs typeface="Konatu"/>
                        </a:rPr>
                        <a:t>熱シ</a:t>
                      </a:r>
                      <a:r>
                        <a:rPr sz="1050" spc="-10" dirty="0" err="1">
                          <a:latin typeface="BIZ UDPゴシック" panose="020B0400000000000000" pitchFamily="50" charset="-128"/>
                          <a:ea typeface="BIZ UDPゴシック" panose="020B0400000000000000" pitchFamily="50" charset="-128"/>
                          <a:cs typeface="Konatu"/>
                        </a:rPr>
                        <a:t>ス</a:t>
                      </a:r>
                      <a:r>
                        <a:rPr sz="1050" dirty="0" err="1">
                          <a:latin typeface="BIZ UDPゴシック" panose="020B0400000000000000" pitchFamily="50" charset="-128"/>
                          <a:ea typeface="BIZ UDPゴシック" panose="020B0400000000000000" pitchFamily="50" charset="-128"/>
                          <a:cs typeface="Konatu"/>
                        </a:rPr>
                        <a:t>テ</a:t>
                      </a:r>
                      <a:r>
                        <a:rPr sz="1050" spc="-15" dirty="0" err="1">
                          <a:latin typeface="BIZ UDPゴシック" panose="020B0400000000000000" pitchFamily="50" charset="-128"/>
                          <a:ea typeface="BIZ UDPゴシック" panose="020B0400000000000000" pitchFamily="50" charset="-128"/>
                          <a:cs typeface="Konatu"/>
                        </a:rPr>
                        <a:t>ム</a:t>
                      </a:r>
                      <a:r>
                        <a:rPr sz="1050" spc="-20" dirty="0" err="1">
                          <a:latin typeface="BIZ UDPゴシック" panose="020B0400000000000000" pitchFamily="50" charset="-128"/>
                          <a:ea typeface="BIZ UDPゴシック" panose="020B0400000000000000" pitchFamily="50" charset="-128"/>
                          <a:cs typeface="Konatu"/>
                        </a:rPr>
                        <a:t>を</a:t>
                      </a:r>
                      <a:r>
                        <a:rPr sz="1050" dirty="0" err="1">
                          <a:latin typeface="BIZ UDPゴシック" panose="020B0400000000000000" pitchFamily="50" charset="-128"/>
                          <a:ea typeface="BIZ UDPゴシック" panose="020B0400000000000000" pitchFamily="50" charset="-128"/>
                          <a:cs typeface="Konatu"/>
                        </a:rPr>
                        <a:t>組</a:t>
                      </a:r>
                      <a:r>
                        <a:rPr sz="1050" spc="5" dirty="0" err="1">
                          <a:latin typeface="BIZ UDPゴシック" panose="020B0400000000000000" pitchFamily="50" charset="-128"/>
                          <a:ea typeface="BIZ UDPゴシック" panose="020B0400000000000000" pitchFamily="50" charset="-128"/>
                          <a:cs typeface="Konatu"/>
                        </a:rPr>
                        <a:t>み合わせた負</a:t>
                      </a:r>
                      <a:r>
                        <a:rPr sz="1050" dirty="0" err="1">
                          <a:latin typeface="BIZ UDPゴシック" panose="020B0400000000000000" pitchFamily="50" charset="-128"/>
                          <a:ea typeface="BIZ UDPゴシック" panose="020B0400000000000000" pitchFamily="50" charset="-128"/>
                          <a:cs typeface="Konatu"/>
                        </a:rPr>
                        <a:t>荷追従可能</a:t>
                      </a:r>
                      <a:endParaRPr sz="1050" dirty="0">
                        <a:latin typeface="BIZ UDPゴシック" panose="020B0400000000000000" pitchFamily="50" charset="-128"/>
                        <a:ea typeface="BIZ UDPゴシック" panose="020B0400000000000000" pitchFamily="50" charset="-128"/>
                        <a:cs typeface="Konatu"/>
                      </a:endParaRPr>
                    </a:p>
                  </a:txBody>
                  <a:tcPr marL="0" marR="0" marT="3683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tc>
                  <a:txBody>
                    <a:bodyPr/>
                    <a:lstStyle/>
                    <a:p>
                      <a:pPr>
                        <a:lnSpc>
                          <a:spcPct val="100000"/>
                        </a:lnSpc>
                      </a:pPr>
                      <a:endParaRPr sz="1600">
                        <a:latin typeface="BIZ UDPゴシック" panose="020B0400000000000000" pitchFamily="50" charset="-128"/>
                        <a:ea typeface="BIZ UDPゴシック" panose="020B0400000000000000" pitchFamily="50" charset="-128"/>
                        <a:cs typeface="Times New Roman"/>
                      </a:endParaRPr>
                    </a:p>
                    <a:p>
                      <a:pPr algn="ctr">
                        <a:lnSpc>
                          <a:spcPct val="100000"/>
                        </a:lnSpc>
                        <a:spcBef>
                          <a:spcPts val="969"/>
                        </a:spcBef>
                      </a:pPr>
                      <a:r>
                        <a:rPr sz="1600" dirty="0">
                          <a:latin typeface="BIZ UDPゴシック" panose="020B0400000000000000" pitchFamily="50" charset="-128"/>
                          <a:ea typeface="BIZ UDPゴシック" panose="020B0400000000000000" pitchFamily="50" charset="-128"/>
                          <a:cs typeface="Konatu"/>
                        </a:rPr>
                        <a:t>◎</a:t>
                      </a:r>
                      <a:endParaRPr sz="1600">
                        <a:latin typeface="BIZ UDPゴシック" panose="020B0400000000000000" pitchFamily="50" charset="-128"/>
                        <a:ea typeface="BIZ UDPゴシック" panose="020B0400000000000000" pitchFamily="50" charset="-128"/>
                        <a:cs typeface="Konatu"/>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tc>
                  <a:txBody>
                    <a:bodyPr/>
                    <a:lstStyle/>
                    <a:p>
                      <a:pPr>
                        <a:lnSpc>
                          <a:spcPct val="100000"/>
                        </a:lnSpc>
                        <a:spcBef>
                          <a:spcPts val="55"/>
                        </a:spcBef>
                      </a:pPr>
                      <a:endParaRPr sz="2000">
                        <a:latin typeface="BIZ UDPゴシック" panose="020B0400000000000000" pitchFamily="50" charset="-128"/>
                        <a:ea typeface="BIZ UDPゴシック" panose="020B0400000000000000" pitchFamily="50" charset="-128"/>
                        <a:cs typeface="Times New Roman"/>
                      </a:endParaRPr>
                    </a:p>
                    <a:p>
                      <a:pPr marL="1270" algn="ctr">
                        <a:lnSpc>
                          <a:spcPct val="100000"/>
                        </a:lnSpc>
                      </a:pPr>
                      <a:r>
                        <a:rPr sz="1600" dirty="0">
                          <a:latin typeface="BIZ UDPゴシック" panose="020B0400000000000000" pitchFamily="50" charset="-128"/>
                          <a:ea typeface="BIZ UDPゴシック" panose="020B0400000000000000" pitchFamily="50" charset="-128"/>
                          <a:cs typeface="Konatu"/>
                        </a:rPr>
                        <a:t>◎</a:t>
                      </a:r>
                      <a:endParaRPr sz="1600">
                        <a:latin typeface="BIZ UDPゴシック" panose="020B0400000000000000" pitchFamily="50" charset="-128"/>
                        <a:ea typeface="BIZ UDPゴシック" panose="020B0400000000000000" pitchFamily="50" charset="-128"/>
                        <a:cs typeface="Konatu"/>
                      </a:endParaRPr>
                    </a:p>
                    <a:p>
                      <a:pPr marL="1270" algn="ctr">
                        <a:lnSpc>
                          <a:spcPct val="100000"/>
                        </a:lnSpc>
                        <a:spcBef>
                          <a:spcPts val="35"/>
                        </a:spcBef>
                      </a:pPr>
                      <a:r>
                        <a:rPr sz="1050" dirty="0">
                          <a:latin typeface="BIZ UDPゴシック" panose="020B0400000000000000" pitchFamily="50" charset="-128"/>
                          <a:ea typeface="BIZ UDPゴシック" panose="020B0400000000000000" pitchFamily="50" charset="-128"/>
                          <a:cs typeface="kiloji"/>
                        </a:rPr>
                        <a:t>※</a:t>
                      </a:r>
                      <a:r>
                        <a:rPr sz="1050" dirty="0">
                          <a:latin typeface="BIZ UDPゴシック" panose="020B0400000000000000" pitchFamily="50" charset="-128"/>
                          <a:ea typeface="BIZ UDPゴシック" panose="020B0400000000000000" pitchFamily="50" charset="-128"/>
                          <a:cs typeface="Carlito"/>
                        </a:rPr>
                        <a:t>Pu</a:t>
                      </a:r>
                      <a:r>
                        <a:rPr sz="1050" dirty="0">
                          <a:latin typeface="BIZ UDPゴシック" panose="020B0400000000000000" pitchFamily="50" charset="-128"/>
                          <a:ea typeface="BIZ UDPゴシック" panose="020B0400000000000000" pitchFamily="50" charset="-128"/>
                          <a:cs typeface="Konatu"/>
                        </a:rPr>
                        <a:t>・</a:t>
                      </a:r>
                      <a:r>
                        <a:rPr sz="1050" dirty="0">
                          <a:latin typeface="BIZ UDPゴシック" panose="020B0400000000000000" pitchFamily="50" charset="-128"/>
                          <a:ea typeface="BIZ UDPゴシック" panose="020B0400000000000000" pitchFamily="50" charset="-128"/>
                          <a:cs typeface="Carlito"/>
                        </a:rPr>
                        <a:t>MA</a:t>
                      </a:r>
                      <a:r>
                        <a:rPr sz="1050" spc="5" dirty="0">
                          <a:latin typeface="BIZ UDPゴシック" panose="020B0400000000000000" pitchFamily="50" charset="-128"/>
                          <a:ea typeface="BIZ UDPゴシック" panose="020B0400000000000000" pitchFamily="50" charset="-128"/>
                          <a:cs typeface="Konatu"/>
                        </a:rPr>
                        <a:t>燃焼可</a:t>
                      </a:r>
                      <a:endParaRPr sz="1050">
                        <a:latin typeface="BIZ UDPゴシック" panose="020B0400000000000000" pitchFamily="50" charset="-128"/>
                        <a:ea typeface="BIZ UDPゴシック" panose="020B0400000000000000" pitchFamily="50" charset="-128"/>
                        <a:cs typeface="Konatu"/>
                      </a:endParaRPr>
                    </a:p>
                  </a:txBody>
                  <a:tcPr marL="0" marR="0" marT="698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tc>
                  <a:txBody>
                    <a:bodyPr/>
                    <a:lstStyle/>
                    <a:p>
                      <a:pPr>
                        <a:lnSpc>
                          <a:spcPct val="100000"/>
                        </a:lnSpc>
                        <a:spcBef>
                          <a:spcPts val="55"/>
                        </a:spcBef>
                      </a:pPr>
                      <a:endParaRPr sz="1400" dirty="0">
                        <a:latin typeface="BIZ UDPゴシック" panose="020B0400000000000000" pitchFamily="50" charset="-128"/>
                        <a:ea typeface="BIZ UDPゴシック" panose="020B0400000000000000" pitchFamily="50" charset="-128"/>
                        <a:cs typeface="Times New Roman"/>
                      </a:endParaRPr>
                    </a:p>
                    <a:p>
                      <a:pPr marL="3175" algn="ctr">
                        <a:lnSpc>
                          <a:spcPct val="100000"/>
                        </a:lnSpc>
                      </a:pPr>
                      <a:r>
                        <a:rPr sz="1600" dirty="0">
                          <a:latin typeface="BIZ UDPゴシック" panose="020B0400000000000000" pitchFamily="50" charset="-128"/>
                          <a:ea typeface="BIZ UDPゴシック" panose="020B0400000000000000" pitchFamily="50" charset="-128"/>
                          <a:cs typeface="Konatu"/>
                        </a:rPr>
                        <a:t>◎</a:t>
                      </a:r>
                    </a:p>
                    <a:p>
                      <a:pPr marL="114300" marR="104775" algn="ctr">
                        <a:lnSpc>
                          <a:spcPct val="100000"/>
                        </a:lnSpc>
                        <a:spcBef>
                          <a:spcPts val="35"/>
                        </a:spcBef>
                      </a:pPr>
                      <a:r>
                        <a:rPr sz="1050" dirty="0">
                          <a:latin typeface="BIZ UDPゴシック" panose="020B0400000000000000" pitchFamily="50" charset="-128"/>
                          <a:ea typeface="BIZ UDPゴシック" panose="020B0400000000000000" pitchFamily="50" charset="-128"/>
                          <a:cs typeface="kiloji"/>
                        </a:rPr>
                        <a:t>※</a:t>
                      </a:r>
                      <a:r>
                        <a:rPr sz="1050" dirty="0" err="1">
                          <a:latin typeface="BIZ UDPゴシック" panose="020B0400000000000000" pitchFamily="50" charset="-128"/>
                          <a:ea typeface="BIZ UDPゴシック" panose="020B0400000000000000" pitchFamily="50" charset="-128"/>
                          <a:cs typeface="Konatu"/>
                        </a:rPr>
                        <a:t>医療用</a:t>
                      </a:r>
                      <a:r>
                        <a:rPr sz="1050" dirty="0" err="1">
                          <a:latin typeface="BIZ UDPゴシック" panose="020B0400000000000000" pitchFamily="50" charset="-128"/>
                          <a:ea typeface="BIZ UDPゴシック" panose="020B0400000000000000" pitchFamily="50" charset="-128"/>
                          <a:cs typeface="Carlito"/>
                        </a:rPr>
                        <a:t>R</a:t>
                      </a:r>
                      <a:r>
                        <a:rPr sz="1050" spc="-5" dirty="0" err="1">
                          <a:latin typeface="BIZ UDPゴシック" panose="020B0400000000000000" pitchFamily="50" charset="-128"/>
                          <a:ea typeface="BIZ UDPゴシック" panose="020B0400000000000000" pitchFamily="50" charset="-128"/>
                          <a:cs typeface="Carlito"/>
                        </a:rPr>
                        <a:t>I</a:t>
                      </a:r>
                      <a:r>
                        <a:rPr sz="1050" dirty="0" err="1">
                          <a:latin typeface="BIZ UDPゴシック" panose="020B0400000000000000" pitchFamily="50" charset="-128"/>
                          <a:ea typeface="BIZ UDPゴシック" panose="020B0400000000000000" pitchFamily="50" charset="-128"/>
                          <a:cs typeface="Konatu"/>
                        </a:rPr>
                        <a:t>製造</a:t>
                      </a:r>
                      <a:r>
                        <a:rPr sz="1050" spc="5" dirty="0" err="1">
                          <a:latin typeface="BIZ UDPゴシック" panose="020B0400000000000000" pitchFamily="50" charset="-128"/>
                          <a:ea typeface="BIZ UDPゴシック" panose="020B0400000000000000" pitchFamily="50" charset="-128"/>
                          <a:cs typeface="Konatu"/>
                        </a:rPr>
                        <a:t>可</a:t>
                      </a:r>
                      <a:endParaRPr sz="1050" dirty="0">
                        <a:latin typeface="BIZ UDPゴシック" panose="020B0400000000000000" pitchFamily="50" charset="-128"/>
                        <a:ea typeface="BIZ UDPゴシック" panose="020B0400000000000000" pitchFamily="50" charset="-128"/>
                        <a:cs typeface="Konatu"/>
                      </a:endParaRPr>
                    </a:p>
                  </a:txBody>
                  <a:tcPr marL="0" marR="0" marT="698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extLst>
                  <a:ext uri="{0D108BD9-81ED-4DB2-BD59-A6C34878D82A}">
                    <a16:rowId xmlns:a16="http://schemas.microsoft.com/office/drawing/2014/main" val="10007"/>
                  </a:ext>
                </a:extLst>
              </a:tr>
              <a:tr h="885329">
                <a:tc gridSpan="2">
                  <a:txBody>
                    <a:bodyPr/>
                    <a:lstStyle/>
                    <a:p>
                      <a:pPr marL="216535" marR="117475" indent="-91440" algn="ctr">
                        <a:lnSpc>
                          <a:spcPct val="100000"/>
                        </a:lnSpc>
                      </a:pPr>
                      <a:r>
                        <a:rPr sz="1400" dirty="0" err="1">
                          <a:latin typeface="BIZ UDPゴシック" panose="020B0400000000000000" pitchFamily="50" charset="-128"/>
                          <a:ea typeface="BIZ UDPゴシック" panose="020B0400000000000000" pitchFamily="50" charset="-128"/>
                          <a:cs typeface="UKIJ CJK"/>
                        </a:rPr>
                        <a:t>高温</a:t>
                      </a:r>
                      <a:br>
                        <a:rPr lang="en-US" sz="1400" dirty="0">
                          <a:latin typeface="BIZ UDPゴシック" panose="020B0400000000000000" pitchFamily="50" charset="-128"/>
                          <a:ea typeface="BIZ UDPゴシック" panose="020B0400000000000000" pitchFamily="50" charset="-128"/>
                          <a:cs typeface="UKIJ CJK"/>
                        </a:rPr>
                      </a:br>
                      <a:r>
                        <a:rPr sz="1400" dirty="0" err="1">
                          <a:latin typeface="BIZ UDPゴシック" panose="020B0400000000000000" pitchFamily="50" charset="-128"/>
                          <a:ea typeface="BIZ UDPゴシック" panose="020B0400000000000000" pitchFamily="50" charset="-128"/>
                          <a:cs typeface="UKIJ CJK"/>
                        </a:rPr>
                        <a:t>ガ</a:t>
                      </a:r>
                      <a:r>
                        <a:rPr sz="1400" spc="-160" dirty="0" err="1">
                          <a:latin typeface="BIZ UDPゴシック" panose="020B0400000000000000" pitchFamily="50" charset="-128"/>
                          <a:ea typeface="BIZ UDPゴシック" panose="020B0400000000000000" pitchFamily="50" charset="-128"/>
                          <a:cs typeface="UKIJ CJK"/>
                        </a:rPr>
                        <a:t>ス炉</a:t>
                      </a:r>
                      <a:endParaRPr sz="1400" dirty="0">
                        <a:latin typeface="BIZ UDPゴシック" panose="020B0400000000000000" pitchFamily="50" charset="-128"/>
                        <a:ea typeface="BIZ UDPゴシック" panose="020B0400000000000000" pitchFamily="50" charset="-128"/>
                        <a:cs typeface="UKIJ CJK"/>
                      </a:endParaRPr>
                    </a:p>
                  </a:txBody>
                  <a:tcPr marL="0" marR="0" marT="4445" marB="0" anchor="ctr">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tc hMerge="1">
                  <a:txBody>
                    <a:bodyPr/>
                    <a:lstStyle/>
                    <a:p>
                      <a:endParaRPr/>
                    </a:p>
                  </a:txBody>
                  <a:tcPr marL="0" marR="0" marT="0" marB="0"/>
                </a:tc>
                <a:tc>
                  <a:txBody>
                    <a:bodyPr/>
                    <a:lstStyle/>
                    <a:p>
                      <a:pPr>
                        <a:lnSpc>
                          <a:spcPct val="100000"/>
                        </a:lnSpc>
                        <a:spcBef>
                          <a:spcPts val="45"/>
                        </a:spcBef>
                      </a:pPr>
                      <a:endParaRPr sz="2400">
                        <a:latin typeface="BIZ UDPゴシック" panose="020B0400000000000000" pitchFamily="50" charset="-128"/>
                        <a:ea typeface="BIZ UDPゴシック" panose="020B0400000000000000" pitchFamily="50" charset="-128"/>
                        <a:cs typeface="Times New Roman"/>
                      </a:endParaRPr>
                    </a:p>
                    <a:p>
                      <a:pPr marR="322580" algn="r">
                        <a:lnSpc>
                          <a:spcPct val="100000"/>
                        </a:lnSpc>
                      </a:pPr>
                      <a:r>
                        <a:rPr sz="1600" dirty="0">
                          <a:latin typeface="BIZ UDPゴシック" panose="020B0400000000000000" pitchFamily="50" charset="-128"/>
                          <a:ea typeface="BIZ UDPゴシック" panose="020B0400000000000000" pitchFamily="50" charset="-128"/>
                          <a:cs typeface="Konatu"/>
                        </a:rPr>
                        <a:t>〇</a:t>
                      </a:r>
                      <a:endParaRPr sz="1600">
                        <a:latin typeface="BIZ UDPゴシック" panose="020B0400000000000000" pitchFamily="50" charset="-128"/>
                        <a:ea typeface="BIZ UDPゴシック" panose="020B0400000000000000" pitchFamily="50" charset="-128"/>
                        <a:cs typeface="Konatu"/>
                      </a:endParaRPr>
                    </a:p>
                  </a:txBody>
                  <a:tcPr marL="0" marR="0" marT="571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tc>
                  <a:txBody>
                    <a:bodyPr/>
                    <a:lstStyle/>
                    <a:p>
                      <a:pPr>
                        <a:lnSpc>
                          <a:spcPct val="100000"/>
                        </a:lnSpc>
                        <a:spcBef>
                          <a:spcPts val="45"/>
                        </a:spcBef>
                      </a:pPr>
                      <a:endParaRPr sz="2400">
                        <a:latin typeface="BIZ UDPゴシック" panose="020B0400000000000000" pitchFamily="50" charset="-128"/>
                        <a:ea typeface="BIZ UDPゴシック" panose="020B0400000000000000" pitchFamily="50" charset="-128"/>
                        <a:cs typeface="Times New Roman"/>
                      </a:endParaRPr>
                    </a:p>
                    <a:p>
                      <a:pPr marL="635" algn="ctr">
                        <a:lnSpc>
                          <a:spcPct val="100000"/>
                        </a:lnSpc>
                      </a:pPr>
                      <a:r>
                        <a:rPr sz="1600" dirty="0">
                          <a:latin typeface="BIZ UDPゴシック" panose="020B0400000000000000" pitchFamily="50" charset="-128"/>
                          <a:ea typeface="BIZ UDPゴシック" panose="020B0400000000000000" pitchFamily="50" charset="-128"/>
                          <a:cs typeface="Konatu"/>
                        </a:rPr>
                        <a:t>〇</a:t>
                      </a:r>
                      <a:endParaRPr sz="1600">
                        <a:latin typeface="BIZ UDPゴシック" panose="020B0400000000000000" pitchFamily="50" charset="-128"/>
                        <a:ea typeface="BIZ UDPゴシック" panose="020B0400000000000000" pitchFamily="50" charset="-128"/>
                        <a:cs typeface="Konatu"/>
                      </a:endParaRPr>
                    </a:p>
                  </a:txBody>
                  <a:tcPr marL="0" marR="0" marT="571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tc>
                  <a:txBody>
                    <a:bodyPr/>
                    <a:lstStyle/>
                    <a:p>
                      <a:pPr algn="ctr">
                        <a:lnSpc>
                          <a:spcPct val="100000"/>
                        </a:lnSpc>
                        <a:spcBef>
                          <a:spcPts val="1200"/>
                        </a:spcBef>
                      </a:pPr>
                      <a:r>
                        <a:rPr sz="1600" dirty="0">
                          <a:latin typeface="BIZ UDPゴシック" panose="020B0400000000000000" pitchFamily="50" charset="-128"/>
                          <a:ea typeface="BIZ UDPゴシック" panose="020B0400000000000000" pitchFamily="50" charset="-128"/>
                          <a:cs typeface="Konatu"/>
                        </a:rPr>
                        <a:t>◎</a:t>
                      </a:r>
                    </a:p>
                    <a:p>
                      <a:pPr marL="122555" marR="114300" algn="ctr">
                        <a:lnSpc>
                          <a:spcPct val="100000"/>
                        </a:lnSpc>
                        <a:spcBef>
                          <a:spcPts val="35"/>
                        </a:spcBef>
                      </a:pPr>
                      <a:r>
                        <a:rPr sz="1050" dirty="0">
                          <a:latin typeface="BIZ UDPゴシック" panose="020B0400000000000000" pitchFamily="50" charset="-128"/>
                          <a:ea typeface="BIZ UDPゴシック" panose="020B0400000000000000" pitchFamily="50" charset="-128"/>
                          <a:cs typeface="kiloji"/>
                        </a:rPr>
                        <a:t>※</a:t>
                      </a:r>
                      <a:r>
                        <a:rPr sz="1050" dirty="0">
                          <a:latin typeface="BIZ UDPゴシック" panose="020B0400000000000000" pitchFamily="50" charset="-128"/>
                          <a:ea typeface="BIZ UDPゴシック" panose="020B0400000000000000" pitchFamily="50" charset="-128"/>
                          <a:cs typeface="Carlito"/>
                        </a:rPr>
                        <a:t>HTTR</a:t>
                      </a:r>
                      <a:r>
                        <a:rPr sz="1050" dirty="0">
                          <a:latin typeface="BIZ UDPゴシック" panose="020B0400000000000000" pitchFamily="50" charset="-128"/>
                          <a:ea typeface="BIZ UDPゴシック" panose="020B0400000000000000" pitchFamily="50" charset="-128"/>
                          <a:cs typeface="Konatu"/>
                        </a:rPr>
                        <a:t>の実 </a:t>
                      </a:r>
                      <a:r>
                        <a:rPr sz="1050" spc="5" dirty="0">
                          <a:latin typeface="BIZ UDPゴシック" panose="020B0400000000000000" pitchFamily="50" charset="-128"/>
                          <a:ea typeface="BIZ UDPゴシック" panose="020B0400000000000000" pitchFamily="50" charset="-128"/>
                          <a:cs typeface="Konatu"/>
                        </a:rPr>
                        <a:t>績</a:t>
                      </a:r>
                      <a:endParaRPr sz="1050" dirty="0">
                        <a:latin typeface="BIZ UDPゴシック" panose="020B0400000000000000" pitchFamily="50" charset="-128"/>
                        <a:ea typeface="BIZ UDPゴシック" panose="020B0400000000000000" pitchFamily="50" charset="-128"/>
                        <a:cs typeface="Konatu"/>
                      </a:endParaRPr>
                    </a:p>
                  </a:txBody>
                  <a:tcPr marL="0" marR="0" marT="15240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tc>
                  <a:txBody>
                    <a:bodyPr/>
                    <a:lstStyle/>
                    <a:p>
                      <a:pPr algn="ctr">
                        <a:lnSpc>
                          <a:spcPct val="100000"/>
                        </a:lnSpc>
                        <a:spcBef>
                          <a:spcPts val="565"/>
                        </a:spcBef>
                      </a:pPr>
                      <a:r>
                        <a:rPr sz="1600" spc="-10" dirty="0">
                          <a:latin typeface="BIZ UDPゴシック" panose="020B0400000000000000" pitchFamily="50" charset="-128"/>
                          <a:ea typeface="BIZ UDPゴシック" panose="020B0400000000000000" pitchFamily="50" charset="-128"/>
                          <a:cs typeface="Konatu"/>
                        </a:rPr>
                        <a:t>〇</a:t>
                      </a:r>
                      <a:r>
                        <a:rPr sz="1600" dirty="0">
                          <a:latin typeface="BIZ UDPゴシック" panose="020B0400000000000000" pitchFamily="50" charset="-128"/>
                          <a:ea typeface="BIZ UDPゴシック" panose="020B0400000000000000" pitchFamily="50" charset="-128"/>
                          <a:cs typeface="kiloji"/>
                        </a:rPr>
                        <a:t>⇒</a:t>
                      </a:r>
                      <a:r>
                        <a:rPr sz="1600" dirty="0">
                          <a:latin typeface="BIZ UDPゴシック" panose="020B0400000000000000" pitchFamily="50" charset="-128"/>
                          <a:ea typeface="BIZ UDPゴシック" panose="020B0400000000000000" pitchFamily="50" charset="-128"/>
                          <a:cs typeface="Konatu"/>
                        </a:rPr>
                        <a:t>◎</a:t>
                      </a:r>
                    </a:p>
                    <a:p>
                      <a:pPr marL="106045" marR="97155" indent="-1905" algn="ctr">
                        <a:lnSpc>
                          <a:spcPct val="97100"/>
                        </a:lnSpc>
                        <a:spcBef>
                          <a:spcPts val="145"/>
                        </a:spcBef>
                      </a:pPr>
                      <a:r>
                        <a:rPr sz="1050" spc="5" dirty="0">
                          <a:latin typeface="BIZ UDPゴシック" panose="020B0400000000000000" pitchFamily="50" charset="-128"/>
                          <a:ea typeface="BIZ UDPゴシック" panose="020B0400000000000000" pitchFamily="50" charset="-128"/>
                          <a:cs typeface="kiloji"/>
                        </a:rPr>
                        <a:t>※</a:t>
                      </a:r>
                      <a:r>
                        <a:rPr sz="1050" dirty="0" err="1">
                          <a:latin typeface="BIZ UDPゴシック" panose="020B0400000000000000" pitchFamily="50" charset="-128"/>
                          <a:ea typeface="BIZ UDPゴシック" panose="020B0400000000000000" pitchFamily="50" charset="-128"/>
                          <a:cs typeface="Konatu"/>
                        </a:rPr>
                        <a:t>コ</a:t>
                      </a:r>
                      <a:r>
                        <a:rPr sz="1050" spc="5" dirty="0" err="1">
                          <a:latin typeface="BIZ UDPゴシック" panose="020B0400000000000000" pitchFamily="50" charset="-128"/>
                          <a:ea typeface="BIZ UDPゴシック" panose="020B0400000000000000" pitchFamily="50" charset="-128"/>
                          <a:cs typeface="Konatu"/>
                        </a:rPr>
                        <a:t>ジ</a:t>
                      </a:r>
                      <a:r>
                        <a:rPr sz="1050" spc="-10" dirty="0" err="1">
                          <a:latin typeface="BIZ UDPゴシック" panose="020B0400000000000000" pitchFamily="50" charset="-128"/>
                          <a:ea typeface="BIZ UDPゴシック" panose="020B0400000000000000" pitchFamily="50" charset="-128"/>
                          <a:cs typeface="Konatu"/>
                        </a:rPr>
                        <a:t>ェ</a:t>
                      </a:r>
                      <a:r>
                        <a:rPr sz="1050" spc="5" dirty="0" err="1">
                          <a:latin typeface="BIZ UDPゴシック" panose="020B0400000000000000" pitchFamily="50" charset="-128"/>
                          <a:ea typeface="BIZ UDPゴシック" panose="020B0400000000000000" pitchFamily="50" charset="-128"/>
                          <a:cs typeface="Konatu"/>
                        </a:rPr>
                        <a:t>ネ</a:t>
                      </a:r>
                      <a:r>
                        <a:rPr sz="1050" spc="-5" dirty="0" err="1">
                          <a:latin typeface="BIZ UDPゴシック" panose="020B0400000000000000" pitchFamily="50" charset="-128"/>
                          <a:ea typeface="BIZ UDPゴシック" panose="020B0400000000000000" pitchFamily="50" charset="-128"/>
                          <a:cs typeface="Konatu"/>
                        </a:rPr>
                        <a:t>で</a:t>
                      </a:r>
                      <a:r>
                        <a:rPr sz="1050" dirty="0" err="1">
                          <a:latin typeface="BIZ UDPゴシック" panose="020B0400000000000000" pitchFamily="50" charset="-128"/>
                          <a:ea typeface="BIZ UDPゴシック" panose="020B0400000000000000" pitchFamily="50" charset="-128"/>
                          <a:cs typeface="Konatu"/>
                        </a:rPr>
                        <a:t>経済性向</a:t>
                      </a:r>
                      <a:r>
                        <a:rPr sz="1050" spc="5" dirty="0" err="1">
                          <a:latin typeface="BIZ UDPゴシック" panose="020B0400000000000000" pitchFamily="50" charset="-128"/>
                          <a:ea typeface="BIZ UDPゴシック" panose="020B0400000000000000" pitchFamily="50" charset="-128"/>
                          <a:cs typeface="Konatu"/>
                        </a:rPr>
                        <a:t>上</a:t>
                      </a:r>
                      <a:endParaRPr sz="1050" dirty="0">
                        <a:latin typeface="BIZ UDPゴシック" panose="020B0400000000000000" pitchFamily="50" charset="-128"/>
                        <a:ea typeface="BIZ UDPゴシック" panose="020B0400000000000000" pitchFamily="50" charset="-128"/>
                        <a:cs typeface="Konatu"/>
                      </a:endParaRPr>
                    </a:p>
                  </a:txBody>
                  <a:tcPr marL="0" marR="0" marT="7175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tc>
                  <a:txBody>
                    <a:bodyPr/>
                    <a:lstStyle/>
                    <a:p>
                      <a:pPr algn="ctr">
                        <a:lnSpc>
                          <a:spcPct val="100000"/>
                        </a:lnSpc>
                        <a:spcBef>
                          <a:spcPts val="565"/>
                        </a:spcBef>
                      </a:pPr>
                      <a:r>
                        <a:rPr sz="1600" dirty="0">
                          <a:latin typeface="BIZ UDPゴシック" panose="020B0400000000000000" pitchFamily="50" charset="-128"/>
                          <a:ea typeface="BIZ UDPゴシック" panose="020B0400000000000000" pitchFamily="50" charset="-128"/>
                          <a:cs typeface="Konatu"/>
                        </a:rPr>
                        <a:t>◎</a:t>
                      </a:r>
                    </a:p>
                    <a:p>
                      <a:pPr marL="104139" marR="96520" algn="ctr">
                        <a:lnSpc>
                          <a:spcPct val="97100"/>
                        </a:lnSpc>
                        <a:spcBef>
                          <a:spcPts val="145"/>
                        </a:spcBef>
                      </a:pPr>
                      <a:r>
                        <a:rPr sz="1050" dirty="0">
                          <a:latin typeface="BIZ UDPゴシック" panose="020B0400000000000000" pitchFamily="50" charset="-128"/>
                          <a:ea typeface="BIZ UDPゴシック" panose="020B0400000000000000" pitchFamily="50" charset="-128"/>
                          <a:cs typeface="kiloji"/>
                        </a:rPr>
                        <a:t>※</a:t>
                      </a:r>
                      <a:r>
                        <a:rPr sz="1050" dirty="0" err="1">
                          <a:latin typeface="BIZ UDPゴシック" panose="020B0400000000000000" pitchFamily="50" charset="-128"/>
                          <a:ea typeface="BIZ UDPゴシック" panose="020B0400000000000000" pitchFamily="50" charset="-128"/>
                          <a:cs typeface="Konatu"/>
                        </a:rPr>
                        <a:t>高温を活用</a:t>
                      </a:r>
                      <a:r>
                        <a:rPr sz="1050" spc="-5" dirty="0" err="1">
                          <a:latin typeface="BIZ UDPゴシック" panose="020B0400000000000000" pitchFamily="50" charset="-128"/>
                          <a:ea typeface="BIZ UDPゴシック" panose="020B0400000000000000" pitchFamily="50" charset="-128"/>
                          <a:cs typeface="Konatu"/>
                        </a:rPr>
                        <a:t>し</a:t>
                      </a:r>
                      <a:r>
                        <a:rPr sz="1050" dirty="0" err="1">
                          <a:latin typeface="BIZ UDPゴシック" panose="020B0400000000000000" pitchFamily="50" charset="-128"/>
                          <a:ea typeface="BIZ UDPゴシック" panose="020B0400000000000000" pitchFamily="50" charset="-128"/>
                          <a:cs typeface="Konatu"/>
                        </a:rPr>
                        <a:t>た水素製造</a:t>
                      </a:r>
                      <a:r>
                        <a:rPr sz="1050" spc="5" dirty="0" err="1">
                          <a:latin typeface="BIZ UDPゴシック" panose="020B0400000000000000" pitchFamily="50" charset="-128"/>
                          <a:ea typeface="BIZ UDPゴシック" panose="020B0400000000000000" pitchFamily="50" charset="-128"/>
                          <a:cs typeface="Konatu"/>
                        </a:rPr>
                        <a:t>可</a:t>
                      </a:r>
                      <a:endParaRPr sz="1050" dirty="0">
                        <a:latin typeface="BIZ UDPゴシック" panose="020B0400000000000000" pitchFamily="50" charset="-128"/>
                        <a:ea typeface="BIZ UDPゴシック" panose="020B0400000000000000" pitchFamily="50" charset="-128"/>
                        <a:cs typeface="Konatu"/>
                      </a:endParaRPr>
                    </a:p>
                  </a:txBody>
                  <a:tcPr marL="0" marR="0" marT="7175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tc>
                  <a:txBody>
                    <a:bodyPr/>
                    <a:lstStyle/>
                    <a:p>
                      <a:pPr>
                        <a:lnSpc>
                          <a:spcPct val="100000"/>
                        </a:lnSpc>
                        <a:spcBef>
                          <a:spcPts val="45"/>
                        </a:spcBef>
                      </a:pPr>
                      <a:endParaRPr sz="2400">
                        <a:latin typeface="BIZ UDPゴシック" panose="020B0400000000000000" pitchFamily="50" charset="-128"/>
                        <a:ea typeface="BIZ UDPゴシック" panose="020B0400000000000000" pitchFamily="50" charset="-128"/>
                        <a:cs typeface="Times New Roman"/>
                      </a:endParaRPr>
                    </a:p>
                    <a:p>
                      <a:pPr marL="635" algn="ctr">
                        <a:lnSpc>
                          <a:spcPct val="100000"/>
                        </a:lnSpc>
                      </a:pPr>
                      <a:r>
                        <a:rPr sz="1600" dirty="0">
                          <a:latin typeface="BIZ UDPゴシック" panose="020B0400000000000000" pitchFamily="50" charset="-128"/>
                          <a:ea typeface="BIZ UDPゴシック" panose="020B0400000000000000" pitchFamily="50" charset="-128"/>
                          <a:cs typeface="Konatu"/>
                        </a:rPr>
                        <a:t>◎</a:t>
                      </a:r>
                      <a:endParaRPr sz="1600">
                        <a:latin typeface="BIZ UDPゴシック" panose="020B0400000000000000" pitchFamily="50" charset="-128"/>
                        <a:ea typeface="BIZ UDPゴシック" panose="020B0400000000000000" pitchFamily="50" charset="-128"/>
                        <a:cs typeface="Konatu"/>
                      </a:endParaRPr>
                    </a:p>
                  </a:txBody>
                  <a:tcPr marL="0" marR="0" marT="571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tc>
                  <a:txBody>
                    <a:bodyPr/>
                    <a:lstStyle/>
                    <a:p>
                      <a:pPr>
                        <a:lnSpc>
                          <a:spcPct val="100000"/>
                        </a:lnSpc>
                        <a:spcBef>
                          <a:spcPts val="45"/>
                        </a:spcBef>
                      </a:pPr>
                      <a:endParaRPr sz="2400" dirty="0">
                        <a:latin typeface="BIZ UDPゴシック" panose="020B0400000000000000" pitchFamily="50" charset="-128"/>
                        <a:ea typeface="BIZ UDPゴシック" panose="020B0400000000000000" pitchFamily="50" charset="-128"/>
                        <a:cs typeface="Times New Roman"/>
                      </a:endParaRPr>
                    </a:p>
                    <a:p>
                      <a:pPr algn="ctr">
                        <a:lnSpc>
                          <a:spcPct val="100000"/>
                        </a:lnSpc>
                      </a:pPr>
                      <a:r>
                        <a:rPr sz="1600" dirty="0">
                          <a:latin typeface="BIZ UDPゴシック" panose="020B0400000000000000" pitchFamily="50" charset="-128"/>
                          <a:ea typeface="BIZ UDPゴシック" panose="020B0400000000000000" pitchFamily="50" charset="-128"/>
                          <a:cs typeface="Konatu"/>
                        </a:rPr>
                        <a:t>△</a:t>
                      </a:r>
                    </a:p>
                  </a:txBody>
                  <a:tcPr marL="0" marR="0" marT="571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tc>
                  <a:txBody>
                    <a:bodyPr/>
                    <a:lstStyle/>
                    <a:p>
                      <a:pPr marL="1905" algn="ctr">
                        <a:lnSpc>
                          <a:spcPct val="100000"/>
                        </a:lnSpc>
                        <a:spcBef>
                          <a:spcPts val="565"/>
                        </a:spcBef>
                      </a:pPr>
                      <a:r>
                        <a:rPr sz="1600" dirty="0">
                          <a:latin typeface="BIZ UDPゴシック" panose="020B0400000000000000" pitchFamily="50" charset="-128"/>
                          <a:ea typeface="BIZ UDPゴシック" panose="020B0400000000000000" pitchFamily="50" charset="-128"/>
                          <a:cs typeface="Konatu"/>
                        </a:rPr>
                        <a:t>△</a:t>
                      </a:r>
                    </a:p>
                    <a:p>
                      <a:pPr marL="120650" marR="109855" algn="ctr">
                        <a:lnSpc>
                          <a:spcPct val="97100"/>
                        </a:lnSpc>
                        <a:spcBef>
                          <a:spcPts val="145"/>
                        </a:spcBef>
                      </a:pPr>
                      <a:r>
                        <a:rPr sz="1050" dirty="0">
                          <a:latin typeface="BIZ UDPゴシック" panose="020B0400000000000000" pitchFamily="50" charset="-128"/>
                          <a:ea typeface="BIZ UDPゴシック" panose="020B0400000000000000" pitchFamily="50" charset="-128"/>
                          <a:cs typeface="kiloji"/>
                        </a:rPr>
                        <a:t>※</a:t>
                      </a:r>
                      <a:r>
                        <a:rPr sz="1050" dirty="0" err="1">
                          <a:latin typeface="BIZ UDPゴシック" panose="020B0400000000000000" pitchFamily="50" charset="-128"/>
                          <a:ea typeface="BIZ UDPゴシック" panose="020B0400000000000000" pitchFamily="50" charset="-128"/>
                          <a:cs typeface="Konatu"/>
                        </a:rPr>
                        <a:t>高燃焼度</a:t>
                      </a:r>
                      <a:r>
                        <a:rPr sz="1050" spc="-5" dirty="0" err="1">
                          <a:latin typeface="BIZ UDPゴシック" panose="020B0400000000000000" pitchFamily="50" charset="-128"/>
                          <a:ea typeface="BIZ UDPゴシック" panose="020B0400000000000000" pitchFamily="50" charset="-128"/>
                          <a:cs typeface="Konatu"/>
                        </a:rPr>
                        <a:t>で処</a:t>
                      </a:r>
                      <a:r>
                        <a:rPr sz="1050" spc="5" dirty="0" err="1">
                          <a:latin typeface="BIZ UDPゴシック" panose="020B0400000000000000" pitchFamily="50" charset="-128"/>
                          <a:ea typeface="BIZ UDPゴシック" panose="020B0400000000000000" pitchFamily="50" charset="-128"/>
                          <a:cs typeface="Konatu"/>
                        </a:rPr>
                        <a:t>分場面積低減</a:t>
                      </a:r>
                      <a:r>
                        <a:rPr sz="1050" spc="5" dirty="0">
                          <a:latin typeface="BIZ UDPゴシック" panose="020B0400000000000000" pitchFamily="50" charset="-128"/>
                          <a:ea typeface="BIZ UDPゴシック" panose="020B0400000000000000" pitchFamily="50" charset="-128"/>
                          <a:cs typeface="Konatu"/>
                        </a:rPr>
                        <a:t> </a:t>
                      </a:r>
                      <a:r>
                        <a:rPr sz="1050" dirty="0">
                          <a:latin typeface="BIZ UDPゴシック" panose="020B0400000000000000" pitchFamily="50" charset="-128"/>
                          <a:ea typeface="BIZ UDPゴシック" panose="020B0400000000000000" pitchFamily="50" charset="-128"/>
                          <a:cs typeface="Carlito"/>
                        </a:rPr>
                        <a:t>(</a:t>
                      </a:r>
                      <a:r>
                        <a:rPr sz="1050" dirty="0">
                          <a:latin typeface="BIZ UDPゴシック" panose="020B0400000000000000" pitchFamily="50" charset="-128"/>
                          <a:ea typeface="BIZ UDPゴシック" panose="020B0400000000000000" pitchFamily="50" charset="-128"/>
                          <a:cs typeface="Konatu"/>
                        </a:rPr>
                        <a:t>○</a:t>
                      </a:r>
                      <a:r>
                        <a:rPr sz="1050" dirty="0">
                          <a:latin typeface="BIZ UDPゴシック" panose="020B0400000000000000" pitchFamily="50" charset="-128"/>
                          <a:ea typeface="BIZ UDPゴシック" panose="020B0400000000000000" pitchFamily="50" charset="-128"/>
                          <a:cs typeface="Carlito"/>
                        </a:rPr>
                        <a:t>)</a:t>
                      </a:r>
                    </a:p>
                  </a:txBody>
                  <a:tcPr marL="0" marR="0" marT="7175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tc>
                  <a:txBody>
                    <a:bodyPr/>
                    <a:lstStyle/>
                    <a:p>
                      <a:pPr marL="3175" algn="ctr">
                        <a:lnSpc>
                          <a:spcPct val="100000"/>
                        </a:lnSpc>
                        <a:spcBef>
                          <a:spcPts val="1200"/>
                        </a:spcBef>
                      </a:pPr>
                      <a:r>
                        <a:rPr sz="1600" dirty="0">
                          <a:latin typeface="BIZ UDPゴシック" panose="020B0400000000000000" pitchFamily="50" charset="-128"/>
                          <a:ea typeface="BIZ UDPゴシック" panose="020B0400000000000000" pitchFamily="50" charset="-128"/>
                          <a:cs typeface="Konatu"/>
                        </a:rPr>
                        <a:t>〇</a:t>
                      </a:r>
                    </a:p>
                    <a:p>
                      <a:pPr marL="102235" marR="89535" algn="ctr">
                        <a:lnSpc>
                          <a:spcPts val="1190"/>
                        </a:lnSpc>
                        <a:spcBef>
                          <a:spcPts val="204"/>
                        </a:spcBef>
                      </a:pPr>
                      <a:r>
                        <a:rPr sz="1050" dirty="0">
                          <a:latin typeface="BIZ UDPゴシック" panose="020B0400000000000000" pitchFamily="50" charset="-128"/>
                          <a:ea typeface="BIZ UDPゴシック" panose="020B0400000000000000" pitchFamily="50" charset="-128"/>
                          <a:cs typeface="kiloji"/>
                        </a:rPr>
                        <a:t>※</a:t>
                      </a:r>
                      <a:r>
                        <a:rPr sz="1050" dirty="0" err="1">
                          <a:latin typeface="BIZ UDPゴシック" panose="020B0400000000000000" pitchFamily="50" charset="-128"/>
                          <a:ea typeface="BIZ UDPゴシック" panose="020B0400000000000000" pitchFamily="50" charset="-128"/>
                          <a:cs typeface="Konatu"/>
                        </a:rPr>
                        <a:t>耐高温材料製</a:t>
                      </a:r>
                      <a:r>
                        <a:rPr sz="1050" spc="5" dirty="0" err="1">
                          <a:latin typeface="BIZ UDPゴシック" panose="020B0400000000000000" pitchFamily="50" charset="-128"/>
                          <a:ea typeface="BIZ UDPゴシック" panose="020B0400000000000000" pitchFamily="50" charset="-128"/>
                          <a:cs typeface="Konatu"/>
                        </a:rPr>
                        <a:t>造技術の獲得</a:t>
                      </a:r>
                      <a:endParaRPr sz="1050" dirty="0">
                        <a:latin typeface="BIZ UDPゴシック" panose="020B0400000000000000" pitchFamily="50" charset="-128"/>
                        <a:ea typeface="BIZ UDPゴシック" panose="020B0400000000000000" pitchFamily="50" charset="-128"/>
                        <a:cs typeface="Konatu"/>
                      </a:endParaRPr>
                    </a:p>
                  </a:txBody>
                  <a:tcPr marL="0" marR="0" marT="15240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extLst>
                  <a:ext uri="{0D108BD9-81ED-4DB2-BD59-A6C34878D82A}">
                    <a16:rowId xmlns:a16="http://schemas.microsoft.com/office/drawing/2014/main" val="10008"/>
                  </a:ext>
                </a:extLst>
              </a:tr>
              <a:tr h="815339">
                <a:tc gridSpan="2">
                  <a:txBody>
                    <a:bodyPr/>
                    <a:lstStyle/>
                    <a:p>
                      <a:pPr algn="ctr">
                        <a:lnSpc>
                          <a:spcPct val="100000"/>
                        </a:lnSpc>
                        <a:spcBef>
                          <a:spcPts val="1545"/>
                        </a:spcBef>
                      </a:pPr>
                      <a:r>
                        <a:rPr sz="1400" dirty="0" err="1">
                          <a:latin typeface="BIZ UDPゴシック" panose="020B0400000000000000" pitchFamily="50" charset="-128"/>
                          <a:ea typeface="BIZ UDPゴシック" panose="020B0400000000000000" pitchFamily="50" charset="-128"/>
                          <a:cs typeface="UKIJ CJK"/>
                        </a:rPr>
                        <a:t>核融合炉</a:t>
                      </a:r>
                      <a:endParaRPr sz="1400" dirty="0">
                        <a:latin typeface="BIZ UDPゴシック" panose="020B0400000000000000" pitchFamily="50" charset="-128"/>
                        <a:ea typeface="BIZ UDPゴシック" panose="020B0400000000000000" pitchFamily="50" charset="-128"/>
                        <a:cs typeface="UKIJ CJK"/>
                      </a:endParaRPr>
                    </a:p>
                  </a:txBody>
                  <a:tcPr marL="0" marR="0" marT="196215" marB="0" anchor="ctr">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tc hMerge="1">
                  <a:txBody>
                    <a:bodyPr/>
                    <a:lstStyle/>
                    <a:p>
                      <a:endParaRPr/>
                    </a:p>
                  </a:txBody>
                  <a:tcPr marL="0" marR="0" marT="0" marB="0"/>
                </a:tc>
                <a:tc>
                  <a:txBody>
                    <a:bodyPr/>
                    <a:lstStyle/>
                    <a:p>
                      <a:pPr marL="635" algn="ctr">
                        <a:lnSpc>
                          <a:spcPct val="100000"/>
                        </a:lnSpc>
                        <a:spcBef>
                          <a:spcPts val="925"/>
                        </a:spcBef>
                      </a:pPr>
                      <a:r>
                        <a:rPr sz="1600" dirty="0">
                          <a:latin typeface="BIZ UDPゴシック" panose="020B0400000000000000" pitchFamily="50" charset="-128"/>
                          <a:ea typeface="BIZ UDPゴシック" panose="020B0400000000000000" pitchFamily="50" charset="-128"/>
                          <a:cs typeface="Konatu"/>
                        </a:rPr>
                        <a:t>×</a:t>
                      </a:r>
                    </a:p>
                    <a:p>
                      <a:pPr marL="95885" marR="88900" algn="ctr">
                        <a:lnSpc>
                          <a:spcPts val="1190"/>
                        </a:lnSpc>
                        <a:spcBef>
                          <a:spcPts val="204"/>
                        </a:spcBef>
                      </a:pPr>
                      <a:r>
                        <a:rPr sz="1050" dirty="0">
                          <a:latin typeface="BIZ UDPゴシック" panose="020B0400000000000000" pitchFamily="50" charset="-128"/>
                          <a:ea typeface="BIZ UDPゴシック" panose="020B0400000000000000" pitchFamily="50" charset="-128"/>
                          <a:cs typeface="kiloji"/>
                        </a:rPr>
                        <a:t>※</a:t>
                      </a:r>
                      <a:r>
                        <a:rPr sz="1050" dirty="0" err="1">
                          <a:latin typeface="BIZ UDPゴシック" panose="020B0400000000000000" pitchFamily="50" charset="-128"/>
                          <a:ea typeface="BIZ UDPゴシック" panose="020B0400000000000000" pitchFamily="50" charset="-128"/>
                          <a:cs typeface="Konatu"/>
                        </a:rPr>
                        <a:t>要素技術の開</a:t>
                      </a:r>
                      <a:r>
                        <a:rPr lang="ja-JP" altLang="en-US" sz="1050" dirty="0">
                          <a:latin typeface="BIZ UDPゴシック" panose="020B0400000000000000" pitchFamily="50" charset="-128"/>
                          <a:ea typeface="BIZ UDPゴシック" panose="020B0400000000000000" pitchFamily="50" charset="-128"/>
                          <a:cs typeface="Konatu"/>
                        </a:rPr>
                        <a:t>発</a:t>
                      </a:r>
                      <a:r>
                        <a:rPr sz="1050" dirty="0" err="1">
                          <a:latin typeface="BIZ UDPゴシック" panose="020B0400000000000000" pitchFamily="50" charset="-128"/>
                          <a:ea typeface="BIZ UDPゴシック" panose="020B0400000000000000" pitchFamily="50" charset="-128"/>
                          <a:cs typeface="Konatu"/>
                        </a:rPr>
                        <a:t>段階</a:t>
                      </a:r>
                      <a:endParaRPr sz="1050" dirty="0">
                        <a:latin typeface="BIZ UDPゴシック" panose="020B0400000000000000" pitchFamily="50" charset="-128"/>
                        <a:ea typeface="BIZ UDPゴシック" panose="020B0400000000000000" pitchFamily="50" charset="-128"/>
                        <a:cs typeface="Konatu"/>
                      </a:endParaRPr>
                    </a:p>
                  </a:txBody>
                  <a:tcPr marL="0" marR="0" marT="11747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tc>
                  <a:txBody>
                    <a:bodyPr/>
                    <a:lstStyle/>
                    <a:p>
                      <a:pPr>
                        <a:lnSpc>
                          <a:spcPct val="100000"/>
                        </a:lnSpc>
                        <a:spcBef>
                          <a:spcPts val="55"/>
                        </a:spcBef>
                      </a:pPr>
                      <a:endParaRPr sz="2000">
                        <a:latin typeface="BIZ UDPゴシック" panose="020B0400000000000000" pitchFamily="50" charset="-128"/>
                        <a:ea typeface="BIZ UDPゴシック" panose="020B0400000000000000" pitchFamily="50" charset="-128"/>
                        <a:cs typeface="Times New Roman"/>
                      </a:endParaRPr>
                    </a:p>
                    <a:p>
                      <a:pPr marL="1270" algn="ctr">
                        <a:lnSpc>
                          <a:spcPct val="100000"/>
                        </a:lnSpc>
                      </a:pPr>
                      <a:r>
                        <a:rPr sz="1600" dirty="0">
                          <a:latin typeface="BIZ UDPゴシック" panose="020B0400000000000000" pitchFamily="50" charset="-128"/>
                          <a:ea typeface="BIZ UDPゴシック" panose="020B0400000000000000" pitchFamily="50" charset="-128"/>
                          <a:cs typeface="Konatu"/>
                        </a:rPr>
                        <a:t>△</a:t>
                      </a:r>
                      <a:endParaRPr sz="1600">
                        <a:latin typeface="BIZ UDPゴシック" panose="020B0400000000000000" pitchFamily="50" charset="-128"/>
                        <a:ea typeface="BIZ UDPゴシック" panose="020B0400000000000000" pitchFamily="50" charset="-128"/>
                        <a:cs typeface="Konatu"/>
                      </a:endParaRPr>
                    </a:p>
                  </a:txBody>
                  <a:tcPr marL="0" marR="0" marT="698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tc>
                  <a:txBody>
                    <a:bodyPr/>
                    <a:lstStyle/>
                    <a:p>
                      <a:pPr algn="ctr">
                        <a:lnSpc>
                          <a:spcPct val="100000"/>
                        </a:lnSpc>
                        <a:spcBef>
                          <a:spcPts val="835"/>
                        </a:spcBef>
                      </a:pPr>
                      <a:r>
                        <a:rPr sz="1600" dirty="0">
                          <a:latin typeface="BIZ UDPゴシック" panose="020B0400000000000000" pitchFamily="50" charset="-128"/>
                          <a:ea typeface="BIZ UDPゴシック" panose="020B0400000000000000" pitchFamily="50" charset="-128"/>
                          <a:cs typeface="Konatu"/>
                        </a:rPr>
                        <a:t>〇</a:t>
                      </a:r>
                    </a:p>
                    <a:p>
                      <a:pPr marL="196850" marR="187960" algn="ctr">
                        <a:lnSpc>
                          <a:spcPct val="100000"/>
                        </a:lnSpc>
                        <a:spcBef>
                          <a:spcPts val="25"/>
                        </a:spcBef>
                      </a:pPr>
                      <a:r>
                        <a:rPr sz="1200" dirty="0">
                          <a:latin typeface="BIZ UDPゴシック" panose="020B0400000000000000" pitchFamily="50" charset="-128"/>
                          <a:ea typeface="BIZ UDPゴシック" panose="020B0400000000000000" pitchFamily="50" charset="-128"/>
                          <a:cs typeface="kiloji"/>
                        </a:rPr>
                        <a:t>※</a:t>
                      </a:r>
                      <a:r>
                        <a:rPr sz="1200" dirty="0">
                          <a:latin typeface="BIZ UDPゴシック" panose="020B0400000000000000" pitchFamily="50" charset="-128"/>
                          <a:ea typeface="BIZ UDPゴシック" panose="020B0400000000000000" pitchFamily="50" charset="-128"/>
                          <a:cs typeface="Carlito"/>
                        </a:rPr>
                        <a:t>ITE</a:t>
                      </a:r>
                      <a:r>
                        <a:rPr sz="1200" spc="-5" dirty="0">
                          <a:latin typeface="BIZ UDPゴシック" panose="020B0400000000000000" pitchFamily="50" charset="-128"/>
                          <a:ea typeface="BIZ UDPゴシック" panose="020B0400000000000000" pitchFamily="50" charset="-128"/>
                          <a:cs typeface="Carlito"/>
                        </a:rPr>
                        <a:t>R</a:t>
                      </a:r>
                      <a:r>
                        <a:rPr sz="1050" dirty="0">
                          <a:latin typeface="BIZ UDPゴシック" panose="020B0400000000000000" pitchFamily="50" charset="-128"/>
                          <a:ea typeface="BIZ UDPゴシック" panose="020B0400000000000000" pitchFamily="50" charset="-128"/>
                          <a:cs typeface="Konatu"/>
                        </a:rPr>
                        <a:t>で 部分参加</a:t>
                      </a:r>
                    </a:p>
                  </a:txBody>
                  <a:tcPr marL="0" marR="0" marT="10604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tc>
                  <a:txBody>
                    <a:bodyPr/>
                    <a:lstStyle/>
                    <a:p>
                      <a:pPr>
                        <a:lnSpc>
                          <a:spcPct val="100000"/>
                        </a:lnSpc>
                        <a:spcBef>
                          <a:spcPts val="55"/>
                        </a:spcBef>
                      </a:pPr>
                      <a:endParaRPr sz="2000">
                        <a:latin typeface="BIZ UDPゴシック" panose="020B0400000000000000" pitchFamily="50" charset="-128"/>
                        <a:ea typeface="BIZ UDPゴシック" panose="020B0400000000000000" pitchFamily="50" charset="-128"/>
                        <a:cs typeface="Times New Roman"/>
                      </a:endParaRPr>
                    </a:p>
                    <a:p>
                      <a:pPr marL="1270" algn="ctr">
                        <a:lnSpc>
                          <a:spcPct val="100000"/>
                        </a:lnSpc>
                      </a:pPr>
                      <a:r>
                        <a:rPr sz="1600" dirty="0">
                          <a:latin typeface="BIZ UDPゴシック" panose="020B0400000000000000" pitchFamily="50" charset="-128"/>
                          <a:ea typeface="BIZ UDPゴシック" panose="020B0400000000000000" pitchFamily="50" charset="-128"/>
                          <a:cs typeface="Konatu"/>
                        </a:rPr>
                        <a:t>？</a:t>
                      </a:r>
                      <a:endParaRPr sz="1600">
                        <a:latin typeface="BIZ UDPゴシック" panose="020B0400000000000000" pitchFamily="50" charset="-128"/>
                        <a:ea typeface="BIZ UDPゴシック" panose="020B0400000000000000" pitchFamily="50" charset="-128"/>
                        <a:cs typeface="Konatu"/>
                      </a:endParaRPr>
                    </a:p>
                  </a:txBody>
                  <a:tcPr marL="0" marR="0" marT="698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tc>
                  <a:txBody>
                    <a:bodyPr/>
                    <a:lstStyle/>
                    <a:p>
                      <a:pPr>
                        <a:lnSpc>
                          <a:spcPct val="100000"/>
                        </a:lnSpc>
                        <a:spcBef>
                          <a:spcPts val="55"/>
                        </a:spcBef>
                      </a:pPr>
                      <a:endParaRPr sz="2000" dirty="0">
                        <a:latin typeface="BIZ UDPゴシック" panose="020B0400000000000000" pitchFamily="50" charset="-128"/>
                        <a:ea typeface="BIZ UDPゴシック" panose="020B0400000000000000" pitchFamily="50" charset="-128"/>
                        <a:cs typeface="Times New Roman"/>
                      </a:endParaRPr>
                    </a:p>
                    <a:p>
                      <a:pPr algn="ctr">
                        <a:lnSpc>
                          <a:spcPct val="100000"/>
                        </a:lnSpc>
                      </a:pPr>
                      <a:r>
                        <a:rPr sz="1600" dirty="0">
                          <a:latin typeface="BIZ UDPゴシック" panose="020B0400000000000000" pitchFamily="50" charset="-128"/>
                          <a:ea typeface="BIZ UDPゴシック" panose="020B0400000000000000" pitchFamily="50" charset="-128"/>
                          <a:cs typeface="Konatu"/>
                        </a:rPr>
                        <a:t>◎</a:t>
                      </a:r>
                    </a:p>
                  </a:txBody>
                  <a:tcPr marL="0" marR="0" marT="698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tc>
                  <a:txBody>
                    <a:bodyPr/>
                    <a:lstStyle/>
                    <a:p>
                      <a:pPr>
                        <a:lnSpc>
                          <a:spcPct val="100000"/>
                        </a:lnSpc>
                        <a:spcBef>
                          <a:spcPts val="55"/>
                        </a:spcBef>
                      </a:pPr>
                      <a:endParaRPr sz="2000">
                        <a:latin typeface="BIZ UDPゴシック" panose="020B0400000000000000" pitchFamily="50" charset="-128"/>
                        <a:ea typeface="BIZ UDPゴシック" panose="020B0400000000000000" pitchFamily="50" charset="-128"/>
                        <a:cs typeface="Times New Roman"/>
                      </a:endParaRPr>
                    </a:p>
                    <a:p>
                      <a:pPr marL="635" algn="ctr">
                        <a:lnSpc>
                          <a:spcPct val="100000"/>
                        </a:lnSpc>
                      </a:pPr>
                      <a:r>
                        <a:rPr sz="1600" dirty="0">
                          <a:latin typeface="BIZ UDPゴシック" panose="020B0400000000000000" pitchFamily="50" charset="-128"/>
                          <a:ea typeface="BIZ UDPゴシック" panose="020B0400000000000000" pitchFamily="50" charset="-128"/>
                          <a:cs typeface="Konatu"/>
                        </a:rPr>
                        <a:t>？</a:t>
                      </a:r>
                      <a:endParaRPr sz="1600">
                        <a:latin typeface="BIZ UDPゴシック" panose="020B0400000000000000" pitchFamily="50" charset="-128"/>
                        <a:ea typeface="BIZ UDPゴシック" panose="020B0400000000000000" pitchFamily="50" charset="-128"/>
                        <a:cs typeface="Konatu"/>
                      </a:endParaRPr>
                    </a:p>
                  </a:txBody>
                  <a:tcPr marL="0" marR="0" marT="698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tc>
                  <a:txBody>
                    <a:bodyPr/>
                    <a:lstStyle/>
                    <a:p>
                      <a:pPr>
                        <a:lnSpc>
                          <a:spcPct val="100000"/>
                        </a:lnSpc>
                        <a:spcBef>
                          <a:spcPts val="55"/>
                        </a:spcBef>
                      </a:pPr>
                      <a:endParaRPr sz="2000">
                        <a:latin typeface="BIZ UDPゴシック" panose="020B0400000000000000" pitchFamily="50" charset="-128"/>
                        <a:ea typeface="BIZ UDPゴシック" panose="020B0400000000000000" pitchFamily="50" charset="-128"/>
                        <a:cs typeface="Times New Roman"/>
                      </a:endParaRPr>
                    </a:p>
                    <a:p>
                      <a:pPr algn="ctr">
                        <a:lnSpc>
                          <a:spcPct val="100000"/>
                        </a:lnSpc>
                      </a:pPr>
                      <a:r>
                        <a:rPr sz="1600" dirty="0">
                          <a:latin typeface="BIZ UDPゴシック" panose="020B0400000000000000" pitchFamily="50" charset="-128"/>
                          <a:ea typeface="BIZ UDPゴシック" panose="020B0400000000000000" pitchFamily="50" charset="-128"/>
                          <a:cs typeface="Konatu"/>
                        </a:rPr>
                        <a:t>？</a:t>
                      </a:r>
                      <a:endParaRPr sz="1600">
                        <a:latin typeface="BIZ UDPゴシック" panose="020B0400000000000000" pitchFamily="50" charset="-128"/>
                        <a:ea typeface="BIZ UDPゴシック" panose="020B0400000000000000" pitchFamily="50" charset="-128"/>
                        <a:cs typeface="Konatu"/>
                      </a:endParaRPr>
                    </a:p>
                  </a:txBody>
                  <a:tcPr marL="0" marR="0" marT="698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tc>
                  <a:txBody>
                    <a:bodyPr/>
                    <a:lstStyle/>
                    <a:p>
                      <a:pPr marL="1270" algn="ctr">
                        <a:lnSpc>
                          <a:spcPct val="100000"/>
                        </a:lnSpc>
                        <a:spcBef>
                          <a:spcPts val="295"/>
                        </a:spcBef>
                      </a:pPr>
                      <a:r>
                        <a:rPr sz="1600" dirty="0">
                          <a:latin typeface="BIZ UDPゴシック" panose="020B0400000000000000" pitchFamily="50" charset="-128"/>
                          <a:ea typeface="BIZ UDPゴシック" panose="020B0400000000000000" pitchFamily="50" charset="-128"/>
                          <a:cs typeface="Konatu"/>
                        </a:rPr>
                        <a:t>◎</a:t>
                      </a:r>
                    </a:p>
                    <a:p>
                      <a:pPr marL="114300" marR="104139" indent="635" algn="ctr">
                        <a:lnSpc>
                          <a:spcPct val="97100"/>
                        </a:lnSpc>
                        <a:spcBef>
                          <a:spcPts val="140"/>
                        </a:spcBef>
                      </a:pPr>
                      <a:r>
                        <a:rPr sz="1050" dirty="0">
                          <a:latin typeface="BIZ UDPゴシック" panose="020B0400000000000000" pitchFamily="50" charset="-128"/>
                          <a:ea typeface="BIZ UDPゴシック" panose="020B0400000000000000" pitchFamily="50" charset="-128"/>
                          <a:cs typeface="kiloji"/>
                        </a:rPr>
                        <a:t>※</a:t>
                      </a:r>
                      <a:r>
                        <a:rPr sz="1050" dirty="0" err="1">
                          <a:latin typeface="BIZ UDPゴシック" panose="020B0400000000000000" pitchFamily="50" charset="-128"/>
                          <a:ea typeface="BIZ UDPゴシック" panose="020B0400000000000000" pitchFamily="50" charset="-128"/>
                          <a:cs typeface="Konatu"/>
                        </a:rPr>
                        <a:t>高レ</a:t>
                      </a:r>
                      <a:r>
                        <a:rPr sz="1050" spc="-5" dirty="0" err="1">
                          <a:latin typeface="BIZ UDPゴシック" panose="020B0400000000000000" pitchFamily="50" charset="-128"/>
                          <a:ea typeface="BIZ UDPゴシック" panose="020B0400000000000000" pitchFamily="50" charset="-128"/>
                          <a:cs typeface="Konatu"/>
                        </a:rPr>
                        <a:t>ベル</a:t>
                      </a:r>
                      <a:r>
                        <a:rPr sz="1050" dirty="0" err="1">
                          <a:latin typeface="BIZ UDPゴシック" panose="020B0400000000000000" pitchFamily="50" charset="-128"/>
                          <a:ea typeface="BIZ UDPゴシック" panose="020B0400000000000000" pitchFamily="50" charset="-128"/>
                          <a:cs typeface="Konatu"/>
                        </a:rPr>
                        <a:t>放射廃棄物発生せ</a:t>
                      </a:r>
                      <a:r>
                        <a:rPr sz="1050" spc="5" dirty="0" err="1">
                          <a:latin typeface="BIZ UDPゴシック" panose="020B0400000000000000" pitchFamily="50" charset="-128"/>
                          <a:ea typeface="BIZ UDPゴシック" panose="020B0400000000000000" pitchFamily="50" charset="-128"/>
                          <a:cs typeface="Konatu"/>
                        </a:rPr>
                        <a:t>ず</a:t>
                      </a:r>
                      <a:endParaRPr sz="1050" dirty="0">
                        <a:latin typeface="BIZ UDPゴシック" panose="020B0400000000000000" pitchFamily="50" charset="-128"/>
                        <a:ea typeface="BIZ UDPゴシック" panose="020B0400000000000000" pitchFamily="50" charset="-128"/>
                        <a:cs typeface="Konatu"/>
                      </a:endParaRPr>
                    </a:p>
                  </a:txBody>
                  <a:tcPr marL="0" marR="0" marT="3746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tc>
                  <a:txBody>
                    <a:bodyPr/>
                    <a:lstStyle/>
                    <a:p>
                      <a:pPr marL="3175" algn="ctr">
                        <a:lnSpc>
                          <a:spcPct val="100000"/>
                        </a:lnSpc>
                        <a:spcBef>
                          <a:spcPts val="295"/>
                        </a:spcBef>
                      </a:pPr>
                      <a:r>
                        <a:rPr sz="1600" dirty="0">
                          <a:latin typeface="BIZ UDPゴシック" panose="020B0400000000000000" pitchFamily="50" charset="-128"/>
                          <a:ea typeface="BIZ UDPゴシック" panose="020B0400000000000000" pitchFamily="50" charset="-128"/>
                          <a:cs typeface="Konatu"/>
                        </a:rPr>
                        <a:t>〇</a:t>
                      </a:r>
                    </a:p>
                    <a:p>
                      <a:pPr marL="97790" marR="86995" algn="ctr">
                        <a:lnSpc>
                          <a:spcPct val="97100"/>
                        </a:lnSpc>
                        <a:spcBef>
                          <a:spcPts val="140"/>
                        </a:spcBef>
                      </a:pPr>
                      <a:r>
                        <a:rPr sz="1050" dirty="0">
                          <a:latin typeface="BIZ UDPゴシック" panose="020B0400000000000000" pitchFamily="50" charset="-128"/>
                          <a:ea typeface="BIZ UDPゴシック" panose="020B0400000000000000" pitchFamily="50" charset="-128"/>
                          <a:cs typeface="kiloji"/>
                        </a:rPr>
                        <a:t>※</a:t>
                      </a:r>
                      <a:r>
                        <a:rPr sz="1050" dirty="0" err="1">
                          <a:latin typeface="BIZ UDPゴシック" panose="020B0400000000000000" pitchFamily="50" charset="-128"/>
                          <a:ea typeface="BIZ UDPゴシック" panose="020B0400000000000000" pitchFamily="50" charset="-128"/>
                          <a:cs typeface="Konatu"/>
                        </a:rPr>
                        <a:t>コイルが</a:t>
                      </a:r>
                      <a:r>
                        <a:rPr sz="1050" spc="-10" dirty="0" err="1">
                          <a:latin typeface="BIZ UDPゴシック" panose="020B0400000000000000" pitchFamily="50" charset="-128"/>
                          <a:ea typeface="BIZ UDPゴシック" panose="020B0400000000000000" pitchFamily="50" charset="-128"/>
                          <a:cs typeface="Konatu"/>
                        </a:rPr>
                        <a:t>ヒッ</a:t>
                      </a:r>
                      <a:r>
                        <a:rPr sz="1050" dirty="0" err="1">
                          <a:latin typeface="BIZ UDPゴシック" panose="020B0400000000000000" pitchFamily="50" charset="-128"/>
                          <a:ea typeface="BIZ UDPゴシック" panose="020B0400000000000000" pitchFamily="50" charset="-128"/>
                          <a:cs typeface="Konatu"/>
                        </a:rPr>
                        <a:t>グ</a:t>
                      </a:r>
                      <a:r>
                        <a:rPr sz="1050" spc="-5" dirty="0" err="1">
                          <a:latin typeface="BIZ UDPゴシック" panose="020B0400000000000000" pitchFamily="50" charset="-128"/>
                          <a:ea typeface="BIZ UDPゴシック" panose="020B0400000000000000" pitchFamily="50" charset="-128"/>
                          <a:cs typeface="Konatu"/>
                        </a:rPr>
                        <a:t>ス</a:t>
                      </a:r>
                      <a:r>
                        <a:rPr sz="1050" dirty="0" err="1">
                          <a:latin typeface="BIZ UDPゴシック" panose="020B0400000000000000" pitchFamily="50" charset="-128"/>
                          <a:ea typeface="BIZ UDPゴシック" panose="020B0400000000000000" pitchFamily="50" charset="-128"/>
                          <a:cs typeface="Konatu"/>
                        </a:rPr>
                        <a:t>粒子発見に貢</a:t>
                      </a:r>
                      <a:r>
                        <a:rPr sz="1050" spc="5" dirty="0" err="1">
                          <a:latin typeface="BIZ UDPゴシック" panose="020B0400000000000000" pitchFamily="50" charset="-128"/>
                          <a:ea typeface="BIZ UDPゴシック" panose="020B0400000000000000" pitchFamily="50" charset="-128"/>
                          <a:cs typeface="Konatu"/>
                        </a:rPr>
                        <a:t>献</a:t>
                      </a:r>
                      <a:endParaRPr sz="1050" dirty="0">
                        <a:latin typeface="BIZ UDPゴシック" panose="020B0400000000000000" pitchFamily="50" charset="-128"/>
                        <a:ea typeface="BIZ UDPゴシック" panose="020B0400000000000000" pitchFamily="50" charset="-128"/>
                        <a:cs typeface="Konatu"/>
                      </a:endParaRPr>
                    </a:p>
                  </a:txBody>
                  <a:tcPr marL="0" marR="0" marT="3746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extLst>
                  <a:ext uri="{0D108BD9-81ED-4DB2-BD59-A6C34878D82A}">
                    <a16:rowId xmlns:a16="http://schemas.microsoft.com/office/drawing/2014/main" val="10009"/>
                  </a:ext>
                </a:extLst>
              </a:tr>
            </a:tbl>
          </a:graphicData>
        </a:graphic>
      </p:graphicFrame>
      <p:sp>
        <p:nvSpPr>
          <p:cNvPr id="16" name="テキスト ボックス 15">
            <a:extLst>
              <a:ext uri="{FF2B5EF4-FFF2-40B4-BE49-F238E27FC236}">
                <a16:creationId xmlns:a16="http://schemas.microsoft.com/office/drawing/2014/main" id="{9E463C73-BD53-D3AC-8863-5867EAC66871}"/>
              </a:ext>
            </a:extLst>
          </p:cNvPr>
          <p:cNvSpPr txBox="1"/>
          <p:nvPr/>
        </p:nvSpPr>
        <p:spPr>
          <a:xfrm>
            <a:off x="0" y="0"/>
            <a:ext cx="12192000" cy="523220"/>
          </a:xfrm>
          <a:prstGeom prst="rect">
            <a:avLst/>
          </a:prstGeom>
          <a:solidFill>
            <a:srgbClr val="052F61"/>
          </a:solidFill>
        </p:spPr>
        <p:txBody>
          <a:bodyPr wrap="square" rtlCol="0">
            <a:spAutoFit/>
          </a:bodyPr>
          <a:lstStyle/>
          <a:p>
            <a:pPr algn="ctr"/>
            <a:r>
              <a:rPr kumimoji="1" lang="ja-JP" altLang="en-US" sz="2800" b="1" dirty="0">
                <a:solidFill>
                  <a:schemeClr val="bg1"/>
                </a:solidFill>
                <a:latin typeface="Meiryo UI" panose="020B0604030504040204" pitchFamily="50" charset="-128"/>
                <a:ea typeface="Meiryo UI" panose="020B0604030504040204" pitchFamily="50" charset="-128"/>
              </a:rPr>
              <a:t>新型炉のライフ・ポートフォリオ</a:t>
            </a:r>
            <a:endParaRPr kumimoji="1" lang="en-US" altLang="ja-JP" sz="2800" b="1" dirty="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54388759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 6">
            <a:extLst>
              <a:ext uri="{FF2B5EF4-FFF2-40B4-BE49-F238E27FC236}">
                <a16:creationId xmlns:a16="http://schemas.microsoft.com/office/drawing/2014/main" id="{114FBB01-A84A-2562-0534-DCA52B51D9A4}"/>
              </a:ext>
            </a:extLst>
          </p:cNvPr>
          <p:cNvGraphicFramePr>
            <a:graphicFrameLocks noGrp="1"/>
          </p:cNvGraphicFramePr>
          <p:nvPr>
            <p:extLst>
              <p:ext uri="{D42A27DB-BD31-4B8C-83A1-F6EECF244321}">
                <p14:modId xmlns:p14="http://schemas.microsoft.com/office/powerpoint/2010/main" val="187168693"/>
              </p:ext>
            </p:extLst>
          </p:nvPr>
        </p:nvGraphicFramePr>
        <p:xfrm>
          <a:off x="0" y="86260"/>
          <a:ext cx="12192001" cy="6695498"/>
        </p:xfrm>
        <a:graphic>
          <a:graphicData uri="http://schemas.openxmlformats.org/drawingml/2006/table">
            <a:tbl>
              <a:tblPr firstRow="1" bandRow="1">
                <a:tableStyleId>{69012ECD-51FC-41F1-AA8D-1B2483CD663E}</a:tableStyleId>
              </a:tblPr>
              <a:tblGrid>
                <a:gridCol w="694674">
                  <a:extLst>
                    <a:ext uri="{9D8B030D-6E8A-4147-A177-3AD203B41FA5}">
                      <a16:colId xmlns:a16="http://schemas.microsoft.com/office/drawing/2014/main" val="2334743978"/>
                    </a:ext>
                  </a:extLst>
                </a:gridCol>
                <a:gridCol w="3249977">
                  <a:extLst>
                    <a:ext uri="{9D8B030D-6E8A-4147-A177-3AD203B41FA5}">
                      <a16:colId xmlns:a16="http://schemas.microsoft.com/office/drawing/2014/main" val="2746421809"/>
                    </a:ext>
                  </a:extLst>
                </a:gridCol>
                <a:gridCol w="8247350">
                  <a:extLst>
                    <a:ext uri="{9D8B030D-6E8A-4147-A177-3AD203B41FA5}">
                      <a16:colId xmlns:a16="http://schemas.microsoft.com/office/drawing/2014/main" val="1070729933"/>
                    </a:ext>
                  </a:extLst>
                </a:gridCol>
              </a:tblGrid>
              <a:tr h="382385">
                <a:tc>
                  <a:txBody>
                    <a:bodyPr/>
                    <a:lstStyle/>
                    <a:p>
                      <a:pPr algn="ctr"/>
                      <a:r>
                        <a:rPr kumimoji="1" lang="en-US" altLang="ja-JP" sz="1400" dirty="0">
                          <a:latin typeface="BIZ UDPゴシック" panose="020B0400000000000000" pitchFamily="50" charset="-128"/>
                          <a:ea typeface="BIZ UDPゴシック" panose="020B0400000000000000" pitchFamily="50" charset="-128"/>
                        </a:rPr>
                        <a:t>No.</a:t>
                      </a:r>
                      <a:endParaRPr kumimoji="1" lang="ja-JP" altLang="en-US" sz="1400" dirty="0">
                        <a:latin typeface="BIZ UDPゴシック" panose="020B0400000000000000" pitchFamily="50" charset="-128"/>
                        <a:ea typeface="BIZ UDPゴシック" panose="020B0400000000000000" pitchFamily="50" charset="-128"/>
                      </a:endParaRPr>
                    </a:p>
                  </a:txBody>
                  <a:tcPr/>
                </a:tc>
                <a:tc>
                  <a:txBody>
                    <a:bodyPr/>
                    <a:lstStyle/>
                    <a:p>
                      <a:pPr algn="ctr"/>
                      <a:r>
                        <a:rPr kumimoji="1" lang="ja-JP" altLang="en-US" sz="1400" dirty="0">
                          <a:latin typeface="BIZ UDPゴシック" panose="020B0400000000000000" pitchFamily="50" charset="-128"/>
                          <a:ea typeface="BIZ UDPゴシック" panose="020B0400000000000000" pitchFamily="50" charset="-128"/>
                        </a:rPr>
                        <a:t>組織</a:t>
                      </a:r>
                    </a:p>
                  </a:txBody>
                  <a:tcPr/>
                </a:tc>
                <a:tc>
                  <a:txBody>
                    <a:bodyPr/>
                    <a:lstStyle/>
                    <a:p>
                      <a:pPr algn="ctr"/>
                      <a:r>
                        <a:rPr kumimoji="1" lang="ja-JP" altLang="en-US" sz="1400" dirty="0">
                          <a:latin typeface="BIZ UDPゴシック" panose="020B0400000000000000" pitchFamily="50" charset="-128"/>
                          <a:ea typeface="BIZ UDPゴシック" panose="020B0400000000000000" pitchFamily="50" charset="-128"/>
                        </a:rPr>
                        <a:t>低エネルギー核エネルギー</a:t>
                      </a:r>
                    </a:p>
                  </a:txBody>
                  <a:tcPr anchor="ctr"/>
                </a:tc>
                <a:extLst>
                  <a:ext uri="{0D108BD9-81ED-4DB2-BD59-A6C34878D82A}">
                    <a16:rowId xmlns:a16="http://schemas.microsoft.com/office/drawing/2014/main" val="3207520061"/>
                  </a:ext>
                </a:extLst>
              </a:tr>
              <a:tr h="722611">
                <a:tc>
                  <a:txBody>
                    <a:bodyPr/>
                    <a:lstStyle/>
                    <a:p>
                      <a:pPr algn="ctr"/>
                      <a:r>
                        <a:rPr kumimoji="1" lang="ja-JP" altLang="en-US" sz="2000" b="1" dirty="0">
                          <a:latin typeface="BIZ UDPゴシック" panose="020B0400000000000000" pitchFamily="50" charset="-128"/>
                          <a:ea typeface="BIZ UDPゴシック" panose="020B0400000000000000" pitchFamily="50" charset="-128"/>
                        </a:rPr>
                        <a:t>１</a:t>
                      </a:r>
                    </a:p>
                  </a:txBody>
                  <a:tcPr anchor="ctr"/>
                </a:tc>
                <a:tc>
                  <a:txBody>
                    <a:bodyPr/>
                    <a:lstStyle/>
                    <a:p>
                      <a:pPr algn="ctr"/>
                      <a:r>
                        <a:rPr kumimoji="1" lang="ja-JP" altLang="en-US" sz="1800" b="1" i="0" kern="1200" dirty="0">
                          <a:solidFill>
                            <a:schemeClr val="tx1"/>
                          </a:solidFill>
                          <a:effectLst/>
                          <a:latin typeface="+mn-lt"/>
                          <a:ea typeface="+mn-ea"/>
                          <a:cs typeface="+mn-cs"/>
                        </a:rPr>
                        <a:t>アンフィニック</a:t>
                      </a:r>
                      <a:r>
                        <a:rPr kumimoji="1" lang="en-US" altLang="ja-JP" sz="1800" b="1" i="0" kern="1200" dirty="0">
                          <a:solidFill>
                            <a:schemeClr val="tx1"/>
                          </a:solidFill>
                          <a:effectLst/>
                          <a:latin typeface="+mn-lt"/>
                          <a:ea typeface="+mn-ea"/>
                          <a:cs typeface="+mn-cs"/>
                        </a:rPr>
                        <a:t>LLC</a:t>
                      </a:r>
                      <a:endParaRPr kumimoji="1" lang="ja-JP" altLang="en-US" dirty="0"/>
                    </a:p>
                  </a:txBody>
                  <a:tcPr anchor="ctr"/>
                </a:tc>
                <a:tc>
                  <a:txBody>
                    <a:bodyPr/>
                    <a:lstStyle/>
                    <a:p>
                      <a:pPr algn="l"/>
                      <a:r>
                        <a:rPr kumimoji="1" lang="ja-JP" altLang="en-US" sz="1100" b="0" i="0" kern="1200" dirty="0">
                          <a:solidFill>
                            <a:schemeClr val="tx1"/>
                          </a:solidFill>
                          <a:effectLst/>
                          <a:latin typeface="BIZ UDPゴシック" panose="020B0400000000000000" pitchFamily="50" charset="-128"/>
                          <a:ea typeface="BIZ UDPゴシック" panose="020B0400000000000000" pitchFamily="50" charset="-128"/>
                          <a:cs typeface="+mn-cs"/>
                        </a:rPr>
                        <a:t>制御された </a:t>
                      </a:r>
                      <a:r>
                        <a:rPr kumimoji="1" lang="en-US" altLang="ja-JP" sz="1100" b="0" i="0" kern="1200" dirty="0">
                          <a:solidFill>
                            <a:schemeClr val="tx1"/>
                          </a:solidFill>
                          <a:effectLst/>
                          <a:latin typeface="BIZ UDPゴシック" panose="020B0400000000000000" pitchFamily="50" charset="-128"/>
                          <a:ea typeface="BIZ UDPゴシック" panose="020B0400000000000000" pitchFamily="50" charset="-128"/>
                          <a:cs typeface="+mn-cs"/>
                        </a:rPr>
                        <a:t>LENR </a:t>
                      </a:r>
                      <a:r>
                        <a:rPr kumimoji="1" lang="ja-JP" altLang="en-US" sz="1100" b="0" i="0" kern="1200" dirty="0">
                          <a:solidFill>
                            <a:schemeClr val="tx1"/>
                          </a:solidFill>
                          <a:effectLst/>
                          <a:latin typeface="BIZ UDPゴシック" panose="020B0400000000000000" pitchFamily="50" charset="-128"/>
                          <a:ea typeface="BIZ UDPゴシック" panose="020B0400000000000000" pitchFamily="50" charset="-128"/>
                          <a:cs typeface="+mn-cs"/>
                        </a:rPr>
                        <a:t>開発のためのナノ構造 </a:t>
                      </a:r>
                      <a:r>
                        <a:rPr kumimoji="1" lang="en-US" altLang="ja-JP" sz="1100" b="0" i="0" kern="1200" dirty="0">
                          <a:solidFill>
                            <a:schemeClr val="tx1"/>
                          </a:solidFill>
                          <a:effectLst/>
                          <a:latin typeface="BIZ UDPゴシック" panose="020B0400000000000000" pitchFamily="50" charset="-128"/>
                          <a:ea typeface="BIZ UDPゴシック" panose="020B0400000000000000" pitchFamily="50" charset="-128"/>
                          <a:cs typeface="+mn-cs"/>
                        </a:rPr>
                        <a:t>Pd-</a:t>
                      </a:r>
                      <a:r>
                        <a:rPr kumimoji="1" lang="en-US" altLang="ja-JP" sz="1100" b="0" i="0" kern="1200" dirty="0" err="1">
                          <a:solidFill>
                            <a:schemeClr val="tx1"/>
                          </a:solidFill>
                          <a:effectLst/>
                          <a:latin typeface="BIZ UDPゴシック" panose="020B0400000000000000" pitchFamily="50" charset="-128"/>
                          <a:ea typeface="BIZ UDPゴシック" panose="020B0400000000000000" pitchFamily="50" charset="-128"/>
                          <a:cs typeface="+mn-cs"/>
                        </a:rPr>
                        <a:t>Anf</a:t>
                      </a:r>
                      <a:r>
                        <a:rPr kumimoji="1" lang="en-US" altLang="ja-JP" sz="1100" b="0" i="0" kern="1200" dirty="0">
                          <a:solidFill>
                            <a:schemeClr val="tx1"/>
                          </a:solidFill>
                          <a:effectLst/>
                          <a:latin typeface="BIZ UDPゴシック" panose="020B0400000000000000" pitchFamily="50" charset="-128"/>
                          <a:ea typeface="BIZ UDPゴシック" panose="020B0400000000000000" pitchFamily="50" charset="-128"/>
                          <a:cs typeface="+mn-cs"/>
                        </a:rPr>
                        <a:t> </a:t>
                      </a:r>
                      <a:r>
                        <a:rPr kumimoji="1" lang="ja-JP" altLang="en-US" sz="1100" b="0" i="0" kern="1200" dirty="0">
                          <a:solidFill>
                            <a:schemeClr val="tx1"/>
                          </a:solidFill>
                          <a:effectLst/>
                          <a:latin typeface="BIZ UDPゴシック" panose="020B0400000000000000" pitchFamily="50" charset="-128"/>
                          <a:ea typeface="BIZ UDPゴシック" panose="020B0400000000000000" pitchFamily="50" charset="-128"/>
                          <a:cs typeface="+mn-cs"/>
                        </a:rPr>
                        <a:t>複合材料 </a:t>
                      </a:r>
                      <a:r>
                        <a:rPr kumimoji="1" lang="en-US" altLang="ja-JP" sz="1100" b="0" i="0" kern="1200" dirty="0">
                          <a:solidFill>
                            <a:schemeClr val="tx1"/>
                          </a:solidFill>
                          <a:effectLst/>
                          <a:latin typeface="BIZ UDPゴシック" panose="020B0400000000000000" pitchFamily="50" charset="-128"/>
                          <a:ea typeface="BIZ UDPゴシック" panose="020B0400000000000000" pitchFamily="50" charset="-128"/>
                          <a:cs typeface="+mn-cs"/>
                        </a:rPr>
                        <a:t>- 295,924 </a:t>
                      </a:r>
                      <a:r>
                        <a:rPr kumimoji="1" lang="ja-JP" altLang="en-US" sz="1100" b="0" i="0" kern="1200" dirty="0">
                          <a:solidFill>
                            <a:schemeClr val="tx1"/>
                          </a:solidFill>
                          <a:effectLst/>
                          <a:latin typeface="BIZ UDPゴシック" panose="020B0400000000000000" pitchFamily="50" charset="-128"/>
                          <a:ea typeface="BIZ UDPゴシック" panose="020B0400000000000000" pitchFamily="50" charset="-128"/>
                          <a:cs typeface="+mn-cs"/>
                        </a:rPr>
                        <a:t>ドル。カソードの構造と表面の形態は、</a:t>
                      </a:r>
                      <a:r>
                        <a:rPr kumimoji="1" lang="en-US" altLang="ja-JP" sz="1100" b="0" i="0" kern="1200" dirty="0">
                          <a:solidFill>
                            <a:schemeClr val="tx1"/>
                          </a:solidFill>
                          <a:effectLst/>
                          <a:latin typeface="BIZ UDPゴシック" panose="020B0400000000000000" pitchFamily="50" charset="-128"/>
                          <a:ea typeface="BIZ UDPゴシック" panose="020B0400000000000000" pitchFamily="50" charset="-128"/>
                          <a:cs typeface="+mn-cs"/>
                        </a:rPr>
                        <a:t>LENR </a:t>
                      </a:r>
                      <a:r>
                        <a:rPr kumimoji="1" lang="ja-JP" altLang="en-US" sz="1100" b="0" i="0" kern="1200" dirty="0">
                          <a:solidFill>
                            <a:schemeClr val="tx1"/>
                          </a:solidFill>
                          <a:effectLst/>
                          <a:latin typeface="BIZ UDPゴシック" panose="020B0400000000000000" pitchFamily="50" charset="-128"/>
                          <a:ea typeface="BIZ UDPゴシック" panose="020B0400000000000000" pitchFamily="50" charset="-128"/>
                          <a:cs typeface="+mn-cs"/>
                        </a:rPr>
                        <a:t>の反応速度に不可欠であると考えられています。</a:t>
                      </a:r>
                      <a:r>
                        <a:rPr kumimoji="1" lang="en-US" altLang="ja-JP" sz="1100" b="0" i="0" kern="1200" dirty="0" err="1">
                          <a:solidFill>
                            <a:schemeClr val="tx1"/>
                          </a:solidFill>
                          <a:effectLst/>
                          <a:latin typeface="BIZ UDPゴシック" panose="020B0400000000000000" pitchFamily="50" charset="-128"/>
                          <a:ea typeface="BIZ UDPゴシック" panose="020B0400000000000000" pitchFamily="50" charset="-128"/>
                          <a:cs typeface="+mn-cs"/>
                        </a:rPr>
                        <a:t>Amphionic</a:t>
                      </a:r>
                      <a:r>
                        <a:rPr kumimoji="1" lang="en-US" altLang="ja-JP" sz="1100" b="0" i="0" kern="1200" dirty="0">
                          <a:solidFill>
                            <a:schemeClr val="tx1"/>
                          </a:solidFill>
                          <a:effectLst/>
                          <a:latin typeface="BIZ UDPゴシック" panose="020B0400000000000000" pitchFamily="50" charset="-128"/>
                          <a:ea typeface="BIZ UDPゴシック" panose="020B0400000000000000" pitchFamily="50" charset="-128"/>
                          <a:cs typeface="+mn-cs"/>
                        </a:rPr>
                        <a:t> </a:t>
                      </a:r>
                      <a:r>
                        <a:rPr kumimoji="1" lang="ja-JP" altLang="en-US" sz="1100" b="0" i="0" kern="1200" dirty="0">
                          <a:solidFill>
                            <a:schemeClr val="tx1"/>
                          </a:solidFill>
                          <a:effectLst/>
                          <a:latin typeface="BIZ UDPゴシック" panose="020B0400000000000000" pitchFamily="50" charset="-128"/>
                          <a:ea typeface="BIZ UDPゴシック" panose="020B0400000000000000" pitchFamily="50" charset="-128"/>
                          <a:cs typeface="+mn-cs"/>
                        </a:rPr>
                        <a:t>は、カソード設計を最適化して、</a:t>
                      </a:r>
                      <a:r>
                        <a:rPr kumimoji="1" lang="en-US" altLang="ja-JP" sz="1100" b="0" i="0" kern="1200" dirty="0">
                          <a:solidFill>
                            <a:schemeClr val="tx1"/>
                          </a:solidFill>
                          <a:effectLst/>
                          <a:latin typeface="BIZ UDPゴシック" panose="020B0400000000000000" pitchFamily="50" charset="-128"/>
                          <a:ea typeface="BIZ UDPゴシック" panose="020B0400000000000000" pitchFamily="50" charset="-128"/>
                          <a:cs typeface="+mn-cs"/>
                        </a:rPr>
                        <a:t>Pd </a:t>
                      </a:r>
                      <a:r>
                        <a:rPr kumimoji="1" lang="ja-JP" altLang="en-US" sz="1100" b="0" i="0" kern="1200" dirty="0">
                          <a:solidFill>
                            <a:schemeClr val="tx1"/>
                          </a:solidFill>
                          <a:effectLst/>
                          <a:latin typeface="BIZ UDPゴシック" panose="020B0400000000000000" pitchFamily="50" charset="-128"/>
                          <a:ea typeface="BIZ UDPゴシック" panose="020B0400000000000000" pitchFamily="50" charset="-128"/>
                          <a:cs typeface="+mn-cs"/>
                        </a:rPr>
                        <a:t>ナノ粒子のサイズと形状が変化し、界面の分離と形状が制御される </a:t>
                      </a:r>
                      <a:r>
                        <a:rPr kumimoji="1" lang="en-US" altLang="ja-JP" sz="1100" b="0" i="0" kern="1200" dirty="0">
                          <a:solidFill>
                            <a:schemeClr val="tx1"/>
                          </a:solidFill>
                          <a:effectLst/>
                          <a:latin typeface="BIZ UDPゴシック" panose="020B0400000000000000" pitchFamily="50" charset="-128"/>
                          <a:ea typeface="BIZ UDPゴシック" panose="020B0400000000000000" pitchFamily="50" charset="-128"/>
                          <a:cs typeface="+mn-cs"/>
                        </a:rPr>
                        <a:t>Pd </a:t>
                      </a:r>
                      <a:r>
                        <a:rPr kumimoji="1" lang="ja-JP" altLang="en-US" sz="1100" b="0" i="0" kern="1200" dirty="0">
                          <a:solidFill>
                            <a:schemeClr val="tx1"/>
                          </a:solidFill>
                          <a:effectLst/>
                          <a:latin typeface="BIZ UDPゴシック" panose="020B0400000000000000" pitchFamily="50" charset="-128"/>
                          <a:ea typeface="BIZ UDPゴシック" panose="020B0400000000000000" pitchFamily="50" charset="-128"/>
                          <a:cs typeface="+mn-cs"/>
                        </a:rPr>
                        <a:t>ポリマー複合体を形成することを提案しています。実験では、金属ナノ粒子 </a:t>
                      </a:r>
                      <a:r>
                        <a:rPr kumimoji="1" lang="en-US" altLang="ja-JP" sz="1100" b="0" i="0" kern="1200" dirty="0">
                          <a:solidFill>
                            <a:schemeClr val="tx1"/>
                          </a:solidFill>
                          <a:effectLst/>
                          <a:latin typeface="BIZ UDPゴシック" panose="020B0400000000000000" pitchFamily="50" charset="-128"/>
                          <a:ea typeface="BIZ UDPゴシック" panose="020B0400000000000000" pitchFamily="50" charset="-128"/>
                          <a:cs typeface="+mn-cs"/>
                        </a:rPr>
                        <a:t>(NP) </a:t>
                      </a:r>
                      <a:r>
                        <a:rPr kumimoji="1" lang="ja-JP" altLang="en-US" sz="1100" b="0" i="0" kern="1200" dirty="0">
                          <a:solidFill>
                            <a:schemeClr val="tx1"/>
                          </a:solidFill>
                          <a:effectLst/>
                          <a:latin typeface="BIZ UDPゴシック" panose="020B0400000000000000" pitchFamily="50" charset="-128"/>
                          <a:ea typeface="BIZ UDPゴシック" panose="020B0400000000000000" pitchFamily="50" charset="-128"/>
                          <a:cs typeface="+mn-cs"/>
                        </a:rPr>
                        <a:t>の形状、分離、組成、および重水素負荷を制御することにより、</a:t>
                      </a:r>
                      <a:r>
                        <a:rPr kumimoji="1" lang="en-US" altLang="ja-JP" sz="1100" b="0" i="0" kern="1200" dirty="0">
                          <a:solidFill>
                            <a:schemeClr val="tx1"/>
                          </a:solidFill>
                          <a:effectLst/>
                          <a:latin typeface="BIZ UDPゴシック" panose="020B0400000000000000" pitchFamily="50" charset="-128"/>
                          <a:ea typeface="BIZ UDPゴシック" panose="020B0400000000000000" pitchFamily="50" charset="-128"/>
                          <a:cs typeface="+mn-cs"/>
                        </a:rPr>
                        <a:t>2 </a:t>
                      </a:r>
                      <a:r>
                        <a:rPr kumimoji="1" lang="ja-JP" altLang="en-US" sz="1100" b="0" i="0" kern="1200" dirty="0">
                          <a:solidFill>
                            <a:schemeClr val="tx1"/>
                          </a:solidFill>
                          <a:effectLst/>
                          <a:latin typeface="BIZ UDPゴシック" panose="020B0400000000000000" pitchFamily="50" charset="-128"/>
                          <a:ea typeface="BIZ UDPゴシック" panose="020B0400000000000000" pitchFamily="50" charset="-128"/>
                          <a:cs typeface="+mn-cs"/>
                        </a:rPr>
                        <a:t>つのナノスケール表面の間に存在する潜在的な井戸で </a:t>
                      </a:r>
                      <a:r>
                        <a:rPr kumimoji="1" lang="en-US" altLang="ja-JP" sz="1100" b="0" i="0" kern="1200" dirty="0">
                          <a:solidFill>
                            <a:schemeClr val="tx1"/>
                          </a:solidFill>
                          <a:effectLst/>
                          <a:latin typeface="BIZ UDPゴシック" panose="020B0400000000000000" pitchFamily="50" charset="-128"/>
                          <a:ea typeface="BIZ UDPゴシック" panose="020B0400000000000000" pitchFamily="50" charset="-128"/>
                          <a:cs typeface="+mn-cs"/>
                        </a:rPr>
                        <a:t>LENR </a:t>
                      </a:r>
                      <a:r>
                        <a:rPr kumimoji="1" lang="ja-JP" altLang="en-US" sz="1100" b="0" i="0" kern="1200" dirty="0">
                          <a:solidFill>
                            <a:schemeClr val="tx1"/>
                          </a:solidFill>
                          <a:effectLst/>
                          <a:latin typeface="BIZ UDPゴシック" panose="020B0400000000000000" pitchFamily="50" charset="-128"/>
                          <a:ea typeface="BIZ UDPゴシック" panose="020B0400000000000000" pitchFamily="50" charset="-128"/>
                          <a:cs typeface="+mn-cs"/>
                        </a:rPr>
                        <a:t>が生成されるかどうかを調べることに焦点を当てる。</a:t>
                      </a:r>
                      <a:endParaRPr kumimoji="1" lang="ja-JP" altLang="en-US" sz="1100" i="0" dirty="0">
                        <a:latin typeface="BIZ UDPゴシック" panose="020B0400000000000000" pitchFamily="50" charset="-128"/>
                        <a:ea typeface="BIZ UDPゴシック" panose="020B0400000000000000" pitchFamily="50" charset="-128"/>
                      </a:endParaRPr>
                    </a:p>
                  </a:txBody>
                  <a:tcPr anchor="ctr"/>
                </a:tc>
                <a:extLst>
                  <a:ext uri="{0D108BD9-81ED-4DB2-BD59-A6C34878D82A}">
                    <a16:rowId xmlns:a16="http://schemas.microsoft.com/office/drawing/2014/main" val="138229756"/>
                  </a:ext>
                </a:extLst>
              </a:tr>
              <a:tr h="722611">
                <a:tc>
                  <a:txBody>
                    <a:bodyPr/>
                    <a:lstStyle/>
                    <a:p>
                      <a:pPr algn="ctr"/>
                      <a:r>
                        <a:rPr kumimoji="1" lang="ja-JP" altLang="en-US" sz="2000" b="1" dirty="0">
                          <a:latin typeface="BIZ UDPゴシック" panose="020B0400000000000000" pitchFamily="50" charset="-128"/>
                          <a:ea typeface="BIZ UDPゴシック" panose="020B0400000000000000" pitchFamily="50" charset="-128"/>
                        </a:rPr>
                        <a:t>２</a:t>
                      </a:r>
                    </a:p>
                  </a:txBody>
                  <a:tcPr anchor="ctr"/>
                </a:tc>
                <a:tc>
                  <a:txBody>
                    <a:bodyPr/>
                    <a:lstStyle/>
                    <a:p>
                      <a:pPr algn="ctr"/>
                      <a:r>
                        <a:rPr kumimoji="1" lang="ja-JP" altLang="en-US" sz="1800" b="1" i="0" kern="1200" dirty="0">
                          <a:solidFill>
                            <a:schemeClr val="tx1"/>
                          </a:solidFill>
                          <a:effectLst/>
                          <a:latin typeface="+mn-lt"/>
                          <a:ea typeface="+mn-ea"/>
                          <a:cs typeface="+mn-cs"/>
                        </a:rPr>
                        <a:t>エナジェティクス</a:t>
                      </a:r>
                      <a:endParaRPr kumimoji="1" lang="en-US" altLang="ja-JP" sz="1800" b="1" i="0" kern="1200" dirty="0">
                        <a:solidFill>
                          <a:schemeClr val="tx1"/>
                        </a:solidFill>
                        <a:effectLst/>
                        <a:latin typeface="+mn-lt"/>
                        <a:ea typeface="+mn-ea"/>
                        <a:cs typeface="+mn-cs"/>
                      </a:endParaRPr>
                    </a:p>
                    <a:p>
                      <a:pPr algn="ctr"/>
                      <a:r>
                        <a:rPr kumimoji="1" lang="ja-JP" altLang="en-US" sz="1800" b="1" i="0" kern="1200" dirty="0">
                          <a:solidFill>
                            <a:schemeClr val="tx1"/>
                          </a:solidFill>
                          <a:effectLst/>
                          <a:latin typeface="+mn-lt"/>
                          <a:ea typeface="+mn-ea"/>
                          <a:cs typeface="+mn-cs"/>
                        </a:rPr>
                        <a:t>テクノロジーセンター</a:t>
                      </a:r>
                      <a:endParaRPr kumimoji="1" lang="ja-JP" altLang="en-US" dirty="0"/>
                    </a:p>
                  </a:txBody>
                  <a:tcPr anchor="ctr"/>
                </a:tc>
                <a:tc>
                  <a:txBody>
                    <a:bodyPr/>
                    <a:lstStyle/>
                    <a:p>
                      <a:pPr algn="l"/>
                      <a:r>
                        <a:rPr kumimoji="1" lang="ja-JP" altLang="en-US" sz="1100" b="0" i="0" kern="1200" dirty="0">
                          <a:solidFill>
                            <a:schemeClr val="tx1"/>
                          </a:solidFill>
                          <a:effectLst/>
                          <a:latin typeface="BIZ UDPゴシック" panose="020B0400000000000000" pitchFamily="50" charset="-128"/>
                          <a:ea typeface="BIZ UDPゴシック" panose="020B0400000000000000" pitchFamily="50" charset="-128"/>
                          <a:cs typeface="+mn-cs"/>
                        </a:rPr>
                        <a:t> </a:t>
                      </a:r>
                      <a:r>
                        <a:rPr kumimoji="1" lang="en-US" altLang="ja-JP" sz="1100" b="0" i="0" kern="1200" dirty="0">
                          <a:solidFill>
                            <a:schemeClr val="tx1"/>
                          </a:solidFill>
                          <a:effectLst/>
                          <a:latin typeface="BIZ UDPゴシック" panose="020B0400000000000000" pitchFamily="50" charset="-128"/>
                          <a:ea typeface="BIZ UDPゴシック" panose="020B0400000000000000" pitchFamily="50" charset="-128"/>
                          <a:cs typeface="+mn-cs"/>
                        </a:rPr>
                        <a:t>CATHODE (</a:t>
                      </a:r>
                      <a:r>
                        <a:rPr kumimoji="1" lang="ja-JP" altLang="en-US" sz="1100" b="0" i="0" kern="1200" dirty="0">
                          <a:solidFill>
                            <a:schemeClr val="tx1"/>
                          </a:solidFill>
                          <a:effectLst/>
                          <a:latin typeface="BIZ UDPゴシック" panose="020B0400000000000000" pitchFamily="50" charset="-128"/>
                          <a:ea typeface="BIZ UDPゴシック" panose="020B0400000000000000" pitchFamily="50" charset="-128"/>
                          <a:cs typeface="+mn-cs"/>
                        </a:rPr>
                        <a:t>電気化学用 </a:t>
                      </a:r>
                      <a:r>
                        <a:rPr kumimoji="1" lang="en-US" altLang="ja-JP" sz="1100" b="0" i="0" kern="1200" dirty="0" err="1">
                          <a:solidFill>
                            <a:schemeClr val="tx1"/>
                          </a:solidFill>
                          <a:effectLst/>
                          <a:latin typeface="BIZ UDPゴシック" panose="020B0400000000000000" pitchFamily="50" charset="-128"/>
                          <a:ea typeface="BIZ UDPゴシック" panose="020B0400000000000000" pitchFamily="50" charset="-128"/>
                          <a:cs typeface="+mn-cs"/>
                        </a:rPr>
                        <a:t>CATHode</a:t>
                      </a:r>
                      <a:r>
                        <a:rPr kumimoji="1" lang="en-US" altLang="ja-JP" sz="1100" b="0" i="0" kern="1200" dirty="0">
                          <a:solidFill>
                            <a:schemeClr val="tx1"/>
                          </a:solidFill>
                          <a:effectLst/>
                          <a:latin typeface="BIZ UDPゴシック" panose="020B0400000000000000" pitchFamily="50" charset="-128"/>
                          <a:ea typeface="BIZ UDPゴシック" panose="020B0400000000000000" pitchFamily="50" charset="-128"/>
                          <a:cs typeface="+mn-cs"/>
                        </a:rPr>
                        <a:t> </a:t>
                      </a:r>
                      <a:r>
                        <a:rPr kumimoji="1" lang="ja-JP" altLang="en-US" sz="1100" b="0" i="0" kern="1200" dirty="0">
                          <a:solidFill>
                            <a:schemeClr val="tx1"/>
                          </a:solidFill>
                          <a:effectLst/>
                          <a:latin typeface="BIZ UDPゴシック" panose="020B0400000000000000" pitchFamily="50" charset="-128"/>
                          <a:ea typeface="BIZ UDPゴシック" panose="020B0400000000000000" pitchFamily="50" charset="-128"/>
                          <a:cs typeface="+mn-cs"/>
                        </a:rPr>
                        <a:t>シンチレーター検出器</a:t>
                      </a:r>
                      <a:r>
                        <a:rPr kumimoji="1" lang="en-US" altLang="ja-JP" sz="1100" b="0" i="0" kern="1200" dirty="0">
                          <a:solidFill>
                            <a:schemeClr val="tx1"/>
                          </a:solidFill>
                          <a:effectLst/>
                          <a:latin typeface="BIZ UDPゴシック" panose="020B0400000000000000" pitchFamily="50" charset="-128"/>
                          <a:ea typeface="BIZ UDPゴシック" panose="020B0400000000000000" pitchFamily="50" charset="-128"/>
                          <a:cs typeface="+mn-cs"/>
                        </a:rPr>
                        <a:t>) - $1,500,000</a:t>
                      </a:r>
                      <a:r>
                        <a:rPr kumimoji="1" lang="ja-JP" altLang="en-US" sz="1100" b="0" i="0" kern="1200" dirty="0">
                          <a:solidFill>
                            <a:schemeClr val="tx1"/>
                          </a:solidFill>
                          <a:effectLst/>
                          <a:latin typeface="BIZ UDPゴシック" panose="020B0400000000000000" pitchFamily="50" charset="-128"/>
                          <a:ea typeface="BIZ UDPゴシック" panose="020B0400000000000000" pitchFamily="50" charset="-128"/>
                          <a:cs typeface="+mn-cs"/>
                        </a:rPr>
                        <a:t> </a:t>
                      </a:r>
                      <a:r>
                        <a:rPr kumimoji="1" lang="en-US" altLang="ja-JP" sz="1100" b="0" i="0" kern="1200" dirty="0">
                          <a:solidFill>
                            <a:schemeClr val="tx1"/>
                          </a:solidFill>
                          <a:effectLst/>
                          <a:latin typeface="BIZ UDPゴシック" panose="020B0400000000000000" pitchFamily="50" charset="-128"/>
                          <a:ea typeface="BIZ UDPゴシック" panose="020B0400000000000000" pitchFamily="50" charset="-128"/>
                          <a:cs typeface="+mn-cs"/>
                        </a:rPr>
                        <a:t>. Energetics Technology Center </a:t>
                      </a:r>
                      <a:r>
                        <a:rPr kumimoji="1" lang="ja-JP" altLang="en-US" sz="1100" b="0" i="0" kern="1200" dirty="0">
                          <a:solidFill>
                            <a:schemeClr val="tx1"/>
                          </a:solidFill>
                          <a:effectLst/>
                          <a:latin typeface="BIZ UDPゴシック" panose="020B0400000000000000" pitchFamily="50" charset="-128"/>
                          <a:ea typeface="BIZ UDPゴシック" panose="020B0400000000000000" pitchFamily="50" charset="-128"/>
                          <a:cs typeface="+mn-cs"/>
                        </a:rPr>
                        <a:t>は、</a:t>
                      </a:r>
                      <a:r>
                        <a:rPr kumimoji="1" lang="en-US" altLang="ja-JP" sz="1100" b="0" i="0" kern="1200" dirty="0">
                          <a:solidFill>
                            <a:schemeClr val="tx1"/>
                          </a:solidFill>
                          <a:effectLst/>
                          <a:latin typeface="BIZ UDPゴシック" panose="020B0400000000000000" pitchFamily="50" charset="-128"/>
                          <a:ea typeface="BIZ UDPゴシック" panose="020B0400000000000000" pitchFamily="50" charset="-128"/>
                          <a:cs typeface="+mn-cs"/>
                        </a:rPr>
                        <a:t>LENR </a:t>
                      </a:r>
                      <a:r>
                        <a:rPr kumimoji="1" lang="ja-JP" altLang="en-US" sz="1100" b="0" i="0" kern="1200" dirty="0">
                          <a:solidFill>
                            <a:schemeClr val="tx1"/>
                          </a:solidFill>
                          <a:effectLst/>
                          <a:latin typeface="BIZ UDPゴシック" panose="020B0400000000000000" pitchFamily="50" charset="-128"/>
                          <a:ea typeface="BIZ UDPゴシック" panose="020B0400000000000000" pitchFamily="50" charset="-128"/>
                          <a:cs typeface="+mn-cs"/>
                        </a:rPr>
                        <a:t>が発生する環境を作り出すために、パラジウム、リチウム、および重水を一緒に使用する共蒸着実験で過去の成功を基に構築します。これらの電気分解実験では、カソード </a:t>
                      </a:r>
                      <a:r>
                        <a:rPr kumimoji="1" lang="en-US" altLang="ja-JP" sz="1100" b="0" i="0" kern="1200" dirty="0">
                          <a:solidFill>
                            <a:schemeClr val="tx1"/>
                          </a:solidFill>
                          <a:effectLst/>
                          <a:latin typeface="BIZ UDPゴシック" panose="020B0400000000000000" pitchFamily="50" charset="-128"/>
                          <a:ea typeface="BIZ UDPゴシック" panose="020B0400000000000000" pitchFamily="50" charset="-128"/>
                          <a:cs typeface="+mn-cs"/>
                        </a:rPr>
                        <a:t>(LENR </a:t>
                      </a:r>
                      <a:r>
                        <a:rPr kumimoji="1" lang="ja-JP" altLang="en-US" sz="1100" b="0" i="0" kern="1200" dirty="0">
                          <a:solidFill>
                            <a:schemeClr val="tx1"/>
                          </a:solidFill>
                          <a:effectLst/>
                          <a:latin typeface="BIZ UDPゴシック" panose="020B0400000000000000" pitchFamily="50" charset="-128"/>
                          <a:ea typeface="BIZ UDPゴシック" panose="020B0400000000000000" pitchFamily="50" charset="-128"/>
                          <a:cs typeface="+mn-cs"/>
                        </a:rPr>
                        <a:t>の位置</a:t>
                      </a:r>
                      <a:r>
                        <a:rPr kumimoji="1" lang="en-US" altLang="ja-JP" sz="1100" b="0" i="0" kern="1200" dirty="0">
                          <a:solidFill>
                            <a:schemeClr val="tx1"/>
                          </a:solidFill>
                          <a:effectLst/>
                          <a:latin typeface="BIZ UDPゴシック" panose="020B0400000000000000" pitchFamily="50" charset="-128"/>
                          <a:ea typeface="BIZ UDPゴシック" panose="020B0400000000000000" pitchFamily="50" charset="-128"/>
                          <a:cs typeface="+mn-cs"/>
                        </a:rPr>
                        <a:t>) </a:t>
                      </a:r>
                      <a:r>
                        <a:rPr kumimoji="1" lang="ja-JP" altLang="en-US" sz="1100" b="0" i="0" kern="1200" dirty="0">
                          <a:solidFill>
                            <a:schemeClr val="tx1"/>
                          </a:solidFill>
                          <a:effectLst/>
                          <a:latin typeface="BIZ UDPゴシック" panose="020B0400000000000000" pitchFamily="50" charset="-128"/>
                          <a:ea typeface="BIZ UDPゴシック" panose="020B0400000000000000" pitchFamily="50" charset="-128"/>
                          <a:cs typeface="+mn-cs"/>
                        </a:rPr>
                        <a:t>から核反応生成物を検出できる電子検出器までの距離が短くなり、核反応が存在する場合、これらの実験で核反応を確実に検出できる可能性が高くなる。</a:t>
                      </a:r>
                      <a:endParaRPr kumimoji="1" lang="ja-JP" altLang="en-US" sz="1100" i="0" dirty="0">
                        <a:latin typeface="BIZ UDPゴシック" panose="020B0400000000000000" pitchFamily="50" charset="-128"/>
                        <a:ea typeface="BIZ UDPゴシック" panose="020B0400000000000000" pitchFamily="50" charset="-128"/>
                      </a:endParaRPr>
                    </a:p>
                  </a:txBody>
                  <a:tcPr anchor="ctr"/>
                </a:tc>
                <a:extLst>
                  <a:ext uri="{0D108BD9-81ED-4DB2-BD59-A6C34878D82A}">
                    <a16:rowId xmlns:a16="http://schemas.microsoft.com/office/drawing/2014/main" val="3453699719"/>
                  </a:ext>
                </a:extLst>
              </a:tr>
              <a:tr h="722611">
                <a:tc>
                  <a:txBody>
                    <a:bodyPr/>
                    <a:lstStyle/>
                    <a:p>
                      <a:pPr algn="ctr"/>
                      <a:r>
                        <a:rPr kumimoji="1" lang="ja-JP" altLang="en-US" sz="2000" b="1" dirty="0">
                          <a:latin typeface="BIZ UDPゴシック" panose="020B0400000000000000" pitchFamily="50" charset="-128"/>
                          <a:ea typeface="BIZ UDPゴシック" panose="020B0400000000000000" pitchFamily="50" charset="-128"/>
                        </a:rPr>
                        <a:t>３</a:t>
                      </a:r>
                    </a:p>
                  </a:txBody>
                  <a:tcPr anchor="ctr"/>
                </a:tc>
                <a:tc>
                  <a:txBody>
                    <a:bodyPr/>
                    <a:lstStyle/>
                    <a:p>
                      <a:pPr algn="ctr"/>
                      <a:r>
                        <a:rPr kumimoji="1" lang="ja-JP" altLang="en-US" sz="1800" b="1" i="0" kern="1200" dirty="0">
                          <a:solidFill>
                            <a:schemeClr val="tx1"/>
                          </a:solidFill>
                          <a:effectLst/>
                          <a:latin typeface="+mn-lt"/>
                          <a:ea typeface="+mn-ea"/>
                          <a:cs typeface="+mn-cs"/>
                        </a:rPr>
                        <a:t>ローレンス・バークレー</a:t>
                      </a:r>
                      <a:endParaRPr kumimoji="1" lang="en-US" altLang="ja-JP" sz="1800" b="1" i="0" kern="1200" dirty="0">
                        <a:solidFill>
                          <a:schemeClr val="tx1"/>
                        </a:solidFill>
                        <a:effectLst/>
                        <a:latin typeface="+mn-lt"/>
                        <a:ea typeface="+mn-ea"/>
                        <a:cs typeface="+mn-cs"/>
                      </a:endParaRPr>
                    </a:p>
                    <a:p>
                      <a:pPr algn="ctr"/>
                      <a:r>
                        <a:rPr kumimoji="1" lang="ja-JP" altLang="en-US" sz="1800" b="1" i="0" kern="1200" dirty="0">
                          <a:solidFill>
                            <a:schemeClr val="tx1"/>
                          </a:solidFill>
                          <a:effectLst/>
                          <a:latin typeface="+mn-lt"/>
                          <a:ea typeface="+mn-ea"/>
                          <a:cs typeface="+mn-cs"/>
                        </a:rPr>
                        <a:t>国立研究所</a:t>
                      </a:r>
                      <a:endParaRPr kumimoji="1" lang="ja-JP" altLang="en-US" dirty="0"/>
                    </a:p>
                  </a:txBody>
                  <a:tcPr anchor="ctr"/>
                </a:tc>
                <a:tc>
                  <a:txBody>
                    <a:bodyPr/>
                    <a:lstStyle/>
                    <a:p>
                      <a:pPr algn="l"/>
                      <a:r>
                        <a:rPr kumimoji="1" lang="ja-JP" altLang="en-US" sz="1100" b="0" i="0" kern="1200" dirty="0">
                          <a:solidFill>
                            <a:schemeClr val="tx1"/>
                          </a:solidFill>
                          <a:effectLst/>
                          <a:latin typeface="BIZ UDPゴシック" panose="020B0400000000000000" pitchFamily="50" charset="-128"/>
                          <a:ea typeface="BIZ UDPゴシック" panose="020B0400000000000000" pitchFamily="50" charset="-128"/>
                          <a:cs typeface="+mn-cs"/>
                        </a:rPr>
                        <a:t>低エネルギーでの金属水素化物の核反応の定量化 </a:t>
                      </a:r>
                      <a:r>
                        <a:rPr kumimoji="1" lang="en-US" altLang="ja-JP" sz="1100" b="0" i="0" kern="1200" dirty="0">
                          <a:solidFill>
                            <a:schemeClr val="tx1"/>
                          </a:solidFill>
                          <a:effectLst/>
                          <a:latin typeface="BIZ UDPゴシック" panose="020B0400000000000000" pitchFamily="50" charset="-128"/>
                          <a:ea typeface="BIZ UDPゴシック" panose="020B0400000000000000" pitchFamily="50" charset="-128"/>
                          <a:cs typeface="+mn-cs"/>
                        </a:rPr>
                        <a:t>- $1,500,000</a:t>
                      </a:r>
                      <a:r>
                        <a:rPr kumimoji="1" lang="ja-JP" altLang="en-US" sz="1100" b="0" i="0" kern="1200" dirty="0">
                          <a:solidFill>
                            <a:schemeClr val="tx1"/>
                          </a:solidFill>
                          <a:effectLst/>
                          <a:latin typeface="BIZ UDPゴシック" panose="020B0400000000000000" pitchFamily="50" charset="-128"/>
                          <a:ea typeface="BIZ UDPゴシック" panose="020B0400000000000000" pitchFamily="50" charset="-128"/>
                          <a:cs typeface="+mn-cs"/>
                        </a:rPr>
                        <a:t> </a:t>
                      </a:r>
                      <a:r>
                        <a:rPr kumimoji="1" lang="en-US" altLang="ja-JP" sz="1100" b="0" i="0" kern="1200" dirty="0">
                          <a:solidFill>
                            <a:schemeClr val="tx1"/>
                          </a:solidFill>
                          <a:effectLst/>
                          <a:latin typeface="BIZ UDPゴシック" panose="020B0400000000000000" pitchFamily="50" charset="-128"/>
                          <a:ea typeface="BIZ UDPゴシック" panose="020B0400000000000000" pitchFamily="50" charset="-128"/>
                          <a:cs typeface="+mn-cs"/>
                        </a:rPr>
                        <a:t>. LBNL </a:t>
                      </a:r>
                      <a:r>
                        <a:rPr kumimoji="1" lang="ja-JP" altLang="en-US" sz="1100" b="0" i="0" kern="1200" dirty="0">
                          <a:solidFill>
                            <a:schemeClr val="tx1"/>
                          </a:solidFill>
                          <a:effectLst/>
                          <a:latin typeface="BIZ UDPゴシック" panose="020B0400000000000000" pitchFamily="50" charset="-128"/>
                          <a:ea typeface="BIZ UDPゴシック" panose="020B0400000000000000" pitchFamily="50" charset="-128"/>
                          <a:cs typeface="+mn-cs"/>
                        </a:rPr>
                        <a:t>チームは、</a:t>
                      </a:r>
                      <a:r>
                        <a:rPr kumimoji="1" lang="en-US" altLang="ja-JP" sz="1100" b="0" i="0" kern="1200" dirty="0">
                          <a:solidFill>
                            <a:schemeClr val="tx1"/>
                          </a:solidFill>
                          <a:effectLst/>
                          <a:latin typeface="BIZ UDPゴシック" panose="020B0400000000000000" pitchFamily="50" charset="-128"/>
                          <a:ea typeface="BIZ UDPゴシック" panose="020B0400000000000000" pitchFamily="50" charset="-128"/>
                          <a:cs typeface="+mn-cs"/>
                        </a:rPr>
                        <a:t>500 eV </a:t>
                      </a:r>
                      <a:r>
                        <a:rPr kumimoji="1" lang="ja-JP" altLang="en-US" sz="1100" b="0" i="0" kern="1200" dirty="0">
                          <a:solidFill>
                            <a:schemeClr val="tx1"/>
                          </a:solidFill>
                          <a:effectLst/>
                          <a:latin typeface="BIZ UDPゴシック" panose="020B0400000000000000" pitchFamily="50" charset="-128"/>
                          <a:ea typeface="BIZ UDPゴシック" panose="020B0400000000000000" pitchFamily="50" charset="-128"/>
                          <a:cs typeface="+mn-cs"/>
                        </a:rPr>
                        <a:t>未満の外部励起エネルギーで </a:t>
                      </a:r>
                      <a:r>
                        <a:rPr kumimoji="1" lang="en-US" altLang="ja-JP" sz="1100" b="0" i="0" kern="1200" dirty="0">
                          <a:solidFill>
                            <a:schemeClr val="tx1"/>
                          </a:solidFill>
                          <a:effectLst/>
                          <a:latin typeface="BIZ UDPゴシック" panose="020B0400000000000000" pitchFamily="50" charset="-128"/>
                          <a:ea typeface="BIZ UDPゴシック" panose="020B0400000000000000" pitchFamily="50" charset="-128"/>
                          <a:cs typeface="+mn-cs"/>
                        </a:rPr>
                        <a:t>LENR </a:t>
                      </a:r>
                      <a:r>
                        <a:rPr kumimoji="1" lang="ja-JP" altLang="en-US" sz="1100" b="0" i="0" kern="1200" dirty="0">
                          <a:solidFill>
                            <a:schemeClr val="tx1"/>
                          </a:solidFill>
                          <a:effectLst/>
                          <a:latin typeface="BIZ UDPゴシック" panose="020B0400000000000000" pitchFamily="50" charset="-128"/>
                          <a:ea typeface="BIZ UDPゴシック" panose="020B0400000000000000" pitchFamily="50" charset="-128"/>
                          <a:cs typeface="+mn-cs"/>
                        </a:rPr>
                        <a:t>を調べることを提案し、一連の診断で核イベント率を監視しながら、材料と条件を体系的に変化させます。チームは、重水素を電気化学的に負荷した金属水素化物上の </a:t>
                      </a:r>
                      <a:r>
                        <a:rPr kumimoji="1" lang="en-US" altLang="ja-JP" sz="1100" b="0" i="0" kern="1200" dirty="0">
                          <a:solidFill>
                            <a:schemeClr val="tx1"/>
                          </a:solidFill>
                          <a:effectLst/>
                          <a:latin typeface="BIZ UDPゴシック" panose="020B0400000000000000" pitchFamily="50" charset="-128"/>
                          <a:ea typeface="BIZ UDPゴシック" panose="020B0400000000000000" pitchFamily="50" charset="-128"/>
                          <a:cs typeface="+mn-cs"/>
                        </a:rPr>
                        <a:t>LENR </a:t>
                      </a:r>
                      <a:r>
                        <a:rPr kumimoji="1" lang="ja-JP" altLang="en-US" sz="1100" b="0" i="0" kern="1200" dirty="0">
                          <a:solidFill>
                            <a:schemeClr val="tx1"/>
                          </a:solidFill>
                          <a:effectLst/>
                          <a:latin typeface="BIZ UDPゴシック" panose="020B0400000000000000" pitchFamily="50" charset="-128"/>
                          <a:ea typeface="BIZ UDPゴシック" panose="020B0400000000000000" pitchFamily="50" charset="-128"/>
                          <a:cs typeface="+mn-cs"/>
                        </a:rPr>
                        <a:t>の外部励起源として高エネルギー イオン ビームを使用した以前の研究に基づく知識を利用。</a:t>
                      </a:r>
                      <a:endParaRPr kumimoji="1" lang="ja-JP" altLang="en-US" sz="1100" i="0" dirty="0">
                        <a:latin typeface="BIZ UDPゴシック" panose="020B0400000000000000" pitchFamily="50" charset="-128"/>
                        <a:ea typeface="BIZ UDPゴシック" panose="020B0400000000000000" pitchFamily="50" charset="-128"/>
                      </a:endParaRPr>
                    </a:p>
                  </a:txBody>
                  <a:tcPr anchor="ctr"/>
                </a:tc>
                <a:extLst>
                  <a:ext uri="{0D108BD9-81ED-4DB2-BD59-A6C34878D82A}">
                    <a16:rowId xmlns:a16="http://schemas.microsoft.com/office/drawing/2014/main" val="608851851"/>
                  </a:ext>
                </a:extLst>
              </a:tr>
              <a:tr h="722611">
                <a:tc>
                  <a:txBody>
                    <a:bodyPr/>
                    <a:lstStyle/>
                    <a:p>
                      <a:pPr algn="ctr"/>
                      <a:r>
                        <a:rPr kumimoji="1" lang="ja-JP" altLang="en-US" sz="2000" b="1" dirty="0">
                          <a:latin typeface="BIZ UDPゴシック" panose="020B0400000000000000" pitchFamily="50" charset="-128"/>
                          <a:ea typeface="BIZ UDPゴシック" panose="020B0400000000000000" pitchFamily="50" charset="-128"/>
                        </a:rPr>
                        <a:t>４</a:t>
                      </a:r>
                    </a:p>
                  </a:txBody>
                  <a:tcPr anchor="ctr"/>
                </a:tc>
                <a:tc>
                  <a:txBody>
                    <a:bodyPr/>
                    <a:lstStyle/>
                    <a:p>
                      <a:pPr algn="ctr"/>
                      <a:r>
                        <a:rPr kumimoji="1" lang="ja-JP" altLang="en-US" sz="1800" b="1" i="0" kern="1200" dirty="0">
                          <a:solidFill>
                            <a:schemeClr val="tx1"/>
                          </a:solidFill>
                          <a:effectLst/>
                          <a:latin typeface="+mn-lt"/>
                          <a:ea typeface="+mn-ea"/>
                          <a:cs typeface="+mn-cs"/>
                        </a:rPr>
                        <a:t>マサチューセッツ工科大学</a:t>
                      </a:r>
                      <a:endParaRPr kumimoji="1" lang="ja-JP" altLang="en-US" dirty="0"/>
                    </a:p>
                  </a:txBody>
                  <a:tcPr anchor="ctr"/>
                </a:tc>
                <a:tc>
                  <a:txBody>
                    <a:bodyPr/>
                    <a:lstStyle/>
                    <a:p>
                      <a:pPr algn="l"/>
                      <a:r>
                        <a:rPr kumimoji="1" lang="ja-JP" altLang="en-US" sz="1100" b="0" i="0" kern="1200" dirty="0">
                          <a:solidFill>
                            <a:schemeClr val="tx1"/>
                          </a:solidFill>
                          <a:effectLst/>
                          <a:latin typeface="BIZ UDPゴシック" panose="020B0400000000000000" pitchFamily="50" charset="-128"/>
                          <a:ea typeface="BIZ UDPゴシック" panose="020B0400000000000000" pitchFamily="50" charset="-128"/>
                          <a:cs typeface="+mn-cs"/>
                        </a:rPr>
                        <a:t>レーザー刺激金属水素化物からの中性子放出 </a:t>
                      </a:r>
                      <a:r>
                        <a:rPr kumimoji="1" lang="en-US" altLang="ja-JP" sz="1100" b="0" i="0" kern="1200" dirty="0">
                          <a:solidFill>
                            <a:schemeClr val="tx1"/>
                          </a:solidFill>
                          <a:effectLst/>
                          <a:latin typeface="BIZ UDPゴシック" panose="020B0400000000000000" pitchFamily="50" charset="-128"/>
                          <a:ea typeface="BIZ UDPゴシック" panose="020B0400000000000000" pitchFamily="50" charset="-128"/>
                          <a:cs typeface="+mn-cs"/>
                        </a:rPr>
                        <a:t>- $2,000,000</a:t>
                      </a:r>
                      <a:r>
                        <a:rPr kumimoji="1" lang="ja-JP" altLang="en-US" sz="1100" b="0" i="0" kern="1200" dirty="0">
                          <a:solidFill>
                            <a:schemeClr val="tx1"/>
                          </a:solidFill>
                          <a:effectLst/>
                          <a:latin typeface="BIZ UDPゴシック" panose="020B0400000000000000" pitchFamily="50" charset="-128"/>
                          <a:ea typeface="BIZ UDPゴシック" panose="020B0400000000000000" pitchFamily="50" charset="-128"/>
                          <a:cs typeface="+mn-cs"/>
                        </a:rPr>
                        <a:t> </a:t>
                      </a:r>
                      <a:r>
                        <a:rPr kumimoji="1" lang="en-US" altLang="ja-JP" sz="1100" b="0" i="0" kern="1200" dirty="0">
                          <a:solidFill>
                            <a:schemeClr val="tx1"/>
                          </a:solidFill>
                          <a:effectLst/>
                          <a:latin typeface="BIZ UDPゴシック" panose="020B0400000000000000" pitchFamily="50" charset="-128"/>
                          <a:ea typeface="BIZ UDPゴシック" panose="020B0400000000000000" pitchFamily="50" charset="-128"/>
                          <a:cs typeface="+mn-cs"/>
                        </a:rPr>
                        <a:t>. </a:t>
                      </a:r>
                      <a:r>
                        <a:rPr kumimoji="1" lang="ja-JP" altLang="en-US" sz="1100" b="0" i="0" kern="1200" dirty="0">
                          <a:solidFill>
                            <a:schemeClr val="tx1"/>
                          </a:solidFill>
                          <a:effectLst/>
                          <a:latin typeface="BIZ UDPゴシック" panose="020B0400000000000000" pitchFamily="50" charset="-128"/>
                          <a:ea typeface="BIZ UDPゴシック" panose="020B0400000000000000" pitchFamily="50" charset="-128"/>
                          <a:cs typeface="+mn-cs"/>
                        </a:rPr>
                        <a:t>マサチューセッツ工科大学 </a:t>
                      </a:r>
                      <a:r>
                        <a:rPr kumimoji="1" lang="en-US" altLang="ja-JP" sz="1100" b="0" i="0" kern="1200" dirty="0">
                          <a:solidFill>
                            <a:schemeClr val="tx1"/>
                          </a:solidFill>
                          <a:effectLst/>
                          <a:latin typeface="BIZ UDPゴシック" panose="020B0400000000000000" pitchFamily="50" charset="-128"/>
                          <a:ea typeface="BIZ UDPゴシック" panose="020B0400000000000000" pitchFamily="50" charset="-128"/>
                          <a:cs typeface="+mn-cs"/>
                        </a:rPr>
                        <a:t>(MIT) </a:t>
                      </a:r>
                      <a:r>
                        <a:rPr kumimoji="1" lang="ja-JP" altLang="en-US" sz="1100" b="0" i="0" kern="1200" dirty="0">
                          <a:solidFill>
                            <a:schemeClr val="tx1"/>
                          </a:solidFill>
                          <a:effectLst/>
                          <a:latin typeface="BIZ UDPゴシック" panose="020B0400000000000000" pitchFamily="50" charset="-128"/>
                          <a:ea typeface="BIZ UDPゴシック" panose="020B0400000000000000" pitchFamily="50" charset="-128"/>
                          <a:cs typeface="+mn-cs"/>
                        </a:rPr>
                        <a:t>は、放出された中性子や不自然な同位体比を持つ核灰などの核反応の明確な指標に焦点を当てて、核および物質の診断を使用して低エネルギー核反応 </a:t>
                      </a:r>
                      <a:r>
                        <a:rPr kumimoji="1" lang="en-US" altLang="ja-JP" sz="1100" b="0" i="0" kern="1200" dirty="0">
                          <a:solidFill>
                            <a:schemeClr val="tx1"/>
                          </a:solidFill>
                          <a:effectLst/>
                          <a:latin typeface="BIZ UDPゴシック" panose="020B0400000000000000" pitchFamily="50" charset="-128"/>
                          <a:ea typeface="BIZ UDPゴシック" panose="020B0400000000000000" pitchFamily="50" charset="-128"/>
                          <a:cs typeface="+mn-cs"/>
                        </a:rPr>
                        <a:t>(LENR) </a:t>
                      </a:r>
                      <a:r>
                        <a:rPr kumimoji="1" lang="ja-JP" altLang="en-US" sz="1100" b="0" i="0" kern="1200" dirty="0">
                          <a:solidFill>
                            <a:schemeClr val="tx1"/>
                          </a:solidFill>
                          <a:effectLst/>
                          <a:latin typeface="BIZ UDPゴシック" panose="020B0400000000000000" pitchFamily="50" charset="-128"/>
                          <a:ea typeface="BIZ UDPゴシック" panose="020B0400000000000000" pitchFamily="50" charset="-128"/>
                          <a:cs typeface="+mn-cs"/>
                        </a:rPr>
                        <a:t>の顕著な主張を調査するための仮説主導の実験キャンペーンを提案しています。 </a:t>
                      </a:r>
                      <a:r>
                        <a:rPr kumimoji="1" lang="en-US" altLang="ja-JP" sz="1100" b="0" i="0" kern="1200" dirty="0">
                          <a:solidFill>
                            <a:schemeClr val="tx1"/>
                          </a:solidFill>
                          <a:effectLst/>
                          <a:latin typeface="BIZ UDPゴシック" panose="020B0400000000000000" pitchFamily="50" charset="-128"/>
                          <a:ea typeface="BIZ UDPゴシック" panose="020B0400000000000000" pitchFamily="50" charset="-128"/>
                          <a:cs typeface="+mn-cs"/>
                        </a:rPr>
                        <a:t>. </a:t>
                      </a:r>
                      <a:r>
                        <a:rPr kumimoji="1" lang="ja-JP" altLang="en-US" sz="1100" b="0" i="0" kern="1200" dirty="0">
                          <a:solidFill>
                            <a:schemeClr val="tx1"/>
                          </a:solidFill>
                          <a:effectLst/>
                          <a:latin typeface="BIZ UDPゴシック" panose="020B0400000000000000" pitchFamily="50" charset="-128"/>
                          <a:ea typeface="BIZ UDPゴシック" panose="020B0400000000000000" pitchFamily="50" charset="-128"/>
                          <a:cs typeface="+mn-cs"/>
                        </a:rPr>
                        <a:t>チームは、ガス装填金属水素システムにおける核異常の主張を徹底的かつ再現可能にテストする実験プラットフォームを開発。</a:t>
                      </a:r>
                      <a:endParaRPr kumimoji="1" lang="ja-JP" altLang="en-US" sz="700" i="0" dirty="0">
                        <a:latin typeface="BIZ UDPゴシック" panose="020B0400000000000000" pitchFamily="50" charset="-128"/>
                        <a:ea typeface="BIZ UDPゴシック" panose="020B0400000000000000" pitchFamily="50" charset="-128"/>
                      </a:endParaRPr>
                    </a:p>
                  </a:txBody>
                  <a:tcPr anchor="ctr"/>
                </a:tc>
                <a:extLst>
                  <a:ext uri="{0D108BD9-81ED-4DB2-BD59-A6C34878D82A}">
                    <a16:rowId xmlns:a16="http://schemas.microsoft.com/office/drawing/2014/main" val="856772051"/>
                  </a:ext>
                </a:extLst>
              </a:tr>
              <a:tr h="722611">
                <a:tc>
                  <a:txBody>
                    <a:bodyPr/>
                    <a:lstStyle/>
                    <a:p>
                      <a:pPr algn="ctr"/>
                      <a:r>
                        <a:rPr kumimoji="1" lang="ja-JP" altLang="en-US" sz="2000" b="1" dirty="0">
                          <a:latin typeface="BIZ UDPゴシック" panose="020B0400000000000000" pitchFamily="50" charset="-128"/>
                          <a:ea typeface="BIZ UDPゴシック" panose="020B0400000000000000" pitchFamily="50" charset="-128"/>
                        </a:rPr>
                        <a:t>５</a:t>
                      </a:r>
                    </a:p>
                  </a:txBody>
                  <a:tcPr anchor="ctr"/>
                </a:tc>
                <a:tc>
                  <a:txBody>
                    <a:bodyPr/>
                    <a:lstStyle/>
                    <a:p>
                      <a:pPr algn="ctr"/>
                      <a:r>
                        <a:rPr kumimoji="1" lang="ja-JP" altLang="en-US" sz="1800" b="1" i="0" kern="1200" dirty="0">
                          <a:solidFill>
                            <a:schemeClr val="tx1"/>
                          </a:solidFill>
                          <a:effectLst/>
                          <a:latin typeface="+mn-lt"/>
                          <a:ea typeface="+mn-ea"/>
                          <a:cs typeface="+mn-cs"/>
                        </a:rPr>
                        <a:t>スタンフォード大学</a:t>
                      </a:r>
                      <a:endParaRPr kumimoji="1" lang="ja-JP" altLang="en-US" dirty="0"/>
                    </a:p>
                  </a:txBody>
                  <a:tcPr anchor="ctr"/>
                </a:tc>
                <a:tc>
                  <a:txBody>
                    <a:bodyPr/>
                    <a:lstStyle/>
                    <a:p>
                      <a:pPr algn="l"/>
                      <a:r>
                        <a:rPr kumimoji="1" lang="ja-JP" altLang="en-US" sz="1100" b="0" i="0" kern="1200" dirty="0">
                          <a:solidFill>
                            <a:schemeClr val="tx1"/>
                          </a:solidFill>
                          <a:effectLst/>
                          <a:latin typeface="BIZ UDPゴシック" panose="020B0400000000000000" pitchFamily="50" charset="-128"/>
                          <a:ea typeface="BIZ UDPゴシック" panose="020B0400000000000000" pitchFamily="50" charset="-128"/>
                          <a:cs typeface="+mn-cs"/>
                        </a:rPr>
                        <a:t>フォノン刺激下での重水素化ナノ粒子からの核生成物の検出 </a:t>
                      </a:r>
                      <a:r>
                        <a:rPr kumimoji="1" lang="en-US" altLang="ja-JP" sz="1100" b="0" i="0" kern="1200" dirty="0">
                          <a:solidFill>
                            <a:schemeClr val="tx1"/>
                          </a:solidFill>
                          <a:effectLst/>
                          <a:latin typeface="BIZ UDPゴシック" panose="020B0400000000000000" pitchFamily="50" charset="-128"/>
                          <a:ea typeface="BIZ UDPゴシック" panose="020B0400000000000000" pitchFamily="50" charset="-128"/>
                          <a:cs typeface="+mn-cs"/>
                        </a:rPr>
                        <a:t>- $1,500,000. </a:t>
                      </a:r>
                      <a:r>
                        <a:rPr kumimoji="1" lang="ja-JP" altLang="en-US" sz="1100" b="0" i="0" kern="1200" dirty="0">
                          <a:solidFill>
                            <a:schemeClr val="tx1"/>
                          </a:solidFill>
                          <a:effectLst/>
                          <a:latin typeface="BIZ UDPゴシック" panose="020B0400000000000000" pitchFamily="50" charset="-128"/>
                          <a:ea typeface="BIZ UDPゴシック" panose="020B0400000000000000" pitchFamily="50" charset="-128"/>
                          <a:cs typeface="+mn-cs"/>
                        </a:rPr>
                        <a:t>スタンフォード大学は、</a:t>
                      </a:r>
                      <a:r>
                        <a:rPr kumimoji="1" lang="en-US" altLang="ja-JP" sz="1100" b="0" i="0" kern="1200" dirty="0">
                          <a:solidFill>
                            <a:schemeClr val="tx1"/>
                          </a:solidFill>
                          <a:effectLst/>
                          <a:latin typeface="BIZ UDPゴシック" panose="020B0400000000000000" pitchFamily="50" charset="-128"/>
                          <a:ea typeface="BIZ UDPゴシック" panose="020B0400000000000000" pitchFamily="50" charset="-128"/>
                          <a:cs typeface="+mn-cs"/>
                        </a:rPr>
                        <a:t>LENR </a:t>
                      </a:r>
                      <a:r>
                        <a:rPr kumimoji="1" lang="ja-JP" altLang="en-US" sz="1100" b="0" i="0" kern="1200" dirty="0">
                          <a:solidFill>
                            <a:schemeClr val="tx1"/>
                          </a:solidFill>
                          <a:effectLst/>
                          <a:latin typeface="BIZ UDPゴシック" panose="020B0400000000000000" pitchFamily="50" charset="-128"/>
                          <a:ea typeface="BIZ UDPゴシック" panose="020B0400000000000000" pitchFamily="50" charset="-128"/>
                          <a:cs typeface="+mn-cs"/>
                        </a:rPr>
                        <a:t>活性ナノ粒子とガス状重水素に基づく技術的解決策を探求します。チームは、金属ナノ粒子の </a:t>
                      </a:r>
                      <a:r>
                        <a:rPr kumimoji="1" lang="en-US" altLang="ja-JP" sz="1100" b="0" i="0" kern="1200" dirty="0">
                          <a:solidFill>
                            <a:schemeClr val="tx1"/>
                          </a:solidFill>
                          <a:effectLst/>
                          <a:latin typeface="BIZ UDPゴシック" panose="020B0400000000000000" pitchFamily="50" charset="-128"/>
                          <a:ea typeface="BIZ UDPゴシック" panose="020B0400000000000000" pitchFamily="50" charset="-128"/>
                          <a:cs typeface="+mn-cs"/>
                        </a:rPr>
                        <a:t>LENR </a:t>
                      </a:r>
                      <a:r>
                        <a:rPr kumimoji="1" lang="ja-JP" altLang="en-US" sz="1100" b="0" i="0" kern="1200" dirty="0">
                          <a:solidFill>
                            <a:schemeClr val="tx1"/>
                          </a:solidFill>
                          <a:effectLst/>
                          <a:latin typeface="BIZ UDPゴシック" panose="020B0400000000000000" pitchFamily="50" charset="-128"/>
                          <a:ea typeface="BIZ UDPゴシック" panose="020B0400000000000000" pitchFamily="50" charset="-128"/>
                          <a:cs typeface="+mn-cs"/>
                        </a:rPr>
                        <a:t>活性部位が重水素ガスへの暴露によって作成されるという仮説を検証するための重大な障害を軽減しようと挑戦。</a:t>
                      </a:r>
                      <a:endParaRPr kumimoji="1" lang="ja-JP" altLang="en-US" sz="1100" i="0" dirty="0">
                        <a:latin typeface="BIZ UDPゴシック" panose="020B0400000000000000" pitchFamily="50" charset="-128"/>
                        <a:ea typeface="BIZ UDPゴシック" panose="020B0400000000000000" pitchFamily="50" charset="-128"/>
                      </a:endParaRPr>
                    </a:p>
                  </a:txBody>
                  <a:tcPr anchor="ctr"/>
                </a:tc>
                <a:extLst>
                  <a:ext uri="{0D108BD9-81ED-4DB2-BD59-A6C34878D82A}">
                    <a16:rowId xmlns:a16="http://schemas.microsoft.com/office/drawing/2014/main" val="4040899404"/>
                  </a:ext>
                </a:extLst>
              </a:tr>
              <a:tr h="722611">
                <a:tc>
                  <a:txBody>
                    <a:bodyPr/>
                    <a:lstStyle/>
                    <a:p>
                      <a:pPr algn="ctr"/>
                      <a:r>
                        <a:rPr kumimoji="1" lang="ja-JP" altLang="en-US" sz="2000" b="1" dirty="0">
                          <a:latin typeface="BIZ UDPゴシック" panose="020B0400000000000000" pitchFamily="50" charset="-128"/>
                          <a:ea typeface="BIZ UDPゴシック" panose="020B0400000000000000" pitchFamily="50" charset="-128"/>
                        </a:rPr>
                        <a:t>６</a:t>
                      </a:r>
                    </a:p>
                  </a:txBody>
                  <a:tcPr anchor="ctr"/>
                </a:tc>
                <a:tc>
                  <a:txBody>
                    <a:bodyPr/>
                    <a:lstStyle/>
                    <a:p>
                      <a:pPr algn="ctr"/>
                      <a:r>
                        <a:rPr kumimoji="1" lang="ja-JP" altLang="en-US" sz="1800" b="1" i="0" kern="1200" dirty="0">
                          <a:solidFill>
                            <a:schemeClr val="tx1"/>
                          </a:solidFill>
                          <a:effectLst/>
                          <a:latin typeface="+mn-lt"/>
                          <a:ea typeface="+mn-ea"/>
                          <a:cs typeface="+mn-cs"/>
                        </a:rPr>
                        <a:t>テキサス工科大学</a:t>
                      </a:r>
                      <a:endParaRPr kumimoji="1" lang="ja-JP" altLang="en-US" dirty="0"/>
                    </a:p>
                  </a:txBody>
                  <a:tcPr anchor="ctr"/>
                </a:tc>
                <a:tc>
                  <a:txBody>
                    <a:bodyPr/>
                    <a:lstStyle/>
                    <a:p>
                      <a:pPr algn="l"/>
                      <a:r>
                        <a:rPr kumimoji="1" lang="en-US" altLang="ja-JP" sz="1100" b="0" i="0" kern="1200" dirty="0">
                          <a:solidFill>
                            <a:schemeClr val="tx1"/>
                          </a:solidFill>
                          <a:effectLst/>
                          <a:latin typeface="BIZ UDPゴシック" panose="020B0400000000000000" pitchFamily="50" charset="-128"/>
                          <a:ea typeface="BIZ UDPゴシック" panose="020B0400000000000000" pitchFamily="50" charset="-128"/>
                          <a:cs typeface="+mn-cs"/>
                        </a:rPr>
                        <a:t>LENR </a:t>
                      </a:r>
                      <a:r>
                        <a:rPr kumimoji="1" lang="ja-JP" altLang="en-US" sz="1100" b="0" i="0" kern="1200" dirty="0">
                          <a:solidFill>
                            <a:schemeClr val="tx1"/>
                          </a:solidFill>
                          <a:effectLst/>
                          <a:latin typeface="BIZ UDPゴシック" panose="020B0400000000000000" pitchFamily="50" charset="-128"/>
                          <a:ea typeface="BIZ UDPゴシック" panose="020B0400000000000000" pitchFamily="50" charset="-128"/>
                          <a:cs typeface="+mn-cs"/>
                        </a:rPr>
                        <a:t>向けの高度な材料特性評価と核生成物の検出 </a:t>
                      </a:r>
                      <a:r>
                        <a:rPr kumimoji="1" lang="en-US" altLang="ja-JP" sz="1100" b="0" i="0" kern="1200" dirty="0">
                          <a:solidFill>
                            <a:schemeClr val="tx1"/>
                          </a:solidFill>
                          <a:effectLst/>
                          <a:latin typeface="BIZ UDPゴシック" panose="020B0400000000000000" pitchFamily="50" charset="-128"/>
                          <a:ea typeface="BIZ UDPゴシック" panose="020B0400000000000000" pitchFamily="50" charset="-128"/>
                          <a:cs typeface="+mn-cs"/>
                        </a:rPr>
                        <a:t>- $1,150,000</a:t>
                      </a:r>
                      <a:r>
                        <a:rPr kumimoji="1" lang="ja-JP" altLang="en-US" sz="1100" b="0" i="0" kern="1200" dirty="0">
                          <a:solidFill>
                            <a:schemeClr val="tx1"/>
                          </a:solidFill>
                          <a:effectLst/>
                          <a:latin typeface="BIZ UDPゴシック" panose="020B0400000000000000" pitchFamily="50" charset="-128"/>
                          <a:ea typeface="BIZ UDPゴシック" panose="020B0400000000000000" pitchFamily="50" charset="-128"/>
                          <a:cs typeface="+mn-cs"/>
                        </a:rPr>
                        <a:t> </a:t>
                      </a:r>
                      <a:r>
                        <a:rPr kumimoji="1" lang="en-US" altLang="ja-JP" sz="1100" b="0" i="0" kern="1200" dirty="0">
                          <a:solidFill>
                            <a:schemeClr val="tx1"/>
                          </a:solidFill>
                          <a:effectLst/>
                          <a:latin typeface="BIZ UDPゴシック" panose="020B0400000000000000" pitchFamily="50" charset="-128"/>
                          <a:ea typeface="BIZ UDPゴシック" panose="020B0400000000000000" pitchFamily="50" charset="-128"/>
                          <a:cs typeface="+mn-cs"/>
                        </a:rPr>
                        <a:t>. </a:t>
                      </a:r>
                      <a:r>
                        <a:rPr kumimoji="1" lang="ja-JP" altLang="en-US" sz="1100" b="0" i="0" kern="1200" dirty="0">
                          <a:solidFill>
                            <a:schemeClr val="tx1"/>
                          </a:solidFill>
                          <a:effectLst/>
                          <a:latin typeface="BIZ UDPゴシック" panose="020B0400000000000000" pitchFamily="50" charset="-128"/>
                          <a:ea typeface="BIZ UDPゴシック" panose="020B0400000000000000" pitchFamily="50" charset="-128"/>
                          <a:cs typeface="+mn-cs"/>
                        </a:rPr>
                        <a:t>テキサス工科大学は、低エネルギー核反応 </a:t>
                      </a:r>
                      <a:r>
                        <a:rPr kumimoji="1" lang="en-US" altLang="ja-JP" sz="1100" b="0" i="0" kern="1200" dirty="0">
                          <a:solidFill>
                            <a:schemeClr val="tx1"/>
                          </a:solidFill>
                          <a:effectLst/>
                          <a:latin typeface="BIZ UDPゴシック" panose="020B0400000000000000" pitchFamily="50" charset="-128"/>
                          <a:ea typeface="BIZ UDPゴシック" panose="020B0400000000000000" pitchFamily="50" charset="-128"/>
                          <a:cs typeface="+mn-cs"/>
                        </a:rPr>
                        <a:t>(LENR) </a:t>
                      </a:r>
                      <a:r>
                        <a:rPr kumimoji="1" lang="ja-JP" altLang="en-US" sz="1100" b="0" i="0" kern="1200" dirty="0">
                          <a:solidFill>
                            <a:schemeClr val="tx1"/>
                          </a:solidFill>
                          <a:effectLst/>
                          <a:latin typeface="BIZ UDPゴシック" panose="020B0400000000000000" pitchFamily="50" charset="-128"/>
                          <a:ea typeface="BIZ UDPゴシック" panose="020B0400000000000000" pitchFamily="50" charset="-128"/>
                          <a:cs typeface="+mn-cs"/>
                        </a:rPr>
                        <a:t>の物理的理解を解決するために、正確な材料製造、特性評価、および分析を開発。</a:t>
                      </a:r>
                      <a:r>
                        <a:rPr kumimoji="1" lang="en-US" altLang="ja-JP" sz="1100" b="0" i="0" kern="1200" dirty="0">
                          <a:solidFill>
                            <a:schemeClr val="tx1"/>
                          </a:solidFill>
                          <a:effectLst/>
                          <a:latin typeface="BIZ UDPゴシック" panose="020B0400000000000000" pitchFamily="50" charset="-128"/>
                          <a:ea typeface="BIZ UDPゴシック" panose="020B0400000000000000" pitchFamily="50" charset="-128"/>
                          <a:cs typeface="+mn-cs"/>
                        </a:rPr>
                        <a:t>Texas Tech </a:t>
                      </a:r>
                      <a:r>
                        <a:rPr kumimoji="1" lang="ja-JP" altLang="en-US" sz="1100" b="0" i="0" kern="1200" dirty="0">
                          <a:solidFill>
                            <a:schemeClr val="tx1"/>
                          </a:solidFill>
                          <a:effectLst/>
                          <a:latin typeface="BIZ UDPゴシック" panose="020B0400000000000000" pitchFamily="50" charset="-128"/>
                          <a:ea typeface="BIZ UDPゴシック" panose="020B0400000000000000" pitchFamily="50" charset="-128"/>
                          <a:cs typeface="+mn-cs"/>
                        </a:rPr>
                        <a:t>は、</a:t>
                      </a:r>
                      <a:r>
                        <a:rPr kumimoji="1" lang="en-US" altLang="ja-JP" sz="1100" b="0" i="0" kern="1200" dirty="0">
                          <a:solidFill>
                            <a:schemeClr val="tx1"/>
                          </a:solidFill>
                          <a:effectLst/>
                          <a:latin typeface="BIZ UDPゴシック" panose="020B0400000000000000" pitchFamily="50" charset="-128"/>
                          <a:ea typeface="BIZ UDPゴシック" panose="020B0400000000000000" pitchFamily="50" charset="-128"/>
                          <a:cs typeface="+mn-cs"/>
                        </a:rPr>
                        <a:t>ARPA-E LENR Exploratory Topic </a:t>
                      </a:r>
                      <a:r>
                        <a:rPr kumimoji="1" lang="ja-JP" altLang="en-US" sz="1100" b="0" i="0" kern="1200" dirty="0">
                          <a:solidFill>
                            <a:schemeClr val="tx1"/>
                          </a:solidFill>
                          <a:effectLst/>
                          <a:latin typeface="BIZ UDPゴシック" panose="020B0400000000000000" pitchFamily="50" charset="-128"/>
                          <a:ea typeface="BIZ UDPゴシック" panose="020B0400000000000000" pitchFamily="50" charset="-128"/>
                          <a:cs typeface="+mn-cs"/>
                        </a:rPr>
                        <a:t>チームのリソースとして、核反応生成物の高度な検出も提供。</a:t>
                      </a:r>
                      <a:endParaRPr kumimoji="1" lang="ja-JP" altLang="en-US" sz="700" i="0" dirty="0">
                        <a:latin typeface="BIZ UDPゴシック" panose="020B0400000000000000" pitchFamily="50" charset="-128"/>
                        <a:ea typeface="BIZ UDPゴシック" panose="020B0400000000000000" pitchFamily="50" charset="-128"/>
                      </a:endParaRPr>
                    </a:p>
                  </a:txBody>
                  <a:tcPr anchor="ctr"/>
                </a:tc>
                <a:extLst>
                  <a:ext uri="{0D108BD9-81ED-4DB2-BD59-A6C34878D82A}">
                    <a16:rowId xmlns:a16="http://schemas.microsoft.com/office/drawing/2014/main" val="2679188001"/>
                  </a:ext>
                </a:extLst>
              </a:tr>
              <a:tr h="722611">
                <a:tc>
                  <a:txBody>
                    <a:bodyPr/>
                    <a:lstStyle/>
                    <a:p>
                      <a:pPr algn="ctr"/>
                      <a:r>
                        <a:rPr kumimoji="1" lang="ja-JP" altLang="en-US" sz="2000" b="1" dirty="0">
                          <a:latin typeface="BIZ UDPゴシック" panose="020B0400000000000000" pitchFamily="50" charset="-128"/>
                          <a:ea typeface="BIZ UDPゴシック" panose="020B0400000000000000" pitchFamily="50" charset="-128"/>
                        </a:rPr>
                        <a:t>７</a:t>
                      </a:r>
                    </a:p>
                  </a:txBody>
                  <a:tcPr anchor="ctr"/>
                </a:tc>
                <a:tc>
                  <a:txBody>
                    <a:bodyPr/>
                    <a:lstStyle/>
                    <a:p>
                      <a:pPr algn="ctr"/>
                      <a:r>
                        <a:rPr kumimoji="1" lang="ja-JP" altLang="en-US" sz="1800" b="1" i="0" kern="1200" dirty="0">
                          <a:solidFill>
                            <a:schemeClr val="tx1"/>
                          </a:solidFill>
                          <a:effectLst/>
                          <a:latin typeface="+mn-lt"/>
                          <a:ea typeface="+mn-ea"/>
                          <a:cs typeface="+mn-cs"/>
                        </a:rPr>
                        <a:t>ミシガン大学（１）</a:t>
                      </a:r>
                      <a:endParaRPr kumimoji="1" lang="ja-JP" altLang="en-US" dirty="0"/>
                    </a:p>
                  </a:txBody>
                  <a:tcPr anchor="ctr"/>
                </a:tc>
                <a:tc>
                  <a:txBody>
                    <a:bodyPr/>
                    <a:lstStyle/>
                    <a:p>
                      <a:pPr algn="l"/>
                      <a:r>
                        <a:rPr kumimoji="1" lang="ja-JP" altLang="en-US" sz="1100" b="0" i="0" kern="1200" dirty="0">
                          <a:solidFill>
                            <a:schemeClr val="tx1"/>
                          </a:solidFill>
                          <a:effectLst/>
                          <a:latin typeface="BIZ UDPゴシック" panose="020B0400000000000000" pitchFamily="50" charset="-128"/>
                          <a:ea typeface="BIZ UDPゴシック" panose="020B0400000000000000" pitchFamily="50" charset="-128"/>
                          <a:cs typeface="+mn-cs"/>
                        </a:rPr>
                        <a:t> パラジウム</a:t>
                      </a:r>
                      <a:r>
                        <a:rPr kumimoji="1" lang="en-US" altLang="ja-JP" sz="1100" b="0" i="0" kern="1200" dirty="0">
                          <a:solidFill>
                            <a:schemeClr val="tx1"/>
                          </a:solidFill>
                          <a:effectLst/>
                          <a:latin typeface="BIZ UDPゴシック" panose="020B0400000000000000" pitchFamily="50" charset="-128"/>
                          <a:ea typeface="BIZ UDPゴシック" panose="020B0400000000000000" pitchFamily="50" charset="-128"/>
                          <a:cs typeface="+mn-cs"/>
                        </a:rPr>
                        <a:t>-</a:t>
                      </a:r>
                      <a:r>
                        <a:rPr kumimoji="1" lang="ja-JP" altLang="en-US" sz="1100" b="0" i="0" kern="1200" dirty="0">
                          <a:solidFill>
                            <a:schemeClr val="tx1"/>
                          </a:solidFill>
                          <a:effectLst/>
                          <a:latin typeface="BIZ UDPゴシック" panose="020B0400000000000000" pitchFamily="50" charset="-128"/>
                          <a:ea typeface="BIZ UDPゴシック" panose="020B0400000000000000" pitchFamily="50" charset="-128"/>
                          <a:cs typeface="+mn-cs"/>
                        </a:rPr>
                        <a:t>ニッケルナノコンポジットの重水素化による過剰な熱発生の主張の体系的評価 </a:t>
                      </a:r>
                      <a:r>
                        <a:rPr kumimoji="1" lang="en-US" altLang="ja-JP" sz="1100" b="0" i="0" kern="1200" dirty="0">
                          <a:solidFill>
                            <a:schemeClr val="tx1"/>
                          </a:solidFill>
                          <a:effectLst/>
                          <a:latin typeface="BIZ UDPゴシック" panose="020B0400000000000000" pitchFamily="50" charset="-128"/>
                          <a:ea typeface="BIZ UDPゴシック" panose="020B0400000000000000" pitchFamily="50" charset="-128"/>
                          <a:cs typeface="+mn-cs"/>
                        </a:rPr>
                        <a:t>- $1,108,412</a:t>
                      </a:r>
                      <a:r>
                        <a:rPr kumimoji="1" lang="ja-JP" altLang="en-US" sz="1100" b="0" i="0" kern="1200" dirty="0">
                          <a:solidFill>
                            <a:schemeClr val="tx1"/>
                          </a:solidFill>
                          <a:effectLst/>
                          <a:latin typeface="BIZ UDPゴシック" panose="020B0400000000000000" pitchFamily="50" charset="-128"/>
                          <a:ea typeface="BIZ UDPゴシック" panose="020B0400000000000000" pitchFamily="50" charset="-128"/>
                          <a:cs typeface="+mn-cs"/>
                        </a:rPr>
                        <a:t> </a:t>
                      </a:r>
                      <a:r>
                        <a:rPr kumimoji="1" lang="en-US" altLang="ja-JP" sz="1100" b="0" i="0" kern="1200" dirty="0">
                          <a:solidFill>
                            <a:schemeClr val="tx1"/>
                          </a:solidFill>
                          <a:effectLst/>
                          <a:latin typeface="BIZ UDPゴシック" panose="020B0400000000000000" pitchFamily="50" charset="-128"/>
                          <a:ea typeface="BIZ UDPゴシック" panose="020B0400000000000000" pitchFamily="50" charset="-128"/>
                          <a:cs typeface="+mn-cs"/>
                        </a:rPr>
                        <a:t>. </a:t>
                      </a:r>
                      <a:r>
                        <a:rPr kumimoji="1" lang="ja-JP" altLang="en-US" sz="1100" b="0" i="0" kern="1200" dirty="0">
                          <a:solidFill>
                            <a:schemeClr val="tx1"/>
                          </a:solidFill>
                          <a:effectLst/>
                          <a:latin typeface="BIZ UDPゴシック" panose="020B0400000000000000" pitchFamily="50" charset="-128"/>
                          <a:ea typeface="BIZ UDPゴシック" panose="020B0400000000000000" pitchFamily="50" charset="-128"/>
                          <a:cs typeface="+mn-cs"/>
                        </a:rPr>
                        <a:t>ミシガン大学は、重水素化中の過剰な熱生成の主張を体系的に評価し、それを核および化学反応生成物に関連付けることを提案しています。チームは、シンチレーションベースの中性子線およびガンマ線検出器、質量分析計、熱発生のマイクロワット分解能測定を実行できる熱量計、および </a:t>
                      </a:r>
                      <a:r>
                        <a:rPr kumimoji="1" lang="en-US" altLang="ja-JP" sz="1100" b="0" i="0" kern="1200" dirty="0">
                          <a:solidFill>
                            <a:schemeClr val="tx1"/>
                          </a:solidFill>
                          <a:effectLst/>
                          <a:latin typeface="BIZ UDPゴシック" panose="020B0400000000000000" pitchFamily="50" charset="-128"/>
                          <a:ea typeface="BIZ UDPゴシック" panose="020B0400000000000000" pitchFamily="50" charset="-128"/>
                          <a:cs typeface="+mn-cs"/>
                        </a:rPr>
                        <a:t>ab-initio </a:t>
                      </a:r>
                      <a:r>
                        <a:rPr kumimoji="1" lang="ja-JP" altLang="en-US" sz="1100" b="0" i="0" kern="1200" dirty="0">
                          <a:solidFill>
                            <a:schemeClr val="tx1"/>
                          </a:solidFill>
                          <a:effectLst/>
                          <a:latin typeface="BIZ UDPゴシック" panose="020B0400000000000000" pitchFamily="50" charset="-128"/>
                          <a:ea typeface="BIZ UDPゴシック" panose="020B0400000000000000" pitchFamily="50" charset="-128"/>
                          <a:cs typeface="+mn-cs"/>
                        </a:rPr>
                        <a:t>計算アプローチを組み合わせる予定です。提案された研究では、実験的および理論的に、過剰な熱生成と </a:t>
                      </a:r>
                      <a:r>
                        <a:rPr kumimoji="1" lang="en-US" altLang="ja-JP" sz="1100" b="0" i="0" kern="1200" dirty="0">
                          <a:solidFill>
                            <a:schemeClr val="tx1"/>
                          </a:solidFill>
                          <a:effectLst/>
                          <a:latin typeface="BIZ UDPゴシック" panose="020B0400000000000000" pitchFamily="50" charset="-128"/>
                          <a:ea typeface="BIZ UDPゴシック" panose="020B0400000000000000" pitchFamily="50" charset="-128"/>
                          <a:cs typeface="+mn-cs"/>
                        </a:rPr>
                        <a:t>LENR </a:t>
                      </a:r>
                      <a:r>
                        <a:rPr kumimoji="1" lang="ja-JP" altLang="en-US" sz="1100" b="0" i="0" kern="1200" dirty="0">
                          <a:solidFill>
                            <a:schemeClr val="tx1"/>
                          </a:solidFill>
                          <a:effectLst/>
                          <a:latin typeface="BIZ UDPゴシック" panose="020B0400000000000000" pitchFamily="50" charset="-128"/>
                          <a:ea typeface="BIZ UDPゴシック" panose="020B0400000000000000" pitchFamily="50" charset="-128"/>
                          <a:cs typeface="+mn-cs"/>
                        </a:rPr>
                        <a:t>の起源とメカニズムを調査。</a:t>
                      </a:r>
                      <a:endParaRPr kumimoji="1" lang="ja-JP" altLang="en-US" sz="700" i="0" dirty="0">
                        <a:latin typeface="BIZ UDPゴシック" panose="020B0400000000000000" pitchFamily="50" charset="-128"/>
                        <a:ea typeface="BIZ UDPゴシック" panose="020B0400000000000000" pitchFamily="50" charset="-128"/>
                      </a:endParaRPr>
                    </a:p>
                  </a:txBody>
                  <a:tcPr anchor="ctr"/>
                </a:tc>
                <a:extLst>
                  <a:ext uri="{0D108BD9-81ED-4DB2-BD59-A6C34878D82A}">
                    <a16:rowId xmlns:a16="http://schemas.microsoft.com/office/drawing/2014/main" val="3773293339"/>
                  </a:ext>
                </a:extLst>
              </a:tr>
              <a:tr h="722611">
                <a:tc>
                  <a:txBody>
                    <a:bodyPr/>
                    <a:lstStyle/>
                    <a:p>
                      <a:pPr algn="ctr"/>
                      <a:r>
                        <a:rPr kumimoji="1" lang="ja-JP" altLang="en-US" sz="2000" b="1" dirty="0">
                          <a:latin typeface="BIZ UDPゴシック" panose="020B0400000000000000" pitchFamily="50" charset="-128"/>
                          <a:ea typeface="BIZ UDPゴシック" panose="020B0400000000000000" pitchFamily="50" charset="-128"/>
                        </a:rPr>
                        <a:t>８</a:t>
                      </a:r>
                    </a:p>
                  </a:txBody>
                  <a:tcPr anchor="ctr"/>
                </a:tc>
                <a:tc>
                  <a:txBody>
                    <a:bodyPr/>
                    <a:lstStyle/>
                    <a:p>
                      <a:pPr algn="ctr"/>
                      <a:r>
                        <a:rPr kumimoji="1" lang="ja-JP" altLang="en-US" sz="1800" b="1" i="0" kern="1200" dirty="0">
                          <a:solidFill>
                            <a:schemeClr val="tx1"/>
                          </a:solidFill>
                          <a:effectLst/>
                          <a:latin typeface="+mn-lt"/>
                          <a:ea typeface="+mn-ea"/>
                          <a:cs typeface="+mn-cs"/>
                        </a:rPr>
                        <a:t>ミシガン大学（２）</a:t>
                      </a:r>
                      <a:endParaRPr kumimoji="1" lang="ja-JP" altLang="en-US" dirty="0"/>
                    </a:p>
                  </a:txBody>
                  <a:tcPr anchor="ctr"/>
                </a:tc>
                <a:tc>
                  <a:txBody>
                    <a:bodyPr/>
                    <a:lstStyle/>
                    <a:p>
                      <a:pPr algn="l"/>
                      <a:r>
                        <a:rPr kumimoji="1" lang="ja-JP" altLang="en-US" sz="1100" b="0" i="0" kern="1200" dirty="0">
                          <a:solidFill>
                            <a:schemeClr val="tx1"/>
                          </a:solidFill>
                          <a:effectLst/>
                          <a:latin typeface="BIZ UDPゴシック" panose="020B0400000000000000" pitchFamily="50" charset="-128"/>
                          <a:ea typeface="BIZ UDPゴシック" panose="020B0400000000000000" pitchFamily="50" charset="-128"/>
                          <a:cs typeface="+mn-cs"/>
                        </a:rPr>
                        <a:t>低エネルギー核反応における探索的実験のための電離放射線検出 </a:t>
                      </a:r>
                      <a:r>
                        <a:rPr kumimoji="1" lang="en-US" altLang="ja-JP" sz="1100" b="0" i="0" kern="1200" dirty="0">
                          <a:solidFill>
                            <a:schemeClr val="tx1"/>
                          </a:solidFill>
                          <a:effectLst/>
                          <a:latin typeface="BIZ UDPゴシック" panose="020B0400000000000000" pitchFamily="50" charset="-128"/>
                          <a:ea typeface="BIZ UDPゴシック" panose="020B0400000000000000" pitchFamily="50" charset="-128"/>
                          <a:cs typeface="+mn-cs"/>
                        </a:rPr>
                        <a:t>- 902,213 </a:t>
                      </a:r>
                      <a:r>
                        <a:rPr kumimoji="1" lang="ja-JP" altLang="en-US" sz="1100" b="0" i="0" kern="1200" dirty="0">
                          <a:solidFill>
                            <a:schemeClr val="tx1"/>
                          </a:solidFill>
                          <a:effectLst/>
                          <a:latin typeface="BIZ UDPゴシック" panose="020B0400000000000000" pitchFamily="50" charset="-128"/>
                          <a:ea typeface="BIZ UDPゴシック" panose="020B0400000000000000" pitchFamily="50" charset="-128"/>
                          <a:cs typeface="+mn-cs"/>
                        </a:rPr>
                        <a:t>ドル。ミシガン大学は、</a:t>
                      </a:r>
                      <a:r>
                        <a:rPr kumimoji="1" lang="en-US" altLang="ja-JP" sz="1100" b="0" i="0" kern="1200" dirty="0">
                          <a:solidFill>
                            <a:schemeClr val="tx1"/>
                          </a:solidFill>
                          <a:effectLst/>
                          <a:latin typeface="BIZ UDPゴシック" panose="020B0400000000000000" pitchFamily="50" charset="-128"/>
                          <a:ea typeface="BIZ UDPゴシック" panose="020B0400000000000000" pitchFamily="50" charset="-128"/>
                          <a:cs typeface="+mn-cs"/>
                        </a:rPr>
                        <a:t>LENR </a:t>
                      </a:r>
                      <a:r>
                        <a:rPr kumimoji="1" lang="ja-JP" altLang="en-US" sz="1100" b="0" i="0" kern="1200" dirty="0">
                          <a:solidFill>
                            <a:schemeClr val="tx1"/>
                          </a:solidFill>
                          <a:effectLst/>
                          <a:latin typeface="BIZ UDPゴシック" panose="020B0400000000000000" pitchFamily="50" charset="-128"/>
                          <a:ea typeface="BIZ UDPゴシック" panose="020B0400000000000000" pitchFamily="50" charset="-128"/>
                          <a:cs typeface="+mn-cs"/>
                        </a:rPr>
                        <a:t>実験からの仮想的な中性子、ガンマ、およびイオン放出を測定する機能を提供します。最新の計測器は、収集されたデータを解釈し、提案された信号を評価するために、データの取得、分析、背景の理解におけるベスト プラクティスと組み合わせ。</a:t>
                      </a:r>
                      <a:endParaRPr kumimoji="1" lang="ja-JP" altLang="en-US" sz="700" i="0" dirty="0">
                        <a:latin typeface="BIZ UDPゴシック" panose="020B0400000000000000" pitchFamily="50" charset="-128"/>
                        <a:ea typeface="BIZ UDPゴシック" panose="020B0400000000000000" pitchFamily="50" charset="-128"/>
                      </a:endParaRPr>
                    </a:p>
                  </a:txBody>
                  <a:tcPr anchor="ctr"/>
                </a:tc>
                <a:extLst>
                  <a:ext uri="{0D108BD9-81ED-4DB2-BD59-A6C34878D82A}">
                    <a16:rowId xmlns:a16="http://schemas.microsoft.com/office/drawing/2014/main" val="1787628196"/>
                  </a:ext>
                </a:extLst>
              </a:tr>
            </a:tbl>
          </a:graphicData>
        </a:graphic>
      </p:graphicFrame>
    </p:spTree>
    <p:extLst>
      <p:ext uri="{BB962C8B-B14F-4D97-AF65-F5344CB8AC3E}">
        <p14:creationId xmlns:p14="http://schemas.microsoft.com/office/powerpoint/2010/main" val="22902912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テキスト ボックス 30">
            <a:extLst>
              <a:ext uri="{FF2B5EF4-FFF2-40B4-BE49-F238E27FC236}">
                <a16:creationId xmlns:a16="http://schemas.microsoft.com/office/drawing/2014/main" id="{F8E5A497-76AE-47D0-AAF2-9E7D375D5BCD}"/>
              </a:ext>
            </a:extLst>
          </p:cNvPr>
          <p:cNvSpPr txBox="1"/>
          <p:nvPr/>
        </p:nvSpPr>
        <p:spPr>
          <a:xfrm>
            <a:off x="0" y="0"/>
            <a:ext cx="12192000" cy="523220"/>
          </a:xfrm>
          <a:prstGeom prst="rect">
            <a:avLst/>
          </a:prstGeom>
          <a:solidFill>
            <a:srgbClr val="052F61"/>
          </a:solidFill>
        </p:spPr>
        <p:txBody>
          <a:bodyPr wrap="square" rtlCol="0">
            <a:spAutoFit/>
          </a:bodyPr>
          <a:lstStyle/>
          <a:p>
            <a:pPr algn="ctr"/>
            <a:r>
              <a:rPr lang="ja-JP" altLang="en-US" sz="2800" b="1" dirty="0">
                <a:solidFill>
                  <a:schemeClr val="bg1"/>
                </a:solidFill>
                <a:latin typeface="Meiryo UI" panose="020B0604030504040204" pitchFamily="50" charset="-128"/>
                <a:ea typeface="Meiryo UI" panose="020B0604030504040204" pitchFamily="50" charset="-128"/>
              </a:rPr>
              <a:t>と、言うことで・・・</a:t>
            </a:r>
            <a:endParaRPr lang="en-US" altLang="ja-JP" sz="2800" b="1" dirty="0">
              <a:solidFill>
                <a:schemeClr val="bg1"/>
              </a:solidFill>
              <a:latin typeface="Meiryo UI" panose="020B0604030504040204" pitchFamily="50" charset="-128"/>
              <a:ea typeface="Meiryo UI" panose="020B0604030504040204" pitchFamily="50" charset="-128"/>
            </a:endParaRPr>
          </a:p>
        </p:txBody>
      </p:sp>
      <p:sp>
        <p:nvSpPr>
          <p:cNvPr id="2" name="テキスト ボックス 1">
            <a:extLst>
              <a:ext uri="{FF2B5EF4-FFF2-40B4-BE49-F238E27FC236}">
                <a16:creationId xmlns:a16="http://schemas.microsoft.com/office/drawing/2014/main" id="{1EEA7E4C-64A0-4171-85E6-6ECF5E4F2FE0}"/>
              </a:ext>
            </a:extLst>
          </p:cNvPr>
          <p:cNvSpPr txBox="1"/>
          <p:nvPr/>
        </p:nvSpPr>
        <p:spPr>
          <a:xfrm>
            <a:off x="721468" y="1523927"/>
            <a:ext cx="11107366" cy="954107"/>
          </a:xfrm>
          <a:prstGeom prst="rect">
            <a:avLst/>
          </a:prstGeom>
          <a:noFill/>
        </p:spPr>
        <p:txBody>
          <a:bodyPr wrap="square" rtlCol="0">
            <a:spAutoFit/>
          </a:bodyPr>
          <a:lstStyle/>
          <a:p>
            <a:r>
              <a:rPr kumimoji="1" lang="ja-JP" altLang="en-US" sz="2800" dirty="0">
                <a:latin typeface="UD デジタル 教科書体 NK-B" panose="02020700000000000000" pitchFamily="18" charset="-128"/>
                <a:ea typeface="UD デジタル 教科書体 NK-B" panose="02020700000000000000" pitchFamily="18" charset="-128"/>
              </a:rPr>
              <a:t>高レベル放射性廃棄物の減容化・短寿命化に溶融塩炉を試してみよう。</a:t>
            </a:r>
            <a:endParaRPr kumimoji="1" lang="en-US" altLang="ja-JP" sz="2800" dirty="0">
              <a:latin typeface="UD デジタル 教科書体 NK-B" panose="02020700000000000000" pitchFamily="18" charset="-128"/>
              <a:ea typeface="UD デジタル 教科書体 NK-B" panose="02020700000000000000" pitchFamily="18" charset="-128"/>
            </a:endParaRPr>
          </a:p>
          <a:p>
            <a:r>
              <a:rPr lang="ja-JP" altLang="en-US" sz="2800" dirty="0">
                <a:latin typeface="UD デジタル 教科書体 NK-B" panose="02020700000000000000" pitchFamily="18" charset="-128"/>
                <a:ea typeface="UD デジタル 教科書体 NK-B" panose="02020700000000000000" pitchFamily="18" charset="-128"/>
              </a:rPr>
              <a:t>１０万年保管するって、無理でしょ～</a:t>
            </a:r>
            <a:endParaRPr kumimoji="1" lang="ja-JP" altLang="en-US" sz="2800" dirty="0">
              <a:latin typeface="UD デジタル 教科書体 NK-B" panose="02020700000000000000" pitchFamily="18" charset="-128"/>
              <a:ea typeface="UD デジタル 教科書体 NK-B" panose="02020700000000000000" pitchFamily="18" charset="-128"/>
            </a:endParaRPr>
          </a:p>
        </p:txBody>
      </p:sp>
      <p:sp>
        <p:nvSpPr>
          <p:cNvPr id="6" name="テキスト ボックス 5">
            <a:extLst>
              <a:ext uri="{FF2B5EF4-FFF2-40B4-BE49-F238E27FC236}">
                <a16:creationId xmlns:a16="http://schemas.microsoft.com/office/drawing/2014/main" id="{74B24A87-B9C4-4290-9693-EEBF2B69E86B}"/>
              </a:ext>
            </a:extLst>
          </p:cNvPr>
          <p:cNvSpPr txBox="1"/>
          <p:nvPr/>
        </p:nvSpPr>
        <p:spPr>
          <a:xfrm>
            <a:off x="721468" y="3399783"/>
            <a:ext cx="10496144" cy="954107"/>
          </a:xfrm>
          <a:prstGeom prst="rect">
            <a:avLst/>
          </a:prstGeom>
          <a:noFill/>
        </p:spPr>
        <p:txBody>
          <a:bodyPr wrap="square" rtlCol="0">
            <a:spAutoFit/>
          </a:bodyPr>
          <a:lstStyle/>
          <a:p>
            <a:r>
              <a:rPr lang="ja-JP" altLang="en-US" sz="2800" dirty="0">
                <a:latin typeface="UD デジタル 教科書体 NK-B" panose="02020700000000000000" pitchFamily="18" charset="-128"/>
                <a:ea typeface="UD デジタル 教科書体 NK-B" panose="02020700000000000000" pitchFamily="18" charset="-128"/>
              </a:rPr>
              <a:t>ウラン資源には将来供給に限界が見えている。</a:t>
            </a:r>
            <a:endParaRPr lang="en-US" altLang="ja-JP" sz="2800" dirty="0">
              <a:latin typeface="UD デジタル 教科書体 NK-B" panose="02020700000000000000" pitchFamily="18" charset="-128"/>
              <a:ea typeface="UD デジタル 教科書体 NK-B" panose="02020700000000000000" pitchFamily="18" charset="-128"/>
            </a:endParaRPr>
          </a:p>
          <a:p>
            <a:r>
              <a:rPr lang="ja-JP" altLang="en-US" sz="2800" dirty="0">
                <a:latin typeface="UD デジタル 教科書体 NK-B" panose="02020700000000000000" pitchFamily="18" charset="-128"/>
                <a:ea typeface="UD デジタル 教科書体 NK-B" panose="02020700000000000000" pitchFamily="18" charset="-128"/>
              </a:rPr>
              <a:t>遥かに資源量が多い</a:t>
            </a:r>
            <a:r>
              <a:rPr lang="ja-JP" altLang="en-US" sz="2800" dirty="0">
                <a:solidFill>
                  <a:srgbClr val="C00000"/>
                </a:solidFill>
                <a:latin typeface="UD デジタル 教科書体 NK-B" panose="02020700000000000000" pitchFamily="18" charset="-128"/>
                <a:ea typeface="UD デジタル 教科書体 NK-B" panose="02020700000000000000" pitchFamily="18" charset="-128"/>
              </a:rPr>
              <a:t>トリウム</a:t>
            </a:r>
            <a:r>
              <a:rPr lang="ja-JP" altLang="en-US" sz="2800" dirty="0">
                <a:latin typeface="UD デジタル 教科書体 NK-B" panose="02020700000000000000" pitchFamily="18" charset="-128"/>
                <a:ea typeface="UD デジタル 教科書体 NK-B" panose="02020700000000000000" pitchFamily="18" charset="-128"/>
              </a:rPr>
              <a:t>に注目しても良いかも知れない。</a:t>
            </a:r>
            <a:endParaRPr kumimoji="1" lang="ja-JP" altLang="en-US" sz="2800" dirty="0">
              <a:latin typeface="UD デジタル 教科書体 NK-B" panose="02020700000000000000" pitchFamily="18" charset="-128"/>
              <a:ea typeface="UD デジタル 教科書体 NK-B" panose="02020700000000000000" pitchFamily="18" charset="-128"/>
            </a:endParaRPr>
          </a:p>
        </p:txBody>
      </p:sp>
      <p:sp>
        <p:nvSpPr>
          <p:cNvPr id="7" name="テキスト ボックス 6">
            <a:extLst>
              <a:ext uri="{FF2B5EF4-FFF2-40B4-BE49-F238E27FC236}">
                <a16:creationId xmlns:a16="http://schemas.microsoft.com/office/drawing/2014/main" id="{4D83CEB7-67DE-4FE2-82CF-8550CA08539E}"/>
              </a:ext>
            </a:extLst>
          </p:cNvPr>
          <p:cNvSpPr txBox="1"/>
          <p:nvPr/>
        </p:nvSpPr>
        <p:spPr>
          <a:xfrm>
            <a:off x="721467" y="5475727"/>
            <a:ext cx="10426431" cy="954107"/>
          </a:xfrm>
          <a:prstGeom prst="rect">
            <a:avLst/>
          </a:prstGeom>
          <a:noFill/>
        </p:spPr>
        <p:txBody>
          <a:bodyPr wrap="square" rtlCol="0">
            <a:spAutoFit/>
          </a:bodyPr>
          <a:lstStyle/>
          <a:p>
            <a:r>
              <a:rPr lang="ja-JP" altLang="en-US" sz="2800" dirty="0">
                <a:latin typeface="UD デジタル 教科書体 NK-B" panose="02020700000000000000" pitchFamily="18" charset="-128"/>
                <a:ea typeface="UD デジタル 教科書体 NK-B" panose="02020700000000000000" pitchFamily="18" charset="-128"/>
              </a:rPr>
              <a:t>新たに開発する原子炉も興味深いが、ビジネス視点からは、</a:t>
            </a:r>
            <a:endParaRPr lang="en-US" altLang="ja-JP" sz="2800" dirty="0">
              <a:latin typeface="UD デジタル 教科書体 NK-B" panose="02020700000000000000" pitchFamily="18" charset="-128"/>
              <a:ea typeface="UD デジタル 教科書体 NK-B" panose="02020700000000000000" pitchFamily="18" charset="-128"/>
            </a:endParaRPr>
          </a:p>
          <a:p>
            <a:r>
              <a:rPr lang="ja-JP" altLang="en-US" sz="2800" dirty="0">
                <a:latin typeface="UD デジタル 教科書体 NK-B" panose="02020700000000000000" pitchFamily="18" charset="-128"/>
                <a:ea typeface="UD デジタル 教科書体 NK-B" panose="02020700000000000000" pitchFamily="18" charset="-128"/>
              </a:rPr>
              <a:t>小型で長期燃料供給が不要な軍用原子炉で新事業領域を開拓？</a:t>
            </a:r>
            <a:endParaRPr kumimoji="1" lang="ja-JP" altLang="en-US" sz="2800" dirty="0">
              <a:latin typeface="UD デジタル 教科書体 NK-B" panose="02020700000000000000" pitchFamily="18" charset="-128"/>
              <a:ea typeface="UD デジタル 教科書体 NK-B" panose="02020700000000000000" pitchFamily="18" charset="-128"/>
            </a:endParaRPr>
          </a:p>
        </p:txBody>
      </p:sp>
      <p:sp>
        <p:nvSpPr>
          <p:cNvPr id="3" name="テキスト ボックス 2">
            <a:extLst>
              <a:ext uri="{FF2B5EF4-FFF2-40B4-BE49-F238E27FC236}">
                <a16:creationId xmlns:a16="http://schemas.microsoft.com/office/drawing/2014/main" id="{B1161743-B289-45E2-B6F3-D605D749601C}"/>
              </a:ext>
            </a:extLst>
          </p:cNvPr>
          <p:cNvSpPr txBox="1"/>
          <p:nvPr/>
        </p:nvSpPr>
        <p:spPr>
          <a:xfrm>
            <a:off x="721467" y="735554"/>
            <a:ext cx="5455597" cy="707886"/>
          </a:xfrm>
          <a:prstGeom prst="rect">
            <a:avLst/>
          </a:prstGeom>
          <a:solidFill>
            <a:srgbClr val="FFC000"/>
          </a:solidFill>
        </p:spPr>
        <p:txBody>
          <a:bodyPr wrap="square" rtlCol="0">
            <a:spAutoFit/>
          </a:bodyPr>
          <a:lstStyle/>
          <a:p>
            <a:r>
              <a:rPr kumimoji="1" lang="ja-JP" altLang="en-US" sz="4000" b="1" dirty="0">
                <a:latin typeface="HG教科書体" panose="02020609000000000000" pitchFamily="17" charset="-128"/>
                <a:ea typeface="HG教科書体" panose="02020609000000000000" pitchFamily="17" charset="-128"/>
              </a:rPr>
              <a:t>★</a:t>
            </a:r>
            <a:r>
              <a:rPr kumimoji="1" lang="en-US" altLang="ja-JP" sz="4000" b="1" dirty="0">
                <a:latin typeface="BIZ UDPゴシック" panose="020B0400000000000000" pitchFamily="50" charset="-128"/>
                <a:ea typeface="BIZ UDPゴシック" panose="020B0400000000000000" pitchFamily="50" charset="-128"/>
              </a:rPr>
              <a:t>F1</a:t>
            </a:r>
            <a:r>
              <a:rPr kumimoji="1" lang="ja-JP" altLang="en-US" sz="4000" b="1" dirty="0">
                <a:latin typeface="HG教科書体" panose="02020609000000000000" pitchFamily="17" charset="-128"/>
                <a:ea typeface="HG教科書体" panose="02020609000000000000" pitchFamily="17" charset="-128"/>
              </a:rPr>
              <a:t>事故処理、廃炉</a:t>
            </a:r>
          </a:p>
        </p:txBody>
      </p:sp>
      <p:sp>
        <p:nvSpPr>
          <p:cNvPr id="9" name="テキスト ボックス 8">
            <a:extLst>
              <a:ext uri="{FF2B5EF4-FFF2-40B4-BE49-F238E27FC236}">
                <a16:creationId xmlns:a16="http://schemas.microsoft.com/office/drawing/2014/main" id="{E4EDEF23-3431-456A-B628-0F431B64E0D6}"/>
              </a:ext>
            </a:extLst>
          </p:cNvPr>
          <p:cNvSpPr txBox="1"/>
          <p:nvPr/>
        </p:nvSpPr>
        <p:spPr>
          <a:xfrm>
            <a:off x="721468" y="2653224"/>
            <a:ext cx="2906950" cy="707886"/>
          </a:xfrm>
          <a:prstGeom prst="rect">
            <a:avLst/>
          </a:prstGeom>
          <a:solidFill>
            <a:schemeClr val="accent6">
              <a:lumMod val="60000"/>
              <a:lumOff val="40000"/>
            </a:schemeClr>
          </a:solidFill>
        </p:spPr>
        <p:txBody>
          <a:bodyPr wrap="square" rtlCol="0">
            <a:spAutoFit/>
          </a:bodyPr>
          <a:lstStyle/>
          <a:p>
            <a:r>
              <a:rPr kumimoji="1" lang="ja-JP" altLang="en-US" sz="4000" b="1" dirty="0">
                <a:latin typeface="HG教科書体" panose="02020609000000000000" pitchFamily="17" charset="-128"/>
                <a:ea typeface="HG教科書体" panose="02020609000000000000" pitchFamily="17" charset="-128"/>
              </a:rPr>
              <a:t>★資源制約</a:t>
            </a:r>
          </a:p>
        </p:txBody>
      </p:sp>
      <p:sp>
        <p:nvSpPr>
          <p:cNvPr id="10" name="テキスト ボックス 9">
            <a:extLst>
              <a:ext uri="{FF2B5EF4-FFF2-40B4-BE49-F238E27FC236}">
                <a16:creationId xmlns:a16="http://schemas.microsoft.com/office/drawing/2014/main" id="{A313B336-D81F-47FB-8033-4F1713FDA1B2}"/>
              </a:ext>
            </a:extLst>
          </p:cNvPr>
          <p:cNvSpPr txBox="1"/>
          <p:nvPr/>
        </p:nvSpPr>
        <p:spPr>
          <a:xfrm>
            <a:off x="721468" y="4705088"/>
            <a:ext cx="3928354" cy="707886"/>
          </a:xfrm>
          <a:prstGeom prst="rect">
            <a:avLst/>
          </a:prstGeom>
          <a:solidFill>
            <a:schemeClr val="accent2">
              <a:lumMod val="60000"/>
              <a:lumOff val="40000"/>
            </a:schemeClr>
          </a:solidFill>
        </p:spPr>
        <p:txBody>
          <a:bodyPr wrap="square" rtlCol="0">
            <a:spAutoFit/>
          </a:bodyPr>
          <a:lstStyle/>
          <a:p>
            <a:r>
              <a:rPr kumimoji="1" lang="ja-JP" altLang="en-US" sz="4000" b="1" dirty="0">
                <a:latin typeface="HG教科書体" panose="02020609000000000000" pitchFamily="17" charset="-128"/>
                <a:ea typeface="HG教科書体" panose="02020609000000000000" pitchFamily="17" charset="-128"/>
              </a:rPr>
              <a:t>★事業領域開拓</a:t>
            </a:r>
          </a:p>
        </p:txBody>
      </p:sp>
    </p:spTree>
    <p:extLst>
      <p:ext uri="{BB962C8B-B14F-4D97-AF65-F5344CB8AC3E}">
        <p14:creationId xmlns:p14="http://schemas.microsoft.com/office/powerpoint/2010/main" val="12081528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テキスト ボックス 7"/>
          <p:cNvSpPr txBox="1"/>
          <p:nvPr/>
        </p:nvSpPr>
        <p:spPr>
          <a:xfrm>
            <a:off x="3281948" y="210382"/>
            <a:ext cx="5692366" cy="6432530"/>
          </a:xfrm>
          <a:prstGeom prst="rect">
            <a:avLst/>
          </a:prstGeom>
          <a:noFill/>
        </p:spPr>
        <p:txBody>
          <a:bodyPr wrap="square" rtlCol="0" anchor="ctr">
            <a:spAutoFit/>
          </a:bodyPr>
          <a:lstStyle/>
          <a:p>
            <a:pPr algn="ctr"/>
            <a:r>
              <a:rPr kumimoji="1" lang="ja-JP" altLang="en-US" sz="41200" b="1" dirty="0">
                <a:solidFill>
                  <a:srgbClr val="FFC000"/>
                </a:solidFill>
                <a:latin typeface="Meiryo UI" panose="020B0604030504040204" pitchFamily="50" charset="-128"/>
                <a:ea typeface="Meiryo UI" panose="020B0604030504040204" pitchFamily="50" charset="-128"/>
              </a:rPr>
              <a:t>１</a:t>
            </a:r>
          </a:p>
        </p:txBody>
      </p:sp>
      <p:sp>
        <p:nvSpPr>
          <p:cNvPr id="3" name="テキスト ボックス 2"/>
          <p:cNvSpPr txBox="1"/>
          <p:nvPr/>
        </p:nvSpPr>
        <p:spPr>
          <a:xfrm>
            <a:off x="1424988" y="2767280"/>
            <a:ext cx="9378099" cy="1569660"/>
          </a:xfrm>
          <a:prstGeom prst="rect">
            <a:avLst/>
          </a:prstGeom>
          <a:noFill/>
        </p:spPr>
        <p:txBody>
          <a:bodyPr wrap="square" rtlCol="0">
            <a:spAutoFit/>
          </a:bodyPr>
          <a:lstStyle/>
          <a:p>
            <a:pPr algn="ctr"/>
            <a:r>
              <a:rPr lang="ja-JP" altLang="en-US" sz="9600" dirty="0">
                <a:latin typeface="Yet R" panose="02030504000101010101" pitchFamily="18" charset="-127"/>
                <a:ea typeface="Yet R" panose="02030504000101010101" pitchFamily="18" charset="-127"/>
              </a:rPr>
              <a:t>小</a:t>
            </a:r>
            <a:r>
              <a:rPr kumimoji="1" lang="ja-JP" altLang="en-US" sz="9600" dirty="0">
                <a:latin typeface="Yet R" panose="02030504000101010101" pitchFamily="18" charset="-127"/>
                <a:ea typeface="Yet R" panose="02030504000101010101" pitchFamily="18" charset="-127"/>
              </a:rPr>
              <a:t>型炉</a:t>
            </a:r>
            <a:endParaRPr kumimoji="1" lang="en-US" altLang="ja-JP" sz="4000" dirty="0">
              <a:latin typeface="Yet R" panose="02030504000101010101" pitchFamily="18" charset="-127"/>
              <a:ea typeface="Yet R" panose="02030504000101010101" pitchFamily="18" charset="-127"/>
            </a:endParaRPr>
          </a:p>
        </p:txBody>
      </p:sp>
      <p:grpSp>
        <p:nvGrpSpPr>
          <p:cNvPr id="2" name="object 4">
            <a:extLst>
              <a:ext uri="{FF2B5EF4-FFF2-40B4-BE49-F238E27FC236}">
                <a16:creationId xmlns:a16="http://schemas.microsoft.com/office/drawing/2014/main" id="{3DD37BD2-AADF-B937-535D-826EB19E83EF}"/>
              </a:ext>
            </a:extLst>
          </p:cNvPr>
          <p:cNvGrpSpPr/>
          <p:nvPr/>
        </p:nvGrpSpPr>
        <p:grpSpPr>
          <a:xfrm>
            <a:off x="8974314" y="216926"/>
            <a:ext cx="1381125" cy="1610360"/>
            <a:chOff x="7206905" y="4481903"/>
            <a:chExt cx="1381125" cy="1610360"/>
          </a:xfrm>
        </p:grpSpPr>
        <p:pic>
          <p:nvPicPr>
            <p:cNvPr id="4" name="object 5">
              <a:extLst>
                <a:ext uri="{FF2B5EF4-FFF2-40B4-BE49-F238E27FC236}">
                  <a16:creationId xmlns:a16="http://schemas.microsoft.com/office/drawing/2014/main" id="{FAB8851D-A374-B361-66CE-C65F3F6F68A1}"/>
                </a:ext>
              </a:extLst>
            </p:cNvPr>
            <p:cNvPicPr/>
            <p:nvPr/>
          </p:nvPicPr>
          <p:blipFill>
            <a:blip r:embed="rId2" cstate="print"/>
            <a:stretch>
              <a:fillRect/>
            </a:stretch>
          </p:blipFill>
          <p:spPr>
            <a:xfrm>
              <a:off x="7206905" y="4481903"/>
              <a:ext cx="1380806" cy="1609766"/>
            </a:xfrm>
            <a:prstGeom prst="rect">
              <a:avLst/>
            </a:prstGeom>
          </p:spPr>
        </p:pic>
        <p:sp>
          <p:nvSpPr>
            <p:cNvPr id="5" name="object 6">
              <a:extLst>
                <a:ext uri="{FF2B5EF4-FFF2-40B4-BE49-F238E27FC236}">
                  <a16:creationId xmlns:a16="http://schemas.microsoft.com/office/drawing/2014/main" id="{2859D22B-99C9-5334-28A6-01A321279C20}"/>
                </a:ext>
              </a:extLst>
            </p:cNvPr>
            <p:cNvSpPr/>
            <p:nvPr/>
          </p:nvSpPr>
          <p:spPr>
            <a:xfrm>
              <a:off x="8492489" y="5157977"/>
              <a:ext cx="12700" cy="775970"/>
            </a:xfrm>
            <a:custGeom>
              <a:avLst/>
              <a:gdLst/>
              <a:ahLst/>
              <a:cxnLst/>
              <a:rect l="l" t="t" r="r" b="b"/>
              <a:pathLst>
                <a:path w="12700" h="775970">
                  <a:moveTo>
                    <a:pt x="0" y="0"/>
                  </a:moveTo>
                  <a:lnTo>
                    <a:pt x="12192" y="775716"/>
                  </a:lnTo>
                </a:path>
              </a:pathLst>
            </a:custGeom>
            <a:ln w="19812">
              <a:solidFill>
                <a:srgbClr val="DEEBF7"/>
              </a:solidFill>
            </a:ln>
          </p:spPr>
          <p:txBody>
            <a:bodyPr wrap="square" lIns="0" tIns="0" rIns="0" bIns="0" rtlCol="0"/>
            <a:lstStyle/>
            <a:p>
              <a:endParaRPr/>
            </a:p>
          </p:txBody>
        </p:sp>
      </p:grpSp>
      <p:pic>
        <p:nvPicPr>
          <p:cNvPr id="6" name="object 7">
            <a:extLst>
              <a:ext uri="{FF2B5EF4-FFF2-40B4-BE49-F238E27FC236}">
                <a16:creationId xmlns:a16="http://schemas.microsoft.com/office/drawing/2014/main" id="{A6D62B68-52AE-87F9-7514-DC7FE0466F9A}"/>
              </a:ext>
            </a:extLst>
          </p:cNvPr>
          <p:cNvPicPr/>
          <p:nvPr/>
        </p:nvPicPr>
        <p:blipFill>
          <a:blip r:embed="rId3" cstate="print"/>
          <a:stretch>
            <a:fillRect/>
          </a:stretch>
        </p:blipFill>
        <p:spPr>
          <a:xfrm>
            <a:off x="10474878" y="210382"/>
            <a:ext cx="1428315" cy="1616310"/>
          </a:xfrm>
          <a:prstGeom prst="rect">
            <a:avLst/>
          </a:prstGeom>
        </p:spPr>
      </p:pic>
      <p:pic>
        <p:nvPicPr>
          <p:cNvPr id="7" name="object 8">
            <a:extLst>
              <a:ext uri="{FF2B5EF4-FFF2-40B4-BE49-F238E27FC236}">
                <a16:creationId xmlns:a16="http://schemas.microsoft.com/office/drawing/2014/main" id="{9787C9D7-7160-370E-9148-24E65A02A703}"/>
              </a:ext>
            </a:extLst>
          </p:cNvPr>
          <p:cNvPicPr/>
          <p:nvPr/>
        </p:nvPicPr>
        <p:blipFill>
          <a:blip r:embed="rId4" cstate="print"/>
          <a:stretch>
            <a:fillRect/>
          </a:stretch>
        </p:blipFill>
        <p:spPr>
          <a:xfrm>
            <a:off x="7337266" y="210382"/>
            <a:ext cx="1387233" cy="1629397"/>
          </a:xfrm>
          <a:prstGeom prst="rect">
            <a:avLst/>
          </a:prstGeom>
        </p:spPr>
      </p:pic>
    </p:spTree>
    <p:extLst>
      <p:ext uri="{BB962C8B-B14F-4D97-AF65-F5344CB8AC3E}">
        <p14:creationId xmlns:p14="http://schemas.microsoft.com/office/powerpoint/2010/main" val="20487197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4"/>
          <p:cNvGraphicFramePr>
            <a:graphicFrameLocks noGrp="1"/>
          </p:cNvGraphicFramePr>
          <p:nvPr>
            <p:extLst>
              <p:ext uri="{D42A27DB-BD31-4B8C-83A1-F6EECF244321}">
                <p14:modId xmlns:p14="http://schemas.microsoft.com/office/powerpoint/2010/main" val="1521257256"/>
              </p:ext>
            </p:extLst>
          </p:nvPr>
        </p:nvGraphicFramePr>
        <p:xfrm>
          <a:off x="2215702" y="4765924"/>
          <a:ext cx="7823648" cy="1550679"/>
        </p:xfrm>
        <a:graphic>
          <a:graphicData uri="http://schemas.openxmlformats.org/drawingml/2006/table">
            <a:tbl>
              <a:tblPr firstRow="1" bandRow="1">
                <a:tableStyleId>{2D5ABB26-0587-4C30-8999-92F81FD0307C}</a:tableStyleId>
              </a:tblPr>
              <a:tblGrid>
                <a:gridCol w="1999818">
                  <a:extLst>
                    <a:ext uri="{9D8B030D-6E8A-4147-A177-3AD203B41FA5}">
                      <a16:colId xmlns:a16="http://schemas.microsoft.com/office/drawing/2014/main" val="20000"/>
                    </a:ext>
                  </a:extLst>
                </a:gridCol>
                <a:gridCol w="5823830">
                  <a:extLst>
                    <a:ext uri="{9D8B030D-6E8A-4147-A177-3AD203B41FA5}">
                      <a16:colId xmlns:a16="http://schemas.microsoft.com/office/drawing/2014/main" val="20001"/>
                    </a:ext>
                  </a:extLst>
                </a:gridCol>
              </a:tblGrid>
              <a:tr h="388102">
                <a:tc>
                  <a:txBody>
                    <a:bodyPr/>
                    <a:lstStyle/>
                    <a:p>
                      <a:pPr marL="97155">
                        <a:lnSpc>
                          <a:spcPct val="100000"/>
                        </a:lnSpc>
                        <a:spcBef>
                          <a:spcPts val="395"/>
                        </a:spcBef>
                      </a:pPr>
                      <a:r>
                        <a:rPr sz="1900" spc="-20" dirty="0">
                          <a:latin typeface="Meiryo UI"/>
                          <a:cs typeface="Meiryo UI"/>
                        </a:rPr>
                        <a:t>軽水炉</a:t>
                      </a:r>
                      <a:endParaRPr sz="1900">
                        <a:latin typeface="Meiryo UI"/>
                        <a:cs typeface="Meiryo UI"/>
                      </a:endParaRPr>
                    </a:p>
                  </a:txBody>
                  <a:tcPr marL="0" marR="0" marT="45490" marB="0">
                    <a:lnL w="12700">
                      <a:solidFill>
                        <a:srgbClr val="BFBFBF"/>
                      </a:solidFill>
                      <a:prstDash val="solid"/>
                    </a:lnL>
                    <a:lnR w="12700">
                      <a:solidFill>
                        <a:srgbClr val="BFBFBF"/>
                      </a:solidFill>
                      <a:prstDash val="solid"/>
                    </a:lnR>
                    <a:lnT w="12700">
                      <a:solidFill>
                        <a:srgbClr val="BFBFBF"/>
                      </a:solidFill>
                      <a:prstDash val="solid"/>
                    </a:lnT>
                    <a:lnB w="12700">
                      <a:solidFill>
                        <a:srgbClr val="BFBFBF"/>
                      </a:solidFill>
                      <a:prstDash val="solid"/>
                    </a:lnB>
                    <a:solidFill>
                      <a:srgbClr val="CFE2DD"/>
                    </a:solidFill>
                  </a:tcPr>
                </a:tc>
                <a:tc>
                  <a:txBody>
                    <a:bodyPr/>
                    <a:lstStyle/>
                    <a:p>
                      <a:pPr marL="97790">
                        <a:lnSpc>
                          <a:spcPct val="100000"/>
                        </a:lnSpc>
                        <a:spcBef>
                          <a:spcPts val="395"/>
                        </a:spcBef>
                      </a:pPr>
                      <a:r>
                        <a:rPr sz="1900" spc="-20" dirty="0">
                          <a:latin typeface="Meiryo UI"/>
                          <a:cs typeface="Meiryo UI"/>
                        </a:rPr>
                        <a:t>既存軽水炉技術に基づくため、技術的なリスクは低い</a:t>
                      </a:r>
                      <a:endParaRPr sz="1900">
                        <a:latin typeface="Meiryo UI"/>
                        <a:cs typeface="Meiryo UI"/>
                      </a:endParaRPr>
                    </a:p>
                  </a:txBody>
                  <a:tcPr marL="0" marR="0" marT="45490" marB="0">
                    <a:lnL w="12700">
                      <a:solidFill>
                        <a:srgbClr val="BFBFBF"/>
                      </a:solidFill>
                      <a:prstDash val="solid"/>
                    </a:lnL>
                    <a:lnR w="12700">
                      <a:solidFill>
                        <a:srgbClr val="BFBFBF"/>
                      </a:solidFill>
                      <a:prstDash val="solid"/>
                    </a:lnR>
                    <a:lnT w="12700">
                      <a:solidFill>
                        <a:srgbClr val="BFBFBF"/>
                      </a:solidFill>
                      <a:prstDash val="solid"/>
                    </a:lnT>
                    <a:lnB w="12700">
                      <a:solidFill>
                        <a:srgbClr val="BFBFBF"/>
                      </a:solidFill>
                      <a:prstDash val="solid"/>
                    </a:lnB>
                  </a:tcPr>
                </a:tc>
                <a:extLst>
                  <a:ext uri="{0D108BD9-81ED-4DB2-BD59-A6C34878D82A}">
                    <a16:rowId xmlns:a16="http://schemas.microsoft.com/office/drawing/2014/main" val="10000"/>
                  </a:ext>
                </a:extLst>
              </a:tr>
              <a:tr h="388102">
                <a:tc>
                  <a:txBody>
                    <a:bodyPr/>
                    <a:lstStyle/>
                    <a:p>
                      <a:pPr marL="97155">
                        <a:lnSpc>
                          <a:spcPct val="100000"/>
                        </a:lnSpc>
                        <a:spcBef>
                          <a:spcPts val="390"/>
                        </a:spcBef>
                      </a:pPr>
                      <a:r>
                        <a:rPr sz="1900" spc="-15" dirty="0">
                          <a:latin typeface="Meiryo UI"/>
                          <a:cs typeface="Meiryo UI"/>
                        </a:rPr>
                        <a:t>高温ガス冷却炉</a:t>
                      </a:r>
                      <a:endParaRPr sz="1900">
                        <a:latin typeface="Meiryo UI"/>
                        <a:cs typeface="Meiryo UI"/>
                      </a:endParaRPr>
                    </a:p>
                  </a:txBody>
                  <a:tcPr marL="0" marR="0" marT="44914" marB="0">
                    <a:lnL w="12700">
                      <a:solidFill>
                        <a:srgbClr val="BFBFBF"/>
                      </a:solidFill>
                      <a:prstDash val="solid"/>
                    </a:lnL>
                    <a:lnR w="12700">
                      <a:solidFill>
                        <a:srgbClr val="BFBFBF"/>
                      </a:solidFill>
                      <a:prstDash val="solid"/>
                    </a:lnR>
                    <a:lnT w="12700">
                      <a:solidFill>
                        <a:srgbClr val="BFBFBF"/>
                      </a:solidFill>
                      <a:prstDash val="solid"/>
                    </a:lnT>
                    <a:lnB w="12700">
                      <a:solidFill>
                        <a:srgbClr val="BFBFBF"/>
                      </a:solidFill>
                      <a:prstDash val="solid"/>
                    </a:lnB>
                    <a:solidFill>
                      <a:srgbClr val="CFE2DD"/>
                    </a:solidFill>
                  </a:tcPr>
                </a:tc>
                <a:tc>
                  <a:txBody>
                    <a:bodyPr/>
                    <a:lstStyle/>
                    <a:p>
                      <a:pPr marL="97790">
                        <a:lnSpc>
                          <a:spcPct val="100000"/>
                        </a:lnSpc>
                        <a:spcBef>
                          <a:spcPts val="390"/>
                        </a:spcBef>
                      </a:pPr>
                      <a:r>
                        <a:rPr sz="1900" spc="-20" dirty="0">
                          <a:latin typeface="Meiryo UI"/>
                          <a:cs typeface="Meiryo UI"/>
                        </a:rPr>
                        <a:t>発電の他、熱エネルギーを使った水素製造等にも利用</a:t>
                      </a:r>
                      <a:endParaRPr sz="1900" dirty="0">
                        <a:latin typeface="Meiryo UI"/>
                        <a:cs typeface="Meiryo UI"/>
                      </a:endParaRPr>
                    </a:p>
                  </a:txBody>
                  <a:tcPr marL="0" marR="0" marT="44914" marB="0">
                    <a:lnL w="12700">
                      <a:solidFill>
                        <a:srgbClr val="BFBFBF"/>
                      </a:solidFill>
                      <a:prstDash val="solid"/>
                    </a:lnL>
                    <a:lnR w="12700">
                      <a:solidFill>
                        <a:srgbClr val="BFBFBF"/>
                      </a:solidFill>
                      <a:prstDash val="solid"/>
                    </a:lnR>
                    <a:lnT w="12700">
                      <a:solidFill>
                        <a:srgbClr val="BFBFBF"/>
                      </a:solidFill>
                      <a:prstDash val="solid"/>
                    </a:lnT>
                    <a:lnB w="12700">
                      <a:solidFill>
                        <a:srgbClr val="BFBFBF"/>
                      </a:solidFill>
                      <a:prstDash val="solid"/>
                    </a:lnB>
                  </a:tcPr>
                </a:tc>
                <a:extLst>
                  <a:ext uri="{0D108BD9-81ED-4DB2-BD59-A6C34878D82A}">
                    <a16:rowId xmlns:a16="http://schemas.microsoft.com/office/drawing/2014/main" val="10001"/>
                  </a:ext>
                </a:extLst>
              </a:tr>
              <a:tr h="386373">
                <a:tc>
                  <a:txBody>
                    <a:bodyPr/>
                    <a:lstStyle/>
                    <a:p>
                      <a:pPr marL="97155">
                        <a:lnSpc>
                          <a:spcPct val="100000"/>
                        </a:lnSpc>
                        <a:spcBef>
                          <a:spcPts val="380"/>
                        </a:spcBef>
                      </a:pPr>
                      <a:r>
                        <a:rPr sz="1900" spc="-10" dirty="0">
                          <a:latin typeface="Meiryo UI"/>
                          <a:cs typeface="Meiryo UI"/>
                        </a:rPr>
                        <a:t>液体金属高速炉</a:t>
                      </a:r>
                      <a:endParaRPr sz="1900">
                        <a:latin typeface="Meiryo UI"/>
                        <a:cs typeface="Meiryo UI"/>
                      </a:endParaRPr>
                    </a:p>
                  </a:txBody>
                  <a:tcPr marL="0" marR="0" marT="43762" marB="0">
                    <a:lnL w="12700">
                      <a:solidFill>
                        <a:srgbClr val="BFBFBF"/>
                      </a:solidFill>
                      <a:prstDash val="solid"/>
                    </a:lnL>
                    <a:lnR w="12700">
                      <a:solidFill>
                        <a:srgbClr val="BFBFBF"/>
                      </a:solidFill>
                      <a:prstDash val="solid"/>
                    </a:lnR>
                    <a:lnT w="12700">
                      <a:solidFill>
                        <a:srgbClr val="BFBFBF"/>
                      </a:solidFill>
                      <a:prstDash val="solid"/>
                    </a:lnT>
                    <a:lnB w="12700">
                      <a:solidFill>
                        <a:srgbClr val="BFBFBF"/>
                      </a:solidFill>
                      <a:prstDash val="solid"/>
                    </a:lnB>
                    <a:solidFill>
                      <a:srgbClr val="CFE2DD"/>
                    </a:solidFill>
                  </a:tcPr>
                </a:tc>
                <a:tc>
                  <a:txBody>
                    <a:bodyPr/>
                    <a:lstStyle/>
                    <a:p>
                      <a:pPr marL="97155">
                        <a:lnSpc>
                          <a:spcPct val="100000"/>
                        </a:lnSpc>
                        <a:spcBef>
                          <a:spcPts val="380"/>
                        </a:spcBef>
                      </a:pPr>
                      <a:r>
                        <a:rPr sz="1900" spc="-20" dirty="0">
                          <a:latin typeface="Meiryo UI"/>
                          <a:cs typeface="Meiryo UI"/>
                        </a:rPr>
                        <a:t>従来から高速増殖炉として各国で開発</a:t>
                      </a:r>
                      <a:endParaRPr sz="1900">
                        <a:latin typeface="Meiryo UI"/>
                        <a:cs typeface="Meiryo UI"/>
                      </a:endParaRPr>
                    </a:p>
                  </a:txBody>
                  <a:tcPr marL="0" marR="0" marT="43762" marB="0">
                    <a:lnL w="12700">
                      <a:solidFill>
                        <a:srgbClr val="BFBFBF"/>
                      </a:solidFill>
                      <a:prstDash val="solid"/>
                    </a:lnL>
                    <a:lnR w="12700">
                      <a:solidFill>
                        <a:srgbClr val="BFBFBF"/>
                      </a:solidFill>
                      <a:prstDash val="solid"/>
                    </a:lnR>
                    <a:lnT w="12700">
                      <a:solidFill>
                        <a:srgbClr val="BFBFBF"/>
                      </a:solidFill>
                      <a:prstDash val="solid"/>
                    </a:lnT>
                    <a:lnB w="12700">
                      <a:solidFill>
                        <a:srgbClr val="BFBFBF"/>
                      </a:solidFill>
                      <a:prstDash val="solid"/>
                    </a:lnB>
                  </a:tcPr>
                </a:tc>
                <a:extLst>
                  <a:ext uri="{0D108BD9-81ED-4DB2-BD59-A6C34878D82A}">
                    <a16:rowId xmlns:a16="http://schemas.microsoft.com/office/drawing/2014/main" val="10002"/>
                  </a:ext>
                </a:extLst>
              </a:tr>
              <a:tr h="388102">
                <a:tc>
                  <a:txBody>
                    <a:bodyPr/>
                    <a:lstStyle/>
                    <a:p>
                      <a:pPr marL="97155">
                        <a:lnSpc>
                          <a:spcPct val="100000"/>
                        </a:lnSpc>
                        <a:spcBef>
                          <a:spcPts val="390"/>
                        </a:spcBef>
                      </a:pPr>
                      <a:r>
                        <a:rPr sz="1900" spc="-15" dirty="0">
                          <a:latin typeface="Meiryo UI"/>
                          <a:cs typeface="Meiryo UI"/>
                        </a:rPr>
                        <a:t>溶融塩炉</a:t>
                      </a:r>
                      <a:endParaRPr sz="1900">
                        <a:latin typeface="Meiryo UI"/>
                        <a:cs typeface="Meiryo UI"/>
                      </a:endParaRPr>
                    </a:p>
                  </a:txBody>
                  <a:tcPr marL="0" marR="0" marT="44914" marB="0">
                    <a:lnL w="12700">
                      <a:solidFill>
                        <a:srgbClr val="BFBFBF"/>
                      </a:solidFill>
                      <a:prstDash val="solid"/>
                    </a:lnL>
                    <a:lnR w="12700">
                      <a:solidFill>
                        <a:srgbClr val="BFBFBF"/>
                      </a:solidFill>
                      <a:prstDash val="solid"/>
                    </a:lnR>
                    <a:lnT w="12700">
                      <a:solidFill>
                        <a:srgbClr val="BFBFBF"/>
                      </a:solidFill>
                      <a:prstDash val="solid"/>
                    </a:lnT>
                    <a:lnB w="12700">
                      <a:solidFill>
                        <a:srgbClr val="BFBFBF"/>
                      </a:solidFill>
                      <a:prstDash val="solid"/>
                    </a:lnB>
                    <a:solidFill>
                      <a:srgbClr val="CFE2DD"/>
                    </a:solidFill>
                  </a:tcPr>
                </a:tc>
                <a:tc>
                  <a:txBody>
                    <a:bodyPr/>
                    <a:lstStyle/>
                    <a:p>
                      <a:pPr marL="97155">
                        <a:lnSpc>
                          <a:spcPct val="100000"/>
                        </a:lnSpc>
                        <a:spcBef>
                          <a:spcPts val="390"/>
                        </a:spcBef>
                      </a:pPr>
                      <a:r>
                        <a:rPr sz="1900" spc="-20" dirty="0">
                          <a:latin typeface="Meiryo UI"/>
                          <a:cs typeface="Meiryo UI"/>
                        </a:rPr>
                        <a:t>液体のトリウム及びウランフッ化物を燃料として使用</a:t>
                      </a:r>
                      <a:endParaRPr sz="1900" dirty="0">
                        <a:latin typeface="Meiryo UI"/>
                        <a:cs typeface="Meiryo UI"/>
                      </a:endParaRPr>
                    </a:p>
                  </a:txBody>
                  <a:tcPr marL="0" marR="0" marT="44914" marB="0">
                    <a:lnL w="12700">
                      <a:solidFill>
                        <a:srgbClr val="BFBFBF"/>
                      </a:solidFill>
                      <a:prstDash val="solid"/>
                    </a:lnL>
                    <a:lnR w="12700">
                      <a:solidFill>
                        <a:srgbClr val="BFBFBF"/>
                      </a:solidFill>
                      <a:prstDash val="solid"/>
                    </a:lnR>
                    <a:lnT w="12700">
                      <a:solidFill>
                        <a:srgbClr val="BFBFBF"/>
                      </a:solidFill>
                      <a:prstDash val="solid"/>
                    </a:lnT>
                    <a:lnB w="12700">
                      <a:solidFill>
                        <a:srgbClr val="BFBFBF"/>
                      </a:solidFill>
                      <a:prstDash val="solid"/>
                    </a:lnB>
                  </a:tcPr>
                </a:tc>
                <a:extLst>
                  <a:ext uri="{0D108BD9-81ED-4DB2-BD59-A6C34878D82A}">
                    <a16:rowId xmlns:a16="http://schemas.microsoft.com/office/drawing/2014/main" val="10003"/>
                  </a:ext>
                </a:extLst>
              </a:tr>
            </a:tbl>
          </a:graphicData>
        </a:graphic>
      </p:graphicFrame>
      <p:sp>
        <p:nvSpPr>
          <p:cNvPr id="5" name="object 5"/>
          <p:cNvSpPr/>
          <p:nvPr/>
        </p:nvSpPr>
        <p:spPr>
          <a:xfrm>
            <a:off x="1212382" y="1635961"/>
            <a:ext cx="98465" cy="279272"/>
          </a:xfrm>
          <a:custGeom>
            <a:avLst/>
            <a:gdLst/>
            <a:ahLst/>
            <a:cxnLst/>
            <a:rect l="l" t="t" r="r" b="b"/>
            <a:pathLst>
              <a:path w="108584" h="307975">
                <a:moveTo>
                  <a:pt x="108204" y="307848"/>
                </a:moveTo>
                <a:lnTo>
                  <a:pt x="0" y="307848"/>
                </a:lnTo>
                <a:lnTo>
                  <a:pt x="0" y="0"/>
                </a:lnTo>
                <a:lnTo>
                  <a:pt x="108204" y="0"/>
                </a:lnTo>
                <a:lnTo>
                  <a:pt x="108204" y="307848"/>
                </a:lnTo>
                <a:close/>
              </a:path>
            </a:pathLst>
          </a:custGeom>
          <a:solidFill>
            <a:srgbClr val="3D5D83"/>
          </a:solidFill>
        </p:spPr>
        <p:txBody>
          <a:bodyPr wrap="square" lIns="0" tIns="0" rIns="0" bIns="0" rtlCol="0"/>
          <a:lstStyle/>
          <a:p>
            <a:endParaRPr sz="1632"/>
          </a:p>
        </p:txBody>
      </p:sp>
      <p:sp>
        <p:nvSpPr>
          <p:cNvPr id="6" name="object 6"/>
          <p:cNvSpPr txBox="1"/>
          <p:nvPr/>
        </p:nvSpPr>
        <p:spPr>
          <a:xfrm>
            <a:off x="2140355" y="1568806"/>
            <a:ext cx="2047611" cy="316363"/>
          </a:xfrm>
          <a:prstGeom prst="rect">
            <a:avLst/>
          </a:prstGeom>
        </p:spPr>
        <p:txBody>
          <a:bodyPr vert="horz" wrap="square" lIns="0" tIns="16123" rIns="0" bIns="0" rtlCol="0">
            <a:spAutoFit/>
          </a:bodyPr>
          <a:lstStyle/>
          <a:p>
            <a:pPr>
              <a:spcBef>
                <a:spcPts val="127"/>
              </a:spcBef>
            </a:pPr>
            <a:r>
              <a:rPr sz="1950" dirty="0">
                <a:solidFill>
                  <a:srgbClr val="FF0000"/>
                </a:solidFill>
                <a:latin typeface="Meiryo UI"/>
                <a:cs typeface="Meiryo UI"/>
              </a:rPr>
              <a:t>出力</a:t>
            </a:r>
            <a:r>
              <a:rPr sz="1950" spc="-23" dirty="0">
                <a:solidFill>
                  <a:srgbClr val="FF0000"/>
                </a:solidFill>
                <a:latin typeface="Meiryo UI"/>
                <a:cs typeface="Meiryo UI"/>
              </a:rPr>
              <a:t>300MWe以下</a:t>
            </a:r>
            <a:endParaRPr sz="1950">
              <a:latin typeface="Meiryo UI"/>
              <a:cs typeface="Meiryo UI"/>
            </a:endParaRPr>
          </a:p>
        </p:txBody>
      </p:sp>
      <p:sp>
        <p:nvSpPr>
          <p:cNvPr id="7" name="object 7"/>
          <p:cNvSpPr/>
          <p:nvPr/>
        </p:nvSpPr>
        <p:spPr>
          <a:xfrm>
            <a:off x="2035327" y="1563002"/>
            <a:ext cx="8217508" cy="385798"/>
          </a:xfrm>
          <a:custGeom>
            <a:avLst/>
            <a:gdLst/>
            <a:ahLst/>
            <a:cxnLst/>
            <a:rect l="l" t="t" r="r" b="b"/>
            <a:pathLst>
              <a:path w="9062085" h="425450">
                <a:moveTo>
                  <a:pt x="9061704" y="425195"/>
                </a:moveTo>
                <a:lnTo>
                  <a:pt x="0" y="425195"/>
                </a:lnTo>
                <a:lnTo>
                  <a:pt x="0" y="0"/>
                </a:lnTo>
                <a:lnTo>
                  <a:pt x="9061704" y="0"/>
                </a:lnTo>
                <a:lnTo>
                  <a:pt x="9061704" y="425195"/>
                </a:lnTo>
                <a:close/>
              </a:path>
            </a:pathLst>
          </a:custGeom>
          <a:solidFill>
            <a:srgbClr val="FFFFFF"/>
          </a:solidFill>
        </p:spPr>
        <p:txBody>
          <a:bodyPr wrap="square" lIns="0" tIns="0" rIns="0" bIns="0" rtlCol="0"/>
          <a:lstStyle/>
          <a:p>
            <a:endParaRPr sz="1632"/>
          </a:p>
        </p:txBody>
      </p:sp>
      <p:sp>
        <p:nvSpPr>
          <p:cNvPr id="8" name="object 8"/>
          <p:cNvSpPr/>
          <p:nvPr/>
        </p:nvSpPr>
        <p:spPr>
          <a:xfrm>
            <a:off x="1215147" y="2257353"/>
            <a:ext cx="98465" cy="280999"/>
          </a:xfrm>
          <a:custGeom>
            <a:avLst/>
            <a:gdLst/>
            <a:ahLst/>
            <a:cxnLst/>
            <a:rect l="l" t="t" r="r" b="b"/>
            <a:pathLst>
              <a:path w="108584" h="309880">
                <a:moveTo>
                  <a:pt x="108203" y="309372"/>
                </a:moveTo>
                <a:lnTo>
                  <a:pt x="0" y="309372"/>
                </a:lnTo>
                <a:lnTo>
                  <a:pt x="0" y="0"/>
                </a:lnTo>
                <a:lnTo>
                  <a:pt x="108203" y="0"/>
                </a:lnTo>
                <a:lnTo>
                  <a:pt x="108203" y="309372"/>
                </a:lnTo>
                <a:close/>
              </a:path>
            </a:pathLst>
          </a:custGeom>
          <a:solidFill>
            <a:srgbClr val="3D5D83"/>
          </a:solidFill>
        </p:spPr>
        <p:txBody>
          <a:bodyPr wrap="square" lIns="0" tIns="0" rIns="0" bIns="0" rtlCol="0"/>
          <a:lstStyle/>
          <a:p>
            <a:endParaRPr sz="1632"/>
          </a:p>
        </p:txBody>
      </p:sp>
      <p:sp>
        <p:nvSpPr>
          <p:cNvPr id="9" name="object 9"/>
          <p:cNvSpPr txBox="1"/>
          <p:nvPr/>
        </p:nvSpPr>
        <p:spPr>
          <a:xfrm>
            <a:off x="2143149" y="2131298"/>
            <a:ext cx="7968754" cy="316363"/>
          </a:xfrm>
          <a:prstGeom prst="rect">
            <a:avLst/>
          </a:prstGeom>
        </p:spPr>
        <p:txBody>
          <a:bodyPr vert="horz" wrap="square" lIns="0" tIns="16123" rIns="0" bIns="0" rtlCol="0">
            <a:spAutoFit/>
          </a:bodyPr>
          <a:lstStyle/>
          <a:p>
            <a:pPr>
              <a:spcBef>
                <a:spcPts val="127"/>
              </a:spcBef>
            </a:pPr>
            <a:r>
              <a:rPr sz="1950" spc="-14" dirty="0">
                <a:latin typeface="Meiryo UI"/>
                <a:cs typeface="Meiryo UI"/>
              </a:rPr>
              <a:t>電力需要に応じて、モジュール数で出力を変更可能、</a:t>
            </a:r>
            <a:r>
              <a:rPr sz="1950" spc="-5" dirty="0">
                <a:solidFill>
                  <a:srgbClr val="FF0000"/>
                </a:solidFill>
                <a:latin typeface="Meiryo UI"/>
                <a:cs typeface="Meiryo UI"/>
              </a:rPr>
              <a:t>工場で製造</a:t>
            </a:r>
            <a:r>
              <a:rPr sz="1950" spc="-18" dirty="0">
                <a:latin typeface="Meiryo UI"/>
                <a:cs typeface="Meiryo UI"/>
              </a:rPr>
              <a:t>、トラックで輸送</a:t>
            </a:r>
            <a:endParaRPr sz="1950">
              <a:latin typeface="Meiryo UI"/>
              <a:cs typeface="Meiryo UI"/>
            </a:endParaRPr>
          </a:p>
        </p:txBody>
      </p:sp>
      <p:sp>
        <p:nvSpPr>
          <p:cNvPr id="10" name="object 10"/>
          <p:cNvSpPr/>
          <p:nvPr/>
        </p:nvSpPr>
        <p:spPr>
          <a:xfrm>
            <a:off x="2038090" y="2124080"/>
            <a:ext cx="8215780" cy="385798"/>
          </a:xfrm>
          <a:custGeom>
            <a:avLst/>
            <a:gdLst/>
            <a:ahLst/>
            <a:cxnLst/>
            <a:rect l="l" t="t" r="r" b="b"/>
            <a:pathLst>
              <a:path w="9060180" h="425450">
                <a:moveTo>
                  <a:pt x="9060179" y="425196"/>
                </a:moveTo>
                <a:lnTo>
                  <a:pt x="0" y="425196"/>
                </a:lnTo>
                <a:lnTo>
                  <a:pt x="0" y="0"/>
                </a:lnTo>
                <a:lnTo>
                  <a:pt x="9060179" y="0"/>
                </a:lnTo>
                <a:lnTo>
                  <a:pt x="9060179" y="425196"/>
                </a:lnTo>
                <a:close/>
              </a:path>
            </a:pathLst>
          </a:custGeom>
          <a:solidFill>
            <a:srgbClr val="FFFFFF"/>
          </a:solidFill>
        </p:spPr>
        <p:txBody>
          <a:bodyPr wrap="square" lIns="0" tIns="0" rIns="0" bIns="0" rtlCol="0"/>
          <a:lstStyle/>
          <a:p>
            <a:endParaRPr sz="1632"/>
          </a:p>
        </p:txBody>
      </p:sp>
      <p:sp>
        <p:nvSpPr>
          <p:cNvPr id="11" name="object 11"/>
          <p:cNvSpPr/>
          <p:nvPr/>
        </p:nvSpPr>
        <p:spPr>
          <a:xfrm>
            <a:off x="1215147" y="2928561"/>
            <a:ext cx="98465" cy="280999"/>
          </a:xfrm>
          <a:custGeom>
            <a:avLst/>
            <a:gdLst/>
            <a:ahLst/>
            <a:cxnLst/>
            <a:rect l="l" t="t" r="r" b="b"/>
            <a:pathLst>
              <a:path w="108584" h="309879">
                <a:moveTo>
                  <a:pt x="108203" y="309371"/>
                </a:moveTo>
                <a:lnTo>
                  <a:pt x="0" y="309371"/>
                </a:lnTo>
                <a:lnTo>
                  <a:pt x="0" y="0"/>
                </a:lnTo>
                <a:lnTo>
                  <a:pt x="108203" y="0"/>
                </a:lnTo>
                <a:lnTo>
                  <a:pt x="108203" y="309371"/>
                </a:lnTo>
                <a:close/>
              </a:path>
            </a:pathLst>
          </a:custGeom>
          <a:solidFill>
            <a:srgbClr val="3D5D83"/>
          </a:solidFill>
        </p:spPr>
        <p:txBody>
          <a:bodyPr wrap="square" lIns="0" tIns="0" rIns="0" bIns="0" rtlCol="0"/>
          <a:lstStyle/>
          <a:p>
            <a:endParaRPr sz="1632"/>
          </a:p>
        </p:txBody>
      </p:sp>
      <p:sp>
        <p:nvSpPr>
          <p:cNvPr id="12" name="object 12"/>
          <p:cNvSpPr txBox="1"/>
          <p:nvPr/>
        </p:nvSpPr>
        <p:spPr>
          <a:xfrm>
            <a:off x="2143148" y="2690996"/>
            <a:ext cx="6309821" cy="316363"/>
          </a:xfrm>
          <a:prstGeom prst="rect">
            <a:avLst/>
          </a:prstGeom>
        </p:spPr>
        <p:txBody>
          <a:bodyPr vert="horz" wrap="square" lIns="0" tIns="16123" rIns="0" bIns="0" rtlCol="0">
            <a:spAutoFit/>
          </a:bodyPr>
          <a:lstStyle/>
          <a:p>
            <a:pPr>
              <a:spcBef>
                <a:spcPts val="127"/>
              </a:spcBef>
            </a:pPr>
            <a:r>
              <a:rPr sz="1950" spc="-9" dirty="0">
                <a:latin typeface="Meiryo UI"/>
                <a:cs typeface="Meiryo UI"/>
              </a:rPr>
              <a:t>現地で組み上げることで、工期の短縮、</a:t>
            </a:r>
            <a:r>
              <a:rPr sz="1950" spc="-9" dirty="0">
                <a:solidFill>
                  <a:srgbClr val="FF0000"/>
                </a:solidFill>
                <a:latin typeface="Meiryo UI"/>
                <a:cs typeface="Meiryo UI"/>
              </a:rPr>
              <a:t>初期コストの抑制</a:t>
            </a:r>
            <a:r>
              <a:rPr sz="1950" spc="-18" dirty="0">
                <a:latin typeface="Meiryo UI"/>
                <a:cs typeface="Meiryo UI"/>
              </a:rPr>
              <a:t>が可能</a:t>
            </a:r>
            <a:endParaRPr sz="1950">
              <a:latin typeface="Meiryo UI"/>
              <a:cs typeface="Meiryo UI"/>
            </a:endParaRPr>
          </a:p>
        </p:txBody>
      </p:sp>
      <p:sp>
        <p:nvSpPr>
          <p:cNvPr id="13" name="object 13"/>
          <p:cNvSpPr/>
          <p:nvPr/>
        </p:nvSpPr>
        <p:spPr>
          <a:xfrm>
            <a:off x="2038090" y="2685157"/>
            <a:ext cx="8215780" cy="384647"/>
          </a:xfrm>
          <a:custGeom>
            <a:avLst/>
            <a:gdLst/>
            <a:ahLst/>
            <a:cxnLst/>
            <a:rect l="l" t="t" r="r" b="b"/>
            <a:pathLst>
              <a:path w="9060180" h="424179">
                <a:moveTo>
                  <a:pt x="9060179" y="423671"/>
                </a:moveTo>
                <a:lnTo>
                  <a:pt x="0" y="423671"/>
                </a:lnTo>
                <a:lnTo>
                  <a:pt x="0" y="0"/>
                </a:lnTo>
                <a:lnTo>
                  <a:pt x="9060179" y="0"/>
                </a:lnTo>
                <a:lnTo>
                  <a:pt x="9060179" y="423671"/>
                </a:lnTo>
                <a:close/>
              </a:path>
            </a:pathLst>
          </a:custGeom>
          <a:solidFill>
            <a:srgbClr val="FFFFFF"/>
          </a:solidFill>
        </p:spPr>
        <p:txBody>
          <a:bodyPr wrap="square" lIns="0" tIns="0" rIns="0" bIns="0" rtlCol="0"/>
          <a:lstStyle/>
          <a:p>
            <a:endParaRPr sz="1632"/>
          </a:p>
        </p:txBody>
      </p:sp>
      <p:sp>
        <p:nvSpPr>
          <p:cNvPr id="14" name="object 14"/>
          <p:cNvSpPr/>
          <p:nvPr/>
        </p:nvSpPr>
        <p:spPr>
          <a:xfrm>
            <a:off x="1215147" y="3653403"/>
            <a:ext cx="98465" cy="280999"/>
          </a:xfrm>
          <a:custGeom>
            <a:avLst/>
            <a:gdLst/>
            <a:ahLst/>
            <a:cxnLst/>
            <a:rect l="l" t="t" r="r" b="b"/>
            <a:pathLst>
              <a:path w="108584" h="309879">
                <a:moveTo>
                  <a:pt x="108203" y="309372"/>
                </a:moveTo>
                <a:lnTo>
                  <a:pt x="0" y="309372"/>
                </a:lnTo>
                <a:lnTo>
                  <a:pt x="0" y="0"/>
                </a:lnTo>
                <a:lnTo>
                  <a:pt x="108203" y="0"/>
                </a:lnTo>
                <a:lnTo>
                  <a:pt x="108203" y="309372"/>
                </a:lnTo>
                <a:close/>
              </a:path>
            </a:pathLst>
          </a:custGeom>
          <a:solidFill>
            <a:srgbClr val="3D5D83"/>
          </a:solidFill>
        </p:spPr>
        <p:txBody>
          <a:bodyPr wrap="square" lIns="0" tIns="0" rIns="0" bIns="0" rtlCol="0"/>
          <a:lstStyle/>
          <a:p>
            <a:endParaRPr sz="1632"/>
          </a:p>
        </p:txBody>
      </p:sp>
      <p:sp>
        <p:nvSpPr>
          <p:cNvPr id="15" name="object 15"/>
          <p:cNvSpPr txBox="1"/>
          <p:nvPr/>
        </p:nvSpPr>
        <p:spPr>
          <a:xfrm>
            <a:off x="2143148" y="3250694"/>
            <a:ext cx="6777960" cy="316363"/>
          </a:xfrm>
          <a:prstGeom prst="rect">
            <a:avLst/>
          </a:prstGeom>
        </p:spPr>
        <p:txBody>
          <a:bodyPr vert="horz" wrap="square" lIns="0" tIns="16123" rIns="0" bIns="0" rtlCol="0">
            <a:spAutoFit/>
          </a:bodyPr>
          <a:lstStyle/>
          <a:p>
            <a:pPr>
              <a:spcBef>
                <a:spcPts val="127"/>
              </a:spcBef>
            </a:pPr>
            <a:r>
              <a:rPr sz="1950" spc="-14" dirty="0">
                <a:latin typeface="Meiryo UI"/>
                <a:cs typeface="Meiryo UI"/>
              </a:rPr>
              <a:t>出力が小さく、冷却機能喪失時に、</a:t>
            </a:r>
            <a:r>
              <a:rPr sz="1950" dirty="0">
                <a:solidFill>
                  <a:srgbClr val="FF0000"/>
                </a:solidFill>
                <a:latin typeface="Meiryo UI"/>
                <a:cs typeface="Meiryo UI"/>
              </a:rPr>
              <a:t>自然冷却</a:t>
            </a:r>
            <a:r>
              <a:rPr sz="1950" spc="-14" dirty="0">
                <a:latin typeface="Meiryo UI"/>
                <a:cs typeface="Meiryo UI"/>
              </a:rPr>
              <a:t>による炉心冷却が可能</a:t>
            </a:r>
            <a:endParaRPr sz="1950">
              <a:latin typeface="Meiryo UI"/>
              <a:cs typeface="Meiryo UI"/>
            </a:endParaRPr>
          </a:p>
        </p:txBody>
      </p:sp>
      <p:sp>
        <p:nvSpPr>
          <p:cNvPr id="16" name="object 16"/>
          <p:cNvSpPr/>
          <p:nvPr/>
        </p:nvSpPr>
        <p:spPr>
          <a:xfrm>
            <a:off x="2038090" y="3244853"/>
            <a:ext cx="8215780" cy="384647"/>
          </a:xfrm>
          <a:custGeom>
            <a:avLst/>
            <a:gdLst/>
            <a:ahLst/>
            <a:cxnLst/>
            <a:rect l="l" t="t" r="r" b="b"/>
            <a:pathLst>
              <a:path w="9060180" h="424179">
                <a:moveTo>
                  <a:pt x="9060179" y="423672"/>
                </a:moveTo>
                <a:lnTo>
                  <a:pt x="0" y="423672"/>
                </a:lnTo>
                <a:lnTo>
                  <a:pt x="0" y="0"/>
                </a:lnTo>
                <a:lnTo>
                  <a:pt x="9060179" y="0"/>
                </a:lnTo>
                <a:lnTo>
                  <a:pt x="9060179" y="423672"/>
                </a:lnTo>
                <a:close/>
              </a:path>
            </a:pathLst>
          </a:custGeom>
          <a:solidFill>
            <a:srgbClr val="FFFFFF"/>
          </a:solidFill>
        </p:spPr>
        <p:txBody>
          <a:bodyPr wrap="square" lIns="0" tIns="0" rIns="0" bIns="0" rtlCol="0"/>
          <a:lstStyle/>
          <a:p>
            <a:endParaRPr sz="1632"/>
          </a:p>
        </p:txBody>
      </p:sp>
      <p:sp>
        <p:nvSpPr>
          <p:cNvPr id="17" name="object 17"/>
          <p:cNvSpPr txBox="1"/>
          <p:nvPr/>
        </p:nvSpPr>
        <p:spPr>
          <a:xfrm>
            <a:off x="795454" y="1011471"/>
            <a:ext cx="11396546" cy="2996814"/>
          </a:xfrm>
          <a:prstGeom prst="rect">
            <a:avLst/>
          </a:prstGeom>
        </p:spPr>
        <p:txBody>
          <a:bodyPr vert="horz" wrap="square" lIns="0" tIns="12668" rIns="0" bIns="0" rtlCol="0">
            <a:spAutoFit/>
          </a:bodyPr>
          <a:lstStyle/>
          <a:p>
            <a:pPr marL="164684">
              <a:spcBef>
                <a:spcPts val="100"/>
              </a:spcBef>
            </a:pPr>
            <a:r>
              <a:rPr sz="2400" spc="-14" dirty="0" err="1">
                <a:latin typeface="UD デジタル 教科書体 NK-B" panose="02020700000000000000" pitchFamily="18" charset="-128"/>
                <a:ea typeface="UD デジタル 教科書体 NK-B" panose="02020700000000000000" pitchFamily="18" charset="-128"/>
                <a:cs typeface="Meiryo UI"/>
              </a:rPr>
              <a:t>小型モジュール炉</a:t>
            </a:r>
            <a:r>
              <a:rPr sz="2400" spc="-9" dirty="0" err="1">
                <a:latin typeface="UD デジタル 教科書体 NK-B" panose="02020700000000000000" pitchFamily="18" charset="-128"/>
                <a:ea typeface="UD デジタル 教科書体 NK-B" panose="02020700000000000000" pitchFamily="18" charset="-128"/>
                <a:cs typeface="Meiryo UI"/>
              </a:rPr>
              <a:t>（SMR）</a:t>
            </a:r>
            <a:r>
              <a:rPr sz="2400" spc="-18" dirty="0" err="1">
                <a:latin typeface="UD デジタル 教科書体 NK-B" panose="02020700000000000000" pitchFamily="18" charset="-128"/>
                <a:ea typeface="UD デジタル 教科書体 NK-B" panose="02020700000000000000" pitchFamily="18" charset="-128"/>
                <a:cs typeface="Meiryo UI"/>
              </a:rPr>
              <a:t>の</a:t>
            </a:r>
            <a:r>
              <a:rPr lang="ja-JP" altLang="en-US" sz="2400" spc="-18" dirty="0">
                <a:latin typeface="UD デジタル 教科書体 NK-B" panose="02020700000000000000" pitchFamily="18" charset="-128"/>
                <a:ea typeface="UD デジタル 教科書体 NK-B" panose="02020700000000000000" pitchFamily="18" charset="-128"/>
                <a:cs typeface="Meiryo UI"/>
              </a:rPr>
              <a:t>特徴は</a:t>
            </a:r>
            <a:r>
              <a:rPr lang="en-US" altLang="ja-JP" sz="2400" spc="-18" dirty="0">
                <a:latin typeface="UD デジタル 教科書体 NK-B" panose="02020700000000000000" pitchFamily="18" charset="-128"/>
                <a:ea typeface="UD デジタル 教科書体 NK-B" panose="02020700000000000000" pitchFamily="18" charset="-128"/>
                <a:cs typeface="Meiryo UI"/>
              </a:rPr>
              <a:t>…</a:t>
            </a:r>
            <a:endParaRPr sz="2400" dirty="0">
              <a:latin typeface="UD デジタル 教科書体 NK-B" panose="02020700000000000000" pitchFamily="18" charset="-128"/>
              <a:ea typeface="UD デジタル 教科書体 NK-B" panose="02020700000000000000" pitchFamily="18" charset="-128"/>
              <a:cs typeface="Meiryo UI"/>
            </a:endParaRPr>
          </a:p>
          <a:p>
            <a:pPr marL="566605">
              <a:spcBef>
                <a:spcPts val="1664"/>
              </a:spcBef>
            </a:pPr>
            <a:r>
              <a:rPr sz="2400" dirty="0">
                <a:solidFill>
                  <a:srgbClr val="FF0000"/>
                </a:solidFill>
                <a:latin typeface="UD デジタル 教科書体 NK-B" panose="02020700000000000000" pitchFamily="18" charset="-128"/>
                <a:ea typeface="UD デジタル 教科書体 NK-B" panose="02020700000000000000" pitchFamily="18" charset="-128"/>
                <a:cs typeface="Meiryo UI"/>
              </a:rPr>
              <a:t>出力</a:t>
            </a:r>
            <a:r>
              <a:rPr sz="2400" spc="-23" dirty="0">
                <a:solidFill>
                  <a:srgbClr val="FF0000"/>
                </a:solidFill>
                <a:latin typeface="UD デジタル 教科書体 NK-B" panose="02020700000000000000" pitchFamily="18" charset="-128"/>
                <a:ea typeface="UD デジタル 教科書体 NK-B" panose="02020700000000000000" pitchFamily="18" charset="-128"/>
                <a:cs typeface="Meiryo UI"/>
              </a:rPr>
              <a:t>300MWe以下</a:t>
            </a:r>
            <a:endParaRPr sz="2400" dirty="0">
              <a:latin typeface="UD デジタル 教科書体 NK-B" panose="02020700000000000000" pitchFamily="18" charset="-128"/>
              <a:ea typeface="UD デジタル 教科書体 NK-B" panose="02020700000000000000" pitchFamily="18" charset="-128"/>
              <a:cs typeface="Meiryo UI"/>
            </a:endParaRPr>
          </a:p>
          <a:p>
            <a:pPr marL="569484" marR="111133">
              <a:lnSpc>
                <a:spcPct val="188400"/>
              </a:lnSpc>
              <a:spcBef>
                <a:spcPts val="23"/>
              </a:spcBef>
            </a:pPr>
            <a:r>
              <a:rPr sz="2400" spc="-14" dirty="0" err="1">
                <a:latin typeface="UD デジタル 教科書体 NK-B" panose="02020700000000000000" pitchFamily="18" charset="-128"/>
                <a:ea typeface="UD デジタル 教科書体 NK-B" panose="02020700000000000000" pitchFamily="18" charset="-128"/>
                <a:cs typeface="Meiryo UI"/>
              </a:rPr>
              <a:t>電力需要に応じて、モジュール数で出力を変更可能</a:t>
            </a:r>
            <a:r>
              <a:rPr sz="2400" spc="-14" dirty="0">
                <a:latin typeface="UD デジタル 教科書体 NK-B" panose="02020700000000000000" pitchFamily="18" charset="-128"/>
                <a:ea typeface="UD デジタル 教科書体 NK-B" panose="02020700000000000000" pitchFamily="18" charset="-128"/>
                <a:cs typeface="Meiryo UI"/>
              </a:rPr>
              <a:t>、</a:t>
            </a:r>
            <a:r>
              <a:rPr lang="ja-JP" altLang="en-US" sz="2400" spc="-5" dirty="0">
                <a:solidFill>
                  <a:srgbClr val="FF0000"/>
                </a:solidFill>
                <a:latin typeface="UD デジタル 教科書体 NK-B" panose="02020700000000000000" pitchFamily="18" charset="-128"/>
                <a:ea typeface="UD デジタル 教科書体 NK-B" panose="02020700000000000000" pitchFamily="18" charset="-128"/>
                <a:cs typeface="Meiryo UI"/>
              </a:rPr>
              <a:t>工場</a:t>
            </a:r>
            <a:r>
              <a:rPr sz="2400" spc="-5" dirty="0" err="1">
                <a:solidFill>
                  <a:srgbClr val="FF0000"/>
                </a:solidFill>
                <a:latin typeface="UD デジタル 教科書体 NK-B" panose="02020700000000000000" pitchFamily="18" charset="-128"/>
                <a:ea typeface="UD デジタル 教科書体 NK-B" panose="02020700000000000000" pitchFamily="18" charset="-128"/>
                <a:cs typeface="Meiryo UI"/>
              </a:rPr>
              <a:t>で製造</a:t>
            </a:r>
            <a:r>
              <a:rPr sz="2400" spc="-18" dirty="0" err="1">
                <a:latin typeface="UD デジタル 教科書体 NK-B" panose="02020700000000000000" pitchFamily="18" charset="-128"/>
                <a:ea typeface="UD デジタル 教科書体 NK-B" panose="02020700000000000000" pitchFamily="18" charset="-128"/>
                <a:cs typeface="Meiryo UI"/>
              </a:rPr>
              <a:t>、トラックで輸送</a:t>
            </a:r>
            <a:endParaRPr lang="en-US" sz="2400" spc="-18" dirty="0">
              <a:latin typeface="UD デジタル 教科書体 NK-B" panose="02020700000000000000" pitchFamily="18" charset="-128"/>
              <a:ea typeface="UD デジタル 教科書体 NK-B" panose="02020700000000000000" pitchFamily="18" charset="-128"/>
              <a:cs typeface="Meiryo UI"/>
            </a:endParaRPr>
          </a:p>
          <a:p>
            <a:pPr marL="569484" marR="111133">
              <a:lnSpc>
                <a:spcPct val="188400"/>
              </a:lnSpc>
              <a:spcBef>
                <a:spcPts val="23"/>
              </a:spcBef>
            </a:pPr>
            <a:r>
              <a:rPr sz="2400" spc="-9" dirty="0" err="1">
                <a:latin typeface="UD デジタル 教科書体 NK-B" panose="02020700000000000000" pitchFamily="18" charset="-128"/>
                <a:ea typeface="UD デジタル 教科書体 NK-B" panose="02020700000000000000" pitchFamily="18" charset="-128"/>
                <a:cs typeface="Meiryo UI"/>
              </a:rPr>
              <a:t>現地で組み上げ</a:t>
            </a:r>
            <a:r>
              <a:rPr lang="ja-JP" altLang="en-US" sz="2400" spc="-9" dirty="0">
                <a:latin typeface="UD デジタル 教科書体 NK-B" panose="02020700000000000000" pitchFamily="18" charset="-128"/>
                <a:ea typeface="UD デジタル 教科書体 NK-B" panose="02020700000000000000" pitchFamily="18" charset="-128"/>
                <a:cs typeface="Meiryo UI"/>
              </a:rPr>
              <a:t>、</a:t>
            </a:r>
            <a:r>
              <a:rPr sz="2400" spc="-9" dirty="0" err="1">
                <a:latin typeface="UD デジタル 教科書体 NK-B" panose="02020700000000000000" pitchFamily="18" charset="-128"/>
                <a:ea typeface="UD デジタル 教科書体 NK-B" panose="02020700000000000000" pitchFamily="18" charset="-128"/>
                <a:cs typeface="Meiryo UI"/>
              </a:rPr>
              <a:t>工期の短縮、</a:t>
            </a:r>
            <a:r>
              <a:rPr sz="2400" spc="-9" dirty="0" err="1">
                <a:solidFill>
                  <a:srgbClr val="FF0000"/>
                </a:solidFill>
                <a:latin typeface="UD デジタル 教科書体 NK-B" panose="02020700000000000000" pitchFamily="18" charset="-128"/>
                <a:ea typeface="UD デジタル 教科書体 NK-B" panose="02020700000000000000" pitchFamily="18" charset="-128"/>
                <a:cs typeface="Meiryo UI"/>
              </a:rPr>
              <a:t>初期コストの抑制</a:t>
            </a:r>
            <a:r>
              <a:rPr lang="ja-JP" altLang="en-US" sz="2400" spc="-18" dirty="0">
                <a:latin typeface="UD デジタル 教科書体 NK-B" panose="02020700000000000000" pitchFamily="18" charset="-128"/>
                <a:ea typeface="UD デジタル 教科書体 NK-B" panose="02020700000000000000" pitchFamily="18" charset="-128"/>
                <a:cs typeface="Meiryo UI"/>
              </a:rPr>
              <a:t>が可能</a:t>
            </a:r>
            <a:endParaRPr sz="2400" dirty="0">
              <a:latin typeface="UD デジタル 教科書体 NK-B" panose="02020700000000000000" pitchFamily="18" charset="-128"/>
              <a:ea typeface="UD デジタル 教科書体 NK-B" panose="02020700000000000000" pitchFamily="18" charset="-128"/>
              <a:cs typeface="Meiryo UI"/>
            </a:endParaRPr>
          </a:p>
          <a:p>
            <a:pPr marL="569484">
              <a:spcBef>
                <a:spcPts val="2068"/>
              </a:spcBef>
            </a:pPr>
            <a:r>
              <a:rPr sz="2400" spc="-14" dirty="0" err="1">
                <a:latin typeface="UD デジタル 教科書体 NK-B" panose="02020700000000000000" pitchFamily="18" charset="-128"/>
                <a:ea typeface="UD デジタル 教科書体 NK-B" panose="02020700000000000000" pitchFamily="18" charset="-128"/>
                <a:cs typeface="Meiryo UI"/>
              </a:rPr>
              <a:t>出力が小さく、冷却機能喪失時に、</a:t>
            </a:r>
            <a:r>
              <a:rPr sz="2400" dirty="0" err="1">
                <a:solidFill>
                  <a:srgbClr val="FF0000"/>
                </a:solidFill>
                <a:latin typeface="UD デジタル 教科書体 NK-B" panose="02020700000000000000" pitchFamily="18" charset="-128"/>
                <a:ea typeface="UD デジタル 教科書体 NK-B" panose="02020700000000000000" pitchFamily="18" charset="-128"/>
                <a:cs typeface="Meiryo UI"/>
              </a:rPr>
              <a:t>自然冷却</a:t>
            </a:r>
            <a:r>
              <a:rPr sz="2400" spc="-14" dirty="0" err="1">
                <a:latin typeface="UD デジタル 教科書体 NK-B" panose="02020700000000000000" pitchFamily="18" charset="-128"/>
                <a:ea typeface="UD デジタル 教科書体 NK-B" panose="02020700000000000000" pitchFamily="18" charset="-128"/>
                <a:cs typeface="Meiryo UI"/>
              </a:rPr>
              <a:t>による炉心冷却が可能</a:t>
            </a:r>
            <a:endParaRPr sz="2400" dirty="0">
              <a:latin typeface="UD デジタル 教科書体 NK-B" panose="02020700000000000000" pitchFamily="18" charset="-128"/>
              <a:ea typeface="UD デジタル 教科書体 NK-B" panose="02020700000000000000" pitchFamily="18" charset="-128"/>
              <a:cs typeface="Meiryo UI"/>
            </a:endParaRPr>
          </a:p>
        </p:txBody>
      </p:sp>
      <p:sp>
        <p:nvSpPr>
          <p:cNvPr id="20" name="テキスト ボックス 19">
            <a:extLst>
              <a:ext uri="{FF2B5EF4-FFF2-40B4-BE49-F238E27FC236}">
                <a16:creationId xmlns:a16="http://schemas.microsoft.com/office/drawing/2014/main" id="{0737F120-7CB3-9EE9-770B-F9AE593D076F}"/>
              </a:ext>
            </a:extLst>
          </p:cNvPr>
          <p:cNvSpPr txBox="1"/>
          <p:nvPr/>
        </p:nvSpPr>
        <p:spPr>
          <a:xfrm>
            <a:off x="0" y="0"/>
            <a:ext cx="12192000" cy="523220"/>
          </a:xfrm>
          <a:prstGeom prst="rect">
            <a:avLst/>
          </a:prstGeom>
          <a:solidFill>
            <a:srgbClr val="052F61"/>
          </a:solidFill>
        </p:spPr>
        <p:txBody>
          <a:bodyPr wrap="square" rtlCol="0">
            <a:spAutoFit/>
          </a:bodyPr>
          <a:lstStyle/>
          <a:p>
            <a:pPr algn="ctr"/>
            <a:r>
              <a:rPr kumimoji="1" lang="ja-JP" altLang="en-US" sz="2800" b="1" dirty="0">
                <a:solidFill>
                  <a:schemeClr val="bg1"/>
                </a:solidFill>
                <a:latin typeface="Meiryo UI" panose="020B0604030504040204" pitchFamily="50" charset="-128"/>
                <a:ea typeface="Meiryo UI" panose="020B0604030504040204" pitchFamily="50" charset="-128"/>
              </a:rPr>
              <a:t>小型モジュール炉（</a:t>
            </a:r>
            <a:r>
              <a:rPr kumimoji="1" lang="en-US" altLang="ja-JP" sz="2800" b="1" dirty="0">
                <a:solidFill>
                  <a:schemeClr val="bg1"/>
                </a:solidFill>
                <a:latin typeface="Meiryo UI" panose="020B0604030504040204" pitchFamily="50" charset="-128"/>
                <a:ea typeface="Meiryo UI" panose="020B0604030504040204" pitchFamily="50" charset="-128"/>
              </a:rPr>
              <a:t>SMR</a:t>
            </a:r>
            <a:r>
              <a:rPr kumimoji="1" lang="ja-JP" altLang="en-US" sz="2800" b="1" dirty="0">
                <a:solidFill>
                  <a:schemeClr val="bg1"/>
                </a:solidFill>
                <a:latin typeface="Meiryo UI" panose="020B0604030504040204" pitchFamily="50" charset="-128"/>
                <a:ea typeface="Meiryo UI" panose="020B0604030504040204" pitchFamily="50" charset="-128"/>
              </a:rPr>
              <a:t>）</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6"/>
          <p:cNvSpPr txBox="1"/>
          <p:nvPr/>
        </p:nvSpPr>
        <p:spPr>
          <a:xfrm>
            <a:off x="2755392" y="1056143"/>
            <a:ext cx="7007860" cy="324875"/>
          </a:xfrm>
          <a:prstGeom prst="rect">
            <a:avLst/>
          </a:prstGeom>
        </p:spPr>
        <p:txBody>
          <a:bodyPr vert="horz" wrap="square" lIns="0" tIns="16933" rIns="0" bIns="0" rtlCol="0">
            <a:spAutoFit/>
          </a:bodyPr>
          <a:lstStyle/>
          <a:p>
            <a:pPr marL="16933" algn="ctr">
              <a:spcBef>
                <a:spcPts val="133"/>
              </a:spcBef>
            </a:pPr>
            <a:r>
              <a:rPr sz="2000" spc="-20" dirty="0">
                <a:solidFill>
                  <a:srgbClr val="1F6DB7"/>
                </a:solidFill>
                <a:latin typeface="BIZ UDPゴシック" panose="020B0400000000000000" pitchFamily="50" charset="-128"/>
                <a:ea typeface="BIZ UDPゴシック" panose="020B0400000000000000" pitchFamily="50" charset="-128"/>
                <a:cs typeface="ＭＳ Ｐゴシック"/>
              </a:rPr>
              <a:t>多様な市場ニーズを満たすための幅広いサイズと特徴</a:t>
            </a:r>
            <a:endParaRPr sz="2000" dirty="0">
              <a:latin typeface="BIZ UDPゴシック" panose="020B0400000000000000" pitchFamily="50" charset="-128"/>
              <a:ea typeface="BIZ UDPゴシック" panose="020B0400000000000000" pitchFamily="50" charset="-128"/>
              <a:cs typeface="ＭＳ Ｐゴシック"/>
            </a:endParaRPr>
          </a:p>
        </p:txBody>
      </p:sp>
      <p:sp>
        <p:nvSpPr>
          <p:cNvPr id="7" name="object 7"/>
          <p:cNvSpPr txBox="1"/>
          <p:nvPr/>
        </p:nvSpPr>
        <p:spPr>
          <a:xfrm>
            <a:off x="4913403" y="5112657"/>
            <a:ext cx="1678940" cy="571096"/>
          </a:xfrm>
          <a:prstGeom prst="rect">
            <a:avLst/>
          </a:prstGeom>
        </p:spPr>
        <p:txBody>
          <a:bodyPr vert="horz" wrap="square" lIns="0" tIns="16933" rIns="0" bIns="0" rtlCol="0">
            <a:spAutoFit/>
          </a:bodyPr>
          <a:lstStyle/>
          <a:p>
            <a:pPr marL="22859" marR="6773" indent="-6773" algn="ctr">
              <a:spcBef>
                <a:spcPts val="133"/>
              </a:spcBef>
            </a:pPr>
            <a:r>
              <a:rPr b="1" spc="-13" dirty="0">
                <a:latin typeface="BIZ UDPゴシック" panose="020B0400000000000000" pitchFamily="50" charset="-128"/>
                <a:ea typeface="BIZ UDPゴシック" panose="020B0400000000000000" pitchFamily="50" charset="-128"/>
                <a:cs typeface="Calibri"/>
              </a:rPr>
              <a:t>X-</a:t>
            </a:r>
            <a:r>
              <a:rPr b="1" dirty="0">
                <a:latin typeface="BIZ UDPゴシック" panose="020B0400000000000000" pitchFamily="50" charset="-128"/>
                <a:ea typeface="BIZ UDPゴシック" panose="020B0400000000000000" pitchFamily="50" charset="-128"/>
                <a:cs typeface="Calibri"/>
              </a:rPr>
              <a:t>energy</a:t>
            </a:r>
            <a:br>
              <a:rPr lang="en-US" b="1" dirty="0">
                <a:latin typeface="BIZ UDPゴシック" panose="020B0400000000000000" pitchFamily="50" charset="-128"/>
                <a:ea typeface="BIZ UDPゴシック" panose="020B0400000000000000" pitchFamily="50" charset="-128"/>
                <a:cs typeface="Calibri"/>
              </a:rPr>
            </a:br>
            <a:r>
              <a:rPr b="1" spc="-40" dirty="0" err="1">
                <a:latin typeface="BIZ UDPゴシック" panose="020B0400000000000000" pitchFamily="50" charset="-128"/>
                <a:ea typeface="BIZ UDPゴシック" panose="020B0400000000000000" pitchFamily="50" charset="-128"/>
                <a:cs typeface="ＭＳ Ｐゴシック"/>
              </a:rPr>
              <a:t>複数基を開発中</a:t>
            </a:r>
            <a:endParaRPr dirty="0">
              <a:latin typeface="BIZ UDPゴシック" panose="020B0400000000000000" pitchFamily="50" charset="-128"/>
              <a:ea typeface="BIZ UDPゴシック" panose="020B0400000000000000" pitchFamily="50" charset="-128"/>
              <a:cs typeface="ＭＳ Ｐゴシック"/>
            </a:endParaRPr>
          </a:p>
        </p:txBody>
      </p:sp>
      <p:pic>
        <p:nvPicPr>
          <p:cNvPr id="8" name="object 8"/>
          <p:cNvPicPr/>
          <p:nvPr/>
        </p:nvPicPr>
        <p:blipFill>
          <a:blip r:embed="rId2" cstate="print"/>
          <a:stretch>
            <a:fillRect/>
          </a:stretch>
        </p:blipFill>
        <p:spPr>
          <a:xfrm>
            <a:off x="4596385" y="2494847"/>
            <a:ext cx="1861311" cy="2586735"/>
          </a:xfrm>
          <a:prstGeom prst="rect">
            <a:avLst/>
          </a:prstGeom>
        </p:spPr>
      </p:pic>
      <p:sp>
        <p:nvSpPr>
          <p:cNvPr id="9" name="object 9"/>
          <p:cNvSpPr txBox="1"/>
          <p:nvPr/>
        </p:nvSpPr>
        <p:spPr>
          <a:xfrm>
            <a:off x="4956852" y="2089501"/>
            <a:ext cx="1349587" cy="324021"/>
          </a:xfrm>
          <a:prstGeom prst="rect">
            <a:avLst/>
          </a:prstGeom>
        </p:spPr>
        <p:txBody>
          <a:bodyPr vert="horz" wrap="square" lIns="0" tIns="16087" rIns="0" bIns="0" rtlCol="0">
            <a:spAutoFit/>
          </a:bodyPr>
          <a:lstStyle/>
          <a:p>
            <a:pPr marL="16933">
              <a:spcBef>
                <a:spcPts val="127"/>
              </a:spcBef>
            </a:pPr>
            <a:r>
              <a:rPr sz="2000" b="1" spc="-27" dirty="0">
                <a:latin typeface="BIZ UDPゴシック" panose="020B0400000000000000" pitchFamily="50" charset="-128"/>
                <a:ea typeface="BIZ UDPゴシック" panose="020B0400000000000000" pitchFamily="50" charset="-128"/>
                <a:cs typeface="ＭＳ Ｐゴシック"/>
              </a:rPr>
              <a:t>高温ガス炉</a:t>
            </a:r>
            <a:endParaRPr sz="2000">
              <a:latin typeface="BIZ UDPゴシック" panose="020B0400000000000000" pitchFamily="50" charset="-128"/>
              <a:ea typeface="BIZ UDPゴシック" panose="020B0400000000000000" pitchFamily="50" charset="-128"/>
              <a:cs typeface="ＭＳ Ｐゴシック"/>
            </a:endParaRPr>
          </a:p>
        </p:txBody>
      </p:sp>
      <p:sp>
        <p:nvSpPr>
          <p:cNvPr id="10" name="object 10"/>
          <p:cNvSpPr txBox="1"/>
          <p:nvPr/>
        </p:nvSpPr>
        <p:spPr>
          <a:xfrm>
            <a:off x="7265562" y="2415271"/>
            <a:ext cx="1393613" cy="324021"/>
          </a:xfrm>
          <a:prstGeom prst="rect">
            <a:avLst/>
          </a:prstGeom>
        </p:spPr>
        <p:txBody>
          <a:bodyPr vert="horz" wrap="square" lIns="0" tIns="16087" rIns="0" bIns="0" rtlCol="0">
            <a:spAutoFit/>
          </a:bodyPr>
          <a:lstStyle/>
          <a:p>
            <a:pPr marL="16933">
              <a:spcBef>
                <a:spcPts val="127"/>
              </a:spcBef>
            </a:pPr>
            <a:r>
              <a:rPr sz="2000" b="1" spc="-27" dirty="0">
                <a:latin typeface="BIZ UDPゴシック" panose="020B0400000000000000" pitchFamily="50" charset="-128"/>
                <a:ea typeface="BIZ UDPゴシック" panose="020B0400000000000000" pitchFamily="50" charset="-128"/>
                <a:cs typeface="ＭＳ Ｐゴシック"/>
              </a:rPr>
              <a:t>液体金属炉</a:t>
            </a:r>
            <a:endParaRPr sz="2000">
              <a:latin typeface="BIZ UDPゴシック" panose="020B0400000000000000" pitchFamily="50" charset="-128"/>
              <a:ea typeface="BIZ UDPゴシック" panose="020B0400000000000000" pitchFamily="50" charset="-128"/>
              <a:cs typeface="ＭＳ Ｐゴシック"/>
            </a:endParaRPr>
          </a:p>
        </p:txBody>
      </p:sp>
      <p:sp>
        <p:nvSpPr>
          <p:cNvPr id="11" name="object 11"/>
          <p:cNvSpPr txBox="1"/>
          <p:nvPr/>
        </p:nvSpPr>
        <p:spPr>
          <a:xfrm>
            <a:off x="379141" y="4348526"/>
            <a:ext cx="2064128" cy="583920"/>
          </a:xfrm>
          <a:prstGeom prst="rect">
            <a:avLst/>
          </a:prstGeom>
        </p:spPr>
        <p:txBody>
          <a:bodyPr vert="horz" wrap="square" lIns="0" tIns="16933" rIns="0" bIns="0" rtlCol="0">
            <a:spAutoFit/>
          </a:bodyPr>
          <a:lstStyle/>
          <a:p>
            <a:pPr marL="16933" marR="6773" indent="200655" algn="ctr">
              <a:spcBef>
                <a:spcPts val="133"/>
              </a:spcBef>
            </a:pPr>
            <a:r>
              <a:rPr b="1" dirty="0" err="1">
                <a:latin typeface="BIZ UDPゴシック" panose="020B0400000000000000" pitchFamily="50" charset="-128"/>
                <a:ea typeface="BIZ UDPゴシック" panose="020B0400000000000000" pitchFamily="50" charset="-128"/>
                <a:cs typeface="Calibri"/>
              </a:rPr>
              <a:t>Oklo</a:t>
            </a:r>
            <a:r>
              <a:rPr b="1" dirty="0">
                <a:latin typeface="BIZ UDPゴシック" panose="020B0400000000000000" pitchFamily="50" charset="-128"/>
                <a:ea typeface="BIZ UDPゴシック" panose="020B0400000000000000" pitchFamily="50" charset="-128"/>
                <a:cs typeface="Calibri"/>
              </a:rPr>
              <a:t> </a:t>
            </a:r>
            <a:endParaRPr lang="en-US" b="1" dirty="0">
              <a:latin typeface="BIZ UDPゴシック" panose="020B0400000000000000" pitchFamily="50" charset="-128"/>
              <a:ea typeface="BIZ UDPゴシック" panose="020B0400000000000000" pitchFamily="50" charset="-128"/>
              <a:cs typeface="Calibri"/>
            </a:endParaRPr>
          </a:p>
          <a:p>
            <a:pPr marL="16933" marR="6773" indent="200655">
              <a:spcBef>
                <a:spcPts val="133"/>
              </a:spcBef>
            </a:pPr>
            <a:r>
              <a:rPr b="1" spc="-13" dirty="0">
                <a:latin typeface="BIZ UDPゴシック" panose="020B0400000000000000" pitchFamily="50" charset="-128"/>
                <a:ea typeface="BIZ UDPゴシック" panose="020B0400000000000000" pitchFamily="50" charset="-128"/>
                <a:cs typeface="ＭＳ Ｐゴシック"/>
              </a:rPr>
              <a:t>約</a:t>
            </a:r>
            <a:r>
              <a:rPr b="1" spc="-13" dirty="0">
                <a:latin typeface="BIZ UDPゴシック" panose="020B0400000000000000" pitchFamily="50" charset="-128"/>
                <a:ea typeface="BIZ UDPゴシック" panose="020B0400000000000000" pitchFamily="50" charset="-128"/>
                <a:cs typeface="Calibri"/>
              </a:rPr>
              <a:t>12</a:t>
            </a:r>
            <a:r>
              <a:rPr b="1" spc="-40" dirty="0">
                <a:latin typeface="BIZ UDPゴシック" panose="020B0400000000000000" pitchFamily="50" charset="-128"/>
                <a:ea typeface="BIZ UDPゴシック" panose="020B0400000000000000" pitchFamily="50" charset="-128"/>
                <a:cs typeface="ＭＳ Ｐゴシック"/>
              </a:rPr>
              <a:t>基を開発中</a:t>
            </a:r>
            <a:endParaRPr dirty="0">
              <a:latin typeface="BIZ UDPゴシック" panose="020B0400000000000000" pitchFamily="50" charset="-128"/>
              <a:ea typeface="BIZ UDPゴシック" panose="020B0400000000000000" pitchFamily="50" charset="-128"/>
              <a:cs typeface="ＭＳ Ｐゴシック"/>
            </a:endParaRPr>
          </a:p>
        </p:txBody>
      </p:sp>
      <p:sp>
        <p:nvSpPr>
          <p:cNvPr id="12" name="object 12"/>
          <p:cNvSpPr txBox="1"/>
          <p:nvPr/>
        </p:nvSpPr>
        <p:spPr>
          <a:xfrm>
            <a:off x="802578" y="2001319"/>
            <a:ext cx="1550329" cy="631797"/>
          </a:xfrm>
          <a:prstGeom prst="rect">
            <a:avLst/>
          </a:prstGeom>
        </p:spPr>
        <p:txBody>
          <a:bodyPr vert="horz" wrap="square" lIns="0" tIns="16087" rIns="0" bIns="0" rtlCol="0">
            <a:spAutoFit/>
          </a:bodyPr>
          <a:lstStyle/>
          <a:p>
            <a:pPr marL="16933">
              <a:spcBef>
                <a:spcPts val="127"/>
              </a:spcBef>
            </a:pPr>
            <a:r>
              <a:rPr sz="2000" b="1" spc="-27" dirty="0">
                <a:latin typeface="BIZ UDPゴシック" panose="020B0400000000000000" pitchFamily="50" charset="-128"/>
                <a:ea typeface="BIZ UDPゴシック" panose="020B0400000000000000" pitchFamily="50" charset="-128"/>
                <a:cs typeface="ＭＳ Ｐゴシック"/>
              </a:rPr>
              <a:t>マイクロ炉</a:t>
            </a:r>
            <a:endParaRPr sz="2000">
              <a:latin typeface="BIZ UDPゴシック" panose="020B0400000000000000" pitchFamily="50" charset="-128"/>
              <a:ea typeface="BIZ UDPゴシック" panose="020B0400000000000000" pitchFamily="50" charset="-128"/>
              <a:cs typeface="ＭＳ Ｐゴシック"/>
            </a:endParaRPr>
          </a:p>
          <a:p>
            <a:pPr marL="34711"/>
            <a:r>
              <a:rPr sz="2000" b="1" spc="-13" dirty="0">
                <a:latin typeface="BIZ UDPゴシック" panose="020B0400000000000000" pitchFamily="50" charset="-128"/>
                <a:ea typeface="BIZ UDPゴシック" panose="020B0400000000000000" pitchFamily="50" charset="-128"/>
                <a:cs typeface="ＭＳ Ｐゴシック"/>
              </a:rPr>
              <a:t>（</a:t>
            </a:r>
            <a:r>
              <a:rPr sz="2000" b="1" spc="-13" dirty="0">
                <a:latin typeface="BIZ UDPゴシック" panose="020B0400000000000000" pitchFamily="50" charset="-128"/>
                <a:ea typeface="BIZ UDPゴシック" panose="020B0400000000000000" pitchFamily="50" charset="-128"/>
                <a:cs typeface="Calibri"/>
              </a:rPr>
              <a:t>&lt;20MW</a:t>
            </a:r>
            <a:r>
              <a:rPr sz="2000" b="1" spc="-13" dirty="0">
                <a:latin typeface="BIZ UDPゴシック" panose="020B0400000000000000" pitchFamily="50" charset="-128"/>
                <a:ea typeface="BIZ UDPゴシック" panose="020B0400000000000000" pitchFamily="50" charset="-128"/>
                <a:cs typeface="ＭＳ Ｐゴシック"/>
              </a:rPr>
              <a:t>）</a:t>
            </a:r>
            <a:endParaRPr sz="2000">
              <a:latin typeface="BIZ UDPゴシック" panose="020B0400000000000000" pitchFamily="50" charset="-128"/>
              <a:ea typeface="BIZ UDPゴシック" panose="020B0400000000000000" pitchFamily="50" charset="-128"/>
              <a:cs typeface="ＭＳ Ｐゴシック"/>
            </a:endParaRPr>
          </a:p>
        </p:txBody>
      </p:sp>
      <p:sp>
        <p:nvSpPr>
          <p:cNvPr id="13" name="object 13"/>
          <p:cNvSpPr txBox="1"/>
          <p:nvPr/>
        </p:nvSpPr>
        <p:spPr>
          <a:xfrm>
            <a:off x="6664598" y="4348526"/>
            <a:ext cx="2926927" cy="571096"/>
          </a:xfrm>
          <a:prstGeom prst="rect">
            <a:avLst/>
          </a:prstGeom>
        </p:spPr>
        <p:txBody>
          <a:bodyPr vert="horz" wrap="square" lIns="0" tIns="16933" rIns="0" bIns="0" rtlCol="0">
            <a:spAutoFit/>
          </a:bodyPr>
          <a:lstStyle/>
          <a:p>
            <a:pPr marL="648529" marR="6773" indent="-632444">
              <a:spcBef>
                <a:spcPts val="133"/>
              </a:spcBef>
            </a:pPr>
            <a:r>
              <a:rPr b="1" spc="-40" dirty="0" err="1">
                <a:latin typeface="BIZ UDPゴシック" panose="020B0400000000000000" pitchFamily="50" charset="-128"/>
                <a:ea typeface="BIZ UDPゴシック" panose="020B0400000000000000" pitchFamily="50" charset="-128"/>
                <a:cs typeface="Calibri"/>
              </a:rPr>
              <a:t>TerraPower</a:t>
            </a:r>
            <a:r>
              <a:rPr b="1" spc="-27" dirty="0" err="1">
                <a:latin typeface="BIZ UDPゴシック" panose="020B0400000000000000" pitchFamily="50" charset="-128"/>
                <a:ea typeface="BIZ UDPゴシック" panose="020B0400000000000000" pitchFamily="50" charset="-128"/>
                <a:cs typeface="ＭＳ Ｐゴシック"/>
              </a:rPr>
              <a:t>の</a:t>
            </a:r>
            <a:r>
              <a:rPr b="1" spc="-13" dirty="0" err="1">
                <a:latin typeface="BIZ UDPゴシック" panose="020B0400000000000000" pitchFamily="50" charset="-128"/>
                <a:ea typeface="BIZ UDPゴシック" panose="020B0400000000000000" pitchFamily="50" charset="-128"/>
                <a:cs typeface="Calibri"/>
              </a:rPr>
              <a:t>Natrium</a:t>
            </a:r>
            <a:r>
              <a:rPr b="1" spc="-40" dirty="0" err="1">
                <a:latin typeface="BIZ UDPゴシック" panose="020B0400000000000000" pitchFamily="50" charset="-128"/>
                <a:ea typeface="BIZ UDPゴシック" panose="020B0400000000000000" pitchFamily="50" charset="-128"/>
                <a:cs typeface="ＭＳ Ｐゴシック"/>
              </a:rPr>
              <a:t>複数基を開発中</a:t>
            </a:r>
            <a:endParaRPr dirty="0">
              <a:latin typeface="BIZ UDPゴシック" panose="020B0400000000000000" pitchFamily="50" charset="-128"/>
              <a:ea typeface="BIZ UDPゴシック" panose="020B0400000000000000" pitchFamily="50" charset="-128"/>
              <a:cs typeface="ＭＳ Ｐゴシック"/>
            </a:endParaRPr>
          </a:p>
        </p:txBody>
      </p:sp>
      <p:pic>
        <p:nvPicPr>
          <p:cNvPr id="14" name="object 14"/>
          <p:cNvPicPr/>
          <p:nvPr/>
        </p:nvPicPr>
        <p:blipFill>
          <a:blip r:embed="rId3" cstate="print"/>
          <a:stretch>
            <a:fillRect/>
          </a:stretch>
        </p:blipFill>
        <p:spPr>
          <a:xfrm>
            <a:off x="2869185" y="2515169"/>
            <a:ext cx="1440687" cy="2334767"/>
          </a:xfrm>
          <a:prstGeom prst="rect">
            <a:avLst/>
          </a:prstGeom>
        </p:spPr>
      </p:pic>
      <p:sp>
        <p:nvSpPr>
          <p:cNvPr id="15" name="object 15"/>
          <p:cNvSpPr txBox="1"/>
          <p:nvPr/>
        </p:nvSpPr>
        <p:spPr>
          <a:xfrm>
            <a:off x="2390440" y="4779298"/>
            <a:ext cx="2462783" cy="858354"/>
          </a:xfrm>
          <a:prstGeom prst="rect">
            <a:avLst/>
          </a:prstGeom>
        </p:spPr>
        <p:txBody>
          <a:bodyPr vert="horz" wrap="square" lIns="0" tIns="16933" rIns="0" bIns="0" rtlCol="0">
            <a:spAutoFit/>
          </a:bodyPr>
          <a:lstStyle/>
          <a:p>
            <a:pPr algn="ctr">
              <a:lnSpc>
                <a:spcPts val="2227"/>
              </a:lnSpc>
              <a:spcBef>
                <a:spcPts val="133"/>
              </a:spcBef>
            </a:pPr>
            <a:r>
              <a:rPr b="1" dirty="0" err="1">
                <a:latin typeface="BIZ UDPゴシック" panose="020B0400000000000000" pitchFamily="50" charset="-128"/>
                <a:ea typeface="BIZ UDPゴシック" panose="020B0400000000000000" pitchFamily="50" charset="-128"/>
                <a:cs typeface="Calibri"/>
              </a:rPr>
              <a:t>NuScale</a:t>
            </a:r>
            <a:endParaRPr dirty="0">
              <a:latin typeface="BIZ UDPゴシック" panose="020B0400000000000000" pitchFamily="50" charset="-128"/>
              <a:ea typeface="BIZ UDPゴシック" panose="020B0400000000000000" pitchFamily="50" charset="-128"/>
              <a:cs typeface="ＭＳ Ｐゴシック"/>
            </a:endParaRPr>
          </a:p>
          <a:p>
            <a:pPr algn="ctr">
              <a:lnSpc>
                <a:spcPts val="2227"/>
              </a:lnSpc>
            </a:pPr>
            <a:r>
              <a:rPr b="1" dirty="0">
                <a:latin typeface="BIZ UDPゴシック" panose="020B0400000000000000" pitchFamily="50" charset="-128"/>
                <a:ea typeface="BIZ UDPゴシック" panose="020B0400000000000000" pitchFamily="50" charset="-128"/>
                <a:cs typeface="Calibri"/>
              </a:rPr>
              <a:t>GEH</a:t>
            </a:r>
            <a:r>
              <a:rPr b="1" spc="-7" dirty="0">
                <a:latin typeface="BIZ UDPゴシック" panose="020B0400000000000000" pitchFamily="50" charset="-128"/>
                <a:ea typeface="BIZ UDPゴシック" panose="020B0400000000000000" pitchFamily="50" charset="-128"/>
                <a:cs typeface="Calibri"/>
              </a:rPr>
              <a:t> </a:t>
            </a:r>
            <a:r>
              <a:rPr b="1" spc="-13" dirty="0">
                <a:latin typeface="BIZ UDPゴシック" panose="020B0400000000000000" pitchFamily="50" charset="-128"/>
                <a:ea typeface="BIZ UDPゴシック" panose="020B0400000000000000" pitchFamily="50" charset="-128"/>
                <a:cs typeface="Calibri"/>
              </a:rPr>
              <a:t>X-</a:t>
            </a:r>
            <a:r>
              <a:rPr b="1" spc="-33" dirty="0">
                <a:latin typeface="BIZ UDPゴシック" panose="020B0400000000000000" pitchFamily="50" charset="-128"/>
                <a:ea typeface="BIZ UDPゴシック" panose="020B0400000000000000" pitchFamily="50" charset="-128"/>
                <a:cs typeface="Calibri"/>
              </a:rPr>
              <a:t>300</a:t>
            </a:r>
            <a:endParaRPr dirty="0">
              <a:latin typeface="BIZ UDPゴシック" panose="020B0400000000000000" pitchFamily="50" charset="-128"/>
              <a:ea typeface="BIZ UDPゴシック" panose="020B0400000000000000" pitchFamily="50" charset="-128"/>
              <a:cs typeface="Calibri"/>
            </a:endParaRPr>
          </a:p>
          <a:p>
            <a:pPr algn="ctr">
              <a:spcBef>
                <a:spcPts val="7"/>
              </a:spcBef>
            </a:pPr>
            <a:r>
              <a:rPr b="1" dirty="0">
                <a:latin typeface="BIZ UDPゴシック" panose="020B0400000000000000" pitchFamily="50" charset="-128"/>
                <a:ea typeface="BIZ UDPゴシック" panose="020B0400000000000000" pitchFamily="50" charset="-128"/>
                <a:cs typeface="Calibri"/>
              </a:rPr>
              <a:t>Holtec</a:t>
            </a:r>
            <a:r>
              <a:rPr b="1" spc="-13" dirty="0">
                <a:latin typeface="BIZ UDPゴシック" panose="020B0400000000000000" pitchFamily="50" charset="-128"/>
                <a:ea typeface="BIZ UDPゴシック" panose="020B0400000000000000" pitchFamily="50" charset="-128"/>
                <a:cs typeface="Calibri"/>
              </a:rPr>
              <a:t> SMR-</a:t>
            </a:r>
            <a:r>
              <a:rPr b="1" spc="-33" dirty="0">
                <a:latin typeface="BIZ UDPゴシック" panose="020B0400000000000000" pitchFamily="50" charset="-128"/>
                <a:ea typeface="BIZ UDPゴシック" panose="020B0400000000000000" pitchFamily="50" charset="-128"/>
                <a:cs typeface="Calibri"/>
              </a:rPr>
              <a:t>160</a:t>
            </a:r>
            <a:endParaRPr dirty="0">
              <a:latin typeface="BIZ UDPゴシック" panose="020B0400000000000000" pitchFamily="50" charset="-128"/>
              <a:ea typeface="BIZ UDPゴシック" panose="020B0400000000000000" pitchFamily="50" charset="-128"/>
              <a:cs typeface="Calibri"/>
            </a:endParaRPr>
          </a:p>
        </p:txBody>
      </p:sp>
      <p:sp>
        <p:nvSpPr>
          <p:cNvPr id="16" name="object 16"/>
          <p:cNvSpPr txBox="1"/>
          <p:nvPr/>
        </p:nvSpPr>
        <p:spPr>
          <a:xfrm>
            <a:off x="2821053" y="2001326"/>
            <a:ext cx="1638300" cy="614228"/>
          </a:xfrm>
          <a:prstGeom prst="rect">
            <a:avLst/>
          </a:prstGeom>
        </p:spPr>
        <p:txBody>
          <a:bodyPr vert="horz" wrap="square" lIns="0" tIns="16087" rIns="0" bIns="0" rtlCol="0">
            <a:spAutoFit/>
          </a:bodyPr>
          <a:lstStyle/>
          <a:p>
            <a:pPr algn="ctr">
              <a:lnSpc>
                <a:spcPts val="2547"/>
              </a:lnSpc>
              <a:spcBef>
                <a:spcPts val="127"/>
              </a:spcBef>
            </a:pPr>
            <a:r>
              <a:rPr sz="2000" b="1" spc="-13" dirty="0">
                <a:latin typeface="BIZ UDPゴシック" panose="020B0400000000000000" pitchFamily="50" charset="-128"/>
                <a:ea typeface="BIZ UDPゴシック" panose="020B0400000000000000" pitchFamily="50" charset="-128"/>
                <a:cs typeface="ＭＳ Ｐゴシック"/>
              </a:rPr>
              <a:t>軽水炉型</a:t>
            </a:r>
            <a:r>
              <a:rPr sz="2000" b="1" spc="-33" dirty="0">
                <a:latin typeface="BIZ UDPゴシック" panose="020B0400000000000000" pitchFamily="50" charset="-128"/>
                <a:ea typeface="BIZ UDPゴシック" panose="020B0400000000000000" pitchFamily="50" charset="-128"/>
                <a:cs typeface="Calibri"/>
              </a:rPr>
              <a:t>SMR</a:t>
            </a:r>
            <a:endParaRPr sz="2000" dirty="0">
              <a:latin typeface="BIZ UDPゴシック" panose="020B0400000000000000" pitchFamily="50" charset="-128"/>
              <a:ea typeface="BIZ UDPゴシック" panose="020B0400000000000000" pitchFamily="50" charset="-128"/>
              <a:cs typeface="Calibri"/>
            </a:endParaRPr>
          </a:p>
          <a:p>
            <a:pPr algn="ctr">
              <a:lnSpc>
                <a:spcPts val="2547"/>
              </a:lnSpc>
            </a:pPr>
            <a:r>
              <a:rPr sz="2000" b="1" spc="-13" dirty="0">
                <a:latin typeface="BIZ UDPゴシック" panose="020B0400000000000000" pitchFamily="50" charset="-128"/>
                <a:ea typeface="BIZ UDPゴシック" panose="020B0400000000000000" pitchFamily="50" charset="-128"/>
                <a:cs typeface="Calibri"/>
              </a:rPr>
              <a:t>&lt;300MW</a:t>
            </a:r>
            <a:endParaRPr sz="2000" dirty="0">
              <a:latin typeface="BIZ UDPゴシック" panose="020B0400000000000000" pitchFamily="50" charset="-128"/>
              <a:ea typeface="BIZ UDPゴシック" panose="020B0400000000000000" pitchFamily="50" charset="-128"/>
              <a:cs typeface="Calibri"/>
            </a:endParaRPr>
          </a:p>
        </p:txBody>
      </p:sp>
      <p:sp>
        <p:nvSpPr>
          <p:cNvPr id="17" name="object 17"/>
          <p:cNvSpPr txBox="1"/>
          <p:nvPr/>
        </p:nvSpPr>
        <p:spPr>
          <a:xfrm>
            <a:off x="9819439" y="4945767"/>
            <a:ext cx="1799167" cy="571096"/>
          </a:xfrm>
          <a:prstGeom prst="rect">
            <a:avLst/>
          </a:prstGeom>
        </p:spPr>
        <p:txBody>
          <a:bodyPr vert="horz" wrap="square" lIns="0" tIns="16933" rIns="0" bIns="0" rtlCol="0">
            <a:spAutoFit/>
          </a:bodyPr>
          <a:lstStyle/>
          <a:p>
            <a:pPr marL="83818" marR="6773" indent="-67732" algn="ctr">
              <a:spcBef>
                <a:spcPts val="133"/>
              </a:spcBef>
            </a:pPr>
            <a:r>
              <a:rPr b="1" spc="-27" dirty="0">
                <a:latin typeface="BIZ UDPゴシック" panose="020B0400000000000000" pitchFamily="50" charset="-128"/>
                <a:ea typeface="BIZ UDPゴシック" panose="020B0400000000000000" pitchFamily="50" charset="-128"/>
                <a:cs typeface="Calibri"/>
              </a:rPr>
              <a:t>Terrestrial </a:t>
            </a:r>
            <a:br>
              <a:rPr lang="en-US" b="1" spc="-27" dirty="0">
                <a:latin typeface="BIZ UDPゴシック" panose="020B0400000000000000" pitchFamily="50" charset="-128"/>
                <a:ea typeface="BIZ UDPゴシック" panose="020B0400000000000000" pitchFamily="50" charset="-128"/>
                <a:cs typeface="Calibri"/>
              </a:rPr>
            </a:br>
            <a:r>
              <a:rPr lang="ja-JP" altLang="en-US" b="1" spc="-40" dirty="0">
                <a:latin typeface="BIZ UDPゴシック" panose="020B0400000000000000" pitchFamily="50" charset="-128"/>
                <a:ea typeface="BIZ UDPゴシック" panose="020B0400000000000000" pitchFamily="50" charset="-128"/>
                <a:cs typeface="ＭＳ Ｐゴシック"/>
              </a:rPr>
              <a:t>複数基を開発中</a:t>
            </a:r>
            <a:endParaRPr dirty="0">
              <a:latin typeface="BIZ UDPゴシック" panose="020B0400000000000000" pitchFamily="50" charset="-128"/>
              <a:ea typeface="BIZ UDPゴシック" panose="020B0400000000000000" pitchFamily="50" charset="-128"/>
              <a:cs typeface="ＭＳ Ｐゴシック"/>
            </a:endParaRPr>
          </a:p>
        </p:txBody>
      </p:sp>
      <p:sp>
        <p:nvSpPr>
          <p:cNvPr id="18" name="object 18"/>
          <p:cNvSpPr txBox="1"/>
          <p:nvPr/>
        </p:nvSpPr>
        <p:spPr>
          <a:xfrm>
            <a:off x="10195101" y="2416041"/>
            <a:ext cx="1121833" cy="324021"/>
          </a:xfrm>
          <a:prstGeom prst="rect">
            <a:avLst/>
          </a:prstGeom>
        </p:spPr>
        <p:txBody>
          <a:bodyPr vert="horz" wrap="square" lIns="0" tIns="16087" rIns="0" bIns="0" rtlCol="0">
            <a:spAutoFit/>
          </a:bodyPr>
          <a:lstStyle/>
          <a:p>
            <a:pPr marL="16933">
              <a:spcBef>
                <a:spcPts val="127"/>
              </a:spcBef>
            </a:pPr>
            <a:r>
              <a:rPr sz="2000" b="1" spc="-27" dirty="0">
                <a:latin typeface="BIZ UDPゴシック" panose="020B0400000000000000" pitchFamily="50" charset="-128"/>
                <a:ea typeface="BIZ UDPゴシック" panose="020B0400000000000000" pitchFamily="50" charset="-128"/>
                <a:cs typeface="ＭＳ Ｐゴシック"/>
              </a:rPr>
              <a:t>溶融塩炉</a:t>
            </a:r>
            <a:endParaRPr sz="2000">
              <a:latin typeface="BIZ UDPゴシック" panose="020B0400000000000000" pitchFamily="50" charset="-128"/>
              <a:ea typeface="BIZ UDPゴシック" panose="020B0400000000000000" pitchFamily="50" charset="-128"/>
              <a:cs typeface="ＭＳ Ｐゴシック"/>
            </a:endParaRPr>
          </a:p>
        </p:txBody>
      </p:sp>
      <p:pic>
        <p:nvPicPr>
          <p:cNvPr id="19" name="object 19"/>
          <p:cNvPicPr/>
          <p:nvPr/>
        </p:nvPicPr>
        <p:blipFill>
          <a:blip r:embed="rId4" cstate="print"/>
          <a:stretch>
            <a:fillRect/>
          </a:stretch>
        </p:blipFill>
        <p:spPr>
          <a:xfrm>
            <a:off x="292609" y="2791521"/>
            <a:ext cx="2462783" cy="1456943"/>
          </a:xfrm>
          <a:prstGeom prst="rect">
            <a:avLst/>
          </a:prstGeom>
        </p:spPr>
      </p:pic>
      <p:pic>
        <p:nvPicPr>
          <p:cNvPr id="20" name="object 20"/>
          <p:cNvPicPr/>
          <p:nvPr/>
        </p:nvPicPr>
        <p:blipFill>
          <a:blip r:embed="rId5" cstate="print"/>
          <a:stretch>
            <a:fillRect/>
          </a:stretch>
        </p:blipFill>
        <p:spPr>
          <a:xfrm>
            <a:off x="6669025" y="2803713"/>
            <a:ext cx="2623311" cy="1477263"/>
          </a:xfrm>
          <a:prstGeom prst="rect">
            <a:avLst/>
          </a:prstGeom>
        </p:spPr>
      </p:pic>
      <p:pic>
        <p:nvPicPr>
          <p:cNvPr id="21" name="object 21"/>
          <p:cNvPicPr/>
          <p:nvPr/>
        </p:nvPicPr>
        <p:blipFill>
          <a:blip r:embed="rId6" cstate="print"/>
          <a:stretch>
            <a:fillRect/>
          </a:stretch>
        </p:blipFill>
        <p:spPr>
          <a:xfrm>
            <a:off x="9968991" y="2771201"/>
            <a:ext cx="1501647" cy="2141711"/>
          </a:xfrm>
          <a:prstGeom prst="rect">
            <a:avLst/>
          </a:prstGeom>
        </p:spPr>
      </p:pic>
      <p:grpSp>
        <p:nvGrpSpPr>
          <p:cNvPr id="22" name="object 22"/>
          <p:cNvGrpSpPr/>
          <p:nvPr/>
        </p:nvGrpSpPr>
        <p:grpSpPr>
          <a:xfrm>
            <a:off x="4419600" y="5652576"/>
            <a:ext cx="7506547" cy="441113"/>
            <a:chOff x="3314700" y="4088891"/>
            <a:chExt cx="5629910" cy="330835"/>
          </a:xfrm>
        </p:grpSpPr>
        <p:pic>
          <p:nvPicPr>
            <p:cNvPr id="23" name="object 23"/>
            <p:cNvPicPr/>
            <p:nvPr/>
          </p:nvPicPr>
          <p:blipFill>
            <a:blip r:embed="rId7" cstate="print"/>
            <a:stretch>
              <a:fillRect/>
            </a:stretch>
          </p:blipFill>
          <p:spPr>
            <a:xfrm>
              <a:off x="3314700" y="4088891"/>
              <a:ext cx="5629655" cy="330707"/>
            </a:xfrm>
            <a:prstGeom prst="rect">
              <a:avLst/>
            </a:prstGeom>
          </p:spPr>
        </p:pic>
        <p:sp>
          <p:nvSpPr>
            <p:cNvPr id="24" name="object 24"/>
            <p:cNvSpPr/>
            <p:nvPr/>
          </p:nvSpPr>
          <p:spPr>
            <a:xfrm>
              <a:off x="3370326" y="4110989"/>
              <a:ext cx="5518785" cy="233679"/>
            </a:xfrm>
            <a:custGeom>
              <a:avLst/>
              <a:gdLst/>
              <a:ahLst/>
              <a:cxnLst/>
              <a:rect l="l" t="t" r="r" b="b"/>
              <a:pathLst>
                <a:path w="5518784" h="233679">
                  <a:moveTo>
                    <a:pt x="5518404" y="0"/>
                  </a:moveTo>
                  <a:lnTo>
                    <a:pt x="5516877" y="45380"/>
                  </a:lnTo>
                  <a:lnTo>
                    <a:pt x="5512712" y="82438"/>
                  </a:lnTo>
                  <a:lnTo>
                    <a:pt x="5506536" y="107424"/>
                  </a:lnTo>
                  <a:lnTo>
                    <a:pt x="5498973" y="116586"/>
                  </a:lnTo>
                  <a:lnTo>
                    <a:pt x="2778633" y="116586"/>
                  </a:lnTo>
                  <a:lnTo>
                    <a:pt x="2771069" y="125747"/>
                  </a:lnTo>
                  <a:lnTo>
                    <a:pt x="2764893" y="150733"/>
                  </a:lnTo>
                  <a:lnTo>
                    <a:pt x="2760728" y="187791"/>
                  </a:lnTo>
                  <a:lnTo>
                    <a:pt x="2759202" y="233172"/>
                  </a:lnTo>
                  <a:lnTo>
                    <a:pt x="2757675" y="187791"/>
                  </a:lnTo>
                  <a:lnTo>
                    <a:pt x="2753510" y="150733"/>
                  </a:lnTo>
                  <a:lnTo>
                    <a:pt x="2747334" y="125747"/>
                  </a:lnTo>
                  <a:lnTo>
                    <a:pt x="2739771" y="116586"/>
                  </a:lnTo>
                  <a:lnTo>
                    <a:pt x="19430" y="116586"/>
                  </a:lnTo>
                  <a:lnTo>
                    <a:pt x="11867" y="107424"/>
                  </a:lnTo>
                  <a:lnTo>
                    <a:pt x="5691" y="82438"/>
                  </a:lnTo>
                  <a:lnTo>
                    <a:pt x="1526" y="45380"/>
                  </a:lnTo>
                  <a:lnTo>
                    <a:pt x="0" y="0"/>
                  </a:lnTo>
                </a:path>
              </a:pathLst>
            </a:custGeom>
            <a:ln w="25400">
              <a:solidFill>
                <a:srgbClr val="3CC2CF"/>
              </a:solidFill>
            </a:ln>
          </p:spPr>
          <p:txBody>
            <a:bodyPr wrap="square" lIns="0" tIns="0" rIns="0" bIns="0" rtlCol="0"/>
            <a:lstStyle/>
            <a:p>
              <a:endParaRPr sz="2000">
                <a:latin typeface="BIZ UDPゴシック" panose="020B0400000000000000" pitchFamily="50" charset="-128"/>
                <a:ea typeface="BIZ UDPゴシック" panose="020B0400000000000000" pitchFamily="50" charset="-128"/>
              </a:endParaRPr>
            </a:p>
          </p:txBody>
        </p:sp>
      </p:grpSp>
      <p:sp>
        <p:nvSpPr>
          <p:cNvPr id="25" name="object 25"/>
          <p:cNvSpPr txBox="1"/>
          <p:nvPr/>
        </p:nvSpPr>
        <p:spPr>
          <a:xfrm>
            <a:off x="5330475" y="6062341"/>
            <a:ext cx="6657400" cy="571096"/>
          </a:xfrm>
          <a:prstGeom prst="rect">
            <a:avLst/>
          </a:prstGeom>
        </p:spPr>
        <p:txBody>
          <a:bodyPr vert="horz" wrap="square" lIns="0" tIns="16933" rIns="0" bIns="0" rtlCol="0">
            <a:spAutoFit/>
          </a:bodyPr>
          <a:lstStyle/>
          <a:p>
            <a:pPr marR="892364" algn="ctr">
              <a:spcBef>
                <a:spcPts val="133"/>
              </a:spcBef>
            </a:pPr>
            <a:r>
              <a:rPr b="1" spc="-40" dirty="0">
                <a:latin typeface="BIZ UDPゴシック" panose="020B0400000000000000" pitchFamily="50" charset="-128"/>
                <a:ea typeface="BIZ UDPゴシック" panose="020B0400000000000000" pitchFamily="50" charset="-128"/>
                <a:cs typeface="ＭＳ Ｐゴシック"/>
              </a:rPr>
              <a:t>非水冷</a:t>
            </a:r>
            <a:endParaRPr dirty="0">
              <a:latin typeface="BIZ UDPゴシック" panose="020B0400000000000000" pitchFamily="50" charset="-128"/>
              <a:ea typeface="BIZ UDPゴシック" panose="020B0400000000000000" pitchFamily="50" charset="-128"/>
              <a:cs typeface="ＭＳ Ｐゴシック"/>
            </a:endParaRPr>
          </a:p>
          <a:p>
            <a:pPr marR="892364" algn="ctr">
              <a:spcBef>
                <a:spcPts val="7"/>
              </a:spcBef>
            </a:pPr>
            <a:r>
              <a:rPr b="1" spc="-27" dirty="0">
                <a:latin typeface="BIZ UDPゴシック" panose="020B0400000000000000" pitchFamily="50" charset="-128"/>
                <a:ea typeface="BIZ UDPゴシック" panose="020B0400000000000000" pitchFamily="50" charset="-128"/>
                <a:cs typeface="ＭＳ Ｐゴシック"/>
              </a:rPr>
              <a:t>ほとんどが</a:t>
            </a:r>
            <a:r>
              <a:rPr b="1" spc="-13" dirty="0">
                <a:latin typeface="BIZ UDPゴシック" panose="020B0400000000000000" pitchFamily="50" charset="-128"/>
                <a:ea typeface="BIZ UDPゴシック" panose="020B0400000000000000" pitchFamily="50" charset="-128"/>
                <a:cs typeface="Calibri"/>
              </a:rPr>
              <a:t>300MW</a:t>
            </a:r>
            <a:r>
              <a:rPr b="1" spc="-33" dirty="0">
                <a:latin typeface="BIZ UDPゴシック" panose="020B0400000000000000" pitchFamily="50" charset="-128"/>
                <a:ea typeface="BIZ UDPゴシック" panose="020B0400000000000000" pitchFamily="50" charset="-128"/>
                <a:cs typeface="ＭＳ Ｐゴシック"/>
              </a:rPr>
              <a:t>未満、一部は</a:t>
            </a:r>
            <a:r>
              <a:rPr b="1" dirty="0">
                <a:latin typeface="BIZ UDPゴシック" panose="020B0400000000000000" pitchFamily="50" charset="-128"/>
                <a:ea typeface="BIZ UDPゴシック" panose="020B0400000000000000" pitchFamily="50" charset="-128"/>
                <a:cs typeface="Calibri"/>
              </a:rPr>
              <a:t>1,000</a:t>
            </a:r>
            <a:r>
              <a:rPr b="1" spc="93" dirty="0">
                <a:latin typeface="BIZ UDPゴシック" panose="020B0400000000000000" pitchFamily="50" charset="-128"/>
                <a:ea typeface="BIZ UDPゴシック" panose="020B0400000000000000" pitchFamily="50" charset="-128"/>
                <a:cs typeface="Calibri"/>
              </a:rPr>
              <a:t> </a:t>
            </a:r>
            <a:r>
              <a:rPr b="1" spc="-13" dirty="0" err="1">
                <a:latin typeface="BIZ UDPゴシック" panose="020B0400000000000000" pitchFamily="50" charset="-128"/>
                <a:ea typeface="BIZ UDPゴシック" panose="020B0400000000000000" pitchFamily="50" charset="-128"/>
                <a:cs typeface="Calibri"/>
              </a:rPr>
              <a:t>MW</a:t>
            </a:r>
            <a:r>
              <a:rPr b="1" spc="-33" dirty="0" err="1">
                <a:latin typeface="BIZ UDPゴシック" panose="020B0400000000000000" pitchFamily="50" charset="-128"/>
                <a:ea typeface="BIZ UDPゴシック" panose="020B0400000000000000" pitchFamily="50" charset="-128"/>
                <a:cs typeface="ＭＳ Ｐゴシック"/>
              </a:rPr>
              <a:t>の規模</a:t>
            </a:r>
            <a:endParaRPr sz="1050" dirty="0">
              <a:latin typeface="BIZ UDPゴシック" panose="020B0400000000000000" pitchFamily="50" charset="-128"/>
              <a:ea typeface="BIZ UDPゴシック" panose="020B0400000000000000" pitchFamily="50" charset="-128"/>
              <a:cs typeface="Arial"/>
            </a:endParaRPr>
          </a:p>
        </p:txBody>
      </p:sp>
      <p:sp>
        <p:nvSpPr>
          <p:cNvPr id="27" name="テキスト ボックス 26">
            <a:extLst>
              <a:ext uri="{FF2B5EF4-FFF2-40B4-BE49-F238E27FC236}">
                <a16:creationId xmlns:a16="http://schemas.microsoft.com/office/drawing/2014/main" id="{EE22C6EB-5461-BA23-9109-EB688EC5AE80}"/>
              </a:ext>
            </a:extLst>
          </p:cNvPr>
          <p:cNvSpPr txBox="1"/>
          <p:nvPr/>
        </p:nvSpPr>
        <p:spPr>
          <a:xfrm>
            <a:off x="0" y="0"/>
            <a:ext cx="12192000" cy="523220"/>
          </a:xfrm>
          <a:prstGeom prst="rect">
            <a:avLst/>
          </a:prstGeom>
          <a:solidFill>
            <a:srgbClr val="052F61"/>
          </a:solidFill>
        </p:spPr>
        <p:txBody>
          <a:bodyPr wrap="square" rtlCol="0">
            <a:spAutoFit/>
          </a:bodyPr>
          <a:lstStyle/>
          <a:p>
            <a:pPr algn="ctr"/>
            <a:r>
              <a:rPr kumimoji="1" lang="ja-JP" altLang="en-US" sz="2800" b="1" dirty="0">
                <a:solidFill>
                  <a:schemeClr val="bg1"/>
                </a:solidFill>
                <a:latin typeface="Meiryo UI" panose="020B0604030504040204" pitchFamily="50" charset="-128"/>
                <a:ea typeface="Meiryo UI" panose="020B0604030504040204" pitchFamily="50" charset="-128"/>
              </a:rPr>
              <a:t>小型炉　種類</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9" name="object 9"/>
          <p:cNvGrpSpPr/>
          <p:nvPr/>
        </p:nvGrpSpPr>
        <p:grpSpPr>
          <a:xfrm>
            <a:off x="4017009" y="1160017"/>
            <a:ext cx="2067560" cy="2067560"/>
            <a:chOff x="3012757" y="870013"/>
            <a:chExt cx="1550670" cy="1550670"/>
          </a:xfrm>
          <a:solidFill>
            <a:schemeClr val="accent4">
              <a:lumMod val="50000"/>
            </a:schemeClr>
          </a:solidFill>
          <a:effectLst>
            <a:glow rad="228600">
              <a:schemeClr val="accent2">
                <a:satMod val="175000"/>
                <a:alpha val="40000"/>
              </a:schemeClr>
            </a:glow>
          </a:effectLst>
        </p:grpSpPr>
        <p:sp>
          <p:nvSpPr>
            <p:cNvPr id="10" name="object 10"/>
            <p:cNvSpPr/>
            <p:nvPr/>
          </p:nvSpPr>
          <p:spPr>
            <a:xfrm>
              <a:off x="3017520" y="874775"/>
              <a:ext cx="1541145" cy="1541145"/>
            </a:xfrm>
            <a:custGeom>
              <a:avLst/>
              <a:gdLst/>
              <a:ahLst/>
              <a:cxnLst/>
              <a:rect l="l" t="t" r="r" b="b"/>
              <a:pathLst>
                <a:path w="1541145" h="1541145">
                  <a:moveTo>
                    <a:pt x="770382" y="0"/>
                  </a:moveTo>
                  <a:lnTo>
                    <a:pt x="721661" y="1515"/>
                  </a:lnTo>
                  <a:lnTo>
                    <a:pt x="673745" y="6002"/>
                  </a:lnTo>
                  <a:lnTo>
                    <a:pt x="626726" y="13369"/>
                  </a:lnTo>
                  <a:lnTo>
                    <a:pt x="580692" y="23527"/>
                  </a:lnTo>
                  <a:lnTo>
                    <a:pt x="535734" y="36386"/>
                  </a:lnTo>
                  <a:lnTo>
                    <a:pt x="491942" y="51854"/>
                  </a:lnTo>
                  <a:lnTo>
                    <a:pt x="449407" y="69843"/>
                  </a:lnTo>
                  <a:lnTo>
                    <a:pt x="408219" y="90261"/>
                  </a:lnTo>
                  <a:lnTo>
                    <a:pt x="368467" y="113018"/>
                  </a:lnTo>
                  <a:lnTo>
                    <a:pt x="330243" y="138025"/>
                  </a:lnTo>
                  <a:lnTo>
                    <a:pt x="293637" y="165190"/>
                  </a:lnTo>
                  <a:lnTo>
                    <a:pt x="258738" y="194425"/>
                  </a:lnTo>
                  <a:lnTo>
                    <a:pt x="225637" y="225637"/>
                  </a:lnTo>
                  <a:lnTo>
                    <a:pt x="194425" y="258738"/>
                  </a:lnTo>
                  <a:lnTo>
                    <a:pt x="165190" y="293637"/>
                  </a:lnTo>
                  <a:lnTo>
                    <a:pt x="138025" y="330243"/>
                  </a:lnTo>
                  <a:lnTo>
                    <a:pt x="113018" y="368467"/>
                  </a:lnTo>
                  <a:lnTo>
                    <a:pt x="90261" y="408219"/>
                  </a:lnTo>
                  <a:lnTo>
                    <a:pt x="69843" y="449407"/>
                  </a:lnTo>
                  <a:lnTo>
                    <a:pt x="51854" y="491942"/>
                  </a:lnTo>
                  <a:lnTo>
                    <a:pt x="36386" y="535734"/>
                  </a:lnTo>
                  <a:lnTo>
                    <a:pt x="23527" y="580692"/>
                  </a:lnTo>
                  <a:lnTo>
                    <a:pt x="13369" y="626726"/>
                  </a:lnTo>
                  <a:lnTo>
                    <a:pt x="6002" y="673745"/>
                  </a:lnTo>
                  <a:lnTo>
                    <a:pt x="1515" y="721661"/>
                  </a:lnTo>
                  <a:lnTo>
                    <a:pt x="0" y="770382"/>
                  </a:lnTo>
                  <a:lnTo>
                    <a:pt x="1515" y="819102"/>
                  </a:lnTo>
                  <a:lnTo>
                    <a:pt x="6002" y="867018"/>
                  </a:lnTo>
                  <a:lnTo>
                    <a:pt x="13369" y="914037"/>
                  </a:lnTo>
                  <a:lnTo>
                    <a:pt x="23527" y="960071"/>
                  </a:lnTo>
                  <a:lnTo>
                    <a:pt x="36386" y="1005029"/>
                  </a:lnTo>
                  <a:lnTo>
                    <a:pt x="51854" y="1048821"/>
                  </a:lnTo>
                  <a:lnTo>
                    <a:pt x="69843" y="1091356"/>
                  </a:lnTo>
                  <a:lnTo>
                    <a:pt x="90261" y="1132544"/>
                  </a:lnTo>
                  <a:lnTo>
                    <a:pt x="113018" y="1172296"/>
                  </a:lnTo>
                  <a:lnTo>
                    <a:pt x="138025" y="1210520"/>
                  </a:lnTo>
                  <a:lnTo>
                    <a:pt x="165190" y="1247126"/>
                  </a:lnTo>
                  <a:lnTo>
                    <a:pt x="194425" y="1282025"/>
                  </a:lnTo>
                  <a:lnTo>
                    <a:pt x="225637" y="1315126"/>
                  </a:lnTo>
                  <a:lnTo>
                    <a:pt x="258738" y="1346338"/>
                  </a:lnTo>
                  <a:lnTo>
                    <a:pt x="293637" y="1375573"/>
                  </a:lnTo>
                  <a:lnTo>
                    <a:pt x="330243" y="1402738"/>
                  </a:lnTo>
                  <a:lnTo>
                    <a:pt x="368467" y="1427745"/>
                  </a:lnTo>
                  <a:lnTo>
                    <a:pt x="408219" y="1450502"/>
                  </a:lnTo>
                  <a:lnTo>
                    <a:pt x="449407" y="1470920"/>
                  </a:lnTo>
                  <a:lnTo>
                    <a:pt x="491942" y="1488909"/>
                  </a:lnTo>
                  <a:lnTo>
                    <a:pt x="535734" y="1504377"/>
                  </a:lnTo>
                  <a:lnTo>
                    <a:pt x="580692" y="1517236"/>
                  </a:lnTo>
                  <a:lnTo>
                    <a:pt x="626726" y="1527394"/>
                  </a:lnTo>
                  <a:lnTo>
                    <a:pt x="673745" y="1534761"/>
                  </a:lnTo>
                  <a:lnTo>
                    <a:pt x="721661" y="1539248"/>
                  </a:lnTo>
                  <a:lnTo>
                    <a:pt x="770382" y="1540764"/>
                  </a:lnTo>
                  <a:lnTo>
                    <a:pt x="819102" y="1539248"/>
                  </a:lnTo>
                  <a:lnTo>
                    <a:pt x="867018" y="1534761"/>
                  </a:lnTo>
                  <a:lnTo>
                    <a:pt x="914037" y="1527394"/>
                  </a:lnTo>
                  <a:lnTo>
                    <a:pt x="960071" y="1517236"/>
                  </a:lnTo>
                  <a:lnTo>
                    <a:pt x="1005029" y="1504377"/>
                  </a:lnTo>
                  <a:lnTo>
                    <a:pt x="1048821" y="1488909"/>
                  </a:lnTo>
                  <a:lnTo>
                    <a:pt x="1091356" y="1470920"/>
                  </a:lnTo>
                  <a:lnTo>
                    <a:pt x="1132544" y="1450502"/>
                  </a:lnTo>
                  <a:lnTo>
                    <a:pt x="1172296" y="1427745"/>
                  </a:lnTo>
                  <a:lnTo>
                    <a:pt x="1210520" y="1402738"/>
                  </a:lnTo>
                  <a:lnTo>
                    <a:pt x="1247126" y="1375573"/>
                  </a:lnTo>
                  <a:lnTo>
                    <a:pt x="1282025" y="1346338"/>
                  </a:lnTo>
                  <a:lnTo>
                    <a:pt x="1315126" y="1315126"/>
                  </a:lnTo>
                  <a:lnTo>
                    <a:pt x="1346338" y="1282025"/>
                  </a:lnTo>
                  <a:lnTo>
                    <a:pt x="1375573" y="1247126"/>
                  </a:lnTo>
                  <a:lnTo>
                    <a:pt x="1402738" y="1210520"/>
                  </a:lnTo>
                  <a:lnTo>
                    <a:pt x="1427745" y="1172296"/>
                  </a:lnTo>
                  <a:lnTo>
                    <a:pt x="1450502" y="1132544"/>
                  </a:lnTo>
                  <a:lnTo>
                    <a:pt x="1470920" y="1091356"/>
                  </a:lnTo>
                  <a:lnTo>
                    <a:pt x="1488909" y="1048821"/>
                  </a:lnTo>
                  <a:lnTo>
                    <a:pt x="1504377" y="1005029"/>
                  </a:lnTo>
                  <a:lnTo>
                    <a:pt x="1517236" y="960071"/>
                  </a:lnTo>
                  <a:lnTo>
                    <a:pt x="1527394" y="914037"/>
                  </a:lnTo>
                  <a:lnTo>
                    <a:pt x="1534761" y="867018"/>
                  </a:lnTo>
                  <a:lnTo>
                    <a:pt x="1539248" y="819102"/>
                  </a:lnTo>
                  <a:lnTo>
                    <a:pt x="1540764" y="770382"/>
                  </a:lnTo>
                  <a:lnTo>
                    <a:pt x="1539248" y="721661"/>
                  </a:lnTo>
                  <a:lnTo>
                    <a:pt x="1534761" y="673745"/>
                  </a:lnTo>
                  <a:lnTo>
                    <a:pt x="1527394" y="626726"/>
                  </a:lnTo>
                  <a:lnTo>
                    <a:pt x="1517236" y="580692"/>
                  </a:lnTo>
                  <a:lnTo>
                    <a:pt x="1504377" y="535734"/>
                  </a:lnTo>
                  <a:lnTo>
                    <a:pt x="1488909" y="491942"/>
                  </a:lnTo>
                  <a:lnTo>
                    <a:pt x="1470920" y="449407"/>
                  </a:lnTo>
                  <a:lnTo>
                    <a:pt x="1450502" y="408219"/>
                  </a:lnTo>
                  <a:lnTo>
                    <a:pt x="1427745" y="368467"/>
                  </a:lnTo>
                  <a:lnTo>
                    <a:pt x="1402738" y="330243"/>
                  </a:lnTo>
                  <a:lnTo>
                    <a:pt x="1375573" y="293637"/>
                  </a:lnTo>
                  <a:lnTo>
                    <a:pt x="1346338" y="258738"/>
                  </a:lnTo>
                  <a:lnTo>
                    <a:pt x="1315126" y="225637"/>
                  </a:lnTo>
                  <a:lnTo>
                    <a:pt x="1282025" y="194425"/>
                  </a:lnTo>
                  <a:lnTo>
                    <a:pt x="1247126" y="165190"/>
                  </a:lnTo>
                  <a:lnTo>
                    <a:pt x="1210520" y="138025"/>
                  </a:lnTo>
                  <a:lnTo>
                    <a:pt x="1172296" y="113018"/>
                  </a:lnTo>
                  <a:lnTo>
                    <a:pt x="1132544" y="90261"/>
                  </a:lnTo>
                  <a:lnTo>
                    <a:pt x="1091356" y="69843"/>
                  </a:lnTo>
                  <a:lnTo>
                    <a:pt x="1048821" y="51854"/>
                  </a:lnTo>
                  <a:lnTo>
                    <a:pt x="1005029" y="36386"/>
                  </a:lnTo>
                  <a:lnTo>
                    <a:pt x="960071" y="23527"/>
                  </a:lnTo>
                  <a:lnTo>
                    <a:pt x="914037" y="13369"/>
                  </a:lnTo>
                  <a:lnTo>
                    <a:pt x="867018" y="6002"/>
                  </a:lnTo>
                  <a:lnTo>
                    <a:pt x="819102" y="1515"/>
                  </a:lnTo>
                  <a:lnTo>
                    <a:pt x="770382" y="0"/>
                  </a:lnTo>
                  <a:close/>
                </a:path>
              </a:pathLst>
            </a:custGeom>
            <a:grpFill/>
          </p:spPr>
          <p:txBody>
            <a:bodyPr wrap="square" lIns="0" tIns="0" rIns="0" bIns="0" rtlCol="0"/>
            <a:lstStyle/>
            <a:p>
              <a:pPr defTabSz="1219170"/>
              <a:endParaRPr kumimoji="0" sz="2400" kern="0">
                <a:solidFill>
                  <a:sysClr val="windowText" lastClr="000000"/>
                </a:solidFill>
              </a:endParaRPr>
            </a:p>
          </p:txBody>
        </p:sp>
        <p:sp>
          <p:nvSpPr>
            <p:cNvPr id="11" name="object 11"/>
            <p:cNvSpPr/>
            <p:nvPr/>
          </p:nvSpPr>
          <p:spPr>
            <a:xfrm>
              <a:off x="3017520" y="874775"/>
              <a:ext cx="1541145" cy="1541145"/>
            </a:xfrm>
            <a:custGeom>
              <a:avLst/>
              <a:gdLst/>
              <a:ahLst/>
              <a:cxnLst/>
              <a:rect l="l" t="t" r="r" b="b"/>
              <a:pathLst>
                <a:path w="1541145" h="1541145">
                  <a:moveTo>
                    <a:pt x="0" y="770382"/>
                  </a:moveTo>
                  <a:lnTo>
                    <a:pt x="1515" y="721661"/>
                  </a:lnTo>
                  <a:lnTo>
                    <a:pt x="6002" y="673745"/>
                  </a:lnTo>
                  <a:lnTo>
                    <a:pt x="13369" y="626726"/>
                  </a:lnTo>
                  <a:lnTo>
                    <a:pt x="23527" y="580692"/>
                  </a:lnTo>
                  <a:lnTo>
                    <a:pt x="36386" y="535734"/>
                  </a:lnTo>
                  <a:lnTo>
                    <a:pt x="51854" y="491942"/>
                  </a:lnTo>
                  <a:lnTo>
                    <a:pt x="69843" y="449407"/>
                  </a:lnTo>
                  <a:lnTo>
                    <a:pt x="90261" y="408219"/>
                  </a:lnTo>
                  <a:lnTo>
                    <a:pt x="113018" y="368467"/>
                  </a:lnTo>
                  <a:lnTo>
                    <a:pt x="138025" y="330243"/>
                  </a:lnTo>
                  <a:lnTo>
                    <a:pt x="165190" y="293637"/>
                  </a:lnTo>
                  <a:lnTo>
                    <a:pt x="194425" y="258738"/>
                  </a:lnTo>
                  <a:lnTo>
                    <a:pt x="225637" y="225637"/>
                  </a:lnTo>
                  <a:lnTo>
                    <a:pt x="258738" y="194425"/>
                  </a:lnTo>
                  <a:lnTo>
                    <a:pt x="293637" y="165190"/>
                  </a:lnTo>
                  <a:lnTo>
                    <a:pt x="330243" y="138025"/>
                  </a:lnTo>
                  <a:lnTo>
                    <a:pt x="368467" y="113018"/>
                  </a:lnTo>
                  <a:lnTo>
                    <a:pt x="408219" y="90261"/>
                  </a:lnTo>
                  <a:lnTo>
                    <a:pt x="449407" y="69843"/>
                  </a:lnTo>
                  <a:lnTo>
                    <a:pt x="491942" y="51854"/>
                  </a:lnTo>
                  <a:lnTo>
                    <a:pt x="535734" y="36386"/>
                  </a:lnTo>
                  <a:lnTo>
                    <a:pt x="580692" y="23527"/>
                  </a:lnTo>
                  <a:lnTo>
                    <a:pt x="626726" y="13369"/>
                  </a:lnTo>
                  <a:lnTo>
                    <a:pt x="673745" y="6002"/>
                  </a:lnTo>
                  <a:lnTo>
                    <a:pt x="721661" y="1515"/>
                  </a:lnTo>
                  <a:lnTo>
                    <a:pt x="770382" y="0"/>
                  </a:lnTo>
                  <a:lnTo>
                    <a:pt x="819102" y="1515"/>
                  </a:lnTo>
                  <a:lnTo>
                    <a:pt x="867018" y="6002"/>
                  </a:lnTo>
                  <a:lnTo>
                    <a:pt x="914037" y="13369"/>
                  </a:lnTo>
                  <a:lnTo>
                    <a:pt x="960071" y="23527"/>
                  </a:lnTo>
                  <a:lnTo>
                    <a:pt x="1005029" y="36386"/>
                  </a:lnTo>
                  <a:lnTo>
                    <a:pt x="1048821" y="51854"/>
                  </a:lnTo>
                  <a:lnTo>
                    <a:pt x="1091356" y="69843"/>
                  </a:lnTo>
                  <a:lnTo>
                    <a:pt x="1132544" y="90261"/>
                  </a:lnTo>
                  <a:lnTo>
                    <a:pt x="1172296" y="113018"/>
                  </a:lnTo>
                  <a:lnTo>
                    <a:pt x="1210520" y="138025"/>
                  </a:lnTo>
                  <a:lnTo>
                    <a:pt x="1247126" y="165190"/>
                  </a:lnTo>
                  <a:lnTo>
                    <a:pt x="1282025" y="194425"/>
                  </a:lnTo>
                  <a:lnTo>
                    <a:pt x="1315126" y="225637"/>
                  </a:lnTo>
                  <a:lnTo>
                    <a:pt x="1346338" y="258738"/>
                  </a:lnTo>
                  <a:lnTo>
                    <a:pt x="1375573" y="293637"/>
                  </a:lnTo>
                  <a:lnTo>
                    <a:pt x="1402738" y="330243"/>
                  </a:lnTo>
                  <a:lnTo>
                    <a:pt x="1427745" y="368467"/>
                  </a:lnTo>
                  <a:lnTo>
                    <a:pt x="1450502" y="408219"/>
                  </a:lnTo>
                  <a:lnTo>
                    <a:pt x="1470920" y="449407"/>
                  </a:lnTo>
                  <a:lnTo>
                    <a:pt x="1488909" y="491942"/>
                  </a:lnTo>
                  <a:lnTo>
                    <a:pt x="1504377" y="535734"/>
                  </a:lnTo>
                  <a:lnTo>
                    <a:pt x="1517236" y="580692"/>
                  </a:lnTo>
                  <a:lnTo>
                    <a:pt x="1527394" y="626726"/>
                  </a:lnTo>
                  <a:lnTo>
                    <a:pt x="1534761" y="673745"/>
                  </a:lnTo>
                  <a:lnTo>
                    <a:pt x="1539248" y="721661"/>
                  </a:lnTo>
                  <a:lnTo>
                    <a:pt x="1540764" y="770382"/>
                  </a:lnTo>
                  <a:lnTo>
                    <a:pt x="1539248" y="819102"/>
                  </a:lnTo>
                  <a:lnTo>
                    <a:pt x="1534761" y="867018"/>
                  </a:lnTo>
                  <a:lnTo>
                    <a:pt x="1527394" y="914037"/>
                  </a:lnTo>
                  <a:lnTo>
                    <a:pt x="1517236" y="960071"/>
                  </a:lnTo>
                  <a:lnTo>
                    <a:pt x="1504377" y="1005029"/>
                  </a:lnTo>
                  <a:lnTo>
                    <a:pt x="1488909" y="1048821"/>
                  </a:lnTo>
                  <a:lnTo>
                    <a:pt x="1470920" y="1091356"/>
                  </a:lnTo>
                  <a:lnTo>
                    <a:pt x="1450502" y="1132544"/>
                  </a:lnTo>
                  <a:lnTo>
                    <a:pt x="1427745" y="1172296"/>
                  </a:lnTo>
                  <a:lnTo>
                    <a:pt x="1402738" y="1210520"/>
                  </a:lnTo>
                  <a:lnTo>
                    <a:pt x="1375573" y="1247126"/>
                  </a:lnTo>
                  <a:lnTo>
                    <a:pt x="1346338" y="1282025"/>
                  </a:lnTo>
                  <a:lnTo>
                    <a:pt x="1315126" y="1315126"/>
                  </a:lnTo>
                  <a:lnTo>
                    <a:pt x="1282025" y="1346338"/>
                  </a:lnTo>
                  <a:lnTo>
                    <a:pt x="1247126" y="1375573"/>
                  </a:lnTo>
                  <a:lnTo>
                    <a:pt x="1210520" y="1402738"/>
                  </a:lnTo>
                  <a:lnTo>
                    <a:pt x="1172296" y="1427745"/>
                  </a:lnTo>
                  <a:lnTo>
                    <a:pt x="1132544" y="1450502"/>
                  </a:lnTo>
                  <a:lnTo>
                    <a:pt x="1091356" y="1470920"/>
                  </a:lnTo>
                  <a:lnTo>
                    <a:pt x="1048821" y="1488909"/>
                  </a:lnTo>
                  <a:lnTo>
                    <a:pt x="1005029" y="1504377"/>
                  </a:lnTo>
                  <a:lnTo>
                    <a:pt x="960071" y="1517236"/>
                  </a:lnTo>
                  <a:lnTo>
                    <a:pt x="914037" y="1527394"/>
                  </a:lnTo>
                  <a:lnTo>
                    <a:pt x="867018" y="1534761"/>
                  </a:lnTo>
                  <a:lnTo>
                    <a:pt x="819102" y="1539248"/>
                  </a:lnTo>
                  <a:lnTo>
                    <a:pt x="770382" y="1540764"/>
                  </a:lnTo>
                  <a:lnTo>
                    <a:pt x="721661" y="1539248"/>
                  </a:lnTo>
                  <a:lnTo>
                    <a:pt x="673745" y="1534761"/>
                  </a:lnTo>
                  <a:lnTo>
                    <a:pt x="626726" y="1527394"/>
                  </a:lnTo>
                  <a:lnTo>
                    <a:pt x="580692" y="1517236"/>
                  </a:lnTo>
                  <a:lnTo>
                    <a:pt x="535734" y="1504377"/>
                  </a:lnTo>
                  <a:lnTo>
                    <a:pt x="491942" y="1488909"/>
                  </a:lnTo>
                  <a:lnTo>
                    <a:pt x="449407" y="1470920"/>
                  </a:lnTo>
                  <a:lnTo>
                    <a:pt x="408219" y="1450502"/>
                  </a:lnTo>
                  <a:lnTo>
                    <a:pt x="368467" y="1427745"/>
                  </a:lnTo>
                  <a:lnTo>
                    <a:pt x="330243" y="1402738"/>
                  </a:lnTo>
                  <a:lnTo>
                    <a:pt x="293637" y="1375573"/>
                  </a:lnTo>
                  <a:lnTo>
                    <a:pt x="258738" y="1346338"/>
                  </a:lnTo>
                  <a:lnTo>
                    <a:pt x="225637" y="1315126"/>
                  </a:lnTo>
                  <a:lnTo>
                    <a:pt x="194425" y="1282025"/>
                  </a:lnTo>
                  <a:lnTo>
                    <a:pt x="165190" y="1247126"/>
                  </a:lnTo>
                  <a:lnTo>
                    <a:pt x="138025" y="1210520"/>
                  </a:lnTo>
                  <a:lnTo>
                    <a:pt x="113018" y="1172296"/>
                  </a:lnTo>
                  <a:lnTo>
                    <a:pt x="90261" y="1132544"/>
                  </a:lnTo>
                  <a:lnTo>
                    <a:pt x="69843" y="1091356"/>
                  </a:lnTo>
                  <a:lnTo>
                    <a:pt x="51854" y="1048821"/>
                  </a:lnTo>
                  <a:lnTo>
                    <a:pt x="36386" y="1005029"/>
                  </a:lnTo>
                  <a:lnTo>
                    <a:pt x="23527" y="960071"/>
                  </a:lnTo>
                  <a:lnTo>
                    <a:pt x="13369" y="914037"/>
                  </a:lnTo>
                  <a:lnTo>
                    <a:pt x="6002" y="867018"/>
                  </a:lnTo>
                  <a:lnTo>
                    <a:pt x="1515" y="819102"/>
                  </a:lnTo>
                  <a:lnTo>
                    <a:pt x="0" y="770382"/>
                  </a:lnTo>
                  <a:close/>
                </a:path>
              </a:pathLst>
            </a:custGeom>
            <a:grpFill/>
            <a:ln w="9525">
              <a:solidFill>
                <a:srgbClr val="7DC562"/>
              </a:solidFill>
            </a:ln>
          </p:spPr>
          <p:txBody>
            <a:bodyPr wrap="square" lIns="0" tIns="0" rIns="0" bIns="0" rtlCol="0"/>
            <a:lstStyle/>
            <a:p>
              <a:pPr defTabSz="1219170"/>
              <a:endParaRPr kumimoji="0" sz="2400" kern="0">
                <a:solidFill>
                  <a:sysClr val="windowText" lastClr="000000"/>
                </a:solidFill>
              </a:endParaRPr>
            </a:p>
          </p:txBody>
        </p:sp>
      </p:grpSp>
      <p:sp>
        <p:nvSpPr>
          <p:cNvPr id="12" name="object 12"/>
          <p:cNvSpPr txBox="1"/>
          <p:nvPr/>
        </p:nvSpPr>
        <p:spPr>
          <a:xfrm>
            <a:off x="4166429" y="1772892"/>
            <a:ext cx="1734820" cy="825867"/>
          </a:xfrm>
          <a:prstGeom prst="rect">
            <a:avLst/>
          </a:prstGeom>
        </p:spPr>
        <p:txBody>
          <a:bodyPr vert="horz" wrap="square" lIns="0" tIns="17780" rIns="0" bIns="0" rtlCol="0">
            <a:spAutoFit/>
          </a:bodyPr>
          <a:lstStyle/>
          <a:p>
            <a:pPr marL="32173" algn="ctr" defTabSz="1219170">
              <a:lnSpc>
                <a:spcPts val="1707"/>
              </a:lnSpc>
              <a:spcBef>
                <a:spcPts val="140"/>
              </a:spcBef>
            </a:pPr>
            <a:r>
              <a:rPr kumimoji="0" sz="1867" kern="0" spc="-27" dirty="0">
                <a:solidFill>
                  <a:srgbClr val="FFFFFF"/>
                </a:solidFill>
                <a:latin typeface="ＭＳ Ｐゴシック"/>
                <a:cs typeface="ＭＳ Ｐゴシック"/>
              </a:rPr>
              <a:t>固有の</a:t>
            </a:r>
            <a:endParaRPr kumimoji="0" sz="1867" kern="0" dirty="0">
              <a:solidFill>
                <a:sysClr val="windowText" lastClr="000000"/>
              </a:solidFill>
              <a:latin typeface="ＭＳ Ｐゴシック"/>
              <a:cs typeface="ＭＳ Ｐゴシック"/>
            </a:endParaRPr>
          </a:p>
          <a:p>
            <a:pPr algn="ctr" defTabSz="1219170">
              <a:lnSpc>
                <a:spcPts val="4587"/>
              </a:lnSpc>
            </a:pPr>
            <a:r>
              <a:rPr kumimoji="0" sz="4267" b="1" kern="0" spc="133" dirty="0">
                <a:solidFill>
                  <a:srgbClr val="FFFFFF"/>
                </a:solidFill>
                <a:latin typeface="ＭＳ Ｐゴシック"/>
                <a:cs typeface="ＭＳ Ｐゴシック"/>
              </a:rPr>
              <a:t>安全性</a:t>
            </a:r>
            <a:endParaRPr kumimoji="0" sz="4267" kern="0" dirty="0">
              <a:solidFill>
                <a:sysClr val="windowText" lastClr="000000"/>
              </a:solidFill>
              <a:latin typeface="ＭＳ Ｐゴシック"/>
              <a:cs typeface="ＭＳ Ｐゴシック"/>
            </a:endParaRPr>
          </a:p>
        </p:txBody>
      </p:sp>
      <p:grpSp>
        <p:nvGrpSpPr>
          <p:cNvPr id="13" name="object 13"/>
          <p:cNvGrpSpPr/>
          <p:nvPr/>
        </p:nvGrpSpPr>
        <p:grpSpPr>
          <a:xfrm>
            <a:off x="725170" y="1160017"/>
            <a:ext cx="2065020" cy="2067560"/>
            <a:chOff x="543877" y="870013"/>
            <a:chExt cx="1548765" cy="1550670"/>
          </a:xfrm>
          <a:solidFill>
            <a:srgbClr val="C00000"/>
          </a:solidFill>
          <a:effectLst>
            <a:glow rad="228600">
              <a:schemeClr val="accent1">
                <a:satMod val="175000"/>
                <a:alpha val="40000"/>
              </a:schemeClr>
            </a:glow>
          </a:effectLst>
        </p:grpSpPr>
        <p:sp>
          <p:nvSpPr>
            <p:cNvPr id="14" name="object 14"/>
            <p:cNvSpPr/>
            <p:nvPr/>
          </p:nvSpPr>
          <p:spPr>
            <a:xfrm>
              <a:off x="548640" y="874775"/>
              <a:ext cx="1539240" cy="1541145"/>
            </a:xfrm>
            <a:custGeom>
              <a:avLst/>
              <a:gdLst/>
              <a:ahLst/>
              <a:cxnLst/>
              <a:rect l="l" t="t" r="r" b="b"/>
              <a:pathLst>
                <a:path w="1539239" h="1541145">
                  <a:moveTo>
                    <a:pt x="769620" y="0"/>
                  </a:moveTo>
                  <a:lnTo>
                    <a:pt x="720948" y="1515"/>
                  </a:lnTo>
                  <a:lnTo>
                    <a:pt x="673081" y="6002"/>
                  </a:lnTo>
                  <a:lnTo>
                    <a:pt x="626109" y="13369"/>
                  </a:lnTo>
                  <a:lnTo>
                    <a:pt x="580121" y="23527"/>
                  </a:lnTo>
                  <a:lnTo>
                    <a:pt x="535208" y="36386"/>
                  </a:lnTo>
                  <a:lnTo>
                    <a:pt x="491460" y="51854"/>
                  </a:lnTo>
                  <a:lnTo>
                    <a:pt x="448967" y="69843"/>
                  </a:lnTo>
                  <a:lnTo>
                    <a:pt x="407820" y="90261"/>
                  </a:lnTo>
                  <a:lnTo>
                    <a:pt x="368108" y="113018"/>
                  </a:lnTo>
                  <a:lnTo>
                    <a:pt x="329922" y="138025"/>
                  </a:lnTo>
                  <a:lnTo>
                    <a:pt x="293351" y="165190"/>
                  </a:lnTo>
                  <a:lnTo>
                    <a:pt x="258487" y="194425"/>
                  </a:lnTo>
                  <a:lnTo>
                    <a:pt x="225418" y="225637"/>
                  </a:lnTo>
                  <a:lnTo>
                    <a:pt x="194236" y="258738"/>
                  </a:lnTo>
                  <a:lnTo>
                    <a:pt x="165030" y="293637"/>
                  </a:lnTo>
                  <a:lnTo>
                    <a:pt x="137891" y="330243"/>
                  </a:lnTo>
                  <a:lnTo>
                    <a:pt x="112909" y="368467"/>
                  </a:lnTo>
                  <a:lnTo>
                    <a:pt x="90174" y="408219"/>
                  </a:lnTo>
                  <a:lnTo>
                    <a:pt x="69775" y="449407"/>
                  </a:lnTo>
                  <a:lnTo>
                    <a:pt x="51804" y="491942"/>
                  </a:lnTo>
                  <a:lnTo>
                    <a:pt x="36351" y="535734"/>
                  </a:lnTo>
                  <a:lnTo>
                    <a:pt x="23505" y="580692"/>
                  </a:lnTo>
                  <a:lnTo>
                    <a:pt x="13356" y="626726"/>
                  </a:lnTo>
                  <a:lnTo>
                    <a:pt x="5996" y="673745"/>
                  </a:lnTo>
                  <a:lnTo>
                    <a:pt x="1514" y="721661"/>
                  </a:lnTo>
                  <a:lnTo>
                    <a:pt x="0" y="770382"/>
                  </a:lnTo>
                  <a:lnTo>
                    <a:pt x="1514" y="819102"/>
                  </a:lnTo>
                  <a:lnTo>
                    <a:pt x="5996" y="867018"/>
                  </a:lnTo>
                  <a:lnTo>
                    <a:pt x="13356" y="914037"/>
                  </a:lnTo>
                  <a:lnTo>
                    <a:pt x="23505" y="960071"/>
                  </a:lnTo>
                  <a:lnTo>
                    <a:pt x="36351" y="1005029"/>
                  </a:lnTo>
                  <a:lnTo>
                    <a:pt x="51804" y="1048821"/>
                  </a:lnTo>
                  <a:lnTo>
                    <a:pt x="69775" y="1091356"/>
                  </a:lnTo>
                  <a:lnTo>
                    <a:pt x="90174" y="1132544"/>
                  </a:lnTo>
                  <a:lnTo>
                    <a:pt x="112909" y="1172296"/>
                  </a:lnTo>
                  <a:lnTo>
                    <a:pt x="137891" y="1210520"/>
                  </a:lnTo>
                  <a:lnTo>
                    <a:pt x="165030" y="1247126"/>
                  </a:lnTo>
                  <a:lnTo>
                    <a:pt x="194236" y="1282025"/>
                  </a:lnTo>
                  <a:lnTo>
                    <a:pt x="225418" y="1315126"/>
                  </a:lnTo>
                  <a:lnTo>
                    <a:pt x="258487" y="1346338"/>
                  </a:lnTo>
                  <a:lnTo>
                    <a:pt x="293351" y="1375573"/>
                  </a:lnTo>
                  <a:lnTo>
                    <a:pt x="329922" y="1402738"/>
                  </a:lnTo>
                  <a:lnTo>
                    <a:pt x="368108" y="1427745"/>
                  </a:lnTo>
                  <a:lnTo>
                    <a:pt x="407820" y="1450502"/>
                  </a:lnTo>
                  <a:lnTo>
                    <a:pt x="448967" y="1470920"/>
                  </a:lnTo>
                  <a:lnTo>
                    <a:pt x="491460" y="1488909"/>
                  </a:lnTo>
                  <a:lnTo>
                    <a:pt x="535208" y="1504377"/>
                  </a:lnTo>
                  <a:lnTo>
                    <a:pt x="580121" y="1517236"/>
                  </a:lnTo>
                  <a:lnTo>
                    <a:pt x="626109" y="1527394"/>
                  </a:lnTo>
                  <a:lnTo>
                    <a:pt x="673081" y="1534761"/>
                  </a:lnTo>
                  <a:lnTo>
                    <a:pt x="720948" y="1539248"/>
                  </a:lnTo>
                  <a:lnTo>
                    <a:pt x="769620" y="1540764"/>
                  </a:lnTo>
                  <a:lnTo>
                    <a:pt x="818291" y="1539248"/>
                  </a:lnTo>
                  <a:lnTo>
                    <a:pt x="866158" y="1534761"/>
                  </a:lnTo>
                  <a:lnTo>
                    <a:pt x="913130" y="1527394"/>
                  </a:lnTo>
                  <a:lnTo>
                    <a:pt x="959118" y="1517236"/>
                  </a:lnTo>
                  <a:lnTo>
                    <a:pt x="1004031" y="1504377"/>
                  </a:lnTo>
                  <a:lnTo>
                    <a:pt x="1047779" y="1488909"/>
                  </a:lnTo>
                  <a:lnTo>
                    <a:pt x="1090272" y="1470920"/>
                  </a:lnTo>
                  <a:lnTo>
                    <a:pt x="1131419" y="1450502"/>
                  </a:lnTo>
                  <a:lnTo>
                    <a:pt x="1171131" y="1427745"/>
                  </a:lnTo>
                  <a:lnTo>
                    <a:pt x="1209317" y="1402738"/>
                  </a:lnTo>
                  <a:lnTo>
                    <a:pt x="1245888" y="1375573"/>
                  </a:lnTo>
                  <a:lnTo>
                    <a:pt x="1280752" y="1346338"/>
                  </a:lnTo>
                  <a:lnTo>
                    <a:pt x="1313821" y="1315126"/>
                  </a:lnTo>
                  <a:lnTo>
                    <a:pt x="1345003" y="1282025"/>
                  </a:lnTo>
                  <a:lnTo>
                    <a:pt x="1374209" y="1247126"/>
                  </a:lnTo>
                  <a:lnTo>
                    <a:pt x="1401348" y="1210520"/>
                  </a:lnTo>
                  <a:lnTo>
                    <a:pt x="1426330" y="1172296"/>
                  </a:lnTo>
                  <a:lnTo>
                    <a:pt x="1449065" y="1132544"/>
                  </a:lnTo>
                  <a:lnTo>
                    <a:pt x="1469464" y="1091356"/>
                  </a:lnTo>
                  <a:lnTo>
                    <a:pt x="1487435" y="1048821"/>
                  </a:lnTo>
                  <a:lnTo>
                    <a:pt x="1502888" y="1005029"/>
                  </a:lnTo>
                  <a:lnTo>
                    <a:pt x="1515734" y="960071"/>
                  </a:lnTo>
                  <a:lnTo>
                    <a:pt x="1525883" y="914037"/>
                  </a:lnTo>
                  <a:lnTo>
                    <a:pt x="1533243" y="867018"/>
                  </a:lnTo>
                  <a:lnTo>
                    <a:pt x="1537725" y="819102"/>
                  </a:lnTo>
                  <a:lnTo>
                    <a:pt x="1539240" y="770382"/>
                  </a:lnTo>
                  <a:lnTo>
                    <a:pt x="1537725" y="721661"/>
                  </a:lnTo>
                  <a:lnTo>
                    <a:pt x="1533243" y="673745"/>
                  </a:lnTo>
                  <a:lnTo>
                    <a:pt x="1525883" y="626726"/>
                  </a:lnTo>
                  <a:lnTo>
                    <a:pt x="1515734" y="580692"/>
                  </a:lnTo>
                  <a:lnTo>
                    <a:pt x="1502888" y="535734"/>
                  </a:lnTo>
                  <a:lnTo>
                    <a:pt x="1487435" y="491942"/>
                  </a:lnTo>
                  <a:lnTo>
                    <a:pt x="1469464" y="449407"/>
                  </a:lnTo>
                  <a:lnTo>
                    <a:pt x="1449065" y="408219"/>
                  </a:lnTo>
                  <a:lnTo>
                    <a:pt x="1426330" y="368467"/>
                  </a:lnTo>
                  <a:lnTo>
                    <a:pt x="1401348" y="330243"/>
                  </a:lnTo>
                  <a:lnTo>
                    <a:pt x="1374209" y="293637"/>
                  </a:lnTo>
                  <a:lnTo>
                    <a:pt x="1345003" y="258738"/>
                  </a:lnTo>
                  <a:lnTo>
                    <a:pt x="1313821" y="225637"/>
                  </a:lnTo>
                  <a:lnTo>
                    <a:pt x="1280752" y="194425"/>
                  </a:lnTo>
                  <a:lnTo>
                    <a:pt x="1245888" y="165190"/>
                  </a:lnTo>
                  <a:lnTo>
                    <a:pt x="1209317" y="138025"/>
                  </a:lnTo>
                  <a:lnTo>
                    <a:pt x="1171131" y="113018"/>
                  </a:lnTo>
                  <a:lnTo>
                    <a:pt x="1131419" y="90261"/>
                  </a:lnTo>
                  <a:lnTo>
                    <a:pt x="1090272" y="69843"/>
                  </a:lnTo>
                  <a:lnTo>
                    <a:pt x="1047779" y="51854"/>
                  </a:lnTo>
                  <a:lnTo>
                    <a:pt x="1004031" y="36386"/>
                  </a:lnTo>
                  <a:lnTo>
                    <a:pt x="959118" y="23527"/>
                  </a:lnTo>
                  <a:lnTo>
                    <a:pt x="913130" y="13369"/>
                  </a:lnTo>
                  <a:lnTo>
                    <a:pt x="866158" y="6002"/>
                  </a:lnTo>
                  <a:lnTo>
                    <a:pt x="818291" y="1515"/>
                  </a:lnTo>
                  <a:lnTo>
                    <a:pt x="769620" y="0"/>
                  </a:lnTo>
                  <a:close/>
                </a:path>
              </a:pathLst>
            </a:custGeom>
            <a:grpFill/>
          </p:spPr>
          <p:txBody>
            <a:bodyPr wrap="square" lIns="0" tIns="0" rIns="0" bIns="0" rtlCol="0"/>
            <a:lstStyle/>
            <a:p>
              <a:pPr defTabSz="1219170"/>
              <a:endParaRPr kumimoji="0" sz="2400" kern="0">
                <a:solidFill>
                  <a:sysClr val="windowText" lastClr="000000"/>
                </a:solidFill>
              </a:endParaRPr>
            </a:p>
          </p:txBody>
        </p:sp>
        <p:sp>
          <p:nvSpPr>
            <p:cNvPr id="15" name="object 15"/>
            <p:cNvSpPr/>
            <p:nvPr/>
          </p:nvSpPr>
          <p:spPr>
            <a:xfrm>
              <a:off x="548640" y="874775"/>
              <a:ext cx="1539240" cy="1541145"/>
            </a:xfrm>
            <a:custGeom>
              <a:avLst/>
              <a:gdLst/>
              <a:ahLst/>
              <a:cxnLst/>
              <a:rect l="l" t="t" r="r" b="b"/>
              <a:pathLst>
                <a:path w="1539239" h="1541145">
                  <a:moveTo>
                    <a:pt x="0" y="770382"/>
                  </a:moveTo>
                  <a:lnTo>
                    <a:pt x="1514" y="721661"/>
                  </a:lnTo>
                  <a:lnTo>
                    <a:pt x="5996" y="673745"/>
                  </a:lnTo>
                  <a:lnTo>
                    <a:pt x="13356" y="626726"/>
                  </a:lnTo>
                  <a:lnTo>
                    <a:pt x="23505" y="580692"/>
                  </a:lnTo>
                  <a:lnTo>
                    <a:pt x="36351" y="535734"/>
                  </a:lnTo>
                  <a:lnTo>
                    <a:pt x="51804" y="491942"/>
                  </a:lnTo>
                  <a:lnTo>
                    <a:pt x="69775" y="449407"/>
                  </a:lnTo>
                  <a:lnTo>
                    <a:pt x="90174" y="408219"/>
                  </a:lnTo>
                  <a:lnTo>
                    <a:pt x="112909" y="368467"/>
                  </a:lnTo>
                  <a:lnTo>
                    <a:pt x="137891" y="330243"/>
                  </a:lnTo>
                  <a:lnTo>
                    <a:pt x="165030" y="293637"/>
                  </a:lnTo>
                  <a:lnTo>
                    <a:pt x="194236" y="258738"/>
                  </a:lnTo>
                  <a:lnTo>
                    <a:pt x="225418" y="225637"/>
                  </a:lnTo>
                  <a:lnTo>
                    <a:pt x="258487" y="194425"/>
                  </a:lnTo>
                  <a:lnTo>
                    <a:pt x="293351" y="165190"/>
                  </a:lnTo>
                  <a:lnTo>
                    <a:pt x="329922" y="138025"/>
                  </a:lnTo>
                  <a:lnTo>
                    <a:pt x="368108" y="113018"/>
                  </a:lnTo>
                  <a:lnTo>
                    <a:pt x="407820" y="90261"/>
                  </a:lnTo>
                  <a:lnTo>
                    <a:pt x="448967" y="69843"/>
                  </a:lnTo>
                  <a:lnTo>
                    <a:pt x="491460" y="51854"/>
                  </a:lnTo>
                  <a:lnTo>
                    <a:pt x="535208" y="36386"/>
                  </a:lnTo>
                  <a:lnTo>
                    <a:pt x="580121" y="23527"/>
                  </a:lnTo>
                  <a:lnTo>
                    <a:pt x="626109" y="13369"/>
                  </a:lnTo>
                  <a:lnTo>
                    <a:pt x="673081" y="6002"/>
                  </a:lnTo>
                  <a:lnTo>
                    <a:pt x="720948" y="1515"/>
                  </a:lnTo>
                  <a:lnTo>
                    <a:pt x="769620" y="0"/>
                  </a:lnTo>
                  <a:lnTo>
                    <a:pt x="818291" y="1515"/>
                  </a:lnTo>
                  <a:lnTo>
                    <a:pt x="866158" y="6002"/>
                  </a:lnTo>
                  <a:lnTo>
                    <a:pt x="913130" y="13369"/>
                  </a:lnTo>
                  <a:lnTo>
                    <a:pt x="959118" y="23527"/>
                  </a:lnTo>
                  <a:lnTo>
                    <a:pt x="1004031" y="36386"/>
                  </a:lnTo>
                  <a:lnTo>
                    <a:pt x="1047779" y="51854"/>
                  </a:lnTo>
                  <a:lnTo>
                    <a:pt x="1090272" y="69843"/>
                  </a:lnTo>
                  <a:lnTo>
                    <a:pt x="1131419" y="90261"/>
                  </a:lnTo>
                  <a:lnTo>
                    <a:pt x="1171131" y="113018"/>
                  </a:lnTo>
                  <a:lnTo>
                    <a:pt x="1209317" y="138025"/>
                  </a:lnTo>
                  <a:lnTo>
                    <a:pt x="1245888" y="165190"/>
                  </a:lnTo>
                  <a:lnTo>
                    <a:pt x="1280752" y="194425"/>
                  </a:lnTo>
                  <a:lnTo>
                    <a:pt x="1313821" y="225637"/>
                  </a:lnTo>
                  <a:lnTo>
                    <a:pt x="1345003" y="258738"/>
                  </a:lnTo>
                  <a:lnTo>
                    <a:pt x="1374209" y="293637"/>
                  </a:lnTo>
                  <a:lnTo>
                    <a:pt x="1401348" y="330243"/>
                  </a:lnTo>
                  <a:lnTo>
                    <a:pt x="1426330" y="368467"/>
                  </a:lnTo>
                  <a:lnTo>
                    <a:pt x="1449065" y="408219"/>
                  </a:lnTo>
                  <a:lnTo>
                    <a:pt x="1469464" y="449407"/>
                  </a:lnTo>
                  <a:lnTo>
                    <a:pt x="1487435" y="491942"/>
                  </a:lnTo>
                  <a:lnTo>
                    <a:pt x="1502888" y="535734"/>
                  </a:lnTo>
                  <a:lnTo>
                    <a:pt x="1515734" y="580692"/>
                  </a:lnTo>
                  <a:lnTo>
                    <a:pt x="1525883" y="626726"/>
                  </a:lnTo>
                  <a:lnTo>
                    <a:pt x="1533243" y="673745"/>
                  </a:lnTo>
                  <a:lnTo>
                    <a:pt x="1537725" y="721661"/>
                  </a:lnTo>
                  <a:lnTo>
                    <a:pt x="1539240" y="770382"/>
                  </a:lnTo>
                  <a:lnTo>
                    <a:pt x="1537725" y="819102"/>
                  </a:lnTo>
                  <a:lnTo>
                    <a:pt x="1533243" y="867018"/>
                  </a:lnTo>
                  <a:lnTo>
                    <a:pt x="1525883" y="914037"/>
                  </a:lnTo>
                  <a:lnTo>
                    <a:pt x="1515734" y="960071"/>
                  </a:lnTo>
                  <a:lnTo>
                    <a:pt x="1502888" y="1005029"/>
                  </a:lnTo>
                  <a:lnTo>
                    <a:pt x="1487435" y="1048821"/>
                  </a:lnTo>
                  <a:lnTo>
                    <a:pt x="1469464" y="1091356"/>
                  </a:lnTo>
                  <a:lnTo>
                    <a:pt x="1449065" y="1132544"/>
                  </a:lnTo>
                  <a:lnTo>
                    <a:pt x="1426330" y="1172296"/>
                  </a:lnTo>
                  <a:lnTo>
                    <a:pt x="1401348" y="1210520"/>
                  </a:lnTo>
                  <a:lnTo>
                    <a:pt x="1374209" y="1247126"/>
                  </a:lnTo>
                  <a:lnTo>
                    <a:pt x="1345003" y="1282025"/>
                  </a:lnTo>
                  <a:lnTo>
                    <a:pt x="1313821" y="1315126"/>
                  </a:lnTo>
                  <a:lnTo>
                    <a:pt x="1280752" y="1346338"/>
                  </a:lnTo>
                  <a:lnTo>
                    <a:pt x="1245888" y="1375573"/>
                  </a:lnTo>
                  <a:lnTo>
                    <a:pt x="1209317" y="1402738"/>
                  </a:lnTo>
                  <a:lnTo>
                    <a:pt x="1171131" y="1427745"/>
                  </a:lnTo>
                  <a:lnTo>
                    <a:pt x="1131419" y="1450502"/>
                  </a:lnTo>
                  <a:lnTo>
                    <a:pt x="1090272" y="1470920"/>
                  </a:lnTo>
                  <a:lnTo>
                    <a:pt x="1047779" y="1488909"/>
                  </a:lnTo>
                  <a:lnTo>
                    <a:pt x="1004031" y="1504377"/>
                  </a:lnTo>
                  <a:lnTo>
                    <a:pt x="959118" y="1517236"/>
                  </a:lnTo>
                  <a:lnTo>
                    <a:pt x="913130" y="1527394"/>
                  </a:lnTo>
                  <a:lnTo>
                    <a:pt x="866158" y="1534761"/>
                  </a:lnTo>
                  <a:lnTo>
                    <a:pt x="818291" y="1539248"/>
                  </a:lnTo>
                  <a:lnTo>
                    <a:pt x="769620" y="1540764"/>
                  </a:lnTo>
                  <a:lnTo>
                    <a:pt x="720948" y="1539248"/>
                  </a:lnTo>
                  <a:lnTo>
                    <a:pt x="673081" y="1534761"/>
                  </a:lnTo>
                  <a:lnTo>
                    <a:pt x="626109" y="1527394"/>
                  </a:lnTo>
                  <a:lnTo>
                    <a:pt x="580121" y="1517236"/>
                  </a:lnTo>
                  <a:lnTo>
                    <a:pt x="535208" y="1504377"/>
                  </a:lnTo>
                  <a:lnTo>
                    <a:pt x="491460" y="1488909"/>
                  </a:lnTo>
                  <a:lnTo>
                    <a:pt x="448967" y="1470920"/>
                  </a:lnTo>
                  <a:lnTo>
                    <a:pt x="407820" y="1450502"/>
                  </a:lnTo>
                  <a:lnTo>
                    <a:pt x="368108" y="1427745"/>
                  </a:lnTo>
                  <a:lnTo>
                    <a:pt x="329922" y="1402738"/>
                  </a:lnTo>
                  <a:lnTo>
                    <a:pt x="293351" y="1375573"/>
                  </a:lnTo>
                  <a:lnTo>
                    <a:pt x="258487" y="1346338"/>
                  </a:lnTo>
                  <a:lnTo>
                    <a:pt x="225418" y="1315126"/>
                  </a:lnTo>
                  <a:lnTo>
                    <a:pt x="194236" y="1282025"/>
                  </a:lnTo>
                  <a:lnTo>
                    <a:pt x="165030" y="1247126"/>
                  </a:lnTo>
                  <a:lnTo>
                    <a:pt x="137891" y="1210520"/>
                  </a:lnTo>
                  <a:lnTo>
                    <a:pt x="112909" y="1172296"/>
                  </a:lnTo>
                  <a:lnTo>
                    <a:pt x="90174" y="1132544"/>
                  </a:lnTo>
                  <a:lnTo>
                    <a:pt x="69775" y="1091356"/>
                  </a:lnTo>
                  <a:lnTo>
                    <a:pt x="51804" y="1048821"/>
                  </a:lnTo>
                  <a:lnTo>
                    <a:pt x="36351" y="1005029"/>
                  </a:lnTo>
                  <a:lnTo>
                    <a:pt x="23505" y="960071"/>
                  </a:lnTo>
                  <a:lnTo>
                    <a:pt x="13356" y="914037"/>
                  </a:lnTo>
                  <a:lnTo>
                    <a:pt x="5996" y="867018"/>
                  </a:lnTo>
                  <a:lnTo>
                    <a:pt x="1514" y="819102"/>
                  </a:lnTo>
                  <a:lnTo>
                    <a:pt x="0" y="770382"/>
                  </a:lnTo>
                  <a:close/>
                </a:path>
              </a:pathLst>
            </a:custGeom>
            <a:grpFill/>
            <a:ln w="9525">
              <a:solidFill>
                <a:srgbClr val="7DC562"/>
              </a:solidFill>
            </a:ln>
          </p:spPr>
          <p:txBody>
            <a:bodyPr wrap="square" lIns="0" tIns="0" rIns="0" bIns="0" rtlCol="0"/>
            <a:lstStyle/>
            <a:p>
              <a:pPr defTabSz="1219170"/>
              <a:endParaRPr kumimoji="0" sz="2400" kern="0">
                <a:solidFill>
                  <a:sysClr val="windowText" lastClr="000000"/>
                </a:solidFill>
              </a:endParaRPr>
            </a:p>
          </p:txBody>
        </p:sp>
      </p:grpSp>
      <p:sp>
        <p:nvSpPr>
          <p:cNvPr id="16" name="object 16"/>
          <p:cNvSpPr txBox="1"/>
          <p:nvPr/>
        </p:nvSpPr>
        <p:spPr>
          <a:xfrm>
            <a:off x="1265426" y="1862683"/>
            <a:ext cx="984673" cy="590697"/>
          </a:xfrm>
          <a:prstGeom prst="rect">
            <a:avLst/>
          </a:prstGeom>
        </p:spPr>
        <p:txBody>
          <a:bodyPr vert="horz" wrap="square" lIns="0" tIns="16087" rIns="0" bIns="0" rtlCol="0">
            <a:spAutoFit/>
          </a:bodyPr>
          <a:lstStyle/>
          <a:p>
            <a:pPr marL="16933" defTabSz="1219170">
              <a:spcBef>
                <a:spcPts val="127"/>
              </a:spcBef>
            </a:pPr>
            <a:r>
              <a:rPr kumimoji="0" sz="3733" b="1" kern="0" spc="-53" dirty="0">
                <a:solidFill>
                  <a:srgbClr val="FFFFFF"/>
                </a:solidFill>
                <a:latin typeface="ＭＳ Ｐゴシック"/>
                <a:cs typeface="ＭＳ Ｐゴシック"/>
              </a:rPr>
              <a:t>小型</a:t>
            </a:r>
            <a:endParaRPr kumimoji="0" sz="3733" kern="0">
              <a:solidFill>
                <a:sysClr val="windowText" lastClr="000000"/>
              </a:solidFill>
              <a:latin typeface="ＭＳ Ｐゴシック"/>
              <a:cs typeface="ＭＳ Ｐゴシック"/>
            </a:endParaRPr>
          </a:p>
        </p:txBody>
      </p:sp>
      <p:grpSp>
        <p:nvGrpSpPr>
          <p:cNvPr id="17" name="object 17"/>
          <p:cNvGrpSpPr/>
          <p:nvPr/>
        </p:nvGrpSpPr>
        <p:grpSpPr>
          <a:xfrm>
            <a:off x="2966466" y="1763530"/>
            <a:ext cx="795020" cy="795020"/>
            <a:chOff x="2224849" y="1322647"/>
            <a:chExt cx="596265" cy="596265"/>
          </a:xfrm>
        </p:grpSpPr>
        <p:sp>
          <p:nvSpPr>
            <p:cNvPr id="18" name="object 18"/>
            <p:cNvSpPr/>
            <p:nvPr/>
          </p:nvSpPr>
          <p:spPr>
            <a:xfrm>
              <a:off x="2229612" y="1327187"/>
              <a:ext cx="586740" cy="586740"/>
            </a:xfrm>
            <a:custGeom>
              <a:avLst/>
              <a:gdLst/>
              <a:ahLst/>
              <a:cxnLst/>
              <a:rect l="l" t="t" r="r" b="b"/>
              <a:pathLst>
                <a:path w="586739" h="586739">
                  <a:moveTo>
                    <a:pt x="586740" y="259080"/>
                  </a:moveTo>
                  <a:lnTo>
                    <a:pt x="327888" y="259080"/>
                  </a:lnTo>
                  <a:lnTo>
                    <a:pt x="327888" y="0"/>
                  </a:lnTo>
                  <a:lnTo>
                    <a:pt x="258851" y="0"/>
                  </a:lnTo>
                  <a:lnTo>
                    <a:pt x="258851" y="259080"/>
                  </a:lnTo>
                  <a:lnTo>
                    <a:pt x="0" y="259080"/>
                  </a:lnTo>
                  <a:lnTo>
                    <a:pt x="0" y="327660"/>
                  </a:lnTo>
                  <a:lnTo>
                    <a:pt x="258851" y="327660"/>
                  </a:lnTo>
                  <a:lnTo>
                    <a:pt x="258851" y="586740"/>
                  </a:lnTo>
                  <a:lnTo>
                    <a:pt x="327888" y="586740"/>
                  </a:lnTo>
                  <a:lnTo>
                    <a:pt x="327888" y="327660"/>
                  </a:lnTo>
                  <a:lnTo>
                    <a:pt x="586740" y="327660"/>
                  </a:lnTo>
                  <a:lnTo>
                    <a:pt x="586740" y="259080"/>
                  </a:lnTo>
                  <a:close/>
                </a:path>
              </a:pathLst>
            </a:custGeom>
            <a:solidFill>
              <a:srgbClr val="7DC562"/>
            </a:solidFill>
          </p:spPr>
          <p:txBody>
            <a:bodyPr wrap="square" lIns="0" tIns="0" rIns="0" bIns="0" rtlCol="0"/>
            <a:lstStyle/>
            <a:p>
              <a:pPr defTabSz="1219170"/>
              <a:endParaRPr kumimoji="0" sz="2400" kern="0">
                <a:solidFill>
                  <a:sysClr val="windowText" lastClr="000000"/>
                </a:solidFill>
              </a:endParaRPr>
            </a:p>
          </p:txBody>
        </p:sp>
        <p:sp>
          <p:nvSpPr>
            <p:cNvPr id="19" name="object 19"/>
            <p:cNvSpPr/>
            <p:nvPr/>
          </p:nvSpPr>
          <p:spPr>
            <a:xfrm>
              <a:off x="2229611" y="1327410"/>
              <a:ext cx="586740" cy="586740"/>
            </a:xfrm>
            <a:custGeom>
              <a:avLst/>
              <a:gdLst/>
              <a:ahLst/>
              <a:cxnLst/>
              <a:rect l="l" t="t" r="r" b="b"/>
              <a:pathLst>
                <a:path w="586739" h="586739">
                  <a:moveTo>
                    <a:pt x="0" y="258851"/>
                  </a:moveTo>
                  <a:lnTo>
                    <a:pt x="258851" y="258851"/>
                  </a:lnTo>
                  <a:lnTo>
                    <a:pt x="258851" y="0"/>
                  </a:lnTo>
                  <a:lnTo>
                    <a:pt x="327888" y="0"/>
                  </a:lnTo>
                  <a:lnTo>
                    <a:pt x="327888" y="258851"/>
                  </a:lnTo>
                  <a:lnTo>
                    <a:pt x="586740" y="258851"/>
                  </a:lnTo>
                  <a:lnTo>
                    <a:pt x="586740" y="327875"/>
                  </a:lnTo>
                  <a:lnTo>
                    <a:pt x="327888" y="327875"/>
                  </a:lnTo>
                  <a:lnTo>
                    <a:pt x="327888" y="586727"/>
                  </a:lnTo>
                  <a:lnTo>
                    <a:pt x="258851" y="586727"/>
                  </a:lnTo>
                  <a:lnTo>
                    <a:pt x="258851" y="327875"/>
                  </a:lnTo>
                  <a:lnTo>
                    <a:pt x="0" y="327875"/>
                  </a:lnTo>
                  <a:lnTo>
                    <a:pt x="0" y="258851"/>
                  </a:lnTo>
                  <a:close/>
                </a:path>
              </a:pathLst>
            </a:custGeom>
            <a:ln w="9525">
              <a:solidFill>
                <a:srgbClr val="7DC562"/>
              </a:solidFill>
            </a:ln>
          </p:spPr>
          <p:txBody>
            <a:bodyPr wrap="square" lIns="0" tIns="0" rIns="0" bIns="0" rtlCol="0"/>
            <a:lstStyle/>
            <a:p>
              <a:pPr defTabSz="1219170"/>
              <a:endParaRPr kumimoji="0" sz="2400" kern="0">
                <a:solidFill>
                  <a:sysClr val="windowText" lastClr="000000"/>
                </a:solidFill>
              </a:endParaRPr>
            </a:p>
          </p:txBody>
        </p:sp>
      </p:grpSp>
      <p:sp>
        <p:nvSpPr>
          <p:cNvPr id="20" name="object 20"/>
          <p:cNvSpPr txBox="1"/>
          <p:nvPr/>
        </p:nvSpPr>
        <p:spPr>
          <a:xfrm>
            <a:off x="7073582" y="1446155"/>
            <a:ext cx="4923357" cy="1495281"/>
          </a:xfrm>
          <a:prstGeom prst="rect">
            <a:avLst/>
          </a:prstGeom>
        </p:spPr>
        <p:txBody>
          <a:bodyPr vert="horz" wrap="square" lIns="0" tIns="17780" rIns="0" bIns="0" rtlCol="0">
            <a:spAutoFit/>
          </a:bodyPr>
          <a:lstStyle/>
          <a:p>
            <a:pPr marL="16933" algn="ctr" defTabSz="1219170">
              <a:spcBef>
                <a:spcPts val="140"/>
              </a:spcBef>
            </a:pPr>
            <a:r>
              <a:rPr kumimoji="0" sz="9600" b="1" kern="0" spc="-53" dirty="0" err="1">
                <a:solidFill>
                  <a:schemeClr val="accent2">
                    <a:lumMod val="75000"/>
                  </a:schemeClr>
                </a:solidFill>
                <a:latin typeface="ＭＳ Ｐゴシック"/>
                <a:cs typeface="ＭＳ Ｐゴシック"/>
              </a:rPr>
              <a:t>シンプル</a:t>
            </a:r>
            <a:endParaRPr kumimoji="0" sz="9600" kern="0" dirty="0">
              <a:solidFill>
                <a:schemeClr val="accent2">
                  <a:lumMod val="75000"/>
                </a:schemeClr>
              </a:solidFill>
              <a:latin typeface="ＭＳ Ｐゴシック"/>
              <a:cs typeface="ＭＳ Ｐゴシック"/>
            </a:endParaRPr>
          </a:p>
        </p:txBody>
      </p:sp>
      <p:sp>
        <p:nvSpPr>
          <p:cNvPr id="21" name="object 21"/>
          <p:cNvSpPr txBox="1"/>
          <p:nvPr/>
        </p:nvSpPr>
        <p:spPr>
          <a:xfrm>
            <a:off x="6360541" y="1350529"/>
            <a:ext cx="825500" cy="1659300"/>
          </a:xfrm>
          <a:prstGeom prst="rect">
            <a:avLst/>
          </a:prstGeom>
        </p:spPr>
        <p:txBody>
          <a:bodyPr vert="horz" wrap="square" lIns="0" tIns="17780" rIns="0" bIns="0" rtlCol="0">
            <a:spAutoFit/>
          </a:bodyPr>
          <a:lstStyle/>
          <a:p>
            <a:pPr marL="16933" defTabSz="1219170">
              <a:spcBef>
                <a:spcPts val="140"/>
              </a:spcBef>
            </a:pPr>
            <a:r>
              <a:rPr kumimoji="0" sz="10666" kern="0" dirty="0">
                <a:solidFill>
                  <a:srgbClr val="7DC562"/>
                </a:solidFill>
                <a:latin typeface="Arial"/>
                <a:cs typeface="Arial"/>
              </a:rPr>
              <a:t>=</a:t>
            </a:r>
            <a:endParaRPr kumimoji="0" sz="10666" kern="0">
              <a:solidFill>
                <a:sysClr val="windowText" lastClr="000000"/>
              </a:solidFill>
              <a:latin typeface="Arial"/>
              <a:cs typeface="Arial"/>
            </a:endParaRPr>
          </a:p>
        </p:txBody>
      </p:sp>
      <p:grpSp>
        <p:nvGrpSpPr>
          <p:cNvPr id="22" name="object 22"/>
          <p:cNvGrpSpPr/>
          <p:nvPr/>
        </p:nvGrpSpPr>
        <p:grpSpPr>
          <a:xfrm>
            <a:off x="9169029" y="3736934"/>
            <a:ext cx="2356273" cy="880533"/>
            <a:chOff x="6801421" y="2570798"/>
            <a:chExt cx="1767205" cy="660400"/>
          </a:xfrm>
        </p:grpSpPr>
        <p:sp>
          <p:nvSpPr>
            <p:cNvPr id="23" name="object 23"/>
            <p:cNvSpPr/>
            <p:nvPr/>
          </p:nvSpPr>
          <p:spPr>
            <a:xfrm>
              <a:off x="6806183" y="2575561"/>
              <a:ext cx="1757680" cy="650875"/>
            </a:xfrm>
            <a:custGeom>
              <a:avLst/>
              <a:gdLst/>
              <a:ahLst/>
              <a:cxnLst/>
              <a:rect l="l" t="t" r="r" b="b"/>
              <a:pathLst>
                <a:path w="1757679" h="650875">
                  <a:moveTo>
                    <a:pt x="1431798" y="0"/>
                  </a:moveTo>
                  <a:lnTo>
                    <a:pt x="325374" y="0"/>
                  </a:lnTo>
                  <a:lnTo>
                    <a:pt x="277291" y="3527"/>
                  </a:lnTo>
                  <a:lnTo>
                    <a:pt x="231399" y="13775"/>
                  </a:lnTo>
                  <a:lnTo>
                    <a:pt x="188201" y="30240"/>
                  </a:lnTo>
                  <a:lnTo>
                    <a:pt x="148201" y="52418"/>
                  </a:lnTo>
                  <a:lnTo>
                    <a:pt x="111902" y="79806"/>
                  </a:lnTo>
                  <a:lnTo>
                    <a:pt x="79806" y="111902"/>
                  </a:lnTo>
                  <a:lnTo>
                    <a:pt x="52418" y="148201"/>
                  </a:lnTo>
                  <a:lnTo>
                    <a:pt x="30240" y="188201"/>
                  </a:lnTo>
                  <a:lnTo>
                    <a:pt x="13775" y="231399"/>
                  </a:lnTo>
                  <a:lnTo>
                    <a:pt x="3527" y="277291"/>
                  </a:lnTo>
                  <a:lnTo>
                    <a:pt x="0" y="325374"/>
                  </a:lnTo>
                  <a:lnTo>
                    <a:pt x="3528" y="373456"/>
                  </a:lnTo>
                  <a:lnTo>
                    <a:pt x="13777" y="419348"/>
                  </a:lnTo>
                  <a:lnTo>
                    <a:pt x="30243" y="462546"/>
                  </a:lnTo>
                  <a:lnTo>
                    <a:pt x="52422" y="502546"/>
                  </a:lnTo>
                  <a:lnTo>
                    <a:pt x="79811" y="538845"/>
                  </a:lnTo>
                  <a:lnTo>
                    <a:pt x="111908" y="570941"/>
                  </a:lnTo>
                  <a:lnTo>
                    <a:pt x="148207" y="598329"/>
                  </a:lnTo>
                  <a:lnTo>
                    <a:pt x="188207" y="620507"/>
                  </a:lnTo>
                  <a:lnTo>
                    <a:pt x="231404" y="636972"/>
                  </a:lnTo>
                  <a:lnTo>
                    <a:pt x="277295" y="647220"/>
                  </a:lnTo>
                  <a:lnTo>
                    <a:pt x="325374" y="650748"/>
                  </a:lnTo>
                  <a:lnTo>
                    <a:pt x="1431798" y="650748"/>
                  </a:lnTo>
                  <a:lnTo>
                    <a:pt x="1479881" y="647219"/>
                  </a:lnTo>
                  <a:lnTo>
                    <a:pt x="1525775" y="636971"/>
                  </a:lnTo>
                  <a:lnTo>
                    <a:pt x="1568973" y="620505"/>
                  </a:lnTo>
                  <a:lnTo>
                    <a:pt x="1608974" y="598326"/>
                  </a:lnTo>
                  <a:lnTo>
                    <a:pt x="1645273" y="570936"/>
                  </a:lnTo>
                  <a:lnTo>
                    <a:pt x="1677369" y="538840"/>
                  </a:lnTo>
                  <a:lnTo>
                    <a:pt x="1704756" y="502540"/>
                  </a:lnTo>
                  <a:lnTo>
                    <a:pt x="1726933" y="462540"/>
                  </a:lnTo>
                  <a:lnTo>
                    <a:pt x="1743397" y="419343"/>
                  </a:lnTo>
                  <a:lnTo>
                    <a:pt x="1753644" y="373453"/>
                  </a:lnTo>
                  <a:lnTo>
                    <a:pt x="1757172" y="325374"/>
                  </a:lnTo>
                  <a:lnTo>
                    <a:pt x="1753644" y="277291"/>
                  </a:lnTo>
                  <a:lnTo>
                    <a:pt x="1743396" y="231399"/>
                  </a:lnTo>
                  <a:lnTo>
                    <a:pt x="1726931" y="188201"/>
                  </a:lnTo>
                  <a:lnTo>
                    <a:pt x="1704753" y="148201"/>
                  </a:lnTo>
                  <a:lnTo>
                    <a:pt x="1677365" y="111902"/>
                  </a:lnTo>
                  <a:lnTo>
                    <a:pt x="1645269" y="79806"/>
                  </a:lnTo>
                  <a:lnTo>
                    <a:pt x="1608970" y="52418"/>
                  </a:lnTo>
                  <a:lnTo>
                    <a:pt x="1568970" y="30240"/>
                  </a:lnTo>
                  <a:lnTo>
                    <a:pt x="1525772" y="13775"/>
                  </a:lnTo>
                  <a:lnTo>
                    <a:pt x="1479880" y="3527"/>
                  </a:lnTo>
                  <a:lnTo>
                    <a:pt x="1431798" y="0"/>
                  </a:lnTo>
                  <a:close/>
                </a:path>
              </a:pathLst>
            </a:custGeom>
            <a:solidFill>
              <a:srgbClr val="169CD5"/>
            </a:solidFill>
          </p:spPr>
          <p:txBody>
            <a:bodyPr wrap="square" lIns="0" tIns="0" rIns="0" bIns="0" rtlCol="0"/>
            <a:lstStyle/>
            <a:p>
              <a:pPr defTabSz="1219170"/>
              <a:endParaRPr kumimoji="0" sz="2400" kern="0">
                <a:solidFill>
                  <a:sysClr val="windowText" lastClr="000000"/>
                </a:solidFill>
              </a:endParaRPr>
            </a:p>
          </p:txBody>
        </p:sp>
        <p:sp>
          <p:nvSpPr>
            <p:cNvPr id="24" name="object 24"/>
            <p:cNvSpPr/>
            <p:nvPr/>
          </p:nvSpPr>
          <p:spPr>
            <a:xfrm>
              <a:off x="6806183" y="2575561"/>
              <a:ext cx="1757680" cy="650875"/>
            </a:xfrm>
            <a:custGeom>
              <a:avLst/>
              <a:gdLst/>
              <a:ahLst/>
              <a:cxnLst/>
              <a:rect l="l" t="t" r="r" b="b"/>
              <a:pathLst>
                <a:path w="1757679" h="650875">
                  <a:moveTo>
                    <a:pt x="0" y="325374"/>
                  </a:moveTo>
                  <a:lnTo>
                    <a:pt x="3527" y="277291"/>
                  </a:lnTo>
                  <a:lnTo>
                    <a:pt x="13775" y="231399"/>
                  </a:lnTo>
                  <a:lnTo>
                    <a:pt x="30240" y="188201"/>
                  </a:lnTo>
                  <a:lnTo>
                    <a:pt x="52418" y="148201"/>
                  </a:lnTo>
                  <a:lnTo>
                    <a:pt x="79806" y="111902"/>
                  </a:lnTo>
                  <a:lnTo>
                    <a:pt x="111902" y="79806"/>
                  </a:lnTo>
                  <a:lnTo>
                    <a:pt x="148201" y="52418"/>
                  </a:lnTo>
                  <a:lnTo>
                    <a:pt x="188201" y="30240"/>
                  </a:lnTo>
                  <a:lnTo>
                    <a:pt x="231399" y="13775"/>
                  </a:lnTo>
                  <a:lnTo>
                    <a:pt x="277291" y="3527"/>
                  </a:lnTo>
                  <a:lnTo>
                    <a:pt x="325374" y="0"/>
                  </a:lnTo>
                  <a:lnTo>
                    <a:pt x="1431798" y="0"/>
                  </a:lnTo>
                  <a:lnTo>
                    <a:pt x="1479880" y="3527"/>
                  </a:lnTo>
                  <a:lnTo>
                    <a:pt x="1525772" y="13775"/>
                  </a:lnTo>
                  <a:lnTo>
                    <a:pt x="1568970" y="30240"/>
                  </a:lnTo>
                  <a:lnTo>
                    <a:pt x="1608970" y="52418"/>
                  </a:lnTo>
                  <a:lnTo>
                    <a:pt x="1645269" y="79806"/>
                  </a:lnTo>
                  <a:lnTo>
                    <a:pt x="1677365" y="111902"/>
                  </a:lnTo>
                  <a:lnTo>
                    <a:pt x="1704753" y="148201"/>
                  </a:lnTo>
                  <a:lnTo>
                    <a:pt x="1726931" y="188201"/>
                  </a:lnTo>
                  <a:lnTo>
                    <a:pt x="1743396" y="231399"/>
                  </a:lnTo>
                  <a:lnTo>
                    <a:pt x="1753644" y="277291"/>
                  </a:lnTo>
                  <a:lnTo>
                    <a:pt x="1757172" y="325374"/>
                  </a:lnTo>
                  <a:lnTo>
                    <a:pt x="1753644" y="373456"/>
                  </a:lnTo>
                  <a:lnTo>
                    <a:pt x="1743396" y="419348"/>
                  </a:lnTo>
                  <a:lnTo>
                    <a:pt x="1726931" y="462546"/>
                  </a:lnTo>
                  <a:lnTo>
                    <a:pt x="1704753" y="502546"/>
                  </a:lnTo>
                  <a:lnTo>
                    <a:pt x="1677365" y="538845"/>
                  </a:lnTo>
                  <a:lnTo>
                    <a:pt x="1645269" y="570941"/>
                  </a:lnTo>
                  <a:lnTo>
                    <a:pt x="1608970" y="598329"/>
                  </a:lnTo>
                  <a:lnTo>
                    <a:pt x="1568970" y="620507"/>
                  </a:lnTo>
                  <a:lnTo>
                    <a:pt x="1525772" y="636972"/>
                  </a:lnTo>
                  <a:lnTo>
                    <a:pt x="1479880" y="647220"/>
                  </a:lnTo>
                  <a:lnTo>
                    <a:pt x="1431798" y="650748"/>
                  </a:lnTo>
                  <a:lnTo>
                    <a:pt x="325374" y="650748"/>
                  </a:lnTo>
                  <a:lnTo>
                    <a:pt x="277291" y="647219"/>
                  </a:lnTo>
                  <a:lnTo>
                    <a:pt x="231399" y="636971"/>
                  </a:lnTo>
                  <a:lnTo>
                    <a:pt x="188201" y="620505"/>
                  </a:lnTo>
                  <a:lnTo>
                    <a:pt x="148201" y="598326"/>
                  </a:lnTo>
                  <a:lnTo>
                    <a:pt x="111902" y="570936"/>
                  </a:lnTo>
                  <a:lnTo>
                    <a:pt x="79806" y="538840"/>
                  </a:lnTo>
                  <a:lnTo>
                    <a:pt x="52418" y="502540"/>
                  </a:lnTo>
                  <a:lnTo>
                    <a:pt x="30240" y="462540"/>
                  </a:lnTo>
                  <a:lnTo>
                    <a:pt x="13775" y="419343"/>
                  </a:lnTo>
                  <a:lnTo>
                    <a:pt x="3527" y="373453"/>
                  </a:lnTo>
                  <a:lnTo>
                    <a:pt x="0" y="325374"/>
                  </a:lnTo>
                  <a:close/>
                </a:path>
              </a:pathLst>
            </a:custGeom>
            <a:ln w="9525">
              <a:solidFill>
                <a:srgbClr val="1F6DB7"/>
              </a:solidFill>
            </a:ln>
          </p:spPr>
          <p:txBody>
            <a:bodyPr wrap="square" lIns="0" tIns="0" rIns="0" bIns="0" rtlCol="0"/>
            <a:lstStyle/>
            <a:p>
              <a:pPr defTabSz="1219170"/>
              <a:endParaRPr kumimoji="0" sz="2400" kern="0">
                <a:solidFill>
                  <a:sysClr val="windowText" lastClr="000000"/>
                </a:solidFill>
              </a:endParaRPr>
            </a:p>
          </p:txBody>
        </p:sp>
      </p:grpSp>
      <p:sp>
        <p:nvSpPr>
          <p:cNvPr id="25" name="object 25"/>
          <p:cNvSpPr txBox="1"/>
          <p:nvPr/>
        </p:nvSpPr>
        <p:spPr>
          <a:xfrm>
            <a:off x="9535261" y="3881337"/>
            <a:ext cx="1621367" cy="571095"/>
          </a:xfrm>
          <a:prstGeom prst="rect">
            <a:avLst/>
          </a:prstGeom>
        </p:spPr>
        <p:txBody>
          <a:bodyPr vert="horz" wrap="square" lIns="0" tIns="77892" rIns="0" bIns="0" rtlCol="0">
            <a:spAutoFit/>
          </a:bodyPr>
          <a:lstStyle/>
          <a:p>
            <a:pPr marL="16933" marR="6773" indent="325112" defTabSz="1219170">
              <a:lnSpc>
                <a:spcPct val="80000"/>
              </a:lnSpc>
              <a:spcBef>
                <a:spcPts val="612"/>
              </a:spcBef>
            </a:pPr>
            <a:r>
              <a:rPr kumimoji="0" sz="2000" kern="0" spc="-20" dirty="0">
                <a:solidFill>
                  <a:srgbClr val="FFFFFF"/>
                </a:solidFill>
                <a:latin typeface="ＭＳ Ｐゴシック"/>
                <a:cs typeface="ＭＳ Ｐゴシック"/>
              </a:rPr>
              <a:t>向上した</a:t>
            </a:r>
            <a:r>
              <a:rPr kumimoji="0" sz="2000" kern="0" spc="667" dirty="0">
                <a:solidFill>
                  <a:srgbClr val="FFFFFF"/>
                </a:solidFill>
                <a:latin typeface="ＭＳ Ｐゴシック"/>
                <a:cs typeface="ＭＳ Ｐゴシック"/>
              </a:rPr>
              <a:t> </a:t>
            </a:r>
            <a:r>
              <a:rPr kumimoji="0" sz="2000" kern="0" spc="-27" dirty="0">
                <a:solidFill>
                  <a:srgbClr val="FFFFFF"/>
                </a:solidFill>
                <a:latin typeface="ＭＳ Ｐゴシック"/>
                <a:cs typeface="ＭＳ Ｐゴシック"/>
              </a:rPr>
              <a:t>パフォーマンス</a:t>
            </a:r>
            <a:endParaRPr kumimoji="0" sz="2000" kern="0">
              <a:solidFill>
                <a:sysClr val="windowText" lastClr="000000"/>
              </a:solidFill>
              <a:latin typeface="ＭＳ Ｐゴシック"/>
              <a:cs typeface="ＭＳ Ｐゴシック"/>
            </a:endParaRPr>
          </a:p>
        </p:txBody>
      </p:sp>
      <p:grpSp>
        <p:nvGrpSpPr>
          <p:cNvPr id="26" name="object 26"/>
          <p:cNvGrpSpPr/>
          <p:nvPr/>
        </p:nvGrpSpPr>
        <p:grpSpPr>
          <a:xfrm>
            <a:off x="3469269" y="3736934"/>
            <a:ext cx="2357967" cy="880533"/>
            <a:chOff x="2526601" y="2570798"/>
            <a:chExt cx="1768475" cy="660400"/>
          </a:xfrm>
        </p:grpSpPr>
        <p:sp>
          <p:nvSpPr>
            <p:cNvPr id="27" name="object 27"/>
            <p:cNvSpPr/>
            <p:nvPr/>
          </p:nvSpPr>
          <p:spPr>
            <a:xfrm>
              <a:off x="2531364" y="2575561"/>
              <a:ext cx="1758950" cy="650875"/>
            </a:xfrm>
            <a:custGeom>
              <a:avLst/>
              <a:gdLst/>
              <a:ahLst/>
              <a:cxnLst/>
              <a:rect l="l" t="t" r="r" b="b"/>
              <a:pathLst>
                <a:path w="1758950" h="650875">
                  <a:moveTo>
                    <a:pt x="1433322" y="0"/>
                  </a:moveTo>
                  <a:lnTo>
                    <a:pt x="325374" y="0"/>
                  </a:lnTo>
                  <a:lnTo>
                    <a:pt x="277291" y="3527"/>
                  </a:lnTo>
                  <a:lnTo>
                    <a:pt x="231399" y="13775"/>
                  </a:lnTo>
                  <a:lnTo>
                    <a:pt x="188201" y="30240"/>
                  </a:lnTo>
                  <a:lnTo>
                    <a:pt x="148201" y="52418"/>
                  </a:lnTo>
                  <a:lnTo>
                    <a:pt x="111902" y="79806"/>
                  </a:lnTo>
                  <a:lnTo>
                    <a:pt x="79806" y="111902"/>
                  </a:lnTo>
                  <a:lnTo>
                    <a:pt x="52418" y="148201"/>
                  </a:lnTo>
                  <a:lnTo>
                    <a:pt x="30240" y="188201"/>
                  </a:lnTo>
                  <a:lnTo>
                    <a:pt x="13775" y="231399"/>
                  </a:lnTo>
                  <a:lnTo>
                    <a:pt x="3527" y="277291"/>
                  </a:lnTo>
                  <a:lnTo>
                    <a:pt x="0" y="325374"/>
                  </a:lnTo>
                  <a:lnTo>
                    <a:pt x="3528" y="373456"/>
                  </a:lnTo>
                  <a:lnTo>
                    <a:pt x="13777" y="419348"/>
                  </a:lnTo>
                  <a:lnTo>
                    <a:pt x="30243" y="462546"/>
                  </a:lnTo>
                  <a:lnTo>
                    <a:pt x="52422" y="502546"/>
                  </a:lnTo>
                  <a:lnTo>
                    <a:pt x="79811" y="538845"/>
                  </a:lnTo>
                  <a:lnTo>
                    <a:pt x="111908" y="570941"/>
                  </a:lnTo>
                  <a:lnTo>
                    <a:pt x="148207" y="598329"/>
                  </a:lnTo>
                  <a:lnTo>
                    <a:pt x="188207" y="620507"/>
                  </a:lnTo>
                  <a:lnTo>
                    <a:pt x="231404" y="636972"/>
                  </a:lnTo>
                  <a:lnTo>
                    <a:pt x="277295" y="647220"/>
                  </a:lnTo>
                  <a:lnTo>
                    <a:pt x="325374" y="650748"/>
                  </a:lnTo>
                  <a:lnTo>
                    <a:pt x="1433322" y="650748"/>
                  </a:lnTo>
                  <a:lnTo>
                    <a:pt x="1481405" y="647219"/>
                  </a:lnTo>
                  <a:lnTo>
                    <a:pt x="1527299" y="636971"/>
                  </a:lnTo>
                  <a:lnTo>
                    <a:pt x="1570497" y="620505"/>
                  </a:lnTo>
                  <a:lnTo>
                    <a:pt x="1610498" y="598326"/>
                  </a:lnTo>
                  <a:lnTo>
                    <a:pt x="1646797" y="570936"/>
                  </a:lnTo>
                  <a:lnTo>
                    <a:pt x="1678893" y="538840"/>
                  </a:lnTo>
                  <a:lnTo>
                    <a:pt x="1706280" y="502540"/>
                  </a:lnTo>
                  <a:lnTo>
                    <a:pt x="1728457" y="462540"/>
                  </a:lnTo>
                  <a:lnTo>
                    <a:pt x="1744921" y="419343"/>
                  </a:lnTo>
                  <a:lnTo>
                    <a:pt x="1755168" y="373453"/>
                  </a:lnTo>
                  <a:lnTo>
                    <a:pt x="1758695" y="325374"/>
                  </a:lnTo>
                  <a:lnTo>
                    <a:pt x="1755168" y="277291"/>
                  </a:lnTo>
                  <a:lnTo>
                    <a:pt x="1744920" y="231399"/>
                  </a:lnTo>
                  <a:lnTo>
                    <a:pt x="1728455" y="188201"/>
                  </a:lnTo>
                  <a:lnTo>
                    <a:pt x="1706277" y="148201"/>
                  </a:lnTo>
                  <a:lnTo>
                    <a:pt x="1678889" y="111902"/>
                  </a:lnTo>
                  <a:lnTo>
                    <a:pt x="1646793" y="79806"/>
                  </a:lnTo>
                  <a:lnTo>
                    <a:pt x="1610494" y="52418"/>
                  </a:lnTo>
                  <a:lnTo>
                    <a:pt x="1570494" y="30240"/>
                  </a:lnTo>
                  <a:lnTo>
                    <a:pt x="1527296" y="13775"/>
                  </a:lnTo>
                  <a:lnTo>
                    <a:pt x="1481404" y="3527"/>
                  </a:lnTo>
                  <a:lnTo>
                    <a:pt x="1433322" y="0"/>
                  </a:lnTo>
                  <a:close/>
                </a:path>
              </a:pathLst>
            </a:custGeom>
            <a:solidFill>
              <a:srgbClr val="169CD5"/>
            </a:solidFill>
          </p:spPr>
          <p:txBody>
            <a:bodyPr wrap="square" lIns="0" tIns="0" rIns="0" bIns="0" rtlCol="0"/>
            <a:lstStyle/>
            <a:p>
              <a:pPr defTabSz="1219170"/>
              <a:endParaRPr kumimoji="0" sz="2400" kern="0">
                <a:solidFill>
                  <a:sysClr val="windowText" lastClr="000000"/>
                </a:solidFill>
              </a:endParaRPr>
            </a:p>
          </p:txBody>
        </p:sp>
        <p:sp>
          <p:nvSpPr>
            <p:cNvPr id="28" name="object 28"/>
            <p:cNvSpPr/>
            <p:nvPr/>
          </p:nvSpPr>
          <p:spPr>
            <a:xfrm>
              <a:off x="2531364" y="2575561"/>
              <a:ext cx="1758950" cy="650875"/>
            </a:xfrm>
            <a:custGeom>
              <a:avLst/>
              <a:gdLst/>
              <a:ahLst/>
              <a:cxnLst/>
              <a:rect l="l" t="t" r="r" b="b"/>
              <a:pathLst>
                <a:path w="1758950" h="650875">
                  <a:moveTo>
                    <a:pt x="0" y="325374"/>
                  </a:moveTo>
                  <a:lnTo>
                    <a:pt x="3527" y="277291"/>
                  </a:lnTo>
                  <a:lnTo>
                    <a:pt x="13775" y="231399"/>
                  </a:lnTo>
                  <a:lnTo>
                    <a:pt x="30240" y="188201"/>
                  </a:lnTo>
                  <a:lnTo>
                    <a:pt x="52418" y="148201"/>
                  </a:lnTo>
                  <a:lnTo>
                    <a:pt x="79806" y="111902"/>
                  </a:lnTo>
                  <a:lnTo>
                    <a:pt x="111902" y="79806"/>
                  </a:lnTo>
                  <a:lnTo>
                    <a:pt x="148201" y="52418"/>
                  </a:lnTo>
                  <a:lnTo>
                    <a:pt x="188201" y="30240"/>
                  </a:lnTo>
                  <a:lnTo>
                    <a:pt x="231399" y="13775"/>
                  </a:lnTo>
                  <a:lnTo>
                    <a:pt x="277291" y="3527"/>
                  </a:lnTo>
                  <a:lnTo>
                    <a:pt x="325374" y="0"/>
                  </a:lnTo>
                  <a:lnTo>
                    <a:pt x="1433322" y="0"/>
                  </a:lnTo>
                  <a:lnTo>
                    <a:pt x="1481404" y="3527"/>
                  </a:lnTo>
                  <a:lnTo>
                    <a:pt x="1527296" y="13775"/>
                  </a:lnTo>
                  <a:lnTo>
                    <a:pt x="1570494" y="30240"/>
                  </a:lnTo>
                  <a:lnTo>
                    <a:pt x="1610494" y="52418"/>
                  </a:lnTo>
                  <a:lnTo>
                    <a:pt x="1646793" y="79806"/>
                  </a:lnTo>
                  <a:lnTo>
                    <a:pt x="1678889" y="111902"/>
                  </a:lnTo>
                  <a:lnTo>
                    <a:pt x="1706277" y="148201"/>
                  </a:lnTo>
                  <a:lnTo>
                    <a:pt x="1728455" y="188201"/>
                  </a:lnTo>
                  <a:lnTo>
                    <a:pt x="1744920" y="231399"/>
                  </a:lnTo>
                  <a:lnTo>
                    <a:pt x="1755168" y="277291"/>
                  </a:lnTo>
                  <a:lnTo>
                    <a:pt x="1758695" y="325374"/>
                  </a:lnTo>
                  <a:lnTo>
                    <a:pt x="1755168" y="373456"/>
                  </a:lnTo>
                  <a:lnTo>
                    <a:pt x="1744920" y="419348"/>
                  </a:lnTo>
                  <a:lnTo>
                    <a:pt x="1728455" y="462546"/>
                  </a:lnTo>
                  <a:lnTo>
                    <a:pt x="1706277" y="502546"/>
                  </a:lnTo>
                  <a:lnTo>
                    <a:pt x="1678889" y="538845"/>
                  </a:lnTo>
                  <a:lnTo>
                    <a:pt x="1646793" y="570941"/>
                  </a:lnTo>
                  <a:lnTo>
                    <a:pt x="1610494" y="598329"/>
                  </a:lnTo>
                  <a:lnTo>
                    <a:pt x="1570494" y="620507"/>
                  </a:lnTo>
                  <a:lnTo>
                    <a:pt x="1527296" y="636972"/>
                  </a:lnTo>
                  <a:lnTo>
                    <a:pt x="1481404" y="647220"/>
                  </a:lnTo>
                  <a:lnTo>
                    <a:pt x="1433322" y="650748"/>
                  </a:lnTo>
                  <a:lnTo>
                    <a:pt x="325374" y="650748"/>
                  </a:lnTo>
                  <a:lnTo>
                    <a:pt x="277291" y="647219"/>
                  </a:lnTo>
                  <a:lnTo>
                    <a:pt x="231399" y="636971"/>
                  </a:lnTo>
                  <a:lnTo>
                    <a:pt x="188201" y="620505"/>
                  </a:lnTo>
                  <a:lnTo>
                    <a:pt x="148201" y="598326"/>
                  </a:lnTo>
                  <a:lnTo>
                    <a:pt x="111902" y="570936"/>
                  </a:lnTo>
                  <a:lnTo>
                    <a:pt x="79806" y="538840"/>
                  </a:lnTo>
                  <a:lnTo>
                    <a:pt x="52418" y="502540"/>
                  </a:lnTo>
                  <a:lnTo>
                    <a:pt x="30240" y="462540"/>
                  </a:lnTo>
                  <a:lnTo>
                    <a:pt x="13775" y="419343"/>
                  </a:lnTo>
                  <a:lnTo>
                    <a:pt x="3527" y="373453"/>
                  </a:lnTo>
                  <a:lnTo>
                    <a:pt x="0" y="325374"/>
                  </a:lnTo>
                  <a:close/>
                </a:path>
              </a:pathLst>
            </a:custGeom>
            <a:ln w="9525">
              <a:solidFill>
                <a:srgbClr val="1F6DB7"/>
              </a:solidFill>
            </a:ln>
          </p:spPr>
          <p:txBody>
            <a:bodyPr wrap="square" lIns="0" tIns="0" rIns="0" bIns="0" rtlCol="0"/>
            <a:lstStyle/>
            <a:p>
              <a:pPr defTabSz="1219170"/>
              <a:endParaRPr kumimoji="0" sz="2400" kern="0">
                <a:solidFill>
                  <a:sysClr val="windowText" lastClr="000000"/>
                </a:solidFill>
              </a:endParaRPr>
            </a:p>
          </p:txBody>
        </p:sp>
      </p:grpSp>
      <p:sp>
        <p:nvSpPr>
          <p:cNvPr id="29" name="object 29"/>
          <p:cNvSpPr txBox="1"/>
          <p:nvPr/>
        </p:nvSpPr>
        <p:spPr>
          <a:xfrm>
            <a:off x="4135513" y="3911817"/>
            <a:ext cx="1025313" cy="571095"/>
          </a:xfrm>
          <a:prstGeom prst="rect">
            <a:avLst/>
          </a:prstGeom>
        </p:spPr>
        <p:txBody>
          <a:bodyPr vert="horz" wrap="square" lIns="0" tIns="77892" rIns="0" bIns="0" rtlCol="0">
            <a:spAutoFit/>
          </a:bodyPr>
          <a:lstStyle/>
          <a:p>
            <a:pPr marL="16933" marR="6773" indent="125304" defTabSz="1219170">
              <a:lnSpc>
                <a:spcPct val="80000"/>
              </a:lnSpc>
              <a:spcBef>
                <a:spcPts val="612"/>
              </a:spcBef>
            </a:pPr>
            <a:r>
              <a:rPr kumimoji="0" sz="2000" kern="0" spc="-27" dirty="0">
                <a:solidFill>
                  <a:srgbClr val="FFFFFF"/>
                </a:solidFill>
                <a:latin typeface="ＭＳ Ｐゴシック"/>
                <a:cs typeface="ＭＳ Ｐゴシック"/>
              </a:rPr>
              <a:t>工場で</a:t>
            </a:r>
            <a:r>
              <a:rPr kumimoji="0" sz="2000" kern="0" spc="-20" dirty="0">
                <a:solidFill>
                  <a:srgbClr val="FFFFFF"/>
                </a:solidFill>
                <a:latin typeface="ＭＳ Ｐゴシック"/>
                <a:cs typeface="ＭＳ Ｐゴシック"/>
              </a:rPr>
              <a:t>組み立て</a:t>
            </a:r>
            <a:endParaRPr kumimoji="0" sz="2000" kern="0">
              <a:solidFill>
                <a:sysClr val="windowText" lastClr="000000"/>
              </a:solidFill>
              <a:latin typeface="ＭＳ Ｐゴシック"/>
              <a:cs typeface="ＭＳ Ｐゴシック"/>
            </a:endParaRPr>
          </a:p>
        </p:txBody>
      </p:sp>
      <p:sp>
        <p:nvSpPr>
          <p:cNvPr id="30" name="object 30"/>
          <p:cNvSpPr txBox="1"/>
          <p:nvPr/>
        </p:nvSpPr>
        <p:spPr>
          <a:xfrm>
            <a:off x="3581461" y="4813792"/>
            <a:ext cx="2430780" cy="894326"/>
          </a:xfrm>
          <a:prstGeom prst="rect">
            <a:avLst/>
          </a:prstGeom>
        </p:spPr>
        <p:txBody>
          <a:bodyPr vert="horz" wrap="square" lIns="0" tIns="16933" rIns="0" bIns="0" rtlCol="0">
            <a:spAutoFit/>
          </a:bodyPr>
          <a:lstStyle/>
          <a:p>
            <a:pPr marL="243834" indent="-227748" defTabSz="1219170">
              <a:spcBef>
                <a:spcPts val="133"/>
              </a:spcBef>
              <a:buFont typeface="Arial"/>
              <a:buChar char="•"/>
              <a:tabLst>
                <a:tab pos="244681" algn="l"/>
              </a:tabLst>
            </a:pPr>
            <a:r>
              <a:rPr kumimoji="0" sz="1867" kern="0" dirty="0">
                <a:solidFill>
                  <a:srgbClr val="67757C"/>
                </a:solidFill>
                <a:latin typeface="ＭＳ Ｐゴシック"/>
                <a:cs typeface="ＭＳ Ｐゴシック"/>
              </a:rPr>
              <a:t>機器の</a:t>
            </a:r>
            <a:r>
              <a:rPr kumimoji="0" sz="1867" kern="0" spc="-13" dirty="0">
                <a:solidFill>
                  <a:srgbClr val="67757C"/>
                </a:solidFill>
                <a:latin typeface="Arial"/>
                <a:cs typeface="Arial"/>
              </a:rPr>
              <a:t>60-</a:t>
            </a:r>
            <a:r>
              <a:rPr kumimoji="0" sz="1867" kern="0" spc="-33" dirty="0">
                <a:solidFill>
                  <a:srgbClr val="67757C"/>
                </a:solidFill>
                <a:latin typeface="Arial"/>
                <a:cs typeface="Arial"/>
              </a:rPr>
              <a:t>80</a:t>
            </a:r>
            <a:r>
              <a:rPr kumimoji="0" sz="1867" kern="0" spc="-33" dirty="0">
                <a:solidFill>
                  <a:srgbClr val="67757C"/>
                </a:solidFill>
                <a:latin typeface="ＭＳ Ｐゴシック"/>
                <a:cs typeface="ＭＳ Ｐゴシック"/>
              </a:rPr>
              <a:t>％</a:t>
            </a:r>
            <a:endParaRPr kumimoji="0" sz="1867" kern="0" dirty="0">
              <a:solidFill>
                <a:sysClr val="windowText" lastClr="000000"/>
              </a:solidFill>
              <a:latin typeface="ＭＳ Ｐゴシック"/>
              <a:cs typeface="ＭＳ Ｐゴシック"/>
            </a:endParaRPr>
          </a:p>
          <a:p>
            <a:pPr marL="243834" marR="6773" indent="-227748" defTabSz="1219170">
              <a:lnSpc>
                <a:spcPts val="2160"/>
              </a:lnSpc>
              <a:spcBef>
                <a:spcPts val="220"/>
              </a:spcBef>
              <a:buFont typeface="Arial"/>
              <a:buChar char="•"/>
              <a:tabLst>
                <a:tab pos="244681" algn="l"/>
              </a:tabLst>
            </a:pPr>
            <a:r>
              <a:rPr kumimoji="0" sz="1867" kern="0" spc="-20" dirty="0">
                <a:solidFill>
                  <a:srgbClr val="67757C"/>
                </a:solidFill>
                <a:latin typeface="ＭＳ Ｐゴシック"/>
                <a:cs typeface="ＭＳ Ｐゴシック"/>
              </a:rPr>
              <a:t>米国のサプライチェー</a:t>
            </a:r>
            <a:r>
              <a:rPr kumimoji="0" sz="1867" kern="0" spc="-27" dirty="0">
                <a:solidFill>
                  <a:srgbClr val="67757C"/>
                </a:solidFill>
                <a:latin typeface="ＭＳ Ｐゴシック"/>
                <a:cs typeface="ＭＳ Ｐゴシック"/>
              </a:rPr>
              <a:t>ンの成長</a:t>
            </a:r>
            <a:endParaRPr kumimoji="0" sz="1867" kern="0" dirty="0">
              <a:solidFill>
                <a:sysClr val="windowText" lastClr="000000"/>
              </a:solidFill>
              <a:latin typeface="ＭＳ Ｐゴシック"/>
              <a:cs typeface="ＭＳ Ｐゴシック"/>
            </a:endParaRPr>
          </a:p>
        </p:txBody>
      </p:sp>
      <p:grpSp>
        <p:nvGrpSpPr>
          <p:cNvPr id="31" name="object 31"/>
          <p:cNvGrpSpPr/>
          <p:nvPr/>
        </p:nvGrpSpPr>
        <p:grpSpPr>
          <a:xfrm>
            <a:off x="6320165" y="3736934"/>
            <a:ext cx="2356273" cy="880533"/>
            <a:chOff x="4664773" y="2570798"/>
            <a:chExt cx="1767205" cy="660400"/>
          </a:xfrm>
        </p:grpSpPr>
        <p:sp>
          <p:nvSpPr>
            <p:cNvPr id="32" name="object 32"/>
            <p:cNvSpPr/>
            <p:nvPr/>
          </p:nvSpPr>
          <p:spPr>
            <a:xfrm>
              <a:off x="4669535" y="2575561"/>
              <a:ext cx="1757680" cy="650875"/>
            </a:xfrm>
            <a:custGeom>
              <a:avLst/>
              <a:gdLst/>
              <a:ahLst/>
              <a:cxnLst/>
              <a:rect l="l" t="t" r="r" b="b"/>
              <a:pathLst>
                <a:path w="1757679" h="650875">
                  <a:moveTo>
                    <a:pt x="1431798" y="0"/>
                  </a:moveTo>
                  <a:lnTo>
                    <a:pt x="325374" y="0"/>
                  </a:lnTo>
                  <a:lnTo>
                    <a:pt x="277291" y="3527"/>
                  </a:lnTo>
                  <a:lnTo>
                    <a:pt x="231399" y="13775"/>
                  </a:lnTo>
                  <a:lnTo>
                    <a:pt x="188201" y="30240"/>
                  </a:lnTo>
                  <a:lnTo>
                    <a:pt x="148201" y="52418"/>
                  </a:lnTo>
                  <a:lnTo>
                    <a:pt x="111902" y="79806"/>
                  </a:lnTo>
                  <a:lnTo>
                    <a:pt x="79806" y="111902"/>
                  </a:lnTo>
                  <a:lnTo>
                    <a:pt x="52418" y="148201"/>
                  </a:lnTo>
                  <a:lnTo>
                    <a:pt x="30240" y="188201"/>
                  </a:lnTo>
                  <a:lnTo>
                    <a:pt x="13775" y="231399"/>
                  </a:lnTo>
                  <a:lnTo>
                    <a:pt x="3527" y="277291"/>
                  </a:lnTo>
                  <a:lnTo>
                    <a:pt x="0" y="325374"/>
                  </a:lnTo>
                  <a:lnTo>
                    <a:pt x="3528" y="373456"/>
                  </a:lnTo>
                  <a:lnTo>
                    <a:pt x="13777" y="419348"/>
                  </a:lnTo>
                  <a:lnTo>
                    <a:pt x="30243" y="462546"/>
                  </a:lnTo>
                  <a:lnTo>
                    <a:pt x="52422" y="502546"/>
                  </a:lnTo>
                  <a:lnTo>
                    <a:pt x="79811" y="538845"/>
                  </a:lnTo>
                  <a:lnTo>
                    <a:pt x="111908" y="570941"/>
                  </a:lnTo>
                  <a:lnTo>
                    <a:pt x="148207" y="598329"/>
                  </a:lnTo>
                  <a:lnTo>
                    <a:pt x="188207" y="620507"/>
                  </a:lnTo>
                  <a:lnTo>
                    <a:pt x="231404" y="636972"/>
                  </a:lnTo>
                  <a:lnTo>
                    <a:pt x="277295" y="647220"/>
                  </a:lnTo>
                  <a:lnTo>
                    <a:pt x="325374" y="650748"/>
                  </a:lnTo>
                  <a:lnTo>
                    <a:pt x="1431798" y="650748"/>
                  </a:lnTo>
                  <a:lnTo>
                    <a:pt x="1479881" y="647219"/>
                  </a:lnTo>
                  <a:lnTo>
                    <a:pt x="1525775" y="636971"/>
                  </a:lnTo>
                  <a:lnTo>
                    <a:pt x="1568973" y="620505"/>
                  </a:lnTo>
                  <a:lnTo>
                    <a:pt x="1608974" y="598326"/>
                  </a:lnTo>
                  <a:lnTo>
                    <a:pt x="1645273" y="570936"/>
                  </a:lnTo>
                  <a:lnTo>
                    <a:pt x="1677369" y="538840"/>
                  </a:lnTo>
                  <a:lnTo>
                    <a:pt x="1704756" y="502540"/>
                  </a:lnTo>
                  <a:lnTo>
                    <a:pt x="1726933" y="462540"/>
                  </a:lnTo>
                  <a:lnTo>
                    <a:pt x="1743397" y="419343"/>
                  </a:lnTo>
                  <a:lnTo>
                    <a:pt x="1753644" y="373453"/>
                  </a:lnTo>
                  <a:lnTo>
                    <a:pt x="1757172" y="325374"/>
                  </a:lnTo>
                  <a:lnTo>
                    <a:pt x="1753644" y="277291"/>
                  </a:lnTo>
                  <a:lnTo>
                    <a:pt x="1743396" y="231399"/>
                  </a:lnTo>
                  <a:lnTo>
                    <a:pt x="1726931" y="188201"/>
                  </a:lnTo>
                  <a:lnTo>
                    <a:pt x="1704753" y="148201"/>
                  </a:lnTo>
                  <a:lnTo>
                    <a:pt x="1677365" y="111902"/>
                  </a:lnTo>
                  <a:lnTo>
                    <a:pt x="1645269" y="79806"/>
                  </a:lnTo>
                  <a:lnTo>
                    <a:pt x="1608970" y="52418"/>
                  </a:lnTo>
                  <a:lnTo>
                    <a:pt x="1568970" y="30240"/>
                  </a:lnTo>
                  <a:lnTo>
                    <a:pt x="1525772" y="13775"/>
                  </a:lnTo>
                  <a:lnTo>
                    <a:pt x="1479880" y="3527"/>
                  </a:lnTo>
                  <a:lnTo>
                    <a:pt x="1431798" y="0"/>
                  </a:lnTo>
                  <a:close/>
                </a:path>
              </a:pathLst>
            </a:custGeom>
            <a:solidFill>
              <a:srgbClr val="169CD5"/>
            </a:solidFill>
          </p:spPr>
          <p:txBody>
            <a:bodyPr wrap="square" lIns="0" tIns="0" rIns="0" bIns="0" rtlCol="0"/>
            <a:lstStyle/>
            <a:p>
              <a:pPr defTabSz="1219170"/>
              <a:endParaRPr kumimoji="0" sz="2400" kern="0">
                <a:solidFill>
                  <a:sysClr val="windowText" lastClr="000000"/>
                </a:solidFill>
              </a:endParaRPr>
            </a:p>
          </p:txBody>
        </p:sp>
        <p:sp>
          <p:nvSpPr>
            <p:cNvPr id="33" name="object 33"/>
            <p:cNvSpPr/>
            <p:nvPr/>
          </p:nvSpPr>
          <p:spPr>
            <a:xfrm>
              <a:off x="4669535" y="2575561"/>
              <a:ext cx="1757680" cy="650875"/>
            </a:xfrm>
            <a:custGeom>
              <a:avLst/>
              <a:gdLst/>
              <a:ahLst/>
              <a:cxnLst/>
              <a:rect l="l" t="t" r="r" b="b"/>
              <a:pathLst>
                <a:path w="1757679" h="650875">
                  <a:moveTo>
                    <a:pt x="0" y="325374"/>
                  </a:moveTo>
                  <a:lnTo>
                    <a:pt x="3527" y="277291"/>
                  </a:lnTo>
                  <a:lnTo>
                    <a:pt x="13775" y="231399"/>
                  </a:lnTo>
                  <a:lnTo>
                    <a:pt x="30240" y="188201"/>
                  </a:lnTo>
                  <a:lnTo>
                    <a:pt x="52418" y="148201"/>
                  </a:lnTo>
                  <a:lnTo>
                    <a:pt x="79806" y="111902"/>
                  </a:lnTo>
                  <a:lnTo>
                    <a:pt x="111902" y="79806"/>
                  </a:lnTo>
                  <a:lnTo>
                    <a:pt x="148201" y="52418"/>
                  </a:lnTo>
                  <a:lnTo>
                    <a:pt x="188201" y="30240"/>
                  </a:lnTo>
                  <a:lnTo>
                    <a:pt x="231399" y="13775"/>
                  </a:lnTo>
                  <a:lnTo>
                    <a:pt x="277291" y="3527"/>
                  </a:lnTo>
                  <a:lnTo>
                    <a:pt x="325374" y="0"/>
                  </a:lnTo>
                  <a:lnTo>
                    <a:pt x="1431798" y="0"/>
                  </a:lnTo>
                  <a:lnTo>
                    <a:pt x="1479880" y="3527"/>
                  </a:lnTo>
                  <a:lnTo>
                    <a:pt x="1525772" y="13775"/>
                  </a:lnTo>
                  <a:lnTo>
                    <a:pt x="1568970" y="30240"/>
                  </a:lnTo>
                  <a:lnTo>
                    <a:pt x="1608970" y="52418"/>
                  </a:lnTo>
                  <a:lnTo>
                    <a:pt x="1645269" y="79806"/>
                  </a:lnTo>
                  <a:lnTo>
                    <a:pt x="1677365" y="111902"/>
                  </a:lnTo>
                  <a:lnTo>
                    <a:pt x="1704753" y="148201"/>
                  </a:lnTo>
                  <a:lnTo>
                    <a:pt x="1726931" y="188201"/>
                  </a:lnTo>
                  <a:lnTo>
                    <a:pt x="1743396" y="231399"/>
                  </a:lnTo>
                  <a:lnTo>
                    <a:pt x="1753644" y="277291"/>
                  </a:lnTo>
                  <a:lnTo>
                    <a:pt x="1757172" y="325374"/>
                  </a:lnTo>
                  <a:lnTo>
                    <a:pt x="1753644" y="373456"/>
                  </a:lnTo>
                  <a:lnTo>
                    <a:pt x="1743396" y="419348"/>
                  </a:lnTo>
                  <a:lnTo>
                    <a:pt x="1726931" y="462546"/>
                  </a:lnTo>
                  <a:lnTo>
                    <a:pt x="1704753" y="502546"/>
                  </a:lnTo>
                  <a:lnTo>
                    <a:pt x="1677365" y="538845"/>
                  </a:lnTo>
                  <a:lnTo>
                    <a:pt x="1645269" y="570941"/>
                  </a:lnTo>
                  <a:lnTo>
                    <a:pt x="1608970" y="598329"/>
                  </a:lnTo>
                  <a:lnTo>
                    <a:pt x="1568970" y="620507"/>
                  </a:lnTo>
                  <a:lnTo>
                    <a:pt x="1525772" y="636972"/>
                  </a:lnTo>
                  <a:lnTo>
                    <a:pt x="1479880" y="647220"/>
                  </a:lnTo>
                  <a:lnTo>
                    <a:pt x="1431798" y="650748"/>
                  </a:lnTo>
                  <a:lnTo>
                    <a:pt x="325374" y="650748"/>
                  </a:lnTo>
                  <a:lnTo>
                    <a:pt x="277291" y="647219"/>
                  </a:lnTo>
                  <a:lnTo>
                    <a:pt x="231399" y="636971"/>
                  </a:lnTo>
                  <a:lnTo>
                    <a:pt x="188201" y="620505"/>
                  </a:lnTo>
                  <a:lnTo>
                    <a:pt x="148201" y="598326"/>
                  </a:lnTo>
                  <a:lnTo>
                    <a:pt x="111902" y="570936"/>
                  </a:lnTo>
                  <a:lnTo>
                    <a:pt x="79806" y="538840"/>
                  </a:lnTo>
                  <a:lnTo>
                    <a:pt x="52418" y="502540"/>
                  </a:lnTo>
                  <a:lnTo>
                    <a:pt x="30240" y="462540"/>
                  </a:lnTo>
                  <a:lnTo>
                    <a:pt x="13775" y="419343"/>
                  </a:lnTo>
                  <a:lnTo>
                    <a:pt x="3527" y="373453"/>
                  </a:lnTo>
                  <a:lnTo>
                    <a:pt x="0" y="325374"/>
                  </a:lnTo>
                  <a:close/>
                </a:path>
              </a:pathLst>
            </a:custGeom>
            <a:ln w="9525">
              <a:solidFill>
                <a:srgbClr val="1F6DB7"/>
              </a:solidFill>
            </a:ln>
          </p:spPr>
          <p:txBody>
            <a:bodyPr wrap="square" lIns="0" tIns="0" rIns="0" bIns="0" rtlCol="0"/>
            <a:lstStyle/>
            <a:p>
              <a:pPr defTabSz="1219170"/>
              <a:endParaRPr kumimoji="0" sz="2400" kern="0">
                <a:solidFill>
                  <a:sysClr val="windowText" lastClr="000000"/>
                </a:solidFill>
              </a:endParaRPr>
            </a:p>
          </p:txBody>
        </p:sp>
      </p:grpSp>
      <p:sp>
        <p:nvSpPr>
          <p:cNvPr id="34" name="object 34"/>
          <p:cNvSpPr txBox="1"/>
          <p:nvPr/>
        </p:nvSpPr>
        <p:spPr>
          <a:xfrm>
            <a:off x="6907545" y="3881337"/>
            <a:ext cx="1180253" cy="571095"/>
          </a:xfrm>
          <a:prstGeom prst="rect">
            <a:avLst/>
          </a:prstGeom>
        </p:spPr>
        <p:txBody>
          <a:bodyPr vert="horz" wrap="square" lIns="0" tIns="77892" rIns="0" bIns="0" rtlCol="0">
            <a:spAutoFit/>
          </a:bodyPr>
          <a:lstStyle/>
          <a:p>
            <a:pPr marL="335272" marR="6773" indent="-319185" defTabSz="1219170">
              <a:lnSpc>
                <a:spcPct val="80000"/>
              </a:lnSpc>
              <a:spcBef>
                <a:spcPts val="612"/>
              </a:spcBef>
            </a:pPr>
            <a:r>
              <a:rPr kumimoji="0" sz="2000" kern="0" spc="-20" dirty="0">
                <a:solidFill>
                  <a:srgbClr val="FFFFFF"/>
                </a:solidFill>
                <a:latin typeface="ＭＳ Ｐゴシック"/>
                <a:cs typeface="ＭＳ Ｐゴシック"/>
              </a:rPr>
              <a:t>より迅速な</a:t>
            </a:r>
            <a:r>
              <a:rPr kumimoji="0" sz="2000" kern="0" spc="-33" dirty="0">
                <a:solidFill>
                  <a:srgbClr val="FFFFFF"/>
                </a:solidFill>
                <a:latin typeface="ＭＳ Ｐゴシック"/>
                <a:cs typeface="ＭＳ Ｐゴシック"/>
              </a:rPr>
              <a:t>建設</a:t>
            </a:r>
            <a:endParaRPr kumimoji="0" sz="2000" kern="0">
              <a:solidFill>
                <a:sysClr val="windowText" lastClr="000000"/>
              </a:solidFill>
              <a:latin typeface="ＭＳ Ｐゴシック"/>
              <a:cs typeface="ＭＳ Ｐゴシック"/>
            </a:endParaRPr>
          </a:p>
        </p:txBody>
      </p:sp>
      <p:sp>
        <p:nvSpPr>
          <p:cNvPr id="35" name="object 35"/>
          <p:cNvSpPr txBox="1"/>
          <p:nvPr/>
        </p:nvSpPr>
        <p:spPr>
          <a:xfrm>
            <a:off x="6351572" y="4813792"/>
            <a:ext cx="2655147" cy="879066"/>
          </a:xfrm>
          <a:prstGeom prst="rect">
            <a:avLst/>
          </a:prstGeom>
        </p:spPr>
        <p:txBody>
          <a:bodyPr vert="horz" wrap="square" lIns="0" tIns="16933" rIns="0" bIns="0" rtlCol="0">
            <a:spAutoFit/>
          </a:bodyPr>
          <a:lstStyle/>
          <a:p>
            <a:pPr marL="243834" indent="-227748" defTabSz="1219170">
              <a:spcBef>
                <a:spcPts val="133"/>
              </a:spcBef>
              <a:buFont typeface="Arial"/>
              <a:buChar char="•"/>
              <a:tabLst>
                <a:tab pos="244681" algn="l"/>
              </a:tabLst>
            </a:pPr>
            <a:r>
              <a:rPr kumimoji="0" sz="1867" kern="0" spc="-27" dirty="0">
                <a:solidFill>
                  <a:srgbClr val="67757C"/>
                </a:solidFill>
                <a:latin typeface="ＭＳ Ｐゴシック"/>
                <a:cs typeface="ＭＳ Ｐゴシック"/>
              </a:rPr>
              <a:t>より小さな構造</a:t>
            </a:r>
            <a:endParaRPr kumimoji="0" sz="1867" kern="0" dirty="0">
              <a:solidFill>
                <a:sysClr val="windowText" lastClr="000000"/>
              </a:solidFill>
              <a:latin typeface="ＭＳ Ｐゴシック"/>
              <a:cs typeface="ＭＳ Ｐゴシック"/>
            </a:endParaRPr>
          </a:p>
          <a:p>
            <a:pPr marL="243834" indent="-227748" defTabSz="1219170">
              <a:spcBef>
                <a:spcPts val="7"/>
              </a:spcBef>
              <a:buFont typeface="Arial"/>
              <a:buChar char="•"/>
              <a:tabLst>
                <a:tab pos="244681" algn="l"/>
              </a:tabLst>
            </a:pPr>
            <a:r>
              <a:rPr kumimoji="0" sz="1867" kern="0" spc="-20" dirty="0">
                <a:solidFill>
                  <a:srgbClr val="67757C"/>
                </a:solidFill>
                <a:latin typeface="ＭＳ Ｐゴシック"/>
                <a:cs typeface="ＭＳ Ｐゴシック"/>
              </a:rPr>
              <a:t>アセンブリ化と現地工事</a:t>
            </a:r>
            <a:endParaRPr kumimoji="0" sz="1867" kern="0" dirty="0">
              <a:solidFill>
                <a:sysClr val="windowText" lastClr="000000"/>
              </a:solidFill>
              <a:latin typeface="ＭＳ Ｐゴシック"/>
              <a:cs typeface="ＭＳ Ｐゴシック"/>
            </a:endParaRPr>
          </a:p>
          <a:p>
            <a:pPr marL="243834" indent="-227748" defTabSz="1219170">
              <a:buFont typeface="Arial"/>
              <a:buChar char="•"/>
              <a:tabLst>
                <a:tab pos="244681" algn="l"/>
              </a:tabLst>
            </a:pPr>
            <a:r>
              <a:rPr kumimoji="0" sz="1867" kern="0" spc="-13" dirty="0">
                <a:solidFill>
                  <a:srgbClr val="67757C"/>
                </a:solidFill>
                <a:latin typeface="ＭＳ Ｐゴシック"/>
                <a:cs typeface="ＭＳ Ｐゴシック"/>
              </a:rPr>
              <a:t>最新の建設工法</a:t>
            </a:r>
            <a:endParaRPr kumimoji="0" sz="1867" kern="0" dirty="0">
              <a:solidFill>
                <a:sysClr val="windowText" lastClr="000000"/>
              </a:solidFill>
              <a:latin typeface="ＭＳ Ｐゴシック"/>
              <a:cs typeface="ＭＳ Ｐゴシック"/>
            </a:endParaRPr>
          </a:p>
        </p:txBody>
      </p:sp>
      <p:grpSp>
        <p:nvGrpSpPr>
          <p:cNvPr id="36" name="object 36"/>
          <p:cNvGrpSpPr/>
          <p:nvPr/>
        </p:nvGrpSpPr>
        <p:grpSpPr>
          <a:xfrm>
            <a:off x="620405" y="3745061"/>
            <a:ext cx="2357967" cy="872913"/>
            <a:chOff x="389953" y="2576893"/>
            <a:chExt cx="1768475" cy="654685"/>
          </a:xfrm>
        </p:grpSpPr>
        <p:sp>
          <p:nvSpPr>
            <p:cNvPr id="37" name="object 37"/>
            <p:cNvSpPr/>
            <p:nvPr/>
          </p:nvSpPr>
          <p:spPr>
            <a:xfrm>
              <a:off x="394715" y="2581655"/>
              <a:ext cx="1758950" cy="645160"/>
            </a:xfrm>
            <a:custGeom>
              <a:avLst/>
              <a:gdLst/>
              <a:ahLst/>
              <a:cxnLst/>
              <a:rect l="l" t="t" r="r" b="b"/>
              <a:pathLst>
                <a:path w="1758950" h="645160">
                  <a:moveTo>
                    <a:pt x="1436370" y="0"/>
                  </a:moveTo>
                  <a:lnTo>
                    <a:pt x="322326" y="0"/>
                  </a:lnTo>
                  <a:lnTo>
                    <a:pt x="274694" y="3494"/>
                  </a:lnTo>
                  <a:lnTo>
                    <a:pt x="229233" y="13646"/>
                  </a:lnTo>
                  <a:lnTo>
                    <a:pt x="186441" y="29957"/>
                  </a:lnTo>
                  <a:lnTo>
                    <a:pt x="146816" y="51928"/>
                  </a:lnTo>
                  <a:lnTo>
                    <a:pt x="110856" y="79061"/>
                  </a:lnTo>
                  <a:lnTo>
                    <a:pt x="79061" y="110856"/>
                  </a:lnTo>
                  <a:lnTo>
                    <a:pt x="51928" y="146816"/>
                  </a:lnTo>
                  <a:lnTo>
                    <a:pt x="29957" y="186441"/>
                  </a:lnTo>
                  <a:lnTo>
                    <a:pt x="13646" y="229233"/>
                  </a:lnTo>
                  <a:lnTo>
                    <a:pt x="3494" y="274694"/>
                  </a:lnTo>
                  <a:lnTo>
                    <a:pt x="0" y="322325"/>
                  </a:lnTo>
                  <a:lnTo>
                    <a:pt x="3494" y="369957"/>
                  </a:lnTo>
                  <a:lnTo>
                    <a:pt x="13646" y="415418"/>
                  </a:lnTo>
                  <a:lnTo>
                    <a:pt x="29957" y="458210"/>
                  </a:lnTo>
                  <a:lnTo>
                    <a:pt x="51928" y="497835"/>
                  </a:lnTo>
                  <a:lnTo>
                    <a:pt x="79061" y="533795"/>
                  </a:lnTo>
                  <a:lnTo>
                    <a:pt x="110856" y="565590"/>
                  </a:lnTo>
                  <a:lnTo>
                    <a:pt x="146816" y="592723"/>
                  </a:lnTo>
                  <a:lnTo>
                    <a:pt x="186441" y="614694"/>
                  </a:lnTo>
                  <a:lnTo>
                    <a:pt x="229233" y="631005"/>
                  </a:lnTo>
                  <a:lnTo>
                    <a:pt x="274694" y="641157"/>
                  </a:lnTo>
                  <a:lnTo>
                    <a:pt x="322326" y="644651"/>
                  </a:lnTo>
                  <a:lnTo>
                    <a:pt x="1436370" y="644651"/>
                  </a:lnTo>
                  <a:lnTo>
                    <a:pt x="1484001" y="641157"/>
                  </a:lnTo>
                  <a:lnTo>
                    <a:pt x="1529462" y="631005"/>
                  </a:lnTo>
                  <a:lnTo>
                    <a:pt x="1572254" y="614694"/>
                  </a:lnTo>
                  <a:lnTo>
                    <a:pt x="1611879" y="592723"/>
                  </a:lnTo>
                  <a:lnTo>
                    <a:pt x="1647839" y="565590"/>
                  </a:lnTo>
                  <a:lnTo>
                    <a:pt x="1679634" y="533795"/>
                  </a:lnTo>
                  <a:lnTo>
                    <a:pt x="1706767" y="497835"/>
                  </a:lnTo>
                  <a:lnTo>
                    <a:pt x="1728738" y="458210"/>
                  </a:lnTo>
                  <a:lnTo>
                    <a:pt x="1745049" y="415418"/>
                  </a:lnTo>
                  <a:lnTo>
                    <a:pt x="1755201" y="369957"/>
                  </a:lnTo>
                  <a:lnTo>
                    <a:pt x="1758695" y="322325"/>
                  </a:lnTo>
                  <a:lnTo>
                    <a:pt x="1755201" y="274694"/>
                  </a:lnTo>
                  <a:lnTo>
                    <a:pt x="1745049" y="229233"/>
                  </a:lnTo>
                  <a:lnTo>
                    <a:pt x="1728738" y="186441"/>
                  </a:lnTo>
                  <a:lnTo>
                    <a:pt x="1706767" y="146816"/>
                  </a:lnTo>
                  <a:lnTo>
                    <a:pt x="1679634" y="110856"/>
                  </a:lnTo>
                  <a:lnTo>
                    <a:pt x="1647839" y="79061"/>
                  </a:lnTo>
                  <a:lnTo>
                    <a:pt x="1611879" y="51928"/>
                  </a:lnTo>
                  <a:lnTo>
                    <a:pt x="1572254" y="29957"/>
                  </a:lnTo>
                  <a:lnTo>
                    <a:pt x="1529462" y="13646"/>
                  </a:lnTo>
                  <a:lnTo>
                    <a:pt x="1484001" y="3494"/>
                  </a:lnTo>
                  <a:lnTo>
                    <a:pt x="1436370" y="0"/>
                  </a:lnTo>
                  <a:close/>
                </a:path>
              </a:pathLst>
            </a:custGeom>
            <a:solidFill>
              <a:srgbClr val="169CD5"/>
            </a:solidFill>
          </p:spPr>
          <p:txBody>
            <a:bodyPr wrap="square" lIns="0" tIns="0" rIns="0" bIns="0" rtlCol="0"/>
            <a:lstStyle/>
            <a:p>
              <a:pPr defTabSz="1219170"/>
              <a:endParaRPr kumimoji="0" sz="2400" kern="0">
                <a:solidFill>
                  <a:sysClr val="windowText" lastClr="000000"/>
                </a:solidFill>
              </a:endParaRPr>
            </a:p>
          </p:txBody>
        </p:sp>
        <p:sp>
          <p:nvSpPr>
            <p:cNvPr id="38" name="object 38"/>
            <p:cNvSpPr/>
            <p:nvPr/>
          </p:nvSpPr>
          <p:spPr>
            <a:xfrm>
              <a:off x="394715" y="2581655"/>
              <a:ext cx="1758950" cy="645160"/>
            </a:xfrm>
            <a:custGeom>
              <a:avLst/>
              <a:gdLst/>
              <a:ahLst/>
              <a:cxnLst/>
              <a:rect l="l" t="t" r="r" b="b"/>
              <a:pathLst>
                <a:path w="1758950" h="645160">
                  <a:moveTo>
                    <a:pt x="0" y="322325"/>
                  </a:moveTo>
                  <a:lnTo>
                    <a:pt x="3494" y="274694"/>
                  </a:lnTo>
                  <a:lnTo>
                    <a:pt x="13646" y="229233"/>
                  </a:lnTo>
                  <a:lnTo>
                    <a:pt x="29957" y="186441"/>
                  </a:lnTo>
                  <a:lnTo>
                    <a:pt x="51928" y="146816"/>
                  </a:lnTo>
                  <a:lnTo>
                    <a:pt x="79061" y="110856"/>
                  </a:lnTo>
                  <a:lnTo>
                    <a:pt x="110856" y="79061"/>
                  </a:lnTo>
                  <a:lnTo>
                    <a:pt x="146816" y="51928"/>
                  </a:lnTo>
                  <a:lnTo>
                    <a:pt x="186441" y="29957"/>
                  </a:lnTo>
                  <a:lnTo>
                    <a:pt x="229233" y="13646"/>
                  </a:lnTo>
                  <a:lnTo>
                    <a:pt x="274694" y="3494"/>
                  </a:lnTo>
                  <a:lnTo>
                    <a:pt x="322326" y="0"/>
                  </a:lnTo>
                  <a:lnTo>
                    <a:pt x="1436370" y="0"/>
                  </a:lnTo>
                  <a:lnTo>
                    <a:pt x="1484001" y="3494"/>
                  </a:lnTo>
                  <a:lnTo>
                    <a:pt x="1529462" y="13646"/>
                  </a:lnTo>
                  <a:lnTo>
                    <a:pt x="1572254" y="29957"/>
                  </a:lnTo>
                  <a:lnTo>
                    <a:pt x="1611879" y="51928"/>
                  </a:lnTo>
                  <a:lnTo>
                    <a:pt x="1647839" y="79061"/>
                  </a:lnTo>
                  <a:lnTo>
                    <a:pt x="1679634" y="110856"/>
                  </a:lnTo>
                  <a:lnTo>
                    <a:pt x="1706767" y="146816"/>
                  </a:lnTo>
                  <a:lnTo>
                    <a:pt x="1728738" y="186441"/>
                  </a:lnTo>
                  <a:lnTo>
                    <a:pt x="1745049" y="229233"/>
                  </a:lnTo>
                  <a:lnTo>
                    <a:pt x="1755201" y="274694"/>
                  </a:lnTo>
                  <a:lnTo>
                    <a:pt x="1758695" y="322325"/>
                  </a:lnTo>
                  <a:lnTo>
                    <a:pt x="1755201" y="369957"/>
                  </a:lnTo>
                  <a:lnTo>
                    <a:pt x="1745049" y="415418"/>
                  </a:lnTo>
                  <a:lnTo>
                    <a:pt x="1728738" y="458210"/>
                  </a:lnTo>
                  <a:lnTo>
                    <a:pt x="1706767" y="497835"/>
                  </a:lnTo>
                  <a:lnTo>
                    <a:pt x="1679634" y="533795"/>
                  </a:lnTo>
                  <a:lnTo>
                    <a:pt x="1647839" y="565590"/>
                  </a:lnTo>
                  <a:lnTo>
                    <a:pt x="1611879" y="592723"/>
                  </a:lnTo>
                  <a:lnTo>
                    <a:pt x="1572254" y="614694"/>
                  </a:lnTo>
                  <a:lnTo>
                    <a:pt x="1529462" y="631005"/>
                  </a:lnTo>
                  <a:lnTo>
                    <a:pt x="1484001" y="641157"/>
                  </a:lnTo>
                  <a:lnTo>
                    <a:pt x="1436370" y="644651"/>
                  </a:lnTo>
                  <a:lnTo>
                    <a:pt x="322326" y="644651"/>
                  </a:lnTo>
                  <a:lnTo>
                    <a:pt x="274694" y="641157"/>
                  </a:lnTo>
                  <a:lnTo>
                    <a:pt x="229233" y="631005"/>
                  </a:lnTo>
                  <a:lnTo>
                    <a:pt x="186441" y="614694"/>
                  </a:lnTo>
                  <a:lnTo>
                    <a:pt x="146816" y="592723"/>
                  </a:lnTo>
                  <a:lnTo>
                    <a:pt x="110856" y="565590"/>
                  </a:lnTo>
                  <a:lnTo>
                    <a:pt x="79061" y="533795"/>
                  </a:lnTo>
                  <a:lnTo>
                    <a:pt x="51928" y="497835"/>
                  </a:lnTo>
                  <a:lnTo>
                    <a:pt x="29957" y="458210"/>
                  </a:lnTo>
                  <a:lnTo>
                    <a:pt x="13646" y="415418"/>
                  </a:lnTo>
                  <a:lnTo>
                    <a:pt x="3494" y="369957"/>
                  </a:lnTo>
                  <a:lnTo>
                    <a:pt x="0" y="322325"/>
                  </a:lnTo>
                  <a:close/>
                </a:path>
              </a:pathLst>
            </a:custGeom>
            <a:ln w="9525">
              <a:solidFill>
                <a:srgbClr val="1F6DB7"/>
              </a:solidFill>
            </a:ln>
          </p:spPr>
          <p:txBody>
            <a:bodyPr wrap="square" lIns="0" tIns="0" rIns="0" bIns="0" rtlCol="0"/>
            <a:lstStyle/>
            <a:p>
              <a:pPr defTabSz="1219170"/>
              <a:endParaRPr kumimoji="0" sz="2400" kern="0">
                <a:solidFill>
                  <a:sysClr val="windowText" lastClr="000000"/>
                </a:solidFill>
              </a:endParaRPr>
            </a:p>
          </p:txBody>
        </p:sp>
      </p:grpSp>
      <p:sp>
        <p:nvSpPr>
          <p:cNvPr id="39" name="object 39"/>
          <p:cNvSpPr txBox="1"/>
          <p:nvPr/>
        </p:nvSpPr>
        <p:spPr>
          <a:xfrm>
            <a:off x="1195798" y="3911817"/>
            <a:ext cx="1588043" cy="563402"/>
          </a:xfrm>
          <a:prstGeom prst="rect">
            <a:avLst/>
          </a:prstGeom>
        </p:spPr>
        <p:txBody>
          <a:bodyPr vert="horz" wrap="square" lIns="0" tIns="75353" rIns="0" bIns="0" rtlCol="0">
            <a:spAutoFit/>
          </a:bodyPr>
          <a:lstStyle/>
          <a:p>
            <a:pPr marL="16933" marR="6773" indent="239601" defTabSz="1219170">
              <a:lnSpc>
                <a:spcPts val="1920"/>
              </a:lnSpc>
              <a:spcBef>
                <a:spcPts val="593"/>
              </a:spcBef>
            </a:pPr>
            <a:r>
              <a:rPr kumimoji="0" sz="2000" kern="0" spc="-27" dirty="0" err="1">
                <a:solidFill>
                  <a:srgbClr val="FFFFFF"/>
                </a:solidFill>
                <a:latin typeface="ＭＳ Ｐゴシック"/>
                <a:cs typeface="ＭＳ Ｐゴシック"/>
              </a:rPr>
              <a:t>すぐに</a:t>
            </a:r>
            <a:r>
              <a:rPr kumimoji="0" sz="2000" kern="0" spc="-20" dirty="0" err="1">
                <a:solidFill>
                  <a:srgbClr val="FFFFFF"/>
                </a:solidFill>
                <a:latin typeface="ＭＳ Ｐゴシック"/>
                <a:cs typeface="ＭＳ Ｐゴシック"/>
              </a:rPr>
              <a:t>利用できる</a:t>
            </a:r>
            <a:r>
              <a:rPr kumimoji="0" sz="2000" kern="0" spc="-33" dirty="0" err="1">
                <a:solidFill>
                  <a:srgbClr val="FFFFFF"/>
                </a:solidFill>
                <a:latin typeface="ＭＳ Ｐゴシック"/>
                <a:cs typeface="ＭＳ Ｐゴシック"/>
              </a:rPr>
              <a:t>機器</a:t>
            </a:r>
            <a:endParaRPr kumimoji="0" sz="2000" kern="0" dirty="0">
              <a:solidFill>
                <a:sysClr val="windowText" lastClr="000000"/>
              </a:solidFill>
              <a:latin typeface="ＭＳ Ｐゴシック"/>
              <a:cs typeface="ＭＳ Ｐゴシック"/>
            </a:endParaRPr>
          </a:p>
        </p:txBody>
      </p:sp>
      <p:sp>
        <p:nvSpPr>
          <p:cNvPr id="40" name="object 40"/>
          <p:cNvSpPr txBox="1"/>
          <p:nvPr/>
        </p:nvSpPr>
        <p:spPr>
          <a:xfrm>
            <a:off x="728608" y="4815102"/>
            <a:ext cx="1742440" cy="879066"/>
          </a:xfrm>
          <a:prstGeom prst="rect">
            <a:avLst/>
          </a:prstGeom>
        </p:spPr>
        <p:txBody>
          <a:bodyPr vert="horz" wrap="square" lIns="0" tIns="16933" rIns="0" bIns="0" rtlCol="0">
            <a:spAutoFit/>
          </a:bodyPr>
          <a:lstStyle/>
          <a:p>
            <a:pPr marL="243834" indent="-227748" defTabSz="1219170">
              <a:spcBef>
                <a:spcPts val="133"/>
              </a:spcBef>
              <a:buFont typeface="Arial"/>
              <a:buChar char="•"/>
              <a:tabLst>
                <a:tab pos="244681" algn="l"/>
              </a:tabLst>
            </a:pPr>
            <a:r>
              <a:rPr kumimoji="0" sz="1867" kern="0" spc="-13" dirty="0">
                <a:solidFill>
                  <a:srgbClr val="67757C"/>
                </a:solidFill>
                <a:latin typeface="ＭＳ Ｐゴシック"/>
                <a:cs typeface="ＭＳ Ｐゴシック"/>
              </a:rPr>
              <a:t>既製の機器</a:t>
            </a:r>
            <a:endParaRPr kumimoji="0" sz="1867" kern="0" dirty="0">
              <a:solidFill>
                <a:sysClr val="windowText" lastClr="000000"/>
              </a:solidFill>
              <a:latin typeface="ＭＳ Ｐゴシック"/>
              <a:cs typeface="ＭＳ Ｐゴシック"/>
            </a:endParaRPr>
          </a:p>
          <a:p>
            <a:pPr marL="240447" marR="6773" indent="-223514" defTabSz="1219170">
              <a:spcBef>
                <a:spcPts val="7"/>
              </a:spcBef>
              <a:buFont typeface="Arial"/>
              <a:buChar char="•"/>
              <a:tabLst>
                <a:tab pos="244681" algn="l"/>
              </a:tabLst>
            </a:pPr>
            <a:r>
              <a:rPr kumimoji="0" sz="1867" kern="0" spc="-13" dirty="0">
                <a:solidFill>
                  <a:srgbClr val="67757C"/>
                </a:solidFill>
                <a:latin typeface="ＭＳ Ｐゴシック"/>
                <a:cs typeface="ＭＳ Ｐゴシック"/>
              </a:rPr>
              <a:t>実証済みの</a:t>
            </a:r>
            <a:r>
              <a:rPr kumimoji="0" sz="1867" kern="0" spc="667" dirty="0">
                <a:solidFill>
                  <a:srgbClr val="67757C"/>
                </a:solidFill>
                <a:latin typeface="ＭＳ Ｐゴシック"/>
                <a:cs typeface="ＭＳ Ｐゴシック"/>
              </a:rPr>
              <a:t> </a:t>
            </a:r>
            <a:r>
              <a:rPr kumimoji="0" sz="1867" kern="0" spc="-27" dirty="0">
                <a:solidFill>
                  <a:srgbClr val="67757C"/>
                </a:solidFill>
                <a:latin typeface="ＭＳ Ｐゴシック"/>
                <a:cs typeface="ＭＳ Ｐゴシック"/>
              </a:rPr>
              <a:t>パフォーマンス</a:t>
            </a:r>
            <a:endParaRPr kumimoji="0" sz="1867" kern="0" dirty="0">
              <a:solidFill>
                <a:sysClr val="windowText" lastClr="000000"/>
              </a:solidFill>
              <a:latin typeface="ＭＳ Ｐゴシック"/>
              <a:cs typeface="ＭＳ Ｐゴシック"/>
            </a:endParaRPr>
          </a:p>
        </p:txBody>
      </p:sp>
      <p:sp>
        <p:nvSpPr>
          <p:cNvPr id="41" name="object 41"/>
          <p:cNvSpPr txBox="1"/>
          <p:nvPr/>
        </p:nvSpPr>
        <p:spPr>
          <a:xfrm>
            <a:off x="9279954" y="4813791"/>
            <a:ext cx="2430780" cy="1484231"/>
          </a:xfrm>
          <a:prstGeom prst="rect">
            <a:avLst/>
          </a:prstGeom>
        </p:spPr>
        <p:txBody>
          <a:bodyPr vert="horz" wrap="square" lIns="0" tIns="16933" rIns="0" bIns="0" rtlCol="0">
            <a:spAutoFit/>
          </a:bodyPr>
          <a:lstStyle/>
          <a:p>
            <a:pPr marL="243834" indent="-227748" defTabSz="1219170">
              <a:spcBef>
                <a:spcPts val="133"/>
              </a:spcBef>
              <a:buFont typeface="Arial"/>
              <a:buChar char="•"/>
              <a:tabLst>
                <a:tab pos="244681" algn="l"/>
              </a:tabLst>
            </a:pPr>
            <a:r>
              <a:rPr kumimoji="0" sz="1867" kern="0" spc="-27" dirty="0">
                <a:solidFill>
                  <a:srgbClr val="67757C"/>
                </a:solidFill>
                <a:latin typeface="ＭＳ Ｐゴシック"/>
                <a:cs typeface="ＭＳ Ｐゴシック"/>
              </a:rPr>
              <a:t>より高い熱効率</a:t>
            </a:r>
            <a:endParaRPr kumimoji="0" sz="1867" kern="0" dirty="0">
              <a:solidFill>
                <a:sysClr val="windowText" lastClr="000000"/>
              </a:solidFill>
              <a:latin typeface="ＭＳ Ｐゴシック"/>
              <a:cs typeface="ＭＳ Ｐゴシック"/>
            </a:endParaRPr>
          </a:p>
          <a:p>
            <a:pPr marL="243834" marR="74505" indent="-227748" defTabSz="1219170">
              <a:lnSpc>
                <a:spcPts val="2160"/>
              </a:lnSpc>
              <a:spcBef>
                <a:spcPts val="220"/>
              </a:spcBef>
              <a:buFont typeface="Arial"/>
              <a:buChar char="•"/>
              <a:tabLst>
                <a:tab pos="244681" algn="l"/>
              </a:tabLst>
            </a:pPr>
            <a:r>
              <a:rPr kumimoji="0" sz="1867" kern="0" spc="-13" dirty="0">
                <a:solidFill>
                  <a:srgbClr val="67757C"/>
                </a:solidFill>
                <a:latin typeface="ＭＳ Ｐゴシック"/>
                <a:cs typeface="ＭＳ Ｐゴシック"/>
              </a:rPr>
              <a:t>設計と建設のベスト</a:t>
            </a:r>
            <a:r>
              <a:rPr kumimoji="0" sz="1867" kern="0" spc="-27" dirty="0">
                <a:solidFill>
                  <a:srgbClr val="67757C"/>
                </a:solidFill>
                <a:latin typeface="ＭＳ Ｐゴシック"/>
                <a:cs typeface="ＭＳ Ｐゴシック"/>
              </a:rPr>
              <a:t>プラクティス</a:t>
            </a:r>
            <a:endParaRPr kumimoji="0" sz="1867" kern="0" dirty="0">
              <a:solidFill>
                <a:sysClr val="windowText" lastClr="000000"/>
              </a:solidFill>
              <a:latin typeface="ＭＳ Ｐゴシック"/>
              <a:cs typeface="ＭＳ Ｐゴシック"/>
            </a:endParaRPr>
          </a:p>
          <a:p>
            <a:pPr marL="243834" marR="6773" indent="-227748" defTabSz="1219170">
              <a:lnSpc>
                <a:spcPts val="2160"/>
              </a:lnSpc>
              <a:spcBef>
                <a:spcPts val="160"/>
              </a:spcBef>
              <a:buFont typeface="Arial"/>
              <a:buChar char="•"/>
              <a:tabLst>
                <a:tab pos="244681" algn="l"/>
              </a:tabLst>
            </a:pPr>
            <a:r>
              <a:rPr kumimoji="0" sz="1867" kern="0" spc="-20" dirty="0">
                <a:solidFill>
                  <a:srgbClr val="67757C"/>
                </a:solidFill>
                <a:latin typeface="ＭＳ Ｐゴシック"/>
                <a:cs typeface="ＭＳ Ｐゴシック"/>
              </a:rPr>
              <a:t>オペレーショナル・エ</a:t>
            </a:r>
            <a:r>
              <a:rPr kumimoji="0" sz="1867" kern="0" spc="-27" dirty="0">
                <a:solidFill>
                  <a:srgbClr val="67757C"/>
                </a:solidFill>
                <a:latin typeface="ＭＳ Ｐゴシック"/>
                <a:cs typeface="ＭＳ Ｐゴシック"/>
              </a:rPr>
              <a:t>クセレンス</a:t>
            </a:r>
            <a:endParaRPr kumimoji="0" sz="1867" kern="0" dirty="0">
              <a:solidFill>
                <a:sysClr val="windowText" lastClr="000000"/>
              </a:solidFill>
              <a:latin typeface="ＭＳ Ｐゴシック"/>
              <a:cs typeface="ＭＳ Ｐゴシック"/>
            </a:endParaRPr>
          </a:p>
        </p:txBody>
      </p:sp>
      <p:sp>
        <p:nvSpPr>
          <p:cNvPr id="44" name="テキスト ボックス 43">
            <a:extLst>
              <a:ext uri="{FF2B5EF4-FFF2-40B4-BE49-F238E27FC236}">
                <a16:creationId xmlns:a16="http://schemas.microsoft.com/office/drawing/2014/main" id="{BE0BEF57-3492-39DA-DA70-5EE03B3973C5}"/>
              </a:ext>
            </a:extLst>
          </p:cNvPr>
          <p:cNvSpPr txBox="1"/>
          <p:nvPr/>
        </p:nvSpPr>
        <p:spPr>
          <a:xfrm>
            <a:off x="0" y="0"/>
            <a:ext cx="12192000" cy="523220"/>
          </a:xfrm>
          <a:prstGeom prst="rect">
            <a:avLst/>
          </a:prstGeom>
          <a:solidFill>
            <a:srgbClr val="052F61"/>
          </a:solidFill>
        </p:spPr>
        <p:txBody>
          <a:bodyPr wrap="square" rtlCol="0">
            <a:spAutoFit/>
          </a:bodyPr>
          <a:lstStyle/>
          <a:p>
            <a:pPr algn="ctr"/>
            <a:r>
              <a:rPr kumimoji="1" lang="ja-JP" altLang="en-US" sz="2800" b="1" dirty="0">
                <a:solidFill>
                  <a:schemeClr val="bg1"/>
                </a:solidFill>
                <a:latin typeface="Meiryo UI" panose="020B0604030504040204" pitchFamily="50" charset="-128"/>
                <a:ea typeface="Meiryo UI" panose="020B0604030504040204" pitchFamily="50" charset="-128"/>
              </a:rPr>
              <a:t>小型炉の経済性</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object 5"/>
          <p:cNvPicPr/>
          <p:nvPr/>
        </p:nvPicPr>
        <p:blipFill>
          <a:blip r:embed="rId2" cstate="print"/>
          <a:stretch>
            <a:fillRect/>
          </a:stretch>
        </p:blipFill>
        <p:spPr>
          <a:xfrm>
            <a:off x="146304" y="1176527"/>
            <a:ext cx="11899392" cy="5093208"/>
          </a:xfrm>
          <a:prstGeom prst="rect">
            <a:avLst/>
          </a:prstGeom>
        </p:spPr>
      </p:pic>
      <p:sp>
        <p:nvSpPr>
          <p:cNvPr id="6" name="object 6"/>
          <p:cNvSpPr txBox="1">
            <a:spLocks noGrp="1"/>
          </p:cNvSpPr>
          <p:nvPr>
            <p:ph type="title"/>
          </p:nvPr>
        </p:nvSpPr>
        <p:spPr>
          <a:xfrm>
            <a:off x="367995" y="736219"/>
            <a:ext cx="3678554" cy="391160"/>
          </a:xfrm>
          <a:prstGeom prst="rect">
            <a:avLst/>
          </a:prstGeom>
        </p:spPr>
        <p:txBody>
          <a:bodyPr vert="horz" wrap="square" lIns="0" tIns="12700" rIns="0" bIns="0" rtlCol="0">
            <a:spAutoFit/>
          </a:bodyPr>
          <a:lstStyle/>
          <a:p>
            <a:pPr marL="12700">
              <a:lnSpc>
                <a:spcPct val="100000"/>
              </a:lnSpc>
              <a:spcBef>
                <a:spcPts val="100"/>
              </a:spcBef>
            </a:pPr>
            <a:r>
              <a:rPr sz="2400" b="0" spc="-20" dirty="0">
                <a:latin typeface="ＭＳ ゴシック"/>
                <a:cs typeface="ＭＳ ゴシック"/>
              </a:rPr>
              <a:t>安全性を高めるシンプルさ</a:t>
            </a:r>
            <a:endParaRPr sz="2400">
              <a:latin typeface="ＭＳ ゴシック"/>
              <a:cs typeface="ＭＳ ゴシック"/>
            </a:endParaRPr>
          </a:p>
        </p:txBody>
      </p:sp>
      <p:sp>
        <p:nvSpPr>
          <p:cNvPr id="7" name="object 7"/>
          <p:cNvSpPr txBox="1"/>
          <p:nvPr/>
        </p:nvSpPr>
        <p:spPr>
          <a:xfrm>
            <a:off x="367690" y="1295827"/>
            <a:ext cx="4970145" cy="910590"/>
          </a:xfrm>
          <a:prstGeom prst="rect">
            <a:avLst/>
          </a:prstGeom>
        </p:spPr>
        <p:txBody>
          <a:bodyPr vert="horz" wrap="square" lIns="0" tIns="89535" rIns="0" bIns="0" rtlCol="0">
            <a:spAutoFit/>
          </a:bodyPr>
          <a:lstStyle/>
          <a:p>
            <a:pPr marL="12700">
              <a:lnSpc>
                <a:spcPct val="100000"/>
              </a:lnSpc>
              <a:spcBef>
                <a:spcPts val="705"/>
              </a:spcBef>
            </a:pPr>
            <a:r>
              <a:rPr sz="1600" b="1" u="sng" spc="-25" dirty="0">
                <a:solidFill>
                  <a:srgbClr val="FFFFFF"/>
                </a:solidFill>
                <a:uFill>
                  <a:solidFill>
                    <a:srgbClr val="FFFFFF"/>
                  </a:solidFill>
                </a:uFill>
                <a:latin typeface="ＭＳ ゴシック"/>
                <a:cs typeface="ＭＳ ゴシック"/>
              </a:rPr>
              <a:t>自然対流による冷却</a:t>
            </a:r>
            <a:endParaRPr sz="1600">
              <a:latin typeface="ＭＳ ゴシック"/>
              <a:cs typeface="ＭＳ ゴシック"/>
            </a:endParaRPr>
          </a:p>
          <a:p>
            <a:pPr marL="299085" marR="5080" indent="-166370">
              <a:lnSpc>
                <a:spcPct val="100000"/>
              </a:lnSpc>
              <a:spcBef>
                <a:spcPts val="600"/>
              </a:spcBef>
              <a:buFont typeface="Arial"/>
              <a:buChar char="•"/>
              <a:tabLst>
                <a:tab pos="299720" algn="l"/>
              </a:tabLst>
            </a:pPr>
            <a:r>
              <a:rPr sz="1600" spc="-55" dirty="0">
                <a:solidFill>
                  <a:srgbClr val="FFFFFF"/>
                </a:solidFill>
                <a:latin typeface="ＭＳ ゴシック"/>
                <a:cs typeface="ＭＳ ゴシック"/>
              </a:rPr>
              <a:t>パッシブセーフ </a:t>
            </a:r>
            <a:r>
              <a:rPr sz="1600" dirty="0">
                <a:solidFill>
                  <a:srgbClr val="FFFFFF"/>
                </a:solidFill>
                <a:latin typeface="Arial"/>
                <a:cs typeface="Arial"/>
              </a:rPr>
              <a:t>- </a:t>
            </a:r>
            <a:r>
              <a:rPr sz="1600" spc="-30" dirty="0">
                <a:solidFill>
                  <a:srgbClr val="FFFFFF"/>
                </a:solidFill>
                <a:latin typeface="ＭＳ ゴシック"/>
                <a:cs typeface="ＭＳ ゴシック"/>
              </a:rPr>
              <a:t>冷却水は自然対流によって炉心内</a:t>
            </a:r>
            <a:r>
              <a:rPr sz="1600" spc="-40" dirty="0">
                <a:solidFill>
                  <a:srgbClr val="FFFFFF"/>
                </a:solidFill>
                <a:latin typeface="ＭＳ ゴシック"/>
                <a:cs typeface="ＭＳ ゴシック"/>
              </a:rPr>
              <a:t>を循環するため、ポンプを必要としない。</a:t>
            </a:r>
            <a:endParaRPr sz="1600">
              <a:latin typeface="ＭＳ ゴシック"/>
              <a:cs typeface="ＭＳ ゴシック"/>
            </a:endParaRPr>
          </a:p>
        </p:txBody>
      </p:sp>
      <p:sp>
        <p:nvSpPr>
          <p:cNvPr id="8" name="object 8"/>
          <p:cNvSpPr txBox="1"/>
          <p:nvPr/>
        </p:nvSpPr>
        <p:spPr>
          <a:xfrm>
            <a:off x="367690" y="2246582"/>
            <a:ext cx="4973955" cy="920115"/>
          </a:xfrm>
          <a:prstGeom prst="rect">
            <a:avLst/>
          </a:prstGeom>
        </p:spPr>
        <p:txBody>
          <a:bodyPr vert="horz" wrap="square" lIns="0" tIns="99060" rIns="0" bIns="0" rtlCol="0">
            <a:spAutoFit/>
          </a:bodyPr>
          <a:lstStyle/>
          <a:p>
            <a:pPr marL="12700">
              <a:lnSpc>
                <a:spcPct val="100000"/>
              </a:lnSpc>
              <a:spcBef>
                <a:spcPts val="780"/>
              </a:spcBef>
            </a:pPr>
            <a:r>
              <a:rPr sz="1600" b="1" u="sng" spc="-20" dirty="0">
                <a:solidFill>
                  <a:srgbClr val="FFFFFF"/>
                </a:solidFill>
                <a:uFill>
                  <a:solidFill>
                    <a:srgbClr val="FFFFFF"/>
                  </a:solidFill>
                </a:uFill>
                <a:latin typeface="ＭＳ ゴシック"/>
                <a:cs typeface="ＭＳ ゴシック"/>
              </a:rPr>
              <a:t>耐震性</a:t>
            </a:r>
            <a:endParaRPr sz="1600">
              <a:latin typeface="ＭＳ ゴシック"/>
              <a:cs typeface="ＭＳ ゴシック"/>
            </a:endParaRPr>
          </a:p>
          <a:p>
            <a:pPr marL="299085" indent="-167005">
              <a:lnSpc>
                <a:spcPts val="1880"/>
              </a:lnSpc>
              <a:spcBef>
                <a:spcPts val="685"/>
              </a:spcBef>
              <a:buFont typeface="Arial"/>
              <a:buChar char="•"/>
              <a:tabLst>
                <a:tab pos="299720" algn="l"/>
              </a:tabLst>
            </a:pPr>
            <a:r>
              <a:rPr sz="1600" spc="-50" dirty="0">
                <a:solidFill>
                  <a:srgbClr val="FFFFFF"/>
                </a:solidFill>
                <a:latin typeface="ＭＳ ゴシック"/>
                <a:cs typeface="ＭＳ ゴシック"/>
              </a:rPr>
              <a:t>地震や航空機の衝撃に強い建屋の地階部分のプール</a:t>
            </a:r>
            <a:endParaRPr sz="1600">
              <a:latin typeface="ＭＳ ゴシック"/>
              <a:cs typeface="ＭＳ ゴシック"/>
            </a:endParaRPr>
          </a:p>
          <a:p>
            <a:pPr marL="299085">
              <a:lnSpc>
                <a:spcPts val="1880"/>
              </a:lnSpc>
            </a:pPr>
            <a:r>
              <a:rPr sz="1600" spc="-30" dirty="0">
                <a:solidFill>
                  <a:srgbClr val="FFFFFF"/>
                </a:solidFill>
                <a:latin typeface="ＭＳ ゴシック"/>
                <a:cs typeface="ＭＳ ゴシック"/>
              </a:rPr>
              <a:t>にモジュールを配置。</a:t>
            </a:r>
            <a:endParaRPr sz="1600">
              <a:latin typeface="ＭＳ ゴシック"/>
              <a:cs typeface="ＭＳ ゴシック"/>
            </a:endParaRPr>
          </a:p>
        </p:txBody>
      </p:sp>
      <p:sp>
        <p:nvSpPr>
          <p:cNvPr id="9" name="object 9"/>
          <p:cNvSpPr txBox="1"/>
          <p:nvPr/>
        </p:nvSpPr>
        <p:spPr>
          <a:xfrm>
            <a:off x="367690" y="3217316"/>
            <a:ext cx="4754245" cy="1229995"/>
          </a:xfrm>
          <a:prstGeom prst="rect">
            <a:avLst/>
          </a:prstGeom>
        </p:spPr>
        <p:txBody>
          <a:bodyPr vert="horz" wrap="square" lIns="0" tIns="88900" rIns="0" bIns="0" rtlCol="0">
            <a:spAutoFit/>
          </a:bodyPr>
          <a:lstStyle/>
          <a:p>
            <a:pPr marL="12700">
              <a:lnSpc>
                <a:spcPct val="100000"/>
              </a:lnSpc>
              <a:spcBef>
                <a:spcPts val="700"/>
              </a:spcBef>
            </a:pPr>
            <a:r>
              <a:rPr sz="1600" b="1" u="sng" spc="-30" dirty="0">
                <a:solidFill>
                  <a:srgbClr val="FFFFFF"/>
                </a:solidFill>
                <a:uFill>
                  <a:solidFill>
                    <a:srgbClr val="FFFFFF"/>
                  </a:solidFill>
                </a:uFill>
                <a:latin typeface="ＭＳ ゴシック"/>
                <a:cs typeface="ＭＳ ゴシック"/>
              </a:rPr>
              <a:t>シンプル＆スモール</a:t>
            </a:r>
            <a:endParaRPr sz="1600">
              <a:latin typeface="ＭＳ ゴシック"/>
              <a:cs typeface="ＭＳ ゴシック"/>
            </a:endParaRPr>
          </a:p>
          <a:p>
            <a:pPr marL="299085" indent="-167005">
              <a:lnSpc>
                <a:spcPct val="100000"/>
              </a:lnSpc>
              <a:spcBef>
                <a:spcPts val="600"/>
              </a:spcBef>
              <a:buFont typeface="Arial"/>
              <a:buChar char="•"/>
              <a:tabLst>
                <a:tab pos="299720" algn="l"/>
              </a:tabLst>
            </a:pPr>
            <a:r>
              <a:rPr sz="1600" spc="-25" dirty="0">
                <a:solidFill>
                  <a:srgbClr val="FFFFFF"/>
                </a:solidFill>
                <a:latin typeface="ＭＳ ゴシック"/>
                <a:cs typeface="ＭＳ ゴシック"/>
              </a:rPr>
              <a:t>炉心は大型炉心の</a:t>
            </a:r>
            <a:r>
              <a:rPr sz="1600" spc="-30" dirty="0">
                <a:solidFill>
                  <a:srgbClr val="FFFFFF"/>
                </a:solidFill>
                <a:latin typeface="Arial"/>
                <a:cs typeface="Arial"/>
              </a:rPr>
              <a:t>1/20</a:t>
            </a:r>
            <a:r>
              <a:rPr sz="1600" spc="-50" dirty="0">
                <a:solidFill>
                  <a:srgbClr val="FFFFFF"/>
                </a:solidFill>
                <a:latin typeface="ＭＳ ゴシック"/>
                <a:cs typeface="ＭＳ ゴシック"/>
              </a:rPr>
              <a:t>。</a:t>
            </a:r>
            <a:endParaRPr sz="1600">
              <a:latin typeface="ＭＳ ゴシック"/>
              <a:cs typeface="ＭＳ ゴシック"/>
            </a:endParaRPr>
          </a:p>
          <a:p>
            <a:pPr marL="299085" indent="-167005">
              <a:lnSpc>
                <a:spcPct val="100000"/>
              </a:lnSpc>
              <a:spcBef>
                <a:spcPts val="600"/>
              </a:spcBef>
              <a:buFont typeface="Arial"/>
              <a:buChar char="•"/>
              <a:tabLst>
                <a:tab pos="299720" algn="l"/>
              </a:tabLst>
            </a:pPr>
            <a:r>
              <a:rPr sz="1600" spc="-55" dirty="0">
                <a:solidFill>
                  <a:srgbClr val="FFFFFF"/>
                </a:solidFill>
                <a:latin typeface="ＭＳ ゴシック"/>
                <a:cs typeface="ＭＳ ゴシック"/>
              </a:rPr>
              <a:t>統合された原子炉設計 </a:t>
            </a:r>
            <a:r>
              <a:rPr sz="1600" spc="30" dirty="0">
                <a:solidFill>
                  <a:srgbClr val="FFFFFF"/>
                </a:solidFill>
                <a:latin typeface="Arial"/>
                <a:cs typeface="Arial"/>
              </a:rPr>
              <a:t>- </a:t>
            </a:r>
            <a:r>
              <a:rPr sz="1600" spc="-45" dirty="0">
                <a:solidFill>
                  <a:srgbClr val="FFFFFF"/>
                </a:solidFill>
                <a:latin typeface="ＭＳ ゴシック"/>
                <a:cs typeface="ＭＳ ゴシック"/>
              </a:rPr>
              <a:t>大破断冷却材喪失事故を</a:t>
            </a:r>
            <a:endParaRPr sz="1600">
              <a:latin typeface="ＭＳ ゴシック"/>
              <a:cs typeface="ＭＳ ゴシック"/>
            </a:endParaRPr>
          </a:p>
          <a:p>
            <a:pPr marL="299085">
              <a:lnSpc>
                <a:spcPct val="100000"/>
              </a:lnSpc>
            </a:pPr>
            <a:r>
              <a:rPr sz="1600" spc="-40" dirty="0">
                <a:solidFill>
                  <a:srgbClr val="FFFFFF"/>
                </a:solidFill>
                <a:latin typeface="ＭＳ ゴシック"/>
                <a:cs typeface="ＭＳ ゴシック"/>
              </a:rPr>
              <a:t>排除。</a:t>
            </a:r>
            <a:endParaRPr sz="1600">
              <a:latin typeface="ＭＳ ゴシック"/>
              <a:cs typeface="ＭＳ ゴシック"/>
            </a:endParaRPr>
          </a:p>
        </p:txBody>
      </p:sp>
      <p:sp>
        <p:nvSpPr>
          <p:cNvPr id="10" name="object 10"/>
          <p:cNvSpPr txBox="1"/>
          <p:nvPr/>
        </p:nvSpPr>
        <p:spPr>
          <a:xfrm>
            <a:off x="367690" y="4487062"/>
            <a:ext cx="4578350" cy="920115"/>
          </a:xfrm>
          <a:prstGeom prst="rect">
            <a:avLst/>
          </a:prstGeom>
        </p:spPr>
        <p:txBody>
          <a:bodyPr vert="horz" wrap="square" lIns="0" tIns="99695" rIns="0" bIns="0" rtlCol="0">
            <a:spAutoFit/>
          </a:bodyPr>
          <a:lstStyle/>
          <a:p>
            <a:pPr marL="12700">
              <a:lnSpc>
                <a:spcPct val="100000"/>
              </a:lnSpc>
              <a:spcBef>
                <a:spcPts val="785"/>
              </a:spcBef>
            </a:pPr>
            <a:r>
              <a:rPr sz="1600" b="1" u="sng" spc="-35" dirty="0">
                <a:solidFill>
                  <a:srgbClr val="FFFFFF"/>
                </a:solidFill>
                <a:uFill>
                  <a:solidFill>
                    <a:srgbClr val="FFFFFF"/>
                  </a:solidFill>
                </a:uFill>
                <a:latin typeface="ＭＳ ゴシック"/>
                <a:cs typeface="ＭＳ ゴシック"/>
              </a:rPr>
              <a:t>深層防護</a:t>
            </a:r>
            <a:endParaRPr sz="1600">
              <a:latin typeface="ＭＳ ゴシック"/>
              <a:cs typeface="ＭＳ ゴシック"/>
            </a:endParaRPr>
          </a:p>
          <a:p>
            <a:pPr marL="299085" indent="-167005">
              <a:lnSpc>
                <a:spcPts val="1880"/>
              </a:lnSpc>
              <a:spcBef>
                <a:spcPts val="680"/>
              </a:spcBef>
              <a:buFont typeface="Arial"/>
              <a:buChar char="•"/>
              <a:tabLst>
                <a:tab pos="299720" algn="l"/>
              </a:tabLst>
            </a:pPr>
            <a:r>
              <a:rPr sz="1600" spc="-30" dirty="0">
                <a:solidFill>
                  <a:srgbClr val="FFFFFF"/>
                </a:solidFill>
                <a:latin typeface="ＭＳ ゴシック"/>
                <a:cs typeface="ＭＳ ゴシック"/>
              </a:rPr>
              <a:t>環境への放射性物質の放出を防ぐために、追加</a:t>
            </a:r>
            <a:endParaRPr sz="1600">
              <a:latin typeface="ＭＳ ゴシック"/>
              <a:cs typeface="ＭＳ ゴシック"/>
            </a:endParaRPr>
          </a:p>
          <a:p>
            <a:pPr marL="299085">
              <a:lnSpc>
                <a:spcPts val="1880"/>
              </a:lnSpc>
            </a:pPr>
            <a:r>
              <a:rPr sz="1600" spc="-35" dirty="0">
                <a:solidFill>
                  <a:srgbClr val="FFFFFF"/>
                </a:solidFill>
                <a:latin typeface="ＭＳ ゴシック"/>
                <a:cs typeface="ＭＳ ゴシック"/>
              </a:rPr>
              <a:t>の複数のバリアを設置。</a:t>
            </a:r>
            <a:endParaRPr sz="1600">
              <a:latin typeface="ＭＳ ゴシック"/>
              <a:cs typeface="ＭＳ ゴシック"/>
            </a:endParaRPr>
          </a:p>
        </p:txBody>
      </p:sp>
      <p:sp>
        <p:nvSpPr>
          <p:cNvPr id="11" name="object 11"/>
          <p:cNvSpPr/>
          <p:nvPr/>
        </p:nvSpPr>
        <p:spPr>
          <a:xfrm>
            <a:off x="7925561" y="3295650"/>
            <a:ext cx="2476500" cy="1200785"/>
          </a:xfrm>
          <a:custGeom>
            <a:avLst/>
            <a:gdLst/>
            <a:ahLst/>
            <a:cxnLst/>
            <a:rect l="l" t="t" r="r" b="b"/>
            <a:pathLst>
              <a:path w="2476500" h="1200785">
                <a:moveTo>
                  <a:pt x="0" y="1200404"/>
                </a:moveTo>
                <a:lnTo>
                  <a:pt x="2476246" y="1200404"/>
                </a:lnTo>
                <a:lnTo>
                  <a:pt x="2476246" y="0"/>
                </a:lnTo>
                <a:lnTo>
                  <a:pt x="0" y="0"/>
                </a:lnTo>
                <a:lnTo>
                  <a:pt x="0" y="1200404"/>
                </a:lnTo>
                <a:close/>
              </a:path>
            </a:pathLst>
          </a:custGeom>
          <a:ln w="28956">
            <a:solidFill>
              <a:srgbClr val="007095"/>
            </a:solidFill>
          </a:ln>
        </p:spPr>
        <p:txBody>
          <a:bodyPr wrap="square" lIns="0" tIns="0" rIns="0" bIns="0" rtlCol="0"/>
          <a:lstStyle/>
          <a:p>
            <a:endParaRPr/>
          </a:p>
        </p:txBody>
      </p:sp>
      <p:sp>
        <p:nvSpPr>
          <p:cNvPr id="12" name="object 12"/>
          <p:cNvSpPr txBox="1"/>
          <p:nvPr/>
        </p:nvSpPr>
        <p:spPr>
          <a:xfrm>
            <a:off x="8004175" y="3309731"/>
            <a:ext cx="2120900" cy="1179195"/>
          </a:xfrm>
          <a:prstGeom prst="rect">
            <a:avLst/>
          </a:prstGeom>
        </p:spPr>
        <p:txBody>
          <a:bodyPr vert="horz" wrap="square" lIns="0" tIns="16510" rIns="0" bIns="0" rtlCol="0">
            <a:spAutoFit/>
          </a:bodyPr>
          <a:lstStyle/>
          <a:p>
            <a:pPr marL="12700" marR="5080" algn="just">
              <a:lnSpc>
                <a:spcPct val="99900"/>
              </a:lnSpc>
              <a:spcBef>
                <a:spcPts val="130"/>
              </a:spcBef>
            </a:pPr>
            <a:r>
              <a:rPr sz="1550" b="1" i="1" spc="-170" dirty="0">
                <a:solidFill>
                  <a:srgbClr val="FFFFFF"/>
                </a:solidFill>
                <a:latin typeface="ＭＳ ゴシック"/>
                <a:cs typeface="ＭＳ ゴシック"/>
              </a:rPr>
              <a:t>対流 </a:t>
            </a:r>
            <a:r>
              <a:rPr sz="1500" b="1" spc="-5" dirty="0">
                <a:solidFill>
                  <a:srgbClr val="FFFFFF"/>
                </a:solidFill>
                <a:latin typeface="Arial"/>
                <a:cs typeface="Arial"/>
              </a:rPr>
              <a:t>- </a:t>
            </a:r>
            <a:r>
              <a:rPr sz="1500" b="1" spc="-20" dirty="0">
                <a:solidFill>
                  <a:srgbClr val="FFFFFF"/>
                </a:solidFill>
                <a:latin typeface="ＭＳ ゴシック"/>
                <a:cs typeface="ＭＳ ゴシック"/>
              </a:rPr>
              <a:t>核反応によるエネルギーが一次冷却材を加</a:t>
            </a:r>
            <a:r>
              <a:rPr sz="1500" b="1" spc="-35" dirty="0">
                <a:solidFill>
                  <a:srgbClr val="FFFFFF"/>
                </a:solidFill>
                <a:latin typeface="ＭＳ ゴシック"/>
                <a:cs typeface="ＭＳ ゴシック"/>
              </a:rPr>
              <a:t>熱、対流と浮力によって</a:t>
            </a:r>
            <a:r>
              <a:rPr sz="1500" b="1" spc="-30" dirty="0">
                <a:solidFill>
                  <a:srgbClr val="FFFFFF"/>
                </a:solidFill>
                <a:latin typeface="ＭＳ ゴシック"/>
                <a:cs typeface="ＭＳ ゴシック"/>
              </a:rPr>
              <a:t>ライザ内を上昇させる、</a:t>
            </a:r>
            <a:r>
              <a:rPr sz="1500" b="1" spc="-35" dirty="0">
                <a:solidFill>
                  <a:srgbClr val="FFFFFF"/>
                </a:solidFill>
                <a:latin typeface="ＭＳ ゴシック"/>
                <a:cs typeface="ＭＳ ゴシック"/>
              </a:rPr>
              <a:t>煙突効果のようなもの。</a:t>
            </a:r>
            <a:endParaRPr sz="1500">
              <a:latin typeface="ＭＳ ゴシック"/>
              <a:cs typeface="ＭＳ ゴシック"/>
            </a:endParaRPr>
          </a:p>
        </p:txBody>
      </p:sp>
      <p:grpSp>
        <p:nvGrpSpPr>
          <p:cNvPr id="13" name="object 13"/>
          <p:cNvGrpSpPr/>
          <p:nvPr/>
        </p:nvGrpSpPr>
        <p:grpSpPr>
          <a:xfrm>
            <a:off x="6153784" y="2189860"/>
            <a:ext cx="1806575" cy="1917064"/>
            <a:chOff x="6153784" y="2189860"/>
            <a:chExt cx="1806575" cy="1917064"/>
          </a:xfrm>
        </p:grpSpPr>
        <p:sp>
          <p:nvSpPr>
            <p:cNvPr id="14" name="object 14"/>
            <p:cNvSpPr/>
            <p:nvPr/>
          </p:nvSpPr>
          <p:spPr>
            <a:xfrm>
              <a:off x="6168389" y="3935729"/>
              <a:ext cx="1758950" cy="111125"/>
            </a:xfrm>
            <a:custGeom>
              <a:avLst/>
              <a:gdLst/>
              <a:ahLst/>
              <a:cxnLst/>
              <a:rect l="l" t="t" r="r" b="b"/>
              <a:pathLst>
                <a:path w="1758950" h="111125">
                  <a:moveTo>
                    <a:pt x="1758568" y="0"/>
                  </a:moveTo>
                  <a:lnTo>
                    <a:pt x="0" y="110617"/>
                  </a:lnTo>
                </a:path>
              </a:pathLst>
            </a:custGeom>
            <a:ln w="28956">
              <a:solidFill>
                <a:srgbClr val="007095"/>
              </a:solidFill>
            </a:ln>
          </p:spPr>
          <p:txBody>
            <a:bodyPr wrap="square" lIns="0" tIns="0" rIns="0" bIns="0" rtlCol="0"/>
            <a:lstStyle/>
            <a:p>
              <a:endParaRPr/>
            </a:p>
          </p:txBody>
        </p:sp>
        <p:sp>
          <p:nvSpPr>
            <p:cNvPr id="15" name="object 15"/>
            <p:cNvSpPr/>
            <p:nvPr/>
          </p:nvSpPr>
          <p:spPr>
            <a:xfrm>
              <a:off x="6168389" y="3990593"/>
              <a:ext cx="90170" cy="101600"/>
            </a:xfrm>
            <a:custGeom>
              <a:avLst/>
              <a:gdLst/>
              <a:ahLst/>
              <a:cxnLst/>
              <a:rect l="l" t="t" r="r" b="b"/>
              <a:pathLst>
                <a:path w="90170" h="101600">
                  <a:moveTo>
                    <a:pt x="83312" y="0"/>
                  </a:moveTo>
                  <a:lnTo>
                    <a:pt x="0" y="56260"/>
                  </a:lnTo>
                  <a:lnTo>
                    <a:pt x="89662" y="101599"/>
                  </a:lnTo>
                </a:path>
              </a:pathLst>
            </a:custGeom>
            <a:ln w="28954">
              <a:solidFill>
                <a:srgbClr val="007095"/>
              </a:solidFill>
            </a:ln>
          </p:spPr>
          <p:txBody>
            <a:bodyPr wrap="square" lIns="0" tIns="0" rIns="0" bIns="0" rtlCol="0"/>
            <a:lstStyle/>
            <a:p>
              <a:endParaRPr/>
            </a:p>
          </p:txBody>
        </p:sp>
        <p:sp>
          <p:nvSpPr>
            <p:cNvPr id="16" name="object 16"/>
            <p:cNvSpPr/>
            <p:nvPr/>
          </p:nvSpPr>
          <p:spPr>
            <a:xfrm>
              <a:off x="6287261" y="2204465"/>
              <a:ext cx="1658620" cy="1394460"/>
            </a:xfrm>
            <a:custGeom>
              <a:avLst/>
              <a:gdLst/>
              <a:ahLst/>
              <a:cxnLst/>
              <a:rect l="l" t="t" r="r" b="b"/>
              <a:pathLst>
                <a:path w="1658620" h="1394460">
                  <a:moveTo>
                    <a:pt x="1658112" y="0"/>
                  </a:moveTo>
                  <a:lnTo>
                    <a:pt x="0" y="1394333"/>
                  </a:lnTo>
                </a:path>
              </a:pathLst>
            </a:custGeom>
            <a:ln w="28954">
              <a:solidFill>
                <a:srgbClr val="419545"/>
              </a:solidFill>
            </a:ln>
          </p:spPr>
          <p:txBody>
            <a:bodyPr wrap="square" lIns="0" tIns="0" rIns="0" bIns="0" rtlCol="0"/>
            <a:lstStyle/>
            <a:p>
              <a:endParaRPr/>
            </a:p>
          </p:txBody>
        </p:sp>
        <p:sp>
          <p:nvSpPr>
            <p:cNvPr id="17" name="object 17"/>
            <p:cNvSpPr/>
            <p:nvPr/>
          </p:nvSpPr>
          <p:spPr>
            <a:xfrm>
              <a:off x="6287261" y="3504437"/>
              <a:ext cx="98425" cy="93980"/>
            </a:xfrm>
            <a:custGeom>
              <a:avLst/>
              <a:gdLst/>
              <a:ahLst/>
              <a:cxnLst/>
              <a:rect l="l" t="t" r="r" b="b"/>
              <a:pathLst>
                <a:path w="98425" h="93979">
                  <a:moveTo>
                    <a:pt x="33654" y="0"/>
                  </a:moveTo>
                  <a:lnTo>
                    <a:pt x="0" y="93979"/>
                  </a:lnTo>
                  <a:lnTo>
                    <a:pt x="98425" y="76962"/>
                  </a:lnTo>
                </a:path>
              </a:pathLst>
            </a:custGeom>
            <a:ln w="28956">
              <a:solidFill>
                <a:srgbClr val="419545"/>
              </a:solidFill>
            </a:ln>
          </p:spPr>
          <p:txBody>
            <a:bodyPr wrap="square" lIns="0" tIns="0" rIns="0" bIns="0" rtlCol="0"/>
            <a:lstStyle/>
            <a:p>
              <a:endParaRPr/>
            </a:p>
          </p:txBody>
        </p:sp>
      </p:grpSp>
      <p:sp>
        <p:nvSpPr>
          <p:cNvPr id="18" name="object 18"/>
          <p:cNvSpPr txBox="1"/>
          <p:nvPr/>
        </p:nvSpPr>
        <p:spPr>
          <a:xfrm>
            <a:off x="7945373" y="1236725"/>
            <a:ext cx="2476500" cy="1885314"/>
          </a:xfrm>
          <a:prstGeom prst="rect">
            <a:avLst/>
          </a:prstGeom>
          <a:ln w="38100">
            <a:solidFill>
              <a:srgbClr val="419545"/>
            </a:solidFill>
          </a:ln>
        </p:spPr>
        <p:txBody>
          <a:bodyPr vert="horz" wrap="square" lIns="0" tIns="28575" rIns="0" bIns="0" rtlCol="0">
            <a:spAutoFit/>
          </a:bodyPr>
          <a:lstStyle/>
          <a:p>
            <a:pPr marL="90805" marR="281940" algn="just">
              <a:lnSpc>
                <a:spcPct val="99900"/>
              </a:lnSpc>
              <a:spcBef>
                <a:spcPts val="225"/>
              </a:spcBef>
            </a:pPr>
            <a:r>
              <a:rPr sz="1550" b="1" i="1" spc="-145" dirty="0">
                <a:solidFill>
                  <a:srgbClr val="FFFFFF"/>
                </a:solidFill>
                <a:latin typeface="ＭＳ ゴシック"/>
                <a:cs typeface="ＭＳ ゴシック"/>
              </a:rPr>
              <a:t>熱伝導 </a:t>
            </a:r>
            <a:r>
              <a:rPr sz="1500" b="1" spc="-5" dirty="0">
                <a:solidFill>
                  <a:srgbClr val="FFFFFF"/>
                </a:solidFill>
                <a:latin typeface="Arial"/>
                <a:cs typeface="Arial"/>
              </a:rPr>
              <a:t>- </a:t>
            </a:r>
            <a:r>
              <a:rPr sz="1500" b="1" spc="-30" dirty="0">
                <a:solidFill>
                  <a:srgbClr val="FFFFFF"/>
                </a:solidFill>
                <a:latin typeface="ＭＳ ゴシック"/>
                <a:cs typeface="ＭＳ ゴシック"/>
              </a:rPr>
              <a:t>核反応で温められた水</a:t>
            </a:r>
            <a:r>
              <a:rPr sz="1500" b="1" spc="-20" dirty="0">
                <a:solidFill>
                  <a:srgbClr val="FFFFFF"/>
                </a:solidFill>
                <a:latin typeface="ＭＳ ゴシック"/>
                <a:cs typeface="ＭＳ ゴシック"/>
              </a:rPr>
              <a:t>（一次系）は、そ</a:t>
            </a:r>
            <a:r>
              <a:rPr sz="1500" b="1" spc="-30" dirty="0">
                <a:solidFill>
                  <a:srgbClr val="FFFFFF"/>
                </a:solidFill>
                <a:latin typeface="ＭＳ ゴシック"/>
                <a:cs typeface="ＭＳ ゴシック"/>
              </a:rPr>
              <a:t>の熱を蒸気発生器の管の壁を通して伝え、管の中</a:t>
            </a:r>
            <a:r>
              <a:rPr sz="1500" b="1" spc="-20" dirty="0">
                <a:solidFill>
                  <a:srgbClr val="FFFFFF"/>
                </a:solidFill>
                <a:latin typeface="ＭＳ ゴシック"/>
                <a:cs typeface="ＭＳ ゴシック"/>
              </a:rPr>
              <a:t>の水（二次系）</a:t>
            </a:r>
            <a:r>
              <a:rPr sz="1500" b="1" spc="-35" dirty="0">
                <a:solidFill>
                  <a:srgbClr val="FFFFFF"/>
                </a:solidFill>
                <a:latin typeface="ＭＳ ゴシック"/>
                <a:cs typeface="ＭＳ ゴシック"/>
              </a:rPr>
              <a:t>を加熱し</a:t>
            </a:r>
            <a:r>
              <a:rPr sz="1500" b="1" spc="-30" dirty="0">
                <a:solidFill>
                  <a:srgbClr val="FFFFFF"/>
                </a:solidFill>
                <a:latin typeface="ＭＳ ゴシック"/>
                <a:cs typeface="ＭＳ ゴシック"/>
              </a:rPr>
              <a:t>て蒸気に変える。この熱</a:t>
            </a:r>
            <a:r>
              <a:rPr sz="1500" b="1" spc="-20" dirty="0">
                <a:solidFill>
                  <a:srgbClr val="FFFFFF"/>
                </a:solidFill>
                <a:latin typeface="ＭＳ ゴシック"/>
                <a:cs typeface="ＭＳ ゴシック"/>
              </a:rPr>
              <a:t>伝導によって一次系が冷やされる。</a:t>
            </a:r>
            <a:endParaRPr sz="1500">
              <a:latin typeface="ＭＳ ゴシック"/>
              <a:cs typeface="ＭＳ ゴシック"/>
            </a:endParaRPr>
          </a:p>
        </p:txBody>
      </p:sp>
      <p:sp>
        <p:nvSpPr>
          <p:cNvPr id="19" name="object 19"/>
          <p:cNvSpPr txBox="1"/>
          <p:nvPr/>
        </p:nvSpPr>
        <p:spPr>
          <a:xfrm>
            <a:off x="7945373" y="4627626"/>
            <a:ext cx="2476500" cy="1195070"/>
          </a:xfrm>
          <a:prstGeom prst="rect">
            <a:avLst/>
          </a:prstGeom>
          <a:ln w="38100">
            <a:solidFill>
              <a:srgbClr val="C4D97A"/>
            </a:solidFill>
          </a:ln>
        </p:spPr>
        <p:txBody>
          <a:bodyPr vert="horz" wrap="square" lIns="0" tIns="31114" rIns="0" bIns="0" rtlCol="0">
            <a:spAutoFit/>
          </a:bodyPr>
          <a:lstStyle/>
          <a:p>
            <a:pPr marL="90805" algn="just">
              <a:lnSpc>
                <a:spcPct val="100000"/>
              </a:lnSpc>
              <a:spcBef>
                <a:spcPts val="244"/>
              </a:spcBef>
            </a:pPr>
            <a:r>
              <a:rPr sz="1550" b="1" i="1" spc="-170" dirty="0">
                <a:solidFill>
                  <a:srgbClr val="FFFFFF"/>
                </a:solidFill>
                <a:latin typeface="ＭＳ ゴシック"/>
                <a:cs typeface="ＭＳ ゴシック"/>
              </a:rPr>
              <a:t>重力 </a:t>
            </a:r>
            <a:r>
              <a:rPr sz="1500" b="1" i="1" dirty="0">
                <a:solidFill>
                  <a:srgbClr val="FFFFFF"/>
                </a:solidFill>
                <a:latin typeface="Arial"/>
                <a:cs typeface="Arial"/>
              </a:rPr>
              <a:t>/ </a:t>
            </a:r>
            <a:r>
              <a:rPr sz="1550" b="1" i="1" spc="-170" dirty="0">
                <a:solidFill>
                  <a:srgbClr val="FFFFFF"/>
                </a:solidFill>
                <a:latin typeface="ＭＳ ゴシック"/>
                <a:cs typeface="ＭＳ ゴシック"/>
              </a:rPr>
              <a:t>浮力 </a:t>
            </a:r>
            <a:r>
              <a:rPr sz="1500" b="1" spc="10" dirty="0">
                <a:solidFill>
                  <a:srgbClr val="FFFFFF"/>
                </a:solidFill>
                <a:latin typeface="Arial"/>
                <a:cs typeface="Arial"/>
              </a:rPr>
              <a:t>- </a:t>
            </a:r>
            <a:r>
              <a:rPr sz="1500" b="1" spc="-35" dirty="0">
                <a:solidFill>
                  <a:srgbClr val="FFFFFF"/>
                </a:solidFill>
                <a:latin typeface="ＭＳ ゴシック"/>
                <a:cs typeface="ＭＳ ゴシック"/>
              </a:rPr>
              <a:t>より冷たい</a:t>
            </a:r>
            <a:endParaRPr sz="1500">
              <a:latin typeface="ＭＳ ゴシック"/>
              <a:cs typeface="ＭＳ ゴシック"/>
            </a:endParaRPr>
          </a:p>
          <a:p>
            <a:pPr marL="90805" marR="281305" algn="just">
              <a:lnSpc>
                <a:spcPct val="98700"/>
              </a:lnSpc>
              <a:spcBef>
                <a:spcPts val="85"/>
              </a:spcBef>
            </a:pPr>
            <a:r>
              <a:rPr sz="1500" b="1" spc="-25" dirty="0">
                <a:solidFill>
                  <a:srgbClr val="FFFFFF"/>
                </a:solidFill>
                <a:latin typeface="ＭＳ ゴシック"/>
                <a:cs typeface="ＭＳ ゴシック"/>
              </a:rPr>
              <a:t>（高密度な）</a:t>
            </a:r>
            <a:r>
              <a:rPr sz="1500" b="1" spc="-30" dirty="0">
                <a:solidFill>
                  <a:srgbClr val="FFFFFF"/>
                </a:solidFill>
                <a:latin typeface="ＭＳ ゴシック"/>
                <a:cs typeface="ＭＳ ゴシック"/>
              </a:rPr>
              <a:t>一次系冷却</a:t>
            </a:r>
            <a:r>
              <a:rPr sz="1500" b="1" spc="-35" dirty="0">
                <a:solidFill>
                  <a:srgbClr val="FFFFFF"/>
                </a:solidFill>
                <a:latin typeface="ＭＳ ゴシック"/>
                <a:cs typeface="ＭＳ ゴシック"/>
              </a:rPr>
              <a:t>材が原子炉圧力容器の底</a:t>
            </a:r>
            <a:r>
              <a:rPr sz="1500" b="1" spc="-45" dirty="0">
                <a:solidFill>
                  <a:srgbClr val="FFFFFF"/>
                </a:solidFill>
                <a:latin typeface="ＭＳ ゴシック"/>
                <a:cs typeface="ＭＳ ゴシック"/>
              </a:rPr>
              <a:t>に「落下」し、自然循環</a:t>
            </a:r>
            <a:r>
              <a:rPr sz="1500" b="1" spc="-40" dirty="0">
                <a:solidFill>
                  <a:srgbClr val="FFFFFF"/>
                </a:solidFill>
                <a:latin typeface="ＭＳ ゴシック"/>
                <a:cs typeface="ＭＳ ゴシック"/>
              </a:rPr>
              <a:t>サイクルを継続。</a:t>
            </a:r>
            <a:endParaRPr sz="1500">
              <a:latin typeface="ＭＳ ゴシック"/>
              <a:cs typeface="ＭＳ ゴシック"/>
            </a:endParaRPr>
          </a:p>
        </p:txBody>
      </p:sp>
      <p:grpSp>
        <p:nvGrpSpPr>
          <p:cNvPr id="20" name="object 20"/>
          <p:cNvGrpSpPr/>
          <p:nvPr/>
        </p:nvGrpSpPr>
        <p:grpSpPr>
          <a:xfrm>
            <a:off x="5928359" y="2191511"/>
            <a:ext cx="2033270" cy="3143885"/>
            <a:chOff x="5928359" y="2191511"/>
            <a:chExt cx="2033270" cy="3143885"/>
          </a:xfrm>
        </p:grpSpPr>
        <p:sp>
          <p:nvSpPr>
            <p:cNvPr id="21" name="object 21"/>
            <p:cNvSpPr/>
            <p:nvPr/>
          </p:nvSpPr>
          <p:spPr>
            <a:xfrm>
              <a:off x="5942837" y="2205989"/>
              <a:ext cx="2004060" cy="1274445"/>
            </a:xfrm>
            <a:custGeom>
              <a:avLst/>
              <a:gdLst/>
              <a:ahLst/>
              <a:cxnLst/>
              <a:rect l="l" t="t" r="r" b="b"/>
              <a:pathLst>
                <a:path w="2004059" h="1274445">
                  <a:moveTo>
                    <a:pt x="2003806" y="0"/>
                  </a:moveTo>
                  <a:lnTo>
                    <a:pt x="0" y="1274064"/>
                  </a:lnTo>
                </a:path>
                <a:path w="2004059" h="1274445">
                  <a:moveTo>
                    <a:pt x="46609" y="1184148"/>
                  </a:moveTo>
                  <a:lnTo>
                    <a:pt x="0" y="1273937"/>
                  </a:lnTo>
                  <a:lnTo>
                    <a:pt x="101600" y="1270000"/>
                  </a:lnTo>
                </a:path>
              </a:pathLst>
            </a:custGeom>
            <a:ln w="28956">
              <a:solidFill>
                <a:srgbClr val="419545"/>
              </a:solidFill>
            </a:ln>
          </p:spPr>
          <p:txBody>
            <a:bodyPr wrap="square" lIns="0" tIns="0" rIns="0" bIns="0" rtlCol="0"/>
            <a:lstStyle/>
            <a:p>
              <a:endParaRPr/>
            </a:p>
          </p:txBody>
        </p:sp>
        <p:sp>
          <p:nvSpPr>
            <p:cNvPr id="22" name="object 22"/>
            <p:cNvSpPr/>
            <p:nvPr/>
          </p:nvSpPr>
          <p:spPr>
            <a:xfrm>
              <a:off x="5953505" y="5206745"/>
              <a:ext cx="1993264" cy="114300"/>
            </a:xfrm>
            <a:custGeom>
              <a:avLst/>
              <a:gdLst/>
              <a:ahLst/>
              <a:cxnLst/>
              <a:rect l="l" t="t" r="r" b="b"/>
              <a:pathLst>
                <a:path w="1993265" h="114300">
                  <a:moveTo>
                    <a:pt x="1992884" y="0"/>
                  </a:moveTo>
                  <a:lnTo>
                    <a:pt x="0" y="65277"/>
                  </a:lnTo>
                </a:path>
                <a:path w="1993265" h="114300">
                  <a:moveTo>
                    <a:pt x="86106" y="12191"/>
                  </a:moveTo>
                  <a:lnTo>
                    <a:pt x="0" y="65912"/>
                  </a:lnTo>
                  <a:lnTo>
                    <a:pt x="89535" y="114045"/>
                  </a:lnTo>
                </a:path>
              </a:pathLst>
            </a:custGeom>
            <a:ln w="28956">
              <a:solidFill>
                <a:srgbClr val="C4D97A"/>
              </a:solidFill>
            </a:ln>
          </p:spPr>
          <p:txBody>
            <a:bodyPr wrap="square" lIns="0" tIns="0" rIns="0" bIns="0" rtlCol="0"/>
            <a:lstStyle/>
            <a:p>
              <a:endParaRPr/>
            </a:p>
          </p:txBody>
        </p:sp>
        <p:sp>
          <p:nvSpPr>
            <p:cNvPr id="23" name="object 23"/>
            <p:cNvSpPr/>
            <p:nvPr/>
          </p:nvSpPr>
          <p:spPr>
            <a:xfrm>
              <a:off x="6259829" y="5138166"/>
              <a:ext cx="1687195" cy="102235"/>
            </a:xfrm>
            <a:custGeom>
              <a:avLst/>
              <a:gdLst/>
              <a:ahLst/>
              <a:cxnLst/>
              <a:rect l="l" t="t" r="r" b="b"/>
              <a:pathLst>
                <a:path w="1687195" h="102235">
                  <a:moveTo>
                    <a:pt x="1686941" y="69976"/>
                  </a:moveTo>
                  <a:lnTo>
                    <a:pt x="0" y="50291"/>
                  </a:lnTo>
                </a:path>
                <a:path w="1687195" h="102235">
                  <a:moveTo>
                    <a:pt x="86995" y="101853"/>
                  </a:moveTo>
                  <a:lnTo>
                    <a:pt x="0" y="49910"/>
                  </a:lnTo>
                  <a:lnTo>
                    <a:pt x="88265" y="0"/>
                  </a:lnTo>
                </a:path>
              </a:pathLst>
            </a:custGeom>
            <a:ln w="28954">
              <a:solidFill>
                <a:srgbClr val="C4D97A"/>
              </a:solidFill>
            </a:ln>
          </p:spPr>
          <p:txBody>
            <a:bodyPr wrap="square" lIns="0" tIns="0" rIns="0" bIns="0" rtlCol="0"/>
            <a:lstStyle/>
            <a:p>
              <a:endParaRPr/>
            </a:p>
          </p:txBody>
        </p:sp>
      </p:grpSp>
      <p:sp>
        <p:nvSpPr>
          <p:cNvPr id="24" name="object 24"/>
          <p:cNvSpPr txBox="1"/>
          <p:nvPr/>
        </p:nvSpPr>
        <p:spPr>
          <a:xfrm>
            <a:off x="819714" y="5969698"/>
            <a:ext cx="10071100" cy="288290"/>
          </a:xfrm>
          <a:prstGeom prst="rect">
            <a:avLst/>
          </a:prstGeom>
          <a:noFill/>
        </p:spPr>
        <p:txBody>
          <a:bodyPr vert="horz" wrap="square" lIns="0" tIns="38735" rIns="0" bIns="0" rtlCol="0">
            <a:spAutoFit/>
          </a:bodyPr>
          <a:lstStyle/>
          <a:p>
            <a:pPr algn="ctr">
              <a:lnSpc>
                <a:spcPct val="100000"/>
              </a:lnSpc>
              <a:spcBef>
                <a:spcPts val="305"/>
              </a:spcBef>
            </a:pPr>
            <a:r>
              <a:rPr sz="1600" b="1" spc="-20" dirty="0">
                <a:solidFill>
                  <a:srgbClr val="FFFFFF"/>
                </a:solidFill>
                <a:latin typeface="ＭＳ ゴシック"/>
                <a:cs typeface="ＭＳ ゴシック"/>
              </a:rPr>
              <a:t>設計基準事象が炉心露出を引き起こさない、あるいは運転員操作を必要としない。</a:t>
            </a:r>
            <a:endParaRPr sz="1600" dirty="0">
              <a:latin typeface="ＭＳ ゴシック"/>
              <a:cs typeface="ＭＳ ゴシック"/>
            </a:endParaRPr>
          </a:p>
        </p:txBody>
      </p:sp>
      <p:sp>
        <p:nvSpPr>
          <p:cNvPr id="27" name="object 27"/>
          <p:cNvSpPr txBox="1"/>
          <p:nvPr/>
        </p:nvSpPr>
        <p:spPr>
          <a:xfrm>
            <a:off x="367995" y="6630652"/>
            <a:ext cx="2259965" cy="111125"/>
          </a:xfrm>
          <a:prstGeom prst="rect">
            <a:avLst/>
          </a:prstGeom>
        </p:spPr>
        <p:txBody>
          <a:bodyPr vert="horz" wrap="square" lIns="0" tIns="5715" rIns="0" bIns="0" rtlCol="0">
            <a:spAutoFit/>
          </a:bodyPr>
          <a:lstStyle/>
          <a:p>
            <a:pPr marL="12700">
              <a:lnSpc>
                <a:spcPct val="100000"/>
              </a:lnSpc>
              <a:spcBef>
                <a:spcPts val="45"/>
              </a:spcBef>
            </a:pPr>
            <a:r>
              <a:rPr sz="600" b="1" dirty="0">
                <a:solidFill>
                  <a:srgbClr val="001287"/>
                </a:solidFill>
                <a:latin typeface="Arial"/>
                <a:cs typeface="Arial"/>
              </a:rPr>
              <a:t>NuScale </a:t>
            </a:r>
            <a:r>
              <a:rPr sz="600" b="1" spc="-10" dirty="0">
                <a:solidFill>
                  <a:srgbClr val="001287"/>
                </a:solidFill>
                <a:latin typeface="Arial"/>
                <a:cs typeface="Arial"/>
              </a:rPr>
              <a:t>Nonproprietary </a:t>
            </a:r>
            <a:r>
              <a:rPr sz="600" dirty="0">
                <a:solidFill>
                  <a:srgbClr val="001287"/>
                </a:solidFill>
                <a:latin typeface="Arial"/>
                <a:cs typeface="Arial"/>
              </a:rPr>
              <a:t>Copyright ©</a:t>
            </a:r>
            <a:r>
              <a:rPr sz="600" spc="-5" dirty="0">
                <a:solidFill>
                  <a:srgbClr val="001287"/>
                </a:solidFill>
                <a:latin typeface="Arial"/>
                <a:cs typeface="Arial"/>
              </a:rPr>
              <a:t> </a:t>
            </a:r>
            <a:r>
              <a:rPr sz="600" dirty="0">
                <a:solidFill>
                  <a:srgbClr val="001287"/>
                </a:solidFill>
                <a:latin typeface="Arial"/>
                <a:cs typeface="Arial"/>
              </a:rPr>
              <a:t>2021 NuScale Power,</a:t>
            </a:r>
            <a:r>
              <a:rPr sz="600" spc="20" dirty="0">
                <a:solidFill>
                  <a:srgbClr val="001287"/>
                </a:solidFill>
                <a:latin typeface="Arial"/>
                <a:cs typeface="Arial"/>
              </a:rPr>
              <a:t> </a:t>
            </a:r>
            <a:r>
              <a:rPr sz="600" spc="-20" dirty="0">
                <a:solidFill>
                  <a:srgbClr val="001287"/>
                </a:solidFill>
                <a:latin typeface="Arial"/>
                <a:cs typeface="Arial"/>
              </a:rPr>
              <a:t>LLC.</a:t>
            </a:r>
            <a:endParaRPr sz="600">
              <a:latin typeface="Arial"/>
              <a:cs typeface="Arial"/>
            </a:endParaRPr>
          </a:p>
        </p:txBody>
      </p:sp>
      <p:sp>
        <p:nvSpPr>
          <p:cNvPr id="28" name="テキスト ボックス 27">
            <a:extLst>
              <a:ext uri="{FF2B5EF4-FFF2-40B4-BE49-F238E27FC236}">
                <a16:creationId xmlns:a16="http://schemas.microsoft.com/office/drawing/2014/main" id="{B8C77312-FA0C-65B1-AA96-714BC0C99369}"/>
              </a:ext>
            </a:extLst>
          </p:cNvPr>
          <p:cNvSpPr txBox="1"/>
          <p:nvPr/>
        </p:nvSpPr>
        <p:spPr>
          <a:xfrm>
            <a:off x="0" y="0"/>
            <a:ext cx="12192000" cy="523220"/>
          </a:xfrm>
          <a:prstGeom prst="rect">
            <a:avLst/>
          </a:prstGeom>
          <a:solidFill>
            <a:srgbClr val="052F61"/>
          </a:solidFill>
        </p:spPr>
        <p:txBody>
          <a:bodyPr wrap="square" rtlCol="0">
            <a:spAutoFit/>
          </a:bodyPr>
          <a:lstStyle/>
          <a:p>
            <a:pPr marL="12700" algn="ctr">
              <a:lnSpc>
                <a:spcPct val="100000"/>
              </a:lnSpc>
              <a:spcBef>
                <a:spcPts val="100"/>
              </a:spcBef>
            </a:pPr>
            <a:r>
              <a:rPr kumimoji="1" lang="en-US" altLang="ja-JP" sz="2800" b="1" dirty="0">
                <a:solidFill>
                  <a:schemeClr val="bg1"/>
                </a:solidFill>
                <a:latin typeface="Meiryo UI" panose="020B0604030504040204" pitchFamily="50" charset="-128"/>
                <a:ea typeface="Meiryo UI" panose="020B0604030504040204" pitchFamily="50" charset="-128"/>
              </a:rPr>
              <a:t>Power Module</a:t>
            </a:r>
            <a:endParaRPr lang="en-US" altLang="ja-JP" sz="2800" dirty="0">
              <a:solidFill>
                <a:schemeClr val="bg1"/>
              </a:solidFill>
              <a:latin typeface="Cooper Black" panose="0208090404030B020404" pitchFamily="18"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object 5"/>
          <p:cNvPicPr/>
          <p:nvPr/>
        </p:nvPicPr>
        <p:blipFill>
          <a:blip r:embed="rId2" cstate="print"/>
          <a:stretch>
            <a:fillRect/>
          </a:stretch>
        </p:blipFill>
        <p:spPr>
          <a:xfrm>
            <a:off x="8118347" y="1592580"/>
            <a:ext cx="3243072" cy="1769364"/>
          </a:xfrm>
          <a:prstGeom prst="rect">
            <a:avLst/>
          </a:prstGeom>
        </p:spPr>
      </p:pic>
      <p:sp>
        <p:nvSpPr>
          <p:cNvPr id="6" name="object 6"/>
          <p:cNvSpPr txBox="1">
            <a:spLocks noGrp="1"/>
          </p:cNvSpPr>
          <p:nvPr>
            <p:ph type="title"/>
          </p:nvPr>
        </p:nvSpPr>
        <p:spPr>
          <a:xfrm>
            <a:off x="367995" y="736219"/>
            <a:ext cx="6154420" cy="391160"/>
          </a:xfrm>
          <a:prstGeom prst="rect">
            <a:avLst/>
          </a:prstGeom>
        </p:spPr>
        <p:txBody>
          <a:bodyPr vert="horz" wrap="square" lIns="0" tIns="12700" rIns="0" bIns="0" rtlCol="0">
            <a:spAutoFit/>
          </a:bodyPr>
          <a:lstStyle/>
          <a:p>
            <a:pPr marL="12700">
              <a:lnSpc>
                <a:spcPct val="100000"/>
              </a:lnSpc>
              <a:spcBef>
                <a:spcPts val="100"/>
              </a:spcBef>
            </a:pPr>
            <a:r>
              <a:rPr sz="2400" b="0" dirty="0">
                <a:latin typeface="ＭＳ Ｐゴシック"/>
                <a:cs typeface="ＭＳ Ｐゴシック"/>
              </a:rPr>
              <a:t>異なる実装（</a:t>
            </a:r>
            <a:r>
              <a:rPr sz="2400" b="0" spc="-5" dirty="0">
                <a:latin typeface="ＭＳ Ｐゴシック"/>
                <a:cs typeface="ＭＳ Ｐゴシック"/>
              </a:rPr>
              <a:t>モジュール数</a:t>
            </a:r>
            <a:r>
              <a:rPr sz="2400" b="0" dirty="0">
                <a:latin typeface="ＭＳ Ｐゴシック"/>
                <a:cs typeface="ＭＳ Ｐゴシック"/>
              </a:rPr>
              <a:t>）</a:t>
            </a:r>
            <a:r>
              <a:rPr sz="2400" b="0" spc="-20" dirty="0">
                <a:latin typeface="ＭＳ Ｐゴシック"/>
                <a:cs typeface="ＭＳ Ｐゴシック"/>
              </a:rPr>
              <a:t>に同一の技術を提供</a:t>
            </a:r>
            <a:endParaRPr sz="2400">
              <a:latin typeface="ＭＳ Ｐゴシック"/>
              <a:cs typeface="ＭＳ Ｐゴシック"/>
            </a:endParaRPr>
          </a:p>
        </p:txBody>
      </p:sp>
      <p:pic>
        <p:nvPicPr>
          <p:cNvPr id="7" name="object 7"/>
          <p:cNvPicPr/>
          <p:nvPr/>
        </p:nvPicPr>
        <p:blipFill>
          <a:blip r:embed="rId3" cstate="print"/>
          <a:stretch>
            <a:fillRect/>
          </a:stretch>
        </p:blipFill>
        <p:spPr>
          <a:xfrm>
            <a:off x="886967" y="1783079"/>
            <a:ext cx="2993135" cy="1464564"/>
          </a:xfrm>
          <a:prstGeom prst="rect">
            <a:avLst/>
          </a:prstGeom>
        </p:spPr>
      </p:pic>
      <p:pic>
        <p:nvPicPr>
          <p:cNvPr id="8" name="object 8"/>
          <p:cNvPicPr/>
          <p:nvPr/>
        </p:nvPicPr>
        <p:blipFill>
          <a:blip r:embed="rId4" cstate="print"/>
          <a:stretch>
            <a:fillRect/>
          </a:stretch>
        </p:blipFill>
        <p:spPr>
          <a:xfrm>
            <a:off x="822960" y="4334255"/>
            <a:ext cx="3087624" cy="1542288"/>
          </a:xfrm>
          <a:prstGeom prst="rect">
            <a:avLst/>
          </a:prstGeom>
        </p:spPr>
      </p:pic>
      <p:pic>
        <p:nvPicPr>
          <p:cNvPr id="9" name="object 9"/>
          <p:cNvPicPr/>
          <p:nvPr/>
        </p:nvPicPr>
        <p:blipFill>
          <a:blip r:embed="rId5" cstate="print"/>
          <a:stretch>
            <a:fillRect/>
          </a:stretch>
        </p:blipFill>
        <p:spPr>
          <a:xfrm>
            <a:off x="5521452" y="1463039"/>
            <a:ext cx="883919" cy="4023360"/>
          </a:xfrm>
          <a:prstGeom prst="rect">
            <a:avLst/>
          </a:prstGeom>
        </p:spPr>
      </p:pic>
      <p:sp>
        <p:nvSpPr>
          <p:cNvPr id="10" name="object 10"/>
          <p:cNvSpPr txBox="1"/>
          <p:nvPr/>
        </p:nvSpPr>
        <p:spPr>
          <a:xfrm>
            <a:off x="7574406" y="5605983"/>
            <a:ext cx="4194175" cy="836930"/>
          </a:xfrm>
          <a:prstGeom prst="rect">
            <a:avLst/>
          </a:prstGeom>
        </p:spPr>
        <p:txBody>
          <a:bodyPr vert="horz" wrap="square" lIns="0" tIns="12700" rIns="0" bIns="0" rtlCol="0">
            <a:spAutoFit/>
          </a:bodyPr>
          <a:lstStyle/>
          <a:p>
            <a:pPr marL="299085" indent="-287020">
              <a:lnSpc>
                <a:spcPct val="100000"/>
              </a:lnSpc>
              <a:spcBef>
                <a:spcPts val="100"/>
              </a:spcBef>
              <a:buFont typeface="Arial"/>
              <a:buChar char="•"/>
              <a:tabLst>
                <a:tab pos="299085" algn="l"/>
                <a:tab pos="299720" algn="l"/>
              </a:tabLst>
            </a:pPr>
            <a:r>
              <a:rPr sz="1800" spc="-20" dirty="0">
                <a:solidFill>
                  <a:srgbClr val="001287"/>
                </a:solidFill>
                <a:latin typeface="ＭＳ ゴシック"/>
                <a:cs typeface="ＭＳ ゴシック"/>
              </a:rPr>
              <a:t>様々な条件で実証されたレジリエンス</a:t>
            </a:r>
            <a:endParaRPr sz="1800">
              <a:latin typeface="ＭＳ ゴシック"/>
              <a:cs typeface="ＭＳ ゴシック"/>
            </a:endParaRPr>
          </a:p>
          <a:p>
            <a:pPr marL="299085" marR="19685">
              <a:lnSpc>
                <a:spcPts val="2060"/>
              </a:lnSpc>
              <a:spcBef>
                <a:spcPts val="155"/>
              </a:spcBef>
            </a:pPr>
            <a:r>
              <a:rPr sz="1800" spc="-15" dirty="0">
                <a:solidFill>
                  <a:srgbClr val="001287"/>
                </a:solidFill>
                <a:latin typeface="ＭＳ ゴシック"/>
                <a:cs typeface="ＭＳ ゴシック"/>
              </a:rPr>
              <a:t>（</a:t>
            </a:r>
            <a:r>
              <a:rPr sz="1800" spc="-20" dirty="0">
                <a:solidFill>
                  <a:srgbClr val="001287"/>
                </a:solidFill>
                <a:latin typeface="ＭＳ ゴシック"/>
                <a:cs typeface="ＭＳ ゴシック"/>
              </a:rPr>
              <a:t>ブラックスタート、アイランドモー</a:t>
            </a:r>
            <a:r>
              <a:rPr sz="1800" spc="-15" dirty="0">
                <a:solidFill>
                  <a:srgbClr val="001287"/>
                </a:solidFill>
                <a:latin typeface="ＭＳ ゴシック"/>
                <a:cs typeface="ＭＳ ゴシック"/>
              </a:rPr>
              <a:t>ド、耐震性、耐サイバー攻撃、等）</a:t>
            </a:r>
            <a:r>
              <a:rPr sz="1800" spc="-50" dirty="0">
                <a:solidFill>
                  <a:srgbClr val="001287"/>
                </a:solidFill>
                <a:latin typeface="ＭＳ ゴシック"/>
                <a:cs typeface="ＭＳ ゴシック"/>
              </a:rPr>
              <a:t>。</a:t>
            </a:r>
            <a:endParaRPr sz="1800">
              <a:latin typeface="ＭＳ ゴシック"/>
              <a:cs typeface="ＭＳ ゴシック"/>
            </a:endParaRPr>
          </a:p>
        </p:txBody>
      </p:sp>
      <p:sp>
        <p:nvSpPr>
          <p:cNvPr id="11" name="object 11"/>
          <p:cNvSpPr txBox="1"/>
          <p:nvPr/>
        </p:nvSpPr>
        <p:spPr>
          <a:xfrm>
            <a:off x="4546091" y="5557824"/>
            <a:ext cx="2875280" cy="543560"/>
          </a:xfrm>
          <a:prstGeom prst="rect">
            <a:avLst/>
          </a:prstGeom>
        </p:spPr>
        <p:txBody>
          <a:bodyPr vert="horz" wrap="square" lIns="0" tIns="12700" rIns="0" bIns="0" rtlCol="0">
            <a:spAutoFit/>
          </a:bodyPr>
          <a:lstStyle/>
          <a:p>
            <a:pPr algn="ctr">
              <a:lnSpc>
                <a:spcPts val="2160"/>
              </a:lnSpc>
              <a:spcBef>
                <a:spcPts val="100"/>
              </a:spcBef>
            </a:pPr>
            <a:r>
              <a:rPr sz="1800" b="1" dirty="0">
                <a:solidFill>
                  <a:srgbClr val="001287"/>
                </a:solidFill>
                <a:latin typeface="Arial"/>
                <a:cs typeface="Arial"/>
              </a:rPr>
              <a:t>NuScale</a:t>
            </a:r>
            <a:r>
              <a:rPr sz="1800" b="1" spc="-60" dirty="0">
                <a:solidFill>
                  <a:srgbClr val="001287"/>
                </a:solidFill>
                <a:latin typeface="Arial"/>
                <a:cs typeface="Arial"/>
              </a:rPr>
              <a:t> </a:t>
            </a:r>
            <a:r>
              <a:rPr sz="1800" b="1" dirty="0">
                <a:solidFill>
                  <a:srgbClr val="001287"/>
                </a:solidFill>
                <a:latin typeface="Arial"/>
                <a:cs typeface="Arial"/>
              </a:rPr>
              <a:t>Power</a:t>
            </a:r>
            <a:r>
              <a:rPr sz="1800" b="1" spc="-100" dirty="0">
                <a:solidFill>
                  <a:srgbClr val="001287"/>
                </a:solidFill>
                <a:latin typeface="Arial"/>
                <a:cs typeface="Arial"/>
              </a:rPr>
              <a:t> </a:t>
            </a:r>
            <a:r>
              <a:rPr sz="1800" b="1" dirty="0">
                <a:solidFill>
                  <a:srgbClr val="001287"/>
                </a:solidFill>
                <a:latin typeface="Arial"/>
                <a:cs typeface="Arial"/>
              </a:rPr>
              <a:t>Module</a:t>
            </a:r>
            <a:r>
              <a:rPr sz="1800" b="1" spc="-65" dirty="0">
                <a:solidFill>
                  <a:srgbClr val="001287"/>
                </a:solidFill>
                <a:latin typeface="Arial"/>
                <a:cs typeface="Arial"/>
              </a:rPr>
              <a:t> </a:t>
            </a:r>
            <a:r>
              <a:rPr sz="1800" spc="-37" baseline="20833" dirty="0">
                <a:solidFill>
                  <a:srgbClr val="001287"/>
                </a:solidFill>
                <a:latin typeface="Arial"/>
                <a:cs typeface="Arial"/>
              </a:rPr>
              <a:t>TM</a:t>
            </a:r>
            <a:endParaRPr sz="1800" baseline="20833">
              <a:latin typeface="Arial"/>
              <a:cs typeface="Arial"/>
            </a:endParaRPr>
          </a:p>
          <a:p>
            <a:pPr marR="30480" algn="ctr">
              <a:lnSpc>
                <a:spcPts val="1920"/>
              </a:lnSpc>
            </a:pPr>
            <a:r>
              <a:rPr sz="1600" b="1" dirty="0">
                <a:solidFill>
                  <a:srgbClr val="001287"/>
                </a:solidFill>
                <a:latin typeface="Arial"/>
                <a:cs typeface="Arial"/>
              </a:rPr>
              <a:t>77</a:t>
            </a:r>
            <a:r>
              <a:rPr sz="1600" b="1" spc="-15" dirty="0">
                <a:solidFill>
                  <a:srgbClr val="001287"/>
                </a:solidFill>
                <a:latin typeface="Arial"/>
                <a:cs typeface="Arial"/>
              </a:rPr>
              <a:t> </a:t>
            </a:r>
            <a:r>
              <a:rPr sz="1600" b="1" dirty="0">
                <a:solidFill>
                  <a:srgbClr val="001287"/>
                </a:solidFill>
                <a:latin typeface="Arial"/>
                <a:cs typeface="Arial"/>
              </a:rPr>
              <a:t>MWe</a:t>
            </a:r>
            <a:r>
              <a:rPr sz="1600" b="1" spc="-20" dirty="0">
                <a:solidFill>
                  <a:srgbClr val="001287"/>
                </a:solidFill>
                <a:latin typeface="Arial"/>
                <a:cs typeface="Arial"/>
              </a:rPr>
              <a:t> (</a:t>
            </a:r>
            <a:r>
              <a:rPr sz="1600" b="1" spc="-20" dirty="0">
                <a:solidFill>
                  <a:srgbClr val="001287"/>
                </a:solidFill>
                <a:latin typeface="ＭＳ ゴシック"/>
                <a:cs typeface="ＭＳ ゴシック"/>
              </a:rPr>
              <a:t>グロス</a:t>
            </a:r>
            <a:r>
              <a:rPr sz="1600" b="1" spc="-50" dirty="0">
                <a:solidFill>
                  <a:srgbClr val="001287"/>
                </a:solidFill>
                <a:latin typeface="Arial"/>
                <a:cs typeface="Arial"/>
              </a:rPr>
              <a:t>)</a:t>
            </a:r>
            <a:endParaRPr sz="1600">
              <a:latin typeface="Arial"/>
              <a:cs typeface="Arial"/>
            </a:endParaRPr>
          </a:p>
        </p:txBody>
      </p:sp>
      <p:sp>
        <p:nvSpPr>
          <p:cNvPr id="12" name="object 12"/>
          <p:cNvSpPr txBox="1"/>
          <p:nvPr/>
        </p:nvSpPr>
        <p:spPr>
          <a:xfrm>
            <a:off x="1646935" y="3202304"/>
            <a:ext cx="1697989" cy="269240"/>
          </a:xfrm>
          <a:prstGeom prst="rect">
            <a:avLst/>
          </a:prstGeom>
        </p:spPr>
        <p:txBody>
          <a:bodyPr vert="horz" wrap="square" lIns="0" tIns="12065" rIns="0" bIns="0" rtlCol="0">
            <a:spAutoFit/>
          </a:bodyPr>
          <a:lstStyle/>
          <a:p>
            <a:pPr marL="12700">
              <a:lnSpc>
                <a:spcPct val="100000"/>
              </a:lnSpc>
              <a:spcBef>
                <a:spcPts val="95"/>
              </a:spcBef>
            </a:pPr>
            <a:r>
              <a:rPr sz="1600" b="1" dirty="0">
                <a:solidFill>
                  <a:srgbClr val="001287"/>
                </a:solidFill>
                <a:latin typeface="Arial"/>
                <a:cs typeface="Arial"/>
              </a:rPr>
              <a:t>462</a:t>
            </a:r>
            <a:r>
              <a:rPr sz="1600" b="1" spc="-25" dirty="0">
                <a:solidFill>
                  <a:srgbClr val="001287"/>
                </a:solidFill>
                <a:latin typeface="Arial"/>
                <a:cs typeface="Arial"/>
              </a:rPr>
              <a:t> </a:t>
            </a:r>
            <a:r>
              <a:rPr sz="1600" b="1" dirty="0">
                <a:solidFill>
                  <a:srgbClr val="001287"/>
                </a:solidFill>
                <a:latin typeface="Arial"/>
                <a:cs typeface="Arial"/>
              </a:rPr>
              <a:t>MWe</a:t>
            </a:r>
            <a:r>
              <a:rPr sz="1600" b="1" spc="-20" dirty="0">
                <a:solidFill>
                  <a:srgbClr val="001287"/>
                </a:solidFill>
                <a:latin typeface="Arial"/>
                <a:cs typeface="Arial"/>
              </a:rPr>
              <a:t> (</a:t>
            </a:r>
            <a:r>
              <a:rPr sz="1600" b="1" spc="-10" dirty="0">
                <a:solidFill>
                  <a:srgbClr val="001287"/>
                </a:solidFill>
                <a:latin typeface="ＭＳ ゴシック"/>
                <a:cs typeface="ＭＳ ゴシック"/>
              </a:rPr>
              <a:t>グロス</a:t>
            </a:r>
            <a:r>
              <a:rPr sz="1600" b="1" spc="-50" dirty="0">
                <a:solidFill>
                  <a:srgbClr val="001287"/>
                </a:solidFill>
                <a:latin typeface="Arial"/>
                <a:cs typeface="Arial"/>
              </a:rPr>
              <a:t>)</a:t>
            </a:r>
            <a:endParaRPr sz="1600">
              <a:latin typeface="Arial"/>
              <a:cs typeface="Arial"/>
            </a:endParaRPr>
          </a:p>
        </p:txBody>
      </p:sp>
      <p:sp>
        <p:nvSpPr>
          <p:cNvPr id="13" name="object 13"/>
          <p:cNvSpPr txBox="1"/>
          <p:nvPr/>
        </p:nvSpPr>
        <p:spPr>
          <a:xfrm>
            <a:off x="1641475" y="5891580"/>
            <a:ext cx="1697989" cy="269240"/>
          </a:xfrm>
          <a:prstGeom prst="rect">
            <a:avLst/>
          </a:prstGeom>
        </p:spPr>
        <p:txBody>
          <a:bodyPr vert="horz" wrap="square" lIns="0" tIns="12065" rIns="0" bIns="0" rtlCol="0">
            <a:spAutoFit/>
          </a:bodyPr>
          <a:lstStyle/>
          <a:p>
            <a:pPr marL="12700">
              <a:lnSpc>
                <a:spcPct val="100000"/>
              </a:lnSpc>
              <a:spcBef>
                <a:spcPts val="95"/>
              </a:spcBef>
            </a:pPr>
            <a:r>
              <a:rPr sz="1600" b="1" dirty="0">
                <a:solidFill>
                  <a:srgbClr val="001287"/>
                </a:solidFill>
                <a:latin typeface="Arial"/>
                <a:cs typeface="Arial"/>
              </a:rPr>
              <a:t>308</a:t>
            </a:r>
            <a:r>
              <a:rPr sz="1600" b="1" spc="-25" dirty="0">
                <a:solidFill>
                  <a:srgbClr val="001287"/>
                </a:solidFill>
                <a:latin typeface="Arial"/>
                <a:cs typeface="Arial"/>
              </a:rPr>
              <a:t> </a:t>
            </a:r>
            <a:r>
              <a:rPr sz="1600" b="1" dirty="0">
                <a:solidFill>
                  <a:srgbClr val="001287"/>
                </a:solidFill>
                <a:latin typeface="Arial"/>
                <a:cs typeface="Arial"/>
              </a:rPr>
              <a:t>MWe</a:t>
            </a:r>
            <a:r>
              <a:rPr sz="1600" b="1" spc="-25" dirty="0">
                <a:solidFill>
                  <a:srgbClr val="001287"/>
                </a:solidFill>
                <a:latin typeface="Arial"/>
                <a:cs typeface="Arial"/>
              </a:rPr>
              <a:t> (</a:t>
            </a:r>
            <a:r>
              <a:rPr sz="1600" b="1" spc="-10" dirty="0">
                <a:solidFill>
                  <a:srgbClr val="001287"/>
                </a:solidFill>
                <a:latin typeface="ＭＳ ゴシック"/>
                <a:cs typeface="ＭＳ ゴシック"/>
              </a:rPr>
              <a:t>グロス</a:t>
            </a:r>
            <a:r>
              <a:rPr sz="1600" b="1" spc="-50" dirty="0">
                <a:solidFill>
                  <a:srgbClr val="001287"/>
                </a:solidFill>
                <a:latin typeface="Arial"/>
                <a:cs typeface="Arial"/>
              </a:rPr>
              <a:t>)</a:t>
            </a:r>
            <a:endParaRPr sz="1600">
              <a:latin typeface="Arial"/>
              <a:cs typeface="Arial"/>
            </a:endParaRPr>
          </a:p>
        </p:txBody>
      </p:sp>
      <p:sp>
        <p:nvSpPr>
          <p:cNvPr id="14" name="object 14"/>
          <p:cNvSpPr txBox="1"/>
          <p:nvPr/>
        </p:nvSpPr>
        <p:spPr>
          <a:xfrm>
            <a:off x="1532255" y="1384958"/>
            <a:ext cx="1719580" cy="226695"/>
          </a:xfrm>
          <a:prstGeom prst="rect">
            <a:avLst/>
          </a:prstGeom>
        </p:spPr>
        <p:txBody>
          <a:bodyPr vert="horz" wrap="square" lIns="0" tIns="0" rIns="0" bIns="0" rtlCol="0">
            <a:spAutoFit/>
          </a:bodyPr>
          <a:lstStyle/>
          <a:p>
            <a:pPr>
              <a:lnSpc>
                <a:spcPts val="1764"/>
              </a:lnSpc>
            </a:pPr>
            <a:r>
              <a:rPr sz="1600" spc="-40" dirty="0">
                <a:solidFill>
                  <a:srgbClr val="FFFFFF"/>
                </a:solidFill>
                <a:latin typeface="Arial"/>
                <a:cs typeface="Arial"/>
              </a:rPr>
              <a:t>6</a:t>
            </a:r>
            <a:r>
              <a:rPr sz="1600" spc="-45" dirty="0">
                <a:solidFill>
                  <a:srgbClr val="FFFFFF"/>
                </a:solidFill>
                <a:latin typeface="ＭＳ ゴシック"/>
                <a:cs typeface="ＭＳ ゴシック"/>
              </a:rPr>
              <a:t>モジュール発電所</a:t>
            </a:r>
            <a:endParaRPr sz="1600">
              <a:latin typeface="ＭＳ ゴシック"/>
              <a:cs typeface="ＭＳ ゴシック"/>
            </a:endParaRPr>
          </a:p>
        </p:txBody>
      </p:sp>
      <p:sp>
        <p:nvSpPr>
          <p:cNvPr id="15" name="object 15"/>
          <p:cNvSpPr txBox="1"/>
          <p:nvPr/>
        </p:nvSpPr>
        <p:spPr>
          <a:xfrm>
            <a:off x="1365503" y="3918203"/>
            <a:ext cx="2045335" cy="268605"/>
          </a:xfrm>
          <a:prstGeom prst="rect">
            <a:avLst/>
          </a:prstGeom>
          <a:solidFill>
            <a:srgbClr val="419545"/>
          </a:solidFill>
        </p:spPr>
        <p:txBody>
          <a:bodyPr vert="horz" wrap="square" lIns="0" tIns="19050" rIns="0" bIns="0" rtlCol="0">
            <a:spAutoFit/>
          </a:bodyPr>
          <a:lstStyle/>
          <a:p>
            <a:pPr marL="163195">
              <a:lnSpc>
                <a:spcPct val="100000"/>
              </a:lnSpc>
              <a:spcBef>
                <a:spcPts val="150"/>
              </a:spcBef>
            </a:pPr>
            <a:r>
              <a:rPr sz="1600" spc="-40" dirty="0">
                <a:solidFill>
                  <a:srgbClr val="FFFFFF"/>
                </a:solidFill>
                <a:latin typeface="Arial"/>
                <a:cs typeface="Arial"/>
              </a:rPr>
              <a:t>4</a:t>
            </a:r>
            <a:r>
              <a:rPr sz="1600" spc="-45" dirty="0">
                <a:solidFill>
                  <a:srgbClr val="FFFFFF"/>
                </a:solidFill>
                <a:latin typeface="ＭＳ ゴシック"/>
                <a:cs typeface="ＭＳ ゴシック"/>
              </a:rPr>
              <a:t>モジュール発電所</a:t>
            </a:r>
            <a:endParaRPr sz="1600">
              <a:latin typeface="ＭＳ ゴシック"/>
              <a:cs typeface="ＭＳ ゴシック"/>
            </a:endParaRPr>
          </a:p>
        </p:txBody>
      </p:sp>
      <p:sp>
        <p:nvSpPr>
          <p:cNvPr id="16" name="object 16"/>
          <p:cNvSpPr txBox="1"/>
          <p:nvPr/>
        </p:nvSpPr>
        <p:spPr>
          <a:xfrm>
            <a:off x="8819388" y="1384958"/>
            <a:ext cx="1829435" cy="226695"/>
          </a:xfrm>
          <a:prstGeom prst="rect">
            <a:avLst/>
          </a:prstGeom>
        </p:spPr>
        <p:txBody>
          <a:bodyPr vert="horz" wrap="square" lIns="0" tIns="0" rIns="0" bIns="0" rtlCol="0">
            <a:spAutoFit/>
          </a:bodyPr>
          <a:lstStyle/>
          <a:p>
            <a:pPr>
              <a:lnSpc>
                <a:spcPts val="1764"/>
              </a:lnSpc>
            </a:pPr>
            <a:r>
              <a:rPr sz="1600" spc="-40" dirty="0">
                <a:solidFill>
                  <a:srgbClr val="FFFFFF"/>
                </a:solidFill>
                <a:latin typeface="Arial"/>
                <a:cs typeface="Arial"/>
              </a:rPr>
              <a:t>12</a:t>
            </a:r>
            <a:r>
              <a:rPr sz="1600" spc="-45" dirty="0">
                <a:solidFill>
                  <a:srgbClr val="FFFFFF"/>
                </a:solidFill>
                <a:latin typeface="ＭＳ ゴシック"/>
                <a:cs typeface="ＭＳ ゴシック"/>
              </a:rPr>
              <a:t>モジュール発電所</a:t>
            </a:r>
            <a:endParaRPr sz="1600">
              <a:latin typeface="ＭＳ ゴシック"/>
              <a:cs typeface="ＭＳ ゴシック"/>
            </a:endParaRPr>
          </a:p>
        </p:txBody>
      </p:sp>
      <p:sp>
        <p:nvSpPr>
          <p:cNvPr id="17" name="object 17"/>
          <p:cNvSpPr txBox="1"/>
          <p:nvPr/>
        </p:nvSpPr>
        <p:spPr>
          <a:xfrm>
            <a:off x="7574406" y="3227013"/>
            <a:ext cx="4223385" cy="2240280"/>
          </a:xfrm>
          <a:prstGeom prst="rect">
            <a:avLst/>
          </a:prstGeom>
        </p:spPr>
        <p:txBody>
          <a:bodyPr vert="horz" wrap="square" lIns="0" tIns="99060" rIns="0" bIns="0" rtlCol="0">
            <a:spAutoFit/>
          </a:bodyPr>
          <a:lstStyle/>
          <a:p>
            <a:pPr marL="22860" algn="ctr">
              <a:lnSpc>
                <a:spcPct val="100000"/>
              </a:lnSpc>
              <a:spcBef>
                <a:spcPts val="780"/>
              </a:spcBef>
            </a:pPr>
            <a:r>
              <a:rPr sz="1600" b="1" dirty="0">
                <a:solidFill>
                  <a:srgbClr val="001287"/>
                </a:solidFill>
                <a:latin typeface="Arial"/>
                <a:cs typeface="Arial"/>
              </a:rPr>
              <a:t>924</a:t>
            </a:r>
            <a:r>
              <a:rPr sz="1600" b="1" spc="-25" dirty="0">
                <a:solidFill>
                  <a:srgbClr val="001287"/>
                </a:solidFill>
                <a:latin typeface="Arial"/>
                <a:cs typeface="Arial"/>
              </a:rPr>
              <a:t> </a:t>
            </a:r>
            <a:r>
              <a:rPr sz="1600" b="1" dirty="0">
                <a:solidFill>
                  <a:srgbClr val="001287"/>
                </a:solidFill>
                <a:latin typeface="Arial"/>
                <a:cs typeface="Arial"/>
              </a:rPr>
              <a:t>MWe</a:t>
            </a:r>
            <a:r>
              <a:rPr sz="1600" b="1" spc="-25" dirty="0">
                <a:solidFill>
                  <a:srgbClr val="001287"/>
                </a:solidFill>
                <a:latin typeface="Arial"/>
                <a:cs typeface="Arial"/>
              </a:rPr>
              <a:t> (</a:t>
            </a:r>
            <a:r>
              <a:rPr sz="1600" b="1" spc="-20" dirty="0">
                <a:solidFill>
                  <a:srgbClr val="001287"/>
                </a:solidFill>
                <a:latin typeface="ＭＳ ゴシック"/>
                <a:cs typeface="ＭＳ ゴシック"/>
              </a:rPr>
              <a:t>合計</a:t>
            </a:r>
            <a:r>
              <a:rPr sz="1600" b="1" spc="-50" dirty="0">
                <a:solidFill>
                  <a:srgbClr val="001287"/>
                </a:solidFill>
                <a:latin typeface="Arial"/>
                <a:cs typeface="Arial"/>
              </a:rPr>
              <a:t>)</a:t>
            </a:r>
            <a:endParaRPr sz="1600" dirty="0">
              <a:latin typeface="Arial"/>
              <a:cs typeface="Arial"/>
            </a:endParaRPr>
          </a:p>
          <a:p>
            <a:pPr marL="299085" marR="29209" indent="-287020" algn="just">
              <a:lnSpc>
                <a:spcPct val="97800"/>
              </a:lnSpc>
              <a:spcBef>
                <a:spcPts val="820"/>
              </a:spcBef>
              <a:buFont typeface="Arial"/>
              <a:buChar char="•"/>
              <a:tabLst>
                <a:tab pos="299720" algn="l"/>
              </a:tabLst>
            </a:pPr>
            <a:r>
              <a:rPr sz="1800" spc="-10" dirty="0">
                <a:solidFill>
                  <a:srgbClr val="001287"/>
                </a:solidFill>
                <a:latin typeface="ＭＳ ゴシック"/>
                <a:cs typeface="ＭＳ ゴシック"/>
              </a:rPr>
              <a:t>運用の柔軟性と比類なき安全性はその</a:t>
            </a:r>
            <a:r>
              <a:rPr sz="1800" spc="-5" dirty="0">
                <a:solidFill>
                  <a:srgbClr val="001287"/>
                </a:solidFill>
                <a:latin typeface="ＭＳ ゴシック"/>
                <a:cs typeface="ＭＳ ゴシック"/>
              </a:rPr>
              <a:t>ままに、サイズの柔軟性とコストメリ</a:t>
            </a:r>
            <a:r>
              <a:rPr sz="1800" spc="-25" dirty="0">
                <a:solidFill>
                  <a:srgbClr val="001287"/>
                </a:solidFill>
                <a:latin typeface="ＭＳ ゴシック"/>
                <a:cs typeface="ＭＳ ゴシック"/>
              </a:rPr>
              <a:t>ットを実現。</a:t>
            </a:r>
            <a:endParaRPr sz="1800" dirty="0">
              <a:latin typeface="ＭＳ ゴシック"/>
              <a:cs typeface="ＭＳ ゴシック"/>
            </a:endParaRPr>
          </a:p>
          <a:p>
            <a:pPr marL="299085" marR="5080" indent="-287020">
              <a:lnSpc>
                <a:spcPct val="100000"/>
              </a:lnSpc>
              <a:spcBef>
                <a:spcPts val="1200"/>
              </a:spcBef>
              <a:buChar char="•"/>
              <a:tabLst>
                <a:tab pos="299085" algn="l"/>
                <a:tab pos="299720" algn="l"/>
              </a:tabLst>
            </a:pPr>
            <a:r>
              <a:rPr sz="1800" spc="-25" dirty="0">
                <a:solidFill>
                  <a:srgbClr val="001287"/>
                </a:solidFill>
                <a:latin typeface="Arial"/>
                <a:cs typeface="Arial"/>
              </a:rPr>
              <a:t>1</a:t>
            </a:r>
            <a:r>
              <a:rPr sz="1800" spc="-5" dirty="0">
                <a:solidFill>
                  <a:srgbClr val="001287"/>
                </a:solidFill>
                <a:latin typeface="ＭＳ ゴシック"/>
                <a:cs typeface="ＭＳ ゴシック"/>
              </a:rPr>
              <a:t>つのモジュールが</a:t>
            </a:r>
            <a:r>
              <a:rPr sz="1800" spc="-25" dirty="0">
                <a:solidFill>
                  <a:srgbClr val="001287"/>
                </a:solidFill>
                <a:latin typeface="Arial"/>
                <a:cs typeface="Arial"/>
              </a:rPr>
              <a:t>1</a:t>
            </a:r>
            <a:r>
              <a:rPr sz="1800" spc="-10" dirty="0">
                <a:solidFill>
                  <a:srgbClr val="001287"/>
                </a:solidFill>
                <a:latin typeface="ＭＳ ゴシック"/>
                <a:cs typeface="ＭＳ ゴシック"/>
              </a:rPr>
              <a:t>つのタービン発電</a:t>
            </a:r>
            <a:r>
              <a:rPr sz="1800" spc="-5" dirty="0">
                <a:solidFill>
                  <a:srgbClr val="001287"/>
                </a:solidFill>
                <a:latin typeface="ＭＳ ゴシック"/>
                <a:cs typeface="ＭＳ ゴシック"/>
              </a:rPr>
              <a:t>機に蒸気供給するため、</a:t>
            </a:r>
            <a:r>
              <a:rPr sz="1800" spc="-40" dirty="0">
                <a:solidFill>
                  <a:srgbClr val="001287"/>
                </a:solidFill>
                <a:latin typeface="Arial"/>
                <a:cs typeface="Arial"/>
              </a:rPr>
              <a:t>1</a:t>
            </a:r>
            <a:r>
              <a:rPr sz="1800" spc="-25" dirty="0">
                <a:solidFill>
                  <a:srgbClr val="001287"/>
                </a:solidFill>
                <a:latin typeface="ＭＳ ゴシック"/>
                <a:cs typeface="ＭＳ ゴシック"/>
              </a:rPr>
              <a:t>つの軸への</a:t>
            </a:r>
            <a:r>
              <a:rPr sz="1800" spc="-20" dirty="0">
                <a:solidFill>
                  <a:srgbClr val="001287"/>
                </a:solidFill>
                <a:latin typeface="ＭＳ ゴシック"/>
                <a:cs typeface="ＭＳ ゴシック"/>
              </a:rPr>
              <a:t>リスク集中を排除。</a:t>
            </a:r>
            <a:endParaRPr sz="1800" dirty="0">
              <a:latin typeface="ＭＳ ゴシック"/>
              <a:cs typeface="ＭＳ ゴシック"/>
            </a:endParaRPr>
          </a:p>
        </p:txBody>
      </p:sp>
      <p:pic>
        <p:nvPicPr>
          <p:cNvPr id="18" name="object 18"/>
          <p:cNvPicPr/>
          <p:nvPr/>
        </p:nvPicPr>
        <p:blipFill>
          <a:blip r:embed="rId2" cstate="print"/>
          <a:stretch>
            <a:fillRect/>
          </a:stretch>
        </p:blipFill>
        <p:spPr>
          <a:xfrm>
            <a:off x="8148828" y="1598675"/>
            <a:ext cx="3243072" cy="1769364"/>
          </a:xfrm>
          <a:prstGeom prst="rect">
            <a:avLst/>
          </a:prstGeom>
        </p:spPr>
      </p:pic>
      <p:pic>
        <p:nvPicPr>
          <p:cNvPr id="19" name="object 19"/>
          <p:cNvPicPr/>
          <p:nvPr/>
        </p:nvPicPr>
        <p:blipFill>
          <a:blip r:embed="rId3" cstate="print"/>
          <a:stretch>
            <a:fillRect/>
          </a:stretch>
        </p:blipFill>
        <p:spPr>
          <a:xfrm>
            <a:off x="917447" y="1789176"/>
            <a:ext cx="2993136" cy="1464564"/>
          </a:xfrm>
          <a:prstGeom prst="rect">
            <a:avLst/>
          </a:prstGeom>
        </p:spPr>
      </p:pic>
      <p:sp>
        <p:nvSpPr>
          <p:cNvPr id="20" name="object 20"/>
          <p:cNvSpPr txBox="1"/>
          <p:nvPr/>
        </p:nvSpPr>
        <p:spPr>
          <a:xfrm>
            <a:off x="1368552" y="1348739"/>
            <a:ext cx="2075814" cy="271780"/>
          </a:xfrm>
          <a:prstGeom prst="rect">
            <a:avLst/>
          </a:prstGeom>
          <a:solidFill>
            <a:srgbClr val="419545"/>
          </a:solidFill>
        </p:spPr>
        <p:txBody>
          <a:bodyPr vert="horz" wrap="square" lIns="0" tIns="22225" rIns="0" bIns="0" rtlCol="0">
            <a:spAutoFit/>
          </a:bodyPr>
          <a:lstStyle/>
          <a:p>
            <a:pPr marL="193675">
              <a:lnSpc>
                <a:spcPct val="100000"/>
              </a:lnSpc>
              <a:spcBef>
                <a:spcPts val="175"/>
              </a:spcBef>
            </a:pPr>
            <a:r>
              <a:rPr sz="1600" spc="-40" dirty="0">
                <a:solidFill>
                  <a:srgbClr val="FFFFFF"/>
                </a:solidFill>
                <a:latin typeface="Arial"/>
                <a:cs typeface="Arial"/>
              </a:rPr>
              <a:t>6</a:t>
            </a:r>
            <a:r>
              <a:rPr sz="1600" spc="-45" dirty="0">
                <a:solidFill>
                  <a:srgbClr val="FFFFFF"/>
                </a:solidFill>
                <a:latin typeface="ＭＳ ゴシック"/>
                <a:cs typeface="ＭＳ ゴシック"/>
              </a:rPr>
              <a:t>モジュール発電所</a:t>
            </a:r>
            <a:endParaRPr sz="1600">
              <a:latin typeface="ＭＳ ゴシック"/>
              <a:cs typeface="ＭＳ ゴシック"/>
            </a:endParaRPr>
          </a:p>
        </p:txBody>
      </p:sp>
      <p:sp>
        <p:nvSpPr>
          <p:cNvPr id="24" name="object 24"/>
          <p:cNvSpPr txBox="1"/>
          <p:nvPr/>
        </p:nvSpPr>
        <p:spPr>
          <a:xfrm>
            <a:off x="367995" y="6630652"/>
            <a:ext cx="2259965" cy="111125"/>
          </a:xfrm>
          <a:prstGeom prst="rect">
            <a:avLst/>
          </a:prstGeom>
        </p:spPr>
        <p:txBody>
          <a:bodyPr vert="horz" wrap="square" lIns="0" tIns="5715" rIns="0" bIns="0" rtlCol="0">
            <a:spAutoFit/>
          </a:bodyPr>
          <a:lstStyle/>
          <a:p>
            <a:pPr marL="12700">
              <a:lnSpc>
                <a:spcPct val="100000"/>
              </a:lnSpc>
              <a:spcBef>
                <a:spcPts val="45"/>
              </a:spcBef>
            </a:pPr>
            <a:r>
              <a:rPr sz="600" b="1" dirty="0">
                <a:solidFill>
                  <a:srgbClr val="001287"/>
                </a:solidFill>
                <a:latin typeface="Arial"/>
                <a:cs typeface="Arial"/>
              </a:rPr>
              <a:t>NuScale </a:t>
            </a:r>
            <a:r>
              <a:rPr sz="600" b="1" spc="-10" dirty="0">
                <a:solidFill>
                  <a:srgbClr val="001287"/>
                </a:solidFill>
                <a:latin typeface="Arial"/>
                <a:cs typeface="Arial"/>
              </a:rPr>
              <a:t>Nonproprietary </a:t>
            </a:r>
            <a:r>
              <a:rPr sz="600" dirty="0">
                <a:solidFill>
                  <a:srgbClr val="001287"/>
                </a:solidFill>
                <a:latin typeface="Arial"/>
                <a:cs typeface="Arial"/>
              </a:rPr>
              <a:t>Copyright ©</a:t>
            </a:r>
            <a:r>
              <a:rPr sz="600" spc="-5" dirty="0">
                <a:solidFill>
                  <a:srgbClr val="001287"/>
                </a:solidFill>
                <a:latin typeface="Arial"/>
                <a:cs typeface="Arial"/>
              </a:rPr>
              <a:t> </a:t>
            </a:r>
            <a:r>
              <a:rPr sz="600" dirty="0">
                <a:solidFill>
                  <a:srgbClr val="001287"/>
                </a:solidFill>
                <a:latin typeface="Arial"/>
                <a:cs typeface="Arial"/>
              </a:rPr>
              <a:t>2021 NuScale Power,</a:t>
            </a:r>
            <a:r>
              <a:rPr sz="600" spc="20" dirty="0">
                <a:solidFill>
                  <a:srgbClr val="001287"/>
                </a:solidFill>
                <a:latin typeface="Arial"/>
                <a:cs typeface="Arial"/>
              </a:rPr>
              <a:t> </a:t>
            </a:r>
            <a:r>
              <a:rPr sz="600" spc="-20" dirty="0">
                <a:solidFill>
                  <a:srgbClr val="001287"/>
                </a:solidFill>
                <a:latin typeface="Arial"/>
                <a:cs typeface="Arial"/>
              </a:rPr>
              <a:t>LLC.</a:t>
            </a:r>
            <a:endParaRPr sz="600">
              <a:latin typeface="Arial"/>
              <a:cs typeface="Arial"/>
            </a:endParaRPr>
          </a:p>
        </p:txBody>
      </p:sp>
      <p:sp>
        <p:nvSpPr>
          <p:cNvPr id="21" name="object 21"/>
          <p:cNvSpPr txBox="1"/>
          <p:nvPr/>
        </p:nvSpPr>
        <p:spPr>
          <a:xfrm>
            <a:off x="8711183" y="1348739"/>
            <a:ext cx="2074545" cy="271780"/>
          </a:xfrm>
          <a:prstGeom prst="rect">
            <a:avLst/>
          </a:prstGeom>
          <a:solidFill>
            <a:srgbClr val="419545"/>
          </a:solidFill>
        </p:spPr>
        <p:txBody>
          <a:bodyPr vert="horz" wrap="square" lIns="0" tIns="22225" rIns="0" bIns="0" rtlCol="0">
            <a:spAutoFit/>
          </a:bodyPr>
          <a:lstStyle/>
          <a:p>
            <a:pPr marL="138430">
              <a:lnSpc>
                <a:spcPct val="100000"/>
              </a:lnSpc>
              <a:spcBef>
                <a:spcPts val="175"/>
              </a:spcBef>
            </a:pPr>
            <a:r>
              <a:rPr sz="1600" spc="-40" dirty="0">
                <a:solidFill>
                  <a:srgbClr val="FFFFFF"/>
                </a:solidFill>
                <a:latin typeface="Arial"/>
                <a:cs typeface="Arial"/>
              </a:rPr>
              <a:t>12</a:t>
            </a:r>
            <a:r>
              <a:rPr sz="1600" spc="-45" dirty="0">
                <a:solidFill>
                  <a:srgbClr val="FFFFFF"/>
                </a:solidFill>
                <a:latin typeface="ＭＳ ゴシック"/>
                <a:cs typeface="ＭＳ ゴシック"/>
              </a:rPr>
              <a:t>モジュール発電所</a:t>
            </a:r>
            <a:endParaRPr sz="1600">
              <a:latin typeface="ＭＳ ゴシック"/>
              <a:cs typeface="ＭＳ ゴシック"/>
            </a:endParaRPr>
          </a:p>
        </p:txBody>
      </p:sp>
      <p:sp>
        <p:nvSpPr>
          <p:cNvPr id="25" name="テキスト ボックス 24">
            <a:extLst>
              <a:ext uri="{FF2B5EF4-FFF2-40B4-BE49-F238E27FC236}">
                <a16:creationId xmlns:a16="http://schemas.microsoft.com/office/drawing/2014/main" id="{E9A84DCA-DB95-E4A9-4D23-0BB941E64737}"/>
              </a:ext>
            </a:extLst>
          </p:cNvPr>
          <p:cNvSpPr txBox="1"/>
          <p:nvPr/>
        </p:nvSpPr>
        <p:spPr>
          <a:xfrm>
            <a:off x="0" y="0"/>
            <a:ext cx="12192000" cy="523220"/>
          </a:xfrm>
          <a:prstGeom prst="rect">
            <a:avLst/>
          </a:prstGeom>
          <a:solidFill>
            <a:srgbClr val="052F61"/>
          </a:solidFill>
        </p:spPr>
        <p:txBody>
          <a:bodyPr wrap="square" rtlCol="0">
            <a:spAutoFit/>
          </a:bodyPr>
          <a:lstStyle/>
          <a:p>
            <a:pPr algn="ctr"/>
            <a:r>
              <a:rPr kumimoji="1" lang="en-US" altLang="ja-JP" sz="2800" b="1" dirty="0" err="1">
                <a:solidFill>
                  <a:schemeClr val="bg1"/>
                </a:solidFill>
                <a:latin typeface="Meiryo UI" panose="020B0604030504040204" pitchFamily="50" charset="-128"/>
                <a:ea typeface="Meiryo UI" panose="020B0604030504040204" pitchFamily="50" charset="-128"/>
              </a:rPr>
              <a:t>Nuscale</a:t>
            </a:r>
            <a:r>
              <a:rPr kumimoji="1" lang="ja-JP" altLang="en-US" sz="2800" b="1" dirty="0">
                <a:solidFill>
                  <a:schemeClr val="bg1"/>
                </a:solidFill>
                <a:latin typeface="Meiryo UI" panose="020B0604030504040204" pitchFamily="50" charset="-128"/>
                <a:ea typeface="Meiryo UI" panose="020B0604030504040204" pitchFamily="50" charset="-128"/>
              </a:rPr>
              <a:t>社</a:t>
            </a:r>
            <a:r>
              <a:rPr lang="ja-JP" altLang="en-US" sz="2800" b="1" dirty="0">
                <a:solidFill>
                  <a:schemeClr val="bg1"/>
                </a:solidFill>
                <a:latin typeface="Meiryo UI" panose="020B0604030504040204" pitchFamily="50" charset="-128"/>
                <a:ea typeface="Meiryo UI" panose="020B0604030504040204" pitchFamily="50" charset="-128"/>
              </a:rPr>
              <a:t> </a:t>
            </a:r>
            <a:r>
              <a:rPr kumimoji="1" lang="en-US" altLang="ja-JP" sz="2800" b="1" dirty="0">
                <a:solidFill>
                  <a:schemeClr val="bg1"/>
                </a:solidFill>
                <a:latin typeface="Meiryo UI" panose="020B0604030504040204" pitchFamily="50" charset="-128"/>
                <a:ea typeface="Meiryo UI" panose="020B0604030504040204" pitchFamily="50" charset="-128"/>
              </a:rPr>
              <a:t>Power Module</a:t>
            </a:r>
            <a:r>
              <a:rPr kumimoji="1" lang="ja-JP" altLang="en-US" sz="2800" b="1" dirty="0">
                <a:solidFill>
                  <a:schemeClr val="bg1"/>
                </a:solidFill>
                <a:latin typeface="Meiryo UI" panose="020B0604030504040204" pitchFamily="50" charset="-128"/>
                <a:ea typeface="Meiryo UI" panose="020B0604030504040204" pitchFamily="50" charset="-128"/>
              </a:rPr>
              <a:t>を複数基組合せてスケールアップ</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981200" y="683262"/>
            <a:ext cx="10515600" cy="689291"/>
          </a:xfrm>
          <a:prstGeom prst="rect">
            <a:avLst/>
          </a:prstGeom>
        </p:spPr>
        <p:txBody>
          <a:bodyPr vert="horz" wrap="square" lIns="0" tIns="12065" rIns="0" bIns="0" rtlCol="0" anchor="ctr">
            <a:spAutoFit/>
          </a:bodyPr>
          <a:lstStyle/>
          <a:p>
            <a:pPr marL="12700">
              <a:lnSpc>
                <a:spcPct val="100000"/>
              </a:lnSpc>
              <a:spcBef>
                <a:spcPts val="95"/>
              </a:spcBef>
            </a:pPr>
            <a:r>
              <a:rPr i="1" spc="-30" dirty="0">
                <a:latin typeface="メイリオ"/>
                <a:cs typeface="メイリオ"/>
              </a:rPr>
              <a:t>革新軽水炉</a:t>
            </a:r>
            <a:r>
              <a:rPr spc="-25" dirty="0"/>
              <a:t>”SRZ-1200</a:t>
            </a:r>
            <a:r>
              <a:rPr spc="-30" dirty="0"/>
              <a:t>”の特徴</a:t>
            </a:r>
            <a:r>
              <a:rPr spc="-10" dirty="0"/>
              <a:t>（1/8）</a:t>
            </a:r>
          </a:p>
        </p:txBody>
      </p:sp>
      <p:sp>
        <p:nvSpPr>
          <p:cNvPr id="3" name="object 3"/>
          <p:cNvSpPr/>
          <p:nvPr/>
        </p:nvSpPr>
        <p:spPr>
          <a:xfrm>
            <a:off x="0" y="591312"/>
            <a:ext cx="12191999" cy="792480"/>
          </a:xfrm>
          <a:custGeom>
            <a:avLst/>
            <a:gdLst/>
            <a:ahLst/>
            <a:cxnLst/>
            <a:rect l="l" t="t" r="r" b="b"/>
            <a:pathLst>
              <a:path w="9613900" h="792480">
                <a:moveTo>
                  <a:pt x="9613392" y="0"/>
                </a:moveTo>
                <a:lnTo>
                  <a:pt x="0" y="0"/>
                </a:lnTo>
                <a:lnTo>
                  <a:pt x="0" y="792479"/>
                </a:lnTo>
                <a:lnTo>
                  <a:pt x="9613392" y="792479"/>
                </a:lnTo>
                <a:lnTo>
                  <a:pt x="9613392" y="0"/>
                </a:lnTo>
                <a:close/>
              </a:path>
            </a:pathLst>
          </a:custGeom>
          <a:solidFill>
            <a:srgbClr val="D6EFFA"/>
          </a:solidFill>
        </p:spPr>
        <p:txBody>
          <a:bodyPr wrap="square" lIns="0" tIns="0" rIns="0" bIns="0" rtlCol="0"/>
          <a:lstStyle/>
          <a:p>
            <a:endParaRPr/>
          </a:p>
        </p:txBody>
      </p:sp>
      <p:sp>
        <p:nvSpPr>
          <p:cNvPr id="4" name="object 4"/>
          <p:cNvSpPr txBox="1"/>
          <p:nvPr/>
        </p:nvSpPr>
        <p:spPr>
          <a:xfrm>
            <a:off x="206485" y="592451"/>
            <a:ext cx="11793926" cy="663002"/>
          </a:xfrm>
          <a:prstGeom prst="rect">
            <a:avLst/>
          </a:prstGeom>
        </p:spPr>
        <p:txBody>
          <a:bodyPr vert="horz" wrap="square" lIns="0" tIns="138430" rIns="0" bIns="0" rtlCol="0">
            <a:spAutoFit/>
          </a:bodyPr>
          <a:lstStyle/>
          <a:p>
            <a:pPr marL="377825" marR="158750" indent="-287020">
              <a:spcBef>
                <a:spcPts val="1090"/>
              </a:spcBef>
              <a:buClr>
                <a:srgbClr val="000000"/>
              </a:buClr>
              <a:buFont typeface="Wingdings"/>
              <a:buChar char=""/>
              <a:tabLst>
                <a:tab pos="378460" algn="l"/>
              </a:tabLst>
            </a:pPr>
            <a:r>
              <a:rPr sz="1700" b="1" spc="-55" dirty="0">
                <a:solidFill>
                  <a:srgbClr val="002060"/>
                </a:solidFill>
                <a:latin typeface="Meiryo UI"/>
                <a:cs typeface="Meiryo UI"/>
              </a:rPr>
              <a:t>地震・津波その他自然災害への対応、大規模航空機衝突・テロ対策、シビアアクシデント対策等の世界最</a:t>
            </a:r>
            <a:r>
              <a:rPr sz="1700" b="1" spc="-5" dirty="0">
                <a:solidFill>
                  <a:srgbClr val="002060"/>
                </a:solidFill>
                <a:latin typeface="Meiryo UI"/>
                <a:cs typeface="Meiryo UI"/>
              </a:rPr>
              <a:t>高水準の安全対策</a:t>
            </a:r>
            <a:r>
              <a:rPr sz="1700" b="1" spc="-10" dirty="0">
                <a:solidFill>
                  <a:srgbClr val="002060"/>
                </a:solidFill>
                <a:latin typeface="Meiryo UI"/>
                <a:cs typeface="Meiryo UI"/>
              </a:rPr>
              <a:t>に加え、</a:t>
            </a:r>
            <a:r>
              <a:rPr sz="1700" b="1" spc="-15" dirty="0">
                <a:solidFill>
                  <a:srgbClr val="002060"/>
                </a:solidFill>
                <a:latin typeface="Meiryo UI"/>
                <a:cs typeface="Meiryo UI"/>
              </a:rPr>
              <a:t>再生可能エネルギーとの共存等の社会ニーズを踏まえたプラント機能向上</a:t>
            </a:r>
            <a:endParaRPr sz="1700" b="1" dirty="0">
              <a:solidFill>
                <a:srgbClr val="002060"/>
              </a:solidFill>
              <a:latin typeface="Meiryo UI"/>
              <a:cs typeface="Meiryo UI"/>
            </a:endParaRPr>
          </a:p>
        </p:txBody>
      </p:sp>
      <p:grpSp>
        <p:nvGrpSpPr>
          <p:cNvPr id="5" name="object 5"/>
          <p:cNvGrpSpPr/>
          <p:nvPr/>
        </p:nvGrpSpPr>
        <p:grpSpPr>
          <a:xfrm>
            <a:off x="4151377" y="2551177"/>
            <a:ext cx="4209415" cy="3776979"/>
            <a:chOff x="3008376" y="2551176"/>
            <a:chExt cx="4209415" cy="3776979"/>
          </a:xfrm>
        </p:grpSpPr>
        <p:pic>
          <p:nvPicPr>
            <p:cNvPr id="6" name="object 6"/>
            <p:cNvPicPr/>
            <p:nvPr/>
          </p:nvPicPr>
          <p:blipFill>
            <a:blip r:embed="rId2" cstate="print"/>
            <a:stretch>
              <a:fillRect/>
            </a:stretch>
          </p:blipFill>
          <p:spPr>
            <a:xfrm>
              <a:off x="3008376" y="2551176"/>
              <a:ext cx="4209287" cy="3776471"/>
            </a:xfrm>
            <a:prstGeom prst="rect">
              <a:avLst/>
            </a:prstGeom>
          </p:spPr>
        </p:pic>
        <p:sp>
          <p:nvSpPr>
            <p:cNvPr id="7" name="object 7"/>
            <p:cNvSpPr/>
            <p:nvPr/>
          </p:nvSpPr>
          <p:spPr>
            <a:xfrm>
              <a:off x="4248150" y="2586990"/>
              <a:ext cx="2632075" cy="3155950"/>
            </a:xfrm>
            <a:custGeom>
              <a:avLst/>
              <a:gdLst/>
              <a:ahLst/>
              <a:cxnLst/>
              <a:rect l="l" t="t" r="r" b="b"/>
              <a:pathLst>
                <a:path w="2632075" h="3155950">
                  <a:moveTo>
                    <a:pt x="12191" y="974471"/>
                  </a:moveTo>
                  <a:lnTo>
                    <a:pt x="13560" y="933123"/>
                  </a:lnTo>
                  <a:lnTo>
                    <a:pt x="17185" y="892219"/>
                  </a:lnTo>
                  <a:lnTo>
                    <a:pt x="23022" y="851792"/>
                  </a:lnTo>
                  <a:lnTo>
                    <a:pt x="31026" y="811877"/>
                  </a:lnTo>
                  <a:lnTo>
                    <a:pt x="41150" y="772507"/>
                  </a:lnTo>
                  <a:lnTo>
                    <a:pt x="53349" y="733716"/>
                  </a:lnTo>
                  <a:lnTo>
                    <a:pt x="67578" y="695538"/>
                  </a:lnTo>
                  <a:lnTo>
                    <a:pt x="83792" y="658006"/>
                  </a:lnTo>
                  <a:lnTo>
                    <a:pt x="101944" y="621156"/>
                  </a:lnTo>
                  <a:lnTo>
                    <a:pt x="121990" y="585019"/>
                  </a:lnTo>
                  <a:lnTo>
                    <a:pt x="143884" y="549631"/>
                  </a:lnTo>
                  <a:lnTo>
                    <a:pt x="167581" y="515025"/>
                  </a:lnTo>
                  <a:lnTo>
                    <a:pt x="193035" y="481235"/>
                  </a:lnTo>
                  <a:lnTo>
                    <a:pt x="220200" y="448295"/>
                  </a:lnTo>
                  <a:lnTo>
                    <a:pt x="249032" y="416239"/>
                  </a:lnTo>
                  <a:lnTo>
                    <a:pt x="279485" y="385100"/>
                  </a:lnTo>
                  <a:lnTo>
                    <a:pt x="311513" y="354913"/>
                  </a:lnTo>
                  <a:lnTo>
                    <a:pt x="345070" y="325711"/>
                  </a:lnTo>
                  <a:lnTo>
                    <a:pt x="380113" y="297527"/>
                  </a:lnTo>
                  <a:lnTo>
                    <a:pt x="416594" y="270397"/>
                  </a:lnTo>
                  <a:lnTo>
                    <a:pt x="454469" y="244354"/>
                  </a:lnTo>
                  <a:lnTo>
                    <a:pt x="493692" y="219431"/>
                  </a:lnTo>
                  <a:lnTo>
                    <a:pt x="534217" y="195663"/>
                  </a:lnTo>
                  <a:lnTo>
                    <a:pt x="576000" y="173083"/>
                  </a:lnTo>
                  <a:lnTo>
                    <a:pt x="618995" y="151725"/>
                  </a:lnTo>
                  <a:lnTo>
                    <a:pt x="663156" y="131623"/>
                  </a:lnTo>
                  <a:lnTo>
                    <a:pt x="708438" y="112811"/>
                  </a:lnTo>
                  <a:lnTo>
                    <a:pt x="754795" y="95323"/>
                  </a:lnTo>
                  <a:lnTo>
                    <a:pt x="802182" y="79193"/>
                  </a:lnTo>
                  <a:lnTo>
                    <a:pt x="850554" y="64453"/>
                  </a:lnTo>
                  <a:lnTo>
                    <a:pt x="899865" y="51139"/>
                  </a:lnTo>
                  <a:lnTo>
                    <a:pt x="950069" y="39285"/>
                  </a:lnTo>
                  <a:lnTo>
                    <a:pt x="1001122" y="28923"/>
                  </a:lnTo>
                  <a:lnTo>
                    <a:pt x="1052977" y="20088"/>
                  </a:lnTo>
                  <a:lnTo>
                    <a:pt x="1105590" y="12813"/>
                  </a:lnTo>
                  <a:lnTo>
                    <a:pt x="1158914" y="7134"/>
                  </a:lnTo>
                  <a:lnTo>
                    <a:pt x="1212905" y="3082"/>
                  </a:lnTo>
                  <a:lnTo>
                    <a:pt x="1267517" y="693"/>
                  </a:lnTo>
                  <a:lnTo>
                    <a:pt x="1322704" y="0"/>
                  </a:lnTo>
                  <a:lnTo>
                    <a:pt x="1377700" y="1018"/>
                  </a:lnTo>
                  <a:lnTo>
                    <a:pt x="1432108" y="3717"/>
                  </a:lnTo>
                  <a:lnTo>
                    <a:pt x="1485884" y="8065"/>
                  </a:lnTo>
                  <a:lnTo>
                    <a:pt x="1538983" y="14027"/>
                  </a:lnTo>
                  <a:lnTo>
                    <a:pt x="1591360" y="21570"/>
                  </a:lnTo>
                  <a:lnTo>
                    <a:pt x="1642971" y="30659"/>
                  </a:lnTo>
                  <a:lnTo>
                    <a:pt x="1693770" y="41262"/>
                  </a:lnTo>
                  <a:lnTo>
                    <a:pt x="1743713" y="53344"/>
                  </a:lnTo>
                  <a:lnTo>
                    <a:pt x="1792755" y="66872"/>
                  </a:lnTo>
                  <a:lnTo>
                    <a:pt x="1840851" y="81811"/>
                  </a:lnTo>
                  <a:lnTo>
                    <a:pt x="1887957" y="98129"/>
                  </a:lnTo>
                  <a:lnTo>
                    <a:pt x="1934027" y="115792"/>
                  </a:lnTo>
                  <a:lnTo>
                    <a:pt x="1979017" y="134765"/>
                  </a:lnTo>
                  <a:lnTo>
                    <a:pt x="2022882" y="155016"/>
                  </a:lnTo>
                  <a:lnTo>
                    <a:pt x="2065577" y="176510"/>
                  </a:lnTo>
                  <a:lnTo>
                    <a:pt x="2107057" y="199214"/>
                  </a:lnTo>
                  <a:lnTo>
                    <a:pt x="2147278" y="223094"/>
                  </a:lnTo>
                  <a:lnTo>
                    <a:pt x="2186194" y="248116"/>
                  </a:lnTo>
                  <a:lnTo>
                    <a:pt x="2223762" y="274247"/>
                  </a:lnTo>
                  <a:lnTo>
                    <a:pt x="2259936" y="301453"/>
                  </a:lnTo>
                  <a:lnTo>
                    <a:pt x="2294670" y="329700"/>
                  </a:lnTo>
                  <a:lnTo>
                    <a:pt x="2327922" y="358955"/>
                  </a:lnTo>
                  <a:lnTo>
                    <a:pt x="2359645" y="389183"/>
                  </a:lnTo>
                  <a:lnTo>
                    <a:pt x="2389795" y="420352"/>
                  </a:lnTo>
                  <a:lnTo>
                    <a:pt x="2418327" y="452427"/>
                  </a:lnTo>
                  <a:lnTo>
                    <a:pt x="2445196" y="485375"/>
                  </a:lnTo>
                  <a:lnTo>
                    <a:pt x="2470358" y="519161"/>
                  </a:lnTo>
                  <a:lnTo>
                    <a:pt x="2493768" y="553753"/>
                  </a:lnTo>
                  <a:lnTo>
                    <a:pt x="2515380" y="589117"/>
                  </a:lnTo>
                  <a:lnTo>
                    <a:pt x="2535150" y="625218"/>
                  </a:lnTo>
                  <a:lnTo>
                    <a:pt x="2553034" y="662024"/>
                  </a:lnTo>
                  <a:lnTo>
                    <a:pt x="2568986" y="699500"/>
                  </a:lnTo>
                  <a:lnTo>
                    <a:pt x="2582962" y="737612"/>
                  </a:lnTo>
                  <a:lnTo>
                    <a:pt x="2594916" y="776328"/>
                  </a:lnTo>
                  <a:lnTo>
                    <a:pt x="2604805" y="815613"/>
                  </a:lnTo>
                  <a:lnTo>
                    <a:pt x="2612583" y="855434"/>
                  </a:lnTo>
                  <a:lnTo>
                    <a:pt x="2618205" y="895756"/>
                  </a:lnTo>
                  <a:lnTo>
                    <a:pt x="2621627" y="936547"/>
                  </a:lnTo>
                  <a:lnTo>
                    <a:pt x="2622804" y="977773"/>
                  </a:lnTo>
                </a:path>
                <a:path w="2632075" h="3155950">
                  <a:moveTo>
                    <a:pt x="10667" y="964692"/>
                  </a:moveTo>
                  <a:lnTo>
                    <a:pt x="10667" y="3155442"/>
                  </a:lnTo>
                </a:path>
                <a:path w="2632075" h="3155950">
                  <a:moveTo>
                    <a:pt x="2622804" y="964692"/>
                  </a:moveTo>
                  <a:lnTo>
                    <a:pt x="2622804" y="3155442"/>
                  </a:lnTo>
                </a:path>
                <a:path w="2632075" h="3155950">
                  <a:moveTo>
                    <a:pt x="0" y="3153156"/>
                  </a:moveTo>
                  <a:lnTo>
                    <a:pt x="2631567" y="3153156"/>
                  </a:lnTo>
                </a:path>
              </a:pathLst>
            </a:custGeom>
            <a:ln w="19050">
              <a:solidFill>
                <a:srgbClr val="94AFB8"/>
              </a:solidFill>
            </a:ln>
          </p:spPr>
          <p:txBody>
            <a:bodyPr wrap="square" lIns="0" tIns="0" rIns="0" bIns="0" rtlCol="0"/>
            <a:lstStyle/>
            <a:p>
              <a:endParaRPr/>
            </a:p>
          </p:txBody>
        </p:sp>
      </p:grpSp>
      <p:sp>
        <p:nvSpPr>
          <p:cNvPr id="8" name="object 8"/>
          <p:cNvSpPr txBox="1"/>
          <p:nvPr/>
        </p:nvSpPr>
        <p:spPr>
          <a:xfrm>
            <a:off x="6430517" y="2979167"/>
            <a:ext cx="912494" cy="166071"/>
          </a:xfrm>
          <a:prstGeom prst="rect">
            <a:avLst/>
          </a:prstGeom>
        </p:spPr>
        <p:txBody>
          <a:bodyPr vert="horz" wrap="square" lIns="0" tIns="12065" rIns="0" bIns="0" rtlCol="0">
            <a:spAutoFit/>
          </a:bodyPr>
          <a:lstStyle/>
          <a:p>
            <a:pPr marL="12700">
              <a:spcBef>
                <a:spcPts val="95"/>
              </a:spcBef>
            </a:pPr>
            <a:r>
              <a:rPr sz="1000" spc="-20" dirty="0">
                <a:latin typeface="Meiryo UI"/>
                <a:cs typeface="Meiryo UI"/>
              </a:rPr>
              <a:t>格納容器スプレイ</a:t>
            </a:r>
            <a:endParaRPr sz="1000">
              <a:latin typeface="Meiryo UI"/>
              <a:cs typeface="Meiryo UI"/>
            </a:endParaRPr>
          </a:p>
        </p:txBody>
      </p:sp>
      <p:sp>
        <p:nvSpPr>
          <p:cNvPr id="9" name="object 9"/>
          <p:cNvSpPr txBox="1"/>
          <p:nvPr/>
        </p:nvSpPr>
        <p:spPr>
          <a:xfrm>
            <a:off x="6235066" y="2646680"/>
            <a:ext cx="911225" cy="166071"/>
          </a:xfrm>
          <a:prstGeom prst="rect">
            <a:avLst/>
          </a:prstGeom>
        </p:spPr>
        <p:txBody>
          <a:bodyPr vert="horz" wrap="square" lIns="0" tIns="12065" rIns="0" bIns="0" rtlCol="0">
            <a:spAutoFit/>
          </a:bodyPr>
          <a:lstStyle/>
          <a:p>
            <a:pPr marL="12700">
              <a:spcBef>
                <a:spcPts val="95"/>
              </a:spcBef>
            </a:pPr>
            <a:r>
              <a:rPr sz="1000" spc="-20" dirty="0">
                <a:latin typeface="Meiryo UI"/>
                <a:cs typeface="Meiryo UI"/>
              </a:rPr>
              <a:t>原子炉格納容器</a:t>
            </a:r>
            <a:endParaRPr sz="1000">
              <a:latin typeface="Meiryo UI"/>
              <a:cs typeface="Meiryo UI"/>
            </a:endParaRPr>
          </a:p>
        </p:txBody>
      </p:sp>
      <p:sp>
        <p:nvSpPr>
          <p:cNvPr id="10" name="object 10"/>
          <p:cNvSpPr txBox="1"/>
          <p:nvPr/>
        </p:nvSpPr>
        <p:spPr>
          <a:xfrm>
            <a:off x="7336663" y="3451048"/>
            <a:ext cx="657860" cy="166071"/>
          </a:xfrm>
          <a:prstGeom prst="rect">
            <a:avLst/>
          </a:prstGeom>
        </p:spPr>
        <p:txBody>
          <a:bodyPr vert="horz" wrap="square" lIns="0" tIns="12065" rIns="0" bIns="0" rtlCol="0">
            <a:spAutoFit/>
          </a:bodyPr>
          <a:lstStyle/>
          <a:p>
            <a:pPr marL="12700">
              <a:spcBef>
                <a:spcPts val="95"/>
              </a:spcBef>
            </a:pPr>
            <a:r>
              <a:rPr sz="1000" spc="-25" dirty="0">
                <a:latin typeface="Meiryo UI"/>
                <a:cs typeface="Meiryo UI"/>
              </a:rPr>
              <a:t>蒸気発生器</a:t>
            </a:r>
            <a:endParaRPr sz="1000">
              <a:latin typeface="Meiryo UI"/>
              <a:cs typeface="Meiryo UI"/>
            </a:endParaRPr>
          </a:p>
        </p:txBody>
      </p:sp>
      <p:sp>
        <p:nvSpPr>
          <p:cNvPr id="11" name="object 11"/>
          <p:cNvSpPr txBox="1"/>
          <p:nvPr/>
        </p:nvSpPr>
        <p:spPr>
          <a:xfrm>
            <a:off x="7015734" y="3659886"/>
            <a:ext cx="405130" cy="166071"/>
          </a:xfrm>
          <a:prstGeom prst="rect">
            <a:avLst/>
          </a:prstGeom>
        </p:spPr>
        <p:txBody>
          <a:bodyPr vert="horz" wrap="square" lIns="0" tIns="12065" rIns="0" bIns="0" rtlCol="0">
            <a:spAutoFit/>
          </a:bodyPr>
          <a:lstStyle/>
          <a:p>
            <a:pPr marL="12700">
              <a:spcBef>
                <a:spcPts val="95"/>
              </a:spcBef>
            </a:pPr>
            <a:r>
              <a:rPr sz="1000" spc="-25" dirty="0">
                <a:latin typeface="Meiryo UI"/>
                <a:cs typeface="Meiryo UI"/>
              </a:rPr>
              <a:t>加圧器</a:t>
            </a:r>
            <a:endParaRPr sz="1000">
              <a:latin typeface="Meiryo UI"/>
              <a:cs typeface="Meiryo UI"/>
            </a:endParaRPr>
          </a:p>
        </p:txBody>
      </p:sp>
      <p:sp>
        <p:nvSpPr>
          <p:cNvPr id="12" name="object 12"/>
          <p:cNvSpPr txBox="1"/>
          <p:nvPr/>
        </p:nvSpPr>
        <p:spPr>
          <a:xfrm>
            <a:off x="6557518" y="5059808"/>
            <a:ext cx="659765" cy="166071"/>
          </a:xfrm>
          <a:prstGeom prst="rect">
            <a:avLst/>
          </a:prstGeom>
        </p:spPr>
        <p:txBody>
          <a:bodyPr vert="horz" wrap="square" lIns="0" tIns="12065" rIns="0" bIns="0" rtlCol="0">
            <a:spAutoFit/>
          </a:bodyPr>
          <a:lstStyle/>
          <a:p>
            <a:pPr marL="12700">
              <a:spcBef>
                <a:spcPts val="95"/>
              </a:spcBef>
            </a:pPr>
            <a:r>
              <a:rPr sz="1000" spc="-20" dirty="0">
                <a:latin typeface="Meiryo UI"/>
                <a:cs typeface="Meiryo UI"/>
              </a:rPr>
              <a:t>原子炉容器</a:t>
            </a:r>
            <a:endParaRPr sz="1000">
              <a:latin typeface="Meiryo UI"/>
              <a:cs typeface="Meiryo UI"/>
            </a:endParaRPr>
          </a:p>
        </p:txBody>
      </p:sp>
      <p:sp>
        <p:nvSpPr>
          <p:cNvPr id="13" name="object 13"/>
          <p:cNvSpPr txBox="1"/>
          <p:nvPr/>
        </p:nvSpPr>
        <p:spPr>
          <a:xfrm>
            <a:off x="6301232" y="3625723"/>
            <a:ext cx="547370" cy="328295"/>
          </a:xfrm>
          <a:prstGeom prst="rect">
            <a:avLst/>
          </a:prstGeom>
        </p:spPr>
        <p:txBody>
          <a:bodyPr vert="horz" wrap="square" lIns="0" tIns="17780" rIns="0" bIns="0" rtlCol="0">
            <a:spAutoFit/>
          </a:bodyPr>
          <a:lstStyle/>
          <a:p>
            <a:pPr marL="12700" marR="5080" indent="69850">
              <a:lnSpc>
                <a:spcPts val="1190"/>
              </a:lnSpc>
              <a:spcBef>
                <a:spcPts val="140"/>
              </a:spcBef>
            </a:pPr>
            <a:r>
              <a:rPr sz="1000" spc="-25" dirty="0">
                <a:latin typeface="Meiryo UI"/>
                <a:cs typeface="Meiryo UI"/>
              </a:rPr>
              <a:t>高性能</a:t>
            </a:r>
            <a:r>
              <a:rPr sz="1000" spc="-30" dirty="0">
                <a:latin typeface="Meiryo UI"/>
                <a:cs typeface="Meiryo UI"/>
              </a:rPr>
              <a:t>蓄圧タンク</a:t>
            </a:r>
            <a:endParaRPr sz="1000">
              <a:latin typeface="Meiryo UI"/>
              <a:cs typeface="Meiryo UI"/>
            </a:endParaRPr>
          </a:p>
        </p:txBody>
      </p:sp>
      <p:sp>
        <p:nvSpPr>
          <p:cNvPr id="14" name="object 14"/>
          <p:cNvSpPr txBox="1"/>
          <p:nvPr/>
        </p:nvSpPr>
        <p:spPr>
          <a:xfrm>
            <a:off x="5347461" y="5479797"/>
            <a:ext cx="1040130" cy="166071"/>
          </a:xfrm>
          <a:prstGeom prst="rect">
            <a:avLst/>
          </a:prstGeom>
        </p:spPr>
        <p:txBody>
          <a:bodyPr vert="horz" wrap="square" lIns="0" tIns="12065" rIns="0" bIns="0" rtlCol="0">
            <a:spAutoFit/>
          </a:bodyPr>
          <a:lstStyle/>
          <a:p>
            <a:pPr marL="12700">
              <a:spcBef>
                <a:spcPts val="95"/>
              </a:spcBef>
            </a:pPr>
            <a:r>
              <a:rPr sz="1000" spc="-25" dirty="0">
                <a:latin typeface="Meiryo UI"/>
                <a:cs typeface="Meiryo UI"/>
              </a:rPr>
              <a:t>燃料取替用水ピット</a:t>
            </a:r>
            <a:endParaRPr sz="1000">
              <a:latin typeface="Meiryo UI"/>
              <a:cs typeface="Meiryo UI"/>
            </a:endParaRPr>
          </a:p>
        </p:txBody>
      </p:sp>
      <p:sp>
        <p:nvSpPr>
          <p:cNvPr id="15" name="object 15"/>
          <p:cNvSpPr txBox="1"/>
          <p:nvPr/>
        </p:nvSpPr>
        <p:spPr>
          <a:xfrm>
            <a:off x="4602607" y="4628770"/>
            <a:ext cx="769620" cy="166071"/>
          </a:xfrm>
          <a:prstGeom prst="rect">
            <a:avLst/>
          </a:prstGeom>
        </p:spPr>
        <p:txBody>
          <a:bodyPr vert="horz" wrap="square" lIns="0" tIns="12065" rIns="0" bIns="0" rtlCol="0">
            <a:spAutoFit/>
          </a:bodyPr>
          <a:lstStyle/>
          <a:p>
            <a:pPr marL="12700">
              <a:spcBef>
                <a:spcPts val="95"/>
              </a:spcBef>
            </a:pPr>
            <a:r>
              <a:rPr sz="1000" spc="-25" dirty="0">
                <a:latin typeface="Meiryo UI"/>
                <a:cs typeface="Meiryo UI"/>
              </a:rPr>
              <a:t>(余熱除去系/</a:t>
            </a:r>
            <a:endParaRPr sz="1000">
              <a:latin typeface="Meiryo UI"/>
              <a:cs typeface="Meiryo UI"/>
            </a:endParaRPr>
          </a:p>
        </p:txBody>
      </p:sp>
      <p:sp>
        <p:nvSpPr>
          <p:cNvPr id="16" name="object 16"/>
          <p:cNvSpPr txBox="1"/>
          <p:nvPr/>
        </p:nvSpPr>
        <p:spPr>
          <a:xfrm>
            <a:off x="4651375" y="4779646"/>
            <a:ext cx="1094740" cy="166071"/>
          </a:xfrm>
          <a:prstGeom prst="rect">
            <a:avLst/>
          </a:prstGeom>
        </p:spPr>
        <p:txBody>
          <a:bodyPr vert="horz" wrap="square" lIns="0" tIns="12065" rIns="0" bIns="0" rtlCol="0">
            <a:spAutoFit/>
          </a:bodyPr>
          <a:lstStyle/>
          <a:p>
            <a:pPr marL="12700">
              <a:spcBef>
                <a:spcPts val="95"/>
              </a:spcBef>
            </a:pPr>
            <a:r>
              <a:rPr sz="1000" spc="-15" dirty="0">
                <a:latin typeface="Meiryo UI"/>
                <a:cs typeface="Meiryo UI"/>
              </a:rPr>
              <a:t>格納容器スプレイ系)</a:t>
            </a:r>
            <a:endParaRPr sz="1000">
              <a:latin typeface="Meiryo UI"/>
              <a:cs typeface="Meiryo UI"/>
            </a:endParaRPr>
          </a:p>
        </p:txBody>
      </p:sp>
      <p:sp>
        <p:nvSpPr>
          <p:cNvPr id="17" name="object 17"/>
          <p:cNvSpPr txBox="1"/>
          <p:nvPr/>
        </p:nvSpPr>
        <p:spPr>
          <a:xfrm>
            <a:off x="4400803" y="4207891"/>
            <a:ext cx="768350" cy="166071"/>
          </a:xfrm>
          <a:prstGeom prst="rect">
            <a:avLst/>
          </a:prstGeom>
        </p:spPr>
        <p:txBody>
          <a:bodyPr vert="horz" wrap="square" lIns="0" tIns="12065" rIns="0" bIns="0" rtlCol="0">
            <a:spAutoFit/>
          </a:bodyPr>
          <a:lstStyle/>
          <a:p>
            <a:pPr marL="12700">
              <a:spcBef>
                <a:spcPts val="95"/>
              </a:spcBef>
            </a:pPr>
            <a:r>
              <a:rPr sz="1000" spc="-25" dirty="0">
                <a:latin typeface="Meiryo UI"/>
                <a:cs typeface="Meiryo UI"/>
              </a:rPr>
              <a:t>(安全注入系)</a:t>
            </a:r>
            <a:endParaRPr sz="1000">
              <a:latin typeface="Meiryo UI"/>
              <a:cs typeface="Meiryo UI"/>
            </a:endParaRPr>
          </a:p>
        </p:txBody>
      </p:sp>
      <p:sp>
        <p:nvSpPr>
          <p:cNvPr id="18" name="object 18"/>
          <p:cNvSpPr txBox="1"/>
          <p:nvPr/>
        </p:nvSpPr>
        <p:spPr>
          <a:xfrm>
            <a:off x="4512945" y="3170937"/>
            <a:ext cx="405130" cy="166071"/>
          </a:xfrm>
          <a:prstGeom prst="rect">
            <a:avLst/>
          </a:prstGeom>
        </p:spPr>
        <p:txBody>
          <a:bodyPr vert="horz" wrap="square" lIns="0" tIns="12065" rIns="0" bIns="0" rtlCol="0">
            <a:spAutoFit/>
          </a:bodyPr>
          <a:lstStyle/>
          <a:p>
            <a:pPr marL="12700">
              <a:spcBef>
                <a:spcPts val="95"/>
              </a:spcBef>
            </a:pPr>
            <a:r>
              <a:rPr sz="1000" spc="-25" dirty="0">
                <a:latin typeface="Meiryo UI"/>
                <a:cs typeface="Meiryo UI"/>
              </a:rPr>
              <a:t>吸着塔</a:t>
            </a:r>
            <a:endParaRPr sz="1000">
              <a:latin typeface="Meiryo UI"/>
              <a:cs typeface="Meiryo UI"/>
            </a:endParaRPr>
          </a:p>
        </p:txBody>
      </p:sp>
      <p:sp>
        <p:nvSpPr>
          <p:cNvPr id="19" name="object 19"/>
          <p:cNvSpPr txBox="1"/>
          <p:nvPr/>
        </p:nvSpPr>
        <p:spPr>
          <a:xfrm>
            <a:off x="4697729" y="3618434"/>
            <a:ext cx="657860" cy="166071"/>
          </a:xfrm>
          <a:prstGeom prst="rect">
            <a:avLst/>
          </a:prstGeom>
        </p:spPr>
        <p:txBody>
          <a:bodyPr vert="horz" wrap="square" lIns="0" tIns="12065" rIns="0" bIns="0" rtlCol="0">
            <a:spAutoFit/>
          </a:bodyPr>
          <a:lstStyle/>
          <a:p>
            <a:pPr marL="12700">
              <a:spcBef>
                <a:spcPts val="95"/>
              </a:spcBef>
            </a:pPr>
            <a:r>
              <a:rPr sz="1000" spc="-25" dirty="0">
                <a:latin typeface="メイリオ"/>
                <a:cs typeface="メイリオ"/>
              </a:rPr>
              <a:t>凝縮タンク</a:t>
            </a:r>
            <a:endParaRPr sz="1000">
              <a:latin typeface="メイリオ"/>
              <a:cs typeface="メイリオ"/>
            </a:endParaRPr>
          </a:p>
        </p:txBody>
      </p:sp>
      <p:grpSp>
        <p:nvGrpSpPr>
          <p:cNvPr id="20" name="object 20"/>
          <p:cNvGrpSpPr/>
          <p:nvPr/>
        </p:nvGrpSpPr>
        <p:grpSpPr>
          <a:xfrm>
            <a:off x="4162299" y="2754122"/>
            <a:ext cx="4144645" cy="1804670"/>
            <a:chOff x="3019298" y="2754122"/>
            <a:chExt cx="4144645" cy="1804670"/>
          </a:xfrm>
        </p:grpSpPr>
        <p:sp>
          <p:nvSpPr>
            <p:cNvPr id="21" name="object 21"/>
            <p:cNvSpPr/>
            <p:nvPr/>
          </p:nvSpPr>
          <p:spPr>
            <a:xfrm>
              <a:off x="6905244" y="3570732"/>
              <a:ext cx="258445" cy="76200"/>
            </a:xfrm>
            <a:custGeom>
              <a:avLst/>
              <a:gdLst/>
              <a:ahLst/>
              <a:cxnLst/>
              <a:rect l="l" t="t" r="r" b="b"/>
              <a:pathLst>
                <a:path w="258445" h="76200">
                  <a:moveTo>
                    <a:pt x="182245" y="0"/>
                  </a:moveTo>
                  <a:lnTo>
                    <a:pt x="182245" y="76199"/>
                  </a:lnTo>
                  <a:lnTo>
                    <a:pt x="245745" y="44449"/>
                  </a:lnTo>
                  <a:lnTo>
                    <a:pt x="194945" y="44449"/>
                  </a:lnTo>
                  <a:lnTo>
                    <a:pt x="194945" y="31750"/>
                  </a:lnTo>
                  <a:lnTo>
                    <a:pt x="245745" y="31750"/>
                  </a:lnTo>
                  <a:lnTo>
                    <a:pt x="182245" y="0"/>
                  </a:lnTo>
                  <a:close/>
                </a:path>
                <a:path w="258445" h="76200">
                  <a:moveTo>
                    <a:pt x="182245" y="31750"/>
                  </a:moveTo>
                  <a:lnTo>
                    <a:pt x="0" y="31750"/>
                  </a:lnTo>
                  <a:lnTo>
                    <a:pt x="0" y="44449"/>
                  </a:lnTo>
                  <a:lnTo>
                    <a:pt x="182245" y="44449"/>
                  </a:lnTo>
                  <a:lnTo>
                    <a:pt x="182245" y="31750"/>
                  </a:lnTo>
                  <a:close/>
                </a:path>
                <a:path w="258445" h="76200">
                  <a:moveTo>
                    <a:pt x="245745" y="31750"/>
                  </a:moveTo>
                  <a:lnTo>
                    <a:pt x="194945" y="31750"/>
                  </a:lnTo>
                  <a:lnTo>
                    <a:pt x="194945" y="44449"/>
                  </a:lnTo>
                  <a:lnTo>
                    <a:pt x="245745" y="44449"/>
                  </a:lnTo>
                  <a:lnTo>
                    <a:pt x="258445" y="38099"/>
                  </a:lnTo>
                  <a:lnTo>
                    <a:pt x="245745" y="31750"/>
                  </a:lnTo>
                  <a:close/>
                </a:path>
              </a:pathLst>
            </a:custGeom>
            <a:solidFill>
              <a:srgbClr val="213E4A"/>
            </a:solidFill>
          </p:spPr>
          <p:txBody>
            <a:bodyPr wrap="square" lIns="0" tIns="0" rIns="0" bIns="0" rtlCol="0"/>
            <a:lstStyle/>
            <a:p>
              <a:endParaRPr/>
            </a:p>
          </p:txBody>
        </p:sp>
        <p:pic>
          <p:nvPicPr>
            <p:cNvPr id="22" name="object 22"/>
            <p:cNvPicPr/>
            <p:nvPr/>
          </p:nvPicPr>
          <p:blipFill>
            <a:blip r:embed="rId3" cstate="print"/>
            <a:stretch>
              <a:fillRect/>
            </a:stretch>
          </p:blipFill>
          <p:spPr>
            <a:xfrm>
              <a:off x="6900672" y="4482083"/>
              <a:ext cx="252475" cy="76200"/>
            </a:xfrm>
            <a:prstGeom prst="rect">
              <a:avLst/>
            </a:prstGeom>
          </p:spPr>
        </p:pic>
        <p:sp>
          <p:nvSpPr>
            <p:cNvPr id="23" name="object 23"/>
            <p:cNvSpPr/>
            <p:nvPr/>
          </p:nvSpPr>
          <p:spPr>
            <a:xfrm>
              <a:off x="3031998" y="2766822"/>
              <a:ext cx="1687195" cy="1144905"/>
            </a:xfrm>
            <a:custGeom>
              <a:avLst/>
              <a:gdLst/>
              <a:ahLst/>
              <a:cxnLst/>
              <a:rect l="l" t="t" r="r" b="b"/>
              <a:pathLst>
                <a:path w="1687195" h="1144904">
                  <a:moveTo>
                    <a:pt x="0" y="1144523"/>
                  </a:moveTo>
                  <a:lnTo>
                    <a:pt x="1687068" y="1144523"/>
                  </a:lnTo>
                  <a:lnTo>
                    <a:pt x="1687068" y="0"/>
                  </a:lnTo>
                  <a:lnTo>
                    <a:pt x="0" y="0"/>
                  </a:lnTo>
                  <a:lnTo>
                    <a:pt x="0" y="1144523"/>
                  </a:lnTo>
                  <a:close/>
                </a:path>
              </a:pathLst>
            </a:custGeom>
            <a:ln w="25400">
              <a:solidFill>
                <a:srgbClr val="CF5197"/>
              </a:solidFill>
              <a:prstDash val="sysDot"/>
            </a:ln>
          </p:spPr>
          <p:txBody>
            <a:bodyPr wrap="square" lIns="0" tIns="0" rIns="0" bIns="0" rtlCol="0"/>
            <a:lstStyle/>
            <a:p>
              <a:endParaRPr/>
            </a:p>
          </p:txBody>
        </p:sp>
      </p:grpSp>
      <p:sp>
        <p:nvSpPr>
          <p:cNvPr id="24" name="object 24"/>
          <p:cNvSpPr txBox="1"/>
          <p:nvPr/>
        </p:nvSpPr>
        <p:spPr>
          <a:xfrm>
            <a:off x="5442965" y="6105551"/>
            <a:ext cx="787400" cy="166071"/>
          </a:xfrm>
          <a:prstGeom prst="rect">
            <a:avLst/>
          </a:prstGeom>
        </p:spPr>
        <p:txBody>
          <a:bodyPr vert="horz" wrap="square" lIns="0" tIns="12065" rIns="0" bIns="0" rtlCol="0">
            <a:spAutoFit/>
          </a:bodyPr>
          <a:lstStyle/>
          <a:p>
            <a:pPr marL="12700">
              <a:spcBef>
                <a:spcPts val="95"/>
              </a:spcBef>
            </a:pPr>
            <a:r>
              <a:rPr sz="1000" spc="-25" dirty="0">
                <a:latin typeface="Meiryo UI"/>
                <a:cs typeface="Meiryo UI"/>
              </a:rPr>
              <a:t>補助給水ピット</a:t>
            </a:r>
            <a:endParaRPr sz="1000">
              <a:latin typeface="Meiryo UI"/>
              <a:cs typeface="Meiryo UI"/>
            </a:endParaRPr>
          </a:p>
        </p:txBody>
      </p:sp>
      <p:sp>
        <p:nvSpPr>
          <p:cNvPr id="25" name="object 25"/>
          <p:cNvSpPr txBox="1"/>
          <p:nvPr/>
        </p:nvSpPr>
        <p:spPr>
          <a:xfrm>
            <a:off x="7019672" y="6105551"/>
            <a:ext cx="824865" cy="166071"/>
          </a:xfrm>
          <a:prstGeom prst="rect">
            <a:avLst/>
          </a:prstGeom>
        </p:spPr>
        <p:txBody>
          <a:bodyPr vert="horz" wrap="square" lIns="0" tIns="12065" rIns="0" bIns="0" rtlCol="0">
            <a:spAutoFit/>
          </a:bodyPr>
          <a:lstStyle/>
          <a:p>
            <a:pPr marL="12700">
              <a:spcBef>
                <a:spcPts val="95"/>
              </a:spcBef>
            </a:pPr>
            <a:r>
              <a:rPr sz="1000" spc="-20" dirty="0">
                <a:latin typeface="Meiryo UI"/>
                <a:cs typeface="Meiryo UI"/>
              </a:rPr>
              <a:t>補助給水ポンプ</a:t>
            </a:r>
            <a:endParaRPr sz="1000">
              <a:latin typeface="Meiryo UI"/>
              <a:cs typeface="Meiryo UI"/>
            </a:endParaRPr>
          </a:p>
        </p:txBody>
      </p:sp>
      <p:sp>
        <p:nvSpPr>
          <p:cNvPr id="26" name="object 26"/>
          <p:cNvSpPr txBox="1"/>
          <p:nvPr/>
        </p:nvSpPr>
        <p:spPr>
          <a:xfrm>
            <a:off x="4350257" y="5698033"/>
            <a:ext cx="842010" cy="166071"/>
          </a:xfrm>
          <a:prstGeom prst="rect">
            <a:avLst/>
          </a:prstGeom>
        </p:spPr>
        <p:txBody>
          <a:bodyPr vert="horz" wrap="square" lIns="0" tIns="12065" rIns="0" bIns="0" rtlCol="0">
            <a:spAutoFit/>
          </a:bodyPr>
          <a:lstStyle/>
          <a:p>
            <a:pPr marL="12700">
              <a:spcBef>
                <a:spcPts val="95"/>
              </a:spcBef>
            </a:pPr>
            <a:r>
              <a:rPr sz="1000" spc="-20" dirty="0">
                <a:latin typeface="Meiryo UI"/>
                <a:cs typeface="Meiryo UI"/>
              </a:rPr>
              <a:t>代替炉心注水/</a:t>
            </a:r>
            <a:endParaRPr sz="1000">
              <a:latin typeface="Meiryo UI"/>
              <a:cs typeface="Meiryo UI"/>
            </a:endParaRPr>
          </a:p>
        </p:txBody>
      </p:sp>
      <p:sp>
        <p:nvSpPr>
          <p:cNvPr id="27" name="object 27"/>
          <p:cNvSpPr txBox="1"/>
          <p:nvPr/>
        </p:nvSpPr>
        <p:spPr>
          <a:xfrm>
            <a:off x="4356354" y="5848909"/>
            <a:ext cx="952500" cy="166071"/>
          </a:xfrm>
          <a:prstGeom prst="rect">
            <a:avLst/>
          </a:prstGeom>
        </p:spPr>
        <p:txBody>
          <a:bodyPr vert="horz" wrap="square" lIns="0" tIns="12065" rIns="0" bIns="0" rtlCol="0">
            <a:spAutoFit/>
          </a:bodyPr>
          <a:lstStyle/>
          <a:p>
            <a:pPr marL="12700">
              <a:spcBef>
                <a:spcPts val="95"/>
              </a:spcBef>
            </a:pPr>
            <a:r>
              <a:rPr sz="1000" spc="-20" dirty="0">
                <a:latin typeface="Meiryo UI"/>
                <a:cs typeface="Meiryo UI"/>
              </a:rPr>
              <a:t>代替スプレイポンプ</a:t>
            </a:r>
            <a:endParaRPr sz="1000">
              <a:latin typeface="Meiryo UI"/>
              <a:cs typeface="Meiryo UI"/>
            </a:endParaRPr>
          </a:p>
        </p:txBody>
      </p:sp>
      <p:sp>
        <p:nvSpPr>
          <p:cNvPr id="28" name="object 28"/>
          <p:cNvSpPr txBox="1"/>
          <p:nvPr/>
        </p:nvSpPr>
        <p:spPr>
          <a:xfrm>
            <a:off x="1127575" y="1716533"/>
            <a:ext cx="2395855" cy="302647"/>
          </a:xfrm>
          <a:prstGeom prst="rect">
            <a:avLst/>
          </a:prstGeom>
          <a:solidFill>
            <a:srgbClr val="0066FF"/>
          </a:solidFill>
        </p:spPr>
        <p:txBody>
          <a:bodyPr vert="horz" wrap="square" lIns="0" tIns="25400" rIns="0" bIns="0" rtlCol="0">
            <a:spAutoFit/>
          </a:bodyPr>
          <a:lstStyle/>
          <a:p>
            <a:pPr marL="168275">
              <a:spcBef>
                <a:spcPts val="200"/>
              </a:spcBef>
            </a:pPr>
            <a:r>
              <a:rPr b="1" spc="-10" dirty="0">
                <a:solidFill>
                  <a:srgbClr val="FFFFFF"/>
                </a:solidFill>
                <a:latin typeface="Meiryo UI"/>
                <a:cs typeface="Meiryo UI"/>
              </a:rPr>
              <a:t>放射性物質放出防止</a:t>
            </a:r>
            <a:endParaRPr dirty="0">
              <a:latin typeface="Meiryo UI"/>
              <a:cs typeface="Meiryo UI"/>
            </a:endParaRPr>
          </a:p>
        </p:txBody>
      </p:sp>
      <p:sp>
        <p:nvSpPr>
          <p:cNvPr id="29" name="object 29"/>
          <p:cNvSpPr txBox="1"/>
          <p:nvPr/>
        </p:nvSpPr>
        <p:spPr>
          <a:xfrm>
            <a:off x="3995927" y="1472184"/>
            <a:ext cx="2026920" cy="302647"/>
          </a:xfrm>
          <a:prstGeom prst="rect">
            <a:avLst/>
          </a:prstGeom>
          <a:solidFill>
            <a:srgbClr val="ED797C"/>
          </a:solidFill>
        </p:spPr>
        <p:txBody>
          <a:bodyPr vert="horz" wrap="square" lIns="0" tIns="25400" rIns="0" bIns="0" rtlCol="0">
            <a:spAutoFit/>
          </a:bodyPr>
          <a:lstStyle/>
          <a:p>
            <a:pPr marL="162560">
              <a:spcBef>
                <a:spcPts val="200"/>
              </a:spcBef>
            </a:pPr>
            <a:r>
              <a:rPr b="1" spc="-15" dirty="0">
                <a:solidFill>
                  <a:srgbClr val="FFFFFF"/>
                </a:solidFill>
                <a:latin typeface="Meiryo UI"/>
                <a:cs typeface="Meiryo UI"/>
              </a:rPr>
              <a:t>セキュリティ高度化</a:t>
            </a:r>
            <a:endParaRPr>
              <a:latin typeface="Meiryo UI"/>
              <a:cs typeface="Meiryo UI"/>
            </a:endParaRPr>
          </a:p>
        </p:txBody>
      </p:sp>
      <p:sp>
        <p:nvSpPr>
          <p:cNvPr id="30" name="object 30"/>
          <p:cNvSpPr txBox="1"/>
          <p:nvPr/>
        </p:nvSpPr>
        <p:spPr>
          <a:xfrm>
            <a:off x="6423659" y="1472184"/>
            <a:ext cx="2316480" cy="302647"/>
          </a:xfrm>
          <a:prstGeom prst="rect">
            <a:avLst/>
          </a:prstGeom>
          <a:solidFill>
            <a:srgbClr val="ED797C"/>
          </a:solidFill>
        </p:spPr>
        <p:txBody>
          <a:bodyPr vert="horz" wrap="square" lIns="0" tIns="25400" rIns="0" bIns="0" rtlCol="0">
            <a:spAutoFit/>
          </a:bodyPr>
          <a:lstStyle/>
          <a:p>
            <a:pPr marL="130175">
              <a:spcBef>
                <a:spcPts val="200"/>
              </a:spcBef>
            </a:pPr>
            <a:r>
              <a:rPr b="1" spc="-10" dirty="0">
                <a:solidFill>
                  <a:srgbClr val="FFFFFF"/>
                </a:solidFill>
                <a:latin typeface="Meiryo UI"/>
                <a:cs typeface="Meiryo UI"/>
              </a:rPr>
              <a:t>大型航空機衝突対策</a:t>
            </a:r>
            <a:endParaRPr>
              <a:latin typeface="Meiryo UI"/>
              <a:cs typeface="Meiryo UI"/>
            </a:endParaRPr>
          </a:p>
        </p:txBody>
      </p:sp>
      <p:sp>
        <p:nvSpPr>
          <p:cNvPr id="31" name="object 31"/>
          <p:cNvSpPr txBox="1"/>
          <p:nvPr/>
        </p:nvSpPr>
        <p:spPr>
          <a:xfrm>
            <a:off x="506341" y="2068564"/>
            <a:ext cx="3298869" cy="659796"/>
          </a:xfrm>
          <a:prstGeom prst="rect">
            <a:avLst/>
          </a:prstGeom>
        </p:spPr>
        <p:txBody>
          <a:bodyPr vert="horz" wrap="square" lIns="0" tIns="13335" rIns="0" bIns="0" rtlCol="0">
            <a:spAutoFit/>
          </a:bodyPr>
          <a:lstStyle/>
          <a:p>
            <a:pPr marL="12700">
              <a:spcBef>
                <a:spcPts val="105"/>
              </a:spcBef>
            </a:pPr>
            <a:r>
              <a:rPr sz="1400" spc="-20" dirty="0" err="1">
                <a:latin typeface="BIZ UDPゴシック" panose="020B0400000000000000" pitchFamily="50" charset="-128"/>
                <a:ea typeface="BIZ UDPゴシック" panose="020B0400000000000000" pitchFamily="50" charset="-128"/>
                <a:cs typeface="Meiryo UI"/>
              </a:rPr>
              <a:t>万一の格納容器ベント時にも放射性希ガスを吸着・捕捉、専用タンク内に閉じ込め、事故の影響</a:t>
            </a:r>
            <a:r>
              <a:rPr sz="1400" spc="-5" dirty="0" err="1">
                <a:latin typeface="BIZ UDPゴシック" panose="020B0400000000000000" pitchFamily="50" charset="-128"/>
                <a:ea typeface="BIZ UDPゴシック" panose="020B0400000000000000" pitchFamily="50" charset="-128"/>
                <a:cs typeface="Meiryo UI"/>
              </a:rPr>
              <a:t>を発電所敷地内に限定</a:t>
            </a:r>
            <a:endParaRPr sz="1400" dirty="0">
              <a:latin typeface="BIZ UDPゴシック" panose="020B0400000000000000" pitchFamily="50" charset="-128"/>
              <a:ea typeface="BIZ UDPゴシック" panose="020B0400000000000000" pitchFamily="50" charset="-128"/>
              <a:cs typeface="Meiryo UI"/>
            </a:endParaRPr>
          </a:p>
        </p:txBody>
      </p:sp>
      <p:sp>
        <p:nvSpPr>
          <p:cNvPr id="32" name="object 32"/>
          <p:cNvSpPr txBox="1"/>
          <p:nvPr/>
        </p:nvSpPr>
        <p:spPr>
          <a:xfrm>
            <a:off x="6993383" y="1857883"/>
            <a:ext cx="1626235" cy="452755"/>
          </a:xfrm>
          <a:prstGeom prst="rect">
            <a:avLst/>
          </a:prstGeom>
        </p:spPr>
        <p:txBody>
          <a:bodyPr vert="horz" wrap="square" lIns="0" tIns="13335" rIns="0" bIns="0" rtlCol="0">
            <a:spAutoFit/>
          </a:bodyPr>
          <a:lstStyle/>
          <a:p>
            <a:pPr marL="12700" marR="5080">
              <a:spcBef>
                <a:spcPts val="105"/>
              </a:spcBef>
            </a:pPr>
            <a:r>
              <a:rPr sz="1400" spc="-5" dirty="0">
                <a:latin typeface="BIZ UDPゴシック" panose="020B0400000000000000" pitchFamily="50" charset="-128"/>
                <a:ea typeface="BIZ UDPゴシック" panose="020B0400000000000000" pitchFamily="50" charset="-128"/>
                <a:cs typeface="Meiryo UI"/>
              </a:rPr>
              <a:t>航空機衝突に耐えうる</a:t>
            </a:r>
            <a:r>
              <a:rPr sz="1400" spc="-10" dirty="0">
                <a:latin typeface="BIZ UDPゴシック" panose="020B0400000000000000" pitchFamily="50" charset="-128"/>
                <a:ea typeface="BIZ UDPゴシック" panose="020B0400000000000000" pitchFamily="50" charset="-128"/>
                <a:cs typeface="Meiryo UI"/>
              </a:rPr>
              <a:t>格納容器の強靭化</a:t>
            </a:r>
            <a:endParaRPr sz="1400">
              <a:latin typeface="BIZ UDPゴシック" panose="020B0400000000000000" pitchFamily="50" charset="-128"/>
              <a:ea typeface="BIZ UDPゴシック" panose="020B0400000000000000" pitchFamily="50" charset="-128"/>
              <a:cs typeface="Meiryo UI"/>
            </a:endParaRPr>
          </a:p>
        </p:txBody>
      </p:sp>
      <p:sp>
        <p:nvSpPr>
          <p:cNvPr id="33" name="object 33"/>
          <p:cNvSpPr txBox="1"/>
          <p:nvPr/>
        </p:nvSpPr>
        <p:spPr>
          <a:xfrm>
            <a:off x="4032886" y="1864233"/>
            <a:ext cx="1817742" cy="444352"/>
          </a:xfrm>
          <a:prstGeom prst="rect">
            <a:avLst/>
          </a:prstGeom>
        </p:spPr>
        <p:txBody>
          <a:bodyPr vert="horz" wrap="square" lIns="0" tIns="13335" rIns="0" bIns="0" rtlCol="0">
            <a:spAutoFit/>
          </a:bodyPr>
          <a:lstStyle/>
          <a:p>
            <a:pPr marL="12700" marR="5080">
              <a:spcBef>
                <a:spcPts val="105"/>
              </a:spcBef>
            </a:pPr>
            <a:r>
              <a:rPr sz="1400" spc="-5" dirty="0">
                <a:latin typeface="BIZ UDPゴシック" panose="020B0400000000000000" pitchFamily="50" charset="-128"/>
                <a:ea typeface="BIZ UDPゴシック" panose="020B0400000000000000" pitchFamily="50" charset="-128"/>
                <a:cs typeface="Meiryo UI"/>
              </a:rPr>
              <a:t>最先端技術を適用した</a:t>
            </a:r>
            <a:r>
              <a:rPr sz="1400" spc="-15" dirty="0">
                <a:latin typeface="BIZ UDPゴシック" panose="020B0400000000000000" pitchFamily="50" charset="-128"/>
                <a:ea typeface="BIZ UDPゴシック" panose="020B0400000000000000" pitchFamily="50" charset="-128"/>
                <a:cs typeface="Meiryo UI"/>
              </a:rPr>
              <a:t>サイバーセキュリティ</a:t>
            </a:r>
            <a:endParaRPr sz="1400" dirty="0">
              <a:latin typeface="BIZ UDPゴシック" panose="020B0400000000000000" pitchFamily="50" charset="-128"/>
              <a:ea typeface="BIZ UDPゴシック" panose="020B0400000000000000" pitchFamily="50" charset="-128"/>
              <a:cs typeface="Meiryo UI"/>
            </a:endParaRPr>
          </a:p>
        </p:txBody>
      </p:sp>
      <p:sp>
        <p:nvSpPr>
          <p:cNvPr id="34" name="object 34"/>
          <p:cNvSpPr txBox="1"/>
          <p:nvPr/>
        </p:nvSpPr>
        <p:spPr>
          <a:xfrm>
            <a:off x="541422" y="5685402"/>
            <a:ext cx="3395514" cy="659155"/>
          </a:xfrm>
          <a:prstGeom prst="rect">
            <a:avLst/>
          </a:prstGeom>
        </p:spPr>
        <p:txBody>
          <a:bodyPr vert="horz" wrap="square" lIns="0" tIns="12700" rIns="0" bIns="0" rtlCol="0">
            <a:spAutoFit/>
          </a:bodyPr>
          <a:lstStyle/>
          <a:p>
            <a:pPr marL="12700" marR="5080">
              <a:spcBef>
                <a:spcPts val="100"/>
              </a:spcBef>
            </a:pPr>
            <a:r>
              <a:rPr sz="1400" spc="-20" dirty="0" err="1">
                <a:latin typeface="BIZ UDPゴシック" panose="020B0400000000000000" pitchFamily="50" charset="-128"/>
                <a:ea typeface="BIZ UDPゴシック" panose="020B0400000000000000" pitchFamily="50" charset="-128"/>
                <a:cs typeface="Meiryo UI"/>
              </a:rPr>
              <a:t>万一の炉心溶融時にもデブリを専用</a:t>
            </a:r>
            <a:r>
              <a:rPr sz="1400" dirty="0" err="1">
                <a:latin typeface="BIZ UDPゴシック" panose="020B0400000000000000" pitchFamily="50" charset="-128"/>
                <a:ea typeface="BIZ UDPゴシック" panose="020B0400000000000000" pitchFamily="50" charset="-128"/>
                <a:cs typeface="Meiryo UI"/>
              </a:rPr>
              <a:t>設備（</a:t>
            </a:r>
            <a:r>
              <a:rPr sz="1400" spc="-5" dirty="0" err="1">
                <a:latin typeface="BIZ UDPゴシック" panose="020B0400000000000000" pitchFamily="50" charset="-128"/>
                <a:ea typeface="BIZ UDPゴシック" panose="020B0400000000000000" pitchFamily="50" charset="-128"/>
                <a:cs typeface="Meiryo UI"/>
              </a:rPr>
              <a:t>コアキャッチャ</a:t>
            </a:r>
            <a:r>
              <a:rPr sz="1400" spc="-10" dirty="0" err="1">
                <a:latin typeface="BIZ UDPゴシック" panose="020B0400000000000000" pitchFamily="50" charset="-128"/>
                <a:ea typeface="BIZ UDPゴシック" panose="020B0400000000000000" pitchFamily="50" charset="-128"/>
                <a:cs typeface="Meiryo UI"/>
              </a:rPr>
              <a:t>）</a:t>
            </a:r>
            <a:r>
              <a:rPr sz="1400" spc="-20" dirty="0" err="1">
                <a:latin typeface="BIZ UDPゴシック" panose="020B0400000000000000" pitchFamily="50" charset="-128"/>
                <a:ea typeface="BIZ UDPゴシック" panose="020B0400000000000000" pitchFamily="50" charset="-128"/>
                <a:cs typeface="Meiryo UI"/>
              </a:rPr>
              <a:t>に捕捉し、最終障壁である格納容器外への放</a:t>
            </a:r>
            <a:r>
              <a:rPr sz="1400" spc="-15" dirty="0" err="1">
                <a:latin typeface="BIZ UDPゴシック" panose="020B0400000000000000" pitchFamily="50" charset="-128"/>
                <a:ea typeface="BIZ UDPゴシック" panose="020B0400000000000000" pitchFamily="50" charset="-128"/>
                <a:cs typeface="Meiryo UI"/>
              </a:rPr>
              <a:t>出を防止</a:t>
            </a:r>
            <a:endParaRPr sz="1400" dirty="0">
              <a:latin typeface="BIZ UDPゴシック" panose="020B0400000000000000" pitchFamily="50" charset="-128"/>
              <a:ea typeface="BIZ UDPゴシック" panose="020B0400000000000000" pitchFamily="50" charset="-128"/>
              <a:cs typeface="Meiryo UI"/>
            </a:endParaRPr>
          </a:p>
        </p:txBody>
      </p:sp>
      <p:sp>
        <p:nvSpPr>
          <p:cNvPr id="35" name="object 35"/>
          <p:cNvSpPr txBox="1"/>
          <p:nvPr/>
        </p:nvSpPr>
        <p:spPr>
          <a:xfrm>
            <a:off x="1329183" y="5340152"/>
            <a:ext cx="1798320" cy="300723"/>
          </a:xfrm>
          <a:prstGeom prst="rect">
            <a:avLst/>
          </a:prstGeom>
          <a:solidFill>
            <a:srgbClr val="0066FF"/>
          </a:solidFill>
        </p:spPr>
        <p:txBody>
          <a:bodyPr vert="horz" wrap="square" lIns="0" tIns="23495" rIns="0" bIns="0" rtlCol="0">
            <a:spAutoFit/>
          </a:bodyPr>
          <a:lstStyle/>
          <a:p>
            <a:pPr marL="212090">
              <a:spcBef>
                <a:spcPts val="185"/>
              </a:spcBef>
            </a:pPr>
            <a:r>
              <a:rPr b="1" spc="-10" dirty="0">
                <a:solidFill>
                  <a:srgbClr val="FFFFFF"/>
                </a:solidFill>
                <a:latin typeface="Meiryo UI"/>
                <a:cs typeface="Meiryo UI"/>
              </a:rPr>
              <a:t>溶融炉心対策</a:t>
            </a:r>
            <a:endParaRPr dirty="0">
              <a:latin typeface="Meiryo UI"/>
              <a:cs typeface="Meiryo UI"/>
            </a:endParaRPr>
          </a:p>
        </p:txBody>
      </p:sp>
      <p:grpSp>
        <p:nvGrpSpPr>
          <p:cNvPr id="36" name="object 36"/>
          <p:cNvGrpSpPr/>
          <p:nvPr/>
        </p:nvGrpSpPr>
        <p:grpSpPr>
          <a:xfrm>
            <a:off x="3697604" y="1868552"/>
            <a:ext cx="3475990" cy="4509135"/>
            <a:chOff x="2554604" y="1868551"/>
            <a:chExt cx="3475990" cy="4509135"/>
          </a:xfrm>
        </p:grpSpPr>
        <p:sp>
          <p:nvSpPr>
            <p:cNvPr id="37" name="object 37"/>
            <p:cNvSpPr/>
            <p:nvPr/>
          </p:nvSpPr>
          <p:spPr>
            <a:xfrm>
              <a:off x="2564129" y="2503170"/>
              <a:ext cx="473075" cy="271145"/>
            </a:xfrm>
            <a:custGeom>
              <a:avLst/>
              <a:gdLst/>
              <a:ahLst/>
              <a:cxnLst/>
              <a:rect l="l" t="t" r="r" b="b"/>
              <a:pathLst>
                <a:path w="473075" h="271144">
                  <a:moveTo>
                    <a:pt x="0" y="0"/>
                  </a:moveTo>
                  <a:lnTo>
                    <a:pt x="472694" y="270637"/>
                  </a:lnTo>
                </a:path>
              </a:pathLst>
            </a:custGeom>
            <a:ln w="19050">
              <a:solidFill>
                <a:srgbClr val="CF5197"/>
              </a:solidFill>
            </a:ln>
          </p:spPr>
          <p:txBody>
            <a:bodyPr wrap="square" lIns="0" tIns="0" rIns="0" bIns="0" rtlCol="0"/>
            <a:lstStyle/>
            <a:p>
              <a:endParaRPr/>
            </a:p>
          </p:txBody>
        </p:sp>
        <p:sp>
          <p:nvSpPr>
            <p:cNvPr id="38" name="object 38"/>
            <p:cNvSpPr/>
            <p:nvPr/>
          </p:nvSpPr>
          <p:spPr>
            <a:xfrm>
              <a:off x="5359661" y="1868551"/>
              <a:ext cx="281940" cy="599440"/>
            </a:xfrm>
            <a:custGeom>
              <a:avLst/>
              <a:gdLst/>
              <a:ahLst/>
              <a:cxnLst/>
              <a:rect l="l" t="t" r="r" b="b"/>
              <a:pathLst>
                <a:path w="281939" h="599439">
                  <a:moveTo>
                    <a:pt x="33601" y="297842"/>
                  </a:moveTo>
                  <a:lnTo>
                    <a:pt x="21074" y="299593"/>
                  </a:lnTo>
                  <a:lnTo>
                    <a:pt x="10271" y="306066"/>
                  </a:lnTo>
                  <a:lnTo>
                    <a:pt x="3040" y="315849"/>
                  </a:lnTo>
                  <a:lnTo>
                    <a:pt x="0" y="327632"/>
                  </a:lnTo>
                  <a:lnTo>
                    <a:pt x="1770" y="340106"/>
                  </a:lnTo>
                  <a:lnTo>
                    <a:pt x="93210" y="599439"/>
                  </a:lnTo>
                  <a:lnTo>
                    <a:pt x="141933" y="543560"/>
                  </a:lnTo>
                  <a:lnTo>
                    <a:pt x="136263" y="543560"/>
                  </a:lnTo>
                  <a:lnTo>
                    <a:pt x="73779" y="531622"/>
                  </a:lnTo>
                  <a:lnTo>
                    <a:pt x="95869" y="416177"/>
                  </a:lnTo>
                  <a:lnTo>
                    <a:pt x="61587" y="319024"/>
                  </a:lnTo>
                  <a:lnTo>
                    <a:pt x="55131" y="308201"/>
                  </a:lnTo>
                  <a:lnTo>
                    <a:pt x="45378" y="300926"/>
                  </a:lnTo>
                  <a:lnTo>
                    <a:pt x="33601" y="297842"/>
                  </a:lnTo>
                  <a:close/>
                </a:path>
                <a:path w="281939" h="599439">
                  <a:moveTo>
                    <a:pt x="95869" y="416177"/>
                  </a:moveTo>
                  <a:lnTo>
                    <a:pt x="73779" y="531622"/>
                  </a:lnTo>
                  <a:lnTo>
                    <a:pt x="136263" y="543560"/>
                  </a:lnTo>
                  <a:lnTo>
                    <a:pt x="139418" y="527050"/>
                  </a:lnTo>
                  <a:lnTo>
                    <a:pt x="134993" y="527050"/>
                  </a:lnTo>
                  <a:lnTo>
                    <a:pt x="81145" y="516763"/>
                  </a:lnTo>
                  <a:lnTo>
                    <a:pt x="116891" y="475752"/>
                  </a:lnTo>
                  <a:lnTo>
                    <a:pt x="95869" y="416177"/>
                  </a:lnTo>
                  <a:close/>
                </a:path>
                <a:path w="281939" h="599439">
                  <a:moveTo>
                    <a:pt x="247848" y="339709"/>
                  </a:moveTo>
                  <a:lnTo>
                    <a:pt x="236075" y="342846"/>
                  </a:lnTo>
                  <a:lnTo>
                    <a:pt x="226052" y="350520"/>
                  </a:lnTo>
                  <a:lnTo>
                    <a:pt x="158300" y="428246"/>
                  </a:lnTo>
                  <a:lnTo>
                    <a:pt x="136263" y="543560"/>
                  </a:lnTo>
                  <a:lnTo>
                    <a:pt x="141933" y="543560"/>
                  </a:lnTo>
                  <a:lnTo>
                    <a:pt x="273931" y="392175"/>
                  </a:lnTo>
                  <a:lnTo>
                    <a:pt x="280134" y="381226"/>
                  </a:lnTo>
                  <a:lnTo>
                    <a:pt x="281646" y="369157"/>
                  </a:lnTo>
                  <a:lnTo>
                    <a:pt x="278538" y="357421"/>
                  </a:lnTo>
                  <a:lnTo>
                    <a:pt x="270883" y="347472"/>
                  </a:lnTo>
                  <a:lnTo>
                    <a:pt x="259931" y="341215"/>
                  </a:lnTo>
                  <a:lnTo>
                    <a:pt x="247848" y="339709"/>
                  </a:lnTo>
                  <a:close/>
                </a:path>
                <a:path w="281939" h="599439">
                  <a:moveTo>
                    <a:pt x="116891" y="475752"/>
                  </a:moveTo>
                  <a:lnTo>
                    <a:pt x="81145" y="516763"/>
                  </a:lnTo>
                  <a:lnTo>
                    <a:pt x="134993" y="527050"/>
                  </a:lnTo>
                  <a:lnTo>
                    <a:pt x="116891" y="475752"/>
                  </a:lnTo>
                  <a:close/>
                </a:path>
                <a:path w="281939" h="599439">
                  <a:moveTo>
                    <a:pt x="158300" y="428246"/>
                  </a:moveTo>
                  <a:lnTo>
                    <a:pt x="116891" y="475752"/>
                  </a:lnTo>
                  <a:lnTo>
                    <a:pt x="134993" y="527050"/>
                  </a:lnTo>
                  <a:lnTo>
                    <a:pt x="139418" y="527050"/>
                  </a:lnTo>
                  <a:lnTo>
                    <a:pt x="158300" y="428246"/>
                  </a:lnTo>
                  <a:close/>
                </a:path>
                <a:path w="281939" h="599439">
                  <a:moveTo>
                    <a:pt x="175506" y="0"/>
                  </a:moveTo>
                  <a:lnTo>
                    <a:pt x="95869" y="416177"/>
                  </a:lnTo>
                  <a:lnTo>
                    <a:pt x="116891" y="475752"/>
                  </a:lnTo>
                  <a:lnTo>
                    <a:pt x="158300" y="428246"/>
                  </a:lnTo>
                  <a:lnTo>
                    <a:pt x="237863" y="11937"/>
                  </a:lnTo>
                  <a:lnTo>
                    <a:pt x="175506" y="0"/>
                  </a:lnTo>
                  <a:close/>
                </a:path>
              </a:pathLst>
            </a:custGeom>
            <a:solidFill>
              <a:srgbClr val="ED797C"/>
            </a:solidFill>
          </p:spPr>
          <p:txBody>
            <a:bodyPr wrap="square" lIns="0" tIns="0" rIns="0" bIns="0" rtlCol="0"/>
            <a:lstStyle/>
            <a:p>
              <a:endParaRPr/>
            </a:p>
          </p:txBody>
        </p:sp>
        <p:sp>
          <p:nvSpPr>
            <p:cNvPr id="39" name="object 39"/>
            <p:cNvSpPr/>
            <p:nvPr/>
          </p:nvSpPr>
          <p:spPr>
            <a:xfrm>
              <a:off x="5264658" y="2477769"/>
              <a:ext cx="507365" cy="50800"/>
            </a:xfrm>
            <a:custGeom>
              <a:avLst/>
              <a:gdLst/>
              <a:ahLst/>
              <a:cxnLst/>
              <a:rect l="l" t="t" r="r" b="b"/>
              <a:pathLst>
                <a:path w="507364" h="50800">
                  <a:moveTo>
                    <a:pt x="507111" y="0"/>
                  </a:moveTo>
                  <a:lnTo>
                    <a:pt x="0" y="0"/>
                  </a:lnTo>
                  <a:lnTo>
                    <a:pt x="0" y="50800"/>
                  </a:lnTo>
                  <a:lnTo>
                    <a:pt x="507111" y="50800"/>
                  </a:lnTo>
                  <a:lnTo>
                    <a:pt x="507111" y="0"/>
                  </a:lnTo>
                  <a:close/>
                </a:path>
              </a:pathLst>
            </a:custGeom>
            <a:solidFill>
              <a:srgbClr val="ED797C"/>
            </a:solidFill>
          </p:spPr>
          <p:txBody>
            <a:bodyPr wrap="square" lIns="0" tIns="0" rIns="0" bIns="0" rtlCol="0"/>
            <a:lstStyle/>
            <a:p>
              <a:endParaRPr/>
            </a:p>
          </p:txBody>
        </p:sp>
        <p:pic>
          <p:nvPicPr>
            <p:cNvPr id="40" name="object 40"/>
            <p:cNvPicPr/>
            <p:nvPr/>
          </p:nvPicPr>
          <p:blipFill>
            <a:blip r:embed="rId4" cstate="print"/>
            <a:stretch>
              <a:fillRect/>
            </a:stretch>
          </p:blipFill>
          <p:spPr>
            <a:xfrm>
              <a:off x="5574791" y="5318721"/>
              <a:ext cx="392442" cy="240068"/>
            </a:xfrm>
            <a:prstGeom prst="rect">
              <a:avLst/>
            </a:prstGeom>
          </p:spPr>
        </p:pic>
        <p:sp>
          <p:nvSpPr>
            <p:cNvPr id="41" name="object 41"/>
            <p:cNvSpPr/>
            <p:nvPr/>
          </p:nvSpPr>
          <p:spPr>
            <a:xfrm>
              <a:off x="5532881" y="5313426"/>
              <a:ext cx="485140" cy="262255"/>
            </a:xfrm>
            <a:custGeom>
              <a:avLst/>
              <a:gdLst/>
              <a:ahLst/>
              <a:cxnLst/>
              <a:rect l="l" t="t" r="r" b="b"/>
              <a:pathLst>
                <a:path w="485139" h="262254">
                  <a:moveTo>
                    <a:pt x="0" y="262128"/>
                  </a:moveTo>
                  <a:lnTo>
                    <a:pt x="484632" y="262128"/>
                  </a:lnTo>
                  <a:lnTo>
                    <a:pt x="484632" y="0"/>
                  </a:lnTo>
                  <a:lnTo>
                    <a:pt x="0" y="0"/>
                  </a:lnTo>
                  <a:lnTo>
                    <a:pt x="0" y="262128"/>
                  </a:lnTo>
                  <a:close/>
                </a:path>
              </a:pathLst>
            </a:custGeom>
            <a:ln w="25400">
              <a:solidFill>
                <a:srgbClr val="CF5197"/>
              </a:solidFill>
              <a:prstDash val="sysDot"/>
            </a:ln>
          </p:spPr>
          <p:txBody>
            <a:bodyPr wrap="square" lIns="0" tIns="0" rIns="0" bIns="0" rtlCol="0"/>
            <a:lstStyle/>
            <a:p>
              <a:endParaRPr/>
            </a:p>
          </p:txBody>
        </p:sp>
        <p:sp>
          <p:nvSpPr>
            <p:cNvPr id="42" name="object 42"/>
            <p:cNvSpPr/>
            <p:nvPr/>
          </p:nvSpPr>
          <p:spPr>
            <a:xfrm>
              <a:off x="5584697" y="5575554"/>
              <a:ext cx="0" cy="792480"/>
            </a:xfrm>
            <a:custGeom>
              <a:avLst/>
              <a:gdLst/>
              <a:ahLst/>
              <a:cxnLst/>
              <a:rect l="l" t="t" r="r" b="b"/>
              <a:pathLst>
                <a:path h="792479">
                  <a:moveTo>
                    <a:pt x="0" y="0"/>
                  </a:moveTo>
                  <a:lnTo>
                    <a:pt x="0" y="791997"/>
                  </a:lnTo>
                </a:path>
              </a:pathLst>
            </a:custGeom>
            <a:ln w="19050">
              <a:solidFill>
                <a:srgbClr val="CF5197"/>
              </a:solidFill>
            </a:ln>
          </p:spPr>
          <p:txBody>
            <a:bodyPr wrap="square" lIns="0" tIns="0" rIns="0" bIns="0" rtlCol="0"/>
            <a:lstStyle/>
            <a:p>
              <a:endParaRPr/>
            </a:p>
          </p:txBody>
        </p:sp>
        <p:pic>
          <p:nvPicPr>
            <p:cNvPr id="43" name="object 43"/>
            <p:cNvPicPr/>
            <p:nvPr/>
          </p:nvPicPr>
          <p:blipFill>
            <a:blip r:embed="rId5" cstate="print"/>
            <a:stretch>
              <a:fillRect/>
            </a:stretch>
          </p:blipFill>
          <p:spPr>
            <a:xfrm>
              <a:off x="2609087" y="3631692"/>
              <a:ext cx="483857" cy="619506"/>
            </a:xfrm>
            <a:prstGeom prst="rect">
              <a:avLst/>
            </a:prstGeom>
          </p:spPr>
        </p:pic>
        <p:sp>
          <p:nvSpPr>
            <p:cNvPr id="44" name="object 44"/>
            <p:cNvSpPr/>
            <p:nvPr/>
          </p:nvSpPr>
          <p:spPr>
            <a:xfrm>
              <a:off x="2683001" y="3702558"/>
              <a:ext cx="337820" cy="476250"/>
            </a:xfrm>
            <a:custGeom>
              <a:avLst/>
              <a:gdLst/>
              <a:ahLst/>
              <a:cxnLst/>
              <a:rect l="l" t="t" r="r" b="b"/>
              <a:pathLst>
                <a:path w="337819" h="476250">
                  <a:moveTo>
                    <a:pt x="0" y="0"/>
                  </a:moveTo>
                  <a:lnTo>
                    <a:pt x="337820" y="476250"/>
                  </a:lnTo>
                </a:path>
              </a:pathLst>
            </a:custGeom>
            <a:ln w="19050">
              <a:solidFill>
                <a:srgbClr val="CF5197"/>
              </a:solidFill>
            </a:ln>
          </p:spPr>
          <p:txBody>
            <a:bodyPr wrap="square" lIns="0" tIns="0" rIns="0" bIns="0" rtlCol="0"/>
            <a:lstStyle/>
            <a:p>
              <a:endParaRPr/>
            </a:p>
          </p:txBody>
        </p:sp>
      </p:grpSp>
      <p:sp>
        <p:nvSpPr>
          <p:cNvPr id="45" name="object 45"/>
          <p:cNvSpPr txBox="1"/>
          <p:nvPr/>
        </p:nvSpPr>
        <p:spPr>
          <a:xfrm>
            <a:off x="6813551" y="5566665"/>
            <a:ext cx="652145" cy="166071"/>
          </a:xfrm>
          <a:prstGeom prst="rect">
            <a:avLst/>
          </a:prstGeom>
        </p:spPr>
        <p:txBody>
          <a:bodyPr vert="horz" wrap="square" lIns="0" tIns="12065" rIns="0" bIns="0" rtlCol="0">
            <a:spAutoFit/>
          </a:bodyPr>
          <a:lstStyle/>
          <a:p>
            <a:pPr marL="12700">
              <a:spcBef>
                <a:spcPts val="95"/>
              </a:spcBef>
            </a:pPr>
            <a:r>
              <a:rPr sz="1000" spc="-25" dirty="0">
                <a:latin typeface="Meiryo UI"/>
                <a:cs typeface="Meiryo UI"/>
              </a:rPr>
              <a:t>コアキャッチャ</a:t>
            </a:r>
            <a:endParaRPr sz="1000">
              <a:latin typeface="Meiryo UI"/>
              <a:cs typeface="Meiryo UI"/>
            </a:endParaRPr>
          </a:p>
        </p:txBody>
      </p:sp>
      <p:sp>
        <p:nvSpPr>
          <p:cNvPr id="46" name="object 46"/>
          <p:cNvSpPr txBox="1"/>
          <p:nvPr/>
        </p:nvSpPr>
        <p:spPr>
          <a:xfrm>
            <a:off x="8602328" y="4605243"/>
            <a:ext cx="3456940" cy="228909"/>
          </a:xfrm>
          <a:prstGeom prst="rect">
            <a:avLst/>
          </a:prstGeom>
        </p:spPr>
        <p:txBody>
          <a:bodyPr vert="horz" wrap="square" lIns="0" tIns="13335" rIns="0" bIns="0" rtlCol="0">
            <a:spAutoFit/>
          </a:bodyPr>
          <a:lstStyle/>
          <a:p>
            <a:pPr marL="12700">
              <a:spcBef>
                <a:spcPts val="105"/>
              </a:spcBef>
            </a:pPr>
            <a:r>
              <a:rPr sz="1400" spc="-10" dirty="0" err="1">
                <a:latin typeface="BIZ UDPゴシック" panose="020B0400000000000000" pitchFamily="50" charset="-128"/>
                <a:ea typeface="BIZ UDPゴシック" panose="020B0400000000000000" pitchFamily="50" charset="-128"/>
                <a:cs typeface="Meiryo UI"/>
              </a:rPr>
              <a:t>出力調整機能</a:t>
            </a:r>
            <a:r>
              <a:rPr sz="1400" spc="-15" dirty="0" err="1">
                <a:latin typeface="BIZ UDPゴシック" panose="020B0400000000000000" pitchFamily="50" charset="-128"/>
                <a:ea typeface="BIZ UDPゴシック" panose="020B0400000000000000" pitchFamily="50" charset="-128"/>
                <a:cs typeface="Meiryo UI"/>
              </a:rPr>
              <a:t>（</a:t>
            </a:r>
            <a:r>
              <a:rPr sz="1400" spc="-25" dirty="0" err="1">
                <a:latin typeface="BIZ UDPゴシック" panose="020B0400000000000000" pitchFamily="50" charset="-128"/>
                <a:ea typeface="BIZ UDPゴシック" panose="020B0400000000000000" pitchFamily="50" charset="-128"/>
                <a:cs typeface="Meiryo UI"/>
              </a:rPr>
              <a:t>周波数制御</a:t>
            </a:r>
            <a:r>
              <a:rPr sz="1400" spc="-25" dirty="0">
                <a:latin typeface="BIZ UDPゴシック" panose="020B0400000000000000" pitchFamily="50" charset="-128"/>
                <a:ea typeface="BIZ UDPゴシック" panose="020B0400000000000000" pitchFamily="50" charset="-128"/>
                <a:cs typeface="Meiryo UI"/>
              </a:rPr>
              <a:t>、</a:t>
            </a:r>
            <a:r>
              <a:rPr lang="ja-JP" altLang="en-US" sz="1400" spc="-25" dirty="0">
                <a:latin typeface="BIZ UDPゴシック" panose="020B0400000000000000" pitchFamily="50" charset="-128"/>
                <a:ea typeface="BIZ UDPゴシック" panose="020B0400000000000000" pitchFamily="50" charset="-128"/>
                <a:cs typeface="Meiryo UI"/>
              </a:rPr>
              <a:t>負荷追従</a:t>
            </a:r>
            <a:r>
              <a:rPr sz="1400" spc="-20" dirty="0" err="1">
                <a:latin typeface="BIZ UDPゴシック" panose="020B0400000000000000" pitchFamily="50" charset="-128"/>
                <a:ea typeface="BIZ UDPゴシック" panose="020B0400000000000000" pitchFamily="50" charset="-128"/>
                <a:cs typeface="Meiryo UI"/>
              </a:rPr>
              <a:t>の強化</a:t>
            </a:r>
            <a:r>
              <a:rPr lang="ja-JP" altLang="en-US" sz="1400" spc="-20" dirty="0">
                <a:latin typeface="BIZ UDPゴシック" panose="020B0400000000000000" pitchFamily="50" charset="-128"/>
                <a:ea typeface="BIZ UDPゴシック" panose="020B0400000000000000" pitchFamily="50" charset="-128"/>
                <a:cs typeface="Meiryo UI"/>
              </a:rPr>
              <a:t>）</a:t>
            </a:r>
            <a:endParaRPr sz="1400" dirty="0">
              <a:latin typeface="BIZ UDPゴシック" panose="020B0400000000000000" pitchFamily="50" charset="-128"/>
              <a:ea typeface="BIZ UDPゴシック" panose="020B0400000000000000" pitchFamily="50" charset="-128"/>
              <a:cs typeface="Meiryo UI"/>
            </a:endParaRPr>
          </a:p>
        </p:txBody>
      </p:sp>
      <p:sp>
        <p:nvSpPr>
          <p:cNvPr id="47" name="object 47"/>
          <p:cNvSpPr txBox="1"/>
          <p:nvPr/>
        </p:nvSpPr>
        <p:spPr>
          <a:xfrm>
            <a:off x="8892540" y="1860804"/>
            <a:ext cx="2075814" cy="316752"/>
          </a:xfrm>
          <a:prstGeom prst="rect">
            <a:avLst/>
          </a:prstGeom>
          <a:solidFill>
            <a:srgbClr val="ED797C"/>
          </a:solidFill>
        </p:spPr>
        <p:txBody>
          <a:bodyPr vert="horz" wrap="square" lIns="0" tIns="39369" rIns="0" bIns="0" rtlCol="0">
            <a:spAutoFit/>
          </a:bodyPr>
          <a:lstStyle/>
          <a:p>
            <a:pPr marL="464820">
              <a:spcBef>
                <a:spcPts val="309"/>
              </a:spcBef>
            </a:pPr>
            <a:r>
              <a:rPr b="1" spc="-10" dirty="0">
                <a:solidFill>
                  <a:srgbClr val="FFFFFF"/>
                </a:solidFill>
                <a:latin typeface="Meiryo UI"/>
                <a:cs typeface="Meiryo UI"/>
              </a:rPr>
              <a:t>耐震性向上</a:t>
            </a:r>
            <a:endParaRPr>
              <a:latin typeface="Meiryo UI"/>
              <a:cs typeface="Meiryo UI"/>
            </a:endParaRPr>
          </a:p>
        </p:txBody>
      </p:sp>
      <p:sp>
        <p:nvSpPr>
          <p:cNvPr id="48" name="object 48"/>
          <p:cNvSpPr txBox="1"/>
          <p:nvPr/>
        </p:nvSpPr>
        <p:spPr>
          <a:xfrm>
            <a:off x="8886443" y="2653283"/>
            <a:ext cx="2082164" cy="573234"/>
          </a:xfrm>
          <a:prstGeom prst="rect">
            <a:avLst/>
          </a:prstGeom>
          <a:solidFill>
            <a:srgbClr val="ED797C"/>
          </a:solidFill>
        </p:spPr>
        <p:txBody>
          <a:bodyPr vert="horz" wrap="square" lIns="0" tIns="19050" rIns="0" bIns="0" rtlCol="0">
            <a:spAutoFit/>
          </a:bodyPr>
          <a:lstStyle/>
          <a:p>
            <a:pPr marL="33020" algn="ctr">
              <a:spcBef>
                <a:spcPts val="150"/>
              </a:spcBef>
            </a:pPr>
            <a:r>
              <a:rPr b="1" spc="-10" dirty="0">
                <a:solidFill>
                  <a:srgbClr val="FFFFFF"/>
                </a:solidFill>
                <a:latin typeface="Meiryo UI"/>
                <a:cs typeface="Meiryo UI"/>
              </a:rPr>
              <a:t>津波、その他</a:t>
            </a:r>
            <a:endParaRPr>
              <a:latin typeface="Meiryo UI"/>
              <a:cs typeface="Meiryo UI"/>
            </a:endParaRPr>
          </a:p>
          <a:p>
            <a:pPr marL="34290" algn="ctr">
              <a:spcBef>
                <a:spcPts val="5"/>
              </a:spcBef>
            </a:pPr>
            <a:r>
              <a:rPr b="1" spc="-10" dirty="0">
                <a:solidFill>
                  <a:srgbClr val="FFFFFF"/>
                </a:solidFill>
                <a:latin typeface="Meiryo UI"/>
                <a:cs typeface="Meiryo UI"/>
              </a:rPr>
              <a:t>自然災害への耐性</a:t>
            </a:r>
            <a:endParaRPr>
              <a:latin typeface="Meiryo UI"/>
              <a:cs typeface="Meiryo UI"/>
            </a:endParaRPr>
          </a:p>
        </p:txBody>
      </p:sp>
      <p:sp>
        <p:nvSpPr>
          <p:cNvPr id="49" name="object 49"/>
          <p:cNvSpPr txBox="1"/>
          <p:nvPr/>
        </p:nvSpPr>
        <p:spPr>
          <a:xfrm>
            <a:off x="8939022" y="3325496"/>
            <a:ext cx="3061389" cy="444352"/>
          </a:xfrm>
          <a:prstGeom prst="rect">
            <a:avLst/>
          </a:prstGeom>
        </p:spPr>
        <p:txBody>
          <a:bodyPr vert="horz" wrap="square" lIns="0" tIns="13335" rIns="0" bIns="0" rtlCol="0">
            <a:spAutoFit/>
          </a:bodyPr>
          <a:lstStyle/>
          <a:p>
            <a:pPr marL="12700" marR="5080">
              <a:spcBef>
                <a:spcPts val="105"/>
              </a:spcBef>
            </a:pPr>
            <a:r>
              <a:rPr sz="1400" spc="-15" dirty="0">
                <a:latin typeface="BIZ UDPゴシック" panose="020B0400000000000000" pitchFamily="50" charset="-128"/>
                <a:ea typeface="BIZ UDPゴシック" panose="020B0400000000000000" pitchFamily="50" charset="-128"/>
                <a:cs typeface="Meiryo UI"/>
              </a:rPr>
              <a:t>津波・竜巻・台風・火山等</a:t>
            </a:r>
            <a:r>
              <a:rPr sz="1400" spc="-20" dirty="0">
                <a:latin typeface="BIZ UDPゴシック" panose="020B0400000000000000" pitchFamily="50" charset="-128"/>
                <a:ea typeface="BIZ UDPゴシック" panose="020B0400000000000000" pitchFamily="50" charset="-128"/>
                <a:cs typeface="Meiryo UI"/>
              </a:rPr>
              <a:t>の自然災害への耐性を強化</a:t>
            </a:r>
            <a:endParaRPr sz="1400" dirty="0">
              <a:latin typeface="BIZ UDPゴシック" panose="020B0400000000000000" pitchFamily="50" charset="-128"/>
              <a:ea typeface="BIZ UDPゴシック" panose="020B0400000000000000" pitchFamily="50" charset="-128"/>
              <a:cs typeface="Meiryo UI"/>
            </a:endParaRPr>
          </a:p>
        </p:txBody>
      </p:sp>
      <p:grpSp>
        <p:nvGrpSpPr>
          <p:cNvPr id="50" name="object 50"/>
          <p:cNvGrpSpPr/>
          <p:nvPr/>
        </p:nvGrpSpPr>
        <p:grpSpPr>
          <a:xfrm>
            <a:off x="5795010" y="1867027"/>
            <a:ext cx="3058795" cy="1684655"/>
            <a:chOff x="4652009" y="1867026"/>
            <a:chExt cx="3058795" cy="1684655"/>
          </a:xfrm>
        </p:grpSpPr>
        <p:sp>
          <p:nvSpPr>
            <p:cNvPr id="51" name="object 51"/>
            <p:cNvSpPr/>
            <p:nvPr/>
          </p:nvSpPr>
          <p:spPr>
            <a:xfrm>
              <a:off x="4734686" y="1867026"/>
              <a:ext cx="279400" cy="595630"/>
            </a:xfrm>
            <a:custGeom>
              <a:avLst/>
              <a:gdLst/>
              <a:ahLst/>
              <a:cxnLst/>
              <a:rect l="l" t="t" r="r" b="b"/>
              <a:pathLst>
                <a:path w="279400" h="595630">
                  <a:moveTo>
                    <a:pt x="32385" y="343773"/>
                  </a:moveTo>
                  <a:lnTo>
                    <a:pt x="20391" y="345886"/>
                  </a:lnTo>
                  <a:lnTo>
                    <a:pt x="9779" y="352678"/>
                  </a:lnTo>
                  <a:lnTo>
                    <a:pt x="2567" y="363005"/>
                  </a:lnTo>
                  <a:lnTo>
                    <a:pt x="0" y="374904"/>
                  </a:lnTo>
                  <a:lnTo>
                    <a:pt x="2099" y="386897"/>
                  </a:lnTo>
                  <a:lnTo>
                    <a:pt x="8890" y="397510"/>
                  </a:lnTo>
                  <a:lnTo>
                    <a:pt x="199644" y="595630"/>
                  </a:lnTo>
                  <a:lnTo>
                    <a:pt x="215643" y="541909"/>
                  </a:lnTo>
                  <a:lnTo>
                    <a:pt x="153924" y="541909"/>
                  </a:lnTo>
                  <a:lnTo>
                    <a:pt x="126209" y="427832"/>
                  </a:lnTo>
                  <a:lnTo>
                    <a:pt x="54610" y="353440"/>
                  </a:lnTo>
                  <a:lnTo>
                    <a:pt x="44283" y="346303"/>
                  </a:lnTo>
                  <a:lnTo>
                    <a:pt x="32385" y="343773"/>
                  </a:lnTo>
                  <a:close/>
                </a:path>
                <a:path w="279400" h="595630">
                  <a:moveTo>
                    <a:pt x="126209" y="427832"/>
                  </a:moveTo>
                  <a:lnTo>
                    <a:pt x="153924" y="541909"/>
                  </a:lnTo>
                  <a:lnTo>
                    <a:pt x="215519" y="526923"/>
                  </a:lnTo>
                  <a:lnTo>
                    <a:pt x="215149" y="525399"/>
                  </a:lnTo>
                  <a:lnTo>
                    <a:pt x="154305" y="525399"/>
                  </a:lnTo>
                  <a:lnTo>
                    <a:pt x="169859" y="473185"/>
                  </a:lnTo>
                  <a:lnTo>
                    <a:pt x="126209" y="427832"/>
                  </a:lnTo>
                  <a:close/>
                </a:path>
                <a:path w="279400" h="595630">
                  <a:moveTo>
                    <a:pt x="244264" y="291494"/>
                  </a:moveTo>
                  <a:lnTo>
                    <a:pt x="232664" y="295132"/>
                  </a:lnTo>
                  <a:lnTo>
                    <a:pt x="223254" y="302841"/>
                  </a:lnTo>
                  <a:lnTo>
                    <a:pt x="217297" y="313944"/>
                  </a:lnTo>
                  <a:lnTo>
                    <a:pt x="187832" y="412851"/>
                  </a:lnTo>
                  <a:lnTo>
                    <a:pt x="215519" y="526923"/>
                  </a:lnTo>
                  <a:lnTo>
                    <a:pt x="153924" y="541909"/>
                  </a:lnTo>
                  <a:lnTo>
                    <a:pt x="215643" y="541909"/>
                  </a:lnTo>
                  <a:lnTo>
                    <a:pt x="278130" y="332105"/>
                  </a:lnTo>
                  <a:lnTo>
                    <a:pt x="279314" y="319575"/>
                  </a:lnTo>
                  <a:lnTo>
                    <a:pt x="275701" y="307975"/>
                  </a:lnTo>
                  <a:lnTo>
                    <a:pt x="267968" y="298565"/>
                  </a:lnTo>
                  <a:lnTo>
                    <a:pt x="256794" y="292608"/>
                  </a:lnTo>
                  <a:lnTo>
                    <a:pt x="244264" y="291494"/>
                  </a:lnTo>
                  <a:close/>
                </a:path>
                <a:path w="279400" h="595630">
                  <a:moveTo>
                    <a:pt x="169859" y="473185"/>
                  </a:moveTo>
                  <a:lnTo>
                    <a:pt x="154305" y="525399"/>
                  </a:lnTo>
                  <a:lnTo>
                    <a:pt x="207645" y="512445"/>
                  </a:lnTo>
                  <a:lnTo>
                    <a:pt x="169859" y="473185"/>
                  </a:lnTo>
                  <a:close/>
                </a:path>
                <a:path w="279400" h="595630">
                  <a:moveTo>
                    <a:pt x="187832" y="412851"/>
                  </a:moveTo>
                  <a:lnTo>
                    <a:pt x="169859" y="473185"/>
                  </a:lnTo>
                  <a:lnTo>
                    <a:pt x="207645" y="512445"/>
                  </a:lnTo>
                  <a:lnTo>
                    <a:pt x="154305" y="525399"/>
                  </a:lnTo>
                  <a:lnTo>
                    <a:pt x="215149" y="525399"/>
                  </a:lnTo>
                  <a:lnTo>
                    <a:pt x="187832" y="412851"/>
                  </a:lnTo>
                  <a:close/>
                </a:path>
                <a:path w="279400" h="595630">
                  <a:moveTo>
                    <a:pt x="87630" y="0"/>
                  </a:moveTo>
                  <a:lnTo>
                    <a:pt x="25908" y="14986"/>
                  </a:lnTo>
                  <a:lnTo>
                    <a:pt x="126209" y="427832"/>
                  </a:lnTo>
                  <a:lnTo>
                    <a:pt x="169859" y="473185"/>
                  </a:lnTo>
                  <a:lnTo>
                    <a:pt x="187832" y="412851"/>
                  </a:lnTo>
                  <a:lnTo>
                    <a:pt x="87630" y="0"/>
                  </a:lnTo>
                  <a:close/>
                </a:path>
              </a:pathLst>
            </a:custGeom>
            <a:solidFill>
              <a:srgbClr val="ED797C"/>
            </a:solidFill>
          </p:spPr>
          <p:txBody>
            <a:bodyPr wrap="square" lIns="0" tIns="0" rIns="0" bIns="0" rtlCol="0"/>
            <a:lstStyle/>
            <a:p>
              <a:endParaRPr/>
            </a:p>
          </p:txBody>
        </p:sp>
        <p:sp>
          <p:nvSpPr>
            <p:cNvPr id="52" name="object 52"/>
            <p:cNvSpPr/>
            <p:nvPr/>
          </p:nvSpPr>
          <p:spPr>
            <a:xfrm>
              <a:off x="4652010" y="2477769"/>
              <a:ext cx="507365" cy="50800"/>
            </a:xfrm>
            <a:custGeom>
              <a:avLst/>
              <a:gdLst/>
              <a:ahLst/>
              <a:cxnLst/>
              <a:rect l="l" t="t" r="r" b="b"/>
              <a:pathLst>
                <a:path w="507364" h="50800">
                  <a:moveTo>
                    <a:pt x="507111" y="0"/>
                  </a:moveTo>
                  <a:lnTo>
                    <a:pt x="0" y="0"/>
                  </a:lnTo>
                  <a:lnTo>
                    <a:pt x="0" y="50800"/>
                  </a:lnTo>
                  <a:lnTo>
                    <a:pt x="507111" y="50800"/>
                  </a:lnTo>
                  <a:lnTo>
                    <a:pt x="507111" y="0"/>
                  </a:lnTo>
                  <a:close/>
                </a:path>
              </a:pathLst>
            </a:custGeom>
            <a:solidFill>
              <a:srgbClr val="ED797C"/>
            </a:solidFill>
          </p:spPr>
          <p:txBody>
            <a:bodyPr wrap="square" lIns="0" tIns="0" rIns="0" bIns="0" rtlCol="0"/>
            <a:lstStyle/>
            <a:p>
              <a:endParaRPr/>
            </a:p>
          </p:txBody>
        </p:sp>
        <p:sp>
          <p:nvSpPr>
            <p:cNvPr id="53" name="object 53"/>
            <p:cNvSpPr/>
            <p:nvPr/>
          </p:nvSpPr>
          <p:spPr>
            <a:xfrm>
              <a:off x="7305928" y="3225672"/>
              <a:ext cx="405130" cy="325755"/>
            </a:xfrm>
            <a:custGeom>
              <a:avLst/>
              <a:gdLst/>
              <a:ahLst/>
              <a:cxnLst/>
              <a:rect l="l" t="t" r="r" b="b"/>
              <a:pathLst>
                <a:path w="405129" h="325754">
                  <a:moveTo>
                    <a:pt x="130859" y="50464"/>
                  </a:moveTo>
                  <a:lnTo>
                    <a:pt x="118951" y="53070"/>
                  </a:lnTo>
                  <a:lnTo>
                    <a:pt x="108876" y="59938"/>
                  </a:lnTo>
                  <a:lnTo>
                    <a:pt x="101980" y="70485"/>
                  </a:lnTo>
                  <a:lnTo>
                    <a:pt x="0" y="325754"/>
                  </a:lnTo>
                  <a:lnTo>
                    <a:pt x="101498" y="312038"/>
                  </a:lnTo>
                  <a:lnTo>
                    <a:pt x="69215" y="312038"/>
                  </a:lnTo>
                  <a:lnTo>
                    <a:pt x="30099" y="262000"/>
                  </a:lnTo>
                  <a:lnTo>
                    <a:pt x="122660" y="189779"/>
                  </a:lnTo>
                  <a:lnTo>
                    <a:pt x="160909" y="93979"/>
                  </a:lnTo>
                  <a:lnTo>
                    <a:pt x="163222" y="81601"/>
                  </a:lnTo>
                  <a:lnTo>
                    <a:pt x="160654" y="69723"/>
                  </a:lnTo>
                  <a:lnTo>
                    <a:pt x="153800" y="59654"/>
                  </a:lnTo>
                  <a:lnTo>
                    <a:pt x="143255" y="52704"/>
                  </a:lnTo>
                  <a:lnTo>
                    <a:pt x="130859" y="50464"/>
                  </a:lnTo>
                  <a:close/>
                </a:path>
                <a:path w="405129" h="325754">
                  <a:moveTo>
                    <a:pt x="122660" y="189779"/>
                  </a:moveTo>
                  <a:lnTo>
                    <a:pt x="30099" y="262000"/>
                  </a:lnTo>
                  <a:lnTo>
                    <a:pt x="69215" y="312038"/>
                  </a:lnTo>
                  <a:lnTo>
                    <a:pt x="86136" y="298830"/>
                  </a:lnTo>
                  <a:lnTo>
                    <a:pt x="79121" y="298830"/>
                  </a:lnTo>
                  <a:lnTo>
                    <a:pt x="45466" y="255524"/>
                  </a:lnTo>
                  <a:lnTo>
                    <a:pt x="99324" y="248228"/>
                  </a:lnTo>
                  <a:lnTo>
                    <a:pt x="122660" y="189779"/>
                  </a:lnTo>
                  <a:close/>
                </a:path>
                <a:path w="405129" h="325754">
                  <a:moveTo>
                    <a:pt x="263905" y="225932"/>
                  </a:moveTo>
                  <a:lnTo>
                    <a:pt x="161810" y="239763"/>
                  </a:lnTo>
                  <a:lnTo>
                    <a:pt x="69215" y="312038"/>
                  </a:lnTo>
                  <a:lnTo>
                    <a:pt x="101498" y="312038"/>
                  </a:lnTo>
                  <a:lnTo>
                    <a:pt x="272542" y="288925"/>
                  </a:lnTo>
                  <a:lnTo>
                    <a:pt x="299720" y="253111"/>
                  </a:lnTo>
                  <a:lnTo>
                    <a:pt x="295552" y="241256"/>
                  </a:lnTo>
                  <a:lnTo>
                    <a:pt x="287432" y="232187"/>
                  </a:lnTo>
                  <a:lnTo>
                    <a:pt x="276502" y="226786"/>
                  </a:lnTo>
                  <a:lnTo>
                    <a:pt x="263905" y="225932"/>
                  </a:lnTo>
                  <a:close/>
                </a:path>
                <a:path w="405129" h="325754">
                  <a:moveTo>
                    <a:pt x="99324" y="248228"/>
                  </a:moveTo>
                  <a:lnTo>
                    <a:pt x="45466" y="255524"/>
                  </a:lnTo>
                  <a:lnTo>
                    <a:pt x="79121" y="298830"/>
                  </a:lnTo>
                  <a:lnTo>
                    <a:pt x="99324" y="248228"/>
                  </a:lnTo>
                  <a:close/>
                </a:path>
                <a:path w="405129" h="325754">
                  <a:moveTo>
                    <a:pt x="161810" y="239763"/>
                  </a:moveTo>
                  <a:lnTo>
                    <a:pt x="99324" y="248228"/>
                  </a:lnTo>
                  <a:lnTo>
                    <a:pt x="79121" y="298830"/>
                  </a:lnTo>
                  <a:lnTo>
                    <a:pt x="86136" y="298830"/>
                  </a:lnTo>
                  <a:lnTo>
                    <a:pt x="161810" y="239763"/>
                  </a:lnTo>
                  <a:close/>
                </a:path>
                <a:path w="405129" h="325754">
                  <a:moveTo>
                    <a:pt x="365887" y="0"/>
                  </a:moveTo>
                  <a:lnTo>
                    <a:pt x="122660" y="189779"/>
                  </a:lnTo>
                  <a:lnTo>
                    <a:pt x="99324" y="248228"/>
                  </a:lnTo>
                  <a:lnTo>
                    <a:pt x="161810" y="239763"/>
                  </a:lnTo>
                  <a:lnTo>
                    <a:pt x="404875" y="50037"/>
                  </a:lnTo>
                  <a:lnTo>
                    <a:pt x="365887" y="0"/>
                  </a:lnTo>
                  <a:close/>
                </a:path>
              </a:pathLst>
            </a:custGeom>
            <a:solidFill>
              <a:srgbClr val="ED797C"/>
            </a:solidFill>
          </p:spPr>
          <p:txBody>
            <a:bodyPr wrap="square" lIns="0" tIns="0" rIns="0" bIns="0" rtlCol="0"/>
            <a:lstStyle/>
            <a:p>
              <a:endParaRPr/>
            </a:p>
          </p:txBody>
        </p:sp>
      </p:grpSp>
      <p:sp>
        <p:nvSpPr>
          <p:cNvPr id="54" name="object 54"/>
          <p:cNvSpPr txBox="1"/>
          <p:nvPr/>
        </p:nvSpPr>
        <p:spPr>
          <a:xfrm>
            <a:off x="8607705" y="5168356"/>
            <a:ext cx="2931741" cy="313547"/>
          </a:xfrm>
          <a:prstGeom prst="rect">
            <a:avLst/>
          </a:prstGeom>
          <a:solidFill>
            <a:srgbClr val="9FC152"/>
          </a:solidFill>
        </p:spPr>
        <p:txBody>
          <a:bodyPr vert="horz" wrap="square" lIns="0" tIns="36195" rIns="0" bIns="0" rtlCol="0">
            <a:spAutoFit/>
          </a:bodyPr>
          <a:lstStyle/>
          <a:p>
            <a:pPr marL="716915" marR="172720" indent="-535305">
              <a:spcBef>
                <a:spcPts val="285"/>
              </a:spcBef>
            </a:pPr>
            <a:r>
              <a:rPr b="1" spc="-15" dirty="0">
                <a:solidFill>
                  <a:srgbClr val="FFFFFF"/>
                </a:solidFill>
                <a:latin typeface="Meiryo UI"/>
                <a:cs typeface="Meiryo UI"/>
              </a:rPr>
              <a:t>カーボンフリー水素</a:t>
            </a:r>
            <a:r>
              <a:rPr b="1" spc="-25" dirty="0">
                <a:solidFill>
                  <a:srgbClr val="FFFFFF"/>
                </a:solidFill>
                <a:latin typeface="Meiryo UI"/>
                <a:cs typeface="Meiryo UI"/>
              </a:rPr>
              <a:t>の供給</a:t>
            </a:r>
            <a:endParaRPr dirty="0">
              <a:latin typeface="Meiryo UI"/>
              <a:cs typeface="Meiryo UI"/>
            </a:endParaRPr>
          </a:p>
        </p:txBody>
      </p:sp>
      <p:sp>
        <p:nvSpPr>
          <p:cNvPr id="55" name="object 55"/>
          <p:cNvSpPr txBox="1"/>
          <p:nvPr/>
        </p:nvSpPr>
        <p:spPr>
          <a:xfrm>
            <a:off x="8610073" y="5549413"/>
            <a:ext cx="3492883" cy="228909"/>
          </a:xfrm>
          <a:prstGeom prst="rect">
            <a:avLst/>
          </a:prstGeom>
        </p:spPr>
        <p:txBody>
          <a:bodyPr vert="horz" wrap="square" lIns="0" tIns="13335" rIns="0" bIns="0" rtlCol="0">
            <a:spAutoFit/>
          </a:bodyPr>
          <a:lstStyle/>
          <a:p>
            <a:pPr marL="12700">
              <a:spcBef>
                <a:spcPts val="105"/>
              </a:spcBef>
            </a:pPr>
            <a:r>
              <a:rPr sz="1400" spc="-20" dirty="0" err="1">
                <a:latin typeface="BIZ UDPゴシック" panose="020B0400000000000000" pitchFamily="50" charset="-128"/>
                <a:ea typeface="BIZ UDPゴシック" panose="020B0400000000000000" pitchFamily="50" charset="-128"/>
                <a:cs typeface="Meiryo UI"/>
              </a:rPr>
              <a:t>カーボンフリー電力による</a:t>
            </a:r>
            <a:r>
              <a:rPr sz="1400" dirty="0" err="1">
                <a:latin typeface="BIZ UDPゴシック" panose="020B0400000000000000" pitchFamily="50" charset="-128"/>
                <a:ea typeface="BIZ UDPゴシック" panose="020B0400000000000000" pitchFamily="50" charset="-128"/>
                <a:cs typeface="Meiryo UI"/>
              </a:rPr>
              <a:t>水素製造（水電解</a:t>
            </a:r>
            <a:r>
              <a:rPr sz="1400" spc="-50" dirty="0">
                <a:latin typeface="BIZ UDPゴシック" panose="020B0400000000000000" pitchFamily="50" charset="-128"/>
                <a:ea typeface="BIZ UDPゴシック" panose="020B0400000000000000" pitchFamily="50" charset="-128"/>
                <a:cs typeface="Meiryo UI"/>
              </a:rPr>
              <a:t>）</a:t>
            </a:r>
            <a:endParaRPr sz="1400" dirty="0">
              <a:latin typeface="BIZ UDPゴシック" panose="020B0400000000000000" pitchFamily="50" charset="-128"/>
              <a:ea typeface="BIZ UDPゴシック" panose="020B0400000000000000" pitchFamily="50" charset="-128"/>
              <a:cs typeface="Meiryo UI"/>
            </a:endParaRPr>
          </a:p>
        </p:txBody>
      </p:sp>
      <p:sp>
        <p:nvSpPr>
          <p:cNvPr id="56" name="object 56"/>
          <p:cNvSpPr txBox="1"/>
          <p:nvPr/>
        </p:nvSpPr>
        <p:spPr>
          <a:xfrm>
            <a:off x="1263779" y="4129509"/>
            <a:ext cx="2593975" cy="303287"/>
          </a:xfrm>
          <a:prstGeom prst="rect">
            <a:avLst/>
          </a:prstGeom>
          <a:solidFill>
            <a:srgbClr val="0066FF"/>
          </a:solidFill>
        </p:spPr>
        <p:txBody>
          <a:bodyPr vert="horz" wrap="square" lIns="0" tIns="26034" rIns="0" bIns="0" rtlCol="0">
            <a:spAutoFit/>
          </a:bodyPr>
          <a:lstStyle/>
          <a:p>
            <a:pPr marL="120650">
              <a:spcBef>
                <a:spcPts val="204"/>
              </a:spcBef>
            </a:pPr>
            <a:r>
              <a:rPr b="1" spc="-15" dirty="0">
                <a:solidFill>
                  <a:srgbClr val="FFFFFF"/>
                </a:solidFill>
                <a:latin typeface="Meiryo UI"/>
                <a:cs typeface="Meiryo UI"/>
              </a:rPr>
              <a:t>パッシブ安全設備の導入</a:t>
            </a:r>
            <a:endParaRPr dirty="0">
              <a:latin typeface="Meiryo UI"/>
              <a:cs typeface="Meiryo UI"/>
            </a:endParaRPr>
          </a:p>
        </p:txBody>
      </p:sp>
      <p:sp>
        <p:nvSpPr>
          <p:cNvPr id="57" name="object 57"/>
          <p:cNvSpPr txBox="1"/>
          <p:nvPr/>
        </p:nvSpPr>
        <p:spPr>
          <a:xfrm>
            <a:off x="541422" y="4477323"/>
            <a:ext cx="3595730" cy="452755"/>
          </a:xfrm>
          <a:prstGeom prst="rect">
            <a:avLst/>
          </a:prstGeom>
        </p:spPr>
        <p:txBody>
          <a:bodyPr vert="horz" wrap="square" lIns="0" tIns="12700" rIns="0" bIns="0" rtlCol="0">
            <a:spAutoFit/>
          </a:bodyPr>
          <a:lstStyle/>
          <a:p>
            <a:pPr marL="12700" marR="5080">
              <a:spcBef>
                <a:spcPts val="100"/>
              </a:spcBef>
            </a:pPr>
            <a:r>
              <a:rPr sz="1400" spc="-20" dirty="0" err="1">
                <a:latin typeface="BIZ UDPゴシック" panose="020B0400000000000000" pitchFamily="50" charset="-128"/>
                <a:ea typeface="BIZ UDPゴシック" panose="020B0400000000000000" pitchFamily="50" charset="-128"/>
                <a:cs typeface="Meiryo UI"/>
              </a:rPr>
              <a:t>電源を必要としないパッシブ安全設備も用いて炉心冷却、溶融炉</a:t>
            </a:r>
            <a:r>
              <a:rPr lang="ja-JP" altLang="en-US" sz="1400" spc="-20" dirty="0">
                <a:latin typeface="BIZ UDPゴシック" panose="020B0400000000000000" pitchFamily="50" charset="-128"/>
                <a:ea typeface="BIZ UDPゴシック" panose="020B0400000000000000" pitchFamily="50" charset="-128"/>
                <a:cs typeface="Meiryo UI"/>
              </a:rPr>
              <a:t>心対策</a:t>
            </a:r>
            <a:endParaRPr sz="1400" dirty="0">
              <a:latin typeface="BIZ UDPゴシック" panose="020B0400000000000000" pitchFamily="50" charset="-128"/>
              <a:ea typeface="BIZ UDPゴシック" panose="020B0400000000000000" pitchFamily="50" charset="-128"/>
              <a:cs typeface="Meiryo UI"/>
            </a:endParaRPr>
          </a:p>
        </p:txBody>
      </p:sp>
      <p:grpSp>
        <p:nvGrpSpPr>
          <p:cNvPr id="59" name="object 59"/>
          <p:cNvGrpSpPr/>
          <p:nvPr/>
        </p:nvGrpSpPr>
        <p:grpSpPr>
          <a:xfrm>
            <a:off x="6224270" y="3298698"/>
            <a:ext cx="2223770" cy="1105535"/>
            <a:chOff x="5081270" y="3298697"/>
            <a:chExt cx="2223770" cy="1105535"/>
          </a:xfrm>
        </p:grpSpPr>
        <p:sp>
          <p:nvSpPr>
            <p:cNvPr id="60" name="object 60"/>
            <p:cNvSpPr/>
            <p:nvPr/>
          </p:nvSpPr>
          <p:spPr>
            <a:xfrm>
              <a:off x="7253986" y="3298697"/>
              <a:ext cx="50800" cy="470534"/>
            </a:xfrm>
            <a:custGeom>
              <a:avLst/>
              <a:gdLst/>
              <a:ahLst/>
              <a:cxnLst/>
              <a:rect l="l" t="t" r="r" b="b"/>
              <a:pathLst>
                <a:path w="50800" h="470535">
                  <a:moveTo>
                    <a:pt x="50800" y="0"/>
                  </a:moveTo>
                  <a:lnTo>
                    <a:pt x="0" y="0"/>
                  </a:lnTo>
                  <a:lnTo>
                    <a:pt x="0" y="470408"/>
                  </a:lnTo>
                  <a:lnTo>
                    <a:pt x="50800" y="470408"/>
                  </a:lnTo>
                  <a:lnTo>
                    <a:pt x="50800" y="0"/>
                  </a:lnTo>
                  <a:close/>
                </a:path>
              </a:pathLst>
            </a:custGeom>
            <a:solidFill>
              <a:srgbClr val="ED797C"/>
            </a:solidFill>
          </p:spPr>
          <p:txBody>
            <a:bodyPr wrap="square" lIns="0" tIns="0" rIns="0" bIns="0" rtlCol="0"/>
            <a:lstStyle/>
            <a:p>
              <a:endParaRPr/>
            </a:p>
          </p:txBody>
        </p:sp>
        <p:sp>
          <p:nvSpPr>
            <p:cNvPr id="61" name="object 61"/>
            <p:cNvSpPr/>
            <p:nvPr/>
          </p:nvSpPr>
          <p:spPr>
            <a:xfrm>
              <a:off x="5093970" y="3600449"/>
              <a:ext cx="660400" cy="791210"/>
            </a:xfrm>
            <a:custGeom>
              <a:avLst/>
              <a:gdLst/>
              <a:ahLst/>
              <a:cxnLst/>
              <a:rect l="l" t="t" r="r" b="b"/>
              <a:pathLst>
                <a:path w="660400" h="791210">
                  <a:moveTo>
                    <a:pt x="0" y="790956"/>
                  </a:moveTo>
                  <a:lnTo>
                    <a:pt x="659891" y="790956"/>
                  </a:lnTo>
                  <a:lnTo>
                    <a:pt x="659891" y="0"/>
                  </a:lnTo>
                  <a:lnTo>
                    <a:pt x="0" y="0"/>
                  </a:lnTo>
                  <a:lnTo>
                    <a:pt x="0" y="790956"/>
                  </a:lnTo>
                  <a:close/>
                </a:path>
              </a:pathLst>
            </a:custGeom>
            <a:ln w="25400">
              <a:solidFill>
                <a:srgbClr val="CF5197"/>
              </a:solidFill>
              <a:prstDash val="sysDot"/>
            </a:ln>
          </p:spPr>
          <p:txBody>
            <a:bodyPr wrap="square" lIns="0" tIns="0" rIns="0" bIns="0" rtlCol="0"/>
            <a:lstStyle/>
            <a:p>
              <a:endParaRPr/>
            </a:p>
          </p:txBody>
        </p:sp>
      </p:grpSp>
      <p:sp>
        <p:nvSpPr>
          <p:cNvPr id="63" name="object 63"/>
          <p:cNvSpPr txBox="1"/>
          <p:nvPr/>
        </p:nvSpPr>
        <p:spPr>
          <a:xfrm>
            <a:off x="6726682" y="3445511"/>
            <a:ext cx="152400" cy="166071"/>
          </a:xfrm>
          <a:prstGeom prst="rect">
            <a:avLst/>
          </a:prstGeom>
        </p:spPr>
        <p:txBody>
          <a:bodyPr vert="horz" wrap="square" lIns="0" tIns="12065" rIns="0" bIns="0" rtlCol="0">
            <a:spAutoFit/>
          </a:bodyPr>
          <a:lstStyle/>
          <a:p>
            <a:pPr marL="12700">
              <a:spcBef>
                <a:spcPts val="95"/>
              </a:spcBef>
            </a:pPr>
            <a:r>
              <a:rPr sz="1000" b="1" spc="-5" dirty="0">
                <a:solidFill>
                  <a:srgbClr val="CF5197"/>
                </a:solidFill>
                <a:latin typeface="Meiryo UI"/>
                <a:cs typeface="Meiryo UI"/>
              </a:rPr>
              <a:t>※</a:t>
            </a:r>
            <a:endParaRPr sz="1000">
              <a:latin typeface="Meiryo UI"/>
              <a:cs typeface="Meiryo UI"/>
            </a:endParaRPr>
          </a:p>
        </p:txBody>
      </p:sp>
      <p:sp>
        <p:nvSpPr>
          <p:cNvPr id="64" name="object 64"/>
          <p:cNvSpPr txBox="1"/>
          <p:nvPr/>
        </p:nvSpPr>
        <p:spPr>
          <a:xfrm>
            <a:off x="7175120" y="5110429"/>
            <a:ext cx="802005" cy="336550"/>
          </a:xfrm>
          <a:prstGeom prst="rect">
            <a:avLst/>
          </a:prstGeom>
        </p:spPr>
        <p:txBody>
          <a:bodyPr vert="horz" wrap="square" lIns="0" tIns="12065" rIns="0" bIns="0" rtlCol="0">
            <a:spAutoFit/>
          </a:bodyPr>
          <a:lstStyle/>
          <a:p>
            <a:pPr marL="156210">
              <a:spcBef>
                <a:spcPts val="95"/>
              </a:spcBef>
            </a:pPr>
            <a:r>
              <a:rPr sz="1000" spc="-25" dirty="0">
                <a:latin typeface="Meiryo UI"/>
                <a:cs typeface="Meiryo UI"/>
              </a:rPr>
              <a:t>一次冷却材</a:t>
            </a:r>
            <a:endParaRPr sz="1000">
              <a:latin typeface="Meiryo UI"/>
              <a:cs typeface="Meiryo UI"/>
            </a:endParaRPr>
          </a:p>
          <a:p>
            <a:pPr marL="12700">
              <a:spcBef>
                <a:spcPts val="55"/>
              </a:spcBef>
              <a:tabLst>
                <a:tab pos="325120" algn="l"/>
              </a:tabLst>
            </a:pPr>
            <a:r>
              <a:rPr sz="1000" b="1" spc="-50" dirty="0">
                <a:solidFill>
                  <a:srgbClr val="CF5197"/>
                </a:solidFill>
                <a:latin typeface="Meiryo UI"/>
                <a:cs typeface="Meiryo UI"/>
              </a:rPr>
              <a:t>※</a:t>
            </a:r>
            <a:r>
              <a:rPr sz="1000" b="1" dirty="0">
                <a:solidFill>
                  <a:srgbClr val="CF5197"/>
                </a:solidFill>
                <a:latin typeface="Meiryo UI"/>
                <a:cs typeface="Meiryo UI"/>
              </a:rPr>
              <a:t>	</a:t>
            </a:r>
            <a:r>
              <a:rPr sz="1500" spc="-44" baseline="2777" dirty="0">
                <a:latin typeface="Meiryo UI"/>
                <a:cs typeface="Meiryo UI"/>
              </a:rPr>
              <a:t>ポンプ</a:t>
            </a:r>
            <a:endParaRPr sz="1500" baseline="2777">
              <a:latin typeface="Meiryo UI"/>
              <a:cs typeface="Meiryo UI"/>
            </a:endParaRPr>
          </a:p>
        </p:txBody>
      </p:sp>
      <p:sp>
        <p:nvSpPr>
          <p:cNvPr id="65" name="object 65"/>
          <p:cNvSpPr txBox="1"/>
          <p:nvPr/>
        </p:nvSpPr>
        <p:spPr>
          <a:xfrm>
            <a:off x="1298447" y="3022093"/>
            <a:ext cx="2550160" cy="302647"/>
          </a:xfrm>
          <a:prstGeom prst="rect">
            <a:avLst/>
          </a:prstGeom>
          <a:solidFill>
            <a:srgbClr val="0066FF"/>
          </a:solidFill>
        </p:spPr>
        <p:txBody>
          <a:bodyPr vert="horz" wrap="square" lIns="0" tIns="25400" rIns="0" bIns="0" rtlCol="0">
            <a:spAutoFit/>
          </a:bodyPr>
          <a:lstStyle/>
          <a:p>
            <a:pPr marL="144145">
              <a:spcBef>
                <a:spcPts val="200"/>
              </a:spcBef>
            </a:pPr>
            <a:r>
              <a:rPr b="1" spc="-50" dirty="0">
                <a:solidFill>
                  <a:srgbClr val="FFFFFF"/>
                </a:solidFill>
                <a:latin typeface="Meiryo UI"/>
                <a:cs typeface="Meiryo UI"/>
              </a:rPr>
              <a:t>冷却・閉じ込め機能強化</a:t>
            </a:r>
            <a:endParaRPr>
              <a:latin typeface="Meiryo UI"/>
              <a:cs typeface="Meiryo UI"/>
            </a:endParaRPr>
          </a:p>
        </p:txBody>
      </p:sp>
      <p:sp>
        <p:nvSpPr>
          <p:cNvPr id="66" name="object 66"/>
          <p:cNvSpPr txBox="1"/>
          <p:nvPr/>
        </p:nvSpPr>
        <p:spPr>
          <a:xfrm>
            <a:off x="541423" y="3424423"/>
            <a:ext cx="3286040" cy="452755"/>
          </a:xfrm>
          <a:prstGeom prst="rect">
            <a:avLst/>
          </a:prstGeom>
        </p:spPr>
        <p:txBody>
          <a:bodyPr vert="horz" wrap="square" lIns="0" tIns="13335" rIns="0" bIns="0" rtlCol="0">
            <a:spAutoFit/>
          </a:bodyPr>
          <a:lstStyle/>
          <a:p>
            <a:pPr marL="12700" marR="5080">
              <a:spcBef>
                <a:spcPts val="105"/>
              </a:spcBef>
            </a:pPr>
            <a:r>
              <a:rPr sz="1400" spc="-15" dirty="0">
                <a:latin typeface="BIZ UDPゴシック" panose="020B0400000000000000" pitchFamily="50" charset="-128"/>
                <a:ea typeface="BIZ UDPゴシック" panose="020B0400000000000000" pitchFamily="50" charset="-128"/>
                <a:cs typeface="Meiryo UI"/>
              </a:rPr>
              <a:t>炉心・格納容器冷却システム等の多重性・多様性を強化</a:t>
            </a:r>
            <a:endParaRPr sz="1400" dirty="0">
              <a:latin typeface="BIZ UDPゴシック" panose="020B0400000000000000" pitchFamily="50" charset="-128"/>
              <a:ea typeface="BIZ UDPゴシック" panose="020B0400000000000000" pitchFamily="50" charset="-128"/>
              <a:cs typeface="Meiryo UI"/>
            </a:endParaRPr>
          </a:p>
        </p:txBody>
      </p:sp>
      <p:sp>
        <p:nvSpPr>
          <p:cNvPr id="67" name="object 67"/>
          <p:cNvSpPr txBox="1"/>
          <p:nvPr/>
        </p:nvSpPr>
        <p:spPr>
          <a:xfrm>
            <a:off x="8610073" y="4264456"/>
            <a:ext cx="3183853" cy="313547"/>
          </a:xfrm>
          <a:prstGeom prst="rect">
            <a:avLst/>
          </a:prstGeom>
          <a:solidFill>
            <a:srgbClr val="9FC152"/>
          </a:solidFill>
        </p:spPr>
        <p:txBody>
          <a:bodyPr vert="horz" wrap="square" lIns="0" tIns="36195" rIns="0" bIns="0" rtlCol="0">
            <a:spAutoFit/>
          </a:bodyPr>
          <a:lstStyle/>
          <a:p>
            <a:pPr marL="1905" algn="ctr">
              <a:spcBef>
                <a:spcPts val="285"/>
              </a:spcBef>
            </a:pPr>
            <a:r>
              <a:rPr b="1" spc="-15" dirty="0" err="1">
                <a:solidFill>
                  <a:srgbClr val="FFFFFF"/>
                </a:solidFill>
                <a:latin typeface="Meiryo UI"/>
                <a:cs typeface="Meiryo UI"/>
              </a:rPr>
              <a:t>再生可能エネルギー</a:t>
            </a:r>
            <a:r>
              <a:rPr b="1" spc="-20" dirty="0" err="1">
                <a:solidFill>
                  <a:srgbClr val="FFFFFF"/>
                </a:solidFill>
                <a:latin typeface="Meiryo UI"/>
                <a:cs typeface="Meiryo UI"/>
              </a:rPr>
              <a:t>との共存</a:t>
            </a:r>
            <a:endParaRPr dirty="0">
              <a:latin typeface="Meiryo UI"/>
              <a:cs typeface="Meiryo UI"/>
            </a:endParaRPr>
          </a:p>
        </p:txBody>
      </p:sp>
      <p:grpSp>
        <p:nvGrpSpPr>
          <p:cNvPr id="68" name="object 68"/>
          <p:cNvGrpSpPr/>
          <p:nvPr/>
        </p:nvGrpSpPr>
        <p:grpSpPr>
          <a:xfrm>
            <a:off x="3323844" y="2237739"/>
            <a:ext cx="5561076" cy="4201934"/>
            <a:chOff x="2180844" y="2237739"/>
            <a:chExt cx="5561076" cy="4201934"/>
          </a:xfrm>
        </p:grpSpPr>
        <p:pic>
          <p:nvPicPr>
            <p:cNvPr id="69" name="object 69"/>
            <p:cNvPicPr/>
            <p:nvPr/>
          </p:nvPicPr>
          <p:blipFill>
            <a:blip r:embed="rId6" cstate="print"/>
            <a:stretch>
              <a:fillRect/>
            </a:stretch>
          </p:blipFill>
          <p:spPr>
            <a:xfrm>
              <a:off x="2667000" y="6091427"/>
              <a:ext cx="336042" cy="348246"/>
            </a:xfrm>
            <a:prstGeom prst="rect">
              <a:avLst/>
            </a:prstGeom>
          </p:spPr>
        </p:pic>
        <p:sp>
          <p:nvSpPr>
            <p:cNvPr id="70" name="object 70"/>
            <p:cNvSpPr/>
            <p:nvPr/>
          </p:nvSpPr>
          <p:spPr>
            <a:xfrm>
              <a:off x="2739390" y="6163818"/>
              <a:ext cx="2855595" cy="204470"/>
            </a:xfrm>
            <a:custGeom>
              <a:avLst/>
              <a:gdLst/>
              <a:ahLst/>
              <a:cxnLst/>
              <a:rect l="l" t="t" r="r" b="b"/>
              <a:pathLst>
                <a:path w="2855595" h="204470">
                  <a:moveTo>
                    <a:pt x="0" y="0"/>
                  </a:moveTo>
                  <a:lnTo>
                    <a:pt x="190373" y="203809"/>
                  </a:lnTo>
                </a:path>
                <a:path w="2855595" h="204470">
                  <a:moveTo>
                    <a:pt x="190500" y="204215"/>
                  </a:moveTo>
                  <a:lnTo>
                    <a:pt x="2855595" y="204215"/>
                  </a:lnTo>
                </a:path>
              </a:pathLst>
            </a:custGeom>
            <a:ln w="19050">
              <a:solidFill>
                <a:srgbClr val="CF5197"/>
              </a:solidFill>
            </a:ln>
          </p:spPr>
          <p:txBody>
            <a:bodyPr wrap="square" lIns="0" tIns="0" rIns="0" bIns="0" rtlCol="0"/>
            <a:lstStyle/>
            <a:p>
              <a:endParaRPr/>
            </a:p>
          </p:txBody>
        </p:sp>
        <p:sp>
          <p:nvSpPr>
            <p:cNvPr id="71" name="object 71"/>
            <p:cNvSpPr/>
            <p:nvPr/>
          </p:nvSpPr>
          <p:spPr>
            <a:xfrm>
              <a:off x="3030474" y="4074413"/>
              <a:ext cx="2260600" cy="2219325"/>
            </a:xfrm>
            <a:custGeom>
              <a:avLst/>
              <a:gdLst/>
              <a:ahLst/>
              <a:cxnLst/>
              <a:rect l="l" t="t" r="r" b="b"/>
              <a:pathLst>
                <a:path w="2260600" h="2219325">
                  <a:moveTo>
                    <a:pt x="0" y="0"/>
                  </a:moveTo>
                  <a:lnTo>
                    <a:pt x="19050" y="2218944"/>
                  </a:lnTo>
                  <a:lnTo>
                    <a:pt x="2260091" y="2218944"/>
                  </a:lnTo>
                  <a:lnTo>
                    <a:pt x="2259822" y="2168874"/>
                  </a:lnTo>
                  <a:lnTo>
                    <a:pt x="2259554" y="2118804"/>
                  </a:lnTo>
                  <a:lnTo>
                    <a:pt x="2259287" y="2068734"/>
                  </a:lnTo>
                  <a:lnTo>
                    <a:pt x="2259021" y="2018664"/>
                  </a:lnTo>
                  <a:lnTo>
                    <a:pt x="2258756" y="1968595"/>
                  </a:lnTo>
                  <a:lnTo>
                    <a:pt x="2258492" y="1918525"/>
                  </a:lnTo>
                  <a:lnTo>
                    <a:pt x="2258228" y="1868455"/>
                  </a:lnTo>
                  <a:lnTo>
                    <a:pt x="2257965" y="1818386"/>
                  </a:lnTo>
                  <a:lnTo>
                    <a:pt x="2257703" y="1768316"/>
                  </a:lnTo>
                  <a:lnTo>
                    <a:pt x="2257441" y="1718246"/>
                  </a:lnTo>
                  <a:lnTo>
                    <a:pt x="2257178" y="1668176"/>
                  </a:lnTo>
                  <a:lnTo>
                    <a:pt x="2256916" y="1618107"/>
                  </a:lnTo>
                  <a:lnTo>
                    <a:pt x="2256655" y="1568037"/>
                  </a:lnTo>
                  <a:lnTo>
                    <a:pt x="2256392" y="1517967"/>
                  </a:lnTo>
                  <a:lnTo>
                    <a:pt x="2256130" y="1467897"/>
                  </a:lnTo>
                  <a:lnTo>
                    <a:pt x="2255868" y="1417828"/>
                  </a:lnTo>
                  <a:lnTo>
                    <a:pt x="2255605" y="1367758"/>
                  </a:lnTo>
                  <a:lnTo>
                    <a:pt x="2255341" y="1317688"/>
                  </a:lnTo>
                  <a:lnTo>
                    <a:pt x="2255077" y="1267618"/>
                  </a:lnTo>
                  <a:lnTo>
                    <a:pt x="2254812" y="1217549"/>
                  </a:lnTo>
                  <a:lnTo>
                    <a:pt x="2254546" y="1167479"/>
                  </a:lnTo>
                  <a:lnTo>
                    <a:pt x="2254279" y="1117409"/>
                  </a:lnTo>
                  <a:lnTo>
                    <a:pt x="2254011" y="1067339"/>
                  </a:lnTo>
                  <a:lnTo>
                    <a:pt x="2253741" y="1017269"/>
                  </a:lnTo>
                  <a:lnTo>
                    <a:pt x="1257046" y="1017269"/>
                  </a:lnTo>
                  <a:lnTo>
                    <a:pt x="1257046" y="6350"/>
                  </a:lnTo>
                  <a:lnTo>
                    <a:pt x="0" y="0"/>
                  </a:lnTo>
                  <a:close/>
                </a:path>
              </a:pathLst>
            </a:custGeom>
            <a:ln w="25399">
              <a:solidFill>
                <a:srgbClr val="CF5197"/>
              </a:solidFill>
              <a:prstDash val="sysDot"/>
            </a:ln>
          </p:spPr>
          <p:txBody>
            <a:bodyPr wrap="square" lIns="0" tIns="0" rIns="0" bIns="0" rtlCol="0"/>
            <a:lstStyle/>
            <a:p>
              <a:endParaRPr/>
            </a:p>
          </p:txBody>
        </p:sp>
        <p:pic>
          <p:nvPicPr>
            <p:cNvPr id="72" name="object 72"/>
            <p:cNvPicPr/>
            <p:nvPr/>
          </p:nvPicPr>
          <p:blipFill>
            <a:blip r:embed="rId7" cstate="print"/>
            <a:stretch>
              <a:fillRect/>
            </a:stretch>
          </p:blipFill>
          <p:spPr>
            <a:xfrm>
              <a:off x="2180844" y="4824996"/>
              <a:ext cx="223253" cy="282689"/>
            </a:xfrm>
            <a:prstGeom prst="rect">
              <a:avLst/>
            </a:prstGeom>
          </p:spPr>
        </p:pic>
        <p:sp>
          <p:nvSpPr>
            <p:cNvPr id="73" name="object 73"/>
            <p:cNvSpPr/>
            <p:nvPr/>
          </p:nvSpPr>
          <p:spPr>
            <a:xfrm>
              <a:off x="2254757" y="4894325"/>
              <a:ext cx="593587" cy="108144"/>
            </a:xfrm>
            <a:custGeom>
              <a:avLst/>
              <a:gdLst/>
              <a:ahLst/>
              <a:cxnLst/>
              <a:rect l="l" t="t" r="r" b="b"/>
              <a:pathLst>
                <a:path w="378460" h="140970">
                  <a:moveTo>
                    <a:pt x="0" y="0"/>
                  </a:moveTo>
                  <a:lnTo>
                    <a:pt x="76708" y="140716"/>
                  </a:lnTo>
                </a:path>
                <a:path w="378460" h="140970">
                  <a:moveTo>
                    <a:pt x="73152" y="135636"/>
                  </a:moveTo>
                  <a:lnTo>
                    <a:pt x="377952" y="135636"/>
                  </a:lnTo>
                </a:path>
              </a:pathLst>
            </a:custGeom>
            <a:ln w="19050">
              <a:solidFill>
                <a:srgbClr val="CF5197"/>
              </a:solidFill>
            </a:ln>
          </p:spPr>
          <p:txBody>
            <a:bodyPr wrap="square" lIns="0" tIns="0" rIns="0" bIns="0" rtlCol="0"/>
            <a:lstStyle/>
            <a:p>
              <a:endParaRPr/>
            </a:p>
          </p:txBody>
        </p:sp>
        <p:sp>
          <p:nvSpPr>
            <p:cNvPr id="74" name="object 74"/>
            <p:cNvSpPr/>
            <p:nvPr/>
          </p:nvSpPr>
          <p:spPr>
            <a:xfrm>
              <a:off x="7253986" y="2567177"/>
              <a:ext cx="50800" cy="470534"/>
            </a:xfrm>
            <a:custGeom>
              <a:avLst/>
              <a:gdLst/>
              <a:ahLst/>
              <a:cxnLst/>
              <a:rect l="l" t="t" r="r" b="b"/>
              <a:pathLst>
                <a:path w="50800" h="470535">
                  <a:moveTo>
                    <a:pt x="50800" y="0"/>
                  </a:moveTo>
                  <a:lnTo>
                    <a:pt x="0" y="0"/>
                  </a:lnTo>
                  <a:lnTo>
                    <a:pt x="0" y="470408"/>
                  </a:lnTo>
                  <a:lnTo>
                    <a:pt x="50800" y="470408"/>
                  </a:lnTo>
                  <a:lnTo>
                    <a:pt x="50800" y="0"/>
                  </a:lnTo>
                  <a:close/>
                </a:path>
              </a:pathLst>
            </a:custGeom>
            <a:solidFill>
              <a:srgbClr val="ED797C"/>
            </a:solidFill>
          </p:spPr>
          <p:txBody>
            <a:bodyPr wrap="square" lIns="0" tIns="0" rIns="0" bIns="0" rtlCol="0"/>
            <a:lstStyle/>
            <a:p>
              <a:endParaRPr/>
            </a:p>
          </p:txBody>
        </p:sp>
        <p:sp>
          <p:nvSpPr>
            <p:cNvPr id="75" name="object 75"/>
            <p:cNvSpPr/>
            <p:nvPr/>
          </p:nvSpPr>
          <p:spPr>
            <a:xfrm>
              <a:off x="7312025" y="2237739"/>
              <a:ext cx="429895" cy="545465"/>
            </a:xfrm>
            <a:custGeom>
              <a:avLst/>
              <a:gdLst/>
              <a:ahLst/>
              <a:cxnLst/>
              <a:rect l="l" t="t" r="r" b="b"/>
              <a:pathLst>
                <a:path w="429895" h="545464">
                  <a:moveTo>
                    <a:pt x="70484" y="245237"/>
                  </a:moveTo>
                  <a:lnTo>
                    <a:pt x="34925" y="272669"/>
                  </a:lnTo>
                  <a:lnTo>
                    <a:pt x="0" y="545464"/>
                  </a:lnTo>
                  <a:lnTo>
                    <a:pt x="75020" y="514858"/>
                  </a:lnTo>
                  <a:lnTo>
                    <a:pt x="63626" y="514858"/>
                  </a:lnTo>
                  <a:lnTo>
                    <a:pt x="13207" y="476123"/>
                  </a:lnTo>
                  <a:lnTo>
                    <a:pt x="84867" y="382938"/>
                  </a:lnTo>
                  <a:lnTo>
                    <a:pt x="97917" y="280797"/>
                  </a:lnTo>
                  <a:lnTo>
                    <a:pt x="97041" y="268222"/>
                  </a:lnTo>
                  <a:lnTo>
                    <a:pt x="91582" y="257349"/>
                  </a:lnTo>
                  <a:lnTo>
                    <a:pt x="82432" y="249310"/>
                  </a:lnTo>
                  <a:lnTo>
                    <a:pt x="70484" y="245237"/>
                  </a:lnTo>
                  <a:close/>
                </a:path>
                <a:path w="429895" h="545464">
                  <a:moveTo>
                    <a:pt x="84867" y="382938"/>
                  </a:moveTo>
                  <a:lnTo>
                    <a:pt x="13207" y="476123"/>
                  </a:lnTo>
                  <a:lnTo>
                    <a:pt x="63626" y="514858"/>
                  </a:lnTo>
                  <a:lnTo>
                    <a:pt x="75441" y="499490"/>
                  </a:lnTo>
                  <a:lnTo>
                    <a:pt x="69976" y="499490"/>
                  </a:lnTo>
                  <a:lnTo>
                    <a:pt x="26416" y="466089"/>
                  </a:lnTo>
                  <a:lnTo>
                    <a:pt x="76874" y="445505"/>
                  </a:lnTo>
                  <a:lnTo>
                    <a:pt x="84867" y="382938"/>
                  </a:lnTo>
                  <a:close/>
                </a:path>
                <a:path w="429895" h="545464">
                  <a:moveTo>
                    <a:pt x="243030" y="380424"/>
                  </a:moveTo>
                  <a:lnTo>
                    <a:pt x="230631" y="382777"/>
                  </a:lnTo>
                  <a:lnTo>
                    <a:pt x="135256" y="421687"/>
                  </a:lnTo>
                  <a:lnTo>
                    <a:pt x="63626" y="514858"/>
                  </a:lnTo>
                  <a:lnTo>
                    <a:pt x="75020" y="514858"/>
                  </a:lnTo>
                  <a:lnTo>
                    <a:pt x="254634" y="441579"/>
                  </a:lnTo>
                  <a:lnTo>
                    <a:pt x="265140" y="434609"/>
                  </a:lnTo>
                  <a:lnTo>
                    <a:pt x="271906" y="424497"/>
                  </a:lnTo>
                  <a:lnTo>
                    <a:pt x="274387" y="412575"/>
                  </a:lnTo>
                  <a:lnTo>
                    <a:pt x="272033" y="400176"/>
                  </a:lnTo>
                  <a:lnTo>
                    <a:pt x="265064" y="389671"/>
                  </a:lnTo>
                  <a:lnTo>
                    <a:pt x="254952" y="382905"/>
                  </a:lnTo>
                  <a:lnTo>
                    <a:pt x="243030" y="380424"/>
                  </a:lnTo>
                  <a:close/>
                </a:path>
                <a:path w="429895" h="545464">
                  <a:moveTo>
                    <a:pt x="76874" y="445505"/>
                  </a:moveTo>
                  <a:lnTo>
                    <a:pt x="26416" y="466089"/>
                  </a:lnTo>
                  <a:lnTo>
                    <a:pt x="69976" y="499490"/>
                  </a:lnTo>
                  <a:lnTo>
                    <a:pt x="76874" y="445505"/>
                  </a:lnTo>
                  <a:close/>
                </a:path>
                <a:path w="429895" h="545464">
                  <a:moveTo>
                    <a:pt x="135256" y="421687"/>
                  </a:moveTo>
                  <a:lnTo>
                    <a:pt x="76874" y="445505"/>
                  </a:lnTo>
                  <a:lnTo>
                    <a:pt x="69976" y="499490"/>
                  </a:lnTo>
                  <a:lnTo>
                    <a:pt x="75441" y="499490"/>
                  </a:lnTo>
                  <a:lnTo>
                    <a:pt x="135256" y="421687"/>
                  </a:lnTo>
                  <a:close/>
                </a:path>
                <a:path w="429895" h="545464">
                  <a:moveTo>
                    <a:pt x="379349" y="0"/>
                  </a:moveTo>
                  <a:lnTo>
                    <a:pt x="84867" y="382938"/>
                  </a:lnTo>
                  <a:lnTo>
                    <a:pt x="76874" y="445505"/>
                  </a:lnTo>
                  <a:lnTo>
                    <a:pt x="135256" y="421687"/>
                  </a:lnTo>
                  <a:lnTo>
                    <a:pt x="429768" y="38608"/>
                  </a:lnTo>
                  <a:lnTo>
                    <a:pt x="379349" y="0"/>
                  </a:lnTo>
                  <a:close/>
                </a:path>
              </a:pathLst>
            </a:custGeom>
            <a:solidFill>
              <a:srgbClr val="ED797C"/>
            </a:solidFill>
          </p:spPr>
          <p:txBody>
            <a:bodyPr wrap="square" lIns="0" tIns="0" rIns="0" bIns="0" rtlCol="0"/>
            <a:lstStyle/>
            <a:p>
              <a:endParaRPr/>
            </a:p>
          </p:txBody>
        </p:sp>
      </p:grpSp>
      <p:sp>
        <p:nvSpPr>
          <p:cNvPr id="76" name="object 76"/>
          <p:cNvSpPr txBox="1"/>
          <p:nvPr/>
        </p:nvSpPr>
        <p:spPr>
          <a:xfrm>
            <a:off x="8939022" y="2292224"/>
            <a:ext cx="1786255" cy="228909"/>
          </a:xfrm>
          <a:prstGeom prst="rect">
            <a:avLst/>
          </a:prstGeom>
        </p:spPr>
        <p:txBody>
          <a:bodyPr vert="horz" wrap="square" lIns="0" tIns="13335" rIns="0" bIns="0" rtlCol="0">
            <a:spAutoFit/>
          </a:bodyPr>
          <a:lstStyle/>
          <a:p>
            <a:pPr marL="12700">
              <a:spcBef>
                <a:spcPts val="105"/>
              </a:spcBef>
            </a:pPr>
            <a:r>
              <a:rPr sz="1400" spc="-10" dirty="0">
                <a:latin typeface="BIZ UDPゴシック" panose="020B0400000000000000" pitchFamily="50" charset="-128"/>
                <a:ea typeface="BIZ UDPゴシック" panose="020B0400000000000000" pitchFamily="50" charset="-128"/>
                <a:cs typeface="Meiryo UI"/>
              </a:rPr>
              <a:t>地下式構造(岩盤埋込)</a:t>
            </a:r>
            <a:endParaRPr sz="1400" dirty="0">
              <a:latin typeface="BIZ UDPゴシック" panose="020B0400000000000000" pitchFamily="50" charset="-128"/>
              <a:ea typeface="BIZ UDPゴシック" panose="020B0400000000000000" pitchFamily="50" charset="-128"/>
              <a:cs typeface="Meiryo UI"/>
            </a:endParaRPr>
          </a:p>
        </p:txBody>
      </p:sp>
      <p:sp>
        <p:nvSpPr>
          <p:cNvPr id="79" name="テキスト ボックス 78">
            <a:extLst>
              <a:ext uri="{FF2B5EF4-FFF2-40B4-BE49-F238E27FC236}">
                <a16:creationId xmlns:a16="http://schemas.microsoft.com/office/drawing/2014/main" id="{B7CED061-2204-4269-A106-18B3AF2C2286}"/>
              </a:ext>
            </a:extLst>
          </p:cNvPr>
          <p:cNvSpPr txBox="1"/>
          <p:nvPr/>
        </p:nvSpPr>
        <p:spPr>
          <a:xfrm>
            <a:off x="0" y="0"/>
            <a:ext cx="12192000" cy="523220"/>
          </a:xfrm>
          <a:prstGeom prst="rect">
            <a:avLst/>
          </a:prstGeom>
          <a:solidFill>
            <a:srgbClr val="052F61"/>
          </a:solidFill>
        </p:spPr>
        <p:txBody>
          <a:bodyPr wrap="square" rtlCol="0">
            <a:spAutoFit/>
          </a:bodyPr>
          <a:lstStyle/>
          <a:p>
            <a:pPr algn="ctr"/>
            <a:r>
              <a:rPr kumimoji="1" lang="ja-JP" altLang="en-US" sz="2800" b="1" dirty="0">
                <a:solidFill>
                  <a:schemeClr val="bg1"/>
                </a:solidFill>
                <a:latin typeface="Meiryo UI" panose="020B0604030504040204" pitchFamily="50" charset="-128"/>
                <a:ea typeface="Meiryo UI" panose="020B0604030504040204" pitchFamily="50" charset="-128"/>
              </a:rPr>
              <a:t>シビアアクシデント、航空機衝突、テロ対策、自然災害への対策</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テキスト ボックス 64">
            <a:extLst>
              <a:ext uri="{FF2B5EF4-FFF2-40B4-BE49-F238E27FC236}">
                <a16:creationId xmlns:a16="http://schemas.microsoft.com/office/drawing/2014/main" id="{28F218C4-BBDB-8925-053A-ED520B649457}"/>
              </a:ext>
            </a:extLst>
          </p:cNvPr>
          <p:cNvSpPr txBox="1"/>
          <p:nvPr/>
        </p:nvSpPr>
        <p:spPr>
          <a:xfrm>
            <a:off x="0" y="0"/>
            <a:ext cx="12192000" cy="523220"/>
          </a:xfrm>
          <a:prstGeom prst="rect">
            <a:avLst/>
          </a:prstGeom>
          <a:solidFill>
            <a:srgbClr val="052F61"/>
          </a:solidFill>
        </p:spPr>
        <p:txBody>
          <a:bodyPr wrap="square" rtlCol="0">
            <a:spAutoFit/>
          </a:bodyPr>
          <a:lstStyle/>
          <a:p>
            <a:pPr algn="ctr"/>
            <a:r>
              <a:rPr kumimoji="1" lang="ja-JP" altLang="en-US" sz="2800" b="1" dirty="0">
                <a:solidFill>
                  <a:schemeClr val="bg1"/>
                </a:solidFill>
                <a:latin typeface="Meiryo UI" panose="020B0604030504040204" pitchFamily="50" charset="-128"/>
                <a:ea typeface="Meiryo UI" panose="020B0604030504040204" pitchFamily="50" charset="-128"/>
              </a:rPr>
              <a:t>小型炉（</a:t>
            </a:r>
            <a:r>
              <a:rPr kumimoji="1" lang="en-US" altLang="ja-JP" sz="2800" b="1" dirty="0">
                <a:solidFill>
                  <a:schemeClr val="bg1"/>
                </a:solidFill>
                <a:latin typeface="Meiryo UI" panose="020B0604030504040204" pitchFamily="50" charset="-128"/>
                <a:ea typeface="Meiryo UI" panose="020B0604030504040204" pitchFamily="50" charset="-128"/>
              </a:rPr>
              <a:t>SMR</a:t>
            </a:r>
            <a:r>
              <a:rPr kumimoji="1" lang="ja-JP" altLang="en-US" sz="2800" b="1" dirty="0">
                <a:solidFill>
                  <a:schemeClr val="bg1"/>
                </a:solidFill>
                <a:latin typeface="Meiryo UI" panose="020B0604030504040204" pitchFamily="50" charset="-128"/>
                <a:ea typeface="Meiryo UI" panose="020B0604030504040204" pitchFamily="50" charset="-128"/>
              </a:rPr>
              <a:t>）、新型炉、革新炉とか</a:t>
            </a:r>
          </a:p>
        </p:txBody>
      </p:sp>
      <p:pic>
        <p:nvPicPr>
          <p:cNvPr id="2" name="図 1">
            <a:extLst>
              <a:ext uri="{FF2B5EF4-FFF2-40B4-BE49-F238E27FC236}">
                <a16:creationId xmlns:a16="http://schemas.microsoft.com/office/drawing/2014/main" id="{B0CF3A0B-48C5-4AA4-BC68-0F5159848411}"/>
              </a:ext>
            </a:extLst>
          </p:cNvPr>
          <p:cNvPicPr>
            <a:picLocks noChangeAspect="1"/>
          </p:cNvPicPr>
          <p:nvPr/>
        </p:nvPicPr>
        <p:blipFill>
          <a:blip r:embed="rId2"/>
          <a:stretch>
            <a:fillRect/>
          </a:stretch>
        </p:blipFill>
        <p:spPr>
          <a:xfrm>
            <a:off x="719996" y="631504"/>
            <a:ext cx="10930903" cy="6106180"/>
          </a:xfrm>
          <a:prstGeom prst="rect">
            <a:avLst/>
          </a:prstGeom>
        </p:spPr>
      </p:pic>
    </p:spTree>
    <p:extLst>
      <p:ext uri="{BB962C8B-B14F-4D97-AF65-F5344CB8AC3E}">
        <p14:creationId xmlns:p14="http://schemas.microsoft.com/office/powerpoint/2010/main" val="35915750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テキスト ボックス 7"/>
          <p:cNvSpPr txBox="1"/>
          <p:nvPr/>
        </p:nvSpPr>
        <p:spPr>
          <a:xfrm>
            <a:off x="3281948" y="210382"/>
            <a:ext cx="5692366" cy="6432530"/>
          </a:xfrm>
          <a:prstGeom prst="rect">
            <a:avLst/>
          </a:prstGeom>
          <a:noFill/>
        </p:spPr>
        <p:txBody>
          <a:bodyPr wrap="square" rtlCol="0" anchor="ctr">
            <a:spAutoFit/>
          </a:bodyPr>
          <a:lstStyle/>
          <a:p>
            <a:pPr algn="ctr"/>
            <a:r>
              <a:rPr lang="en-US" altLang="ja-JP" sz="41200" b="1" dirty="0">
                <a:solidFill>
                  <a:schemeClr val="bg1">
                    <a:lumMod val="85000"/>
                  </a:schemeClr>
                </a:solidFill>
                <a:latin typeface="Meiryo UI" panose="020B0604030504040204" pitchFamily="50" charset="-128"/>
                <a:ea typeface="Meiryo UI" panose="020B0604030504040204" pitchFamily="50" charset="-128"/>
              </a:rPr>
              <a:t>0</a:t>
            </a:r>
            <a:endParaRPr kumimoji="1" lang="ja-JP" altLang="en-US" sz="41200" b="1" dirty="0">
              <a:solidFill>
                <a:schemeClr val="bg1">
                  <a:lumMod val="85000"/>
                </a:schemeClr>
              </a:solidFill>
              <a:latin typeface="Meiryo UI" panose="020B0604030504040204" pitchFamily="50" charset="-128"/>
              <a:ea typeface="Meiryo UI" panose="020B0604030504040204" pitchFamily="50" charset="-128"/>
            </a:endParaRPr>
          </a:p>
        </p:txBody>
      </p:sp>
      <p:sp>
        <p:nvSpPr>
          <p:cNvPr id="3" name="テキスト ボックス 2"/>
          <p:cNvSpPr txBox="1"/>
          <p:nvPr/>
        </p:nvSpPr>
        <p:spPr>
          <a:xfrm>
            <a:off x="1443463" y="2767280"/>
            <a:ext cx="9378099" cy="1323439"/>
          </a:xfrm>
          <a:prstGeom prst="rect">
            <a:avLst/>
          </a:prstGeom>
          <a:noFill/>
        </p:spPr>
        <p:txBody>
          <a:bodyPr wrap="square" rtlCol="0">
            <a:spAutoFit/>
          </a:bodyPr>
          <a:lstStyle/>
          <a:p>
            <a:pPr algn="ctr"/>
            <a:r>
              <a:rPr kumimoji="1" lang="ja-JP" altLang="en-US" sz="8000" dirty="0">
                <a:latin typeface="Yet R" panose="02030504000101010101" pitchFamily="18" charset="-127"/>
                <a:ea typeface="Yet R" panose="02030504000101010101" pitchFamily="18" charset="-127"/>
              </a:rPr>
              <a:t>はじめに</a:t>
            </a:r>
            <a:endParaRPr kumimoji="1" lang="en-US" altLang="ja-JP" sz="3200" dirty="0">
              <a:latin typeface="Yet R" panose="02030504000101010101" pitchFamily="18" charset="-127"/>
              <a:ea typeface="Yet R" panose="02030504000101010101" pitchFamily="18" charset="-127"/>
            </a:endParaRPr>
          </a:p>
        </p:txBody>
      </p:sp>
    </p:spTree>
    <p:extLst>
      <p:ext uri="{BB962C8B-B14F-4D97-AF65-F5344CB8AC3E}">
        <p14:creationId xmlns:p14="http://schemas.microsoft.com/office/powerpoint/2010/main" val="35993551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2"/>
          <p:cNvGraphicFramePr>
            <a:graphicFrameLocks noGrp="1"/>
          </p:cNvGraphicFramePr>
          <p:nvPr/>
        </p:nvGraphicFramePr>
        <p:xfrm>
          <a:off x="1651002" y="1489843"/>
          <a:ext cx="9039224" cy="5188584"/>
        </p:xfrm>
        <a:graphic>
          <a:graphicData uri="http://schemas.openxmlformats.org/drawingml/2006/table">
            <a:tbl>
              <a:tblPr firstRow="1" bandRow="1">
                <a:tableStyleId>{2D5ABB26-0587-4C30-8999-92F81FD0307C}</a:tableStyleId>
              </a:tblPr>
              <a:tblGrid>
                <a:gridCol w="1807845">
                  <a:extLst>
                    <a:ext uri="{9D8B030D-6E8A-4147-A177-3AD203B41FA5}">
                      <a16:colId xmlns:a16="http://schemas.microsoft.com/office/drawing/2014/main" val="20000"/>
                    </a:ext>
                  </a:extLst>
                </a:gridCol>
                <a:gridCol w="1807845">
                  <a:extLst>
                    <a:ext uri="{9D8B030D-6E8A-4147-A177-3AD203B41FA5}">
                      <a16:colId xmlns:a16="http://schemas.microsoft.com/office/drawing/2014/main" val="20001"/>
                    </a:ext>
                  </a:extLst>
                </a:gridCol>
                <a:gridCol w="1807844">
                  <a:extLst>
                    <a:ext uri="{9D8B030D-6E8A-4147-A177-3AD203B41FA5}">
                      <a16:colId xmlns:a16="http://schemas.microsoft.com/office/drawing/2014/main" val="20002"/>
                    </a:ext>
                  </a:extLst>
                </a:gridCol>
                <a:gridCol w="1807845">
                  <a:extLst>
                    <a:ext uri="{9D8B030D-6E8A-4147-A177-3AD203B41FA5}">
                      <a16:colId xmlns:a16="http://schemas.microsoft.com/office/drawing/2014/main" val="20003"/>
                    </a:ext>
                  </a:extLst>
                </a:gridCol>
                <a:gridCol w="1807845">
                  <a:extLst>
                    <a:ext uri="{9D8B030D-6E8A-4147-A177-3AD203B41FA5}">
                      <a16:colId xmlns:a16="http://schemas.microsoft.com/office/drawing/2014/main" val="20004"/>
                    </a:ext>
                  </a:extLst>
                </a:gridCol>
              </a:tblGrid>
              <a:tr h="304800">
                <a:tc>
                  <a:txBody>
                    <a:bodyPr/>
                    <a:lstStyle/>
                    <a:p>
                      <a:pPr algn="ctr">
                        <a:lnSpc>
                          <a:spcPct val="100000"/>
                        </a:lnSpc>
                        <a:spcBef>
                          <a:spcPts val="265"/>
                        </a:spcBef>
                      </a:pPr>
                      <a:r>
                        <a:rPr sz="1400" b="1" spc="-10" dirty="0">
                          <a:solidFill>
                            <a:srgbClr val="FFFFFF"/>
                          </a:solidFill>
                          <a:latin typeface="Calibri"/>
                          <a:cs typeface="Calibri"/>
                        </a:rPr>
                        <a:t>CAREM</a:t>
                      </a:r>
                      <a:endParaRPr sz="1400">
                        <a:latin typeface="Calibri"/>
                        <a:cs typeface="Calibri"/>
                      </a:endParaRPr>
                    </a:p>
                  </a:txBody>
                  <a:tcPr marL="0" marR="0" marT="3365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5B9BD4"/>
                    </a:solidFill>
                  </a:tcPr>
                </a:tc>
                <a:tc>
                  <a:txBody>
                    <a:bodyPr/>
                    <a:lstStyle/>
                    <a:p>
                      <a:pPr algn="ctr">
                        <a:lnSpc>
                          <a:spcPct val="100000"/>
                        </a:lnSpc>
                        <a:spcBef>
                          <a:spcPts val="265"/>
                        </a:spcBef>
                      </a:pPr>
                      <a:r>
                        <a:rPr sz="1400" b="1" spc="-10" dirty="0">
                          <a:solidFill>
                            <a:srgbClr val="FFFFFF"/>
                          </a:solidFill>
                          <a:latin typeface="Calibri"/>
                          <a:cs typeface="Calibri"/>
                        </a:rPr>
                        <a:t>ACP100</a:t>
                      </a:r>
                      <a:endParaRPr sz="1400">
                        <a:latin typeface="Calibri"/>
                        <a:cs typeface="Calibri"/>
                      </a:endParaRPr>
                    </a:p>
                  </a:txBody>
                  <a:tcPr marL="0" marR="0" marT="3365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5B9BD4"/>
                    </a:solidFill>
                  </a:tcPr>
                </a:tc>
                <a:tc>
                  <a:txBody>
                    <a:bodyPr/>
                    <a:lstStyle/>
                    <a:p>
                      <a:pPr marL="551180">
                        <a:lnSpc>
                          <a:spcPct val="100000"/>
                        </a:lnSpc>
                        <a:spcBef>
                          <a:spcPts val="265"/>
                        </a:spcBef>
                      </a:pPr>
                      <a:r>
                        <a:rPr sz="1400" b="1" spc="-10" dirty="0">
                          <a:solidFill>
                            <a:srgbClr val="FFFFFF"/>
                          </a:solidFill>
                          <a:latin typeface="Calibri"/>
                          <a:cs typeface="Calibri"/>
                        </a:rPr>
                        <a:t>NUWARD</a:t>
                      </a:r>
                      <a:endParaRPr sz="1400">
                        <a:latin typeface="Calibri"/>
                        <a:cs typeface="Calibri"/>
                      </a:endParaRPr>
                    </a:p>
                  </a:txBody>
                  <a:tcPr marL="0" marR="0" marT="3365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5B9BD4"/>
                    </a:solidFill>
                  </a:tcPr>
                </a:tc>
                <a:tc>
                  <a:txBody>
                    <a:bodyPr/>
                    <a:lstStyle/>
                    <a:p>
                      <a:pPr algn="ctr">
                        <a:lnSpc>
                          <a:spcPct val="100000"/>
                        </a:lnSpc>
                        <a:spcBef>
                          <a:spcPts val="265"/>
                        </a:spcBef>
                      </a:pPr>
                      <a:r>
                        <a:rPr sz="1400" b="1" spc="-10" dirty="0">
                          <a:solidFill>
                            <a:srgbClr val="FFFFFF"/>
                          </a:solidFill>
                          <a:latin typeface="Calibri"/>
                          <a:cs typeface="Calibri"/>
                        </a:rPr>
                        <a:t>SMART</a:t>
                      </a:r>
                      <a:endParaRPr sz="1400">
                        <a:latin typeface="Calibri"/>
                        <a:cs typeface="Calibri"/>
                      </a:endParaRPr>
                    </a:p>
                  </a:txBody>
                  <a:tcPr marL="0" marR="0" marT="3365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5B9BD4"/>
                    </a:solidFill>
                  </a:tcPr>
                </a:tc>
                <a:tc>
                  <a:txBody>
                    <a:bodyPr/>
                    <a:lstStyle/>
                    <a:p>
                      <a:pPr algn="ctr">
                        <a:lnSpc>
                          <a:spcPct val="100000"/>
                        </a:lnSpc>
                        <a:spcBef>
                          <a:spcPts val="265"/>
                        </a:spcBef>
                      </a:pPr>
                      <a:r>
                        <a:rPr sz="1400" b="1" spc="-10" dirty="0">
                          <a:solidFill>
                            <a:srgbClr val="FFFFFF"/>
                          </a:solidFill>
                          <a:latin typeface="Calibri"/>
                          <a:cs typeface="Calibri"/>
                        </a:rPr>
                        <a:t>NuScale</a:t>
                      </a:r>
                      <a:endParaRPr sz="1400">
                        <a:latin typeface="Calibri"/>
                        <a:cs typeface="Calibri"/>
                      </a:endParaRPr>
                    </a:p>
                  </a:txBody>
                  <a:tcPr marL="0" marR="0" marT="3365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5B9BD4"/>
                    </a:solidFill>
                  </a:tcPr>
                </a:tc>
                <a:extLst>
                  <a:ext uri="{0D108BD9-81ED-4DB2-BD59-A6C34878D82A}">
                    <a16:rowId xmlns:a16="http://schemas.microsoft.com/office/drawing/2014/main" val="10000"/>
                  </a:ext>
                </a:extLst>
              </a:tr>
              <a:tr h="2225040">
                <a:tc>
                  <a:txBody>
                    <a:bodyPr/>
                    <a:lstStyle/>
                    <a:p>
                      <a:pPr>
                        <a:lnSpc>
                          <a:spcPct val="100000"/>
                        </a:lnSpc>
                      </a:pPr>
                      <a:endParaRPr sz="1000">
                        <a:latin typeface="Times New Roman"/>
                        <a:cs typeface="Times New Roman"/>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2DEEE"/>
                    </a:solidFill>
                  </a:tcPr>
                </a:tc>
                <a:tc>
                  <a:txBody>
                    <a:bodyPr/>
                    <a:lstStyle/>
                    <a:p>
                      <a:pPr>
                        <a:lnSpc>
                          <a:spcPct val="100000"/>
                        </a:lnSpc>
                      </a:pPr>
                      <a:endParaRPr sz="1000">
                        <a:latin typeface="Times New Roman"/>
                        <a:cs typeface="Times New Roman"/>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2DEEE"/>
                    </a:solidFill>
                  </a:tcPr>
                </a:tc>
                <a:tc>
                  <a:txBody>
                    <a:bodyPr/>
                    <a:lstStyle/>
                    <a:p>
                      <a:pPr>
                        <a:lnSpc>
                          <a:spcPct val="100000"/>
                        </a:lnSpc>
                      </a:pPr>
                      <a:endParaRPr sz="1000">
                        <a:latin typeface="Times New Roman"/>
                        <a:cs typeface="Times New Roman"/>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2DEEE"/>
                    </a:solidFill>
                  </a:tcPr>
                </a:tc>
                <a:tc>
                  <a:txBody>
                    <a:bodyPr/>
                    <a:lstStyle/>
                    <a:p>
                      <a:pPr>
                        <a:lnSpc>
                          <a:spcPct val="100000"/>
                        </a:lnSpc>
                      </a:pPr>
                      <a:endParaRPr sz="1000">
                        <a:latin typeface="Times New Roman"/>
                        <a:cs typeface="Times New Roman"/>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2DEEE"/>
                    </a:solidFill>
                  </a:tcPr>
                </a:tc>
                <a:tc>
                  <a:txBody>
                    <a:bodyPr/>
                    <a:lstStyle/>
                    <a:p>
                      <a:pPr>
                        <a:lnSpc>
                          <a:spcPct val="100000"/>
                        </a:lnSpc>
                      </a:pPr>
                      <a:endParaRPr sz="1000">
                        <a:latin typeface="Times New Roman"/>
                        <a:cs typeface="Times New Roman"/>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2DEEE"/>
                    </a:solidFill>
                  </a:tcPr>
                </a:tc>
                <a:extLst>
                  <a:ext uri="{0D108BD9-81ED-4DB2-BD59-A6C34878D82A}">
                    <a16:rowId xmlns:a16="http://schemas.microsoft.com/office/drawing/2014/main" val="10001"/>
                  </a:ext>
                </a:extLst>
              </a:tr>
              <a:tr h="890905">
                <a:tc>
                  <a:txBody>
                    <a:bodyPr/>
                    <a:lstStyle/>
                    <a:p>
                      <a:pPr marL="90805">
                        <a:lnSpc>
                          <a:spcPct val="100000"/>
                        </a:lnSpc>
                        <a:spcBef>
                          <a:spcPts val="295"/>
                        </a:spcBef>
                      </a:pPr>
                      <a:r>
                        <a:rPr sz="1050" u="sng" dirty="0">
                          <a:uFill>
                            <a:solidFill>
                              <a:srgbClr val="000000"/>
                            </a:solidFill>
                          </a:uFill>
                          <a:latin typeface="Calibri"/>
                          <a:cs typeface="Calibri"/>
                        </a:rPr>
                        <a:t>Design</a:t>
                      </a:r>
                      <a:r>
                        <a:rPr sz="1050" u="sng" spc="-5" dirty="0">
                          <a:uFill>
                            <a:solidFill>
                              <a:srgbClr val="000000"/>
                            </a:solidFill>
                          </a:uFill>
                          <a:latin typeface="Calibri"/>
                          <a:cs typeface="Calibri"/>
                        </a:rPr>
                        <a:t> </a:t>
                      </a:r>
                      <a:r>
                        <a:rPr sz="1050" u="sng" spc="-10" dirty="0">
                          <a:uFill>
                            <a:solidFill>
                              <a:srgbClr val="000000"/>
                            </a:solidFill>
                          </a:uFill>
                          <a:latin typeface="Calibri"/>
                          <a:cs typeface="Calibri"/>
                        </a:rPr>
                        <a:t>Status</a:t>
                      </a:r>
                      <a:r>
                        <a:rPr sz="1050" spc="-10" dirty="0">
                          <a:latin typeface="Calibri"/>
                          <a:cs typeface="Calibri"/>
                        </a:rPr>
                        <a:t>:</a:t>
                      </a:r>
                      <a:endParaRPr sz="1050">
                        <a:latin typeface="Calibri"/>
                        <a:cs typeface="Calibri"/>
                      </a:endParaRPr>
                    </a:p>
                    <a:p>
                      <a:pPr marL="90805" marR="227329">
                        <a:lnSpc>
                          <a:spcPct val="100000"/>
                        </a:lnSpc>
                      </a:pPr>
                      <a:r>
                        <a:rPr sz="1050" dirty="0">
                          <a:latin typeface="Calibri"/>
                          <a:cs typeface="Calibri"/>
                        </a:rPr>
                        <a:t>Advanced</a:t>
                      </a:r>
                      <a:r>
                        <a:rPr sz="1050" spc="-10" dirty="0">
                          <a:latin typeface="Calibri"/>
                          <a:cs typeface="Calibri"/>
                        </a:rPr>
                        <a:t> </a:t>
                      </a:r>
                      <a:r>
                        <a:rPr sz="1050" dirty="0">
                          <a:latin typeface="Calibri"/>
                          <a:cs typeface="Calibri"/>
                        </a:rPr>
                        <a:t>stage</a:t>
                      </a:r>
                      <a:r>
                        <a:rPr sz="1050" spc="-5" dirty="0">
                          <a:latin typeface="Calibri"/>
                          <a:cs typeface="Calibri"/>
                        </a:rPr>
                        <a:t> </a:t>
                      </a:r>
                      <a:r>
                        <a:rPr sz="1050" spc="-25" dirty="0">
                          <a:latin typeface="Calibri"/>
                          <a:cs typeface="Calibri"/>
                        </a:rPr>
                        <a:t>of </a:t>
                      </a:r>
                      <a:r>
                        <a:rPr sz="1050" dirty="0">
                          <a:latin typeface="Calibri"/>
                          <a:cs typeface="Calibri"/>
                        </a:rPr>
                        <a:t>construction</a:t>
                      </a:r>
                      <a:r>
                        <a:rPr sz="1050" spc="-30" dirty="0">
                          <a:latin typeface="Calibri"/>
                          <a:cs typeface="Calibri"/>
                        </a:rPr>
                        <a:t> </a:t>
                      </a:r>
                      <a:r>
                        <a:rPr sz="1050" dirty="0">
                          <a:latin typeface="Calibri"/>
                          <a:cs typeface="Calibri"/>
                        </a:rPr>
                        <a:t>in</a:t>
                      </a:r>
                      <a:r>
                        <a:rPr sz="1050" spc="-20" dirty="0">
                          <a:latin typeface="Calibri"/>
                          <a:cs typeface="Calibri"/>
                        </a:rPr>
                        <a:t> </a:t>
                      </a:r>
                      <a:r>
                        <a:rPr sz="1050" dirty="0">
                          <a:latin typeface="Calibri"/>
                          <a:cs typeface="Calibri"/>
                        </a:rPr>
                        <a:t>Atucha</a:t>
                      </a:r>
                      <a:r>
                        <a:rPr sz="1050" spc="-10" dirty="0">
                          <a:latin typeface="Calibri"/>
                          <a:cs typeface="Calibri"/>
                        </a:rPr>
                        <a:t> </a:t>
                      </a:r>
                      <a:r>
                        <a:rPr sz="1050" spc="-20" dirty="0">
                          <a:latin typeface="Calibri"/>
                          <a:cs typeface="Calibri"/>
                        </a:rPr>
                        <a:t>site, </a:t>
                      </a:r>
                      <a:r>
                        <a:rPr sz="1050" spc="-10" dirty="0">
                          <a:latin typeface="Calibri"/>
                          <a:cs typeface="Calibri"/>
                        </a:rPr>
                        <a:t>Argentina</a:t>
                      </a:r>
                      <a:endParaRPr sz="1050">
                        <a:latin typeface="Calibri"/>
                        <a:cs typeface="Calibri"/>
                      </a:endParaRPr>
                    </a:p>
                  </a:txBody>
                  <a:tcPr marL="0" marR="0" marT="3746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EF7"/>
                    </a:solidFill>
                  </a:tcPr>
                </a:tc>
                <a:tc>
                  <a:txBody>
                    <a:bodyPr/>
                    <a:lstStyle/>
                    <a:p>
                      <a:pPr marL="90805" algn="just">
                        <a:lnSpc>
                          <a:spcPct val="100000"/>
                        </a:lnSpc>
                        <a:spcBef>
                          <a:spcPts val="295"/>
                        </a:spcBef>
                      </a:pPr>
                      <a:r>
                        <a:rPr sz="1050" u="sng" dirty="0">
                          <a:uFill>
                            <a:solidFill>
                              <a:srgbClr val="000000"/>
                            </a:solidFill>
                          </a:uFill>
                          <a:latin typeface="Calibri"/>
                          <a:cs typeface="Calibri"/>
                        </a:rPr>
                        <a:t>Design</a:t>
                      </a:r>
                      <a:r>
                        <a:rPr sz="1050" u="sng" spc="-5" dirty="0">
                          <a:uFill>
                            <a:solidFill>
                              <a:srgbClr val="000000"/>
                            </a:solidFill>
                          </a:uFill>
                          <a:latin typeface="Calibri"/>
                          <a:cs typeface="Calibri"/>
                        </a:rPr>
                        <a:t> </a:t>
                      </a:r>
                      <a:r>
                        <a:rPr sz="1050" u="sng" spc="-10" dirty="0">
                          <a:uFill>
                            <a:solidFill>
                              <a:srgbClr val="000000"/>
                            </a:solidFill>
                          </a:uFill>
                          <a:latin typeface="Calibri"/>
                          <a:cs typeface="Calibri"/>
                        </a:rPr>
                        <a:t>Status</a:t>
                      </a:r>
                      <a:r>
                        <a:rPr sz="1050" spc="-10" dirty="0">
                          <a:latin typeface="Calibri"/>
                          <a:cs typeface="Calibri"/>
                        </a:rPr>
                        <a:t>:</a:t>
                      </a:r>
                      <a:endParaRPr sz="1050">
                        <a:latin typeface="Calibri"/>
                        <a:cs typeface="Calibri"/>
                      </a:endParaRPr>
                    </a:p>
                    <a:p>
                      <a:pPr marL="90805" marR="306070" algn="just">
                        <a:lnSpc>
                          <a:spcPct val="100000"/>
                        </a:lnSpc>
                      </a:pPr>
                      <a:r>
                        <a:rPr sz="1050" dirty="0">
                          <a:latin typeface="Calibri"/>
                          <a:cs typeface="Calibri"/>
                        </a:rPr>
                        <a:t>Detailed</a:t>
                      </a:r>
                      <a:r>
                        <a:rPr sz="1050" spc="-30" dirty="0">
                          <a:latin typeface="Calibri"/>
                          <a:cs typeface="Calibri"/>
                        </a:rPr>
                        <a:t> </a:t>
                      </a:r>
                      <a:r>
                        <a:rPr sz="1050" dirty="0">
                          <a:latin typeface="Calibri"/>
                          <a:cs typeface="Calibri"/>
                        </a:rPr>
                        <a:t>design;</a:t>
                      </a:r>
                      <a:r>
                        <a:rPr sz="1050" spc="-20" dirty="0">
                          <a:latin typeface="Calibri"/>
                          <a:cs typeface="Calibri"/>
                        </a:rPr>
                        <a:t> </a:t>
                      </a:r>
                      <a:r>
                        <a:rPr sz="1050" spc="-10" dirty="0">
                          <a:latin typeface="Calibri"/>
                          <a:cs typeface="Calibri"/>
                        </a:rPr>
                        <a:t>received </a:t>
                      </a:r>
                      <a:r>
                        <a:rPr sz="1050" dirty="0">
                          <a:latin typeface="Calibri"/>
                          <a:cs typeface="Calibri"/>
                        </a:rPr>
                        <a:t>license</a:t>
                      </a:r>
                      <a:r>
                        <a:rPr sz="1050" spc="-15" dirty="0">
                          <a:latin typeface="Calibri"/>
                          <a:cs typeface="Calibri"/>
                        </a:rPr>
                        <a:t> </a:t>
                      </a:r>
                      <a:r>
                        <a:rPr sz="1050" dirty="0">
                          <a:latin typeface="Calibri"/>
                          <a:cs typeface="Calibri"/>
                        </a:rPr>
                        <a:t>for</a:t>
                      </a:r>
                      <a:r>
                        <a:rPr sz="1050" spc="-15" dirty="0">
                          <a:latin typeface="Calibri"/>
                          <a:cs typeface="Calibri"/>
                        </a:rPr>
                        <a:t> </a:t>
                      </a:r>
                      <a:r>
                        <a:rPr sz="1050" dirty="0">
                          <a:latin typeface="Calibri"/>
                          <a:cs typeface="Calibri"/>
                        </a:rPr>
                        <a:t>construction</a:t>
                      </a:r>
                      <a:r>
                        <a:rPr sz="1050" spc="-25" dirty="0">
                          <a:latin typeface="Calibri"/>
                          <a:cs typeface="Calibri"/>
                        </a:rPr>
                        <a:t> in </a:t>
                      </a:r>
                      <a:r>
                        <a:rPr sz="1050" dirty="0">
                          <a:latin typeface="Calibri"/>
                          <a:cs typeface="Calibri"/>
                        </a:rPr>
                        <a:t>July</a:t>
                      </a:r>
                      <a:r>
                        <a:rPr sz="1050" spc="-10" dirty="0">
                          <a:latin typeface="Calibri"/>
                          <a:cs typeface="Calibri"/>
                        </a:rPr>
                        <a:t> </a:t>
                      </a:r>
                      <a:r>
                        <a:rPr sz="1050" spc="-20" dirty="0">
                          <a:latin typeface="Calibri"/>
                          <a:cs typeface="Calibri"/>
                        </a:rPr>
                        <a:t>2019</a:t>
                      </a:r>
                      <a:endParaRPr sz="1050">
                        <a:latin typeface="Calibri"/>
                        <a:cs typeface="Calibri"/>
                      </a:endParaRPr>
                    </a:p>
                  </a:txBody>
                  <a:tcPr marL="0" marR="0" marT="3746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EF7"/>
                    </a:solidFill>
                  </a:tcPr>
                </a:tc>
                <a:tc>
                  <a:txBody>
                    <a:bodyPr/>
                    <a:lstStyle/>
                    <a:p>
                      <a:pPr marL="90805" marR="420370">
                        <a:lnSpc>
                          <a:spcPct val="100000"/>
                        </a:lnSpc>
                        <a:spcBef>
                          <a:spcPts val="295"/>
                        </a:spcBef>
                      </a:pPr>
                      <a:r>
                        <a:rPr sz="1050" u="sng" dirty="0">
                          <a:uFill>
                            <a:solidFill>
                              <a:srgbClr val="000000"/>
                            </a:solidFill>
                          </a:uFill>
                          <a:latin typeface="Calibri"/>
                          <a:cs typeface="Calibri"/>
                        </a:rPr>
                        <a:t>Design</a:t>
                      </a:r>
                      <a:r>
                        <a:rPr sz="1050" u="sng" spc="-5" dirty="0">
                          <a:uFill>
                            <a:solidFill>
                              <a:srgbClr val="000000"/>
                            </a:solidFill>
                          </a:uFill>
                          <a:latin typeface="Calibri"/>
                          <a:cs typeface="Calibri"/>
                        </a:rPr>
                        <a:t> </a:t>
                      </a:r>
                      <a:r>
                        <a:rPr sz="1050" u="sng" spc="-10" dirty="0">
                          <a:uFill>
                            <a:solidFill>
                              <a:srgbClr val="000000"/>
                            </a:solidFill>
                          </a:uFill>
                          <a:latin typeface="Calibri"/>
                          <a:cs typeface="Calibri"/>
                        </a:rPr>
                        <a:t>Status</a:t>
                      </a:r>
                      <a:r>
                        <a:rPr sz="1050" spc="-10" dirty="0">
                          <a:latin typeface="Calibri"/>
                          <a:cs typeface="Calibri"/>
                        </a:rPr>
                        <a:t>: </a:t>
                      </a:r>
                      <a:r>
                        <a:rPr sz="1050" dirty="0">
                          <a:latin typeface="Calibri"/>
                          <a:cs typeface="Calibri"/>
                        </a:rPr>
                        <a:t>Conceptual</a:t>
                      </a:r>
                      <a:r>
                        <a:rPr sz="1050" spc="-20" dirty="0">
                          <a:latin typeface="Calibri"/>
                          <a:cs typeface="Calibri"/>
                        </a:rPr>
                        <a:t> </a:t>
                      </a:r>
                      <a:r>
                        <a:rPr sz="1050" spc="-10" dirty="0">
                          <a:latin typeface="Calibri"/>
                          <a:cs typeface="Calibri"/>
                        </a:rPr>
                        <a:t>design; </a:t>
                      </a:r>
                      <a:r>
                        <a:rPr sz="1050" dirty="0">
                          <a:latin typeface="Calibri"/>
                          <a:cs typeface="Calibri"/>
                        </a:rPr>
                        <a:t>Consortium</a:t>
                      </a:r>
                      <a:r>
                        <a:rPr sz="1050" spc="-30" dirty="0">
                          <a:latin typeface="Calibri"/>
                          <a:cs typeface="Calibri"/>
                        </a:rPr>
                        <a:t> </a:t>
                      </a:r>
                      <a:r>
                        <a:rPr sz="1050" dirty="0">
                          <a:latin typeface="Calibri"/>
                          <a:cs typeface="Calibri"/>
                        </a:rPr>
                        <a:t>launched</a:t>
                      </a:r>
                      <a:r>
                        <a:rPr sz="1050" spc="-25" dirty="0">
                          <a:latin typeface="Calibri"/>
                          <a:cs typeface="Calibri"/>
                        </a:rPr>
                        <a:t> in </a:t>
                      </a:r>
                      <a:r>
                        <a:rPr sz="1050" dirty="0">
                          <a:latin typeface="Calibri"/>
                          <a:cs typeface="Calibri"/>
                        </a:rPr>
                        <a:t>September</a:t>
                      </a:r>
                      <a:r>
                        <a:rPr sz="1050" spc="-20" dirty="0">
                          <a:latin typeface="Calibri"/>
                          <a:cs typeface="Calibri"/>
                        </a:rPr>
                        <a:t> 2019</a:t>
                      </a:r>
                      <a:endParaRPr sz="1050">
                        <a:latin typeface="Calibri"/>
                        <a:cs typeface="Calibri"/>
                      </a:endParaRPr>
                    </a:p>
                  </a:txBody>
                  <a:tcPr marL="0" marR="0" marT="3746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EF7"/>
                    </a:solidFill>
                  </a:tcPr>
                </a:tc>
                <a:tc>
                  <a:txBody>
                    <a:bodyPr/>
                    <a:lstStyle/>
                    <a:p>
                      <a:pPr marL="90805">
                        <a:lnSpc>
                          <a:spcPct val="100000"/>
                        </a:lnSpc>
                        <a:spcBef>
                          <a:spcPts val="295"/>
                        </a:spcBef>
                      </a:pPr>
                      <a:r>
                        <a:rPr sz="1050" u="sng" dirty="0">
                          <a:uFill>
                            <a:solidFill>
                              <a:srgbClr val="000000"/>
                            </a:solidFill>
                          </a:uFill>
                          <a:latin typeface="Calibri"/>
                          <a:cs typeface="Calibri"/>
                        </a:rPr>
                        <a:t>Design</a:t>
                      </a:r>
                      <a:r>
                        <a:rPr sz="1050" u="sng" spc="-5" dirty="0">
                          <a:uFill>
                            <a:solidFill>
                              <a:srgbClr val="000000"/>
                            </a:solidFill>
                          </a:uFill>
                          <a:latin typeface="Calibri"/>
                          <a:cs typeface="Calibri"/>
                        </a:rPr>
                        <a:t> </a:t>
                      </a:r>
                      <a:r>
                        <a:rPr sz="1050" u="sng" spc="-10" dirty="0">
                          <a:uFill>
                            <a:solidFill>
                              <a:srgbClr val="000000"/>
                            </a:solidFill>
                          </a:uFill>
                          <a:latin typeface="Calibri"/>
                          <a:cs typeface="Calibri"/>
                        </a:rPr>
                        <a:t>Status</a:t>
                      </a:r>
                      <a:r>
                        <a:rPr sz="1050" spc="-10" dirty="0">
                          <a:latin typeface="Calibri"/>
                          <a:cs typeface="Calibri"/>
                        </a:rPr>
                        <a:t>:</a:t>
                      </a:r>
                      <a:endParaRPr sz="1050">
                        <a:latin typeface="Calibri"/>
                        <a:cs typeface="Calibri"/>
                      </a:endParaRPr>
                    </a:p>
                    <a:p>
                      <a:pPr marL="90805" marR="292100">
                        <a:lnSpc>
                          <a:spcPct val="100000"/>
                        </a:lnSpc>
                      </a:pPr>
                      <a:r>
                        <a:rPr sz="1050" dirty="0">
                          <a:latin typeface="Calibri"/>
                          <a:cs typeface="Calibri"/>
                        </a:rPr>
                        <a:t>Standard</a:t>
                      </a:r>
                      <a:r>
                        <a:rPr sz="1050" spc="-30" dirty="0">
                          <a:latin typeface="Calibri"/>
                          <a:cs typeface="Calibri"/>
                        </a:rPr>
                        <a:t> </a:t>
                      </a:r>
                      <a:r>
                        <a:rPr sz="1050" dirty="0">
                          <a:latin typeface="Calibri"/>
                          <a:cs typeface="Calibri"/>
                        </a:rPr>
                        <a:t>Design </a:t>
                      </a:r>
                      <a:r>
                        <a:rPr sz="1050" spc="-10" dirty="0">
                          <a:latin typeface="Calibri"/>
                          <a:cs typeface="Calibri"/>
                        </a:rPr>
                        <a:t>Approval </a:t>
                      </a:r>
                      <a:r>
                        <a:rPr sz="1050" dirty="0">
                          <a:latin typeface="Calibri"/>
                          <a:cs typeface="Calibri"/>
                        </a:rPr>
                        <a:t>received</a:t>
                      </a:r>
                      <a:r>
                        <a:rPr sz="1050" spc="-5" dirty="0">
                          <a:latin typeface="Calibri"/>
                          <a:cs typeface="Calibri"/>
                        </a:rPr>
                        <a:t> </a:t>
                      </a:r>
                      <a:r>
                        <a:rPr sz="1050" dirty="0">
                          <a:latin typeface="Calibri"/>
                          <a:cs typeface="Calibri"/>
                        </a:rPr>
                        <a:t>in</a:t>
                      </a:r>
                      <a:r>
                        <a:rPr sz="1050" spc="-15" dirty="0">
                          <a:latin typeface="Calibri"/>
                          <a:cs typeface="Calibri"/>
                        </a:rPr>
                        <a:t> </a:t>
                      </a:r>
                      <a:r>
                        <a:rPr sz="1050" dirty="0">
                          <a:latin typeface="Calibri"/>
                          <a:cs typeface="Calibri"/>
                        </a:rPr>
                        <a:t>July</a:t>
                      </a:r>
                      <a:r>
                        <a:rPr sz="1050" spc="-20" dirty="0">
                          <a:latin typeface="Calibri"/>
                          <a:cs typeface="Calibri"/>
                        </a:rPr>
                        <a:t> </a:t>
                      </a:r>
                      <a:r>
                        <a:rPr sz="1050" dirty="0">
                          <a:latin typeface="Calibri"/>
                          <a:cs typeface="Calibri"/>
                        </a:rPr>
                        <a:t>2012,</a:t>
                      </a:r>
                      <a:r>
                        <a:rPr sz="1050" spc="10" dirty="0">
                          <a:latin typeface="Calibri"/>
                          <a:cs typeface="Calibri"/>
                        </a:rPr>
                        <a:t> </a:t>
                      </a:r>
                      <a:r>
                        <a:rPr sz="1050" spc="-20" dirty="0">
                          <a:latin typeface="Calibri"/>
                          <a:cs typeface="Calibri"/>
                        </a:rPr>
                        <a:t>Pre- </a:t>
                      </a:r>
                      <a:r>
                        <a:rPr sz="1050" dirty="0">
                          <a:latin typeface="Calibri"/>
                          <a:cs typeface="Calibri"/>
                        </a:rPr>
                        <a:t>Project</a:t>
                      </a:r>
                      <a:r>
                        <a:rPr sz="1050" spc="-30" dirty="0">
                          <a:latin typeface="Calibri"/>
                          <a:cs typeface="Calibri"/>
                        </a:rPr>
                        <a:t> </a:t>
                      </a:r>
                      <a:r>
                        <a:rPr sz="1050" spc="-10" dirty="0">
                          <a:latin typeface="Calibri"/>
                          <a:cs typeface="Calibri"/>
                        </a:rPr>
                        <a:t>Engineering completed</a:t>
                      </a:r>
                      <a:endParaRPr sz="1050">
                        <a:latin typeface="Calibri"/>
                        <a:cs typeface="Calibri"/>
                      </a:endParaRPr>
                    </a:p>
                  </a:txBody>
                  <a:tcPr marL="0" marR="0" marT="3746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EF7"/>
                    </a:solidFill>
                  </a:tcPr>
                </a:tc>
                <a:tc>
                  <a:txBody>
                    <a:bodyPr/>
                    <a:lstStyle/>
                    <a:p>
                      <a:pPr marL="91440">
                        <a:lnSpc>
                          <a:spcPct val="100000"/>
                        </a:lnSpc>
                        <a:spcBef>
                          <a:spcPts val="295"/>
                        </a:spcBef>
                      </a:pPr>
                      <a:r>
                        <a:rPr sz="1050" u="sng" dirty="0">
                          <a:uFill>
                            <a:solidFill>
                              <a:srgbClr val="000000"/>
                            </a:solidFill>
                          </a:uFill>
                          <a:latin typeface="Calibri"/>
                          <a:cs typeface="Calibri"/>
                        </a:rPr>
                        <a:t>Design</a:t>
                      </a:r>
                      <a:r>
                        <a:rPr sz="1050" u="sng" spc="-5" dirty="0">
                          <a:uFill>
                            <a:solidFill>
                              <a:srgbClr val="000000"/>
                            </a:solidFill>
                          </a:uFill>
                          <a:latin typeface="Calibri"/>
                          <a:cs typeface="Calibri"/>
                        </a:rPr>
                        <a:t> </a:t>
                      </a:r>
                      <a:r>
                        <a:rPr sz="1050" u="sng" spc="-10" dirty="0">
                          <a:uFill>
                            <a:solidFill>
                              <a:srgbClr val="000000"/>
                            </a:solidFill>
                          </a:uFill>
                          <a:latin typeface="Calibri"/>
                          <a:cs typeface="Calibri"/>
                        </a:rPr>
                        <a:t>Status</a:t>
                      </a:r>
                      <a:r>
                        <a:rPr sz="1050" spc="-10" dirty="0">
                          <a:latin typeface="Calibri"/>
                          <a:cs typeface="Calibri"/>
                        </a:rPr>
                        <a:t>:</a:t>
                      </a:r>
                      <a:endParaRPr sz="1050">
                        <a:latin typeface="Calibri"/>
                        <a:cs typeface="Calibri"/>
                      </a:endParaRPr>
                    </a:p>
                    <a:p>
                      <a:pPr marL="91440" marR="200660">
                        <a:lnSpc>
                          <a:spcPct val="100000"/>
                        </a:lnSpc>
                      </a:pPr>
                      <a:r>
                        <a:rPr sz="1050" dirty="0">
                          <a:latin typeface="Calibri"/>
                          <a:cs typeface="Calibri"/>
                        </a:rPr>
                        <a:t>Design</a:t>
                      </a:r>
                      <a:r>
                        <a:rPr sz="1050" spc="-25" dirty="0">
                          <a:latin typeface="Calibri"/>
                          <a:cs typeface="Calibri"/>
                        </a:rPr>
                        <a:t> </a:t>
                      </a:r>
                      <a:r>
                        <a:rPr sz="1050" dirty="0">
                          <a:latin typeface="Calibri"/>
                          <a:cs typeface="Calibri"/>
                        </a:rPr>
                        <a:t>Certification</a:t>
                      </a:r>
                      <a:r>
                        <a:rPr sz="1050" spc="-35" dirty="0">
                          <a:latin typeface="Calibri"/>
                          <a:cs typeface="Calibri"/>
                        </a:rPr>
                        <a:t> </a:t>
                      </a:r>
                      <a:r>
                        <a:rPr sz="1050" spc="-10" dirty="0">
                          <a:latin typeface="Calibri"/>
                          <a:cs typeface="Calibri"/>
                        </a:rPr>
                        <a:t>review </a:t>
                      </a:r>
                      <a:r>
                        <a:rPr sz="1050" dirty="0">
                          <a:latin typeface="Calibri"/>
                          <a:cs typeface="Calibri"/>
                        </a:rPr>
                        <a:t>completion</a:t>
                      </a:r>
                      <a:r>
                        <a:rPr sz="1050" spc="-20" dirty="0">
                          <a:latin typeface="Calibri"/>
                          <a:cs typeface="Calibri"/>
                        </a:rPr>
                        <a:t> </a:t>
                      </a:r>
                      <a:r>
                        <a:rPr sz="1050" dirty="0">
                          <a:latin typeface="Calibri"/>
                          <a:cs typeface="Calibri"/>
                        </a:rPr>
                        <a:t>in</a:t>
                      </a:r>
                      <a:r>
                        <a:rPr sz="1050" spc="-10" dirty="0">
                          <a:latin typeface="Calibri"/>
                          <a:cs typeface="Calibri"/>
                        </a:rPr>
                        <a:t> </a:t>
                      </a:r>
                      <a:r>
                        <a:rPr sz="1050" dirty="0">
                          <a:latin typeface="Calibri"/>
                          <a:cs typeface="Calibri"/>
                        </a:rPr>
                        <a:t>2020, to</a:t>
                      </a:r>
                      <a:r>
                        <a:rPr sz="1050" spc="-10" dirty="0">
                          <a:latin typeface="Calibri"/>
                          <a:cs typeface="Calibri"/>
                        </a:rPr>
                        <a:t> start </a:t>
                      </a:r>
                      <a:r>
                        <a:rPr sz="1050" dirty="0">
                          <a:latin typeface="Calibri"/>
                          <a:cs typeface="Calibri"/>
                        </a:rPr>
                        <a:t>construction</a:t>
                      </a:r>
                      <a:r>
                        <a:rPr sz="1050" spc="-25" dirty="0">
                          <a:latin typeface="Calibri"/>
                          <a:cs typeface="Calibri"/>
                        </a:rPr>
                        <a:t> </a:t>
                      </a:r>
                      <a:r>
                        <a:rPr sz="1050" dirty="0">
                          <a:latin typeface="Calibri"/>
                          <a:cs typeface="Calibri"/>
                        </a:rPr>
                        <a:t>in</a:t>
                      </a:r>
                      <a:r>
                        <a:rPr sz="1050" spc="-15" dirty="0">
                          <a:latin typeface="Calibri"/>
                          <a:cs typeface="Calibri"/>
                        </a:rPr>
                        <a:t> </a:t>
                      </a:r>
                      <a:r>
                        <a:rPr sz="1050" spc="-20" dirty="0">
                          <a:latin typeface="Calibri"/>
                          <a:cs typeface="Calibri"/>
                        </a:rPr>
                        <a:t>2023</a:t>
                      </a:r>
                      <a:endParaRPr sz="1050">
                        <a:latin typeface="Calibri"/>
                        <a:cs typeface="Calibri"/>
                      </a:endParaRPr>
                    </a:p>
                  </a:txBody>
                  <a:tcPr marL="0" marR="0" marT="3746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EF7"/>
                    </a:solidFill>
                  </a:tcPr>
                </a:tc>
                <a:extLst>
                  <a:ext uri="{0D108BD9-81ED-4DB2-BD59-A6C34878D82A}">
                    <a16:rowId xmlns:a16="http://schemas.microsoft.com/office/drawing/2014/main" val="10002"/>
                  </a:ext>
                </a:extLst>
              </a:tr>
              <a:tr h="1767839">
                <a:tc>
                  <a:txBody>
                    <a:bodyPr/>
                    <a:lstStyle/>
                    <a:p>
                      <a:pPr marL="262255" indent="-172085">
                        <a:lnSpc>
                          <a:spcPct val="100000"/>
                        </a:lnSpc>
                        <a:spcBef>
                          <a:spcPts val="295"/>
                        </a:spcBef>
                        <a:buFont typeface="Arial"/>
                        <a:buChar char="•"/>
                        <a:tabLst>
                          <a:tab pos="262890" algn="l"/>
                        </a:tabLst>
                      </a:pPr>
                      <a:r>
                        <a:rPr sz="1000" dirty="0">
                          <a:latin typeface="Calibri"/>
                          <a:cs typeface="Calibri"/>
                        </a:rPr>
                        <a:t>CNEA,</a:t>
                      </a:r>
                      <a:r>
                        <a:rPr sz="1000" spc="-25" dirty="0">
                          <a:latin typeface="Calibri"/>
                          <a:cs typeface="Calibri"/>
                        </a:rPr>
                        <a:t> </a:t>
                      </a:r>
                      <a:r>
                        <a:rPr sz="1000" spc="-10" dirty="0">
                          <a:latin typeface="Calibri"/>
                          <a:cs typeface="Calibri"/>
                        </a:rPr>
                        <a:t>Argentina</a:t>
                      </a:r>
                      <a:endParaRPr sz="1000">
                        <a:latin typeface="Calibri"/>
                        <a:cs typeface="Calibri"/>
                      </a:endParaRPr>
                    </a:p>
                    <a:p>
                      <a:pPr marL="262255" indent="-172085">
                        <a:lnSpc>
                          <a:spcPct val="100000"/>
                        </a:lnSpc>
                        <a:buFont typeface="Arial"/>
                        <a:buChar char="•"/>
                        <a:tabLst>
                          <a:tab pos="262890" algn="l"/>
                        </a:tabLst>
                      </a:pPr>
                      <a:r>
                        <a:rPr sz="1000" spc="-10" dirty="0">
                          <a:latin typeface="Calibri"/>
                          <a:cs typeface="Calibri"/>
                        </a:rPr>
                        <a:t>Integral-</a:t>
                      </a:r>
                      <a:r>
                        <a:rPr sz="1000" spc="-25" dirty="0">
                          <a:latin typeface="Calibri"/>
                          <a:cs typeface="Calibri"/>
                        </a:rPr>
                        <a:t>PWR</a:t>
                      </a:r>
                      <a:endParaRPr sz="1000">
                        <a:latin typeface="Calibri"/>
                        <a:cs typeface="Calibri"/>
                      </a:endParaRPr>
                    </a:p>
                    <a:p>
                      <a:pPr marL="262255" indent="-172085">
                        <a:lnSpc>
                          <a:spcPct val="100000"/>
                        </a:lnSpc>
                        <a:buFont typeface="Arial"/>
                        <a:buChar char="•"/>
                        <a:tabLst>
                          <a:tab pos="262890" algn="l"/>
                        </a:tabLst>
                      </a:pPr>
                      <a:r>
                        <a:rPr sz="1000" dirty="0">
                          <a:latin typeface="Calibri"/>
                          <a:cs typeface="Calibri"/>
                        </a:rPr>
                        <a:t>100</a:t>
                      </a:r>
                      <a:r>
                        <a:rPr sz="1000" spc="5" dirty="0">
                          <a:latin typeface="Calibri"/>
                          <a:cs typeface="Calibri"/>
                        </a:rPr>
                        <a:t> </a:t>
                      </a:r>
                      <a:r>
                        <a:rPr sz="1000" dirty="0">
                          <a:latin typeface="Calibri"/>
                          <a:cs typeface="Calibri"/>
                        </a:rPr>
                        <a:t>MWt</a:t>
                      </a:r>
                      <a:r>
                        <a:rPr sz="1000" spc="-20" dirty="0">
                          <a:latin typeface="Calibri"/>
                          <a:cs typeface="Calibri"/>
                        </a:rPr>
                        <a:t> </a:t>
                      </a:r>
                      <a:r>
                        <a:rPr sz="1000" dirty="0">
                          <a:latin typeface="Calibri"/>
                          <a:cs typeface="Calibri"/>
                        </a:rPr>
                        <a:t>/</a:t>
                      </a:r>
                      <a:r>
                        <a:rPr sz="1000" spc="-5" dirty="0">
                          <a:latin typeface="Calibri"/>
                          <a:cs typeface="Calibri"/>
                        </a:rPr>
                        <a:t> </a:t>
                      </a:r>
                      <a:r>
                        <a:rPr sz="1000" dirty="0">
                          <a:latin typeface="Calibri"/>
                          <a:cs typeface="Calibri"/>
                        </a:rPr>
                        <a:t>30</a:t>
                      </a:r>
                      <a:r>
                        <a:rPr sz="1000" spc="5" dirty="0">
                          <a:latin typeface="Calibri"/>
                          <a:cs typeface="Calibri"/>
                        </a:rPr>
                        <a:t> </a:t>
                      </a:r>
                      <a:r>
                        <a:rPr sz="1000" spc="-25" dirty="0">
                          <a:latin typeface="Calibri"/>
                          <a:cs typeface="Calibri"/>
                        </a:rPr>
                        <a:t>MWe</a:t>
                      </a:r>
                      <a:endParaRPr sz="1000">
                        <a:latin typeface="Calibri"/>
                        <a:cs typeface="Calibri"/>
                      </a:endParaRPr>
                    </a:p>
                    <a:p>
                      <a:pPr marL="262255" indent="-172085">
                        <a:lnSpc>
                          <a:spcPct val="100000"/>
                        </a:lnSpc>
                        <a:buFont typeface="Arial"/>
                        <a:buChar char="•"/>
                        <a:tabLst>
                          <a:tab pos="262890" algn="l"/>
                        </a:tabLst>
                      </a:pPr>
                      <a:r>
                        <a:rPr sz="1000" dirty="0">
                          <a:latin typeface="Calibri"/>
                          <a:cs typeface="Calibri"/>
                        </a:rPr>
                        <a:t>Natural</a:t>
                      </a:r>
                      <a:r>
                        <a:rPr sz="1000" spc="-20" dirty="0">
                          <a:latin typeface="Calibri"/>
                          <a:cs typeface="Calibri"/>
                        </a:rPr>
                        <a:t> </a:t>
                      </a:r>
                      <a:r>
                        <a:rPr sz="1000" spc="-10" dirty="0">
                          <a:latin typeface="Calibri"/>
                          <a:cs typeface="Calibri"/>
                        </a:rPr>
                        <a:t>Circulation</a:t>
                      </a:r>
                      <a:endParaRPr sz="1000">
                        <a:latin typeface="Calibri"/>
                        <a:cs typeface="Calibri"/>
                      </a:endParaRPr>
                    </a:p>
                    <a:p>
                      <a:pPr marL="262255" indent="-172085">
                        <a:lnSpc>
                          <a:spcPts val="1200"/>
                        </a:lnSpc>
                        <a:buFont typeface="Arial"/>
                        <a:buChar char="•"/>
                        <a:tabLst>
                          <a:tab pos="262890" algn="l"/>
                        </a:tabLst>
                      </a:pPr>
                      <a:r>
                        <a:rPr sz="1000" dirty="0">
                          <a:latin typeface="Calibri"/>
                          <a:cs typeface="Calibri"/>
                        </a:rPr>
                        <a:t>Core</a:t>
                      </a:r>
                      <a:r>
                        <a:rPr sz="1000" spc="-20" dirty="0">
                          <a:latin typeface="Calibri"/>
                          <a:cs typeface="Calibri"/>
                        </a:rPr>
                        <a:t> </a:t>
                      </a:r>
                      <a:r>
                        <a:rPr sz="1000" dirty="0">
                          <a:latin typeface="Calibri"/>
                          <a:cs typeface="Calibri"/>
                        </a:rPr>
                        <a:t>Outlet</a:t>
                      </a:r>
                      <a:r>
                        <a:rPr sz="1000" spc="-20" dirty="0">
                          <a:latin typeface="Calibri"/>
                          <a:cs typeface="Calibri"/>
                        </a:rPr>
                        <a:t> </a:t>
                      </a:r>
                      <a:r>
                        <a:rPr sz="1000" dirty="0">
                          <a:latin typeface="Calibri"/>
                          <a:cs typeface="Calibri"/>
                        </a:rPr>
                        <a:t>Temp:</a:t>
                      </a:r>
                      <a:r>
                        <a:rPr sz="1000" spc="-15" dirty="0">
                          <a:latin typeface="Calibri"/>
                          <a:cs typeface="Calibri"/>
                        </a:rPr>
                        <a:t> </a:t>
                      </a:r>
                      <a:r>
                        <a:rPr sz="1000" spc="-20" dirty="0">
                          <a:latin typeface="Calibri"/>
                          <a:cs typeface="Calibri"/>
                        </a:rPr>
                        <a:t>326</a:t>
                      </a:r>
                      <a:r>
                        <a:rPr sz="975" spc="-30" baseline="25641" dirty="0">
                          <a:latin typeface="Calibri"/>
                          <a:cs typeface="Calibri"/>
                        </a:rPr>
                        <a:t>o</a:t>
                      </a:r>
                      <a:r>
                        <a:rPr sz="1000" spc="-20" dirty="0">
                          <a:latin typeface="Calibri"/>
                          <a:cs typeface="Calibri"/>
                        </a:rPr>
                        <a:t>C</a:t>
                      </a:r>
                      <a:endParaRPr sz="1000">
                        <a:latin typeface="Calibri"/>
                        <a:cs typeface="Calibri"/>
                      </a:endParaRPr>
                    </a:p>
                    <a:p>
                      <a:pPr marL="262255" marR="624840" indent="-171450">
                        <a:lnSpc>
                          <a:spcPct val="100000"/>
                        </a:lnSpc>
                        <a:buFont typeface="Arial"/>
                        <a:buChar char="•"/>
                        <a:tabLst>
                          <a:tab pos="262890" algn="l"/>
                        </a:tabLst>
                      </a:pPr>
                      <a:r>
                        <a:rPr sz="1000" dirty="0">
                          <a:latin typeface="Calibri"/>
                          <a:cs typeface="Calibri"/>
                        </a:rPr>
                        <a:t>Enrichment:</a:t>
                      </a:r>
                      <a:r>
                        <a:rPr sz="1000" spc="-40" dirty="0">
                          <a:latin typeface="Calibri"/>
                          <a:cs typeface="Calibri"/>
                        </a:rPr>
                        <a:t> </a:t>
                      </a:r>
                      <a:r>
                        <a:rPr sz="1000" spc="-20" dirty="0">
                          <a:latin typeface="Calibri"/>
                          <a:cs typeface="Calibri"/>
                        </a:rPr>
                        <a:t>3.1% </a:t>
                      </a:r>
                      <a:r>
                        <a:rPr sz="1000" spc="-10" dirty="0">
                          <a:latin typeface="Calibri"/>
                          <a:cs typeface="Calibri"/>
                        </a:rPr>
                        <a:t>(prototype)</a:t>
                      </a:r>
                      <a:endParaRPr sz="1000">
                        <a:latin typeface="Calibri"/>
                        <a:cs typeface="Calibri"/>
                      </a:endParaRPr>
                    </a:p>
                    <a:p>
                      <a:pPr marL="262255" marR="172085" indent="-171450">
                        <a:lnSpc>
                          <a:spcPct val="100000"/>
                        </a:lnSpc>
                        <a:buFont typeface="Arial"/>
                        <a:buChar char="•"/>
                        <a:tabLst>
                          <a:tab pos="262890" algn="l"/>
                        </a:tabLst>
                      </a:pPr>
                      <a:r>
                        <a:rPr sz="1000" dirty="0">
                          <a:latin typeface="Calibri"/>
                          <a:cs typeface="Calibri"/>
                        </a:rPr>
                        <a:t>Refuel</a:t>
                      </a:r>
                      <a:r>
                        <a:rPr sz="1000" spc="-35" dirty="0">
                          <a:latin typeface="Calibri"/>
                          <a:cs typeface="Calibri"/>
                        </a:rPr>
                        <a:t> </a:t>
                      </a:r>
                      <a:r>
                        <a:rPr sz="1000" dirty="0">
                          <a:latin typeface="Calibri"/>
                          <a:cs typeface="Calibri"/>
                        </a:rPr>
                        <a:t>interval:</a:t>
                      </a:r>
                      <a:r>
                        <a:rPr sz="1000" spc="-30" dirty="0">
                          <a:latin typeface="Calibri"/>
                          <a:cs typeface="Calibri"/>
                        </a:rPr>
                        <a:t> </a:t>
                      </a:r>
                      <a:r>
                        <a:rPr sz="1000" dirty="0">
                          <a:latin typeface="Calibri"/>
                          <a:cs typeface="Calibri"/>
                        </a:rPr>
                        <a:t>14</a:t>
                      </a:r>
                      <a:r>
                        <a:rPr sz="1000" spc="-10" dirty="0">
                          <a:latin typeface="Calibri"/>
                          <a:cs typeface="Calibri"/>
                        </a:rPr>
                        <a:t> months (prototype)</a:t>
                      </a:r>
                      <a:endParaRPr sz="1000">
                        <a:latin typeface="Calibri"/>
                        <a:cs typeface="Calibri"/>
                      </a:endParaRPr>
                    </a:p>
                  </a:txBody>
                  <a:tcPr marL="0" marR="0" marT="3746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2DEEE"/>
                    </a:solidFill>
                  </a:tcPr>
                </a:tc>
                <a:tc>
                  <a:txBody>
                    <a:bodyPr/>
                    <a:lstStyle/>
                    <a:p>
                      <a:pPr marL="262255" indent="-172085">
                        <a:lnSpc>
                          <a:spcPct val="100000"/>
                        </a:lnSpc>
                        <a:spcBef>
                          <a:spcPts val="295"/>
                        </a:spcBef>
                        <a:buFont typeface="Arial"/>
                        <a:buChar char="•"/>
                        <a:tabLst>
                          <a:tab pos="262890" algn="l"/>
                        </a:tabLst>
                      </a:pPr>
                      <a:r>
                        <a:rPr sz="1000" dirty="0">
                          <a:latin typeface="Calibri"/>
                          <a:cs typeface="Calibri"/>
                        </a:rPr>
                        <a:t>CNNC,</a:t>
                      </a:r>
                      <a:r>
                        <a:rPr sz="1000" spc="-5" dirty="0">
                          <a:latin typeface="Calibri"/>
                          <a:cs typeface="Calibri"/>
                        </a:rPr>
                        <a:t> </a:t>
                      </a:r>
                      <a:r>
                        <a:rPr sz="1000" spc="-10" dirty="0">
                          <a:latin typeface="Calibri"/>
                          <a:cs typeface="Calibri"/>
                        </a:rPr>
                        <a:t>China</a:t>
                      </a:r>
                      <a:endParaRPr sz="1000">
                        <a:latin typeface="Calibri"/>
                        <a:cs typeface="Calibri"/>
                      </a:endParaRPr>
                    </a:p>
                    <a:p>
                      <a:pPr marL="262255" indent="-172085">
                        <a:lnSpc>
                          <a:spcPct val="100000"/>
                        </a:lnSpc>
                        <a:buFont typeface="Arial"/>
                        <a:buChar char="•"/>
                        <a:tabLst>
                          <a:tab pos="262890" algn="l"/>
                        </a:tabLst>
                      </a:pPr>
                      <a:r>
                        <a:rPr sz="1000" spc="-10" dirty="0">
                          <a:latin typeface="Calibri"/>
                          <a:cs typeface="Calibri"/>
                        </a:rPr>
                        <a:t>Integral-</a:t>
                      </a:r>
                      <a:r>
                        <a:rPr sz="1000" spc="-25" dirty="0">
                          <a:latin typeface="Calibri"/>
                          <a:cs typeface="Calibri"/>
                        </a:rPr>
                        <a:t>PWR</a:t>
                      </a:r>
                      <a:endParaRPr sz="1000">
                        <a:latin typeface="Calibri"/>
                        <a:cs typeface="Calibri"/>
                      </a:endParaRPr>
                    </a:p>
                    <a:p>
                      <a:pPr marL="262255" indent="-172085">
                        <a:lnSpc>
                          <a:spcPct val="100000"/>
                        </a:lnSpc>
                        <a:buFont typeface="Arial"/>
                        <a:buChar char="•"/>
                        <a:tabLst>
                          <a:tab pos="262890" algn="l"/>
                        </a:tabLst>
                      </a:pPr>
                      <a:r>
                        <a:rPr sz="1000" dirty="0">
                          <a:latin typeface="Calibri"/>
                          <a:cs typeface="Calibri"/>
                        </a:rPr>
                        <a:t>385</a:t>
                      </a:r>
                      <a:r>
                        <a:rPr sz="1000" spc="5" dirty="0">
                          <a:latin typeface="Calibri"/>
                          <a:cs typeface="Calibri"/>
                        </a:rPr>
                        <a:t> </a:t>
                      </a:r>
                      <a:r>
                        <a:rPr sz="1000" dirty="0">
                          <a:latin typeface="Calibri"/>
                          <a:cs typeface="Calibri"/>
                        </a:rPr>
                        <a:t>MWt</a:t>
                      </a:r>
                      <a:r>
                        <a:rPr sz="1000" spc="-20" dirty="0">
                          <a:latin typeface="Calibri"/>
                          <a:cs typeface="Calibri"/>
                        </a:rPr>
                        <a:t> </a:t>
                      </a:r>
                      <a:r>
                        <a:rPr sz="1000" dirty="0">
                          <a:latin typeface="Calibri"/>
                          <a:cs typeface="Calibri"/>
                        </a:rPr>
                        <a:t>/</a:t>
                      </a:r>
                      <a:r>
                        <a:rPr sz="1000" spc="-5" dirty="0">
                          <a:latin typeface="Calibri"/>
                          <a:cs typeface="Calibri"/>
                        </a:rPr>
                        <a:t> </a:t>
                      </a:r>
                      <a:r>
                        <a:rPr sz="1000" dirty="0">
                          <a:latin typeface="Calibri"/>
                          <a:cs typeface="Calibri"/>
                        </a:rPr>
                        <a:t>125</a:t>
                      </a:r>
                      <a:r>
                        <a:rPr sz="1000" spc="5" dirty="0">
                          <a:latin typeface="Calibri"/>
                          <a:cs typeface="Calibri"/>
                        </a:rPr>
                        <a:t> </a:t>
                      </a:r>
                      <a:r>
                        <a:rPr sz="1000" spc="-25" dirty="0">
                          <a:latin typeface="Calibri"/>
                          <a:cs typeface="Calibri"/>
                        </a:rPr>
                        <a:t>MWe</a:t>
                      </a:r>
                      <a:endParaRPr sz="1000">
                        <a:latin typeface="Calibri"/>
                        <a:cs typeface="Calibri"/>
                      </a:endParaRPr>
                    </a:p>
                    <a:p>
                      <a:pPr marL="262255" indent="-172085">
                        <a:lnSpc>
                          <a:spcPct val="100000"/>
                        </a:lnSpc>
                        <a:buFont typeface="Arial"/>
                        <a:buChar char="•"/>
                        <a:tabLst>
                          <a:tab pos="262890" algn="l"/>
                        </a:tabLst>
                      </a:pPr>
                      <a:r>
                        <a:rPr sz="1000" dirty="0">
                          <a:latin typeface="Calibri"/>
                          <a:cs typeface="Calibri"/>
                        </a:rPr>
                        <a:t>Forced</a:t>
                      </a:r>
                      <a:r>
                        <a:rPr sz="1000" spc="-20" dirty="0">
                          <a:latin typeface="Calibri"/>
                          <a:cs typeface="Calibri"/>
                        </a:rPr>
                        <a:t> </a:t>
                      </a:r>
                      <a:r>
                        <a:rPr sz="1000" spc="-10" dirty="0">
                          <a:latin typeface="Calibri"/>
                          <a:cs typeface="Calibri"/>
                        </a:rPr>
                        <a:t>circulation</a:t>
                      </a:r>
                      <a:endParaRPr sz="1000">
                        <a:latin typeface="Calibri"/>
                        <a:cs typeface="Calibri"/>
                      </a:endParaRPr>
                    </a:p>
                    <a:p>
                      <a:pPr marL="262255" indent="-172085">
                        <a:lnSpc>
                          <a:spcPts val="1200"/>
                        </a:lnSpc>
                        <a:spcBef>
                          <a:spcPts val="5"/>
                        </a:spcBef>
                        <a:buFont typeface="Arial"/>
                        <a:buChar char="•"/>
                        <a:tabLst>
                          <a:tab pos="262890" algn="l"/>
                        </a:tabLst>
                      </a:pPr>
                      <a:r>
                        <a:rPr sz="1000" dirty="0">
                          <a:latin typeface="Calibri"/>
                          <a:cs typeface="Calibri"/>
                        </a:rPr>
                        <a:t>Core</a:t>
                      </a:r>
                      <a:r>
                        <a:rPr sz="1000" spc="-20" dirty="0">
                          <a:latin typeface="Calibri"/>
                          <a:cs typeface="Calibri"/>
                        </a:rPr>
                        <a:t> </a:t>
                      </a:r>
                      <a:r>
                        <a:rPr sz="1000" dirty="0">
                          <a:latin typeface="Calibri"/>
                          <a:cs typeface="Calibri"/>
                        </a:rPr>
                        <a:t>Outlet</a:t>
                      </a:r>
                      <a:r>
                        <a:rPr sz="1000" spc="-20" dirty="0">
                          <a:latin typeface="Calibri"/>
                          <a:cs typeface="Calibri"/>
                        </a:rPr>
                        <a:t> </a:t>
                      </a:r>
                      <a:r>
                        <a:rPr sz="1000" dirty="0">
                          <a:latin typeface="Calibri"/>
                          <a:cs typeface="Calibri"/>
                        </a:rPr>
                        <a:t>Temp:</a:t>
                      </a:r>
                      <a:r>
                        <a:rPr sz="1000" spc="-15" dirty="0">
                          <a:latin typeface="Calibri"/>
                          <a:cs typeface="Calibri"/>
                        </a:rPr>
                        <a:t> </a:t>
                      </a:r>
                      <a:r>
                        <a:rPr sz="1000" spc="-10" dirty="0">
                          <a:latin typeface="Calibri"/>
                          <a:cs typeface="Calibri"/>
                        </a:rPr>
                        <a:t>319.5</a:t>
                      </a:r>
                      <a:r>
                        <a:rPr sz="975" spc="-15" baseline="25641" dirty="0">
                          <a:latin typeface="Calibri"/>
                          <a:cs typeface="Calibri"/>
                        </a:rPr>
                        <a:t>o</a:t>
                      </a:r>
                      <a:r>
                        <a:rPr sz="1000" spc="-10" dirty="0">
                          <a:latin typeface="Calibri"/>
                          <a:cs typeface="Calibri"/>
                        </a:rPr>
                        <a:t>C</a:t>
                      </a:r>
                      <a:endParaRPr sz="1000">
                        <a:latin typeface="Calibri"/>
                        <a:cs typeface="Calibri"/>
                      </a:endParaRPr>
                    </a:p>
                    <a:p>
                      <a:pPr marL="262255" indent="-172085">
                        <a:lnSpc>
                          <a:spcPts val="1200"/>
                        </a:lnSpc>
                        <a:buFont typeface="Arial"/>
                        <a:buChar char="•"/>
                        <a:tabLst>
                          <a:tab pos="262890" algn="l"/>
                        </a:tabLst>
                      </a:pPr>
                      <a:r>
                        <a:rPr sz="1000" dirty="0">
                          <a:latin typeface="Calibri"/>
                          <a:cs typeface="Calibri"/>
                        </a:rPr>
                        <a:t>Enrichment:</a:t>
                      </a:r>
                      <a:r>
                        <a:rPr sz="1000" spc="-40" dirty="0">
                          <a:latin typeface="Calibri"/>
                          <a:cs typeface="Calibri"/>
                        </a:rPr>
                        <a:t> </a:t>
                      </a:r>
                      <a:r>
                        <a:rPr sz="1000" spc="-10" dirty="0">
                          <a:latin typeface="Calibri"/>
                          <a:cs typeface="Calibri"/>
                        </a:rPr>
                        <a:t>&lt;4.95%</a:t>
                      </a:r>
                      <a:endParaRPr sz="1000">
                        <a:latin typeface="Calibri"/>
                        <a:cs typeface="Calibri"/>
                      </a:endParaRPr>
                    </a:p>
                    <a:p>
                      <a:pPr marL="262255" indent="-172085">
                        <a:lnSpc>
                          <a:spcPct val="100000"/>
                        </a:lnSpc>
                        <a:buFont typeface="Arial"/>
                        <a:buChar char="•"/>
                        <a:tabLst>
                          <a:tab pos="262890" algn="l"/>
                        </a:tabLst>
                      </a:pPr>
                      <a:r>
                        <a:rPr sz="1000" dirty="0">
                          <a:latin typeface="Calibri"/>
                          <a:cs typeface="Calibri"/>
                        </a:rPr>
                        <a:t>Refuel</a:t>
                      </a:r>
                      <a:r>
                        <a:rPr sz="1000" spc="-35" dirty="0">
                          <a:latin typeface="Calibri"/>
                          <a:cs typeface="Calibri"/>
                        </a:rPr>
                        <a:t> </a:t>
                      </a:r>
                      <a:r>
                        <a:rPr sz="1000" dirty="0">
                          <a:latin typeface="Calibri"/>
                          <a:cs typeface="Calibri"/>
                        </a:rPr>
                        <a:t>interval:</a:t>
                      </a:r>
                      <a:r>
                        <a:rPr sz="1000" spc="-30" dirty="0">
                          <a:latin typeface="Calibri"/>
                          <a:cs typeface="Calibri"/>
                        </a:rPr>
                        <a:t> </a:t>
                      </a:r>
                      <a:r>
                        <a:rPr sz="1000" dirty="0">
                          <a:latin typeface="Calibri"/>
                          <a:cs typeface="Calibri"/>
                        </a:rPr>
                        <a:t>24</a:t>
                      </a:r>
                      <a:r>
                        <a:rPr sz="1000" spc="-10" dirty="0">
                          <a:latin typeface="Calibri"/>
                          <a:cs typeface="Calibri"/>
                        </a:rPr>
                        <a:t> months</a:t>
                      </a:r>
                      <a:endParaRPr sz="1000">
                        <a:latin typeface="Calibri"/>
                        <a:cs typeface="Calibri"/>
                      </a:endParaRPr>
                    </a:p>
                  </a:txBody>
                  <a:tcPr marL="0" marR="0" marT="3746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2DEEE"/>
                    </a:solidFill>
                  </a:tcPr>
                </a:tc>
                <a:tc>
                  <a:txBody>
                    <a:bodyPr/>
                    <a:lstStyle/>
                    <a:p>
                      <a:pPr marL="262255" indent="-172085">
                        <a:lnSpc>
                          <a:spcPct val="100000"/>
                        </a:lnSpc>
                        <a:spcBef>
                          <a:spcPts val="295"/>
                        </a:spcBef>
                        <a:buFont typeface="Arial"/>
                        <a:buChar char="•"/>
                        <a:tabLst>
                          <a:tab pos="262890" algn="l"/>
                        </a:tabLst>
                      </a:pPr>
                      <a:r>
                        <a:rPr sz="1000" dirty="0">
                          <a:latin typeface="Calibri"/>
                          <a:cs typeface="Calibri"/>
                        </a:rPr>
                        <a:t>EDF</a:t>
                      </a:r>
                      <a:r>
                        <a:rPr sz="1000" spc="-25" dirty="0">
                          <a:latin typeface="Calibri"/>
                          <a:cs typeface="Calibri"/>
                        </a:rPr>
                        <a:t> </a:t>
                      </a:r>
                      <a:r>
                        <a:rPr sz="1000" dirty="0">
                          <a:latin typeface="Calibri"/>
                          <a:cs typeface="Calibri"/>
                        </a:rPr>
                        <a:t>led</a:t>
                      </a:r>
                      <a:r>
                        <a:rPr sz="1000" spc="-15" dirty="0">
                          <a:latin typeface="Calibri"/>
                          <a:cs typeface="Calibri"/>
                        </a:rPr>
                        <a:t> </a:t>
                      </a:r>
                      <a:r>
                        <a:rPr sz="1000" dirty="0">
                          <a:latin typeface="Calibri"/>
                          <a:cs typeface="Calibri"/>
                        </a:rPr>
                        <a:t>consortium,</a:t>
                      </a:r>
                      <a:r>
                        <a:rPr sz="1000" spc="-25" dirty="0">
                          <a:latin typeface="Calibri"/>
                          <a:cs typeface="Calibri"/>
                        </a:rPr>
                        <a:t> </a:t>
                      </a:r>
                      <a:r>
                        <a:rPr sz="1000" spc="-10" dirty="0">
                          <a:latin typeface="Calibri"/>
                          <a:cs typeface="Calibri"/>
                        </a:rPr>
                        <a:t>France</a:t>
                      </a:r>
                      <a:endParaRPr sz="1000">
                        <a:latin typeface="Calibri"/>
                        <a:cs typeface="Calibri"/>
                      </a:endParaRPr>
                    </a:p>
                    <a:p>
                      <a:pPr marL="262255" indent="-172085">
                        <a:lnSpc>
                          <a:spcPct val="100000"/>
                        </a:lnSpc>
                        <a:buFont typeface="Arial"/>
                        <a:buChar char="•"/>
                        <a:tabLst>
                          <a:tab pos="262890" algn="l"/>
                        </a:tabLst>
                      </a:pPr>
                      <a:r>
                        <a:rPr sz="1000" spc="-10" dirty="0">
                          <a:latin typeface="Calibri"/>
                          <a:cs typeface="Calibri"/>
                        </a:rPr>
                        <a:t>Integral-</a:t>
                      </a:r>
                      <a:r>
                        <a:rPr sz="1000" spc="-25" dirty="0">
                          <a:latin typeface="Calibri"/>
                          <a:cs typeface="Calibri"/>
                        </a:rPr>
                        <a:t>PWR</a:t>
                      </a:r>
                      <a:endParaRPr sz="1000">
                        <a:latin typeface="Calibri"/>
                        <a:cs typeface="Calibri"/>
                      </a:endParaRPr>
                    </a:p>
                    <a:p>
                      <a:pPr marL="262255" marR="258445" indent="-171450">
                        <a:lnSpc>
                          <a:spcPct val="100000"/>
                        </a:lnSpc>
                        <a:buFont typeface="Arial"/>
                        <a:buChar char="•"/>
                        <a:tabLst>
                          <a:tab pos="262890" algn="l"/>
                        </a:tabLst>
                      </a:pPr>
                      <a:r>
                        <a:rPr sz="1000" dirty="0">
                          <a:latin typeface="Calibri"/>
                          <a:cs typeface="Calibri"/>
                        </a:rPr>
                        <a:t>540</a:t>
                      </a:r>
                      <a:r>
                        <a:rPr sz="1000" spc="5" dirty="0">
                          <a:latin typeface="Calibri"/>
                          <a:cs typeface="Calibri"/>
                        </a:rPr>
                        <a:t> </a:t>
                      </a:r>
                      <a:r>
                        <a:rPr sz="1000" dirty="0">
                          <a:latin typeface="Calibri"/>
                          <a:cs typeface="Calibri"/>
                        </a:rPr>
                        <a:t>MWt</a:t>
                      </a:r>
                      <a:r>
                        <a:rPr sz="1000" spc="-20" dirty="0">
                          <a:latin typeface="Calibri"/>
                          <a:cs typeface="Calibri"/>
                        </a:rPr>
                        <a:t> </a:t>
                      </a:r>
                      <a:r>
                        <a:rPr sz="1000" dirty="0">
                          <a:latin typeface="Calibri"/>
                          <a:cs typeface="Calibri"/>
                        </a:rPr>
                        <a:t>/</a:t>
                      </a:r>
                      <a:r>
                        <a:rPr sz="1000" spc="-5" dirty="0">
                          <a:latin typeface="Calibri"/>
                          <a:cs typeface="Calibri"/>
                        </a:rPr>
                        <a:t> </a:t>
                      </a:r>
                      <a:r>
                        <a:rPr sz="1000" dirty="0">
                          <a:latin typeface="Calibri"/>
                          <a:cs typeface="Calibri"/>
                        </a:rPr>
                        <a:t>170</a:t>
                      </a:r>
                      <a:r>
                        <a:rPr sz="1000" spc="5" dirty="0">
                          <a:latin typeface="Calibri"/>
                          <a:cs typeface="Calibri"/>
                        </a:rPr>
                        <a:t> </a:t>
                      </a:r>
                      <a:r>
                        <a:rPr sz="1000" dirty="0">
                          <a:latin typeface="Calibri"/>
                          <a:cs typeface="Calibri"/>
                        </a:rPr>
                        <a:t>MWe</a:t>
                      </a:r>
                      <a:r>
                        <a:rPr sz="1000" spc="-20" dirty="0">
                          <a:latin typeface="Calibri"/>
                          <a:cs typeface="Calibri"/>
                        </a:rPr>
                        <a:t> </a:t>
                      </a:r>
                      <a:r>
                        <a:rPr sz="1000" dirty="0">
                          <a:latin typeface="Calibri"/>
                          <a:cs typeface="Calibri"/>
                        </a:rPr>
                        <a:t>x</a:t>
                      </a:r>
                      <a:r>
                        <a:rPr sz="1000" spc="5" dirty="0">
                          <a:latin typeface="Calibri"/>
                          <a:cs typeface="Calibri"/>
                        </a:rPr>
                        <a:t> </a:t>
                      </a:r>
                      <a:r>
                        <a:rPr sz="1000" spc="-50" dirty="0">
                          <a:latin typeface="Calibri"/>
                          <a:cs typeface="Calibri"/>
                        </a:rPr>
                        <a:t>2</a:t>
                      </a:r>
                      <a:r>
                        <a:rPr sz="1000" spc="-10" dirty="0">
                          <a:latin typeface="Calibri"/>
                          <a:cs typeface="Calibri"/>
                        </a:rPr>
                        <a:t> modules</a:t>
                      </a:r>
                      <a:endParaRPr sz="1000">
                        <a:latin typeface="Calibri"/>
                        <a:cs typeface="Calibri"/>
                      </a:endParaRPr>
                    </a:p>
                    <a:p>
                      <a:pPr marL="262255" indent="-172085">
                        <a:lnSpc>
                          <a:spcPts val="1200"/>
                        </a:lnSpc>
                        <a:buFont typeface="Arial"/>
                        <a:buChar char="•"/>
                        <a:tabLst>
                          <a:tab pos="262890" algn="l"/>
                        </a:tabLst>
                      </a:pPr>
                      <a:r>
                        <a:rPr sz="1000" dirty="0">
                          <a:latin typeface="Calibri"/>
                          <a:cs typeface="Calibri"/>
                        </a:rPr>
                        <a:t>Core</a:t>
                      </a:r>
                      <a:r>
                        <a:rPr sz="1000" spc="-20" dirty="0">
                          <a:latin typeface="Calibri"/>
                          <a:cs typeface="Calibri"/>
                        </a:rPr>
                        <a:t> </a:t>
                      </a:r>
                      <a:r>
                        <a:rPr sz="1000" dirty="0">
                          <a:latin typeface="Calibri"/>
                          <a:cs typeface="Calibri"/>
                        </a:rPr>
                        <a:t>Outlet</a:t>
                      </a:r>
                      <a:r>
                        <a:rPr sz="1000" spc="-20" dirty="0">
                          <a:latin typeface="Calibri"/>
                          <a:cs typeface="Calibri"/>
                        </a:rPr>
                        <a:t> </a:t>
                      </a:r>
                      <a:r>
                        <a:rPr sz="1000" dirty="0">
                          <a:latin typeface="Calibri"/>
                          <a:cs typeface="Calibri"/>
                        </a:rPr>
                        <a:t>Temp:</a:t>
                      </a:r>
                      <a:r>
                        <a:rPr sz="1000" spc="-15" dirty="0">
                          <a:latin typeface="Calibri"/>
                          <a:cs typeface="Calibri"/>
                        </a:rPr>
                        <a:t> </a:t>
                      </a:r>
                      <a:r>
                        <a:rPr sz="1000" spc="-20" dirty="0">
                          <a:latin typeface="Calibri"/>
                          <a:cs typeface="Calibri"/>
                        </a:rPr>
                        <a:t>307</a:t>
                      </a:r>
                      <a:r>
                        <a:rPr sz="975" spc="-30" baseline="25641" dirty="0">
                          <a:latin typeface="Calibri"/>
                          <a:cs typeface="Calibri"/>
                        </a:rPr>
                        <a:t>o</a:t>
                      </a:r>
                      <a:r>
                        <a:rPr sz="1000" spc="-20" dirty="0">
                          <a:latin typeface="Calibri"/>
                          <a:cs typeface="Calibri"/>
                        </a:rPr>
                        <a:t>C</a:t>
                      </a:r>
                      <a:endParaRPr sz="1000">
                        <a:latin typeface="Calibri"/>
                        <a:cs typeface="Calibri"/>
                      </a:endParaRPr>
                    </a:p>
                    <a:p>
                      <a:pPr marL="262255" indent="-171450">
                        <a:lnSpc>
                          <a:spcPct val="100000"/>
                        </a:lnSpc>
                        <a:buFont typeface="Arial"/>
                        <a:buChar char="•"/>
                        <a:tabLst>
                          <a:tab pos="262890" algn="l"/>
                        </a:tabLst>
                      </a:pPr>
                      <a:r>
                        <a:rPr sz="1000" dirty="0">
                          <a:latin typeface="Calibri"/>
                          <a:cs typeface="Calibri"/>
                        </a:rPr>
                        <a:t>Enrichment:</a:t>
                      </a:r>
                      <a:r>
                        <a:rPr sz="1000" spc="-40" dirty="0">
                          <a:latin typeface="Calibri"/>
                          <a:cs typeface="Calibri"/>
                        </a:rPr>
                        <a:t> </a:t>
                      </a:r>
                      <a:r>
                        <a:rPr sz="1000" spc="-25" dirty="0">
                          <a:latin typeface="Calibri"/>
                          <a:cs typeface="Calibri"/>
                        </a:rPr>
                        <a:t>&lt;5%</a:t>
                      </a:r>
                      <a:endParaRPr sz="1000">
                        <a:latin typeface="Calibri"/>
                        <a:cs typeface="Calibri"/>
                      </a:endParaRPr>
                    </a:p>
                    <a:p>
                      <a:pPr marL="262255" indent="-171450">
                        <a:lnSpc>
                          <a:spcPct val="100000"/>
                        </a:lnSpc>
                        <a:buFont typeface="Arial"/>
                        <a:buChar char="•"/>
                        <a:tabLst>
                          <a:tab pos="262890" algn="l"/>
                        </a:tabLst>
                      </a:pPr>
                      <a:r>
                        <a:rPr sz="1000" dirty="0">
                          <a:latin typeface="Calibri"/>
                          <a:cs typeface="Calibri"/>
                        </a:rPr>
                        <a:t>Refuel</a:t>
                      </a:r>
                      <a:r>
                        <a:rPr sz="1000" spc="-35" dirty="0">
                          <a:latin typeface="Calibri"/>
                          <a:cs typeface="Calibri"/>
                        </a:rPr>
                        <a:t> </a:t>
                      </a:r>
                      <a:r>
                        <a:rPr sz="1000" dirty="0">
                          <a:latin typeface="Calibri"/>
                          <a:cs typeface="Calibri"/>
                        </a:rPr>
                        <a:t>interval:</a:t>
                      </a:r>
                      <a:r>
                        <a:rPr sz="1000" spc="-30" dirty="0">
                          <a:latin typeface="Calibri"/>
                          <a:cs typeface="Calibri"/>
                        </a:rPr>
                        <a:t> </a:t>
                      </a:r>
                      <a:r>
                        <a:rPr sz="1000" dirty="0">
                          <a:latin typeface="Calibri"/>
                          <a:cs typeface="Calibri"/>
                        </a:rPr>
                        <a:t>24</a:t>
                      </a:r>
                      <a:r>
                        <a:rPr sz="1000" spc="-10" dirty="0">
                          <a:latin typeface="Calibri"/>
                          <a:cs typeface="Calibri"/>
                        </a:rPr>
                        <a:t> months</a:t>
                      </a:r>
                      <a:endParaRPr sz="1000">
                        <a:latin typeface="Calibri"/>
                        <a:cs typeface="Calibri"/>
                      </a:endParaRPr>
                    </a:p>
                  </a:txBody>
                  <a:tcPr marL="0" marR="0" marT="3746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2DEEE"/>
                    </a:solidFill>
                  </a:tcPr>
                </a:tc>
                <a:tc>
                  <a:txBody>
                    <a:bodyPr/>
                    <a:lstStyle/>
                    <a:p>
                      <a:pPr marL="262255" marR="356235" indent="-171450">
                        <a:lnSpc>
                          <a:spcPct val="100000"/>
                        </a:lnSpc>
                        <a:spcBef>
                          <a:spcPts val="295"/>
                        </a:spcBef>
                        <a:buFont typeface="Arial"/>
                        <a:buChar char="•"/>
                        <a:tabLst>
                          <a:tab pos="262890" algn="l"/>
                        </a:tabLst>
                      </a:pPr>
                      <a:r>
                        <a:rPr sz="1000" dirty="0">
                          <a:latin typeface="Calibri"/>
                          <a:cs typeface="Calibri"/>
                        </a:rPr>
                        <a:t>Joint</a:t>
                      </a:r>
                      <a:r>
                        <a:rPr sz="1000" spc="-20" dirty="0">
                          <a:latin typeface="Calibri"/>
                          <a:cs typeface="Calibri"/>
                        </a:rPr>
                        <a:t> </a:t>
                      </a:r>
                      <a:r>
                        <a:rPr sz="1000" dirty="0">
                          <a:latin typeface="Calibri"/>
                          <a:cs typeface="Calibri"/>
                        </a:rPr>
                        <a:t>Design</a:t>
                      </a:r>
                      <a:r>
                        <a:rPr sz="1000" spc="-20" dirty="0">
                          <a:latin typeface="Calibri"/>
                          <a:cs typeface="Calibri"/>
                        </a:rPr>
                        <a:t> </a:t>
                      </a:r>
                      <a:r>
                        <a:rPr sz="1000" dirty="0">
                          <a:latin typeface="Calibri"/>
                          <a:cs typeface="Calibri"/>
                        </a:rPr>
                        <a:t>of</a:t>
                      </a:r>
                      <a:r>
                        <a:rPr sz="1000" spc="-20" dirty="0">
                          <a:latin typeface="Calibri"/>
                          <a:cs typeface="Calibri"/>
                        </a:rPr>
                        <a:t> </a:t>
                      </a:r>
                      <a:r>
                        <a:rPr sz="1000" spc="-10" dirty="0">
                          <a:latin typeface="Calibri"/>
                          <a:cs typeface="Calibri"/>
                        </a:rPr>
                        <a:t>KAERI, </a:t>
                      </a:r>
                      <a:r>
                        <a:rPr sz="1000" dirty="0">
                          <a:latin typeface="Calibri"/>
                          <a:cs typeface="Calibri"/>
                        </a:rPr>
                        <a:t>Republic</a:t>
                      </a:r>
                      <a:r>
                        <a:rPr sz="1000" spc="-30" dirty="0">
                          <a:latin typeface="Calibri"/>
                          <a:cs typeface="Calibri"/>
                        </a:rPr>
                        <a:t> </a:t>
                      </a:r>
                      <a:r>
                        <a:rPr sz="1000" dirty="0">
                          <a:latin typeface="Calibri"/>
                          <a:cs typeface="Calibri"/>
                        </a:rPr>
                        <a:t>of</a:t>
                      </a:r>
                      <a:r>
                        <a:rPr sz="1000" spc="-25" dirty="0">
                          <a:latin typeface="Calibri"/>
                          <a:cs typeface="Calibri"/>
                        </a:rPr>
                        <a:t> </a:t>
                      </a:r>
                      <a:r>
                        <a:rPr sz="1000" dirty="0">
                          <a:latin typeface="Calibri"/>
                          <a:cs typeface="Calibri"/>
                        </a:rPr>
                        <a:t>Korea</a:t>
                      </a:r>
                      <a:r>
                        <a:rPr sz="1000" spc="-15" dirty="0">
                          <a:latin typeface="Calibri"/>
                          <a:cs typeface="Calibri"/>
                        </a:rPr>
                        <a:t> </a:t>
                      </a:r>
                      <a:r>
                        <a:rPr sz="1000" spc="-20" dirty="0">
                          <a:latin typeface="Calibri"/>
                          <a:cs typeface="Calibri"/>
                        </a:rPr>
                        <a:t>with </a:t>
                      </a:r>
                      <a:r>
                        <a:rPr sz="1000" dirty="0">
                          <a:latin typeface="Calibri"/>
                          <a:cs typeface="Calibri"/>
                        </a:rPr>
                        <a:t>K.A.CARE,</a:t>
                      </a:r>
                      <a:r>
                        <a:rPr sz="1000" spc="-35" dirty="0">
                          <a:latin typeface="Calibri"/>
                          <a:cs typeface="Calibri"/>
                        </a:rPr>
                        <a:t> </a:t>
                      </a:r>
                      <a:r>
                        <a:rPr sz="1000" dirty="0">
                          <a:latin typeface="Calibri"/>
                          <a:cs typeface="Calibri"/>
                        </a:rPr>
                        <a:t>Saudi</a:t>
                      </a:r>
                      <a:r>
                        <a:rPr sz="1000" spc="-30" dirty="0">
                          <a:latin typeface="Calibri"/>
                          <a:cs typeface="Calibri"/>
                        </a:rPr>
                        <a:t> </a:t>
                      </a:r>
                      <a:r>
                        <a:rPr sz="1000" spc="-10" dirty="0">
                          <a:latin typeface="Calibri"/>
                          <a:cs typeface="Calibri"/>
                        </a:rPr>
                        <a:t>Arabia</a:t>
                      </a:r>
                      <a:endParaRPr sz="1000">
                        <a:latin typeface="Calibri"/>
                        <a:cs typeface="Calibri"/>
                      </a:endParaRPr>
                    </a:p>
                    <a:p>
                      <a:pPr marL="262255" indent="-172085">
                        <a:lnSpc>
                          <a:spcPct val="100000"/>
                        </a:lnSpc>
                        <a:buFont typeface="Arial"/>
                        <a:buChar char="•"/>
                        <a:tabLst>
                          <a:tab pos="262890" algn="l"/>
                        </a:tabLst>
                      </a:pPr>
                      <a:r>
                        <a:rPr sz="1000" spc="-10" dirty="0">
                          <a:latin typeface="Calibri"/>
                          <a:cs typeface="Calibri"/>
                        </a:rPr>
                        <a:t>Integral-</a:t>
                      </a:r>
                      <a:r>
                        <a:rPr sz="1000" spc="-25" dirty="0">
                          <a:latin typeface="Calibri"/>
                          <a:cs typeface="Calibri"/>
                        </a:rPr>
                        <a:t>PWR</a:t>
                      </a:r>
                      <a:endParaRPr sz="1000">
                        <a:latin typeface="Calibri"/>
                        <a:cs typeface="Calibri"/>
                      </a:endParaRPr>
                    </a:p>
                    <a:p>
                      <a:pPr marL="262255" marR="232410" indent="-171450">
                        <a:lnSpc>
                          <a:spcPct val="100000"/>
                        </a:lnSpc>
                        <a:buFont typeface="Arial"/>
                        <a:buChar char="•"/>
                        <a:tabLst>
                          <a:tab pos="262890" algn="l"/>
                        </a:tabLst>
                      </a:pPr>
                      <a:r>
                        <a:rPr sz="1000" dirty="0">
                          <a:latin typeface="Calibri"/>
                          <a:cs typeface="Calibri"/>
                        </a:rPr>
                        <a:t>365</a:t>
                      </a:r>
                      <a:r>
                        <a:rPr sz="1000" spc="5" dirty="0">
                          <a:latin typeface="Calibri"/>
                          <a:cs typeface="Calibri"/>
                        </a:rPr>
                        <a:t> </a:t>
                      </a:r>
                      <a:r>
                        <a:rPr sz="1000" dirty="0">
                          <a:latin typeface="Calibri"/>
                          <a:cs typeface="Calibri"/>
                        </a:rPr>
                        <a:t>MWt</a:t>
                      </a:r>
                      <a:r>
                        <a:rPr sz="1000" spc="-20" dirty="0">
                          <a:latin typeface="Calibri"/>
                          <a:cs typeface="Calibri"/>
                        </a:rPr>
                        <a:t> </a:t>
                      </a:r>
                      <a:r>
                        <a:rPr sz="1000" dirty="0">
                          <a:latin typeface="Calibri"/>
                          <a:cs typeface="Calibri"/>
                        </a:rPr>
                        <a:t>/</a:t>
                      </a:r>
                      <a:r>
                        <a:rPr sz="1000" spc="-5" dirty="0">
                          <a:latin typeface="Calibri"/>
                          <a:cs typeface="Calibri"/>
                        </a:rPr>
                        <a:t> </a:t>
                      </a:r>
                      <a:r>
                        <a:rPr sz="1000" dirty="0">
                          <a:latin typeface="Calibri"/>
                          <a:cs typeface="Calibri"/>
                        </a:rPr>
                        <a:t>107</a:t>
                      </a:r>
                      <a:r>
                        <a:rPr sz="1000" spc="5" dirty="0">
                          <a:latin typeface="Calibri"/>
                          <a:cs typeface="Calibri"/>
                        </a:rPr>
                        <a:t> </a:t>
                      </a:r>
                      <a:r>
                        <a:rPr sz="1000" dirty="0">
                          <a:latin typeface="Calibri"/>
                          <a:cs typeface="Calibri"/>
                        </a:rPr>
                        <a:t>MWe</a:t>
                      </a:r>
                      <a:r>
                        <a:rPr sz="1000" spc="-20" dirty="0">
                          <a:latin typeface="Calibri"/>
                          <a:cs typeface="Calibri"/>
                        </a:rPr>
                        <a:t> </a:t>
                      </a:r>
                      <a:r>
                        <a:rPr sz="1000" spc="-25" dirty="0">
                          <a:latin typeface="Calibri"/>
                          <a:cs typeface="Calibri"/>
                        </a:rPr>
                        <a:t>per </a:t>
                      </a:r>
                      <a:r>
                        <a:rPr sz="1000" spc="-10" dirty="0">
                          <a:latin typeface="Calibri"/>
                          <a:cs typeface="Calibri"/>
                        </a:rPr>
                        <a:t>module</a:t>
                      </a:r>
                      <a:endParaRPr sz="1000">
                        <a:latin typeface="Calibri"/>
                        <a:cs typeface="Calibri"/>
                      </a:endParaRPr>
                    </a:p>
                    <a:p>
                      <a:pPr marL="262255" indent="-172085">
                        <a:lnSpc>
                          <a:spcPts val="1200"/>
                        </a:lnSpc>
                        <a:buFont typeface="Arial"/>
                        <a:buChar char="•"/>
                        <a:tabLst>
                          <a:tab pos="262890" algn="l"/>
                        </a:tabLst>
                      </a:pPr>
                      <a:r>
                        <a:rPr sz="1000" dirty="0">
                          <a:latin typeface="Calibri"/>
                          <a:cs typeface="Calibri"/>
                        </a:rPr>
                        <a:t>Core</a:t>
                      </a:r>
                      <a:r>
                        <a:rPr sz="1000" spc="-20" dirty="0">
                          <a:latin typeface="Calibri"/>
                          <a:cs typeface="Calibri"/>
                        </a:rPr>
                        <a:t> </a:t>
                      </a:r>
                      <a:r>
                        <a:rPr sz="1000" dirty="0">
                          <a:latin typeface="Calibri"/>
                          <a:cs typeface="Calibri"/>
                        </a:rPr>
                        <a:t>Outlet</a:t>
                      </a:r>
                      <a:r>
                        <a:rPr sz="1000" spc="-20" dirty="0">
                          <a:latin typeface="Calibri"/>
                          <a:cs typeface="Calibri"/>
                        </a:rPr>
                        <a:t> </a:t>
                      </a:r>
                      <a:r>
                        <a:rPr sz="1000" dirty="0">
                          <a:latin typeface="Calibri"/>
                          <a:cs typeface="Calibri"/>
                        </a:rPr>
                        <a:t>Temp:</a:t>
                      </a:r>
                      <a:r>
                        <a:rPr sz="1000" spc="-15" dirty="0">
                          <a:latin typeface="Calibri"/>
                          <a:cs typeface="Calibri"/>
                        </a:rPr>
                        <a:t> </a:t>
                      </a:r>
                      <a:r>
                        <a:rPr sz="1000" spc="-20" dirty="0">
                          <a:latin typeface="Calibri"/>
                          <a:cs typeface="Calibri"/>
                        </a:rPr>
                        <a:t>322</a:t>
                      </a:r>
                      <a:r>
                        <a:rPr sz="975" spc="-30" baseline="25641" dirty="0">
                          <a:latin typeface="Calibri"/>
                          <a:cs typeface="Calibri"/>
                        </a:rPr>
                        <a:t>o</a:t>
                      </a:r>
                      <a:r>
                        <a:rPr sz="1000" spc="-20" dirty="0">
                          <a:latin typeface="Calibri"/>
                          <a:cs typeface="Calibri"/>
                        </a:rPr>
                        <a:t>C</a:t>
                      </a:r>
                      <a:endParaRPr sz="1000">
                        <a:latin typeface="Calibri"/>
                        <a:cs typeface="Calibri"/>
                      </a:endParaRPr>
                    </a:p>
                    <a:p>
                      <a:pPr marL="262255" indent="-171450">
                        <a:lnSpc>
                          <a:spcPts val="1200"/>
                        </a:lnSpc>
                        <a:buFont typeface="Arial"/>
                        <a:buChar char="•"/>
                        <a:tabLst>
                          <a:tab pos="262890" algn="l"/>
                        </a:tabLst>
                      </a:pPr>
                      <a:r>
                        <a:rPr sz="1000" dirty="0">
                          <a:latin typeface="Calibri"/>
                          <a:cs typeface="Calibri"/>
                        </a:rPr>
                        <a:t>Enrichment:</a:t>
                      </a:r>
                      <a:r>
                        <a:rPr sz="1000" spc="-40" dirty="0">
                          <a:latin typeface="Calibri"/>
                          <a:cs typeface="Calibri"/>
                        </a:rPr>
                        <a:t> </a:t>
                      </a:r>
                      <a:r>
                        <a:rPr sz="1000" spc="-25" dirty="0">
                          <a:latin typeface="Calibri"/>
                          <a:cs typeface="Calibri"/>
                        </a:rPr>
                        <a:t>&lt;5%</a:t>
                      </a:r>
                      <a:endParaRPr sz="1000">
                        <a:latin typeface="Calibri"/>
                        <a:cs typeface="Calibri"/>
                      </a:endParaRPr>
                    </a:p>
                    <a:p>
                      <a:pPr marL="262255" indent="-171450">
                        <a:lnSpc>
                          <a:spcPct val="100000"/>
                        </a:lnSpc>
                        <a:spcBef>
                          <a:spcPts val="5"/>
                        </a:spcBef>
                        <a:buFont typeface="Arial"/>
                        <a:buChar char="•"/>
                        <a:tabLst>
                          <a:tab pos="262890" algn="l"/>
                        </a:tabLst>
                      </a:pPr>
                      <a:r>
                        <a:rPr sz="1000" dirty="0">
                          <a:latin typeface="Calibri"/>
                          <a:cs typeface="Calibri"/>
                        </a:rPr>
                        <a:t>Refuel</a:t>
                      </a:r>
                      <a:r>
                        <a:rPr sz="1000" spc="-35" dirty="0">
                          <a:latin typeface="Calibri"/>
                          <a:cs typeface="Calibri"/>
                        </a:rPr>
                        <a:t> </a:t>
                      </a:r>
                      <a:r>
                        <a:rPr sz="1000" dirty="0">
                          <a:latin typeface="Calibri"/>
                          <a:cs typeface="Calibri"/>
                        </a:rPr>
                        <a:t>interval:</a:t>
                      </a:r>
                      <a:r>
                        <a:rPr sz="1000" spc="-30" dirty="0">
                          <a:latin typeface="Calibri"/>
                          <a:cs typeface="Calibri"/>
                        </a:rPr>
                        <a:t> </a:t>
                      </a:r>
                      <a:r>
                        <a:rPr sz="1000" dirty="0">
                          <a:latin typeface="Calibri"/>
                          <a:cs typeface="Calibri"/>
                        </a:rPr>
                        <a:t>30</a:t>
                      </a:r>
                      <a:r>
                        <a:rPr sz="1000" spc="-10" dirty="0">
                          <a:latin typeface="Calibri"/>
                          <a:cs typeface="Calibri"/>
                        </a:rPr>
                        <a:t> months</a:t>
                      </a:r>
                      <a:endParaRPr sz="1000">
                        <a:latin typeface="Calibri"/>
                        <a:cs typeface="Calibri"/>
                      </a:endParaRPr>
                    </a:p>
                    <a:p>
                      <a:pPr marL="262255" indent="-171450">
                        <a:lnSpc>
                          <a:spcPct val="100000"/>
                        </a:lnSpc>
                        <a:buFont typeface="Arial"/>
                        <a:buChar char="•"/>
                        <a:tabLst>
                          <a:tab pos="262890" algn="l"/>
                        </a:tabLst>
                      </a:pPr>
                      <a:r>
                        <a:rPr sz="1000" dirty="0">
                          <a:latin typeface="Calibri"/>
                          <a:cs typeface="Calibri"/>
                        </a:rPr>
                        <a:t>For</a:t>
                      </a:r>
                      <a:r>
                        <a:rPr sz="1000" spc="-20" dirty="0">
                          <a:latin typeface="Calibri"/>
                          <a:cs typeface="Calibri"/>
                        </a:rPr>
                        <a:t> </a:t>
                      </a:r>
                      <a:r>
                        <a:rPr sz="1000" spc="-10" dirty="0">
                          <a:latin typeface="Calibri"/>
                          <a:cs typeface="Calibri"/>
                        </a:rPr>
                        <a:t>Desalination</a:t>
                      </a:r>
                      <a:endParaRPr sz="1000">
                        <a:latin typeface="Calibri"/>
                        <a:cs typeface="Calibri"/>
                      </a:endParaRPr>
                    </a:p>
                  </a:txBody>
                  <a:tcPr marL="0" marR="0" marT="3746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2DEEE"/>
                    </a:solidFill>
                  </a:tcPr>
                </a:tc>
                <a:tc>
                  <a:txBody>
                    <a:bodyPr/>
                    <a:lstStyle/>
                    <a:p>
                      <a:pPr marL="262255" marR="116839" indent="-171450">
                        <a:lnSpc>
                          <a:spcPct val="100000"/>
                        </a:lnSpc>
                        <a:spcBef>
                          <a:spcPts val="295"/>
                        </a:spcBef>
                        <a:buFont typeface="Arial"/>
                        <a:buChar char="•"/>
                        <a:tabLst>
                          <a:tab pos="262890" algn="l"/>
                        </a:tabLst>
                      </a:pPr>
                      <a:r>
                        <a:rPr sz="1000" dirty="0">
                          <a:latin typeface="Calibri"/>
                          <a:cs typeface="Calibri"/>
                        </a:rPr>
                        <a:t>NuScale</a:t>
                      </a:r>
                      <a:r>
                        <a:rPr sz="1000" spc="-40" dirty="0">
                          <a:latin typeface="Calibri"/>
                          <a:cs typeface="Calibri"/>
                        </a:rPr>
                        <a:t> </a:t>
                      </a:r>
                      <a:r>
                        <a:rPr sz="1000" dirty="0">
                          <a:latin typeface="Calibri"/>
                          <a:cs typeface="Calibri"/>
                        </a:rPr>
                        <a:t>Power,</a:t>
                      </a:r>
                      <a:r>
                        <a:rPr sz="1000" spc="-20" dirty="0">
                          <a:latin typeface="Calibri"/>
                          <a:cs typeface="Calibri"/>
                        </a:rPr>
                        <a:t> </a:t>
                      </a:r>
                      <a:r>
                        <a:rPr sz="1000" dirty="0">
                          <a:latin typeface="Calibri"/>
                          <a:cs typeface="Calibri"/>
                        </a:rPr>
                        <a:t>LLC,</a:t>
                      </a:r>
                      <a:r>
                        <a:rPr sz="1000" spc="-10" dirty="0">
                          <a:latin typeface="Calibri"/>
                          <a:cs typeface="Calibri"/>
                        </a:rPr>
                        <a:t> United </a:t>
                      </a:r>
                      <a:r>
                        <a:rPr sz="1000" dirty="0">
                          <a:latin typeface="Calibri"/>
                          <a:cs typeface="Calibri"/>
                        </a:rPr>
                        <a:t>States</a:t>
                      </a:r>
                      <a:r>
                        <a:rPr sz="1000" spc="-20" dirty="0">
                          <a:latin typeface="Calibri"/>
                          <a:cs typeface="Calibri"/>
                        </a:rPr>
                        <a:t> </a:t>
                      </a:r>
                      <a:r>
                        <a:rPr sz="1000" dirty="0">
                          <a:latin typeface="Calibri"/>
                          <a:cs typeface="Calibri"/>
                        </a:rPr>
                        <a:t>of</a:t>
                      </a:r>
                      <a:r>
                        <a:rPr sz="1000" spc="-15" dirty="0">
                          <a:latin typeface="Calibri"/>
                          <a:cs typeface="Calibri"/>
                        </a:rPr>
                        <a:t> </a:t>
                      </a:r>
                      <a:r>
                        <a:rPr sz="1000" spc="-10" dirty="0">
                          <a:latin typeface="Calibri"/>
                          <a:cs typeface="Calibri"/>
                        </a:rPr>
                        <a:t>America</a:t>
                      </a:r>
                      <a:endParaRPr sz="1000">
                        <a:latin typeface="Calibri"/>
                        <a:cs typeface="Calibri"/>
                      </a:endParaRPr>
                    </a:p>
                    <a:p>
                      <a:pPr marL="262255" indent="-172085">
                        <a:lnSpc>
                          <a:spcPct val="100000"/>
                        </a:lnSpc>
                        <a:buFont typeface="Arial"/>
                        <a:buChar char="•"/>
                        <a:tabLst>
                          <a:tab pos="262890" algn="l"/>
                        </a:tabLst>
                      </a:pPr>
                      <a:r>
                        <a:rPr sz="1000" spc="-10" dirty="0">
                          <a:latin typeface="Calibri"/>
                          <a:cs typeface="Calibri"/>
                        </a:rPr>
                        <a:t>Integral-</a:t>
                      </a:r>
                      <a:r>
                        <a:rPr sz="1000" spc="-25" dirty="0">
                          <a:latin typeface="Calibri"/>
                          <a:cs typeface="Calibri"/>
                        </a:rPr>
                        <a:t>PWR</a:t>
                      </a:r>
                      <a:endParaRPr sz="1000">
                        <a:latin typeface="Calibri"/>
                        <a:cs typeface="Calibri"/>
                      </a:endParaRPr>
                    </a:p>
                    <a:p>
                      <a:pPr marL="262255" indent="-172085">
                        <a:lnSpc>
                          <a:spcPct val="100000"/>
                        </a:lnSpc>
                        <a:buFont typeface="Arial"/>
                        <a:buChar char="•"/>
                        <a:tabLst>
                          <a:tab pos="262890" algn="l"/>
                        </a:tabLst>
                      </a:pPr>
                      <a:r>
                        <a:rPr sz="1000" dirty="0">
                          <a:latin typeface="Calibri"/>
                          <a:cs typeface="Calibri"/>
                        </a:rPr>
                        <a:t>Natural</a:t>
                      </a:r>
                      <a:r>
                        <a:rPr sz="1000" spc="-20" dirty="0">
                          <a:latin typeface="Calibri"/>
                          <a:cs typeface="Calibri"/>
                        </a:rPr>
                        <a:t> </a:t>
                      </a:r>
                      <a:r>
                        <a:rPr sz="1000" spc="-10" dirty="0">
                          <a:latin typeface="Calibri"/>
                          <a:cs typeface="Calibri"/>
                        </a:rPr>
                        <a:t>Circulation</a:t>
                      </a:r>
                      <a:endParaRPr sz="1000">
                        <a:latin typeface="Calibri"/>
                        <a:cs typeface="Calibri"/>
                      </a:endParaRPr>
                    </a:p>
                    <a:p>
                      <a:pPr marL="262255" marR="269240" indent="-171450">
                        <a:lnSpc>
                          <a:spcPct val="100000"/>
                        </a:lnSpc>
                        <a:spcBef>
                          <a:spcPts val="5"/>
                        </a:spcBef>
                        <a:buFont typeface="Arial"/>
                        <a:buChar char="•"/>
                        <a:tabLst>
                          <a:tab pos="262890" algn="l"/>
                        </a:tabLst>
                      </a:pPr>
                      <a:r>
                        <a:rPr sz="1000" dirty="0">
                          <a:latin typeface="Calibri"/>
                          <a:cs typeface="Calibri"/>
                        </a:rPr>
                        <a:t>200</a:t>
                      </a:r>
                      <a:r>
                        <a:rPr sz="1000" spc="5" dirty="0">
                          <a:latin typeface="Calibri"/>
                          <a:cs typeface="Calibri"/>
                        </a:rPr>
                        <a:t> </a:t>
                      </a:r>
                      <a:r>
                        <a:rPr sz="1000" dirty="0">
                          <a:latin typeface="Calibri"/>
                          <a:cs typeface="Calibri"/>
                        </a:rPr>
                        <a:t>MWt</a:t>
                      </a:r>
                      <a:r>
                        <a:rPr sz="1000" spc="-20" dirty="0">
                          <a:latin typeface="Calibri"/>
                          <a:cs typeface="Calibri"/>
                        </a:rPr>
                        <a:t> </a:t>
                      </a:r>
                      <a:r>
                        <a:rPr sz="1000" dirty="0">
                          <a:latin typeface="Calibri"/>
                          <a:cs typeface="Calibri"/>
                        </a:rPr>
                        <a:t>/</a:t>
                      </a:r>
                      <a:r>
                        <a:rPr sz="1000" spc="-5" dirty="0">
                          <a:latin typeface="Calibri"/>
                          <a:cs typeface="Calibri"/>
                        </a:rPr>
                        <a:t> </a:t>
                      </a:r>
                      <a:r>
                        <a:rPr sz="1000" dirty="0">
                          <a:latin typeface="Calibri"/>
                          <a:cs typeface="Calibri"/>
                        </a:rPr>
                        <a:t>60</a:t>
                      </a:r>
                      <a:r>
                        <a:rPr sz="1000" spc="229" dirty="0">
                          <a:latin typeface="Calibri"/>
                          <a:cs typeface="Calibri"/>
                        </a:rPr>
                        <a:t> </a:t>
                      </a:r>
                      <a:r>
                        <a:rPr sz="1000" dirty="0">
                          <a:latin typeface="Calibri"/>
                          <a:cs typeface="Calibri"/>
                        </a:rPr>
                        <a:t>MWe</a:t>
                      </a:r>
                      <a:r>
                        <a:rPr sz="1000" spc="-20" dirty="0">
                          <a:latin typeface="Calibri"/>
                          <a:cs typeface="Calibri"/>
                        </a:rPr>
                        <a:t> </a:t>
                      </a:r>
                      <a:r>
                        <a:rPr sz="1000" spc="-25" dirty="0">
                          <a:latin typeface="Calibri"/>
                          <a:cs typeface="Calibri"/>
                        </a:rPr>
                        <a:t>per </a:t>
                      </a:r>
                      <a:r>
                        <a:rPr sz="1000" dirty="0">
                          <a:latin typeface="Calibri"/>
                          <a:cs typeface="Calibri"/>
                        </a:rPr>
                        <a:t>module</a:t>
                      </a:r>
                      <a:r>
                        <a:rPr sz="1000" spc="-20" dirty="0">
                          <a:latin typeface="Calibri"/>
                          <a:cs typeface="Calibri"/>
                        </a:rPr>
                        <a:t> </a:t>
                      </a:r>
                      <a:r>
                        <a:rPr sz="1000" dirty="0">
                          <a:latin typeface="Calibri"/>
                          <a:cs typeface="Calibri"/>
                        </a:rPr>
                        <a:t>x 12</a:t>
                      </a:r>
                      <a:r>
                        <a:rPr sz="1000" spc="-5" dirty="0">
                          <a:latin typeface="Calibri"/>
                          <a:cs typeface="Calibri"/>
                        </a:rPr>
                        <a:t> </a:t>
                      </a:r>
                      <a:r>
                        <a:rPr sz="1000" spc="-10" dirty="0">
                          <a:latin typeface="Calibri"/>
                          <a:cs typeface="Calibri"/>
                        </a:rPr>
                        <a:t>Modules</a:t>
                      </a:r>
                      <a:endParaRPr sz="1000">
                        <a:latin typeface="Calibri"/>
                        <a:cs typeface="Calibri"/>
                      </a:endParaRPr>
                    </a:p>
                    <a:p>
                      <a:pPr marL="262255" indent="-172085">
                        <a:lnSpc>
                          <a:spcPts val="1200"/>
                        </a:lnSpc>
                        <a:buFont typeface="Arial"/>
                        <a:buChar char="•"/>
                        <a:tabLst>
                          <a:tab pos="262890" algn="l"/>
                        </a:tabLst>
                      </a:pPr>
                      <a:r>
                        <a:rPr sz="1000" dirty="0">
                          <a:latin typeface="Calibri"/>
                          <a:cs typeface="Calibri"/>
                        </a:rPr>
                        <a:t>Core</a:t>
                      </a:r>
                      <a:r>
                        <a:rPr sz="1000" spc="-20" dirty="0">
                          <a:latin typeface="Calibri"/>
                          <a:cs typeface="Calibri"/>
                        </a:rPr>
                        <a:t> </a:t>
                      </a:r>
                      <a:r>
                        <a:rPr sz="1000" dirty="0">
                          <a:latin typeface="Calibri"/>
                          <a:cs typeface="Calibri"/>
                        </a:rPr>
                        <a:t>Outlet</a:t>
                      </a:r>
                      <a:r>
                        <a:rPr sz="1000" spc="-20" dirty="0">
                          <a:latin typeface="Calibri"/>
                          <a:cs typeface="Calibri"/>
                        </a:rPr>
                        <a:t> </a:t>
                      </a:r>
                      <a:r>
                        <a:rPr sz="1000" dirty="0">
                          <a:latin typeface="Calibri"/>
                          <a:cs typeface="Calibri"/>
                        </a:rPr>
                        <a:t>Temp:</a:t>
                      </a:r>
                      <a:r>
                        <a:rPr sz="1000" spc="-15" dirty="0">
                          <a:latin typeface="Calibri"/>
                          <a:cs typeface="Calibri"/>
                        </a:rPr>
                        <a:t> </a:t>
                      </a:r>
                      <a:r>
                        <a:rPr sz="1000" spc="-20" dirty="0">
                          <a:latin typeface="Calibri"/>
                          <a:cs typeface="Calibri"/>
                        </a:rPr>
                        <a:t>321</a:t>
                      </a:r>
                      <a:r>
                        <a:rPr sz="975" spc="-30" baseline="25641" dirty="0">
                          <a:latin typeface="Calibri"/>
                          <a:cs typeface="Calibri"/>
                        </a:rPr>
                        <a:t>o</a:t>
                      </a:r>
                      <a:r>
                        <a:rPr sz="1000" spc="-20" dirty="0">
                          <a:latin typeface="Calibri"/>
                          <a:cs typeface="Calibri"/>
                        </a:rPr>
                        <a:t>C</a:t>
                      </a:r>
                      <a:endParaRPr sz="1000">
                        <a:latin typeface="Calibri"/>
                        <a:cs typeface="Calibri"/>
                      </a:endParaRPr>
                    </a:p>
                    <a:p>
                      <a:pPr marL="262255" indent="-171450">
                        <a:lnSpc>
                          <a:spcPts val="1200"/>
                        </a:lnSpc>
                        <a:buFont typeface="Arial"/>
                        <a:buChar char="•"/>
                        <a:tabLst>
                          <a:tab pos="262890" algn="l"/>
                        </a:tabLst>
                      </a:pPr>
                      <a:r>
                        <a:rPr sz="1000" dirty="0">
                          <a:latin typeface="Calibri"/>
                          <a:cs typeface="Calibri"/>
                        </a:rPr>
                        <a:t>Enrichment:</a:t>
                      </a:r>
                      <a:r>
                        <a:rPr sz="1000" spc="-40" dirty="0">
                          <a:latin typeface="Calibri"/>
                          <a:cs typeface="Calibri"/>
                        </a:rPr>
                        <a:t> </a:t>
                      </a:r>
                      <a:r>
                        <a:rPr sz="1000" spc="-10" dirty="0">
                          <a:latin typeface="Calibri"/>
                          <a:cs typeface="Calibri"/>
                        </a:rPr>
                        <a:t>&lt;4.95%</a:t>
                      </a:r>
                      <a:endParaRPr sz="1000">
                        <a:latin typeface="Calibri"/>
                        <a:cs typeface="Calibri"/>
                      </a:endParaRPr>
                    </a:p>
                    <a:p>
                      <a:pPr marL="262255" indent="-171450">
                        <a:lnSpc>
                          <a:spcPct val="100000"/>
                        </a:lnSpc>
                        <a:buFont typeface="Arial"/>
                        <a:buChar char="•"/>
                        <a:tabLst>
                          <a:tab pos="262890" algn="l"/>
                        </a:tabLst>
                      </a:pPr>
                      <a:r>
                        <a:rPr sz="1000" dirty="0">
                          <a:latin typeface="Calibri"/>
                          <a:cs typeface="Calibri"/>
                        </a:rPr>
                        <a:t>Refuel</a:t>
                      </a:r>
                      <a:r>
                        <a:rPr sz="1000" spc="-35" dirty="0">
                          <a:latin typeface="Calibri"/>
                          <a:cs typeface="Calibri"/>
                        </a:rPr>
                        <a:t> </a:t>
                      </a:r>
                      <a:r>
                        <a:rPr sz="1000" dirty="0">
                          <a:latin typeface="Calibri"/>
                          <a:cs typeface="Calibri"/>
                        </a:rPr>
                        <a:t>interval:</a:t>
                      </a:r>
                      <a:r>
                        <a:rPr sz="1000" spc="-30" dirty="0">
                          <a:latin typeface="Calibri"/>
                          <a:cs typeface="Calibri"/>
                        </a:rPr>
                        <a:t> </a:t>
                      </a:r>
                      <a:r>
                        <a:rPr sz="1000" dirty="0">
                          <a:latin typeface="Calibri"/>
                          <a:cs typeface="Calibri"/>
                        </a:rPr>
                        <a:t>24</a:t>
                      </a:r>
                      <a:r>
                        <a:rPr sz="1000" spc="-10" dirty="0">
                          <a:latin typeface="Calibri"/>
                          <a:cs typeface="Calibri"/>
                        </a:rPr>
                        <a:t> months</a:t>
                      </a:r>
                      <a:endParaRPr sz="1000">
                        <a:latin typeface="Calibri"/>
                        <a:cs typeface="Calibri"/>
                      </a:endParaRPr>
                    </a:p>
                  </a:txBody>
                  <a:tcPr marL="0" marR="0" marT="3746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2DEEE"/>
                    </a:solidFill>
                  </a:tcPr>
                </a:tc>
                <a:extLst>
                  <a:ext uri="{0D108BD9-81ED-4DB2-BD59-A6C34878D82A}">
                    <a16:rowId xmlns:a16="http://schemas.microsoft.com/office/drawing/2014/main" val="10003"/>
                  </a:ext>
                </a:extLst>
              </a:tr>
            </a:tbl>
          </a:graphicData>
        </a:graphic>
      </p:graphicFrame>
      <p:pic>
        <p:nvPicPr>
          <p:cNvPr id="3" name="object 3"/>
          <p:cNvPicPr/>
          <p:nvPr/>
        </p:nvPicPr>
        <p:blipFill>
          <a:blip r:embed="rId2" cstate="print"/>
          <a:stretch>
            <a:fillRect/>
          </a:stretch>
        </p:blipFill>
        <p:spPr>
          <a:xfrm>
            <a:off x="1978914" y="1712214"/>
            <a:ext cx="1216914" cy="2375915"/>
          </a:xfrm>
          <a:prstGeom prst="rect">
            <a:avLst/>
          </a:prstGeom>
        </p:spPr>
      </p:pic>
      <p:pic>
        <p:nvPicPr>
          <p:cNvPr id="4" name="object 4"/>
          <p:cNvPicPr/>
          <p:nvPr/>
        </p:nvPicPr>
        <p:blipFill>
          <a:blip r:embed="rId3" cstate="print"/>
          <a:stretch>
            <a:fillRect/>
          </a:stretch>
        </p:blipFill>
        <p:spPr>
          <a:xfrm>
            <a:off x="3874770" y="1820417"/>
            <a:ext cx="918209" cy="2160269"/>
          </a:xfrm>
          <a:prstGeom prst="rect">
            <a:avLst/>
          </a:prstGeom>
        </p:spPr>
      </p:pic>
      <p:pic>
        <p:nvPicPr>
          <p:cNvPr id="5" name="object 5"/>
          <p:cNvPicPr/>
          <p:nvPr/>
        </p:nvPicPr>
        <p:blipFill>
          <a:blip r:embed="rId4" cstate="print"/>
          <a:stretch>
            <a:fillRect/>
          </a:stretch>
        </p:blipFill>
        <p:spPr>
          <a:xfrm>
            <a:off x="5349240" y="1928622"/>
            <a:ext cx="1623821" cy="1943861"/>
          </a:xfrm>
          <a:prstGeom prst="rect">
            <a:avLst/>
          </a:prstGeom>
        </p:spPr>
      </p:pic>
      <p:pic>
        <p:nvPicPr>
          <p:cNvPr id="6" name="object 6"/>
          <p:cNvPicPr/>
          <p:nvPr/>
        </p:nvPicPr>
        <p:blipFill>
          <a:blip r:embed="rId5" cstate="print"/>
          <a:stretch>
            <a:fillRect/>
          </a:stretch>
        </p:blipFill>
        <p:spPr>
          <a:xfrm>
            <a:off x="7447788" y="1835657"/>
            <a:ext cx="1083563" cy="2160269"/>
          </a:xfrm>
          <a:prstGeom prst="rect">
            <a:avLst/>
          </a:prstGeom>
        </p:spPr>
      </p:pic>
      <p:pic>
        <p:nvPicPr>
          <p:cNvPr id="7" name="object 7"/>
          <p:cNvPicPr/>
          <p:nvPr/>
        </p:nvPicPr>
        <p:blipFill>
          <a:blip r:embed="rId6" cstate="print"/>
          <a:stretch>
            <a:fillRect/>
          </a:stretch>
        </p:blipFill>
        <p:spPr>
          <a:xfrm>
            <a:off x="9268206" y="1771650"/>
            <a:ext cx="777989" cy="2257043"/>
          </a:xfrm>
          <a:prstGeom prst="rect">
            <a:avLst/>
          </a:prstGeom>
        </p:spPr>
      </p:pic>
      <p:sp>
        <p:nvSpPr>
          <p:cNvPr id="8" name="object 8"/>
          <p:cNvSpPr txBox="1">
            <a:spLocks noGrp="1"/>
          </p:cNvSpPr>
          <p:nvPr>
            <p:ph type="title"/>
          </p:nvPr>
        </p:nvSpPr>
        <p:spPr>
          <a:xfrm>
            <a:off x="838200" y="713718"/>
            <a:ext cx="10515600" cy="628377"/>
          </a:xfrm>
          <a:prstGeom prst="rect">
            <a:avLst/>
          </a:prstGeom>
        </p:spPr>
        <p:txBody>
          <a:bodyPr vert="horz" wrap="square" lIns="0" tIns="12700" rIns="0" bIns="0" rtlCol="0">
            <a:spAutoFit/>
          </a:bodyPr>
          <a:lstStyle/>
          <a:p>
            <a:pPr algn="ctr">
              <a:lnSpc>
                <a:spcPct val="100000"/>
              </a:lnSpc>
              <a:spcBef>
                <a:spcPts val="100"/>
              </a:spcBef>
            </a:pPr>
            <a:r>
              <a:rPr sz="4000" spc="-10" dirty="0">
                <a:latin typeface="Expo M" panose="02030504000101010101" pitchFamily="18" charset="-127"/>
                <a:ea typeface="Expo M" panose="02030504000101010101" pitchFamily="18" charset="-127"/>
              </a:rPr>
              <a:t>Land-</a:t>
            </a:r>
            <a:r>
              <a:rPr sz="4000" dirty="0">
                <a:latin typeface="Expo M" panose="02030504000101010101" pitchFamily="18" charset="-127"/>
                <a:ea typeface="Expo M" panose="02030504000101010101" pitchFamily="18" charset="-127"/>
              </a:rPr>
              <a:t>based</a:t>
            </a:r>
            <a:r>
              <a:rPr sz="4000" spc="-15" dirty="0">
                <a:latin typeface="Expo M" panose="02030504000101010101" pitchFamily="18" charset="-127"/>
                <a:ea typeface="Expo M" panose="02030504000101010101" pitchFamily="18" charset="-127"/>
              </a:rPr>
              <a:t> </a:t>
            </a:r>
            <a:r>
              <a:rPr sz="4000" dirty="0">
                <a:latin typeface="Expo M" panose="02030504000101010101" pitchFamily="18" charset="-127"/>
                <a:ea typeface="Expo M" panose="02030504000101010101" pitchFamily="18" charset="-127"/>
              </a:rPr>
              <a:t>SMRs</a:t>
            </a:r>
          </a:p>
        </p:txBody>
      </p:sp>
      <p:sp>
        <p:nvSpPr>
          <p:cNvPr id="10" name="テキスト ボックス 9">
            <a:extLst>
              <a:ext uri="{FF2B5EF4-FFF2-40B4-BE49-F238E27FC236}">
                <a16:creationId xmlns:a16="http://schemas.microsoft.com/office/drawing/2014/main" id="{8B745DE7-F00D-4D04-8225-27039E452B6B}"/>
              </a:ext>
            </a:extLst>
          </p:cNvPr>
          <p:cNvSpPr txBox="1"/>
          <p:nvPr/>
        </p:nvSpPr>
        <p:spPr>
          <a:xfrm>
            <a:off x="0" y="0"/>
            <a:ext cx="12192000" cy="523220"/>
          </a:xfrm>
          <a:prstGeom prst="rect">
            <a:avLst/>
          </a:prstGeom>
          <a:solidFill>
            <a:srgbClr val="052F61"/>
          </a:solidFill>
        </p:spPr>
        <p:txBody>
          <a:bodyPr wrap="square" rtlCol="0">
            <a:spAutoFit/>
          </a:bodyPr>
          <a:lstStyle/>
          <a:p>
            <a:pPr algn="ctr"/>
            <a:r>
              <a:rPr kumimoji="1" lang="ja-JP" altLang="en-US" sz="2800" b="1" dirty="0">
                <a:solidFill>
                  <a:schemeClr val="bg1"/>
                </a:solidFill>
                <a:latin typeface="Meiryo UI" panose="020B0604030504040204" pitchFamily="50" charset="-128"/>
                <a:ea typeface="Meiryo UI" panose="020B0604030504040204" pitchFamily="50" charset="-128"/>
              </a:rPr>
              <a:t>陸上設置の原子炉</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388859" y="2113788"/>
            <a:ext cx="9446260" cy="2261235"/>
            <a:chOff x="1388859" y="2113788"/>
            <a:chExt cx="9446260" cy="2261235"/>
          </a:xfrm>
        </p:grpSpPr>
        <p:sp>
          <p:nvSpPr>
            <p:cNvPr id="3" name="object 3"/>
            <p:cNvSpPr/>
            <p:nvPr/>
          </p:nvSpPr>
          <p:spPr>
            <a:xfrm>
              <a:off x="1388859" y="2149474"/>
              <a:ext cx="9446260" cy="2225040"/>
            </a:xfrm>
            <a:custGeom>
              <a:avLst/>
              <a:gdLst/>
              <a:ahLst/>
              <a:cxnLst/>
              <a:rect l="l" t="t" r="r" b="b"/>
              <a:pathLst>
                <a:path w="9446260" h="2225040">
                  <a:moveTo>
                    <a:pt x="7084428" y="0"/>
                  </a:moveTo>
                  <a:lnTo>
                    <a:pt x="4722952" y="0"/>
                  </a:lnTo>
                  <a:lnTo>
                    <a:pt x="2361476" y="0"/>
                  </a:lnTo>
                  <a:lnTo>
                    <a:pt x="0" y="0"/>
                  </a:lnTo>
                  <a:lnTo>
                    <a:pt x="0" y="2225040"/>
                  </a:lnTo>
                  <a:lnTo>
                    <a:pt x="2361476" y="2225040"/>
                  </a:lnTo>
                  <a:lnTo>
                    <a:pt x="4722952" y="2225040"/>
                  </a:lnTo>
                  <a:lnTo>
                    <a:pt x="7084428" y="2225040"/>
                  </a:lnTo>
                  <a:lnTo>
                    <a:pt x="7084428" y="0"/>
                  </a:lnTo>
                  <a:close/>
                </a:path>
                <a:path w="9446260" h="2225040">
                  <a:moveTo>
                    <a:pt x="9445917" y="0"/>
                  </a:moveTo>
                  <a:lnTo>
                    <a:pt x="7084441" y="0"/>
                  </a:lnTo>
                  <a:lnTo>
                    <a:pt x="7084441" y="2225040"/>
                  </a:lnTo>
                  <a:lnTo>
                    <a:pt x="9445917" y="2225040"/>
                  </a:lnTo>
                  <a:lnTo>
                    <a:pt x="9445917" y="0"/>
                  </a:lnTo>
                  <a:close/>
                </a:path>
              </a:pathLst>
            </a:custGeom>
            <a:solidFill>
              <a:srgbClr val="D2DEEE"/>
            </a:solidFill>
          </p:spPr>
          <p:txBody>
            <a:bodyPr wrap="square" lIns="0" tIns="0" rIns="0" bIns="0" rtlCol="0"/>
            <a:lstStyle/>
            <a:p>
              <a:endParaRPr/>
            </a:p>
          </p:txBody>
        </p:sp>
        <p:pic>
          <p:nvPicPr>
            <p:cNvPr id="4" name="object 4"/>
            <p:cNvPicPr/>
            <p:nvPr/>
          </p:nvPicPr>
          <p:blipFill>
            <a:blip r:embed="rId2" cstate="print"/>
            <a:stretch>
              <a:fillRect/>
            </a:stretch>
          </p:blipFill>
          <p:spPr>
            <a:xfrm>
              <a:off x="6261354" y="2235707"/>
              <a:ext cx="1921001" cy="1986533"/>
            </a:xfrm>
            <a:prstGeom prst="rect">
              <a:avLst/>
            </a:prstGeom>
          </p:spPr>
        </p:pic>
        <p:pic>
          <p:nvPicPr>
            <p:cNvPr id="5" name="object 5"/>
            <p:cNvPicPr/>
            <p:nvPr/>
          </p:nvPicPr>
          <p:blipFill>
            <a:blip r:embed="rId3" cstate="print"/>
            <a:stretch>
              <a:fillRect/>
            </a:stretch>
          </p:blipFill>
          <p:spPr>
            <a:xfrm>
              <a:off x="8688323" y="2381250"/>
              <a:ext cx="1921763" cy="1840991"/>
            </a:xfrm>
            <a:prstGeom prst="rect">
              <a:avLst/>
            </a:prstGeom>
          </p:spPr>
        </p:pic>
        <p:pic>
          <p:nvPicPr>
            <p:cNvPr id="6" name="object 6"/>
            <p:cNvPicPr/>
            <p:nvPr/>
          </p:nvPicPr>
          <p:blipFill>
            <a:blip r:embed="rId4" cstate="print"/>
            <a:stretch>
              <a:fillRect/>
            </a:stretch>
          </p:blipFill>
          <p:spPr>
            <a:xfrm>
              <a:off x="1594104" y="3228594"/>
              <a:ext cx="2024633" cy="1037831"/>
            </a:xfrm>
            <a:prstGeom prst="rect">
              <a:avLst/>
            </a:prstGeom>
          </p:spPr>
        </p:pic>
        <p:pic>
          <p:nvPicPr>
            <p:cNvPr id="7" name="object 7"/>
            <p:cNvPicPr/>
            <p:nvPr/>
          </p:nvPicPr>
          <p:blipFill>
            <a:blip r:embed="rId5" cstate="print"/>
            <a:stretch>
              <a:fillRect/>
            </a:stretch>
          </p:blipFill>
          <p:spPr>
            <a:xfrm>
              <a:off x="2029968" y="2113788"/>
              <a:ext cx="1152143" cy="1360169"/>
            </a:xfrm>
            <a:prstGeom prst="rect">
              <a:avLst/>
            </a:prstGeom>
          </p:spPr>
        </p:pic>
        <p:pic>
          <p:nvPicPr>
            <p:cNvPr id="8" name="object 8"/>
            <p:cNvPicPr/>
            <p:nvPr/>
          </p:nvPicPr>
          <p:blipFill>
            <a:blip r:embed="rId6" cstate="print"/>
            <a:stretch>
              <a:fillRect/>
            </a:stretch>
          </p:blipFill>
          <p:spPr>
            <a:xfrm>
              <a:off x="4150614" y="2204465"/>
              <a:ext cx="1591817" cy="2078735"/>
            </a:xfrm>
            <a:prstGeom prst="rect">
              <a:avLst/>
            </a:prstGeom>
          </p:spPr>
        </p:pic>
      </p:grpSp>
      <p:graphicFrame>
        <p:nvGraphicFramePr>
          <p:cNvPr id="9" name="object 9"/>
          <p:cNvGraphicFramePr>
            <a:graphicFrameLocks noGrp="1"/>
          </p:cNvGraphicFramePr>
          <p:nvPr/>
        </p:nvGraphicFramePr>
        <p:xfrm>
          <a:off x="1382502" y="1484650"/>
          <a:ext cx="9446259" cy="5229860"/>
        </p:xfrm>
        <a:graphic>
          <a:graphicData uri="http://schemas.openxmlformats.org/drawingml/2006/table">
            <a:tbl>
              <a:tblPr firstRow="1" bandRow="1">
                <a:tableStyleId>{2D5ABB26-0587-4C30-8999-92F81FD0307C}</a:tableStyleId>
              </a:tblPr>
              <a:tblGrid>
                <a:gridCol w="2361565">
                  <a:extLst>
                    <a:ext uri="{9D8B030D-6E8A-4147-A177-3AD203B41FA5}">
                      <a16:colId xmlns:a16="http://schemas.microsoft.com/office/drawing/2014/main" val="20000"/>
                    </a:ext>
                  </a:extLst>
                </a:gridCol>
                <a:gridCol w="2361565">
                  <a:extLst>
                    <a:ext uri="{9D8B030D-6E8A-4147-A177-3AD203B41FA5}">
                      <a16:colId xmlns:a16="http://schemas.microsoft.com/office/drawing/2014/main" val="20001"/>
                    </a:ext>
                  </a:extLst>
                </a:gridCol>
                <a:gridCol w="2361564">
                  <a:extLst>
                    <a:ext uri="{9D8B030D-6E8A-4147-A177-3AD203B41FA5}">
                      <a16:colId xmlns:a16="http://schemas.microsoft.com/office/drawing/2014/main" val="20002"/>
                    </a:ext>
                  </a:extLst>
                </a:gridCol>
                <a:gridCol w="2361565">
                  <a:extLst>
                    <a:ext uri="{9D8B030D-6E8A-4147-A177-3AD203B41FA5}">
                      <a16:colId xmlns:a16="http://schemas.microsoft.com/office/drawing/2014/main" val="20003"/>
                    </a:ext>
                  </a:extLst>
                </a:gridCol>
              </a:tblGrid>
              <a:tr h="353060">
                <a:tc gridSpan="2">
                  <a:txBody>
                    <a:bodyPr/>
                    <a:lstStyle/>
                    <a:p>
                      <a:pPr algn="ctr">
                        <a:lnSpc>
                          <a:spcPct val="100000"/>
                        </a:lnSpc>
                        <a:spcBef>
                          <a:spcPts val="290"/>
                        </a:spcBef>
                      </a:pPr>
                      <a:r>
                        <a:rPr sz="1400" b="1" spc="-10" dirty="0">
                          <a:solidFill>
                            <a:srgbClr val="FFFFFF"/>
                          </a:solidFill>
                          <a:latin typeface="Calibri"/>
                          <a:cs typeface="Calibri"/>
                        </a:rPr>
                        <a:t>On-</a:t>
                      </a:r>
                      <a:r>
                        <a:rPr sz="1400" b="1" dirty="0">
                          <a:solidFill>
                            <a:srgbClr val="FFFFFF"/>
                          </a:solidFill>
                          <a:latin typeface="Calibri"/>
                          <a:cs typeface="Calibri"/>
                        </a:rPr>
                        <a:t>Shore</a:t>
                      </a:r>
                      <a:r>
                        <a:rPr sz="1400" b="1" spc="-70" dirty="0">
                          <a:solidFill>
                            <a:srgbClr val="FFFFFF"/>
                          </a:solidFill>
                          <a:latin typeface="Calibri"/>
                          <a:cs typeface="Calibri"/>
                        </a:rPr>
                        <a:t> </a:t>
                      </a:r>
                      <a:r>
                        <a:rPr sz="1400" b="1" spc="-10" dirty="0">
                          <a:solidFill>
                            <a:srgbClr val="FFFFFF"/>
                          </a:solidFill>
                          <a:latin typeface="Calibri"/>
                          <a:cs typeface="Calibri"/>
                        </a:rPr>
                        <a:t>Deployment</a:t>
                      </a:r>
                      <a:endParaRPr sz="1400">
                        <a:latin typeface="Calibri"/>
                        <a:cs typeface="Calibri"/>
                      </a:endParaRPr>
                    </a:p>
                  </a:txBody>
                  <a:tcPr marL="0" marR="0" marT="36830" marB="0">
                    <a:lnR w="38100">
                      <a:solidFill>
                        <a:srgbClr val="FFFFFF"/>
                      </a:solidFill>
                      <a:prstDash val="solid"/>
                    </a:lnR>
                    <a:lnB w="12700">
                      <a:solidFill>
                        <a:srgbClr val="FFFFFF"/>
                      </a:solidFill>
                      <a:prstDash val="solid"/>
                    </a:lnB>
                    <a:solidFill>
                      <a:srgbClr val="4471C4"/>
                    </a:solidFill>
                  </a:tcPr>
                </a:tc>
                <a:tc hMerge="1">
                  <a:txBody>
                    <a:bodyPr/>
                    <a:lstStyle/>
                    <a:p>
                      <a:endParaRPr/>
                    </a:p>
                  </a:txBody>
                  <a:tcPr marL="0" marR="0" marT="0" marB="0"/>
                </a:tc>
                <a:tc gridSpan="2">
                  <a:txBody>
                    <a:bodyPr/>
                    <a:lstStyle/>
                    <a:p>
                      <a:pPr algn="ctr">
                        <a:lnSpc>
                          <a:spcPct val="100000"/>
                        </a:lnSpc>
                        <a:spcBef>
                          <a:spcPts val="290"/>
                        </a:spcBef>
                      </a:pPr>
                      <a:r>
                        <a:rPr sz="1400" b="1" spc="-10" dirty="0">
                          <a:solidFill>
                            <a:srgbClr val="FFFFFF"/>
                          </a:solidFill>
                          <a:latin typeface="Calibri"/>
                          <a:cs typeface="Calibri"/>
                        </a:rPr>
                        <a:t>Off-Shore</a:t>
                      </a:r>
                      <a:r>
                        <a:rPr sz="1400" b="1" spc="-25" dirty="0">
                          <a:solidFill>
                            <a:srgbClr val="FFFFFF"/>
                          </a:solidFill>
                          <a:latin typeface="Calibri"/>
                          <a:cs typeface="Calibri"/>
                        </a:rPr>
                        <a:t> </a:t>
                      </a:r>
                      <a:r>
                        <a:rPr sz="1400" b="1" spc="-10" dirty="0">
                          <a:solidFill>
                            <a:srgbClr val="FFFFFF"/>
                          </a:solidFill>
                          <a:latin typeface="Calibri"/>
                          <a:cs typeface="Calibri"/>
                        </a:rPr>
                        <a:t>Deployment</a:t>
                      </a:r>
                      <a:endParaRPr sz="1400">
                        <a:latin typeface="Calibri"/>
                        <a:cs typeface="Calibri"/>
                      </a:endParaRPr>
                    </a:p>
                  </a:txBody>
                  <a:tcPr marL="0" marR="0" marT="36830" marB="0">
                    <a:lnL w="38100">
                      <a:solidFill>
                        <a:srgbClr val="FFFFFF"/>
                      </a:solidFill>
                      <a:prstDash val="solid"/>
                    </a:lnL>
                    <a:lnB w="12700">
                      <a:solidFill>
                        <a:srgbClr val="FFFFFF"/>
                      </a:solidFill>
                      <a:prstDash val="solid"/>
                    </a:lnB>
                    <a:solidFill>
                      <a:srgbClr val="4471C4"/>
                    </a:solidFill>
                  </a:tcPr>
                </a:tc>
                <a:tc hMerge="1">
                  <a:txBody>
                    <a:bodyPr/>
                    <a:lstStyle/>
                    <a:p>
                      <a:endParaRPr/>
                    </a:p>
                  </a:txBody>
                  <a:tcPr marL="0" marR="0" marT="0" marB="0"/>
                </a:tc>
                <a:extLst>
                  <a:ext uri="{0D108BD9-81ED-4DB2-BD59-A6C34878D82A}">
                    <a16:rowId xmlns:a16="http://schemas.microsoft.com/office/drawing/2014/main" val="10000"/>
                  </a:ext>
                </a:extLst>
              </a:tr>
              <a:tr h="304800">
                <a:tc>
                  <a:txBody>
                    <a:bodyPr/>
                    <a:lstStyle/>
                    <a:p>
                      <a:pPr algn="ctr">
                        <a:lnSpc>
                          <a:spcPct val="100000"/>
                        </a:lnSpc>
                        <a:spcBef>
                          <a:spcPts val="265"/>
                        </a:spcBef>
                      </a:pPr>
                      <a:r>
                        <a:rPr sz="1400" b="1" spc="-40" dirty="0">
                          <a:solidFill>
                            <a:srgbClr val="FFFFFF"/>
                          </a:solidFill>
                          <a:latin typeface="Calibri"/>
                          <a:cs typeface="Calibri"/>
                        </a:rPr>
                        <a:t>KLT-</a:t>
                      </a:r>
                      <a:r>
                        <a:rPr sz="1400" b="1" spc="-25" dirty="0">
                          <a:solidFill>
                            <a:srgbClr val="FFFFFF"/>
                          </a:solidFill>
                          <a:latin typeface="Calibri"/>
                          <a:cs typeface="Calibri"/>
                        </a:rPr>
                        <a:t>40S</a:t>
                      </a:r>
                      <a:endParaRPr sz="1400">
                        <a:latin typeface="Calibri"/>
                        <a:cs typeface="Calibri"/>
                      </a:endParaRPr>
                    </a:p>
                  </a:txBody>
                  <a:tcPr marL="0" marR="0" marT="3365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5B9BD4"/>
                    </a:solidFill>
                  </a:tcPr>
                </a:tc>
                <a:tc>
                  <a:txBody>
                    <a:bodyPr/>
                    <a:lstStyle/>
                    <a:p>
                      <a:pPr marL="745490">
                        <a:lnSpc>
                          <a:spcPct val="100000"/>
                        </a:lnSpc>
                        <a:spcBef>
                          <a:spcPts val="265"/>
                        </a:spcBef>
                      </a:pPr>
                      <a:r>
                        <a:rPr sz="1400" b="1" spc="-20" dirty="0">
                          <a:solidFill>
                            <a:srgbClr val="FFFFFF"/>
                          </a:solidFill>
                          <a:latin typeface="Calibri"/>
                          <a:cs typeface="Calibri"/>
                        </a:rPr>
                        <a:t>RITM-200M</a:t>
                      </a:r>
                      <a:endParaRPr sz="1400">
                        <a:latin typeface="Calibri"/>
                        <a:cs typeface="Calibri"/>
                      </a:endParaRPr>
                    </a:p>
                  </a:txBody>
                  <a:tcPr marL="0" marR="0" marT="3365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5B9BD4"/>
                    </a:solidFill>
                  </a:tcPr>
                </a:tc>
                <a:tc>
                  <a:txBody>
                    <a:bodyPr/>
                    <a:lstStyle/>
                    <a:p>
                      <a:pPr algn="ctr">
                        <a:lnSpc>
                          <a:spcPct val="100000"/>
                        </a:lnSpc>
                        <a:spcBef>
                          <a:spcPts val="265"/>
                        </a:spcBef>
                      </a:pPr>
                      <a:r>
                        <a:rPr sz="1400" b="1" spc="-20" dirty="0">
                          <a:solidFill>
                            <a:srgbClr val="FFFFFF"/>
                          </a:solidFill>
                          <a:latin typeface="Calibri"/>
                          <a:cs typeface="Calibri"/>
                        </a:rPr>
                        <a:t>ACPR-</a:t>
                      </a:r>
                      <a:r>
                        <a:rPr sz="1400" b="1" spc="-25" dirty="0">
                          <a:solidFill>
                            <a:srgbClr val="FFFFFF"/>
                          </a:solidFill>
                          <a:latin typeface="Calibri"/>
                          <a:cs typeface="Calibri"/>
                        </a:rPr>
                        <a:t>50S</a:t>
                      </a:r>
                      <a:endParaRPr sz="1400">
                        <a:latin typeface="Calibri"/>
                        <a:cs typeface="Calibri"/>
                      </a:endParaRPr>
                    </a:p>
                  </a:txBody>
                  <a:tcPr marL="0" marR="0" marT="3365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5B9BD4"/>
                    </a:solidFill>
                  </a:tcPr>
                </a:tc>
                <a:tc>
                  <a:txBody>
                    <a:bodyPr/>
                    <a:lstStyle/>
                    <a:p>
                      <a:pPr algn="ctr">
                        <a:lnSpc>
                          <a:spcPct val="100000"/>
                        </a:lnSpc>
                        <a:spcBef>
                          <a:spcPts val="265"/>
                        </a:spcBef>
                      </a:pPr>
                      <a:r>
                        <a:rPr sz="1400" b="1" spc="-10" dirty="0">
                          <a:solidFill>
                            <a:srgbClr val="FFFFFF"/>
                          </a:solidFill>
                          <a:latin typeface="Calibri"/>
                          <a:cs typeface="Calibri"/>
                        </a:rPr>
                        <a:t>SHELF</a:t>
                      </a:r>
                      <a:endParaRPr sz="1400">
                        <a:latin typeface="Calibri"/>
                        <a:cs typeface="Calibri"/>
                      </a:endParaRPr>
                    </a:p>
                  </a:txBody>
                  <a:tcPr marL="0" marR="0" marT="3365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5B9BD4"/>
                    </a:solidFill>
                  </a:tcPr>
                </a:tc>
                <a:extLst>
                  <a:ext uri="{0D108BD9-81ED-4DB2-BD59-A6C34878D82A}">
                    <a16:rowId xmlns:a16="http://schemas.microsoft.com/office/drawing/2014/main" val="10001"/>
                  </a:ext>
                </a:extLst>
              </a:tr>
              <a:tr h="2225040">
                <a:tc>
                  <a:txBody>
                    <a:bodyPr/>
                    <a:lstStyle/>
                    <a:p>
                      <a:pPr>
                        <a:lnSpc>
                          <a:spcPct val="100000"/>
                        </a:lnSpc>
                      </a:pPr>
                      <a:endParaRPr sz="1100">
                        <a:latin typeface="Times New Roman"/>
                        <a:cs typeface="Times New Roman"/>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tcPr>
                </a:tc>
                <a:tc>
                  <a:txBody>
                    <a:bodyPr/>
                    <a:lstStyle/>
                    <a:p>
                      <a:pPr>
                        <a:lnSpc>
                          <a:spcPct val="100000"/>
                        </a:lnSpc>
                      </a:pPr>
                      <a:endParaRPr sz="1100">
                        <a:latin typeface="Times New Roman"/>
                        <a:cs typeface="Times New Roman"/>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tcPr>
                </a:tc>
                <a:tc>
                  <a:txBody>
                    <a:bodyPr/>
                    <a:lstStyle/>
                    <a:p>
                      <a:pPr>
                        <a:lnSpc>
                          <a:spcPct val="100000"/>
                        </a:lnSpc>
                      </a:pPr>
                      <a:endParaRPr sz="1100">
                        <a:latin typeface="Times New Roman"/>
                        <a:cs typeface="Times New Roman"/>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tcPr>
                </a:tc>
                <a:tc>
                  <a:txBody>
                    <a:bodyPr/>
                    <a:lstStyle/>
                    <a:p>
                      <a:pPr>
                        <a:lnSpc>
                          <a:spcPct val="100000"/>
                        </a:lnSpc>
                      </a:pPr>
                      <a:endParaRPr sz="1100">
                        <a:latin typeface="Times New Roman"/>
                        <a:cs typeface="Times New Roman"/>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tcPr>
                </a:tc>
                <a:extLst>
                  <a:ext uri="{0D108BD9-81ED-4DB2-BD59-A6C34878D82A}">
                    <a16:rowId xmlns:a16="http://schemas.microsoft.com/office/drawing/2014/main" val="10002"/>
                  </a:ext>
                </a:extLst>
              </a:tr>
              <a:tr h="731520">
                <a:tc>
                  <a:txBody>
                    <a:bodyPr/>
                    <a:lstStyle/>
                    <a:p>
                      <a:pPr marL="90805">
                        <a:lnSpc>
                          <a:spcPct val="100000"/>
                        </a:lnSpc>
                        <a:spcBef>
                          <a:spcPts val="290"/>
                        </a:spcBef>
                      </a:pPr>
                      <a:r>
                        <a:rPr sz="1050" u="sng" dirty="0">
                          <a:uFill>
                            <a:solidFill>
                              <a:srgbClr val="000000"/>
                            </a:solidFill>
                          </a:uFill>
                          <a:latin typeface="Calibri"/>
                          <a:cs typeface="Calibri"/>
                        </a:rPr>
                        <a:t>Design</a:t>
                      </a:r>
                      <a:r>
                        <a:rPr sz="1050" u="sng" spc="-5" dirty="0">
                          <a:uFill>
                            <a:solidFill>
                              <a:srgbClr val="000000"/>
                            </a:solidFill>
                          </a:uFill>
                          <a:latin typeface="Calibri"/>
                          <a:cs typeface="Calibri"/>
                        </a:rPr>
                        <a:t> </a:t>
                      </a:r>
                      <a:r>
                        <a:rPr sz="1050" u="sng" spc="-10" dirty="0">
                          <a:uFill>
                            <a:solidFill>
                              <a:srgbClr val="000000"/>
                            </a:solidFill>
                          </a:uFill>
                          <a:latin typeface="Calibri"/>
                          <a:cs typeface="Calibri"/>
                        </a:rPr>
                        <a:t>Status</a:t>
                      </a:r>
                      <a:r>
                        <a:rPr sz="1050" spc="-10" dirty="0">
                          <a:latin typeface="Calibri"/>
                          <a:cs typeface="Calibri"/>
                        </a:rPr>
                        <a:t>:</a:t>
                      </a:r>
                      <a:endParaRPr sz="1050">
                        <a:latin typeface="Calibri"/>
                        <a:cs typeface="Calibri"/>
                      </a:endParaRPr>
                    </a:p>
                    <a:p>
                      <a:pPr marL="90805" marR="236854">
                        <a:lnSpc>
                          <a:spcPct val="100000"/>
                        </a:lnSpc>
                        <a:spcBef>
                          <a:spcPts val="5"/>
                        </a:spcBef>
                      </a:pPr>
                      <a:r>
                        <a:rPr sz="1050" dirty="0">
                          <a:latin typeface="Calibri"/>
                          <a:cs typeface="Calibri"/>
                        </a:rPr>
                        <a:t>Full</a:t>
                      </a:r>
                      <a:r>
                        <a:rPr sz="1050" spc="-15" dirty="0">
                          <a:latin typeface="Calibri"/>
                          <a:cs typeface="Calibri"/>
                        </a:rPr>
                        <a:t> </a:t>
                      </a:r>
                      <a:r>
                        <a:rPr sz="1050" dirty="0">
                          <a:latin typeface="Calibri"/>
                          <a:cs typeface="Calibri"/>
                        </a:rPr>
                        <a:t>Commercial</a:t>
                      </a:r>
                      <a:r>
                        <a:rPr sz="1050" spc="-30" dirty="0">
                          <a:latin typeface="Calibri"/>
                          <a:cs typeface="Calibri"/>
                        </a:rPr>
                        <a:t> </a:t>
                      </a:r>
                      <a:r>
                        <a:rPr sz="1050" dirty="0">
                          <a:latin typeface="Calibri"/>
                          <a:cs typeface="Calibri"/>
                        </a:rPr>
                        <a:t>Operation</a:t>
                      </a:r>
                      <a:r>
                        <a:rPr sz="1050" spc="-25" dirty="0">
                          <a:latin typeface="Calibri"/>
                          <a:cs typeface="Calibri"/>
                        </a:rPr>
                        <a:t> </a:t>
                      </a:r>
                      <a:r>
                        <a:rPr sz="1050" dirty="0">
                          <a:latin typeface="Calibri"/>
                          <a:cs typeface="Calibri"/>
                        </a:rPr>
                        <a:t>since</a:t>
                      </a:r>
                      <a:r>
                        <a:rPr sz="1050" spc="-5" dirty="0">
                          <a:latin typeface="Calibri"/>
                          <a:cs typeface="Calibri"/>
                        </a:rPr>
                        <a:t> </a:t>
                      </a:r>
                      <a:r>
                        <a:rPr sz="1050" spc="-25" dirty="0">
                          <a:latin typeface="Calibri"/>
                          <a:cs typeface="Calibri"/>
                        </a:rPr>
                        <a:t>May </a:t>
                      </a:r>
                      <a:r>
                        <a:rPr sz="1050" dirty="0">
                          <a:latin typeface="Calibri"/>
                          <a:cs typeface="Calibri"/>
                        </a:rPr>
                        <a:t>2020</a:t>
                      </a:r>
                      <a:r>
                        <a:rPr sz="1050" spc="5" dirty="0">
                          <a:latin typeface="Calibri"/>
                          <a:cs typeface="Calibri"/>
                        </a:rPr>
                        <a:t> </a:t>
                      </a:r>
                      <a:r>
                        <a:rPr sz="1050" dirty="0">
                          <a:latin typeface="Calibri"/>
                          <a:cs typeface="Calibri"/>
                        </a:rPr>
                        <a:t>in</a:t>
                      </a:r>
                      <a:r>
                        <a:rPr sz="1050" spc="-10" dirty="0">
                          <a:latin typeface="Calibri"/>
                          <a:cs typeface="Calibri"/>
                        </a:rPr>
                        <a:t> </a:t>
                      </a:r>
                      <a:r>
                        <a:rPr sz="1050" dirty="0">
                          <a:latin typeface="Calibri"/>
                          <a:cs typeface="Calibri"/>
                        </a:rPr>
                        <a:t>the</a:t>
                      </a:r>
                      <a:r>
                        <a:rPr sz="1050" spc="-10" dirty="0">
                          <a:latin typeface="Calibri"/>
                          <a:cs typeface="Calibri"/>
                        </a:rPr>
                        <a:t> </a:t>
                      </a:r>
                      <a:r>
                        <a:rPr sz="1050" dirty="0">
                          <a:latin typeface="Calibri"/>
                          <a:cs typeface="Calibri"/>
                        </a:rPr>
                        <a:t>Akademik</a:t>
                      </a:r>
                      <a:r>
                        <a:rPr sz="1050" spc="-10" dirty="0">
                          <a:latin typeface="Calibri"/>
                          <a:cs typeface="Calibri"/>
                        </a:rPr>
                        <a:t> Lomonosov </a:t>
                      </a:r>
                      <a:r>
                        <a:rPr sz="1050" dirty="0">
                          <a:latin typeface="Calibri"/>
                          <a:cs typeface="Calibri"/>
                        </a:rPr>
                        <a:t>Floating</a:t>
                      </a:r>
                      <a:r>
                        <a:rPr sz="1050" spc="-25" dirty="0">
                          <a:latin typeface="Calibri"/>
                          <a:cs typeface="Calibri"/>
                        </a:rPr>
                        <a:t> NPP</a:t>
                      </a:r>
                      <a:endParaRPr sz="1050">
                        <a:latin typeface="Calibri"/>
                        <a:cs typeface="Calibri"/>
                      </a:endParaRPr>
                    </a:p>
                  </a:txBody>
                  <a:tcPr marL="0" marR="0" marT="3683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EF7"/>
                    </a:solidFill>
                  </a:tcPr>
                </a:tc>
                <a:tc>
                  <a:txBody>
                    <a:bodyPr/>
                    <a:lstStyle/>
                    <a:p>
                      <a:pPr marL="90805" marR="217804">
                        <a:lnSpc>
                          <a:spcPct val="100000"/>
                        </a:lnSpc>
                        <a:spcBef>
                          <a:spcPts val="290"/>
                        </a:spcBef>
                      </a:pPr>
                      <a:r>
                        <a:rPr sz="1050" u="sng" dirty="0">
                          <a:uFill>
                            <a:solidFill>
                              <a:srgbClr val="000000"/>
                            </a:solidFill>
                          </a:uFill>
                          <a:latin typeface="Calibri"/>
                          <a:cs typeface="Calibri"/>
                        </a:rPr>
                        <a:t>Design Status</a:t>
                      </a:r>
                      <a:r>
                        <a:rPr sz="1050" dirty="0">
                          <a:latin typeface="Calibri"/>
                          <a:cs typeface="Calibri"/>
                        </a:rPr>
                        <a:t>:</a:t>
                      </a:r>
                      <a:r>
                        <a:rPr sz="1050" spc="-20" dirty="0">
                          <a:latin typeface="Calibri"/>
                          <a:cs typeface="Calibri"/>
                        </a:rPr>
                        <a:t> </a:t>
                      </a:r>
                      <a:r>
                        <a:rPr sz="1050" dirty="0">
                          <a:latin typeface="Calibri"/>
                          <a:cs typeface="Calibri"/>
                        </a:rPr>
                        <a:t>6</a:t>
                      </a:r>
                      <a:r>
                        <a:rPr sz="1050" spc="-10" dirty="0">
                          <a:latin typeface="Calibri"/>
                          <a:cs typeface="Calibri"/>
                        </a:rPr>
                        <a:t> </a:t>
                      </a:r>
                      <a:r>
                        <a:rPr sz="1050" dirty="0">
                          <a:latin typeface="Calibri"/>
                          <a:cs typeface="Calibri"/>
                        </a:rPr>
                        <a:t>prototype</a:t>
                      </a:r>
                      <a:r>
                        <a:rPr sz="1050" spc="-30" dirty="0">
                          <a:latin typeface="Calibri"/>
                          <a:cs typeface="Calibri"/>
                        </a:rPr>
                        <a:t> </a:t>
                      </a:r>
                      <a:r>
                        <a:rPr sz="1050" spc="-10" dirty="0">
                          <a:latin typeface="Calibri"/>
                          <a:cs typeface="Calibri"/>
                        </a:rPr>
                        <a:t>reactors </a:t>
                      </a:r>
                      <a:r>
                        <a:rPr sz="1050" dirty="0">
                          <a:latin typeface="Calibri"/>
                          <a:cs typeface="Calibri"/>
                        </a:rPr>
                        <a:t>were</a:t>
                      </a:r>
                      <a:r>
                        <a:rPr sz="1050" spc="-15" dirty="0">
                          <a:latin typeface="Calibri"/>
                          <a:cs typeface="Calibri"/>
                        </a:rPr>
                        <a:t> </a:t>
                      </a:r>
                      <a:r>
                        <a:rPr sz="1050" dirty="0">
                          <a:latin typeface="Calibri"/>
                          <a:cs typeface="Calibri"/>
                        </a:rPr>
                        <a:t>manufactured</a:t>
                      </a:r>
                      <a:r>
                        <a:rPr sz="1050" spc="-20" dirty="0">
                          <a:latin typeface="Calibri"/>
                          <a:cs typeface="Calibri"/>
                        </a:rPr>
                        <a:t> </a:t>
                      </a:r>
                      <a:r>
                        <a:rPr sz="1050" dirty="0">
                          <a:latin typeface="Calibri"/>
                          <a:cs typeface="Calibri"/>
                        </a:rPr>
                        <a:t>and</a:t>
                      </a:r>
                      <a:r>
                        <a:rPr sz="1050" spc="-20" dirty="0">
                          <a:latin typeface="Calibri"/>
                          <a:cs typeface="Calibri"/>
                        </a:rPr>
                        <a:t> </a:t>
                      </a:r>
                      <a:r>
                        <a:rPr sz="1050" dirty="0">
                          <a:latin typeface="Calibri"/>
                          <a:cs typeface="Calibri"/>
                        </a:rPr>
                        <a:t>installed</a:t>
                      </a:r>
                      <a:r>
                        <a:rPr sz="1050" spc="-20" dirty="0">
                          <a:latin typeface="Calibri"/>
                          <a:cs typeface="Calibri"/>
                        </a:rPr>
                        <a:t> </a:t>
                      </a:r>
                      <a:r>
                        <a:rPr sz="1050" spc="-25" dirty="0">
                          <a:latin typeface="Calibri"/>
                          <a:cs typeface="Calibri"/>
                        </a:rPr>
                        <a:t>on </a:t>
                      </a:r>
                      <a:r>
                        <a:rPr sz="1050" dirty="0">
                          <a:latin typeface="Calibri"/>
                          <a:cs typeface="Calibri"/>
                        </a:rPr>
                        <a:t>icebreakers</a:t>
                      </a:r>
                      <a:r>
                        <a:rPr sz="1050" spc="-20" dirty="0">
                          <a:latin typeface="Calibri"/>
                          <a:cs typeface="Calibri"/>
                        </a:rPr>
                        <a:t> </a:t>
                      </a:r>
                      <a:r>
                        <a:rPr sz="1050" dirty="0">
                          <a:latin typeface="Calibri"/>
                          <a:cs typeface="Calibri"/>
                        </a:rPr>
                        <a:t>(2</a:t>
                      </a:r>
                      <a:r>
                        <a:rPr sz="1050" spc="-5" dirty="0">
                          <a:latin typeface="Calibri"/>
                          <a:cs typeface="Calibri"/>
                        </a:rPr>
                        <a:t> </a:t>
                      </a:r>
                      <a:r>
                        <a:rPr sz="1050" dirty="0">
                          <a:latin typeface="Calibri"/>
                          <a:cs typeface="Calibri"/>
                        </a:rPr>
                        <a:t>ones</a:t>
                      </a:r>
                      <a:r>
                        <a:rPr sz="1050" spc="-15" dirty="0">
                          <a:latin typeface="Calibri"/>
                          <a:cs typeface="Calibri"/>
                        </a:rPr>
                        <a:t> </a:t>
                      </a:r>
                      <a:r>
                        <a:rPr sz="1050" dirty="0">
                          <a:latin typeface="Calibri"/>
                          <a:cs typeface="Calibri"/>
                        </a:rPr>
                        <a:t>are</a:t>
                      </a:r>
                      <a:r>
                        <a:rPr sz="1050" spc="-10" dirty="0">
                          <a:latin typeface="Calibri"/>
                          <a:cs typeface="Calibri"/>
                        </a:rPr>
                        <a:t> </a:t>
                      </a:r>
                      <a:r>
                        <a:rPr sz="1050" dirty="0">
                          <a:latin typeface="Calibri"/>
                          <a:cs typeface="Calibri"/>
                        </a:rPr>
                        <a:t>in</a:t>
                      </a:r>
                      <a:r>
                        <a:rPr sz="1050" spc="-15" dirty="0">
                          <a:latin typeface="Calibri"/>
                          <a:cs typeface="Calibri"/>
                        </a:rPr>
                        <a:t> </a:t>
                      </a:r>
                      <a:r>
                        <a:rPr sz="1050" dirty="0">
                          <a:latin typeface="Calibri"/>
                          <a:cs typeface="Calibri"/>
                        </a:rPr>
                        <a:t>the</a:t>
                      </a:r>
                      <a:r>
                        <a:rPr sz="1050" spc="-10" dirty="0">
                          <a:latin typeface="Calibri"/>
                          <a:cs typeface="Calibri"/>
                        </a:rPr>
                        <a:t> process </a:t>
                      </a:r>
                      <a:r>
                        <a:rPr sz="1050" dirty="0">
                          <a:latin typeface="Calibri"/>
                          <a:cs typeface="Calibri"/>
                        </a:rPr>
                        <a:t>of</a:t>
                      </a:r>
                      <a:r>
                        <a:rPr sz="1050" spc="-5" dirty="0">
                          <a:latin typeface="Calibri"/>
                          <a:cs typeface="Calibri"/>
                        </a:rPr>
                        <a:t> </a:t>
                      </a:r>
                      <a:r>
                        <a:rPr sz="1050" spc="-10" dirty="0">
                          <a:latin typeface="Calibri"/>
                          <a:cs typeface="Calibri"/>
                        </a:rPr>
                        <a:t>testing)</a:t>
                      </a:r>
                      <a:endParaRPr sz="1050">
                        <a:latin typeface="Calibri"/>
                        <a:cs typeface="Calibri"/>
                      </a:endParaRPr>
                    </a:p>
                  </a:txBody>
                  <a:tcPr marL="0" marR="0" marT="3683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EF7"/>
                    </a:solidFill>
                  </a:tcPr>
                </a:tc>
                <a:tc>
                  <a:txBody>
                    <a:bodyPr/>
                    <a:lstStyle/>
                    <a:p>
                      <a:pPr marL="91440" marR="650240" indent="-635" algn="just">
                        <a:lnSpc>
                          <a:spcPct val="100000"/>
                        </a:lnSpc>
                        <a:spcBef>
                          <a:spcPts val="290"/>
                        </a:spcBef>
                      </a:pPr>
                      <a:r>
                        <a:rPr sz="1050" u="sng" dirty="0">
                          <a:uFill>
                            <a:solidFill>
                              <a:srgbClr val="000000"/>
                            </a:solidFill>
                          </a:uFill>
                          <a:latin typeface="Calibri"/>
                          <a:cs typeface="Calibri"/>
                        </a:rPr>
                        <a:t>Design</a:t>
                      </a:r>
                      <a:r>
                        <a:rPr sz="1050" u="sng" spc="-10" dirty="0">
                          <a:uFill>
                            <a:solidFill>
                              <a:srgbClr val="000000"/>
                            </a:solidFill>
                          </a:uFill>
                          <a:latin typeface="Calibri"/>
                          <a:cs typeface="Calibri"/>
                        </a:rPr>
                        <a:t> </a:t>
                      </a:r>
                      <a:r>
                        <a:rPr sz="1050" u="sng" dirty="0">
                          <a:uFill>
                            <a:solidFill>
                              <a:srgbClr val="000000"/>
                            </a:solidFill>
                          </a:uFill>
                          <a:latin typeface="Calibri"/>
                          <a:cs typeface="Calibri"/>
                        </a:rPr>
                        <a:t>Status</a:t>
                      </a:r>
                      <a:r>
                        <a:rPr sz="1050" dirty="0">
                          <a:latin typeface="Calibri"/>
                          <a:cs typeface="Calibri"/>
                        </a:rPr>
                        <a:t>:</a:t>
                      </a:r>
                      <a:r>
                        <a:rPr sz="1050" spc="-30" dirty="0">
                          <a:latin typeface="Calibri"/>
                          <a:cs typeface="Calibri"/>
                        </a:rPr>
                        <a:t> </a:t>
                      </a:r>
                      <a:r>
                        <a:rPr sz="1050" dirty="0">
                          <a:latin typeface="Calibri"/>
                          <a:cs typeface="Calibri"/>
                        </a:rPr>
                        <a:t>Completion</a:t>
                      </a:r>
                      <a:r>
                        <a:rPr sz="1050" spc="-35" dirty="0">
                          <a:latin typeface="Calibri"/>
                          <a:cs typeface="Calibri"/>
                        </a:rPr>
                        <a:t> </a:t>
                      </a:r>
                      <a:r>
                        <a:rPr sz="1050" spc="-25" dirty="0">
                          <a:latin typeface="Calibri"/>
                          <a:cs typeface="Calibri"/>
                        </a:rPr>
                        <a:t>of </a:t>
                      </a:r>
                      <a:r>
                        <a:rPr sz="1050" dirty="0">
                          <a:latin typeface="Calibri"/>
                          <a:cs typeface="Calibri"/>
                        </a:rPr>
                        <a:t>conceptual/</a:t>
                      </a:r>
                      <a:r>
                        <a:rPr sz="1050" spc="-25" dirty="0">
                          <a:latin typeface="Calibri"/>
                          <a:cs typeface="Calibri"/>
                        </a:rPr>
                        <a:t> </a:t>
                      </a:r>
                      <a:r>
                        <a:rPr sz="1050" dirty="0">
                          <a:latin typeface="Calibri"/>
                          <a:cs typeface="Calibri"/>
                        </a:rPr>
                        <a:t>program</a:t>
                      </a:r>
                      <a:r>
                        <a:rPr sz="1050" spc="-25" dirty="0">
                          <a:latin typeface="Calibri"/>
                          <a:cs typeface="Calibri"/>
                        </a:rPr>
                        <a:t> </a:t>
                      </a:r>
                      <a:r>
                        <a:rPr sz="1050" spc="-10" dirty="0">
                          <a:latin typeface="Calibri"/>
                          <a:cs typeface="Calibri"/>
                        </a:rPr>
                        <a:t>design, </a:t>
                      </a:r>
                      <a:r>
                        <a:rPr sz="1050" dirty="0">
                          <a:latin typeface="Calibri"/>
                          <a:cs typeface="Calibri"/>
                        </a:rPr>
                        <a:t>preparation</a:t>
                      </a:r>
                      <a:r>
                        <a:rPr sz="1050" spc="-40" dirty="0">
                          <a:latin typeface="Calibri"/>
                          <a:cs typeface="Calibri"/>
                        </a:rPr>
                        <a:t> </a:t>
                      </a:r>
                      <a:r>
                        <a:rPr sz="1050" dirty="0">
                          <a:latin typeface="Calibri"/>
                          <a:cs typeface="Calibri"/>
                        </a:rPr>
                        <a:t>of</a:t>
                      </a:r>
                      <a:r>
                        <a:rPr sz="1050" spc="-5" dirty="0">
                          <a:latin typeface="Calibri"/>
                          <a:cs typeface="Calibri"/>
                        </a:rPr>
                        <a:t> </a:t>
                      </a:r>
                      <a:r>
                        <a:rPr sz="1050" dirty="0">
                          <a:latin typeface="Calibri"/>
                          <a:cs typeface="Calibri"/>
                        </a:rPr>
                        <a:t>project</a:t>
                      </a:r>
                      <a:r>
                        <a:rPr sz="1050" spc="-20" dirty="0">
                          <a:latin typeface="Calibri"/>
                          <a:cs typeface="Calibri"/>
                        </a:rPr>
                        <a:t> </a:t>
                      </a:r>
                      <a:r>
                        <a:rPr sz="1050" spc="-10" dirty="0">
                          <a:latin typeface="Calibri"/>
                          <a:cs typeface="Calibri"/>
                        </a:rPr>
                        <a:t>design.</a:t>
                      </a:r>
                      <a:endParaRPr sz="1050">
                        <a:latin typeface="Calibri"/>
                        <a:cs typeface="Calibri"/>
                      </a:endParaRPr>
                    </a:p>
                  </a:txBody>
                  <a:tcPr marL="0" marR="0" marT="3683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EF7"/>
                    </a:solidFill>
                  </a:tcPr>
                </a:tc>
                <a:tc>
                  <a:txBody>
                    <a:bodyPr/>
                    <a:lstStyle/>
                    <a:p>
                      <a:pPr marL="90805">
                        <a:lnSpc>
                          <a:spcPct val="100000"/>
                        </a:lnSpc>
                        <a:spcBef>
                          <a:spcPts val="290"/>
                        </a:spcBef>
                      </a:pPr>
                      <a:r>
                        <a:rPr sz="1050" u="sng" dirty="0">
                          <a:uFill>
                            <a:solidFill>
                              <a:srgbClr val="000000"/>
                            </a:solidFill>
                          </a:uFill>
                          <a:latin typeface="Calibri"/>
                          <a:cs typeface="Calibri"/>
                        </a:rPr>
                        <a:t>Design</a:t>
                      </a:r>
                      <a:r>
                        <a:rPr sz="1050" u="sng" spc="-5" dirty="0">
                          <a:uFill>
                            <a:solidFill>
                              <a:srgbClr val="000000"/>
                            </a:solidFill>
                          </a:uFill>
                          <a:latin typeface="Calibri"/>
                          <a:cs typeface="Calibri"/>
                        </a:rPr>
                        <a:t> </a:t>
                      </a:r>
                      <a:r>
                        <a:rPr sz="1050" u="sng" spc="-10" dirty="0">
                          <a:uFill>
                            <a:solidFill>
                              <a:srgbClr val="000000"/>
                            </a:solidFill>
                          </a:uFill>
                          <a:latin typeface="Calibri"/>
                          <a:cs typeface="Calibri"/>
                        </a:rPr>
                        <a:t>Status</a:t>
                      </a:r>
                      <a:r>
                        <a:rPr sz="1050" spc="-10" dirty="0">
                          <a:latin typeface="Calibri"/>
                          <a:cs typeface="Calibri"/>
                        </a:rPr>
                        <a:t>:</a:t>
                      </a:r>
                      <a:endParaRPr sz="1050">
                        <a:latin typeface="Calibri"/>
                        <a:cs typeface="Calibri"/>
                      </a:endParaRPr>
                    </a:p>
                    <a:p>
                      <a:pPr marL="90805">
                        <a:lnSpc>
                          <a:spcPct val="100000"/>
                        </a:lnSpc>
                        <a:spcBef>
                          <a:spcPts val="5"/>
                        </a:spcBef>
                      </a:pPr>
                      <a:r>
                        <a:rPr sz="1050" dirty="0">
                          <a:latin typeface="Calibri"/>
                          <a:cs typeface="Calibri"/>
                        </a:rPr>
                        <a:t>Detailed</a:t>
                      </a:r>
                      <a:r>
                        <a:rPr sz="1050" spc="-30" dirty="0">
                          <a:latin typeface="Calibri"/>
                          <a:cs typeface="Calibri"/>
                        </a:rPr>
                        <a:t> </a:t>
                      </a:r>
                      <a:r>
                        <a:rPr sz="1050" dirty="0">
                          <a:latin typeface="Calibri"/>
                          <a:cs typeface="Calibri"/>
                        </a:rPr>
                        <a:t>design</a:t>
                      </a:r>
                      <a:r>
                        <a:rPr sz="1050" spc="-5" dirty="0">
                          <a:latin typeface="Calibri"/>
                          <a:cs typeface="Calibri"/>
                        </a:rPr>
                        <a:t> </a:t>
                      </a:r>
                      <a:r>
                        <a:rPr sz="1050" spc="-10" dirty="0">
                          <a:latin typeface="Calibri"/>
                          <a:cs typeface="Calibri"/>
                        </a:rPr>
                        <a:t>underway</a:t>
                      </a:r>
                      <a:endParaRPr sz="1050">
                        <a:latin typeface="Calibri"/>
                        <a:cs typeface="Calibri"/>
                      </a:endParaRPr>
                    </a:p>
                  </a:txBody>
                  <a:tcPr marL="0" marR="0" marT="3683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EF7"/>
                    </a:solidFill>
                  </a:tcPr>
                </a:tc>
                <a:extLst>
                  <a:ext uri="{0D108BD9-81ED-4DB2-BD59-A6C34878D82A}">
                    <a16:rowId xmlns:a16="http://schemas.microsoft.com/office/drawing/2014/main" val="10003"/>
                  </a:ext>
                </a:extLst>
              </a:tr>
              <a:tr h="1615440">
                <a:tc>
                  <a:txBody>
                    <a:bodyPr/>
                    <a:lstStyle/>
                    <a:p>
                      <a:pPr marL="262255" indent="-172085">
                        <a:lnSpc>
                          <a:spcPct val="100000"/>
                        </a:lnSpc>
                        <a:spcBef>
                          <a:spcPts val="295"/>
                        </a:spcBef>
                        <a:buFont typeface="Arial"/>
                        <a:buChar char="•"/>
                        <a:tabLst>
                          <a:tab pos="262890" algn="l"/>
                        </a:tabLst>
                      </a:pPr>
                      <a:r>
                        <a:rPr sz="1000" dirty="0">
                          <a:latin typeface="Calibri"/>
                          <a:cs typeface="Calibri"/>
                        </a:rPr>
                        <a:t>OKBM</a:t>
                      </a:r>
                      <a:r>
                        <a:rPr sz="1000" spc="-30" dirty="0">
                          <a:latin typeface="Calibri"/>
                          <a:cs typeface="Calibri"/>
                        </a:rPr>
                        <a:t> </a:t>
                      </a:r>
                      <a:r>
                        <a:rPr sz="1000" dirty="0">
                          <a:latin typeface="Calibri"/>
                          <a:cs typeface="Calibri"/>
                        </a:rPr>
                        <a:t>Afrikantov,</a:t>
                      </a:r>
                      <a:r>
                        <a:rPr sz="1000" spc="-40" dirty="0">
                          <a:latin typeface="Calibri"/>
                          <a:cs typeface="Calibri"/>
                        </a:rPr>
                        <a:t> </a:t>
                      </a:r>
                      <a:r>
                        <a:rPr sz="1000" dirty="0">
                          <a:latin typeface="Calibri"/>
                          <a:cs typeface="Calibri"/>
                        </a:rPr>
                        <a:t>Russian</a:t>
                      </a:r>
                      <a:r>
                        <a:rPr sz="1000" spc="-40" dirty="0">
                          <a:latin typeface="Calibri"/>
                          <a:cs typeface="Calibri"/>
                        </a:rPr>
                        <a:t> </a:t>
                      </a:r>
                      <a:r>
                        <a:rPr sz="1000" spc="-10" dirty="0">
                          <a:latin typeface="Calibri"/>
                          <a:cs typeface="Calibri"/>
                        </a:rPr>
                        <a:t>Federation</a:t>
                      </a:r>
                      <a:endParaRPr sz="1000">
                        <a:latin typeface="Calibri"/>
                        <a:cs typeface="Calibri"/>
                      </a:endParaRPr>
                    </a:p>
                    <a:p>
                      <a:pPr marL="262255" indent="-172085">
                        <a:lnSpc>
                          <a:spcPct val="100000"/>
                        </a:lnSpc>
                        <a:buFont typeface="Arial"/>
                        <a:buChar char="•"/>
                        <a:tabLst>
                          <a:tab pos="262890" algn="l"/>
                        </a:tabLst>
                      </a:pPr>
                      <a:r>
                        <a:rPr sz="1000" dirty="0">
                          <a:latin typeface="Calibri"/>
                          <a:cs typeface="Calibri"/>
                        </a:rPr>
                        <a:t>Compact</a:t>
                      </a:r>
                      <a:r>
                        <a:rPr sz="1000" spc="-20" dirty="0">
                          <a:latin typeface="Calibri"/>
                          <a:cs typeface="Calibri"/>
                        </a:rPr>
                        <a:t> </a:t>
                      </a:r>
                      <a:r>
                        <a:rPr sz="1000" dirty="0">
                          <a:latin typeface="Calibri"/>
                          <a:cs typeface="Calibri"/>
                        </a:rPr>
                        <a:t>Loop</a:t>
                      </a:r>
                      <a:r>
                        <a:rPr sz="1000" spc="-20" dirty="0">
                          <a:latin typeface="Calibri"/>
                          <a:cs typeface="Calibri"/>
                        </a:rPr>
                        <a:t> </a:t>
                      </a:r>
                      <a:r>
                        <a:rPr sz="1000" spc="-25" dirty="0">
                          <a:latin typeface="Calibri"/>
                          <a:cs typeface="Calibri"/>
                        </a:rPr>
                        <a:t>PWR</a:t>
                      </a:r>
                      <a:endParaRPr sz="1000">
                        <a:latin typeface="Calibri"/>
                        <a:cs typeface="Calibri"/>
                      </a:endParaRPr>
                    </a:p>
                    <a:p>
                      <a:pPr marL="262255" marR="251460" indent="-171450">
                        <a:lnSpc>
                          <a:spcPct val="100000"/>
                        </a:lnSpc>
                        <a:buFont typeface="Arial"/>
                        <a:buChar char="•"/>
                        <a:tabLst>
                          <a:tab pos="262890" algn="l"/>
                        </a:tabLst>
                      </a:pPr>
                      <a:r>
                        <a:rPr sz="1000" dirty="0">
                          <a:latin typeface="Calibri"/>
                          <a:cs typeface="Calibri"/>
                        </a:rPr>
                        <a:t>150</a:t>
                      </a:r>
                      <a:r>
                        <a:rPr sz="1000" spc="-10" dirty="0">
                          <a:latin typeface="Calibri"/>
                          <a:cs typeface="Calibri"/>
                        </a:rPr>
                        <a:t> </a:t>
                      </a:r>
                      <a:r>
                        <a:rPr sz="1000" dirty="0">
                          <a:latin typeface="Calibri"/>
                          <a:cs typeface="Calibri"/>
                        </a:rPr>
                        <a:t>MWt</a:t>
                      </a:r>
                      <a:r>
                        <a:rPr sz="1000" spc="-20" dirty="0">
                          <a:latin typeface="Calibri"/>
                          <a:cs typeface="Calibri"/>
                        </a:rPr>
                        <a:t> </a:t>
                      </a:r>
                      <a:r>
                        <a:rPr sz="1000" dirty="0">
                          <a:latin typeface="Calibri"/>
                          <a:cs typeface="Calibri"/>
                        </a:rPr>
                        <a:t>/</a:t>
                      </a:r>
                      <a:r>
                        <a:rPr sz="1000" spc="-10" dirty="0">
                          <a:latin typeface="Calibri"/>
                          <a:cs typeface="Calibri"/>
                        </a:rPr>
                        <a:t> </a:t>
                      </a:r>
                      <a:r>
                        <a:rPr sz="1000" dirty="0">
                          <a:latin typeface="Calibri"/>
                          <a:cs typeface="Calibri"/>
                        </a:rPr>
                        <a:t>35 MWe</a:t>
                      </a:r>
                      <a:r>
                        <a:rPr sz="1000" spc="-20" dirty="0">
                          <a:latin typeface="Calibri"/>
                          <a:cs typeface="Calibri"/>
                        </a:rPr>
                        <a:t> </a:t>
                      </a:r>
                      <a:r>
                        <a:rPr sz="1000" dirty="0">
                          <a:latin typeface="Calibri"/>
                          <a:cs typeface="Calibri"/>
                        </a:rPr>
                        <a:t>per module</a:t>
                      </a:r>
                      <a:r>
                        <a:rPr sz="1000" spc="-20" dirty="0">
                          <a:latin typeface="Calibri"/>
                          <a:cs typeface="Calibri"/>
                        </a:rPr>
                        <a:t> </a:t>
                      </a:r>
                      <a:r>
                        <a:rPr sz="1000" dirty="0">
                          <a:latin typeface="Calibri"/>
                          <a:cs typeface="Calibri"/>
                        </a:rPr>
                        <a:t>x </a:t>
                      </a:r>
                      <a:r>
                        <a:rPr sz="1000" spc="-50" dirty="0">
                          <a:latin typeface="Calibri"/>
                          <a:cs typeface="Calibri"/>
                        </a:rPr>
                        <a:t>2</a:t>
                      </a:r>
                      <a:r>
                        <a:rPr sz="1000" dirty="0">
                          <a:latin typeface="Calibri"/>
                          <a:cs typeface="Calibri"/>
                        </a:rPr>
                        <a:t> modules</a:t>
                      </a:r>
                      <a:r>
                        <a:rPr sz="1000" spc="-35" dirty="0">
                          <a:latin typeface="Calibri"/>
                          <a:cs typeface="Calibri"/>
                        </a:rPr>
                        <a:t> </a:t>
                      </a:r>
                      <a:r>
                        <a:rPr sz="1000" dirty="0">
                          <a:latin typeface="Calibri"/>
                          <a:cs typeface="Calibri"/>
                        </a:rPr>
                        <a:t>for</a:t>
                      </a:r>
                      <a:r>
                        <a:rPr sz="1000" spc="-25" dirty="0">
                          <a:latin typeface="Calibri"/>
                          <a:cs typeface="Calibri"/>
                        </a:rPr>
                        <a:t> </a:t>
                      </a:r>
                      <a:r>
                        <a:rPr sz="1000" dirty="0">
                          <a:latin typeface="Calibri"/>
                          <a:cs typeface="Calibri"/>
                        </a:rPr>
                        <a:t>the</a:t>
                      </a:r>
                      <a:r>
                        <a:rPr sz="1000" spc="-5" dirty="0">
                          <a:latin typeface="Calibri"/>
                          <a:cs typeface="Calibri"/>
                        </a:rPr>
                        <a:t> </a:t>
                      </a:r>
                      <a:r>
                        <a:rPr sz="1000" spc="-20" dirty="0">
                          <a:latin typeface="Calibri"/>
                          <a:cs typeface="Calibri"/>
                        </a:rPr>
                        <a:t>FNPP</a:t>
                      </a:r>
                      <a:endParaRPr sz="1000">
                        <a:latin typeface="Calibri"/>
                        <a:cs typeface="Calibri"/>
                      </a:endParaRPr>
                    </a:p>
                    <a:p>
                      <a:pPr marL="262255" indent="-172085">
                        <a:lnSpc>
                          <a:spcPts val="1200"/>
                        </a:lnSpc>
                        <a:buFont typeface="Arial"/>
                        <a:buChar char="•"/>
                        <a:tabLst>
                          <a:tab pos="262890" algn="l"/>
                        </a:tabLst>
                      </a:pPr>
                      <a:r>
                        <a:rPr sz="1000" dirty="0">
                          <a:latin typeface="Calibri"/>
                          <a:cs typeface="Calibri"/>
                        </a:rPr>
                        <a:t>Core</a:t>
                      </a:r>
                      <a:r>
                        <a:rPr sz="1000" spc="-20" dirty="0">
                          <a:latin typeface="Calibri"/>
                          <a:cs typeface="Calibri"/>
                        </a:rPr>
                        <a:t> </a:t>
                      </a:r>
                      <a:r>
                        <a:rPr sz="1000" dirty="0">
                          <a:latin typeface="Calibri"/>
                          <a:cs typeface="Calibri"/>
                        </a:rPr>
                        <a:t>Outlet</a:t>
                      </a:r>
                      <a:r>
                        <a:rPr sz="1000" spc="-20" dirty="0">
                          <a:latin typeface="Calibri"/>
                          <a:cs typeface="Calibri"/>
                        </a:rPr>
                        <a:t> </a:t>
                      </a:r>
                      <a:r>
                        <a:rPr sz="1000" dirty="0">
                          <a:latin typeface="Calibri"/>
                          <a:cs typeface="Calibri"/>
                        </a:rPr>
                        <a:t>Temp:</a:t>
                      </a:r>
                      <a:r>
                        <a:rPr sz="1000" spc="-15" dirty="0">
                          <a:latin typeface="Calibri"/>
                          <a:cs typeface="Calibri"/>
                        </a:rPr>
                        <a:t> </a:t>
                      </a:r>
                      <a:r>
                        <a:rPr sz="1000" spc="-20" dirty="0">
                          <a:latin typeface="Calibri"/>
                          <a:cs typeface="Calibri"/>
                        </a:rPr>
                        <a:t>316</a:t>
                      </a:r>
                      <a:r>
                        <a:rPr sz="975" spc="-30" baseline="25641" dirty="0">
                          <a:latin typeface="Calibri"/>
                          <a:cs typeface="Calibri"/>
                        </a:rPr>
                        <a:t>o</a:t>
                      </a:r>
                      <a:r>
                        <a:rPr sz="1000" spc="-20" dirty="0">
                          <a:latin typeface="Calibri"/>
                          <a:cs typeface="Calibri"/>
                        </a:rPr>
                        <a:t>C</a:t>
                      </a:r>
                      <a:endParaRPr sz="1000">
                        <a:latin typeface="Calibri"/>
                        <a:cs typeface="Calibri"/>
                      </a:endParaRPr>
                    </a:p>
                    <a:p>
                      <a:pPr marL="262255" indent="-171450">
                        <a:lnSpc>
                          <a:spcPct val="100000"/>
                        </a:lnSpc>
                        <a:buFont typeface="Arial"/>
                        <a:buChar char="•"/>
                        <a:tabLst>
                          <a:tab pos="262890" algn="l"/>
                        </a:tabLst>
                      </a:pPr>
                      <a:r>
                        <a:rPr sz="1000" dirty="0">
                          <a:latin typeface="Calibri"/>
                          <a:cs typeface="Calibri"/>
                        </a:rPr>
                        <a:t>Enrichment:</a:t>
                      </a:r>
                      <a:r>
                        <a:rPr sz="1000" spc="-40" dirty="0">
                          <a:latin typeface="Calibri"/>
                          <a:cs typeface="Calibri"/>
                        </a:rPr>
                        <a:t> </a:t>
                      </a:r>
                      <a:r>
                        <a:rPr sz="1000" spc="-10" dirty="0">
                          <a:latin typeface="Calibri"/>
                          <a:cs typeface="Calibri"/>
                        </a:rPr>
                        <a:t>18.6%</a:t>
                      </a:r>
                      <a:endParaRPr sz="1000">
                        <a:latin typeface="Calibri"/>
                        <a:cs typeface="Calibri"/>
                      </a:endParaRPr>
                    </a:p>
                    <a:p>
                      <a:pPr marL="262255" indent="-171450">
                        <a:lnSpc>
                          <a:spcPct val="100000"/>
                        </a:lnSpc>
                        <a:buFont typeface="Arial"/>
                        <a:buChar char="•"/>
                        <a:tabLst>
                          <a:tab pos="262890" algn="l"/>
                        </a:tabLst>
                      </a:pPr>
                      <a:r>
                        <a:rPr sz="1000" dirty="0">
                          <a:latin typeface="Calibri"/>
                          <a:cs typeface="Calibri"/>
                        </a:rPr>
                        <a:t>Refuel</a:t>
                      </a:r>
                      <a:r>
                        <a:rPr sz="1000" spc="-35" dirty="0">
                          <a:latin typeface="Calibri"/>
                          <a:cs typeface="Calibri"/>
                        </a:rPr>
                        <a:t> </a:t>
                      </a:r>
                      <a:r>
                        <a:rPr sz="1000" dirty="0">
                          <a:latin typeface="Calibri"/>
                          <a:cs typeface="Calibri"/>
                        </a:rPr>
                        <a:t>interval:</a:t>
                      </a:r>
                      <a:r>
                        <a:rPr sz="1000" spc="-30" dirty="0">
                          <a:latin typeface="Calibri"/>
                          <a:cs typeface="Calibri"/>
                        </a:rPr>
                        <a:t> </a:t>
                      </a:r>
                      <a:r>
                        <a:rPr sz="1000" dirty="0">
                          <a:latin typeface="Calibri"/>
                          <a:cs typeface="Calibri"/>
                        </a:rPr>
                        <a:t>36</a:t>
                      </a:r>
                      <a:r>
                        <a:rPr sz="1000" spc="-10" dirty="0">
                          <a:latin typeface="Calibri"/>
                          <a:cs typeface="Calibri"/>
                        </a:rPr>
                        <a:t> months</a:t>
                      </a:r>
                      <a:endParaRPr sz="1000">
                        <a:latin typeface="Calibri"/>
                        <a:cs typeface="Calibri"/>
                      </a:endParaRPr>
                    </a:p>
                    <a:p>
                      <a:pPr marL="262255" indent="-171450">
                        <a:lnSpc>
                          <a:spcPct val="100000"/>
                        </a:lnSpc>
                        <a:buFont typeface="Arial"/>
                        <a:buChar char="•"/>
                        <a:tabLst>
                          <a:tab pos="262890" algn="l"/>
                        </a:tabLst>
                      </a:pPr>
                      <a:r>
                        <a:rPr sz="1000" dirty="0">
                          <a:latin typeface="Calibri"/>
                          <a:cs typeface="Calibri"/>
                        </a:rPr>
                        <a:t>Without</a:t>
                      </a:r>
                      <a:r>
                        <a:rPr sz="1000" spc="-35" dirty="0">
                          <a:latin typeface="Calibri"/>
                          <a:cs typeface="Calibri"/>
                        </a:rPr>
                        <a:t> </a:t>
                      </a:r>
                      <a:r>
                        <a:rPr sz="1000" dirty="0">
                          <a:latin typeface="Calibri"/>
                          <a:cs typeface="Calibri"/>
                        </a:rPr>
                        <a:t>onsite</a:t>
                      </a:r>
                      <a:r>
                        <a:rPr sz="1000" spc="-25" dirty="0">
                          <a:latin typeface="Calibri"/>
                          <a:cs typeface="Calibri"/>
                        </a:rPr>
                        <a:t> </a:t>
                      </a:r>
                      <a:r>
                        <a:rPr sz="1000" spc="-10" dirty="0">
                          <a:latin typeface="Calibri"/>
                          <a:cs typeface="Calibri"/>
                        </a:rPr>
                        <a:t>refuelling</a:t>
                      </a:r>
                      <a:endParaRPr sz="1000">
                        <a:latin typeface="Calibri"/>
                        <a:cs typeface="Calibri"/>
                      </a:endParaRPr>
                    </a:p>
                    <a:p>
                      <a:pPr marL="262255" indent="-171450">
                        <a:lnSpc>
                          <a:spcPct val="100000"/>
                        </a:lnSpc>
                        <a:buFont typeface="Arial"/>
                        <a:buChar char="•"/>
                        <a:tabLst>
                          <a:tab pos="262890" algn="l"/>
                        </a:tabLst>
                      </a:pPr>
                      <a:r>
                        <a:rPr sz="1000" dirty="0">
                          <a:latin typeface="Calibri"/>
                          <a:cs typeface="Calibri"/>
                        </a:rPr>
                        <a:t>Spent</a:t>
                      </a:r>
                      <a:r>
                        <a:rPr sz="1000" spc="-10" dirty="0">
                          <a:latin typeface="Calibri"/>
                          <a:cs typeface="Calibri"/>
                        </a:rPr>
                        <a:t> </a:t>
                      </a:r>
                      <a:r>
                        <a:rPr sz="1000" dirty="0">
                          <a:latin typeface="Calibri"/>
                          <a:cs typeface="Calibri"/>
                        </a:rPr>
                        <a:t>fuel</a:t>
                      </a:r>
                      <a:r>
                        <a:rPr sz="1000" spc="-20" dirty="0">
                          <a:latin typeface="Calibri"/>
                          <a:cs typeface="Calibri"/>
                        </a:rPr>
                        <a:t> </a:t>
                      </a:r>
                      <a:r>
                        <a:rPr sz="1000" dirty="0">
                          <a:latin typeface="Calibri"/>
                          <a:cs typeface="Calibri"/>
                        </a:rPr>
                        <a:t>take</a:t>
                      </a:r>
                      <a:r>
                        <a:rPr sz="1000" spc="-15" dirty="0">
                          <a:latin typeface="Calibri"/>
                          <a:cs typeface="Calibri"/>
                        </a:rPr>
                        <a:t> </a:t>
                      </a:r>
                      <a:r>
                        <a:rPr sz="1000" spc="-20" dirty="0">
                          <a:latin typeface="Calibri"/>
                          <a:cs typeface="Calibri"/>
                        </a:rPr>
                        <a:t>back</a:t>
                      </a:r>
                      <a:endParaRPr sz="1000">
                        <a:latin typeface="Calibri"/>
                        <a:cs typeface="Calibri"/>
                      </a:endParaRPr>
                    </a:p>
                  </a:txBody>
                  <a:tcPr marL="0" marR="0" marT="3746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2DEEE"/>
                    </a:solidFill>
                  </a:tcPr>
                </a:tc>
                <a:tc>
                  <a:txBody>
                    <a:bodyPr/>
                    <a:lstStyle/>
                    <a:p>
                      <a:pPr marL="262255" indent="-172085">
                        <a:lnSpc>
                          <a:spcPct val="100000"/>
                        </a:lnSpc>
                        <a:spcBef>
                          <a:spcPts val="295"/>
                        </a:spcBef>
                        <a:buFont typeface="Arial"/>
                        <a:buChar char="•"/>
                        <a:tabLst>
                          <a:tab pos="262890" algn="l"/>
                        </a:tabLst>
                      </a:pPr>
                      <a:r>
                        <a:rPr sz="1000" dirty="0">
                          <a:latin typeface="Calibri"/>
                          <a:cs typeface="Calibri"/>
                        </a:rPr>
                        <a:t>OKBM</a:t>
                      </a:r>
                      <a:r>
                        <a:rPr sz="1000" spc="-30" dirty="0">
                          <a:latin typeface="Calibri"/>
                          <a:cs typeface="Calibri"/>
                        </a:rPr>
                        <a:t> </a:t>
                      </a:r>
                      <a:r>
                        <a:rPr sz="1000" dirty="0">
                          <a:latin typeface="Calibri"/>
                          <a:cs typeface="Calibri"/>
                        </a:rPr>
                        <a:t>Afrikantov,</a:t>
                      </a:r>
                      <a:r>
                        <a:rPr sz="1000" spc="-40" dirty="0">
                          <a:latin typeface="Calibri"/>
                          <a:cs typeface="Calibri"/>
                        </a:rPr>
                        <a:t> </a:t>
                      </a:r>
                      <a:r>
                        <a:rPr sz="1000" dirty="0">
                          <a:latin typeface="Calibri"/>
                          <a:cs typeface="Calibri"/>
                        </a:rPr>
                        <a:t>Russian</a:t>
                      </a:r>
                      <a:r>
                        <a:rPr sz="1000" spc="-40" dirty="0">
                          <a:latin typeface="Calibri"/>
                          <a:cs typeface="Calibri"/>
                        </a:rPr>
                        <a:t> </a:t>
                      </a:r>
                      <a:r>
                        <a:rPr sz="1000" spc="-10" dirty="0">
                          <a:latin typeface="Calibri"/>
                          <a:cs typeface="Calibri"/>
                        </a:rPr>
                        <a:t>Federation</a:t>
                      </a:r>
                      <a:endParaRPr sz="1000">
                        <a:latin typeface="Calibri"/>
                        <a:cs typeface="Calibri"/>
                      </a:endParaRPr>
                    </a:p>
                    <a:p>
                      <a:pPr marL="262255" indent="-172085">
                        <a:lnSpc>
                          <a:spcPct val="100000"/>
                        </a:lnSpc>
                        <a:buFont typeface="Arial"/>
                        <a:buChar char="•"/>
                        <a:tabLst>
                          <a:tab pos="262890" algn="l"/>
                        </a:tabLst>
                      </a:pPr>
                      <a:r>
                        <a:rPr sz="1000" spc="-10" dirty="0">
                          <a:latin typeface="Calibri"/>
                          <a:cs typeface="Calibri"/>
                        </a:rPr>
                        <a:t>Integral-</a:t>
                      </a:r>
                      <a:r>
                        <a:rPr sz="1000" spc="-25" dirty="0">
                          <a:latin typeface="Calibri"/>
                          <a:cs typeface="Calibri"/>
                        </a:rPr>
                        <a:t>PWR</a:t>
                      </a:r>
                      <a:endParaRPr sz="1000">
                        <a:latin typeface="Calibri"/>
                        <a:cs typeface="Calibri"/>
                      </a:endParaRPr>
                    </a:p>
                    <a:p>
                      <a:pPr marL="262255" indent="-172085">
                        <a:lnSpc>
                          <a:spcPct val="100000"/>
                        </a:lnSpc>
                        <a:buFont typeface="Arial"/>
                        <a:buChar char="•"/>
                        <a:tabLst>
                          <a:tab pos="262890" algn="l"/>
                        </a:tabLst>
                      </a:pPr>
                      <a:r>
                        <a:rPr sz="1000" dirty="0">
                          <a:latin typeface="Calibri"/>
                          <a:cs typeface="Calibri"/>
                        </a:rPr>
                        <a:t>175 MWt</a:t>
                      </a:r>
                      <a:r>
                        <a:rPr sz="1000" spc="-20" dirty="0">
                          <a:latin typeface="Calibri"/>
                          <a:cs typeface="Calibri"/>
                        </a:rPr>
                        <a:t> </a:t>
                      </a:r>
                      <a:r>
                        <a:rPr sz="1000" dirty="0">
                          <a:latin typeface="Calibri"/>
                          <a:cs typeface="Calibri"/>
                        </a:rPr>
                        <a:t>/</a:t>
                      </a:r>
                      <a:r>
                        <a:rPr sz="1000" spc="-5" dirty="0">
                          <a:latin typeface="Calibri"/>
                          <a:cs typeface="Calibri"/>
                        </a:rPr>
                        <a:t> </a:t>
                      </a:r>
                      <a:r>
                        <a:rPr sz="1000" dirty="0">
                          <a:latin typeface="Calibri"/>
                          <a:cs typeface="Calibri"/>
                        </a:rPr>
                        <a:t>50</a:t>
                      </a:r>
                      <a:r>
                        <a:rPr sz="1000" spc="5" dirty="0">
                          <a:latin typeface="Calibri"/>
                          <a:cs typeface="Calibri"/>
                        </a:rPr>
                        <a:t> </a:t>
                      </a:r>
                      <a:r>
                        <a:rPr sz="1000" dirty="0">
                          <a:latin typeface="Calibri"/>
                          <a:cs typeface="Calibri"/>
                        </a:rPr>
                        <a:t>MWe</a:t>
                      </a:r>
                      <a:r>
                        <a:rPr sz="1000" spc="-20" dirty="0">
                          <a:latin typeface="Calibri"/>
                          <a:cs typeface="Calibri"/>
                        </a:rPr>
                        <a:t> </a:t>
                      </a:r>
                      <a:r>
                        <a:rPr sz="1000" dirty="0">
                          <a:latin typeface="Calibri"/>
                          <a:cs typeface="Calibri"/>
                        </a:rPr>
                        <a:t>per </a:t>
                      </a:r>
                      <a:r>
                        <a:rPr sz="1000" spc="-10" dirty="0">
                          <a:latin typeface="Calibri"/>
                          <a:cs typeface="Calibri"/>
                        </a:rPr>
                        <a:t>module</a:t>
                      </a:r>
                      <a:endParaRPr sz="1000">
                        <a:latin typeface="Calibri"/>
                        <a:cs typeface="Calibri"/>
                      </a:endParaRPr>
                    </a:p>
                    <a:p>
                      <a:pPr marL="262255" indent="-172085">
                        <a:lnSpc>
                          <a:spcPts val="1200"/>
                        </a:lnSpc>
                        <a:buFont typeface="Arial"/>
                        <a:buChar char="•"/>
                        <a:tabLst>
                          <a:tab pos="262890" algn="l"/>
                        </a:tabLst>
                      </a:pPr>
                      <a:r>
                        <a:rPr sz="1000" dirty="0">
                          <a:latin typeface="Calibri"/>
                          <a:cs typeface="Calibri"/>
                        </a:rPr>
                        <a:t>Core</a:t>
                      </a:r>
                      <a:r>
                        <a:rPr sz="1000" spc="-20" dirty="0">
                          <a:latin typeface="Calibri"/>
                          <a:cs typeface="Calibri"/>
                        </a:rPr>
                        <a:t> </a:t>
                      </a:r>
                      <a:r>
                        <a:rPr sz="1000" dirty="0">
                          <a:latin typeface="Calibri"/>
                          <a:cs typeface="Calibri"/>
                        </a:rPr>
                        <a:t>Outlet</a:t>
                      </a:r>
                      <a:r>
                        <a:rPr sz="1000" spc="-20" dirty="0">
                          <a:latin typeface="Calibri"/>
                          <a:cs typeface="Calibri"/>
                        </a:rPr>
                        <a:t> </a:t>
                      </a:r>
                      <a:r>
                        <a:rPr sz="1000" dirty="0">
                          <a:latin typeface="Calibri"/>
                          <a:cs typeface="Calibri"/>
                        </a:rPr>
                        <a:t>Temp:</a:t>
                      </a:r>
                      <a:r>
                        <a:rPr sz="1000" spc="-15" dirty="0">
                          <a:latin typeface="Calibri"/>
                          <a:cs typeface="Calibri"/>
                        </a:rPr>
                        <a:t> </a:t>
                      </a:r>
                      <a:r>
                        <a:rPr sz="1000" spc="-20" dirty="0">
                          <a:latin typeface="Calibri"/>
                          <a:cs typeface="Calibri"/>
                        </a:rPr>
                        <a:t>318</a:t>
                      </a:r>
                      <a:r>
                        <a:rPr sz="975" spc="-30" baseline="25641" dirty="0">
                          <a:latin typeface="Calibri"/>
                          <a:cs typeface="Calibri"/>
                        </a:rPr>
                        <a:t>o</a:t>
                      </a:r>
                      <a:r>
                        <a:rPr sz="1000" spc="-20" dirty="0">
                          <a:latin typeface="Calibri"/>
                          <a:cs typeface="Calibri"/>
                        </a:rPr>
                        <a:t>C</a:t>
                      </a:r>
                      <a:endParaRPr sz="1000">
                        <a:latin typeface="Calibri"/>
                        <a:cs typeface="Calibri"/>
                      </a:endParaRPr>
                    </a:p>
                    <a:p>
                      <a:pPr marL="262255" indent="-171450">
                        <a:lnSpc>
                          <a:spcPts val="1200"/>
                        </a:lnSpc>
                        <a:buFont typeface="Arial"/>
                        <a:buChar char="•"/>
                        <a:tabLst>
                          <a:tab pos="262890" algn="l"/>
                        </a:tabLst>
                      </a:pPr>
                      <a:r>
                        <a:rPr sz="1000" dirty="0">
                          <a:latin typeface="Calibri"/>
                          <a:cs typeface="Calibri"/>
                        </a:rPr>
                        <a:t>Enrichment:</a:t>
                      </a:r>
                      <a:r>
                        <a:rPr sz="1000" spc="-40" dirty="0">
                          <a:latin typeface="Calibri"/>
                          <a:cs typeface="Calibri"/>
                        </a:rPr>
                        <a:t> </a:t>
                      </a:r>
                      <a:r>
                        <a:rPr sz="1000" spc="-20" dirty="0">
                          <a:latin typeface="Calibri"/>
                          <a:cs typeface="Calibri"/>
                        </a:rPr>
                        <a:t>&lt;20%</a:t>
                      </a:r>
                      <a:endParaRPr sz="1000">
                        <a:latin typeface="Calibri"/>
                        <a:cs typeface="Calibri"/>
                      </a:endParaRPr>
                    </a:p>
                    <a:p>
                      <a:pPr marL="262255" indent="-171450">
                        <a:lnSpc>
                          <a:spcPct val="100000"/>
                        </a:lnSpc>
                        <a:spcBef>
                          <a:spcPts val="5"/>
                        </a:spcBef>
                        <a:buFont typeface="Arial"/>
                        <a:buChar char="•"/>
                        <a:tabLst>
                          <a:tab pos="262890" algn="l"/>
                        </a:tabLst>
                      </a:pPr>
                      <a:r>
                        <a:rPr sz="1000" dirty="0">
                          <a:latin typeface="Calibri"/>
                          <a:cs typeface="Calibri"/>
                        </a:rPr>
                        <a:t>Refuel</a:t>
                      </a:r>
                      <a:r>
                        <a:rPr sz="1000" spc="-30" dirty="0">
                          <a:latin typeface="Calibri"/>
                          <a:cs typeface="Calibri"/>
                        </a:rPr>
                        <a:t> </a:t>
                      </a:r>
                      <a:r>
                        <a:rPr sz="1000" dirty="0">
                          <a:latin typeface="Calibri"/>
                          <a:cs typeface="Calibri"/>
                        </a:rPr>
                        <a:t>interval:</a:t>
                      </a:r>
                      <a:r>
                        <a:rPr sz="1000" spc="-25" dirty="0">
                          <a:latin typeface="Calibri"/>
                          <a:cs typeface="Calibri"/>
                        </a:rPr>
                        <a:t> </a:t>
                      </a:r>
                      <a:r>
                        <a:rPr sz="1000" dirty="0">
                          <a:latin typeface="Calibri"/>
                          <a:cs typeface="Calibri"/>
                        </a:rPr>
                        <a:t>Up</a:t>
                      </a:r>
                      <a:r>
                        <a:rPr sz="1000" spc="-20" dirty="0">
                          <a:latin typeface="Calibri"/>
                          <a:cs typeface="Calibri"/>
                        </a:rPr>
                        <a:t> </a:t>
                      </a:r>
                      <a:r>
                        <a:rPr sz="1000" dirty="0">
                          <a:latin typeface="Calibri"/>
                          <a:cs typeface="Calibri"/>
                        </a:rPr>
                        <a:t>to</a:t>
                      </a:r>
                      <a:r>
                        <a:rPr sz="1000" spc="-15" dirty="0">
                          <a:latin typeface="Calibri"/>
                          <a:cs typeface="Calibri"/>
                        </a:rPr>
                        <a:t> </a:t>
                      </a:r>
                      <a:r>
                        <a:rPr sz="1000" dirty="0">
                          <a:latin typeface="Calibri"/>
                          <a:cs typeface="Calibri"/>
                        </a:rPr>
                        <a:t>120</a:t>
                      </a:r>
                      <a:r>
                        <a:rPr sz="1000" spc="5" dirty="0">
                          <a:latin typeface="Calibri"/>
                          <a:cs typeface="Calibri"/>
                        </a:rPr>
                        <a:t> </a:t>
                      </a:r>
                      <a:r>
                        <a:rPr sz="1000" spc="-10" dirty="0">
                          <a:latin typeface="Calibri"/>
                          <a:cs typeface="Calibri"/>
                        </a:rPr>
                        <a:t>months</a:t>
                      </a:r>
                      <a:endParaRPr sz="1000">
                        <a:latin typeface="Calibri"/>
                        <a:cs typeface="Calibri"/>
                      </a:endParaRPr>
                    </a:p>
                    <a:p>
                      <a:pPr marL="262255" indent="-171450">
                        <a:lnSpc>
                          <a:spcPct val="100000"/>
                        </a:lnSpc>
                        <a:buFont typeface="Arial"/>
                        <a:buChar char="•"/>
                        <a:tabLst>
                          <a:tab pos="262890" algn="l"/>
                        </a:tabLst>
                      </a:pPr>
                      <a:r>
                        <a:rPr sz="1000" dirty="0">
                          <a:latin typeface="Calibri"/>
                          <a:cs typeface="Calibri"/>
                        </a:rPr>
                        <a:t>Without</a:t>
                      </a:r>
                      <a:r>
                        <a:rPr sz="1000" spc="-35" dirty="0">
                          <a:latin typeface="Calibri"/>
                          <a:cs typeface="Calibri"/>
                        </a:rPr>
                        <a:t> </a:t>
                      </a:r>
                      <a:r>
                        <a:rPr sz="1000" dirty="0">
                          <a:latin typeface="Calibri"/>
                          <a:cs typeface="Calibri"/>
                        </a:rPr>
                        <a:t>onsite</a:t>
                      </a:r>
                      <a:r>
                        <a:rPr sz="1000" spc="-25" dirty="0">
                          <a:latin typeface="Calibri"/>
                          <a:cs typeface="Calibri"/>
                        </a:rPr>
                        <a:t> </a:t>
                      </a:r>
                      <a:r>
                        <a:rPr sz="1000" spc="-10" dirty="0">
                          <a:latin typeface="Calibri"/>
                          <a:cs typeface="Calibri"/>
                        </a:rPr>
                        <a:t>refuelling</a:t>
                      </a:r>
                      <a:endParaRPr sz="1000">
                        <a:latin typeface="Calibri"/>
                        <a:cs typeface="Calibri"/>
                      </a:endParaRPr>
                    </a:p>
                    <a:p>
                      <a:pPr marL="262255" indent="-171450">
                        <a:lnSpc>
                          <a:spcPct val="100000"/>
                        </a:lnSpc>
                        <a:buFont typeface="Arial"/>
                        <a:buChar char="•"/>
                        <a:tabLst>
                          <a:tab pos="262890" algn="l"/>
                        </a:tabLst>
                      </a:pPr>
                      <a:r>
                        <a:rPr sz="1000" dirty="0">
                          <a:latin typeface="Calibri"/>
                          <a:cs typeface="Calibri"/>
                        </a:rPr>
                        <a:t>Spent</a:t>
                      </a:r>
                      <a:r>
                        <a:rPr sz="1000" spc="-10" dirty="0">
                          <a:latin typeface="Calibri"/>
                          <a:cs typeface="Calibri"/>
                        </a:rPr>
                        <a:t> </a:t>
                      </a:r>
                      <a:r>
                        <a:rPr sz="1000" dirty="0">
                          <a:latin typeface="Calibri"/>
                          <a:cs typeface="Calibri"/>
                        </a:rPr>
                        <a:t>fuel</a:t>
                      </a:r>
                      <a:r>
                        <a:rPr sz="1000" spc="-20" dirty="0">
                          <a:latin typeface="Calibri"/>
                          <a:cs typeface="Calibri"/>
                        </a:rPr>
                        <a:t> </a:t>
                      </a:r>
                      <a:r>
                        <a:rPr sz="1000" dirty="0">
                          <a:latin typeface="Calibri"/>
                          <a:cs typeface="Calibri"/>
                        </a:rPr>
                        <a:t>take</a:t>
                      </a:r>
                      <a:r>
                        <a:rPr sz="1000" spc="-15" dirty="0">
                          <a:latin typeface="Calibri"/>
                          <a:cs typeface="Calibri"/>
                        </a:rPr>
                        <a:t> </a:t>
                      </a:r>
                      <a:r>
                        <a:rPr sz="1000" spc="-20" dirty="0">
                          <a:latin typeface="Calibri"/>
                          <a:cs typeface="Calibri"/>
                        </a:rPr>
                        <a:t>back</a:t>
                      </a:r>
                      <a:endParaRPr sz="1000">
                        <a:latin typeface="Calibri"/>
                        <a:cs typeface="Calibri"/>
                      </a:endParaRPr>
                    </a:p>
                  </a:txBody>
                  <a:tcPr marL="0" marR="0" marT="3746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2DEEE"/>
                    </a:solidFill>
                  </a:tcPr>
                </a:tc>
                <a:tc>
                  <a:txBody>
                    <a:bodyPr/>
                    <a:lstStyle/>
                    <a:p>
                      <a:pPr marL="262255" indent="-172085">
                        <a:lnSpc>
                          <a:spcPct val="100000"/>
                        </a:lnSpc>
                        <a:spcBef>
                          <a:spcPts val="295"/>
                        </a:spcBef>
                        <a:buFont typeface="Arial"/>
                        <a:buChar char="•"/>
                        <a:tabLst>
                          <a:tab pos="262890" algn="l"/>
                        </a:tabLst>
                      </a:pPr>
                      <a:r>
                        <a:rPr sz="1000" dirty="0">
                          <a:latin typeface="Calibri"/>
                          <a:cs typeface="Calibri"/>
                        </a:rPr>
                        <a:t>CGNPC,</a:t>
                      </a:r>
                      <a:r>
                        <a:rPr sz="1000" spc="-20" dirty="0">
                          <a:latin typeface="Calibri"/>
                          <a:cs typeface="Calibri"/>
                        </a:rPr>
                        <a:t> </a:t>
                      </a:r>
                      <a:r>
                        <a:rPr sz="1000" spc="-10" dirty="0">
                          <a:latin typeface="Calibri"/>
                          <a:cs typeface="Calibri"/>
                        </a:rPr>
                        <a:t>China</a:t>
                      </a:r>
                      <a:endParaRPr sz="1000">
                        <a:latin typeface="Calibri"/>
                        <a:cs typeface="Calibri"/>
                      </a:endParaRPr>
                    </a:p>
                    <a:p>
                      <a:pPr marL="262255" indent="-172085">
                        <a:lnSpc>
                          <a:spcPct val="100000"/>
                        </a:lnSpc>
                        <a:buFont typeface="Arial"/>
                        <a:buChar char="•"/>
                        <a:tabLst>
                          <a:tab pos="262890" algn="l"/>
                        </a:tabLst>
                      </a:pPr>
                      <a:r>
                        <a:rPr sz="1000" spc="-10" dirty="0">
                          <a:latin typeface="Calibri"/>
                          <a:cs typeface="Calibri"/>
                        </a:rPr>
                        <a:t>Integral-</a:t>
                      </a:r>
                      <a:r>
                        <a:rPr sz="1000" spc="-25" dirty="0">
                          <a:latin typeface="Calibri"/>
                          <a:cs typeface="Calibri"/>
                        </a:rPr>
                        <a:t>PWR</a:t>
                      </a:r>
                      <a:endParaRPr sz="1000">
                        <a:latin typeface="Calibri"/>
                        <a:cs typeface="Calibri"/>
                      </a:endParaRPr>
                    </a:p>
                    <a:p>
                      <a:pPr marL="262255" indent="-172085">
                        <a:lnSpc>
                          <a:spcPct val="100000"/>
                        </a:lnSpc>
                        <a:buFont typeface="Arial"/>
                        <a:buChar char="•"/>
                        <a:tabLst>
                          <a:tab pos="262890" algn="l"/>
                        </a:tabLst>
                      </a:pPr>
                      <a:r>
                        <a:rPr sz="1000" dirty="0">
                          <a:latin typeface="Calibri"/>
                          <a:cs typeface="Calibri"/>
                        </a:rPr>
                        <a:t>200 MWt</a:t>
                      </a:r>
                      <a:r>
                        <a:rPr sz="1000" spc="-20" dirty="0">
                          <a:latin typeface="Calibri"/>
                          <a:cs typeface="Calibri"/>
                        </a:rPr>
                        <a:t> </a:t>
                      </a:r>
                      <a:r>
                        <a:rPr sz="1000" dirty="0">
                          <a:latin typeface="Calibri"/>
                          <a:cs typeface="Calibri"/>
                        </a:rPr>
                        <a:t>/</a:t>
                      </a:r>
                      <a:r>
                        <a:rPr sz="1000" spc="-5" dirty="0">
                          <a:latin typeface="Calibri"/>
                          <a:cs typeface="Calibri"/>
                        </a:rPr>
                        <a:t> </a:t>
                      </a:r>
                      <a:r>
                        <a:rPr sz="1000" dirty="0">
                          <a:latin typeface="Calibri"/>
                          <a:cs typeface="Calibri"/>
                        </a:rPr>
                        <a:t>50</a:t>
                      </a:r>
                      <a:r>
                        <a:rPr sz="1000" spc="5" dirty="0">
                          <a:latin typeface="Calibri"/>
                          <a:cs typeface="Calibri"/>
                        </a:rPr>
                        <a:t> </a:t>
                      </a:r>
                      <a:r>
                        <a:rPr sz="1000" dirty="0">
                          <a:latin typeface="Calibri"/>
                          <a:cs typeface="Calibri"/>
                        </a:rPr>
                        <a:t>MWe</a:t>
                      </a:r>
                      <a:r>
                        <a:rPr sz="1000" spc="-20" dirty="0">
                          <a:latin typeface="Calibri"/>
                          <a:cs typeface="Calibri"/>
                        </a:rPr>
                        <a:t> </a:t>
                      </a:r>
                      <a:r>
                        <a:rPr sz="1000" dirty="0">
                          <a:latin typeface="Calibri"/>
                          <a:cs typeface="Calibri"/>
                        </a:rPr>
                        <a:t>per </a:t>
                      </a:r>
                      <a:r>
                        <a:rPr sz="1000" spc="-10" dirty="0">
                          <a:latin typeface="Calibri"/>
                          <a:cs typeface="Calibri"/>
                        </a:rPr>
                        <a:t>module</a:t>
                      </a:r>
                      <a:endParaRPr sz="1000">
                        <a:latin typeface="Calibri"/>
                        <a:cs typeface="Calibri"/>
                      </a:endParaRPr>
                    </a:p>
                    <a:p>
                      <a:pPr marL="262255" indent="-172085">
                        <a:lnSpc>
                          <a:spcPts val="1200"/>
                        </a:lnSpc>
                        <a:spcBef>
                          <a:spcPts val="5"/>
                        </a:spcBef>
                        <a:buFont typeface="Arial"/>
                        <a:buChar char="•"/>
                        <a:tabLst>
                          <a:tab pos="262890" algn="l"/>
                        </a:tabLst>
                      </a:pPr>
                      <a:r>
                        <a:rPr sz="1000" dirty="0">
                          <a:latin typeface="Calibri"/>
                          <a:cs typeface="Calibri"/>
                        </a:rPr>
                        <a:t>Core</a:t>
                      </a:r>
                      <a:r>
                        <a:rPr sz="1000" spc="-20" dirty="0">
                          <a:latin typeface="Calibri"/>
                          <a:cs typeface="Calibri"/>
                        </a:rPr>
                        <a:t> </a:t>
                      </a:r>
                      <a:r>
                        <a:rPr sz="1000" dirty="0">
                          <a:latin typeface="Calibri"/>
                          <a:cs typeface="Calibri"/>
                        </a:rPr>
                        <a:t>Outlet</a:t>
                      </a:r>
                      <a:r>
                        <a:rPr sz="1000" spc="-20" dirty="0">
                          <a:latin typeface="Calibri"/>
                          <a:cs typeface="Calibri"/>
                        </a:rPr>
                        <a:t> </a:t>
                      </a:r>
                      <a:r>
                        <a:rPr sz="1000" dirty="0">
                          <a:latin typeface="Calibri"/>
                          <a:cs typeface="Calibri"/>
                        </a:rPr>
                        <a:t>Temp:</a:t>
                      </a:r>
                      <a:r>
                        <a:rPr sz="1000" spc="-15" dirty="0">
                          <a:latin typeface="Calibri"/>
                          <a:cs typeface="Calibri"/>
                        </a:rPr>
                        <a:t> </a:t>
                      </a:r>
                      <a:r>
                        <a:rPr sz="1000" spc="-10" dirty="0">
                          <a:latin typeface="Calibri"/>
                          <a:cs typeface="Calibri"/>
                        </a:rPr>
                        <a:t>321.8</a:t>
                      </a:r>
                      <a:r>
                        <a:rPr sz="975" spc="-15" baseline="25641" dirty="0">
                          <a:latin typeface="Calibri"/>
                          <a:cs typeface="Calibri"/>
                        </a:rPr>
                        <a:t>o</a:t>
                      </a:r>
                      <a:r>
                        <a:rPr sz="1000" spc="-10" dirty="0">
                          <a:latin typeface="Calibri"/>
                          <a:cs typeface="Calibri"/>
                        </a:rPr>
                        <a:t>C</a:t>
                      </a:r>
                      <a:endParaRPr sz="1000">
                        <a:latin typeface="Calibri"/>
                        <a:cs typeface="Calibri"/>
                      </a:endParaRPr>
                    </a:p>
                    <a:p>
                      <a:pPr marL="262255" indent="-172085">
                        <a:lnSpc>
                          <a:spcPts val="1200"/>
                        </a:lnSpc>
                        <a:buFont typeface="Arial"/>
                        <a:buChar char="•"/>
                        <a:tabLst>
                          <a:tab pos="262890" algn="l"/>
                        </a:tabLst>
                      </a:pPr>
                      <a:r>
                        <a:rPr sz="1000" dirty="0">
                          <a:latin typeface="Calibri"/>
                          <a:cs typeface="Calibri"/>
                        </a:rPr>
                        <a:t>Enrichment:</a:t>
                      </a:r>
                      <a:r>
                        <a:rPr sz="1000" spc="-40" dirty="0">
                          <a:latin typeface="Calibri"/>
                          <a:cs typeface="Calibri"/>
                        </a:rPr>
                        <a:t> </a:t>
                      </a:r>
                      <a:r>
                        <a:rPr sz="1000" spc="-25" dirty="0">
                          <a:latin typeface="Calibri"/>
                          <a:cs typeface="Calibri"/>
                        </a:rPr>
                        <a:t>&lt;5%</a:t>
                      </a:r>
                      <a:endParaRPr sz="1000">
                        <a:latin typeface="Calibri"/>
                        <a:cs typeface="Calibri"/>
                      </a:endParaRPr>
                    </a:p>
                    <a:p>
                      <a:pPr marL="262255" indent="-172085">
                        <a:lnSpc>
                          <a:spcPct val="100000"/>
                        </a:lnSpc>
                        <a:buFont typeface="Arial"/>
                        <a:buChar char="•"/>
                        <a:tabLst>
                          <a:tab pos="262890" algn="l"/>
                        </a:tabLst>
                      </a:pPr>
                      <a:r>
                        <a:rPr sz="1000" dirty="0">
                          <a:latin typeface="Calibri"/>
                          <a:cs typeface="Calibri"/>
                        </a:rPr>
                        <a:t>Refuel</a:t>
                      </a:r>
                      <a:r>
                        <a:rPr sz="1000" spc="-35" dirty="0">
                          <a:latin typeface="Calibri"/>
                          <a:cs typeface="Calibri"/>
                        </a:rPr>
                        <a:t> </a:t>
                      </a:r>
                      <a:r>
                        <a:rPr sz="1000" dirty="0">
                          <a:latin typeface="Calibri"/>
                          <a:cs typeface="Calibri"/>
                        </a:rPr>
                        <a:t>interval:</a:t>
                      </a:r>
                      <a:r>
                        <a:rPr sz="1000" spc="-30" dirty="0">
                          <a:latin typeface="Calibri"/>
                          <a:cs typeface="Calibri"/>
                        </a:rPr>
                        <a:t> </a:t>
                      </a:r>
                      <a:r>
                        <a:rPr sz="1000" dirty="0">
                          <a:latin typeface="Calibri"/>
                          <a:cs typeface="Calibri"/>
                        </a:rPr>
                        <a:t>30</a:t>
                      </a:r>
                      <a:r>
                        <a:rPr sz="1000" spc="-10" dirty="0">
                          <a:latin typeface="Calibri"/>
                          <a:cs typeface="Calibri"/>
                        </a:rPr>
                        <a:t> months</a:t>
                      </a:r>
                      <a:endParaRPr sz="1000">
                        <a:latin typeface="Calibri"/>
                        <a:cs typeface="Calibri"/>
                      </a:endParaRPr>
                    </a:p>
                    <a:p>
                      <a:pPr marL="262255" indent="-172085">
                        <a:lnSpc>
                          <a:spcPct val="100000"/>
                        </a:lnSpc>
                        <a:buFont typeface="Arial"/>
                        <a:buChar char="•"/>
                        <a:tabLst>
                          <a:tab pos="262890" algn="l"/>
                        </a:tabLst>
                      </a:pPr>
                      <a:r>
                        <a:rPr sz="1000" dirty="0">
                          <a:latin typeface="Calibri"/>
                          <a:cs typeface="Calibri"/>
                        </a:rPr>
                        <a:t>Whole</a:t>
                      </a:r>
                      <a:r>
                        <a:rPr sz="1000" spc="-30" dirty="0">
                          <a:latin typeface="Calibri"/>
                          <a:cs typeface="Calibri"/>
                        </a:rPr>
                        <a:t> </a:t>
                      </a:r>
                      <a:r>
                        <a:rPr sz="1000" dirty="0">
                          <a:latin typeface="Calibri"/>
                          <a:cs typeface="Calibri"/>
                        </a:rPr>
                        <a:t>heap</a:t>
                      </a:r>
                      <a:r>
                        <a:rPr sz="1000" spc="-15" dirty="0">
                          <a:latin typeface="Calibri"/>
                          <a:cs typeface="Calibri"/>
                        </a:rPr>
                        <a:t> </a:t>
                      </a:r>
                      <a:r>
                        <a:rPr sz="1000" spc="-10" dirty="0">
                          <a:latin typeface="Calibri"/>
                          <a:cs typeface="Calibri"/>
                        </a:rPr>
                        <a:t>refuelling</a:t>
                      </a:r>
                      <a:endParaRPr sz="1000">
                        <a:latin typeface="Calibri"/>
                        <a:cs typeface="Calibri"/>
                      </a:endParaRPr>
                    </a:p>
                  </a:txBody>
                  <a:tcPr marL="0" marR="0" marT="3746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2DEEE"/>
                    </a:solidFill>
                  </a:tcPr>
                </a:tc>
                <a:tc>
                  <a:txBody>
                    <a:bodyPr/>
                    <a:lstStyle/>
                    <a:p>
                      <a:pPr marL="262255" indent="-172085">
                        <a:lnSpc>
                          <a:spcPct val="100000"/>
                        </a:lnSpc>
                        <a:spcBef>
                          <a:spcPts val="295"/>
                        </a:spcBef>
                        <a:buFont typeface="Arial"/>
                        <a:buChar char="•"/>
                        <a:tabLst>
                          <a:tab pos="262890" algn="l"/>
                        </a:tabLst>
                      </a:pPr>
                      <a:r>
                        <a:rPr sz="1000" dirty="0">
                          <a:latin typeface="Calibri"/>
                          <a:cs typeface="Calibri"/>
                        </a:rPr>
                        <a:t>NIKIET,</a:t>
                      </a:r>
                      <a:r>
                        <a:rPr sz="1000" spc="-30" dirty="0">
                          <a:latin typeface="Calibri"/>
                          <a:cs typeface="Calibri"/>
                        </a:rPr>
                        <a:t> </a:t>
                      </a:r>
                      <a:r>
                        <a:rPr sz="1000" dirty="0">
                          <a:latin typeface="Calibri"/>
                          <a:cs typeface="Calibri"/>
                        </a:rPr>
                        <a:t>Russian</a:t>
                      </a:r>
                      <a:r>
                        <a:rPr sz="1000" spc="-40" dirty="0">
                          <a:latin typeface="Calibri"/>
                          <a:cs typeface="Calibri"/>
                        </a:rPr>
                        <a:t> </a:t>
                      </a:r>
                      <a:r>
                        <a:rPr sz="1000" spc="-10" dirty="0">
                          <a:latin typeface="Calibri"/>
                          <a:cs typeface="Calibri"/>
                        </a:rPr>
                        <a:t>Federation</a:t>
                      </a:r>
                      <a:endParaRPr sz="1000" dirty="0">
                        <a:latin typeface="Calibri"/>
                        <a:cs typeface="Calibri"/>
                      </a:endParaRPr>
                    </a:p>
                    <a:p>
                      <a:pPr marL="262255" indent="-172085">
                        <a:lnSpc>
                          <a:spcPct val="100000"/>
                        </a:lnSpc>
                        <a:buFont typeface="Arial"/>
                        <a:buChar char="•"/>
                        <a:tabLst>
                          <a:tab pos="262890" algn="l"/>
                        </a:tabLst>
                      </a:pPr>
                      <a:r>
                        <a:rPr sz="1000" spc="-10" dirty="0">
                          <a:latin typeface="Calibri"/>
                          <a:cs typeface="Calibri"/>
                        </a:rPr>
                        <a:t>Integral-</a:t>
                      </a:r>
                      <a:r>
                        <a:rPr sz="1000" spc="-25" dirty="0">
                          <a:latin typeface="Calibri"/>
                          <a:cs typeface="Calibri"/>
                        </a:rPr>
                        <a:t>PWR</a:t>
                      </a:r>
                      <a:endParaRPr sz="1000" dirty="0">
                        <a:latin typeface="Calibri"/>
                        <a:cs typeface="Calibri"/>
                      </a:endParaRPr>
                    </a:p>
                    <a:p>
                      <a:pPr marL="262255" indent="-172085">
                        <a:lnSpc>
                          <a:spcPct val="100000"/>
                        </a:lnSpc>
                        <a:buFont typeface="Arial"/>
                        <a:buChar char="•"/>
                        <a:tabLst>
                          <a:tab pos="262890" algn="l"/>
                        </a:tabLst>
                      </a:pPr>
                      <a:r>
                        <a:rPr sz="1000" dirty="0">
                          <a:latin typeface="Calibri"/>
                          <a:cs typeface="Calibri"/>
                        </a:rPr>
                        <a:t>28.4</a:t>
                      </a:r>
                      <a:r>
                        <a:rPr sz="1000" spc="-5" dirty="0">
                          <a:latin typeface="Calibri"/>
                          <a:cs typeface="Calibri"/>
                        </a:rPr>
                        <a:t> </a:t>
                      </a:r>
                      <a:r>
                        <a:rPr sz="1000" dirty="0">
                          <a:latin typeface="Calibri"/>
                          <a:cs typeface="Calibri"/>
                        </a:rPr>
                        <a:t>MWt</a:t>
                      </a:r>
                      <a:r>
                        <a:rPr sz="1000" spc="-10" dirty="0">
                          <a:latin typeface="Calibri"/>
                          <a:cs typeface="Calibri"/>
                        </a:rPr>
                        <a:t> </a:t>
                      </a:r>
                      <a:r>
                        <a:rPr sz="1000" dirty="0">
                          <a:latin typeface="Calibri"/>
                          <a:cs typeface="Calibri"/>
                        </a:rPr>
                        <a:t>/</a:t>
                      </a:r>
                      <a:r>
                        <a:rPr sz="1000" spc="-10" dirty="0">
                          <a:latin typeface="Calibri"/>
                          <a:cs typeface="Calibri"/>
                        </a:rPr>
                        <a:t> </a:t>
                      </a:r>
                      <a:r>
                        <a:rPr sz="1000" dirty="0">
                          <a:latin typeface="Calibri"/>
                          <a:cs typeface="Calibri"/>
                        </a:rPr>
                        <a:t>6.6</a:t>
                      </a:r>
                      <a:r>
                        <a:rPr sz="1000" spc="-5" dirty="0">
                          <a:latin typeface="Calibri"/>
                          <a:cs typeface="Calibri"/>
                        </a:rPr>
                        <a:t> </a:t>
                      </a:r>
                      <a:r>
                        <a:rPr sz="1000" dirty="0">
                          <a:latin typeface="Calibri"/>
                          <a:cs typeface="Calibri"/>
                        </a:rPr>
                        <a:t>MWe</a:t>
                      </a:r>
                      <a:r>
                        <a:rPr sz="1000" spc="-20" dirty="0">
                          <a:latin typeface="Calibri"/>
                          <a:cs typeface="Calibri"/>
                        </a:rPr>
                        <a:t> </a:t>
                      </a:r>
                      <a:r>
                        <a:rPr sz="1000" dirty="0">
                          <a:latin typeface="Calibri"/>
                          <a:cs typeface="Calibri"/>
                        </a:rPr>
                        <a:t>per </a:t>
                      </a:r>
                      <a:r>
                        <a:rPr sz="1000" spc="-10" dirty="0">
                          <a:latin typeface="Calibri"/>
                          <a:cs typeface="Calibri"/>
                        </a:rPr>
                        <a:t>module</a:t>
                      </a:r>
                      <a:endParaRPr sz="1000" dirty="0">
                        <a:latin typeface="Calibri"/>
                        <a:cs typeface="Calibri"/>
                      </a:endParaRPr>
                    </a:p>
                    <a:p>
                      <a:pPr marL="262255" indent="-172085">
                        <a:lnSpc>
                          <a:spcPts val="1200"/>
                        </a:lnSpc>
                        <a:buFont typeface="Arial"/>
                        <a:buChar char="•"/>
                        <a:tabLst>
                          <a:tab pos="262890" algn="l"/>
                        </a:tabLst>
                      </a:pPr>
                      <a:r>
                        <a:rPr sz="1000" dirty="0">
                          <a:latin typeface="Calibri"/>
                          <a:cs typeface="Calibri"/>
                        </a:rPr>
                        <a:t>Core</a:t>
                      </a:r>
                      <a:r>
                        <a:rPr sz="1000" spc="-20" dirty="0">
                          <a:latin typeface="Calibri"/>
                          <a:cs typeface="Calibri"/>
                        </a:rPr>
                        <a:t> </a:t>
                      </a:r>
                      <a:r>
                        <a:rPr sz="1000" dirty="0">
                          <a:latin typeface="Calibri"/>
                          <a:cs typeface="Calibri"/>
                        </a:rPr>
                        <a:t>Outlet</a:t>
                      </a:r>
                      <a:r>
                        <a:rPr sz="1000" spc="-20" dirty="0">
                          <a:latin typeface="Calibri"/>
                          <a:cs typeface="Calibri"/>
                        </a:rPr>
                        <a:t> </a:t>
                      </a:r>
                      <a:r>
                        <a:rPr sz="1000" dirty="0">
                          <a:latin typeface="Calibri"/>
                          <a:cs typeface="Calibri"/>
                        </a:rPr>
                        <a:t>Temp:</a:t>
                      </a:r>
                      <a:r>
                        <a:rPr sz="1000" spc="-15" dirty="0">
                          <a:latin typeface="Calibri"/>
                          <a:cs typeface="Calibri"/>
                        </a:rPr>
                        <a:t> </a:t>
                      </a:r>
                      <a:r>
                        <a:rPr sz="1000" spc="-20" dirty="0">
                          <a:latin typeface="Calibri"/>
                          <a:cs typeface="Calibri"/>
                        </a:rPr>
                        <a:t>310</a:t>
                      </a:r>
                      <a:r>
                        <a:rPr sz="975" spc="-30" baseline="25641" dirty="0">
                          <a:latin typeface="Calibri"/>
                          <a:cs typeface="Calibri"/>
                        </a:rPr>
                        <a:t>o</a:t>
                      </a:r>
                      <a:r>
                        <a:rPr sz="1000" spc="-20" dirty="0">
                          <a:latin typeface="Calibri"/>
                          <a:cs typeface="Calibri"/>
                        </a:rPr>
                        <a:t>C</a:t>
                      </a:r>
                      <a:endParaRPr sz="1000" dirty="0">
                        <a:latin typeface="Calibri"/>
                        <a:cs typeface="Calibri"/>
                      </a:endParaRPr>
                    </a:p>
                    <a:p>
                      <a:pPr marL="262255" indent="-171450">
                        <a:lnSpc>
                          <a:spcPct val="100000"/>
                        </a:lnSpc>
                        <a:buFont typeface="Arial"/>
                        <a:buChar char="•"/>
                        <a:tabLst>
                          <a:tab pos="262890" algn="l"/>
                        </a:tabLst>
                      </a:pPr>
                      <a:r>
                        <a:rPr sz="1000" dirty="0">
                          <a:latin typeface="Calibri"/>
                          <a:cs typeface="Calibri"/>
                        </a:rPr>
                        <a:t>Enrichment:</a:t>
                      </a:r>
                      <a:r>
                        <a:rPr sz="1000" spc="-40" dirty="0">
                          <a:latin typeface="Calibri"/>
                          <a:cs typeface="Calibri"/>
                        </a:rPr>
                        <a:t> </a:t>
                      </a:r>
                      <a:r>
                        <a:rPr sz="1000" spc="-10" dirty="0">
                          <a:latin typeface="Calibri"/>
                          <a:cs typeface="Calibri"/>
                        </a:rPr>
                        <a:t>19.7%</a:t>
                      </a:r>
                      <a:endParaRPr sz="1000" dirty="0">
                        <a:latin typeface="Calibri"/>
                        <a:cs typeface="Calibri"/>
                      </a:endParaRPr>
                    </a:p>
                    <a:p>
                      <a:pPr marL="262255" marR="221615" indent="-171450">
                        <a:lnSpc>
                          <a:spcPct val="100000"/>
                        </a:lnSpc>
                        <a:buFont typeface="Arial"/>
                        <a:buChar char="•"/>
                        <a:tabLst>
                          <a:tab pos="262890" algn="l"/>
                        </a:tabLst>
                      </a:pPr>
                      <a:r>
                        <a:rPr sz="1000" dirty="0">
                          <a:latin typeface="Calibri"/>
                          <a:cs typeface="Calibri"/>
                        </a:rPr>
                        <a:t>Refuel</a:t>
                      </a:r>
                      <a:r>
                        <a:rPr sz="1000" spc="-30" dirty="0">
                          <a:latin typeface="Calibri"/>
                          <a:cs typeface="Calibri"/>
                        </a:rPr>
                        <a:t> </a:t>
                      </a:r>
                      <a:r>
                        <a:rPr sz="1000" dirty="0">
                          <a:latin typeface="Calibri"/>
                          <a:cs typeface="Calibri"/>
                        </a:rPr>
                        <a:t>interval:</a:t>
                      </a:r>
                      <a:r>
                        <a:rPr sz="1000" spc="-25" dirty="0">
                          <a:latin typeface="Calibri"/>
                          <a:cs typeface="Calibri"/>
                        </a:rPr>
                        <a:t> </a:t>
                      </a:r>
                      <a:r>
                        <a:rPr sz="1000" dirty="0">
                          <a:latin typeface="Calibri"/>
                          <a:cs typeface="Calibri"/>
                        </a:rPr>
                        <a:t>6</a:t>
                      </a:r>
                      <a:r>
                        <a:rPr sz="1000" spc="-5" dirty="0">
                          <a:latin typeface="Calibri"/>
                          <a:cs typeface="Calibri"/>
                        </a:rPr>
                        <a:t> </a:t>
                      </a:r>
                      <a:r>
                        <a:rPr sz="1000" dirty="0">
                          <a:latin typeface="Calibri"/>
                          <a:cs typeface="Calibri"/>
                        </a:rPr>
                        <a:t>years</a:t>
                      </a:r>
                      <a:r>
                        <a:rPr sz="1000" spc="-30" dirty="0">
                          <a:latin typeface="Calibri"/>
                          <a:cs typeface="Calibri"/>
                        </a:rPr>
                        <a:t> </a:t>
                      </a:r>
                      <a:r>
                        <a:rPr sz="1000" dirty="0">
                          <a:latin typeface="Calibri"/>
                          <a:cs typeface="Calibri"/>
                        </a:rPr>
                        <a:t>(8</a:t>
                      </a:r>
                      <a:r>
                        <a:rPr sz="1000" spc="-15" dirty="0">
                          <a:latin typeface="Calibri"/>
                          <a:cs typeface="Calibri"/>
                        </a:rPr>
                        <a:t> </a:t>
                      </a:r>
                      <a:r>
                        <a:rPr sz="1000" dirty="0">
                          <a:latin typeface="Calibri"/>
                          <a:cs typeface="Calibri"/>
                        </a:rPr>
                        <a:t>for</a:t>
                      </a:r>
                      <a:r>
                        <a:rPr sz="1000" spc="-15" dirty="0">
                          <a:latin typeface="Calibri"/>
                          <a:cs typeface="Calibri"/>
                        </a:rPr>
                        <a:t> </a:t>
                      </a:r>
                      <a:r>
                        <a:rPr sz="1000" spc="-10" dirty="0">
                          <a:latin typeface="Calibri"/>
                          <a:cs typeface="Calibri"/>
                        </a:rPr>
                        <a:t>SHELF- </a:t>
                      </a:r>
                      <a:r>
                        <a:rPr sz="1000" spc="-25" dirty="0">
                          <a:latin typeface="Calibri"/>
                          <a:cs typeface="Calibri"/>
                        </a:rPr>
                        <a:t>M)</a:t>
                      </a:r>
                      <a:endParaRPr sz="1000" dirty="0">
                        <a:latin typeface="Calibri"/>
                        <a:cs typeface="Calibri"/>
                      </a:endParaRPr>
                    </a:p>
                    <a:p>
                      <a:pPr marL="262255" indent="-171450">
                        <a:lnSpc>
                          <a:spcPct val="100000"/>
                        </a:lnSpc>
                        <a:buFont typeface="Arial"/>
                        <a:buChar char="•"/>
                        <a:tabLst>
                          <a:tab pos="262890" algn="l"/>
                        </a:tabLst>
                      </a:pPr>
                      <a:r>
                        <a:rPr sz="1000" dirty="0">
                          <a:latin typeface="Calibri"/>
                          <a:cs typeface="Calibri"/>
                        </a:rPr>
                        <a:t>Without</a:t>
                      </a:r>
                      <a:r>
                        <a:rPr sz="1000" spc="-35" dirty="0">
                          <a:latin typeface="Calibri"/>
                          <a:cs typeface="Calibri"/>
                        </a:rPr>
                        <a:t> </a:t>
                      </a:r>
                      <a:r>
                        <a:rPr sz="1000" dirty="0">
                          <a:latin typeface="Calibri"/>
                          <a:cs typeface="Calibri"/>
                        </a:rPr>
                        <a:t>onsite</a:t>
                      </a:r>
                      <a:r>
                        <a:rPr sz="1000" spc="-25" dirty="0">
                          <a:latin typeface="Calibri"/>
                          <a:cs typeface="Calibri"/>
                        </a:rPr>
                        <a:t> </a:t>
                      </a:r>
                      <a:r>
                        <a:rPr sz="1000" spc="-10" dirty="0">
                          <a:latin typeface="Calibri"/>
                          <a:cs typeface="Calibri"/>
                        </a:rPr>
                        <a:t>refuelling</a:t>
                      </a:r>
                      <a:endParaRPr sz="1000" dirty="0">
                        <a:latin typeface="Calibri"/>
                        <a:cs typeface="Calibri"/>
                      </a:endParaRPr>
                    </a:p>
                    <a:p>
                      <a:pPr marL="262255" indent="-171450">
                        <a:lnSpc>
                          <a:spcPct val="100000"/>
                        </a:lnSpc>
                        <a:buFont typeface="Arial"/>
                        <a:buChar char="•"/>
                        <a:tabLst>
                          <a:tab pos="262890" algn="l"/>
                        </a:tabLst>
                      </a:pPr>
                      <a:r>
                        <a:rPr sz="1000" dirty="0">
                          <a:latin typeface="Calibri"/>
                          <a:cs typeface="Calibri"/>
                        </a:rPr>
                        <a:t>Spent</a:t>
                      </a:r>
                      <a:r>
                        <a:rPr sz="1000" spc="-10" dirty="0">
                          <a:latin typeface="Calibri"/>
                          <a:cs typeface="Calibri"/>
                        </a:rPr>
                        <a:t> </a:t>
                      </a:r>
                      <a:r>
                        <a:rPr sz="1000" dirty="0">
                          <a:latin typeface="Calibri"/>
                          <a:cs typeface="Calibri"/>
                        </a:rPr>
                        <a:t>fuel</a:t>
                      </a:r>
                      <a:r>
                        <a:rPr sz="1000" spc="-20" dirty="0">
                          <a:latin typeface="Calibri"/>
                          <a:cs typeface="Calibri"/>
                        </a:rPr>
                        <a:t> </a:t>
                      </a:r>
                      <a:r>
                        <a:rPr sz="1000" dirty="0">
                          <a:latin typeface="Calibri"/>
                          <a:cs typeface="Calibri"/>
                        </a:rPr>
                        <a:t>take</a:t>
                      </a:r>
                      <a:r>
                        <a:rPr sz="1000" spc="-15" dirty="0">
                          <a:latin typeface="Calibri"/>
                          <a:cs typeface="Calibri"/>
                        </a:rPr>
                        <a:t> </a:t>
                      </a:r>
                      <a:r>
                        <a:rPr sz="1000" spc="-20" dirty="0">
                          <a:latin typeface="Calibri"/>
                          <a:cs typeface="Calibri"/>
                        </a:rPr>
                        <a:t>back</a:t>
                      </a:r>
                      <a:endParaRPr sz="1000" dirty="0">
                        <a:latin typeface="Calibri"/>
                        <a:cs typeface="Calibri"/>
                      </a:endParaRPr>
                    </a:p>
                  </a:txBody>
                  <a:tcPr marL="0" marR="0" marT="3746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2DEEE"/>
                    </a:solidFill>
                  </a:tcPr>
                </a:tc>
                <a:extLst>
                  <a:ext uri="{0D108BD9-81ED-4DB2-BD59-A6C34878D82A}">
                    <a16:rowId xmlns:a16="http://schemas.microsoft.com/office/drawing/2014/main" val="10004"/>
                  </a:ext>
                </a:extLst>
              </a:tr>
            </a:tbl>
          </a:graphicData>
        </a:graphic>
      </p:graphicFrame>
      <p:sp>
        <p:nvSpPr>
          <p:cNvPr id="10" name="object 10"/>
          <p:cNvSpPr txBox="1">
            <a:spLocks noGrp="1"/>
          </p:cNvSpPr>
          <p:nvPr>
            <p:ph type="title"/>
          </p:nvPr>
        </p:nvSpPr>
        <p:spPr>
          <a:xfrm>
            <a:off x="838200" y="682941"/>
            <a:ext cx="10515600" cy="689932"/>
          </a:xfrm>
          <a:prstGeom prst="rect">
            <a:avLst/>
          </a:prstGeom>
        </p:spPr>
        <p:txBody>
          <a:bodyPr vert="horz" wrap="square" lIns="0" tIns="12700" rIns="0" bIns="0" rtlCol="0">
            <a:spAutoFit/>
          </a:bodyPr>
          <a:lstStyle/>
          <a:p>
            <a:pPr marL="21590" algn="ctr">
              <a:lnSpc>
                <a:spcPct val="100000"/>
              </a:lnSpc>
              <a:spcBef>
                <a:spcPts val="100"/>
              </a:spcBef>
            </a:pPr>
            <a:r>
              <a:rPr spc="-10" dirty="0">
                <a:latin typeface="Amasis MT Pro Black" panose="02040A04050005020304" pitchFamily="18" charset="0"/>
              </a:rPr>
              <a:t>Marine-</a:t>
            </a:r>
            <a:r>
              <a:rPr dirty="0">
                <a:latin typeface="Amasis MT Pro Black" panose="02040A04050005020304" pitchFamily="18" charset="0"/>
              </a:rPr>
              <a:t>based</a:t>
            </a:r>
            <a:r>
              <a:rPr spc="5" dirty="0">
                <a:latin typeface="Amasis MT Pro Black" panose="02040A04050005020304" pitchFamily="18" charset="0"/>
              </a:rPr>
              <a:t> </a:t>
            </a:r>
            <a:r>
              <a:rPr dirty="0">
                <a:latin typeface="Amasis MT Pro Black" panose="02040A04050005020304" pitchFamily="18" charset="0"/>
              </a:rPr>
              <a:t>SMRs</a:t>
            </a:r>
          </a:p>
        </p:txBody>
      </p:sp>
      <p:sp>
        <p:nvSpPr>
          <p:cNvPr id="12" name="テキスト ボックス 11">
            <a:extLst>
              <a:ext uri="{FF2B5EF4-FFF2-40B4-BE49-F238E27FC236}">
                <a16:creationId xmlns:a16="http://schemas.microsoft.com/office/drawing/2014/main" id="{7ECF02FD-BD3E-4901-BE7D-DA1F920C8192}"/>
              </a:ext>
            </a:extLst>
          </p:cNvPr>
          <p:cNvSpPr txBox="1"/>
          <p:nvPr/>
        </p:nvSpPr>
        <p:spPr>
          <a:xfrm>
            <a:off x="0" y="0"/>
            <a:ext cx="12192000" cy="523220"/>
          </a:xfrm>
          <a:prstGeom prst="rect">
            <a:avLst/>
          </a:prstGeom>
          <a:solidFill>
            <a:srgbClr val="052F61"/>
          </a:solidFill>
        </p:spPr>
        <p:txBody>
          <a:bodyPr wrap="square" rtlCol="0">
            <a:spAutoFit/>
          </a:bodyPr>
          <a:lstStyle/>
          <a:p>
            <a:pPr algn="ctr"/>
            <a:r>
              <a:rPr kumimoji="1" lang="ja-JP" altLang="en-US" sz="2800" b="1" dirty="0">
                <a:solidFill>
                  <a:schemeClr val="bg1"/>
                </a:solidFill>
                <a:latin typeface="Meiryo UI" panose="020B0604030504040204" pitchFamily="50" charset="-128"/>
                <a:ea typeface="Meiryo UI" panose="020B0604030504040204" pitchFamily="50" charset="-128"/>
              </a:rPr>
              <a:t>海洋設置の原子炉</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2"/>
          <p:cNvGraphicFramePr>
            <a:graphicFrameLocks noGrp="1"/>
          </p:cNvGraphicFramePr>
          <p:nvPr/>
        </p:nvGraphicFramePr>
        <p:xfrm>
          <a:off x="1498600" y="1533525"/>
          <a:ext cx="9334500" cy="5181599"/>
        </p:xfrm>
        <a:graphic>
          <a:graphicData uri="http://schemas.openxmlformats.org/drawingml/2006/table">
            <a:tbl>
              <a:tblPr firstRow="1" bandRow="1">
                <a:tableStyleId>{2D5ABB26-0587-4C30-8999-92F81FD0307C}</a:tableStyleId>
              </a:tblPr>
              <a:tblGrid>
                <a:gridCol w="1866900">
                  <a:extLst>
                    <a:ext uri="{9D8B030D-6E8A-4147-A177-3AD203B41FA5}">
                      <a16:colId xmlns:a16="http://schemas.microsoft.com/office/drawing/2014/main" val="20000"/>
                    </a:ext>
                  </a:extLst>
                </a:gridCol>
                <a:gridCol w="1866900">
                  <a:extLst>
                    <a:ext uri="{9D8B030D-6E8A-4147-A177-3AD203B41FA5}">
                      <a16:colId xmlns:a16="http://schemas.microsoft.com/office/drawing/2014/main" val="20001"/>
                    </a:ext>
                  </a:extLst>
                </a:gridCol>
                <a:gridCol w="1866900">
                  <a:extLst>
                    <a:ext uri="{9D8B030D-6E8A-4147-A177-3AD203B41FA5}">
                      <a16:colId xmlns:a16="http://schemas.microsoft.com/office/drawing/2014/main" val="20002"/>
                    </a:ext>
                  </a:extLst>
                </a:gridCol>
                <a:gridCol w="1866900">
                  <a:extLst>
                    <a:ext uri="{9D8B030D-6E8A-4147-A177-3AD203B41FA5}">
                      <a16:colId xmlns:a16="http://schemas.microsoft.com/office/drawing/2014/main" val="20003"/>
                    </a:ext>
                  </a:extLst>
                </a:gridCol>
                <a:gridCol w="1866900">
                  <a:extLst>
                    <a:ext uri="{9D8B030D-6E8A-4147-A177-3AD203B41FA5}">
                      <a16:colId xmlns:a16="http://schemas.microsoft.com/office/drawing/2014/main" val="20004"/>
                    </a:ext>
                  </a:extLst>
                </a:gridCol>
              </a:tblGrid>
              <a:tr h="304800">
                <a:tc>
                  <a:txBody>
                    <a:bodyPr/>
                    <a:lstStyle/>
                    <a:p>
                      <a:pPr algn="ctr">
                        <a:lnSpc>
                          <a:spcPct val="100000"/>
                        </a:lnSpc>
                        <a:spcBef>
                          <a:spcPts val="265"/>
                        </a:spcBef>
                      </a:pPr>
                      <a:r>
                        <a:rPr sz="1400" b="1" spc="-20" dirty="0">
                          <a:solidFill>
                            <a:srgbClr val="FFFFFF"/>
                          </a:solidFill>
                          <a:latin typeface="Calibri"/>
                          <a:cs typeface="Calibri"/>
                        </a:rPr>
                        <a:t>HTR-</a:t>
                      </a:r>
                      <a:r>
                        <a:rPr sz="1400" b="1" spc="-25" dirty="0">
                          <a:solidFill>
                            <a:srgbClr val="FFFFFF"/>
                          </a:solidFill>
                          <a:latin typeface="Calibri"/>
                          <a:cs typeface="Calibri"/>
                        </a:rPr>
                        <a:t>PM</a:t>
                      </a:r>
                      <a:endParaRPr sz="1400">
                        <a:latin typeface="Calibri"/>
                        <a:cs typeface="Calibri"/>
                      </a:endParaRPr>
                    </a:p>
                  </a:txBody>
                  <a:tcPr marL="0" marR="0" marT="3365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5B9BD4"/>
                    </a:solidFill>
                  </a:tcPr>
                </a:tc>
                <a:tc>
                  <a:txBody>
                    <a:bodyPr/>
                    <a:lstStyle/>
                    <a:p>
                      <a:pPr marL="613410">
                        <a:lnSpc>
                          <a:spcPct val="100000"/>
                        </a:lnSpc>
                        <a:spcBef>
                          <a:spcPts val="265"/>
                        </a:spcBef>
                      </a:pPr>
                      <a:r>
                        <a:rPr sz="1400" b="1" spc="-20" dirty="0">
                          <a:solidFill>
                            <a:srgbClr val="FFFFFF"/>
                          </a:solidFill>
                          <a:latin typeface="Calibri"/>
                          <a:cs typeface="Calibri"/>
                        </a:rPr>
                        <a:t>SC-HTGR</a:t>
                      </a:r>
                      <a:endParaRPr sz="1400">
                        <a:latin typeface="Calibri"/>
                        <a:cs typeface="Calibri"/>
                      </a:endParaRPr>
                    </a:p>
                  </a:txBody>
                  <a:tcPr marL="0" marR="0" marT="3365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5B9BD4"/>
                    </a:solidFill>
                  </a:tcPr>
                </a:tc>
                <a:tc>
                  <a:txBody>
                    <a:bodyPr/>
                    <a:lstStyle/>
                    <a:p>
                      <a:pPr marL="548640">
                        <a:lnSpc>
                          <a:spcPct val="100000"/>
                        </a:lnSpc>
                        <a:spcBef>
                          <a:spcPts val="265"/>
                        </a:spcBef>
                      </a:pPr>
                      <a:r>
                        <a:rPr sz="1400" b="1" spc="-10" dirty="0">
                          <a:solidFill>
                            <a:srgbClr val="FFFFFF"/>
                          </a:solidFill>
                          <a:latin typeface="Calibri"/>
                          <a:cs typeface="Calibri"/>
                        </a:rPr>
                        <a:t>GTHTR300</a:t>
                      </a:r>
                      <a:endParaRPr sz="1400">
                        <a:latin typeface="Calibri"/>
                        <a:cs typeface="Calibri"/>
                      </a:endParaRPr>
                    </a:p>
                  </a:txBody>
                  <a:tcPr marL="0" marR="0" marT="3365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5B9BD4"/>
                    </a:solidFill>
                  </a:tcPr>
                </a:tc>
                <a:tc>
                  <a:txBody>
                    <a:bodyPr/>
                    <a:lstStyle/>
                    <a:p>
                      <a:pPr marL="546100">
                        <a:lnSpc>
                          <a:spcPct val="100000"/>
                        </a:lnSpc>
                        <a:spcBef>
                          <a:spcPts val="265"/>
                        </a:spcBef>
                      </a:pPr>
                      <a:r>
                        <a:rPr sz="1400" b="1" spc="-10" dirty="0">
                          <a:solidFill>
                            <a:srgbClr val="FFFFFF"/>
                          </a:solidFill>
                          <a:latin typeface="Calibri"/>
                          <a:cs typeface="Calibri"/>
                        </a:rPr>
                        <a:t>PBMR-</a:t>
                      </a:r>
                      <a:r>
                        <a:rPr sz="1400" b="1" spc="-25" dirty="0">
                          <a:solidFill>
                            <a:srgbClr val="FFFFFF"/>
                          </a:solidFill>
                          <a:latin typeface="Calibri"/>
                          <a:cs typeface="Calibri"/>
                        </a:rPr>
                        <a:t>400</a:t>
                      </a:r>
                      <a:endParaRPr sz="1400">
                        <a:latin typeface="Calibri"/>
                        <a:cs typeface="Calibri"/>
                      </a:endParaRPr>
                    </a:p>
                  </a:txBody>
                  <a:tcPr marL="0" marR="0" marT="3365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5B9BD4"/>
                    </a:solidFill>
                  </a:tcPr>
                </a:tc>
                <a:tc>
                  <a:txBody>
                    <a:bodyPr/>
                    <a:lstStyle/>
                    <a:p>
                      <a:pPr algn="ctr">
                        <a:lnSpc>
                          <a:spcPct val="100000"/>
                        </a:lnSpc>
                        <a:spcBef>
                          <a:spcPts val="265"/>
                        </a:spcBef>
                      </a:pPr>
                      <a:r>
                        <a:rPr sz="1400" b="1" spc="-25" dirty="0">
                          <a:solidFill>
                            <a:srgbClr val="FFFFFF"/>
                          </a:solidFill>
                          <a:latin typeface="Calibri"/>
                          <a:cs typeface="Calibri"/>
                        </a:rPr>
                        <a:t>Xe-100</a:t>
                      </a:r>
                      <a:endParaRPr sz="1400">
                        <a:latin typeface="Calibri"/>
                        <a:cs typeface="Calibri"/>
                      </a:endParaRPr>
                    </a:p>
                  </a:txBody>
                  <a:tcPr marL="0" marR="0" marT="3365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5B9BD4"/>
                    </a:solidFill>
                  </a:tcPr>
                </a:tc>
                <a:extLst>
                  <a:ext uri="{0D108BD9-81ED-4DB2-BD59-A6C34878D82A}">
                    <a16:rowId xmlns:a16="http://schemas.microsoft.com/office/drawing/2014/main" val="10000"/>
                  </a:ext>
                </a:extLst>
              </a:tr>
              <a:tr h="2225040">
                <a:tc>
                  <a:txBody>
                    <a:bodyPr/>
                    <a:lstStyle/>
                    <a:p>
                      <a:pPr>
                        <a:lnSpc>
                          <a:spcPct val="100000"/>
                        </a:lnSpc>
                      </a:pPr>
                      <a:endParaRPr sz="1000">
                        <a:latin typeface="Times New Roman"/>
                        <a:cs typeface="Times New Roman"/>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2DEEE"/>
                    </a:solidFill>
                  </a:tcPr>
                </a:tc>
                <a:tc>
                  <a:txBody>
                    <a:bodyPr/>
                    <a:lstStyle/>
                    <a:p>
                      <a:pPr>
                        <a:lnSpc>
                          <a:spcPct val="100000"/>
                        </a:lnSpc>
                      </a:pPr>
                      <a:endParaRPr sz="1000">
                        <a:latin typeface="Times New Roman"/>
                        <a:cs typeface="Times New Roman"/>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2DEEE"/>
                    </a:solidFill>
                  </a:tcPr>
                </a:tc>
                <a:tc>
                  <a:txBody>
                    <a:bodyPr/>
                    <a:lstStyle/>
                    <a:p>
                      <a:pPr>
                        <a:lnSpc>
                          <a:spcPct val="100000"/>
                        </a:lnSpc>
                      </a:pPr>
                      <a:endParaRPr sz="1000">
                        <a:latin typeface="Times New Roman"/>
                        <a:cs typeface="Times New Roman"/>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2DEEE"/>
                    </a:solidFill>
                  </a:tcPr>
                </a:tc>
                <a:tc>
                  <a:txBody>
                    <a:bodyPr/>
                    <a:lstStyle/>
                    <a:p>
                      <a:pPr>
                        <a:lnSpc>
                          <a:spcPct val="100000"/>
                        </a:lnSpc>
                      </a:pPr>
                      <a:endParaRPr sz="1000">
                        <a:latin typeface="Times New Roman"/>
                        <a:cs typeface="Times New Roman"/>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2DEEE"/>
                    </a:solidFill>
                  </a:tcPr>
                </a:tc>
                <a:tc>
                  <a:txBody>
                    <a:bodyPr/>
                    <a:lstStyle/>
                    <a:p>
                      <a:pPr>
                        <a:lnSpc>
                          <a:spcPct val="100000"/>
                        </a:lnSpc>
                      </a:pPr>
                      <a:endParaRPr sz="1000">
                        <a:latin typeface="Times New Roman"/>
                        <a:cs typeface="Times New Roman"/>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2DEEE"/>
                    </a:solidFill>
                  </a:tcPr>
                </a:tc>
                <a:extLst>
                  <a:ext uri="{0D108BD9-81ED-4DB2-BD59-A6C34878D82A}">
                    <a16:rowId xmlns:a16="http://schemas.microsoft.com/office/drawing/2014/main" val="10001"/>
                  </a:ext>
                </a:extLst>
              </a:tr>
              <a:tr h="731520">
                <a:tc>
                  <a:txBody>
                    <a:bodyPr/>
                    <a:lstStyle/>
                    <a:p>
                      <a:pPr marL="91440">
                        <a:lnSpc>
                          <a:spcPct val="100000"/>
                        </a:lnSpc>
                        <a:spcBef>
                          <a:spcPts val="290"/>
                        </a:spcBef>
                      </a:pPr>
                      <a:r>
                        <a:rPr sz="1050" u="sng" dirty="0">
                          <a:uFill>
                            <a:solidFill>
                              <a:srgbClr val="000000"/>
                            </a:solidFill>
                          </a:uFill>
                          <a:latin typeface="Calibri"/>
                          <a:cs typeface="Calibri"/>
                        </a:rPr>
                        <a:t>Design</a:t>
                      </a:r>
                      <a:r>
                        <a:rPr sz="1050" u="sng" spc="-5" dirty="0">
                          <a:uFill>
                            <a:solidFill>
                              <a:srgbClr val="000000"/>
                            </a:solidFill>
                          </a:uFill>
                          <a:latin typeface="Calibri"/>
                          <a:cs typeface="Calibri"/>
                        </a:rPr>
                        <a:t> </a:t>
                      </a:r>
                      <a:r>
                        <a:rPr sz="1050" u="sng" spc="-10" dirty="0">
                          <a:uFill>
                            <a:solidFill>
                              <a:srgbClr val="000000"/>
                            </a:solidFill>
                          </a:uFill>
                          <a:latin typeface="Calibri"/>
                          <a:cs typeface="Calibri"/>
                        </a:rPr>
                        <a:t>Status</a:t>
                      </a:r>
                      <a:r>
                        <a:rPr sz="1050" spc="-10" dirty="0">
                          <a:latin typeface="Calibri"/>
                          <a:cs typeface="Calibri"/>
                        </a:rPr>
                        <a:t>:</a:t>
                      </a:r>
                      <a:endParaRPr sz="1050">
                        <a:latin typeface="Calibri"/>
                        <a:cs typeface="Calibri"/>
                      </a:endParaRPr>
                    </a:p>
                    <a:p>
                      <a:pPr marL="91440" marR="266700">
                        <a:lnSpc>
                          <a:spcPct val="100000"/>
                        </a:lnSpc>
                        <a:spcBef>
                          <a:spcPts val="5"/>
                        </a:spcBef>
                      </a:pPr>
                      <a:r>
                        <a:rPr sz="1050" dirty="0">
                          <a:latin typeface="Calibri"/>
                          <a:cs typeface="Calibri"/>
                        </a:rPr>
                        <a:t>Finalizing</a:t>
                      </a:r>
                      <a:r>
                        <a:rPr sz="1050" spc="-40" dirty="0">
                          <a:latin typeface="Calibri"/>
                          <a:cs typeface="Calibri"/>
                        </a:rPr>
                        <a:t> </a:t>
                      </a:r>
                      <a:r>
                        <a:rPr sz="1050" dirty="0">
                          <a:latin typeface="Calibri"/>
                          <a:cs typeface="Calibri"/>
                        </a:rPr>
                        <a:t>construction</a:t>
                      </a:r>
                      <a:r>
                        <a:rPr sz="1050" spc="-35" dirty="0">
                          <a:latin typeface="Calibri"/>
                          <a:cs typeface="Calibri"/>
                        </a:rPr>
                        <a:t> </a:t>
                      </a:r>
                      <a:r>
                        <a:rPr sz="1050" spc="-25" dirty="0">
                          <a:latin typeface="Calibri"/>
                          <a:cs typeface="Calibri"/>
                        </a:rPr>
                        <a:t>in </a:t>
                      </a:r>
                      <a:r>
                        <a:rPr sz="1050" dirty="0">
                          <a:latin typeface="Calibri"/>
                          <a:cs typeface="Calibri"/>
                        </a:rPr>
                        <a:t>Shidao</a:t>
                      </a:r>
                      <a:r>
                        <a:rPr sz="1050" spc="-20" dirty="0">
                          <a:latin typeface="Calibri"/>
                          <a:cs typeface="Calibri"/>
                        </a:rPr>
                        <a:t> </a:t>
                      </a:r>
                      <a:r>
                        <a:rPr sz="1050" dirty="0">
                          <a:latin typeface="Calibri"/>
                          <a:cs typeface="Calibri"/>
                        </a:rPr>
                        <a:t>Bay</a:t>
                      </a:r>
                      <a:r>
                        <a:rPr sz="1050" spc="-10" dirty="0">
                          <a:latin typeface="Calibri"/>
                          <a:cs typeface="Calibri"/>
                        </a:rPr>
                        <a:t> </a:t>
                      </a:r>
                      <a:r>
                        <a:rPr sz="1050" dirty="0">
                          <a:latin typeface="Calibri"/>
                          <a:cs typeface="Calibri"/>
                        </a:rPr>
                        <a:t>for</a:t>
                      </a:r>
                      <a:r>
                        <a:rPr sz="1050" spc="-10" dirty="0">
                          <a:latin typeface="Calibri"/>
                          <a:cs typeface="Calibri"/>
                        </a:rPr>
                        <a:t> </a:t>
                      </a:r>
                      <a:r>
                        <a:rPr sz="1050" dirty="0">
                          <a:latin typeface="Calibri"/>
                          <a:cs typeface="Calibri"/>
                        </a:rPr>
                        <a:t>operation</a:t>
                      </a:r>
                      <a:r>
                        <a:rPr sz="1050" spc="-35" dirty="0">
                          <a:latin typeface="Calibri"/>
                          <a:cs typeface="Calibri"/>
                        </a:rPr>
                        <a:t> </a:t>
                      </a:r>
                      <a:r>
                        <a:rPr sz="1050" spc="-25" dirty="0">
                          <a:latin typeface="Calibri"/>
                          <a:cs typeface="Calibri"/>
                        </a:rPr>
                        <a:t>by </a:t>
                      </a:r>
                      <a:r>
                        <a:rPr sz="1050" spc="-20" dirty="0">
                          <a:latin typeface="Calibri"/>
                          <a:cs typeface="Calibri"/>
                        </a:rPr>
                        <a:t>2021</a:t>
                      </a:r>
                      <a:endParaRPr sz="1050">
                        <a:latin typeface="Calibri"/>
                        <a:cs typeface="Calibri"/>
                      </a:endParaRPr>
                    </a:p>
                  </a:txBody>
                  <a:tcPr marL="0" marR="0" marT="3683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EF7"/>
                    </a:solidFill>
                  </a:tcPr>
                </a:tc>
                <a:tc>
                  <a:txBody>
                    <a:bodyPr/>
                    <a:lstStyle/>
                    <a:p>
                      <a:pPr marL="90805" marR="760730">
                        <a:lnSpc>
                          <a:spcPct val="100000"/>
                        </a:lnSpc>
                        <a:spcBef>
                          <a:spcPts val="290"/>
                        </a:spcBef>
                      </a:pPr>
                      <a:r>
                        <a:rPr sz="1050" u="sng" dirty="0">
                          <a:uFill>
                            <a:solidFill>
                              <a:srgbClr val="000000"/>
                            </a:solidFill>
                          </a:uFill>
                          <a:latin typeface="Calibri"/>
                          <a:cs typeface="Calibri"/>
                        </a:rPr>
                        <a:t>Design</a:t>
                      </a:r>
                      <a:r>
                        <a:rPr sz="1050" u="sng" spc="-5" dirty="0">
                          <a:uFill>
                            <a:solidFill>
                              <a:srgbClr val="000000"/>
                            </a:solidFill>
                          </a:uFill>
                          <a:latin typeface="Calibri"/>
                          <a:cs typeface="Calibri"/>
                        </a:rPr>
                        <a:t> </a:t>
                      </a:r>
                      <a:r>
                        <a:rPr sz="1050" u="sng" spc="-10" dirty="0">
                          <a:uFill>
                            <a:solidFill>
                              <a:srgbClr val="000000"/>
                            </a:solidFill>
                          </a:uFill>
                          <a:latin typeface="Calibri"/>
                          <a:cs typeface="Calibri"/>
                        </a:rPr>
                        <a:t>Status</a:t>
                      </a:r>
                      <a:r>
                        <a:rPr sz="1050" spc="-10" dirty="0">
                          <a:latin typeface="Calibri"/>
                          <a:cs typeface="Calibri"/>
                        </a:rPr>
                        <a:t>: </a:t>
                      </a:r>
                      <a:r>
                        <a:rPr sz="1050" dirty="0">
                          <a:latin typeface="Calibri"/>
                          <a:cs typeface="Calibri"/>
                        </a:rPr>
                        <a:t>Conceptual</a:t>
                      </a:r>
                      <a:r>
                        <a:rPr sz="1050" spc="-20" dirty="0">
                          <a:latin typeface="Calibri"/>
                          <a:cs typeface="Calibri"/>
                        </a:rPr>
                        <a:t> </a:t>
                      </a:r>
                      <a:r>
                        <a:rPr sz="1050" spc="-10" dirty="0">
                          <a:latin typeface="Calibri"/>
                          <a:cs typeface="Calibri"/>
                        </a:rPr>
                        <a:t>Design</a:t>
                      </a:r>
                      <a:endParaRPr sz="1050">
                        <a:latin typeface="Calibri"/>
                        <a:cs typeface="Calibri"/>
                      </a:endParaRPr>
                    </a:p>
                  </a:txBody>
                  <a:tcPr marL="0" marR="0" marT="3683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EF7"/>
                    </a:solidFill>
                  </a:tcPr>
                </a:tc>
                <a:tc>
                  <a:txBody>
                    <a:bodyPr/>
                    <a:lstStyle/>
                    <a:p>
                      <a:pPr marL="90805">
                        <a:lnSpc>
                          <a:spcPct val="100000"/>
                        </a:lnSpc>
                        <a:spcBef>
                          <a:spcPts val="290"/>
                        </a:spcBef>
                      </a:pPr>
                      <a:r>
                        <a:rPr sz="1050" u="sng" dirty="0">
                          <a:uFill>
                            <a:solidFill>
                              <a:srgbClr val="000000"/>
                            </a:solidFill>
                          </a:uFill>
                          <a:latin typeface="Calibri"/>
                          <a:cs typeface="Calibri"/>
                        </a:rPr>
                        <a:t>Design</a:t>
                      </a:r>
                      <a:r>
                        <a:rPr sz="1050" u="sng" spc="-5" dirty="0">
                          <a:uFill>
                            <a:solidFill>
                              <a:srgbClr val="000000"/>
                            </a:solidFill>
                          </a:uFill>
                          <a:latin typeface="Calibri"/>
                          <a:cs typeface="Calibri"/>
                        </a:rPr>
                        <a:t> </a:t>
                      </a:r>
                      <a:r>
                        <a:rPr sz="1050" u="sng" spc="-10" dirty="0">
                          <a:uFill>
                            <a:solidFill>
                              <a:srgbClr val="000000"/>
                            </a:solidFill>
                          </a:uFill>
                          <a:latin typeface="Calibri"/>
                          <a:cs typeface="Calibri"/>
                        </a:rPr>
                        <a:t>Status</a:t>
                      </a:r>
                      <a:r>
                        <a:rPr sz="1050" spc="-10" dirty="0">
                          <a:latin typeface="Calibri"/>
                          <a:cs typeface="Calibri"/>
                        </a:rPr>
                        <a:t>:</a:t>
                      </a:r>
                      <a:endParaRPr sz="1050">
                        <a:latin typeface="Calibri"/>
                        <a:cs typeface="Calibri"/>
                      </a:endParaRPr>
                    </a:p>
                    <a:p>
                      <a:pPr marL="90805">
                        <a:lnSpc>
                          <a:spcPct val="100000"/>
                        </a:lnSpc>
                        <a:spcBef>
                          <a:spcPts val="5"/>
                        </a:spcBef>
                      </a:pPr>
                      <a:r>
                        <a:rPr sz="1050" spc="-10" dirty="0">
                          <a:latin typeface="Calibri"/>
                          <a:cs typeface="Calibri"/>
                        </a:rPr>
                        <a:t>Pre-Licensing;</a:t>
                      </a:r>
                      <a:endParaRPr sz="1050">
                        <a:latin typeface="Calibri"/>
                        <a:cs typeface="Calibri"/>
                      </a:endParaRPr>
                    </a:p>
                    <a:p>
                      <a:pPr marL="90805">
                        <a:lnSpc>
                          <a:spcPct val="100000"/>
                        </a:lnSpc>
                      </a:pPr>
                      <a:r>
                        <a:rPr sz="1050" dirty="0">
                          <a:latin typeface="Calibri"/>
                          <a:cs typeface="Calibri"/>
                        </a:rPr>
                        <a:t>Basic</a:t>
                      </a:r>
                      <a:r>
                        <a:rPr sz="1050" spc="-15" dirty="0">
                          <a:latin typeface="Calibri"/>
                          <a:cs typeface="Calibri"/>
                        </a:rPr>
                        <a:t> </a:t>
                      </a:r>
                      <a:r>
                        <a:rPr sz="1050" dirty="0">
                          <a:latin typeface="Calibri"/>
                          <a:cs typeface="Calibri"/>
                        </a:rPr>
                        <a:t>Design </a:t>
                      </a:r>
                      <a:r>
                        <a:rPr sz="1050" spc="-10" dirty="0">
                          <a:latin typeface="Calibri"/>
                          <a:cs typeface="Calibri"/>
                        </a:rPr>
                        <a:t>Completed</a:t>
                      </a:r>
                      <a:endParaRPr sz="1050">
                        <a:latin typeface="Calibri"/>
                        <a:cs typeface="Calibri"/>
                      </a:endParaRPr>
                    </a:p>
                  </a:txBody>
                  <a:tcPr marL="0" marR="0" marT="3683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EF7"/>
                    </a:solidFill>
                  </a:tcPr>
                </a:tc>
                <a:tc>
                  <a:txBody>
                    <a:bodyPr/>
                    <a:lstStyle/>
                    <a:p>
                      <a:pPr marL="91440">
                        <a:lnSpc>
                          <a:spcPct val="100000"/>
                        </a:lnSpc>
                        <a:spcBef>
                          <a:spcPts val="290"/>
                        </a:spcBef>
                      </a:pPr>
                      <a:r>
                        <a:rPr sz="1050" u="sng" dirty="0">
                          <a:uFill>
                            <a:solidFill>
                              <a:srgbClr val="000000"/>
                            </a:solidFill>
                          </a:uFill>
                          <a:latin typeface="Calibri"/>
                          <a:cs typeface="Calibri"/>
                        </a:rPr>
                        <a:t>Design</a:t>
                      </a:r>
                      <a:r>
                        <a:rPr sz="1050" u="sng" spc="-5" dirty="0">
                          <a:uFill>
                            <a:solidFill>
                              <a:srgbClr val="000000"/>
                            </a:solidFill>
                          </a:uFill>
                          <a:latin typeface="Calibri"/>
                          <a:cs typeface="Calibri"/>
                        </a:rPr>
                        <a:t> </a:t>
                      </a:r>
                      <a:r>
                        <a:rPr sz="1050" u="sng" spc="-10" dirty="0">
                          <a:uFill>
                            <a:solidFill>
                              <a:srgbClr val="000000"/>
                            </a:solidFill>
                          </a:uFill>
                          <a:latin typeface="Calibri"/>
                          <a:cs typeface="Calibri"/>
                        </a:rPr>
                        <a:t>Status</a:t>
                      </a:r>
                      <a:r>
                        <a:rPr sz="1050" spc="-10" dirty="0">
                          <a:latin typeface="Calibri"/>
                          <a:cs typeface="Calibri"/>
                        </a:rPr>
                        <a:t>:</a:t>
                      </a:r>
                      <a:endParaRPr sz="1050">
                        <a:latin typeface="Calibri"/>
                        <a:cs typeface="Calibri"/>
                      </a:endParaRPr>
                    </a:p>
                    <a:p>
                      <a:pPr marL="91440" marR="95250">
                        <a:lnSpc>
                          <a:spcPct val="100000"/>
                        </a:lnSpc>
                        <a:spcBef>
                          <a:spcPts val="5"/>
                        </a:spcBef>
                      </a:pPr>
                      <a:r>
                        <a:rPr sz="1050" dirty="0">
                          <a:latin typeface="Calibri"/>
                          <a:cs typeface="Calibri"/>
                        </a:rPr>
                        <a:t>Preliminary</a:t>
                      </a:r>
                      <a:r>
                        <a:rPr sz="1050" spc="-50" dirty="0">
                          <a:latin typeface="Calibri"/>
                          <a:cs typeface="Calibri"/>
                        </a:rPr>
                        <a:t> </a:t>
                      </a:r>
                      <a:r>
                        <a:rPr sz="1050" dirty="0">
                          <a:latin typeface="Calibri"/>
                          <a:cs typeface="Calibri"/>
                        </a:rPr>
                        <a:t>Design</a:t>
                      </a:r>
                      <a:r>
                        <a:rPr sz="1050" spc="-10" dirty="0">
                          <a:latin typeface="Calibri"/>
                          <a:cs typeface="Calibri"/>
                        </a:rPr>
                        <a:t> Completed, </a:t>
                      </a:r>
                      <a:r>
                        <a:rPr sz="1050" dirty="0">
                          <a:latin typeface="Calibri"/>
                          <a:cs typeface="Calibri"/>
                        </a:rPr>
                        <a:t>Test</a:t>
                      </a:r>
                      <a:r>
                        <a:rPr sz="1050" spc="-20" dirty="0">
                          <a:latin typeface="Calibri"/>
                          <a:cs typeface="Calibri"/>
                        </a:rPr>
                        <a:t> </a:t>
                      </a:r>
                      <a:r>
                        <a:rPr sz="1050" dirty="0">
                          <a:latin typeface="Calibri"/>
                          <a:cs typeface="Calibri"/>
                        </a:rPr>
                        <a:t>Facilities</a:t>
                      </a:r>
                      <a:r>
                        <a:rPr sz="1050" spc="-20" dirty="0">
                          <a:latin typeface="Calibri"/>
                          <a:cs typeface="Calibri"/>
                        </a:rPr>
                        <a:t> </a:t>
                      </a:r>
                      <a:r>
                        <a:rPr sz="1050" spc="-10" dirty="0">
                          <a:latin typeface="Calibri"/>
                          <a:cs typeface="Calibri"/>
                        </a:rPr>
                        <a:t>Demonstration</a:t>
                      </a:r>
                      <a:endParaRPr sz="1050">
                        <a:latin typeface="Calibri"/>
                        <a:cs typeface="Calibri"/>
                      </a:endParaRPr>
                    </a:p>
                  </a:txBody>
                  <a:tcPr marL="0" marR="0" marT="3683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EF7"/>
                    </a:solidFill>
                  </a:tcPr>
                </a:tc>
                <a:tc>
                  <a:txBody>
                    <a:bodyPr/>
                    <a:lstStyle/>
                    <a:p>
                      <a:pPr marL="91440" marR="773430">
                        <a:lnSpc>
                          <a:spcPct val="100000"/>
                        </a:lnSpc>
                        <a:spcBef>
                          <a:spcPts val="290"/>
                        </a:spcBef>
                      </a:pPr>
                      <a:r>
                        <a:rPr sz="1050" u="sng" dirty="0">
                          <a:uFill>
                            <a:solidFill>
                              <a:srgbClr val="000000"/>
                            </a:solidFill>
                          </a:uFill>
                          <a:latin typeface="Calibri"/>
                          <a:cs typeface="Calibri"/>
                        </a:rPr>
                        <a:t>Design</a:t>
                      </a:r>
                      <a:r>
                        <a:rPr sz="1050" u="sng" spc="-5" dirty="0">
                          <a:uFill>
                            <a:solidFill>
                              <a:srgbClr val="000000"/>
                            </a:solidFill>
                          </a:uFill>
                          <a:latin typeface="Calibri"/>
                          <a:cs typeface="Calibri"/>
                        </a:rPr>
                        <a:t> </a:t>
                      </a:r>
                      <a:r>
                        <a:rPr sz="1050" u="sng" spc="-10" dirty="0">
                          <a:uFill>
                            <a:solidFill>
                              <a:srgbClr val="000000"/>
                            </a:solidFill>
                          </a:uFill>
                          <a:latin typeface="Calibri"/>
                          <a:cs typeface="Calibri"/>
                        </a:rPr>
                        <a:t>Status</a:t>
                      </a:r>
                      <a:r>
                        <a:rPr sz="1050" spc="-10" dirty="0">
                          <a:latin typeface="Calibri"/>
                          <a:cs typeface="Calibri"/>
                        </a:rPr>
                        <a:t>: </a:t>
                      </a:r>
                      <a:r>
                        <a:rPr sz="1050" dirty="0">
                          <a:latin typeface="Calibri"/>
                          <a:cs typeface="Calibri"/>
                        </a:rPr>
                        <a:t>Conceptual</a:t>
                      </a:r>
                      <a:r>
                        <a:rPr sz="1050" spc="-20" dirty="0">
                          <a:latin typeface="Calibri"/>
                          <a:cs typeface="Calibri"/>
                        </a:rPr>
                        <a:t> </a:t>
                      </a:r>
                      <a:r>
                        <a:rPr sz="1050" spc="-10" dirty="0">
                          <a:latin typeface="Calibri"/>
                          <a:cs typeface="Calibri"/>
                        </a:rPr>
                        <a:t>design development</a:t>
                      </a:r>
                      <a:endParaRPr sz="1050">
                        <a:latin typeface="Calibri"/>
                        <a:cs typeface="Calibri"/>
                      </a:endParaRPr>
                    </a:p>
                  </a:txBody>
                  <a:tcPr marL="0" marR="0" marT="3683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EF7"/>
                    </a:solidFill>
                  </a:tcPr>
                </a:tc>
                <a:extLst>
                  <a:ext uri="{0D108BD9-81ED-4DB2-BD59-A6C34878D82A}">
                    <a16:rowId xmlns:a16="http://schemas.microsoft.com/office/drawing/2014/main" val="10002"/>
                  </a:ext>
                </a:extLst>
              </a:tr>
              <a:tr h="1920239">
                <a:tc>
                  <a:txBody>
                    <a:bodyPr/>
                    <a:lstStyle/>
                    <a:p>
                      <a:pPr marL="262255" marR="287655" indent="-171450">
                        <a:lnSpc>
                          <a:spcPct val="100000"/>
                        </a:lnSpc>
                        <a:spcBef>
                          <a:spcPts val="295"/>
                        </a:spcBef>
                        <a:buFont typeface="Arial"/>
                        <a:buChar char="•"/>
                        <a:tabLst>
                          <a:tab pos="262890" algn="l"/>
                        </a:tabLst>
                      </a:pPr>
                      <a:r>
                        <a:rPr sz="1000" dirty="0">
                          <a:latin typeface="Calibri"/>
                          <a:cs typeface="Calibri"/>
                        </a:rPr>
                        <a:t>INET</a:t>
                      </a:r>
                      <a:r>
                        <a:rPr sz="1000" spc="-25" dirty="0">
                          <a:latin typeface="Calibri"/>
                          <a:cs typeface="Calibri"/>
                        </a:rPr>
                        <a:t> </a:t>
                      </a:r>
                      <a:r>
                        <a:rPr sz="1000" dirty="0">
                          <a:latin typeface="Calibri"/>
                          <a:cs typeface="Calibri"/>
                        </a:rPr>
                        <a:t>Tsinghua</a:t>
                      </a:r>
                      <a:r>
                        <a:rPr sz="1000" spc="-25" dirty="0">
                          <a:latin typeface="Calibri"/>
                          <a:cs typeface="Calibri"/>
                        </a:rPr>
                        <a:t> </a:t>
                      </a:r>
                      <a:r>
                        <a:rPr sz="1000" spc="-10" dirty="0">
                          <a:latin typeface="Calibri"/>
                          <a:cs typeface="Calibri"/>
                        </a:rPr>
                        <a:t>University, China</a:t>
                      </a:r>
                      <a:endParaRPr sz="1000" dirty="0">
                        <a:latin typeface="Calibri"/>
                        <a:cs typeface="Calibri"/>
                      </a:endParaRPr>
                    </a:p>
                    <a:p>
                      <a:pPr marL="262255" indent="-171450">
                        <a:lnSpc>
                          <a:spcPct val="100000"/>
                        </a:lnSpc>
                        <a:buFont typeface="Arial"/>
                        <a:buChar char="•"/>
                        <a:tabLst>
                          <a:tab pos="262890" algn="l"/>
                        </a:tabLst>
                      </a:pPr>
                      <a:r>
                        <a:rPr sz="1000" dirty="0">
                          <a:latin typeface="Calibri"/>
                          <a:cs typeface="Calibri"/>
                        </a:rPr>
                        <a:t>Modular</a:t>
                      </a:r>
                      <a:r>
                        <a:rPr sz="1000" spc="-10" dirty="0">
                          <a:latin typeface="Calibri"/>
                          <a:cs typeface="Calibri"/>
                        </a:rPr>
                        <a:t> pebble-</a:t>
                      </a:r>
                      <a:r>
                        <a:rPr sz="1000" dirty="0">
                          <a:latin typeface="Calibri"/>
                          <a:cs typeface="Calibri"/>
                        </a:rPr>
                        <a:t>Bed </a:t>
                      </a:r>
                      <a:r>
                        <a:rPr sz="1000" spc="-20" dirty="0">
                          <a:latin typeface="Calibri"/>
                          <a:cs typeface="Calibri"/>
                        </a:rPr>
                        <a:t>HTGR</a:t>
                      </a:r>
                      <a:endParaRPr sz="1000" dirty="0">
                        <a:latin typeface="Calibri"/>
                        <a:cs typeface="Calibri"/>
                      </a:endParaRPr>
                    </a:p>
                    <a:p>
                      <a:pPr marL="262255" marR="317500" indent="-171450">
                        <a:lnSpc>
                          <a:spcPct val="100000"/>
                        </a:lnSpc>
                        <a:buFont typeface="Arial"/>
                        <a:buChar char="•"/>
                        <a:tabLst>
                          <a:tab pos="262890" algn="l"/>
                        </a:tabLst>
                      </a:pPr>
                      <a:r>
                        <a:rPr sz="1000" dirty="0">
                          <a:latin typeface="Calibri"/>
                          <a:cs typeface="Calibri"/>
                        </a:rPr>
                        <a:t>250</a:t>
                      </a:r>
                      <a:r>
                        <a:rPr sz="1000" spc="5" dirty="0">
                          <a:latin typeface="Calibri"/>
                          <a:cs typeface="Calibri"/>
                        </a:rPr>
                        <a:t> </a:t>
                      </a:r>
                      <a:r>
                        <a:rPr sz="1000" dirty="0">
                          <a:latin typeface="Calibri"/>
                          <a:cs typeface="Calibri"/>
                        </a:rPr>
                        <a:t>MWt</a:t>
                      </a:r>
                      <a:r>
                        <a:rPr sz="1000" spc="-20" dirty="0">
                          <a:latin typeface="Calibri"/>
                          <a:cs typeface="Calibri"/>
                        </a:rPr>
                        <a:t> </a:t>
                      </a:r>
                      <a:r>
                        <a:rPr sz="1000" dirty="0">
                          <a:latin typeface="Calibri"/>
                          <a:cs typeface="Calibri"/>
                        </a:rPr>
                        <a:t>/</a:t>
                      </a:r>
                      <a:r>
                        <a:rPr sz="1000" spc="-5" dirty="0">
                          <a:latin typeface="Calibri"/>
                          <a:cs typeface="Calibri"/>
                        </a:rPr>
                        <a:t> </a:t>
                      </a:r>
                      <a:r>
                        <a:rPr sz="1000" dirty="0">
                          <a:latin typeface="Calibri"/>
                          <a:cs typeface="Calibri"/>
                        </a:rPr>
                        <a:t>210</a:t>
                      </a:r>
                      <a:r>
                        <a:rPr sz="1000" spc="5" dirty="0">
                          <a:latin typeface="Calibri"/>
                          <a:cs typeface="Calibri"/>
                        </a:rPr>
                        <a:t> </a:t>
                      </a:r>
                      <a:r>
                        <a:rPr sz="1000" dirty="0">
                          <a:latin typeface="Calibri"/>
                          <a:cs typeface="Calibri"/>
                        </a:rPr>
                        <a:t>MWe</a:t>
                      </a:r>
                      <a:r>
                        <a:rPr sz="1000" spc="-20" dirty="0">
                          <a:latin typeface="Calibri"/>
                          <a:cs typeface="Calibri"/>
                        </a:rPr>
                        <a:t> </a:t>
                      </a:r>
                      <a:r>
                        <a:rPr sz="1000" dirty="0">
                          <a:latin typeface="Calibri"/>
                          <a:cs typeface="Calibri"/>
                        </a:rPr>
                        <a:t>x</a:t>
                      </a:r>
                      <a:r>
                        <a:rPr sz="1000" spc="5" dirty="0">
                          <a:latin typeface="Calibri"/>
                          <a:cs typeface="Calibri"/>
                        </a:rPr>
                        <a:t> </a:t>
                      </a:r>
                      <a:r>
                        <a:rPr sz="1000" spc="-50" dirty="0">
                          <a:latin typeface="Calibri"/>
                          <a:cs typeface="Calibri"/>
                        </a:rPr>
                        <a:t>2</a:t>
                      </a:r>
                      <a:r>
                        <a:rPr sz="1000" spc="-10" dirty="0">
                          <a:latin typeface="Calibri"/>
                          <a:cs typeface="Calibri"/>
                        </a:rPr>
                        <a:t> modules</a:t>
                      </a:r>
                      <a:endParaRPr sz="1000" dirty="0">
                        <a:latin typeface="Calibri"/>
                        <a:cs typeface="Calibri"/>
                      </a:endParaRPr>
                    </a:p>
                    <a:p>
                      <a:pPr marL="262255" indent="-172085">
                        <a:lnSpc>
                          <a:spcPct val="100000"/>
                        </a:lnSpc>
                        <a:buFont typeface="Arial"/>
                        <a:buChar char="•"/>
                        <a:tabLst>
                          <a:tab pos="262890" algn="l"/>
                        </a:tabLst>
                      </a:pPr>
                      <a:r>
                        <a:rPr sz="1000" dirty="0">
                          <a:latin typeface="Calibri"/>
                          <a:cs typeface="Calibri"/>
                        </a:rPr>
                        <a:t>Forced</a:t>
                      </a:r>
                      <a:r>
                        <a:rPr sz="1000" spc="-20" dirty="0">
                          <a:latin typeface="Calibri"/>
                          <a:cs typeface="Calibri"/>
                        </a:rPr>
                        <a:t> </a:t>
                      </a:r>
                      <a:r>
                        <a:rPr sz="1000" spc="-10" dirty="0">
                          <a:latin typeface="Calibri"/>
                          <a:cs typeface="Calibri"/>
                        </a:rPr>
                        <a:t>Circulation</a:t>
                      </a:r>
                      <a:endParaRPr sz="1000" dirty="0">
                        <a:latin typeface="Calibri"/>
                        <a:cs typeface="Calibri"/>
                      </a:endParaRPr>
                    </a:p>
                    <a:p>
                      <a:pPr marL="262255" indent="-172085">
                        <a:lnSpc>
                          <a:spcPts val="1200"/>
                        </a:lnSpc>
                        <a:buFont typeface="Arial"/>
                        <a:buChar char="•"/>
                        <a:tabLst>
                          <a:tab pos="262890" algn="l"/>
                        </a:tabLst>
                      </a:pPr>
                      <a:r>
                        <a:rPr sz="1000" dirty="0">
                          <a:latin typeface="Calibri"/>
                          <a:cs typeface="Calibri"/>
                        </a:rPr>
                        <a:t>Core</a:t>
                      </a:r>
                      <a:r>
                        <a:rPr sz="1000" spc="-20" dirty="0">
                          <a:latin typeface="Calibri"/>
                          <a:cs typeface="Calibri"/>
                        </a:rPr>
                        <a:t> </a:t>
                      </a:r>
                      <a:r>
                        <a:rPr sz="1000" dirty="0">
                          <a:latin typeface="Calibri"/>
                          <a:cs typeface="Calibri"/>
                        </a:rPr>
                        <a:t>Outlet</a:t>
                      </a:r>
                      <a:r>
                        <a:rPr sz="1000" spc="-20" dirty="0">
                          <a:latin typeface="Calibri"/>
                          <a:cs typeface="Calibri"/>
                        </a:rPr>
                        <a:t> </a:t>
                      </a:r>
                      <a:r>
                        <a:rPr sz="1000" dirty="0">
                          <a:latin typeface="Calibri"/>
                          <a:cs typeface="Calibri"/>
                        </a:rPr>
                        <a:t>Temp:</a:t>
                      </a:r>
                      <a:r>
                        <a:rPr sz="1000" spc="-15" dirty="0">
                          <a:latin typeface="Calibri"/>
                          <a:cs typeface="Calibri"/>
                        </a:rPr>
                        <a:t> </a:t>
                      </a:r>
                      <a:r>
                        <a:rPr sz="1000" spc="-20" dirty="0">
                          <a:latin typeface="Calibri"/>
                          <a:cs typeface="Calibri"/>
                        </a:rPr>
                        <a:t>750</a:t>
                      </a:r>
                      <a:r>
                        <a:rPr sz="975" spc="-30" baseline="25641" dirty="0">
                          <a:latin typeface="Calibri"/>
                          <a:cs typeface="Calibri"/>
                        </a:rPr>
                        <a:t>o</a:t>
                      </a:r>
                      <a:r>
                        <a:rPr sz="1000" spc="-20" dirty="0">
                          <a:latin typeface="Calibri"/>
                          <a:cs typeface="Calibri"/>
                        </a:rPr>
                        <a:t>C</a:t>
                      </a:r>
                      <a:endParaRPr sz="1000" dirty="0">
                        <a:latin typeface="Calibri"/>
                        <a:cs typeface="Calibri"/>
                      </a:endParaRPr>
                    </a:p>
                    <a:p>
                      <a:pPr marL="262255" indent="-171450">
                        <a:lnSpc>
                          <a:spcPct val="100000"/>
                        </a:lnSpc>
                        <a:buFont typeface="Arial"/>
                        <a:buChar char="•"/>
                        <a:tabLst>
                          <a:tab pos="262890" algn="l"/>
                        </a:tabLst>
                      </a:pPr>
                      <a:r>
                        <a:rPr sz="1000" dirty="0">
                          <a:latin typeface="Calibri"/>
                          <a:cs typeface="Calibri"/>
                        </a:rPr>
                        <a:t>Enrichment:</a:t>
                      </a:r>
                      <a:r>
                        <a:rPr sz="1000" spc="-40" dirty="0">
                          <a:latin typeface="Calibri"/>
                          <a:cs typeface="Calibri"/>
                        </a:rPr>
                        <a:t> </a:t>
                      </a:r>
                      <a:r>
                        <a:rPr sz="1000" spc="-20" dirty="0">
                          <a:latin typeface="Calibri"/>
                          <a:cs typeface="Calibri"/>
                        </a:rPr>
                        <a:t>8.5%</a:t>
                      </a:r>
                      <a:endParaRPr sz="1000" dirty="0">
                        <a:latin typeface="Calibri"/>
                        <a:cs typeface="Calibri"/>
                      </a:endParaRPr>
                    </a:p>
                    <a:p>
                      <a:pPr marL="262255" marR="444500" indent="-171450">
                        <a:lnSpc>
                          <a:spcPct val="100000"/>
                        </a:lnSpc>
                        <a:buFont typeface="Arial"/>
                        <a:buChar char="•"/>
                        <a:tabLst>
                          <a:tab pos="262890" algn="l"/>
                        </a:tabLst>
                      </a:pPr>
                      <a:r>
                        <a:rPr sz="1000" dirty="0">
                          <a:latin typeface="Calibri"/>
                          <a:cs typeface="Calibri"/>
                        </a:rPr>
                        <a:t>Refuel</a:t>
                      </a:r>
                      <a:r>
                        <a:rPr sz="1000" spc="-40" dirty="0">
                          <a:latin typeface="Calibri"/>
                          <a:cs typeface="Calibri"/>
                        </a:rPr>
                        <a:t> </a:t>
                      </a:r>
                      <a:r>
                        <a:rPr sz="1000" dirty="0">
                          <a:latin typeface="Calibri"/>
                          <a:cs typeface="Calibri"/>
                        </a:rPr>
                        <a:t>interval:</a:t>
                      </a:r>
                      <a:r>
                        <a:rPr sz="1000" spc="-35" dirty="0">
                          <a:latin typeface="Calibri"/>
                          <a:cs typeface="Calibri"/>
                        </a:rPr>
                        <a:t> </a:t>
                      </a:r>
                      <a:r>
                        <a:rPr sz="1000" spc="-10" dirty="0">
                          <a:latin typeface="Calibri"/>
                          <a:cs typeface="Calibri"/>
                        </a:rPr>
                        <a:t>Online refuelling</a:t>
                      </a:r>
                      <a:endParaRPr sz="1000" dirty="0">
                        <a:latin typeface="Calibri"/>
                        <a:cs typeface="Calibri"/>
                      </a:endParaRPr>
                    </a:p>
                  </a:txBody>
                  <a:tcPr marL="0" marR="0" marT="3746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2DEEE"/>
                    </a:solidFill>
                  </a:tcPr>
                </a:tc>
                <a:tc>
                  <a:txBody>
                    <a:bodyPr/>
                    <a:lstStyle/>
                    <a:p>
                      <a:pPr marL="262255" marR="403860" indent="-171450">
                        <a:lnSpc>
                          <a:spcPct val="100000"/>
                        </a:lnSpc>
                        <a:spcBef>
                          <a:spcPts val="295"/>
                        </a:spcBef>
                        <a:buFont typeface="Arial"/>
                        <a:buChar char="•"/>
                        <a:tabLst>
                          <a:tab pos="262890" algn="l"/>
                        </a:tabLst>
                      </a:pPr>
                      <a:r>
                        <a:rPr sz="1000" dirty="0">
                          <a:latin typeface="Calibri"/>
                          <a:cs typeface="Calibri"/>
                        </a:rPr>
                        <a:t>Framatome</a:t>
                      </a:r>
                      <a:r>
                        <a:rPr sz="1000" spc="-15" dirty="0">
                          <a:latin typeface="Calibri"/>
                          <a:cs typeface="Calibri"/>
                        </a:rPr>
                        <a:t> </a:t>
                      </a:r>
                      <a:r>
                        <a:rPr sz="1000" dirty="0">
                          <a:latin typeface="Calibri"/>
                          <a:cs typeface="Calibri"/>
                        </a:rPr>
                        <a:t>Inc</a:t>
                      </a:r>
                      <a:r>
                        <a:rPr sz="1000" spc="-15" dirty="0">
                          <a:latin typeface="Calibri"/>
                          <a:cs typeface="Calibri"/>
                        </a:rPr>
                        <a:t> </a:t>
                      </a:r>
                      <a:r>
                        <a:rPr sz="1000" spc="-10" dirty="0">
                          <a:latin typeface="Calibri"/>
                          <a:cs typeface="Calibri"/>
                        </a:rPr>
                        <a:t>,United </a:t>
                      </a:r>
                      <a:r>
                        <a:rPr sz="1000" dirty="0">
                          <a:latin typeface="Calibri"/>
                          <a:cs typeface="Calibri"/>
                        </a:rPr>
                        <a:t>States,</a:t>
                      </a:r>
                      <a:r>
                        <a:rPr sz="1000" spc="-30" dirty="0">
                          <a:latin typeface="Calibri"/>
                          <a:cs typeface="Calibri"/>
                        </a:rPr>
                        <a:t> </a:t>
                      </a:r>
                      <a:r>
                        <a:rPr sz="1000" spc="-10" dirty="0">
                          <a:latin typeface="Calibri"/>
                          <a:cs typeface="Calibri"/>
                        </a:rPr>
                        <a:t>France</a:t>
                      </a:r>
                      <a:endParaRPr sz="1000">
                        <a:latin typeface="Calibri"/>
                        <a:cs typeface="Calibri"/>
                      </a:endParaRPr>
                    </a:p>
                    <a:p>
                      <a:pPr marL="262255" indent="-172085">
                        <a:lnSpc>
                          <a:spcPct val="100000"/>
                        </a:lnSpc>
                        <a:buFont typeface="Arial"/>
                        <a:buChar char="•"/>
                        <a:tabLst>
                          <a:tab pos="262890" algn="l"/>
                        </a:tabLst>
                      </a:pPr>
                      <a:r>
                        <a:rPr sz="1000" spc="-10" dirty="0">
                          <a:latin typeface="Calibri"/>
                          <a:cs typeface="Calibri"/>
                        </a:rPr>
                        <a:t>Prismatic-</a:t>
                      </a:r>
                      <a:r>
                        <a:rPr sz="1000" dirty="0">
                          <a:latin typeface="Calibri"/>
                          <a:cs typeface="Calibri"/>
                        </a:rPr>
                        <a:t>bloc</a:t>
                      </a:r>
                      <a:r>
                        <a:rPr sz="1000" spc="30" dirty="0">
                          <a:latin typeface="Calibri"/>
                          <a:cs typeface="Calibri"/>
                        </a:rPr>
                        <a:t> </a:t>
                      </a:r>
                      <a:r>
                        <a:rPr sz="1000" spc="-20" dirty="0">
                          <a:latin typeface="Calibri"/>
                          <a:cs typeface="Calibri"/>
                        </a:rPr>
                        <a:t>HTGR</a:t>
                      </a:r>
                      <a:endParaRPr sz="1000">
                        <a:latin typeface="Calibri"/>
                        <a:cs typeface="Calibri"/>
                      </a:endParaRPr>
                    </a:p>
                    <a:p>
                      <a:pPr marL="262255" marR="291465" indent="-171450">
                        <a:lnSpc>
                          <a:spcPct val="100000"/>
                        </a:lnSpc>
                        <a:buFont typeface="Arial"/>
                        <a:buChar char="•"/>
                        <a:tabLst>
                          <a:tab pos="262890" algn="l"/>
                        </a:tabLst>
                      </a:pPr>
                      <a:r>
                        <a:rPr sz="1000" dirty="0">
                          <a:latin typeface="Calibri"/>
                          <a:cs typeface="Calibri"/>
                        </a:rPr>
                        <a:t>625</a:t>
                      </a:r>
                      <a:r>
                        <a:rPr sz="1000" spc="5" dirty="0">
                          <a:latin typeface="Calibri"/>
                          <a:cs typeface="Calibri"/>
                        </a:rPr>
                        <a:t> </a:t>
                      </a:r>
                      <a:r>
                        <a:rPr sz="1000" dirty="0">
                          <a:latin typeface="Calibri"/>
                          <a:cs typeface="Calibri"/>
                        </a:rPr>
                        <a:t>MWt</a:t>
                      </a:r>
                      <a:r>
                        <a:rPr sz="1000" spc="-20" dirty="0">
                          <a:latin typeface="Calibri"/>
                          <a:cs typeface="Calibri"/>
                        </a:rPr>
                        <a:t> </a:t>
                      </a:r>
                      <a:r>
                        <a:rPr sz="1000" dirty="0">
                          <a:latin typeface="Calibri"/>
                          <a:cs typeface="Calibri"/>
                        </a:rPr>
                        <a:t>/</a:t>
                      </a:r>
                      <a:r>
                        <a:rPr sz="1000" spc="-5" dirty="0">
                          <a:latin typeface="Calibri"/>
                          <a:cs typeface="Calibri"/>
                        </a:rPr>
                        <a:t> </a:t>
                      </a:r>
                      <a:r>
                        <a:rPr sz="1000" dirty="0">
                          <a:latin typeface="Calibri"/>
                          <a:cs typeface="Calibri"/>
                        </a:rPr>
                        <a:t>272</a:t>
                      </a:r>
                      <a:r>
                        <a:rPr sz="1000" spc="5" dirty="0">
                          <a:latin typeface="Calibri"/>
                          <a:cs typeface="Calibri"/>
                        </a:rPr>
                        <a:t> </a:t>
                      </a:r>
                      <a:r>
                        <a:rPr sz="1000" dirty="0">
                          <a:latin typeface="Calibri"/>
                          <a:cs typeface="Calibri"/>
                        </a:rPr>
                        <a:t>MWe</a:t>
                      </a:r>
                      <a:r>
                        <a:rPr sz="1000" spc="-20" dirty="0">
                          <a:latin typeface="Calibri"/>
                          <a:cs typeface="Calibri"/>
                        </a:rPr>
                        <a:t> </a:t>
                      </a:r>
                      <a:r>
                        <a:rPr sz="1000" spc="-25" dirty="0">
                          <a:latin typeface="Calibri"/>
                          <a:cs typeface="Calibri"/>
                        </a:rPr>
                        <a:t>per </a:t>
                      </a:r>
                      <a:r>
                        <a:rPr sz="1000" spc="-10" dirty="0">
                          <a:latin typeface="Calibri"/>
                          <a:cs typeface="Calibri"/>
                        </a:rPr>
                        <a:t>module</a:t>
                      </a:r>
                      <a:endParaRPr sz="1000">
                        <a:latin typeface="Calibri"/>
                        <a:cs typeface="Calibri"/>
                      </a:endParaRPr>
                    </a:p>
                    <a:p>
                      <a:pPr marL="262255" indent="-172085">
                        <a:lnSpc>
                          <a:spcPct val="100000"/>
                        </a:lnSpc>
                        <a:spcBef>
                          <a:spcPts val="5"/>
                        </a:spcBef>
                        <a:buFont typeface="Arial"/>
                        <a:buChar char="•"/>
                        <a:tabLst>
                          <a:tab pos="262890" algn="l"/>
                        </a:tabLst>
                      </a:pPr>
                      <a:r>
                        <a:rPr sz="1000" dirty="0">
                          <a:latin typeface="Calibri"/>
                          <a:cs typeface="Calibri"/>
                        </a:rPr>
                        <a:t>Forced</a:t>
                      </a:r>
                      <a:r>
                        <a:rPr sz="1000" spc="-20" dirty="0">
                          <a:latin typeface="Calibri"/>
                          <a:cs typeface="Calibri"/>
                        </a:rPr>
                        <a:t> </a:t>
                      </a:r>
                      <a:r>
                        <a:rPr sz="1000" spc="-10" dirty="0">
                          <a:latin typeface="Calibri"/>
                          <a:cs typeface="Calibri"/>
                        </a:rPr>
                        <a:t>convection</a:t>
                      </a:r>
                      <a:endParaRPr sz="1000">
                        <a:latin typeface="Calibri"/>
                        <a:cs typeface="Calibri"/>
                      </a:endParaRPr>
                    </a:p>
                    <a:p>
                      <a:pPr marL="262255" indent="-172085">
                        <a:lnSpc>
                          <a:spcPts val="1200"/>
                        </a:lnSpc>
                        <a:buFont typeface="Arial"/>
                        <a:buChar char="•"/>
                        <a:tabLst>
                          <a:tab pos="262890" algn="l"/>
                        </a:tabLst>
                      </a:pPr>
                      <a:r>
                        <a:rPr sz="1000" dirty="0">
                          <a:latin typeface="Calibri"/>
                          <a:cs typeface="Calibri"/>
                        </a:rPr>
                        <a:t>Core</a:t>
                      </a:r>
                      <a:r>
                        <a:rPr sz="1000" spc="-20" dirty="0">
                          <a:latin typeface="Calibri"/>
                          <a:cs typeface="Calibri"/>
                        </a:rPr>
                        <a:t> </a:t>
                      </a:r>
                      <a:r>
                        <a:rPr sz="1000" dirty="0">
                          <a:latin typeface="Calibri"/>
                          <a:cs typeface="Calibri"/>
                        </a:rPr>
                        <a:t>Outlet</a:t>
                      </a:r>
                      <a:r>
                        <a:rPr sz="1000" spc="-20" dirty="0">
                          <a:latin typeface="Calibri"/>
                          <a:cs typeface="Calibri"/>
                        </a:rPr>
                        <a:t> </a:t>
                      </a:r>
                      <a:r>
                        <a:rPr sz="1000" dirty="0">
                          <a:latin typeface="Calibri"/>
                          <a:cs typeface="Calibri"/>
                        </a:rPr>
                        <a:t>Temp:</a:t>
                      </a:r>
                      <a:r>
                        <a:rPr sz="1000" spc="-15" dirty="0">
                          <a:latin typeface="Calibri"/>
                          <a:cs typeface="Calibri"/>
                        </a:rPr>
                        <a:t> </a:t>
                      </a:r>
                      <a:r>
                        <a:rPr sz="1000" spc="-20" dirty="0">
                          <a:latin typeface="Calibri"/>
                          <a:cs typeface="Calibri"/>
                        </a:rPr>
                        <a:t>750</a:t>
                      </a:r>
                      <a:r>
                        <a:rPr sz="975" spc="-30" baseline="25641" dirty="0">
                          <a:latin typeface="Calibri"/>
                          <a:cs typeface="Calibri"/>
                        </a:rPr>
                        <a:t>o</a:t>
                      </a:r>
                      <a:r>
                        <a:rPr sz="1000" spc="-20" dirty="0">
                          <a:latin typeface="Calibri"/>
                          <a:cs typeface="Calibri"/>
                        </a:rPr>
                        <a:t>C</a:t>
                      </a:r>
                      <a:endParaRPr sz="1000">
                        <a:latin typeface="Calibri"/>
                        <a:cs typeface="Calibri"/>
                      </a:endParaRPr>
                    </a:p>
                    <a:p>
                      <a:pPr marL="262255" marR="317500" indent="-171450">
                        <a:lnSpc>
                          <a:spcPts val="1200"/>
                        </a:lnSpc>
                        <a:spcBef>
                          <a:spcPts val="35"/>
                        </a:spcBef>
                        <a:buFont typeface="Arial"/>
                        <a:buChar char="•"/>
                        <a:tabLst>
                          <a:tab pos="262890" algn="l"/>
                        </a:tabLst>
                      </a:pPr>
                      <a:r>
                        <a:rPr sz="1000" dirty="0">
                          <a:latin typeface="Calibri"/>
                          <a:cs typeface="Calibri"/>
                        </a:rPr>
                        <a:t>Enrichment:</a:t>
                      </a:r>
                      <a:r>
                        <a:rPr sz="1000" spc="-35" dirty="0">
                          <a:latin typeface="Calibri"/>
                          <a:cs typeface="Calibri"/>
                        </a:rPr>
                        <a:t> </a:t>
                      </a:r>
                      <a:r>
                        <a:rPr sz="1000" dirty="0">
                          <a:latin typeface="Calibri"/>
                          <a:cs typeface="Calibri"/>
                        </a:rPr>
                        <a:t>&lt;14.5%</a:t>
                      </a:r>
                      <a:r>
                        <a:rPr sz="1000" spc="-20" dirty="0">
                          <a:latin typeface="Calibri"/>
                          <a:cs typeface="Calibri"/>
                        </a:rPr>
                        <a:t> avg, </a:t>
                      </a:r>
                      <a:r>
                        <a:rPr sz="1000" dirty="0">
                          <a:latin typeface="Calibri"/>
                          <a:cs typeface="Calibri"/>
                        </a:rPr>
                        <a:t>18.5%</a:t>
                      </a:r>
                      <a:r>
                        <a:rPr sz="1000" spc="-5" dirty="0">
                          <a:latin typeface="Calibri"/>
                          <a:cs typeface="Calibri"/>
                        </a:rPr>
                        <a:t> </a:t>
                      </a:r>
                      <a:r>
                        <a:rPr sz="1000" spc="-25" dirty="0">
                          <a:latin typeface="Calibri"/>
                          <a:cs typeface="Calibri"/>
                        </a:rPr>
                        <a:t>max</a:t>
                      </a:r>
                      <a:endParaRPr sz="1000">
                        <a:latin typeface="Calibri"/>
                        <a:cs typeface="Calibri"/>
                      </a:endParaRPr>
                    </a:p>
                    <a:p>
                      <a:pPr marL="262255" marR="251460" indent="-171450">
                        <a:lnSpc>
                          <a:spcPts val="1200"/>
                        </a:lnSpc>
                        <a:buFont typeface="Arial"/>
                        <a:buChar char="•"/>
                        <a:tabLst>
                          <a:tab pos="262890" algn="l"/>
                        </a:tabLst>
                      </a:pPr>
                      <a:r>
                        <a:rPr sz="1000" dirty="0">
                          <a:latin typeface="Calibri"/>
                          <a:cs typeface="Calibri"/>
                        </a:rPr>
                        <a:t>Refuel</a:t>
                      </a:r>
                      <a:r>
                        <a:rPr sz="1000" spc="-45" dirty="0">
                          <a:latin typeface="Calibri"/>
                          <a:cs typeface="Calibri"/>
                        </a:rPr>
                        <a:t> </a:t>
                      </a:r>
                      <a:r>
                        <a:rPr sz="1000" dirty="0">
                          <a:latin typeface="Calibri"/>
                          <a:cs typeface="Calibri"/>
                        </a:rPr>
                        <a:t>interval:</a:t>
                      </a:r>
                      <a:r>
                        <a:rPr sz="1000" spc="-25" dirty="0">
                          <a:latin typeface="Calibri"/>
                          <a:cs typeface="Calibri"/>
                        </a:rPr>
                        <a:t> </a:t>
                      </a:r>
                      <a:r>
                        <a:rPr sz="1000" dirty="0">
                          <a:latin typeface="Calibri"/>
                          <a:cs typeface="Calibri"/>
                        </a:rPr>
                        <a:t>½</a:t>
                      </a:r>
                      <a:r>
                        <a:rPr sz="1000" spc="-10" dirty="0">
                          <a:latin typeface="Calibri"/>
                          <a:cs typeface="Calibri"/>
                        </a:rPr>
                        <a:t> </a:t>
                      </a:r>
                      <a:r>
                        <a:rPr sz="1000" spc="-20" dirty="0">
                          <a:latin typeface="Calibri"/>
                          <a:cs typeface="Calibri"/>
                        </a:rPr>
                        <a:t>core </a:t>
                      </a:r>
                      <a:r>
                        <a:rPr sz="1000" dirty="0">
                          <a:latin typeface="Calibri"/>
                          <a:cs typeface="Calibri"/>
                        </a:rPr>
                        <a:t>replaced</a:t>
                      </a:r>
                      <a:r>
                        <a:rPr sz="1000" spc="-25" dirty="0">
                          <a:latin typeface="Calibri"/>
                          <a:cs typeface="Calibri"/>
                        </a:rPr>
                        <a:t> </a:t>
                      </a:r>
                      <a:r>
                        <a:rPr sz="1000" dirty="0">
                          <a:latin typeface="Calibri"/>
                          <a:cs typeface="Calibri"/>
                        </a:rPr>
                        <a:t>every</a:t>
                      </a:r>
                      <a:r>
                        <a:rPr sz="1000" spc="-15" dirty="0">
                          <a:latin typeface="Calibri"/>
                          <a:cs typeface="Calibri"/>
                        </a:rPr>
                        <a:t> </a:t>
                      </a:r>
                      <a:r>
                        <a:rPr sz="1000" dirty="0">
                          <a:latin typeface="Calibri"/>
                          <a:cs typeface="Calibri"/>
                        </a:rPr>
                        <a:t>18</a:t>
                      </a:r>
                      <a:r>
                        <a:rPr sz="1000" spc="-10" dirty="0">
                          <a:latin typeface="Calibri"/>
                          <a:cs typeface="Calibri"/>
                        </a:rPr>
                        <a:t> months</a:t>
                      </a:r>
                      <a:endParaRPr sz="1000">
                        <a:latin typeface="Calibri"/>
                        <a:cs typeface="Calibri"/>
                      </a:endParaRPr>
                    </a:p>
                  </a:txBody>
                  <a:tcPr marL="0" marR="0" marT="3746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2DEEE"/>
                    </a:solidFill>
                  </a:tcPr>
                </a:tc>
                <a:tc>
                  <a:txBody>
                    <a:bodyPr/>
                    <a:lstStyle/>
                    <a:p>
                      <a:pPr marL="262255" indent="-172085">
                        <a:lnSpc>
                          <a:spcPct val="100000"/>
                        </a:lnSpc>
                        <a:spcBef>
                          <a:spcPts val="295"/>
                        </a:spcBef>
                        <a:buFont typeface="Arial"/>
                        <a:buChar char="•"/>
                        <a:tabLst>
                          <a:tab pos="262890" algn="l"/>
                        </a:tabLst>
                      </a:pPr>
                      <a:r>
                        <a:rPr sz="1000" dirty="0">
                          <a:latin typeface="Calibri"/>
                          <a:cs typeface="Calibri"/>
                        </a:rPr>
                        <a:t>JAEA,</a:t>
                      </a:r>
                      <a:r>
                        <a:rPr sz="1000" spc="-20" dirty="0">
                          <a:latin typeface="Calibri"/>
                          <a:cs typeface="Calibri"/>
                        </a:rPr>
                        <a:t> </a:t>
                      </a:r>
                      <a:r>
                        <a:rPr sz="1000" spc="-10" dirty="0">
                          <a:latin typeface="Calibri"/>
                          <a:cs typeface="Calibri"/>
                        </a:rPr>
                        <a:t>Japan</a:t>
                      </a:r>
                      <a:endParaRPr sz="1000">
                        <a:latin typeface="Calibri"/>
                        <a:cs typeface="Calibri"/>
                      </a:endParaRPr>
                    </a:p>
                    <a:p>
                      <a:pPr marL="262255" indent="-172085">
                        <a:lnSpc>
                          <a:spcPct val="100000"/>
                        </a:lnSpc>
                        <a:buFont typeface="Arial"/>
                        <a:buChar char="•"/>
                        <a:tabLst>
                          <a:tab pos="262890" algn="l"/>
                        </a:tabLst>
                      </a:pPr>
                      <a:r>
                        <a:rPr sz="1000" dirty="0">
                          <a:latin typeface="Calibri"/>
                          <a:cs typeface="Calibri"/>
                        </a:rPr>
                        <a:t>Prismatic</a:t>
                      </a:r>
                      <a:r>
                        <a:rPr sz="1000" spc="-45" dirty="0">
                          <a:latin typeface="Calibri"/>
                          <a:cs typeface="Calibri"/>
                        </a:rPr>
                        <a:t> </a:t>
                      </a:r>
                      <a:r>
                        <a:rPr sz="1000" spc="-20" dirty="0">
                          <a:latin typeface="Calibri"/>
                          <a:cs typeface="Calibri"/>
                        </a:rPr>
                        <a:t>HTGR</a:t>
                      </a:r>
                      <a:endParaRPr sz="1000">
                        <a:latin typeface="Calibri"/>
                        <a:cs typeface="Calibri"/>
                      </a:endParaRPr>
                    </a:p>
                    <a:p>
                      <a:pPr marL="262255" indent="-172085">
                        <a:lnSpc>
                          <a:spcPct val="100000"/>
                        </a:lnSpc>
                        <a:buFont typeface="Arial"/>
                        <a:buChar char="•"/>
                        <a:tabLst>
                          <a:tab pos="262890" algn="l"/>
                        </a:tabLst>
                      </a:pPr>
                      <a:r>
                        <a:rPr sz="1000" dirty="0">
                          <a:latin typeface="Calibri"/>
                          <a:cs typeface="Calibri"/>
                        </a:rPr>
                        <a:t>600 MWt</a:t>
                      </a:r>
                      <a:r>
                        <a:rPr sz="1000" spc="-20" dirty="0">
                          <a:latin typeface="Calibri"/>
                          <a:cs typeface="Calibri"/>
                        </a:rPr>
                        <a:t> </a:t>
                      </a:r>
                      <a:r>
                        <a:rPr sz="1000" dirty="0">
                          <a:latin typeface="Calibri"/>
                          <a:cs typeface="Calibri"/>
                        </a:rPr>
                        <a:t>/</a:t>
                      </a:r>
                      <a:r>
                        <a:rPr sz="1000" spc="-5" dirty="0">
                          <a:latin typeface="Calibri"/>
                          <a:cs typeface="Calibri"/>
                        </a:rPr>
                        <a:t> </a:t>
                      </a:r>
                      <a:r>
                        <a:rPr sz="1000" dirty="0">
                          <a:latin typeface="Calibri"/>
                          <a:cs typeface="Calibri"/>
                        </a:rPr>
                        <a:t>100~300</a:t>
                      </a:r>
                      <a:r>
                        <a:rPr sz="1000" spc="20" dirty="0">
                          <a:latin typeface="Calibri"/>
                          <a:cs typeface="Calibri"/>
                        </a:rPr>
                        <a:t> </a:t>
                      </a:r>
                      <a:r>
                        <a:rPr sz="1000" spc="-25" dirty="0">
                          <a:latin typeface="Calibri"/>
                          <a:cs typeface="Calibri"/>
                        </a:rPr>
                        <a:t>MWe</a:t>
                      </a:r>
                      <a:endParaRPr sz="1000">
                        <a:latin typeface="Calibri"/>
                        <a:cs typeface="Calibri"/>
                      </a:endParaRPr>
                    </a:p>
                    <a:p>
                      <a:pPr marL="262255" marR="378460" indent="-171450">
                        <a:lnSpc>
                          <a:spcPct val="100000"/>
                        </a:lnSpc>
                        <a:buFont typeface="Arial"/>
                        <a:buChar char="•"/>
                        <a:tabLst>
                          <a:tab pos="262890" algn="l"/>
                        </a:tabLst>
                      </a:pPr>
                      <a:r>
                        <a:rPr sz="1000" dirty="0">
                          <a:latin typeface="Calibri"/>
                          <a:cs typeface="Calibri"/>
                        </a:rPr>
                        <a:t>Core</a:t>
                      </a:r>
                      <a:r>
                        <a:rPr sz="1000" spc="-20" dirty="0">
                          <a:latin typeface="Calibri"/>
                          <a:cs typeface="Calibri"/>
                        </a:rPr>
                        <a:t> </a:t>
                      </a:r>
                      <a:r>
                        <a:rPr sz="1000" dirty="0">
                          <a:latin typeface="Calibri"/>
                          <a:cs typeface="Calibri"/>
                        </a:rPr>
                        <a:t>Outlet</a:t>
                      </a:r>
                      <a:r>
                        <a:rPr sz="1000" spc="-20" dirty="0">
                          <a:latin typeface="Calibri"/>
                          <a:cs typeface="Calibri"/>
                        </a:rPr>
                        <a:t> </a:t>
                      </a:r>
                      <a:r>
                        <a:rPr sz="1000" dirty="0">
                          <a:latin typeface="Calibri"/>
                          <a:cs typeface="Calibri"/>
                        </a:rPr>
                        <a:t>Temp:</a:t>
                      </a:r>
                      <a:r>
                        <a:rPr sz="1000" spc="-15" dirty="0">
                          <a:latin typeface="Calibri"/>
                          <a:cs typeface="Calibri"/>
                        </a:rPr>
                        <a:t> </a:t>
                      </a:r>
                      <a:r>
                        <a:rPr sz="1000" spc="-20" dirty="0">
                          <a:latin typeface="Calibri"/>
                          <a:cs typeface="Calibri"/>
                        </a:rPr>
                        <a:t>850- </a:t>
                      </a:r>
                      <a:r>
                        <a:rPr sz="1000" spc="-10" dirty="0">
                          <a:latin typeface="Calibri"/>
                          <a:cs typeface="Calibri"/>
                        </a:rPr>
                        <a:t>950</a:t>
                      </a:r>
                      <a:r>
                        <a:rPr sz="975" spc="-15" baseline="25641" dirty="0">
                          <a:latin typeface="Calibri"/>
                          <a:cs typeface="Calibri"/>
                        </a:rPr>
                        <a:t>o</a:t>
                      </a:r>
                      <a:r>
                        <a:rPr sz="1000" spc="-10" dirty="0">
                          <a:latin typeface="Calibri"/>
                          <a:cs typeface="Calibri"/>
                        </a:rPr>
                        <a:t>C</a:t>
                      </a:r>
                      <a:endParaRPr sz="1000">
                        <a:latin typeface="Calibri"/>
                        <a:cs typeface="Calibri"/>
                      </a:endParaRPr>
                    </a:p>
                    <a:p>
                      <a:pPr marL="262255" indent="-172085">
                        <a:lnSpc>
                          <a:spcPts val="1200"/>
                        </a:lnSpc>
                        <a:buFont typeface="Arial"/>
                        <a:buChar char="•"/>
                        <a:tabLst>
                          <a:tab pos="262890" algn="l"/>
                        </a:tabLst>
                      </a:pPr>
                      <a:r>
                        <a:rPr sz="1000" dirty="0">
                          <a:latin typeface="Calibri"/>
                          <a:cs typeface="Calibri"/>
                        </a:rPr>
                        <a:t>Enrichment:</a:t>
                      </a:r>
                      <a:r>
                        <a:rPr sz="1000" spc="-40" dirty="0">
                          <a:latin typeface="Calibri"/>
                          <a:cs typeface="Calibri"/>
                        </a:rPr>
                        <a:t> </a:t>
                      </a:r>
                      <a:r>
                        <a:rPr sz="1000" spc="-20" dirty="0">
                          <a:latin typeface="Calibri"/>
                          <a:cs typeface="Calibri"/>
                        </a:rPr>
                        <a:t>&lt;14%</a:t>
                      </a:r>
                      <a:endParaRPr sz="1000">
                        <a:latin typeface="Calibri"/>
                        <a:cs typeface="Calibri"/>
                      </a:endParaRPr>
                    </a:p>
                    <a:p>
                      <a:pPr marL="262255" indent="-172085">
                        <a:lnSpc>
                          <a:spcPct val="100000"/>
                        </a:lnSpc>
                        <a:spcBef>
                          <a:spcPts val="5"/>
                        </a:spcBef>
                        <a:buFont typeface="Arial"/>
                        <a:buChar char="•"/>
                        <a:tabLst>
                          <a:tab pos="262890" algn="l"/>
                        </a:tabLst>
                      </a:pPr>
                      <a:r>
                        <a:rPr sz="1000" dirty="0">
                          <a:latin typeface="Calibri"/>
                          <a:cs typeface="Calibri"/>
                        </a:rPr>
                        <a:t>Refuel</a:t>
                      </a:r>
                      <a:r>
                        <a:rPr sz="1000" spc="-35" dirty="0">
                          <a:latin typeface="Calibri"/>
                          <a:cs typeface="Calibri"/>
                        </a:rPr>
                        <a:t> </a:t>
                      </a:r>
                      <a:r>
                        <a:rPr sz="1000" dirty="0">
                          <a:latin typeface="Calibri"/>
                          <a:cs typeface="Calibri"/>
                        </a:rPr>
                        <a:t>interval:</a:t>
                      </a:r>
                      <a:r>
                        <a:rPr sz="1000" spc="-30" dirty="0">
                          <a:latin typeface="Calibri"/>
                          <a:cs typeface="Calibri"/>
                        </a:rPr>
                        <a:t> </a:t>
                      </a:r>
                      <a:r>
                        <a:rPr sz="1000" dirty="0">
                          <a:latin typeface="Calibri"/>
                          <a:cs typeface="Calibri"/>
                        </a:rPr>
                        <a:t>48</a:t>
                      </a:r>
                      <a:r>
                        <a:rPr sz="1000" spc="-10" dirty="0">
                          <a:latin typeface="Calibri"/>
                          <a:cs typeface="Calibri"/>
                        </a:rPr>
                        <a:t> months</a:t>
                      </a:r>
                      <a:endParaRPr sz="1000">
                        <a:latin typeface="Calibri"/>
                        <a:cs typeface="Calibri"/>
                      </a:endParaRPr>
                    </a:p>
                    <a:p>
                      <a:pPr marL="262255" indent="-172085">
                        <a:lnSpc>
                          <a:spcPct val="100000"/>
                        </a:lnSpc>
                        <a:buFont typeface="Arial"/>
                        <a:buChar char="•"/>
                        <a:tabLst>
                          <a:tab pos="262890" algn="l"/>
                        </a:tabLst>
                      </a:pPr>
                      <a:r>
                        <a:rPr sz="1000" dirty="0">
                          <a:latin typeface="Calibri"/>
                          <a:cs typeface="Calibri"/>
                        </a:rPr>
                        <a:t>Multiple</a:t>
                      </a:r>
                      <a:r>
                        <a:rPr sz="1000" spc="-40" dirty="0">
                          <a:latin typeface="Calibri"/>
                          <a:cs typeface="Calibri"/>
                        </a:rPr>
                        <a:t> </a:t>
                      </a:r>
                      <a:r>
                        <a:rPr sz="1000" spc="-10" dirty="0">
                          <a:latin typeface="Calibri"/>
                          <a:cs typeface="Calibri"/>
                        </a:rPr>
                        <a:t>applications</a:t>
                      </a:r>
                      <a:endParaRPr sz="1000">
                        <a:latin typeface="Calibri"/>
                        <a:cs typeface="Calibri"/>
                      </a:endParaRPr>
                    </a:p>
                  </a:txBody>
                  <a:tcPr marL="0" marR="0" marT="3746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2DEEE"/>
                    </a:solidFill>
                  </a:tcPr>
                </a:tc>
                <a:tc>
                  <a:txBody>
                    <a:bodyPr/>
                    <a:lstStyle/>
                    <a:p>
                      <a:pPr marL="262255" indent="-172085">
                        <a:lnSpc>
                          <a:spcPct val="100000"/>
                        </a:lnSpc>
                        <a:spcBef>
                          <a:spcPts val="295"/>
                        </a:spcBef>
                        <a:buFont typeface="Arial"/>
                        <a:buChar char="•"/>
                        <a:tabLst>
                          <a:tab pos="262890" algn="l"/>
                        </a:tabLst>
                      </a:pPr>
                      <a:r>
                        <a:rPr sz="1000" dirty="0">
                          <a:latin typeface="Calibri"/>
                          <a:cs typeface="Calibri"/>
                        </a:rPr>
                        <a:t>PBMR</a:t>
                      </a:r>
                      <a:r>
                        <a:rPr sz="1000" spc="-25" dirty="0">
                          <a:latin typeface="Calibri"/>
                          <a:cs typeface="Calibri"/>
                        </a:rPr>
                        <a:t> </a:t>
                      </a:r>
                      <a:r>
                        <a:rPr sz="1000" dirty="0">
                          <a:latin typeface="Calibri"/>
                          <a:cs typeface="Calibri"/>
                        </a:rPr>
                        <a:t>SOC,</a:t>
                      </a:r>
                      <a:r>
                        <a:rPr sz="1000" spc="-10" dirty="0">
                          <a:latin typeface="Calibri"/>
                          <a:cs typeface="Calibri"/>
                        </a:rPr>
                        <a:t> </a:t>
                      </a:r>
                      <a:r>
                        <a:rPr sz="1000" dirty="0">
                          <a:latin typeface="Calibri"/>
                          <a:cs typeface="Calibri"/>
                        </a:rPr>
                        <a:t>Ltd,</a:t>
                      </a:r>
                      <a:r>
                        <a:rPr sz="1000" spc="-5" dirty="0">
                          <a:latin typeface="Calibri"/>
                          <a:cs typeface="Calibri"/>
                        </a:rPr>
                        <a:t> </a:t>
                      </a:r>
                      <a:r>
                        <a:rPr sz="1000" dirty="0">
                          <a:latin typeface="Calibri"/>
                          <a:cs typeface="Calibri"/>
                        </a:rPr>
                        <a:t>South</a:t>
                      </a:r>
                      <a:r>
                        <a:rPr sz="1000" spc="-15" dirty="0">
                          <a:latin typeface="Calibri"/>
                          <a:cs typeface="Calibri"/>
                        </a:rPr>
                        <a:t> </a:t>
                      </a:r>
                      <a:r>
                        <a:rPr sz="1000" spc="-10" dirty="0">
                          <a:latin typeface="Calibri"/>
                          <a:cs typeface="Calibri"/>
                        </a:rPr>
                        <a:t>Africa</a:t>
                      </a:r>
                      <a:endParaRPr sz="1000">
                        <a:latin typeface="Calibri"/>
                        <a:cs typeface="Calibri"/>
                      </a:endParaRPr>
                    </a:p>
                    <a:p>
                      <a:pPr marL="262255" indent="-172085">
                        <a:lnSpc>
                          <a:spcPct val="100000"/>
                        </a:lnSpc>
                        <a:buFont typeface="Arial"/>
                        <a:buChar char="•"/>
                        <a:tabLst>
                          <a:tab pos="262890" algn="l"/>
                        </a:tabLst>
                      </a:pPr>
                      <a:r>
                        <a:rPr sz="1000" spc="-10" dirty="0">
                          <a:latin typeface="Calibri"/>
                          <a:cs typeface="Calibri"/>
                        </a:rPr>
                        <a:t>Pebble-</a:t>
                      </a:r>
                      <a:r>
                        <a:rPr sz="1000" dirty="0">
                          <a:latin typeface="Calibri"/>
                          <a:cs typeface="Calibri"/>
                        </a:rPr>
                        <a:t>Bed</a:t>
                      </a:r>
                      <a:r>
                        <a:rPr sz="1000" spc="30" dirty="0">
                          <a:latin typeface="Calibri"/>
                          <a:cs typeface="Calibri"/>
                        </a:rPr>
                        <a:t> </a:t>
                      </a:r>
                      <a:r>
                        <a:rPr sz="1000" spc="-20" dirty="0">
                          <a:latin typeface="Calibri"/>
                          <a:cs typeface="Calibri"/>
                        </a:rPr>
                        <a:t>HTGR</a:t>
                      </a:r>
                      <a:endParaRPr sz="1000">
                        <a:latin typeface="Calibri"/>
                        <a:cs typeface="Calibri"/>
                      </a:endParaRPr>
                    </a:p>
                    <a:p>
                      <a:pPr marL="262255" indent="-172085">
                        <a:lnSpc>
                          <a:spcPct val="100000"/>
                        </a:lnSpc>
                        <a:buFont typeface="Arial"/>
                        <a:buChar char="•"/>
                        <a:tabLst>
                          <a:tab pos="262890" algn="l"/>
                        </a:tabLst>
                      </a:pPr>
                      <a:r>
                        <a:rPr sz="1000" dirty="0">
                          <a:latin typeface="Calibri"/>
                          <a:cs typeface="Calibri"/>
                        </a:rPr>
                        <a:t>Forced</a:t>
                      </a:r>
                      <a:r>
                        <a:rPr sz="1000" spc="-20" dirty="0">
                          <a:latin typeface="Calibri"/>
                          <a:cs typeface="Calibri"/>
                        </a:rPr>
                        <a:t> </a:t>
                      </a:r>
                      <a:r>
                        <a:rPr sz="1000" spc="-10" dirty="0">
                          <a:latin typeface="Calibri"/>
                          <a:cs typeface="Calibri"/>
                        </a:rPr>
                        <a:t>Circulation</a:t>
                      </a:r>
                      <a:endParaRPr sz="1000">
                        <a:latin typeface="Calibri"/>
                        <a:cs typeface="Calibri"/>
                      </a:endParaRPr>
                    </a:p>
                    <a:p>
                      <a:pPr marL="262255" marR="292100" indent="-171450">
                        <a:lnSpc>
                          <a:spcPct val="100000"/>
                        </a:lnSpc>
                        <a:buFont typeface="Arial"/>
                        <a:buChar char="•"/>
                        <a:tabLst>
                          <a:tab pos="262890" algn="l"/>
                        </a:tabLst>
                      </a:pPr>
                      <a:r>
                        <a:rPr sz="1000" dirty="0">
                          <a:latin typeface="Calibri"/>
                          <a:cs typeface="Calibri"/>
                        </a:rPr>
                        <a:t>400</a:t>
                      </a:r>
                      <a:r>
                        <a:rPr sz="1000" spc="5" dirty="0">
                          <a:latin typeface="Calibri"/>
                          <a:cs typeface="Calibri"/>
                        </a:rPr>
                        <a:t> </a:t>
                      </a:r>
                      <a:r>
                        <a:rPr sz="1000" dirty="0">
                          <a:latin typeface="Calibri"/>
                          <a:cs typeface="Calibri"/>
                        </a:rPr>
                        <a:t>MWt</a:t>
                      </a:r>
                      <a:r>
                        <a:rPr sz="1000" spc="-20" dirty="0">
                          <a:latin typeface="Calibri"/>
                          <a:cs typeface="Calibri"/>
                        </a:rPr>
                        <a:t> </a:t>
                      </a:r>
                      <a:r>
                        <a:rPr sz="1000" dirty="0">
                          <a:latin typeface="Calibri"/>
                          <a:cs typeface="Calibri"/>
                        </a:rPr>
                        <a:t>/</a:t>
                      </a:r>
                      <a:r>
                        <a:rPr sz="1000" spc="-5" dirty="0">
                          <a:latin typeface="Calibri"/>
                          <a:cs typeface="Calibri"/>
                        </a:rPr>
                        <a:t> </a:t>
                      </a:r>
                      <a:r>
                        <a:rPr sz="1000" dirty="0">
                          <a:latin typeface="Calibri"/>
                          <a:cs typeface="Calibri"/>
                        </a:rPr>
                        <a:t>165</a:t>
                      </a:r>
                      <a:r>
                        <a:rPr sz="1000" spc="5" dirty="0">
                          <a:latin typeface="Calibri"/>
                          <a:cs typeface="Calibri"/>
                        </a:rPr>
                        <a:t> </a:t>
                      </a:r>
                      <a:r>
                        <a:rPr sz="1000" dirty="0">
                          <a:latin typeface="Calibri"/>
                          <a:cs typeface="Calibri"/>
                        </a:rPr>
                        <a:t>MWe</a:t>
                      </a:r>
                      <a:r>
                        <a:rPr sz="1000" spc="-20" dirty="0">
                          <a:latin typeface="Calibri"/>
                          <a:cs typeface="Calibri"/>
                        </a:rPr>
                        <a:t> </a:t>
                      </a:r>
                      <a:r>
                        <a:rPr sz="1000" spc="-25" dirty="0">
                          <a:latin typeface="Calibri"/>
                          <a:cs typeface="Calibri"/>
                        </a:rPr>
                        <a:t>per </a:t>
                      </a:r>
                      <a:r>
                        <a:rPr sz="1000" spc="-10" dirty="0">
                          <a:latin typeface="Calibri"/>
                          <a:cs typeface="Calibri"/>
                        </a:rPr>
                        <a:t>module</a:t>
                      </a:r>
                      <a:endParaRPr sz="1000">
                        <a:latin typeface="Calibri"/>
                        <a:cs typeface="Calibri"/>
                      </a:endParaRPr>
                    </a:p>
                    <a:p>
                      <a:pPr marL="262255" indent="-172085">
                        <a:lnSpc>
                          <a:spcPts val="1200"/>
                        </a:lnSpc>
                        <a:spcBef>
                          <a:spcPts val="5"/>
                        </a:spcBef>
                        <a:buFont typeface="Arial"/>
                        <a:buChar char="•"/>
                        <a:tabLst>
                          <a:tab pos="262890" algn="l"/>
                        </a:tabLst>
                      </a:pPr>
                      <a:r>
                        <a:rPr sz="1000" dirty="0">
                          <a:latin typeface="Calibri"/>
                          <a:cs typeface="Calibri"/>
                        </a:rPr>
                        <a:t>Core</a:t>
                      </a:r>
                      <a:r>
                        <a:rPr sz="1000" spc="-20" dirty="0">
                          <a:latin typeface="Calibri"/>
                          <a:cs typeface="Calibri"/>
                        </a:rPr>
                        <a:t> </a:t>
                      </a:r>
                      <a:r>
                        <a:rPr sz="1000" dirty="0">
                          <a:latin typeface="Calibri"/>
                          <a:cs typeface="Calibri"/>
                        </a:rPr>
                        <a:t>Outlet</a:t>
                      </a:r>
                      <a:r>
                        <a:rPr sz="1000" spc="-20" dirty="0">
                          <a:latin typeface="Calibri"/>
                          <a:cs typeface="Calibri"/>
                        </a:rPr>
                        <a:t> </a:t>
                      </a:r>
                      <a:r>
                        <a:rPr sz="1000" dirty="0">
                          <a:latin typeface="Calibri"/>
                          <a:cs typeface="Calibri"/>
                        </a:rPr>
                        <a:t>Temp:</a:t>
                      </a:r>
                      <a:r>
                        <a:rPr sz="1000" spc="-15" dirty="0">
                          <a:latin typeface="Calibri"/>
                          <a:cs typeface="Calibri"/>
                        </a:rPr>
                        <a:t> </a:t>
                      </a:r>
                      <a:r>
                        <a:rPr sz="1000" spc="-20" dirty="0">
                          <a:latin typeface="Calibri"/>
                          <a:cs typeface="Calibri"/>
                        </a:rPr>
                        <a:t>900</a:t>
                      </a:r>
                      <a:r>
                        <a:rPr sz="975" spc="-30" baseline="25641" dirty="0">
                          <a:latin typeface="Calibri"/>
                          <a:cs typeface="Calibri"/>
                        </a:rPr>
                        <a:t>o</a:t>
                      </a:r>
                      <a:r>
                        <a:rPr sz="1000" spc="-20" dirty="0">
                          <a:latin typeface="Calibri"/>
                          <a:cs typeface="Calibri"/>
                        </a:rPr>
                        <a:t>C</a:t>
                      </a:r>
                      <a:endParaRPr sz="1000">
                        <a:latin typeface="Calibri"/>
                        <a:cs typeface="Calibri"/>
                      </a:endParaRPr>
                    </a:p>
                    <a:p>
                      <a:pPr marL="262255" indent="-171450">
                        <a:lnSpc>
                          <a:spcPts val="1200"/>
                        </a:lnSpc>
                        <a:buFont typeface="Arial"/>
                        <a:buChar char="•"/>
                        <a:tabLst>
                          <a:tab pos="262890" algn="l"/>
                        </a:tabLst>
                      </a:pPr>
                      <a:r>
                        <a:rPr sz="1000" dirty="0">
                          <a:latin typeface="Calibri"/>
                          <a:cs typeface="Calibri"/>
                        </a:rPr>
                        <a:t>Enrichment:</a:t>
                      </a:r>
                      <a:r>
                        <a:rPr sz="1000" spc="-40" dirty="0">
                          <a:latin typeface="Calibri"/>
                          <a:cs typeface="Calibri"/>
                        </a:rPr>
                        <a:t> </a:t>
                      </a:r>
                      <a:r>
                        <a:rPr sz="1000" spc="-20" dirty="0">
                          <a:latin typeface="Calibri"/>
                          <a:cs typeface="Calibri"/>
                        </a:rPr>
                        <a:t>9.5%</a:t>
                      </a:r>
                      <a:endParaRPr sz="1000">
                        <a:latin typeface="Calibri"/>
                        <a:cs typeface="Calibri"/>
                      </a:endParaRPr>
                    </a:p>
                    <a:p>
                      <a:pPr marL="262255" marR="444500" indent="-171450">
                        <a:lnSpc>
                          <a:spcPct val="100000"/>
                        </a:lnSpc>
                        <a:buFont typeface="Arial"/>
                        <a:buChar char="•"/>
                        <a:tabLst>
                          <a:tab pos="262890" algn="l"/>
                        </a:tabLst>
                      </a:pPr>
                      <a:r>
                        <a:rPr sz="1000" dirty="0">
                          <a:latin typeface="Calibri"/>
                          <a:cs typeface="Calibri"/>
                        </a:rPr>
                        <a:t>Refuel</a:t>
                      </a:r>
                      <a:r>
                        <a:rPr sz="1000" spc="-40" dirty="0">
                          <a:latin typeface="Calibri"/>
                          <a:cs typeface="Calibri"/>
                        </a:rPr>
                        <a:t> </a:t>
                      </a:r>
                      <a:r>
                        <a:rPr sz="1000" dirty="0">
                          <a:latin typeface="Calibri"/>
                          <a:cs typeface="Calibri"/>
                        </a:rPr>
                        <a:t>interval:</a:t>
                      </a:r>
                      <a:r>
                        <a:rPr sz="1000" spc="-35" dirty="0">
                          <a:latin typeface="Calibri"/>
                          <a:cs typeface="Calibri"/>
                        </a:rPr>
                        <a:t> </a:t>
                      </a:r>
                      <a:r>
                        <a:rPr sz="1000" spc="-10" dirty="0">
                          <a:latin typeface="Calibri"/>
                          <a:cs typeface="Calibri"/>
                        </a:rPr>
                        <a:t>Online refuelling</a:t>
                      </a:r>
                      <a:endParaRPr sz="1000">
                        <a:latin typeface="Calibri"/>
                        <a:cs typeface="Calibri"/>
                      </a:endParaRPr>
                    </a:p>
                  </a:txBody>
                  <a:tcPr marL="0" marR="0" marT="3746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2DEEE"/>
                    </a:solidFill>
                  </a:tcPr>
                </a:tc>
                <a:tc>
                  <a:txBody>
                    <a:bodyPr/>
                    <a:lstStyle/>
                    <a:p>
                      <a:pPr marL="262255" marR="247650" indent="-171450">
                        <a:lnSpc>
                          <a:spcPct val="100000"/>
                        </a:lnSpc>
                        <a:spcBef>
                          <a:spcPts val="295"/>
                        </a:spcBef>
                        <a:buFont typeface="Arial"/>
                        <a:buChar char="•"/>
                        <a:tabLst>
                          <a:tab pos="262890" algn="l"/>
                        </a:tabLst>
                      </a:pPr>
                      <a:r>
                        <a:rPr sz="1000" spc="-10" dirty="0">
                          <a:latin typeface="Calibri"/>
                          <a:cs typeface="Calibri"/>
                        </a:rPr>
                        <a:t>X-</a:t>
                      </a:r>
                      <a:r>
                        <a:rPr sz="1000" dirty="0">
                          <a:latin typeface="Calibri"/>
                          <a:cs typeface="Calibri"/>
                        </a:rPr>
                        <a:t>Energy,</a:t>
                      </a:r>
                      <a:r>
                        <a:rPr sz="1000" spc="-25" dirty="0">
                          <a:latin typeface="Calibri"/>
                          <a:cs typeface="Calibri"/>
                        </a:rPr>
                        <a:t> </a:t>
                      </a:r>
                      <a:r>
                        <a:rPr sz="1000" dirty="0">
                          <a:latin typeface="Calibri"/>
                          <a:cs typeface="Calibri"/>
                        </a:rPr>
                        <a:t>United</a:t>
                      </a:r>
                      <a:r>
                        <a:rPr sz="1000" spc="-15" dirty="0">
                          <a:latin typeface="Calibri"/>
                          <a:cs typeface="Calibri"/>
                        </a:rPr>
                        <a:t> </a:t>
                      </a:r>
                      <a:r>
                        <a:rPr sz="1000" dirty="0">
                          <a:latin typeface="Calibri"/>
                          <a:cs typeface="Calibri"/>
                        </a:rPr>
                        <a:t>States</a:t>
                      </a:r>
                      <a:r>
                        <a:rPr sz="1000" spc="-15" dirty="0">
                          <a:latin typeface="Calibri"/>
                          <a:cs typeface="Calibri"/>
                        </a:rPr>
                        <a:t> </a:t>
                      </a:r>
                      <a:r>
                        <a:rPr sz="1000" spc="-25" dirty="0">
                          <a:latin typeface="Calibri"/>
                          <a:cs typeface="Calibri"/>
                        </a:rPr>
                        <a:t>of </a:t>
                      </a:r>
                      <a:r>
                        <a:rPr sz="1000" spc="-10" dirty="0">
                          <a:latin typeface="Calibri"/>
                          <a:cs typeface="Calibri"/>
                        </a:rPr>
                        <a:t>America</a:t>
                      </a:r>
                      <a:endParaRPr sz="1000" dirty="0">
                        <a:latin typeface="Calibri"/>
                        <a:cs typeface="Calibri"/>
                      </a:endParaRPr>
                    </a:p>
                    <a:p>
                      <a:pPr marL="262255" indent="-172085">
                        <a:lnSpc>
                          <a:spcPct val="100000"/>
                        </a:lnSpc>
                        <a:buFont typeface="Arial"/>
                        <a:buChar char="•"/>
                        <a:tabLst>
                          <a:tab pos="262890" algn="l"/>
                        </a:tabLst>
                      </a:pPr>
                      <a:r>
                        <a:rPr sz="1000" dirty="0">
                          <a:latin typeface="Calibri"/>
                          <a:cs typeface="Calibri"/>
                        </a:rPr>
                        <a:t>Modular</a:t>
                      </a:r>
                      <a:r>
                        <a:rPr sz="1000" spc="-15" dirty="0">
                          <a:latin typeface="Calibri"/>
                          <a:cs typeface="Calibri"/>
                        </a:rPr>
                        <a:t> </a:t>
                      </a:r>
                      <a:r>
                        <a:rPr sz="1000" spc="-10" dirty="0">
                          <a:latin typeface="Calibri"/>
                          <a:cs typeface="Calibri"/>
                        </a:rPr>
                        <a:t>Pebble-</a:t>
                      </a:r>
                      <a:r>
                        <a:rPr sz="1000" dirty="0">
                          <a:latin typeface="Calibri"/>
                          <a:cs typeface="Calibri"/>
                        </a:rPr>
                        <a:t>Bed </a:t>
                      </a:r>
                      <a:r>
                        <a:rPr sz="1000" spc="-20" dirty="0">
                          <a:latin typeface="Calibri"/>
                          <a:cs typeface="Calibri"/>
                        </a:rPr>
                        <a:t>HTGR</a:t>
                      </a:r>
                      <a:endParaRPr sz="1000" dirty="0">
                        <a:latin typeface="Calibri"/>
                        <a:cs typeface="Calibri"/>
                      </a:endParaRPr>
                    </a:p>
                    <a:p>
                      <a:pPr marL="262255" indent="-172085">
                        <a:lnSpc>
                          <a:spcPct val="100000"/>
                        </a:lnSpc>
                        <a:buFont typeface="Arial"/>
                        <a:buChar char="•"/>
                        <a:tabLst>
                          <a:tab pos="262890" algn="l"/>
                        </a:tabLst>
                      </a:pPr>
                      <a:r>
                        <a:rPr sz="1000" dirty="0">
                          <a:latin typeface="Calibri"/>
                          <a:cs typeface="Calibri"/>
                        </a:rPr>
                        <a:t>Forced</a:t>
                      </a:r>
                      <a:r>
                        <a:rPr sz="1000" spc="-20" dirty="0">
                          <a:latin typeface="Calibri"/>
                          <a:cs typeface="Calibri"/>
                        </a:rPr>
                        <a:t> </a:t>
                      </a:r>
                      <a:r>
                        <a:rPr sz="1000" spc="-10" dirty="0">
                          <a:latin typeface="Calibri"/>
                          <a:cs typeface="Calibri"/>
                        </a:rPr>
                        <a:t>Circulation</a:t>
                      </a:r>
                      <a:endParaRPr sz="1000" dirty="0">
                        <a:latin typeface="Calibri"/>
                        <a:cs typeface="Calibri"/>
                      </a:endParaRPr>
                    </a:p>
                    <a:p>
                      <a:pPr marL="262255" indent="-172085">
                        <a:lnSpc>
                          <a:spcPct val="100000"/>
                        </a:lnSpc>
                        <a:buFont typeface="Arial"/>
                        <a:buChar char="•"/>
                        <a:tabLst>
                          <a:tab pos="262890" algn="l"/>
                        </a:tabLst>
                      </a:pPr>
                      <a:r>
                        <a:rPr sz="1000" dirty="0">
                          <a:latin typeface="Calibri"/>
                          <a:cs typeface="Calibri"/>
                        </a:rPr>
                        <a:t>200</a:t>
                      </a:r>
                      <a:r>
                        <a:rPr sz="1000" spc="5" dirty="0">
                          <a:latin typeface="Calibri"/>
                          <a:cs typeface="Calibri"/>
                        </a:rPr>
                        <a:t> </a:t>
                      </a:r>
                      <a:r>
                        <a:rPr sz="1000" dirty="0">
                          <a:latin typeface="Calibri"/>
                          <a:cs typeface="Calibri"/>
                        </a:rPr>
                        <a:t>MWt</a:t>
                      </a:r>
                      <a:r>
                        <a:rPr sz="1000" spc="-20" dirty="0">
                          <a:latin typeface="Calibri"/>
                          <a:cs typeface="Calibri"/>
                        </a:rPr>
                        <a:t> </a:t>
                      </a:r>
                      <a:r>
                        <a:rPr sz="1000" dirty="0">
                          <a:latin typeface="Calibri"/>
                          <a:cs typeface="Calibri"/>
                        </a:rPr>
                        <a:t>/</a:t>
                      </a:r>
                      <a:r>
                        <a:rPr sz="1000" spc="-5" dirty="0">
                          <a:latin typeface="Calibri"/>
                          <a:cs typeface="Calibri"/>
                        </a:rPr>
                        <a:t> </a:t>
                      </a:r>
                      <a:r>
                        <a:rPr sz="1000" dirty="0">
                          <a:latin typeface="Calibri"/>
                          <a:cs typeface="Calibri"/>
                        </a:rPr>
                        <a:t>75</a:t>
                      </a:r>
                      <a:r>
                        <a:rPr sz="1000" spc="229" dirty="0">
                          <a:latin typeface="Calibri"/>
                          <a:cs typeface="Calibri"/>
                        </a:rPr>
                        <a:t> </a:t>
                      </a:r>
                      <a:r>
                        <a:rPr sz="1000" spc="-25" dirty="0">
                          <a:latin typeface="Calibri"/>
                          <a:cs typeface="Calibri"/>
                        </a:rPr>
                        <a:t>MWe</a:t>
                      </a:r>
                      <a:endParaRPr sz="1000" dirty="0">
                        <a:latin typeface="Calibri"/>
                        <a:cs typeface="Calibri"/>
                      </a:endParaRPr>
                    </a:p>
                    <a:p>
                      <a:pPr marL="262255" indent="-172085">
                        <a:lnSpc>
                          <a:spcPts val="1200"/>
                        </a:lnSpc>
                        <a:spcBef>
                          <a:spcPts val="5"/>
                        </a:spcBef>
                        <a:buFont typeface="Arial"/>
                        <a:buChar char="•"/>
                        <a:tabLst>
                          <a:tab pos="262890" algn="l"/>
                        </a:tabLst>
                      </a:pPr>
                      <a:r>
                        <a:rPr sz="1000" dirty="0">
                          <a:latin typeface="Calibri"/>
                          <a:cs typeface="Calibri"/>
                        </a:rPr>
                        <a:t>Core</a:t>
                      </a:r>
                      <a:r>
                        <a:rPr sz="1000" spc="-20" dirty="0">
                          <a:latin typeface="Calibri"/>
                          <a:cs typeface="Calibri"/>
                        </a:rPr>
                        <a:t> </a:t>
                      </a:r>
                      <a:r>
                        <a:rPr sz="1000" dirty="0">
                          <a:latin typeface="Calibri"/>
                          <a:cs typeface="Calibri"/>
                        </a:rPr>
                        <a:t>Outlet</a:t>
                      </a:r>
                      <a:r>
                        <a:rPr sz="1000" spc="-20" dirty="0">
                          <a:latin typeface="Calibri"/>
                          <a:cs typeface="Calibri"/>
                        </a:rPr>
                        <a:t> </a:t>
                      </a:r>
                      <a:r>
                        <a:rPr sz="1000" dirty="0">
                          <a:latin typeface="Calibri"/>
                          <a:cs typeface="Calibri"/>
                        </a:rPr>
                        <a:t>Temp:</a:t>
                      </a:r>
                      <a:r>
                        <a:rPr sz="1000" spc="-15" dirty="0">
                          <a:latin typeface="Calibri"/>
                          <a:cs typeface="Calibri"/>
                        </a:rPr>
                        <a:t> </a:t>
                      </a:r>
                      <a:r>
                        <a:rPr sz="1000" spc="-20" dirty="0">
                          <a:latin typeface="Calibri"/>
                          <a:cs typeface="Calibri"/>
                        </a:rPr>
                        <a:t>750</a:t>
                      </a:r>
                      <a:r>
                        <a:rPr sz="975" spc="-30" baseline="25641" dirty="0">
                          <a:latin typeface="Calibri"/>
                          <a:cs typeface="Calibri"/>
                        </a:rPr>
                        <a:t>o</a:t>
                      </a:r>
                      <a:r>
                        <a:rPr sz="1000" spc="-20" dirty="0">
                          <a:latin typeface="Calibri"/>
                          <a:cs typeface="Calibri"/>
                        </a:rPr>
                        <a:t>C</a:t>
                      </a:r>
                      <a:endParaRPr sz="1000" dirty="0">
                        <a:latin typeface="Calibri"/>
                        <a:cs typeface="Calibri"/>
                      </a:endParaRPr>
                    </a:p>
                    <a:p>
                      <a:pPr marL="262255" indent="-171450">
                        <a:lnSpc>
                          <a:spcPts val="1200"/>
                        </a:lnSpc>
                        <a:buFont typeface="Arial"/>
                        <a:buChar char="•"/>
                        <a:tabLst>
                          <a:tab pos="262890" algn="l"/>
                        </a:tabLst>
                      </a:pPr>
                      <a:r>
                        <a:rPr sz="1000" dirty="0">
                          <a:latin typeface="Calibri"/>
                          <a:cs typeface="Calibri"/>
                        </a:rPr>
                        <a:t>Enrichment:</a:t>
                      </a:r>
                      <a:r>
                        <a:rPr sz="1000" spc="-40" dirty="0">
                          <a:latin typeface="Calibri"/>
                          <a:cs typeface="Calibri"/>
                        </a:rPr>
                        <a:t> </a:t>
                      </a:r>
                      <a:r>
                        <a:rPr sz="1000" spc="-10" dirty="0">
                          <a:latin typeface="Calibri"/>
                          <a:cs typeface="Calibri"/>
                        </a:rPr>
                        <a:t>&lt;15.5%</a:t>
                      </a:r>
                      <a:endParaRPr sz="1000" dirty="0">
                        <a:latin typeface="Calibri"/>
                        <a:cs typeface="Calibri"/>
                      </a:endParaRPr>
                    </a:p>
                    <a:p>
                      <a:pPr marL="262255" marR="444500" indent="-171450">
                        <a:lnSpc>
                          <a:spcPct val="100000"/>
                        </a:lnSpc>
                        <a:buFont typeface="Arial"/>
                        <a:buChar char="•"/>
                        <a:tabLst>
                          <a:tab pos="262890" algn="l"/>
                        </a:tabLst>
                      </a:pPr>
                      <a:r>
                        <a:rPr sz="1000" dirty="0">
                          <a:latin typeface="Calibri"/>
                          <a:cs typeface="Calibri"/>
                        </a:rPr>
                        <a:t>Refuel</a:t>
                      </a:r>
                      <a:r>
                        <a:rPr sz="1000" spc="-40" dirty="0">
                          <a:latin typeface="Calibri"/>
                          <a:cs typeface="Calibri"/>
                        </a:rPr>
                        <a:t> </a:t>
                      </a:r>
                      <a:r>
                        <a:rPr sz="1000" dirty="0">
                          <a:latin typeface="Calibri"/>
                          <a:cs typeface="Calibri"/>
                        </a:rPr>
                        <a:t>interval:</a:t>
                      </a:r>
                      <a:r>
                        <a:rPr sz="1000" spc="-35" dirty="0">
                          <a:latin typeface="Calibri"/>
                          <a:cs typeface="Calibri"/>
                        </a:rPr>
                        <a:t> </a:t>
                      </a:r>
                      <a:r>
                        <a:rPr sz="1000" spc="-10" dirty="0">
                          <a:latin typeface="Calibri"/>
                          <a:cs typeface="Calibri"/>
                        </a:rPr>
                        <a:t>Online refuelling</a:t>
                      </a:r>
                      <a:endParaRPr sz="1000" dirty="0">
                        <a:latin typeface="Calibri"/>
                        <a:cs typeface="Calibri"/>
                      </a:endParaRPr>
                    </a:p>
                  </a:txBody>
                  <a:tcPr marL="0" marR="0" marT="3746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2DEEE"/>
                    </a:solidFill>
                  </a:tcPr>
                </a:tc>
                <a:extLst>
                  <a:ext uri="{0D108BD9-81ED-4DB2-BD59-A6C34878D82A}">
                    <a16:rowId xmlns:a16="http://schemas.microsoft.com/office/drawing/2014/main" val="10003"/>
                  </a:ext>
                </a:extLst>
              </a:tr>
            </a:tbl>
          </a:graphicData>
        </a:graphic>
      </p:graphicFrame>
      <p:pic>
        <p:nvPicPr>
          <p:cNvPr id="3" name="object 3"/>
          <p:cNvPicPr/>
          <p:nvPr/>
        </p:nvPicPr>
        <p:blipFill>
          <a:blip r:embed="rId2" cstate="print"/>
          <a:stretch>
            <a:fillRect/>
          </a:stretch>
        </p:blipFill>
        <p:spPr>
          <a:xfrm>
            <a:off x="2079498" y="1911857"/>
            <a:ext cx="969263" cy="2106167"/>
          </a:xfrm>
          <a:prstGeom prst="rect">
            <a:avLst/>
          </a:prstGeom>
        </p:spPr>
      </p:pic>
      <p:pic>
        <p:nvPicPr>
          <p:cNvPr id="4" name="object 4"/>
          <p:cNvPicPr/>
          <p:nvPr/>
        </p:nvPicPr>
        <p:blipFill>
          <a:blip r:embed="rId3" cstate="print"/>
          <a:stretch>
            <a:fillRect/>
          </a:stretch>
        </p:blipFill>
        <p:spPr>
          <a:xfrm>
            <a:off x="3719322" y="1926335"/>
            <a:ext cx="1312163" cy="2077211"/>
          </a:xfrm>
          <a:prstGeom prst="rect">
            <a:avLst/>
          </a:prstGeom>
        </p:spPr>
      </p:pic>
      <p:pic>
        <p:nvPicPr>
          <p:cNvPr id="5" name="object 5"/>
          <p:cNvPicPr/>
          <p:nvPr/>
        </p:nvPicPr>
        <p:blipFill>
          <a:blip r:embed="rId4" cstate="print"/>
          <a:stretch>
            <a:fillRect/>
          </a:stretch>
        </p:blipFill>
        <p:spPr>
          <a:xfrm>
            <a:off x="5343144" y="2244852"/>
            <a:ext cx="1728215" cy="1413509"/>
          </a:xfrm>
          <a:prstGeom prst="rect">
            <a:avLst/>
          </a:prstGeom>
        </p:spPr>
      </p:pic>
      <p:pic>
        <p:nvPicPr>
          <p:cNvPr id="6" name="object 6"/>
          <p:cNvPicPr/>
          <p:nvPr/>
        </p:nvPicPr>
        <p:blipFill>
          <a:blip r:embed="rId5" cstate="print"/>
          <a:stretch>
            <a:fillRect/>
          </a:stretch>
        </p:blipFill>
        <p:spPr>
          <a:xfrm>
            <a:off x="7225283" y="2219718"/>
            <a:ext cx="1694885" cy="1311662"/>
          </a:xfrm>
          <a:prstGeom prst="rect">
            <a:avLst/>
          </a:prstGeom>
        </p:spPr>
      </p:pic>
      <p:pic>
        <p:nvPicPr>
          <p:cNvPr id="7" name="object 7"/>
          <p:cNvPicPr/>
          <p:nvPr/>
        </p:nvPicPr>
        <p:blipFill>
          <a:blip r:embed="rId6" cstate="print"/>
          <a:stretch>
            <a:fillRect/>
          </a:stretch>
        </p:blipFill>
        <p:spPr>
          <a:xfrm>
            <a:off x="9332976" y="1882902"/>
            <a:ext cx="1055369" cy="2163317"/>
          </a:xfrm>
          <a:prstGeom prst="rect">
            <a:avLst/>
          </a:prstGeom>
        </p:spPr>
      </p:pic>
      <p:sp>
        <p:nvSpPr>
          <p:cNvPr id="8" name="object 8"/>
          <p:cNvSpPr txBox="1">
            <a:spLocks noGrp="1"/>
          </p:cNvSpPr>
          <p:nvPr>
            <p:ph type="title"/>
          </p:nvPr>
        </p:nvSpPr>
        <p:spPr>
          <a:xfrm>
            <a:off x="838200" y="713718"/>
            <a:ext cx="10515600" cy="628377"/>
          </a:xfrm>
          <a:prstGeom prst="rect">
            <a:avLst/>
          </a:prstGeom>
        </p:spPr>
        <p:txBody>
          <a:bodyPr vert="horz" wrap="square" lIns="0" tIns="12700" rIns="0" bIns="0" rtlCol="0">
            <a:spAutoFit/>
          </a:bodyPr>
          <a:lstStyle/>
          <a:p>
            <a:pPr marL="21590" algn="ctr">
              <a:lnSpc>
                <a:spcPct val="100000"/>
              </a:lnSpc>
              <a:spcBef>
                <a:spcPts val="100"/>
              </a:spcBef>
            </a:pPr>
            <a:r>
              <a:rPr lang="en-US" sz="4000" spc="-10" dirty="0">
                <a:latin typeface="Headline R" panose="02030504000101010101" pitchFamily="18" charset="-127"/>
                <a:ea typeface="Headline R" panose="02030504000101010101" pitchFamily="18" charset="-127"/>
              </a:rPr>
              <a:t>HTGR</a:t>
            </a:r>
            <a:r>
              <a:rPr sz="4000" spc="-10" dirty="0">
                <a:latin typeface="Headline R" panose="02030504000101010101" pitchFamily="18" charset="-127"/>
                <a:ea typeface="Headline R" panose="02030504000101010101" pitchFamily="18" charset="-127"/>
              </a:rPr>
              <a:t>-</a:t>
            </a:r>
            <a:r>
              <a:rPr sz="4000" dirty="0">
                <a:latin typeface="Headline R" panose="02030504000101010101" pitchFamily="18" charset="-127"/>
                <a:ea typeface="Headline R" panose="02030504000101010101" pitchFamily="18" charset="-127"/>
              </a:rPr>
              <a:t>type</a:t>
            </a:r>
            <a:r>
              <a:rPr lang="en-US" sz="4000" dirty="0">
                <a:latin typeface="Headline R" panose="02030504000101010101" pitchFamily="18" charset="-127"/>
                <a:ea typeface="Headline R" panose="02030504000101010101" pitchFamily="18" charset="-127"/>
              </a:rPr>
              <a:t> </a:t>
            </a:r>
            <a:r>
              <a:rPr sz="4000" dirty="0">
                <a:latin typeface="Headline R" panose="02030504000101010101" pitchFamily="18" charset="-127"/>
                <a:ea typeface="Headline R" panose="02030504000101010101" pitchFamily="18" charset="-127"/>
              </a:rPr>
              <a:t>SMRs</a:t>
            </a:r>
          </a:p>
        </p:txBody>
      </p:sp>
      <p:sp>
        <p:nvSpPr>
          <p:cNvPr id="10" name="テキスト ボックス 9">
            <a:extLst>
              <a:ext uri="{FF2B5EF4-FFF2-40B4-BE49-F238E27FC236}">
                <a16:creationId xmlns:a16="http://schemas.microsoft.com/office/drawing/2014/main" id="{932A904B-118E-4F78-9944-D52513E1AD91}"/>
              </a:ext>
            </a:extLst>
          </p:cNvPr>
          <p:cNvSpPr txBox="1"/>
          <p:nvPr/>
        </p:nvSpPr>
        <p:spPr>
          <a:xfrm>
            <a:off x="0" y="0"/>
            <a:ext cx="12192000" cy="523220"/>
          </a:xfrm>
          <a:prstGeom prst="rect">
            <a:avLst/>
          </a:prstGeom>
          <a:solidFill>
            <a:srgbClr val="052F61"/>
          </a:solidFill>
        </p:spPr>
        <p:txBody>
          <a:bodyPr wrap="square" rtlCol="0">
            <a:spAutoFit/>
          </a:bodyPr>
          <a:lstStyle/>
          <a:p>
            <a:pPr algn="ctr"/>
            <a:r>
              <a:rPr kumimoji="1" lang="ja-JP" altLang="en-US" sz="2800" b="1" dirty="0">
                <a:solidFill>
                  <a:schemeClr val="bg1"/>
                </a:solidFill>
                <a:latin typeface="Meiryo UI" panose="020B0604030504040204" pitchFamily="50" charset="-128"/>
                <a:ea typeface="Meiryo UI" panose="020B0604030504040204" pitchFamily="50" charset="-128"/>
              </a:rPr>
              <a:t>高温ガス炉</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object 4"/>
          <p:cNvGrpSpPr/>
          <p:nvPr/>
        </p:nvGrpSpPr>
        <p:grpSpPr>
          <a:xfrm>
            <a:off x="7904855" y="1137429"/>
            <a:ext cx="4011728" cy="5305593"/>
            <a:chOff x="5593600" y="1490344"/>
            <a:chExt cx="4424045" cy="5850890"/>
          </a:xfrm>
        </p:grpSpPr>
        <p:pic>
          <p:nvPicPr>
            <p:cNvPr id="5" name="object 5"/>
            <p:cNvPicPr/>
            <p:nvPr/>
          </p:nvPicPr>
          <p:blipFill>
            <a:blip r:embed="rId2" cstate="print"/>
            <a:stretch>
              <a:fillRect/>
            </a:stretch>
          </p:blipFill>
          <p:spPr>
            <a:xfrm>
              <a:off x="5595251" y="1493519"/>
              <a:ext cx="4419600" cy="5844540"/>
            </a:xfrm>
            <a:prstGeom prst="rect">
              <a:avLst/>
            </a:prstGeom>
          </p:spPr>
        </p:pic>
        <p:sp>
          <p:nvSpPr>
            <p:cNvPr id="6" name="object 6"/>
            <p:cNvSpPr/>
            <p:nvPr/>
          </p:nvSpPr>
          <p:spPr>
            <a:xfrm>
              <a:off x="5600585" y="1497329"/>
              <a:ext cx="4410075" cy="5836920"/>
            </a:xfrm>
            <a:custGeom>
              <a:avLst/>
              <a:gdLst/>
              <a:ahLst/>
              <a:cxnLst/>
              <a:rect l="l" t="t" r="r" b="b"/>
              <a:pathLst>
                <a:path w="4410075" h="5836920">
                  <a:moveTo>
                    <a:pt x="0" y="5836920"/>
                  </a:moveTo>
                  <a:lnTo>
                    <a:pt x="0" y="0"/>
                  </a:lnTo>
                  <a:lnTo>
                    <a:pt x="4409694" y="0"/>
                  </a:lnTo>
                  <a:lnTo>
                    <a:pt x="4409694" y="5836920"/>
                  </a:lnTo>
                  <a:lnTo>
                    <a:pt x="0" y="5836920"/>
                  </a:lnTo>
                  <a:close/>
                </a:path>
              </a:pathLst>
            </a:custGeom>
            <a:ln w="13703">
              <a:solidFill>
                <a:srgbClr val="F79646"/>
              </a:solidFill>
            </a:ln>
          </p:spPr>
          <p:txBody>
            <a:bodyPr wrap="square" lIns="0" tIns="0" rIns="0" bIns="0" rtlCol="0"/>
            <a:lstStyle/>
            <a:p>
              <a:endParaRPr sz="1632"/>
            </a:p>
          </p:txBody>
        </p:sp>
        <p:pic>
          <p:nvPicPr>
            <p:cNvPr id="7" name="object 7"/>
            <p:cNvPicPr/>
            <p:nvPr/>
          </p:nvPicPr>
          <p:blipFill>
            <a:blip r:embed="rId3" cstate="print"/>
            <a:stretch>
              <a:fillRect/>
            </a:stretch>
          </p:blipFill>
          <p:spPr>
            <a:xfrm>
              <a:off x="6044831" y="4331208"/>
              <a:ext cx="3496817" cy="1446276"/>
            </a:xfrm>
            <a:prstGeom prst="rect">
              <a:avLst/>
            </a:prstGeom>
          </p:spPr>
        </p:pic>
        <p:sp>
          <p:nvSpPr>
            <p:cNvPr id="8" name="object 8"/>
            <p:cNvSpPr/>
            <p:nvPr/>
          </p:nvSpPr>
          <p:spPr>
            <a:xfrm>
              <a:off x="6044831" y="4331208"/>
              <a:ext cx="3496945" cy="1446530"/>
            </a:xfrm>
            <a:custGeom>
              <a:avLst/>
              <a:gdLst/>
              <a:ahLst/>
              <a:cxnLst/>
              <a:rect l="l" t="t" r="r" b="b"/>
              <a:pathLst>
                <a:path w="3496945" h="1446529">
                  <a:moveTo>
                    <a:pt x="0" y="1446276"/>
                  </a:moveTo>
                  <a:lnTo>
                    <a:pt x="0" y="0"/>
                  </a:lnTo>
                  <a:lnTo>
                    <a:pt x="3496817" y="0"/>
                  </a:lnTo>
                  <a:lnTo>
                    <a:pt x="3496817" y="1446276"/>
                  </a:lnTo>
                  <a:lnTo>
                    <a:pt x="0" y="1446276"/>
                  </a:lnTo>
                  <a:close/>
                </a:path>
              </a:pathLst>
            </a:custGeom>
            <a:ln w="13703">
              <a:solidFill>
                <a:srgbClr val="000000"/>
              </a:solidFill>
            </a:ln>
          </p:spPr>
          <p:txBody>
            <a:bodyPr wrap="square" lIns="0" tIns="0" rIns="0" bIns="0" rtlCol="0"/>
            <a:lstStyle/>
            <a:p>
              <a:endParaRPr sz="1632"/>
            </a:p>
          </p:txBody>
        </p:sp>
        <p:pic>
          <p:nvPicPr>
            <p:cNvPr id="9" name="object 9"/>
            <p:cNvPicPr/>
            <p:nvPr/>
          </p:nvPicPr>
          <p:blipFill>
            <a:blip r:embed="rId3" cstate="print"/>
            <a:stretch>
              <a:fillRect/>
            </a:stretch>
          </p:blipFill>
          <p:spPr>
            <a:xfrm>
              <a:off x="6044831" y="5842254"/>
              <a:ext cx="3496817" cy="1438656"/>
            </a:xfrm>
            <a:prstGeom prst="rect">
              <a:avLst/>
            </a:prstGeom>
          </p:spPr>
        </p:pic>
        <p:sp>
          <p:nvSpPr>
            <p:cNvPr id="10" name="object 10"/>
            <p:cNvSpPr/>
            <p:nvPr/>
          </p:nvSpPr>
          <p:spPr>
            <a:xfrm>
              <a:off x="6044831" y="5842254"/>
              <a:ext cx="3496945" cy="1438910"/>
            </a:xfrm>
            <a:custGeom>
              <a:avLst/>
              <a:gdLst/>
              <a:ahLst/>
              <a:cxnLst/>
              <a:rect l="l" t="t" r="r" b="b"/>
              <a:pathLst>
                <a:path w="3496945" h="1438909">
                  <a:moveTo>
                    <a:pt x="0" y="1438656"/>
                  </a:moveTo>
                  <a:lnTo>
                    <a:pt x="0" y="0"/>
                  </a:lnTo>
                  <a:lnTo>
                    <a:pt x="3496817" y="0"/>
                  </a:lnTo>
                  <a:lnTo>
                    <a:pt x="3496817" y="1438656"/>
                  </a:lnTo>
                  <a:lnTo>
                    <a:pt x="0" y="1438656"/>
                  </a:lnTo>
                  <a:close/>
                </a:path>
              </a:pathLst>
            </a:custGeom>
            <a:ln w="10274">
              <a:solidFill>
                <a:srgbClr val="000000"/>
              </a:solidFill>
            </a:ln>
          </p:spPr>
          <p:txBody>
            <a:bodyPr wrap="square" lIns="0" tIns="0" rIns="0" bIns="0" rtlCol="0"/>
            <a:lstStyle/>
            <a:p>
              <a:endParaRPr sz="1632"/>
            </a:p>
          </p:txBody>
        </p:sp>
        <p:pic>
          <p:nvPicPr>
            <p:cNvPr id="11" name="object 11"/>
            <p:cNvPicPr/>
            <p:nvPr/>
          </p:nvPicPr>
          <p:blipFill>
            <a:blip r:embed="rId4" cstate="print"/>
            <a:stretch>
              <a:fillRect/>
            </a:stretch>
          </p:blipFill>
          <p:spPr>
            <a:xfrm>
              <a:off x="6044831" y="2800350"/>
              <a:ext cx="3496817" cy="1462277"/>
            </a:xfrm>
            <a:prstGeom prst="rect">
              <a:avLst/>
            </a:prstGeom>
          </p:spPr>
        </p:pic>
        <p:sp>
          <p:nvSpPr>
            <p:cNvPr id="12" name="object 12"/>
            <p:cNvSpPr/>
            <p:nvPr/>
          </p:nvSpPr>
          <p:spPr>
            <a:xfrm>
              <a:off x="6044831" y="2800350"/>
              <a:ext cx="3496945" cy="1462405"/>
            </a:xfrm>
            <a:custGeom>
              <a:avLst/>
              <a:gdLst/>
              <a:ahLst/>
              <a:cxnLst/>
              <a:rect l="l" t="t" r="r" b="b"/>
              <a:pathLst>
                <a:path w="3496945" h="1462404">
                  <a:moveTo>
                    <a:pt x="0" y="1462277"/>
                  </a:moveTo>
                  <a:lnTo>
                    <a:pt x="0" y="0"/>
                  </a:lnTo>
                  <a:lnTo>
                    <a:pt x="3496817" y="0"/>
                  </a:lnTo>
                  <a:lnTo>
                    <a:pt x="3496817" y="1462277"/>
                  </a:lnTo>
                  <a:lnTo>
                    <a:pt x="0" y="1462277"/>
                  </a:lnTo>
                  <a:close/>
                </a:path>
              </a:pathLst>
            </a:custGeom>
            <a:ln w="13703">
              <a:solidFill>
                <a:srgbClr val="000000"/>
              </a:solidFill>
            </a:ln>
          </p:spPr>
          <p:txBody>
            <a:bodyPr wrap="square" lIns="0" tIns="0" rIns="0" bIns="0" rtlCol="0"/>
            <a:lstStyle/>
            <a:p>
              <a:endParaRPr sz="1632"/>
            </a:p>
          </p:txBody>
        </p:sp>
        <p:sp>
          <p:nvSpPr>
            <p:cNvPr id="13" name="object 13"/>
            <p:cNvSpPr/>
            <p:nvPr/>
          </p:nvSpPr>
          <p:spPr>
            <a:xfrm>
              <a:off x="6044831" y="2800350"/>
              <a:ext cx="3496945" cy="245745"/>
            </a:xfrm>
            <a:custGeom>
              <a:avLst/>
              <a:gdLst/>
              <a:ahLst/>
              <a:cxnLst/>
              <a:rect l="l" t="t" r="r" b="b"/>
              <a:pathLst>
                <a:path w="3496945" h="245744">
                  <a:moveTo>
                    <a:pt x="3496817" y="245363"/>
                  </a:moveTo>
                  <a:lnTo>
                    <a:pt x="3496817" y="0"/>
                  </a:lnTo>
                  <a:lnTo>
                    <a:pt x="0" y="0"/>
                  </a:lnTo>
                  <a:lnTo>
                    <a:pt x="0" y="245364"/>
                  </a:lnTo>
                  <a:lnTo>
                    <a:pt x="3496817" y="245363"/>
                  </a:lnTo>
                  <a:close/>
                </a:path>
              </a:pathLst>
            </a:custGeom>
            <a:solidFill>
              <a:srgbClr val="00B050"/>
            </a:solidFill>
          </p:spPr>
          <p:txBody>
            <a:bodyPr wrap="square" lIns="0" tIns="0" rIns="0" bIns="0" rtlCol="0"/>
            <a:lstStyle/>
            <a:p>
              <a:endParaRPr sz="1632"/>
            </a:p>
          </p:txBody>
        </p:sp>
        <p:pic>
          <p:nvPicPr>
            <p:cNvPr id="14" name="object 14"/>
            <p:cNvPicPr/>
            <p:nvPr/>
          </p:nvPicPr>
          <p:blipFill>
            <a:blip r:embed="rId5" cstate="print"/>
            <a:stretch>
              <a:fillRect/>
            </a:stretch>
          </p:blipFill>
          <p:spPr>
            <a:xfrm>
              <a:off x="6326771" y="3134868"/>
              <a:ext cx="1173480" cy="1056894"/>
            </a:xfrm>
            <a:prstGeom prst="rect">
              <a:avLst/>
            </a:prstGeom>
          </p:spPr>
        </p:pic>
        <p:sp>
          <p:nvSpPr>
            <p:cNvPr id="15" name="object 15"/>
            <p:cNvSpPr/>
            <p:nvPr/>
          </p:nvSpPr>
          <p:spPr>
            <a:xfrm>
              <a:off x="7704467" y="3364230"/>
              <a:ext cx="427990" cy="250825"/>
            </a:xfrm>
            <a:custGeom>
              <a:avLst/>
              <a:gdLst/>
              <a:ahLst/>
              <a:cxnLst/>
              <a:rect l="l" t="t" r="r" b="b"/>
              <a:pathLst>
                <a:path w="427990" h="250825">
                  <a:moveTo>
                    <a:pt x="427481" y="124968"/>
                  </a:moveTo>
                  <a:lnTo>
                    <a:pt x="224028" y="0"/>
                  </a:lnTo>
                  <a:lnTo>
                    <a:pt x="224028" y="62484"/>
                  </a:lnTo>
                  <a:lnTo>
                    <a:pt x="0" y="62484"/>
                  </a:lnTo>
                  <a:lnTo>
                    <a:pt x="0" y="188214"/>
                  </a:lnTo>
                  <a:lnTo>
                    <a:pt x="224028" y="188214"/>
                  </a:lnTo>
                  <a:lnTo>
                    <a:pt x="224028" y="250698"/>
                  </a:lnTo>
                  <a:lnTo>
                    <a:pt x="427481" y="124968"/>
                  </a:lnTo>
                  <a:close/>
                </a:path>
              </a:pathLst>
            </a:custGeom>
            <a:solidFill>
              <a:srgbClr val="00B0F0"/>
            </a:solidFill>
          </p:spPr>
          <p:txBody>
            <a:bodyPr wrap="square" lIns="0" tIns="0" rIns="0" bIns="0" rtlCol="0"/>
            <a:lstStyle/>
            <a:p>
              <a:endParaRPr sz="1632"/>
            </a:p>
          </p:txBody>
        </p:sp>
        <p:pic>
          <p:nvPicPr>
            <p:cNvPr id="16" name="object 16"/>
            <p:cNvPicPr/>
            <p:nvPr/>
          </p:nvPicPr>
          <p:blipFill>
            <a:blip r:embed="rId6" cstate="print"/>
            <a:stretch>
              <a:fillRect/>
            </a:stretch>
          </p:blipFill>
          <p:spPr>
            <a:xfrm>
              <a:off x="8331593" y="3102102"/>
              <a:ext cx="995172" cy="416813"/>
            </a:xfrm>
            <a:prstGeom prst="rect">
              <a:avLst/>
            </a:prstGeom>
          </p:spPr>
        </p:pic>
      </p:grpSp>
      <p:graphicFrame>
        <p:nvGraphicFramePr>
          <p:cNvPr id="17" name="object 17"/>
          <p:cNvGraphicFramePr>
            <a:graphicFrameLocks noGrp="1"/>
          </p:cNvGraphicFramePr>
          <p:nvPr>
            <p:extLst>
              <p:ext uri="{D42A27DB-BD31-4B8C-83A1-F6EECF244321}">
                <p14:modId xmlns:p14="http://schemas.microsoft.com/office/powerpoint/2010/main" val="663338499"/>
              </p:ext>
            </p:extLst>
          </p:nvPr>
        </p:nvGraphicFramePr>
        <p:xfrm>
          <a:off x="3368677" y="3287203"/>
          <a:ext cx="3875835" cy="3080053"/>
        </p:xfrm>
        <a:graphic>
          <a:graphicData uri="http://schemas.openxmlformats.org/drawingml/2006/table">
            <a:tbl>
              <a:tblPr firstRow="1" bandRow="1">
                <a:tableStyleId>{2D5ABB26-0587-4C30-8999-92F81FD0307C}</a:tableStyleId>
              </a:tblPr>
              <a:tblGrid>
                <a:gridCol w="3875835">
                  <a:extLst>
                    <a:ext uri="{9D8B030D-6E8A-4147-A177-3AD203B41FA5}">
                      <a16:colId xmlns:a16="http://schemas.microsoft.com/office/drawing/2014/main" val="20000"/>
                    </a:ext>
                  </a:extLst>
                </a:gridCol>
              </a:tblGrid>
              <a:tr h="308063">
                <a:tc>
                  <a:txBody>
                    <a:bodyPr/>
                    <a:lstStyle/>
                    <a:p>
                      <a:pPr marR="17780" algn="ctr">
                        <a:lnSpc>
                          <a:spcPct val="100000"/>
                        </a:lnSpc>
                        <a:spcBef>
                          <a:spcPts val="440"/>
                        </a:spcBef>
                      </a:pPr>
                      <a:r>
                        <a:rPr sz="1500" dirty="0">
                          <a:solidFill>
                            <a:srgbClr val="FFFFFF"/>
                          </a:solidFill>
                          <a:latin typeface="Meiryo UI"/>
                          <a:cs typeface="Meiryo UI"/>
                        </a:rPr>
                        <a:t>安全性</a:t>
                      </a:r>
                      <a:r>
                        <a:rPr sz="1500" spc="-25" dirty="0">
                          <a:solidFill>
                            <a:srgbClr val="FFFFFF"/>
                          </a:solidFill>
                          <a:latin typeface="Meiryo UI"/>
                          <a:cs typeface="Meiryo UI"/>
                        </a:rPr>
                        <a:t>（S）</a:t>
                      </a:r>
                      <a:endParaRPr sz="1500">
                        <a:latin typeface="Meiryo UI"/>
                        <a:cs typeface="Meiryo UI"/>
                      </a:endParaRPr>
                    </a:p>
                  </a:txBody>
                  <a:tcPr marL="0" marR="0" marT="50672" marB="0">
                    <a:lnL w="28575">
                      <a:solidFill>
                        <a:srgbClr val="8064A2"/>
                      </a:solidFill>
                      <a:prstDash val="solid"/>
                    </a:lnL>
                    <a:lnR w="28575">
                      <a:solidFill>
                        <a:srgbClr val="8064A2"/>
                      </a:solidFill>
                      <a:prstDash val="solid"/>
                    </a:lnR>
                    <a:solidFill>
                      <a:srgbClr val="8064A2"/>
                    </a:solidFill>
                  </a:tcPr>
                </a:tc>
                <a:extLst>
                  <a:ext uri="{0D108BD9-81ED-4DB2-BD59-A6C34878D82A}">
                    <a16:rowId xmlns:a16="http://schemas.microsoft.com/office/drawing/2014/main" val="10000"/>
                  </a:ext>
                </a:extLst>
              </a:tr>
              <a:tr h="275241">
                <a:tc>
                  <a:txBody>
                    <a:bodyPr/>
                    <a:lstStyle/>
                    <a:p>
                      <a:pPr marL="455930" indent="-285750">
                        <a:lnSpc>
                          <a:spcPct val="100000"/>
                        </a:lnSpc>
                        <a:spcBef>
                          <a:spcPts val="165"/>
                        </a:spcBef>
                        <a:buFont typeface="Wingdings"/>
                        <a:buChar char=""/>
                        <a:tabLst>
                          <a:tab pos="455930" algn="l"/>
                          <a:tab pos="456565" algn="l"/>
                        </a:tabLst>
                      </a:pPr>
                      <a:r>
                        <a:rPr sz="1400" spc="-15" dirty="0">
                          <a:latin typeface="Meiryo UI"/>
                          <a:cs typeface="Meiryo UI"/>
                        </a:rPr>
                        <a:t>炉⼼溶融しない等の⾼い安全性</a:t>
                      </a:r>
                      <a:endParaRPr sz="1400">
                        <a:latin typeface="Meiryo UI"/>
                        <a:cs typeface="Meiryo UI"/>
                      </a:endParaRPr>
                    </a:p>
                  </a:txBody>
                  <a:tcPr marL="0" marR="0" marT="19002" marB="0">
                    <a:lnL w="28575">
                      <a:solidFill>
                        <a:srgbClr val="8064A2"/>
                      </a:solidFill>
                      <a:prstDash val="solid"/>
                    </a:lnL>
                    <a:lnR w="28575">
                      <a:solidFill>
                        <a:srgbClr val="8064A2"/>
                      </a:solidFill>
                      <a:prstDash val="solid"/>
                    </a:lnR>
                    <a:lnB w="28575">
                      <a:solidFill>
                        <a:srgbClr val="8064A2"/>
                      </a:solidFill>
                      <a:prstDash val="solid"/>
                    </a:lnB>
                  </a:tcPr>
                </a:tc>
                <a:extLst>
                  <a:ext uri="{0D108BD9-81ED-4DB2-BD59-A6C34878D82A}">
                    <a16:rowId xmlns:a16="http://schemas.microsoft.com/office/drawing/2014/main" val="10001"/>
                  </a:ext>
                </a:extLst>
              </a:tr>
              <a:tr h="47793">
                <a:tc>
                  <a:txBody>
                    <a:bodyPr/>
                    <a:lstStyle/>
                    <a:p>
                      <a:pPr>
                        <a:lnSpc>
                          <a:spcPct val="100000"/>
                        </a:lnSpc>
                      </a:pPr>
                      <a:endParaRPr sz="100">
                        <a:latin typeface="Times New Roman"/>
                        <a:cs typeface="Times New Roman"/>
                      </a:endParaRPr>
                    </a:p>
                  </a:txBody>
                  <a:tcPr marL="0" marR="0" marT="0" marB="0">
                    <a:lnT w="28575">
                      <a:solidFill>
                        <a:srgbClr val="8064A2"/>
                      </a:solidFill>
                      <a:prstDash val="solid"/>
                    </a:lnT>
                    <a:solidFill>
                      <a:srgbClr val="3333CC"/>
                    </a:solidFill>
                  </a:tcPr>
                </a:tc>
                <a:extLst>
                  <a:ext uri="{0D108BD9-81ED-4DB2-BD59-A6C34878D82A}">
                    <a16:rowId xmlns:a16="http://schemas.microsoft.com/office/drawing/2014/main" val="10002"/>
                  </a:ext>
                </a:extLst>
              </a:tr>
              <a:tr h="281575">
                <a:tc>
                  <a:txBody>
                    <a:bodyPr/>
                    <a:lstStyle/>
                    <a:p>
                      <a:pPr marL="962025">
                        <a:lnSpc>
                          <a:spcPct val="100000"/>
                        </a:lnSpc>
                        <a:spcBef>
                          <a:spcPts val="210"/>
                        </a:spcBef>
                      </a:pPr>
                      <a:r>
                        <a:rPr sz="1500" dirty="0">
                          <a:solidFill>
                            <a:srgbClr val="FFFFFF"/>
                          </a:solidFill>
                          <a:latin typeface="Meiryo UI"/>
                          <a:cs typeface="Meiryo UI"/>
                        </a:rPr>
                        <a:t>エネルギー安定供給</a:t>
                      </a:r>
                      <a:r>
                        <a:rPr sz="1500" spc="-25" dirty="0">
                          <a:solidFill>
                            <a:srgbClr val="FFFFFF"/>
                          </a:solidFill>
                          <a:latin typeface="Meiryo UI"/>
                          <a:cs typeface="Meiryo UI"/>
                        </a:rPr>
                        <a:t>（E）</a:t>
                      </a:r>
                      <a:endParaRPr sz="1500">
                        <a:latin typeface="Meiryo UI"/>
                        <a:cs typeface="Meiryo UI"/>
                      </a:endParaRPr>
                    </a:p>
                  </a:txBody>
                  <a:tcPr marL="0" marR="0" marT="24184" marB="0">
                    <a:lnL w="28575">
                      <a:solidFill>
                        <a:srgbClr val="3333CC"/>
                      </a:solidFill>
                      <a:prstDash val="solid"/>
                    </a:lnL>
                    <a:lnR w="28575">
                      <a:solidFill>
                        <a:srgbClr val="3333CC"/>
                      </a:solidFill>
                      <a:prstDash val="solid"/>
                    </a:lnR>
                    <a:solidFill>
                      <a:srgbClr val="3333CC"/>
                    </a:solidFill>
                  </a:tcPr>
                </a:tc>
                <a:extLst>
                  <a:ext uri="{0D108BD9-81ED-4DB2-BD59-A6C34878D82A}">
                    <a16:rowId xmlns:a16="http://schemas.microsoft.com/office/drawing/2014/main" val="10003"/>
                  </a:ext>
                </a:extLst>
              </a:tr>
              <a:tr h="295395">
                <a:tc>
                  <a:txBody>
                    <a:bodyPr/>
                    <a:lstStyle/>
                    <a:p>
                      <a:pPr marL="455930" indent="-285750">
                        <a:lnSpc>
                          <a:spcPct val="100000"/>
                        </a:lnSpc>
                        <a:spcBef>
                          <a:spcPts val="150"/>
                        </a:spcBef>
                        <a:buFont typeface="Wingdings"/>
                        <a:buChar char=""/>
                        <a:tabLst>
                          <a:tab pos="455930" algn="l"/>
                          <a:tab pos="456565" algn="l"/>
                        </a:tabLst>
                      </a:pPr>
                      <a:r>
                        <a:rPr sz="1400" spc="-20" dirty="0">
                          <a:latin typeface="Meiryo UI"/>
                          <a:cs typeface="Meiryo UI"/>
                        </a:rPr>
                        <a:t>原⼦⼒による⽔素エネルギーの安定供給</a:t>
                      </a:r>
                      <a:endParaRPr sz="1400">
                        <a:latin typeface="Meiryo UI"/>
                        <a:cs typeface="Meiryo UI"/>
                      </a:endParaRPr>
                    </a:p>
                  </a:txBody>
                  <a:tcPr marL="0" marR="0" marT="17275" marB="0">
                    <a:lnL w="28575">
                      <a:solidFill>
                        <a:srgbClr val="3333CC"/>
                      </a:solidFill>
                      <a:prstDash val="solid"/>
                    </a:lnL>
                    <a:lnR w="28575">
                      <a:solidFill>
                        <a:srgbClr val="3333CC"/>
                      </a:solidFill>
                      <a:prstDash val="solid"/>
                    </a:lnR>
                    <a:lnB w="28575">
                      <a:solidFill>
                        <a:srgbClr val="3333CC"/>
                      </a:solidFill>
                      <a:prstDash val="solid"/>
                    </a:lnB>
                  </a:tcPr>
                </a:tc>
                <a:extLst>
                  <a:ext uri="{0D108BD9-81ED-4DB2-BD59-A6C34878D82A}">
                    <a16:rowId xmlns:a16="http://schemas.microsoft.com/office/drawing/2014/main" val="10004"/>
                  </a:ext>
                </a:extLst>
              </a:tr>
              <a:tr h="340309">
                <a:tc>
                  <a:txBody>
                    <a:bodyPr/>
                    <a:lstStyle/>
                    <a:p>
                      <a:pPr marR="18415" algn="ctr">
                        <a:lnSpc>
                          <a:spcPct val="100000"/>
                        </a:lnSpc>
                        <a:spcBef>
                          <a:spcPts val="535"/>
                        </a:spcBef>
                      </a:pPr>
                      <a:r>
                        <a:rPr sz="1500" dirty="0">
                          <a:solidFill>
                            <a:srgbClr val="FFFFFF"/>
                          </a:solidFill>
                          <a:latin typeface="Meiryo UI"/>
                          <a:cs typeface="Meiryo UI"/>
                        </a:rPr>
                        <a:t>経済効率性</a:t>
                      </a:r>
                      <a:r>
                        <a:rPr sz="1500" spc="-25" dirty="0">
                          <a:solidFill>
                            <a:srgbClr val="FFFFFF"/>
                          </a:solidFill>
                          <a:latin typeface="Meiryo UI"/>
                          <a:cs typeface="Meiryo UI"/>
                        </a:rPr>
                        <a:t>（E）</a:t>
                      </a:r>
                      <a:endParaRPr sz="1500">
                        <a:latin typeface="Meiryo UI"/>
                        <a:cs typeface="Meiryo UI"/>
                      </a:endParaRPr>
                    </a:p>
                  </a:txBody>
                  <a:tcPr marL="0" marR="0" marT="61613" marB="0">
                    <a:lnL w="28575">
                      <a:solidFill>
                        <a:srgbClr val="3333CC"/>
                      </a:solidFill>
                      <a:prstDash val="solid"/>
                    </a:lnL>
                    <a:lnR w="28575">
                      <a:solidFill>
                        <a:srgbClr val="3333CC"/>
                      </a:solidFill>
                      <a:prstDash val="solid"/>
                    </a:lnR>
                    <a:lnT w="28575">
                      <a:solidFill>
                        <a:srgbClr val="3333CC"/>
                      </a:solidFill>
                      <a:prstDash val="solid"/>
                    </a:lnT>
                    <a:solidFill>
                      <a:srgbClr val="3333CC"/>
                    </a:solidFill>
                  </a:tcPr>
                </a:tc>
                <a:extLst>
                  <a:ext uri="{0D108BD9-81ED-4DB2-BD59-A6C34878D82A}">
                    <a16:rowId xmlns:a16="http://schemas.microsoft.com/office/drawing/2014/main" val="10005"/>
                  </a:ext>
                </a:extLst>
              </a:tr>
              <a:tr h="696741">
                <a:tc>
                  <a:txBody>
                    <a:bodyPr/>
                    <a:lstStyle/>
                    <a:p>
                      <a:pPr marL="455930" indent="-285750">
                        <a:lnSpc>
                          <a:spcPct val="100000"/>
                        </a:lnSpc>
                        <a:spcBef>
                          <a:spcPts val="215"/>
                        </a:spcBef>
                        <a:buFont typeface="Wingdings"/>
                        <a:buChar char=""/>
                        <a:tabLst>
                          <a:tab pos="455930" algn="l"/>
                          <a:tab pos="456565" algn="l"/>
                        </a:tabLst>
                      </a:pPr>
                      <a:r>
                        <a:rPr sz="1400" dirty="0">
                          <a:latin typeface="Meiryo UI"/>
                          <a:cs typeface="Meiryo UI"/>
                        </a:rPr>
                        <a:t>熱利⽤率︓約</a:t>
                      </a:r>
                      <a:r>
                        <a:rPr sz="1400" spc="-25" dirty="0">
                          <a:latin typeface="Meiryo UI"/>
                          <a:cs typeface="Meiryo UI"/>
                        </a:rPr>
                        <a:t>80％</a:t>
                      </a:r>
                      <a:endParaRPr sz="1400">
                        <a:latin typeface="Meiryo UI"/>
                        <a:cs typeface="Meiryo UI"/>
                      </a:endParaRPr>
                    </a:p>
                    <a:p>
                      <a:pPr marL="455930" indent="-285750">
                        <a:lnSpc>
                          <a:spcPct val="100000"/>
                        </a:lnSpc>
                        <a:spcBef>
                          <a:spcPts val="10"/>
                        </a:spcBef>
                        <a:buFont typeface="Wingdings"/>
                        <a:buChar char=""/>
                        <a:tabLst>
                          <a:tab pos="455930" algn="l"/>
                          <a:tab pos="456565" algn="l"/>
                        </a:tabLst>
                      </a:pPr>
                      <a:r>
                        <a:rPr sz="1400" dirty="0">
                          <a:latin typeface="Meiryo UI"/>
                          <a:cs typeface="Meiryo UI"/>
                        </a:rPr>
                        <a:t>発電効率︓約</a:t>
                      </a:r>
                      <a:r>
                        <a:rPr sz="1400" spc="-25" dirty="0">
                          <a:latin typeface="Meiryo UI"/>
                          <a:cs typeface="Meiryo UI"/>
                        </a:rPr>
                        <a:t>50％</a:t>
                      </a:r>
                      <a:endParaRPr sz="1400">
                        <a:latin typeface="Meiryo UI"/>
                        <a:cs typeface="Meiryo UI"/>
                      </a:endParaRPr>
                    </a:p>
                    <a:p>
                      <a:pPr marL="455930" indent="-285750">
                        <a:lnSpc>
                          <a:spcPct val="100000"/>
                        </a:lnSpc>
                        <a:spcBef>
                          <a:spcPts val="15"/>
                        </a:spcBef>
                        <a:buFont typeface="Wingdings"/>
                        <a:buChar char=""/>
                        <a:tabLst>
                          <a:tab pos="455930" algn="l"/>
                          <a:tab pos="456565" algn="l"/>
                        </a:tabLst>
                      </a:pPr>
                      <a:r>
                        <a:rPr sz="1400" dirty="0">
                          <a:latin typeface="Meiryo UI"/>
                          <a:cs typeface="Meiryo UI"/>
                        </a:rPr>
                        <a:t>燃料の⾼燃焼度化</a:t>
                      </a:r>
                      <a:r>
                        <a:rPr sz="1400" spc="-10" dirty="0">
                          <a:latin typeface="Meiryo UI"/>
                          <a:cs typeface="Meiryo UI"/>
                        </a:rPr>
                        <a:t>（120GWd/t）</a:t>
                      </a:r>
                      <a:endParaRPr sz="1400">
                        <a:latin typeface="Meiryo UI"/>
                        <a:cs typeface="Meiryo UI"/>
                      </a:endParaRPr>
                    </a:p>
                  </a:txBody>
                  <a:tcPr marL="0" marR="0" marT="24760" marB="0">
                    <a:lnL w="28575">
                      <a:solidFill>
                        <a:srgbClr val="3333CC"/>
                      </a:solidFill>
                      <a:prstDash val="solid"/>
                    </a:lnL>
                    <a:lnR w="28575">
                      <a:solidFill>
                        <a:srgbClr val="3333CC"/>
                      </a:solidFill>
                      <a:prstDash val="solid"/>
                    </a:lnR>
                    <a:lnB w="28575">
                      <a:solidFill>
                        <a:srgbClr val="3333CC"/>
                      </a:solidFill>
                      <a:prstDash val="solid"/>
                    </a:lnB>
                  </a:tcPr>
                </a:tc>
                <a:extLst>
                  <a:ext uri="{0D108BD9-81ED-4DB2-BD59-A6C34878D82A}">
                    <a16:rowId xmlns:a16="http://schemas.microsoft.com/office/drawing/2014/main" val="10006"/>
                  </a:ext>
                </a:extLst>
              </a:tr>
              <a:tr h="49520">
                <a:tc>
                  <a:txBody>
                    <a:bodyPr/>
                    <a:lstStyle/>
                    <a:p>
                      <a:pPr>
                        <a:lnSpc>
                          <a:spcPct val="100000"/>
                        </a:lnSpc>
                      </a:pPr>
                      <a:endParaRPr sz="200">
                        <a:latin typeface="Times New Roman"/>
                        <a:cs typeface="Times New Roman"/>
                      </a:endParaRPr>
                    </a:p>
                  </a:txBody>
                  <a:tcPr marL="0" marR="0" marT="0" marB="0">
                    <a:lnT w="28575">
                      <a:solidFill>
                        <a:srgbClr val="3333CC"/>
                      </a:solidFill>
                      <a:prstDash val="solid"/>
                    </a:lnT>
                  </a:tcPr>
                </a:tc>
                <a:extLst>
                  <a:ext uri="{0D108BD9-81ED-4DB2-BD59-A6C34878D82A}">
                    <a16:rowId xmlns:a16="http://schemas.microsoft.com/office/drawing/2014/main" val="10007"/>
                  </a:ext>
                </a:extLst>
              </a:tr>
              <a:tr h="290788">
                <a:tc>
                  <a:txBody>
                    <a:bodyPr/>
                    <a:lstStyle/>
                    <a:p>
                      <a:pPr marR="18415" algn="ctr">
                        <a:lnSpc>
                          <a:spcPct val="100000"/>
                        </a:lnSpc>
                        <a:spcBef>
                          <a:spcPts val="105"/>
                        </a:spcBef>
                      </a:pPr>
                      <a:r>
                        <a:rPr sz="1500" dirty="0">
                          <a:solidFill>
                            <a:srgbClr val="FFFFFF"/>
                          </a:solidFill>
                          <a:latin typeface="Meiryo UI"/>
                          <a:cs typeface="Meiryo UI"/>
                        </a:rPr>
                        <a:t>環境適合性</a:t>
                      </a:r>
                      <a:r>
                        <a:rPr sz="1500" spc="-25" dirty="0">
                          <a:solidFill>
                            <a:srgbClr val="FFFFFF"/>
                          </a:solidFill>
                          <a:latin typeface="Meiryo UI"/>
                          <a:cs typeface="Meiryo UI"/>
                        </a:rPr>
                        <a:t>（E）</a:t>
                      </a:r>
                      <a:endParaRPr sz="1500">
                        <a:latin typeface="Meiryo UI"/>
                        <a:cs typeface="Meiryo UI"/>
                      </a:endParaRPr>
                    </a:p>
                  </a:txBody>
                  <a:tcPr marL="0" marR="0" marT="12092" marB="0">
                    <a:lnL w="28575">
                      <a:solidFill>
                        <a:srgbClr val="3333CC"/>
                      </a:solidFill>
                      <a:prstDash val="solid"/>
                    </a:lnL>
                    <a:lnR w="28575">
                      <a:solidFill>
                        <a:srgbClr val="3333CC"/>
                      </a:solidFill>
                      <a:prstDash val="solid"/>
                    </a:lnR>
                    <a:solidFill>
                      <a:srgbClr val="3333CC"/>
                    </a:solidFill>
                  </a:tcPr>
                </a:tc>
                <a:extLst>
                  <a:ext uri="{0D108BD9-81ED-4DB2-BD59-A6C34878D82A}">
                    <a16:rowId xmlns:a16="http://schemas.microsoft.com/office/drawing/2014/main" val="10008"/>
                  </a:ext>
                </a:extLst>
              </a:tr>
              <a:tr h="494628">
                <a:tc>
                  <a:txBody>
                    <a:bodyPr/>
                    <a:lstStyle/>
                    <a:p>
                      <a:pPr marL="455930" indent="-285750">
                        <a:lnSpc>
                          <a:spcPct val="100000"/>
                        </a:lnSpc>
                        <a:spcBef>
                          <a:spcPts val="310"/>
                        </a:spcBef>
                        <a:buFont typeface="Wingdings"/>
                        <a:buChar char=""/>
                        <a:tabLst>
                          <a:tab pos="455930" algn="l"/>
                          <a:tab pos="456565" algn="l"/>
                        </a:tabLst>
                      </a:pPr>
                      <a:r>
                        <a:rPr sz="1400" dirty="0">
                          <a:latin typeface="Meiryo UI"/>
                          <a:cs typeface="Meiryo UI"/>
                        </a:rPr>
                        <a:t>軽⽔炉の</a:t>
                      </a:r>
                      <a:r>
                        <a:rPr sz="1400" spc="-25" dirty="0">
                          <a:latin typeface="Meiryo UI"/>
                          <a:cs typeface="Meiryo UI"/>
                        </a:rPr>
                        <a:t>1/4</a:t>
                      </a:r>
                      <a:r>
                        <a:rPr sz="1400" spc="-15" dirty="0">
                          <a:latin typeface="Meiryo UI"/>
                          <a:cs typeface="Meiryo UI"/>
                        </a:rPr>
                        <a:t>程度の使⽤済燃料発⽣量</a:t>
                      </a:r>
                      <a:endParaRPr sz="1400">
                        <a:latin typeface="Meiryo UI"/>
                        <a:cs typeface="Meiryo UI"/>
                      </a:endParaRPr>
                    </a:p>
                    <a:p>
                      <a:pPr marL="455930" indent="-285750">
                        <a:lnSpc>
                          <a:spcPct val="100000"/>
                        </a:lnSpc>
                        <a:spcBef>
                          <a:spcPts val="10"/>
                        </a:spcBef>
                        <a:buFont typeface="Wingdings"/>
                        <a:buChar char=""/>
                        <a:tabLst>
                          <a:tab pos="455930" algn="l"/>
                          <a:tab pos="456565" algn="l"/>
                        </a:tabLst>
                      </a:pPr>
                      <a:r>
                        <a:rPr sz="1400" spc="-15" dirty="0">
                          <a:latin typeface="Meiryo UI"/>
                          <a:cs typeface="Meiryo UI"/>
                        </a:rPr>
                        <a:t>炭酸ガス排出量の⼤幅削減へ貢献</a:t>
                      </a:r>
                      <a:endParaRPr sz="1400">
                        <a:latin typeface="Meiryo UI"/>
                        <a:cs typeface="Meiryo UI"/>
                      </a:endParaRPr>
                    </a:p>
                  </a:txBody>
                  <a:tcPr marL="0" marR="0" marT="35701" marB="0">
                    <a:lnL w="28575">
                      <a:solidFill>
                        <a:srgbClr val="3333CC"/>
                      </a:solidFill>
                      <a:prstDash val="solid"/>
                    </a:lnL>
                    <a:lnR w="28575">
                      <a:solidFill>
                        <a:srgbClr val="3333CC"/>
                      </a:solidFill>
                      <a:prstDash val="solid"/>
                    </a:lnR>
                    <a:lnB w="28575">
                      <a:solidFill>
                        <a:srgbClr val="3333CC"/>
                      </a:solidFill>
                      <a:prstDash val="solid"/>
                    </a:lnB>
                  </a:tcPr>
                </a:tc>
                <a:extLst>
                  <a:ext uri="{0D108BD9-81ED-4DB2-BD59-A6C34878D82A}">
                    <a16:rowId xmlns:a16="http://schemas.microsoft.com/office/drawing/2014/main" val="10009"/>
                  </a:ext>
                </a:extLst>
              </a:tr>
            </a:tbl>
          </a:graphicData>
        </a:graphic>
      </p:graphicFrame>
      <p:sp>
        <p:nvSpPr>
          <p:cNvPr id="19" name="object 19"/>
          <p:cNvSpPr txBox="1"/>
          <p:nvPr/>
        </p:nvSpPr>
        <p:spPr>
          <a:xfrm>
            <a:off x="8617367" y="3379322"/>
            <a:ext cx="647796" cy="177884"/>
          </a:xfrm>
          <a:prstGeom prst="rect">
            <a:avLst/>
          </a:prstGeom>
        </p:spPr>
        <p:txBody>
          <a:bodyPr vert="horz" wrap="square" lIns="0" tIns="10365" rIns="0" bIns="0" rtlCol="0">
            <a:spAutoFit/>
          </a:bodyPr>
          <a:lstStyle/>
          <a:p>
            <a:pPr>
              <a:spcBef>
                <a:spcPts val="82"/>
              </a:spcBef>
            </a:pPr>
            <a:r>
              <a:rPr sz="1088" b="1" spc="-27" dirty="0">
                <a:solidFill>
                  <a:srgbClr val="FFFFFF"/>
                </a:solidFill>
                <a:latin typeface="Meiryo UI"/>
                <a:cs typeface="Meiryo UI"/>
              </a:rPr>
              <a:t>⾼温ガス炉</a:t>
            </a:r>
            <a:endParaRPr sz="1088">
              <a:latin typeface="Meiryo UI"/>
              <a:cs typeface="Meiryo UI"/>
            </a:endParaRPr>
          </a:p>
        </p:txBody>
      </p:sp>
      <p:grpSp>
        <p:nvGrpSpPr>
          <p:cNvPr id="20" name="object 20"/>
          <p:cNvGrpSpPr/>
          <p:nvPr/>
        </p:nvGrpSpPr>
        <p:grpSpPr>
          <a:xfrm>
            <a:off x="8314031" y="3716982"/>
            <a:ext cx="3171033" cy="1172367"/>
            <a:chOff x="6044831" y="4335017"/>
            <a:chExt cx="3496945" cy="1292860"/>
          </a:xfrm>
        </p:grpSpPr>
        <p:sp>
          <p:nvSpPr>
            <p:cNvPr id="21" name="object 21"/>
            <p:cNvSpPr/>
            <p:nvPr/>
          </p:nvSpPr>
          <p:spPr>
            <a:xfrm>
              <a:off x="6044831" y="4335017"/>
              <a:ext cx="3496945" cy="245745"/>
            </a:xfrm>
            <a:custGeom>
              <a:avLst/>
              <a:gdLst/>
              <a:ahLst/>
              <a:cxnLst/>
              <a:rect l="l" t="t" r="r" b="b"/>
              <a:pathLst>
                <a:path w="3496945" h="245745">
                  <a:moveTo>
                    <a:pt x="3496817" y="245363"/>
                  </a:moveTo>
                  <a:lnTo>
                    <a:pt x="3496817" y="0"/>
                  </a:lnTo>
                  <a:lnTo>
                    <a:pt x="0" y="0"/>
                  </a:lnTo>
                  <a:lnTo>
                    <a:pt x="0" y="245363"/>
                  </a:lnTo>
                  <a:lnTo>
                    <a:pt x="3496817" y="245363"/>
                  </a:lnTo>
                  <a:close/>
                </a:path>
              </a:pathLst>
            </a:custGeom>
            <a:solidFill>
              <a:srgbClr val="00B050"/>
            </a:solidFill>
          </p:spPr>
          <p:txBody>
            <a:bodyPr wrap="square" lIns="0" tIns="0" rIns="0" bIns="0" rtlCol="0"/>
            <a:lstStyle/>
            <a:p>
              <a:endParaRPr sz="1632"/>
            </a:p>
          </p:txBody>
        </p:sp>
        <p:sp>
          <p:nvSpPr>
            <p:cNvPr id="22" name="object 22"/>
            <p:cNvSpPr/>
            <p:nvPr/>
          </p:nvSpPr>
          <p:spPr>
            <a:xfrm>
              <a:off x="7704467" y="4838699"/>
              <a:ext cx="427990" cy="252729"/>
            </a:xfrm>
            <a:custGeom>
              <a:avLst/>
              <a:gdLst/>
              <a:ahLst/>
              <a:cxnLst/>
              <a:rect l="l" t="t" r="r" b="b"/>
              <a:pathLst>
                <a:path w="427990" h="252729">
                  <a:moveTo>
                    <a:pt x="427481" y="125729"/>
                  </a:moveTo>
                  <a:lnTo>
                    <a:pt x="223265" y="0"/>
                  </a:lnTo>
                  <a:lnTo>
                    <a:pt x="223265" y="62483"/>
                  </a:lnTo>
                  <a:lnTo>
                    <a:pt x="0" y="62483"/>
                  </a:lnTo>
                  <a:lnTo>
                    <a:pt x="0" y="188975"/>
                  </a:lnTo>
                  <a:lnTo>
                    <a:pt x="223265" y="188975"/>
                  </a:lnTo>
                  <a:lnTo>
                    <a:pt x="223265" y="252221"/>
                  </a:lnTo>
                  <a:lnTo>
                    <a:pt x="427481" y="125729"/>
                  </a:lnTo>
                  <a:close/>
                </a:path>
              </a:pathLst>
            </a:custGeom>
            <a:solidFill>
              <a:srgbClr val="FF00FF"/>
            </a:solidFill>
          </p:spPr>
          <p:txBody>
            <a:bodyPr wrap="square" lIns="0" tIns="0" rIns="0" bIns="0" rtlCol="0"/>
            <a:lstStyle/>
            <a:p>
              <a:endParaRPr sz="1632"/>
            </a:p>
          </p:txBody>
        </p:sp>
        <p:sp>
          <p:nvSpPr>
            <p:cNvPr id="23" name="object 23"/>
            <p:cNvSpPr/>
            <p:nvPr/>
          </p:nvSpPr>
          <p:spPr>
            <a:xfrm>
              <a:off x="7704467" y="5375147"/>
              <a:ext cx="427990" cy="252729"/>
            </a:xfrm>
            <a:custGeom>
              <a:avLst/>
              <a:gdLst/>
              <a:ahLst/>
              <a:cxnLst/>
              <a:rect l="l" t="t" r="r" b="b"/>
              <a:pathLst>
                <a:path w="427990" h="252729">
                  <a:moveTo>
                    <a:pt x="427481" y="125729"/>
                  </a:moveTo>
                  <a:lnTo>
                    <a:pt x="223265" y="0"/>
                  </a:lnTo>
                  <a:lnTo>
                    <a:pt x="223265" y="63245"/>
                  </a:lnTo>
                  <a:lnTo>
                    <a:pt x="0" y="63245"/>
                  </a:lnTo>
                  <a:lnTo>
                    <a:pt x="0" y="188975"/>
                  </a:lnTo>
                  <a:lnTo>
                    <a:pt x="223265" y="188975"/>
                  </a:lnTo>
                  <a:lnTo>
                    <a:pt x="223265" y="252221"/>
                  </a:lnTo>
                  <a:lnTo>
                    <a:pt x="427481" y="125729"/>
                  </a:lnTo>
                  <a:close/>
                </a:path>
              </a:pathLst>
            </a:custGeom>
            <a:solidFill>
              <a:srgbClr val="00B050"/>
            </a:solidFill>
          </p:spPr>
          <p:txBody>
            <a:bodyPr wrap="square" lIns="0" tIns="0" rIns="0" bIns="0" rtlCol="0"/>
            <a:lstStyle/>
            <a:p>
              <a:endParaRPr sz="1632"/>
            </a:p>
          </p:txBody>
        </p:sp>
        <p:pic>
          <p:nvPicPr>
            <p:cNvPr id="24" name="object 24"/>
            <p:cNvPicPr/>
            <p:nvPr/>
          </p:nvPicPr>
          <p:blipFill>
            <a:blip r:embed="rId7" cstate="print"/>
            <a:stretch>
              <a:fillRect/>
            </a:stretch>
          </p:blipFill>
          <p:spPr>
            <a:xfrm>
              <a:off x="8353691" y="4689347"/>
              <a:ext cx="1072896" cy="797813"/>
            </a:xfrm>
            <a:prstGeom prst="rect">
              <a:avLst/>
            </a:prstGeom>
          </p:spPr>
        </p:pic>
      </p:grpSp>
      <p:sp>
        <p:nvSpPr>
          <p:cNvPr id="25" name="object 25"/>
          <p:cNvSpPr txBox="1"/>
          <p:nvPr/>
        </p:nvSpPr>
        <p:spPr>
          <a:xfrm>
            <a:off x="10497537" y="4813107"/>
            <a:ext cx="682345" cy="176192"/>
          </a:xfrm>
          <a:prstGeom prst="rect">
            <a:avLst/>
          </a:prstGeom>
        </p:spPr>
        <p:txBody>
          <a:bodyPr vert="horz" wrap="square" lIns="0" tIns="15547" rIns="0" bIns="0" rtlCol="0">
            <a:spAutoFit/>
          </a:bodyPr>
          <a:lstStyle/>
          <a:p>
            <a:pPr>
              <a:spcBef>
                <a:spcPts val="122"/>
              </a:spcBef>
            </a:pPr>
            <a:r>
              <a:rPr sz="1043" u="sng" spc="-9" dirty="0">
                <a:uFill>
                  <a:solidFill>
                    <a:srgbClr val="000000"/>
                  </a:solidFill>
                </a:uFill>
                <a:latin typeface="Meiryo UI"/>
                <a:cs typeface="Meiryo UI"/>
              </a:rPr>
              <a:t>化学プラント</a:t>
            </a:r>
            <a:endParaRPr sz="1043">
              <a:latin typeface="Meiryo UI"/>
              <a:cs typeface="Meiryo UI"/>
            </a:endParaRPr>
          </a:p>
        </p:txBody>
      </p:sp>
      <p:sp>
        <p:nvSpPr>
          <p:cNvPr id="26" name="object 26"/>
          <p:cNvSpPr txBox="1"/>
          <p:nvPr/>
        </p:nvSpPr>
        <p:spPr>
          <a:xfrm>
            <a:off x="8671264" y="4751416"/>
            <a:ext cx="636280" cy="174977"/>
          </a:xfrm>
          <a:prstGeom prst="rect">
            <a:avLst/>
          </a:prstGeom>
        </p:spPr>
        <p:txBody>
          <a:bodyPr vert="horz" wrap="square" lIns="0" tIns="7486" rIns="0" bIns="0" rtlCol="0">
            <a:spAutoFit/>
          </a:bodyPr>
          <a:lstStyle/>
          <a:p>
            <a:pPr>
              <a:spcBef>
                <a:spcPts val="59"/>
              </a:spcBef>
            </a:pPr>
            <a:r>
              <a:rPr sz="1088" b="1" spc="-27" dirty="0">
                <a:solidFill>
                  <a:srgbClr val="FFFFFF"/>
                </a:solidFill>
                <a:latin typeface="Meiryo UI"/>
                <a:cs typeface="Meiryo UI"/>
              </a:rPr>
              <a:t>⾼温ガス炉</a:t>
            </a:r>
            <a:endParaRPr sz="1088">
              <a:latin typeface="Meiryo UI"/>
              <a:cs typeface="Meiryo UI"/>
            </a:endParaRPr>
          </a:p>
        </p:txBody>
      </p:sp>
      <p:pic>
        <p:nvPicPr>
          <p:cNvPr id="27" name="object 27"/>
          <p:cNvPicPr/>
          <p:nvPr/>
        </p:nvPicPr>
        <p:blipFill>
          <a:blip r:embed="rId8" cstate="print"/>
          <a:stretch>
            <a:fillRect/>
          </a:stretch>
        </p:blipFill>
        <p:spPr>
          <a:xfrm>
            <a:off x="8589031" y="3989230"/>
            <a:ext cx="1066876" cy="961847"/>
          </a:xfrm>
          <a:prstGeom prst="rect">
            <a:avLst/>
          </a:prstGeom>
        </p:spPr>
      </p:pic>
      <p:sp>
        <p:nvSpPr>
          <p:cNvPr id="28" name="object 28"/>
          <p:cNvSpPr txBox="1"/>
          <p:nvPr/>
        </p:nvSpPr>
        <p:spPr>
          <a:xfrm>
            <a:off x="8637406" y="4741939"/>
            <a:ext cx="647796" cy="177884"/>
          </a:xfrm>
          <a:prstGeom prst="rect">
            <a:avLst/>
          </a:prstGeom>
        </p:spPr>
        <p:txBody>
          <a:bodyPr vert="horz" wrap="square" lIns="0" tIns="10365" rIns="0" bIns="0" rtlCol="0">
            <a:spAutoFit/>
          </a:bodyPr>
          <a:lstStyle/>
          <a:p>
            <a:pPr>
              <a:spcBef>
                <a:spcPts val="82"/>
              </a:spcBef>
            </a:pPr>
            <a:r>
              <a:rPr sz="1088" b="1" spc="-27" dirty="0">
                <a:solidFill>
                  <a:srgbClr val="FFFFFF"/>
                </a:solidFill>
                <a:latin typeface="Meiryo UI"/>
                <a:cs typeface="Meiryo UI"/>
              </a:rPr>
              <a:t>⾼温ガス炉</a:t>
            </a:r>
            <a:endParaRPr sz="1088">
              <a:latin typeface="Meiryo UI"/>
              <a:cs typeface="Meiryo UI"/>
            </a:endParaRPr>
          </a:p>
        </p:txBody>
      </p:sp>
      <p:sp>
        <p:nvSpPr>
          <p:cNvPr id="29" name="object 29"/>
          <p:cNvSpPr txBox="1"/>
          <p:nvPr/>
        </p:nvSpPr>
        <p:spPr>
          <a:xfrm>
            <a:off x="10360024" y="2975513"/>
            <a:ext cx="969679" cy="607489"/>
          </a:xfrm>
          <a:prstGeom prst="rect">
            <a:avLst/>
          </a:prstGeom>
        </p:spPr>
        <p:txBody>
          <a:bodyPr vert="horz" wrap="square" lIns="0" tIns="10365" rIns="0" bIns="0" rtlCol="0">
            <a:spAutoFit/>
          </a:bodyPr>
          <a:lstStyle/>
          <a:p>
            <a:pPr marR="4607" algn="ctr">
              <a:lnSpc>
                <a:spcPct val="127800"/>
              </a:lnSpc>
              <a:spcBef>
                <a:spcPts val="82"/>
              </a:spcBef>
            </a:pPr>
            <a:r>
              <a:rPr sz="1043" u="sng" spc="-9" dirty="0">
                <a:uFill>
                  <a:solidFill>
                    <a:srgbClr val="000000"/>
                  </a:solidFill>
                </a:uFill>
                <a:latin typeface="Meiryo UI"/>
                <a:cs typeface="Meiryo UI"/>
              </a:rPr>
              <a:t>燃料電池⾃動⾞</a:t>
            </a:r>
            <a:r>
              <a:rPr sz="1043" u="sng" spc="-23" dirty="0">
                <a:uFill>
                  <a:solidFill>
                    <a:srgbClr val="000000"/>
                  </a:solidFill>
                </a:uFill>
                <a:latin typeface="Meiryo UI"/>
                <a:cs typeface="Meiryo UI"/>
              </a:rPr>
              <a:t>製鉄</a:t>
            </a:r>
            <a:endParaRPr sz="1043">
              <a:latin typeface="Meiryo UI"/>
              <a:cs typeface="Meiryo UI"/>
            </a:endParaRPr>
          </a:p>
          <a:p>
            <a:pPr marR="4607" algn="ctr">
              <a:spcBef>
                <a:spcPts val="163"/>
              </a:spcBef>
            </a:pPr>
            <a:r>
              <a:rPr sz="1043" u="sng" spc="-9" dirty="0">
                <a:uFill>
                  <a:solidFill>
                    <a:srgbClr val="000000"/>
                  </a:solidFill>
                </a:uFill>
                <a:latin typeface="Meiryo UI"/>
                <a:cs typeface="Meiryo UI"/>
              </a:rPr>
              <a:t>⽔素タウン</a:t>
            </a:r>
            <a:endParaRPr sz="1043">
              <a:latin typeface="Meiryo UI"/>
              <a:cs typeface="Meiryo UI"/>
            </a:endParaRPr>
          </a:p>
        </p:txBody>
      </p:sp>
      <p:sp>
        <p:nvSpPr>
          <p:cNvPr id="30" name="object 30"/>
          <p:cNvSpPr/>
          <p:nvPr/>
        </p:nvSpPr>
        <p:spPr>
          <a:xfrm>
            <a:off x="9818990" y="3281664"/>
            <a:ext cx="388102" cy="229175"/>
          </a:xfrm>
          <a:custGeom>
            <a:avLst/>
            <a:gdLst/>
            <a:ahLst/>
            <a:cxnLst/>
            <a:rect l="l" t="t" r="r" b="b"/>
            <a:pathLst>
              <a:path w="427990" h="252729">
                <a:moveTo>
                  <a:pt x="427481" y="125730"/>
                </a:moveTo>
                <a:lnTo>
                  <a:pt x="223265" y="0"/>
                </a:lnTo>
                <a:lnTo>
                  <a:pt x="223265" y="62484"/>
                </a:lnTo>
                <a:lnTo>
                  <a:pt x="0" y="62484"/>
                </a:lnTo>
                <a:lnTo>
                  <a:pt x="0" y="188976"/>
                </a:lnTo>
                <a:lnTo>
                  <a:pt x="223265" y="188976"/>
                </a:lnTo>
                <a:lnTo>
                  <a:pt x="223265" y="252222"/>
                </a:lnTo>
                <a:lnTo>
                  <a:pt x="427481" y="125730"/>
                </a:lnTo>
                <a:close/>
              </a:path>
            </a:pathLst>
          </a:custGeom>
          <a:solidFill>
            <a:srgbClr val="00B050"/>
          </a:solidFill>
        </p:spPr>
        <p:txBody>
          <a:bodyPr wrap="square" lIns="0" tIns="0" rIns="0" bIns="0" rtlCol="0"/>
          <a:lstStyle/>
          <a:p>
            <a:endParaRPr sz="1632"/>
          </a:p>
        </p:txBody>
      </p:sp>
      <p:sp>
        <p:nvSpPr>
          <p:cNvPr id="31" name="object 31"/>
          <p:cNvSpPr txBox="1"/>
          <p:nvPr/>
        </p:nvSpPr>
        <p:spPr>
          <a:xfrm>
            <a:off x="9876337" y="3062161"/>
            <a:ext cx="285606" cy="176192"/>
          </a:xfrm>
          <a:prstGeom prst="rect">
            <a:avLst/>
          </a:prstGeom>
        </p:spPr>
        <p:txBody>
          <a:bodyPr vert="horz" wrap="square" lIns="0" tIns="15547" rIns="0" bIns="0" rtlCol="0">
            <a:spAutoFit/>
          </a:bodyPr>
          <a:lstStyle/>
          <a:p>
            <a:pPr>
              <a:spcBef>
                <a:spcPts val="122"/>
              </a:spcBef>
            </a:pPr>
            <a:r>
              <a:rPr sz="1043" spc="-23" dirty="0">
                <a:latin typeface="Meiryo UI"/>
                <a:cs typeface="Meiryo UI"/>
              </a:rPr>
              <a:t>電⼒</a:t>
            </a:r>
            <a:endParaRPr sz="1043">
              <a:latin typeface="Meiryo UI"/>
              <a:cs typeface="Meiryo UI"/>
            </a:endParaRPr>
          </a:p>
        </p:txBody>
      </p:sp>
      <p:grpSp>
        <p:nvGrpSpPr>
          <p:cNvPr id="32" name="object 32"/>
          <p:cNvGrpSpPr/>
          <p:nvPr/>
        </p:nvGrpSpPr>
        <p:grpSpPr>
          <a:xfrm>
            <a:off x="8664360" y="5523210"/>
            <a:ext cx="1494249" cy="720925"/>
            <a:chOff x="6431165" y="6326885"/>
            <a:chExt cx="1647825" cy="795020"/>
          </a:xfrm>
        </p:grpSpPr>
        <p:pic>
          <p:nvPicPr>
            <p:cNvPr id="33" name="object 33"/>
            <p:cNvPicPr/>
            <p:nvPr/>
          </p:nvPicPr>
          <p:blipFill>
            <a:blip r:embed="rId9" cstate="print"/>
            <a:stretch>
              <a:fillRect/>
            </a:stretch>
          </p:blipFill>
          <p:spPr>
            <a:xfrm>
              <a:off x="6431165" y="6326885"/>
              <a:ext cx="802386" cy="794766"/>
            </a:xfrm>
            <a:prstGeom prst="rect">
              <a:avLst/>
            </a:prstGeom>
          </p:spPr>
        </p:pic>
        <p:pic>
          <p:nvPicPr>
            <p:cNvPr id="34" name="object 34"/>
            <p:cNvPicPr/>
            <p:nvPr/>
          </p:nvPicPr>
          <p:blipFill>
            <a:blip r:embed="rId10" cstate="print"/>
            <a:stretch>
              <a:fillRect/>
            </a:stretch>
          </p:blipFill>
          <p:spPr>
            <a:xfrm>
              <a:off x="7427848" y="6398513"/>
              <a:ext cx="650748" cy="632459"/>
            </a:xfrm>
            <a:prstGeom prst="rect">
              <a:avLst/>
            </a:prstGeom>
          </p:spPr>
        </p:pic>
      </p:grpSp>
      <p:sp>
        <p:nvSpPr>
          <p:cNvPr id="35" name="object 35"/>
          <p:cNvSpPr txBox="1"/>
          <p:nvPr/>
        </p:nvSpPr>
        <p:spPr>
          <a:xfrm>
            <a:off x="9369156" y="5743174"/>
            <a:ext cx="241268" cy="289645"/>
          </a:xfrm>
          <a:prstGeom prst="rect">
            <a:avLst/>
          </a:prstGeom>
        </p:spPr>
        <p:txBody>
          <a:bodyPr vert="horz" wrap="square" lIns="0" tIns="10365" rIns="0" bIns="0" rtlCol="0">
            <a:spAutoFit/>
          </a:bodyPr>
          <a:lstStyle/>
          <a:p>
            <a:pPr>
              <a:spcBef>
                <a:spcPts val="82"/>
              </a:spcBef>
            </a:pPr>
            <a:r>
              <a:rPr sz="1814" spc="-9" dirty="0">
                <a:latin typeface="Meiryo UI"/>
                <a:cs typeface="Meiryo UI"/>
              </a:rPr>
              <a:t>＋</a:t>
            </a:r>
            <a:endParaRPr sz="1814">
              <a:latin typeface="Meiryo UI"/>
              <a:cs typeface="Meiryo UI"/>
            </a:endParaRPr>
          </a:p>
        </p:txBody>
      </p:sp>
      <p:sp>
        <p:nvSpPr>
          <p:cNvPr id="36" name="object 36"/>
          <p:cNvSpPr/>
          <p:nvPr/>
        </p:nvSpPr>
        <p:spPr>
          <a:xfrm>
            <a:off x="10203166" y="5572961"/>
            <a:ext cx="352401" cy="228024"/>
          </a:xfrm>
          <a:custGeom>
            <a:avLst/>
            <a:gdLst/>
            <a:ahLst/>
            <a:cxnLst/>
            <a:rect l="l" t="t" r="r" b="b"/>
            <a:pathLst>
              <a:path w="388620" h="251459">
                <a:moveTo>
                  <a:pt x="388620" y="125730"/>
                </a:moveTo>
                <a:lnTo>
                  <a:pt x="185928" y="0"/>
                </a:lnTo>
                <a:lnTo>
                  <a:pt x="185928" y="62484"/>
                </a:lnTo>
                <a:lnTo>
                  <a:pt x="0" y="62484"/>
                </a:lnTo>
                <a:lnTo>
                  <a:pt x="0" y="188214"/>
                </a:lnTo>
                <a:lnTo>
                  <a:pt x="185928" y="188214"/>
                </a:lnTo>
                <a:lnTo>
                  <a:pt x="185928" y="251460"/>
                </a:lnTo>
                <a:lnTo>
                  <a:pt x="388620" y="125730"/>
                </a:lnTo>
                <a:close/>
              </a:path>
            </a:pathLst>
          </a:custGeom>
          <a:solidFill>
            <a:srgbClr val="00B050"/>
          </a:solidFill>
        </p:spPr>
        <p:txBody>
          <a:bodyPr wrap="square" lIns="0" tIns="0" rIns="0" bIns="0" rtlCol="0"/>
          <a:lstStyle/>
          <a:p>
            <a:endParaRPr sz="1632"/>
          </a:p>
        </p:txBody>
      </p:sp>
      <p:sp>
        <p:nvSpPr>
          <p:cNvPr id="37" name="object 37"/>
          <p:cNvSpPr txBox="1"/>
          <p:nvPr/>
        </p:nvSpPr>
        <p:spPr>
          <a:xfrm>
            <a:off x="10571465" y="5584246"/>
            <a:ext cx="757777" cy="192508"/>
          </a:xfrm>
          <a:prstGeom prst="rect">
            <a:avLst/>
          </a:prstGeom>
        </p:spPr>
        <p:txBody>
          <a:bodyPr vert="horz" wrap="square" lIns="0" tIns="10941" rIns="0" bIns="0" rtlCol="0">
            <a:spAutoFit/>
          </a:bodyPr>
          <a:lstStyle/>
          <a:p>
            <a:pPr>
              <a:spcBef>
                <a:spcPts val="86"/>
              </a:spcBef>
            </a:pPr>
            <a:r>
              <a:rPr sz="1179" spc="-27" dirty="0">
                <a:latin typeface="Meiryo UI"/>
                <a:cs typeface="Meiryo UI"/>
              </a:rPr>
              <a:t>発電量調整</a:t>
            </a:r>
            <a:endParaRPr sz="1179">
              <a:latin typeface="Meiryo UI"/>
              <a:cs typeface="Meiryo UI"/>
            </a:endParaRPr>
          </a:p>
        </p:txBody>
      </p:sp>
      <p:sp>
        <p:nvSpPr>
          <p:cNvPr id="38" name="object 38"/>
          <p:cNvSpPr txBox="1"/>
          <p:nvPr/>
        </p:nvSpPr>
        <p:spPr>
          <a:xfrm>
            <a:off x="10579062" y="6018868"/>
            <a:ext cx="608640" cy="192508"/>
          </a:xfrm>
          <a:prstGeom prst="rect">
            <a:avLst/>
          </a:prstGeom>
        </p:spPr>
        <p:txBody>
          <a:bodyPr vert="horz" wrap="square" lIns="0" tIns="10941" rIns="0" bIns="0" rtlCol="0">
            <a:spAutoFit/>
          </a:bodyPr>
          <a:lstStyle/>
          <a:p>
            <a:pPr>
              <a:spcBef>
                <a:spcPts val="86"/>
              </a:spcBef>
            </a:pPr>
            <a:r>
              <a:rPr sz="1179" spc="-27" dirty="0">
                <a:latin typeface="Meiryo UI"/>
                <a:cs typeface="Meiryo UI"/>
              </a:rPr>
              <a:t>⽔素製造</a:t>
            </a:r>
            <a:endParaRPr sz="1179">
              <a:latin typeface="Meiryo UI"/>
              <a:cs typeface="Meiryo UI"/>
            </a:endParaRPr>
          </a:p>
        </p:txBody>
      </p:sp>
      <p:grpSp>
        <p:nvGrpSpPr>
          <p:cNvPr id="39" name="object 39"/>
          <p:cNvGrpSpPr/>
          <p:nvPr/>
        </p:nvGrpSpPr>
        <p:grpSpPr>
          <a:xfrm>
            <a:off x="8592371" y="5430504"/>
            <a:ext cx="1963542" cy="869486"/>
            <a:chOff x="6351778" y="6224651"/>
            <a:chExt cx="2165350" cy="958850"/>
          </a:xfrm>
        </p:grpSpPr>
        <p:sp>
          <p:nvSpPr>
            <p:cNvPr id="40" name="object 40"/>
            <p:cNvSpPr/>
            <p:nvPr/>
          </p:nvSpPr>
          <p:spPr>
            <a:xfrm>
              <a:off x="8128127" y="6842760"/>
              <a:ext cx="388620" cy="251460"/>
            </a:xfrm>
            <a:custGeom>
              <a:avLst/>
              <a:gdLst/>
              <a:ahLst/>
              <a:cxnLst/>
              <a:rect l="l" t="t" r="r" b="b"/>
              <a:pathLst>
                <a:path w="388620" h="251459">
                  <a:moveTo>
                    <a:pt x="388620" y="125730"/>
                  </a:moveTo>
                  <a:lnTo>
                    <a:pt x="185928" y="0"/>
                  </a:lnTo>
                  <a:lnTo>
                    <a:pt x="185928" y="63246"/>
                  </a:lnTo>
                  <a:lnTo>
                    <a:pt x="0" y="63246"/>
                  </a:lnTo>
                  <a:lnTo>
                    <a:pt x="0" y="188214"/>
                  </a:lnTo>
                  <a:lnTo>
                    <a:pt x="185928" y="188214"/>
                  </a:lnTo>
                  <a:lnTo>
                    <a:pt x="185928" y="251460"/>
                  </a:lnTo>
                  <a:lnTo>
                    <a:pt x="388620" y="125730"/>
                  </a:lnTo>
                  <a:close/>
                </a:path>
              </a:pathLst>
            </a:custGeom>
            <a:solidFill>
              <a:srgbClr val="00B0F0"/>
            </a:solidFill>
          </p:spPr>
          <p:txBody>
            <a:bodyPr wrap="square" lIns="0" tIns="0" rIns="0" bIns="0" rtlCol="0"/>
            <a:lstStyle/>
            <a:p>
              <a:endParaRPr sz="1632"/>
            </a:p>
          </p:txBody>
        </p:sp>
        <p:sp>
          <p:nvSpPr>
            <p:cNvPr id="41" name="object 41"/>
            <p:cNvSpPr/>
            <p:nvPr/>
          </p:nvSpPr>
          <p:spPr>
            <a:xfrm>
              <a:off x="6358763" y="6231636"/>
              <a:ext cx="1751964" cy="944880"/>
            </a:xfrm>
            <a:custGeom>
              <a:avLst/>
              <a:gdLst/>
              <a:ahLst/>
              <a:cxnLst/>
              <a:rect l="l" t="t" r="r" b="b"/>
              <a:pathLst>
                <a:path w="1751965" h="944879">
                  <a:moveTo>
                    <a:pt x="0" y="101346"/>
                  </a:moveTo>
                  <a:lnTo>
                    <a:pt x="7905" y="62043"/>
                  </a:lnTo>
                  <a:lnTo>
                    <a:pt x="29527" y="29813"/>
                  </a:lnTo>
                  <a:lnTo>
                    <a:pt x="61721" y="8012"/>
                  </a:lnTo>
                  <a:lnTo>
                    <a:pt x="101346" y="0"/>
                  </a:lnTo>
                  <a:lnTo>
                    <a:pt x="1651254" y="0"/>
                  </a:lnTo>
                  <a:lnTo>
                    <a:pt x="1690437" y="8012"/>
                  </a:lnTo>
                  <a:lnTo>
                    <a:pt x="1722405" y="29813"/>
                  </a:lnTo>
                  <a:lnTo>
                    <a:pt x="1743944" y="62043"/>
                  </a:lnTo>
                  <a:lnTo>
                    <a:pt x="1751838" y="101346"/>
                  </a:lnTo>
                  <a:lnTo>
                    <a:pt x="1751838" y="843534"/>
                  </a:lnTo>
                  <a:lnTo>
                    <a:pt x="1743944" y="882836"/>
                  </a:lnTo>
                  <a:lnTo>
                    <a:pt x="1722405" y="915066"/>
                  </a:lnTo>
                  <a:lnTo>
                    <a:pt x="1690437" y="936867"/>
                  </a:lnTo>
                  <a:lnTo>
                    <a:pt x="1651254" y="944880"/>
                  </a:lnTo>
                  <a:lnTo>
                    <a:pt x="101346" y="944880"/>
                  </a:lnTo>
                  <a:lnTo>
                    <a:pt x="61722" y="936867"/>
                  </a:lnTo>
                  <a:lnTo>
                    <a:pt x="29527" y="915066"/>
                  </a:lnTo>
                  <a:lnTo>
                    <a:pt x="7905" y="882836"/>
                  </a:lnTo>
                  <a:lnTo>
                    <a:pt x="0" y="843534"/>
                  </a:lnTo>
                  <a:lnTo>
                    <a:pt x="0" y="101346"/>
                  </a:lnTo>
                  <a:close/>
                </a:path>
              </a:pathLst>
            </a:custGeom>
            <a:ln w="13703">
              <a:solidFill>
                <a:srgbClr val="000000"/>
              </a:solidFill>
            </a:ln>
          </p:spPr>
          <p:txBody>
            <a:bodyPr wrap="square" lIns="0" tIns="0" rIns="0" bIns="0" rtlCol="0"/>
            <a:lstStyle/>
            <a:p>
              <a:endParaRPr sz="1632"/>
            </a:p>
          </p:txBody>
        </p:sp>
      </p:grpSp>
      <p:sp>
        <p:nvSpPr>
          <p:cNvPr id="42" name="object 42"/>
          <p:cNvSpPr txBox="1"/>
          <p:nvPr/>
        </p:nvSpPr>
        <p:spPr>
          <a:xfrm>
            <a:off x="8668500" y="6035458"/>
            <a:ext cx="647796" cy="177884"/>
          </a:xfrm>
          <a:prstGeom prst="rect">
            <a:avLst/>
          </a:prstGeom>
        </p:spPr>
        <p:txBody>
          <a:bodyPr vert="horz" wrap="square" lIns="0" tIns="10365" rIns="0" bIns="0" rtlCol="0">
            <a:spAutoFit/>
          </a:bodyPr>
          <a:lstStyle/>
          <a:p>
            <a:pPr>
              <a:spcBef>
                <a:spcPts val="82"/>
              </a:spcBef>
            </a:pPr>
            <a:r>
              <a:rPr sz="1088" b="1" spc="-27" dirty="0">
                <a:solidFill>
                  <a:srgbClr val="FFFFFF"/>
                </a:solidFill>
                <a:latin typeface="Meiryo UI"/>
                <a:cs typeface="Meiryo UI"/>
              </a:rPr>
              <a:t>⾼温ガス炉</a:t>
            </a:r>
            <a:endParaRPr sz="1088">
              <a:latin typeface="Meiryo UI"/>
              <a:cs typeface="Meiryo UI"/>
            </a:endParaRPr>
          </a:p>
        </p:txBody>
      </p:sp>
      <p:sp>
        <p:nvSpPr>
          <p:cNvPr id="43" name="object 43"/>
          <p:cNvSpPr txBox="1"/>
          <p:nvPr/>
        </p:nvSpPr>
        <p:spPr>
          <a:xfrm>
            <a:off x="4336271" y="3113295"/>
            <a:ext cx="2762202" cy="146427"/>
          </a:xfrm>
          <a:prstGeom prst="rect">
            <a:avLst/>
          </a:prstGeom>
        </p:spPr>
        <p:txBody>
          <a:bodyPr vert="horz" wrap="square" lIns="0" tIns="13820" rIns="0" bIns="0" rtlCol="0">
            <a:spAutoFit/>
          </a:bodyPr>
          <a:lstStyle/>
          <a:p>
            <a:pPr marL="11516">
              <a:spcBef>
                <a:spcPts val="109"/>
              </a:spcBef>
            </a:pPr>
            <a:r>
              <a:rPr sz="861" spc="36" dirty="0">
                <a:latin typeface="Meiryo UI"/>
                <a:cs typeface="Meiryo UI"/>
              </a:rPr>
              <a:t>※ </a:t>
            </a:r>
            <a:r>
              <a:rPr sz="861" dirty="0">
                <a:latin typeface="Meiryo UI"/>
                <a:cs typeface="Meiryo UI"/>
              </a:rPr>
              <a:t>SMR:</a:t>
            </a:r>
            <a:r>
              <a:rPr sz="861" spc="68" dirty="0">
                <a:latin typeface="Meiryo UI"/>
                <a:cs typeface="Meiryo UI"/>
              </a:rPr>
              <a:t> </a:t>
            </a:r>
            <a:r>
              <a:rPr sz="861" dirty="0">
                <a:latin typeface="Meiryo UI"/>
                <a:cs typeface="Meiryo UI"/>
              </a:rPr>
              <a:t>Small</a:t>
            </a:r>
            <a:r>
              <a:rPr sz="861" spc="77" dirty="0">
                <a:latin typeface="Meiryo UI"/>
                <a:cs typeface="Meiryo UI"/>
              </a:rPr>
              <a:t> </a:t>
            </a:r>
            <a:r>
              <a:rPr sz="861" dirty="0">
                <a:latin typeface="Meiryo UI"/>
                <a:cs typeface="Meiryo UI"/>
              </a:rPr>
              <a:t>Modular</a:t>
            </a:r>
            <a:r>
              <a:rPr sz="861" spc="86" dirty="0">
                <a:latin typeface="Meiryo UI"/>
                <a:cs typeface="Meiryo UI"/>
              </a:rPr>
              <a:t> </a:t>
            </a:r>
            <a:r>
              <a:rPr sz="861" dirty="0">
                <a:latin typeface="Meiryo UI"/>
                <a:cs typeface="Meiryo UI"/>
              </a:rPr>
              <a:t>Reactor</a:t>
            </a:r>
            <a:r>
              <a:rPr sz="861" spc="77" dirty="0">
                <a:latin typeface="Meiryo UI"/>
                <a:cs typeface="Meiryo UI"/>
              </a:rPr>
              <a:t> </a:t>
            </a:r>
            <a:r>
              <a:rPr sz="861" dirty="0">
                <a:latin typeface="Meiryo UI"/>
                <a:cs typeface="Meiryo UI"/>
              </a:rPr>
              <a:t>（⼩型モジュール炉</a:t>
            </a:r>
            <a:r>
              <a:rPr sz="861" spc="-45" dirty="0">
                <a:latin typeface="Meiryo UI"/>
                <a:cs typeface="Meiryo UI"/>
              </a:rPr>
              <a:t>）</a:t>
            </a:r>
            <a:endParaRPr sz="861">
              <a:latin typeface="Meiryo UI"/>
              <a:cs typeface="Meiryo UI"/>
            </a:endParaRPr>
          </a:p>
        </p:txBody>
      </p:sp>
      <p:graphicFrame>
        <p:nvGraphicFramePr>
          <p:cNvPr id="44" name="object 44"/>
          <p:cNvGraphicFramePr>
            <a:graphicFrameLocks noGrp="1"/>
          </p:cNvGraphicFramePr>
          <p:nvPr>
            <p:extLst>
              <p:ext uri="{D42A27DB-BD31-4B8C-83A1-F6EECF244321}">
                <p14:modId xmlns:p14="http://schemas.microsoft.com/office/powerpoint/2010/main" val="67485140"/>
              </p:ext>
            </p:extLst>
          </p:nvPr>
        </p:nvGraphicFramePr>
        <p:xfrm>
          <a:off x="3339656" y="1489261"/>
          <a:ext cx="3906353" cy="1626688"/>
        </p:xfrm>
        <a:graphic>
          <a:graphicData uri="http://schemas.openxmlformats.org/drawingml/2006/table">
            <a:tbl>
              <a:tblPr firstRow="1" bandRow="1">
                <a:tableStyleId>{2D5ABB26-0587-4C30-8999-92F81FD0307C}</a:tableStyleId>
              </a:tblPr>
              <a:tblGrid>
                <a:gridCol w="1160850">
                  <a:extLst>
                    <a:ext uri="{9D8B030D-6E8A-4147-A177-3AD203B41FA5}">
                      <a16:colId xmlns:a16="http://schemas.microsoft.com/office/drawing/2014/main" val="20000"/>
                    </a:ext>
                  </a:extLst>
                </a:gridCol>
                <a:gridCol w="1372752">
                  <a:extLst>
                    <a:ext uri="{9D8B030D-6E8A-4147-A177-3AD203B41FA5}">
                      <a16:colId xmlns:a16="http://schemas.microsoft.com/office/drawing/2014/main" val="20001"/>
                    </a:ext>
                  </a:extLst>
                </a:gridCol>
                <a:gridCol w="1372751">
                  <a:extLst>
                    <a:ext uri="{9D8B030D-6E8A-4147-A177-3AD203B41FA5}">
                      <a16:colId xmlns:a16="http://schemas.microsoft.com/office/drawing/2014/main" val="20002"/>
                    </a:ext>
                  </a:extLst>
                </a:gridCol>
              </a:tblGrid>
              <a:tr h="261422">
                <a:tc>
                  <a:txBody>
                    <a:bodyPr/>
                    <a:lstStyle/>
                    <a:p>
                      <a:pPr algn="ctr">
                        <a:lnSpc>
                          <a:spcPct val="100000"/>
                        </a:lnSpc>
                        <a:spcBef>
                          <a:spcPts val="355"/>
                        </a:spcBef>
                      </a:pPr>
                      <a:r>
                        <a:rPr sz="1200" b="1" spc="-40" dirty="0">
                          <a:solidFill>
                            <a:srgbClr val="FFFFFF"/>
                          </a:solidFill>
                          <a:latin typeface="Meiryo UI"/>
                          <a:cs typeface="Meiryo UI"/>
                        </a:rPr>
                        <a:t>項⽬</a:t>
                      </a:r>
                      <a:endParaRPr sz="1200">
                        <a:latin typeface="Meiryo UI"/>
                        <a:cs typeface="Meiryo UI"/>
                      </a:endParaRPr>
                    </a:p>
                  </a:txBody>
                  <a:tcPr marL="0" marR="0" marT="40883" marB="0">
                    <a:lnL w="19050">
                      <a:solidFill>
                        <a:srgbClr val="FFFFFF"/>
                      </a:solidFill>
                      <a:prstDash val="solid"/>
                    </a:lnL>
                    <a:lnR w="19050">
                      <a:solidFill>
                        <a:srgbClr val="FFFFFF"/>
                      </a:solidFill>
                      <a:prstDash val="solid"/>
                    </a:lnR>
                    <a:lnT w="19050">
                      <a:solidFill>
                        <a:srgbClr val="FFFFFF"/>
                      </a:solidFill>
                      <a:prstDash val="solid"/>
                    </a:lnT>
                    <a:lnB w="57150">
                      <a:solidFill>
                        <a:srgbClr val="FFFFFF"/>
                      </a:solidFill>
                      <a:prstDash val="solid"/>
                    </a:lnB>
                    <a:solidFill>
                      <a:srgbClr val="4F81BD"/>
                    </a:solidFill>
                  </a:tcPr>
                </a:tc>
                <a:tc>
                  <a:txBody>
                    <a:bodyPr/>
                    <a:lstStyle/>
                    <a:p>
                      <a:pPr marR="367665" algn="r">
                        <a:lnSpc>
                          <a:spcPct val="100000"/>
                        </a:lnSpc>
                        <a:spcBef>
                          <a:spcPts val="355"/>
                        </a:spcBef>
                      </a:pPr>
                      <a:r>
                        <a:rPr sz="1200" b="1" spc="-30" dirty="0">
                          <a:solidFill>
                            <a:srgbClr val="FFFFFF"/>
                          </a:solidFill>
                          <a:latin typeface="Meiryo UI"/>
                          <a:cs typeface="Meiryo UI"/>
                        </a:rPr>
                        <a:t>⾼温ガス炉</a:t>
                      </a:r>
                      <a:endParaRPr sz="1200">
                        <a:latin typeface="Meiryo UI"/>
                        <a:cs typeface="Meiryo UI"/>
                      </a:endParaRPr>
                    </a:p>
                  </a:txBody>
                  <a:tcPr marL="0" marR="0" marT="40883" marB="0">
                    <a:lnL w="19050">
                      <a:solidFill>
                        <a:srgbClr val="FFFFFF"/>
                      </a:solidFill>
                      <a:prstDash val="solid"/>
                    </a:lnL>
                    <a:lnR w="19050">
                      <a:solidFill>
                        <a:srgbClr val="FFFFFF"/>
                      </a:solidFill>
                      <a:prstDash val="solid"/>
                    </a:lnR>
                    <a:lnT w="19050">
                      <a:solidFill>
                        <a:srgbClr val="FFFFFF"/>
                      </a:solidFill>
                      <a:prstDash val="solid"/>
                    </a:lnT>
                    <a:lnB w="57150">
                      <a:solidFill>
                        <a:srgbClr val="FFFFFF"/>
                      </a:solidFill>
                      <a:prstDash val="solid"/>
                    </a:lnB>
                    <a:solidFill>
                      <a:srgbClr val="4F81BD"/>
                    </a:solidFill>
                  </a:tcPr>
                </a:tc>
                <a:tc>
                  <a:txBody>
                    <a:bodyPr/>
                    <a:lstStyle/>
                    <a:p>
                      <a:pPr marL="180975">
                        <a:lnSpc>
                          <a:spcPct val="100000"/>
                        </a:lnSpc>
                        <a:spcBef>
                          <a:spcPts val="355"/>
                        </a:spcBef>
                      </a:pPr>
                      <a:r>
                        <a:rPr sz="1200" b="1" spc="-25" dirty="0">
                          <a:solidFill>
                            <a:srgbClr val="FFFFFF"/>
                          </a:solidFill>
                          <a:latin typeface="Meiryo UI"/>
                          <a:cs typeface="Meiryo UI"/>
                        </a:rPr>
                        <a:t>（参考）</a:t>
                      </a:r>
                      <a:r>
                        <a:rPr sz="1200" b="1" spc="-35" dirty="0">
                          <a:solidFill>
                            <a:srgbClr val="FFFFFF"/>
                          </a:solidFill>
                          <a:latin typeface="Meiryo UI"/>
                          <a:cs typeface="Meiryo UI"/>
                        </a:rPr>
                        <a:t>軽⽔炉</a:t>
                      </a:r>
                      <a:endParaRPr sz="1200">
                        <a:latin typeface="Meiryo UI"/>
                        <a:cs typeface="Meiryo UI"/>
                      </a:endParaRPr>
                    </a:p>
                  </a:txBody>
                  <a:tcPr marL="0" marR="0" marT="40883" marB="0">
                    <a:lnL w="19050">
                      <a:solidFill>
                        <a:srgbClr val="FFFFFF"/>
                      </a:solidFill>
                      <a:prstDash val="solid"/>
                    </a:lnL>
                    <a:lnR w="19050">
                      <a:solidFill>
                        <a:srgbClr val="FFFFFF"/>
                      </a:solidFill>
                      <a:prstDash val="solid"/>
                    </a:lnR>
                    <a:lnT w="19050">
                      <a:solidFill>
                        <a:srgbClr val="FFFFFF"/>
                      </a:solidFill>
                      <a:prstDash val="solid"/>
                    </a:lnT>
                    <a:lnB w="57150">
                      <a:solidFill>
                        <a:srgbClr val="FFFFFF"/>
                      </a:solidFill>
                      <a:prstDash val="solid"/>
                    </a:lnB>
                    <a:solidFill>
                      <a:srgbClr val="4F81BD"/>
                    </a:solidFill>
                  </a:tcPr>
                </a:tc>
                <a:extLst>
                  <a:ext uri="{0D108BD9-81ED-4DB2-BD59-A6C34878D82A}">
                    <a16:rowId xmlns:a16="http://schemas.microsoft.com/office/drawing/2014/main" val="10000"/>
                  </a:ext>
                </a:extLst>
              </a:tr>
              <a:tr h="574667">
                <a:tc>
                  <a:txBody>
                    <a:bodyPr/>
                    <a:lstStyle/>
                    <a:p>
                      <a:pPr marL="90805">
                        <a:lnSpc>
                          <a:spcPct val="100000"/>
                        </a:lnSpc>
                        <a:spcBef>
                          <a:spcPts val="1105"/>
                        </a:spcBef>
                      </a:pPr>
                      <a:r>
                        <a:rPr sz="1000" spc="-15" dirty="0">
                          <a:latin typeface="Meiryo UI"/>
                          <a:cs typeface="Meiryo UI"/>
                        </a:rPr>
                        <a:t>電気出⼒</a:t>
                      </a:r>
                      <a:endParaRPr sz="1000">
                        <a:latin typeface="Meiryo UI"/>
                        <a:cs typeface="Meiryo UI"/>
                      </a:endParaRPr>
                    </a:p>
                    <a:p>
                      <a:pPr marL="90805">
                        <a:lnSpc>
                          <a:spcPct val="100000"/>
                        </a:lnSpc>
                        <a:spcBef>
                          <a:spcPts val="45"/>
                        </a:spcBef>
                      </a:pPr>
                      <a:r>
                        <a:rPr sz="1000" dirty="0">
                          <a:latin typeface="Meiryo UI"/>
                          <a:cs typeface="Meiryo UI"/>
                        </a:rPr>
                        <a:t>（熱出⼒</a:t>
                      </a:r>
                      <a:r>
                        <a:rPr sz="1000" spc="-50" dirty="0">
                          <a:latin typeface="Meiryo UI"/>
                          <a:cs typeface="Meiryo UI"/>
                        </a:rPr>
                        <a:t>）</a:t>
                      </a:r>
                      <a:endParaRPr sz="1000">
                        <a:latin typeface="Meiryo UI"/>
                        <a:cs typeface="Meiryo UI"/>
                      </a:endParaRPr>
                    </a:p>
                  </a:txBody>
                  <a:tcPr marL="0" marR="0" marT="127256" marB="0">
                    <a:lnL w="19050">
                      <a:solidFill>
                        <a:srgbClr val="FFFFFF"/>
                      </a:solidFill>
                      <a:prstDash val="solid"/>
                    </a:lnL>
                    <a:lnR w="19050">
                      <a:solidFill>
                        <a:srgbClr val="FFFFFF"/>
                      </a:solidFill>
                      <a:prstDash val="solid"/>
                    </a:lnR>
                    <a:lnT w="57150">
                      <a:solidFill>
                        <a:srgbClr val="FFFFFF"/>
                      </a:solidFill>
                      <a:prstDash val="solid"/>
                    </a:lnT>
                    <a:lnB w="19050">
                      <a:solidFill>
                        <a:srgbClr val="FFFFFF"/>
                      </a:solidFill>
                      <a:prstDash val="solid"/>
                    </a:lnB>
                    <a:solidFill>
                      <a:srgbClr val="D0D8E8"/>
                    </a:solidFill>
                  </a:tcPr>
                </a:tc>
                <a:tc>
                  <a:txBody>
                    <a:bodyPr/>
                    <a:lstStyle/>
                    <a:p>
                      <a:pPr marL="90805">
                        <a:lnSpc>
                          <a:spcPct val="100000"/>
                        </a:lnSpc>
                        <a:spcBef>
                          <a:spcPts val="390"/>
                        </a:spcBef>
                      </a:pPr>
                      <a:r>
                        <a:rPr sz="1000" dirty="0">
                          <a:solidFill>
                            <a:srgbClr val="FF0000"/>
                          </a:solidFill>
                          <a:latin typeface="Meiryo UI"/>
                          <a:cs typeface="Meiryo UI"/>
                        </a:rPr>
                        <a:t>〜30万</a:t>
                      </a:r>
                      <a:r>
                        <a:rPr sz="1000" spc="-25" dirty="0">
                          <a:solidFill>
                            <a:srgbClr val="FF0000"/>
                          </a:solidFill>
                          <a:latin typeface="Meiryo UI"/>
                          <a:cs typeface="Meiryo UI"/>
                        </a:rPr>
                        <a:t>kW</a:t>
                      </a:r>
                      <a:endParaRPr sz="1000">
                        <a:latin typeface="Meiryo UI"/>
                        <a:cs typeface="Meiryo UI"/>
                      </a:endParaRPr>
                    </a:p>
                    <a:p>
                      <a:pPr marL="90805">
                        <a:lnSpc>
                          <a:spcPct val="100000"/>
                        </a:lnSpc>
                        <a:spcBef>
                          <a:spcPts val="50"/>
                        </a:spcBef>
                      </a:pPr>
                      <a:r>
                        <a:rPr sz="1000" spc="-10" dirty="0">
                          <a:solidFill>
                            <a:srgbClr val="FF0000"/>
                          </a:solidFill>
                          <a:latin typeface="Meiryo UI"/>
                          <a:cs typeface="Meiryo UI"/>
                        </a:rPr>
                        <a:t>（SMR</a:t>
                      </a:r>
                      <a:r>
                        <a:rPr sz="1100" spc="-15" baseline="24305" dirty="0">
                          <a:solidFill>
                            <a:srgbClr val="FF0000"/>
                          </a:solidFill>
                          <a:latin typeface="Meiryo UI"/>
                          <a:cs typeface="Meiryo UI"/>
                        </a:rPr>
                        <a:t>※</a:t>
                      </a:r>
                      <a:r>
                        <a:rPr sz="1000" spc="-10" dirty="0">
                          <a:solidFill>
                            <a:srgbClr val="FF0000"/>
                          </a:solidFill>
                          <a:latin typeface="Meiryo UI"/>
                          <a:cs typeface="Meiryo UI"/>
                        </a:rPr>
                        <a:t>）</a:t>
                      </a:r>
                      <a:endParaRPr sz="1000">
                        <a:latin typeface="Meiryo UI"/>
                        <a:cs typeface="Meiryo UI"/>
                      </a:endParaRPr>
                    </a:p>
                    <a:p>
                      <a:pPr marL="90805">
                        <a:lnSpc>
                          <a:spcPct val="100000"/>
                        </a:lnSpc>
                        <a:spcBef>
                          <a:spcPts val="40"/>
                        </a:spcBef>
                      </a:pPr>
                      <a:r>
                        <a:rPr sz="1000" dirty="0">
                          <a:solidFill>
                            <a:srgbClr val="FF0000"/>
                          </a:solidFill>
                          <a:latin typeface="Meiryo UI"/>
                          <a:cs typeface="Meiryo UI"/>
                        </a:rPr>
                        <a:t>〜60万</a:t>
                      </a:r>
                      <a:r>
                        <a:rPr sz="1000" spc="-25" dirty="0">
                          <a:solidFill>
                            <a:srgbClr val="FF0000"/>
                          </a:solidFill>
                          <a:latin typeface="Meiryo UI"/>
                          <a:cs typeface="Meiryo UI"/>
                        </a:rPr>
                        <a:t>kW</a:t>
                      </a:r>
                      <a:endParaRPr sz="1000">
                        <a:latin typeface="Meiryo UI"/>
                        <a:cs typeface="Meiryo UI"/>
                      </a:endParaRPr>
                    </a:p>
                  </a:txBody>
                  <a:tcPr marL="0" marR="0" marT="44914" marB="0">
                    <a:lnL w="19050">
                      <a:solidFill>
                        <a:srgbClr val="FFFFFF"/>
                      </a:solidFill>
                      <a:prstDash val="solid"/>
                    </a:lnL>
                    <a:lnR w="19050">
                      <a:solidFill>
                        <a:srgbClr val="FFFFFF"/>
                      </a:solidFill>
                      <a:prstDash val="solid"/>
                    </a:lnR>
                    <a:lnT w="57150">
                      <a:solidFill>
                        <a:srgbClr val="FFFFFF"/>
                      </a:solidFill>
                      <a:prstDash val="solid"/>
                    </a:lnT>
                    <a:lnB w="19050">
                      <a:solidFill>
                        <a:srgbClr val="FFFFFF"/>
                      </a:solidFill>
                      <a:prstDash val="solid"/>
                    </a:lnB>
                    <a:solidFill>
                      <a:srgbClr val="D0D8E8"/>
                    </a:solidFill>
                  </a:tcPr>
                </a:tc>
                <a:tc>
                  <a:txBody>
                    <a:bodyPr/>
                    <a:lstStyle/>
                    <a:p>
                      <a:pPr marL="91440">
                        <a:lnSpc>
                          <a:spcPct val="100000"/>
                        </a:lnSpc>
                        <a:spcBef>
                          <a:spcPts val="390"/>
                        </a:spcBef>
                      </a:pPr>
                      <a:r>
                        <a:rPr sz="1000" dirty="0">
                          <a:latin typeface="Meiryo UI"/>
                          <a:cs typeface="Meiryo UI"/>
                        </a:rPr>
                        <a:t>100万kW</a:t>
                      </a:r>
                      <a:r>
                        <a:rPr sz="1000" spc="-50" dirty="0">
                          <a:latin typeface="Meiryo UI"/>
                          <a:cs typeface="Meiryo UI"/>
                        </a:rPr>
                        <a:t>〜</a:t>
                      </a:r>
                      <a:endParaRPr sz="1000" dirty="0">
                        <a:latin typeface="Meiryo UI"/>
                        <a:cs typeface="Meiryo UI"/>
                      </a:endParaRPr>
                    </a:p>
                    <a:p>
                      <a:pPr marL="91440" marR="509270">
                        <a:lnSpc>
                          <a:spcPct val="103000"/>
                        </a:lnSpc>
                        <a:spcBef>
                          <a:spcPts val="5"/>
                        </a:spcBef>
                      </a:pPr>
                      <a:r>
                        <a:rPr sz="1000" dirty="0">
                          <a:latin typeface="Meiryo UI"/>
                          <a:cs typeface="Meiryo UI"/>
                        </a:rPr>
                        <a:t>（⼤型主流</a:t>
                      </a:r>
                      <a:r>
                        <a:rPr sz="1000" spc="-50" dirty="0">
                          <a:latin typeface="Meiryo UI"/>
                          <a:cs typeface="Meiryo UI"/>
                        </a:rPr>
                        <a:t>） </a:t>
                      </a:r>
                      <a:r>
                        <a:rPr sz="1000" dirty="0">
                          <a:latin typeface="Meiryo UI"/>
                          <a:cs typeface="Meiryo UI"/>
                        </a:rPr>
                        <a:t>3,00万kW</a:t>
                      </a:r>
                      <a:r>
                        <a:rPr sz="1000" spc="-50" dirty="0">
                          <a:latin typeface="Meiryo UI"/>
                          <a:cs typeface="Meiryo UI"/>
                        </a:rPr>
                        <a:t>〜</a:t>
                      </a:r>
                      <a:endParaRPr sz="1000" dirty="0">
                        <a:latin typeface="Meiryo UI"/>
                        <a:cs typeface="Meiryo UI"/>
                      </a:endParaRPr>
                    </a:p>
                  </a:txBody>
                  <a:tcPr marL="0" marR="0" marT="44914" marB="0">
                    <a:lnL w="19050">
                      <a:solidFill>
                        <a:srgbClr val="FFFFFF"/>
                      </a:solidFill>
                      <a:prstDash val="solid"/>
                    </a:lnL>
                    <a:lnR w="19050">
                      <a:solidFill>
                        <a:srgbClr val="FFFFFF"/>
                      </a:solidFill>
                      <a:prstDash val="solid"/>
                    </a:lnR>
                    <a:lnT w="57150">
                      <a:solidFill>
                        <a:srgbClr val="FFFFFF"/>
                      </a:solidFill>
                      <a:prstDash val="solid"/>
                    </a:lnT>
                    <a:lnB w="19050">
                      <a:solidFill>
                        <a:srgbClr val="FFFFFF"/>
                      </a:solidFill>
                      <a:prstDash val="solid"/>
                    </a:lnB>
                    <a:solidFill>
                      <a:srgbClr val="D0D8E8"/>
                    </a:solidFill>
                  </a:tcPr>
                </a:tc>
                <a:extLst>
                  <a:ext uri="{0D108BD9-81ED-4DB2-BD59-A6C34878D82A}">
                    <a16:rowId xmlns:a16="http://schemas.microsoft.com/office/drawing/2014/main" val="10001"/>
                  </a:ext>
                </a:extLst>
              </a:tr>
              <a:tr h="246450">
                <a:tc>
                  <a:txBody>
                    <a:bodyPr/>
                    <a:lstStyle/>
                    <a:p>
                      <a:pPr marL="91440">
                        <a:lnSpc>
                          <a:spcPct val="100000"/>
                        </a:lnSpc>
                        <a:spcBef>
                          <a:spcPts val="390"/>
                        </a:spcBef>
                      </a:pPr>
                      <a:r>
                        <a:rPr sz="1000" spc="-10" dirty="0">
                          <a:latin typeface="Meiryo UI"/>
                          <a:cs typeface="Meiryo UI"/>
                        </a:rPr>
                        <a:t>原⼦炉出⼝温度</a:t>
                      </a:r>
                      <a:endParaRPr sz="1000">
                        <a:latin typeface="Meiryo UI"/>
                        <a:cs typeface="Meiryo UI"/>
                      </a:endParaRPr>
                    </a:p>
                  </a:txBody>
                  <a:tcPr marL="0" marR="0" marT="44914"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E9EDF4"/>
                    </a:solidFill>
                  </a:tcPr>
                </a:tc>
                <a:tc>
                  <a:txBody>
                    <a:bodyPr/>
                    <a:lstStyle/>
                    <a:p>
                      <a:pPr marR="400050" algn="r">
                        <a:lnSpc>
                          <a:spcPct val="100000"/>
                        </a:lnSpc>
                        <a:spcBef>
                          <a:spcPts val="390"/>
                        </a:spcBef>
                      </a:pPr>
                      <a:r>
                        <a:rPr sz="1000" dirty="0">
                          <a:solidFill>
                            <a:srgbClr val="FF0000"/>
                          </a:solidFill>
                          <a:latin typeface="Meiryo UI"/>
                          <a:cs typeface="Meiryo UI"/>
                        </a:rPr>
                        <a:t>700℃〜</a:t>
                      </a:r>
                      <a:r>
                        <a:rPr sz="1000" spc="-20" dirty="0">
                          <a:solidFill>
                            <a:srgbClr val="FF0000"/>
                          </a:solidFill>
                          <a:latin typeface="Meiryo UI"/>
                          <a:cs typeface="Meiryo UI"/>
                        </a:rPr>
                        <a:t>950℃</a:t>
                      </a:r>
                      <a:endParaRPr sz="1000">
                        <a:latin typeface="Meiryo UI"/>
                        <a:cs typeface="Meiryo UI"/>
                      </a:endParaRPr>
                    </a:p>
                  </a:txBody>
                  <a:tcPr marL="0" marR="0" marT="44914"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E9EDF4"/>
                    </a:solidFill>
                  </a:tcPr>
                </a:tc>
                <a:tc>
                  <a:txBody>
                    <a:bodyPr/>
                    <a:lstStyle/>
                    <a:p>
                      <a:pPr marL="91440">
                        <a:lnSpc>
                          <a:spcPct val="100000"/>
                        </a:lnSpc>
                        <a:spcBef>
                          <a:spcPts val="390"/>
                        </a:spcBef>
                      </a:pPr>
                      <a:r>
                        <a:rPr sz="1000" dirty="0">
                          <a:latin typeface="Meiryo UI"/>
                          <a:cs typeface="Meiryo UI"/>
                        </a:rPr>
                        <a:t>約</a:t>
                      </a:r>
                      <a:r>
                        <a:rPr sz="1000" spc="-20" dirty="0">
                          <a:latin typeface="Meiryo UI"/>
                          <a:cs typeface="Meiryo UI"/>
                        </a:rPr>
                        <a:t>300℃</a:t>
                      </a:r>
                      <a:endParaRPr sz="1000" dirty="0">
                        <a:latin typeface="Meiryo UI"/>
                        <a:cs typeface="Meiryo UI"/>
                      </a:endParaRPr>
                    </a:p>
                  </a:txBody>
                  <a:tcPr marL="0" marR="0" marT="44914"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E9EDF4"/>
                    </a:solidFill>
                  </a:tcPr>
                </a:tc>
                <a:extLst>
                  <a:ext uri="{0D108BD9-81ED-4DB2-BD59-A6C34878D82A}">
                    <a16:rowId xmlns:a16="http://schemas.microsoft.com/office/drawing/2014/main" val="10002"/>
                  </a:ext>
                </a:extLst>
              </a:tr>
              <a:tr h="544149">
                <a:tc>
                  <a:txBody>
                    <a:bodyPr/>
                    <a:lstStyle/>
                    <a:p>
                      <a:pPr>
                        <a:lnSpc>
                          <a:spcPct val="100000"/>
                        </a:lnSpc>
                        <a:spcBef>
                          <a:spcPts val="20"/>
                        </a:spcBef>
                      </a:pPr>
                      <a:endParaRPr sz="1300">
                        <a:latin typeface="Times New Roman"/>
                        <a:cs typeface="Times New Roman"/>
                      </a:endParaRPr>
                    </a:p>
                    <a:p>
                      <a:pPr marL="91440">
                        <a:lnSpc>
                          <a:spcPct val="100000"/>
                        </a:lnSpc>
                      </a:pPr>
                      <a:r>
                        <a:rPr sz="1000" spc="-25" dirty="0">
                          <a:latin typeface="Meiryo UI"/>
                          <a:cs typeface="Meiryo UI"/>
                        </a:rPr>
                        <a:t>⽤途</a:t>
                      </a:r>
                      <a:endParaRPr sz="1000">
                        <a:latin typeface="Meiryo UI"/>
                        <a:cs typeface="Meiryo UI"/>
                      </a:endParaRPr>
                    </a:p>
                  </a:txBody>
                  <a:tcPr marL="0" marR="0" marT="2303"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D0D8E8"/>
                    </a:solidFill>
                  </a:tcPr>
                </a:tc>
                <a:tc>
                  <a:txBody>
                    <a:bodyPr/>
                    <a:lstStyle/>
                    <a:p>
                      <a:pPr marL="90805">
                        <a:lnSpc>
                          <a:spcPct val="100000"/>
                        </a:lnSpc>
                        <a:spcBef>
                          <a:spcPts val="390"/>
                        </a:spcBef>
                      </a:pPr>
                      <a:r>
                        <a:rPr sz="1000" b="1" dirty="0">
                          <a:solidFill>
                            <a:srgbClr val="FF0000"/>
                          </a:solidFill>
                          <a:latin typeface="Meiryo UI"/>
                          <a:cs typeface="Meiryo UI"/>
                        </a:rPr>
                        <a:t>熱利⽤</a:t>
                      </a:r>
                      <a:r>
                        <a:rPr sz="1000" dirty="0">
                          <a:solidFill>
                            <a:srgbClr val="FF0000"/>
                          </a:solidFill>
                          <a:latin typeface="Meiryo UI"/>
                          <a:cs typeface="Meiryo UI"/>
                        </a:rPr>
                        <a:t>（</a:t>
                      </a:r>
                      <a:r>
                        <a:rPr sz="900" spc="-10" dirty="0">
                          <a:solidFill>
                            <a:srgbClr val="FF0000"/>
                          </a:solidFill>
                          <a:latin typeface="Meiryo UI"/>
                          <a:cs typeface="Meiryo UI"/>
                        </a:rPr>
                        <a:t>⽔素製造、</a:t>
                      </a:r>
                      <a:endParaRPr sz="900">
                        <a:latin typeface="Meiryo UI"/>
                        <a:cs typeface="Meiryo UI"/>
                      </a:endParaRPr>
                    </a:p>
                    <a:p>
                      <a:pPr marL="90805">
                        <a:lnSpc>
                          <a:spcPct val="100000"/>
                        </a:lnSpc>
                        <a:spcBef>
                          <a:spcPts val="30"/>
                        </a:spcBef>
                      </a:pPr>
                      <a:r>
                        <a:rPr sz="900" spc="-5" dirty="0">
                          <a:solidFill>
                            <a:srgbClr val="FF0000"/>
                          </a:solidFill>
                          <a:latin typeface="Meiryo UI"/>
                          <a:cs typeface="Meiryo UI"/>
                        </a:rPr>
                        <a:t>⾼温蒸気、海⽔淡⽔化、</a:t>
                      </a:r>
                      <a:endParaRPr sz="900">
                        <a:latin typeface="Meiryo UI"/>
                        <a:cs typeface="Meiryo UI"/>
                      </a:endParaRPr>
                    </a:p>
                    <a:p>
                      <a:pPr marL="90805">
                        <a:lnSpc>
                          <a:spcPct val="100000"/>
                        </a:lnSpc>
                        <a:spcBef>
                          <a:spcPts val="45"/>
                        </a:spcBef>
                      </a:pPr>
                      <a:r>
                        <a:rPr sz="900" dirty="0">
                          <a:solidFill>
                            <a:srgbClr val="FF0000"/>
                          </a:solidFill>
                          <a:latin typeface="Meiryo UI"/>
                          <a:cs typeface="Meiryo UI"/>
                        </a:rPr>
                        <a:t>地域暖房</a:t>
                      </a:r>
                      <a:r>
                        <a:rPr sz="1000" dirty="0">
                          <a:solidFill>
                            <a:srgbClr val="FF0000"/>
                          </a:solidFill>
                          <a:latin typeface="Meiryo UI"/>
                          <a:cs typeface="Meiryo UI"/>
                        </a:rPr>
                        <a:t>）、</a:t>
                      </a:r>
                      <a:r>
                        <a:rPr sz="1000" b="1" spc="-25" dirty="0">
                          <a:solidFill>
                            <a:srgbClr val="FF0000"/>
                          </a:solidFill>
                          <a:latin typeface="Meiryo UI"/>
                          <a:cs typeface="Meiryo UI"/>
                        </a:rPr>
                        <a:t>発電</a:t>
                      </a:r>
                      <a:endParaRPr sz="1000">
                        <a:latin typeface="Meiryo UI"/>
                        <a:cs typeface="Meiryo UI"/>
                      </a:endParaRPr>
                    </a:p>
                  </a:txBody>
                  <a:tcPr marL="0" marR="0" marT="44914"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D0D8E8"/>
                    </a:solidFill>
                  </a:tcPr>
                </a:tc>
                <a:tc>
                  <a:txBody>
                    <a:bodyPr/>
                    <a:lstStyle/>
                    <a:p>
                      <a:pPr marL="90805">
                        <a:lnSpc>
                          <a:spcPct val="100000"/>
                        </a:lnSpc>
                        <a:spcBef>
                          <a:spcPts val="390"/>
                        </a:spcBef>
                      </a:pPr>
                      <a:r>
                        <a:rPr sz="1000" spc="-25" dirty="0">
                          <a:latin typeface="Meiryo UI"/>
                          <a:cs typeface="Meiryo UI"/>
                        </a:rPr>
                        <a:t>発電</a:t>
                      </a:r>
                      <a:endParaRPr sz="1000" dirty="0">
                        <a:latin typeface="Meiryo UI"/>
                        <a:cs typeface="Meiryo UI"/>
                      </a:endParaRPr>
                    </a:p>
                  </a:txBody>
                  <a:tcPr marL="0" marR="0" marT="44914"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D0D8E8"/>
                    </a:solidFill>
                  </a:tcPr>
                </a:tc>
                <a:extLst>
                  <a:ext uri="{0D108BD9-81ED-4DB2-BD59-A6C34878D82A}">
                    <a16:rowId xmlns:a16="http://schemas.microsoft.com/office/drawing/2014/main" val="10003"/>
                  </a:ext>
                </a:extLst>
              </a:tr>
            </a:tbl>
          </a:graphicData>
        </a:graphic>
      </p:graphicFrame>
      <p:grpSp>
        <p:nvGrpSpPr>
          <p:cNvPr id="45" name="object 45"/>
          <p:cNvGrpSpPr/>
          <p:nvPr/>
        </p:nvGrpSpPr>
        <p:grpSpPr>
          <a:xfrm>
            <a:off x="7339752" y="2792454"/>
            <a:ext cx="514206" cy="2161623"/>
            <a:chOff x="4970417" y="3315468"/>
            <a:chExt cx="567055" cy="2383790"/>
          </a:xfrm>
        </p:grpSpPr>
        <p:sp>
          <p:nvSpPr>
            <p:cNvPr id="46" name="object 46"/>
            <p:cNvSpPr/>
            <p:nvPr/>
          </p:nvSpPr>
          <p:spPr>
            <a:xfrm>
              <a:off x="4984127" y="3329177"/>
              <a:ext cx="539750" cy="2356485"/>
            </a:xfrm>
            <a:custGeom>
              <a:avLst/>
              <a:gdLst/>
              <a:ahLst/>
              <a:cxnLst/>
              <a:rect l="l" t="t" r="r" b="b"/>
              <a:pathLst>
                <a:path w="539750" h="2356485">
                  <a:moveTo>
                    <a:pt x="539496" y="1178052"/>
                  </a:moveTo>
                  <a:lnTo>
                    <a:pt x="184403" y="0"/>
                  </a:lnTo>
                  <a:lnTo>
                    <a:pt x="184404" y="589026"/>
                  </a:lnTo>
                  <a:lnTo>
                    <a:pt x="0" y="589026"/>
                  </a:lnTo>
                  <a:lnTo>
                    <a:pt x="0" y="1767077"/>
                  </a:lnTo>
                  <a:lnTo>
                    <a:pt x="184404" y="1767077"/>
                  </a:lnTo>
                  <a:lnTo>
                    <a:pt x="184404" y="2356104"/>
                  </a:lnTo>
                  <a:lnTo>
                    <a:pt x="539496" y="1178052"/>
                  </a:lnTo>
                  <a:close/>
                </a:path>
              </a:pathLst>
            </a:custGeom>
            <a:solidFill>
              <a:srgbClr val="558ED5"/>
            </a:solidFill>
          </p:spPr>
          <p:txBody>
            <a:bodyPr wrap="square" lIns="0" tIns="0" rIns="0" bIns="0" rtlCol="0"/>
            <a:lstStyle/>
            <a:p>
              <a:endParaRPr sz="1632"/>
            </a:p>
          </p:txBody>
        </p:sp>
        <p:sp>
          <p:nvSpPr>
            <p:cNvPr id="47" name="object 47"/>
            <p:cNvSpPr/>
            <p:nvPr/>
          </p:nvSpPr>
          <p:spPr>
            <a:xfrm>
              <a:off x="4984127" y="3329177"/>
              <a:ext cx="539750" cy="2356485"/>
            </a:xfrm>
            <a:custGeom>
              <a:avLst/>
              <a:gdLst/>
              <a:ahLst/>
              <a:cxnLst/>
              <a:rect l="l" t="t" r="r" b="b"/>
              <a:pathLst>
                <a:path w="539750" h="2356485">
                  <a:moveTo>
                    <a:pt x="0" y="589026"/>
                  </a:moveTo>
                  <a:lnTo>
                    <a:pt x="184404" y="589026"/>
                  </a:lnTo>
                  <a:lnTo>
                    <a:pt x="184403" y="0"/>
                  </a:lnTo>
                  <a:lnTo>
                    <a:pt x="539496" y="1178052"/>
                  </a:lnTo>
                  <a:lnTo>
                    <a:pt x="184404" y="2356104"/>
                  </a:lnTo>
                  <a:lnTo>
                    <a:pt x="184404" y="1767077"/>
                  </a:lnTo>
                  <a:lnTo>
                    <a:pt x="0" y="1767077"/>
                  </a:lnTo>
                  <a:lnTo>
                    <a:pt x="0" y="589026"/>
                  </a:lnTo>
                  <a:close/>
                </a:path>
              </a:pathLst>
            </a:custGeom>
            <a:ln w="27419">
              <a:solidFill>
                <a:srgbClr val="558ED5"/>
              </a:solidFill>
            </a:ln>
          </p:spPr>
          <p:txBody>
            <a:bodyPr wrap="square" lIns="0" tIns="0" rIns="0" bIns="0" rtlCol="0"/>
            <a:lstStyle/>
            <a:p>
              <a:endParaRPr sz="1632"/>
            </a:p>
          </p:txBody>
        </p:sp>
      </p:grpSp>
      <p:sp>
        <p:nvSpPr>
          <p:cNvPr id="48" name="object 48"/>
          <p:cNvSpPr/>
          <p:nvPr/>
        </p:nvSpPr>
        <p:spPr>
          <a:xfrm>
            <a:off x="3345868" y="1117507"/>
            <a:ext cx="3910960" cy="372555"/>
          </a:xfrm>
          <a:custGeom>
            <a:avLst/>
            <a:gdLst/>
            <a:ahLst/>
            <a:cxnLst/>
            <a:rect l="l" t="t" r="r" b="b"/>
            <a:pathLst>
              <a:path w="4312920" h="410844">
                <a:moveTo>
                  <a:pt x="4312920" y="342138"/>
                </a:moveTo>
                <a:lnTo>
                  <a:pt x="4312920" y="68580"/>
                </a:lnTo>
                <a:lnTo>
                  <a:pt x="4307562" y="41790"/>
                </a:lnTo>
                <a:lnTo>
                  <a:pt x="4292917" y="20002"/>
                </a:lnTo>
                <a:lnTo>
                  <a:pt x="4271129" y="5357"/>
                </a:lnTo>
                <a:lnTo>
                  <a:pt x="4244340" y="0"/>
                </a:lnTo>
                <a:lnTo>
                  <a:pt x="68580" y="0"/>
                </a:lnTo>
                <a:lnTo>
                  <a:pt x="41790" y="5357"/>
                </a:lnTo>
                <a:lnTo>
                  <a:pt x="20002" y="20002"/>
                </a:lnTo>
                <a:lnTo>
                  <a:pt x="5357" y="41790"/>
                </a:lnTo>
                <a:lnTo>
                  <a:pt x="0" y="68580"/>
                </a:lnTo>
                <a:lnTo>
                  <a:pt x="0" y="342138"/>
                </a:lnTo>
                <a:lnTo>
                  <a:pt x="5357" y="368927"/>
                </a:lnTo>
                <a:lnTo>
                  <a:pt x="20002" y="390715"/>
                </a:lnTo>
                <a:lnTo>
                  <a:pt x="41790" y="405360"/>
                </a:lnTo>
                <a:lnTo>
                  <a:pt x="68580" y="410718"/>
                </a:lnTo>
                <a:lnTo>
                  <a:pt x="4244340" y="410718"/>
                </a:lnTo>
                <a:lnTo>
                  <a:pt x="4271129" y="405360"/>
                </a:lnTo>
                <a:lnTo>
                  <a:pt x="4292917" y="390715"/>
                </a:lnTo>
                <a:lnTo>
                  <a:pt x="4307562" y="368927"/>
                </a:lnTo>
                <a:lnTo>
                  <a:pt x="4312920" y="342138"/>
                </a:lnTo>
                <a:close/>
              </a:path>
            </a:pathLst>
          </a:custGeom>
          <a:solidFill>
            <a:srgbClr val="1F497D"/>
          </a:solidFill>
        </p:spPr>
        <p:txBody>
          <a:bodyPr wrap="square" lIns="0" tIns="0" rIns="0" bIns="0" rtlCol="0"/>
          <a:lstStyle/>
          <a:p>
            <a:endParaRPr sz="1632"/>
          </a:p>
        </p:txBody>
      </p:sp>
      <p:sp>
        <p:nvSpPr>
          <p:cNvPr id="49" name="object 49"/>
          <p:cNvSpPr txBox="1"/>
          <p:nvPr/>
        </p:nvSpPr>
        <p:spPr>
          <a:xfrm>
            <a:off x="4463412" y="1157814"/>
            <a:ext cx="1676208" cy="283110"/>
          </a:xfrm>
          <a:prstGeom prst="rect">
            <a:avLst/>
          </a:prstGeom>
        </p:spPr>
        <p:txBody>
          <a:bodyPr vert="horz" wrap="square" lIns="0" tIns="10941" rIns="0" bIns="0" rtlCol="0">
            <a:spAutoFit/>
          </a:bodyPr>
          <a:lstStyle/>
          <a:p>
            <a:pPr marL="11516">
              <a:spcBef>
                <a:spcPts val="86"/>
              </a:spcBef>
            </a:pPr>
            <a:r>
              <a:rPr sz="1768" spc="-27" dirty="0">
                <a:solidFill>
                  <a:srgbClr val="FFFFFF"/>
                </a:solidFill>
                <a:latin typeface="Meiryo UI"/>
                <a:cs typeface="Meiryo UI"/>
              </a:rPr>
              <a:t>⾼温ガス炉の特⻑</a:t>
            </a:r>
            <a:endParaRPr sz="1768">
              <a:latin typeface="Meiryo UI"/>
              <a:cs typeface="Meiryo UI"/>
            </a:endParaRPr>
          </a:p>
        </p:txBody>
      </p:sp>
      <p:sp>
        <p:nvSpPr>
          <p:cNvPr id="50" name="object 50"/>
          <p:cNvSpPr/>
          <p:nvPr/>
        </p:nvSpPr>
        <p:spPr>
          <a:xfrm>
            <a:off x="7902205" y="1117507"/>
            <a:ext cx="4016911" cy="372555"/>
          </a:xfrm>
          <a:custGeom>
            <a:avLst/>
            <a:gdLst/>
            <a:ahLst/>
            <a:cxnLst/>
            <a:rect l="l" t="t" r="r" b="b"/>
            <a:pathLst>
              <a:path w="4429759" h="410844">
                <a:moveTo>
                  <a:pt x="4429506" y="342138"/>
                </a:moveTo>
                <a:lnTo>
                  <a:pt x="4429506" y="68580"/>
                </a:lnTo>
                <a:lnTo>
                  <a:pt x="4424148" y="41790"/>
                </a:lnTo>
                <a:lnTo>
                  <a:pt x="4409503" y="20002"/>
                </a:lnTo>
                <a:lnTo>
                  <a:pt x="4387715" y="5357"/>
                </a:lnTo>
                <a:lnTo>
                  <a:pt x="4360926" y="0"/>
                </a:lnTo>
                <a:lnTo>
                  <a:pt x="68580" y="0"/>
                </a:lnTo>
                <a:lnTo>
                  <a:pt x="41790" y="5357"/>
                </a:lnTo>
                <a:lnTo>
                  <a:pt x="20002" y="20002"/>
                </a:lnTo>
                <a:lnTo>
                  <a:pt x="5357" y="41790"/>
                </a:lnTo>
                <a:lnTo>
                  <a:pt x="0" y="68580"/>
                </a:lnTo>
                <a:lnTo>
                  <a:pt x="0" y="342138"/>
                </a:lnTo>
                <a:lnTo>
                  <a:pt x="5357" y="368927"/>
                </a:lnTo>
                <a:lnTo>
                  <a:pt x="20002" y="390715"/>
                </a:lnTo>
                <a:lnTo>
                  <a:pt x="41790" y="405360"/>
                </a:lnTo>
                <a:lnTo>
                  <a:pt x="68580" y="410718"/>
                </a:lnTo>
                <a:lnTo>
                  <a:pt x="4360926" y="410718"/>
                </a:lnTo>
                <a:lnTo>
                  <a:pt x="4387715" y="405360"/>
                </a:lnTo>
                <a:lnTo>
                  <a:pt x="4409503" y="390715"/>
                </a:lnTo>
                <a:lnTo>
                  <a:pt x="4424148" y="368927"/>
                </a:lnTo>
                <a:lnTo>
                  <a:pt x="4429506" y="342138"/>
                </a:lnTo>
                <a:close/>
              </a:path>
            </a:pathLst>
          </a:custGeom>
          <a:solidFill>
            <a:srgbClr val="F79646"/>
          </a:solidFill>
        </p:spPr>
        <p:txBody>
          <a:bodyPr wrap="square" lIns="0" tIns="0" rIns="0" bIns="0" rtlCol="0"/>
          <a:lstStyle/>
          <a:p>
            <a:endParaRPr sz="1632"/>
          </a:p>
        </p:txBody>
      </p:sp>
      <p:sp>
        <p:nvSpPr>
          <p:cNvPr id="51" name="object 51"/>
          <p:cNvSpPr txBox="1"/>
          <p:nvPr/>
        </p:nvSpPr>
        <p:spPr>
          <a:xfrm>
            <a:off x="9463821" y="3618503"/>
            <a:ext cx="882153" cy="927064"/>
          </a:xfrm>
          <a:prstGeom prst="rect">
            <a:avLst/>
          </a:prstGeom>
        </p:spPr>
        <p:txBody>
          <a:bodyPr vert="horz" wrap="square" lIns="0" tIns="103647" rIns="0" bIns="0" rtlCol="0">
            <a:spAutoFit/>
          </a:bodyPr>
          <a:lstStyle/>
          <a:p>
            <a:pPr>
              <a:spcBef>
                <a:spcPts val="816"/>
              </a:spcBef>
            </a:pPr>
            <a:r>
              <a:rPr sz="1360" b="1" spc="-9" dirty="0">
                <a:solidFill>
                  <a:srgbClr val="FFFFFF"/>
                </a:solidFill>
                <a:latin typeface="Meiryo UI"/>
                <a:cs typeface="Meiryo UI"/>
              </a:rPr>
              <a:t>⼯業熱利⽤</a:t>
            </a:r>
            <a:endParaRPr sz="1360">
              <a:latin typeface="Meiryo UI"/>
              <a:cs typeface="Meiryo UI"/>
            </a:endParaRPr>
          </a:p>
          <a:p>
            <a:pPr marL="214779" algn="ctr">
              <a:spcBef>
                <a:spcPts val="603"/>
              </a:spcBef>
            </a:pPr>
            <a:r>
              <a:rPr sz="1043" spc="-9" dirty="0">
                <a:latin typeface="Meiryo UI"/>
                <a:cs typeface="Meiryo UI"/>
              </a:rPr>
              <a:t>プロセス熱</a:t>
            </a:r>
            <a:endParaRPr sz="1043">
              <a:latin typeface="Meiryo UI"/>
              <a:cs typeface="Meiryo UI"/>
            </a:endParaRPr>
          </a:p>
          <a:p>
            <a:pPr>
              <a:spcBef>
                <a:spcPts val="73"/>
              </a:spcBef>
            </a:pPr>
            <a:endParaRPr sz="1315">
              <a:latin typeface="Meiryo UI"/>
              <a:cs typeface="Meiryo UI"/>
            </a:endParaRPr>
          </a:p>
          <a:p>
            <a:pPr marL="214779" algn="ctr"/>
            <a:r>
              <a:rPr sz="1043" spc="-23" dirty="0">
                <a:latin typeface="Meiryo UI"/>
                <a:cs typeface="Meiryo UI"/>
              </a:rPr>
              <a:t>電⼒</a:t>
            </a:r>
            <a:endParaRPr sz="1043">
              <a:latin typeface="Meiryo UI"/>
              <a:cs typeface="Meiryo UI"/>
            </a:endParaRPr>
          </a:p>
        </p:txBody>
      </p:sp>
      <p:sp>
        <p:nvSpPr>
          <p:cNvPr id="52" name="object 52"/>
          <p:cNvSpPr txBox="1"/>
          <p:nvPr/>
        </p:nvSpPr>
        <p:spPr>
          <a:xfrm>
            <a:off x="8186885" y="1089904"/>
            <a:ext cx="3427847" cy="1704521"/>
          </a:xfrm>
          <a:prstGeom prst="rect">
            <a:avLst/>
          </a:prstGeom>
        </p:spPr>
        <p:txBody>
          <a:bodyPr vert="horz" wrap="square" lIns="0" tIns="78311" rIns="0" bIns="0" rtlCol="0">
            <a:spAutoFit/>
          </a:bodyPr>
          <a:lstStyle/>
          <a:p>
            <a:pPr marL="19002" algn="ctr">
              <a:spcBef>
                <a:spcPts val="617"/>
              </a:spcBef>
            </a:pPr>
            <a:r>
              <a:rPr sz="1768" spc="-27" dirty="0">
                <a:solidFill>
                  <a:srgbClr val="FFFFFF"/>
                </a:solidFill>
                <a:latin typeface="Meiryo UI"/>
                <a:cs typeface="Meiryo UI"/>
              </a:rPr>
              <a:t>⾼温ガス炉によるイノベーション創出</a:t>
            </a:r>
            <a:endParaRPr sz="1768">
              <a:latin typeface="Meiryo UI"/>
              <a:cs typeface="Meiryo UI"/>
            </a:endParaRPr>
          </a:p>
          <a:p>
            <a:pPr marR="4607" algn="ctr">
              <a:spcBef>
                <a:spcPts val="603"/>
              </a:spcBef>
            </a:pPr>
            <a:r>
              <a:rPr sz="1950" b="1" spc="-14" dirty="0">
                <a:solidFill>
                  <a:srgbClr val="00B050"/>
                </a:solidFill>
                <a:latin typeface="Meiryo UI"/>
                <a:cs typeface="Meiryo UI"/>
              </a:rPr>
              <a:t>カーボンニュートラル、脱炭素社会</a:t>
            </a:r>
            <a:endParaRPr sz="1950">
              <a:latin typeface="Meiryo UI"/>
              <a:cs typeface="Meiryo UI"/>
            </a:endParaRPr>
          </a:p>
          <a:p>
            <a:pPr marL="191172" marR="240692">
              <a:spcBef>
                <a:spcPts val="141"/>
              </a:spcBef>
            </a:pPr>
            <a:r>
              <a:rPr sz="1179" spc="-23" dirty="0">
                <a:latin typeface="Meiryo UI"/>
                <a:cs typeface="Meiryo UI"/>
              </a:rPr>
              <a:t>⾼温ガス炉導⼊により、約</a:t>
            </a:r>
            <a:r>
              <a:rPr sz="1179" spc="-18" dirty="0">
                <a:latin typeface="Meiryo UI"/>
                <a:cs typeface="Meiryo UI"/>
              </a:rPr>
              <a:t>20％</a:t>
            </a:r>
            <a:r>
              <a:rPr sz="1179" spc="-27" dirty="0">
                <a:latin typeface="Meiryo UI"/>
                <a:cs typeface="Meiryo UI"/>
              </a:rPr>
              <a:t>の地球温暖化ガス</a:t>
            </a:r>
            <a:r>
              <a:rPr sz="1179" spc="-23" dirty="0">
                <a:latin typeface="Meiryo UI"/>
                <a:cs typeface="Meiryo UI"/>
              </a:rPr>
              <a:t>の放出削減削減</a:t>
            </a:r>
            <a:r>
              <a:rPr sz="1179" spc="-18" dirty="0">
                <a:latin typeface="Meiryo UI"/>
                <a:cs typeface="Meiryo UI"/>
              </a:rPr>
              <a:t>（2013</a:t>
            </a:r>
            <a:r>
              <a:rPr sz="1179" spc="-23" dirty="0">
                <a:latin typeface="Meiryo UI"/>
                <a:cs typeface="Meiryo UI"/>
              </a:rPr>
              <a:t>年度⽐）</a:t>
            </a:r>
            <a:r>
              <a:rPr sz="1179" spc="-32" dirty="0">
                <a:latin typeface="Meiryo UI"/>
                <a:cs typeface="Meiryo UI"/>
              </a:rPr>
              <a:t>に貢献</a:t>
            </a:r>
            <a:endParaRPr sz="1179">
              <a:latin typeface="Meiryo UI"/>
              <a:cs typeface="Meiryo UI"/>
            </a:endParaRPr>
          </a:p>
          <a:p>
            <a:pPr algn="ctr">
              <a:spcBef>
                <a:spcPts val="1134"/>
              </a:spcBef>
            </a:pPr>
            <a:r>
              <a:rPr sz="1360" b="1" spc="-9" dirty="0">
                <a:solidFill>
                  <a:srgbClr val="FFFFFF"/>
                </a:solidFill>
                <a:latin typeface="Meiryo UI"/>
                <a:cs typeface="Meiryo UI"/>
              </a:rPr>
              <a:t>⽔素製造（⽔素電⼒コジェネ</a:t>
            </a:r>
            <a:r>
              <a:rPr sz="1360" b="1" spc="-45" dirty="0">
                <a:solidFill>
                  <a:srgbClr val="FFFFFF"/>
                </a:solidFill>
                <a:latin typeface="Meiryo UI"/>
                <a:cs typeface="Meiryo UI"/>
              </a:rPr>
              <a:t>）</a:t>
            </a:r>
            <a:endParaRPr sz="1360">
              <a:latin typeface="Meiryo UI"/>
              <a:cs typeface="Meiryo UI"/>
            </a:endParaRPr>
          </a:p>
          <a:p>
            <a:pPr marL="224569" algn="ctr">
              <a:spcBef>
                <a:spcPts val="721"/>
              </a:spcBef>
            </a:pPr>
            <a:r>
              <a:rPr sz="1043" spc="-23" dirty="0">
                <a:latin typeface="Meiryo UI"/>
                <a:cs typeface="Meiryo UI"/>
              </a:rPr>
              <a:t>⽔素</a:t>
            </a:r>
            <a:endParaRPr sz="1043">
              <a:latin typeface="Meiryo UI"/>
              <a:cs typeface="Meiryo UI"/>
            </a:endParaRPr>
          </a:p>
        </p:txBody>
      </p:sp>
      <p:sp>
        <p:nvSpPr>
          <p:cNvPr id="53" name="object 53"/>
          <p:cNvSpPr/>
          <p:nvPr/>
        </p:nvSpPr>
        <p:spPr>
          <a:xfrm>
            <a:off x="8325087" y="5087201"/>
            <a:ext cx="3171033" cy="222842"/>
          </a:xfrm>
          <a:custGeom>
            <a:avLst/>
            <a:gdLst/>
            <a:ahLst/>
            <a:cxnLst/>
            <a:rect l="l" t="t" r="r" b="b"/>
            <a:pathLst>
              <a:path w="3496945" h="245745">
                <a:moveTo>
                  <a:pt x="3496817" y="245363"/>
                </a:moveTo>
                <a:lnTo>
                  <a:pt x="3496817" y="0"/>
                </a:lnTo>
                <a:lnTo>
                  <a:pt x="0" y="0"/>
                </a:lnTo>
                <a:lnTo>
                  <a:pt x="0" y="245363"/>
                </a:lnTo>
                <a:lnTo>
                  <a:pt x="3496817" y="245363"/>
                </a:lnTo>
                <a:close/>
              </a:path>
            </a:pathLst>
          </a:custGeom>
          <a:solidFill>
            <a:srgbClr val="00B050"/>
          </a:solidFill>
        </p:spPr>
        <p:txBody>
          <a:bodyPr wrap="square" lIns="0" tIns="0" rIns="0" bIns="0" rtlCol="0"/>
          <a:lstStyle/>
          <a:p>
            <a:endParaRPr sz="1632"/>
          </a:p>
        </p:txBody>
      </p:sp>
      <p:sp>
        <p:nvSpPr>
          <p:cNvPr id="54" name="object 54"/>
          <p:cNvSpPr txBox="1"/>
          <p:nvPr/>
        </p:nvSpPr>
        <p:spPr>
          <a:xfrm>
            <a:off x="9132840" y="5079138"/>
            <a:ext cx="1567378" cy="222080"/>
          </a:xfrm>
          <a:prstGeom prst="rect">
            <a:avLst/>
          </a:prstGeom>
        </p:spPr>
        <p:txBody>
          <a:bodyPr vert="horz" wrap="square" lIns="0" tIns="12668" rIns="0" bIns="0" rtlCol="0">
            <a:spAutoFit/>
          </a:bodyPr>
          <a:lstStyle/>
          <a:p>
            <a:pPr>
              <a:spcBef>
                <a:spcPts val="100"/>
              </a:spcBef>
            </a:pPr>
            <a:r>
              <a:rPr sz="1360" b="1" spc="-5" dirty="0">
                <a:solidFill>
                  <a:srgbClr val="FFFFFF"/>
                </a:solidFill>
                <a:latin typeface="Meiryo UI"/>
                <a:cs typeface="Meiryo UI"/>
              </a:rPr>
              <a:t>再エネとのハイブリッド</a:t>
            </a:r>
            <a:endParaRPr sz="1360">
              <a:latin typeface="Meiryo UI"/>
              <a:cs typeface="Meiryo UI"/>
            </a:endParaRPr>
          </a:p>
        </p:txBody>
      </p:sp>
      <p:grpSp>
        <p:nvGrpSpPr>
          <p:cNvPr id="58" name="object 110">
            <a:extLst>
              <a:ext uri="{FF2B5EF4-FFF2-40B4-BE49-F238E27FC236}">
                <a16:creationId xmlns:a16="http://schemas.microsoft.com/office/drawing/2014/main" id="{D33E2D8F-97DD-5E5C-C3DF-19C9EFF6A074}"/>
              </a:ext>
            </a:extLst>
          </p:cNvPr>
          <p:cNvGrpSpPr/>
          <p:nvPr/>
        </p:nvGrpSpPr>
        <p:grpSpPr>
          <a:xfrm>
            <a:off x="297920" y="785401"/>
            <a:ext cx="2601217" cy="2807937"/>
            <a:chOff x="225437" y="1069086"/>
            <a:chExt cx="2360295" cy="2422525"/>
          </a:xfrm>
        </p:grpSpPr>
        <p:pic>
          <p:nvPicPr>
            <p:cNvPr id="59" name="object 111">
              <a:extLst>
                <a:ext uri="{FF2B5EF4-FFF2-40B4-BE49-F238E27FC236}">
                  <a16:creationId xmlns:a16="http://schemas.microsoft.com/office/drawing/2014/main" id="{1B491780-6BC2-DE91-EFEE-1D5DE7CEE123}"/>
                </a:ext>
              </a:extLst>
            </p:cNvPr>
            <p:cNvPicPr/>
            <p:nvPr/>
          </p:nvPicPr>
          <p:blipFill>
            <a:blip r:embed="rId11" cstate="print"/>
            <a:stretch>
              <a:fillRect/>
            </a:stretch>
          </p:blipFill>
          <p:spPr>
            <a:xfrm>
              <a:off x="244487" y="1908047"/>
              <a:ext cx="2340864" cy="1583436"/>
            </a:xfrm>
            <a:prstGeom prst="rect">
              <a:avLst/>
            </a:prstGeom>
          </p:spPr>
        </p:pic>
        <p:pic>
          <p:nvPicPr>
            <p:cNvPr id="60" name="object 112">
              <a:extLst>
                <a:ext uri="{FF2B5EF4-FFF2-40B4-BE49-F238E27FC236}">
                  <a16:creationId xmlns:a16="http://schemas.microsoft.com/office/drawing/2014/main" id="{5F6AE778-DEAD-BFC2-3E82-9EB4F20244F3}"/>
                </a:ext>
              </a:extLst>
            </p:cNvPr>
            <p:cNvPicPr/>
            <p:nvPr/>
          </p:nvPicPr>
          <p:blipFill>
            <a:blip r:embed="rId12" cstate="print"/>
            <a:stretch>
              <a:fillRect/>
            </a:stretch>
          </p:blipFill>
          <p:spPr>
            <a:xfrm>
              <a:off x="225437" y="1069086"/>
              <a:ext cx="2349245" cy="736854"/>
            </a:xfrm>
            <a:prstGeom prst="rect">
              <a:avLst/>
            </a:prstGeom>
          </p:spPr>
        </p:pic>
      </p:grpSp>
      <p:sp>
        <p:nvSpPr>
          <p:cNvPr id="61" name="object 113">
            <a:extLst>
              <a:ext uri="{FF2B5EF4-FFF2-40B4-BE49-F238E27FC236}">
                <a16:creationId xmlns:a16="http://schemas.microsoft.com/office/drawing/2014/main" id="{22A371EC-6138-CDD1-B77B-1C1F027C615C}"/>
              </a:ext>
            </a:extLst>
          </p:cNvPr>
          <p:cNvSpPr txBox="1"/>
          <p:nvPr/>
        </p:nvSpPr>
        <p:spPr>
          <a:xfrm>
            <a:off x="656191" y="957321"/>
            <a:ext cx="2076450" cy="572770"/>
          </a:xfrm>
          <a:prstGeom prst="rect">
            <a:avLst/>
          </a:prstGeom>
        </p:spPr>
        <p:txBody>
          <a:bodyPr vert="horz" wrap="square" lIns="0" tIns="12065" rIns="0" bIns="0" rtlCol="0">
            <a:spAutoFit/>
          </a:bodyPr>
          <a:lstStyle/>
          <a:p>
            <a:pPr algn="ctr">
              <a:lnSpc>
                <a:spcPts val="2155"/>
              </a:lnSpc>
              <a:spcBef>
                <a:spcPts val="95"/>
              </a:spcBef>
            </a:pPr>
            <a:r>
              <a:rPr sz="1800" spc="-30" dirty="0">
                <a:solidFill>
                  <a:srgbClr val="FFFFFF"/>
                </a:solidFill>
                <a:latin typeface="Meiryo UI"/>
                <a:cs typeface="Meiryo UI"/>
              </a:rPr>
              <a:t>⾼温⼯学試験研究炉</a:t>
            </a:r>
            <a:endParaRPr sz="1800" dirty="0">
              <a:latin typeface="Meiryo UI"/>
              <a:cs typeface="Meiryo UI"/>
            </a:endParaRPr>
          </a:p>
          <a:p>
            <a:pPr algn="ctr">
              <a:lnSpc>
                <a:spcPts val="2155"/>
              </a:lnSpc>
            </a:pPr>
            <a:r>
              <a:rPr sz="1800" spc="-10" dirty="0">
                <a:solidFill>
                  <a:srgbClr val="FFFFFF"/>
                </a:solidFill>
                <a:latin typeface="Meiryo UI"/>
                <a:cs typeface="Meiryo UI"/>
              </a:rPr>
              <a:t>（HTTR）</a:t>
            </a:r>
            <a:endParaRPr sz="1800" dirty="0">
              <a:latin typeface="Meiryo UI"/>
              <a:cs typeface="Meiryo UI"/>
            </a:endParaRPr>
          </a:p>
        </p:txBody>
      </p:sp>
      <p:sp>
        <p:nvSpPr>
          <p:cNvPr id="62" name="object 114">
            <a:extLst>
              <a:ext uri="{FF2B5EF4-FFF2-40B4-BE49-F238E27FC236}">
                <a16:creationId xmlns:a16="http://schemas.microsoft.com/office/drawing/2014/main" id="{6E762F9A-2780-B586-FF1B-10B0AE7B3A8F}"/>
              </a:ext>
            </a:extLst>
          </p:cNvPr>
          <p:cNvSpPr txBox="1"/>
          <p:nvPr/>
        </p:nvSpPr>
        <p:spPr>
          <a:xfrm>
            <a:off x="67461" y="3683471"/>
            <a:ext cx="3200045" cy="196208"/>
          </a:xfrm>
          <a:prstGeom prst="rect">
            <a:avLst/>
          </a:prstGeom>
        </p:spPr>
        <p:txBody>
          <a:bodyPr vert="horz" wrap="square" lIns="0" tIns="11430" rIns="0" bIns="0" rtlCol="0">
            <a:spAutoFit/>
          </a:bodyPr>
          <a:lstStyle/>
          <a:p>
            <a:pPr marL="12700" marR="5080">
              <a:lnSpc>
                <a:spcPct val="100000"/>
              </a:lnSpc>
              <a:spcBef>
                <a:spcPts val="90"/>
              </a:spcBef>
            </a:pPr>
            <a:r>
              <a:rPr sz="1200" spc="-25" dirty="0">
                <a:latin typeface="Meiryo UI"/>
                <a:cs typeface="Meiryo UI"/>
              </a:rPr>
              <a:t>⿊鉛減速ヘリウムガス冷却</a:t>
            </a:r>
            <a:r>
              <a:rPr sz="1200" spc="-20" dirty="0">
                <a:latin typeface="Meiryo UI"/>
                <a:cs typeface="Meiryo UI"/>
              </a:rPr>
              <a:t>型原⼦炉（⾼温ガス炉</a:t>
            </a:r>
            <a:r>
              <a:rPr sz="1200" spc="-50" dirty="0">
                <a:latin typeface="Meiryo UI"/>
                <a:cs typeface="Meiryo UI"/>
              </a:rPr>
              <a:t>）</a:t>
            </a:r>
            <a:endParaRPr sz="1200" dirty="0">
              <a:latin typeface="Meiryo UI"/>
              <a:cs typeface="Meiryo UI"/>
            </a:endParaRPr>
          </a:p>
        </p:txBody>
      </p:sp>
      <p:sp>
        <p:nvSpPr>
          <p:cNvPr id="63" name="object 115">
            <a:extLst>
              <a:ext uri="{FF2B5EF4-FFF2-40B4-BE49-F238E27FC236}">
                <a16:creationId xmlns:a16="http://schemas.microsoft.com/office/drawing/2014/main" id="{6704B5A2-60EC-9BC4-FACF-A4011905B025}"/>
              </a:ext>
            </a:extLst>
          </p:cNvPr>
          <p:cNvSpPr txBox="1"/>
          <p:nvPr/>
        </p:nvSpPr>
        <p:spPr>
          <a:xfrm>
            <a:off x="652196" y="3993721"/>
            <a:ext cx="2115185" cy="572135"/>
          </a:xfrm>
          <a:prstGeom prst="rect">
            <a:avLst/>
          </a:prstGeom>
        </p:spPr>
        <p:txBody>
          <a:bodyPr vert="horz" wrap="square" lIns="0" tIns="11430" rIns="0" bIns="0" rtlCol="0">
            <a:spAutoFit/>
          </a:bodyPr>
          <a:lstStyle/>
          <a:p>
            <a:pPr marL="12700">
              <a:lnSpc>
                <a:spcPts val="1435"/>
              </a:lnSpc>
              <a:spcBef>
                <a:spcPts val="90"/>
              </a:spcBef>
            </a:pPr>
            <a:r>
              <a:rPr sz="1200" spc="-20" dirty="0">
                <a:latin typeface="Meiryo UI"/>
                <a:cs typeface="Meiryo UI"/>
              </a:rPr>
              <a:t>熱出⼒</a:t>
            </a:r>
            <a:r>
              <a:rPr sz="1200" dirty="0">
                <a:latin typeface="Meiryo UI"/>
                <a:cs typeface="Meiryo UI"/>
              </a:rPr>
              <a:t>︓30</a:t>
            </a:r>
            <a:r>
              <a:rPr sz="1200" spc="-15" dirty="0">
                <a:latin typeface="Meiryo UI"/>
                <a:cs typeface="Meiryo UI"/>
              </a:rPr>
              <a:t> ＭＷ</a:t>
            </a:r>
            <a:endParaRPr sz="1200" dirty="0">
              <a:latin typeface="Meiryo UI"/>
              <a:cs typeface="Meiryo UI"/>
            </a:endParaRPr>
          </a:p>
          <a:p>
            <a:pPr marL="12700">
              <a:lnSpc>
                <a:spcPts val="1435"/>
              </a:lnSpc>
            </a:pPr>
            <a:r>
              <a:rPr sz="1200" spc="-20" dirty="0">
                <a:latin typeface="Meiryo UI"/>
                <a:cs typeface="Meiryo UI"/>
              </a:rPr>
              <a:t>原⼦炉出⼝温度</a:t>
            </a:r>
            <a:r>
              <a:rPr sz="1200" spc="-10" dirty="0">
                <a:latin typeface="Meiryo UI"/>
                <a:cs typeface="Meiryo UI"/>
              </a:rPr>
              <a:t>︓950℃(</a:t>
            </a:r>
            <a:r>
              <a:rPr sz="1200" spc="-30" dirty="0">
                <a:latin typeface="Meiryo UI"/>
                <a:cs typeface="Meiryo UI"/>
              </a:rPr>
              <a:t>最⾼)</a:t>
            </a:r>
            <a:endParaRPr sz="1200" dirty="0">
              <a:latin typeface="Meiryo UI"/>
              <a:cs typeface="Meiryo UI"/>
            </a:endParaRPr>
          </a:p>
          <a:p>
            <a:pPr marL="12700">
              <a:lnSpc>
                <a:spcPts val="1435"/>
              </a:lnSpc>
            </a:pPr>
            <a:r>
              <a:rPr sz="1200" spc="-20" dirty="0">
                <a:latin typeface="Meiryo UI"/>
                <a:cs typeface="Meiryo UI"/>
              </a:rPr>
              <a:t>⼀次冷却材圧⼒</a:t>
            </a:r>
            <a:r>
              <a:rPr sz="1200" dirty="0">
                <a:latin typeface="Meiryo UI"/>
                <a:cs typeface="Meiryo UI"/>
              </a:rPr>
              <a:t>︓4.0</a:t>
            </a:r>
            <a:r>
              <a:rPr sz="1200" spc="40" dirty="0">
                <a:latin typeface="Meiryo UI"/>
                <a:cs typeface="Meiryo UI"/>
              </a:rPr>
              <a:t> </a:t>
            </a:r>
            <a:r>
              <a:rPr sz="1200" spc="-25" dirty="0">
                <a:latin typeface="Meiryo UI"/>
                <a:cs typeface="Meiryo UI"/>
              </a:rPr>
              <a:t>MPa</a:t>
            </a:r>
            <a:endParaRPr sz="1200" dirty="0">
              <a:latin typeface="Meiryo UI"/>
              <a:cs typeface="Meiryo UI"/>
            </a:endParaRPr>
          </a:p>
        </p:txBody>
      </p:sp>
      <p:sp>
        <p:nvSpPr>
          <p:cNvPr id="66" name="テキスト ボックス 65">
            <a:extLst>
              <a:ext uri="{FF2B5EF4-FFF2-40B4-BE49-F238E27FC236}">
                <a16:creationId xmlns:a16="http://schemas.microsoft.com/office/drawing/2014/main" id="{054489D8-2D00-8C8C-C527-B4D236B42D12}"/>
              </a:ext>
            </a:extLst>
          </p:cNvPr>
          <p:cNvSpPr txBox="1"/>
          <p:nvPr/>
        </p:nvSpPr>
        <p:spPr>
          <a:xfrm>
            <a:off x="0" y="0"/>
            <a:ext cx="12192000" cy="523220"/>
          </a:xfrm>
          <a:prstGeom prst="rect">
            <a:avLst/>
          </a:prstGeom>
          <a:solidFill>
            <a:srgbClr val="052F61"/>
          </a:solidFill>
        </p:spPr>
        <p:txBody>
          <a:bodyPr wrap="square" rtlCol="0">
            <a:spAutoFit/>
          </a:bodyPr>
          <a:lstStyle/>
          <a:p>
            <a:pPr algn="ctr"/>
            <a:r>
              <a:rPr kumimoji="1" lang="ja-JP" altLang="en-US" sz="2800" b="1" dirty="0">
                <a:solidFill>
                  <a:schemeClr val="bg1"/>
                </a:solidFill>
                <a:latin typeface="Meiryo UI" panose="020B0604030504040204" pitchFamily="50" charset="-128"/>
                <a:ea typeface="Meiryo UI" panose="020B0604030504040204" pitchFamily="50" charset="-128"/>
              </a:rPr>
              <a:t>高温ガス炉＠大洗　水素製造プラント視察</a:t>
            </a:r>
          </a:p>
        </p:txBody>
      </p:sp>
      <p:pic>
        <p:nvPicPr>
          <p:cNvPr id="68" name="図 67">
            <a:extLst>
              <a:ext uri="{FF2B5EF4-FFF2-40B4-BE49-F238E27FC236}">
                <a16:creationId xmlns:a16="http://schemas.microsoft.com/office/drawing/2014/main" id="{294CFBAA-B281-39A2-5F09-4089DA3695EE}"/>
              </a:ext>
            </a:extLst>
          </p:cNvPr>
          <p:cNvPicPr>
            <a:picLocks noChangeAspect="1"/>
          </p:cNvPicPr>
          <p:nvPr/>
        </p:nvPicPr>
        <p:blipFill>
          <a:blip r:embed="rId13"/>
          <a:stretch>
            <a:fillRect/>
          </a:stretch>
        </p:blipFill>
        <p:spPr>
          <a:xfrm>
            <a:off x="239392" y="4616912"/>
            <a:ext cx="2794081" cy="2167913"/>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2"/>
          <p:cNvGraphicFramePr>
            <a:graphicFrameLocks noGrp="1"/>
          </p:cNvGraphicFramePr>
          <p:nvPr/>
        </p:nvGraphicFramePr>
        <p:xfrm>
          <a:off x="1450975" y="1494704"/>
          <a:ext cx="9353549" cy="5059679"/>
        </p:xfrm>
        <a:graphic>
          <a:graphicData uri="http://schemas.openxmlformats.org/drawingml/2006/table">
            <a:tbl>
              <a:tblPr firstRow="1" bandRow="1">
                <a:tableStyleId>{2D5ABB26-0587-4C30-8999-92F81FD0307C}</a:tableStyleId>
              </a:tblPr>
              <a:tblGrid>
                <a:gridCol w="1870710">
                  <a:extLst>
                    <a:ext uri="{9D8B030D-6E8A-4147-A177-3AD203B41FA5}">
                      <a16:colId xmlns:a16="http://schemas.microsoft.com/office/drawing/2014/main" val="20000"/>
                    </a:ext>
                  </a:extLst>
                </a:gridCol>
                <a:gridCol w="1870710">
                  <a:extLst>
                    <a:ext uri="{9D8B030D-6E8A-4147-A177-3AD203B41FA5}">
                      <a16:colId xmlns:a16="http://schemas.microsoft.com/office/drawing/2014/main" val="20001"/>
                    </a:ext>
                  </a:extLst>
                </a:gridCol>
                <a:gridCol w="1870710">
                  <a:extLst>
                    <a:ext uri="{9D8B030D-6E8A-4147-A177-3AD203B41FA5}">
                      <a16:colId xmlns:a16="http://schemas.microsoft.com/office/drawing/2014/main" val="20002"/>
                    </a:ext>
                  </a:extLst>
                </a:gridCol>
                <a:gridCol w="1870710">
                  <a:extLst>
                    <a:ext uri="{9D8B030D-6E8A-4147-A177-3AD203B41FA5}">
                      <a16:colId xmlns:a16="http://schemas.microsoft.com/office/drawing/2014/main" val="20003"/>
                    </a:ext>
                  </a:extLst>
                </a:gridCol>
                <a:gridCol w="1870709">
                  <a:extLst>
                    <a:ext uri="{9D8B030D-6E8A-4147-A177-3AD203B41FA5}">
                      <a16:colId xmlns:a16="http://schemas.microsoft.com/office/drawing/2014/main" val="20004"/>
                    </a:ext>
                  </a:extLst>
                </a:gridCol>
              </a:tblGrid>
              <a:tr h="304800">
                <a:tc>
                  <a:txBody>
                    <a:bodyPr/>
                    <a:lstStyle/>
                    <a:p>
                      <a:pPr algn="ctr">
                        <a:lnSpc>
                          <a:spcPct val="100000"/>
                        </a:lnSpc>
                        <a:spcBef>
                          <a:spcPts val="265"/>
                        </a:spcBef>
                      </a:pPr>
                      <a:r>
                        <a:rPr sz="1400" b="1" spc="-10" dirty="0">
                          <a:solidFill>
                            <a:srgbClr val="FFFFFF"/>
                          </a:solidFill>
                          <a:latin typeface="Calibri"/>
                          <a:cs typeface="Calibri"/>
                        </a:rPr>
                        <a:t>MCSFR</a:t>
                      </a:r>
                      <a:endParaRPr sz="1400">
                        <a:latin typeface="Calibri"/>
                        <a:cs typeface="Calibri"/>
                      </a:endParaRPr>
                    </a:p>
                  </a:txBody>
                  <a:tcPr marL="0" marR="0" marT="3365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5B9BD4"/>
                    </a:solidFill>
                  </a:tcPr>
                </a:tc>
                <a:tc>
                  <a:txBody>
                    <a:bodyPr/>
                    <a:lstStyle/>
                    <a:p>
                      <a:pPr algn="ctr">
                        <a:lnSpc>
                          <a:spcPct val="100000"/>
                        </a:lnSpc>
                        <a:spcBef>
                          <a:spcPts val="265"/>
                        </a:spcBef>
                      </a:pPr>
                      <a:r>
                        <a:rPr sz="1400" b="1" spc="-20" dirty="0">
                          <a:solidFill>
                            <a:srgbClr val="FFFFFF"/>
                          </a:solidFill>
                          <a:latin typeface="Calibri"/>
                          <a:cs typeface="Calibri"/>
                        </a:rPr>
                        <a:t>FUJI</a:t>
                      </a:r>
                      <a:endParaRPr sz="1400">
                        <a:latin typeface="Calibri"/>
                        <a:cs typeface="Calibri"/>
                      </a:endParaRPr>
                    </a:p>
                  </a:txBody>
                  <a:tcPr marL="0" marR="0" marT="3365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5B9BD4"/>
                    </a:solidFill>
                  </a:tcPr>
                </a:tc>
                <a:tc>
                  <a:txBody>
                    <a:bodyPr/>
                    <a:lstStyle/>
                    <a:p>
                      <a:pPr algn="ctr">
                        <a:lnSpc>
                          <a:spcPct val="100000"/>
                        </a:lnSpc>
                        <a:spcBef>
                          <a:spcPts val="265"/>
                        </a:spcBef>
                      </a:pPr>
                      <a:r>
                        <a:rPr sz="1400" b="1" spc="-20" dirty="0">
                          <a:solidFill>
                            <a:srgbClr val="FFFFFF"/>
                          </a:solidFill>
                          <a:latin typeface="Calibri"/>
                          <a:cs typeface="Calibri"/>
                        </a:rPr>
                        <a:t>KP-</a:t>
                      </a:r>
                      <a:r>
                        <a:rPr sz="1400" b="1" spc="-25" dirty="0">
                          <a:solidFill>
                            <a:srgbClr val="FFFFFF"/>
                          </a:solidFill>
                          <a:latin typeface="Calibri"/>
                          <a:cs typeface="Calibri"/>
                        </a:rPr>
                        <a:t>FHR</a:t>
                      </a:r>
                      <a:endParaRPr sz="1400">
                        <a:latin typeface="Calibri"/>
                        <a:cs typeface="Calibri"/>
                      </a:endParaRPr>
                    </a:p>
                  </a:txBody>
                  <a:tcPr marL="0" marR="0" marT="3365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5B9BD4"/>
                    </a:solidFill>
                  </a:tcPr>
                </a:tc>
                <a:tc>
                  <a:txBody>
                    <a:bodyPr/>
                    <a:lstStyle/>
                    <a:p>
                      <a:pPr algn="ctr">
                        <a:lnSpc>
                          <a:spcPct val="100000"/>
                        </a:lnSpc>
                        <a:spcBef>
                          <a:spcPts val="265"/>
                        </a:spcBef>
                      </a:pPr>
                      <a:r>
                        <a:rPr sz="1400" b="1" spc="-20" dirty="0">
                          <a:solidFill>
                            <a:srgbClr val="FFFFFF"/>
                          </a:solidFill>
                          <a:latin typeface="Calibri"/>
                          <a:cs typeface="Calibri"/>
                        </a:rPr>
                        <a:t>IMSR</a:t>
                      </a:r>
                      <a:endParaRPr sz="1400">
                        <a:latin typeface="Calibri"/>
                        <a:cs typeface="Calibri"/>
                      </a:endParaRPr>
                    </a:p>
                  </a:txBody>
                  <a:tcPr marL="0" marR="0" marT="3365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5B9BD4"/>
                    </a:solidFill>
                  </a:tcPr>
                </a:tc>
                <a:tc>
                  <a:txBody>
                    <a:bodyPr/>
                    <a:lstStyle/>
                    <a:p>
                      <a:pPr marL="622300">
                        <a:lnSpc>
                          <a:spcPct val="100000"/>
                        </a:lnSpc>
                        <a:spcBef>
                          <a:spcPts val="265"/>
                        </a:spcBef>
                      </a:pPr>
                      <a:r>
                        <a:rPr sz="1400" b="1" spc="-10" dirty="0">
                          <a:solidFill>
                            <a:srgbClr val="FFFFFF"/>
                          </a:solidFill>
                          <a:latin typeface="Calibri"/>
                          <a:cs typeface="Calibri"/>
                        </a:rPr>
                        <a:t>ThorCon</a:t>
                      </a:r>
                      <a:endParaRPr sz="1400">
                        <a:latin typeface="Calibri"/>
                        <a:cs typeface="Calibri"/>
                      </a:endParaRPr>
                    </a:p>
                  </a:txBody>
                  <a:tcPr marL="0" marR="0" marT="3365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5B9BD4"/>
                    </a:solidFill>
                  </a:tcPr>
                </a:tc>
                <a:extLst>
                  <a:ext uri="{0D108BD9-81ED-4DB2-BD59-A6C34878D82A}">
                    <a16:rowId xmlns:a16="http://schemas.microsoft.com/office/drawing/2014/main" val="10000"/>
                  </a:ext>
                </a:extLst>
              </a:tr>
              <a:tr h="2076450">
                <a:tc>
                  <a:txBody>
                    <a:bodyPr/>
                    <a:lstStyle/>
                    <a:p>
                      <a:pPr>
                        <a:lnSpc>
                          <a:spcPct val="100000"/>
                        </a:lnSpc>
                      </a:pPr>
                      <a:endParaRPr sz="1000">
                        <a:latin typeface="Times New Roman"/>
                        <a:cs typeface="Times New Roman"/>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2DEEE"/>
                    </a:solidFill>
                  </a:tcPr>
                </a:tc>
                <a:tc>
                  <a:txBody>
                    <a:bodyPr/>
                    <a:lstStyle/>
                    <a:p>
                      <a:pPr>
                        <a:lnSpc>
                          <a:spcPct val="100000"/>
                        </a:lnSpc>
                      </a:pPr>
                      <a:endParaRPr sz="1000">
                        <a:latin typeface="Times New Roman"/>
                        <a:cs typeface="Times New Roman"/>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2DEEE"/>
                    </a:solidFill>
                  </a:tcPr>
                </a:tc>
                <a:tc>
                  <a:txBody>
                    <a:bodyPr/>
                    <a:lstStyle/>
                    <a:p>
                      <a:pPr>
                        <a:lnSpc>
                          <a:spcPct val="100000"/>
                        </a:lnSpc>
                      </a:pPr>
                      <a:endParaRPr sz="1000">
                        <a:latin typeface="Times New Roman"/>
                        <a:cs typeface="Times New Roman"/>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2DEEE"/>
                    </a:solidFill>
                  </a:tcPr>
                </a:tc>
                <a:tc>
                  <a:txBody>
                    <a:bodyPr/>
                    <a:lstStyle/>
                    <a:p>
                      <a:pPr>
                        <a:lnSpc>
                          <a:spcPct val="100000"/>
                        </a:lnSpc>
                      </a:pPr>
                      <a:endParaRPr sz="1000">
                        <a:latin typeface="Times New Roman"/>
                        <a:cs typeface="Times New Roman"/>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2DEEE"/>
                    </a:solidFill>
                  </a:tcPr>
                </a:tc>
                <a:tc>
                  <a:txBody>
                    <a:bodyPr/>
                    <a:lstStyle/>
                    <a:p>
                      <a:pPr>
                        <a:lnSpc>
                          <a:spcPct val="100000"/>
                        </a:lnSpc>
                      </a:pPr>
                      <a:endParaRPr sz="1000">
                        <a:latin typeface="Times New Roman"/>
                        <a:cs typeface="Times New Roman"/>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2DEEE"/>
                    </a:solidFill>
                  </a:tcPr>
                </a:tc>
                <a:extLst>
                  <a:ext uri="{0D108BD9-81ED-4DB2-BD59-A6C34878D82A}">
                    <a16:rowId xmlns:a16="http://schemas.microsoft.com/office/drawing/2014/main" val="10001"/>
                  </a:ext>
                </a:extLst>
              </a:tr>
              <a:tr h="605790">
                <a:tc>
                  <a:txBody>
                    <a:bodyPr/>
                    <a:lstStyle/>
                    <a:p>
                      <a:pPr marL="91440">
                        <a:lnSpc>
                          <a:spcPct val="100000"/>
                        </a:lnSpc>
                        <a:spcBef>
                          <a:spcPts val="295"/>
                        </a:spcBef>
                      </a:pPr>
                      <a:r>
                        <a:rPr sz="1050" u="sng" dirty="0">
                          <a:uFill>
                            <a:solidFill>
                              <a:srgbClr val="000000"/>
                            </a:solidFill>
                          </a:uFill>
                          <a:latin typeface="Calibri"/>
                          <a:cs typeface="Calibri"/>
                        </a:rPr>
                        <a:t>Design</a:t>
                      </a:r>
                      <a:r>
                        <a:rPr sz="1050" u="sng" spc="-5" dirty="0">
                          <a:uFill>
                            <a:solidFill>
                              <a:srgbClr val="000000"/>
                            </a:solidFill>
                          </a:uFill>
                          <a:latin typeface="Calibri"/>
                          <a:cs typeface="Calibri"/>
                        </a:rPr>
                        <a:t> </a:t>
                      </a:r>
                      <a:r>
                        <a:rPr sz="1050" u="sng" spc="-10" dirty="0">
                          <a:uFill>
                            <a:solidFill>
                              <a:srgbClr val="000000"/>
                            </a:solidFill>
                          </a:uFill>
                          <a:latin typeface="Calibri"/>
                          <a:cs typeface="Calibri"/>
                        </a:rPr>
                        <a:t>Status</a:t>
                      </a:r>
                      <a:r>
                        <a:rPr sz="1050" spc="-10" dirty="0">
                          <a:latin typeface="Calibri"/>
                          <a:cs typeface="Calibri"/>
                        </a:rPr>
                        <a:t>:</a:t>
                      </a:r>
                      <a:endParaRPr sz="1050">
                        <a:latin typeface="Calibri"/>
                        <a:cs typeface="Calibri"/>
                      </a:endParaRPr>
                    </a:p>
                    <a:p>
                      <a:pPr marL="91440" marR="116205">
                        <a:lnSpc>
                          <a:spcPct val="100000"/>
                        </a:lnSpc>
                      </a:pPr>
                      <a:r>
                        <a:rPr sz="1050" dirty="0">
                          <a:latin typeface="Calibri"/>
                          <a:cs typeface="Calibri"/>
                        </a:rPr>
                        <a:t>Conceptual</a:t>
                      </a:r>
                      <a:r>
                        <a:rPr sz="1050" spc="-20" dirty="0">
                          <a:latin typeface="Calibri"/>
                          <a:cs typeface="Calibri"/>
                        </a:rPr>
                        <a:t> </a:t>
                      </a:r>
                      <a:r>
                        <a:rPr sz="1050" dirty="0">
                          <a:latin typeface="Calibri"/>
                          <a:cs typeface="Calibri"/>
                        </a:rPr>
                        <a:t>design</a:t>
                      </a:r>
                      <a:r>
                        <a:rPr sz="1050" spc="-10" dirty="0">
                          <a:latin typeface="Calibri"/>
                          <a:cs typeface="Calibri"/>
                        </a:rPr>
                        <a:t> </a:t>
                      </a:r>
                      <a:r>
                        <a:rPr sz="1050" dirty="0">
                          <a:latin typeface="Calibri"/>
                          <a:cs typeface="Calibri"/>
                        </a:rPr>
                        <a:t>in</a:t>
                      </a:r>
                      <a:r>
                        <a:rPr sz="1050" spc="-15" dirty="0">
                          <a:latin typeface="Calibri"/>
                          <a:cs typeface="Calibri"/>
                        </a:rPr>
                        <a:t> </a:t>
                      </a:r>
                      <a:r>
                        <a:rPr sz="1050" spc="-10" dirty="0">
                          <a:latin typeface="Calibri"/>
                          <a:cs typeface="Calibri"/>
                        </a:rPr>
                        <a:t>progress, </a:t>
                      </a:r>
                      <a:r>
                        <a:rPr sz="1050" dirty="0">
                          <a:latin typeface="Calibri"/>
                          <a:cs typeface="Calibri"/>
                        </a:rPr>
                        <a:t>fuel</a:t>
                      </a:r>
                      <a:r>
                        <a:rPr sz="1050" spc="-15" dirty="0">
                          <a:latin typeface="Calibri"/>
                          <a:cs typeface="Calibri"/>
                        </a:rPr>
                        <a:t> </a:t>
                      </a:r>
                      <a:r>
                        <a:rPr sz="1050" dirty="0">
                          <a:latin typeface="Calibri"/>
                          <a:cs typeface="Calibri"/>
                        </a:rPr>
                        <a:t>development</a:t>
                      </a:r>
                      <a:r>
                        <a:rPr sz="1050" spc="-25" dirty="0">
                          <a:latin typeface="Calibri"/>
                          <a:cs typeface="Calibri"/>
                        </a:rPr>
                        <a:t> </a:t>
                      </a:r>
                      <a:r>
                        <a:rPr sz="1050" dirty="0">
                          <a:latin typeface="Calibri"/>
                          <a:cs typeface="Calibri"/>
                        </a:rPr>
                        <a:t>in</a:t>
                      </a:r>
                      <a:r>
                        <a:rPr sz="1050" spc="-15" dirty="0">
                          <a:latin typeface="Calibri"/>
                          <a:cs typeface="Calibri"/>
                        </a:rPr>
                        <a:t> </a:t>
                      </a:r>
                      <a:r>
                        <a:rPr sz="1050" spc="-10" dirty="0">
                          <a:latin typeface="Calibri"/>
                          <a:cs typeface="Calibri"/>
                        </a:rPr>
                        <a:t>testing</a:t>
                      </a:r>
                      <a:endParaRPr sz="1050">
                        <a:latin typeface="Calibri"/>
                        <a:cs typeface="Calibri"/>
                      </a:endParaRPr>
                    </a:p>
                  </a:txBody>
                  <a:tcPr marL="0" marR="0" marT="3746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EF7"/>
                    </a:solidFill>
                  </a:tcPr>
                </a:tc>
                <a:tc>
                  <a:txBody>
                    <a:bodyPr/>
                    <a:lstStyle/>
                    <a:p>
                      <a:pPr marL="90805">
                        <a:lnSpc>
                          <a:spcPct val="100000"/>
                        </a:lnSpc>
                        <a:spcBef>
                          <a:spcPts val="295"/>
                        </a:spcBef>
                      </a:pPr>
                      <a:r>
                        <a:rPr sz="1050" u="sng" dirty="0">
                          <a:uFill>
                            <a:solidFill>
                              <a:srgbClr val="000000"/>
                            </a:solidFill>
                          </a:uFill>
                          <a:latin typeface="Calibri"/>
                          <a:cs typeface="Calibri"/>
                        </a:rPr>
                        <a:t>Design</a:t>
                      </a:r>
                      <a:r>
                        <a:rPr sz="1050" u="sng" spc="-5" dirty="0">
                          <a:uFill>
                            <a:solidFill>
                              <a:srgbClr val="000000"/>
                            </a:solidFill>
                          </a:uFill>
                          <a:latin typeface="Calibri"/>
                          <a:cs typeface="Calibri"/>
                        </a:rPr>
                        <a:t> </a:t>
                      </a:r>
                      <a:r>
                        <a:rPr sz="1050" u="sng" spc="-10" dirty="0">
                          <a:uFill>
                            <a:solidFill>
                              <a:srgbClr val="000000"/>
                            </a:solidFill>
                          </a:uFill>
                          <a:latin typeface="Calibri"/>
                          <a:cs typeface="Calibri"/>
                        </a:rPr>
                        <a:t>Status</a:t>
                      </a:r>
                      <a:r>
                        <a:rPr sz="1050" spc="-10" dirty="0">
                          <a:latin typeface="Calibri"/>
                          <a:cs typeface="Calibri"/>
                        </a:rPr>
                        <a:t>:</a:t>
                      </a:r>
                      <a:endParaRPr sz="1050">
                        <a:latin typeface="Calibri"/>
                        <a:cs typeface="Calibri"/>
                      </a:endParaRPr>
                    </a:p>
                    <a:p>
                      <a:pPr marL="90805" marR="130175">
                        <a:lnSpc>
                          <a:spcPct val="100000"/>
                        </a:lnSpc>
                      </a:pPr>
                      <a:r>
                        <a:rPr sz="1050" dirty="0">
                          <a:latin typeface="Calibri"/>
                          <a:cs typeface="Calibri"/>
                        </a:rPr>
                        <a:t>3</a:t>
                      </a:r>
                      <a:r>
                        <a:rPr sz="1050" spc="-20" dirty="0">
                          <a:latin typeface="Calibri"/>
                          <a:cs typeface="Calibri"/>
                        </a:rPr>
                        <a:t> </a:t>
                      </a:r>
                      <a:r>
                        <a:rPr sz="1050" dirty="0">
                          <a:latin typeface="Calibri"/>
                          <a:cs typeface="Calibri"/>
                        </a:rPr>
                        <a:t>experimental</a:t>
                      </a:r>
                      <a:r>
                        <a:rPr sz="1050" spc="-30" dirty="0">
                          <a:latin typeface="Calibri"/>
                          <a:cs typeface="Calibri"/>
                        </a:rPr>
                        <a:t> </a:t>
                      </a:r>
                      <a:r>
                        <a:rPr sz="1050" dirty="0">
                          <a:latin typeface="Calibri"/>
                          <a:cs typeface="Calibri"/>
                        </a:rPr>
                        <a:t>MSRs</a:t>
                      </a:r>
                      <a:r>
                        <a:rPr sz="1050" spc="10" dirty="0">
                          <a:latin typeface="Calibri"/>
                          <a:cs typeface="Calibri"/>
                        </a:rPr>
                        <a:t> </a:t>
                      </a:r>
                      <a:r>
                        <a:rPr sz="1050" spc="-20" dirty="0">
                          <a:latin typeface="Calibri"/>
                          <a:cs typeface="Calibri"/>
                        </a:rPr>
                        <a:t>were </a:t>
                      </a:r>
                      <a:r>
                        <a:rPr sz="1050" dirty="0">
                          <a:latin typeface="Calibri"/>
                          <a:cs typeface="Calibri"/>
                        </a:rPr>
                        <a:t>built.</a:t>
                      </a:r>
                      <a:r>
                        <a:rPr sz="1050" spc="-35" dirty="0">
                          <a:latin typeface="Calibri"/>
                          <a:cs typeface="Calibri"/>
                        </a:rPr>
                        <a:t> </a:t>
                      </a:r>
                      <a:r>
                        <a:rPr sz="1050" dirty="0">
                          <a:latin typeface="Calibri"/>
                          <a:cs typeface="Calibri"/>
                        </a:rPr>
                        <a:t>Detail</a:t>
                      </a:r>
                      <a:r>
                        <a:rPr sz="1050" spc="-25" dirty="0">
                          <a:latin typeface="Calibri"/>
                          <a:cs typeface="Calibri"/>
                        </a:rPr>
                        <a:t> </a:t>
                      </a:r>
                      <a:r>
                        <a:rPr sz="1050" dirty="0">
                          <a:latin typeface="Calibri"/>
                          <a:cs typeface="Calibri"/>
                        </a:rPr>
                        <a:t>design not</a:t>
                      </a:r>
                      <a:r>
                        <a:rPr sz="1050" spc="-20" dirty="0">
                          <a:latin typeface="Calibri"/>
                          <a:cs typeface="Calibri"/>
                        </a:rPr>
                        <a:t> </a:t>
                      </a:r>
                      <a:r>
                        <a:rPr sz="1050" spc="-10" dirty="0">
                          <a:latin typeface="Calibri"/>
                          <a:cs typeface="Calibri"/>
                        </a:rPr>
                        <a:t>started</a:t>
                      </a:r>
                      <a:endParaRPr sz="1050">
                        <a:latin typeface="Calibri"/>
                        <a:cs typeface="Calibri"/>
                      </a:endParaRPr>
                    </a:p>
                  </a:txBody>
                  <a:tcPr marL="0" marR="0" marT="3746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EF7"/>
                    </a:solidFill>
                  </a:tcPr>
                </a:tc>
                <a:tc>
                  <a:txBody>
                    <a:bodyPr/>
                    <a:lstStyle/>
                    <a:p>
                      <a:pPr marL="90805">
                        <a:lnSpc>
                          <a:spcPct val="100000"/>
                        </a:lnSpc>
                        <a:spcBef>
                          <a:spcPts val="295"/>
                        </a:spcBef>
                      </a:pPr>
                      <a:r>
                        <a:rPr sz="1050" u="sng" dirty="0">
                          <a:uFill>
                            <a:solidFill>
                              <a:srgbClr val="000000"/>
                            </a:solidFill>
                          </a:uFill>
                          <a:latin typeface="Calibri"/>
                          <a:cs typeface="Calibri"/>
                        </a:rPr>
                        <a:t>Design</a:t>
                      </a:r>
                      <a:r>
                        <a:rPr sz="1050" u="sng" spc="-5" dirty="0">
                          <a:uFill>
                            <a:solidFill>
                              <a:srgbClr val="000000"/>
                            </a:solidFill>
                          </a:uFill>
                          <a:latin typeface="Calibri"/>
                          <a:cs typeface="Calibri"/>
                        </a:rPr>
                        <a:t> </a:t>
                      </a:r>
                      <a:r>
                        <a:rPr sz="1050" u="sng" spc="-10" dirty="0">
                          <a:uFill>
                            <a:solidFill>
                              <a:srgbClr val="000000"/>
                            </a:solidFill>
                          </a:uFill>
                          <a:latin typeface="Calibri"/>
                          <a:cs typeface="Calibri"/>
                        </a:rPr>
                        <a:t>Status</a:t>
                      </a:r>
                      <a:r>
                        <a:rPr sz="1050" spc="-10" dirty="0">
                          <a:latin typeface="Calibri"/>
                          <a:cs typeface="Calibri"/>
                        </a:rPr>
                        <a:t>:</a:t>
                      </a:r>
                      <a:endParaRPr sz="1050">
                        <a:latin typeface="Calibri"/>
                        <a:cs typeface="Calibri"/>
                      </a:endParaRPr>
                    </a:p>
                    <a:p>
                      <a:pPr marL="90805">
                        <a:lnSpc>
                          <a:spcPct val="100000"/>
                        </a:lnSpc>
                      </a:pPr>
                      <a:r>
                        <a:rPr sz="1050" dirty="0">
                          <a:latin typeface="Calibri"/>
                          <a:cs typeface="Calibri"/>
                        </a:rPr>
                        <a:t>Conceptual</a:t>
                      </a:r>
                      <a:r>
                        <a:rPr sz="1050" spc="-20" dirty="0">
                          <a:latin typeface="Calibri"/>
                          <a:cs typeface="Calibri"/>
                        </a:rPr>
                        <a:t> </a:t>
                      </a:r>
                      <a:r>
                        <a:rPr sz="1050" dirty="0">
                          <a:latin typeface="Calibri"/>
                          <a:cs typeface="Calibri"/>
                        </a:rPr>
                        <a:t>design</a:t>
                      </a:r>
                      <a:r>
                        <a:rPr sz="1050" spc="-10" dirty="0">
                          <a:latin typeface="Calibri"/>
                          <a:cs typeface="Calibri"/>
                        </a:rPr>
                        <a:t> </a:t>
                      </a:r>
                      <a:r>
                        <a:rPr sz="1050" dirty="0">
                          <a:latin typeface="Calibri"/>
                          <a:cs typeface="Calibri"/>
                        </a:rPr>
                        <a:t>in</a:t>
                      </a:r>
                      <a:r>
                        <a:rPr sz="1050" spc="-15" dirty="0">
                          <a:latin typeface="Calibri"/>
                          <a:cs typeface="Calibri"/>
                        </a:rPr>
                        <a:t> </a:t>
                      </a:r>
                      <a:r>
                        <a:rPr sz="1050" spc="-10" dirty="0">
                          <a:latin typeface="Calibri"/>
                          <a:cs typeface="Calibri"/>
                        </a:rPr>
                        <a:t>progress</a:t>
                      </a:r>
                      <a:endParaRPr sz="1050">
                        <a:latin typeface="Calibri"/>
                        <a:cs typeface="Calibri"/>
                      </a:endParaRPr>
                    </a:p>
                  </a:txBody>
                  <a:tcPr marL="0" marR="0" marT="3746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EF7"/>
                    </a:solidFill>
                  </a:tcPr>
                </a:tc>
                <a:tc>
                  <a:txBody>
                    <a:bodyPr/>
                    <a:lstStyle/>
                    <a:p>
                      <a:pPr marL="91440">
                        <a:lnSpc>
                          <a:spcPct val="100000"/>
                        </a:lnSpc>
                        <a:spcBef>
                          <a:spcPts val="295"/>
                        </a:spcBef>
                      </a:pPr>
                      <a:r>
                        <a:rPr sz="1050" u="sng" dirty="0">
                          <a:uFill>
                            <a:solidFill>
                              <a:srgbClr val="000000"/>
                            </a:solidFill>
                          </a:uFill>
                          <a:latin typeface="Calibri"/>
                          <a:cs typeface="Calibri"/>
                        </a:rPr>
                        <a:t>Design</a:t>
                      </a:r>
                      <a:r>
                        <a:rPr sz="1050" u="sng" spc="-5" dirty="0">
                          <a:uFill>
                            <a:solidFill>
                              <a:srgbClr val="000000"/>
                            </a:solidFill>
                          </a:uFill>
                          <a:latin typeface="Calibri"/>
                          <a:cs typeface="Calibri"/>
                        </a:rPr>
                        <a:t> </a:t>
                      </a:r>
                      <a:r>
                        <a:rPr sz="1050" u="sng" spc="-10" dirty="0">
                          <a:uFill>
                            <a:solidFill>
                              <a:srgbClr val="000000"/>
                            </a:solidFill>
                          </a:uFill>
                          <a:latin typeface="Calibri"/>
                          <a:cs typeface="Calibri"/>
                        </a:rPr>
                        <a:t>Status</a:t>
                      </a:r>
                      <a:r>
                        <a:rPr sz="1050" spc="-10" dirty="0">
                          <a:latin typeface="Calibri"/>
                          <a:cs typeface="Calibri"/>
                        </a:rPr>
                        <a:t>:</a:t>
                      </a:r>
                      <a:endParaRPr sz="1050">
                        <a:latin typeface="Calibri"/>
                        <a:cs typeface="Calibri"/>
                      </a:endParaRPr>
                    </a:p>
                    <a:p>
                      <a:pPr marL="91440" marR="138430">
                        <a:lnSpc>
                          <a:spcPct val="100000"/>
                        </a:lnSpc>
                      </a:pPr>
                      <a:r>
                        <a:rPr sz="1050" dirty="0">
                          <a:latin typeface="Calibri"/>
                          <a:cs typeface="Calibri"/>
                        </a:rPr>
                        <a:t>Conceptual</a:t>
                      </a:r>
                      <a:r>
                        <a:rPr sz="1050" spc="-25" dirty="0">
                          <a:latin typeface="Calibri"/>
                          <a:cs typeface="Calibri"/>
                        </a:rPr>
                        <a:t> </a:t>
                      </a:r>
                      <a:r>
                        <a:rPr sz="1050" dirty="0">
                          <a:latin typeface="Calibri"/>
                          <a:cs typeface="Calibri"/>
                        </a:rPr>
                        <a:t>design</a:t>
                      </a:r>
                      <a:r>
                        <a:rPr sz="1050" spc="-10" dirty="0">
                          <a:latin typeface="Calibri"/>
                          <a:cs typeface="Calibri"/>
                        </a:rPr>
                        <a:t> </a:t>
                      </a:r>
                      <a:r>
                        <a:rPr sz="1050" dirty="0">
                          <a:latin typeface="Calibri"/>
                          <a:cs typeface="Calibri"/>
                        </a:rPr>
                        <a:t>complete</a:t>
                      </a:r>
                      <a:r>
                        <a:rPr sz="1050" spc="-20" dirty="0">
                          <a:latin typeface="Calibri"/>
                          <a:cs typeface="Calibri"/>
                        </a:rPr>
                        <a:t> </a:t>
                      </a:r>
                      <a:r>
                        <a:rPr sz="1050" spc="-50" dirty="0">
                          <a:latin typeface="Calibri"/>
                          <a:cs typeface="Calibri"/>
                        </a:rPr>
                        <a:t>–</a:t>
                      </a:r>
                      <a:r>
                        <a:rPr sz="1050" dirty="0">
                          <a:latin typeface="Calibri"/>
                          <a:cs typeface="Calibri"/>
                        </a:rPr>
                        <a:t> basic</a:t>
                      </a:r>
                      <a:r>
                        <a:rPr sz="1050" spc="-15" dirty="0">
                          <a:latin typeface="Calibri"/>
                          <a:cs typeface="Calibri"/>
                        </a:rPr>
                        <a:t> </a:t>
                      </a:r>
                      <a:r>
                        <a:rPr sz="1050" dirty="0">
                          <a:latin typeface="Calibri"/>
                          <a:cs typeface="Calibri"/>
                        </a:rPr>
                        <a:t>engineering</a:t>
                      </a:r>
                      <a:r>
                        <a:rPr sz="1050" spc="-15" dirty="0">
                          <a:latin typeface="Calibri"/>
                          <a:cs typeface="Calibri"/>
                        </a:rPr>
                        <a:t> </a:t>
                      </a:r>
                      <a:r>
                        <a:rPr sz="1050" dirty="0">
                          <a:latin typeface="Calibri"/>
                          <a:cs typeface="Calibri"/>
                        </a:rPr>
                        <a:t>in</a:t>
                      </a:r>
                      <a:r>
                        <a:rPr sz="1050" spc="-15" dirty="0">
                          <a:latin typeface="Calibri"/>
                          <a:cs typeface="Calibri"/>
                        </a:rPr>
                        <a:t> </a:t>
                      </a:r>
                      <a:r>
                        <a:rPr sz="1050" spc="-10" dirty="0">
                          <a:latin typeface="Calibri"/>
                          <a:cs typeface="Calibri"/>
                        </a:rPr>
                        <a:t>progress</a:t>
                      </a:r>
                      <a:endParaRPr sz="1050">
                        <a:latin typeface="Calibri"/>
                        <a:cs typeface="Calibri"/>
                      </a:endParaRPr>
                    </a:p>
                  </a:txBody>
                  <a:tcPr marL="0" marR="0" marT="3746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EF7"/>
                    </a:solidFill>
                  </a:tcPr>
                </a:tc>
                <a:tc>
                  <a:txBody>
                    <a:bodyPr/>
                    <a:lstStyle/>
                    <a:p>
                      <a:pPr marL="90805" marR="561340">
                        <a:lnSpc>
                          <a:spcPct val="100000"/>
                        </a:lnSpc>
                        <a:spcBef>
                          <a:spcPts val="295"/>
                        </a:spcBef>
                      </a:pPr>
                      <a:r>
                        <a:rPr sz="1050" u="sng" dirty="0">
                          <a:uFill>
                            <a:solidFill>
                              <a:srgbClr val="000000"/>
                            </a:solidFill>
                          </a:uFill>
                          <a:latin typeface="Calibri"/>
                          <a:cs typeface="Calibri"/>
                        </a:rPr>
                        <a:t>Design</a:t>
                      </a:r>
                      <a:r>
                        <a:rPr sz="1050" u="sng" spc="-5" dirty="0">
                          <a:uFill>
                            <a:solidFill>
                              <a:srgbClr val="000000"/>
                            </a:solidFill>
                          </a:uFill>
                          <a:latin typeface="Calibri"/>
                          <a:cs typeface="Calibri"/>
                        </a:rPr>
                        <a:t> </a:t>
                      </a:r>
                      <a:r>
                        <a:rPr sz="1050" u="sng" spc="-10" dirty="0">
                          <a:uFill>
                            <a:solidFill>
                              <a:srgbClr val="000000"/>
                            </a:solidFill>
                          </a:uFill>
                          <a:latin typeface="Calibri"/>
                          <a:cs typeface="Calibri"/>
                        </a:rPr>
                        <a:t>Status</a:t>
                      </a:r>
                      <a:r>
                        <a:rPr sz="1050" spc="-10" dirty="0">
                          <a:latin typeface="Calibri"/>
                          <a:cs typeface="Calibri"/>
                        </a:rPr>
                        <a:t>: </a:t>
                      </a:r>
                      <a:r>
                        <a:rPr sz="1050" dirty="0">
                          <a:latin typeface="Calibri"/>
                          <a:cs typeface="Calibri"/>
                        </a:rPr>
                        <a:t>Complete</a:t>
                      </a:r>
                      <a:r>
                        <a:rPr sz="1050" spc="-20" dirty="0">
                          <a:latin typeface="Calibri"/>
                          <a:cs typeface="Calibri"/>
                        </a:rPr>
                        <a:t> </a:t>
                      </a:r>
                      <a:r>
                        <a:rPr sz="1050" dirty="0">
                          <a:latin typeface="Calibri"/>
                          <a:cs typeface="Calibri"/>
                        </a:rPr>
                        <a:t>basic</a:t>
                      </a:r>
                      <a:r>
                        <a:rPr sz="1050" spc="-15" dirty="0">
                          <a:latin typeface="Calibri"/>
                          <a:cs typeface="Calibri"/>
                        </a:rPr>
                        <a:t> </a:t>
                      </a:r>
                      <a:r>
                        <a:rPr sz="1050" spc="-10" dirty="0">
                          <a:latin typeface="Calibri"/>
                          <a:cs typeface="Calibri"/>
                        </a:rPr>
                        <a:t>design</a:t>
                      </a:r>
                      <a:endParaRPr sz="1050">
                        <a:latin typeface="Calibri"/>
                        <a:cs typeface="Calibri"/>
                      </a:endParaRPr>
                    </a:p>
                  </a:txBody>
                  <a:tcPr marL="0" marR="0" marT="3746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EF7"/>
                    </a:solidFill>
                  </a:tcPr>
                </a:tc>
                <a:extLst>
                  <a:ext uri="{0D108BD9-81ED-4DB2-BD59-A6C34878D82A}">
                    <a16:rowId xmlns:a16="http://schemas.microsoft.com/office/drawing/2014/main" val="10002"/>
                  </a:ext>
                </a:extLst>
              </a:tr>
              <a:tr h="2072639">
                <a:tc>
                  <a:txBody>
                    <a:bodyPr/>
                    <a:lstStyle/>
                    <a:p>
                      <a:pPr marL="262255" marR="222885" indent="-171450">
                        <a:lnSpc>
                          <a:spcPct val="100000"/>
                        </a:lnSpc>
                        <a:spcBef>
                          <a:spcPts val="295"/>
                        </a:spcBef>
                        <a:buFont typeface="Arial"/>
                        <a:buChar char="•"/>
                        <a:tabLst>
                          <a:tab pos="262890" algn="l"/>
                        </a:tabLst>
                      </a:pPr>
                      <a:r>
                        <a:rPr sz="1000" dirty="0">
                          <a:latin typeface="Calibri"/>
                          <a:cs typeface="Calibri"/>
                        </a:rPr>
                        <a:t>Elysium</a:t>
                      </a:r>
                      <a:r>
                        <a:rPr sz="1000" spc="-45" dirty="0">
                          <a:latin typeface="Calibri"/>
                          <a:cs typeface="Calibri"/>
                        </a:rPr>
                        <a:t> </a:t>
                      </a:r>
                      <a:r>
                        <a:rPr sz="1000" dirty="0">
                          <a:latin typeface="Calibri"/>
                          <a:cs typeface="Calibri"/>
                        </a:rPr>
                        <a:t>Industries,</a:t>
                      </a:r>
                      <a:r>
                        <a:rPr sz="1000" spc="-40" dirty="0">
                          <a:latin typeface="Calibri"/>
                          <a:cs typeface="Calibri"/>
                        </a:rPr>
                        <a:t> </a:t>
                      </a:r>
                      <a:r>
                        <a:rPr sz="1000" spc="-10" dirty="0">
                          <a:latin typeface="Calibri"/>
                          <a:cs typeface="Calibri"/>
                        </a:rPr>
                        <a:t>Canada </a:t>
                      </a:r>
                      <a:r>
                        <a:rPr sz="1000" dirty="0">
                          <a:latin typeface="Calibri"/>
                          <a:cs typeface="Calibri"/>
                        </a:rPr>
                        <a:t>and</a:t>
                      </a:r>
                      <a:r>
                        <a:rPr sz="1000" spc="-20" dirty="0">
                          <a:latin typeface="Calibri"/>
                          <a:cs typeface="Calibri"/>
                        </a:rPr>
                        <a:t> </a:t>
                      </a:r>
                      <a:r>
                        <a:rPr sz="1000" dirty="0">
                          <a:latin typeface="Calibri"/>
                          <a:cs typeface="Calibri"/>
                        </a:rPr>
                        <a:t>United</a:t>
                      </a:r>
                      <a:r>
                        <a:rPr sz="1000" spc="-15" dirty="0">
                          <a:latin typeface="Calibri"/>
                          <a:cs typeface="Calibri"/>
                        </a:rPr>
                        <a:t> </a:t>
                      </a:r>
                      <a:r>
                        <a:rPr sz="1000" spc="-10" dirty="0">
                          <a:latin typeface="Calibri"/>
                          <a:cs typeface="Calibri"/>
                        </a:rPr>
                        <a:t>States</a:t>
                      </a:r>
                      <a:endParaRPr sz="1000">
                        <a:latin typeface="Calibri"/>
                        <a:cs typeface="Calibri"/>
                      </a:endParaRPr>
                    </a:p>
                    <a:p>
                      <a:pPr marL="262255" indent="-171450">
                        <a:lnSpc>
                          <a:spcPct val="100000"/>
                        </a:lnSpc>
                        <a:buFont typeface="Arial"/>
                        <a:buChar char="•"/>
                        <a:tabLst>
                          <a:tab pos="262890" algn="l"/>
                        </a:tabLst>
                      </a:pPr>
                      <a:r>
                        <a:rPr sz="1000" spc="-10" dirty="0">
                          <a:latin typeface="Calibri"/>
                          <a:cs typeface="Calibri"/>
                        </a:rPr>
                        <a:t>Molten-</a:t>
                      </a:r>
                      <a:r>
                        <a:rPr sz="1000" dirty="0">
                          <a:latin typeface="Calibri"/>
                          <a:cs typeface="Calibri"/>
                        </a:rPr>
                        <a:t>salt</a:t>
                      </a:r>
                      <a:r>
                        <a:rPr sz="1000" spc="10" dirty="0">
                          <a:latin typeface="Calibri"/>
                          <a:cs typeface="Calibri"/>
                        </a:rPr>
                        <a:t> </a:t>
                      </a:r>
                      <a:r>
                        <a:rPr sz="1000" spc="-10" dirty="0">
                          <a:latin typeface="Calibri"/>
                          <a:cs typeface="Calibri"/>
                        </a:rPr>
                        <a:t>cooled</a:t>
                      </a:r>
                      <a:endParaRPr sz="1000">
                        <a:latin typeface="Calibri"/>
                        <a:cs typeface="Calibri"/>
                      </a:endParaRPr>
                    </a:p>
                    <a:p>
                      <a:pPr marL="262255" indent="-172085">
                        <a:lnSpc>
                          <a:spcPct val="100000"/>
                        </a:lnSpc>
                        <a:buFont typeface="Arial"/>
                        <a:buChar char="•"/>
                        <a:tabLst>
                          <a:tab pos="262890" algn="l"/>
                        </a:tabLst>
                      </a:pPr>
                      <a:r>
                        <a:rPr sz="1000" dirty="0">
                          <a:latin typeface="Calibri"/>
                          <a:cs typeface="Calibri"/>
                        </a:rPr>
                        <a:t>100</a:t>
                      </a:r>
                      <a:r>
                        <a:rPr sz="1000" spc="5" dirty="0">
                          <a:latin typeface="Calibri"/>
                          <a:cs typeface="Calibri"/>
                        </a:rPr>
                        <a:t> </a:t>
                      </a:r>
                      <a:r>
                        <a:rPr sz="1000" dirty="0">
                          <a:latin typeface="Calibri"/>
                          <a:cs typeface="Calibri"/>
                        </a:rPr>
                        <a:t>MWt</a:t>
                      </a:r>
                      <a:r>
                        <a:rPr sz="1000" spc="-20" dirty="0">
                          <a:latin typeface="Calibri"/>
                          <a:cs typeface="Calibri"/>
                        </a:rPr>
                        <a:t> </a:t>
                      </a:r>
                      <a:r>
                        <a:rPr sz="1000" dirty="0">
                          <a:latin typeface="Calibri"/>
                          <a:cs typeface="Calibri"/>
                        </a:rPr>
                        <a:t>/</a:t>
                      </a:r>
                      <a:r>
                        <a:rPr sz="1000" spc="-5" dirty="0">
                          <a:latin typeface="Calibri"/>
                          <a:cs typeface="Calibri"/>
                        </a:rPr>
                        <a:t> </a:t>
                      </a:r>
                      <a:r>
                        <a:rPr sz="1000" dirty="0">
                          <a:latin typeface="Calibri"/>
                          <a:cs typeface="Calibri"/>
                        </a:rPr>
                        <a:t>50</a:t>
                      </a:r>
                      <a:r>
                        <a:rPr sz="1000" spc="5" dirty="0">
                          <a:latin typeface="Calibri"/>
                          <a:cs typeface="Calibri"/>
                        </a:rPr>
                        <a:t> </a:t>
                      </a:r>
                      <a:r>
                        <a:rPr sz="1000" spc="-25" dirty="0">
                          <a:latin typeface="Calibri"/>
                          <a:cs typeface="Calibri"/>
                        </a:rPr>
                        <a:t>MWe</a:t>
                      </a:r>
                      <a:endParaRPr sz="1000">
                        <a:latin typeface="Calibri"/>
                        <a:cs typeface="Calibri"/>
                      </a:endParaRPr>
                    </a:p>
                    <a:p>
                      <a:pPr marL="262255" indent="-172085">
                        <a:lnSpc>
                          <a:spcPct val="100000"/>
                        </a:lnSpc>
                        <a:buFont typeface="Arial"/>
                        <a:buChar char="•"/>
                        <a:tabLst>
                          <a:tab pos="262890" algn="l"/>
                        </a:tabLst>
                      </a:pPr>
                      <a:r>
                        <a:rPr sz="1000" dirty="0">
                          <a:latin typeface="Calibri"/>
                          <a:cs typeface="Calibri"/>
                        </a:rPr>
                        <a:t>Forced</a:t>
                      </a:r>
                      <a:r>
                        <a:rPr sz="1000" spc="-20" dirty="0">
                          <a:latin typeface="Calibri"/>
                          <a:cs typeface="Calibri"/>
                        </a:rPr>
                        <a:t> </a:t>
                      </a:r>
                      <a:r>
                        <a:rPr sz="1000" spc="-10" dirty="0">
                          <a:latin typeface="Calibri"/>
                          <a:cs typeface="Calibri"/>
                        </a:rPr>
                        <a:t>Circulation</a:t>
                      </a:r>
                      <a:endParaRPr sz="1000">
                        <a:latin typeface="Calibri"/>
                        <a:cs typeface="Calibri"/>
                      </a:endParaRPr>
                    </a:p>
                    <a:p>
                      <a:pPr marL="262255" indent="-172085">
                        <a:lnSpc>
                          <a:spcPts val="1200"/>
                        </a:lnSpc>
                        <a:buFont typeface="Arial"/>
                        <a:buChar char="•"/>
                        <a:tabLst>
                          <a:tab pos="262890" algn="l"/>
                        </a:tabLst>
                      </a:pPr>
                      <a:r>
                        <a:rPr sz="1000" dirty="0">
                          <a:latin typeface="Calibri"/>
                          <a:cs typeface="Calibri"/>
                        </a:rPr>
                        <a:t>Core</a:t>
                      </a:r>
                      <a:r>
                        <a:rPr sz="1000" spc="-20" dirty="0">
                          <a:latin typeface="Calibri"/>
                          <a:cs typeface="Calibri"/>
                        </a:rPr>
                        <a:t> </a:t>
                      </a:r>
                      <a:r>
                        <a:rPr sz="1000" dirty="0">
                          <a:latin typeface="Calibri"/>
                          <a:cs typeface="Calibri"/>
                        </a:rPr>
                        <a:t>Outlet</a:t>
                      </a:r>
                      <a:r>
                        <a:rPr sz="1000" spc="-20" dirty="0">
                          <a:latin typeface="Calibri"/>
                          <a:cs typeface="Calibri"/>
                        </a:rPr>
                        <a:t> </a:t>
                      </a:r>
                      <a:r>
                        <a:rPr sz="1000" dirty="0">
                          <a:latin typeface="Calibri"/>
                          <a:cs typeface="Calibri"/>
                        </a:rPr>
                        <a:t>Temp:</a:t>
                      </a:r>
                      <a:r>
                        <a:rPr sz="1000" spc="-15" dirty="0">
                          <a:latin typeface="Calibri"/>
                          <a:cs typeface="Calibri"/>
                        </a:rPr>
                        <a:t> </a:t>
                      </a:r>
                      <a:r>
                        <a:rPr sz="1000" spc="-20" dirty="0">
                          <a:latin typeface="Calibri"/>
                          <a:cs typeface="Calibri"/>
                        </a:rPr>
                        <a:t>610</a:t>
                      </a:r>
                      <a:r>
                        <a:rPr sz="975" spc="-30" baseline="25641" dirty="0">
                          <a:latin typeface="Calibri"/>
                          <a:cs typeface="Calibri"/>
                        </a:rPr>
                        <a:t>o</a:t>
                      </a:r>
                      <a:r>
                        <a:rPr sz="1000" spc="-20" dirty="0">
                          <a:latin typeface="Calibri"/>
                          <a:cs typeface="Calibri"/>
                        </a:rPr>
                        <a:t>C</a:t>
                      </a:r>
                      <a:endParaRPr sz="1000">
                        <a:latin typeface="Calibri"/>
                        <a:cs typeface="Calibri"/>
                      </a:endParaRPr>
                    </a:p>
                    <a:p>
                      <a:pPr marL="262255" marR="118745" indent="-171450">
                        <a:lnSpc>
                          <a:spcPct val="100000"/>
                        </a:lnSpc>
                        <a:buFont typeface="Arial"/>
                        <a:buChar char="•"/>
                        <a:tabLst>
                          <a:tab pos="262890" algn="l"/>
                        </a:tabLst>
                      </a:pPr>
                      <a:r>
                        <a:rPr sz="1000" dirty="0">
                          <a:latin typeface="Calibri"/>
                          <a:cs typeface="Calibri"/>
                        </a:rPr>
                        <a:t>Enrichment:</a:t>
                      </a:r>
                      <a:r>
                        <a:rPr sz="1000" spc="-30" dirty="0">
                          <a:latin typeface="Calibri"/>
                          <a:cs typeface="Calibri"/>
                        </a:rPr>
                        <a:t> </a:t>
                      </a:r>
                      <a:r>
                        <a:rPr sz="1000" dirty="0">
                          <a:latin typeface="Calibri"/>
                          <a:cs typeface="Calibri"/>
                        </a:rPr>
                        <a:t>fuel</a:t>
                      </a:r>
                      <a:r>
                        <a:rPr sz="1000" spc="-35" dirty="0">
                          <a:latin typeface="Calibri"/>
                          <a:cs typeface="Calibri"/>
                        </a:rPr>
                        <a:t> </a:t>
                      </a:r>
                      <a:r>
                        <a:rPr sz="1000" dirty="0">
                          <a:latin typeface="Calibri"/>
                          <a:cs typeface="Calibri"/>
                        </a:rPr>
                        <a:t>salt</a:t>
                      </a:r>
                      <a:r>
                        <a:rPr sz="1000" spc="-20" dirty="0">
                          <a:latin typeface="Calibri"/>
                          <a:cs typeface="Calibri"/>
                        </a:rPr>
                        <a:t> </a:t>
                      </a:r>
                      <a:r>
                        <a:rPr sz="1000" spc="-10" dirty="0">
                          <a:latin typeface="Calibri"/>
                          <a:cs typeface="Calibri"/>
                        </a:rPr>
                        <a:t>contain 10-</a:t>
                      </a:r>
                      <a:r>
                        <a:rPr sz="1000" dirty="0">
                          <a:latin typeface="Calibri"/>
                          <a:cs typeface="Calibri"/>
                        </a:rPr>
                        <a:t>20%</a:t>
                      </a:r>
                      <a:r>
                        <a:rPr sz="1000" spc="-5" dirty="0">
                          <a:latin typeface="Calibri"/>
                          <a:cs typeface="Calibri"/>
                        </a:rPr>
                        <a:t> </a:t>
                      </a:r>
                      <a:r>
                        <a:rPr sz="1000" dirty="0">
                          <a:latin typeface="Calibri"/>
                          <a:cs typeface="Calibri"/>
                        </a:rPr>
                        <a:t>fissile</a:t>
                      </a:r>
                      <a:r>
                        <a:rPr sz="1000" spc="-25" dirty="0">
                          <a:latin typeface="Calibri"/>
                          <a:cs typeface="Calibri"/>
                        </a:rPr>
                        <a:t> </a:t>
                      </a:r>
                      <a:r>
                        <a:rPr sz="1000" spc="-10" dirty="0">
                          <a:latin typeface="Calibri"/>
                          <a:cs typeface="Calibri"/>
                        </a:rPr>
                        <a:t>actinide </a:t>
                      </a:r>
                      <a:r>
                        <a:rPr sz="1000" dirty="0">
                          <a:latin typeface="Calibri"/>
                          <a:cs typeface="Calibri"/>
                        </a:rPr>
                        <a:t>fraction</a:t>
                      </a:r>
                      <a:r>
                        <a:rPr sz="1000" spc="-25" dirty="0">
                          <a:latin typeface="Calibri"/>
                          <a:cs typeface="Calibri"/>
                        </a:rPr>
                        <a:t> </a:t>
                      </a:r>
                      <a:r>
                        <a:rPr sz="1000" dirty="0">
                          <a:latin typeface="Calibri"/>
                          <a:cs typeface="Calibri"/>
                        </a:rPr>
                        <a:t>and</a:t>
                      </a:r>
                      <a:r>
                        <a:rPr sz="1000" spc="-25" dirty="0">
                          <a:latin typeface="Calibri"/>
                          <a:cs typeface="Calibri"/>
                        </a:rPr>
                        <a:t> </a:t>
                      </a:r>
                      <a:r>
                        <a:rPr sz="1000" dirty="0">
                          <a:latin typeface="Calibri"/>
                          <a:cs typeface="Calibri"/>
                        </a:rPr>
                        <a:t>consume</a:t>
                      </a:r>
                      <a:r>
                        <a:rPr sz="1000" spc="-20" dirty="0">
                          <a:latin typeface="Calibri"/>
                          <a:cs typeface="Calibri"/>
                        </a:rPr>
                        <a:t> 100% </a:t>
                      </a:r>
                      <a:r>
                        <a:rPr sz="1000" spc="-10" dirty="0">
                          <a:latin typeface="Calibri"/>
                          <a:cs typeface="Calibri"/>
                        </a:rPr>
                        <a:t>actinide</a:t>
                      </a:r>
                      <a:endParaRPr sz="1000">
                        <a:latin typeface="Calibri"/>
                        <a:cs typeface="Calibri"/>
                      </a:endParaRPr>
                    </a:p>
                    <a:p>
                      <a:pPr marL="262255" marR="448309" indent="-171450">
                        <a:lnSpc>
                          <a:spcPct val="100000"/>
                        </a:lnSpc>
                        <a:buFont typeface="Arial"/>
                        <a:buChar char="•"/>
                        <a:tabLst>
                          <a:tab pos="262890" algn="l"/>
                        </a:tabLst>
                      </a:pPr>
                      <a:r>
                        <a:rPr sz="1000" dirty="0">
                          <a:latin typeface="Calibri"/>
                          <a:cs typeface="Calibri"/>
                        </a:rPr>
                        <a:t>Refuel</a:t>
                      </a:r>
                      <a:r>
                        <a:rPr sz="1000" spc="-40" dirty="0">
                          <a:latin typeface="Calibri"/>
                          <a:cs typeface="Calibri"/>
                        </a:rPr>
                        <a:t> </a:t>
                      </a:r>
                      <a:r>
                        <a:rPr sz="1000" dirty="0">
                          <a:latin typeface="Calibri"/>
                          <a:cs typeface="Calibri"/>
                        </a:rPr>
                        <a:t>interval:</a:t>
                      </a:r>
                      <a:r>
                        <a:rPr sz="1000" spc="-35" dirty="0">
                          <a:latin typeface="Calibri"/>
                          <a:cs typeface="Calibri"/>
                        </a:rPr>
                        <a:t> </a:t>
                      </a:r>
                      <a:r>
                        <a:rPr sz="1000" spc="-10" dirty="0">
                          <a:latin typeface="Calibri"/>
                          <a:cs typeface="Calibri"/>
                        </a:rPr>
                        <a:t>Online refuelling</a:t>
                      </a:r>
                      <a:endParaRPr sz="1000">
                        <a:latin typeface="Calibri"/>
                        <a:cs typeface="Calibri"/>
                      </a:endParaRPr>
                    </a:p>
                  </a:txBody>
                  <a:tcPr marL="0" marR="0" marT="3746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2DEEE"/>
                    </a:solidFill>
                  </a:tcPr>
                </a:tc>
                <a:tc>
                  <a:txBody>
                    <a:bodyPr/>
                    <a:lstStyle/>
                    <a:p>
                      <a:pPr marL="262255" indent="-172085">
                        <a:lnSpc>
                          <a:spcPct val="100000"/>
                        </a:lnSpc>
                        <a:spcBef>
                          <a:spcPts val="295"/>
                        </a:spcBef>
                        <a:buFont typeface="Arial"/>
                        <a:buChar char="•"/>
                        <a:tabLst>
                          <a:tab pos="262890" algn="l"/>
                        </a:tabLst>
                      </a:pPr>
                      <a:r>
                        <a:rPr sz="1000" dirty="0">
                          <a:latin typeface="Calibri"/>
                          <a:cs typeface="Calibri"/>
                        </a:rPr>
                        <a:t>ITMSF,</a:t>
                      </a:r>
                      <a:r>
                        <a:rPr sz="1000" spc="5" dirty="0">
                          <a:latin typeface="Calibri"/>
                          <a:cs typeface="Calibri"/>
                        </a:rPr>
                        <a:t> </a:t>
                      </a:r>
                      <a:r>
                        <a:rPr sz="1000" spc="-10" dirty="0">
                          <a:latin typeface="Calibri"/>
                          <a:cs typeface="Calibri"/>
                        </a:rPr>
                        <a:t>Japan-</a:t>
                      </a:r>
                      <a:r>
                        <a:rPr sz="1000" dirty="0">
                          <a:latin typeface="Calibri"/>
                          <a:cs typeface="Calibri"/>
                        </a:rPr>
                        <a:t>led</a:t>
                      </a:r>
                      <a:r>
                        <a:rPr sz="1000" spc="-10" dirty="0">
                          <a:latin typeface="Calibri"/>
                          <a:cs typeface="Calibri"/>
                        </a:rPr>
                        <a:t> consortium</a:t>
                      </a:r>
                      <a:endParaRPr sz="1000">
                        <a:latin typeface="Calibri"/>
                        <a:cs typeface="Calibri"/>
                      </a:endParaRPr>
                    </a:p>
                    <a:p>
                      <a:pPr marL="262255" indent="-172085">
                        <a:lnSpc>
                          <a:spcPct val="100000"/>
                        </a:lnSpc>
                        <a:buFont typeface="Arial"/>
                        <a:buChar char="•"/>
                        <a:tabLst>
                          <a:tab pos="262890" algn="l"/>
                        </a:tabLst>
                      </a:pPr>
                      <a:r>
                        <a:rPr sz="1000" spc="-10" dirty="0">
                          <a:latin typeface="Calibri"/>
                          <a:cs typeface="Calibri"/>
                        </a:rPr>
                        <a:t>Molten-</a:t>
                      </a:r>
                      <a:r>
                        <a:rPr sz="1000" dirty="0">
                          <a:latin typeface="Calibri"/>
                          <a:cs typeface="Calibri"/>
                        </a:rPr>
                        <a:t>salt</a:t>
                      </a:r>
                      <a:r>
                        <a:rPr sz="1000" spc="10" dirty="0">
                          <a:latin typeface="Calibri"/>
                          <a:cs typeface="Calibri"/>
                        </a:rPr>
                        <a:t> </a:t>
                      </a:r>
                      <a:r>
                        <a:rPr sz="1000" spc="-10" dirty="0">
                          <a:latin typeface="Calibri"/>
                          <a:cs typeface="Calibri"/>
                        </a:rPr>
                        <a:t>cooled</a:t>
                      </a:r>
                      <a:endParaRPr sz="1000">
                        <a:latin typeface="Calibri"/>
                        <a:cs typeface="Calibri"/>
                      </a:endParaRPr>
                    </a:p>
                    <a:p>
                      <a:pPr marL="262255" indent="-172085">
                        <a:lnSpc>
                          <a:spcPct val="100000"/>
                        </a:lnSpc>
                        <a:buFont typeface="Arial"/>
                        <a:buChar char="•"/>
                        <a:tabLst>
                          <a:tab pos="262890" algn="l"/>
                        </a:tabLst>
                      </a:pPr>
                      <a:r>
                        <a:rPr sz="1000" dirty="0">
                          <a:latin typeface="Calibri"/>
                          <a:cs typeface="Calibri"/>
                        </a:rPr>
                        <a:t>450</a:t>
                      </a:r>
                      <a:r>
                        <a:rPr sz="1000" spc="5" dirty="0">
                          <a:latin typeface="Calibri"/>
                          <a:cs typeface="Calibri"/>
                        </a:rPr>
                        <a:t> </a:t>
                      </a:r>
                      <a:r>
                        <a:rPr sz="1000" dirty="0">
                          <a:latin typeface="Calibri"/>
                          <a:cs typeface="Calibri"/>
                        </a:rPr>
                        <a:t>MWt</a:t>
                      </a:r>
                      <a:r>
                        <a:rPr sz="1000" spc="-20" dirty="0">
                          <a:latin typeface="Calibri"/>
                          <a:cs typeface="Calibri"/>
                        </a:rPr>
                        <a:t> </a:t>
                      </a:r>
                      <a:r>
                        <a:rPr sz="1000" dirty="0">
                          <a:latin typeface="Calibri"/>
                          <a:cs typeface="Calibri"/>
                        </a:rPr>
                        <a:t>/</a:t>
                      </a:r>
                      <a:r>
                        <a:rPr sz="1000" spc="-5" dirty="0">
                          <a:latin typeface="Calibri"/>
                          <a:cs typeface="Calibri"/>
                        </a:rPr>
                        <a:t> </a:t>
                      </a:r>
                      <a:r>
                        <a:rPr sz="1000" dirty="0">
                          <a:latin typeface="Calibri"/>
                          <a:cs typeface="Calibri"/>
                        </a:rPr>
                        <a:t>200</a:t>
                      </a:r>
                      <a:r>
                        <a:rPr sz="1000" spc="5" dirty="0">
                          <a:latin typeface="Calibri"/>
                          <a:cs typeface="Calibri"/>
                        </a:rPr>
                        <a:t> </a:t>
                      </a:r>
                      <a:r>
                        <a:rPr sz="1000" spc="-25" dirty="0">
                          <a:latin typeface="Calibri"/>
                          <a:cs typeface="Calibri"/>
                        </a:rPr>
                        <a:t>MWe</a:t>
                      </a:r>
                      <a:endParaRPr sz="1000">
                        <a:latin typeface="Calibri"/>
                        <a:cs typeface="Calibri"/>
                      </a:endParaRPr>
                    </a:p>
                    <a:p>
                      <a:pPr marL="262255" indent="-172085">
                        <a:lnSpc>
                          <a:spcPct val="100000"/>
                        </a:lnSpc>
                        <a:spcBef>
                          <a:spcPts val="5"/>
                        </a:spcBef>
                        <a:buFont typeface="Arial"/>
                        <a:buChar char="•"/>
                        <a:tabLst>
                          <a:tab pos="262890" algn="l"/>
                        </a:tabLst>
                      </a:pPr>
                      <a:r>
                        <a:rPr sz="1000" dirty="0">
                          <a:latin typeface="Calibri"/>
                          <a:cs typeface="Calibri"/>
                        </a:rPr>
                        <a:t>Forced</a:t>
                      </a:r>
                      <a:r>
                        <a:rPr sz="1000" spc="-20" dirty="0">
                          <a:latin typeface="Calibri"/>
                          <a:cs typeface="Calibri"/>
                        </a:rPr>
                        <a:t> </a:t>
                      </a:r>
                      <a:r>
                        <a:rPr sz="1000" spc="-10" dirty="0">
                          <a:latin typeface="Calibri"/>
                          <a:cs typeface="Calibri"/>
                        </a:rPr>
                        <a:t>Circulation</a:t>
                      </a:r>
                      <a:endParaRPr sz="1000">
                        <a:latin typeface="Calibri"/>
                        <a:cs typeface="Calibri"/>
                      </a:endParaRPr>
                    </a:p>
                    <a:p>
                      <a:pPr marL="262255" indent="-172085">
                        <a:lnSpc>
                          <a:spcPts val="1200"/>
                        </a:lnSpc>
                        <a:buFont typeface="Arial"/>
                        <a:buChar char="•"/>
                        <a:tabLst>
                          <a:tab pos="262890" algn="l"/>
                        </a:tabLst>
                      </a:pPr>
                      <a:r>
                        <a:rPr sz="1000" dirty="0">
                          <a:latin typeface="Calibri"/>
                          <a:cs typeface="Calibri"/>
                        </a:rPr>
                        <a:t>Core</a:t>
                      </a:r>
                      <a:r>
                        <a:rPr sz="1000" spc="-20" dirty="0">
                          <a:latin typeface="Calibri"/>
                          <a:cs typeface="Calibri"/>
                        </a:rPr>
                        <a:t> </a:t>
                      </a:r>
                      <a:r>
                        <a:rPr sz="1000" dirty="0">
                          <a:latin typeface="Calibri"/>
                          <a:cs typeface="Calibri"/>
                        </a:rPr>
                        <a:t>Outlet</a:t>
                      </a:r>
                      <a:r>
                        <a:rPr sz="1000" spc="-20" dirty="0">
                          <a:latin typeface="Calibri"/>
                          <a:cs typeface="Calibri"/>
                        </a:rPr>
                        <a:t> </a:t>
                      </a:r>
                      <a:r>
                        <a:rPr sz="1000" dirty="0">
                          <a:latin typeface="Calibri"/>
                          <a:cs typeface="Calibri"/>
                        </a:rPr>
                        <a:t>Temp:</a:t>
                      </a:r>
                      <a:r>
                        <a:rPr sz="1000" spc="-15" dirty="0">
                          <a:latin typeface="Calibri"/>
                          <a:cs typeface="Calibri"/>
                        </a:rPr>
                        <a:t> </a:t>
                      </a:r>
                      <a:r>
                        <a:rPr sz="1000" spc="-20" dirty="0">
                          <a:latin typeface="Calibri"/>
                          <a:cs typeface="Calibri"/>
                        </a:rPr>
                        <a:t>704</a:t>
                      </a:r>
                      <a:r>
                        <a:rPr sz="975" spc="-30" baseline="25641" dirty="0">
                          <a:latin typeface="Calibri"/>
                          <a:cs typeface="Calibri"/>
                        </a:rPr>
                        <a:t>o</a:t>
                      </a:r>
                      <a:r>
                        <a:rPr sz="1000" spc="-20" dirty="0">
                          <a:latin typeface="Calibri"/>
                          <a:cs typeface="Calibri"/>
                        </a:rPr>
                        <a:t>C</a:t>
                      </a:r>
                      <a:endParaRPr sz="1000">
                        <a:latin typeface="Calibri"/>
                        <a:cs typeface="Calibri"/>
                      </a:endParaRPr>
                    </a:p>
                    <a:p>
                      <a:pPr marL="262255" indent="-171450">
                        <a:lnSpc>
                          <a:spcPts val="1200"/>
                        </a:lnSpc>
                        <a:buFont typeface="Arial"/>
                        <a:buChar char="•"/>
                        <a:tabLst>
                          <a:tab pos="262890" algn="l"/>
                        </a:tabLst>
                      </a:pPr>
                      <a:r>
                        <a:rPr sz="1000" dirty="0">
                          <a:latin typeface="Calibri"/>
                          <a:cs typeface="Calibri"/>
                        </a:rPr>
                        <a:t>Enrichment:</a:t>
                      </a:r>
                      <a:r>
                        <a:rPr sz="1000" spc="-40" dirty="0">
                          <a:latin typeface="Calibri"/>
                          <a:cs typeface="Calibri"/>
                        </a:rPr>
                        <a:t> </a:t>
                      </a:r>
                      <a:r>
                        <a:rPr sz="1000" spc="-25" dirty="0">
                          <a:latin typeface="Calibri"/>
                          <a:cs typeface="Calibri"/>
                        </a:rPr>
                        <a:t>2%</a:t>
                      </a:r>
                      <a:endParaRPr sz="1000">
                        <a:latin typeface="Calibri"/>
                        <a:cs typeface="Calibri"/>
                      </a:endParaRPr>
                    </a:p>
                    <a:p>
                      <a:pPr marL="262255" marR="196850" indent="-171450">
                        <a:lnSpc>
                          <a:spcPct val="100000"/>
                        </a:lnSpc>
                        <a:buFont typeface="Arial"/>
                        <a:buChar char="•"/>
                        <a:tabLst>
                          <a:tab pos="262890" algn="l"/>
                        </a:tabLst>
                      </a:pPr>
                      <a:r>
                        <a:rPr sz="1000" dirty="0">
                          <a:latin typeface="Calibri"/>
                          <a:cs typeface="Calibri"/>
                        </a:rPr>
                        <a:t>Refuel</a:t>
                      </a:r>
                      <a:r>
                        <a:rPr sz="1000" spc="-40" dirty="0">
                          <a:latin typeface="Calibri"/>
                          <a:cs typeface="Calibri"/>
                        </a:rPr>
                        <a:t> </a:t>
                      </a:r>
                      <a:r>
                        <a:rPr sz="1000" dirty="0">
                          <a:latin typeface="Calibri"/>
                          <a:cs typeface="Calibri"/>
                        </a:rPr>
                        <a:t>interval:</a:t>
                      </a:r>
                      <a:r>
                        <a:rPr sz="1000" spc="-35" dirty="0">
                          <a:latin typeface="Calibri"/>
                          <a:cs typeface="Calibri"/>
                        </a:rPr>
                        <a:t> </a:t>
                      </a:r>
                      <a:r>
                        <a:rPr sz="1000" spc="-10" dirty="0">
                          <a:latin typeface="Calibri"/>
                          <a:cs typeface="Calibri"/>
                        </a:rPr>
                        <a:t>Continuous </a:t>
                      </a:r>
                      <a:r>
                        <a:rPr sz="1000" dirty="0">
                          <a:latin typeface="Calibri"/>
                          <a:cs typeface="Calibri"/>
                        </a:rPr>
                        <a:t>operation</a:t>
                      </a:r>
                      <a:r>
                        <a:rPr sz="1000" spc="-40" dirty="0">
                          <a:latin typeface="Calibri"/>
                          <a:cs typeface="Calibri"/>
                        </a:rPr>
                        <a:t> </a:t>
                      </a:r>
                      <a:r>
                        <a:rPr sz="1000" spc="-10" dirty="0">
                          <a:latin typeface="Calibri"/>
                          <a:cs typeface="Calibri"/>
                        </a:rPr>
                        <a:t>possible</a:t>
                      </a:r>
                      <a:endParaRPr sz="1000">
                        <a:latin typeface="Calibri"/>
                        <a:cs typeface="Calibri"/>
                      </a:endParaRPr>
                    </a:p>
                  </a:txBody>
                  <a:tcPr marL="0" marR="0" marT="3746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2DEEE"/>
                    </a:solidFill>
                  </a:tcPr>
                </a:tc>
                <a:tc>
                  <a:txBody>
                    <a:bodyPr/>
                    <a:lstStyle/>
                    <a:p>
                      <a:pPr marL="262255" marR="249554" indent="-171450">
                        <a:lnSpc>
                          <a:spcPct val="100000"/>
                        </a:lnSpc>
                        <a:spcBef>
                          <a:spcPts val="295"/>
                        </a:spcBef>
                        <a:buFont typeface="Arial"/>
                        <a:buChar char="•"/>
                        <a:tabLst>
                          <a:tab pos="262890" algn="l"/>
                        </a:tabLst>
                      </a:pPr>
                      <a:r>
                        <a:rPr sz="1000" dirty="0">
                          <a:latin typeface="Calibri"/>
                          <a:cs typeface="Calibri"/>
                        </a:rPr>
                        <a:t>Kairos</a:t>
                      </a:r>
                      <a:r>
                        <a:rPr sz="1000" spc="-30" dirty="0">
                          <a:latin typeface="Calibri"/>
                          <a:cs typeface="Calibri"/>
                        </a:rPr>
                        <a:t> </a:t>
                      </a:r>
                      <a:r>
                        <a:rPr sz="1000" dirty="0">
                          <a:latin typeface="Calibri"/>
                          <a:cs typeface="Calibri"/>
                        </a:rPr>
                        <a:t>Power,</a:t>
                      </a:r>
                      <a:r>
                        <a:rPr sz="1000" spc="-20" dirty="0">
                          <a:latin typeface="Calibri"/>
                          <a:cs typeface="Calibri"/>
                        </a:rPr>
                        <a:t> </a:t>
                      </a:r>
                      <a:r>
                        <a:rPr sz="1000" dirty="0">
                          <a:latin typeface="Calibri"/>
                          <a:cs typeface="Calibri"/>
                        </a:rPr>
                        <a:t>LLC,</a:t>
                      </a:r>
                      <a:r>
                        <a:rPr sz="1000" spc="210" dirty="0">
                          <a:latin typeface="Calibri"/>
                          <a:cs typeface="Calibri"/>
                        </a:rPr>
                        <a:t> </a:t>
                      </a:r>
                      <a:r>
                        <a:rPr sz="1000" spc="-10" dirty="0">
                          <a:latin typeface="Calibri"/>
                          <a:cs typeface="Calibri"/>
                        </a:rPr>
                        <a:t>United States</a:t>
                      </a:r>
                      <a:endParaRPr sz="1000">
                        <a:latin typeface="Calibri"/>
                        <a:cs typeface="Calibri"/>
                      </a:endParaRPr>
                    </a:p>
                    <a:p>
                      <a:pPr marL="262255" marR="233679" indent="-171450">
                        <a:lnSpc>
                          <a:spcPct val="100000"/>
                        </a:lnSpc>
                        <a:buFont typeface="Arial"/>
                        <a:buChar char="•"/>
                        <a:tabLst>
                          <a:tab pos="262890" algn="l"/>
                        </a:tabLst>
                      </a:pPr>
                      <a:r>
                        <a:rPr sz="1000" dirty="0">
                          <a:latin typeface="Calibri"/>
                          <a:cs typeface="Calibri"/>
                        </a:rPr>
                        <a:t>Modular,</a:t>
                      </a:r>
                      <a:r>
                        <a:rPr sz="1000" spc="-35" dirty="0">
                          <a:latin typeface="Calibri"/>
                          <a:cs typeface="Calibri"/>
                        </a:rPr>
                        <a:t> </a:t>
                      </a:r>
                      <a:r>
                        <a:rPr sz="1000" dirty="0">
                          <a:latin typeface="Calibri"/>
                          <a:cs typeface="Calibri"/>
                        </a:rPr>
                        <a:t>pebble</a:t>
                      </a:r>
                      <a:r>
                        <a:rPr sz="1000" spc="-20" dirty="0">
                          <a:latin typeface="Calibri"/>
                          <a:cs typeface="Calibri"/>
                        </a:rPr>
                        <a:t> </a:t>
                      </a:r>
                      <a:r>
                        <a:rPr sz="1000" dirty="0">
                          <a:latin typeface="Calibri"/>
                          <a:cs typeface="Calibri"/>
                        </a:rPr>
                        <a:t>bed,</a:t>
                      </a:r>
                      <a:r>
                        <a:rPr sz="1000" spc="-20" dirty="0">
                          <a:latin typeface="Calibri"/>
                          <a:cs typeface="Calibri"/>
                        </a:rPr>
                        <a:t> high </a:t>
                      </a:r>
                      <a:r>
                        <a:rPr sz="1000" dirty="0">
                          <a:latin typeface="Calibri"/>
                          <a:cs typeface="Calibri"/>
                        </a:rPr>
                        <a:t>temperature, </a:t>
                      </a:r>
                      <a:r>
                        <a:rPr sz="1000" spc="-10" dirty="0">
                          <a:latin typeface="Calibri"/>
                          <a:cs typeface="Calibri"/>
                        </a:rPr>
                        <a:t>salt-cooled reactor</a:t>
                      </a:r>
                      <a:endParaRPr sz="1000">
                        <a:latin typeface="Calibri"/>
                        <a:cs typeface="Calibri"/>
                      </a:endParaRPr>
                    </a:p>
                    <a:p>
                      <a:pPr marL="262255" indent="-172085">
                        <a:lnSpc>
                          <a:spcPct val="100000"/>
                        </a:lnSpc>
                        <a:spcBef>
                          <a:spcPts val="5"/>
                        </a:spcBef>
                        <a:buFont typeface="Arial"/>
                        <a:buChar char="•"/>
                        <a:tabLst>
                          <a:tab pos="262890" algn="l"/>
                        </a:tabLst>
                      </a:pPr>
                      <a:r>
                        <a:rPr sz="1000" dirty="0">
                          <a:latin typeface="Calibri"/>
                          <a:cs typeface="Calibri"/>
                        </a:rPr>
                        <a:t>320</a:t>
                      </a:r>
                      <a:r>
                        <a:rPr sz="1000" spc="5" dirty="0">
                          <a:latin typeface="Calibri"/>
                          <a:cs typeface="Calibri"/>
                        </a:rPr>
                        <a:t> </a:t>
                      </a:r>
                      <a:r>
                        <a:rPr sz="1000" dirty="0">
                          <a:latin typeface="Calibri"/>
                          <a:cs typeface="Calibri"/>
                        </a:rPr>
                        <a:t>MWt</a:t>
                      </a:r>
                      <a:r>
                        <a:rPr sz="1000" spc="-20" dirty="0">
                          <a:latin typeface="Calibri"/>
                          <a:cs typeface="Calibri"/>
                        </a:rPr>
                        <a:t> </a:t>
                      </a:r>
                      <a:r>
                        <a:rPr sz="1000" dirty="0">
                          <a:latin typeface="Calibri"/>
                          <a:cs typeface="Calibri"/>
                        </a:rPr>
                        <a:t>/</a:t>
                      </a:r>
                      <a:r>
                        <a:rPr sz="1000" spc="-5" dirty="0">
                          <a:latin typeface="Calibri"/>
                          <a:cs typeface="Calibri"/>
                        </a:rPr>
                        <a:t> </a:t>
                      </a:r>
                      <a:r>
                        <a:rPr sz="1000" dirty="0">
                          <a:latin typeface="Calibri"/>
                          <a:cs typeface="Calibri"/>
                        </a:rPr>
                        <a:t>140</a:t>
                      </a:r>
                      <a:r>
                        <a:rPr sz="1000" spc="5" dirty="0">
                          <a:latin typeface="Calibri"/>
                          <a:cs typeface="Calibri"/>
                        </a:rPr>
                        <a:t> </a:t>
                      </a:r>
                      <a:r>
                        <a:rPr sz="1000" spc="-25" dirty="0">
                          <a:latin typeface="Calibri"/>
                          <a:cs typeface="Calibri"/>
                        </a:rPr>
                        <a:t>MWe</a:t>
                      </a:r>
                      <a:endParaRPr sz="1000">
                        <a:latin typeface="Calibri"/>
                        <a:cs typeface="Calibri"/>
                      </a:endParaRPr>
                    </a:p>
                    <a:p>
                      <a:pPr marL="262255" indent="-172085">
                        <a:lnSpc>
                          <a:spcPts val="1200"/>
                        </a:lnSpc>
                        <a:buFont typeface="Arial"/>
                        <a:buChar char="•"/>
                        <a:tabLst>
                          <a:tab pos="262890" algn="l"/>
                        </a:tabLst>
                      </a:pPr>
                      <a:r>
                        <a:rPr sz="1000" dirty="0">
                          <a:latin typeface="Calibri"/>
                          <a:cs typeface="Calibri"/>
                        </a:rPr>
                        <a:t>Core</a:t>
                      </a:r>
                      <a:r>
                        <a:rPr sz="1000" spc="-20" dirty="0">
                          <a:latin typeface="Calibri"/>
                          <a:cs typeface="Calibri"/>
                        </a:rPr>
                        <a:t> </a:t>
                      </a:r>
                      <a:r>
                        <a:rPr sz="1000" dirty="0">
                          <a:latin typeface="Calibri"/>
                          <a:cs typeface="Calibri"/>
                        </a:rPr>
                        <a:t>Outlet</a:t>
                      </a:r>
                      <a:r>
                        <a:rPr sz="1000" spc="-20" dirty="0">
                          <a:latin typeface="Calibri"/>
                          <a:cs typeface="Calibri"/>
                        </a:rPr>
                        <a:t> </a:t>
                      </a:r>
                      <a:r>
                        <a:rPr sz="1000" dirty="0">
                          <a:latin typeface="Calibri"/>
                          <a:cs typeface="Calibri"/>
                        </a:rPr>
                        <a:t>Temp:</a:t>
                      </a:r>
                      <a:r>
                        <a:rPr sz="1000" spc="-15" dirty="0">
                          <a:latin typeface="Calibri"/>
                          <a:cs typeface="Calibri"/>
                        </a:rPr>
                        <a:t> </a:t>
                      </a:r>
                      <a:r>
                        <a:rPr sz="1000" spc="-20" dirty="0">
                          <a:latin typeface="Calibri"/>
                          <a:cs typeface="Calibri"/>
                        </a:rPr>
                        <a:t>650</a:t>
                      </a:r>
                      <a:r>
                        <a:rPr sz="975" spc="-30" baseline="25641" dirty="0">
                          <a:latin typeface="Calibri"/>
                          <a:cs typeface="Calibri"/>
                        </a:rPr>
                        <a:t>o</a:t>
                      </a:r>
                      <a:r>
                        <a:rPr sz="1000" spc="-20" dirty="0">
                          <a:latin typeface="Calibri"/>
                          <a:cs typeface="Calibri"/>
                        </a:rPr>
                        <a:t>C</a:t>
                      </a:r>
                      <a:endParaRPr sz="1000">
                        <a:latin typeface="Calibri"/>
                        <a:cs typeface="Calibri"/>
                      </a:endParaRPr>
                    </a:p>
                    <a:p>
                      <a:pPr marL="262255" indent="-171450">
                        <a:lnSpc>
                          <a:spcPts val="1200"/>
                        </a:lnSpc>
                        <a:buFont typeface="Arial"/>
                        <a:buChar char="•"/>
                        <a:tabLst>
                          <a:tab pos="262890" algn="l"/>
                        </a:tabLst>
                      </a:pPr>
                      <a:r>
                        <a:rPr sz="1000" dirty="0">
                          <a:latin typeface="Calibri"/>
                          <a:cs typeface="Calibri"/>
                        </a:rPr>
                        <a:t>Enrichment:</a:t>
                      </a:r>
                      <a:r>
                        <a:rPr sz="1000" spc="-40" dirty="0">
                          <a:latin typeface="Calibri"/>
                          <a:cs typeface="Calibri"/>
                        </a:rPr>
                        <a:t> </a:t>
                      </a:r>
                      <a:r>
                        <a:rPr sz="1000" spc="-10" dirty="0">
                          <a:latin typeface="Calibri"/>
                          <a:cs typeface="Calibri"/>
                        </a:rPr>
                        <a:t>19.75%</a:t>
                      </a:r>
                      <a:endParaRPr sz="1000">
                        <a:latin typeface="Calibri"/>
                        <a:cs typeface="Calibri"/>
                      </a:endParaRPr>
                    </a:p>
                    <a:p>
                      <a:pPr marL="262255" marR="448309" indent="-171450">
                        <a:lnSpc>
                          <a:spcPct val="100000"/>
                        </a:lnSpc>
                        <a:buFont typeface="Arial"/>
                        <a:buChar char="•"/>
                        <a:tabLst>
                          <a:tab pos="262890" algn="l"/>
                        </a:tabLst>
                      </a:pPr>
                      <a:r>
                        <a:rPr sz="1000" dirty="0">
                          <a:latin typeface="Calibri"/>
                          <a:cs typeface="Calibri"/>
                        </a:rPr>
                        <a:t>Refuel</a:t>
                      </a:r>
                      <a:r>
                        <a:rPr sz="1000" spc="-40" dirty="0">
                          <a:latin typeface="Calibri"/>
                          <a:cs typeface="Calibri"/>
                        </a:rPr>
                        <a:t> </a:t>
                      </a:r>
                      <a:r>
                        <a:rPr sz="1000" dirty="0">
                          <a:latin typeface="Calibri"/>
                          <a:cs typeface="Calibri"/>
                        </a:rPr>
                        <a:t>interval:</a:t>
                      </a:r>
                      <a:r>
                        <a:rPr sz="1000" spc="-35" dirty="0">
                          <a:latin typeface="Calibri"/>
                          <a:cs typeface="Calibri"/>
                        </a:rPr>
                        <a:t> </a:t>
                      </a:r>
                      <a:r>
                        <a:rPr sz="1000" spc="-10" dirty="0">
                          <a:latin typeface="Calibri"/>
                          <a:cs typeface="Calibri"/>
                        </a:rPr>
                        <a:t>Online refuelling</a:t>
                      </a:r>
                      <a:endParaRPr sz="1000">
                        <a:latin typeface="Calibri"/>
                        <a:cs typeface="Calibri"/>
                      </a:endParaRPr>
                    </a:p>
                  </a:txBody>
                  <a:tcPr marL="0" marR="0" marT="3746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2DEEE"/>
                    </a:solidFill>
                  </a:tcPr>
                </a:tc>
                <a:tc>
                  <a:txBody>
                    <a:bodyPr/>
                    <a:lstStyle/>
                    <a:p>
                      <a:pPr marL="262255" marR="93345" indent="-171450">
                        <a:lnSpc>
                          <a:spcPct val="100000"/>
                        </a:lnSpc>
                        <a:spcBef>
                          <a:spcPts val="295"/>
                        </a:spcBef>
                        <a:buFont typeface="Arial"/>
                        <a:buChar char="•"/>
                        <a:tabLst>
                          <a:tab pos="262890" algn="l"/>
                        </a:tabLst>
                      </a:pPr>
                      <a:r>
                        <a:rPr sz="1000" dirty="0">
                          <a:latin typeface="Calibri"/>
                          <a:cs typeface="Calibri"/>
                        </a:rPr>
                        <a:t>Terrestrial</a:t>
                      </a:r>
                      <a:r>
                        <a:rPr sz="1000" spc="-30" dirty="0">
                          <a:latin typeface="Calibri"/>
                          <a:cs typeface="Calibri"/>
                        </a:rPr>
                        <a:t> </a:t>
                      </a:r>
                      <a:r>
                        <a:rPr sz="1000" dirty="0">
                          <a:latin typeface="Calibri"/>
                          <a:cs typeface="Calibri"/>
                        </a:rPr>
                        <a:t>Energy</a:t>
                      </a:r>
                      <a:r>
                        <a:rPr sz="1000" spc="-25" dirty="0">
                          <a:latin typeface="Calibri"/>
                          <a:cs typeface="Calibri"/>
                        </a:rPr>
                        <a:t> </a:t>
                      </a:r>
                      <a:r>
                        <a:rPr sz="1000" dirty="0">
                          <a:latin typeface="Calibri"/>
                          <a:cs typeface="Calibri"/>
                        </a:rPr>
                        <a:t>Inc,</a:t>
                      </a:r>
                      <a:r>
                        <a:rPr sz="1000" spc="-25" dirty="0">
                          <a:latin typeface="Calibri"/>
                          <a:cs typeface="Calibri"/>
                        </a:rPr>
                        <a:t> </a:t>
                      </a:r>
                      <a:r>
                        <a:rPr sz="1000" spc="-10" dirty="0">
                          <a:latin typeface="Calibri"/>
                          <a:cs typeface="Calibri"/>
                        </a:rPr>
                        <a:t>United States</a:t>
                      </a:r>
                      <a:endParaRPr sz="1000">
                        <a:latin typeface="Calibri"/>
                        <a:cs typeface="Calibri"/>
                      </a:endParaRPr>
                    </a:p>
                    <a:p>
                      <a:pPr marL="262255" indent="-172085">
                        <a:lnSpc>
                          <a:spcPct val="100000"/>
                        </a:lnSpc>
                        <a:buFont typeface="Arial"/>
                        <a:buChar char="•"/>
                        <a:tabLst>
                          <a:tab pos="262890" algn="l"/>
                        </a:tabLst>
                      </a:pPr>
                      <a:r>
                        <a:rPr sz="1000" dirty="0">
                          <a:latin typeface="Calibri"/>
                          <a:cs typeface="Calibri"/>
                        </a:rPr>
                        <a:t>Molten</a:t>
                      </a:r>
                      <a:r>
                        <a:rPr sz="1000" spc="-30" dirty="0">
                          <a:latin typeface="Calibri"/>
                          <a:cs typeface="Calibri"/>
                        </a:rPr>
                        <a:t> </a:t>
                      </a:r>
                      <a:r>
                        <a:rPr sz="1000" dirty="0">
                          <a:latin typeface="Calibri"/>
                          <a:cs typeface="Calibri"/>
                        </a:rPr>
                        <a:t>salt</a:t>
                      </a:r>
                      <a:r>
                        <a:rPr sz="1000" spc="-20" dirty="0">
                          <a:latin typeface="Calibri"/>
                          <a:cs typeface="Calibri"/>
                        </a:rPr>
                        <a:t> </a:t>
                      </a:r>
                      <a:r>
                        <a:rPr sz="1000" spc="-10" dirty="0">
                          <a:latin typeface="Calibri"/>
                          <a:cs typeface="Calibri"/>
                        </a:rPr>
                        <a:t>reactor</a:t>
                      </a:r>
                      <a:endParaRPr sz="1000">
                        <a:latin typeface="Calibri"/>
                        <a:cs typeface="Calibri"/>
                      </a:endParaRPr>
                    </a:p>
                    <a:p>
                      <a:pPr marL="262255" indent="-172085">
                        <a:lnSpc>
                          <a:spcPct val="100000"/>
                        </a:lnSpc>
                        <a:buFont typeface="Arial"/>
                        <a:buChar char="•"/>
                        <a:tabLst>
                          <a:tab pos="262890" algn="l"/>
                        </a:tabLst>
                      </a:pPr>
                      <a:r>
                        <a:rPr sz="1000" dirty="0">
                          <a:latin typeface="Calibri"/>
                          <a:cs typeface="Calibri"/>
                        </a:rPr>
                        <a:t>Forced</a:t>
                      </a:r>
                      <a:r>
                        <a:rPr sz="1000" spc="-20" dirty="0">
                          <a:latin typeface="Calibri"/>
                          <a:cs typeface="Calibri"/>
                        </a:rPr>
                        <a:t> </a:t>
                      </a:r>
                      <a:r>
                        <a:rPr sz="1000" spc="-10" dirty="0">
                          <a:latin typeface="Calibri"/>
                          <a:cs typeface="Calibri"/>
                        </a:rPr>
                        <a:t>Circulation</a:t>
                      </a:r>
                      <a:endParaRPr sz="1000">
                        <a:latin typeface="Calibri"/>
                        <a:cs typeface="Calibri"/>
                      </a:endParaRPr>
                    </a:p>
                    <a:p>
                      <a:pPr marL="262255" indent="-172085">
                        <a:lnSpc>
                          <a:spcPct val="100000"/>
                        </a:lnSpc>
                        <a:spcBef>
                          <a:spcPts val="5"/>
                        </a:spcBef>
                        <a:buFont typeface="Arial"/>
                        <a:buChar char="•"/>
                        <a:tabLst>
                          <a:tab pos="262890" algn="l"/>
                        </a:tabLst>
                      </a:pPr>
                      <a:r>
                        <a:rPr sz="1000" dirty="0">
                          <a:latin typeface="Calibri"/>
                          <a:cs typeface="Calibri"/>
                        </a:rPr>
                        <a:t>440</a:t>
                      </a:r>
                      <a:r>
                        <a:rPr sz="1000" spc="5" dirty="0">
                          <a:latin typeface="Calibri"/>
                          <a:cs typeface="Calibri"/>
                        </a:rPr>
                        <a:t> </a:t>
                      </a:r>
                      <a:r>
                        <a:rPr sz="1000" dirty="0">
                          <a:latin typeface="Calibri"/>
                          <a:cs typeface="Calibri"/>
                        </a:rPr>
                        <a:t>MWt</a:t>
                      </a:r>
                      <a:r>
                        <a:rPr sz="1000" spc="-20" dirty="0">
                          <a:latin typeface="Calibri"/>
                          <a:cs typeface="Calibri"/>
                        </a:rPr>
                        <a:t> </a:t>
                      </a:r>
                      <a:r>
                        <a:rPr sz="1000" dirty="0">
                          <a:latin typeface="Calibri"/>
                          <a:cs typeface="Calibri"/>
                        </a:rPr>
                        <a:t>/</a:t>
                      </a:r>
                      <a:r>
                        <a:rPr sz="1000" spc="-5" dirty="0">
                          <a:latin typeface="Calibri"/>
                          <a:cs typeface="Calibri"/>
                        </a:rPr>
                        <a:t> </a:t>
                      </a:r>
                      <a:r>
                        <a:rPr sz="1000" dirty="0">
                          <a:latin typeface="Calibri"/>
                          <a:cs typeface="Calibri"/>
                        </a:rPr>
                        <a:t>195</a:t>
                      </a:r>
                      <a:r>
                        <a:rPr sz="1000" spc="229" dirty="0">
                          <a:latin typeface="Calibri"/>
                          <a:cs typeface="Calibri"/>
                        </a:rPr>
                        <a:t> </a:t>
                      </a:r>
                      <a:r>
                        <a:rPr sz="1000" spc="-25" dirty="0">
                          <a:latin typeface="Calibri"/>
                          <a:cs typeface="Calibri"/>
                        </a:rPr>
                        <a:t>MWe</a:t>
                      </a:r>
                      <a:endParaRPr sz="1000">
                        <a:latin typeface="Calibri"/>
                        <a:cs typeface="Calibri"/>
                      </a:endParaRPr>
                    </a:p>
                    <a:p>
                      <a:pPr marL="262255" indent="-172085">
                        <a:lnSpc>
                          <a:spcPts val="1200"/>
                        </a:lnSpc>
                        <a:buFont typeface="Arial"/>
                        <a:buChar char="•"/>
                        <a:tabLst>
                          <a:tab pos="262890" algn="l"/>
                        </a:tabLst>
                      </a:pPr>
                      <a:r>
                        <a:rPr sz="1000" dirty="0">
                          <a:latin typeface="Calibri"/>
                          <a:cs typeface="Calibri"/>
                        </a:rPr>
                        <a:t>Core</a:t>
                      </a:r>
                      <a:r>
                        <a:rPr sz="1000" spc="-20" dirty="0">
                          <a:latin typeface="Calibri"/>
                          <a:cs typeface="Calibri"/>
                        </a:rPr>
                        <a:t> </a:t>
                      </a:r>
                      <a:r>
                        <a:rPr sz="1000" dirty="0">
                          <a:latin typeface="Calibri"/>
                          <a:cs typeface="Calibri"/>
                        </a:rPr>
                        <a:t>Outlet</a:t>
                      </a:r>
                      <a:r>
                        <a:rPr sz="1000" spc="-20" dirty="0">
                          <a:latin typeface="Calibri"/>
                          <a:cs typeface="Calibri"/>
                        </a:rPr>
                        <a:t> </a:t>
                      </a:r>
                      <a:r>
                        <a:rPr sz="1000" dirty="0">
                          <a:latin typeface="Calibri"/>
                          <a:cs typeface="Calibri"/>
                        </a:rPr>
                        <a:t>Temp:</a:t>
                      </a:r>
                      <a:r>
                        <a:rPr sz="1000" spc="-15" dirty="0">
                          <a:latin typeface="Calibri"/>
                          <a:cs typeface="Calibri"/>
                        </a:rPr>
                        <a:t> </a:t>
                      </a:r>
                      <a:r>
                        <a:rPr sz="1000" spc="-20" dirty="0">
                          <a:latin typeface="Calibri"/>
                          <a:cs typeface="Calibri"/>
                        </a:rPr>
                        <a:t>700</a:t>
                      </a:r>
                      <a:r>
                        <a:rPr sz="975" spc="-30" baseline="25641" dirty="0">
                          <a:latin typeface="Calibri"/>
                          <a:cs typeface="Calibri"/>
                        </a:rPr>
                        <a:t>o</a:t>
                      </a:r>
                      <a:r>
                        <a:rPr sz="1000" spc="-20" dirty="0">
                          <a:latin typeface="Calibri"/>
                          <a:cs typeface="Calibri"/>
                        </a:rPr>
                        <a:t>C</a:t>
                      </a:r>
                      <a:endParaRPr sz="1000">
                        <a:latin typeface="Calibri"/>
                        <a:cs typeface="Calibri"/>
                      </a:endParaRPr>
                    </a:p>
                    <a:p>
                      <a:pPr marL="262255" indent="-171450">
                        <a:lnSpc>
                          <a:spcPts val="1200"/>
                        </a:lnSpc>
                        <a:buFont typeface="Arial"/>
                        <a:buChar char="•"/>
                        <a:tabLst>
                          <a:tab pos="262890" algn="l"/>
                        </a:tabLst>
                      </a:pPr>
                      <a:r>
                        <a:rPr sz="1000" dirty="0">
                          <a:latin typeface="Calibri"/>
                          <a:cs typeface="Calibri"/>
                        </a:rPr>
                        <a:t>Enrichment:</a:t>
                      </a:r>
                      <a:r>
                        <a:rPr sz="1000" spc="-40" dirty="0">
                          <a:latin typeface="Calibri"/>
                          <a:cs typeface="Calibri"/>
                        </a:rPr>
                        <a:t> </a:t>
                      </a:r>
                      <a:r>
                        <a:rPr sz="1000" spc="-25" dirty="0">
                          <a:latin typeface="Calibri"/>
                          <a:cs typeface="Calibri"/>
                        </a:rPr>
                        <a:t>&lt;5%</a:t>
                      </a:r>
                      <a:endParaRPr sz="1000">
                        <a:latin typeface="Calibri"/>
                        <a:cs typeface="Calibri"/>
                      </a:endParaRPr>
                    </a:p>
                    <a:p>
                      <a:pPr marL="262255" indent="-171450">
                        <a:lnSpc>
                          <a:spcPct val="100000"/>
                        </a:lnSpc>
                        <a:buFont typeface="Arial"/>
                        <a:buChar char="•"/>
                        <a:tabLst>
                          <a:tab pos="262890" algn="l"/>
                        </a:tabLst>
                      </a:pPr>
                      <a:r>
                        <a:rPr sz="1000" dirty="0">
                          <a:latin typeface="Calibri"/>
                          <a:cs typeface="Calibri"/>
                        </a:rPr>
                        <a:t>Refuel</a:t>
                      </a:r>
                      <a:r>
                        <a:rPr sz="1000" spc="-35" dirty="0">
                          <a:latin typeface="Calibri"/>
                          <a:cs typeface="Calibri"/>
                        </a:rPr>
                        <a:t> </a:t>
                      </a:r>
                      <a:r>
                        <a:rPr sz="1000" dirty="0">
                          <a:latin typeface="Calibri"/>
                          <a:cs typeface="Calibri"/>
                        </a:rPr>
                        <a:t>interval:</a:t>
                      </a:r>
                      <a:r>
                        <a:rPr sz="1000" spc="-30" dirty="0">
                          <a:latin typeface="Calibri"/>
                          <a:cs typeface="Calibri"/>
                        </a:rPr>
                        <a:t> </a:t>
                      </a:r>
                      <a:r>
                        <a:rPr sz="1000" dirty="0">
                          <a:latin typeface="Calibri"/>
                          <a:cs typeface="Calibri"/>
                        </a:rPr>
                        <a:t>84</a:t>
                      </a:r>
                      <a:r>
                        <a:rPr sz="1000" spc="-10" dirty="0">
                          <a:latin typeface="Calibri"/>
                          <a:cs typeface="Calibri"/>
                        </a:rPr>
                        <a:t> months</a:t>
                      </a:r>
                      <a:endParaRPr sz="1000">
                        <a:latin typeface="Calibri"/>
                        <a:cs typeface="Calibri"/>
                      </a:endParaRPr>
                    </a:p>
                  </a:txBody>
                  <a:tcPr marL="0" marR="0" marT="3746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2DEEE"/>
                    </a:solidFill>
                  </a:tcPr>
                </a:tc>
                <a:tc>
                  <a:txBody>
                    <a:bodyPr/>
                    <a:lstStyle/>
                    <a:p>
                      <a:pPr marL="262255" marR="426084" indent="-171450">
                        <a:lnSpc>
                          <a:spcPct val="100000"/>
                        </a:lnSpc>
                        <a:spcBef>
                          <a:spcPts val="295"/>
                        </a:spcBef>
                        <a:buFont typeface="Arial"/>
                        <a:buChar char="•"/>
                        <a:tabLst>
                          <a:tab pos="262890" algn="l"/>
                        </a:tabLst>
                      </a:pPr>
                      <a:r>
                        <a:rPr sz="1000" dirty="0">
                          <a:latin typeface="Calibri"/>
                          <a:cs typeface="Calibri"/>
                        </a:rPr>
                        <a:t>ThorCon</a:t>
                      </a:r>
                      <a:r>
                        <a:rPr sz="1000" spc="-30" dirty="0">
                          <a:latin typeface="Calibri"/>
                          <a:cs typeface="Calibri"/>
                        </a:rPr>
                        <a:t> </a:t>
                      </a:r>
                      <a:r>
                        <a:rPr sz="1000" spc="-10" dirty="0">
                          <a:latin typeface="Calibri"/>
                          <a:cs typeface="Calibri"/>
                        </a:rPr>
                        <a:t>International, </a:t>
                      </a:r>
                      <a:r>
                        <a:rPr sz="1000" dirty="0">
                          <a:latin typeface="Calibri"/>
                          <a:cs typeface="Calibri"/>
                        </a:rPr>
                        <a:t>United</a:t>
                      </a:r>
                      <a:r>
                        <a:rPr sz="1000" spc="-35" dirty="0">
                          <a:latin typeface="Calibri"/>
                          <a:cs typeface="Calibri"/>
                        </a:rPr>
                        <a:t> </a:t>
                      </a:r>
                      <a:r>
                        <a:rPr sz="1000" spc="-10" dirty="0">
                          <a:latin typeface="Calibri"/>
                          <a:cs typeface="Calibri"/>
                        </a:rPr>
                        <a:t>States</a:t>
                      </a:r>
                      <a:endParaRPr sz="1000">
                        <a:latin typeface="Calibri"/>
                        <a:cs typeface="Calibri"/>
                      </a:endParaRPr>
                    </a:p>
                    <a:p>
                      <a:pPr marL="262255" indent="-172085">
                        <a:lnSpc>
                          <a:spcPct val="100000"/>
                        </a:lnSpc>
                        <a:buFont typeface="Arial"/>
                        <a:buChar char="•"/>
                        <a:tabLst>
                          <a:tab pos="262890" algn="l"/>
                        </a:tabLst>
                      </a:pPr>
                      <a:r>
                        <a:rPr sz="1000" dirty="0">
                          <a:latin typeface="Calibri"/>
                          <a:cs typeface="Calibri"/>
                        </a:rPr>
                        <a:t>Thermal</a:t>
                      </a:r>
                      <a:r>
                        <a:rPr sz="1000" spc="-30" dirty="0">
                          <a:latin typeface="Calibri"/>
                          <a:cs typeface="Calibri"/>
                        </a:rPr>
                        <a:t> </a:t>
                      </a:r>
                      <a:r>
                        <a:rPr sz="1000" dirty="0">
                          <a:latin typeface="Calibri"/>
                          <a:cs typeface="Calibri"/>
                        </a:rPr>
                        <a:t>molten</a:t>
                      </a:r>
                      <a:r>
                        <a:rPr sz="1000" spc="-20" dirty="0">
                          <a:latin typeface="Calibri"/>
                          <a:cs typeface="Calibri"/>
                        </a:rPr>
                        <a:t> </a:t>
                      </a:r>
                      <a:r>
                        <a:rPr sz="1000" dirty="0">
                          <a:latin typeface="Calibri"/>
                          <a:cs typeface="Calibri"/>
                        </a:rPr>
                        <a:t>salt</a:t>
                      </a:r>
                      <a:r>
                        <a:rPr sz="1000" spc="-25" dirty="0">
                          <a:latin typeface="Calibri"/>
                          <a:cs typeface="Calibri"/>
                        </a:rPr>
                        <a:t> </a:t>
                      </a:r>
                      <a:r>
                        <a:rPr sz="1000" spc="-10" dirty="0">
                          <a:latin typeface="Calibri"/>
                          <a:cs typeface="Calibri"/>
                        </a:rPr>
                        <a:t>reactor</a:t>
                      </a:r>
                      <a:endParaRPr sz="1000">
                        <a:latin typeface="Calibri"/>
                        <a:cs typeface="Calibri"/>
                      </a:endParaRPr>
                    </a:p>
                    <a:p>
                      <a:pPr marL="262255" indent="-172085">
                        <a:lnSpc>
                          <a:spcPct val="100000"/>
                        </a:lnSpc>
                        <a:buFont typeface="Arial"/>
                        <a:buChar char="•"/>
                        <a:tabLst>
                          <a:tab pos="262890" algn="l"/>
                        </a:tabLst>
                      </a:pPr>
                      <a:r>
                        <a:rPr sz="1000" dirty="0">
                          <a:latin typeface="Calibri"/>
                          <a:cs typeface="Calibri"/>
                        </a:rPr>
                        <a:t>Forced</a:t>
                      </a:r>
                      <a:r>
                        <a:rPr sz="1000" spc="-20" dirty="0">
                          <a:latin typeface="Calibri"/>
                          <a:cs typeface="Calibri"/>
                        </a:rPr>
                        <a:t> </a:t>
                      </a:r>
                      <a:r>
                        <a:rPr sz="1000" spc="-10" dirty="0">
                          <a:latin typeface="Calibri"/>
                          <a:cs typeface="Calibri"/>
                        </a:rPr>
                        <a:t>Circulation</a:t>
                      </a:r>
                      <a:endParaRPr sz="1000">
                        <a:latin typeface="Calibri"/>
                        <a:cs typeface="Calibri"/>
                      </a:endParaRPr>
                    </a:p>
                    <a:p>
                      <a:pPr marL="262255" marR="266700" indent="-171450">
                        <a:lnSpc>
                          <a:spcPct val="100000"/>
                        </a:lnSpc>
                        <a:buFont typeface="Arial"/>
                        <a:buChar char="•"/>
                        <a:tabLst>
                          <a:tab pos="262890" algn="l"/>
                        </a:tabLst>
                      </a:pPr>
                      <a:r>
                        <a:rPr sz="1000" dirty="0">
                          <a:latin typeface="Calibri"/>
                          <a:cs typeface="Calibri"/>
                        </a:rPr>
                        <a:t>557</a:t>
                      </a:r>
                      <a:r>
                        <a:rPr sz="1000" spc="5" dirty="0">
                          <a:latin typeface="Calibri"/>
                          <a:cs typeface="Calibri"/>
                        </a:rPr>
                        <a:t> </a:t>
                      </a:r>
                      <a:r>
                        <a:rPr sz="1000" dirty="0">
                          <a:latin typeface="Calibri"/>
                          <a:cs typeface="Calibri"/>
                        </a:rPr>
                        <a:t>MWt</a:t>
                      </a:r>
                      <a:r>
                        <a:rPr sz="1000" spc="-20" dirty="0">
                          <a:latin typeface="Calibri"/>
                          <a:cs typeface="Calibri"/>
                        </a:rPr>
                        <a:t> </a:t>
                      </a:r>
                      <a:r>
                        <a:rPr sz="1000" dirty="0">
                          <a:latin typeface="Calibri"/>
                          <a:cs typeface="Calibri"/>
                        </a:rPr>
                        <a:t>/</a:t>
                      </a:r>
                      <a:r>
                        <a:rPr sz="1000" spc="-5" dirty="0">
                          <a:latin typeface="Calibri"/>
                          <a:cs typeface="Calibri"/>
                        </a:rPr>
                        <a:t> </a:t>
                      </a:r>
                      <a:r>
                        <a:rPr sz="1000" dirty="0">
                          <a:latin typeface="Calibri"/>
                          <a:cs typeface="Calibri"/>
                        </a:rPr>
                        <a:t>250</a:t>
                      </a:r>
                      <a:r>
                        <a:rPr sz="1000" spc="229" dirty="0">
                          <a:latin typeface="Calibri"/>
                          <a:cs typeface="Calibri"/>
                        </a:rPr>
                        <a:t> </a:t>
                      </a:r>
                      <a:r>
                        <a:rPr sz="1000" dirty="0">
                          <a:latin typeface="Calibri"/>
                          <a:cs typeface="Calibri"/>
                        </a:rPr>
                        <a:t>MWe</a:t>
                      </a:r>
                      <a:r>
                        <a:rPr sz="1000" spc="-15" dirty="0">
                          <a:latin typeface="Calibri"/>
                          <a:cs typeface="Calibri"/>
                        </a:rPr>
                        <a:t> </a:t>
                      </a:r>
                      <a:r>
                        <a:rPr sz="1000" spc="-25" dirty="0">
                          <a:latin typeface="Calibri"/>
                          <a:cs typeface="Calibri"/>
                        </a:rPr>
                        <a:t>per </a:t>
                      </a:r>
                      <a:r>
                        <a:rPr sz="1000" spc="-10" dirty="0">
                          <a:latin typeface="Calibri"/>
                          <a:cs typeface="Calibri"/>
                        </a:rPr>
                        <a:t>module</a:t>
                      </a:r>
                      <a:endParaRPr sz="1000">
                        <a:latin typeface="Calibri"/>
                        <a:cs typeface="Calibri"/>
                      </a:endParaRPr>
                    </a:p>
                    <a:p>
                      <a:pPr marL="262255" indent="-172085">
                        <a:lnSpc>
                          <a:spcPts val="1200"/>
                        </a:lnSpc>
                        <a:spcBef>
                          <a:spcPts val="5"/>
                        </a:spcBef>
                        <a:buFont typeface="Arial"/>
                        <a:buChar char="•"/>
                        <a:tabLst>
                          <a:tab pos="262890" algn="l"/>
                        </a:tabLst>
                      </a:pPr>
                      <a:r>
                        <a:rPr sz="1000" dirty="0">
                          <a:latin typeface="Calibri"/>
                          <a:cs typeface="Calibri"/>
                        </a:rPr>
                        <a:t>Core</a:t>
                      </a:r>
                      <a:r>
                        <a:rPr sz="1000" spc="-20" dirty="0">
                          <a:latin typeface="Calibri"/>
                          <a:cs typeface="Calibri"/>
                        </a:rPr>
                        <a:t> </a:t>
                      </a:r>
                      <a:r>
                        <a:rPr sz="1000" dirty="0">
                          <a:latin typeface="Calibri"/>
                          <a:cs typeface="Calibri"/>
                        </a:rPr>
                        <a:t>Outlet</a:t>
                      </a:r>
                      <a:r>
                        <a:rPr sz="1000" spc="-20" dirty="0">
                          <a:latin typeface="Calibri"/>
                          <a:cs typeface="Calibri"/>
                        </a:rPr>
                        <a:t> </a:t>
                      </a:r>
                      <a:r>
                        <a:rPr sz="1000" dirty="0">
                          <a:latin typeface="Calibri"/>
                          <a:cs typeface="Calibri"/>
                        </a:rPr>
                        <a:t>Temp:</a:t>
                      </a:r>
                      <a:r>
                        <a:rPr sz="1000" spc="-15" dirty="0">
                          <a:latin typeface="Calibri"/>
                          <a:cs typeface="Calibri"/>
                        </a:rPr>
                        <a:t> </a:t>
                      </a:r>
                      <a:r>
                        <a:rPr sz="1000" spc="-20" dirty="0">
                          <a:latin typeface="Calibri"/>
                          <a:cs typeface="Calibri"/>
                        </a:rPr>
                        <a:t>704</a:t>
                      </a:r>
                      <a:r>
                        <a:rPr sz="975" spc="-30" baseline="25641" dirty="0">
                          <a:latin typeface="Calibri"/>
                          <a:cs typeface="Calibri"/>
                        </a:rPr>
                        <a:t>o</a:t>
                      </a:r>
                      <a:r>
                        <a:rPr sz="1000" spc="-20" dirty="0">
                          <a:latin typeface="Calibri"/>
                          <a:cs typeface="Calibri"/>
                        </a:rPr>
                        <a:t>C</a:t>
                      </a:r>
                      <a:endParaRPr sz="1000">
                        <a:latin typeface="Calibri"/>
                        <a:cs typeface="Calibri"/>
                      </a:endParaRPr>
                    </a:p>
                    <a:p>
                      <a:pPr marL="262255" indent="-171450">
                        <a:lnSpc>
                          <a:spcPts val="1200"/>
                        </a:lnSpc>
                        <a:buFont typeface="Arial"/>
                        <a:buChar char="•"/>
                        <a:tabLst>
                          <a:tab pos="262890" algn="l"/>
                        </a:tabLst>
                      </a:pPr>
                      <a:r>
                        <a:rPr sz="1000" dirty="0">
                          <a:latin typeface="Calibri"/>
                          <a:cs typeface="Calibri"/>
                        </a:rPr>
                        <a:t>Enrichment:</a:t>
                      </a:r>
                      <a:r>
                        <a:rPr sz="1000" spc="-25" dirty="0">
                          <a:latin typeface="Calibri"/>
                          <a:cs typeface="Calibri"/>
                        </a:rPr>
                        <a:t> </a:t>
                      </a:r>
                      <a:r>
                        <a:rPr sz="1000" dirty="0">
                          <a:latin typeface="Calibri"/>
                          <a:cs typeface="Calibri"/>
                        </a:rPr>
                        <a:t>5</a:t>
                      </a:r>
                      <a:r>
                        <a:rPr sz="1000" spc="-10" dirty="0">
                          <a:latin typeface="Calibri"/>
                          <a:cs typeface="Calibri"/>
                        </a:rPr>
                        <a:t> </a:t>
                      </a:r>
                      <a:r>
                        <a:rPr sz="1000" dirty="0">
                          <a:latin typeface="Calibri"/>
                          <a:cs typeface="Calibri"/>
                        </a:rPr>
                        <a:t>–</a:t>
                      </a:r>
                      <a:r>
                        <a:rPr sz="1000" spc="-10" dirty="0">
                          <a:latin typeface="Calibri"/>
                          <a:cs typeface="Calibri"/>
                        </a:rPr>
                        <a:t> 19.7%</a:t>
                      </a:r>
                      <a:endParaRPr sz="1000">
                        <a:latin typeface="Calibri"/>
                        <a:cs typeface="Calibri"/>
                      </a:endParaRPr>
                    </a:p>
                    <a:p>
                      <a:pPr marL="262255" indent="-171450">
                        <a:lnSpc>
                          <a:spcPct val="100000"/>
                        </a:lnSpc>
                        <a:buFont typeface="Arial"/>
                        <a:buChar char="•"/>
                        <a:tabLst>
                          <a:tab pos="262890" algn="l"/>
                        </a:tabLst>
                      </a:pPr>
                      <a:r>
                        <a:rPr sz="1000" dirty="0">
                          <a:latin typeface="Calibri"/>
                          <a:cs typeface="Calibri"/>
                        </a:rPr>
                        <a:t>Refuel</a:t>
                      </a:r>
                      <a:r>
                        <a:rPr sz="1000" spc="-35" dirty="0">
                          <a:latin typeface="Calibri"/>
                          <a:cs typeface="Calibri"/>
                        </a:rPr>
                        <a:t> </a:t>
                      </a:r>
                      <a:r>
                        <a:rPr sz="1000" dirty="0">
                          <a:latin typeface="Calibri"/>
                          <a:cs typeface="Calibri"/>
                        </a:rPr>
                        <a:t>interval:</a:t>
                      </a:r>
                      <a:r>
                        <a:rPr sz="1000" spc="-30" dirty="0">
                          <a:latin typeface="Calibri"/>
                          <a:cs typeface="Calibri"/>
                        </a:rPr>
                        <a:t> </a:t>
                      </a:r>
                      <a:r>
                        <a:rPr sz="1000" dirty="0">
                          <a:latin typeface="Calibri"/>
                          <a:cs typeface="Calibri"/>
                        </a:rPr>
                        <a:t>48</a:t>
                      </a:r>
                      <a:r>
                        <a:rPr sz="1000" spc="-10" dirty="0">
                          <a:latin typeface="Calibri"/>
                          <a:cs typeface="Calibri"/>
                        </a:rPr>
                        <a:t> months</a:t>
                      </a:r>
                      <a:endParaRPr sz="1000">
                        <a:latin typeface="Calibri"/>
                        <a:cs typeface="Calibri"/>
                      </a:endParaRPr>
                    </a:p>
                  </a:txBody>
                  <a:tcPr marL="0" marR="0" marT="3746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2DEEE"/>
                    </a:solidFill>
                  </a:tcPr>
                </a:tc>
                <a:extLst>
                  <a:ext uri="{0D108BD9-81ED-4DB2-BD59-A6C34878D82A}">
                    <a16:rowId xmlns:a16="http://schemas.microsoft.com/office/drawing/2014/main" val="10003"/>
                  </a:ext>
                </a:extLst>
              </a:tr>
            </a:tbl>
          </a:graphicData>
        </a:graphic>
      </p:graphicFrame>
      <p:pic>
        <p:nvPicPr>
          <p:cNvPr id="3" name="object 3"/>
          <p:cNvPicPr/>
          <p:nvPr/>
        </p:nvPicPr>
        <p:blipFill>
          <a:blip r:embed="rId2" cstate="print"/>
          <a:stretch>
            <a:fillRect/>
          </a:stretch>
        </p:blipFill>
        <p:spPr>
          <a:xfrm>
            <a:off x="1581150" y="1847088"/>
            <a:ext cx="1636776" cy="1962149"/>
          </a:xfrm>
          <a:prstGeom prst="rect">
            <a:avLst/>
          </a:prstGeom>
        </p:spPr>
      </p:pic>
      <p:pic>
        <p:nvPicPr>
          <p:cNvPr id="4" name="object 4"/>
          <p:cNvPicPr/>
          <p:nvPr/>
        </p:nvPicPr>
        <p:blipFill>
          <a:blip r:embed="rId3" cstate="print"/>
          <a:stretch>
            <a:fillRect/>
          </a:stretch>
        </p:blipFill>
        <p:spPr>
          <a:xfrm>
            <a:off x="3394709" y="2231135"/>
            <a:ext cx="1708404" cy="1370835"/>
          </a:xfrm>
          <a:prstGeom prst="rect">
            <a:avLst/>
          </a:prstGeom>
        </p:spPr>
      </p:pic>
      <p:pic>
        <p:nvPicPr>
          <p:cNvPr id="5" name="object 5"/>
          <p:cNvPicPr/>
          <p:nvPr/>
        </p:nvPicPr>
        <p:blipFill>
          <a:blip r:embed="rId4" cstate="print"/>
          <a:stretch>
            <a:fillRect/>
          </a:stretch>
        </p:blipFill>
        <p:spPr>
          <a:xfrm>
            <a:off x="5279897" y="2068829"/>
            <a:ext cx="1708403" cy="1696211"/>
          </a:xfrm>
          <a:prstGeom prst="rect">
            <a:avLst/>
          </a:prstGeom>
        </p:spPr>
      </p:pic>
      <p:pic>
        <p:nvPicPr>
          <p:cNvPr id="6" name="object 6"/>
          <p:cNvPicPr/>
          <p:nvPr/>
        </p:nvPicPr>
        <p:blipFill>
          <a:blip r:embed="rId5" cstate="print"/>
          <a:stretch>
            <a:fillRect/>
          </a:stretch>
        </p:blipFill>
        <p:spPr>
          <a:xfrm>
            <a:off x="7505700" y="1854707"/>
            <a:ext cx="1038593" cy="1949956"/>
          </a:xfrm>
          <a:prstGeom prst="rect">
            <a:avLst/>
          </a:prstGeom>
        </p:spPr>
      </p:pic>
      <p:pic>
        <p:nvPicPr>
          <p:cNvPr id="7" name="object 7"/>
          <p:cNvPicPr/>
          <p:nvPr/>
        </p:nvPicPr>
        <p:blipFill>
          <a:blip r:embed="rId6" cstate="print"/>
          <a:stretch>
            <a:fillRect/>
          </a:stretch>
        </p:blipFill>
        <p:spPr>
          <a:xfrm>
            <a:off x="8938259" y="2372867"/>
            <a:ext cx="1872995" cy="1229867"/>
          </a:xfrm>
          <a:prstGeom prst="rect">
            <a:avLst/>
          </a:prstGeom>
        </p:spPr>
      </p:pic>
      <p:sp>
        <p:nvSpPr>
          <p:cNvPr id="8" name="object 8"/>
          <p:cNvSpPr txBox="1">
            <a:spLocks noGrp="1"/>
          </p:cNvSpPr>
          <p:nvPr>
            <p:ph type="title"/>
          </p:nvPr>
        </p:nvSpPr>
        <p:spPr>
          <a:xfrm>
            <a:off x="-1" y="713718"/>
            <a:ext cx="12191999" cy="628377"/>
          </a:xfrm>
          <a:prstGeom prst="rect">
            <a:avLst/>
          </a:prstGeom>
        </p:spPr>
        <p:txBody>
          <a:bodyPr vert="horz" wrap="square" lIns="0" tIns="12700" rIns="0" bIns="0" rtlCol="0">
            <a:spAutoFit/>
          </a:bodyPr>
          <a:lstStyle/>
          <a:p>
            <a:pPr marL="21590" algn="ctr">
              <a:lnSpc>
                <a:spcPct val="100000"/>
              </a:lnSpc>
              <a:spcBef>
                <a:spcPts val="100"/>
              </a:spcBef>
            </a:pPr>
            <a:r>
              <a:rPr sz="4000" dirty="0">
                <a:latin typeface="HYGothic-Extra" panose="02030600000101010101" pitchFamily="18" charset="-127"/>
                <a:ea typeface="HYGothic-Extra" panose="02030600000101010101" pitchFamily="18" charset="-127"/>
              </a:rPr>
              <a:t>Molten</a:t>
            </a:r>
            <a:r>
              <a:rPr sz="4000" spc="-20" dirty="0">
                <a:latin typeface="HYGothic-Extra" panose="02030600000101010101" pitchFamily="18" charset="-127"/>
                <a:ea typeface="HYGothic-Extra" panose="02030600000101010101" pitchFamily="18" charset="-127"/>
              </a:rPr>
              <a:t> </a:t>
            </a:r>
            <a:r>
              <a:rPr sz="4000" dirty="0">
                <a:latin typeface="HYGothic-Extra" panose="02030600000101010101" pitchFamily="18" charset="-127"/>
                <a:ea typeface="HYGothic-Extra" panose="02030600000101010101" pitchFamily="18" charset="-127"/>
              </a:rPr>
              <a:t>Salt</a:t>
            </a:r>
            <a:r>
              <a:rPr sz="4000" spc="-15" dirty="0">
                <a:latin typeface="HYGothic-Extra" panose="02030600000101010101" pitchFamily="18" charset="-127"/>
                <a:ea typeface="HYGothic-Extra" panose="02030600000101010101" pitchFamily="18" charset="-127"/>
              </a:rPr>
              <a:t> </a:t>
            </a:r>
            <a:r>
              <a:rPr sz="4000" dirty="0">
                <a:latin typeface="HYGothic-Extra" panose="02030600000101010101" pitchFamily="18" charset="-127"/>
                <a:ea typeface="HYGothic-Extra" panose="02030600000101010101" pitchFamily="18" charset="-127"/>
              </a:rPr>
              <a:t>SMRs</a:t>
            </a:r>
          </a:p>
        </p:txBody>
      </p:sp>
      <p:sp>
        <p:nvSpPr>
          <p:cNvPr id="12" name="テキスト ボックス 11">
            <a:extLst>
              <a:ext uri="{FF2B5EF4-FFF2-40B4-BE49-F238E27FC236}">
                <a16:creationId xmlns:a16="http://schemas.microsoft.com/office/drawing/2014/main" id="{26054277-8BCD-45FB-999E-A403FC40EFEB}"/>
              </a:ext>
            </a:extLst>
          </p:cNvPr>
          <p:cNvSpPr txBox="1"/>
          <p:nvPr/>
        </p:nvSpPr>
        <p:spPr>
          <a:xfrm>
            <a:off x="0" y="0"/>
            <a:ext cx="12192000" cy="523220"/>
          </a:xfrm>
          <a:prstGeom prst="rect">
            <a:avLst/>
          </a:prstGeom>
          <a:solidFill>
            <a:srgbClr val="052F61"/>
          </a:solidFill>
        </p:spPr>
        <p:txBody>
          <a:bodyPr wrap="square" rtlCol="0">
            <a:spAutoFit/>
          </a:bodyPr>
          <a:lstStyle/>
          <a:p>
            <a:pPr algn="ctr"/>
            <a:r>
              <a:rPr lang="ja-JP" altLang="en-US" sz="2800" b="1" dirty="0">
                <a:solidFill>
                  <a:schemeClr val="bg1"/>
                </a:solidFill>
                <a:latin typeface="Meiryo UI" panose="020B0604030504040204" pitchFamily="50" charset="-128"/>
                <a:ea typeface="Meiryo UI" panose="020B0604030504040204" pitchFamily="50" charset="-128"/>
              </a:rPr>
              <a:t>熔融塩</a:t>
            </a:r>
            <a:r>
              <a:rPr kumimoji="1" lang="ja-JP" altLang="en-US" sz="2800" b="1" dirty="0">
                <a:solidFill>
                  <a:schemeClr val="bg1"/>
                </a:solidFill>
                <a:latin typeface="Meiryo UI" panose="020B0604030504040204" pitchFamily="50" charset="-128"/>
                <a:ea typeface="Meiryo UI" panose="020B0604030504040204" pitchFamily="50" charset="-128"/>
              </a:rPr>
              <a:t>炉</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3">
            <a:extLst>
              <a:ext uri="{FF2B5EF4-FFF2-40B4-BE49-F238E27FC236}">
                <a16:creationId xmlns:a16="http://schemas.microsoft.com/office/drawing/2014/main" id="{BE9BF0A3-7DC6-4EEA-8290-593B58AE7AD9}"/>
              </a:ext>
            </a:extLst>
          </p:cNvPr>
          <p:cNvSpPr/>
          <p:nvPr/>
        </p:nvSpPr>
        <p:spPr>
          <a:xfrm>
            <a:off x="523067" y="2094362"/>
            <a:ext cx="4689929" cy="4417786"/>
          </a:xfrm>
          <a:prstGeom prst="rect">
            <a:avLst/>
          </a:prstGeom>
          <a:blipFill>
            <a:blip r:embed="rId2" cstate="print"/>
            <a:stretch>
              <a:fillRect/>
            </a:stretch>
          </a:blipFill>
        </p:spPr>
        <p:txBody>
          <a:bodyPr lIns="0" tIns="0" rIns="0" bIns="0"/>
          <a:lstStyle/>
          <a:p>
            <a:pPr>
              <a:defRPr/>
            </a:pPr>
            <a:endParaRPr sz="1556">
              <a:latin typeface="Meiryo UI" panose="020B0604030504040204" pitchFamily="50" charset="-128"/>
              <a:ea typeface="Meiryo UI" panose="020B0604030504040204" pitchFamily="50" charset="-128"/>
            </a:endParaRPr>
          </a:p>
        </p:txBody>
      </p:sp>
      <p:sp>
        <p:nvSpPr>
          <p:cNvPr id="7" name="object 3">
            <a:extLst>
              <a:ext uri="{FF2B5EF4-FFF2-40B4-BE49-F238E27FC236}">
                <a16:creationId xmlns:a16="http://schemas.microsoft.com/office/drawing/2014/main" id="{7FDF9C94-10CC-4176-8B39-514B8F82F833}"/>
              </a:ext>
            </a:extLst>
          </p:cNvPr>
          <p:cNvSpPr/>
          <p:nvPr/>
        </p:nvSpPr>
        <p:spPr>
          <a:xfrm>
            <a:off x="5787957" y="2450797"/>
            <a:ext cx="5963056" cy="4072067"/>
          </a:xfrm>
          <a:prstGeom prst="rect">
            <a:avLst/>
          </a:prstGeom>
          <a:blipFill>
            <a:blip r:embed="rId3" cstate="print"/>
            <a:stretch>
              <a:fillRect/>
            </a:stretch>
          </a:blipFill>
        </p:spPr>
        <p:txBody>
          <a:bodyPr lIns="0" tIns="0" rIns="0" bIns="0"/>
          <a:lstStyle/>
          <a:p>
            <a:pPr>
              <a:defRPr/>
            </a:pPr>
            <a:endParaRPr sz="1556"/>
          </a:p>
        </p:txBody>
      </p:sp>
      <p:sp>
        <p:nvSpPr>
          <p:cNvPr id="22535" name="テキスト ボックス 7">
            <a:extLst>
              <a:ext uri="{FF2B5EF4-FFF2-40B4-BE49-F238E27FC236}">
                <a16:creationId xmlns:a16="http://schemas.microsoft.com/office/drawing/2014/main" id="{1FF5E0CF-6D32-4C13-8249-56D272B67A4E}"/>
              </a:ext>
            </a:extLst>
          </p:cNvPr>
          <p:cNvSpPr txBox="1">
            <a:spLocks noChangeArrowheads="1"/>
          </p:cNvSpPr>
          <p:nvPr/>
        </p:nvSpPr>
        <p:spPr bwMode="auto">
          <a:xfrm>
            <a:off x="6635802" y="1842440"/>
            <a:ext cx="4540250" cy="619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ctr">
              <a:spcBef>
                <a:spcPct val="0"/>
              </a:spcBef>
              <a:buFontTx/>
              <a:buNone/>
            </a:pPr>
            <a:r>
              <a:rPr lang="ja-JP" altLang="en-US" sz="1714" b="1" dirty="0">
                <a:latin typeface="Meiryo UI" panose="020B0604030504040204" pitchFamily="50" charset="-128"/>
                <a:ea typeface="Meiryo UI" panose="020B0604030504040204" pitchFamily="50" charset="-128"/>
              </a:rPr>
              <a:t>インドネシアは、日本方式の溶融塩炉を採用</a:t>
            </a:r>
            <a:r>
              <a:rPr lang="ja-JP" altLang="en-US" sz="1714" dirty="0">
                <a:latin typeface="Meiryo UI" panose="020B0604030504040204" pitchFamily="50" charset="-128"/>
                <a:ea typeface="Meiryo UI" panose="020B0604030504040204" pitchFamily="50" charset="-128"/>
              </a:rPr>
              <a:t>。</a:t>
            </a:r>
            <a:endParaRPr lang="en-US" altLang="ja-JP" sz="1714" dirty="0">
              <a:latin typeface="Meiryo UI" panose="020B0604030504040204" pitchFamily="50" charset="-128"/>
              <a:ea typeface="Meiryo UI" panose="020B0604030504040204" pitchFamily="50" charset="-128"/>
            </a:endParaRPr>
          </a:p>
          <a:p>
            <a:pPr algn="ctr">
              <a:spcBef>
                <a:spcPct val="0"/>
              </a:spcBef>
              <a:buFontTx/>
              <a:buNone/>
            </a:pPr>
            <a:r>
              <a:rPr lang="ja-JP" altLang="en-US" sz="1714" dirty="0">
                <a:latin typeface="Meiryo UI" panose="020B0604030504040204" pitchFamily="50" charset="-128"/>
                <a:ea typeface="Meiryo UI" panose="020B0604030504040204" pitchFamily="50" charset="-128"/>
              </a:rPr>
              <a:t>離島などに小型原子炉を配置。</a:t>
            </a:r>
          </a:p>
        </p:txBody>
      </p:sp>
      <p:sp>
        <p:nvSpPr>
          <p:cNvPr id="22537" name="正方形/長方形 9">
            <a:extLst>
              <a:ext uri="{FF2B5EF4-FFF2-40B4-BE49-F238E27FC236}">
                <a16:creationId xmlns:a16="http://schemas.microsoft.com/office/drawing/2014/main" id="{B1B1F45E-361A-471F-A861-2AE745948FC9}"/>
              </a:ext>
            </a:extLst>
          </p:cNvPr>
          <p:cNvSpPr>
            <a:spLocks noChangeArrowheads="1"/>
          </p:cNvSpPr>
          <p:nvPr/>
        </p:nvSpPr>
        <p:spPr bwMode="auto">
          <a:xfrm>
            <a:off x="1401125" y="1796273"/>
            <a:ext cx="2348720" cy="3561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r>
              <a:rPr lang="ja-JP" altLang="en-US" sz="1714" dirty="0">
                <a:latin typeface="Meiryo UI" panose="020B0604030504040204" pitchFamily="50" charset="-128"/>
                <a:ea typeface="Meiryo UI" panose="020B0604030504040204" pitchFamily="50" charset="-128"/>
              </a:rPr>
              <a:t>テレストリアル・エナジー社</a:t>
            </a:r>
            <a:endParaRPr lang="ja-JP" altLang="en-US" sz="1714" dirty="0"/>
          </a:p>
        </p:txBody>
      </p:sp>
      <p:sp>
        <p:nvSpPr>
          <p:cNvPr id="22538" name="正方形/長方形 11">
            <a:extLst>
              <a:ext uri="{FF2B5EF4-FFF2-40B4-BE49-F238E27FC236}">
                <a16:creationId xmlns:a16="http://schemas.microsoft.com/office/drawing/2014/main" id="{76029150-839B-49CA-9CA2-810FF2BAC80F}"/>
              </a:ext>
            </a:extLst>
          </p:cNvPr>
          <p:cNvSpPr>
            <a:spLocks noChangeArrowheads="1"/>
          </p:cNvSpPr>
          <p:nvPr/>
        </p:nvSpPr>
        <p:spPr bwMode="auto">
          <a:xfrm>
            <a:off x="8018211" y="6522864"/>
            <a:ext cx="1920719" cy="224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r>
              <a:rPr lang="ja-JP" altLang="en-US" sz="857">
                <a:latin typeface="Meiryo UI" panose="020B0604030504040204" pitchFamily="50" charset="-128"/>
                <a:ea typeface="Meiryo UI" panose="020B0604030504040204" pitchFamily="50" charset="-128"/>
              </a:rPr>
              <a:t>（出典）トリウムテックソリューション資料</a:t>
            </a:r>
          </a:p>
        </p:txBody>
      </p:sp>
      <p:sp>
        <p:nvSpPr>
          <p:cNvPr id="22539" name="正方形/長方形 12">
            <a:extLst>
              <a:ext uri="{FF2B5EF4-FFF2-40B4-BE49-F238E27FC236}">
                <a16:creationId xmlns:a16="http://schemas.microsoft.com/office/drawing/2014/main" id="{3126504C-38F7-4592-A37C-4B5C8881932F}"/>
              </a:ext>
            </a:extLst>
          </p:cNvPr>
          <p:cNvSpPr>
            <a:spLocks noChangeArrowheads="1"/>
          </p:cNvSpPr>
          <p:nvPr/>
        </p:nvSpPr>
        <p:spPr bwMode="auto">
          <a:xfrm>
            <a:off x="1612365" y="6512148"/>
            <a:ext cx="1585690" cy="224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r>
              <a:rPr lang="ja-JP" altLang="en-US" sz="857">
                <a:latin typeface="Meiryo UI" panose="020B0604030504040204" pitchFamily="50" charset="-128"/>
                <a:ea typeface="Meiryo UI" panose="020B0604030504040204" pitchFamily="50" charset="-128"/>
              </a:rPr>
              <a:t>（出典）</a:t>
            </a:r>
            <a:r>
              <a:rPr lang="en-US" altLang="ja-JP" sz="857">
                <a:latin typeface="Meiryo UI" panose="020B0604030504040204" pitchFamily="50" charset="-128"/>
                <a:ea typeface="Meiryo UI" panose="020B0604030504040204" pitchFamily="50" charset="-128"/>
              </a:rPr>
              <a:t>Terrestrial Energy</a:t>
            </a:r>
            <a:endParaRPr lang="ja-JP" altLang="en-US" sz="857">
              <a:latin typeface="Meiryo UI" panose="020B0604030504040204" pitchFamily="50" charset="-128"/>
              <a:ea typeface="Meiryo UI" panose="020B0604030504040204" pitchFamily="50" charset="-128"/>
            </a:endParaRPr>
          </a:p>
        </p:txBody>
      </p:sp>
      <p:sp>
        <p:nvSpPr>
          <p:cNvPr id="10" name="テキスト ボックス 9">
            <a:extLst>
              <a:ext uri="{FF2B5EF4-FFF2-40B4-BE49-F238E27FC236}">
                <a16:creationId xmlns:a16="http://schemas.microsoft.com/office/drawing/2014/main" id="{41F87E6C-B0DD-48E1-8730-B44207229AE9}"/>
              </a:ext>
            </a:extLst>
          </p:cNvPr>
          <p:cNvSpPr txBox="1"/>
          <p:nvPr/>
        </p:nvSpPr>
        <p:spPr>
          <a:xfrm>
            <a:off x="0" y="0"/>
            <a:ext cx="12192000" cy="523220"/>
          </a:xfrm>
          <a:prstGeom prst="rect">
            <a:avLst/>
          </a:prstGeom>
          <a:solidFill>
            <a:srgbClr val="052F61"/>
          </a:solidFill>
        </p:spPr>
        <p:txBody>
          <a:bodyPr wrap="square" rtlCol="0">
            <a:spAutoFit/>
          </a:bodyPr>
          <a:lstStyle/>
          <a:p>
            <a:pPr algn="ctr"/>
            <a:r>
              <a:rPr kumimoji="1" lang="ja-JP" altLang="en-US" sz="2800" b="1" dirty="0">
                <a:solidFill>
                  <a:schemeClr val="bg1"/>
                </a:solidFill>
                <a:latin typeface="Meiryo UI" panose="020B0604030504040204" pitchFamily="50" charset="-128"/>
                <a:ea typeface="Meiryo UI" panose="020B0604030504040204" pitchFamily="50" charset="-128"/>
              </a:rPr>
              <a:t>熔融塩炉は、核廃棄物処理（減容・短寿命化）に使える？</a:t>
            </a:r>
          </a:p>
        </p:txBody>
      </p:sp>
      <p:sp>
        <p:nvSpPr>
          <p:cNvPr id="2" name="テキスト ボックス 1">
            <a:extLst>
              <a:ext uri="{FF2B5EF4-FFF2-40B4-BE49-F238E27FC236}">
                <a16:creationId xmlns:a16="http://schemas.microsoft.com/office/drawing/2014/main" id="{3F088B8E-D6C9-4940-82C6-7FA291EC9462}"/>
              </a:ext>
            </a:extLst>
          </p:cNvPr>
          <p:cNvSpPr txBox="1"/>
          <p:nvPr/>
        </p:nvSpPr>
        <p:spPr>
          <a:xfrm>
            <a:off x="205902" y="672525"/>
            <a:ext cx="11780196" cy="923330"/>
          </a:xfrm>
          <a:prstGeom prst="rect">
            <a:avLst/>
          </a:prstGeom>
          <a:noFill/>
        </p:spPr>
        <p:txBody>
          <a:bodyPr wrap="square" rtlCol="0">
            <a:spAutoFit/>
          </a:bodyPr>
          <a:lstStyle/>
          <a:p>
            <a:r>
              <a:rPr kumimoji="1" lang="ja-JP" altLang="en-US" dirty="0">
                <a:latin typeface="BIZ UDPゴシック" panose="020B0400000000000000" pitchFamily="50" charset="-128"/>
                <a:ea typeface="BIZ UDPゴシック" panose="020B0400000000000000" pitchFamily="50" charset="-128"/>
              </a:rPr>
              <a:t>熔融塩炉が、高レベル放射性廃棄物問題に使えるのでは？　ということでテレストリアル・エナジー社は設立された。</a:t>
            </a:r>
            <a:endParaRPr kumimoji="1" lang="en-US" altLang="ja-JP" dirty="0">
              <a:latin typeface="BIZ UDPゴシック" panose="020B0400000000000000" pitchFamily="50" charset="-128"/>
              <a:ea typeface="BIZ UDPゴシック" panose="020B0400000000000000" pitchFamily="50" charset="-128"/>
            </a:endParaRPr>
          </a:p>
          <a:p>
            <a:r>
              <a:rPr lang="ja-JP" altLang="en-US" dirty="0">
                <a:latin typeface="BIZ UDPゴシック" panose="020B0400000000000000" pitchFamily="50" charset="-128"/>
                <a:ea typeface="BIZ UDPゴシック" panose="020B0400000000000000" pitchFamily="50" charset="-128"/>
              </a:rPr>
              <a:t>設立の呼びかけ人は、日本女性。</a:t>
            </a:r>
            <a:endParaRPr lang="en-US" altLang="ja-JP" dirty="0">
              <a:latin typeface="BIZ UDPゴシック" panose="020B0400000000000000" pitchFamily="50" charset="-128"/>
              <a:ea typeface="BIZ UDPゴシック" panose="020B0400000000000000" pitchFamily="50" charset="-128"/>
            </a:endParaRPr>
          </a:p>
          <a:p>
            <a:r>
              <a:rPr lang="ja-JP" altLang="en-US" dirty="0">
                <a:latin typeface="BIZ UDPゴシック" panose="020B0400000000000000" pitchFamily="50" charset="-128"/>
                <a:ea typeface="BIZ UDPゴシック" panose="020B0400000000000000" pitchFamily="50" charset="-128"/>
              </a:rPr>
              <a:t>自由民主党の「資源エネルギー戦略調査会」に、</a:t>
            </a:r>
            <a:r>
              <a:rPr lang="en-US" altLang="ja-JP" dirty="0">
                <a:latin typeface="BIZ UDPゴシック" panose="020B0400000000000000" pitchFamily="50" charset="-128"/>
                <a:ea typeface="BIZ UDPゴシック" panose="020B0400000000000000" pitchFamily="50" charset="-128"/>
              </a:rPr>
              <a:t>CEO</a:t>
            </a:r>
            <a:r>
              <a:rPr lang="ja-JP" altLang="en-US" dirty="0">
                <a:latin typeface="BIZ UDPゴシック" panose="020B0400000000000000" pitchFamily="50" charset="-128"/>
                <a:ea typeface="BIZ UDPゴシック" panose="020B0400000000000000" pitchFamily="50" charset="-128"/>
              </a:rPr>
              <a:t>を引き連れて講演し、溶融塩炉の知名度を高めた功績は大。</a:t>
            </a:r>
            <a:endParaRPr lang="en-US" altLang="ja-JP" dirty="0">
              <a:latin typeface="BIZ UDPゴシック" panose="020B0400000000000000" pitchFamily="50" charset="-128"/>
              <a:ea typeface="BIZ UDPゴシック" panose="020B0400000000000000" pitchFamily="50" charset="-128"/>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2"/>
          <p:cNvGraphicFramePr>
            <a:graphicFrameLocks noGrp="1"/>
          </p:cNvGraphicFramePr>
          <p:nvPr/>
        </p:nvGraphicFramePr>
        <p:xfrm>
          <a:off x="1492471" y="1906445"/>
          <a:ext cx="9321799" cy="4580255"/>
        </p:xfrm>
        <a:graphic>
          <a:graphicData uri="http://schemas.openxmlformats.org/drawingml/2006/table">
            <a:tbl>
              <a:tblPr firstRow="1" bandRow="1">
                <a:tableStyleId>{2D5ABB26-0587-4C30-8999-92F81FD0307C}</a:tableStyleId>
              </a:tblPr>
              <a:tblGrid>
                <a:gridCol w="1864360">
                  <a:extLst>
                    <a:ext uri="{9D8B030D-6E8A-4147-A177-3AD203B41FA5}">
                      <a16:colId xmlns:a16="http://schemas.microsoft.com/office/drawing/2014/main" val="20000"/>
                    </a:ext>
                  </a:extLst>
                </a:gridCol>
                <a:gridCol w="1864360">
                  <a:extLst>
                    <a:ext uri="{9D8B030D-6E8A-4147-A177-3AD203B41FA5}">
                      <a16:colId xmlns:a16="http://schemas.microsoft.com/office/drawing/2014/main" val="20001"/>
                    </a:ext>
                  </a:extLst>
                </a:gridCol>
                <a:gridCol w="1864360">
                  <a:extLst>
                    <a:ext uri="{9D8B030D-6E8A-4147-A177-3AD203B41FA5}">
                      <a16:colId xmlns:a16="http://schemas.microsoft.com/office/drawing/2014/main" val="20002"/>
                    </a:ext>
                  </a:extLst>
                </a:gridCol>
                <a:gridCol w="1864360">
                  <a:extLst>
                    <a:ext uri="{9D8B030D-6E8A-4147-A177-3AD203B41FA5}">
                      <a16:colId xmlns:a16="http://schemas.microsoft.com/office/drawing/2014/main" val="20003"/>
                    </a:ext>
                  </a:extLst>
                </a:gridCol>
                <a:gridCol w="1864359">
                  <a:extLst>
                    <a:ext uri="{9D8B030D-6E8A-4147-A177-3AD203B41FA5}">
                      <a16:colId xmlns:a16="http://schemas.microsoft.com/office/drawing/2014/main" val="20004"/>
                    </a:ext>
                  </a:extLst>
                </a:gridCol>
              </a:tblGrid>
              <a:tr h="306070">
                <a:tc>
                  <a:txBody>
                    <a:bodyPr/>
                    <a:lstStyle/>
                    <a:p>
                      <a:pPr algn="ctr">
                        <a:lnSpc>
                          <a:spcPct val="100000"/>
                        </a:lnSpc>
                        <a:spcBef>
                          <a:spcPts val="265"/>
                        </a:spcBef>
                      </a:pPr>
                      <a:r>
                        <a:rPr sz="1400" b="1" spc="-25" dirty="0">
                          <a:solidFill>
                            <a:srgbClr val="FFFFFF"/>
                          </a:solidFill>
                          <a:latin typeface="Calibri"/>
                          <a:cs typeface="Calibri"/>
                        </a:rPr>
                        <a:t>4S</a:t>
                      </a:r>
                      <a:endParaRPr sz="1400">
                        <a:latin typeface="Calibri"/>
                        <a:cs typeface="Calibri"/>
                      </a:endParaRPr>
                    </a:p>
                  </a:txBody>
                  <a:tcPr marL="0" marR="0" marT="3365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5B9BD4"/>
                    </a:solidFill>
                  </a:tcPr>
                </a:tc>
                <a:tc>
                  <a:txBody>
                    <a:bodyPr/>
                    <a:lstStyle/>
                    <a:p>
                      <a:pPr marL="611505">
                        <a:lnSpc>
                          <a:spcPct val="100000"/>
                        </a:lnSpc>
                        <a:spcBef>
                          <a:spcPts val="265"/>
                        </a:spcBef>
                      </a:pPr>
                      <a:r>
                        <a:rPr sz="1400" b="1" spc="-10" dirty="0">
                          <a:solidFill>
                            <a:srgbClr val="FFFFFF"/>
                          </a:solidFill>
                          <a:latin typeface="Calibri"/>
                          <a:cs typeface="Calibri"/>
                        </a:rPr>
                        <a:t>URANUS</a:t>
                      </a:r>
                      <a:endParaRPr sz="1400">
                        <a:latin typeface="Calibri"/>
                        <a:cs typeface="Calibri"/>
                      </a:endParaRPr>
                    </a:p>
                  </a:txBody>
                  <a:tcPr marL="0" marR="0" marT="3365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5B9BD4"/>
                    </a:solidFill>
                  </a:tcPr>
                </a:tc>
                <a:tc>
                  <a:txBody>
                    <a:bodyPr/>
                    <a:lstStyle/>
                    <a:p>
                      <a:pPr marL="399415">
                        <a:lnSpc>
                          <a:spcPct val="100000"/>
                        </a:lnSpc>
                        <a:spcBef>
                          <a:spcPts val="265"/>
                        </a:spcBef>
                      </a:pPr>
                      <a:r>
                        <a:rPr sz="1400" b="1" spc="-20" dirty="0">
                          <a:solidFill>
                            <a:srgbClr val="FFFFFF"/>
                          </a:solidFill>
                          <a:latin typeface="Calibri"/>
                          <a:cs typeface="Calibri"/>
                        </a:rPr>
                        <a:t>BREST-300-</a:t>
                      </a:r>
                      <a:r>
                        <a:rPr sz="1400" b="1" spc="-25" dirty="0">
                          <a:solidFill>
                            <a:srgbClr val="FFFFFF"/>
                          </a:solidFill>
                          <a:latin typeface="Calibri"/>
                          <a:cs typeface="Calibri"/>
                        </a:rPr>
                        <a:t>OD</a:t>
                      </a:r>
                      <a:endParaRPr sz="1400">
                        <a:latin typeface="Calibri"/>
                        <a:cs typeface="Calibri"/>
                      </a:endParaRPr>
                    </a:p>
                  </a:txBody>
                  <a:tcPr marL="0" marR="0" marT="3365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5B9BD4"/>
                    </a:solidFill>
                  </a:tcPr>
                </a:tc>
                <a:tc>
                  <a:txBody>
                    <a:bodyPr/>
                    <a:lstStyle/>
                    <a:p>
                      <a:pPr algn="ctr">
                        <a:lnSpc>
                          <a:spcPct val="100000"/>
                        </a:lnSpc>
                        <a:spcBef>
                          <a:spcPts val="265"/>
                        </a:spcBef>
                      </a:pPr>
                      <a:r>
                        <a:rPr sz="1400" b="1" spc="-25" dirty="0">
                          <a:solidFill>
                            <a:srgbClr val="FFFFFF"/>
                          </a:solidFill>
                          <a:latin typeface="Calibri"/>
                          <a:cs typeface="Calibri"/>
                        </a:rPr>
                        <a:t>EM</a:t>
                      </a:r>
                      <a:r>
                        <a:rPr sz="1350" b="1" spc="-37" baseline="24691" dirty="0">
                          <a:solidFill>
                            <a:srgbClr val="FFFFFF"/>
                          </a:solidFill>
                          <a:latin typeface="Calibri"/>
                          <a:cs typeface="Calibri"/>
                        </a:rPr>
                        <a:t>2</a:t>
                      </a:r>
                      <a:endParaRPr sz="1350" baseline="24691">
                        <a:latin typeface="Calibri"/>
                        <a:cs typeface="Calibri"/>
                      </a:endParaRPr>
                    </a:p>
                  </a:txBody>
                  <a:tcPr marL="0" marR="0" marT="3365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5B9BD4"/>
                    </a:solidFill>
                  </a:tcPr>
                </a:tc>
                <a:tc>
                  <a:txBody>
                    <a:bodyPr/>
                    <a:lstStyle/>
                    <a:p>
                      <a:pPr marL="349885">
                        <a:lnSpc>
                          <a:spcPct val="100000"/>
                        </a:lnSpc>
                        <a:spcBef>
                          <a:spcPts val="280"/>
                        </a:spcBef>
                      </a:pPr>
                      <a:r>
                        <a:rPr sz="1200" b="1" spc="-10" dirty="0">
                          <a:solidFill>
                            <a:srgbClr val="FFFFFF"/>
                          </a:solidFill>
                          <a:latin typeface="Calibri"/>
                          <a:cs typeface="Calibri"/>
                        </a:rPr>
                        <a:t>Westinghouse-</a:t>
                      </a:r>
                      <a:r>
                        <a:rPr sz="1200" b="1" spc="-25" dirty="0">
                          <a:solidFill>
                            <a:srgbClr val="FFFFFF"/>
                          </a:solidFill>
                          <a:latin typeface="Calibri"/>
                          <a:cs typeface="Calibri"/>
                        </a:rPr>
                        <a:t>LFR</a:t>
                      </a:r>
                      <a:endParaRPr sz="1200">
                        <a:latin typeface="Calibri"/>
                        <a:cs typeface="Calibri"/>
                      </a:endParaRPr>
                    </a:p>
                  </a:txBody>
                  <a:tcPr marL="0" marR="0" marT="3556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5B9BD4"/>
                    </a:solidFill>
                  </a:tcPr>
                </a:tc>
                <a:extLst>
                  <a:ext uri="{0D108BD9-81ED-4DB2-BD59-A6C34878D82A}">
                    <a16:rowId xmlns:a16="http://schemas.microsoft.com/office/drawing/2014/main" val="10000"/>
                  </a:ext>
                </a:extLst>
              </a:tr>
              <a:tr h="2235835">
                <a:tc>
                  <a:txBody>
                    <a:bodyPr/>
                    <a:lstStyle/>
                    <a:p>
                      <a:pPr>
                        <a:lnSpc>
                          <a:spcPct val="100000"/>
                        </a:lnSpc>
                      </a:pPr>
                      <a:endParaRPr sz="1100">
                        <a:latin typeface="Times New Roman"/>
                        <a:cs typeface="Times New Roman"/>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2DEEE"/>
                    </a:solidFill>
                  </a:tcPr>
                </a:tc>
                <a:tc>
                  <a:txBody>
                    <a:bodyPr/>
                    <a:lstStyle/>
                    <a:p>
                      <a:pPr>
                        <a:lnSpc>
                          <a:spcPct val="100000"/>
                        </a:lnSpc>
                      </a:pPr>
                      <a:endParaRPr sz="1100">
                        <a:latin typeface="Times New Roman"/>
                        <a:cs typeface="Times New Roman"/>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2DEEE"/>
                    </a:solidFill>
                  </a:tcPr>
                </a:tc>
                <a:tc>
                  <a:txBody>
                    <a:bodyPr/>
                    <a:lstStyle/>
                    <a:p>
                      <a:pPr>
                        <a:lnSpc>
                          <a:spcPct val="100000"/>
                        </a:lnSpc>
                      </a:pPr>
                      <a:endParaRPr sz="1100">
                        <a:latin typeface="Times New Roman"/>
                        <a:cs typeface="Times New Roman"/>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2DEEE"/>
                    </a:solidFill>
                  </a:tcPr>
                </a:tc>
                <a:tc>
                  <a:txBody>
                    <a:bodyPr/>
                    <a:lstStyle/>
                    <a:p>
                      <a:pPr>
                        <a:lnSpc>
                          <a:spcPct val="100000"/>
                        </a:lnSpc>
                      </a:pPr>
                      <a:endParaRPr sz="1100">
                        <a:latin typeface="Times New Roman"/>
                        <a:cs typeface="Times New Roman"/>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2DEEE"/>
                    </a:solidFill>
                  </a:tcPr>
                </a:tc>
                <a:tc>
                  <a:txBody>
                    <a:bodyPr/>
                    <a:lstStyle/>
                    <a:p>
                      <a:pPr>
                        <a:lnSpc>
                          <a:spcPct val="100000"/>
                        </a:lnSpc>
                      </a:pPr>
                      <a:endParaRPr sz="1100">
                        <a:latin typeface="Times New Roman"/>
                        <a:cs typeface="Times New Roman"/>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2DEEE"/>
                    </a:solidFill>
                  </a:tcPr>
                </a:tc>
                <a:extLst>
                  <a:ext uri="{0D108BD9-81ED-4DB2-BD59-A6C34878D82A}">
                    <a16:rowId xmlns:a16="http://schemas.microsoft.com/office/drawing/2014/main" val="10001"/>
                  </a:ext>
                </a:extLst>
              </a:tr>
              <a:tr h="574040">
                <a:tc>
                  <a:txBody>
                    <a:bodyPr/>
                    <a:lstStyle/>
                    <a:p>
                      <a:pPr marL="91440" marR="929640">
                        <a:lnSpc>
                          <a:spcPct val="100000"/>
                        </a:lnSpc>
                        <a:spcBef>
                          <a:spcPts val="295"/>
                        </a:spcBef>
                      </a:pPr>
                      <a:r>
                        <a:rPr sz="1050" u="sng" dirty="0">
                          <a:uFill>
                            <a:solidFill>
                              <a:srgbClr val="000000"/>
                            </a:solidFill>
                          </a:uFill>
                          <a:latin typeface="Calibri"/>
                          <a:cs typeface="Calibri"/>
                        </a:rPr>
                        <a:t>Design</a:t>
                      </a:r>
                      <a:r>
                        <a:rPr sz="1050" u="sng" spc="-5" dirty="0">
                          <a:uFill>
                            <a:solidFill>
                              <a:srgbClr val="000000"/>
                            </a:solidFill>
                          </a:uFill>
                          <a:latin typeface="Calibri"/>
                          <a:cs typeface="Calibri"/>
                        </a:rPr>
                        <a:t> </a:t>
                      </a:r>
                      <a:r>
                        <a:rPr sz="1050" u="sng" spc="-10" dirty="0">
                          <a:uFill>
                            <a:solidFill>
                              <a:srgbClr val="000000"/>
                            </a:solidFill>
                          </a:uFill>
                          <a:latin typeface="Calibri"/>
                          <a:cs typeface="Calibri"/>
                        </a:rPr>
                        <a:t>Status</a:t>
                      </a:r>
                      <a:r>
                        <a:rPr sz="1050" spc="-10" dirty="0">
                          <a:latin typeface="Calibri"/>
                          <a:cs typeface="Calibri"/>
                        </a:rPr>
                        <a:t>: </a:t>
                      </a:r>
                      <a:r>
                        <a:rPr sz="1050" dirty="0">
                          <a:latin typeface="Calibri"/>
                          <a:cs typeface="Calibri"/>
                        </a:rPr>
                        <a:t>Detailed</a:t>
                      </a:r>
                      <a:r>
                        <a:rPr sz="1050" spc="-30" dirty="0">
                          <a:latin typeface="Calibri"/>
                          <a:cs typeface="Calibri"/>
                        </a:rPr>
                        <a:t> </a:t>
                      </a:r>
                      <a:r>
                        <a:rPr sz="1050" spc="-10" dirty="0">
                          <a:latin typeface="Calibri"/>
                          <a:cs typeface="Calibri"/>
                        </a:rPr>
                        <a:t>design</a:t>
                      </a:r>
                      <a:endParaRPr sz="1050">
                        <a:latin typeface="Calibri"/>
                        <a:cs typeface="Calibri"/>
                      </a:endParaRPr>
                    </a:p>
                  </a:txBody>
                  <a:tcPr marL="0" marR="0" marT="3746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EF7"/>
                    </a:solidFill>
                  </a:tcPr>
                </a:tc>
                <a:tc>
                  <a:txBody>
                    <a:bodyPr/>
                    <a:lstStyle/>
                    <a:p>
                      <a:pPr marL="90805">
                        <a:lnSpc>
                          <a:spcPct val="100000"/>
                        </a:lnSpc>
                        <a:spcBef>
                          <a:spcPts val="295"/>
                        </a:spcBef>
                      </a:pPr>
                      <a:r>
                        <a:rPr sz="1050" u="sng" dirty="0">
                          <a:uFill>
                            <a:solidFill>
                              <a:srgbClr val="000000"/>
                            </a:solidFill>
                          </a:uFill>
                          <a:latin typeface="Calibri"/>
                          <a:cs typeface="Calibri"/>
                        </a:rPr>
                        <a:t>Design</a:t>
                      </a:r>
                      <a:r>
                        <a:rPr sz="1050" u="sng" spc="-5" dirty="0">
                          <a:uFill>
                            <a:solidFill>
                              <a:srgbClr val="000000"/>
                            </a:solidFill>
                          </a:uFill>
                          <a:latin typeface="Calibri"/>
                          <a:cs typeface="Calibri"/>
                        </a:rPr>
                        <a:t> </a:t>
                      </a:r>
                      <a:r>
                        <a:rPr sz="1050" u="sng" spc="-10" dirty="0">
                          <a:uFill>
                            <a:solidFill>
                              <a:srgbClr val="000000"/>
                            </a:solidFill>
                          </a:uFill>
                          <a:latin typeface="Calibri"/>
                          <a:cs typeface="Calibri"/>
                        </a:rPr>
                        <a:t>Status</a:t>
                      </a:r>
                      <a:r>
                        <a:rPr sz="1050" spc="-10" dirty="0">
                          <a:latin typeface="Calibri"/>
                          <a:cs typeface="Calibri"/>
                        </a:rPr>
                        <a:t>:</a:t>
                      </a:r>
                      <a:endParaRPr sz="1050">
                        <a:latin typeface="Calibri"/>
                        <a:cs typeface="Calibri"/>
                      </a:endParaRPr>
                    </a:p>
                    <a:p>
                      <a:pPr marL="90805">
                        <a:lnSpc>
                          <a:spcPct val="100000"/>
                        </a:lnSpc>
                      </a:pPr>
                      <a:r>
                        <a:rPr sz="1050" spc="-10" dirty="0">
                          <a:latin typeface="Calibri"/>
                          <a:cs typeface="Calibri"/>
                        </a:rPr>
                        <a:t>Pre-</a:t>
                      </a:r>
                      <a:r>
                        <a:rPr sz="1050" dirty="0">
                          <a:latin typeface="Calibri"/>
                          <a:cs typeface="Calibri"/>
                        </a:rPr>
                        <a:t>conceptual</a:t>
                      </a:r>
                      <a:r>
                        <a:rPr sz="1050" spc="15" dirty="0">
                          <a:latin typeface="Calibri"/>
                          <a:cs typeface="Calibri"/>
                        </a:rPr>
                        <a:t> </a:t>
                      </a:r>
                      <a:r>
                        <a:rPr sz="1050" spc="-10" dirty="0">
                          <a:latin typeface="Calibri"/>
                          <a:cs typeface="Calibri"/>
                        </a:rPr>
                        <a:t>design</a:t>
                      </a:r>
                      <a:endParaRPr sz="1050">
                        <a:latin typeface="Calibri"/>
                        <a:cs typeface="Calibri"/>
                      </a:endParaRPr>
                    </a:p>
                  </a:txBody>
                  <a:tcPr marL="0" marR="0" marT="3746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EF7"/>
                    </a:solidFill>
                  </a:tcPr>
                </a:tc>
                <a:tc>
                  <a:txBody>
                    <a:bodyPr/>
                    <a:lstStyle/>
                    <a:p>
                      <a:pPr marL="90805">
                        <a:lnSpc>
                          <a:spcPct val="100000"/>
                        </a:lnSpc>
                        <a:spcBef>
                          <a:spcPts val="295"/>
                        </a:spcBef>
                      </a:pPr>
                      <a:r>
                        <a:rPr sz="1050" u="sng" dirty="0">
                          <a:uFill>
                            <a:solidFill>
                              <a:srgbClr val="000000"/>
                            </a:solidFill>
                          </a:uFill>
                          <a:latin typeface="Calibri"/>
                          <a:cs typeface="Calibri"/>
                        </a:rPr>
                        <a:t>Design</a:t>
                      </a:r>
                      <a:r>
                        <a:rPr sz="1050" u="sng" spc="-5" dirty="0">
                          <a:uFill>
                            <a:solidFill>
                              <a:srgbClr val="000000"/>
                            </a:solidFill>
                          </a:uFill>
                          <a:latin typeface="Calibri"/>
                          <a:cs typeface="Calibri"/>
                        </a:rPr>
                        <a:t> </a:t>
                      </a:r>
                      <a:r>
                        <a:rPr sz="1050" u="sng" spc="-10" dirty="0">
                          <a:uFill>
                            <a:solidFill>
                              <a:srgbClr val="000000"/>
                            </a:solidFill>
                          </a:uFill>
                          <a:latin typeface="Calibri"/>
                          <a:cs typeface="Calibri"/>
                        </a:rPr>
                        <a:t>Status</a:t>
                      </a:r>
                      <a:r>
                        <a:rPr sz="1050" spc="-10" dirty="0">
                          <a:latin typeface="Calibri"/>
                          <a:cs typeface="Calibri"/>
                        </a:rPr>
                        <a:t>:</a:t>
                      </a:r>
                      <a:endParaRPr sz="1050">
                        <a:latin typeface="Calibri"/>
                        <a:cs typeface="Calibri"/>
                      </a:endParaRPr>
                    </a:p>
                    <a:p>
                      <a:pPr marL="90805" marR="136525">
                        <a:lnSpc>
                          <a:spcPct val="100000"/>
                        </a:lnSpc>
                      </a:pPr>
                      <a:r>
                        <a:rPr sz="1050" dirty="0">
                          <a:latin typeface="Calibri"/>
                          <a:cs typeface="Calibri"/>
                        </a:rPr>
                        <a:t>Detailed</a:t>
                      </a:r>
                      <a:r>
                        <a:rPr sz="1050" spc="-30" dirty="0">
                          <a:latin typeface="Calibri"/>
                          <a:cs typeface="Calibri"/>
                        </a:rPr>
                        <a:t> </a:t>
                      </a:r>
                      <a:r>
                        <a:rPr sz="1050" dirty="0">
                          <a:latin typeface="Calibri"/>
                          <a:cs typeface="Calibri"/>
                        </a:rPr>
                        <a:t>design with</a:t>
                      </a:r>
                      <a:r>
                        <a:rPr sz="1050" spc="-25" dirty="0">
                          <a:latin typeface="Calibri"/>
                          <a:cs typeface="Calibri"/>
                        </a:rPr>
                        <a:t> </a:t>
                      </a:r>
                      <a:r>
                        <a:rPr sz="1050" spc="-10" dirty="0">
                          <a:latin typeface="Calibri"/>
                          <a:cs typeface="Calibri"/>
                        </a:rPr>
                        <a:t>potential start-</a:t>
                      </a:r>
                      <a:r>
                        <a:rPr sz="1050" dirty="0">
                          <a:latin typeface="Calibri"/>
                          <a:cs typeface="Calibri"/>
                        </a:rPr>
                        <a:t>up in</a:t>
                      </a:r>
                      <a:r>
                        <a:rPr sz="1050" spc="25" dirty="0">
                          <a:latin typeface="Calibri"/>
                          <a:cs typeface="Calibri"/>
                        </a:rPr>
                        <a:t> </a:t>
                      </a:r>
                      <a:r>
                        <a:rPr sz="1050" spc="-20" dirty="0">
                          <a:latin typeface="Calibri"/>
                          <a:cs typeface="Calibri"/>
                        </a:rPr>
                        <a:t>2026</a:t>
                      </a:r>
                      <a:endParaRPr sz="1050">
                        <a:latin typeface="Calibri"/>
                        <a:cs typeface="Calibri"/>
                      </a:endParaRPr>
                    </a:p>
                  </a:txBody>
                  <a:tcPr marL="0" marR="0" marT="3746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EF7"/>
                    </a:solidFill>
                  </a:tcPr>
                </a:tc>
                <a:tc>
                  <a:txBody>
                    <a:bodyPr/>
                    <a:lstStyle/>
                    <a:p>
                      <a:pPr marL="90805" marR="758190">
                        <a:lnSpc>
                          <a:spcPct val="100000"/>
                        </a:lnSpc>
                        <a:spcBef>
                          <a:spcPts val="295"/>
                        </a:spcBef>
                      </a:pPr>
                      <a:r>
                        <a:rPr sz="1050" u="sng" dirty="0">
                          <a:uFill>
                            <a:solidFill>
                              <a:srgbClr val="000000"/>
                            </a:solidFill>
                          </a:uFill>
                          <a:latin typeface="Calibri"/>
                          <a:cs typeface="Calibri"/>
                        </a:rPr>
                        <a:t>Design</a:t>
                      </a:r>
                      <a:r>
                        <a:rPr sz="1050" u="sng" spc="-5" dirty="0">
                          <a:uFill>
                            <a:solidFill>
                              <a:srgbClr val="000000"/>
                            </a:solidFill>
                          </a:uFill>
                          <a:latin typeface="Calibri"/>
                          <a:cs typeface="Calibri"/>
                        </a:rPr>
                        <a:t> </a:t>
                      </a:r>
                      <a:r>
                        <a:rPr sz="1050" u="sng" spc="-10" dirty="0">
                          <a:uFill>
                            <a:solidFill>
                              <a:srgbClr val="000000"/>
                            </a:solidFill>
                          </a:uFill>
                          <a:latin typeface="Calibri"/>
                          <a:cs typeface="Calibri"/>
                        </a:rPr>
                        <a:t>Status</a:t>
                      </a:r>
                      <a:r>
                        <a:rPr sz="1050" spc="-10" dirty="0">
                          <a:latin typeface="Calibri"/>
                          <a:cs typeface="Calibri"/>
                        </a:rPr>
                        <a:t>: </a:t>
                      </a:r>
                      <a:r>
                        <a:rPr sz="1050" dirty="0">
                          <a:latin typeface="Calibri"/>
                          <a:cs typeface="Calibri"/>
                        </a:rPr>
                        <a:t>Conceptual</a:t>
                      </a:r>
                      <a:r>
                        <a:rPr sz="1050" spc="-20" dirty="0">
                          <a:latin typeface="Calibri"/>
                          <a:cs typeface="Calibri"/>
                        </a:rPr>
                        <a:t> </a:t>
                      </a:r>
                      <a:r>
                        <a:rPr sz="1050" spc="-10" dirty="0">
                          <a:latin typeface="Calibri"/>
                          <a:cs typeface="Calibri"/>
                        </a:rPr>
                        <a:t>Design</a:t>
                      </a:r>
                      <a:endParaRPr sz="1050">
                        <a:latin typeface="Calibri"/>
                        <a:cs typeface="Calibri"/>
                      </a:endParaRPr>
                    </a:p>
                  </a:txBody>
                  <a:tcPr marL="0" marR="0" marT="3746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EF7"/>
                    </a:solidFill>
                  </a:tcPr>
                </a:tc>
                <a:tc>
                  <a:txBody>
                    <a:bodyPr/>
                    <a:lstStyle/>
                    <a:p>
                      <a:pPr marL="90805" marR="770890">
                        <a:lnSpc>
                          <a:spcPct val="100000"/>
                        </a:lnSpc>
                        <a:spcBef>
                          <a:spcPts val="295"/>
                        </a:spcBef>
                      </a:pPr>
                      <a:r>
                        <a:rPr sz="1050" u="sng" dirty="0">
                          <a:uFill>
                            <a:solidFill>
                              <a:srgbClr val="000000"/>
                            </a:solidFill>
                          </a:uFill>
                          <a:latin typeface="Calibri"/>
                          <a:cs typeface="Calibri"/>
                        </a:rPr>
                        <a:t>Design</a:t>
                      </a:r>
                      <a:r>
                        <a:rPr sz="1050" u="sng" spc="-5" dirty="0">
                          <a:uFill>
                            <a:solidFill>
                              <a:srgbClr val="000000"/>
                            </a:solidFill>
                          </a:uFill>
                          <a:latin typeface="Calibri"/>
                          <a:cs typeface="Calibri"/>
                        </a:rPr>
                        <a:t> </a:t>
                      </a:r>
                      <a:r>
                        <a:rPr sz="1050" u="sng" spc="-10" dirty="0">
                          <a:uFill>
                            <a:solidFill>
                              <a:srgbClr val="000000"/>
                            </a:solidFill>
                          </a:uFill>
                          <a:latin typeface="Calibri"/>
                          <a:cs typeface="Calibri"/>
                        </a:rPr>
                        <a:t>Status</a:t>
                      </a:r>
                      <a:r>
                        <a:rPr sz="1050" spc="-10" dirty="0">
                          <a:latin typeface="Calibri"/>
                          <a:cs typeface="Calibri"/>
                        </a:rPr>
                        <a:t>: </a:t>
                      </a:r>
                      <a:r>
                        <a:rPr sz="1050" dirty="0">
                          <a:latin typeface="Calibri"/>
                          <a:cs typeface="Calibri"/>
                        </a:rPr>
                        <a:t>Conceptual</a:t>
                      </a:r>
                      <a:r>
                        <a:rPr sz="1050" spc="-20" dirty="0">
                          <a:latin typeface="Calibri"/>
                          <a:cs typeface="Calibri"/>
                        </a:rPr>
                        <a:t> </a:t>
                      </a:r>
                      <a:r>
                        <a:rPr sz="1050" spc="-10" dirty="0">
                          <a:latin typeface="Calibri"/>
                          <a:cs typeface="Calibri"/>
                        </a:rPr>
                        <a:t>design</a:t>
                      </a:r>
                      <a:endParaRPr sz="1050">
                        <a:latin typeface="Calibri"/>
                        <a:cs typeface="Calibri"/>
                      </a:endParaRPr>
                    </a:p>
                  </a:txBody>
                  <a:tcPr marL="0" marR="0" marT="3746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EF7"/>
                    </a:solidFill>
                  </a:tcPr>
                </a:tc>
                <a:extLst>
                  <a:ext uri="{0D108BD9-81ED-4DB2-BD59-A6C34878D82A}">
                    <a16:rowId xmlns:a16="http://schemas.microsoft.com/office/drawing/2014/main" val="10002"/>
                  </a:ext>
                </a:extLst>
              </a:tr>
              <a:tr h="1464310">
                <a:tc>
                  <a:txBody>
                    <a:bodyPr/>
                    <a:lstStyle/>
                    <a:p>
                      <a:pPr marL="262255" indent="-171450">
                        <a:lnSpc>
                          <a:spcPct val="100000"/>
                        </a:lnSpc>
                        <a:spcBef>
                          <a:spcPts val="295"/>
                        </a:spcBef>
                        <a:buFont typeface="Arial"/>
                        <a:buChar char="•"/>
                        <a:tabLst>
                          <a:tab pos="262890" algn="l"/>
                        </a:tabLst>
                      </a:pPr>
                      <a:r>
                        <a:rPr sz="1000" dirty="0">
                          <a:latin typeface="Calibri"/>
                          <a:cs typeface="Calibri"/>
                        </a:rPr>
                        <a:t>Toshiba,</a:t>
                      </a:r>
                      <a:r>
                        <a:rPr sz="1000" spc="-45" dirty="0">
                          <a:latin typeface="Calibri"/>
                          <a:cs typeface="Calibri"/>
                        </a:rPr>
                        <a:t> </a:t>
                      </a:r>
                      <a:r>
                        <a:rPr sz="1000" spc="-10" dirty="0">
                          <a:latin typeface="Calibri"/>
                          <a:cs typeface="Calibri"/>
                        </a:rPr>
                        <a:t>Japan</a:t>
                      </a:r>
                      <a:endParaRPr sz="1000">
                        <a:latin typeface="Calibri"/>
                        <a:cs typeface="Calibri"/>
                      </a:endParaRPr>
                    </a:p>
                    <a:p>
                      <a:pPr marL="262255" marR="361315" indent="-171450">
                        <a:lnSpc>
                          <a:spcPct val="100000"/>
                        </a:lnSpc>
                        <a:buFont typeface="Arial"/>
                        <a:buChar char="•"/>
                        <a:tabLst>
                          <a:tab pos="262890" algn="l"/>
                        </a:tabLst>
                      </a:pPr>
                      <a:r>
                        <a:rPr sz="1000" dirty="0">
                          <a:latin typeface="Calibri"/>
                          <a:cs typeface="Calibri"/>
                        </a:rPr>
                        <a:t>Liquid</a:t>
                      </a:r>
                      <a:r>
                        <a:rPr sz="1000" spc="-25" dirty="0">
                          <a:latin typeface="Calibri"/>
                          <a:cs typeface="Calibri"/>
                        </a:rPr>
                        <a:t> </a:t>
                      </a:r>
                      <a:r>
                        <a:rPr sz="1000" dirty="0">
                          <a:latin typeface="Calibri"/>
                          <a:cs typeface="Calibri"/>
                        </a:rPr>
                        <a:t>metal</a:t>
                      </a:r>
                      <a:r>
                        <a:rPr sz="1000" spc="-25" dirty="0">
                          <a:latin typeface="Calibri"/>
                          <a:cs typeface="Calibri"/>
                        </a:rPr>
                        <a:t> </a:t>
                      </a:r>
                      <a:r>
                        <a:rPr sz="1000" dirty="0">
                          <a:latin typeface="Calibri"/>
                          <a:cs typeface="Calibri"/>
                        </a:rPr>
                        <a:t>cooled</a:t>
                      </a:r>
                      <a:r>
                        <a:rPr sz="1000" spc="-25" dirty="0">
                          <a:latin typeface="Calibri"/>
                          <a:cs typeface="Calibri"/>
                        </a:rPr>
                        <a:t> </a:t>
                      </a:r>
                      <a:r>
                        <a:rPr sz="1000" spc="-20" dirty="0">
                          <a:latin typeface="Calibri"/>
                          <a:cs typeface="Calibri"/>
                        </a:rPr>
                        <a:t>fast </a:t>
                      </a:r>
                      <a:r>
                        <a:rPr sz="1000" dirty="0">
                          <a:latin typeface="Calibri"/>
                          <a:cs typeface="Calibri"/>
                        </a:rPr>
                        <a:t>reactor</a:t>
                      </a:r>
                      <a:r>
                        <a:rPr sz="1000" spc="-25" dirty="0">
                          <a:latin typeface="Calibri"/>
                          <a:cs typeface="Calibri"/>
                        </a:rPr>
                        <a:t> </a:t>
                      </a:r>
                      <a:r>
                        <a:rPr sz="1000" dirty="0">
                          <a:latin typeface="Calibri"/>
                          <a:cs typeface="Calibri"/>
                        </a:rPr>
                        <a:t>(pool</a:t>
                      </a:r>
                      <a:r>
                        <a:rPr sz="1000" spc="-25" dirty="0">
                          <a:latin typeface="Calibri"/>
                          <a:cs typeface="Calibri"/>
                        </a:rPr>
                        <a:t> </a:t>
                      </a:r>
                      <a:r>
                        <a:rPr sz="1000" spc="-10" dirty="0">
                          <a:latin typeface="Calibri"/>
                          <a:cs typeface="Calibri"/>
                        </a:rPr>
                        <a:t>type)</a:t>
                      </a:r>
                      <a:endParaRPr sz="1000">
                        <a:latin typeface="Calibri"/>
                        <a:cs typeface="Calibri"/>
                      </a:endParaRPr>
                    </a:p>
                    <a:p>
                      <a:pPr marL="262255" indent="-171450">
                        <a:lnSpc>
                          <a:spcPct val="100000"/>
                        </a:lnSpc>
                        <a:buFont typeface="Arial"/>
                        <a:buChar char="•"/>
                        <a:tabLst>
                          <a:tab pos="262890" algn="l"/>
                        </a:tabLst>
                      </a:pPr>
                      <a:r>
                        <a:rPr sz="1000" dirty="0">
                          <a:latin typeface="Calibri"/>
                          <a:cs typeface="Calibri"/>
                        </a:rPr>
                        <a:t>30 MWt</a:t>
                      </a:r>
                      <a:r>
                        <a:rPr sz="1000" spc="-10" dirty="0">
                          <a:latin typeface="Calibri"/>
                          <a:cs typeface="Calibri"/>
                        </a:rPr>
                        <a:t> </a:t>
                      </a:r>
                      <a:r>
                        <a:rPr sz="1000" dirty="0">
                          <a:latin typeface="Calibri"/>
                          <a:cs typeface="Calibri"/>
                        </a:rPr>
                        <a:t>/</a:t>
                      </a:r>
                      <a:r>
                        <a:rPr sz="1000" spc="-5" dirty="0">
                          <a:latin typeface="Calibri"/>
                          <a:cs typeface="Calibri"/>
                        </a:rPr>
                        <a:t> </a:t>
                      </a:r>
                      <a:r>
                        <a:rPr sz="1000" dirty="0">
                          <a:latin typeface="Calibri"/>
                          <a:cs typeface="Calibri"/>
                        </a:rPr>
                        <a:t>10 </a:t>
                      </a:r>
                      <a:r>
                        <a:rPr sz="1000" spc="-25" dirty="0">
                          <a:latin typeface="Calibri"/>
                          <a:cs typeface="Calibri"/>
                        </a:rPr>
                        <a:t>MWe</a:t>
                      </a:r>
                      <a:endParaRPr sz="1000">
                        <a:latin typeface="Calibri"/>
                        <a:cs typeface="Calibri"/>
                      </a:endParaRPr>
                    </a:p>
                    <a:p>
                      <a:pPr marL="262255" indent="-172085">
                        <a:lnSpc>
                          <a:spcPct val="100000"/>
                        </a:lnSpc>
                        <a:buFont typeface="Arial"/>
                        <a:buChar char="•"/>
                        <a:tabLst>
                          <a:tab pos="262890" algn="l"/>
                        </a:tabLst>
                      </a:pPr>
                      <a:r>
                        <a:rPr sz="1000" dirty="0">
                          <a:latin typeface="Calibri"/>
                          <a:cs typeface="Calibri"/>
                        </a:rPr>
                        <a:t>Forced</a:t>
                      </a:r>
                      <a:r>
                        <a:rPr sz="1000" spc="-20" dirty="0">
                          <a:latin typeface="Calibri"/>
                          <a:cs typeface="Calibri"/>
                        </a:rPr>
                        <a:t> </a:t>
                      </a:r>
                      <a:r>
                        <a:rPr sz="1000" spc="-10" dirty="0">
                          <a:latin typeface="Calibri"/>
                          <a:cs typeface="Calibri"/>
                        </a:rPr>
                        <a:t>Circulation</a:t>
                      </a:r>
                      <a:endParaRPr sz="1000">
                        <a:latin typeface="Calibri"/>
                        <a:cs typeface="Calibri"/>
                      </a:endParaRPr>
                    </a:p>
                    <a:p>
                      <a:pPr marL="262255" indent="-172085">
                        <a:lnSpc>
                          <a:spcPts val="1200"/>
                        </a:lnSpc>
                        <a:buFont typeface="Arial"/>
                        <a:buChar char="•"/>
                        <a:tabLst>
                          <a:tab pos="262890" algn="l"/>
                        </a:tabLst>
                      </a:pPr>
                      <a:r>
                        <a:rPr sz="1000" dirty="0">
                          <a:latin typeface="Calibri"/>
                          <a:cs typeface="Calibri"/>
                        </a:rPr>
                        <a:t>Core</a:t>
                      </a:r>
                      <a:r>
                        <a:rPr sz="1000" spc="-20" dirty="0">
                          <a:latin typeface="Calibri"/>
                          <a:cs typeface="Calibri"/>
                        </a:rPr>
                        <a:t> </a:t>
                      </a:r>
                      <a:r>
                        <a:rPr sz="1000" dirty="0">
                          <a:latin typeface="Calibri"/>
                          <a:cs typeface="Calibri"/>
                        </a:rPr>
                        <a:t>Outlet</a:t>
                      </a:r>
                      <a:r>
                        <a:rPr sz="1000" spc="-20" dirty="0">
                          <a:latin typeface="Calibri"/>
                          <a:cs typeface="Calibri"/>
                        </a:rPr>
                        <a:t> </a:t>
                      </a:r>
                      <a:r>
                        <a:rPr sz="1000" dirty="0">
                          <a:latin typeface="Calibri"/>
                          <a:cs typeface="Calibri"/>
                        </a:rPr>
                        <a:t>Temp:</a:t>
                      </a:r>
                      <a:r>
                        <a:rPr sz="1000" spc="-15" dirty="0">
                          <a:latin typeface="Calibri"/>
                          <a:cs typeface="Calibri"/>
                        </a:rPr>
                        <a:t> </a:t>
                      </a:r>
                      <a:r>
                        <a:rPr sz="1000" spc="-20" dirty="0">
                          <a:latin typeface="Calibri"/>
                          <a:cs typeface="Calibri"/>
                        </a:rPr>
                        <a:t>510</a:t>
                      </a:r>
                      <a:r>
                        <a:rPr sz="975" spc="-30" baseline="25641" dirty="0">
                          <a:latin typeface="Calibri"/>
                          <a:cs typeface="Calibri"/>
                        </a:rPr>
                        <a:t>o</a:t>
                      </a:r>
                      <a:r>
                        <a:rPr sz="1000" spc="-20" dirty="0">
                          <a:latin typeface="Calibri"/>
                          <a:cs typeface="Calibri"/>
                        </a:rPr>
                        <a:t>C</a:t>
                      </a:r>
                      <a:endParaRPr sz="1000">
                        <a:latin typeface="Calibri"/>
                        <a:cs typeface="Calibri"/>
                      </a:endParaRPr>
                    </a:p>
                    <a:p>
                      <a:pPr marL="262255" indent="-171450">
                        <a:lnSpc>
                          <a:spcPct val="100000"/>
                        </a:lnSpc>
                        <a:buFont typeface="Arial"/>
                        <a:buChar char="•"/>
                        <a:tabLst>
                          <a:tab pos="262890" algn="l"/>
                        </a:tabLst>
                      </a:pPr>
                      <a:r>
                        <a:rPr sz="1000" dirty="0">
                          <a:latin typeface="Calibri"/>
                          <a:cs typeface="Calibri"/>
                        </a:rPr>
                        <a:t>Enrichment:</a:t>
                      </a:r>
                      <a:r>
                        <a:rPr sz="1000" spc="-40" dirty="0">
                          <a:latin typeface="Calibri"/>
                          <a:cs typeface="Calibri"/>
                        </a:rPr>
                        <a:t> </a:t>
                      </a:r>
                      <a:r>
                        <a:rPr sz="1000" spc="-20" dirty="0">
                          <a:latin typeface="Calibri"/>
                          <a:cs typeface="Calibri"/>
                        </a:rPr>
                        <a:t>&lt;20%</a:t>
                      </a:r>
                      <a:endParaRPr sz="1000">
                        <a:latin typeface="Calibri"/>
                        <a:cs typeface="Calibri"/>
                      </a:endParaRPr>
                    </a:p>
                    <a:p>
                      <a:pPr marL="262255" indent="-171450">
                        <a:lnSpc>
                          <a:spcPct val="100000"/>
                        </a:lnSpc>
                        <a:buFont typeface="Arial"/>
                        <a:buChar char="•"/>
                        <a:tabLst>
                          <a:tab pos="262890" algn="l"/>
                        </a:tabLst>
                      </a:pPr>
                      <a:r>
                        <a:rPr sz="1000" dirty="0">
                          <a:latin typeface="Calibri"/>
                          <a:cs typeface="Calibri"/>
                        </a:rPr>
                        <a:t>Refuel</a:t>
                      </a:r>
                      <a:r>
                        <a:rPr sz="1000" spc="-40" dirty="0">
                          <a:latin typeface="Calibri"/>
                          <a:cs typeface="Calibri"/>
                        </a:rPr>
                        <a:t> </a:t>
                      </a:r>
                      <a:r>
                        <a:rPr sz="1000" dirty="0">
                          <a:latin typeface="Calibri"/>
                          <a:cs typeface="Calibri"/>
                        </a:rPr>
                        <a:t>interval:</a:t>
                      </a:r>
                      <a:r>
                        <a:rPr sz="1000" spc="-30" dirty="0">
                          <a:latin typeface="Calibri"/>
                          <a:cs typeface="Calibri"/>
                        </a:rPr>
                        <a:t> </a:t>
                      </a:r>
                      <a:r>
                        <a:rPr sz="1000" spc="-25" dirty="0">
                          <a:latin typeface="Calibri"/>
                          <a:cs typeface="Calibri"/>
                        </a:rPr>
                        <a:t>N/A</a:t>
                      </a:r>
                      <a:endParaRPr sz="1000">
                        <a:latin typeface="Calibri"/>
                        <a:cs typeface="Calibri"/>
                      </a:endParaRPr>
                    </a:p>
                  </a:txBody>
                  <a:tcPr marL="0" marR="0" marT="3746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2DEEE"/>
                    </a:solidFill>
                  </a:tcPr>
                </a:tc>
                <a:tc>
                  <a:txBody>
                    <a:bodyPr/>
                    <a:lstStyle/>
                    <a:p>
                      <a:pPr marL="262255" indent="-172085">
                        <a:lnSpc>
                          <a:spcPct val="100000"/>
                        </a:lnSpc>
                        <a:spcBef>
                          <a:spcPts val="295"/>
                        </a:spcBef>
                        <a:buFont typeface="Arial"/>
                        <a:buChar char="•"/>
                        <a:tabLst>
                          <a:tab pos="262890" algn="l"/>
                        </a:tabLst>
                      </a:pPr>
                      <a:r>
                        <a:rPr sz="1000" dirty="0">
                          <a:latin typeface="Calibri"/>
                          <a:cs typeface="Calibri"/>
                        </a:rPr>
                        <a:t>UNIST,</a:t>
                      </a:r>
                      <a:r>
                        <a:rPr sz="1000" spc="-30" dirty="0">
                          <a:latin typeface="Calibri"/>
                          <a:cs typeface="Calibri"/>
                        </a:rPr>
                        <a:t> </a:t>
                      </a:r>
                      <a:r>
                        <a:rPr sz="1000" dirty="0">
                          <a:latin typeface="Calibri"/>
                          <a:cs typeface="Calibri"/>
                        </a:rPr>
                        <a:t>Republic</a:t>
                      </a:r>
                      <a:r>
                        <a:rPr sz="1000" spc="-30" dirty="0">
                          <a:latin typeface="Calibri"/>
                          <a:cs typeface="Calibri"/>
                        </a:rPr>
                        <a:t> </a:t>
                      </a:r>
                      <a:r>
                        <a:rPr sz="1000" dirty="0">
                          <a:latin typeface="Calibri"/>
                          <a:cs typeface="Calibri"/>
                        </a:rPr>
                        <a:t>of</a:t>
                      </a:r>
                      <a:r>
                        <a:rPr sz="1000" spc="-20" dirty="0">
                          <a:latin typeface="Calibri"/>
                          <a:cs typeface="Calibri"/>
                        </a:rPr>
                        <a:t> Korea</a:t>
                      </a:r>
                      <a:endParaRPr sz="1000">
                        <a:latin typeface="Calibri"/>
                        <a:cs typeface="Calibri"/>
                      </a:endParaRPr>
                    </a:p>
                    <a:p>
                      <a:pPr marL="262255" indent="-172085">
                        <a:lnSpc>
                          <a:spcPct val="100000"/>
                        </a:lnSpc>
                        <a:buFont typeface="Arial"/>
                        <a:buChar char="•"/>
                        <a:tabLst>
                          <a:tab pos="262890" algn="l"/>
                        </a:tabLst>
                      </a:pPr>
                      <a:r>
                        <a:rPr sz="1000" spc="-10" dirty="0">
                          <a:latin typeface="Calibri"/>
                          <a:cs typeface="Calibri"/>
                        </a:rPr>
                        <a:t>Lead-</a:t>
                      </a:r>
                      <a:r>
                        <a:rPr sz="1000" dirty="0">
                          <a:latin typeface="Calibri"/>
                          <a:cs typeface="Calibri"/>
                        </a:rPr>
                        <a:t>bismuth</a:t>
                      </a:r>
                      <a:r>
                        <a:rPr sz="1000" spc="-20" dirty="0">
                          <a:latin typeface="Calibri"/>
                          <a:cs typeface="Calibri"/>
                        </a:rPr>
                        <a:t> </a:t>
                      </a:r>
                      <a:r>
                        <a:rPr sz="1000" dirty="0">
                          <a:latin typeface="Calibri"/>
                          <a:cs typeface="Calibri"/>
                        </a:rPr>
                        <a:t>cooled</a:t>
                      </a:r>
                      <a:r>
                        <a:rPr sz="1000" spc="-15" dirty="0">
                          <a:latin typeface="Calibri"/>
                          <a:cs typeface="Calibri"/>
                        </a:rPr>
                        <a:t> </a:t>
                      </a:r>
                      <a:r>
                        <a:rPr sz="1000" spc="-10" dirty="0">
                          <a:latin typeface="Calibri"/>
                          <a:cs typeface="Calibri"/>
                        </a:rPr>
                        <a:t>reactor</a:t>
                      </a:r>
                      <a:endParaRPr sz="1000">
                        <a:latin typeface="Calibri"/>
                        <a:cs typeface="Calibri"/>
                      </a:endParaRPr>
                    </a:p>
                    <a:p>
                      <a:pPr marL="262255" indent="-172085">
                        <a:lnSpc>
                          <a:spcPct val="100000"/>
                        </a:lnSpc>
                        <a:buFont typeface="Arial"/>
                        <a:buChar char="•"/>
                        <a:tabLst>
                          <a:tab pos="262890" algn="l"/>
                        </a:tabLst>
                      </a:pPr>
                      <a:r>
                        <a:rPr sz="1000" dirty="0">
                          <a:latin typeface="Calibri"/>
                          <a:cs typeface="Calibri"/>
                        </a:rPr>
                        <a:t>60 MWt</a:t>
                      </a:r>
                      <a:r>
                        <a:rPr sz="1000" spc="-10" dirty="0">
                          <a:latin typeface="Calibri"/>
                          <a:cs typeface="Calibri"/>
                        </a:rPr>
                        <a:t> </a:t>
                      </a:r>
                      <a:r>
                        <a:rPr sz="1000" dirty="0">
                          <a:latin typeface="Calibri"/>
                          <a:cs typeface="Calibri"/>
                        </a:rPr>
                        <a:t>/</a:t>
                      </a:r>
                      <a:r>
                        <a:rPr sz="1000" spc="-5" dirty="0">
                          <a:latin typeface="Calibri"/>
                          <a:cs typeface="Calibri"/>
                        </a:rPr>
                        <a:t> </a:t>
                      </a:r>
                      <a:r>
                        <a:rPr sz="1000" dirty="0">
                          <a:latin typeface="Calibri"/>
                          <a:cs typeface="Calibri"/>
                        </a:rPr>
                        <a:t>20 </a:t>
                      </a:r>
                      <a:r>
                        <a:rPr sz="1000" spc="-25" dirty="0">
                          <a:latin typeface="Calibri"/>
                          <a:cs typeface="Calibri"/>
                        </a:rPr>
                        <a:t>MWe</a:t>
                      </a:r>
                      <a:endParaRPr sz="1000">
                        <a:latin typeface="Calibri"/>
                        <a:cs typeface="Calibri"/>
                      </a:endParaRPr>
                    </a:p>
                    <a:p>
                      <a:pPr marL="262255" indent="-172085">
                        <a:lnSpc>
                          <a:spcPct val="100000"/>
                        </a:lnSpc>
                        <a:buFont typeface="Arial"/>
                        <a:buChar char="•"/>
                        <a:tabLst>
                          <a:tab pos="262890" algn="l"/>
                        </a:tabLst>
                      </a:pPr>
                      <a:r>
                        <a:rPr sz="1000" dirty="0">
                          <a:latin typeface="Calibri"/>
                          <a:cs typeface="Calibri"/>
                        </a:rPr>
                        <a:t>Electromagnetic</a:t>
                      </a:r>
                      <a:r>
                        <a:rPr sz="1000" spc="-45" dirty="0">
                          <a:latin typeface="Calibri"/>
                          <a:cs typeface="Calibri"/>
                        </a:rPr>
                        <a:t> </a:t>
                      </a:r>
                      <a:r>
                        <a:rPr sz="1000" spc="-20" dirty="0">
                          <a:latin typeface="Calibri"/>
                          <a:cs typeface="Calibri"/>
                        </a:rPr>
                        <a:t>pump</a:t>
                      </a:r>
                      <a:endParaRPr sz="1000">
                        <a:latin typeface="Calibri"/>
                        <a:cs typeface="Calibri"/>
                      </a:endParaRPr>
                    </a:p>
                    <a:p>
                      <a:pPr marL="262255" indent="-172085">
                        <a:lnSpc>
                          <a:spcPts val="1200"/>
                        </a:lnSpc>
                        <a:buFont typeface="Arial"/>
                        <a:buChar char="•"/>
                        <a:tabLst>
                          <a:tab pos="262890" algn="l"/>
                        </a:tabLst>
                      </a:pPr>
                      <a:r>
                        <a:rPr sz="1000" dirty="0">
                          <a:latin typeface="Calibri"/>
                          <a:cs typeface="Calibri"/>
                        </a:rPr>
                        <a:t>Core</a:t>
                      </a:r>
                      <a:r>
                        <a:rPr sz="1000" spc="-20" dirty="0">
                          <a:latin typeface="Calibri"/>
                          <a:cs typeface="Calibri"/>
                        </a:rPr>
                        <a:t> </a:t>
                      </a:r>
                      <a:r>
                        <a:rPr sz="1000" dirty="0">
                          <a:latin typeface="Calibri"/>
                          <a:cs typeface="Calibri"/>
                        </a:rPr>
                        <a:t>Outlet</a:t>
                      </a:r>
                      <a:r>
                        <a:rPr sz="1000" spc="-20" dirty="0">
                          <a:latin typeface="Calibri"/>
                          <a:cs typeface="Calibri"/>
                        </a:rPr>
                        <a:t> </a:t>
                      </a:r>
                      <a:r>
                        <a:rPr sz="1000" dirty="0">
                          <a:latin typeface="Calibri"/>
                          <a:cs typeface="Calibri"/>
                        </a:rPr>
                        <a:t>Temp:</a:t>
                      </a:r>
                      <a:r>
                        <a:rPr sz="1000" spc="-15" dirty="0">
                          <a:latin typeface="Calibri"/>
                          <a:cs typeface="Calibri"/>
                        </a:rPr>
                        <a:t> </a:t>
                      </a:r>
                      <a:r>
                        <a:rPr sz="1000" spc="-20" dirty="0">
                          <a:latin typeface="Calibri"/>
                          <a:cs typeface="Calibri"/>
                        </a:rPr>
                        <a:t>350</a:t>
                      </a:r>
                      <a:r>
                        <a:rPr sz="975" spc="-30" baseline="25641" dirty="0">
                          <a:latin typeface="Calibri"/>
                          <a:cs typeface="Calibri"/>
                        </a:rPr>
                        <a:t>o</a:t>
                      </a:r>
                      <a:r>
                        <a:rPr sz="1000" spc="-20" dirty="0">
                          <a:latin typeface="Calibri"/>
                          <a:cs typeface="Calibri"/>
                        </a:rPr>
                        <a:t>C</a:t>
                      </a:r>
                      <a:endParaRPr sz="1000">
                        <a:latin typeface="Calibri"/>
                        <a:cs typeface="Calibri"/>
                      </a:endParaRPr>
                    </a:p>
                    <a:p>
                      <a:pPr marL="262255" marR="226060" indent="-171450">
                        <a:lnSpc>
                          <a:spcPts val="1200"/>
                        </a:lnSpc>
                        <a:spcBef>
                          <a:spcPts val="40"/>
                        </a:spcBef>
                        <a:buFont typeface="Arial"/>
                        <a:buChar char="•"/>
                        <a:tabLst>
                          <a:tab pos="262890" algn="l"/>
                        </a:tabLst>
                      </a:pPr>
                      <a:r>
                        <a:rPr sz="1000" dirty="0">
                          <a:latin typeface="Calibri"/>
                          <a:cs typeface="Calibri"/>
                        </a:rPr>
                        <a:t>Enrichment:</a:t>
                      </a:r>
                      <a:r>
                        <a:rPr sz="1000" spc="-30" dirty="0">
                          <a:latin typeface="Calibri"/>
                          <a:cs typeface="Calibri"/>
                        </a:rPr>
                        <a:t> </a:t>
                      </a:r>
                      <a:r>
                        <a:rPr sz="1000" dirty="0">
                          <a:latin typeface="Calibri"/>
                          <a:cs typeface="Calibri"/>
                        </a:rPr>
                        <a:t>3</a:t>
                      </a:r>
                      <a:r>
                        <a:rPr sz="1000" spc="-10" dirty="0">
                          <a:latin typeface="Calibri"/>
                          <a:cs typeface="Calibri"/>
                        </a:rPr>
                        <a:t> </a:t>
                      </a:r>
                      <a:r>
                        <a:rPr sz="1000" dirty="0">
                          <a:latin typeface="Calibri"/>
                          <a:cs typeface="Calibri"/>
                        </a:rPr>
                        <a:t>radial</a:t>
                      </a:r>
                      <a:r>
                        <a:rPr sz="1000" spc="-35" dirty="0">
                          <a:latin typeface="Calibri"/>
                          <a:cs typeface="Calibri"/>
                        </a:rPr>
                        <a:t> </a:t>
                      </a:r>
                      <a:r>
                        <a:rPr sz="1000" spc="-20" dirty="0">
                          <a:latin typeface="Calibri"/>
                          <a:cs typeface="Calibri"/>
                        </a:rPr>
                        <a:t>zones </a:t>
                      </a:r>
                      <a:r>
                        <a:rPr sz="1000" dirty="0">
                          <a:latin typeface="Calibri"/>
                          <a:cs typeface="Calibri"/>
                        </a:rPr>
                        <a:t>(8,</a:t>
                      </a:r>
                      <a:r>
                        <a:rPr sz="1000" spc="-5" dirty="0">
                          <a:latin typeface="Calibri"/>
                          <a:cs typeface="Calibri"/>
                        </a:rPr>
                        <a:t> </a:t>
                      </a:r>
                      <a:r>
                        <a:rPr sz="1000" dirty="0">
                          <a:latin typeface="Calibri"/>
                          <a:cs typeface="Calibri"/>
                        </a:rPr>
                        <a:t>10 and</a:t>
                      </a:r>
                      <a:r>
                        <a:rPr sz="1000" spc="-10" dirty="0">
                          <a:latin typeface="Calibri"/>
                          <a:cs typeface="Calibri"/>
                        </a:rPr>
                        <a:t> </a:t>
                      </a:r>
                      <a:r>
                        <a:rPr sz="1000" spc="-20" dirty="0">
                          <a:latin typeface="Calibri"/>
                          <a:cs typeface="Calibri"/>
                        </a:rPr>
                        <a:t>12%)</a:t>
                      </a:r>
                      <a:endParaRPr sz="1000">
                        <a:latin typeface="Calibri"/>
                        <a:cs typeface="Calibri"/>
                      </a:endParaRPr>
                    </a:p>
                    <a:p>
                      <a:pPr marL="262255" indent="-171450">
                        <a:lnSpc>
                          <a:spcPts val="1160"/>
                        </a:lnSpc>
                        <a:buFont typeface="Arial"/>
                        <a:buChar char="•"/>
                        <a:tabLst>
                          <a:tab pos="262890" algn="l"/>
                        </a:tabLst>
                      </a:pPr>
                      <a:r>
                        <a:rPr sz="1000" dirty="0">
                          <a:latin typeface="Calibri"/>
                          <a:cs typeface="Calibri"/>
                        </a:rPr>
                        <a:t>Refuel</a:t>
                      </a:r>
                      <a:r>
                        <a:rPr sz="1000" spc="-35" dirty="0">
                          <a:latin typeface="Calibri"/>
                          <a:cs typeface="Calibri"/>
                        </a:rPr>
                        <a:t> </a:t>
                      </a:r>
                      <a:r>
                        <a:rPr sz="1000" dirty="0">
                          <a:latin typeface="Calibri"/>
                          <a:cs typeface="Calibri"/>
                        </a:rPr>
                        <a:t>interval:</a:t>
                      </a:r>
                      <a:r>
                        <a:rPr sz="1000" spc="-25" dirty="0">
                          <a:latin typeface="Calibri"/>
                          <a:cs typeface="Calibri"/>
                        </a:rPr>
                        <a:t> </a:t>
                      </a:r>
                      <a:r>
                        <a:rPr sz="1000" dirty="0">
                          <a:latin typeface="Calibri"/>
                          <a:cs typeface="Calibri"/>
                        </a:rPr>
                        <a:t>No</a:t>
                      </a:r>
                      <a:r>
                        <a:rPr sz="1000" spc="-15" dirty="0">
                          <a:latin typeface="Calibri"/>
                          <a:cs typeface="Calibri"/>
                        </a:rPr>
                        <a:t> </a:t>
                      </a:r>
                      <a:r>
                        <a:rPr sz="1000" spc="-10" dirty="0">
                          <a:latin typeface="Calibri"/>
                          <a:cs typeface="Calibri"/>
                        </a:rPr>
                        <a:t>refuelling</a:t>
                      </a:r>
                      <a:endParaRPr sz="1000">
                        <a:latin typeface="Calibri"/>
                        <a:cs typeface="Calibri"/>
                      </a:endParaRPr>
                    </a:p>
                  </a:txBody>
                  <a:tcPr marL="0" marR="0" marT="3746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2DEEE"/>
                    </a:solidFill>
                  </a:tcPr>
                </a:tc>
                <a:tc>
                  <a:txBody>
                    <a:bodyPr/>
                    <a:lstStyle/>
                    <a:p>
                      <a:pPr marL="262255" indent="-172085">
                        <a:lnSpc>
                          <a:spcPct val="100000"/>
                        </a:lnSpc>
                        <a:spcBef>
                          <a:spcPts val="295"/>
                        </a:spcBef>
                        <a:buFont typeface="Arial"/>
                        <a:buChar char="•"/>
                        <a:tabLst>
                          <a:tab pos="262890" algn="l"/>
                        </a:tabLst>
                      </a:pPr>
                      <a:r>
                        <a:rPr sz="1000" dirty="0">
                          <a:latin typeface="Calibri"/>
                          <a:cs typeface="Calibri"/>
                        </a:rPr>
                        <a:t>NIKIET,</a:t>
                      </a:r>
                      <a:r>
                        <a:rPr sz="1000" spc="-30" dirty="0">
                          <a:latin typeface="Calibri"/>
                          <a:cs typeface="Calibri"/>
                        </a:rPr>
                        <a:t> </a:t>
                      </a:r>
                      <a:r>
                        <a:rPr sz="1000" dirty="0">
                          <a:latin typeface="Calibri"/>
                          <a:cs typeface="Calibri"/>
                        </a:rPr>
                        <a:t>Russian</a:t>
                      </a:r>
                      <a:r>
                        <a:rPr sz="1000" spc="-40" dirty="0">
                          <a:latin typeface="Calibri"/>
                          <a:cs typeface="Calibri"/>
                        </a:rPr>
                        <a:t> </a:t>
                      </a:r>
                      <a:r>
                        <a:rPr sz="1000" spc="-10" dirty="0">
                          <a:latin typeface="Calibri"/>
                          <a:cs typeface="Calibri"/>
                        </a:rPr>
                        <a:t>Federation</a:t>
                      </a:r>
                      <a:endParaRPr sz="1000">
                        <a:latin typeface="Calibri"/>
                        <a:cs typeface="Calibri"/>
                      </a:endParaRPr>
                    </a:p>
                    <a:p>
                      <a:pPr marL="262255" marR="361315" indent="-171450">
                        <a:lnSpc>
                          <a:spcPct val="100000"/>
                        </a:lnSpc>
                        <a:buFont typeface="Arial"/>
                        <a:buChar char="•"/>
                        <a:tabLst>
                          <a:tab pos="262890" algn="l"/>
                        </a:tabLst>
                      </a:pPr>
                      <a:r>
                        <a:rPr sz="1000" dirty="0">
                          <a:latin typeface="Calibri"/>
                          <a:cs typeface="Calibri"/>
                        </a:rPr>
                        <a:t>Liquid</a:t>
                      </a:r>
                      <a:r>
                        <a:rPr sz="1000" spc="-25" dirty="0">
                          <a:latin typeface="Calibri"/>
                          <a:cs typeface="Calibri"/>
                        </a:rPr>
                        <a:t> </a:t>
                      </a:r>
                      <a:r>
                        <a:rPr sz="1000" dirty="0">
                          <a:latin typeface="Calibri"/>
                          <a:cs typeface="Calibri"/>
                        </a:rPr>
                        <a:t>metal</a:t>
                      </a:r>
                      <a:r>
                        <a:rPr sz="1000" spc="-25" dirty="0">
                          <a:latin typeface="Calibri"/>
                          <a:cs typeface="Calibri"/>
                        </a:rPr>
                        <a:t> </a:t>
                      </a:r>
                      <a:r>
                        <a:rPr sz="1000" dirty="0">
                          <a:latin typeface="Calibri"/>
                          <a:cs typeface="Calibri"/>
                        </a:rPr>
                        <a:t>cooled</a:t>
                      </a:r>
                      <a:r>
                        <a:rPr sz="1000" spc="-25" dirty="0">
                          <a:latin typeface="Calibri"/>
                          <a:cs typeface="Calibri"/>
                        </a:rPr>
                        <a:t> </a:t>
                      </a:r>
                      <a:r>
                        <a:rPr sz="1000" spc="-20" dirty="0">
                          <a:latin typeface="Calibri"/>
                          <a:cs typeface="Calibri"/>
                        </a:rPr>
                        <a:t>fast </a:t>
                      </a:r>
                      <a:r>
                        <a:rPr sz="1000" spc="-10" dirty="0">
                          <a:latin typeface="Calibri"/>
                          <a:cs typeface="Calibri"/>
                        </a:rPr>
                        <a:t>reactor</a:t>
                      </a:r>
                      <a:endParaRPr sz="1000">
                        <a:latin typeface="Calibri"/>
                        <a:cs typeface="Calibri"/>
                      </a:endParaRPr>
                    </a:p>
                    <a:p>
                      <a:pPr marL="262255" indent="-172085">
                        <a:lnSpc>
                          <a:spcPct val="100000"/>
                        </a:lnSpc>
                        <a:buFont typeface="Arial"/>
                        <a:buChar char="•"/>
                        <a:tabLst>
                          <a:tab pos="262890" algn="l"/>
                        </a:tabLst>
                      </a:pPr>
                      <a:r>
                        <a:rPr sz="1000" dirty="0">
                          <a:latin typeface="Calibri"/>
                          <a:cs typeface="Calibri"/>
                        </a:rPr>
                        <a:t>700MWt</a:t>
                      </a:r>
                      <a:r>
                        <a:rPr sz="1000" spc="-15" dirty="0">
                          <a:latin typeface="Calibri"/>
                          <a:cs typeface="Calibri"/>
                        </a:rPr>
                        <a:t> </a:t>
                      </a:r>
                      <a:r>
                        <a:rPr sz="1000" dirty="0">
                          <a:latin typeface="Calibri"/>
                          <a:cs typeface="Calibri"/>
                        </a:rPr>
                        <a:t>/</a:t>
                      </a:r>
                      <a:r>
                        <a:rPr sz="1000" spc="-5" dirty="0">
                          <a:latin typeface="Calibri"/>
                          <a:cs typeface="Calibri"/>
                        </a:rPr>
                        <a:t> </a:t>
                      </a:r>
                      <a:r>
                        <a:rPr sz="1000" spc="-10" dirty="0">
                          <a:latin typeface="Calibri"/>
                          <a:cs typeface="Calibri"/>
                        </a:rPr>
                        <a:t>300MWe</a:t>
                      </a:r>
                      <a:endParaRPr sz="1000">
                        <a:latin typeface="Calibri"/>
                        <a:cs typeface="Calibri"/>
                      </a:endParaRPr>
                    </a:p>
                    <a:p>
                      <a:pPr marL="262255" indent="-172085">
                        <a:lnSpc>
                          <a:spcPts val="1200"/>
                        </a:lnSpc>
                        <a:spcBef>
                          <a:spcPts val="5"/>
                        </a:spcBef>
                        <a:buFont typeface="Arial"/>
                        <a:buChar char="•"/>
                        <a:tabLst>
                          <a:tab pos="262890" algn="l"/>
                        </a:tabLst>
                      </a:pPr>
                      <a:r>
                        <a:rPr sz="1000" dirty="0">
                          <a:latin typeface="Calibri"/>
                          <a:cs typeface="Calibri"/>
                        </a:rPr>
                        <a:t>Core</a:t>
                      </a:r>
                      <a:r>
                        <a:rPr sz="1000" spc="-20" dirty="0">
                          <a:latin typeface="Calibri"/>
                          <a:cs typeface="Calibri"/>
                        </a:rPr>
                        <a:t> </a:t>
                      </a:r>
                      <a:r>
                        <a:rPr sz="1000" dirty="0">
                          <a:latin typeface="Calibri"/>
                          <a:cs typeface="Calibri"/>
                        </a:rPr>
                        <a:t>Outlet</a:t>
                      </a:r>
                      <a:r>
                        <a:rPr sz="1000" spc="-20" dirty="0">
                          <a:latin typeface="Calibri"/>
                          <a:cs typeface="Calibri"/>
                        </a:rPr>
                        <a:t> </a:t>
                      </a:r>
                      <a:r>
                        <a:rPr sz="1000" dirty="0">
                          <a:latin typeface="Calibri"/>
                          <a:cs typeface="Calibri"/>
                        </a:rPr>
                        <a:t>Temp:</a:t>
                      </a:r>
                      <a:r>
                        <a:rPr sz="1000" spc="-15" dirty="0">
                          <a:latin typeface="Calibri"/>
                          <a:cs typeface="Calibri"/>
                        </a:rPr>
                        <a:t> </a:t>
                      </a:r>
                      <a:r>
                        <a:rPr sz="1000" spc="-20" dirty="0">
                          <a:latin typeface="Calibri"/>
                          <a:cs typeface="Calibri"/>
                        </a:rPr>
                        <a:t>535</a:t>
                      </a:r>
                      <a:r>
                        <a:rPr sz="975" spc="-30" baseline="25641" dirty="0">
                          <a:latin typeface="Calibri"/>
                          <a:cs typeface="Calibri"/>
                        </a:rPr>
                        <a:t>o</a:t>
                      </a:r>
                      <a:r>
                        <a:rPr sz="1000" spc="-20" dirty="0">
                          <a:latin typeface="Calibri"/>
                          <a:cs typeface="Calibri"/>
                        </a:rPr>
                        <a:t>C</a:t>
                      </a:r>
                      <a:endParaRPr sz="1000">
                        <a:latin typeface="Calibri"/>
                        <a:cs typeface="Calibri"/>
                      </a:endParaRPr>
                    </a:p>
                    <a:p>
                      <a:pPr marL="262255" indent="-171450">
                        <a:lnSpc>
                          <a:spcPts val="1200"/>
                        </a:lnSpc>
                        <a:buFont typeface="Arial"/>
                        <a:buChar char="•"/>
                        <a:tabLst>
                          <a:tab pos="262890" algn="l"/>
                        </a:tabLst>
                      </a:pPr>
                      <a:r>
                        <a:rPr sz="1000" dirty="0">
                          <a:latin typeface="Calibri"/>
                          <a:cs typeface="Calibri"/>
                        </a:rPr>
                        <a:t>Enrichment:</a:t>
                      </a:r>
                      <a:r>
                        <a:rPr sz="1000" spc="-40" dirty="0">
                          <a:latin typeface="Calibri"/>
                          <a:cs typeface="Calibri"/>
                        </a:rPr>
                        <a:t> </a:t>
                      </a:r>
                      <a:r>
                        <a:rPr sz="1000" spc="-10" dirty="0">
                          <a:latin typeface="Calibri"/>
                          <a:cs typeface="Calibri"/>
                        </a:rPr>
                        <a:t>&lt;14.5%</a:t>
                      </a:r>
                      <a:endParaRPr sz="1000">
                        <a:latin typeface="Calibri"/>
                        <a:cs typeface="Calibri"/>
                      </a:endParaRPr>
                    </a:p>
                    <a:p>
                      <a:pPr marL="262255" marR="289560" indent="-171450">
                        <a:lnSpc>
                          <a:spcPct val="100000"/>
                        </a:lnSpc>
                        <a:buFont typeface="Arial"/>
                        <a:buChar char="•"/>
                        <a:tabLst>
                          <a:tab pos="262890" algn="l"/>
                        </a:tabLst>
                      </a:pPr>
                      <a:r>
                        <a:rPr sz="1000" dirty="0">
                          <a:latin typeface="Calibri"/>
                          <a:cs typeface="Calibri"/>
                        </a:rPr>
                        <a:t>Refuel</a:t>
                      </a:r>
                      <a:r>
                        <a:rPr sz="1000" spc="-40" dirty="0">
                          <a:latin typeface="Calibri"/>
                          <a:cs typeface="Calibri"/>
                        </a:rPr>
                        <a:t> </a:t>
                      </a:r>
                      <a:r>
                        <a:rPr sz="1000" dirty="0">
                          <a:latin typeface="Calibri"/>
                          <a:cs typeface="Calibri"/>
                        </a:rPr>
                        <a:t>interval:</a:t>
                      </a:r>
                      <a:r>
                        <a:rPr sz="1000" spc="-35" dirty="0">
                          <a:latin typeface="Calibri"/>
                          <a:cs typeface="Calibri"/>
                        </a:rPr>
                        <a:t> </a:t>
                      </a:r>
                      <a:r>
                        <a:rPr sz="1000" dirty="0">
                          <a:latin typeface="Calibri"/>
                          <a:cs typeface="Calibri"/>
                        </a:rPr>
                        <a:t>900-</a:t>
                      </a:r>
                      <a:r>
                        <a:rPr sz="1000" spc="-20" dirty="0">
                          <a:latin typeface="Calibri"/>
                          <a:cs typeface="Calibri"/>
                        </a:rPr>
                        <a:t>1500 </a:t>
                      </a:r>
                      <a:r>
                        <a:rPr sz="1000" dirty="0">
                          <a:latin typeface="Calibri"/>
                          <a:cs typeface="Calibri"/>
                        </a:rPr>
                        <a:t>effective</a:t>
                      </a:r>
                      <a:r>
                        <a:rPr sz="1000" spc="-45" dirty="0">
                          <a:latin typeface="Calibri"/>
                          <a:cs typeface="Calibri"/>
                        </a:rPr>
                        <a:t> </a:t>
                      </a:r>
                      <a:r>
                        <a:rPr sz="1000" spc="-20" dirty="0">
                          <a:latin typeface="Calibri"/>
                          <a:cs typeface="Calibri"/>
                        </a:rPr>
                        <a:t>days</a:t>
                      </a:r>
                      <a:endParaRPr sz="1000">
                        <a:latin typeface="Calibri"/>
                        <a:cs typeface="Calibri"/>
                      </a:endParaRPr>
                    </a:p>
                  </a:txBody>
                  <a:tcPr marL="0" marR="0" marT="3746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2DEEE"/>
                    </a:solidFill>
                  </a:tcPr>
                </a:tc>
                <a:tc>
                  <a:txBody>
                    <a:bodyPr/>
                    <a:lstStyle/>
                    <a:p>
                      <a:pPr marL="262255" marR="332105" indent="-171450">
                        <a:lnSpc>
                          <a:spcPct val="100000"/>
                        </a:lnSpc>
                        <a:spcBef>
                          <a:spcPts val="295"/>
                        </a:spcBef>
                        <a:buFont typeface="Arial"/>
                        <a:buChar char="•"/>
                        <a:tabLst>
                          <a:tab pos="262890" algn="l"/>
                        </a:tabLst>
                      </a:pPr>
                      <a:r>
                        <a:rPr sz="1000" dirty="0">
                          <a:latin typeface="Calibri"/>
                          <a:cs typeface="Calibri"/>
                        </a:rPr>
                        <a:t>General</a:t>
                      </a:r>
                      <a:r>
                        <a:rPr sz="1000" spc="-35" dirty="0">
                          <a:latin typeface="Calibri"/>
                          <a:cs typeface="Calibri"/>
                        </a:rPr>
                        <a:t> </a:t>
                      </a:r>
                      <a:r>
                        <a:rPr sz="1000" dirty="0">
                          <a:latin typeface="Calibri"/>
                          <a:cs typeface="Calibri"/>
                        </a:rPr>
                        <a:t>Atomics,</a:t>
                      </a:r>
                      <a:r>
                        <a:rPr sz="1000" spc="-35" dirty="0">
                          <a:latin typeface="Calibri"/>
                          <a:cs typeface="Calibri"/>
                        </a:rPr>
                        <a:t> </a:t>
                      </a:r>
                      <a:r>
                        <a:rPr sz="1000" spc="-10" dirty="0">
                          <a:latin typeface="Calibri"/>
                          <a:cs typeface="Calibri"/>
                        </a:rPr>
                        <a:t>United </a:t>
                      </a:r>
                      <a:r>
                        <a:rPr sz="1000" dirty="0">
                          <a:latin typeface="Calibri"/>
                          <a:cs typeface="Calibri"/>
                        </a:rPr>
                        <a:t>States</a:t>
                      </a:r>
                      <a:r>
                        <a:rPr sz="1000" spc="-20" dirty="0">
                          <a:latin typeface="Calibri"/>
                          <a:cs typeface="Calibri"/>
                        </a:rPr>
                        <a:t> </a:t>
                      </a:r>
                      <a:r>
                        <a:rPr sz="1000" dirty="0">
                          <a:latin typeface="Calibri"/>
                          <a:cs typeface="Calibri"/>
                        </a:rPr>
                        <a:t>of</a:t>
                      </a:r>
                      <a:r>
                        <a:rPr sz="1000" spc="-15" dirty="0">
                          <a:latin typeface="Calibri"/>
                          <a:cs typeface="Calibri"/>
                        </a:rPr>
                        <a:t> </a:t>
                      </a:r>
                      <a:r>
                        <a:rPr sz="1000" spc="-10" dirty="0">
                          <a:latin typeface="Calibri"/>
                          <a:cs typeface="Calibri"/>
                        </a:rPr>
                        <a:t>America</a:t>
                      </a:r>
                      <a:endParaRPr sz="1000">
                        <a:latin typeface="Calibri"/>
                        <a:cs typeface="Calibri"/>
                      </a:endParaRPr>
                    </a:p>
                    <a:p>
                      <a:pPr marL="262255" marR="212725" indent="-171450">
                        <a:lnSpc>
                          <a:spcPct val="100000"/>
                        </a:lnSpc>
                        <a:buFont typeface="Arial"/>
                        <a:buChar char="•"/>
                        <a:tabLst>
                          <a:tab pos="262890" algn="l"/>
                        </a:tabLst>
                      </a:pPr>
                      <a:r>
                        <a:rPr sz="1000" dirty="0">
                          <a:latin typeface="Calibri"/>
                          <a:cs typeface="Calibri"/>
                        </a:rPr>
                        <a:t>Modular</a:t>
                      </a:r>
                      <a:r>
                        <a:rPr sz="1000" spc="-35" dirty="0">
                          <a:latin typeface="Calibri"/>
                          <a:cs typeface="Calibri"/>
                        </a:rPr>
                        <a:t> </a:t>
                      </a:r>
                      <a:r>
                        <a:rPr sz="1000" dirty="0">
                          <a:latin typeface="Calibri"/>
                          <a:cs typeface="Calibri"/>
                        </a:rPr>
                        <a:t>high</a:t>
                      </a:r>
                      <a:r>
                        <a:rPr sz="1000" spc="-20" dirty="0">
                          <a:latin typeface="Calibri"/>
                          <a:cs typeface="Calibri"/>
                        </a:rPr>
                        <a:t> </a:t>
                      </a:r>
                      <a:r>
                        <a:rPr sz="1000" spc="-10" dirty="0">
                          <a:latin typeface="Calibri"/>
                          <a:cs typeface="Calibri"/>
                        </a:rPr>
                        <a:t>temperature gas-</a:t>
                      </a:r>
                      <a:r>
                        <a:rPr sz="1000" dirty="0">
                          <a:latin typeface="Calibri"/>
                          <a:cs typeface="Calibri"/>
                        </a:rPr>
                        <a:t>cooled</a:t>
                      </a:r>
                      <a:r>
                        <a:rPr sz="1000" spc="-25" dirty="0">
                          <a:latin typeface="Calibri"/>
                          <a:cs typeface="Calibri"/>
                        </a:rPr>
                        <a:t> </a:t>
                      </a:r>
                      <a:r>
                        <a:rPr sz="1000" dirty="0">
                          <a:latin typeface="Calibri"/>
                          <a:cs typeface="Calibri"/>
                        </a:rPr>
                        <a:t>fast</a:t>
                      </a:r>
                      <a:r>
                        <a:rPr sz="1000" spc="-20" dirty="0">
                          <a:latin typeface="Calibri"/>
                          <a:cs typeface="Calibri"/>
                        </a:rPr>
                        <a:t> </a:t>
                      </a:r>
                      <a:r>
                        <a:rPr sz="1000" spc="-10" dirty="0">
                          <a:latin typeface="Calibri"/>
                          <a:cs typeface="Calibri"/>
                        </a:rPr>
                        <a:t>reactor</a:t>
                      </a:r>
                      <a:endParaRPr sz="1000">
                        <a:latin typeface="Calibri"/>
                        <a:cs typeface="Calibri"/>
                      </a:endParaRPr>
                    </a:p>
                    <a:p>
                      <a:pPr marL="262255" indent="-172085">
                        <a:lnSpc>
                          <a:spcPct val="100000"/>
                        </a:lnSpc>
                        <a:spcBef>
                          <a:spcPts val="5"/>
                        </a:spcBef>
                        <a:buFont typeface="Arial"/>
                        <a:buChar char="•"/>
                        <a:tabLst>
                          <a:tab pos="262890" algn="l"/>
                        </a:tabLst>
                      </a:pPr>
                      <a:r>
                        <a:rPr sz="1000" dirty="0">
                          <a:latin typeface="Calibri"/>
                          <a:cs typeface="Calibri"/>
                        </a:rPr>
                        <a:t>500</a:t>
                      </a:r>
                      <a:r>
                        <a:rPr sz="1000" spc="5" dirty="0">
                          <a:latin typeface="Calibri"/>
                          <a:cs typeface="Calibri"/>
                        </a:rPr>
                        <a:t> </a:t>
                      </a:r>
                      <a:r>
                        <a:rPr sz="1000" dirty="0">
                          <a:latin typeface="Calibri"/>
                          <a:cs typeface="Calibri"/>
                        </a:rPr>
                        <a:t>MWt</a:t>
                      </a:r>
                      <a:r>
                        <a:rPr sz="1000" spc="-20" dirty="0">
                          <a:latin typeface="Calibri"/>
                          <a:cs typeface="Calibri"/>
                        </a:rPr>
                        <a:t> </a:t>
                      </a:r>
                      <a:r>
                        <a:rPr sz="1000" dirty="0">
                          <a:latin typeface="Calibri"/>
                          <a:cs typeface="Calibri"/>
                        </a:rPr>
                        <a:t>/</a:t>
                      </a:r>
                      <a:r>
                        <a:rPr sz="1000" spc="-5" dirty="0">
                          <a:latin typeface="Calibri"/>
                          <a:cs typeface="Calibri"/>
                        </a:rPr>
                        <a:t> </a:t>
                      </a:r>
                      <a:r>
                        <a:rPr sz="1000" dirty="0">
                          <a:latin typeface="Calibri"/>
                          <a:cs typeface="Calibri"/>
                        </a:rPr>
                        <a:t>265</a:t>
                      </a:r>
                      <a:r>
                        <a:rPr sz="1000" spc="5" dirty="0">
                          <a:latin typeface="Calibri"/>
                          <a:cs typeface="Calibri"/>
                        </a:rPr>
                        <a:t> </a:t>
                      </a:r>
                      <a:r>
                        <a:rPr sz="1000" spc="-25" dirty="0">
                          <a:latin typeface="Calibri"/>
                          <a:cs typeface="Calibri"/>
                        </a:rPr>
                        <a:t>MWe</a:t>
                      </a:r>
                      <a:endParaRPr sz="1000">
                        <a:latin typeface="Calibri"/>
                        <a:cs typeface="Calibri"/>
                      </a:endParaRPr>
                    </a:p>
                    <a:p>
                      <a:pPr marL="262255" indent="-172085">
                        <a:lnSpc>
                          <a:spcPts val="1200"/>
                        </a:lnSpc>
                        <a:buFont typeface="Arial"/>
                        <a:buChar char="•"/>
                        <a:tabLst>
                          <a:tab pos="262890" algn="l"/>
                        </a:tabLst>
                      </a:pPr>
                      <a:r>
                        <a:rPr sz="1000" dirty="0">
                          <a:latin typeface="Calibri"/>
                          <a:cs typeface="Calibri"/>
                        </a:rPr>
                        <a:t>Core</a:t>
                      </a:r>
                      <a:r>
                        <a:rPr sz="1000" spc="-20" dirty="0">
                          <a:latin typeface="Calibri"/>
                          <a:cs typeface="Calibri"/>
                        </a:rPr>
                        <a:t> </a:t>
                      </a:r>
                      <a:r>
                        <a:rPr sz="1000" dirty="0">
                          <a:latin typeface="Calibri"/>
                          <a:cs typeface="Calibri"/>
                        </a:rPr>
                        <a:t>Outlet</a:t>
                      </a:r>
                      <a:r>
                        <a:rPr sz="1000" spc="-20" dirty="0">
                          <a:latin typeface="Calibri"/>
                          <a:cs typeface="Calibri"/>
                        </a:rPr>
                        <a:t> </a:t>
                      </a:r>
                      <a:r>
                        <a:rPr sz="1000" dirty="0">
                          <a:latin typeface="Calibri"/>
                          <a:cs typeface="Calibri"/>
                        </a:rPr>
                        <a:t>Temp:</a:t>
                      </a:r>
                      <a:r>
                        <a:rPr sz="1000" spc="-15" dirty="0">
                          <a:latin typeface="Calibri"/>
                          <a:cs typeface="Calibri"/>
                        </a:rPr>
                        <a:t> </a:t>
                      </a:r>
                      <a:r>
                        <a:rPr sz="1000" spc="-20" dirty="0">
                          <a:latin typeface="Calibri"/>
                          <a:cs typeface="Calibri"/>
                        </a:rPr>
                        <a:t>850</a:t>
                      </a:r>
                      <a:r>
                        <a:rPr sz="975" spc="-30" baseline="25641" dirty="0">
                          <a:latin typeface="Calibri"/>
                          <a:cs typeface="Calibri"/>
                        </a:rPr>
                        <a:t>o</a:t>
                      </a:r>
                      <a:r>
                        <a:rPr sz="1000" spc="-20" dirty="0">
                          <a:latin typeface="Calibri"/>
                          <a:cs typeface="Calibri"/>
                        </a:rPr>
                        <a:t>C</a:t>
                      </a:r>
                      <a:endParaRPr sz="1000">
                        <a:latin typeface="Calibri"/>
                        <a:cs typeface="Calibri"/>
                      </a:endParaRPr>
                    </a:p>
                    <a:p>
                      <a:pPr marL="262255" indent="-171450">
                        <a:lnSpc>
                          <a:spcPts val="1200"/>
                        </a:lnSpc>
                        <a:buFont typeface="Arial"/>
                        <a:buChar char="•"/>
                        <a:tabLst>
                          <a:tab pos="262890" algn="l"/>
                        </a:tabLst>
                      </a:pPr>
                      <a:r>
                        <a:rPr sz="1000" dirty="0">
                          <a:latin typeface="Calibri"/>
                          <a:cs typeface="Calibri"/>
                        </a:rPr>
                        <a:t>Enrichment:</a:t>
                      </a:r>
                      <a:r>
                        <a:rPr sz="1000" spc="-40" dirty="0">
                          <a:latin typeface="Calibri"/>
                          <a:cs typeface="Calibri"/>
                        </a:rPr>
                        <a:t> </a:t>
                      </a:r>
                      <a:r>
                        <a:rPr sz="1000" spc="-10" dirty="0">
                          <a:latin typeface="Calibri"/>
                          <a:cs typeface="Calibri"/>
                        </a:rPr>
                        <a:t>&lt;14.5%</a:t>
                      </a:r>
                      <a:endParaRPr sz="1000">
                        <a:latin typeface="Calibri"/>
                        <a:cs typeface="Calibri"/>
                      </a:endParaRPr>
                    </a:p>
                    <a:p>
                      <a:pPr marL="262255" indent="-171450">
                        <a:lnSpc>
                          <a:spcPct val="100000"/>
                        </a:lnSpc>
                        <a:buFont typeface="Arial"/>
                        <a:buChar char="•"/>
                        <a:tabLst>
                          <a:tab pos="262890" algn="l"/>
                        </a:tabLst>
                      </a:pPr>
                      <a:r>
                        <a:rPr sz="1000" dirty="0">
                          <a:latin typeface="Calibri"/>
                          <a:cs typeface="Calibri"/>
                        </a:rPr>
                        <a:t>Refuel</a:t>
                      </a:r>
                      <a:r>
                        <a:rPr sz="1000" spc="-35" dirty="0">
                          <a:latin typeface="Calibri"/>
                          <a:cs typeface="Calibri"/>
                        </a:rPr>
                        <a:t> </a:t>
                      </a:r>
                      <a:r>
                        <a:rPr sz="1000" dirty="0">
                          <a:latin typeface="Calibri"/>
                          <a:cs typeface="Calibri"/>
                        </a:rPr>
                        <a:t>interval:</a:t>
                      </a:r>
                      <a:r>
                        <a:rPr sz="1000" spc="-30" dirty="0">
                          <a:latin typeface="Calibri"/>
                          <a:cs typeface="Calibri"/>
                        </a:rPr>
                        <a:t> </a:t>
                      </a:r>
                      <a:r>
                        <a:rPr sz="1000" dirty="0">
                          <a:latin typeface="Calibri"/>
                          <a:cs typeface="Calibri"/>
                        </a:rPr>
                        <a:t>360</a:t>
                      </a:r>
                      <a:r>
                        <a:rPr sz="1000" spc="-10" dirty="0">
                          <a:latin typeface="Calibri"/>
                          <a:cs typeface="Calibri"/>
                        </a:rPr>
                        <a:t> months</a:t>
                      </a:r>
                      <a:endParaRPr sz="1000">
                        <a:latin typeface="Calibri"/>
                        <a:cs typeface="Calibri"/>
                      </a:endParaRPr>
                    </a:p>
                  </a:txBody>
                  <a:tcPr marL="0" marR="0" marT="3746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2DEEE"/>
                    </a:solidFill>
                  </a:tcPr>
                </a:tc>
                <a:tc>
                  <a:txBody>
                    <a:bodyPr/>
                    <a:lstStyle/>
                    <a:p>
                      <a:pPr marL="262255" marR="100965" indent="-171450">
                        <a:lnSpc>
                          <a:spcPct val="100000"/>
                        </a:lnSpc>
                        <a:spcBef>
                          <a:spcPts val="295"/>
                        </a:spcBef>
                        <a:buFont typeface="Arial"/>
                        <a:buChar char="•"/>
                        <a:tabLst>
                          <a:tab pos="262890" algn="l"/>
                        </a:tabLst>
                      </a:pPr>
                      <a:r>
                        <a:rPr sz="1000" dirty="0">
                          <a:latin typeface="Calibri"/>
                          <a:cs typeface="Calibri"/>
                        </a:rPr>
                        <a:t>Westinghouse,</a:t>
                      </a:r>
                      <a:r>
                        <a:rPr sz="1000" spc="-40" dirty="0">
                          <a:latin typeface="Calibri"/>
                          <a:cs typeface="Calibri"/>
                        </a:rPr>
                        <a:t> </a:t>
                      </a:r>
                      <a:r>
                        <a:rPr sz="1000" dirty="0">
                          <a:latin typeface="Calibri"/>
                          <a:cs typeface="Calibri"/>
                        </a:rPr>
                        <a:t>United</a:t>
                      </a:r>
                      <a:r>
                        <a:rPr sz="1000" spc="-35" dirty="0">
                          <a:latin typeface="Calibri"/>
                          <a:cs typeface="Calibri"/>
                        </a:rPr>
                        <a:t> </a:t>
                      </a:r>
                      <a:r>
                        <a:rPr sz="1000" spc="-10" dirty="0">
                          <a:latin typeface="Calibri"/>
                          <a:cs typeface="Calibri"/>
                        </a:rPr>
                        <a:t>States </a:t>
                      </a:r>
                      <a:r>
                        <a:rPr sz="1000" dirty="0">
                          <a:latin typeface="Calibri"/>
                          <a:cs typeface="Calibri"/>
                        </a:rPr>
                        <a:t>of</a:t>
                      </a:r>
                      <a:r>
                        <a:rPr sz="1000" spc="-15" dirty="0">
                          <a:latin typeface="Calibri"/>
                          <a:cs typeface="Calibri"/>
                        </a:rPr>
                        <a:t> </a:t>
                      </a:r>
                      <a:r>
                        <a:rPr sz="1000" spc="-10" dirty="0">
                          <a:latin typeface="Calibri"/>
                          <a:cs typeface="Calibri"/>
                        </a:rPr>
                        <a:t>America</a:t>
                      </a:r>
                      <a:endParaRPr sz="1000">
                        <a:latin typeface="Calibri"/>
                        <a:cs typeface="Calibri"/>
                      </a:endParaRPr>
                    </a:p>
                    <a:p>
                      <a:pPr marL="262255" marR="361315" indent="-171450">
                        <a:lnSpc>
                          <a:spcPct val="100000"/>
                        </a:lnSpc>
                        <a:buFont typeface="Arial"/>
                        <a:buChar char="•"/>
                        <a:tabLst>
                          <a:tab pos="262890" algn="l"/>
                        </a:tabLst>
                      </a:pPr>
                      <a:r>
                        <a:rPr sz="1000" dirty="0">
                          <a:latin typeface="Calibri"/>
                          <a:cs typeface="Calibri"/>
                        </a:rPr>
                        <a:t>Liquid</a:t>
                      </a:r>
                      <a:r>
                        <a:rPr sz="1000" spc="-25" dirty="0">
                          <a:latin typeface="Calibri"/>
                          <a:cs typeface="Calibri"/>
                        </a:rPr>
                        <a:t> </a:t>
                      </a:r>
                      <a:r>
                        <a:rPr sz="1000" dirty="0">
                          <a:latin typeface="Calibri"/>
                          <a:cs typeface="Calibri"/>
                        </a:rPr>
                        <a:t>metal</a:t>
                      </a:r>
                      <a:r>
                        <a:rPr sz="1000" spc="-25" dirty="0">
                          <a:latin typeface="Calibri"/>
                          <a:cs typeface="Calibri"/>
                        </a:rPr>
                        <a:t> </a:t>
                      </a:r>
                      <a:r>
                        <a:rPr sz="1000" dirty="0">
                          <a:latin typeface="Calibri"/>
                          <a:cs typeface="Calibri"/>
                        </a:rPr>
                        <a:t>cooled</a:t>
                      </a:r>
                      <a:r>
                        <a:rPr sz="1000" spc="-25" dirty="0">
                          <a:latin typeface="Calibri"/>
                          <a:cs typeface="Calibri"/>
                        </a:rPr>
                        <a:t> </a:t>
                      </a:r>
                      <a:r>
                        <a:rPr sz="1000" spc="-20" dirty="0">
                          <a:latin typeface="Calibri"/>
                          <a:cs typeface="Calibri"/>
                        </a:rPr>
                        <a:t>fast </a:t>
                      </a:r>
                      <a:r>
                        <a:rPr sz="1000" dirty="0">
                          <a:latin typeface="Calibri"/>
                          <a:cs typeface="Calibri"/>
                        </a:rPr>
                        <a:t>reactor</a:t>
                      </a:r>
                      <a:r>
                        <a:rPr sz="1000" spc="-25" dirty="0">
                          <a:latin typeface="Calibri"/>
                          <a:cs typeface="Calibri"/>
                        </a:rPr>
                        <a:t> </a:t>
                      </a:r>
                      <a:r>
                        <a:rPr sz="1000" dirty="0">
                          <a:latin typeface="Calibri"/>
                          <a:cs typeface="Calibri"/>
                        </a:rPr>
                        <a:t>(pool</a:t>
                      </a:r>
                      <a:r>
                        <a:rPr sz="1000" spc="-25" dirty="0">
                          <a:latin typeface="Calibri"/>
                          <a:cs typeface="Calibri"/>
                        </a:rPr>
                        <a:t> </a:t>
                      </a:r>
                      <a:r>
                        <a:rPr sz="1000" spc="-10" dirty="0">
                          <a:latin typeface="Calibri"/>
                          <a:cs typeface="Calibri"/>
                        </a:rPr>
                        <a:t>type)</a:t>
                      </a:r>
                      <a:endParaRPr sz="1000">
                        <a:latin typeface="Calibri"/>
                        <a:cs typeface="Calibri"/>
                      </a:endParaRPr>
                    </a:p>
                    <a:p>
                      <a:pPr marL="262255" indent="-172085">
                        <a:lnSpc>
                          <a:spcPct val="100000"/>
                        </a:lnSpc>
                        <a:buFont typeface="Arial"/>
                        <a:buChar char="•"/>
                        <a:tabLst>
                          <a:tab pos="262890" algn="l"/>
                        </a:tabLst>
                      </a:pPr>
                      <a:r>
                        <a:rPr sz="1000" dirty="0">
                          <a:latin typeface="Calibri"/>
                          <a:cs typeface="Calibri"/>
                        </a:rPr>
                        <a:t>Forced</a:t>
                      </a:r>
                      <a:r>
                        <a:rPr sz="1000" spc="-20" dirty="0">
                          <a:latin typeface="Calibri"/>
                          <a:cs typeface="Calibri"/>
                        </a:rPr>
                        <a:t> </a:t>
                      </a:r>
                      <a:r>
                        <a:rPr sz="1000" spc="-10" dirty="0">
                          <a:latin typeface="Calibri"/>
                          <a:cs typeface="Calibri"/>
                        </a:rPr>
                        <a:t>Circulation</a:t>
                      </a:r>
                      <a:endParaRPr sz="1000">
                        <a:latin typeface="Calibri"/>
                        <a:cs typeface="Calibri"/>
                      </a:endParaRPr>
                    </a:p>
                    <a:p>
                      <a:pPr marL="262255" indent="-172085">
                        <a:lnSpc>
                          <a:spcPct val="100000"/>
                        </a:lnSpc>
                        <a:spcBef>
                          <a:spcPts val="5"/>
                        </a:spcBef>
                        <a:buFont typeface="Arial"/>
                        <a:buChar char="•"/>
                        <a:tabLst>
                          <a:tab pos="262890" algn="l"/>
                        </a:tabLst>
                      </a:pPr>
                      <a:r>
                        <a:rPr sz="1000" dirty="0">
                          <a:latin typeface="Calibri"/>
                          <a:cs typeface="Calibri"/>
                        </a:rPr>
                        <a:t>950</a:t>
                      </a:r>
                      <a:r>
                        <a:rPr sz="1000" spc="5" dirty="0">
                          <a:latin typeface="Calibri"/>
                          <a:cs typeface="Calibri"/>
                        </a:rPr>
                        <a:t> </a:t>
                      </a:r>
                      <a:r>
                        <a:rPr sz="1000" dirty="0">
                          <a:latin typeface="Calibri"/>
                          <a:cs typeface="Calibri"/>
                        </a:rPr>
                        <a:t>MWt</a:t>
                      </a:r>
                      <a:r>
                        <a:rPr sz="1000" spc="-20" dirty="0">
                          <a:latin typeface="Calibri"/>
                          <a:cs typeface="Calibri"/>
                        </a:rPr>
                        <a:t> </a:t>
                      </a:r>
                      <a:r>
                        <a:rPr sz="1000" dirty="0">
                          <a:latin typeface="Calibri"/>
                          <a:cs typeface="Calibri"/>
                        </a:rPr>
                        <a:t>/</a:t>
                      </a:r>
                      <a:r>
                        <a:rPr sz="1000" spc="-5" dirty="0">
                          <a:latin typeface="Calibri"/>
                          <a:cs typeface="Calibri"/>
                        </a:rPr>
                        <a:t> </a:t>
                      </a:r>
                      <a:r>
                        <a:rPr sz="1000" dirty="0">
                          <a:latin typeface="Calibri"/>
                          <a:cs typeface="Calibri"/>
                        </a:rPr>
                        <a:t>450</a:t>
                      </a:r>
                      <a:r>
                        <a:rPr sz="1000" spc="229" dirty="0">
                          <a:latin typeface="Calibri"/>
                          <a:cs typeface="Calibri"/>
                        </a:rPr>
                        <a:t> </a:t>
                      </a:r>
                      <a:r>
                        <a:rPr sz="1000" spc="-25" dirty="0">
                          <a:latin typeface="Calibri"/>
                          <a:cs typeface="Calibri"/>
                        </a:rPr>
                        <a:t>MWe</a:t>
                      </a:r>
                      <a:endParaRPr sz="1000">
                        <a:latin typeface="Calibri"/>
                        <a:cs typeface="Calibri"/>
                      </a:endParaRPr>
                    </a:p>
                    <a:p>
                      <a:pPr marL="262255" indent="-172085">
                        <a:lnSpc>
                          <a:spcPts val="1200"/>
                        </a:lnSpc>
                        <a:buFont typeface="Arial"/>
                        <a:buChar char="•"/>
                        <a:tabLst>
                          <a:tab pos="262890" algn="l"/>
                        </a:tabLst>
                      </a:pPr>
                      <a:r>
                        <a:rPr sz="1000" dirty="0">
                          <a:latin typeface="Calibri"/>
                          <a:cs typeface="Calibri"/>
                        </a:rPr>
                        <a:t>Core</a:t>
                      </a:r>
                      <a:r>
                        <a:rPr sz="1000" spc="-20" dirty="0">
                          <a:latin typeface="Calibri"/>
                          <a:cs typeface="Calibri"/>
                        </a:rPr>
                        <a:t> </a:t>
                      </a:r>
                      <a:r>
                        <a:rPr sz="1000" dirty="0">
                          <a:latin typeface="Calibri"/>
                          <a:cs typeface="Calibri"/>
                        </a:rPr>
                        <a:t>Outlet</a:t>
                      </a:r>
                      <a:r>
                        <a:rPr sz="1000" spc="-20" dirty="0">
                          <a:latin typeface="Calibri"/>
                          <a:cs typeface="Calibri"/>
                        </a:rPr>
                        <a:t> </a:t>
                      </a:r>
                      <a:r>
                        <a:rPr sz="1000" dirty="0">
                          <a:latin typeface="Calibri"/>
                          <a:cs typeface="Calibri"/>
                        </a:rPr>
                        <a:t>Temp:</a:t>
                      </a:r>
                      <a:r>
                        <a:rPr sz="1000" spc="-15" dirty="0">
                          <a:latin typeface="Calibri"/>
                          <a:cs typeface="Calibri"/>
                        </a:rPr>
                        <a:t> </a:t>
                      </a:r>
                      <a:r>
                        <a:rPr sz="1000" spc="-20" dirty="0">
                          <a:latin typeface="Calibri"/>
                          <a:cs typeface="Calibri"/>
                        </a:rPr>
                        <a:t>600</a:t>
                      </a:r>
                      <a:r>
                        <a:rPr sz="975" spc="-30" baseline="25641" dirty="0">
                          <a:latin typeface="Calibri"/>
                          <a:cs typeface="Calibri"/>
                        </a:rPr>
                        <a:t>o</a:t>
                      </a:r>
                      <a:r>
                        <a:rPr sz="1000" spc="-20" dirty="0">
                          <a:latin typeface="Calibri"/>
                          <a:cs typeface="Calibri"/>
                        </a:rPr>
                        <a:t>C</a:t>
                      </a:r>
                      <a:endParaRPr sz="1000">
                        <a:latin typeface="Calibri"/>
                        <a:cs typeface="Calibri"/>
                      </a:endParaRPr>
                    </a:p>
                    <a:p>
                      <a:pPr marL="262255" indent="-171450">
                        <a:lnSpc>
                          <a:spcPts val="1200"/>
                        </a:lnSpc>
                        <a:buFont typeface="Arial"/>
                        <a:buChar char="•"/>
                        <a:tabLst>
                          <a:tab pos="262890" algn="l"/>
                        </a:tabLst>
                      </a:pPr>
                      <a:r>
                        <a:rPr sz="1000" dirty="0">
                          <a:latin typeface="Calibri"/>
                          <a:cs typeface="Calibri"/>
                        </a:rPr>
                        <a:t>Enrichment:</a:t>
                      </a:r>
                      <a:r>
                        <a:rPr sz="1000" spc="-40" dirty="0">
                          <a:latin typeface="Calibri"/>
                          <a:cs typeface="Calibri"/>
                        </a:rPr>
                        <a:t> </a:t>
                      </a:r>
                      <a:r>
                        <a:rPr sz="1000" spc="-10" dirty="0">
                          <a:latin typeface="Calibri"/>
                          <a:cs typeface="Calibri"/>
                        </a:rPr>
                        <a:t>&lt;19.75%</a:t>
                      </a:r>
                      <a:endParaRPr sz="1000">
                        <a:latin typeface="Calibri"/>
                        <a:cs typeface="Calibri"/>
                      </a:endParaRPr>
                    </a:p>
                    <a:p>
                      <a:pPr marL="262255" indent="-171450">
                        <a:lnSpc>
                          <a:spcPct val="100000"/>
                        </a:lnSpc>
                        <a:buFont typeface="Arial"/>
                        <a:buChar char="•"/>
                        <a:tabLst>
                          <a:tab pos="262890" algn="l"/>
                        </a:tabLst>
                      </a:pPr>
                      <a:r>
                        <a:rPr sz="1000" dirty="0">
                          <a:latin typeface="Calibri"/>
                          <a:cs typeface="Calibri"/>
                        </a:rPr>
                        <a:t>Refuel</a:t>
                      </a:r>
                      <a:r>
                        <a:rPr sz="1000" spc="-35" dirty="0">
                          <a:latin typeface="Calibri"/>
                          <a:cs typeface="Calibri"/>
                        </a:rPr>
                        <a:t> </a:t>
                      </a:r>
                      <a:r>
                        <a:rPr sz="1000" dirty="0">
                          <a:latin typeface="Calibri"/>
                          <a:cs typeface="Calibri"/>
                        </a:rPr>
                        <a:t>interval:</a:t>
                      </a:r>
                      <a:r>
                        <a:rPr sz="1000" spc="-30" dirty="0">
                          <a:latin typeface="Calibri"/>
                          <a:cs typeface="Calibri"/>
                        </a:rPr>
                        <a:t> </a:t>
                      </a:r>
                      <a:r>
                        <a:rPr sz="1000" dirty="0">
                          <a:latin typeface="Calibri"/>
                          <a:cs typeface="Calibri"/>
                        </a:rPr>
                        <a:t>24</a:t>
                      </a:r>
                      <a:r>
                        <a:rPr sz="1000" spc="-10" dirty="0">
                          <a:latin typeface="Calibri"/>
                          <a:cs typeface="Calibri"/>
                        </a:rPr>
                        <a:t> months</a:t>
                      </a:r>
                      <a:endParaRPr sz="1000">
                        <a:latin typeface="Calibri"/>
                        <a:cs typeface="Calibri"/>
                      </a:endParaRPr>
                    </a:p>
                  </a:txBody>
                  <a:tcPr marL="0" marR="0" marT="3746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2DEEE"/>
                    </a:solidFill>
                  </a:tcPr>
                </a:tc>
                <a:extLst>
                  <a:ext uri="{0D108BD9-81ED-4DB2-BD59-A6C34878D82A}">
                    <a16:rowId xmlns:a16="http://schemas.microsoft.com/office/drawing/2014/main" val="10003"/>
                  </a:ext>
                </a:extLst>
              </a:tr>
            </a:tbl>
          </a:graphicData>
        </a:graphic>
      </p:graphicFrame>
      <p:pic>
        <p:nvPicPr>
          <p:cNvPr id="3" name="object 3"/>
          <p:cNvPicPr/>
          <p:nvPr/>
        </p:nvPicPr>
        <p:blipFill>
          <a:blip r:embed="rId2" cstate="print"/>
          <a:stretch>
            <a:fillRect/>
          </a:stretch>
        </p:blipFill>
        <p:spPr>
          <a:xfrm>
            <a:off x="1901951" y="2244852"/>
            <a:ext cx="1368551" cy="2088641"/>
          </a:xfrm>
          <a:prstGeom prst="rect">
            <a:avLst/>
          </a:prstGeom>
        </p:spPr>
      </p:pic>
      <p:pic>
        <p:nvPicPr>
          <p:cNvPr id="4" name="object 4"/>
          <p:cNvPicPr/>
          <p:nvPr/>
        </p:nvPicPr>
        <p:blipFill>
          <a:blip r:embed="rId3" cstate="print"/>
          <a:stretch>
            <a:fillRect/>
          </a:stretch>
        </p:blipFill>
        <p:spPr>
          <a:xfrm>
            <a:off x="3597402" y="2276855"/>
            <a:ext cx="1533905" cy="2024633"/>
          </a:xfrm>
          <a:prstGeom prst="rect">
            <a:avLst/>
          </a:prstGeom>
        </p:spPr>
      </p:pic>
      <p:pic>
        <p:nvPicPr>
          <p:cNvPr id="5" name="object 5"/>
          <p:cNvPicPr/>
          <p:nvPr/>
        </p:nvPicPr>
        <p:blipFill>
          <a:blip r:embed="rId4" cstate="print"/>
          <a:stretch>
            <a:fillRect/>
          </a:stretch>
        </p:blipFill>
        <p:spPr>
          <a:xfrm>
            <a:off x="5466588" y="2401823"/>
            <a:ext cx="1594091" cy="1899665"/>
          </a:xfrm>
          <a:prstGeom prst="rect">
            <a:avLst/>
          </a:prstGeom>
        </p:spPr>
      </p:pic>
      <p:pic>
        <p:nvPicPr>
          <p:cNvPr id="6" name="object 6"/>
          <p:cNvPicPr/>
          <p:nvPr/>
        </p:nvPicPr>
        <p:blipFill>
          <a:blip r:embed="rId5" cstate="print"/>
          <a:stretch>
            <a:fillRect/>
          </a:stretch>
        </p:blipFill>
        <p:spPr>
          <a:xfrm>
            <a:off x="7209281" y="2374392"/>
            <a:ext cx="1633726" cy="1703069"/>
          </a:xfrm>
          <a:prstGeom prst="rect">
            <a:avLst/>
          </a:prstGeom>
        </p:spPr>
      </p:pic>
      <p:pic>
        <p:nvPicPr>
          <p:cNvPr id="7" name="object 7"/>
          <p:cNvPicPr/>
          <p:nvPr/>
        </p:nvPicPr>
        <p:blipFill>
          <a:blip r:embed="rId6" cstate="print"/>
          <a:stretch>
            <a:fillRect/>
          </a:stretch>
        </p:blipFill>
        <p:spPr>
          <a:xfrm>
            <a:off x="9271254" y="2340864"/>
            <a:ext cx="1421892" cy="2020823"/>
          </a:xfrm>
          <a:prstGeom prst="rect">
            <a:avLst/>
          </a:prstGeom>
        </p:spPr>
      </p:pic>
      <p:sp>
        <p:nvSpPr>
          <p:cNvPr id="8" name="object 8"/>
          <p:cNvSpPr txBox="1">
            <a:spLocks noGrp="1"/>
          </p:cNvSpPr>
          <p:nvPr>
            <p:ph type="title"/>
          </p:nvPr>
        </p:nvSpPr>
        <p:spPr>
          <a:xfrm>
            <a:off x="0" y="765594"/>
            <a:ext cx="12192000" cy="634148"/>
          </a:xfrm>
          <a:prstGeom prst="rect">
            <a:avLst/>
          </a:prstGeom>
        </p:spPr>
        <p:txBody>
          <a:bodyPr vert="horz" wrap="square" lIns="0" tIns="81915" rIns="0" bIns="0" rtlCol="0">
            <a:spAutoFit/>
          </a:bodyPr>
          <a:lstStyle/>
          <a:p>
            <a:pPr marL="12700" marR="5080" algn="ctr">
              <a:lnSpc>
                <a:spcPts val="4320"/>
              </a:lnSpc>
              <a:spcBef>
                <a:spcPts val="645"/>
              </a:spcBef>
            </a:pPr>
            <a:r>
              <a:rPr sz="3600" dirty="0">
                <a:latin typeface="Rockwell Extra Bold" panose="02060903040505020403" pitchFamily="18" charset="0"/>
              </a:rPr>
              <a:t>Liquid</a:t>
            </a:r>
            <a:r>
              <a:rPr sz="3600" spc="-15" dirty="0">
                <a:latin typeface="Rockwell Extra Bold" panose="02060903040505020403" pitchFamily="18" charset="0"/>
              </a:rPr>
              <a:t> </a:t>
            </a:r>
            <a:r>
              <a:rPr sz="3600" dirty="0">
                <a:latin typeface="Rockwell Extra Bold" panose="02060903040505020403" pitchFamily="18" charset="0"/>
              </a:rPr>
              <a:t>Metal, </a:t>
            </a:r>
            <a:r>
              <a:rPr sz="3600" spc="-10" dirty="0">
                <a:latin typeface="Rockwell Extra Bold" panose="02060903040505020403" pitchFamily="18" charset="0"/>
              </a:rPr>
              <a:t>Fast-Neutron- </a:t>
            </a:r>
            <a:r>
              <a:rPr sz="3600" dirty="0">
                <a:latin typeface="Rockwell Extra Bold" panose="02060903040505020403" pitchFamily="18" charset="0"/>
              </a:rPr>
              <a:t>Spectrum</a:t>
            </a:r>
            <a:r>
              <a:rPr sz="3600" spc="-15" dirty="0">
                <a:latin typeface="Rockwell Extra Bold" panose="02060903040505020403" pitchFamily="18" charset="0"/>
              </a:rPr>
              <a:t> </a:t>
            </a:r>
            <a:r>
              <a:rPr sz="3600" dirty="0">
                <a:latin typeface="Rockwell Extra Bold" panose="02060903040505020403" pitchFamily="18" charset="0"/>
              </a:rPr>
              <a:t>SMRs</a:t>
            </a:r>
          </a:p>
        </p:txBody>
      </p:sp>
      <p:sp>
        <p:nvSpPr>
          <p:cNvPr id="10" name="テキスト ボックス 9">
            <a:extLst>
              <a:ext uri="{FF2B5EF4-FFF2-40B4-BE49-F238E27FC236}">
                <a16:creationId xmlns:a16="http://schemas.microsoft.com/office/drawing/2014/main" id="{D2DDEEA4-6E5F-4F2A-9ABA-493DE070C224}"/>
              </a:ext>
            </a:extLst>
          </p:cNvPr>
          <p:cNvSpPr txBox="1"/>
          <p:nvPr/>
        </p:nvSpPr>
        <p:spPr>
          <a:xfrm>
            <a:off x="0" y="0"/>
            <a:ext cx="12192000" cy="523220"/>
          </a:xfrm>
          <a:prstGeom prst="rect">
            <a:avLst/>
          </a:prstGeom>
          <a:solidFill>
            <a:srgbClr val="052F61"/>
          </a:solidFill>
        </p:spPr>
        <p:txBody>
          <a:bodyPr wrap="square" rtlCol="0">
            <a:spAutoFit/>
          </a:bodyPr>
          <a:lstStyle/>
          <a:p>
            <a:pPr algn="ctr"/>
            <a:r>
              <a:rPr kumimoji="1" lang="ja-JP" altLang="en-US" sz="2800" b="1" dirty="0">
                <a:solidFill>
                  <a:schemeClr val="bg1"/>
                </a:solidFill>
                <a:latin typeface="Meiryo UI" panose="020B0604030504040204" pitchFamily="50" charset="-128"/>
                <a:ea typeface="Meiryo UI" panose="020B0604030504040204" pitchFamily="50" charset="-128"/>
              </a:rPr>
              <a:t>液体金属</a:t>
            </a:r>
            <a:r>
              <a:rPr kumimoji="1" lang="en-US" altLang="ja-JP" sz="2800" b="1" dirty="0">
                <a:solidFill>
                  <a:schemeClr val="bg1"/>
                </a:solidFill>
                <a:latin typeface="Meiryo UI" panose="020B0604030504040204" pitchFamily="50" charset="-128"/>
                <a:ea typeface="Meiryo UI" panose="020B0604030504040204" pitchFamily="50" charset="-128"/>
              </a:rPr>
              <a:t>-</a:t>
            </a:r>
            <a:r>
              <a:rPr kumimoji="1" lang="ja-JP" altLang="en-US" sz="2800" b="1" dirty="0">
                <a:solidFill>
                  <a:schemeClr val="bg1"/>
                </a:solidFill>
                <a:latin typeface="Meiryo UI" panose="020B0604030504040204" pitchFamily="50" charset="-128"/>
                <a:ea typeface="Meiryo UI" panose="020B0604030504040204" pitchFamily="50" charset="-128"/>
              </a:rPr>
              <a:t>高速炉</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7232E32B-5FD7-D4FF-D85A-270DC44FC1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61589" y="935969"/>
            <a:ext cx="8268822" cy="5842103"/>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19819E57-5A0E-BE6D-DB0F-097FAF245F8F}"/>
              </a:ext>
            </a:extLst>
          </p:cNvPr>
          <p:cNvSpPr txBox="1"/>
          <p:nvPr/>
        </p:nvSpPr>
        <p:spPr>
          <a:xfrm rot="16200000">
            <a:off x="-2858655" y="3459941"/>
            <a:ext cx="6098240" cy="307777"/>
          </a:xfrm>
          <a:prstGeom prst="rect">
            <a:avLst/>
          </a:prstGeom>
          <a:noFill/>
        </p:spPr>
        <p:txBody>
          <a:bodyPr wrap="square">
            <a:spAutoFit/>
          </a:bodyPr>
          <a:lstStyle/>
          <a:p>
            <a:pPr algn="ctr"/>
            <a:r>
              <a:rPr lang="en-US" altLang="ja-JP" sz="1400" dirty="0">
                <a:latin typeface="Meiryo UI" panose="020B0604030504040204" pitchFamily="50" charset="-128"/>
                <a:ea typeface="Meiryo UI" panose="020B0604030504040204" pitchFamily="50" charset="-128"/>
              </a:rPr>
              <a:t>https://blog-imgs-120.fc2.com/r/y/b/rybachii/18-0302a.png</a:t>
            </a:r>
            <a:endParaRPr lang="ja-JP" altLang="en-US" sz="1400" dirty="0">
              <a:latin typeface="Meiryo UI" panose="020B0604030504040204" pitchFamily="50" charset="-128"/>
              <a:ea typeface="Meiryo UI" panose="020B0604030504040204" pitchFamily="50" charset="-128"/>
            </a:endParaRPr>
          </a:p>
        </p:txBody>
      </p:sp>
      <p:sp>
        <p:nvSpPr>
          <p:cNvPr id="5" name="テキスト ボックス 4">
            <a:extLst>
              <a:ext uri="{FF2B5EF4-FFF2-40B4-BE49-F238E27FC236}">
                <a16:creationId xmlns:a16="http://schemas.microsoft.com/office/drawing/2014/main" id="{10A7A9AD-6B55-4A7E-B2CD-7CA2AEE3F1F5}"/>
              </a:ext>
            </a:extLst>
          </p:cNvPr>
          <p:cNvSpPr txBox="1"/>
          <p:nvPr/>
        </p:nvSpPr>
        <p:spPr>
          <a:xfrm>
            <a:off x="0" y="0"/>
            <a:ext cx="12192000" cy="523220"/>
          </a:xfrm>
          <a:prstGeom prst="rect">
            <a:avLst/>
          </a:prstGeom>
          <a:solidFill>
            <a:srgbClr val="052F61"/>
          </a:solidFill>
        </p:spPr>
        <p:txBody>
          <a:bodyPr wrap="square" rtlCol="0">
            <a:spAutoFit/>
          </a:bodyPr>
          <a:lstStyle/>
          <a:p>
            <a:pPr algn="ctr"/>
            <a:r>
              <a:rPr kumimoji="1" lang="ja-JP" altLang="en-US" sz="2800" b="1" dirty="0">
                <a:solidFill>
                  <a:schemeClr val="bg1"/>
                </a:solidFill>
                <a:latin typeface="Meiryo UI" panose="020B0604030504040204" pitchFamily="50" charset="-128"/>
                <a:ea typeface="Meiryo UI" panose="020B0604030504040204" pitchFamily="50" charset="-128"/>
              </a:rPr>
              <a:t>ロシアの核魚雷は 「鉛ビスマス金属冷却原子炉」 を搭載</a:t>
            </a:r>
          </a:p>
        </p:txBody>
      </p:sp>
      <p:sp>
        <p:nvSpPr>
          <p:cNvPr id="6" name="テキスト ボックス 5">
            <a:extLst>
              <a:ext uri="{FF2B5EF4-FFF2-40B4-BE49-F238E27FC236}">
                <a16:creationId xmlns:a16="http://schemas.microsoft.com/office/drawing/2014/main" id="{FBA60847-F517-476B-B739-96797424A4B5}"/>
              </a:ext>
            </a:extLst>
          </p:cNvPr>
          <p:cNvSpPr txBox="1"/>
          <p:nvPr/>
        </p:nvSpPr>
        <p:spPr>
          <a:xfrm>
            <a:off x="1655847" y="564709"/>
            <a:ext cx="8417859" cy="369332"/>
          </a:xfrm>
          <a:prstGeom prst="rect">
            <a:avLst/>
          </a:prstGeom>
          <a:noFill/>
        </p:spPr>
        <p:txBody>
          <a:bodyPr wrap="square" rtlCol="0">
            <a:spAutoFit/>
          </a:bodyPr>
          <a:lstStyle/>
          <a:p>
            <a:pPr algn="ctr"/>
            <a:r>
              <a:rPr kumimoji="1" lang="ja-JP" altLang="en-US" dirty="0">
                <a:solidFill>
                  <a:srgbClr val="C00000"/>
                </a:solidFill>
                <a:latin typeface="BIZ UDPゴシック" panose="020B0400000000000000" pitchFamily="50" charset="-128"/>
                <a:ea typeface="BIZ UDPゴシック" panose="020B0400000000000000" pitchFamily="50" charset="-128"/>
              </a:rPr>
              <a:t>スーパーキャビテーション超高速核魚雷（</a:t>
            </a:r>
            <a:r>
              <a:rPr kumimoji="1" lang="en-US" altLang="ja-JP" dirty="0">
                <a:solidFill>
                  <a:srgbClr val="C00000"/>
                </a:solidFill>
                <a:latin typeface="BIZ UDPゴシック" panose="020B0400000000000000" pitchFamily="50" charset="-128"/>
                <a:ea typeface="BIZ UDPゴシック" panose="020B0400000000000000" pitchFamily="50" charset="-128"/>
              </a:rPr>
              <a:t>200km</a:t>
            </a:r>
            <a:r>
              <a:rPr lang="ja-JP" altLang="en-US" dirty="0">
                <a:solidFill>
                  <a:srgbClr val="C00000"/>
                </a:solidFill>
                <a:latin typeface="BIZ UDPゴシック" panose="020B0400000000000000" pitchFamily="50" charset="-128"/>
                <a:ea typeface="BIZ UDPゴシック" panose="020B0400000000000000" pitchFamily="50" charset="-128"/>
              </a:rPr>
              <a:t>）</a:t>
            </a:r>
            <a:endParaRPr kumimoji="1" lang="ja-JP" altLang="en-US" dirty="0">
              <a:solidFill>
                <a:srgbClr val="C00000"/>
              </a:solidFill>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35128235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2"/>
          <p:cNvGraphicFramePr>
            <a:graphicFrameLocks noGrp="1"/>
          </p:cNvGraphicFramePr>
          <p:nvPr/>
        </p:nvGraphicFramePr>
        <p:xfrm>
          <a:off x="1470025" y="1523880"/>
          <a:ext cx="9278620" cy="4898390"/>
        </p:xfrm>
        <a:graphic>
          <a:graphicData uri="http://schemas.openxmlformats.org/drawingml/2006/table">
            <a:tbl>
              <a:tblPr firstRow="1" bandRow="1">
                <a:tableStyleId>{2D5ABB26-0587-4C30-8999-92F81FD0307C}</a:tableStyleId>
              </a:tblPr>
              <a:tblGrid>
                <a:gridCol w="2519680">
                  <a:extLst>
                    <a:ext uri="{9D8B030D-6E8A-4147-A177-3AD203B41FA5}">
                      <a16:colId xmlns:a16="http://schemas.microsoft.com/office/drawing/2014/main" val="20000"/>
                    </a:ext>
                  </a:extLst>
                </a:gridCol>
                <a:gridCol w="2687955">
                  <a:extLst>
                    <a:ext uri="{9D8B030D-6E8A-4147-A177-3AD203B41FA5}">
                      <a16:colId xmlns:a16="http://schemas.microsoft.com/office/drawing/2014/main" val="20001"/>
                    </a:ext>
                  </a:extLst>
                </a:gridCol>
                <a:gridCol w="4070985">
                  <a:extLst>
                    <a:ext uri="{9D8B030D-6E8A-4147-A177-3AD203B41FA5}">
                      <a16:colId xmlns:a16="http://schemas.microsoft.com/office/drawing/2014/main" val="20002"/>
                    </a:ext>
                  </a:extLst>
                </a:gridCol>
              </a:tblGrid>
              <a:tr h="450850">
                <a:tc>
                  <a:txBody>
                    <a:bodyPr/>
                    <a:lstStyle/>
                    <a:p>
                      <a:pPr algn="ctr">
                        <a:lnSpc>
                          <a:spcPct val="100000"/>
                        </a:lnSpc>
                        <a:spcBef>
                          <a:spcPts val="840"/>
                        </a:spcBef>
                      </a:pPr>
                      <a:r>
                        <a:rPr sz="1400" b="1" spc="-10" dirty="0">
                          <a:solidFill>
                            <a:srgbClr val="FFFFFF"/>
                          </a:solidFill>
                          <a:latin typeface="Calibri"/>
                          <a:cs typeface="Calibri"/>
                        </a:rPr>
                        <a:t>MoveluX</a:t>
                      </a:r>
                      <a:endParaRPr sz="1400">
                        <a:latin typeface="Calibri"/>
                        <a:cs typeface="Calibri"/>
                      </a:endParaRPr>
                    </a:p>
                  </a:txBody>
                  <a:tcPr marL="0" marR="0" marT="10668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5B9BD4"/>
                    </a:solidFill>
                  </a:tcPr>
                </a:tc>
                <a:tc>
                  <a:txBody>
                    <a:bodyPr/>
                    <a:lstStyle/>
                    <a:p>
                      <a:pPr algn="ctr">
                        <a:lnSpc>
                          <a:spcPct val="100000"/>
                        </a:lnSpc>
                        <a:spcBef>
                          <a:spcPts val="840"/>
                        </a:spcBef>
                      </a:pPr>
                      <a:r>
                        <a:rPr sz="1400" b="1" spc="-25" dirty="0">
                          <a:solidFill>
                            <a:srgbClr val="FFFFFF"/>
                          </a:solidFill>
                          <a:latin typeface="Calibri"/>
                          <a:cs typeface="Calibri"/>
                        </a:rPr>
                        <a:t>MMR</a:t>
                      </a:r>
                      <a:endParaRPr sz="1400">
                        <a:latin typeface="Calibri"/>
                        <a:cs typeface="Calibri"/>
                      </a:endParaRPr>
                    </a:p>
                  </a:txBody>
                  <a:tcPr marL="0" marR="0" marT="10668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5B9BD4"/>
                    </a:solidFill>
                  </a:tcPr>
                </a:tc>
                <a:tc>
                  <a:txBody>
                    <a:bodyPr/>
                    <a:lstStyle/>
                    <a:p>
                      <a:pPr algn="ctr">
                        <a:lnSpc>
                          <a:spcPct val="100000"/>
                        </a:lnSpc>
                        <a:spcBef>
                          <a:spcPts val="840"/>
                        </a:spcBef>
                      </a:pPr>
                      <a:r>
                        <a:rPr sz="1400" b="1" spc="-10" dirty="0">
                          <a:solidFill>
                            <a:srgbClr val="FFFFFF"/>
                          </a:solidFill>
                          <a:latin typeface="Calibri"/>
                          <a:cs typeface="Calibri"/>
                        </a:rPr>
                        <a:t>eVinci</a:t>
                      </a:r>
                      <a:endParaRPr sz="1400">
                        <a:latin typeface="Calibri"/>
                        <a:cs typeface="Calibri"/>
                      </a:endParaRPr>
                    </a:p>
                  </a:txBody>
                  <a:tcPr marL="0" marR="0" marT="10668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5B9BD4"/>
                    </a:solidFill>
                  </a:tcPr>
                </a:tc>
                <a:extLst>
                  <a:ext uri="{0D108BD9-81ED-4DB2-BD59-A6C34878D82A}">
                    <a16:rowId xmlns:a16="http://schemas.microsoft.com/office/drawing/2014/main" val="10000"/>
                  </a:ext>
                </a:extLst>
              </a:tr>
              <a:tr h="2185670">
                <a:tc>
                  <a:txBody>
                    <a:bodyPr/>
                    <a:lstStyle/>
                    <a:p>
                      <a:pPr>
                        <a:lnSpc>
                          <a:spcPct val="100000"/>
                        </a:lnSpc>
                      </a:pPr>
                      <a:endParaRPr sz="1100">
                        <a:latin typeface="Times New Roman"/>
                        <a:cs typeface="Times New Roman"/>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2DEEE"/>
                    </a:solidFill>
                  </a:tcPr>
                </a:tc>
                <a:tc>
                  <a:txBody>
                    <a:bodyPr/>
                    <a:lstStyle/>
                    <a:p>
                      <a:pPr>
                        <a:lnSpc>
                          <a:spcPct val="100000"/>
                        </a:lnSpc>
                      </a:pPr>
                      <a:endParaRPr sz="1100">
                        <a:latin typeface="Times New Roman"/>
                        <a:cs typeface="Times New Roman"/>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2DEEE"/>
                    </a:solidFill>
                  </a:tcPr>
                </a:tc>
                <a:tc>
                  <a:txBody>
                    <a:bodyPr/>
                    <a:lstStyle/>
                    <a:p>
                      <a:pPr>
                        <a:lnSpc>
                          <a:spcPct val="100000"/>
                        </a:lnSpc>
                      </a:pPr>
                      <a:endParaRPr sz="1100">
                        <a:latin typeface="Times New Roman"/>
                        <a:cs typeface="Times New Roman"/>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2DEEE"/>
                    </a:solidFill>
                  </a:tcPr>
                </a:tc>
                <a:extLst>
                  <a:ext uri="{0D108BD9-81ED-4DB2-BD59-A6C34878D82A}">
                    <a16:rowId xmlns:a16="http://schemas.microsoft.com/office/drawing/2014/main" val="10001"/>
                  </a:ext>
                </a:extLst>
              </a:tr>
              <a:tr h="807720">
                <a:tc>
                  <a:txBody>
                    <a:bodyPr/>
                    <a:lstStyle/>
                    <a:p>
                      <a:pPr marL="91440" marR="1425575">
                        <a:lnSpc>
                          <a:spcPct val="100000"/>
                        </a:lnSpc>
                        <a:spcBef>
                          <a:spcPts val="295"/>
                        </a:spcBef>
                      </a:pPr>
                      <a:r>
                        <a:rPr sz="1050" u="sng" dirty="0">
                          <a:uFill>
                            <a:solidFill>
                              <a:srgbClr val="000000"/>
                            </a:solidFill>
                          </a:uFill>
                          <a:latin typeface="Calibri"/>
                          <a:cs typeface="Calibri"/>
                        </a:rPr>
                        <a:t>Design</a:t>
                      </a:r>
                      <a:r>
                        <a:rPr sz="1050" u="sng" spc="-5" dirty="0">
                          <a:uFill>
                            <a:solidFill>
                              <a:srgbClr val="000000"/>
                            </a:solidFill>
                          </a:uFill>
                          <a:latin typeface="Calibri"/>
                          <a:cs typeface="Calibri"/>
                        </a:rPr>
                        <a:t> </a:t>
                      </a:r>
                      <a:r>
                        <a:rPr sz="1050" u="sng" spc="-10" dirty="0">
                          <a:uFill>
                            <a:solidFill>
                              <a:srgbClr val="000000"/>
                            </a:solidFill>
                          </a:uFill>
                          <a:latin typeface="Calibri"/>
                          <a:cs typeface="Calibri"/>
                        </a:rPr>
                        <a:t>Status</a:t>
                      </a:r>
                      <a:r>
                        <a:rPr sz="1050" spc="-10" dirty="0">
                          <a:latin typeface="Calibri"/>
                          <a:cs typeface="Calibri"/>
                        </a:rPr>
                        <a:t>: </a:t>
                      </a:r>
                      <a:r>
                        <a:rPr sz="1050" dirty="0">
                          <a:latin typeface="Calibri"/>
                          <a:cs typeface="Calibri"/>
                        </a:rPr>
                        <a:t>Conceptual</a:t>
                      </a:r>
                      <a:r>
                        <a:rPr sz="1050" spc="-20" dirty="0">
                          <a:latin typeface="Calibri"/>
                          <a:cs typeface="Calibri"/>
                        </a:rPr>
                        <a:t> </a:t>
                      </a:r>
                      <a:r>
                        <a:rPr sz="1050" spc="-10" dirty="0">
                          <a:latin typeface="Calibri"/>
                          <a:cs typeface="Calibri"/>
                        </a:rPr>
                        <a:t>design</a:t>
                      </a:r>
                      <a:endParaRPr sz="1050">
                        <a:latin typeface="Calibri"/>
                        <a:cs typeface="Calibri"/>
                      </a:endParaRPr>
                    </a:p>
                  </a:txBody>
                  <a:tcPr marL="0" marR="0" marT="3746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EF7"/>
                    </a:solidFill>
                  </a:tcPr>
                </a:tc>
                <a:tc>
                  <a:txBody>
                    <a:bodyPr/>
                    <a:lstStyle/>
                    <a:p>
                      <a:pPr marL="91440">
                        <a:lnSpc>
                          <a:spcPct val="100000"/>
                        </a:lnSpc>
                        <a:spcBef>
                          <a:spcPts val="295"/>
                        </a:spcBef>
                      </a:pPr>
                      <a:r>
                        <a:rPr sz="1050" u="sng" dirty="0">
                          <a:uFill>
                            <a:solidFill>
                              <a:srgbClr val="000000"/>
                            </a:solidFill>
                          </a:uFill>
                          <a:latin typeface="Calibri"/>
                          <a:cs typeface="Calibri"/>
                        </a:rPr>
                        <a:t>Design</a:t>
                      </a:r>
                      <a:r>
                        <a:rPr sz="1050" u="sng" spc="-5" dirty="0">
                          <a:uFill>
                            <a:solidFill>
                              <a:srgbClr val="000000"/>
                            </a:solidFill>
                          </a:uFill>
                          <a:latin typeface="Calibri"/>
                          <a:cs typeface="Calibri"/>
                        </a:rPr>
                        <a:t> </a:t>
                      </a:r>
                      <a:r>
                        <a:rPr sz="1050" u="sng" spc="-10" dirty="0">
                          <a:uFill>
                            <a:solidFill>
                              <a:srgbClr val="000000"/>
                            </a:solidFill>
                          </a:uFill>
                          <a:latin typeface="Calibri"/>
                          <a:cs typeface="Calibri"/>
                        </a:rPr>
                        <a:t>Status</a:t>
                      </a:r>
                      <a:r>
                        <a:rPr sz="1050" spc="-10" dirty="0">
                          <a:latin typeface="Calibri"/>
                          <a:cs typeface="Calibri"/>
                        </a:rPr>
                        <a:t>:</a:t>
                      </a:r>
                      <a:endParaRPr sz="1050">
                        <a:latin typeface="Calibri"/>
                        <a:cs typeface="Calibri"/>
                      </a:endParaRPr>
                    </a:p>
                    <a:p>
                      <a:pPr marL="91440" marR="394970">
                        <a:lnSpc>
                          <a:spcPct val="100000"/>
                        </a:lnSpc>
                      </a:pPr>
                      <a:r>
                        <a:rPr sz="1050" dirty="0">
                          <a:latin typeface="Calibri"/>
                          <a:cs typeface="Calibri"/>
                        </a:rPr>
                        <a:t>Preliminary</a:t>
                      </a:r>
                      <a:r>
                        <a:rPr sz="1050" spc="-40" dirty="0">
                          <a:latin typeface="Calibri"/>
                          <a:cs typeface="Calibri"/>
                        </a:rPr>
                        <a:t> </a:t>
                      </a:r>
                      <a:r>
                        <a:rPr sz="1050" dirty="0">
                          <a:latin typeface="Calibri"/>
                          <a:cs typeface="Calibri"/>
                        </a:rPr>
                        <a:t>Design,</a:t>
                      </a:r>
                      <a:r>
                        <a:rPr sz="1050" spc="-5" dirty="0">
                          <a:latin typeface="Calibri"/>
                          <a:cs typeface="Calibri"/>
                        </a:rPr>
                        <a:t> </a:t>
                      </a:r>
                      <a:r>
                        <a:rPr sz="1050" dirty="0">
                          <a:latin typeface="Calibri"/>
                          <a:cs typeface="Calibri"/>
                        </a:rPr>
                        <a:t>under</a:t>
                      </a:r>
                      <a:r>
                        <a:rPr sz="1050" spc="-30" dirty="0">
                          <a:latin typeface="Calibri"/>
                          <a:cs typeface="Calibri"/>
                        </a:rPr>
                        <a:t> </a:t>
                      </a:r>
                      <a:r>
                        <a:rPr sz="1050" dirty="0">
                          <a:latin typeface="Calibri"/>
                          <a:cs typeface="Calibri"/>
                        </a:rPr>
                        <a:t>vendor</a:t>
                      </a:r>
                      <a:r>
                        <a:rPr sz="1050" spc="-20" dirty="0">
                          <a:latin typeface="Calibri"/>
                          <a:cs typeface="Calibri"/>
                        </a:rPr>
                        <a:t> </a:t>
                      </a:r>
                      <a:r>
                        <a:rPr sz="1050" spc="-10" dirty="0">
                          <a:latin typeface="Calibri"/>
                          <a:cs typeface="Calibri"/>
                        </a:rPr>
                        <a:t>design </a:t>
                      </a:r>
                      <a:r>
                        <a:rPr sz="1050" dirty="0">
                          <a:latin typeface="Calibri"/>
                          <a:cs typeface="Calibri"/>
                        </a:rPr>
                        <a:t>review</a:t>
                      </a:r>
                      <a:r>
                        <a:rPr sz="1050" spc="-15" dirty="0">
                          <a:latin typeface="Calibri"/>
                          <a:cs typeface="Calibri"/>
                        </a:rPr>
                        <a:t> </a:t>
                      </a:r>
                      <a:r>
                        <a:rPr sz="1050" dirty="0">
                          <a:latin typeface="Calibri"/>
                          <a:cs typeface="Calibri"/>
                        </a:rPr>
                        <a:t>with</a:t>
                      </a:r>
                      <a:r>
                        <a:rPr sz="1050" spc="-20" dirty="0">
                          <a:latin typeface="Calibri"/>
                          <a:cs typeface="Calibri"/>
                        </a:rPr>
                        <a:t> </a:t>
                      </a:r>
                      <a:r>
                        <a:rPr sz="1050" dirty="0">
                          <a:latin typeface="Calibri"/>
                          <a:cs typeface="Calibri"/>
                        </a:rPr>
                        <a:t>the</a:t>
                      </a:r>
                      <a:r>
                        <a:rPr sz="1050" spc="-15" dirty="0">
                          <a:latin typeface="Calibri"/>
                          <a:cs typeface="Calibri"/>
                        </a:rPr>
                        <a:t> </a:t>
                      </a:r>
                      <a:r>
                        <a:rPr sz="1050" dirty="0">
                          <a:latin typeface="Calibri"/>
                          <a:cs typeface="Calibri"/>
                        </a:rPr>
                        <a:t>Canadian</a:t>
                      </a:r>
                      <a:r>
                        <a:rPr sz="1050" spc="-25" dirty="0">
                          <a:latin typeface="Calibri"/>
                          <a:cs typeface="Calibri"/>
                        </a:rPr>
                        <a:t> </a:t>
                      </a:r>
                      <a:r>
                        <a:rPr sz="1050" spc="-20" dirty="0">
                          <a:latin typeface="Calibri"/>
                          <a:cs typeface="Calibri"/>
                        </a:rPr>
                        <a:t>CNSC</a:t>
                      </a:r>
                      <a:endParaRPr sz="1050">
                        <a:latin typeface="Calibri"/>
                        <a:cs typeface="Calibri"/>
                      </a:endParaRPr>
                    </a:p>
                  </a:txBody>
                  <a:tcPr marL="0" marR="0" marT="3746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EF7"/>
                    </a:solidFill>
                  </a:tcPr>
                </a:tc>
                <a:tc>
                  <a:txBody>
                    <a:bodyPr/>
                    <a:lstStyle/>
                    <a:p>
                      <a:pPr marL="90805" marR="2964815">
                        <a:lnSpc>
                          <a:spcPct val="100000"/>
                        </a:lnSpc>
                        <a:spcBef>
                          <a:spcPts val="295"/>
                        </a:spcBef>
                      </a:pPr>
                      <a:r>
                        <a:rPr sz="1050" u="sng" dirty="0">
                          <a:uFill>
                            <a:solidFill>
                              <a:srgbClr val="000000"/>
                            </a:solidFill>
                          </a:uFill>
                          <a:latin typeface="Calibri"/>
                          <a:cs typeface="Calibri"/>
                        </a:rPr>
                        <a:t>Design</a:t>
                      </a:r>
                      <a:r>
                        <a:rPr sz="1050" u="sng" spc="-5" dirty="0">
                          <a:uFill>
                            <a:solidFill>
                              <a:srgbClr val="000000"/>
                            </a:solidFill>
                          </a:uFill>
                          <a:latin typeface="Calibri"/>
                          <a:cs typeface="Calibri"/>
                        </a:rPr>
                        <a:t> </a:t>
                      </a:r>
                      <a:r>
                        <a:rPr sz="1050" u="sng" spc="-10" dirty="0">
                          <a:uFill>
                            <a:solidFill>
                              <a:srgbClr val="000000"/>
                            </a:solidFill>
                          </a:uFill>
                          <a:latin typeface="Calibri"/>
                          <a:cs typeface="Calibri"/>
                        </a:rPr>
                        <a:t>Status</a:t>
                      </a:r>
                      <a:r>
                        <a:rPr sz="1050" spc="-10" dirty="0">
                          <a:latin typeface="Calibri"/>
                          <a:cs typeface="Calibri"/>
                        </a:rPr>
                        <a:t>: </a:t>
                      </a:r>
                      <a:r>
                        <a:rPr sz="1050" dirty="0">
                          <a:latin typeface="Calibri"/>
                          <a:cs typeface="Calibri"/>
                        </a:rPr>
                        <a:t>Conceptual</a:t>
                      </a:r>
                      <a:r>
                        <a:rPr sz="1050" spc="-20" dirty="0">
                          <a:latin typeface="Calibri"/>
                          <a:cs typeface="Calibri"/>
                        </a:rPr>
                        <a:t> </a:t>
                      </a:r>
                      <a:r>
                        <a:rPr sz="1050" spc="-10" dirty="0">
                          <a:latin typeface="Calibri"/>
                          <a:cs typeface="Calibri"/>
                        </a:rPr>
                        <a:t>Design</a:t>
                      </a:r>
                      <a:endParaRPr sz="1050">
                        <a:latin typeface="Calibri"/>
                        <a:cs typeface="Calibri"/>
                      </a:endParaRPr>
                    </a:p>
                  </a:txBody>
                  <a:tcPr marL="0" marR="0" marT="3746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EF7"/>
                    </a:solidFill>
                  </a:tcPr>
                </a:tc>
                <a:extLst>
                  <a:ext uri="{0D108BD9-81ED-4DB2-BD59-A6C34878D82A}">
                    <a16:rowId xmlns:a16="http://schemas.microsoft.com/office/drawing/2014/main" val="10002"/>
                  </a:ext>
                </a:extLst>
              </a:tr>
              <a:tr h="1454150">
                <a:tc>
                  <a:txBody>
                    <a:bodyPr/>
                    <a:lstStyle/>
                    <a:p>
                      <a:pPr marL="262255" indent="-171450">
                        <a:lnSpc>
                          <a:spcPct val="100000"/>
                        </a:lnSpc>
                        <a:spcBef>
                          <a:spcPts val="295"/>
                        </a:spcBef>
                        <a:buFont typeface="Arial"/>
                        <a:buChar char="•"/>
                        <a:tabLst>
                          <a:tab pos="262890" algn="l"/>
                        </a:tabLst>
                      </a:pPr>
                      <a:r>
                        <a:rPr sz="1000" dirty="0">
                          <a:latin typeface="Calibri"/>
                          <a:cs typeface="Calibri"/>
                        </a:rPr>
                        <a:t>Toshiba,</a:t>
                      </a:r>
                      <a:r>
                        <a:rPr sz="1000" spc="-45" dirty="0">
                          <a:latin typeface="Calibri"/>
                          <a:cs typeface="Calibri"/>
                        </a:rPr>
                        <a:t> </a:t>
                      </a:r>
                      <a:r>
                        <a:rPr sz="1000" spc="-10" dirty="0">
                          <a:latin typeface="Calibri"/>
                          <a:cs typeface="Calibri"/>
                        </a:rPr>
                        <a:t>Japan</a:t>
                      </a:r>
                      <a:endParaRPr sz="1000">
                        <a:latin typeface="Calibri"/>
                        <a:cs typeface="Calibri"/>
                      </a:endParaRPr>
                    </a:p>
                    <a:p>
                      <a:pPr marL="262255" indent="-171450">
                        <a:lnSpc>
                          <a:spcPct val="100000"/>
                        </a:lnSpc>
                        <a:buFont typeface="Arial"/>
                        <a:buChar char="•"/>
                        <a:tabLst>
                          <a:tab pos="262890" algn="l"/>
                        </a:tabLst>
                      </a:pPr>
                      <a:r>
                        <a:rPr sz="1000" dirty="0">
                          <a:latin typeface="Calibri"/>
                          <a:cs typeface="Calibri"/>
                        </a:rPr>
                        <a:t>Fast</a:t>
                      </a:r>
                      <a:r>
                        <a:rPr sz="1000" spc="-20" dirty="0">
                          <a:latin typeface="Calibri"/>
                          <a:cs typeface="Calibri"/>
                        </a:rPr>
                        <a:t> </a:t>
                      </a:r>
                      <a:r>
                        <a:rPr sz="1000" spc="-10" dirty="0">
                          <a:latin typeface="Calibri"/>
                          <a:cs typeface="Calibri"/>
                        </a:rPr>
                        <a:t>Reactor</a:t>
                      </a:r>
                      <a:endParaRPr sz="1000">
                        <a:latin typeface="Calibri"/>
                        <a:cs typeface="Calibri"/>
                      </a:endParaRPr>
                    </a:p>
                    <a:p>
                      <a:pPr marL="262255" indent="-171450">
                        <a:lnSpc>
                          <a:spcPct val="100000"/>
                        </a:lnSpc>
                        <a:buFont typeface="Arial"/>
                        <a:buChar char="•"/>
                        <a:tabLst>
                          <a:tab pos="262890" algn="l"/>
                        </a:tabLst>
                      </a:pPr>
                      <a:r>
                        <a:rPr sz="1000" dirty="0">
                          <a:latin typeface="Calibri"/>
                          <a:cs typeface="Calibri"/>
                        </a:rPr>
                        <a:t>10 MWt</a:t>
                      </a:r>
                      <a:r>
                        <a:rPr sz="1000" spc="-5" dirty="0">
                          <a:latin typeface="Calibri"/>
                          <a:cs typeface="Calibri"/>
                        </a:rPr>
                        <a:t> </a:t>
                      </a:r>
                      <a:r>
                        <a:rPr sz="1000" dirty="0">
                          <a:latin typeface="Calibri"/>
                          <a:cs typeface="Calibri"/>
                        </a:rPr>
                        <a:t>/ </a:t>
                      </a:r>
                      <a:r>
                        <a:rPr sz="1000" spc="-10" dirty="0">
                          <a:latin typeface="Calibri"/>
                          <a:cs typeface="Calibri"/>
                        </a:rPr>
                        <a:t>3-</a:t>
                      </a:r>
                      <a:r>
                        <a:rPr sz="1000" dirty="0">
                          <a:latin typeface="Calibri"/>
                          <a:cs typeface="Calibri"/>
                        </a:rPr>
                        <a:t>4 </a:t>
                      </a:r>
                      <a:r>
                        <a:rPr sz="1000" spc="-25" dirty="0">
                          <a:latin typeface="Calibri"/>
                          <a:cs typeface="Calibri"/>
                        </a:rPr>
                        <a:t>MWe</a:t>
                      </a:r>
                      <a:endParaRPr sz="1000">
                        <a:latin typeface="Calibri"/>
                        <a:cs typeface="Calibri"/>
                      </a:endParaRPr>
                    </a:p>
                    <a:p>
                      <a:pPr marL="262255" indent="-172085">
                        <a:lnSpc>
                          <a:spcPct val="100000"/>
                        </a:lnSpc>
                        <a:buFont typeface="Arial"/>
                        <a:buChar char="•"/>
                        <a:tabLst>
                          <a:tab pos="262890" algn="l"/>
                        </a:tabLst>
                      </a:pPr>
                      <a:r>
                        <a:rPr sz="1000" dirty="0">
                          <a:latin typeface="Calibri"/>
                          <a:cs typeface="Calibri"/>
                        </a:rPr>
                        <a:t>Natural</a:t>
                      </a:r>
                      <a:r>
                        <a:rPr sz="1000" spc="-20" dirty="0">
                          <a:latin typeface="Calibri"/>
                          <a:cs typeface="Calibri"/>
                        </a:rPr>
                        <a:t> </a:t>
                      </a:r>
                      <a:r>
                        <a:rPr sz="1000" spc="-10" dirty="0">
                          <a:latin typeface="Calibri"/>
                          <a:cs typeface="Calibri"/>
                        </a:rPr>
                        <a:t>circulation</a:t>
                      </a:r>
                      <a:endParaRPr sz="1000">
                        <a:latin typeface="Calibri"/>
                        <a:cs typeface="Calibri"/>
                      </a:endParaRPr>
                    </a:p>
                    <a:p>
                      <a:pPr marL="262255" indent="-172085">
                        <a:lnSpc>
                          <a:spcPts val="1200"/>
                        </a:lnSpc>
                        <a:buFont typeface="Arial"/>
                        <a:buChar char="•"/>
                        <a:tabLst>
                          <a:tab pos="262890" algn="l"/>
                        </a:tabLst>
                      </a:pPr>
                      <a:r>
                        <a:rPr sz="1000" dirty="0">
                          <a:latin typeface="Calibri"/>
                          <a:cs typeface="Calibri"/>
                        </a:rPr>
                        <a:t>Core</a:t>
                      </a:r>
                      <a:r>
                        <a:rPr sz="1000" spc="-20" dirty="0">
                          <a:latin typeface="Calibri"/>
                          <a:cs typeface="Calibri"/>
                        </a:rPr>
                        <a:t> </a:t>
                      </a:r>
                      <a:r>
                        <a:rPr sz="1000" dirty="0">
                          <a:latin typeface="Calibri"/>
                          <a:cs typeface="Calibri"/>
                        </a:rPr>
                        <a:t>Outlet</a:t>
                      </a:r>
                      <a:r>
                        <a:rPr sz="1000" spc="-20" dirty="0">
                          <a:latin typeface="Calibri"/>
                          <a:cs typeface="Calibri"/>
                        </a:rPr>
                        <a:t> </a:t>
                      </a:r>
                      <a:r>
                        <a:rPr sz="1000" dirty="0">
                          <a:latin typeface="Calibri"/>
                          <a:cs typeface="Calibri"/>
                        </a:rPr>
                        <a:t>Temp:</a:t>
                      </a:r>
                      <a:r>
                        <a:rPr sz="1000" spc="-15" dirty="0">
                          <a:latin typeface="Calibri"/>
                          <a:cs typeface="Calibri"/>
                        </a:rPr>
                        <a:t> </a:t>
                      </a:r>
                      <a:r>
                        <a:rPr sz="1000" dirty="0">
                          <a:latin typeface="Calibri"/>
                          <a:cs typeface="Calibri"/>
                        </a:rPr>
                        <a:t>680-</a:t>
                      </a:r>
                      <a:r>
                        <a:rPr sz="1000" spc="-20" dirty="0">
                          <a:latin typeface="Calibri"/>
                          <a:cs typeface="Calibri"/>
                        </a:rPr>
                        <a:t>685</a:t>
                      </a:r>
                      <a:r>
                        <a:rPr sz="975" spc="-30" baseline="25641" dirty="0">
                          <a:latin typeface="Calibri"/>
                          <a:cs typeface="Calibri"/>
                        </a:rPr>
                        <a:t>o</a:t>
                      </a:r>
                      <a:r>
                        <a:rPr sz="1000" spc="-20" dirty="0">
                          <a:latin typeface="Calibri"/>
                          <a:cs typeface="Calibri"/>
                        </a:rPr>
                        <a:t>C</a:t>
                      </a:r>
                      <a:endParaRPr sz="1000">
                        <a:latin typeface="Calibri"/>
                        <a:cs typeface="Calibri"/>
                      </a:endParaRPr>
                    </a:p>
                    <a:p>
                      <a:pPr marL="262890" indent="-172085">
                        <a:lnSpc>
                          <a:spcPct val="100000"/>
                        </a:lnSpc>
                        <a:buFont typeface="Arial"/>
                        <a:buChar char="•"/>
                        <a:tabLst>
                          <a:tab pos="263525" algn="l"/>
                        </a:tabLst>
                      </a:pPr>
                      <a:r>
                        <a:rPr sz="1000" dirty="0">
                          <a:latin typeface="Calibri"/>
                          <a:cs typeface="Calibri"/>
                        </a:rPr>
                        <a:t>Enrichment:</a:t>
                      </a:r>
                      <a:r>
                        <a:rPr sz="1000" spc="-5" dirty="0">
                          <a:latin typeface="Calibri"/>
                          <a:cs typeface="Calibri"/>
                        </a:rPr>
                        <a:t> </a:t>
                      </a:r>
                      <a:r>
                        <a:rPr sz="1000" spc="-10" dirty="0">
                          <a:latin typeface="Calibri"/>
                          <a:cs typeface="Calibri"/>
                        </a:rPr>
                        <a:t>&lt;4.8-</a:t>
                      </a:r>
                      <a:r>
                        <a:rPr sz="1000" spc="-25" dirty="0">
                          <a:latin typeface="Calibri"/>
                          <a:cs typeface="Calibri"/>
                        </a:rPr>
                        <a:t>5%</a:t>
                      </a:r>
                      <a:endParaRPr sz="1000">
                        <a:latin typeface="Calibri"/>
                        <a:cs typeface="Calibri"/>
                      </a:endParaRPr>
                    </a:p>
                    <a:p>
                      <a:pPr marL="262255" indent="-172085">
                        <a:lnSpc>
                          <a:spcPct val="100000"/>
                        </a:lnSpc>
                        <a:buFont typeface="Arial"/>
                        <a:buChar char="•"/>
                        <a:tabLst>
                          <a:tab pos="262890" algn="l"/>
                        </a:tabLst>
                      </a:pPr>
                      <a:r>
                        <a:rPr sz="1000" dirty="0">
                          <a:latin typeface="Calibri"/>
                          <a:cs typeface="Calibri"/>
                        </a:rPr>
                        <a:t>Refuel</a:t>
                      </a:r>
                      <a:r>
                        <a:rPr sz="1000" spc="-40" dirty="0">
                          <a:latin typeface="Calibri"/>
                          <a:cs typeface="Calibri"/>
                        </a:rPr>
                        <a:t> </a:t>
                      </a:r>
                      <a:r>
                        <a:rPr sz="1000" dirty="0">
                          <a:latin typeface="Calibri"/>
                          <a:cs typeface="Calibri"/>
                        </a:rPr>
                        <a:t>interval:</a:t>
                      </a:r>
                      <a:r>
                        <a:rPr sz="1000" spc="-35" dirty="0">
                          <a:latin typeface="Calibri"/>
                          <a:cs typeface="Calibri"/>
                        </a:rPr>
                        <a:t> </a:t>
                      </a:r>
                      <a:r>
                        <a:rPr sz="1000" spc="-10" dirty="0">
                          <a:latin typeface="Calibri"/>
                          <a:cs typeface="Calibri"/>
                        </a:rPr>
                        <a:t>Continuous</a:t>
                      </a:r>
                      <a:endParaRPr sz="1000">
                        <a:latin typeface="Calibri"/>
                        <a:cs typeface="Calibri"/>
                      </a:endParaRPr>
                    </a:p>
                  </a:txBody>
                  <a:tcPr marL="0" marR="0" marT="3746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2DEEE"/>
                    </a:solidFill>
                  </a:tcPr>
                </a:tc>
                <a:tc>
                  <a:txBody>
                    <a:bodyPr/>
                    <a:lstStyle/>
                    <a:p>
                      <a:pPr marL="262255" indent="-172085">
                        <a:lnSpc>
                          <a:spcPct val="100000"/>
                        </a:lnSpc>
                        <a:spcBef>
                          <a:spcPts val="295"/>
                        </a:spcBef>
                        <a:buFont typeface="Arial"/>
                        <a:buChar char="•"/>
                        <a:tabLst>
                          <a:tab pos="262890" algn="l"/>
                        </a:tabLst>
                      </a:pPr>
                      <a:r>
                        <a:rPr sz="1000" dirty="0">
                          <a:latin typeface="Calibri"/>
                          <a:cs typeface="Calibri"/>
                        </a:rPr>
                        <a:t>USNC,</a:t>
                      </a:r>
                      <a:r>
                        <a:rPr sz="1000" spc="-25" dirty="0">
                          <a:latin typeface="Calibri"/>
                          <a:cs typeface="Calibri"/>
                        </a:rPr>
                        <a:t> USA</a:t>
                      </a:r>
                      <a:endParaRPr sz="1000">
                        <a:latin typeface="Calibri"/>
                        <a:cs typeface="Calibri"/>
                      </a:endParaRPr>
                    </a:p>
                    <a:p>
                      <a:pPr marL="262255" indent="-172085">
                        <a:lnSpc>
                          <a:spcPct val="100000"/>
                        </a:lnSpc>
                        <a:buFont typeface="Arial"/>
                        <a:buChar char="•"/>
                        <a:tabLst>
                          <a:tab pos="262890" algn="l"/>
                        </a:tabLst>
                      </a:pPr>
                      <a:r>
                        <a:rPr sz="1000" dirty="0">
                          <a:latin typeface="Calibri"/>
                          <a:cs typeface="Calibri"/>
                        </a:rPr>
                        <a:t>HTGR</a:t>
                      </a:r>
                      <a:r>
                        <a:rPr sz="1000" spc="-10" dirty="0">
                          <a:latin typeface="Calibri"/>
                          <a:cs typeface="Calibri"/>
                        </a:rPr>
                        <a:t> </a:t>
                      </a:r>
                      <a:r>
                        <a:rPr sz="1000" dirty="0">
                          <a:latin typeface="Calibri"/>
                          <a:cs typeface="Calibri"/>
                        </a:rPr>
                        <a:t>/</a:t>
                      </a:r>
                      <a:r>
                        <a:rPr sz="1000" spc="-5" dirty="0">
                          <a:latin typeface="Calibri"/>
                          <a:cs typeface="Calibri"/>
                        </a:rPr>
                        <a:t> </a:t>
                      </a:r>
                      <a:r>
                        <a:rPr sz="1000" spc="-10" dirty="0">
                          <a:latin typeface="Calibri"/>
                          <a:cs typeface="Calibri"/>
                        </a:rPr>
                        <a:t>micro-</a:t>
                      </a:r>
                      <a:r>
                        <a:rPr sz="1000" dirty="0">
                          <a:latin typeface="Calibri"/>
                          <a:cs typeface="Calibri"/>
                        </a:rPr>
                        <a:t>reactor</a:t>
                      </a:r>
                      <a:r>
                        <a:rPr sz="1000" spc="-15" dirty="0">
                          <a:latin typeface="Calibri"/>
                          <a:cs typeface="Calibri"/>
                        </a:rPr>
                        <a:t> </a:t>
                      </a:r>
                      <a:r>
                        <a:rPr sz="1000" dirty="0">
                          <a:latin typeface="Calibri"/>
                          <a:cs typeface="Calibri"/>
                        </a:rPr>
                        <a:t>/</a:t>
                      </a:r>
                      <a:r>
                        <a:rPr sz="1000" spc="-5" dirty="0">
                          <a:latin typeface="Calibri"/>
                          <a:cs typeface="Calibri"/>
                        </a:rPr>
                        <a:t> </a:t>
                      </a:r>
                      <a:r>
                        <a:rPr sz="1000" dirty="0">
                          <a:latin typeface="Calibri"/>
                          <a:cs typeface="Calibri"/>
                        </a:rPr>
                        <a:t>nuclear</a:t>
                      </a:r>
                      <a:r>
                        <a:rPr sz="1000" spc="-20" dirty="0">
                          <a:latin typeface="Calibri"/>
                          <a:cs typeface="Calibri"/>
                        </a:rPr>
                        <a:t> </a:t>
                      </a:r>
                      <a:r>
                        <a:rPr sz="1000" spc="-10" dirty="0">
                          <a:latin typeface="Calibri"/>
                          <a:cs typeface="Calibri"/>
                        </a:rPr>
                        <a:t>battery</a:t>
                      </a:r>
                      <a:endParaRPr sz="1000">
                        <a:latin typeface="Calibri"/>
                        <a:cs typeface="Calibri"/>
                      </a:endParaRPr>
                    </a:p>
                    <a:p>
                      <a:pPr marL="262255" indent="-172085">
                        <a:lnSpc>
                          <a:spcPct val="100000"/>
                        </a:lnSpc>
                        <a:buFont typeface="Arial"/>
                        <a:buChar char="•"/>
                        <a:tabLst>
                          <a:tab pos="262890" algn="l"/>
                        </a:tabLst>
                      </a:pPr>
                      <a:r>
                        <a:rPr sz="1000" dirty="0">
                          <a:latin typeface="Calibri"/>
                          <a:cs typeface="Calibri"/>
                        </a:rPr>
                        <a:t>15 MWt</a:t>
                      </a:r>
                      <a:r>
                        <a:rPr sz="1000" spc="-10" dirty="0">
                          <a:latin typeface="Calibri"/>
                          <a:cs typeface="Calibri"/>
                        </a:rPr>
                        <a:t> </a:t>
                      </a:r>
                      <a:r>
                        <a:rPr sz="1000" dirty="0">
                          <a:latin typeface="Calibri"/>
                          <a:cs typeface="Calibri"/>
                        </a:rPr>
                        <a:t>/</a:t>
                      </a:r>
                      <a:r>
                        <a:rPr sz="1000" spc="-5" dirty="0">
                          <a:latin typeface="Calibri"/>
                          <a:cs typeface="Calibri"/>
                        </a:rPr>
                        <a:t> </a:t>
                      </a:r>
                      <a:r>
                        <a:rPr sz="1000" dirty="0">
                          <a:latin typeface="Calibri"/>
                          <a:cs typeface="Calibri"/>
                        </a:rPr>
                        <a:t>5 </a:t>
                      </a:r>
                      <a:r>
                        <a:rPr sz="1000" spc="-25" dirty="0">
                          <a:latin typeface="Calibri"/>
                          <a:cs typeface="Calibri"/>
                        </a:rPr>
                        <a:t>MWe</a:t>
                      </a:r>
                      <a:endParaRPr sz="1000">
                        <a:latin typeface="Calibri"/>
                        <a:cs typeface="Calibri"/>
                      </a:endParaRPr>
                    </a:p>
                    <a:p>
                      <a:pPr marL="262255" indent="-172085">
                        <a:lnSpc>
                          <a:spcPts val="1200"/>
                        </a:lnSpc>
                        <a:buFont typeface="Arial"/>
                        <a:buChar char="•"/>
                        <a:tabLst>
                          <a:tab pos="262890" algn="l"/>
                        </a:tabLst>
                      </a:pPr>
                      <a:r>
                        <a:rPr sz="1000" dirty="0">
                          <a:latin typeface="Calibri"/>
                          <a:cs typeface="Calibri"/>
                        </a:rPr>
                        <a:t>Core</a:t>
                      </a:r>
                      <a:r>
                        <a:rPr sz="1000" spc="-20" dirty="0">
                          <a:latin typeface="Calibri"/>
                          <a:cs typeface="Calibri"/>
                        </a:rPr>
                        <a:t> </a:t>
                      </a:r>
                      <a:r>
                        <a:rPr sz="1000" dirty="0">
                          <a:latin typeface="Calibri"/>
                          <a:cs typeface="Calibri"/>
                        </a:rPr>
                        <a:t>Outlet</a:t>
                      </a:r>
                      <a:r>
                        <a:rPr sz="1000" spc="-20" dirty="0">
                          <a:latin typeface="Calibri"/>
                          <a:cs typeface="Calibri"/>
                        </a:rPr>
                        <a:t> </a:t>
                      </a:r>
                      <a:r>
                        <a:rPr sz="1000" dirty="0">
                          <a:latin typeface="Calibri"/>
                          <a:cs typeface="Calibri"/>
                        </a:rPr>
                        <a:t>Temp:</a:t>
                      </a:r>
                      <a:r>
                        <a:rPr sz="1000" spc="-15" dirty="0">
                          <a:latin typeface="Calibri"/>
                          <a:cs typeface="Calibri"/>
                        </a:rPr>
                        <a:t> </a:t>
                      </a:r>
                      <a:r>
                        <a:rPr sz="1000" spc="-20" dirty="0">
                          <a:latin typeface="Calibri"/>
                          <a:cs typeface="Calibri"/>
                        </a:rPr>
                        <a:t>630</a:t>
                      </a:r>
                      <a:r>
                        <a:rPr sz="975" spc="-30" baseline="25641" dirty="0">
                          <a:latin typeface="Calibri"/>
                          <a:cs typeface="Calibri"/>
                        </a:rPr>
                        <a:t>o</a:t>
                      </a:r>
                      <a:r>
                        <a:rPr sz="1000" spc="-20" dirty="0">
                          <a:latin typeface="Calibri"/>
                          <a:cs typeface="Calibri"/>
                        </a:rPr>
                        <a:t>C</a:t>
                      </a:r>
                      <a:endParaRPr sz="1000">
                        <a:latin typeface="Calibri"/>
                        <a:cs typeface="Calibri"/>
                      </a:endParaRPr>
                    </a:p>
                    <a:p>
                      <a:pPr marL="262255" indent="-171450">
                        <a:lnSpc>
                          <a:spcPct val="100000"/>
                        </a:lnSpc>
                        <a:buFont typeface="Arial"/>
                        <a:buChar char="•"/>
                        <a:tabLst>
                          <a:tab pos="262890" algn="l"/>
                        </a:tabLst>
                      </a:pPr>
                      <a:r>
                        <a:rPr sz="1000" dirty="0">
                          <a:latin typeface="Calibri"/>
                          <a:cs typeface="Calibri"/>
                        </a:rPr>
                        <a:t>Enrichment:</a:t>
                      </a:r>
                      <a:r>
                        <a:rPr sz="1000" spc="-20" dirty="0">
                          <a:latin typeface="Calibri"/>
                          <a:cs typeface="Calibri"/>
                        </a:rPr>
                        <a:t> </a:t>
                      </a:r>
                      <a:r>
                        <a:rPr sz="1000" spc="-10" dirty="0">
                          <a:latin typeface="Calibri"/>
                          <a:cs typeface="Calibri"/>
                        </a:rPr>
                        <a:t>&lt;9-</a:t>
                      </a:r>
                      <a:r>
                        <a:rPr sz="1000" spc="-25" dirty="0">
                          <a:latin typeface="Calibri"/>
                          <a:cs typeface="Calibri"/>
                        </a:rPr>
                        <a:t>12%</a:t>
                      </a:r>
                      <a:endParaRPr sz="1000">
                        <a:latin typeface="Calibri"/>
                        <a:cs typeface="Calibri"/>
                      </a:endParaRPr>
                    </a:p>
                    <a:p>
                      <a:pPr marL="262255" indent="-171450">
                        <a:lnSpc>
                          <a:spcPct val="100000"/>
                        </a:lnSpc>
                        <a:buFont typeface="Arial"/>
                        <a:buChar char="•"/>
                        <a:tabLst>
                          <a:tab pos="262890" algn="l"/>
                        </a:tabLst>
                      </a:pPr>
                      <a:r>
                        <a:rPr sz="1000" dirty="0">
                          <a:latin typeface="Calibri"/>
                          <a:cs typeface="Calibri"/>
                        </a:rPr>
                        <a:t>Refuel</a:t>
                      </a:r>
                      <a:r>
                        <a:rPr sz="1000" spc="-40" dirty="0">
                          <a:latin typeface="Calibri"/>
                          <a:cs typeface="Calibri"/>
                        </a:rPr>
                        <a:t> </a:t>
                      </a:r>
                      <a:r>
                        <a:rPr sz="1000" dirty="0">
                          <a:latin typeface="Calibri"/>
                          <a:cs typeface="Calibri"/>
                        </a:rPr>
                        <a:t>interval:</a:t>
                      </a:r>
                      <a:r>
                        <a:rPr sz="1000" spc="-30" dirty="0">
                          <a:latin typeface="Calibri"/>
                          <a:cs typeface="Calibri"/>
                        </a:rPr>
                        <a:t> </a:t>
                      </a:r>
                      <a:r>
                        <a:rPr sz="1000" spc="-25" dirty="0">
                          <a:latin typeface="Calibri"/>
                          <a:cs typeface="Calibri"/>
                        </a:rPr>
                        <a:t>N/A</a:t>
                      </a:r>
                      <a:endParaRPr sz="1000">
                        <a:latin typeface="Calibri"/>
                        <a:cs typeface="Calibri"/>
                      </a:endParaRPr>
                    </a:p>
                  </a:txBody>
                  <a:tcPr marL="0" marR="0" marT="3746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2DEEE"/>
                    </a:solidFill>
                  </a:tcPr>
                </a:tc>
                <a:tc>
                  <a:txBody>
                    <a:bodyPr/>
                    <a:lstStyle/>
                    <a:p>
                      <a:pPr marL="262255" indent="-172085">
                        <a:lnSpc>
                          <a:spcPct val="100000"/>
                        </a:lnSpc>
                        <a:spcBef>
                          <a:spcPts val="295"/>
                        </a:spcBef>
                        <a:buFont typeface="Arial"/>
                        <a:buChar char="•"/>
                        <a:tabLst>
                          <a:tab pos="262890" algn="l"/>
                        </a:tabLst>
                      </a:pPr>
                      <a:r>
                        <a:rPr sz="1000" dirty="0">
                          <a:latin typeface="Calibri"/>
                          <a:cs typeface="Calibri"/>
                        </a:rPr>
                        <a:t>Westinghouse,</a:t>
                      </a:r>
                      <a:r>
                        <a:rPr sz="1000" spc="-35" dirty="0">
                          <a:latin typeface="Calibri"/>
                          <a:cs typeface="Calibri"/>
                        </a:rPr>
                        <a:t> </a:t>
                      </a:r>
                      <a:r>
                        <a:rPr sz="1000" dirty="0">
                          <a:latin typeface="Calibri"/>
                          <a:cs typeface="Calibri"/>
                        </a:rPr>
                        <a:t>United</a:t>
                      </a:r>
                      <a:r>
                        <a:rPr sz="1000" spc="-25" dirty="0">
                          <a:latin typeface="Calibri"/>
                          <a:cs typeface="Calibri"/>
                        </a:rPr>
                        <a:t> </a:t>
                      </a:r>
                      <a:r>
                        <a:rPr sz="1000" dirty="0">
                          <a:latin typeface="Calibri"/>
                          <a:cs typeface="Calibri"/>
                        </a:rPr>
                        <a:t>States</a:t>
                      </a:r>
                      <a:r>
                        <a:rPr sz="1000" spc="-25" dirty="0">
                          <a:latin typeface="Calibri"/>
                          <a:cs typeface="Calibri"/>
                        </a:rPr>
                        <a:t> </a:t>
                      </a:r>
                      <a:r>
                        <a:rPr sz="1000" dirty="0">
                          <a:latin typeface="Calibri"/>
                          <a:cs typeface="Calibri"/>
                        </a:rPr>
                        <a:t>of</a:t>
                      </a:r>
                      <a:r>
                        <a:rPr sz="1000" spc="-25" dirty="0">
                          <a:latin typeface="Calibri"/>
                          <a:cs typeface="Calibri"/>
                        </a:rPr>
                        <a:t> </a:t>
                      </a:r>
                      <a:r>
                        <a:rPr sz="1000" spc="-10" dirty="0">
                          <a:latin typeface="Calibri"/>
                          <a:cs typeface="Calibri"/>
                        </a:rPr>
                        <a:t>America</a:t>
                      </a:r>
                      <a:endParaRPr sz="1000">
                        <a:latin typeface="Calibri"/>
                        <a:cs typeface="Calibri"/>
                      </a:endParaRPr>
                    </a:p>
                    <a:p>
                      <a:pPr marL="262255" indent="-172085">
                        <a:lnSpc>
                          <a:spcPct val="100000"/>
                        </a:lnSpc>
                        <a:buFont typeface="Arial"/>
                        <a:buChar char="•"/>
                        <a:tabLst>
                          <a:tab pos="262890" algn="l"/>
                        </a:tabLst>
                      </a:pPr>
                      <a:r>
                        <a:rPr sz="1000" dirty="0">
                          <a:latin typeface="Calibri"/>
                          <a:cs typeface="Calibri"/>
                        </a:rPr>
                        <a:t>Heat</a:t>
                      </a:r>
                      <a:r>
                        <a:rPr sz="1000" spc="-15" dirty="0">
                          <a:latin typeface="Calibri"/>
                          <a:cs typeface="Calibri"/>
                        </a:rPr>
                        <a:t> </a:t>
                      </a:r>
                      <a:r>
                        <a:rPr sz="1000" dirty="0">
                          <a:latin typeface="Calibri"/>
                          <a:cs typeface="Calibri"/>
                        </a:rPr>
                        <a:t>Pipe</a:t>
                      </a:r>
                      <a:r>
                        <a:rPr sz="1000" spc="-10" dirty="0">
                          <a:latin typeface="Calibri"/>
                          <a:cs typeface="Calibri"/>
                        </a:rPr>
                        <a:t> cooled</a:t>
                      </a:r>
                      <a:endParaRPr sz="1000">
                        <a:latin typeface="Calibri"/>
                        <a:cs typeface="Calibri"/>
                      </a:endParaRPr>
                    </a:p>
                    <a:p>
                      <a:pPr marL="262255" indent="-172085">
                        <a:lnSpc>
                          <a:spcPct val="100000"/>
                        </a:lnSpc>
                        <a:buFont typeface="Arial"/>
                        <a:buChar char="•"/>
                        <a:tabLst>
                          <a:tab pos="262890" algn="l"/>
                        </a:tabLst>
                      </a:pPr>
                      <a:r>
                        <a:rPr sz="1000" spc="-10" dirty="0">
                          <a:latin typeface="Calibri"/>
                          <a:cs typeface="Calibri"/>
                        </a:rPr>
                        <a:t>7-</a:t>
                      </a:r>
                      <a:r>
                        <a:rPr sz="1000" dirty="0">
                          <a:latin typeface="Calibri"/>
                          <a:cs typeface="Calibri"/>
                        </a:rPr>
                        <a:t>12 MWt</a:t>
                      </a:r>
                      <a:r>
                        <a:rPr sz="1000" spc="-15" dirty="0">
                          <a:latin typeface="Calibri"/>
                          <a:cs typeface="Calibri"/>
                        </a:rPr>
                        <a:t> </a:t>
                      </a:r>
                      <a:r>
                        <a:rPr sz="1000" dirty="0">
                          <a:latin typeface="Calibri"/>
                          <a:cs typeface="Calibri"/>
                        </a:rPr>
                        <a:t>/ </a:t>
                      </a:r>
                      <a:r>
                        <a:rPr sz="1000" spc="-10" dirty="0">
                          <a:latin typeface="Calibri"/>
                          <a:cs typeface="Calibri"/>
                        </a:rPr>
                        <a:t>2-</a:t>
                      </a:r>
                      <a:r>
                        <a:rPr sz="1000" dirty="0">
                          <a:latin typeface="Calibri"/>
                          <a:cs typeface="Calibri"/>
                        </a:rPr>
                        <a:t>3.5 MWe</a:t>
                      </a:r>
                      <a:r>
                        <a:rPr sz="1000" spc="-15" dirty="0">
                          <a:latin typeface="Calibri"/>
                          <a:cs typeface="Calibri"/>
                        </a:rPr>
                        <a:t> </a:t>
                      </a:r>
                      <a:r>
                        <a:rPr sz="1000" dirty="0">
                          <a:latin typeface="Calibri"/>
                          <a:cs typeface="Calibri"/>
                        </a:rPr>
                        <a:t>per</a:t>
                      </a:r>
                      <a:r>
                        <a:rPr sz="1000" spc="5" dirty="0">
                          <a:latin typeface="Calibri"/>
                          <a:cs typeface="Calibri"/>
                        </a:rPr>
                        <a:t> </a:t>
                      </a:r>
                      <a:r>
                        <a:rPr sz="1000" spc="-10" dirty="0">
                          <a:latin typeface="Calibri"/>
                          <a:cs typeface="Calibri"/>
                        </a:rPr>
                        <a:t>module</a:t>
                      </a:r>
                      <a:endParaRPr sz="1000">
                        <a:latin typeface="Calibri"/>
                        <a:cs typeface="Calibri"/>
                      </a:endParaRPr>
                    </a:p>
                    <a:p>
                      <a:pPr marL="262255" indent="-172085">
                        <a:lnSpc>
                          <a:spcPts val="1200"/>
                        </a:lnSpc>
                        <a:buFont typeface="Arial"/>
                        <a:buChar char="•"/>
                        <a:tabLst>
                          <a:tab pos="262890" algn="l"/>
                        </a:tabLst>
                      </a:pPr>
                      <a:r>
                        <a:rPr sz="1000" dirty="0">
                          <a:latin typeface="Calibri"/>
                          <a:cs typeface="Calibri"/>
                        </a:rPr>
                        <a:t>Core</a:t>
                      </a:r>
                      <a:r>
                        <a:rPr sz="1000" spc="-20" dirty="0">
                          <a:latin typeface="Calibri"/>
                          <a:cs typeface="Calibri"/>
                        </a:rPr>
                        <a:t> </a:t>
                      </a:r>
                      <a:r>
                        <a:rPr sz="1000" dirty="0">
                          <a:latin typeface="Calibri"/>
                          <a:cs typeface="Calibri"/>
                        </a:rPr>
                        <a:t>Outlet</a:t>
                      </a:r>
                      <a:r>
                        <a:rPr sz="1000" spc="-20" dirty="0">
                          <a:latin typeface="Calibri"/>
                          <a:cs typeface="Calibri"/>
                        </a:rPr>
                        <a:t> </a:t>
                      </a:r>
                      <a:r>
                        <a:rPr sz="1000" dirty="0">
                          <a:latin typeface="Calibri"/>
                          <a:cs typeface="Calibri"/>
                        </a:rPr>
                        <a:t>Temp:</a:t>
                      </a:r>
                      <a:r>
                        <a:rPr sz="1000" spc="-15" dirty="0">
                          <a:latin typeface="Calibri"/>
                          <a:cs typeface="Calibri"/>
                        </a:rPr>
                        <a:t> </a:t>
                      </a:r>
                      <a:r>
                        <a:rPr sz="1000" spc="-20" dirty="0">
                          <a:latin typeface="Calibri"/>
                          <a:cs typeface="Calibri"/>
                        </a:rPr>
                        <a:t>800</a:t>
                      </a:r>
                      <a:r>
                        <a:rPr sz="975" spc="-30" baseline="25641" dirty="0">
                          <a:latin typeface="Calibri"/>
                          <a:cs typeface="Calibri"/>
                        </a:rPr>
                        <a:t>o</a:t>
                      </a:r>
                      <a:r>
                        <a:rPr sz="1000" spc="-20" dirty="0">
                          <a:latin typeface="Calibri"/>
                          <a:cs typeface="Calibri"/>
                        </a:rPr>
                        <a:t>C</a:t>
                      </a:r>
                      <a:endParaRPr sz="1000">
                        <a:latin typeface="Calibri"/>
                        <a:cs typeface="Calibri"/>
                      </a:endParaRPr>
                    </a:p>
                    <a:p>
                      <a:pPr marL="262255" indent="-171450">
                        <a:lnSpc>
                          <a:spcPct val="100000"/>
                        </a:lnSpc>
                        <a:buFont typeface="Arial"/>
                        <a:buChar char="•"/>
                        <a:tabLst>
                          <a:tab pos="262890" algn="l"/>
                        </a:tabLst>
                      </a:pPr>
                      <a:r>
                        <a:rPr sz="1000" dirty="0">
                          <a:latin typeface="Calibri"/>
                          <a:cs typeface="Calibri"/>
                        </a:rPr>
                        <a:t>Enrichment:</a:t>
                      </a:r>
                      <a:r>
                        <a:rPr sz="1000" spc="-25" dirty="0">
                          <a:latin typeface="Calibri"/>
                          <a:cs typeface="Calibri"/>
                        </a:rPr>
                        <a:t> </a:t>
                      </a:r>
                      <a:r>
                        <a:rPr sz="1000" spc="-10" dirty="0">
                          <a:latin typeface="Calibri"/>
                          <a:cs typeface="Calibri"/>
                        </a:rPr>
                        <a:t>5-19.75%</a:t>
                      </a:r>
                      <a:endParaRPr sz="1000">
                        <a:latin typeface="Calibri"/>
                        <a:cs typeface="Calibri"/>
                      </a:endParaRPr>
                    </a:p>
                    <a:p>
                      <a:pPr marL="262255" indent="-171450">
                        <a:lnSpc>
                          <a:spcPct val="100000"/>
                        </a:lnSpc>
                        <a:buFont typeface="Arial"/>
                        <a:buChar char="•"/>
                        <a:tabLst>
                          <a:tab pos="262890" algn="l"/>
                        </a:tabLst>
                      </a:pPr>
                      <a:r>
                        <a:rPr sz="1000" dirty="0">
                          <a:latin typeface="Calibri"/>
                          <a:cs typeface="Calibri"/>
                        </a:rPr>
                        <a:t>Refuel</a:t>
                      </a:r>
                      <a:r>
                        <a:rPr sz="1000" spc="-35" dirty="0">
                          <a:latin typeface="Calibri"/>
                          <a:cs typeface="Calibri"/>
                        </a:rPr>
                        <a:t> </a:t>
                      </a:r>
                      <a:r>
                        <a:rPr sz="1000" dirty="0">
                          <a:latin typeface="Calibri"/>
                          <a:cs typeface="Calibri"/>
                        </a:rPr>
                        <a:t>interval:</a:t>
                      </a:r>
                      <a:r>
                        <a:rPr sz="1000" spc="-30" dirty="0">
                          <a:latin typeface="Calibri"/>
                          <a:cs typeface="Calibri"/>
                        </a:rPr>
                        <a:t> </a:t>
                      </a:r>
                      <a:r>
                        <a:rPr sz="1000" dirty="0">
                          <a:latin typeface="Calibri"/>
                          <a:cs typeface="Calibri"/>
                        </a:rPr>
                        <a:t>36+</a:t>
                      </a:r>
                      <a:r>
                        <a:rPr sz="1000" spc="-10" dirty="0">
                          <a:latin typeface="Calibri"/>
                          <a:cs typeface="Calibri"/>
                        </a:rPr>
                        <a:t> months</a:t>
                      </a:r>
                      <a:endParaRPr sz="1000">
                        <a:latin typeface="Calibri"/>
                        <a:cs typeface="Calibri"/>
                      </a:endParaRPr>
                    </a:p>
                  </a:txBody>
                  <a:tcPr marL="0" marR="0" marT="3746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2DEEE"/>
                    </a:solidFill>
                  </a:tcPr>
                </a:tc>
                <a:extLst>
                  <a:ext uri="{0D108BD9-81ED-4DB2-BD59-A6C34878D82A}">
                    <a16:rowId xmlns:a16="http://schemas.microsoft.com/office/drawing/2014/main" val="10003"/>
                  </a:ext>
                </a:extLst>
              </a:tr>
            </a:tbl>
          </a:graphicData>
        </a:graphic>
      </p:graphicFrame>
      <p:pic>
        <p:nvPicPr>
          <p:cNvPr id="3" name="object 3"/>
          <p:cNvPicPr/>
          <p:nvPr/>
        </p:nvPicPr>
        <p:blipFill>
          <a:blip r:embed="rId2" cstate="print"/>
          <a:stretch>
            <a:fillRect/>
          </a:stretch>
        </p:blipFill>
        <p:spPr>
          <a:xfrm>
            <a:off x="6719316" y="2362200"/>
            <a:ext cx="3979925" cy="1533892"/>
          </a:xfrm>
          <a:prstGeom prst="rect">
            <a:avLst/>
          </a:prstGeom>
        </p:spPr>
      </p:pic>
      <p:pic>
        <p:nvPicPr>
          <p:cNvPr id="4" name="object 4"/>
          <p:cNvPicPr/>
          <p:nvPr/>
        </p:nvPicPr>
        <p:blipFill>
          <a:blip r:embed="rId3" cstate="print"/>
          <a:stretch>
            <a:fillRect/>
          </a:stretch>
        </p:blipFill>
        <p:spPr>
          <a:xfrm>
            <a:off x="4112514" y="1782317"/>
            <a:ext cx="2404109" cy="2345435"/>
          </a:xfrm>
          <a:prstGeom prst="rect">
            <a:avLst/>
          </a:prstGeom>
        </p:spPr>
      </p:pic>
      <p:pic>
        <p:nvPicPr>
          <p:cNvPr id="5" name="object 5"/>
          <p:cNvPicPr/>
          <p:nvPr/>
        </p:nvPicPr>
        <p:blipFill>
          <a:blip r:embed="rId4" cstate="print"/>
          <a:stretch>
            <a:fillRect/>
          </a:stretch>
        </p:blipFill>
        <p:spPr>
          <a:xfrm>
            <a:off x="1559813" y="2090166"/>
            <a:ext cx="2346680" cy="1977389"/>
          </a:xfrm>
          <a:prstGeom prst="rect">
            <a:avLst/>
          </a:prstGeom>
        </p:spPr>
      </p:pic>
      <p:sp>
        <p:nvSpPr>
          <p:cNvPr id="6" name="object 6"/>
          <p:cNvSpPr txBox="1">
            <a:spLocks noGrp="1"/>
          </p:cNvSpPr>
          <p:nvPr>
            <p:ph type="title"/>
          </p:nvPr>
        </p:nvSpPr>
        <p:spPr>
          <a:xfrm>
            <a:off x="0" y="713718"/>
            <a:ext cx="12192000" cy="628377"/>
          </a:xfrm>
          <a:prstGeom prst="rect">
            <a:avLst/>
          </a:prstGeom>
        </p:spPr>
        <p:txBody>
          <a:bodyPr vert="horz" wrap="square" lIns="0" tIns="12700" rIns="0" bIns="0" rtlCol="0">
            <a:spAutoFit/>
          </a:bodyPr>
          <a:lstStyle/>
          <a:p>
            <a:pPr marL="21590" algn="ctr">
              <a:lnSpc>
                <a:spcPct val="100000"/>
              </a:lnSpc>
              <a:spcBef>
                <a:spcPts val="100"/>
              </a:spcBef>
            </a:pPr>
            <a:r>
              <a:rPr sz="4000" dirty="0">
                <a:latin typeface="UD デジタル 教科書体 NK-B" panose="02020700000000000000" pitchFamily="18" charset="-128"/>
                <a:ea typeface="UD デジタル 教科書体 NK-B" panose="02020700000000000000" pitchFamily="18" charset="-128"/>
              </a:rPr>
              <a:t>Microreactors</a:t>
            </a:r>
          </a:p>
        </p:txBody>
      </p:sp>
      <p:sp>
        <p:nvSpPr>
          <p:cNvPr id="8" name="テキスト ボックス 7">
            <a:extLst>
              <a:ext uri="{FF2B5EF4-FFF2-40B4-BE49-F238E27FC236}">
                <a16:creationId xmlns:a16="http://schemas.microsoft.com/office/drawing/2014/main" id="{9DD485B5-AB39-4EB4-884A-0CD20615B47A}"/>
              </a:ext>
            </a:extLst>
          </p:cNvPr>
          <p:cNvSpPr txBox="1"/>
          <p:nvPr/>
        </p:nvSpPr>
        <p:spPr>
          <a:xfrm>
            <a:off x="0" y="0"/>
            <a:ext cx="12192000" cy="523220"/>
          </a:xfrm>
          <a:prstGeom prst="rect">
            <a:avLst/>
          </a:prstGeom>
          <a:solidFill>
            <a:srgbClr val="052F61"/>
          </a:solidFill>
        </p:spPr>
        <p:txBody>
          <a:bodyPr wrap="square" rtlCol="0">
            <a:spAutoFit/>
          </a:bodyPr>
          <a:lstStyle/>
          <a:p>
            <a:pPr algn="ctr"/>
            <a:r>
              <a:rPr kumimoji="1" lang="ja-JP" altLang="en-US" sz="2800" b="1" dirty="0">
                <a:solidFill>
                  <a:schemeClr val="bg1"/>
                </a:solidFill>
                <a:latin typeface="Meiryo UI" panose="020B0604030504040204" pitchFamily="50" charset="-128"/>
                <a:ea typeface="Meiryo UI" panose="020B0604030504040204" pitchFamily="50" charset="-128"/>
              </a:rPr>
              <a:t>マイクロリアクター</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7" name="正方形/長方形 1">
            <a:extLst>
              <a:ext uri="{FF2B5EF4-FFF2-40B4-BE49-F238E27FC236}">
                <a16:creationId xmlns:a16="http://schemas.microsoft.com/office/drawing/2014/main" id="{5098DE72-BAC6-4742-B942-975E9DEDFB02}"/>
              </a:ext>
            </a:extLst>
          </p:cNvPr>
          <p:cNvSpPr>
            <a:spLocks noChangeArrowheads="1"/>
          </p:cNvSpPr>
          <p:nvPr/>
        </p:nvSpPr>
        <p:spPr bwMode="auto">
          <a:xfrm>
            <a:off x="2529417" y="556381"/>
            <a:ext cx="6665989" cy="2974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ctr">
              <a:spcBef>
                <a:spcPct val="0"/>
              </a:spcBef>
              <a:buFontTx/>
              <a:buNone/>
            </a:pPr>
            <a:r>
              <a:rPr lang="en-US" altLang="ja-JP" sz="1333">
                <a:latin typeface="Meiryo UI" panose="020B0604030504040204" pitchFamily="50" charset="-128"/>
                <a:ea typeface="Meiryo UI" panose="020B0604030504040204" pitchFamily="50" charset="-128"/>
              </a:rPr>
              <a:t>Small Rugged Reactor Technologies</a:t>
            </a:r>
            <a:endParaRPr lang="ja-JP" altLang="en-US" sz="1333">
              <a:latin typeface="Meiryo UI" panose="020B0604030504040204" pitchFamily="50" charset="-128"/>
              <a:ea typeface="Meiryo UI" panose="020B0604030504040204" pitchFamily="50" charset="-128"/>
            </a:endParaRPr>
          </a:p>
        </p:txBody>
      </p:sp>
      <p:pic>
        <p:nvPicPr>
          <p:cNvPr id="23560" name="図 6">
            <a:extLst>
              <a:ext uri="{FF2B5EF4-FFF2-40B4-BE49-F238E27FC236}">
                <a16:creationId xmlns:a16="http://schemas.microsoft.com/office/drawing/2014/main" id="{4FDA6870-58D6-47DA-BA20-0627B0E4E3B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355168" y="5211536"/>
            <a:ext cx="4449535" cy="15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61" name="図 7">
            <a:extLst>
              <a:ext uri="{FF2B5EF4-FFF2-40B4-BE49-F238E27FC236}">
                <a16:creationId xmlns:a16="http://schemas.microsoft.com/office/drawing/2014/main" id="{C0AA1A34-8834-4F4F-AC6A-01EC290234D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344584" y="955524"/>
            <a:ext cx="5143500" cy="3952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62" name="テキスト ボックス 8">
            <a:extLst>
              <a:ext uri="{FF2B5EF4-FFF2-40B4-BE49-F238E27FC236}">
                <a16:creationId xmlns:a16="http://schemas.microsoft.com/office/drawing/2014/main" id="{532E60F4-A6BC-4BB7-B81A-CAE25898E62C}"/>
              </a:ext>
            </a:extLst>
          </p:cNvPr>
          <p:cNvSpPr txBox="1">
            <a:spLocks noChangeArrowheads="1"/>
          </p:cNvSpPr>
          <p:nvPr/>
        </p:nvSpPr>
        <p:spPr bwMode="auto">
          <a:xfrm>
            <a:off x="4858802" y="4914082"/>
            <a:ext cx="6312203" cy="2974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r>
              <a:rPr lang="ja-JP" altLang="en-US" sz="1333" dirty="0">
                <a:latin typeface="Meiryo UI" panose="020B0604030504040204" pitchFamily="50" charset="-128"/>
                <a:ea typeface="Meiryo UI" panose="020B0604030504040204" pitchFamily="50" charset="-128"/>
              </a:rPr>
              <a:t>燃料は劣化ウラン</a:t>
            </a:r>
            <a:r>
              <a:rPr lang="en-US" altLang="ja-JP" sz="1333" dirty="0">
                <a:latin typeface="Meiryo UI" panose="020B0604030504040204" pitchFamily="50" charset="-128"/>
                <a:ea typeface="Meiryo UI" panose="020B0604030504040204" pitchFamily="50" charset="-128"/>
              </a:rPr>
              <a:t>U238</a:t>
            </a:r>
            <a:r>
              <a:rPr lang="ja-JP" altLang="en-US" sz="1333" dirty="0">
                <a:latin typeface="Meiryo UI" panose="020B0604030504040204" pitchFamily="50" charset="-128"/>
                <a:ea typeface="Meiryo UI" panose="020B0604030504040204" pitchFamily="50" charset="-128"/>
              </a:rPr>
              <a:t>に中性子を当てて２度のベータ崩壊を経てプルトニウム</a:t>
            </a:r>
            <a:r>
              <a:rPr lang="en-US" altLang="ja-JP" sz="1333" dirty="0">
                <a:latin typeface="Meiryo UI" panose="020B0604030504040204" pitchFamily="50" charset="-128"/>
                <a:ea typeface="Meiryo UI" panose="020B0604030504040204" pitchFamily="50" charset="-128"/>
              </a:rPr>
              <a:t>239</a:t>
            </a:r>
            <a:r>
              <a:rPr lang="ja-JP" altLang="en-US" sz="1333" dirty="0">
                <a:latin typeface="Meiryo UI" panose="020B0604030504040204" pitchFamily="50" charset="-128"/>
                <a:ea typeface="Meiryo UI" panose="020B0604030504040204" pitchFamily="50" charset="-128"/>
              </a:rPr>
              <a:t>になる。</a:t>
            </a:r>
          </a:p>
        </p:txBody>
      </p:sp>
      <p:sp>
        <p:nvSpPr>
          <p:cNvPr id="9" name="テキスト ボックス 8">
            <a:extLst>
              <a:ext uri="{FF2B5EF4-FFF2-40B4-BE49-F238E27FC236}">
                <a16:creationId xmlns:a16="http://schemas.microsoft.com/office/drawing/2014/main" id="{9C05A43F-3639-4673-87DE-FE6B01C329A1}"/>
              </a:ext>
            </a:extLst>
          </p:cNvPr>
          <p:cNvSpPr txBox="1"/>
          <p:nvPr/>
        </p:nvSpPr>
        <p:spPr>
          <a:xfrm>
            <a:off x="0" y="0"/>
            <a:ext cx="12192000" cy="523220"/>
          </a:xfrm>
          <a:prstGeom prst="rect">
            <a:avLst/>
          </a:prstGeom>
          <a:solidFill>
            <a:srgbClr val="052F61"/>
          </a:solidFill>
        </p:spPr>
        <p:txBody>
          <a:bodyPr wrap="square" rtlCol="0">
            <a:spAutoFit/>
          </a:bodyPr>
          <a:lstStyle/>
          <a:p>
            <a:pPr algn="ctr"/>
            <a:r>
              <a:rPr lang="ja-JP" altLang="en-US" sz="2800" b="1" dirty="0">
                <a:solidFill>
                  <a:schemeClr val="bg1"/>
                </a:solidFill>
                <a:latin typeface="Meiryo UI" panose="020B0604030504040204" pitchFamily="50" charset="-128"/>
                <a:ea typeface="Meiryo UI" panose="020B0604030504040204" pitchFamily="50" charset="-128"/>
              </a:rPr>
              <a:t>遠隔の軍事基地向けにマイクロリアクター</a:t>
            </a:r>
            <a:endParaRPr kumimoji="1" lang="ja-JP" altLang="en-US" sz="2800" b="1" dirty="0">
              <a:solidFill>
                <a:schemeClr val="bg1"/>
              </a:solidFill>
              <a:latin typeface="Meiryo UI" panose="020B0604030504040204" pitchFamily="50" charset="-128"/>
              <a:ea typeface="Meiryo UI" panose="020B0604030504040204" pitchFamily="50" charset="-128"/>
            </a:endParaRPr>
          </a:p>
        </p:txBody>
      </p:sp>
      <p:pic>
        <p:nvPicPr>
          <p:cNvPr id="10" name="Picture 4" descr="9 Best Molten Salt Reactors (MSR) and Liquid Fluoride Thorium Reactors ...">
            <a:extLst>
              <a:ext uri="{FF2B5EF4-FFF2-40B4-BE49-F238E27FC236}">
                <a16:creationId xmlns:a16="http://schemas.microsoft.com/office/drawing/2014/main" id="{81DDF9A7-5689-4144-8166-53DA71233BC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2012" y="1168535"/>
            <a:ext cx="4354809" cy="487738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テキスト ボックス 78">
            <a:extLst>
              <a:ext uri="{FF2B5EF4-FFF2-40B4-BE49-F238E27FC236}">
                <a16:creationId xmlns:a16="http://schemas.microsoft.com/office/drawing/2014/main" id="{B7CED061-2204-4269-A106-18B3AF2C2286}"/>
              </a:ext>
            </a:extLst>
          </p:cNvPr>
          <p:cNvSpPr txBox="1"/>
          <p:nvPr/>
        </p:nvSpPr>
        <p:spPr>
          <a:xfrm>
            <a:off x="0" y="0"/>
            <a:ext cx="12192000" cy="523220"/>
          </a:xfrm>
          <a:prstGeom prst="rect">
            <a:avLst/>
          </a:prstGeom>
          <a:solidFill>
            <a:srgbClr val="052F61"/>
          </a:solidFill>
        </p:spPr>
        <p:txBody>
          <a:bodyPr wrap="square" rtlCol="0">
            <a:spAutoFit/>
          </a:bodyPr>
          <a:lstStyle/>
          <a:p>
            <a:pPr algn="ctr"/>
            <a:r>
              <a:rPr kumimoji="1" lang="ja-JP" altLang="en-US" sz="2800" b="1" dirty="0">
                <a:solidFill>
                  <a:schemeClr val="bg1"/>
                </a:solidFill>
                <a:latin typeface="Meiryo UI" panose="020B0604030504040204" pitchFamily="50" charset="-128"/>
                <a:ea typeface="Meiryo UI" panose="020B0604030504040204" pitchFamily="50" charset="-128"/>
              </a:rPr>
              <a:t>原子力発電所</a:t>
            </a:r>
          </a:p>
        </p:txBody>
      </p:sp>
      <p:grpSp>
        <p:nvGrpSpPr>
          <p:cNvPr id="77" name="object 2">
            <a:extLst>
              <a:ext uri="{FF2B5EF4-FFF2-40B4-BE49-F238E27FC236}">
                <a16:creationId xmlns:a16="http://schemas.microsoft.com/office/drawing/2014/main" id="{816B9C9F-55EF-1DC0-277B-772B2F78D924}"/>
              </a:ext>
            </a:extLst>
          </p:cNvPr>
          <p:cNvGrpSpPr/>
          <p:nvPr/>
        </p:nvGrpSpPr>
        <p:grpSpPr>
          <a:xfrm>
            <a:off x="2093508" y="1785054"/>
            <a:ext cx="7748270" cy="4864735"/>
            <a:chOff x="978408" y="1985772"/>
            <a:chExt cx="7748270" cy="4864735"/>
          </a:xfrm>
        </p:grpSpPr>
        <p:sp>
          <p:nvSpPr>
            <p:cNvPr id="78" name="object 3">
              <a:extLst>
                <a:ext uri="{FF2B5EF4-FFF2-40B4-BE49-F238E27FC236}">
                  <a16:creationId xmlns:a16="http://schemas.microsoft.com/office/drawing/2014/main" id="{232EE6FA-5006-3F3C-3001-59B5A3451AF4}"/>
                </a:ext>
              </a:extLst>
            </p:cNvPr>
            <p:cNvSpPr/>
            <p:nvPr/>
          </p:nvSpPr>
          <p:spPr>
            <a:xfrm>
              <a:off x="1747266" y="3562351"/>
              <a:ext cx="384175" cy="414655"/>
            </a:xfrm>
            <a:custGeom>
              <a:avLst/>
              <a:gdLst/>
              <a:ahLst/>
              <a:cxnLst/>
              <a:rect l="l" t="t" r="r" b="b"/>
              <a:pathLst>
                <a:path w="384175" h="414654">
                  <a:moveTo>
                    <a:pt x="320040" y="0"/>
                  </a:moveTo>
                  <a:lnTo>
                    <a:pt x="64008" y="0"/>
                  </a:lnTo>
                  <a:lnTo>
                    <a:pt x="39095" y="5029"/>
                  </a:lnTo>
                  <a:lnTo>
                    <a:pt x="18749" y="18745"/>
                  </a:lnTo>
                  <a:lnTo>
                    <a:pt x="5030" y="39090"/>
                  </a:lnTo>
                  <a:lnTo>
                    <a:pt x="0" y="64008"/>
                  </a:lnTo>
                  <a:lnTo>
                    <a:pt x="0" y="350520"/>
                  </a:lnTo>
                  <a:lnTo>
                    <a:pt x="5030" y="375432"/>
                  </a:lnTo>
                  <a:lnTo>
                    <a:pt x="18749" y="395778"/>
                  </a:lnTo>
                  <a:lnTo>
                    <a:pt x="39095" y="409497"/>
                  </a:lnTo>
                  <a:lnTo>
                    <a:pt x="64008" y="414528"/>
                  </a:lnTo>
                  <a:lnTo>
                    <a:pt x="320040" y="414528"/>
                  </a:lnTo>
                  <a:lnTo>
                    <a:pt x="344952" y="409497"/>
                  </a:lnTo>
                  <a:lnTo>
                    <a:pt x="365298" y="395778"/>
                  </a:lnTo>
                  <a:lnTo>
                    <a:pt x="379017" y="375432"/>
                  </a:lnTo>
                  <a:lnTo>
                    <a:pt x="384048" y="350520"/>
                  </a:lnTo>
                  <a:lnTo>
                    <a:pt x="384048" y="64008"/>
                  </a:lnTo>
                  <a:lnTo>
                    <a:pt x="379017" y="39090"/>
                  </a:lnTo>
                  <a:lnTo>
                    <a:pt x="365298" y="18745"/>
                  </a:lnTo>
                  <a:lnTo>
                    <a:pt x="344952" y="5029"/>
                  </a:lnTo>
                  <a:lnTo>
                    <a:pt x="320040" y="0"/>
                  </a:lnTo>
                  <a:close/>
                </a:path>
              </a:pathLst>
            </a:custGeom>
            <a:solidFill>
              <a:srgbClr val="E36C09"/>
            </a:solidFill>
          </p:spPr>
          <p:txBody>
            <a:bodyPr wrap="square" lIns="0" tIns="0" rIns="0" bIns="0" rtlCol="0"/>
            <a:lstStyle/>
            <a:p>
              <a:endParaRPr/>
            </a:p>
          </p:txBody>
        </p:sp>
        <p:sp>
          <p:nvSpPr>
            <p:cNvPr id="80" name="object 4">
              <a:extLst>
                <a:ext uri="{FF2B5EF4-FFF2-40B4-BE49-F238E27FC236}">
                  <a16:creationId xmlns:a16="http://schemas.microsoft.com/office/drawing/2014/main" id="{3084FA3F-8045-CA1B-F3D2-B774DED3693C}"/>
                </a:ext>
              </a:extLst>
            </p:cNvPr>
            <p:cNvSpPr/>
            <p:nvPr/>
          </p:nvSpPr>
          <p:spPr>
            <a:xfrm>
              <a:off x="1747266" y="3562351"/>
              <a:ext cx="384175" cy="414655"/>
            </a:xfrm>
            <a:custGeom>
              <a:avLst/>
              <a:gdLst/>
              <a:ahLst/>
              <a:cxnLst/>
              <a:rect l="l" t="t" r="r" b="b"/>
              <a:pathLst>
                <a:path w="384175" h="414654">
                  <a:moveTo>
                    <a:pt x="0" y="64008"/>
                  </a:moveTo>
                  <a:lnTo>
                    <a:pt x="5030" y="39090"/>
                  </a:lnTo>
                  <a:lnTo>
                    <a:pt x="18749" y="18745"/>
                  </a:lnTo>
                  <a:lnTo>
                    <a:pt x="39095" y="5029"/>
                  </a:lnTo>
                  <a:lnTo>
                    <a:pt x="64008" y="0"/>
                  </a:lnTo>
                  <a:lnTo>
                    <a:pt x="320040" y="0"/>
                  </a:lnTo>
                  <a:lnTo>
                    <a:pt x="344952" y="5029"/>
                  </a:lnTo>
                  <a:lnTo>
                    <a:pt x="365298" y="18745"/>
                  </a:lnTo>
                  <a:lnTo>
                    <a:pt x="379017" y="39090"/>
                  </a:lnTo>
                  <a:lnTo>
                    <a:pt x="384048" y="64008"/>
                  </a:lnTo>
                  <a:lnTo>
                    <a:pt x="384048" y="350520"/>
                  </a:lnTo>
                  <a:lnTo>
                    <a:pt x="379017" y="375432"/>
                  </a:lnTo>
                  <a:lnTo>
                    <a:pt x="365298" y="395778"/>
                  </a:lnTo>
                  <a:lnTo>
                    <a:pt x="344952" y="409497"/>
                  </a:lnTo>
                  <a:lnTo>
                    <a:pt x="320040" y="414528"/>
                  </a:lnTo>
                  <a:lnTo>
                    <a:pt x="64008" y="414528"/>
                  </a:lnTo>
                  <a:lnTo>
                    <a:pt x="39095" y="409497"/>
                  </a:lnTo>
                  <a:lnTo>
                    <a:pt x="18749" y="395778"/>
                  </a:lnTo>
                  <a:lnTo>
                    <a:pt x="5030" y="375432"/>
                  </a:lnTo>
                  <a:lnTo>
                    <a:pt x="0" y="350520"/>
                  </a:lnTo>
                  <a:lnTo>
                    <a:pt x="0" y="64008"/>
                  </a:lnTo>
                  <a:close/>
                </a:path>
              </a:pathLst>
            </a:custGeom>
            <a:ln w="28956">
              <a:solidFill>
                <a:srgbClr val="E36C09"/>
              </a:solidFill>
            </a:ln>
          </p:spPr>
          <p:txBody>
            <a:bodyPr wrap="square" lIns="0" tIns="0" rIns="0" bIns="0" rtlCol="0"/>
            <a:lstStyle/>
            <a:p>
              <a:endParaRPr/>
            </a:p>
          </p:txBody>
        </p:sp>
        <p:pic>
          <p:nvPicPr>
            <p:cNvPr id="81" name="object 5">
              <a:extLst>
                <a:ext uri="{FF2B5EF4-FFF2-40B4-BE49-F238E27FC236}">
                  <a16:creationId xmlns:a16="http://schemas.microsoft.com/office/drawing/2014/main" id="{52BB3362-D5D0-5156-C083-1D8B5390DD76}"/>
                </a:ext>
              </a:extLst>
            </p:cNvPr>
            <p:cNvPicPr/>
            <p:nvPr/>
          </p:nvPicPr>
          <p:blipFill>
            <a:blip r:embed="rId2" cstate="print"/>
            <a:stretch>
              <a:fillRect/>
            </a:stretch>
          </p:blipFill>
          <p:spPr>
            <a:xfrm>
              <a:off x="1743456" y="1985772"/>
              <a:ext cx="6324599" cy="4864595"/>
            </a:xfrm>
            <a:prstGeom prst="rect">
              <a:avLst/>
            </a:prstGeom>
          </p:spPr>
        </p:pic>
        <p:sp>
          <p:nvSpPr>
            <p:cNvPr id="82" name="object 6">
              <a:extLst>
                <a:ext uri="{FF2B5EF4-FFF2-40B4-BE49-F238E27FC236}">
                  <a16:creationId xmlns:a16="http://schemas.microsoft.com/office/drawing/2014/main" id="{8519BA84-0E97-4FAA-7927-210621655395}"/>
                </a:ext>
              </a:extLst>
            </p:cNvPr>
            <p:cNvSpPr/>
            <p:nvPr/>
          </p:nvSpPr>
          <p:spPr>
            <a:xfrm>
              <a:off x="1796796" y="3707325"/>
              <a:ext cx="285115" cy="206375"/>
            </a:xfrm>
            <a:custGeom>
              <a:avLst/>
              <a:gdLst/>
              <a:ahLst/>
              <a:cxnLst/>
              <a:rect l="l" t="t" r="r" b="b"/>
              <a:pathLst>
                <a:path w="285114" h="206375">
                  <a:moveTo>
                    <a:pt x="284988" y="0"/>
                  </a:moveTo>
                  <a:lnTo>
                    <a:pt x="273790" y="8082"/>
                  </a:lnTo>
                  <a:lnTo>
                    <a:pt x="243254" y="14682"/>
                  </a:lnTo>
                  <a:lnTo>
                    <a:pt x="197961" y="19132"/>
                  </a:lnTo>
                  <a:lnTo>
                    <a:pt x="142494" y="20764"/>
                  </a:lnTo>
                  <a:lnTo>
                    <a:pt x="87026" y="19132"/>
                  </a:lnTo>
                  <a:lnTo>
                    <a:pt x="41733" y="14682"/>
                  </a:lnTo>
                  <a:lnTo>
                    <a:pt x="11197" y="8082"/>
                  </a:lnTo>
                  <a:lnTo>
                    <a:pt x="0" y="0"/>
                  </a:lnTo>
                  <a:lnTo>
                    <a:pt x="0" y="185534"/>
                  </a:lnTo>
                  <a:lnTo>
                    <a:pt x="11197" y="193618"/>
                  </a:lnTo>
                  <a:lnTo>
                    <a:pt x="41733" y="200223"/>
                  </a:lnTo>
                  <a:lnTo>
                    <a:pt x="87026" y="204677"/>
                  </a:lnTo>
                  <a:lnTo>
                    <a:pt x="142494" y="206311"/>
                  </a:lnTo>
                  <a:lnTo>
                    <a:pt x="197961" y="204677"/>
                  </a:lnTo>
                  <a:lnTo>
                    <a:pt x="243254" y="200223"/>
                  </a:lnTo>
                  <a:lnTo>
                    <a:pt x="273790" y="193618"/>
                  </a:lnTo>
                  <a:lnTo>
                    <a:pt x="284988" y="185534"/>
                  </a:lnTo>
                  <a:lnTo>
                    <a:pt x="284988" y="0"/>
                  </a:lnTo>
                  <a:close/>
                </a:path>
              </a:pathLst>
            </a:custGeom>
            <a:solidFill>
              <a:srgbClr val="00AF50"/>
            </a:solidFill>
          </p:spPr>
          <p:txBody>
            <a:bodyPr wrap="square" lIns="0" tIns="0" rIns="0" bIns="0" rtlCol="0"/>
            <a:lstStyle/>
            <a:p>
              <a:endParaRPr/>
            </a:p>
          </p:txBody>
        </p:sp>
        <p:sp>
          <p:nvSpPr>
            <p:cNvPr id="83" name="object 7">
              <a:extLst>
                <a:ext uri="{FF2B5EF4-FFF2-40B4-BE49-F238E27FC236}">
                  <a16:creationId xmlns:a16="http://schemas.microsoft.com/office/drawing/2014/main" id="{876158A8-D4C9-C41A-C361-054C2132E01B}"/>
                </a:ext>
              </a:extLst>
            </p:cNvPr>
            <p:cNvSpPr/>
            <p:nvPr/>
          </p:nvSpPr>
          <p:spPr>
            <a:xfrm>
              <a:off x="1796796" y="3686561"/>
              <a:ext cx="285115" cy="41910"/>
            </a:xfrm>
            <a:custGeom>
              <a:avLst/>
              <a:gdLst/>
              <a:ahLst/>
              <a:cxnLst/>
              <a:rect l="l" t="t" r="r" b="b"/>
              <a:pathLst>
                <a:path w="285114" h="41910">
                  <a:moveTo>
                    <a:pt x="142494" y="0"/>
                  </a:moveTo>
                  <a:lnTo>
                    <a:pt x="87026" y="1631"/>
                  </a:lnTo>
                  <a:lnTo>
                    <a:pt x="41733" y="6081"/>
                  </a:lnTo>
                  <a:lnTo>
                    <a:pt x="11197" y="12681"/>
                  </a:lnTo>
                  <a:lnTo>
                    <a:pt x="0" y="20764"/>
                  </a:lnTo>
                  <a:lnTo>
                    <a:pt x="11197" y="28847"/>
                  </a:lnTo>
                  <a:lnTo>
                    <a:pt x="41733" y="35447"/>
                  </a:lnTo>
                  <a:lnTo>
                    <a:pt x="87026" y="39897"/>
                  </a:lnTo>
                  <a:lnTo>
                    <a:pt x="142494" y="41529"/>
                  </a:lnTo>
                  <a:lnTo>
                    <a:pt x="197961" y="39897"/>
                  </a:lnTo>
                  <a:lnTo>
                    <a:pt x="243254" y="35447"/>
                  </a:lnTo>
                  <a:lnTo>
                    <a:pt x="273790" y="28847"/>
                  </a:lnTo>
                  <a:lnTo>
                    <a:pt x="284988" y="20764"/>
                  </a:lnTo>
                  <a:lnTo>
                    <a:pt x="273790" y="12681"/>
                  </a:lnTo>
                  <a:lnTo>
                    <a:pt x="243254" y="6081"/>
                  </a:lnTo>
                  <a:lnTo>
                    <a:pt x="197961" y="1631"/>
                  </a:lnTo>
                  <a:lnTo>
                    <a:pt x="142494" y="0"/>
                  </a:lnTo>
                  <a:close/>
                </a:path>
              </a:pathLst>
            </a:custGeom>
            <a:solidFill>
              <a:srgbClr val="66D095"/>
            </a:solidFill>
          </p:spPr>
          <p:txBody>
            <a:bodyPr wrap="square" lIns="0" tIns="0" rIns="0" bIns="0" rtlCol="0"/>
            <a:lstStyle/>
            <a:p>
              <a:endParaRPr/>
            </a:p>
          </p:txBody>
        </p:sp>
        <p:sp>
          <p:nvSpPr>
            <p:cNvPr id="84" name="object 8">
              <a:extLst>
                <a:ext uri="{FF2B5EF4-FFF2-40B4-BE49-F238E27FC236}">
                  <a16:creationId xmlns:a16="http://schemas.microsoft.com/office/drawing/2014/main" id="{953ADEFF-8C0D-62B9-E757-59E038785DF2}"/>
                </a:ext>
              </a:extLst>
            </p:cNvPr>
            <p:cNvSpPr/>
            <p:nvPr/>
          </p:nvSpPr>
          <p:spPr>
            <a:xfrm>
              <a:off x="1796796" y="3686561"/>
              <a:ext cx="285115" cy="227329"/>
            </a:xfrm>
            <a:custGeom>
              <a:avLst/>
              <a:gdLst/>
              <a:ahLst/>
              <a:cxnLst/>
              <a:rect l="l" t="t" r="r" b="b"/>
              <a:pathLst>
                <a:path w="285114" h="227329">
                  <a:moveTo>
                    <a:pt x="284988" y="20764"/>
                  </a:moveTo>
                  <a:lnTo>
                    <a:pt x="273790" y="28847"/>
                  </a:lnTo>
                  <a:lnTo>
                    <a:pt x="243254" y="35447"/>
                  </a:lnTo>
                  <a:lnTo>
                    <a:pt x="197961" y="39897"/>
                  </a:lnTo>
                  <a:lnTo>
                    <a:pt x="142493" y="41529"/>
                  </a:lnTo>
                  <a:lnTo>
                    <a:pt x="87026" y="39897"/>
                  </a:lnTo>
                  <a:lnTo>
                    <a:pt x="41733" y="35447"/>
                  </a:lnTo>
                  <a:lnTo>
                    <a:pt x="11197" y="28847"/>
                  </a:lnTo>
                  <a:lnTo>
                    <a:pt x="0" y="20764"/>
                  </a:lnTo>
                  <a:lnTo>
                    <a:pt x="11197" y="12681"/>
                  </a:lnTo>
                  <a:lnTo>
                    <a:pt x="41733" y="6081"/>
                  </a:lnTo>
                  <a:lnTo>
                    <a:pt x="87026" y="1631"/>
                  </a:lnTo>
                  <a:lnTo>
                    <a:pt x="142493" y="0"/>
                  </a:lnTo>
                  <a:lnTo>
                    <a:pt x="197961" y="1631"/>
                  </a:lnTo>
                  <a:lnTo>
                    <a:pt x="243254" y="6081"/>
                  </a:lnTo>
                  <a:lnTo>
                    <a:pt x="273790" y="12681"/>
                  </a:lnTo>
                  <a:lnTo>
                    <a:pt x="284988" y="20764"/>
                  </a:lnTo>
                  <a:close/>
                </a:path>
                <a:path w="285114" h="227329">
                  <a:moveTo>
                    <a:pt x="284988" y="20764"/>
                  </a:moveTo>
                  <a:lnTo>
                    <a:pt x="284988" y="206298"/>
                  </a:lnTo>
                  <a:lnTo>
                    <a:pt x="273790" y="214383"/>
                  </a:lnTo>
                  <a:lnTo>
                    <a:pt x="243254" y="220987"/>
                  </a:lnTo>
                  <a:lnTo>
                    <a:pt x="197961" y="225442"/>
                  </a:lnTo>
                  <a:lnTo>
                    <a:pt x="142493" y="227076"/>
                  </a:lnTo>
                  <a:lnTo>
                    <a:pt x="87026" y="225442"/>
                  </a:lnTo>
                  <a:lnTo>
                    <a:pt x="41733" y="220987"/>
                  </a:lnTo>
                  <a:lnTo>
                    <a:pt x="11197" y="214383"/>
                  </a:lnTo>
                  <a:lnTo>
                    <a:pt x="0" y="206298"/>
                  </a:lnTo>
                  <a:lnTo>
                    <a:pt x="0" y="20764"/>
                  </a:lnTo>
                </a:path>
              </a:pathLst>
            </a:custGeom>
            <a:ln w="9144">
              <a:solidFill>
                <a:srgbClr val="000000"/>
              </a:solidFill>
            </a:ln>
          </p:spPr>
          <p:txBody>
            <a:bodyPr wrap="square" lIns="0" tIns="0" rIns="0" bIns="0" rtlCol="0"/>
            <a:lstStyle/>
            <a:p>
              <a:endParaRPr/>
            </a:p>
          </p:txBody>
        </p:sp>
        <p:sp>
          <p:nvSpPr>
            <p:cNvPr id="85" name="object 9">
              <a:extLst>
                <a:ext uri="{FF2B5EF4-FFF2-40B4-BE49-F238E27FC236}">
                  <a16:creationId xmlns:a16="http://schemas.microsoft.com/office/drawing/2014/main" id="{4A55FBC1-C1CD-6085-10AD-4C8D25B654A1}"/>
                </a:ext>
              </a:extLst>
            </p:cNvPr>
            <p:cNvSpPr/>
            <p:nvPr/>
          </p:nvSpPr>
          <p:spPr>
            <a:xfrm>
              <a:off x="5887973" y="6179059"/>
              <a:ext cx="386080" cy="414655"/>
            </a:xfrm>
            <a:custGeom>
              <a:avLst/>
              <a:gdLst/>
              <a:ahLst/>
              <a:cxnLst/>
              <a:rect l="l" t="t" r="r" b="b"/>
              <a:pathLst>
                <a:path w="386079" h="414654">
                  <a:moveTo>
                    <a:pt x="321310" y="0"/>
                  </a:moveTo>
                  <a:lnTo>
                    <a:pt x="64261" y="0"/>
                  </a:lnTo>
                  <a:lnTo>
                    <a:pt x="39245" y="5049"/>
                  </a:lnTo>
                  <a:lnTo>
                    <a:pt x="18819" y="18819"/>
                  </a:lnTo>
                  <a:lnTo>
                    <a:pt x="5049" y="39245"/>
                  </a:lnTo>
                  <a:lnTo>
                    <a:pt x="0" y="64262"/>
                  </a:lnTo>
                  <a:lnTo>
                    <a:pt x="0" y="350266"/>
                  </a:lnTo>
                  <a:lnTo>
                    <a:pt x="5049" y="375276"/>
                  </a:lnTo>
                  <a:lnTo>
                    <a:pt x="18819" y="395703"/>
                  </a:lnTo>
                  <a:lnTo>
                    <a:pt x="39245" y="409476"/>
                  </a:lnTo>
                  <a:lnTo>
                    <a:pt x="64261" y="414528"/>
                  </a:lnTo>
                  <a:lnTo>
                    <a:pt x="321310" y="414528"/>
                  </a:lnTo>
                  <a:lnTo>
                    <a:pt x="346326" y="409476"/>
                  </a:lnTo>
                  <a:lnTo>
                    <a:pt x="366752" y="395703"/>
                  </a:lnTo>
                  <a:lnTo>
                    <a:pt x="380522" y="375276"/>
                  </a:lnTo>
                  <a:lnTo>
                    <a:pt x="385572" y="350266"/>
                  </a:lnTo>
                  <a:lnTo>
                    <a:pt x="385572" y="64262"/>
                  </a:lnTo>
                  <a:lnTo>
                    <a:pt x="380522" y="39245"/>
                  </a:lnTo>
                  <a:lnTo>
                    <a:pt x="366752" y="18819"/>
                  </a:lnTo>
                  <a:lnTo>
                    <a:pt x="346326" y="5049"/>
                  </a:lnTo>
                  <a:lnTo>
                    <a:pt x="321310" y="0"/>
                  </a:lnTo>
                  <a:close/>
                </a:path>
              </a:pathLst>
            </a:custGeom>
            <a:solidFill>
              <a:srgbClr val="E36C09"/>
            </a:solidFill>
          </p:spPr>
          <p:txBody>
            <a:bodyPr wrap="square" lIns="0" tIns="0" rIns="0" bIns="0" rtlCol="0"/>
            <a:lstStyle/>
            <a:p>
              <a:endParaRPr/>
            </a:p>
          </p:txBody>
        </p:sp>
        <p:sp>
          <p:nvSpPr>
            <p:cNvPr id="86" name="object 10">
              <a:extLst>
                <a:ext uri="{FF2B5EF4-FFF2-40B4-BE49-F238E27FC236}">
                  <a16:creationId xmlns:a16="http://schemas.microsoft.com/office/drawing/2014/main" id="{7DE1D6D5-2555-CDEB-AF42-C53446001905}"/>
                </a:ext>
              </a:extLst>
            </p:cNvPr>
            <p:cNvSpPr/>
            <p:nvPr/>
          </p:nvSpPr>
          <p:spPr>
            <a:xfrm>
              <a:off x="5887973" y="6179059"/>
              <a:ext cx="386080" cy="414655"/>
            </a:xfrm>
            <a:custGeom>
              <a:avLst/>
              <a:gdLst/>
              <a:ahLst/>
              <a:cxnLst/>
              <a:rect l="l" t="t" r="r" b="b"/>
              <a:pathLst>
                <a:path w="386079" h="414654">
                  <a:moveTo>
                    <a:pt x="0" y="64262"/>
                  </a:moveTo>
                  <a:lnTo>
                    <a:pt x="5049" y="39245"/>
                  </a:lnTo>
                  <a:lnTo>
                    <a:pt x="18819" y="18819"/>
                  </a:lnTo>
                  <a:lnTo>
                    <a:pt x="39245" y="5049"/>
                  </a:lnTo>
                  <a:lnTo>
                    <a:pt x="64261" y="0"/>
                  </a:lnTo>
                  <a:lnTo>
                    <a:pt x="321310" y="0"/>
                  </a:lnTo>
                  <a:lnTo>
                    <a:pt x="346326" y="5049"/>
                  </a:lnTo>
                  <a:lnTo>
                    <a:pt x="366752" y="18819"/>
                  </a:lnTo>
                  <a:lnTo>
                    <a:pt x="380522" y="39245"/>
                  </a:lnTo>
                  <a:lnTo>
                    <a:pt x="385572" y="64262"/>
                  </a:lnTo>
                  <a:lnTo>
                    <a:pt x="385572" y="350266"/>
                  </a:lnTo>
                  <a:lnTo>
                    <a:pt x="380522" y="375276"/>
                  </a:lnTo>
                  <a:lnTo>
                    <a:pt x="366752" y="395703"/>
                  </a:lnTo>
                  <a:lnTo>
                    <a:pt x="346326" y="409476"/>
                  </a:lnTo>
                  <a:lnTo>
                    <a:pt x="321310" y="414528"/>
                  </a:lnTo>
                  <a:lnTo>
                    <a:pt x="64261" y="414528"/>
                  </a:lnTo>
                  <a:lnTo>
                    <a:pt x="39245" y="409476"/>
                  </a:lnTo>
                  <a:lnTo>
                    <a:pt x="18819" y="395703"/>
                  </a:lnTo>
                  <a:lnTo>
                    <a:pt x="5049" y="375276"/>
                  </a:lnTo>
                  <a:lnTo>
                    <a:pt x="0" y="350266"/>
                  </a:lnTo>
                  <a:lnTo>
                    <a:pt x="0" y="64262"/>
                  </a:lnTo>
                  <a:close/>
                </a:path>
              </a:pathLst>
            </a:custGeom>
            <a:ln w="28956">
              <a:solidFill>
                <a:srgbClr val="E36C09"/>
              </a:solidFill>
            </a:ln>
          </p:spPr>
          <p:txBody>
            <a:bodyPr wrap="square" lIns="0" tIns="0" rIns="0" bIns="0" rtlCol="0"/>
            <a:lstStyle/>
            <a:p>
              <a:endParaRPr/>
            </a:p>
          </p:txBody>
        </p:sp>
        <p:sp>
          <p:nvSpPr>
            <p:cNvPr id="87" name="object 11">
              <a:extLst>
                <a:ext uri="{FF2B5EF4-FFF2-40B4-BE49-F238E27FC236}">
                  <a16:creationId xmlns:a16="http://schemas.microsoft.com/office/drawing/2014/main" id="{EE5D6CB4-29BF-50BC-0BEC-C9F1C381B3F0}"/>
                </a:ext>
              </a:extLst>
            </p:cNvPr>
            <p:cNvSpPr/>
            <p:nvPr/>
          </p:nvSpPr>
          <p:spPr>
            <a:xfrm>
              <a:off x="5931408" y="6351465"/>
              <a:ext cx="285115" cy="206375"/>
            </a:xfrm>
            <a:custGeom>
              <a:avLst/>
              <a:gdLst/>
              <a:ahLst/>
              <a:cxnLst/>
              <a:rect l="l" t="t" r="r" b="b"/>
              <a:pathLst>
                <a:path w="285114" h="206375">
                  <a:moveTo>
                    <a:pt x="284988" y="0"/>
                  </a:moveTo>
                  <a:lnTo>
                    <a:pt x="273790" y="8082"/>
                  </a:lnTo>
                  <a:lnTo>
                    <a:pt x="243254" y="14682"/>
                  </a:lnTo>
                  <a:lnTo>
                    <a:pt x="197961" y="19132"/>
                  </a:lnTo>
                  <a:lnTo>
                    <a:pt x="142494" y="20764"/>
                  </a:lnTo>
                  <a:lnTo>
                    <a:pt x="87026" y="19132"/>
                  </a:lnTo>
                  <a:lnTo>
                    <a:pt x="41733" y="14682"/>
                  </a:lnTo>
                  <a:lnTo>
                    <a:pt x="11197" y="8082"/>
                  </a:lnTo>
                  <a:lnTo>
                    <a:pt x="0" y="0"/>
                  </a:lnTo>
                  <a:lnTo>
                    <a:pt x="0" y="185534"/>
                  </a:lnTo>
                  <a:lnTo>
                    <a:pt x="11197" y="193618"/>
                  </a:lnTo>
                  <a:lnTo>
                    <a:pt x="41733" y="200223"/>
                  </a:lnTo>
                  <a:lnTo>
                    <a:pt x="87026" y="204677"/>
                  </a:lnTo>
                  <a:lnTo>
                    <a:pt x="142494" y="206311"/>
                  </a:lnTo>
                  <a:lnTo>
                    <a:pt x="197961" y="204677"/>
                  </a:lnTo>
                  <a:lnTo>
                    <a:pt x="243254" y="200223"/>
                  </a:lnTo>
                  <a:lnTo>
                    <a:pt x="273790" y="193618"/>
                  </a:lnTo>
                  <a:lnTo>
                    <a:pt x="284988" y="185534"/>
                  </a:lnTo>
                  <a:lnTo>
                    <a:pt x="284988" y="0"/>
                  </a:lnTo>
                  <a:close/>
                </a:path>
              </a:pathLst>
            </a:custGeom>
            <a:solidFill>
              <a:srgbClr val="00AF50"/>
            </a:solidFill>
          </p:spPr>
          <p:txBody>
            <a:bodyPr wrap="square" lIns="0" tIns="0" rIns="0" bIns="0" rtlCol="0"/>
            <a:lstStyle/>
            <a:p>
              <a:endParaRPr/>
            </a:p>
          </p:txBody>
        </p:sp>
        <p:sp>
          <p:nvSpPr>
            <p:cNvPr id="88" name="object 12">
              <a:extLst>
                <a:ext uri="{FF2B5EF4-FFF2-40B4-BE49-F238E27FC236}">
                  <a16:creationId xmlns:a16="http://schemas.microsoft.com/office/drawing/2014/main" id="{E0B9D728-E0A5-ECF1-DDB1-E74A59617A2F}"/>
                </a:ext>
              </a:extLst>
            </p:cNvPr>
            <p:cNvSpPr/>
            <p:nvPr/>
          </p:nvSpPr>
          <p:spPr>
            <a:xfrm>
              <a:off x="5931408" y="6330700"/>
              <a:ext cx="285115" cy="41910"/>
            </a:xfrm>
            <a:custGeom>
              <a:avLst/>
              <a:gdLst/>
              <a:ahLst/>
              <a:cxnLst/>
              <a:rect l="l" t="t" r="r" b="b"/>
              <a:pathLst>
                <a:path w="285114" h="41910">
                  <a:moveTo>
                    <a:pt x="142494" y="0"/>
                  </a:moveTo>
                  <a:lnTo>
                    <a:pt x="87026" y="1631"/>
                  </a:lnTo>
                  <a:lnTo>
                    <a:pt x="41733" y="6081"/>
                  </a:lnTo>
                  <a:lnTo>
                    <a:pt x="11197" y="12681"/>
                  </a:lnTo>
                  <a:lnTo>
                    <a:pt x="0" y="20764"/>
                  </a:lnTo>
                  <a:lnTo>
                    <a:pt x="11197" y="28847"/>
                  </a:lnTo>
                  <a:lnTo>
                    <a:pt x="41733" y="35447"/>
                  </a:lnTo>
                  <a:lnTo>
                    <a:pt x="87026" y="39897"/>
                  </a:lnTo>
                  <a:lnTo>
                    <a:pt x="142494" y="41528"/>
                  </a:lnTo>
                  <a:lnTo>
                    <a:pt x="197961" y="39897"/>
                  </a:lnTo>
                  <a:lnTo>
                    <a:pt x="243254" y="35447"/>
                  </a:lnTo>
                  <a:lnTo>
                    <a:pt x="273790" y="28847"/>
                  </a:lnTo>
                  <a:lnTo>
                    <a:pt x="284988" y="20764"/>
                  </a:lnTo>
                  <a:lnTo>
                    <a:pt x="273790" y="12681"/>
                  </a:lnTo>
                  <a:lnTo>
                    <a:pt x="243254" y="6081"/>
                  </a:lnTo>
                  <a:lnTo>
                    <a:pt x="197961" y="1631"/>
                  </a:lnTo>
                  <a:lnTo>
                    <a:pt x="142494" y="0"/>
                  </a:lnTo>
                  <a:close/>
                </a:path>
              </a:pathLst>
            </a:custGeom>
            <a:solidFill>
              <a:srgbClr val="66D095"/>
            </a:solidFill>
          </p:spPr>
          <p:txBody>
            <a:bodyPr wrap="square" lIns="0" tIns="0" rIns="0" bIns="0" rtlCol="0"/>
            <a:lstStyle/>
            <a:p>
              <a:endParaRPr/>
            </a:p>
          </p:txBody>
        </p:sp>
        <p:sp>
          <p:nvSpPr>
            <p:cNvPr id="89" name="object 13">
              <a:extLst>
                <a:ext uri="{FF2B5EF4-FFF2-40B4-BE49-F238E27FC236}">
                  <a16:creationId xmlns:a16="http://schemas.microsoft.com/office/drawing/2014/main" id="{4FC52B86-5F9F-7C13-2A87-2098598B1227}"/>
                </a:ext>
              </a:extLst>
            </p:cNvPr>
            <p:cNvSpPr/>
            <p:nvPr/>
          </p:nvSpPr>
          <p:spPr>
            <a:xfrm>
              <a:off x="5931408" y="6330700"/>
              <a:ext cx="285115" cy="227329"/>
            </a:xfrm>
            <a:custGeom>
              <a:avLst/>
              <a:gdLst/>
              <a:ahLst/>
              <a:cxnLst/>
              <a:rect l="l" t="t" r="r" b="b"/>
              <a:pathLst>
                <a:path w="285114" h="227329">
                  <a:moveTo>
                    <a:pt x="284988" y="20764"/>
                  </a:moveTo>
                  <a:lnTo>
                    <a:pt x="273790" y="28847"/>
                  </a:lnTo>
                  <a:lnTo>
                    <a:pt x="243254" y="35447"/>
                  </a:lnTo>
                  <a:lnTo>
                    <a:pt x="197961" y="39897"/>
                  </a:lnTo>
                  <a:lnTo>
                    <a:pt x="142493" y="41528"/>
                  </a:lnTo>
                  <a:lnTo>
                    <a:pt x="87026" y="39897"/>
                  </a:lnTo>
                  <a:lnTo>
                    <a:pt x="41733" y="35447"/>
                  </a:lnTo>
                  <a:lnTo>
                    <a:pt x="11197" y="28847"/>
                  </a:lnTo>
                  <a:lnTo>
                    <a:pt x="0" y="20764"/>
                  </a:lnTo>
                  <a:lnTo>
                    <a:pt x="11197" y="12681"/>
                  </a:lnTo>
                  <a:lnTo>
                    <a:pt x="41733" y="6081"/>
                  </a:lnTo>
                  <a:lnTo>
                    <a:pt x="87026" y="1631"/>
                  </a:lnTo>
                  <a:lnTo>
                    <a:pt x="142493" y="0"/>
                  </a:lnTo>
                  <a:lnTo>
                    <a:pt x="197961" y="1631"/>
                  </a:lnTo>
                  <a:lnTo>
                    <a:pt x="243254" y="6081"/>
                  </a:lnTo>
                  <a:lnTo>
                    <a:pt x="273790" y="12681"/>
                  </a:lnTo>
                  <a:lnTo>
                    <a:pt x="284988" y="20764"/>
                  </a:lnTo>
                  <a:close/>
                </a:path>
                <a:path w="285114" h="227329">
                  <a:moveTo>
                    <a:pt x="284988" y="20764"/>
                  </a:moveTo>
                  <a:lnTo>
                    <a:pt x="284988" y="206298"/>
                  </a:lnTo>
                  <a:lnTo>
                    <a:pt x="273790" y="214383"/>
                  </a:lnTo>
                  <a:lnTo>
                    <a:pt x="243254" y="220987"/>
                  </a:lnTo>
                  <a:lnTo>
                    <a:pt x="197961" y="225442"/>
                  </a:lnTo>
                  <a:lnTo>
                    <a:pt x="142493" y="227075"/>
                  </a:lnTo>
                  <a:lnTo>
                    <a:pt x="87026" y="225442"/>
                  </a:lnTo>
                  <a:lnTo>
                    <a:pt x="41733" y="220987"/>
                  </a:lnTo>
                  <a:lnTo>
                    <a:pt x="11197" y="214383"/>
                  </a:lnTo>
                  <a:lnTo>
                    <a:pt x="0" y="206298"/>
                  </a:lnTo>
                  <a:lnTo>
                    <a:pt x="0" y="20764"/>
                  </a:lnTo>
                </a:path>
              </a:pathLst>
            </a:custGeom>
            <a:ln w="9144">
              <a:solidFill>
                <a:srgbClr val="000000"/>
              </a:solidFill>
            </a:ln>
          </p:spPr>
          <p:txBody>
            <a:bodyPr wrap="square" lIns="0" tIns="0" rIns="0" bIns="0" rtlCol="0"/>
            <a:lstStyle/>
            <a:p>
              <a:endParaRPr/>
            </a:p>
          </p:txBody>
        </p:sp>
        <p:sp>
          <p:nvSpPr>
            <p:cNvPr id="90" name="object 14">
              <a:extLst>
                <a:ext uri="{FF2B5EF4-FFF2-40B4-BE49-F238E27FC236}">
                  <a16:creationId xmlns:a16="http://schemas.microsoft.com/office/drawing/2014/main" id="{E9354DEB-56EE-6DAF-C441-BBD08119BBD1}"/>
                </a:ext>
              </a:extLst>
            </p:cNvPr>
            <p:cNvSpPr/>
            <p:nvPr/>
          </p:nvSpPr>
          <p:spPr>
            <a:xfrm>
              <a:off x="978408" y="4149864"/>
              <a:ext cx="7312659" cy="870585"/>
            </a:xfrm>
            <a:custGeom>
              <a:avLst/>
              <a:gdLst/>
              <a:ahLst/>
              <a:cxnLst/>
              <a:rect l="l" t="t" r="r" b="b"/>
              <a:pathLst>
                <a:path w="7312659" h="870585">
                  <a:moveTo>
                    <a:pt x="752856" y="509524"/>
                  </a:moveTo>
                  <a:lnTo>
                    <a:pt x="747179" y="481444"/>
                  </a:lnTo>
                  <a:lnTo>
                    <a:pt x="731723" y="458508"/>
                  </a:lnTo>
                  <a:lnTo>
                    <a:pt x="708787" y="443052"/>
                  </a:lnTo>
                  <a:lnTo>
                    <a:pt x="680720" y="437388"/>
                  </a:lnTo>
                  <a:lnTo>
                    <a:pt x="72136" y="437388"/>
                  </a:lnTo>
                  <a:lnTo>
                    <a:pt x="44056" y="443052"/>
                  </a:lnTo>
                  <a:lnTo>
                    <a:pt x="21120" y="458508"/>
                  </a:lnTo>
                  <a:lnTo>
                    <a:pt x="5664" y="481444"/>
                  </a:lnTo>
                  <a:lnTo>
                    <a:pt x="0" y="509524"/>
                  </a:lnTo>
                  <a:lnTo>
                    <a:pt x="0" y="798068"/>
                  </a:lnTo>
                  <a:lnTo>
                    <a:pt x="5664" y="826147"/>
                  </a:lnTo>
                  <a:lnTo>
                    <a:pt x="21120" y="849071"/>
                  </a:lnTo>
                  <a:lnTo>
                    <a:pt x="44056" y="864527"/>
                  </a:lnTo>
                  <a:lnTo>
                    <a:pt x="72136" y="870204"/>
                  </a:lnTo>
                  <a:lnTo>
                    <a:pt x="680720" y="870204"/>
                  </a:lnTo>
                  <a:lnTo>
                    <a:pt x="708787" y="864527"/>
                  </a:lnTo>
                  <a:lnTo>
                    <a:pt x="731723" y="849071"/>
                  </a:lnTo>
                  <a:lnTo>
                    <a:pt x="747179" y="826147"/>
                  </a:lnTo>
                  <a:lnTo>
                    <a:pt x="752856" y="798068"/>
                  </a:lnTo>
                  <a:lnTo>
                    <a:pt x="752856" y="509524"/>
                  </a:lnTo>
                  <a:close/>
                </a:path>
                <a:path w="7312659" h="870585">
                  <a:moveTo>
                    <a:pt x="7312152" y="63500"/>
                  </a:moveTo>
                  <a:lnTo>
                    <a:pt x="7307161" y="38785"/>
                  </a:lnTo>
                  <a:lnTo>
                    <a:pt x="7293546" y="18592"/>
                  </a:lnTo>
                  <a:lnTo>
                    <a:pt x="7273366" y="4991"/>
                  </a:lnTo>
                  <a:lnTo>
                    <a:pt x="7248652" y="0"/>
                  </a:lnTo>
                  <a:lnTo>
                    <a:pt x="6994652" y="0"/>
                  </a:lnTo>
                  <a:lnTo>
                    <a:pt x="6969925" y="4991"/>
                  </a:lnTo>
                  <a:lnTo>
                    <a:pt x="6949745" y="18592"/>
                  </a:lnTo>
                  <a:lnTo>
                    <a:pt x="6936130" y="38785"/>
                  </a:lnTo>
                  <a:lnTo>
                    <a:pt x="6931152" y="63500"/>
                  </a:lnTo>
                  <a:lnTo>
                    <a:pt x="6931152" y="360172"/>
                  </a:lnTo>
                  <a:lnTo>
                    <a:pt x="6936130" y="384886"/>
                  </a:lnTo>
                  <a:lnTo>
                    <a:pt x="6949745" y="405066"/>
                  </a:lnTo>
                  <a:lnTo>
                    <a:pt x="6969925" y="418680"/>
                  </a:lnTo>
                  <a:lnTo>
                    <a:pt x="6994652" y="423672"/>
                  </a:lnTo>
                  <a:lnTo>
                    <a:pt x="7248652" y="423672"/>
                  </a:lnTo>
                  <a:lnTo>
                    <a:pt x="7273366" y="418680"/>
                  </a:lnTo>
                  <a:lnTo>
                    <a:pt x="7293546" y="405066"/>
                  </a:lnTo>
                  <a:lnTo>
                    <a:pt x="7307161" y="384886"/>
                  </a:lnTo>
                  <a:lnTo>
                    <a:pt x="7312152" y="360172"/>
                  </a:lnTo>
                  <a:lnTo>
                    <a:pt x="7312152" y="63500"/>
                  </a:lnTo>
                  <a:close/>
                </a:path>
              </a:pathLst>
            </a:custGeom>
            <a:solidFill>
              <a:srgbClr val="FFBD3B"/>
            </a:solidFill>
          </p:spPr>
          <p:txBody>
            <a:bodyPr wrap="square" lIns="0" tIns="0" rIns="0" bIns="0" rtlCol="0"/>
            <a:lstStyle/>
            <a:p>
              <a:endParaRPr/>
            </a:p>
          </p:txBody>
        </p:sp>
        <p:sp>
          <p:nvSpPr>
            <p:cNvPr id="91" name="object 15">
              <a:extLst>
                <a:ext uri="{FF2B5EF4-FFF2-40B4-BE49-F238E27FC236}">
                  <a16:creationId xmlns:a16="http://schemas.microsoft.com/office/drawing/2014/main" id="{E7EA5353-CAB5-5A7F-006B-649FA3D57D3F}"/>
                </a:ext>
              </a:extLst>
            </p:cNvPr>
            <p:cNvSpPr/>
            <p:nvPr/>
          </p:nvSpPr>
          <p:spPr>
            <a:xfrm>
              <a:off x="7955279" y="4280349"/>
              <a:ext cx="287020" cy="206375"/>
            </a:xfrm>
            <a:custGeom>
              <a:avLst/>
              <a:gdLst/>
              <a:ahLst/>
              <a:cxnLst/>
              <a:rect l="l" t="t" r="r" b="b"/>
              <a:pathLst>
                <a:path w="287020" h="206375">
                  <a:moveTo>
                    <a:pt x="286512" y="0"/>
                  </a:moveTo>
                  <a:lnTo>
                    <a:pt x="275254" y="8082"/>
                  </a:lnTo>
                  <a:lnTo>
                    <a:pt x="244554" y="14682"/>
                  </a:lnTo>
                  <a:lnTo>
                    <a:pt x="199018" y="19132"/>
                  </a:lnTo>
                  <a:lnTo>
                    <a:pt x="143256" y="20764"/>
                  </a:lnTo>
                  <a:lnTo>
                    <a:pt x="87493" y="19132"/>
                  </a:lnTo>
                  <a:lnTo>
                    <a:pt x="41957" y="14682"/>
                  </a:lnTo>
                  <a:lnTo>
                    <a:pt x="11257" y="8082"/>
                  </a:lnTo>
                  <a:lnTo>
                    <a:pt x="0" y="0"/>
                  </a:lnTo>
                  <a:lnTo>
                    <a:pt x="0" y="185534"/>
                  </a:lnTo>
                  <a:lnTo>
                    <a:pt x="11257" y="193618"/>
                  </a:lnTo>
                  <a:lnTo>
                    <a:pt x="41957" y="200223"/>
                  </a:lnTo>
                  <a:lnTo>
                    <a:pt x="87493" y="204677"/>
                  </a:lnTo>
                  <a:lnTo>
                    <a:pt x="143256" y="206311"/>
                  </a:lnTo>
                  <a:lnTo>
                    <a:pt x="199018" y="204677"/>
                  </a:lnTo>
                  <a:lnTo>
                    <a:pt x="244554" y="200223"/>
                  </a:lnTo>
                  <a:lnTo>
                    <a:pt x="275254" y="193618"/>
                  </a:lnTo>
                  <a:lnTo>
                    <a:pt x="286512" y="185534"/>
                  </a:lnTo>
                  <a:lnTo>
                    <a:pt x="286512" y="0"/>
                  </a:lnTo>
                  <a:close/>
                </a:path>
              </a:pathLst>
            </a:custGeom>
            <a:solidFill>
              <a:srgbClr val="00AFEF"/>
            </a:solidFill>
          </p:spPr>
          <p:txBody>
            <a:bodyPr wrap="square" lIns="0" tIns="0" rIns="0" bIns="0" rtlCol="0"/>
            <a:lstStyle/>
            <a:p>
              <a:endParaRPr/>
            </a:p>
          </p:txBody>
        </p:sp>
        <p:sp>
          <p:nvSpPr>
            <p:cNvPr id="92" name="object 16">
              <a:extLst>
                <a:ext uri="{FF2B5EF4-FFF2-40B4-BE49-F238E27FC236}">
                  <a16:creationId xmlns:a16="http://schemas.microsoft.com/office/drawing/2014/main" id="{CD2BB266-0933-70FD-E31C-6A6A780E9598}"/>
                </a:ext>
              </a:extLst>
            </p:cNvPr>
            <p:cNvSpPr/>
            <p:nvPr/>
          </p:nvSpPr>
          <p:spPr>
            <a:xfrm>
              <a:off x="7955279" y="4259585"/>
              <a:ext cx="287020" cy="41910"/>
            </a:xfrm>
            <a:custGeom>
              <a:avLst/>
              <a:gdLst/>
              <a:ahLst/>
              <a:cxnLst/>
              <a:rect l="l" t="t" r="r" b="b"/>
              <a:pathLst>
                <a:path w="287020" h="41910">
                  <a:moveTo>
                    <a:pt x="143256" y="0"/>
                  </a:moveTo>
                  <a:lnTo>
                    <a:pt x="87493" y="1631"/>
                  </a:lnTo>
                  <a:lnTo>
                    <a:pt x="41957" y="6081"/>
                  </a:lnTo>
                  <a:lnTo>
                    <a:pt x="11257" y="12681"/>
                  </a:lnTo>
                  <a:lnTo>
                    <a:pt x="0" y="20764"/>
                  </a:lnTo>
                  <a:lnTo>
                    <a:pt x="11257" y="28847"/>
                  </a:lnTo>
                  <a:lnTo>
                    <a:pt x="41957" y="35447"/>
                  </a:lnTo>
                  <a:lnTo>
                    <a:pt x="87493" y="39897"/>
                  </a:lnTo>
                  <a:lnTo>
                    <a:pt x="143256" y="41529"/>
                  </a:lnTo>
                  <a:lnTo>
                    <a:pt x="199018" y="39897"/>
                  </a:lnTo>
                  <a:lnTo>
                    <a:pt x="244554" y="35447"/>
                  </a:lnTo>
                  <a:lnTo>
                    <a:pt x="275254" y="28847"/>
                  </a:lnTo>
                  <a:lnTo>
                    <a:pt x="286512" y="20764"/>
                  </a:lnTo>
                  <a:lnTo>
                    <a:pt x="275254" y="12681"/>
                  </a:lnTo>
                  <a:lnTo>
                    <a:pt x="244554" y="6081"/>
                  </a:lnTo>
                  <a:lnTo>
                    <a:pt x="199018" y="1631"/>
                  </a:lnTo>
                  <a:lnTo>
                    <a:pt x="143256" y="0"/>
                  </a:lnTo>
                  <a:close/>
                </a:path>
              </a:pathLst>
            </a:custGeom>
            <a:solidFill>
              <a:srgbClr val="66D0F6"/>
            </a:solidFill>
          </p:spPr>
          <p:txBody>
            <a:bodyPr wrap="square" lIns="0" tIns="0" rIns="0" bIns="0" rtlCol="0"/>
            <a:lstStyle/>
            <a:p>
              <a:endParaRPr/>
            </a:p>
          </p:txBody>
        </p:sp>
        <p:sp>
          <p:nvSpPr>
            <p:cNvPr id="93" name="object 17">
              <a:extLst>
                <a:ext uri="{FF2B5EF4-FFF2-40B4-BE49-F238E27FC236}">
                  <a16:creationId xmlns:a16="http://schemas.microsoft.com/office/drawing/2014/main" id="{DA7C6D28-359E-A78F-0494-21B2FB61EA8A}"/>
                </a:ext>
              </a:extLst>
            </p:cNvPr>
            <p:cNvSpPr/>
            <p:nvPr/>
          </p:nvSpPr>
          <p:spPr>
            <a:xfrm>
              <a:off x="7955279" y="4259585"/>
              <a:ext cx="287020" cy="227329"/>
            </a:xfrm>
            <a:custGeom>
              <a:avLst/>
              <a:gdLst/>
              <a:ahLst/>
              <a:cxnLst/>
              <a:rect l="l" t="t" r="r" b="b"/>
              <a:pathLst>
                <a:path w="287020" h="227329">
                  <a:moveTo>
                    <a:pt x="286511" y="20764"/>
                  </a:moveTo>
                  <a:lnTo>
                    <a:pt x="275254" y="28847"/>
                  </a:lnTo>
                  <a:lnTo>
                    <a:pt x="244554" y="35447"/>
                  </a:lnTo>
                  <a:lnTo>
                    <a:pt x="199018" y="39897"/>
                  </a:lnTo>
                  <a:lnTo>
                    <a:pt x="143255" y="41529"/>
                  </a:lnTo>
                  <a:lnTo>
                    <a:pt x="87493" y="39897"/>
                  </a:lnTo>
                  <a:lnTo>
                    <a:pt x="41957" y="35447"/>
                  </a:lnTo>
                  <a:lnTo>
                    <a:pt x="11257" y="28847"/>
                  </a:lnTo>
                  <a:lnTo>
                    <a:pt x="0" y="20764"/>
                  </a:lnTo>
                  <a:lnTo>
                    <a:pt x="11257" y="12681"/>
                  </a:lnTo>
                  <a:lnTo>
                    <a:pt x="41957" y="6081"/>
                  </a:lnTo>
                  <a:lnTo>
                    <a:pt x="87493" y="1631"/>
                  </a:lnTo>
                  <a:lnTo>
                    <a:pt x="143255" y="0"/>
                  </a:lnTo>
                  <a:lnTo>
                    <a:pt x="199018" y="1631"/>
                  </a:lnTo>
                  <a:lnTo>
                    <a:pt x="244554" y="6081"/>
                  </a:lnTo>
                  <a:lnTo>
                    <a:pt x="275254" y="12681"/>
                  </a:lnTo>
                  <a:lnTo>
                    <a:pt x="286511" y="20764"/>
                  </a:lnTo>
                  <a:close/>
                </a:path>
                <a:path w="287020" h="227329">
                  <a:moveTo>
                    <a:pt x="286511" y="20764"/>
                  </a:moveTo>
                  <a:lnTo>
                    <a:pt x="286511" y="206298"/>
                  </a:lnTo>
                  <a:lnTo>
                    <a:pt x="275254" y="214383"/>
                  </a:lnTo>
                  <a:lnTo>
                    <a:pt x="244554" y="220987"/>
                  </a:lnTo>
                  <a:lnTo>
                    <a:pt x="199018" y="225442"/>
                  </a:lnTo>
                  <a:lnTo>
                    <a:pt x="143255" y="227076"/>
                  </a:lnTo>
                  <a:lnTo>
                    <a:pt x="87493" y="225442"/>
                  </a:lnTo>
                  <a:lnTo>
                    <a:pt x="41957" y="220987"/>
                  </a:lnTo>
                  <a:lnTo>
                    <a:pt x="11257" y="214383"/>
                  </a:lnTo>
                  <a:lnTo>
                    <a:pt x="0" y="206298"/>
                  </a:lnTo>
                  <a:lnTo>
                    <a:pt x="0" y="20764"/>
                  </a:lnTo>
                </a:path>
              </a:pathLst>
            </a:custGeom>
            <a:ln w="9144">
              <a:solidFill>
                <a:srgbClr val="000000"/>
              </a:solidFill>
            </a:ln>
          </p:spPr>
          <p:txBody>
            <a:bodyPr wrap="square" lIns="0" tIns="0" rIns="0" bIns="0" rtlCol="0"/>
            <a:lstStyle/>
            <a:p>
              <a:endParaRPr/>
            </a:p>
          </p:txBody>
        </p:sp>
        <p:sp>
          <p:nvSpPr>
            <p:cNvPr id="94" name="object 18">
              <a:extLst>
                <a:ext uri="{FF2B5EF4-FFF2-40B4-BE49-F238E27FC236}">
                  <a16:creationId xmlns:a16="http://schemas.microsoft.com/office/drawing/2014/main" id="{5F5C6F4F-ADE2-8EB8-D96F-D1D5073BDB6D}"/>
                </a:ext>
              </a:extLst>
            </p:cNvPr>
            <p:cNvSpPr/>
            <p:nvPr/>
          </p:nvSpPr>
          <p:spPr>
            <a:xfrm>
              <a:off x="1431036" y="5838449"/>
              <a:ext cx="285115" cy="228600"/>
            </a:xfrm>
            <a:custGeom>
              <a:avLst/>
              <a:gdLst/>
              <a:ahLst/>
              <a:cxnLst/>
              <a:rect l="l" t="t" r="r" b="b"/>
              <a:pathLst>
                <a:path w="285114" h="228600">
                  <a:moveTo>
                    <a:pt x="284988" y="20904"/>
                  </a:moveTo>
                  <a:lnTo>
                    <a:pt x="273790" y="29040"/>
                  </a:lnTo>
                  <a:lnTo>
                    <a:pt x="243254" y="35685"/>
                  </a:lnTo>
                  <a:lnTo>
                    <a:pt x="197961" y="40165"/>
                  </a:lnTo>
                  <a:lnTo>
                    <a:pt x="142493" y="41808"/>
                  </a:lnTo>
                  <a:lnTo>
                    <a:pt x="87026" y="40165"/>
                  </a:lnTo>
                  <a:lnTo>
                    <a:pt x="41733" y="35685"/>
                  </a:lnTo>
                  <a:lnTo>
                    <a:pt x="11197" y="29040"/>
                  </a:lnTo>
                  <a:lnTo>
                    <a:pt x="0" y="20904"/>
                  </a:lnTo>
                  <a:lnTo>
                    <a:pt x="11197" y="12767"/>
                  </a:lnTo>
                  <a:lnTo>
                    <a:pt x="41733" y="6122"/>
                  </a:lnTo>
                  <a:lnTo>
                    <a:pt x="87026" y="1642"/>
                  </a:lnTo>
                  <a:lnTo>
                    <a:pt x="142493" y="0"/>
                  </a:lnTo>
                  <a:lnTo>
                    <a:pt x="197961" y="1642"/>
                  </a:lnTo>
                  <a:lnTo>
                    <a:pt x="243254" y="6122"/>
                  </a:lnTo>
                  <a:lnTo>
                    <a:pt x="273790" y="12767"/>
                  </a:lnTo>
                  <a:lnTo>
                    <a:pt x="284988" y="20904"/>
                  </a:lnTo>
                  <a:close/>
                </a:path>
                <a:path w="285114" h="228600">
                  <a:moveTo>
                    <a:pt x="284988" y="20904"/>
                  </a:moveTo>
                  <a:lnTo>
                    <a:pt x="284988" y="207683"/>
                  </a:lnTo>
                  <a:lnTo>
                    <a:pt x="273790" y="215826"/>
                  </a:lnTo>
                  <a:lnTo>
                    <a:pt x="243254" y="222475"/>
                  </a:lnTo>
                  <a:lnTo>
                    <a:pt x="197961" y="226956"/>
                  </a:lnTo>
                  <a:lnTo>
                    <a:pt x="142493" y="228600"/>
                  </a:lnTo>
                  <a:lnTo>
                    <a:pt x="87026" y="226956"/>
                  </a:lnTo>
                  <a:lnTo>
                    <a:pt x="41733" y="222475"/>
                  </a:lnTo>
                  <a:lnTo>
                    <a:pt x="11197" y="215826"/>
                  </a:lnTo>
                  <a:lnTo>
                    <a:pt x="0" y="207683"/>
                  </a:lnTo>
                  <a:lnTo>
                    <a:pt x="0" y="20904"/>
                  </a:lnTo>
                </a:path>
              </a:pathLst>
            </a:custGeom>
            <a:ln w="9144">
              <a:solidFill>
                <a:srgbClr val="000000"/>
              </a:solidFill>
            </a:ln>
          </p:spPr>
          <p:txBody>
            <a:bodyPr wrap="square" lIns="0" tIns="0" rIns="0" bIns="0" rtlCol="0"/>
            <a:lstStyle/>
            <a:p>
              <a:endParaRPr/>
            </a:p>
          </p:txBody>
        </p:sp>
        <p:sp>
          <p:nvSpPr>
            <p:cNvPr id="95" name="object 19">
              <a:extLst>
                <a:ext uri="{FF2B5EF4-FFF2-40B4-BE49-F238E27FC236}">
                  <a16:creationId xmlns:a16="http://schemas.microsoft.com/office/drawing/2014/main" id="{9E530485-E1C4-0354-F99E-3DA02B88707B}"/>
                </a:ext>
              </a:extLst>
            </p:cNvPr>
            <p:cNvSpPr/>
            <p:nvPr/>
          </p:nvSpPr>
          <p:spPr>
            <a:xfrm>
              <a:off x="1436370" y="5868162"/>
              <a:ext cx="274320" cy="180975"/>
            </a:xfrm>
            <a:custGeom>
              <a:avLst/>
              <a:gdLst/>
              <a:ahLst/>
              <a:cxnLst/>
              <a:rect l="l" t="t" r="r" b="b"/>
              <a:pathLst>
                <a:path w="274319" h="180975">
                  <a:moveTo>
                    <a:pt x="0" y="0"/>
                  </a:moveTo>
                  <a:lnTo>
                    <a:pt x="273837" y="180975"/>
                  </a:lnTo>
                </a:path>
              </a:pathLst>
            </a:custGeom>
            <a:ln w="25908">
              <a:solidFill>
                <a:srgbClr val="7E7E7E"/>
              </a:solidFill>
            </a:ln>
          </p:spPr>
          <p:txBody>
            <a:bodyPr wrap="square" lIns="0" tIns="0" rIns="0" bIns="0" rtlCol="0"/>
            <a:lstStyle/>
            <a:p>
              <a:endParaRPr/>
            </a:p>
          </p:txBody>
        </p:sp>
        <p:sp>
          <p:nvSpPr>
            <p:cNvPr id="96" name="object 20">
              <a:extLst>
                <a:ext uri="{FF2B5EF4-FFF2-40B4-BE49-F238E27FC236}">
                  <a16:creationId xmlns:a16="http://schemas.microsoft.com/office/drawing/2014/main" id="{11D72A0F-C196-2EAD-314C-DF2785347E40}"/>
                </a:ext>
              </a:extLst>
            </p:cNvPr>
            <p:cNvSpPr/>
            <p:nvPr/>
          </p:nvSpPr>
          <p:spPr>
            <a:xfrm>
              <a:off x="1436370" y="5865112"/>
              <a:ext cx="271780" cy="180975"/>
            </a:xfrm>
            <a:custGeom>
              <a:avLst/>
              <a:gdLst/>
              <a:ahLst/>
              <a:cxnLst/>
              <a:rect l="l" t="t" r="r" b="b"/>
              <a:pathLst>
                <a:path w="271780" h="180975">
                  <a:moveTo>
                    <a:pt x="0" y="180975"/>
                  </a:moveTo>
                  <a:lnTo>
                    <a:pt x="271462" y="0"/>
                  </a:lnTo>
                </a:path>
              </a:pathLst>
            </a:custGeom>
            <a:ln w="25908">
              <a:solidFill>
                <a:srgbClr val="7E7E7E"/>
              </a:solidFill>
            </a:ln>
          </p:spPr>
          <p:txBody>
            <a:bodyPr wrap="square" lIns="0" tIns="0" rIns="0" bIns="0" rtlCol="0"/>
            <a:lstStyle/>
            <a:p>
              <a:endParaRPr/>
            </a:p>
          </p:txBody>
        </p:sp>
        <p:sp>
          <p:nvSpPr>
            <p:cNvPr id="97" name="object 21">
              <a:extLst>
                <a:ext uri="{FF2B5EF4-FFF2-40B4-BE49-F238E27FC236}">
                  <a16:creationId xmlns:a16="http://schemas.microsoft.com/office/drawing/2014/main" id="{678EF7CD-BC58-56CA-2062-533210C23C0D}"/>
                </a:ext>
              </a:extLst>
            </p:cNvPr>
            <p:cNvSpPr/>
            <p:nvPr/>
          </p:nvSpPr>
          <p:spPr>
            <a:xfrm>
              <a:off x="1328928" y="2580131"/>
              <a:ext cx="7397750" cy="4051300"/>
            </a:xfrm>
            <a:custGeom>
              <a:avLst/>
              <a:gdLst/>
              <a:ahLst/>
              <a:cxnLst/>
              <a:rect l="l" t="t" r="r" b="b"/>
              <a:pathLst>
                <a:path w="7397750" h="4051300">
                  <a:moveTo>
                    <a:pt x="859536" y="2810256"/>
                  </a:moveTo>
                  <a:lnTo>
                    <a:pt x="854544" y="2760815"/>
                  </a:lnTo>
                  <a:lnTo>
                    <a:pt x="840244" y="2714752"/>
                  </a:lnTo>
                  <a:lnTo>
                    <a:pt x="817626" y="2673083"/>
                  </a:lnTo>
                  <a:lnTo>
                    <a:pt x="787666" y="2636761"/>
                  </a:lnTo>
                  <a:lnTo>
                    <a:pt x="751344" y="2606802"/>
                  </a:lnTo>
                  <a:lnTo>
                    <a:pt x="709676" y="2584183"/>
                  </a:lnTo>
                  <a:lnTo>
                    <a:pt x="663613" y="2569883"/>
                  </a:lnTo>
                  <a:lnTo>
                    <a:pt x="614172" y="2564892"/>
                  </a:lnTo>
                  <a:lnTo>
                    <a:pt x="564718" y="2569883"/>
                  </a:lnTo>
                  <a:lnTo>
                    <a:pt x="518655" y="2584183"/>
                  </a:lnTo>
                  <a:lnTo>
                    <a:pt x="476986" y="2606802"/>
                  </a:lnTo>
                  <a:lnTo>
                    <a:pt x="440664" y="2636761"/>
                  </a:lnTo>
                  <a:lnTo>
                    <a:pt x="427799" y="2652357"/>
                  </a:lnTo>
                  <a:lnTo>
                    <a:pt x="420154" y="2643086"/>
                  </a:lnTo>
                  <a:lnTo>
                    <a:pt x="383730" y="2613025"/>
                  </a:lnTo>
                  <a:lnTo>
                    <a:pt x="341922" y="2590342"/>
                  </a:lnTo>
                  <a:lnTo>
                    <a:pt x="295719" y="2575991"/>
                  </a:lnTo>
                  <a:lnTo>
                    <a:pt x="246126" y="2570988"/>
                  </a:lnTo>
                  <a:lnTo>
                    <a:pt x="196519" y="2575991"/>
                  </a:lnTo>
                  <a:lnTo>
                    <a:pt x="150317" y="2590342"/>
                  </a:lnTo>
                  <a:lnTo>
                    <a:pt x="108508" y="2613025"/>
                  </a:lnTo>
                  <a:lnTo>
                    <a:pt x="72085" y="2643086"/>
                  </a:lnTo>
                  <a:lnTo>
                    <a:pt x="42024" y="2679509"/>
                  </a:lnTo>
                  <a:lnTo>
                    <a:pt x="19342" y="2721318"/>
                  </a:lnTo>
                  <a:lnTo>
                    <a:pt x="4991" y="2767520"/>
                  </a:lnTo>
                  <a:lnTo>
                    <a:pt x="0" y="2817114"/>
                  </a:lnTo>
                  <a:lnTo>
                    <a:pt x="4991" y="2866720"/>
                  </a:lnTo>
                  <a:lnTo>
                    <a:pt x="19342" y="2912922"/>
                  </a:lnTo>
                  <a:lnTo>
                    <a:pt x="42024" y="2954731"/>
                  </a:lnTo>
                  <a:lnTo>
                    <a:pt x="72085" y="2991154"/>
                  </a:lnTo>
                  <a:lnTo>
                    <a:pt x="108508" y="3021215"/>
                  </a:lnTo>
                  <a:lnTo>
                    <a:pt x="150317" y="3043898"/>
                  </a:lnTo>
                  <a:lnTo>
                    <a:pt x="196519" y="3058249"/>
                  </a:lnTo>
                  <a:lnTo>
                    <a:pt x="246126" y="3063240"/>
                  </a:lnTo>
                  <a:lnTo>
                    <a:pt x="295719" y="3058249"/>
                  </a:lnTo>
                  <a:lnTo>
                    <a:pt x="341922" y="3043898"/>
                  </a:lnTo>
                  <a:lnTo>
                    <a:pt x="383730" y="3021215"/>
                  </a:lnTo>
                  <a:lnTo>
                    <a:pt x="420154" y="2991154"/>
                  </a:lnTo>
                  <a:lnTo>
                    <a:pt x="433451" y="2975038"/>
                  </a:lnTo>
                  <a:lnTo>
                    <a:pt x="440664" y="2983763"/>
                  </a:lnTo>
                  <a:lnTo>
                    <a:pt x="476986" y="3013722"/>
                  </a:lnTo>
                  <a:lnTo>
                    <a:pt x="518655" y="3036341"/>
                  </a:lnTo>
                  <a:lnTo>
                    <a:pt x="564718" y="3050641"/>
                  </a:lnTo>
                  <a:lnTo>
                    <a:pt x="614172" y="3055620"/>
                  </a:lnTo>
                  <a:lnTo>
                    <a:pt x="663613" y="3050641"/>
                  </a:lnTo>
                  <a:lnTo>
                    <a:pt x="709676" y="3036341"/>
                  </a:lnTo>
                  <a:lnTo>
                    <a:pt x="751344" y="3013722"/>
                  </a:lnTo>
                  <a:lnTo>
                    <a:pt x="787666" y="2983763"/>
                  </a:lnTo>
                  <a:lnTo>
                    <a:pt x="817626" y="2947441"/>
                  </a:lnTo>
                  <a:lnTo>
                    <a:pt x="840244" y="2905772"/>
                  </a:lnTo>
                  <a:lnTo>
                    <a:pt x="854544" y="2859709"/>
                  </a:lnTo>
                  <a:lnTo>
                    <a:pt x="859536" y="2810256"/>
                  </a:lnTo>
                  <a:close/>
                </a:path>
                <a:path w="7397750" h="4051300">
                  <a:moveTo>
                    <a:pt x="6998208" y="3804666"/>
                  </a:moveTo>
                  <a:lnTo>
                    <a:pt x="6993217" y="3755072"/>
                  </a:lnTo>
                  <a:lnTo>
                    <a:pt x="6978917" y="3708870"/>
                  </a:lnTo>
                  <a:lnTo>
                    <a:pt x="6956298" y="3667061"/>
                  </a:lnTo>
                  <a:lnTo>
                    <a:pt x="6926339" y="3630638"/>
                  </a:lnTo>
                  <a:lnTo>
                    <a:pt x="6890017" y="3600577"/>
                  </a:lnTo>
                  <a:lnTo>
                    <a:pt x="6848348" y="3577894"/>
                  </a:lnTo>
                  <a:lnTo>
                    <a:pt x="6802285" y="3563543"/>
                  </a:lnTo>
                  <a:lnTo>
                    <a:pt x="6752844" y="3558540"/>
                  </a:lnTo>
                  <a:lnTo>
                    <a:pt x="6703390" y="3563543"/>
                  </a:lnTo>
                  <a:lnTo>
                    <a:pt x="6657327" y="3577894"/>
                  </a:lnTo>
                  <a:lnTo>
                    <a:pt x="6615658" y="3600577"/>
                  </a:lnTo>
                  <a:lnTo>
                    <a:pt x="6579336" y="3630638"/>
                  </a:lnTo>
                  <a:lnTo>
                    <a:pt x="6549377" y="3667061"/>
                  </a:lnTo>
                  <a:lnTo>
                    <a:pt x="6526758" y="3708870"/>
                  </a:lnTo>
                  <a:lnTo>
                    <a:pt x="6512458" y="3755072"/>
                  </a:lnTo>
                  <a:lnTo>
                    <a:pt x="6507480" y="3804666"/>
                  </a:lnTo>
                  <a:lnTo>
                    <a:pt x="6512458" y="3854272"/>
                  </a:lnTo>
                  <a:lnTo>
                    <a:pt x="6526758" y="3900474"/>
                  </a:lnTo>
                  <a:lnTo>
                    <a:pt x="6549377" y="3942283"/>
                  </a:lnTo>
                  <a:lnTo>
                    <a:pt x="6579336" y="3978706"/>
                  </a:lnTo>
                  <a:lnTo>
                    <a:pt x="6615658" y="4008767"/>
                  </a:lnTo>
                  <a:lnTo>
                    <a:pt x="6657327" y="4031450"/>
                  </a:lnTo>
                  <a:lnTo>
                    <a:pt x="6703390" y="4045801"/>
                  </a:lnTo>
                  <a:lnTo>
                    <a:pt x="6752844" y="4050792"/>
                  </a:lnTo>
                  <a:lnTo>
                    <a:pt x="6802285" y="4045801"/>
                  </a:lnTo>
                  <a:lnTo>
                    <a:pt x="6848348" y="4031450"/>
                  </a:lnTo>
                  <a:lnTo>
                    <a:pt x="6890017" y="4008767"/>
                  </a:lnTo>
                  <a:lnTo>
                    <a:pt x="6926339" y="3978706"/>
                  </a:lnTo>
                  <a:lnTo>
                    <a:pt x="6956298" y="3942283"/>
                  </a:lnTo>
                  <a:lnTo>
                    <a:pt x="6978917" y="3900474"/>
                  </a:lnTo>
                  <a:lnTo>
                    <a:pt x="6993217" y="3854272"/>
                  </a:lnTo>
                  <a:lnTo>
                    <a:pt x="6998208" y="3804666"/>
                  </a:lnTo>
                  <a:close/>
                </a:path>
                <a:path w="7397750" h="4051300">
                  <a:moveTo>
                    <a:pt x="7391400" y="1251966"/>
                  </a:moveTo>
                  <a:lnTo>
                    <a:pt x="7386409" y="1202372"/>
                  </a:lnTo>
                  <a:lnTo>
                    <a:pt x="7372109" y="1156169"/>
                  </a:lnTo>
                  <a:lnTo>
                    <a:pt x="7349490" y="1114361"/>
                  </a:lnTo>
                  <a:lnTo>
                    <a:pt x="7319531" y="1077937"/>
                  </a:lnTo>
                  <a:lnTo>
                    <a:pt x="7283209" y="1047877"/>
                  </a:lnTo>
                  <a:lnTo>
                    <a:pt x="7241540" y="1025194"/>
                  </a:lnTo>
                  <a:lnTo>
                    <a:pt x="7195477" y="1010843"/>
                  </a:lnTo>
                  <a:lnTo>
                    <a:pt x="7146036" y="1005840"/>
                  </a:lnTo>
                  <a:lnTo>
                    <a:pt x="7096582" y="1010843"/>
                  </a:lnTo>
                  <a:lnTo>
                    <a:pt x="7050519" y="1025194"/>
                  </a:lnTo>
                  <a:lnTo>
                    <a:pt x="7008850" y="1047877"/>
                  </a:lnTo>
                  <a:lnTo>
                    <a:pt x="6972528" y="1077937"/>
                  </a:lnTo>
                  <a:lnTo>
                    <a:pt x="6942569" y="1114361"/>
                  </a:lnTo>
                  <a:lnTo>
                    <a:pt x="6919950" y="1156169"/>
                  </a:lnTo>
                  <a:lnTo>
                    <a:pt x="6905650" y="1202372"/>
                  </a:lnTo>
                  <a:lnTo>
                    <a:pt x="6900672" y="1251966"/>
                  </a:lnTo>
                  <a:lnTo>
                    <a:pt x="6905650" y="1301572"/>
                  </a:lnTo>
                  <a:lnTo>
                    <a:pt x="6919950" y="1347774"/>
                  </a:lnTo>
                  <a:lnTo>
                    <a:pt x="6942569" y="1389583"/>
                  </a:lnTo>
                  <a:lnTo>
                    <a:pt x="6972528" y="1426006"/>
                  </a:lnTo>
                  <a:lnTo>
                    <a:pt x="7008850" y="1456067"/>
                  </a:lnTo>
                  <a:lnTo>
                    <a:pt x="7050519" y="1478749"/>
                  </a:lnTo>
                  <a:lnTo>
                    <a:pt x="7096582" y="1493100"/>
                  </a:lnTo>
                  <a:lnTo>
                    <a:pt x="7146036" y="1498092"/>
                  </a:lnTo>
                  <a:lnTo>
                    <a:pt x="7195477" y="1493100"/>
                  </a:lnTo>
                  <a:lnTo>
                    <a:pt x="7241540" y="1478749"/>
                  </a:lnTo>
                  <a:lnTo>
                    <a:pt x="7283209" y="1456067"/>
                  </a:lnTo>
                  <a:lnTo>
                    <a:pt x="7319531" y="1426006"/>
                  </a:lnTo>
                  <a:lnTo>
                    <a:pt x="7349490" y="1389583"/>
                  </a:lnTo>
                  <a:lnTo>
                    <a:pt x="7372109" y="1347774"/>
                  </a:lnTo>
                  <a:lnTo>
                    <a:pt x="7386409" y="1301572"/>
                  </a:lnTo>
                  <a:lnTo>
                    <a:pt x="7391400" y="1251966"/>
                  </a:lnTo>
                  <a:close/>
                </a:path>
                <a:path w="7397750" h="4051300">
                  <a:moveTo>
                    <a:pt x="7397496" y="246126"/>
                  </a:moveTo>
                  <a:lnTo>
                    <a:pt x="7392505" y="196532"/>
                  </a:lnTo>
                  <a:lnTo>
                    <a:pt x="7378205" y="150329"/>
                  </a:lnTo>
                  <a:lnTo>
                    <a:pt x="7355586" y="108521"/>
                  </a:lnTo>
                  <a:lnTo>
                    <a:pt x="7325627" y="72097"/>
                  </a:lnTo>
                  <a:lnTo>
                    <a:pt x="7289305" y="42037"/>
                  </a:lnTo>
                  <a:lnTo>
                    <a:pt x="7247636" y="19354"/>
                  </a:lnTo>
                  <a:lnTo>
                    <a:pt x="7201573" y="5003"/>
                  </a:lnTo>
                  <a:lnTo>
                    <a:pt x="7152132" y="0"/>
                  </a:lnTo>
                  <a:lnTo>
                    <a:pt x="7102678" y="5003"/>
                  </a:lnTo>
                  <a:lnTo>
                    <a:pt x="7056615" y="19354"/>
                  </a:lnTo>
                  <a:lnTo>
                    <a:pt x="7014946" y="42037"/>
                  </a:lnTo>
                  <a:lnTo>
                    <a:pt x="6978624" y="72097"/>
                  </a:lnTo>
                  <a:lnTo>
                    <a:pt x="6948665" y="108521"/>
                  </a:lnTo>
                  <a:lnTo>
                    <a:pt x="6926046" y="150329"/>
                  </a:lnTo>
                  <a:lnTo>
                    <a:pt x="6911746" y="196532"/>
                  </a:lnTo>
                  <a:lnTo>
                    <a:pt x="6906768" y="246126"/>
                  </a:lnTo>
                  <a:lnTo>
                    <a:pt x="6911746" y="295732"/>
                  </a:lnTo>
                  <a:lnTo>
                    <a:pt x="6926046" y="341934"/>
                  </a:lnTo>
                  <a:lnTo>
                    <a:pt x="6948665" y="383743"/>
                  </a:lnTo>
                  <a:lnTo>
                    <a:pt x="6978624" y="420166"/>
                  </a:lnTo>
                  <a:lnTo>
                    <a:pt x="7014946" y="450227"/>
                  </a:lnTo>
                  <a:lnTo>
                    <a:pt x="7056615" y="472909"/>
                  </a:lnTo>
                  <a:lnTo>
                    <a:pt x="7102678" y="487260"/>
                  </a:lnTo>
                  <a:lnTo>
                    <a:pt x="7152132" y="492252"/>
                  </a:lnTo>
                  <a:lnTo>
                    <a:pt x="7201573" y="487260"/>
                  </a:lnTo>
                  <a:lnTo>
                    <a:pt x="7247636" y="472909"/>
                  </a:lnTo>
                  <a:lnTo>
                    <a:pt x="7289305" y="450227"/>
                  </a:lnTo>
                  <a:lnTo>
                    <a:pt x="7325627" y="420166"/>
                  </a:lnTo>
                  <a:lnTo>
                    <a:pt x="7355586" y="383743"/>
                  </a:lnTo>
                  <a:lnTo>
                    <a:pt x="7378205" y="341934"/>
                  </a:lnTo>
                  <a:lnTo>
                    <a:pt x="7392505" y="295732"/>
                  </a:lnTo>
                  <a:lnTo>
                    <a:pt x="7397496" y="246126"/>
                  </a:lnTo>
                  <a:close/>
                </a:path>
              </a:pathLst>
            </a:custGeom>
            <a:solidFill>
              <a:srgbClr val="F9C090"/>
            </a:solidFill>
          </p:spPr>
          <p:txBody>
            <a:bodyPr wrap="square" lIns="0" tIns="0" rIns="0" bIns="0" rtlCol="0"/>
            <a:lstStyle/>
            <a:p>
              <a:endParaRPr/>
            </a:p>
          </p:txBody>
        </p:sp>
      </p:grpSp>
      <p:sp>
        <p:nvSpPr>
          <p:cNvPr id="98" name="object 22">
            <a:extLst>
              <a:ext uri="{FF2B5EF4-FFF2-40B4-BE49-F238E27FC236}">
                <a16:creationId xmlns:a16="http://schemas.microsoft.com/office/drawing/2014/main" id="{4A890E98-2BF8-9FAB-FA58-EA0114DF0CAB}"/>
              </a:ext>
            </a:extLst>
          </p:cNvPr>
          <p:cNvSpPr txBox="1"/>
          <p:nvPr/>
        </p:nvSpPr>
        <p:spPr>
          <a:xfrm>
            <a:off x="9760169" y="4478128"/>
            <a:ext cx="1168400" cy="299720"/>
          </a:xfrm>
          <a:prstGeom prst="rect">
            <a:avLst/>
          </a:prstGeom>
        </p:spPr>
        <p:txBody>
          <a:bodyPr vert="horz" wrap="square" lIns="0" tIns="12700" rIns="0" bIns="0" rtlCol="0">
            <a:spAutoFit/>
          </a:bodyPr>
          <a:lstStyle/>
          <a:p>
            <a:pPr marL="12700" marR="5080" indent="389890">
              <a:lnSpc>
                <a:spcPct val="100000"/>
              </a:lnSpc>
              <a:spcBef>
                <a:spcPts val="100"/>
              </a:spcBef>
            </a:pPr>
            <a:r>
              <a:rPr sz="900" b="1" dirty="0">
                <a:latin typeface="メイリオ"/>
                <a:cs typeface="メイリオ"/>
              </a:rPr>
              <a:t>東京電力</a:t>
            </a:r>
            <a:r>
              <a:rPr sz="900" b="1" spc="-10" dirty="0">
                <a:latin typeface="メイリオ"/>
                <a:cs typeface="メイリオ"/>
              </a:rPr>
              <a:t>H</a:t>
            </a:r>
            <a:r>
              <a:rPr sz="900" b="1" spc="-5" dirty="0">
                <a:latin typeface="メイリオ"/>
                <a:cs typeface="メイリオ"/>
              </a:rPr>
              <a:t>D</a:t>
            </a:r>
            <a:r>
              <a:rPr sz="900" b="1" dirty="0">
                <a:latin typeface="メイリオ"/>
                <a:cs typeface="メイリオ"/>
              </a:rPr>
              <a:t>㈱ 福島第一原子力発電所</a:t>
            </a:r>
            <a:endParaRPr sz="900">
              <a:latin typeface="メイリオ"/>
              <a:cs typeface="メイリオ"/>
            </a:endParaRPr>
          </a:p>
        </p:txBody>
      </p:sp>
      <p:sp>
        <p:nvSpPr>
          <p:cNvPr id="99" name="object 23">
            <a:extLst>
              <a:ext uri="{FF2B5EF4-FFF2-40B4-BE49-F238E27FC236}">
                <a16:creationId xmlns:a16="http://schemas.microsoft.com/office/drawing/2014/main" id="{CE46338D-2D8A-353E-9E75-B41DDB5B2755}"/>
              </a:ext>
            </a:extLst>
          </p:cNvPr>
          <p:cNvSpPr txBox="1"/>
          <p:nvPr/>
        </p:nvSpPr>
        <p:spPr>
          <a:xfrm>
            <a:off x="10009571" y="3983094"/>
            <a:ext cx="939800" cy="299720"/>
          </a:xfrm>
          <a:prstGeom prst="rect">
            <a:avLst/>
          </a:prstGeom>
        </p:spPr>
        <p:txBody>
          <a:bodyPr vert="horz" wrap="square" lIns="0" tIns="12700" rIns="0" bIns="0" rtlCol="0">
            <a:spAutoFit/>
          </a:bodyPr>
          <a:lstStyle/>
          <a:p>
            <a:pPr marL="12700" marR="5080" indent="342900">
              <a:lnSpc>
                <a:spcPct val="100000"/>
              </a:lnSpc>
              <a:spcBef>
                <a:spcPts val="100"/>
              </a:spcBef>
            </a:pPr>
            <a:r>
              <a:rPr sz="900" b="1" dirty="0">
                <a:latin typeface="メイリオ"/>
                <a:cs typeface="メイリオ"/>
              </a:rPr>
              <a:t>東北電力㈱ 女川原子力発電所</a:t>
            </a:r>
            <a:endParaRPr sz="900">
              <a:latin typeface="メイリオ"/>
              <a:cs typeface="メイリオ"/>
            </a:endParaRPr>
          </a:p>
        </p:txBody>
      </p:sp>
      <p:sp>
        <p:nvSpPr>
          <p:cNvPr id="100" name="object 24">
            <a:extLst>
              <a:ext uri="{FF2B5EF4-FFF2-40B4-BE49-F238E27FC236}">
                <a16:creationId xmlns:a16="http://schemas.microsoft.com/office/drawing/2014/main" id="{BBF2ACDE-8420-6BE2-EE8C-38C679DE969D}"/>
              </a:ext>
            </a:extLst>
          </p:cNvPr>
          <p:cNvSpPr txBox="1"/>
          <p:nvPr/>
        </p:nvSpPr>
        <p:spPr>
          <a:xfrm>
            <a:off x="10015743" y="6008262"/>
            <a:ext cx="939800" cy="289823"/>
          </a:xfrm>
          <a:prstGeom prst="rect">
            <a:avLst/>
          </a:prstGeom>
        </p:spPr>
        <p:txBody>
          <a:bodyPr vert="horz" wrap="square" lIns="0" tIns="12700" rIns="0" bIns="0" rtlCol="0">
            <a:spAutoFit/>
          </a:bodyPr>
          <a:lstStyle/>
          <a:p>
            <a:pPr marL="12700" marR="5080" indent="342900">
              <a:lnSpc>
                <a:spcPct val="100000"/>
              </a:lnSpc>
              <a:spcBef>
                <a:spcPts val="100"/>
              </a:spcBef>
            </a:pPr>
            <a:r>
              <a:rPr sz="900" b="1" dirty="0">
                <a:latin typeface="メイリオ"/>
                <a:cs typeface="メイリオ"/>
              </a:rPr>
              <a:t>中部電力㈱ </a:t>
            </a:r>
            <a:r>
              <a:rPr sz="900" b="1" dirty="0" err="1">
                <a:latin typeface="メイリオ"/>
                <a:cs typeface="メイリオ"/>
              </a:rPr>
              <a:t>浜岡原子力発電所</a:t>
            </a:r>
            <a:endParaRPr sz="1400" dirty="0">
              <a:latin typeface="Meiryo UI"/>
              <a:cs typeface="Meiryo UI"/>
            </a:endParaRPr>
          </a:p>
        </p:txBody>
      </p:sp>
      <p:sp>
        <p:nvSpPr>
          <p:cNvPr id="101" name="object 25">
            <a:extLst>
              <a:ext uri="{FF2B5EF4-FFF2-40B4-BE49-F238E27FC236}">
                <a16:creationId xmlns:a16="http://schemas.microsoft.com/office/drawing/2014/main" id="{FCCD4A73-379B-4DBC-6B39-B5DDF5A331A9}"/>
              </a:ext>
            </a:extLst>
          </p:cNvPr>
          <p:cNvSpPr txBox="1"/>
          <p:nvPr/>
        </p:nvSpPr>
        <p:spPr>
          <a:xfrm>
            <a:off x="9775827" y="5468194"/>
            <a:ext cx="1168400" cy="299720"/>
          </a:xfrm>
          <a:prstGeom prst="rect">
            <a:avLst/>
          </a:prstGeom>
        </p:spPr>
        <p:txBody>
          <a:bodyPr vert="horz" wrap="square" lIns="0" tIns="12700" rIns="0" bIns="0" rtlCol="0">
            <a:spAutoFit/>
          </a:bodyPr>
          <a:lstStyle/>
          <a:p>
            <a:pPr marL="12700" marR="5080" indent="228600">
              <a:lnSpc>
                <a:spcPct val="100000"/>
              </a:lnSpc>
              <a:spcBef>
                <a:spcPts val="100"/>
              </a:spcBef>
            </a:pPr>
            <a:r>
              <a:rPr sz="900" b="1" dirty="0">
                <a:latin typeface="メイリオ"/>
                <a:cs typeface="メイリオ"/>
              </a:rPr>
              <a:t>日本原子力発電㈱ 東海・東海第二発電所</a:t>
            </a:r>
            <a:endParaRPr sz="900">
              <a:latin typeface="メイリオ"/>
              <a:cs typeface="メイリオ"/>
            </a:endParaRPr>
          </a:p>
        </p:txBody>
      </p:sp>
      <p:sp>
        <p:nvSpPr>
          <p:cNvPr id="102" name="object 26">
            <a:extLst>
              <a:ext uri="{FF2B5EF4-FFF2-40B4-BE49-F238E27FC236}">
                <a16:creationId xmlns:a16="http://schemas.microsoft.com/office/drawing/2014/main" id="{57054F72-67FE-8EEC-53A6-FCD1E9E336DC}"/>
              </a:ext>
            </a:extLst>
          </p:cNvPr>
          <p:cNvSpPr txBox="1"/>
          <p:nvPr/>
        </p:nvSpPr>
        <p:spPr>
          <a:xfrm>
            <a:off x="1177610" y="1903292"/>
            <a:ext cx="1168400" cy="299720"/>
          </a:xfrm>
          <a:prstGeom prst="rect">
            <a:avLst/>
          </a:prstGeom>
        </p:spPr>
        <p:txBody>
          <a:bodyPr vert="horz" wrap="square" lIns="0" tIns="12700" rIns="0" bIns="0" rtlCol="0">
            <a:spAutoFit/>
          </a:bodyPr>
          <a:lstStyle/>
          <a:p>
            <a:pPr marL="12700">
              <a:lnSpc>
                <a:spcPct val="100000"/>
              </a:lnSpc>
              <a:spcBef>
                <a:spcPts val="100"/>
              </a:spcBef>
            </a:pPr>
            <a:r>
              <a:rPr sz="900" b="1" dirty="0">
                <a:latin typeface="メイリオ"/>
                <a:cs typeface="メイリオ"/>
              </a:rPr>
              <a:t>東京電力</a:t>
            </a:r>
            <a:r>
              <a:rPr sz="900" b="1" spc="-10" dirty="0">
                <a:latin typeface="メイリオ"/>
                <a:cs typeface="メイリオ"/>
              </a:rPr>
              <a:t>H</a:t>
            </a:r>
            <a:r>
              <a:rPr sz="900" b="1" spc="-5" dirty="0">
                <a:latin typeface="メイリオ"/>
                <a:cs typeface="メイリオ"/>
              </a:rPr>
              <a:t>D</a:t>
            </a:r>
            <a:r>
              <a:rPr sz="900" b="1" dirty="0">
                <a:latin typeface="メイリオ"/>
                <a:cs typeface="メイリオ"/>
              </a:rPr>
              <a:t>㈱</a:t>
            </a:r>
            <a:endParaRPr sz="900">
              <a:latin typeface="メイリオ"/>
              <a:cs typeface="メイリオ"/>
            </a:endParaRPr>
          </a:p>
          <a:p>
            <a:pPr marL="12700">
              <a:lnSpc>
                <a:spcPct val="100000"/>
              </a:lnSpc>
            </a:pPr>
            <a:r>
              <a:rPr sz="900" b="1" dirty="0">
                <a:latin typeface="メイリオ"/>
                <a:cs typeface="メイリオ"/>
              </a:rPr>
              <a:t>柏崎刈羽原子力発電所</a:t>
            </a:r>
            <a:endParaRPr sz="900">
              <a:latin typeface="メイリオ"/>
              <a:cs typeface="メイリオ"/>
            </a:endParaRPr>
          </a:p>
        </p:txBody>
      </p:sp>
      <p:sp>
        <p:nvSpPr>
          <p:cNvPr id="103" name="object 27">
            <a:extLst>
              <a:ext uri="{FF2B5EF4-FFF2-40B4-BE49-F238E27FC236}">
                <a16:creationId xmlns:a16="http://schemas.microsoft.com/office/drawing/2014/main" id="{AE2EDA6F-CD91-6E2A-41DC-2F54F476DB67}"/>
              </a:ext>
            </a:extLst>
          </p:cNvPr>
          <p:cNvSpPr txBox="1"/>
          <p:nvPr/>
        </p:nvSpPr>
        <p:spPr>
          <a:xfrm>
            <a:off x="1177610" y="4999221"/>
            <a:ext cx="939800" cy="299720"/>
          </a:xfrm>
          <a:prstGeom prst="rect">
            <a:avLst/>
          </a:prstGeom>
        </p:spPr>
        <p:txBody>
          <a:bodyPr vert="horz" wrap="square" lIns="0" tIns="12700" rIns="0" bIns="0" rtlCol="0">
            <a:spAutoFit/>
          </a:bodyPr>
          <a:lstStyle/>
          <a:p>
            <a:pPr marL="12700">
              <a:lnSpc>
                <a:spcPct val="100000"/>
              </a:lnSpc>
              <a:spcBef>
                <a:spcPts val="100"/>
              </a:spcBef>
            </a:pPr>
            <a:r>
              <a:rPr sz="900" b="1" dirty="0">
                <a:latin typeface="メイリオ"/>
                <a:cs typeface="メイリオ"/>
              </a:rPr>
              <a:t>中国電力㈱</a:t>
            </a:r>
            <a:endParaRPr sz="900">
              <a:latin typeface="メイリオ"/>
              <a:cs typeface="メイリオ"/>
            </a:endParaRPr>
          </a:p>
          <a:p>
            <a:pPr marL="12700">
              <a:lnSpc>
                <a:spcPct val="100000"/>
              </a:lnSpc>
            </a:pPr>
            <a:r>
              <a:rPr sz="900" b="1" dirty="0">
                <a:latin typeface="メイリオ"/>
                <a:cs typeface="メイリオ"/>
              </a:rPr>
              <a:t>島根原子力発電所</a:t>
            </a:r>
            <a:endParaRPr sz="900">
              <a:latin typeface="メイリオ"/>
              <a:cs typeface="メイリオ"/>
            </a:endParaRPr>
          </a:p>
        </p:txBody>
      </p:sp>
      <p:sp>
        <p:nvSpPr>
          <p:cNvPr id="104" name="object 28">
            <a:extLst>
              <a:ext uri="{FF2B5EF4-FFF2-40B4-BE49-F238E27FC236}">
                <a16:creationId xmlns:a16="http://schemas.microsoft.com/office/drawing/2014/main" id="{15DCF128-FCC9-5DAA-6BF8-DB1FCE88A72B}"/>
              </a:ext>
            </a:extLst>
          </p:cNvPr>
          <p:cNvSpPr txBox="1"/>
          <p:nvPr/>
        </p:nvSpPr>
        <p:spPr>
          <a:xfrm>
            <a:off x="1177610" y="2370436"/>
            <a:ext cx="939800" cy="299720"/>
          </a:xfrm>
          <a:prstGeom prst="rect">
            <a:avLst/>
          </a:prstGeom>
        </p:spPr>
        <p:txBody>
          <a:bodyPr vert="horz" wrap="square" lIns="0" tIns="12700" rIns="0" bIns="0" rtlCol="0">
            <a:spAutoFit/>
          </a:bodyPr>
          <a:lstStyle/>
          <a:p>
            <a:pPr marL="12700">
              <a:lnSpc>
                <a:spcPct val="100000"/>
              </a:lnSpc>
              <a:spcBef>
                <a:spcPts val="100"/>
              </a:spcBef>
            </a:pPr>
            <a:r>
              <a:rPr sz="900" b="1" dirty="0">
                <a:latin typeface="メイリオ"/>
                <a:cs typeface="メイリオ"/>
              </a:rPr>
              <a:t>北陸電力㈱</a:t>
            </a:r>
            <a:endParaRPr sz="900">
              <a:latin typeface="メイリオ"/>
              <a:cs typeface="メイリオ"/>
            </a:endParaRPr>
          </a:p>
          <a:p>
            <a:pPr marL="12700">
              <a:lnSpc>
                <a:spcPct val="100000"/>
              </a:lnSpc>
            </a:pPr>
            <a:r>
              <a:rPr sz="900" b="1" dirty="0">
                <a:latin typeface="メイリオ"/>
                <a:cs typeface="メイリオ"/>
              </a:rPr>
              <a:t>志賀原子力発電所</a:t>
            </a:r>
            <a:endParaRPr sz="900">
              <a:latin typeface="メイリオ"/>
              <a:cs typeface="メイリオ"/>
            </a:endParaRPr>
          </a:p>
        </p:txBody>
      </p:sp>
      <p:sp>
        <p:nvSpPr>
          <p:cNvPr id="105" name="object 29">
            <a:extLst>
              <a:ext uri="{FF2B5EF4-FFF2-40B4-BE49-F238E27FC236}">
                <a16:creationId xmlns:a16="http://schemas.microsoft.com/office/drawing/2014/main" id="{63141BBA-2218-A5DF-1D90-0BC60BACC360}"/>
              </a:ext>
            </a:extLst>
          </p:cNvPr>
          <p:cNvSpPr txBox="1"/>
          <p:nvPr/>
        </p:nvSpPr>
        <p:spPr>
          <a:xfrm>
            <a:off x="1177610" y="2865469"/>
            <a:ext cx="939800" cy="299720"/>
          </a:xfrm>
          <a:prstGeom prst="rect">
            <a:avLst/>
          </a:prstGeom>
        </p:spPr>
        <p:txBody>
          <a:bodyPr vert="horz" wrap="square" lIns="0" tIns="12700" rIns="0" bIns="0" rtlCol="0">
            <a:spAutoFit/>
          </a:bodyPr>
          <a:lstStyle/>
          <a:p>
            <a:pPr marL="12700" marR="5080">
              <a:lnSpc>
                <a:spcPct val="100000"/>
              </a:lnSpc>
              <a:spcBef>
                <a:spcPts val="100"/>
              </a:spcBef>
            </a:pPr>
            <a:r>
              <a:rPr sz="900" b="1" dirty="0">
                <a:latin typeface="メイリオ"/>
                <a:cs typeface="メイリオ"/>
              </a:rPr>
              <a:t>日本原子力発電㈱ 敦賀発電所</a:t>
            </a:r>
            <a:endParaRPr sz="900">
              <a:latin typeface="メイリオ"/>
              <a:cs typeface="メイリオ"/>
            </a:endParaRPr>
          </a:p>
        </p:txBody>
      </p:sp>
      <p:sp>
        <p:nvSpPr>
          <p:cNvPr id="106" name="object 30">
            <a:extLst>
              <a:ext uri="{FF2B5EF4-FFF2-40B4-BE49-F238E27FC236}">
                <a16:creationId xmlns:a16="http://schemas.microsoft.com/office/drawing/2014/main" id="{C6714199-D6ED-A0EB-629D-69901026146D}"/>
              </a:ext>
            </a:extLst>
          </p:cNvPr>
          <p:cNvSpPr txBox="1"/>
          <p:nvPr/>
        </p:nvSpPr>
        <p:spPr>
          <a:xfrm>
            <a:off x="1177610" y="4468527"/>
            <a:ext cx="596900" cy="299720"/>
          </a:xfrm>
          <a:prstGeom prst="rect">
            <a:avLst/>
          </a:prstGeom>
        </p:spPr>
        <p:txBody>
          <a:bodyPr vert="horz" wrap="square" lIns="0" tIns="12700" rIns="0" bIns="0" rtlCol="0">
            <a:spAutoFit/>
          </a:bodyPr>
          <a:lstStyle/>
          <a:p>
            <a:pPr marL="12700" marR="5080">
              <a:lnSpc>
                <a:spcPct val="100000"/>
              </a:lnSpc>
              <a:spcBef>
                <a:spcPts val="100"/>
              </a:spcBef>
            </a:pPr>
            <a:r>
              <a:rPr sz="900" b="1" dirty="0">
                <a:latin typeface="メイリオ"/>
                <a:cs typeface="メイリオ"/>
              </a:rPr>
              <a:t>関西電力㈱ 高浜発電所</a:t>
            </a:r>
            <a:endParaRPr sz="900">
              <a:latin typeface="メイリオ"/>
              <a:cs typeface="メイリオ"/>
            </a:endParaRPr>
          </a:p>
        </p:txBody>
      </p:sp>
      <p:sp>
        <p:nvSpPr>
          <p:cNvPr id="107" name="object 31">
            <a:extLst>
              <a:ext uri="{FF2B5EF4-FFF2-40B4-BE49-F238E27FC236}">
                <a16:creationId xmlns:a16="http://schemas.microsoft.com/office/drawing/2014/main" id="{B3EDFC6B-7A81-194D-8B54-1616DF11D964}"/>
              </a:ext>
            </a:extLst>
          </p:cNvPr>
          <p:cNvSpPr txBox="1"/>
          <p:nvPr/>
        </p:nvSpPr>
        <p:spPr>
          <a:xfrm>
            <a:off x="1177610" y="3387477"/>
            <a:ext cx="596900" cy="299720"/>
          </a:xfrm>
          <a:prstGeom prst="rect">
            <a:avLst/>
          </a:prstGeom>
        </p:spPr>
        <p:txBody>
          <a:bodyPr vert="horz" wrap="square" lIns="0" tIns="12700" rIns="0" bIns="0" rtlCol="0">
            <a:spAutoFit/>
          </a:bodyPr>
          <a:lstStyle/>
          <a:p>
            <a:pPr marL="12700" marR="5080">
              <a:lnSpc>
                <a:spcPct val="100000"/>
              </a:lnSpc>
              <a:spcBef>
                <a:spcPts val="100"/>
              </a:spcBef>
            </a:pPr>
            <a:r>
              <a:rPr sz="900" b="1" dirty="0">
                <a:latin typeface="メイリオ"/>
                <a:cs typeface="メイリオ"/>
              </a:rPr>
              <a:t>関西電力㈱ 美浜発電所</a:t>
            </a:r>
            <a:endParaRPr sz="900">
              <a:latin typeface="メイリオ"/>
              <a:cs typeface="メイリオ"/>
            </a:endParaRPr>
          </a:p>
        </p:txBody>
      </p:sp>
      <p:sp>
        <p:nvSpPr>
          <p:cNvPr id="108" name="object 32">
            <a:extLst>
              <a:ext uri="{FF2B5EF4-FFF2-40B4-BE49-F238E27FC236}">
                <a16:creationId xmlns:a16="http://schemas.microsoft.com/office/drawing/2014/main" id="{F2F251DE-CB74-D7A6-D401-F1BF47F5C5C8}"/>
              </a:ext>
            </a:extLst>
          </p:cNvPr>
          <p:cNvSpPr txBox="1"/>
          <p:nvPr/>
        </p:nvSpPr>
        <p:spPr>
          <a:xfrm>
            <a:off x="10001113" y="3464287"/>
            <a:ext cx="939800" cy="299720"/>
          </a:xfrm>
          <a:prstGeom prst="rect">
            <a:avLst/>
          </a:prstGeom>
        </p:spPr>
        <p:txBody>
          <a:bodyPr vert="horz" wrap="square" lIns="0" tIns="12700" rIns="0" bIns="0" rtlCol="0">
            <a:spAutoFit/>
          </a:bodyPr>
          <a:lstStyle/>
          <a:p>
            <a:pPr marL="12700" marR="5080" indent="342900">
              <a:lnSpc>
                <a:spcPct val="100000"/>
              </a:lnSpc>
              <a:spcBef>
                <a:spcPts val="100"/>
              </a:spcBef>
            </a:pPr>
            <a:r>
              <a:rPr sz="900" b="1" dirty="0">
                <a:latin typeface="メイリオ"/>
                <a:cs typeface="メイリオ"/>
              </a:rPr>
              <a:t>東北電力㈱ 東通原子力発電所</a:t>
            </a:r>
            <a:endParaRPr sz="900">
              <a:latin typeface="メイリオ"/>
              <a:cs typeface="メイリオ"/>
            </a:endParaRPr>
          </a:p>
        </p:txBody>
      </p:sp>
      <p:sp>
        <p:nvSpPr>
          <p:cNvPr id="109" name="object 33">
            <a:extLst>
              <a:ext uri="{FF2B5EF4-FFF2-40B4-BE49-F238E27FC236}">
                <a16:creationId xmlns:a16="http://schemas.microsoft.com/office/drawing/2014/main" id="{92361B3E-63B1-BA72-786C-481658FFE303}"/>
              </a:ext>
            </a:extLst>
          </p:cNvPr>
          <p:cNvSpPr txBox="1"/>
          <p:nvPr/>
        </p:nvSpPr>
        <p:spPr>
          <a:xfrm>
            <a:off x="10002941" y="2932677"/>
            <a:ext cx="939800" cy="299720"/>
          </a:xfrm>
          <a:prstGeom prst="rect">
            <a:avLst/>
          </a:prstGeom>
        </p:spPr>
        <p:txBody>
          <a:bodyPr vert="horz" wrap="square" lIns="0" tIns="12700" rIns="0" bIns="0" rtlCol="0">
            <a:spAutoFit/>
          </a:bodyPr>
          <a:lstStyle/>
          <a:p>
            <a:pPr marL="12700" marR="5080" indent="161290">
              <a:lnSpc>
                <a:spcPct val="100000"/>
              </a:lnSpc>
              <a:spcBef>
                <a:spcPts val="100"/>
              </a:spcBef>
            </a:pPr>
            <a:r>
              <a:rPr sz="900" b="1" dirty="0">
                <a:latin typeface="メイリオ"/>
                <a:cs typeface="メイリオ"/>
              </a:rPr>
              <a:t>東京電力</a:t>
            </a:r>
            <a:r>
              <a:rPr sz="900" b="1" spc="-10" dirty="0">
                <a:latin typeface="メイリオ"/>
                <a:cs typeface="メイリオ"/>
              </a:rPr>
              <a:t>H</a:t>
            </a:r>
            <a:r>
              <a:rPr sz="900" b="1" spc="-5" dirty="0">
                <a:latin typeface="メイリオ"/>
                <a:cs typeface="メイリオ"/>
              </a:rPr>
              <a:t>D</a:t>
            </a:r>
            <a:r>
              <a:rPr sz="900" b="1" dirty="0">
                <a:latin typeface="メイリオ"/>
                <a:cs typeface="メイリオ"/>
              </a:rPr>
              <a:t>㈱ 東通原子力発電所</a:t>
            </a:r>
            <a:endParaRPr sz="900">
              <a:latin typeface="メイリオ"/>
              <a:cs typeface="メイリオ"/>
            </a:endParaRPr>
          </a:p>
        </p:txBody>
      </p:sp>
      <p:sp>
        <p:nvSpPr>
          <p:cNvPr id="110" name="object 34">
            <a:extLst>
              <a:ext uri="{FF2B5EF4-FFF2-40B4-BE49-F238E27FC236}">
                <a16:creationId xmlns:a16="http://schemas.microsoft.com/office/drawing/2014/main" id="{DEB5605C-495D-4ED1-FAE0-EE0D51EA6CE9}"/>
              </a:ext>
            </a:extLst>
          </p:cNvPr>
          <p:cNvSpPr txBox="1"/>
          <p:nvPr/>
        </p:nvSpPr>
        <p:spPr>
          <a:xfrm>
            <a:off x="1177610" y="5548662"/>
            <a:ext cx="939800" cy="299720"/>
          </a:xfrm>
          <a:prstGeom prst="rect">
            <a:avLst/>
          </a:prstGeom>
        </p:spPr>
        <p:txBody>
          <a:bodyPr vert="horz" wrap="square" lIns="0" tIns="12700" rIns="0" bIns="0" rtlCol="0">
            <a:spAutoFit/>
          </a:bodyPr>
          <a:lstStyle/>
          <a:p>
            <a:pPr marL="12700">
              <a:lnSpc>
                <a:spcPct val="100000"/>
              </a:lnSpc>
              <a:spcBef>
                <a:spcPts val="100"/>
              </a:spcBef>
            </a:pPr>
            <a:r>
              <a:rPr sz="900" b="1" dirty="0">
                <a:latin typeface="メイリオ"/>
                <a:cs typeface="メイリオ"/>
              </a:rPr>
              <a:t>九州電力㈱</a:t>
            </a:r>
            <a:endParaRPr sz="900">
              <a:latin typeface="メイリオ"/>
              <a:cs typeface="メイリオ"/>
            </a:endParaRPr>
          </a:p>
          <a:p>
            <a:pPr marL="12700">
              <a:lnSpc>
                <a:spcPct val="100000"/>
              </a:lnSpc>
            </a:pPr>
            <a:r>
              <a:rPr sz="900" b="1" dirty="0">
                <a:latin typeface="メイリオ"/>
                <a:cs typeface="メイリオ"/>
              </a:rPr>
              <a:t>玄海原子力発電所</a:t>
            </a:r>
            <a:endParaRPr sz="900">
              <a:latin typeface="メイリオ"/>
              <a:cs typeface="メイリオ"/>
            </a:endParaRPr>
          </a:p>
        </p:txBody>
      </p:sp>
      <p:sp>
        <p:nvSpPr>
          <p:cNvPr id="111" name="object 35">
            <a:extLst>
              <a:ext uri="{FF2B5EF4-FFF2-40B4-BE49-F238E27FC236}">
                <a16:creationId xmlns:a16="http://schemas.microsoft.com/office/drawing/2014/main" id="{7D8183DD-FF91-6C2B-7107-1745C8924125}"/>
              </a:ext>
            </a:extLst>
          </p:cNvPr>
          <p:cNvSpPr txBox="1"/>
          <p:nvPr/>
        </p:nvSpPr>
        <p:spPr>
          <a:xfrm>
            <a:off x="1177610" y="3882511"/>
            <a:ext cx="596900" cy="299720"/>
          </a:xfrm>
          <a:prstGeom prst="rect">
            <a:avLst/>
          </a:prstGeom>
        </p:spPr>
        <p:txBody>
          <a:bodyPr vert="horz" wrap="square" lIns="0" tIns="12700" rIns="0" bIns="0" rtlCol="0">
            <a:spAutoFit/>
          </a:bodyPr>
          <a:lstStyle/>
          <a:p>
            <a:pPr marL="12700" marR="5080">
              <a:lnSpc>
                <a:spcPct val="100000"/>
              </a:lnSpc>
              <a:spcBef>
                <a:spcPts val="100"/>
              </a:spcBef>
            </a:pPr>
            <a:r>
              <a:rPr sz="900" b="1" dirty="0">
                <a:latin typeface="メイリオ"/>
                <a:cs typeface="メイリオ"/>
              </a:rPr>
              <a:t>関西電力㈱ 大飯発電所</a:t>
            </a:r>
            <a:endParaRPr sz="900">
              <a:latin typeface="メイリオ"/>
              <a:cs typeface="メイリオ"/>
            </a:endParaRPr>
          </a:p>
        </p:txBody>
      </p:sp>
      <p:sp>
        <p:nvSpPr>
          <p:cNvPr id="112" name="object 36">
            <a:extLst>
              <a:ext uri="{FF2B5EF4-FFF2-40B4-BE49-F238E27FC236}">
                <a16:creationId xmlns:a16="http://schemas.microsoft.com/office/drawing/2014/main" id="{D4E8F0DA-28A5-C634-618B-0814B74F012B}"/>
              </a:ext>
            </a:extLst>
          </p:cNvPr>
          <p:cNvSpPr txBox="1"/>
          <p:nvPr/>
        </p:nvSpPr>
        <p:spPr>
          <a:xfrm>
            <a:off x="9790344" y="4973047"/>
            <a:ext cx="1168400" cy="299720"/>
          </a:xfrm>
          <a:prstGeom prst="rect">
            <a:avLst/>
          </a:prstGeom>
        </p:spPr>
        <p:txBody>
          <a:bodyPr vert="horz" wrap="square" lIns="0" tIns="12700" rIns="0" bIns="0" rtlCol="0">
            <a:spAutoFit/>
          </a:bodyPr>
          <a:lstStyle/>
          <a:p>
            <a:pPr marL="12700" marR="5080" indent="389890">
              <a:lnSpc>
                <a:spcPct val="100000"/>
              </a:lnSpc>
              <a:spcBef>
                <a:spcPts val="100"/>
              </a:spcBef>
            </a:pPr>
            <a:r>
              <a:rPr sz="900" b="1" dirty="0">
                <a:latin typeface="メイリオ"/>
                <a:cs typeface="メイリオ"/>
              </a:rPr>
              <a:t>東京電力</a:t>
            </a:r>
            <a:r>
              <a:rPr sz="900" b="1" spc="-10" dirty="0">
                <a:latin typeface="メイリオ"/>
                <a:cs typeface="メイリオ"/>
              </a:rPr>
              <a:t>H</a:t>
            </a:r>
            <a:r>
              <a:rPr sz="900" b="1" spc="-5" dirty="0">
                <a:latin typeface="メイリオ"/>
                <a:cs typeface="メイリオ"/>
              </a:rPr>
              <a:t>D</a:t>
            </a:r>
            <a:r>
              <a:rPr sz="900" b="1" dirty="0">
                <a:latin typeface="メイリオ"/>
                <a:cs typeface="メイリオ"/>
              </a:rPr>
              <a:t>㈱ 福島第二原子力発電所</a:t>
            </a:r>
            <a:endParaRPr sz="900">
              <a:latin typeface="メイリオ"/>
              <a:cs typeface="メイリオ"/>
            </a:endParaRPr>
          </a:p>
        </p:txBody>
      </p:sp>
      <p:sp>
        <p:nvSpPr>
          <p:cNvPr id="113" name="object 37">
            <a:extLst>
              <a:ext uri="{FF2B5EF4-FFF2-40B4-BE49-F238E27FC236}">
                <a16:creationId xmlns:a16="http://schemas.microsoft.com/office/drawing/2014/main" id="{D370EFAA-3EF3-2E39-6958-7F79D3B1D1C3}"/>
              </a:ext>
            </a:extLst>
          </p:cNvPr>
          <p:cNvSpPr txBox="1"/>
          <p:nvPr/>
        </p:nvSpPr>
        <p:spPr>
          <a:xfrm>
            <a:off x="10001799" y="2452732"/>
            <a:ext cx="939800" cy="299720"/>
          </a:xfrm>
          <a:prstGeom prst="rect">
            <a:avLst/>
          </a:prstGeom>
        </p:spPr>
        <p:txBody>
          <a:bodyPr vert="horz" wrap="square" lIns="0" tIns="12700" rIns="0" bIns="0" rtlCol="0">
            <a:spAutoFit/>
          </a:bodyPr>
          <a:lstStyle/>
          <a:p>
            <a:pPr marL="12700" marR="5080" indent="342900">
              <a:lnSpc>
                <a:spcPct val="100000"/>
              </a:lnSpc>
              <a:spcBef>
                <a:spcPts val="100"/>
              </a:spcBef>
            </a:pPr>
            <a:r>
              <a:rPr sz="900" b="1" dirty="0">
                <a:latin typeface="メイリオ"/>
                <a:cs typeface="メイリオ"/>
              </a:rPr>
              <a:t>電源開発㈱ 大間原子力発電所</a:t>
            </a:r>
            <a:endParaRPr sz="900">
              <a:latin typeface="メイリオ"/>
              <a:cs typeface="メイリオ"/>
            </a:endParaRPr>
          </a:p>
        </p:txBody>
      </p:sp>
      <p:grpSp>
        <p:nvGrpSpPr>
          <p:cNvPr id="114" name="object 38">
            <a:extLst>
              <a:ext uri="{FF2B5EF4-FFF2-40B4-BE49-F238E27FC236}">
                <a16:creationId xmlns:a16="http://schemas.microsoft.com/office/drawing/2014/main" id="{2D1D473C-E99F-C003-99C6-B7F908B80E33}"/>
              </a:ext>
            </a:extLst>
          </p:cNvPr>
          <p:cNvGrpSpPr/>
          <p:nvPr/>
        </p:nvGrpSpPr>
        <p:grpSpPr>
          <a:xfrm>
            <a:off x="7585940" y="3017784"/>
            <a:ext cx="2150110" cy="3312160"/>
            <a:chOff x="6470840" y="3218502"/>
            <a:chExt cx="2150110" cy="3312160"/>
          </a:xfrm>
        </p:grpSpPr>
        <p:sp>
          <p:nvSpPr>
            <p:cNvPr id="115" name="object 39">
              <a:extLst>
                <a:ext uri="{FF2B5EF4-FFF2-40B4-BE49-F238E27FC236}">
                  <a16:creationId xmlns:a16="http://schemas.microsoft.com/office/drawing/2014/main" id="{307C777F-E1EE-A012-C3F0-6048102850A2}"/>
                </a:ext>
              </a:extLst>
            </p:cNvPr>
            <p:cNvSpPr/>
            <p:nvPr/>
          </p:nvSpPr>
          <p:spPr>
            <a:xfrm>
              <a:off x="8321040" y="6319461"/>
              <a:ext cx="285115" cy="206375"/>
            </a:xfrm>
            <a:custGeom>
              <a:avLst/>
              <a:gdLst/>
              <a:ahLst/>
              <a:cxnLst/>
              <a:rect l="l" t="t" r="r" b="b"/>
              <a:pathLst>
                <a:path w="285115" h="206375">
                  <a:moveTo>
                    <a:pt x="284988" y="0"/>
                  </a:moveTo>
                  <a:lnTo>
                    <a:pt x="273790" y="8082"/>
                  </a:lnTo>
                  <a:lnTo>
                    <a:pt x="243254" y="14682"/>
                  </a:lnTo>
                  <a:lnTo>
                    <a:pt x="197961" y="19132"/>
                  </a:lnTo>
                  <a:lnTo>
                    <a:pt x="142494" y="20764"/>
                  </a:lnTo>
                  <a:lnTo>
                    <a:pt x="87026" y="19132"/>
                  </a:lnTo>
                  <a:lnTo>
                    <a:pt x="41733" y="14682"/>
                  </a:lnTo>
                  <a:lnTo>
                    <a:pt x="11197" y="8082"/>
                  </a:lnTo>
                  <a:lnTo>
                    <a:pt x="0" y="0"/>
                  </a:lnTo>
                  <a:lnTo>
                    <a:pt x="0" y="185534"/>
                  </a:lnTo>
                  <a:lnTo>
                    <a:pt x="11197" y="193618"/>
                  </a:lnTo>
                  <a:lnTo>
                    <a:pt x="41733" y="200223"/>
                  </a:lnTo>
                  <a:lnTo>
                    <a:pt x="87026" y="204677"/>
                  </a:lnTo>
                  <a:lnTo>
                    <a:pt x="142494" y="206311"/>
                  </a:lnTo>
                  <a:lnTo>
                    <a:pt x="197961" y="204677"/>
                  </a:lnTo>
                  <a:lnTo>
                    <a:pt x="243254" y="200223"/>
                  </a:lnTo>
                  <a:lnTo>
                    <a:pt x="273790" y="193618"/>
                  </a:lnTo>
                  <a:lnTo>
                    <a:pt x="284988" y="185534"/>
                  </a:lnTo>
                  <a:lnTo>
                    <a:pt x="284988" y="0"/>
                  </a:lnTo>
                  <a:close/>
                </a:path>
              </a:pathLst>
            </a:custGeom>
            <a:solidFill>
              <a:srgbClr val="B7DEE8"/>
            </a:solidFill>
          </p:spPr>
          <p:txBody>
            <a:bodyPr wrap="square" lIns="0" tIns="0" rIns="0" bIns="0" rtlCol="0"/>
            <a:lstStyle/>
            <a:p>
              <a:endParaRPr/>
            </a:p>
          </p:txBody>
        </p:sp>
        <p:sp>
          <p:nvSpPr>
            <p:cNvPr id="116" name="object 40">
              <a:extLst>
                <a:ext uri="{FF2B5EF4-FFF2-40B4-BE49-F238E27FC236}">
                  <a16:creationId xmlns:a16="http://schemas.microsoft.com/office/drawing/2014/main" id="{82CBC498-EAFE-75DD-503E-85311E3685E5}"/>
                </a:ext>
              </a:extLst>
            </p:cNvPr>
            <p:cNvSpPr/>
            <p:nvPr/>
          </p:nvSpPr>
          <p:spPr>
            <a:xfrm>
              <a:off x="8321040" y="6298697"/>
              <a:ext cx="285115" cy="41910"/>
            </a:xfrm>
            <a:custGeom>
              <a:avLst/>
              <a:gdLst/>
              <a:ahLst/>
              <a:cxnLst/>
              <a:rect l="l" t="t" r="r" b="b"/>
              <a:pathLst>
                <a:path w="285115" h="41910">
                  <a:moveTo>
                    <a:pt x="142494" y="0"/>
                  </a:moveTo>
                  <a:lnTo>
                    <a:pt x="87026" y="1631"/>
                  </a:lnTo>
                  <a:lnTo>
                    <a:pt x="41733" y="6081"/>
                  </a:lnTo>
                  <a:lnTo>
                    <a:pt x="11197" y="12681"/>
                  </a:lnTo>
                  <a:lnTo>
                    <a:pt x="0" y="20764"/>
                  </a:lnTo>
                  <a:lnTo>
                    <a:pt x="11197" y="28847"/>
                  </a:lnTo>
                  <a:lnTo>
                    <a:pt x="41733" y="35447"/>
                  </a:lnTo>
                  <a:lnTo>
                    <a:pt x="87026" y="39897"/>
                  </a:lnTo>
                  <a:lnTo>
                    <a:pt x="142494" y="41529"/>
                  </a:lnTo>
                  <a:lnTo>
                    <a:pt x="197961" y="39897"/>
                  </a:lnTo>
                  <a:lnTo>
                    <a:pt x="243254" y="35447"/>
                  </a:lnTo>
                  <a:lnTo>
                    <a:pt x="273790" y="28847"/>
                  </a:lnTo>
                  <a:lnTo>
                    <a:pt x="284988" y="20764"/>
                  </a:lnTo>
                  <a:lnTo>
                    <a:pt x="273790" y="12681"/>
                  </a:lnTo>
                  <a:lnTo>
                    <a:pt x="243254" y="6081"/>
                  </a:lnTo>
                  <a:lnTo>
                    <a:pt x="197961" y="1631"/>
                  </a:lnTo>
                  <a:lnTo>
                    <a:pt x="142494" y="0"/>
                  </a:lnTo>
                  <a:close/>
                </a:path>
              </a:pathLst>
            </a:custGeom>
            <a:solidFill>
              <a:srgbClr val="D3EBF0"/>
            </a:solidFill>
          </p:spPr>
          <p:txBody>
            <a:bodyPr wrap="square" lIns="0" tIns="0" rIns="0" bIns="0" rtlCol="0"/>
            <a:lstStyle/>
            <a:p>
              <a:endParaRPr/>
            </a:p>
          </p:txBody>
        </p:sp>
        <p:sp>
          <p:nvSpPr>
            <p:cNvPr id="117" name="object 41">
              <a:extLst>
                <a:ext uri="{FF2B5EF4-FFF2-40B4-BE49-F238E27FC236}">
                  <a16:creationId xmlns:a16="http://schemas.microsoft.com/office/drawing/2014/main" id="{650979A8-00D5-75C9-FF50-FAE20101FC4F}"/>
                </a:ext>
              </a:extLst>
            </p:cNvPr>
            <p:cNvSpPr/>
            <p:nvPr/>
          </p:nvSpPr>
          <p:spPr>
            <a:xfrm>
              <a:off x="8321040" y="6298697"/>
              <a:ext cx="285115" cy="227329"/>
            </a:xfrm>
            <a:custGeom>
              <a:avLst/>
              <a:gdLst/>
              <a:ahLst/>
              <a:cxnLst/>
              <a:rect l="l" t="t" r="r" b="b"/>
              <a:pathLst>
                <a:path w="285115" h="227329">
                  <a:moveTo>
                    <a:pt x="284988" y="20764"/>
                  </a:moveTo>
                  <a:lnTo>
                    <a:pt x="273790" y="28847"/>
                  </a:lnTo>
                  <a:lnTo>
                    <a:pt x="243254" y="35447"/>
                  </a:lnTo>
                  <a:lnTo>
                    <a:pt x="197961" y="39897"/>
                  </a:lnTo>
                  <a:lnTo>
                    <a:pt x="142494" y="41529"/>
                  </a:lnTo>
                  <a:lnTo>
                    <a:pt x="87026" y="39897"/>
                  </a:lnTo>
                  <a:lnTo>
                    <a:pt x="41733" y="35447"/>
                  </a:lnTo>
                  <a:lnTo>
                    <a:pt x="11197" y="28847"/>
                  </a:lnTo>
                  <a:lnTo>
                    <a:pt x="0" y="20764"/>
                  </a:lnTo>
                  <a:lnTo>
                    <a:pt x="11197" y="12681"/>
                  </a:lnTo>
                  <a:lnTo>
                    <a:pt x="41733" y="6081"/>
                  </a:lnTo>
                  <a:lnTo>
                    <a:pt x="87026" y="1631"/>
                  </a:lnTo>
                  <a:lnTo>
                    <a:pt x="142494" y="0"/>
                  </a:lnTo>
                  <a:lnTo>
                    <a:pt x="197961" y="1631"/>
                  </a:lnTo>
                  <a:lnTo>
                    <a:pt x="243254" y="6081"/>
                  </a:lnTo>
                  <a:lnTo>
                    <a:pt x="273790" y="12681"/>
                  </a:lnTo>
                  <a:lnTo>
                    <a:pt x="284988" y="20764"/>
                  </a:lnTo>
                  <a:close/>
                </a:path>
                <a:path w="285115" h="227329">
                  <a:moveTo>
                    <a:pt x="284988" y="20764"/>
                  </a:moveTo>
                  <a:lnTo>
                    <a:pt x="284988" y="206298"/>
                  </a:lnTo>
                  <a:lnTo>
                    <a:pt x="273790" y="214383"/>
                  </a:lnTo>
                  <a:lnTo>
                    <a:pt x="243254" y="220987"/>
                  </a:lnTo>
                  <a:lnTo>
                    <a:pt x="197961" y="225442"/>
                  </a:lnTo>
                  <a:lnTo>
                    <a:pt x="142494" y="227076"/>
                  </a:lnTo>
                  <a:lnTo>
                    <a:pt x="87026" y="225442"/>
                  </a:lnTo>
                  <a:lnTo>
                    <a:pt x="41733" y="220987"/>
                  </a:lnTo>
                  <a:lnTo>
                    <a:pt x="11197" y="214383"/>
                  </a:lnTo>
                  <a:lnTo>
                    <a:pt x="0" y="206298"/>
                  </a:lnTo>
                  <a:lnTo>
                    <a:pt x="0" y="20764"/>
                  </a:lnTo>
                </a:path>
              </a:pathLst>
            </a:custGeom>
            <a:ln w="9144">
              <a:solidFill>
                <a:srgbClr val="000000"/>
              </a:solidFill>
            </a:ln>
          </p:spPr>
          <p:txBody>
            <a:bodyPr wrap="square" lIns="0" tIns="0" rIns="0" bIns="0" rtlCol="0"/>
            <a:lstStyle/>
            <a:p>
              <a:endParaRPr/>
            </a:p>
          </p:txBody>
        </p:sp>
        <p:sp>
          <p:nvSpPr>
            <p:cNvPr id="118" name="object 42">
              <a:extLst>
                <a:ext uri="{FF2B5EF4-FFF2-40B4-BE49-F238E27FC236}">
                  <a16:creationId xmlns:a16="http://schemas.microsoft.com/office/drawing/2014/main" id="{8C764958-3AC0-D548-6E26-BEF8AB5C019A}"/>
                </a:ext>
              </a:extLst>
            </p:cNvPr>
            <p:cNvSpPr/>
            <p:nvPr/>
          </p:nvSpPr>
          <p:spPr>
            <a:xfrm>
              <a:off x="8324088" y="3244029"/>
              <a:ext cx="287020" cy="206375"/>
            </a:xfrm>
            <a:custGeom>
              <a:avLst/>
              <a:gdLst/>
              <a:ahLst/>
              <a:cxnLst/>
              <a:rect l="l" t="t" r="r" b="b"/>
              <a:pathLst>
                <a:path w="287020" h="206375">
                  <a:moveTo>
                    <a:pt x="286512" y="0"/>
                  </a:moveTo>
                  <a:lnTo>
                    <a:pt x="275254" y="8082"/>
                  </a:lnTo>
                  <a:lnTo>
                    <a:pt x="244554" y="14682"/>
                  </a:lnTo>
                  <a:lnTo>
                    <a:pt x="199018" y="19132"/>
                  </a:lnTo>
                  <a:lnTo>
                    <a:pt x="143256" y="20764"/>
                  </a:lnTo>
                  <a:lnTo>
                    <a:pt x="87493" y="19132"/>
                  </a:lnTo>
                  <a:lnTo>
                    <a:pt x="41957" y="14682"/>
                  </a:lnTo>
                  <a:lnTo>
                    <a:pt x="11257" y="8082"/>
                  </a:lnTo>
                  <a:lnTo>
                    <a:pt x="0" y="0"/>
                  </a:lnTo>
                  <a:lnTo>
                    <a:pt x="0" y="185534"/>
                  </a:lnTo>
                  <a:lnTo>
                    <a:pt x="11257" y="193618"/>
                  </a:lnTo>
                  <a:lnTo>
                    <a:pt x="41957" y="200223"/>
                  </a:lnTo>
                  <a:lnTo>
                    <a:pt x="87493" y="204677"/>
                  </a:lnTo>
                  <a:lnTo>
                    <a:pt x="143256" y="206311"/>
                  </a:lnTo>
                  <a:lnTo>
                    <a:pt x="199018" y="204677"/>
                  </a:lnTo>
                  <a:lnTo>
                    <a:pt x="244554" y="200223"/>
                  </a:lnTo>
                  <a:lnTo>
                    <a:pt x="275254" y="193618"/>
                  </a:lnTo>
                  <a:lnTo>
                    <a:pt x="286512" y="185534"/>
                  </a:lnTo>
                  <a:lnTo>
                    <a:pt x="286512" y="0"/>
                  </a:lnTo>
                  <a:close/>
                </a:path>
              </a:pathLst>
            </a:custGeom>
            <a:solidFill>
              <a:srgbClr val="B7DEE8"/>
            </a:solidFill>
          </p:spPr>
          <p:txBody>
            <a:bodyPr wrap="square" lIns="0" tIns="0" rIns="0" bIns="0" rtlCol="0"/>
            <a:lstStyle/>
            <a:p>
              <a:endParaRPr/>
            </a:p>
          </p:txBody>
        </p:sp>
        <p:sp>
          <p:nvSpPr>
            <p:cNvPr id="119" name="object 43">
              <a:extLst>
                <a:ext uri="{FF2B5EF4-FFF2-40B4-BE49-F238E27FC236}">
                  <a16:creationId xmlns:a16="http://schemas.microsoft.com/office/drawing/2014/main" id="{5C681F97-A4A6-086D-E3E2-9DEB2D76449D}"/>
                </a:ext>
              </a:extLst>
            </p:cNvPr>
            <p:cNvSpPr/>
            <p:nvPr/>
          </p:nvSpPr>
          <p:spPr>
            <a:xfrm>
              <a:off x="8324088" y="3223265"/>
              <a:ext cx="287020" cy="41910"/>
            </a:xfrm>
            <a:custGeom>
              <a:avLst/>
              <a:gdLst/>
              <a:ahLst/>
              <a:cxnLst/>
              <a:rect l="l" t="t" r="r" b="b"/>
              <a:pathLst>
                <a:path w="287020" h="41910">
                  <a:moveTo>
                    <a:pt x="143256" y="0"/>
                  </a:moveTo>
                  <a:lnTo>
                    <a:pt x="87493" y="1631"/>
                  </a:lnTo>
                  <a:lnTo>
                    <a:pt x="41957" y="6081"/>
                  </a:lnTo>
                  <a:lnTo>
                    <a:pt x="11257" y="12681"/>
                  </a:lnTo>
                  <a:lnTo>
                    <a:pt x="0" y="20764"/>
                  </a:lnTo>
                  <a:lnTo>
                    <a:pt x="11257" y="28847"/>
                  </a:lnTo>
                  <a:lnTo>
                    <a:pt x="41957" y="35447"/>
                  </a:lnTo>
                  <a:lnTo>
                    <a:pt x="87493" y="39897"/>
                  </a:lnTo>
                  <a:lnTo>
                    <a:pt x="143256" y="41528"/>
                  </a:lnTo>
                  <a:lnTo>
                    <a:pt x="199018" y="39897"/>
                  </a:lnTo>
                  <a:lnTo>
                    <a:pt x="244554" y="35447"/>
                  </a:lnTo>
                  <a:lnTo>
                    <a:pt x="275254" y="28847"/>
                  </a:lnTo>
                  <a:lnTo>
                    <a:pt x="286512" y="20764"/>
                  </a:lnTo>
                  <a:lnTo>
                    <a:pt x="275254" y="12681"/>
                  </a:lnTo>
                  <a:lnTo>
                    <a:pt x="244554" y="6081"/>
                  </a:lnTo>
                  <a:lnTo>
                    <a:pt x="199018" y="1631"/>
                  </a:lnTo>
                  <a:lnTo>
                    <a:pt x="143256" y="0"/>
                  </a:lnTo>
                  <a:close/>
                </a:path>
              </a:pathLst>
            </a:custGeom>
            <a:solidFill>
              <a:srgbClr val="D3EBF0"/>
            </a:solidFill>
          </p:spPr>
          <p:txBody>
            <a:bodyPr wrap="square" lIns="0" tIns="0" rIns="0" bIns="0" rtlCol="0"/>
            <a:lstStyle/>
            <a:p>
              <a:endParaRPr/>
            </a:p>
          </p:txBody>
        </p:sp>
        <p:sp>
          <p:nvSpPr>
            <p:cNvPr id="120" name="object 44">
              <a:extLst>
                <a:ext uri="{FF2B5EF4-FFF2-40B4-BE49-F238E27FC236}">
                  <a16:creationId xmlns:a16="http://schemas.microsoft.com/office/drawing/2014/main" id="{362BEFD2-610F-838F-2741-D4C0B2D0ACCE}"/>
                </a:ext>
              </a:extLst>
            </p:cNvPr>
            <p:cNvSpPr/>
            <p:nvPr/>
          </p:nvSpPr>
          <p:spPr>
            <a:xfrm>
              <a:off x="8324088" y="3223265"/>
              <a:ext cx="287020" cy="227329"/>
            </a:xfrm>
            <a:custGeom>
              <a:avLst/>
              <a:gdLst/>
              <a:ahLst/>
              <a:cxnLst/>
              <a:rect l="l" t="t" r="r" b="b"/>
              <a:pathLst>
                <a:path w="287020" h="227329">
                  <a:moveTo>
                    <a:pt x="286511" y="20764"/>
                  </a:moveTo>
                  <a:lnTo>
                    <a:pt x="275254" y="28847"/>
                  </a:lnTo>
                  <a:lnTo>
                    <a:pt x="244554" y="35447"/>
                  </a:lnTo>
                  <a:lnTo>
                    <a:pt x="199018" y="39897"/>
                  </a:lnTo>
                  <a:lnTo>
                    <a:pt x="143255" y="41528"/>
                  </a:lnTo>
                  <a:lnTo>
                    <a:pt x="87493" y="39897"/>
                  </a:lnTo>
                  <a:lnTo>
                    <a:pt x="41957" y="35447"/>
                  </a:lnTo>
                  <a:lnTo>
                    <a:pt x="11257" y="28847"/>
                  </a:lnTo>
                  <a:lnTo>
                    <a:pt x="0" y="20764"/>
                  </a:lnTo>
                  <a:lnTo>
                    <a:pt x="11257" y="12681"/>
                  </a:lnTo>
                  <a:lnTo>
                    <a:pt x="41957" y="6081"/>
                  </a:lnTo>
                  <a:lnTo>
                    <a:pt x="87493" y="1631"/>
                  </a:lnTo>
                  <a:lnTo>
                    <a:pt x="143255" y="0"/>
                  </a:lnTo>
                  <a:lnTo>
                    <a:pt x="199018" y="1631"/>
                  </a:lnTo>
                  <a:lnTo>
                    <a:pt x="244554" y="6081"/>
                  </a:lnTo>
                  <a:lnTo>
                    <a:pt x="275254" y="12681"/>
                  </a:lnTo>
                  <a:lnTo>
                    <a:pt x="286511" y="20764"/>
                  </a:lnTo>
                  <a:close/>
                </a:path>
                <a:path w="287020" h="227329">
                  <a:moveTo>
                    <a:pt x="286511" y="20764"/>
                  </a:moveTo>
                  <a:lnTo>
                    <a:pt x="286511" y="206298"/>
                  </a:lnTo>
                  <a:lnTo>
                    <a:pt x="275254" y="214383"/>
                  </a:lnTo>
                  <a:lnTo>
                    <a:pt x="244554" y="220987"/>
                  </a:lnTo>
                  <a:lnTo>
                    <a:pt x="199018" y="225442"/>
                  </a:lnTo>
                  <a:lnTo>
                    <a:pt x="143255" y="227075"/>
                  </a:lnTo>
                  <a:lnTo>
                    <a:pt x="87493" y="225442"/>
                  </a:lnTo>
                  <a:lnTo>
                    <a:pt x="41957" y="220987"/>
                  </a:lnTo>
                  <a:lnTo>
                    <a:pt x="11257" y="214383"/>
                  </a:lnTo>
                  <a:lnTo>
                    <a:pt x="0" y="206298"/>
                  </a:lnTo>
                  <a:lnTo>
                    <a:pt x="0" y="20764"/>
                  </a:lnTo>
                </a:path>
              </a:pathLst>
            </a:custGeom>
            <a:ln w="9144">
              <a:solidFill>
                <a:srgbClr val="000000"/>
              </a:solidFill>
              <a:prstDash val="sysDash"/>
            </a:ln>
          </p:spPr>
          <p:txBody>
            <a:bodyPr wrap="square" lIns="0" tIns="0" rIns="0" bIns="0" rtlCol="0"/>
            <a:lstStyle/>
            <a:p>
              <a:endParaRPr/>
            </a:p>
          </p:txBody>
        </p:sp>
        <p:sp>
          <p:nvSpPr>
            <p:cNvPr id="121" name="object 45">
              <a:extLst>
                <a:ext uri="{FF2B5EF4-FFF2-40B4-BE49-F238E27FC236}">
                  <a16:creationId xmlns:a16="http://schemas.microsoft.com/office/drawing/2014/main" id="{70061B05-ED14-79D7-45CA-2B1EFF8D9745}"/>
                </a:ext>
              </a:extLst>
            </p:cNvPr>
            <p:cNvSpPr/>
            <p:nvPr/>
          </p:nvSpPr>
          <p:spPr>
            <a:xfrm>
              <a:off x="8327136" y="4768601"/>
              <a:ext cx="285115" cy="227329"/>
            </a:xfrm>
            <a:custGeom>
              <a:avLst/>
              <a:gdLst/>
              <a:ahLst/>
              <a:cxnLst/>
              <a:rect l="l" t="t" r="r" b="b"/>
              <a:pathLst>
                <a:path w="285115" h="227329">
                  <a:moveTo>
                    <a:pt x="284988" y="20764"/>
                  </a:moveTo>
                  <a:lnTo>
                    <a:pt x="273790" y="28847"/>
                  </a:lnTo>
                  <a:lnTo>
                    <a:pt x="243254" y="35447"/>
                  </a:lnTo>
                  <a:lnTo>
                    <a:pt x="197961" y="39897"/>
                  </a:lnTo>
                  <a:lnTo>
                    <a:pt x="142494" y="41528"/>
                  </a:lnTo>
                  <a:lnTo>
                    <a:pt x="87026" y="39897"/>
                  </a:lnTo>
                  <a:lnTo>
                    <a:pt x="41733" y="35447"/>
                  </a:lnTo>
                  <a:lnTo>
                    <a:pt x="11197" y="28847"/>
                  </a:lnTo>
                  <a:lnTo>
                    <a:pt x="0" y="20764"/>
                  </a:lnTo>
                  <a:lnTo>
                    <a:pt x="11197" y="12681"/>
                  </a:lnTo>
                  <a:lnTo>
                    <a:pt x="41733" y="6081"/>
                  </a:lnTo>
                  <a:lnTo>
                    <a:pt x="87026" y="1631"/>
                  </a:lnTo>
                  <a:lnTo>
                    <a:pt x="142494" y="0"/>
                  </a:lnTo>
                  <a:lnTo>
                    <a:pt x="197961" y="1631"/>
                  </a:lnTo>
                  <a:lnTo>
                    <a:pt x="243254" y="6081"/>
                  </a:lnTo>
                  <a:lnTo>
                    <a:pt x="273790" y="12681"/>
                  </a:lnTo>
                  <a:lnTo>
                    <a:pt x="284988" y="20764"/>
                  </a:lnTo>
                  <a:close/>
                </a:path>
                <a:path w="285115" h="227329">
                  <a:moveTo>
                    <a:pt x="284988" y="20764"/>
                  </a:moveTo>
                  <a:lnTo>
                    <a:pt x="284988" y="206298"/>
                  </a:lnTo>
                  <a:lnTo>
                    <a:pt x="273790" y="214383"/>
                  </a:lnTo>
                  <a:lnTo>
                    <a:pt x="243254" y="220987"/>
                  </a:lnTo>
                  <a:lnTo>
                    <a:pt x="197961" y="225442"/>
                  </a:lnTo>
                  <a:lnTo>
                    <a:pt x="142494" y="227075"/>
                  </a:lnTo>
                  <a:lnTo>
                    <a:pt x="87026" y="225442"/>
                  </a:lnTo>
                  <a:lnTo>
                    <a:pt x="41733" y="220987"/>
                  </a:lnTo>
                  <a:lnTo>
                    <a:pt x="11197" y="214383"/>
                  </a:lnTo>
                  <a:lnTo>
                    <a:pt x="0" y="206298"/>
                  </a:lnTo>
                  <a:lnTo>
                    <a:pt x="0" y="20764"/>
                  </a:lnTo>
                </a:path>
              </a:pathLst>
            </a:custGeom>
            <a:ln w="9144">
              <a:solidFill>
                <a:srgbClr val="000000"/>
              </a:solidFill>
            </a:ln>
          </p:spPr>
          <p:txBody>
            <a:bodyPr wrap="square" lIns="0" tIns="0" rIns="0" bIns="0" rtlCol="0"/>
            <a:lstStyle/>
            <a:p>
              <a:endParaRPr/>
            </a:p>
          </p:txBody>
        </p:sp>
        <p:sp>
          <p:nvSpPr>
            <p:cNvPr id="122" name="object 46">
              <a:extLst>
                <a:ext uri="{FF2B5EF4-FFF2-40B4-BE49-F238E27FC236}">
                  <a16:creationId xmlns:a16="http://schemas.microsoft.com/office/drawing/2014/main" id="{836F86D4-C764-574B-5E1A-53BCE803820F}"/>
                </a:ext>
              </a:extLst>
            </p:cNvPr>
            <p:cNvSpPr/>
            <p:nvPr/>
          </p:nvSpPr>
          <p:spPr>
            <a:xfrm>
              <a:off x="8333994" y="4796789"/>
              <a:ext cx="274320" cy="180975"/>
            </a:xfrm>
            <a:custGeom>
              <a:avLst/>
              <a:gdLst/>
              <a:ahLst/>
              <a:cxnLst/>
              <a:rect l="l" t="t" r="r" b="b"/>
              <a:pathLst>
                <a:path w="274320" h="180975">
                  <a:moveTo>
                    <a:pt x="0" y="0"/>
                  </a:moveTo>
                  <a:lnTo>
                    <a:pt x="273837" y="180975"/>
                  </a:lnTo>
                </a:path>
              </a:pathLst>
            </a:custGeom>
            <a:ln w="25908">
              <a:solidFill>
                <a:srgbClr val="7E7E7E"/>
              </a:solidFill>
            </a:ln>
          </p:spPr>
          <p:txBody>
            <a:bodyPr wrap="square" lIns="0" tIns="0" rIns="0" bIns="0" rtlCol="0"/>
            <a:lstStyle/>
            <a:p>
              <a:endParaRPr/>
            </a:p>
          </p:txBody>
        </p:sp>
        <p:sp>
          <p:nvSpPr>
            <p:cNvPr id="123" name="object 47">
              <a:extLst>
                <a:ext uri="{FF2B5EF4-FFF2-40B4-BE49-F238E27FC236}">
                  <a16:creationId xmlns:a16="http://schemas.microsoft.com/office/drawing/2014/main" id="{4AA8371A-A2C0-856D-29B0-4BDF45B94A84}"/>
                </a:ext>
              </a:extLst>
            </p:cNvPr>
            <p:cNvSpPr/>
            <p:nvPr/>
          </p:nvSpPr>
          <p:spPr>
            <a:xfrm>
              <a:off x="8333994" y="4795264"/>
              <a:ext cx="271780" cy="180975"/>
            </a:xfrm>
            <a:custGeom>
              <a:avLst/>
              <a:gdLst/>
              <a:ahLst/>
              <a:cxnLst/>
              <a:rect l="l" t="t" r="r" b="b"/>
              <a:pathLst>
                <a:path w="271779" h="180975">
                  <a:moveTo>
                    <a:pt x="0" y="180975"/>
                  </a:moveTo>
                  <a:lnTo>
                    <a:pt x="271462" y="0"/>
                  </a:lnTo>
                </a:path>
              </a:pathLst>
            </a:custGeom>
            <a:ln w="25908">
              <a:solidFill>
                <a:srgbClr val="7E7E7E"/>
              </a:solidFill>
            </a:ln>
          </p:spPr>
          <p:txBody>
            <a:bodyPr wrap="square" lIns="0" tIns="0" rIns="0" bIns="0" rtlCol="0"/>
            <a:lstStyle/>
            <a:p>
              <a:endParaRPr/>
            </a:p>
          </p:txBody>
        </p:sp>
        <p:sp>
          <p:nvSpPr>
            <p:cNvPr id="124" name="object 48">
              <a:extLst>
                <a:ext uri="{FF2B5EF4-FFF2-40B4-BE49-F238E27FC236}">
                  <a16:creationId xmlns:a16="http://schemas.microsoft.com/office/drawing/2014/main" id="{E0CEA039-294C-2FEC-6873-A36DEAE276E8}"/>
                </a:ext>
              </a:extLst>
            </p:cNvPr>
            <p:cNvSpPr/>
            <p:nvPr/>
          </p:nvSpPr>
          <p:spPr>
            <a:xfrm>
              <a:off x="7946136" y="4768601"/>
              <a:ext cx="285115" cy="227329"/>
            </a:xfrm>
            <a:custGeom>
              <a:avLst/>
              <a:gdLst/>
              <a:ahLst/>
              <a:cxnLst/>
              <a:rect l="l" t="t" r="r" b="b"/>
              <a:pathLst>
                <a:path w="285115" h="227329">
                  <a:moveTo>
                    <a:pt x="284988" y="20764"/>
                  </a:moveTo>
                  <a:lnTo>
                    <a:pt x="273790" y="28847"/>
                  </a:lnTo>
                  <a:lnTo>
                    <a:pt x="243254" y="35447"/>
                  </a:lnTo>
                  <a:lnTo>
                    <a:pt x="197961" y="39897"/>
                  </a:lnTo>
                  <a:lnTo>
                    <a:pt x="142494" y="41528"/>
                  </a:lnTo>
                  <a:lnTo>
                    <a:pt x="87026" y="39897"/>
                  </a:lnTo>
                  <a:lnTo>
                    <a:pt x="41733" y="35447"/>
                  </a:lnTo>
                  <a:lnTo>
                    <a:pt x="11197" y="28847"/>
                  </a:lnTo>
                  <a:lnTo>
                    <a:pt x="0" y="20764"/>
                  </a:lnTo>
                  <a:lnTo>
                    <a:pt x="11197" y="12681"/>
                  </a:lnTo>
                  <a:lnTo>
                    <a:pt x="41733" y="6081"/>
                  </a:lnTo>
                  <a:lnTo>
                    <a:pt x="87026" y="1631"/>
                  </a:lnTo>
                  <a:lnTo>
                    <a:pt x="142494" y="0"/>
                  </a:lnTo>
                  <a:lnTo>
                    <a:pt x="197961" y="1631"/>
                  </a:lnTo>
                  <a:lnTo>
                    <a:pt x="243254" y="6081"/>
                  </a:lnTo>
                  <a:lnTo>
                    <a:pt x="273790" y="12681"/>
                  </a:lnTo>
                  <a:lnTo>
                    <a:pt x="284988" y="20764"/>
                  </a:lnTo>
                  <a:close/>
                </a:path>
                <a:path w="285115" h="227329">
                  <a:moveTo>
                    <a:pt x="284988" y="20764"/>
                  </a:moveTo>
                  <a:lnTo>
                    <a:pt x="284988" y="206298"/>
                  </a:lnTo>
                  <a:lnTo>
                    <a:pt x="273790" y="214383"/>
                  </a:lnTo>
                  <a:lnTo>
                    <a:pt x="243254" y="220987"/>
                  </a:lnTo>
                  <a:lnTo>
                    <a:pt x="197961" y="225442"/>
                  </a:lnTo>
                  <a:lnTo>
                    <a:pt x="142494" y="227075"/>
                  </a:lnTo>
                  <a:lnTo>
                    <a:pt x="87026" y="225442"/>
                  </a:lnTo>
                  <a:lnTo>
                    <a:pt x="41733" y="220987"/>
                  </a:lnTo>
                  <a:lnTo>
                    <a:pt x="11197" y="214383"/>
                  </a:lnTo>
                  <a:lnTo>
                    <a:pt x="0" y="206298"/>
                  </a:lnTo>
                  <a:lnTo>
                    <a:pt x="0" y="20764"/>
                  </a:lnTo>
                </a:path>
              </a:pathLst>
            </a:custGeom>
            <a:ln w="9144">
              <a:solidFill>
                <a:srgbClr val="000000"/>
              </a:solidFill>
            </a:ln>
          </p:spPr>
          <p:txBody>
            <a:bodyPr wrap="square" lIns="0" tIns="0" rIns="0" bIns="0" rtlCol="0"/>
            <a:lstStyle/>
            <a:p>
              <a:endParaRPr/>
            </a:p>
          </p:txBody>
        </p:sp>
        <p:sp>
          <p:nvSpPr>
            <p:cNvPr id="125" name="object 49">
              <a:extLst>
                <a:ext uri="{FF2B5EF4-FFF2-40B4-BE49-F238E27FC236}">
                  <a16:creationId xmlns:a16="http://schemas.microsoft.com/office/drawing/2014/main" id="{91114C85-EF0B-2339-2A94-6DD87C95607D}"/>
                </a:ext>
              </a:extLst>
            </p:cNvPr>
            <p:cNvSpPr/>
            <p:nvPr/>
          </p:nvSpPr>
          <p:spPr>
            <a:xfrm>
              <a:off x="7952994" y="4796789"/>
              <a:ext cx="274320" cy="180975"/>
            </a:xfrm>
            <a:custGeom>
              <a:avLst/>
              <a:gdLst/>
              <a:ahLst/>
              <a:cxnLst/>
              <a:rect l="l" t="t" r="r" b="b"/>
              <a:pathLst>
                <a:path w="274320" h="180975">
                  <a:moveTo>
                    <a:pt x="0" y="0"/>
                  </a:moveTo>
                  <a:lnTo>
                    <a:pt x="273837" y="180975"/>
                  </a:lnTo>
                </a:path>
              </a:pathLst>
            </a:custGeom>
            <a:ln w="25908">
              <a:solidFill>
                <a:srgbClr val="7E7E7E"/>
              </a:solidFill>
            </a:ln>
          </p:spPr>
          <p:txBody>
            <a:bodyPr wrap="square" lIns="0" tIns="0" rIns="0" bIns="0" rtlCol="0"/>
            <a:lstStyle/>
            <a:p>
              <a:endParaRPr/>
            </a:p>
          </p:txBody>
        </p:sp>
        <p:sp>
          <p:nvSpPr>
            <p:cNvPr id="126" name="object 50">
              <a:extLst>
                <a:ext uri="{FF2B5EF4-FFF2-40B4-BE49-F238E27FC236}">
                  <a16:creationId xmlns:a16="http://schemas.microsoft.com/office/drawing/2014/main" id="{D996072A-794C-242C-20BB-FAC2A836AB38}"/>
                </a:ext>
              </a:extLst>
            </p:cNvPr>
            <p:cNvSpPr/>
            <p:nvPr/>
          </p:nvSpPr>
          <p:spPr>
            <a:xfrm>
              <a:off x="7952994" y="4795264"/>
              <a:ext cx="271780" cy="180975"/>
            </a:xfrm>
            <a:custGeom>
              <a:avLst/>
              <a:gdLst/>
              <a:ahLst/>
              <a:cxnLst/>
              <a:rect l="l" t="t" r="r" b="b"/>
              <a:pathLst>
                <a:path w="271779" h="180975">
                  <a:moveTo>
                    <a:pt x="0" y="180975"/>
                  </a:moveTo>
                  <a:lnTo>
                    <a:pt x="271462" y="0"/>
                  </a:lnTo>
                </a:path>
              </a:pathLst>
            </a:custGeom>
            <a:ln w="25908">
              <a:solidFill>
                <a:srgbClr val="7E7E7E"/>
              </a:solidFill>
            </a:ln>
          </p:spPr>
          <p:txBody>
            <a:bodyPr wrap="square" lIns="0" tIns="0" rIns="0" bIns="0" rtlCol="0"/>
            <a:lstStyle/>
            <a:p>
              <a:endParaRPr/>
            </a:p>
          </p:txBody>
        </p:sp>
        <p:sp>
          <p:nvSpPr>
            <p:cNvPr id="127" name="object 51">
              <a:extLst>
                <a:ext uri="{FF2B5EF4-FFF2-40B4-BE49-F238E27FC236}">
                  <a16:creationId xmlns:a16="http://schemas.microsoft.com/office/drawing/2014/main" id="{F48A915A-AE82-6B76-087D-DA6A86520E9C}"/>
                </a:ext>
              </a:extLst>
            </p:cNvPr>
            <p:cNvSpPr/>
            <p:nvPr/>
          </p:nvSpPr>
          <p:spPr>
            <a:xfrm>
              <a:off x="7575804" y="4768601"/>
              <a:ext cx="287020" cy="227329"/>
            </a:xfrm>
            <a:custGeom>
              <a:avLst/>
              <a:gdLst/>
              <a:ahLst/>
              <a:cxnLst/>
              <a:rect l="l" t="t" r="r" b="b"/>
              <a:pathLst>
                <a:path w="287020" h="227329">
                  <a:moveTo>
                    <a:pt x="286511" y="20764"/>
                  </a:moveTo>
                  <a:lnTo>
                    <a:pt x="275254" y="28847"/>
                  </a:lnTo>
                  <a:lnTo>
                    <a:pt x="244554" y="35447"/>
                  </a:lnTo>
                  <a:lnTo>
                    <a:pt x="199018" y="39897"/>
                  </a:lnTo>
                  <a:lnTo>
                    <a:pt x="143255" y="41528"/>
                  </a:lnTo>
                  <a:lnTo>
                    <a:pt x="87493" y="39897"/>
                  </a:lnTo>
                  <a:lnTo>
                    <a:pt x="41957" y="35447"/>
                  </a:lnTo>
                  <a:lnTo>
                    <a:pt x="11257" y="28847"/>
                  </a:lnTo>
                  <a:lnTo>
                    <a:pt x="0" y="20764"/>
                  </a:lnTo>
                  <a:lnTo>
                    <a:pt x="11257" y="12681"/>
                  </a:lnTo>
                  <a:lnTo>
                    <a:pt x="41957" y="6081"/>
                  </a:lnTo>
                  <a:lnTo>
                    <a:pt x="87493" y="1631"/>
                  </a:lnTo>
                  <a:lnTo>
                    <a:pt x="143255" y="0"/>
                  </a:lnTo>
                  <a:lnTo>
                    <a:pt x="199018" y="1631"/>
                  </a:lnTo>
                  <a:lnTo>
                    <a:pt x="244554" y="6081"/>
                  </a:lnTo>
                  <a:lnTo>
                    <a:pt x="275254" y="12681"/>
                  </a:lnTo>
                  <a:lnTo>
                    <a:pt x="286511" y="20764"/>
                  </a:lnTo>
                  <a:close/>
                </a:path>
                <a:path w="287020" h="227329">
                  <a:moveTo>
                    <a:pt x="286511" y="20764"/>
                  </a:moveTo>
                  <a:lnTo>
                    <a:pt x="286511" y="206298"/>
                  </a:lnTo>
                  <a:lnTo>
                    <a:pt x="275254" y="214383"/>
                  </a:lnTo>
                  <a:lnTo>
                    <a:pt x="244554" y="220987"/>
                  </a:lnTo>
                  <a:lnTo>
                    <a:pt x="199018" y="225442"/>
                  </a:lnTo>
                  <a:lnTo>
                    <a:pt x="143255" y="227075"/>
                  </a:lnTo>
                  <a:lnTo>
                    <a:pt x="87493" y="225442"/>
                  </a:lnTo>
                  <a:lnTo>
                    <a:pt x="41957" y="220987"/>
                  </a:lnTo>
                  <a:lnTo>
                    <a:pt x="11257" y="214383"/>
                  </a:lnTo>
                  <a:lnTo>
                    <a:pt x="0" y="206298"/>
                  </a:lnTo>
                  <a:lnTo>
                    <a:pt x="0" y="20764"/>
                  </a:lnTo>
                </a:path>
              </a:pathLst>
            </a:custGeom>
            <a:ln w="9144">
              <a:solidFill>
                <a:srgbClr val="000000"/>
              </a:solidFill>
            </a:ln>
          </p:spPr>
          <p:txBody>
            <a:bodyPr wrap="square" lIns="0" tIns="0" rIns="0" bIns="0" rtlCol="0"/>
            <a:lstStyle/>
            <a:p>
              <a:endParaRPr/>
            </a:p>
          </p:txBody>
        </p:sp>
        <p:sp>
          <p:nvSpPr>
            <p:cNvPr id="128" name="object 52">
              <a:extLst>
                <a:ext uri="{FF2B5EF4-FFF2-40B4-BE49-F238E27FC236}">
                  <a16:creationId xmlns:a16="http://schemas.microsoft.com/office/drawing/2014/main" id="{B51F558F-19C8-0FCE-A558-9A2BD769F9F2}"/>
                </a:ext>
              </a:extLst>
            </p:cNvPr>
            <p:cNvSpPr/>
            <p:nvPr/>
          </p:nvSpPr>
          <p:spPr>
            <a:xfrm>
              <a:off x="7582662" y="4796789"/>
              <a:ext cx="274320" cy="180975"/>
            </a:xfrm>
            <a:custGeom>
              <a:avLst/>
              <a:gdLst/>
              <a:ahLst/>
              <a:cxnLst/>
              <a:rect l="l" t="t" r="r" b="b"/>
              <a:pathLst>
                <a:path w="274320" h="180975">
                  <a:moveTo>
                    <a:pt x="0" y="0"/>
                  </a:moveTo>
                  <a:lnTo>
                    <a:pt x="273837" y="180975"/>
                  </a:lnTo>
                </a:path>
              </a:pathLst>
            </a:custGeom>
            <a:ln w="25908">
              <a:solidFill>
                <a:srgbClr val="7E7E7E"/>
              </a:solidFill>
            </a:ln>
          </p:spPr>
          <p:txBody>
            <a:bodyPr wrap="square" lIns="0" tIns="0" rIns="0" bIns="0" rtlCol="0"/>
            <a:lstStyle/>
            <a:p>
              <a:endParaRPr/>
            </a:p>
          </p:txBody>
        </p:sp>
        <p:sp>
          <p:nvSpPr>
            <p:cNvPr id="129" name="object 53">
              <a:extLst>
                <a:ext uri="{FF2B5EF4-FFF2-40B4-BE49-F238E27FC236}">
                  <a16:creationId xmlns:a16="http://schemas.microsoft.com/office/drawing/2014/main" id="{78F9B8B7-DE1C-405C-C0BA-8B12C6A154E3}"/>
                </a:ext>
              </a:extLst>
            </p:cNvPr>
            <p:cNvSpPr/>
            <p:nvPr/>
          </p:nvSpPr>
          <p:spPr>
            <a:xfrm>
              <a:off x="7582662" y="4795264"/>
              <a:ext cx="271780" cy="180975"/>
            </a:xfrm>
            <a:custGeom>
              <a:avLst/>
              <a:gdLst/>
              <a:ahLst/>
              <a:cxnLst/>
              <a:rect l="l" t="t" r="r" b="b"/>
              <a:pathLst>
                <a:path w="271779" h="180975">
                  <a:moveTo>
                    <a:pt x="0" y="180975"/>
                  </a:moveTo>
                  <a:lnTo>
                    <a:pt x="271462" y="0"/>
                  </a:lnTo>
                </a:path>
              </a:pathLst>
            </a:custGeom>
            <a:ln w="25908">
              <a:solidFill>
                <a:srgbClr val="7E7E7E"/>
              </a:solidFill>
            </a:ln>
          </p:spPr>
          <p:txBody>
            <a:bodyPr wrap="square" lIns="0" tIns="0" rIns="0" bIns="0" rtlCol="0"/>
            <a:lstStyle/>
            <a:p>
              <a:endParaRPr/>
            </a:p>
          </p:txBody>
        </p:sp>
        <p:sp>
          <p:nvSpPr>
            <p:cNvPr id="130" name="object 54">
              <a:extLst>
                <a:ext uri="{FF2B5EF4-FFF2-40B4-BE49-F238E27FC236}">
                  <a16:creationId xmlns:a16="http://schemas.microsoft.com/office/drawing/2014/main" id="{9572592A-D7CA-58F6-769C-5E08B86C6CAB}"/>
                </a:ext>
              </a:extLst>
            </p:cNvPr>
            <p:cNvSpPr/>
            <p:nvPr/>
          </p:nvSpPr>
          <p:spPr>
            <a:xfrm>
              <a:off x="7205472" y="4768601"/>
              <a:ext cx="287020" cy="227329"/>
            </a:xfrm>
            <a:custGeom>
              <a:avLst/>
              <a:gdLst/>
              <a:ahLst/>
              <a:cxnLst/>
              <a:rect l="l" t="t" r="r" b="b"/>
              <a:pathLst>
                <a:path w="287020" h="227329">
                  <a:moveTo>
                    <a:pt x="286511" y="20764"/>
                  </a:moveTo>
                  <a:lnTo>
                    <a:pt x="275254" y="28847"/>
                  </a:lnTo>
                  <a:lnTo>
                    <a:pt x="244554" y="35447"/>
                  </a:lnTo>
                  <a:lnTo>
                    <a:pt x="199018" y="39897"/>
                  </a:lnTo>
                  <a:lnTo>
                    <a:pt x="143255" y="41528"/>
                  </a:lnTo>
                  <a:lnTo>
                    <a:pt x="87493" y="39897"/>
                  </a:lnTo>
                  <a:lnTo>
                    <a:pt x="41957" y="35447"/>
                  </a:lnTo>
                  <a:lnTo>
                    <a:pt x="11257" y="28847"/>
                  </a:lnTo>
                  <a:lnTo>
                    <a:pt x="0" y="20764"/>
                  </a:lnTo>
                  <a:lnTo>
                    <a:pt x="11257" y="12681"/>
                  </a:lnTo>
                  <a:lnTo>
                    <a:pt x="41957" y="6081"/>
                  </a:lnTo>
                  <a:lnTo>
                    <a:pt x="87493" y="1631"/>
                  </a:lnTo>
                  <a:lnTo>
                    <a:pt x="143255" y="0"/>
                  </a:lnTo>
                  <a:lnTo>
                    <a:pt x="199018" y="1631"/>
                  </a:lnTo>
                  <a:lnTo>
                    <a:pt x="244554" y="6081"/>
                  </a:lnTo>
                  <a:lnTo>
                    <a:pt x="275254" y="12681"/>
                  </a:lnTo>
                  <a:lnTo>
                    <a:pt x="286511" y="20764"/>
                  </a:lnTo>
                  <a:close/>
                </a:path>
                <a:path w="287020" h="227329">
                  <a:moveTo>
                    <a:pt x="286511" y="20764"/>
                  </a:moveTo>
                  <a:lnTo>
                    <a:pt x="286511" y="206298"/>
                  </a:lnTo>
                  <a:lnTo>
                    <a:pt x="275254" y="214383"/>
                  </a:lnTo>
                  <a:lnTo>
                    <a:pt x="244554" y="220987"/>
                  </a:lnTo>
                  <a:lnTo>
                    <a:pt x="199018" y="225442"/>
                  </a:lnTo>
                  <a:lnTo>
                    <a:pt x="143255" y="227075"/>
                  </a:lnTo>
                  <a:lnTo>
                    <a:pt x="87493" y="225442"/>
                  </a:lnTo>
                  <a:lnTo>
                    <a:pt x="41957" y="220987"/>
                  </a:lnTo>
                  <a:lnTo>
                    <a:pt x="11257" y="214383"/>
                  </a:lnTo>
                  <a:lnTo>
                    <a:pt x="0" y="206298"/>
                  </a:lnTo>
                  <a:lnTo>
                    <a:pt x="0" y="20764"/>
                  </a:lnTo>
                </a:path>
              </a:pathLst>
            </a:custGeom>
            <a:ln w="9144">
              <a:solidFill>
                <a:srgbClr val="000000"/>
              </a:solidFill>
            </a:ln>
          </p:spPr>
          <p:txBody>
            <a:bodyPr wrap="square" lIns="0" tIns="0" rIns="0" bIns="0" rtlCol="0"/>
            <a:lstStyle/>
            <a:p>
              <a:endParaRPr/>
            </a:p>
          </p:txBody>
        </p:sp>
        <p:sp>
          <p:nvSpPr>
            <p:cNvPr id="131" name="object 55">
              <a:extLst>
                <a:ext uri="{FF2B5EF4-FFF2-40B4-BE49-F238E27FC236}">
                  <a16:creationId xmlns:a16="http://schemas.microsoft.com/office/drawing/2014/main" id="{3D5ED968-8EEA-BEB8-5C9C-E948A5DF2ADB}"/>
                </a:ext>
              </a:extLst>
            </p:cNvPr>
            <p:cNvSpPr/>
            <p:nvPr/>
          </p:nvSpPr>
          <p:spPr>
            <a:xfrm>
              <a:off x="7212330" y="4796789"/>
              <a:ext cx="274320" cy="180975"/>
            </a:xfrm>
            <a:custGeom>
              <a:avLst/>
              <a:gdLst/>
              <a:ahLst/>
              <a:cxnLst/>
              <a:rect l="l" t="t" r="r" b="b"/>
              <a:pathLst>
                <a:path w="274320" h="180975">
                  <a:moveTo>
                    <a:pt x="0" y="0"/>
                  </a:moveTo>
                  <a:lnTo>
                    <a:pt x="273837" y="180975"/>
                  </a:lnTo>
                </a:path>
              </a:pathLst>
            </a:custGeom>
            <a:ln w="25908">
              <a:solidFill>
                <a:srgbClr val="7E7E7E"/>
              </a:solidFill>
            </a:ln>
          </p:spPr>
          <p:txBody>
            <a:bodyPr wrap="square" lIns="0" tIns="0" rIns="0" bIns="0" rtlCol="0"/>
            <a:lstStyle/>
            <a:p>
              <a:endParaRPr/>
            </a:p>
          </p:txBody>
        </p:sp>
        <p:sp>
          <p:nvSpPr>
            <p:cNvPr id="132" name="object 56">
              <a:extLst>
                <a:ext uri="{FF2B5EF4-FFF2-40B4-BE49-F238E27FC236}">
                  <a16:creationId xmlns:a16="http://schemas.microsoft.com/office/drawing/2014/main" id="{CC5D9E34-C6A5-9D28-01F9-6DCB9B1BA5E7}"/>
                </a:ext>
              </a:extLst>
            </p:cNvPr>
            <p:cNvSpPr/>
            <p:nvPr/>
          </p:nvSpPr>
          <p:spPr>
            <a:xfrm>
              <a:off x="7212330" y="4795264"/>
              <a:ext cx="271780" cy="180975"/>
            </a:xfrm>
            <a:custGeom>
              <a:avLst/>
              <a:gdLst/>
              <a:ahLst/>
              <a:cxnLst/>
              <a:rect l="l" t="t" r="r" b="b"/>
              <a:pathLst>
                <a:path w="271779" h="180975">
                  <a:moveTo>
                    <a:pt x="0" y="180975"/>
                  </a:moveTo>
                  <a:lnTo>
                    <a:pt x="271462" y="0"/>
                  </a:lnTo>
                </a:path>
              </a:pathLst>
            </a:custGeom>
            <a:ln w="25908">
              <a:solidFill>
                <a:srgbClr val="7E7E7E"/>
              </a:solidFill>
            </a:ln>
          </p:spPr>
          <p:txBody>
            <a:bodyPr wrap="square" lIns="0" tIns="0" rIns="0" bIns="0" rtlCol="0"/>
            <a:lstStyle/>
            <a:p>
              <a:endParaRPr/>
            </a:p>
          </p:txBody>
        </p:sp>
        <p:sp>
          <p:nvSpPr>
            <p:cNvPr id="133" name="object 57">
              <a:extLst>
                <a:ext uri="{FF2B5EF4-FFF2-40B4-BE49-F238E27FC236}">
                  <a16:creationId xmlns:a16="http://schemas.microsoft.com/office/drawing/2014/main" id="{8806F99C-FC38-24E6-8FA1-A0F2D43CB0CA}"/>
                </a:ext>
              </a:extLst>
            </p:cNvPr>
            <p:cNvSpPr/>
            <p:nvPr/>
          </p:nvSpPr>
          <p:spPr>
            <a:xfrm>
              <a:off x="6850380" y="4768601"/>
              <a:ext cx="287020" cy="227329"/>
            </a:xfrm>
            <a:custGeom>
              <a:avLst/>
              <a:gdLst/>
              <a:ahLst/>
              <a:cxnLst/>
              <a:rect l="l" t="t" r="r" b="b"/>
              <a:pathLst>
                <a:path w="287020" h="227329">
                  <a:moveTo>
                    <a:pt x="286511" y="20764"/>
                  </a:moveTo>
                  <a:lnTo>
                    <a:pt x="275254" y="28847"/>
                  </a:lnTo>
                  <a:lnTo>
                    <a:pt x="244554" y="35447"/>
                  </a:lnTo>
                  <a:lnTo>
                    <a:pt x="199018" y="39897"/>
                  </a:lnTo>
                  <a:lnTo>
                    <a:pt x="143255" y="41528"/>
                  </a:lnTo>
                  <a:lnTo>
                    <a:pt x="87493" y="39897"/>
                  </a:lnTo>
                  <a:lnTo>
                    <a:pt x="41957" y="35447"/>
                  </a:lnTo>
                  <a:lnTo>
                    <a:pt x="11257" y="28847"/>
                  </a:lnTo>
                  <a:lnTo>
                    <a:pt x="0" y="20764"/>
                  </a:lnTo>
                  <a:lnTo>
                    <a:pt x="11257" y="12681"/>
                  </a:lnTo>
                  <a:lnTo>
                    <a:pt x="41957" y="6081"/>
                  </a:lnTo>
                  <a:lnTo>
                    <a:pt x="87493" y="1631"/>
                  </a:lnTo>
                  <a:lnTo>
                    <a:pt x="143255" y="0"/>
                  </a:lnTo>
                  <a:lnTo>
                    <a:pt x="199018" y="1631"/>
                  </a:lnTo>
                  <a:lnTo>
                    <a:pt x="244554" y="6081"/>
                  </a:lnTo>
                  <a:lnTo>
                    <a:pt x="275254" y="12681"/>
                  </a:lnTo>
                  <a:lnTo>
                    <a:pt x="286511" y="20764"/>
                  </a:lnTo>
                  <a:close/>
                </a:path>
                <a:path w="287020" h="227329">
                  <a:moveTo>
                    <a:pt x="286511" y="20764"/>
                  </a:moveTo>
                  <a:lnTo>
                    <a:pt x="286511" y="206298"/>
                  </a:lnTo>
                  <a:lnTo>
                    <a:pt x="275254" y="214383"/>
                  </a:lnTo>
                  <a:lnTo>
                    <a:pt x="244554" y="220987"/>
                  </a:lnTo>
                  <a:lnTo>
                    <a:pt x="199018" y="225442"/>
                  </a:lnTo>
                  <a:lnTo>
                    <a:pt x="143255" y="227075"/>
                  </a:lnTo>
                  <a:lnTo>
                    <a:pt x="87493" y="225442"/>
                  </a:lnTo>
                  <a:lnTo>
                    <a:pt x="41957" y="220987"/>
                  </a:lnTo>
                  <a:lnTo>
                    <a:pt x="11257" y="214383"/>
                  </a:lnTo>
                  <a:lnTo>
                    <a:pt x="0" y="206298"/>
                  </a:lnTo>
                  <a:lnTo>
                    <a:pt x="0" y="20764"/>
                  </a:lnTo>
                </a:path>
              </a:pathLst>
            </a:custGeom>
            <a:ln w="9144">
              <a:solidFill>
                <a:srgbClr val="000000"/>
              </a:solidFill>
            </a:ln>
          </p:spPr>
          <p:txBody>
            <a:bodyPr wrap="square" lIns="0" tIns="0" rIns="0" bIns="0" rtlCol="0"/>
            <a:lstStyle/>
            <a:p>
              <a:endParaRPr/>
            </a:p>
          </p:txBody>
        </p:sp>
        <p:sp>
          <p:nvSpPr>
            <p:cNvPr id="134" name="object 58">
              <a:extLst>
                <a:ext uri="{FF2B5EF4-FFF2-40B4-BE49-F238E27FC236}">
                  <a16:creationId xmlns:a16="http://schemas.microsoft.com/office/drawing/2014/main" id="{849BF927-3489-5C05-CDF6-760738C9A480}"/>
                </a:ext>
              </a:extLst>
            </p:cNvPr>
            <p:cNvSpPr/>
            <p:nvPr/>
          </p:nvSpPr>
          <p:spPr>
            <a:xfrm>
              <a:off x="6857238" y="4796789"/>
              <a:ext cx="274320" cy="180975"/>
            </a:xfrm>
            <a:custGeom>
              <a:avLst/>
              <a:gdLst/>
              <a:ahLst/>
              <a:cxnLst/>
              <a:rect l="l" t="t" r="r" b="b"/>
              <a:pathLst>
                <a:path w="274320" h="180975">
                  <a:moveTo>
                    <a:pt x="0" y="0"/>
                  </a:moveTo>
                  <a:lnTo>
                    <a:pt x="273837" y="180975"/>
                  </a:lnTo>
                </a:path>
              </a:pathLst>
            </a:custGeom>
            <a:ln w="25908">
              <a:solidFill>
                <a:srgbClr val="7E7E7E"/>
              </a:solidFill>
            </a:ln>
          </p:spPr>
          <p:txBody>
            <a:bodyPr wrap="square" lIns="0" tIns="0" rIns="0" bIns="0" rtlCol="0"/>
            <a:lstStyle/>
            <a:p>
              <a:endParaRPr/>
            </a:p>
          </p:txBody>
        </p:sp>
        <p:sp>
          <p:nvSpPr>
            <p:cNvPr id="135" name="object 59">
              <a:extLst>
                <a:ext uri="{FF2B5EF4-FFF2-40B4-BE49-F238E27FC236}">
                  <a16:creationId xmlns:a16="http://schemas.microsoft.com/office/drawing/2014/main" id="{27AD8032-7735-1BCA-6FA2-405D729C74EF}"/>
                </a:ext>
              </a:extLst>
            </p:cNvPr>
            <p:cNvSpPr/>
            <p:nvPr/>
          </p:nvSpPr>
          <p:spPr>
            <a:xfrm>
              <a:off x="6857238" y="4795264"/>
              <a:ext cx="271780" cy="180975"/>
            </a:xfrm>
            <a:custGeom>
              <a:avLst/>
              <a:gdLst/>
              <a:ahLst/>
              <a:cxnLst/>
              <a:rect l="l" t="t" r="r" b="b"/>
              <a:pathLst>
                <a:path w="271779" h="180975">
                  <a:moveTo>
                    <a:pt x="0" y="180975"/>
                  </a:moveTo>
                  <a:lnTo>
                    <a:pt x="271462" y="0"/>
                  </a:lnTo>
                </a:path>
              </a:pathLst>
            </a:custGeom>
            <a:ln w="25908">
              <a:solidFill>
                <a:srgbClr val="7E7E7E"/>
              </a:solidFill>
            </a:ln>
          </p:spPr>
          <p:txBody>
            <a:bodyPr wrap="square" lIns="0" tIns="0" rIns="0" bIns="0" rtlCol="0"/>
            <a:lstStyle/>
            <a:p>
              <a:endParaRPr/>
            </a:p>
          </p:txBody>
        </p:sp>
        <p:sp>
          <p:nvSpPr>
            <p:cNvPr id="136" name="object 60">
              <a:extLst>
                <a:ext uri="{FF2B5EF4-FFF2-40B4-BE49-F238E27FC236}">
                  <a16:creationId xmlns:a16="http://schemas.microsoft.com/office/drawing/2014/main" id="{A33DE03F-3B93-83B7-5726-69CAFE0E9304}"/>
                </a:ext>
              </a:extLst>
            </p:cNvPr>
            <p:cNvSpPr/>
            <p:nvPr/>
          </p:nvSpPr>
          <p:spPr>
            <a:xfrm>
              <a:off x="6477000" y="4768601"/>
              <a:ext cx="287020" cy="227329"/>
            </a:xfrm>
            <a:custGeom>
              <a:avLst/>
              <a:gdLst/>
              <a:ahLst/>
              <a:cxnLst/>
              <a:rect l="l" t="t" r="r" b="b"/>
              <a:pathLst>
                <a:path w="287020" h="227329">
                  <a:moveTo>
                    <a:pt x="286512" y="20764"/>
                  </a:moveTo>
                  <a:lnTo>
                    <a:pt x="275254" y="28847"/>
                  </a:lnTo>
                  <a:lnTo>
                    <a:pt x="244554" y="35447"/>
                  </a:lnTo>
                  <a:lnTo>
                    <a:pt x="199018" y="39897"/>
                  </a:lnTo>
                  <a:lnTo>
                    <a:pt x="143256" y="41528"/>
                  </a:lnTo>
                  <a:lnTo>
                    <a:pt x="87493" y="39897"/>
                  </a:lnTo>
                  <a:lnTo>
                    <a:pt x="41957" y="35447"/>
                  </a:lnTo>
                  <a:lnTo>
                    <a:pt x="11257" y="28847"/>
                  </a:lnTo>
                  <a:lnTo>
                    <a:pt x="0" y="20764"/>
                  </a:lnTo>
                  <a:lnTo>
                    <a:pt x="11257" y="12681"/>
                  </a:lnTo>
                  <a:lnTo>
                    <a:pt x="41957" y="6081"/>
                  </a:lnTo>
                  <a:lnTo>
                    <a:pt x="87493" y="1631"/>
                  </a:lnTo>
                  <a:lnTo>
                    <a:pt x="143256" y="0"/>
                  </a:lnTo>
                  <a:lnTo>
                    <a:pt x="199018" y="1631"/>
                  </a:lnTo>
                  <a:lnTo>
                    <a:pt x="244554" y="6081"/>
                  </a:lnTo>
                  <a:lnTo>
                    <a:pt x="275254" y="12681"/>
                  </a:lnTo>
                  <a:lnTo>
                    <a:pt x="286512" y="20764"/>
                  </a:lnTo>
                  <a:close/>
                </a:path>
                <a:path w="287020" h="227329">
                  <a:moveTo>
                    <a:pt x="286512" y="20764"/>
                  </a:moveTo>
                  <a:lnTo>
                    <a:pt x="286512" y="206298"/>
                  </a:lnTo>
                  <a:lnTo>
                    <a:pt x="275254" y="214383"/>
                  </a:lnTo>
                  <a:lnTo>
                    <a:pt x="244554" y="220987"/>
                  </a:lnTo>
                  <a:lnTo>
                    <a:pt x="199018" y="225442"/>
                  </a:lnTo>
                  <a:lnTo>
                    <a:pt x="143256" y="227075"/>
                  </a:lnTo>
                  <a:lnTo>
                    <a:pt x="87493" y="225442"/>
                  </a:lnTo>
                  <a:lnTo>
                    <a:pt x="41957" y="220987"/>
                  </a:lnTo>
                  <a:lnTo>
                    <a:pt x="11257" y="214383"/>
                  </a:lnTo>
                  <a:lnTo>
                    <a:pt x="0" y="206298"/>
                  </a:lnTo>
                  <a:lnTo>
                    <a:pt x="0" y="20764"/>
                  </a:lnTo>
                </a:path>
              </a:pathLst>
            </a:custGeom>
            <a:ln w="9144">
              <a:solidFill>
                <a:srgbClr val="000000"/>
              </a:solidFill>
            </a:ln>
          </p:spPr>
          <p:txBody>
            <a:bodyPr wrap="square" lIns="0" tIns="0" rIns="0" bIns="0" rtlCol="0"/>
            <a:lstStyle/>
            <a:p>
              <a:endParaRPr/>
            </a:p>
          </p:txBody>
        </p:sp>
        <p:sp>
          <p:nvSpPr>
            <p:cNvPr id="137" name="object 61">
              <a:extLst>
                <a:ext uri="{FF2B5EF4-FFF2-40B4-BE49-F238E27FC236}">
                  <a16:creationId xmlns:a16="http://schemas.microsoft.com/office/drawing/2014/main" id="{B54296E6-B23E-0573-9C41-88136BF66F65}"/>
                </a:ext>
              </a:extLst>
            </p:cNvPr>
            <p:cNvSpPr/>
            <p:nvPr/>
          </p:nvSpPr>
          <p:spPr>
            <a:xfrm>
              <a:off x="6483858" y="4796789"/>
              <a:ext cx="274320" cy="180975"/>
            </a:xfrm>
            <a:custGeom>
              <a:avLst/>
              <a:gdLst/>
              <a:ahLst/>
              <a:cxnLst/>
              <a:rect l="l" t="t" r="r" b="b"/>
              <a:pathLst>
                <a:path w="274320" h="180975">
                  <a:moveTo>
                    <a:pt x="0" y="0"/>
                  </a:moveTo>
                  <a:lnTo>
                    <a:pt x="273837" y="180975"/>
                  </a:lnTo>
                </a:path>
              </a:pathLst>
            </a:custGeom>
            <a:ln w="25908">
              <a:solidFill>
                <a:srgbClr val="7E7E7E"/>
              </a:solidFill>
            </a:ln>
          </p:spPr>
          <p:txBody>
            <a:bodyPr wrap="square" lIns="0" tIns="0" rIns="0" bIns="0" rtlCol="0"/>
            <a:lstStyle/>
            <a:p>
              <a:endParaRPr/>
            </a:p>
          </p:txBody>
        </p:sp>
        <p:sp>
          <p:nvSpPr>
            <p:cNvPr id="138" name="object 62">
              <a:extLst>
                <a:ext uri="{FF2B5EF4-FFF2-40B4-BE49-F238E27FC236}">
                  <a16:creationId xmlns:a16="http://schemas.microsoft.com/office/drawing/2014/main" id="{D111ADB6-F7E2-AA66-D752-2615A26E9925}"/>
                </a:ext>
              </a:extLst>
            </p:cNvPr>
            <p:cNvSpPr/>
            <p:nvPr/>
          </p:nvSpPr>
          <p:spPr>
            <a:xfrm>
              <a:off x="6483858" y="4795264"/>
              <a:ext cx="271780" cy="180975"/>
            </a:xfrm>
            <a:custGeom>
              <a:avLst/>
              <a:gdLst/>
              <a:ahLst/>
              <a:cxnLst/>
              <a:rect l="l" t="t" r="r" b="b"/>
              <a:pathLst>
                <a:path w="271779" h="180975">
                  <a:moveTo>
                    <a:pt x="0" y="180975"/>
                  </a:moveTo>
                  <a:lnTo>
                    <a:pt x="271462" y="0"/>
                  </a:lnTo>
                </a:path>
              </a:pathLst>
            </a:custGeom>
            <a:ln w="25908">
              <a:solidFill>
                <a:srgbClr val="7E7E7E"/>
              </a:solidFill>
            </a:ln>
          </p:spPr>
          <p:txBody>
            <a:bodyPr wrap="square" lIns="0" tIns="0" rIns="0" bIns="0" rtlCol="0"/>
            <a:lstStyle/>
            <a:p>
              <a:endParaRPr/>
            </a:p>
          </p:txBody>
        </p:sp>
        <p:sp>
          <p:nvSpPr>
            <p:cNvPr id="139" name="object 63">
              <a:extLst>
                <a:ext uri="{FF2B5EF4-FFF2-40B4-BE49-F238E27FC236}">
                  <a16:creationId xmlns:a16="http://schemas.microsoft.com/office/drawing/2014/main" id="{B880BA61-8A20-6BBD-9B95-304D94FF2ACD}"/>
                </a:ext>
              </a:extLst>
            </p:cNvPr>
            <p:cNvSpPr/>
            <p:nvPr/>
          </p:nvSpPr>
          <p:spPr>
            <a:xfrm>
              <a:off x="7946136" y="5753105"/>
              <a:ext cx="285115" cy="227329"/>
            </a:xfrm>
            <a:custGeom>
              <a:avLst/>
              <a:gdLst/>
              <a:ahLst/>
              <a:cxnLst/>
              <a:rect l="l" t="t" r="r" b="b"/>
              <a:pathLst>
                <a:path w="285115" h="227329">
                  <a:moveTo>
                    <a:pt x="284988" y="20764"/>
                  </a:moveTo>
                  <a:lnTo>
                    <a:pt x="273790" y="28847"/>
                  </a:lnTo>
                  <a:lnTo>
                    <a:pt x="243254" y="35447"/>
                  </a:lnTo>
                  <a:lnTo>
                    <a:pt x="197961" y="39897"/>
                  </a:lnTo>
                  <a:lnTo>
                    <a:pt x="142494" y="41528"/>
                  </a:lnTo>
                  <a:lnTo>
                    <a:pt x="87026" y="39897"/>
                  </a:lnTo>
                  <a:lnTo>
                    <a:pt x="41733" y="35447"/>
                  </a:lnTo>
                  <a:lnTo>
                    <a:pt x="11197" y="28847"/>
                  </a:lnTo>
                  <a:lnTo>
                    <a:pt x="0" y="20764"/>
                  </a:lnTo>
                  <a:lnTo>
                    <a:pt x="11197" y="12681"/>
                  </a:lnTo>
                  <a:lnTo>
                    <a:pt x="41733" y="6081"/>
                  </a:lnTo>
                  <a:lnTo>
                    <a:pt x="87026" y="1631"/>
                  </a:lnTo>
                  <a:lnTo>
                    <a:pt x="142494" y="0"/>
                  </a:lnTo>
                  <a:lnTo>
                    <a:pt x="197961" y="1631"/>
                  </a:lnTo>
                  <a:lnTo>
                    <a:pt x="243254" y="6081"/>
                  </a:lnTo>
                  <a:lnTo>
                    <a:pt x="273790" y="12681"/>
                  </a:lnTo>
                  <a:lnTo>
                    <a:pt x="284988" y="20764"/>
                  </a:lnTo>
                  <a:close/>
                </a:path>
                <a:path w="285115" h="227329">
                  <a:moveTo>
                    <a:pt x="284988" y="20764"/>
                  </a:moveTo>
                  <a:lnTo>
                    <a:pt x="284988" y="206298"/>
                  </a:lnTo>
                  <a:lnTo>
                    <a:pt x="273790" y="214383"/>
                  </a:lnTo>
                  <a:lnTo>
                    <a:pt x="243254" y="220987"/>
                  </a:lnTo>
                  <a:lnTo>
                    <a:pt x="197961" y="225442"/>
                  </a:lnTo>
                  <a:lnTo>
                    <a:pt x="142494" y="227075"/>
                  </a:lnTo>
                  <a:lnTo>
                    <a:pt x="87026" y="225442"/>
                  </a:lnTo>
                  <a:lnTo>
                    <a:pt x="41733" y="220987"/>
                  </a:lnTo>
                  <a:lnTo>
                    <a:pt x="11197" y="214383"/>
                  </a:lnTo>
                  <a:lnTo>
                    <a:pt x="0" y="206298"/>
                  </a:lnTo>
                  <a:lnTo>
                    <a:pt x="0" y="20764"/>
                  </a:lnTo>
                </a:path>
              </a:pathLst>
            </a:custGeom>
            <a:ln w="9144">
              <a:solidFill>
                <a:srgbClr val="000000"/>
              </a:solidFill>
            </a:ln>
          </p:spPr>
          <p:txBody>
            <a:bodyPr wrap="square" lIns="0" tIns="0" rIns="0" bIns="0" rtlCol="0"/>
            <a:lstStyle/>
            <a:p>
              <a:endParaRPr/>
            </a:p>
          </p:txBody>
        </p:sp>
      </p:grpSp>
      <p:sp>
        <p:nvSpPr>
          <p:cNvPr id="140" name="object 64">
            <a:extLst>
              <a:ext uri="{FF2B5EF4-FFF2-40B4-BE49-F238E27FC236}">
                <a16:creationId xmlns:a16="http://schemas.microsoft.com/office/drawing/2014/main" id="{7BB9B771-C92A-9C9C-5CE0-FAC7A26B4CB2}"/>
              </a:ext>
            </a:extLst>
          </p:cNvPr>
          <p:cNvSpPr txBox="1"/>
          <p:nvPr/>
        </p:nvSpPr>
        <p:spPr>
          <a:xfrm>
            <a:off x="9113449" y="5408872"/>
            <a:ext cx="180975" cy="162560"/>
          </a:xfrm>
          <a:prstGeom prst="rect">
            <a:avLst/>
          </a:prstGeom>
        </p:spPr>
        <p:txBody>
          <a:bodyPr vert="horz" wrap="square" lIns="0" tIns="12700" rIns="0" bIns="0" rtlCol="0">
            <a:spAutoFit/>
          </a:bodyPr>
          <a:lstStyle/>
          <a:p>
            <a:pPr marL="12700">
              <a:lnSpc>
                <a:spcPct val="100000"/>
              </a:lnSpc>
              <a:spcBef>
                <a:spcPts val="100"/>
              </a:spcBef>
            </a:pPr>
            <a:r>
              <a:rPr sz="900" b="1" i="1" dirty="0">
                <a:solidFill>
                  <a:srgbClr val="7E7E7E"/>
                </a:solidFill>
                <a:latin typeface="メイリオ"/>
                <a:cs typeface="メイリオ"/>
              </a:rPr>
              <a:t>17</a:t>
            </a:r>
            <a:endParaRPr sz="900">
              <a:latin typeface="メイリオ"/>
              <a:cs typeface="メイリオ"/>
            </a:endParaRPr>
          </a:p>
        </p:txBody>
      </p:sp>
      <p:grpSp>
        <p:nvGrpSpPr>
          <p:cNvPr id="141" name="object 65">
            <a:extLst>
              <a:ext uri="{FF2B5EF4-FFF2-40B4-BE49-F238E27FC236}">
                <a16:creationId xmlns:a16="http://schemas.microsoft.com/office/drawing/2014/main" id="{81E8525B-6505-90E8-CE2F-95E156CC7DD1}"/>
              </a:ext>
            </a:extLst>
          </p:cNvPr>
          <p:cNvGrpSpPr/>
          <p:nvPr/>
        </p:nvGrpSpPr>
        <p:grpSpPr>
          <a:xfrm>
            <a:off x="2165072" y="1987560"/>
            <a:ext cx="7190105" cy="4342765"/>
            <a:chOff x="1049972" y="2188278"/>
            <a:chExt cx="7190105" cy="4342765"/>
          </a:xfrm>
        </p:grpSpPr>
        <p:sp>
          <p:nvSpPr>
            <p:cNvPr id="142" name="object 66">
              <a:extLst>
                <a:ext uri="{FF2B5EF4-FFF2-40B4-BE49-F238E27FC236}">
                  <a16:creationId xmlns:a16="http://schemas.microsoft.com/office/drawing/2014/main" id="{9583AF4B-F7CA-1AD7-6B5D-5D0D11FDB8A4}"/>
                </a:ext>
              </a:extLst>
            </p:cNvPr>
            <p:cNvSpPr/>
            <p:nvPr/>
          </p:nvSpPr>
          <p:spPr>
            <a:xfrm>
              <a:off x="7952993" y="5782818"/>
              <a:ext cx="274320" cy="180975"/>
            </a:xfrm>
            <a:custGeom>
              <a:avLst/>
              <a:gdLst/>
              <a:ahLst/>
              <a:cxnLst/>
              <a:rect l="l" t="t" r="r" b="b"/>
              <a:pathLst>
                <a:path w="274320" h="180975">
                  <a:moveTo>
                    <a:pt x="0" y="0"/>
                  </a:moveTo>
                  <a:lnTo>
                    <a:pt x="273837" y="180974"/>
                  </a:lnTo>
                </a:path>
              </a:pathLst>
            </a:custGeom>
            <a:ln w="25908">
              <a:solidFill>
                <a:srgbClr val="7E7E7E"/>
              </a:solidFill>
            </a:ln>
          </p:spPr>
          <p:txBody>
            <a:bodyPr wrap="square" lIns="0" tIns="0" rIns="0" bIns="0" rtlCol="0"/>
            <a:lstStyle/>
            <a:p>
              <a:endParaRPr/>
            </a:p>
          </p:txBody>
        </p:sp>
        <p:sp>
          <p:nvSpPr>
            <p:cNvPr id="143" name="object 67">
              <a:extLst>
                <a:ext uri="{FF2B5EF4-FFF2-40B4-BE49-F238E27FC236}">
                  <a16:creationId xmlns:a16="http://schemas.microsoft.com/office/drawing/2014/main" id="{79041165-6910-0368-9C08-314CFB5EBB86}"/>
                </a:ext>
              </a:extLst>
            </p:cNvPr>
            <p:cNvSpPr/>
            <p:nvPr/>
          </p:nvSpPr>
          <p:spPr>
            <a:xfrm>
              <a:off x="7952993" y="5779768"/>
              <a:ext cx="271780" cy="180975"/>
            </a:xfrm>
            <a:custGeom>
              <a:avLst/>
              <a:gdLst/>
              <a:ahLst/>
              <a:cxnLst/>
              <a:rect l="l" t="t" r="r" b="b"/>
              <a:pathLst>
                <a:path w="271779" h="180975">
                  <a:moveTo>
                    <a:pt x="0" y="180975"/>
                  </a:moveTo>
                  <a:lnTo>
                    <a:pt x="271462" y="0"/>
                  </a:lnTo>
                </a:path>
              </a:pathLst>
            </a:custGeom>
            <a:ln w="25908">
              <a:solidFill>
                <a:srgbClr val="7E7E7E"/>
              </a:solidFill>
            </a:ln>
          </p:spPr>
          <p:txBody>
            <a:bodyPr wrap="square" lIns="0" tIns="0" rIns="0" bIns="0" rtlCol="0"/>
            <a:lstStyle/>
            <a:p>
              <a:endParaRPr/>
            </a:p>
          </p:txBody>
        </p:sp>
        <p:sp>
          <p:nvSpPr>
            <p:cNvPr id="144" name="object 68">
              <a:extLst>
                <a:ext uri="{FF2B5EF4-FFF2-40B4-BE49-F238E27FC236}">
                  <a16:creationId xmlns:a16="http://schemas.microsoft.com/office/drawing/2014/main" id="{D060C7E3-709F-9F2E-1043-11BD95562125}"/>
                </a:ext>
              </a:extLst>
            </p:cNvPr>
            <p:cNvSpPr/>
            <p:nvPr/>
          </p:nvSpPr>
          <p:spPr>
            <a:xfrm>
              <a:off x="6850380" y="6298697"/>
              <a:ext cx="287020" cy="227329"/>
            </a:xfrm>
            <a:custGeom>
              <a:avLst/>
              <a:gdLst/>
              <a:ahLst/>
              <a:cxnLst/>
              <a:rect l="l" t="t" r="r" b="b"/>
              <a:pathLst>
                <a:path w="287020" h="227329">
                  <a:moveTo>
                    <a:pt x="286511" y="20764"/>
                  </a:moveTo>
                  <a:lnTo>
                    <a:pt x="275254" y="28847"/>
                  </a:lnTo>
                  <a:lnTo>
                    <a:pt x="244554" y="35447"/>
                  </a:lnTo>
                  <a:lnTo>
                    <a:pt x="199018" y="39897"/>
                  </a:lnTo>
                  <a:lnTo>
                    <a:pt x="143255" y="41529"/>
                  </a:lnTo>
                  <a:lnTo>
                    <a:pt x="87493" y="39897"/>
                  </a:lnTo>
                  <a:lnTo>
                    <a:pt x="41957" y="35447"/>
                  </a:lnTo>
                  <a:lnTo>
                    <a:pt x="11257" y="28847"/>
                  </a:lnTo>
                  <a:lnTo>
                    <a:pt x="0" y="20764"/>
                  </a:lnTo>
                  <a:lnTo>
                    <a:pt x="11257" y="12681"/>
                  </a:lnTo>
                  <a:lnTo>
                    <a:pt x="41957" y="6081"/>
                  </a:lnTo>
                  <a:lnTo>
                    <a:pt x="87493" y="1631"/>
                  </a:lnTo>
                  <a:lnTo>
                    <a:pt x="143255" y="0"/>
                  </a:lnTo>
                  <a:lnTo>
                    <a:pt x="199018" y="1631"/>
                  </a:lnTo>
                  <a:lnTo>
                    <a:pt x="244554" y="6081"/>
                  </a:lnTo>
                  <a:lnTo>
                    <a:pt x="275254" y="12681"/>
                  </a:lnTo>
                  <a:lnTo>
                    <a:pt x="286511" y="20764"/>
                  </a:lnTo>
                  <a:close/>
                </a:path>
                <a:path w="287020" h="227329">
                  <a:moveTo>
                    <a:pt x="286511" y="20764"/>
                  </a:moveTo>
                  <a:lnTo>
                    <a:pt x="286511" y="206298"/>
                  </a:lnTo>
                  <a:lnTo>
                    <a:pt x="275254" y="214383"/>
                  </a:lnTo>
                  <a:lnTo>
                    <a:pt x="244554" y="220987"/>
                  </a:lnTo>
                  <a:lnTo>
                    <a:pt x="199018" y="225442"/>
                  </a:lnTo>
                  <a:lnTo>
                    <a:pt x="143255" y="227076"/>
                  </a:lnTo>
                  <a:lnTo>
                    <a:pt x="87493" y="225442"/>
                  </a:lnTo>
                  <a:lnTo>
                    <a:pt x="41957" y="220987"/>
                  </a:lnTo>
                  <a:lnTo>
                    <a:pt x="11257" y="214383"/>
                  </a:lnTo>
                  <a:lnTo>
                    <a:pt x="0" y="206298"/>
                  </a:lnTo>
                  <a:lnTo>
                    <a:pt x="0" y="20764"/>
                  </a:lnTo>
                </a:path>
              </a:pathLst>
            </a:custGeom>
            <a:ln w="9144">
              <a:solidFill>
                <a:srgbClr val="000000"/>
              </a:solidFill>
            </a:ln>
          </p:spPr>
          <p:txBody>
            <a:bodyPr wrap="square" lIns="0" tIns="0" rIns="0" bIns="0" rtlCol="0"/>
            <a:lstStyle/>
            <a:p>
              <a:endParaRPr/>
            </a:p>
          </p:txBody>
        </p:sp>
        <p:sp>
          <p:nvSpPr>
            <p:cNvPr id="145" name="object 69">
              <a:extLst>
                <a:ext uri="{FF2B5EF4-FFF2-40B4-BE49-F238E27FC236}">
                  <a16:creationId xmlns:a16="http://schemas.microsoft.com/office/drawing/2014/main" id="{2A5E5000-FACB-9384-9C1C-742BAB250AB8}"/>
                </a:ext>
              </a:extLst>
            </p:cNvPr>
            <p:cNvSpPr/>
            <p:nvPr/>
          </p:nvSpPr>
          <p:spPr>
            <a:xfrm>
              <a:off x="6857238" y="6328410"/>
              <a:ext cx="274320" cy="180975"/>
            </a:xfrm>
            <a:custGeom>
              <a:avLst/>
              <a:gdLst/>
              <a:ahLst/>
              <a:cxnLst/>
              <a:rect l="l" t="t" r="r" b="b"/>
              <a:pathLst>
                <a:path w="274320" h="180975">
                  <a:moveTo>
                    <a:pt x="0" y="0"/>
                  </a:moveTo>
                  <a:lnTo>
                    <a:pt x="273837" y="180974"/>
                  </a:lnTo>
                </a:path>
              </a:pathLst>
            </a:custGeom>
            <a:ln w="25908">
              <a:solidFill>
                <a:srgbClr val="7E7E7E"/>
              </a:solidFill>
            </a:ln>
          </p:spPr>
          <p:txBody>
            <a:bodyPr wrap="square" lIns="0" tIns="0" rIns="0" bIns="0" rtlCol="0"/>
            <a:lstStyle/>
            <a:p>
              <a:endParaRPr/>
            </a:p>
          </p:txBody>
        </p:sp>
        <p:sp>
          <p:nvSpPr>
            <p:cNvPr id="146" name="object 70">
              <a:extLst>
                <a:ext uri="{FF2B5EF4-FFF2-40B4-BE49-F238E27FC236}">
                  <a16:creationId xmlns:a16="http://schemas.microsoft.com/office/drawing/2014/main" id="{B523527F-DAD3-B2FC-9BF5-BB3FF9669C3B}"/>
                </a:ext>
              </a:extLst>
            </p:cNvPr>
            <p:cNvSpPr/>
            <p:nvPr/>
          </p:nvSpPr>
          <p:spPr>
            <a:xfrm>
              <a:off x="6857238" y="6325360"/>
              <a:ext cx="271780" cy="180975"/>
            </a:xfrm>
            <a:custGeom>
              <a:avLst/>
              <a:gdLst/>
              <a:ahLst/>
              <a:cxnLst/>
              <a:rect l="l" t="t" r="r" b="b"/>
              <a:pathLst>
                <a:path w="271779" h="180975">
                  <a:moveTo>
                    <a:pt x="0" y="180975"/>
                  </a:moveTo>
                  <a:lnTo>
                    <a:pt x="271462" y="0"/>
                  </a:lnTo>
                </a:path>
              </a:pathLst>
            </a:custGeom>
            <a:ln w="25908">
              <a:solidFill>
                <a:srgbClr val="7E7E7E"/>
              </a:solidFill>
            </a:ln>
          </p:spPr>
          <p:txBody>
            <a:bodyPr wrap="square" lIns="0" tIns="0" rIns="0" bIns="0" rtlCol="0"/>
            <a:lstStyle/>
            <a:p>
              <a:endParaRPr/>
            </a:p>
          </p:txBody>
        </p:sp>
        <p:sp>
          <p:nvSpPr>
            <p:cNvPr id="147" name="object 71">
              <a:extLst>
                <a:ext uri="{FF2B5EF4-FFF2-40B4-BE49-F238E27FC236}">
                  <a16:creationId xmlns:a16="http://schemas.microsoft.com/office/drawing/2014/main" id="{872B2858-DBD3-EE3E-DFD0-CEECB5460C08}"/>
                </a:ext>
              </a:extLst>
            </p:cNvPr>
            <p:cNvSpPr/>
            <p:nvPr/>
          </p:nvSpPr>
          <p:spPr>
            <a:xfrm>
              <a:off x="1435608" y="2213945"/>
              <a:ext cx="285115" cy="208279"/>
            </a:xfrm>
            <a:custGeom>
              <a:avLst/>
              <a:gdLst/>
              <a:ahLst/>
              <a:cxnLst/>
              <a:rect l="l" t="t" r="r" b="b"/>
              <a:pathLst>
                <a:path w="285114" h="208280">
                  <a:moveTo>
                    <a:pt x="284988" y="0"/>
                  </a:moveTo>
                  <a:lnTo>
                    <a:pt x="273790" y="8136"/>
                  </a:lnTo>
                  <a:lnTo>
                    <a:pt x="243254" y="14781"/>
                  </a:lnTo>
                  <a:lnTo>
                    <a:pt x="197961" y="19261"/>
                  </a:lnTo>
                  <a:lnTo>
                    <a:pt x="142494" y="20904"/>
                  </a:lnTo>
                  <a:lnTo>
                    <a:pt x="87026" y="19261"/>
                  </a:lnTo>
                  <a:lnTo>
                    <a:pt x="41733" y="14781"/>
                  </a:lnTo>
                  <a:lnTo>
                    <a:pt x="11197" y="8136"/>
                  </a:lnTo>
                  <a:lnTo>
                    <a:pt x="0" y="0"/>
                  </a:lnTo>
                  <a:lnTo>
                    <a:pt x="0" y="186778"/>
                  </a:lnTo>
                  <a:lnTo>
                    <a:pt x="11197" y="194922"/>
                  </a:lnTo>
                  <a:lnTo>
                    <a:pt x="41733" y="201571"/>
                  </a:lnTo>
                  <a:lnTo>
                    <a:pt x="87026" y="206052"/>
                  </a:lnTo>
                  <a:lnTo>
                    <a:pt x="142494" y="207695"/>
                  </a:lnTo>
                  <a:lnTo>
                    <a:pt x="197961" y="206052"/>
                  </a:lnTo>
                  <a:lnTo>
                    <a:pt x="243254" y="201571"/>
                  </a:lnTo>
                  <a:lnTo>
                    <a:pt x="273790" y="194922"/>
                  </a:lnTo>
                  <a:lnTo>
                    <a:pt x="284988" y="186778"/>
                  </a:lnTo>
                  <a:lnTo>
                    <a:pt x="284988" y="0"/>
                  </a:lnTo>
                  <a:close/>
                </a:path>
              </a:pathLst>
            </a:custGeom>
            <a:solidFill>
              <a:srgbClr val="00AFEF"/>
            </a:solidFill>
          </p:spPr>
          <p:txBody>
            <a:bodyPr wrap="square" lIns="0" tIns="0" rIns="0" bIns="0" rtlCol="0"/>
            <a:lstStyle/>
            <a:p>
              <a:endParaRPr/>
            </a:p>
          </p:txBody>
        </p:sp>
        <p:sp>
          <p:nvSpPr>
            <p:cNvPr id="148" name="object 72">
              <a:extLst>
                <a:ext uri="{FF2B5EF4-FFF2-40B4-BE49-F238E27FC236}">
                  <a16:creationId xmlns:a16="http://schemas.microsoft.com/office/drawing/2014/main" id="{4F042293-D5BB-5F58-791E-D6A4E0B2499D}"/>
                </a:ext>
              </a:extLst>
            </p:cNvPr>
            <p:cNvSpPr/>
            <p:nvPr/>
          </p:nvSpPr>
          <p:spPr>
            <a:xfrm>
              <a:off x="1435608" y="2193041"/>
              <a:ext cx="285115" cy="41910"/>
            </a:xfrm>
            <a:custGeom>
              <a:avLst/>
              <a:gdLst/>
              <a:ahLst/>
              <a:cxnLst/>
              <a:rect l="l" t="t" r="r" b="b"/>
              <a:pathLst>
                <a:path w="285114" h="41910">
                  <a:moveTo>
                    <a:pt x="142494" y="0"/>
                  </a:moveTo>
                  <a:lnTo>
                    <a:pt x="87026" y="1642"/>
                  </a:lnTo>
                  <a:lnTo>
                    <a:pt x="41733" y="6122"/>
                  </a:lnTo>
                  <a:lnTo>
                    <a:pt x="11197" y="12767"/>
                  </a:lnTo>
                  <a:lnTo>
                    <a:pt x="0" y="20904"/>
                  </a:lnTo>
                  <a:lnTo>
                    <a:pt x="11197" y="29040"/>
                  </a:lnTo>
                  <a:lnTo>
                    <a:pt x="41733" y="35685"/>
                  </a:lnTo>
                  <a:lnTo>
                    <a:pt x="87026" y="40165"/>
                  </a:lnTo>
                  <a:lnTo>
                    <a:pt x="142494" y="41808"/>
                  </a:lnTo>
                  <a:lnTo>
                    <a:pt x="197961" y="40165"/>
                  </a:lnTo>
                  <a:lnTo>
                    <a:pt x="243254" y="35685"/>
                  </a:lnTo>
                  <a:lnTo>
                    <a:pt x="273790" y="29040"/>
                  </a:lnTo>
                  <a:lnTo>
                    <a:pt x="284988" y="20904"/>
                  </a:lnTo>
                  <a:lnTo>
                    <a:pt x="273790" y="12767"/>
                  </a:lnTo>
                  <a:lnTo>
                    <a:pt x="243254" y="6122"/>
                  </a:lnTo>
                  <a:lnTo>
                    <a:pt x="197961" y="1642"/>
                  </a:lnTo>
                  <a:lnTo>
                    <a:pt x="142494" y="0"/>
                  </a:lnTo>
                  <a:close/>
                </a:path>
              </a:pathLst>
            </a:custGeom>
            <a:solidFill>
              <a:srgbClr val="66D0F6"/>
            </a:solidFill>
          </p:spPr>
          <p:txBody>
            <a:bodyPr wrap="square" lIns="0" tIns="0" rIns="0" bIns="0" rtlCol="0"/>
            <a:lstStyle/>
            <a:p>
              <a:endParaRPr/>
            </a:p>
          </p:txBody>
        </p:sp>
        <p:sp>
          <p:nvSpPr>
            <p:cNvPr id="149" name="object 73">
              <a:extLst>
                <a:ext uri="{FF2B5EF4-FFF2-40B4-BE49-F238E27FC236}">
                  <a16:creationId xmlns:a16="http://schemas.microsoft.com/office/drawing/2014/main" id="{59709D1E-DD4F-6C92-64FF-05F46D4984F9}"/>
                </a:ext>
              </a:extLst>
            </p:cNvPr>
            <p:cNvSpPr/>
            <p:nvPr/>
          </p:nvSpPr>
          <p:spPr>
            <a:xfrm>
              <a:off x="1435608" y="2193041"/>
              <a:ext cx="285115" cy="228600"/>
            </a:xfrm>
            <a:custGeom>
              <a:avLst/>
              <a:gdLst/>
              <a:ahLst/>
              <a:cxnLst/>
              <a:rect l="l" t="t" r="r" b="b"/>
              <a:pathLst>
                <a:path w="285114" h="228600">
                  <a:moveTo>
                    <a:pt x="284988" y="20904"/>
                  </a:moveTo>
                  <a:lnTo>
                    <a:pt x="273790" y="29040"/>
                  </a:lnTo>
                  <a:lnTo>
                    <a:pt x="243254" y="35685"/>
                  </a:lnTo>
                  <a:lnTo>
                    <a:pt x="197961" y="40165"/>
                  </a:lnTo>
                  <a:lnTo>
                    <a:pt x="142493" y="41808"/>
                  </a:lnTo>
                  <a:lnTo>
                    <a:pt x="87026" y="40165"/>
                  </a:lnTo>
                  <a:lnTo>
                    <a:pt x="41733" y="35685"/>
                  </a:lnTo>
                  <a:lnTo>
                    <a:pt x="11197" y="29040"/>
                  </a:lnTo>
                  <a:lnTo>
                    <a:pt x="0" y="20904"/>
                  </a:lnTo>
                  <a:lnTo>
                    <a:pt x="11197" y="12767"/>
                  </a:lnTo>
                  <a:lnTo>
                    <a:pt x="41733" y="6122"/>
                  </a:lnTo>
                  <a:lnTo>
                    <a:pt x="87026" y="1642"/>
                  </a:lnTo>
                  <a:lnTo>
                    <a:pt x="142493" y="0"/>
                  </a:lnTo>
                  <a:lnTo>
                    <a:pt x="197961" y="1642"/>
                  </a:lnTo>
                  <a:lnTo>
                    <a:pt x="243254" y="6122"/>
                  </a:lnTo>
                  <a:lnTo>
                    <a:pt x="273790" y="12767"/>
                  </a:lnTo>
                  <a:lnTo>
                    <a:pt x="284988" y="20904"/>
                  </a:lnTo>
                  <a:close/>
                </a:path>
                <a:path w="285114" h="228600">
                  <a:moveTo>
                    <a:pt x="284988" y="20904"/>
                  </a:moveTo>
                  <a:lnTo>
                    <a:pt x="284988" y="207683"/>
                  </a:lnTo>
                  <a:lnTo>
                    <a:pt x="273790" y="215826"/>
                  </a:lnTo>
                  <a:lnTo>
                    <a:pt x="243254" y="222475"/>
                  </a:lnTo>
                  <a:lnTo>
                    <a:pt x="197961" y="226956"/>
                  </a:lnTo>
                  <a:lnTo>
                    <a:pt x="142493" y="228600"/>
                  </a:lnTo>
                  <a:lnTo>
                    <a:pt x="87026" y="226956"/>
                  </a:lnTo>
                  <a:lnTo>
                    <a:pt x="41733" y="222475"/>
                  </a:lnTo>
                  <a:lnTo>
                    <a:pt x="11197" y="215826"/>
                  </a:lnTo>
                  <a:lnTo>
                    <a:pt x="0" y="207683"/>
                  </a:lnTo>
                  <a:lnTo>
                    <a:pt x="0" y="20904"/>
                  </a:lnTo>
                </a:path>
              </a:pathLst>
            </a:custGeom>
            <a:ln w="9144">
              <a:solidFill>
                <a:srgbClr val="000000"/>
              </a:solidFill>
            </a:ln>
          </p:spPr>
          <p:txBody>
            <a:bodyPr wrap="square" lIns="0" tIns="0" rIns="0" bIns="0" rtlCol="0"/>
            <a:lstStyle/>
            <a:p>
              <a:endParaRPr/>
            </a:p>
          </p:txBody>
        </p:sp>
        <p:sp>
          <p:nvSpPr>
            <p:cNvPr id="150" name="object 74">
              <a:extLst>
                <a:ext uri="{FF2B5EF4-FFF2-40B4-BE49-F238E27FC236}">
                  <a16:creationId xmlns:a16="http://schemas.microsoft.com/office/drawing/2014/main" id="{FAD25F7C-BE86-7766-A31B-DE9A2FCA736B}"/>
                </a:ext>
              </a:extLst>
            </p:cNvPr>
            <p:cNvSpPr/>
            <p:nvPr/>
          </p:nvSpPr>
          <p:spPr>
            <a:xfrm>
              <a:off x="1804416" y="2213945"/>
              <a:ext cx="285115" cy="208279"/>
            </a:xfrm>
            <a:custGeom>
              <a:avLst/>
              <a:gdLst/>
              <a:ahLst/>
              <a:cxnLst/>
              <a:rect l="l" t="t" r="r" b="b"/>
              <a:pathLst>
                <a:path w="285114" h="208280">
                  <a:moveTo>
                    <a:pt x="284988" y="0"/>
                  </a:moveTo>
                  <a:lnTo>
                    <a:pt x="273790" y="8136"/>
                  </a:lnTo>
                  <a:lnTo>
                    <a:pt x="243254" y="14781"/>
                  </a:lnTo>
                  <a:lnTo>
                    <a:pt x="197961" y="19261"/>
                  </a:lnTo>
                  <a:lnTo>
                    <a:pt x="142494" y="20904"/>
                  </a:lnTo>
                  <a:lnTo>
                    <a:pt x="87026" y="19261"/>
                  </a:lnTo>
                  <a:lnTo>
                    <a:pt x="41733" y="14781"/>
                  </a:lnTo>
                  <a:lnTo>
                    <a:pt x="11197" y="8136"/>
                  </a:lnTo>
                  <a:lnTo>
                    <a:pt x="0" y="0"/>
                  </a:lnTo>
                  <a:lnTo>
                    <a:pt x="0" y="186778"/>
                  </a:lnTo>
                  <a:lnTo>
                    <a:pt x="11197" y="194922"/>
                  </a:lnTo>
                  <a:lnTo>
                    <a:pt x="41733" y="201571"/>
                  </a:lnTo>
                  <a:lnTo>
                    <a:pt x="87026" y="206052"/>
                  </a:lnTo>
                  <a:lnTo>
                    <a:pt x="142494" y="207695"/>
                  </a:lnTo>
                  <a:lnTo>
                    <a:pt x="197961" y="206052"/>
                  </a:lnTo>
                  <a:lnTo>
                    <a:pt x="243254" y="201571"/>
                  </a:lnTo>
                  <a:lnTo>
                    <a:pt x="273790" y="194922"/>
                  </a:lnTo>
                  <a:lnTo>
                    <a:pt x="284988" y="186778"/>
                  </a:lnTo>
                  <a:lnTo>
                    <a:pt x="284988" y="0"/>
                  </a:lnTo>
                  <a:close/>
                </a:path>
              </a:pathLst>
            </a:custGeom>
            <a:solidFill>
              <a:srgbClr val="00AFEF"/>
            </a:solidFill>
          </p:spPr>
          <p:txBody>
            <a:bodyPr wrap="square" lIns="0" tIns="0" rIns="0" bIns="0" rtlCol="0"/>
            <a:lstStyle/>
            <a:p>
              <a:endParaRPr/>
            </a:p>
          </p:txBody>
        </p:sp>
        <p:sp>
          <p:nvSpPr>
            <p:cNvPr id="151" name="object 75">
              <a:extLst>
                <a:ext uri="{FF2B5EF4-FFF2-40B4-BE49-F238E27FC236}">
                  <a16:creationId xmlns:a16="http://schemas.microsoft.com/office/drawing/2014/main" id="{53206C72-1975-D3A4-2DD5-7566E8DFBA90}"/>
                </a:ext>
              </a:extLst>
            </p:cNvPr>
            <p:cNvSpPr/>
            <p:nvPr/>
          </p:nvSpPr>
          <p:spPr>
            <a:xfrm>
              <a:off x="1804416" y="2193041"/>
              <a:ext cx="285115" cy="41910"/>
            </a:xfrm>
            <a:custGeom>
              <a:avLst/>
              <a:gdLst/>
              <a:ahLst/>
              <a:cxnLst/>
              <a:rect l="l" t="t" r="r" b="b"/>
              <a:pathLst>
                <a:path w="285114" h="41910">
                  <a:moveTo>
                    <a:pt x="142494" y="0"/>
                  </a:moveTo>
                  <a:lnTo>
                    <a:pt x="87026" y="1642"/>
                  </a:lnTo>
                  <a:lnTo>
                    <a:pt x="41733" y="6122"/>
                  </a:lnTo>
                  <a:lnTo>
                    <a:pt x="11197" y="12767"/>
                  </a:lnTo>
                  <a:lnTo>
                    <a:pt x="0" y="20904"/>
                  </a:lnTo>
                  <a:lnTo>
                    <a:pt x="11197" y="29040"/>
                  </a:lnTo>
                  <a:lnTo>
                    <a:pt x="41733" y="35685"/>
                  </a:lnTo>
                  <a:lnTo>
                    <a:pt x="87026" y="40165"/>
                  </a:lnTo>
                  <a:lnTo>
                    <a:pt x="142494" y="41808"/>
                  </a:lnTo>
                  <a:lnTo>
                    <a:pt x="197961" y="40165"/>
                  </a:lnTo>
                  <a:lnTo>
                    <a:pt x="243254" y="35685"/>
                  </a:lnTo>
                  <a:lnTo>
                    <a:pt x="273790" y="29040"/>
                  </a:lnTo>
                  <a:lnTo>
                    <a:pt x="284988" y="20904"/>
                  </a:lnTo>
                  <a:lnTo>
                    <a:pt x="273790" y="12767"/>
                  </a:lnTo>
                  <a:lnTo>
                    <a:pt x="243254" y="6122"/>
                  </a:lnTo>
                  <a:lnTo>
                    <a:pt x="197961" y="1642"/>
                  </a:lnTo>
                  <a:lnTo>
                    <a:pt x="142494" y="0"/>
                  </a:lnTo>
                  <a:close/>
                </a:path>
              </a:pathLst>
            </a:custGeom>
            <a:solidFill>
              <a:srgbClr val="66D0F6"/>
            </a:solidFill>
          </p:spPr>
          <p:txBody>
            <a:bodyPr wrap="square" lIns="0" tIns="0" rIns="0" bIns="0" rtlCol="0"/>
            <a:lstStyle/>
            <a:p>
              <a:endParaRPr/>
            </a:p>
          </p:txBody>
        </p:sp>
        <p:sp>
          <p:nvSpPr>
            <p:cNvPr id="152" name="object 76">
              <a:extLst>
                <a:ext uri="{FF2B5EF4-FFF2-40B4-BE49-F238E27FC236}">
                  <a16:creationId xmlns:a16="http://schemas.microsoft.com/office/drawing/2014/main" id="{4297D0E7-4073-77C4-C13A-BA7C2AE425F2}"/>
                </a:ext>
              </a:extLst>
            </p:cNvPr>
            <p:cNvSpPr/>
            <p:nvPr/>
          </p:nvSpPr>
          <p:spPr>
            <a:xfrm>
              <a:off x="1804416" y="2193041"/>
              <a:ext cx="285115" cy="228600"/>
            </a:xfrm>
            <a:custGeom>
              <a:avLst/>
              <a:gdLst/>
              <a:ahLst/>
              <a:cxnLst/>
              <a:rect l="l" t="t" r="r" b="b"/>
              <a:pathLst>
                <a:path w="285114" h="228600">
                  <a:moveTo>
                    <a:pt x="284988" y="20904"/>
                  </a:moveTo>
                  <a:lnTo>
                    <a:pt x="273790" y="29040"/>
                  </a:lnTo>
                  <a:lnTo>
                    <a:pt x="243254" y="35685"/>
                  </a:lnTo>
                  <a:lnTo>
                    <a:pt x="197961" y="40165"/>
                  </a:lnTo>
                  <a:lnTo>
                    <a:pt x="142493" y="41808"/>
                  </a:lnTo>
                  <a:lnTo>
                    <a:pt x="87026" y="40165"/>
                  </a:lnTo>
                  <a:lnTo>
                    <a:pt x="41733" y="35685"/>
                  </a:lnTo>
                  <a:lnTo>
                    <a:pt x="11197" y="29040"/>
                  </a:lnTo>
                  <a:lnTo>
                    <a:pt x="0" y="20904"/>
                  </a:lnTo>
                  <a:lnTo>
                    <a:pt x="11197" y="12767"/>
                  </a:lnTo>
                  <a:lnTo>
                    <a:pt x="41733" y="6122"/>
                  </a:lnTo>
                  <a:lnTo>
                    <a:pt x="87026" y="1642"/>
                  </a:lnTo>
                  <a:lnTo>
                    <a:pt x="142493" y="0"/>
                  </a:lnTo>
                  <a:lnTo>
                    <a:pt x="197961" y="1642"/>
                  </a:lnTo>
                  <a:lnTo>
                    <a:pt x="243254" y="6122"/>
                  </a:lnTo>
                  <a:lnTo>
                    <a:pt x="273790" y="12767"/>
                  </a:lnTo>
                  <a:lnTo>
                    <a:pt x="284988" y="20904"/>
                  </a:lnTo>
                  <a:close/>
                </a:path>
                <a:path w="285114" h="228600">
                  <a:moveTo>
                    <a:pt x="284988" y="20904"/>
                  </a:moveTo>
                  <a:lnTo>
                    <a:pt x="284988" y="207683"/>
                  </a:lnTo>
                  <a:lnTo>
                    <a:pt x="273790" y="215826"/>
                  </a:lnTo>
                  <a:lnTo>
                    <a:pt x="243254" y="222475"/>
                  </a:lnTo>
                  <a:lnTo>
                    <a:pt x="197961" y="226956"/>
                  </a:lnTo>
                  <a:lnTo>
                    <a:pt x="142493" y="228600"/>
                  </a:lnTo>
                  <a:lnTo>
                    <a:pt x="87026" y="226956"/>
                  </a:lnTo>
                  <a:lnTo>
                    <a:pt x="41733" y="222475"/>
                  </a:lnTo>
                  <a:lnTo>
                    <a:pt x="11197" y="215826"/>
                  </a:lnTo>
                  <a:lnTo>
                    <a:pt x="0" y="207683"/>
                  </a:lnTo>
                  <a:lnTo>
                    <a:pt x="0" y="20904"/>
                  </a:lnTo>
                </a:path>
              </a:pathLst>
            </a:custGeom>
            <a:ln w="9144">
              <a:solidFill>
                <a:srgbClr val="000000"/>
              </a:solidFill>
            </a:ln>
          </p:spPr>
          <p:txBody>
            <a:bodyPr wrap="square" lIns="0" tIns="0" rIns="0" bIns="0" rtlCol="0"/>
            <a:lstStyle/>
            <a:p>
              <a:endParaRPr/>
            </a:p>
          </p:txBody>
        </p:sp>
        <p:sp>
          <p:nvSpPr>
            <p:cNvPr id="153" name="object 77">
              <a:extLst>
                <a:ext uri="{FF2B5EF4-FFF2-40B4-BE49-F238E27FC236}">
                  <a16:creationId xmlns:a16="http://schemas.microsoft.com/office/drawing/2014/main" id="{3EC9F9DD-28DC-52CB-E41F-FE3E29430C12}"/>
                </a:ext>
              </a:extLst>
            </p:cNvPr>
            <p:cNvSpPr/>
            <p:nvPr/>
          </p:nvSpPr>
          <p:spPr>
            <a:xfrm>
              <a:off x="2174748" y="2213945"/>
              <a:ext cx="287020" cy="208279"/>
            </a:xfrm>
            <a:custGeom>
              <a:avLst/>
              <a:gdLst/>
              <a:ahLst/>
              <a:cxnLst/>
              <a:rect l="l" t="t" r="r" b="b"/>
              <a:pathLst>
                <a:path w="287019" h="208280">
                  <a:moveTo>
                    <a:pt x="286512" y="0"/>
                  </a:moveTo>
                  <a:lnTo>
                    <a:pt x="275254" y="8136"/>
                  </a:lnTo>
                  <a:lnTo>
                    <a:pt x="244554" y="14781"/>
                  </a:lnTo>
                  <a:lnTo>
                    <a:pt x="199018" y="19261"/>
                  </a:lnTo>
                  <a:lnTo>
                    <a:pt x="143256" y="20904"/>
                  </a:lnTo>
                  <a:lnTo>
                    <a:pt x="87493" y="19261"/>
                  </a:lnTo>
                  <a:lnTo>
                    <a:pt x="41957" y="14781"/>
                  </a:lnTo>
                  <a:lnTo>
                    <a:pt x="11257" y="8136"/>
                  </a:lnTo>
                  <a:lnTo>
                    <a:pt x="0" y="0"/>
                  </a:lnTo>
                  <a:lnTo>
                    <a:pt x="0" y="186778"/>
                  </a:lnTo>
                  <a:lnTo>
                    <a:pt x="11257" y="194922"/>
                  </a:lnTo>
                  <a:lnTo>
                    <a:pt x="41957" y="201571"/>
                  </a:lnTo>
                  <a:lnTo>
                    <a:pt x="87493" y="206052"/>
                  </a:lnTo>
                  <a:lnTo>
                    <a:pt x="143256" y="207695"/>
                  </a:lnTo>
                  <a:lnTo>
                    <a:pt x="199018" y="206052"/>
                  </a:lnTo>
                  <a:lnTo>
                    <a:pt x="244554" y="201571"/>
                  </a:lnTo>
                  <a:lnTo>
                    <a:pt x="275254" y="194922"/>
                  </a:lnTo>
                  <a:lnTo>
                    <a:pt x="286512" y="186778"/>
                  </a:lnTo>
                  <a:lnTo>
                    <a:pt x="286512" y="0"/>
                  </a:lnTo>
                  <a:close/>
                </a:path>
              </a:pathLst>
            </a:custGeom>
            <a:solidFill>
              <a:srgbClr val="00AFEF"/>
            </a:solidFill>
          </p:spPr>
          <p:txBody>
            <a:bodyPr wrap="square" lIns="0" tIns="0" rIns="0" bIns="0" rtlCol="0"/>
            <a:lstStyle/>
            <a:p>
              <a:endParaRPr/>
            </a:p>
          </p:txBody>
        </p:sp>
        <p:sp>
          <p:nvSpPr>
            <p:cNvPr id="154" name="object 78">
              <a:extLst>
                <a:ext uri="{FF2B5EF4-FFF2-40B4-BE49-F238E27FC236}">
                  <a16:creationId xmlns:a16="http://schemas.microsoft.com/office/drawing/2014/main" id="{01D35D62-DC85-1113-413B-A6357C5DED0D}"/>
                </a:ext>
              </a:extLst>
            </p:cNvPr>
            <p:cNvSpPr/>
            <p:nvPr/>
          </p:nvSpPr>
          <p:spPr>
            <a:xfrm>
              <a:off x="2174748" y="2193041"/>
              <a:ext cx="287020" cy="41910"/>
            </a:xfrm>
            <a:custGeom>
              <a:avLst/>
              <a:gdLst/>
              <a:ahLst/>
              <a:cxnLst/>
              <a:rect l="l" t="t" r="r" b="b"/>
              <a:pathLst>
                <a:path w="287019" h="41910">
                  <a:moveTo>
                    <a:pt x="143256" y="0"/>
                  </a:moveTo>
                  <a:lnTo>
                    <a:pt x="87493" y="1642"/>
                  </a:lnTo>
                  <a:lnTo>
                    <a:pt x="41957" y="6122"/>
                  </a:lnTo>
                  <a:lnTo>
                    <a:pt x="11257" y="12767"/>
                  </a:lnTo>
                  <a:lnTo>
                    <a:pt x="0" y="20904"/>
                  </a:lnTo>
                  <a:lnTo>
                    <a:pt x="11257" y="29040"/>
                  </a:lnTo>
                  <a:lnTo>
                    <a:pt x="41957" y="35685"/>
                  </a:lnTo>
                  <a:lnTo>
                    <a:pt x="87493" y="40165"/>
                  </a:lnTo>
                  <a:lnTo>
                    <a:pt x="143256" y="41808"/>
                  </a:lnTo>
                  <a:lnTo>
                    <a:pt x="199018" y="40165"/>
                  </a:lnTo>
                  <a:lnTo>
                    <a:pt x="244554" y="35685"/>
                  </a:lnTo>
                  <a:lnTo>
                    <a:pt x="275254" y="29040"/>
                  </a:lnTo>
                  <a:lnTo>
                    <a:pt x="286512" y="20904"/>
                  </a:lnTo>
                  <a:lnTo>
                    <a:pt x="275254" y="12767"/>
                  </a:lnTo>
                  <a:lnTo>
                    <a:pt x="244554" y="6122"/>
                  </a:lnTo>
                  <a:lnTo>
                    <a:pt x="199018" y="1642"/>
                  </a:lnTo>
                  <a:lnTo>
                    <a:pt x="143256" y="0"/>
                  </a:lnTo>
                  <a:close/>
                </a:path>
              </a:pathLst>
            </a:custGeom>
            <a:solidFill>
              <a:srgbClr val="66D0F6"/>
            </a:solidFill>
          </p:spPr>
          <p:txBody>
            <a:bodyPr wrap="square" lIns="0" tIns="0" rIns="0" bIns="0" rtlCol="0"/>
            <a:lstStyle/>
            <a:p>
              <a:endParaRPr/>
            </a:p>
          </p:txBody>
        </p:sp>
        <p:sp>
          <p:nvSpPr>
            <p:cNvPr id="155" name="object 79">
              <a:extLst>
                <a:ext uri="{FF2B5EF4-FFF2-40B4-BE49-F238E27FC236}">
                  <a16:creationId xmlns:a16="http://schemas.microsoft.com/office/drawing/2014/main" id="{37F84A74-7A04-CE01-5542-FC2B1ED2F36C}"/>
                </a:ext>
              </a:extLst>
            </p:cNvPr>
            <p:cNvSpPr/>
            <p:nvPr/>
          </p:nvSpPr>
          <p:spPr>
            <a:xfrm>
              <a:off x="2174748" y="2193041"/>
              <a:ext cx="287020" cy="228600"/>
            </a:xfrm>
            <a:custGeom>
              <a:avLst/>
              <a:gdLst/>
              <a:ahLst/>
              <a:cxnLst/>
              <a:rect l="l" t="t" r="r" b="b"/>
              <a:pathLst>
                <a:path w="287019" h="228600">
                  <a:moveTo>
                    <a:pt x="286512" y="20904"/>
                  </a:moveTo>
                  <a:lnTo>
                    <a:pt x="275254" y="29040"/>
                  </a:lnTo>
                  <a:lnTo>
                    <a:pt x="244554" y="35685"/>
                  </a:lnTo>
                  <a:lnTo>
                    <a:pt x="199018" y="40165"/>
                  </a:lnTo>
                  <a:lnTo>
                    <a:pt x="143256" y="41808"/>
                  </a:lnTo>
                  <a:lnTo>
                    <a:pt x="87493" y="40165"/>
                  </a:lnTo>
                  <a:lnTo>
                    <a:pt x="41957" y="35685"/>
                  </a:lnTo>
                  <a:lnTo>
                    <a:pt x="11257" y="29040"/>
                  </a:lnTo>
                  <a:lnTo>
                    <a:pt x="0" y="20904"/>
                  </a:lnTo>
                  <a:lnTo>
                    <a:pt x="11257" y="12767"/>
                  </a:lnTo>
                  <a:lnTo>
                    <a:pt x="41957" y="6122"/>
                  </a:lnTo>
                  <a:lnTo>
                    <a:pt x="87493" y="1642"/>
                  </a:lnTo>
                  <a:lnTo>
                    <a:pt x="143256" y="0"/>
                  </a:lnTo>
                  <a:lnTo>
                    <a:pt x="199018" y="1642"/>
                  </a:lnTo>
                  <a:lnTo>
                    <a:pt x="244554" y="6122"/>
                  </a:lnTo>
                  <a:lnTo>
                    <a:pt x="275254" y="12767"/>
                  </a:lnTo>
                  <a:lnTo>
                    <a:pt x="286512" y="20904"/>
                  </a:lnTo>
                  <a:close/>
                </a:path>
                <a:path w="287019" h="228600">
                  <a:moveTo>
                    <a:pt x="286512" y="20904"/>
                  </a:moveTo>
                  <a:lnTo>
                    <a:pt x="286512" y="207683"/>
                  </a:lnTo>
                  <a:lnTo>
                    <a:pt x="275254" y="215826"/>
                  </a:lnTo>
                  <a:lnTo>
                    <a:pt x="244554" y="222475"/>
                  </a:lnTo>
                  <a:lnTo>
                    <a:pt x="199018" y="226956"/>
                  </a:lnTo>
                  <a:lnTo>
                    <a:pt x="143256" y="228600"/>
                  </a:lnTo>
                  <a:lnTo>
                    <a:pt x="87493" y="226956"/>
                  </a:lnTo>
                  <a:lnTo>
                    <a:pt x="41957" y="222475"/>
                  </a:lnTo>
                  <a:lnTo>
                    <a:pt x="11257" y="215826"/>
                  </a:lnTo>
                  <a:lnTo>
                    <a:pt x="0" y="207683"/>
                  </a:lnTo>
                  <a:lnTo>
                    <a:pt x="0" y="20904"/>
                  </a:lnTo>
                </a:path>
              </a:pathLst>
            </a:custGeom>
            <a:ln w="9144">
              <a:solidFill>
                <a:srgbClr val="000000"/>
              </a:solidFill>
            </a:ln>
          </p:spPr>
          <p:txBody>
            <a:bodyPr wrap="square" lIns="0" tIns="0" rIns="0" bIns="0" rtlCol="0"/>
            <a:lstStyle/>
            <a:p>
              <a:endParaRPr/>
            </a:p>
          </p:txBody>
        </p:sp>
        <p:sp>
          <p:nvSpPr>
            <p:cNvPr id="156" name="object 80">
              <a:extLst>
                <a:ext uri="{FF2B5EF4-FFF2-40B4-BE49-F238E27FC236}">
                  <a16:creationId xmlns:a16="http://schemas.microsoft.com/office/drawing/2014/main" id="{B0BB0DED-7A40-DDCD-8B4E-9690C2DC94AD}"/>
                </a:ext>
              </a:extLst>
            </p:cNvPr>
            <p:cNvSpPr/>
            <p:nvPr/>
          </p:nvSpPr>
          <p:spPr>
            <a:xfrm>
              <a:off x="2545080" y="2213945"/>
              <a:ext cx="285115" cy="208279"/>
            </a:xfrm>
            <a:custGeom>
              <a:avLst/>
              <a:gdLst/>
              <a:ahLst/>
              <a:cxnLst/>
              <a:rect l="l" t="t" r="r" b="b"/>
              <a:pathLst>
                <a:path w="285114" h="208280">
                  <a:moveTo>
                    <a:pt x="284988" y="0"/>
                  </a:moveTo>
                  <a:lnTo>
                    <a:pt x="273790" y="8136"/>
                  </a:lnTo>
                  <a:lnTo>
                    <a:pt x="243254" y="14781"/>
                  </a:lnTo>
                  <a:lnTo>
                    <a:pt x="197961" y="19261"/>
                  </a:lnTo>
                  <a:lnTo>
                    <a:pt x="142494" y="20904"/>
                  </a:lnTo>
                  <a:lnTo>
                    <a:pt x="87026" y="19261"/>
                  </a:lnTo>
                  <a:lnTo>
                    <a:pt x="41733" y="14781"/>
                  </a:lnTo>
                  <a:lnTo>
                    <a:pt x="11197" y="8136"/>
                  </a:lnTo>
                  <a:lnTo>
                    <a:pt x="0" y="0"/>
                  </a:lnTo>
                  <a:lnTo>
                    <a:pt x="0" y="186778"/>
                  </a:lnTo>
                  <a:lnTo>
                    <a:pt x="11197" y="194922"/>
                  </a:lnTo>
                  <a:lnTo>
                    <a:pt x="41733" y="201571"/>
                  </a:lnTo>
                  <a:lnTo>
                    <a:pt x="87026" y="206052"/>
                  </a:lnTo>
                  <a:lnTo>
                    <a:pt x="142494" y="207695"/>
                  </a:lnTo>
                  <a:lnTo>
                    <a:pt x="197961" y="206052"/>
                  </a:lnTo>
                  <a:lnTo>
                    <a:pt x="243254" y="201571"/>
                  </a:lnTo>
                  <a:lnTo>
                    <a:pt x="273790" y="194922"/>
                  </a:lnTo>
                  <a:lnTo>
                    <a:pt x="284988" y="186778"/>
                  </a:lnTo>
                  <a:lnTo>
                    <a:pt x="284988" y="0"/>
                  </a:lnTo>
                  <a:close/>
                </a:path>
              </a:pathLst>
            </a:custGeom>
            <a:solidFill>
              <a:srgbClr val="00AFEF"/>
            </a:solidFill>
          </p:spPr>
          <p:txBody>
            <a:bodyPr wrap="square" lIns="0" tIns="0" rIns="0" bIns="0" rtlCol="0"/>
            <a:lstStyle/>
            <a:p>
              <a:endParaRPr/>
            </a:p>
          </p:txBody>
        </p:sp>
        <p:sp>
          <p:nvSpPr>
            <p:cNvPr id="157" name="object 81">
              <a:extLst>
                <a:ext uri="{FF2B5EF4-FFF2-40B4-BE49-F238E27FC236}">
                  <a16:creationId xmlns:a16="http://schemas.microsoft.com/office/drawing/2014/main" id="{5E810EF0-8D7A-6C85-FA8A-7058798104FD}"/>
                </a:ext>
              </a:extLst>
            </p:cNvPr>
            <p:cNvSpPr/>
            <p:nvPr/>
          </p:nvSpPr>
          <p:spPr>
            <a:xfrm>
              <a:off x="2545080" y="2193041"/>
              <a:ext cx="285115" cy="41910"/>
            </a:xfrm>
            <a:custGeom>
              <a:avLst/>
              <a:gdLst/>
              <a:ahLst/>
              <a:cxnLst/>
              <a:rect l="l" t="t" r="r" b="b"/>
              <a:pathLst>
                <a:path w="285114" h="41910">
                  <a:moveTo>
                    <a:pt x="142494" y="0"/>
                  </a:moveTo>
                  <a:lnTo>
                    <a:pt x="87026" y="1642"/>
                  </a:lnTo>
                  <a:lnTo>
                    <a:pt x="41733" y="6122"/>
                  </a:lnTo>
                  <a:lnTo>
                    <a:pt x="11197" y="12767"/>
                  </a:lnTo>
                  <a:lnTo>
                    <a:pt x="0" y="20904"/>
                  </a:lnTo>
                  <a:lnTo>
                    <a:pt x="11197" y="29040"/>
                  </a:lnTo>
                  <a:lnTo>
                    <a:pt x="41733" y="35685"/>
                  </a:lnTo>
                  <a:lnTo>
                    <a:pt x="87026" y="40165"/>
                  </a:lnTo>
                  <a:lnTo>
                    <a:pt x="142494" y="41808"/>
                  </a:lnTo>
                  <a:lnTo>
                    <a:pt x="197961" y="40165"/>
                  </a:lnTo>
                  <a:lnTo>
                    <a:pt x="243254" y="35685"/>
                  </a:lnTo>
                  <a:lnTo>
                    <a:pt x="273790" y="29040"/>
                  </a:lnTo>
                  <a:lnTo>
                    <a:pt x="284988" y="20904"/>
                  </a:lnTo>
                  <a:lnTo>
                    <a:pt x="273790" y="12767"/>
                  </a:lnTo>
                  <a:lnTo>
                    <a:pt x="243254" y="6122"/>
                  </a:lnTo>
                  <a:lnTo>
                    <a:pt x="197961" y="1642"/>
                  </a:lnTo>
                  <a:lnTo>
                    <a:pt x="142494" y="0"/>
                  </a:lnTo>
                  <a:close/>
                </a:path>
              </a:pathLst>
            </a:custGeom>
            <a:solidFill>
              <a:srgbClr val="66D0F6"/>
            </a:solidFill>
          </p:spPr>
          <p:txBody>
            <a:bodyPr wrap="square" lIns="0" tIns="0" rIns="0" bIns="0" rtlCol="0"/>
            <a:lstStyle/>
            <a:p>
              <a:endParaRPr/>
            </a:p>
          </p:txBody>
        </p:sp>
        <p:sp>
          <p:nvSpPr>
            <p:cNvPr id="158" name="object 82">
              <a:extLst>
                <a:ext uri="{FF2B5EF4-FFF2-40B4-BE49-F238E27FC236}">
                  <a16:creationId xmlns:a16="http://schemas.microsoft.com/office/drawing/2014/main" id="{0BD1802B-0D46-05F4-9674-05681C01ED81}"/>
                </a:ext>
              </a:extLst>
            </p:cNvPr>
            <p:cNvSpPr/>
            <p:nvPr/>
          </p:nvSpPr>
          <p:spPr>
            <a:xfrm>
              <a:off x="2545080" y="2193041"/>
              <a:ext cx="285115" cy="228600"/>
            </a:xfrm>
            <a:custGeom>
              <a:avLst/>
              <a:gdLst/>
              <a:ahLst/>
              <a:cxnLst/>
              <a:rect l="l" t="t" r="r" b="b"/>
              <a:pathLst>
                <a:path w="285114" h="228600">
                  <a:moveTo>
                    <a:pt x="284988" y="20904"/>
                  </a:moveTo>
                  <a:lnTo>
                    <a:pt x="273790" y="29040"/>
                  </a:lnTo>
                  <a:lnTo>
                    <a:pt x="243254" y="35685"/>
                  </a:lnTo>
                  <a:lnTo>
                    <a:pt x="197961" y="40165"/>
                  </a:lnTo>
                  <a:lnTo>
                    <a:pt x="142493" y="41808"/>
                  </a:lnTo>
                  <a:lnTo>
                    <a:pt x="87026" y="40165"/>
                  </a:lnTo>
                  <a:lnTo>
                    <a:pt x="41733" y="35685"/>
                  </a:lnTo>
                  <a:lnTo>
                    <a:pt x="11197" y="29040"/>
                  </a:lnTo>
                  <a:lnTo>
                    <a:pt x="0" y="20904"/>
                  </a:lnTo>
                  <a:lnTo>
                    <a:pt x="11197" y="12767"/>
                  </a:lnTo>
                  <a:lnTo>
                    <a:pt x="41733" y="6122"/>
                  </a:lnTo>
                  <a:lnTo>
                    <a:pt x="87026" y="1642"/>
                  </a:lnTo>
                  <a:lnTo>
                    <a:pt x="142493" y="0"/>
                  </a:lnTo>
                  <a:lnTo>
                    <a:pt x="197961" y="1642"/>
                  </a:lnTo>
                  <a:lnTo>
                    <a:pt x="243254" y="6122"/>
                  </a:lnTo>
                  <a:lnTo>
                    <a:pt x="273790" y="12767"/>
                  </a:lnTo>
                  <a:lnTo>
                    <a:pt x="284988" y="20904"/>
                  </a:lnTo>
                  <a:close/>
                </a:path>
                <a:path w="285114" h="228600">
                  <a:moveTo>
                    <a:pt x="284988" y="20904"/>
                  </a:moveTo>
                  <a:lnTo>
                    <a:pt x="284988" y="207683"/>
                  </a:lnTo>
                  <a:lnTo>
                    <a:pt x="273790" y="215826"/>
                  </a:lnTo>
                  <a:lnTo>
                    <a:pt x="243254" y="222475"/>
                  </a:lnTo>
                  <a:lnTo>
                    <a:pt x="197961" y="226956"/>
                  </a:lnTo>
                  <a:lnTo>
                    <a:pt x="142493" y="228600"/>
                  </a:lnTo>
                  <a:lnTo>
                    <a:pt x="87026" y="226956"/>
                  </a:lnTo>
                  <a:lnTo>
                    <a:pt x="41733" y="222475"/>
                  </a:lnTo>
                  <a:lnTo>
                    <a:pt x="11197" y="215826"/>
                  </a:lnTo>
                  <a:lnTo>
                    <a:pt x="0" y="207683"/>
                  </a:lnTo>
                  <a:lnTo>
                    <a:pt x="0" y="20904"/>
                  </a:lnTo>
                </a:path>
              </a:pathLst>
            </a:custGeom>
            <a:ln w="9144">
              <a:solidFill>
                <a:srgbClr val="000000"/>
              </a:solidFill>
            </a:ln>
          </p:spPr>
          <p:txBody>
            <a:bodyPr wrap="square" lIns="0" tIns="0" rIns="0" bIns="0" rtlCol="0"/>
            <a:lstStyle/>
            <a:p>
              <a:endParaRPr/>
            </a:p>
          </p:txBody>
        </p:sp>
        <p:sp>
          <p:nvSpPr>
            <p:cNvPr id="159" name="object 83">
              <a:extLst>
                <a:ext uri="{FF2B5EF4-FFF2-40B4-BE49-F238E27FC236}">
                  <a16:creationId xmlns:a16="http://schemas.microsoft.com/office/drawing/2014/main" id="{82A993A0-DC4D-0D44-B52B-C4507BA6B955}"/>
                </a:ext>
              </a:extLst>
            </p:cNvPr>
            <p:cNvSpPr/>
            <p:nvPr/>
          </p:nvSpPr>
          <p:spPr>
            <a:xfrm>
              <a:off x="2915411" y="2213945"/>
              <a:ext cx="285115" cy="208279"/>
            </a:xfrm>
            <a:custGeom>
              <a:avLst/>
              <a:gdLst/>
              <a:ahLst/>
              <a:cxnLst/>
              <a:rect l="l" t="t" r="r" b="b"/>
              <a:pathLst>
                <a:path w="285114" h="208280">
                  <a:moveTo>
                    <a:pt x="284988" y="0"/>
                  </a:moveTo>
                  <a:lnTo>
                    <a:pt x="273790" y="8136"/>
                  </a:lnTo>
                  <a:lnTo>
                    <a:pt x="243254" y="14781"/>
                  </a:lnTo>
                  <a:lnTo>
                    <a:pt x="197961" y="19261"/>
                  </a:lnTo>
                  <a:lnTo>
                    <a:pt x="142494" y="20904"/>
                  </a:lnTo>
                  <a:lnTo>
                    <a:pt x="87026" y="19261"/>
                  </a:lnTo>
                  <a:lnTo>
                    <a:pt x="41733" y="14781"/>
                  </a:lnTo>
                  <a:lnTo>
                    <a:pt x="11197" y="8136"/>
                  </a:lnTo>
                  <a:lnTo>
                    <a:pt x="0" y="0"/>
                  </a:lnTo>
                  <a:lnTo>
                    <a:pt x="0" y="186778"/>
                  </a:lnTo>
                  <a:lnTo>
                    <a:pt x="11197" y="194922"/>
                  </a:lnTo>
                  <a:lnTo>
                    <a:pt x="41733" y="201571"/>
                  </a:lnTo>
                  <a:lnTo>
                    <a:pt x="87026" y="206052"/>
                  </a:lnTo>
                  <a:lnTo>
                    <a:pt x="142494" y="207695"/>
                  </a:lnTo>
                  <a:lnTo>
                    <a:pt x="197961" y="206052"/>
                  </a:lnTo>
                  <a:lnTo>
                    <a:pt x="243254" y="201571"/>
                  </a:lnTo>
                  <a:lnTo>
                    <a:pt x="273790" y="194922"/>
                  </a:lnTo>
                  <a:lnTo>
                    <a:pt x="284988" y="186778"/>
                  </a:lnTo>
                  <a:lnTo>
                    <a:pt x="284988" y="0"/>
                  </a:lnTo>
                  <a:close/>
                </a:path>
              </a:pathLst>
            </a:custGeom>
            <a:solidFill>
              <a:srgbClr val="00AFEF"/>
            </a:solidFill>
          </p:spPr>
          <p:txBody>
            <a:bodyPr wrap="square" lIns="0" tIns="0" rIns="0" bIns="0" rtlCol="0"/>
            <a:lstStyle/>
            <a:p>
              <a:endParaRPr/>
            </a:p>
          </p:txBody>
        </p:sp>
        <p:sp>
          <p:nvSpPr>
            <p:cNvPr id="160" name="object 84">
              <a:extLst>
                <a:ext uri="{FF2B5EF4-FFF2-40B4-BE49-F238E27FC236}">
                  <a16:creationId xmlns:a16="http://schemas.microsoft.com/office/drawing/2014/main" id="{34B182BF-E96F-A2D1-4840-4225E3809957}"/>
                </a:ext>
              </a:extLst>
            </p:cNvPr>
            <p:cNvSpPr/>
            <p:nvPr/>
          </p:nvSpPr>
          <p:spPr>
            <a:xfrm>
              <a:off x="2915411" y="2193041"/>
              <a:ext cx="285115" cy="41910"/>
            </a:xfrm>
            <a:custGeom>
              <a:avLst/>
              <a:gdLst/>
              <a:ahLst/>
              <a:cxnLst/>
              <a:rect l="l" t="t" r="r" b="b"/>
              <a:pathLst>
                <a:path w="285114" h="41910">
                  <a:moveTo>
                    <a:pt x="142494" y="0"/>
                  </a:moveTo>
                  <a:lnTo>
                    <a:pt x="87026" y="1642"/>
                  </a:lnTo>
                  <a:lnTo>
                    <a:pt x="41733" y="6122"/>
                  </a:lnTo>
                  <a:lnTo>
                    <a:pt x="11197" y="12767"/>
                  </a:lnTo>
                  <a:lnTo>
                    <a:pt x="0" y="20904"/>
                  </a:lnTo>
                  <a:lnTo>
                    <a:pt x="11197" y="29040"/>
                  </a:lnTo>
                  <a:lnTo>
                    <a:pt x="41733" y="35685"/>
                  </a:lnTo>
                  <a:lnTo>
                    <a:pt x="87026" y="40165"/>
                  </a:lnTo>
                  <a:lnTo>
                    <a:pt x="142494" y="41808"/>
                  </a:lnTo>
                  <a:lnTo>
                    <a:pt x="197961" y="40165"/>
                  </a:lnTo>
                  <a:lnTo>
                    <a:pt x="243254" y="35685"/>
                  </a:lnTo>
                  <a:lnTo>
                    <a:pt x="273790" y="29040"/>
                  </a:lnTo>
                  <a:lnTo>
                    <a:pt x="284988" y="20904"/>
                  </a:lnTo>
                  <a:lnTo>
                    <a:pt x="273790" y="12767"/>
                  </a:lnTo>
                  <a:lnTo>
                    <a:pt x="243254" y="6122"/>
                  </a:lnTo>
                  <a:lnTo>
                    <a:pt x="197961" y="1642"/>
                  </a:lnTo>
                  <a:lnTo>
                    <a:pt x="142494" y="0"/>
                  </a:lnTo>
                  <a:close/>
                </a:path>
              </a:pathLst>
            </a:custGeom>
            <a:solidFill>
              <a:srgbClr val="66D0F6"/>
            </a:solidFill>
          </p:spPr>
          <p:txBody>
            <a:bodyPr wrap="square" lIns="0" tIns="0" rIns="0" bIns="0" rtlCol="0"/>
            <a:lstStyle/>
            <a:p>
              <a:endParaRPr/>
            </a:p>
          </p:txBody>
        </p:sp>
        <p:sp>
          <p:nvSpPr>
            <p:cNvPr id="161" name="object 85">
              <a:extLst>
                <a:ext uri="{FF2B5EF4-FFF2-40B4-BE49-F238E27FC236}">
                  <a16:creationId xmlns:a16="http://schemas.microsoft.com/office/drawing/2014/main" id="{21655293-42B6-A04B-00B1-D1D45CCB0BD6}"/>
                </a:ext>
              </a:extLst>
            </p:cNvPr>
            <p:cNvSpPr/>
            <p:nvPr/>
          </p:nvSpPr>
          <p:spPr>
            <a:xfrm>
              <a:off x="2915411" y="2193041"/>
              <a:ext cx="285115" cy="228600"/>
            </a:xfrm>
            <a:custGeom>
              <a:avLst/>
              <a:gdLst/>
              <a:ahLst/>
              <a:cxnLst/>
              <a:rect l="l" t="t" r="r" b="b"/>
              <a:pathLst>
                <a:path w="285114" h="228600">
                  <a:moveTo>
                    <a:pt x="284988" y="20904"/>
                  </a:moveTo>
                  <a:lnTo>
                    <a:pt x="273790" y="29040"/>
                  </a:lnTo>
                  <a:lnTo>
                    <a:pt x="243254" y="35685"/>
                  </a:lnTo>
                  <a:lnTo>
                    <a:pt x="197961" y="40165"/>
                  </a:lnTo>
                  <a:lnTo>
                    <a:pt x="142493" y="41808"/>
                  </a:lnTo>
                  <a:lnTo>
                    <a:pt x="87026" y="40165"/>
                  </a:lnTo>
                  <a:lnTo>
                    <a:pt x="41733" y="35685"/>
                  </a:lnTo>
                  <a:lnTo>
                    <a:pt x="11197" y="29040"/>
                  </a:lnTo>
                  <a:lnTo>
                    <a:pt x="0" y="20904"/>
                  </a:lnTo>
                  <a:lnTo>
                    <a:pt x="11197" y="12767"/>
                  </a:lnTo>
                  <a:lnTo>
                    <a:pt x="41733" y="6122"/>
                  </a:lnTo>
                  <a:lnTo>
                    <a:pt x="87026" y="1642"/>
                  </a:lnTo>
                  <a:lnTo>
                    <a:pt x="142493" y="0"/>
                  </a:lnTo>
                  <a:lnTo>
                    <a:pt x="197961" y="1642"/>
                  </a:lnTo>
                  <a:lnTo>
                    <a:pt x="243254" y="6122"/>
                  </a:lnTo>
                  <a:lnTo>
                    <a:pt x="273790" y="12767"/>
                  </a:lnTo>
                  <a:lnTo>
                    <a:pt x="284988" y="20904"/>
                  </a:lnTo>
                  <a:close/>
                </a:path>
                <a:path w="285114" h="228600">
                  <a:moveTo>
                    <a:pt x="284988" y="20904"/>
                  </a:moveTo>
                  <a:lnTo>
                    <a:pt x="284988" y="207683"/>
                  </a:lnTo>
                  <a:lnTo>
                    <a:pt x="273790" y="215826"/>
                  </a:lnTo>
                  <a:lnTo>
                    <a:pt x="243254" y="222475"/>
                  </a:lnTo>
                  <a:lnTo>
                    <a:pt x="197961" y="226956"/>
                  </a:lnTo>
                  <a:lnTo>
                    <a:pt x="142493" y="228600"/>
                  </a:lnTo>
                  <a:lnTo>
                    <a:pt x="87026" y="226956"/>
                  </a:lnTo>
                  <a:lnTo>
                    <a:pt x="41733" y="222475"/>
                  </a:lnTo>
                  <a:lnTo>
                    <a:pt x="11197" y="215826"/>
                  </a:lnTo>
                  <a:lnTo>
                    <a:pt x="0" y="207683"/>
                  </a:lnTo>
                  <a:lnTo>
                    <a:pt x="0" y="20904"/>
                  </a:lnTo>
                </a:path>
              </a:pathLst>
            </a:custGeom>
            <a:ln w="9144">
              <a:solidFill>
                <a:srgbClr val="000000"/>
              </a:solidFill>
            </a:ln>
          </p:spPr>
          <p:txBody>
            <a:bodyPr wrap="square" lIns="0" tIns="0" rIns="0" bIns="0" rtlCol="0"/>
            <a:lstStyle/>
            <a:p>
              <a:endParaRPr/>
            </a:p>
          </p:txBody>
        </p:sp>
        <p:sp>
          <p:nvSpPr>
            <p:cNvPr id="162" name="object 86">
              <a:extLst>
                <a:ext uri="{FF2B5EF4-FFF2-40B4-BE49-F238E27FC236}">
                  <a16:creationId xmlns:a16="http://schemas.microsoft.com/office/drawing/2014/main" id="{11349ED0-EAD6-B7B6-1AD6-D72F4A640A78}"/>
                </a:ext>
              </a:extLst>
            </p:cNvPr>
            <p:cNvSpPr/>
            <p:nvPr/>
          </p:nvSpPr>
          <p:spPr>
            <a:xfrm>
              <a:off x="1798320" y="5310573"/>
              <a:ext cx="285115" cy="206375"/>
            </a:xfrm>
            <a:custGeom>
              <a:avLst/>
              <a:gdLst/>
              <a:ahLst/>
              <a:cxnLst/>
              <a:rect l="l" t="t" r="r" b="b"/>
              <a:pathLst>
                <a:path w="285114" h="206375">
                  <a:moveTo>
                    <a:pt x="284988" y="0"/>
                  </a:moveTo>
                  <a:lnTo>
                    <a:pt x="273790" y="8082"/>
                  </a:lnTo>
                  <a:lnTo>
                    <a:pt x="243254" y="14682"/>
                  </a:lnTo>
                  <a:lnTo>
                    <a:pt x="197961" y="19132"/>
                  </a:lnTo>
                  <a:lnTo>
                    <a:pt x="142494" y="20764"/>
                  </a:lnTo>
                  <a:lnTo>
                    <a:pt x="87026" y="19132"/>
                  </a:lnTo>
                  <a:lnTo>
                    <a:pt x="41733" y="14682"/>
                  </a:lnTo>
                  <a:lnTo>
                    <a:pt x="11197" y="8082"/>
                  </a:lnTo>
                  <a:lnTo>
                    <a:pt x="0" y="0"/>
                  </a:lnTo>
                  <a:lnTo>
                    <a:pt x="0" y="185534"/>
                  </a:lnTo>
                  <a:lnTo>
                    <a:pt x="11197" y="193618"/>
                  </a:lnTo>
                  <a:lnTo>
                    <a:pt x="41733" y="200223"/>
                  </a:lnTo>
                  <a:lnTo>
                    <a:pt x="87026" y="204677"/>
                  </a:lnTo>
                  <a:lnTo>
                    <a:pt x="142494" y="206311"/>
                  </a:lnTo>
                  <a:lnTo>
                    <a:pt x="197961" y="204677"/>
                  </a:lnTo>
                  <a:lnTo>
                    <a:pt x="243254" y="200223"/>
                  </a:lnTo>
                  <a:lnTo>
                    <a:pt x="273790" y="193618"/>
                  </a:lnTo>
                  <a:lnTo>
                    <a:pt x="284988" y="185534"/>
                  </a:lnTo>
                  <a:lnTo>
                    <a:pt x="284988" y="0"/>
                  </a:lnTo>
                  <a:close/>
                </a:path>
              </a:pathLst>
            </a:custGeom>
            <a:solidFill>
              <a:srgbClr val="B7DEE8"/>
            </a:solidFill>
          </p:spPr>
          <p:txBody>
            <a:bodyPr wrap="square" lIns="0" tIns="0" rIns="0" bIns="0" rtlCol="0"/>
            <a:lstStyle/>
            <a:p>
              <a:endParaRPr/>
            </a:p>
          </p:txBody>
        </p:sp>
        <p:sp>
          <p:nvSpPr>
            <p:cNvPr id="163" name="object 87">
              <a:extLst>
                <a:ext uri="{FF2B5EF4-FFF2-40B4-BE49-F238E27FC236}">
                  <a16:creationId xmlns:a16="http://schemas.microsoft.com/office/drawing/2014/main" id="{6DB70964-4221-D240-CC1B-E80E35EC072F}"/>
                </a:ext>
              </a:extLst>
            </p:cNvPr>
            <p:cNvSpPr/>
            <p:nvPr/>
          </p:nvSpPr>
          <p:spPr>
            <a:xfrm>
              <a:off x="1798320" y="5289809"/>
              <a:ext cx="285115" cy="41910"/>
            </a:xfrm>
            <a:custGeom>
              <a:avLst/>
              <a:gdLst/>
              <a:ahLst/>
              <a:cxnLst/>
              <a:rect l="l" t="t" r="r" b="b"/>
              <a:pathLst>
                <a:path w="285114" h="41910">
                  <a:moveTo>
                    <a:pt x="142494" y="0"/>
                  </a:moveTo>
                  <a:lnTo>
                    <a:pt x="87026" y="1631"/>
                  </a:lnTo>
                  <a:lnTo>
                    <a:pt x="41733" y="6081"/>
                  </a:lnTo>
                  <a:lnTo>
                    <a:pt x="11197" y="12681"/>
                  </a:lnTo>
                  <a:lnTo>
                    <a:pt x="0" y="20764"/>
                  </a:lnTo>
                  <a:lnTo>
                    <a:pt x="11197" y="28847"/>
                  </a:lnTo>
                  <a:lnTo>
                    <a:pt x="41733" y="35447"/>
                  </a:lnTo>
                  <a:lnTo>
                    <a:pt x="87026" y="39897"/>
                  </a:lnTo>
                  <a:lnTo>
                    <a:pt x="142494" y="41529"/>
                  </a:lnTo>
                  <a:lnTo>
                    <a:pt x="197961" y="39897"/>
                  </a:lnTo>
                  <a:lnTo>
                    <a:pt x="243254" y="35447"/>
                  </a:lnTo>
                  <a:lnTo>
                    <a:pt x="273790" y="28847"/>
                  </a:lnTo>
                  <a:lnTo>
                    <a:pt x="284988" y="20764"/>
                  </a:lnTo>
                  <a:lnTo>
                    <a:pt x="273790" y="12681"/>
                  </a:lnTo>
                  <a:lnTo>
                    <a:pt x="243254" y="6081"/>
                  </a:lnTo>
                  <a:lnTo>
                    <a:pt x="197961" y="1631"/>
                  </a:lnTo>
                  <a:lnTo>
                    <a:pt x="142494" y="0"/>
                  </a:lnTo>
                  <a:close/>
                </a:path>
              </a:pathLst>
            </a:custGeom>
            <a:solidFill>
              <a:srgbClr val="D3EBF0"/>
            </a:solidFill>
          </p:spPr>
          <p:txBody>
            <a:bodyPr wrap="square" lIns="0" tIns="0" rIns="0" bIns="0" rtlCol="0"/>
            <a:lstStyle/>
            <a:p>
              <a:endParaRPr/>
            </a:p>
          </p:txBody>
        </p:sp>
        <p:sp>
          <p:nvSpPr>
            <p:cNvPr id="164" name="object 88">
              <a:extLst>
                <a:ext uri="{FF2B5EF4-FFF2-40B4-BE49-F238E27FC236}">
                  <a16:creationId xmlns:a16="http://schemas.microsoft.com/office/drawing/2014/main" id="{80931A61-2943-CD4F-A9E7-BE2758EC2CF9}"/>
                </a:ext>
              </a:extLst>
            </p:cNvPr>
            <p:cNvSpPr/>
            <p:nvPr/>
          </p:nvSpPr>
          <p:spPr>
            <a:xfrm>
              <a:off x="1798320" y="5289809"/>
              <a:ext cx="285115" cy="227329"/>
            </a:xfrm>
            <a:custGeom>
              <a:avLst/>
              <a:gdLst/>
              <a:ahLst/>
              <a:cxnLst/>
              <a:rect l="l" t="t" r="r" b="b"/>
              <a:pathLst>
                <a:path w="285114" h="227329">
                  <a:moveTo>
                    <a:pt x="284988" y="20764"/>
                  </a:moveTo>
                  <a:lnTo>
                    <a:pt x="273790" y="28847"/>
                  </a:lnTo>
                  <a:lnTo>
                    <a:pt x="243254" y="35447"/>
                  </a:lnTo>
                  <a:lnTo>
                    <a:pt x="197961" y="39897"/>
                  </a:lnTo>
                  <a:lnTo>
                    <a:pt x="142493" y="41529"/>
                  </a:lnTo>
                  <a:lnTo>
                    <a:pt x="87026" y="39897"/>
                  </a:lnTo>
                  <a:lnTo>
                    <a:pt x="41733" y="35447"/>
                  </a:lnTo>
                  <a:lnTo>
                    <a:pt x="11197" y="28847"/>
                  </a:lnTo>
                  <a:lnTo>
                    <a:pt x="0" y="20764"/>
                  </a:lnTo>
                  <a:lnTo>
                    <a:pt x="11197" y="12681"/>
                  </a:lnTo>
                  <a:lnTo>
                    <a:pt x="41733" y="6081"/>
                  </a:lnTo>
                  <a:lnTo>
                    <a:pt x="87026" y="1631"/>
                  </a:lnTo>
                  <a:lnTo>
                    <a:pt x="142493" y="0"/>
                  </a:lnTo>
                  <a:lnTo>
                    <a:pt x="197961" y="1631"/>
                  </a:lnTo>
                  <a:lnTo>
                    <a:pt x="243254" y="6081"/>
                  </a:lnTo>
                  <a:lnTo>
                    <a:pt x="273790" y="12681"/>
                  </a:lnTo>
                  <a:lnTo>
                    <a:pt x="284988" y="20764"/>
                  </a:lnTo>
                  <a:close/>
                </a:path>
                <a:path w="285114" h="227329">
                  <a:moveTo>
                    <a:pt x="284988" y="20764"/>
                  </a:moveTo>
                  <a:lnTo>
                    <a:pt x="284988" y="206298"/>
                  </a:lnTo>
                  <a:lnTo>
                    <a:pt x="273790" y="214383"/>
                  </a:lnTo>
                  <a:lnTo>
                    <a:pt x="243254" y="220987"/>
                  </a:lnTo>
                  <a:lnTo>
                    <a:pt x="197961" y="225442"/>
                  </a:lnTo>
                  <a:lnTo>
                    <a:pt x="142493" y="227076"/>
                  </a:lnTo>
                  <a:lnTo>
                    <a:pt x="87026" y="225442"/>
                  </a:lnTo>
                  <a:lnTo>
                    <a:pt x="41733" y="220987"/>
                  </a:lnTo>
                  <a:lnTo>
                    <a:pt x="11197" y="214383"/>
                  </a:lnTo>
                  <a:lnTo>
                    <a:pt x="0" y="206298"/>
                  </a:lnTo>
                  <a:lnTo>
                    <a:pt x="0" y="20764"/>
                  </a:lnTo>
                </a:path>
              </a:pathLst>
            </a:custGeom>
            <a:ln w="9144">
              <a:solidFill>
                <a:srgbClr val="000000"/>
              </a:solidFill>
              <a:prstDash val="sysDash"/>
            </a:ln>
          </p:spPr>
          <p:txBody>
            <a:bodyPr wrap="square" lIns="0" tIns="0" rIns="0" bIns="0" rtlCol="0"/>
            <a:lstStyle/>
            <a:p>
              <a:endParaRPr/>
            </a:p>
          </p:txBody>
        </p:sp>
        <p:sp>
          <p:nvSpPr>
            <p:cNvPr id="165" name="object 89">
              <a:extLst>
                <a:ext uri="{FF2B5EF4-FFF2-40B4-BE49-F238E27FC236}">
                  <a16:creationId xmlns:a16="http://schemas.microsoft.com/office/drawing/2014/main" id="{A06518B5-3C60-FAD6-167F-5821620CF3B9}"/>
                </a:ext>
              </a:extLst>
            </p:cNvPr>
            <p:cNvSpPr/>
            <p:nvPr/>
          </p:nvSpPr>
          <p:spPr>
            <a:xfrm>
              <a:off x="1056132" y="3662177"/>
              <a:ext cx="287020" cy="227329"/>
            </a:xfrm>
            <a:custGeom>
              <a:avLst/>
              <a:gdLst/>
              <a:ahLst/>
              <a:cxnLst/>
              <a:rect l="l" t="t" r="r" b="b"/>
              <a:pathLst>
                <a:path w="287019" h="227329">
                  <a:moveTo>
                    <a:pt x="286512" y="20764"/>
                  </a:moveTo>
                  <a:lnTo>
                    <a:pt x="275254" y="28847"/>
                  </a:lnTo>
                  <a:lnTo>
                    <a:pt x="244554" y="35447"/>
                  </a:lnTo>
                  <a:lnTo>
                    <a:pt x="199018" y="39897"/>
                  </a:lnTo>
                  <a:lnTo>
                    <a:pt x="143256" y="41528"/>
                  </a:lnTo>
                  <a:lnTo>
                    <a:pt x="87493" y="39897"/>
                  </a:lnTo>
                  <a:lnTo>
                    <a:pt x="41957" y="35447"/>
                  </a:lnTo>
                  <a:lnTo>
                    <a:pt x="11257" y="28847"/>
                  </a:lnTo>
                  <a:lnTo>
                    <a:pt x="0" y="20764"/>
                  </a:lnTo>
                  <a:lnTo>
                    <a:pt x="11257" y="12681"/>
                  </a:lnTo>
                  <a:lnTo>
                    <a:pt x="41957" y="6081"/>
                  </a:lnTo>
                  <a:lnTo>
                    <a:pt x="87493" y="1631"/>
                  </a:lnTo>
                  <a:lnTo>
                    <a:pt x="143256" y="0"/>
                  </a:lnTo>
                  <a:lnTo>
                    <a:pt x="199018" y="1631"/>
                  </a:lnTo>
                  <a:lnTo>
                    <a:pt x="244554" y="6081"/>
                  </a:lnTo>
                  <a:lnTo>
                    <a:pt x="275254" y="12681"/>
                  </a:lnTo>
                  <a:lnTo>
                    <a:pt x="286512" y="20764"/>
                  </a:lnTo>
                  <a:close/>
                </a:path>
                <a:path w="287019" h="227329">
                  <a:moveTo>
                    <a:pt x="286512" y="20764"/>
                  </a:moveTo>
                  <a:lnTo>
                    <a:pt x="286512" y="206298"/>
                  </a:lnTo>
                  <a:lnTo>
                    <a:pt x="275254" y="214383"/>
                  </a:lnTo>
                  <a:lnTo>
                    <a:pt x="244554" y="220987"/>
                  </a:lnTo>
                  <a:lnTo>
                    <a:pt x="199018" y="225442"/>
                  </a:lnTo>
                  <a:lnTo>
                    <a:pt x="143256" y="227075"/>
                  </a:lnTo>
                  <a:lnTo>
                    <a:pt x="87493" y="225442"/>
                  </a:lnTo>
                  <a:lnTo>
                    <a:pt x="41957" y="220987"/>
                  </a:lnTo>
                  <a:lnTo>
                    <a:pt x="11257" y="214383"/>
                  </a:lnTo>
                  <a:lnTo>
                    <a:pt x="0" y="206298"/>
                  </a:lnTo>
                  <a:lnTo>
                    <a:pt x="0" y="20764"/>
                  </a:lnTo>
                </a:path>
              </a:pathLst>
            </a:custGeom>
            <a:ln w="9144">
              <a:solidFill>
                <a:srgbClr val="000000"/>
              </a:solidFill>
            </a:ln>
          </p:spPr>
          <p:txBody>
            <a:bodyPr wrap="square" lIns="0" tIns="0" rIns="0" bIns="0" rtlCol="0"/>
            <a:lstStyle/>
            <a:p>
              <a:endParaRPr/>
            </a:p>
          </p:txBody>
        </p:sp>
        <p:sp>
          <p:nvSpPr>
            <p:cNvPr id="166" name="object 90">
              <a:extLst>
                <a:ext uri="{FF2B5EF4-FFF2-40B4-BE49-F238E27FC236}">
                  <a16:creationId xmlns:a16="http://schemas.microsoft.com/office/drawing/2014/main" id="{0D64956A-756A-EC10-E3F8-8024AB1C0797}"/>
                </a:ext>
              </a:extLst>
            </p:cNvPr>
            <p:cNvSpPr/>
            <p:nvPr/>
          </p:nvSpPr>
          <p:spPr>
            <a:xfrm>
              <a:off x="1062990" y="3691890"/>
              <a:ext cx="274320" cy="180975"/>
            </a:xfrm>
            <a:custGeom>
              <a:avLst/>
              <a:gdLst/>
              <a:ahLst/>
              <a:cxnLst/>
              <a:rect l="l" t="t" r="r" b="b"/>
              <a:pathLst>
                <a:path w="274319" h="180975">
                  <a:moveTo>
                    <a:pt x="0" y="0"/>
                  </a:moveTo>
                  <a:lnTo>
                    <a:pt x="273837" y="180975"/>
                  </a:lnTo>
                </a:path>
              </a:pathLst>
            </a:custGeom>
            <a:ln w="25908">
              <a:solidFill>
                <a:srgbClr val="7E7E7E"/>
              </a:solidFill>
            </a:ln>
          </p:spPr>
          <p:txBody>
            <a:bodyPr wrap="square" lIns="0" tIns="0" rIns="0" bIns="0" rtlCol="0"/>
            <a:lstStyle/>
            <a:p>
              <a:endParaRPr/>
            </a:p>
          </p:txBody>
        </p:sp>
        <p:sp>
          <p:nvSpPr>
            <p:cNvPr id="167" name="object 91">
              <a:extLst>
                <a:ext uri="{FF2B5EF4-FFF2-40B4-BE49-F238E27FC236}">
                  <a16:creationId xmlns:a16="http://schemas.microsoft.com/office/drawing/2014/main" id="{6301E1F4-833D-ACB4-1B41-011B2DBA0BC7}"/>
                </a:ext>
              </a:extLst>
            </p:cNvPr>
            <p:cNvSpPr/>
            <p:nvPr/>
          </p:nvSpPr>
          <p:spPr>
            <a:xfrm>
              <a:off x="1062990" y="3688840"/>
              <a:ext cx="271780" cy="180975"/>
            </a:xfrm>
            <a:custGeom>
              <a:avLst/>
              <a:gdLst/>
              <a:ahLst/>
              <a:cxnLst/>
              <a:rect l="l" t="t" r="r" b="b"/>
              <a:pathLst>
                <a:path w="271780" h="180975">
                  <a:moveTo>
                    <a:pt x="0" y="180975"/>
                  </a:moveTo>
                  <a:lnTo>
                    <a:pt x="271462" y="0"/>
                  </a:lnTo>
                </a:path>
              </a:pathLst>
            </a:custGeom>
            <a:ln w="25908">
              <a:solidFill>
                <a:srgbClr val="7E7E7E"/>
              </a:solidFill>
            </a:ln>
          </p:spPr>
          <p:txBody>
            <a:bodyPr wrap="square" lIns="0" tIns="0" rIns="0" bIns="0" rtlCol="0"/>
            <a:lstStyle/>
            <a:p>
              <a:endParaRPr/>
            </a:p>
          </p:txBody>
        </p:sp>
        <p:sp>
          <p:nvSpPr>
            <p:cNvPr id="168" name="object 92">
              <a:extLst>
                <a:ext uri="{FF2B5EF4-FFF2-40B4-BE49-F238E27FC236}">
                  <a16:creationId xmlns:a16="http://schemas.microsoft.com/office/drawing/2014/main" id="{FA322368-5319-4C93-5B0D-240CDE40188A}"/>
                </a:ext>
              </a:extLst>
            </p:cNvPr>
            <p:cNvSpPr/>
            <p:nvPr/>
          </p:nvSpPr>
          <p:spPr>
            <a:xfrm>
              <a:off x="1427988" y="3662177"/>
              <a:ext cx="287020" cy="227329"/>
            </a:xfrm>
            <a:custGeom>
              <a:avLst/>
              <a:gdLst/>
              <a:ahLst/>
              <a:cxnLst/>
              <a:rect l="l" t="t" r="r" b="b"/>
              <a:pathLst>
                <a:path w="287019" h="227329">
                  <a:moveTo>
                    <a:pt x="286512" y="20764"/>
                  </a:moveTo>
                  <a:lnTo>
                    <a:pt x="275254" y="28847"/>
                  </a:lnTo>
                  <a:lnTo>
                    <a:pt x="244554" y="35447"/>
                  </a:lnTo>
                  <a:lnTo>
                    <a:pt x="199018" y="39897"/>
                  </a:lnTo>
                  <a:lnTo>
                    <a:pt x="143256" y="41528"/>
                  </a:lnTo>
                  <a:lnTo>
                    <a:pt x="87493" y="39897"/>
                  </a:lnTo>
                  <a:lnTo>
                    <a:pt x="41957" y="35447"/>
                  </a:lnTo>
                  <a:lnTo>
                    <a:pt x="11257" y="28847"/>
                  </a:lnTo>
                  <a:lnTo>
                    <a:pt x="0" y="20764"/>
                  </a:lnTo>
                  <a:lnTo>
                    <a:pt x="11257" y="12681"/>
                  </a:lnTo>
                  <a:lnTo>
                    <a:pt x="41957" y="6081"/>
                  </a:lnTo>
                  <a:lnTo>
                    <a:pt x="87493" y="1631"/>
                  </a:lnTo>
                  <a:lnTo>
                    <a:pt x="143256" y="0"/>
                  </a:lnTo>
                  <a:lnTo>
                    <a:pt x="199018" y="1631"/>
                  </a:lnTo>
                  <a:lnTo>
                    <a:pt x="244554" y="6081"/>
                  </a:lnTo>
                  <a:lnTo>
                    <a:pt x="275254" y="12681"/>
                  </a:lnTo>
                  <a:lnTo>
                    <a:pt x="286512" y="20764"/>
                  </a:lnTo>
                  <a:close/>
                </a:path>
                <a:path w="287019" h="227329">
                  <a:moveTo>
                    <a:pt x="286512" y="20764"/>
                  </a:moveTo>
                  <a:lnTo>
                    <a:pt x="286512" y="206298"/>
                  </a:lnTo>
                  <a:lnTo>
                    <a:pt x="275254" y="214383"/>
                  </a:lnTo>
                  <a:lnTo>
                    <a:pt x="244554" y="220987"/>
                  </a:lnTo>
                  <a:lnTo>
                    <a:pt x="199018" y="225442"/>
                  </a:lnTo>
                  <a:lnTo>
                    <a:pt x="143256" y="227075"/>
                  </a:lnTo>
                  <a:lnTo>
                    <a:pt x="87493" y="225442"/>
                  </a:lnTo>
                  <a:lnTo>
                    <a:pt x="41957" y="220987"/>
                  </a:lnTo>
                  <a:lnTo>
                    <a:pt x="11257" y="214383"/>
                  </a:lnTo>
                  <a:lnTo>
                    <a:pt x="0" y="206298"/>
                  </a:lnTo>
                  <a:lnTo>
                    <a:pt x="0" y="20764"/>
                  </a:lnTo>
                </a:path>
              </a:pathLst>
            </a:custGeom>
            <a:ln w="9144">
              <a:solidFill>
                <a:srgbClr val="000000"/>
              </a:solidFill>
            </a:ln>
          </p:spPr>
          <p:txBody>
            <a:bodyPr wrap="square" lIns="0" tIns="0" rIns="0" bIns="0" rtlCol="0"/>
            <a:lstStyle/>
            <a:p>
              <a:endParaRPr/>
            </a:p>
          </p:txBody>
        </p:sp>
      </p:grpSp>
      <p:sp>
        <p:nvSpPr>
          <p:cNvPr id="169" name="object 93">
            <a:extLst>
              <a:ext uri="{FF2B5EF4-FFF2-40B4-BE49-F238E27FC236}">
                <a16:creationId xmlns:a16="http://schemas.microsoft.com/office/drawing/2014/main" id="{FBA07434-7501-7905-3C49-737D760887F0}"/>
              </a:ext>
            </a:extLst>
          </p:cNvPr>
          <p:cNvSpPr txBox="1"/>
          <p:nvPr/>
        </p:nvSpPr>
        <p:spPr>
          <a:xfrm>
            <a:off x="2223841" y="3318202"/>
            <a:ext cx="553085" cy="162560"/>
          </a:xfrm>
          <a:prstGeom prst="rect">
            <a:avLst/>
          </a:prstGeom>
        </p:spPr>
        <p:txBody>
          <a:bodyPr vert="horz" wrap="square" lIns="0" tIns="12700" rIns="0" bIns="0" rtlCol="0">
            <a:spAutoFit/>
          </a:bodyPr>
          <a:lstStyle/>
          <a:p>
            <a:pPr marL="12700">
              <a:lnSpc>
                <a:spcPct val="100000"/>
              </a:lnSpc>
              <a:spcBef>
                <a:spcPts val="100"/>
              </a:spcBef>
              <a:tabLst>
                <a:tab pos="384175" algn="l"/>
              </a:tabLst>
            </a:pPr>
            <a:r>
              <a:rPr sz="900" b="1" i="1" dirty="0">
                <a:solidFill>
                  <a:srgbClr val="7E7E7E"/>
                </a:solidFill>
                <a:latin typeface="メイリオ"/>
                <a:cs typeface="メイリオ"/>
              </a:rPr>
              <a:t>34	50</a:t>
            </a:r>
            <a:endParaRPr sz="900">
              <a:latin typeface="メイリオ"/>
              <a:cs typeface="メイリオ"/>
            </a:endParaRPr>
          </a:p>
        </p:txBody>
      </p:sp>
      <p:grpSp>
        <p:nvGrpSpPr>
          <p:cNvPr id="170" name="object 94">
            <a:extLst>
              <a:ext uri="{FF2B5EF4-FFF2-40B4-BE49-F238E27FC236}">
                <a16:creationId xmlns:a16="http://schemas.microsoft.com/office/drawing/2014/main" id="{D5A7886B-9E3B-1C91-92F6-26C109922CCC}"/>
              </a:ext>
            </a:extLst>
          </p:cNvPr>
          <p:cNvGrpSpPr/>
          <p:nvPr/>
        </p:nvGrpSpPr>
        <p:grpSpPr>
          <a:xfrm>
            <a:off x="2166469" y="3475105"/>
            <a:ext cx="670560" cy="2396490"/>
            <a:chOff x="1051369" y="3675823"/>
            <a:chExt cx="670560" cy="2396490"/>
          </a:xfrm>
        </p:grpSpPr>
        <p:sp>
          <p:nvSpPr>
            <p:cNvPr id="171" name="object 95">
              <a:extLst>
                <a:ext uri="{FF2B5EF4-FFF2-40B4-BE49-F238E27FC236}">
                  <a16:creationId xmlns:a16="http://schemas.microsoft.com/office/drawing/2014/main" id="{AE1F5FEC-3704-ABBF-66CE-68FDD38DA21B}"/>
                </a:ext>
              </a:extLst>
            </p:cNvPr>
            <p:cNvSpPr/>
            <p:nvPr/>
          </p:nvSpPr>
          <p:spPr>
            <a:xfrm>
              <a:off x="1434846" y="3691890"/>
              <a:ext cx="274320" cy="180975"/>
            </a:xfrm>
            <a:custGeom>
              <a:avLst/>
              <a:gdLst/>
              <a:ahLst/>
              <a:cxnLst/>
              <a:rect l="l" t="t" r="r" b="b"/>
              <a:pathLst>
                <a:path w="274319" h="180975">
                  <a:moveTo>
                    <a:pt x="0" y="0"/>
                  </a:moveTo>
                  <a:lnTo>
                    <a:pt x="273837" y="180975"/>
                  </a:lnTo>
                </a:path>
              </a:pathLst>
            </a:custGeom>
            <a:ln w="25908">
              <a:solidFill>
                <a:srgbClr val="7E7E7E"/>
              </a:solidFill>
            </a:ln>
          </p:spPr>
          <p:txBody>
            <a:bodyPr wrap="square" lIns="0" tIns="0" rIns="0" bIns="0" rtlCol="0"/>
            <a:lstStyle/>
            <a:p>
              <a:endParaRPr/>
            </a:p>
          </p:txBody>
        </p:sp>
        <p:sp>
          <p:nvSpPr>
            <p:cNvPr id="172" name="object 96">
              <a:extLst>
                <a:ext uri="{FF2B5EF4-FFF2-40B4-BE49-F238E27FC236}">
                  <a16:creationId xmlns:a16="http://schemas.microsoft.com/office/drawing/2014/main" id="{4CCDEC2C-4B54-6030-FACB-B753B4617A65}"/>
                </a:ext>
              </a:extLst>
            </p:cNvPr>
            <p:cNvSpPr/>
            <p:nvPr/>
          </p:nvSpPr>
          <p:spPr>
            <a:xfrm>
              <a:off x="1434846" y="3688840"/>
              <a:ext cx="271780" cy="180975"/>
            </a:xfrm>
            <a:custGeom>
              <a:avLst/>
              <a:gdLst/>
              <a:ahLst/>
              <a:cxnLst/>
              <a:rect l="l" t="t" r="r" b="b"/>
              <a:pathLst>
                <a:path w="271780" h="180975">
                  <a:moveTo>
                    <a:pt x="0" y="180975"/>
                  </a:moveTo>
                  <a:lnTo>
                    <a:pt x="271462" y="0"/>
                  </a:lnTo>
                </a:path>
              </a:pathLst>
            </a:custGeom>
            <a:ln w="25908">
              <a:solidFill>
                <a:srgbClr val="7E7E7E"/>
              </a:solidFill>
            </a:ln>
          </p:spPr>
          <p:txBody>
            <a:bodyPr wrap="square" lIns="0" tIns="0" rIns="0" bIns="0" rtlCol="0"/>
            <a:lstStyle/>
            <a:p>
              <a:endParaRPr/>
            </a:p>
          </p:txBody>
        </p:sp>
        <p:sp>
          <p:nvSpPr>
            <p:cNvPr id="173" name="object 97">
              <a:extLst>
                <a:ext uri="{FF2B5EF4-FFF2-40B4-BE49-F238E27FC236}">
                  <a16:creationId xmlns:a16="http://schemas.microsoft.com/office/drawing/2014/main" id="{2FEBE770-A85E-8388-4A26-09B62978EB93}"/>
                </a:ext>
              </a:extLst>
            </p:cNvPr>
            <p:cNvSpPr/>
            <p:nvPr/>
          </p:nvSpPr>
          <p:spPr>
            <a:xfrm>
              <a:off x="1056132" y="5838447"/>
              <a:ext cx="287020" cy="228600"/>
            </a:xfrm>
            <a:custGeom>
              <a:avLst/>
              <a:gdLst/>
              <a:ahLst/>
              <a:cxnLst/>
              <a:rect l="l" t="t" r="r" b="b"/>
              <a:pathLst>
                <a:path w="287019" h="228600">
                  <a:moveTo>
                    <a:pt x="286512" y="20904"/>
                  </a:moveTo>
                  <a:lnTo>
                    <a:pt x="275254" y="29040"/>
                  </a:lnTo>
                  <a:lnTo>
                    <a:pt x="244554" y="35685"/>
                  </a:lnTo>
                  <a:lnTo>
                    <a:pt x="199018" y="40165"/>
                  </a:lnTo>
                  <a:lnTo>
                    <a:pt x="143256" y="41808"/>
                  </a:lnTo>
                  <a:lnTo>
                    <a:pt x="87493" y="40165"/>
                  </a:lnTo>
                  <a:lnTo>
                    <a:pt x="41957" y="35685"/>
                  </a:lnTo>
                  <a:lnTo>
                    <a:pt x="11257" y="29040"/>
                  </a:lnTo>
                  <a:lnTo>
                    <a:pt x="0" y="20904"/>
                  </a:lnTo>
                  <a:lnTo>
                    <a:pt x="11257" y="12767"/>
                  </a:lnTo>
                  <a:lnTo>
                    <a:pt x="41957" y="6122"/>
                  </a:lnTo>
                  <a:lnTo>
                    <a:pt x="87493" y="1642"/>
                  </a:lnTo>
                  <a:lnTo>
                    <a:pt x="143256" y="0"/>
                  </a:lnTo>
                  <a:lnTo>
                    <a:pt x="199018" y="1642"/>
                  </a:lnTo>
                  <a:lnTo>
                    <a:pt x="244554" y="6122"/>
                  </a:lnTo>
                  <a:lnTo>
                    <a:pt x="275254" y="12767"/>
                  </a:lnTo>
                  <a:lnTo>
                    <a:pt x="286512" y="20904"/>
                  </a:lnTo>
                  <a:close/>
                </a:path>
                <a:path w="287019" h="228600">
                  <a:moveTo>
                    <a:pt x="286512" y="20904"/>
                  </a:moveTo>
                  <a:lnTo>
                    <a:pt x="286512" y="207683"/>
                  </a:lnTo>
                  <a:lnTo>
                    <a:pt x="275254" y="215826"/>
                  </a:lnTo>
                  <a:lnTo>
                    <a:pt x="244554" y="222475"/>
                  </a:lnTo>
                  <a:lnTo>
                    <a:pt x="199018" y="226956"/>
                  </a:lnTo>
                  <a:lnTo>
                    <a:pt x="143256" y="228599"/>
                  </a:lnTo>
                  <a:lnTo>
                    <a:pt x="87493" y="226956"/>
                  </a:lnTo>
                  <a:lnTo>
                    <a:pt x="41957" y="222475"/>
                  </a:lnTo>
                  <a:lnTo>
                    <a:pt x="11257" y="215826"/>
                  </a:lnTo>
                  <a:lnTo>
                    <a:pt x="0" y="207683"/>
                  </a:lnTo>
                  <a:lnTo>
                    <a:pt x="0" y="20904"/>
                  </a:lnTo>
                </a:path>
              </a:pathLst>
            </a:custGeom>
            <a:ln w="9144">
              <a:solidFill>
                <a:srgbClr val="000000"/>
              </a:solidFill>
            </a:ln>
          </p:spPr>
          <p:txBody>
            <a:bodyPr wrap="square" lIns="0" tIns="0" rIns="0" bIns="0" rtlCol="0"/>
            <a:lstStyle/>
            <a:p>
              <a:endParaRPr/>
            </a:p>
          </p:txBody>
        </p:sp>
      </p:grpSp>
      <p:sp>
        <p:nvSpPr>
          <p:cNvPr id="174" name="object 98">
            <a:extLst>
              <a:ext uri="{FF2B5EF4-FFF2-40B4-BE49-F238E27FC236}">
                <a16:creationId xmlns:a16="http://schemas.microsoft.com/office/drawing/2014/main" id="{F04DD2D1-46DD-06C5-FD7C-0005479BACB3}"/>
              </a:ext>
            </a:extLst>
          </p:cNvPr>
          <p:cNvSpPr txBox="1"/>
          <p:nvPr/>
        </p:nvSpPr>
        <p:spPr>
          <a:xfrm>
            <a:off x="2223841" y="5494787"/>
            <a:ext cx="180975" cy="162560"/>
          </a:xfrm>
          <a:prstGeom prst="rect">
            <a:avLst/>
          </a:prstGeom>
        </p:spPr>
        <p:txBody>
          <a:bodyPr vert="horz" wrap="square" lIns="0" tIns="12700" rIns="0" bIns="0" rtlCol="0">
            <a:spAutoFit/>
          </a:bodyPr>
          <a:lstStyle/>
          <a:p>
            <a:pPr marL="12700">
              <a:lnSpc>
                <a:spcPct val="100000"/>
              </a:lnSpc>
              <a:spcBef>
                <a:spcPts val="100"/>
              </a:spcBef>
            </a:pPr>
            <a:r>
              <a:rPr sz="900" b="1" i="1" dirty="0">
                <a:solidFill>
                  <a:srgbClr val="7E7E7E"/>
                </a:solidFill>
                <a:latin typeface="メイリオ"/>
                <a:cs typeface="メイリオ"/>
              </a:rPr>
              <a:t>56</a:t>
            </a:r>
            <a:endParaRPr sz="900">
              <a:latin typeface="メイリオ"/>
              <a:cs typeface="メイリオ"/>
            </a:endParaRPr>
          </a:p>
        </p:txBody>
      </p:sp>
      <p:grpSp>
        <p:nvGrpSpPr>
          <p:cNvPr id="175" name="object 99">
            <a:extLst>
              <a:ext uri="{FF2B5EF4-FFF2-40B4-BE49-F238E27FC236}">
                <a16:creationId xmlns:a16="http://schemas.microsoft.com/office/drawing/2014/main" id="{870BD2A7-5806-2C95-A867-6E34A1A3F785}"/>
              </a:ext>
            </a:extLst>
          </p:cNvPr>
          <p:cNvGrpSpPr/>
          <p:nvPr/>
        </p:nvGrpSpPr>
        <p:grpSpPr>
          <a:xfrm>
            <a:off x="2165072" y="5084328"/>
            <a:ext cx="300355" cy="777240"/>
            <a:chOff x="1049972" y="5285046"/>
            <a:chExt cx="300355" cy="777240"/>
          </a:xfrm>
        </p:grpSpPr>
        <p:sp>
          <p:nvSpPr>
            <p:cNvPr id="176" name="object 100">
              <a:extLst>
                <a:ext uri="{FF2B5EF4-FFF2-40B4-BE49-F238E27FC236}">
                  <a16:creationId xmlns:a16="http://schemas.microsoft.com/office/drawing/2014/main" id="{C54C54A4-109E-6011-BF5D-4EE9086B4BDD}"/>
                </a:ext>
              </a:extLst>
            </p:cNvPr>
            <p:cNvSpPr/>
            <p:nvPr/>
          </p:nvSpPr>
          <p:spPr>
            <a:xfrm>
              <a:off x="1062990" y="5868161"/>
              <a:ext cx="274320" cy="180975"/>
            </a:xfrm>
            <a:custGeom>
              <a:avLst/>
              <a:gdLst/>
              <a:ahLst/>
              <a:cxnLst/>
              <a:rect l="l" t="t" r="r" b="b"/>
              <a:pathLst>
                <a:path w="274319" h="180975">
                  <a:moveTo>
                    <a:pt x="0" y="0"/>
                  </a:moveTo>
                  <a:lnTo>
                    <a:pt x="273837" y="180975"/>
                  </a:lnTo>
                </a:path>
              </a:pathLst>
            </a:custGeom>
            <a:ln w="25908">
              <a:solidFill>
                <a:srgbClr val="7E7E7E"/>
              </a:solidFill>
            </a:ln>
          </p:spPr>
          <p:txBody>
            <a:bodyPr wrap="square" lIns="0" tIns="0" rIns="0" bIns="0" rtlCol="0"/>
            <a:lstStyle/>
            <a:p>
              <a:endParaRPr/>
            </a:p>
          </p:txBody>
        </p:sp>
        <p:sp>
          <p:nvSpPr>
            <p:cNvPr id="177" name="object 101">
              <a:extLst>
                <a:ext uri="{FF2B5EF4-FFF2-40B4-BE49-F238E27FC236}">
                  <a16:creationId xmlns:a16="http://schemas.microsoft.com/office/drawing/2014/main" id="{D780B88A-588B-02B6-FD6E-3B9BADA92D02}"/>
                </a:ext>
              </a:extLst>
            </p:cNvPr>
            <p:cNvSpPr/>
            <p:nvPr/>
          </p:nvSpPr>
          <p:spPr>
            <a:xfrm>
              <a:off x="1062990" y="5865112"/>
              <a:ext cx="271780" cy="180975"/>
            </a:xfrm>
            <a:custGeom>
              <a:avLst/>
              <a:gdLst/>
              <a:ahLst/>
              <a:cxnLst/>
              <a:rect l="l" t="t" r="r" b="b"/>
              <a:pathLst>
                <a:path w="271780" h="180975">
                  <a:moveTo>
                    <a:pt x="0" y="180975"/>
                  </a:moveTo>
                  <a:lnTo>
                    <a:pt x="271462" y="0"/>
                  </a:lnTo>
                </a:path>
              </a:pathLst>
            </a:custGeom>
            <a:ln w="25908">
              <a:solidFill>
                <a:srgbClr val="7E7E7E"/>
              </a:solidFill>
            </a:ln>
          </p:spPr>
          <p:txBody>
            <a:bodyPr wrap="square" lIns="0" tIns="0" rIns="0" bIns="0" rtlCol="0"/>
            <a:lstStyle/>
            <a:p>
              <a:endParaRPr/>
            </a:p>
          </p:txBody>
        </p:sp>
        <p:sp>
          <p:nvSpPr>
            <p:cNvPr id="178" name="object 102">
              <a:extLst>
                <a:ext uri="{FF2B5EF4-FFF2-40B4-BE49-F238E27FC236}">
                  <a16:creationId xmlns:a16="http://schemas.microsoft.com/office/drawing/2014/main" id="{339DCA44-5FF2-C6B7-142A-1A760795541E}"/>
                </a:ext>
              </a:extLst>
            </p:cNvPr>
            <p:cNvSpPr/>
            <p:nvPr/>
          </p:nvSpPr>
          <p:spPr>
            <a:xfrm>
              <a:off x="1056132" y="5289808"/>
              <a:ext cx="287020" cy="227329"/>
            </a:xfrm>
            <a:custGeom>
              <a:avLst/>
              <a:gdLst/>
              <a:ahLst/>
              <a:cxnLst/>
              <a:rect l="l" t="t" r="r" b="b"/>
              <a:pathLst>
                <a:path w="287019" h="227329">
                  <a:moveTo>
                    <a:pt x="286512" y="20764"/>
                  </a:moveTo>
                  <a:lnTo>
                    <a:pt x="275254" y="28847"/>
                  </a:lnTo>
                  <a:lnTo>
                    <a:pt x="244554" y="35447"/>
                  </a:lnTo>
                  <a:lnTo>
                    <a:pt x="199018" y="39897"/>
                  </a:lnTo>
                  <a:lnTo>
                    <a:pt x="143256" y="41529"/>
                  </a:lnTo>
                  <a:lnTo>
                    <a:pt x="87493" y="39897"/>
                  </a:lnTo>
                  <a:lnTo>
                    <a:pt x="41957" y="35447"/>
                  </a:lnTo>
                  <a:lnTo>
                    <a:pt x="11257" y="28847"/>
                  </a:lnTo>
                  <a:lnTo>
                    <a:pt x="0" y="20764"/>
                  </a:lnTo>
                  <a:lnTo>
                    <a:pt x="11257" y="12681"/>
                  </a:lnTo>
                  <a:lnTo>
                    <a:pt x="41957" y="6081"/>
                  </a:lnTo>
                  <a:lnTo>
                    <a:pt x="87493" y="1631"/>
                  </a:lnTo>
                  <a:lnTo>
                    <a:pt x="143256" y="0"/>
                  </a:lnTo>
                  <a:lnTo>
                    <a:pt x="199018" y="1631"/>
                  </a:lnTo>
                  <a:lnTo>
                    <a:pt x="244554" y="6081"/>
                  </a:lnTo>
                  <a:lnTo>
                    <a:pt x="275254" y="12681"/>
                  </a:lnTo>
                  <a:lnTo>
                    <a:pt x="286512" y="20764"/>
                  </a:lnTo>
                  <a:close/>
                </a:path>
                <a:path w="287019" h="227329">
                  <a:moveTo>
                    <a:pt x="286512" y="20764"/>
                  </a:moveTo>
                  <a:lnTo>
                    <a:pt x="286512" y="206298"/>
                  </a:lnTo>
                  <a:lnTo>
                    <a:pt x="275254" y="214383"/>
                  </a:lnTo>
                  <a:lnTo>
                    <a:pt x="244554" y="220987"/>
                  </a:lnTo>
                  <a:lnTo>
                    <a:pt x="199018" y="225442"/>
                  </a:lnTo>
                  <a:lnTo>
                    <a:pt x="143256" y="227076"/>
                  </a:lnTo>
                  <a:lnTo>
                    <a:pt x="87493" y="225442"/>
                  </a:lnTo>
                  <a:lnTo>
                    <a:pt x="41957" y="220987"/>
                  </a:lnTo>
                  <a:lnTo>
                    <a:pt x="11257" y="214383"/>
                  </a:lnTo>
                  <a:lnTo>
                    <a:pt x="0" y="206298"/>
                  </a:lnTo>
                  <a:lnTo>
                    <a:pt x="0" y="20764"/>
                  </a:lnTo>
                </a:path>
              </a:pathLst>
            </a:custGeom>
            <a:ln w="9144">
              <a:solidFill>
                <a:srgbClr val="000000"/>
              </a:solidFill>
            </a:ln>
          </p:spPr>
          <p:txBody>
            <a:bodyPr wrap="square" lIns="0" tIns="0" rIns="0" bIns="0" rtlCol="0"/>
            <a:lstStyle/>
            <a:p>
              <a:endParaRPr/>
            </a:p>
          </p:txBody>
        </p:sp>
      </p:grpSp>
      <p:sp>
        <p:nvSpPr>
          <p:cNvPr id="179" name="object 103">
            <a:extLst>
              <a:ext uri="{FF2B5EF4-FFF2-40B4-BE49-F238E27FC236}">
                <a16:creationId xmlns:a16="http://schemas.microsoft.com/office/drawing/2014/main" id="{4C9DD71E-41E2-94E3-B7EA-948CD1CDC50F}"/>
              </a:ext>
            </a:extLst>
          </p:cNvPr>
          <p:cNvSpPr txBox="1"/>
          <p:nvPr/>
        </p:nvSpPr>
        <p:spPr>
          <a:xfrm>
            <a:off x="2223841" y="4945343"/>
            <a:ext cx="180975" cy="162560"/>
          </a:xfrm>
          <a:prstGeom prst="rect">
            <a:avLst/>
          </a:prstGeom>
        </p:spPr>
        <p:txBody>
          <a:bodyPr vert="horz" wrap="square" lIns="0" tIns="12700" rIns="0" bIns="0" rtlCol="0">
            <a:spAutoFit/>
          </a:bodyPr>
          <a:lstStyle/>
          <a:p>
            <a:pPr marL="12700">
              <a:lnSpc>
                <a:spcPct val="100000"/>
              </a:lnSpc>
              <a:spcBef>
                <a:spcPts val="100"/>
              </a:spcBef>
            </a:pPr>
            <a:r>
              <a:rPr sz="900" b="1" i="1" dirty="0">
                <a:solidFill>
                  <a:srgbClr val="7E7E7E"/>
                </a:solidFill>
                <a:latin typeface="メイリオ"/>
                <a:cs typeface="メイリオ"/>
              </a:rPr>
              <a:t>46</a:t>
            </a:r>
            <a:endParaRPr sz="900">
              <a:latin typeface="メイリオ"/>
              <a:cs typeface="メイリオ"/>
            </a:endParaRPr>
          </a:p>
        </p:txBody>
      </p:sp>
      <p:grpSp>
        <p:nvGrpSpPr>
          <p:cNvPr id="180" name="object 104">
            <a:extLst>
              <a:ext uri="{FF2B5EF4-FFF2-40B4-BE49-F238E27FC236}">
                <a16:creationId xmlns:a16="http://schemas.microsoft.com/office/drawing/2014/main" id="{C095E691-3D36-7586-C910-C0067DAFBBFA}"/>
              </a:ext>
            </a:extLst>
          </p:cNvPr>
          <p:cNvGrpSpPr/>
          <p:nvPr/>
        </p:nvGrpSpPr>
        <p:grpSpPr>
          <a:xfrm>
            <a:off x="2165072" y="5076708"/>
            <a:ext cx="660400" cy="236854"/>
            <a:chOff x="1049972" y="5277426"/>
            <a:chExt cx="660400" cy="236854"/>
          </a:xfrm>
        </p:grpSpPr>
        <p:sp>
          <p:nvSpPr>
            <p:cNvPr id="181" name="object 105">
              <a:extLst>
                <a:ext uri="{FF2B5EF4-FFF2-40B4-BE49-F238E27FC236}">
                  <a16:creationId xmlns:a16="http://schemas.microsoft.com/office/drawing/2014/main" id="{E5BC0868-4601-2D2F-0B0A-AD7A8216C7B2}"/>
                </a:ext>
              </a:extLst>
            </p:cNvPr>
            <p:cNvSpPr/>
            <p:nvPr/>
          </p:nvSpPr>
          <p:spPr>
            <a:xfrm>
              <a:off x="1062990" y="5317998"/>
              <a:ext cx="274320" cy="180975"/>
            </a:xfrm>
            <a:custGeom>
              <a:avLst/>
              <a:gdLst/>
              <a:ahLst/>
              <a:cxnLst/>
              <a:rect l="l" t="t" r="r" b="b"/>
              <a:pathLst>
                <a:path w="274319" h="180975">
                  <a:moveTo>
                    <a:pt x="0" y="0"/>
                  </a:moveTo>
                  <a:lnTo>
                    <a:pt x="273837" y="180974"/>
                  </a:lnTo>
                </a:path>
              </a:pathLst>
            </a:custGeom>
            <a:ln w="25908">
              <a:solidFill>
                <a:srgbClr val="7E7E7E"/>
              </a:solidFill>
            </a:ln>
          </p:spPr>
          <p:txBody>
            <a:bodyPr wrap="square" lIns="0" tIns="0" rIns="0" bIns="0" rtlCol="0"/>
            <a:lstStyle/>
            <a:p>
              <a:endParaRPr/>
            </a:p>
          </p:txBody>
        </p:sp>
        <p:sp>
          <p:nvSpPr>
            <p:cNvPr id="182" name="object 106">
              <a:extLst>
                <a:ext uri="{FF2B5EF4-FFF2-40B4-BE49-F238E27FC236}">
                  <a16:creationId xmlns:a16="http://schemas.microsoft.com/office/drawing/2014/main" id="{04D680F6-D39B-5EAA-3137-6FEF98742DF2}"/>
                </a:ext>
              </a:extLst>
            </p:cNvPr>
            <p:cNvSpPr/>
            <p:nvPr/>
          </p:nvSpPr>
          <p:spPr>
            <a:xfrm>
              <a:off x="1062990" y="5316472"/>
              <a:ext cx="271780" cy="180975"/>
            </a:xfrm>
            <a:custGeom>
              <a:avLst/>
              <a:gdLst/>
              <a:ahLst/>
              <a:cxnLst/>
              <a:rect l="l" t="t" r="r" b="b"/>
              <a:pathLst>
                <a:path w="271780" h="180975">
                  <a:moveTo>
                    <a:pt x="0" y="180974"/>
                  </a:moveTo>
                  <a:lnTo>
                    <a:pt x="271462" y="0"/>
                  </a:lnTo>
                </a:path>
              </a:pathLst>
            </a:custGeom>
            <a:ln w="25908">
              <a:solidFill>
                <a:srgbClr val="7E7E7E"/>
              </a:solidFill>
            </a:ln>
          </p:spPr>
          <p:txBody>
            <a:bodyPr wrap="square" lIns="0" tIns="0" rIns="0" bIns="0" rtlCol="0"/>
            <a:lstStyle/>
            <a:p>
              <a:endParaRPr/>
            </a:p>
          </p:txBody>
        </p:sp>
        <p:sp>
          <p:nvSpPr>
            <p:cNvPr id="183" name="object 107">
              <a:extLst>
                <a:ext uri="{FF2B5EF4-FFF2-40B4-BE49-F238E27FC236}">
                  <a16:creationId xmlns:a16="http://schemas.microsoft.com/office/drawing/2014/main" id="{3A4B64EC-EE4E-00B0-0EFD-8460150148A3}"/>
                </a:ext>
              </a:extLst>
            </p:cNvPr>
            <p:cNvSpPr/>
            <p:nvPr/>
          </p:nvSpPr>
          <p:spPr>
            <a:xfrm>
              <a:off x="1418844" y="5302953"/>
              <a:ext cx="287020" cy="206375"/>
            </a:xfrm>
            <a:custGeom>
              <a:avLst/>
              <a:gdLst/>
              <a:ahLst/>
              <a:cxnLst/>
              <a:rect l="l" t="t" r="r" b="b"/>
              <a:pathLst>
                <a:path w="287019" h="206375">
                  <a:moveTo>
                    <a:pt x="286512" y="0"/>
                  </a:moveTo>
                  <a:lnTo>
                    <a:pt x="275254" y="8082"/>
                  </a:lnTo>
                  <a:lnTo>
                    <a:pt x="244554" y="14682"/>
                  </a:lnTo>
                  <a:lnTo>
                    <a:pt x="199018" y="19132"/>
                  </a:lnTo>
                  <a:lnTo>
                    <a:pt x="143256" y="20764"/>
                  </a:lnTo>
                  <a:lnTo>
                    <a:pt x="87493" y="19132"/>
                  </a:lnTo>
                  <a:lnTo>
                    <a:pt x="41957" y="14682"/>
                  </a:lnTo>
                  <a:lnTo>
                    <a:pt x="11257" y="8082"/>
                  </a:lnTo>
                  <a:lnTo>
                    <a:pt x="0" y="0"/>
                  </a:lnTo>
                  <a:lnTo>
                    <a:pt x="0" y="185534"/>
                  </a:lnTo>
                  <a:lnTo>
                    <a:pt x="11257" y="193618"/>
                  </a:lnTo>
                  <a:lnTo>
                    <a:pt x="41957" y="200223"/>
                  </a:lnTo>
                  <a:lnTo>
                    <a:pt x="87493" y="204677"/>
                  </a:lnTo>
                  <a:lnTo>
                    <a:pt x="143256" y="206311"/>
                  </a:lnTo>
                  <a:lnTo>
                    <a:pt x="199018" y="204677"/>
                  </a:lnTo>
                  <a:lnTo>
                    <a:pt x="244554" y="200223"/>
                  </a:lnTo>
                  <a:lnTo>
                    <a:pt x="275254" y="193618"/>
                  </a:lnTo>
                  <a:lnTo>
                    <a:pt x="286512" y="185534"/>
                  </a:lnTo>
                  <a:lnTo>
                    <a:pt x="286512" y="0"/>
                  </a:lnTo>
                  <a:close/>
                </a:path>
              </a:pathLst>
            </a:custGeom>
            <a:solidFill>
              <a:srgbClr val="00AFEF"/>
            </a:solidFill>
          </p:spPr>
          <p:txBody>
            <a:bodyPr wrap="square" lIns="0" tIns="0" rIns="0" bIns="0" rtlCol="0"/>
            <a:lstStyle/>
            <a:p>
              <a:endParaRPr/>
            </a:p>
          </p:txBody>
        </p:sp>
        <p:sp>
          <p:nvSpPr>
            <p:cNvPr id="184" name="object 108">
              <a:extLst>
                <a:ext uri="{FF2B5EF4-FFF2-40B4-BE49-F238E27FC236}">
                  <a16:creationId xmlns:a16="http://schemas.microsoft.com/office/drawing/2014/main" id="{C5EC70F8-9C1F-3059-4AFD-3C1DEC52F238}"/>
                </a:ext>
              </a:extLst>
            </p:cNvPr>
            <p:cNvSpPr/>
            <p:nvPr/>
          </p:nvSpPr>
          <p:spPr>
            <a:xfrm>
              <a:off x="1418844" y="5282189"/>
              <a:ext cx="287020" cy="41910"/>
            </a:xfrm>
            <a:custGeom>
              <a:avLst/>
              <a:gdLst/>
              <a:ahLst/>
              <a:cxnLst/>
              <a:rect l="l" t="t" r="r" b="b"/>
              <a:pathLst>
                <a:path w="287019" h="41910">
                  <a:moveTo>
                    <a:pt x="143256" y="0"/>
                  </a:moveTo>
                  <a:lnTo>
                    <a:pt x="87493" y="1631"/>
                  </a:lnTo>
                  <a:lnTo>
                    <a:pt x="41957" y="6081"/>
                  </a:lnTo>
                  <a:lnTo>
                    <a:pt x="11257" y="12681"/>
                  </a:lnTo>
                  <a:lnTo>
                    <a:pt x="0" y="20764"/>
                  </a:lnTo>
                  <a:lnTo>
                    <a:pt x="11257" y="28847"/>
                  </a:lnTo>
                  <a:lnTo>
                    <a:pt x="41957" y="35447"/>
                  </a:lnTo>
                  <a:lnTo>
                    <a:pt x="87493" y="39897"/>
                  </a:lnTo>
                  <a:lnTo>
                    <a:pt x="143256" y="41529"/>
                  </a:lnTo>
                  <a:lnTo>
                    <a:pt x="199018" y="39897"/>
                  </a:lnTo>
                  <a:lnTo>
                    <a:pt x="244554" y="35447"/>
                  </a:lnTo>
                  <a:lnTo>
                    <a:pt x="275254" y="28847"/>
                  </a:lnTo>
                  <a:lnTo>
                    <a:pt x="286512" y="20764"/>
                  </a:lnTo>
                  <a:lnTo>
                    <a:pt x="275254" y="12681"/>
                  </a:lnTo>
                  <a:lnTo>
                    <a:pt x="244554" y="6081"/>
                  </a:lnTo>
                  <a:lnTo>
                    <a:pt x="199018" y="1631"/>
                  </a:lnTo>
                  <a:lnTo>
                    <a:pt x="143256" y="0"/>
                  </a:lnTo>
                  <a:close/>
                </a:path>
              </a:pathLst>
            </a:custGeom>
            <a:solidFill>
              <a:srgbClr val="66D0F6"/>
            </a:solidFill>
          </p:spPr>
          <p:txBody>
            <a:bodyPr wrap="square" lIns="0" tIns="0" rIns="0" bIns="0" rtlCol="0"/>
            <a:lstStyle/>
            <a:p>
              <a:endParaRPr/>
            </a:p>
          </p:txBody>
        </p:sp>
        <p:sp>
          <p:nvSpPr>
            <p:cNvPr id="185" name="object 109">
              <a:extLst>
                <a:ext uri="{FF2B5EF4-FFF2-40B4-BE49-F238E27FC236}">
                  <a16:creationId xmlns:a16="http://schemas.microsoft.com/office/drawing/2014/main" id="{F1CAE792-91E1-2573-9249-621D5D1FB5BB}"/>
                </a:ext>
              </a:extLst>
            </p:cNvPr>
            <p:cNvSpPr/>
            <p:nvPr/>
          </p:nvSpPr>
          <p:spPr>
            <a:xfrm>
              <a:off x="1418844" y="5282189"/>
              <a:ext cx="287020" cy="227329"/>
            </a:xfrm>
            <a:custGeom>
              <a:avLst/>
              <a:gdLst/>
              <a:ahLst/>
              <a:cxnLst/>
              <a:rect l="l" t="t" r="r" b="b"/>
              <a:pathLst>
                <a:path w="287019" h="227329">
                  <a:moveTo>
                    <a:pt x="286512" y="20764"/>
                  </a:moveTo>
                  <a:lnTo>
                    <a:pt x="275254" y="28847"/>
                  </a:lnTo>
                  <a:lnTo>
                    <a:pt x="244554" y="35447"/>
                  </a:lnTo>
                  <a:lnTo>
                    <a:pt x="199018" y="39897"/>
                  </a:lnTo>
                  <a:lnTo>
                    <a:pt x="143256" y="41529"/>
                  </a:lnTo>
                  <a:lnTo>
                    <a:pt x="87493" y="39897"/>
                  </a:lnTo>
                  <a:lnTo>
                    <a:pt x="41957" y="35447"/>
                  </a:lnTo>
                  <a:lnTo>
                    <a:pt x="11257" y="28847"/>
                  </a:lnTo>
                  <a:lnTo>
                    <a:pt x="0" y="20764"/>
                  </a:lnTo>
                  <a:lnTo>
                    <a:pt x="11257" y="12681"/>
                  </a:lnTo>
                  <a:lnTo>
                    <a:pt x="41957" y="6081"/>
                  </a:lnTo>
                  <a:lnTo>
                    <a:pt x="87493" y="1631"/>
                  </a:lnTo>
                  <a:lnTo>
                    <a:pt x="143256" y="0"/>
                  </a:lnTo>
                  <a:lnTo>
                    <a:pt x="199018" y="1631"/>
                  </a:lnTo>
                  <a:lnTo>
                    <a:pt x="244554" y="6081"/>
                  </a:lnTo>
                  <a:lnTo>
                    <a:pt x="275254" y="12681"/>
                  </a:lnTo>
                  <a:lnTo>
                    <a:pt x="286512" y="20764"/>
                  </a:lnTo>
                  <a:close/>
                </a:path>
                <a:path w="287019" h="227329">
                  <a:moveTo>
                    <a:pt x="286512" y="20764"/>
                  </a:moveTo>
                  <a:lnTo>
                    <a:pt x="286512" y="206298"/>
                  </a:lnTo>
                  <a:lnTo>
                    <a:pt x="275254" y="214383"/>
                  </a:lnTo>
                  <a:lnTo>
                    <a:pt x="244554" y="220987"/>
                  </a:lnTo>
                  <a:lnTo>
                    <a:pt x="199018" y="225442"/>
                  </a:lnTo>
                  <a:lnTo>
                    <a:pt x="143256" y="227076"/>
                  </a:lnTo>
                  <a:lnTo>
                    <a:pt x="87493" y="225442"/>
                  </a:lnTo>
                  <a:lnTo>
                    <a:pt x="41957" y="220987"/>
                  </a:lnTo>
                  <a:lnTo>
                    <a:pt x="11257" y="214383"/>
                  </a:lnTo>
                  <a:lnTo>
                    <a:pt x="0" y="206298"/>
                  </a:lnTo>
                  <a:lnTo>
                    <a:pt x="0" y="20764"/>
                  </a:lnTo>
                </a:path>
              </a:pathLst>
            </a:custGeom>
            <a:ln w="9144">
              <a:solidFill>
                <a:srgbClr val="000000"/>
              </a:solidFill>
            </a:ln>
          </p:spPr>
          <p:txBody>
            <a:bodyPr wrap="square" lIns="0" tIns="0" rIns="0" bIns="0" rtlCol="0"/>
            <a:lstStyle/>
            <a:p>
              <a:endParaRPr/>
            </a:p>
          </p:txBody>
        </p:sp>
      </p:grpSp>
      <p:sp>
        <p:nvSpPr>
          <p:cNvPr id="186" name="object 110">
            <a:extLst>
              <a:ext uri="{FF2B5EF4-FFF2-40B4-BE49-F238E27FC236}">
                <a16:creationId xmlns:a16="http://schemas.microsoft.com/office/drawing/2014/main" id="{CF41AD8A-EA5E-E612-CF04-51E21721A998}"/>
              </a:ext>
            </a:extLst>
          </p:cNvPr>
          <p:cNvSpPr txBox="1"/>
          <p:nvPr/>
        </p:nvSpPr>
        <p:spPr>
          <a:xfrm>
            <a:off x="2582679" y="4895155"/>
            <a:ext cx="200660" cy="405130"/>
          </a:xfrm>
          <a:prstGeom prst="rect">
            <a:avLst/>
          </a:prstGeom>
        </p:spPr>
        <p:txBody>
          <a:bodyPr vert="horz" wrap="square" lIns="0" tIns="55244" rIns="0" bIns="0" rtlCol="0">
            <a:spAutoFit/>
          </a:bodyPr>
          <a:lstStyle/>
          <a:p>
            <a:pPr marL="16510">
              <a:lnSpc>
                <a:spcPct val="100000"/>
              </a:lnSpc>
              <a:spcBef>
                <a:spcPts val="434"/>
              </a:spcBef>
            </a:pPr>
            <a:r>
              <a:rPr sz="900" b="1" i="1" dirty="0">
                <a:latin typeface="メイリオ"/>
                <a:cs typeface="メイリオ"/>
              </a:rPr>
              <a:t>82</a:t>
            </a:r>
            <a:endParaRPr sz="900">
              <a:latin typeface="メイリオ"/>
              <a:cs typeface="メイリオ"/>
            </a:endParaRPr>
          </a:p>
          <a:p>
            <a:pPr marL="12700">
              <a:lnSpc>
                <a:spcPct val="100000"/>
              </a:lnSpc>
              <a:spcBef>
                <a:spcPts val="370"/>
              </a:spcBef>
            </a:pPr>
            <a:r>
              <a:rPr sz="1000" b="1" spc="5" dirty="0">
                <a:solidFill>
                  <a:srgbClr val="FFFFFF"/>
                </a:solidFill>
                <a:latin typeface="ＭＳ Ｐゴシック"/>
                <a:cs typeface="ＭＳ Ｐゴシック"/>
              </a:rPr>
              <a:t>３</a:t>
            </a:r>
            <a:r>
              <a:rPr sz="1000" b="1" spc="-10" dirty="0">
                <a:solidFill>
                  <a:srgbClr val="FFFFFF"/>
                </a:solidFill>
                <a:latin typeface="ＭＳ Ｐゴシック"/>
                <a:cs typeface="ＭＳ Ｐゴシック"/>
              </a:rPr>
              <a:t>２</a:t>
            </a:r>
            <a:endParaRPr sz="1000">
              <a:latin typeface="ＭＳ Ｐゴシック"/>
              <a:cs typeface="ＭＳ Ｐゴシック"/>
            </a:endParaRPr>
          </a:p>
        </p:txBody>
      </p:sp>
      <p:grpSp>
        <p:nvGrpSpPr>
          <p:cNvPr id="187" name="object 111">
            <a:extLst>
              <a:ext uri="{FF2B5EF4-FFF2-40B4-BE49-F238E27FC236}">
                <a16:creationId xmlns:a16="http://schemas.microsoft.com/office/drawing/2014/main" id="{996A6810-89AA-0DC8-9CD0-572BCAED1B57}"/>
              </a:ext>
            </a:extLst>
          </p:cNvPr>
          <p:cNvGrpSpPr/>
          <p:nvPr/>
        </p:nvGrpSpPr>
        <p:grpSpPr>
          <a:xfrm>
            <a:off x="9440521" y="2537724"/>
            <a:ext cx="294640" cy="1241425"/>
            <a:chOff x="8325421" y="2738442"/>
            <a:chExt cx="294640" cy="1241425"/>
          </a:xfrm>
        </p:grpSpPr>
        <p:sp>
          <p:nvSpPr>
            <p:cNvPr id="188" name="object 112">
              <a:extLst>
                <a:ext uri="{FF2B5EF4-FFF2-40B4-BE49-F238E27FC236}">
                  <a16:creationId xmlns:a16="http://schemas.microsoft.com/office/drawing/2014/main" id="{DF0D0BE2-AC0E-2D3A-08A2-511FC00C41C3}"/>
                </a:ext>
              </a:extLst>
            </p:cNvPr>
            <p:cNvSpPr/>
            <p:nvPr/>
          </p:nvSpPr>
          <p:spPr>
            <a:xfrm>
              <a:off x="8330183" y="3768285"/>
              <a:ext cx="285115" cy="206375"/>
            </a:xfrm>
            <a:custGeom>
              <a:avLst/>
              <a:gdLst/>
              <a:ahLst/>
              <a:cxnLst/>
              <a:rect l="l" t="t" r="r" b="b"/>
              <a:pathLst>
                <a:path w="285115" h="206375">
                  <a:moveTo>
                    <a:pt x="284988" y="0"/>
                  </a:moveTo>
                  <a:lnTo>
                    <a:pt x="273790" y="8082"/>
                  </a:lnTo>
                  <a:lnTo>
                    <a:pt x="243254" y="14682"/>
                  </a:lnTo>
                  <a:lnTo>
                    <a:pt x="197961" y="19132"/>
                  </a:lnTo>
                  <a:lnTo>
                    <a:pt x="142494" y="20764"/>
                  </a:lnTo>
                  <a:lnTo>
                    <a:pt x="87026" y="19132"/>
                  </a:lnTo>
                  <a:lnTo>
                    <a:pt x="41733" y="14682"/>
                  </a:lnTo>
                  <a:lnTo>
                    <a:pt x="11197" y="8082"/>
                  </a:lnTo>
                  <a:lnTo>
                    <a:pt x="0" y="0"/>
                  </a:lnTo>
                  <a:lnTo>
                    <a:pt x="0" y="185534"/>
                  </a:lnTo>
                  <a:lnTo>
                    <a:pt x="11197" y="193618"/>
                  </a:lnTo>
                  <a:lnTo>
                    <a:pt x="41733" y="200223"/>
                  </a:lnTo>
                  <a:lnTo>
                    <a:pt x="87026" y="204677"/>
                  </a:lnTo>
                  <a:lnTo>
                    <a:pt x="142494" y="206311"/>
                  </a:lnTo>
                  <a:lnTo>
                    <a:pt x="197961" y="204677"/>
                  </a:lnTo>
                  <a:lnTo>
                    <a:pt x="243254" y="200223"/>
                  </a:lnTo>
                  <a:lnTo>
                    <a:pt x="273790" y="193618"/>
                  </a:lnTo>
                  <a:lnTo>
                    <a:pt x="284988" y="185534"/>
                  </a:lnTo>
                  <a:lnTo>
                    <a:pt x="284988" y="0"/>
                  </a:lnTo>
                  <a:close/>
                </a:path>
              </a:pathLst>
            </a:custGeom>
            <a:solidFill>
              <a:srgbClr val="00AFEF"/>
            </a:solidFill>
          </p:spPr>
          <p:txBody>
            <a:bodyPr wrap="square" lIns="0" tIns="0" rIns="0" bIns="0" rtlCol="0"/>
            <a:lstStyle/>
            <a:p>
              <a:endParaRPr/>
            </a:p>
          </p:txBody>
        </p:sp>
        <p:sp>
          <p:nvSpPr>
            <p:cNvPr id="189" name="object 113">
              <a:extLst>
                <a:ext uri="{FF2B5EF4-FFF2-40B4-BE49-F238E27FC236}">
                  <a16:creationId xmlns:a16="http://schemas.microsoft.com/office/drawing/2014/main" id="{C14AAFC3-F454-69C6-A11E-AC93999D52B2}"/>
                </a:ext>
              </a:extLst>
            </p:cNvPr>
            <p:cNvSpPr/>
            <p:nvPr/>
          </p:nvSpPr>
          <p:spPr>
            <a:xfrm>
              <a:off x="8330183" y="3747521"/>
              <a:ext cx="285115" cy="41910"/>
            </a:xfrm>
            <a:custGeom>
              <a:avLst/>
              <a:gdLst/>
              <a:ahLst/>
              <a:cxnLst/>
              <a:rect l="l" t="t" r="r" b="b"/>
              <a:pathLst>
                <a:path w="285115" h="41910">
                  <a:moveTo>
                    <a:pt x="142494" y="0"/>
                  </a:moveTo>
                  <a:lnTo>
                    <a:pt x="87026" y="1631"/>
                  </a:lnTo>
                  <a:lnTo>
                    <a:pt x="41733" y="6081"/>
                  </a:lnTo>
                  <a:lnTo>
                    <a:pt x="11197" y="12681"/>
                  </a:lnTo>
                  <a:lnTo>
                    <a:pt x="0" y="20764"/>
                  </a:lnTo>
                  <a:lnTo>
                    <a:pt x="11197" y="28847"/>
                  </a:lnTo>
                  <a:lnTo>
                    <a:pt x="41733" y="35447"/>
                  </a:lnTo>
                  <a:lnTo>
                    <a:pt x="87026" y="39897"/>
                  </a:lnTo>
                  <a:lnTo>
                    <a:pt x="142494" y="41528"/>
                  </a:lnTo>
                  <a:lnTo>
                    <a:pt x="197961" y="39897"/>
                  </a:lnTo>
                  <a:lnTo>
                    <a:pt x="243254" y="35447"/>
                  </a:lnTo>
                  <a:lnTo>
                    <a:pt x="273790" y="28847"/>
                  </a:lnTo>
                  <a:lnTo>
                    <a:pt x="284988" y="20764"/>
                  </a:lnTo>
                  <a:lnTo>
                    <a:pt x="273790" y="12681"/>
                  </a:lnTo>
                  <a:lnTo>
                    <a:pt x="243254" y="6081"/>
                  </a:lnTo>
                  <a:lnTo>
                    <a:pt x="197961" y="1631"/>
                  </a:lnTo>
                  <a:lnTo>
                    <a:pt x="142494" y="0"/>
                  </a:lnTo>
                  <a:close/>
                </a:path>
              </a:pathLst>
            </a:custGeom>
            <a:solidFill>
              <a:srgbClr val="66D0F6"/>
            </a:solidFill>
          </p:spPr>
          <p:txBody>
            <a:bodyPr wrap="square" lIns="0" tIns="0" rIns="0" bIns="0" rtlCol="0"/>
            <a:lstStyle/>
            <a:p>
              <a:endParaRPr/>
            </a:p>
          </p:txBody>
        </p:sp>
        <p:sp>
          <p:nvSpPr>
            <p:cNvPr id="190" name="object 114">
              <a:extLst>
                <a:ext uri="{FF2B5EF4-FFF2-40B4-BE49-F238E27FC236}">
                  <a16:creationId xmlns:a16="http://schemas.microsoft.com/office/drawing/2014/main" id="{F91890BC-0481-5862-E007-E2F8856474C7}"/>
                </a:ext>
              </a:extLst>
            </p:cNvPr>
            <p:cNvSpPr/>
            <p:nvPr/>
          </p:nvSpPr>
          <p:spPr>
            <a:xfrm>
              <a:off x="8330183" y="3747519"/>
              <a:ext cx="285115" cy="227329"/>
            </a:xfrm>
            <a:custGeom>
              <a:avLst/>
              <a:gdLst/>
              <a:ahLst/>
              <a:cxnLst/>
              <a:rect l="l" t="t" r="r" b="b"/>
              <a:pathLst>
                <a:path w="285115" h="227329">
                  <a:moveTo>
                    <a:pt x="284988" y="20764"/>
                  </a:moveTo>
                  <a:lnTo>
                    <a:pt x="273790" y="28847"/>
                  </a:lnTo>
                  <a:lnTo>
                    <a:pt x="243254" y="35447"/>
                  </a:lnTo>
                  <a:lnTo>
                    <a:pt x="197961" y="39897"/>
                  </a:lnTo>
                  <a:lnTo>
                    <a:pt x="142494" y="41528"/>
                  </a:lnTo>
                  <a:lnTo>
                    <a:pt x="87026" y="39897"/>
                  </a:lnTo>
                  <a:lnTo>
                    <a:pt x="41733" y="35447"/>
                  </a:lnTo>
                  <a:lnTo>
                    <a:pt x="11197" y="28847"/>
                  </a:lnTo>
                  <a:lnTo>
                    <a:pt x="0" y="20764"/>
                  </a:lnTo>
                  <a:lnTo>
                    <a:pt x="11197" y="12681"/>
                  </a:lnTo>
                  <a:lnTo>
                    <a:pt x="41733" y="6081"/>
                  </a:lnTo>
                  <a:lnTo>
                    <a:pt x="87026" y="1631"/>
                  </a:lnTo>
                  <a:lnTo>
                    <a:pt x="142494" y="0"/>
                  </a:lnTo>
                  <a:lnTo>
                    <a:pt x="197961" y="1631"/>
                  </a:lnTo>
                  <a:lnTo>
                    <a:pt x="243254" y="6081"/>
                  </a:lnTo>
                  <a:lnTo>
                    <a:pt x="273790" y="12681"/>
                  </a:lnTo>
                  <a:lnTo>
                    <a:pt x="284988" y="20764"/>
                  </a:lnTo>
                  <a:close/>
                </a:path>
                <a:path w="285115" h="227329">
                  <a:moveTo>
                    <a:pt x="284988" y="20764"/>
                  </a:moveTo>
                  <a:lnTo>
                    <a:pt x="284988" y="206298"/>
                  </a:lnTo>
                  <a:lnTo>
                    <a:pt x="273790" y="214383"/>
                  </a:lnTo>
                  <a:lnTo>
                    <a:pt x="243254" y="220987"/>
                  </a:lnTo>
                  <a:lnTo>
                    <a:pt x="197961" y="225442"/>
                  </a:lnTo>
                  <a:lnTo>
                    <a:pt x="142494" y="227075"/>
                  </a:lnTo>
                  <a:lnTo>
                    <a:pt x="87026" y="225442"/>
                  </a:lnTo>
                  <a:lnTo>
                    <a:pt x="41733" y="220987"/>
                  </a:lnTo>
                  <a:lnTo>
                    <a:pt x="11197" y="214383"/>
                  </a:lnTo>
                  <a:lnTo>
                    <a:pt x="0" y="206298"/>
                  </a:lnTo>
                  <a:lnTo>
                    <a:pt x="0" y="20764"/>
                  </a:lnTo>
                </a:path>
              </a:pathLst>
            </a:custGeom>
            <a:ln w="9144">
              <a:solidFill>
                <a:srgbClr val="000000"/>
              </a:solidFill>
            </a:ln>
          </p:spPr>
          <p:txBody>
            <a:bodyPr wrap="square" lIns="0" tIns="0" rIns="0" bIns="0" rtlCol="0"/>
            <a:lstStyle/>
            <a:p>
              <a:endParaRPr/>
            </a:p>
          </p:txBody>
        </p:sp>
        <p:sp>
          <p:nvSpPr>
            <p:cNvPr id="191" name="object 115">
              <a:extLst>
                <a:ext uri="{FF2B5EF4-FFF2-40B4-BE49-F238E27FC236}">
                  <a16:creationId xmlns:a16="http://schemas.microsoft.com/office/drawing/2014/main" id="{408817DE-37C6-270D-1FC0-1FDD3406CDF2}"/>
                </a:ext>
              </a:extLst>
            </p:cNvPr>
            <p:cNvSpPr/>
            <p:nvPr/>
          </p:nvSpPr>
          <p:spPr>
            <a:xfrm>
              <a:off x="8330183" y="2763969"/>
              <a:ext cx="285115" cy="206375"/>
            </a:xfrm>
            <a:custGeom>
              <a:avLst/>
              <a:gdLst/>
              <a:ahLst/>
              <a:cxnLst/>
              <a:rect l="l" t="t" r="r" b="b"/>
              <a:pathLst>
                <a:path w="285115" h="206375">
                  <a:moveTo>
                    <a:pt x="284988" y="0"/>
                  </a:moveTo>
                  <a:lnTo>
                    <a:pt x="273790" y="8082"/>
                  </a:lnTo>
                  <a:lnTo>
                    <a:pt x="243254" y="14682"/>
                  </a:lnTo>
                  <a:lnTo>
                    <a:pt x="197961" y="19132"/>
                  </a:lnTo>
                  <a:lnTo>
                    <a:pt x="142494" y="20764"/>
                  </a:lnTo>
                  <a:lnTo>
                    <a:pt x="87026" y="19132"/>
                  </a:lnTo>
                  <a:lnTo>
                    <a:pt x="41733" y="14682"/>
                  </a:lnTo>
                  <a:lnTo>
                    <a:pt x="11197" y="8082"/>
                  </a:lnTo>
                  <a:lnTo>
                    <a:pt x="0" y="0"/>
                  </a:lnTo>
                  <a:lnTo>
                    <a:pt x="0" y="185534"/>
                  </a:lnTo>
                  <a:lnTo>
                    <a:pt x="11197" y="193618"/>
                  </a:lnTo>
                  <a:lnTo>
                    <a:pt x="41733" y="200223"/>
                  </a:lnTo>
                  <a:lnTo>
                    <a:pt x="87026" y="204677"/>
                  </a:lnTo>
                  <a:lnTo>
                    <a:pt x="142494" y="206311"/>
                  </a:lnTo>
                  <a:lnTo>
                    <a:pt x="197961" y="204677"/>
                  </a:lnTo>
                  <a:lnTo>
                    <a:pt x="243254" y="200223"/>
                  </a:lnTo>
                  <a:lnTo>
                    <a:pt x="273790" y="193618"/>
                  </a:lnTo>
                  <a:lnTo>
                    <a:pt x="284988" y="185534"/>
                  </a:lnTo>
                  <a:lnTo>
                    <a:pt x="284988" y="0"/>
                  </a:lnTo>
                  <a:close/>
                </a:path>
              </a:pathLst>
            </a:custGeom>
            <a:solidFill>
              <a:srgbClr val="B7DEE8"/>
            </a:solidFill>
          </p:spPr>
          <p:txBody>
            <a:bodyPr wrap="square" lIns="0" tIns="0" rIns="0" bIns="0" rtlCol="0"/>
            <a:lstStyle/>
            <a:p>
              <a:endParaRPr/>
            </a:p>
          </p:txBody>
        </p:sp>
        <p:sp>
          <p:nvSpPr>
            <p:cNvPr id="192" name="object 116">
              <a:extLst>
                <a:ext uri="{FF2B5EF4-FFF2-40B4-BE49-F238E27FC236}">
                  <a16:creationId xmlns:a16="http://schemas.microsoft.com/office/drawing/2014/main" id="{CABBAEE5-DB78-1E86-9E29-AC479F851129}"/>
                </a:ext>
              </a:extLst>
            </p:cNvPr>
            <p:cNvSpPr/>
            <p:nvPr/>
          </p:nvSpPr>
          <p:spPr>
            <a:xfrm>
              <a:off x="8330183" y="2743205"/>
              <a:ext cx="285115" cy="41910"/>
            </a:xfrm>
            <a:custGeom>
              <a:avLst/>
              <a:gdLst/>
              <a:ahLst/>
              <a:cxnLst/>
              <a:rect l="l" t="t" r="r" b="b"/>
              <a:pathLst>
                <a:path w="285115" h="41910">
                  <a:moveTo>
                    <a:pt x="142494" y="0"/>
                  </a:moveTo>
                  <a:lnTo>
                    <a:pt x="87026" y="1631"/>
                  </a:lnTo>
                  <a:lnTo>
                    <a:pt x="41733" y="6081"/>
                  </a:lnTo>
                  <a:lnTo>
                    <a:pt x="11197" y="12681"/>
                  </a:lnTo>
                  <a:lnTo>
                    <a:pt x="0" y="20764"/>
                  </a:lnTo>
                  <a:lnTo>
                    <a:pt x="11197" y="28847"/>
                  </a:lnTo>
                  <a:lnTo>
                    <a:pt x="41733" y="35447"/>
                  </a:lnTo>
                  <a:lnTo>
                    <a:pt x="87026" y="39897"/>
                  </a:lnTo>
                  <a:lnTo>
                    <a:pt x="142494" y="41528"/>
                  </a:lnTo>
                  <a:lnTo>
                    <a:pt x="197961" y="39897"/>
                  </a:lnTo>
                  <a:lnTo>
                    <a:pt x="243254" y="35447"/>
                  </a:lnTo>
                  <a:lnTo>
                    <a:pt x="273790" y="28847"/>
                  </a:lnTo>
                  <a:lnTo>
                    <a:pt x="284988" y="20764"/>
                  </a:lnTo>
                  <a:lnTo>
                    <a:pt x="273790" y="12681"/>
                  </a:lnTo>
                  <a:lnTo>
                    <a:pt x="243254" y="6081"/>
                  </a:lnTo>
                  <a:lnTo>
                    <a:pt x="197961" y="1631"/>
                  </a:lnTo>
                  <a:lnTo>
                    <a:pt x="142494" y="0"/>
                  </a:lnTo>
                  <a:close/>
                </a:path>
              </a:pathLst>
            </a:custGeom>
            <a:solidFill>
              <a:srgbClr val="D3EBF0"/>
            </a:solidFill>
          </p:spPr>
          <p:txBody>
            <a:bodyPr wrap="square" lIns="0" tIns="0" rIns="0" bIns="0" rtlCol="0"/>
            <a:lstStyle/>
            <a:p>
              <a:endParaRPr/>
            </a:p>
          </p:txBody>
        </p:sp>
        <p:sp>
          <p:nvSpPr>
            <p:cNvPr id="193" name="object 117">
              <a:extLst>
                <a:ext uri="{FF2B5EF4-FFF2-40B4-BE49-F238E27FC236}">
                  <a16:creationId xmlns:a16="http://schemas.microsoft.com/office/drawing/2014/main" id="{2AC547DB-19B9-30AF-0A54-80CC816CEDE1}"/>
                </a:ext>
              </a:extLst>
            </p:cNvPr>
            <p:cNvSpPr/>
            <p:nvPr/>
          </p:nvSpPr>
          <p:spPr>
            <a:xfrm>
              <a:off x="8330183" y="2743205"/>
              <a:ext cx="285115" cy="227329"/>
            </a:xfrm>
            <a:custGeom>
              <a:avLst/>
              <a:gdLst/>
              <a:ahLst/>
              <a:cxnLst/>
              <a:rect l="l" t="t" r="r" b="b"/>
              <a:pathLst>
                <a:path w="285115" h="227330">
                  <a:moveTo>
                    <a:pt x="284988" y="20764"/>
                  </a:moveTo>
                  <a:lnTo>
                    <a:pt x="273790" y="28847"/>
                  </a:lnTo>
                  <a:lnTo>
                    <a:pt x="243254" y="35447"/>
                  </a:lnTo>
                  <a:lnTo>
                    <a:pt x="197961" y="39897"/>
                  </a:lnTo>
                  <a:lnTo>
                    <a:pt x="142494" y="41528"/>
                  </a:lnTo>
                  <a:lnTo>
                    <a:pt x="87026" y="39897"/>
                  </a:lnTo>
                  <a:lnTo>
                    <a:pt x="41733" y="35447"/>
                  </a:lnTo>
                  <a:lnTo>
                    <a:pt x="11197" y="28847"/>
                  </a:lnTo>
                  <a:lnTo>
                    <a:pt x="0" y="20764"/>
                  </a:lnTo>
                  <a:lnTo>
                    <a:pt x="11197" y="12681"/>
                  </a:lnTo>
                  <a:lnTo>
                    <a:pt x="41733" y="6081"/>
                  </a:lnTo>
                  <a:lnTo>
                    <a:pt x="87026" y="1631"/>
                  </a:lnTo>
                  <a:lnTo>
                    <a:pt x="142494" y="0"/>
                  </a:lnTo>
                  <a:lnTo>
                    <a:pt x="197961" y="1631"/>
                  </a:lnTo>
                  <a:lnTo>
                    <a:pt x="243254" y="6081"/>
                  </a:lnTo>
                  <a:lnTo>
                    <a:pt x="273790" y="12681"/>
                  </a:lnTo>
                  <a:lnTo>
                    <a:pt x="284988" y="20764"/>
                  </a:lnTo>
                  <a:close/>
                </a:path>
                <a:path w="285115" h="227330">
                  <a:moveTo>
                    <a:pt x="284988" y="20764"/>
                  </a:moveTo>
                  <a:lnTo>
                    <a:pt x="284988" y="206298"/>
                  </a:lnTo>
                  <a:lnTo>
                    <a:pt x="273790" y="214383"/>
                  </a:lnTo>
                  <a:lnTo>
                    <a:pt x="243254" y="220987"/>
                  </a:lnTo>
                  <a:lnTo>
                    <a:pt x="197961" y="225442"/>
                  </a:lnTo>
                  <a:lnTo>
                    <a:pt x="142494" y="227075"/>
                  </a:lnTo>
                  <a:lnTo>
                    <a:pt x="87026" y="225442"/>
                  </a:lnTo>
                  <a:lnTo>
                    <a:pt x="41733" y="220987"/>
                  </a:lnTo>
                  <a:lnTo>
                    <a:pt x="11197" y="214383"/>
                  </a:lnTo>
                  <a:lnTo>
                    <a:pt x="0" y="206298"/>
                  </a:lnTo>
                  <a:lnTo>
                    <a:pt x="0" y="20764"/>
                  </a:lnTo>
                </a:path>
              </a:pathLst>
            </a:custGeom>
            <a:ln w="9144">
              <a:solidFill>
                <a:srgbClr val="000000"/>
              </a:solidFill>
              <a:prstDash val="sysDash"/>
            </a:ln>
          </p:spPr>
          <p:txBody>
            <a:bodyPr wrap="square" lIns="0" tIns="0" rIns="0" bIns="0" rtlCol="0"/>
            <a:lstStyle/>
            <a:p>
              <a:endParaRPr/>
            </a:p>
          </p:txBody>
        </p:sp>
      </p:grpSp>
      <p:sp>
        <p:nvSpPr>
          <p:cNvPr id="194" name="object 118">
            <a:extLst>
              <a:ext uri="{FF2B5EF4-FFF2-40B4-BE49-F238E27FC236}">
                <a16:creationId xmlns:a16="http://schemas.microsoft.com/office/drawing/2014/main" id="{FC7E1410-D017-2591-2D70-1CC507A9393C}"/>
              </a:ext>
            </a:extLst>
          </p:cNvPr>
          <p:cNvSpPr txBox="1"/>
          <p:nvPr/>
        </p:nvSpPr>
        <p:spPr>
          <a:xfrm>
            <a:off x="9457369" y="2398935"/>
            <a:ext cx="259079" cy="162560"/>
          </a:xfrm>
          <a:prstGeom prst="rect">
            <a:avLst/>
          </a:prstGeom>
        </p:spPr>
        <p:txBody>
          <a:bodyPr vert="horz" wrap="square" lIns="0" tIns="12700" rIns="0" bIns="0" rtlCol="0">
            <a:spAutoFit/>
          </a:bodyPr>
          <a:lstStyle/>
          <a:p>
            <a:pPr marL="12700">
              <a:lnSpc>
                <a:spcPct val="100000"/>
              </a:lnSpc>
              <a:spcBef>
                <a:spcPts val="100"/>
              </a:spcBef>
            </a:pPr>
            <a:r>
              <a:rPr sz="900" b="1" i="1" dirty="0">
                <a:solidFill>
                  <a:srgbClr val="7E7E7E"/>
                </a:solidFill>
                <a:latin typeface="メイリオ"/>
                <a:cs typeface="メイリオ"/>
              </a:rPr>
              <a:t>138</a:t>
            </a:r>
            <a:endParaRPr sz="900">
              <a:latin typeface="メイリオ"/>
              <a:cs typeface="メイリオ"/>
            </a:endParaRPr>
          </a:p>
        </p:txBody>
      </p:sp>
      <p:grpSp>
        <p:nvGrpSpPr>
          <p:cNvPr id="195" name="object 119">
            <a:extLst>
              <a:ext uri="{FF2B5EF4-FFF2-40B4-BE49-F238E27FC236}">
                <a16:creationId xmlns:a16="http://schemas.microsoft.com/office/drawing/2014/main" id="{6C870FDC-1F42-B8F7-C233-274A698D26BE}"/>
              </a:ext>
            </a:extLst>
          </p:cNvPr>
          <p:cNvGrpSpPr/>
          <p:nvPr/>
        </p:nvGrpSpPr>
        <p:grpSpPr>
          <a:xfrm>
            <a:off x="9916009" y="1886977"/>
            <a:ext cx="210820" cy="171450"/>
            <a:chOff x="8800909" y="2087695"/>
            <a:chExt cx="210820" cy="171450"/>
          </a:xfrm>
        </p:grpSpPr>
        <p:sp>
          <p:nvSpPr>
            <p:cNvPr id="196" name="object 120">
              <a:extLst>
                <a:ext uri="{FF2B5EF4-FFF2-40B4-BE49-F238E27FC236}">
                  <a16:creationId xmlns:a16="http://schemas.microsoft.com/office/drawing/2014/main" id="{32AF93D4-143B-F7FC-80A9-87C322959660}"/>
                </a:ext>
              </a:extLst>
            </p:cNvPr>
            <p:cNvSpPr/>
            <p:nvPr/>
          </p:nvSpPr>
          <p:spPr>
            <a:xfrm>
              <a:off x="8805671" y="2107228"/>
              <a:ext cx="201295" cy="147320"/>
            </a:xfrm>
            <a:custGeom>
              <a:avLst/>
              <a:gdLst/>
              <a:ahLst/>
              <a:cxnLst/>
              <a:rect l="l" t="t" r="r" b="b"/>
              <a:pathLst>
                <a:path w="201295" h="147319">
                  <a:moveTo>
                    <a:pt x="201168" y="0"/>
                  </a:moveTo>
                  <a:lnTo>
                    <a:pt x="193263" y="5752"/>
                  </a:lnTo>
                  <a:lnTo>
                    <a:pt x="171707" y="10447"/>
                  </a:lnTo>
                  <a:lnTo>
                    <a:pt x="139735" y="13610"/>
                  </a:lnTo>
                  <a:lnTo>
                    <a:pt x="100584" y="14770"/>
                  </a:lnTo>
                  <a:lnTo>
                    <a:pt x="61432" y="13610"/>
                  </a:lnTo>
                  <a:lnTo>
                    <a:pt x="29460" y="10447"/>
                  </a:lnTo>
                  <a:lnTo>
                    <a:pt x="7904" y="5752"/>
                  </a:lnTo>
                  <a:lnTo>
                    <a:pt x="0" y="0"/>
                  </a:lnTo>
                  <a:lnTo>
                    <a:pt x="0" y="131991"/>
                  </a:lnTo>
                  <a:lnTo>
                    <a:pt x="7904" y="137745"/>
                  </a:lnTo>
                  <a:lnTo>
                    <a:pt x="29460" y="142444"/>
                  </a:lnTo>
                  <a:lnTo>
                    <a:pt x="61432" y="145612"/>
                  </a:lnTo>
                  <a:lnTo>
                    <a:pt x="100584" y="146773"/>
                  </a:lnTo>
                  <a:lnTo>
                    <a:pt x="139735" y="145612"/>
                  </a:lnTo>
                  <a:lnTo>
                    <a:pt x="171707" y="142444"/>
                  </a:lnTo>
                  <a:lnTo>
                    <a:pt x="193263" y="137745"/>
                  </a:lnTo>
                  <a:lnTo>
                    <a:pt x="201168" y="131991"/>
                  </a:lnTo>
                  <a:lnTo>
                    <a:pt x="201168" y="0"/>
                  </a:lnTo>
                  <a:close/>
                </a:path>
              </a:pathLst>
            </a:custGeom>
            <a:solidFill>
              <a:srgbClr val="B7DEE8"/>
            </a:solidFill>
          </p:spPr>
          <p:txBody>
            <a:bodyPr wrap="square" lIns="0" tIns="0" rIns="0" bIns="0" rtlCol="0"/>
            <a:lstStyle/>
            <a:p>
              <a:endParaRPr/>
            </a:p>
          </p:txBody>
        </p:sp>
        <p:sp>
          <p:nvSpPr>
            <p:cNvPr id="197" name="object 121">
              <a:extLst>
                <a:ext uri="{FF2B5EF4-FFF2-40B4-BE49-F238E27FC236}">
                  <a16:creationId xmlns:a16="http://schemas.microsoft.com/office/drawing/2014/main" id="{BC993406-9CBE-5F2E-D8F5-530ACB255DD6}"/>
                </a:ext>
              </a:extLst>
            </p:cNvPr>
            <p:cNvSpPr/>
            <p:nvPr/>
          </p:nvSpPr>
          <p:spPr>
            <a:xfrm>
              <a:off x="8805671" y="2092458"/>
              <a:ext cx="201295" cy="29845"/>
            </a:xfrm>
            <a:custGeom>
              <a:avLst/>
              <a:gdLst/>
              <a:ahLst/>
              <a:cxnLst/>
              <a:rect l="l" t="t" r="r" b="b"/>
              <a:pathLst>
                <a:path w="201295" h="29844">
                  <a:moveTo>
                    <a:pt x="100584" y="0"/>
                  </a:moveTo>
                  <a:lnTo>
                    <a:pt x="61432" y="1159"/>
                  </a:lnTo>
                  <a:lnTo>
                    <a:pt x="29460" y="4322"/>
                  </a:lnTo>
                  <a:lnTo>
                    <a:pt x="7904" y="9017"/>
                  </a:lnTo>
                  <a:lnTo>
                    <a:pt x="0" y="14770"/>
                  </a:lnTo>
                  <a:lnTo>
                    <a:pt x="7904" y="20523"/>
                  </a:lnTo>
                  <a:lnTo>
                    <a:pt x="29460" y="25217"/>
                  </a:lnTo>
                  <a:lnTo>
                    <a:pt x="61432" y="28380"/>
                  </a:lnTo>
                  <a:lnTo>
                    <a:pt x="100584" y="29540"/>
                  </a:lnTo>
                  <a:lnTo>
                    <a:pt x="139735" y="28380"/>
                  </a:lnTo>
                  <a:lnTo>
                    <a:pt x="171707" y="25217"/>
                  </a:lnTo>
                  <a:lnTo>
                    <a:pt x="193263" y="20523"/>
                  </a:lnTo>
                  <a:lnTo>
                    <a:pt x="201168" y="14770"/>
                  </a:lnTo>
                  <a:lnTo>
                    <a:pt x="193263" y="9017"/>
                  </a:lnTo>
                  <a:lnTo>
                    <a:pt x="171707" y="4322"/>
                  </a:lnTo>
                  <a:lnTo>
                    <a:pt x="139735" y="1159"/>
                  </a:lnTo>
                  <a:lnTo>
                    <a:pt x="100584" y="0"/>
                  </a:lnTo>
                  <a:close/>
                </a:path>
              </a:pathLst>
            </a:custGeom>
            <a:solidFill>
              <a:srgbClr val="D3EBF0"/>
            </a:solidFill>
          </p:spPr>
          <p:txBody>
            <a:bodyPr wrap="square" lIns="0" tIns="0" rIns="0" bIns="0" rtlCol="0"/>
            <a:lstStyle/>
            <a:p>
              <a:endParaRPr/>
            </a:p>
          </p:txBody>
        </p:sp>
        <p:sp>
          <p:nvSpPr>
            <p:cNvPr id="198" name="object 122">
              <a:extLst>
                <a:ext uri="{FF2B5EF4-FFF2-40B4-BE49-F238E27FC236}">
                  <a16:creationId xmlns:a16="http://schemas.microsoft.com/office/drawing/2014/main" id="{AD958ABF-A958-2983-54BF-7713E6B1AA52}"/>
                </a:ext>
              </a:extLst>
            </p:cNvPr>
            <p:cNvSpPr/>
            <p:nvPr/>
          </p:nvSpPr>
          <p:spPr>
            <a:xfrm>
              <a:off x="8805671" y="2092458"/>
              <a:ext cx="201295" cy="161925"/>
            </a:xfrm>
            <a:custGeom>
              <a:avLst/>
              <a:gdLst/>
              <a:ahLst/>
              <a:cxnLst/>
              <a:rect l="l" t="t" r="r" b="b"/>
              <a:pathLst>
                <a:path w="201295" h="161925">
                  <a:moveTo>
                    <a:pt x="201168" y="14770"/>
                  </a:moveTo>
                  <a:lnTo>
                    <a:pt x="193263" y="20523"/>
                  </a:lnTo>
                  <a:lnTo>
                    <a:pt x="171707" y="25217"/>
                  </a:lnTo>
                  <a:lnTo>
                    <a:pt x="139735" y="28380"/>
                  </a:lnTo>
                  <a:lnTo>
                    <a:pt x="100584" y="29540"/>
                  </a:lnTo>
                  <a:lnTo>
                    <a:pt x="61432" y="28380"/>
                  </a:lnTo>
                  <a:lnTo>
                    <a:pt x="29460" y="25217"/>
                  </a:lnTo>
                  <a:lnTo>
                    <a:pt x="7904" y="20523"/>
                  </a:lnTo>
                  <a:lnTo>
                    <a:pt x="0" y="14770"/>
                  </a:lnTo>
                  <a:lnTo>
                    <a:pt x="7904" y="9017"/>
                  </a:lnTo>
                  <a:lnTo>
                    <a:pt x="29460" y="4322"/>
                  </a:lnTo>
                  <a:lnTo>
                    <a:pt x="61432" y="1159"/>
                  </a:lnTo>
                  <a:lnTo>
                    <a:pt x="100584" y="0"/>
                  </a:lnTo>
                  <a:lnTo>
                    <a:pt x="139735" y="1159"/>
                  </a:lnTo>
                  <a:lnTo>
                    <a:pt x="171707" y="4322"/>
                  </a:lnTo>
                  <a:lnTo>
                    <a:pt x="193263" y="9017"/>
                  </a:lnTo>
                  <a:lnTo>
                    <a:pt x="201168" y="14770"/>
                  </a:lnTo>
                  <a:close/>
                </a:path>
                <a:path w="201295" h="161925">
                  <a:moveTo>
                    <a:pt x="201168" y="14770"/>
                  </a:moveTo>
                  <a:lnTo>
                    <a:pt x="201168" y="146761"/>
                  </a:lnTo>
                  <a:lnTo>
                    <a:pt x="193263" y="152516"/>
                  </a:lnTo>
                  <a:lnTo>
                    <a:pt x="171707" y="157214"/>
                  </a:lnTo>
                  <a:lnTo>
                    <a:pt x="139735" y="160382"/>
                  </a:lnTo>
                  <a:lnTo>
                    <a:pt x="100584" y="161544"/>
                  </a:lnTo>
                  <a:lnTo>
                    <a:pt x="61432" y="160382"/>
                  </a:lnTo>
                  <a:lnTo>
                    <a:pt x="29460" y="157214"/>
                  </a:lnTo>
                  <a:lnTo>
                    <a:pt x="7904" y="152516"/>
                  </a:lnTo>
                  <a:lnTo>
                    <a:pt x="0" y="146761"/>
                  </a:lnTo>
                  <a:lnTo>
                    <a:pt x="0" y="14770"/>
                  </a:lnTo>
                </a:path>
              </a:pathLst>
            </a:custGeom>
            <a:ln w="9144">
              <a:solidFill>
                <a:srgbClr val="000000"/>
              </a:solidFill>
            </a:ln>
          </p:spPr>
          <p:txBody>
            <a:bodyPr wrap="square" lIns="0" tIns="0" rIns="0" bIns="0" rtlCol="0"/>
            <a:lstStyle/>
            <a:p>
              <a:endParaRPr/>
            </a:p>
          </p:txBody>
        </p:sp>
      </p:grpSp>
      <p:grpSp>
        <p:nvGrpSpPr>
          <p:cNvPr id="199" name="object 123">
            <a:extLst>
              <a:ext uri="{FF2B5EF4-FFF2-40B4-BE49-F238E27FC236}">
                <a16:creationId xmlns:a16="http://schemas.microsoft.com/office/drawing/2014/main" id="{4969CC4D-51F6-3881-EC92-37C5FDB32627}"/>
              </a:ext>
            </a:extLst>
          </p:cNvPr>
          <p:cNvGrpSpPr/>
          <p:nvPr/>
        </p:nvGrpSpPr>
        <p:grpSpPr>
          <a:xfrm>
            <a:off x="9373656" y="1887168"/>
            <a:ext cx="487680" cy="178435"/>
            <a:chOff x="8258556" y="2087886"/>
            <a:chExt cx="487680" cy="178435"/>
          </a:xfrm>
        </p:grpSpPr>
        <p:pic>
          <p:nvPicPr>
            <p:cNvPr id="200" name="object 124">
              <a:extLst>
                <a:ext uri="{FF2B5EF4-FFF2-40B4-BE49-F238E27FC236}">
                  <a16:creationId xmlns:a16="http://schemas.microsoft.com/office/drawing/2014/main" id="{E9019CCC-C36F-604F-848D-C4704B39441A}"/>
                </a:ext>
              </a:extLst>
            </p:cNvPr>
            <p:cNvPicPr/>
            <p:nvPr/>
          </p:nvPicPr>
          <p:blipFill>
            <a:blip r:embed="rId3" cstate="print"/>
            <a:stretch>
              <a:fillRect/>
            </a:stretch>
          </p:blipFill>
          <p:spPr>
            <a:xfrm>
              <a:off x="8258556" y="2087886"/>
              <a:ext cx="211836" cy="169163"/>
            </a:xfrm>
            <a:prstGeom prst="rect">
              <a:avLst/>
            </a:prstGeom>
          </p:spPr>
        </p:pic>
        <p:pic>
          <p:nvPicPr>
            <p:cNvPr id="201" name="object 125">
              <a:extLst>
                <a:ext uri="{FF2B5EF4-FFF2-40B4-BE49-F238E27FC236}">
                  <a16:creationId xmlns:a16="http://schemas.microsoft.com/office/drawing/2014/main" id="{0766024E-C21C-9F20-B2C7-D71996765CF3}"/>
                </a:ext>
              </a:extLst>
            </p:cNvPr>
            <p:cNvPicPr/>
            <p:nvPr/>
          </p:nvPicPr>
          <p:blipFill>
            <a:blip r:embed="rId4" cstate="print"/>
            <a:stretch>
              <a:fillRect/>
            </a:stretch>
          </p:blipFill>
          <p:spPr>
            <a:xfrm>
              <a:off x="8534400" y="2095505"/>
              <a:ext cx="211836" cy="170688"/>
            </a:xfrm>
            <a:prstGeom prst="rect">
              <a:avLst/>
            </a:prstGeom>
          </p:spPr>
        </p:pic>
      </p:grpSp>
      <p:sp>
        <p:nvSpPr>
          <p:cNvPr id="202" name="object 126">
            <a:extLst>
              <a:ext uri="{FF2B5EF4-FFF2-40B4-BE49-F238E27FC236}">
                <a16:creationId xmlns:a16="http://schemas.microsoft.com/office/drawing/2014/main" id="{B389F518-EED4-B661-6C22-AB1CE78A381F}"/>
              </a:ext>
            </a:extLst>
          </p:cNvPr>
          <p:cNvSpPr txBox="1"/>
          <p:nvPr/>
        </p:nvSpPr>
        <p:spPr>
          <a:xfrm>
            <a:off x="9291359" y="1778958"/>
            <a:ext cx="1457325" cy="376555"/>
          </a:xfrm>
          <a:prstGeom prst="rect">
            <a:avLst/>
          </a:prstGeom>
          <a:ln w="9144">
            <a:solidFill>
              <a:srgbClr val="000000"/>
            </a:solidFill>
          </a:ln>
        </p:spPr>
        <p:txBody>
          <a:bodyPr vert="horz" wrap="square" lIns="0" tIns="10795" rIns="0" bIns="0" rtlCol="0">
            <a:spAutoFit/>
          </a:bodyPr>
          <a:lstStyle/>
          <a:p>
            <a:pPr marL="629285">
              <a:lnSpc>
                <a:spcPct val="100000"/>
              </a:lnSpc>
              <a:spcBef>
                <a:spcPts val="85"/>
              </a:spcBef>
              <a:tabLst>
                <a:tab pos="998855" algn="l"/>
              </a:tabLst>
            </a:pPr>
            <a:r>
              <a:rPr sz="1050" b="1" i="1" spc="-15" baseline="3968" dirty="0">
                <a:latin typeface="メイリオ"/>
                <a:cs typeface="メイリオ"/>
              </a:rPr>
              <a:t>110	</a:t>
            </a:r>
            <a:r>
              <a:rPr sz="500" b="1" dirty="0">
                <a:latin typeface="メイリオ"/>
                <a:cs typeface="メイリオ"/>
              </a:rPr>
              <a:t>出力(万</a:t>
            </a:r>
            <a:r>
              <a:rPr sz="500" b="1" spc="-5" dirty="0">
                <a:latin typeface="メイリオ"/>
                <a:cs typeface="メイリオ"/>
              </a:rPr>
              <a:t>kW)</a:t>
            </a:r>
            <a:endParaRPr sz="500">
              <a:latin typeface="メイリオ"/>
              <a:cs typeface="メイリオ"/>
            </a:endParaRPr>
          </a:p>
          <a:p>
            <a:pPr marL="664845">
              <a:lnSpc>
                <a:spcPct val="100000"/>
              </a:lnSpc>
              <a:spcBef>
                <a:spcPts val="235"/>
              </a:spcBef>
              <a:tabLst>
                <a:tab pos="984885" algn="l"/>
              </a:tabLst>
            </a:pPr>
            <a:r>
              <a:rPr sz="700" b="1" dirty="0">
                <a:latin typeface="ＭＳ Ｐゴシック"/>
                <a:cs typeface="ＭＳ Ｐゴシック"/>
              </a:rPr>
              <a:t>２９	</a:t>
            </a:r>
            <a:r>
              <a:rPr sz="750" b="1" baseline="5555" dirty="0">
                <a:latin typeface="メイリオ"/>
                <a:cs typeface="メイリオ"/>
              </a:rPr>
              <a:t>年数</a:t>
            </a:r>
            <a:endParaRPr sz="750" baseline="5555">
              <a:latin typeface="メイリオ"/>
              <a:cs typeface="メイリオ"/>
            </a:endParaRPr>
          </a:p>
          <a:p>
            <a:pPr marL="118110">
              <a:lnSpc>
                <a:spcPct val="100000"/>
              </a:lnSpc>
              <a:spcBef>
                <a:spcPts val="290"/>
              </a:spcBef>
            </a:pPr>
            <a:r>
              <a:rPr sz="500" b="1" dirty="0">
                <a:latin typeface="メイリオ"/>
                <a:cs typeface="メイリオ"/>
              </a:rPr>
              <a:t>PWR    </a:t>
            </a:r>
            <a:r>
              <a:rPr sz="500" b="1" spc="35" dirty="0">
                <a:latin typeface="メイリオ"/>
                <a:cs typeface="メイリオ"/>
              </a:rPr>
              <a:t> </a:t>
            </a:r>
            <a:r>
              <a:rPr sz="500" b="1" dirty="0">
                <a:latin typeface="メイリオ"/>
                <a:cs typeface="メイリオ"/>
              </a:rPr>
              <a:t>BWR  </a:t>
            </a:r>
            <a:r>
              <a:rPr sz="500" b="1" spc="105" dirty="0">
                <a:latin typeface="メイリオ"/>
                <a:cs typeface="メイリオ"/>
              </a:rPr>
              <a:t> </a:t>
            </a:r>
            <a:r>
              <a:rPr sz="500" b="1" spc="-5" dirty="0">
                <a:latin typeface="メイリオ"/>
                <a:cs typeface="メイリオ"/>
              </a:rPr>
              <a:t>ABWR</a:t>
            </a:r>
            <a:endParaRPr sz="500">
              <a:latin typeface="メイリオ"/>
              <a:cs typeface="メイリオ"/>
            </a:endParaRPr>
          </a:p>
        </p:txBody>
      </p:sp>
      <p:grpSp>
        <p:nvGrpSpPr>
          <p:cNvPr id="203" name="object 127">
            <a:extLst>
              <a:ext uri="{FF2B5EF4-FFF2-40B4-BE49-F238E27FC236}">
                <a16:creationId xmlns:a16="http://schemas.microsoft.com/office/drawing/2014/main" id="{112CA157-B9B8-8600-2E5A-6C1A6BDD8200}"/>
              </a:ext>
            </a:extLst>
          </p:cNvPr>
          <p:cNvGrpSpPr/>
          <p:nvPr/>
        </p:nvGrpSpPr>
        <p:grpSpPr>
          <a:xfrm>
            <a:off x="10092983" y="1852109"/>
            <a:ext cx="156845" cy="135890"/>
            <a:chOff x="8977883" y="2052827"/>
            <a:chExt cx="156845" cy="135890"/>
          </a:xfrm>
        </p:grpSpPr>
        <p:sp>
          <p:nvSpPr>
            <p:cNvPr id="204" name="object 128">
              <a:extLst>
                <a:ext uri="{FF2B5EF4-FFF2-40B4-BE49-F238E27FC236}">
                  <a16:creationId xmlns:a16="http://schemas.microsoft.com/office/drawing/2014/main" id="{D198CF4E-E063-1E11-E993-7149953169A1}"/>
                </a:ext>
              </a:extLst>
            </p:cNvPr>
            <p:cNvSpPr/>
            <p:nvPr/>
          </p:nvSpPr>
          <p:spPr>
            <a:xfrm>
              <a:off x="9006839" y="2057399"/>
              <a:ext cx="127635" cy="0"/>
            </a:xfrm>
            <a:custGeom>
              <a:avLst/>
              <a:gdLst/>
              <a:ahLst/>
              <a:cxnLst/>
              <a:rect l="l" t="t" r="r" b="b"/>
              <a:pathLst>
                <a:path w="127634">
                  <a:moveTo>
                    <a:pt x="0" y="0"/>
                  </a:moveTo>
                  <a:lnTo>
                    <a:pt x="127393" y="0"/>
                  </a:lnTo>
                </a:path>
              </a:pathLst>
            </a:custGeom>
            <a:ln w="9144">
              <a:solidFill>
                <a:srgbClr val="000000"/>
              </a:solidFill>
            </a:ln>
          </p:spPr>
          <p:txBody>
            <a:bodyPr wrap="square" lIns="0" tIns="0" rIns="0" bIns="0" rtlCol="0"/>
            <a:lstStyle/>
            <a:p>
              <a:endParaRPr/>
            </a:p>
          </p:txBody>
        </p:sp>
        <p:sp>
          <p:nvSpPr>
            <p:cNvPr id="205" name="object 129">
              <a:extLst>
                <a:ext uri="{FF2B5EF4-FFF2-40B4-BE49-F238E27FC236}">
                  <a16:creationId xmlns:a16="http://schemas.microsoft.com/office/drawing/2014/main" id="{5D20DDF2-96D7-EE2D-A4D9-3A6E56587179}"/>
                </a:ext>
              </a:extLst>
            </p:cNvPr>
            <p:cNvSpPr/>
            <p:nvPr/>
          </p:nvSpPr>
          <p:spPr>
            <a:xfrm>
              <a:off x="8977883" y="2183891"/>
              <a:ext cx="153035" cy="0"/>
            </a:xfrm>
            <a:custGeom>
              <a:avLst/>
              <a:gdLst/>
              <a:ahLst/>
              <a:cxnLst/>
              <a:rect l="l" t="t" r="r" b="b"/>
              <a:pathLst>
                <a:path w="153034">
                  <a:moveTo>
                    <a:pt x="0" y="0"/>
                  </a:moveTo>
                  <a:lnTo>
                    <a:pt x="152882" y="0"/>
                  </a:lnTo>
                </a:path>
              </a:pathLst>
            </a:custGeom>
            <a:ln w="9144">
              <a:solidFill>
                <a:srgbClr val="000000"/>
              </a:solidFill>
            </a:ln>
          </p:spPr>
          <p:txBody>
            <a:bodyPr wrap="square" lIns="0" tIns="0" rIns="0" bIns="0" rtlCol="0"/>
            <a:lstStyle/>
            <a:p>
              <a:endParaRPr/>
            </a:p>
          </p:txBody>
        </p:sp>
      </p:grpSp>
      <p:sp>
        <p:nvSpPr>
          <p:cNvPr id="206" name="object 130">
            <a:extLst>
              <a:ext uri="{FF2B5EF4-FFF2-40B4-BE49-F238E27FC236}">
                <a16:creationId xmlns:a16="http://schemas.microsoft.com/office/drawing/2014/main" id="{237BD84D-DF06-9EA2-B7FE-E391833E307D}"/>
              </a:ext>
            </a:extLst>
          </p:cNvPr>
          <p:cNvSpPr txBox="1"/>
          <p:nvPr/>
        </p:nvSpPr>
        <p:spPr>
          <a:xfrm>
            <a:off x="5677891" y="6076286"/>
            <a:ext cx="596900" cy="299720"/>
          </a:xfrm>
          <a:prstGeom prst="rect">
            <a:avLst/>
          </a:prstGeom>
        </p:spPr>
        <p:txBody>
          <a:bodyPr vert="horz" wrap="square" lIns="0" tIns="12700" rIns="0" bIns="0" rtlCol="0">
            <a:spAutoFit/>
          </a:bodyPr>
          <a:lstStyle/>
          <a:p>
            <a:pPr marL="12700" marR="5080">
              <a:lnSpc>
                <a:spcPct val="100000"/>
              </a:lnSpc>
              <a:spcBef>
                <a:spcPts val="100"/>
              </a:spcBef>
            </a:pPr>
            <a:r>
              <a:rPr sz="900" b="1" dirty="0">
                <a:latin typeface="メイリオ"/>
                <a:cs typeface="メイリオ"/>
              </a:rPr>
              <a:t>四国電力㈱ 伊方発電所</a:t>
            </a:r>
            <a:endParaRPr sz="900">
              <a:latin typeface="メイリオ"/>
              <a:cs typeface="メイリオ"/>
            </a:endParaRPr>
          </a:p>
        </p:txBody>
      </p:sp>
      <p:grpSp>
        <p:nvGrpSpPr>
          <p:cNvPr id="207" name="object 131">
            <a:extLst>
              <a:ext uri="{FF2B5EF4-FFF2-40B4-BE49-F238E27FC236}">
                <a16:creationId xmlns:a16="http://schemas.microsoft.com/office/drawing/2014/main" id="{61D260CA-19F9-0E89-7F11-FF4AC3B9C06D}"/>
              </a:ext>
            </a:extLst>
          </p:cNvPr>
          <p:cNvGrpSpPr/>
          <p:nvPr/>
        </p:nvGrpSpPr>
        <p:grpSpPr>
          <a:xfrm>
            <a:off x="2168120" y="3967236"/>
            <a:ext cx="4441190" cy="2397760"/>
            <a:chOff x="1053020" y="4167954"/>
            <a:chExt cx="4441190" cy="2397760"/>
          </a:xfrm>
        </p:grpSpPr>
        <p:sp>
          <p:nvSpPr>
            <p:cNvPr id="208" name="object 132">
              <a:extLst>
                <a:ext uri="{FF2B5EF4-FFF2-40B4-BE49-F238E27FC236}">
                  <a16:creationId xmlns:a16="http://schemas.microsoft.com/office/drawing/2014/main" id="{F9DAB3CD-18BE-0022-5FFE-A4B54127C4C5}"/>
                </a:ext>
              </a:extLst>
            </p:cNvPr>
            <p:cNvSpPr/>
            <p:nvPr/>
          </p:nvSpPr>
          <p:spPr>
            <a:xfrm>
              <a:off x="5201411" y="6333749"/>
              <a:ext cx="285115" cy="227329"/>
            </a:xfrm>
            <a:custGeom>
              <a:avLst/>
              <a:gdLst/>
              <a:ahLst/>
              <a:cxnLst/>
              <a:rect l="l" t="t" r="r" b="b"/>
              <a:pathLst>
                <a:path w="285114" h="227329">
                  <a:moveTo>
                    <a:pt x="284988" y="20764"/>
                  </a:moveTo>
                  <a:lnTo>
                    <a:pt x="273790" y="28847"/>
                  </a:lnTo>
                  <a:lnTo>
                    <a:pt x="243254" y="35447"/>
                  </a:lnTo>
                  <a:lnTo>
                    <a:pt x="197961" y="39897"/>
                  </a:lnTo>
                  <a:lnTo>
                    <a:pt x="142493" y="41529"/>
                  </a:lnTo>
                  <a:lnTo>
                    <a:pt x="87026" y="39897"/>
                  </a:lnTo>
                  <a:lnTo>
                    <a:pt x="41733" y="35447"/>
                  </a:lnTo>
                  <a:lnTo>
                    <a:pt x="11197" y="28847"/>
                  </a:lnTo>
                  <a:lnTo>
                    <a:pt x="0" y="20764"/>
                  </a:lnTo>
                  <a:lnTo>
                    <a:pt x="11197" y="12681"/>
                  </a:lnTo>
                  <a:lnTo>
                    <a:pt x="41733" y="6081"/>
                  </a:lnTo>
                  <a:lnTo>
                    <a:pt x="87026" y="1631"/>
                  </a:lnTo>
                  <a:lnTo>
                    <a:pt x="142493" y="0"/>
                  </a:lnTo>
                  <a:lnTo>
                    <a:pt x="197961" y="1631"/>
                  </a:lnTo>
                  <a:lnTo>
                    <a:pt x="243254" y="6081"/>
                  </a:lnTo>
                  <a:lnTo>
                    <a:pt x="273790" y="12681"/>
                  </a:lnTo>
                  <a:lnTo>
                    <a:pt x="284988" y="20764"/>
                  </a:lnTo>
                  <a:close/>
                </a:path>
                <a:path w="285114" h="227329">
                  <a:moveTo>
                    <a:pt x="284988" y="20764"/>
                  </a:moveTo>
                  <a:lnTo>
                    <a:pt x="284988" y="206298"/>
                  </a:lnTo>
                  <a:lnTo>
                    <a:pt x="273790" y="214383"/>
                  </a:lnTo>
                  <a:lnTo>
                    <a:pt x="243254" y="220987"/>
                  </a:lnTo>
                  <a:lnTo>
                    <a:pt x="197961" y="225442"/>
                  </a:lnTo>
                  <a:lnTo>
                    <a:pt x="142493" y="227076"/>
                  </a:lnTo>
                  <a:lnTo>
                    <a:pt x="87026" y="225442"/>
                  </a:lnTo>
                  <a:lnTo>
                    <a:pt x="41733" y="220987"/>
                  </a:lnTo>
                  <a:lnTo>
                    <a:pt x="11197" y="214383"/>
                  </a:lnTo>
                  <a:lnTo>
                    <a:pt x="0" y="206298"/>
                  </a:lnTo>
                  <a:lnTo>
                    <a:pt x="0" y="20764"/>
                  </a:lnTo>
                </a:path>
              </a:pathLst>
            </a:custGeom>
            <a:ln w="9144">
              <a:solidFill>
                <a:srgbClr val="000000"/>
              </a:solidFill>
            </a:ln>
          </p:spPr>
          <p:txBody>
            <a:bodyPr wrap="square" lIns="0" tIns="0" rIns="0" bIns="0" rtlCol="0"/>
            <a:lstStyle/>
            <a:p>
              <a:endParaRPr/>
            </a:p>
          </p:txBody>
        </p:sp>
        <p:sp>
          <p:nvSpPr>
            <p:cNvPr id="209" name="object 133">
              <a:extLst>
                <a:ext uri="{FF2B5EF4-FFF2-40B4-BE49-F238E27FC236}">
                  <a16:creationId xmlns:a16="http://schemas.microsoft.com/office/drawing/2014/main" id="{BFA1510C-381B-2300-E915-DA5AFFCA8D13}"/>
                </a:ext>
              </a:extLst>
            </p:cNvPr>
            <p:cNvSpPr/>
            <p:nvPr/>
          </p:nvSpPr>
          <p:spPr>
            <a:xfrm>
              <a:off x="5206746" y="6363461"/>
              <a:ext cx="274320" cy="180975"/>
            </a:xfrm>
            <a:custGeom>
              <a:avLst/>
              <a:gdLst/>
              <a:ahLst/>
              <a:cxnLst/>
              <a:rect l="l" t="t" r="r" b="b"/>
              <a:pathLst>
                <a:path w="274320" h="180975">
                  <a:moveTo>
                    <a:pt x="0" y="0"/>
                  </a:moveTo>
                  <a:lnTo>
                    <a:pt x="273837" y="180975"/>
                  </a:lnTo>
                </a:path>
              </a:pathLst>
            </a:custGeom>
            <a:ln w="25908">
              <a:solidFill>
                <a:srgbClr val="7E7E7E"/>
              </a:solidFill>
            </a:ln>
          </p:spPr>
          <p:txBody>
            <a:bodyPr wrap="square" lIns="0" tIns="0" rIns="0" bIns="0" rtlCol="0"/>
            <a:lstStyle/>
            <a:p>
              <a:endParaRPr/>
            </a:p>
          </p:txBody>
        </p:sp>
        <p:sp>
          <p:nvSpPr>
            <p:cNvPr id="210" name="object 134">
              <a:extLst>
                <a:ext uri="{FF2B5EF4-FFF2-40B4-BE49-F238E27FC236}">
                  <a16:creationId xmlns:a16="http://schemas.microsoft.com/office/drawing/2014/main" id="{B15F450B-A34D-BAF1-75DA-5D2C75CD94A5}"/>
                </a:ext>
              </a:extLst>
            </p:cNvPr>
            <p:cNvSpPr/>
            <p:nvPr/>
          </p:nvSpPr>
          <p:spPr>
            <a:xfrm>
              <a:off x="5206746" y="6360412"/>
              <a:ext cx="271780" cy="180975"/>
            </a:xfrm>
            <a:custGeom>
              <a:avLst/>
              <a:gdLst/>
              <a:ahLst/>
              <a:cxnLst/>
              <a:rect l="l" t="t" r="r" b="b"/>
              <a:pathLst>
                <a:path w="271779" h="180975">
                  <a:moveTo>
                    <a:pt x="0" y="180974"/>
                  </a:moveTo>
                  <a:lnTo>
                    <a:pt x="271462" y="0"/>
                  </a:lnTo>
                </a:path>
              </a:pathLst>
            </a:custGeom>
            <a:ln w="25908">
              <a:solidFill>
                <a:srgbClr val="7E7E7E"/>
              </a:solidFill>
            </a:ln>
          </p:spPr>
          <p:txBody>
            <a:bodyPr wrap="square" lIns="0" tIns="0" rIns="0" bIns="0" rtlCol="0"/>
            <a:lstStyle/>
            <a:p>
              <a:endParaRPr/>
            </a:p>
          </p:txBody>
        </p:sp>
        <p:sp>
          <p:nvSpPr>
            <p:cNvPr id="211" name="object 135">
              <a:extLst>
                <a:ext uri="{FF2B5EF4-FFF2-40B4-BE49-F238E27FC236}">
                  <a16:creationId xmlns:a16="http://schemas.microsoft.com/office/drawing/2014/main" id="{AC01313B-B354-E38E-281C-B517DCA36164}"/>
                </a:ext>
              </a:extLst>
            </p:cNvPr>
            <p:cNvSpPr/>
            <p:nvPr/>
          </p:nvSpPr>
          <p:spPr>
            <a:xfrm>
              <a:off x="1059180" y="4172717"/>
              <a:ext cx="287020" cy="227329"/>
            </a:xfrm>
            <a:custGeom>
              <a:avLst/>
              <a:gdLst/>
              <a:ahLst/>
              <a:cxnLst/>
              <a:rect l="l" t="t" r="r" b="b"/>
              <a:pathLst>
                <a:path w="287019" h="227329">
                  <a:moveTo>
                    <a:pt x="286512" y="20764"/>
                  </a:moveTo>
                  <a:lnTo>
                    <a:pt x="275254" y="28847"/>
                  </a:lnTo>
                  <a:lnTo>
                    <a:pt x="244554" y="35447"/>
                  </a:lnTo>
                  <a:lnTo>
                    <a:pt x="199018" y="39897"/>
                  </a:lnTo>
                  <a:lnTo>
                    <a:pt x="143256" y="41528"/>
                  </a:lnTo>
                  <a:lnTo>
                    <a:pt x="87493" y="39897"/>
                  </a:lnTo>
                  <a:lnTo>
                    <a:pt x="41957" y="35447"/>
                  </a:lnTo>
                  <a:lnTo>
                    <a:pt x="11257" y="28847"/>
                  </a:lnTo>
                  <a:lnTo>
                    <a:pt x="0" y="20764"/>
                  </a:lnTo>
                  <a:lnTo>
                    <a:pt x="11257" y="12681"/>
                  </a:lnTo>
                  <a:lnTo>
                    <a:pt x="41957" y="6081"/>
                  </a:lnTo>
                  <a:lnTo>
                    <a:pt x="87493" y="1631"/>
                  </a:lnTo>
                  <a:lnTo>
                    <a:pt x="143256" y="0"/>
                  </a:lnTo>
                  <a:lnTo>
                    <a:pt x="199018" y="1631"/>
                  </a:lnTo>
                  <a:lnTo>
                    <a:pt x="244554" y="6081"/>
                  </a:lnTo>
                  <a:lnTo>
                    <a:pt x="275254" y="12681"/>
                  </a:lnTo>
                  <a:lnTo>
                    <a:pt x="286512" y="20764"/>
                  </a:lnTo>
                  <a:close/>
                </a:path>
                <a:path w="287019" h="227329">
                  <a:moveTo>
                    <a:pt x="286512" y="20764"/>
                  </a:moveTo>
                  <a:lnTo>
                    <a:pt x="286512" y="206298"/>
                  </a:lnTo>
                  <a:lnTo>
                    <a:pt x="275254" y="214383"/>
                  </a:lnTo>
                  <a:lnTo>
                    <a:pt x="244554" y="220987"/>
                  </a:lnTo>
                  <a:lnTo>
                    <a:pt x="199018" y="225442"/>
                  </a:lnTo>
                  <a:lnTo>
                    <a:pt x="143256" y="227075"/>
                  </a:lnTo>
                  <a:lnTo>
                    <a:pt x="87493" y="225442"/>
                  </a:lnTo>
                  <a:lnTo>
                    <a:pt x="41957" y="220987"/>
                  </a:lnTo>
                  <a:lnTo>
                    <a:pt x="11257" y="214383"/>
                  </a:lnTo>
                  <a:lnTo>
                    <a:pt x="0" y="206298"/>
                  </a:lnTo>
                  <a:lnTo>
                    <a:pt x="0" y="20764"/>
                  </a:lnTo>
                </a:path>
              </a:pathLst>
            </a:custGeom>
            <a:ln w="9144">
              <a:solidFill>
                <a:srgbClr val="000000"/>
              </a:solidFill>
            </a:ln>
          </p:spPr>
          <p:txBody>
            <a:bodyPr wrap="square" lIns="0" tIns="0" rIns="0" bIns="0" rtlCol="0"/>
            <a:lstStyle/>
            <a:p>
              <a:endParaRPr/>
            </a:p>
          </p:txBody>
        </p:sp>
        <p:sp>
          <p:nvSpPr>
            <p:cNvPr id="212" name="object 136">
              <a:extLst>
                <a:ext uri="{FF2B5EF4-FFF2-40B4-BE49-F238E27FC236}">
                  <a16:creationId xmlns:a16="http://schemas.microsoft.com/office/drawing/2014/main" id="{CCB0FD65-39A2-5786-DE1E-B78240D6DA3C}"/>
                </a:ext>
              </a:extLst>
            </p:cNvPr>
            <p:cNvSpPr/>
            <p:nvPr/>
          </p:nvSpPr>
          <p:spPr>
            <a:xfrm>
              <a:off x="1066038" y="4202429"/>
              <a:ext cx="274320" cy="180975"/>
            </a:xfrm>
            <a:custGeom>
              <a:avLst/>
              <a:gdLst/>
              <a:ahLst/>
              <a:cxnLst/>
              <a:rect l="l" t="t" r="r" b="b"/>
              <a:pathLst>
                <a:path w="274319" h="180975">
                  <a:moveTo>
                    <a:pt x="0" y="0"/>
                  </a:moveTo>
                  <a:lnTo>
                    <a:pt x="273837" y="180975"/>
                  </a:lnTo>
                </a:path>
              </a:pathLst>
            </a:custGeom>
            <a:ln w="25908">
              <a:solidFill>
                <a:srgbClr val="7E7E7E"/>
              </a:solidFill>
            </a:ln>
          </p:spPr>
          <p:txBody>
            <a:bodyPr wrap="square" lIns="0" tIns="0" rIns="0" bIns="0" rtlCol="0"/>
            <a:lstStyle/>
            <a:p>
              <a:endParaRPr/>
            </a:p>
          </p:txBody>
        </p:sp>
        <p:sp>
          <p:nvSpPr>
            <p:cNvPr id="213" name="object 137">
              <a:extLst>
                <a:ext uri="{FF2B5EF4-FFF2-40B4-BE49-F238E27FC236}">
                  <a16:creationId xmlns:a16="http://schemas.microsoft.com/office/drawing/2014/main" id="{96FCB5CB-2612-5C7F-5326-C32D93D5E050}"/>
                </a:ext>
              </a:extLst>
            </p:cNvPr>
            <p:cNvSpPr/>
            <p:nvPr/>
          </p:nvSpPr>
          <p:spPr>
            <a:xfrm>
              <a:off x="1066038" y="4199380"/>
              <a:ext cx="271780" cy="180975"/>
            </a:xfrm>
            <a:custGeom>
              <a:avLst/>
              <a:gdLst/>
              <a:ahLst/>
              <a:cxnLst/>
              <a:rect l="l" t="t" r="r" b="b"/>
              <a:pathLst>
                <a:path w="271780" h="180975">
                  <a:moveTo>
                    <a:pt x="0" y="180975"/>
                  </a:moveTo>
                  <a:lnTo>
                    <a:pt x="271462" y="0"/>
                  </a:lnTo>
                </a:path>
              </a:pathLst>
            </a:custGeom>
            <a:ln w="25908">
              <a:solidFill>
                <a:srgbClr val="7E7E7E"/>
              </a:solidFill>
            </a:ln>
          </p:spPr>
          <p:txBody>
            <a:bodyPr wrap="square" lIns="0" tIns="0" rIns="0" bIns="0" rtlCol="0"/>
            <a:lstStyle/>
            <a:p>
              <a:endParaRPr/>
            </a:p>
          </p:txBody>
        </p:sp>
        <p:sp>
          <p:nvSpPr>
            <p:cNvPr id="214" name="object 138">
              <a:extLst>
                <a:ext uri="{FF2B5EF4-FFF2-40B4-BE49-F238E27FC236}">
                  <a16:creationId xmlns:a16="http://schemas.microsoft.com/office/drawing/2014/main" id="{2205834C-4381-6C3D-0AF6-AFB5E60AB02D}"/>
                </a:ext>
              </a:extLst>
            </p:cNvPr>
            <p:cNvSpPr/>
            <p:nvPr/>
          </p:nvSpPr>
          <p:spPr>
            <a:xfrm>
              <a:off x="1418844" y="4172717"/>
              <a:ext cx="287020" cy="227329"/>
            </a:xfrm>
            <a:custGeom>
              <a:avLst/>
              <a:gdLst/>
              <a:ahLst/>
              <a:cxnLst/>
              <a:rect l="l" t="t" r="r" b="b"/>
              <a:pathLst>
                <a:path w="287019" h="227329">
                  <a:moveTo>
                    <a:pt x="286512" y="20764"/>
                  </a:moveTo>
                  <a:lnTo>
                    <a:pt x="275254" y="28847"/>
                  </a:lnTo>
                  <a:lnTo>
                    <a:pt x="244554" y="35447"/>
                  </a:lnTo>
                  <a:lnTo>
                    <a:pt x="199018" y="39897"/>
                  </a:lnTo>
                  <a:lnTo>
                    <a:pt x="143256" y="41528"/>
                  </a:lnTo>
                  <a:lnTo>
                    <a:pt x="87493" y="39897"/>
                  </a:lnTo>
                  <a:lnTo>
                    <a:pt x="41957" y="35447"/>
                  </a:lnTo>
                  <a:lnTo>
                    <a:pt x="11257" y="28847"/>
                  </a:lnTo>
                  <a:lnTo>
                    <a:pt x="0" y="20764"/>
                  </a:lnTo>
                  <a:lnTo>
                    <a:pt x="11257" y="12681"/>
                  </a:lnTo>
                  <a:lnTo>
                    <a:pt x="41957" y="6081"/>
                  </a:lnTo>
                  <a:lnTo>
                    <a:pt x="87493" y="1631"/>
                  </a:lnTo>
                  <a:lnTo>
                    <a:pt x="143256" y="0"/>
                  </a:lnTo>
                  <a:lnTo>
                    <a:pt x="199018" y="1631"/>
                  </a:lnTo>
                  <a:lnTo>
                    <a:pt x="244554" y="6081"/>
                  </a:lnTo>
                  <a:lnTo>
                    <a:pt x="275254" y="12681"/>
                  </a:lnTo>
                  <a:lnTo>
                    <a:pt x="286512" y="20764"/>
                  </a:lnTo>
                  <a:close/>
                </a:path>
                <a:path w="287019" h="227329">
                  <a:moveTo>
                    <a:pt x="286512" y="20764"/>
                  </a:moveTo>
                  <a:lnTo>
                    <a:pt x="286512" y="206298"/>
                  </a:lnTo>
                  <a:lnTo>
                    <a:pt x="275254" y="214383"/>
                  </a:lnTo>
                  <a:lnTo>
                    <a:pt x="244554" y="220987"/>
                  </a:lnTo>
                  <a:lnTo>
                    <a:pt x="199018" y="225442"/>
                  </a:lnTo>
                  <a:lnTo>
                    <a:pt x="143256" y="227075"/>
                  </a:lnTo>
                  <a:lnTo>
                    <a:pt x="87493" y="225442"/>
                  </a:lnTo>
                  <a:lnTo>
                    <a:pt x="41957" y="220987"/>
                  </a:lnTo>
                  <a:lnTo>
                    <a:pt x="11257" y="214383"/>
                  </a:lnTo>
                  <a:lnTo>
                    <a:pt x="0" y="206298"/>
                  </a:lnTo>
                  <a:lnTo>
                    <a:pt x="0" y="20764"/>
                  </a:lnTo>
                </a:path>
              </a:pathLst>
            </a:custGeom>
            <a:ln w="9144">
              <a:solidFill>
                <a:srgbClr val="000000"/>
              </a:solidFill>
            </a:ln>
          </p:spPr>
          <p:txBody>
            <a:bodyPr wrap="square" lIns="0" tIns="0" rIns="0" bIns="0" rtlCol="0"/>
            <a:lstStyle/>
            <a:p>
              <a:endParaRPr/>
            </a:p>
          </p:txBody>
        </p:sp>
      </p:grpSp>
      <p:sp>
        <p:nvSpPr>
          <p:cNvPr id="215" name="object 139">
            <a:extLst>
              <a:ext uri="{FF2B5EF4-FFF2-40B4-BE49-F238E27FC236}">
                <a16:creationId xmlns:a16="http://schemas.microsoft.com/office/drawing/2014/main" id="{9F5E5213-526C-53CC-679C-3E889EDDB937}"/>
              </a:ext>
            </a:extLst>
          </p:cNvPr>
          <p:cNvSpPr txBox="1"/>
          <p:nvPr/>
        </p:nvSpPr>
        <p:spPr>
          <a:xfrm>
            <a:off x="2187115" y="3828636"/>
            <a:ext cx="619125" cy="162560"/>
          </a:xfrm>
          <a:prstGeom prst="rect">
            <a:avLst/>
          </a:prstGeom>
        </p:spPr>
        <p:txBody>
          <a:bodyPr vert="horz" wrap="square" lIns="0" tIns="12700" rIns="0" bIns="0" rtlCol="0">
            <a:spAutoFit/>
          </a:bodyPr>
          <a:lstStyle/>
          <a:p>
            <a:pPr marL="12700">
              <a:lnSpc>
                <a:spcPct val="100000"/>
              </a:lnSpc>
              <a:spcBef>
                <a:spcPts val="100"/>
              </a:spcBef>
              <a:tabLst>
                <a:tab pos="372110" algn="l"/>
              </a:tabLst>
            </a:pPr>
            <a:r>
              <a:rPr sz="900" b="1" i="1" dirty="0">
                <a:solidFill>
                  <a:srgbClr val="7E7E7E"/>
                </a:solidFill>
                <a:latin typeface="メイリオ"/>
                <a:cs typeface="メイリオ"/>
              </a:rPr>
              <a:t>118	118</a:t>
            </a:r>
            <a:endParaRPr sz="900">
              <a:latin typeface="メイリオ"/>
              <a:cs typeface="メイリオ"/>
            </a:endParaRPr>
          </a:p>
        </p:txBody>
      </p:sp>
      <p:grpSp>
        <p:nvGrpSpPr>
          <p:cNvPr id="216" name="object 140">
            <a:extLst>
              <a:ext uri="{FF2B5EF4-FFF2-40B4-BE49-F238E27FC236}">
                <a16:creationId xmlns:a16="http://schemas.microsoft.com/office/drawing/2014/main" id="{032C07F1-ED9F-D990-66F6-3A541BCB3638}"/>
              </a:ext>
            </a:extLst>
          </p:cNvPr>
          <p:cNvGrpSpPr/>
          <p:nvPr/>
        </p:nvGrpSpPr>
        <p:grpSpPr>
          <a:xfrm>
            <a:off x="2527784" y="3985645"/>
            <a:ext cx="4443095" cy="2379345"/>
            <a:chOff x="1412684" y="4186363"/>
            <a:chExt cx="4443095" cy="2379345"/>
          </a:xfrm>
        </p:grpSpPr>
        <p:sp>
          <p:nvSpPr>
            <p:cNvPr id="217" name="object 141">
              <a:extLst>
                <a:ext uri="{FF2B5EF4-FFF2-40B4-BE49-F238E27FC236}">
                  <a16:creationId xmlns:a16="http://schemas.microsoft.com/office/drawing/2014/main" id="{0E822568-DEE9-F7A1-853F-19CD157E09CB}"/>
                </a:ext>
              </a:extLst>
            </p:cNvPr>
            <p:cNvSpPr/>
            <p:nvPr/>
          </p:nvSpPr>
          <p:spPr>
            <a:xfrm>
              <a:off x="1425702" y="4202429"/>
              <a:ext cx="274320" cy="180975"/>
            </a:xfrm>
            <a:custGeom>
              <a:avLst/>
              <a:gdLst/>
              <a:ahLst/>
              <a:cxnLst/>
              <a:rect l="l" t="t" r="r" b="b"/>
              <a:pathLst>
                <a:path w="274319" h="180975">
                  <a:moveTo>
                    <a:pt x="0" y="0"/>
                  </a:moveTo>
                  <a:lnTo>
                    <a:pt x="273837" y="180975"/>
                  </a:lnTo>
                </a:path>
              </a:pathLst>
            </a:custGeom>
            <a:ln w="25908">
              <a:solidFill>
                <a:srgbClr val="7E7E7E"/>
              </a:solidFill>
            </a:ln>
          </p:spPr>
          <p:txBody>
            <a:bodyPr wrap="square" lIns="0" tIns="0" rIns="0" bIns="0" rtlCol="0"/>
            <a:lstStyle/>
            <a:p>
              <a:endParaRPr/>
            </a:p>
          </p:txBody>
        </p:sp>
        <p:sp>
          <p:nvSpPr>
            <p:cNvPr id="218" name="object 142">
              <a:extLst>
                <a:ext uri="{FF2B5EF4-FFF2-40B4-BE49-F238E27FC236}">
                  <a16:creationId xmlns:a16="http://schemas.microsoft.com/office/drawing/2014/main" id="{4B42B9B0-F1CB-F56A-A90D-AC11B5F7FBB9}"/>
                </a:ext>
              </a:extLst>
            </p:cNvPr>
            <p:cNvSpPr/>
            <p:nvPr/>
          </p:nvSpPr>
          <p:spPr>
            <a:xfrm>
              <a:off x="1425702" y="4199380"/>
              <a:ext cx="271780" cy="180975"/>
            </a:xfrm>
            <a:custGeom>
              <a:avLst/>
              <a:gdLst/>
              <a:ahLst/>
              <a:cxnLst/>
              <a:rect l="l" t="t" r="r" b="b"/>
              <a:pathLst>
                <a:path w="271780" h="180975">
                  <a:moveTo>
                    <a:pt x="0" y="180975"/>
                  </a:moveTo>
                  <a:lnTo>
                    <a:pt x="271462" y="0"/>
                  </a:lnTo>
                </a:path>
              </a:pathLst>
            </a:custGeom>
            <a:ln w="25908">
              <a:solidFill>
                <a:srgbClr val="7E7E7E"/>
              </a:solidFill>
            </a:ln>
          </p:spPr>
          <p:txBody>
            <a:bodyPr wrap="square" lIns="0" tIns="0" rIns="0" bIns="0" rtlCol="0"/>
            <a:lstStyle/>
            <a:p>
              <a:endParaRPr/>
            </a:p>
          </p:txBody>
        </p:sp>
        <p:sp>
          <p:nvSpPr>
            <p:cNvPr id="219" name="object 143">
              <a:extLst>
                <a:ext uri="{FF2B5EF4-FFF2-40B4-BE49-F238E27FC236}">
                  <a16:creationId xmlns:a16="http://schemas.microsoft.com/office/drawing/2014/main" id="{EA378331-2E1B-EED3-6E08-2399FD19252E}"/>
                </a:ext>
              </a:extLst>
            </p:cNvPr>
            <p:cNvSpPr/>
            <p:nvPr/>
          </p:nvSpPr>
          <p:spPr>
            <a:xfrm>
              <a:off x="5564124" y="6333748"/>
              <a:ext cx="287020" cy="227329"/>
            </a:xfrm>
            <a:custGeom>
              <a:avLst/>
              <a:gdLst/>
              <a:ahLst/>
              <a:cxnLst/>
              <a:rect l="l" t="t" r="r" b="b"/>
              <a:pathLst>
                <a:path w="287020" h="227329">
                  <a:moveTo>
                    <a:pt x="286512" y="20764"/>
                  </a:moveTo>
                  <a:lnTo>
                    <a:pt x="275254" y="28847"/>
                  </a:lnTo>
                  <a:lnTo>
                    <a:pt x="244554" y="35447"/>
                  </a:lnTo>
                  <a:lnTo>
                    <a:pt x="199018" y="39897"/>
                  </a:lnTo>
                  <a:lnTo>
                    <a:pt x="143256" y="41529"/>
                  </a:lnTo>
                  <a:lnTo>
                    <a:pt x="87493" y="39897"/>
                  </a:lnTo>
                  <a:lnTo>
                    <a:pt x="41957" y="35447"/>
                  </a:lnTo>
                  <a:lnTo>
                    <a:pt x="11257" y="28847"/>
                  </a:lnTo>
                  <a:lnTo>
                    <a:pt x="0" y="20764"/>
                  </a:lnTo>
                  <a:lnTo>
                    <a:pt x="11257" y="12681"/>
                  </a:lnTo>
                  <a:lnTo>
                    <a:pt x="41957" y="6081"/>
                  </a:lnTo>
                  <a:lnTo>
                    <a:pt x="87493" y="1631"/>
                  </a:lnTo>
                  <a:lnTo>
                    <a:pt x="143256" y="0"/>
                  </a:lnTo>
                  <a:lnTo>
                    <a:pt x="199018" y="1631"/>
                  </a:lnTo>
                  <a:lnTo>
                    <a:pt x="244554" y="6081"/>
                  </a:lnTo>
                  <a:lnTo>
                    <a:pt x="275254" y="12681"/>
                  </a:lnTo>
                  <a:lnTo>
                    <a:pt x="286512" y="20764"/>
                  </a:lnTo>
                  <a:close/>
                </a:path>
                <a:path w="287020" h="227329">
                  <a:moveTo>
                    <a:pt x="286512" y="20764"/>
                  </a:moveTo>
                  <a:lnTo>
                    <a:pt x="286512" y="206298"/>
                  </a:lnTo>
                  <a:lnTo>
                    <a:pt x="275254" y="214383"/>
                  </a:lnTo>
                  <a:lnTo>
                    <a:pt x="244554" y="220987"/>
                  </a:lnTo>
                  <a:lnTo>
                    <a:pt x="199018" y="225442"/>
                  </a:lnTo>
                  <a:lnTo>
                    <a:pt x="143256" y="227076"/>
                  </a:lnTo>
                  <a:lnTo>
                    <a:pt x="87493" y="225442"/>
                  </a:lnTo>
                  <a:lnTo>
                    <a:pt x="41957" y="220987"/>
                  </a:lnTo>
                  <a:lnTo>
                    <a:pt x="11257" y="214383"/>
                  </a:lnTo>
                  <a:lnTo>
                    <a:pt x="0" y="206298"/>
                  </a:lnTo>
                  <a:lnTo>
                    <a:pt x="0" y="20764"/>
                  </a:lnTo>
                </a:path>
              </a:pathLst>
            </a:custGeom>
            <a:ln w="9144">
              <a:solidFill>
                <a:srgbClr val="000000"/>
              </a:solidFill>
            </a:ln>
          </p:spPr>
          <p:txBody>
            <a:bodyPr wrap="square" lIns="0" tIns="0" rIns="0" bIns="0" rtlCol="0"/>
            <a:lstStyle/>
            <a:p>
              <a:endParaRPr/>
            </a:p>
          </p:txBody>
        </p:sp>
      </p:grpSp>
      <p:sp>
        <p:nvSpPr>
          <p:cNvPr id="220" name="object 144">
            <a:extLst>
              <a:ext uri="{FF2B5EF4-FFF2-40B4-BE49-F238E27FC236}">
                <a16:creationId xmlns:a16="http://schemas.microsoft.com/office/drawing/2014/main" id="{98C68C18-D983-3894-FD58-F338038D1AFA}"/>
              </a:ext>
            </a:extLst>
          </p:cNvPr>
          <p:cNvSpPr txBox="1"/>
          <p:nvPr/>
        </p:nvSpPr>
        <p:spPr>
          <a:xfrm>
            <a:off x="6368392" y="5950141"/>
            <a:ext cx="916305" cy="398145"/>
          </a:xfrm>
          <a:prstGeom prst="rect">
            <a:avLst/>
          </a:prstGeom>
        </p:spPr>
        <p:txBody>
          <a:bodyPr vert="horz" wrap="square" lIns="0" tIns="52069" rIns="0" bIns="0" rtlCol="0">
            <a:spAutoFit/>
          </a:bodyPr>
          <a:lstStyle/>
          <a:p>
            <a:pPr marL="12700">
              <a:lnSpc>
                <a:spcPct val="100000"/>
              </a:lnSpc>
              <a:spcBef>
                <a:spcPts val="409"/>
              </a:spcBef>
              <a:tabLst>
                <a:tab pos="375920" algn="l"/>
                <a:tab pos="742315" algn="l"/>
              </a:tabLst>
            </a:pPr>
            <a:r>
              <a:rPr sz="900" b="1" i="1" dirty="0">
                <a:solidFill>
                  <a:srgbClr val="7E7E7E"/>
                </a:solidFill>
                <a:latin typeface="メイリオ"/>
                <a:cs typeface="メイリオ"/>
              </a:rPr>
              <a:t>57	57	</a:t>
            </a:r>
            <a:r>
              <a:rPr sz="1350" b="1" i="1" baseline="3086" dirty="0">
                <a:latin typeface="メイリオ"/>
                <a:cs typeface="メイリオ"/>
              </a:rPr>
              <a:t>89</a:t>
            </a:r>
            <a:endParaRPr sz="1350" baseline="3086">
              <a:latin typeface="メイリオ"/>
              <a:cs typeface="メイリオ"/>
            </a:endParaRPr>
          </a:p>
          <a:p>
            <a:pPr marR="5080" algn="r">
              <a:lnSpc>
                <a:spcPct val="100000"/>
              </a:lnSpc>
              <a:spcBef>
                <a:spcPts val="345"/>
              </a:spcBef>
            </a:pPr>
            <a:r>
              <a:rPr sz="1000" b="1" spc="5" dirty="0">
                <a:solidFill>
                  <a:srgbClr val="FFFFFF"/>
                </a:solidFill>
                <a:latin typeface="ＭＳ Ｐゴシック"/>
                <a:cs typeface="ＭＳ Ｐゴシック"/>
              </a:rPr>
              <a:t>２６</a:t>
            </a:r>
            <a:endParaRPr sz="1000">
              <a:latin typeface="ＭＳ Ｐゴシック"/>
              <a:cs typeface="ＭＳ Ｐゴシック"/>
            </a:endParaRPr>
          </a:p>
        </p:txBody>
      </p:sp>
      <p:grpSp>
        <p:nvGrpSpPr>
          <p:cNvPr id="221" name="object 145">
            <a:extLst>
              <a:ext uri="{FF2B5EF4-FFF2-40B4-BE49-F238E27FC236}">
                <a16:creationId xmlns:a16="http://schemas.microsoft.com/office/drawing/2014/main" id="{260029C9-2108-17C7-DFB9-4486DED603E2}"/>
              </a:ext>
            </a:extLst>
          </p:cNvPr>
          <p:cNvGrpSpPr/>
          <p:nvPr/>
        </p:nvGrpSpPr>
        <p:grpSpPr>
          <a:xfrm>
            <a:off x="6673064" y="6146677"/>
            <a:ext cx="300355" cy="210185"/>
            <a:chOff x="5557964" y="6347395"/>
            <a:chExt cx="300355" cy="210185"/>
          </a:xfrm>
        </p:grpSpPr>
        <p:sp>
          <p:nvSpPr>
            <p:cNvPr id="222" name="object 146">
              <a:extLst>
                <a:ext uri="{FF2B5EF4-FFF2-40B4-BE49-F238E27FC236}">
                  <a16:creationId xmlns:a16="http://schemas.microsoft.com/office/drawing/2014/main" id="{8BA3814E-9FFD-BC9E-5B18-A1BCAB05B011}"/>
                </a:ext>
              </a:extLst>
            </p:cNvPr>
            <p:cNvSpPr/>
            <p:nvPr/>
          </p:nvSpPr>
          <p:spPr>
            <a:xfrm>
              <a:off x="5570982" y="6363461"/>
              <a:ext cx="274320" cy="180975"/>
            </a:xfrm>
            <a:custGeom>
              <a:avLst/>
              <a:gdLst/>
              <a:ahLst/>
              <a:cxnLst/>
              <a:rect l="l" t="t" r="r" b="b"/>
              <a:pathLst>
                <a:path w="274320" h="180975">
                  <a:moveTo>
                    <a:pt x="0" y="0"/>
                  </a:moveTo>
                  <a:lnTo>
                    <a:pt x="273837" y="180975"/>
                  </a:lnTo>
                </a:path>
              </a:pathLst>
            </a:custGeom>
            <a:ln w="25908">
              <a:solidFill>
                <a:srgbClr val="7E7E7E"/>
              </a:solidFill>
            </a:ln>
          </p:spPr>
          <p:txBody>
            <a:bodyPr wrap="square" lIns="0" tIns="0" rIns="0" bIns="0" rtlCol="0"/>
            <a:lstStyle/>
            <a:p>
              <a:endParaRPr/>
            </a:p>
          </p:txBody>
        </p:sp>
        <p:sp>
          <p:nvSpPr>
            <p:cNvPr id="223" name="object 147">
              <a:extLst>
                <a:ext uri="{FF2B5EF4-FFF2-40B4-BE49-F238E27FC236}">
                  <a16:creationId xmlns:a16="http://schemas.microsoft.com/office/drawing/2014/main" id="{9AA37AB8-CCB5-EC43-B663-8FFF5164E4ED}"/>
                </a:ext>
              </a:extLst>
            </p:cNvPr>
            <p:cNvSpPr/>
            <p:nvPr/>
          </p:nvSpPr>
          <p:spPr>
            <a:xfrm>
              <a:off x="5570982" y="6360412"/>
              <a:ext cx="271780" cy="180975"/>
            </a:xfrm>
            <a:custGeom>
              <a:avLst/>
              <a:gdLst/>
              <a:ahLst/>
              <a:cxnLst/>
              <a:rect l="l" t="t" r="r" b="b"/>
              <a:pathLst>
                <a:path w="271779" h="180975">
                  <a:moveTo>
                    <a:pt x="0" y="180974"/>
                  </a:moveTo>
                  <a:lnTo>
                    <a:pt x="271462" y="0"/>
                  </a:lnTo>
                </a:path>
              </a:pathLst>
            </a:custGeom>
            <a:ln w="25908">
              <a:solidFill>
                <a:srgbClr val="7E7E7E"/>
              </a:solidFill>
            </a:ln>
          </p:spPr>
          <p:txBody>
            <a:bodyPr wrap="square" lIns="0" tIns="0" rIns="0" bIns="0" rtlCol="0"/>
            <a:lstStyle/>
            <a:p>
              <a:endParaRPr/>
            </a:p>
          </p:txBody>
        </p:sp>
      </p:grpSp>
      <p:sp>
        <p:nvSpPr>
          <p:cNvPr id="224" name="object 148">
            <a:extLst>
              <a:ext uri="{FF2B5EF4-FFF2-40B4-BE49-F238E27FC236}">
                <a16:creationId xmlns:a16="http://schemas.microsoft.com/office/drawing/2014/main" id="{211C31C0-77CD-250E-AEBA-39B4720FC6A6}"/>
              </a:ext>
            </a:extLst>
          </p:cNvPr>
          <p:cNvSpPr txBox="1"/>
          <p:nvPr/>
        </p:nvSpPr>
        <p:spPr>
          <a:xfrm>
            <a:off x="1178062" y="6080244"/>
            <a:ext cx="939800" cy="299720"/>
          </a:xfrm>
          <a:prstGeom prst="rect">
            <a:avLst/>
          </a:prstGeom>
        </p:spPr>
        <p:txBody>
          <a:bodyPr vert="horz" wrap="square" lIns="0" tIns="12700" rIns="0" bIns="0" rtlCol="0">
            <a:spAutoFit/>
          </a:bodyPr>
          <a:lstStyle/>
          <a:p>
            <a:pPr marL="12700">
              <a:lnSpc>
                <a:spcPct val="100000"/>
              </a:lnSpc>
              <a:spcBef>
                <a:spcPts val="100"/>
              </a:spcBef>
            </a:pPr>
            <a:r>
              <a:rPr sz="900" b="1" dirty="0">
                <a:latin typeface="メイリオ"/>
                <a:cs typeface="メイリオ"/>
              </a:rPr>
              <a:t>九州電力㈱</a:t>
            </a:r>
            <a:endParaRPr sz="900">
              <a:latin typeface="メイリオ"/>
              <a:cs typeface="メイリオ"/>
            </a:endParaRPr>
          </a:p>
          <a:p>
            <a:pPr marL="12700">
              <a:lnSpc>
                <a:spcPct val="100000"/>
              </a:lnSpc>
            </a:pPr>
            <a:r>
              <a:rPr sz="900" b="1" dirty="0">
                <a:latin typeface="メイリオ"/>
                <a:cs typeface="メイリオ"/>
              </a:rPr>
              <a:t>川内原子力発電所</a:t>
            </a:r>
            <a:endParaRPr sz="900">
              <a:latin typeface="メイリオ"/>
              <a:cs typeface="メイリオ"/>
            </a:endParaRPr>
          </a:p>
        </p:txBody>
      </p:sp>
      <p:sp>
        <p:nvSpPr>
          <p:cNvPr id="225" name="object 149">
            <a:extLst>
              <a:ext uri="{FF2B5EF4-FFF2-40B4-BE49-F238E27FC236}">
                <a16:creationId xmlns:a16="http://schemas.microsoft.com/office/drawing/2014/main" id="{F49F4D6D-13FD-0693-043C-A7BA86271D79}"/>
              </a:ext>
            </a:extLst>
          </p:cNvPr>
          <p:cNvSpPr txBox="1"/>
          <p:nvPr/>
        </p:nvSpPr>
        <p:spPr>
          <a:xfrm>
            <a:off x="2075600" y="6435589"/>
            <a:ext cx="855344" cy="102235"/>
          </a:xfrm>
          <a:prstGeom prst="rect">
            <a:avLst/>
          </a:prstGeom>
        </p:spPr>
        <p:txBody>
          <a:bodyPr vert="horz" wrap="square" lIns="0" tIns="12700" rIns="0" bIns="0" rtlCol="0">
            <a:spAutoFit/>
          </a:bodyPr>
          <a:lstStyle/>
          <a:p>
            <a:pPr marL="12700">
              <a:lnSpc>
                <a:spcPct val="100000"/>
              </a:lnSpc>
              <a:spcBef>
                <a:spcPts val="100"/>
              </a:spcBef>
            </a:pPr>
            <a:r>
              <a:rPr sz="500" spc="-5" dirty="0">
                <a:latin typeface="メイリオ"/>
                <a:cs typeface="メイリオ"/>
              </a:rPr>
              <a:t>(2015.8.11)</a:t>
            </a:r>
            <a:r>
              <a:rPr sz="500" spc="60" dirty="0">
                <a:latin typeface="メイリオ"/>
                <a:cs typeface="メイリオ"/>
              </a:rPr>
              <a:t> </a:t>
            </a:r>
            <a:r>
              <a:rPr sz="500" spc="-5" dirty="0">
                <a:latin typeface="メイリオ"/>
                <a:cs typeface="メイリオ"/>
              </a:rPr>
              <a:t>(2015.10.15)</a:t>
            </a:r>
            <a:endParaRPr sz="500">
              <a:latin typeface="メイリオ"/>
              <a:cs typeface="メイリオ"/>
            </a:endParaRPr>
          </a:p>
        </p:txBody>
      </p:sp>
      <p:grpSp>
        <p:nvGrpSpPr>
          <p:cNvPr id="226" name="object 150">
            <a:extLst>
              <a:ext uri="{FF2B5EF4-FFF2-40B4-BE49-F238E27FC236}">
                <a16:creationId xmlns:a16="http://schemas.microsoft.com/office/drawing/2014/main" id="{A8721FE0-BBB9-4086-094A-F768CBEEBDC4}"/>
              </a:ext>
            </a:extLst>
          </p:cNvPr>
          <p:cNvGrpSpPr/>
          <p:nvPr/>
        </p:nvGrpSpPr>
        <p:grpSpPr>
          <a:xfrm>
            <a:off x="8315809" y="5055371"/>
            <a:ext cx="1420495" cy="238125"/>
            <a:chOff x="7200709" y="5256089"/>
            <a:chExt cx="1420495" cy="238125"/>
          </a:xfrm>
        </p:grpSpPr>
        <p:sp>
          <p:nvSpPr>
            <p:cNvPr id="227" name="object 151">
              <a:extLst>
                <a:ext uri="{FF2B5EF4-FFF2-40B4-BE49-F238E27FC236}">
                  <a16:creationId xmlns:a16="http://schemas.microsoft.com/office/drawing/2014/main" id="{F8A57D65-8C11-BF76-A7F6-F28E3558AEAB}"/>
                </a:ext>
              </a:extLst>
            </p:cNvPr>
            <p:cNvSpPr/>
            <p:nvPr/>
          </p:nvSpPr>
          <p:spPr>
            <a:xfrm>
              <a:off x="8327135" y="5260853"/>
              <a:ext cx="285115" cy="228600"/>
            </a:xfrm>
            <a:custGeom>
              <a:avLst/>
              <a:gdLst/>
              <a:ahLst/>
              <a:cxnLst/>
              <a:rect l="l" t="t" r="r" b="b"/>
              <a:pathLst>
                <a:path w="285115" h="228600">
                  <a:moveTo>
                    <a:pt x="284988" y="20904"/>
                  </a:moveTo>
                  <a:lnTo>
                    <a:pt x="273790" y="29040"/>
                  </a:lnTo>
                  <a:lnTo>
                    <a:pt x="243254" y="35685"/>
                  </a:lnTo>
                  <a:lnTo>
                    <a:pt x="197961" y="40165"/>
                  </a:lnTo>
                  <a:lnTo>
                    <a:pt x="142494" y="41808"/>
                  </a:lnTo>
                  <a:lnTo>
                    <a:pt x="87026" y="40165"/>
                  </a:lnTo>
                  <a:lnTo>
                    <a:pt x="41733" y="35685"/>
                  </a:lnTo>
                  <a:lnTo>
                    <a:pt x="11197" y="29040"/>
                  </a:lnTo>
                  <a:lnTo>
                    <a:pt x="0" y="20904"/>
                  </a:lnTo>
                  <a:lnTo>
                    <a:pt x="11197" y="12767"/>
                  </a:lnTo>
                  <a:lnTo>
                    <a:pt x="41733" y="6122"/>
                  </a:lnTo>
                  <a:lnTo>
                    <a:pt x="87026" y="1642"/>
                  </a:lnTo>
                  <a:lnTo>
                    <a:pt x="142494" y="0"/>
                  </a:lnTo>
                  <a:lnTo>
                    <a:pt x="197961" y="1642"/>
                  </a:lnTo>
                  <a:lnTo>
                    <a:pt x="243254" y="6122"/>
                  </a:lnTo>
                  <a:lnTo>
                    <a:pt x="273790" y="12767"/>
                  </a:lnTo>
                  <a:lnTo>
                    <a:pt x="284988" y="20904"/>
                  </a:lnTo>
                  <a:close/>
                </a:path>
                <a:path w="285115" h="228600">
                  <a:moveTo>
                    <a:pt x="284988" y="20904"/>
                  </a:moveTo>
                  <a:lnTo>
                    <a:pt x="284988" y="207683"/>
                  </a:lnTo>
                  <a:lnTo>
                    <a:pt x="273790" y="215826"/>
                  </a:lnTo>
                  <a:lnTo>
                    <a:pt x="243254" y="222475"/>
                  </a:lnTo>
                  <a:lnTo>
                    <a:pt x="197961" y="226956"/>
                  </a:lnTo>
                  <a:lnTo>
                    <a:pt x="142494" y="228599"/>
                  </a:lnTo>
                  <a:lnTo>
                    <a:pt x="87026" y="226956"/>
                  </a:lnTo>
                  <a:lnTo>
                    <a:pt x="41733" y="222475"/>
                  </a:lnTo>
                  <a:lnTo>
                    <a:pt x="11197" y="215826"/>
                  </a:lnTo>
                  <a:lnTo>
                    <a:pt x="0" y="207683"/>
                  </a:lnTo>
                  <a:lnTo>
                    <a:pt x="0" y="20904"/>
                  </a:lnTo>
                </a:path>
              </a:pathLst>
            </a:custGeom>
            <a:ln w="9144">
              <a:solidFill>
                <a:srgbClr val="000000"/>
              </a:solidFill>
            </a:ln>
          </p:spPr>
          <p:txBody>
            <a:bodyPr wrap="square" lIns="0" tIns="0" rIns="0" bIns="0" rtlCol="0"/>
            <a:lstStyle/>
            <a:p>
              <a:endParaRPr/>
            </a:p>
          </p:txBody>
        </p:sp>
        <p:sp>
          <p:nvSpPr>
            <p:cNvPr id="228" name="object 152">
              <a:extLst>
                <a:ext uri="{FF2B5EF4-FFF2-40B4-BE49-F238E27FC236}">
                  <a16:creationId xmlns:a16="http://schemas.microsoft.com/office/drawing/2014/main" id="{F73E5706-0430-E3AF-F64D-D01311E9FCB4}"/>
                </a:ext>
              </a:extLst>
            </p:cNvPr>
            <p:cNvSpPr/>
            <p:nvPr/>
          </p:nvSpPr>
          <p:spPr>
            <a:xfrm>
              <a:off x="8333993" y="5290565"/>
              <a:ext cx="274320" cy="180975"/>
            </a:xfrm>
            <a:custGeom>
              <a:avLst/>
              <a:gdLst/>
              <a:ahLst/>
              <a:cxnLst/>
              <a:rect l="l" t="t" r="r" b="b"/>
              <a:pathLst>
                <a:path w="274320" h="180975">
                  <a:moveTo>
                    <a:pt x="0" y="0"/>
                  </a:moveTo>
                  <a:lnTo>
                    <a:pt x="273837" y="180975"/>
                  </a:lnTo>
                </a:path>
              </a:pathLst>
            </a:custGeom>
            <a:ln w="25908">
              <a:solidFill>
                <a:srgbClr val="7E7E7E"/>
              </a:solidFill>
            </a:ln>
          </p:spPr>
          <p:txBody>
            <a:bodyPr wrap="square" lIns="0" tIns="0" rIns="0" bIns="0" rtlCol="0"/>
            <a:lstStyle/>
            <a:p>
              <a:endParaRPr/>
            </a:p>
          </p:txBody>
        </p:sp>
        <p:sp>
          <p:nvSpPr>
            <p:cNvPr id="229" name="object 153">
              <a:extLst>
                <a:ext uri="{FF2B5EF4-FFF2-40B4-BE49-F238E27FC236}">
                  <a16:creationId xmlns:a16="http://schemas.microsoft.com/office/drawing/2014/main" id="{FF4DC657-8986-8A26-7705-1C5010673DA1}"/>
                </a:ext>
              </a:extLst>
            </p:cNvPr>
            <p:cNvSpPr/>
            <p:nvPr/>
          </p:nvSpPr>
          <p:spPr>
            <a:xfrm>
              <a:off x="8333993" y="5289040"/>
              <a:ext cx="271780" cy="180975"/>
            </a:xfrm>
            <a:custGeom>
              <a:avLst/>
              <a:gdLst/>
              <a:ahLst/>
              <a:cxnLst/>
              <a:rect l="l" t="t" r="r" b="b"/>
              <a:pathLst>
                <a:path w="271779" h="180975">
                  <a:moveTo>
                    <a:pt x="0" y="180975"/>
                  </a:moveTo>
                  <a:lnTo>
                    <a:pt x="271462" y="0"/>
                  </a:lnTo>
                </a:path>
              </a:pathLst>
            </a:custGeom>
            <a:ln w="25908">
              <a:solidFill>
                <a:srgbClr val="7E7E7E"/>
              </a:solidFill>
            </a:ln>
          </p:spPr>
          <p:txBody>
            <a:bodyPr wrap="square" lIns="0" tIns="0" rIns="0" bIns="0" rtlCol="0"/>
            <a:lstStyle/>
            <a:p>
              <a:endParaRPr/>
            </a:p>
          </p:txBody>
        </p:sp>
        <p:sp>
          <p:nvSpPr>
            <p:cNvPr id="230" name="object 154">
              <a:extLst>
                <a:ext uri="{FF2B5EF4-FFF2-40B4-BE49-F238E27FC236}">
                  <a16:creationId xmlns:a16="http://schemas.microsoft.com/office/drawing/2014/main" id="{55035526-DC6B-C1AF-1DF0-4A046FF5C91C}"/>
                </a:ext>
              </a:extLst>
            </p:cNvPr>
            <p:cNvSpPr/>
            <p:nvPr/>
          </p:nvSpPr>
          <p:spPr>
            <a:xfrm>
              <a:off x="7946135" y="5260853"/>
              <a:ext cx="285115" cy="228600"/>
            </a:xfrm>
            <a:custGeom>
              <a:avLst/>
              <a:gdLst/>
              <a:ahLst/>
              <a:cxnLst/>
              <a:rect l="l" t="t" r="r" b="b"/>
              <a:pathLst>
                <a:path w="285115" h="228600">
                  <a:moveTo>
                    <a:pt x="284988" y="20904"/>
                  </a:moveTo>
                  <a:lnTo>
                    <a:pt x="273790" y="29040"/>
                  </a:lnTo>
                  <a:lnTo>
                    <a:pt x="243254" y="35685"/>
                  </a:lnTo>
                  <a:lnTo>
                    <a:pt x="197961" y="40165"/>
                  </a:lnTo>
                  <a:lnTo>
                    <a:pt x="142494" y="41808"/>
                  </a:lnTo>
                  <a:lnTo>
                    <a:pt x="87026" y="40165"/>
                  </a:lnTo>
                  <a:lnTo>
                    <a:pt x="41733" y="35685"/>
                  </a:lnTo>
                  <a:lnTo>
                    <a:pt x="11197" y="29040"/>
                  </a:lnTo>
                  <a:lnTo>
                    <a:pt x="0" y="20904"/>
                  </a:lnTo>
                  <a:lnTo>
                    <a:pt x="11197" y="12767"/>
                  </a:lnTo>
                  <a:lnTo>
                    <a:pt x="41733" y="6122"/>
                  </a:lnTo>
                  <a:lnTo>
                    <a:pt x="87026" y="1642"/>
                  </a:lnTo>
                  <a:lnTo>
                    <a:pt x="142494" y="0"/>
                  </a:lnTo>
                  <a:lnTo>
                    <a:pt x="197961" y="1642"/>
                  </a:lnTo>
                  <a:lnTo>
                    <a:pt x="243254" y="6122"/>
                  </a:lnTo>
                  <a:lnTo>
                    <a:pt x="273790" y="12767"/>
                  </a:lnTo>
                  <a:lnTo>
                    <a:pt x="284988" y="20904"/>
                  </a:lnTo>
                  <a:close/>
                </a:path>
                <a:path w="285115" h="228600">
                  <a:moveTo>
                    <a:pt x="284988" y="20904"/>
                  </a:moveTo>
                  <a:lnTo>
                    <a:pt x="284988" y="207683"/>
                  </a:lnTo>
                  <a:lnTo>
                    <a:pt x="273790" y="215826"/>
                  </a:lnTo>
                  <a:lnTo>
                    <a:pt x="243254" y="222475"/>
                  </a:lnTo>
                  <a:lnTo>
                    <a:pt x="197961" y="226956"/>
                  </a:lnTo>
                  <a:lnTo>
                    <a:pt x="142494" y="228599"/>
                  </a:lnTo>
                  <a:lnTo>
                    <a:pt x="87026" y="226956"/>
                  </a:lnTo>
                  <a:lnTo>
                    <a:pt x="41733" y="222475"/>
                  </a:lnTo>
                  <a:lnTo>
                    <a:pt x="11197" y="215826"/>
                  </a:lnTo>
                  <a:lnTo>
                    <a:pt x="0" y="207683"/>
                  </a:lnTo>
                  <a:lnTo>
                    <a:pt x="0" y="20904"/>
                  </a:lnTo>
                </a:path>
              </a:pathLst>
            </a:custGeom>
            <a:ln w="9144">
              <a:solidFill>
                <a:srgbClr val="000000"/>
              </a:solidFill>
            </a:ln>
          </p:spPr>
          <p:txBody>
            <a:bodyPr wrap="square" lIns="0" tIns="0" rIns="0" bIns="0" rtlCol="0"/>
            <a:lstStyle/>
            <a:p>
              <a:endParaRPr/>
            </a:p>
          </p:txBody>
        </p:sp>
        <p:sp>
          <p:nvSpPr>
            <p:cNvPr id="231" name="object 155">
              <a:extLst>
                <a:ext uri="{FF2B5EF4-FFF2-40B4-BE49-F238E27FC236}">
                  <a16:creationId xmlns:a16="http://schemas.microsoft.com/office/drawing/2014/main" id="{284A90AA-BEBE-FD57-6665-58B3D1A769F9}"/>
                </a:ext>
              </a:extLst>
            </p:cNvPr>
            <p:cNvSpPr/>
            <p:nvPr/>
          </p:nvSpPr>
          <p:spPr>
            <a:xfrm>
              <a:off x="7952993" y="5290565"/>
              <a:ext cx="274320" cy="180975"/>
            </a:xfrm>
            <a:custGeom>
              <a:avLst/>
              <a:gdLst/>
              <a:ahLst/>
              <a:cxnLst/>
              <a:rect l="l" t="t" r="r" b="b"/>
              <a:pathLst>
                <a:path w="274320" h="180975">
                  <a:moveTo>
                    <a:pt x="0" y="0"/>
                  </a:moveTo>
                  <a:lnTo>
                    <a:pt x="273837" y="180975"/>
                  </a:lnTo>
                </a:path>
              </a:pathLst>
            </a:custGeom>
            <a:ln w="25908">
              <a:solidFill>
                <a:srgbClr val="7E7E7E"/>
              </a:solidFill>
            </a:ln>
          </p:spPr>
          <p:txBody>
            <a:bodyPr wrap="square" lIns="0" tIns="0" rIns="0" bIns="0" rtlCol="0"/>
            <a:lstStyle/>
            <a:p>
              <a:endParaRPr/>
            </a:p>
          </p:txBody>
        </p:sp>
        <p:sp>
          <p:nvSpPr>
            <p:cNvPr id="232" name="object 156">
              <a:extLst>
                <a:ext uri="{FF2B5EF4-FFF2-40B4-BE49-F238E27FC236}">
                  <a16:creationId xmlns:a16="http://schemas.microsoft.com/office/drawing/2014/main" id="{4E8E795E-6F96-CDE8-034A-213B9B8E2E10}"/>
                </a:ext>
              </a:extLst>
            </p:cNvPr>
            <p:cNvSpPr/>
            <p:nvPr/>
          </p:nvSpPr>
          <p:spPr>
            <a:xfrm>
              <a:off x="7952993" y="5289040"/>
              <a:ext cx="271780" cy="180975"/>
            </a:xfrm>
            <a:custGeom>
              <a:avLst/>
              <a:gdLst/>
              <a:ahLst/>
              <a:cxnLst/>
              <a:rect l="l" t="t" r="r" b="b"/>
              <a:pathLst>
                <a:path w="271779" h="180975">
                  <a:moveTo>
                    <a:pt x="0" y="180975"/>
                  </a:moveTo>
                  <a:lnTo>
                    <a:pt x="271462" y="0"/>
                  </a:lnTo>
                </a:path>
              </a:pathLst>
            </a:custGeom>
            <a:ln w="25908">
              <a:solidFill>
                <a:srgbClr val="7E7E7E"/>
              </a:solidFill>
            </a:ln>
          </p:spPr>
          <p:txBody>
            <a:bodyPr wrap="square" lIns="0" tIns="0" rIns="0" bIns="0" rtlCol="0"/>
            <a:lstStyle/>
            <a:p>
              <a:endParaRPr/>
            </a:p>
          </p:txBody>
        </p:sp>
        <p:sp>
          <p:nvSpPr>
            <p:cNvPr id="233" name="object 157">
              <a:extLst>
                <a:ext uri="{FF2B5EF4-FFF2-40B4-BE49-F238E27FC236}">
                  <a16:creationId xmlns:a16="http://schemas.microsoft.com/office/drawing/2014/main" id="{9734197B-5A1B-8334-54CA-DD7B9AE15848}"/>
                </a:ext>
              </a:extLst>
            </p:cNvPr>
            <p:cNvSpPr/>
            <p:nvPr/>
          </p:nvSpPr>
          <p:spPr>
            <a:xfrm>
              <a:off x="7575803" y="5260851"/>
              <a:ext cx="287020" cy="228600"/>
            </a:xfrm>
            <a:custGeom>
              <a:avLst/>
              <a:gdLst/>
              <a:ahLst/>
              <a:cxnLst/>
              <a:rect l="l" t="t" r="r" b="b"/>
              <a:pathLst>
                <a:path w="287020" h="228600">
                  <a:moveTo>
                    <a:pt x="286511" y="20904"/>
                  </a:moveTo>
                  <a:lnTo>
                    <a:pt x="275254" y="29040"/>
                  </a:lnTo>
                  <a:lnTo>
                    <a:pt x="244554" y="35685"/>
                  </a:lnTo>
                  <a:lnTo>
                    <a:pt x="199018" y="40165"/>
                  </a:lnTo>
                  <a:lnTo>
                    <a:pt x="143255" y="41808"/>
                  </a:lnTo>
                  <a:lnTo>
                    <a:pt x="87493" y="40165"/>
                  </a:lnTo>
                  <a:lnTo>
                    <a:pt x="41957" y="35685"/>
                  </a:lnTo>
                  <a:lnTo>
                    <a:pt x="11257" y="29040"/>
                  </a:lnTo>
                  <a:lnTo>
                    <a:pt x="0" y="20904"/>
                  </a:lnTo>
                  <a:lnTo>
                    <a:pt x="11257" y="12767"/>
                  </a:lnTo>
                  <a:lnTo>
                    <a:pt x="41957" y="6122"/>
                  </a:lnTo>
                  <a:lnTo>
                    <a:pt x="87493" y="1642"/>
                  </a:lnTo>
                  <a:lnTo>
                    <a:pt x="143255" y="0"/>
                  </a:lnTo>
                  <a:lnTo>
                    <a:pt x="199018" y="1642"/>
                  </a:lnTo>
                  <a:lnTo>
                    <a:pt x="244554" y="6122"/>
                  </a:lnTo>
                  <a:lnTo>
                    <a:pt x="275254" y="12767"/>
                  </a:lnTo>
                  <a:lnTo>
                    <a:pt x="286511" y="20904"/>
                  </a:lnTo>
                  <a:close/>
                </a:path>
                <a:path w="287020" h="228600">
                  <a:moveTo>
                    <a:pt x="286511" y="20904"/>
                  </a:moveTo>
                  <a:lnTo>
                    <a:pt x="286511" y="207683"/>
                  </a:lnTo>
                  <a:lnTo>
                    <a:pt x="275254" y="215826"/>
                  </a:lnTo>
                  <a:lnTo>
                    <a:pt x="244554" y="222475"/>
                  </a:lnTo>
                  <a:lnTo>
                    <a:pt x="199018" y="226956"/>
                  </a:lnTo>
                  <a:lnTo>
                    <a:pt x="143255" y="228600"/>
                  </a:lnTo>
                  <a:lnTo>
                    <a:pt x="87493" y="226956"/>
                  </a:lnTo>
                  <a:lnTo>
                    <a:pt x="41957" y="222475"/>
                  </a:lnTo>
                  <a:lnTo>
                    <a:pt x="11257" y="215826"/>
                  </a:lnTo>
                  <a:lnTo>
                    <a:pt x="0" y="207683"/>
                  </a:lnTo>
                  <a:lnTo>
                    <a:pt x="0" y="20904"/>
                  </a:lnTo>
                </a:path>
              </a:pathLst>
            </a:custGeom>
            <a:ln w="9144">
              <a:solidFill>
                <a:srgbClr val="000000"/>
              </a:solidFill>
            </a:ln>
          </p:spPr>
          <p:txBody>
            <a:bodyPr wrap="square" lIns="0" tIns="0" rIns="0" bIns="0" rtlCol="0"/>
            <a:lstStyle/>
            <a:p>
              <a:endParaRPr/>
            </a:p>
          </p:txBody>
        </p:sp>
        <p:sp>
          <p:nvSpPr>
            <p:cNvPr id="234" name="object 158">
              <a:extLst>
                <a:ext uri="{FF2B5EF4-FFF2-40B4-BE49-F238E27FC236}">
                  <a16:creationId xmlns:a16="http://schemas.microsoft.com/office/drawing/2014/main" id="{CC6D0608-A909-A38C-BEAF-BDC3DF2B91BD}"/>
                </a:ext>
              </a:extLst>
            </p:cNvPr>
            <p:cNvSpPr/>
            <p:nvPr/>
          </p:nvSpPr>
          <p:spPr>
            <a:xfrm>
              <a:off x="7582661" y="5290565"/>
              <a:ext cx="274320" cy="180975"/>
            </a:xfrm>
            <a:custGeom>
              <a:avLst/>
              <a:gdLst/>
              <a:ahLst/>
              <a:cxnLst/>
              <a:rect l="l" t="t" r="r" b="b"/>
              <a:pathLst>
                <a:path w="274320" h="180975">
                  <a:moveTo>
                    <a:pt x="0" y="0"/>
                  </a:moveTo>
                  <a:lnTo>
                    <a:pt x="273837" y="180975"/>
                  </a:lnTo>
                </a:path>
              </a:pathLst>
            </a:custGeom>
            <a:ln w="25908">
              <a:solidFill>
                <a:srgbClr val="7E7E7E"/>
              </a:solidFill>
            </a:ln>
          </p:spPr>
          <p:txBody>
            <a:bodyPr wrap="square" lIns="0" tIns="0" rIns="0" bIns="0" rtlCol="0"/>
            <a:lstStyle/>
            <a:p>
              <a:endParaRPr/>
            </a:p>
          </p:txBody>
        </p:sp>
        <p:sp>
          <p:nvSpPr>
            <p:cNvPr id="235" name="object 159">
              <a:extLst>
                <a:ext uri="{FF2B5EF4-FFF2-40B4-BE49-F238E27FC236}">
                  <a16:creationId xmlns:a16="http://schemas.microsoft.com/office/drawing/2014/main" id="{4F47F4B0-4426-6DE8-3268-280395012044}"/>
                </a:ext>
              </a:extLst>
            </p:cNvPr>
            <p:cNvSpPr/>
            <p:nvPr/>
          </p:nvSpPr>
          <p:spPr>
            <a:xfrm>
              <a:off x="7582661" y="5289040"/>
              <a:ext cx="271780" cy="180975"/>
            </a:xfrm>
            <a:custGeom>
              <a:avLst/>
              <a:gdLst/>
              <a:ahLst/>
              <a:cxnLst/>
              <a:rect l="l" t="t" r="r" b="b"/>
              <a:pathLst>
                <a:path w="271779" h="180975">
                  <a:moveTo>
                    <a:pt x="0" y="180975"/>
                  </a:moveTo>
                  <a:lnTo>
                    <a:pt x="271462" y="0"/>
                  </a:lnTo>
                </a:path>
              </a:pathLst>
            </a:custGeom>
            <a:ln w="25908">
              <a:solidFill>
                <a:srgbClr val="7E7E7E"/>
              </a:solidFill>
            </a:ln>
          </p:spPr>
          <p:txBody>
            <a:bodyPr wrap="square" lIns="0" tIns="0" rIns="0" bIns="0" rtlCol="0"/>
            <a:lstStyle/>
            <a:p>
              <a:endParaRPr/>
            </a:p>
          </p:txBody>
        </p:sp>
        <p:sp>
          <p:nvSpPr>
            <p:cNvPr id="236" name="object 160">
              <a:extLst>
                <a:ext uri="{FF2B5EF4-FFF2-40B4-BE49-F238E27FC236}">
                  <a16:creationId xmlns:a16="http://schemas.microsoft.com/office/drawing/2014/main" id="{91B4F70F-2FF1-FE59-461E-6AFC057682A5}"/>
                </a:ext>
              </a:extLst>
            </p:cNvPr>
            <p:cNvSpPr/>
            <p:nvPr/>
          </p:nvSpPr>
          <p:spPr>
            <a:xfrm>
              <a:off x="7205471" y="5260851"/>
              <a:ext cx="287020" cy="228600"/>
            </a:xfrm>
            <a:custGeom>
              <a:avLst/>
              <a:gdLst/>
              <a:ahLst/>
              <a:cxnLst/>
              <a:rect l="l" t="t" r="r" b="b"/>
              <a:pathLst>
                <a:path w="287020" h="228600">
                  <a:moveTo>
                    <a:pt x="286511" y="20904"/>
                  </a:moveTo>
                  <a:lnTo>
                    <a:pt x="275254" y="29040"/>
                  </a:lnTo>
                  <a:lnTo>
                    <a:pt x="244554" y="35685"/>
                  </a:lnTo>
                  <a:lnTo>
                    <a:pt x="199018" y="40165"/>
                  </a:lnTo>
                  <a:lnTo>
                    <a:pt x="143255" y="41808"/>
                  </a:lnTo>
                  <a:lnTo>
                    <a:pt x="87493" y="40165"/>
                  </a:lnTo>
                  <a:lnTo>
                    <a:pt x="41957" y="35685"/>
                  </a:lnTo>
                  <a:lnTo>
                    <a:pt x="11257" y="29040"/>
                  </a:lnTo>
                  <a:lnTo>
                    <a:pt x="0" y="20904"/>
                  </a:lnTo>
                  <a:lnTo>
                    <a:pt x="11257" y="12767"/>
                  </a:lnTo>
                  <a:lnTo>
                    <a:pt x="41957" y="6122"/>
                  </a:lnTo>
                  <a:lnTo>
                    <a:pt x="87493" y="1642"/>
                  </a:lnTo>
                  <a:lnTo>
                    <a:pt x="143255" y="0"/>
                  </a:lnTo>
                  <a:lnTo>
                    <a:pt x="199018" y="1642"/>
                  </a:lnTo>
                  <a:lnTo>
                    <a:pt x="244554" y="6122"/>
                  </a:lnTo>
                  <a:lnTo>
                    <a:pt x="275254" y="12767"/>
                  </a:lnTo>
                  <a:lnTo>
                    <a:pt x="286511" y="20904"/>
                  </a:lnTo>
                  <a:close/>
                </a:path>
                <a:path w="287020" h="228600">
                  <a:moveTo>
                    <a:pt x="286511" y="20904"/>
                  </a:moveTo>
                  <a:lnTo>
                    <a:pt x="286511" y="207683"/>
                  </a:lnTo>
                  <a:lnTo>
                    <a:pt x="275254" y="215826"/>
                  </a:lnTo>
                  <a:lnTo>
                    <a:pt x="244554" y="222475"/>
                  </a:lnTo>
                  <a:lnTo>
                    <a:pt x="199018" y="226956"/>
                  </a:lnTo>
                  <a:lnTo>
                    <a:pt x="143255" y="228600"/>
                  </a:lnTo>
                  <a:lnTo>
                    <a:pt x="87493" y="226956"/>
                  </a:lnTo>
                  <a:lnTo>
                    <a:pt x="41957" y="222475"/>
                  </a:lnTo>
                  <a:lnTo>
                    <a:pt x="11257" y="215826"/>
                  </a:lnTo>
                  <a:lnTo>
                    <a:pt x="0" y="207683"/>
                  </a:lnTo>
                  <a:lnTo>
                    <a:pt x="0" y="20904"/>
                  </a:lnTo>
                </a:path>
              </a:pathLst>
            </a:custGeom>
            <a:ln w="9144">
              <a:solidFill>
                <a:srgbClr val="000000"/>
              </a:solidFill>
            </a:ln>
          </p:spPr>
          <p:txBody>
            <a:bodyPr wrap="square" lIns="0" tIns="0" rIns="0" bIns="0" rtlCol="0"/>
            <a:lstStyle/>
            <a:p>
              <a:endParaRPr/>
            </a:p>
          </p:txBody>
        </p:sp>
      </p:grpSp>
      <p:sp>
        <p:nvSpPr>
          <p:cNvPr id="237" name="object 161">
            <a:extLst>
              <a:ext uri="{FF2B5EF4-FFF2-40B4-BE49-F238E27FC236}">
                <a16:creationId xmlns:a16="http://schemas.microsoft.com/office/drawing/2014/main" id="{9B97725D-4BF0-6EEF-D91C-711E0BF55E3E}"/>
              </a:ext>
            </a:extLst>
          </p:cNvPr>
          <p:cNvSpPr txBox="1"/>
          <p:nvPr/>
        </p:nvSpPr>
        <p:spPr>
          <a:xfrm>
            <a:off x="8333878" y="4917292"/>
            <a:ext cx="1379855" cy="162560"/>
          </a:xfrm>
          <a:prstGeom prst="rect">
            <a:avLst/>
          </a:prstGeom>
        </p:spPr>
        <p:txBody>
          <a:bodyPr vert="horz" wrap="square" lIns="0" tIns="12700" rIns="0" bIns="0" rtlCol="0">
            <a:spAutoFit/>
          </a:bodyPr>
          <a:lstStyle/>
          <a:p>
            <a:pPr marL="12700">
              <a:lnSpc>
                <a:spcPct val="100000"/>
              </a:lnSpc>
              <a:spcBef>
                <a:spcPts val="100"/>
              </a:spcBef>
              <a:tabLst>
                <a:tab pos="382270" algn="l"/>
                <a:tab pos="752475" algn="l"/>
                <a:tab pos="1133475" algn="l"/>
              </a:tabLst>
            </a:pPr>
            <a:r>
              <a:rPr sz="900" b="1" i="1" dirty="0">
                <a:solidFill>
                  <a:srgbClr val="7E7E7E"/>
                </a:solidFill>
                <a:latin typeface="メイリオ"/>
                <a:cs typeface="メイリオ"/>
              </a:rPr>
              <a:t>110	110	110	110</a:t>
            </a:r>
            <a:endParaRPr sz="900">
              <a:latin typeface="メイリオ"/>
              <a:cs typeface="メイリオ"/>
            </a:endParaRPr>
          </a:p>
        </p:txBody>
      </p:sp>
      <p:grpSp>
        <p:nvGrpSpPr>
          <p:cNvPr id="238" name="object 162">
            <a:extLst>
              <a:ext uri="{FF2B5EF4-FFF2-40B4-BE49-F238E27FC236}">
                <a16:creationId xmlns:a16="http://schemas.microsoft.com/office/drawing/2014/main" id="{6EC06196-FCD0-DDFB-BBC9-C247247D6245}"/>
              </a:ext>
            </a:extLst>
          </p:cNvPr>
          <p:cNvGrpSpPr/>
          <p:nvPr/>
        </p:nvGrpSpPr>
        <p:grpSpPr>
          <a:xfrm>
            <a:off x="2135989" y="1827599"/>
            <a:ext cx="6478905" cy="3456304"/>
            <a:chOff x="1020889" y="2028317"/>
            <a:chExt cx="6478905" cy="3456304"/>
          </a:xfrm>
        </p:grpSpPr>
        <p:sp>
          <p:nvSpPr>
            <p:cNvPr id="239" name="object 163">
              <a:extLst>
                <a:ext uri="{FF2B5EF4-FFF2-40B4-BE49-F238E27FC236}">
                  <a16:creationId xmlns:a16="http://schemas.microsoft.com/office/drawing/2014/main" id="{B123D19C-5CB9-7A6F-1EFE-115F01EF84B7}"/>
                </a:ext>
              </a:extLst>
            </p:cNvPr>
            <p:cNvSpPr/>
            <p:nvPr/>
          </p:nvSpPr>
          <p:spPr>
            <a:xfrm>
              <a:off x="7212330" y="5290566"/>
              <a:ext cx="274320" cy="180975"/>
            </a:xfrm>
            <a:custGeom>
              <a:avLst/>
              <a:gdLst/>
              <a:ahLst/>
              <a:cxnLst/>
              <a:rect l="l" t="t" r="r" b="b"/>
              <a:pathLst>
                <a:path w="274320" h="180975">
                  <a:moveTo>
                    <a:pt x="0" y="0"/>
                  </a:moveTo>
                  <a:lnTo>
                    <a:pt x="273837" y="180975"/>
                  </a:lnTo>
                </a:path>
              </a:pathLst>
            </a:custGeom>
            <a:ln w="25908">
              <a:solidFill>
                <a:srgbClr val="7E7E7E"/>
              </a:solidFill>
            </a:ln>
          </p:spPr>
          <p:txBody>
            <a:bodyPr wrap="square" lIns="0" tIns="0" rIns="0" bIns="0" rtlCol="0"/>
            <a:lstStyle/>
            <a:p>
              <a:endParaRPr/>
            </a:p>
          </p:txBody>
        </p:sp>
        <p:sp>
          <p:nvSpPr>
            <p:cNvPr id="240" name="object 164">
              <a:extLst>
                <a:ext uri="{FF2B5EF4-FFF2-40B4-BE49-F238E27FC236}">
                  <a16:creationId xmlns:a16="http://schemas.microsoft.com/office/drawing/2014/main" id="{322902DF-B51D-DBB5-D516-DE7889C961C0}"/>
                </a:ext>
              </a:extLst>
            </p:cNvPr>
            <p:cNvSpPr/>
            <p:nvPr/>
          </p:nvSpPr>
          <p:spPr>
            <a:xfrm>
              <a:off x="7212330" y="5289040"/>
              <a:ext cx="271780" cy="180975"/>
            </a:xfrm>
            <a:custGeom>
              <a:avLst/>
              <a:gdLst/>
              <a:ahLst/>
              <a:cxnLst/>
              <a:rect l="l" t="t" r="r" b="b"/>
              <a:pathLst>
                <a:path w="271779" h="180975">
                  <a:moveTo>
                    <a:pt x="0" y="180975"/>
                  </a:moveTo>
                  <a:lnTo>
                    <a:pt x="271462" y="0"/>
                  </a:lnTo>
                </a:path>
              </a:pathLst>
            </a:custGeom>
            <a:ln w="25908">
              <a:solidFill>
                <a:srgbClr val="7E7E7E"/>
              </a:solidFill>
            </a:ln>
          </p:spPr>
          <p:txBody>
            <a:bodyPr wrap="square" lIns="0" tIns="0" rIns="0" bIns="0" rtlCol="0"/>
            <a:lstStyle/>
            <a:p>
              <a:endParaRPr/>
            </a:p>
          </p:txBody>
        </p:sp>
        <p:sp>
          <p:nvSpPr>
            <p:cNvPr id="241" name="object 165">
              <a:extLst>
                <a:ext uri="{FF2B5EF4-FFF2-40B4-BE49-F238E27FC236}">
                  <a16:creationId xmlns:a16="http://schemas.microsoft.com/office/drawing/2014/main" id="{E997A443-1060-2528-28E1-E69EE212EC76}"/>
                </a:ext>
              </a:extLst>
            </p:cNvPr>
            <p:cNvSpPr/>
            <p:nvPr/>
          </p:nvSpPr>
          <p:spPr>
            <a:xfrm>
              <a:off x="3245358" y="2042922"/>
              <a:ext cx="763905" cy="414655"/>
            </a:xfrm>
            <a:custGeom>
              <a:avLst/>
              <a:gdLst/>
              <a:ahLst/>
              <a:cxnLst/>
              <a:rect l="l" t="t" r="r" b="b"/>
              <a:pathLst>
                <a:path w="763904" h="414655">
                  <a:moveTo>
                    <a:pt x="711149" y="0"/>
                  </a:moveTo>
                  <a:lnTo>
                    <a:pt x="52374" y="0"/>
                  </a:lnTo>
                  <a:lnTo>
                    <a:pt x="31986" y="4115"/>
                  </a:lnTo>
                  <a:lnTo>
                    <a:pt x="15338" y="15338"/>
                  </a:lnTo>
                  <a:lnTo>
                    <a:pt x="4115" y="31986"/>
                  </a:lnTo>
                  <a:lnTo>
                    <a:pt x="0" y="52374"/>
                  </a:lnTo>
                  <a:lnTo>
                    <a:pt x="0" y="362153"/>
                  </a:lnTo>
                  <a:lnTo>
                    <a:pt x="4115" y="382541"/>
                  </a:lnTo>
                  <a:lnTo>
                    <a:pt x="15338" y="399189"/>
                  </a:lnTo>
                  <a:lnTo>
                    <a:pt x="31986" y="410412"/>
                  </a:lnTo>
                  <a:lnTo>
                    <a:pt x="52374" y="414528"/>
                  </a:lnTo>
                  <a:lnTo>
                    <a:pt x="711149" y="414528"/>
                  </a:lnTo>
                  <a:lnTo>
                    <a:pt x="731537" y="410412"/>
                  </a:lnTo>
                  <a:lnTo>
                    <a:pt x="748185" y="399189"/>
                  </a:lnTo>
                  <a:lnTo>
                    <a:pt x="759408" y="382541"/>
                  </a:lnTo>
                  <a:lnTo>
                    <a:pt x="763524" y="362153"/>
                  </a:lnTo>
                  <a:lnTo>
                    <a:pt x="763524" y="52374"/>
                  </a:lnTo>
                  <a:lnTo>
                    <a:pt x="759408" y="31986"/>
                  </a:lnTo>
                  <a:lnTo>
                    <a:pt x="748185" y="15338"/>
                  </a:lnTo>
                  <a:lnTo>
                    <a:pt x="731537" y="4115"/>
                  </a:lnTo>
                  <a:lnTo>
                    <a:pt x="711149" y="0"/>
                  </a:lnTo>
                  <a:close/>
                </a:path>
              </a:pathLst>
            </a:custGeom>
            <a:solidFill>
              <a:srgbClr val="F9C090"/>
            </a:solidFill>
          </p:spPr>
          <p:txBody>
            <a:bodyPr wrap="square" lIns="0" tIns="0" rIns="0" bIns="0" rtlCol="0"/>
            <a:lstStyle/>
            <a:p>
              <a:endParaRPr/>
            </a:p>
          </p:txBody>
        </p:sp>
        <p:sp>
          <p:nvSpPr>
            <p:cNvPr id="242" name="object 166">
              <a:extLst>
                <a:ext uri="{FF2B5EF4-FFF2-40B4-BE49-F238E27FC236}">
                  <a16:creationId xmlns:a16="http://schemas.microsoft.com/office/drawing/2014/main" id="{3A35A1E0-BF95-572F-2C95-513CA2E9C76A}"/>
                </a:ext>
              </a:extLst>
            </p:cNvPr>
            <p:cNvSpPr/>
            <p:nvPr/>
          </p:nvSpPr>
          <p:spPr>
            <a:xfrm>
              <a:off x="3245358" y="2042922"/>
              <a:ext cx="763905" cy="414655"/>
            </a:xfrm>
            <a:custGeom>
              <a:avLst/>
              <a:gdLst/>
              <a:ahLst/>
              <a:cxnLst/>
              <a:rect l="l" t="t" r="r" b="b"/>
              <a:pathLst>
                <a:path w="763904" h="414655">
                  <a:moveTo>
                    <a:pt x="0" y="52374"/>
                  </a:moveTo>
                  <a:lnTo>
                    <a:pt x="4115" y="31986"/>
                  </a:lnTo>
                  <a:lnTo>
                    <a:pt x="15338" y="15338"/>
                  </a:lnTo>
                  <a:lnTo>
                    <a:pt x="31986" y="4115"/>
                  </a:lnTo>
                  <a:lnTo>
                    <a:pt x="52374" y="0"/>
                  </a:lnTo>
                  <a:lnTo>
                    <a:pt x="711149" y="0"/>
                  </a:lnTo>
                  <a:lnTo>
                    <a:pt x="731537" y="4115"/>
                  </a:lnTo>
                  <a:lnTo>
                    <a:pt x="748185" y="15338"/>
                  </a:lnTo>
                  <a:lnTo>
                    <a:pt x="759408" y="31986"/>
                  </a:lnTo>
                  <a:lnTo>
                    <a:pt x="763524" y="52374"/>
                  </a:lnTo>
                  <a:lnTo>
                    <a:pt x="763524" y="362153"/>
                  </a:lnTo>
                  <a:lnTo>
                    <a:pt x="759408" y="382541"/>
                  </a:lnTo>
                  <a:lnTo>
                    <a:pt x="748185" y="399189"/>
                  </a:lnTo>
                  <a:lnTo>
                    <a:pt x="731537" y="410412"/>
                  </a:lnTo>
                  <a:lnTo>
                    <a:pt x="711149" y="414528"/>
                  </a:lnTo>
                  <a:lnTo>
                    <a:pt x="52374" y="414528"/>
                  </a:lnTo>
                  <a:lnTo>
                    <a:pt x="31986" y="410412"/>
                  </a:lnTo>
                  <a:lnTo>
                    <a:pt x="15338" y="399189"/>
                  </a:lnTo>
                  <a:lnTo>
                    <a:pt x="4115" y="382541"/>
                  </a:lnTo>
                  <a:lnTo>
                    <a:pt x="0" y="362153"/>
                  </a:lnTo>
                  <a:lnTo>
                    <a:pt x="0" y="52374"/>
                  </a:lnTo>
                  <a:close/>
                </a:path>
              </a:pathLst>
            </a:custGeom>
            <a:ln w="28955">
              <a:solidFill>
                <a:srgbClr val="F79546"/>
              </a:solidFill>
              <a:prstDash val="dash"/>
            </a:ln>
          </p:spPr>
          <p:txBody>
            <a:bodyPr wrap="square" lIns="0" tIns="0" rIns="0" bIns="0" rtlCol="0"/>
            <a:lstStyle/>
            <a:p>
              <a:endParaRPr/>
            </a:p>
          </p:txBody>
        </p:sp>
        <p:sp>
          <p:nvSpPr>
            <p:cNvPr id="243" name="object 167">
              <a:extLst>
                <a:ext uri="{FF2B5EF4-FFF2-40B4-BE49-F238E27FC236}">
                  <a16:creationId xmlns:a16="http://schemas.microsoft.com/office/drawing/2014/main" id="{3D46AF71-7DCE-5363-8D76-E5027B1450C4}"/>
                </a:ext>
              </a:extLst>
            </p:cNvPr>
            <p:cNvSpPr/>
            <p:nvPr/>
          </p:nvSpPr>
          <p:spPr>
            <a:xfrm>
              <a:off x="3285744" y="2213945"/>
              <a:ext cx="285115" cy="208279"/>
            </a:xfrm>
            <a:custGeom>
              <a:avLst/>
              <a:gdLst/>
              <a:ahLst/>
              <a:cxnLst/>
              <a:rect l="l" t="t" r="r" b="b"/>
              <a:pathLst>
                <a:path w="285114" h="208280">
                  <a:moveTo>
                    <a:pt x="284988" y="0"/>
                  </a:moveTo>
                  <a:lnTo>
                    <a:pt x="273790" y="8136"/>
                  </a:lnTo>
                  <a:lnTo>
                    <a:pt x="243254" y="14781"/>
                  </a:lnTo>
                  <a:lnTo>
                    <a:pt x="197961" y="19261"/>
                  </a:lnTo>
                  <a:lnTo>
                    <a:pt x="142494" y="20904"/>
                  </a:lnTo>
                  <a:lnTo>
                    <a:pt x="87026" y="19261"/>
                  </a:lnTo>
                  <a:lnTo>
                    <a:pt x="41733" y="14781"/>
                  </a:lnTo>
                  <a:lnTo>
                    <a:pt x="11197" y="8136"/>
                  </a:lnTo>
                  <a:lnTo>
                    <a:pt x="0" y="0"/>
                  </a:lnTo>
                  <a:lnTo>
                    <a:pt x="0" y="186778"/>
                  </a:lnTo>
                  <a:lnTo>
                    <a:pt x="11197" y="194922"/>
                  </a:lnTo>
                  <a:lnTo>
                    <a:pt x="41733" y="201571"/>
                  </a:lnTo>
                  <a:lnTo>
                    <a:pt x="87026" y="206052"/>
                  </a:lnTo>
                  <a:lnTo>
                    <a:pt x="142494" y="207695"/>
                  </a:lnTo>
                  <a:lnTo>
                    <a:pt x="197961" y="206052"/>
                  </a:lnTo>
                  <a:lnTo>
                    <a:pt x="243254" y="201571"/>
                  </a:lnTo>
                  <a:lnTo>
                    <a:pt x="273790" y="194922"/>
                  </a:lnTo>
                  <a:lnTo>
                    <a:pt x="284988" y="186778"/>
                  </a:lnTo>
                  <a:lnTo>
                    <a:pt x="284988" y="0"/>
                  </a:lnTo>
                  <a:close/>
                </a:path>
              </a:pathLst>
            </a:custGeom>
            <a:solidFill>
              <a:srgbClr val="B7DEE8"/>
            </a:solidFill>
          </p:spPr>
          <p:txBody>
            <a:bodyPr wrap="square" lIns="0" tIns="0" rIns="0" bIns="0" rtlCol="0"/>
            <a:lstStyle/>
            <a:p>
              <a:endParaRPr/>
            </a:p>
          </p:txBody>
        </p:sp>
        <p:sp>
          <p:nvSpPr>
            <p:cNvPr id="244" name="object 168">
              <a:extLst>
                <a:ext uri="{FF2B5EF4-FFF2-40B4-BE49-F238E27FC236}">
                  <a16:creationId xmlns:a16="http://schemas.microsoft.com/office/drawing/2014/main" id="{F5C5E2B9-ED52-1024-16D1-2E7F021C545D}"/>
                </a:ext>
              </a:extLst>
            </p:cNvPr>
            <p:cNvSpPr/>
            <p:nvPr/>
          </p:nvSpPr>
          <p:spPr>
            <a:xfrm>
              <a:off x="3285744" y="2193041"/>
              <a:ext cx="285115" cy="41910"/>
            </a:xfrm>
            <a:custGeom>
              <a:avLst/>
              <a:gdLst/>
              <a:ahLst/>
              <a:cxnLst/>
              <a:rect l="l" t="t" r="r" b="b"/>
              <a:pathLst>
                <a:path w="285114" h="41910">
                  <a:moveTo>
                    <a:pt x="142494" y="0"/>
                  </a:moveTo>
                  <a:lnTo>
                    <a:pt x="87026" y="1642"/>
                  </a:lnTo>
                  <a:lnTo>
                    <a:pt x="41733" y="6122"/>
                  </a:lnTo>
                  <a:lnTo>
                    <a:pt x="11197" y="12767"/>
                  </a:lnTo>
                  <a:lnTo>
                    <a:pt x="0" y="20904"/>
                  </a:lnTo>
                  <a:lnTo>
                    <a:pt x="11197" y="29040"/>
                  </a:lnTo>
                  <a:lnTo>
                    <a:pt x="41733" y="35685"/>
                  </a:lnTo>
                  <a:lnTo>
                    <a:pt x="87026" y="40165"/>
                  </a:lnTo>
                  <a:lnTo>
                    <a:pt x="142494" y="41808"/>
                  </a:lnTo>
                  <a:lnTo>
                    <a:pt x="197961" y="40165"/>
                  </a:lnTo>
                  <a:lnTo>
                    <a:pt x="243254" y="35685"/>
                  </a:lnTo>
                  <a:lnTo>
                    <a:pt x="273790" y="29040"/>
                  </a:lnTo>
                  <a:lnTo>
                    <a:pt x="284988" y="20904"/>
                  </a:lnTo>
                  <a:lnTo>
                    <a:pt x="273790" y="12767"/>
                  </a:lnTo>
                  <a:lnTo>
                    <a:pt x="243254" y="6122"/>
                  </a:lnTo>
                  <a:lnTo>
                    <a:pt x="197961" y="1642"/>
                  </a:lnTo>
                  <a:lnTo>
                    <a:pt x="142494" y="0"/>
                  </a:lnTo>
                  <a:close/>
                </a:path>
              </a:pathLst>
            </a:custGeom>
            <a:solidFill>
              <a:srgbClr val="D3EBF0"/>
            </a:solidFill>
          </p:spPr>
          <p:txBody>
            <a:bodyPr wrap="square" lIns="0" tIns="0" rIns="0" bIns="0" rtlCol="0"/>
            <a:lstStyle/>
            <a:p>
              <a:endParaRPr/>
            </a:p>
          </p:txBody>
        </p:sp>
        <p:sp>
          <p:nvSpPr>
            <p:cNvPr id="245" name="object 169">
              <a:extLst>
                <a:ext uri="{FF2B5EF4-FFF2-40B4-BE49-F238E27FC236}">
                  <a16:creationId xmlns:a16="http://schemas.microsoft.com/office/drawing/2014/main" id="{8A188D12-6752-6F5D-20B9-FA5DAAD4B9E3}"/>
                </a:ext>
              </a:extLst>
            </p:cNvPr>
            <p:cNvSpPr/>
            <p:nvPr/>
          </p:nvSpPr>
          <p:spPr>
            <a:xfrm>
              <a:off x="3285744" y="2193041"/>
              <a:ext cx="285115" cy="228600"/>
            </a:xfrm>
            <a:custGeom>
              <a:avLst/>
              <a:gdLst/>
              <a:ahLst/>
              <a:cxnLst/>
              <a:rect l="l" t="t" r="r" b="b"/>
              <a:pathLst>
                <a:path w="285114" h="228600">
                  <a:moveTo>
                    <a:pt x="284988" y="20904"/>
                  </a:moveTo>
                  <a:lnTo>
                    <a:pt x="273790" y="29040"/>
                  </a:lnTo>
                  <a:lnTo>
                    <a:pt x="243254" y="35685"/>
                  </a:lnTo>
                  <a:lnTo>
                    <a:pt x="197961" y="40165"/>
                  </a:lnTo>
                  <a:lnTo>
                    <a:pt x="142493" y="41808"/>
                  </a:lnTo>
                  <a:lnTo>
                    <a:pt x="87026" y="40165"/>
                  </a:lnTo>
                  <a:lnTo>
                    <a:pt x="41733" y="35685"/>
                  </a:lnTo>
                  <a:lnTo>
                    <a:pt x="11197" y="29040"/>
                  </a:lnTo>
                  <a:lnTo>
                    <a:pt x="0" y="20904"/>
                  </a:lnTo>
                  <a:lnTo>
                    <a:pt x="11197" y="12767"/>
                  </a:lnTo>
                  <a:lnTo>
                    <a:pt x="41733" y="6122"/>
                  </a:lnTo>
                  <a:lnTo>
                    <a:pt x="87026" y="1642"/>
                  </a:lnTo>
                  <a:lnTo>
                    <a:pt x="142493" y="0"/>
                  </a:lnTo>
                  <a:lnTo>
                    <a:pt x="197961" y="1642"/>
                  </a:lnTo>
                  <a:lnTo>
                    <a:pt x="243254" y="6122"/>
                  </a:lnTo>
                  <a:lnTo>
                    <a:pt x="273790" y="12767"/>
                  </a:lnTo>
                  <a:lnTo>
                    <a:pt x="284988" y="20904"/>
                  </a:lnTo>
                  <a:close/>
                </a:path>
                <a:path w="285114" h="228600">
                  <a:moveTo>
                    <a:pt x="284988" y="20904"/>
                  </a:moveTo>
                  <a:lnTo>
                    <a:pt x="284988" y="207683"/>
                  </a:lnTo>
                  <a:lnTo>
                    <a:pt x="273790" y="215826"/>
                  </a:lnTo>
                  <a:lnTo>
                    <a:pt x="243254" y="222475"/>
                  </a:lnTo>
                  <a:lnTo>
                    <a:pt x="197961" y="226956"/>
                  </a:lnTo>
                  <a:lnTo>
                    <a:pt x="142493" y="228600"/>
                  </a:lnTo>
                  <a:lnTo>
                    <a:pt x="87026" y="226956"/>
                  </a:lnTo>
                  <a:lnTo>
                    <a:pt x="41733" y="222475"/>
                  </a:lnTo>
                  <a:lnTo>
                    <a:pt x="11197" y="215826"/>
                  </a:lnTo>
                  <a:lnTo>
                    <a:pt x="0" y="207683"/>
                  </a:lnTo>
                  <a:lnTo>
                    <a:pt x="0" y="20904"/>
                  </a:lnTo>
                </a:path>
              </a:pathLst>
            </a:custGeom>
            <a:ln w="9144">
              <a:solidFill>
                <a:srgbClr val="000000"/>
              </a:solidFill>
            </a:ln>
          </p:spPr>
          <p:txBody>
            <a:bodyPr wrap="square" lIns="0" tIns="0" rIns="0" bIns="0" rtlCol="0"/>
            <a:lstStyle/>
            <a:p>
              <a:endParaRPr/>
            </a:p>
          </p:txBody>
        </p:sp>
        <p:sp>
          <p:nvSpPr>
            <p:cNvPr id="246" name="object 170">
              <a:extLst>
                <a:ext uri="{FF2B5EF4-FFF2-40B4-BE49-F238E27FC236}">
                  <a16:creationId xmlns:a16="http://schemas.microsoft.com/office/drawing/2014/main" id="{AF458857-B50F-5A7F-9CC0-8E18A58923C9}"/>
                </a:ext>
              </a:extLst>
            </p:cNvPr>
            <p:cNvSpPr/>
            <p:nvPr/>
          </p:nvSpPr>
          <p:spPr>
            <a:xfrm>
              <a:off x="3654552" y="2213945"/>
              <a:ext cx="287020" cy="208279"/>
            </a:xfrm>
            <a:custGeom>
              <a:avLst/>
              <a:gdLst/>
              <a:ahLst/>
              <a:cxnLst/>
              <a:rect l="l" t="t" r="r" b="b"/>
              <a:pathLst>
                <a:path w="287020" h="208280">
                  <a:moveTo>
                    <a:pt x="286512" y="0"/>
                  </a:moveTo>
                  <a:lnTo>
                    <a:pt x="275254" y="8136"/>
                  </a:lnTo>
                  <a:lnTo>
                    <a:pt x="244554" y="14781"/>
                  </a:lnTo>
                  <a:lnTo>
                    <a:pt x="199018" y="19261"/>
                  </a:lnTo>
                  <a:lnTo>
                    <a:pt x="143256" y="20904"/>
                  </a:lnTo>
                  <a:lnTo>
                    <a:pt x="87493" y="19261"/>
                  </a:lnTo>
                  <a:lnTo>
                    <a:pt x="41957" y="14781"/>
                  </a:lnTo>
                  <a:lnTo>
                    <a:pt x="11257" y="8136"/>
                  </a:lnTo>
                  <a:lnTo>
                    <a:pt x="0" y="0"/>
                  </a:lnTo>
                  <a:lnTo>
                    <a:pt x="0" y="186778"/>
                  </a:lnTo>
                  <a:lnTo>
                    <a:pt x="11257" y="194922"/>
                  </a:lnTo>
                  <a:lnTo>
                    <a:pt x="41957" y="201571"/>
                  </a:lnTo>
                  <a:lnTo>
                    <a:pt x="87493" y="206052"/>
                  </a:lnTo>
                  <a:lnTo>
                    <a:pt x="143256" y="207695"/>
                  </a:lnTo>
                  <a:lnTo>
                    <a:pt x="199018" y="206052"/>
                  </a:lnTo>
                  <a:lnTo>
                    <a:pt x="244554" y="201571"/>
                  </a:lnTo>
                  <a:lnTo>
                    <a:pt x="275254" y="194922"/>
                  </a:lnTo>
                  <a:lnTo>
                    <a:pt x="286512" y="186778"/>
                  </a:lnTo>
                  <a:lnTo>
                    <a:pt x="286512" y="0"/>
                  </a:lnTo>
                  <a:close/>
                </a:path>
              </a:pathLst>
            </a:custGeom>
            <a:solidFill>
              <a:srgbClr val="B7DEE8"/>
            </a:solidFill>
          </p:spPr>
          <p:txBody>
            <a:bodyPr wrap="square" lIns="0" tIns="0" rIns="0" bIns="0" rtlCol="0"/>
            <a:lstStyle/>
            <a:p>
              <a:endParaRPr/>
            </a:p>
          </p:txBody>
        </p:sp>
        <p:sp>
          <p:nvSpPr>
            <p:cNvPr id="247" name="object 171">
              <a:extLst>
                <a:ext uri="{FF2B5EF4-FFF2-40B4-BE49-F238E27FC236}">
                  <a16:creationId xmlns:a16="http://schemas.microsoft.com/office/drawing/2014/main" id="{BC42C3DB-B454-A023-4CAD-F74692B6B1AB}"/>
                </a:ext>
              </a:extLst>
            </p:cNvPr>
            <p:cNvSpPr/>
            <p:nvPr/>
          </p:nvSpPr>
          <p:spPr>
            <a:xfrm>
              <a:off x="3654552" y="2193041"/>
              <a:ext cx="287020" cy="41910"/>
            </a:xfrm>
            <a:custGeom>
              <a:avLst/>
              <a:gdLst/>
              <a:ahLst/>
              <a:cxnLst/>
              <a:rect l="l" t="t" r="r" b="b"/>
              <a:pathLst>
                <a:path w="287020" h="41910">
                  <a:moveTo>
                    <a:pt x="143256" y="0"/>
                  </a:moveTo>
                  <a:lnTo>
                    <a:pt x="87493" y="1642"/>
                  </a:lnTo>
                  <a:lnTo>
                    <a:pt x="41957" y="6122"/>
                  </a:lnTo>
                  <a:lnTo>
                    <a:pt x="11257" y="12767"/>
                  </a:lnTo>
                  <a:lnTo>
                    <a:pt x="0" y="20904"/>
                  </a:lnTo>
                  <a:lnTo>
                    <a:pt x="11257" y="29040"/>
                  </a:lnTo>
                  <a:lnTo>
                    <a:pt x="41957" y="35685"/>
                  </a:lnTo>
                  <a:lnTo>
                    <a:pt x="87493" y="40165"/>
                  </a:lnTo>
                  <a:lnTo>
                    <a:pt x="143256" y="41808"/>
                  </a:lnTo>
                  <a:lnTo>
                    <a:pt x="199018" y="40165"/>
                  </a:lnTo>
                  <a:lnTo>
                    <a:pt x="244554" y="35685"/>
                  </a:lnTo>
                  <a:lnTo>
                    <a:pt x="275254" y="29040"/>
                  </a:lnTo>
                  <a:lnTo>
                    <a:pt x="286512" y="20904"/>
                  </a:lnTo>
                  <a:lnTo>
                    <a:pt x="275254" y="12767"/>
                  </a:lnTo>
                  <a:lnTo>
                    <a:pt x="244554" y="6122"/>
                  </a:lnTo>
                  <a:lnTo>
                    <a:pt x="199018" y="1642"/>
                  </a:lnTo>
                  <a:lnTo>
                    <a:pt x="143256" y="0"/>
                  </a:lnTo>
                  <a:close/>
                </a:path>
              </a:pathLst>
            </a:custGeom>
            <a:solidFill>
              <a:srgbClr val="D3EBF0"/>
            </a:solidFill>
          </p:spPr>
          <p:txBody>
            <a:bodyPr wrap="square" lIns="0" tIns="0" rIns="0" bIns="0" rtlCol="0"/>
            <a:lstStyle/>
            <a:p>
              <a:endParaRPr/>
            </a:p>
          </p:txBody>
        </p:sp>
        <p:sp>
          <p:nvSpPr>
            <p:cNvPr id="248" name="object 172">
              <a:extLst>
                <a:ext uri="{FF2B5EF4-FFF2-40B4-BE49-F238E27FC236}">
                  <a16:creationId xmlns:a16="http://schemas.microsoft.com/office/drawing/2014/main" id="{96B986D9-CD4A-4786-C9F9-A6C94EE3FA1C}"/>
                </a:ext>
              </a:extLst>
            </p:cNvPr>
            <p:cNvSpPr/>
            <p:nvPr/>
          </p:nvSpPr>
          <p:spPr>
            <a:xfrm>
              <a:off x="3654552" y="2193041"/>
              <a:ext cx="287020" cy="228600"/>
            </a:xfrm>
            <a:custGeom>
              <a:avLst/>
              <a:gdLst/>
              <a:ahLst/>
              <a:cxnLst/>
              <a:rect l="l" t="t" r="r" b="b"/>
              <a:pathLst>
                <a:path w="287020" h="228600">
                  <a:moveTo>
                    <a:pt x="286512" y="20904"/>
                  </a:moveTo>
                  <a:lnTo>
                    <a:pt x="275254" y="29040"/>
                  </a:lnTo>
                  <a:lnTo>
                    <a:pt x="244554" y="35685"/>
                  </a:lnTo>
                  <a:lnTo>
                    <a:pt x="199018" y="40165"/>
                  </a:lnTo>
                  <a:lnTo>
                    <a:pt x="143256" y="41808"/>
                  </a:lnTo>
                  <a:lnTo>
                    <a:pt x="87493" y="40165"/>
                  </a:lnTo>
                  <a:lnTo>
                    <a:pt x="41957" y="35685"/>
                  </a:lnTo>
                  <a:lnTo>
                    <a:pt x="11257" y="29040"/>
                  </a:lnTo>
                  <a:lnTo>
                    <a:pt x="0" y="20904"/>
                  </a:lnTo>
                  <a:lnTo>
                    <a:pt x="11257" y="12767"/>
                  </a:lnTo>
                  <a:lnTo>
                    <a:pt x="41957" y="6122"/>
                  </a:lnTo>
                  <a:lnTo>
                    <a:pt x="87493" y="1642"/>
                  </a:lnTo>
                  <a:lnTo>
                    <a:pt x="143256" y="0"/>
                  </a:lnTo>
                  <a:lnTo>
                    <a:pt x="199018" y="1642"/>
                  </a:lnTo>
                  <a:lnTo>
                    <a:pt x="244554" y="6122"/>
                  </a:lnTo>
                  <a:lnTo>
                    <a:pt x="275254" y="12767"/>
                  </a:lnTo>
                  <a:lnTo>
                    <a:pt x="286512" y="20904"/>
                  </a:lnTo>
                  <a:close/>
                </a:path>
                <a:path w="287020" h="228600">
                  <a:moveTo>
                    <a:pt x="286512" y="20904"/>
                  </a:moveTo>
                  <a:lnTo>
                    <a:pt x="286512" y="207683"/>
                  </a:lnTo>
                  <a:lnTo>
                    <a:pt x="275254" y="215826"/>
                  </a:lnTo>
                  <a:lnTo>
                    <a:pt x="244554" y="222475"/>
                  </a:lnTo>
                  <a:lnTo>
                    <a:pt x="199018" y="226956"/>
                  </a:lnTo>
                  <a:lnTo>
                    <a:pt x="143256" y="228600"/>
                  </a:lnTo>
                  <a:lnTo>
                    <a:pt x="87493" y="226956"/>
                  </a:lnTo>
                  <a:lnTo>
                    <a:pt x="41957" y="222475"/>
                  </a:lnTo>
                  <a:lnTo>
                    <a:pt x="11257" y="215826"/>
                  </a:lnTo>
                  <a:lnTo>
                    <a:pt x="0" y="207683"/>
                  </a:lnTo>
                  <a:lnTo>
                    <a:pt x="0" y="20904"/>
                  </a:lnTo>
                </a:path>
              </a:pathLst>
            </a:custGeom>
            <a:ln w="9144">
              <a:solidFill>
                <a:srgbClr val="000000"/>
              </a:solidFill>
            </a:ln>
          </p:spPr>
          <p:txBody>
            <a:bodyPr wrap="square" lIns="0" tIns="0" rIns="0" bIns="0" rtlCol="0"/>
            <a:lstStyle/>
            <a:p>
              <a:endParaRPr/>
            </a:p>
          </p:txBody>
        </p:sp>
        <p:sp>
          <p:nvSpPr>
            <p:cNvPr id="249" name="object 173">
              <a:extLst>
                <a:ext uri="{FF2B5EF4-FFF2-40B4-BE49-F238E27FC236}">
                  <a16:creationId xmlns:a16="http://schemas.microsoft.com/office/drawing/2014/main" id="{B992AEB4-9E0F-47CA-298F-0A84C13E4730}"/>
                </a:ext>
              </a:extLst>
            </p:cNvPr>
            <p:cNvSpPr/>
            <p:nvPr/>
          </p:nvSpPr>
          <p:spPr>
            <a:xfrm>
              <a:off x="1025652" y="4771077"/>
              <a:ext cx="285115" cy="206375"/>
            </a:xfrm>
            <a:custGeom>
              <a:avLst/>
              <a:gdLst/>
              <a:ahLst/>
              <a:cxnLst/>
              <a:rect l="l" t="t" r="r" b="b"/>
              <a:pathLst>
                <a:path w="285115" h="206375">
                  <a:moveTo>
                    <a:pt x="284988" y="0"/>
                  </a:moveTo>
                  <a:lnTo>
                    <a:pt x="273790" y="8082"/>
                  </a:lnTo>
                  <a:lnTo>
                    <a:pt x="243254" y="14682"/>
                  </a:lnTo>
                  <a:lnTo>
                    <a:pt x="197961" y="19132"/>
                  </a:lnTo>
                  <a:lnTo>
                    <a:pt x="142494" y="20764"/>
                  </a:lnTo>
                  <a:lnTo>
                    <a:pt x="87026" y="19132"/>
                  </a:lnTo>
                  <a:lnTo>
                    <a:pt x="41733" y="14682"/>
                  </a:lnTo>
                  <a:lnTo>
                    <a:pt x="11197" y="8082"/>
                  </a:lnTo>
                  <a:lnTo>
                    <a:pt x="0" y="0"/>
                  </a:lnTo>
                  <a:lnTo>
                    <a:pt x="0" y="185534"/>
                  </a:lnTo>
                  <a:lnTo>
                    <a:pt x="11197" y="193618"/>
                  </a:lnTo>
                  <a:lnTo>
                    <a:pt x="41733" y="200223"/>
                  </a:lnTo>
                  <a:lnTo>
                    <a:pt x="87026" y="204677"/>
                  </a:lnTo>
                  <a:lnTo>
                    <a:pt x="142494" y="206311"/>
                  </a:lnTo>
                  <a:lnTo>
                    <a:pt x="197961" y="204677"/>
                  </a:lnTo>
                  <a:lnTo>
                    <a:pt x="243254" y="200223"/>
                  </a:lnTo>
                  <a:lnTo>
                    <a:pt x="273790" y="193618"/>
                  </a:lnTo>
                  <a:lnTo>
                    <a:pt x="284988" y="185534"/>
                  </a:lnTo>
                  <a:lnTo>
                    <a:pt x="284988" y="0"/>
                  </a:lnTo>
                  <a:close/>
                </a:path>
              </a:pathLst>
            </a:custGeom>
            <a:solidFill>
              <a:srgbClr val="00AF50"/>
            </a:solidFill>
          </p:spPr>
          <p:txBody>
            <a:bodyPr wrap="square" lIns="0" tIns="0" rIns="0" bIns="0" rtlCol="0"/>
            <a:lstStyle/>
            <a:p>
              <a:endParaRPr/>
            </a:p>
          </p:txBody>
        </p:sp>
        <p:sp>
          <p:nvSpPr>
            <p:cNvPr id="250" name="object 174">
              <a:extLst>
                <a:ext uri="{FF2B5EF4-FFF2-40B4-BE49-F238E27FC236}">
                  <a16:creationId xmlns:a16="http://schemas.microsoft.com/office/drawing/2014/main" id="{1DBFD32E-5AC3-DFAC-C4F4-4B8574872452}"/>
                </a:ext>
              </a:extLst>
            </p:cNvPr>
            <p:cNvSpPr/>
            <p:nvPr/>
          </p:nvSpPr>
          <p:spPr>
            <a:xfrm>
              <a:off x="1025652" y="4750313"/>
              <a:ext cx="285115" cy="41910"/>
            </a:xfrm>
            <a:custGeom>
              <a:avLst/>
              <a:gdLst/>
              <a:ahLst/>
              <a:cxnLst/>
              <a:rect l="l" t="t" r="r" b="b"/>
              <a:pathLst>
                <a:path w="285115" h="41910">
                  <a:moveTo>
                    <a:pt x="142494" y="0"/>
                  </a:moveTo>
                  <a:lnTo>
                    <a:pt x="87026" y="1631"/>
                  </a:lnTo>
                  <a:lnTo>
                    <a:pt x="41733" y="6081"/>
                  </a:lnTo>
                  <a:lnTo>
                    <a:pt x="11197" y="12681"/>
                  </a:lnTo>
                  <a:lnTo>
                    <a:pt x="0" y="20764"/>
                  </a:lnTo>
                  <a:lnTo>
                    <a:pt x="11197" y="28847"/>
                  </a:lnTo>
                  <a:lnTo>
                    <a:pt x="41733" y="35447"/>
                  </a:lnTo>
                  <a:lnTo>
                    <a:pt x="87026" y="39897"/>
                  </a:lnTo>
                  <a:lnTo>
                    <a:pt x="142494" y="41529"/>
                  </a:lnTo>
                  <a:lnTo>
                    <a:pt x="197961" y="39897"/>
                  </a:lnTo>
                  <a:lnTo>
                    <a:pt x="243254" y="35447"/>
                  </a:lnTo>
                  <a:lnTo>
                    <a:pt x="273790" y="28847"/>
                  </a:lnTo>
                  <a:lnTo>
                    <a:pt x="284988" y="20764"/>
                  </a:lnTo>
                  <a:lnTo>
                    <a:pt x="273790" y="12681"/>
                  </a:lnTo>
                  <a:lnTo>
                    <a:pt x="243254" y="6081"/>
                  </a:lnTo>
                  <a:lnTo>
                    <a:pt x="197961" y="1631"/>
                  </a:lnTo>
                  <a:lnTo>
                    <a:pt x="142494" y="0"/>
                  </a:lnTo>
                  <a:close/>
                </a:path>
              </a:pathLst>
            </a:custGeom>
            <a:solidFill>
              <a:srgbClr val="66D095"/>
            </a:solidFill>
          </p:spPr>
          <p:txBody>
            <a:bodyPr wrap="square" lIns="0" tIns="0" rIns="0" bIns="0" rtlCol="0"/>
            <a:lstStyle/>
            <a:p>
              <a:endParaRPr/>
            </a:p>
          </p:txBody>
        </p:sp>
        <p:sp>
          <p:nvSpPr>
            <p:cNvPr id="251" name="object 175">
              <a:extLst>
                <a:ext uri="{FF2B5EF4-FFF2-40B4-BE49-F238E27FC236}">
                  <a16:creationId xmlns:a16="http://schemas.microsoft.com/office/drawing/2014/main" id="{787FFA3E-339E-C076-D52E-49512E7EDC27}"/>
                </a:ext>
              </a:extLst>
            </p:cNvPr>
            <p:cNvSpPr/>
            <p:nvPr/>
          </p:nvSpPr>
          <p:spPr>
            <a:xfrm>
              <a:off x="1025652" y="4750313"/>
              <a:ext cx="285115" cy="227329"/>
            </a:xfrm>
            <a:custGeom>
              <a:avLst/>
              <a:gdLst/>
              <a:ahLst/>
              <a:cxnLst/>
              <a:rect l="l" t="t" r="r" b="b"/>
              <a:pathLst>
                <a:path w="285115" h="227329">
                  <a:moveTo>
                    <a:pt x="284988" y="20764"/>
                  </a:moveTo>
                  <a:lnTo>
                    <a:pt x="273790" y="28847"/>
                  </a:lnTo>
                  <a:lnTo>
                    <a:pt x="243254" y="35447"/>
                  </a:lnTo>
                  <a:lnTo>
                    <a:pt x="197961" y="39897"/>
                  </a:lnTo>
                  <a:lnTo>
                    <a:pt x="142493" y="41529"/>
                  </a:lnTo>
                  <a:lnTo>
                    <a:pt x="87026" y="39897"/>
                  </a:lnTo>
                  <a:lnTo>
                    <a:pt x="41733" y="35447"/>
                  </a:lnTo>
                  <a:lnTo>
                    <a:pt x="11197" y="28847"/>
                  </a:lnTo>
                  <a:lnTo>
                    <a:pt x="0" y="20764"/>
                  </a:lnTo>
                  <a:lnTo>
                    <a:pt x="11197" y="12681"/>
                  </a:lnTo>
                  <a:lnTo>
                    <a:pt x="41733" y="6081"/>
                  </a:lnTo>
                  <a:lnTo>
                    <a:pt x="87026" y="1631"/>
                  </a:lnTo>
                  <a:lnTo>
                    <a:pt x="142493" y="0"/>
                  </a:lnTo>
                  <a:lnTo>
                    <a:pt x="197961" y="1631"/>
                  </a:lnTo>
                  <a:lnTo>
                    <a:pt x="243254" y="6081"/>
                  </a:lnTo>
                  <a:lnTo>
                    <a:pt x="273790" y="12681"/>
                  </a:lnTo>
                  <a:lnTo>
                    <a:pt x="284988" y="20764"/>
                  </a:lnTo>
                  <a:close/>
                </a:path>
                <a:path w="285115" h="227329">
                  <a:moveTo>
                    <a:pt x="284988" y="20764"/>
                  </a:moveTo>
                  <a:lnTo>
                    <a:pt x="284988" y="206298"/>
                  </a:lnTo>
                  <a:lnTo>
                    <a:pt x="273790" y="214383"/>
                  </a:lnTo>
                  <a:lnTo>
                    <a:pt x="243254" y="220987"/>
                  </a:lnTo>
                  <a:lnTo>
                    <a:pt x="197961" y="225442"/>
                  </a:lnTo>
                  <a:lnTo>
                    <a:pt x="142493" y="227076"/>
                  </a:lnTo>
                  <a:lnTo>
                    <a:pt x="87026" y="225442"/>
                  </a:lnTo>
                  <a:lnTo>
                    <a:pt x="41733" y="220987"/>
                  </a:lnTo>
                  <a:lnTo>
                    <a:pt x="11197" y="214383"/>
                  </a:lnTo>
                  <a:lnTo>
                    <a:pt x="0" y="206298"/>
                  </a:lnTo>
                  <a:lnTo>
                    <a:pt x="0" y="20764"/>
                  </a:lnTo>
                </a:path>
              </a:pathLst>
            </a:custGeom>
            <a:ln w="9144">
              <a:solidFill>
                <a:srgbClr val="000000"/>
              </a:solidFill>
            </a:ln>
          </p:spPr>
          <p:txBody>
            <a:bodyPr wrap="square" lIns="0" tIns="0" rIns="0" bIns="0" rtlCol="0"/>
            <a:lstStyle/>
            <a:p>
              <a:endParaRPr/>
            </a:p>
          </p:txBody>
        </p:sp>
        <p:sp>
          <p:nvSpPr>
            <p:cNvPr id="252" name="object 176">
              <a:extLst>
                <a:ext uri="{FF2B5EF4-FFF2-40B4-BE49-F238E27FC236}">
                  <a16:creationId xmlns:a16="http://schemas.microsoft.com/office/drawing/2014/main" id="{09851D52-0A24-4BFC-A14E-FBF345E569FF}"/>
                </a:ext>
              </a:extLst>
            </p:cNvPr>
            <p:cNvSpPr/>
            <p:nvPr/>
          </p:nvSpPr>
          <p:spPr>
            <a:xfrm>
              <a:off x="1403604" y="4775789"/>
              <a:ext cx="287020" cy="208279"/>
            </a:xfrm>
            <a:custGeom>
              <a:avLst/>
              <a:gdLst/>
              <a:ahLst/>
              <a:cxnLst/>
              <a:rect l="l" t="t" r="r" b="b"/>
              <a:pathLst>
                <a:path w="287019" h="208279">
                  <a:moveTo>
                    <a:pt x="286512" y="0"/>
                  </a:moveTo>
                  <a:lnTo>
                    <a:pt x="275254" y="8136"/>
                  </a:lnTo>
                  <a:lnTo>
                    <a:pt x="244554" y="14781"/>
                  </a:lnTo>
                  <a:lnTo>
                    <a:pt x="199018" y="19261"/>
                  </a:lnTo>
                  <a:lnTo>
                    <a:pt x="143256" y="20904"/>
                  </a:lnTo>
                  <a:lnTo>
                    <a:pt x="87493" y="19261"/>
                  </a:lnTo>
                  <a:lnTo>
                    <a:pt x="41957" y="14781"/>
                  </a:lnTo>
                  <a:lnTo>
                    <a:pt x="11257" y="8136"/>
                  </a:lnTo>
                  <a:lnTo>
                    <a:pt x="0" y="0"/>
                  </a:lnTo>
                  <a:lnTo>
                    <a:pt x="0" y="186778"/>
                  </a:lnTo>
                  <a:lnTo>
                    <a:pt x="11257" y="194922"/>
                  </a:lnTo>
                  <a:lnTo>
                    <a:pt x="41957" y="201571"/>
                  </a:lnTo>
                  <a:lnTo>
                    <a:pt x="87493" y="206052"/>
                  </a:lnTo>
                  <a:lnTo>
                    <a:pt x="143256" y="207695"/>
                  </a:lnTo>
                  <a:lnTo>
                    <a:pt x="199018" y="206052"/>
                  </a:lnTo>
                  <a:lnTo>
                    <a:pt x="244554" y="201571"/>
                  </a:lnTo>
                  <a:lnTo>
                    <a:pt x="275254" y="194922"/>
                  </a:lnTo>
                  <a:lnTo>
                    <a:pt x="286512" y="186778"/>
                  </a:lnTo>
                  <a:lnTo>
                    <a:pt x="286512" y="0"/>
                  </a:lnTo>
                  <a:close/>
                </a:path>
              </a:pathLst>
            </a:custGeom>
            <a:solidFill>
              <a:srgbClr val="00AF50"/>
            </a:solidFill>
          </p:spPr>
          <p:txBody>
            <a:bodyPr wrap="square" lIns="0" tIns="0" rIns="0" bIns="0" rtlCol="0"/>
            <a:lstStyle/>
            <a:p>
              <a:endParaRPr/>
            </a:p>
          </p:txBody>
        </p:sp>
        <p:sp>
          <p:nvSpPr>
            <p:cNvPr id="253" name="object 177">
              <a:extLst>
                <a:ext uri="{FF2B5EF4-FFF2-40B4-BE49-F238E27FC236}">
                  <a16:creationId xmlns:a16="http://schemas.microsoft.com/office/drawing/2014/main" id="{43881488-0E37-D485-57CE-7391F1CFA6B5}"/>
                </a:ext>
              </a:extLst>
            </p:cNvPr>
            <p:cNvSpPr/>
            <p:nvPr/>
          </p:nvSpPr>
          <p:spPr>
            <a:xfrm>
              <a:off x="1403604" y="4754885"/>
              <a:ext cx="287020" cy="41910"/>
            </a:xfrm>
            <a:custGeom>
              <a:avLst/>
              <a:gdLst/>
              <a:ahLst/>
              <a:cxnLst/>
              <a:rect l="l" t="t" r="r" b="b"/>
              <a:pathLst>
                <a:path w="287019" h="41910">
                  <a:moveTo>
                    <a:pt x="143256" y="0"/>
                  </a:moveTo>
                  <a:lnTo>
                    <a:pt x="87493" y="1642"/>
                  </a:lnTo>
                  <a:lnTo>
                    <a:pt x="41957" y="6122"/>
                  </a:lnTo>
                  <a:lnTo>
                    <a:pt x="11257" y="12767"/>
                  </a:lnTo>
                  <a:lnTo>
                    <a:pt x="0" y="20904"/>
                  </a:lnTo>
                  <a:lnTo>
                    <a:pt x="11257" y="29040"/>
                  </a:lnTo>
                  <a:lnTo>
                    <a:pt x="41957" y="35685"/>
                  </a:lnTo>
                  <a:lnTo>
                    <a:pt x="87493" y="40165"/>
                  </a:lnTo>
                  <a:lnTo>
                    <a:pt x="143256" y="41808"/>
                  </a:lnTo>
                  <a:lnTo>
                    <a:pt x="199018" y="40165"/>
                  </a:lnTo>
                  <a:lnTo>
                    <a:pt x="244554" y="35685"/>
                  </a:lnTo>
                  <a:lnTo>
                    <a:pt x="275254" y="29040"/>
                  </a:lnTo>
                  <a:lnTo>
                    <a:pt x="286512" y="20904"/>
                  </a:lnTo>
                  <a:lnTo>
                    <a:pt x="275254" y="12767"/>
                  </a:lnTo>
                  <a:lnTo>
                    <a:pt x="244554" y="6122"/>
                  </a:lnTo>
                  <a:lnTo>
                    <a:pt x="199018" y="1642"/>
                  </a:lnTo>
                  <a:lnTo>
                    <a:pt x="143256" y="0"/>
                  </a:lnTo>
                  <a:close/>
                </a:path>
              </a:pathLst>
            </a:custGeom>
            <a:solidFill>
              <a:srgbClr val="66D095"/>
            </a:solidFill>
          </p:spPr>
          <p:txBody>
            <a:bodyPr wrap="square" lIns="0" tIns="0" rIns="0" bIns="0" rtlCol="0"/>
            <a:lstStyle/>
            <a:p>
              <a:endParaRPr/>
            </a:p>
          </p:txBody>
        </p:sp>
        <p:sp>
          <p:nvSpPr>
            <p:cNvPr id="254" name="object 178">
              <a:extLst>
                <a:ext uri="{FF2B5EF4-FFF2-40B4-BE49-F238E27FC236}">
                  <a16:creationId xmlns:a16="http://schemas.microsoft.com/office/drawing/2014/main" id="{1761E9DD-FDF2-EAE4-4862-55D9082157C5}"/>
                </a:ext>
              </a:extLst>
            </p:cNvPr>
            <p:cNvSpPr/>
            <p:nvPr/>
          </p:nvSpPr>
          <p:spPr>
            <a:xfrm>
              <a:off x="1403604" y="4754885"/>
              <a:ext cx="287020" cy="228600"/>
            </a:xfrm>
            <a:custGeom>
              <a:avLst/>
              <a:gdLst/>
              <a:ahLst/>
              <a:cxnLst/>
              <a:rect l="l" t="t" r="r" b="b"/>
              <a:pathLst>
                <a:path w="287019" h="228600">
                  <a:moveTo>
                    <a:pt x="286512" y="20904"/>
                  </a:moveTo>
                  <a:lnTo>
                    <a:pt x="275254" y="29040"/>
                  </a:lnTo>
                  <a:lnTo>
                    <a:pt x="244554" y="35685"/>
                  </a:lnTo>
                  <a:lnTo>
                    <a:pt x="199018" y="40165"/>
                  </a:lnTo>
                  <a:lnTo>
                    <a:pt x="143256" y="41808"/>
                  </a:lnTo>
                  <a:lnTo>
                    <a:pt x="87493" y="40165"/>
                  </a:lnTo>
                  <a:lnTo>
                    <a:pt x="41957" y="35685"/>
                  </a:lnTo>
                  <a:lnTo>
                    <a:pt x="11257" y="29040"/>
                  </a:lnTo>
                  <a:lnTo>
                    <a:pt x="0" y="20904"/>
                  </a:lnTo>
                  <a:lnTo>
                    <a:pt x="11257" y="12767"/>
                  </a:lnTo>
                  <a:lnTo>
                    <a:pt x="41957" y="6122"/>
                  </a:lnTo>
                  <a:lnTo>
                    <a:pt x="87493" y="1642"/>
                  </a:lnTo>
                  <a:lnTo>
                    <a:pt x="143256" y="0"/>
                  </a:lnTo>
                  <a:lnTo>
                    <a:pt x="199018" y="1642"/>
                  </a:lnTo>
                  <a:lnTo>
                    <a:pt x="244554" y="6122"/>
                  </a:lnTo>
                  <a:lnTo>
                    <a:pt x="275254" y="12767"/>
                  </a:lnTo>
                  <a:lnTo>
                    <a:pt x="286512" y="20904"/>
                  </a:lnTo>
                  <a:close/>
                </a:path>
                <a:path w="287019" h="228600">
                  <a:moveTo>
                    <a:pt x="286512" y="20904"/>
                  </a:moveTo>
                  <a:lnTo>
                    <a:pt x="286512" y="207683"/>
                  </a:lnTo>
                  <a:lnTo>
                    <a:pt x="275254" y="215826"/>
                  </a:lnTo>
                  <a:lnTo>
                    <a:pt x="244554" y="222475"/>
                  </a:lnTo>
                  <a:lnTo>
                    <a:pt x="199018" y="226956"/>
                  </a:lnTo>
                  <a:lnTo>
                    <a:pt x="143256" y="228600"/>
                  </a:lnTo>
                  <a:lnTo>
                    <a:pt x="87493" y="226956"/>
                  </a:lnTo>
                  <a:lnTo>
                    <a:pt x="41957" y="222475"/>
                  </a:lnTo>
                  <a:lnTo>
                    <a:pt x="11257" y="215826"/>
                  </a:lnTo>
                  <a:lnTo>
                    <a:pt x="0" y="207683"/>
                  </a:lnTo>
                  <a:lnTo>
                    <a:pt x="0" y="20904"/>
                  </a:lnTo>
                </a:path>
              </a:pathLst>
            </a:custGeom>
            <a:ln w="9144">
              <a:solidFill>
                <a:srgbClr val="000000"/>
              </a:solidFill>
            </a:ln>
          </p:spPr>
          <p:txBody>
            <a:bodyPr wrap="square" lIns="0" tIns="0" rIns="0" bIns="0" rtlCol="0"/>
            <a:lstStyle/>
            <a:p>
              <a:endParaRPr/>
            </a:p>
          </p:txBody>
        </p:sp>
        <p:sp>
          <p:nvSpPr>
            <p:cNvPr id="255" name="object 179">
              <a:extLst>
                <a:ext uri="{FF2B5EF4-FFF2-40B4-BE49-F238E27FC236}">
                  <a16:creationId xmlns:a16="http://schemas.microsoft.com/office/drawing/2014/main" id="{ACDBD2A0-11C2-AF1D-3486-C9C4AF02CEF7}"/>
                </a:ext>
              </a:extLst>
            </p:cNvPr>
            <p:cNvSpPr/>
            <p:nvPr/>
          </p:nvSpPr>
          <p:spPr>
            <a:xfrm>
              <a:off x="1741170" y="4019551"/>
              <a:ext cx="763905" cy="413384"/>
            </a:xfrm>
            <a:custGeom>
              <a:avLst/>
              <a:gdLst/>
              <a:ahLst/>
              <a:cxnLst/>
              <a:rect l="l" t="t" r="r" b="b"/>
              <a:pathLst>
                <a:path w="763905" h="413385">
                  <a:moveTo>
                    <a:pt x="694690" y="0"/>
                  </a:moveTo>
                  <a:lnTo>
                    <a:pt x="68834" y="0"/>
                  </a:lnTo>
                  <a:lnTo>
                    <a:pt x="42042" y="5410"/>
                  </a:lnTo>
                  <a:lnTo>
                    <a:pt x="20162" y="20162"/>
                  </a:lnTo>
                  <a:lnTo>
                    <a:pt x="5410" y="42042"/>
                  </a:lnTo>
                  <a:lnTo>
                    <a:pt x="0" y="68834"/>
                  </a:lnTo>
                  <a:lnTo>
                    <a:pt x="0" y="344170"/>
                  </a:lnTo>
                  <a:lnTo>
                    <a:pt x="5410" y="370961"/>
                  </a:lnTo>
                  <a:lnTo>
                    <a:pt x="20162" y="392841"/>
                  </a:lnTo>
                  <a:lnTo>
                    <a:pt x="42042" y="407593"/>
                  </a:lnTo>
                  <a:lnTo>
                    <a:pt x="68834" y="413004"/>
                  </a:lnTo>
                  <a:lnTo>
                    <a:pt x="694690" y="413004"/>
                  </a:lnTo>
                  <a:lnTo>
                    <a:pt x="721481" y="407593"/>
                  </a:lnTo>
                  <a:lnTo>
                    <a:pt x="743361" y="392841"/>
                  </a:lnTo>
                  <a:lnTo>
                    <a:pt x="758113" y="370961"/>
                  </a:lnTo>
                  <a:lnTo>
                    <a:pt x="763524" y="344170"/>
                  </a:lnTo>
                  <a:lnTo>
                    <a:pt x="763524" y="68834"/>
                  </a:lnTo>
                  <a:lnTo>
                    <a:pt x="758113" y="42042"/>
                  </a:lnTo>
                  <a:lnTo>
                    <a:pt x="743361" y="20162"/>
                  </a:lnTo>
                  <a:lnTo>
                    <a:pt x="721481" y="5410"/>
                  </a:lnTo>
                  <a:lnTo>
                    <a:pt x="694690" y="0"/>
                  </a:lnTo>
                  <a:close/>
                </a:path>
              </a:pathLst>
            </a:custGeom>
            <a:solidFill>
              <a:srgbClr val="E36C09"/>
            </a:solidFill>
          </p:spPr>
          <p:txBody>
            <a:bodyPr wrap="square" lIns="0" tIns="0" rIns="0" bIns="0" rtlCol="0"/>
            <a:lstStyle/>
            <a:p>
              <a:endParaRPr/>
            </a:p>
          </p:txBody>
        </p:sp>
        <p:sp>
          <p:nvSpPr>
            <p:cNvPr id="256" name="object 180">
              <a:extLst>
                <a:ext uri="{FF2B5EF4-FFF2-40B4-BE49-F238E27FC236}">
                  <a16:creationId xmlns:a16="http://schemas.microsoft.com/office/drawing/2014/main" id="{A1617006-D5E4-ED11-EE71-13CF3E6D7785}"/>
                </a:ext>
              </a:extLst>
            </p:cNvPr>
            <p:cNvSpPr/>
            <p:nvPr/>
          </p:nvSpPr>
          <p:spPr>
            <a:xfrm>
              <a:off x="1741170" y="4019551"/>
              <a:ext cx="763905" cy="413384"/>
            </a:xfrm>
            <a:custGeom>
              <a:avLst/>
              <a:gdLst/>
              <a:ahLst/>
              <a:cxnLst/>
              <a:rect l="l" t="t" r="r" b="b"/>
              <a:pathLst>
                <a:path w="763905" h="413385">
                  <a:moveTo>
                    <a:pt x="0" y="68834"/>
                  </a:moveTo>
                  <a:lnTo>
                    <a:pt x="5410" y="42042"/>
                  </a:lnTo>
                  <a:lnTo>
                    <a:pt x="20162" y="20162"/>
                  </a:lnTo>
                  <a:lnTo>
                    <a:pt x="42042" y="5410"/>
                  </a:lnTo>
                  <a:lnTo>
                    <a:pt x="68834" y="0"/>
                  </a:lnTo>
                  <a:lnTo>
                    <a:pt x="694690" y="0"/>
                  </a:lnTo>
                  <a:lnTo>
                    <a:pt x="721481" y="5410"/>
                  </a:lnTo>
                  <a:lnTo>
                    <a:pt x="743361" y="20162"/>
                  </a:lnTo>
                  <a:lnTo>
                    <a:pt x="758113" y="42042"/>
                  </a:lnTo>
                  <a:lnTo>
                    <a:pt x="763524" y="68834"/>
                  </a:lnTo>
                  <a:lnTo>
                    <a:pt x="763524" y="344170"/>
                  </a:lnTo>
                  <a:lnTo>
                    <a:pt x="758113" y="370961"/>
                  </a:lnTo>
                  <a:lnTo>
                    <a:pt x="743361" y="392841"/>
                  </a:lnTo>
                  <a:lnTo>
                    <a:pt x="721481" y="407593"/>
                  </a:lnTo>
                  <a:lnTo>
                    <a:pt x="694690" y="413004"/>
                  </a:lnTo>
                  <a:lnTo>
                    <a:pt x="68834" y="413004"/>
                  </a:lnTo>
                  <a:lnTo>
                    <a:pt x="42042" y="407593"/>
                  </a:lnTo>
                  <a:lnTo>
                    <a:pt x="20162" y="392841"/>
                  </a:lnTo>
                  <a:lnTo>
                    <a:pt x="5410" y="370961"/>
                  </a:lnTo>
                  <a:lnTo>
                    <a:pt x="0" y="344170"/>
                  </a:lnTo>
                  <a:lnTo>
                    <a:pt x="0" y="68834"/>
                  </a:lnTo>
                  <a:close/>
                </a:path>
              </a:pathLst>
            </a:custGeom>
            <a:ln w="28956">
              <a:solidFill>
                <a:srgbClr val="E36C09"/>
              </a:solidFill>
            </a:ln>
          </p:spPr>
          <p:txBody>
            <a:bodyPr wrap="square" lIns="0" tIns="0" rIns="0" bIns="0" rtlCol="0"/>
            <a:lstStyle/>
            <a:p>
              <a:endParaRPr/>
            </a:p>
          </p:txBody>
        </p:sp>
        <p:sp>
          <p:nvSpPr>
            <p:cNvPr id="257" name="object 181">
              <a:extLst>
                <a:ext uri="{FF2B5EF4-FFF2-40B4-BE49-F238E27FC236}">
                  <a16:creationId xmlns:a16="http://schemas.microsoft.com/office/drawing/2014/main" id="{AE69C463-55B2-3FA2-75F2-80E1C9FD0848}"/>
                </a:ext>
              </a:extLst>
            </p:cNvPr>
            <p:cNvSpPr/>
            <p:nvPr/>
          </p:nvSpPr>
          <p:spPr>
            <a:xfrm>
              <a:off x="1802892" y="4181289"/>
              <a:ext cx="285115" cy="206375"/>
            </a:xfrm>
            <a:custGeom>
              <a:avLst/>
              <a:gdLst/>
              <a:ahLst/>
              <a:cxnLst/>
              <a:rect l="l" t="t" r="r" b="b"/>
              <a:pathLst>
                <a:path w="285114" h="206375">
                  <a:moveTo>
                    <a:pt x="284988" y="0"/>
                  </a:moveTo>
                  <a:lnTo>
                    <a:pt x="273790" y="8082"/>
                  </a:lnTo>
                  <a:lnTo>
                    <a:pt x="243254" y="14682"/>
                  </a:lnTo>
                  <a:lnTo>
                    <a:pt x="197961" y="19132"/>
                  </a:lnTo>
                  <a:lnTo>
                    <a:pt x="142494" y="20764"/>
                  </a:lnTo>
                  <a:lnTo>
                    <a:pt x="87026" y="19132"/>
                  </a:lnTo>
                  <a:lnTo>
                    <a:pt x="41733" y="14682"/>
                  </a:lnTo>
                  <a:lnTo>
                    <a:pt x="11197" y="8082"/>
                  </a:lnTo>
                  <a:lnTo>
                    <a:pt x="0" y="0"/>
                  </a:lnTo>
                  <a:lnTo>
                    <a:pt x="0" y="185534"/>
                  </a:lnTo>
                  <a:lnTo>
                    <a:pt x="11197" y="193618"/>
                  </a:lnTo>
                  <a:lnTo>
                    <a:pt x="41733" y="200223"/>
                  </a:lnTo>
                  <a:lnTo>
                    <a:pt x="87026" y="204677"/>
                  </a:lnTo>
                  <a:lnTo>
                    <a:pt x="142494" y="206311"/>
                  </a:lnTo>
                  <a:lnTo>
                    <a:pt x="197961" y="204677"/>
                  </a:lnTo>
                  <a:lnTo>
                    <a:pt x="243254" y="200223"/>
                  </a:lnTo>
                  <a:lnTo>
                    <a:pt x="273790" y="193618"/>
                  </a:lnTo>
                  <a:lnTo>
                    <a:pt x="284988" y="185534"/>
                  </a:lnTo>
                  <a:lnTo>
                    <a:pt x="284988" y="0"/>
                  </a:lnTo>
                  <a:close/>
                </a:path>
              </a:pathLst>
            </a:custGeom>
            <a:solidFill>
              <a:srgbClr val="00AF50"/>
            </a:solidFill>
          </p:spPr>
          <p:txBody>
            <a:bodyPr wrap="square" lIns="0" tIns="0" rIns="0" bIns="0" rtlCol="0"/>
            <a:lstStyle/>
            <a:p>
              <a:endParaRPr/>
            </a:p>
          </p:txBody>
        </p:sp>
        <p:sp>
          <p:nvSpPr>
            <p:cNvPr id="258" name="object 182">
              <a:extLst>
                <a:ext uri="{FF2B5EF4-FFF2-40B4-BE49-F238E27FC236}">
                  <a16:creationId xmlns:a16="http://schemas.microsoft.com/office/drawing/2014/main" id="{B181C272-6894-2079-A68C-1989733C613C}"/>
                </a:ext>
              </a:extLst>
            </p:cNvPr>
            <p:cNvSpPr/>
            <p:nvPr/>
          </p:nvSpPr>
          <p:spPr>
            <a:xfrm>
              <a:off x="1802892" y="4160525"/>
              <a:ext cx="285115" cy="41910"/>
            </a:xfrm>
            <a:custGeom>
              <a:avLst/>
              <a:gdLst/>
              <a:ahLst/>
              <a:cxnLst/>
              <a:rect l="l" t="t" r="r" b="b"/>
              <a:pathLst>
                <a:path w="285114" h="41910">
                  <a:moveTo>
                    <a:pt x="142494" y="0"/>
                  </a:moveTo>
                  <a:lnTo>
                    <a:pt x="87026" y="1631"/>
                  </a:lnTo>
                  <a:lnTo>
                    <a:pt x="41733" y="6081"/>
                  </a:lnTo>
                  <a:lnTo>
                    <a:pt x="11197" y="12681"/>
                  </a:lnTo>
                  <a:lnTo>
                    <a:pt x="0" y="20764"/>
                  </a:lnTo>
                  <a:lnTo>
                    <a:pt x="11197" y="28847"/>
                  </a:lnTo>
                  <a:lnTo>
                    <a:pt x="41733" y="35447"/>
                  </a:lnTo>
                  <a:lnTo>
                    <a:pt x="87026" y="39897"/>
                  </a:lnTo>
                  <a:lnTo>
                    <a:pt x="142494" y="41528"/>
                  </a:lnTo>
                  <a:lnTo>
                    <a:pt x="197961" y="39897"/>
                  </a:lnTo>
                  <a:lnTo>
                    <a:pt x="243254" y="35447"/>
                  </a:lnTo>
                  <a:lnTo>
                    <a:pt x="273790" y="28847"/>
                  </a:lnTo>
                  <a:lnTo>
                    <a:pt x="284988" y="20764"/>
                  </a:lnTo>
                  <a:lnTo>
                    <a:pt x="273790" y="12681"/>
                  </a:lnTo>
                  <a:lnTo>
                    <a:pt x="243254" y="6081"/>
                  </a:lnTo>
                  <a:lnTo>
                    <a:pt x="197961" y="1631"/>
                  </a:lnTo>
                  <a:lnTo>
                    <a:pt x="142494" y="0"/>
                  </a:lnTo>
                  <a:close/>
                </a:path>
              </a:pathLst>
            </a:custGeom>
            <a:solidFill>
              <a:srgbClr val="66D095"/>
            </a:solidFill>
          </p:spPr>
          <p:txBody>
            <a:bodyPr wrap="square" lIns="0" tIns="0" rIns="0" bIns="0" rtlCol="0"/>
            <a:lstStyle/>
            <a:p>
              <a:endParaRPr/>
            </a:p>
          </p:txBody>
        </p:sp>
        <p:sp>
          <p:nvSpPr>
            <p:cNvPr id="259" name="object 183">
              <a:extLst>
                <a:ext uri="{FF2B5EF4-FFF2-40B4-BE49-F238E27FC236}">
                  <a16:creationId xmlns:a16="http://schemas.microsoft.com/office/drawing/2014/main" id="{BFB38CFA-D152-6E61-0257-8B79F113BBF8}"/>
                </a:ext>
              </a:extLst>
            </p:cNvPr>
            <p:cNvSpPr/>
            <p:nvPr/>
          </p:nvSpPr>
          <p:spPr>
            <a:xfrm>
              <a:off x="1802892" y="4160525"/>
              <a:ext cx="285115" cy="227329"/>
            </a:xfrm>
            <a:custGeom>
              <a:avLst/>
              <a:gdLst/>
              <a:ahLst/>
              <a:cxnLst/>
              <a:rect l="l" t="t" r="r" b="b"/>
              <a:pathLst>
                <a:path w="285114" h="227329">
                  <a:moveTo>
                    <a:pt x="284988" y="20764"/>
                  </a:moveTo>
                  <a:lnTo>
                    <a:pt x="273790" y="28847"/>
                  </a:lnTo>
                  <a:lnTo>
                    <a:pt x="243254" y="35447"/>
                  </a:lnTo>
                  <a:lnTo>
                    <a:pt x="197961" y="39897"/>
                  </a:lnTo>
                  <a:lnTo>
                    <a:pt x="142493" y="41528"/>
                  </a:lnTo>
                  <a:lnTo>
                    <a:pt x="87026" y="39897"/>
                  </a:lnTo>
                  <a:lnTo>
                    <a:pt x="41733" y="35447"/>
                  </a:lnTo>
                  <a:lnTo>
                    <a:pt x="11197" y="28847"/>
                  </a:lnTo>
                  <a:lnTo>
                    <a:pt x="0" y="20764"/>
                  </a:lnTo>
                  <a:lnTo>
                    <a:pt x="11197" y="12681"/>
                  </a:lnTo>
                  <a:lnTo>
                    <a:pt x="41733" y="6081"/>
                  </a:lnTo>
                  <a:lnTo>
                    <a:pt x="87026" y="1631"/>
                  </a:lnTo>
                  <a:lnTo>
                    <a:pt x="142493" y="0"/>
                  </a:lnTo>
                  <a:lnTo>
                    <a:pt x="197961" y="1631"/>
                  </a:lnTo>
                  <a:lnTo>
                    <a:pt x="243254" y="6081"/>
                  </a:lnTo>
                  <a:lnTo>
                    <a:pt x="273790" y="12681"/>
                  </a:lnTo>
                  <a:lnTo>
                    <a:pt x="284988" y="20764"/>
                  </a:lnTo>
                  <a:close/>
                </a:path>
                <a:path w="285114" h="227329">
                  <a:moveTo>
                    <a:pt x="284988" y="20764"/>
                  </a:moveTo>
                  <a:lnTo>
                    <a:pt x="284988" y="206298"/>
                  </a:lnTo>
                  <a:lnTo>
                    <a:pt x="273790" y="214383"/>
                  </a:lnTo>
                  <a:lnTo>
                    <a:pt x="243254" y="220987"/>
                  </a:lnTo>
                  <a:lnTo>
                    <a:pt x="197961" y="225442"/>
                  </a:lnTo>
                  <a:lnTo>
                    <a:pt x="142493" y="227075"/>
                  </a:lnTo>
                  <a:lnTo>
                    <a:pt x="87026" y="225442"/>
                  </a:lnTo>
                  <a:lnTo>
                    <a:pt x="41733" y="220987"/>
                  </a:lnTo>
                  <a:lnTo>
                    <a:pt x="11197" y="214383"/>
                  </a:lnTo>
                  <a:lnTo>
                    <a:pt x="0" y="206298"/>
                  </a:lnTo>
                  <a:lnTo>
                    <a:pt x="0" y="20764"/>
                  </a:lnTo>
                </a:path>
              </a:pathLst>
            </a:custGeom>
            <a:ln w="9144">
              <a:solidFill>
                <a:srgbClr val="000000"/>
              </a:solidFill>
            </a:ln>
          </p:spPr>
          <p:txBody>
            <a:bodyPr wrap="square" lIns="0" tIns="0" rIns="0" bIns="0" rtlCol="0"/>
            <a:lstStyle/>
            <a:p>
              <a:endParaRPr/>
            </a:p>
          </p:txBody>
        </p:sp>
        <p:sp>
          <p:nvSpPr>
            <p:cNvPr id="260" name="object 184">
              <a:extLst>
                <a:ext uri="{FF2B5EF4-FFF2-40B4-BE49-F238E27FC236}">
                  <a16:creationId xmlns:a16="http://schemas.microsoft.com/office/drawing/2014/main" id="{E77699D9-AF24-FC73-3D3C-D4454C79D4F5}"/>
                </a:ext>
              </a:extLst>
            </p:cNvPr>
            <p:cNvSpPr/>
            <p:nvPr/>
          </p:nvSpPr>
          <p:spPr>
            <a:xfrm>
              <a:off x="2154936" y="4184477"/>
              <a:ext cx="285115" cy="208279"/>
            </a:xfrm>
            <a:custGeom>
              <a:avLst/>
              <a:gdLst/>
              <a:ahLst/>
              <a:cxnLst/>
              <a:rect l="l" t="t" r="r" b="b"/>
              <a:pathLst>
                <a:path w="285114" h="208279">
                  <a:moveTo>
                    <a:pt x="284988" y="0"/>
                  </a:moveTo>
                  <a:lnTo>
                    <a:pt x="273790" y="8136"/>
                  </a:lnTo>
                  <a:lnTo>
                    <a:pt x="243254" y="14781"/>
                  </a:lnTo>
                  <a:lnTo>
                    <a:pt x="197961" y="19261"/>
                  </a:lnTo>
                  <a:lnTo>
                    <a:pt x="142494" y="20904"/>
                  </a:lnTo>
                  <a:lnTo>
                    <a:pt x="87026" y="19261"/>
                  </a:lnTo>
                  <a:lnTo>
                    <a:pt x="41733" y="14781"/>
                  </a:lnTo>
                  <a:lnTo>
                    <a:pt x="11197" y="8136"/>
                  </a:lnTo>
                  <a:lnTo>
                    <a:pt x="0" y="0"/>
                  </a:lnTo>
                  <a:lnTo>
                    <a:pt x="0" y="186778"/>
                  </a:lnTo>
                  <a:lnTo>
                    <a:pt x="11197" y="194922"/>
                  </a:lnTo>
                  <a:lnTo>
                    <a:pt x="41733" y="201571"/>
                  </a:lnTo>
                  <a:lnTo>
                    <a:pt x="87026" y="206052"/>
                  </a:lnTo>
                  <a:lnTo>
                    <a:pt x="142494" y="207695"/>
                  </a:lnTo>
                  <a:lnTo>
                    <a:pt x="197961" y="206052"/>
                  </a:lnTo>
                  <a:lnTo>
                    <a:pt x="243254" y="201571"/>
                  </a:lnTo>
                  <a:lnTo>
                    <a:pt x="273790" y="194922"/>
                  </a:lnTo>
                  <a:lnTo>
                    <a:pt x="284988" y="186778"/>
                  </a:lnTo>
                  <a:lnTo>
                    <a:pt x="284988" y="0"/>
                  </a:lnTo>
                  <a:close/>
                </a:path>
              </a:pathLst>
            </a:custGeom>
            <a:solidFill>
              <a:srgbClr val="00AF50"/>
            </a:solidFill>
          </p:spPr>
          <p:txBody>
            <a:bodyPr wrap="square" lIns="0" tIns="0" rIns="0" bIns="0" rtlCol="0"/>
            <a:lstStyle/>
            <a:p>
              <a:endParaRPr/>
            </a:p>
          </p:txBody>
        </p:sp>
        <p:sp>
          <p:nvSpPr>
            <p:cNvPr id="261" name="object 185">
              <a:extLst>
                <a:ext uri="{FF2B5EF4-FFF2-40B4-BE49-F238E27FC236}">
                  <a16:creationId xmlns:a16="http://schemas.microsoft.com/office/drawing/2014/main" id="{3CE980F0-4E0B-FA46-749E-C6E778DE9B6B}"/>
                </a:ext>
              </a:extLst>
            </p:cNvPr>
            <p:cNvSpPr/>
            <p:nvPr/>
          </p:nvSpPr>
          <p:spPr>
            <a:xfrm>
              <a:off x="2154936" y="4163573"/>
              <a:ext cx="285115" cy="41910"/>
            </a:xfrm>
            <a:custGeom>
              <a:avLst/>
              <a:gdLst/>
              <a:ahLst/>
              <a:cxnLst/>
              <a:rect l="l" t="t" r="r" b="b"/>
              <a:pathLst>
                <a:path w="285114" h="41910">
                  <a:moveTo>
                    <a:pt x="142494" y="0"/>
                  </a:moveTo>
                  <a:lnTo>
                    <a:pt x="87026" y="1642"/>
                  </a:lnTo>
                  <a:lnTo>
                    <a:pt x="41733" y="6122"/>
                  </a:lnTo>
                  <a:lnTo>
                    <a:pt x="11197" y="12767"/>
                  </a:lnTo>
                  <a:lnTo>
                    <a:pt x="0" y="20904"/>
                  </a:lnTo>
                  <a:lnTo>
                    <a:pt x="11197" y="29040"/>
                  </a:lnTo>
                  <a:lnTo>
                    <a:pt x="41733" y="35685"/>
                  </a:lnTo>
                  <a:lnTo>
                    <a:pt x="87026" y="40165"/>
                  </a:lnTo>
                  <a:lnTo>
                    <a:pt x="142494" y="41808"/>
                  </a:lnTo>
                  <a:lnTo>
                    <a:pt x="197961" y="40165"/>
                  </a:lnTo>
                  <a:lnTo>
                    <a:pt x="243254" y="35685"/>
                  </a:lnTo>
                  <a:lnTo>
                    <a:pt x="273790" y="29040"/>
                  </a:lnTo>
                  <a:lnTo>
                    <a:pt x="284988" y="20904"/>
                  </a:lnTo>
                  <a:lnTo>
                    <a:pt x="273790" y="12767"/>
                  </a:lnTo>
                  <a:lnTo>
                    <a:pt x="243254" y="6122"/>
                  </a:lnTo>
                  <a:lnTo>
                    <a:pt x="197961" y="1642"/>
                  </a:lnTo>
                  <a:lnTo>
                    <a:pt x="142494" y="0"/>
                  </a:lnTo>
                  <a:close/>
                </a:path>
              </a:pathLst>
            </a:custGeom>
            <a:solidFill>
              <a:srgbClr val="66D095"/>
            </a:solidFill>
          </p:spPr>
          <p:txBody>
            <a:bodyPr wrap="square" lIns="0" tIns="0" rIns="0" bIns="0" rtlCol="0"/>
            <a:lstStyle/>
            <a:p>
              <a:endParaRPr/>
            </a:p>
          </p:txBody>
        </p:sp>
        <p:sp>
          <p:nvSpPr>
            <p:cNvPr id="262" name="object 186">
              <a:extLst>
                <a:ext uri="{FF2B5EF4-FFF2-40B4-BE49-F238E27FC236}">
                  <a16:creationId xmlns:a16="http://schemas.microsoft.com/office/drawing/2014/main" id="{5557016A-8A29-B7FC-A10A-78608030DFB0}"/>
                </a:ext>
              </a:extLst>
            </p:cNvPr>
            <p:cNvSpPr/>
            <p:nvPr/>
          </p:nvSpPr>
          <p:spPr>
            <a:xfrm>
              <a:off x="2154936" y="4163573"/>
              <a:ext cx="285115" cy="228600"/>
            </a:xfrm>
            <a:custGeom>
              <a:avLst/>
              <a:gdLst/>
              <a:ahLst/>
              <a:cxnLst/>
              <a:rect l="l" t="t" r="r" b="b"/>
              <a:pathLst>
                <a:path w="285114" h="228600">
                  <a:moveTo>
                    <a:pt x="284988" y="20904"/>
                  </a:moveTo>
                  <a:lnTo>
                    <a:pt x="273790" y="29040"/>
                  </a:lnTo>
                  <a:lnTo>
                    <a:pt x="243254" y="35685"/>
                  </a:lnTo>
                  <a:lnTo>
                    <a:pt x="197961" y="40165"/>
                  </a:lnTo>
                  <a:lnTo>
                    <a:pt x="142493" y="41808"/>
                  </a:lnTo>
                  <a:lnTo>
                    <a:pt x="87026" y="40165"/>
                  </a:lnTo>
                  <a:lnTo>
                    <a:pt x="41733" y="35685"/>
                  </a:lnTo>
                  <a:lnTo>
                    <a:pt x="11197" y="29040"/>
                  </a:lnTo>
                  <a:lnTo>
                    <a:pt x="0" y="20904"/>
                  </a:lnTo>
                  <a:lnTo>
                    <a:pt x="11197" y="12767"/>
                  </a:lnTo>
                  <a:lnTo>
                    <a:pt x="41733" y="6122"/>
                  </a:lnTo>
                  <a:lnTo>
                    <a:pt x="87026" y="1642"/>
                  </a:lnTo>
                  <a:lnTo>
                    <a:pt x="142493" y="0"/>
                  </a:lnTo>
                  <a:lnTo>
                    <a:pt x="197961" y="1642"/>
                  </a:lnTo>
                  <a:lnTo>
                    <a:pt x="243254" y="6122"/>
                  </a:lnTo>
                  <a:lnTo>
                    <a:pt x="273790" y="12767"/>
                  </a:lnTo>
                  <a:lnTo>
                    <a:pt x="284988" y="20904"/>
                  </a:lnTo>
                  <a:close/>
                </a:path>
                <a:path w="285114" h="228600">
                  <a:moveTo>
                    <a:pt x="284988" y="20904"/>
                  </a:moveTo>
                  <a:lnTo>
                    <a:pt x="284988" y="207683"/>
                  </a:lnTo>
                  <a:lnTo>
                    <a:pt x="273790" y="215826"/>
                  </a:lnTo>
                  <a:lnTo>
                    <a:pt x="243254" y="222475"/>
                  </a:lnTo>
                  <a:lnTo>
                    <a:pt x="197961" y="226956"/>
                  </a:lnTo>
                  <a:lnTo>
                    <a:pt x="142493" y="228599"/>
                  </a:lnTo>
                  <a:lnTo>
                    <a:pt x="87026" y="226956"/>
                  </a:lnTo>
                  <a:lnTo>
                    <a:pt x="41733" y="222475"/>
                  </a:lnTo>
                  <a:lnTo>
                    <a:pt x="11197" y="215826"/>
                  </a:lnTo>
                  <a:lnTo>
                    <a:pt x="0" y="207683"/>
                  </a:lnTo>
                  <a:lnTo>
                    <a:pt x="0" y="20904"/>
                  </a:lnTo>
                </a:path>
              </a:pathLst>
            </a:custGeom>
            <a:ln w="9144">
              <a:solidFill>
                <a:srgbClr val="000000"/>
              </a:solidFill>
            </a:ln>
          </p:spPr>
          <p:txBody>
            <a:bodyPr wrap="square" lIns="0" tIns="0" rIns="0" bIns="0" rtlCol="0"/>
            <a:lstStyle/>
            <a:p>
              <a:endParaRPr/>
            </a:p>
          </p:txBody>
        </p:sp>
        <p:sp>
          <p:nvSpPr>
            <p:cNvPr id="263" name="object 187">
              <a:extLst>
                <a:ext uri="{FF2B5EF4-FFF2-40B4-BE49-F238E27FC236}">
                  <a16:creationId xmlns:a16="http://schemas.microsoft.com/office/drawing/2014/main" id="{09E7E0E1-AF8F-B8DC-4DAB-6B7B4DFC335B}"/>
                </a:ext>
              </a:extLst>
            </p:cNvPr>
            <p:cNvSpPr/>
            <p:nvPr/>
          </p:nvSpPr>
          <p:spPr>
            <a:xfrm>
              <a:off x="1764030" y="4603243"/>
              <a:ext cx="728980" cy="414655"/>
            </a:xfrm>
            <a:custGeom>
              <a:avLst/>
              <a:gdLst/>
              <a:ahLst/>
              <a:cxnLst/>
              <a:rect l="l" t="t" r="r" b="b"/>
              <a:pathLst>
                <a:path w="728980" h="414654">
                  <a:moveTo>
                    <a:pt x="659384" y="0"/>
                  </a:moveTo>
                  <a:lnTo>
                    <a:pt x="69088" y="0"/>
                  </a:lnTo>
                  <a:lnTo>
                    <a:pt x="42198" y="5430"/>
                  </a:lnTo>
                  <a:lnTo>
                    <a:pt x="20237" y="20237"/>
                  </a:lnTo>
                  <a:lnTo>
                    <a:pt x="5430" y="42198"/>
                  </a:lnTo>
                  <a:lnTo>
                    <a:pt x="0" y="69087"/>
                  </a:lnTo>
                  <a:lnTo>
                    <a:pt x="0" y="345440"/>
                  </a:lnTo>
                  <a:lnTo>
                    <a:pt x="5430" y="372329"/>
                  </a:lnTo>
                  <a:lnTo>
                    <a:pt x="20237" y="394290"/>
                  </a:lnTo>
                  <a:lnTo>
                    <a:pt x="42198" y="409097"/>
                  </a:lnTo>
                  <a:lnTo>
                    <a:pt x="69088" y="414528"/>
                  </a:lnTo>
                  <a:lnTo>
                    <a:pt x="659384" y="414528"/>
                  </a:lnTo>
                  <a:lnTo>
                    <a:pt x="686273" y="409097"/>
                  </a:lnTo>
                  <a:lnTo>
                    <a:pt x="708234" y="394290"/>
                  </a:lnTo>
                  <a:lnTo>
                    <a:pt x="723041" y="372329"/>
                  </a:lnTo>
                  <a:lnTo>
                    <a:pt x="728472" y="345440"/>
                  </a:lnTo>
                  <a:lnTo>
                    <a:pt x="728472" y="69087"/>
                  </a:lnTo>
                  <a:lnTo>
                    <a:pt x="723041" y="42198"/>
                  </a:lnTo>
                  <a:lnTo>
                    <a:pt x="708234" y="20237"/>
                  </a:lnTo>
                  <a:lnTo>
                    <a:pt x="686273" y="5430"/>
                  </a:lnTo>
                  <a:lnTo>
                    <a:pt x="659384" y="0"/>
                  </a:lnTo>
                  <a:close/>
                </a:path>
              </a:pathLst>
            </a:custGeom>
            <a:solidFill>
              <a:srgbClr val="E36C09"/>
            </a:solidFill>
          </p:spPr>
          <p:txBody>
            <a:bodyPr wrap="square" lIns="0" tIns="0" rIns="0" bIns="0" rtlCol="0"/>
            <a:lstStyle/>
            <a:p>
              <a:endParaRPr/>
            </a:p>
          </p:txBody>
        </p:sp>
        <p:sp>
          <p:nvSpPr>
            <p:cNvPr id="264" name="object 188">
              <a:extLst>
                <a:ext uri="{FF2B5EF4-FFF2-40B4-BE49-F238E27FC236}">
                  <a16:creationId xmlns:a16="http://schemas.microsoft.com/office/drawing/2014/main" id="{C39417DD-F24F-5B3E-FDDD-FC0209C12D22}"/>
                </a:ext>
              </a:extLst>
            </p:cNvPr>
            <p:cNvSpPr/>
            <p:nvPr/>
          </p:nvSpPr>
          <p:spPr>
            <a:xfrm>
              <a:off x="1764030" y="4603243"/>
              <a:ext cx="728980" cy="414655"/>
            </a:xfrm>
            <a:custGeom>
              <a:avLst/>
              <a:gdLst/>
              <a:ahLst/>
              <a:cxnLst/>
              <a:rect l="l" t="t" r="r" b="b"/>
              <a:pathLst>
                <a:path w="728980" h="414654">
                  <a:moveTo>
                    <a:pt x="0" y="69087"/>
                  </a:moveTo>
                  <a:lnTo>
                    <a:pt x="5430" y="42198"/>
                  </a:lnTo>
                  <a:lnTo>
                    <a:pt x="20237" y="20237"/>
                  </a:lnTo>
                  <a:lnTo>
                    <a:pt x="42198" y="5430"/>
                  </a:lnTo>
                  <a:lnTo>
                    <a:pt x="69088" y="0"/>
                  </a:lnTo>
                  <a:lnTo>
                    <a:pt x="659384" y="0"/>
                  </a:lnTo>
                  <a:lnTo>
                    <a:pt x="686273" y="5430"/>
                  </a:lnTo>
                  <a:lnTo>
                    <a:pt x="708234" y="20237"/>
                  </a:lnTo>
                  <a:lnTo>
                    <a:pt x="723041" y="42198"/>
                  </a:lnTo>
                  <a:lnTo>
                    <a:pt x="728472" y="69087"/>
                  </a:lnTo>
                  <a:lnTo>
                    <a:pt x="728472" y="345440"/>
                  </a:lnTo>
                  <a:lnTo>
                    <a:pt x="723041" y="372329"/>
                  </a:lnTo>
                  <a:lnTo>
                    <a:pt x="708234" y="394290"/>
                  </a:lnTo>
                  <a:lnTo>
                    <a:pt x="686273" y="409097"/>
                  </a:lnTo>
                  <a:lnTo>
                    <a:pt x="659384" y="414528"/>
                  </a:lnTo>
                  <a:lnTo>
                    <a:pt x="69088" y="414528"/>
                  </a:lnTo>
                  <a:lnTo>
                    <a:pt x="42198" y="409097"/>
                  </a:lnTo>
                  <a:lnTo>
                    <a:pt x="20237" y="394290"/>
                  </a:lnTo>
                  <a:lnTo>
                    <a:pt x="5430" y="372329"/>
                  </a:lnTo>
                  <a:lnTo>
                    <a:pt x="0" y="345440"/>
                  </a:lnTo>
                  <a:lnTo>
                    <a:pt x="0" y="69087"/>
                  </a:lnTo>
                  <a:close/>
                </a:path>
              </a:pathLst>
            </a:custGeom>
            <a:ln w="28956">
              <a:solidFill>
                <a:srgbClr val="E36C09"/>
              </a:solidFill>
            </a:ln>
          </p:spPr>
          <p:txBody>
            <a:bodyPr wrap="square" lIns="0" tIns="0" rIns="0" bIns="0" rtlCol="0"/>
            <a:lstStyle/>
            <a:p>
              <a:endParaRPr/>
            </a:p>
          </p:txBody>
        </p:sp>
        <p:sp>
          <p:nvSpPr>
            <p:cNvPr id="265" name="object 189">
              <a:extLst>
                <a:ext uri="{FF2B5EF4-FFF2-40B4-BE49-F238E27FC236}">
                  <a16:creationId xmlns:a16="http://schemas.microsoft.com/office/drawing/2014/main" id="{0D7948E1-F284-A17C-DC27-9AEE9F1C3CF1}"/>
                </a:ext>
              </a:extLst>
            </p:cNvPr>
            <p:cNvSpPr/>
            <p:nvPr/>
          </p:nvSpPr>
          <p:spPr>
            <a:xfrm>
              <a:off x="1796796" y="4777173"/>
              <a:ext cx="287020" cy="206375"/>
            </a:xfrm>
            <a:custGeom>
              <a:avLst/>
              <a:gdLst/>
              <a:ahLst/>
              <a:cxnLst/>
              <a:rect l="l" t="t" r="r" b="b"/>
              <a:pathLst>
                <a:path w="287019" h="206375">
                  <a:moveTo>
                    <a:pt x="286512" y="0"/>
                  </a:moveTo>
                  <a:lnTo>
                    <a:pt x="275254" y="8082"/>
                  </a:lnTo>
                  <a:lnTo>
                    <a:pt x="244554" y="14682"/>
                  </a:lnTo>
                  <a:lnTo>
                    <a:pt x="199018" y="19132"/>
                  </a:lnTo>
                  <a:lnTo>
                    <a:pt x="143256" y="20764"/>
                  </a:lnTo>
                  <a:lnTo>
                    <a:pt x="87493" y="19132"/>
                  </a:lnTo>
                  <a:lnTo>
                    <a:pt x="41957" y="14682"/>
                  </a:lnTo>
                  <a:lnTo>
                    <a:pt x="11257" y="8082"/>
                  </a:lnTo>
                  <a:lnTo>
                    <a:pt x="0" y="0"/>
                  </a:lnTo>
                  <a:lnTo>
                    <a:pt x="0" y="185534"/>
                  </a:lnTo>
                  <a:lnTo>
                    <a:pt x="11257" y="193618"/>
                  </a:lnTo>
                  <a:lnTo>
                    <a:pt x="41957" y="200223"/>
                  </a:lnTo>
                  <a:lnTo>
                    <a:pt x="87493" y="204677"/>
                  </a:lnTo>
                  <a:lnTo>
                    <a:pt x="143256" y="206311"/>
                  </a:lnTo>
                  <a:lnTo>
                    <a:pt x="199018" y="204677"/>
                  </a:lnTo>
                  <a:lnTo>
                    <a:pt x="244554" y="200223"/>
                  </a:lnTo>
                  <a:lnTo>
                    <a:pt x="275254" y="193618"/>
                  </a:lnTo>
                  <a:lnTo>
                    <a:pt x="286512" y="185534"/>
                  </a:lnTo>
                  <a:lnTo>
                    <a:pt x="286512" y="0"/>
                  </a:lnTo>
                  <a:close/>
                </a:path>
              </a:pathLst>
            </a:custGeom>
            <a:solidFill>
              <a:srgbClr val="00AF50"/>
            </a:solidFill>
          </p:spPr>
          <p:txBody>
            <a:bodyPr wrap="square" lIns="0" tIns="0" rIns="0" bIns="0" rtlCol="0"/>
            <a:lstStyle/>
            <a:p>
              <a:endParaRPr/>
            </a:p>
          </p:txBody>
        </p:sp>
        <p:sp>
          <p:nvSpPr>
            <p:cNvPr id="266" name="object 190">
              <a:extLst>
                <a:ext uri="{FF2B5EF4-FFF2-40B4-BE49-F238E27FC236}">
                  <a16:creationId xmlns:a16="http://schemas.microsoft.com/office/drawing/2014/main" id="{5E0986B6-BE41-F785-C35D-4A7C90634ABE}"/>
                </a:ext>
              </a:extLst>
            </p:cNvPr>
            <p:cNvSpPr/>
            <p:nvPr/>
          </p:nvSpPr>
          <p:spPr>
            <a:xfrm>
              <a:off x="1796796" y="4756409"/>
              <a:ext cx="287020" cy="41910"/>
            </a:xfrm>
            <a:custGeom>
              <a:avLst/>
              <a:gdLst/>
              <a:ahLst/>
              <a:cxnLst/>
              <a:rect l="l" t="t" r="r" b="b"/>
              <a:pathLst>
                <a:path w="287019" h="41910">
                  <a:moveTo>
                    <a:pt x="143256" y="0"/>
                  </a:moveTo>
                  <a:lnTo>
                    <a:pt x="87493" y="1631"/>
                  </a:lnTo>
                  <a:lnTo>
                    <a:pt x="41957" y="6081"/>
                  </a:lnTo>
                  <a:lnTo>
                    <a:pt x="11257" y="12681"/>
                  </a:lnTo>
                  <a:lnTo>
                    <a:pt x="0" y="20764"/>
                  </a:lnTo>
                  <a:lnTo>
                    <a:pt x="11257" y="28847"/>
                  </a:lnTo>
                  <a:lnTo>
                    <a:pt x="41957" y="35447"/>
                  </a:lnTo>
                  <a:lnTo>
                    <a:pt x="87493" y="39897"/>
                  </a:lnTo>
                  <a:lnTo>
                    <a:pt x="143256" y="41528"/>
                  </a:lnTo>
                  <a:lnTo>
                    <a:pt x="199018" y="39897"/>
                  </a:lnTo>
                  <a:lnTo>
                    <a:pt x="244554" y="35447"/>
                  </a:lnTo>
                  <a:lnTo>
                    <a:pt x="275254" y="28847"/>
                  </a:lnTo>
                  <a:lnTo>
                    <a:pt x="286512" y="20764"/>
                  </a:lnTo>
                  <a:lnTo>
                    <a:pt x="275254" y="12681"/>
                  </a:lnTo>
                  <a:lnTo>
                    <a:pt x="244554" y="6081"/>
                  </a:lnTo>
                  <a:lnTo>
                    <a:pt x="199018" y="1631"/>
                  </a:lnTo>
                  <a:lnTo>
                    <a:pt x="143256" y="0"/>
                  </a:lnTo>
                  <a:close/>
                </a:path>
              </a:pathLst>
            </a:custGeom>
            <a:solidFill>
              <a:srgbClr val="66D095"/>
            </a:solidFill>
          </p:spPr>
          <p:txBody>
            <a:bodyPr wrap="square" lIns="0" tIns="0" rIns="0" bIns="0" rtlCol="0"/>
            <a:lstStyle/>
            <a:p>
              <a:endParaRPr/>
            </a:p>
          </p:txBody>
        </p:sp>
        <p:sp>
          <p:nvSpPr>
            <p:cNvPr id="267" name="object 191">
              <a:extLst>
                <a:ext uri="{FF2B5EF4-FFF2-40B4-BE49-F238E27FC236}">
                  <a16:creationId xmlns:a16="http://schemas.microsoft.com/office/drawing/2014/main" id="{0250EDC9-C3F5-7C20-33C0-AD8917FE4FCD}"/>
                </a:ext>
              </a:extLst>
            </p:cNvPr>
            <p:cNvSpPr/>
            <p:nvPr/>
          </p:nvSpPr>
          <p:spPr>
            <a:xfrm>
              <a:off x="1796796" y="4756409"/>
              <a:ext cx="287020" cy="227329"/>
            </a:xfrm>
            <a:custGeom>
              <a:avLst/>
              <a:gdLst/>
              <a:ahLst/>
              <a:cxnLst/>
              <a:rect l="l" t="t" r="r" b="b"/>
              <a:pathLst>
                <a:path w="287019" h="227329">
                  <a:moveTo>
                    <a:pt x="286512" y="20764"/>
                  </a:moveTo>
                  <a:lnTo>
                    <a:pt x="275254" y="28847"/>
                  </a:lnTo>
                  <a:lnTo>
                    <a:pt x="244554" y="35447"/>
                  </a:lnTo>
                  <a:lnTo>
                    <a:pt x="199018" y="39897"/>
                  </a:lnTo>
                  <a:lnTo>
                    <a:pt x="143256" y="41528"/>
                  </a:lnTo>
                  <a:lnTo>
                    <a:pt x="87493" y="39897"/>
                  </a:lnTo>
                  <a:lnTo>
                    <a:pt x="41957" y="35447"/>
                  </a:lnTo>
                  <a:lnTo>
                    <a:pt x="11257" y="28847"/>
                  </a:lnTo>
                  <a:lnTo>
                    <a:pt x="0" y="20764"/>
                  </a:lnTo>
                  <a:lnTo>
                    <a:pt x="11257" y="12681"/>
                  </a:lnTo>
                  <a:lnTo>
                    <a:pt x="41957" y="6081"/>
                  </a:lnTo>
                  <a:lnTo>
                    <a:pt x="87493" y="1631"/>
                  </a:lnTo>
                  <a:lnTo>
                    <a:pt x="143256" y="0"/>
                  </a:lnTo>
                  <a:lnTo>
                    <a:pt x="199018" y="1631"/>
                  </a:lnTo>
                  <a:lnTo>
                    <a:pt x="244554" y="6081"/>
                  </a:lnTo>
                  <a:lnTo>
                    <a:pt x="275254" y="12681"/>
                  </a:lnTo>
                  <a:lnTo>
                    <a:pt x="286512" y="20764"/>
                  </a:lnTo>
                  <a:close/>
                </a:path>
                <a:path w="287019" h="227329">
                  <a:moveTo>
                    <a:pt x="286512" y="20764"/>
                  </a:moveTo>
                  <a:lnTo>
                    <a:pt x="286512" y="206298"/>
                  </a:lnTo>
                  <a:lnTo>
                    <a:pt x="275254" y="214383"/>
                  </a:lnTo>
                  <a:lnTo>
                    <a:pt x="244554" y="220987"/>
                  </a:lnTo>
                  <a:lnTo>
                    <a:pt x="199018" y="225442"/>
                  </a:lnTo>
                  <a:lnTo>
                    <a:pt x="143256" y="227075"/>
                  </a:lnTo>
                  <a:lnTo>
                    <a:pt x="87493" y="225442"/>
                  </a:lnTo>
                  <a:lnTo>
                    <a:pt x="41957" y="220987"/>
                  </a:lnTo>
                  <a:lnTo>
                    <a:pt x="11257" y="214383"/>
                  </a:lnTo>
                  <a:lnTo>
                    <a:pt x="0" y="206298"/>
                  </a:lnTo>
                  <a:lnTo>
                    <a:pt x="0" y="20764"/>
                  </a:lnTo>
                </a:path>
              </a:pathLst>
            </a:custGeom>
            <a:ln w="9144">
              <a:solidFill>
                <a:srgbClr val="000000"/>
              </a:solidFill>
            </a:ln>
          </p:spPr>
          <p:txBody>
            <a:bodyPr wrap="square" lIns="0" tIns="0" rIns="0" bIns="0" rtlCol="0"/>
            <a:lstStyle/>
            <a:p>
              <a:endParaRPr/>
            </a:p>
          </p:txBody>
        </p:sp>
        <p:sp>
          <p:nvSpPr>
            <p:cNvPr id="268" name="object 192">
              <a:extLst>
                <a:ext uri="{FF2B5EF4-FFF2-40B4-BE49-F238E27FC236}">
                  <a16:creationId xmlns:a16="http://schemas.microsoft.com/office/drawing/2014/main" id="{FB79887C-6E80-D264-1D33-AD4BC522AFB9}"/>
                </a:ext>
              </a:extLst>
            </p:cNvPr>
            <p:cNvSpPr/>
            <p:nvPr/>
          </p:nvSpPr>
          <p:spPr>
            <a:xfrm>
              <a:off x="2144268" y="4778697"/>
              <a:ext cx="285115" cy="206375"/>
            </a:xfrm>
            <a:custGeom>
              <a:avLst/>
              <a:gdLst/>
              <a:ahLst/>
              <a:cxnLst/>
              <a:rect l="l" t="t" r="r" b="b"/>
              <a:pathLst>
                <a:path w="285114" h="206375">
                  <a:moveTo>
                    <a:pt x="284988" y="0"/>
                  </a:moveTo>
                  <a:lnTo>
                    <a:pt x="273790" y="8082"/>
                  </a:lnTo>
                  <a:lnTo>
                    <a:pt x="243254" y="14682"/>
                  </a:lnTo>
                  <a:lnTo>
                    <a:pt x="197961" y="19132"/>
                  </a:lnTo>
                  <a:lnTo>
                    <a:pt x="142494" y="20764"/>
                  </a:lnTo>
                  <a:lnTo>
                    <a:pt x="87026" y="19132"/>
                  </a:lnTo>
                  <a:lnTo>
                    <a:pt x="41733" y="14682"/>
                  </a:lnTo>
                  <a:lnTo>
                    <a:pt x="11197" y="8082"/>
                  </a:lnTo>
                  <a:lnTo>
                    <a:pt x="0" y="0"/>
                  </a:lnTo>
                  <a:lnTo>
                    <a:pt x="0" y="185534"/>
                  </a:lnTo>
                  <a:lnTo>
                    <a:pt x="11197" y="193618"/>
                  </a:lnTo>
                  <a:lnTo>
                    <a:pt x="41733" y="200223"/>
                  </a:lnTo>
                  <a:lnTo>
                    <a:pt x="87026" y="204677"/>
                  </a:lnTo>
                  <a:lnTo>
                    <a:pt x="142494" y="206311"/>
                  </a:lnTo>
                  <a:lnTo>
                    <a:pt x="197961" y="204677"/>
                  </a:lnTo>
                  <a:lnTo>
                    <a:pt x="243254" y="200223"/>
                  </a:lnTo>
                  <a:lnTo>
                    <a:pt x="273790" y="193618"/>
                  </a:lnTo>
                  <a:lnTo>
                    <a:pt x="284988" y="185534"/>
                  </a:lnTo>
                  <a:lnTo>
                    <a:pt x="284988" y="0"/>
                  </a:lnTo>
                  <a:close/>
                </a:path>
              </a:pathLst>
            </a:custGeom>
            <a:solidFill>
              <a:srgbClr val="00AF50"/>
            </a:solidFill>
          </p:spPr>
          <p:txBody>
            <a:bodyPr wrap="square" lIns="0" tIns="0" rIns="0" bIns="0" rtlCol="0"/>
            <a:lstStyle/>
            <a:p>
              <a:endParaRPr/>
            </a:p>
          </p:txBody>
        </p:sp>
        <p:sp>
          <p:nvSpPr>
            <p:cNvPr id="269" name="object 193">
              <a:extLst>
                <a:ext uri="{FF2B5EF4-FFF2-40B4-BE49-F238E27FC236}">
                  <a16:creationId xmlns:a16="http://schemas.microsoft.com/office/drawing/2014/main" id="{E7F5B90A-16D3-3E89-069B-5F099FE0E5FA}"/>
                </a:ext>
              </a:extLst>
            </p:cNvPr>
            <p:cNvSpPr/>
            <p:nvPr/>
          </p:nvSpPr>
          <p:spPr>
            <a:xfrm>
              <a:off x="2144268" y="4757933"/>
              <a:ext cx="285115" cy="41910"/>
            </a:xfrm>
            <a:custGeom>
              <a:avLst/>
              <a:gdLst/>
              <a:ahLst/>
              <a:cxnLst/>
              <a:rect l="l" t="t" r="r" b="b"/>
              <a:pathLst>
                <a:path w="285114" h="41910">
                  <a:moveTo>
                    <a:pt x="142494" y="0"/>
                  </a:moveTo>
                  <a:lnTo>
                    <a:pt x="87026" y="1631"/>
                  </a:lnTo>
                  <a:lnTo>
                    <a:pt x="41733" y="6081"/>
                  </a:lnTo>
                  <a:lnTo>
                    <a:pt x="11197" y="12681"/>
                  </a:lnTo>
                  <a:lnTo>
                    <a:pt x="0" y="20764"/>
                  </a:lnTo>
                  <a:lnTo>
                    <a:pt x="11197" y="28847"/>
                  </a:lnTo>
                  <a:lnTo>
                    <a:pt x="41733" y="35447"/>
                  </a:lnTo>
                  <a:lnTo>
                    <a:pt x="87026" y="39897"/>
                  </a:lnTo>
                  <a:lnTo>
                    <a:pt x="142494" y="41528"/>
                  </a:lnTo>
                  <a:lnTo>
                    <a:pt x="197961" y="39897"/>
                  </a:lnTo>
                  <a:lnTo>
                    <a:pt x="243254" y="35447"/>
                  </a:lnTo>
                  <a:lnTo>
                    <a:pt x="273790" y="28847"/>
                  </a:lnTo>
                  <a:lnTo>
                    <a:pt x="284988" y="20764"/>
                  </a:lnTo>
                  <a:lnTo>
                    <a:pt x="273790" y="12681"/>
                  </a:lnTo>
                  <a:lnTo>
                    <a:pt x="243254" y="6081"/>
                  </a:lnTo>
                  <a:lnTo>
                    <a:pt x="197961" y="1631"/>
                  </a:lnTo>
                  <a:lnTo>
                    <a:pt x="142494" y="0"/>
                  </a:lnTo>
                  <a:close/>
                </a:path>
              </a:pathLst>
            </a:custGeom>
            <a:solidFill>
              <a:srgbClr val="66D095"/>
            </a:solidFill>
          </p:spPr>
          <p:txBody>
            <a:bodyPr wrap="square" lIns="0" tIns="0" rIns="0" bIns="0" rtlCol="0"/>
            <a:lstStyle/>
            <a:p>
              <a:endParaRPr/>
            </a:p>
          </p:txBody>
        </p:sp>
        <p:sp>
          <p:nvSpPr>
            <p:cNvPr id="270" name="object 194">
              <a:extLst>
                <a:ext uri="{FF2B5EF4-FFF2-40B4-BE49-F238E27FC236}">
                  <a16:creationId xmlns:a16="http://schemas.microsoft.com/office/drawing/2014/main" id="{44147DC6-ADD3-ECEF-87E0-FB0F0F22244E}"/>
                </a:ext>
              </a:extLst>
            </p:cNvPr>
            <p:cNvSpPr/>
            <p:nvPr/>
          </p:nvSpPr>
          <p:spPr>
            <a:xfrm>
              <a:off x="2144268" y="4757933"/>
              <a:ext cx="285115" cy="227329"/>
            </a:xfrm>
            <a:custGeom>
              <a:avLst/>
              <a:gdLst/>
              <a:ahLst/>
              <a:cxnLst/>
              <a:rect l="l" t="t" r="r" b="b"/>
              <a:pathLst>
                <a:path w="285114" h="227329">
                  <a:moveTo>
                    <a:pt x="284988" y="20764"/>
                  </a:moveTo>
                  <a:lnTo>
                    <a:pt x="273790" y="28847"/>
                  </a:lnTo>
                  <a:lnTo>
                    <a:pt x="243254" y="35447"/>
                  </a:lnTo>
                  <a:lnTo>
                    <a:pt x="197961" y="39897"/>
                  </a:lnTo>
                  <a:lnTo>
                    <a:pt x="142493" y="41528"/>
                  </a:lnTo>
                  <a:lnTo>
                    <a:pt x="87026" y="39897"/>
                  </a:lnTo>
                  <a:lnTo>
                    <a:pt x="41733" y="35447"/>
                  </a:lnTo>
                  <a:lnTo>
                    <a:pt x="11197" y="28847"/>
                  </a:lnTo>
                  <a:lnTo>
                    <a:pt x="0" y="20764"/>
                  </a:lnTo>
                  <a:lnTo>
                    <a:pt x="11197" y="12681"/>
                  </a:lnTo>
                  <a:lnTo>
                    <a:pt x="41733" y="6081"/>
                  </a:lnTo>
                  <a:lnTo>
                    <a:pt x="87026" y="1631"/>
                  </a:lnTo>
                  <a:lnTo>
                    <a:pt x="142493" y="0"/>
                  </a:lnTo>
                  <a:lnTo>
                    <a:pt x="197961" y="1631"/>
                  </a:lnTo>
                  <a:lnTo>
                    <a:pt x="243254" y="6081"/>
                  </a:lnTo>
                  <a:lnTo>
                    <a:pt x="273790" y="12681"/>
                  </a:lnTo>
                  <a:lnTo>
                    <a:pt x="284988" y="20764"/>
                  </a:lnTo>
                  <a:close/>
                </a:path>
                <a:path w="285114" h="227329">
                  <a:moveTo>
                    <a:pt x="284988" y="20764"/>
                  </a:moveTo>
                  <a:lnTo>
                    <a:pt x="284988" y="206298"/>
                  </a:lnTo>
                  <a:lnTo>
                    <a:pt x="273790" y="214383"/>
                  </a:lnTo>
                  <a:lnTo>
                    <a:pt x="243254" y="220987"/>
                  </a:lnTo>
                  <a:lnTo>
                    <a:pt x="197961" y="225442"/>
                  </a:lnTo>
                  <a:lnTo>
                    <a:pt x="142493" y="227075"/>
                  </a:lnTo>
                  <a:lnTo>
                    <a:pt x="87026" y="225442"/>
                  </a:lnTo>
                  <a:lnTo>
                    <a:pt x="41733" y="220987"/>
                  </a:lnTo>
                  <a:lnTo>
                    <a:pt x="11197" y="214383"/>
                  </a:lnTo>
                  <a:lnTo>
                    <a:pt x="0" y="206298"/>
                  </a:lnTo>
                  <a:lnTo>
                    <a:pt x="0" y="20764"/>
                  </a:lnTo>
                </a:path>
              </a:pathLst>
            </a:custGeom>
            <a:ln w="9144">
              <a:solidFill>
                <a:srgbClr val="000000"/>
              </a:solidFill>
            </a:ln>
          </p:spPr>
          <p:txBody>
            <a:bodyPr wrap="square" lIns="0" tIns="0" rIns="0" bIns="0" rtlCol="0"/>
            <a:lstStyle/>
            <a:p>
              <a:endParaRPr/>
            </a:p>
          </p:txBody>
        </p:sp>
      </p:grpSp>
      <p:sp>
        <p:nvSpPr>
          <p:cNvPr id="271" name="object 195">
            <a:extLst>
              <a:ext uri="{FF2B5EF4-FFF2-40B4-BE49-F238E27FC236}">
                <a16:creationId xmlns:a16="http://schemas.microsoft.com/office/drawing/2014/main" id="{9DC728E9-101E-6856-23FC-E019F9A093F4}"/>
              </a:ext>
            </a:extLst>
          </p:cNvPr>
          <p:cNvSpPr txBox="1"/>
          <p:nvPr/>
        </p:nvSpPr>
        <p:spPr>
          <a:xfrm>
            <a:off x="2176174" y="4370809"/>
            <a:ext cx="3235960" cy="405130"/>
          </a:xfrm>
          <a:prstGeom prst="rect">
            <a:avLst/>
          </a:prstGeom>
        </p:spPr>
        <p:txBody>
          <a:bodyPr vert="horz" wrap="square" lIns="0" tIns="55244" rIns="0" bIns="0" rtlCol="0">
            <a:spAutoFit/>
          </a:bodyPr>
          <a:lstStyle/>
          <a:p>
            <a:pPr marL="29209">
              <a:lnSpc>
                <a:spcPct val="100000"/>
              </a:lnSpc>
              <a:spcBef>
                <a:spcPts val="434"/>
              </a:spcBef>
              <a:tabLst>
                <a:tab pos="407670" algn="l"/>
                <a:tab pos="800735" algn="l"/>
                <a:tab pos="1148080" algn="l"/>
                <a:tab pos="1488440" algn="l"/>
                <a:tab pos="3222625" algn="l"/>
              </a:tabLst>
            </a:pPr>
            <a:r>
              <a:rPr sz="1350" b="1" i="1" baseline="3086" dirty="0">
                <a:latin typeface="メイリオ"/>
                <a:cs typeface="メイリオ"/>
              </a:rPr>
              <a:t>83	</a:t>
            </a:r>
            <a:r>
              <a:rPr sz="900" b="1" i="1" dirty="0">
                <a:latin typeface="メイリオ"/>
                <a:cs typeface="メイリオ"/>
              </a:rPr>
              <a:t>83	87	87	</a:t>
            </a:r>
            <a:r>
              <a:rPr sz="900" b="1" i="1" u="sng" dirty="0">
                <a:uFill>
                  <a:solidFill>
                    <a:srgbClr val="000000"/>
                  </a:solidFill>
                </a:uFill>
                <a:latin typeface="メイリオ"/>
                <a:cs typeface="メイリオ"/>
              </a:rPr>
              <a:t> 	</a:t>
            </a:r>
            <a:endParaRPr sz="900">
              <a:latin typeface="メイリオ"/>
              <a:cs typeface="メイリオ"/>
            </a:endParaRPr>
          </a:p>
          <a:p>
            <a:pPr marL="12700">
              <a:lnSpc>
                <a:spcPct val="100000"/>
              </a:lnSpc>
              <a:spcBef>
                <a:spcPts val="375"/>
              </a:spcBef>
              <a:tabLst>
                <a:tab pos="404495" algn="l"/>
                <a:tab pos="784225" algn="l"/>
                <a:tab pos="1144905" algn="l"/>
              </a:tabLst>
            </a:pPr>
            <a:r>
              <a:rPr sz="1500" b="1" baseline="2777" dirty="0">
                <a:solidFill>
                  <a:srgbClr val="FFFFFF"/>
                </a:solidFill>
                <a:latin typeface="ＭＳ Ｐゴシック"/>
                <a:cs typeface="ＭＳ Ｐゴシック"/>
              </a:rPr>
              <a:t>４６	</a:t>
            </a:r>
            <a:r>
              <a:rPr sz="1000" b="1" dirty="0">
                <a:solidFill>
                  <a:srgbClr val="FFFFFF"/>
                </a:solidFill>
                <a:latin typeface="ＭＳ Ｐゴシック"/>
                <a:cs typeface="ＭＳ Ｐゴシック"/>
              </a:rPr>
              <a:t>４５	３６	</a:t>
            </a:r>
            <a:r>
              <a:rPr sz="1000" b="1" spc="5" dirty="0">
                <a:solidFill>
                  <a:srgbClr val="FFFFFF"/>
                </a:solidFill>
                <a:latin typeface="ＭＳ Ｐゴシック"/>
                <a:cs typeface="ＭＳ Ｐゴシック"/>
              </a:rPr>
              <a:t>３６</a:t>
            </a:r>
            <a:endParaRPr sz="1000">
              <a:latin typeface="ＭＳ Ｐゴシック"/>
              <a:cs typeface="ＭＳ Ｐゴシック"/>
            </a:endParaRPr>
          </a:p>
        </p:txBody>
      </p:sp>
      <p:grpSp>
        <p:nvGrpSpPr>
          <p:cNvPr id="272" name="object 196">
            <a:extLst>
              <a:ext uri="{FF2B5EF4-FFF2-40B4-BE49-F238E27FC236}">
                <a16:creationId xmlns:a16="http://schemas.microsoft.com/office/drawing/2014/main" id="{77E1982B-7BE8-4E6E-BF98-710FA2C819D0}"/>
              </a:ext>
            </a:extLst>
          </p:cNvPr>
          <p:cNvGrpSpPr/>
          <p:nvPr/>
        </p:nvGrpSpPr>
        <p:grpSpPr>
          <a:xfrm>
            <a:off x="2110144" y="5476056"/>
            <a:ext cx="1524635" cy="988060"/>
            <a:chOff x="995044" y="5676774"/>
            <a:chExt cx="1524635" cy="988060"/>
          </a:xfrm>
        </p:grpSpPr>
        <p:sp>
          <p:nvSpPr>
            <p:cNvPr id="273" name="object 197">
              <a:extLst>
                <a:ext uri="{FF2B5EF4-FFF2-40B4-BE49-F238E27FC236}">
                  <a16:creationId xmlns:a16="http://schemas.microsoft.com/office/drawing/2014/main" id="{703FB89E-0317-B707-5F5D-A27176CD93CB}"/>
                </a:ext>
              </a:extLst>
            </p:cNvPr>
            <p:cNvSpPr/>
            <p:nvPr/>
          </p:nvSpPr>
          <p:spPr>
            <a:xfrm>
              <a:off x="1757933" y="5691379"/>
              <a:ext cx="746760" cy="413384"/>
            </a:xfrm>
            <a:custGeom>
              <a:avLst/>
              <a:gdLst/>
              <a:ahLst/>
              <a:cxnLst/>
              <a:rect l="l" t="t" r="r" b="b"/>
              <a:pathLst>
                <a:path w="746760" h="413385">
                  <a:moveTo>
                    <a:pt x="677926" y="0"/>
                  </a:moveTo>
                  <a:lnTo>
                    <a:pt x="68834" y="0"/>
                  </a:lnTo>
                  <a:lnTo>
                    <a:pt x="42042" y="5410"/>
                  </a:lnTo>
                  <a:lnTo>
                    <a:pt x="20162" y="20162"/>
                  </a:lnTo>
                  <a:lnTo>
                    <a:pt x="5410" y="42042"/>
                  </a:lnTo>
                  <a:lnTo>
                    <a:pt x="0" y="68833"/>
                  </a:lnTo>
                  <a:lnTo>
                    <a:pt x="0" y="344169"/>
                  </a:lnTo>
                  <a:lnTo>
                    <a:pt x="5410" y="370961"/>
                  </a:lnTo>
                  <a:lnTo>
                    <a:pt x="20162" y="392841"/>
                  </a:lnTo>
                  <a:lnTo>
                    <a:pt x="42042" y="407593"/>
                  </a:lnTo>
                  <a:lnTo>
                    <a:pt x="68834" y="413003"/>
                  </a:lnTo>
                  <a:lnTo>
                    <a:pt x="677926" y="413003"/>
                  </a:lnTo>
                  <a:lnTo>
                    <a:pt x="704717" y="407593"/>
                  </a:lnTo>
                  <a:lnTo>
                    <a:pt x="726597" y="392841"/>
                  </a:lnTo>
                  <a:lnTo>
                    <a:pt x="741349" y="370961"/>
                  </a:lnTo>
                  <a:lnTo>
                    <a:pt x="746760" y="344169"/>
                  </a:lnTo>
                  <a:lnTo>
                    <a:pt x="746760" y="68833"/>
                  </a:lnTo>
                  <a:lnTo>
                    <a:pt x="741349" y="42042"/>
                  </a:lnTo>
                  <a:lnTo>
                    <a:pt x="726597" y="20162"/>
                  </a:lnTo>
                  <a:lnTo>
                    <a:pt x="704717" y="5410"/>
                  </a:lnTo>
                  <a:lnTo>
                    <a:pt x="677926" y="0"/>
                  </a:lnTo>
                  <a:close/>
                </a:path>
              </a:pathLst>
            </a:custGeom>
            <a:solidFill>
              <a:srgbClr val="E36C09"/>
            </a:solidFill>
          </p:spPr>
          <p:txBody>
            <a:bodyPr wrap="square" lIns="0" tIns="0" rIns="0" bIns="0" rtlCol="0"/>
            <a:lstStyle/>
            <a:p>
              <a:endParaRPr/>
            </a:p>
          </p:txBody>
        </p:sp>
        <p:sp>
          <p:nvSpPr>
            <p:cNvPr id="274" name="object 198">
              <a:extLst>
                <a:ext uri="{FF2B5EF4-FFF2-40B4-BE49-F238E27FC236}">
                  <a16:creationId xmlns:a16="http://schemas.microsoft.com/office/drawing/2014/main" id="{F7692719-08F3-544B-84FF-F07FF495F57E}"/>
                </a:ext>
              </a:extLst>
            </p:cNvPr>
            <p:cNvSpPr/>
            <p:nvPr/>
          </p:nvSpPr>
          <p:spPr>
            <a:xfrm>
              <a:off x="1757933" y="5691379"/>
              <a:ext cx="746760" cy="413384"/>
            </a:xfrm>
            <a:custGeom>
              <a:avLst/>
              <a:gdLst/>
              <a:ahLst/>
              <a:cxnLst/>
              <a:rect l="l" t="t" r="r" b="b"/>
              <a:pathLst>
                <a:path w="746760" h="413385">
                  <a:moveTo>
                    <a:pt x="0" y="68833"/>
                  </a:moveTo>
                  <a:lnTo>
                    <a:pt x="5410" y="42042"/>
                  </a:lnTo>
                  <a:lnTo>
                    <a:pt x="20162" y="20162"/>
                  </a:lnTo>
                  <a:lnTo>
                    <a:pt x="42042" y="5410"/>
                  </a:lnTo>
                  <a:lnTo>
                    <a:pt x="68834" y="0"/>
                  </a:lnTo>
                  <a:lnTo>
                    <a:pt x="677926" y="0"/>
                  </a:lnTo>
                  <a:lnTo>
                    <a:pt x="704717" y="5410"/>
                  </a:lnTo>
                  <a:lnTo>
                    <a:pt x="726597" y="20162"/>
                  </a:lnTo>
                  <a:lnTo>
                    <a:pt x="741349" y="42042"/>
                  </a:lnTo>
                  <a:lnTo>
                    <a:pt x="746760" y="68833"/>
                  </a:lnTo>
                  <a:lnTo>
                    <a:pt x="746760" y="344169"/>
                  </a:lnTo>
                  <a:lnTo>
                    <a:pt x="741349" y="370961"/>
                  </a:lnTo>
                  <a:lnTo>
                    <a:pt x="726597" y="392841"/>
                  </a:lnTo>
                  <a:lnTo>
                    <a:pt x="704717" y="407593"/>
                  </a:lnTo>
                  <a:lnTo>
                    <a:pt x="677926" y="413003"/>
                  </a:lnTo>
                  <a:lnTo>
                    <a:pt x="68834" y="413003"/>
                  </a:lnTo>
                  <a:lnTo>
                    <a:pt x="42042" y="407593"/>
                  </a:lnTo>
                  <a:lnTo>
                    <a:pt x="20162" y="392841"/>
                  </a:lnTo>
                  <a:lnTo>
                    <a:pt x="5410" y="370961"/>
                  </a:lnTo>
                  <a:lnTo>
                    <a:pt x="0" y="344169"/>
                  </a:lnTo>
                  <a:lnTo>
                    <a:pt x="0" y="68833"/>
                  </a:lnTo>
                  <a:close/>
                </a:path>
              </a:pathLst>
            </a:custGeom>
            <a:ln w="28956">
              <a:solidFill>
                <a:srgbClr val="E36C09"/>
              </a:solidFill>
            </a:ln>
          </p:spPr>
          <p:txBody>
            <a:bodyPr wrap="square" lIns="0" tIns="0" rIns="0" bIns="0" rtlCol="0"/>
            <a:lstStyle/>
            <a:p>
              <a:endParaRPr/>
            </a:p>
          </p:txBody>
        </p:sp>
        <p:sp>
          <p:nvSpPr>
            <p:cNvPr id="275" name="object 199">
              <a:extLst>
                <a:ext uri="{FF2B5EF4-FFF2-40B4-BE49-F238E27FC236}">
                  <a16:creationId xmlns:a16="http://schemas.microsoft.com/office/drawing/2014/main" id="{A4752F18-0D0F-0C1C-CB0E-D1FE4F522466}"/>
                </a:ext>
              </a:extLst>
            </p:cNvPr>
            <p:cNvSpPr/>
            <p:nvPr/>
          </p:nvSpPr>
          <p:spPr>
            <a:xfrm>
              <a:off x="1808987" y="5865309"/>
              <a:ext cx="285115" cy="206375"/>
            </a:xfrm>
            <a:custGeom>
              <a:avLst/>
              <a:gdLst/>
              <a:ahLst/>
              <a:cxnLst/>
              <a:rect l="l" t="t" r="r" b="b"/>
              <a:pathLst>
                <a:path w="285114" h="206375">
                  <a:moveTo>
                    <a:pt x="284988" y="0"/>
                  </a:moveTo>
                  <a:lnTo>
                    <a:pt x="273790" y="8082"/>
                  </a:lnTo>
                  <a:lnTo>
                    <a:pt x="243254" y="14682"/>
                  </a:lnTo>
                  <a:lnTo>
                    <a:pt x="197961" y="19132"/>
                  </a:lnTo>
                  <a:lnTo>
                    <a:pt x="142494" y="20764"/>
                  </a:lnTo>
                  <a:lnTo>
                    <a:pt x="87026" y="19132"/>
                  </a:lnTo>
                  <a:lnTo>
                    <a:pt x="41733" y="14682"/>
                  </a:lnTo>
                  <a:lnTo>
                    <a:pt x="11197" y="8082"/>
                  </a:lnTo>
                  <a:lnTo>
                    <a:pt x="0" y="0"/>
                  </a:lnTo>
                  <a:lnTo>
                    <a:pt x="0" y="185534"/>
                  </a:lnTo>
                  <a:lnTo>
                    <a:pt x="11197" y="193618"/>
                  </a:lnTo>
                  <a:lnTo>
                    <a:pt x="41733" y="200223"/>
                  </a:lnTo>
                  <a:lnTo>
                    <a:pt x="87026" y="204677"/>
                  </a:lnTo>
                  <a:lnTo>
                    <a:pt x="142494" y="206311"/>
                  </a:lnTo>
                  <a:lnTo>
                    <a:pt x="197961" y="204677"/>
                  </a:lnTo>
                  <a:lnTo>
                    <a:pt x="243254" y="200223"/>
                  </a:lnTo>
                  <a:lnTo>
                    <a:pt x="273790" y="193618"/>
                  </a:lnTo>
                  <a:lnTo>
                    <a:pt x="284988" y="185534"/>
                  </a:lnTo>
                  <a:lnTo>
                    <a:pt x="284988" y="0"/>
                  </a:lnTo>
                  <a:close/>
                </a:path>
              </a:pathLst>
            </a:custGeom>
            <a:solidFill>
              <a:srgbClr val="00AF50"/>
            </a:solidFill>
          </p:spPr>
          <p:txBody>
            <a:bodyPr wrap="square" lIns="0" tIns="0" rIns="0" bIns="0" rtlCol="0"/>
            <a:lstStyle/>
            <a:p>
              <a:endParaRPr/>
            </a:p>
          </p:txBody>
        </p:sp>
        <p:sp>
          <p:nvSpPr>
            <p:cNvPr id="276" name="object 200">
              <a:extLst>
                <a:ext uri="{FF2B5EF4-FFF2-40B4-BE49-F238E27FC236}">
                  <a16:creationId xmlns:a16="http://schemas.microsoft.com/office/drawing/2014/main" id="{2D354CC4-A71D-8316-DD24-0C510A5B6672}"/>
                </a:ext>
              </a:extLst>
            </p:cNvPr>
            <p:cNvSpPr/>
            <p:nvPr/>
          </p:nvSpPr>
          <p:spPr>
            <a:xfrm>
              <a:off x="1808987" y="5844545"/>
              <a:ext cx="285115" cy="41910"/>
            </a:xfrm>
            <a:custGeom>
              <a:avLst/>
              <a:gdLst/>
              <a:ahLst/>
              <a:cxnLst/>
              <a:rect l="l" t="t" r="r" b="b"/>
              <a:pathLst>
                <a:path w="285114" h="41910">
                  <a:moveTo>
                    <a:pt x="142494" y="0"/>
                  </a:moveTo>
                  <a:lnTo>
                    <a:pt x="87026" y="1631"/>
                  </a:lnTo>
                  <a:lnTo>
                    <a:pt x="41733" y="6081"/>
                  </a:lnTo>
                  <a:lnTo>
                    <a:pt x="11197" y="12681"/>
                  </a:lnTo>
                  <a:lnTo>
                    <a:pt x="0" y="20764"/>
                  </a:lnTo>
                  <a:lnTo>
                    <a:pt x="11197" y="28847"/>
                  </a:lnTo>
                  <a:lnTo>
                    <a:pt x="41733" y="35447"/>
                  </a:lnTo>
                  <a:lnTo>
                    <a:pt x="87026" y="39897"/>
                  </a:lnTo>
                  <a:lnTo>
                    <a:pt x="142494" y="41529"/>
                  </a:lnTo>
                  <a:lnTo>
                    <a:pt x="197961" y="39897"/>
                  </a:lnTo>
                  <a:lnTo>
                    <a:pt x="243254" y="35447"/>
                  </a:lnTo>
                  <a:lnTo>
                    <a:pt x="273790" y="28847"/>
                  </a:lnTo>
                  <a:lnTo>
                    <a:pt x="284988" y="20764"/>
                  </a:lnTo>
                  <a:lnTo>
                    <a:pt x="273790" y="12681"/>
                  </a:lnTo>
                  <a:lnTo>
                    <a:pt x="243254" y="6081"/>
                  </a:lnTo>
                  <a:lnTo>
                    <a:pt x="197961" y="1631"/>
                  </a:lnTo>
                  <a:lnTo>
                    <a:pt x="142494" y="0"/>
                  </a:lnTo>
                  <a:close/>
                </a:path>
              </a:pathLst>
            </a:custGeom>
            <a:solidFill>
              <a:srgbClr val="66D095"/>
            </a:solidFill>
          </p:spPr>
          <p:txBody>
            <a:bodyPr wrap="square" lIns="0" tIns="0" rIns="0" bIns="0" rtlCol="0"/>
            <a:lstStyle/>
            <a:p>
              <a:endParaRPr/>
            </a:p>
          </p:txBody>
        </p:sp>
        <p:sp>
          <p:nvSpPr>
            <p:cNvPr id="277" name="object 201">
              <a:extLst>
                <a:ext uri="{FF2B5EF4-FFF2-40B4-BE49-F238E27FC236}">
                  <a16:creationId xmlns:a16="http://schemas.microsoft.com/office/drawing/2014/main" id="{93DBA7DC-18AE-AC98-250C-478A0BE232CB}"/>
                </a:ext>
              </a:extLst>
            </p:cNvPr>
            <p:cNvSpPr/>
            <p:nvPr/>
          </p:nvSpPr>
          <p:spPr>
            <a:xfrm>
              <a:off x="1808987" y="5844545"/>
              <a:ext cx="285115" cy="227329"/>
            </a:xfrm>
            <a:custGeom>
              <a:avLst/>
              <a:gdLst/>
              <a:ahLst/>
              <a:cxnLst/>
              <a:rect l="l" t="t" r="r" b="b"/>
              <a:pathLst>
                <a:path w="285114" h="227329">
                  <a:moveTo>
                    <a:pt x="284988" y="20764"/>
                  </a:moveTo>
                  <a:lnTo>
                    <a:pt x="273790" y="28847"/>
                  </a:lnTo>
                  <a:lnTo>
                    <a:pt x="243254" y="35447"/>
                  </a:lnTo>
                  <a:lnTo>
                    <a:pt x="197961" y="39897"/>
                  </a:lnTo>
                  <a:lnTo>
                    <a:pt x="142493" y="41529"/>
                  </a:lnTo>
                  <a:lnTo>
                    <a:pt x="87026" y="39897"/>
                  </a:lnTo>
                  <a:lnTo>
                    <a:pt x="41733" y="35447"/>
                  </a:lnTo>
                  <a:lnTo>
                    <a:pt x="11197" y="28847"/>
                  </a:lnTo>
                  <a:lnTo>
                    <a:pt x="0" y="20764"/>
                  </a:lnTo>
                  <a:lnTo>
                    <a:pt x="11197" y="12681"/>
                  </a:lnTo>
                  <a:lnTo>
                    <a:pt x="41733" y="6081"/>
                  </a:lnTo>
                  <a:lnTo>
                    <a:pt x="87026" y="1631"/>
                  </a:lnTo>
                  <a:lnTo>
                    <a:pt x="142493" y="0"/>
                  </a:lnTo>
                  <a:lnTo>
                    <a:pt x="197961" y="1631"/>
                  </a:lnTo>
                  <a:lnTo>
                    <a:pt x="243254" y="6081"/>
                  </a:lnTo>
                  <a:lnTo>
                    <a:pt x="273790" y="12681"/>
                  </a:lnTo>
                  <a:lnTo>
                    <a:pt x="284988" y="20764"/>
                  </a:lnTo>
                  <a:close/>
                </a:path>
                <a:path w="285114" h="227329">
                  <a:moveTo>
                    <a:pt x="284988" y="20764"/>
                  </a:moveTo>
                  <a:lnTo>
                    <a:pt x="284988" y="206298"/>
                  </a:lnTo>
                  <a:lnTo>
                    <a:pt x="273790" y="214383"/>
                  </a:lnTo>
                  <a:lnTo>
                    <a:pt x="243254" y="220987"/>
                  </a:lnTo>
                  <a:lnTo>
                    <a:pt x="197961" y="225442"/>
                  </a:lnTo>
                  <a:lnTo>
                    <a:pt x="142493" y="227076"/>
                  </a:lnTo>
                  <a:lnTo>
                    <a:pt x="87026" y="225442"/>
                  </a:lnTo>
                  <a:lnTo>
                    <a:pt x="41733" y="220987"/>
                  </a:lnTo>
                  <a:lnTo>
                    <a:pt x="11197" y="214383"/>
                  </a:lnTo>
                  <a:lnTo>
                    <a:pt x="0" y="206298"/>
                  </a:lnTo>
                  <a:lnTo>
                    <a:pt x="0" y="20764"/>
                  </a:lnTo>
                </a:path>
              </a:pathLst>
            </a:custGeom>
            <a:ln w="9144">
              <a:solidFill>
                <a:srgbClr val="000000"/>
              </a:solidFill>
            </a:ln>
          </p:spPr>
          <p:txBody>
            <a:bodyPr wrap="square" lIns="0" tIns="0" rIns="0" bIns="0" rtlCol="0"/>
            <a:lstStyle/>
            <a:p>
              <a:endParaRPr/>
            </a:p>
          </p:txBody>
        </p:sp>
        <p:sp>
          <p:nvSpPr>
            <p:cNvPr id="278" name="object 202">
              <a:extLst>
                <a:ext uri="{FF2B5EF4-FFF2-40B4-BE49-F238E27FC236}">
                  <a16:creationId xmlns:a16="http://schemas.microsoft.com/office/drawing/2014/main" id="{9462698F-DD5D-F7BE-8FEB-6F57BC12DDB4}"/>
                </a:ext>
              </a:extLst>
            </p:cNvPr>
            <p:cNvSpPr/>
            <p:nvPr/>
          </p:nvSpPr>
          <p:spPr>
            <a:xfrm>
              <a:off x="2170175" y="5869881"/>
              <a:ext cx="285115" cy="206375"/>
            </a:xfrm>
            <a:custGeom>
              <a:avLst/>
              <a:gdLst/>
              <a:ahLst/>
              <a:cxnLst/>
              <a:rect l="l" t="t" r="r" b="b"/>
              <a:pathLst>
                <a:path w="285114" h="206375">
                  <a:moveTo>
                    <a:pt x="284988" y="0"/>
                  </a:moveTo>
                  <a:lnTo>
                    <a:pt x="273790" y="8082"/>
                  </a:lnTo>
                  <a:lnTo>
                    <a:pt x="243254" y="14682"/>
                  </a:lnTo>
                  <a:lnTo>
                    <a:pt x="197961" y="19132"/>
                  </a:lnTo>
                  <a:lnTo>
                    <a:pt x="142494" y="20764"/>
                  </a:lnTo>
                  <a:lnTo>
                    <a:pt x="87026" y="19132"/>
                  </a:lnTo>
                  <a:lnTo>
                    <a:pt x="41733" y="14682"/>
                  </a:lnTo>
                  <a:lnTo>
                    <a:pt x="11197" y="8082"/>
                  </a:lnTo>
                  <a:lnTo>
                    <a:pt x="0" y="0"/>
                  </a:lnTo>
                  <a:lnTo>
                    <a:pt x="0" y="185534"/>
                  </a:lnTo>
                  <a:lnTo>
                    <a:pt x="11197" y="193618"/>
                  </a:lnTo>
                  <a:lnTo>
                    <a:pt x="41733" y="200223"/>
                  </a:lnTo>
                  <a:lnTo>
                    <a:pt x="87026" y="204677"/>
                  </a:lnTo>
                  <a:lnTo>
                    <a:pt x="142494" y="206311"/>
                  </a:lnTo>
                  <a:lnTo>
                    <a:pt x="197961" y="204677"/>
                  </a:lnTo>
                  <a:lnTo>
                    <a:pt x="243254" y="200223"/>
                  </a:lnTo>
                  <a:lnTo>
                    <a:pt x="273790" y="193618"/>
                  </a:lnTo>
                  <a:lnTo>
                    <a:pt x="284988" y="185534"/>
                  </a:lnTo>
                  <a:lnTo>
                    <a:pt x="284988" y="0"/>
                  </a:lnTo>
                  <a:close/>
                </a:path>
              </a:pathLst>
            </a:custGeom>
            <a:solidFill>
              <a:srgbClr val="00AF50"/>
            </a:solidFill>
          </p:spPr>
          <p:txBody>
            <a:bodyPr wrap="square" lIns="0" tIns="0" rIns="0" bIns="0" rtlCol="0"/>
            <a:lstStyle/>
            <a:p>
              <a:endParaRPr/>
            </a:p>
          </p:txBody>
        </p:sp>
        <p:sp>
          <p:nvSpPr>
            <p:cNvPr id="279" name="object 203">
              <a:extLst>
                <a:ext uri="{FF2B5EF4-FFF2-40B4-BE49-F238E27FC236}">
                  <a16:creationId xmlns:a16="http://schemas.microsoft.com/office/drawing/2014/main" id="{9E3F8722-8612-2A97-6F6E-FE48E7FF8241}"/>
                </a:ext>
              </a:extLst>
            </p:cNvPr>
            <p:cNvSpPr/>
            <p:nvPr/>
          </p:nvSpPr>
          <p:spPr>
            <a:xfrm>
              <a:off x="2170175" y="5849117"/>
              <a:ext cx="285115" cy="41910"/>
            </a:xfrm>
            <a:custGeom>
              <a:avLst/>
              <a:gdLst/>
              <a:ahLst/>
              <a:cxnLst/>
              <a:rect l="l" t="t" r="r" b="b"/>
              <a:pathLst>
                <a:path w="285114" h="41910">
                  <a:moveTo>
                    <a:pt x="142494" y="0"/>
                  </a:moveTo>
                  <a:lnTo>
                    <a:pt x="87026" y="1631"/>
                  </a:lnTo>
                  <a:lnTo>
                    <a:pt x="41733" y="6081"/>
                  </a:lnTo>
                  <a:lnTo>
                    <a:pt x="11197" y="12681"/>
                  </a:lnTo>
                  <a:lnTo>
                    <a:pt x="0" y="20764"/>
                  </a:lnTo>
                  <a:lnTo>
                    <a:pt x="11197" y="28847"/>
                  </a:lnTo>
                  <a:lnTo>
                    <a:pt x="41733" y="35447"/>
                  </a:lnTo>
                  <a:lnTo>
                    <a:pt x="87026" y="39897"/>
                  </a:lnTo>
                  <a:lnTo>
                    <a:pt x="142494" y="41528"/>
                  </a:lnTo>
                  <a:lnTo>
                    <a:pt x="197961" y="39897"/>
                  </a:lnTo>
                  <a:lnTo>
                    <a:pt x="243254" y="35447"/>
                  </a:lnTo>
                  <a:lnTo>
                    <a:pt x="273790" y="28847"/>
                  </a:lnTo>
                  <a:lnTo>
                    <a:pt x="284988" y="20764"/>
                  </a:lnTo>
                  <a:lnTo>
                    <a:pt x="273790" y="12681"/>
                  </a:lnTo>
                  <a:lnTo>
                    <a:pt x="243254" y="6081"/>
                  </a:lnTo>
                  <a:lnTo>
                    <a:pt x="197961" y="1631"/>
                  </a:lnTo>
                  <a:lnTo>
                    <a:pt x="142494" y="0"/>
                  </a:lnTo>
                  <a:close/>
                </a:path>
              </a:pathLst>
            </a:custGeom>
            <a:solidFill>
              <a:srgbClr val="66D095"/>
            </a:solidFill>
          </p:spPr>
          <p:txBody>
            <a:bodyPr wrap="square" lIns="0" tIns="0" rIns="0" bIns="0" rtlCol="0"/>
            <a:lstStyle/>
            <a:p>
              <a:endParaRPr/>
            </a:p>
          </p:txBody>
        </p:sp>
        <p:sp>
          <p:nvSpPr>
            <p:cNvPr id="280" name="object 204">
              <a:extLst>
                <a:ext uri="{FF2B5EF4-FFF2-40B4-BE49-F238E27FC236}">
                  <a16:creationId xmlns:a16="http://schemas.microsoft.com/office/drawing/2014/main" id="{D0DCCEB6-1F9C-A2C0-63E1-1484071449F7}"/>
                </a:ext>
              </a:extLst>
            </p:cNvPr>
            <p:cNvSpPr/>
            <p:nvPr/>
          </p:nvSpPr>
          <p:spPr>
            <a:xfrm>
              <a:off x="2170175" y="5849117"/>
              <a:ext cx="285115" cy="227329"/>
            </a:xfrm>
            <a:custGeom>
              <a:avLst/>
              <a:gdLst/>
              <a:ahLst/>
              <a:cxnLst/>
              <a:rect l="l" t="t" r="r" b="b"/>
              <a:pathLst>
                <a:path w="285114" h="227329">
                  <a:moveTo>
                    <a:pt x="284988" y="20764"/>
                  </a:moveTo>
                  <a:lnTo>
                    <a:pt x="273790" y="28847"/>
                  </a:lnTo>
                  <a:lnTo>
                    <a:pt x="243254" y="35447"/>
                  </a:lnTo>
                  <a:lnTo>
                    <a:pt x="197961" y="39897"/>
                  </a:lnTo>
                  <a:lnTo>
                    <a:pt x="142493" y="41528"/>
                  </a:lnTo>
                  <a:lnTo>
                    <a:pt x="87026" y="39897"/>
                  </a:lnTo>
                  <a:lnTo>
                    <a:pt x="41733" y="35447"/>
                  </a:lnTo>
                  <a:lnTo>
                    <a:pt x="11197" y="28847"/>
                  </a:lnTo>
                  <a:lnTo>
                    <a:pt x="0" y="20764"/>
                  </a:lnTo>
                  <a:lnTo>
                    <a:pt x="11197" y="12681"/>
                  </a:lnTo>
                  <a:lnTo>
                    <a:pt x="41733" y="6081"/>
                  </a:lnTo>
                  <a:lnTo>
                    <a:pt x="87026" y="1631"/>
                  </a:lnTo>
                  <a:lnTo>
                    <a:pt x="142493" y="0"/>
                  </a:lnTo>
                  <a:lnTo>
                    <a:pt x="197961" y="1631"/>
                  </a:lnTo>
                  <a:lnTo>
                    <a:pt x="243254" y="6081"/>
                  </a:lnTo>
                  <a:lnTo>
                    <a:pt x="273790" y="12681"/>
                  </a:lnTo>
                  <a:lnTo>
                    <a:pt x="284988" y="20764"/>
                  </a:lnTo>
                  <a:close/>
                </a:path>
                <a:path w="285114" h="227329">
                  <a:moveTo>
                    <a:pt x="284988" y="20764"/>
                  </a:moveTo>
                  <a:lnTo>
                    <a:pt x="284988" y="206298"/>
                  </a:lnTo>
                  <a:lnTo>
                    <a:pt x="273790" y="214383"/>
                  </a:lnTo>
                  <a:lnTo>
                    <a:pt x="243254" y="220987"/>
                  </a:lnTo>
                  <a:lnTo>
                    <a:pt x="197961" y="225442"/>
                  </a:lnTo>
                  <a:lnTo>
                    <a:pt x="142493" y="227075"/>
                  </a:lnTo>
                  <a:lnTo>
                    <a:pt x="87026" y="225442"/>
                  </a:lnTo>
                  <a:lnTo>
                    <a:pt x="41733" y="220987"/>
                  </a:lnTo>
                  <a:lnTo>
                    <a:pt x="11197" y="214383"/>
                  </a:lnTo>
                  <a:lnTo>
                    <a:pt x="0" y="206298"/>
                  </a:lnTo>
                  <a:lnTo>
                    <a:pt x="0" y="20764"/>
                  </a:lnTo>
                </a:path>
              </a:pathLst>
            </a:custGeom>
            <a:ln w="9144">
              <a:solidFill>
                <a:srgbClr val="000000"/>
              </a:solidFill>
            </a:ln>
          </p:spPr>
          <p:txBody>
            <a:bodyPr wrap="square" lIns="0" tIns="0" rIns="0" bIns="0" rtlCol="0"/>
            <a:lstStyle/>
            <a:p>
              <a:endParaRPr/>
            </a:p>
          </p:txBody>
        </p:sp>
        <p:sp>
          <p:nvSpPr>
            <p:cNvPr id="281" name="object 205">
              <a:extLst>
                <a:ext uri="{FF2B5EF4-FFF2-40B4-BE49-F238E27FC236}">
                  <a16:creationId xmlns:a16="http://schemas.microsoft.com/office/drawing/2014/main" id="{C2F01DBB-6882-6DA2-32E2-B1A593832886}"/>
                </a:ext>
              </a:extLst>
            </p:cNvPr>
            <p:cNvSpPr/>
            <p:nvPr/>
          </p:nvSpPr>
          <p:spPr>
            <a:xfrm>
              <a:off x="1009649" y="6253735"/>
              <a:ext cx="763905" cy="396240"/>
            </a:xfrm>
            <a:custGeom>
              <a:avLst/>
              <a:gdLst/>
              <a:ahLst/>
              <a:cxnLst/>
              <a:rect l="l" t="t" r="r" b="b"/>
              <a:pathLst>
                <a:path w="763905" h="396240">
                  <a:moveTo>
                    <a:pt x="697484" y="0"/>
                  </a:moveTo>
                  <a:lnTo>
                    <a:pt x="66040" y="0"/>
                  </a:lnTo>
                  <a:lnTo>
                    <a:pt x="40333" y="5189"/>
                  </a:lnTo>
                  <a:lnTo>
                    <a:pt x="19342" y="19342"/>
                  </a:lnTo>
                  <a:lnTo>
                    <a:pt x="5189" y="40333"/>
                  </a:lnTo>
                  <a:lnTo>
                    <a:pt x="0" y="66040"/>
                  </a:lnTo>
                  <a:lnTo>
                    <a:pt x="0" y="330200"/>
                  </a:lnTo>
                  <a:lnTo>
                    <a:pt x="5189" y="355906"/>
                  </a:lnTo>
                  <a:lnTo>
                    <a:pt x="19342" y="376897"/>
                  </a:lnTo>
                  <a:lnTo>
                    <a:pt x="40333" y="391050"/>
                  </a:lnTo>
                  <a:lnTo>
                    <a:pt x="66040" y="396240"/>
                  </a:lnTo>
                  <a:lnTo>
                    <a:pt x="697484" y="396240"/>
                  </a:lnTo>
                  <a:lnTo>
                    <a:pt x="723190" y="391050"/>
                  </a:lnTo>
                  <a:lnTo>
                    <a:pt x="744181" y="376897"/>
                  </a:lnTo>
                  <a:lnTo>
                    <a:pt x="758334" y="355906"/>
                  </a:lnTo>
                  <a:lnTo>
                    <a:pt x="763524" y="330200"/>
                  </a:lnTo>
                  <a:lnTo>
                    <a:pt x="763524" y="66040"/>
                  </a:lnTo>
                  <a:lnTo>
                    <a:pt x="758334" y="40333"/>
                  </a:lnTo>
                  <a:lnTo>
                    <a:pt x="744181" y="19342"/>
                  </a:lnTo>
                  <a:lnTo>
                    <a:pt x="723190" y="5189"/>
                  </a:lnTo>
                  <a:lnTo>
                    <a:pt x="697484" y="0"/>
                  </a:lnTo>
                  <a:close/>
                </a:path>
              </a:pathLst>
            </a:custGeom>
            <a:solidFill>
              <a:srgbClr val="E36C09"/>
            </a:solidFill>
          </p:spPr>
          <p:txBody>
            <a:bodyPr wrap="square" lIns="0" tIns="0" rIns="0" bIns="0" rtlCol="0"/>
            <a:lstStyle/>
            <a:p>
              <a:endParaRPr/>
            </a:p>
          </p:txBody>
        </p:sp>
        <p:sp>
          <p:nvSpPr>
            <p:cNvPr id="282" name="object 206">
              <a:extLst>
                <a:ext uri="{FF2B5EF4-FFF2-40B4-BE49-F238E27FC236}">
                  <a16:creationId xmlns:a16="http://schemas.microsoft.com/office/drawing/2014/main" id="{764EDA50-5A92-4A52-F82C-2647AF0A52F6}"/>
                </a:ext>
              </a:extLst>
            </p:cNvPr>
            <p:cNvSpPr/>
            <p:nvPr/>
          </p:nvSpPr>
          <p:spPr>
            <a:xfrm>
              <a:off x="1009649" y="6253735"/>
              <a:ext cx="763905" cy="396240"/>
            </a:xfrm>
            <a:custGeom>
              <a:avLst/>
              <a:gdLst/>
              <a:ahLst/>
              <a:cxnLst/>
              <a:rect l="l" t="t" r="r" b="b"/>
              <a:pathLst>
                <a:path w="763905" h="396240">
                  <a:moveTo>
                    <a:pt x="0" y="66040"/>
                  </a:moveTo>
                  <a:lnTo>
                    <a:pt x="5189" y="40333"/>
                  </a:lnTo>
                  <a:lnTo>
                    <a:pt x="19342" y="19342"/>
                  </a:lnTo>
                  <a:lnTo>
                    <a:pt x="40333" y="5189"/>
                  </a:lnTo>
                  <a:lnTo>
                    <a:pt x="66040" y="0"/>
                  </a:lnTo>
                  <a:lnTo>
                    <a:pt x="697484" y="0"/>
                  </a:lnTo>
                  <a:lnTo>
                    <a:pt x="723190" y="5189"/>
                  </a:lnTo>
                  <a:lnTo>
                    <a:pt x="744181" y="19342"/>
                  </a:lnTo>
                  <a:lnTo>
                    <a:pt x="758334" y="40333"/>
                  </a:lnTo>
                  <a:lnTo>
                    <a:pt x="763524" y="66040"/>
                  </a:lnTo>
                  <a:lnTo>
                    <a:pt x="763524" y="330200"/>
                  </a:lnTo>
                  <a:lnTo>
                    <a:pt x="758334" y="355906"/>
                  </a:lnTo>
                  <a:lnTo>
                    <a:pt x="744181" y="376897"/>
                  </a:lnTo>
                  <a:lnTo>
                    <a:pt x="723190" y="391050"/>
                  </a:lnTo>
                  <a:lnTo>
                    <a:pt x="697484" y="396240"/>
                  </a:lnTo>
                  <a:lnTo>
                    <a:pt x="66040" y="396240"/>
                  </a:lnTo>
                  <a:lnTo>
                    <a:pt x="40333" y="391050"/>
                  </a:lnTo>
                  <a:lnTo>
                    <a:pt x="19342" y="376897"/>
                  </a:lnTo>
                  <a:lnTo>
                    <a:pt x="5189" y="355906"/>
                  </a:lnTo>
                  <a:lnTo>
                    <a:pt x="0" y="330200"/>
                  </a:lnTo>
                  <a:lnTo>
                    <a:pt x="0" y="66040"/>
                  </a:lnTo>
                  <a:close/>
                </a:path>
              </a:pathLst>
            </a:custGeom>
            <a:ln w="28956">
              <a:solidFill>
                <a:srgbClr val="E36C09"/>
              </a:solidFill>
            </a:ln>
          </p:spPr>
          <p:txBody>
            <a:bodyPr wrap="square" lIns="0" tIns="0" rIns="0" bIns="0" rtlCol="0"/>
            <a:lstStyle/>
            <a:p>
              <a:endParaRPr/>
            </a:p>
          </p:txBody>
        </p:sp>
        <p:sp>
          <p:nvSpPr>
            <p:cNvPr id="283" name="object 207">
              <a:extLst>
                <a:ext uri="{FF2B5EF4-FFF2-40B4-BE49-F238E27FC236}">
                  <a16:creationId xmlns:a16="http://schemas.microsoft.com/office/drawing/2014/main" id="{4AB5CC1B-86E0-6DEC-547A-3300045CCC28}"/>
                </a:ext>
              </a:extLst>
            </p:cNvPr>
            <p:cNvSpPr/>
            <p:nvPr/>
          </p:nvSpPr>
          <p:spPr>
            <a:xfrm>
              <a:off x="1051559" y="6414089"/>
              <a:ext cx="287020" cy="208279"/>
            </a:xfrm>
            <a:custGeom>
              <a:avLst/>
              <a:gdLst/>
              <a:ahLst/>
              <a:cxnLst/>
              <a:rect l="l" t="t" r="r" b="b"/>
              <a:pathLst>
                <a:path w="287019" h="208279">
                  <a:moveTo>
                    <a:pt x="286512" y="0"/>
                  </a:moveTo>
                  <a:lnTo>
                    <a:pt x="275254" y="8136"/>
                  </a:lnTo>
                  <a:lnTo>
                    <a:pt x="244554" y="14781"/>
                  </a:lnTo>
                  <a:lnTo>
                    <a:pt x="199018" y="19261"/>
                  </a:lnTo>
                  <a:lnTo>
                    <a:pt x="143256" y="20904"/>
                  </a:lnTo>
                  <a:lnTo>
                    <a:pt x="87493" y="19261"/>
                  </a:lnTo>
                  <a:lnTo>
                    <a:pt x="41957" y="14781"/>
                  </a:lnTo>
                  <a:lnTo>
                    <a:pt x="11257" y="8136"/>
                  </a:lnTo>
                  <a:lnTo>
                    <a:pt x="0" y="0"/>
                  </a:lnTo>
                  <a:lnTo>
                    <a:pt x="0" y="186778"/>
                  </a:lnTo>
                  <a:lnTo>
                    <a:pt x="11257" y="194922"/>
                  </a:lnTo>
                  <a:lnTo>
                    <a:pt x="41957" y="201571"/>
                  </a:lnTo>
                  <a:lnTo>
                    <a:pt x="87493" y="206052"/>
                  </a:lnTo>
                  <a:lnTo>
                    <a:pt x="143256" y="207695"/>
                  </a:lnTo>
                  <a:lnTo>
                    <a:pt x="199018" y="206052"/>
                  </a:lnTo>
                  <a:lnTo>
                    <a:pt x="244554" y="201571"/>
                  </a:lnTo>
                  <a:lnTo>
                    <a:pt x="275254" y="194922"/>
                  </a:lnTo>
                  <a:lnTo>
                    <a:pt x="286512" y="186778"/>
                  </a:lnTo>
                  <a:lnTo>
                    <a:pt x="286512" y="0"/>
                  </a:lnTo>
                  <a:close/>
                </a:path>
              </a:pathLst>
            </a:custGeom>
            <a:solidFill>
              <a:srgbClr val="00AF50"/>
            </a:solidFill>
          </p:spPr>
          <p:txBody>
            <a:bodyPr wrap="square" lIns="0" tIns="0" rIns="0" bIns="0" rtlCol="0"/>
            <a:lstStyle/>
            <a:p>
              <a:endParaRPr/>
            </a:p>
          </p:txBody>
        </p:sp>
        <p:sp>
          <p:nvSpPr>
            <p:cNvPr id="284" name="object 208">
              <a:extLst>
                <a:ext uri="{FF2B5EF4-FFF2-40B4-BE49-F238E27FC236}">
                  <a16:creationId xmlns:a16="http://schemas.microsoft.com/office/drawing/2014/main" id="{C36F7F26-ED5B-1480-A44F-9E53AF653C8C}"/>
                </a:ext>
              </a:extLst>
            </p:cNvPr>
            <p:cNvSpPr/>
            <p:nvPr/>
          </p:nvSpPr>
          <p:spPr>
            <a:xfrm>
              <a:off x="1051559" y="6393185"/>
              <a:ext cx="287020" cy="41910"/>
            </a:xfrm>
            <a:custGeom>
              <a:avLst/>
              <a:gdLst/>
              <a:ahLst/>
              <a:cxnLst/>
              <a:rect l="l" t="t" r="r" b="b"/>
              <a:pathLst>
                <a:path w="287019" h="41910">
                  <a:moveTo>
                    <a:pt x="143256" y="0"/>
                  </a:moveTo>
                  <a:lnTo>
                    <a:pt x="87493" y="1642"/>
                  </a:lnTo>
                  <a:lnTo>
                    <a:pt x="41957" y="6122"/>
                  </a:lnTo>
                  <a:lnTo>
                    <a:pt x="11257" y="12767"/>
                  </a:lnTo>
                  <a:lnTo>
                    <a:pt x="0" y="20904"/>
                  </a:lnTo>
                  <a:lnTo>
                    <a:pt x="11257" y="29040"/>
                  </a:lnTo>
                  <a:lnTo>
                    <a:pt x="41957" y="35685"/>
                  </a:lnTo>
                  <a:lnTo>
                    <a:pt x="87493" y="40165"/>
                  </a:lnTo>
                  <a:lnTo>
                    <a:pt x="143256" y="41808"/>
                  </a:lnTo>
                  <a:lnTo>
                    <a:pt x="199018" y="40165"/>
                  </a:lnTo>
                  <a:lnTo>
                    <a:pt x="244554" y="35685"/>
                  </a:lnTo>
                  <a:lnTo>
                    <a:pt x="275254" y="29040"/>
                  </a:lnTo>
                  <a:lnTo>
                    <a:pt x="286512" y="20904"/>
                  </a:lnTo>
                  <a:lnTo>
                    <a:pt x="275254" y="12767"/>
                  </a:lnTo>
                  <a:lnTo>
                    <a:pt x="244554" y="6122"/>
                  </a:lnTo>
                  <a:lnTo>
                    <a:pt x="199018" y="1642"/>
                  </a:lnTo>
                  <a:lnTo>
                    <a:pt x="143256" y="0"/>
                  </a:lnTo>
                  <a:close/>
                </a:path>
              </a:pathLst>
            </a:custGeom>
            <a:solidFill>
              <a:srgbClr val="66D095"/>
            </a:solidFill>
          </p:spPr>
          <p:txBody>
            <a:bodyPr wrap="square" lIns="0" tIns="0" rIns="0" bIns="0" rtlCol="0"/>
            <a:lstStyle/>
            <a:p>
              <a:endParaRPr/>
            </a:p>
          </p:txBody>
        </p:sp>
        <p:sp>
          <p:nvSpPr>
            <p:cNvPr id="285" name="object 209">
              <a:extLst>
                <a:ext uri="{FF2B5EF4-FFF2-40B4-BE49-F238E27FC236}">
                  <a16:creationId xmlns:a16="http://schemas.microsoft.com/office/drawing/2014/main" id="{046D7457-62E0-EF26-AB33-81C725E56FDE}"/>
                </a:ext>
              </a:extLst>
            </p:cNvPr>
            <p:cNvSpPr/>
            <p:nvPr/>
          </p:nvSpPr>
          <p:spPr>
            <a:xfrm>
              <a:off x="1051559" y="6393185"/>
              <a:ext cx="287020" cy="228600"/>
            </a:xfrm>
            <a:custGeom>
              <a:avLst/>
              <a:gdLst/>
              <a:ahLst/>
              <a:cxnLst/>
              <a:rect l="l" t="t" r="r" b="b"/>
              <a:pathLst>
                <a:path w="287019" h="228600">
                  <a:moveTo>
                    <a:pt x="286512" y="20904"/>
                  </a:moveTo>
                  <a:lnTo>
                    <a:pt x="275254" y="29040"/>
                  </a:lnTo>
                  <a:lnTo>
                    <a:pt x="244554" y="35685"/>
                  </a:lnTo>
                  <a:lnTo>
                    <a:pt x="199018" y="40165"/>
                  </a:lnTo>
                  <a:lnTo>
                    <a:pt x="143256" y="41808"/>
                  </a:lnTo>
                  <a:lnTo>
                    <a:pt x="87493" y="40165"/>
                  </a:lnTo>
                  <a:lnTo>
                    <a:pt x="41957" y="35685"/>
                  </a:lnTo>
                  <a:lnTo>
                    <a:pt x="11257" y="29040"/>
                  </a:lnTo>
                  <a:lnTo>
                    <a:pt x="0" y="20904"/>
                  </a:lnTo>
                  <a:lnTo>
                    <a:pt x="11257" y="12767"/>
                  </a:lnTo>
                  <a:lnTo>
                    <a:pt x="41957" y="6122"/>
                  </a:lnTo>
                  <a:lnTo>
                    <a:pt x="87493" y="1642"/>
                  </a:lnTo>
                  <a:lnTo>
                    <a:pt x="143256" y="0"/>
                  </a:lnTo>
                  <a:lnTo>
                    <a:pt x="199018" y="1642"/>
                  </a:lnTo>
                  <a:lnTo>
                    <a:pt x="244554" y="6122"/>
                  </a:lnTo>
                  <a:lnTo>
                    <a:pt x="275254" y="12767"/>
                  </a:lnTo>
                  <a:lnTo>
                    <a:pt x="286512" y="20904"/>
                  </a:lnTo>
                  <a:close/>
                </a:path>
                <a:path w="287019" h="228600">
                  <a:moveTo>
                    <a:pt x="286512" y="20904"/>
                  </a:moveTo>
                  <a:lnTo>
                    <a:pt x="286512" y="207683"/>
                  </a:lnTo>
                  <a:lnTo>
                    <a:pt x="275254" y="215826"/>
                  </a:lnTo>
                  <a:lnTo>
                    <a:pt x="244554" y="222475"/>
                  </a:lnTo>
                  <a:lnTo>
                    <a:pt x="199018" y="226956"/>
                  </a:lnTo>
                  <a:lnTo>
                    <a:pt x="143256" y="228600"/>
                  </a:lnTo>
                  <a:lnTo>
                    <a:pt x="87493" y="226956"/>
                  </a:lnTo>
                  <a:lnTo>
                    <a:pt x="41957" y="222475"/>
                  </a:lnTo>
                  <a:lnTo>
                    <a:pt x="11257" y="215826"/>
                  </a:lnTo>
                  <a:lnTo>
                    <a:pt x="0" y="207683"/>
                  </a:lnTo>
                  <a:lnTo>
                    <a:pt x="0" y="20904"/>
                  </a:lnTo>
                </a:path>
              </a:pathLst>
            </a:custGeom>
            <a:ln w="9144">
              <a:solidFill>
                <a:srgbClr val="000000"/>
              </a:solidFill>
            </a:ln>
          </p:spPr>
          <p:txBody>
            <a:bodyPr wrap="square" lIns="0" tIns="0" rIns="0" bIns="0" rtlCol="0"/>
            <a:lstStyle/>
            <a:p>
              <a:endParaRPr/>
            </a:p>
          </p:txBody>
        </p:sp>
        <p:sp>
          <p:nvSpPr>
            <p:cNvPr id="286" name="object 210">
              <a:extLst>
                <a:ext uri="{FF2B5EF4-FFF2-40B4-BE49-F238E27FC236}">
                  <a16:creationId xmlns:a16="http://schemas.microsoft.com/office/drawing/2014/main" id="{5C88834F-6573-5A47-72F7-5C05D6ACDB5A}"/>
                </a:ext>
              </a:extLst>
            </p:cNvPr>
            <p:cNvSpPr/>
            <p:nvPr/>
          </p:nvSpPr>
          <p:spPr>
            <a:xfrm>
              <a:off x="1435607" y="6414089"/>
              <a:ext cx="287020" cy="208279"/>
            </a:xfrm>
            <a:custGeom>
              <a:avLst/>
              <a:gdLst/>
              <a:ahLst/>
              <a:cxnLst/>
              <a:rect l="l" t="t" r="r" b="b"/>
              <a:pathLst>
                <a:path w="287019" h="208279">
                  <a:moveTo>
                    <a:pt x="286512" y="0"/>
                  </a:moveTo>
                  <a:lnTo>
                    <a:pt x="275254" y="8136"/>
                  </a:lnTo>
                  <a:lnTo>
                    <a:pt x="244554" y="14781"/>
                  </a:lnTo>
                  <a:lnTo>
                    <a:pt x="199018" y="19261"/>
                  </a:lnTo>
                  <a:lnTo>
                    <a:pt x="143256" y="20904"/>
                  </a:lnTo>
                  <a:lnTo>
                    <a:pt x="87493" y="19261"/>
                  </a:lnTo>
                  <a:lnTo>
                    <a:pt x="41957" y="14781"/>
                  </a:lnTo>
                  <a:lnTo>
                    <a:pt x="11257" y="8136"/>
                  </a:lnTo>
                  <a:lnTo>
                    <a:pt x="0" y="0"/>
                  </a:lnTo>
                  <a:lnTo>
                    <a:pt x="0" y="186778"/>
                  </a:lnTo>
                  <a:lnTo>
                    <a:pt x="11257" y="194922"/>
                  </a:lnTo>
                  <a:lnTo>
                    <a:pt x="41957" y="201571"/>
                  </a:lnTo>
                  <a:lnTo>
                    <a:pt x="87493" y="206052"/>
                  </a:lnTo>
                  <a:lnTo>
                    <a:pt x="143256" y="207695"/>
                  </a:lnTo>
                  <a:lnTo>
                    <a:pt x="199018" y="206052"/>
                  </a:lnTo>
                  <a:lnTo>
                    <a:pt x="244554" y="201571"/>
                  </a:lnTo>
                  <a:lnTo>
                    <a:pt x="275254" y="194922"/>
                  </a:lnTo>
                  <a:lnTo>
                    <a:pt x="286512" y="186778"/>
                  </a:lnTo>
                  <a:lnTo>
                    <a:pt x="286512" y="0"/>
                  </a:lnTo>
                  <a:close/>
                </a:path>
              </a:pathLst>
            </a:custGeom>
            <a:solidFill>
              <a:srgbClr val="00AF50"/>
            </a:solidFill>
          </p:spPr>
          <p:txBody>
            <a:bodyPr wrap="square" lIns="0" tIns="0" rIns="0" bIns="0" rtlCol="0"/>
            <a:lstStyle/>
            <a:p>
              <a:endParaRPr/>
            </a:p>
          </p:txBody>
        </p:sp>
        <p:sp>
          <p:nvSpPr>
            <p:cNvPr id="287" name="object 211">
              <a:extLst>
                <a:ext uri="{FF2B5EF4-FFF2-40B4-BE49-F238E27FC236}">
                  <a16:creationId xmlns:a16="http://schemas.microsoft.com/office/drawing/2014/main" id="{DBB40415-F9C1-7A44-17B8-2366C52A48D5}"/>
                </a:ext>
              </a:extLst>
            </p:cNvPr>
            <p:cNvSpPr/>
            <p:nvPr/>
          </p:nvSpPr>
          <p:spPr>
            <a:xfrm>
              <a:off x="1435607" y="6393185"/>
              <a:ext cx="287020" cy="41910"/>
            </a:xfrm>
            <a:custGeom>
              <a:avLst/>
              <a:gdLst/>
              <a:ahLst/>
              <a:cxnLst/>
              <a:rect l="l" t="t" r="r" b="b"/>
              <a:pathLst>
                <a:path w="287019" h="41910">
                  <a:moveTo>
                    <a:pt x="143256" y="0"/>
                  </a:moveTo>
                  <a:lnTo>
                    <a:pt x="87493" y="1642"/>
                  </a:lnTo>
                  <a:lnTo>
                    <a:pt x="41957" y="6122"/>
                  </a:lnTo>
                  <a:lnTo>
                    <a:pt x="11257" y="12767"/>
                  </a:lnTo>
                  <a:lnTo>
                    <a:pt x="0" y="20904"/>
                  </a:lnTo>
                  <a:lnTo>
                    <a:pt x="11257" y="29040"/>
                  </a:lnTo>
                  <a:lnTo>
                    <a:pt x="41957" y="35685"/>
                  </a:lnTo>
                  <a:lnTo>
                    <a:pt x="87493" y="40165"/>
                  </a:lnTo>
                  <a:lnTo>
                    <a:pt x="143256" y="41808"/>
                  </a:lnTo>
                  <a:lnTo>
                    <a:pt x="199018" y="40165"/>
                  </a:lnTo>
                  <a:lnTo>
                    <a:pt x="244554" y="35685"/>
                  </a:lnTo>
                  <a:lnTo>
                    <a:pt x="275254" y="29040"/>
                  </a:lnTo>
                  <a:lnTo>
                    <a:pt x="286512" y="20904"/>
                  </a:lnTo>
                  <a:lnTo>
                    <a:pt x="275254" y="12767"/>
                  </a:lnTo>
                  <a:lnTo>
                    <a:pt x="244554" y="6122"/>
                  </a:lnTo>
                  <a:lnTo>
                    <a:pt x="199018" y="1642"/>
                  </a:lnTo>
                  <a:lnTo>
                    <a:pt x="143256" y="0"/>
                  </a:lnTo>
                  <a:close/>
                </a:path>
              </a:pathLst>
            </a:custGeom>
            <a:solidFill>
              <a:srgbClr val="66D095"/>
            </a:solidFill>
          </p:spPr>
          <p:txBody>
            <a:bodyPr wrap="square" lIns="0" tIns="0" rIns="0" bIns="0" rtlCol="0"/>
            <a:lstStyle/>
            <a:p>
              <a:endParaRPr/>
            </a:p>
          </p:txBody>
        </p:sp>
        <p:sp>
          <p:nvSpPr>
            <p:cNvPr id="288" name="object 212">
              <a:extLst>
                <a:ext uri="{FF2B5EF4-FFF2-40B4-BE49-F238E27FC236}">
                  <a16:creationId xmlns:a16="http://schemas.microsoft.com/office/drawing/2014/main" id="{71DF99EA-7FAD-85D0-3AFC-B17BD3A1E9D1}"/>
                </a:ext>
              </a:extLst>
            </p:cNvPr>
            <p:cNvSpPr/>
            <p:nvPr/>
          </p:nvSpPr>
          <p:spPr>
            <a:xfrm>
              <a:off x="1435607" y="6393185"/>
              <a:ext cx="287020" cy="228600"/>
            </a:xfrm>
            <a:custGeom>
              <a:avLst/>
              <a:gdLst/>
              <a:ahLst/>
              <a:cxnLst/>
              <a:rect l="l" t="t" r="r" b="b"/>
              <a:pathLst>
                <a:path w="287019" h="228600">
                  <a:moveTo>
                    <a:pt x="286512" y="20904"/>
                  </a:moveTo>
                  <a:lnTo>
                    <a:pt x="275254" y="29040"/>
                  </a:lnTo>
                  <a:lnTo>
                    <a:pt x="244554" y="35685"/>
                  </a:lnTo>
                  <a:lnTo>
                    <a:pt x="199018" y="40165"/>
                  </a:lnTo>
                  <a:lnTo>
                    <a:pt x="143256" y="41808"/>
                  </a:lnTo>
                  <a:lnTo>
                    <a:pt x="87493" y="40165"/>
                  </a:lnTo>
                  <a:lnTo>
                    <a:pt x="41957" y="35685"/>
                  </a:lnTo>
                  <a:lnTo>
                    <a:pt x="11257" y="29040"/>
                  </a:lnTo>
                  <a:lnTo>
                    <a:pt x="0" y="20904"/>
                  </a:lnTo>
                  <a:lnTo>
                    <a:pt x="11257" y="12767"/>
                  </a:lnTo>
                  <a:lnTo>
                    <a:pt x="41957" y="6122"/>
                  </a:lnTo>
                  <a:lnTo>
                    <a:pt x="87493" y="1642"/>
                  </a:lnTo>
                  <a:lnTo>
                    <a:pt x="143256" y="0"/>
                  </a:lnTo>
                  <a:lnTo>
                    <a:pt x="199018" y="1642"/>
                  </a:lnTo>
                  <a:lnTo>
                    <a:pt x="244554" y="6122"/>
                  </a:lnTo>
                  <a:lnTo>
                    <a:pt x="275254" y="12767"/>
                  </a:lnTo>
                  <a:lnTo>
                    <a:pt x="286512" y="20904"/>
                  </a:lnTo>
                  <a:close/>
                </a:path>
                <a:path w="287019" h="228600">
                  <a:moveTo>
                    <a:pt x="286512" y="20904"/>
                  </a:moveTo>
                  <a:lnTo>
                    <a:pt x="286512" y="207683"/>
                  </a:lnTo>
                  <a:lnTo>
                    <a:pt x="275254" y="215826"/>
                  </a:lnTo>
                  <a:lnTo>
                    <a:pt x="244554" y="222475"/>
                  </a:lnTo>
                  <a:lnTo>
                    <a:pt x="199018" y="226956"/>
                  </a:lnTo>
                  <a:lnTo>
                    <a:pt x="143256" y="228600"/>
                  </a:lnTo>
                  <a:lnTo>
                    <a:pt x="87493" y="226956"/>
                  </a:lnTo>
                  <a:lnTo>
                    <a:pt x="41957" y="222475"/>
                  </a:lnTo>
                  <a:lnTo>
                    <a:pt x="11257" y="215826"/>
                  </a:lnTo>
                  <a:lnTo>
                    <a:pt x="0" y="207683"/>
                  </a:lnTo>
                  <a:lnTo>
                    <a:pt x="0" y="20904"/>
                  </a:lnTo>
                </a:path>
              </a:pathLst>
            </a:custGeom>
            <a:ln w="9144">
              <a:solidFill>
                <a:srgbClr val="000000"/>
              </a:solidFill>
            </a:ln>
          </p:spPr>
          <p:txBody>
            <a:bodyPr wrap="square" lIns="0" tIns="0" rIns="0" bIns="0" rtlCol="0"/>
            <a:lstStyle/>
            <a:p>
              <a:endParaRPr/>
            </a:p>
          </p:txBody>
        </p:sp>
      </p:grpSp>
      <p:sp>
        <p:nvSpPr>
          <p:cNvPr id="289" name="object 213">
            <a:extLst>
              <a:ext uri="{FF2B5EF4-FFF2-40B4-BE49-F238E27FC236}">
                <a16:creationId xmlns:a16="http://schemas.microsoft.com/office/drawing/2014/main" id="{38A62964-6EB0-B8C6-DD7B-7EDAEDFCB295}"/>
              </a:ext>
            </a:extLst>
          </p:cNvPr>
          <p:cNvSpPr txBox="1"/>
          <p:nvPr/>
        </p:nvSpPr>
        <p:spPr>
          <a:xfrm>
            <a:off x="2202505" y="6006496"/>
            <a:ext cx="600710" cy="405130"/>
          </a:xfrm>
          <a:prstGeom prst="rect">
            <a:avLst/>
          </a:prstGeom>
        </p:spPr>
        <p:txBody>
          <a:bodyPr vert="horz" wrap="square" lIns="0" tIns="55244" rIns="0" bIns="0" rtlCol="0">
            <a:spAutoFit/>
          </a:bodyPr>
          <a:lstStyle/>
          <a:p>
            <a:pPr marL="29209">
              <a:lnSpc>
                <a:spcPct val="100000"/>
              </a:lnSpc>
              <a:spcBef>
                <a:spcPts val="434"/>
              </a:spcBef>
              <a:tabLst>
                <a:tab pos="413384" algn="l"/>
              </a:tabLst>
            </a:pPr>
            <a:r>
              <a:rPr sz="900" b="1" i="1" dirty="0">
                <a:latin typeface="メイリオ"/>
                <a:cs typeface="メイリオ"/>
              </a:rPr>
              <a:t>89	89</a:t>
            </a:r>
            <a:endParaRPr sz="900">
              <a:latin typeface="メイリオ"/>
              <a:cs typeface="メイリオ"/>
            </a:endParaRPr>
          </a:p>
          <a:p>
            <a:pPr marL="12700">
              <a:lnSpc>
                <a:spcPct val="100000"/>
              </a:lnSpc>
              <a:spcBef>
                <a:spcPts val="375"/>
              </a:spcBef>
              <a:tabLst>
                <a:tab pos="410845" algn="l"/>
              </a:tabLst>
            </a:pPr>
            <a:r>
              <a:rPr sz="1000" b="1" spc="5" dirty="0">
                <a:solidFill>
                  <a:srgbClr val="FFFFFF"/>
                </a:solidFill>
                <a:latin typeface="ＭＳ Ｐゴシック"/>
                <a:cs typeface="ＭＳ Ｐゴシック"/>
              </a:rPr>
              <a:t>３</a:t>
            </a:r>
            <a:r>
              <a:rPr sz="1000" b="1" spc="-10" dirty="0">
                <a:solidFill>
                  <a:srgbClr val="FFFFFF"/>
                </a:solidFill>
                <a:latin typeface="ＭＳ Ｐゴシック"/>
                <a:cs typeface="ＭＳ Ｐゴシック"/>
              </a:rPr>
              <a:t>７</a:t>
            </a:r>
            <a:r>
              <a:rPr sz="1000" b="1" dirty="0">
                <a:solidFill>
                  <a:srgbClr val="FFFFFF"/>
                </a:solidFill>
                <a:latin typeface="ＭＳ Ｐゴシック"/>
                <a:cs typeface="ＭＳ Ｐゴシック"/>
              </a:rPr>
              <a:t>	</a:t>
            </a:r>
            <a:r>
              <a:rPr sz="1000" b="1" spc="5" dirty="0">
                <a:solidFill>
                  <a:srgbClr val="FFFFFF"/>
                </a:solidFill>
                <a:latin typeface="ＭＳ Ｐゴシック"/>
                <a:cs typeface="ＭＳ Ｐゴシック"/>
              </a:rPr>
              <a:t>３５</a:t>
            </a:r>
            <a:endParaRPr sz="1000">
              <a:latin typeface="ＭＳ Ｐゴシック"/>
              <a:cs typeface="ＭＳ Ｐゴシック"/>
            </a:endParaRPr>
          </a:p>
        </p:txBody>
      </p:sp>
      <p:grpSp>
        <p:nvGrpSpPr>
          <p:cNvPr id="290" name="object 214">
            <a:extLst>
              <a:ext uri="{FF2B5EF4-FFF2-40B4-BE49-F238E27FC236}">
                <a16:creationId xmlns:a16="http://schemas.microsoft.com/office/drawing/2014/main" id="{54A1ECC5-153F-FB2A-8F6B-34FA5BA9C935}"/>
              </a:ext>
            </a:extLst>
          </p:cNvPr>
          <p:cNvGrpSpPr/>
          <p:nvPr/>
        </p:nvGrpSpPr>
        <p:grpSpPr>
          <a:xfrm>
            <a:off x="6126011" y="1929833"/>
            <a:ext cx="1224280" cy="490855"/>
            <a:chOff x="5010911" y="2130551"/>
            <a:chExt cx="1224280" cy="490855"/>
          </a:xfrm>
        </p:grpSpPr>
        <p:sp>
          <p:nvSpPr>
            <p:cNvPr id="291" name="object 215">
              <a:extLst>
                <a:ext uri="{FF2B5EF4-FFF2-40B4-BE49-F238E27FC236}">
                  <a16:creationId xmlns:a16="http://schemas.microsoft.com/office/drawing/2014/main" id="{50EAA7FF-2A62-C2F7-5879-3A33C9C2EB76}"/>
                </a:ext>
              </a:extLst>
            </p:cNvPr>
            <p:cNvSpPr/>
            <p:nvPr/>
          </p:nvSpPr>
          <p:spPr>
            <a:xfrm>
              <a:off x="5010912" y="2130551"/>
              <a:ext cx="1224280" cy="490855"/>
            </a:xfrm>
            <a:custGeom>
              <a:avLst/>
              <a:gdLst/>
              <a:ahLst/>
              <a:cxnLst/>
              <a:rect l="l" t="t" r="r" b="b"/>
              <a:pathLst>
                <a:path w="1224279" h="490855">
                  <a:moveTo>
                    <a:pt x="1223772" y="245364"/>
                  </a:moveTo>
                  <a:lnTo>
                    <a:pt x="1218780" y="195922"/>
                  </a:lnTo>
                  <a:lnTo>
                    <a:pt x="1204480" y="149860"/>
                  </a:lnTo>
                  <a:lnTo>
                    <a:pt x="1181862" y="108191"/>
                  </a:lnTo>
                  <a:lnTo>
                    <a:pt x="1151902" y="71869"/>
                  </a:lnTo>
                  <a:lnTo>
                    <a:pt x="1115580" y="41910"/>
                  </a:lnTo>
                  <a:lnTo>
                    <a:pt x="1073912" y="19291"/>
                  </a:lnTo>
                  <a:lnTo>
                    <a:pt x="1027849" y="4991"/>
                  </a:lnTo>
                  <a:lnTo>
                    <a:pt x="978408" y="0"/>
                  </a:lnTo>
                  <a:lnTo>
                    <a:pt x="928954" y="4991"/>
                  </a:lnTo>
                  <a:lnTo>
                    <a:pt x="882891" y="19291"/>
                  </a:lnTo>
                  <a:lnTo>
                    <a:pt x="841222" y="41910"/>
                  </a:lnTo>
                  <a:lnTo>
                    <a:pt x="804900" y="71869"/>
                  </a:lnTo>
                  <a:lnTo>
                    <a:pt x="795413" y="83362"/>
                  </a:lnTo>
                  <a:lnTo>
                    <a:pt x="785914" y="71869"/>
                  </a:lnTo>
                  <a:lnTo>
                    <a:pt x="749490" y="41910"/>
                  </a:lnTo>
                  <a:lnTo>
                    <a:pt x="707682" y="19291"/>
                  </a:lnTo>
                  <a:lnTo>
                    <a:pt x="661479" y="4991"/>
                  </a:lnTo>
                  <a:lnTo>
                    <a:pt x="611886" y="0"/>
                  </a:lnTo>
                  <a:lnTo>
                    <a:pt x="562279" y="4991"/>
                  </a:lnTo>
                  <a:lnTo>
                    <a:pt x="516077" y="19291"/>
                  </a:lnTo>
                  <a:lnTo>
                    <a:pt x="474268" y="41910"/>
                  </a:lnTo>
                  <a:lnTo>
                    <a:pt x="437845" y="71869"/>
                  </a:lnTo>
                  <a:lnTo>
                    <a:pt x="428332" y="83362"/>
                  </a:lnTo>
                  <a:lnTo>
                    <a:pt x="418858" y="71869"/>
                  </a:lnTo>
                  <a:lnTo>
                    <a:pt x="382536" y="41910"/>
                  </a:lnTo>
                  <a:lnTo>
                    <a:pt x="340868" y="19291"/>
                  </a:lnTo>
                  <a:lnTo>
                    <a:pt x="294805" y="4991"/>
                  </a:lnTo>
                  <a:lnTo>
                    <a:pt x="245364" y="0"/>
                  </a:lnTo>
                  <a:lnTo>
                    <a:pt x="195910" y="4991"/>
                  </a:lnTo>
                  <a:lnTo>
                    <a:pt x="149847" y="19291"/>
                  </a:lnTo>
                  <a:lnTo>
                    <a:pt x="108178" y="41910"/>
                  </a:lnTo>
                  <a:lnTo>
                    <a:pt x="71856" y="71869"/>
                  </a:lnTo>
                  <a:lnTo>
                    <a:pt x="41897" y="108191"/>
                  </a:lnTo>
                  <a:lnTo>
                    <a:pt x="19278" y="149860"/>
                  </a:lnTo>
                  <a:lnTo>
                    <a:pt x="4978" y="195922"/>
                  </a:lnTo>
                  <a:lnTo>
                    <a:pt x="0" y="245364"/>
                  </a:lnTo>
                  <a:lnTo>
                    <a:pt x="4978" y="294817"/>
                  </a:lnTo>
                  <a:lnTo>
                    <a:pt x="19278" y="340880"/>
                  </a:lnTo>
                  <a:lnTo>
                    <a:pt x="41897" y="382549"/>
                  </a:lnTo>
                  <a:lnTo>
                    <a:pt x="71856" y="418871"/>
                  </a:lnTo>
                  <a:lnTo>
                    <a:pt x="108178" y="448830"/>
                  </a:lnTo>
                  <a:lnTo>
                    <a:pt x="149847" y="471449"/>
                  </a:lnTo>
                  <a:lnTo>
                    <a:pt x="195910" y="485749"/>
                  </a:lnTo>
                  <a:lnTo>
                    <a:pt x="245364" y="490728"/>
                  </a:lnTo>
                  <a:lnTo>
                    <a:pt x="294805" y="485749"/>
                  </a:lnTo>
                  <a:lnTo>
                    <a:pt x="340868" y="471449"/>
                  </a:lnTo>
                  <a:lnTo>
                    <a:pt x="382536" y="448830"/>
                  </a:lnTo>
                  <a:lnTo>
                    <a:pt x="418858" y="418871"/>
                  </a:lnTo>
                  <a:lnTo>
                    <a:pt x="428332" y="407390"/>
                  </a:lnTo>
                  <a:lnTo>
                    <a:pt x="437845" y="418871"/>
                  </a:lnTo>
                  <a:lnTo>
                    <a:pt x="474268" y="448830"/>
                  </a:lnTo>
                  <a:lnTo>
                    <a:pt x="516077" y="471449"/>
                  </a:lnTo>
                  <a:lnTo>
                    <a:pt x="562279" y="485749"/>
                  </a:lnTo>
                  <a:lnTo>
                    <a:pt x="611886" y="490728"/>
                  </a:lnTo>
                  <a:lnTo>
                    <a:pt x="661479" y="485749"/>
                  </a:lnTo>
                  <a:lnTo>
                    <a:pt x="707682" y="471449"/>
                  </a:lnTo>
                  <a:lnTo>
                    <a:pt x="749490" y="448830"/>
                  </a:lnTo>
                  <a:lnTo>
                    <a:pt x="785914" y="418871"/>
                  </a:lnTo>
                  <a:lnTo>
                    <a:pt x="795413" y="407390"/>
                  </a:lnTo>
                  <a:lnTo>
                    <a:pt x="804900" y="418871"/>
                  </a:lnTo>
                  <a:lnTo>
                    <a:pt x="841222" y="448830"/>
                  </a:lnTo>
                  <a:lnTo>
                    <a:pt x="882891" y="471449"/>
                  </a:lnTo>
                  <a:lnTo>
                    <a:pt x="928954" y="485749"/>
                  </a:lnTo>
                  <a:lnTo>
                    <a:pt x="978408" y="490728"/>
                  </a:lnTo>
                  <a:lnTo>
                    <a:pt x="1027849" y="485749"/>
                  </a:lnTo>
                  <a:lnTo>
                    <a:pt x="1073912" y="471449"/>
                  </a:lnTo>
                  <a:lnTo>
                    <a:pt x="1115580" y="448830"/>
                  </a:lnTo>
                  <a:lnTo>
                    <a:pt x="1151902" y="418871"/>
                  </a:lnTo>
                  <a:lnTo>
                    <a:pt x="1181862" y="382549"/>
                  </a:lnTo>
                  <a:lnTo>
                    <a:pt x="1204480" y="340880"/>
                  </a:lnTo>
                  <a:lnTo>
                    <a:pt x="1218780" y="294817"/>
                  </a:lnTo>
                  <a:lnTo>
                    <a:pt x="1223772" y="245364"/>
                  </a:lnTo>
                  <a:close/>
                </a:path>
              </a:pathLst>
            </a:custGeom>
            <a:solidFill>
              <a:srgbClr val="F9C090"/>
            </a:solidFill>
          </p:spPr>
          <p:txBody>
            <a:bodyPr wrap="square" lIns="0" tIns="0" rIns="0" bIns="0" rtlCol="0"/>
            <a:lstStyle/>
            <a:p>
              <a:endParaRPr/>
            </a:p>
          </p:txBody>
        </p:sp>
        <p:sp>
          <p:nvSpPr>
            <p:cNvPr id="292" name="object 216">
              <a:extLst>
                <a:ext uri="{FF2B5EF4-FFF2-40B4-BE49-F238E27FC236}">
                  <a16:creationId xmlns:a16="http://schemas.microsoft.com/office/drawing/2014/main" id="{1DB2E26A-3D29-0621-6387-C68B46EB316E}"/>
                </a:ext>
              </a:extLst>
            </p:cNvPr>
            <p:cNvSpPr/>
            <p:nvPr/>
          </p:nvSpPr>
          <p:spPr>
            <a:xfrm>
              <a:off x="5108447" y="2312865"/>
              <a:ext cx="285115" cy="206375"/>
            </a:xfrm>
            <a:custGeom>
              <a:avLst/>
              <a:gdLst/>
              <a:ahLst/>
              <a:cxnLst/>
              <a:rect l="l" t="t" r="r" b="b"/>
              <a:pathLst>
                <a:path w="285114" h="206375">
                  <a:moveTo>
                    <a:pt x="284988" y="0"/>
                  </a:moveTo>
                  <a:lnTo>
                    <a:pt x="273790" y="8082"/>
                  </a:lnTo>
                  <a:lnTo>
                    <a:pt x="243254" y="14682"/>
                  </a:lnTo>
                  <a:lnTo>
                    <a:pt x="197961" y="19132"/>
                  </a:lnTo>
                  <a:lnTo>
                    <a:pt x="142494" y="20764"/>
                  </a:lnTo>
                  <a:lnTo>
                    <a:pt x="87026" y="19132"/>
                  </a:lnTo>
                  <a:lnTo>
                    <a:pt x="41733" y="14682"/>
                  </a:lnTo>
                  <a:lnTo>
                    <a:pt x="11197" y="8082"/>
                  </a:lnTo>
                  <a:lnTo>
                    <a:pt x="0" y="0"/>
                  </a:lnTo>
                  <a:lnTo>
                    <a:pt x="0" y="185534"/>
                  </a:lnTo>
                  <a:lnTo>
                    <a:pt x="11197" y="193618"/>
                  </a:lnTo>
                  <a:lnTo>
                    <a:pt x="41733" y="200223"/>
                  </a:lnTo>
                  <a:lnTo>
                    <a:pt x="87026" y="204677"/>
                  </a:lnTo>
                  <a:lnTo>
                    <a:pt x="142494" y="206311"/>
                  </a:lnTo>
                  <a:lnTo>
                    <a:pt x="197961" y="204677"/>
                  </a:lnTo>
                  <a:lnTo>
                    <a:pt x="243254" y="200223"/>
                  </a:lnTo>
                  <a:lnTo>
                    <a:pt x="273790" y="193618"/>
                  </a:lnTo>
                  <a:lnTo>
                    <a:pt x="284988" y="185534"/>
                  </a:lnTo>
                  <a:lnTo>
                    <a:pt x="284988" y="0"/>
                  </a:lnTo>
                  <a:close/>
                </a:path>
              </a:pathLst>
            </a:custGeom>
            <a:solidFill>
              <a:srgbClr val="00AF50"/>
            </a:solidFill>
          </p:spPr>
          <p:txBody>
            <a:bodyPr wrap="square" lIns="0" tIns="0" rIns="0" bIns="0" rtlCol="0"/>
            <a:lstStyle/>
            <a:p>
              <a:endParaRPr/>
            </a:p>
          </p:txBody>
        </p:sp>
        <p:sp>
          <p:nvSpPr>
            <p:cNvPr id="293" name="object 217">
              <a:extLst>
                <a:ext uri="{FF2B5EF4-FFF2-40B4-BE49-F238E27FC236}">
                  <a16:creationId xmlns:a16="http://schemas.microsoft.com/office/drawing/2014/main" id="{FD225532-4258-1242-359C-C32720EDE497}"/>
                </a:ext>
              </a:extLst>
            </p:cNvPr>
            <p:cNvSpPr/>
            <p:nvPr/>
          </p:nvSpPr>
          <p:spPr>
            <a:xfrm>
              <a:off x="5108447" y="2292101"/>
              <a:ext cx="285115" cy="41910"/>
            </a:xfrm>
            <a:custGeom>
              <a:avLst/>
              <a:gdLst/>
              <a:ahLst/>
              <a:cxnLst/>
              <a:rect l="l" t="t" r="r" b="b"/>
              <a:pathLst>
                <a:path w="285114" h="41910">
                  <a:moveTo>
                    <a:pt x="142494" y="0"/>
                  </a:moveTo>
                  <a:lnTo>
                    <a:pt x="87026" y="1631"/>
                  </a:lnTo>
                  <a:lnTo>
                    <a:pt x="41733" y="6081"/>
                  </a:lnTo>
                  <a:lnTo>
                    <a:pt x="11197" y="12681"/>
                  </a:lnTo>
                  <a:lnTo>
                    <a:pt x="0" y="20764"/>
                  </a:lnTo>
                  <a:lnTo>
                    <a:pt x="11197" y="28847"/>
                  </a:lnTo>
                  <a:lnTo>
                    <a:pt x="41733" y="35447"/>
                  </a:lnTo>
                  <a:lnTo>
                    <a:pt x="87026" y="39897"/>
                  </a:lnTo>
                  <a:lnTo>
                    <a:pt x="142494" y="41528"/>
                  </a:lnTo>
                  <a:lnTo>
                    <a:pt x="197961" y="39897"/>
                  </a:lnTo>
                  <a:lnTo>
                    <a:pt x="243254" y="35447"/>
                  </a:lnTo>
                  <a:lnTo>
                    <a:pt x="273790" y="28847"/>
                  </a:lnTo>
                  <a:lnTo>
                    <a:pt x="284988" y="20764"/>
                  </a:lnTo>
                  <a:lnTo>
                    <a:pt x="273790" y="12681"/>
                  </a:lnTo>
                  <a:lnTo>
                    <a:pt x="243254" y="6081"/>
                  </a:lnTo>
                  <a:lnTo>
                    <a:pt x="197961" y="1631"/>
                  </a:lnTo>
                  <a:lnTo>
                    <a:pt x="142494" y="0"/>
                  </a:lnTo>
                  <a:close/>
                </a:path>
              </a:pathLst>
            </a:custGeom>
            <a:solidFill>
              <a:srgbClr val="66D095"/>
            </a:solidFill>
          </p:spPr>
          <p:txBody>
            <a:bodyPr wrap="square" lIns="0" tIns="0" rIns="0" bIns="0" rtlCol="0"/>
            <a:lstStyle/>
            <a:p>
              <a:endParaRPr/>
            </a:p>
          </p:txBody>
        </p:sp>
        <p:sp>
          <p:nvSpPr>
            <p:cNvPr id="294" name="object 218">
              <a:extLst>
                <a:ext uri="{FF2B5EF4-FFF2-40B4-BE49-F238E27FC236}">
                  <a16:creationId xmlns:a16="http://schemas.microsoft.com/office/drawing/2014/main" id="{F8505A5A-4C38-1AF5-C451-36F1704F7BCF}"/>
                </a:ext>
              </a:extLst>
            </p:cNvPr>
            <p:cNvSpPr/>
            <p:nvPr/>
          </p:nvSpPr>
          <p:spPr>
            <a:xfrm>
              <a:off x="5108446" y="2292101"/>
              <a:ext cx="285115" cy="227329"/>
            </a:xfrm>
            <a:custGeom>
              <a:avLst/>
              <a:gdLst/>
              <a:ahLst/>
              <a:cxnLst/>
              <a:rect l="l" t="t" r="r" b="b"/>
              <a:pathLst>
                <a:path w="285114" h="227330">
                  <a:moveTo>
                    <a:pt x="284988" y="20764"/>
                  </a:moveTo>
                  <a:lnTo>
                    <a:pt x="273790" y="28847"/>
                  </a:lnTo>
                  <a:lnTo>
                    <a:pt x="243254" y="35447"/>
                  </a:lnTo>
                  <a:lnTo>
                    <a:pt x="197961" y="39897"/>
                  </a:lnTo>
                  <a:lnTo>
                    <a:pt x="142493" y="41528"/>
                  </a:lnTo>
                  <a:lnTo>
                    <a:pt x="87026" y="39897"/>
                  </a:lnTo>
                  <a:lnTo>
                    <a:pt x="41733" y="35447"/>
                  </a:lnTo>
                  <a:lnTo>
                    <a:pt x="11197" y="28847"/>
                  </a:lnTo>
                  <a:lnTo>
                    <a:pt x="0" y="20764"/>
                  </a:lnTo>
                  <a:lnTo>
                    <a:pt x="11197" y="12681"/>
                  </a:lnTo>
                  <a:lnTo>
                    <a:pt x="41733" y="6081"/>
                  </a:lnTo>
                  <a:lnTo>
                    <a:pt x="87026" y="1631"/>
                  </a:lnTo>
                  <a:lnTo>
                    <a:pt x="142493" y="0"/>
                  </a:lnTo>
                  <a:lnTo>
                    <a:pt x="197961" y="1631"/>
                  </a:lnTo>
                  <a:lnTo>
                    <a:pt x="243254" y="6081"/>
                  </a:lnTo>
                  <a:lnTo>
                    <a:pt x="273790" y="12681"/>
                  </a:lnTo>
                  <a:lnTo>
                    <a:pt x="284988" y="20764"/>
                  </a:lnTo>
                  <a:close/>
                </a:path>
                <a:path w="285114" h="227330">
                  <a:moveTo>
                    <a:pt x="284988" y="20764"/>
                  </a:moveTo>
                  <a:lnTo>
                    <a:pt x="284988" y="206298"/>
                  </a:lnTo>
                  <a:lnTo>
                    <a:pt x="273790" y="214383"/>
                  </a:lnTo>
                  <a:lnTo>
                    <a:pt x="243254" y="220987"/>
                  </a:lnTo>
                  <a:lnTo>
                    <a:pt x="197961" y="225442"/>
                  </a:lnTo>
                  <a:lnTo>
                    <a:pt x="142493" y="227075"/>
                  </a:lnTo>
                  <a:lnTo>
                    <a:pt x="87026" y="225442"/>
                  </a:lnTo>
                  <a:lnTo>
                    <a:pt x="41733" y="220987"/>
                  </a:lnTo>
                  <a:lnTo>
                    <a:pt x="11197" y="214383"/>
                  </a:lnTo>
                  <a:lnTo>
                    <a:pt x="0" y="206298"/>
                  </a:lnTo>
                  <a:lnTo>
                    <a:pt x="0" y="20764"/>
                  </a:lnTo>
                </a:path>
              </a:pathLst>
            </a:custGeom>
            <a:ln w="9144">
              <a:solidFill>
                <a:srgbClr val="000000"/>
              </a:solidFill>
            </a:ln>
          </p:spPr>
          <p:txBody>
            <a:bodyPr wrap="square" lIns="0" tIns="0" rIns="0" bIns="0" rtlCol="0"/>
            <a:lstStyle/>
            <a:p>
              <a:endParaRPr/>
            </a:p>
          </p:txBody>
        </p:sp>
        <p:sp>
          <p:nvSpPr>
            <p:cNvPr id="295" name="object 219">
              <a:extLst>
                <a:ext uri="{FF2B5EF4-FFF2-40B4-BE49-F238E27FC236}">
                  <a16:creationId xmlns:a16="http://schemas.microsoft.com/office/drawing/2014/main" id="{124C21E2-7F37-A251-058B-F2D5EE459EB0}"/>
                </a:ext>
              </a:extLst>
            </p:cNvPr>
            <p:cNvSpPr/>
            <p:nvPr/>
          </p:nvSpPr>
          <p:spPr>
            <a:xfrm>
              <a:off x="5484875" y="2308293"/>
              <a:ext cx="287020" cy="206375"/>
            </a:xfrm>
            <a:custGeom>
              <a:avLst/>
              <a:gdLst/>
              <a:ahLst/>
              <a:cxnLst/>
              <a:rect l="l" t="t" r="r" b="b"/>
              <a:pathLst>
                <a:path w="287020" h="206375">
                  <a:moveTo>
                    <a:pt x="286512" y="0"/>
                  </a:moveTo>
                  <a:lnTo>
                    <a:pt x="275254" y="8082"/>
                  </a:lnTo>
                  <a:lnTo>
                    <a:pt x="244554" y="14682"/>
                  </a:lnTo>
                  <a:lnTo>
                    <a:pt x="199018" y="19132"/>
                  </a:lnTo>
                  <a:lnTo>
                    <a:pt x="143256" y="20764"/>
                  </a:lnTo>
                  <a:lnTo>
                    <a:pt x="87493" y="19132"/>
                  </a:lnTo>
                  <a:lnTo>
                    <a:pt x="41957" y="14682"/>
                  </a:lnTo>
                  <a:lnTo>
                    <a:pt x="11257" y="8082"/>
                  </a:lnTo>
                  <a:lnTo>
                    <a:pt x="0" y="0"/>
                  </a:lnTo>
                  <a:lnTo>
                    <a:pt x="0" y="185534"/>
                  </a:lnTo>
                  <a:lnTo>
                    <a:pt x="11257" y="193618"/>
                  </a:lnTo>
                  <a:lnTo>
                    <a:pt x="41957" y="200223"/>
                  </a:lnTo>
                  <a:lnTo>
                    <a:pt x="87493" y="204677"/>
                  </a:lnTo>
                  <a:lnTo>
                    <a:pt x="143256" y="206311"/>
                  </a:lnTo>
                  <a:lnTo>
                    <a:pt x="199018" y="204677"/>
                  </a:lnTo>
                  <a:lnTo>
                    <a:pt x="244554" y="200223"/>
                  </a:lnTo>
                  <a:lnTo>
                    <a:pt x="275254" y="193618"/>
                  </a:lnTo>
                  <a:lnTo>
                    <a:pt x="286512" y="185534"/>
                  </a:lnTo>
                  <a:lnTo>
                    <a:pt x="286512" y="0"/>
                  </a:lnTo>
                  <a:close/>
                </a:path>
              </a:pathLst>
            </a:custGeom>
            <a:solidFill>
              <a:srgbClr val="00AF50"/>
            </a:solidFill>
          </p:spPr>
          <p:txBody>
            <a:bodyPr wrap="square" lIns="0" tIns="0" rIns="0" bIns="0" rtlCol="0"/>
            <a:lstStyle/>
            <a:p>
              <a:endParaRPr/>
            </a:p>
          </p:txBody>
        </p:sp>
        <p:sp>
          <p:nvSpPr>
            <p:cNvPr id="296" name="object 220">
              <a:extLst>
                <a:ext uri="{FF2B5EF4-FFF2-40B4-BE49-F238E27FC236}">
                  <a16:creationId xmlns:a16="http://schemas.microsoft.com/office/drawing/2014/main" id="{E40EAA3D-6FCD-BFE8-7732-6DB791D67859}"/>
                </a:ext>
              </a:extLst>
            </p:cNvPr>
            <p:cNvSpPr/>
            <p:nvPr/>
          </p:nvSpPr>
          <p:spPr>
            <a:xfrm>
              <a:off x="5484875" y="2287529"/>
              <a:ext cx="287020" cy="41910"/>
            </a:xfrm>
            <a:custGeom>
              <a:avLst/>
              <a:gdLst/>
              <a:ahLst/>
              <a:cxnLst/>
              <a:rect l="l" t="t" r="r" b="b"/>
              <a:pathLst>
                <a:path w="287020" h="41910">
                  <a:moveTo>
                    <a:pt x="143256" y="0"/>
                  </a:moveTo>
                  <a:lnTo>
                    <a:pt x="87493" y="1631"/>
                  </a:lnTo>
                  <a:lnTo>
                    <a:pt x="41957" y="6081"/>
                  </a:lnTo>
                  <a:lnTo>
                    <a:pt x="11257" y="12681"/>
                  </a:lnTo>
                  <a:lnTo>
                    <a:pt x="0" y="20764"/>
                  </a:lnTo>
                  <a:lnTo>
                    <a:pt x="11257" y="28847"/>
                  </a:lnTo>
                  <a:lnTo>
                    <a:pt x="41957" y="35447"/>
                  </a:lnTo>
                  <a:lnTo>
                    <a:pt x="87493" y="39897"/>
                  </a:lnTo>
                  <a:lnTo>
                    <a:pt x="143256" y="41528"/>
                  </a:lnTo>
                  <a:lnTo>
                    <a:pt x="199018" y="39897"/>
                  </a:lnTo>
                  <a:lnTo>
                    <a:pt x="244554" y="35447"/>
                  </a:lnTo>
                  <a:lnTo>
                    <a:pt x="275254" y="28847"/>
                  </a:lnTo>
                  <a:lnTo>
                    <a:pt x="286512" y="20764"/>
                  </a:lnTo>
                  <a:lnTo>
                    <a:pt x="275254" y="12681"/>
                  </a:lnTo>
                  <a:lnTo>
                    <a:pt x="244554" y="6081"/>
                  </a:lnTo>
                  <a:lnTo>
                    <a:pt x="199018" y="1631"/>
                  </a:lnTo>
                  <a:lnTo>
                    <a:pt x="143256" y="0"/>
                  </a:lnTo>
                  <a:close/>
                </a:path>
              </a:pathLst>
            </a:custGeom>
            <a:solidFill>
              <a:srgbClr val="66D095"/>
            </a:solidFill>
          </p:spPr>
          <p:txBody>
            <a:bodyPr wrap="square" lIns="0" tIns="0" rIns="0" bIns="0" rtlCol="0"/>
            <a:lstStyle/>
            <a:p>
              <a:endParaRPr/>
            </a:p>
          </p:txBody>
        </p:sp>
        <p:sp>
          <p:nvSpPr>
            <p:cNvPr id="297" name="object 221">
              <a:extLst>
                <a:ext uri="{FF2B5EF4-FFF2-40B4-BE49-F238E27FC236}">
                  <a16:creationId xmlns:a16="http://schemas.microsoft.com/office/drawing/2014/main" id="{96E50F69-6F42-828C-0FC5-CE30A576152B}"/>
                </a:ext>
              </a:extLst>
            </p:cNvPr>
            <p:cNvSpPr/>
            <p:nvPr/>
          </p:nvSpPr>
          <p:spPr>
            <a:xfrm>
              <a:off x="5484875" y="2287529"/>
              <a:ext cx="287020" cy="227329"/>
            </a:xfrm>
            <a:custGeom>
              <a:avLst/>
              <a:gdLst/>
              <a:ahLst/>
              <a:cxnLst/>
              <a:rect l="l" t="t" r="r" b="b"/>
              <a:pathLst>
                <a:path w="287020" h="227330">
                  <a:moveTo>
                    <a:pt x="286512" y="20764"/>
                  </a:moveTo>
                  <a:lnTo>
                    <a:pt x="275254" y="28847"/>
                  </a:lnTo>
                  <a:lnTo>
                    <a:pt x="244554" y="35447"/>
                  </a:lnTo>
                  <a:lnTo>
                    <a:pt x="199018" y="39897"/>
                  </a:lnTo>
                  <a:lnTo>
                    <a:pt x="143256" y="41528"/>
                  </a:lnTo>
                  <a:lnTo>
                    <a:pt x="87493" y="39897"/>
                  </a:lnTo>
                  <a:lnTo>
                    <a:pt x="41957" y="35447"/>
                  </a:lnTo>
                  <a:lnTo>
                    <a:pt x="11257" y="28847"/>
                  </a:lnTo>
                  <a:lnTo>
                    <a:pt x="0" y="20764"/>
                  </a:lnTo>
                  <a:lnTo>
                    <a:pt x="11257" y="12681"/>
                  </a:lnTo>
                  <a:lnTo>
                    <a:pt x="41957" y="6081"/>
                  </a:lnTo>
                  <a:lnTo>
                    <a:pt x="87493" y="1631"/>
                  </a:lnTo>
                  <a:lnTo>
                    <a:pt x="143256" y="0"/>
                  </a:lnTo>
                  <a:lnTo>
                    <a:pt x="199018" y="1631"/>
                  </a:lnTo>
                  <a:lnTo>
                    <a:pt x="244554" y="6081"/>
                  </a:lnTo>
                  <a:lnTo>
                    <a:pt x="275254" y="12681"/>
                  </a:lnTo>
                  <a:lnTo>
                    <a:pt x="286512" y="20764"/>
                  </a:lnTo>
                  <a:close/>
                </a:path>
                <a:path w="287020" h="227330">
                  <a:moveTo>
                    <a:pt x="286512" y="20764"/>
                  </a:moveTo>
                  <a:lnTo>
                    <a:pt x="286512" y="206298"/>
                  </a:lnTo>
                  <a:lnTo>
                    <a:pt x="275254" y="214383"/>
                  </a:lnTo>
                  <a:lnTo>
                    <a:pt x="244554" y="220987"/>
                  </a:lnTo>
                  <a:lnTo>
                    <a:pt x="199018" y="225442"/>
                  </a:lnTo>
                  <a:lnTo>
                    <a:pt x="143256" y="227075"/>
                  </a:lnTo>
                  <a:lnTo>
                    <a:pt x="87493" y="225442"/>
                  </a:lnTo>
                  <a:lnTo>
                    <a:pt x="41957" y="220987"/>
                  </a:lnTo>
                  <a:lnTo>
                    <a:pt x="11257" y="214383"/>
                  </a:lnTo>
                  <a:lnTo>
                    <a:pt x="0" y="206298"/>
                  </a:lnTo>
                  <a:lnTo>
                    <a:pt x="0" y="20764"/>
                  </a:lnTo>
                </a:path>
              </a:pathLst>
            </a:custGeom>
            <a:ln w="9144">
              <a:solidFill>
                <a:srgbClr val="000000"/>
              </a:solidFill>
            </a:ln>
          </p:spPr>
          <p:txBody>
            <a:bodyPr wrap="square" lIns="0" tIns="0" rIns="0" bIns="0" rtlCol="0"/>
            <a:lstStyle/>
            <a:p>
              <a:endParaRPr/>
            </a:p>
          </p:txBody>
        </p:sp>
        <p:sp>
          <p:nvSpPr>
            <p:cNvPr id="298" name="object 222">
              <a:extLst>
                <a:ext uri="{FF2B5EF4-FFF2-40B4-BE49-F238E27FC236}">
                  <a16:creationId xmlns:a16="http://schemas.microsoft.com/office/drawing/2014/main" id="{3598C0D9-5881-853F-6ABA-A198A0B8E77C}"/>
                </a:ext>
              </a:extLst>
            </p:cNvPr>
            <p:cNvSpPr/>
            <p:nvPr/>
          </p:nvSpPr>
          <p:spPr>
            <a:xfrm>
              <a:off x="5846063" y="2311479"/>
              <a:ext cx="287020" cy="208279"/>
            </a:xfrm>
            <a:custGeom>
              <a:avLst/>
              <a:gdLst/>
              <a:ahLst/>
              <a:cxnLst/>
              <a:rect l="l" t="t" r="r" b="b"/>
              <a:pathLst>
                <a:path w="287020" h="208280">
                  <a:moveTo>
                    <a:pt x="286512" y="0"/>
                  </a:moveTo>
                  <a:lnTo>
                    <a:pt x="275254" y="8136"/>
                  </a:lnTo>
                  <a:lnTo>
                    <a:pt x="244554" y="14781"/>
                  </a:lnTo>
                  <a:lnTo>
                    <a:pt x="199018" y="19261"/>
                  </a:lnTo>
                  <a:lnTo>
                    <a:pt x="143256" y="20904"/>
                  </a:lnTo>
                  <a:lnTo>
                    <a:pt x="87493" y="19261"/>
                  </a:lnTo>
                  <a:lnTo>
                    <a:pt x="41957" y="14781"/>
                  </a:lnTo>
                  <a:lnTo>
                    <a:pt x="11257" y="8136"/>
                  </a:lnTo>
                  <a:lnTo>
                    <a:pt x="0" y="0"/>
                  </a:lnTo>
                  <a:lnTo>
                    <a:pt x="0" y="186778"/>
                  </a:lnTo>
                  <a:lnTo>
                    <a:pt x="11257" y="194922"/>
                  </a:lnTo>
                  <a:lnTo>
                    <a:pt x="41957" y="201571"/>
                  </a:lnTo>
                  <a:lnTo>
                    <a:pt x="87493" y="206052"/>
                  </a:lnTo>
                  <a:lnTo>
                    <a:pt x="143256" y="207695"/>
                  </a:lnTo>
                  <a:lnTo>
                    <a:pt x="199018" y="206052"/>
                  </a:lnTo>
                  <a:lnTo>
                    <a:pt x="244554" y="201571"/>
                  </a:lnTo>
                  <a:lnTo>
                    <a:pt x="275254" y="194922"/>
                  </a:lnTo>
                  <a:lnTo>
                    <a:pt x="286512" y="186778"/>
                  </a:lnTo>
                  <a:lnTo>
                    <a:pt x="286512" y="0"/>
                  </a:lnTo>
                  <a:close/>
                </a:path>
              </a:pathLst>
            </a:custGeom>
            <a:solidFill>
              <a:srgbClr val="00AF50"/>
            </a:solidFill>
          </p:spPr>
          <p:txBody>
            <a:bodyPr wrap="square" lIns="0" tIns="0" rIns="0" bIns="0" rtlCol="0"/>
            <a:lstStyle/>
            <a:p>
              <a:endParaRPr/>
            </a:p>
          </p:txBody>
        </p:sp>
        <p:sp>
          <p:nvSpPr>
            <p:cNvPr id="299" name="object 223">
              <a:extLst>
                <a:ext uri="{FF2B5EF4-FFF2-40B4-BE49-F238E27FC236}">
                  <a16:creationId xmlns:a16="http://schemas.microsoft.com/office/drawing/2014/main" id="{C43C45C0-1148-3A91-7B7C-87A6D93F8641}"/>
                </a:ext>
              </a:extLst>
            </p:cNvPr>
            <p:cNvSpPr/>
            <p:nvPr/>
          </p:nvSpPr>
          <p:spPr>
            <a:xfrm>
              <a:off x="5846063" y="2290575"/>
              <a:ext cx="287020" cy="41910"/>
            </a:xfrm>
            <a:custGeom>
              <a:avLst/>
              <a:gdLst/>
              <a:ahLst/>
              <a:cxnLst/>
              <a:rect l="l" t="t" r="r" b="b"/>
              <a:pathLst>
                <a:path w="287020" h="41910">
                  <a:moveTo>
                    <a:pt x="143256" y="0"/>
                  </a:moveTo>
                  <a:lnTo>
                    <a:pt x="87493" y="1642"/>
                  </a:lnTo>
                  <a:lnTo>
                    <a:pt x="41957" y="6122"/>
                  </a:lnTo>
                  <a:lnTo>
                    <a:pt x="11257" y="12767"/>
                  </a:lnTo>
                  <a:lnTo>
                    <a:pt x="0" y="20904"/>
                  </a:lnTo>
                  <a:lnTo>
                    <a:pt x="11257" y="29040"/>
                  </a:lnTo>
                  <a:lnTo>
                    <a:pt x="41957" y="35685"/>
                  </a:lnTo>
                  <a:lnTo>
                    <a:pt x="87493" y="40165"/>
                  </a:lnTo>
                  <a:lnTo>
                    <a:pt x="143256" y="41808"/>
                  </a:lnTo>
                  <a:lnTo>
                    <a:pt x="199018" y="40165"/>
                  </a:lnTo>
                  <a:lnTo>
                    <a:pt x="244554" y="35685"/>
                  </a:lnTo>
                  <a:lnTo>
                    <a:pt x="275254" y="29040"/>
                  </a:lnTo>
                  <a:lnTo>
                    <a:pt x="286512" y="20904"/>
                  </a:lnTo>
                  <a:lnTo>
                    <a:pt x="275254" y="12767"/>
                  </a:lnTo>
                  <a:lnTo>
                    <a:pt x="244554" y="6122"/>
                  </a:lnTo>
                  <a:lnTo>
                    <a:pt x="199018" y="1642"/>
                  </a:lnTo>
                  <a:lnTo>
                    <a:pt x="143256" y="0"/>
                  </a:lnTo>
                  <a:close/>
                </a:path>
              </a:pathLst>
            </a:custGeom>
            <a:solidFill>
              <a:srgbClr val="66D095"/>
            </a:solidFill>
          </p:spPr>
          <p:txBody>
            <a:bodyPr wrap="square" lIns="0" tIns="0" rIns="0" bIns="0" rtlCol="0"/>
            <a:lstStyle/>
            <a:p>
              <a:endParaRPr/>
            </a:p>
          </p:txBody>
        </p:sp>
        <p:sp>
          <p:nvSpPr>
            <p:cNvPr id="300" name="object 224">
              <a:extLst>
                <a:ext uri="{FF2B5EF4-FFF2-40B4-BE49-F238E27FC236}">
                  <a16:creationId xmlns:a16="http://schemas.microsoft.com/office/drawing/2014/main" id="{41544510-447C-BEBF-61FD-8AE227A32133}"/>
                </a:ext>
              </a:extLst>
            </p:cNvPr>
            <p:cNvSpPr/>
            <p:nvPr/>
          </p:nvSpPr>
          <p:spPr>
            <a:xfrm>
              <a:off x="5846063" y="2290575"/>
              <a:ext cx="287020" cy="228600"/>
            </a:xfrm>
            <a:custGeom>
              <a:avLst/>
              <a:gdLst/>
              <a:ahLst/>
              <a:cxnLst/>
              <a:rect l="l" t="t" r="r" b="b"/>
              <a:pathLst>
                <a:path w="287020" h="228600">
                  <a:moveTo>
                    <a:pt x="286512" y="20904"/>
                  </a:moveTo>
                  <a:lnTo>
                    <a:pt x="275254" y="29040"/>
                  </a:lnTo>
                  <a:lnTo>
                    <a:pt x="244554" y="35685"/>
                  </a:lnTo>
                  <a:lnTo>
                    <a:pt x="199018" y="40165"/>
                  </a:lnTo>
                  <a:lnTo>
                    <a:pt x="143256" y="41808"/>
                  </a:lnTo>
                  <a:lnTo>
                    <a:pt x="87493" y="40165"/>
                  </a:lnTo>
                  <a:lnTo>
                    <a:pt x="41957" y="35685"/>
                  </a:lnTo>
                  <a:lnTo>
                    <a:pt x="11257" y="29040"/>
                  </a:lnTo>
                  <a:lnTo>
                    <a:pt x="0" y="20904"/>
                  </a:lnTo>
                  <a:lnTo>
                    <a:pt x="11257" y="12767"/>
                  </a:lnTo>
                  <a:lnTo>
                    <a:pt x="41957" y="6122"/>
                  </a:lnTo>
                  <a:lnTo>
                    <a:pt x="87493" y="1642"/>
                  </a:lnTo>
                  <a:lnTo>
                    <a:pt x="143256" y="0"/>
                  </a:lnTo>
                  <a:lnTo>
                    <a:pt x="199018" y="1642"/>
                  </a:lnTo>
                  <a:lnTo>
                    <a:pt x="244554" y="6122"/>
                  </a:lnTo>
                  <a:lnTo>
                    <a:pt x="275254" y="12767"/>
                  </a:lnTo>
                  <a:lnTo>
                    <a:pt x="286512" y="20904"/>
                  </a:lnTo>
                  <a:close/>
                </a:path>
                <a:path w="287020" h="228600">
                  <a:moveTo>
                    <a:pt x="286512" y="20904"/>
                  </a:moveTo>
                  <a:lnTo>
                    <a:pt x="286512" y="207683"/>
                  </a:lnTo>
                  <a:lnTo>
                    <a:pt x="275254" y="215826"/>
                  </a:lnTo>
                  <a:lnTo>
                    <a:pt x="244554" y="222475"/>
                  </a:lnTo>
                  <a:lnTo>
                    <a:pt x="199018" y="226956"/>
                  </a:lnTo>
                  <a:lnTo>
                    <a:pt x="143256" y="228600"/>
                  </a:lnTo>
                  <a:lnTo>
                    <a:pt x="87493" y="226956"/>
                  </a:lnTo>
                  <a:lnTo>
                    <a:pt x="41957" y="222475"/>
                  </a:lnTo>
                  <a:lnTo>
                    <a:pt x="11257" y="215826"/>
                  </a:lnTo>
                  <a:lnTo>
                    <a:pt x="0" y="207683"/>
                  </a:lnTo>
                  <a:lnTo>
                    <a:pt x="0" y="20904"/>
                  </a:lnTo>
                </a:path>
              </a:pathLst>
            </a:custGeom>
            <a:ln w="9144">
              <a:solidFill>
                <a:srgbClr val="000000"/>
              </a:solidFill>
            </a:ln>
          </p:spPr>
          <p:txBody>
            <a:bodyPr wrap="square" lIns="0" tIns="0" rIns="0" bIns="0" rtlCol="0"/>
            <a:lstStyle/>
            <a:p>
              <a:endParaRPr/>
            </a:p>
          </p:txBody>
        </p:sp>
      </p:grpSp>
      <p:sp>
        <p:nvSpPr>
          <p:cNvPr id="301" name="object 225">
            <a:extLst>
              <a:ext uri="{FF2B5EF4-FFF2-40B4-BE49-F238E27FC236}">
                <a16:creationId xmlns:a16="http://schemas.microsoft.com/office/drawing/2014/main" id="{EC31B535-D4C9-F31C-0076-DB5F5D8B6A27}"/>
              </a:ext>
            </a:extLst>
          </p:cNvPr>
          <p:cNvSpPr txBox="1"/>
          <p:nvPr/>
        </p:nvSpPr>
        <p:spPr>
          <a:xfrm>
            <a:off x="5459494" y="1993359"/>
            <a:ext cx="711200" cy="299720"/>
          </a:xfrm>
          <a:prstGeom prst="rect">
            <a:avLst/>
          </a:prstGeom>
        </p:spPr>
        <p:txBody>
          <a:bodyPr vert="horz" wrap="square" lIns="0" tIns="12700" rIns="0" bIns="0" rtlCol="0">
            <a:spAutoFit/>
          </a:bodyPr>
          <a:lstStyle/>
          <a:p>
            <a:pPr marL="12700" marR="5080">
              <a:lnSpc>
                <a:spcPct val="100000"/>
              </a:lnSpc>
              <a:spcBef>
                <a:spcPts val="100"/>
              </a:spcBef>
            </a:pPr>
            <a:r>
              <a:rPr sz="900" b="1" dirty="0">
                <a:latin typeface="メイリオ"/>
                <a:cs typeface="メイリオ"/>
              </a:rPr>
              <a:t>北海道電力㈱ 泊発電所</a:t>
            </a:r>
            <a:endParaRPr sz="900">
              <a:latin typeface="メイリオ"/>
              <a:cs typeface="メイリオ"/>
            </a:endParaRPr>
          </a:p>
        </p:txBody>
      </p:sp>
      <p:sp>
        <p:nvSpPr>
          <p:cNvPr id="302" name="object 226">
            <a:extLst>
              <a:ext uri="{FF2B5EF4-FFF2-40B4-BE49-F238E27FC236}">
                <a16:creationId xmlns:a16="http://schemas.microsoft.com/office/drawing/2014/main" id="{CF755804-B312-4403-E2AD-1E457D26B555}"/>
              </a:ext>
            </a:extLst>
          </p:cNvPr>
          <p:cNvSpPr txBox="1"/>
          <p:nvPr/>
        </p:nvSpPr>
        <p:spPr>
          <a:xfrm>
            <a:off x="6258695" y="1904693"/>
            <a:ext cx="952500" cy="537845"/>
          </a:xfrm>
          <a:prstGeom prst="rect">
            <a:avLst/>
          </a:prstGeom>
        </p:spPr>
        <p:txBody>
          <a:bodyPr vert="horz" wrap="square" lIns="0" tIns="55244" rIns="0" bIns="0" rtlCol="0">
            <a:spAutoFit/>
          </a:bodyPr>
          <a:lstStyle/>
          <a:p>
            <a:pPr algn="ctr">
              <a:lnSpc>
                <a:spcPct val="100000"/>
              </a:lnSpc>
              <a:spcBef>
                <a:spcPts val="434"/>
              </a:spcBef>
              <a:tabLst>
                <a:tab pos="377190" algn="l"/>
                <a:tab pos="737870" algn="l"/>
              </a:tabLst>
            </a:pPr>
            <a:r>
              <a:rPr sz="900" b="1" i="1" dirty="0">
                <a:latin typeface="メイリオ"/>
                <a:cs typeface="メイリオ"/>
              </a:rPr>
              <a:t>58	</a:t>
            </a:r>
            <a:r>
              <a:rPr sz="1350" b="1" i="1" baseline="3086" dirty="0">
                <a:latin typeface="メイリオ"/>
                <a:cs typeface="メイリオ"/>
              </a:rPr>
              <a:t>58	</a:t>
            </a:r>
            <a:r>
              <a:rPr sz="900" b="1" i="1" dirty="0">
                <a:latin typeface="メイリオ"/>
                <a:cs typeface="メイリオ"/>
              </a:rPr>
              <a:t>91</a:t>
            </a:r>
            <a:endParaRPr sz="900">
              <a:latin typeface="メイリオ"/>
              <a:cs typeface="メイリオ"/>
            </a:endParaRPr>
          </a:p>
          <a:p>
            <a:pPr algn="ctr">
              <a:lnSpc>
                <a:spcPct val="100000"/>
              </a:lnSpc>
              <a:spcBef>
                <a:spcPts val="375"/>
              </a:spcBef>
              <a:tabLst>
                <a:tab pos="391160" algn="l"/>
                <a:tab pos="751840" algn="l"/>
              </a:tabLst>
            </a:pPr>
            <a:r>
              <a:rPr sz="1000" b="1" dirty="0">
                <a:solidFill>
                  <a:srgbClr val="FFFFFF"/>
                </a:solidFill>
                <a:latin typeface="ＭＳ Ｐゴシック"/>
                <a:cs typeface="ＭＳ Ｐゴシック"/>
              </a:rPr>
              <a:t>３２	</a:t>
            </a:r>
            <a:r>
              <a:rPr sz="1500" b="1" baseline="2777" dirty="0">
                <a:solidFill>
                  <a:srgbClr val="FFFFFF"/>
                </a:solidFill>
                <a:latin typeface="ＭＳ Ｐゴシック"/>
                <a:cs typeface="ＭＳ Ｐゴシック"/>
              </a:rPr>
              <a:t>３０	</a:t>
            </a:r>
            <a:r>
              <a:rPr sz="1000" b="1" dirty="0">
                <a:solidFill>
                  <a:srgbClr val="FFFFFF"/>
                </a:solidFill>
                <a:latin typeface="ＭＳ Ｐゴシック"/>
                <a:cs typeface="ＭＳ Ｐゴシック"/>
              </a:rPr>
              <a:t>１１</a:t>
            </a:r>
            <a:endParaRPr sz="1000">
              <a:latin typeface="ＭＳ Ｐゴシック"/>
              <a:cs typeface="ＭＳ Ｐゴシック"/>
            </a:endParaRPr>
          </a:p>
          <a:p>
            <a:pPr marL="39370" algn="ctr">
              <a:lnSpc>
                <a:spcPct val="100000"/>
              </a:lnSpc>
              <a:spcBef>
                <a:spcPts val="440"/>
              </a:spcBef>
            </a:pPr>
            <a:r>
              <a:rPr sz="500" spc="-5" dirty="0">
                <a:latin typeface="メイリオ"/>
                <a:cs typeface="メイリオ"/>
              </a:rPr>
              <a:t>(2013.7.8)</a:t>
            </a:r>
            <a:endParaRPr sz="500">
              <a:latin typeface="メイリオ"/>
              <a:cs typeface="メイリオ"/>
            </a:endParaRPr>
          </a:p>
        </p:txBody>
      </p:sp>
      <p:grpSp>
        <p:nvGrpSpPr>
          <p:cNvPr id="303" name="object 227">
            <a:extLst>
              <a:ext uri="{FF2B5EF4-FFF2-40B4-BE49-F238E27FC236}">
                <a16:creationId xmlns:a16="http://schemas.microsoft.com/office/drawing/2014/main" id="{915A7838-95BC-A03C-678A-44F5CA16BE7F}"/>
              </a:ext>
            </a:extLst>
          </p:cNvPr>
          <p:cNvGrpSpPr/>
          <p:nvPr/>
        </p:nvGrpSpPr>
        <p:grpSpPr>
          <a:xfrm>
            <a:off x="9449665" y="4037340"/>
            <a:ext cx="294640" cy="236854"/>
            <a:chOff x="8334565" y="4238058"/>
            <a:chExt cx="294640" cy="236854"/>
          </a:xfrm>
        </p:grpSpPr>
        <p:sp>
          <p:nvSpPr>
            <p:cNvPr id="304" name="object 228">
              <a:extLst>
                <a:ext uri="{FF2B5EF4-FFF2-40B4-BE49-F238E27FC236}">
                  <a16:creationId xmlns:a16="http://schemas.microsoft.com/office/drawing/2014/main" id="{5B5DF572-A409-C135-2786-699DEE249B8A}"/>
                </a:ext>
              </a:extLst>
            </p:cNvPr>
            <p:cNvSpPr/>
            <p:nvPr/>
          </p:nvSpPr>
          <p:spPr>
            <a:xfrm>
              <a:off x="8339328" y="4263585"/>
              <a:ext cx="285115" cy="206375"/>
            </a:xfrm>
            <a:custGeom>
              <a:avLst/>
              <a:gdLst/>
              <a:ahLst/>
              <a:cxnLst/>
              <a:rect l="l" t="t" r="r" b="b"/>
              <a:pathLst>
                <a:path w="285115" h="206375">
                  <a:moveTo>
                    <a:pt x="284988" y="0"/>
                  </a:moveTo>
                  <a:lnTo>
                    <a:pt x="273790" y="8082"/>
                  </a:lnTo>
                  <a:lnTo>
                    <a:pt x="243254" y="14682"/>
                  </a:lnTo>
                  <a:lnTo>
                    <a:pt x="197961" y="19132"/>
                  </a:lnTo>
                  <a:lnTo>
                    <a:pt x="142494" y="20764"/>
                  </a:lnTo>
                  <a:lnTo>
                    <a:pt x="87026" y="19132"/>
                  </a:lnTo>
                  <a:lnTo>
                    <a:pt x="41733" y="14682"/>
                  </a:lnTo>
                  <a:lnTo>
                    <a:pt x="11197" y="8082"/>
                  </a:lnTo>
                  <a:lnTo>
                    <a:pt x="0" y="0"/>
                  </a:lnTo>
                  <a:lnTo>
                    <a:pt x="0" y="185534"/>
                  </a:lnTo>
                  <a:lnTo>
                    <a:pt x="11197" y="193618"/>
                  </a:lnTo>
                  <a:lnTo>
                    <a:pt x="41733" y="200223"/>
                  </a:lnTo>
                  <a:lnTo>
                    <a:pt x="87026" y="204677"/>
                  </a:lnTo>
                  <a:lnTo>
                    <a:pt x="142494" y="206311"/>
                  </a:lnTo>
                  <a:lnTo>
                    <a:pt x="197961" y="204677"/>
                  </a:lnTo>
                  <a:lnTo>
                    <a:pt x="243254" y="200223"/>
                  </a:lnTo>
                  <a:lnTo>
                    <a:pt x="273790" y="193618"/>
                  </a:lnTo>
                  <a:lnTo>
                    <a:pt x="284988" y="185534"/>
                  </a:lnTo>
                  <a:lnTo>
                    <a:pt x="284988" y="0"/>
                  </a:lnTo>
                  <a:close/>
                </a:path>
              </a:pathLst>
            </a:custGeom>
            <a:solidFill>
              <a:srgbClr val="00AFEF"/>
            </a:solidFill>
          </p:spPr>
          <p:txBody>
            <a:bodyPr wrap="square" lIns="0" tIns="0" rIns="0" bIns="0" rtlCol="0"/>
            <a:lstStyle/>
            <a:p>
              <a:endParaRPr/>
            </a:p>
          </p:txBody>
        </p:sp>
        <p:sp>
          <p:nvSpPr>
            <p:cNvPr id="305" name="object 229">
              <a:extLst>
                <a:ext uri="{FF2B5EF4-FFF2-40B4-BE49-F238E27FC236}">
                  <a16:creationId xmlns:a16="http://schemas.microsoft.com/office/drawing/2014/main" id="{5E7A28FF-6CE5-7E4A-020A-4AED1FB44636}"/>
                </a:ext>
              </a:extLst>
            </p:cNvPr>
            <p:cNvSpPr/>
            <p:nvPr/>
          </p:nvSpPr>
          <p:spPr>
            <a:xfrm>
              <a:off x="8339328" y="4242821"/>
              <a:ext cx="285115" cy="41910"/>
            </a:xfrm>
            <a:custGeom>
              <a:avLst/>
              <a:gdLst/>
              <a:ahLst/>
              <a:cxnLst/>
              <a:rect l="l" t="t" r="r" b="b"/>
              <a:pathLst>
                <a:path w="285115" h="41910">
                  <a:moveTo>
                    <a:pt x="142494" y="0"/>
                  </a:moveTo>
                  <a:lnTo>
                    <a:pt x="87026" y="1631"/>
                  </a:lnTo>
                  <a:lnTo>
                    <a:pt x="41733" y="6081"/>
                  </a:lnTo>
                  <a:lnTo>
                    <a:pt x="11197" y="12681"/>
                  </a:lnTo>
                  <a:lnTo>
                    <a:pt x="0" y="20764"/>
                  </a:lnTo>
                  <a:lnTo>
                    <a:pt x="11197" y="28847"/>
                  </a:lnTo>
                  <a:lnTo>
                    <a:pt x="41733" y="35447"/>
                  </a:lnTo>
                  <a:lnTo>
                    <a:pt x="87026" y="39897"/>
                  </a:lnTo>
                  <a:lnTo>
                    <a:pt x="142494" y="41528"/>
                  </a:lnTo>
                  <a:lnTo>
                    <a:pt x="197961" y="39897"/>
                  </a:lnTo>
                  <a:lnTo>
                    <a:pt x="243254" y="35447"/>
                  </a:lnTo>
                  <a:lnTo>
                    <a:pt x="273790" y="28847"/>
                  </a:lnTo>
                  <a:lnTo>
                    <a:pt x="284988" y="20764"/>
                  </a:lnTo>
                  <a:lnTo>
                    <a:pt x="273790" y="12681"/>
                  </a:lnTo>
                  <a:lnTo>
                    <a:pt x="243254" y="6081"/>
                  </a:lnTo>
                  <a:lnTo>
                    <a:pt x="197961" y="1631"/>
                  </a:lnTo>
                  <a:lnTo>
                    <a:pt x="142494" y="0"/>
                  </a:lnTo>
                  <a:close/>
                </a:path>
              </a:pathLst>
            </a:custGeom>
            <a:solidFill>
              <a:srgbClr val="66D0F6"/>
            </a:solidFill>
          </p:spPr>
          <p:txBody>
            <a:bodyPr wrap="square" lIns="0" tIns="0" rIns="0" bIns="0" rtlCol="0"/>
            <a:lstStyle/>
            <a:p>
              <a:endParaRPr/>
            </a:p>
          </p:txBody>
        </p:sp>
        <p:sp>
          <p:nvSpPr>
            <p:cNvPr id="306" name="object 230">
              <a:extLst>
                <a:ext uri="{FF2B5EF4-FFF2-40B4-BE49-F238E27FC236}">
                  <a16:creationId xmlns:a16="http://schemas.microsoft.com/office/drawing/2014/main" id="{5553BA60-A4A1-DA7E-1529-8FB88FEDC8C7}"/>
                </a:ext>
              </a:extLst>
            </p:cNvPr>
            <p:cNvSpPr/>
            <p:nvPr/>
          </p:nvSpPr>
          <p:spPr>
            <a:xfrm>
              <a:off x="8339328" y="4242821"/>
              <a:ext cx="285115" cy="227329"/>
            </a:xfrm>
            <a:custGeom>
              <a:avLst/>
              <a:gdLst/>
              <a:ahLst/>
              <a:cxnLst/>
              <a:rect l="l" t="t" r="r" b="b"/>
              <a:pathLst>
                <a:path w="285115" h="227329">
                  <a:moveTo>
                    <a:pt x="284988" y="20764"/>
                  </a:moveTo>
                  <a:lnTo>
                    <a:pt x="273790" y="28847"/>
                  </a:lnTo>
                  <a:lnTo>
                    <a:pt x="243254" y="35447"/>
                  </a:lnTo>
                  <a:lnTo>
                    <a:pt x="197961" y="39897"/>
                  </a:lnTo>
                  <a:lnTo>
                    <a:pt x="142494" y="41528"/>
                  </a:lnTo>
                  <a:lnTo>
                    <a:pt x="87026" y="39897"/>
                  </a:lnTo>
                  <a:lnTo>
                    <a:pt x="41733" y="35447"/>
                  </a:lnTo>
                  <a:lnTo>
                    <a:pt x="11197" y="28847"/>
                  </a:lnTo>
                  <a:lnTo>
                    <a:pt x="0" y="20764"/>
                  </a:lnTo>
                  <a:lnTo>
                    <a:pt x="11197" y="12681"/>
                  </a:lnTo>
                  <a:lnTo>
                    <a:pt x="41733" y="6081"/>
                  </a:lnTo>
                  <a:lnTo>
                    <a:pt x="87026" y="1631"/>
                  </a:lnTo>
                  <a:lnTo>
                    <a:pt x="142494" y="0"/>
                  </a:lnTo>
                  <a:lnTo>
                    <a:pt x="197961" y="1631"/>
                  </a:lnTo>
                  <a:lnTo>
                    <a:pt x="243254" y="6081"/>
                  </a:lnTo>
                  <a:lnTo>
                    <a:pt x="273790" y="12681"/>
                  </a:lnTo>
                  <a:lnTo>
                    <a:pt x="284988" y="20764"/>
                  </a:lnTo>
                  <a:close/>
                </a:path>
                <a:path w="285115" h="227329">
                  <a:moveTo>
                    <a:pt x="284988" y="20764"/>
                  </a:moveTo>
                  <a:lnTo>
                    <a:pt x="284988" y="206298"/>
                  </a:lnTo>
                  <a:lnTo>
                    <a:pt x="273790" y="214383"/>
                  </a:lnTo>
                  <a:lnTo>
                    <a:pt x="243254" y="220987"/>
                  </a:lnTo>
                  <a:lnTo>
                    <a:pt x="197961" y="225442"/>
                  </a:lnTo>
                  <a:lnTo>
                    <a:pt x="142494" y="227075"/>
                  </a:lnTo>
                  <a:lnTo>
                    <a:pt x="87026" y="225442"/>
                  </a:lnTo>
                  <a:lnTo>
                    <a:pt x="41733" y="220987"/>
                  </a:lnTo>
                  <a:lnTo>
                    <a:pt x="11197" y="214383"/>
                  </a:lnTo>
                  <a:lnTo>
                    <a:pt x="0" y="206298"/>
                  </a:lnTo>
                  <a:lnTo>
                    <a:pt x="0" y="20764"/>
                  </a:lnTo>
                </a:path>
              </a:pathLst>
            </a:custGeom>
            <a:ln w="9144">
              <a:solidFill>
                <a:srgbClr val="000000"/>
              </a:solidFill>
            </a:ln>
          </p:spPr>
          <p:txBody>
            <a:bodyPr wrap="square" lIns="0" tIns="0" rIns="0" bIns="0" rtlCol="0"/>
            <a:lstStyle/>
            <a:p>
              <a:endParaRPr/>
            </a:p>
          </p:txBody>
        </p:sp>
      </p:grpSp>
      <p:sp>
        <p:nvSpPr>
          <p:cNvPr id="307" name="object 231">
            <a:extLst>
              <a:ext uri="{FF2B5EF4-FFF2-40B4-BE49-F238E27FC236}">
                <a16:creationId xmlns:a16="http://schemas.microsoft.com/office/drawing/2014/main" id="{F83E3EF5-564B-5CEF-95C4-6AA1CFA9BCD0}"/>
              </a:ext>
            </a:extLst>
          </p:cNvPr>
          <p:cNvSpPr txBox="1"/>
          <p:nvPr/>
        </p:nvSpPr>
        <p:spPr>
          <a:xfrm>
            <a:off x="9412731" y="3363039"/>
            <a:ext cx="404495" cy="893444"/>
          </a:xfrm>
          <a:prstGeom prst="rect">
            <a:avLst/>
          </a:prstGeom>
        </p:spPr>
        <p:txBody>
          <a:bodyPr vert="horz" wrap="square" lIns="0" tIns="52069" rIns="0" bIns="0" rtlCol="0">
            <a:spAutoFit/>
          </a:bodyPr>
          <a:lstStyle/>
          <a:p>
            <a:pPr marR="48260" algn="ctr">
              <a:lnSpc>
                <a:spcPct val="100000"/>
              </a:lnSpc>
              <a:spcBef>
                <a:spcPts val="409"/>
              </a:spcBef>
            </a:pPr>
            <a:r>
              <a:rPr sz="900" b="1" i="1" dirty="0">
                <a:latin typeface="メイリオ"/>
                <a:cs typeface="メイリオ"/>
              </a:rPr>
              <a:t>110</a:t>
            </a:r>
            <a:endParaRPr sz="900">
              <a:latin typeface="メイリオ"/>
              <a:cs typeface="メイリオ"/>
            </a:endParaRPr>
          </a:p>
          <a:p>
            <a:pPr marR="30480" algn="ctr">
              <a:lnSpc>
                <a:spcPct val="100000"/>
              </a:lnSpc>
              <a:spcBef>
                <a:spcPts val="345"/>
              </a:spcBef>
            </a:pPr>
            <a:r>
              <a:rPr sz="1000" b="1" spc="5" dirty="0">
                <a:solidFill>
                  <a:srgbClr val="FFFFFF"/>
                </a:solidFill>
                <a:latin typeface="ＭＳ Ｐゴシック"/>
                <a:cs typeface="ＭＳ Ｐゴシック"/>
              </a:rPr>
              <a:t>１５</a:t>
            </a:r>
            <a:endParaRPr sz="1000">
              <a:latin typeface="ＭＳ Ｐゴシック"/>
              <a:cs typeface="ＭＳ Ｐゴシック"/>
            </a:endParaRPr>
          </a:p>
          <a:p>
            <a:pPr algn="ctr">
              <a:lnSpc>
                <a:spcPct val="100000"/>
              </a:lnSpc>
              <a:spcBef>
                <a:spcPts val="250"/>
              </a:spcBef>
            </a:pPr>
            <a:r>
              <a:rPr sz="500" spc="-5" dirty="0">
                <a:latin typeface="メイリオ"/>
                <a:cs typeface="メイリオ"/>
              </a:rPr>
              <a:t>(2014.6.10)</a:t>
            </a:r>
            <a:endParaRPr sz="500">
              <a:latin typeface="メイリオ"/>
              <a:cs typeface="メイリオ"/>
            </a:endParaRPr>
          </a:p>
          <a:p>
            <a:pPr marR="28575" algn="ctr">
              <a:lnSpc>
                <a:spcPct val="100000"/>
              </a:lnSpc>
              <a:spcBef>
                <a:spcPts val="425"/>
              </a:spcBef>
            </a:pPr>
            <a:r>
              <a:rPr sz="900" b="1" i="1" dirty="0">
                <a:latin typeface="メイリオ"/>
                <a:cs typeface="メイリオ"/>
              </a:rPr>
              <a:t>83</a:t>
            </a:r>
            <a:endParaRPr sz="900">
              <a:latin typeface="メイリオ"/>
              <a:cs typeface="メイリオ"/>
            </a:endParaRPr>
          </a:p>
          <a:p>
            <a:pPr marR="12700" algn="ctr">
              <a:lnSpc>
                <a:spcPct val="100000"/>
              </a:lnSpc>
              <a:spcBef>
                <a:spcPts val="340"/>
              </a:spcBef>
            </a:pPr>
            <a:r>
              <a:rPr sz="1000" b="1" spc="5" dirty="0">
                <a:solidFill>
                  <a:srgbClr val="FFFFFF"/>
                </a:solidFill>
                <a:latin typeface="ＭＳ Ｐゴシック"/>
                <a:cs typeface="ＭＳ Ｐゴシック"/>
              </a:rPr>
              <a:t>１９</a:t>
            </a:r>
            <a:endParaRPr sz="1000">
              <a:latin typeface="ＭＳ Ｐゴシック"/>
              <a:cs typeface="ＭＳ Ｐゴシック"/>
            </a:endParaRPr>
          </a:p>
        </p:txBody>
      </p:sp>
      <p:grpSp>
        <p:nvGrpSpPr>
          <p:cNvPr id="308" name="object 232">
            <a:extLst>
              <a:ext uri="{FF2B5EF4-FFF2-40B4-BE49-F238E27FC236}">
                <a16:creationId xmlns:a16="http://schemas.microsoft.com/office/drawing/2014/main" id="{861E26A2-83D2-B09A-0FF9-E3C9CAF45F03}"/>
              </a:ext>
            </a:extLst>
          </p:cNvPr>
          <p:cNvGrpSpPr/>
          <p:nvPr/>
        </p:nvGrpSpPr>
        <p:grpSpPr>
          <a:xfrm>
            <a:off x="2166469" y="2295593"/>
            <a:ext cx="779145" cy="492759"/>
            <a:chOff x="1051369" y="2496311"/>
            <a:chExt cx="779145" cy="492759"/>
          </a:xfrm>
        </p:grpSpPr>
        <p:sp>
          <p:nvSpPr>
            <p:cNvPr id="309" name="object 233">
              <a:extLst>
                <a:ext uri="{FF2B5EF4-FFF2-40B4-BE49-F238E27FC236}">
                  <a16:creationId xmlns:a16="http://schemas.microsoft.com/office/drawing/2014/main" id="{E1F3A2C8-FA36-659D-83D1-591A606F9FCD}"/>
                </a:ext>
              </a:extLst>
            </p:cNvPr>
            <p:cNvSpPr/>
            <p:nvPr/>
          </p:nvSpPr>
          <p:spPr>
            <a:xfrm>
              <a:off x="1338072" y="2496311"/>
              <a:ext cx="492759" cy="492759"/>
            </a:xfrm>
            <a:custGeom>
              <a:avLst/>
              <a:gdLst/>
              <a:ahLst/>
              <a:cxnLst/>
              <a:rect l="l" t="t" r="r" b="b"/>
              <a:pathLst>
                <a:path w="492760" h="492760">
                  <a:moveTo>
                    <a:pt x="246126" y="0"/>
                  </a:moveTo>
                  <a:lnTo>
                    <a:pt x="196524" y="5000"/>
                  </a:lnTo>
                  <a:lnTo>
                    <a:pt x="150324" y="19342"/>
                  </a:lnTo>
                  <a:lnTo>
                    <a:pt x="108516" y="42035"/>
                  </a:lnTo>
                  <a:lnTo>
                    <a:pt x="72089" y="72089"/>
                  </a:lnTo>
                  <a:lnTo>
                    <a:pt x="42035" y="108516"/>
                  </a:lnTo>
                  <a:lnTo>
                    <a:pt x="19342" y="150324"/>
                  </a:lnTo>
                  <a:lnTo>
                    <a:pt x="5000" y="196524"/>
                  </a:lnTo>
                  <a:lnTo>
                    <a:pt x="0" y="246125"/>
                  </a:lnTo>
                  <a:lnTo>
                    <a:pt x="5000" y="295727"/>
                  </a:lnTo>
                  <a:lnTo>
                    <a:pt x="19342" y="341927"/>
                  </a:lnTo>
                  <a:lnTo>
                    <a:pt x="42035" y="383735"/>
                  </a:lnTo>
                  <a:lnTo>
                    <a:pt x="72089" y="420162"/>
                  </a:lnTo>
                  <a:lnTo>
                    <a:pt x="108516" y="450216"/>
                  </a:lnTo>
                  <a:lnTo>
                    <a:pt x="150324" y="472909"/>
                  </a:lnTo>
                  <a:lnTo>
                    <a:pt x="196524" y="487251"/>
                  </a:lnTo>
                  <a:lnTo>
                    <a:pt x="246126" y="492251"/>
                  </a:lnTo>
                  <a:lnTo>
                    <a:pt x="295727" y="487251"/>
                  </a:lnTo>
                  <a:lnTo>
                    <a:pt x="341927" y="472909"/>
                  </a:lnTo>
                  <a:lnTo>
                    <a:pt x="383735" y="450216"/>
                  </a:lnTo>
                  <a:lnTo>
                    <a:pt x="420162" y="420162"/>
                  </a:lnTo>
                  <a:lnTo>
                    <a:pt x="450216" y="383735"/>
                  </a:lnTo>
                  <a:lnTo>
                    <a:pt x="472909" y="341927"/>
                  </a:lnTo>
                  <a:lnTo>
                    <a:pt x="487251" y="295727"/>
                  </a:lnTo>
                  <a:lnTo>
                    <a:pt x="492252" y="246125"/>
                  </a:lnTo>
                  <a:lnTo>
                    <a:pt x="487251" y="196524"/>
                  </a:lnTo>
                  <a:lnTo>
                    <a:pt x="472909" y="150324"/>
                  </a:lnTo>
                  <a:lnTo>
                    <a:pt x="450216" y="108516"/>
                  </a:lnTo>
                  <a:lnTo>
                    <a:pt x="420162" y="72089"/>
                  </a:lnTo>
                  <a:lnTo>
                    <a:pt x="383735" y="42035"/>
                  </a:lnTo>
                  <a:lnTo>
                    <a:pt x="341927" y="19342"/>
                  </a:lnTo>
                  <a:lnTo>
                    <a:pt x="295727" y="5000"/>
                  </a:lnTo>
                  <a:lnTo>
                    <a:pt x="246126" y="0"/>
                  </a:lnTo>
                  <a:close/>
                </a:path>
              </a:pathLst>
            </a:custGeom>
            <a:solidFill>
              <a:srgbClr val="F9C090"/>
            </a:solidFill>
          </p:spPr>
          <p:txBody>
            <a:bodyPr wrap="square" lIns="0" tIns="0" rIns="0" bIns="0" rtlCol="0"/>
            <a:lstStyle/>
            <a:p>
              <a:endParaRPr/>
            </a:p>
          </p:txBody>
        </p:sp>
        <p:sp>
          <p:nvSpPr>
            <p:cNvPr id="310" name="object 234">
              <a:extLst>
                <a:ext uri="{FF2B5EF4-FFF2-40B4-BE49-F238E27FC236}">
                  <a16:creationId xmlns:a16="http://schemas.microsoft.com/office/drawing/2014/main" id="{50ABE01F-4185-1B04-B69F-26C004363273}"/>
                </a:ext>
              </a:extLst>
            </p:cNvPr>
            <p:cNvSpPr/>
            <p:nvPr/>
          </p:nvSpPr>
          <p:spPr>
            <a:xfrm>
              <a:off x="1056132" y="2663385"/>
              <a:ext cx="287020" cy="206375"/>
            </a:xfrm>
            <a:custGeom>
              <a:avLst/>
              <a:gdLst/>
              <a:ahLst/>
              <a:cxnLst/>
              <a:rect l="l" t="t" r="r" b="b"/>
              <a:pathLst>
                <a:path w="287019" h="206375">
                  <a:moveTo>
                    <a:pt x="286512" y="0"/>
                  </a:moveTo>
                  <a:lnTo>
                    <a:pt x="275254" y="8082"/>
                  </a:lnTo>
                  <a:lnTo>
                    <a:pt x="244554" y="14682"/>
                  </a:lnTo>
                  <a:lnTo>
                    <a:pt x="199018" y="19132"/>
                  </a:lnTo>
                  <a:lnTo>
                    <a:pt x="143256" y="20764"/>
                  </a:lnTo>
                  <a:lnTo>
                    <a:pt x="87493" y="19132"/>
                  </a:lnTo>
                  <a:lnTo>
                    <a:pt x="41957" y="14682"/>
                  </a:lnTo>
                  <a:lnTo>
                    <a:pt x="11257" y="8082"/>
                  </a:lnTo>
                  <a:lnTo>
                    <a:pt x="0" y="0"/>
                  </a:lnTo>
                  <a:lnTo>
                    <a:pt x="0" y="185534"/>
                  </a:lnTo>
                  <a:lnTo>
                    <a:pt x="11257" y="193618"/>
                  </a:lnTo>
                  <a:lnTo>
                    <a:pt x="41957" y="200223"/>
                  </a:lnTo>
                  <a:lnTo>
                    <a:pt x="87493" y="204677"/>
                  </a:lnTo>
                  <a:lnTo>
                    <a:pt x="143256" y="206311"/>
                  </a:lnTo>
                  <a:lnTo>
                    <a:pt x="199018" y="204677"/>
                  </a:lnTo>
                  <a:lnTo>
                    <a:pt x="244554" y="200223"/>
                  </a:lnTo>
                  <a:lnTo>
                    <a:pt x="275254" y="193618"/>
                  </a:lnTo>
                  <a:lnTo>
                    <a:pt x="286512" y="185534"/>
                  </a:lnTo>
                  <a:lnTo>
                    <a:pt x="286512" y="0"/>
                  </a:lnTo>
                  <a:close/>
                </a:path>
              </a:pathLst>
            </a:custGeom>
            <a:solidFill>
              <a:srgbClr val="00AFEF"/>
            </a:solidFill>
          </p:spPr>
          <p:txBody>
            <a:bodyPr wrap="square" lIns="0" tIns="0" rIns="0" bIns="0" rtlCol="0"/>
            <a:lstStyle/>
            <a:p>
              <a:endParaRPr/>
            </a:p>
          </p:txBody>
        </p:sp>
        <p:sp>
          <p:nvSpPr>
            <p:cNvPr id="311" name="object 235">
              <a:extLst>
                <a:ext uri="{FF2B5EF4-FFF2-40B4-BE49-F238E27FC236}">
                  <a16:creationId xmlns:a16="http://schemas.microsoft.com/office/drawing/2014/main" id="{21EB486A-82AF-BE31-A62B-B45A1D767343}"/>
                </a:ext>
              </a:extLst>
            </p:cNvPr>
            <p:cNvSpPr/>
            <p:nvPr/>
          </p:nvSpPr>
          <p:spPr>
            <a:xfrm>
              <a:off x="1056132" y="2642621"/>
              <a:ext cx="287020" cy="41910"/>
            </a:xfrm>
            <a:custGeom>
              <a:avLst/>
              <a:gdLst/>
              <a:ahLst/>
              <a:cxnLst/>
              <a:rect l="l" t="t" r="r" b="b"/>
              <a:pathLst>
                <a:path w="287019" h="41910">
                  <a:moveTo>
                    <a:pt x="143256" y="0"/>
                  </a:moveTo>
                  <a:lnTo>
                    <a:pt x="87493" y="1631"/>
                  </a:lnTo>
                  <a:lnTo>
                    <a:pt x="41957" y="6081"/>
                  </a:lnTo>
                  <a:lnTo>
                    <a:pt x="11257" y="12681"/>
                  </a:lnTo>
                  <a:lnTo>
                    <a:pt x="0" y="20764"/>
                  </a:lnTo>
                  <a:lnTo>
                    <a:pt x="11257" y="28847"/>
                  </a:lnTo>
                  <a:lnTo>
                    <a:pt x="41957" y="35447"/>
                  </a:lnTo>
                  <a:lnTo>
                    <a:pt x="87493" y="39897"/>
                  </a:lnTo>
                  <a:lnTo>
                    <a:pt x="143256" y="41528"/>
                  </a:lnTo>
                  <a:lnTo>
                    <a:pt x="199018" y="39897"/>
                  </a:lnTo>
                  <a:lnTo>
                    <a:pt x="244554" y="35447"/>
                  </a:lnTo>
                  <a:lnTo>
                    <a:pt x="275254" y="28847"/>
                  </a:lnTo>
                  <a:lnTo>
                    <a:pt x="286512" y="20764"/>
                  </a:lnTo>
                  <a:lnTo>
                    <a:pt x="275254" y="12681"/>
                  </a:lnTo>
                  <a:lnTo>
                    <a:pt x="244554" y="6081"/>
                  </a:lnTo>
                  <a:lnTo>
                    <a:pt x="199018" y="1631"/>
                  </a:lnTo>
                  <a:lnTo>
                    <a:pt x="143256" y="0"/>
                  </a:lnTo>
                  <a:close/>
                </a:path>
              </a:pathLst>
            </a:custGeom>
            <a:solidFill>
              <a:srgbClr val="66D0F6"/>
            </a:solidFill>
          </p:spPr>
          <p:txBody>
            <a:bodyPr wrap="square" lIns="0" tIns="0" rIns="0" bIns="0" rtlCol="0"/>
            <a:lstStyle/>
            <a:p>
              <a:endParaRPr/>
            </a:p>
          </p:txBody>
        </p:sp>
        <p:sp>
          <p:nvSpPr>
            <p:cNvPr id="312" name="object 236">
              <a:extLst>
                <a:ext uri="{FF2B5EF4-FFF2-40B4-BE49-F238E27FC236}">
                  <a16:creationId xmlns:a16="http://schemas.microsoft.com/office/drawing/2014/main" id="{16C995A9-DAFF-DC3A-47EA-4E075B831BAE}"/>
                </a:ext>
              </a:extLst>
            </p:cNvPr>
            <p:cNvSpPr/>
            <p:nvPr/>
          </p:nvSpPr>
          <p:spPr>
            <a:xfrm>
              <a:off x="1056132" y="2642621"/>
              <a:ext cx="287020" cy="227329"/>
            </a:xfrm>
            <a:custGeom>
              <a:avLst/>
              <a:gdLst/>
              <a:ahLst/>
              <a:cxnLst/>
              <a:rect l="l" t="t" r="r" b="b"/>
              <a:pathLst>
                <a:path w="287019" h="227330">
                  <a:moveTo>
                    <a:pt x="286512" y="20764"/>
                  </a:moveTo>
                  <a:lnTo>
                    <a:pt x="275254" y="28847"/>
                  </a:lnTo>
                  <a:lnTo>
                    <a:pt x="244554" y="35447"/>
                  </a:lnTo>
                  <a:lnTo>
                    <a:pt x="199018" y="39897"/>
                  </a:lnTo>
                  <a:lnTo>
                    <a:pt x="143256" y="41528"/>
                  </a:lnTo>
                  <a:lnTo>
                    <a:pt x="87493" y="39897"/>
                  </a:lnTo>
                  <a:lnTo>
                    <a:pt x="41957" y="35447"/>
                  </a:lnTo>
                  <a:lnTo>
                    <a:pt x="11257" y="28847"/>
                  </a:lnTo>
                  <a:lnTo>
                    <a:pt x="0" y="20764"/>
                  </a:lnTo>
                  <a:lnTo>
                    <a:pt x="11257" y="12681"/>
                  </a:lnTo>
                  <a:lnTo>
                    <a:pt x="41957" y="6081"/>
                  </a:lnTo>
                  <a:lnTo>
                    <a:pt x="87493" y="1631"/>
                  </a:lnTo>
                  <a:lnTo>
                    <a:pt x="143256" y="0"/>
                  </a:lnTo>
                  <a:lnTo>
                    <a:pt x="199018" y="1631"/>
                  </a:lnTo>
                  <a:lnTo>
                    <a:pt x="244554" y="6081"/>
                  </a:lnTo>
                  <a:lnTo>
                    <a:pt x="275254" y="12681"/>
                  </a:lnTo>
                  <a:lnTo>
                    <a:pt x="286512" y="20764"/>
                  </a:lnTo>
                  <a:close/>
                </a:path>
                <a:path w="287019" h="227330">
                  <a:moveTo>
                    <a:pt x="286512" y="20764"/>
                  </a:moveTo>
                  <a:lnTo>
                    <a:pt x="286512" y="206298"/>
                  </a:lnTo>
                  <a:lnTo>
                    <a:pt x="275254" y="214383"/>
                  </a:lnTo>
                  <a:lnTo>
                    <a:pt x="244554" y="220987"/>
                  </a:lnTo>
                  <a:lnTo>
                    <a:pt x="199018" y="225442"/>
                  </a:lnTo>
                  <a:lnTo>
                    <a:pt x="143256" y="227075"/>
                  </a:lnTo>
                  <a:lnTo>
                    <a:pt x="87493" y="225442"/>
                  </a:lnTo>
                  <a:lnTo>
                    <a:pt x="41957" y="220987"/>
                  </a:lnTo>
                  <a:lnTo>
                    <a:pt x="11257" y="214383"/>
                  </a:lnTo>
                  <a:lnTo>
                    <a:pt x="0" y="206298"/>
                  </a:lnTo>
                  <a:lnTo>
                    <a:pt x="0" y="20764"/>
                  </a:lnTo>
                </a:path>
              </a:pathLst>
            </a:custGeom>
            <a:ln w="9144">
              <a:solidFill>
                <a:srgbClr val="000000"/>
              </a:solidFill>
            </a:ln>
          </p:spPr>
          <p:txBody>
            <a:bodyPr wrap="square" lIns="0" tIns="0" rIns="0" bIns="0" rtlCol="0"/>
            <a:lstStyle/>
            <a:p>
              <a:endParaRPr/>
            </a:p>
          </p:txBody>
        </p:sp>
        <p:sp>
          <p:nvSpPr>
            <p:cNvPr id="313" name="object 237">
              <a:extLst>
                <a:ext uri="{FF2B5EF4-FFF2-40B4-BE49-F238E27FC236}">
                  <a16:creationId xmlns:a16="http://schemas.microsoft.com/office/drawing/2014/main" id="{87B3790A-28F2-5870-648B-0708E6F52177}"/>
                </a:ext>
              </a:extLst>
            </p:cNvPr>
            <p:cNvSpPr/>
            <p:nvPr/>
          </p:nvSpPr>
          <p:spPr>
            <a:xfrm>
              <a:off x="1438656" y="2663385"/>
              <a:ext cx="285115" cy="206375"/>
            </a:xfrm>
            <a:custGeom>
              <a:avLst/>
              <a:gdLst/>
              <a:ahLst/>
              <a:cxnLst/>
              <a:rect l="l" t="t" r="r" b="b"/>
              <a:pathLst>
                <a:path w="285114" h="206375">
                  <a:moveTo>
                    <a:pt x="284988" y="0"/>
                  </a:moveTo>
                  <a:lnTo>
                    <a:pt x="273790" y="8082"/>
                  </a:lnTo>
                  <a:lnTo>
                    <a:pt x="243254" y="14682"/>
                  </a:lnTo>
                  <a:lnTo>
                    <a:pt x="197961" y="19132"/>
                  </a:lnTo>
                  <a:lnTo>
                    <a:pt x="142494" y="20764"/>
                  </a:lnTo>
                  <a:lnTo>
                    <a:pt x="87026" y="19132"/>
                  </a:lnTo>
                  <a:lnTo>
                    <a:pt x="41733" y="14682"/>
                  </a:lnTo>
                  <a:lnTo>
                    <a:pt x="11197" y="8082"/>
                  </a:lnTo>
                  <a:lnTo>
                    <a:pt x="0" y="0"/>
                  </a:lnTo>
                  <a:lnTo>
                    <a:pt x="0" y="185534"/>
                  </a:lnTo>
                  <a:lnTo>
                    <a:pt x="11197" y="193618"/>
                  </a:lnTo>
                  <a:lnTo>
                    <a:pt x="41733" y="200223"/>
                  </a:lnTo>
                  <a:lnTo>
                    <a:pt x="87026" y="204677"/>
                  </a:lnTo>
                  <a:lnTo>
                    <a:pt x="142494" y="206311"/>
                  </a:lnTo>
                  <a:lnTo>
                    <a:pt x="197961" y="204677"/>
                  </a:lnTo>
                  <a:lnTo>
                    <a:pt x="243254" y="200223"/>
                  </a:lnTo>
                  <a:lnTo>
                    <a:pt x="273790" y="193618"/>
                  </a:lnTo>
                  <a:lnTo>
                    <a:pt x="284988" y="185534"/>
                  </a:lnTo>
                  <a:lnTo>
                    <a:pt x="284988" y="0"/>
                  </a:lnTo>
                  <a:close/>
                </a:path>
              </a:pathLst>
            </a:custGeom>
            <a:solidFill>
              <a:srgbClr val="B7DEE8"/>
            </a:solidFill>
          </p:spPr>
          <p:txBody>
            <a:bodyPr wrap="square" lIns="0" tIns="0" rIns="0" bIns="0" rtlCol="0"/>
            <a:lstStyle/>
            <a:p>
              <a:endParaRPr/>
            </a:p>
          </p:txBody>
        </p:sp>
        <p:sp>
          <p:nvSpPr>
            <p:cNvPr id="314" name="object 238">
              <a:extLst>
                <a:ext uri="{FF2B5EF4-FFF2-40B4-BE49-F238E27FC236}">
                  <a16:creationId xmlns:a16="http://schemas.microsoft.com/office/drawing/2014/main" id="{173D4AFE-ABCC-72C3-4EA1-4A305CE5E6D1}"/>
                </a:ext>
              </a:extLst>
            </p:cNvPr>
            <p:cNvSpPr/>
            <p:nvPr/>
          </p:nvSpPr>
          <p:spPr>
            <a:xfrm>
              <a:off x="1438656" y="2642621"/>
              <a:ext cx="285115" cy="41910"/>
            </a:xfrm>
            <a:custGeom>
              <a:avLst/>
              <a:gdLst/>
              <a:ahLst/>
              <a:cxnLst/>
              <a:rect l="l" t="t" r="r" b="b"/>
              <a:pathLst>
                <a:path w="285114" h="41910">
                  <a:moveTo>
                    <a:pt x="142494" y="0"/>
                  </a:moveTo>
                  <a:lnTo>
                    <a:pt x="87026" y="1631"/>
                  </a:lnTo>
                  <a:lnTo>
                    <a:pt x="41733" y="6081"/>
                  </a:lnTo>
                  <a:lnTo>
                    <a:pt x="11197" y="12681"/>
                  </a:lnTo>
                  <a:lnTo>
                    <a:pt x="0" y="20764"/>
                  </a:lnTo>
                  <a:lnTo>
                    <a:pt x="11197" y="28847"/>
                  </a:lnTo>
                  <a:lnTo>
                    <a:pt x="41733" y="35447"/>
                  </a:lnTo>
                  <a:lnTo>
                    <a:pt x="87026" y="39897"/>
                  </a:lnTo>
                  <a:lnTo>
                    <a:pt x="142494" y="41528"/>
                  </a:lnTo>
                  <a:lnTo>
                    <a:pt x="197961" y="39897"/>
                  </a:lnTo>
                  <a:lnTo>
                    <a:pt x="243254" y="35447"/>
                  </a:lnTo>
                  <a:lnTo>
                    <a:pt x="273790" y="28847"/>
                  </a:lnTo>
                  <a:lnTo>
                    <a:pt x="284988" y="20764"/>
                  </a:lnTo>
                  <a:lnTo>
                    <a:pt x="273790" y="12681"/>
                  </a:lnTo>
                  <a:lnTo>
                    <a:pt x="243254" y="6081"/>
                  </a:lnTo>
                  <a:lnTo>
                    <a:pt x="197961" y="1631"/>
                  </a:lnTo>
                  <a:lnTo>
                    <a:pt x="142494" y="0"/>
                  </a:lnTo>
                  <a:close/>
                </a:path>
              </a:pathLst>
            </a:custGeom>
            <a:solidFill>
              <a:srgbClr val="D3EBF0"/>
            </a:solidFill>
          </p:spPr>
          <p:txBody>
            <a:bodyPr wrap="square" lIns="0" tIns="0" rIns="0" bIns="0" rtlCol="0"/>
            <a:lstStyle/>
            <a:p>
              <a:endParaRPr/>
            </a:p>
          </p:txBody>
        </p:sp>
        <p:sp>
          <p:nvSpPr>
            <p:cNvPr id="315" name="object 239">
              <a:extLst>
                <a:ext uri="{FF2B5EF4-FFF2-40B4-BE49-F238E27FC236}">
                  <a16:creationId xmlns:a16="http://schemas.microsoft.com/office/drawing/2014/main" id="{321C8227-F98C-85D7-D65E-F892316BB9F3}"/>
                </a:ext>
              </a:extLst>
            </p:cNvPr>
            <p:cNvSpPr/>
            <p:nvPr/>
          </p:nvSpPr>
          <p:spPr>
            <a:xfrm>
              <a:off x="1438656" y="2642619"/>
              <a:ext cx="285115" cy="227329"/>
            </a:xfrm>
            <a:custGeom>
              <a:avLst/>
              <a:gdLst/>
              <a:ahLst/>
              <a:cxnLst/>
              <a:rect l="l" t="t" r="r" b="b"/>
              <a:pathLst>
                <a:path w="285114" h="227330">
                  <a:moveTo>
                    <a:pt x="284988" y="20764"/>
                  </a:moveTo>
                  <a:lnTo>
                    <a:pt x="273790" y="28847"/>
                  </a:lnTo>
                  <a:lnTo>
                    <a:pt x="243254" y="35447"/>
                  </a:lnTo>
                  <a:lnTo>
                    <a:pt x="197961" y="39897"/>
                  </a:lnTo>
                  <a:lnTo>
                    <a:pt x="142493" y="41528"/>
                  </a:lnTo>
                  <a:lnTo>
                    <a:pt x="87026" y="39897"/>
                  </a:lnTo>
                  <a:lnTo>
                    <a:pt x="41733" y="35447"/>
                  </a:lnTo>
                  <a:lnTo>
                    <a:pt x="11197" y="28847"/>
                  </a:lnTo>
                  <a:lnTo>
                    <a:pt x="0" y="20764"/>
                  </a:lnTo>
                  <a:lnTo>
                    <a:pt x="11197" y="12681"/>
                  </a:lnTo>
                  <a:lnTo>
                    <a:pt x="41733" y="6081"/>
                  </a:lnTo>
                  <a:lnTo>
                    <a:pt x="87026" y="1631"/>
                  </a:lnTo>
                  <a:lnTo>
                    <a:pt x="142493" y="0"/>
                  </a:lnTo>
                  <a:lnTo>
                    <a:pt x="197961" y="1631"/>
                  </a:lnTo>
                  <a:lnTo>
                    <a:pt x="243254" y="6081"/>
                  </a:lnTo>
                  <a:lnTo>
                    <a:pt x="273790" y="12681"/>
                  </a:lnTo>
                  <a:lnTo>
                    <a:pt x="284988" y="20764"/>
                  </a:lnTo>
                  <a:close/>
                </a:path>
                <a:path w="285114" h="227330">
                  <a:moveTo>
                    <a:pt x="284988" y="20764"/>
                  </a:moveTo>
                  <a:lnTo>
                    <a:pt x="284988" y="206298"/>
                  </a:lnTo>
                  <a:lnTo>
                    <a:pt x="273790" y="214383"/>
                  </a:lnTo>
                  <a:lnTo>
                    <a:pt x="243254" y="220987"/>
                  </a:lnTo>
                  <a:lnTo>
                    <a:pt x="197961" y="225442"/>
                  </a:lnTo>
                  <a:lnTo>
                    <a:pt x="142493" y="227075"/>
                  </a:lnTo>
                  <a:lnTo>
                    <a:pt x="87026" y="225442"/>
                  </a:lnTo>
                  <a:lnTo>
                    <a:pt x="41733" y="220987"/>
                  </a:lnTo>
                  <a:lnTo>
                    <a:pt x="11197" y="214383"/>
                  </a:lnTo>
                  <a:lnTo>
                    <a:pt x="0" y="206298"/>
                  </a:lnTo>
                  <a:lnTo>
                    <a:pt x="0" y="20764"/>
                  </a:lnTo>
                </a:path>
              </a:pathLst>
            </a:custGeom>
            <a:ln w="9144">
              <a:solidFill>
                <a:srgbClr val="000000"/>
              </a:solidFill>
            </a:ln>
          </p:spPr>
          <p:txBody>
            <a:bodyPr wrap="square" lIns="0" tIns="0" rIns="0" bIns="0" rtlCol="0"/>
            <a:lstStyle/>
            <a:p>
              <a:endParaRPr/>
            </a:p>
          </p:txBody>
        </p:sp>
      </p:grpSp>
      <p:sp>
        <p:nvSpPr>
          <p:cNvPr id="316" name="object 240">
            <a:extLst>
              <a:ext uri="{FF2B5EF4-FFF2-40B4-BE49-F238E27FC236}">
                <a16:creationId xmlns:a16="http://schemas.microsoft.com/office/drawing/2014/main" id="{9716F71C-880B-5F4F-A985-87418E56CD7C}"/>
              </a:ext>
            </a:extLst>
          </p:cNvPr>
          <p:cNvSpPr txBox="1"/>
          <p:nvPr/>
        </p:nvSpPr>
        <p:spPr>
          <a:xfrm>
            <a:off x="2207259" y="1806385"/>
            <a:ext cx="2094230" cy="963930"/>
          </a:xfrm>
          <a:prstGeom prst="rect">
            <a:avLst/>
          </a:prstGeom>
        </p:spPr>
        <p:txBody>
          <a:bodyPr vert="horz" wrap="square" lIns="0" tIns="55244" rIns="0" bIns="0" rtlCol="0">
            <a:spAutoFit/>
          </a:bodyPr>
          <a:lstStyle/>
          <a:p>
            <a:pPr marL="367665">
              <a:lnSpc>
                <a:spcPct val="100000"/>
              </a:lnSpc>
              <a:spcBef>
                <a:spcPts val="434"/>
              </a:spcBef>
              <a:tabLst>
                <a:tab pos="736600" algn="l"/>
                <a:tab pos="1108075" algn="l"/>
                <a:tab pos="1477645" algn="l"/>
                <a:tab pos="1847850" algn="l"/>
              </a:tabLst>
            </a:pPr>
            <a:r>
              <a:rPr sz="900" b="1" i="1" dirty="0">
                <a:latin typeface="メイリオ"/>
                <a:cs typeface="メイリオ"/>
              </a:rPr>
              <a:t>110	110	110	110	110</a:t>
            </a:r>
            <a:endParaRPr sz="900">
              <a:latin typeface="メイリオ"/>
              <a:cs typeface="メイリオ"/>
            </a:endParaRPr>
          </a:p>
          <a:p>
            <a:pPr marL="405130">
              <a:lnSpc>
                <a:spcPct val="100000"/>
              </a:lnSpc>
              <a:spcBef>
                <a:spcPts val="375"/>
              </a:spcBef>
              <a:tabLst>
                <a:tab pos="773430" algn="l"/>
                <a:tab pos="1144905" algn="l"/>
                <a:tab pos="1514475" algn="l"/>
                <a:tab pos="1884680" algn="l"/>
              </a:tabLst>
            </a:pPr>
            <a:r>
              <a:rPr sz="1000" b="1" dirty="0">
                <a:solidFill>
                  <a:srgbClr val="FFFFFF"/>
                </a:solidFill>
                <a:latin typeface="ＭＳ Ｐゴシック"/>
                <a:cs typeface="ＭＳ Ｐゴシック"/>
              </a:rPr>
              <a:t>３５	３０	２８	２７	３１</a:t>
            </a:r>
            <a:endParaRPr sz="1000">
              <a:latin typeface="ＭＳ Ｐゴシック"/>
              <a:cs typeface="ＭＳ Ｐゴシック"/>
            </a:endParaRPr>
          </a:p>
          <a:p>
            <a:pPr marL="29209">
              <a:lnSpc>
                <a:spcPct val="100000"/>
              </a:lnSpc>
              <a:spcBef>
                <a:spcPts val="885"/>
              </a:spcBef>
              <a:tabLst>
                <a:tab pos="371475" algn="l"/>
                <a:tab pos="746760" algn="l"/>
                <a:tab pos="1995170" algn="l"/>
              </a:tabLst>
            </a:pPr>
            <a:r>
              <a:rPr sz="900" b="1" i="1" dirty="0">
                <a:latin typeface="メイリオ"/>
                <a:cs typeface="メイリオ"/>
              </a:rPr>
              <a:t>54	121	</a:t>
            </a:r>
            <a:r>
              <a:rPr sz="900" b="1" i="1" u="sng" dirty="0">
                <a:uFill>
                  <a:solidFill>
                    <a:srgbClr val="000000"/>
                  </a:solidFill>
                </a:uFill>
                <a:latin typeface="メイリオ"/>
                <a:cs typeface="メイリオ"/>
              </a:rPr>
              <a:t> 	</a:t>
            </a:r>
            <a:endParaRPr sz="900">
              <a:latin typeface="メイリオ"/>
              <a:cs typeface="メイリオ"/>
            </a:endParaRPr>
          </a:p>
          <a:p>
            <a:pPr marL="12700">
              <a:lnSpc>
                <a:spcPct val="100000"/>
              </a:lnSpc>
              <a:spcBef>
                <a:spcPts val="370"/>
              </a:spcBef>
              <a:tabLst>
                <a:tab pos="408305" algn="l"/>
              </a:tabLst>
            </a:pPr>
            <a:r>
              <a:rPr sz="1000" b="1" dirty="0">
                <a:solidFill>
                  <a:srgbClr val="FFFFFF"/>
                </a:solidFill>
                <a:latin typeface="ＭＳ Ｐゴシック"/>
                <a:cs typeface="ＭＳ Ｐゴシック"/>
              </a:rPr>
              <a:t>２８	</a:t>
            </a:r>
            <a:r>
              <a:rPr sz="1000" b="1" spc="5" dirty="0">
                <a:latin typeface="ＭＳ Ｐゴシック"/>
                <a:cs typeface="ＭＳ Ｐゴシック"/>
              </a:rPr>
              <a:t>１５</a:t>
            </a:r>
            <a:endParaRPr sz="1000">
              <a:latin typeface="ＭＳ Ｐゴシック"/>
              <a:cs typeface="ＭＳ Ｐゴシック"/>
            </a:endParaRPr>
          </a:p>
          <a:p>
            <a:pPr marL="330835">
              <a:lnSpc>
                <a:spcPct val="100000"/>
              </a:lnSpc>
              <a:spcBef>
                <a:spcPts val="260"/>
              </a:spcBef>
            </a:pPr>
            <a:r>
              <a:rPr sz="500" spc="-5" dirty="0">
                <a:latin typeface="メイリオ"/>
                <a:cs typeface="メイリオ"/>
              </a:rPr>
              <a:t>(2014.8.12)</a:t>
            </a:r>
            <a:endParaRPr sz="500">
              <a:latin typeface="メイリオ"/>
              <a:cs typeface="メイリオ"/>
            </a:endParaRPr>
          </a:p>
        </p:txBody>
      </p:sp>
      <p:grpSp>
        <p:nvGrpSpPr>
          <p:cNvPr id="317" name="object 241">
            <a:extLst>
              <a:ext uri="{FF2B5EF4-FFF2-40B4-BE49-F238E27FC236}">
                <a16:creationId xmlns:a16="http://schemas.microsoft.com/office/drawing/2014/main" id="{17130D00-4BCF-53E4-BDE2-581FDA63A02D}"/>
              </a:ext>
            </a:extLst>
          </p:cNvPr>
          <p:cNvGrpSpPr/>
          <p:nvPr/>
        </p:nvGrpSpPr>
        <p:grpSpPr>
          <a:xfrm>
            <a:off x="2165072" y="2798514"/>
            <a:ext cx="774700" cy="490855"/>
            <a:chOff x="1049972" y="2999232"/>
            <a:chExt cx="774700" cy="490855"/>
          </a:xfrm>
        </p:grpSpPr>
        <p:sp>
          <p:nvSpPr>
            <p:cNvPr id="318" name="object 242">
              <a:extLst>
                <a:ext uri="{FF2B5EF4-FFF2-40B4-BE49-F238E27FC236}">
                  <a16:creationId xmlns:a16="http://schemas.microsoft.com/office/drawing/2014/main" id="{8372D394-1296-F384-A5BE-10AB637ECC3E}"/>
                </a:ext>
              </a:extLst>
            </p:cNvPr>
            <p:cNvSpPr/>
            <p:nvPr/>
          </p:nvSpPr>
          <p:spPr>
            <a:xfrm>
              <a:off x="1333500" y="2999232"/>
              <a:ext cx="490855" cy="490855"/>
            </a:xfrm>
            <a:custGeom>
              <a:avLst/>
              <a:gdLst/>
              <a:ahLst/>
              <a:cxnLst/>
              <a:rect l="l" t="t" r="r" b="b"/>
              <a:pathLst>
                <a:path w="490855" h="490854">
                  <a:moveTo>
                    <a:pt x="245364" y="0"/>
                  </a:moveTo>
                  <a:lnTo>
                    <a:pt x="195915" y="4984"/>
                  </a:lnTo>
                  <a:lnTo>
                    <a:pt x="149858" y="19282"/>
                  </a:lnTo>
                  <a:lnTo>
                    <a:pt x="108179" y="41904"/>
                  </a:lnTo>
                  <a:lnTo>
                    <a:pt x="71866" y="71866"/>
                  </a:lnTo>
                  <a:lnTo>
                    <a:pt x="41904" y="108179"/>
                  </a:lnTo>
                  <a:lnTo>
                    <a:pt x="19282" y="149858"/>
                  </a:lnTo>
                  <a:lnTo>
                    <a:pt x="4984" y="195915"/>
                  </a:lnTo>
                  <a:lnTo>
                    <a:pt x="0" y="245363"/>
                  </a:lnTo>
                  <a:lnTo>
                    <a:pt x="4984" y="294812"/>
                  </a:lnTo>
                  <a:lnTo>
                    <a:pt x="19282" y="340869"/>
                  </a:lnTo>
                  <a:lnTo>
                    <a:pt x="41904" y="382548"/>
                  </a:lnTo>
                  <a:lnTo>
                    <a:pt x="71866" y="418861"/>
                  </a:lnTo>
                  <a:lnTo>
                    <a:pt x="108179" y="448823"/>
                  </a:lnTo>
                  <a:lnTo>
                    <a:pt x="149858" y="471445"/>
                  </a:lnTo>
                  <a:lnTo>
                    <a:pt x="195915" y="485743"/>
                  </a:lnTo>
                  <a:lnTo>
                    <a:pt x="245364" y="490727"/>
                  </a:lnTo>
                  <a:lnTo>
                    <a:pt x="294812" y="485743"/>
                  </a:lnTo>
                  <a:lnTo>
                    <a:pt x="340869" y="471445"/>
                  </a:lnTo>
                  <a:lnTo>
                    <a:pt x="382548" y="448823"/>
                  </a:lnTo>
                  <a:lnTo>
                    <a:pt x="418861" y="418861"/>
                  </a:lnTo>
                  <a:lnTo>
                    <a:pt x="448823" y="382548"/>
                  </a:lnTo>
                  <a:lnTo>
                    <a:pt x="471445" y="340869"/>
                  </a:lnTo>
                  <a:lnTo>
                    <a:pt x="485743" y="294812"/>
                  </a:lnTo>
                  <a:lnTo>
                    <a:pt x="490728" y="245363"/>
                  </a:lnTo>
                  <a:lnTo>
                    <a:pt x="485743" y="195915"/>
                  </a:lnTo>
                  <a:lnTo>
                    <a:pt x="471445" y="149858"/>
                  </a:lnTo>
                  <a:lnTo>
                    <a:pt x="448823" y="108179"/>
                  </a:lnTo>
                  <a:lnTo>
                    <a:pt x="418861" y="71866"/>
                  </a:lnTo>
                  <a:lnTo>
                    <a:pt x="382548" y="41904"/>
                  </a:lnTo>
                  <a:lnTo>
                    <a:pt x="340869" y="19282"/>
                  </a:lnTo>
                  <a:lnTo>
                    <a:pt x="294812" y="4984"/>
                  </a:lnTo>
                  <a:lnTo>
                    <a:pt x="245364" y="0"/>
                  </a:lnTo>
                  <a:close/>
                </a:path>
              </a:pathLst>
            </a:custGeom>
            <a:solidFill>
              <a:srgbClr val="F9C090"/>
            </a:solidFill>
          </p:spPr>
          <p:txBody>
            <a:bodyPr wrap="square" lIns="0" tIns="0" rIns="0" bIns="0" rtlCol="0"/>
            <a:lstStyle/>
            <a:p>
              <a:endParaRPr/>
            </a:p>
          </p:txBody>
        </p:sp>
        <p:sp>
          <p:nvSpPr>
            <p:cNvPr id="319" name="object 243">
              <a:extLst>
                <a:ext uri="{FF2B5EF4-FFF2-40B4-BE49-F238E27FC236}">
                  <a16:creationId xmlns:a16="http://schemas.microsoft.com/office/drawing/2014/main" id="{1C1AA957-0441-29EA-7042-236F00C58B29}"/>
                </a:ext>
              </a:extLst>
            </p:cNvPr>
            <p:cNvSpPr/>
            <p:nvPr/>
          </p:nvSpPr>
          <p:spPr>
            <a:xfrm>
              <a:off x="1432560" y="3158685"/>
              <a:ext cx="285115" cy="206375"/>
            </a:xfrm>
            <a:custGeom>
              <a:avLst/>
              <a:gdLst/>
              <a:ahLst/>
              <a:cxnLst/>
              <a:rect l="l" t="t" r="r" b="b"/>
              <a:pathLst>
                <a:path w="285114" h="206375">
                  <a:moveTo>
                    <a:pt x="284988" y="0"/>
                  </a:moveTo>
                  <a:lnTo>
                    <a:pt x="273790" y="8082"/>
                  </a:lnTo>
                  <a:lnTo>
                    <a:pt x="243254" y="14682"/>
                  </a:lnTo>
                  <a:lnTo>
                    <a:pt x="197961" y="19132"/>
                  </a:lnTo>
                  <a:lnTo>
                    <a:pt x="142494" y="20764"/>
                  </a:lnTo>
                  <a:lnTo>
                    <a:pt x="87026" y="19132"/>
                  </a:lnTo>
                  <a:lnTo>
                    <a:pt x="41733" y="14682"/>
                  </a:lnTo>
                  <a:lnTo>
                    <a:pt x="11197" y="8082"/>
                  </a:lnTo>
                  <a:lnTo>
                    <a:pt x="0" y="0"/>
                  </a:lnTo>
                  <a:lnTo>
                    <a:pt x="0" y="185534"/>
                  </a:lnTo>
                  <a:lnTo>
                    <a:pt x="11197" y="193618"/>
                  </a:lnTo>
                  <a:lnTo>
                    <a:pt x="41733" y="200223"/>
                  </a:lnTo>
                  <a:lnTo>
                    <a:pt x="87026" y="204677"/>
                  </a:lnTo>
                  <a:lnTo>
                    <a:pt x="142494" y="206311"/>
                  </a:lnTo>
                  <a:lnTo>
                    <a:pt x="197961" y="204677"/>
                  </a:lnTo>
                  <a:lnTo>
                    <a:pt x="243254" y="200223"/>
                  </a:lnTo>
                  <a:lnTo>
                    <a:pt x="273790" y="193618"/>
                  </a:lnTo>
                  <a:lnTo>
                    <a:pt x="284988" y="185534"/>
                  </a:lnTo>
                  <a:lnTo>
                    <a:pt x="284988" y="0"/>
                  </a:lnTo>
                  <a:close/>
                </a:path>
              </a:pathLst>
            </a:custGeom>
            <a:solidFill>
              <a:srgbClr val="00AF50"/>
            </a:solidFill>
          </p:spPr>
          <p:txBody>
            <a:bodyPr wrap="square" lIns="0" tIns="0" rIns="0" bIns="0" rtlCol="0"/>
            <a:lstStyle/>
            <a:p>
              <a:endParaRPr/>
            </a:p>
          </p:txBody>
        </p:sp>
        <p:sp>
          <p:nvSpPr>
            <p:cNvPr id="320" name="object 244">
              <a:extLst>
                <a:ext uri="{FF2B5EF4-FFF2-40B4-BE49-F238E27FC236}">
                  <a16:creationId xmlns:a16="http://schemas.microsoft.com/office/drawing/2014/main" id="{4852EAB4-1D35-4D09-8F6A-EFA17B3CC88E}"/>
                </a:ext>
              </a:extLst>
            </p:cNvPr>
            <p:cNvSpPr/>
            <p:nvPr/>
          </p:nvSpPr>
          <p:spPr>
            <a:xfrm>
              <a:off x="1432560" y="3137921"/>
              <a:ext cx="285115" cy="41910"/>
            </a:xfrm>
            <a:custGeom>
              <a:avLst/>
              <a:gdLst/>
              <a:ahLst/>
              <a:cxnLst/>
              <a:rect l="l" t="t" r="r" b="b"/>
              <a:pathLst>
                <a:path w="285114" h="41910">
                  <a:moveTo>
                    <a:pt x="142494" y="0"/>
                  </a:moveTo>
                  <a:lnTo>
                    <a:pt x="87026" y="1631"/>
                  </a:lnTo>
                  <a:lnTo>
                    <a:pt x="41733" y="6081"/>
                  </a:lnTo>
                  <a:lnTo>
                    <a:pt x="11197" y="12681"/>
                  </a:lnTo>
                  <a:lnTo>
                    <a:pt x="0" y="20764"/>
                  </a:lnTo>
                  <a:lnTo>
                    <a:pt x="11197" y="28847"/>
                  </a:lnTo>
                  <a:lnTo>
                    <a:pt x="41733" y="35447"/>
                  </a:lnTo>
                  <a:lnTo>
                    <a:pt x="87026" y="39897"/>
                  </a:lnTo>
                  <a:lnTo>
                    <a:pt x="142494" y="41528"/>
                  </a:lnTo>
                  <a:lnTo>
                    <a:pt x="197961" y="39897"/>
                  </a:lnTo>
                  <a:lnTo>
                    <a:pt x="243254" y="35447"/>
                  </a:lnTo>
                  <a:lnTo>
                    <a:pt x="273790" y="28847"/>
                  </a:lnTo>
                  <a:lnTo>
                    <a:pt x="284988" y="20764"/>
                  </a:lnTo>
                  <a:lnTo>
                    <a:pt x="273790" y="12681"/>
                  </a:lnTo>
                  <a:lnTo>
                    <a:pt x="243254" y="6081"/>
                  </a:lnTo>
                  <a:lnTo>
                    <a:pt x="197961" y="1631"/>
                  </a:lnTo>
                  <a:lnTo>
                    <a:pt x="142494" y="0"/>
                  </a:lnTo>
                  <a:close/>
                </a:path>
              </a:pathLst>
            </a:custGeom>
            <a:solidFill>
              <a:srgbClr val="66D095"/>
            </a:solidFill>
          </p:spPr>
          <p:txBody>
            <a:bodyPr wrap="square" lIns="0" tIns="0" rIns="0" bIns="0" rtlCol="0"/>
            <a:lstStyle/>
            <a:p>
              <a:endParaRPr/>
            </a:p>
          </p:txBody>
        </p:sp>
        <p:sp>
          <p:nvSpPr>
            <p:cNvPr id="321" name="object 245">
              <a:extLst>
                <a:ext uri="{FF2B5EF4-FFF2-40B4-BE49-F238E27FC236}">
                  <a16:creationId xmlns:a16="http://schemas.microsoft.com/office/drawing/2014/main" id="{C96D3C17-A4C3-987F-5307-32526867E5B5}"/>
                </a:ext>
              </a:extLst>
            </p:cNvPr>
            <p:cNvSpPr/>
            <p:nvPr/>
          </p:nvSpPr>
          <p:spPr>
            <a:xfrm>
              <a:off x="1432560" y="3137921"/>
              <a:ext cx="285115" cy="227329"/>
            </a:xfrm>
            <a:custGeom>
              <a:avLst/>
              <a:gdLst/>
              <a:ahLst/>
              <a:cxnLst/>
              <a:rect l="l" t="t" r="r" b="b"/>
              <a:pathLst>
                <a:path w="285114" h="227329">
                  <a:moveTo>
                    <a:pt x="284988" y="20764"/>
                  </a:moveTo>
                  <a:lnTo>
                    <a:pt x="273790" y="28847"/>
                  </a:lnTo>
                  <a:lnTo>
                    <a:pt x="243254" y="35447"/>
                  </a:lnTo>
                  <a:lnTo>
                    <a:pt x="197961" y="39897"/>
                  </a:lnTo>
                  <a:lnTo>
                    <a:pt x="142493" y="41528"/>
                  </a:lnTo>
                  <a:lnTo>
                    <a:pt x="87026" y="39897"/>
                  </a:lnTo>
                  <a:lnTo>
                    <a:pt x="41733" y="35447"/>
                  </a:lnTo>
                  <a:lnTo>
                    <a:pt x="11197" y="28847"/>
                  </a:lnTo>
                  <a:lnTo>
                    <a:pt x="0" y="20764"/>
                  </a:lnTo>
                  <a:lnTo>
                    <a:pt x="11197" y="12681"/>
                  </a:lnTo>
                  <a:lnTo>
                    <a:pt x="41733" y="6081"/>
                  </a:lnTo>
                  <a:lnTo>
                    <a:pt x="87026" y="1631"/>
                  </a:lnTo>
                  <a:lnTo>
                    <a:pt x="142493" y="0"/>
                  </a:lnTo>
                  <a:lnTo>
                    <a:pt x="197961" y="1631"/>
                  </a:lnTo>
                  <a:lnTo>
                    <a:pt x="243254" y="6081"/>
                  </a:lnTo>
                  <a:lnTo>
                    <a:pt x="273790" y="12681"/>
                  </a:lnTo>
                  <a:lnTo>
                    <a:pt x="284988" y="20764"/>
                  </a:lnTo>
                  <a:close/>
                </a:path>
                <a:path w="285114" h="227329">
                  <a:moveTo>
                    <a:pt x="284988" y="20764"/>
                  </a:moveTo>
                  <a:lnTo>
                    <a:pt x="284988" y="206298"/>
                  </a:lnTo>
                  <a:lnTo>
                    <a:pt x="273790" y="214383"/>
                  </a:lnTo>
                  <a:lnTo>
                    <a:pt x="243254" y="220987"/>
                  </a:lnTo>
                  <a:lnTo>
                    <a:pt x="197961" y="225442"/>
                  </a:lnTo>
                  <a:lnTo>
                    <a:pt x="142493" y="227075"/>
                  </a:lnTo>
                  <a:lnTo>
                    <a:pt x="87026" y="225442"/>
                  </a:lnTo>
                  <a:lnTo>
                    <a:pt x="41733" y="220987"/>
                  </a:lnTo>
                  <a:lnTo>
                    <a:pt x="11197" y="214383"/>
                  </a:lnTo>
                  <a:lnTo>
                    <a:pt x="0" y="206298"/>
                  </a:lnTo>
                  <a:lnTo>
                    <a:pt x="0" y="20764"/>
                  </a:lnTo>
                </a:path>
              </a:pathLst>
            </a:custGeom>
            <a:ln w="9144">
              <a:solidFill>
                <a:srgbClr val="000000"/>
              </a:solidFill>
            </a:ln>
          </p:spPr>
          <p:txBody>
            <a:bodyPr wrap="square" lIns="0" tIns="0" rIns="0" bIns="0" rtlCol="0"/>
            <a:lstStyle/>
            <a:p>
              <a:endParaRPr/>
            </a:p>
          </p:txBody>
        </p:sp>
        <p:sp>
          <p:nvSpPr>
            <p:cNvPr id="322" name="object 246">
              <a:extLst>
                <a:ext uri="{FF2B5EF4-FFF2-40B4-BE49-F238E27FC236}">
                  <a16:creationId xmlns:a16="http://schemas.microsoft.com/office/drawing/2014/main" id="{B5B3BA59-D46E-0820-30DB-0D214679F240}"/>
                </a:ext>
              </a:extLst>
            </p:cNvPr>
            <p:cNvSpPr/>
            <p:nvPr/>
          </p:nvSpPr>
          <p:spPr>
            <a:xfrm>
              <a:off x="1056132" y="3137921"/>
              <a:ext cx="287020" cy="227329"/>
            </a:xfrm>
            <a:custGeom>
              <a:avLst/>
              <a:gdLst/>
              <a:ahLst/>
              <a:cxnLst/>
              <a:rect l="l" t="t" r="r" b="b"/>
              <a:pathLst>
                <a:path w="287019" h="227329">
                  <a:moveTo>
                    <a:pt x="286512" y="20764"/>
                  </a:moveTo>
                  <a:lnTo>
                    <a:pt x="275254" y="28847"/>
                  </a:lnTo>
                  <a:lnTo>
                    <a:pt x="244554" y="35447"/>
                  </a:lnTo>
                  <a:lnTo>
                    <a:pt x="199018" y="39897"/>
                  </a:lnTo>
                  <a:lnTo>
                    <a:pt x="143256" y="41528"/>
                  </a:lnTo>
                  <a:lnTo>
                    <a:pt x="87493" y="39897"/>
                  </a:lnTo>
                  <a:lnTo>
                    <a:pt x="41957" y="35447"/>
                  </a:lnTo>
                  <a:lnTo>
                    <a:pt x="11257" y="28847"/>
                  </a:lnTo>
                  <a:lnTo>
                    <a:pt x="0" y="20764"/>
                  </a:lnTo>
                  <a:lnTo>
                    <a:pt x="11257" y="12681"/>
                  </a:lnTo>
                  <a:lnTo>
                    <a:pt x="41957" y="6081"/>
                  </a:lnTo>
                  <a:lnTo>
                    <a:pt x="87493" y="1631"/>
                  </a:lnTo>
                  <a:lnTo>
                    <a:pt x="143256" y="0"/>
                  </a:lnTo>
                  <a:lnTo>
                    <a:pt x="199018" y="1631"/>
                  </a:lnTo>
                  <a:lnTo>
                    <a:pt x="244554" y="6081"/>
                  </a:lnTo>
                  <a:lnTo>
                    <a:pt x="275254" y="12681"/>
                  </a:lnTo>
                  <a:lnTo>
                    <a:pt x="286512" y="20764"/>
                  </a:lnTo>
                  <a:close/>
                </a:path>
                <a:path w="287019" h="227329">
                  <a:moveTo>
                    <a:pt x="286512" y="20764"/>
                  </a:moveTo>
                  <a:lnTo>
                    <a:pt x="286512" y="206298"/>
                  </a:lnTo>
                  <a:lnTo>
                    <a:pt x="275254" y="214383"/>
                  </a:lnTo>
                  <a:lnTo>
                    <a:pt x="244554" y="220987"/>
                  </a:lnTo>
                  <a:lnTo>
                    <a:pt x="199018" y="225442"/>
                  </a:lnTo>
                  <a:lnTo>
                    <a:pt x="143256" y="227075"/>
                  </a:lnTo>
                  <a:lnTo>
                    <a:pt x="87493" y="225442"/>
                  </a:lnTo>
                  <a:lnTo>
                    <a:pt x="41957" y="220987"/>
                  </a:lnTo>
                  <a:lnTo>
                    <a:pt x="11257" y="214383"/>
                  </a:lnTo>
                  <a:lnTo>
                    <a:pt x="0" y="206298"/>
                  </a:lnTo>
                  <a:lnTo>
                    <a:pt x="0" y="20764"/>
                  </a:lnTo>
                </a:path>
              </a:pathLst>
            </a:custGeom>
            <a:ln w="9144">
              <a:solidFill>
                <a:srgbClr val="000000"/>
              </a:solidFill>
            </a:ln>
          </p:spPr>
          <p:txBody>
            <a:bodyPr wrap="square" lIns="0" tIns="0" rIns="0" bIns="0" rtlCol="0"/>
            <a:lstStyle/>
            <a:p>
              <a:endParaRPr/>
            </a:p>
          </p:txBody>
        </p:sp>
        <p:sp>
          <p:nvSpPr>
            <p:cNvPr id="323" name="object 247">
              <a:extLst>
                <a:ext uri="{FF2B5EF4-FFF2-40B4-BE49-F238E27FC236}">
                  <a16:creationId xmlns:a16="http://schemas.microsoft.com/office/drawing/2014/main" id="{DC9E9A6B-4429-3433-53BF-878C13F18EAD}"/>
                </a:ext>
              </a:extLst>
            </p:cNvPr>
            <p:cNvSpPr/>
            <p:nvPr/>
          </p:nvSpPr>
          <p:spPr>
            <a:xfrm>
              <a:off x="1062990" y="3167634"/>
              <a:ext cx="274320" cy="180975"/>
            </a:xfrm>
            <a:custGeom>
              <a:avLst/>
              <a:gdLst/>
              <a:ahLst/>
              <a:cxnLst/>
              <a:rect l="l" t="t" r="r" b="b"/>
              <a:pathLst>
                <a:path w="274319" h="180975">
                  <a:moveTo>
                    <a:pt x="0" y="0"/>
                  </a:moveTo>
                  <a:lnTo>
                    <a:pt x="273837" y="180975"/>
                  </a:lnTo>
                </a:path>
              </a:pathLst>
            </a:custGeom>
            <a:ln w="25908">
              <a:solidFill>
                <a:srgbClr val="7E7E7E"/>
              </a:solidFill>
            </a:ln>
          </p:spPr>
          <p:txBody>
            <a:bodyPr wrap="square" lIns="0" tIns="0" rIns="0" bIns="0" rtlCol="0"/>
            <a:lstStyle/>
            <a:p>
              <a:endParaRPr/>
            </a:p>
          </p:txBody>
        </p:sp>
        <p:sp>
          <p:nvSpPr>
            <p:cNvPr id="324" name="object 248">
              <a:extLst>
                <a:ext uri="{FF2B5EF4-FFF2-40B4-BE49-F238E27FC236}">
                  <a16:creationId xmlns:a16="http://schemas.microsoft.com/office/drawing/2014/main" id="{1C10C672-83BA-37AB-BE6E-C591FDA9629C}"/>
                </a:ext>
              </a:extLst>
            </p:cNvPr>
            <p:cNvSpPr/>
            <p:nvPr/>
          </p:nvSpPr>
          <p:spPr>
            <a:xfrm>
              <a:off x="1062990" y="3164584"/>
              <a:ext cx="271780" cy="180975"/>
            </a:xfrm>
            <a:custGeom>
              <a:avLst/>
              <a:gdLst/>
              <a:ahLst/>
              <a:cxnLst/>
              <a:rect l="l" t="t" r="r" b="b"/>
              <a:pathLst>
                <a:path w="271780" h="180975">
                  <a:moveTo>
                    <a:pt x="0" y="180975"/>
                  </a:moveTo>
                  <a:lnTo>
                    <a:pt x="271462" y="0"/>
                  </a:lnTo>
                </a:path>
              </a:pathLst>
            </a:custGeom>
            <a:ln w="25908">
              <a:solidFill>
                <a:srgbClr val="7E7E7E"/>
              </a:solidFill>
            </a:ln>
          </p:spPr>
          <p:txBody>
            <a:bodyPr wrap="square" lIns="0" tIns="0" rIns="0" bIns="0" rtlCol="0"/>
            <a:lstStyle/>
            <a:p>
              <a:endParaRPr/>
            </a:p>
          </p:txBody>
        </p:sp>
      </p:grpSp>
      <p:sp>
        <p:nvSpPr>
          <p:cNvPr id="325" name="object 249">
            <a:extLst>
              <a:ext uri="{FF2B5EF4-FFF2-40B4-BE49-F238E27FC236}">
                <a16:creationId xmlns:a16="http://schemas.microsoft.com/office/drawing/2014/main" id="{14E8D3BA-36AC-03A8-4D11-D73A4B16971B}"/>
              </a:ext>
            </a:extLst>
          </p:cNvPr>
          <p:cNvSpPr txBox="1"/>
          <p:nvPr/>
        </p:nvSpPr>
        <p:spPr>
          <a:xfrm>
            <a:off x="2223841" y="2750523"/>
            <a:ext cx="1870075" cy="514984"/>
          </a:xfrm>
          <a:prstGeom prst="rect">
            <a:avLst/>
          </a:prstGeom>
        </p:spPr>
        <p:txBody>
          <a:bodyPr vert="horz" wrap="square" lIns="0" tIns="55244" rIns="0" bIns="0" rtlCol="0">
            <a:spAutoFit/>
          </a:bodyPr>
          <a:lstStyle/>
          <a:p>
            <a:pPr marL="12700">
              <a:lnSpc>
                <a:spcPct val="100000"/>
              </a:lnSpc>
              <a:spcBef>
                <a:spcPts val="434"/>
              </a:spcBef>
              <a:tabLst>
                <a:tab pos="348615" algn="l"/>
                <a:tab pos="716915" algn="l"/>
                <a:tab pos="1856739" algn="l"/>
              </a:tabLst>
            </a:pPr>
            <a:r>
              <a:rPr sz="900" b="1" i="1" dirty="0">
                <a:solidFill>
                  <a:srgbClr val="7E7E7E"/>
                </a:solidFill>
                <a:latin typeface="メイリオ"/>
                <a:cs typeface="メイリオ"/>
              </a:rPr>
              <a:t>36	</a:t>
            </a:r>
            <a:r>
              <a:rPr sz="900" b="1" i="1" dirty="0">
                <a:latin typeface="メイリオ"/>
                <a:cs typeface="メイリオ"/>
              </a:rPr>
              <a:t>116	</a:t>
            </a:r>
            <a:r>
              <a:rPr sz="900" b="1" i="1" u="sng" dirty="0">
                <a:uFill>
                  <a:solidFill>
                    <a:srgbClr val="000000"/>
                  </a:solidFill>
                </a:uFill>
                <a:latin typeface="メイリオ"/>
                <a:cs typeface="メイリオ"/>
              </a:rPr>
              <a:t> 	</a:t>
            </a:r>
            <a:endParaRPr sz="900">
              <a:latin typeface="メイリオ"/>
              <a:cs typeface="メイリオ"/>
            </a:endParaRPr>
          </a:p>
          <a:p>
            <a:pPr marR="913765" algn="ctr">
              <a:lnSpc>
                <a:spcPct val="100000"/>
              </a:lnSpc>
              <a:spcBef>
                <a:spcPts val="375"/>
              </a:spcBef>
            </a:pPr>
            <a:r>
              <a:rPr sz="1000" b="1" spc="5" dirty="0">
                <a:solidFill>
                  <a:srgbClr val="FFFFFF"/>
                </a:solidFill>
                <a:latin typeface="ＭＳ Ｐゴシック"/>
                <a:cs typeface="ＭＳ Ｐゴシック"/>
              </a:rPr>
              <a:t>３４</a:t>
            </a:r>
            <a:endParaRPr sz="1000">
              <a:latin typeface="ＭＳ Ｐゴシック"/>
              <a:cs typeface="ＭＳ Ｐゴシック"/>
            </a:endParaRPr>
          </a:p>
          <a:p>
            <a:pPr marR="889635" algn="ctr">
              <a:lnSpc>
                <a:spcPct val="100000"/>
              </a:lnSpc>
              <a:spcBef>
                <a:spcPts val="260"/>
              </a:spcBef>
            </a:pPr>
            <a:r>
              <a:rPr sz="500" spc="-5" dirty="0">
                <a:latin typeface="メイリオ"/>
                <a:cs typeface="メイリオ"/>
              </a:rPr>
              <a:t>(2015.11.5)</a:t>
            </a:r>
            <a:endParaRPr sz="500">
              <a:latin typeface="メイリオ"/>
              <a:cs typeface="メイリオ"/>
            </a:endParaRPr>
          </a:p>
        </p:txBody>
      </p:sp>
      <p:grpSp>
        <p:nvGrpSpPr>
          <p:cNvPr id="326" name="object 250">
            <a:extLst>
              <a:ext uri="{FF2B5EF4-FFF2-40B4-BE49-F238E27FC236}">
                <a16:creationId xmlns:a16="http://schemas.microsoft.com/office/drawing/2014/main" id="{D6B38EAC-C7D5-D46E-0A3A-9685E454319B}"/>
              </a:ext>
            </a:extLst>
          </p:cNvPr>
          <p:cNvGrpSpPr/>
          <p:nvPr/>
        </p:nvGrpSpPr>
        <p:grpSpPr>
          <a:xfrm>
            <a:off x="8594892" y="5937953"/>
            <a:ext cx="750570" cy="492759"/>
            <a:chOff x="7479792" y="6138671"/>
            <a:chExt cx="750570" cy="492759"/>
          </a:xfrm>
        </p:grpSpPr>
        <p:sp>
          <p:nvSpPr>
            <p:cNvPr id="327" name="object 251">
              <a:extLst>
                <a:ext uri="{FF2B5EF4-FFF2-40B4-BE49-F238E27FC236}">
                  <a16:creationId xmlns:a16="http://schemas.microsoft.com/office/drawing/2014/main" id="{A407671D-6AF6-7AE4-5C5B-2A6CB19A72E5}"/>
                </a:ext>
              </a:extLst>
            </p:cNvPr>
            <p:cNvSpPr/>
            <p:nvPr/>
          </p:nvSpPr>
          <p:spPr>
            <a:xfrm>
              <a:off x="7479792" y="6138671"/>
              <a:ext cx="490855" cy="492759"/>
            </a:xfrm>
            <a:custGeom>
              <a:avLst/>
              <a:gdLst/>
              <a:ahLst/>
              <a:cxnLst/>
              <a:rect l="l" t="t" r="r" b="b"/>
              <a:pathLst>
                <a:path w="490854" h="492759">
                  <a:moveTo>
                    <a:pt x="245364" y="0"/>
                  </a:moveTo>
                  <a:lnTo>
                    <a:pt x="195915" y="5000"/>
                  </a:lnTo>
                  <a:lnTo>
                    <a:pt x="149858" y="19342"/>
                  </a:lnTo>
                  <a:lnTo>
                    <a:pt x="108179" y="42035"/>
                  </a:lnTo>
                  <a:lnTo>
                    <a:pt x="71866" y="72089"/>
                  </a:lnTo>
                  <a:lnTo>
                    <a:pt x="41904" y="108516"/>
                  </a:lnTo>
                  <a:lnTo>
                    <a:pt x="19282" y="150324"/>
                  </a:lnTo>
                  <a:lnTo>
                    <a:pt x="4984" y="196524"/>
                  </a:lnTo>
                  <a:lnTo>
                    <a:pt x="0" y="246125"/>
                  </a:lnTo>
                  <a:lnTo>
                    <a:pt x="4984" y="295727"/>
                  </a:lnTo>
                  <a:lnTo>
                    <a:pt x="19282" y="341927"/>
                  </a:lnTo>
                  <a:lnTo>
                    <a:pt x="41904" y="383735"/>
                  </a:lnTo>
                  <a:lnTo>
                    <a:pt x="71866" y="420162"/>
                  </a:lnTo>
                  <a:lnTo>
                    <a:pt x="108179" y="450216"/>
                  </a:lnTo>
                  <a:lnTo>
                    <a:pt x="149858" y="472909"/>
                  </a:lnTo>
                  <a:lnTo>
                    <a:pt x="195915" y="487251"/>
                  </a:lnTo>
                  <a:lnTo>
                    <a:pt x="245364" y="492251"/>
                  </a:lnTo>
                  <a:lnTo>
                    <a:pt x="294812" y="487251"/>
                  </a:lnTo>
                  <a:lnTo>
                    <a:pt x="340869" y="472909"/>
                  </a:lnTo>
                  <a:lnTo>
                    <a:pt x="382548" y="450216"/>
                  </a:lnTo>
                  <a:lnTo>
                    <a:pt x="418861" y="420162"/>
                  </a:lnTo>
                  <a:lnTo>
                    <a:pt x="448823" y="383735"/>
                  </a:lnTo>
                  <a:lnTo>
                    <a:pt x="471445" y="341927"/>
                  </a:lnTo>
                  <a:lnTo>
                    <a:pt x="485743" y="295727"/>
                  </a:lnTo>
                  <a:lnTo>
                    <a:pt x="490728" y="246125"/>
                  </a:lnTo>
                  <a:lnTo>
                    <a:pt x="485743" y="196524"/>
                  </a:lnTo>
                  <a:lnTo>
                    <a:pt x="471445" y="150324"/>
                  </a:lnTo>
                  <a:lnTo>
                    <a:pt x="448823" y="108516"/>
                  </a:lnTo>
                  <a:lnTo>
                    <a:pt x="418861" y="72089"/>
                  </a:lnTo>
                  <a:lnTo>
                    <a:pt x="382548" y="42035"/>
                  </a:lnTo>
                  <a:lnTo>
                    <a:pt x="340869" y="19342"/>
                  </a:lnTo>
                  <a:lnTo>
                    <a:pt x="294812" y="5000"/>
                  </a:lnTo>
                  <a:lnTo>
                    <a:pt x="245364" y="0"/>
                  </a:lnTo>
                  <a:close/>
                </a:path>
              </a:pathLst>
            </a:custGeom>
            <a:solidFill>
              <a:srgbClr val="F9C090"/>
            </a:solidFill>
          </p:spPr>
          <p:txBody>
            <a:bodyPr wrap="square" lIns="0" tIns="0" rIns="0" bIns="0" rtlCol="0"/>
            <a:lstStyle/>
            <a:p>
              <a:endParaRPr/>
            </a:p>
          </p:txBody>
        </p:sp>
        <p:sp>
          <p:nvSpPr>
            <p:cNvPr id="328" name="object 252">
              <a:extLst>
                <a:ext uri="{FF2B5EF4-FFF2-40B4-BE49-F238E27FC236}">
                  <a16:creationId xmlns:a16="http://schemas.microsoft.com/office/drawing/2014/main" id="{E7D76BF7-5F7B-5D6E-0E1D-1768A0C8B074}"/>
                </a:ext>
              </a:extLst>
            </p:cNvPr>
            <p:cNvSpPr/>
            <p:nvPr/>
          </p:nvSpPr>
          <p:spPr>
            <a:xfrm>
              <a:off x="7938516" y="6311841"/>
              <a:ext cx="287020" cy="206375"/>
            </a:xfrm>
            <a:custGeom>
              <a:avLst/>
              <a:gdLst/>
              <a:ahLst/>
              <a:cxnLst/>
              <a:rect l="l" t="t" r="r" b="b"/>
              <a:pathLst>
                <a:path w="287020" h="206375">
                  <a:moveTo>
                    <a:pt x="286512" y="0"/>
                  </a:moveTo>
                  <a:lnTo>
                    <a:pt x="275254" y="8082"/>
                  </a:lnTo>
                  <a:lnTo>
                    <a:pt x="244554" y="14682"/>
                  </a:lnTo>
                  <a:lnTo>
                    <a:pt x="199018" y="19132"/>
                  </a:lnTo>
                  <a:lnTo>
                    <a:pt x="143256" y="20764"/>
                  </a:lnTo>
                  <a:lnTo>
                    <a:pt x="87493" y="19132"/>
                  </a:lnTo>
                  <a:lnTo>
                    <a:pt x="41957" y="14682"/>
                  </a:lnTo>
                  <a:lnTo>
                    <a:pt x="11257" y="8082"/>
                  </a:lnTo>
                  <a:lnTo>
                    <a:pt x="0" y="0"/>
                  </a:lnTo>
                  <a:lnTo>
                    <a:pt x="0" y="185534"/>
                  </a:lnTo>
                  <a:lnTo>
                    <a:pt x="11257" y="193618"/>
                  </a:lnTo>
                  <a:lnTo>
                    <a:pt x="41957" y="200223"/>
                  </a:lnTo>
                  <a:lnTo>
                    <a:pt x="87493" y="204677"/>
                  </a:lnTo>
                  <a:lnTo>
                    <a:pt x="143256" y="206311"/>
                  </a:lnTo>
                  <a:lnTo>
                    <a:pt x="199018" y="204677"/>
                  </a:lnTo>
                  <a:lnTo>
                    <a:pt x="244554" y="200223"/>
                  </a:lnTo>
                  <a:lnTo>
                    <a:pt x="275254" y="193618"/>
                  </a:lnTo>
                  <a:lnTo>
                    <a:pt x="286512" y="185534"/>
                  </a:lnTo>
                  <a:lnTo>
                    <a:pt x="286512" y="0"/>
                  </a:lnTo>
                  <a:close/>
                </a:path>
              </a:pathLst>
            </a:custGeom>
            <a:solidFill>
              <a:srgbClr val="00AFEF"/>
            </a:solidFill>
          </p:spPr>
          <p:txBody>
            <a:bodyPr wrap="square" lIns="0" tIns="0" rIns="0" bIns="0" rtlCol="0"/>
            <a:lstStyle/>
            <a:p>
              <a:endParaRPr/>
            </a:p>
          </p:txBody>
        </p:sp>
        <p:sp>
          <p:nvSpPr>
            <p:cNvPr id="329" name="object 253">
              <a:extLst>
                <a:ext uri="{FF2B5EF4-FFF2-40B4-BE49-F238E27FC236}">
                  <a16:creationId xmlns:a16="http://schemas.microsoft.com/office/drawing/2014/main" id="{0E89C308-1C22-5FA7-8237-453D98BFB703}"/>
                </a:ext>
              </a:extLst>
            </p:cNvPr>
            <p:cNvSpPr/>
            <p:nvPr/>
          </p:nvSpPr>
          <p:spPr>
            <a:xfrm>
              <a:off x="7938516" y="6291076"/>
              <a:ext cx="287020" cy="41910"/>
            </a:xfrm>
            <a:custGeom>
              <a:avLst/>
              <a:gdLst/>
              <a:ahLst/>
              <a:cxnLst/>
              <a:rect l="l" t="t" r="r" b="b"/>
              <a:pathLst>
                <a:path w="287020" h="41910">
                  <a:moveTo>
                    <a:pt x="143256" y="0"/>
                  </a:moveTo>
                  <a:lnTo>
                    <a:pt x="87493" y="1631"/>
                  </a:lnTo>
                  <a:lnTo>
                    <a:pt x="41957" y="6081"/>
                  </a:lnTo>
                  <a:lnTo>
                    <a:pt x="11257" y="12681"/>
                  </a:lnTo>
                  <a:lnTo>
                    <a:pt x="0" y="20764"/>
                  </a:lnTo>
                  <a:lnTo>
                    <a:pt x="11257" y="28847"/>
                  </a:lnTo>
                  <a:lnTo>
                    <a:pt x="41957" y="35447"/>
                  </a:lnTo>
                  <a:lnTo>
                    <a:pt x="87493" y="39897"/>
                  </a:lnTo>
                  <a:lnTo>
                    <a:pt x="143256" y="41528"/>
                  </a:lnTo>
                  <a:lnTo>
                    <a:pt x="199018" y="39897"/>
                  </a:lnTo>
                  <a:lnTo>
                    <a:pt x="244554" y="35447"/>
                  </a:lnTo>
                  <a:lnTo>
                    <a:pt x="275254" y="28847"/>
                  </a:lnTo>
                  <a:lnTo>
                    <a:pt x="286512" y="20764"/>
                  </a:lnTo>
                  <a:lnTo>
                    <a:pt x="275254" y="12681"/>
                  </a:lnTo>
                  <a:lnTo>
                    <a:pt x="244554" y="6081"/>
                  </a:lnTo>
                  <a:lnTo>
                    <a:pt x="199018" y="1631"/>
                  </a:lnTo>
                  <a:lnTo>
                    <a:pt x="143256" y="0"/>
                  </a:lnTo>
                  <a:close/>
                </a:path>
              </a:pathLst>
            </a:custGeom>
            <a:solidFill>
              <a:srgbClr val="66D0F6"/>
            </a:solidFill>
          </p:spPr>
          <p:txBody>
            <a:bodyPr wrap="square" lIns="0" tIns="0" rIns="0" bIns="0" rtlCol="0"/>
            <a:lstStyle/>
            <a:p>
              <a:endParaRPr/>
            </a:p>
          </p:txBody>
        </p:sp>
        <p:sp>
          <p:nvSpPr>
            <p:cNvPr id="330" name="object 254">
              <a:extLst>
                <a:ext uri="{FF2B5EF4-FFF2-40B4-BE49-F238E27FC236}">
                  <a16:creationId xmlns:a16="http://schemas.microsoft.com/office/drawing/2014/main" id="{2C8ECC7E-978F-485D-F863-5B1AEB129909}"/>
                </a:ext>
              </a:extLst>
            </p:cNvPr>
            <p:cNvSpPr/>
            <p:nvPr/>
          </p:nvSpPr>
          <p:spPr>
            <a:xfrm>
              <a:off x="7938516" y="6291076"/>
              <a:ext cx="287020" cy="227329"/>
            </a:xfrm>
            <a:custGeom>
              <a:avLst/>
              <a:gdLst/>
              <a:ahLst/>
              <a:cxnLst/>
              <a:rect l="l" t="t" r="r" b="b"/>
              <a:pathLst>
                <a:path w="287020" h="227329">
                  <a:moveTo>
                    <a:pt x="286511" y="20764"/>
                  </a:moveTo>
                  <a:lnTo>
                    <a:pt x="275254" y="28847"/>
                  </a:lnTo>
                  <a:lnTo>
                    <a:pt x="244554" y="35447"/>
                  </a:lnTo>
                  <a:lnTo>
                    <a:pt x="199018" y="39897"/>
                  </a:lnTo>
                  <a:lnTo>
                    <a:pt x="143255" y="41528"/>
                  </a:lnTo>
                  <a:lnTo>
                    <a:pt x="87493" y="39897"/>
                  </a:lnTo>
                  <a:lnTo>
                    <a:pt x="41957" y="35447"/>
                  </a:lnTo>
                  <a:lnTo>
                    <a:pt x="11257" y="28847"/>
                  </a:lnTo>
                  <a:lnTo>
                    <a:pt x="0" y="20764"/>
                  </a:lnTo>
                  <a:lnTo>
                    <a:pt x="11257" y="12681"/>
                  </a:lnTo>
                  <a:lnTo>
                    <a:pt x="41957" y="6081"/>
                  </a:lnTo>
                  <a:lnTo>
                    <a:pt x="87493" y="1631"/>
                  </a:lnTo>
                  <a:lnTo>
                    <a:pt x="143255" y="0"/>
                  </a:lnTo>
                  <a:lnTo>
                    <a:pt x="199018" y="1631"/>
                  </a:lnTo>
                  <a:lnTo>
                    <a:pt x="244554" y="6081"/>
                  </a:lnTo>
                  <a:lnTo>
                    <a:pt x="275254" y="12681"/>
                  </a:lnTo>
                  <a:lnTo>
                    <a:pt x="286511" y="20764"/>
                  </a:lnTo>
                  <a:close/>
                </a:path>
                <a:path w="287020" h="227329">
                  <a:moveTo>
                    <a:pt x="286511" y="20764"/>
                  </a:moveTo>
                  <a:lnTo>
                    <a:pt x="286511" y="206298"/>
                  </a:lnTo>
                  <a:lnTo>
                    <a:pt x="275254" y="214383"/>
                  </a:lnTo>
                  <a:lnTo>
                    <a:pt x="244554" y="220987"/>
                  </a:lnTo>
                  <a:lnTo>
                    <a:pt x="199018" y="225442"/>
                  </a:lnTo>
                  <a:lnTo>
                    <a:pt x="143255" y="227075"/>
                  </a:lnTo>
                  <a:lnTo>
                    <a:pt x="87493" y="225442"/>
                  </a:lnTo>
                  <a:lnTo>
                    <a:pt x="41957" y="220987"/>
                  </a:lnTo>
                  <a:lnTo>
                    <a:pt x="11257" y="214383"/>
                  </a:lnTo>
                  <a:lnTo>
                    <a:pt x="0" y="206298"/>
                  </a:lnTo>
                  <a:lnTo>
                    <a:pt x="0" y="20764"/>
                  </a:lnTo>
                </a:path>
              </a:pathLst>
            </a:custGeom>
            <a:ln w="9144">
              <a:solidFill>
                <a:srgbClr val="000000"/>
              </a:solidFill>
            </a:ln>
          </p:spPr>
          <p:txBody>
            <a:bodyPr wrap="square" lIns="0" tIns="0" rIns="0" bIns="0" rtlCol="0"/>
            <a:lstStyle/>
            <a:p>
              <a:endParaRPr/>
            </a:p>
          </p:txBody>
        </p:sp>
      </p:grpSp>
      <p:sp>
        <p:nvSpPr>
          <p:cNvPr id="331" name="object 255">
            <a:extLst>
              <a:ext uri="{FF2B5EF4-FFF2-40B4-BE49-F238E27FC236}">
                <a16:creationId xmlns:a16="http://schemas.microsoft.com/office/drawing/2014/main" id="{0E2A1164-8912-89B8-DB0D-C4CBA2D6F56E}"/>
              </a:ext>
            </a:extLst>
          </p:cNvPr>
          <p:cNvSpPr txBox="1"/>
          <p:nvPr/>
        </p:nvSpPr>
        <p:spPr>
          <a:xfrm>
            <a:off x="8646330" y="6332318"/>
            <a:ext cx="784860" cy="102235"/>
          </a:xfrm>
          <a:prstGeom prst="rect">
            <a:avLst/>
          </a:prstGeom>
        </p:spPr>
        <p:txBody>
          <a:bodyPr vert="horz" wrap="square" lIns="0" tIns="12700" rIns="0" bIns="0" rtlCol="0">
            <a:spAutoFit/>
          </a:bodyPr>
          <a:lstStyle/>
          <a:p>
            <a:pPr marL="12700">
              <a:lnSpc>
                <a:spcPct val="100000"/>
              </a:lnSpc>
              <a:spcBef>
                <a:spcPts val="100"/>
              </a:spcBef>
            </a:pPr>
            <a:r>
              <a:rPr sz="500" spc="-5" dirty="0">
                <a:latin typeface="メイリオ"/>
                <a:cs typeface="メイリオ"/>
              </a:rPr>
              <a:t>(2015.6.16)(2014.2.14)</a:t>
            </a:r>
            <a:endParaRPr sz="500">
              <a:latin typeface="メイリオ"/>
              <a:cs typeface="メイリオ"/>
            </a:endParaRPr>
          </a:p>
        </p:txBody>
      </p:sp>
      <p:grpSp>
        <p:nvGrpSpPr>
          <p:cNvPr id="332" name="object 256">
            <a:extLst>
              <a:ext uri="{FF2B5EF4-FFF2-40B4-BE49-F238E27FC236}">
                <a16:creationId xmlns:a16="http://schemas.microsoft.com/office/drawing/2014/main" id="{614AE6A7-0E91-369C-B548-BBE973ECBE2D}"/>
              </a:ext>
            </a:extLst>
          </p:cNvPr>
          <p:cNvGrpSpPr/>
          <p:nvPr/>
        </p:nvGrpSpPr>
        <p:grpSpPr>
          <a:xfrm>
            <a:off x="8305268" y="6087120"/>
            <a:ext cx="664845" cy="244475"/>
            <a:chOff x="7190168" y="6287838"/>
            <a:chExt cx="664845" cy="244475"/>
          </a:xfrm>
        </p:grpSpPr>
        <p:sp>
          <p:nvSpPr>
            <p:cNvPr id="333" name="object 257">
              <a:extLst>
                <a:ext uri="{FF2B5EF4-FFF2-40B4-BE49-F238E27FC236}">
                  <a16:creationId xmlns:a16="http://schemas.microsoft.com/office/drawing/2014/main" id="{29C3789A-CCE6-C988-9350-9EF169D417CB}"/>
                </a:ext>
              </a:extLst>
            </p:cNvPr>
            <p:cNvSpPr/>
            <p:nvPr/>
          </p:nvSpPr>
          <p:spPr>
            <a:xfrm>
              <a:off x="7565136" y="6313365"/>
              <a:ext cx="285115" cy="206375"/>
            </a:xfrm>
            <a:custGeom>
              <a:avLst/>
              <a:gdLst/>
              <a:ahLst/>
              <a:cxnLst/>
              <a:rect l="l" t="t" r="r" b="b"/>
              <a:pathLst>
                <a:path w="285115" h="206375">
                  <a:moveTo>
                    <a:pt x="284988" y="0"/>
                  </a:moveTo>
                  <a:lnTo>
                    <a:pt x="273790" y="8082"/>
                  </a:lnTo>
                  <a:lnTo>
                    <a:pt x="243254" y="14682"/>
                  </a:lnTo>
                  <a:lnTo>
                    <a:pt x="197961" y="19132"/>
                  </a:lnTo>
                  <a:lnTo>
                    <a:pt x="142494" y="20764"/>
                  </a:lnTo>
                  <a:lnTo>
                    <a:pt x="87026" y="19132"/>
                  </a:lnTo>
                  <a:lnTo>
                    <a:pt x="41733" y="14682"/>
                  </a:lnTo>
                  <a:lnTo>
                    <a:pt x="11197" y="8082"/>
                  </a:lnTo>
                  <a:lnTo>
                    <a:pt x="0" y="0"/>
                  </a:lnTo>
                  <a:lnTo>
                    <a:pt x="0" y="185534"/>
                  </a:lnTo>
                  <a:lnTo>
                    <a:pt x="11197" y="193618"/>
                  </a:lnTo>
                  <a:lnTo>
                    <a:pt x="41733" y="200223"/>
                  </a:lnTo>
                  <a:lnTo>
                    <a:pt x="87026" y="204677"/>
                  </a:lnTo>
                  <a:lnTo>
                    <a:pt x="142494" y="206311"/>
                  </a:lnTo>
                  <a:lnTo>
                    <a:pt x="197961" y="204677"/>
                  </a:lnTo>
                  <a:lnTo>
                    <a:pt x="243254" y="200223"/>
                  </a:lnTo>
                  <a:lnTo>
                    <a:pt x="273790" y="193618"/>
                  </a:lnTo>
                  <a:lnTo>
                    <a:pt x="284988" y="185534"/>
                  </a:lnTo>
                  <a:lnTo>
                    <a:pt x="284988" y="0"/>
                  </a:lnTo>
                  <a:close/>
                </a:path>
              </a:pathLst>
            </a:custGeom>
            <a:solidFill>
              <a:srgbClr val="00AFEF"/>
            </a:solidFill>
          </p:spPr>
          <p:txBody>
            <a:bodyPr wrap="square" lIns="0" tIns="0" rIns="0" bIns="0" rtlCol="0"/>
            <a:lstStyle/>
            <a:p>
              <a:endParaRPr/>
            </a:p>
          </p:txBody>
        </p:sp>
        <p:sp>
          <p:nvSpPr>
            <p:cNvPr id="334" name="object 258">
              <a:extLst>
                <a:ext uri="{FF2B5EF4-FFF2-40B4-BE49-F238E27FC236}">
                  <a16:creationId xmlns:a16="http://schemas.microsoft.com/office/drawing/2014/main" id="{57991791-A99A-8474-9FE0-3F758CBFA5ED}"/>
                </a:ext>
              </a:extLst>
            </p:cNvPr>
            <p:cNvSpPr/>
            <p:nvPr/>
          </p:nvSpPr>
          <p:spPr>
            <a:xfrm>
              <a:off x="7565136" y="6292601"/>
              <a:ext cx="285115" cy="41910"/>
            </a:xfrm>
            <a:custGeom>
              <a:avLst/>
              <a:gdLst/>
              <a:ahLst/>
              <a:cxnLst/>
              <a:rect l="l" t="t" r="r" b="b"/>
              <a:pathLst>
                <a:path w="285115" h="41910">
                  <a:moveTo>
                    <a:pt x="142494" y="0"/>
                  </a:moveTo>
                  <a:lnTo>
                    <a:pt x="87026" y="1631"/>
                  </a:lnTo>
                  <a:lnTo>
                    <a:pt x="41733" y="6081"/>
                  </a:lnTo>
                  <a:lnTo>
                    <a:pt x="11197" y="12681"/>
                  </a:lnTo>
                  <a:lnTo>
                    <a:pt x="0" y="20764"/>
                  </a:lnTo>
                  <a:lnTo>
                    <a:pt x="11197" y="28847"/>
                  </a:lnTo>
                  <a:lnTo>
                    <a:pt x="41733" y="35447"/>
                  </a:lnTo>
                  <a:lnTo>
                    <a:pt x="87026" y="39897"/>
                  </a:lnTo>
                  <a:lnTo>
                    <a:pt x="142494" y="41528"/>
                  </a:lnTo>
                  <a:lnTo>
                    <a:pt x="197961" y="39897"/>
                  </a:lnTo>
                  <a:lnTo>
                    <a:pt x="243254" y="35447"/>
                  </a:lnTo>
                  <a:lnTo>
                    <a:pt x="273790" y="28847"/>
                  </a:lnTo>
                  <a:lnTo>
                    <a:pt x="284988" y="20764"/>
                  </a:lnTo>
                  <a:lnTo>
                    <a:pt x="273790" y="12681"/>
                  </a:lnTo>
                  <a:lnTo>
                    <a:pt x="243254" y="6081"/>
                  </a:lnTo>
                  <a:lnTo>
                    <a:pt x="197961" y="1631"/>
                  </a:lnTo>
                  <a:lnTo>
                    <a:pt x="142494" y="0"/>
                  </a:lnTo>
                  <a:close/>
                </a:path>
              </a:pathLst>
            </a:custGeom>
            <a:solidFill>
              <a:srgbClr val="66D0F6"/>
            </a:solidFill>
          </p:spPr>
          <p:txBody>
            <a:bodyPr wrap="square" lIns="0" tIns="0" rIns="0" bIns="0" rtlCol="0"/>
            <a:lstStyle/>
            <a:p>
              <a:endParaRPr/>
            </a:p>
          </p:txBody>
        </p:sp>
        <p:sp>
          <p:nvSpPr>
            <p:cNvPr id="335" name="object 259">
              <a:extLst>
                <a:ext uri="{FF2B5EF4-FFF2-40B4-BE49-F238E27FC236}">
                  <a16:creationId xmlns:a16="http://schemas.microsoft.com/office/drawing/2014/main" id="{368D5CCC-A248-5B68-B0DF-1D01A7BC0BA8}"/>
                </a:ext>
              </a:extLst>
            </p:cNvPr>
            <p:cNvSpPr/>
            <p:nvPr/>
          </p:nvSpPr>
          <p:spPr>
            <a:xfrm>
              <a:off x="7565136" y="6292601"/>
              <a:ext cx="285115" cy="227329"/>
            </a:xfrm>
            <a:custGeom>
              <a:avLst/>
              <a:gdLst/>
              <a:ahLst/>
              <a:cxnLst/>
              <a:rect l="l" t="t" r="r" b="b"/>
              <a:pathLst>
                <a:path w="285115" h="227329">
                  <a:moveTo>
                    <a:pt x="284988" y="20764"/>
                  </a:moveTo>
                  <a:lnTo>
                    <a:pt x="273790" y="28847"/>
                  </a:lnTo>
                  <a:lnTo>
                    <a:pt x="243254" y="35447"/>
                  </a:lnTo>
                  <a:lnTo>
                    <a:pt x="197961" y="39897"/>
                  </a:lnTo>
                  <a:lnTo>
                    <a:pt x="142494" y="41528"/>
                  </a:lnTo>
                  <a:lnTo>
                    <a:pt x="87026" y="39897"/>
                  </a:lnTo>
                  <a:lnTo>
                    <a:pt x="41733" y="35447"/>
                  </a:lnTo>
                  <a:lnTo>
                    <a:pt x="11197" y="28847"/>
                  </a:lnTo>
                  <a:lnTo>
                    <a:pt x="0" y="20764"/>
                  </a:lnTo>
                  <a:lnTo>
                    <a:pt x="11197" y="12681"/>
                  </a:lnTo>
                  <a:lnTo>
                    <a:pt x="41733" y="6081"/>
                  </a:lnTo>
                  <a:lnTo>
                    <a:pt x="87026" y="1631"/>
                  </a:lnTo>
                  <a:lnTo>
                    <a:pt x="142494" y="0"/>
                  </a:lnTo>
                  <a:lnTo>
                    <a:pt x="197961" y="1631"/>
                  </a:lnTo>
                  <a:lnTo>
                    <a:pt x="243254" y="6081"/>
                  </a:lnTo>
                  <a:lnTo>
                    <a:pt x="273790" y="12681"/>
                  </a:lnTo>
                  <a:lnTo>
                    <a:pt x="284988" y="20764"/>
                  </a:lnTo>
                  <a:close/>
                </a:path>
                <a:path w="285115" h="227329">
                  <a:moveTo>
                    <a:pt x="284988" y="20764"/>
                  </a:moveTo>
                  <a:lnTo>
                    <a:pt x="284988" y="206298"/>
                  </a:lnTo>
                  <a:lnTo>
                    <a:pt x="273790" y="214383"/>
                  </a:lnTo>
                  <a:lnTo>
                    <a:pt x="243254" y="220987"/>
                  </a:lnTo>
                  <a:lnTo>
                    <a:pt x="197961" y="225442"/>
                  </a:lnTo>
                  <a:lnTo>
                    <a:pt x="142494" y="227075"/>
                  </a:lnTo>
                  <a:lnTo>
                    <a:pt x="87026" y="225442"/>
                  </a:lnTo>
                  <a:lnTo>
                    <a:pt x="41733" y="220987"/>
                  </a:lnTo>
                  <a:lnTo>
                    <a:pt x="11197" y="214383"/>
                  </a:lnTo>
                  <a:lnTo>
                    <a:pt x="0" y="206298"/>
                  </a:lnTo>
                  <a:lnTo>
                    <a:pt x="0" y="20764"/>
                  </a:lnTo>
                </a:path>
              </a:pathLst>
            </a:custGeom>
            <a:ln w="9144">
              <a:solidFill>
                <a:srgbClr val="000000"/>
              </a:solidFill>
            </a:ln>
          </p:spPr>
          <p:txBody>
            <a:bodyPr wrap="square" lIns="0" tIns="0" rIns="0" bIns="0" rtlCol="0"/>
            <a:lstStyle/>
            <a:p>
              <a:endParaRPr/>
            </a:p>
          </p:txBody>
        </p:sp>
        <p:sp>
          <p:nvSpPr>
            <p:cNvPr id="336" name="object 260">
              <a:extLst>
                <a:ext uri="{FF2B5EF4-FFF2-40B4-BE49-F238E27FC236}">
                  <a16:creationId xmlns:a16="http://schemas.microsoft.com/office/drawing/2014/main" id="{04960137-A5C9-8130-E5E3-5C9676ABF1C3}"/>
                </a:ext>
              </a:extLst>
            </p:cNvPr>
            <p:cNvSpPr/>
            <p:nvPr/>
          </p:nvSpPr>
          <p:spPr>
            <a:xfrm>
              <a:off x="7197852" y="6298697"/>
              <a:ext cx="285115" cy="228600"/>
            </a:xfrm>
            <a:custGeom>
              <a:avLst/>
              <a:gdLst/>
              <a:ahLst/>
              <a:cxnLst/>
              <a:rect l="l" t="t" r="r" b="b"/>
              <a:pathLst>
                <a:path w="285115" h="228600">
                  <a:moveTo>
                    <a:pt x="284988" y="20904"/>
                  </a:moveTo>
                  <a:lnTo>
                    <a:pt x="273790" y="29040"/>
                  </a:lnTo>
                  <a:lnTo>
                    <a:pt x="243254" y="35685"/>
                  </a:lnTo>
                  <a:lnTo>
                    <a:pt x="197961" y="40165"/>
                  </a:lnTo>
                  <a:lnTo>
                    <a:pt x="142494" y="41808"/>
                  </a:lnTo>
                  <a:lnTo>
                    <a:pt x="87026" y="40165"/>
                  </a:lnTo>
                  <a:lnTo>
                    <a:pt x="41733" y="35685"/>
                  </a:lnTo>
                  <a:lnTo>
                    <a:pt x="11197" y="29040"/>
                  </a:lnTo>
                  <a:lnTo>
                    <a:pt x="0" y="20904"/>
                  </a:lnTo>
                  <a:lnTo>
                    <a:pt x="11197" y="12767"/>
                  </a:lnTo>
                  <a:lnTo>
                    <a:pt x="41733" y="6122"/>
                  </a:lnTo>
                  <a:lnTo>
                    <a:pt x="87026" y="1642"/>
                  </a:lnTo>
                  <a:lnTo>
                    <a:pt x="142494" y="0"/>
                  </a:lnTo>
                  <a:lnTo>
                    <a:pt x="197961" y="1642"/>
                  </a:lnTo>
                  <a:lnTo>
                    <a:pt x="243254" y="6122"/>
                  </a:lnTo>
                  <a:lnTo>
                    <a:pt x="273790" y="12767"/>
                  </a:lnTo>
                  <a:lnTo>
                    <a:pt x="284988" y="20904"/>
                  </a:lnTo>
                  <a:close/>
                </a:path>
                <a:path w="285115" h="228600">
                  <a:moveTo>
                    <a:pt x="284988" y="20904"/>
                  </a:moveTo>
                  <a:lnTo>
                    <a:pt x="284988" y="207683"/>
                  </a:lnTo>
                  <a:lnTo>
                    <a:pt x="273790" y="215826"/>
                  </a:lnTo>
                  <a:lnTo>
                    <a:pt x="243254" y="222475"/>
                  </a:lnTo>
                  <a:lnTo>
                    <a:pt x="197961" y="226956"/>
                  </a:lnTo>
                  <a:lnTo>
                    <a:pt x="142494" y="228600"/>
                  </a:lnTo>
                  <a:lnTo>
                    <a:pt x="87026" y="226956"/>
                  </a:lnTo>
                  <a:lnTo>
                    <a:pt x="41733" y="222475"/>
                  </a:lnTo>
                  <a:lnTo>
                    <a:pt x="11197" y="215826"/>
                  </a:lnTo>
                  <a:lnTo>
                    <a:pt x="0" y="207683"/>
                  </a:lnTo>
                  <a:lnTo>
                    <a:pt x="0" y="20904"/>
                  </a:lnTo>
                </a:path>
              </a:pathLst>
            </a:custGeom>
            <a:ln w="9144">
              <a:solidFill>
                <a:srgbClr val="000000"/>
              </a:solidFill>
            </a:ln>
          </p:spPr>
          <p:txBody>
            <a:bodyPr wrap="square" lIns="0" tIns="0" rIns="0" bIns="0" rtlCol="0"/>
            <a:lstStyle/>
            <a:p>
              <a:endParaRPr/>
            </a:p>
          </p:txBody>
        </p:sp>
        <p:sp>
          <p:nvSpPr>
            <p:cNvPr id="337" name="object 261">
              <a:extLst>
                <a:ext uri="{FF2B5EF4-FFF2-40B4-BE49-F238E27FC236}">
                  <a16:creationId xmlns:a16="http://schemas.microsoft.com/office/drawing/2014/main" id="{121154A6-B26E-85B8-7B7F-989D10A3FF47}"/>
                </a:ext>
              </a:extLst>
            </p:cNvPr>
            <p:cNvSpPr/>
            <p:nvPr/>
          </p:nvSpPr>
          <p:spPr>
            <a:xfrm>
              <a:off x="7203186" y="6328410"/>
              <a:ext cx="274320" cy="180975"/>
            </a:xfrm>
            <a:custGeom>
              <a:avLst/>
              <a:gdLst/>
              <a:ahLst/>
              <a:cxnLst/>
              <a:rect l="l" t="t" r="r" b="b"/>
              <a:pathLst>
                <a:path w="274320" h="180975">
                  <a:moveTo>
                    <a:pt x="0" y="0"/>
                  </a:moveTo>
                  <a:lnTo>
                    <a:pt x="273837" y="180974"/>
                  </a:lnTo>
                </a:path>
              </a:pathLst>
            </a:custGeom>
            <a:ln w="25908">
              <a:solidFill>
                <a:srgbClr val="7E7E7E"/>
              </a:solidFill>
            </a:ln>
          </p:spPr>
          <p:txBody>
            <a:bodyPr wrap="square" lIns="0" tIns="0" rIns="0" bIns="0" rtlCol="0"/>
            <a:lstStyle/>
            <a:p>
              <a:endParaRPr/>
            </a:p>
          </p:txBody>
        </p:sp>
        <p:sp>
          <p:nvSpPr>
            <p:cNvPr id="338" name="object 262">
              <a:extLst>
                <a:ext uri="{FF2B5EF4-FFF2-40B4-BE49-F238E27FC236}">
                  <a16:creationId xmlns:a16="http://schemas.microsoft.com/office/drawing/2014/main" id="{8009F418-0E4C-68AE-A37F-91C297B77ED7}"/>
                </a:ext>
              </a:extLst>
            </p:cNvPr>
            <p:cNvSpPr/>
            <p:nvPr/>
          </p:nvSpPr>
          <p:spPr>
            <a:xfrm>
              <a:off x="7203186" y="6325360"/>
              <a:ext cx="271780" cy="180975"/>
            </a:xfrm>
            <a:custGeom>
              <a:avLst/>
              <a:gdLst/>
              <a:ahLst/>
              <a:cxnLst/>
              <a:rect l="l" t="t" r="r" b="b"/>
              <a:pathLst>
                <a:path w="271779" h="180975">
                  <a:moveTo>
                    <a:pt x="0" y="180975"/>
                  </a:moveTo>
                  <a:lnTo>
                    <a:pt x="271462" y="0"/>
                  </a:lnTo>
                </a:path>
              </a:pathLst>
            </a:custGeom>
            <a:ln w="25908">
              <a:solidFill>
                <a:srgbClr val="7E7E7E"/>
              </a:solidFill>
            </a:ln>
          </p:spPr>
          <p:txBody>
            <a:bodyPr wrap="square" lIns="0" tIns="0" rIns="0" bIns="0" rtlCol="0"/>
            <a:lstStyle/>
            <a:p>
              <a:endParaRPr/>
            </a:p>
          </p:txBody>
        </p:sp>
      </p:grpSp>
      <p:sp>
        <p:nvSpPr>
          <p:cNvPr id="339" name="object 263">
            <a:extLst>
              <a:ext uri="{FF2B5EF4-FFF2-40B4-BE49-F238E27FC236}">
                <a16:creationId xmlns:a16="http://schemas.microsoft.com/office/drawing/2014/main" id="{E70F7F4A-2DD9-4E4E-A662-4DE975EA85EA}"/>
              </a:ext>
            </a:extLst>
          </p:cNvPr>
          <p:cNvSpPr txBox="1"/>
          <p:nvPr/>
        </p:nvSpPr>
        <p:spPr>
          <a:xfrm>
            <a:off x="2904655" y="3341752"/>
            <a:ext cx="2103755" cy="840105"/>
          </a:xfrm>
          <a:prstGeom prst="rect">
            <a:avLst/>
          </a:prstGeom>
        </p:spPr>
        <p:txBody>
          <a:bodyPr vert="horz" wrap="square" lIns="0" tIns="12700" rIns="0" bIns="0" rtlCol="0">
            <a:spAutoFit/>
          </a:bodyPr>
          <a:lstStyle/>
          <a:p>
            <a:pPr marL="71120">
              <a:lnSpc>
                <a:spcPct val="100000"/>
              </a:lnSpc>
              <a:spcBef>
                <a:spcPts val="100"/>
              </a:spcBef>
              <a:tabLst>
                <a:tab pos="365125" algn="l"/>
                <a:tab pos="1659255" algn="l"/>
              </a:tabLst>
            </a:pPr>
            <a:r>
              <a:rPr sz="900" b="1" i="1" dirty="0">
                <a:latin typeface="メイリオ"/>
                <a:cs typeface="メイリオ"/>
              </a:rPr>
              <a:t>83	</a:t>
            </a:r>
            <a:r>
              <a:rPr sz="900" b="1" i="1" u="sng" dirty="0">
                <a:uFill>
                  <a:solidFill>
                    <a:srgbClr val="000000"/>
                  </a:solidFill>
                </a:uFill>
                <a:latin typeface="メイリオ"/>
                <a:cs typeface="メイリオ"/>
              </a:rPr>
              <a:t> 	</a:t>
            </a:r>
            <a:endParaRPr sz="900" dirty="0">
              <a:latin typeface="メイリオ"/>
              <a:cs typeface="メイリオ"/>
            </a:endParaRPr>
          </a:p>
          <a:p>
            <a:pPr marL="54610">
              <a:lnSpc>
                <a:spcPct val="100000"/>
              </a:lnSpc>
              <a:spcBef>
                <a:spcPts val="710"/>
              </a:spcBef>
              <a:tabLst>
                <a:tab pos="399415" algn="l"/>
              </a:tabLst>
            </a:pPr>
            <a:r>
              <a:rPr sz="1500" b="1" baseline="19444" dirty="0">
                <a:solidFill>
                  <a:srgbClr val="FFFFFF"/>
                </a:solidFill>
                <a:latin typeface="ＭＳ Ｐゴシック"/>
                <a:cs typeface="ＭＳ Ｐゴシック"/>
              </a:rPr>
              <a:t>４４	</a:t>
            </a:r>
            <a:r>
              <a:rPr sz="500" spc="-5" dirty="0">
                <a:latin typeface="メイリオ"/>
                <a:cs typeface="メイリオ"/>
              </a:rPr>
              <a:t>(2021.6.23)</a:t>
            </a:r>
            <a:endParaRPr sz="500" dirty="0">
              <a:latin typeface="メイリオ"/>
              <a:cs typeface="メイリオ"/>
            </a:endParaRPr>
          </a:p>
          <a:p>
            <a:pPr marL="38100">
              <a:lnSpc>
                <a:spcPct val="100000"/>
              </a:lnSpc>
              <a:spcBef>
                <a:spcPts val="775"/>
              </a:spcBef>
              <a:tabLst>
                <a:tab pos="785495" algn="l"/>
                <a:tab pos="2052320" algn="l"/>
              </a:tabLst>
            </a:pPr>
            <a:r>
              <a:rPr sz="1350" b="1" i="1" baseline="3086" dirty="0">
                <a:latin typeface="メイリオ"/>
                <a:cs typeface="メイリオ"/>
              </a:rPr>
              <a:t>118</a:t>
            </a:r>
            <a:r>
              <a:rPr sz="1350" b="1" i="1" spc="839" baseline="3086" dirty="0">
                <a:latin typeface="メイリオ"/>
                <a:cs typeface="メイリオ"/>
              </a:rPr>
              <a:t> </a:t>
            </a:r>
            <a:r>
              <a:rPr sz="900" b="1" i="1" dirty="0">
                <a:latin typeface="メイリオ"/>
                <a:cs typeface="メイリオ"/>
              </a:rPr>
              <a:t>118	</a:t>
            </a:r>
            <a:r>
              <a:rPr sz="900" b="1" i="1" u="sng" dirty="0">
                <a:uFill>
                  <a:solidFill>
                    <a:srgbClr val="000000"/>
                  </a:solidFill>
                </a:uFill>
                <a:latin typeface="メイリオ"/>
                <a:cs typeface="メイリオ"/>
              </a:rPr>
              <a:t> 	</a:t>
            </a:r>
            <a:endParaRPr sz="900" dirty="0">
              <a:latin typeface="メイリオ"/>
              <a:cs typeface="メイリオ"/>
            </a:endParaRPr>
          </a:p>
          <a:p>
            <a:pPr marL="60960">
              <a:lnSpc>
                <a:spcPct val="100000"/>
              </a:lnSpc>
              <a:spcBef>
                <a:spcPts val="370"/>
              </a:spcBef>
              <a:tabLst>
                <a:tab pos="426720" algn="l"/>
              </a:tabLst>
            </a:pPr>
            <a:r>
              <a:rPr sz="1500" b="1" baseline="2777" dirty="0">
                <a:solidFill>
                  <a:srgbClr val="FFFFFF"/>
                </a:solidFill>
                <a:latin typeface="ＭＳ Ｐゴシック"/>
                <a:cs typeface="ＭＳ Ｐゴシック"/>
              </a:rPr>
              <a:t>２９	</a:t>
            </a:r>
            <a:r>
              <a:rPr sz="1000" b="1" spc="5" dirty="0">
                <a:solidFill>
                  <a:srgbClr val="FFFFFF"/>
                </a:solidFill>
                <a:latin typeface="ＭＳ Ｐゴシック"/>
                <a:cs typeface="ＭＳ Ｐゴシック"/>
              </a:rPr>
              <a:t>２８</a:t>
            </a:r>
            <a:endParaRPr sz="1000" dirty="0">
              <a:latin typeface="ＭＳ Ｐゴシック"/>
              <a:cs typeface="ＭＳ Ｐゴシック"/>
            </a:endParaRPr>
          </a:p>
        </p:txBody>
      </p:sp>
      <p:sp>
        <p:nvSpPr>
          <p:cNvPr id="340" name="object 264">
            <a:extLst>
              <a:ext uri="{FF2B5EF4-FFF2-40B4-BE49-F238E27FC236}">
                <a16:creationId xmlns:a16="http://schemas.microsoft.com/office/drawing/2014/main" id="{DBC93C58-C453-8C8C-DEEE-0BF05489FA00}"/>
              </a:ext>
            </a:extLst>
          </p:cNvPr>
          <p:cNvSpPr txBox="1"/>
          <p:nvPr/>
        </p:nvSpPr>
        <p:spPr>
          <a:xfrm>
            <a:off x="2840666" y="4230365"/>
            <a:ext cx="769620" cy="102235"/>
          </a:xfrm>
          <a:prstGeom prst="rect">
            <a:avLst/>
          </a:prstGeom>
        </p:spPr>
        <p:txBody>
          <a:bodyPr vert="horz" wrap="square" lIns="0" tIns="12700" rIns="0" bIns="0" rtlCol="0">
            <a:spAutoFit/>
          </a:bodyPr>
          <a:lstStyle/>
          <a:p>
            <a:pPr marL="12700">
              <a:lnSpc>
                <a:spcPct val="100000"/>
              </a:lnSpc>
              <a:spcBef>
                <a:spcPts val="100"/>
              </a:spcBef>
            </a:pPr>
            <a:r>
              <a:rPr sz="500" spc="-5" dirty="0">
                <a:latin typeface="メイリオ"/>
                <a:cs typeface="メイリオ"/>
              </a:rPr>
              <a:t>(2018.3.14)</a:t>
            </a:r>
            <a:r>
              <a:rPr sz="500" spc="10" dirty="0">
                <a:latin typeface="メイリオ"/>
                <a:cs typeface="メイリオ"/>
              </a:rPr>
              <a:t> </a:t>
            </a:r>
            <a:r>
              <a:rPr sz="500" spc="-5" dirty="0">
                <a:latin typeface="メイリオ"/>
                <a:cs typeface="メイリオ"/>
              </a:rPr>
              <a:t>(2018.5.9)</a:t>
            </a:r>
            <a:endParaRPr sz="500">
              <a:latin typeface="メイリオ"/>
              <a:cs typeface="メイリオ"/>
            </a:endParaRPr>
          </a:p>
        </p:txBody>
      </p:sp>
      <p:sp>
        <p:nvSpPr>
          <p:cNvPr id="341" name="object 265">
            <a:extLst>
              <a:ext uri="{FF2B5EF4-FFF2-40B4-BE49-F238E27FC236}">
                <a16:creationId xmlns:a16="http://schemas.microsoft.com/office/drawing/2014/main" id="{C28DC3C8-2F04-1766-06B3-AD7FCF3809B0}"/>
              </a:ext>
            </a:extLst>
          </p:cNvPr>
          <p:cNvSpPr txBox="1"/>
          <p:nvPr/>
        </p:nvSpPr>
        <p:spPr>
          <a:xfrm>
            <a:off x="2852828" y="4787839"/>
            <a:ext cx="2311400" cy="320675"/>
          </a:xfrm>
          <a:prstGeom prst="rect">
            <a:avLst/>
          </a:prstGeom>
        </p:spPr>
        <p:txBody>
          <a:bodyPr vert="horz" wrap="square" lIns="0" tIns="41910" rIns="0" bIns="0" rtlCol="0">
            <a:spAutoFit/>
          </a:bodyPr>
          <a:lstStyle/>
          <a:p>
            <a:pPr marL="12700">
              <a:lnSpc>
                <a:spcPct val="100000"/>
              </a:lnSpc>
              <a:spcBef>
                <a:spcPts val="330"/>
              </a:spcBef>
            </a:pPr>
            <a:r>
              <a:rPr sz="500" spc="-10" dirty="0">
                <a:latin typeface="メイリオ"/>
                <a:cs typeface="メイリオ"/>
              </a:rPr>
              <a:t>(</a:t>
            </a:r>
            <a:r>
              <a:rPr sz="500" spc="-5" dirty="0">
                <a:latin typeface="メイリオ"/>
                <a:cs typeface="メイリオ"/>
              </a:rPr>
              <a:t>2016</a:t>
            </a:r>
            <a:r>
              <a:rPr sz="500" dirty="0">
                <a:latin typeface="メイリオ"/>
                <a:cs typeface="メイリオ"/>
              </a:rPr>
              <a:t>.</a:t>
            </a:r>
            <a:r>
              <a:rPr sz="500" spc="-5" dirty="0">
                <a:latin typeface="メイリオ"/>
                <a:cs typeface="メイリオ"/>
              </a:rPr>
              <a:t>1</a:t>
            </a:r>
            <a:r>
              <a:rPr sz="500" dirty="0">
                <a:latin typeface="メイリオ"/>
                <a:cs typeface="メイリオ"/>
              </a:rPr>
              <a:t>.</a:t>
            </a:r>
            <a:r>
              <a:rPr sz="500" spc="-5" dirty="0">
                <a:latin typeface="メイリオ"/>
                <a:cs typeface="メイリオ"/>
              </a:rPr>
              <a:t>29</a:t>
            </a:r>
            <a:r>
              <a:rPr sz="500" dirty="0">
                <a:latin typeface="メイリオ"/>
                <a:cs typeface="メイリオ"/>
              </a:rPr>
              <a:t>)</a:t>
            </a:r>
            <a:r>
              <a:rPr sz="500" spc="-60" dirty="0">
                <a:latin typeface="メイリオ"/>
                <a:cs typeface="メイリオ"/>
              </a:rPr>
              <a:t> </a:t>
            </a:r>
            <a:r>
              <a:rPr sz="500" spc="-10" dirty="0">
                <a:latin typeface="メイリオ"/>
                <a:cs typeface="メイリオ"/>
              </a:rPr>
              <a:t>(</a:t>
            </a:r>
            <a:r>
              <a:rPr sz="500" spc="-5" dirty="0">
                <a:latin typeface="メイリオ"/>
                <a:cs typeface="メイリオ"/>
              </a:rPr>
              <a:t>2016</a:t>
            </a:r>
            <a:r>
              <a:rPr sz="500" dirty="0">
                <a:latin typeface="メイリオ"/>
                <a:cs typeface="メイリオ"/>
              </a:rPr>
              <a:t>.</a:t>
            </a:r>
            <a:r>
              <a:rPr sz="500" spc="-5" dirty="0">
                <a:latin typeface="メイリオ"/>
                <a:cs typeface="メイリオ"/>
              </a:rPr>
              <a:t>2</a:t>
            </a:r>
            <a:r>
              <a:rPr sz="500" dirty="0">
                <a:latin typeface="メイリオ"/>
                <a:cs typeface="メイリオ"/>
              </a:rPr>
              <a:t>.</a:t>
            </a:r>
            <a:r>
              <a:rPr sz="500" spc="-5" dirty="0">
                <a:latin typeface="メイリオ"/>
                <a:cs typeface="メイリオ"/>
              </a:rPr>
              <a:t>29)</a:t>
            </a:r>
            <a:endParaRPr sz="500">
              <a:latin typeface="メイリオ"/>
              <a:cs typeface="メイリオ"/>
            </a:endParaRPr>
          </a:p>
          <a:p>
            <a:pPr marL="85090">
              <a:lnSpc>
                <a:spcPct val="100000"/>
              </a:lnSpc>
              <a:spcBef>
                <a:spcPts val="409"/>
              </a:spcBef>
              <a:tabLst>
                <a:tab pos="2298065" algn="l"/>
              </a:tabLst>
            </a:pPr>
            <a:r>
              <a:rPr sz="900" b="1" i="1" dirty="0">
                <a:solidFill>
                  <a:srgbClr val="7E7E7E"/>
                </a:solidFill>
                <a:latin typeface="メイリオ"/>
                <a:cs typeface="メイリオ"/>
              </a:rPr>
              <a:t>137  </a:t>
            </a:r>
            <a:r>
              <a:rPr sz="900" b="1" i="1" spc="85" dirty="0">
                <a:solidFill>
                  <a:srgbClr val="7E7E7E"/>
                </a:solidFill>
                <a:latin typeface="メイリオ"/>
                <a:cs typeface="メイリオ"/>
              </a:rPr>
              <a:t> </a:t>
            </a:r>
            <a:r>
              <a:rPr sz="900" b="1" i="1" u="sng" dirty="0">
                <a:solidFill>
                  <a:srgbClr val="7E7E7E"/>
                </a:solidFill>
                <a:uFill>
                  <a:solidFill>
                    <a:srgbClr val="000000"/>
                  </a:solidFill>
                </a:uFill>
                <a:latin typeface="メイリオ"/>
                <a:cs typeface="メイリオ"/>
              </a:rPr>
              <a:t> 	</a:t>
            </a:r>
            <a:endParaRPr sz="900">
              <a:latin typeface="メイリオ"/>
              <a:cs typeface="メイリオ"/>
            </a:endParaRPr>
          </a:p>
        </p:txBody>
      </p:sp>
      <p:sp>
        <p:nvSpPr>
          <p:cNvPr id="342" name="object 266">
            <a:extLst>
              <a:ext uri="{FF2B5EF4-FFF2-40B4-BE49-F238E27FC236}">
                <a16:creationId xmlns:a16="http://schemas.microsoft.com/office/drawing/2014/main" id="{594D8114-EC99-A156-6F96-5C9DBDB3676E}"/>
              </a:ext>
            </a:extLst>
          </p:cNvPr>
          <p:cNvSpPr txBox="1"/>
          <p:nvPr/>
        </p:nvSpPr>
        <p:spPr>
          <a:xfrm>
            <a:off x="7007907" y="6377321"/>
            <a:ext cx="404495" cy="102235"/>
          </a:xfrm>
          <a:prstGeom prst="rect">
            <a:avLst/>
          </a:prstGeom>
        </p:spPr>
        <p:txBody>
          <a:bodyPr vert="horz" wrap="square" lIns="0" tIns="12700" rIns="0" bIns="0" rtlCol="0">
            <a:spAutoFit/>
          </a:bodyPr>
          <a:lstStyle/>
          <a:p>
            <a:pPr marL="12700">
              <a:lnSpc>
                <a:spcPct val="100000"/>
              </a:lnSpc>
              <a:spcBef>
                <a:spcPts val="100"/>
              </a:spcBef>
            </a:pPr>
            <a:r>
              <a:rPr sz="500" spc="-5" dirty="0">
                <a:latin typeface="メイリオ"/>
                <a:cs typeface="メイリオ"/>
              </a:rPr>
              <a:t>(2016.8.12)</a:t>
            </a:r>
            <a:endParaRPr sz="500">
              <a:latin typeface="メイリオ"/>
              <a:cs typeface="メイリオ"/>
            </a:endParaRPr>
          </a:p>
        </p:txBody>
      </p:sp>
      <p:sp>
        <p:nvSpPr>
          <p:cNvPr id="343" name="object 267">
            <a:extLst>
              <a:ext uri="{FF2B5EF4-FFF2-40B4-BE49-F238E27FC236}">
                <a16:creationId xmlns:a16="http://schemas.microsoft.com/office/drawing/2014/main" id="{BC005772-46D6-7659-EF2B-4CB674324C65}"/>
              </a:ext>
            </a:extLst>
          </p:cNvPr>
          <p:cNvSpPr txBox="1"/>
          <p:nvPr/>
        </p:nvSpPr>
        <p:spPr>
          <a:xfrm>
            <a:off x="9366474" y="2763019"/>
            <a:ext cx="443865" cy="278765"/>
          </a:xfrm>
          <a:prstGeom prst="rect">
            <a:avLst/>
          </a:prstGeom>
        </p:spPr>
        <p:txBody>
          <a:bodyPr vert="horz" wrap="square" lIns="0" tIns="26670" rIns="0" bIns="0" rtlCol="0">
            <a:spAutoFit/>
          </a:bodyPr>
          <a:lstStyle/>
          <a:p>
            <a:pPr algn="ctr">
              <a:lnSpc>
                <a:spcPct val="100000"/>
              </a:lnSpc>
              <a:spcBef>
                <a:spcPts val="210"/>
              </a:spcBef>
            </a:pPr>
            <a:r>
              <a:rPr sz="500" spc="-5" dirty="0">
                <a:latin typeface="メイリオ"/>
                <a:cs typeface="メイリオ"/>
              </a:rPr>
              <a:t>(2014.12.16)</a:t>
            </a:r>
            <a:endParaRPr sz="500">
              <a:latin typeface="メイリオ"/>
              <a:cs typeface="メイリオ"/>
            </a:endParaRPr>
          </a:p>
          <a:p>
            <a:pPr marR="5715" algn="ctr">
              <a:lnSpc>
                <a:spcPct val="100000"/>
              </a:lnSpc>
              <a:spcBef>
                <a:spcPts val="200"/>
              </a:spcBef>
            </a:pPr>
            <a:r>
              <a:rPr sz="900" b="1" i="1" dirty="0">
                <a:solidFill>
                  <a:srgbClr val="7E7E7E"/>
                </a:solidFill>
                <a:latin typeface="メイリオ"/>
                <a:cs typeface="メイリオ"/>
              </a:rPr>
              <a:t>139</a:t>
            </a:r>
            <a:endParaRPr sz="900">
              <a:latin typeface="メイリオ"/>
              <a:cs typeface="メイリオ"/>
            </a:endParaRPr>
          </a:p>
        </p:txBody>
      </p:sp>
      <p:grpSp>
        <p:nvGrpSpPr>
          <p:cNvPr id="344" name="object 268">
            <a:extLst>
              <a:ext uri="{FF2B5EF4-FFF2-40B4-BE49-F238E27FC236}">
                <a16:creationId xmlns:a16="http://schemas.microsoft.com/office/drawing/2014/main" id="{C09AC031-8FC6-C40E-EF13-A5C7A78F7C80}"/>
              </a:ext>
            </a:extLst>
          </p:cNvPr>
          <p:cNvGrpSpPr/>
          <p:nvPr/>
        </p:nvGrpSpPr>
        <p:grpSpPr>
          <a:xfrm>
            <a:off x="2984718" y="2276054"/>
            <a:ext cx="6749029" cy="4047478"/>
            <a:chOff x="1882144" y="2495561"/>
            <a:chExt cx="6749029" cy="4047478"/>
          </a:xfrm>
        </p:grpSpPr>
        <p:pic>
          <p:nvPicPr>
            <p:cNvPr id="345" name="object 269">
              <a:extLst>
                <a:ext uri="{FF2B5EF4-FFF2-40B4-BE49-F238E27FC236}">
                  <a16:creationId xmlns:a16="http://schemas.microsoft.com/office/drawing/2014/main" id="{90D3AD49-E4B6-08F6-1D88-7D7FDB712BF1}"/>
                </a:ext>
              </a:extLst>
            </p:cNvPr>
            <p:cNvPicPr/>
            <p:nvPr/>
          </p:nvPicPr>
          <p:blipFill>
            <a:blip r:embed="rId5" cstate="print"/>
            <a:stretch>
              <a:fillRect/>
            </a:stretch>
          </p:blipFill>
          <p:spPr>
            <a:xfrm>
              <a:off x="6016751" y="3371087"/>
              <a:ext cx="74675" cy="74675"/>
            </a:xfrm>
            <a:prstGeom prst="rect">
              <a:avLst/>
            </a:prstGeom>
          </p:spPr>
        </p:pic>
        <p:pic>
          <p:nvPicPr>
            <p:cNvPr id="346" name="object 270">
              <a:extLst>
                <a:ext uri="{FF2B5EF4-FFF2-40B4-BE49-F238E27FC236}">
                  <a16:creationId xmlns:a16="http://schemas.microsoft.com/office/drawing/2014/main" id="{9BFE29D2-A8A8-CE2C-D81D-AB48BE7AB69F}"/>
                </a:ext>
              </a:extLst>
            </p:cNvPr>
            <p:cNvPicPr/>
            <p:nvPr/>
          </p:nvPicPr>
          <p:blipFill>
            <a:blip r:embed="rId5" cstate="print"/>
            <a:stretch>
              <a:fillRect/>
            </a:stretch>
          </p:blipFill>
          <p:spPr>
            <a:xfrm>
              <a:off x="5515355" y="4585716"/>
              <a:ext cx="74675" cy="74675"/>
            </a:xfrm>
            <a:prstGeom prst="rect">
              <a:avLst/>
            </a:prstGeom>
          </p:spPr>
        </p:pic>
        <p:sp>
          <p:nvSpPr>
            <p:cNvPr id="347" name="object 271">
              <a:extLst>
                <a:ext uri="{FF2B5EF4-FFF2-40B4-BE49-F238E27FC236}">
                  <a16:creationId xmlns:a16="http://schemas.microsoft.com/office/drawing/2014/main" id="{0330D508-630F-4A0F-5B7B-E77E2FDE3BD8}"/>
                </a:ext>
              </a:extLst>
            </p:cNvPr>
            <p:cNvSpPr/>
            <p:nvPr/>
          </p:nvSpPr>
          <p:spPr>
            <a:xfrm>
              <a:off x="4076180" y="2495561"/>
              <a:ext cx="1451119" cy="2102345"/>
            </a:xfrm>
            <a:custGeom>
              <a:avLst/>
              <a:gdLst/>
              <a:ahLst/>
              <a:cxnLst/>
              <a:rect l="l" t="t" r="r" b="b"/>
              <a:pathLst>
                <a:path w="2142490" h="2141220">
                  <a:moveTo>
                    <a:pt x="2142096" y="2140915"/>
                  </a:moveTo>
                  <a:lnTo>
                    <a:pt x="0" y="0"/>
                  </a:lnTo>
                </a:path>
              </a:pathLst>
            </a:custGeom>
            <a:ln w="9144">
              <a:solidFill>
                <a:srgbClr val="000000"/>
              </a:solidFill>
            </a:ln>
          </p:spPr>
          <p:txBody>
            <a:bodyPr wrap="square" lIns="0" tIns="0" rIns="0" bIns="0" rtlCol="0"/>
            <a:lstStyle/>
            <a:p>
              <a:endParaRPr/>
            </a:p>
          </p:txBody>
        </p:sp>
        <p:pic>
          <p:nvPicPr>
            <p:cNvPr id="348" name="object 272">
              <a:extLst>
                <a:ext uri="{FF2B5EF4-FFF2-40B4-BE49-F238E27FC236}">
                  <a16:creationId xmlns:a16="http://schemas.microsoft.com/office/drawing/2014/main" id="{0E8C50F5-65B0-CDFB-3C4E-5C4EA862995B}"/>
                </a:ext>
              </a:extLst>
            </p:cNvPr>
            <p:cNvPicPr/>
            <p:nvPr/>
          </p:nvPicPr>
          <p:blipFill>
            <a:blip r:embed="rId6" cstate="print"/>
            <a:stretch>
              <a:fillRect/>
            </a:stretch>
          </p:blipFill>
          <p:spPr>
            <a:xfrm>
              <a:off x="5023103" y="4733544"/>
              <a:ext cx="74675" cy="74675"/>
            </a:xfrm>
            <a:prstGeom prst="rect">
              <a:avLst/>
            </a:prstGeom>
          </p:spPr>
        </p:pic>
        <p:sp>
          <p:nvSpPr>
            <p:cNvPr id="349" name="object 273">
              <a:extLst>
                <a:ext uri="{FF2B5EF4-FFF2-40B4-BE49-F238E27FC236}">
                  <a16:creationId xmlns:a16="http://schemas.microsoft.com/office/drawing/2014/main" id="{1D9F5AAA-AAF5-6AD2-076B-4C25CFCE8D02}"/>
                </a:ext>
              </a:extLst>
            </p:cNvPr>
            <p:cNvSpPr/>
            <p:nvPr/>
          </p:nvSpPr>
          <p:spPr>
            <a:xfrm>
              <a:off x="3090277" y="2642309"/>
              <a:ext cx="1944508" cy="2091613"/>
            </a:xfrm>
            <a:custGeom>
              <a:avLst/>
              <a:gdLst/>
              <a:ahLst/>
              <a:cxnLst/>
              <a:rect l="l" t="t" r="r" b="b"/>
              <a:pathLst>
                <a:path w="1945639" h="1945004">
                  <a:moveTo>
                    <a:pt x="1945144" y="1944509"/>
                  </a:moveTo>
                  <a:lnTo>
                    <a:pt x="0" y="0"/>
                  </a:lnTo>
                </a:path>
              </a:pathLst>
            </a:custGeom>
            <a:ln w="9144">
              <a:solidFill>
                <a:srgbClr val="000000"/>
              </a:solidFill>
            </a:ln>
          </p:spPr>
          <p:txBody>
            <a:bodyPr wrap="square" lIns="0" tIns="0" rIns="0" bIns="0" rtlCol="0"/>
            <a:lstStyle/>
            <a:p>
              <a:endParaRPr dirty="0"/>
            </a:p>
          </p:txBody>
        </p:sp>
        <p:pic>
          <p:nvPicPr>
            <p:cNvPr id="350" name="object 274">
              <a:extLst>
                <a:ext uri="{FF2B5EF4-FFF2-40B4-BE49-F238E27FC236}">
                  <a16:creationId xmlns:a16="http://schemas.microsoft.com/office/drawing/2014/main" id="{F9A5A220-B490-0621-C015-11AFA18969FB}"/>
                </a:ext>
              </a:extLst>
            </p:cNvPr>
            <p:cNvPicPr/>
            <p:nvPr/>
          </p:nvPicPr>
          <p:blipFill>
            <a:blip r:embed="rId7" cstate="print"/>
            <a:stretch>
              <a:fillRect/>
            </a:stretch>
          </p:blipFill>
          <p:spPr>
            <a:xfrm>
              <a:off x="4722875" y="5126735"/>
              <a:ext cx="239268" cy="169164"/>
            </a:xfrm>
            <a:prstGeom prst="rect">
              <a:avLst/>
            </a:prstGeom>
          </p:spPr>
        </p:pic>
        <p:sp>
          <p:nvSpPr>
            <p:cNvPr id="351" name="object 275">
              <a:extLst>
                <a:ext uri="{FF2B5EF4-FFF2-40B4-BE49-F238E27FC236}">
                  <a16:creationId xmlns:a16="http://schemas.microsoft.com/office/drawing/2014/main" id="{72A35101-519A-2999-40C7-8B0EDD5F6BA3}"/>
                </a:ext>
              </a:extLst>
            </p:cNvPr>
            <p:cNvSpPr/>
            <p:nvPr/>
          </p:nvSpPr>
          <p:spPr>
            <a:xfrm>
              <a:off x="2965712" y="3132584"/>
              <a:ext cx="1927728" cy="2010914"/>
            </a:xfrm>
            <a:custGeom>
              <a:avLst/>
              <a:gdLst/>
              <a:ahLst/>
              <a:cxnLst/>
              <a:rect l="l" t="t" r="r" b="b"/>
              <a:pathLst>
                <a:path w="1939925" h="1920239">
                  <a:moveTo>
                    <a:pt x="1939429" y="1919655"/>
                  </a:moveTo>
                  <a:lnTo>
                    <a:pt x="0" y="0"/>
                  </a:lnTo>
                </a:path>
              </a:pathLst>
            </a:custGeom>
            <a:ln w="9144">
              <a:solidFill>
                <a:srgbClr val="000000"/>
              </a:solidFill>
            </a:ln>
          </p:spPr>
          <p:txBody>
            <a:bodyPr wrap="square" lIns="0" tIns="0" rIns="0" bIns="0" rtlCol="0"/>
            <a:lstStyle/>
            <a:p>
              <a:endParaRPr/>
            </a:p>
          </p:txBody>
        </p:sp>
        <p:sp>
          <p:nvSpPr>
            <p:cNvPr id="352" name="object 276">
              <a:extLst>
                <a:ext uri="{FF2B5EF4-FFF2-40B4-BE49-F238E27FC236}">
                  <a16:creationId xmlns:a16="http://schemas.microsoft.com/office/drawing/2014/main" id="{DCE9F34F-928F-2E9E-68A3-7D084B380BFC}"/>
                </a:ext>
              </a:extLst>
            </p:cNvPr>
            <p:cNvSpPr/>
            <p:nvPr/>
          </p:nvSpPr>
          <p:spPr>
            <a:xfrm>
              <a:off x="3442320" y="3691890"/>
              <a:ext cx="1423557" cy="1498213"/>
            </a:xfrm>
            <a:custGeom>
              <a:avLst/>
              <a:gdLst/>
              <a:ahLst/>
              <a:cxnLst/>
              <a:rect l="l" t="t" r="r" b="b"/>
              <a:pathLst>
                <a:path w="1418589" h="1416685">
                  <a:moveTo>
                    <a:pt x="1418399" y="1416456"/>
                  </a:moveTo>
                  <a:lnTo>
                    <a:pt x="0" y="0"/>
                  </a:lnTo>
                </a:path>
              </a:pathLst>
            </a:custGeom>
            <a:ln w="9144">
              <a:solidFill>
                <a:srgbClr val="000000"/>
              </a:solidFill>
            </a:ln>
          </p:spPr>
          <p:txBody>
            <a:bodyPr wrap="square" lIns="0" tIns="0" rIns="0" bIns="0" rtlCol="0"/>
            <a:lstStyle/>
            <a:p>
              <a:endParaRPr dirty="0"/>
            </a:p>
          </p:txBody>
        </p:sp>
        <p:sp>
          <p:nvSpPr>
            <p:cNvPr id="353" name="object 277">
              <a:extLst>
                <a:ext uri="{FF2B5EF4-FFF2-40B4-BE49-F238E27FC236}">
                  <a16:creationId xmlns:a16="http://schemas.microsoft.com/office/drawing/2014/main" id="{04D11867-F4B4-1D36-431A-9DAE75A3C528}"/>
                </a:ext>
              </a:extLst>
            </p:cNvPr>
            <p:cNvSpPr/>
            <p:nvPr/>
          </p:nvSpPr>
          <p:spPr>
            <a:xfrm>
              <a:off x="3840478" y="4160525"/>
              <a:ext cx="967230" cy="1054727"/>
            </a:xfrm>
            <a:custGeom>
              <a:avLst/>
              <a:gdLst/>
              <a:ahLst/>
              <a:cxnLst/>
              <a:rect l="l" t="t" r="r" b="b"/>
              <a:pathLst>
                <a:path w="970279" h="963295">
                  <a:moveTo>
                    <a:pt x="969746" y="963180"/>
                  </a:moveTo>
                  <a:lnTo>
                    <a:pt x="0" y="0"/>
                  </a:lnTo>
                </a:path>
              </a:pathLst>
            </a:custGeom>
            <a:ln w="9144">
              <a:solidFill>
                <a:srgbClr val="000000"/>
              </a:solidFill>
            </a:ln>
          </p:spPr>
          <p:txBody>
            <a:bodyPr wrap="square" lIns="0" tIns="0" rIns="0" bIns="0" rtlCol="0"/>
            <a:lstStyle/>
            <a:p>
              <a:endParaRPr dirty="0"/>
            </a:p>
          </p:txBody>
        </p:sp>
        <p:sp>
          <p:nvSpPr>
            <p:cNvPr id="354" name="object 278">
              <a:extLst>
                <a:ext uri="{FF2B5EF4-FFF2-40B4-BE49-F238E27FC236}">
                  <a16:creationId xmlns:a16="http://schemas.microsoft.com/office/drawing/2014/main" id="{3ACC2292-892A-E3A3-AEA8-48C81A1DFA11}"/>
                </a:ext>
              </a:extLst>
            </p:cNvPr>
            <p:cNvSpPr/>
            <p:nvPr/>
          </p:nvSpPr>
          <p:spPr>
            <a:xfrm>
              <a:off x="4293859" y="4764023"/>
              <a:ext cx="434102" cy="490215"/>
            </a:xfrm>
            <a:custGeom>
              <a:avLst/>
              <a:gdLst/>
              <a:ahLst/>
              <a:cxnLst/>
              <a:rect l="l" t="t" r="r" b="b"/>
              <a:pathLst>
                <a:path w="447039" h="459739">
                  <a:moveTo>
                    <a:pt x="446887" y="459435"/>
                  </a:moveTo>
                  <a:lnTo>
                    <a:pt x="0" y="0"/>
                  </a:lnTo>
                </a:path>
              </a:pathLst>
            </a:custGeom>
            <a:ln w="9144">
              <a:solidFill>
                <a:srgbClr val="000000"/>
              </a:solidFill>
            </a:ln>
          </p:spPr>
          <p:txBody>
            <a:bodyPr wrap="square" lIns="0" tIns="0" rIns="0" bIns="0" rtlCol="0"/>
            <a:lstStyle/>
            <a:p>
              <a:endParaRPr dirty="0"/>
            </a:p>
          </p:txBody>
        </p:sp>
        <p:pic>
          <p:nvPicPr>
            <p:cNvPr id="355" name="object 279">
              <a:extLst>
                <a:ext uri="{FF2B5EF4-FFF2-40B4-BE49-F238E27FC236}">
                  <a16:creationId xmlns:a16="http://schemas.microsoft.com/office/drawing/2014/main" id="{9108F5B1-FEDA-1C20-4C4D-7396FAD50743}"/>
                </a:ext>
              </a:extLst>
            </p:cNvPr>
            <p:cNvPicPr/>
            <p:nvPr/>
          </p:nvPicPr>
          <p:blipFill>
            <a:blip r:embed="rId8" cstate="print"/>
            <a:stretch>
              <a:fillRect/>
            </a:stretch>
          </p:blipFill>
          <p:spPr>
            <a:xfrm>
              <a:off x="4030979" y="5175503"/>
              <a:ext cx="210312" cy="201561"/>
            </a:xfrm>
            <a:prstGeom prst="rect">
              <a:avLst/>
            </a:prstGeom>
          </p:spPr>
        </p:pic>
        <p:sp>
          <p:nvSpPr>
            <p:cNvPr id="356" name="object 280">
              <a:extLst>
                <a:ext uri="{FF2B5EF4-FFF2-40B4-BE49-F238E27FC236}">
                  <a16:creationId xmlns:a16="http://schemas.microsoft.com/office/drawing/2014/main" id="{4B9A9400-EDC1-5C25-FF38-8E95D215F529}"/>
                </a:ext>
              </a:extLst>
            </p:cNvPr>
            <p:cNvSpPr/>
            <p:nvPr/>
          </p:nvSpPr>
          <p:spPr>
            <a:xfrm>
              <a:off x="3337559" y="5815583"/>
              <a:ext cx="74930" cy="74930"/>
            </a:xfrm>
            <a:custGeom>
              <a:avLst/>
              <a:gdLst/>
              <a:ahLst/>
              <a:cxnLst/>
              <a:rect l="l" t="t" r="r" b="b"/>
              <a:pathLst>
                <a:path w="74929" h="74929">
                  <a:moveTo>
                    <a:pt x="37338" y="0"/>
                  </a:moveTo>
                  <a:lnTo>
                    <a:pt x="22802" y="2933"/>
                  </a:lnTo>
                  <a:lnTo>
                    <a:pt x="10934" y="10934"/>
                  </a:lnTo>
                  <a:lnTo>
                    <a:pt x="2933" y="22802"/>
                  </a:lnTo>
                  <a:lnTo>
                    <a:pt x="0" y="37337"/>
                  </a:lnTo>
                  <a:lnTo>
                    <a:pt x="2933" y="51873"/>
                  </a:lnTo>
                  <a:lnTo>
                    <a:pt x="10934" y="63741"/>
                  </a:lnTo>
                  <a:lnTo>
                    <a:pt x="22802" y="71742"/>
                  </a:lnTo>
                  <a:lnTo>
                    <a:pt x="37338" y="74675"/>
                  </a:lnTo>
                  <a:lnTo>
                    <a:pt x="51873" y="71742"/>
                  </a:lnTo>
                  <a:lnTo>
                    <a:pt x="63741" y="63741"/>
                  </a:lnTo>
                  <a:lnTo>
                    <a:pt x="71742" y="51873"/>
                  </a:lnTo>
                  <a:lnTo>
                    <a:pt x="74676" y="37337"/>
                  </a:lnTo>
                  <a:lnTo>
                    <a:pt x="71742" y="22802"/>
                  </a:lnTo>
                  <a:lnTo>
                    <a:pt x="63741" y="10934"/>
                  </a:lnTo>
                  <a:lnTo>
                    <a:pt x="51873" y="2933"/>
                  </a:lnTo>
                  <a:lnTo>
                    <a:pt x="37338" y="0"/>
                  </a:lnTo>
                  <a:close/>
                </a:path>
              </a:pathLst>
            </a:custGeom>
            <a:solidFill>
              <a:srgbClr val="00AF50"/>
            </a:solidFill>
          </p:spPr>
          <p:txBody>
            <a:bodyPr wrap="square" lIns="0" tIns="0" rIns="0" bIns="0" rtlCol="0"/>
            <a:lstStyle/>
            <a:p>
              <a:endParaRPr/>
            </a:p>
          </p:txBody>
        </p:sp>
        <p:sp>
          <p:nvSpPr>
            <p:cNvPr id="357" name="object 281">
              <a:extLst>
                <a:ext uri="{FF2B5EF4-FFF2-40B4-BE49-F238E27FC236}">
                  <a16:creationId xmlns:a16="http://schemas.microsoft.com/office/drawing/2014/main" id="{ED404765-0F58-ED10-A2C9-F5140C18B885}"/>
                </a:ext>
              </a:extLst>
            </p:cNvPr>
            <p:cNvSpPr/>
            <p:nvPr/>
          </p:nvSpPr>
          <p:spPr>
            <a:xfrm>
              <a:off x="3337559" y="5815583"/>
              <a:ext cx="74930" cy="74930"/>
            </a:xfrm>
            <a:custGeom>
              <a:avLst/>
              <a:gdLst/>
              <a:ahLst/>
              <a:cxnLst/>
              <a:rect l="l" t="t" r="r" b="b"/>
              <a:pathLst>
                <a:path w="74929" h="74929">
                  <a:moveTo>
                    <a:pt x="0" y="37337"/>
                  </a:moveTo>
                  <a:lnTo>
                    <a:pt x="2933" y="22802"/>
                  </a:lnTo>
                  <a:lnTo>
                    <a:pt x="10934" y="10934"/>
                  </a:lnTo>
                  <a:lnTo>
                    <a:pt x="22802" y="2933"/>
                  </a:lnTo>
                  <a:lnTo>
                    <a:pt x="37338" y="0"/>
                  </a:lnTo>
                  <a:lnTo>
                    <a:pt x="51873" y="2933"/>
                  </a:lnTo>
                  <a:lnTo>
                    <a:pt x="63741" y="10934"/>
                  </a:lnTo>
                  <a:lnTo>
                    <a:pt x="71742" y="22802"/>
                  </a:lnTo>
                  <a:lnTo>
                    <a:pt x="74676" y="37337"/>
                  </a:lnTo>
                  <a:lnTo>
                    <a:pt x="71742" y="51873"/>
                  </a:lnTo>
                  <a:lnTo>
                    <a:pt x="63741" y="63741"/>
                  </a:lnTo>
                  <a:lnTo>
                    <a:pt x="51873" y="71742"/>
                  </a:lnTo>
                  <a:lnTo>
                    <a:pt x="37338" y="74675"/>
                  </a:lnTo>
                  <a:lnTo>
                    <a:pt x="22802" y="71742"/>
                  </a:lnTo>
                  <a:lnTo>
                    <a:pt x="10934" y="63741"/>
                  </a:lnTo>
                  <a:lnTo>
                    <a:pt x="2933" y="51873"/>
                  </a:lnTo>
                  <a:lnTo>
                    <a:pt x="0" y="37337"/>
                  </a:lnTo>
                  <a:close/>
                </a:path>
              </a:pathLst>
            </a:custGeom>
            <a:ln w="9143">
              <a:solidFill>
                <a:srgbClr val="4F6128"/>
              </a:solidFill>
            </a:ln>
          </p:spPr>
          <p:txBody>
            <a:bodyPr wrap="square" lIns="0" tIns="0" rIns="0" bIns="0" rtlCol="0"/>
            <a:lstStyle/>
            <a:p>
              <a:endParaRPr/>
            </a:p>
          </p:txBody>
        </p:sp>
        <p:pic>
          <p:nvPicPr>
            <p:cNvPr id="358" name="object 282">
              <a:extLst>
                <a:ext uri="{FF2B5EF4-FFF2-40B4-BE49-F238E27FC236}">
                  <a16:creationId xmlns:a16="http://schemas.microsoft.com/office/drawing/2014/main" id="{9EB7A3D9-E581-6D5B-E0E4-0E2BD2B66FD6}"/>
                </a:ext>
              </a:extLst>
            </p:cNvPr>
            <p:cNvPicPr/>
            <p:nvPr/>
          </p:nvPicPr>
          <p:blipFill>
            <a:blip r:embed="rId9" cstate="print"/>
            <a:stretch>
              <a:fillRect/>
            </a:stretch>
          </p:blipFill>
          <p:spPr>
            <a:xfrm>
              <a:off x="3447287" y="6294119"/>
              <a:ext cx="83820" cy="83819"/>
            </a:xfrm>
            <a:prstGeom prst="rect">
              <a:avLst/>
            </a:prstGeom>
          </p:spPr>
        </p:pic>
        <p:sp>
          <p:nvSpPr>
            <p:cNvPr id="359" name="object 283">
              <a:extLst>
                <a:ext uri="{FF2B5EF4-FFF2-40B4-BE49-F238E27FC236}">
                  <a16:creationId xmlns:a16="http://schemas.microsoft.com/office/drawing/2014/main" id="{517D058C-498E-DD97-A44F-DD677223413E}"/>
                </a:ext>
              </a:extLst>
            </p:cNvPr>
            <p:cNvSpPr/>
            <p:nvPr/>
          </p:nvSpPr>
          <p:spPr>
            <a:xfrm>
              <a:off x="3238499" y="5879592"/>
              <a:ext cx="109855" cy="114935"/>
            </a:xfrm>
            <a:custGeom>
              <a:avLst/>
              <a:gdLst/>
              <a:ahLst/>
              <a:cxnLst/>
              <a:rect l="l" t="t" r="r" b="b"/>
              <a:pathLst>
                <a:path w="109854" h="114935">
                  <a:moveTo>
                    <a:pt x="109740" y="0"/>
                  </a:moveTo>
                  <a:lnTo>
                    <a:pt x="0" y="114439"/>
                  </a:lnTo>
                </a:path>
              </a:pathLst>
            </a:custGeom>
            <a:ln w="9143">
              <a:solidFill>
                <a:srgbClr val="000000"/>
              </a:solidFill>
            </a:ln>
          </p:spPr>
          <p:txBody>
            <a:bodyPr wrap="square" lIns="0" tIns="0" rIns="0" bIns="0" rtlCol="0"/>
            <a:lstStyle/>
            <a:p>
              <a:endParaRPr/>
            </a:p>
          </p:txBody>
        </p:sp>
        <p:sp>
          <p:nvSpPr>
            <p:cNvPr id="360" name="object 284">
              <a:extLst>
                <a:ext uri="{FF2B5EF4-FFF2-40B4-BE49-F238E27FC236}">
                  <a16:creationId xmlns:a16="http://schemas.microsoft.com/office/drawing/2014/main" id="{7AE22258-9CA1-E654-2D82-24B4E03FD9C4}"/>
                </a:ext>
              </a:extLst>
            </p:cNvPr>
            <p:cNvSpPr/>
            <p:nvPr/>
          </p:nvSpPr>
          <p:spPr>
            <a:xfrm>
              <a:off x="2583183" y="5995416"/>
              <a:ext cx="652780" cy="0"/>
            </a:xfrm>
            <a:custGeom>
              <a:avLst/>
              <a:gdLst/>
              <a:ahLst/>
              <a:cxnLst/>
              <a:rect l="l" t="t" r="r" b="b"/>
              <a:pathLst>
                <a:path w="652780">
                  <a:moveTo>
                    <a:pt x="652564" y="0"/>
                  </a:moveTo>
                  <a:lnTo>
                    <a:pt x="0" y="0"/>
                  </a:lnTo>
                </a:path>
              </a:pathLst>
            </a:custGeom>
            <a:ln w="9144">
              <a:solidFill>
                <a:srgbClr val="000000"/>
              </a:solidFill>
            </a:ln>
          </p:spPr>
          <p:txBody>
            <a:bodyPr wrap="square" lIns="0" tIns="0" rIns="0" bIns="0" rtlCol="0"/>
            <a:lstStyle/>
            <a:p>
              <a:endParaRPr/>
            </a:p>
          </p:txBody>
        </p:sp>
        <p:sp>
          <p:nvSpPr>
            <p:cNvPr id="361" name="object 285">
              <a:extLst>
                <a:ext uri="{FF2B5EF4-FFF2-40B4-BE49-F238E27FC236}">
                  <a16:creationId xmlns:a16="http://schemas.microsoft.com/office/drawing/2014/main" id="{23661C1B-5BBE-CAFD-0BA5-F56E523F1AFE}"/>
                </a:ext>
              </a:extLst>
            </p:cNvPr>
            <p:cNvSpPr/>
            <p:nvPr/>
          </p:nvSpPr>
          <p:spPr>
            <a:xfrm>
              <a:off x="3282693" y="6362699"/>
              <a:ext cx="180340" cy="180340"/>
            </a:xfrm>
            <a:custGeom>
              <a:avLst/>
              <a:gdLst/>
              <a:ahLst/>
              <a:cxnLst/>
              <a:rect l="l" t="t" r="r" b="b"/>
              <a:pathLst>
                <a:path w="180339" h="180340">
                  <a:moveTo>
                    <a:pt x="180111" y="0"/>
                  </a:moveTo>
                  <a:lnTo>
                    <a:pt x="0" y="179997"/>
                  </a:lnTo>
                </a:path>
              </a:pathLst>
            </a:custGeom>
            <a:ln w="9144">
              <a:solidFill>
                <a:srgbClr val="000000"/>
              </a:solidFill>
            </a:ln>
          </p:spPr>
          <p:txBody>
            <a:bodyPr wrap="square" lIns="0" tIns="0" rIns="0" bIns="0" rtlCol="0"/>
            <a:lstStyle/>
            <a:p>
              <a:endParaRPr/>
            </a:p>
          </p:txBody>
        </p:sp>
        <p:sp>
          <p:nvSpPr>
            <p:cNvPr id="362" name="object 286">
              <a:extLst>
                <a:ext uri="{FF2B5EF4-FFF2-40B4-BE49-F238E27FC236}">
                  <a16:creationId xmlns:a16="http://schemas.microsoft.com/office/drawing/2014/main" id="{1A473AC4-EE30-CD05-B0E2-8B77F437E1A4}"/>
                </a:ext>
              </a:extLst>
            </p:cNvPr>
            <p:cNvSpPr/>
            <p:nvPr/>
          </p:nvSpPr>
          <p:spPr>
            <a:xfrm>
              <a:off x="1882144" y="6541007"/>
              <a:ext cx="1403350" cy="0"/>
            </a:xfrm>
            <a:custGeom>
              <a:avLst/>
              <a:gdLst/>
              <a:ahLst/>
              <a:cxnLst/>
              <a:rect l="l" t="t" r="r" b="b"/>
              <a:pathLst>
                <a:path w="1403350">
                  <a:moveTo>
                    <a:pt x="1403083" y="0"/>
                  </a:moveTo>
                  <a:lnTo>
                    <a:pt x="0" y="0"/>
                  </a:lnTo>
                </a:path>
              </a:pathLst>
            </a:custGeom>
            <a:ln w="9144">
              <a:solidFill>
                <a:srgbClr val="000000"/>
              </a:solidFill>
            </a:ln>
          </p:spPr>
          <p:txBody>
            <a:bodyPr wrap="square" lIns="0" tIns="0" rIns="0" bIns="0" rtlCol="0"/>
            <a:lstStyle/>
            <a:p>
              <a:endParaRPr/>
            </a:p>
          </p:txBody>
        </p:sp>
        <p:pic>
          <p:nvPicPr>
            <p:cNvPr id="363" name="object 287">
              <a:extLst>
                <a:ext uri="{FF2B5EF4-FFF2-40B4-BE49-F238E27FC236}">
                  <a16:creationId xmlns:a16="http://schemas.microsoft.com/office/drawing/2014/main" id="{36A2CF85-DA92-E08D-44D1-5F13843869E3}"/>
                </a:ext>
              </a:extLst>
            </p:cNvPr>
            <p:cNvPicPr/>
            <p:nvPr/>
          </p:nvPicPr>
          <p:blipFill>
            <a:blip r:embed="rId10" cstate="print"/>
            <a:stretch>
              <a:fillRect/>
            </a:stretch>
          </p:blipFill>
          <p:spPr>
            <a:xfrm>
              <a:off x="3968495" y="5789675"/>
              <a:ext cx="83820" cy="83819"/>
            </a:xfrm>
            <a:prstGeom prst="rect">
              <a:avLst/>
            </a:prstGeom>
          </p:spPr>
        </p:pic>
        <p:sp>
          <p:nvSpPr>
            <p:cNvPr id="364" name="object 288">
              <a:extLst>
                <a:ext uri="{FF2B5EF4-FFF2-40B4-BE49-F238E27FC236}">
                  <a16:creationId xmlns:a16="http://schemas.microsoft.com/office/drawing/2014/main" id="{8029DD6A-E69A-CA4E-4F32-F85D12156D21}"/>
                </a:ext>
              </a:extLst>
            </p:cNvPr>
            <p:cNvSpPr/>
            <p:nvPr/>
          </p:nvSpPr>
          <p:spPr>
            <a:xfrm>
              <a:off x="4047744" y="5861304"/>
              <a:ext cx="463550" cy="463550"/>
            </a:xfrm>
            <a:custGeom>
              <a:avLst/>
              <a:gdLst/>
              <a:ahLst/>
              <a:cxnLst/>
              <a:rect l="l" t="t" r="r" b="b"/>
              <a:pathLst>
                <a:path w="463550" h="463550">
                  <a:moveTo>
                    <a:pt x="0" y="0"/>
                  </a:moveTo>
                  <a:lnTo>
                    <a:pt x="463232" y="463232"/>
                  </a:lnTo>
                </a:path>
              </a:pathLst>
            </a:custGeom>
            <a:ln w="9144">
              <a:solidFill>
                <a:srgbClr val="000000"/>
              </a:solidFill>
            </a:ln>
          </p:spPr>
          <p:txBody>
            <a:bodyPr wrap="square" lIns="0" tIns="0" rIns="0" bIns="0" rtlCol="0"/>
            <a:lstStyle/>
            <a:p>
              <a:endParaRPr/>
            </a:p>
          </p:txBody>
        </p:sp>
        <p:pic>
          <p:nvPicPr>
            <p:cNvPr id="365" name="object 289">
              <a:extLst>
                <a:ext uri="{FF2B5EF4-FFF2-40B4-BE49-F238E27FC236}">
                  <a16:creationId xmlns:a16="http://schemas.microsoft.com/office/drawing/2014/main" id="{FAF30644-E890-D88B-3E78-D72E2FBF617F}"/>
                </a:ext>
              </a:extLst>
            </p:cNvPr>
            <p:cNvPicPr/>
            <p:nvPr/>
          </p:nvPicPr>
          <p:blipFill>
            <a:blip r:embed="rId11" cstate="print"/>
            <a:stretch>
              <a:fillRect/>
            </a:stretch>
          </p:blipFill>
          <p:spPr>
            <a:xfrm>
              <a:off x="5356860" y="5480303"/>
              <a:ext cx="74675" cy="73151"/>
            </a:xfrm>
            <a:prstGeom prst="rect">
              <a:avLst/>
            </a:prstGeom>
          </p:spPr>
        </p:pic>
        <p:sp>
          <p:nvSpPr>
            <p:cNvPr id="366" name="object 290">
              <a:extLst>
                <a:ext uri="{FF2B5EF4-FFF2-40B4-BE49-F238E27FC236}">
                  <a16:creationId xmlns:a16="http://schemas.microsoft.com/office/drawing/2014/main" id="{0527FA9C-0F96-A03A-5290-6A3247C005CF}"/>
                </a:ext>
              </a:extLst>
            </p:cNvPr>
            <p:cNvSpPr/>
            <p:nvPr/>
          </p:nvSpPr>
          <p:spPr>
            <a:xfrm>
              <a:off x="6054855" y="5527551"/>
              <a:ext cx="725170" cy="725170"/>
            </a:xfrm>
            <a:custGeom>
              <a:avLst/>
              <a:gdLst/>
              <a:ahLst/>
              <a:cxnLst/>
              <a:rect l="l" t="t" r="r" b="b"/>
              <a:pathLst>
                <a:path w="725170" h="725170">
                  <a:moveTo>
                    <a:pt x="724750" y="724750"/>
                  </a:moveTo>
                  <a:lnTo>
                    <a:pt x="0" y="0"/>
                  </a:lnTo>
                </a:path>
              </a:pathLst>
            </a:custGeom>
            <a:ln w="9144">
              <a:solidFill>
                <a:srgbClr val="000000"/>
              </a:solidFill>
            </a:ln>
          </p:spPr>
          <p:txBody>
            <a:bodyPr wrap="square" lIns="0" tIns="0" rIns="0" bIns="0" rtlCol="0"/>
            <a:lstStyle/>
            <a:p>
              <a:endParaRPr/>
            </a:p>
          </p:txBody>
        </p:sp>
        <p:sp>
          <p:nvSpPr>
            <p:cNvPr id="367" name="object 291">
              <a:extLst>
                <a:ext uri="{FF2B5EF4-FFF2-40B4-BE49-F238E27FC236}">
                  <a16:creationId xmlns:a16="http://schemas.microsoft.com/office/drawing/2014/main" id="{0C9613DE-DB35-A596-8A91-355FC778697C}"/>
                </a:ext>
              </a:extLst>
            </p:cNvPr>
            <p:cNvSpPr/>
            <p:nvPr/>
          </p:nvSpPr>
          <p:spPr>
            <a:xfrm>
              <a:off x="5420867" y="5535167"/>
              <a:ext cx="640715" cy="0"/>
            </a:xfrm>
            <a:custGeom>
              <a:avLst/>
              <a:gdLst/>
              <a:ahLst/>
              <a:cxnLst/>
              <a:rect l="l" t="t" r="r" b="b"/>
              <a:pathLst>
                <a:path w="640714">
                  <a:moveTo>
                    <a:pt x="0" y="0"/>
                  </a:moveTo>
                  <a:lnTo>
                    <a:pt x="640613" y="0"/>
                  </a:lnTo>
                </a:path>
              </a:pathLst>
            </a:custGeom>
            <a:ln w="9144">
              <a:solidFill>
                <a:srgbClr val="000000"/>
              </a:solidFill>
            </a:ln>
          </p:spPr>
          <p:txBody>
            <a:bodyPr wrap="square" lIns="0" tIns="0" rIns="0" bIns="0" rtlCol="0"/>
            <a:lstStyle/>
            <a:p>
              <a:endParaRPr/>
            </a:p>
          </p:txBody>
        </p:sp>
        <p:pic>
          <p:nvPicPr>
            <p:cNvPr id="368" name="object 292">
              <a:extLst>
                <a:ext uri="{FF2B5EF4-FFF2-40B4-BE49-F238E27FC236}">
                  <a16:creationId xmlns:a16="http://schemas.microsoft.com/office/drawing/2014/main" id="{6E92F282-945B-CB8E-4FCC-6B1B0EF2690C}"/>
                </a:ext>
              </a:extLst>
            </p:cNvPr>
            <p:cNvPicPr/>
            <p:nvPr/>
          </p:nvPicPr>
          <p:blipFill>
            <a:blip r:embed="rId5" cstate="print"/>
            <a:stretch>
              <a:fillRect/>
            </a:stretch>
          </p:blipFill>
          <p:spPr>
            <a:xfrm>
              <a:off x="5978651" y="4920995"/>
              <a:ext cx="74675" cy="74675"/>
            </a:xfrm>
            <a:prstGeom prst="rect">
              <a:avLst/>
            </a:prstGeom>
          </p:spPr>
        </p:pic>
        <p:sp>
          <p:nvSpPr>
            <p:cNvPr id="369" name="object 293">
              <a:extLst>
                <a:ext uri="{FF2B5EF4-FFF2-40B4-BE49-F238E27FC236}">
                  <a16:creationId xmlns:a16="http://schemas.microsoft.com/office/drawing/2014/main" id="{6ED10946-05A8-D832-9AFA-7E4C6ACEE7FE}"/>
                </a:ext>
              </a:extLst>
            </p:cNvPr>
            <p:cNvSpPr/>
            <p:nvPr/>
          </p:nvSpPr>
          <p:spPr>
            <a:xfrm>
              <a:off x="6044183" y="4986527"/>
              <a:ext cx="844550" cy="844550"/>
            </a:xfrm>
            <a:custGeom>
              <a:avLst/>
              <a:gdLst/>
              <a:ahLst/>
              <a:cxnLst/>
              <a:rect l="l" t="t" r="r" b="b"/>
              <a:pathLst>
                <a:path w="844550" h="844550">
                  <a:moveTo>
                    <a:pt x="0" y="0"/>
                  </a:moveTo>
                  <a:lnTo>
                    <a:pt x="843978" y="843978"/>
                  </a:lnTo>
                </a:path>
              </a:pathLst>
            </a:custGeom>
            <a:ln w="9144">
              <a:solidFill>
                <a:srgbClr val="000000"/>
              </a:solidFill>
            </a:ln>
          </p:spPr>
          <p:txBody>
            <a:bodyPr wrap="square" lIns="0" tIns="0" rIns="0" bIns="0" rtlCol="0"/>
            <a:lstStyle/>
            <a:p>
              <a:endParaRPr/>
            </a:p>
          </p:txBody>
        </p:sp>
        <p:sp>
          <p:nvSpPr>
            <p:cNvPr id="370" name="object 294">
              <a:extLst>
                <a:ext uri="{FF2B5EF4-FFF2-40B4-BE49-F238E27FC236}">
                  <a16:creationId xmlns:a16="http://schemas.microsoft.com/office/drawing/2014/main" id="{236CE5A2-759D-C13E-C54F-5DCD53C8A27A}"/>
                </a:ext>
              </a:extLst>
            </p:cNvPr>
            <p:cNvSpPr/>
            <p:nvPr/>
          </p:nvSpPr>
          <p:spPr>
            <a:xfrm>
              <a:off x="6885431" y="5826251"/>
              <a:ext cx="972185" cy="0"/>
            </a:xfrm>
            <a:custGeom>
              <a:avLst/>
              <a:gdLst/>
              <a:ahLst/>
              <a:cxnLst/>
              <a:rect l="l" t="t" r="r" b="b"/>
              <a:pathLst>
                <a:path w="972184">
                  <a:moveTo>
                    <a:pt x="0" y="0"/>
                  </a:moveTo>
                  <a:lnTo>
                    <a:pt x="971816" y="0"/>
                  </a:lnTo>
                </a:path>
              </a:pathLst>
            </a:custGeom>
            <a:ln w="9144">
              <a:solidFill>
                <a:srgbClr val="000000"/>
              </a:solidFill>
            </a:ln>
          </p:spPr>
          <p:txBody>
            <a:bodyPr wrap="square" lIns="0" tIns="0" rIns="0" bIns="0" rtlCol="0"/>
            <a:lstStyle/>
            <a:p>
              <a:endParaRPr/>
            </a:p>
          </p:txBody>
        </p:sp>
        <p:pic>
          <p:nvPicPr>
            <p:cNvPr id="371" name="object 295">
              <a:extLst>
                <a:ext uri="{FF2B5EF4-FFF2-40B4-BE49-F238E27FC236}">
                  <a16:creationId xmlns:a16="http://schemas.microsoft.com/office/drawing/2014/main" id="{ACC471F7-8BD1-AA79-F840-CF35E02644C5}"/>
                </a:ext>
              </a:extLst>
            </p:cNvPr>
            <p:cNvPicPr/>
            <p:nvPr/>
          </p:nvPicPr>
          <p:blipFill>
            <a:blip r:embed="rId12" cstate="print"/>
            <a:stretch>
              <a:fillRect/>
            </a:stretch>
          </p:blipFill>
          <p:spPr>
            <a:xfrm>
              <a:off x="6092951" y="4599431"/>
              <a:ext cx="321640" cy="307924"/>
            </a:xfrm>
            <a:prstGeom prst="rect">
              <a:avLst/>
            </a:prstGeom>
          </p:spPr>
        </p:pic>
        <p:sp>
          <p:nvSpPr>
            <p:cNvPr id="372" name="object 296">
              <a:extLst>
                <a:ext uri="{FF2B5EF4-FFF2-40B4-BE49-F238E27FC236}">
                  <a16:creationId xmlns:a16="http://schemas.microsoft.com/office/drawing/2014/main" id="{C067CE43-BDD2-44F4-26AB-69CB3665D951}"/>
                </a:ext>
              </a:extLst>
            </p:cNvPr>
            <p:cNvSpPr/>
            <p:nvPr/>
          </p:nvSpPr>
          <p:spPr>
            <a:xfrm>
              <a:off x="6131051" y="4764023"/>
              <a:ext cx="632460" cy="601980"/>
            </a:xfrm>
            <a:custGeom>
              <a:avLst/>
              <a:gdLst/>
              <a:ahLst/>
              <a:cxnLst/>
              <a:rect l="l" t="t" r="r" b="b"/>
              <a:pathLst>
                <a:path w="632459" h="601979">
                  <a:moveTo>
                    <a:pt x="0" y="0"/>
                  </a:moveTo>
                  <a:lnTo>
                    <a:pt x="632117" y="601484"/>
                  </a:lnTo>
                </a:path>
              </a:pathLst>
            </a:custGeom>
            <a:ln w="9144">
              <a:solidFill>
                <a:srgbClr val="000000"/>
              </a:solidFill>
            </a:ln>
          </p:spPr>
          <p:txBody>
            <a:bodyPr wrap="square" lIns="0" tIns="0" rIns="0" bIns="0" rtlCol="0"/>
            <a:lstStyle/>
            <a:p>
              <a:endParaRPr/>
            </a:p>
          </p:txBody>
        </p:sp>
        <p:sp>
          <p:nvSpPr>
            <p:cNvPr id="373" name="object 297">
              <a:extLst>
                <a:ext uri="{FF2B5EF4-FFF2-40B4-BE49-F238E27FC236}">
                  <a16:creationId xmlns:a16="http://schemas.microsoft.com/office/drawing/2014/main" id="{4AEF69DD-5C46-AC21-75D5-354B59AAF1E4}"/>
                </a:ext>
              </a:extLst>
            </p:cNvPr>
            <p:cNvSpPr/>
            <p:nvPr/>
          </p:nvSpPr>
          <p:spPr>
            <a:xfrm>
              <a:off x="6752843" y="5364479"/>
              <a:ext cx="376555" cy="0"/>
            </a:xfrm>
            <a:custGeom>
              <a:avLst/>
              <a:gdLst/>
              <a:ahLst/>
              <a:cxnLst/>
              <a:rect l="l" t="t" r="r" b="b"/>
              <a:pathLst>
                <a:path w="376554">
                  <a:moveTo>
                    <a:pt x="0" y="0"/>
                  </a:moveTo>
                  <a:lnTo>
                    <a:pt x="376389" y="0"/>
                  </a:lnTo>
                </a:path>
              </a:pathLst>
            </a:custGeom>
            <a:ln w="9144">
              <a:solidFill>
                <a:srgbClr val="000000"/>
              </a:solidFill>
            </a:ln>
          </p:spPr>
          <p:txBody>
            <a:bodyPr wrap="square" lIns="0" tIns="0" rIns="0" bIns="0" rtlCol="0"/>
            <a:lstStyle/>
            <a:p>
              <a:endParaRPr/>
            </a:p>
          </p:txBody>
        </p:sp>
        <p:pic>
          <p:nvPicPr>
            <p:cNvPr id="374" name="object 298">
              <a:extLst>
                <a:ext uri="{FF2B5EF4-FFF2-40B4-BE49-F238E27FC236}">
                  <a16:creationId xmlns:a16="http://schemas.microsoft.com/office/drawing/2014/main" id="{CFEDE466-2259-FEA6-5EE8-F10BD6C6E2AE}"/>
                </a:ext>
              </a:extLst>
            </p:cNvPr>
            <p:cNvPicPr/>
            <p:nvPr/>
          </p:nvPicPr>
          <p:blipFill>
            <a:blip r:embed="rId6" cstate="print"/>
            <a:stretch>
              <a:fillRect/>
            </a:stretch>
          </p:blipFill>
          <p:spPr>
            <a:xfrm>
              <a:off x="6213348" y="4329683"/>
              <a:ext cx="74675" cy="74675"/>
            </a:xfrm>
            <a:prstGeom prst="rect">
              <a:avLst/>
            </a:prstGeom>
          </p:spPr>
        </p:pic>
        <p:sp>
          <p:nvSpPr>
            <p:cNvPr id="375" name="object 299">
              <a:extLst>
                <a:ext uri="{FF2B5EF4-FFF2-40B4-BE49-F238E27FC236}">
                  <a16:creationId xmlns:a16="http://schemas.microsoft.com/office/drawing/2014/main" id="{F1BE4B98-AF2D-946B-0D2D-3E2F4BD5642A}"/>
                </a:ext>
              </a:extLst>
            </p:cNvPr>
            <p:cNvSpPr/>
            <p:nvPr/>
          </p:nvSpPr>
          <p:spPr>
            <a:xfrm>
              <a:off x="6289548" y="4366260"/>
              <a:ext cx="1200785" cy="0"/>
            </a:xfrm>
            <a:custGeom>
              <a:avLst/>
              <a:gdLst/>
              <a:ahLst/>
              <a:cxnLst/>
              <a:rect l="l" t="t" r="r" b="b"/>
              <a:pathLst>
                <a:path w="1200784">
                  <a:moveTo>
                    <a:pt x="0" y="0"/>
                  </a:moveTo>
                  <a:lnTo>
                    <a:pt x="1200251" y="0"/>
                  </a:lnTo>
                </a:path>
              </a:pathLst>
            </a:custGeom>
            <a:ln w="9144">
              <a:solidFill>
                <a:srgbClr val="000000"/>
              </a:solidFill>
            </a:ln>
          </p:spPr>
          <p:txBody>
            <a:bodyPr wrap="square" lIns="0" tIns="0" rIns="0" bIns="0" rtlCol="0"/>
            <a:lstStyle/>
            <a:p>
              <a:endParaRPr/>
            </a:p>
          </p:txBody>
        </p:sp>
        <p:pic>
          <p:nvPicPr>
            <p:cNvPr id="376" name="object 300">
              <a:extLst>
                <a:ext uri="{FF2B5EF4-FFF2-40B4-BE49-F238E27FC236}">
                  <a16:creationId xmlns:a16="http://schemas.microsoft.com/office/drawing/2014/main" id="{F7386ECE-F502-64DE-FB38-85312BB0876B}"/>
                </a:ext>
              </a:extLst>
            </p:cNvPr>
            <p:cNvPicPr/>
            <p:nvPr/>
          </p:nvPicPr>
          <p:blipFill>
            <a:blip r:embed="rId6" cstate="print"/>
            <a:stretch>
              <a:fillRect/>
            </a:stretch>
          </p:blipFill>
          <p:spPr>
            <a:xfrm>
              <a:off x="6175248" y="3485387"/>
              <a:ext cx="74675" cy="74675"/>
            </a:xfrm>
            <a:prstGeom prst="rect">
              <a:avLst/>
            </a:prstGeom>
          </p:spPr>
        </p:pic>
        <p:sp>
          <p:nvSpPr>
            <p:cNvPr id="377" name="object 301">
              <a:extLst>
                <a:ext uri="{FF2B5EF4-FFF2-40B4-BE49-F238E27FC236}">
                  <a16:creationId xmlns:a16="http://schemas.microsoft.com/office/drawing/2014/main" id="{6A59352D-E91A-F3FE-F5F1-E1976D72F9E9}"/>
                </a:ext>
              </a:extLst>
            </p:cNvPr>
            <p:cNvSpPr/>
            <p:nvPr/>
          </p:nvSpPr>
          <p:spPr>
            <a:xfrm>
              <a:off x="6249923" y="3521963"/>
              <a:ext cx="310515" cy="310515"/>
            </a:xfrm>
            <a:custGeom>
              <a:avLst/>
              <a:gdLst/>
              <a:ahLst/>
              <a:cxnLst/>
              <a:rect l="l" t="t" r="r" b="b"/>
              <a:pathLst>
                <a:path w="310515" h="310514">
                  <a:moveTo>
                    <a:pt x="0" y="0"/>
                  </a:moveTo>
                  <a:lnTo>
                    <a:pt x="309905" y="309905"/>
                  </a:lnTo>
                </a:path>
              </a:pathLst>
            </a:custGeom>
            <a:ln w="9144">
              <a:solidFill>
                <a:srgbClr val="000000"/>
              </a:solidFill>
            </a:ln>
          </p:spPr>
          <p:txBody>
            <a:bodyPr wrap="square" lIns="0" tIns="0" rIns="0" bIns="0" rtlCol="0"/>
            <a:lstStyle/>
            <a:p>
              <a:endParaRPr/>
            </a:p>
          </p:txBody>
        </p:sp>
        <p:sp>
          <p:nvSpPr>
            <p:cNvPr id="378" name="object 302">
              <a:extLst>
                <a:ext uri="{FF2B5EF4-FFF2-40B4-BE49-F238E27FC236}">
                  <a16:creationId xmlns:a16="http://schemas.microsoft.com/office/drawing/2014/main" id="{6D966CAE-57F9-C445-0992-88CBEFE627BB}"/>
                </a:ext>
              </a:extLst>
            </p:cNvPr>
            <p:cNvSpPr/>
            <p:nvPr/>
          </p:nvSpPr>
          <p:spPr>
            <a:xfrm>
              <a:off x="6551675" y="3832859"/>
              <a:ext cx="1552575" cy="0"/>
            </a:xfrm>
            <a:custGeom>
              <a:avLst/>
              <a:gdLst/>
              <a:ahLst/>
              <a:cxnLst/>
              <a:rect l="l" t="t" r="r" b="b"/>
              <a:pathLst>
                <a:path w="1552575">
                  <a:moveTo>
                    <a:pt x="0" y="0"/>
                  </a:moveTo>
                  <a:lnTo>
                    <a:pt x="1552232" y="0"/>
                  </a:lnTo>
                </a:path>
              </a:pathLst>
            </a:custGeom>
            <a:ln w="9144">
              <a:solidFill>
                <a:srgbClr val="000000"/>
              </a:solidFill>
            </a:ln>
          </p:spPr>
          <p:txBody>
            <a:bodyPr wrap="square" lIns="0" tIns="0" rIns="0" bIns="0" rtlCol="0"/>
            <a:lstStyle/>
            <a:p>
              <a:endParaRPr/>
            </a:p>
          </p:txBody>
        </p:sp>
        <p:sp>
          <p:nvSpPr>
            <p:cNvPr id="379" name="object 303">
              <a:extLst>
                <a:ext uri="{FF2B5EF4-FFF2-40B4-BE49-F238E27FC236}">
                  <a16:creationId xmlns:a16="http://schemas.microsoft.com/office/drawing/2014/main" id="{955E0F3A-5D38-0FC0-366D-317030EB3F6F}"/>
                </a:ext>
              </a:extLst>
            </p:cNvPr>
            <p:cNvSpPr/>
            <p:nvPr/>
          </p:nvSpPr>
          <p:spPr>
            <a:xfrm>
              <a:off x="6249923" y="3293365"/>
              <a:ext cx="228600" cy="228600"/>
            </a:xfrm>
            <a:custGeom>
              <a:avLst/>
              <a:gdLst/>
              <a:ahLst/>
              <a:cxnLst/>
              <a:rect l="l" t="t" r="r" b="b"/>
              <a:pathLst>
                <a:path w="228600" h="228600">
                  <a:moveTo>
                    <a:pt x="0" y="228600"/>
                  </a:moveTo>
                  <a:lnTo>
                    <a:pt x="228600" y="0"/>
                  </a:lnTo>
                </a:path>
              </a:pathLst>
            </a:custGeom>
            <a:ln w="9144">
              <a:solidFill>
                <a:srgbClr val="000000"/>
              </a:solidFill>
            </a:ln>
          </p:spPr>
          <p:txBody>
            <a:bodyPr wrap="square" lIns="0" tIns="0" rIns="0" bIns="0" rtlCol="0"/>
            <a:lstStyle/>
            <a:p>
              <a:endParaRPr/>
            </a:p>
          </p:txBody>
        </p:sp>
        <p:sp>
          <p:nvSpPr>
            <p:cNvPr id="380" name="object 304">
              <a:extLst>
                <a:ext uri="{FF2B5EF4-FFF2-40B4-BE49-F238E27FC236}">
                  <a16:creationId xmlns:a16="http://schemas.microsoft.com/office/drawing/2014/main" id="{EDCABF26-3305-1563-A589-18AA2DD8789D}"/>
                </a:ext>
              </a:extLst>
            </p:cNvPr>
            <p:cNvSpPr/>
            <p:nvPr/>
          </p:nvSpPr>
          <p:spPr>
            <a:xfrm>
              <a:off x="6483095" y="3297935"/>
              <a:ext cx="1694180" cy="0"/>
            </a:xfrm>
            <a:custGeom>
              <a:avLst/>
              <a:gdLst/>
              <a:ahLst/>
              <a:cxnLst/>
              <a:rect l="l" t="t" r="r" b="b"/>
              <a:pathLst>
                <a:path w="1694179">
                  <a:moveTo>
                    <a:pt x="0" y="0"/>
                  </a:moveTo>
                  <a:lnTo>
                    <a:pt x="1693786" y="0"/>
                  </a:lnTo>
                </a:path>
              </a:pathLst>
            </a:custGeom>
            <a:ln w="9144">
              <a:solidFill>
                <a:srgbClr val="000000"/>
              </a:solidFill>
            </a:ln>
          </p:spPr>
          <p:txBody>
            <a:bodyPr wrap="square" lIns="0" tIns="0" rIns="0" bIns="0" rtlCol="0"/>
            <a:lstStyle/>
            <a:p>
              <a:endParaRPr/>
            </a:p>
          </p:txBody>
        </p:sp>
        <p:sp>
          <p:nvSpPr>
            <p:cNvPr id="381" name="object 305">
              <a:extLst>
                <a:ext uri="{FF2B5EF4-FFF2-40B4-BE49-F238E27FC236}">
                  <a16:creationId xmlns:a16="http://schemas.microsoft.com/office/drawing/2014/main" id="{E5C91901-EA73-B770-9E3D-793626C92259}"/>
                </a:ext>
              </a:extLst>
            </p:cNvPr>
            <p:cNvSpPr/>
            <p:nvPr/>
          </p:nvSpPr>
          <p:spPr>
            <a:xfrm>
              <a:off x="6080760" y="2814830"/>
              <a:ext cx="561340" cy="567690"/>
            </a:xfrm>
            <a:custGeom>
              <a:avLst/>
              <a:gdLst/>
              <a:ahLst/>
              <a:cxnLst/>
              <a:rect l="l" t="t" r="r" b="b"/>
              <a:pathLst>
                <a:path w="561340" h="567689">
                  <a:moveTo>
                    <a:pt x="0" y="567524"/>
                  </a:moveTo>
                  <a:lnTo>
                    <a:pt x="560908" y="0"/>
                  </a:lnTo>
                </a:path>
              </a:pathLst>
            </a:custGeom>
            <a:ln w="9144">
              <a:solidFill>
                <a:srgbClr val="000000"/>
              </a:solidFill>
            </a:ln>
          </p:spPr>
          <p:txBody>
            <a:bodyPr wrap="square" lIns="0" tIns="0" rIns="0" bIns="0" rtlCol="0"/>
            <a:lstStyle/>
            <a:p>
              <a:endParaRPr/>
            </a:p>
          </p:txBody>
        </p:sp>
        <p:sp>
          <p:nvSpPr>
            <p:cNvPr id="382" name="object 306">
              <a:extLst>
                <a:ext uri="{FF2B5EF4-FFF2-40B4-BE49-F238E27FC236}">
                  <a16:creationId xmlns:a16="http://schemas.microsoft.com/office/drawing/2014/main" id="{752A7F72-AAF9-02A6-7C1D-A1FEE73B00BE}"/>
                </a:ext>
              </a:extLst>
            </p:cNvPr>
            <p:cNvSpPr/>
            <p:nvPr/>
          </p:nvSpPr>
          <p:spPr>
            <a:xfrm>
              <a:off x="6627875" y="2811779"/>
              <a:ext cx="1563370" cy="0"/>
            </a:xfrm>
            <a:custGeom>
              <a:avLst/>
              <a:gdLst/>
              <a:ahLst/>
              <a:cxnLst/>
              <a:rect l="l" t="t" r="r" b="b"/>
              <a:pathLst>
                <a:path w="1563370">
                  <a:moveTo>
                    <a:pt x="0" y="0"/>
                  </a:moveTo>
                  <a:lnTo>
                    <a:pt x="1562798" y="0"/>
                  </a:lnTo>
                </a:path>
              </a:pathLst>
            </a:custGeom>
            <a:ln w="9144">
              <a:solidFill>
                <a:srgbClr val="000000"/>
              </a:solidFill>
            </a:ln>
          </p:spPr>
          <p:txBody>
            <a:bodyPr wrap="square" lIns="0" tIns="0" rIns="0" bIns="0" rtlCol="0"/>
            <a:lstStyle/>
            <a:p>
              <a:endParaRPr/>
            </a:p>
          </p:txBody>
        </p:sp>
        <p:pic>
          <p:nvPicPr>
            <p:cNvPr id="383" name="object 307">
              <a:extLst>
                <a:ext uri="{FF2B5EF4-FFF2-40B4-BE49-F238E27FC236}">
                  <a16:creationId xmlns:a16="http://schemas.microsoft.com/office/drawing/2014/main" id="{90C1D0EB-9B57-666E-101E-D50BA152BFFE}"/>
                </a:ext>
              </a:extLst>
            </p:cNvPr>
            <p:cNvPicPr/>
            <p:nvPr/>
          </p:nvPicPr>
          <p:blipFill>
            <a:blip r:embed="rId13" cstate="print"/>
            <a:stretch>
              <a:fillRect/>
            </a:stretch>
          </p:blipFill>
          <p:spPr>
            <a:xfrm>
              <a:off x="5739383" y="2663951"/>
              <a:ext cx="284988" cy="266700"/>
            </a:xfrm>
            <a:prstGeom prst="rect">
              <a:avLst/>
            </a:prstGeom>
          </p:spPr>
        </p:pic>
        <p:sp>
          <p:nvSpPr>
            <p:cNvPr id="384" name="object 308">
              <a:extLst>
                <a:ext uri="{FF2B5EF4-FFF2-40B4-BE49-F238E27FC236}">
                  <a16:creationId xmlns:a16="http://schemas.microsoft.com/office/drawing/2014/main" id="{A3049E8A-F314-CCB2-3001-1943CA383E04}"/>
                </a:ext>
              </a:extLst>
            </p:cNvPr>
            <p:cNvSpPr/>
            <p:nvPr/>
          </p:nvSpPr>
          <p:spPr>
            <a:xfrm>
              <a:off x="8250173" y="5639555"/>
              <a:ext cx="381000" cy="391795"/>
            </a:xfrm>
            <a:custGeom>
              <a:avLst/>
              <a:gdLst/>
              <a:ahLst/>
              <a:cxnLst/>
              <a:rect l="l" t="t" r="r" b="b"/>
              <a:pathLst>
                <a:path w="381000" h="391795">
                  <a:moveTo>
                    <a:pt x="332854" y="0"/>
                  </a:moveTo>
                  <a:lnTo>
                    <a:pt x="48145" y="0"/>
                  </a:lnTo>
                  <a:lnTo>
                    <a:pt x="29403" y="3784"/>
                  </a:lnTo>
                  <a:lnTo>
                    <a:pt x="14100" y="14104"/>
                  </a:lnTo>
                  <a:lnTo>
                    <a:pt x="3783" y="29409"/>
                  </a:lnTo>
                  <a:lnTo>
                    <a:pt x="0" y="48145"/>
                  </a:lnTo>
                  <a:lnTo>
                    <a:pt x="0" y="343534"/>
                  </a:lnTo>
                  <a:lnTo>
                    <a:pt x="3783" y="362269"/>
                  </a:lnTo>
                  <a:lnTo>
                    <a:pt x="14100" y="377569"/>
                  </a:lnTo>
                  <a:lnTo>
                    <a:pt x="29403" y="387885"/>
                  </a:lnTo>
                  <a:lnTo>
                    <a:pt x="48145" y="391667"/>
                  </a:lnTo>
                  <a:lnTo>
                    <a:pt x="332854" y="391667"/>
                  </a:lnTo>
                  <a:lnTo>
                    <a:pt x="351596" y="387885"/>
                  </a:lnTo>
                  <a:lnTo>
                    <a:pt x="366899" y="377569"/>
                  </a:lnTo>
                  <a:lnTo>
                    <a:pt x="377216" y="362269"/>
                  </a:lnTo>
                  <a:lnTo>
                    <a:pt x="381000" y="343534"/>
                  </a:lnTo>
                  <a:lnTo>
                    <a:pt x="381000" y="48145"/>
                  </a:lnTo>
                  <a:lnTo>
                    <a:pt x="377216" y="29409"/>
                  </a:lnTo>
                  <a:lnTo>
                    <a:pt x="366899" y="14104"/>
                  </a:lnTo>
                  <a:lnTo>
                    <a:pt x="351596" y="3784"/>
                  </a:lnTo>
                  <a:lnTo>
                    <a:pt x="332854" y="0"/>
                  </a:lnTo>
                  <a:close/>
                </a:path>
              </a:pathLst>
            </a:custGeom>
            <a:solidFill>
              <a:srgbClr val="F9C090"/>
            </a:solidFill>
          </p:spPr>
          <p:txBody>
            <a:bodyPr wrap="square" lIns="0" tIns="0" rIns="0" bIns="0" rtlCol="0"/>
            <a:lstStyle/>
            <a:p>
              <a:endParaRPr/>
            </a:p>
          </p:txBody>
        </p:sp>
        <p:sp>
          <p:nvSpPr>
            <p:cNvPr id="385" name="object 309">
              <a:extLst>
                <a:ext uri="{FF2B5EF4-FFF2-40B4-BE49-F238E27FC236}">
                  <a16:creationId xmlns:a16="http://schemas.microsoft.com/office/drawing/2014/main" id="{1C91EFFE-3011-DBAE-50C7-B59160CABFAC}"/>
                </a:ext>
              </a:extLst>
            </p:cNvPr>
            <p:cNvSpPr/>
            <p:nvPr/>
          </p:nvSpPr>
          <p:spPr>
            <a:xfrm>
              <a:off x="8250173" y="5639555"/>
              <a:ext cx="381000" cy="391795"/>
            </a:xfrm>
            <a:custGeom>
              <a:avLst/>
              <a:gdLst/>
              <a:ahLst/>
              <a:cxnLst/>
              <a:rect l="l" t="t" r="r" b="b"/>
              <a:pathLst>
                <a:path w="381000" h="391795">
                  <a:moveTo>
                    <a:pt x="0" y="48145"/>
                  </a:moveTo>
                  <a:lnTo>
                    <a:pt x="3783" y="29409"/>
                  </a:lnTo>
                  <a:lnTo>
                    <a:pt x="14100" y="14104"/>
                  </a:lnTo>
                  <a:lnTo>
                    <a:pt x="29403" y="3784"/>
                  </a:lnTo>
                  <a:lnTo>
                    <a:pt x="48145" y="0"/>
                  </a:lnTo>
                  <a:lnTo>
                    <a:pt x="332854" y="0"/>
                  </a:lnTo>
                  <a:lnTo>
                    <a:pt x="351596" y="3784"/>
                  </a:lnTo>
                  <a:lnTo>
                    <a:pt x="366899" y="14104"/>
                  </a:lnTo>
                  <a:lnTo>
                    <a:pt x="377216" y="29409"/>
                  </a:lnTo>
                  <a:lnTo>
                    <a:pt x="381000" y="48145"/>
                  </a:lnTo>
                  <a:lnTo>
                    <a:pt x="381000" y="343534"/>
                  </a:lnTo>
                  <a:lnTo>
                    <a:pt x="377216" y="362269"/>
                  </a:lnTo>
                  <a:lnTo>
                    <a:pt x="366899" y="377569"/>
                  </a:lnTo>
                  <a:lnTo>
                    <a:pt x="351596" y="387885"/>
                  </a:lnTo>
                  <a:lnTo>
                    <a:pt x="332854" y="391667"/>
                  </a:lnTo>
                  <a:lnTo>
                    <a:pt x="48145" y="391667"/>
                  </a:lnTo>
                  <a:lnTo>
                    <a:pt x="29403" y="387885"/>
                  </a:lnTo>
                  <a:lnTo>
                    <a:pt x="14100" y="377569"/>
                  </a:lnTo>
                  <a:lnTo>
                    <a:pt x="3783" y="362269"/>
                  </a:lnTo>
                  <a:lnTo>
                    <a:pt x="0" y="343534"/>
                  </a:lnTo>
                  <a:lnTo>
                    <a:pt x="0" y="48145"/>
                  </a:lnTo>
                  <a:close/>
                </a:path>
              </a:pathLst>
            </a:custGeom>
            <a:ln w="28956">
              <a:solidFill>
                <a:srgbClr val="F79546"/>
              </a:solidFill>
              <a:prstDash val="dash"/>
            </a:ln>
          </p:spPr>
          <p:txBody>
            <a:bodyPr wrap="square" lIns="0" tIns="0" rIns="0" bIns="0" rtlCol="0"/>
            <a:lstStyle/>
            <a:p>
              <a:endParaRPr/>
            </a:p>
          </p:txBody>
        </p:sp>
        <p:sp>
          <p:nvSpPr>
            <p:cNvPr id="386" name="object 310">
              <a:extLst>
                <a:ext uri="{FF2B5EF4-FFF2-40B4-BE49-F238E27FC236}">
                  <a16:creationId xmlns:a16="http://schemas.microsoft.com/office/drawing/2014/main" id="{3B702360-6797-15D9-3AEB-E740C4644D49}"/>
                </a:ext>
              </a:extLst>
            </p:cNvPr>
            <p:cNvSpPr/>
            <p:nvPr/>
          </p:nvSpPr>
          <p:spPr>
            <a:xfrm>
              <a:off x="8298179" y="5781489"/>
              <a:ext cx="287020" cy="206375"/>
            </a:xfrm>
            <a:custGeom>
              <a:avLst/>
              <a:gdLst/>
              <a:ahLst/>
              <a:cxnLst/>
              <a:rect l="l" t="t" r="r" b="b"/>
              <a:pathLst>
                <a:path w="287020" h="206375">
                  <a:moveTo>
                    <a:pt x="286512" y="0"/>
                  </a:moveTo>
                  <a:lnTo>
                    <a:pt x="275254" y="8082"/>
                  </a:lnTo>
                  <a:lnTo>
                    <a:pt x="244554" y="14682"/>
                  </a:lnTo>
                  <a:lnTo>
                    <a:pt x="199018" y="19132"/>
                  </a:lnTo>
                  <a:lnTo>
                    <a:pt x="143256" y="20764"/>
                  </a:lnTo>
                  <a:lnTo>
                    <a:pt x="87493" y="19132"/>
                  </a:lnTo>
                  <a:lnTo>
                    <a:pt x="41957" y="14682"/>
                  </a:lnTo>
                  <a:lnTo>
                    <a:pt x="11257" y="8082"/>
                  </a:lnTo>
                  <a:lnTo>
                    <a:pt x="0" y="0"/>
                  </a:lnTo>
                  <a:lnTo>
                    <a:pt x="0" y="185534"/>
                  </a:lnTo>
                  <a:lnTo>
                    <a:pt x="11257" y="193618"/>
                  </a:lnTo>
                  <a:lnTo>
                    <a:pt x="41957" y="200223"/>
                  </a:lnTo>
                  <a:lnTo>
                    <a:pt x="87493" y="204677"/>
                  </a:lnTo>
                  <a:lnTo>
                    <a:pt x="143256" y="206311"/>
                  </a:lnTo>
                  <a:lnTo>
                    <a:pt x="199018" y="204677"/>
                  </a:lnTo>
                  <a:lnTo>
                    <a:pt x="244554" y="200223"/>
                  </a:lnTo>
                  <a:lnTo>
                    <a:pt x="275254" y="193618"/>
                  </a:lnTo>
                  <a:lnTo>
                    <a:pt x="286512" y="185534"/>
                  </a:lnTo>
                  <a:lnTo>
                    <a:pt x="286512" y="0"/>
                  </a:lnTo>
                  <a:close/>
                </a:path>
              </a:pathLst>
            </a:custGeom>
            <a:solidFill>
              <a:srgbClr val="00AFEF"/>
            </a:solidFill>
          </p:spPr>
          <p:txBody>
            <a:bodyPr wrap="square" lIns="0" tIns="0" rIns="0" bIns="0" rtlCol="0"/>
            <a:lstStyle/>
            <a:p>
              <a:endParaRPr/>
            </a:p>
          </p:txBody>
        </p:sp>
        <p:sp>
          <p:nvSpPr>
            <p:cNvPr id="387" name="object 311">
              <a:extLst>
                <a:ext uri="{FF2B5EF4-FFF2-40B4-BE49-F238E27FC236}">
                  <a16:creationId xmlns:a16="http://schemas.microsoft.com/office/drawing/2014/main" id="{D9DE745C-1B08-1EA4-8276-254CAB36B98E}"/>
                </a:ext>
              </a:extLst>
            </p:cNvPr>
            <p:cNvSpPr/>
            <p:nvPr/>
          </p:nvSpPr>
          <p:spPr>
            <a:xfrm>
              <a:off x="8298179" y="5760724"/>
              <a:ext cx="287020" cy="41910"/>
            </a:xfrm>
            <a:custGeom>
              <a:avLst/>
              <a:gdLst/>
              <a:ahLst/>
              <a:cxnLst/>
              <a:rect l="l" t="t" r="r" b="b"/>
              <a:pathLst>
                <a:path w="287020" h="41910">
                  <a:moveTo>
                    <a:pt x="143256" y="0"/>
                  </a:moveTo>
                  <a:lnTo>
                    <a:pt x="87493" y="1631"/>
                  </a:lnTo>
                  <a:lnTo>
                    <a:pt x="41957" y="6081"/>
                  </a:lnTo>
                  <a:lnTo>
                    <a:pt x="11257" y="12681"/>
                  </a:lnTo>
                  <a:lnTo>
                    <a:pt x="0" y="20764"/>
                  </a:lnTo>
                  <a:lnTo>
                    <a:pt x="11257" y="28847"/>
                  </a:lnTo>
                  <a:lnTo>
                    <a:pt x="41957" y="35447"/>
                  </a:lnTo>
                  <a:lnTo>
                    <a:pt x="87493" y="39897"/>
                  </a:lnTo>
                  <a:lnTo>
                    <a:pt x="143256" y="41529"/>
                  </a:lnTo>
                  <a:lnTo>
                    <a:pt x="199018" y="39897"/>
                  </a:lnTo>
                  <a:lnTo>
                    <a:pt x="244554" y="35447"/>
                  </a:lnTo>
                  <a:lnTo>
                    <a:pt x="275254" y="28847"/>
                  </a:lnTo>
                  <a:lnTo>
                    <a:pt x="286512" y="20764"/>
                  </a:lnTo>
                  <a:lnTo>
                    <a:pt x="275254" y="12681"/>
                  </a:lnTo>
                  <a:lnTo>
                    <a:pt x="244554" y="6081"/>
                  </a:lnTo>
                  <a:lnTo>
                    <a:pt x="199018" y="1631"/>
                  </a:lnTo>
                  <a:lnTo>
                    <a:pt x="143256" y="0"/>
                  </a:lnTo>
                  <a:close/>
                </a:path>
              </a:pathLst>
            </a:custGeom>
            <a:solidFill>
              <a:srgbClr val="66D0F6"/>
            </a:solidFill>
          </p:spPr>
          <p:txBody>
            <a:bodyPr wrap="square" lIns="0" tIns="0" rIns="0" bIns="0" rtlCol="0"/>
            <a:lstStyle/>
            <a:p>
              <a:endParaRPr/>
            </a:p>
          </p:txBody>
        </p:sp>
        <p:sp>
          <p:nvSpPr>
            <p:cNvPr id="388" name="object 312">
              <a:extLst>
                <a:ext uri="{FF2B5EF4-FFF2-40B4-BE49-F238E27FC236}">
                  <a16:creationId xmlns:a16="http://schemas.microsoft.com/office/drawing/2014/main" id="{4E621270-2073-7173-C9B2-A0C04ACFBC4C}"/>
                </a:ext>
              </a:extLst>
            </p:cNvPr>
            <p:cNvSpPr/>
            <p:nvPr/>
          </p:nvSpPr>
          <p:spPr>
            <a:xfrm>
              <a:off x="8298179" y="5760724"/>
              <a:ext cx="287020" cy="227329"/>
            </a:xfrm>
            <a:custGeom>
              <a:avLst/>
              <a:gdLst/>
              <a:ahLst/>
              <a:cxnLst/>
              <a:rect l="l" t="t" r="r" b="b"/>
              <a:pathLst>
                <a:path w="287020" h="227329">
                  <a:moveTo>
                    <a:pt x="286511" y="20764"/>
                  </a:moveTo>
                  <a:lnTo>
                    <a:pt x="275254" y="28847"/>
                  </a:lnTo>
                  <a:lnTo>
                    <a:pt x="244554" y="35447"/>
                  </a:lnTo>
                  <a:lnTo>
                    <a:pt x="199018" y="39897"/>
                  </a:lnTo>
                  <a:lnTo>
                    <a:pt x="143255" y="41529"/>
                  </a:lnTo>
                  <a:lnTo>
                    <a:pt x="87493" y="39897"/>
                  </a:lnTo>
                  <a:lnTo>
                    <a:pt x="41957" y="35447"/>
                  </a:lnTo>
                  <a:lnTo>
                    <a:pt x="11257" y="28847"/>
                  </a:lnTo>
                  <a:lnTo>
                    <a:pt x="0" y="20764"/>
                  </a:lnTo>
                  <a:lnTo>
                    <a:pt x="11257" y="12681"/>
                  </a:lnTo>
                  <a:lnTo>
                    <a:pt x="41957" y="6081"/>
                  </a:lnTo>
                  <a:lnTo>
                    <a:pt x="87493" y="1631"/>
                  </a:lnTo>
                  <a:lnTo>
                    <a:pt x="143255" y="0"/>
                  </a:lnTo>
                  <a:lnTo>
                    <a:pt x="199018" y="1631"/>
                  </a:lnTo>
                  <a:lnTo>
                    <a:pt x="244554" y="6081"/>
                  </a:lnTo>
                  <a:lnTo>
                    <a:pt x="275254" y="12681"/>
                  </a:lnTo>
                  <a:lnTo>
                    <a:pt x="286511" y="20764"/>
                  </a:lnTo>
                  <a:close/>
                </a:path>
                <a:path w="287020" h="227329">
                  <a:moveTo>
                    <a:pt x="286511" y="20764"/>
                  </a:moveTo>
                  <a:lnTo>
                    <a:pt x="286511" y="206298"/>
                  </a:lnTo>
                  <a:lnTo>
                    <a:pt x="275254" y="214383"/>
                  </a:lnTo>
                  <a:lnTo>
                    <a:pt x="244554" y="220987"/>
                  </a:lnTo>
                  <a:lnTo>
                    <a:pt x="199018" y="225442"/>
                  </a:lnTo>
                  <a:lnTo>
                    <a:pt x="143255" y="227076"/>
                  </a:lnTo>
                  <a:lnTo>
                    <a:pt x="87493" y="225442"/>
                  </a:lnTo>
                  <a:lnTo>
                    <a:pt x="41957" y="220987"/>
                  </a:lnTo>
                  <a:lnTo>
                    <a:pt x="11257" y="214383"/>
                  </a:lnTo>
                  <a:lnTo>
                    <a:pt x="0" y="206298"/>
                  </a:lnTo>
                  <a:lnTo>
                    <a:pt x="0" y="20764"/>
                  </a:lnTo>
                </a:path>
              </a:pathLst>
            </a:custGeom>
            <a:ln w="9144">
              <a:solidFill>
                <a:srgbClr val="000000"/>
              </a:solidFill>
            </a:ln>
          </p:spPr>
          <p:txBody>
            <a:bodyPr wrap="square" lIns="0" tIns="0" rIns="0" bIns="0" rtlCol="0"/>
            <a:lstStyle/>
            <a:p>
              <a:endParaRPr/>
            </a:p>
          </p:txBody>
        </p:sp>
      </p:grpSp>
      <p:sp>
        <p:nvSpPr>
          <p:cNvPr id="389" name="object 313">
            <a:extLst>
              <a:ext uri="{FF2B5EF4-FFF2-40B4-BE49-F238E27FC236}">
                <a16:creationId xmlns:a16="http://schemas.microsoft.com/office/drawing/2014/main" id="{E2DE5C4F-1F5E-1DB7-5E92-42A28BCDC0DB}"/>
              </a:ext>
            </a:extLst>
          </p:cNvPr>
          <p:cNvSpPr txBox="1"/>
          <p:nvPr/>
        </p:nvSpPr>
        <p:spPr>
          <a:xfrm>
            <a:off x="2435624" y="5325350"/>
            <a:ext cx="1222375" cy="679450"/>
          </a:xfrm>
          <a:prstGeom prst="rect">
            <a:avLst/>
          </a:prstGeom>
        </p:spPr>
        <p:txBody>
          <a:bodyPr vert="horz" wrap="square" lIns="0" tIns="13335" rIns="0" bIns="0" rtlCol="0">
            <a:spAutoFit/>
          </a:bodyPr>
          <a:lstStyle/>
          <a:p>
            <a:pPr marL="12700">
              <a:lnSpc>
                <a:spcPct val="100000"/>
              </a:lnSpc>
              <a:spcBef>
                <a:spcPts val="105"/>
              </a:spcBef>
            </a:pPr>
            <a:r>
              <a:rPr sz="500" spc="-5" dirty="0">
                <a:latin typeface="メイリオ"/>
                <a:cs typeface="メイリオ"/>
              </a:rPr>
              <a:t>(2013.12.25)</a:t>
            </a:r>
            <a:r>
              <a:rPr sz="500" spc="25" dirty="0">
                <a:latin typeface="メイリオ"/>
                <a:cs typeface="メイリオ"/>
              </a:rPr>
              <a:t> </a:t>
            </a:r>
            <a:r>
              <a:rPr sz="500" spc="-5" dirty="0">
                <a:latin typeface="メイリオ"/>
                <a:cs typeface="メイリオ"/>
              </a:rPr>
              <a:t>(2018.8.10)</a:t>
            </a:r>
            <a:endParaRPr sz="500">
              <a:latin typeface="メイリオ"/>
              <a:cs typeface="メイリオ"/>
            </a:endParaRPr>
          </a:p>
          <a:p>
            <a:pPr>
              <a:lnSpc>
                <a:spcPct val="100000"/>
              </a:lnSpc>
              <a:spcBef>
                <a:spcPts val="95"/>
              </a:spcBef>
            </a:pPr>
            <a:endParaRPr sz="300">
              <a:latin typeface="メイリオ"/>
              <a:cs typeface="メイリオ"/>
            </a:endParaRPr>
          </a:p>
          <a:p>
            <a:pPr marL="174625">
              <a:lnSpc>
                <a:spcPct val="100000"/>
              </a:lnSpc>
              <a:tabLst>
                <a:tab pos="513715" algn="l"/>
                <a:tab pos="874394" algn="l"/>
              </a:tabLst>
            </a:pPr>
            <a:r>
              <a:rPr sz="1350" b="1" i="1" baseline="6172" dirty="0">
                <a:solidFill>
                  <a:srgbClr val="7E7E7E"/>
                </a:solidFill>
                <a:latin typeface="メイリオ"/>
                <a:cs typeface="メイリオ"/>
              </a:rPr>
              <a:t>56	</a:t>
            </a:r>
            <a:r>
              <a:rPr sz="1350" b="1" i="1" baseline="3086" dirty="0">
                <a:latin typeface="メイリオ"/>
                <a:cs typeface="メイリオ"/>
              </a:rPr>
              <a:t>118	</a:t>
            </a:r>
            <a:r>
              <a:rPr sz="900" b="1" i="1" dirty="0">
                <a:latin typeface="メイリオ"/>
                <a:cs typeface="メイリオ"/>
              </a:rPr>
              <a:t>118</a:t>
            </a:r>
            <a:endParaRPr sz="900">
              <a:latin typeface="メイリオ"/>
              <a:cs typeface="メイリオ"/>
            </a:endParaRPr>
          </a:p>
          <a:p>
            <a:pPr marL="388620" algn="ctr">
              <a:lnSpc>
                <a:spcPct val="100000"/>
              </a:lnSpc>
              <a:spcBef>
                <a:spcPts val="370"/>
              </a:spcBef>
              <a:tabLst>
                <a:tab pos="749300" algn="l"/>
              </a:tabLst>
            </a:pPr>
            <a:r>
              <a:rPr sz="1500" b="1" baseline="2777" dirty="0">
                <a:solidFill>
                  <a:srgbClr val="FFFFFF"/>
                </a:solidFill>
                <a:latin typeface="ＭＳ Ｐゴシック"/>
                <a:cs typeface="ＭＳ Ｐゴシック"/>
              </a:rPr>
              <a:t>２７	</a:t>
            </a:r>
            <a:r>
              <a:rPr sz="1000" b="1" spc="5" dirty="0">
                <a:solidFill>
                  <a:srgbClr val="FFFFFF"/>
                </a:solidFill>
                <a:latin typeface="ＭＳ Ｐゴシック"/>
                <a:cs typeface="ＭＳ Ｐゴシック"/>
              </a:rPr>
              <a:t>２４</a:t>
            </a:r>
            <a:endParaRPr sz="1000">
              <a:latin typeface="ＭＳ Ｐゴシック"/>
              <a:cs typeface="ＭＳ Ｐゴシック"/>
            </a:endParaRPr>
          </a:p>
          <a:p>
            <a:pPr marL="404495" algn="ctr">
              <a:lnSpc>
                <a:spcPct val="100000"/>
              </a:lnSpc>
              <a:spcBef>
                <a:spcPts val="480"/>
              </a:spcBef>
            </a:pPr>
            <a:r>
              <a:rPr sz="500" spc="-5" dirty="0">
                <a:latin typeface="メイリオ"/>
                <a:cs typeface="メイリオ"/>
              </a:rPr>
              <a:t>(2018.3.23)</a:t>
            </a:r>
            <a:r>
              <a:rPr sz="500" spc="75" dirty="0">
                <a:latin typeface="メイリオ"/>
                <a:cs typeface="メイリオ"/>
              </a:rPr>
              <a:t> </a:t>
            </a:r>
            <a:r>
              <a:rPr sz="500" spc="-5" dirty="0">
                <a:latin typeface="メイリオ"/>
                <a:cs typeface="メイリオ"/>
              </a:rPr>
              <a:t>(2018.6.16)</a:t>
            </a:r>
            <a:endParaRPr sz="500">
              <a:latin typeface="メイリオ"/>
              <a:cs typeface="メイリオ"/>
            </a:endParaRPr>
          </a:p>
        </p:txBody>
      </p:sp>
      <p:sp>
        <p:nvSpPr>
          <p:cNvPr id="390" name="object 314">
            <a:extLst>
              <a:ext uri="{FF2B5EF4-FFF2-40B4-BE49-F238E27FC236}">
                <a16:creationId xmlns:a16="http://schemas.microsoft.com/office/drawing/2014/main" id="{E09F463A-D7C3-2AA4-7A33-79FFB3818C25}"/>
              </a:ext>
            </a:extLst>
          </p:cNvPr>
          <p:cNvSpPr txBox="1"/>
          <p:nvPr/>
        </p:nvSpPr>
        <p:spPr>
          <a:xfrm>
            <a:off x="8018198" y="5376014"/>
            <a:ext cx="1752600" cy="940435"/>
          </a:xfrm>
          <a:prstGeom prst="rect">
            <a:avLst/>
          </a:prstGeom>
        </p:spPr>
        <p:txBody>
          <a:bodyPr vert="horz" wrap="square" lIns="0" tIns="52069" rIns="0" bIns="0" rtlCol="0">
            <a:spAutoFit/>
          </a:bodyPr>
          <a:lstStyle/>
          <a:p>
            <a:pPr marR="90170" algn="r">
              <a:lnSpc>
                <a:spcPct val="100000"/>
              </a:lnSpc>
              <a:spcBef>
                <a:spcPts val="409"/>
              </a:spcBef>
            </a:pPr>
            <a:r>
              <a:rPr sz="900" b="1" i="1" dirty="0">
                <a:latin typeface="メイリオ"/>
                <a:cs typeface="メイリオ"/>
              </a:rPr>
              <a:t>110</a:t>
            </a:r>
            <a:endParaRPr sz="900">
              <a:latin typeface="メイリオ"/>
              <a:cs typeface="メイリオ"/>
            </a:endParaRPr>
          </a:p>
          <a:p>
            <a:pPr marR="111760" algn="r">
              <a:lnSpc>
                <a:spcPct val="100000"/>
              </a:lnSpc>
              <a:spcBef>
                <a:spcPts val="345"/>
              </a:spcBef>
            </a:pPr>
            <a:r>
              <a:rPr sz="1000" b="1" dirty="0">
                <a:solidFill>
                  <a:srgbClr val="FFFFFF"/>
                </a:solidFill>
                <a:latin typeface="ＭＳ Ｐゴシック"/>
                <a:cs typeface="ＭＳ Ｐゴシック"/>
              </a:rPr>
              <a:t>４２</a:t>
            </a:r>
            <a:endParaRPr sz="1000">
              <a:latin typeface="ＭＳ Ｐゴシック"/>
              <a:cs typeface="ＭＳ Ｐゴシック"/>
            </a:endParaRPr>
          </a:p>
          <a:p>
            <a:pPr marR="5080" algn="r">
              <a:lnSpc>
                <a:spcPct val="100000"/>
              </a:lnSpc>
              <a:spcBef>
                <a:spcPts val="700"/>
              </a:spcBef>
            </a:pPr>
            <a:r>
              <a:rPr sz="500" spc="-5" dirty="0">
                <a:latin typeface="メイリオ"/>
                <a:cs typeface="メイリオ"/>
              </a:rPr>
              <a:t>(2018.9.26)</a:t>
            </a:r>
            <a:endParaRPr sz="500">
              <a:latin typeface="メイリオ"/>
              <a:cs typeface="メイリオ"/>
            </a:endParaRPr>
          </a:p>
          <a:p>
            <a:pPr marR="67945" algn="r">
              <a:lnSpc>
                <a:spcPct val="100000"/>
              </a:lnSpc>
              <a:spcBef>
                <a:spcPts val="325"/>
              </a:spcBef>
              <a:tabLst>
                <a:tab pos="346075" algn="l"/>
                <a:tab pos="674370" algn="l"/>
                <a:tab pos="1047750" algn="l"/>
                <a:tab pos="1430020" algn="l"/>
              </a:tabLst>
            </a:pPr>
            <a:r>
              <a:rPr sz="900" b="1" i="1" dirty="0">
                <a:solidFill>
                  <a:srgbClr val="7E7E7E"/>
                </a:solidFill>
                <a:latin typeface="メイリオ"/>
                <a:cs typeface="メイリオ"/>
              </a:rPr>
              <a:t>54	84	</a:t>
            </a:r>
            <a:r>
              <a:rPr sz="1350" b="1" i="1" baseline="3086" dirty="0">
                <a:latin typeface="メイリオ"/>
                <a:cs typeface="メイリオ"/>
              </a:rPr>
              <a:t>110	114	</a:t>
            </a:r>
            <a:r>
              <a:rPr sz="900" b="1" i="1" dirty="0">
                <a:latin typeface="メイリオ"/>
                <a:cs typeface="メイリオ"/>
              </a:rPr>
              <a:t>138</a:t>
            </a:r>
            <a:endParaRPr sz="900">
              <a:latin typeface="メイリオ"/>
              <a:cs typeface="メイリオ"/>
            </a:endParaRPr>
          </a:p>
          <a:p>
            <a:pPr marR="87630" algn="r">
              <a:lnSpc>
                <a:spcPct val="100000"/>
              </a:lnSpc>
              <a:spcBef>
                <a:spcPts val="365"/>
              </a:spcBef>
              <a:tabLst>
                <a:tab pos="369570" algn="l"/>
                <a:tab pos="755015" algn="l"/>
              </a:tabLst>
            </a:pPr>
            <a:r>
              <a:rPr sz="1500" b="1" baseline="2777" dirty="0">
                <a:solidFill>
                  <a:srgbClr val="FFFFFF"/>
                </a:solidFill>
                <a:latin typeface="ＭＳ Ｐゴシック"/>
                <a:cs typeface="ＭＳ Ｐゴシック"/>
              </a:rPr>
              <a:t>３４	</a:t>
            </a:r>
            <a:r>
              <a:rPr sz="1500" b="1" baseline="5555" dirty="0">
                <a:solidFill>
                  <a:srgbClr val="FFFFFF"/>
                </a:solidFill>
                <a:latin typeface="ＭＳ Ｐゴシック"/>
                <a:cs typeface="ＭＳ Ｐゴシック"/>
              </a:rPr>
              <a:t>２７	</a:t>
            </a:r>
            <a:r>
              <a:rPr sz="1000" b="1" spc="5" dirty="0">
                <a:latin typeface="ＭＳ Ｐゴシック"/>
                <a:cs typeface="ＭＳ Ｐゴシック"/>
              </a:rPr>
              <a:t>１６</a:t>
            </a:r>
            <a:endParaRPr sz="1000">
              <a:latin typeface="ＭＳ Ｐゴシック"/>
              <a:cs typeface="ＭＳ Ｐゴシック"/>
            </a:endParaRPr>
          </a:p>
        </p:txBody>
      </p:sp>
      <p:sp>
        <p:nvSpPr>
          <p:cNvPr id="391" name="object 315">
            <a:extLst>
              <a:ext uri="{FF2B5EF4-FFF2-40B4-BE49-F238E27FC236}">
                <a16:creationId xmlns:a16="http://schemas.microsoft.com/office/drawing/2014/main" id="{6683B092-2ECC-C1DE-9FBD-A7ACA65A213C}"/>
              </a:ext>
            </a:extLst>
          </p:cNvPr>
          <p:cNvSpPr/>
          <p:nvPr/>
        </p:nvSpPr>
        <p:spPr>
          <a:xfrm>
            <a:off x="8686331" y="4068010"/>
            <a:ext cx="285115" cy="227329"/>
          </a:xfrm>
          <a:custGeom>
            <a:avLst/>
            <a:gdLst/>
            <a:ahLst/>
            <a:cxnLst/>
            <a:rect l="l" t="t" r="r" b="b"/>
            <a:pathLst>
              <a:path w="285115" h="227329">
                <a:moveTo>
                  <a:pt x="284988" y="20764"/>
                </a:moveTo>
                <a:lnTo>
                  <a:pt x="273790" y="28847"/>
                </a:lnTo>
                <a:lnTo>
                  <a:pt x="243254" y="35447"/>
                </a:lnTo>
                <a:lnTo>
                  <a:pt x="197961" y="39897"/>
                </a:lnTo>
                <a:lnTo>
                  <a:pt x="142494" y="41528"/>
                </a:lnTo>
                <a:lnTo>
                  <a:pt x="87026" y="39897"/>
                </a:lnTo>
                <a:lnTo>
                  <a:pt x="41733" y="35447"/>
                </a:lnTo>
                <a:lnTo>
                  <a:pt x="11197" y="28847"/>
                </a:lnTo>
                <a:lnTo>
                  <a:pt x="0" y="20764"/>
                </a:lnTo>
                <a:lnTo>
                  <a:pt x="11197" y="12681"/>
                </a:lnTo>
                <a:lnTo>
                  <a:pt x="41733" y="6081"/>
                </a:lnTo>
                <a:lnTo>
                  <a:pt x="87026" y="1631"/>
                </a:lnTo>
                <a:lnTo>
                  <a:pt x="142494" y="0"/>
                </a:lnTo>
                <a:lnTo>
                  <a:pt x="197961" y="1631"/>
                </a:lnTo>
                <a:lnTo>
                  <a:pt x="243254" y="6081"/>
                </a:lnTo>
                <a:lnTo>
                  <a:pt x="273790" y="12681"/>
                </a:lnTo>
                <a:lnTo>
                  <a:pt x="284988" y="20764"/>
                </a:lnTo>
                <a:close/>
              </a:path>
              <a:path w="285115" h="227329">
                <a:moveTo>
                  <a:pt x="284988" y="20764"/>
                </a:moveTo>
                <a:lnTo>
                  <a:pt x="284988" y="206298"/>
                </a:lnTo>
                <a:lnTo>
                  <a:pt x="273790" y="214383"/>
                </a:lnTo>
                <a:lnTo>
                  <a:pt x="243254" y="220987"/>
                </a:lnTo>
                <a:lnTo>
                  <a:pt x="197961" y="225442"/>
                </a:lnTo>
                <a:lnTo>
                  <a:pt x="142494" y="227075"/>
                </a:lnTo>
                <a:lnTo>
                  <a:pt x="87026" y="225442"/>
                </a:lnTo>
                <a:lnTo>
                  <a:pt x="41733" y="220987"/>
                </a:lnTo>
                <a:lnTo>
                  <a:pt x="11197" y="214383"/>
                </a:lnTo>
                <a:lnTo>
                  <a:pt x="0" y="206298"/>
                </a:lnTo>
                <a:lnTo>
                  <a:pt x="0" y="20764"/>
                </a:lnTo>
              </a:path>
            </a:pathLst>
          </a:custGeom>
          <a:ln w="9144">
            <a:solidFill>
              <a:srgbClr val="000000"/>
            </a:solidFill>
          </a:ln>
        </p:spPr>
        <p:txBody>
          <a:bodyPr wrap="square" lIns="0" tIns="0" rIns="0" bIns="0" rtlCol="0"/>
          <a:lstStyle/>
          <a:p>
            <a:endParaRPr/>
          </a:p>
        </p:txBody>
      </p:sp>
      <p:sp>
        <p:nvSpPr>
          <p:cNvPr id="392" name="object 316">
            <a:extLst>
              <a:ext uri="{FF2B5EF4-FFF2-40B4-BE49-F238E27FC236}">
                <a16:creationId xmlns:a16="http://schemas.microsoft.com/office/drawing/2014/main" id="{04B912EE-5D8D-6732-00DC-719934F7CC0B}"/>
              </a:ext>
            </a:extLst>
          </p:cNvPr>
          <p:cNvSpPr txBox="1"/>
          <p:nvPr/>
        </p:nvSpPr>
        <p:spPr>
          <a:xfrm>
            <a:off x="7644668" y="3893347"/>
            <a:ext cx="2068830" cy="693420"/>
          </a:xfrm>
          <a:prstGeom prst="rect">
            <a:avLst/>
          </a:prstGeom>
        </p:spPr>
        <p:txBody>
          <a:bodyPr vert="horz" wrap="square" lIns="0" tIns="43180" rIns="0" bIns="0" rtlCol="0">
            <a:spAutoFit/>
          </a:bodyPr>
          <a:lstStyle/>
          <a:p>
            <a:pPr marL="1106170">
              <a:lnSpc>
                <a:spcPct val="100000"/>
              </a:lnSpc>
              <a:spcBef>
                <a:spcPts val="340"/>
              </a:spcBef>
              <a:tabLst>
                <a:tab pos="1490345" algn="l"/>
              </a:tabLst>
            </a:pPr>
            <a:r>
              <a:rPr sz="900" b="1" i="1" dirty="0">
                <a:solidFill>
                  <a:srgbClr val="7E7E7E"/>
                </a:solidFill>
                <a:latin typeface="メイリオ"/>
                <a:cs typeface="メイリオ"/>
              </a:rPr>
              <a:t>52	</a:t>
            </a:r>
            <a:r>
              <a:rPr sz="1350" b="1" i="1" baseline="6172" dirty="0">
                <a:latin typeface="メイリオ"/>
                <a:cs typeface="メイリオ"/>
              </a:rPr>
              <a:t>83</a:t>
            </a:r>
            <a:endParaRPr sz="1350" baseline="6172">
              <a:latin typeface="メイリオ"/>
              <a:cs typeface="メイリオ"/>
            </a:endParaRPr>
          </a:p>
          <a:p>
            <a:pPr marL="1084580" algn="ctr">
              <a:lnSpc>
                <a:spcPct val="100000"/>
              </a:lnSpc>
              <a:spcBef>
                <a:spcPts val="270"/>
              </a:spcBef>
            </a:pPr>
            <a:r>
              <a:rPr sz="1000" b="1" spc="5" dirty="0">
                <a:solidFill>
                  <a:srgbClr val="FFFFFF"/>
                </a:solidFill>
                <a:latin typeface="ＭＳ Ｐゴシック"/>
                <a:cs typeface="ＭＳ Ｐゴシック"/>
              </a:rPr>
              <a:t>２６</a:t>
            </a:r>
            <a:endParaRPr sz="1000">
              <a:latin typeface="ＭＳ Ｐゴシック"/>
              <a:cs typeface="ＭＳ Ｐゴシック"/>
            </a:endParaRPr>
          </a:p>
          <a:p>
            <a:pPr marL="1032510" algn="ctr">
              <a:lnSpc>
                <a:spcPct val="100000"/>
              </a:lnSpc>
              <a:spcBef>
                <a:spcPts val="229"/>
              </a:spcBef>
            </a:pPr>
            <a:r>
              <a:rPr sz="500" spc="-5" dirty="0">
                <a:latin typeface="メイリオ"/>
                <a:cs typeface="メイリオ"/>
              </a:rPr>
              <a:t>(2020.2.26)</a:t>
            </a:r>
            <a:endParaRPr sz="500">
              <a:latin typeface="メイリオ"/>
              <a:cs typeface="メイリオ"/>
            </a:endParaRPr>
          </a:p>
          <a:p>
            <a:pPr marL="12700">
              <a:lnSpc>
                <a:spcPct val="100000"/>
              </a:lnSpc>
              <a:spcBef>
                <a:spcPts val="560"/>
              </a:spcBef>
              <a:tabLst>
                <a:tab pos="386080" algn="l"/>
                <a:tab pos="741045" algn="l"/>
                <a:tab pos="1111250" algn="l"/>
                <a:tab pos="1480820" algn="l"/>
                <a:tab pos="1822450" algn="l"/>
              </a:tabLst>
            </a:pPr>
            <a:r>
              <a:rPr sz="900" b="1" i="1" dirty="0">
                <a:solidFill>
                  <a:srgbClr val="7E7E7E"/>
                </a:solidFill>
                <a:latin typeface="メイリオ"/>
                <a:cs typeface="メイリオ"/>
              </a:rPr>
              <a:t>46	78	78	78	78	110</a:t>
            </a:r>
            <a:endParaRPr sz="900">
              <a:latin typeface="メイリオ"/>
              <a:cs typeface="メイリオ"/>
            </a:endParaRPr>
          </a:p>
        </p:txBody>
      </p:sp>
      <p:grpSp>
        <p:nvGrpSpPr>
          <p:cNvPr id="393" name="object 317">
            <a:extLst>
              <a:ext uri="{FF2B5EF4-FFF2-40B4-BE49-F238E27FC236}">
                <a16:creationId xmlns:a16="http://schemas.microsoft.com/office/drawing/2014/main" id="{FE8C5958-2B01-D009-1B9A-70F53113B330}"/>
              </a:ext>
            </a:extLst>
          </p:cNvPr>
          <p:cNvGrpSpPr/>
          <p:nvPr/>
        </p:nvGrpSpPr>
        <p:grpSpPr>
          <a:xfrm>
            <a:off x="7339115" y="4081720"/>
            <a:ext cx="1641475" cy="2301240"/>
            <a:chOff x="6224015" y="4282438"/>
            <a:chExt cx="1641475" cy="2301240"/>
          </a:xfrm>
        </p:grpSpPr>
        <p:sp>
          <p:nvSpPr>
            <p:cNvPr id="394" name="object 318">
              <a:extLst>
                <a:ext uri="{FF2B5EF4-FFF2-40B4-BE49-F238E27FC236}">
                  <a16:creationId xmlns:a16="http://schemas.microsoft.com/office/drawing/2014/main" id="{CCBE0EDF-F2FB-EF7C-3FE9-9240CD638EC6}"/>
                </a:ext>
              </a:extLst>
            </p:cNvPr>
            <p:cNvSpPr/>
            <p:nvPr/>
          </p:nvSpPr>
          <p:spPr>
            <a:xfrm>
              <a:off x="7578089" y="4296917"/>
              <a:ext cx="274320" cy="180975"/>
            </a:xfrm>
            <a:custGeom>
              <a:avLst/>
              <a:gdLst/>
              <a:ahLst/>
              <a:cxnLst/>
              <a:rect l="l" t="t" r="r" b="b"/>
              <a:pathLst>
                <a:path w="274320" h="180975">
                  <a:moveTo>
                    <a:pt x="0" y="0"/>
                  </a:moveTo>
                  <a:lnTo>
                    <a:pt x="273837" y="180974"/>
                  </a:lnTo>
                </a:path>
              </a:pathLst>
            </a:custGeom>
            <a:ln w="25908">
              <a:solidFill>
                <a:srgbClr val="7E7E7E"/>
              </a:solidFill>
            </a:ln>
          </p:spPr>
          <p:txBody>
            <a:bodyPr wrap="square" lIns="0" tIns="0" rIns="0" bIns="0" rtlCol="0"/>
            <a:lstStyle/>
            <a:p>
              <a:endParaRPr/>
            </a:p>
          </p:txBody>
        </p:sp>
        <p:sp>
          <p:nvSpPr>
            <p:cNvPr id="395" name="object 319">
              <a:extLst>
                <a:ext uri="{FF2B5EF4-FFF2-40B4-BE49-F238E27FC236}">
                  <a16:creationId xmlns:a16="http://schemas.microsoft.com/office/drawing/2014/main" id="{646A89F1-2B22-F934-FE6A-6A0D0063A341}"/>
                </a:ext>
              </a:extLst>
            </p:cNvPr>
            <p:cNvSpPr/>
            <p:nvPr/>
          </p:nvSpPr>
          <p:spPr>
            <a:xfrm>
              <a:off x="7578089" y="4295392"/>
              <a:ext cx="271780" cy="180975"/>
            </a:xfrm>
            <a:custGeom>
              <a:avLst/>
              <a:gdLst/>
              <a:ahLst/>
              <a:cxnLst/>
              <a:rect l="l" t="t" r="r" b="b"/>
              <a:pathLst>
                <a:path w="271779" h="180975">
                  <a:moveTo>
                    <a:pt x="0" y="180975"/>
                  </a:moveTo>
                  <a:lnTo>
                    <a:pt x="271462" y="0"/>
                  </a:lnTo>
                </a:path>
              </a:pathLst>
            </a:custGeom>
            <a:ln w="25908">
              <a:solidFill>
                <a:srgbClr val="7E7E7E"/>
              </a:solidFill>
            </a:ln>
          </p:spPr>
          <p:txBody>
            <a:bodyPr wrap="square" lIns="0" tIns="0" rIns="0" bIns="0" rtlCol="0"/>
            <a:lstStyle/>
            <a:p>
              <a:endParaRPr/>
            </a:p>
          </p:txBody>
        </p:sp>
        <p:sp>
          <p:nvSpPr>
            <p:cNvPr id="396" name="object 320">
              <a:extLst>
                <a:ext uri="{FF2B5EF4-FFF2-40B4-BE49-F238E27FC236}">
                  <a16:creationId xmlns:a16="http://schemas.microsoft.com/office/drawing/2014/main" id="{B7E3D9F9-9406-A5AF-1819-613840FF1FB7}"/>
                </a:ext>
              </a:extLst>
            </p:cNvPr>
            <p:cNvSpPr/>
            <p:nvPr/>
          </p:nvSpPr>
          <p:spPr>
            <a:xfrm>
              <a:off x="6227063" y="6277355"/>
              <a:ext cx="93345" cy="303530"/>
            </a:xfrm>
            <a:custGeom>
              <a:avLst/>
              <a:gdLst/>
              <a:ahLst/>
              <a:cxnLst/>
              <a:rect l="l" t="t" r="r" b="b"/>
              <a:pathLst>
                <a:path w="93345" h="303529">
                  <a:moveTo>
                    <a:pt x="92963" y="0"/>
                  </a:moveTo>
                  <a:lnTo>
                    <a:pt x="0" y="0"/>
                  </a:lnTo>
                  <a:lnTo>
                    <a:pt x="0" y="303276"/>
                  </a:lnTo>
                  <a:lnTo>
                    <a:pt x="92963" y="303276"/>
                  </a:lnTo>
                  <a:lnTo>
                    <a:pt x="92963" y="0"/>
                  </a:lnTo>
                  <a:close/>
                </a:path>
              </a:pathLst>
            </a:custGeom>
            <a:solidFill>
              <a:srgbClr val="FFFFFF"/>
            </a:solidFill>
          </p:spPr>
          <p:txBody>
            <a:bodyPr wrap="square" lIns="0" tIns="0" rIns="0" bIns="0" rtlCol="0"/>
            <a:lstStyle/>
            <a:p>
              <a:endParaRPr/>
            </a:p>
          </p:txBody>
        </p:sp>
        <p:sp>
          <p:nvSpPr>
            <p:cNvPr id="397" name="object 321">
              <a:extLst>
                <a:ext uri="{FF2B5EF4-FFF2-40B4-BE49-F238E27FC236}">
                  <a16:creationId xmlns:a16="http://schemas.microsoft.com/office/drawing/2014/main" id="{14EE5DC4-6351-D0F4-0FE3-52F723574FA6}"/>
                </a:ext>
              </a:extLst>
            </p:cNvPr>
            <p:cNvSpPr/>
            <p:nvPr/>
          </p:nvSpPr>
          <p:spPr>
            <a:xfrm>
              <a:off x="6227063" y="6277355"/>
              <a:ext cx="93345" cy="303530"/>
            </a:xfrm>
            <a:custGeom>
              <a:avLst/>
              <a:gdLst/>
              <a:ahLst/>
              <a:cxnLst/>
              <a:rect l="l" t="t" r="r" b="b"/>
              <a:pathLst>
                <a:path w="93345" h="303529">
                  <a:moveTo>
                    <a:pt x="0" y="0"/>
                  </a:moveTo>
                  <a:lnTo>
                    <a:pt x="92963" y="0"/>
                  </a:lnTo>
                  <a:lnTo>
                    <a:pt x="92963" y="303276"/>
                  </a:lnTo>
                  <a:lnTo>
                    <a:pt x="0" y="303276"/>
                  </a:lnTo>
                  <a:lnTo>
                    <a:pt x="0" y="0"/>
                  </a:lnTo>
                  <a:close/>
                </a:path>
              </a:pathLst>
            </a:custGeom>
            <a:ln w="6096">
              <a:solidFill>
                <a:srgbClr val="974706"/>
              </a:solidFill>
            </a:ln>
          </p:spPr>
          <p:txBody>
            <a:bodyPr wrap="square" lIns="0" tIns="0" rIns="0" bIns="0" rtlCol="0"/>
            <a:lstStyle/>
            <a:p>
              <a:endParaRPr/>
            </a:p>
          </p:txBody>
        </p:sp>
      </p:grpSp>
      <p:sp>
        <p:nvSpPr>
          <p:cNvPr id="398" name="object 322">
            <a:extLst>
              <a:ext uri="{FF2B5EF4-FFF2-40B4-BE49-F238E27FC236}">
                <a16:creationId xmlns:a16="http://schemas.microsoft.com/office/drawing/2014/main" id="{2480E5F0-D53E-8F75-9B3F-0BD06AA9AE06}"/>
              </a:ext>
            </a:extLst>
          </p:cNvPr>
          <p:cNvSpPr txBox="1"/>
          <p:nvPr/>
        </p:nvSpPr>
        <p:spPr>
          <a:xfrm>
            <a:off x="2271163" y="4815409"/>
            <a:ext cx="404495" cy="102235"/>
          </a:xfrm>
          <a:prstGeom prst="rect">
            <a:avLst/>
          </a:prstGeom>
        </p:spPr>
        <p:txBody>
          <a:bodyPr vert="horz" wrap="square" lIns="0" tIns="12700" rIns="0" bIns="0" rtlCol="0">
            <a:spAutoFit/>
          </a:bodyPr>
          <a:lstStyle/>
          <a:p>
            <a:pPr marL="12700">
              <a:lnSpc>
                <a:spcPct val="100000"/>
              </a:lnSpc>
              <a:spcBef>
                <a:spcPts val="100"/>
              </a:spcBef>
            </a:pPr>
            <a:r>
              <a:rPr sz="500" spc="-5" dirty="0">
                <a:latin typeface="メイリオ"/>
                <a:cs typeface="メイリオ"/>
              </a:rPr>
              <a:t>(2016.4.20)</a:t>
            </a:r>
            <a:endParaRPr sz="500">
              <a:latin typeface="メイリオ"/>
              <a:cs typeface="メイリオ"/>
            </a:endParaRPr>
          </a:p>
        </p:txBody>
      </p:sp>
      <p:sp>
        <p:nvSpPr>
          <p:cNvPr id="399" name="object 323">
            <a:extLst>
              <a:ext uri="{FF2B5EF4-FFF2-40B4-BE49-F238E27FC236}">
                <a16:creationId xmlns:a16="http://schemas.microsoft.com/office/drawing/2014/main" id="{D3C84DC2-747E-3D00-3D76-78F837A20E50}"/>
              </a:ext>
            </a:extLst>
          </p:cNvPr>
          <p:cNvSpPr txBox="1"/>
          <p:nvPr/>
        </p:nvSpPr>
        <p:spPr>
          <a:xfrm>
            <a:off x="4412803" y="1806385"/>
            <a:ext cx="645795" cy="546100"/>
          </a:xfrm>
          <a:prstGeom prst="rect">
            <a:avLst/>
          </a:prstGeom>
        </p:spPr>
        <p:txBody>
          <a:bodyPr vert="horz" wrap="square" lIns="0" tIns="55244" rIns="0" bIns="0" rtlCol="0">
            <a:spAutoFit/>
          </a:bodyPr>
          <a:lstStyle/>
          <a:p>
            <a:pPr marL="12700">
              <a:lnSpc>
                <a:spcPct val="100000"/>
              </a:lnSpc>
              <a:spcBef>
                <a:spcPts val="434"/>
              </a:spcBef>
              <a:tabLst>
                <a:tab pos="382270" algn="l"/>
              </a:tabLst>
            </a:pPr>
            <a:r>
              <a:rPr sz="900" b="1" i="1" dirty="0">
                <a:latin typeface="メイリオ"/>
                <a:cs typeface="メイリオ"/>
              </a:rPr>
              <a:t>136	136</a:t>
            </a:r>
            <a:endParaRPr sz="900">
              <a:latin typeface="メイリオ"/>
              <a:cs typeface="メイリオ"/>
            </a:endParaRPr>
          </a:p>
          <a:p>
            <a:pPr marL="53340">
              <a:lnSpc>
                <a:spcPct val="100000"/>
              </a:lnSpc>
              <a:spcBef>
                <a:spcPts val="375"/>
              </a:spcBef>
              <a:tabLst>
                <a:tab pos="419100" algn="l"/>
              </a:tabLst>
            </a:pPr>
            <a:r>
              <a:rPr sz="1000" b="1" dirty="0">
                <a:latin typeface="ＭＳ Ｐゴシック"/>
                <a:cs typeface="ＭＳ Ｐゴシック"/>
              </a:rPr>
              <a:t>２４	</a:t>
            </a:r>
            <a:r>
              <a:rPr sz="1000" b="1" spc="5" dirty="0">
                <a:latin typeface="ＭＳ Ｐゴシック"/>
                <a:cs typeface="ＭＳ Ｐゴシック"/>
              </a:rPr>
              <a:t>２４</a:t>
            </a:r>
            <a:endParaRPr sz="1000">
              <a:latin typeface="ＭＳ Ｐゴシック"/>
              <a:cs typeface="ＭＳ Ｐゴシック"/>
            </a:endParaRPr>
          </a:p>
          <a:p>
            <a:pPr marL="214629">
              <a:lnSpc>
                <a:spcPct val="100000"/>
              </a:lnSpc>
              <a:spcBef>
                <a:spcPts val="505"/>
              </a:spcBef>
            </a:pPr>
            <a:r>
              <a:rPr sz="500" spc="-5" dirty="0">
                <a:latin typeface="メイリオ"/>
                <a:cs typeface="メイリオ"/>
              </a:rPr>
              <a:t>(2017.12.27)</a:t>
            </a:r>
            <a:endParaRPr sz="500">
              <a:latin typeface="メイリオ"/>
              <a:cs typeface="メイリオ"/>
            </a:endParaRPr>
          </a:p>
        </p:txBody>
      </p:sp>
      <p:sp>
        <p:nvSpPr>
          <p:cNvPr id="400" name="object 324">
            <a:extLst>
              <a:ext uri="{FF2B5EF4-FFF2-40B4-BE49-F238E27FC236}">
                <a16:creationId xmlns:a16="http://schemas.microsoft.com/office/drawing/2014/main" id="{BFC9DCF2-6130-BD76-0CDE-73A132A6F5B7}"/>
              </a:ext>
            </a:extLst>
          </p:cNvPr>
          <p:cNvSpPr txBox="1"/>
          <p:nvPr/>
        </p:nvSpPr>
        <p:spPr>
          <a:xfrm>
            <a:off x="7330054" y="6100105"/>
            <a:ext cx="101600" cy="254000"/>
          </a:xfrm>
          <a:prstGeom prst="rect">
            <a:avLst/>
          </a:prstGeom>
        </p:spPr>
        <p:txBody>
          <a:bodyPr vert="eaVert" wrap="square" lIns="0" tIns="0" rIns="0" bIns="0" rtlCol="0">
            <a:spAutoFit/>
          </a:bodyPr>
          <a:lstStyle/>
          <a:p>
            <a:pPr marL="12700">
              <a:lnSpc>
                <a:spcPct val="70000"/>
              </a:lnSpc>
            </a:pPr>
            <a:r>
              <a:rPr sz="600" b="1" dirty="0">
                <a:solidFill>
                  <a:srgbClr val="974706"/>
                </a:solidFill>
                <a:latin typeface="Meiryo UI"/>
                <a:cs typeface="Meiryo UI"/>
              </a:rPr>
              <a:t>停止中</a:t>
            </a:r>
            <a:endParaRPr sz="600">
              <a:latin typeface="Meiryo UI"/>
              <a:cs typeface="Meiryo UI"/>
            </a:endParaRPr>
          </a:p>
        </p:txBody>
      </p:sp>
      <p:sp>
        <p:nvSpPr>
          <p:cNvPr id="401" name="object 325">
            <a:extLst>
              <a:ext uri="{FF2B5EF4-FFF2-40B4-BE49-F238E27FC236}">
                <a16:creationId xmlns:a16="http://schemas.microsoft.com/office/drawing/2014/main" id="{6DE9A771-2B57-B721-99B6-52E04DC194E5}"/>
              </a:ext>
            </a:extLst>
          </p:cNvPr>
          <p:cNvSpPr/>
          <p:nvPr/>
        </p:nvSpPr>
        <p:spPr>
          <a:xfrm>
            <a:off x="7409220" y="1001718"/>
            <a:ext cx="814069" cy="711835"/>
          </a:xfrm>
          <a:custGeom>
            <a:avLst/>
            <a:gdLst/>
            <a:ahLst/>
            <a:cxnLst/>
            <a:rect l="l" t="t" r="r" b="b"/>
            <a:pathLst>
              <a:path w="814070" h="711835">
                <a:moveTo>
                  <a:pt x="406908" y="0"/>
                </a:moveTo>
                <a:lnTo>
                  <a:pt x="355866" y="2772"/>
                </a:lnTo>
                <a:lnTo>
                  <a:pt x="306717" y="10868"/>
                </a:lnTo>
                <a:lnTo>
                  <a:pt x="259841" y="23953"/>
                </a:lnTo>
                <a:lnTo>
                  <a:pt x="215619" y="41693"/>
                </a:lnTo>
                <a:lnTo>
                  <a:pt x="174433" y="63757"/>
                </a:lnTo>
                <a:lnTo>
                  <a:pt x="136665" y="89809"/>
                </a:lnTo>
                <a:lnTo>
                  <a:pt x="102695" y="119517"/>
                </a:lnTo>
                <a:lnTo>
                  <a:pt x="72905" y="152547"/>
                </a:lnTo>
                <a:lnTo>
                  <a:pt x="47676" y="188565"/>
                </a:lnTo>
                <a:lnTo>
                  <a:pt x="27389" y="227238"/>
                </a:lnTo>
                <a:lnTo>
                  <a:pt x="12427" y="268233"/>
                </a:lnTo>
                <a:lnTo>
                  <a:pt x="3170" y="311216"/>
                </a:lnTo>
                <a:lnTo>
                  <a:pt x="0" y="355853"/>
                </a:lnTo>
                <a:lnTo>
                  <a:pt x="3170" y="400491"/>
                </a:lnTo>
                <a:lnTo>
                  <a:pt x="12427" y="443474"/>
                </a:lnTo>
                <a:lnTo>
                  <a:pt x="27389" y="484469"/>
                </a:lnTo>
                <a:lnTo>
                  <a:pt x="47676" y="523142"/>
                </a:lnTo>
                <a:lnTo>
                  <a:pt x="72905" y="559160"/>
                </a:lnTo>
                <a:lnTo>
                  <a:pt x="102695" y="592190"/>
                </a:lnTo>
                <a:lnTo>
                  <a:pt x="136665" y="621898"/>
                </a:lnTo>
                <a:lnTo>
                  <a:pt x="174433" y="647950"/>
                </a:lnTo>
                <a:lnTo>
                  <a:pt x="215619" y="670014"/>
                </a:lnTo>
                <a:lnTo>
                  <a:pt x="259841" y="687754"/>
                </a:lnTo>
                <a:lnTo>
                  <a:pt x="306717" y="700839"/>
                </a:lnTo>
                <a:lnTo>
                  <a:pt x="355866" y="708935"/>
                </a:lnTo>
                <a:lnTo>
                  <a:pt x="406908" y="711707"/>
                </a:lnTo>
                <a:lnTo>
                  <a:pt x="457949" y="708935"/>
                </a:lnTo>
                <a:lnTo>
                  <a:pt x="507098" y="700839"/>
                </a:lnTo>
                <a:lnTo>
                  <a:pt x="553974" y="687754"/>
                </a:lnTo>
                <a:lnTo>
                  <a:pt x="598196" y="670014"/>
                </a:lnTo>
                <a:lnTo>
                  <a:pt x="639382" y="647950"/>
                </a:lnTo>
                <a:lnTo>
                  <a:pt x="677150" y="621898"/>
                </a:lnTo>
                <a:lnTo>
                  <a:pt x="711120" y="592190"/>
                </a:lnTo>
                <a:lnTo>
                  <a:pt x="740910" y="559160"/>
                </a:lnTo>
                <a:lnTo>
                  <a:pt x="766139" y="523142"/>
                </a:lnTo>
                <a:lnTo>
                  <a:pt x="786426" y="484469"/>
                </a:lnTo>
                <a:lnTo>
                  <a:pt x="801388" y="443474"/>
                </a:lnTo>
                <a:lnTo>
                  <a:pt x="810645" y="400491"/>
                </a:lnTo>
                <a:lnTo>
                  <a:pt x="813816" y="355853"/>
                </a:lnTo>
                <a:lnTo>
                  <a:pt x="810645" y="311216"/>
                </a:lnTo>
                <a:lnTo>
                  <a:pt x="801388" y="268233"/>
                </a:lnTo>
                <a:lnTo>
                  <a:pt x="786426" y="227238"/>
                </a:lnTo>
                <a:lnTo>
                  <a:pt x="766139" y="188565"/>
                </a:lnTo>
                <a:lnTo>
                  <a:pt x="740910" y="152547"/>
                </a:lnTo>
                <a:lnTo>
                  <a:pt x="711120" y="119517"/>
                </a:lnTo>
                <a:lnTo>
                  <a:pt x="677150" y="89809"/>
                </a:lnTo>
                <a:lnTo>
                  <a:pt x="639382" y="63757"/>
                </a:lnTo>
                <a:lnTo>
                  <a:pt x="598196" y="41693"/>
                </a:lnTo>
                <a:lnTo>
                  <a:pt x="553974" y="23953"/>
                </a:lnTo>
                <a:lnTo>
                  <a:pt x="507098" y="10868"/>
                </a:lnTo>
                <a:lnTo>
                  <a:pt x="457949" y="2772"/>
                </a:lnTo>
                <a:lnTo>
                  <a:pt x="406908" y="0"/>
                </a:lnTo>
                <a:close/>
              </a:path>
            </a:pathLst>
          </a:custGeom>
          <a:solidFill>
            <a:srgbClr val="F9C090"/>
          </a:solidFill>
        </p:spPr>
        <p:txBody>
          <a:bodyPr wrap="square" lIns="0" tIns="0" rIns="0" bIns="0" rtlCol="0"/>
          <a:lstStyle/>
          <a:p>
            <a:endParaRPr/>
          </a:p>
        </p:txBody>
      </p:sp>
      <p:sp>
        <p:nvSpPr>
          <p:cNvPr id="402" name="object 326">
            <a:extLst>
              <a:ext uri="{FF2B5EF4-FFF2-40B4-BE49-F238E27FC236}">
                <a16:creationId xmlns:a16="http://schemas.microsoft.com/office/drawing/2014/main" id="{8DFB09C0-5FEA-A676-E693-E9334B19F751}"/>
              </a:ext>
            </a:extLst>
          </p:cNvPr>
          <p:cNvSpPr/>
          <p:nvPr/>
        </p:nvSpPr>
        <p:spPr>
          <a:xfrm>
            <a:off x="3387383" y="1018483"/>
            <a:ext cx="1774189" cy="650875"/>
          </a:xfrm>
          <a:custGeom>
            <a:avLst/>
            <a:gdLst/>
            <a:ahLst/>
            <a:cxnLst/>
            <a:rect l="l" t="t" r="r" b="b"/>
            <a:pathLst>
              <a:path w="1774189" h="650875">
                <a:moveTo>
                  <a:pt x="1665477" y="0"/>
                </a:moveTo>
                <a:lnTo>
                  <a:pt x="108457" y="0"/>
                </a:lnTo>
                <a:lnTo>
                  <a:pt x="66243" y="8522"/>
                </a:lnTo>
                <a:lnTo>
                  <a:pt x="31769" y="31764"/>
                </a:lnTo>
                <a:lnTo>
                  <a:pt x="8524" y="66238"/>
                </a:lnTo>
                <a:lnTo>
                  <a:pt x="0" y="108458"/>
                </a:lnTo>
                <a:lnTo>
                  <a:pt x="0" y="542290"/>
                </a:lnTo>
                <a:lnTo>
                  <a:pt x="8524" y="584504"/>
                </a:lnTo>
                <a:lnTo>
                  <a:pt x="31769" y="618978"/>
                </a:lnTo>
                <a:lnTo>
                  <a:pt x="66243" y="642223"/>
                </a:lnTo>
                <a:lnTo>
                  <a:pt x="108457" y="650748"/>
                </a:lnTo>
                <a:lnTo>
                  <a:pt x="1665477" y="650748"/>
                </a:lnTo>
                <a:lnTo>
                  <a:pt x="1707692" y="642223"/>
                </a:lnTo>
                <a:lnTo>
                  <a:pt x="1742166" y="618978"/>
                </a:lnTo>
                <a:lnTo>
                  <a:pt x="1765411" y="584504"/>
                </a:lnTo>
                <a:lnTo>
                  <a:pt x="1773936" y="542290"/>
                </a:lnTo>
                <a:lnTo>
                  <a:pt x="1773936" y="108458"/>
                </a:lnTo>
                <a:lnTo>
                  <a:pt x="1765411" y="66238"/>
                </a:lnTo>
                <a:lnTo>
                  <a:pt x="1742166" y="31764"/>
                </a:lnTo>
                <a:lnTo>
                  <a:pt x="1707692" y="8522"/>
                </a:lnTo>
                <a:lnTo>
                  <a:pt x="1665477" y="0"/>
                </a:lnTo>
                <a:close/>
              </a:path>
            </a:pathLst>
          </a:custGeom>
          <a:solidFill>
            <a:srgbClr val="FFBD3B"/>
          </a:solidFill>
        </p:spPr>
        <p:txBody>
          <a:bodyPr wrap="square" lIns="0" tIns="0" rIns="0" bIns="0" rtlCol="0"/>
          <a:lstStyle/>
          <a:p>
            <a:endParaRPr/>
          </a:p>
        </p:txBody>
      </p:sp>
      <p:grpSp>
        <p:nvGrpSpPr>
          <p:cNvPr id="403" name="object 327">
            <a:extLst>
              <a:ext uri="{FF2B5EF4-FFF2-40B4-BE49-F238E27FC236}">
                <a16:creationId xmlns:a16="http://schemas.microsoft.com/office/drawing/2014/main" id="{FBE6351D-AB6F-4863-8152-3ED2C4E80470}"/>
              </a:ext>
            </a:extLst>
          </p:cNvPr>
          <p:cNvGrpSpPr/>
          <p:nvPr/>
        </p:nvGrpSpPr>
        <p:grpSpPr>
          <a:xfrm>
            <a:off x="1415327" y="1000196"/>
            <a:ext cx="1813560" cy="664845"/>
            <a:chOff x="300227" y="1200914"/>
            <a:chExt cx="1813560" cy="664845"/>
          </a:xfrm>
        </p:grpSpPr>
        <p:sp>
          <p:nvSpPr>
            <p:cNvPr id="404" name="object 328">
              <a:extLst>
                <a:ext uri="{FF2B5EF4-FFF2-40B4-BE49-F238E27FC236}">
                  <a16:creationId xmlns:a16="http://schemas.microsoft.com/office/drawing/2014/main" id="{768AE7C9-0711-09D1-4962-77C47398F468}"/>
                </a:ext>
              </a:extLst>
            </p:cNvPr>
            <p:cNvSpPr/>
            <p:nvPr/>
          </p:nvSpPr>
          <p:spPr>
            <a:xfrm>
              <a:off x="319277" y="1219964"/>
              <a:ext cx="1775460" cy="626745"/>
            </a:xfrm>
            <a:custGeom>
              <a:avLst/>
              <a:gdLst/>
              <a:ahLst/>
              <a:cxnLst/>
              <a:rect l="l" t="t" r="r" b="b"/>
              <a:pathLst>
                <a:path w="1775460" h="626744">
                  <a:moveTo>
                    <a:pt x="1671066" y="0"/>
                  </a:moveTo>
                  <a:lnTo>
                    <a:pt x="104394" y="0"/>
                  </a:lnTo>
                  <a:lnTo>
                    <a:pt x="63757" y="8203"/>
                  </a:lnTo>
                  <a:lnTo>
                    <a:pt x="30575" y="30575"/>
                  </a:lnTo>
                  <a:lnTo>
                    <a:pt x="8203" y="63757"/>
                  </a:lnTo>
                  <a:lnTo>
                    <a:pt x="0" y="104394"/>
                  </a:lnTo>
                  <a:lnTo>
                    <a:pt x="0" y="521970"/>
                  </a:lnTo>
                  <a:lnTo>
                    <a:pt x="8203" y="562606"/>
                  </a:lnTo>
                  <a:lnTo>
                    <a:pt x="30575" y="595788"/>
                  </a:lnTo>
                  <a:lnTo>
                    <a:pt x="63757" y="618160"/>
                  </a:lnTo>
                  <a:lnTo>
                    <a:pt x="104394" y="626364"/>
                  </a:lnTo>
                  <a:lnTo>
                    <a:pt x="1671066" y="626364"/>
                  </a:lnTo>
                  <a:lnTo>
                    <a:pt x="1711702" y="618160"/>
                  </a:lnTo>
                  <a:lnTo>
                    <a:pt x="1744884" y="595788"/>
                  </a:lnTo>
                  <a:lnTo>
                    <a:pt x="1767256" y="562606"/>
                  </a:lnTo>
                  <a:lnTo>
                    <a:pt x="1775460" y="521970"/>
                  </a:lnTo>
                  <a:lnTo>
                    <a:pt x="1775460" y="104394"/>
                  </a:lnTo>
                  <a:lnTo>
                    <a:pt x="1767256" y="63757"/>
                  </a:lnTo>
                  <a:lnTo>
                    <a:pt x="1744884" y="30575"/>
                  </a:lnTo>
                  <a:lnTo>
                    <a:pt x="1711702" y="8203"/>
                  </a:lnTo>
                  <a:lnTo>
                    <a:pt x="1671066" y="0"/>
                  </a:lnTo>
                  <a:close/>
                </a:path>
              </a:pathLst>
            </a:custGeom>
            <a:solidFill>
              <a:srgbClr val="E36C09"/>
            </a:solidFill>
          </p:spPr>
          <p:txBody>
            <a:bodyPr wrap="square" lIns="0" tIns="0" rIns="0" bIns="0" rtlCol="0"/>
            <a:lstStyle/>
            <a:p>
              <a:endParaRPr/>
            </a:p>
          </p:txBody>
        </p:sp>
        <p:sp>
          <p:nvSpPr>
            <p:cNvPr id="405" name="object 329">
              <a:extLst>
                <a:ext uri="{FF2B5EF4-FFF2-40B4-BE49-F238E27FC236}">
                  <a16:creationId xmlns:a16="http://schemas.microsoft.com/office/drawing/2014/main" id="{E840CD76-4914-EED4-7D92-9CC4924C8F0C}"/>
                </a:ext>
              </a:extLst>
            </p:cNvPr>
            <p:cNvSpPr/>
            <p:nvPr/>
          </p:nvSpPr>
          <p:spPr>
            <a:xfrm>
              <a:off x="319277" y="1219964"/>
              <a:ext cx="1775460" cy="626745"/>
            </a:xfrm>
            <a:custGeom>
              <a:avLst/>
              <a:gdLst/>
              <a:ahLst/>
              <a:cxnLst/>
              <a:rect l="l" t="t" r="r" b="b"/>
              <a:pathLst>
                <a:path w="1775460" h="626744">
                  <a:moveTo>
                    <a:pt x="0" y="104394"/>
                  </a:moveTo>
                  <a:lnTo>
                    <a:pt x="8203" y="63757"/>
                  </a:lnTo>
                  <a:lnTo>
                    <a:pt x="30575" y="30575"/>
                  </a:lnTo>
                  <a:lnTo>
                    <a:pt x="63757" y="8203"/>
                  </a:lnTo>
                  <a:lnTo>
                    <a:pt x="104394" y="0"/>
                  </a:lnTo>
                  <a:lnTo>
                    <a:pt x="1671066" y="0"/>
                  </a:lnTo>
                  <a:lnTo>
                    <a:pt x="1711702" y="8203"/>
                  </a:lnTo>
                  <a:lnTo>
                    <a:pt x="1744884" y="30575"/>
                  </a:lnTo>
                  <a:lnTo>
                    <a:pt x="1767256" y="63757"/>
                  </a:lnTo>
                  <a:lnTo>
                    <a:pt x="1775460" y="104394"/>
                  </a:lnTo>
                  <a:lnTo>
                    <a:pt x="1775460" y="521970"/>
                  </a:lnTo>
                  <a:lnTo>
                    <a:pt x="1767256" y="562606"/>
                  </a:lnTo>
                  <a:lnTo>
                    <a:pt x="1744884" y="595788"/>
                  </a:lnTo>
                  <a:lnTo>
                    <a:pt x="1711702" y="618160"/>
                  </a:lnTo>
                  <a:lnTo>
                    <a:pt x="1671066" y="626364"/>
                  </a:lnTo>
                  <a:lnTo>
                    <a:pt x="104394" y="626364"/>
                  </a:lnTo>
                  <a:lnTo>
                    <a:pt x="63757" y="618160"/>
                  </a:lnTo>
                  <a:lnTo>
                    <a:pt x="30575" y="595788"/>
                  </a:lnTo>
                  <a:lnTo>
                    <a:pt x="8203" y="562606"/>
                  </a:lnTo>
                  <a:lnTo>
                    <a:pt x="0" y="521970"/>
                  </a:lnTo>
                  <a:lnTo>
                    <a:pt x="0" y="104394"/>
                  </a:lnTo>
                  <a:close/>
                </a:path>
              </a:pathLst>
            </a:custGeom>
            <a:ln w="38100">
              <a:solidFill>
                <a:srgbClr val="E36C09"/>
              </a:solidFill>
            </a:ln>
          </p:spPr>
          <p:txBody>
            <a:bodyPr wrap="square" lIns="0" tIns="0" rIns="0" bIns="0" rtlCol="0"/>
            <a:lstStyle/>
            <a:p>
              <a:endParaRPr/>
            </a:p>
          </p:txBody>
        </p:sp>
      </p:grpSp>
      <p:grpSp>
        <p:nvGrpSpPr>
          <p:cNvPr id="406" name="object 330">
            <a:extLst>
              <a:ext uri="{FF2B5EF4-FFF2-40B4-BE49-F238E27FC236}">
                <a16:creationId xmlns:a16="http://schemas.microsoft.com/office/drawing/2014/main" id="{8FC5EDB6-0687-64AD-69C2-0B1288902FF7}"/>
              </a:ext>
            </a:extLst>
          </p:cNvPr>
          <p:cNvGrpSpPr/>
          <p:nvPr/>
        </p:nvGrpSpPr>
        <p:grpSpPr>
          <a:xfrm>
            <a:off x="9681504" y="1044386"/>
            <a:ext cx="1074420" cy="657225"/>
            <a:chOff x="8566404" y="1245104"/>
            <a:chExt cx="1074420" cy="657225"/>
          </a:xfrm>
        </p:grpSpPr>
        <p:sp>
          <p:nvSpPr>
            <p:cNvPr id="407" name="object 331">
              <a:extLst>
                <a:ext uri="{FF2B5EF4-FFF2-40B4-BE49-F238E27FC236}">
                  <a16:creationId xmlns:a16="http://schemas.microsoft.com/office/drawing/2014/main" id="{AA31714C-D105-A552-A303-4C4423C87B8D}"/>
                </a:ext>
              </a:extLst>
            </p:cNvPr>
            <p:cNvSpPr/>
            <p:nvPr/>
          </p:nvSpPr>
          <p:spPr>
            <a:xfrm>
              <a:off x="8570976" y="1249676"/>
              <a:ext cx="1065530" cy="647700"/>
            </a:xfrm>
            <a:custGeom>
              <a:avLst/>
              <a:gdLst/>
              <a:ahLst/>
              <a:cxnLst/>
              <a:rect l="l" t="t" r="r" b="b"/>
              <a:pathLst>
                <a:path w="1065529" h="647700">
                  <a:moveTo>
                    <a:pt x="1065276" y="59245"/>
                  </a:moveTo>
                  <a:lnTo>
                    <a:pt x="1015771" y="84219"/>
                  </a:lnTo>
                  <a:lnTo>
                    <a:pt x="934629" y="98112"/>
                  </a:lnTo>
                  <a:lnTo>
                    <a:pt x="882088" y="103957"/>
                  </a:lnTo>
                  <a:lnTo>
                    <a:pt x="822665" y="108944"/>
                  </a:lnTo>
                  <a:lnTo>
                    <a:pt x="757185" y="112983"/>
                  </a:lnTo>
                  <a:lnTo>
                    <a:pt x="686471" y="115982"/>
                  </a:lnTo>
                  <a:lnTo>
                    <a:pt x="611347" y="117848"/>
                  </a:lnTo>
                  <a:lnTo>
                    <a:pt x="532638" y="118491"/>
                  </a:lnTo>
                  <a:lnTo>
                    <a:pt x="453928" y="117848"/>
                  </a:lnTo>
                  <a:lnTo>
                    <a:pt x="378804" y="115982"/>
                  </a:lnTo>
                  <a:lnTo>
                    <a:pt x="308090" y="112983"/>
                  </a:lnTo>
                  <a:lnTo>
                    <a:pt x="242610" y="108944"/>
                  </a:lnTo>
                  <a:lnTo>
                    <a:pt x="183187" y="103957"/>
                  </a:lnTo>
                  <a:lnTo>
                    <a:pt x="130646" y="98112"/>
                  </a:lnTo>
                  <a:lnTo>
                    <a:pt x="85810" y="91503"/>
                  </a:lnTo>
                  <a:lnTo>
                    <a:pt x="22551" y="76354"/>
                  </a:lnTo>
                  <a:lnTo>
                    <a:pt x="0" y="59245"/>
                  </a:lnTo>
                  <a:lnTo>
                    <a:pt x="5775" y="50491"/>
                  </a:lnTo>
                  <a:lnTo>
                    <a:pt x="49504" y="34271"/>
                  </a:lnTo>
                  <a:lnTo>
                    <a:pt x="130646" y="20378"/>
                  </a:lnTo>
                  <a:lnTo>
                    <a:pt x="183187" y="14533"/>
                  </a:lnTo>
                  <a:lnTo>
                    <a:pt x="242610" y="9546"/>
                  </a:lnTo>
                  <a:lnTo>
                    <a:pt x="308090" y="5507"/>
                  </a:lnTo>
                  <a:lnTo>
                    <a:pt x="378804" y="2508"/>
                  </a:lnTo>
                  <a:lnTo>
                    <a:pt x="453928" y="642"/>
                  </a:lnTo>
                  <a:lnTo>
                    <a:pt x="532638" y="0"/>
                  </a:lnTo>
                  <a:lnTo>
                    <a:pt x="611347" y="642"/>
                  </a:lnTo>
                  <a:lnTo>
                    <a:pt x="686471" y="2508"/>
                  </a:lnTo>
                  <a:lnTo>
                    <a:pt x="757185" y="5507"/>
                  </a:lnTo>
                  <a:lnTo>
                    <a:pt x="822665" y="9546"/>
                  </a:lnTo>
                  <a:lnTo>
                    <a:pt x="882088" y="14533"/>
                  </a:lnTo>
                  <a:lnTo>
                    <a:pt x="934629" y="20378"/>
                  </a:lnTo>
                  <a:lnTo>
                    <a:pt x="979465" y="26987"/>
                  </a:lnTo>
                  <a:lnTo>
                    <a:pt x="1042724" y="42136"/>
                  </a:lnTo>
                  <a:lnTo>
                    <a:pt x="1065276" y="59245"/>
                  </a:lnTo>
                  <a:close/>
                </a:path>
                <a:path w="1065529" h="647700">
                  <a:moveTo>
                    <a:pt x="1065276" y="59245"/>
                  </a:moveTo>
                  <a:lnTo>
                    <a:pt x="1065276" y="588467"/>
                  </a:lnTo>
                  <a:lnTo>
                    <a:pt x="1059500" y="597220"/>
                  </a:lnTo>
                  <a:lnTo>
                    <a:pt x="1015771" y="613439"/>
                  </a:lnTo>
                  <a:lnTo>
                    <a:pt x="934629" y="627329"/>
                  </a:lnTo>
                  <a:lnTo>
                    <a:pt x="882088" y="633171"/>
                  </a:lnTo>
                  <a:lnTo>
                    <a:pt x="822665" y="638157"/>
                  </a:lnTo>
                  <a:lnTo>
                    <a:pt x="757185" y="642195"/>
                  </a:lnTo>
                  <a:lnTo>
                    <a:pt x="686471" y="645192"/>
                  </a:lnTo>
                  <a:lnTo>
                    <a:pt x="611347" y="647057"/>
                  </a:lnTo>
                  <a:lnTo>
                    <a:pt x="532638" y="647700"/>
                  </a:lnTo>
                  <a:lnTo>
                    <a:pt x="453928" y="647057"/>
                  </a:lnTo>
                  <a:lnTo>
                    <a:pt x="378804" y="645192"/>
                  </a:lnTo>
                  <a:lnTo>
                    <a:pt x="308090" y="642195"/>
                  </a:lnTo>
                  <a:lnTo>
                    <a:pt x="242610" y="638157"/>
                  </a:lnTo>
                  <a:lnTo>
                    <a:pt x="183187" y="633171"/>
                  </a:lnTo>
                  <a:lnTo>
                    <a:pt x="130646" y="627329"/>
                  </a:lnTo>
                  <a:lnTo>
                    <a:pt x="85810" y="620720"/>
                  </a:lnTo>
                  <a:lnTo>
                    <a:pt x="22551" y="605575"/>
                  </a:lnTo>
                  <a:lnTo>
                    <a:pt x="0" y="588467"/>
                  </a:lnTo>
                  <a:lnTo>
                    <a:pt x="0" y="59245"/>
                  </a:lnTo>
                </a:path>
              </a:pathLst>
            </a:custGeom>
            <a:ln w="9144">
              <a:solidFill>
                <a:srgbClr val="A6A6A6"/>
              </a:solidFill>
            </a:ln>
          </p:spPr>
          <p:txBody>
            <a:bodyPr wrap="square" lIns="0" tIns="0" rIns="0" bIns="0" rtlCol="0"/>
            <a:lstStyle/>
            <a:p>
              <a:endParaRPr/>
            </a:p>
          </p:txBody>
        </p:sp>
        <p:sp>
          <p:nvSpPr>
            <p:cNvPr id="408" name="object 332">
              <a:extLst>
                <a:ext uri="{FF2B5EF4-FFF2-40B4-BE49-F238E27FC236}">
                  <a16:creationId xmlns:a16="http://schemas.microsoft.com/office/drawing/2014/main" id="{82EC16CE-4EA1-8118-1F6A-F8FA635B34EA}"/>
                </a:ext>
              </a:extLst>
            </p:cNvPr>
            <p:cNvSpPr/>
            <p:nvPr/>
          </p:nvSpPr>
          <p:spPr>
            <a:xfrm>
              <a:off x="8591550" y="1331214"/>
              <a:ext cx="1021715" cy="516255"/>
            </a:xfrm>
            <a:custGeom>
              <a:avLst/>
              <a:gdLst/>
              <a:ahLst/>
              <a:cxnLst/>
              <a:rect l="l" t="t" r="r" b="b"/>
              <a:pathLst>
                <a:path w="1021715" h="516255">
                  <a:moveTo>
                    <a:pt x="0" y="0"/>
                  </a:moveTo>
                  <a:lnTo>
                    <a:pt x="1021257" y="515912"/>
                  </a:lnTo>
                </a:path>
              </a:pathLst>
            </a:custGeom>
            <a:ln w="25908">
              <a:solidFill>
                <a:srgbClr val="A6A6A6"/>
              </a:solidFill>
            </a:ln>
          </p:spPr>
          <p:txBody>
            <a:bodyPr wrap="square" lIns="0" tIns="0" rIns="0" bIns="0" rtlCol="0"/>
            <a:lstStyle/>
            <a:p>
              <a:endParaRPr/>
            </a:p>
          </p:txBody>
        </p:sp>
        <p:sp>
          <p:nvSpPr>
            <p:cNvPr id="409" name="object 333">
              <a:extLst>
                <a:ext uri="{FF2B5EF4-FFF2-40B4-BE49-F238E27FC236}">
                  <a16:creationId xmlns:a16="http://schemas.microsoft.com/office/drawing/2014/main" id="{992A11DB-4489-45AE-1BF6-CCBF7E89F035}"/>
                </a:ext>
              </a:extLst>
            </p:cNvPr>
            <p:cNvSpPr/>
            <p:nvPr/>
          </p:nvSpPr>
          <p:spPr>
            <a:xfrm>
              <a:off x="8591550" y="1325121"/>
              <a:ext cx="1012825" cy="516255"/>
            </a:xfrm>
            <a:custGeom>
              <a:avLst/>
              <a:gdLst/>
              <a:ahLst/>
              <a:cxnLst/>
              <a:rect l="l" t="t" r="r" b="b"/>
              <a:pathLst>
                <a:path w="1012825" h="516255">
                  <a:moveTo>
                    <a:pt x="0" y="515899"/>
                  </a:moveTo>
                  <a:lnTo>
                    <a:pt x="1012380" y="0"/>
                  </a:lnTo>
                </a:path>
              </a:pathLst>
            </a:custGeom>
            <a:ln w="25908">
              <a:solidFill>
                <a:srgbClr val="A6A6A6"/>
              </a:solidFill>
            </a:ln>
          </p:spPr>
          <p:txBody>
            <a:bodyPr wrap="square" lIns="0" tIns="0" rIns="0" bIns="0" rtlCol="0"/>
            <a:lstStyle/>
            <a:p>
              <a:endParaRPr/>
            </a:p>
          </p:txBody>
        </p:sp>
      </p:grpSp>
      <p:sp>
        <p:nvSpPr>
          <p:cNvPr id="410" name="object 334">
            <a:extLst>
              <a:ext uri="{FF2B5EF4-FFF2-40B4-BE49-F238E27FC236}">
                <a16:creationId xmlns:a16="http://schemas.microsoft.com/office/drawing/2014/main" id="{D114E272-3D44-A36D-8C74-93582EDB92E2}"/>
              </a:ext>
            </a:extLst>
          </p:cNvPr>
          <p:cNvSpPr txBox="1"/>
          <p:nvPr/>
        </p:nvSpPr>
        <p:spPr>
          <a:xfrm>
            <a:off x="1962849" y="1346769"/>
            <a:ext cx="624840" cy="330835"/>
          </a:xfrm>
          <a:prstGeom prst="rect">
            <a:avLst/>
          </a:prstGeom>
        </p:spPr>
        <p:txBody>
          <a:bodyPr vert="horz" wrap="square" lIns="0" tIns="13335" rIns="0" bIns="0" rtlCol="0">
            <a:spAutoFit/>
          </a:bodyPr>
          <a:lstStyle/>
          <a:p>
            <a:pPr marL="12700">
              <a:lnSpc>
                <a:spcPct val="100000"/>
              </a:lnSpc>
              <a:spcBef>
                <a:spcPts val="105"/>
              </a:spcBef>
            </a:pPr>
            <a:r>
              <a:rPr sz="2000" b="1" dirty="0">
                <a:latin typeface="メイリオ"/>
                <a:cs typeface="メイリオ"/>
              </a:rPr>
              <a:t>10基</a:t>
            </a:r>
            <a:endParaRPr sz="2000">
              <a:latin typeface="メイリオ"/>
              <a:cs typeface="メイリオ"/>
            </a:endParaRPr>
          </a:p>
        </p:txBody>
      </p:sp>
      <p:sp>
        <p:nvSpPr>
          <p:cNvPr id="411" name="object 335">
            <a:extLst>
              <a:ext uri="{FF2B5EF4-FFF2-40B4-BE49-F238E27FC236}">
                <a16:creationId xmlns:a16="http://schemas.microsoft.com/office/drawing/2014/main" id="{DDA7C291-B925-AE78-BBB9-7E7B1F98FBF0}"/>
              </a:ext>
            </a:extLst>
          </p:cNvPr>
          <p:cNvSpPr txBox="1"/>
          <p:nvPr/>
        </p:nvSpPr>
        <p:spPr>
          <a:xfrm>
            <a:off x="1982066" y="1079573"/>
            <a:ext cx="633730" cy="269240"/>
          </a:xfrm>
          <a:prstGeom prst="rect">
            <a:avLst/>
          </a:prstGeom>
        </p:spPr>
        <p:txBody>
          <a:bodyPr vert="horz" wrap="square" lIns="0" tIns="12065" rIns="0" bIns="0" rtlCol="0">
            <a:spAutoFit/>
          </a:bodyPr>
          <a:lstStyle/>
          <a:p>
            <a:pPr marL="12700">
              <a:lnSpc>
                <a:spcPct val="100000"/>
              </a:lnSpc>
              <a:spcBef>
                <a:spcPts val="95"/>
              </a:spcBef>
            </a:pPr>
            <a:r>
              <a:rPr sz="1600" b="1" spc="-5" dirty="0">
                <a:latin typeface="メイリオ"/>
                <a:cs typeface="メイリオ"/>
              </a:rPr>
              <a:t>再稼働</a:t>
            </a:r>
            <a:endParaRPr sz="1600">
              <a:latin typeface="メイリオ"/>
              <a:cs typeface="メイリオ"/>
            </a:endParaRPr>
          </a:p>
        </p:txBody>
      </p:sp>
      <p:sp>
        <p:nvSpPr>
          <p:cNvPr id="412" name="object 336">
            <a:extLst>
              <a:ext uri="{FF2B5EF4-FFF2-40B4-BE49-F238E27FC236}">
                <a16:creationId xmlns:a16="http://schemas.microsoft.com/office/drawing/2014/main" id="{B4C62361-D0E4-85E6-7D0A-1755A819C891}"/>
              </a:ext>
            </a:extLst>
          </p:cNvPr>
          <p:cNvSpPr txBox="1"/>
          <p:nvPr/>
        </p:nvSpPr>
        <p:spPr>
          <a:xfrm>
            <a:off x="3442185" y="1060012"/>
            <a:ext cx="1676400" cy="581660"/>
          </a:xfrm>
          <a:prstGeom prst="rect">
            <a:avLst/>
          </a:prstGeom>
        </p:spPr>
        <p:txBody>
          <a:bodyPr vert="horz" wrap="square" lIns="0" tIns="38100" rIns="0" bIns="0" rtlCol="0">
            <a:spAutoFit/>
          </a:bodyPr>
          <a:lstStyle/>
          <a:p>
            <a:pPr marL="12700">
              <a:lnSpc>
                <a:spcPct val="100000"/>
              </a:lnSpc>
              <a:spcBef>
                <a:spcPts val="300"/>
              </a:spcBef>
            </a:pPr>
            <a:r>
              <a:rPr sz="1200" b="1" dirty="0">
                <a:latin typeface="メイリオ"/>
                <a:cs typeface="メイリオ"/>
              </a:rPr>
              <a:t>設置変更許可</a:t>
            </a:r>
            <a:r>
              <a:rPr sz="1200" b="1" spc="-5" dirty="0">
                <a:latin typeface="メイリオ"/>
                <a:cs typeface="メイリオ"/>
              </a:rPr>
              <a:t>+</a:t>
            </a:r>
            <a:r>
              <a:rPr sz="1200" b="1" dirty="0">
                <a:latin typeface="メイリオ"/>
                <a:cs typeface="メイリオ"/>
              </a:rPr>
              <a:t>理解表明</a:t>
            </a:r>
            <a:endParaRPr sz="1200">
              <a:latin typeface="メイリオ"/>
              <a:cs typeface="メイリオ"/>
            </a:endParaRPr>
          </a:p>
          <a:p>
            <a:pPr marL="516255">
              <a:lnSpc>
                <a:spcPct val="100000"/>
              </a:lnSpc>
              <a:spcBef>
                <a:spcPts val="335"/>
              </a:spcBef>
            </a:pPr>
            <a:r>
              <a:rPr sz="2000" b="1" dirty="0">
                <a:latin typeface="メイリオ"/>
                <a:cs typeface="メイリオ"/>
              </a:rPr>
              <a:t>３基</a:t>
            </a:r>
            <a:endParaRPr sz="2000">
              <a:latin typeface="メイリオ"/>
              <a:cs typeface="メイリオ"/>
            </a:endParaRPr>
          </a:p>
        </p:txBody>
      </p:sp>
      <p:sp>
        <p:nvSpPr>
          <p:cNvPr id="413" name="object 337">
            <a:extLst>
              <a:ext uri="{FF2B5EF4-FFF2-40B4-BE49-F238E27FC236}">
                <a16:creationId xmlns:a16="http://schemas.microsoft.com/office/drawing/2014/main" id="{B982AC81-FF18-0022-AF3B-10B0EB88BA47}"/>
              </a:ext>
            </a:extLst>
          </p:cNvPr>
          <p:cNvSpPr txBox="1"/>
          <p:nvPr/>
        </p:nvSpPr>
        <p:spPr>
          <a:xfrm>
            <a:off x="7484486" y="1010136"/>
            <a:ext cx="695960" cy="419734"/>
          </a:xfrm>
          <a:prstGeom prst="rect">
            <a:avLst/>
          </a:prstGeom>
        </p:spPr>
        <p:txBody>
          <a:bodyPr vert="horz" wrap="square" lIns="0" tIns="13335" rIns="0" bIns="0" rtlCol="0">
            <a:spAutoFit/>
          </a:bodyPr>
          <a:lstStyle/>
          <a:p>
            <a:pPr marL="12700">
              <a:lnSpc>
                <a:spcPts val="1220"/>
              </a:lnSpc>
              <a:spcBef>
                <a:spcPts val="105"/>
              </a:spcBef>
            </a:pPr>
            <a:r>
              <a:rPr sz="1050" b="1" spc="5" dirty="0">
                <a:latin typeface="メイリオ"/>
                <a:cs typeface="メイリオ"/>
              </a:rPr>
              <a:t>新規制基準</a:t>
            </a:r>
            <a:endParaRPr sz="1050">
              <a:latin typeface="メイリオ"/>
              <a:cs typeface="メイリオ"/>
            </a:endParaRPr>
          </a:p>
          <a:p>
            <a:pPr marL="44450">
              <a:lnSpc>
                <a:spcPts val="1880"/>
              </a:lnSpc>
            </a:pPr>
            <a:r>
              <a:rPr sz="1600" b="1" spc="-5" dirty="0">
                <a:latin typeface="メイリオ"/>
                <a:cs typeface="メイリオ"/>
              </a:rPr>
              <a:t>審査中</a:t>
            </a:r>
            <a:endParaRPr sz="1600">
              <a:latin typeface="メイリオ"/>
              <a:cs typeface="メイリオ"/>
            </a:endParaRPr>
          </a:p>
        </p:txBody>
      </p:sp>
      <p:sp>
        <p:nvSpPr>
          <p:cNvPr id="414" name="object 338">
            <a:extLst>
              <a:ext uri="{FF2B5EF4-FFF2-40B4-BE49-F238E27FC236}">
                <a16:creationId xmlns:a16="http://schemas.microsoft.com/office/drawing/2014/main" id="{D9A5C706-5710-9598-8141-3E36F3D0B486}"/>
              </a:ext>
            </a:extLst>
          </p:cNvPr>
          <p:cNvSpPr txBox="1"/>
          <p:nvPr/>
        </p:nvSpPr>
        <p:spPr>
          <a:xfrm>
            <a:off x="7889002" y="1698568"/>
            <a:ext cx="421005" cy="147955"/>
          </a:xfrm>
          <a:prstGeom prst="rect">
            <a:avLst/>
          </a:prstGeom>
        </p:spPr>
        <p:txBody>
          <a:bodyPr vert="horz" wrap="square" lIns="0" tIns="13335" rIns="0" bIns="0" rtlCol="0">
            <a:spAutoFit/>
          </a:bodyPr>
          <a:lstStyle/>
          <a:p>
            <a:pPr marL="12700">
              <a:lnSpc>
                <a:spcPct val="100000"/>
              </a:lnSpc>
              <a:spcBef>
                <a:spcPts val="105"/>
              </a:spcBef>
            </a:pPr>
            <a:r>
              <a:rPr sz="800" spc="-10" dirty="0">
                <a:latin typeface="メイリオ"/>
                <a:cs typeface="メイリオ"/>
              </a:rPr>
              <a:t>(</a:t>
            </a:r>
            <a:r>
              <a:rPr sz="800" dirty="0">
                <a:latin typeface="メイリオ"/>
                <a:cs typeface="メイリオ"/>
              </a:rPr>
              <a:t>申請日)</a:t>
            </a:r>
            <a:endParaRPr sz="800">
              <a:latin typeface="メイリオ"/>
              <a:cs typeface="メイリオ"/>
            </a:endParaRPr>
          </a:p>
        </p:txBody>
      </p:sp>
      <p:sp>
        <p:nvSpPr>
          <p:cNvPr id="415" name="object 339">
            <a:extLst>
              <a:ext uri="{FF2B5EF4-FFF2-40B4-BE49-F238E27FC236}">
                <a16:creationId xmlns:a16="http://schemas.microsoft.com/office/drawing/2014/main" id="{14FFD5AC-3DE2-9EEF-F90A-5CF56D996D8A}"/>
              </a:ext>
            </a:extLst>
          </p:cNvPr>
          <p:cNvSpPr txBox="1"/>
          <p:nvPr/>
        </p:nvSpPr>
        <p:spPr>
          <a:xfrm>
            <a:off x="7495353" y="1029123"/>
            <a:ext cx="1736725" cy="688340"/>
          </a:xfrm>
          <a:prstGeom prst="rect">
            <a:avLst/>
          </a:prstGeom>
        </p:spPr>
        <p:txBody>
          <a:bodyPr vert="horz" wrap="square" lIns="0" tIns="62230" rIns="0" bIns="0" rtlCol="0">
            <a:spAutoFit/>
          </a:bodyPr>
          <a:lstStyle/>
          <a:p>
            <a:pPr marL="1115695">
              <a:lnSpc>
                <a:spcPct val="100000"/>
              </a:lnSpc>
              <a:spcBef>
                <a:spcPts val="490"/>
              </a:spcBef>
            </a:pPr>
            <a:r>
              <a:rPr sz="1600" b="1" spc="-5" dirty="0">
                <a:latin typeface="メイリオ"/>
                <a:cs typeface="メイリオ"/>
              </a:rPr>
              <a:t>未申請</a:t>
            </a:r>
            <a:endParaRPr sz="1600">
              <a:latin typeface="メイリオ"/>
              <a:cs typeface="メイリオ"/>
            </a:endParaRPr>
          </a:p>
          <a:p>
            <a:pPr marL="12700">
              <a:lnSpc>
                <a:spcPct val="100000"/>
              </a:lnSpc>
              <a:spcBef>
                <a:spcPts val="505"/>
              </a:spcBef>
              <a:tabLst>
                <a:tab pos="1240155" algn="l"/>
              </a:tabLst>
            </a:pPr>
            <a:r>
              <a:rPr sz="2000" b="1" dirty="0">
                <a:latin typeface="メイリオ"/>
                <a:cs typeface="メイリオ"/>
              </a:rPr>
              <a:t>11基	</a:t>
            </a:r>
            <a:r>
              <a:rPr sz="3000" b="1" baseline="1388" dirty="0">
                <a:latin typeface="メイリオ"/>
                <a:cs typeface="メイリオ"/>
              </a:rPr>
              <a:t>9基</a:t>
            </a:r>
            <a:endParaRPr sz="3000" baseline="1388">
              <a:latin typeface="メイリオ"/>
              <a:cs typeface="メイリオ"/>
            </a:endParaRPr>
          </a:p>
        </p:txBody>
      </p:sp>
      <p:sp>
        <p:nvSpPr>
          <p:cNvPr id="416" name="object 340">
            <a:extLst>
              <a:ext uri="{FF2B5EF4-FFF2-40B4-BE49-F238E27FC236}">
                <a16:creationId xmlns:a16="http://schemas.microsoft.com/office/drawing/2014/main" id="{BDDC7FDA-7628-AF17-57D2-2FFCCD73B981}"/>
              </a:ext>
            </a:extLst>
          </p:cNvPr>
          <p:cNvSpPr txBox="1"/>
          <p:nvPr/>
        </p:nvSpPr>
        <p:spPr>
          <a:xfrm>
            <a:off x="9877608" y="1031899"/>
            <a:ext cx="624840" cy="681990"/>
          </a:xfrm>
          <a:prstGeom prst="rect">
            <a:avLst/>
          </a:prstGeom>
        </p:spPr>
        <p:txBody>
          <a:bodyPr vert="horz" wrap="square" lIns="0" tIns="59690" rIns="0" bIns="0" rtlCol="0">
            <a:spAutoFit/>
          </a:bodyPr>
          <a:lstStyle/>
          <a:p>
            <a:pPr marL="146050">
              <a:lnSpc>
                <a:spcPct val="100000"/>
              </a:lnSpc>
              <a:spcBef>
                <a:spcPts val="470"/>
              </a:spcBef>
            </a:pPr>
            <a:r>
              <a:rPr sz="1600" b="1" spc="-5" dirty="0">
                <a:latin typeface="メイリオ"/>
                <a:cs typeface="メイリオ"/>
              </a:rPr>
              <a:t>廃炉</a:t>
            </a:r>
            <a:endParaRPr sz="1600">
              <a:latin typeface="メイリオ"/>
              <a:cs typeface="メイリオ"/>
            </a:endParaRPr>
          </a:p>
          <a:p>
            <a:pPr marL="12700">
              <a:lnSpc>
                <a:spcPct val="100000"/>
              </a:lnSpc>
              <a:spcBef>
                <a:spcPts val="475"/>
              </a:spcBef>
            </a:pPr>
            <a:r>
              <a:rPr sz="2000" b="1" dirty="0">
                <a:latin typeface="メイリオ"/>
                <a:cs typeface="メイリオ"/>
              </a:rPr>
              <a:t>24基</a:t>
            </a:r>
            <a:endParaRPr sz="2000">
              <a:latin typeface="メイリオ"/>
              <a:cs typeface="メイリオ"/>
            </a:endParaRPr>
          </a:p>
        </p:txBody>
      </p:sp>
      <p:grpSp>
        <p:nvGrpSpPr>
          <p:cNvPr id="417" name="object 341">
            <a:extLst>
              <a:ext uri="{FF2B5EF4-FFF2-40B4-BE49-F238E27FC236}">
                <a16:creationId xmlns:a16="http://schemas.microsoft.com/office/drawing/2014/main" id="{2D01354C-AD4C-4CEB-90F6-6EA477856BF5}"/>
              </a:ext>
            </a:extLst>
          </p:cNvPr>
          <p:cNvGrpSpPr/>
          <p:nvPr/>
        </p:nvGrpSpPr>
        <p:grpSpPr>
          <a:xfrm>
            <a:off x="5364011" y="992575"/>
            <a:ext cx="1831975" cy="708660"/>
            <a:chOff x="4248911" y="1193293"/>
            <a:chExt cx="1831975" cy="708660"/>
          </a:xfrm>
        </p:grpSpPr>
        <p:sp>
          <p:nvSpPr>
            <p:cNvPr id="418" name="object 342">
              <a:extLst>
                <a:ext uri="{FF2B5EF4-FFF2-40B4-BE49-F238E27FC236}">
                  <a16:creationId xmlns:a16="http://schemas.microsoft.com/office/drawing/2014/main" id="{1B5FF271-57A0-3D40-D3D5-0B7BDAB4CD0A}"/>
                </a:ext>
              </a:extLst>
            </p:cNvPr>
            <p:cNvSpPr/>
            <p:nvPr/>
          </p:nvSpPr>
          <p:spPr>
            <a:xfrm>
              <a:off x="4277867" y="1222249"/>
              <a:ext cx="1774189" cy="650875"/>
            </a:xfrm>
            <a:custGeom>
              <a:avLst/>
              <a:gdLst/>
              <a:ahLst/>
              <a:cxnLst/>
              <a:rect l="l" t="t" r="r" b="b"/>
              <a:pathLst>
                <a:path w="1774189" h="650875">
                  <a:moveTo>
                    <a:pt x="1665477" y="0"/>
                  </a:moveTo>
                  <a:lnTo>
                    <a:pt x="108457" y="0"/>
                  </a:lnTo>
                  <a:lnTo>
                    <a:pt x="66243" y="8522"/>
                  </a:lnTo>
                  <a:lnTo>
                    <a:pt x="31769" y="31764"/>
                  </a:lnTo>
                  <a:lnTo>
                    <a:pt x="8524" y="66238"/>
                  </a:lnTo>
                  <a:lnTo>
                    <a:pt x="0" y="108458"/>
                  </a:lnTo>
                  <a:lnTo>
                    <a:pt x="0" y="542290"/>
                  </a:lnTo>
                  <a:lnTo>
                    <a:pt x="8524" y="584504"/>
                  </a:lnTo>
                  <a:lnTo>
                    <a:pt x="31769" y="618978"/>
                  </a:lnTo>
                  <a:lnTo>
                    <a:pt x="66243" y="642223"/>
                  </a:lnTo>
                  <a:lnTo>
                    <a:pt x="108457" y="650748"/>
                  </a:lnTo>
                  <a:lnTo>
                    <a:pt x="1665477" y="650748"/>
                  </a:lnTo>
                  <a:lnTo>
                    <a:pt x="1707692" y="642223"/>
                  </a:lnTo>
                  <a:lnTo>
                    <a:pt x="1742166" y="618978"/>
                  </a:lnTo>
                  <a:lnTo>
                    <a:pt x="1765411" y="584504"/>
                  </a:lnTo>
                  <a:lnTo>
                    <a:pt x="1773936" y="542290"/>
                  </a:lnTo>
                  <a:lnTo>
                    <a:pt x="1773936" y="108458"/>
                  </a:lnTo>
                  <a:lnTo>
                    <a:pt x="1765411" y="66238"/>
                  </a:lnTo>
                  <a:lnTo>
                    <a:pt x="1742166" y="31764"/>
                  </a:lnTo>
                  <a:lnTo>
                    <a:pt x="1707692" y="8522"/>
                  </a:lnTo>
                  <a:lnTo>
                    <a:pt x="1665477" y="0"/>
                  </a:lnTo>
                  <a:close/>
                </a:path>
              </a:pathLst>
            </a:custGeom>
            <a:solidFill>
              <a:srgbClr val="F9C090"/>
            </a:solidFill>
          </p:spPr>
          <p:txBody>
            <a:bodyPr wrap="square" lIns="0" tIns="0" rIns="0" bIns="0" rtlCol="0"/>
            <a:lstStyle/>
            <a:p>
              <a:endParaRPr/>
            </a:p>
          </p:txBody>
        </p:sp>
        <p:sp>
          <p:nvSpPr>
            <p:cNvPr id="419" name="object 343">
              <a:extLst>
                <a:ext uri="{FF2B5EF4-FFF2-40B4-BE49-F238E27FC236}">
                  <a16:creationId xmlns:a16="http://schemas.microsoft.com/office/drawing/2014/main" id="{63216BE6-5C07-301E-5488-C582F67DFCB0}"/>
                </a:ext>
              </a:extLst>
            </p:cNvPr>
            <p:cNvSpPr/>
            <p:nvPr/>
          </p:nvSpPr>
          <p:spPr>
            <a:xfrm>
              <a:off x="4277867" y="1222249"/>
              <a:ext cx="1774189" cy="650875"/>
            </a:xfrm>
            <a:custGeom>
              <a:avLst/>
              <a:gdLst/>
              <a:ahLst/>
              <a:cxnLst/>
              <a:rect l="l" t="t" r="r" b="b"/>
              <a:pathLst>
                <a:path w="1774189" h="650875">
                  <a:moveTo>
                    <a:pt x="0" y="108458"/>
                  </a:moveTo>
                  <a:lnTo>
                    <a:pt x="8524" y="66238"/>
                  </a:lnTo>
                  <a:lnTo>
                    <a:pt x="31769" y="31764"/>
                  </a:lnTo>
                  <a:lnTo>
                    <a:pt x="66243" y="8522"/>
                  </a:lnTo>
                  <a:lnTo>
                    <a:pt x="108457" y="0"/>
                  </a:lnTo>
                  <a:lnTo>
                    <a:pt x="1665477" y="0"/>
                  </a:lnTo>
                  <a:lnTo>
                    <a:pt x="1707692" y="8522"/>
                  </a:lnTo>
                  <a:lnTo>
                    <a:pt x="1742166" y="31764"/>
                  </a:lnTo>
                  <a:lnTo>
                    <a:pt x="1765411" y="66238"/>
                  </a:lnTo>
                  <a:lnTo>
                    <a:pt x="1773936" y="108458"/>
                  </a:lnTo>
                  <a:lnTo>
                    <a:pt x="1773936" y="542290"/>
                  </a:lnTo>
                  <a:lnTo>
                    <a:pt x="1765411" y="584504"/>
                  </a:lnTo>
                  <a:lnTo>
                    <a:pt x="1742166" y="618978"/>
                  </a:lnTo>
                  <a:lnTo>
                    <a:pt x="1707692" y="642223"/>
                  </a:lnTo>
                  <a:lnTo>
                    <a:pt x="1665477" y="650748"/>
                  </a:lnTo>
                  <a:lnTo>
                    <a:pt x="108457" y="650748"/>
                  </a:lnTo>
                  <a:lnTo>
                    <a:pt x="66243" y="642223"/>
                  </a:lnTo>
                  <a:lnTo>
                    <a:pt x="31769" y="618978"/>
                  </a:lnTo>
                  <a:lnTo>
                    <a:pt x="8524" y="584504"/>
                  </a:lnTo>
                  <a:lnTo>
                    <a:pt x="0" y="542290"/>
                  </a:lnTo>
                  <a:lnTo>
                    <a:pt x="0" y="108458"/>
                  </a:lnTo>
                  <a:close/>
                </a:path>
              </a:pathLst>
            </a:custGeom>
            <a:ln w="57912">
              <a:solidFill>
                <a:srgbClr val="F79546"/>
              </a:solidFill>
              <a:prstDash val="dash"/>
            </a:ln>
          </p:spPr>
          <p:txBody>
            <a:bodyPr wrap="square" lIns="0" tIns="0" rIns="0" bIns="0" rtlCol="0"/>
            <a:lstStyle/>
            <a:p>
              <a:endParaRPr/>
            </a:p>
          </p:txBody>
        </p:sp>
      </p:grpSp>
      <p:sp>
        <p:nvSpPr>
          <p:cNvPr id="420" name="object 344">
            <a:extLst>
              <a:ext uri="{FF2B5EF4-FFF2-40B4-BE49-F238E27FC236}">
                <a16:creationId xmlns:a16="http://schemas.microsoft.com/office/drawing/2014/main" id="{096DA812-443F-E189-F5F3-DDFF71F0B462}"/>
              </a:ext>
            </a:extLst>
          </p:cNvPr>
          <p:cNvSpPr txBox="1"/>
          <p:nvPr/>
        </p:nvSpPr>
        <p:spPr>
          <a:xfrm>
            <a:off x="5614161" y="1093329"/>
            <a:ext cx="1581150" cy="744855"/>
          </a:xfrm>
          <a:prstGeom prst="rect">
            <a:avLst/>
          </a:prstGeom>
        </p:spPr>
        <p:txBody>
          <a:bodyPr vert="horz" wrap="square" lIns="0" tIns="12065" rIns="0" bIns="0" rtlCol="0">
            <a:spAutoFit/>
          </a:bodyPr>
          <a:lstStyle/>
          <a:p>
            <a:pPr marR="330835" algn="ctr">
              <a:lnSpc>
                <a:spcPts val="1830"/>
              </a:lnSpc>
              <a:spcBef>
                <a:spcPts val="95"/>
              </a:spcBef>
            </a:pPr>
            <a:r>
              <a:rPr sz="1600" b="1" spc="-5" dirty="0">
                <a:latin typeface="メイリオ"/>
                <a:cs typeface="メイリオ"/>
              </a:rPr>
              <a:t>設置変更許可</a:t>
            </a:r>
            <a:endParaRPr sz="1600">
              <a:latin typeface="メイリオ"/>
              <a:cs typeface="メイリオ"/>
            </a:endParaRPr>
          </a:p>
          <a:p>
            <a:pPr marR="362585" algn="ctr">
              <a:lnSpc>
                <a:spcPts val="2310"/>
              </a:lnSpc>
            </a:pPr>
            <a:r>
              <a:rPr sz="2000" b="1" dirty="0">
                <a:latin typeface="メイリオ"/>
                <a:cs typeface="メイリオ"/>
              </a:rPr>
              <a:t>３基</a:t>
            </a:r>
            <a:endParaRPr sz="2000">
              <a:latin typeface="メイリオ"/>
              <a:cs typeface="メイリオ"/>
            </a:endParaRPr>
          </a:p>
          <a:p>
            <a:pPr marR="5080" algn="r">
              <a:lnSpc>
                <a:spcPct val="100000"/>
              </a:lnSpc>
              <a:spcBef>
                <a:spcPts val="565"/>
              </a:spcBef>
            </a:pPr>
            <a:r>
              <a:rPr sz="800" spc="-10" dirty="0">
                <a:latin typeface="メイリオ"/>
                <a:cs typeface="メイリオ"/>
              </a:rPr>
              <a:t>(</a:t>
            </a:r>
            <a:r>
              <a:rPr sz="800" dirty="0">
                <a:latin typeface="メイリオ"/>
                <a:cs typeface="メイリオ"/>
              </a:rPr>
              <a:t>許可日)</a:t>
            </a:r>
            <a:endParaRPr sz="800">
              <a:latin typeface="メイリオ"/>
              <a:cs typeface="メイリオ"/>
            </a:endParaRPr>
          </a:p>
        </p:txBody>
      </p:sp>
      <p:sp>
        <p:nvSpPr>
          <p:cNvPr id="421" name="object 345">
            <a:extLst>
              <a:ext uri="{FF2B5EF4-FFF2-40B4-BE49-F238E27FC236}">
                <a16:creationId xmlns:a16="http://schemas.microsoft.com/office/drawing/2014/main" id="{C1E8A1AA-1AAA-7934-9FC0-E880BFC5FEA9}"/>
              </a:ext>
            </a:extLst>
          </p:cNvPr>
          <p:cNvSpPr txBox="1"/>
          <p:nvPr/>
        </p:nvSpPr>
        <p:spPr>
          <a:xfrm>
            <a:off x="4726108" y="1661892"/>
            <a:ext cx="421005" cy="147955"/>
          </a:xfrm>
          <a:prstGeom prst="rect">
            <a:avLst/>
          </a:prstGeom>
        </p:spPr>
        <p:txBody>
          <a:bodyPr vert="horz" wrap="square" lIns="0" tIns="13335" rIns="0" bIns="0" rtlCol="0">
            <a:spAutoFit/>
          </a:bodyPr>
          <a:lstStyle/>
          <a:p>
            <a:pPr marL="12700">
              <a:lnSpc>
                <a:spcPct val="100000"/>
              </a:lnSpc>
              <a:spcBef>
                <a:spcPts val="105"/>
              </a:spcBef>
            </a:pPr>
            <a:r>
              <a:rPr sz="800" spc="-10" dirty="0">
                <a:latin typeface="メイリオ"/>
                <a:cs typeface="メイリオ"/>
              </a:rPr>
              <a:t>(</a:t>
            </a:r>
            <a:r>
              <a:rPr sz="800" dirty="0">
                <a:latin typeface="メイリオ"/>
                <a:cs typeface="メイリオ"/>
              </a:rPr>
              <a:t>許可日)</a:t>
            </a:r>
            <a:endParaRPr sz="800">
              <a:latin typeface="メイリオ"/>
              <a:cs typeface="メイリオ"/>
            </a:endParaRPr>
          </a:p>
        </p:txBody>
      </p:sp>
      <p:sp>
        <p:nvSpPr>
          <p:cNvPr id="422" name="object 346">
            <a:extLst>
              <a:ext uri="{FF2B5EF4-FFF2-40B4-BE49-F238E27FC236}">
                <a16:creationId xmlns:a16="http://schemas.microsoft.com/office/drawing/2014/main" id="{9D9C8B9D-C156-2F4C-073D-9E2FC2C8485C}"/>
              </a:ext>
            </a:extLst>
          </p:cNvPr>
          <p:cNvSpPr txBox="1"/>
          <p:nvPr/>
        </p:nvSpPr>
        <p:spPr>
          <a:xfrm>
            <a:off x="2822406" y="1657808"/>
            <a:ext cx="421005" cy="147955"/>
          </a:xfrm>
          <a:prstGeom prst="rect">
            <a:avLst/>
          </a:prstGeom>
        </p:spPr>
        <p:txBody>
          <a:bodyPr vert="horz" wrap="square" lIns="0" tIns="13335" rIns="0" bIns="0" rtlCol="0">
            <a:spAutoFit/>
          </a:bodyPr>
          <a:lstStyle/>
          <a:p>
            <a:pPr marL="12700">
              <a:lnSpc>
                <a:spcPct val="100000"/>
              </a:lnSpc>
              <a:spcBef>
                <a:spcPts val="105"/>
              </a:spcBef>
            </a:pPr>
            <a:r>
              <a:rPr sz="800" spc="-10" dirty="0">
                <a:latin typeface="メイリオ"/>
                <a:cs typeface="メイリオ"/>
              </a:rPr>
              <a:t>(</a:t>
            </a:r>
            <a:r>
              <a:rPr sz="800" dirty="0">
                <a:latin typeface="メイリオ"/>
                <a:cs typeface="メイリオ"/>
              </a:rPr>
              <a:t>起動日)</a:t>
            </a:r>
            <a:endParaRPr sz="800">
              <a:latin typeface="メイリオ"/>
              <a:cs typeface="メイリオ"/>
            </a:endParaRPr>
          </a:p>
        </p:txBody>
      </p:sp>
    </p:spTree>
    <p:extLst>
      <p:ext uri="{BB962C8B-B14F-4D97-AF65-F5344CB8AC3E}">
        <p14:creationId xmlns:p14="http://schemas.microsoft.com/office/powerpoint/2010/main" val="340889342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361875" y="821714"/>
            <a:ext cx="9502390" cy="5679399"/>
            <a:chOff x="121919" y="909827"/>
            <a:chExt cx="10479024" cy="6263116"/>
          </a:xfrm>
        </p:grpSpPr>
        <p:sp>
          <p:nvSpPr>
            <p:cNvPr id="4" name="object 4"/>
            <p:cNvSpPr/>
            <p:nvPr/>
          </p:nvSpPr>
          <p:spPr>
            <a:xfrm>
              <a:off x="2228373" y="5513831"/>
              <a:ext cx="212090" cy="460375"/>
            </a:xfrm>
            <a:custGeom>
              <a:avLst/>
              <a:gdLst/>
              <a:ahLst/>
              <a:cxnLst/>
              <a:rect l="l" t="t" r="r" b="b"/>
              <a:pathLst>
                <a:path w="212089" h="460375">
                  <a:moveTo>
                    <a:pt x="60674" y="460248"/>
                  </a:moveTo>
                  <a:lnTo>
                    <a:pt x="21288" y="436673"/>
                  </a:lnTo>
                  <a:lnTo>
                    <a:pt x="8858" y="405383"/>
                  </a:lnTo>
                  <a:lnTo>
                    <a:pt x="8858" y="399287"/>
                  </a:lnTo>
                  <a:lnTo>
                    <a:pt x="10382" y="399287"/>
                  </a:lnTo>
                  <a:lnTo>
                    <a:pt x="13430" y="390143"/>
                  </a:lnTo>
                  <a:lnTo>
                    <a:pt x="14097" y="383762"/>
                  </a:lnTo>
                  <a:lnTo>
                    <a:pt x="10763" y="376808"/>
                  </a:lnTo>
                  <a:lnTo>
                    <a:pt x="5715" y="370427"/>
                  </a:lnTo>
                  <a:lnTo>
                    <a:pt x="1238" y="365759"/>
                  </a:lnTo>
                  <a:lnTo>
                    <a:pt x="0" y="358282"/>
                  </a:lnTo>
                  <a:lnTo>
                    <a:pt x="7858" y="316063"/>
                  </a:lnTo>
                  <a:lnTo>
                    <a:pt x="27146" y="284987"/>
                  </a:lnTo>
                  <a:lnTo>
                    <a:pt x="30003" y="278415"/>
                  </a:lnTo>
                  <a:lnTo>
                    <a:pt x="31718" y="267842"/>
                  </a:lnTo>
                  <a:lnTo>
                    <a:pt x="32289" y="256698"/>
                  </a:lnTo>
                  <a:lnTo>
                    <a:pt x="31718" y="248411"/>
                  </a:lnTo>
                  <a:lnTo>
                    <a:pt x="28360" y="236505"/>
                  </a:lnTo>
                  <a:lnTo>
                    <a:pt x="24288" y="218312"/>
                  </a:lnTo>
                  <a:lnTo>
                    <a:pt x="21645" y="199548"/>
                  </a:lnTo>
                  <a:lnTo>
                    <a:pt x="22574" y="185927"/>
                  </a:lnTo>
                  <a:lnTo>
                    <a:pt x="24884" y="174259"/>
                  </a:lnTo>
                  <a:lnTo>
                    <a:pt x="31789" y="146923"/>
                  </a:lnTo>
                  <a:lnTo>
                    <a:pt x="33242" y="138683"/>
                  </a:lnTo>
                  <a:lnTo>
                    <a:pt x="36290" y="134111"/>
                  </a:lnTo>
                  <a:lnTo>
                    <a:pt x="40862" y="138683"/>
                  </a:lnTo>
                  <a:lnTo>
                    <a:pt x="45434" y="138683"/>
                  </a:lnTo>
                  <a:lnTo>
                    <a:pt x="51244" y="137421"/>
                  </a:lnTo>
                  <a:lnTo>
                    <a:pt x="58769" y="134302"/>
                  </a:lnTo>
                  <a:lnTo>
                    <a:pt x="83534" y="121919"/>
                  </a:lnTo>
                  <a:lnTo>
                    <a:pt x="83534" y="126491"/>
                  </a:lnTo>
                  <a:lnTo>
                    <a:pt x="88106" y="129539"/>
                  </a:lnTo>
                  <a:lnTo>
                    <a:pt x="92678" y="131063"/>
                  </a:lnTo>
                  <a:lnTo>
                    <a:pt x="92678" y="126491"/>
                  </a:lnTo>
                  <a:lnTo>
                    <a:pt x="88106" y="121919"/>
                  </a:lnTo>
                  <a:lnTo>
                    <a:pt x="88606" y="119181"/>
                  </a:lnTo>
                  <a:lnTo>
                    <a:pt x="93249" y="117157"/>
                  </a:lnTo>
                  <a:lnTo>
                    <a:pt x="99893" y="114847"/>
                  </a:lnTo>
                  <a:lnTo>
                    <a:pt x="106394" y="111251"/>
                  </a:lnTo>
                  <a:lnTo>
                    <a:pt x="114014" y="105155"/>
                  </a:lnTo>
                  <a:lnTo>
                    <a:pt x="117062" y="105155"/>
                  </a:lnTo>
                  <a:lnTo>
                    <a:pt x="118586" y="99059"/>
                  </a:lnTo>
                  <a:lnTo>
                    <a:pt x="121634" y="94487"/>
                  </a:lnTo>
                  <a:lnTo>
                    <a:pt x="126206" y="89915"/>
                  </a:lnTo>
                  <a:lnTo>
                    <a:pt x="144494" y="89915"/>
                  </a:lnTo>
                  <a:lnTo>
                    <a:pt x="136874" y="86867"/>
                  </a:lnTo>
                  <a:lnTo>
                    <a:pt x="132302" y="86867"/>
                  </a:lnTo>
                  <a:lnTo>
                    <a:pt x="130778" y="85343"/>
                  </a:lnTo>
                  <a:lnTo>
                    <a:pt x="130778" y="82295"/>
                  </a:lnTo>
                  <a:lnTo>
                    <a:pt x="132302" y="77723"/>
                  </a:lnTo>
                  <a:lnTo>
                    <a:pt x="135350" y="71627"/>
                  </a:lnTo>
                  <a:lnTo>
                    <a:pt x="136874" y="71627"/>
                  </a:lnTo>
                  <a:lnTo>
                    <a:pt x="139922" y="64007"/>
                  </a:lnTo>
                  <a:lnTo>
                    <a:pt x="141446" y="59435"/>
                  </a:lnTo>
                  <a:lnTo>
                    <a:pt x="136874" y="62483"/>
                  </a:lnTo>
                  <a:lnTo>
                    <a:pt x="136874" y="50291"/>
                  </a:lnTo>
                  <a:lnTo>
                    <a:pt x="144494" y="54863"/>
                  </a:lnTo>
                  <a:lnTo>
                    <a:pt x="149066" y="57911"/>
                  </a:lnTo>
                  <a:lnTo>
                    <a:pt x="155162" y="59435"/>
                  </a:lnTo>
                  <a:lnTo>
                    <a:pt x="158210" y="50291"/>
                  </a:lnTo>
                  <a:lnTo>
                    <a:pt x="159734" y="50291"/>
                  </a:lnTo>
                  <a:lnTo>
                    <a:pt x="161782" y="44886"/>
                  </a:lnTo>
                  <a:lnTo>
                    <a:pt x="165306" y="26074"/>
                  </a:lnTo>
                  <a:lnTo>
                    <a:pt x="168878" y="15239"/>
                  </a:lnTo>
                  <a:lnTo>
                    <a:pt x="170402" y="7619"/>
                  </a:lnTo>
                  <a:lnTo>
                    <a:pt x="173450" y="4571"/>
                  </a:lnTo>
                  <a:lnTo>
                    <a:pt x="174974" y="0"/>
                  </a:lnTo>
                  <a:lnTo>
                    <a:pt x="178022" y="7619"/>
                  </a:lnTo>
                  <a:lnTo>
                    <a:pt x="200882" y="51815"/>
                  </a:lnTo>
                  <a:lnTo>
                    <a:pt x="208168" y="91463"/>
                  </a:lnTo>
                  <a:lnTo>
                    <a:pt x="210026" y="102107"/>
                  </a:lnTo>
                  <a:lnTo>
                    <a:pt x="211907" y="109608"/>
                  </a:lnTo>
                  <a:lnTo>
                    <a:pt x="211359" y="117538"/>
                  </a:lnTo>
                  <a:lnTo>
                    <a:pt x="209383" y="124610"/>
                  </a:lnTo>
                  <a:lnTo>
                    <a:pt x="206978" y="129539"/>
                  </a:lnTo>
                  <a:lnTo>
                    <a:pt x="205454" y="134111"/>
                  </a:lnTo>
                  <a:lnTo>
                    <a:pt x="200882" y="121919"/>
                  </a:lnTo>
                  <a:lnTo>
                    <a:pt x="197834" y="117347"/>
                  </a:lnTo>
                  <a:lnTo>
                    <a:pt x="193262" y="111251"/>
                  </a:lnTo>
                  <a:lnTo>
                    <a:pt x="188690" y="117347"/>
                  </a:lnTo>
                  <a:lnTo>
                    <a:pt x="188690" y="124967"/>
                  </a:lnTo>
                  <a:lnTo>
                    <a:pt x="189404" y="130111"/>
                  </a:lnTo>
                  <a:lnTo>
                    <a:pt x="192547" y="145541"/>
                  </a:lnTo>
                  <a:lnTo>
                    <a:pt x="193262" y="152399"/>
                  </a:lnTo>
                  <a:lnTo>
                    <a:pt x="193262" y="156971"/>
                  </a:lnTo>
                  <a:lnTo>
                    <a:pt x="187166" y="156971"/>
                  </a:lnTo>
                  <a:lnTo>
                    <a:pt x="187166" y="173735"/>
                  </a:lnTo>
                  <a:lnTo>
                    <a:pt x="177831" y="216979"/>
                  </a:lnTo>
                  <a:lnTo>
                    <a:pt x="162782" y="263651"/>
                  </a:lnTo>
                  <a:lnTo>
                    <a:pt x="154781" y="286035"/>
                  </a:lnTo>
                  <a:lnTo>
                    <a:pt x="145637" y="316992"/>
                  </a:lnTo>
                  <a:lnTo>
                    <a:pt x="137064" y="350234"/>
                  </a:lnTo>
                  <a:lnTo>
                    <a:pt x="130778" y="379476"/>
                  </a:lnTo>
                  <a:lnTo>
                    <a:pt x="123182" y="405812"/>
                  </a:lnTo>
                  <a:lnTo>
                    <a:pt x="113442" y="426719"/>
                  </a:lnTo>
                  <a:lnTo>
                    <a:pt x="103989" y="440769"/>
                  </a:lnTo>
                  <a:lnTo>
                    <a:pt x="97250" y="446531"/>
                  </a:lnTo>
                  <a:lnTo>
                    <a:pt x="60674" y="460248"/>
                  </a:lnTo>
                  <a:close/>
                </a:path>
              </a:pathLst>
            </a:custGeom>
            <a:solidFill>
              <a:srgbClr val="F6CDCA"/>
            </a:solidFill>
          </p:spPr>
          <p:txBody>
            <a:bodyPr wrap="square" lIns="0" tIns="0" rIns="0" bIns="0" rtlCol="0"/>
            <a:lstStyle/>
            <a:p>
              <a:endParaRPr sz="1632"/>
            </a:p>
          </p:txBody>
        </p:sp>
        <p:sp>
          <p:nvSpPr>
            <p:cNvPr id="5" name="object 5"/>
            <p:cNvSpPr/>
            <p:nvPr/>
          </p:nvSpPr>
          <p:spPr>
            <a:xfrm>
              <a:off x="2228373" y="5513831"/>
              <a:ext cx="212090" cy="460375"/>
            </a:xfrm>
            <a:custGeom>
              <a:avLst/>
              <a:gdLst/>
              <a:ahLst/>
              <a:cxnLst/>
              <a:rect l="l" t="t" r="r" b="b"/>
              <a:pathLst>
                <a:path w="212089" h="460375">
                  <a:moveTo>
                    <a:pt x="184118" y="12191"/>
                  </a:moveTo>
                  <a:lnTo>
                    <a:pt x="178022" y="7619"/>
                  </a:lnTo>
                  <a:lnTo>
                    <a:pt x="174974" y="0"/>
                  </a:lnTo>
                  <a:lnTo>
                    <a:pt x="173450" y="4571"/>
                  </a:lnTo>
                  <a:lnTo>
                    <a:pt x="170402" y="7619"/>
                  </a:lnTo>
                  <a:lnTo>
                    <a:pt x="168878" y="15239"/>
                  </a:lnTo>
                  <a:lnTo>
                    <a:pt x="167354" y="19811"/>
                  </a:lnTo>
                  <a:lnTo>
                    <a:pt x="165306" y="26074"/>
                  </a:lnTo>
                  <a:lnTo>
                    <a:pt x="163544" y="35623"/>
                  </a:lnTo>
                  <a:lnTo>
                    <a:pt x="161782" y="44886"/>
                  </a:lnTo>
                  <a:lnTo>
                    <a:pt x="159734" y="50291"/>
                  </a:lnTo>
                  <a:lnTo>
                    <a:pt x="158210" y="50291"/>
                  </a:lnTo>
                  <a:lnTo>
                    <a:pt x="155162" y="59435"/>
                  </a:lnTo>
                  <a:lnTo>
                    <a:pt x="149066" y="57911"/>
                  </a:lnTo>
                  <a:lnTo>
                    <a:pt x="144494" y="54863"/>
                  </a:lnTo>
                  <a:lnTo>
                    <a:pt x="136874" y="50291"/>
                  </a:lnTo>
                  <a:lnTo>
                    <a:pt x="136874" y="54863"/>
                  </a:lnTo>
                  <a:lnTo>
                    <a:pt x="136874" y="62483"/>
                  </a:lnTo>
                  <a:lnTo>
                    <a:pt x="141446" y="59435"/>
                  </a:lnTo>
                  <a:lnTo>
                    <a:pt x="139922" y="64007"/>
                  </a:lnTo>
                  <a:lnTo>
                    <a:pt x="136874" y="71627"/>
                  </a:lnTo>
                  <a:lnTo>
                    <a:pt x="135350" y="71627"/>
                  </a:lnTo>
                  <a:lnTo>
                    <a:pt x="132302" y="77723"/>
                  </a:lnTo>
                  <a:lnTo>
                    <a:pt x="130778" y="82295"/>
                  </a:lnTo>
                  <a:lnTo>
                    <a:pt x="130778" y="85343"/>
                  </a:lnTo>
                  <a:lnTo>
                    <a:pt x="132302" y="86867"/>
                  </a:lnTo>
                  <a:lnTo>
                    <a:pt x="136874" y="86867"/>
                  </a:lnTo>
                  <a:lnTo>
                    <a:pt x="144494" y="89915"/>
                  </a:lnTo>
                  <a:lnTo>
                    <a:pt x="135350" y="89915"/>
                  </a:lnTo>
                  <a:lnTo>
                    <a:pt x="126206" y="89915"/>
                  </a:lnTo>
                  <a:lnTo>
                    <a:pt x="121634" y="94487"/>
                  </a:lnTo>
                  <a:lnTo>
                    <a:pt x="118586" y="99059"/>
                  </a:lnTo>
                  <a:lnTo>
                    <a:pt x="117062" y="105155"/>
                  </a:lnTo>
                  <a:lnTo>
                    <a:pt x="114014" y="105155"/>
                  </a:lnTo>
                  <a:lnTo>
                    <a:pt x="106394" y="111251"/>
                  </a:lnTo>
                  <a:lnTo>
                    <a:pt x="99893" y="114847"/>
                  </a:lnTo>
                  <a:lnTo>
                    <a:pt x="93249" y="117157"/>
                  </a:lnTo>
                  <a:lnTo>
                    <a:pt x="88606" y="119181"/>
                  </a:lnTo>
                  <a:lnTo>
                    <a:pt x="88106" y="121919"/>
                  </a:lnTo>
                  <a:lnTo>
                    <a:pt x="92678" y="126491"/>
                  </a:lnTo>
                  <a:lnTo>
                    <a:pt x="92678" y="131063"/>
                  </a:lnTo>
                  <a:lnTo>
                    <a:pt x="88106" y="129539"/>
                  </a:lnTo>
                  <a:lnTo>
                    <a:pt x="83534" y="126491"/>
                  </a:lnTo>
                  <a:lnTo>
                    <a:pt x="83534" y="121919"/>
                  </a:lnTo>
                  <a:lnTo>
                    <a:pt x="74390" y="126491"/>
                  </a:lnTo>
                  <a:lnTo>
                    <a:pt x="66865" y="130325"/>
                  </a:lnTo>
                  <a:lnTo>
                    <a:pt x="58769" y="134302"/>
                  </a:lnTo>
                  <a:lnTo>
                    <a:pt x="51244" y="137421"/>
                  </a:lnTo>
                  <a:lnTo>
                    <a:pt x="45434" y="138683"/>
                  </a:lnTo>
                  <a:lnTo>
                    <a:pt x="40862" y="138683"/>
                  </a:lnTo>
                  <a:lnTo>
                    <a:pt x="36290" y="134111"/>
                  </a:lnTo>
                  <a:lnTo>
                    <a:pt x="33242" y="138683"/>
                  </a:lnTo>
                  <a:lnTo>
                    <a:pt x="31789" y="146923"/>
                  </a:lnTo>
                  <a:lnTo>
                    <a:pt x="28479" y="160019"/>
                  </a:lnTo>
                  <a:lnTo>
                    <a:pt x="24884" y="174259"/>
                  </a:lnTo>
                  <a:lnTo>
                    <a:pt x="22574" y="185927"/>
                  </a:lnTo>
                  <a:lnTo>
                    <a:pt x="21645" y="199548"/>
                  </a:lnTo>
                  <a:lnTo>
                    <a:pt x="24288" y="218312"/>
                  </a:lnTo>
                  <a:lnTo>
                    <a:pt x="28360" y="236505"/>
                  </a:lnTo>
                  <a:lnTo>
                    <a:pt x="31718" y="248411"/>
                  </a:lnTo>
                  <a:lnTo>
                    <a:pt x="32289" y="256698"/>
                  </a:lnTo>
                  <a:lnTo>
                    <a:pt x="31718" y="267842"/>
                  </a:lnTo>
                  <a:lnTo>
                    <a:pt x="30003" y="278415"/>
                  </a:lnTo>
                  <a:lnTo>
                    <a:pt x="27146" y="284987"/>
                  </a:lnTo>
                  <a:lnTo>
                    <a:pt x="21859" y="292488"/>
                  </a:lnTo>
                  <a:lnTo>
                    <a:pt x="14573" y="303847"/>
                  </a:lnTo>
                  <a:lnTo>
                    <a:pt x="476" y="347090"/>
                  </a:lnTo>
                  <a:lnTo>
                    <a:pt x="0" y="358282"/>
                  </a:lnTo>
                  <a:lnTo>
                    <a:pt x="1238" y="365759"/>
                  </a:lnTo>
                  <a:lnTo>
                    <a:pt x="5715" y="370427"/>
                  </a:lnTo>
                  <a:lnTo>
                    <a:pt x="10763" y="376808"/>
                  </a:lnTo>
                  <a:lnTo>
                    <a:pt x="14097" y="383762"/>
                  </a:lnTo>
                  <a:lnTo>
                    <a:pt x="13430" y="390143"/>
                  </a:lnTo>
                  <a:lnTo>
                    <a:pt x="10382" y="399287"/>
                  </a:lnTo>
                  <a:lnTo>
                    <a:pt x="8858" y="399287"/>
                  </a:lnTo>
                  <a:lnTo>
                    <a:pt x="8858" y="405383"/>
                  </a:lnTo>
                  <a:lnTo>
                    <a:pt x="28670" y="445007"/>
                  </a:lnTo>
                  <a:lnTo>
                    <a:pt x="60674" y="460248"/>
                  </a:lnTo>
                  <a:lnTo>
                    <a:pt x="71747" y="455961"/>
                  </a:lnTo>
                  <a:lnTo>
                    <a:pt x="81819" y="452246"/>
                  </a:lnTo>
                  <a:lnTo>
                    <a:pt x="113442" y="426719"/>
                  </a:lnTo>
                  <a:lnTo>
                    <a:pt x="130778" y="379476"/>
                  </a:lnTo>
                  <a:lnTo>
                    <a:pt x="137064" y="350234"/>
                  </a:lnTo>
                  <a:lnTo>
                    <a:pt x="145637" y="316992"/>
                  </a:lnTo>
                  <a:lnTo>
                    <a:pt x="154781" y="286035"/>
                  </a:lnTo>
                  <a:lnTo>
                    <a:pt x="162782" y="263651"/>
                  </a:lnTo>
                  <a:lnTo>
                    <a:pt x="169806" y="242530"/>
                  </a:lnTo>
                  <a:lnTo>
                    <a:pt x="177831" y="216979"/>
                  </a:lnTo>
                  <a:lnTo>
                    <a:pt x="184427" y="192285"/>
                  </a:lnTo>
                  <a:lnTo>
                    <a:pt x="187166" y="173735"/>
                  </a:lnTo>
                  <a:lnTo>
                    <a:pt x="187166" y="156971"/>
                  </a:lnTo>
                  <a:lnTo>
                    <a:pt x="193262" y="156971"/>
                  </a:lnTo>
                  <a:lnTo>
                    <a:pt x="193262" y="152399"/>
                  </a:lnTo>
                  <a:lnTo>
                    <a:pt x="192547" y="145541"/>
                  </a:lnTo>
                  <a:lnTo>
                    <a:pt x="190976" y="137540"/>
                  </a:lnTo>
                  <a:lnTo>
                    <a:pt x="189404" y="130111"/>
                  </a:lnTo>
                  <a:lnTo>
                    <a:pt x="188690" y="124967"/>
                  </a:lnTo>
                  <a:lnTo>
                    <a:pt x="188690" y="117347"/>
                  </a:lnTo>
                  <a:lnTo>
                    <a:pt x="193262" y="111251"/>
                  </a:lnTo>
                  <a:lnTo>
                    <a:pt x="197834" y="117347"/>
                  </a:lnTo>
                  <a:lnTo>
                    <a:pt x="200882" y="121919"/>
                  </a:lnTo>
                  <a:lnTo>
                    <a:pt x="205454" y="134111"/>
                  </a:lnTo>
                  <a:lnTo>
                    <a:pt x="206978" y="129539"/>
                  </a:lnTo>
                  <a:lnTo>
                    <a:pt x="209383" y="124610"/>
                  </a:lnTo>
                  <a:lnTo>
                    <a:pt x="211359" y="117538"/>
                  </a:lnTo>
                  <a:lnTo>
                    <a:pt x="211907" y="109608"/>
                  </a:lnTo>
                  <a:lnTo>
                    <a:pt x="210026" y="102107"/>
                  </a:lnTo>
                  <a:lnTo>
                    <a:pt x="208168" y="91463"/>
                  </a:lnTo>
                  <a:lnTo>
                    <a:pt x="200882" y="51815"/>
                  </a:lnTo>
                  <a:lnTo>
                    <a:pt x="187380" y="19026"/>
                  </a:lnTo>
                  <a:lnTo>
                    <a:pt x="184118" y="12191"/>
                  </a:lnTo>
                </a:path>
              </a:pathLst>
            </a:custGeom>
            <a:ln w="3175">
              <a:solidFill>
                <a:srgbClr val="BFBFBF"/>
              </a:solidFill>
            </a:ln>
          </p:spPr>
          <p:txBody>
            <a:bodyPr wrap="square" lIns="0" tIns="0" rIns="0" bIns="0" rtlCol="0"/>
            <a:lstStyle/>
            <a:p>
              <a:endParaRPr sz="1632"/>
            </a:p>
          </p:txBody>
        </p:sp>
        <p:pic>
          <p:nvPicPr>
            <p:cNvPr id="6" name="object 6"/>
            <p:cNvPicPr/>
            <p:nvPr/>
          </p:nvPicPr>
          <p:blipFill>
            <a:blip r:embed="rId2" cstate="print"/>
            <a:stretch>
              <a:fillRect/>
            </a:stretch>
          </p:blipFill>
          <p:spPr>
            <a:xfrm>
              <a:off x="5745479" y="5806440"/>
              <a:ext cx="82296" cy="73151"/>
            </a:xfrm>
            <a:prstGeom prst="rect">
              <a:avLst/>
            </a:prstGeom>
          </p:spPr>
        </p:pic>
        <p:pic>
          <p:nvPicPr>
            <p:cNvPr id="7" name="object 7"/>
            <p:cNvPicPr/>
            <p:nvPr/>
          </p:nvPicPr>
          <p:blipFill>
            <a:blip r:embed="rId3" cstate="print"/>
            <a:stretch>
              <a:fillRect/>
            </a:stretch>
          </p:blipFill>
          <p:spPr>
            <a:xfrm>
              <a:off x="5809487" y="6303144"/>
              <a:ext cx="391667" cy="495419"/>
            </a:xfrm>
            <a:prstGeom prst="rect">
              <a:avLst/>
            </a:prstGeom>
          </p:spPr>
        </p:pic>
        <p:pic>
          <p:nvPicPr>
            <p:cNvPr id="8" name="object 8"/>
            <p:cNvPicPr/>
            <p:nvPr/>
          </p:nvPicPr>
          <p:blipFill>
            <a:blip r:embed="rId4" cstate="print"/>
            <a:stretch>
              <a:fillRect/>
            </a:stretch>
          </p:blipFill>
          <p:spPr>
            <a:xfrm>
              <a:off x="6130456" y="5664708"/>
              <a:ext cx="116419" cy="72580"/>
            </a:xfrm>
            <a:prstGeom prst="rect">
              <a:avLst/>
            </a:prstGeom>
          </p:spPr>
        </p:pic>
        <p:sp>
          <p:nvSpPr>
            <p:cNvPr id="9" name="object 9"/>
            <p:cNvSpPr/>
            <p:nvPr/>
          </p:nvSpPr>
          <p:spPr>
            <a:xfrm>
              <a:off x="6917436" y="4459223"/>
              <a:ext cx="31115" cy="45720"/>
            </a:xfrm>
            <a:custGeom>
              <a:avLst/>
              <a:gdLst/>
              <a:ahLst/>
              <a:cxnLst/>
              <a:rect l="l" t="t" r="r" b="b"/>
              <a:pathLst>
                <a:path w="31115" h="45720">
                  <a:moveTo>
                    <a:pt x="4571" y="45719"/>
                  </a:moveTo>
                  <a:lnTo>
                    <a:pt x="4571" y="19811"/>
                  </a:lnTo>
                  <a:lnTo>
                    <a:pt x="0" y="10667"/>
                  </a:lnTo>
                  <a:lnTo>
                    <a:pt x="4571" y="4571"/>
                  </a:lnTo>
                  <a:lnTo>
                    <a:pt x="9143" y="0"/>
                  </a:lnTo>
                  <a:lnTo>
                    <a:pt x="9143" y="3047"/>
                  </a:lnTo>
                  <a:lnTo>
                    <a:pt x="15239" y="4571"/>
                  </a:lnTo>
                  <a:lnTo>
                    <a:pt x="20835" y="8096"/>
                  </a:lnTo>
                  <a:lnTo>
                    <a:pt x="26860" y="13334"/>
                  </a:lnTo>
                  <a:lnTo>
                    <a:pt x="30884" y="19145"/>
                  </a:lnTo>
                  <a:lnTo>
                    <a:pt x="30479" y="24383"/>
                  </a:lnTo>
                  <a:lnTo>
                    <a:pt x="26074" y="28694"/>
                  </a:lnTo>
                  <a:lnTo>
                    <a:pt x="20383" y="32575"/>
                  </a:lnTo>
                  <a:lnTo>
                    <a:pt x="14406" y="36171"/>
                  </a:lnTo>
                  <a:lnTo>
                    <a:pt x="9143" y="39623"/>
                  </a:lnTo>
                  <a:lnTo>
                    <a:pt x="4571" y="45719"/>
                  </a:lnTo>
                  <a:close/>
                </a:path>
              </a:pathLst>
            </a:custGeom>
            <a:solidFill>
              <a:srgbClr val="F6CDCA"/>
            </a:solidFill>
          </p:spPr>
          <p:txBody>
            <a:bodyPr wrap="square" lIns="0" tIns="0" rIns="0" bIns="0" rtlCol="0"/>
            <a:lstStyle/>
            <a:p>
              <a:endParaRPr sz="1632"/>
            </a:p>
          </p:txBody>
        </p:sp>
        <p:sp>
          <p:nvSpPr>
            <p:cNvPr id="10" name="object 10"/>
            <p:cNvSpPr/>
            <p:nvPr/>
          </p:nvSpPr>
          <p:spPr>
            <a:xfrm>
              <a:off x="6917436" y="4459223"/>
              <a:ext cx="31115" cy="45720"/>
            </a:xfrm>
            <a:custGeom>
              <a:avLst/>
              <a:gdLst/>
              <a:ahLst/>
              <a:cxnLst/>
              <a:rect l="l" t="t" r="r" b="b"/>
              <a:pathLst>
                <a:path w="31115" h="45720">
                  <a:moveTo>
                    <a:pt x="30479" y="24383"/>
                  </a:moveTo>
                  <a:lnTo>
                    <a:pt x="9143" y="3047"/>
                  </a:lnTo>
                  <a:lnTo>
                    <a:pt x="9143" y="0"/>
                  </a:lnTo>
                  <a:lnTo>
                    <a:pt x="4571" y="4571"/>
                  </a:lnTo>
                  <a:lnTo>
                    <a:pt x="0" y="10667"/>
                  </a:lnTo>
                  <a:lnTo>
                    <a:pt x="4571" y="19811"/>
                  </a:lnTo>
                  <a:lnTo>
                    <a:pt x="4571" y="27431"/>
                  </a:lnTo>
                  <a:lnTo>
                    <a:pt x="4571" y="35051"/>
                  </a:lnTo>
                  <a:lnTo>
                    <a:pt x="4571" y="45719"/>
                  </a:lnTo>
                  <a:lnTo>
                    <a:pt x="9143" y="39623"/>
                  </a:lnTo>
                  <a:lnTo>
                    <a:pt x="14406" y="36171"/>
                  </a:lnTo>
                  <a:lnTo>
                    <a:pt x="20383" y="32575"/>
                  </a:lnTo>
                  <a:lnTo>
                    <a:pt x="26074" y="28694"/>
                  </a:lnTo>
                  <a:lnTo>
                    <a:pt x="30479" y="24383"/>
                  </a:lnTo>
                </a:path>
              </a:pathLst>
            </a:custGeom>
            <a:ln w="3175">
              <a:solidFill>
                <a:srgbClr val="BFBFBF"/>
              </a:solidFill>
            </a:ln>
          </p:spPr>
          <p:txBody>
            <a:bodyPr wrap="square" lIns="0" tIns="0" rIns="0" bIns="0" rtlCol="0"/>
            <a:lstStyle/>
            <a:p>
              <a:endParaRPr sz="1632"/>
            </a:p>
          </p:txBody>
        </p:sp>
        <p:pic>
          <p:nvPicPr>
            <p:cNvPr id="11" name="object 11"/>
            <p:cNvPicPr/>
            <p:nvPr/>
          </p:nvPicPr>
          <p:blipFill>
            <a:blip r:embed="rId5" cstate="print"/>
            <a:stretch>
              <a:fillRect/>
            </a:stretch>
          </p:blipFill>
          <p:spPr>
            <a:xfrm>
              <a:off x="121919" y="1394460"/>
              <a:ext cx="533400" cy="1053083"/>
            </a:xfrm>
            <a:prstGeom prst="rect">
              <a:avLst/>
            </a:prstGeom>
          </p:spPr>
        </p:pic>
        <p:pic>
          <p:nvPicPr>
            <p:cNvPr id="12" name="object 12"/>
            <p:cNvPicPr/>
            <p:nvPr/>
          </p:nvPicPr>
          <p:blipFill>
            <a:blip r:embed="rId6" cstate="print"/>
            <a:stretch>
              <a:fillRect/>
            </a:stretch>
          </p:blipFill>
          <p:spPr>
            <a:xfrm>
              <a:off x="4384548" y="4514040"/>
              <a:ext cx="256174" cy="432863"/>
            </a:xfrm>
            <a:prstGeom prst="rect">
              <a:avLst/>
            </a:prstGeom>
          </p:spPr>
        </p:pic>
        <p:pic>
          <p:nvPicPr>
            <p:cNvPr id="13" name="object 13"/>
            <p:cNvPicPr/>
            <p:nvPr/>
          </p:nvPicPr>
          <p:blipFill>
            <a:blip r:embed="rId7" cstate="print"/>
            <a:stretch>
              <a:fillRect/>
            </a:stretch>
          </p:blipFill>
          <p:spPr>
            <a:xfrm>
              <a:off x="492251" y="1394340"/>
              <a:ext cx="10108692" cy="5778603"/>
            </a:xfrm>
            <a:prstGeom prst="rect">
              <a:avLst/>
            </a:prstGeom>
          </p:spPr>
        </p:pic>
        <p:pic>
          <p:nvPicPr>
            <p:cNvPr id="14" name="object 14"/>
            <p:cNvPicPr/>
            <p:nvPr/>
          </p:nvPicPr>
          <p:blipFill>
            <a:blip r:embed="rId8" cstate="print"/>
            <a:stretch>
              <a:fillRect/>
            </a:stretch>
          </p:blipFill>
          <p:spPr>
            <a:xfrm>
              <a:off x="278892" y="2528316"/>
              <a:ext cx="321563" cy="178308"/>
            </a:xfrm>
            <a:prstGeom prst="rect">
              <a:avLst/>
            </a:prstGeom>
          </p:spPr>
        </p:pic>
        <p:pic>
          <p:nvPicPr>
            <p:cNvPr id="15" name="object 15"/>
            <p:cNvPicPr/>
            <p:nvPr/>
          </p:nvPicPr>
          <p:blipFill>
            <a:blip r:embed="rId9" cstate="print"/>
            <a:stretch>
              <a:fillRect/>
            </a:stretch>
          </p:blipFill>
          <p:spPr>
            <a:xfrm>
              <a:off x="2295144" y="1536763"/>
              <a:ext cx="614171" cy="148780"/>
            </a:xfrm>
            <a:prstGeom prst="rect">
              <a:avLst/>
            </a:prstGeom>
          </p:spPr>
        </p:pic>
        <p:sp>
          <p:nvSpPr>
            <p:cNvPr id="16" name="object 16"/>
            <p:cNvSpPr/>
            <p:nvPr/>
          </p:nvSpPr>
          <p:spPr>
            <a:xfrm>
              <a:off x="3304555" y="1607248"/>
              <a:ext cx="36195" cy="13970"/>
            </a:xfrm>
            <a:custGeom>
              <a:avLst/>
              <a:gdLst/>
              <a:ahLst/>
              <a:cxnLst/>
              <a:rect l="l" t="t" r="r" b="b"/>
              <a:pathLst>
                <a:path w="36195" h="13969">
                  <a:moveTo>
                    <a:pt x="9429" y="13454"/>
                  </a:moveTo>
                  <a:lnTo>
                    <a:pt x="2143" y="11430"/>
                  </a:lnTo>
                  <a:lnTo>
                    <a:pt x="0" y="7405"/>
                  </a:lnTo>
                  <a:lnTo>
                    <a:pt x="5572" y="2095"/>
                  </a:lnTo>
                  <a:lnTo>
                    <a:pt x="16335" y="0"/>
                  </a:lnTo>
                  <a:lnTo>
                    <a:pt x="27670" y="190"/>
                  </a:lnTo>
                  <a:lnTo>
                    <a:pt x="35575" y="2095"/>
                  </a:lnTo>
                  <a:lnTo>
                    <a:pt x="36052" y="5143"/>
                  </a:lnTo>
                  <a:lnTo>
                    <a:pt x="28432" y="8191"/>
                  </a:lnTo>
                  <a:lnTo>
                    <a:pt x="19288" y="12763"/>
                  </a:lnTo>
                  <a:lnTo>
                    <a:pt x="9429" y="13454"/>
                  </a:lnTo>
                  <a:close/>
                </a:path>
              </a:pathLst>
            </a:custGeom>
            <a:solidFill>
              <a:srgbClr val="F6CDCA"/>
            </a:solidFill>
          </p:spPr>
          <p:txBody>
            <a:bodyPr wrap="square" lIns="0" tIns="0" rIns="0" bIns="0" rtlCol="0"/>
            <a:lstStyle/>
            <a:p>
              <a:endParaRPr sz="1632"/>
            </a:p>
          </p:txBody>
        </p:sp>
        <p:sp>
          <p:nvSpPr>
            <p:cNvPr id="17" name="object 17"/>
            <p:cNvSpPr/>
            <p:nvPr/>
          </p:nvSpPr>
          <p:spPr>
            <a:xfrm>
              <a:off x="3304555" y="1607248"/>
              <a:ext cx="36195" cy="13970"/>
            </a:xfrm>
            <a:custGeom>
              <a:avLst/>
              <a:gdLst/>
              <a:ahLst/>
              <a:cxnLst/>
              <a:rect l="l" t="t" r="r" b="b"/>
              <a:pathLst>
                <a:path w="36195" h="13969">
                  <a:moveTo>
                    <a:pt x="19288" y="12763"/>
                  </a:moveTo>
                  <a:lnTo>
                    <a:pt x="9429" y="13454"/>
                  </a:lnTo>
                  <a:lnTo>
                    <a:pt x="2143" y="11429"/>
                  </a:lnTo>
                  <a:lnTo>
                    <a:pt x="0" y="7405"/>
                  </a:lnTo>
                  <a:lnTo>
                    <a:pt x="5572" y="2095"/>
                  </a:lnTo>
                  <a:lnTo>
                    <a:pt x="16335" y="0"/>
                  </a:lnTo>
                  <a:lnTo>
                    <a:pt x="27670" y="190"/>
                  </a:lnTo>
                  <a:lnTo>
                    <a:pt x="35575" y="2095"/>
                  </a:lnTo>
                  <a:lnTo>
                    <a:pt x="36052" y="5143"/>
                  </a:lnTo>
                  <a:lnTo>
                    <a:pt x="28432" y="8191"/>
                  </a:lnTo>
                  <a:lnTo>
                    <a:pt x="19288" y="12763"/>
                  </a:lnTo>
                </a:path>
              </a:pathLst>
            </a:custGeom>
            <a:ln w="3175">
              <a:solidFill>
                <a:srgbClr val="BFBFBF"/>
              </a:solidFill>
            </a:ln>
          </p:spPr>
          <p:txBody>
            <a:bodyPr wrap="square" lIns="0" tIns="0" rIns="0" bIns="0" rtlCol="0"/>
            <a:lstStyle/>
            <a:p>
              <a:endParaRPr sz="1632"/>
            </a:p>
          </p:txBody>
        </p:sp>
        <p:pic>
          <p:nvPicPr>
            <p:cNvPr id="18" name="object 18"/>
            <p:cNvPicPr/>
            <p:nvPr/>
          </p:nvPicPr>
          <p:blipFill>
            <a:blip r:embed="rId10" cstate="print"/>
            <a:stretch>
              <a:fillRect/>
            </a:stretch>
          </p:blipFill>
          <p:spPr>
            <a:xfrm>
              <a:off x="7435596" y="3852672"/>
              <a:ext cx="441959" cy="300227"/>
            </a:xfrm>
            <a:prstGeom prst="rect">
              <a:avLst/>
            </a:prstGeom>
          </p:spPr>
        </p:pic>
        <p:sp>
          <p:nvSpPr>
            <p:cNvPr id="19" name="object 19"/>
            <p:cNvSpPr/>
            <p:nvPr/>
          </p:nvSpPr>
          <p:spPr>
            <a:xfrm>
              <a:off x="7437119" y="3855719"/>
              <a:ext cx="441959" cy="299085"/>
            </a:xfrm>
            <a:custGeom>
              <a:avLst/>
              <a:gdLst/>
              <a:ahLst/>
              <a:cxnLst/>
              <a:rect l="l" t="t" r="r" b="b"/>
              <a:pathLst>
                <a:path w="441959" h="299085">
                  <a:moveTo>
                    <a:pt x="0" y="0"/>
                  </a:moveTo>
                  <a:lnTo>
                    <a:pt x="441960" y="0"/>
                  </a:lnTo>
                  <a:lnTo>
                    <a:pt x="441960" y="298704"/>
                  </a:lnTo>
                  <a:lnTo>
                    <a:pt x="0" y="298704"/>
                  </a:lnTo>
                  <a:lnTo>
                    <a:pt x="0" y="0"/>
                  </a:lnTo>
                  <a:close/>
                </a:path>
              </a:pathLst>
            </a:custGeom>
            <a:ln w="10668">
              <a:solidFill>
                <a:srgbClr val="BFBFBF"/>
              </a:solidFill>
            </a:ln>
          </p:spPr>
          <p:txBody>
            <a:bodyPr wrap="square" lIns="0" tIns="0" rIns="0" bIns="0" rtlCol="0"/>
            <a:lstStyle/>
            <a:p>
              <a:endParaRPr sz="1632"/>
            </a:p>
          </p:txBody>
        </p:sp>
        <p:pic>
          <p:nvPicPr>
            <p:cNvPr id="20" name="object 20"/>
            <p:cNvPicPr/>
            <p:nvPr/>
          </p:nvPicPr>
          <p:blipFill>
            <a:blip r:embed="rId11" cstate="print"/>
            <a:stretch>
              <a:fillRect/>
            </a:stretch>
          </p:blipFill>
          <p:spPr>
            <a:xfrm>
              <a:off x="440436" y="2151888"/>
              <a:ext cx="445007" cy="301751"/>
            </a:xfrm>
            <a:prstGeom prst="rect">
              <a:avLst/>
            </a:prstGeom>
          </p:spPr>
        </p:pic>
        <p:sp>
          <p:nvSpPr>
            <p:cNvPr id="21" name="object 21"/>
            <p:cNvSpPr/>
            <p:nvPr/>
          </p:nvSpPr>
          <p:spPr>
            <a:xfrm>
              <a:off x="441960" y="2154936"/>
              <a:ext cx="441959" cy="299085"/>
            </a:xfrm>
            <a:custGeom>
              <a:avLst/>
              <a:gdLst/>
              <a:ahLst/>
              <a:cxnLst/>
              <a:rect l="l" t="t" r="r" b="b"/>
              <a:pathLst>
                <a:path w="441959" h="299085">
                  <a:moveTo>
                    <a:pt x="0" y="0"/>
                  </a:moveTo>
                  <a:lnTo>
                    <a:pt x="441960" y="0"/>
                  </a:lnTo>
                  <a:lnTo>
                    <a:pt x="441960" y="298704"/>
                  </a:lnTo>
                  <a:lnTo>
                    <a:pt x="0" y="298704"/>
                  </a:lnTo>
                  <a:lnTo>
                    <a:pt x="0" y="0"/>
                  </a:lnTo>
                  <a:close/>
                </a:path>
              </a:pathLst>
            </a:custGeom>
            <a:ln w="10668">
              <a:solidFill>
                <a:srgbClr val="BFBFBF"/>
              </a:solidFill>
            </a:ln>
          </p:spPr>
          <p:txBody>
            <a:bodyPr wrap="square" lIns="0" tIns="0" rIns="0" bIns="0" rtlCol="0"/>
            <a:lstStyle/>
            <a:p>
              <a:endParaRPr sz="1632"/>
            </a:p>
          </p:txBody>
        </p:sp>
        <p:pic>
          <p:nvPicPr>
            <p:cNvPr id="22" name="object 22"/>
            <p:cNvPicPr/>
            <p:nvPr/>
          </p:nvPicPr>
          <p:blipFill>
            <a:blip r:embed="rId12" cstate="print"/>
            <a:stretch>
              <a:fillRect/>
            </a:stretch>
          </p:blipFill>
          <p:spPr>
            <a:xfrm>
              <a:off x="3809999" y="1171956"/>
              <a:ext cx="446532" cy="295656"/>
            </a:xfrm>
            <a:prstGeom prst="rect">
              <a:avLst/>
            </a:prstGeom>
          </p:spPr>
        </p:pic>
        <p:sp>
          <p:nvSpPr>
            <p:cNvPr id="23" name="object 23"/>
            <p:cNvSpPr/>
            <p:nvPr/>
          </p:nvSpPr>
          <p:spPr>
            <a:xfrm>
              <a:off x="3814572" y="1171956"/>
              <a:ext cx="441959" cy="299085"/>
            </a:xfrm>
            <a:custGeom>
              <a:avLst/>
              <a:gdLst/>
              <a:ahLst/>
              <a:cxnLst/>
              <a:rect l="l" t="t" r="r" b="b"/>
              <a:pathLst>
                <a:path w="441960" h="299084">
                  <a:moveTo>
                    <a:pt x="0" y="0"/>
                  </a:moveTo>
                  <a:lnTo>
                    <a:pt x="441959" y="0"/>
                  </a:lnTo>
                  <a:lnTo>
                    <a:pt x="441959" y="298703"/>
                  </a:lnTo>
                  <a:lnTo>
                    <a:pt x="0" y="298703"/>
                  </a:lnTo>
                  <a:lnTo>
                    <a:pt x="0" y="0"/>
                  </a:lnTo>
                  <a:close/>
                </a:path>
              </a:pathLst>
            </a:custGeom>
            <a:ln w="10668">
              <a:solidFill>
                <a:srgbClr val="BFBFBF"/>
              </a:solidFill>
            </a:ln>
          </p:spPr>
          <p:txBody>
            <a:bodyPr wrap="square" lIns="0" tIns="0" rIns="0" bIns="0" rtlCol="0"/>
            <a:lstStyle/>
            <a:p>
              <a:endParaRPr sz="1632"/>
            </a:p>
          </p:txBody>
        </p:sp>
        <p:pic>
          <p:nvPicPr>
            <p:cNvPr id="25" name="object 25"/>
            <p:cNvPicPr/>
            <p:nvPr/>
          </p:nvPicPr>
          <p:blipFill>
            <a:blip r:embed="rId13" cstate="print"/>
            <a:stretch>
              <a:fillRect/>
            </a:stretch>
          </p:blipFill>
          <p:spPr>
            <a:xfrm>
              <a:off x="4297680" y="909827"/>
              <a:ext cx="3317748" cy="2807207"/>
            </a:xfrm>
            <a:prstGeom prst="rect">
              <a:avLst/>
            </a:prstGeom>
          </p:spPr>
        </p:pic>
        <p:sp>
          <p:nvSpPr>
            <p:cNvPr id="26" name="object 26"/>
            <p:cNvSpPr/>
            <p:nvPr/>
          </p:nvSpPr>
          <p:spPr>
            <a:xfrm>
              <a:off x="4297680" y="912875"/>
              <a:ext cx="3314700" cy="2804160"/>
            </a:xfrm>
            <a:custGeom>
              <a:avLst/>
              <a:gdLst/>
              <a:ahLst/>
              <a:cxnLst/>
              <a:rect l="l" t="t" r="r" b="b"/>
              <a:pathLst>
                <a:path w="3314700" h="2804160">
                  <a:moveTo>
                    <a:pt x="4571" y="0"/>
                  </a:moveTo>
                  <a:lnTo>
                    <a:pt x="4571" y="2804159"/>
                  </a:lnTo>
                </a:path>
                <a:path w="3314700" h="2804160">
                  <a:moveTo>
                    <a:pt x="3311651" y="0"/>
                  </a:moveTo>
                  <a:lnTo>
                    <a:pt x="3311651" y="2804159"/>
                  </a:lnTo>
                </a:path>
                <a:path w="3314700" h="2804160">
                  <a:moveTo>
                    <a:pt x="0" y="3048"/>
                  </a:moveTo>
                  <a:lnTo>
                    <a:pt x="3314699" y="3048"/>
                  </a:lnTo>
                </a:path>
              </a:pathLst>
            </a:custGeom>
            <a:ln w="6096">
              <a:solidFill>
                <a:srgbClr val="000000"/>
              </a:solidFill>
            </a:ln>
          </p:spPr>
          <p:txBody>
            <a:bodyPr wrap="square" lIns="0" tIns="0" rIns="0" bIns="0" rtlCol="0"/>
            <a:lstStyle/>
            <a:p>
              <a:endParaRPr sz="1632"/>
            </a:p>
          </p:txBody>
        </p:sp>
      </p:grpSp>
      <p:pic>
        <p:nvPicPr>
          <p:cNvPr id="34" name="object 34"/>
          <p:cNvPicPr/>
          <p:nvPr/>
        </p:nvPicPr>
        <p:blipFill>
          <a:blip r:embed="rId14" cstate="print"/>
          <a:stretch>
            <a:fillRect/>
          </a:stretch>
        </p:blipFill>
        <p:spPr>
          <a:xfrm>
            <a:off x="4394340" y="3432800"/>
            <a:ext cx="400769" cy="269483"/>
          </a:xfrm>
          <a:prstGeom prst="rect">
            <a:avLst/>
          </a:prstGeom>
        </p:spPr>
      </p:pic>
      <p:sp>
        <p:nvSpPr>
          <p:cNvPr id="35" name="object 35"/>
          <p:cNvSpPr txBox="1"/>
          <p:nvPr/>
        </p:nvSpPr>
        <p:spPr>
          <a:xfrm>
            <a:off x="5151658" y="823162"/>
            <a:ext cx="2993681" cy="161632"/>
          </a:xfrm>
          <a:prstGeom prst="rect">
            <a:avLst/>
          </a:prstGeom>
        </p:spPr>
        <p:txBody>
          <a:bodyPr vert="horz" wrap="square" lIns="0" tIns="14971" rIns="0" bIns="0" rtlCol="0">
            <a:spAutoFit/>
          </a:bodyPr>
          <a:lstStyle/>
          <a:p>
            <a:pPr marL="32822">
              <a:spcBef>
                <a:spcPts val="118"/>
              </a:spcBef>
            </a:pPr>
            <a:r>
              <a:rPr sz="952" dirty="0">
                <a:latin typeface="Meiryo UI"/>
                <a:cs typeface="Meiryo UI"/>
              </a:rPr>
              <a:t>KARAT-</a:t>
            </a:r>
            <a:r>
              <a:rPr sz="952" spc="-23" dirty="0">
                <a:latin typeface="Meiryo UI"/>
                <a:cs typeface="Meiryo UI"/>
              </a:rPr>
              <a:t>45</a:t>
            </a:r>
            <a:endParaRPr sz="952">
              <a:latin typeface="Meiryo UI"/>
              <a:cs typeface="Meiryo UI"/>
            </a:endParaRPr>
          </a:p>
        </p:txBody>
      </p:sp>
      <p:sp>
        <p:nvSpPr>
          <p:cNvPr id="36" name="object 36"/>
          <p:cNvSpPr txBox="1"/>
          <p:nvPr/>
        </p:nvSpPr>
        <p:spPr>
          <a:xfrm>
            <a:off x="5148894" y="979813"/>
            <a:ext cx="2998863" cy="148623"/>
          </a:xfrm>
          <a:prstGeom prst="rect">
            <a:avLst/>
          </a:prstGeom>
          <a:ln w="6096">
            <a:solidFill>
              <a:srgbClr val="000000"/>
            </a:solidFill>
          </a:ln>
        </p:spPr>
        <p:txBody>
          <a:bodyPr vert="horz" wrap="square" lIns="0" tIns="7486" rIns="0" bIns="0" rtlCol="0">
            <a:spAutoFit/>
          </a:bodyPr>
          <a:lstStyle/>
          <a:p>
            <a:pPr marL="35701">
              <a:lnSpc>
                <a:spcPts val="1115"/>
              </a:lnSpc>
              <a:spcBef>
                <a:spcPts val="59"/>
              </a:spcBef>
            </a:pPr>
            <a:r>
              <a:rPr sz="952" dirty="0">
                <a:latin typeface="Meiryo UI"/>
                <a:cs typeface="Meiryo UI"/>
              </a:rPr>
              <a:t>KARAT-</a:t>
            </a:r>
            <a:r>
              <a:rPr sz="952" spc="-23" dirty="0">
                <a:latin typeface="Meiryo UI"/>
                <a:cs typeface="Meiryo UI"/>
              </a:rPr>
              <a:t>100</a:t>
            </a:r>
            <a:endParaRPr sz="952">
              <a:latin typeface="Meiryo UI"/>
              <a:cs typeface="Meiryo UI"/>
            </a:endParaRPr>
          </a:p>
        </p:txBody>
      </p:sp>
      <p:sp>
        <p:nvSpPr>
          <p:cNvPr id="37" name="object 37"/>
          <p:cNvSpPr txBox="1"/>
          <p:nvPr/>
        </p:nvSpPr>
        <p:spPr>
          <a:xfrm>
            <a:off x="5148894" y="1129065"/>
            <a:ext cx="2998863" cy="148623"/>
          </a:xfrm>
          <a:prstGeom prst="rect">
            <a:avLst/>
          </a:prstGeom>
          <a:ln w="6096">
            <a:solidFill>
              <a:srgbClr val="000000"/>
            </a:solidFill>
          </a:ln>
        </p:spPr>
        <p:txBody>
          <a:bodyPr vert="horz" wrap="square" lIns="0" tIns="7486" rIns="0" bIns="0" rtlCol="0">
            <a:spAutoFit/>
          </a:bodyPr>
          <a:lstStyle/>
          <a:p>
            <a:pPr marL="35701">
              <a:lnSpc>
                <a:spcPts val="1115"/>
              </a:lnSpc>
              <a:spcBef>
                <a:spcPts val="59"/>
              </a:spcBef>
            </a:pPr>
            <a:r>
              <a:rPr sz="952" dirty="0">
                <a:latin typeface="Meiryo UI"/>
                <a:cs typeface="Meiryo UI"/>
              </a:rPr>
              <a:t>VK-</a:t>
            </a:r>
            <a:r>
              <a:rPr sz="952" spc="-23" dirty="0">
                <a:latin typeface="Meiryo UI"/>
                <a:cs typeface="Meiryo UI"/>
              </a:rPr>
              <a:t>300</a:t>
            </a:r>
            <a:endParaRPr sz="952">
              <a:latin typeface="Meiryo UI"/>
              <a:cs typeface="Meiryo UI"/>
            </a:endParaRPr>
          </a:p>
        </p:txBody>
      </p:sp>
      <p:sp>
        <p:nvSpPr>
          <p:cNvPr id="38" name="object 38"/>
          <p:cNvSpPr txBox="1"/>
          <p:nvPr/>
        </p:nvSpPr>
        <p:spPr>
          <a:xfrm>
            <a:off x="5148894" y="1278317"/>
            <a:ext cx="2998863" cy="148623"/>
          </a:xfrm>
          <a:prstGeom prst="rect">
            <a:avLst/>
          </a:prstGeom>
          <a:ln w="6096">
            <a:solidFill>
              <a:srgbClr val="000000"/>
            </a:solidFill>
          </a:ln>
        </p:spPr>
        <p:txBody>
          <a:bodyPr vert="horz" wrap="square" lIns="0" tIns="7486" rIns="0" bIns="0" rtlCol="0">
            <a:spAutoFit/>
          </a:bodyPr>
          <a:lstStyle/>
          <a:p>
            <a:pPr marL="35701">
              <a:lnSpc>
                <a:spcPts val="1115"/>
              </a:lnSpc>
              <a:spcBef>
                <a:spcPts val="59"/>
              </a:spcBef>
            </a:pPr>
            <a:r>
              <a:rPr sz="952" dirty="0">
                <a:latin typeface="Meiryo UI"/>
                <a:cs typeface="Meiryo UI"/>
              </a:rPr>
              <a:t>RITM-</a:t>
            </a:r>
            <a:r>
              <a:rPr sz="952" spc="-23" dirty="0">
                <a:latin typeface="Meiryo UI"/>
                <a:cs typeface="Meiryo UI"/>
              </a:rPr>
              <a:t>200</a:t>
            </a:r>
            <a:endParaRPr sz="952">
              <a:latin typeface="Meiryo UI"/>
              <a:cs typeface="Meiryo UI"/>
            </a:endParaRPr>
          </a:p>
        </p:txBody>
      </p:sp>
      <p:sp>
        <p:nvSpPr>
          <p:cNvPr id="39" name="object 39"/>
          <p:cNvSpPr txBox="1"/>
          <p:nvPr/>
        </p:nvSpPr>
        <p:spPr>
          <a:xfrm>
            <a:off x="5148894" y="1427569"/>
            <a:ext cx="2998863" cy="148623"/>
          </a:xfrm>
          <a:prstGeom prst="rect">
            <a:avLst/>
          </a:prstGeom>
          <a:ln w="6096">
            <a:solidFill>
              <a:srgbClr val="000000"/>
            </a:solidFill>
          </a:ln>
        </p:spPr>
        <p:txBody>
          <a:bodyPr vert="horz" wrap="square" lIns="0" tIns="7486" rIns="0" bIns="0" rtlCol="0">
            <a:spAutoFit/>
          </a:bodyPr>
          <a:lstStyle/>
          <a:p>
            <a:pPr marL="35701">
              <a:lnSpc>
                <a:spcPts val="1115"/>
              </a:lnSpc>
              <a:spcBef>
                <a:spcPts val="59"/>
              </a:spcBef>
            </a:pPr>
            <a:r>
              <a:rPr sz="952" dirty="0">
                <a:latin typeface="Meiryo UI"/>
                <a:cs typeface="Meiryo UI"/>
              </a:rPr>
              <a:t>RUTA-</a:t>
            </a:r>
            <a:r>
              <a:rPr sz="952" spc="-23" dirty="0">
                <a:latin typeface="Meiryo UI"/>
                <a:cs typeface="Meiryo UI"/>
              </a:rPr>
              <a:t>70</a:t>
            </a:r>
            <a:endParaRPr sz="952">
              <a:latin typeface="Meiryo UI"/>
              <a:cs typeface="Meiryo UI"/>
            </a:endParaRPr>
          </a:p>
        </p:txBody>
      </p:sp>
      <p:sp>
        <p:nvSpPr>
          <p:cNvPr id="40" name="object 40"/>
          <p:cNvSpPr txBox="1"/>
          <p:nvPr/>
        </p:nvSpPr>
        <p:spPr>
          <a:xfrm>
            <a:off x="5148894" y="1576821"/>
            <a:ext cx="2998863" cy="148623"/>
          </a:xfrm>
          <a:prstGeom prst="rect">
            <a:avLst/>
          </a:prstGeom>
          <a:ln w="6096">
            <a:solidFill>
              <a:srgbClr val="000000"/>
            </a:solidFill>
          </a:ln>
        </p:spPr>
        <p:txBody>
          <a:bodyPr vert="horz" wrap="square" lIns="0" tIns="7486" rIns="0" bIns="0" rtlCol="0">
            <a:spAutoFit/>
          </a:bodyPr>
          <a:lstStyle/>
          <a:p>
            <a:pPr marL="35701">
              <a:lnSpc>
                <a:spcPts val="1115"/>
              </a:lnSpc>
              <a:spcBef>
                <a:spcPts val="59"/>
              </a:spcBef>
            </a:pPr>
            <a:r>
              <a:rPr sz="952" dirty="0">
                <a:latin typeface="Meiryo UI"/>
                <a:cs typeface="Meiryo UI"/>
              </a:rPr>
              <a:t>ABV-</a:t>
            </a:r>
            <a:r>
              <a:rPr sz="952" spc="-23" dirty="0">
                <a:latin typeface="Meiryo UI"/>
                <a:cs typeface="Meiryo UI"/>
              </a:rPr>
              <a:t>6E</a:t>
            </a:r>
            <a:endParaRPr sz="952">
              <a:latin typeface="Meiryo UI"/>
              <a:cs typeface="Meiryo UI"/>
            </a:endParaRPr>
          </a:p>
        </p:txBody>
      </p:sp>
      <p:sp>
        <p:nvSpPr>
          <p:cNvPr id="41" name="object 41"/>
          <p:cNvSpPr txBox="1"/>
          <p:nvPr/>
        </p:nvSpPr>
        <p:spPr>
          <a:xfrm>
            <a:off x="5148894" y="1726074"/>
            <a:ext cx="2998863" cy="148623"/>
          </a:xfrm>
          <a:prstGeom prst="rect">
            <a:avLst/>
          </a:prstGeom>
          <a:ln w="6096">
            <a:solidFill>
              <a:srgbClr val="000000"/>
            </a:solidFill>
          </a:ln>
        </p:spPr>
        <p:txBody>
          <a:bodyPr vert="horz" wrap="square" lIns="0" tIns="7486" rIns="0" bIns="0" rtlCol="0">
            <a:spAutoFit/>
          </a:bodyPr>
          <a:lstStyle/>
          <a:p>
            <a:pPr marL="35701">
              <a:lnSpc>
                <a:spcPts val="1115"/>
              </a:lnSpc>
              <a:spcBef>
                <a:spcPts val="59"/>
              </a:spcBef>
            </a:pPr>
            <a:r>
              <a:rPr sz="952" dirty="0">
                <a:latin typeface="Meiryo UI"/>
                <a:cs typeface="Meiryo UI"/>
              </a:rPr>
              <a:t>KLT-</a:t>
            </a:r>
            <a:r>
              <a:rPr sz="952" spc="-23" dirty="0">
                <a:latin typeface="Meiryo UI"/>
                <a:cs typeface="Meiryo UI"/>
              </a:rPr>
              <a:t>40S</a:t>
            </a:r>
            <a:endParaRPr sz="952">
              <a:latin typeface="Meiryo UI"/>
              <a:cs typeface="Meiryo UI"/>
            </a:endParaRPr>
          </a:p>
        </p:txBody>
      </p:sp>
      <p:sp>
        <p:nvSpPr>
          <p:cNvPr id="42" name="object 42"/>
          <p:cNvSpPr txBox="1"/>
          <p:nvPr/>
        </p:nvSpPr>
        <p:spPr>
          <a:xfrm>
            <a:off x="5148894" y="1875325"/>
            <a:ext cx="2998863" cy="146878"/>
          </a:xfrm>
          <a:prstGeom prst="rect">
            <a:avLst/>
          </a:prstGeom>
          <a:ln w="6096">
            <a:solidFill>
              <a:srgbClr val="000000"/>
            </a:solidFill>
          </a:ln>
        </p:spPr>
        <p:txBody>
          <a:bodyPr vert="horz" wrap="square" lIns="0" tIns="5758" rIns="0" bIns="0" rtlCol="0">
            <a:spAutoFit/>
          </a:bodyPr>
          <a:lstStyle/>
          <a:p>
            <a:pPr marL="35701">
              <a:lnSpc>
                <a:spcPts val="1124"/>
              </a:lnSpc>
              <a:spcBef>
                <a:spcPts val="45"/>
              </a:spcBef>
            </a:pPr>
            <a:r>
              <a:rPr sz="952" dirty="0">
                <a:latin typeface="Meiryo UI"/>
                <a:cs typeface="Meiryo UI"/>
              </a:rPr>
              <a:t>RITM-</a:t>
            </a:r>
            <a:r>
              <a:rPr sz="952" spc="-18" dirty="0">
                <a:latin typeface="Meiryo UI"/>
                <a:cs typeface="Meiryo UI"/>
              </a:rPr>
              <a:t>200M</a:t>
            </a:r>
            <a:endParaRPr sz="952">
              <a:latin typeface="Meiryo UI"/>
              <a:cs typeface="Meiryo UI"/>
            </a:endParaRPr>
          </a:p>
        </p:txBody>
      </p:sp>
      <p:sp>
        <p:nvSpPr>
          <p:cNvPr id="43" name="object 43"/>
          <p:cNvSpPr txBox="1"/>
          <p:nvPr/>
        </p:nvSpPr>
        <p:spPr>
          <a:xfrm>
            <a:off x="5148894" y="2024579"/>
            <a:ext cx="2998863" cy="146878"/>
          </a:xfrm>
          <a:prstGeom prst="rect">
            <a:avLst/>
          </a:prstGeom>
          <a:ln w="6096">
            <a:solidFill>
              <a:srgbClr val="000000"/>
            </a:solidFill>
          </a:ln>
        </p:spPr>
        <p:txBody>
          <a:bodyPr vert="horz" wrap="square" lIns="0" tIns="5758" rIns="0" bIns="0" rtlCol="0">
            <a:spAutoFit/>
          </a:bodyPr>
          <a:lstStyle/>
          <a:p>
            <a:pPr marL="35701">
              <a:lnSpc>
                <a:spcPts val="1124"/>
              </a:lnSpc>
              <a:spcBef>
                <a:spcPts val="45"/>
              </a:spcBef>
            </a:pPr>
            <a:r>
              <a:rPr sz="952" dirty="0">
                <a:latin typeface="Meiryo UI"/>
                <a:cs typeface="Meiryo UI"/>
              </a:rPr>
              <a:t>VBER-</a:t>
            </a:r>
            <a:r>
              <a:rPr sz="952" spc="-23" dirty="0">
                <a:latin typeface="Meiryo UI"/>
                <a:cs typeface="Meiryo UI"/>
              </a:rPr>
              <a:t>300</a:t>
            </a:r>
            <a:endParaRPr sz="952">
              <a:latin typeface="Meiryo UI"/>
              <a:cs typeface="Meiryo UI"/>
            </a:endParaRPr>
          </a:p>
        </p:txBody>
      </p:sp>
      <p:sp>
        <p:nvSpPr>
          <p:cNvPr id="44" name="object 44"/>
          <p:cNvSpPr txBox="1"/>
          <p:nvPr/>
        </p:nvSpPr>
        <p:spPr>
          <a:xfrm>
            <a:off x="5148894" y="2173830"/>
            <a:ext cx="2998863" cy="146878"/>
          </a:xfrm>
          <a:prstGeom prst="rect">
            <a:avLst/>
          </a:prstGeom>
          <a:ln w="6096">
            <a:solidFill>
              <a:srgbClr val="000000"/>
            </a:solidFill>
          </a:ln>
        </p:spPr>
        <p:txBody>
          <a:bodyPr vert="horz" wrap="square" lIns="0" tIns="5758" rIns="0" bIns="0" rtlCol="0">
            <a:spAutoFit/>
          </a:bodyPr>
          <a:lstStyle/>
          <a:p>
            <a:pPr marL="35701">
              <a:lnSpc>
                <a:spcPts val="1124"/>
              </a:lnSpc>
              <a:spcBef>
                <a:spcPts val="45"/>
              </a:spcBef>
            </a:pPr>
            <a:r>
              <a:rPr sz="952" spc="-9" dirty="0">
                <a:latin typeface="Meiryo UI"/>
                <a:cs typeface="Meiryo UI"/>
              </a:rPr>
              <a:t>SHELF</a:t>
            </a:r>
            <a:endParaRPr sz="952">
              <a:latin typeface="Meiryo UI"/>
              <a:cs typeface="Meiryo UI"/>
            </a:endParaRPr>
          </a:p>
        </p:txBody>
      </p:sp>
      <p:sp>
        <p:nvSpPr>
          <p:cNvPr id="45" name="object 45"/>
          <p:cNvSpPr txBox="1"/>
          <p:nvPr/>
        </p:nvSpPr>
        <p:spPr>
          <a:xfrm>
            <a:off x="5148894" y="2323082"/>
            <a:ext cx="2998863" cy="147460"/>
          </a:xfrm>
          <a:prstGeom prst="rect">
            <a:avLst/>
          </a:prstGeom>
          <a:ln w="6096">
            <a:solidFill>
              <a:srgbClr val="000000"/>
            </a:solidFill>
          </a:ln>
        </p:spPr>
        <p:txBody>
          <a:bodyPr vert="horz" wrap="square" lIns="0" tIns="6334" rIns="0" bIns="0" rtlCol="0">
            <a:spAutoFit/>
          </a:bodyPr>
          <a:lstStyle/>
          <a:p>
            <a:pPr marL="35701">
              <a:lnSpc>
                <a:spcPts val="1124"/>
              </a:lnSpc>
              <a:spcBef>
                <a:spcPts val="50"/>
              </a:spcBef>
            </a:pPr>
            <a:r>
              <a:rPr sz="952" spc="-9" dirty="0">
                <a:latin typeface="Meiryo UI"/>
                <a:cs typeface="Meiryo UI"/>
              </a:rPr>
              <a:t>ELENA</a:t>
            </a:r>
            <a:endParaRPr sz="952">
              <a:latin typeface="Meiryo UI"/>
              <a:cs typeface="Meiryo UI"/>
            </a:endParaRPr>
          </a:p>
        </p:txBody>
      </p:sp>
      <p:sp>
        <p:nvSpPr>
          <p:cNvPr id="46" name="object 46"/>
          <p:cNvSpPr txBox="1"/>
          <p:nvPr/>
        </p:nvSpPr>
        <p:spPr>
          <a:xfrm>
            <a:off x="5148894" y="2472334"/>
            <a:ext cx="2998863" cy="146878"/>
          </a:xfrm>
          <a:prstGeom prst="rect">
            <a:avLst/>
          </a:prstGeom>
          <a:ln w="6096">
            <a:solidFill>
              <a:srgbClr val="000000"/>
            </a:solidFill>
          </a:ln>
        </p:spPr>
        <p:txBody>
          <a:bodyPr vert="horz" wrap="square" lIns="0" tIns="5758" rIns="0" bIns="0" rtlCol="0">
            <a:spAutoFit/>
          </a:bodyPr>
          <a:lstStyle/>
          <a:p>
            <a:pPr marL="35701">
              <a:lnSpc>
                <a:spcPts val="1124"/>
              </a:lnSpc>
              <a:spcBef>
                <a:spcPts val="45"/>
              </a:spcBef>
            </a:pPr>
            <a:r>
              <a:rPr sz="952" spc="-9" dirty="0">
                <a:latin typeface="Meiryo UI"/>
                <a:cs typeface="Meiryo UI"/>
              </a:rPr>
              <a:t>UNITHERM</a:t>
            </a:r>
            <a:endParaRPr sz="952">
              <a:latin typeface="Meiryo UI"/>
              <a:cs typeface="Meiryo UI"/>
            </a:endParaRPr>
          </a:p>
        </p:txBody>
      </p:sp>
      <p:sp>
        <p:nvSpPr>
          <p:cNvPr id="47" name="object 47"/>
          <p:cNvSpPr txBox="1"/>
          <p:nvPr/>
        </p:nvSpPr>
        <p:spPr>
          <a:xfrm>
            <a:off x="5148894" y="2621586"/>
            <a:ext cx="2998863" cy="146878"/>
          </a:xfrm>
          <a:prstGeom prst="rect">
            <a:avLst/>
          </a:prstGeom>
          <a:ln w="6096">
            <a:solidFill>
              <a:srgbClr val="000000"/>
            </a:solidFill>
          </a:ln>
        </p:spPr>
        <p:txBody>
          <a:bodyPr vert="horz" wrap="square" lIns="0" tIns="5758" rIns="0" bIns="0" rtlCol="0">
            <a:spAutoFit/>
          </a:bodyPr>
          <a:lstStyle/>
          <a:p>
            <a:pPr marL="35701">
              <a:lnSpc>
                <a:spcPts val="1124"/>
              </a:lnSpc>
              <a:spcBef>
                <a:spcPts val="45"/>
              </a:spcBef>
            </a:pPr>
            <a:r>
              <a:rPr sz="952" dirty="0">
                <a:latin typeface="Meiryo UI"/>
                <a:cs typeface="Meiryo UI"/>
              </a:rPr>
              <a:t>GT-</a:t>
            </a:r>
            <a:r>
              <a:rPr sz="952" spc="-23" dirty="0">
                <a:latin typeface="Meiryo UI"/>
                <a:cs typeface="Meiryo UI"/>
              </a:rPr>
              <a:t>MHR</a:t>
            </a:r>
            <a:endParaRPr sz="952">
              <a:latin typeface="Meiryo UI"/>
              <a:cs typeface="Meiryo UI"/>
            </a:endParaRPr>
          </a:p>
        </p:txBody>
      </p:sp>
      <p:sp>
        <p:nvSpPr>
          <p:cNvPr id="48" name="object 48"/>
          <p:cNvSpPr txBox="1"/>
          <p:nvPr/>
        </p:nvSpPr>
        <p:spPr>
          <a:xfrm>
            <a:off x="5148894" y="2770839"/>
            <a:ext cx="2998863" cy="146878"/>
          </a:xfrm>
          <a:prstGeom prst="rect">
            <a:avLst/>
          </a:prstGeom>
          <a:ln w="6096">
            <a:solidFill>
              <a:srgbClr val="000000"/>
            </a:solidFill>
          </a:ln>
        </p:spPr>
        <p:txBody>
          <a:bodyPr vert="horz" wrap="square" lIns="0" tIns="5758" rIns="0" bIns="0" rtlCol="0">
            <a:spAutoFit/>
          </a:bodyPr>
          <a:lstStyle/>
          <a:p>
            <a:pPr marL="35701">
              <a:lnSpc>
                <a:spcPts val="1124"/>
              </a:lnSpc>
              <a:spcBef>
                <a:spcPts val="45"/>
              </a:spcBef>
            </a:pPr>
            <a:r>
              <a:rPr sz="952" dirty="0">
                <a:latin typeface="Meiryo UI"/>
                <a:cs typeface="Meiryo UI"/>
              </a:rPr>
              <a:t>MHR-T</a:t>
            </a:r>
            <a:r>
              <a:rPr sz="952" spc="86" dirty="0">
                <a:latin typeface="Meiryo UI"/>
                <a:cs typeface="Meiryo UI"/>
              </a:rPr>
              <a:t> </a:t>
            </a:r>
            <a:r>
              <a:rPr sz="952" dirty="0">
                <a:latin typeface="Meiryo UI"/>
                <a:cs typeface="Meiryo UI"/>
              </a:rPr>
              <a:t>Reactor/Hydrogen</a:t>
            </a:r>
            <a:r>
              <a:rPr sz="952" spc="109" dirty="0">
                <a:latin typeface="Meiryo UI"/>
                <a:cs typeface="Meiryo UI"/>
              </a:rPr>
              <a:t> </a:t>
            </a:r>
            <a:r>
              <a:rPr sz="952" dirty="0">
                <a:latin typeface="Meiryo UI"/>
                <a:cs typeface="Meiryo UI"/>
              </a:rPr>
              <a:t>Production</a:t>
            </a:r>
            <a:r>
              <a:rPr sz="952" spc="91" dirty="0">
                <a:latin typeface="Meiryo UI"/>
                <a:cs typeface="Meiryo UI"/>
              </a:rPr>
              <a:t> </a:t>
            </a:r>
            <a:r>
              <a:rPr sz="952" spc="-9" dirty="0">
                <a:latin typeface="Meiryo UI"/>
                <a:cs typeface="Meiryo UI"/>
              </a:rPr>
              <a:t>Complex</a:t>
            </a:r>
            <a:endParaRPr sz="952">
              <a:latin typeface="Meiryo UI"/>
              <a:cs typeface="Meiryo UI"/>
            </a:endParaRPr>
          </a:p>
        </p:txBody>
      </p:sp>
      <p:sp>
        <p:nvSpPr>
          <p:cNvPr id="49" name="object 49"/>
          <p:cNvSpPr txBox="1"/>
          <p:nvPr/>
        </p:nvSpPr>
        <p:spPr>
          <a:xfrm>
            <a:off x="5148894" y="2920091"/>
            <a:ext cx="2998863" cy="146878"/>
          </a:xfrm>
          <a:prstGeom prst="rect">
            <a:avLst/>
          </a:prstGeom>
          <a:ln w="6096">
            <a:solidFill>
              <a:srgbClr val="000000"/>
            </a:solidFill>
          </a:ln>
        </p:spPr>
        <p:txBody>
          <a:bodyPr vert="horz" wrap="square" lIns="0" tIns="5758" rIns="0" bIns="0" rtlCol="0">
            <a:spAutoFit/>
          </a:bodyPr>
          <a:lstStyle/>
          <a:p>
            <a:pPr marL="35701">
              <a:lnSpc>
                <a:spcPts val="1115"/>
              </a:lnSpc>
              <a:spcBef>
                <a:spcPts val="45"/>
              </a:spcBef>
            </a:pPr>
            <a:r>
              <a:rPr sz="952" dirty="0">
                <a:latin typeface="Meiryo UI"/>
                <a:cs typeface="Meiryo UI"/>
              </a:rPr>
              <a:t>MHR-</a:t>
            </a:r>
            <a:r>
              <a:rPr sz="952" spc="-23" dirty="0">
                <a:latin typeface="Meiryo UI"/>
                <a:cs typeface="Meiryo UI"/>
              </a:rPr>
              <a:t>100</a:t>
            </a:r>
            <a:endParaRPr sz="952">
              <a:latin typeface="Meiryo UI"/>
              <a:cs typeface="Meiryo UI"/>
            </a:endParaRPr>
          </a:p>
        </p:txBody>
      </p:sp>
      <p:sp>
        <p:nvSpPr>
          <p:cNvPr id="50" name="object 50"/>
          <p:cNvSpPr txBox="1"/>
          <p:nvPr/>
        </p:nvSpPr>
        <p:spPr>
          <a:xfrm>
            <a:off x="5148894" y="3067962"/>
            <a:ext cx="2998863" cy="148623"/>
          </a:xfrm>
          <a:prstGeom prst="rect">
            <a:avLst/>
          </a:prstGeom>
          <a:ln w="6096">
            <a:solidFill>
              <a:srgbClr val="000000"/>
            </a:solidFill>
          </a:ln>
        </p:spPr>
        <p:txBody>
          <a:bodyPr vert="horz" wrap="square" lIns="0" tIns="7486" rIns="0" bIns="0" rtlCol="0">
            <a:spAutoFit/>
          </a:bodyPr>
          <a:lstStyle/>
          <a:p>
            <a:pPr marL="35701">
              <a:lnSpc>
                <a:spcPts val="1115"/>
              </a:lnSpc>
              <a:spcBef>
                <a:spcPts val="59"/>
              </a:spcBef>
            </a:pPr>
            <a:r>
              <a:rPr sz="952" dirty="0">
                <a:latin typeface="Meiryo UI"/>
                <a:cs typeface="Meiryo UI"/>
              </a:rPr>
              <a:t>BREST-OD-</a:t>
            </a:r>
            <a:r>
              <a:rPr sz="952" spc="-23" dirty="0">
                <a:latin typeface="Meiryo UI"/>
                <a:cs typeface="Meiryo UI"/>
              </a:rPr>
              <a:t>300</a:t>
            </a:r>
            <a:endParaRPr sz="952">
              <a:latin typeface="Meiryo UI"/>
              <a:cs typeface="Meiryo UI"/>
            </a:endParaRPr>
          </a:p>
        </p:txBody>
      </p:sp>
      <p:sp>
        <p:nvSpPr>
          <p:cNvPr id="51" name="object 51"/>
          <p:cNvSpPr txBox="1"/>
          <p:nvPr/>
        </p:nvSpPr>
        <p:spPr>
          <a:xfrm>
            <a:off x="5148894" y="3217214"/>
            <a:ext cx="2998863" cy="148623"/>
          </a:xfrm>
          <a:prstGeom prst="rect">
            <a:avLst/>
          </a:prstGeom>
          <a:ln w="6096">
            <a:solidFill>
              <a:srgbClr val="000000"/>
            </a:solidFill>
          </a:ln>
        </p:spPr>
        <p:txBody>
          <a:bodyPr vert="horz" wrap="square" lIns="0" tIns="7486" rIns="0" bIns="0" rtlCol="0">
            <a:spAutoFit/>
          </a:bodyPr>
          <a:lstStyle/>
          <a:p>
            <a:pPr marL="35701">
              <a:lnSpc>
                <a:spcPts val="1115"/>
              </a:lnSpc>
              <a:spcBef>
                <a:spcPts val="59"/>
              </a:spcBef>
            </a:pPr>
            <a:r>
              <a:rPr sz="952" dirty="0">
                <a:latin typeface="Meiryo UI"/>
                <a:cs typeface="Meiryo UI"/>
              </a:rPr>
              <a:t>SVBR-</a:t>
            </a:r>
            <a:r>
              <a:rPr sz="952" spc="-23" dirty="0">
                <a:latin typeface="Meiryo UI"/>
                <a:cs typeface="Meiryo UI"/>
              </a:rPr>
              <a:t>100</a:t>
            </a:r>
            <a:endParaRPr sz="952">
              <a:latin typeface="Meiryo UI"/>
              <a:cs typeface="Meiryo UI"/>
            </a:endParaRPr>
          </a:p>
        </p:txBody>
      </p:sp>
      <p:sp>
        <p:nvSpPr>
          <p:cNvPr id="52" name="object 52"/>
          <p:cNvSpPr/>
          <p:nvPr/>
        </p:nvSpPr>
        <p:spPr>
          <a:xfrm>
            <a:off x="1485304" y="2292679"/>
            <a:ext cx="2554331" cy="447987"/>
          </a:xfrm>
          <a:custGeom>
            <a:avLst/>
            <a:gdLst/>
            <a:ahLst/>
            <a:cxnLst/>
            <a:rect l="l" t="t" r="r" b="b"/>
            <a:pathLst>
              <a:path w="2816860" h="494030">
                <a:moveTo>
                  <a:pt x="2816352" y="493775"/>
                </a:moveTo>
                <a:lnTo>
                  <a:pt x="0" y="493775"/>
                </a:lnTo>
                <a:lnTo>
                  <a:pt x="0" y="0"/>
                </a:lnTo>
                <a:lnTo>
                  <a:pt x="2816352" y="0"/>
                </a:lnTo>
                <a:lnTo>
                  <a:pt x="2816352" y="493775"/>
                </a:lnTo>
                <a:close/>
              </a:path>
            </a:pathLst>
          </a:custGeom>
          <a:solidFill>
            <a:srgbClr val="FFF2CC"/>
          </a:solidFill>
        </p:spPr>
        <p:txBody>
          <a:bodyPr wrap="square" lIns="0" tIns="0" rIns="0" bIns="0" rtlCol="0"/>
          <a:lstStyle/>
          <a:p>
            <a:endParaRPr sz="1632"/>
          </a:p>
        </p:txBody>
      </p:sp>
      <p:sp>
        <p:nvSpPr>
          <p:cNvPr id="53" name="object 53"/>
          <p:cNvSpPr txBox="1"/>
          <p:nvPr/>
        </p:nvSpPr>
        <p:spPr>
          <a:xfrm>
            <a:off x="1485304" y="2292680"/>
            <a:ext cx="2554331" cy="148623"/>
          </a:xfrm>
          <a:prstGeom prst="rect">
            <a:avLst/>
          </a:prstGeom>
          <a:ln w="6096">
            <a:solidFill>
              <a:srgbClr val="000000"/>
            </a:solidFill>
          </a:ln>
        </p:spPr>
        <p:txBody>
          <a:bodyPr vert="horz" wrap="square" lIns="0" tIns="7486" rIns="0" bIns="0" rtlCol="0">
            <a:spAutoFit/>
          </a:bodyPr>
          <a:lstStyle/>
          <a:p>
            <a:pPr marL="35701">
              <a:lnSpc>
                <a:spcPts val="1115"/>
              </a:lnSpc>
              <a:spcBef>
                <a:spcPts val="59"/>
              </a:spcBef>
            </a:pPr>
            <a:r>
              <a:rPr sz="952" dirty="0">
                <a:latin typeface="Meiryo UI"/>
                <a:cs typeface="Meiryo UI"/>
              </a:rPr>
              <a:t>UK</a:t>
            </a:r>
            <a:r>
              <a:rPr sz="952" spc="18" dirty="0">
                <a:latin typeface="Meiryo UI"/>
                <a:cs typeface="Meiryo UI"/>
              </a:rPr>
              <a:t> </a:t>
            </a:r>
            <a:r>
              <a:rPr sz="952" spc="-23" dirty="0">
                <a:latin typeface="Meiryo UI"/>
                <a:cs typeface="Meiryo UI"/>
              </a:rPr>
              <a:t>SMR</a:t>
            </a:r>
            <a:endParaRPr sz="952">
              <a:latin typeface="Meiryo UI"/>
              <a:cs typeface="Meiryo UI"/>
            </a:endParaRPr>
          </a:p>
        </p:txBody>
      </p:sp>
      <p:sp>
        <p:nvSpPr>
          <p:cNvPr id="54" name="object 54"/>
          <p:cNvSpPr txBox="1"/>
          <p:nvPr/>
        </p:nvSpPr>
        <p:spPr>
          <a:xfrm>
            <a:off x="1485304" y="2441932"/>
            <a:ext cx="2554331" cy="148623"/>
          </a:xfrm>
          <a:prstGeom prst="rect">
            <a:avLst/>
          </a:prstGeom>
          <a:solidFill>
            <a:srgbClr val="FFF2CC"/>
          </a:solidFill>
          <a:ln w="6096">
            <a:solidFill>
              <a:srgbClr val="000000"/>
            </a:solidFill>
          </a:ln>
        </p:spPr>
        <p:txBody>
          <a:bodyPr vert="horz" wrap="square" lIns="0" tIns="7486" rIns="0" bIns="0" rtlCol="0">
            <a:spAutoFit/>
          </a:bodyPr>
          <a:lstStyle/>
          <a:p>
            <a:pPr marL="35701">
              <a:lnSpc>
                <a:spcPts val="1115"/>
              </a:lnSpc>
              <a:spcBef>
                <a:spcPts val="59"/>
              </a:spcBef>
            </a:pPr>
            <a:r>
              <a:rPr sz="952" dirty="0">
                <a:latin typeface="Meiryo UI"/>
                <a:cs typeface="Meiryo UI"/>
              </a:rPr>
              <a:t>Stable</a:t>
            </a:r>
            <a:r>
              <a:rPr sz="952" spc="27" dirty="0">
                <a:latin typeface="Meiryo UI"/>
                <a:cs typeface="Meiryo UI"/>
              </a:rPr>
              <a:t> </a:t>
            </a:r>
            <a:r>
              <a:rPr sz="952" dirty="0">
                <a:latin typeface="Meiryo UI"/>
                <a:cs typeface="Meiryo UI"/>
              </a:rPr>
              <a:t>Salt</a:t>
            </a:r>
            <a:r>
              <a:rPr sz="952" spc="18" dirty="0">
                <a:latin typeface="Meiryo UI"/>
                <a:cs typeface="Meiryo UI"/>
              </a:rPr>
              <a:t> </a:t>
            </a:r>
            <a:r>
              <a:rPr sz="952" dirty="0">
                <a:latin typeface="Meiryo UI"/>
                <a:cs typeface="Meiryo UI"/>
              </a:rPr>
              <a:t>Reactor</a:t>
            </a:r>
            <a:r>
              <a:rPr sz="952" spc="54" dirty="0">
                <a:latin typeface="Meiryo UI"/>
                <a:cs typeface="Meiryo UI"/>
              </a:rPr>
              <a:t> </a:t>
            </a:r>
            <a:r>
              <a:rPr sz="952" dirty="0">
                <a:latin typeface="Meiryo UI"/>
                <a:cs typeface="Meiryo UI"/>
              </a:rPr>
              <a:t>-</a:t>
            </a:r>
            <a:r>
              <a:rPr sz="952" spc="41" dirty="0">
                <a:latin typeface="Meiryo UI"/>
                <a:cs typeface="Meiryo UI"/>
              </a:rPr>
              <a:t> </a:t>
            </a:r>
            <a:r>
              <a:rPr sz="952" spc="-9" dirty="0">
                <a:latin typeface="Meiryo UI"/>
                <a:cs typeface="Meiryo UI"/>
              </a:rPr>
              <a:t>Wasteburner</a:t>
            </a:r>
            <a:endParaRPr sz="952">
              <a:latin typeface="Meiryo UI"/>
              <a:cs typeface="Meiryo UI"/>
            </a:endParaRPr>
          </a:p>
        </p:txBody>
      </p:sp>
      <p:sp>
        <p:nvSpPr>
          <p:cNvPr id="55" name="object 55"/>
          <p:cNvSpPr txBox="1"/>
          <p:nvPr/>
        </p:nvSpPr>
        <p:spPr>
          <a:xfrm>
            <a:off x="1485304" y="2591184"/>
            <a:ext cx="2554331" cy="146878"/>
          </a:xfrm>
          <a:prstGeom prst="rect">
            <a:avLst/>
          </a:prstGeom>
          <a:solidFill>
            <a:srgbClr val="FFF2CC"/>
          </a:solidFill>
          <a:ln w="6096">
            <a:solidFill>
              <a:srgbClr val="000000"/>
            </a:solidFill>
          </a:ln>
        </p:spPr>
        <p:txBody>
          <a:bodyPr vert="horz" wrap="square" lIns="0" tIns="5758" rIns="0" bIns="0" rtlCol="0">
            <a:spAutoFit/>
          </a:bodyPr>
          <a:lstStyle/>
          <a:p>
            <a:pPr marL="35701">
              <a:lnSpc>
                <a:spcPts val="1124"/>
              </a:lnSpc>
              <a:spcBef>
                <a:spcPts val="45"/>
              </a:spcBef>
            </a:pPr>
            <a:r>
              <a:rPr sz="952" dirty="0">
                <a:latin typeface="Meiryo UI"/>
                <a:cs typeface="Meiryo UI"/>
              </a:rPr>
              <a:t>Stable</a:t>
            </a:r>
            <a:r>
              <a:rPr sz="952" spc="36" dirty="0">
                <a:latin typeface="Meiryo UI"/>
                <a:cs typeface="Meiryo UI"/>
              </a:rPr>
              <a:t> </a:t>
            </a:r>
            <a:r>
              <a:rPr sz="952" dirty="0">
                <a:latin typeface="Meiryo UI"/>
                <a:cs typeface="Meiryo UI"/>
              </a:rPr>
              <a:t>Salt</a:t>
            </a:r>
            <a:r>
              <a:rPr sz="952" spc="18" dirty="0">
                <a:latin typeface="Meiryo UI"/>
                <a:cs typeface="Meiryo UI"/>
              </a:rPr>
              <a:t> </a:t>
            </a:r>
            <a:r>
              <a:rPr sz="952" dirty="0">
                <a:latin typeface="Meiryo UI"/>
                <a:cs typeface="Meiryo UI"/>
              </a:rPr>
              <a:t>Reactor</a:t>
            </a:r>
            <a:r>
              <a:rPr sz="952" spc="63" dirty="0">
                <a:latin typeface="Meiryo UI"/>
                <a:cs typeface="Meiryo UI"/>
              </a:rPr>
              <a:t> </a:t>
            </a:r>
            <a:r>
              <a:rPr sz="952" dirty="0">
                <a:latin typeface="Meiryo UI"/>
                <a:cs typeface="Meiryo UI"/>
              </a:rPr>
              <a:t>–</a:t>
            </a:r>
            <a:r>
              <a:rPr sz="952" spc="59" dirty="0">
                <a:latin typeface="Meiryo UI"/>
                <a:cs typeface="Meiryo UI"/>
              </a:rPr>
              <a:t> </a:t>
            </a:r>
            <a:r>
              <a:rPr sz="952" dirty="0">
                <a:latin typeface="Meiryo UI"/>
                <a:cs typeface="Meiryo UI"/>
              </a:rPr>
              <a:t>Thermal</a:t>
            </a:r>
            <a:r>
              <a:rPr sz="952" spc="14" dirty="0">
                <a:latin typeface="Meiryo UI"/>
                <a:cs typeface="Meiryo UI"/>
              </a:rPr>
              <a:t> </a:t>
            </a:r>
            <a:r>
              <a:rPr sz="952" spc="-9" dirty="0">
                <a:latin typeface="Meiryo UI"/>
                <a:cs typeface="Meiryo UI"/>
              </a:rPr>
              <a:t>Spectrum</a:t>
            </a:r>
            <a:endParaRPr sz="952">
              <a:latin typeface="Meiryo UI"/>
              <a:cs typeface="Meiryo UI"/>
            </a:endParaRPr>
          </a:p>
        </p:txBody>
      </p:sp>
      <p:pic>
        <p:nvPicPr>
          <p:cNvPr id="56" name="object 56"/>
          <p:cNvPicPr/>
          <p:nvPr/>
        </p:nvPicPr>
        <p:blipFill>
          <a:blip r:embed="rId15" cstate="print"/>
          <a:stretch>
            <a:fillRect/>
          </a:stretch>
        </p:blipFill>
        <p:spPr>
          <a:xfrm>
            <a:off x="8446262" y="3146733"/>
            <a:ext cx="2360395" cy="2172449"/>
          </a:xfrm>
          <a:prstGeom prst="rect">
            <a:avLst/>
          </a:prstGeom>
        </p:spPr>
      </p:pic>
      <p:graphicFrame>
        <p:nvGraphicFramePr>
          <p:cNvPr id="57" name="object 57"/>
          <p:cNvGraphicFramePr>
            <a:graphicFrameLocks noGrp="1"/>
          </p:cNvGraphicFramePr>
          <p:nvPr/>
        </p:nvGraphicFramePr>
        <p:xfrm>
          <a:off x="8447643" y="3149497"/>
          <a:ext cx="2350492" cy="2312104"/>
        </p:xfrm>
        <a:graphic>
          <a:graphicData uri="http://schemas.openxmlformats.org/drawingml/2006/table">
            <a:tbl>
              <a:tblPr firstRow="1" bandRow="1">
                <a:tableStyleId>{2D5ABB26-0587-4C30-8999-92F81FD0307C}</a:tableStyleId>
              </a:tblPr>
              <a:tblGrid>
                <a:gridCol w="2350492">
                  <a:extLst>
                    <a:ext uri="{9D8B030D-6E8A-4147-A177-3AD203B41FA5}">
                      <a16:colId xmlns:a16="http://schemas.microsoft.com/office/drawing/2014/main" val="20000"/>
                    </a:ext>
                  </a:extLst>
                </a:gridCol>
              </a:tblGrid>
              <a:tr h="149137">
                <a:tc>
                  <a:txBody>
                    <a:bodyPr/>
                    <a:lstStyle/>
                    <a:p>
                      <a:pPr marL="39370">
                        <a:lnSpc>
                          <a:spcPts val="1140"/>
                        </a:lnSpc>
                        <a:spcBef>
                          <a:spcPts val="50"/>
                        </a:spcBef>
                      </a:pPr>
                      <a:r>
                        <a:rPr sz="1000" dirty="0">
                          <a:latin typeface="Meiryo UI"/>
                          <a:cs typeface="Meiryo UI"/>
                        </a:rPr>
                        <a:t>BWRX-</a:t>
                      </a:r>
                      <a:r>
                        <a:rPr sz="1000" spc="-25" dirty="0">
                          <a:latin typeface="Meiryo UI"/>
                          <a:cs typeface="Meiryo UI"/>
                        </a:rPr>
                        <a:t>300</a:t>
                      </a:r>
                      <a:endParaRPr sz="1000">
                        <a:latin typeface="Meiryo UI"/>
                        <a:cs typeface="Meiryo UI"/>
                      </a:endParaRPr>
                    </a:p>
                  </a:txBody>
                  <a:tcPr marL="0" marR="0" marT="5758"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0"/>
                  </a:ext>
                </a:extLst>
              </a:tr>
              <a:tr h="149137">
                <a:tc>
                  <a:txBody>
                    <a:bodyPr/>
                    <a:lstStyle/>
                    <a:p>
                      <a:pPr marL="39370">
                        <a:lnSpc>
                          <a:spcPts val="1140"/>
                        </a:lnSpc>
                        <a:spcBef>
                          <a:spcPts val="55"/>
                        </a:spcBef>
                      </a:pPr>
                      <a:r>
                        <a:rPr sz="1000" spc="-10" dirty="0">
                          <a:latin typeface="Meiryo UI"/>
                          <a:cs typeface="Meiryo UI"/>
                        </a:rPr>
                        <a:t>mPower</a:t>
                      </a:r>
                      <a:endParaRPr sz="1000">
                        <a:latin typeface="Meiryo UI"/>
                        <a:cs typeface="Meiryo UI"/>
                      </a:endParaRPr>
                    </a:p>
                  </a:txBody>
                  <a:tcPr marL="0" marR="0" marT="6334"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1"/>
                  </a:ext>
                </a:extLst>
              </a:tr>
              <a:tr h="149137">
                <a:tc>
                  <a:txBody>
                    <a:bodyPr/>
                    <a:lstStyle/>
                    <a:p>
                      <a:pPr marL="39370">
                        <a:lnSpc>
                          <a:spcPts val="1140"/>
                        </a:lnSpc>
                        <a:spcBef>
                          <a:spcPts val="50"/>
                        </a:spcBef>
                      </a:pPr>
                      <a:r>
                        <a:rPr sz="1000" spc="-10" dirty="0">
                          <a:latin typeface="Meiryo UI"/>
                          <a:cs typeface="Meiryo UI"/>
                        </a:rPr>
                        <a:t>NuScale</a:t>
                      </a:r>
                      <a:endParaRPr sz="1000">
                        <a:latin typeface="Meiryo UI"/>
                        <a:cs typeface="Meiryo UI"/>
                      </a:endParaRPr>
                    </a:p>
                  </a:txBody>
                  <a:tcPr marL="0" marR="0" marT="5758"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2"/>
                  </a:ext>
                </a:extLst>
              </a:tr>
              <a:tr h="149137">
                <a:tc>
                  <a:txBody>
                    <a:bodyPr/>
                    <a:lstStyle/>
                    <a:p>
                      <a:pPr marL="39370">
                        <a:lnSpc>
                          <a:spcPts val="1140"/>
                        </a:lnSpc>
                        <a:spcBef>
                          <a:spcPts val="50"/>
                        </a:spcBef>
                      </a:pPr>
                      <a:r>
                        <a:rPr sz="1000" dirty="0">
                          <a:latin typeface="Meiryo UI"/>
                          <a:cs typeface="Meiryo UI"/>
                        </a:rPr>
                        <a:t>SMR-</a:t>
                      </a:r>
                      <a:r>
                        <a:rPr sz="1000" spc="-25" dirty="0">
                          <a:latin typeface="Meiryo UI"/>
                          <a:cs typeface="Meiryo UI"/>
                        </a:rPr>
                        <a:t>160</a:t>
                      </a:r>
                      <a:endParaRPr sz="1000">
                        <a:latin typeface="Meiryo UI"/>
                        <a:cs typeface="Meiryo UI"/>
                      </a:endParaRPr>
                    </a:p>
                  </a:txBody>
                  <a:tcPr marL="0" marR="0" marT="5758"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3"/>
                  </a:ext>
                </a:extLst>
              </a:tr>
              <a:tr h="149137">
                <a:tc>
                  <a:txBody>
                    <a:bodyPr/>
                    <a:lstStyle/>
                    <a:p>
                      <a:pPr marL="39370">
                        <a:lnSpc>
                          <a:spcPts val="1145"/>
                        </a:lnSpc>
                        <a:spcBef>
                          <a:spcPts val="50"/>
                        </a:spcBef>
                      </a:pPr>
                      <a:r>
                        <a:rPr sz="1000" dirty="0">
                          <a:latin typeface="Meiryo UI"/>
                          <a:cs typeface="Meiryo UI"/>
                        </a:rPr>
                        <a:t>Westinghouse</a:t>
                      </a:r>
                      <a:r>
                        <a:rPr sz="1000" spc="114" dirty="0">
                          <a:latin typeface="Meiryo UI"/>
                          <a:cs typeface="Meiryo UI"/>
                        </a:rPr>
                        <a:t> </a:t>
                      </a:r>
                      <a:r>
                        <a:rPr sz="1000" spc="-25" dirty="0">
                          <a:latin typeface="Meiryo UI"/>
                          <a:cs typeface="Meiryo UI"/>
                        </a:rPr>
                        <a:t>SMR</a:t>
                      </a:r>
                      <a:endParaRPr sz="1000">
                        <a:latin typeface="Meiryo UI"/>
                        <a:cs typeface="Meiryo UI"/>
                      </a:endParaRPr>
                    </a:p>
                  </a:txBody>
                  <a:tcPr marL="0" marR="0" marT="5758"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4"/>
                  </a:ext>
                </a:extLst>
              </a:tr>
              <a:tr h="149137">
                <a:tc>
                  <a:txBody>
                    <a:bodyPr/>
                    <a:lstStyle/>
                    <a:p>
                      <a:pPr marL="39370">
                        <a:lnSpc>
                          <a:spcPts val="1140"/>
                        </a:lnSpc>
                        <a:spcBef>
                          <a:spcPts val="50"/>
                        </a:spcBef>
                      </a:pPr>
                      <a:r>
                        <a:rPr sz="1000" dirty="0">
                          <a:latin typeface="Meiryo UI"/>
                          <a:cs typeface="Meiryo UI"/>
                        </a:rPr>
                        <a:t>SC-</a:t>
                      </a:r>
                      <a:r>
                        <a:rPr sz="1000" spc="-20" dirty="0">
                          <a:latin typeface="Meiryo UI"/>
                          <a:cs typeface="Meiryo UI"/>
                        </a:rPr>
                        <a:t>HTGR</a:t>
                      </a:r>
                      <a:endParaRPr sz="1000">
                        <a:latin typeface="Meiryo UI"/>
                        <a:cs typeface="Meiryo UI"/>
                      </a:endParaRPr>
                    </a:p>
                  </a:txBody>
                  <a:tcPr marL="0" marR="0" marT="5758"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5"/>
                  </a:ext>
                </a:extLst>
              </a:tr>
              <a:tr h="149137">
                <a:tc>
                  <a:txBody>
                    <a:bodyPr/>
                    <a:lstStyle/>
                    <a:p>
                      <a:pPr marL="39370">
                        <a:lnSpc>
                          <a:spcPts val="1140"/>
                        </a:lnSpc>
                        <a:spcBef>
                          <a:spcPts val="50"/>
                        </a:spcBef>
                      </a:pPr>
                      <a:r>
                        <a:rPr sz="1000" dirty="0">
                          <a:latin typeface="Meiryo UI"/>
                          <a:cs typeface="Meiryo UI"/>
                        </a:rPr>
                        <a:t>Xe-</a:t>
                      </a:r>
                      <a:r>
                        <a:rPr sz="1000" spc="-25" dirty="0">
                          <a:latin typeface="Meiryo UI"/>
                          <a:cs typeface="Meiryo UI"/>
                        </a:rPr>
                        <a:t>100</a:t>
                      </a:r>
                      <a:endParaRPr sz="1000">
                        <a:latin typeface="Meiryo UI"/>
                        <a:cs typeface="Meiryo UI"/>
                      </a:endParaRPr>
                    </a:p>
                  </a:txBody>
                  <a:tcPr marL="0" marR="0" marT="5758"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6"/>
                  </a:ext>
                </a:extLst>
              </a:tr>
              <a:tr h="147410">
                <a:tc>
                  <a:txBody>
                    <a:bodyPr/>
                    <a:lstStyle/>
                    <a:p>
                      <a:pPr marL="39370">
                        <a:lnSpc>
                          <a:spcPts val="1130"/>
                        </a:lnSpc>
                        <a:spcBef>
                          <a:spcPts val="50"/>
                        </a:spcBef>
                      </a:pPr>
                      <a:r>
                        <a:rPr sz="1000" dirty="0">
                          <a:latin typeface="Meiryo UI"/>
                          <a:cs typeface="Meiryo UI"/>
                        </a:rPr>
                        <a:t>Micro</a:t>
                      </a:r>
                      <a:r>
                        <a:rPr sz="1000" spc="55" dirty="0">
                          <a:latin typeface="Meiryo UI"/>
                          <a:cs typeface="Meiryo UI"/>
                        </a:rPr>
                        <a:t> </a:t>
                      </a:r>
                      <a:r>
                        <a:rPr sz="1000" dirty="0">
                          <a:latin typeface="Meiryo UI"/>
                          <a:cs typeface="Meiryo UI"/>
                        </a:rPr>
                        <a:t>Modular</a:t>
                      </a:r>
                      <a:r>
                        <a:rPr sz="1000" spc="70" dirty="0">
                          <a:latin typeface="Meiryo UI"/>
                          <a:cs typeface="Meiryo UI"/>
                        </a:rPr>
                        <a:t> </a:t>
                      </a:r>
                      <a:r>
                        <a:rPr sz="1000" spc="-10" dirty="0">
                          <a:latin typeface="Meiryo UI"/>
                          <a:cs typeface="Meiryo UI"/>
                        </a:rPr>
                        <a:t>Reactor</a:t>
                      </a:r>
                      <a:endParaRPr sz="1000">
                        <a:latin typeface="Meiryo UI"/>
                        <a:cs typeface="Meiryo UI"/>
                      </a:endParaRPr>
                    </a:p>
                  </a:txBody>
                  <a:tcPr marL="0" marR="0" marT="5758"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7"/>
                  </a:ext>
                </a:extLst>
              </a:tr>
              <a:tr h="149137">
                <a:tc>
                  <a:txBody>
                    <a:bodyPr/>
                    <a:lstStyle/>
                    <a:p>
                      <a:pPr marL="39370">
                        <a:lnSpc>
                          <a:spcPts val="1130"/>
                        </a:lnSpc>
                        <a:spcBef>
                          <a:spcPts val="65"/>
                        </a:spcBef>
                      </a:pPr>
                      <a:r>
                        <a:rPr sz="1000" spc="-25" dirty="0">
                          <a:latin typeface="Meiryo UI"/>
                          <a:cs typeface="Meiryo UI"/>
                        </a:rPr>
                        <a:t>EM2</a:t>
                      </a:r>
                      <a:endParaRPr sz="1000">
                        <a:latin typeface="Meiryo UI"/>
                        <a:cs typeface="Meiryo UI"/>
                      </a:endParaRPr>
                    </a:p>
                  </a:txBody>
                  <a:tcPr marL="0" marR="0" marT="7486"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8"/>
                  </a:ext>
                </a:extLst>
              </a:tr>
              <a:tr h="149137">
                <a:tc>
                  <a:txBody>
                    <a:bodyPr/>
                    <a:lstStyle/>
                    <a:p>
                      <a:pPr marL="39370">
                        <a:lnSpc>
                          <a:spcPts val="1130"/>
                        </a:lnSpc>
                        <a:spcBef>
                          <a:spcPts val="65"/>
                        </a:spcBef>
                      </a:pPr>
                      <a:r>
                        <a:rPr sz="1000" spc="-10" dirty="0">
                          <a:latin typeface="Meiryo UI"/>
                          <a:cs typeface="Meiryo UI"/>
                        </a:rPr>
                        <a:t>SUPERSTAR</a:t>
                      </a:r>
                      <a:endParaRPr sz="1000">
                        <a:latin typeface="Meiryo UI"/>
                        <a:cs typeface="Meiryo UI"/>
                      </a:endParaRPr>
                    </a:p>
                  </a:txBody>
                  <a:tcPr marL="0" marR="0" marT="7486"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9"/>
                  </a:ext>
                </a:extLst>
              </a:tr>
              <a:tr h="175049">
                <a:tc>
                  <a:txBody>
                    <a:bodyPr/>
                    <a:lstStyle/>
                    <a:p>
                      <a:pPr marL="39370">
                        <a:lnSpc>
                          <a:spcPts val="1250"/>
                        </a:lnSpc>
                        <a:spcBef>
                          <a:spcPts val="170"/>
                        </a:spcBef>
                      </a:pPr>
                      <a:r>
                        <a:rPr sz="1000" dirty="0">
                          <a:latin typeface="Meiryo UI"/>
                          <a:cs typeface="Meiryo UI"/>
                        </a:rPr>
                        <a:t>Westinghouse</a:t>
                      </a:r>
                      <a:r>
                        <a:rPr sz="1000" spc="35" dirty="0">
                          <a:latin typeface="Meiryo UI"/>
                          <a:cs typeface="Meiryo UI"/>
                        </a:rPr>
                        <a:t> </a:t>
                      </a:r>
                      <a:r>
                        <a:rPr sz="1000" dirty="0">
                          <a:latin typeface="Meiryo UI"/>
                          <a:cs typeface="Meiryo UI"/>
                        </a:rPr>
                        <a:t>Lead</a:t>
                      </a:r>
                      <a:r>
                        <a:rPr sz="1000" spc="65" dirty="0">
                          <a:latin typeface="Meiryo UI"/>
                          <a:cs typeface="Meiryo UI"/>
                        </a:rPr>
                        <a:t> </a:t>
                      </a:r>
                      <a:r>
                        <a:rPr sz="1000" dirty="0">
                          <a:latin typeface="Meiryo UI"/>
                          <a:cs typeface="Meiryo UI"/>
                        </a:rPr>
                        <a:t>Fast</a:t>
                      </a:r>
                      <a:r>
                        <a:rPr sz="1000" spc="85" dirty="0">
                          <a:latin typeface="Meiryo UI"/>
                          <a:cs typeface="Meiryo UI"/>
                        </a:rPr>
                        <a:t> </a:t>
                      </a:r>
                      <a:r>
                        <a:rPr sz="1000" spc="-10" dirty="0">
                          <a:latin typeface="Meiryo UI"/>
                          <a:cs typeface="Meiryo UI"/>
                        </a:rPr>
                        <a:t>Reactor</a:t>
                      </a:r>
                      <a:endParaRPr sz="1000">
                        <a:latin typeface="Meiryo UI"/>
                        <a:cs typeface="Meiryo UI"/>
                      </a:endParaRPr>
                    </a:p>
                  </a:txBody>
                  <a:tcPr marL="0" marR="0" marT="19578"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10"/>
                  </a:ext>
                </a:extLst>
              </a:tr>
              <a:tr h="173897">
                <a:tc>
                  <a:txBody>
                    <a:bodyPr/>
                    <a:lstStyle/>
                    <a:p>
                      <a:pPr marL="39370">
                        <a:lnSpc>
                          <a:spcPts val="1250"/>
                        </a:lnSpc>
                        <a:spcBef>
                          <a:spcPts val="160"/>
                        </a:spcBef>
                      </a:pPr>
                      <a:r>
                        <a:rPr sz="1000" dirty="0">
                          <a:latin typeface="Meiryo UI"/>
                          <a:cs typeface="Meiryo UI"/>
                        </a:rPr>
                        <a:t>Liquid</a:t>
                      </a:r>
                      <a:r>
                        <a:rPr sz="1000" spc="50" dirty="0">
                          <a:latin typeface="Meiryo UI"/>
                          <a:cs typeface="Meiryo UI"/>
                        </a:rPr>
                        <a:t> </a:t>
                      </a:r>
                      <a:r>
                        <a:rPr sz="1000" dirty="0">
                          <a:latin typeface="Meiryo UI"/>
                          <a:cs typeface="Meiryo UI"/>
                        </a:rPr>
                        <a:t>Fluoride</a:t>
                      </a:r>
                      <a:r>
                        <a:rPr sz="1000" spc="90" dirty="0">
                          <a:latin typeface="Meiryo UI"/>
                          <a:cs typeface="Meiryo UI"/>
                        </a:rPr>
                        <a:t> </a:t>
                      </a:r>
                      <a:r>
                        <a:rPr sz="1000" dirty="0">
                          <a:latin typeface="Meiryo UI"/>
                          <a:cs typeface="Meiryo UI"/>
                        </a:rPr>
                        <a:t>Thorium</a:t>
                      </a:r>
                      <a:r>
                        <a:rPr sz="1000" spc="65" dirty="0">
                          <a:latin typeface="Meiryo UI"/>
                          <a:cs typeface="Meiryo UI"/>
                        </a:rPr>
                        <a:t> </a:t>
                      </a:r>
                      <a:r>
                        <a:rPr sz="1000" spc="-10" dirty="0">
                          <a:latin typeface="Meiryo UI"/>
                          <a:cs typeface="Meiryo UI"/>
                        </a:rPr>
                        <a:t>Reactor</a:t>
                      </a:r>
                      <a:endParaRPr sz="1000">
                        <a:latin typeface="Meiryo UI"/>
                        <a:cs typeface="Meiryo UI"/>
                      </a:endParaRPr>
                    </a:p>
                  </a:txBody>
                  <a:tcPr marL="0" marR="0" marT="18426"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11"/>
                  </a:ext>
                </a:extLst>
              </a:tr>
              <a:tr h="149137">
                <a:tc>
                  <a:txBody>
                    <a:bodyPr/>
                    <a:lstStyle/>
                    <a:p>
                      <a:pPr marL="39370">
                        <a:lnSpc>
                          <a:spcPts val="1145"/>
                        </a:lnSpc>
                        <a:spcBef>
                          <a:spcPts val="50"/>
                        </a:spcBef>
                      </a:pPr>
                      <a:r>
                        <a:rPr sz="1000" dirty="0">
                          <a:latin typeface="Meiryo UI"/>
                          <a:cs typeface="Meiryo UI"/>
                        </a:rPr>
                        <a:t>Mk1</a:t>
                      </a:r>
                      <a:r>
                        <a:rPr sz="1000" spc="75" dirty="0">
                          <a:latin typeface="Meiryo UI"/>
                          <a:cs typeface="Meiryo UI"/>
                        </a:rPr>
                        <a:t> </a:t>
                      </a:r>
                      <a:r>
                        <a:rPr sz="1000" dirty="0">
                          <a:latin typeface="Meiryo UI"/>
                          <a:cs typeface="Meiryo UI"/>
                        </a:rPr>
                        <a:t>PB-</a:t>
                      </a:r>
                      <a:r>
                        <a:rPr sz="1000" spc="-25" dirty="0">
                          <a:latin typeface="Meiryo UI"/>
                          <a:cs typeface="Meiryo UI"/>
                        </a:rPr>
                        <a:t>FHR</a:t>
                      </a:r>
                      <a:endParaRPr sz="1000">
                        <a:latin typeface="Meiryo UI"/>
                        <a:cs typeface="Meiryo UI"/>
                      </a:endParaRPr>
                    </a:p>
                  </a:txBody>
                  <a:tcPr marL="0" marR="0" marT="5758"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12"/>
                  </a:ext>
                </a:extLst>
              </a:tr>
              <a:tr h="173897">
                <a:tc>
                  <a:txBody>
                    <a:bodyPr/>
                    <a:lstStyle/>
                    <a:p>
                      <a:pPr marL="39370">
                        <a:lnSpc>
                          <a:spcPts val="1240"/>
                        </a:lnSpc>
                        <a:spcBef>
                          <a:spcPts val="170"/>
                        </a:spcBef>
                      </a:pPr>
                      <a:r>
                        <a:rPr sz="1000" dirty="0">
                          <a:latin typeface="Meiryo UI"/>
                          <a:cs typeface="Meiryo UI"/>
                        </a:rPr>
                        <a:t>Westinghouse</a:t>
                      </a:r>
                      <a:r>
                        <a:rPr sz="1000" spc="65" dirty="0">
                          <a:latin typeface="Meiryo UI"/>
                          <a:cs typeface="Meiryo UI"/>
                        </a:rPr>
                        <a:t> </a:t>
                      </a:r>
                      <a:r>
                        <a:rPr sz="1000" dirty="0">
                          <a:latin typeface="Meiryo UI"/>
                          <a:cs typeface="Meiryo UI"/>
                        </a:rPr>
                        <a:t>eVinci®</a:t>
                      </a:r>
                      <a:r>
                        <a:rPr sz="1000" spc="70" dirty="0">
                          <a:latin typeface="Meiryo UI"/>
                          <a:cs typeface="Meiryo UI"/>
                        </a:rPr>
                        <a:t> </a:t>
                      </a:r>
                      <a:r>
                        <a:rPr sz="1000" dirty="0">
                          <a:latin typeface="Meiryo UI"/>
                          <a:cs typeface="Meiryo UI"/>
                        </a:rPr>
                        <a:t>Micro</a:t>
                      </a:r>
                      <a:r>
                        <a:rPr sz="1000" spc="85" dirty="0">
                          <a:latin typeface="Meiryo UI"/>
                          <a:cs typeface="Meiryo UI"/>
                        </a:rPr>
                        <a:t> </a:t>
                      </a:r>
                      <a:r>
                        <a:rPr sz="1000" spc="-10" dirty="0">
                          <a:latin typeface="Meiryo UI"/>
                          <a:cs typeface="Meiryo UI"/>
                        </a:rPr>
                        <a:t>Reactor</a:t>
                      </a:r>
                      <a:endParaRPr sz="1000">
                        <a:latin typeface="Meiryo UI"/>
                        <a:cs typeface="Meiryo UI"/>
                      </a:endParaRPr>
                    </a:p>
                  </a:txBody>
                  <a:tcPr marL="0" marR="0" marT="19578"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13"/>
                  </a:ext>
                </a:extLst>
              </a:tr>
            </a:tbl>
          </a:graphicData>
        </a:graphic>
      </p:graphicFrame>
      <p:pic>
        <p:nvPicPr>
          <p:cNvPr id="58" name="object 58"/>
          <p:cNvPicPr/>
          <p:nvPr/>
        </p:nvPicPr>
        <p:blipFill>
          <a:blip r:embed="rId16" cstate="print"/>
          <a:stretch>
            <a:fillRect/>
          </a:stretch>
        </p:blipFill>
        <p:spPr>
          <a:xfrm>
            <a:off x="4826895" y="3432800"/>
            <a:ext cx="721385" cy="755934"/>
          </a:xfrm>
          <a:prstGeom prst="rect">
            <a:avLst/>
          </a:prstGeom>
        </p:spPr>
      </p:pic>
      <p:graphicFrame>
        <p:nvGraphicFramePr>
          <p:cNvPr id="59" name="object 59"/>
          <p:cNvGraphicFramePr>
            <a:graphicFrameLocks noGrp="1"/>
          </p:cNvGraphicFramePr>
          <p:nvPr/>
        </p:nvGraphicFramePr>
        <p:xfrm>
          <a:off x="4392267" y="3433491"/>
          <a:ext cx="1145303" cy="745685"/>
        </p:xfrm>
        <a:graphic>
          <a:graphicData uri="http://schemas.openxmlformats.org/drawingml/2006/table">
            <a:tbl>
              <a:tblPr firstRow="1" bandRow="1">
                <a:tableStyleId>{2D5ABB26-0587-4C30-8999-92F81FD0307C}</a:tableStyleId>
              </a:tblPr>
              <a:tblGrid>
                <a:gridCol w="436471">
                  <a:extLst>
                    <a:ext uri="{9D8B030D-6E8A-4147-A177-3AD203B41FA5}">
                      <a16:colId xmlns:a16="http://schemas.microsoft.com/office/drawing/2014/main" val="20000"/>
                    </a:ext>
                  </a:extLst>
                </a:gridCol>
                <a:gridCol w="708832">
                  <a:extLst>
                    <a:ext uri="{9D8B030D-6E8A-4147-A177-3AD203B41FA5}">
                      <a16:colId xmlns:a16="http://schemas.microsoft.com/office/drawing/2014/main" val="20001"/>
                    </a:ext>
                  </a:extLst>
                </a:gridCol>
              </a:tblGrid>
              <a:tr h="149137">
                <a:tc rowSpan="2">
                  <a:txBody>
                    <a:bodyPr/>
                    <a:lstStyle/>
                    <a:p>
                      <a:pPr>
                        <a:lnSpc>
                          <a:spcPct val="100000"/>
                        </a:lnSpc>
                      </a:pPr>
                      <a:endParaRPr sz="1000">
                        <a:latin typeface="Times New Roman"/>
                        <a:cs typeface="Times New Roman"/>
                      </a:endParaRPr>
                    </a:p>
                  </a:txBody>
                  <a:tcPr marL="0" marR="0" marT="0" marB="0">
                    <a:lnL w="12700">
                      <a:solidFill>
                        <a:srgbClr val="BFBFBF"/>
                      </a:solidFill>
                      <a:prstDash val="solid"/>
                    </a:lnL>
                    <a:lnR w="6350">
                      <a:solidFill>
                        <a:srgbClr val="BFBFBF"/>
                      </a:solidFill>
                      <a:prstDash val="solid"/>
                    </a:lnR>
                    <a:lnT w="12700">
                      <a:solidFill>
                        <a:srgbClr val="BFBFBF"/>
                      </a:solidFill>
                      <a:prstDash val="solid"/>
                    </a:lnT>
                    <a:lnB w="12700">
                      <a:solidFill>
                        <a:srgbClr val="BFBFBF"/>
                      </a:solidFill>
                      <a:prstDash val="solid"/>
                    </a:lnB>
                  </a:tcPr>
                </a:tc>
                <a:tc>
                  <a:txBody>
                    <a:bodyPr/>
                    <a:lstStyle/>
                    <a:p>
                      <a:pPr marL="39370">
                        <a:lnSpc>
                          <a:spcPts val="1130"/>
                        </a:lnSpc>
                        <a:spcBef>
                          <a:spcPts val="65"/>
                        </a:spcBef>
                      </a:pPr>
                      <a:r>
                        <a:rPr sz="1000" spc="-10" dirty="0">
                          <a:latin typeface="Meiryo UI"/>
                          <a:cs typeface="Meiryo UI"/>
                        </a:rPr>
                        <a:t>ACP100</a:t>
                      </a:r>
                      <a:endParaRPr sz="1000">
                        <a:latin typeface="Meiryo UI"/>
                        <a:cs typeface="Meiryo UI"/>
                      </a:endParaRPr>
                    </a:p>
                  </a:txBody>
                  <a:tcPr marL="0" marR="0" marT="7486" marB="0">
                    <a:lnL w="6350">
                      <a:solidFill>
                        <a:srgbClr val="BFBFBF"/>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0"/>
                  </a:ext>
                </a:extLst>
              </a:tr>
              <a:tr h="149137">
                <a:tc vMerge="1">
                  <a:txBody>
                    <a:bodyPr/>
                    <a:lstStyle/>
                    <a:p>
                      <a:endParaRPr/>
                    </a:p>
                  </a:txBody>
                  <a:tcPr marL="0" marR="0" marT="0" marB="0">
                    <a:lnL w="12700">
                      <a:solidFill>
                        <a:srgbClr val="BFBFBF"/>
                      </a:solidFill>
                      <a:prstDash val="solid"/>
                    </a:lnL>
                    <a:lnR w="6350">
                      <a:solidFill>
                        <a:srgbClr val="BFBFBF"/>
                      </a:solidFill>
                      <a:prstDash val="solid"/>
                    </a:lnR>
                    <a:lnT w="12700">
                      <a:solidFill>
                        <a:srgbClr val="BFBFBF"/>
                      </a:solidFill>
                      <a:prstDash val="solid"/>
                    </a:lnT>
                    <a:lnB w="12700">
                      <a:solidFill>
                        <a:srgbClr val="BFBFBF"/>
                      </a:solidFill>
                      <a:prstDash val="solid"/>
                    </a:lnB>
                  </a:tcPr>
                </a:tc>
                <a:tc>
                  <a:txBody>
                    <a:bodyPr/>
                    <a:lstStyle/>
                    <a:p>
                      <a:pPr marL="39370">
                        <a:lnSpc>
                          <a:spcPts val="1130"/>
                        </a:lnSpc>
                        <a:spcBef>
                          <a:spcPts val="65"/>
                        </a:spcBef>
                      </a:pPr>
                      <a:r>
                        <a:rPr sz="1000" spc="-10" dirty="0">
                          <a:latin typeface="Meiryo UI"/>
                          <a:cs typeface="Meiryo UI"/>
                        </a:rPr>
                        <a:t>CAP200</a:t>
                      </a:r>
                      <a:endParaRPr sz="1000">
                        <a:latin typeface="Meiryo UI"/>
                        <a:cs typeface="Meiryo UI"/>
                      </a:endParaRPr>
                    </a:p>
                  </a:txBody>
                  <a:tcPr marL="0" marR="0" marT="7486" marB="0">
                    <a:lnL w="6350">
                      <a:solidFill>
                        <a:srgbClr val="BFBFBF"/>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1"/>
                  </a:ext>
                </a:extLst>
              </a:tr>
              <a:tr h="149137">
                <a:tc rowSpan="3">
                  <a:txBody>
                    <a:bodyPr/>
                    <a:lstStyle/>
                    <a:p>
                      <a:pPr>
                        <a:lnSpc>
                          <a:spcPct val="100000"/>
                        </a:lnSpc>
                      </a:pPr>
                      <a:endParaRPr sz="1000">
                        <a:latin typeface="Times New Roman"/>
                        <a:cs typeface="Times New Roman"/>
                      </a:endParaRPr>
                    </a:p>
                  </a:txBody>
                  <a:tcPr marL="0" marR="0" marT="0" marB="0">
                    <a:lnR w="6350">
                      <a:solidFill>
                        <a:srgbClr val="000000"/>
                      </a:solidFill>
                      <a:prstDash val="solid"/>
                    </a:lnR>
                    <a:lnT w="12700">
                      <a:solidFill>
                        <a:srgbClr val="BFBFBF"/>
                      </a:solidFill>
                      <a:prstDash val="solid"/>
                    </a:lnT>
                  </a:tcPr>
                </a:tc>
                <a:tc>
                  <a:txBody>
                    <a:bodyPr/>
                    <a:lstStyle/>
                    <a:p>
                      <a:pPr marL="39370">
                        <a:lnSpc>
                          <a:spcPts val="1130"/>
                        </a:lnSpc>
                        <a:spcBef>
                          <a:spcPts val="65"/>
                        </a:spcBef>
                      </a:pPr>
                      <a:r>
                        <a:rPr sz="1000" spc="-10" dirty="0">
                          <a:latin typeface="Meiryo UI"/>
                          <a:cs typeface="Meiryo UI"/>
                        </a:rPr>
                        <a:t>ACPR50S</a:t>
                      </a:r>
                      <a:endParaRPr sz="1000">
                        <a:latin typeface="Meiryo UI"/>
                        <a:cs typeface="Meiryo UI"/>
                      </a:endParaRPr>
                    </a:p>
                  </a:txBody>
                  <a:tcPr marL="0" marR="0" marT="7486"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2"/>
                  </a:ext>
                </a:extLst>
              </a:tr>
              <a:tr h="149137">
                <a:tc vMerge="1">
                  <a:txBody>
                    <a:bodyPr/>
                    <a:lstStyle/>
                    <a:p>
                      <a:endParaRPr/>
                    </a:p>
                  </a:txBody>
                  <a:tcPr marL="0" marR="0" marT="0" marB="0">
                    <a:lnR w="6350">
                      <a:solidFill>
                        <a:srgbClr val="000000"/>
                      </a:solidFill>
                      <a:prstDash val="solid"/>
                    </a:lnR>
                    <a:lnT w="12700">
                      <a:solidFill>
                        <a:srgbClr val="BFBFBF"/>
                      </a:solidFill>
                      <a:prstDash val="solid"/>
                    </a:lnT>
                  </a:tcPr>
                </a:tc>
                <a:tc>
                  <a:txBody>
                    <a:bodyPr/>
                    <a:lstStyle/>
                    <a:p>
                      <a:pPr marL="39370">
                        <a:lnSpc>
                          <a:spcPts val="1130"/>
                        </a:lnSpc>
                        <a:spcBef>
                          <a:spcPts val="65"/>
                        </a:spcBef>
                      </a:pPr>
                      <a:r>
                        <a:rPr sz="1000" spc="-25" dirty="0">
                          <a:latin typeface="Meiryo UI"/>
                          <a:cs typeface="Meiryo UI"/>
                        </a:rPr>
                        <a:t>DHR</a:t>
                      </a:r>
                      <a:endParaRPr sz="1000">
                        <a:latin typeface="Meiryo UI"/>
                        <a:cs typeface="Meiryo UI"/>
                      </a:endParaRPr>
                    </a:p>
                  </a:txBody>
                  <a:tcPr marL="0" marR="0" marT="7486"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3"/>
                  </a:ext>
                </a:extLst>
              </a:tr>
              <a:tr h="149137">
                <a:tc vMerge="1">
                  <a:txBody>
                    <a:bodyPr/>
                    <a:lstStyle/>
                    <a:p>
                      <a:endParaRPr/>
                    </a:p>
                  </a:txBody>
                  <a:tcPr marL="0" marR="0" marT="0" marB="0">
                    <a:lnR w="6350">
                      <a:solidFill>
                        <a:srgbClr val="000000"/>
                      </a:solidFill>
                      <a:prstDash val="solid"/>
                    </a:lnR>
                    <a:lnT w="12700">
                      <a:solidFill>
                        <a:srgbClr val="BFBFBF"/>
                      </a:solidFill>
                      <a:prstDash val="solid"/>
                    </a:lnT>
                  </a:tcPr>
                </a:tc>
                <a:tc>
                  <a:txBody>
                    <a:bodyPr/>
                    <a:lstStyle/>
                    <a:p>
                      <a:pPr marL="39370">
                        <a:lnSpc>
                          <a:spcPts val="1130"/>
                        </a:lnSpc>
                        <a:spcBef>
                          <a:spcPts val="65"/>
                        </a:spcBef>
                      </a:pPr>
                      <a:r>
                        <a:rPr sz="1000" dirty="0">
                          <a:latin typeface="Meiryo UI"/>
                          <a:cs typeface="Meiryo UI"/>
                        </a:rPr>
                        <a:t>HTR-</a:t>
                      </a:r>
                      <a:r>
                        <a:rPr sz="1000" spc="-25" dirty="0">
                          <a:latin typeface="Meiryo UI"/>
                          <a:cs typeface="Meiryo UI"/>
                        </a:rPr>
                        <a:t>PM</a:t>
                      </a:r>
                      <a:endParaRPr sz="1000">
                        <a:latin typeface="Meiryo UI"/>
                        <a:cs typeface="Meiryo UI"/>
                      </a:endParaRPr>
                    </a:p>
                  </a:txBody>
                  <a:tcPr marL="0" marR="0" marT="7486"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4"/>
                  </a:ext>
                </a:extLst>
              </a:tr>
            </a:tbl>
          </a:graphicData>
        </a:graphic>
      </p:graphicFrame>
      <p:graphicFrame>
        <p:nvGraphicFramePr>
          <p:cNvPr id="60" name="object 60"/>
          <p:cNvGraphicFramePr>
            <a:graphicFrameLocks noGrp="1"/>
          </p:cNvGraphicFramePr>
          <p:nvPr/>
        </p:nvGraphicFramePr>
        <p:xfrm>
          <a:off x="1490833" y="4350425"/>
          <a:ext cx="3897140" cy="2086191"/>
        </p:xfrm>
        <a:graphic>
          <a:graphicData uri="http://schemas.openxmlformats.org/drawingml/2006/table">
            <a:tbl>
              <a:tblPr firstRow="1" bandRow="1">
                <a:tableStyleId>{2D5ABB26-0587-4C30-8999-92F81FD0307C}</a:tableStyleId>
              </a:tblPr>
              <a:tblGrid>
                <a:gridCol w="2276211">
                  <a:extLst>
                    <a:ext uri="{9D8B030D-6E8A-4147-A177-3AD203B41FA5}">
                      <a16:colId xmlns:a16="http://schemas.microsoft.com/office/drawing/2014/main" val="20000"/>
                    </a:ext>
                  </a:extLst>
                </a:gridCol>
                <a:gridCol w="1620929">
                  <a:extLst>
                    <a:ext uri="{9D8B030D-6E8A-4147-A177-3AD203B41FA5}">
                      <a16:colId xmlns:a16="http://schemas.microsoft.com/office/drawing/2014/main" val="20001"/>
                    </a:ext>
                  </a:extLst>
                </a:gridCol>
              </a:tblGrid>
              <a:tr h="149137">
                <a:tc>
                  <a:txBody>
                    <a:bodyPr/>
                    <a:lstStyle/>
                    <a:p>
                      <a:pPr marL="39370">
                        <a:lnSpc>
                          <a:spcPts val="1140"/>
                        </a:lnSpc>
                        <a:spcBef>
                          <a:spcPts val="50"/>
                        </a:spcBef>
                      </a:pPr>
                      <a:r>
                        <a:rPr sz="1000" spc="-10" dirty="0">
                          <a:latin typeface="Meiryo UI"/>
                          <a:cs typeface="Meiryo UI"/>
                        </a:rPr>
                        <a:t>CAREM</a:t>
                      </a:r>
                      <a:endParaRPr sz="1000">
                        <a:latin typeface="Meiryo UI"/>
                        <a:cs typeface="Meiryo UI"/>
                      </a:endParaRPr>
                    </a:p>
                  </a:txBody>
                  <a:tcPr marL="0" marR="0" marT="5758"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FFF2CC"/>
                    </a:solidFill>
                  </a:tcPr>
                </a:tc>
                <a:tc>
                  <a:txBody>
                    <a:bodyPr/>
                    <a:lstStyle/>
                    <a:p>
                      <a:pPr marL="39370">
                        <a:lnSpc>
                          <a:spcPts val="1140"/>
                        </a:lnSpc>
                        <a:spcBef>
                          <a:spcPts val="50"/>
                        </a:spcBef>
                      </a:pPr>
                      <a:r>
                        <a:rPr sz="1000" spc="-10" dirty="0">
                          <a:latin typeface="Meiryo UI"/>
                          <a:cs typeface="Meiryo UI"/>
                        </a:rPr>
                        <a:t>Argentina</a:t>
                      </a:r>
                      <a:endParaRPr sz="1000">
                        <a:latin typeface="Meiryo UI"/>
                        <a:cs typeface="Meiryo UI"/>
                      </a:endParaRPr>
                    </a:p>
                  </a:txBody>
                  <a:tcPr marL="0" marR="0" marT="5758"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FFF2CC"/>
                    </a:solidFill>
                  </a:tcPr>
                </a:tc>
                <a:extLst>
                  <a:ext uri="{0D108BD9-81ED-4DB2-BD59-A6C34878D82A}">
                    <a16:rowId xmlns:a16="http://schemas.microsoft.com/office/drawing/2014/main" val="10000"/>
                  </a:ext>
                </a:extLst>
              </a:tr>
              <a:tr h="147410">
                <a:tc>
                  <a:txBody>
                    <a:bodyPr/>
                    <a:lstStyle/>
                    <a:p>
                      <a:pPr marL="39370">
                        <a:lnSpc>
                          <a:spcPts val="1130"/>
                        </a:lnSpc>
                        <a:spcBef>
                          <a:spcPts val="50"/>
                        </a:spcBef>
                      </a:pPr>
                      <a:r>
                        <a:rPr sz="1000" spc="-20" dirty="0">
                          <a:latin typeface="Meiryo UI"/>
                          <a:cs typeface="Meiryo UI"/>
                        </a:rPr>
                        <a:t>IRIS</a:t>
                      </a:r>
                      <a:endParaRPr sz="1000">
                        <a:latin typeface="Meiryo UI"/>
                        <a:cs typeface="Meiryo UI"/>
                      </a:endParaRPr>
                    </a:p>
                  </a:txBody>
                  <a:tcPr marL="0" marR="0" marT="5758"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FFF2CC"/>
                    </a:solidFill>
                  </a:tcPr>
                </a:tc>
                <a:tc>
                  <a:txBody>
                    <a:bodyPr/>
                    <a:lstStyle/>
                    <a:p>
                      <a:pPr marL="39370">
                        <a:lnSpc>
                          <a:spcPts val="1130"/>
                        </a:lnSpc>
                        <a:spcBef>
                          <a:spcPts val="50"/>
                        </a:spcBef>
                      </a:pPr>
                      <a:r>
                        <a:rPr sz="1000" dirty="0">
                          <a:latin typeface="Meiryo UI"/>
                          <a:cs typeface="Meiryo UI"/>
                        </a:rPr>
                        <a:t>Multiple</a:t>
                      </a:r>
                      <a:r>
                        <a:rPr sz="1000" spc="45" dirty="0">
                          <a:latin typeface="Meiryo UI"/>
                          <a:cs typeface="Meiryo UI"/>
                        </a:rPr>
                        <a:t> </a:t>
                      </a:r>
                      <a:r>
                        <a:rPr sz="1000" spc="-10" dirty="0">
                          <a:latin typeface="Meiryo UI"/>
                          <a:cs typeface="Meiryo UI"/>
                        </a:rPr>
                        <a:t>coutory</a:t>
                      </a:r>
                      <a:endParaRPr sz="1000">
                        <a:latin typeface="Meiryo UI"/>
                        <a:cs typeface="Meiryo UI"/>
                      </a:endParaRPr>
                    </a:p>
                  </a:txBody>
                  <a:tcPr marL="0" marR="0" marT="5758"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FFF2CC"/>
                    </a:solidFill>
                  </a:tcPr>
                </a:tc>
                <a:extLst>
                  <a:ext uri="{0D108BD9-81ED-4DB2-BD59-A6C34878D82A}">
                    <a16:rowId xmlns:a16="http://schemas.microsoft.com/office/drawing/2014/main" val="10001"/>
                  </a:ext>
                </a:extLst>
              </a:tr>
              <a:tr h="149137">
                <a:tc>
                  <a:txBody>
                    <a:bodyPr/>
                    <a:lstStyle/>
                    <a:p>
                      <a:pPr marL="39370">
                        <a:lnSpc>
                          <a:spcPts val="1130"/>
                        </a:lnSpc>
                        <a:spcBef>
                          <a:spcPts val="65"/>
                        </a:spcBef>
                      </a:pPr>
                      <a:r>
                        <a:rPr sz="1000" spc="-10" dirty="0">
                          <a:latin typeface="Meiryo UI"/>
                          <a:cs typeface="Meiryo UI"/>
                        </a:rPr>
                        <a:t>SMART</a:t>
                      </a:r>
                      <a:endParaRPr sz="1000">
                        <a:latin typeface="Meiryo UI"/>
                        <a:cs typeface="Meiryo UI"/>
                      </a:endParaRPr>
                    </a:p>
                  </a:txBody>
                  <a:tcPr marL="0" marR="0" marT="7486"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FFF2CC"/>
                    </a:solidFill>
                  </a:tcPr>
                </a:tc>
                <a:tc>
                  <a:txBody>
                    <a:bodyPr/>
                    <a:lstStyle/>
                    <a:p>
                      <a:pPr marL="39370">
                        <a:lnSpc>
                          <a:spcPts val="1130"/>
                        </a:lnSpc>
                        <a:spcBef>
                          <a:spcPts val="65"/>
                        </a:spcBef>
                      </a:pPr>
                      <a:r>
                        <a:rPr sz="1000" dirty="0">
                          <a:latin typeface="Meiryo UI"/>
                          <a:cs typeface="Meiryo UI"/>
                        </a:rPr>
                        <a:t>Republic</a:t>
                      </a:r>
                      <a:r>
                        <a:rPr sz="1000" spc="50" dirty="0">
                          <a:latin typeface="Meiryo UI"/>
                          <a:cs typeface="Meiryo UI"/>
                        </a:rPr>
                        <a:t> </a:t>
                      </a:r>
                      <a:r>
                        <a:rPr sz="1000" dirty="0">
                          <a:latin typeface="Meiryo UI"/>
                          <a:cs typeface="Meiryo UI"/>
                        </a:rPr>
                        <a:t>of</a:t>
                      </a:r>
                      <a:r>
                        <a:rPr sz="1000" spc="60" dirty="0">
                          <a:latin typeface="Meiryo UI"/>
                          <a:cs typeface="Meiryo UI"/>
                        </a:rPr>
                        <a:t> </a:t>
                      </a:r>
                      <a:r>
                        <a:rPr sz="1000" spc="-20" dirty="0">
                          <a:latin typeface="Meiryo UI"/>
                          <a:cs typeface="Meiryo UI"/>
                        </a:rPr>
                        <a:t>Korea</a:t>
                      </a:r>
                      <a:endParaRPr sz="1000">
                        <a:latin typeface="Meiryo UI"/>
                        <a:cs typeface="Meiryo UI"/>
                      </a:endParaRPr>
                    </a:p>
                  </a:txBody>
                  <a:tcPr marL="0" marR="0" marT="7486"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FFF2CC"/>
                    </a:solidFill>
                  </a:tcPr>
                </a:tc>
                <a:extLst>
                  <a:ext uri="{0D108BD9-81ED-4DB2-BD59-A6C34878D82A}">
                    <a16:rowId xmlns:a16="http://schemas.microsoft.com/office/drawing/2014/main" val="10002"/>
                  </a:ext>
                </a:extLst>
              </a:tr>
              <a:tr h="149137">
                <a:tc>
                  <a:txBody>
                    <a:bodyPr/>
                    <a:lstStyle/>
                    <a:p>
                      <a:pPr marL="39370">
                        <a:lnSpc>
                          <a:spcPts val="1130"/>
                        </a:lnSpc>
                        <a:spcBef>
                          <a:spcPts val="65"/>
                        </a:spcBef>
                      </a:pPr>
                      <a:r>
                        <a:rPr sz="1000" dirty="0">
                          <a:latin typeface="Meiryo UI"/>
                          <a:cs typeface="Meiryo UI"/>
                        </a:rPr>
                        <a:t>AHTR-</a:t>
                      </a:r>
                      <a:r>
                        <a:rPr sz="1000" spc="-25" dirty="0">
                          <a:latin typeface="Meiryo UI"/>
                          <a:cs typeface="Meiryo UI"/>
                        </a:rPr>
                        <a:t>100</a:t>
                      </a:r>
                      <a:endParaRPr sz="1000">
                        <a:latin typeface="Meiryo UI"/>
                        <a:cs typeface="Meiryo UI"/>
                      </a:endParaRPr>
                    </a:p>
                  </a:txBody>
                  <a:tcPr marL="0" marR="0" marT="7486"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FFF2CC"/>
                    </a:solidFill>
                  </a:tcPr>
                </a:tc>
                <a:tc>
                  <a:txBody>
                    <a:bodyPr/>
                    <a:lstStyle/>
                    <a:p>
                      <a:pPr marL="39370">
                        <a:lnSpc>
                          <a:spcPts val="1130"/>
                        </a:lnSpc>
                        <a:spcBef>
                          <a:spcPts val="65"/>
                        </a:spcBef>
                      </a:pPr>
                      <a:r>
                        <a:rPr sz="1000" dirty="0">
                          <a:latin typeface="Meiryo UI"/>
                          <a:cs typeface="Meiryo UI"/>
                        </a:rPr>
                        <a:t>South</a:t>
                      </a:r>
                      <a:r>
                        <a:rPr sz="1000" spc="50" dirty="0">
                          <a:latin typeface="Meiryo UI"/>
                          <a:cs typeface="Meiryo UI"/>
                        </a:rPr>
                        <a:t> </a:t>
                      </a:r>
                      <a:r>
                        <a:rPr sz="1000" spc="-10" dirty="0">
                          <a:latin typeface="Meiryo UI"/>
                          <a:cs typeface="Meiryo UI"/>
                        </a:rPr>
                        <a:t>Africa</a:t>
                      </a:r>
                      <a:endParaRPr sz="1000">
                        <a:latin typeface="Meiryo UI"/>
                        <a:cs typeface="Meiryo UI"/>
                      </a:endParaRPr>
                    </a:p>
                  </a:txBody>
                  <a:tcPr marL="0" marR="0" marT="7486"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FFF2CC"/>
                    </a:solidFill>
                  </a:tcPr>
                </a:tc>
                <a:extLst>
                  <a:ext uri="{0D108BD9-81ED-4DB2-BD59-A6C34878D82A}">
                    <a16:rowId xmlns:a16="http://schemas.microsoft.com/office/drawing/2014/main" val="10003"/>
                  </a:ext>
                </a:extLst>
              </a:tr>
              <a:tr h="149137">
                <a:tc>
                  <a:txBody>
                    <a:bodyPr/>
                    <a:lstStyle/>
                    <a:p>
                      <a:pPr marL="39370">
                        <a:lnSpc>
                          <a:spcPts val="1130"/>
                        </a:lnSpc>
                        <a:spcBef>
                          <a:spcPts val="65"/>
                        </a:spcBef>
                      </a:pPr>
                      <a:r>
                        <a:rPr sz="1000" dirty="0">
                          <a:latin typeface="Meiryo UI"/>
                          <a:cs typeface="Meiryo UI"/>
                        </a:rPr>
                        <a:t>HTMR-</a:t>
                      </a:r>
                      <a:r>
                        <a:rPr sz="1000" spc="-25" dirty="0">
                          <a:latin typeface="Meiryo UI"/>
                          <a:cs typeface="Meiryo UI"/>
                        </a:rPr>
                        <a:t>100</a:t>
                      </a:r>
                      <a:endParaRPr sz="1000">
                        <a:latin typeface="Meiryo UI"/>
                        <a:cs typeface="Meiryo UI"/>
                      </a:endParaRPr>
                    </a:p>
                  </a:txBody>
                  <a:tcPr marL="0" marR="0" marT="7486"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FFF2CC"/>
                    </a:solidFill>
                  </a:tcPr>
                </a:tc>
                <a:tc>
                  <a:txBody>
                    <a:bodyPr/>
                    <a:lstStyle/>
                    <a:p>
                      <a:pPr marL="39370">
                        <a:lnSpc>
                          <a:spcPts val="1130"/>
                        </a:lnSpc>
                        <a:spcBef>
                          <a:spcPts val="65"/>
                        </a:spcBef>
                      </a:pPr>
                      <a:r>
                        <a:rPr sz="1000" dirty="0">
                          <a:latin typeface="Meiryo UI"/>
                          <a:cs typeface="Meiryo UI"/>
                        </a:rPr>
                        <a:t>South</a:t>
                      </a:r>
                      <a:r>
                        <a:rPr sz="1000" spc="50" dirty="0">
                          <a:latin typeface="Meiryo UI"/>
                          <a:cs typeface="Meiryo UI"/>
                        </a:rPr>
                        <a:t> </a:t>
                      </a:r>
                      <a:r>
                        <a:rPr sz="1000" spc="-10" dirty="0">
                          <a:latin typeface="Meiryo UI"/>
                          <a:cs typeface="Meiryo UI"/>
                        </a:rPr>
                        <a:t>Africa</a:t>
                      </a:r>
                      <a:endParaRPr sz="1000">
                        <a:latin typeface="Meiryo UI"/>
                        <a:cs typeface="Meiryo UI"/>
                      </a:endParaRPr>
                    </a:p>
                  </a:txBody>
                  <a:tcPr marL="0" marR="0" marT="7486"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FFF2CC"/>
                    </a:solidFill>
                  </a:tcPr>
                </a:tc>
                <a:extLst>
                  <a:ext uri="{0D108BD9-81ED-4DB2-BD59-A6C34878D82A}">
                    <a16:rowId xmlns:a16="http://schemas.microsoft.com/office/drawing/2014/main" val="10004"/>
                  </a:ext>
                </a:extLst>
              </a:tr>
              <a:tr h="149137">
                <a:tc>
                  <a:txBody>
                    <a:bodyPr/>
                    <a:lstStyle/>
                    <a:p>
                      <a:pPr marL="39370">
                        <a:lnSpc>
                          <a:spcPts val="1130"/>
                        </a:lnSpc>
                        <a:spcBef>
                          <a:spcPts val="65"/>
                        </a:spcBef>
                      </a:pPr>
                      <a:r>
                        <a:rPr sz="1000" dirty="0">
                          <a:latin typeface="Meiryo UI"/>
                          <a:cs typeface="Meiryo UI"/>
                        </a:rPr>
                        <a:t>PBMR®-</a:t>
                      </a:r>
                      <a:r>
                        <a:rPr sz="1000" spc="-25" dirty="0">
                          <a:latin typeface="Meiryo UI"/>
                          <a:cs typeface="Meiryo UI"/>
                        </a:rPr>
                        <a:t>400</a:t>
                      </a:r>
                      <a:endParaRPr sz="1000">
                        <a:latin typeface="Meiryo UI"/>
                        <a:cs typeface="Meiryo UI"/>
                      </a:endParaRPr>
                    </a:p>
                  </a:txBody>
                  <a:tcPr marL="0" marR="0" marT="7486"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FFF2CC"/>
                    </a:solidFill>
                  </a:tcPr>
                </a:tc>
                <a:tc>
                  <a:txBody>
                    <a:bodyPr/>
                    <a:lstStyle/>
                    <a:p>
                      <a:pPr marL="39370">
                        <a:lnSpc>
                          <a:spcPts val="1130"/>
                        </a:lnSpc>
                        <a:spcBef>
                          <a:spcPts val="65"/>
                        </a:spcBef>
                      </a:pPr>
                      <a:r>
                        <a:rPr sz="1000" dirty="0">
                          <a:latin typeface="Meiryo UI"/>
                          <a:cs typeface="Meiryo UI"/>
                        </a:rPr>
                        <a:t>South</a:t>
                      </a:r>
                      <a:r>
                        <a:rPr sz="1000" spc="50" dirty="0">
                          <a:latin typeface="Meiryo UI"/>
                          <a:cs typeface="Meiryo UI"/>
                        </a:rPr>
                        <a:t> </a:t>
                      </a:r>
                      <a:r>
                        <a:rPr sz="1000" spc="-10" dirty="0">
                          <a:latin typeface="Meiryo UI"/>
                          <a:cs typeface="Meiryo UI"/>
                        </a:rPr>
                        <a:t>Africa</a:t>
                      </a:r>
                      <a:endParaRPr sz="1000">
                        <a:latin typeface="Meiryo UI"/>
                        <a:cs typeface="Meiryo UI"/>
                      </a:endParaRPr>
                    </a:p>
                  </a:txBody>
                  <a:tcPr marL="0" marR="0" marT="7486"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FFF2CC"/>
                    </a:solidFill>
                  </a:tcPr>
                </a:tc>
                <a:extLst>
                  <a:ext uri="{0D108BD9-81ED-4DB2-BD59-A6C34878D82A}">
                    <a16:rowId xmlns:a16="http://schemas.microsoft.com/office/drawing/2014/main" val="10005"/>
                  </a:ext>
                </a:extLst>
              </a:tr>
              <a:tr h="149137">
                <a:tc>
                  <a:txBody>
                    <a:bodyPr/>
                    <a:lstStyle/>
                    <a:p>
                      <a:pPr marL="39370">
                        <a:lnSpc>
                          <a:spcPts val="1130"/>
                        </a:lnSpc>
                        <a:spcBef>
                          <a:spcPts val="65"/>
                        </a:spcBef>
                      </a:pPr>
                      <a:r>
                        <a:rPr sz="1000" dirty="0">
                          <a:latin typeface="Meiryo UI"/>
                          <a:cs typeface="Meiryo UI"/>
                        </a:rPr>
                        <a:t>LFR-AS-</a:t>
                      </a:r>
                      <a:r>
                        <a:rPr sz="1000" spc="-25" dirty="0">
                          <a:latin typeface="Meiryo UI"/>
                          <a:cs typeface="Meiryo UI"/>
                        </a:rPr>
                        <a:t>200</a:t>
                      </a:r>
                      <a:endParaRPr sz="1000">
                        <a:latin typeface="Meiryo UI"/>
                        <a:cs typeface="Meiryo UI"/>
                      </a:endParaRPr>
                    </a:p>
                  </a:txBody>
                  <a:tcPr marL="0" marR="0" marT="7486"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FFF2CC"/>
                    </a:solidFill>
                  </a:tcPr>
                </a:tc>
                <a:tc>
                  <a:txBody>
                    <a:bodyPr/>
                    <a:lstStyle/>
                    <a:p>
                      <a:pPr marL="39370">
                        <a:lnSpc>
                          <a:spcPts val="1130"/>
                        </a:lnSpc>
                        <a:spcBef>
                          <a:spcPts val="65"/>
                        </a:spcBef>
                      </a:pPr>
                      <a:r>
                        <a:rPr sz="1000" spc="-10" dirty="0">
                          <a:latin typeface="Meiryo UI"/>
                          <a:cs typeface="Meiryo UI"/>
                        </a:rPr>
                        <a:t>Luxembourg</a:t>
                      </a:r>
                      <a:endParaRPr sz="1000">
                        <a:latin typeface="Meiryo UI"/>
                        <a:cs typeface="Meiryo UI"/>
                      </a:endParaRPr>
                    </a:p>
                  </a:txBody>
                  <a:tcPr marL="0" marR="0" marT="7486"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FFF2CC"/>
                    </a:solidFill>
                  </a:tcPr>
                </a:tc>
                <a:extLst>
                  <a:ext uri="{0D108BD9-81ED-4DB2-BD59-A6C34878D82A}">
                    <a16:rowId xmlns:a16="http://schemas.microsoft.com/office/drawing/2014/main" val="10006"/>
                  </a:ext>
                </a:extLst>
              </a:tr>
              <a:tr h="149137">
                <a:tc>
                  <a:txBody>
                    <a:bodyPr/>
                    <a:lstStyle/>
                    <a:p>
                      <a:pPr marL="39370">
                        <a:lnSpc>
                          <a:spcPts val="1130"/>
                        </a:lnSpc>
                        <a:spcBef>
                          <a:spcPts val="65"/>
                        </a:spcBef>
                      </a:pPr>
                      <a:r>
                        <a:rPr sz="1000" dirty="0">
                          <a:latin typeface="Meiryo UI"/>
                          <a:cs typeface="Meiryo UI"/>
                        </a:rPr>
                        <a:t>LFR-TL-</a:t>
                      </a:r>
                      <a:r>
                        <a:rPr sz="1000" spc="-50" dirty="0">
                          <a:latin typeface="Meiryo UI"/>
                          <a:cs typeface="Meiryo UI"/>
                        </a:rPr>
                        <a:t>X</a:t>
                      </a:r>
                      <a:endParaRPr sz="1000">
                        <a:latin typeface="Meiryo UI"/>
                        <a:cs typeface="Meiryo UI"/>
                      </a:endParaRPr>
                    </a:p>
                  </a:txBody>
                  <a:tcPr marL="0" marR="0" marT="7486"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FFF2CC"/>
                    </a:solidFill>
                  </a:tcPr>
                </a:tc>
                <a:tc>
                  <a:txBody>
                    <a:bodyPr/>
                    <a:lstStyle/>
                    <a:p>
                      <a:pPr marL="39370">
                        <a:lnSpc>
                          <a:spcPts val="1130"/>
                        </a:lnSpc>
                        <a:spcBef>
                          <a:spcPts val="65"/>
                        </a:spcBef>
                      </a:pPr>
                      <a:r>
                        <a:rPr sz="1000" spc="-10" dirty="0">
                          <a:latin typeface="Meiryo UI"/>
                          <a:cs typeface="Meiryo UI"/>
                        </a:rPr>
                        <a:t>Luxembourg</a:t>
                      </a:r>
                      <a:endParaRPr sz="1000">
                        <a:latin typeface="Meiryo UI"/>
                        <a:cs typeface="Meiryo UI"/>
                      </a:endParaRPr>
                    </a:p>
                  </a:txBody>
                  <a:tcPr marL="0" marR="0" marT="7486"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FFF2CC"/>
                    </a:solidFill>
                  </a:tcPr>
                </a:tc>
                <a:extLst>
                  <a:ext uri="{0D108BD9-81ED-4DB2-BD59-A6C34878D82A}">
                    <a16:rowId xmlns:a16="http://schemas.microsoft.com/office/drawing/2014/main" val="10007"/>
                  </a:ext>
                </a:extLst>
              </a:tr>
              <a:tr h="149137">
                <a:tc>
                  <a:txBody>
                    <a:bodyPr/>
                    <a:lstStyle/>
                    <a:p>
                      <a:pPr marL="39370">
                        <a:lnSpc>
                          <a:spcPts val="1130"/>
                        </a:lnSpc>
                        <a:spcBef>
                          <a:spcPts val="65"/>
                        </a:spcBef>
                      </a:pPr>
                      <a:r>
                        <a:rPr sz="1000" dirty="0">
                          <a:latin typeface="Meiryo UI"/>
                          <a:cs typeface="Meiryo UI"/>
                        </a:rPr>
                        <a:t>Integral</a:t>
                      </a:r>
                      <a:r>
                        <a:rPr sz="1000" spc="45" dirty="0">
                          <a:latin typeface="Meiryo UI"/>
                          <a:cs typeface="Meiryo UI"/>
                        </a:rPr>
                        <a:t> </a:t>
                      </a:r>
                      <a:r>
                        <a:rPr sz="1000" dirty="0">
                          <a:latin typeface="Meiryo UI"/>
                          <a:cs typeface="Meiryo UI"/>
                        </a:rPr>
                        <a:t>Molten</a:t>
                      </a:r>
                      <a:r>
                        <a:rPr sz="1000" spc="25" dirty="0">
                          <a:latin typeface="Meiryo UI"/>
                          <a:cs typeface="Meiryo UI"/>
                        </a:rPr>
                        <a:t> </a:t>
                      </a:r>
                      <a:r>
                        <a:rPr sz="1000" dirty="0">
                          <a:latin typeface="Meiryo UI"/>
                          <a:cs typeface="Meiryo UI"/>
                        </a:rPr>
                        <a:t>Salt</a:t>
                      </a:r>
                      <a:r>
                        <a:rPr sz="1000" spc="50" dirty="0">
                          <a:latin typeface="Meiryo UI"/>
                          <a:cs typeface="Meiryo UI"/>
                        </a:rPr>
                        <a:t> </a:t>
                      </a:r>
                      <a:r>
                        <a:rPr sz="1000" spc="-10" dirty="0">
                          <a:latin typeface="Meiryo UI"/>
                          <a:cs typeface="Meiryo UI"/>
                        </a:rPr>
                        <a:t>Reactor</a:t>
                      </a:r>
                      <a:endParaRPr sz="1000">
                        <a:latin typeface="Meiryo UI"/>
                        <a:cs typeface="Meiryo UI"/>
                      </a:endParaRPr>
                    </a:p>
                  </a:txBody>
                  <a:tcPr marL="0" marR="0" marT="7486"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FFF2CC"/>
                    </a:solidFill>
                  </a:tcPr>
                </a:tc>
                <a:tc>
                  <a:txBody>
                    <a:bodyPr/>
                    <a:lstStyle/>
                    <a:p>
                      <a:pPr marL="39370">
                        <a:lnSpc>
                          <a:spcPts val="1130"/>
                        </a:lnSpc>
                        <a:spcBef>
                          <a:spcPts val="65"/>
                        </a:spcBef>
                      </a:pPr>
                      <a:r>
                        <a:rPr sz="1000" spc="-10" dirty="0">
                          <a:latin typeface="Meiryo UI"/>
                          <a:cs typeface="Meiryo UI"/>
                        </a:rPr>
                        <a:t>Canada</a:t>
                      </a:r>
                      <a:endParaRPr sz="1000">
                        <a:latin typeface="Meiryo UI"/>
                        <a:cs typeface="Meiryo UI"/>
                      </a:endParaRPr>
                    </a:p>
                  </a:txBody>
                  <a:tcPr marL="0" marR="0" marT="7486"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FFF2CC"/>
                    </a:solidFill>
                  </a:tcPr>
                </a:tc>
                <a:extLst>
                  <a:ext uri="{0D108BD9-81ED-4DB2-BD59-A6C34878D82A}">
                    <a16:rowId xmlns:a16="http://schemas.microsoft.com/office/drawing/2014/main" val="10008"/>
                  </a:ext>
                </a:extLst>
              </a:tr>
              <a:tr h="149137">
                <a:tc>
                  <a:txBody>
                    <a:bodyPr/>
                    <a:lstStyle/>
                    <a:p>
                      <a:pPr marL="39370">
                        <a:lnSpc>
                          <a:spcPts val="1145"/>
                        </a:lnSpc>
                        <a:spcBef>
                          <a:spcPts val="50"/>
                        </a:spcBef>
                      </a:pPr>
                      <a:r>
                        <a:rPr sz="1000" spc="-20" dirty="0">
                          <a:latin typeface="Meiryo UI"/>
                          <a:cs typeface="Meiryo UI"/>
                        </a:rPr>
                        <a:t>CMSR</a:t>
                      </a:r>
                      <a:endParaRPr sz="1000">
                        <a:latin typeface="Meiryo UI"/>
                        <a:cs typeface="Meiryo UI"/>
                      </a:endParaRPr>
                    </a:p>
                  </a:txBody>
                  <a:tcPr marL="0" marR="0" marT="5758"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FFF2CC"/>
                    </a:solidFill>
                  </a:tcPr>
                </a:tc>
                <a:tc>
                  <a:txBody>
                    <a:bodyPr/>
                    <a:lstStyle/>
                    <a:p>
                      <a:pPr marL="39370">
                        <a:lnSpc>
                          <a:spcPts val="1145"/>
                        </a:lnSpc>
                        <a:spcBef>
                          <a:spcPts val="50"/>
                        </a:spcBef>
                      </a:pPr>
                      <a:r>
                        <a:rPr sz="1000" spc="-10" dirty="0">
                          <a:latin typeface="Meiryo UI"/>
                          <a:cs typeface="Meiryo UI"/>
                        </a:rPr>
                        <a:t>Denmark</a:t>
                      </a:r>
                      <a:endParaRPr sz="1000">
                        <a:latin typeface="Meiryo UI"/>
                        <a:cs typeface="Meiryo UI"/>
                      </a:endParaRPr>
                    </a:p>
                  </a:txBody>
                  <a:tcPr marL="0" marR="0" marT="5758"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FFF2CC"/>
                    </a:solidFill>
                  </a:tcPr>
                </a:tc>
                <a:extLst>
                  <a:ext uri="{0D108BD9-81ED-4DB2-BD59-A6C34878D82A}">
                    <a16:rowId xmlns:a16="http://schemas.microsoft.com/office/drawing/2014/main" val="10009"/>
                  </a:ext>
                </a:extLst>
              </a:tr>
              <a:tr h="149137">
                <a:tc>
                  <a:txBody>
                    <a:bodyPr/>
                    <a:lstStyle/>
                    <a:p>
                      <a:pPr marL="39370">
                        <a:lnSpc>
                          <a:spcPts val="1140"/>
                        </a:lnSpc>
                        <a:spcBef>
                          <a:spcPts val="50"/>
                        </a:spcBef>
                      </a:pPr>
                      <a:r>
                        <a:rPr sz="1000" dirty="0">
                          <a:latin typeface="Meiryo UI"/>
                          <a:cs typeface="Meiryo UI"/>
                        </a:rPr>
                        <a:t>Copenhagen</a:t>
                      </a:r>
                      <a:r>
                        <a:rPr sz="1000" spc="50" dirty="0">
                          <a:latin typeface="Meiryo UI"/>
                          <a:cs typeface="Meiryo UI"/>
                        </a:rPr>
                        <a:t> </a:t>
                      </a:r>
                      <a:r>
                        <a:rPr sz="1000" dirty="0">
                          <a:latin typeface="Meiryo UI"/>
                          <a:cs typeface="Meiryo UI"/>
                        </a:rPr>
                        <a:t>Atomics</a:t>
                      </a:r>
                      <a:r>
                        <a:rPr sz="1000" spc="95" dirty="0">
                          <a:latin typeface="Meiryo UI"/>
                          <a:cs typeface="Meiryo UI"/>
                        </a:rPr>
                        <a:t> </a:t>
                      </a:r>
                      <a:r>
                        <a:rPr sz="1000" dirty="0">
                          <a:latin typeface="Meiryo UI"/>
                          <a:cs typeface="Meiryo UI"/>
                        </a:rPr>
                        <a:t>Waste</a:t>
                      </a:r>
                      <a:r>
                        <a:rPr sz="1000" spc="85" dirty="0">
                          <a:latin typeface="Meiryo UI"/>
                          <a:cs typeface="Meiryo UI"/>
                        </a:rPr>
                        <a:t> </a:t>
                      </a:r>
                      <a:r>
                        <a:rPr sz="1000" spc="-10" dirty="0">
                          <a:latin typeface="Meiryo UI"/>
                          <a:cs typeface="Meiryo UI"/>
                        </a:rPr>
                        <a:t>Burner</a:t>
                      </a:r>
                      <a:endParaRPr sz="1000">
                        <a:latin typeface="Meiryo UI"/>
                        <a:cs typeface="Meiryo UI"/>
                      </a:endParaRPr>
                    </a:p>
                  </a:txBody>
                  <a:tcPr marL="0" marR="0" marT="5758"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FFF2CC"/>
                    </a:solidFill>
                  </a:tcPr>
                </a:tc>
                <a:tc>
                  <a:txBody>
                    <a:bodyPr/>
                    <a:lstStyle/>
                    <a:p>
                      <a:pPr marL="39370">
                        <a:lnSpc>
                          <a:spcPts val="1140"/>
                        </a:lnSpc>
                        <a:spcBef>
                          <a:spcPts val="50"/>
                        </a:spcBef>
                      </a:pPr>
                      <a:r>
                        <a:rPr sz="1000" spc="-10" dirty="0">
                          <a:latin typeface="Meiryo UI"/>
                          <a:cs typeface="Meiryo UI"/>
                        </a:rPr>
                        <a:t>Denmark</a:t>
                      </a:r>
                      <a:endParaRPr sz="1000">
                        <a:latin typeface="Meiryo UI"/>
                        <a:cs typeface="Meiryo UI"/>
                      </a:endParaRPr>
                    </a:p>
                  </a:txBody>
                  <a:tcPr marL="0" marR="0" marT="5758"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FFF2CC"/>
                    </a:solidFill>
                  </a:tcPr>
                </a:tc>
                <a:extLst>
                  <a:ext uri="{0D108BD9-81ED-4DB2-BD59-A6C34878D82A}">
                    <a16:rowId xmlns:a16="http://schemas.microsoft.com/office/drawing/2014/main" val="10010"/>
                  </a:ext>
                </a:extLst>
              </a:tr>
              <a:tr h="149137">
                <a:tc>
                  <a:txBody>
                    <a:bodyPr/>
                    <a:lstStyle/>
                    <a:p>
                      <a:pPr marL="39370">
                        <a:lnSpc>
                          <a:spcPts val="1145"/>
                        </a:lnSpc>
                        <a:spcBef>
                          <a:spcPts val="50"/>
                        </a:spcBef>
                      </a:pPr>
                      <a:r>
                        <a:rPr sz="1000" spc="-10" dirty="0">
                          <a:latin typeface="Meiryo UI"/>
                          <a:cs typeface="Meiryo UI"/>
                        </a:rPr>
                        <a:t>ThorCon</a:t>
                      </a:r>
                      <a:endParaRPr sz="1000">
                        <a:latin typeface="Meiryo UI"/>
                        <a:cs typeface="Meiryo UI"/>
                      </a:endParaRPr>
                    </a:p>
                  </a:txBody>
                  <a:tcPr marL="0" marR="0" marT="5758"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FFF2CC"/>
                    </a:solidFill>
                  </a:tcPr>
                </a:tc>
                <a:tc>
                  <a:txBody>
                    <a:bodyPr/>
                    <a:lstStyle/>
                    <a:p>
                      <a:pPr marL="39370">
                        <a:lnSpc>
                          <a:spcPts val="1145"/>
                        </a:lnSpc>
                        <a:spcBef>
                          <a:spcPts val="50"/>
                        </a:spcBef>
                      </a:pPr>
                      <a:r>
                        <a:rPr sz="1000" dirty="0">
                          <a:latin typeface="Meiryo UI"/>
                          <a:cs typeface="Meiryo UI"/>
                        </a:rPr>
                        <a:t>International</a:t>
                      </a:r>
                      <a:r>
                        <a:rPr sz="1000" spc="70" dirty="0">
                          <a:latin typeface="Meiryo UI"/>
                          <a:cs typeface="Meiryo UI"/>
                        </a:rPr>
                        <a:t> </a:t>
                      </a:r>
                      <a:r>
                        <a:rPr sz="1000" spc="-10" dirty="0">
                          <a:latin typeface="Meiryo UI"/>
                          <a:cs typeface="Meiryo UI"/>
                        </a:rPr>
                        <a:t>Consortium</a:t>
                      </a:r>
                      <a:endParaRPr sz="1000">
                        <a:latin typeface="Meiryo UI"/>
                        <a:cs typeface="Meiryo UI"/>
                      </a:endParaRPr>
                    </a:p>
                  </a:txBody>
                  <a:tcPr marL="0" marR="0" marT="5758"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FFF2CC"/>
                    </a:solidFill>
                  </a:tcPr>
                </a:tc>
                <a:extLst>
                  <a:ext uri="{0D108BD9-81ED-4DB2-BD59-A6C34878D82A}">
                    <a16:rowId xmlns:a16="http://schemas.microsoft.com/office/drawing/2014/main" val="10011"/>
                  </a:ext>
                </a:extLst>
              </a:tr>
              <a:tr h="149137">
                <a:tc>
                  <a:txBody>
                    <a:bodyPr/>
                    <a:lstStyle/>
                    <a:p>
                      <a:pPr marL="39370">
                        <a:lnSpc>
                          <a:spcPts val="1140"/>
                        </a:lnSpc>
                        <a:spcBef>
                          <a:spcPts val="50"/>
                        </a:spcBef>
                      </a:pPr>
                      <a:r>
                        <a:rPr sz="1000" dirty="0">
                          <a:latin typeface="Meiryo UI"/>
                          <a:cs typeface="Meiryo UI"/>
                        </a:rPr>
                        <a:t>Molten</a:t>
                      </a:r>
                      <a:r>
                        <a:rPr sz="1000" spc="45" dirty="0">
                          <a:latin typeface="Meiryo UI"/>
                          <a:cs typeface="Meiryo UI"/>
                        </a:rPr>
                        <a:t> </a:t>
                      </a:r>
                      <a:r>
                        <a:rPr sz="1000" dirty="0">
                          <a:latin typeface="Meiryo UI"/>
                          <a:cs typeface="Meiryo UI"/>
                        </a:rPr>
                        <a:t>Chloride</a:t>
                      </a:r>
                      <a:r>
                        <a:rPr sz="1000" spc="35" dirty="0">
                          <a:latin typeface="Meiryo UI"/>
                          <a:cs typeface="Meiryo UI"/>
                        </a:rPr>
                        <a:t> </a:t>
                      </a:r>
                      <a:r>
                        <a:rPr sz="1000" dirty="0">
                          <a:latin typeface="Meiryo UI"/>
                          <a:cs typeface="Meiryo UI"/>
                        </a:rPr>
                        <a:t>Salt</a:t>
                      </a:r>
                      <a:r>
                        <a:rPr sz="1000" spc="45" dirty="0">
                          <a:latin typeface="Meiryo UI"/>
                          <a:cs typeface="Meiryo UI"/>
                        </a:rPr>
                        <a:t> </a:t>
                      </a:r>
                      <a:r>
                        <a:rPr sz="1000" dirty="0">
                          <a:latin typeface="Meiryo UI"/>
                          <a:cs typeface="Meiryo UI"/>
                        </a:rPr>
                        <a:t>Fast</a:t>
                      </a:r>
                      <a:r>
                        <a:rPr sz="1000" spc="45" dirty="0">
                          <a:latin typeface="Meiryo UI"/>
                          <a:cs typeface="Meiryo UI"/>
                        </a:rPr>
                        <a:t> </a:t>
                      </a:r>
                      <a:r>
                        <a:rPr sz="1000" spc="-10" dirty="0">
                          <a:latin typeface="Meiryo UI"/>
                          <a:cs typeface="Meiryo UI"/>
                        </a:rPr>
                        <a:t>Reactor</a:t>
                      </a:r>
                      <a:endParaRPr sz="1000">
                        <a:latin typeface="Meiryo UI"/>
                        <a:cs typeface="Meiryo UI"/>
                      </a:endParaRPr>
                    </a:p>
                  </a:txBody>
                  <a:tcPr marL="0" marR="0" marT="5758"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FFF2CC"/>
                    </a:solidFill>
                  </a:tcPr>
                </a:tc>
                <a:tc>
                  <a:txBody>
                    <a:bodyPr/>
                    <a:lstStyle/>
                    <a:p>
                      <a:pPr marL="39370">
                        <a:lnSpc>
                          <a:spcPts val="1140"/>
                        </a:lnSpc>
                        <a:spcBef>
                          <a:spcPts val="50"/>
                        </a:spcBef>
                      </a:pPr>
                      <a:r>
                        <a:rPr sz="1000" dirty="0">
                          <a:latin typeface="Meiryo UI"/>
                          <a:cs typeface="Meiryo UI"/>
                        </a:rPr>
                        <a:t>USA</a:t>
                      </a:r>
                      <a:r>
                        <a:rPr sz="1000" spc="40" dirty="0">
                          <a:latin typeface="Meiryo UI"/>
                          <a:cs typeface="Meiryo UI"/>
                        </a:rPr>
                        <a:t> </a:t>
                      </a:r>
                      <a:r>
                        <a:rPr sz="1000" dirty="0">
                          <a:latin typeface="Meiryo UI"/>
                          <a:cs typeface="Meiryo UI"/>
                        </a:rPr>
                        <a:t>and</a:t>
                      </a:r>
                      <a:r>
                        <a:rPr sz="1000" spc="30" dirty="0">
                          <a:latin typeface="Meiryo UI"/>
                          <a:cs typeface="Meiryo UI"/>
                        </a:rPr>
                        <a:t> </a:t>
                      </a:r>
                      <a:r>
                        <a:rPr sz="1000" spc="-10" dirty="0">
                          <a:latin typeface="Meiryo UI"/>
                          <a:cs typeface="Meiryo UI"/>
                        </a:rPr>
                        <a:t>Canada</a:t>
                      </a:r>
                      <a:endParaRPr sz="1000">
                        <a:latin typeface="Meiryo UI"/>
                        <a:cs typeface="Meiryo UI"/>
                      </a:endParaRPr>
                    </a:p>
                  </a:txBody>
                  <a:tcPr marL="0" marR="0" marT="5758"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FFF2CC"/>
                    </a:solidFill>
                  </a:tcPr>
                </a:tc>
                <a:extLst>
                  <a:ext uri="{0D108BD9-81ED-4DB2-BD59-A6C34878D82A}">
                    <a16:rowId xmlns:a16="http://schemas.microsoft.com/office/drawing/2014/main" val="10012"/>
                  </a:ext>
                </a:extLst>
              </a:tr>
              <a:tr h="149137">
                <a:tc>
                  <a:txBody>
                    <a:bodyPr/>
                    <a:lstStyle/>
                    <a:p>
                      <a:pPr marL="39370">
                        <a:lnSpc>
                          <a:spcPts val="1140"/>
                        </a:lnSpc>
                        <a:spcBef>
                          <a:spcPts val="50"/>
                        </a:spcBef>
                      </a:pPr>
                      <a:r>
                        <a:rPr sz="1000" spc="-10" dirty="0">
                          <a:latin typeface="Meiryo UI"/>
                          <a:cs typeface="Meiryo UI"/>
                        </a:rPr>
                        <a:t>SEALER</a:t>
                      </a:r>
                      <a:endParaRPr sz="1000" dirty="0">
                        <a:latin typeface="Meiryo UI"/>
                        <a:cs typeface="Meiryo UI"/>
                      </a:endParaRPr>
                    </a:p>
                  </a:txBody>
                  <a:tcPr marL="0" marR="0" marT="5758"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FFF2CC"/>
                    </a:solidFill>
                  </a:tcPr>
                </a:tc>
                <a:tc>
                  <a:txBody>
                    <a:bodyPr/>
                    <a:lstStyle/>
                    <a:p>
                      <a:pPr marL="39370">
                        <a:lnSpc>
                          <a:spcPts val="1140"/>
                        </a:lnSpc>
                        <a:spcBef>
                          <a:spcPts val="50"/>
                        </a:spcBef>
                      </a:pPr>
                      <a:r>
                        <a:rPr sz="1000" spc="-10" dirty="0">
                          <a:latin typeface="Meiryo UI"/>
                          <a:cs typeface="Meiryo UI"/>
                        </a:rPr>
                        <a:t>Sweden</a:t>
                      </a:r>
                      <a:endParaRPr sz="1000" dirty="0">
                        <a:latin typeface="Meiryo UI"/>
                        <a:cs typeface="Meiryo UI"/>
                      </a:endParaRPr>
                    </a:p>
                  </a:txBody>
                  <a:tcPr marL="0" marR="0" marT="5758"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FFF2CC"/>
                    </a:solidFill>
                  </a:tcPr>
                </a:tc>
                <a:extLst>
                  <a:ext uri="{0D108BD9-81ED-4DB2-BD59-A6C34878D82A}">
                    <a16:rowId xmlns:a16="http://schemas.microsoft.com/office/drawing/2014/main" val="10013"/>
                  </a:ext>
                </a:extLst>
              </a:tr>
            </a:tbl>
          </a:graphicData>
        </a:graphic>
      </p:graphicFrame>
      <p:pic>
        <p:nvPicPr>
          <p:cNvPr id="61" name="object 61"/>
          <p:cNvPicPr/>
          <p:nvPr/>
        </p:nvPicPr>
        <p:blipFill>
          <a:blip r:embed="rId17" cstate="print"/>
          <a:stretch>
            <a:fillRect/>
          </a:stretch>
        </p:blipFill>
        <p:spPr>
          <a:xfrm>
            <a:off x="6892932" y="5370315"/>
            <a:ext cx="4007698" cy="374512"/>
          </a:xfrm>
          <a:prstGeom prst="rect">
            <a:avLst/>
          </a:prstGeom>
        </p:spPr>
      </p:pic>
      <p:sp>
        <p:nvSpPr>
          <p:cNvPr id="62" name="object 62"/>
          <p:cNvSpPr txBox="1"/>
          <p:nvPr/>
        </p:nvSpPr>
        <p:spPr>
          <a:xfrm>
            <a:off x="6885570" y="5367054"/>
            <a:ext cx="3929386" cy="373968"/>
          </a:xfrm>
          <a:prstGeom prst="rect">
            <a:avLst/>
          </a:prstGeom>
        </p:spPr>
        <p:txBody>
          <a:bodyPr vert="horz" wrap="square" lIns="0" tIns="10941" rIns="0" bIns="0" rtlCol="0">
            <a:spAutoFit/>
          </a:bodyPr>
          <a:lstStyle/>
          <a:p>
            <a:pPr marL="11516">
              <a:spcBef>
                <a:spcPts val="86"/>
              </a:spcBef>
            </a:pPr>
            <a:r>
              <a:rPr sz="1179" dirty="0">
                <a:solidFill>
                  <a:srgbClr val="0000FF"/>
                </a:solidFill>
                <a:latin typeface="Times New Roman"/>
                <a:cs typeface="Times New Roman"/>
              </a:rPr>
              <a:t></a:t>
            </a:r>
            <a:r>
              <a:rPr sz="1179" spc="340" dirty="0">
                <a:solidFill>
                  <a:srgbClr val="0000FF"/>
                </a:solidFill>
                <a:latin typeface="Times New Roman"/>
                <a:cs typeface="Times New Roman"/>
              </a:rPr>
              <a:t> </a:t>
            </a:r>
            <a:r>
              <a:rPr sz="1179" spc="-23" dirty="0">
                <a:solidFill>
                  <a:srgbClr val="0000FF"/>
                </a:solidFill>
                <a:latin typeface="Meiryo UI"/>
                <a:cs typeface="Meiryo UI"/>
              </a:rPr>
              <a:t>原子力産業の再生支援等を目的に</a:t>
            </a:r>
            <a:r>
              <a:rPr sz="1179" spc="-9" dirty="0">
                <a:solidFill>
                  <a:srgbClr val="0000FF"/>
                </a:solidFill>
                <a:latin typeface="Meiryo UI"/>
                <a:cs typeface="Meiryo UI"/>
              </a:rPr>
              <a:t>SMR</a:t>
            </a:r>
            <a:r>
              <a:rPr sz="1179" spc="-23" dirty="0">
                <a:solidFill>
                  <a:srgbClr val="0000FF"/>
                </a:solidFill>
                <a:latin typeface="Meiryo UI"/>
                <a:cs typeface="Meiryo UI"/>
              </a:rPr>
              <a:t>、先進炉開発に注力</a:t>
            </a:r>
            <a:endParaRPr sz="1179" dirty="0">
              <a:latin typeface="Meiryo UI"/>
              <a:cs typeface="Meiryo UI"/>
            </a:endParaRPr>
          </a:p>
          <a:p>
            <a:pPr marL="11516"/>
            <a:r>
              <a:rPr sz="1179" dirty="0">
                <a:solidFill>
                  <a:srgbClr val="0000FF"/>
                </a:solidFill>
                <a:latin typeface="Times New Roman"/>
                <a:cs typeface="Times New Roman"/>
              </a:rPr>
              <a:t></a:t>
            </a:r>
            <a:r>
              <a:rPr sz="1179" spc="236" dirty="0">
                <a:solidFill>
                  <a:srgbClr val="0000FF"/>
                </a:solidFill>
                <a:latin typeface="Times New Roman"/>
                <a:cs typeface="Times New Roman"/>
              </a:rPr>
              <a:t> </a:t>
            </a:r>
            <a:r>
              <a:rPr sz="1179" spc="-9" dirty="0">
                <a:solidFill>
                  <a:srgbClr val="0000FF"/>
                </a:solidFill>
                <a:latin typeface="Meiryo UI"/>
                <a:cs typeface="Meiryo UI"/>
              </a:rPr>
              <a:t>NuScale</a:t>
            </a:r>
            <a:r>
              <a:rPr sz="1179" spc="-23" dirty="0">
                <a:solidFill>
                  <a:srgbClr val="0000FF"/>
                </a:solidFill>
                <a:latin typeface="Meiryo UI"/>
                <a:cs typeface="Meiryo UI"/>
              </a:rPr>
              <a:t>、</a:t>
            </a:r>
            <a:r>
              <a:rPr sz="1179" spc="-18" dirty="0">
                <a:solidFill>
                  <a:srgbClr val="0000FF"/>
                </a:solidFill>
                <a:latin typeface="Meiryo UI"/>
                <a:cs typeface="Meiryo UI"/>
              </a:rPr>
              <a:t>Terrestrial</a:t>
            </a:r>
            <a:r>
              <a:rPr sz="1179" spc="27" dirty="0">
                <a:solidFill>
                  <a:srgbClr val="0000FF"/>
                </a:solidFill>
                <a:latin typeface="Meiryo UI"/>
                <a:cs typeface="Meiryo UI"/>
              </a:rPr>
              <a:t> </a:t>
            </a:r>
            <a:r>
              <a:rPr sz="1179" spc="-9" dirty="0">
                <a:solidFill>
                  <a:srgbClr val="0000FF"/>
                </a:solidFill>
                <a:latin typeface="Meiryo UI"/>
                <a:cs typeface="Meiryo UI"/>
              </a:rPr>
              <a:t>energy</a:t>
            </a:r>
            <a:r>
              <a:rPr sz="1179" spc="-18" dirty="0">
                <a:solidFill>
                  <a:srgbClr val="0000FF"/>
                </a:solidFill>
                <a:latin typeface="Meiryo UI"/>
                <a:cs typeface="Meiryo UI"/>
              </a:rPr>
              <a:t>は、2020</a:t>
            </a:r>
            <a:r>
              <a:rPr sz="1179" spc="-27" dirty="0">
                <a:solidFill>
                  <a:srgbClr val="0000FF"/>
                </a:solidFill>
                <a:latin typeface="Meiryo UI"/>
                <a:cs typeface="Meiryo UI"/>
              </a:rPr>
              <a:t>年代の商用化へ</a:t>
            </a:r>
            <a:endParaRPr sz="1179" dirty="0">
              <a:latin typeface="Meiryo UI"/>
              <a:cs typeface="Meiryo UI"/>
            </a:endParaRPr>
          </a:p>
        </p:txBody>
      </p:sp>
      <p:pic>
        <p:nvPicPr>
          <p:cNvPr id="63" name="object 63"/>
          <p:cNvPicPr/>
          <p:nvPr/>
        </p:nvPicPr>
        <p:blipFill>
          <a:blip r:embed="rId18" cstate="print"/>
          <a:stretch>
            <a:fillRect/>
          </a:stretch>
        </p:blipFill>
        <p:spPr>
          <a:xfrm>
            <a:off x="1367838" y="2769458"/>
            <a:ext cx="3363701" cy="371748"/>
          </a:xfrm>
          <a:prstGeom prst="rect">
            <a:avLst/>
          </a:prstGeom>
        </p:spPr>
      </p:pic>
      <p:sp>
        <p:nvSpPr>
          <p:cNvPr id="64" name="object 64"/>
          <p:cNvSpPr txBox="1"/>
          <p:nvPr/>
        </p:nvSpPr>
        <p:spPr>
          <a:xfrm>
            <a:off x="1361875" y="2764860"/>
            <a:ext cx="3321321" cy="373968"/>
          </a:xfrm>
          <a:prstGeom prst="rect">
            <a:avLst/>
          </a:prstGeom>
        </p:spPr>
        <p:txBody>
          <a:bodyPr vert="horz" wrap="square" lIns="0" tIns="10941" rIns="0" bIns="0" rtlCol="0">
            <a:spAutoFit/>
          </a:bodyPr>
          <a:lstStyle/>
          <a:p>
            <a:pPr marL="11516">
              <a:spcBef>
                <a:spcPts val="86"/>
              </a:spcBef>
            </a:pPr>
            <a:r>
              <a:rPr sz="1179" dirty="0">
                <a:solidFill>
                  <a:srgbClr val="0000FF"/>
                </a:solidFill>
                <a:latin typeface="Times New Roman"/>
                <a:cs typeface="Times New Roman"/>
              </a:rPr>
              <a:t></a:t>
            </a:r>
            <a:r>
              <a:rPr sz="1179" spc="245" dirty="0">
                <a:solidFill>
                  <a:srgbClr val="0000FF"/>
                </a:solidFill>
                <a:latin typeface="Times New Roman"/>
                <a:cs typeface="Times New Roman"/>
              </a:rPr>
              <a:t> </a:t>
            </a:r>
            <a:r>
              <a:rPr sz="1179" spc="-9" dirty="0">
                <a:solidFill>
                  <a:srgbClr val="0000FF"/>
                </a:solidFill>
                <a:latin typeface="Meiryo UI"/>
                <a:cs typeface="Meiryo UI"/>
              </a:rPr>
              <a:t>SMR</a:t>
            </a:r>
            <a:r>
              <a:rPr sz="1179" spc="-27" dirty="0">
                <a:solidFill>
                  <a:srgbClr val="0000FF"/>
                </a:solidFill>
                <a:latin typeface="Meiryo UI"/>
                <a:cs typeface="Meiryo UI"/>
              </a:rPr>
              <a:t>を含む第</a:t>
            </a:r>
            <a:r>
              <a:rPr sz="1179" spc="-9" dirty="0">
                <a:solidFill>
                  <a:srgbClr val="0000FF"/>
                </a:solidFill>
                <a:latin typeface="Meiryo UI"/>
                <a:cs typeface="Meiryo UI"/>
              </a:rPr>
              <a:t>4</a:t>
            </a:r>
            <a:r>
              <a:rPr sz="1179" spc="-32" dirty="0">
                <a:solidFill>
                  <a:srgbClr val="0000FF"/>
                </a:solidFill>
                <a:latin typeface="Meiryo UI"/>
                <a:cs typeface="Meiryo UI"/>
              </a:rPr>
              <a:t>世代の先進モジュール炉開発に注力</a:t>
            </a:r>
            <a:endParaRPr sz="1179">
              <a:latin typeface="Meiryo UI"/>
              <a:cs typeface="Meiryo UI"/>
            </a:endParaRPr>
          </a:p>
          <a:p>
            <a:pPr marL="11516"/>
            <a:r>
              <a:rPr sz="1179" dirty="0">
                <a:solidFill>
                  <a:srgbClr val="0000FF"/>
                </a:solidFill>
                <a:latin typeface="Times New Roman"/>
                <a:cs typeface="Times New Roman"/>
              </a:rPr>
              <a:t></a:t>
            </a:r>
            <a:r>
              <a:rPr sz="1179" spc="286" dirty="0">
                <a:solidFill>
                  <a:srgbClr val="0000FF"/>
                </a:solidFill>
                <a:latin typeface="Times New Roman"/>
                <a:cs typeface="Times New Roman"/>
              </a:rPr>
              <a:t> </a:t>
            </a:r>
            <a:r>
              <a:rPr sz="1179" spc="-18" dirty="0">
                <a:solidFill>
                  <a:srgbClr val="0000FF"/>
                </a:solidFill>
                <a:latin typeface="Meiryo UI"/>
                <a:cs typeface="Meiryo UI"/>
              </a:rPr>
              <a:t>2020</a:t>
            </a:r>
            <a:r>
              <a:rPr sz="1179" spc="-27" dirty="0">
                <a:solidFill>
                  <a:srgbClr val="0000FF"/>
                </a:solidFill>
                <a:latin typeface="Meiryo UI"/>
                <a:cs typeface="Meiryo UI"/>
              </a:rPr>
              <a:t>年までの</a:t>
            </a:r>
            <a:r>
              <a:rPr sz="1179" spc="-18" dirty="0">
                <a:solidFill>
                  <a:srgbClr val="0000FF"/>
                </a:solidFill>
                <a:latin typeface="Meiryo UI"/>
                <a:cs typeface="Meiryo UI"/>
              </a:rPr>
              <a:t>3</a:t>
            </a:r>
            <a:r>
              <a:rPr sz="1179" spc="-23" dirty="0">
                <a:solidFill>
                  <a:srgbClr val="0000FF"/>
                </a:solidFill>
                <a:latin typeface="Meiryo UI"/>
                <a:cs typeface="Meiryo UI"/>
              </a:rPr>
              <a:t>年間で</a:t>
            </a:r>
            <a:r>
              <a:rPr sz="1179" spc="-18" dirty="0">
                <a:solidFill>
                  <a:srgbClr val="0000FF"/>
                </a:solidFill>
                <a:latin typeface="Meiryo UI"/>
                <a:cs typeface="Meiryo UI"/>
              </a:rPr>
              <a:t>4,400</a:t>
            </a:r>
            <a:r>
              <a:rPr sz="1179" spc="-27" dirty="0">
                <a:solidFill>
                  <a:srgbClr val="0000FF"/>
                </a:solidFill>
                <a:latin typeface="Meiryo UI"/>
                <a:cs typeface="Meiryo UI"/>
              </a:rPr>
              <a:t>万ポンドの予算を確保</a:t>
            </a:r>
            <a:endParaRPr sz="1179">
              <a:latin typeface="Meiryo UI"/>
              <a:cs typeface="Meiryo UI"/>
            </a:endParaRPr>
          </a:p>
        </p:txBody>
      </p:sp>
      <p:pic>
        <p:nvPicPr>
          <p:cNvPr id="65" name="object 65"/>
          <p:cNvPicPr/>
          <p:nvPr/>
        </p:nvPicPr>
        <p:blipFill>
          <a:blip r:embed="rId19" cstate="print"/>
          <a:stretch>
            <a:fillRect/>
          </a:stretch>
        </p:blipFill>
        <p:spPr>
          <a:xfrm>
            <a:off x="1385804" y="3731305"/>
            <a:ext cx="3389959" cy="189328"/>
          </a:xfrm>
          <a:prstGeom prst="rect">
            <a:avLst/>
          </a:prstGeom>
        </p:spPr>
      </p:pic>
      <p:sp>
        <p:nvSpPr>
          <p:cNvPr id="66" name="object 66"/>
          <p:cNvSpPr txBox="1"/>
          <p:nvPr/>
        </p:nvSpPr>
        <p:spPr>
          <a:xfrm>
            <a:off x="1379803" y="3725300"/>
            <a:ext cx="3291955" cy="192508"/>
          </a:xfrm>
          <a:prstGeom prst="rect">
            <a:avLst/>
          </a:prstGeom>
        </p:spPr>
        <p:txBody>
          <a:bodyPr vert="horz" wrap="square" lIns="0" tIns="10941" rIns="0" bIns="0" rtlCol="0">
            <a:spAutoFit/>
          </a:bodyPr>
          <a:lstStyle/>
          <a:p>
            <a:pPr marL="11516">
              <a:spcBef>
                <a:spcPts val="86"/>
              </a:spcBef>
            </a:pPr>
            <a:r>
              <a:rPr sz="1179" dirty="0">
                <a:solidFill>
                  <a:srgbClr val="0000FF"/>
                </a:solidFill>
                <a:latin typeface="Times New Roman"/>
                <a:cs typeface="Times New Roman"/>
              </a:rPr>
              <a:t></a:t>
            </a:r>
            <a:r>
              <a:rPr sz="1179" spc="154" dirty="0">
                <a:solidFill>
                  <a:srgbClr val="0000FF"/>
                </a:solidFill>
                <a:latin typeface="Times New Roman"/>
                <a:cs typeface="Times New Roman"/>
              </a:rPr>
              <a:t> </a:t>
            </a:r>
            <a:r>
              <a:rPr sz="1179" spc="-23" dirty="0">
                <a:solidFill>
                  <a:srgbClr val="0000FF"/>
                </a:solidFill>
                <a:latin typeface="Meiryo UI"/>
                <a:cs typeface="Meiryo UI"/>
              </a:rPr>
              <a:t>高温ガス炉は建設中 、高速炉は</a:t>
            </a:r>
            <a:r>
              <a:rPr sz="1179" spc="-18" dirty="0">
                <a:solidFill>
                  <a:srgbClr val="0000FF"/>
                </a:solidFill>
                <a:latin typeface="Meiryo UI"/>
                <a:cs typeface="Meiryo UI"/>
              </a:rPr>
              <a:t>2023</a:t>
            </a:r>
            <a:r>
              <a:rPr sz="1179" spc="-27" dirty="0">
                <a:solidFill>
                  <a:srgbClr val="0000FF"/>
                </a:solidFill>
                <a:latin typeface="Meiryo UI"/>
                <a:cs typeface="Meiryo UI"/>
              </a:rPr>
              <a:t>年運開予定</a:t>
            </a:r>
            <a:endParaRPr sz="1179">
              <a:latin typeface="Meiryo UI"/>
              <a:cs typeface="Meiryo UI"/>
            </a:endParaRPr>
          </a:p>
        </p:txBody>
      </p:sp>
      <p:pic>
        <p:nvPicPr>
          <p:cNvPr id="67" name="object 67"/>
          <p:cNvPicPr/>
          <p:nvPr/>
        </p:nvPicPr>
        <p:blipFill>
          <a:blip r:embed="rId20" cstate="print"/>
          <a:stretch>
            <a:fillRect/>
          </a:stretch>
        </p:blipFill>
        <p:spPr>
          <a:xfrm>
            <a:off x="2256441" y="1341888"/>
            <a:ext cx="2874486" cy="374512"/>
          </a:xfrm>
          <a:prstGeom prst="rect">
            <a:avLst/>
          </a:prstGeom>
        </p:spPr>
      </p:pic>
      <p:sp>
        <p:nvSpPr>
          <p:cNvPr id="68" name="object 68"/>
          <p:cNvSpPr txBox="1"/>
          <p:nvPr/>
        </p:nvSpPr>
        <p:spPr>
          <a:xfrm>
            <a:off x="2253228" y="1338667"/>
            <a:ext cx="2802509" cy="373968"/>
          </a:xfrm>
          <a:prstGeom prst="rect">
            <a:avLst/>
          </a:prstGeom>
        </p:spPr>
        <p:txBody>
          <a:bodyPr vert="horz" wrap="square" lIns="0" tIns="10941" rIns="0" bIns="0" rtlCol="0">
            <a:spAutoFit/>
          </a:bodyPr>
          <a:lstStyle/>
          <a:p>
            <a:pPr marL="179655" marR="4607" indent="-168715">
              <a:spcBef>
                <a:spcPts val="86"/>
              </a:spcBef>
            </a:pPr>
            <a:r>
              <a:rPr sz="1179" dirty="0">
                <a:solidFill>
                  <a:srgbClr val="0000FF"/>
                </a:solidFill>
                <a:latin typeface="Times New Roman"/>
                <a:cs typeface="Times New Roman"/>
              </a:rPr>
              <a:t> </a:t>
            </a:r>
            <a:r>
              <a:rPr sz="1179" spc="-18" dirty="0">
                <a:solidFill>
                  <a:srgbClr val="0000FF"/>
                </a:solidFill>
                <a:latin typeface="Meiryo UI"/>
                <a:cs typeface="Meiryo UI"/>
              </a:rPr>
              <a:t>2030</a:t>
            </a:r>
            <a:r>
              <a:rPr sz="1179" spc="-27" dirty="0">
                <a:solidFill>
                  <a:srgbClr val="0000FF"/>
                </a:solidFill>
                <a:latin typeface="Meiryo UI"/>
                <a:cs typeface="Meiryo UI"/>
              </a:rPr>
              <a:t>年までは</a:t>
            </a:r>
            <a:r>
              <a:rPr sz="1179" spc="-9" dirty="0">
                <a:solidFill>
                  <a:srgbClr val="0000FF"/>
                </a:solidFill>
                <a:latin typeface="Meiryo UI"/>
                <a:cs typeface="Meiryo UI"/>
              </a:rPr>
              <a:t>VVER</a:t>
            </a:r>
            <a:r>
              <a:rPr sz="1179" spc="-54" dirty="0">
                <a:solidFill>
                  <a:srgbClr val="0000FF"/>
                </a:solidFill>
                <a:latin typeface="Meiryo UI"/>
                <a:cs typeface="Meiryo UI"/>
              </a:rPr>
              <a:t>、その後は高速炉及び</a:t>
            </a:r>
            <a:r>
              <a:rPr sz="1179" spc="-18" dirty="0">
                <a:solidFill>
                  <a:srgbClr val="0000FF"/>
                </a:solidFill>
                <a:latin typeface="Meiryo UI"/>
                <a:cs typeface="Meiryo UI"/>
              </a:rPr>
              <a:t>第4</a:t>
            </a:r>
            <a:r>
              <a:rPr sz="1179" spc="-27" dirty="0">
                <a:solidFill>
                  <a:srgbClr val="0000FF"/>
                </a:solidFill>
                <a:latin typeface="Meiryo UI"/>
                <a:cs typeface="Meiryo UI"/>
              </a:rPr>
              <a:t>世代炉へ移行の計画</a:t>
            </a:r>
            <a:endParaRPr sz="1179">
              <a:latin typeface="Meiryo UI"/>
              <a:cs typeface="Meiryo UI"/>
            </a:endParaRPr>
          </a:p>
        </p:txBody>
      </p:sp>
      <p:sp>
        <p:nvSpPr>
          <p:cNvPr id="74" name="テキスト ボックス 73">
            <a:extLst>
              <a:ext uri="{FF2B5EF4-FFF2-40B4-BE49-F238E27FC236}">
                <a16:creationId xmlns:a16="http://schemas.microsoft.com/office/drawing/2014/main" id="{770611F9-56A3-9187-BCE5-ECF5C44C30F2}"/>
              </a:ext>
            </a:extLst>
          </p:cNvPr>
          <p:cNvSpPr txBox="1"/>
          <p:nvPr/>
        </p:nvSpPr>
        <p:spPr>
          <a:xfrm>
            <a:off x="0" y="0"/>
            <a:ext cx="12192000" cy="523220"/>
          </a:xfrm>
          <a:prstGeom prst="rect">
            <a:avLst/>
          </a:prstGeom>
          <a:solidFill>
            <a:srgbClr val="052F61"/>
          </a:solidFill>
        </p:spPr>
        <p:txBody>
          <a:bodyPr wrap="square" rtlCol="0">
            <a:spAutoFit/>
          </a:bodyPr>
          <a:lstStyle/>
          <a:p>
            <a:pPr algn="ctr"/>
            <a:r>
              <a:rPr kumimoji="1" lang="en-US" altLang="ja-JP" sz="2800" b="1" dirty="0">
                <a:solidFill>
                  <a:schemeClr val="bg1"/>
                </a:solidFill>
                <a:latin typeface="Meiryo UI" panose="020B0604030504040204" pitchFamily="50" charset="-128"/>
                <a:ea typeface="Meiryo UI" panose="020B0604030504040204" pitchFamily="50" charset="-128"/>
              </a:rPr>
              <a:t>SMR</a:t>
            </a:r>
            <a:r>
              <a:rPr kumimoji="1" lang="ja-JP" altLang="en-US" sz="2800" b="1" dirty="0">
                <a:solidFill>
                  <a:schemeClr val="bg1"/>
                </a:solidFill>
                <a:latin typeface="Meiryo UI" panose="020B0604030504040204" pitchFamily="50" charset="-128"/>
                <a:ea typeface="Meiryo UI" panose="020B0604030504040204" pitchFamily="50" charset="-128"/>
              </a:rPr>
              <a:t>の開発状況</a:t>
            </a:r>
            <a:endParaRPr kumimoji="1" lang="en-US" altLang="ja-JP" sz="2800" b="1" dirty="0">
              <a:solidFill>
                <a:schemeClr val="bg1"/>
              </a:solidFill>
              <a:latin typeface="Meiryo UI" panose="020B0604030504040204" pitchFamily="50" charset="-128"/>
              <a:ea typeface="Meiryo UI" panose="020B0604030504040204" pitchFamily="50" charset="-128"/>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492036" y="6147579"/>
            <a:ext cx="8663940" cy="307975"/>
          </a:xfrm>
          <a:custGeom>
            <a:avLst/>
            <a:gdLst/>
            <a:ahLst/>
            <a:cxnLst/>
            <a:rect l="l" t="t" r="r" b="b"/>
            <a:pathLst>
              <a:path w="8663940" h="307975">
                <a:moveTo>
                  <a:pt x="0" y="0"/>
                </a:moveTo>
                <a:lnTo>
                  <a:pt x="8663940" y="0"/>
                </a:lnTo>
                <a:lnTo>
                  <a:pt x="8663940" y="307847"/>
                </a:lnTo>
                <a:lnTo>
                  <a:pt x="0" y="307847"/>
                </a:lnTo>
                <a:lnTo>
                  <a:pt x="0" y="0"/>
                </a:lnTo>
                <a:close/>
              </a:path>
            </a:pathLst>
          </a:custGeom>
          <a:ln w="22224">
            <a:solidFill>
              <a:srgbClr val="000000"/>
            </a:solidFill>
          </a:ln>
        </p:spPr>
        <p:txBody>
          <a:bodyPr wrap="square" lIns="0" tIns="0" rIns="0" bIns="0" rtlCol="0"/>
          <a:lstStyle/>
          <a:p>
            <a:endParaRPr/>
          </a:p>
        </p:txBody>
      </p:sp>
      <p:sp>
        <p:nvSpPr>
          <p:cNvPr id="3" name="object 3"/>
          <p:cNvSpPr txBox="1"/>
          <p:nvPr/>
        </p:nvSpPr>
        <p:spPr>
          <a:xfrm>
            <a:off x="2706155" y="6118698"/>
            <a:ext cx="6235065" cy="330200"/>
          </a:xfrm>
          <a:prstGeom prst="rect">
            <a:avLst/>
          </a:prstGeom>
        </p:spPr>
        <p:txBody>
          <a:bodyPr vert="horz" wrap="square" lIns="0" tIns="12065" rIns="0" bIns="0" rtlCol="0">
            <a:spAutoFit/>
          </a:bodyPr>
          <a:lstStyle/>
          <a:p>
            <a:pPr marL="12700">
              <a:lnSpc>
                <a:spcPct val="100000"/>
              </a:lnSpc>
              <a:spcBef>
                <a:spcPts val="95"/>
              </a:spcBef>
            </a:pPr>
            <a:r>
              <a:rPr sz="2000" dirty="0">
                <a:latin typeface="Calibri"/>
                <a:cs typeface="Calibri"/>
              </a:rPr>
              <a:t>Floating</a:t>
            </a:r>
            <a:r>
              <a:rPr sz="2000" spc="-45" dirty="0">
                <a:latin typeface="Calibri"/>
                <a:cs typeface="Calibri"/>
              </a:rPr>
              <a:t> </a:t>
            </a:r>
            <a:r>
              <a:rPr sz="2000" spc="-60" dirty="0">
                <a:latin typeface="Calibri"/>
                <a:cs typeface="Calibri"/>
              </a:rPr>
              <a:t>NPP,</a:t>
            </a:r>
            <a:r>
              <a:rPr sz="2000" spc="-45" dirty="0">
                <a:latin typeface="Calibri"/>
                <a:cs typeface="Calibri"/>
              </a:rPr>
              <a:t> </a:t>
            </a:r>
            <a:r>
              <a:rPr sz="2000" dirty="0">
                <a:latin typeface="Calibri"/>
                <a:cs typeface="Calibri"/>
              </a:rPr>
              <a:t>HTGR,</a:t>
            </a:r>
            <a:r>
              <a:rPr sz="2000" spc="-40" dirty="0">
                <a:latin typeface="Calibri"/>
                <a:cs typeface="Calibri"/>
              </a:rPr>
              <a:t> </a:t>
            </a:r>
            <a:r>
              <a:rPr sz="2000" spc="-25" dirty="0">
                <a:latin typeface="Calibri"/>
                <a:cs typeface="Calibri"/>
              </a:rPr>
              <a:t>integral-</a:t>
            </a:r>
            <a:r>
              <a:rPr sz="2000" dirty="0">
                <a:latin typeface="Calibri"/>
                <a:cs typeface="Calibri"/>
              </a:rPr>
              <a:t>PWRs,</a:t>
            </a:r>
            <a:r>
              <a:rPr sz="2000" spc="-30" dirty="0">
                <a:latin typeface="Calibri"/>
                <a:cs typeface="Calibri"/>
              </a:rPr>
              <a:t> </a:t>
            </a:r>
            <a:r>
              <a:rPr sz="2000" dirty="0">
                <a:latin typeface="Calibri"/>
                <a:cs typeface="Calibri"/>
              </a:rPr>
              <a:t>and</a:t>
            </a:r>
            <a:r>
              <a:rPr sz="2000" spc="-55" dirty="0">
                <a:latin typeface="Calibri"/>
                <a:cs typeface="Calibri"/>
              </a:rPr>
              <a:t> </a:t>
            </a:r>
            <a:r>
              <a:rPr sz="2000" spc="-20" dirty="0">
                <a:latin typeface="Calibri"/>
                <a:cs typeface="Calibri"/>
              </a:rPr>
              <a:t>multi-</a:t>
            </a:r>
            <a:r>
              <a:rPr sz="2000" dirty="0">
                <a:latin typeface="Calibri"/>
                <a:cs typeface="Calibri"/>
              </a:rPr>
              <a:t>module</a:t>
            </a:r>
            <a:r>
              <a:rPr sz="2000" spc="-30" dirty="0">
                <a:latin typeface="Calibri"/>
                <a:cs typeface="Calibri"/>
              </a:rPr>
              <a:t> </a:t>
            </a:r>
            <a:r>
              <a:rPr sz="2000" spc="-10" dirty="0">
                <a:latin typeface="Calibri"/>
                <a:cs typeface="Calibri"/>
              </a:rPr>
              <a:t>plants</a:t>
            </a:r>
            <a:endParaRPr sz="2000">
              <a:latin typeface="Calibri"/>
              <a:cs typeface="Calibri"/>
            </a:endParaRPr>
          </a:p>
        </p:txBody>
      </p:sp>
      <p:grpSp>
        <p:nvGrpSpPr>
          <p:cNvPr id="4" name="object 4"/>
          <p:cNvGrpSpPr/>
          <p:nvPr/>
        </p:nvGrpSpPr>
        <p:grpSpPr>
          <a:xfrm>
            <a:off x="1495882" y="1274564"/>
            <a:ext cx="8655685" cy="4731385"/>
            <a:chOff x="1768256" y="1615033"/>
            <a:chExt cx="8655685" cy="4731385"/>
          </a:xfrm>
        </p:grpSpPr>
        <p:sp>
          <p:nvSpPr>
            <p:cNvPr id="5" name="object 5"/>
            <p:cNvSpPr/>
            <p:nvPr/>
          </p:nvSpPr>
          <p:spPr>
            <a:xfrm>
              <a:off x="1768256" y="1615033"/>
              <a:ext cx="8655685" cy="217170"/>
            </a:xfrm>
            <a:custGeom>
              <a:avLst/>
              <a:gdLst/>
              <a:ahLst/>
              <a:cxnLst/>
              <a:rect l="l" t="t" r="r" b="b"/>
              <a:pathLst>
                <a:path w="8655685" h="217169">
                  <a:moveTo>
                    <a:pt x="8655490" y="216748"/>
                  </a:moveTo>
                  <a:lnTo>
                    <a:pt x="0" y="216748"/>
                  </a:lnTo>
                  <a:lnTo>
                    <a:pt x="0" y="0"/>
                  </a:lnTo>
                  <a:lnTo>
                    <a:pt x="8655490" y="0"/>
                  </a:lnTo>
                  <a:lnTo>
                    <a:pt x="8655490" y="216748"/>
                  </a:lnTo>
                  <a:close/>
                </a:path>
              </a:pathLst>
            </a:custGeom>
            <a:solidFill>
              <a:srgbClr val="DCE6F0"/>
            </a:solidFill>
          </p:spPr>
          <p:txBody>
            <a:bodyPr wrap="square" lIns="0" tIns="0" rIns="0" bIns="0" rtlCol="0"/>
            <a:lstStyle/>
            <a:p>
              <a:endParaRPr/>
            </a:p>
          </p:txBody>
        </p:sp>
        <p:sp>
          <p:nvSpPr>
            <p:cNvPr id="6" name="object 6"/>
            <p:cNvSpPr/>
            <p:nvPr/>
          </p:nvSpPr>
          <p:spPr>
            <a:xfrm>
              <a:off x="2609292" y="1965170"/>
              <a:ext cx="279400" cy="504825"/>
            </a:xfrm>
            <a:custGeom>
              <a:avLst/>
              <a:gdLst/>
              <a:ahLst/>
              <a:cxnLst/>
              <a:rect l="l" t="t" r="r" b="b"/>
              <a:pathLst>
                <a:path w="279400" h="504825">
                  <a:moveTo>
                    <a:pt x="0" y="504357"/>
                  </a:moveTo>
                  <a:lnTo>
                    <a:pt x="278941" y="504357"/>
                  </a:lnTo>
                  <a:lnTo>
                    <a:pt x="278941" y="0"/>
                  </a:lnTo>
                  <a:lnTo>
                    <a:pt x="0" y="0"/>
                  </a:lnTo>
                  <a:lnTo>
                    <a:pt x="0" y="504357"/>
                  </a:lnTo>
                  <a:close/>
                </a:path>
              </a:pathLst>
            </a:custGeom>
            <a:solidFill>
              <a:srgbClr val="8DB4E1"/>
            </a:solidFill>
          </p:spPr>
          <p:txBody>
            <a:bodyPr wrap="square" lIns="0" tIns="0" rIns="0" bIns="0" rtlCol="0"/>
            <a:lstStyle/>
            <a:p>
              <a:endParaRPr/>
            </a:p>
          </p:txBody>
        </p:sp>
        <p:sp>
          <p:nvSpPr>
            <p:cNvPr id="7" name="object 7"/>
            <p:cNvSpPr/>
            <p:nvPr/>
          </p:nvSpPr>
          <p:spPr>
            <a:xfrm>
              <a:off x="2888233" y="1965170"/>
              <a:ext cx="1259840" cy="504825"/>
            </a:xfrm>
            <a:custGeom>
              <a:avLst/>
              <a:gdLst/>
              <a:ahLst/>
              <a:cxnLst/>
              <a:rect l="l" t="t" r="r" b="b"/>
              <a:pathLst>
                <a:path w="1259839" h="504825">
                  <a:moveTo>
                    <a:pt x="1259441" y="504357"/>
                  </a:moveTo>
                  <a:lnTo>
                    <a:pt x="0" y="504357"/>
                  </a:lnTo>
                  <a:lnTo>
                    <a:pt x="0" y="0"/>
                  </a:lnTo>
                  <a:lnTo>
                    <a:pt x="1259441" y="0"/>
                  </a:lnTo>
                  <a:lnTo>
                    <a:pt x="1259441" y="504357"/>
                  </a:lnTo>
                  <a:close/>
                </a:path>
              </a:pathLst>
            </a:custGeom>
            <a:solidFill>
              <a:srgbClr val="CCC0DA"/>
            </a:solidFill>
          </p:spPr>
          <p:txBody>
            <a:bodyPr wrap="square" lIns="0" tIns="0" rIns="0" bIns="0" rtlCol="0"/>
            <a:lstStyle/>
            <a:p>
              <a:endParaRPr/>
            </a:p>
          </p:txBody>
        </p:sp>
        <p:sp>
          <p:nvSpPr>
            <p:cNvPr id="8" name="object 8"/>
            <p:cNvSpPr/>
            <p:nvPr/>
          </p:nvSpPr>
          <p:spPr>
            <a:xfrm>
              <a:off x="4143449" y="1965170"/>
              <a:ext cx="6280785" cy="504825"/>
            </a:xfrm>
            <a:custGeom>
              <a:avLst/>
              <a:gdLst/>
              <a:ahLst/>
              <a:cxnLst/>
              <a:rect l="l" t="t" r="r" b="b"/>
              <a:pathLst>
                <a:path w="6280784" h="504825">
                  <a:moveTo>
                    <a:pt x="6280302" y="504357"/>
                  </a:moveTo>
                  <a:lnTo>
                    <a:pt x="0" y="504357"/>
                  </a:lnTo>
                  <a:lnTo>
                    <a:pt x="0" y="0"/>
                  </a:lnTo>
                  <a:lnTo>
                    <a:pt x="6280302" y="0"/>
                  </a:lnTo>
                  <a:lnTo>
                    <a:pt x="6280302" y="504357"/>
                  </a:lnTo>
                  <a:close/>
                </a:path>
              </a:pathLst>
            </a:custGeom>
            <a:solidFill>
              <a:srgbClr val="76923B"/>
            </a:solidFill>
          </p:spPr>
          <p:txBody>
            <a:bodyPr wrap="square" lIns="0" tIns="0" rIns="0" bIns="0" rtlCol="0"/>
            <a:lstStyle/>
            <a:p>
              <a:endParaRPr/>
            </a:p>
          </p:txBody>
        </p:sp>
        <p:sp>
          <p:nvSpPr>
            <p:cNvPr id="9" name="object 9"/>
            <p:cNvSpPr/>
            <p:nvPr/>
          </p:nvSpPr>
          <p:spPr>
            <a:xfrm>
              <a:off x="2609293" y="2740460"/>
              <a:ext cx="1678305" cy="504825"/>
            </a:xfrm>
            <a:custGeom>
              <a:avLst/>
              <a:gdLst/>
              <a:ahLst/>
              <a:cxnLst/>
              <a:rect l="l" t="t" r="r" b="b"/>
              <a:pathLst>
                <a:path w="1678304" h="504825">
                  <a:moveTo>
                    <a:pt x="1677846" y="504357"/>
                  </a:moveTo>
                  <a:lnTo>
                    <a:pt x="0" y="504357"/>
                  </a:lnTo>
                  <a:lnTo>
                    <a:pt x="0" y="0"/>
                  </a:lnTo>
                  <a:lnTo>
                    <a:pt x="1677846" y="0"/>
                  </a:lnTo>
                  <a:lnTo>
                    <a:pt x="1677846" y="504357"/>
                  </a:lnTo>
                  <a:close/>
                </a:path>
              </a:pathLst>
            </a:custGeom>
            <a:solidFill>
              <a:srgbClr val="8DB4E1"/>
            </a:solidFill>
          </p:spPr>
          <p:txBody>
            <a:bodyPr wrap="square" lIns="0" tIns="0" rIns="0" bIns="0" rtlCol="0"/>
            <a:lstStyle/>
            <a:p>
              <a:endParaRPr/>
            </a:p>
          </p:txBody>
        </p:sp>
        <p:sp>
          <p:nvSpPr>
            <p:cNvPr id="10" name="object 10"/>
            <p:cNvSpPr/>
            <p:nvPr/>
          </p:nvSpPr>
          <p:spPr>
            <a:xfrm>
              <a:off x="4282913" y="2740461"/>
              <a:ext cx="279400" cy="504825"/>
            </a:xfrm>
            <a:custGeom>
              <a:avLst/>
              <a:gdLst/>
              <a:ahLst/>
              <a:cxnLst/>
              <a:rect l="l" t="t" r="r" b="b"/>
              <a:pathLst>
                <a:path w="279400" h="504825">
                  <a:moveTo>
                    <a:pt x="0" y="504357"/>
                  </a:moveTo>
                  <a:lnTo>
                    <a:pt x="278941" y="504357"/>
                  </a:lnTo>
                  <a:lnTo>
                    <a:pt x="278941" y="0"/>
                  </a:lnTo>
                  <a:lnTo>
                    <a:pt x="0" y="0"/>
                  </a:lnTo>
                  <a:lnTo>
                    <a:pt x="0" y="504357"/>
                  </a:lnTo>
                  <a:close/>
                </a:path>
              </a:pathLst>
            </a:custGeom>
            <a:solidFill>
              <a:srgbClr val="CCC0DA"/>
            </a:solidFill>
          </p:spPr>
          <p:txBody>
            <a:bodyPr wrap="square" lIns="0" tIns="0" rIns="0" bIns="0" rtlCol="0"/>
            <a:lstStyle/>
            <a:p>
              <a:endParaRPr/>
            </a:p>
          </p:txBody>
        </p:sp>
        <p:sp>
          <p:nvSpPr>
            <p:cNvPr id="11" name="object 11"/>
            <p:cNvSpPr/>
            <p:nvPr/>
          </p:nvSpPr>
          <p:spPr>
            <a:xfrm>
              <a:off x="4561854" y="2740461"/>
              <a:ext cx="5862320" cy="504825"/>
            </a:xfrm>
            <a:custGeom>
              <a:avLst/>
              <a:gdLst/>
              <a:ahLst/>
              <a:cxnLst/>
              <a:rect l="l" t="t" r="r" b="b"/>
              <a:pathLst>
                <a:path w="5862320" h="504825">
                  <a:moveTo>
                    <a:pt x="5861896" y="504357"/>
                  </a:moveTo>
                  <a:lnTo>
                    <a:pt x="0" y="504357"/>
                  </a:lnTo>
                  <a:lnTo>
                    <a:pt x="0" y="0"/>
                  </a:lnTo>
                  <a:lnTo>
                    <a:pt x="5861896" y="0"/>
                  </a:lnTo>
                  <a:lnTo>
                    <a:pt x="5861896" y="504357"/>
                  </a:lnTo>
                  <a:close/>
                </a:path>
              </a:pathLst>
            </a:custGeom>
            <a:solidFill>
              <a:srgbClr val="76923B"/>
            </a:solidFill>
          </p:spPr>
          <p:txBody>
            <a:bodyPr wrap="square" lIns="0" tIns="0" rIns="0" bIns="0" rtlCol="0"/>
            <a:lstStyle/>
            <a:p>
              <a:endParaRPr/>
            </a:p>
          </p:txBody>
        </p:sp>
        <p:sp>
          <p:nvSpPr>
            <p:cNvPr id="12" name="object 12"/>
            <p:cNvSpPr/>
            <p:nvPr/>
          </p:nvSpPr>
          <p:spPr>
            <a:xfrm>
              <a:off x="2609294" y="3515759"/>
              <a:ext cx="2654300" cy="504825"/>
            </a:xfrm>
            <a:custGeom>
              <a:avLst/>
              <a:gdLst/>
              <a:ahLst/>
              <a:cxnLst/>
              <a:rect l="l" t="t" r="r" b="b"/>
              <a:pathLst>
                <a:path w="2654300" h="504825">
                  <a:moveTo>
                    <a:pt x="2654124" y="504357"/>
                  </a:moveTo>
                  <a:lnTo>
                    <a:pt x="0" y="504357"/>
                  </a:lnTo>
                  <a:lnTo>
                    <a:pt x="0" y="0"/>
                  </a:lnTo>
                  <a:lnTo>
                    <a:pt x="2654124" y="0"/>
                  </a:lnTo>
                  <a:lnTo>
                    <a:pt x="2654124" y="504357"/>
                  </a:lnTo>
                  <a:close/>
                </a:path>
              </a:pathLst>
            </a:custGeom>
            <a:solidFill>
              <a:srgbClr val="8DB4E1"/>
            </a:solidFill>
          </p:spPr>
          <p:txBody>
            <a:bodyPr wrap="square" lIns="0" tIns="0" rIns="0" bIns="0" rtlCol="0"/>
            <a:lstStyle/>
            <a:p>
              <a:endParaRPr/>
            </a:p>
          </p:txBody>
        </p:sp>
        <p:sp>
          <p:nvSpPr>
            <p:cNvPr id="13" name="object 13"/>
            <p:cNvSpPr/>
            <p:nvPr/>
          </p:nvSpPr>
          <p:spPr>
            <a:xfrm>
              <a:off x="5259192" y="3515759"/>
              <a:ext cx="5165090" cy="504825"/>
            </a:xfrm>
            <a:custGeom>
              <a:avLst/>
              <a:gdLst/>
              <a:ahLst/>
              <a:cxnLst/>
              <a:rect l="l" t="t" r="r" b="b"/>
              <a:pathLst>
                <a:path w="5165090" h="504825">
                  <a:moveTo>
                    <a:pt x="5164555" y="504357"/>
                  </a:moveTo>
                  <a:lnTo>
                    <a:pt x="0" y="504357"/>
                  </a:lnTo>
                  <a:lnTo>
                    <a:pt x="0" y="0"/>
                  </a:lnTo>
                  <a:lnTo>
                    <a:pt x="5164555" y="0"/>
                  </a:lnTo>
                  <a:lnTo>
                    <a:pt x="5164555" y="504357"/>
                  </a:lnTo>
                  <a:close/>
                </a:path>
              </a:pathLst>
            </a:custGeom>
            <a:solidFill>
              <a:srgbClr val="76923B"/>
            </a:solidFill>
          </p:spPr>
          <p:txBody>
            <a:bodyPr wrap="square" lIns="0" tIns="0" rIns="0" bIns="0" rtlCol="0"/>
            <a:lstStyle/>
            <a:p>
              <a:endParaRPr/>
            </a:p>
          </p:txBody>
        </p:sp>
        <p:sp>
          <p:nvSpPr>
            <p:cNvPr id="14" name="object 14"/>
            <p:cNvSpPr/>
            <p:nvPr/>
          </p:nvSpPr>
          <p:spPr>
            <a:xfrm>
              <a:off x="2609294" y="4291053"/>
              <a:ext cx="1678305" cy="504825"/>
            </a:xfrm>
            <a:custGeom>
              <a:avLst/>
              <a:gdLst/>
              <a:ahLst/>
              <a:cxnLst/>
              <a:rect l="l" t="t" r="r" b="b"/>
              <a:pathLst>
                <a:path w="1678304" h="504825">
                  <a:moveTo>
                    <a:pt x="1677846" y="504357"/>
                  </a:moveTo>
                  <a:lnTo>
                    <a:pt x="0" y="504357"/>
                  </a:lnTo>
                  <a:lnTo>
                    <a:pt x="0" y="0"/>
                  </a:lnTo>
                  <a:lnTo>
                    <a:pt x="1677846" y="0"/>
                  </a:lnTo>
                  <a:lnTo>
                    <a:pt x="1677846" y="504357"/>
                  </a:lnTo>
                  <a:close/>
                </a:path>
              </a:pathLst>
            </a:custGeom>
            <a:solidFill>
              <a:srgbClr val="FFC000"/>
            </a:solidFill>
          </p:spPr>
          <p:txBody>
            <a:bodyPr wrap="square" lIns="0" tIns="0" rIns="0" bIns="0" rtlCol="0"/>
            <a:lstStyle/>
            <a:p>
              <a:endParaRPr/>
            </a:p>
          </p:txBody>
        </p:sp>
        <p:sp>
          <p:nvSpPr>
            <p:cNvPr id="15" name="object 15"/>
            <p:cNvSpPr/>
            <p:nvPr/>
          </p:nvSpPr>
          <p:spPr>
            <a:xfrm>
              <a:off x="4282914" y="4291053"/>
              <a:ext cx="2933065" cy="504825"/>
            </a:xfrm>
            <a:custGeom>
              <a:avLst/>
              <a:gdLst/>
              <a:ahLst/>
              <a:cxnLst/>
              <a:rect l="l" t="t" r="r" b="b"/>
              <a:pathLst>
                <a:path w="2933065" h="504825">
                  <a:moveTo>
                    <a:pt x="2933061" y="504357"/>
                  </a:moveTo>
                  <a:lnTo>
                    <a:pt x="0" y="504357"/>
                  </a:lnTo>
                  <a:lnTo>
                    <a:pt x="0" y="0"/>
                  </a:lnTo>
                  <a:lnTo>
                    <a:pt x="2933061" y="0"/>
                  </a:lnTo>
                  <a:lnTo>
                    <a:pt x="2933061" y="504357"/>
                  </a:lnTo>
                  <a:close/>
                </a:path>
              </a:pathLst>
            </a:custGeom>
            <a:solidFill>
              <a:srgbClr val="8DB4E1"/>
            </a:solidFill>
          </p:spPr>
          <p:txBody>
            <a:bodyPr wrap="square" lIns="0" tIns="0" rIns="0" bIns="0" rtlCol="0"/>
            <a:lstStyle/>
            <a:p>
              <a:endParaRPr/>
            </a:p>
          </p:txBody>
        </p:sp>
        <p:sp>
          <p:nvSpPr>
            <p:cNvPr id="16" name="object 16"/>
            <p:cNvSpPr/>
            <p:nvPr/>
          </p:nvSpPr>
          <p:spPr>
            <a:xfrm>
              <a:off x="7211750" y="4291054"/>
              <a:ext cx="3212465" cy="504825"/>
            </a:xfrm>
            <a:custGeom>
              <a:avLst/>
              <a:gdLst/>
              <a:ahLst/>
              <a:cxnLst/>
              <a:rect l="l" t="t" r="r" b="b"/>
              <a:pathLst>
                <a:path w="3212465" h="504825">
                  <a:moveTo>
                    <a:pt x="3212002" y="504357"/>
                  </a:moveTo>
                  <a:lnTo>
                    <a:pt x="0" y="504357"/>
                  </a:lnTo>
                  <a:lnTo>
                    <a:pt x="0" y="0"/>
                  </a:lnTo>
                  <a:lnTo>
                    <a:pt x="3212002" y="0"/>
                  </a:lnTo>
                  <a:lnTo>
                    <a:pt x="3212002" y="504357"/>
                  </a:lnTo>
                  <a:close/>
                </a:path>
              </a:pathLst>
            </a:custGeom>
            <a:solidFill>
              <a:srgbClr val="76923B"/>
            </a:solidFill>
          </p:spPr>
          <p:txBody>
            <a:bodyPr wrap="square" lIns="0" tIns="0" rIns="0" bIns="0" rtlCol="0"/>
            <a:lstStyle/>
            <a:p>
              <a:endParaRPr/>
            </a:p>
          </p:txBody>
        </p:sp>
        <p:sp>
          <p:nvSpPr>
            <p:cNvPr id="17" name="object 17"/>
            <p:cNvSpPr/>
            <p:nvPr/>
          </p:nvSpPr>
          <p:spPr>
            <a:xfrm>
              <a:off x="2609294" y="5066344"/>
              <a:ext cx="2794000" cy="504825"/>
            </a:xfrm>
            <a:custGeom>
              <a:avLst/>
              <a:gdLst/>
              <a:ahLst/>
              <a:cxnLst/>
              <a:rect l="l" t="t" r="r" b="b"/>
              <a:pathLst>
                <a:path w="2794000" h="504825">
                  <a:moveTo>
                    <a:pt x="2793597" y="504357"/>
                  </a:moveTo>
                  <a:lnTo>
                    <a:pt x="0" y="504357"/>
                  </a:lnTo>
                  <a:lnTo>
                    <a:pt x="0" y="0"/>
                  </a:lnTo>
                  <a:lnTo>
                    <a:pt x="2793597" y="0"/>
                  </a:lnTo>
                  <a:lnTo>
                    <a:pt x="2793597" y="504357"/>
                  </a:lnTo>
                  <a:close/>
                </a:path>
              </a:pathLst>
            </a:custGeom>
            <a:solidFill>
              <a:srgbClr val="FFC000"/>
            </a:solidFill>
          </p:spPr>
          <p:txBody>
            <a:bodyPr wrap="square" lIns="0" tIns="0" rIns="0" bIns="0" rtlCol="0"/>
            <a:lstStyle/>
            <a:p>
              <a:endParaRPr/>
            </a:p>
          </p:txBody>
        </p:sp>
        <p:sp>
          <p:nvSpPr>
            <p:cNvPr id="18" name="object 18"/>
            <p:cNvSpPr/>
            <p:nvPr/>
          </p:nvSpPr>
          <p:spPr>
            <a:xfrm>
              <a:off x="5398666" y="5066344"/>
              <a:ext cx="2375535" cy="504825"/>
            </a:xfrm>
            <a:custGeom>
              <a:avLst/>
              <a:gdLst/>
              <a:ahLst/>
              <a:cxnLst/>
              <a:rect l="l" t="t" r="r" b="b"/>
              <a:pathLst>
                <a:path w="2375534" h="504825">
                  <a:moveTo>
                    <a:pt x="2375188" y="504357"/>
                  </a:moveTo>
                  <a:lnTo>
                    <a:pt x="0" y="504357"/>
                  </a:lnTo>
                  <a:lnTo>
                    <a:pt x="0" y="0"/>
                  </a:lnTo>
                  <a:lnTo>
                    <a:pt x="2375188" y="0"/>
                  </a:lnTo>
                  <a:lnTo>
                    <a:pt x="2375188" y="504357"/>
                  </a:lnTo>
                  <a:close/>
                </a:path>
              </a:pathLst>
            </a:custGeom>
            <a:solidFill>
              <a:srgbClr val="8DB4E1"/>
            </a:solidFill>
          </p:spPr>
          <p:txBody>
            <a:bodyPr wrap="square" lIns="0" tIns="0" rIns="0" bIns="0" rtlCol="0"/>
            <a:lstStyle/>
            <a:p>
              <a:endParaRPr/>
            </a:p>
          </p:txBody>
        </p:sp>
        <p:sp>
          <p:nvSpPr>
            <p:cNvPr id="19" name="object 19"/>
            <p:cNvSpPr/>
            <p:nvPr/>
          </p:nvSpPr>
          <p:spPr>
            <a:xfrm>
              <a:off x="7769624" y="5066344"/>
              <a:ext cx="2654300" cy="504825"/>
            </a:xfrm>
            <a:custGeom>
              <a:avLst/>
              <a:gdLst/>
              <a:ahLst/>
              <a:cxnLst/>
              <a:rect l="l" t="t" r="r" b="b"/>
              <a:pathLst>
                <a:path w="2654300" h="504825">
                  <a:moveTo>
                    <a:pt x="2654124" y="504357"/>
                  </a:moveTo>
                  <a:lnTo>
                    <a:pt x="0" y="504357"/>
                  </a:lnTo>
                  <a:lnTo>
                    <a:pt x="0" y="0"/>
                  </a:lnTo>
                  <a:lnTo>
                    <a:pt x="2654124" y="0"/>
                  </a:lnTo>
                  <a:lnTo>
                    <a:pt x="2654124" y="504357"/>
                  </a:lnTo>
                  <a:close/>
                </a:path>
              </a:pathLst>
            </a:custGeom>
            <a:solidFill>
              <a:srgbClr val="76923B"/>
            </a:solidFill>
          </p:spPr>
          <p:txBody>
            <a:bodyPr wrap="square" lIns="0" tIns="0" rIns="0" bIns="0" rtlCol="0"/>
            <a:lstStyle/>
            <a:p>
              <a:endParaRPr/>
            </a:p>
          </p:txBody>
        </p:sp>
        <p:sp>
          <p:nvSpPr>
            <p:cNvPr id="20" name="object 20"/>
            <p:cNvSpPr/>
            <p:nvPr/>
          </p:nvSpPr>
          <p:spPr>
            <a:xfrm>
              <a:off x="2609295" y="5841642"/>
              <a:ext cx="3072765" cy="504825"/>
            </a:xfrm>
            <a:custGeom>
              <a:avLst/>
              <a:gdLst/>
              <a:ahLst/>
              <a:cxnLst/>
              <a:rect l="l" t="t" r="r" b="b"/>
              <a:pathLst>
                <a:path w="3072765" h="504825">
                  <a:moveTo>
                    <a:pt x="3072529" y="504357"/>
                  </a:moveTo>
                  <a:lnTo>
                    <a:pt x="0" y="504357"/>
                  </a:lnTo>
                  <a:lnTo>
                    <a:pt x="0" y="0"/>
                  </a:lnTo>
                  <a:lnTo>
                    <a:pt x="3072529" y="0"/>
                  </a:lnTo>
                  <a:lnTo>
                    <a:pt x="3072529" y="504357"/>
                  </a:lnTo>
                  <a:close/>
                </a:path>
              </a:pathLst>
            </a:custGeom>
            <a:solidFill>
              <a:srgbClr val="FFC000"/>
            </a:solidFill>
          </p:spPr>
          <p:txBody>
            <a:bodyPr wrap="square" lIns="0" tIns="0" rIns="0" bIns="0" rtlCol="0"/>
            <a:lstStyle/>
            <a:p>
              <a:endParaRPr/>
            </a:p>
          </p:txBody>
        </p:sp>
        <p:sp>
          <p:nvSpPr>
            <p:cNvPr id="21" name="object 21"/>
            <p:cNvSpPr/>
            <p:nvPr/>
          </p:nvSpPr>
          <p:spPr>
            <a:xfrm>
              <a:off x="5677599" y="5841642"/>
              <a:ext cx="2794000" cy="504825"/>
            </a:xfrm>
            <a:custGeom>
              <a:avLst/>
              <a:gdLst/>
              <a:ahLst/>
              <a:cxnLst/>
              <a:rect l="l" t="t" r="r" b="b"/>
              <a:pathLst>
                <a:path w="2794000" h="504825">
                  <a:moveTo>
                    <a:pt x="2793593" y="504357"/>
                  </a:moveTo>
                  <a:lnTo>
                    <a:pt x="0" y="504357"/>
                  </a:lnTo>
                  <a:lnTo>
                    <a:pt x="0" y="0"/>
                  </a:lnTo>
                  <a:lnTo>
                    <a:pt x="2793593" y="0"/>
                  </a:lnTo>
                  <a:lnTo>
                    <a:pt x="2793593" y="504357"/>
                  </a:lnTo>
                  <a:close/>
                </a:path>
              </a:pathLst>
            </a:custGeom>
            <a:solidFill>
              <a:srgbClr val="8DB4E1"/>
            </a:solidFill>
          </p:spPr>
          <p:txBody>
            <a:bodyPr wrap="square" lIns="0" tIns="0" rIns="0" bIns="0" rtlCol="0"/>
            <a:lstStyle/>
            <a:p>
              <a:endParaRPr/>
            </a:p>
          </p:txBody>
        </p:sp>
        <p:sp>
          <p:nvSpPr>
            <p:cNvPr id="22" name="object 22"/>
            <p:cNvSpPr/>
            <p:nvPr/>
          </p:nvSpPr>
          <p:spPr>
            <a:xfrm>
              <a:off x="8466966" y="5841643"/>
              <a:ext cx="1957070" cy="504825"/>
            </a:xfrm>
            <a:custGeom>
              <a:avLst/>
              <a:gdLst/>
              <a:ahLst/>
              <a:cxnLst/>
              <a:rect l="l" t="t" r="r" b="b"/>
              <a:pathLst>
                <a:path w="1957070" h="504825">
                  <a:moveTo>
                    <a:pt x="1956787" y="504357"/>
                  </a:moveTo>
                  <a:lnTo>
                    <a:pt x="0" y="504357"/>
                  </a:lnTo>
                  <a:lnTo>
                    <a:pt x="0" y="0"/>
                  </a:lnTo>
                  <a:lnTo>
                    <a:pt x="1956787" y="0"/>
                  </a:lnTo>
                  <a:lnTo>
                    <a:pt x="1956787" y="504357"/>
                  </a:lnTo>
                  <a:close/>
                </a:path>
              </a:pathLst>
            </a:custGeom>
            <a:solidFill>
              <a:srgbClr val="76923B"/>
            </a:solidFill>
          </p:spPr>
          <p:txBody>
            <a:bodyPr wrap="square" lIns="0" tIns="0" rIns="0" bIns="0" rtlCol="0"/>
            <a:lstStyle/>
            <a:p>
              <a:endParaRPr/>
            </a:p>
          </p:txBody>
        </p:sp>
      </p:grpSp>
      <p:sp>
        <p:nvSpPr>
          <p:cNvPr id="23" name="object 23"/>
          <p:cNvSpPr txBox="1"/>
          <p:nvPr/>
        </p:nvSpPr>
        <p:spPr>
          <a:xfrm>
            <a:off x="1762119" y="4463078"/>
            <a:ext cx="313055" cy="130810"/>
          </a:xfrm>
          <a:prstGeom prst="rect">
            <a:avLst/>
          </a:prstGeom>
        </p:spPr>
        <p:txBody>
          <a:bodyPr vert="horz" wrap="square" lIns="0" tIns="17780" rIns="0" bIns="0" rtlCol="0">
            <a:spAutoFit/>
          </a:bodyPr>
          <a:lstStyle/>
          <a:p>
            <a:pPr marL="12700">
              <a:lnSpc>
                <a:spcPct val="100000"/>
              </a:lnSpc>
              <a:spcBef>
                <a:spcPts val="140"/>
              </a:spcBef>
            </a:pPr>
            <a:r>
              <a:rPr sz="650" b="1" spc="-10" dirty="0">
                <a:latin typeface="Calibri"/>
                <a:cs typeface="Calibri"/>
              </a:rPr>
              <a:t>ACP100</a:t>
            </a:r>
            <a:endParaRPr sz="650">
              <a:latin typeface="Calibri"/>
              <a:cs typeface="Calibri"/>
            </a:endParaRPr>
          </a:p>
        </p:txBody>
      </p:sp>
      <p:sp>
        <p:nvSpPr>
          <p:cNvPr id="24" name="object 24"/>
          <p:cNvSpPr txBox="1"/>
          <p:nvPr/>
        </p:nvSpPr>
        <p:spPr>
          <a:xfrm>
            <a:off x="1757893" y="5238371"/>
            <a:ext cx="320040" cy="130810"/>
          </a:xfrm>
          <a:prstGeom prst="rect">
            <a:avLst/>
          </a:prstGeom>
        </p:spPr>
        <p:txBody>
          <a:bodyPr vert="horz" wrap="square" lIns="0" tIns="17780" rIns="0" bIns="0" rtlCol="0">
            <a:spAutoFit/>
          </a:bodyPr>
          <a:lstStyle/>
          <a:p>
            <a:pPr marL="12700">
              <a:lnSpc>
                <a:spcPct val="100000"/>
              </a:lnSpc>
              <a:spcBef>
                <a:spcPts val="140"/>
              </a:spcBef>
            </a:pPr>
            <a:r>
              <a:rPr sz="650" b="1" spc="-10" dirty="0">
                <a:latin typeface="Calibri"/>
                <a:cs typeface="Calibri"/>
              </a:rPr>
              <a:t>NuScale</a:t>
            </a:r>
            <a:endParaRPr sz="650">
              <a:latin typeface="Calibri"/>
              <a:cs typeface="Calibri"/>
            </a:endParaRPr>
          </a:p>
        </p:txBody>
      </p:sp>
      <p:sp>
        <p:nvSpPr>
          <p:cNvPr id="25" name="object 25"/>
          <p:cNvSpPr txBox="1"/>
          <p:nvPr/>
        </p:nvSpPr>
        <p:spPr>
          <a:xfrm>
            <a:off x="1770572" y="6013666"/>
            <a:ext cx="293370" cy="130810"/>
          </a:xfrm>
          <a:prstGeom prst="rect">
            <a:avLst/>
          </a:prstGeom>
        </p:spPr>
        <p:txBody>
          <a:bodyPr vert="horz" wrap="square" lIns="0" tIns="17780" rIns="0" bIns="0" rtlCol="0">
            <a:spAutoFit/>
          </a:bodyPr>
          <a:lstStyle/>
          <a:p>
            <a:pPr marL="12700">
              <a:lnSpc>
                <a:spcPct val="100000"/>
              </a:lnSpc>
              <a:spcBef>
                <a:spcPts val="140"/>
              </a:spcBef>
            </a:pPr>
            <a:r>
              <a:rPr sz="650" b="1" spc="-10" dirty="0">
                <a:latin typeface="Calibri"/>
                <a:cs typeface="Calibri"/>
              </a:rPr>
              <a:t>SMART</a:t>
            </a:r>
            <a:endParaRPr sz="650">
              <a:latin typeface="Calibri"/>
              <a:cs typeface="Calibri"/>
            </a:endParaRPr>
          </a:p>
        </p:txBody>
      </p:sp>
      <p:sp>
        <p:nvSpPr>
          <p:cNvPr id="26" name="object 26"/>
          <p:cNvSpPr txBox="1"/>
          <p:nvPr/>
        </p:nvSpPr>
        <p:spPr>
          <a:xfrm>
            <a:off x="1762119" y="2137198"/>
            <a:ext cx="314325" cy="130810"/>
          </a:xfrm>
          <a:prstGeom prst="rect">
            <a:avLst/>
          </a:prstGeom>
        </p:spPr>
        <p:txBody>
          <a:bodyPr vert="horz" wrap="square" lIns="0" tIns="17780" rIns="0" bIns="0" rtlCol="0">
            <a:spAutoFit/>
          </a:bodyPr>
          <a:lstStyle/>
          <a:p>
            <a:pPr marL="12700">
              <a:lnSpc>
                <a:spcPct val="100000"/>
              </a:lnSpc>
              <a:spcBef>
                <a:spcPts val="140"/>
              </a:spcBef>
            </a:pPr>
            <a:r>
              <a:rPr sz="650" b="1" dirty="0">
                <a:latin typeface="Calibri"/>
                <a:cs typeface="Calibri"/>
              </a:rPr>
              <a:t>KLT-</a:t>
            </a:r>
            <a:r>
              <a:rPr sz="650" b="1" spc="-25" dirty="0">
                <a:latin typeface="Calibri"/>
                <a:cs typeface="Calibri"/>
              </a:rPr>
              <a:t>40S</a:t>
            </a:r>
            <a:endParaRPr sz="650">
              <a:latin typeface="Calibri"/>
              <a:cs typeface="Calibri"/>
            </a:endParaRPr>
          </a:p>
        </p:txBody>
      </p:sp>
      <p:sp>
        <p:nvSpPr>
          <p:cNvPr id="27" name="object 27"/>
          <p:cNvSpPr txBox="1"/>
          <p:nvPr/>
        </p:nvSpPr>
        <p:spPr>
          <a:xfrm>
            <a:off x="1757893" y="2912492"/>
            <a:ext cx="323215" cy="130810"/>
          </a:xfrm>
          <a:prstGeom prst="rect">
            <a:avLst/>
          </a:prstGeom>
        </p:spPr>
        <p:txBody>
          <a:bodyPr vert="horz" wrap="square" lIns="0" tIns="17780" rIns="0" bIns="0" rtlCol="0">
            <a:spAutoFit/>
          </a:bodyPr>
          <a:lstStyle/>
          <a:p>
            <a:pPr marL="12700">
              <a:lnSpc>
                <a:spcPct val="100000"/>
              </a:lnSpc>
              <a:spcBef>
                <a:spcPts val="140"/>
              </a:spcBef>
            </a:pPr>
            <a:r>
              <a:rPr sz="650" b="1" dirty="0">
                <a:latin typeface="Calibri"/>
                <a:cs typeface="Calibri"/>
              </a:rPr>
              <a:t>HTR-</a:t>
            </a:r>
            <a:r>
              <a:rPr sz="650" b="1" spc="-25" dirty="0">
                <a:latin typeface="Calibri"/>
                <a:cs typeface="Calibri"/>
              </a:rPr>
              <a:t>PM</a:t>
            </a:r>
            <a:endParaRPr sz="650">
              <a:latin typeface="Calibri"/>
              <a:cs typeface="Calibri"/>
            </a:endParaRPr>
          </a:p>
        </p:txBody>
      </p:sp>
      <p:sp>
        <p:nvSpPr>
          <p:cNvPr id="28" name="object 28"/>
          <p:cNvSpPr txBox="1"/>
          <p:nvPr/>
        </p:nvSpPr>
        <p:spPr>
          <a:xfrm>
            <a:off x="1724082" y="3687785"/>
            <a:ext cx="387350" cy="130810"/>
          </a:xfrm>
          <a:prstGeom prst="rect">
            <a:avLst/>
          </a:prstGeom>
        </p:spPr>
        <p:txBody>
          <a:bodyPr vert="horz" wrap="square" lIns="0" tIns="17780" rIns="0" bIns="0" rtlCol="0">
            <a:spAutoFit/>
          </a:bodyPr>
          <a:lstStyle/>
          <a:p>
            <a:pPr marL="12700">
              <a:lnSpc>
                <a:spcPct val="100000"/>
              </a:lnSpc>
              <a:spcBef>
                <a:spcPts val="140"/>
              </a:spcBef>
            </a:pPr>
            <a:r>
              <a:rPr sz="650" b="1" spc="-10" dirty="0">
                <a:latin typeface="Calibri"/>
                <a:cs typeface="Calibri"/>
              </a:rPr>
              <a:t>CAREM25</a:t>
            </a:r>
            <a:endParaRPr sz="650">
              <a:latin typeface="Calibri"/>
              <a:cs typeface="Calibri"/>
            </a:endParaRPr>
          </a:p>
        </p:txBody>
      </p:sp>
      <p:sp>
        <p:nvSpPr>
          <p:cNvPr id="29" name="object 29"/>
          <p:cNvSpPr txBox="1"/>
          <p:nvPr/>
        </p:nvSpPr>
        <p:spPr>
          <a:xfrm>
            <a:off x="2341124" y="1224353"/>
            <a:ext cx="7797165" cy="264160"/>
          </a:xfrm>
          <a:prstGeom prst="rect">
            <a:avLst/>
          </a:prstGeom>
        </p:spPr>
        <p:txBody>
          <a:bodyPr vert="horz" wrap="square" lIns="0" tIns="17145" rIns="0" bIns="0" rtlCol="0">
            <a:spAutoFit/>
          </a:bodyPr>
          <a:lstStyle/>
          <a:p>
            <a:pPr marL="13335" algn="ctr">
              <a:lnSpc>
                <a:spcPct val="100000"/>
              </a:lnSpc>
              <a:spcBef>
                <a:spcPts val="135"/>
              </a:spcBef>
              <a:tabLst>
                <a:tab pos="571500" algn="l"/>
                <a:tab pos="1129030" algn="l"/>
                <a:tab pos="1687195" algn="l"/>
                <a:tab pos="2244725" algn="l"/>
                <a:tab pos="2802890" algn="l"/>
                <a:tab pos="3360420" algn="l"/>
                <a:tab pos="3918585" algn="l"/>
                <a:tab pos="4476115" algn="l"/>
                <a:tab pos="5034280" algn="l"/>
                <a:tab pos="5592445" algn="l"/>
                <a:tab pos="6149975" algn="l"/>
                <a:tab pos="6708140" algn="l"/>
                <a:tab pos="7265670" algn="l"/>
              </a:tabLst>
            </a:pPr>
            <a:r>
              <a:rPr sz="850" b="1" spc="-20" dirty="0">
                <a:latin typeface="Calibri"/>
                <a:cs typeface="Calibri"/>
              </a:rPr>
              <a:t>2017</a:t>
            </a:r>
            <a:r>
              <a:rPr sz="850" b="1" dirty="0">
                <a:latin typeface="Calibri"/>
                <a:cs typeface="Calibri"/>
              </a:rPr>
              <a:t>	</a:t>
            </a:r>
            <a:r>
              <a:rPr sz="850" b="1" spc="-20" dirty="0">
                <a:latin typeface="Calibri"/>
                <a:cs typeface="Calibri"/>
              </a:rPr>
              <a:t>2018</a:t>
            </a:r>
            <a:r>
              <a:rPr sz="850" b="1" dirty="0">
                <a:latin typeface="Calibri"/>
                <a:cs typeface="Calibri"/>
              </a:rPr>
              <a:t>	</a:t>
            </a:r>
            <a:r>
              <a:rPr sz="850" b="1" spc="-20" dirty="0">
                <a:latin typeface="Calibri"/>
                <a:cs typeface="Calibri"/>
              </a:rPr>
              <a:t>2019</a:t>
            </a:r>
            <a:r>
              <a:rPr sz="850" b="1" dirty="0">
                <a:latin typeface="Calibri"/>
                <a:cs typeface="Calibri"/>
              </a:rPr>
              <a:t>	</a:t>
            </a:r>
            <a:r>
              <a:rPr sz="850" b="1" spc="-20" dirty="0">
                <a:latin typeface="Calibri"/>
                <a:cs typeface="Calibri"/>
              </a:rPr>
              <a:t>2020</a:t>
            </a:r>
            <a:r>
              <a:rPr sz="850" b="1" dirty="0">
                <a:latin typeface="Calibri"/>
                <a:cs typeface="Calibri"/>
              </a:rPr>
              <a:t>	</a:t>
            </a:r>
            <a:r>
              <a:rPr sz="850" b="1" spc="-20" dirty="0">
                <a:latin typeface="Calibri"/>
                <a:cs typeface="Calibri"/>
              </a:rPr>
              <a:t>2021</a:t>
            </a:r>
            <a:r>
              <a:rPr sz="850" b="1" dirty="0">
                <a:latin typeface="Calibri"/>
                <a:cs typeface="Calibri"/>
              </a:rPr>
              <a:t>	</a:t>
            </a:r>
            <a:r>
              <a:rPr sz="850" b="1" spc="-20" dirty="0">
                <a:latin typeface="Calibri"/>
                <a:cs typeface="Calibri"/>
              </a:rPr>
              <a:t>2022</a:t>
            </a:r>
            <a:r>
              <a:rPr sz="850" b="1" dirty="0">
                <a:latin typeface="Calibri"/>
                <a:cs typeface="Calibri"/>
              </a:rPr>
              <a:t>	</a:t>
            </a:r>
            <a:r>
              <a:rPr sz="850" b="1" spc="-20" dirty="0">
                <a:latin typeface="Calibri"/>
                <a:cs typeface="Calibri"/>
              </a:rPr>
              <a:t>2023</a:t>
            </a:r>
            <a:r>
              <a:rPr sz="850" b="1" dirty="0">
                <a:latin typeface="Calibri"/>
                <a:cs typeface="Calibri"/>
              </a:rPr>
              <a:t>	</a:t>
            </a:r>
            <a:r>
              <a:rPr sz="850" b="1" spc="-20" dirty="0">
                <a:latin typeface="Calibri"/>
                <a:cs typeface="Calibri"/>
              </a:rPr>
              <a:t>2024</a:t>
            </a:r>
            <a:r>
              <a:rPr sz="850" b="1" dirty="0">
                <a:latin typeface="Calibri"/>
                <a:cs typeface="Calibri"/>
              </a:rPr>
              <a:t>	</a:t>
            </a:r>
            <a:r>
              <a:rPr sz="850" b="1" spc="-20" dirty="0">
                <a:latin typeface="Calibri"/>
                <a:cs typeface="Calibri"/>
              </a:rPr>
              <a:t>2025</a:t>
            </a:r>
            <a:r>
              <a:rPr sz="850" b="1" dirty="0">
                <a:latin typeface="Calibri"/>
                <a:cs typeface="Calibri"/>
              </a:rPr>
              <a:t>	</a:t>
            </a:r>
            <a:r>
              <a:rPr sz="850" b="1" spc="-20" dirty="0">
                <a:latin typeface="Calibri"/>
                <a:cs typeface="Calibri"/>
              </a:rPr>
              <a:t>2026</a:t>
            </a:r>
            <a:r>
              <a:rPr sz="850" b="1" dirty="0">
                <a:latin typeface="Calibri"/>
                <a:cs typeface="Calibri"/>
              </a:rPr>
              <a:t>	</a:t>
            </a:r>
            <a:r>
              <a:rPr sz="850" b="1" spc="-20" dirty="0">
                <a:latin typeface="Calibri"/>
                <a:cs typeface="Calibri"/>
              </a:rPr>
              <a:t>2027</a:t>
            </a:r>
            <a:r>
              <a:rPr sz="850" b="1" dirty="0">
                <a:latin typeface="Calibri"/>
                <a:cs typeface="Calibri"/>
              </a:rPr>
              <a:t>	</a:t>
            </a:r>
            <a:r>
              <a:rPr sz="850" b="1" spc="-20" dirty="0">
                <a:latin typeface="Calibri"/>
                <a:cs typeface="Calibri"/>
              </a:rPr>
              <a:t>2028</a:t>
            </a:r>
            <a:r>
              <a:rPr sz="850" b="1" dirty="0">
                <a:latin typeface="Calibri"/>
                <a:cs typeface="Calibri"/>
              </a:rPr>
              <a:t>	</a:t>
            </a:r>
            <a:r>
              <a:rPr sz="850" b="1" spc="-20" dirty="0">
                <a:latin typeface="Calibri"/>
                <a:cs typeface="Calibri"/>
              </a:rPr>
              <a:t>2029</a:t>
            </a:r>
            <a:r>
              <a:rPr sz="850" b="1" dirty="0">
                <a:latin typeface="Calibri"/>
                <a:cs typeface="Calibri"/>
              </a:rPr>
              <a:t>	</a:t>
            </a:r>
            <a:r>
              <a:rPr sz="850" b="1" spc="-20" dirty="0">
                <a:latin typeface="Calibri"/>
                <a:cs typeface="Calibri"/>
              </a:rPr>
              <a:t>2030</a:t>
            </a:r>
            <a:endParaRPr sz="850" dirty="0">
              <a:latin typeface="Calibri"/>
              <a:cs typeface="Calibri"/>
            </a:endParaRPr>
          </a:p>
          <a:p>
            <a:pPr algn="ctr">
              <a:lnSpc>
                <a:spcPct val="100000"/>
              </a:lnSpc>
              <a:spcBef>
                <a:spcPts val="35"/>
              </a:spcBef>
            </a:pPr>
            <a:r>
              <a:rPr sz="650" b="1" dirty="0">
                <a:latin typeface="Calibri"/>
                <a:cs typeface="Calibri"/>
              </a:rPr>
              <a:t>Q1</a:t>
            </a:r>
            <a:r>
              <a:rPr sz="650" b="1" spc="160" dirty="0">
                <a:latin typeface="Calibri"/>
                <a:cs typeface="Calibri"/>
              </a:rPr>
              <a:t> </a:t>
            </a:r>
            <a:r>
              <a:rPr sz="650" b="1" dirty="0">
                <a:latin typeface="Calibri"/>
                <a:cs typeface="Calibri"/>
              </a:rPr>
              <a:t>Q2</a:t>
            </a:r>
            <a:r>
              <a:rPr sz="650" b="1" spc="165" dirty="0">
                <a:latin typeface="Calibri"/>
                <a:cs typeface="Calibri"/>
              </a:rPr>
              <a:t> </a:t>
            </a:r>
            <a:r>
              <a:rPr sz="650" b="1" dirty="0">
                <a:latin typeface="Calibri"/>
                <a:cs typeface="Calibri"/>
              </a:rPr>
              <a:t>Q3</a:t>
            </a:r>
            <a:r>
              <a:rPr sz="650" b="1" spc="165" dirty="0">
                <a:latin typeface="Calibri"/>
                <a:cs typeface="Calibri"/>
              </a:rPr>
              <a:t> </a:t>
            </a:r>
            <a:r>
              <a:rPr sz="650" b="1" dirty="0">
                <a:latin typeface="Calibri"/>
                <a:cs typeface="Calibri"/>
              </a:rPr>
              <a:t>Q4</a:t>
            </a:r>
            <a:r>
              <a:rPr sz="650" b="1" spc="165" dirty="0">
                <a:latin typeface="Calibri"/>
                <a:cs typeface="Calibri"/>
              </a:rPr>
              <a:t> </a:t>
            </a:r>
            <a:r>
              <a:rPr sz="650" b="1" dirty="0">
                <a:latin typeface="Calibri"/>
                <a:cs typeface="Calibri"/>
              </a:rPr>
              <a:t>Q1</a:t>
            </a:r>
            <a:r>
              <a:rPr sz="650" b="1" spc="165" dirty="0">
                <a:latin typeface="Calibri"/>
                <a:cs typeface="Calibri"/>
              </a:rPr>
              <a:t> </a:t>
            </a:r>
            <a:r>
              <a:rPr sz="650" b="1" dirty="0">
                <a:latin typeface="Calibri"/>
                <a:cs typeface="Calibri"/>
              </a:rPr>
              <a:t>Q2</a:t>
            </a:r>
            <a:r>
              <a:rPr sz="650" b="1" spc="165" dirty="0">
                <a:latin typeface="Calibri"/>
                <a:cs typeface="Calibri"/>
              </a:rPr>
              <a:t> </a:t>
            </a:r>
            <a:r>
              <a:rPr sz="650" b="1" dirty="0">
                <a:latin typeface="Calibri"/>
                <a:cs typeface="Calibri"/>
              </a:rPr>
              <a:t>Q3</a:t>
            </a:r>
            <a:r>
              <a:rPr sz="650" b="1" spc="160" dirty="0">
                <a:latin typeface="Calibri"/>
                <a:cs typeface="Calibri"/>
              </a:rPr>
              <a:t> </a:t>
            </a:r>
            <a:r>
              <a:rPr sz="650" b="1" dirty="0">
                <a:latin typeface="Calibri"/>
                <a:cs typeface="Calibri"/>
              </a:rPr>
              <a:t>Q4</a:t>
            </a:r>
            <a:r>
              <a:rPr sz="650" b="1" spc="165" dirty="0">
                <a:latin typeface="Calibri"/>
                <a:cs typeface="Calibri"/>
              </a:rPr>
              <a:t> </a:t>
            </a:r>
            <a:r>
              <a:rPr sz="650" b="1" dirty="0">
                <a:latin typeface="Calibri"/>
                <a:cs typeface="Calibri"/>
              </a:rPr>
              <a:t>Q1</a:t>
            </a:r>
            <a:r>
              <a:rPr sz="650" b="1" spc="165" dirty="0">
                <a:latin typeface="Calibri"/>
                <a:cs typeface="Calibri"/>
              </a:rPr>
              <a:t> </a:t>
            </a:r>
            <a:r>
              <a:rPr sz="650" b="1" dirty="0">
                <a:latin typeface="Calibri"/>
                <a:cs typeface="Calibri"/>
              </a:rPr>
              <a:t>Q2</a:t>
            </a:r>
            <a:r>
              <a:rPr sz="650" b="1" spc="165" dirty="0">
                <a:latin typeface="Calibri"/>
                <a:cs typeface="Calibri"/>
              </a:rPr>
              <a:t> </a:t>
            </a:r>
            <a:r>
              <a:rPr sz="650" b="1" dirty="0">
                <a:latin typeface="Calibri"/>
                <a:cs typeface="Calibri"/>
              </a:rPr>
              <a:t>Q3</a:t>
            </a:r>
            <a:r>
              <a:rPr sz="650" b="1" spc="165" dirty="0">
                <a:latin typeface="Calibri"/>
                <a:cs typeface="Calibri"/>
              </a:rPr>
              <a:t> </a:t>
            </a:r>
            <a:r>
              <a:rPr sz="650" b="1" dirty="0">
                <a:latin typeface="Calibri"/>
                <a:cs typeface="Calibri"/>
              </a:rPr>
              <a:t>Q4</a:t>
            </a:r>
            <a:r>
              <a:rPr sz="650" b="1" spc="165" dirty="0">
                <a:latin typeface="Calibri"/>
                <a:cs typeface="Calibri"/>
              </a:rPr>
              <a:t> </a:t>
            </a:r>
            <a:r>
              <a:rPr sz="650" b="1" dirty="0">
                <a:latin typeface="Calibri"/>
                <a:cs typeface="Calibri"/>
              </a:rPr>
              <a:t>Q1</a:t>
            </a:r>
            <a:r>
              <a:rPr sz="650" b="1" spc="165" dirty="0">
                <a:latin typeface="Calibri"/>
                <a:cs typeface="Calibri"/>
              </a:rPr>
              <a:t> </a:t>
            </a:r>
            <a:r>
              <a:rPr sz="650" b="1" dirty="0">
                <a:latin typeface="Calibri"/>
                <a:cs typeface="Calibri"/>
              </a:rPr>
              <a:t>Q2</a:t>
            </a:r>
            <a:r>
              <a:rPr sz="650" b="1" spc="160" dirty="0">
                <a:latin typeface="Calibri"/>
                <a:cs typeface="Calibri"/>
              </a:rPr>
              <a:t> </a:t>
            </a:r>
            <a:r>
              <a:rPr sz="650" b="1" dirty="0">
                <a:latin typeface="Calibri"/>
                <a:cs typeface="Calibri"/>
              </a:rPr>
              <a:t>Q3</a:t>
            </a:r>
            <a:r>
              <a:rPr sz="650" b="1" spc="165" dirty="0">
                <a:latin typeface="Calibri"/>
                <a:cs typeface="Calibri"/>
              </a:rPr>
              <a:t> </a:t>
            </a:r>
            <a:r>
              <a:rPr sz="650" b="1" dirty="0">
                <a:latin typeface="Calibri"/>
                <a:cs typeface="Calibri"/>
              </a:rPr>
              <a:t>Q4</a:t>
            </a:r>
            <a:r>
              <a:rPr sz="650" b="1" spc="165" dirty="0">
                <a:latin typeface="Calibri"/>
                <a:cs typeface="Calibri"/>
              </a:rPr>
              <a:t> </a:t>
            </a:r>
            <a:r>
              <a:rPr sz="650" b="1" dirty="0">
                <a:latin typeface="Calibri"/>
                <a:cs typeface="Calibri"/>
              </a:rPr>
              <a:t>Q1</a:t>
            </a:r>
            <a:r>
              <a:rPr sz="650" b="1" spc="165" dirty="0">
                <a:latin typeface="Calibri"/>
                <a:cs typeface="Calibri"/>
              </a:rPr>
              <a:t> </a:t>
            </a:r>
            <a:r>
              <a:rPr sz="650" b="1" dirty="0">
                <a:latin typeface="Calibri"/>
                <a:cs typeface="Calibri"/>
              </a:rPr>
              <a:t>Q2</a:t>
            </a:r>
            <a:r>
              <a:rPr sz="650" b="1" spc="165" dirty="0">
                <a:latin typeface="Calibri"/>
                <a:cs typeface="Calibri"/>
              </a:rPr>
              <a:t> </a:t>
            </a:r>
            <a:r>
              <a:rPr sz="650" b="1" dirty="0">
                <a:latin typeface="Calibri"/>
                <a:cs typeface="Calibri"/>
              </a:rPr>
              <a:t>Q3</a:t>
            </a:r>
            <a:r>
              <a:rPr sz="650" b="1" spc="165" dirty="0">
                <a:latin typeface="Calibri"/>
                <a:cs typeface="Calibri"/>
              </a:rPr>
              <a:t> </a:t>
            </a:r>
            <a:r>
              <a:rPr sz="650" b="1" dirty="0">
                <a:latin typeface="Calibri"/>
                <a:cs typeface="Calibri"/>
              </a:rPr>
              <a:t>Q4</a:t>
            </a:r>
            <a:r>
              <a:rPr sz="650" b="1" spc="165" dirty="0">
                <a:latin typeface="Calibri"/>
                <a:cs typeface="Calibri"/>
              </a:rPr>
              <a:t> </a:t>
            </a:r>
            <a:r>
              <a:rPr sz="650" b="1" dirty="0">
                <a:latin typeface="Calibri"/>
                <a:cs typeface="Calibri"/>
              </a:rPr>
              <a:t>Q1</a:t>
            </a:r>
            <a:r>
              <a:rPr sz="650" b="1" spc="160" dirty="0">
                <a:latin typeface="Calibri"/>
                <a:cs typeface="Calibri"/>
              </a:rPr>
              <a:t> </a:t>
            </a:r>
            <a:r>
              <a:rPr sz="650" b="1" dirty="0">
                <a:latin typeface="Calibri"/>
                <a:cs typeface="Calibri"/>
              </a:rPr>
              <a:t>Q2</a:t>
            </a:r>
            <a:r>
              <a:rPr sz="650" b="1" spc="165" dirty="0">
                <a:latin typeface="Calibri"/>
                <a:cs typeface="Calibri"/>
              </a:rPr>
              <a:t> </a:t>
            </a:r>
            <a:r>
              <a:rPr sz="650" b="1" dirty="0">
                <a:latin typeface="Calibri"/>
                <a:cs typeface="Calibri"/>
              </a:rPr>
              <a:t>Q3</a:t>
            </a:r>
            <a:r>
              <a:rPr sz="650" b="1" spc="165" dirty="0">
                <a:latin typeface="Calibri"/>
                <a:cs typeface="Calibri"/>
              </a:rPr>
              <a:t> </a:t>
            </a:r>
            <a:r>
              <a:rPr sz="650" b="1" dirty="0">
                <a:latin typeface="Calibri"/>
                <a:cs typeface="Calibri"/>
              </a:rPr>
              <a:t>Q4</a:t>
            </a:r>
            <a:r>
              <a:rPr sz="650" b="1" spc="165" dirty="0">
                <a:latin typeface="Calibri"/>
                <a:cs typeface="Calibri"/>
              </a:rPr>
              <a:t> </a:t>
            </a:r>
            <a:r>
              <a:rPr sz="650" b="1" dirty="0">
                <a:latin typeface="Calibri"/>
                <a:cs typeface="Calibri"/>
              </a:rPr>
              <a:t>Q1</a:t>
            </a:r>
            <a:r>
              <a:rPr sz="650" b="1" spc="165" dirty="0">
                <a:latin typeface="Calibri"/>
                <a:cs typeface="Calibri"/>
              </a:rPr>
              <a:t> </a:t>
            </a:r>
            <a:r>
              <a:rPr sz="650" b="1" dirty="0">
                <a:latin typeface="Calibri"/>
                <a:cs typeface="Calibri"/>
              </a:rPr>
              <a:t>Q2</a:t>
            </a:r>
            <a:r>
              <a:rPr sz="650" b="1" spc="165" dirty="0">
                <a:latin typeface="Calibri"/>
                <a:cs typeface="Calibri"/>
              </a:rPr>
              <a:t> </a:t>
            </a:r>
            <a:r>
              <a:rPr sz="650" b="1" dirty="0">
                <a:latin typeface="Calibri"/>
                <a:cs typeface="Calibri"/>
              </a:rPr>
              <a:t>Q3</a:t>
            </a:r>
            <a:r>
              <a:rPr sz="650" b="1" spc="165" dirty="0">
                <a:latin typeface="Calibri"/>
                <a:cs typeface="Calibri"/>
              </a:rPr>
              <a:t> </a:t>
            </a:r>
            <a:r>
              <a:rPr sz="650" b="1" dirty="0">
                <a:latin typeface="Calibri"/>
                <a:cs typeface="Calibri"/>
              </a:rPr>
              <a:t>Q4</a:t>
            </a:r>
            <a:r>
              <a:rPr sz="650" b="1" spc="160" dirty="0">
                <a:latin typeface="Calibri"/>
                <a:cs typeface="Calibri"/>
              </a:rPr>
              <a:t> </a:t>
            </a:r>
            <a:r>
              <a:rPr sz="650" b="1" dirty="0">
                <a:latin typeface="Calibri"/>
                <a:cs typeface="Calibri"/>
              </a:rPr>
              <a:t>Q1</a:t>
            </a:r>
            <a:r>
              <a:rPr sz="650" b="1" spc="165" dirty="0">
                <a:latin typeface="Calibri"/>
                <a:cs typeface="Calibri"/>
              </a:rPr>
              <a:t> </a:t>
            </a:r>
            <a:r>
              <a:rPr sz="650" b="1" dirty="0">
                <a:latin typeface="Calibri"/>
                <a:cs typeface="Calibri"/>
              </a:rPr>
              <a:t>Q2</a:t>
            </a:r>
            <a:r>
              <a:rPr sz="650" b="1" spc="165" dirty="0">
                <a:latin typeface="Calibri"/>
                <a:cs typeface="Calibri"/>
              </a:rPr>
              <a:t> </a:t>
            </a:r>
            <a:r>
              <a:rPr sz="650" b="1" dirty="0">
                <a:latin typeface="Calibri"/>
                <a:cs typeface="Calibri"/>
              </a:rPr>
              <a:t>Q3</a:t>
            </a:r>
            <a:r>
              <a:rPr sz="650" b="1" spc="165" dirty="0">
                <a:latin typeface="Calibri"/>
                <a:cs typeface="Calibri"/>
              </a:rPr>
              <a:t> </a:t>
            </a:r>
            <a:r>
              <a:rPr sz="650" b="1" dirty="0">
                <a:latin typeface="Calibri"/>
                <a:cs typeface="Calibri"/>
              </a:rPr>
              <a:t>Q4</a:t>
            </a:r>
            <a:r>
              <a:rPr sz="650" b="1" spc="165" dirty="0">
                <a:latin typeface="Calibri"/>
                <a:cs typeface="Calibri"/>
              </a:rPr>
              <a:t> </a:t>
            </a:r>
            <a:r>
              <a:rPr sz="650" b="1" dirty="0">
                <a:latin typeface="Calibri"/>
                <a:cs typeface="Calibri"/>
              </a:rPr>
              <a:t>Q1</a:t>
            </a:r>
            <a:r>
              <a:rPr sz="650" b="1" spc="165" dirty="0">
                <a:latin typeface="Calibri"/>
                <a:cs typeface="Calibri"/>
              </a:rPr>
              <a:t> </a:t>
            </a:r>
            <a:r>
              <a:rPr sz="650" b="1" dirty="0">
                <a:latin typeface="Calibri"/>
                <a:cs typeface="Calibri"/>
              </a:rPr>
              <a:t>Q2</a:t>
            </a:r>
            <a:r>
              <a:rPr sz="650" b="1" spc="165" dirty="0">
                <a:latin typeface="Calibri"/>
                <a:cs typeface="Calibri"/>
              </a:rPr>
              <a:t> </a:t>
            </a:r>
            <a:r>
              <a:rPr sz="650" b="1" dirty="0">
                <a:latin typeface="Calibri"/>
                <a:cs typeface="Calibri"/>
              </a:rPr>
              <a:t>Q3</a:t>
            </a:r>
            <a:r>
              <a:rPr sz="650" b="1" spc="160" dirty="0">
                <a:latin typeface="Calibri"/>
                <a:cs typeface="Calibri"/>
              </a:rPr>
              <a:t> </a:t>
            </a:r>
            <a:r>
              <a:rPr sz="650" b="1" dirty="0">
                <a:latin typeface="Calibri"/>
                <a:cs typeface="Calibri"/>
              </a:rPr>
              <a:t>Q4</a:t>
            </a:r>
            <a:r>
              <a:rPr sz="650" b="1" spc="165" dirty="0">
                <a:latin typeface="Calibri"/>
                <a:cs typeface="Calibri"/>
              </a:rPr>
              <a:t> </a:t>
            </a:r>
            <a:r>
              <a:rPr sz="650" b="1" dirty="0">
                <a:latin typeface="Calibri"/>
                <a:cs typeface="Calibri"/>
              </a:rPr>
              <a:t>Q1</a:t>
            </a:r>
            <a:r>
              <a:rPr sz="650" b="1" spc="165" dirty="0">
                <a:latin typeface="Calibri"/>
                <a:cs typeface="Calibri"/>
              </a:rPr>
              <a:t> </a:t>
            </a:r>
            <a:r>
              <a:rPr sz="650" b="1" dirty="0">
                <a:latin typeface="Calibri"/>
                <a:cs typeface="Calibri"/>
              </a:rPr>
              <a:t>Q2</a:t>
            </a:r>
            <a:r>
              <a:rPr sz="650" b="1" spc="165" dirty="0">
                <a:latin typeface="Calibri"/>
                <a:cs typeface="Calibri"/>
              </a:rPr>
              <a:t> </a:t>
            </a:r>
            <a:r>
              <a:rPr sz="650" b="1" dirty="0">
                <a:latin typeface="Calibri"/>
                <a:cs typeface="Calibri"/>
              </a:rPr>
              <a:t>Q3</a:t>
            </a:r>
            <a:r>
              <a:rPr sz="650" b="1" spc="165" dirty="0">
                <a:latin typeface="Calibri"/>
                <a:cs typeface="Calibri"/>
              </a:rPr>
              <a:t> </a:t>
            </a:r>
            <a:r>
              <a:rPr sz="650" b="1" dirty="0">
                <a:latin typeface="Calibri"/>
                <a:cs typeface="Calibri"/>
              </a:rPr>
              <a:t>Q4</a:t>
            </a:r>
            <a:r>
              <a:rPr sz="650" b="1" spc="165" dirty="0">
                <a:latin typeface="Calibri"/>
                <a:cs typeface="Calibri"/>
              </a:rPr>
              <a:t> </a:t>
            </a:r>
            <a:r>
              <a:rPr sz="650" b="1" dirty="0">
                <a:latin typeface="Calibri"/>
                <a:cs typeface="Calibri"/>
              </a:rPr>
              <a:t>Q1</a:t>
            </a:r>
            <a:r>
              <a:rPr sz="650" b="1" spc="165" dirty="0">
                <a:latin typeface="Calibri"/>
                <a:cs typeface="Calibri"/>
              </a:rPr>
              <a:t> </a:t>
            </a:r>
            <a:r>
              <a:rPr sz="650" b="1" dirty="0">
                <a:latin typeface="Calibri"/>
                <a:cs typeface="Calibri"/>
              </a:rPr>
              <a:t>Q2</a:t>
            </a:r>
            <a:r>
              <a:rPr sz="650" b="1" spc="160" dirty="0">
                <a:latin typeface="Calibri"/>
                <a:cs typeface="Calibri"/>
              </a:rPr>
              <a:t> </a:t>
            </a:r>
            <a:r>
              <a:rPr sz="650" b="1" dirty="0">
                <a:latin typeface="Calibri"/>
                <a:cs typeface="Calibri"/>
              </a:rPr>
              <a:t>Q3</a:t>
            </a:r>
            <a:r>
              <a:rPr sz="650" b="1" spc="165" dirty="0">
                <a:latin typeface="Calibri"/>
                <a:cs typeface="Calibri"/>
              </a:rPr>
              <a:t> </a:t>
            </a:r>
            <a:r>
              <a:rPr sz="650" b="1" dirty="0">
                <a:latin typeface="Calibri"/>
                <a:cs typeface="Calibri"/>
              </a:rPr>
              <a:t>Q4</a:t>
            </a:r>
            <a:r>
              <a:rPr sz="650" b="1" spc="165" dirty="0">
                <a:latin typeface="Calibri"/>
                <a:cs typeface="Calibri"/>
              </a:rPr>
              <a:t> </a:t>
            </a:r>
            <a:r>
              <a:rPr sz="650" b="1" dirty="0">
                <a:latin typeface="Calibri"/>
                <a:cs typeface="Calibri"/>
              </a:rPr>
              <a:t>Q1</a:t>
            </a:r>
            <a:r>
              <a:rPr sz="650" b="1" spc="165" dirty="0">
                <a:latin typeface="Calibri"/>
                <a:cs typeface="Calibri"/>
              </a:rPr>
              <a:t> </a:t>
            </a:r>
            <a:r>
              <a:rPr sz="650" b="1" dirty="0">
                <a:latin typeface="Calibri"/>
                <a:cs typeface="Calibri"/>
              </a:rPr>
              <a:t>Q2</a:t>
            </a:r>
            <a:r>
              <a:rPr sz="650" b="1" spc="165" dirty="0">
                <a:latin typeface="Calibri"/>
                <a:cs typeface="Calibri"/>
              </a:rPr>
              <a:t> </a:t>
            </a:r>
            <a:r>
              <a:rPr sz="650" b="1" dirty="0">
                <a:latin typeface="Calibri"/>
                <a:cs typeface="Calibri"/>
              </a:rPr>
              <a:t>Q3</a:t>
            </a:r>
            <a:r>
              <a:rPr sz="650" b="1" spc="165" dirty="0">
                <a:latin typeface="Calibri"/>
                <a:cs typeface="Calibri"/>
              </a:rPr>
              <a:t> </a:t>
            </a:r>
            <a:r>
              <a:rPr sz="650" b="1" dirty="0">
                <a:latin typeface="Calibri"/>
                <a:cs typeface="Calibri"/>
              </a:rPr>
              <a:t>Q4</a:t>
            </a:r>
            <a:r>
              <a:rPr sz="650" b="1" spc="165" dirty="0">
                <a:latin typeface="Calibri"/>
                <a:cs typeface="Calibri"/>
              </a:rPr>
              <a:t> </a:t>
            </a:r>
            <a:r>
              <a:rPr sz="650" b="1" dirty="0">
                <a:latin typeface="Calibri"/>
                <a:cs typeface="Calibri"/>
              </a:rPr>
              <a:t>Q1</a:t>
            </a:r>
            <a:r>
              <a:rPr sz="650" b="1" spc="160" dirty="0">
                <a:latin typeface="Calibri"/>
                <a:cs typeface="Calibri"/>
              </a:rPr>
              <a:t> </a:t>
            </a:r>
            <a:r>
              <a:rPr sz="650" b="1" dirty="0">
                <a:latin typeface="Calibri"/>
                <a:cs typeface="Calibri"/>
              </a:rPr>
              <a:t>Q2</a:t>
            </a:r>
            <a:r>
              <a:rPr sz="650" b="1" spc="165" dirty="0">
                <a:latin typeface="Calibri"/>
                <a:cs typeface="Calibri"/>
              </a:rPr>
              <a:t> </a:t>
            </a:r>
            <a:r>
              <a:rPr sz="650" b="1" dirty="0">
                <a:latin typeface="Calibri"/>
                <a:cs typeface="Calibri"/>
              </a:rPr>
              <a:t>Q3</a:t>
            </a:r>
            <a:r>
              <a:rPr sz="650" b="1" spc="165" dirty="0">
                <a:latin typeface="Calibri"/>
                <a:cs typeface="Calibri"/>
              </a:rPr>
              <a:t> </a:t>
            </a:r>
            <a:r>
              <a:rPr sz="650" b="1" dirty="0">
                <a:latin typeface="Calibri"/>
                <a:cs typeface="Calibri"/>
              </a:rPr>
              <a:t>Q4</a:t>
            </a:r>
            <a:r>
              <a:rPr sz="650" b="1" spc="165" dirty="0">
                <a:latin typeface="Calibri"/>
                <a:cs typeface="Calibri"/>
              </a:rPr>
              <a:t> </a:t>
            </a:r>
            <a:r>
              <a:rPr sz="650" b="1" dirty="0">
                <a:latin typeface="Calibri"/>
                <a:cs typeface="Calibri"/>
              </a:rPr>
              <a:t>Q1</a:t>
            </a:r>
            <a:r>
              <a:rPr sz="650" b="1" spc="165" dirty="0">
                <a:latin typeface="Calibri"/>
                <a:cs typeface="Calibri"/>
              </a:rPr>
              <a:t> </a:t>
            </a:r>
            <a:r>
              <a:rPr sz="650" b="1" dirty="0">
                <a:latin typeface="Calibri"/>
                <a:cs typeface="Calibri"/>
              </a:rPr>
              <a:t>Q2</a:t>
            </a:r>
            <a:r>
              <a:rPr sz="650" b="1" spc="165" dirty="0">
                <a:latin typeface="Calibri"/>
                <a:cs typeface="Calibri"/>
              </a:rPr>
              <a:t> </a:t>
            </a:r>
            <a:r>
              <a:rPr sz="650" b="1" dirty="0">
                <a:latin typeface="Calibri"/>
                <a:cs typeface="Calibri"/>
              </a:rPr>
              <a:t>Q3</a:t>
            </a:r>
            <a:r>
              <a:rPr sz="650" b="1" spc="165" dirty="0">
                <a:latin typeface="Calibri"/>
                <a:cs typeface="Calibri"/>
              </a:rPr>
              <a:t> </a:t>
            </a:r>
            <a:r>
              <a:rPr sz="650" b="1" spc="-25" dirty="0">
                <a:latin typeface="Calibri"/>
                <a:cs typeface="Calibri"/>
              </a:rPr>
              <a:t>Q4</a:t>
            </a:r>
            <a:endParaRPr sz="650" dirty="0">
              <a:latin typeface="Calibri"/>
              <a:cs typeface="Calibri"/>
            </a:endParaRPr>
          </a:p>
        </p:txBody>
      </p:sp>
      <p:grpSp>
        <p:nvGrpSpPr>
          <p:cNvPr id="30" name="object 30"/>
          <p:cNvGrpSpPr/>
          <p:nvPr/>
        </p:nvGrpSpPr>
        <p:grpSpPr>
          <a:xfrm>
            <a:off x="1491652" y="1270399"/>
            <a:ext cx="8660130" cy="4872990"/>
            <a:chOff x="1764026" y="1610868"/>
            <a:chExt cx="8660130" cy="4872990"/>
          </a:xfrm>
        </p:grpSpPr>
        <p:sp>
          <p:nvSpPr>
            <p:cNvPr id="31" name="object 31"/>
            <p:cNvSpPr/>
            <p:nvPr/>
          </p:nvSpPr>
          <p:spPr>
            <a:xfrm>
              <a:off x="2609293" y="1610868"/>
              <a:ext cx="0" cy="212725"/>
            </a:xfrm>
            <a:custGeom>
              <a:avLst/>
              <a:gdLst/>
              <a:ahLst/>
              <a:cxnLst/>
              <a:rect l="l" t="t" r="r" b="b"/>
              <a:pathLst>
                <a:path h="212725">
                  <a:moveTo>
                    <a:pt x="0" y="0"/>
                  </a:moveTo>
                  <a:lnTo>
                    <a:pt x="0" y="212580"/>
                  </a:lnTo>
                </a:path>
              </a:pathLst>
            </a:custGeom>
            <a:ln w="3175">
              <a:solidFill>
                <a:srgbClr val="000000"/>
              </a:solidFill>
            </a:ln>
          </p:spPr>
          <p:txBody>
            <a:bodyPr wrap="square" lIns="0" tIns="0" rIns="0" bIns="0" rtlCol="0"/>
            <a:lstStyle/>
            <a:p>
              <a:endParaRPr/>
            </a:p>
          </p:txBody>
        </p:sp>
        <p:sp>
          <p:nvSpPr>
            <p:cNvPr id="32" name="object 32"/>
            <p:cNvSpPr/>
            <p:nvPr/>
          </p:nvSpPr>
          <p:spPr>
            <a:xfrm>
              <a:off x="2609292" y="1610869"/>
              <a:ext cx="4445" cy="212725"/>
            </a:xfrm>
            <a:custGeom>
              <a:avLst/>
              <a:gdLst/>
              <a:ahLst/>
              <a:cxnLst/>
              <a:rect l="l" t="t" r="r" b="b"/>
              <a:pathLst>
                <a:path w="4444" h="212725">
                  <a:moveTo>
                    <a:pt x="4226" y="212580"/>
                  </a:moveTo>
                  <a:lnTo>
                    <a:pt x="0" y="212580"/>
                  </a:lnTo>
                  <a:lnTo>
                    <a:pt x="0" y="0"/>
                  </a:lnTo>
                  <a:lnTo>
                    <a:pt x="4226" y="0"/>
                  </a:lnTo>
                  <a:lnTo>
                    <a:pt x="4226" y="212580"/>
                  </a:lnTo>
                  <a:close/>
                </a:path>
              </a:pathLst>
            </a:custGeom>
            <a:solidFill>
              <a:srgbClr val="000000"/>
            </a:solidFill>
          </p:spPr>
          <p:txBody>
            <a:bodyPr wrap="square" lIns="0" tIns="0" rIns="0" bIns="0" rtlCol="0"/>
            <a:lstStyle/>
            <a:p>
              <a:endParaRPr/>
            </a:p>
          </p:txBody>
        </p:sp>
        <p:sp>
          <p:nvSpPr>
            <p:cNvPr id="33" name="object 33"/>
            <p:cNvSpPr/>
            <p:nvPr/>
          </p:nvSpPr>
          <p:spPr>
            <a:xfrm>
              <a:off x="3167167" y="1610869"/>
              <a:ext cx="0" cy="212725"/>
            </a:xfrm>
            <a:custGeom>
              <a:avLst/>
              <a:gdLst/>
              <a:ahLst/>
              <a:cxnLst/>
              <a:rect l="l" t="t" r="r" b="b"/>
              <a:pathLst>
                <a:path h="212725">
                  <a:moveTo>
                    <a:pt x="0" y="0"/>
                  </a:moveTo>
                  <a:lnTo>
                    <a:pt x="0" y="212580"/>
                  </a:lnTo>
                </a:path>
              </a:pathLst>
            </a:custGeom>
            <a:ln w="3175">
              <a:solidFill>
                <a:srgbClr val="000000"/>
              </a:solidFill>
            </a:ln>
          </p:spPr>
          <p:txBody>
            <a:bodyPr wrap="square" lIns="0" tIns="0" rIns="0" bIns="0" rtlCol="0"/>
            <a:lstStyle/>
            <a:p>
              <a:endParaRPr/>
            </a:p>
          </p:txBody>
        </p:sp>
        <p:sp>
          <p:nvSpPr>
            <p:cNvPr id="34" name="object 34"/>
            <p:cNvSpPr/>
            <p:nvPr/>
          </p:nvSpPr>
          <p:spPr>
            <a:xfrm>
              <a:off x="3167166" y="1610870"/>
              <a:ext cx="4445" cy="212725"/>
            </a:xfrm>
            <a:custGeom>
              <a:avLst/>
              <a:gdLst/>
              <a:ahLst/>
              <a:cxnLst/>
              <a:rect l="l" t="t" r="r" b="b"/>
              <a:pathLst>
                <a:path w="4444" h="212725">
                  <a:moveTo>
                    <a:pt x="4226" y="212580"/>
                  </a:moveTo>
                  <a:lnTo>
                    <a:pt x="0" y="212580"/>
                  </a:lnTo>
                  <a:lnTo>
                    <a:pt x="0" y="0"/>
                  </a:lnTo>
                  <a:lnTo>
                    <a:pt x="4226" y="0"/>
                  </a:lnTo>
                  <a:lnTo>
                    <a:pt x="4226" y="212580"/>
                  </a:lnTo>
                  <a:close/>
                </a:path>
              </a:pathLst>
            </a:custGeom>
            <a:solidFill>
              <a:srgbClr val="000000"/>
            </a:solidFill>
          </p:spPr>
          <p:txBody>
            <a:bodyPr wrap="square" lIns="0" tIns="0" rIns="0" bIns="0" rtlCol="0"/>
            <a:lstStyle/>
            <a:p>
              <a:endParaRPr/>
            </a:p>
          </p:txBody>
        </p:sp>
        <p:sp>
          <p:nvSpPr>
            <p:cNvPr id="35" name="object 35"/>
            <p:cNvSpPr/>
            <p:nvPr/>
          </p:nvSpPr>
          <p:spPr>
            <a:xfrm>
              <a:off x="4143445" y="1719244"/>
              <a:ext cx="0" cy="104775"/>
            </a:xfrm>
            <a:custGeom>
              <a:avLst/>
              <a:gdLst/>
              <a:ahLst/>
              <a:cxnLst/>
              <a:rect l="l" t="t" r="r" b="b"/>
              <a:pathLst>
                <a:path h="104775">
                  <a:moveTo>
                    <a:pt x="0" y="0"/>
                  </a:moveTo>
                  <a:lnTo>
                    <a:pt x="0" y="104206"/>
                  </a:lnTo>
                </a:path>
              </a:pathLst>
            </a:custGeom>
            <a:ln w="3175">
              <a:solidFill>
                <a:srgbClr val="000000"/>
              </a:solidFill>
            </a:ln>
          </p:spPr>
          <p:txBody>
            <a:bodyPr wrap="square" lIns="0" tIns="0" rIns="0" bIns="0" rtlCol="0"/>
            <a:lstStyle/>
            <a:p>
              <a:endParaRPr/>
            </a:p>
          </p:txBody>
        </p:sp>
        <p:sp>
          <p:nvSpPr>
            <p:cNvPr id="36" name="object 36"/>
            <p:cNvSpPr/>
            <p:nvPr/>
          </p:nvSpPr>
          <p:spPr>
            <a:xfrm>
              <a:off x="4143449" y="1719245"/>
              <a:ext cx="4445" cy="104775"/>
            </a:xfrm>
            <a:custGeom>
              <a:avLst/>
              <a:gdLst/>
              <a:ahLst/>
              <a:cxnLst/>
              <a:rect l="l" t="t" r="r" b="b"/>
              <a:pathLst>
                <a:path w="4445" h="104775">
                  <a:moveTo>
                    <a:pt x="4226" y="104206"/>
                  </a:moveTo>
                  <a:lnTo>
                    <a:pt x="0" y="104206"/>
                  </a:lnTo>
                  <a:lnTo>
                    <a:pt x="0" y="0"/>
                  </a:lnTo>
                  <a:lnTo>
                    <a:pt x="4226" y="0"/>
                  </a:lnTo>
                  <a:lnTo>
                    <a:pt x="4226" y="104206"/>
                  </a:lnTo>
                  <a:close/>
                </a:path>
              </a:pathLst>
            </a:custGeom>
            <a:solidFill>
              <a:srgbClr val="000000"/>
            </a:solidFill>
          </p:spPr>
          <p:txBody>
            <a:bodyPr wrap="square" lIns="0" tIns="0" rIns="0" bIns="0" rtlCol="0"/>
            <a:lstStyle/>
            <a:p>
              <a:endParaRPr/>
            </a:p>
          </p:txBody>
        </p:sp>
        <p:sp>
          <p:nvSpPr>
            <p:cNvPr id="37" name="object 37"/>
            <p:cNvSpPr/>
            <p:nvPr/>
          </p:nvSpPr>
          <p:spPr>
            <a:xfrm>
              <a:off x="4282914" y="1610870"/>
              <a:ext cx="0" cy="212725"/>
            </a:xfrm>
            <a:custGeom>
              <a:avLst/>
              <a:gdLst/>
              <a:ahLst/>
              <a:cxnLst/>
              <a:rect l="l" t="t" r="r" b="b"/>
              <a:pathLst>
                <a:path h="212725">
                  <a:moveTo>
                    <a:pt x="0" y="0"/>
                  </a:moveTo>
                  <a:lnTo>
                    <a:pt x="0" y="212580"/>
                  </a:lnTo>
                </a:path>
              </a:pathLst>
            </a:custGeom>
            <a:ln w="3175">
              <a:solidFill>
                <a:srgbClr val="000000"/>
              </a:solidFill>
            </a:ln>
          </p:spPr>
          <p:txBody>
            <a:bodyPr wrap="square" lIns="0" tIns="0" rIns="0" bIns="0" rtlCol="0"/>
            <a:lstStyle/>
            <a:p>
              <a:endParaRPr/>
            </a:p>
          </p:txBody>
        </p:sp>
        <p:sp>
          <p:nvSpPr>
            <p:cNvPr id="38" name="object 38"/>
            <p:cNvSpPr/>
            <p:nvPr/>
          </p:nvSpPr>
          <p:spPr>
            <a:xfrm>
              <a:off x="4282914" y="1610871"/>
              <a:ext cx="4445" cy="212725"/>
            </a:xfrm>
            <a:custGeom>
              <a:avLst/>
              <a:gdLst/>
              <a:ahLst/>
              <a:cxnLst/>
              <a:rect l="l" t="t" r="r" b="b"/>
              <a:pathLst>
                <a:path w="4445" h="212725">
                  <a:moveTo>
                    <a:pt x="4226" y="212580"/>
                  </a:moveTo>
                  <a:lnTo>
                    <a:pt x="0" y="212580"/>
                  </a:lnTo>
                  <a:lnTo>
                    <a:pt x="0" y="0"/>
                  </a:lnTo>
                  <a:lnTo>
                    <a:pt x="4226" y="0"/>
                  </a:lnTo>
                  <a:lnTo>
                    <a:pt x="4226" y="212580"/>
                  </a:lnTo>
                  <a:close/>
                </a:path>
              </a:pathLst>
            </a:custGeom>
            <a:solidFill>
              <a:srgbClr val="000000"/>
            </a:solidFill>
          </p:spPr>
          <p:txBody>
            <a:bodyPr wrap="square" lIns="0" tIns="0" rIns="0" bIns="0" rtlCol="0"/>
            <a:lstStyle/>
            <a:p>
              <a:endParaRPr/>
            </a:p>
          </p:txBody>
        </p:sp>
        <p:sp>
          <p:nvSpPr>
            <p:cNvPr id="39" name="object 39"/>
            <p:cNvSpPr/>
            <p:nvPr/>
          </p:nvSpPr>
          <p:spPr>
            <a:xfrm>
              <a:off x="4840788" y="1610871"/>
              <a:ext cx="0" cy="212725"/>
            </a:xfrm>
            <a:custGeom>
              <a:avLst/>
              <a:gdLst/>
              <a:ahLst/>
              <a:cxnLst/>
              <a:rect l="l" t="t" r="r" b="b"/>
              <a:pathLst>
                <a:path h="212725">
                  <a:moveTo>
                    <a:pt x="0" y="0"/>
                  </a:moveTo>
                  <a:lnTo>
                    <a:pt x="0" y="212580"/>
                  </a:lnTo>
                </a:path>
              </a:pathLst>
            </a:custGeom>
            <a:ln w="3175">
              <a:solidFill>
                <a:srgbClr val="000000"/>
              </a:solidFill>
            </a:ln>
          </p:spPr>
          <p:txBody>
            <a:bodyPr wrap="square" lIns="0" tIns="0" rIns="0" bIns="0" rtlCol="0"/>
            <a:lstStyle/>
            <a:p>
              <a:endParaRPr/>
            </a:p>
          </p:txBody>
        </p:sp>
        <p:sp>
          <p:nvSpPr>
            <p:cNvPr id="40" name="object 40"/>
            <p:cNvSpPr/>
            <p:nvPr/>
          </p:nvSpPr>
          <p:spPr>
            <a:xfrm>
              <a:off x="4840787" y="1610872"/>
              <a:ext cx="4445" cy="212725"/>
            </a:xfrm>
            <a:custGeom>
              <a:avLst/>
              <a:gdLst/>
              <a:ahLst/>
              <a:cxnLst/>
              <a:rect l="l" t="t" r="r" b="b"/>
              <a:pathLst>
                <a:path w="4445" h="212725">
                  <a:moveTo>
                    <a:pt x="4226" y="212580"/>
                  </a:moveTo>
                  <a:lnTo>
                    <a:pt x="0" y="212580"/>
                  </a:lnTo>
                  <a:lnTo>
                    <a:pt x="0" y="0"/>
                  </a:lnTo>
                  <a:lnTo>
                    <a:pt x="4226" y="0"/>
                  </a:lnTo>
                  <a:lnTo>
                    <a:pt x="4226" y="212580"/>
                  </a:lnTo>
                  <a:close/>
                </a:path>
              </a:pathLst>
            </a:custGeom>
            <a:solidFill>
              <a:srgbClr val="000000"/>
            </a:solidFill>
          </p:spPr>
          <p:txBody>
            <a:bodyPr wrap="square" lIns="0" tIns="0" rIns="0" bIns="0" rtlCol="0"/>
            <a:lstStyle/>
            <a:p>
              <a:endParaRPr/>
            </a:p>
          </p:txBody>
        </p:sp>
        <p:sp>
          <p:nvSpPr>
            <p:cNvPr id="41" name="object 41"/>
            <p:cNvSpPr/>
            <p:nvPr/>
          </p:nvSpPr>
          <p:spPr>
            <a:xfrm>
              <a:off x="5398662" y="1610872"/>
              <a:ext cx="0" cy="212725"/>
            </a:xfrm>
            <a:custGeom>
              <a:avLst/>
              <a:gdLst/>
              <a:ahLst/>
              <a:cxnLst/>
              <a:rect l="l" t="t" r="r" b="b"/>
              <a:pathLst>
                <a:path h="212725">
                  <a:moveTo>
                    <a:pt x="0" y="0"/>
                  </a:moveTo>
                  <a:lnTo>
                    <a:pt x="0" y="212580"/>
                  </a:lnTo>
                </a:path>
              </a:pathLst>
            </a:custGeom>
            <a:ln w="3175">
              <a:solidFill>
                <a:srgbClr val="000000"/>
              </a:solidFill>
            </a:ln>
          </p:spPr>
          <p:txBody>
            <a:bodyPr wrap="square" lIns="0" tIns="0" rIns="0" bIns="0" rtlCol="0"/>
            <a:lstStyle/>
            <a:p>
              <a:endParaRPr/>
            </a:p>
          </p:txBody>
        </p:sp>
        <p:sp>
          <p:nvSpPr>
            <p:cNvPr id="42" name="object 42"/>
            <p:cNvSpPr/>
            <p:nvPr/>
          </p:nvSpPr>
          <p:spPr>
            <a:xfrm>
              <a:off x="5398666" y="1610873"/>
              <a:ext cx="4445" cy="212725"/>
            </a:xfrm>
            <a:custGeom>
              <a:avLst/>
              <a:gdLst/>
              <a:ahLst/>
              <a:cxnLst/>
              <a:rect l="l" t="t" r="r" b="b"/>
              <a:pathLst>
                <a:path w="4445" h="212725">
                  <a:moveTo>
                    <a:pt x="4226" y="212580"/>
                  </a:moveTo>
                  <a:lnTo>
                    <a:pt x="0" y="212580"/>
                  </a:lnTo>
                  <a:lnTo>
                    <a:pt x="0" y="0"/>
                  </a:lnTo>
                  <a:lnTo>
                    <a:pt x="4226" y="0"/>
                  </a:lnTo>
                  <a:lnTo>
                    <a:pt x="4226" y="212580"/>
                  </a:lnTo>
                  <a:close/>
                </a:path>
              </a:pathLst>
            </a:custGeom>
            <a:solidFill>
              <a:srgbClr val="000000"/>
            </a:solidFill>
          </p:spPr>
          <p:txBody>
            <a:bodyPr wrap="square" lIns="0" tIns="0" rIns="0" bIns="0" rtlCol="0"/>
            <a:lstStyle/>
            <a:p>
              <a:endParaRPr/>
            </a:p>
          </p:txBody>
        </p:sp>
        <p:sp>
          <p:nvSpPr>
            <p:cNvPr id="43" name="object 43"/>
            <p:cNvSpPr/>
            <p:nvPr/>
          </p:nvSpPr>
          <p:spPr>
            <a:xfrm>
              <a:off x="5956536" y="1610872"/>
              <a:ext cx="0" cy="212725"/>
            </a:xfrm>
            <a:custGeom>
              <a:avLst/>
              <a:gdLst/>
              <a:ahLst/>
              <a:cxnLst/>
              <a:rect l="l" t="t" r="r" b="b"/>
              <a:pathLst>
                <a:path h="212725">
                  <a:moveTo>
                    <a:pt x="0" y="0"/>
                  </a:moveTo>
                  <a:lnTo>
                    <a:pt x="0" y="212580"/>
                  </a:lnTo>
                </a:path>
              </a:pathLst>
            </a:custGeom>
            <a:ln w="3175">
              <a:solidFill>
                <a:srgbClr val="000000"/>
              </a:solidFill>
            </a:ln>
          </p:spPr>
          <p:txBody>
            <a:bodyPr wrap="square" lIns="0" tIns="0" rIns="0" bIns="0" rtlCol="0"/>
            <a:lstStyle/>
            <a:p>
              <a:endParaRPr/>
            </a:p>
          </p:txBody>
        </p:sp>
        <p:sp>
          <p:nvSpPr>
            <p:cNvPr id="44" name="object 44"/>
            <p:cNvSpPr/>
            <p:nvPr/>
          </p:nvSpPr>
          <p:spPr>
            <a:xfrm>
              <a:off x="5956535" y="1610874"/>
              <a:ext cx="4445" cy="212725"/>
            </a:xfrm>
            <a:custGeom>
              <a:avLst/>
              <a:gdLst/>
              <a:ahLst/>
              <a:cxnLst/>
              <a:rect l="l" t="t" r="r" b="b"/>
              <a:pathLst>
                <a:path w="4445" h="212725">
                  <a:moveTo>
                    <a:pt x="4226" y="212580"/>
                  </a:moveTo>
                  <a:lnTo>
                    <a:pt x="0" y="212580"/>
                  </a:lnTo>
                  <a:lnTo>
                    <a:pt x="0" y="0"/>
                  </a:lnTo>
                  <a:lnTo>
                    <a:pt x="4226" y="0"/>
                  </a:lnTo>
                  <a:lnTo>
                    <a:pt x="4226" y="212580"/>
                  </a:lnTo>
                  <a:close/>
                </a:path>
              </a:pathLst>
            </a:custGeom>
            <a:solidFill>
              <a:srgbClr val="000000"/>
            </a:solidFill>
          </p:spPr>
          <p:txBody>
            <a:bodyPr wrap="square" lIns="0" tIns="0" rIns="0" bIns="0" rtlCol="0"/>
            <a:lstStyle/>
            <a:p>
              <a:endParaRPr/>
            </a:p>
          </p:txBody>
        </p:sp>
        <p:sp>
          <p:nvSpPr>
            <p:cNvPr id="45" name="object 45"/>
            <p:cNvSpPr/>
            <p:nvPr/>
          </p:nvSpPr>
          <p:spPr>
            <a:xfrm>
              <a:off x="6514409" y="1610873"/>
              <a:ext cx="0" cy="212725"/>
            </a:xfrm>
            <a:custGeom>
              <a:avLst/>
              <a:gdLst/>
              <a:ahLst/>
              <a:cxnLst/>
              <a:rect l="l" t="t" r="r" b="b"/>
              <a:pathLst>
                <a:path h="212725">
                  <a:moveTo>
                    <a:pt x="0" y="0"/>
                  </a:moveTo>
                  <a:lnTo>
                    <a:pt x="0" y="212580"/>
                  </a:lnTo>
                </a:path>
              </a:pathLst>
            </a:custGeom>
            <a:ln w="3175">
              <a:solidFill>
                <a:srgbClr val="000000"/>
              </a:solidFill>
            </a:ln>
          </p:spPr>
          <p:txBody>
            <a:bodyPr wrap="square" lIns="0" tIns="0" rIns="0" bIns="0" rtlCol="0"/>
            <a:lstStyle/>
            <a:p>
              <a:endParaRPr/>
            </a:p>
          </p:txBody>
        </p:sp>
        <p:sp>
          <p:nvSpPr>
            <p:cNvPr id="46" name="object 46"/>
            <p:cNvSpPr/>
            <p:nvPr/>
          </p:nvSpPr>
          <p:spPr>
            <a:xfrm>
              <a:off x="6514409" y="1610874"/>
              <a:ext cx="4445" cy="212725"/>
            </a:xfrm>
            <a:custGeom>
              <a:avLst/>
              <a:gdLst/>
              <a:ahLst/>
              <a:cxnLst/>
              <a:rect l="l" t="t" r="r" b="b"/>
              <a:pathLst>
                <a:path w="4445" h="212725">
                  <a:moveTo>
                    <a:pt x="4226" y="212580"/>
                  </a:moveTo>
                  <a:lnTo>
                    <a:pt x="0" y="212580"/>
                  </a:lnTo>
                  <a:lnTo>
                    <a:pt x="0" y="0"/>
                  </a:lnTo>
                  <a:lnTo>
                    <a:pt x="4226" y="0"/>
                  </a:lnTo>
                  <a:lnTo>
                    <a:pt x="4226" y="212580"/>
                  </a:lnTo>
                  <a:close/>
                </a:path>
              </a:pathLst>
            </a:custGeom>
            <a:solidFill>
              <a:srgbClr val="000000"/>
            </a:solidFill>
          </p:spPr>
          <p:txBody>
            <a:bodyPr wrap="square" lIns="0" tIns="0" rIns="0" bIns="0" rtlCol="0"/>
            <a:lstStyle/>
            <a:p>
              <a:endParaRPr/>
            </a:p>
          </p:txBody>
        </p:sp>
        <p:sp>
          <p:nvSpPr>
            <p:cNvPr id="47" name="object 47"/>
            <p:cNvSpPr/>
            <p:nvPr/>
          </p:nvSpPr>
          <p:spPr>
            <a:xfrm>
              <a:off x="7072283" y="1610874"/>
              <a:ext cx="0" cy="212725"/>
            </a:xfrm>
            <a:custGeom>
              <a:avLst/>
              <a:gdLst/>
              <a:ahLst/>
              <a:cxnLst/>
              <a:rect l="l" t="t" r="r" b="b"/>
              <a:pathLst>
                <a:path h="212725">
                  <a:moveTo>
                    <a:pt x="0" y="0"/>
                  </a:moveTo>
                  <a:lnTo>
                    <a:pt x="0" y="212580"/>
                  </a:lnTo>
                </a:path>
              </a:pathLst>
            </a:custGeom>
            <a:ln w="3175">
              <a:solidFill>
                <a:srgbClr val="000000"/>
              </a:solidFill>
            </a:ln>
          </p:spPr>
          <p:txBody>
            <a:bodyPr wrap="square" lIns="0" tIns="0" rIns="0" bIns="0" rtlCol="0"/>
            <a:lstStyle/>
            <a:p>
              <a:endParaRPr/>
            </a:p>
          </p:txBody>
        </p:sp>
        <p:sp>
          <p:nvSpPr>
            <p:cNvPr id="48" name="object 48"/>
            <p:cNvSpPr/>
            <p:nvPr/>
          </p:nvSpPr>
          <p:spPr>
            <a:xfrm>
              <a:off x="7072287" y="1610875"/>
              <a:ext cx="4445" cy="212725"/>
            </a:xfrm>
            <a:custGeom>
              <a:avLst/>
              <a:gdLst/>
              <a:ahLst/>
              <a:cxnLst/>
              <a:rect l="l" t="t" r="r" b="b"/>
              <a:pathLst>
                <a:path w="4445" h="212725">
                  <a:moveTo>
                    <a:pt x="4226" y="212580"/>
                  </a:moveTo>
                  <a:lnTo>
                    <a:pt x="0" y="212580"/>
                  </a:lnTo>
                  <a:lnTo>
                    <a:pt x="0" y="0"/>
                  </a:lnTo>
                  <a:lnTo>
                    <a:pt x="4226" y="0"/>
                  </a:lnTo>
                  <a:lnTo>
                    <a:pt x="4226" y="212580"/>
                  </a:lnTo>
                  <a:close/>
                </a:path>
              </a:pathLst>
            </a:custGeom>
            <a:solidFill>
              <a:srgbClr val="000000"/>
            </a:solidFill>
          </p:spPr>
          <p:txBody>
            <a:bodyPr wrap="square" lIns="0" tIns="0" rIns="0" bIns="0" rtlCol="0"/>
            <a:lstStyle/>
            <a:p>
              <a:endParaRPr/>
            </a:p>
          </p:txBody>
        </p:sp>
        <p:sp>
          <p:nvSpPr>
            <p:cNvPr id="49" name="object 49"/>
            <p:cNvSpPr/>
            <p:nvPr/>
          </p:nvSpPr>
          <p:spPr>
            <a:xfrm>
              <a:off x="7630157" y="1610875"/>
              <a:ext cx="0" cy="212725"/>
            </a:xfrm>
            <a:custGeom>
              <a:avLst/>
              <a:gdLst/>
              <a:ahLst/>
              <a:cxnLst/>
              <a:rect l="l" t="t" r="r" b="b"/>
              <a:pathLst>
                <a:path h="212725">
                  <a:moveTo>
                    <a:pt x="0" y="0"/>
                  </a:moveTo>
                  <a:lnTo>
                    <a:pt x="0" y="212580"/>
                  </a:lnTo>
                </a:path>
              </a:pathLst>
            </a:custGeom>
            <a:ln w="3175">
              <a:solidFill>
                <a:srgbClr val="000000"/>
              </a:solidFill>
            </a:ln>
          </p:spPr>
          <p:txBody>
            <a:bodyPr wrap="square" lIns="0" tIns="0" rIns="0" bIns="0" rtlCol="0"/>
            <a:lstStyle/>
            <a:p>
              <a:endParaRPr/>
            </a:p>
          </p:txBody>
        </p:sp>
        <p:sp>
          <p:nvSpPr>
            <p:cNvPr id="50" name="object 50"/>
            <p:cNvSpPr/>
            <p:nvPr/>
          </p:nvSpPr>
          <p:spPr>
            <a:xfrm>
              <a:off x="7630156" y="1610876"/>
              <a:ext cx="4445" cy="212725"/>
            </a:xfrm>
            <a:custGeom>
              <a:avLst/>
              <a:gdLst/>
              <a:ahLst/>
              <a:cxnLst/>
              <a:rect l="l" t="t" r="r" b="b"/>
              <a:pathLst>
                <a:path w="4445" h="212725">
                  <a:moveTo>
                    <a:pt x="4226" y="212580"/>
                  </a:moveTo>
                  <a:lnTo>
                    <a:pt x="0" y="212580"/>
                  </a:lnTo>
                  <a:lnTo>
                    <a:pt x="0" y="0"/>
                  </a:lnTo>
                  <a:lnTo>
                    <a:pt x="4226" y="0"/>
                  </a:lnTo>
                  <a:lnTo>
                    <a:pt x="4226" y="212580"/>
                  </a:lnTo>
                  <a:close/>
                </a:path>
              </a:pathLst>
            </a:custGeom>
            <a:solidFill>
              <a:srgbClr val="000000"/>
            </a:solidFill>
          </p:spPr>
          <p:txBody>
            <a:bodyPr wrap="square" lIns="0" tIns="0" rIns="0" bIns="0" rtlCol="0"/>
            <a:lstStyle/>
            <a:p>
              <a:endParaRPr/>
            </a:p>
          </p:txBody>
        </p:sp>
        <p:sp>
          <p:nvSpPr>
            <p:cNvPr id="51" name="object 51"/>
            <p:cNvSpPr/>
            <p:nvPr/>
          </p:nvSpPr>
          <p:spPr>
            <a:xfrm>
              <a:off x="8188031" y="1610876"/>
              <a:ext cx="0" cy="212725"/>
            </a:xfrm>
            <a:custGeom>
              <a:avLst/>
              <a:gdLst/>
              <a:ahLst/>
              <a:cxnLst/>
              <a:rect l="l" t="t" r="r" b="b"/>
              <a:pathLst>
                <a:path h="212725">
                  <a:moveTo>
                    <a:pt x="0" y="0"/>
                  </a:moveTo>
                  <a:lnTo>
                    <a:pt x="0" y="212580"/>
                  </a:lnTo>
                </a:path>
              </a:pathLst>
            </a:custGeom>
            <a:ln w="3175">
              <a:solidFill>
                <a:srgbClr val="000000"/>
              </a:solidFill>
            </a:ln>
          </p:spPr>
          <p:txBody>
            <a:bodyPr wrap="square" lIns="0" tIns="0" rIns="0" bIns="0" rtlCol="0"/>
            <a:lstStyle/>
            <a:p>
              <a:endParaRPr/>
            </a:p>
          </p:txBody>
        </p:sp>
        <p:sp>
          <p:nvSpPr>
            <p:cNvPr id="52" name="object 52"/>
            <p:cNvSpPr/>
            <p:nvPr/>
          </p:nvSpPr>
          <p:spPr>
            <a:xfrm>
              <a:off x="8188030" y="1610877"/>
              <a:ext cx="4445" cy="212725"/>
            </a:xfrm>
            <a:custGeom>
              <a:avLst/>
              <a:gdLst/>
              <a:ahLst/>
              <a:cxnLst/>
              <a:rect l="l" t="t" r="r" b="b"/>
              <a:pathLst>
                <a:path w="4445" h="212725">
                  <a:moveTo>
                    <a:pt x="4226" y="212580"/>
                  </a:moveTo>
                  <a:lnTo>
                    <a:pt x="0" y="212580"/>
                  </a:lnTo>
                  <a:lnTo>
                    <a:pt x="0" y="0"/>
                  </a:lnTo>
                  <a:lnTo>
                    <a:pt x="4226" y="0"/>
                  </a:lnTo>
                  <a:lnTo>
                    <a:pt x="4226" y="212580"/>
                  </a:lnTo>
                  <a:close/>
                </a:path>
              </a:pathLst>
            </a:custGeom>
            <a:solidFill>
              <a:srgbClr val="000000"/>
            </a:solidFill>
          </p:spPr>
          <p:txBody>
            <a:bodyPr wrap="square" lIns="0" tIns="0" rIns="0" bIns="0" rtlCol="0"/>
            <a:lstStyle/>
            <a:p>
              <a:endParaRPr/>
            </a:p>
          </p:txBody>
        </p:sp>
        <p:sp>
          <p:nvSpPr>
            <p:cNvPr id="53" name="object 53"/>
            <p:cNvSpPr/>
            <p:nvPr/>
          </p:nvSpPr>
          <p:spPr>
            <a:xfrm>
              <a:off x="8745904" y="1610876"/>
              <a:ext cx="0" cy="212725"/>
            </a:xfrm>
            <a:custGeom>
              <a:avLst/>
              <a:gdLst/>
              <a:ahLst/>
              <a:cxnLst/>
              <a:rect l="l" t="t" r="r" b="b"/>
              <a:pathLst>
                <a:path h="212725">
                  <a:moveTo>
                    <a:pt x="0" y="0"/>
                  </a:moveTo>
                  <a:lnTo>
                    <a:pt x="0" y="212580"/>
                  </a:lnTo>
                </a:path>
              </a:pathLst>
            </a:custGeom>
            <a:ln w="3175">
              <a:solidFill>
                <a:srgbClr val="000000"/>
              </a:solidFill>
            </a:ln>
          </p:spPr>
          <p:txBody>
            <a:bodyPr wrap="square" lIns="0" tIns="0" rIns="0" bIns="0" rtlCol="0"/>
            <a:lstStyle/>
            <a:p>
              <a:endParaRPr/>
            </a:p>
          </p:txBody>
        </p:sp>
        <p:sp>
          <p:nvSpPr>
            <p:cNvPr id="54" name="object 54"/>
            <p:cNvSpPr/>
            <p:nvPr/>
          </p:nvSpPr>
          <p:spPr>
            <a:xfrm>
              <a:off x="8745904" y="1610877"/>
              <a:ext cx="4445" cy="212725"/>
            </a:xfrm>
            <a:custGeom>
              <a:avLst/>
              <a:gdLst/>
              <a:ahLst/>
              <a:cxnLst/>
              <a:rect l="l" t="t" r="r" b="b"/>
              <a:pathLst>
                <a:path w="4445" h="212725">
                  <a:moveTo>
                    <a:pt x="4230" y="212580"/>
                  </a:moveTo>
                  <a:lnTo>
                    <a:pt x="0" y="212580"/>
                  </a:lnTo>
                  <a:lnTo>
                    <a:pt x="0" y="0"/>
                  </a:lnTo>
                  <a:lnTo>
                    <a:pt x="4230" y="0"/>
                  </a:lnTo>
                  <a:lnTo>
                    <a:pt x="4230" y="212580"/>
                  </a:lnTo>
                  <a:close/>
                </a:path>
              </a:pathLst>
            </a:custGeom>
            <a:solidFill>
              <a:srgbClr val="000000"/>
            </a:solidFill>
          </p:spPr>
          <p:txBody>
            <a:bodyPr wrap="square" lIns="0" tIns="0" rIns="0" bIns="0" rtlCol="0"/>
            <a:lstStyle/>
            <a:p>
              <a:endParaRPr/>
            </a:p>
          </p:txBody>
        </p:sp>
        <p:sp>
          <p:nvSpPr>
            <p:cNvPr id="55" name="object 55"/>
            <p:cNvSpPr/>
            <p:nvPr/>
          </p:nvSpPr>
          <p:spPr>
            <a:xfrm>
              <a:off x="9303778" y="1610877"/>
              <a:ext cx="0" cy="212725"/>
            </a:xfrm>
            <a:custGeom>
              <a:avLst/>
              <a:gdLst/>
              <a:ahLst/>
              <a:cxnLst/>
              <a:rect l="l" t="t" r="r" b="b"/>
              <a:pathLst>
                <a:path h="212725">
                  <a:moveTo>
                    <a:pt x="0" y="0"/>
                  </a:moveTo>
                  <a:lnTo>
                    <a:pt x="0" y="212580"/>
                  </a:lnTo>
                </a:path>
              </a:pathLst>
            </a:custGeom>
            <a:ln w="3175">
              <a:solidFill>
                <a:srgbClr val="000000"/>
              </a:solidFill>
            </a:ln>
          </p:spPr>
          <p:txBody>
            <a:bodyPr wrap="square" lIns="0" tIns="0" rIns="0" bIns="0" rtlCol="0"/>
            <a:lstStyle/>
            <a:p>
              <a:endParaRPr/>
            </a:p>
          </p:txBody>
        </p:sp>
        <p:sp>
          <p:nvSpPr>
            <p:cNvPr id="56" name="object 56"/>
            <p:cNvSpPr/>
            <p:nvPr/>
          </p:nvSpPr>
          <p:spPr>
            <a:xfrm>
              <a:off x="9303778" y="1610878"/>
              <a:ext cx="4445" cy="212725"/>
            </a:xfrm>
            <a:custGeom>
              <a:avLst/>
              <a:gdLst/>
              <a:ahLst/>
              <a:cxnLst/>
              <a:rect l="l" t="t" r="r" b="b"/>
              <a:pathLst>
                <a:path w="4445" h="212725">
                  <a:moveTo>
                    <a:pt x="4226" y="212580"/>
                  </a:moveTo>
                  <a:lnTo>
                    <a:pt x="0" y="212580"/>
                  </a:lnTo>
                  <a:lnTo>
                    <a:pt x="0" y="0"/>
                  </a:lnTo>
                  <a:lnTo>
                    <a:pt x="4226" y="0"/>
                  </a:lnTo>
                  <a:lnTo>
                    <a:pt x="4226" y="212580"/>
                  </a:lnTo>
                  <a:close/>
                </a:path>
              </a:pathLst>
            </a:custGeom>
            <a:solidFill>
              <a:srgbClr val="000000"/>
            </a:solidFill>
          </p:spPr>
          <p:txBody>
            <a:bodyPr wrap="square" lIns="0" tIns="0" rIns="0" bIns="0" rtlCol="0"/>
            <a:lstStyle/>
            <a:p>
              <a:endParaRPr/>
            </a:p>
          </p:txBody>
        </p:sp>
        <p:sp>
          <p:nvSpPr>
            <p:cNvPr id="57" name="object 57"/>
            <p:cNvSpPr/>
            <p:nvPr/>
          </p:nvSpPr>
          <p:spPr>
            <a:xfrm>
              <a:off x="9861652" y="1610878"/>
              <a:ext cx="0" cy="212725"/>
            </a:xfrm>
            <a:custGeom>
              <a:avLst/>
              <a:gdLst/>
              <a:ahLst/>
              <a:cxnLst/>
              <a:rect l="l" t="t" r="r" b="b"/>
              <a:pathLst>
                <a:path h="212725">
                  <a:moveTo>
                    <a:pt x="0" y="0"/>
                  </a:moveTo>
                  <a:lnTo>
                    <a:pt x="0" y="212580"/>
                  </a:lnTo>
                </a:path>
              </a:pathLst>
            </a:custGeom>
            <a:ln w="3175">
              <a:solidFill>
                <a:srgbClr val="000000"/>
              </a:solidFill>
            </a:ln>
          </p:spPr>
          <p:txBody>
            <a:bodyPr wrap="square" lIns="0" tIns="0" rIns="0" bIns="0" rtlCol="0"/>
            <a:lstStyle/>
            <a:p>
              <a:endParaRPr/>
            </a:p>
          </p:txBody>
        </p:sp>
        <p:sp>
          <p:nvSpPr>
            <p:cNvPr id="58" name="object 58"/>
            <p:cNvSpPr/>
            <p:nvPr/>
          </p:nvSpPr>
          <p:spPr>
            <a:xfrm>
              <a:off x="9861652" y="1610879"/>
              <a:ext cx="4445" cy="212725"/>
            </a:xfrm>
            <a:custGeom>
              <a:avLst/>
              <a:gdLst/>
              <a:ahLst/>
              <a:cxnLst/>
              <a:rect l="l" t="t" r="r" b="b"/>
              <a:pathLst>
                <a:path w="4445" h="212725">
                  <a:moveTo>
                    <a:pt x="4226" y="212580"/>
                  </a:moveTo>
                  <a:lnTo>
                    <a:pt x="0" y="212580"/>
                  </a:lnTo>
                  <a:lnTo>
                    <a:pt x="0" y="0"/>
                  </a:lnTo>
                  <a:lnTo>
                    <a:pt x="4226" y="0"/>
                  </a:lnTo>
                  <a:lnTo>
                    <a:pt x="4226" y="212580"/>
                  </a:lnTo>
                  <a:close/>
                </a:path>
              </a:pathLst>
            </a:custGeom>
            <a:solidFill>
              <a:srgbClr val="000000"/>
            </a:solidFill>
          </p:spPr>
          <p:txBody>
            <a:bodyPr wrap="square" lIns="0" tIns="0" rIns="0" bIns="0" rtlCol="0"/>
            <a:lstStyle/>
            <a:p>
              <a:endParaRPr/>
            </a:p>
          </p:txBody>
        </p:sp>
        <p:sp>
          <p:nvSpPr>
            <p:cNvPr id="59" name="object 59"/>
            <p:cNvSpPr/>
            <p:nvPr/>
          </p:nvSpPr>
          <p:spPr>
            <a:xfrm>
              <a:off x="10419525" y="1610879"/>
              <a:ext cx="0" cy="212725"/>
            </a:xfrm>
            <a:custGeom>
              <a:avLst/>
              <a:gdLst/>
              <a:ahLst/>
              <a:cxnLst/>
              <a:rect l="l" t="t" r="r" b="b"/>
              <a:pathLst>
                <a:path h="212725">
                  <a:moveTo>
                    <a:pt x="0" y="0"/>
                  </a:moveTo>
                  <a:lnTo>
                    <a:pt x="0" y="212580"/>
                  </a:lnTo>
                </a:path>
              </a:pathLst>
            </a:custGeom>
            <a:ln w="3175">
              <a:solidFill>
                <a:srgbClr val="000000"/>
              </a:solidFill>
            </a:ln>
          </p:spPr>
          <p:txBody>
            <a:bodyPr wrap="square" lIns="0" tIns="0" rIns="0" bIns="0" rtlCol="0"/>
            <a:lstStyle/>
            <a:p>
              <a:endParaRPr/>
            </a:p>
          </p:txBody>
        </p:sp>
        <p:sp>
          <p:nvSpPr>
            <p:cNvPr id="60" name="object 60"/>
            <p:cNvSpPr/>
            <p:nvPr/>
          </p:nvSpPr>
          <p:spPr>
            <a:xfrm>
              <a:off x="2605062" y="1610880"/>
              <a:ext cx="7818755" cy="988060"/>
            </a:xfrm>
            <a:custGeom>
              <a:avLst/>
              <a:gdLst/>
              <a:ahLst/>
              <a:cxnLst/>
              <a:rect l="l" t="t" r="r" b="b"/>
              <a:pathLst>
                <a:path w="7818755" h="988060">
                  <a:moveTo>
                    <a:pt x="8458" y="225094"/>
                  </a:moveTo>
                  <a:lnTo>
                    <a:pt x="0" y="225094"/>
                  </a:lnTo>
                  <a:lnTo>
                    <a:pt x="0" y="987882"/>
                  </a:lnTo>
                  <a:lnTo>
                    <a:pt x="8458" y="987882"/>
                  </a:lnTo>
                  <a:lnTo>
                    <a:pt x="8458" y="225094"/>
                  </a:lnTo>
                  <a:close/>
                </a:path>
                <a:path w="7818755" h="988060">
                  <a:moveTo>
                    <a:pt x="7818679" y="0"/>
                  </a:moveTo>
                  <a:lnTo>
                    <a:pt x="7814462" y="0"/>
                  </a:lnTo>
                  <a:lnTo>
                    <a:pt x="7814462" y="212585"/>
                  </a:lnTo>
                  <a:lnTo>
                    <a:pt x="7818679" y="212585"/>
                  </a:lnTo>
                  <a:lnTo>
                    <a:pt x="7818679" y="0"/>
                  </a:lnTo>
                  <a:close/>
                </a:path>
              </a:pathLst>
            </a:custGeom>
            <a:solidFill>
              <a:srgbClr val="000000"/>
            </a:solidFill>
          </p:spPr>
          <p:txBody>
            <a:bodyPr wrap="square" lIns="0" tIns="0" rIns="0" bIns="0" rtlCol="0"/>
            <a:lstStyle/>
            <a:p>
              <a:endParaRPr/>
            </a:p>
          </p:txBody>
        </p:sp>
        <p:sp>
          <p:nvSpPr>
            <p:cNvPr id="61" name="object 61"/>
            <p:cNvSpPr/>
            <p:nvPr/>
          </p:nvSpPr>
          <p:spPr>
            <a:xfrm>
              <a:off x="3167172" y="1835965"/>
              <a:ext cx="0" cy="763270"/>
            </a:xfrm>
            <a:custGeom>
              <a:avLst/>
              <a:gdLst/>
              <a:ahLst/>
              <a:cxnLst/>
              <a:rect l="l" t="t" r="r" b="b"/>
              <a:pathLst>
                <a:path h="763269">
                  <a:moveTo>
                    <a:pt x="0" y="481421"/>
                  </a:moveTo>
                  <a:lnTo>
                    <a:pt x="0" y="762788"/>
                  </a:lnTo>
                </a:path>
                <a:path h="763269">
                  <a:moveTo>
                    <a:pt x="0" y="0"/>
                  </a:moveTo>
                  <a:lnTo>
                    <a:pt x="0" y="277176"/>
                  </a:lnTo>
                </a:path>
              </a:pathLst>
            </a:custGeom>
            <a:ln w="3175">
              <a:solidFill>
                <a:srgbClr val="000000"/>
              </a:solidFill>
            </a:ln>
          </p:spPr>
          <p:txBody>
            <a:bodyPr wrap="square" lIns="0" tIns="0" rIns="0" bIns="0" rtlCol="0"/>
            <a:lstStyle/>
            <a:p>
              <a:endParaRPr/>
            </a:p>
          </p:txBody>
        </p:sp>
        <p:sp>
          <p:nvSpPr>
            <p:cNvPr id="62" name="object 62"/>
            <p:cNvSpPr/>
            <p:nvPr/>
          </p:nvSpPr>
          <p:spPr>
            <a:xfrm>
              <a:off x="3167164" y="1835975"/>
              <a:ext cx="4445" cy="763270"/>
            </a:xfrm>
            <a:custGeom>
              <a:avLst/>
              <a:gdLst/>
              <a:ahLst/>
              <a:cxnLst/>
              <a:rect l="l" t="t" r="r" b="b"/>
              <a:pathLst>
                <a:path w="4444" h="763269">
                  <a:moveTo>
                    <a:pt x="4229" y="481418"/>
                  </a:moveTo>
                  <a:lnTo>
                    <a:pt x="0" y="481418"/>
                  </a:lnTo>
                  <a:lnTo>
                    <a:pt x="0" y="762787"/>
                  </a:lnTo>
                  <a:lnTo>
                    <a:pt x="4229" y="762787"/>
                  </a:lnTo>
                  <a:lnTo>
                    <a:pt x="4229" y="481418"/>
                  </a:lnTo>
                  <a:close/>
                </a:path>
                <a:path w="4444" h="763269">
                  <a:moveTo>
                    <a:pt x="4229" y="0"/>
                  </a:moveTo>
                  <a:lnTo>
                    <a:pt x="0" y="0"/>
                  </a:lnTo>
                  <a:lnTo>
                    <a:pt x="0" y="277177"/>
                  </a:lnTo>
                  <a:lnTo>
                    <a:pt x="4229" y="277177"/>
                  </a:lnTo>
                  <a:lnTo>
                    <a:pt x="4229" y="0"/>
                  </a:lnTo>
                  <a:close/>
                </a:path>
              </a:pathLst>
            </a:custGeom>
            <a:solidFill>
              <a:srgbClr val="000000"/>
            </a:solidFill>
          </p:spPr>
          <p:txBody>
            <a:bodyPr wrap="square" lIns="0" tIns="0" rIns="0" bIns="0" rtlCol="0"/>
            <a:lstStyle/>
            <a:p>
              <a:endParaRPr/>
            </a:p>
          </p:txBody>
        </p:sp>
        <p:sp>
          <p:nvSpPr>
            <p:cNvPr id="63" name="object 63"/>
            <p:cNvSpPr/>
            <p:nvPr/>
          </p:nvSpPr>
          <p:spPr>
            <a:xfrm>
              <a:off x="3725046" y="1610881"/>
              <a:ext cx="0" cy="212725"/>
            </a:xfrm>
            <a:custGeom>
              <a:avLst/>
              <a:gdLst/>
              <a:ahLst/>
              <a:cxnLst/>
              <a:rect l="l" t="t" r="r" b="b"/>
              <a:pathLst>
                <a:path h="212725">
                  <a:moveTo>
                    <a:pt x="0" y="0"/>
                  </a:moveTo>
                  <a:lnTo>
                    <a:pt x="0" y="212580"/>
                  </a:lnTo>
                </a:path>
              </a:pathLst>
            </a:custGeom>
            <a:ln w="3175">
              <a:solidFill>
                <a:srgbClr val="000000"/>
              </a:solidFill>
            </a:ln>
          </p:spPr>
          <p:txBody>
            <a:bodyPr wrap="square" lIns="0" tIns="0" rIns="0" bIns="0" rtlCol="0"/>
            <a:lstStyle/>
            <a:p>
              <a:endParaRPr/>
            </a:p>
          </p:txBody>
        </p:sp>
        <p:sp>
          <p:nvSpPr>
            <p:cNvPr id="64" name="object 64"/>
            <p:cNvSpPr/>
            <p:nvPr/>
          </p:nvSpPr>
          <p:spPr>
            <a:xfrm>
              <a:off x="3725050" y="1610882"/>
              <a:ext cx="4445" cy="212725"/>
            </a:xfrm>
            <a:custGeom>
              <a:avLst/>
              <a:gdLst/>
              <a:ahLst/>
              <a:cxnLst/>
              <a:rect l="l" t="t" r="r" b="b"/>
              <a:pathLst>
                <a:path w="4445" h="212725">
                  <a:moveTo>
                    <a:pt x="4226" y="212580"/>
                  </a:moveTo>
                  <a:lnTo>
                    <a:pt x="0" y="212580"/>
                  </a:lnTo>
                  <a:lnTo>
                    <a:pt x="0" y="0"/>
                  </a:lnTo>
                  <a:lnTo>
                    <a:pt x="4226" y="0"/>
                  </a:lnTo>
                  <a:lnTo>
                    <a:pt x="4226" y="212580"/>
                  </a:lnTo>
                  <a:close/>
                </a:path>
              </a:pathLst>
            </a:custGeom>
            <a:solidFill>
              <a:srgbClr val="000000"/>
            </a:solidFill>
          </p:spPr>
          <p:txBody>
            <a:bodyPr wrap="square" lIns="0" tIns="0" rIns="0" bIns="0" rtlCol="0"/>
            <a:lstStyle/>
            <a:p>
              <a:endParaRPr/>
            </a:p>
          </p:txBody>
        </p:sp>
        <p:sp>
          <p:nvSpPr>
            <p:cNvPr id="65" name="object 65"/>
            <p:cNvSpPr/>
            <p:nvPr/>
          </p:nvSpPr>
          <p:spPr>
            <a:xfrm>
              <a:off x="4282920" y="1835967"/>
              <a:ext cx="0" cy="763270"/>
            </a:xfrm>
            <a:custGeom>
              <a:avLst/>
              <a:gdLst/>
              <a:ahLst/>
              <a:cxnLst/>
              <a:rect l="l" t="t" r="r" b="b"/>
              <a:pathLst>
                <a:path h="763269">
                  <a:moveTo>
                    <a:pt x="0" y="0"/>
                  </a:moveTo>
                  <a:lnTo>
                    <a:pt x="0" y="762788"/>
                  </a:lnTo>
                </a:path>
              </a:pathLst>
            </a:custGeom>
            <a:ln w="3175">
              <a:solidFill>
                <a:srgbClr val="000000"/>
              </a:solidFill>
            </a:ln>
          </p:spPr>
          <p:txBody>
            <a:bodyPr wrap="square" lIns="0" tIns="0" rIns="0" bIns="0" rtlCol="0"/>
            <a:lstStyle/>
            <a:p>
              <a:endParaRPr/>
            </a:p>
          </p:txBody>
        </p:sp>
        <p:sp>
          <p:nvSpPr>
            <p:cNvPr id="66" name="object 66"/>
            <p:cNvSpPr/>
            <p:nvPr/>
          </p:nvSpPr>
          <p:spPr>
            <a:xfrm>
              <a:off x="4282919" y="1835968"/>
              <a:ext cx="4445" cy="763270"/>
            </a:xfrm>
            <a:custGeom>
              <a:avLst/>
              <a:gdLst/>
              <a:ahLst/>
              <a:cxnLst/>
              <a:rect l="l" t="t" r="r" b="b"/>
              <a:pathLst>
                <a:path w="4445" h="763269">
                  <a:moveTo>
                    <a:pt x="4226" y="762792"/>
                  </a:moveTo>
                  <a:lnTo>
                    <a:pt x="0" y="762792"/>
                  </a:lnTo>
                  <a:lnTo>
                    <a:pt x="0" y="0"/>
                  </a:lnTo>
                  <a:lnTo>
                    <a:pt x="4226" y="0"/>
                  </a:lnTo>
                  <a:lnTo>
                    <a:pt x="4226" y="762792"/>
                  </a:lnTo>
                  <a:close/>
                </a:path>
              </a:pathLst>
            </a:custGeom>
            <a:solidFill>
              <a:srgbClr val="000000"/>
            </a:solidFill>
          </p:spPr>
          <p:txBody>
            <a:bodyPr wrap="square" lIns="0" tIns="0" rIns="0" bIns="0" rtlCol="0"/>
            <a:lstStyle/>
            <a:p>
              <a:endParaRPr/>
            </a:p>
          </p:txBody>
        </p:sp>
        <p:sp>
          <p:nvSpPr>
            <p:cNvPr id="67" name="object 67"/>
            <p:cNvSpPr/>
            <p:nvPr/>
          </p:nvSpPr>
          <p:spPr>
            <a:xfrm>
              <a:off x="4561857" y="1719257"/>
              <a:ext cx="0" cy="104775"/>
            </a:xfrm>
            <a:custGeom>
              <a:avLst/>
              <a:gdLst/>
              <a:ahLst/>
              <a:cxnLst/>
              <a:rect l="l" t="t" r="r" b="b"/>
              <a:pathLst>
                <a:path h="104775">
                  <a:moveTo>
                    <a:pt x="0" y="0"/>
                  </a:moveTo>
                  <a:lnTo>
                    <a:pt x="0" y="104206"/>
                  </a:lnTo>
                </a:path>
              </a:pathLst>
            </a:custGeom>
            <a:ln w="3175">
              <a:solidFill>
                <a:srgbClr val="000000"/>
              </a:solidFill>
            </a:ln>
          </p:spPr>
          <p:txBody>
            <a:bodyPr wrap="square" lIns="0" tIns="0" rIns="0" bIns="0" rtlCol="0"/>
            <a:lstStyle/>
            <a:p>
              <a:endParaRPr/>
            </a:p>
          </p:txBody>
        </p:sp>
        <p:sp>
          <p:nvSpPr>
            <p:cNvPr id="68" name="object 68"/>
            <p:cNvSpPr/>
            <p:nvPr/>
          </p:nvSpPr>
          <p:spPr>
            <a:xfrm>
              <a:off x="4561861" y="1719258"/>
              <a:ext cx="4445" cy="104775"/>
            </a:xfrm>
            <a:custGeom>
              <a:avLst/>
              <a:gdLst/>
              <a:ahLst/>
              <a:cxnLst/>
              <a:rect l="l" t="t" r="r" b="b"/>
              <a:pathLst>
                <a:path w="4445" h="104775">
                  <a:moveTo>
                    <a:pt x="4226" y="104206"/>
                  </a:moveTo>
                  <a:lnTo>
                    <a:pt x="0" y="104206"/>
                  </a:lnTo>
                  <a:lnTo>
                    <a:pt x="0" y="0"/>
                  </a:lnTo>
                  <a:lnTo>
                    <a:pt x="4226" y="0"/>
                  </a:lnTo>
                  <a:lnTo>
                    <a:pt x="4226" y="104206"/>
                  </a:lnTo>
                  <a:close/>
                </a:path>
              </a:pathLst>
            </a:custGeom>
            <a:solidFill>
              <a:srgbClr val="000000"/>
            </a:solidFill>
          </p:spPr>
          <p:txBody>
            <a:bodyPr wrap="square" lIns="0" tIns="0" rIns="0" bIns="0" rtlCol="0"/>
            <a:lstStyle/>
            <a:p>
              <a:endParaRPr/>
            </a:p>
          </p:txBody>
        </p:sp>
        <p:sp>
          <p:nvSpPr>
            <p:cNvPr id="69" name="object 69"/>
            <p:cNvSpPr/>
            <p:nvPr/>
          </p:nvSpPr>
          <p:spPr>
            <a:xfrm>
              <a:off x="4701326" y="1719257"/>
              <a:ext cx="0" cy="104775"/>
            </a:xfrm>
            <a:custGeom>
              <a:avLst/>
              <a:gdLst/>
              <a:ahLst/>
              <a:cxnLst/>
              <a:rect l="l" t="t" r="r" b="b"/>
              <a:pathLst>
                <a:path h="104775">
                  <a:moveTo>
                    <a:pt x="0" y="0"/>
                  </a:moveTo>
                  <a:lnTo>
                    <a:pt x="0" y="104206"/>
                  </a:lnTo>
                </a:path>
              </a:pathLst>
            </a:custGeom>
            <a:ln w="3175">
              <a:solidFill>
                <a:srgbClr val="000000"/>
              </a:solidFill>
            </a:ln>
          </p:spPr>
          <p:txBody>
            <a:bodyPr wrap="square" lIns="0" tIns="0" rIns="0" bIns="0" rtlCol="0"/>
            <a:lstStyle/>
            <a:p>
              <a:endParaRPr/>
            </a:p>
          </p:txBody>
        </p:sp>
        <p:sp>
          <p:nvSpPr>
            <p:cNvPr id="70" name="object 70"/>
            <p:cNvSpPr/>
            <p:nvPr/>
          </p:nvSpPr>
          <p:spPr>
            <a:xfrm>
              <a:off x="4701325" y="1719258"/>
              <a:ext cx="4445" cy="104775"/>
            </a:xfrm>
            <a:custGeom>
              <a:avLst/>
              <a:gdLst/>
              <a:ahLst/>
              <a:cxnLst/>
              <a:rect l="l" t="t" r="r" b="b"/>
              <a:pathLst>
                <a:path w="4445" h="104775">
                  <a:moveTo>
                    <a:pt x="4226" y="104206"/>
                  </a:moveTo>
                  <a:lnTo>
                    <a:pt x="0" y="104206"/>
                  </a:lnTo>
                  <a:lnTo>
                    <a:pt x="0" y="0"/>
                  </a:lnTo>
                  <a:lnTo>
                    <a:pt x="4226" y="0"/>
                  </a:lnTo>
                  <a:lnTo>
                    <a:pt x="4226" y="104206"/>
                  </a:lnTo>
                  <a:close/>
                </a:path>
              </a:pathLst>
            </a:custGeom>
            <a:solidFill>
              <a:srgbClr val="000000"/>
            </a:solidFill>
          </p:spPr>
          <p:txBody>
            <a:bodyPr wrap="square" lIns="0" tIns="0" rIns="0" bIns="0" rtlCol="0"/>
            <a:lstStyle/>
            <a:p>
              <a:endParaRPr/>
            </a:p>
          </p:txBody>
        </p:sp>
        <p:sp>
          <p:nvSpPr>
            <p:cNvPr id="71" name="object 71"/>
            <p:cNvSpPr/>
            <p:nvPr/>
          </p:nvSpPr>
          <p:spPr>
            <a:xfrm>
              <a:off x="4840794" y="1835969"/>
              <a:ext cx="0" cy="763270"/>
            </a:xfrm>
            <a:custGeom>
              <a:avLst/>
              <a:gdLst/>
              <a:ahLst/>
              <a:cxnLst/>
              <a:rect l="l" t="t" r="r" b="b"/>
              <a:pathLst>
                <a:path h="763269">
                  <a:moveTo>
                    <a:pt x="0" y="477247"/>
                  </a:moveTo>
                  <a:lnTo>
                    <a:pt x="0" y="762788"/>
                  </a:lnTo>
                </a:path>
                <a:path h="763269">
                  <a:moveTo>
                    <a:pt x="0" y="0"/>
                  </a:moveTo>
                  <a:lnTo>
                    <a:pt x="0" y="273004"/>
                  </a:lnTo>
                </a:path>
              </a:pathLst>
            </a:custGeom>
            <a:ln w="3175">
              <a:solidFill>
                <a:srgbClr val="000000"/>
              </a:solidFill>
            </a:ln>
          </p:spPr>
          <p:txBody>
            <a:bodyPr wrap="square" lIns="0" tIns="0" rIns="0" bIns="0" rtlCol="0"/>
            <a:lstStyle/>
            <a:p>
              <a:endParaRPr/>
            </a:p>
          </p:txBody>
        </p:sp>
        <p:sp>
          <p:nvSpPr>
            <p:cNvPr id="72" name="object 72"/>
            <p:cNvSpPr/>
            <p:nvPr/>
          </p:nvSpPr>
          <p:spPr>
            <a:xfrm>
              <a:off x="4840783" y="1835975"/>
              <a:ext cx="4445" cy="763270"/>
            </a:xfrm>
            <a:custGeom>
              <a:avLst/>
              <a:gdLst/>
              <a:ahLst/>
              <a:cxnLst/>
              <a:rect l="l" t="t" r="r" b="b"/>
              <a:pathLst>
                <a:path w="4445" h="763269">
                  <a:moveTo>
                    <a:pt x="4229" y="477253"/>
                  </a:moveTo>
                  <a:lnTo>
                    <a:pt x="0" y="477253"/>
                  </a:lnTo>
                  <a:lnTo>
                    <a:pt x="0" y="762800"/>
                  </a:lnTo>
                  <a:lnTo>
                    <a:pt x="4229" y="762800"/>
                  </a:lnTo>
                  <a:lnTo>
                    <a:pt x="4229" y="477253"/>
                  </a:lnTo>
                  <a:close/>
                </a:path>
                <a:path w="4445" h="763269">
                  <a:moveTo>
                    <a:pt x="4229" y="0"/>
                  </a:moveTo>
                  <a:lnTo>
                    <a:pt x="0" y="0"/>
                  </a:lnTo>
                  <a:lnTo>
                    <a:pt x="0" y="272999"/>
                  </a:lnTo>
                  <a:lnTo>
                    <a:pt x="4229" y="272999"/>
                  </a:lnTo>
                  <a:lnTo>
                    <a:pt x="4229" y="0"/>
                  </a:lnTo>
                  <a:close/>
                </a:path>
              </a:pathLst>
            </a:custGeom>
            <a:solidFill>
              <a:srgbClr val="000000"/>
            </a:solidFill>
          </p:spPr>
          <p:txBody>
            <a:bodyPr wrap="square" lIns="0" tIns="0" rIns="0" bIns="0" rtlCol="0"/>
            <a:lstStyle/>
            <a:p>
              <a:endParaRPr/>
            </a:p>
          </p:txBody>
        </p:sp>
        <p:sp>
          <p:nvSpPr>
            <p:cNvPr id="73" name="object 73"/>
            <p:cNvSpPr/>
            <p:nvPr/>
          </p:nvSpPr>
          <p:spPr>
            <a:xfrm>
              <a:off x="5398668" y="1835970"/>
              <a:ext cx="0" cy="763270"/>
            </a:xfrm>
            <a:custGeom>
              <a:avLst/>
              <a:gdLst/>
              <a:ahLst/>
              <a:cxnLst/>
              <a:rect l="l" t="t" r="r" b="b"/>
              <a:pathLst>
                <a:path h="763269">
                  <a:moveTo>
                    <a:pt x="0" y="477246"/>
                  </a:moveTo>
                  <a:lnTo>
                    <a:pt x="0" y="762788"/>
                  </a:lnTo>
                </a:path>
                <a:path h="763269">
                  <a:moveTo>
                    <a:pt x="0" y="0"/>
                  </a:moveTo>
                  <a:lnTo>
                    <a:pt x="0" y="273003"/>
                  </a:lnTo>
                </a:path>
              </a:pathLst>
            </a:custGeom>
            <a:ln w="3175">
              <a:solidFill>
                <a:srgbClr val="000000"/>
              </a:solidFill>
            </a:ln>
          </p:spPr>
          <p:txBody>
            <a:bodyPr wrap="square" lIns="0" tIns="0" rIns="0" bIns="0" rtlCol="0"/>
            <a:lstStyle/>
            <a:p>
              <a:endParaRPr/>
            </a:p>
          </p:txBody>
        </p:sp>
        <p:sp>
          <p:nvSpPr>
            <p:cNvPr id="74" name="object 74"/>
            <p:cNvSpPr/>
            <p:nvPr/>
          </p:nvSpPr>
          <p:spPr>
            <a:xfrm>
              <a:off x="5398668" y="1835975"/>
              <a:ext cx="4445" cy="763270"/>
            </a:xfrm>
            <a:custGeom>
              <a:avLst/>
              <a:gdLst/>
              <a:ahLst/>
              <a:cxnLst/>
              <a:rect l="l" t="t" r="r" b="b"/>
              <a:pathLst>
                <a:path w="4445" h="763269">
                  <a:moveTo>
                    <a:pt x="4229" y="477253"/>
                  </a:moveTo>
                  <a:lnTo>
                    <a:pt x="0" y="477253"/>
                  </a:lnTo>
                  <a:lnTo>
                    <a:pt x="0" y="762800"/>
                  </a:lnTo>
                  <a:lnTo>
                    <a:pt x="4229" y="762800"/>
                  </a:lnTo>
                  <a:lnTo>
                    <a:pt x="4229" y="477253"/>
                  </a:lnTo>
                  <a:close/>
                </a:path>
                <a:path w="4445" h="763269">
                  <a:moveTo>
                    <a:pt x="4229" y="0"/>
                  </a:moveTo>
                  <a:lnTo>
                    <a:pt x="0" y="0"/>
                  </a:lnTo>
                  <a:lnTo>
                    <a:pt x="0" y="272999"/>
                  </a:lnTo>
                  <a:lnTo>
                    <a:pt x="4229" y="272999"/>
                  </a:lnTo>
                  <a:lnTo>
                    <a:pt x="4229" y="0"/>
                  </a:lnTo>
                  <a:close/>
                </a:path>
              </a:pathLst>
            </a:custGeom>
            <a:solidFill>
              <a:srgbClr val="000000"/>
            </a:solidFill>
          </p:spPr>
          <p:txBody>
            <a:bodyPr wrap="square" lIns="0" tIns="0" rIns="0" bIns="0" rtlCol="0"/>
            <a:lstStyle/>
            <a:p>
              <a:endParaRPr/>
            </a:p>
          </p:txBody>
        </p:sp>
        <p:sp>
          <p:nvSpPr>
            <p:cNvPr id="75" name="object 75"/>
            <p:cNvSpPr/>
            <p:nvPr/>
          </p:nvSpPr>
          <p:spPr>
            <a:xfrm>
              <a:off x="5956542" y="1835970"/>
              <a:ext cx="0" cy="763270"/>
            </a:xfrm>
            <a:custGeom>
              <a:avLst/>
              <a:gdLst/>
              <a:ahLst/>
              <a:cxnLst/>
              <a:rect l="l" t="t" r="r" b="b"/>
              <a:pathLst>
                <a:path h="763269">
                  <a:moveTo>
                    <a:pt x="0" y="477245"/>
                  </a:moveTo>
                  <a:lnTo>
                    <a:pt x="0" y="762788"/>
                  </a:lnTo>
                </a:path>
                <a:path h="763269">
                  <a:moveTo>
                    <a:pt x="0" y="0"/>
                  </a:moveTo>
                  <a:lnTo>
                    <a:pt x="0" y="273002"/>
                  </a:lnTo>
                </a:path>
              </a:pathLst>
            </a:custGeom>
            <a:ln w="3175">
              <a:solidFill>
                <a:srgbClr val="000000"/>
              </a:solidFill>
            </a:ln>
          </p:spPr>
          <p:txBody>
            <a:bodyPr wrap="square" lIns="0" tIns="0" rIns="0" bIns="0" rtlCol="0"/>
            <a:lstStyle/>
            <a:p>
              <a:endParaRPr/>
            </a:p>
          </p:txBody>
        </p:sp>
        <p:sp>
          <p:nvSpPr>
            <p:cNvPr id="76" name="object 76"/>
            <p:cNvSpPr/>
            <p:nvPr/>
          </p:nvSpPr>
          <p:spPr>
            <a:xfrm>
              <a:off x="5956541" y="1835975"/>
              <a:ext cx="4445" cy="763270"/>
            </a:xfrm>
            <a:custGeom>
              <a:avLst/>
              <a:gdLst/>
              <a:ahLst/>
              <a:cxnLst/>
              <a:rect l="l" t="t" r="r" b="b"/>
              <a:pathLst>
                <a:path w="4445" h="763269">
                  <a:moveTo>
                    <a:pt x="4216" y="477253"/>
                  </a:moveTo>
                  <a:lnTo>
                    <a:pt x="0" y="477253"/>
                  </a:lnTo>
                  <a:lnTo>
                    <a:pt x="0" y="762800"/>
                  </a:lnTo>
                  <a:lnTo>
                    <a:pt x="4216" y="762800"/>
                  </a:lnTo>
                  <a:lnTo>
                    <a:pt x="4216" y="477253"/>
                  </a:lnTo>
                  <a:close/>
                </a:path>
                <a:path w="4445" h="763269">
                  <a:moveTo>
                    <a:pt x="4216" y="0"/>
                  </a:moveTo>
                  <a:lnTo>
                    <a:pt x="0" y="0"/>
                  </a:lnTo>
                  <a:lnTo>
                    <a:pt x="0" y="272999"/>
                  </a:lnTo>
                  <a:lnTo>
                    <a:pt x="4216" y="272999"/>
                  </a:lnTo>
                  <a:lnTo>
                    <a:pt x="4216" y="0"/>
                  </a:lnTo>
                  <a:close/>
                </a:path>
              </a:pathLst>
            </a:custGeom>
            <a:solidFill>
              <a:srgbClr val="000000"/>
            </a:solidFill>
          </p:spPr>
          <p:txBody>
            <a:bodyPr wrap="square" lIns="0" tIns="0" rIns="0" bIns="0" rtlCol="0"/>
            <a:lstStyle/>
            <a:p>
              <a:endParaRPr/>
            </a:p>
          </p:txBody>
        </p:sp>
        <p:sp>
          <p:nvSpPr>
            <p:cNvPr id="77" name="object 77"/>
            <p:cNvSpPr/>
            <p:nvPr/>
          </p:nvSpPr>
          <p:spPr>
            <a:xfrm>
              <a:off x="6514416" y="1835971"/>
              <a:ext cx="0" cy="763270"/>
            </a:xfrm>
            <a:custGeom>
              <a:avLst/>
              <a:gdLst/>
              <a:ahLst/>
              <a:cxnLst/>
              <a:rect l="l" t="t" r="r" b="b"/>
              <a:pathLst>
                <a:path h="763269">
                  <a:moveTo>
                    <a:pt x="0" y="477244"/>
                  </a:moveTo>
                  <a:lnTo>
                    <a:pt x="0" y="762788"/>
                  </a:lnTo>
                </a:path>
                <a:path h="763269">
                  <a:moveTo>
                    <a:pt x="0" y="0"/>
                  </a:moveTo>
                  <a:lnTo>
                    <a:pt x="0" y="273001"/>
                  </a:lnTo>
                </a:path>
              </a:pathLst>
            </a:custGeom>
            <a:ln w="3175">
              <a:solidFill>
                <a:srgbClr val="000000"/>
              </a:solidFill>
            </a:ln>
          </p:spPr>
          <p:txBody>
            <a:bodyPr wrap="square" lIns="0" tIns="0" rIns="0" bIns="0" rtlCol="0"/>
            <a:lstStyle/>
            <a:p>
              <a:endParaRPr/>
            </a:p>
          </p:txBody>
        </p:sp>
        <p:sp>
          <p:nvSpPr>
            <p:cNvPr id="78" name="object 78"/>
            <p:cNvSpPr/>
            <p:nvPr/>
          </p:nvSpPr>
          <p:spPr>
            <a:xfrm>
              <a:off x="6514414" y="1835975"/>
              <a:ext cx="4445" cy="763270"/>
            </a:xfrm>
            <a:custGeom>
              <a:avLst/>
              <a:gdLst/>
              <a:ahLst/>
              <a:cxnLst/>
              <a:rect l="l" t="t" r="r" b="b"/>
              <a:pathLst>
                <a:path w="4445" h="763269">
                  <a:moveTo>
                    <a:pt x="4216" y="477253"/>
                  </a:moveTo>
                  <a:lnTo>
                    <a:pt x="0" y="477253"/>
                  </a:lnTo>
                  <a:lnTo>
                    <a:pt x="0" y="762800"/>
                  </a:lnTo>
                  <a:lnTo>
                    <a:pt x="4216" y="762800"/>
                  </a:lnTo>
                  <a:lnTo>
                    <a:pt x="4216" y="477253"/>
                  </a:lnTo>
                  <a:close/>
                </a:path>
                <a:path w="4445" h="763269">
                  <a:moveTo>
                    <a:pt x="4216" y="0"/>
                  </a:moveTo>
                  <a:lnTo>
                    <a:pt x="0" y="0"/>
                  </a:lnTo>
                  <a:lnTo>
                    <a:pt x="0" y="272999"/>
                  </a:lnTo>
                  <a:lnTo>
                    <a:pt x="4216" y="272999"/>
                  </a:lnTo>
                  <a:lnTo>
                    <a:pt x="4216" y="0"/>
                  </a:lnTo>
                  <a:close/>
                </a:path>
              </a:pathLst>
            </a:custGeom>
            <a:solidFill>
              <a:srgbClr val="000000"/>
            </a:solidFill>
          </p:spPr>
          <p:txBody>
            <a:bodyPr wrap="square" lIns="0" tIns="0" rIns="0" bIns="0" rtlCol="0"/>
            <a:lstStyle/>
            <a:p>
              <a:endParaRPr/>
            </a:p>
          </p:txBody>
        </p:sp>
        <p:sp>
          <p:nvSpPr>
            <p:cNvPr id="79" name="object 79"/>
            <p:cNvSpPr/>
            <p:nvPr/>
          </p:nvSpPr>
          <p:spPr>
            <a:xfrm>
              <a:off x="7072290" y="1835972"/>
              <a:ext cx="0" cy="763270"/>
            </a:xfrm>
            <a:custGeom>
              <a:avLst/>
              <a:gdLst/>
              <a:ahLst/>
              <a:cxnLst/>
              <a:rect l="l" t="t" r="r" b="b"/>
              <a:pathLst>
                <a:path h="763269">
                  <a:moveTo>
                    <a:pt x="0" y="477243"/>
                  </a:moveTo>
                  <a:lnTo>
                    <a:pt x="0" y="762788"/>
                  </a:lnTo>
                </a:path>
                <a:path h="763269">
                  <a:moveTo>
                    <a:pt x="0" y="0"/>
                  </a:moveTo>
                  <a:lnTo>
                    <a:pt x="0" y="273001"/>
                  </a:lnTo>
                </a:path>
              </a:pathLst>
            </a:custGeom>
            <a:ln w="3175">
              <a:solidFill>
                <a:srgbClr val="000000"/>
              </a:solidFill>
            </a:ln>
          </p:spPr>
          <p:txBody>
            <a:bodyPr wrap="square" lIns="0" tIns="0" rIns="0" bIns="0" rtlCol="0"/>
            <a:lstStyle/>
            <a:p>
              <a:endParaRPr/>
            </a:p>
          </p:txBody>
        </p:sp>
        <p:sp>
          <p:nvSpPr>
            <p:cNvPr id="80" name="object 80"/>
            <p:cNvSpPr/>
            <p:nvPr/>
          </p:nvSpPr>
          <p:spPr>
            <a:xfrm>
              <a:off x="7072287" y="1835975"/>
              <a:ext cx="4445" cy="763270"/>
            </a:xfrm>
            <a:custGeom>
              <a:avLst/>
              <a:gdLst/>
              <a:ahLst/>
              <a:cxnLst/>
              <a:rect l="l" t="t" r="r" b="b"/>
              <a:pathLst>
                <a:path w="4445" h="763269">
                  <a:moveTo>
                    <a:pt x="4229" y="477253"/>
                  </a:moveTo>
                  <a:lnTo>
                    <a:pt x="0" y="477253"/>
                  </a:lnTo>
                  <a:lnTo>
                    <a:pt x="0" y="762800"/>
                  </a:lnTo>
                  <a:lnTo>
                    <a:pt x="4229" y="762800"/>
                  </a:lnTo>
                  <a:lnTo>
                    <a:pt x="4229" y="477253"/>
                  </a:lnTo>
                  <a:close/>
                </a:path>
                <a:path w="4445" h="763269">
                  <a:moveTo>
                    <a:pt x="4229" y="0"/>
                  </a:moveTo>
                  <a:lnTo>
                    <a:pt x="0" y="0"/>
                  </a:lnTo>
                  <a:lnTo>
                    <a:pt x="0" y="272999"/>
                  </a:lnTo>
                  <a:lnTo>
                    <a:pt x="4229" y="272999"/>
                  </a:lnTo>
                  <a:lnTo>
                    <a:pt x="4229" y="0"/>
                  </a:lnTo>
                  <a:close/>
                </a:path>
              </a:pathLst>
            </a:custGeom>
            <a:solidFill>
              <a:srgbClr val="000000"/>
            </a:solidFill>
          </p:spPr>
          <p:txBody>
            <a:bodyPr wrap="square" lIns="0" tIns="0" rIns="0" bIns="0" rtlCol="0"/>
            <a:lstStyle/>
            <a:p>
              <a:endParaRPr/>
            </a:p>
          </p:txBody>
        </p:sp>
        <p:sp>
          <p:nvSpPr>
            <p:cNvPr id="81" name="object 81"/>
            <p:cNvSpPr/>
            <p:nvPr/>
          </p:nvSpPr>
          <p:spPr>
            <a:xfrm>
              <a:off x="7630163" y="1835973"/>
              <a:ext cx="0" cy="763270"/>
            </a:xfrm>
            <a:custGeom>
              <a:avLst/>
              <a:gdLst/>
              <a:ahLst/>
              <a:cxnLst/>
              <a:rect l="l" t="t" r="r" b="b"/>
              <a:pathLst>
                <a:path h="763269">
                  <a:moveTo>
                    <a:pt x="0" y="0"/>
                  </a:moveTo>
                  <a:lnTo>
                    <a:pt x="0" y="762788"/>
                  </a:lnTo>
                </a:path>
              </a:pathLst>
            </a:custGeom>
            <a:ln w="3175">
              <a:solidFill>
                <a:srgbClr val="000000"/>
              </a:solidFill>
            </a:ln>
          </p:spPr>
          <p:txBody>
            <a:bodyPr wrap="square" lIns="0" tIns="0" rIns="0" bIns="0" rtlCol="0"/>
            <a:lstStyle/>
            <a:p>
              <a:endParaRPr/>
            </a:p>
          </p:txBody>
        </p:sp>
        <p:sp>
          <p:nvSpPr>
            <p:cNvPr id="82" name="object 82"/>
            <p:cNvSpPr/>
            <p:nvPr/>
          </p:nvSpPr>
          <p:spPr>
            <a:xfrm>
              <a:off x="7630163" y="1835974"/>
              <a:ext cx="4445" cy="763270"/>
            </a:xfrm>
            <a:custGeom>
              <a:avLst/>
              <a:gdLst/>
              <a:ahLst/>
              <a:cxnLst/>
              <a:rect l="l" t="t" r="r" b="b"/>
              <a:pathLst>
                <a:path w="4445" h="763269">
                  <a:moveTo>
                    <a:pt x="4226" y="762792"/>
                  </a:moveTo>
                  <a:lnTo>
                    <a:pt x="0" y="762792"/>
                  </a:lnTo>
                  <a:lnTo>
                    <a:pt x="0" y="0"/>
                  </a:lnTo>
                  <a:lnTo>
                    <a:pt x="4226" y="0"/>
                  </a:lnTo>
                  <a:lnTo>
                    <a:pt x="4226" y="762792"/>
                  </a:lnTo>
                  <a:close/>
                </a:path>
              </a:pathLst>
            </a:custGeom>
            <a:solidFill>
              <a:srgbClr val="000000"/>
            </a:solidFill>
          </p:spPr>
          <p:txBody>
            <a:bodyPr wrap="square" lIns="0" tIns="0" rIns="0" bIns="0" rtlCol="0"/>
            <a:lstStyle/>
            <a:p>
              <a:endParaRPr/>
            </a:p>
          </p:txBody>
        </p:sp>
        <p:sp>
          <p:nvSpPr>
            <p:cNvPr id="83" name="object 83"/>
            <p:cNvSpPr/>
            <p:nvPr/>
          </p:nvSpPr>
          <p:spPr>
            <a:xfrm>
              <a:off x="8188037" y="1835974"/>
              <a:ext cx="0" cy="763270"/>
            </a:xfrm>
            <a:custGeom>
              <a:avLst/>
              <a:gdLst/>
              <a:ahLst/>
              <a:cxnLst/>
              <a:rect l="l" t="t" r="r" b="b"/>
              <a:pathLst>
                <a:path h="763269">
                  <a:moveTo>
                    <a:pt x="0" y="0"/>
                  </a:moveTo>
                  <a:lnTo>
                    <a:pt x="0" y="762788"/>
                  </a:lnTo>
                </a:path>
              </a:pathLst>
            </a:custGeom>
            <a:ln w="3175">
              <a:solidFill>
                <a:srgbClr val="000000"/>
              </a:solidFill>
            </a:ln>
          </p:spPr>
          <p:txBody>
            <a:bodyPr wrap="square" lIns="0" tIns="0" rIns="0" bIns="0" rtlCol="0"/>
            <a:lstStyle/>
            <a:p>
              <a:endParaRPr/>
            </a:p>
          </p:txBody>
        </p:sp>
        <p:sp>
          <p:nvSpPr>
            <p:cNvPr id="84" name="object 84"/>
            <p:cNvSpPr/>
            <p:nvPr/>
          </p:nvSpPr>
          <p:spPr>
            <a:xfrm>
              <a:off x="8188036" y="1835975"/>
              <a:ext cx="4445" cy="763270"/>
            </a:xfrm>
            <a:custGeom>
              <a:avLst/>
              <a:gdLst/>
              <a:ahLst/>
              <a:cxnLst/>
              <a:rect l="l" t="t" r="r" b="b"/>
              <a:pathLst>
                <a:path w="4445" h="763269">
                  <a:moveTo>
                    <a:pt x="4226" y="762792"/>
                  </a:moveTo>
                  <a:lnTo>
                    <a:pt x="0" y="762792"/>
                  </a:lnTo>
                  <a:lnTo>
                    <a:pt x="0" y="0"/>
                  </a:lnTo>
                  <a:lnTo>
                    <a:pt x="4226" y="0"/>
                  </a:lnTo>
                  <a:lnTo>
                    <a:pt x="4226" y="762792"/>
                  </a:lnTo>
                  <a:close/>
                </a:path>
              </a:pathLst>
            </a:custGeom>
            <a:solidFill>
              <a:srgbClr val="000000"/>
            </a:solidFill>
          </p:spPr>
          <p:txBody>
            <a:bodyPr wrap="square" lIns="0" tIns="0" rIns="0" bIns="0" rtlCol="0"/>
            <a:lstStyle/>
            <a:p>
              <a:endParaRPr/>
            </a:p>
          </p:txBody>
        </p:sp>
        <p:sp>
          <p:nvSpPr>
            <p:cNvPr id="85" name="object 85"/>
            <p:cNvSpPr/>
            <p:nvPr/>
          </p:nvSpPr>
          <p:spPr>
            <a:xfrm>
              <a:off x="8745910" y="1835974"/>
              <a:ext cx="0" cy="763270"/>
            </a:xfrm>
            <a:custGeom>
              <a:avLst/>
              <a:gdLst/>
              <a:ahLst/>
              <a:cxnLst/>
              <a:rect l="l" t="t" r="r" b="b"/>
              <a:pathLst>
                <a:path h="763269">
                  <a:moveTo>
                    <a:pt x="0" y="0"/>
                  </a:moveTo>
                  <a:lnTo>
                    <a:pt x="0" y="762788"/>
                  </a:lnTo>
                </a:path>
              </a:pathLst>
            </a:custGeom>
            <a:ln w="3175">
              <a:solidFill>
                <a:srgbClr val="000000"/>
              </a:solidFill>
            </a:ln>
          </p:spPr>
          <p:txBody>
            <a:bodyPr wrap="square" lIns="0" tIns="0" rIns="0" bIns="0" rtlCol="0"/>
            <a:lstStyle/>
            <a:p>
              <a:endParaRPr/>
            </a:p>
          </p:txBody>
        </p:sp>
        <p:sp>
          <p:nvSpPr>
            <p:cNvPr id="86" name="object 86"/>
            <p:cNvSpPr/>
            <p:nvPr/>
          </p:nvSpPr>
          <p:spPr>
            <a:xfrm>
              <a:off x="8745910" y="1835975"/>
              <a:ext cx="4445" cy="763270"/>
            </a:xfrm>
            <a:custGeom>
              <a:avLst/>
              <a:gdLst/>
              <a:ahLst/>
              <a:cxnLst/>
              <a:rect l="l" t="t" r="r" b="b"/>
              <a:pathLst>
                <a:path w="4445" h="763269">
                  <a:moveTo>
                    <a:pt x="4230" y="762792"/>
                  </a:moveTo>
                  <a:lnTo>
                    <a:pt x="0" y="762792"/>
                  </a:lnTo>
                  <a:lnTo>
                    <a:pt x="0" y="0"/>
                  </a:lnTo>
                  <a:lnTo>
                    <a:pt x="4230" y="0"/>
                  </a:lnTo>
                  <a:lnTo>
                    <a:pt x="4230" y="762792"/>
                  </a:lnTo>
                  <a:close/>
                </a:path>
              </a:pathLst>
            </a:custGeom>
            <a:solidFill>
              <a:srgbClr val="000000"/>
            </a:solidFill>
          </p:spPr>
          <p:txBody>
            <a:bodyPr wrap="square" lIns="0" tIns="0" rIns="0" bIns="0" rtlCol="0"/>
            <a:lstStyle/>
            <a:p>
              <a:endParaRPr/>
            </a:p>
          </p:txBody>
        </p:sp>
        <p:sp>
          <p:nvSpPr>
            <p:cNvPr id="87" name="object 87"/>
            <p:cNvSpPr/>
            <p:nvPr/>
          </p:nvSpPr>
          <p:spPr>
            <a:xfrm>
              <a:off x="9303784" y="1835975"/>
              <a:ext cx="0" cy="763270"/>
            </a:xfrm>
            <a:custGeom>
              <a:avLst/>
              <a:gdLst/>
              <a:ahLst/>
              <a:cxnLst/>
              <a:rect l="l" t="t" r="r" b="b"/>
              <a:pathLst>
                <a:path h="763269">
                  <a:moveTo>
                    <a:pt x="0" y="0"/>
                  </a:moveTo>
                  <a:lnTo>
                    <a:pt x="0" y="762788"/>
                  </a:lnTo>
                </a:path>
              </a:pathLst>
            </a:custGeom>
            <a:ln w="3175">
              <a:solidFill>
                <a:srgbClr val="000000"/>
              </a:solidFill>
            </a:ln>
          </p:spPr>
          <p:txBody>
            <a:bodyPr wrap="square" lIns="0" tIns="0" rIns="0" bIns="0" rtlCol="0"/>
            <a:lstStyle/>
            <a:p>
              <a:endParaRPr/>
            </a:p>
          </p:txBody>
        </p:sp>
        <p:sp>
          <p:nvSpPr>
            <p:cNvPr id="88" name="object 88"/>
            <p:cNvSpPr/>
            <p:nvPr/>
          </p:nvSpPr>
          <p:spPr>
            <a:xfrm>
              <a:off x="9303784" y="1835976"/>
              <a:ext cx="4445" cy="763270"/>
            </a:xfrm>
            <a:custGeom>
              <a:avLst/>
              <a:gdLst/>
              <a:ahLst/>
              <a:cxnLst/>
              <a:rect l="l" t="t" r="r" b="b"/>
              <a:pathLst>
                <a:path w="4445" h="763269">
                  <a:moveTo>
                    <a:pt x="4226" y="762792"/>
                  </a:moveTo>
                  <a:lnTo>
                    <a:pt x="0" y="762792"/>
                  </a:lnTo>
                  <a:lnTo>
                    <a:pt x="0" y="0"/>
                  </a:lnTo>
                  <a:lnTo>
                    <a:pt x="4226" y="0"/>
                  </a:lnTo>
                  <a:lnTo>
                    <a:pt x="4226" y="762792"/>
                  </a:lnTo>
                  <a:close/>
                </a:path>
              </a:pathLst>
            </a:custGeom>
            <a:solidFill>
              <a:srgbClr val="000000"/>
            </a:solidFill>
          </p:spPr>
          <p:txBody>
            <a:bodyPr wrap="square" lIns="0" tIns="0" rIns="0" bIns="0" rtlCol="0"/>
            <a:lstStyle/>
            <a:p>
              <a:endParaRPr/>
            </a:p>
          </p:txBody>
        </p:sp>
        <p:sp>
          <p:nvSpPr>
            <p:cNvPr id="89" name="object 89"/>
            <p:cNvSpPr/>
            <p:nvPr/>
          </p:nvSpPr>
          <p:spPr>
            <a:xfrm>
              <a:off x="9861658" y="1835976"/>
              <a:ext cx="0" cy="763270"/>
            </a:xfrm>
            <a:custGeom>
              <a:avLst/>
              <a:gdLst/>
              <a:ahLst/>
              <a:cxnLst/>
              <a:rect l="l" t="t" r="r" b="b"/>
              <a:pathLst>
                <a:path h="763269">
                  <a:moveTo>
                    <a:pt x="0" y="0"/>
                  </a:moveTo>
                  <a:lnTo>
                    <a:pt x="0" y="762788"/>
                  </a:lnTo>
                </a:path>
              </a:pathLst>
            </a:custGeom>
            <a:ln w="3175">
              <a:solidFill>
                <a:srgbClr val="000000"/>
              </a:solidFill>
            </a:ln>
          </p:spPr>
          <p:txBody>
            <a:bodyPr wrap="square" lIns="0" tIns="0" rIns="0" bIns="0" rtlCol="0"/>
            <a:lstStyle/>
            <a:p>
              <a:endParaRPr/>
            </a:p>
          </p:txBody>
        </p:sp>
        <p:sp>
          <p:nvSpPr>
            <p:cNvPr id="90" name="object 90"/>
            <p:cNvSpPr/>
            <p:nvPr/>
          </p:nvSpPr>
          <p:spPr>
            <a:xfrm>
              <a:off x="2605074" y="1835987"/>
              <a:ext cx="7818755" cy="1538605"/>
            </a:xfrm>
            <a:custGeom>
              <a:avLst/>
              <a:gdLst/>
              <a:ahLst/>
              <a:cxnLst/>
              <a:rect l="l" t="t" r="r" b="b"/>
              <a:pathLst>
                <a:path w="7818755" h="1538604">
                  <a:moveTo>
                    <a:pt x="8445" y="775284"/>
                  </a:moveTo>
                  <a:lnTo>
                    <a:pt x="0" y="775284"/>
                  </a:lnTo>
                  <a:lnTo>
                    <a:pt x="0" y="1538084"/>
                  </a:lnTo>
                  <a:lnTo>
                    <a:pt x="8445" y="1538084"/>
                  </a:lnTo>
                  <a:lnTo>
                    <a:pt x="8445" y="775284"/>
                  </a:lnTo>
                  <a:close/>
                </a:path>
                <a:path w="7818755" h="1538604">
                  <a:moveTo>
                    <a:pt x="7260806" y="0"/>
                  </a:moveTo>
                  <a:lnTo>
                    <a:pt x="7256577" y="0"/>
                  </a:lnTo>
                  <a:lnTo>
                    <a:pt x="7256577" y="762787"/>
                  </a:lnTo>
                  <a:lnTo>
                    <a:pt x="7260806" y="762787"/>
                  </a:lnTo>
                  <a:lnTo>
                    <a:pt x="7260806" y="0"/>
                  </a:lnTo>
                  <a:close/>
                </a:path>
                <a:path w="7818755" h="1538604">
                  <a:moveTo>
                    <a:pt x="7818666" y="0"/>
                  </a:moveTo>
                  <a:lnTo>
                    <a:pt x="7810220" y="0"/>
                  </a:lnTo>
                  <a:lnTo>
                    <a:pt x="7810220" y="762787"/>
                  </a:lnTo>
                  <a:lnTo>
                    <a:pt x="7818666" y="762787"/>
                  </a:lnTo>
                  <a:lnTo>
                    <a:pt x="7818666" y="0"/>
                  </a:lnTo>
                  <a:close/>
                </a:path>
              </a:pathLst>
            </a:custGeom>
            <a:solidFill>
              <a:srgbClr val="000000"/>
            </a:solidFill>
          </p:spPr>
          <p:txBody>
            <a:bodyPr wrap="square" lIns="0" tIns="0" rIns="0" bIns="0" rtlCol="0"/>
            <a:lstStyle/>
            <a:p>
              <a:endParaRPr/>
            </a:p>
          </p:txBody>
        </p:sp>
        <p:sp>
          <p:nvSpPr>
            <p:cNvPr id="91" name="object 91"/>
            <p:cNvSpPr/>
            <p:nvPr/>
          </p:nvSpPr>
          <p:spPr>
            <a:xfrm>
              <a:off x="3167178" y="2611271"/>
              <a:ext cx="0" cy="763270"/>
            </a:xfrm>
            <a:custGeom>
              <a:avLst/>
              <a:gdLst/>
              <a:ahLst/>
              <a:cxnLst/>
              <a:rect l="l" t="t" r="r" b="b"/>
              <a:pathLst>
                <a:path h="763270">
                  <a:moveTo>
                    <a:pt x="0" y="552265"/>
                  </a:moveTo>
                  <a:lnTo>
                    <a:pt x="0" y="762788"/>
                  </a:lnTo>
                </a:path>
                <a:path h="763270">
                  <a:moveTo>
                    <a:pt x="0" y="0"/>
                  </a:moveTo>
                  <a:lnTo>
                    <a:pt x="0" y="239649"/>
                  </a:lnTo>
                </a:path>
              </a:pathLst>
            </a:custGeom>
            <a:ln w="3175">
              <a:solidFill>
                <a:srgbClr val="000000"/>
              </a:solidFill>
            </a:ln>
          </p:spPr>
          <p:txBody>
            <a:bodyPr wrap="square" lIns="0" tIns="0" rIns="0" bIns="0" rtlCol="0"/>
            <a:lstStyle/>
            <a:p>
              <a:endParaRPr/>
            </a:p>
          </p:txBody>
        </p:sp>
        <p:sp>
          <p:nvSpPr>
            <p:cNvPr id="92" name="object 92"/>
            <p:cNvSpPr/>
            <p:nvPr/>
          </p:nvSpPr>
          <p:spPr>
            <a:xfrm>
              <a:off x="3167176" y="2611284"/>
              <a:ext cx="4445" cy="763270"/>
            </a:xfrm>
            <a:custGeom>
              <a:avLst/>
              <a:gdLst/>
              <a:ahLst/>
              <a:cxnLst/>
              <a:rect l="l" t="t" r="r" b="b"/>
              <a:pathLst>
                <a:path w="4444" h="763270">
                  <a:moveTo>
                    <a:pt x="4216" y="552259"/>
                  </a:moveTo>
                  <a:lnTo>
                    <a:pt x="0" y="552259"/>
                  </a:lnTo>
                  <a:lnTo>
                    <a:pt x="0" y="762787"/>
                  </a:lnTo>
                  <a:lnTo>
                    <a:pt x="4216" y="762787"/>
                  </a:lnTo>
                  <a:lnTo>
                    <a:pt x="4216" y="552259"/>
                  </a:lnTo>
                  <a:close/>
                </a:path>
                <a:path w="4444" h="763270">
                  <a:moveTo>
                    <a:pt x="4216" y="0"/>
                  </a:moveTo>
                  <a:lnTo>
                    <a:pt x="0" y="0"/>
                  </a:lnTo>
                  <a:lnTo>
                    <a:pt x="0" y="239636"/>
                  </a:lnTo>
                  <a:lnTo>
                    <a:pt x="4216" y="239636"/>
                  </a:lnTo>
                  <a:lnTo>
                    <a:pt x="4216" y="0"/>
                  </a:lnTo>
                  <a:close/>
                </a:path>
              </a:pathLst>
            </a:custGeom>
            <a:solidFill>
              <a:srgbClr val="000000"/>
            </a:solidFill>
          </p:spPr>
          <p:txBody>
            <a:bodyPr wrap="square" lIns="0" tIns="0" rIns="0" bIns="0" rtlCol="0"/>
            <a:lstStyle/>
            <a:p>
              <a:endParaRPr/>
            </a:p>
          </p:txBody>
        </p:sp>
        <p:sp>
          <p:nvSpPr>
            <p:cNvPr id="93" name="object 93"/>
            <p:cNvSpPr/>
            <p:nvPr/>
          </p:nvSpPr>
          <p:spPr>
            <a:xfrm>
              <a:off x="3725052" y="2611272"/>
              <a:ext cx="0" cy="763270"/>
            </a:xfrm>
            <a:custGeom>
              <a:avLst/>
              <a:gdLst/>
              <a:ahLst/>
              <a:cxnLst/>
              <a:rect l="l" t="t" r="r" b="b"/>
              <a:pathLst>
                <a:path h="763270">
                  <a:moveTo>
                    <a:pt x="0" y="552264"/>
                  </a:moveTo>
                  <a:lnTo>
                    <a:pt x="0" y="762788"/>
                  </a:lnTo>
                </a:path>
                <a:path h="763270">
                  <a:moveTo>
                    <a:pt x="0" y="0"/>
                  </a:moveTo>
                  <a:lnTo>
                    <a:pt x="0" y="239648"/>
                  </a:lnTo>
                </a:path>
              </a:pathLst>
            </a:custGeom>
            <a:ln w="3175">
              <a:solidFill>
                <a:srgbClr val="000000"/>
              </a:solidFill>
            </a:ln>
          </p:spPr>
          <p:txBody>
            <a:bodyPr wrap="square" lIns="0" tIns="0" rIns="0" bIns="0" rtlCol="0"/>
            <a:lstStyle/>
            <a:p>
              <a:endParaRPr/>
            </a:p>
          </p:txBody>
        </p:sp>
        <p:sp>
          <p:nvSpPr>
            <p:cNvPr id="94" name="object 94"/>
            <p:cNvSpPr/>
            <p:nvPr/>
          </p:nvSpPr>
          <p:spPr>
            <a:xfrm>
              <a:off x="3725049" y="2611284"/>
              <a:ext cx="4445" cy="763270"/>
            </a:xfrm>
            <a:custGeom>
              <a:avLst/>
              <a:gdLst/>
              <a:ahLst/>
              <a:cxnLst/>
              <a:rect l="l" t="t" r="r" b="b"/>
              <a:pathLst>
                <a:path w="4445" h="763270">
                  <a:moveTo>
                    <a:pt x="4229" y="552259"/>
                  </a:moveTo>
                  <a:lnTo>
                    <a:pt x="0" y="552259"/>
                  </a:lnTo>
                  <a:lnTo>
                    <a:pt x="0" y="762787"/>
                  </a:lnTo>
                  <a:lnTo>
                    <a:pt x="4229" y="762787"/>
                  </a:lnTo>
                  <a:lnTo>
                    <a:pt x="4229" y="552259"/>
                  </a:lnTo>
                  <a:close/>
                </a:path>
                <a:path w="4445" h="763270">
                  <a:moveTo>
                    <a:pt x="4229" y="0"/>
                  </a:moveTo>
                  <a:lnTo>
                    <a:pt x="0" y="0"/>
                  </a:lnTo>
                  <a:lnTo>
                    <a:pt x="0" y="239636"/>
                  </a:lnTo>
                  <a:lnTo>
                    <a:pt x="4229" y="239636"/>
                  </a:lnTo>
                  <a:lnTo>
                    <a:pt x="4229" y="0"/>
                  </a:lnTo>
                  <a:close/>
                </a:path>
              </a:pathLst>
            </a:custGeom>
            <a:solidFill>
              <a:srgbClr val="000000"/>
            </a:solidFill>
          </p:spPr>
          <p:txBody>
            <a:bodyPr wrap="square" lIns="0" tIns="0" rIns="0" bIns="0" rtlCol="0"/>
            <a:lstStyle/>
            <a:p>
              <a:endParaRPr/>
            </a:p>
          </p:txBody>
        </p:sp>
        <p:sp>
          <p:nvSpPr>
            <p:cNvPr id="95" name="object 95"/>
            <p:cNvSpPr/>
            <p:nvPr/>
          </p:nvSpPr>
          <p:spPr>
            <a:xfrm>
              <a:off x="4282926" y="2611272"/>
              <a:ext cx="0" cy="763270"/>
            </a:xfrm>
            <a:custGeom>
              <a:avLst/>
              <a:gdLst/>
              <a:ahLst/>
              <a:cxnLst/>
              <a:rect l="l" t="t" r="r" b="b"/>
              <a:pathLst>
                <a:path h="763270">
                  <a:moveTo>
                    <a:pt x="0" y="0"/>
                  </a:moveTo>
                  <a:lnTo>
                    <a:pt x="0" y="762788"/>
                  </a:lnTo>
                </a:path>
              </a:pathLst>
            </a:custGeom>
            <a:ln w="3175">
              <a:solidFill>
                <a:srgbClr val="000000"/>
              </a:solidFill>
            </a:ln>
          </p:spPr>
          <p:txBody>
            <a:bodyPr wrap="square" lIns="0" tIns="0" rIns="0" bIns="0" rtlCol="0"/>
            <a:lstStyle/>
            <a:p>
              <a:endParaRPr/>
            </a:p>
          </p:txBody>
        </p:sp>
        <p:sp>
          <p:nvSpPr>
            <p:cNvPr id="96" name="object 96"/>
            <p:cNvSpPr/>
            <p:nvPr/>
          </p:nvSpPr>
          <p:spPr>
            <a:xfrm>
              <a:off x="4282925" y="2611274"/>
              <a:ext cx="4445" cy="763270"/>
            </a:xfrm>
            <a:custGeom>
              <a:avLst/>
              <a:gdLst/>
              <a:ahLst/>
              <a:cxnLst/>
              <a:rect l="l" t="t" r="r" b="b"/>
              <a:pathLst>
                <a:path w="4445" h="763270">
                  <a:moveTo>
                    <a:pt x="4226" y="762788"/>
                  </a:moveTo>
                  <a:lnTo>
                    <a:pt x="0" y="762788"/>
                  </a:lnTo>
                  <a:lnTo>
                    <a:pt x="0" y="0"/>
                  </a:lnTo>
                  <a:lnTo>
                    <a:pt x="4226" y="0"/>
                  </a:lnTo>
                  <a:lnTo>
                    <a:pt x="4226" y="762788"/>
                  </a:lnTo>
                  <a:close/>
                </a:path>
              </a:pathLst>
            </a:custGeom>
            <a:solidFill>
              <a:srgbClr val="000000"/>
            </a:solidFill>
          </p:spPr>
          <p:txBody>
            <a:bodyPr wrap="square" lIns="0" tIns="0" rIns="0" bIns="0" rtlCol="0"/>
            <a:lstStyle/>
            <a:p>
              <a:endParaRPr/>
            </a:p>
          </p:txBody>
        </p:sp>
        <p:sp>
          <p:nvSpPr>
            <p:cNvPr id="97" name="object 97"/>
            <p:cNvSpPr/>
            <p:nvPr/>
          </p:nvSpPr>
          <p:spPr>
            <a:xfrm>
              <a:off x="4840800" y="2611273"/>
              <a:ext cx="0" cy="763270"/>
            </a:xfrm>
            <a:custGeom>
              <a:avLst/>
              <a:gdLst/>
              <a:ahLst/>
              <a:cxnLst/>
              <a:rect l="l" t="t" r="r" b="b"/>
              <a:pathLst>
                <a:path h="763270">
                  <a:moveTo>
                    <a:pt x="0" y="0"/>
                  </a:moveTo>
                  <a:lnTo>
                    <a:pt x="0" y="762788"/>
                  </a:lnTo>
                </a:path>
              </a:pathLst>
            </a:custGeom>
            <a:ln w="3175">
              <a:solidFill>
                <a:srgbClr val="000000"/>
              </a:solidFill>
            </a:ln>
          </p:spPr>
          <p:txBody>
            <a:bodyPr wrap="square" lIns="0" tIns="0" rIns="0" bIns="0" rtlCol="0"/>
            <a:lstStyle/>
            <a:p>
              <a:endParaRPr/>
            </a:p>
          </p:txBody>
        </p:sp>
        <p:sp>
          <p:nvSpPr>
            <p:cNvPr id="98" name="object 98"/>
            <p:cNvSpPr/>
            <p:nvPr/>
          </p:nvSpPr>
          <p:spPr>
            <a:xfrm>
              <a:off x="4840799" y="2611274"/>
              <a:ext cx="4445" cy="763270"/>
            </a:xfrm>
            <a:custGeom>
              <a:avLst/>
              <a:gdLst/>
              <a:ahLst/>
              <a:cxnLst/>
              <a:rect l="l" t="t" r="r" b="b"/>
              <a:pathLst>
                <a:path w="4445" h="763270">
                  <a:moveTo>
                    <a:pt x="4226" y="762788"/>
                  </a:moveTo>
                  <a:lnTo>
                    <a:pt x="0" y="762788"/>
                  </a:lnTo>
                  <a:lnTo>
                    <a:pt x="0" y="0"/>
                  </a:lnTo>
                  <a:lnTo>
                    <a:pt x="4226" y="0"/>
                  </a:lnTo>
                  <a:lnTo>
                    <a:pt x="4226" y="762788"/>
                  </a:lnTo>
                  <a:close/>
                </a:path>
              </a:pathLst>
            </a:custGeom>
            <a:solidFill>
              <a:srgbClr val="000000"/>
            </a:solidFill>
          </p:spPr>
          <p:txBody>
            <a:bodyPr wrap="square" lIns="0" tIns="0" rIns="0" bIns="0" rtlCol="0"/>
            <a:lstStyle/>
            <a:p>
              <a:endParaRPr/>
            </a:p>
          </p:txBody>
        </p:sp>
        <p:sp>
          <p:nvSpPr>
            <p:cNvPr id="99" name="object 99"/>
            <p:cNvSpPr/>
            <p:nvPr/>
          </p:nvSpPr>
          <p:spPr>
            <a:xfrm>
              <a:off x="5259205" y="1719270"/>
              <a:ext cx="0" cy="104775"/>
            </a:xfrm>
            <a:custGeom>
              <a:avLst/>
              <a:gdLst/>
              <a:ahLst/>
              <a:cxnLst/>
              <a:rect l="l" t="t" r="r" b="b"/>
              <a:pathLst>
                <a:path h="104775">
                  <a:moveTo>
                    <a:pt x="0" y="0"/>
                  </a:moveTo>
                  <a:lnTo>
                    <a:pt x="0" y="104206"/>
                  </a:lnTo>
                </a:path>
              </a:pathLst>
            </a:custGeom>
            <a:ln w="3175">
              <a:solidFill>
                <a:srgbClr val="000000"/>
              </a:solidFill>
            </a:ln>
          </p:spPr>
          <p:txBody>
            <a:bodyPr wrap="square" lIns="0" tIns="0" rIns="0" bIns="0" rtlCol="0"/>
            <a:lstStyle/>
            <a:p>
              <a:endParaRPr/>
            </a:p>
          </p:txBody>
        </p:sp>
        <p:sp>
          <p:nvSpPr>
            <p:cNvPr id="100" name="object 100"/>
            <p:cNvSpPr/>
            <p:nvPr/>
          </p:nvSpPr>
          <p:spPr>
            <a:xfrm>
              <a:off x="5259205" y="1719271"/>
              <a:ext cx="4445" cy="104775"/>
            </a:xfrm>
            <a:custGeom>
              <a:avLst/>
              <a:gdLst/>
              <a:ahLst/>
              <a:cxnLst/>
              <a:rect l="l" t="t" r="r" b="b"/>
              <a:pathLst>
                <a:path w="4445" h="104775">
                  <a:moveTo>
                    <a:pt x="4226" y="104206"/>
                  </a:moveTo>
                  <a:lnTo>
                    <a:pt x="0" y="104206"/>
                  </a:lnTo>
                  <a:lnTo>
                    <a:pt x="0" y="0"/>
                  </a:lnTo>
                  <a:lnTo>
                    <a:pt x="4226" y="0"/>
                  </a:lnTo>
                  <a:lnTo>
                    <a:pt x="4226" y="104206"/>
                  </a:lnTo>
                  <a:close/>
                </a:path>
              </a:pathLst>
            </a:custGeom>
            <a:solidFill>
              <a:srgbClr val="000000"/>
            </a:solidFill>
          </p:spPr>
          <p:txBody>
            <a:bodyPr wrap="square" lIns="0" tIns="0" rIns="0" bIns="0" rtlCol="0"/>
            <a:lstStyle/>
            <a:p>
              <a:endParaRPr/>
            </a:p>
          </p:txBody>
        </p:sp>
        <p:sp>
          <p:nvSpPr>
            <p:cNvPr id="101" name="object 101"/>
            <p:cNvSpPr/>
            <p:nvPr/>
          </p:nvSpPr>
          <p:spPr>
            <a:xfrm>
              <a:off x="5398674" y="2611275"/>
              <a:ext cx="0" cy="763270"/>
            </a:xfrm>
            <a:custGeom>
              <a:avLst/>
              <a:gdLst/>
              <a:ahLst/>
              <a:cxnLst/>
              <a:rect l="l" t="t" r="r" b="b"/>
              <a:pathLst>
                <a:path h="763270">
                  <a:moveTo>
                    <a:pt x="0" y="481406"/>
                  </a:moveTo>
                  <a:lnTo>
                    <a:pt x="0" y="762788"/>
                  </a:lnTo>
                </a:path>
                <a:path h="763270">
                  <a:moveTo>
                    <a:pt x="0" y="0"/>
                  </a:moveTo>
                  <a:lnTo>
                    <a:pt x="0" y="243814"/>
                  </a:lnTo>
                </a:path>
              </a:pathLst>
            </a:custGeom>
            <a:ln w="3175">
              <a:solidFill>
                <a:srgbClr val="000000"/>
              </a:solidFill>
            </a:ln>
          </p:spPr>
          <p:txBody>
            <a:bodyPr wrap="square" lIns="0" tIns="0" rIns="0" bIns="0" rtlCol="0"/>
            <a:lstStyle/>
            <a:p>
              <a:endParaRPr/>
            </a:p>
          </p:txBody>
        </p:sp>
        <p:sp>
          <p:nvSpPr>
            <p:cNvPr id="102" name="object 102"/>
            <p:cNvSpPr/>
            <p:nvPr/>
          </p:nvSpPr>
          <p:spPr>
            <a:xfrm>
              <a:off x="5398668" y="2611284"/>
              <a:ext cx="4445" cy="763270"/>
            </a:xfrm>
            <a:custGeom>
              <a:avLst/>
              <a:gdLst/>
              <a:ahLst/>
              <a:cxnLst/>
              <a:rect l="l" t="t" r="r" b="b"/>
              <a:pathLst>
                <a:path w="4445" h="763270">
                  <a:moveTo>
                    <a:pt x="4229" y="481406"/>
                  </a:moveTo>
                  <a:lnTo>
                    <a:pt x="0" y="481406"/>
                  </a:lnTo>
                  <a:lnTo>
                    <a:pt x="0" y="762787"/>
                  </a:lnTo>
                  <a:lnTo>
                    <a:pt x="4229" y="762787"/>
                  </a:lnTo>
                  <a:lnTo>
                    <a:pt x="4229" y="481406"/>
                  </a:lnTo>
                  <a:close/>
                </a:path>
                <a:path w="4445" h="763270">
                  <a:moveTo>
                    <a:pt x="4229" y="0"/>
                  </a:moveTo>
                  <a:lnTo>
                    <a:pt x="0" y="0"/>
                  </a:lnTo>
                  <a:lnTo>
                    <a:pt x="0" y="243814"/>
                  </a:lnTo>
                  <a:lnTo>
                    <a:pt x="4229" y="243814"/>
                  </a:lnTo>
                  <a:lnTo>
                    <a:pt x="4229" y="0"/>
                  </a:lnTo>
                  <a:close/>
                </a:path>
              </a:pathLst>
            </a:custGeom>
            <a:solidFill>
              <a:srgbClr val="000000"/>
            </a:solidFill>
          </p:spPr>
          <p:txBody>
            <a:bodyPr wrap="square" lIns="0" tIns="0" rIns="0" bIns="0" rtlCol="0"/>
            <a:lstStyle/>
            <a:p>
              <a:endParaRPr/>
            </a:p>
          </p:txBody>
        </p:sp>
        <p:sp>
          <p:nvSpPr>
            <p:cNvPr id="103" name="object 103"/>
            <p:cNvSpPr/>
            <p:nvPr/>
          </p:nvSpPr>
          <p:spPr>
            <a:xfrm>
              <a:off x="5956548" y="2611275"/>
              <a:ext cx="0" cy="763270"/>
            </a:xfrm>
            <a:custGeom>
              <a:avLst/>
              <a:gdLst/>
              <a:ahLst/>
              <a:cxnLst/>
              <a:rect l="l" t="t" r="r" b="b"/>
              <a:pathLst>
                <a:path h="763270">
                  <a:moveTo>
                    <a:pt x="0" y="481405"/>
                  </a:moveTo>
                  <a:lnTo>
                    <a:pt x="0" y="762788"/>
                  </a:lnTo>
                </a:path>
                <a:path h="763270">
                  <a:moveTo>
                    <a:pt x="0" y="0"/>
                  </a:moveTo>
                  <a:lnTo>
                    <a:pt x="0" y="243813"/>
                  </a:lnTo>
                </a:path>
              </a:pathLst>
            </a:custGeom>
            <a:ln w="3175">
              <a:solidFill>
                <a:srgbClr val="000000"/>
              </a:solidFill>
            </a:ln>
          </p:spPr>
          <p:txBody>
            <a:bodyPr wrap="square" lIns="0" tIns="0" rIns="0" bIns="0" rtlCol="0"/>
            <a:lstStyle/>
            <a:p>
              <a:endParaRPr/>
            </a:p>
          </p:txBody>
        </p:sp>
        <p:sp>
          <p:nvSpPr>
            <p:cNvPr id="104" name="object 104"/>
            <p:cNvSpPr/>
            <p:nvPr/>
          </p:nvSpPr>
          <p:spPr>
            <a:xfrm>
              <a:off x="5956541" y="2611284"/>
              <a:ext cx="4445" cy="763270"/>
            </a:xfrm>
            <a:custGeom>
              <a:avLst/>
              <a:gdLst/>
              <a:ahLst/>
              <a:cxnLst/>
              <a:rect l="l" t="t" r="r" b="b"/>
              <a:pathLst>
                <a:path w="4445" h="763270">
                  <a:moveTo>
                    <a:pt x="4229" y="481406"/>
                  </a:moveTo>
                  <a:lnTo>
                    <a:pt x="0" y="481406"/>
                  </a:lnTo>
                  <a:lnTo>
                    <a:pt x="0" y="762787"/>
                  </a:lnTo>
                  <a:lnTo>
                    <a:pt x="4229" y="762787"/>
                  </a:lnTo>
                  <a:lnTo>
                    <a:pt x="4229" y="481406"/>
                  </a:lnTo>
                  <a:close/>
                </a:path>
                <a:path w="4445" h="763270">
                  <a:moveTo>
                    <a:pt x="4229" y="0"/>
                  </a:moveTo>
                  <a:lnTo>
                    <a:pt x="0" y="0"/>
                  </a:lnTo>
                  <a:lnTo>
                    <a:pt x="0" y="243814"/>
                  </a:lnTo>
                  <a:lnTo>
                    <a:pt x="4229" y="243814"/>
                  </a:lnTo>
                  <a:lnTo>
                    <a:pt x="4229" y="0"/>
                  </a:lnTo>
                  <a:close/>
                </a:path>
              </a:pathLst>
            </a:custGeom>
            <a:solidFill>
              <a:srgbClr val="000000"/>
            </a:solidFill>
          </p:spPr>
          <p:txBody>
            <a:bodyPr wrap="square" lIns="0" tIns="0" rIns="0" bIns="0" rtlCol="0"/>
            <a:lstStyle/>
            <a:p>
              <a:endParaRPr/>
            </a:p>
          </p:txBody>
        </p:sp>
        <p:sp>
          <p:nvSpPr>
            <p:cNvPr id="105" name="object 105"/>
            <p:cNvSpPr/>
            <p:nvPr/>
          </p:nvSpPr>
          <p:spPr>
            <a:xfrm>
              <a:off x="6514421" y="2611276"/>
              <a:ext cx="0" cy="763270"/>
            </a:xfrm>
            <a:custGeom>
              <a:avLst/>
              <a:gdLst/>
              <a:ahLst/>
              <a:cxnLst/>
              <a:rect l="l" t="t" r="r" b="b"/>
              <a:pathLst>
                <a:path h="763270">
                  <a:moveTo>
                    <a:pt x="0" y="481404"/>
                  </a:moveTo>
                  <a:lnTo>
                    <a:pt x="0" y="762788"/>
                  </a:lnTo>
                </a:path>
                <a:path h="763270">
                  <a:moveTo>
                    <a:pt x="0" y="0"/>
                  </a:moveTo>
                  <a:lnTo>
                    <a:pt x="0" y="243812"/>
                  </a:lnTo>
                </a:path>
              </a:pathLst>
            </a:custGeom>
            <a:ln w="3175">
              <a:solidFill>
                <a:srgbClr val="000000"/>
              </a:solidFill>
            </a:ln>
          </p:spPr>
          <p:txBody>
            <a:bodyPr wrap="square" lIns="0" tIns="0" rIns="0" bIns="0" rtlCol="0"/>
            <a:lstStyle/>
            <a:p>
              <a:endParaRPr/>
            </a:p>
          </p:txBody>
        </p:sp>
        <p:sp>
          <p:nvSpPr>
            <p:cNvPr id="106" name="object 106"/>
            <p:cNvSpPr/>
            <p:nvPr/>
          </p:nvSpPr>
          <p:spPr>
            <a:xfrm>
              <a:off x="6514414" y="2611284"/>
              <a:ext cx="4445" cy="763270"/>
            </a:xfrm>
            <a:custGeom>
              <a:avLst/>
              <a:gdLst/>
              <a:ahLst/>
              <a:cxnLst/>
              <a:rect l="l" t="t" r="r" b="b"/>
              <a:pathLst>
                <a:path w="4445" h="763270">
                  <a:moveTo>
                    <a:pt x="4229" y="481406"/>
                  </a:moveTo>
                  <a:lnTo>
                    <a:pt x="0" y="481406"/>
                  </a:lnTo>
                  <a:lnTo>
                    <a:pt x="0" y="762787"/>
                  </a:lnTo>
                  <a:lnTo>
                    <a:pt x="4229" y="762787"/>
                  </a:lnTo>
                  <a:lnTo>
                    <a:pt x="4229" y="481406"/>
                  </a:lnTo>
                  <a:close/>
                </a:path>
                <a:path w="4445" h="763270">
                  <a:moveTo>
                    <a:pt x="4229" y="0"/>
                  </a:moveTo>
                  <a:lnTo>
                    <a:pt x="0" y="0"/>
                  </a:lnTo>
                  <a:lnTo>
                    <a:pt x="0" y="243814"/>
                  </a:lnTo>
                  <a:lnTo>
                    <a:pt x="4229" y="243814"/>
                  </a:lnTo>
                  <a:lnTo>
                    <a:pt x="4229" y="0"/>
                  </a:lnTo>
                  <a:close/>
                </a:path>
              </a:pathLst>
            </a:custGeom>
            <a:solidFill>
              <a:srgbClr val="000000"/>
            </a:solidFill>
          </p:spPr>
          <p:txBody>
            <a:bodyPr wrap="square" lIns="0" tIns="0" rIns="0" bIns="0" rtlCol="0"/>
            <a:lstStyle/>
            <a:p>
              <a:endParaRPr/>
            </a:p>
          </p:txBody>
        </p:sp>
        <p:sp>
          <p:nvSpPr>
            <p:cNvPr id="107" name="object 107"/>
            <p:cNvSpPr/>
            <p:nvPr/>
          </p:nvSpPr>
          <p:spPr>
            <a:xfrm>
              <a:off x="7072296" y="2611277"/>
              <a:ext cx="0" cy="763270"/>
            </a:xfrm>
            <a:custGeom>
              <a:avLst/>
              <a:gdLst/>
              <a:ahLst/>
              <a:cxnLst/>
              <a:rect l="l" t="t" r="r" b="b"/>
              <a:pathLst>
                <a:path h="763270">
                  <a:moveTo>
                    <a:pt x="0" y="0"/>
                  </a:moveTo>
                  <a:lnTo>
                    <a:pt x="0" y="762788"/>
                  </a:lnTo>
                </a:path>
              </a:pathLst>
            </a:custGeom>
            <a:ln w="3175">
              <a:solidFill>
                <a:srgbClr val="000000"/>
              </a:solidFill>
            </a:ln>
          </p:spPr>
          <p:txBody>
            <a:bodyPr wrap="square" lIns="0" tIns="0" rIns="0" bIns="0" rtlCol="0"/>
            <a:lstStyle/>
            <a:p>
              <a:endParaRPr/>
            </a:p>
          </p:txBody>
        </p:sp>
        <p:sp>
          <p:nvSpPr>
            <p:cNvPr id="108" name="object 108"/>
            <p:cNvSpPr/>
            <p:nvPr/>
          </p:nvSpPr>
          <p:spPr>
            <a:xfrm>
              <a:off x="7072299" y="2611278"/>
              <a:ext cx="4445" cy="763270"/>
            </a:xfrm>
            <a:custGeom>
              <a:avLst/>
              <a:gdLst/>
              <a:ahLst/>
              <a:cxnLst/>
              <a:rect l="l" t="t" r="r" b="b"/>
              <a:pathLst>
                <a:path w="4445" h="763270">
                  <a:moveTo>
                    <a:pt x="4226" y="762788"/>
                  </a:moveTo>
                  <a:lnTo>
                    <a:pt x="0" y="762788"/>
                  </a:lnTo>
                  <a:lnTo>
                    <a:pt x="0" y="0"/>
                  </a:lnTo>
                  <a:lnTo>
                    <a:pt x="4226" y="0"/>
                  </a:lnTo>
                  <a:lnTo>
                    <a:pt x="4226" y="762788"/>
                  </a:lnTo>
                  <a:close/>
                </a:path>
              </a:pathLst>
            </a:custGeom>
            <a:solidFill>
              <a:srgbClr val="000000"/>
            </a:solidFill>
          </p:spPr>
          <p:txBody>
            <a:bodyPr wrap="square" lIns="0" tIns="0" rIns="0" bIns="0" rtlCol="0"/>
            <a:lstStyle/>
            <a:p>
              <a:endParaRPr/>
            </a:p>
          </p:txBody>
        </p:sp>
        <p:sp>
          <p:nvSpPr>
            <p:cNvPr id="109" name="object 109"/>
            <p:cNvSpPr/>
            <p:nvPr/>
          </p:nvSpPr>
          <p:spPr>
            <a:xfrm>
              <a:off x="7630169" y="2611278"/>
              <a:ext cx="0" cy="763270"/>
            </a:xfrm>
            <a:custGeom>
              <a:avLst/>
              <a:gdLst/>
              <a:ahLst/>
              <a:cxnLst/>
              <a:rect l="l" t="t" r="r" b="b"/>
              <a:pathLst>
                <a:path h="763270">
                  <a:moveTo>
                    <a:pt x="0" y="0"/>
                  </a:moveTo>
                  <a:lnTo>
                    <a:pt x="0" y="762788"/>
                  </a:lnTo>
                </a:path>
              </a:pathLst>
            </a:custGeom>
            <a:ln w="3175">
              <a:solidFill>
                <a:srgbClr val="000000"/>
              </a:solidFill>
            </a:ln>
          </p:spPr>
          <p:txBody>
            <a:bodyPr wrap="square" lIns="0" tIns="0" rIns="0" bIns="0" rtlCol="0"/>
            <a:lstStyle/>
            <a:p>
              <a:endParaRPr/>
            </a:p>
          </p:txBody>
        </p:sp>
        <p:sp>
          <p:nvSpPr>
            <p:cNvPr id="110" name="object 110"/>
            <p:cNvSpPr/>
            <p:nvPr/>
          </p:nvSpPr>
          <p:spPr>
            <a:xfrm>
              <a:off x="7630168" y="2611279"/>
              <a:ext cx="4445" cy="763270"/>
            </a:xfrm>
            <a:custGeom>
              <a:avLst/>
              <a:gdLst/>
              <a:ahLst/>
              <a:cxnLst/>
              <a:rect l="l" t="t" r="r" b="b"/>
              <a:pathLst>
                <a:path w="4445" h="763270">
                  <a:moveTo>
                    <a:pt x="4226" y="762788"/>
                  </a:moveTo>
                  <a:lnTo>
                    <a:pt x="0" y="762788"/>
                  </a:lnTo>
                  <a:lnTo>
                    <a:pt x="0" y="0"/>
                  </a:lnTo>
                  <a:lnTo>
                    <a:pt x="4226" y="0"/>
                  </a:lnTo>
                  <a:lnTo>
                    <a:pt x="4226" y="762788"/>
                  </a:lnTo>
                  <a:close/>
                </a:path>
              </a:pathLst>
            </a:custGeom>
            <a:solidFill>
              <a:srgbClr val="000000"/>
            </a:solidFill>
          </p:spPr>
          <p:txBody>
            <a:bodyPr wrap="square" lIns="0" tIns="0" rIns="0" bIns="0" rtlCol="0"/>
            <a:lstStyle/>
            <a:p>
              <a:endParaRPr/>
            </a:p>
          </p:txBody>
        </p:sp>
        <p:sp>
          <p:nvSpPr>
            <p:cNvPr id="111" name="object 111"/>
            <p:cNvSpPr/>
            <p:nvPr/>
          </p:nvSpPr>
          <p:spPr>
            <a:xfrm>
              <a:off x="8188043" y="2611279"/>
              <a:ext cx="0" cy="763270"/>
            </a:xfrm>
            <a:custGeom>
              <a:avLst/>
              <a:gdLst/>
              <a:ahLst/>
              <a:cxnLst/>
              <a:rect l="l" t="t" r="r" b="b"/>
              <a:pathLst>
                <a:path h="763270">
                  <a:moveTo>
                    <a:pt x="0" y="0"/>
                  </a:moveTo>
                  <a:lnTo>
                    <a:pt x="0" y="762788"/>
                  </a:lnTo>
                </a:path>
              </a:pathLst>
            </a:custGeom>
            <a:ln w="3175">
              <a:solidFill>
                <a:srgbClr val="000000"/>
              </a:solidFill>
            </a:ln>
          </p:spPr>
          <p:txBody>
            <a:bodyPr wrap="square" lIns="0" tIns="0" rIns="0" bIns="0" rtlCol="0"/>
            <a:lstStyle/>
            <a:p>
              <a:endParaRPr/>
            </a:p>
          </p:txBody>
        </p:sp>
        <p:sp>
          <p:nvSpPr>
            <p:cNvPr id="112" name="object 112"/>
            <p:cNvSpPr/>
            <p:nvPr/>
          </p:nvSpPr>
          <p:spPr>
            <a:xfrm>
              <a:off x="8188042" y="2611280"/>
              <a:ext cx="4445" cy="763270"/>
            </a:xfrm>
            <a:custGeom>
              <a:avLst/>
              <a:gdLst/>
              <a:ahLst/>
              <a:cxnLst/>
              <a:rect l="l" t="t" r="r" b="b"/>
              <a:pathLst>
                <a:path w="4445" h="763270">
                  <a:moveTo>
                    <a:pt x="4226" y="762788"/>
                  </a:moveTo>
                  <a:lnTo>
                    <a:pt x="0" y="762788"/>
                  </a:lnTo>
                  <a:lnTo>
                    <a:pt x="0" y="0"/>
                  </a:lnTo>
                  <a:lnTo>
                    <a:pt x="4226" y="0"/>
                  </a:lnTo>
                  <a:lnTo>
                    <a:pt x="4226" y="762788"/>
                  </a:lnTo>
                  <a:close/>
                </a:path>
              </a:pathLst>
            </a:custGeom>
            <a:solidFill>
              <a:srgbClr val="000000"/>
            </a:solidFill>
          </p:spPr>
          <p:txBody>
            <a:bodyPr wrap="square" lIns="0" tIns="0" rIns="0" bIns="0" rtlCol="0"/>
            <a:lstStyle/>
            <a:p>
              <a:endParaRPr/>
            </a:p>
          </p:txBody>
        </p:sp>
        <p:sp>
          <p:nvSpPr>
            <p:cNvPr id="113" name="object 113"/>
            <p:cNvSpPr/>
            <p:nvPr/>
          </p:nvSpPr>
          <p:spPr>
            <a:xfrm>
              <a:off x="8745917" y="2611279"/>
              <a:ext cx="0" cy="763270"/>
            </a:xfrm>
            <a:custGeom>
              <a:avLst/>
              <a:gdLst/>
              <a:ahLst/>
              <a:cxnLst/>
              <a:rect l="l" t="t" r="r" b="b"/>
              <a:pathLst>
                <a:path h="763270">
                  <a:moveTo>
                    <a:pt x="0" y="0"/>
                  </a:moveTo>
                  <a:lnTo>
                    <a:pt x="0" y="762788"/>
                  </a:lnTo>
                </a:path>
              </a:pathLst>
            </a:custGeom>
            <a:ln w="3175">
              <a:solidFill>
                <a:srgbClr val="000000"/>
              </a:solidFill>
            </a:ln>
          </p:spPr>
          <p:txBody>
            <a:bodyPr wrap="square" lIns="0" tIns="0" rIns="0" bIns="0" rtlCol="0"/>
            <a:lstStyle/>
            <a:p>
              <a:endParaRPr/>
            </a:p>
          </p:txBody>
        </p:sp>
        <p:sp>
          <p:nvSpPr>
            <p:cNvPr id="114" name="object 114"/>
            <p:cNvSpPr/>
            <p:nvPr/>
          </p:nvSpPr>
          <p:spPr>
            <a:xfrm>
              <a:off x="8745916" y="2611281"/>
              <a:ext cx="4445" cy="763270"/>
            </a:xfrm>
            <a:custGeom>
              <a:avLst/>
              <a:gdLst/>
              <a:ahLst/>
              <a:cxnLst/>
              <a:rect l="l" t="t" r="r" b="b"/>
              <a:pathLst>
                <a:path w="4445" h="763270">
                  <a:moveTo>
                    <a:pt x="4230" y="762788"/>
                  </a:moveTo>
                  <a:lnTo>
                    <a:pt x="0" y="762788"/>
                  </a:lnTo>
                  <a:lnTo>
                    <a:pt x="0" y="0"/>
                  </a:lnTo>
                  <a:lnTo>
                    <a:pt x="4230" y="0"/>
                  </a:lnTo>
                  <a:lnTo>
                    <a:pt x="4230" y="762788"/>
                  </a:lnTo>
                  <a:close/>
                </a:path>
              </a:pathLst>
            </a:custGeom>
            <a:solidFill>
              <a:srgbClr val="000000"/>
            </a:solidFill>
          </p:spPr>
          <p:txBody>
            <a:bodyPr wrap="square" lIns="0" tIns="0" rIns="0" bIns="0" rtlCol="0"/>
            <a:lstStyle/>
            <a:p>
              <a:endParaRPr/>
            </a:p>
          </p:txBody>
        </p:sp>
        <p:sp>
          <p:nvSpPr>
            <p:cNvPr id="115" name="object 115"/>
            <p:cNvSpPr/>
            <p:nvPr/>
          </p:nvSpPr>
          <p:spPr>
            <a:xfrm>
              <a:off x="9303790" y="2611280"/>
              <a:ext cx="0" cy="763270"/>
            </a:xfrm>
            <a:custGeom>
              <a:avLst/>
              <a:gdLst/>
              <a:ahLst/>
              <a:cxnLst/>
              <a:rect l="l" t="t" r="r" b="b"/>
              <a:pathLst>
                <a:path h="763270">
                  <a:moveTo>
                    <a:pt x="0" y="0"/>
                  </a:moveTo>
                  <a:lnTo>
                    <a:pt x="0" y="762788"/>
                  </a:lnTo>
                </a:path>
              </a:pathLst>
            </a:custGeom>
            <a:ln w="3175">
              <a:solidFill>
                <a:srgbClr val="000000"/>
              </a:solidFill>
            </a:ln>
          </p:spPr>
          <p:txBody>
            <a:bodyPr wrap="square" lIns="0" tIns="0" rIns="0" bIns="0" rtlCol="0"/>
            <a:lstStyle/>
            <a:p>
              <a:endParaRPr/>
            </a:p>
          </p:txBody>
        </p:sp>
        <p:sp>
          <p:nvSpPr>
            <p:cNvPr id="116" name="object 116"/>
            <p:cNvSpPr/>
            <p:nvPr/>
          </p:nvSpPr>
          <p:spPr>
            <a:xfrm>
              <a:off x="9303790" y="2611281"/>
              <a:ext cx="4445" cy="763270"/>
            </a:xfrm>
            <a:custGeom>
              <a:avLst/>
              <a:gdLst/>
              <a:ahLst/>
              <a:cxnLst/>
              <a:rect l="l" t="t" r="r" b="b"/>
              <a:pathLst>
                <a:path w="4445" h="763270">
                  <a:moveTo>
                    <a:pt x="4226" y="762788"/>
                  </a:moveTo>
                  <a:lnTo>
                    <a:pt x="0" y="762788"/>
                  </a:lnTo>
                  <a:lnTo>
                    <a:pt x="0" y="0"/>
                  </a:lnTo>
                  <a:lnTo>
                    <a:pt x="4226" y="0"/>
                  </a:lnTo>
                  <a:lnTo>
                    <a:pt x="4226" y="762788"/>
                  </a:lnTo>
                  <a:close/>
                </a:path>
              </a:pathLst>
            </a:custGeom>
            <a:solidFill>
              <a:srgbClr val="000000"/>
            </a:solidFill>
          </p:spPr>
          <p:txBody>
            <a:bodyPr wrap="square" lIns="0" tIns="0" rIns="0" bIns="0" rtlCol="0"/>
            <a:lstStyle/>
            <a:p>
              <a:endParaRPr/>
            </a:p>
          </p:txBody>
        </p:sp>
        <p:sp>
          <p:nvSpPr>
            <p:cNvPr id="117" name="object 117"/>
            <p:cNvSpPr/>
            <p:nvPr/>
          </p:nvSpPr>
          <p:spPr>
            <a:xfrm>
              <a:off x="9861664" y="2611281"/>
              <a:ext cx="0" cy="763270"/>
            </a:xfrm>
            <a:custGeom>
              <a:avLst/>
              <a:gdLst/>
              <a:ahLst/>
              <a:cxnLst/>
              <a:rect l="l" t="t" r="r" b="b"/>
              <a:pathLst>
                <a:path h="763270">
                  <a:moveTo>
                    <a:pt x="0" y="0"/>
                  </a:moveTo>
                  <a:lnTo>
                    <a:pt x="0" y="762788"/>
                  </a:lnTo>
                </a:path>
              </a:pathLst>
            </a:custGeom>
            <a:ln w="3175">
              <a:solidFill>
                <a:srgbClr val="000000"/>
              </a:solidFill>
            </a:ln>
          </p:spPr>
          <p:txBody>
            <a:bodyPr wrap="square" lIns="0" tIns="0" rIns="0" bIns="0" rtlCol="0"/>
            <a:lstStyle/>
            <a:p>
              <a:endParaRPr/>
            </a:p>
          </p:txBody>
        </p:sp>
        <p:sp>
          <p:nvSpPr>
            <p:cNvPr id="118" name="object 118"/>
            <p:cNvSpPr/>
            <p:nvPr/>
          </p:nvSpPr>
          <p:spPr>
            <a:xfrm>
              <a:off x="2605074" y="2611284"/>
              <a:ext cx="7818755" cy="1538605"/>
            </a:xfrm>
            <a:custGeom>
              <a:avLst/>
              <a:gdLst/>
              <a:ahLst/>
              <a:cxnLst/>
              <a:rect l="l" t="t" r="r" b="b"/>
              <a:pathLst>
                <a:path w="7818755" h="1538604">
                  <a:moveTo>
                    <a:pt x="8458" y="775296"/>
                  </a:moveTo>
                  <a:lnTo>
                    <a:pt x="0" y="775296"/>
                  </a:lnTo>
                  <a:lnTo>
                    <a:pt x="0" y="1538084"/>
                  </a:lnTo>
                  <a:lnTo>
                    <a:pt x="8458" y="1538084"/>
                  </a:lnTo>
                  <a:lnTo>
                    <a:pt x="8458" y="775296"/>
                  </a:lnTo>
                  <a:close/>
                </a:path>
                <a:path w="7818755" h="1538604">
                  <a:moveTo>
                    <a:pt x="7260806" y="0"/>
                  </a:moveTo>
                  <a:lnTo>
                    <a:pt x="7256589" y="0"/>
                  </a:lnTo>
                  <a:lnTo>
                    <a:pt x="7256589" y="762787"/>
                  </a:lnTo>
                  <a:lnTo>
                    <a:pt x="7260806" y="762787"/>
                  </a:lnTo>
                  <a:lnTo>
                    <a:pt x="7260806" y="0"/>
                  </a:lnTo>
                  <a:close/>
                </a:path>
                <a:path w="7818755" h="1538604">
                  <a:moveTo>
                    <a:pt x="7818666" y="0"/>
                  </a:moveTo>
                  <a:lnTo>
                    <a:pt x="7810233" y="0"/>
                  </a:lnTo>
                  <a:lnTo>
                    <a:pt x="7810233" y="762787"/>
                  </a:lnTo>
                  <a:lnTo>
                    <a:pt x="7818666" y="762787"/>
                  </a:lnTo>
                  <a:lnTo>
                    <a:pt x="7818666" y="0"/>
                  </a:lnTo>
                  <a:close/>
                </a:path>
              </a:pathLst>
            </a:custGeom>
            <a:solidFill>
              <a:srgbClr val="000000"/>
            </a:solidFill>
          </p:spPr>
          <p:txBody>
            <a:bodyPr wrap="square" lIns="0" tIns="0" rIns="0" bIns="0" rtlCol="0"/>
            <a:lstStyle/>
            <a:p>
              <a:endParaRPr/>
            </a:p>
          </p:txBody>
        </p:sp>
        <p:sp>
          <p:nvSpPr>
            <p:cNvPr id="119" name="object 119"/>
            <p:cNvSpPr/>
            <p:nvPr/>
          </p:nvSpPr>
          <p:spPr>
            <a:xfrm>
              <a:off x="3167184" y="3386576"/>
              <a:ext cx="0" cy="763270"/>
            </a:xfrm>
            <a:custGeom>
              <a:avLst/>
              <a:gdLst/>
              <a:ahLst/>
              <a:cxnLst/>
              <a:rect l="l" t="t" r="r" b="b"/>
              <a:pathLst>
                <a:path h="763270">
                  <a:moveTo>
                    <a:pt x="0" y="518914"/>
                  </a:moveTo>
                  <a:lnTo>
                    <a:pt x="0" y="762788"/>
                  </a:lnTo>
                </a:path>
                <a:path h="763270">
                  <a:moveTo>
                    <a:pt x="0" y="0"/>
                  </a:moveTo>
                  <a:lnTo>
                    <a:pt x="0" y="202123"/>
                  </a:lnTo>
                </a:path>
              </a:pathLst>
            </a:custGeom>
            <a:ln w="3175">
              <a:solidFill>
                <a:srgbClr val="000000"/>
              </a:solidFill>
            </a:ln>
          </p:spPr>
          <p:txBody>
            <a:bodyPr wrap="square" lIns="0" tIns="0" rIns="0" bIns="0" rtlCol="0"/>
            <a:lstStyle/>
            <a:p>
              <a:endParaRPr/>
            </a:p>
          </p:txBody>
        </p:sp>
        <p:sp>
          <p:nvSpPr>
            <p:cNvPr id="120" name="object 120"/>
            <p:cNvSpPr/>
            <p:nvPr/>
          </p:nvSpPr>
          <p:spPr>
            <a:xfrm>
              <a:off x="3167176" y="3386581"/>
              <a:ext cx="4445" cy="763270"/>
            </a:xfrm>
            <a:custGeom>
              <a:avLst/>
              <a:gdLst/>
              <a:ahLst/>
              <a:cxnLst/>
              <a:rect l="l" t="t" r="r" b="b"/>
              <a:pathLst>
                <a:path w="4444" h="763270">
                  <a:moveTo>
                    <a:pt x="4229" y="518909"/>
                  </a:moveTo>
                  <a:lnTo>
                    <a:pt x="0" y="518909"/>
                  </a:lnTo>
                  <a:lnTo>
                    <a:pt x="0" y="762787"/>
                  </a:lnTo>
                  <a:lnTo>
                    <a:pt x="4229" y="762787"/>
                  </a:lnTo>
                  <a:lnTo>
                    <a:pt x="4229" y="518909"/>
                  </a:lnTo>
                  <a:close/>
                </a:path>
                <a:path w="4444" h="763270">
                  <a:moveTo>
                    <a:pt x="4229" y="0"/>
                  </a:moveTo>
                  <a:lnTo>
                    <a:pt x="0" y="0"/>
                  </a:lnTo>
                  <a:lnTo>
                    <a:pt x="0" y="202120"/>
                  </a:lnTo>
                  <a:lnTo>
                    <a:pt x="4229" y="202120"/>
                  </a:lnTo>
                  <a:lnTo>
                    <a:pt x="4229" y="0"/>
                  </a:lnTo>
                  <a:close/>
                </a:path>
              </a:pathLst>
            </a:custGeom>
            <a:solidFill>
              <a:srgbClr val="000000"/>
            </a:solidFill>
          </p:spPr>
          <p:txBody>
            <a:bodyPr wrap="square" lIns="0" tIns="0" rIns="0" bIns="0" rtlCol="0"/>
            <a:lstStyle/>
            <a:p>
              <a:endParaRPr/>
            </a:p>
          </p:txBody>
        </p:sp>
        <p:sp>
          <p:nvSpPr>
            <p:cNvPr id="121" name="object 121"/>
            <p:cNvSpPr/>
            <p:nvPr/>
          </p:nvSpPr>
          <p:spPr>
            <a:xfrm>
              <a:off x="3725058" y="3386577"/>
              <a:ext cx="0" cy="763270"/>
            </a:xfrm>
            <a:custGeom>
              <a:avLst/>
              <a:gdLst/>
              <a:ahLst/>
              <a:cxnLst/>
              <a:rect l="l" t="t" r="r" b="b"/>
              <a:pathLst>
                <a:path h="763270">
                  <a:moveTo>
                    <a:pt x="0" y="518913"/>
                  </a:moveTo>
                  <a:lnTo>
                    <a:pt x="0" y="762788"/>
                  </a:lnTo>
                </a:path>
                <a:path h="763270">
                  <a:moveTo>
                    <a:pt x="0" y="0"/>
                  </a:moveTo>
                  <a:lnTo>
                    <a:pt x="0" y="202123"/>
                  </a:lnTo>
                </a:path>
              </a:pathLst>
            </a:custGeom>
            <a:ln w="3175">
              <a:solidFill>
                <a:srgbClr val="000000"/>
              </a:solidFill>
            </a:ln>
          </p:spPr>
          <p:txBody>
            <a:bodyPr wrap="square" lIns="0" tIns="0" rIns="0" bIns="0" rtlCol="0"/>
            <a:lstStyle/>
            <a:p>
              <a:endParaRPr/>
            </a:p>
          </p:txBody>
        </p:sp>
        <p:sp>
          <p:nvSpPr>
            <p:cNvPr id="122" name="object 122"/>
            <p:cNvSpPr/>
            <p:nvPr/>
          </p:nvSpPr>
          <p:spPr>
            <a:xfrm>
              <a:off x="3725049" y="3386581"/>
              <a:ext cx="4445" cy="763270"/>
            </a:xfrm>
            <a:custGeom>
              <a:avLst/>
              <a:gdLst/>
              <a:ahLst/>
              <a:cxnLst/>
              <a:rect l="l" t="t" r="r" b="b"/>
              <a:pathLst>
                <a:path w="4445" h="763270">
                  <a:moveTo>
                    <a:pt x="4229" y="518909"/>
                  </a:moveTo>
                  <a:lnTo>
                    <a:pt x="0" y="518909"/>
                  </a:lnTo>
                  <a:lnTo>
                    <a:pt x="0" y="762787"/>
                  </a:lnTo>
                  <a:lnTo>
                    <a:pt x="4229" y="762787"/>
                  </a:lnTo>
                  <a:lnTo>
                    <a:pt x="4229" y="518909"/>
                  </a:lnTo>
                  <a:close/>
                </a:path>
                <a:path w="4445" h="763270">
                  <a:moveTo>
                    <a:pt x="4229" y="0"/>
                  </a:moveTo>
                  <a:lnTo>
                    <a:pt x="0" y="0"/>
                  </a:lnTo>
                  <a:lnTo>
                    <a:pt x="0" y="202120"/>
                  </a:lnTo>
                  <a:lnTo>
                    <a:pt x="4229" y="202120"/>
                  </a:lnTo>
                  <a:lnTo>
                    <a:pt x="4229" y="0"/>
                  </a:lnTo>
                  <a:close/>
                </a:path>
              </a:pathLst>
            </a:custGeom>
            <a:solidFill>
              <a:srgbClr val="000000"/>
            </a:solidFill>
          </p:spPr>
          <p:txBody>
            <a:bodyPr wrap="square" lIns="0" tIns="0" rIns="0" bIns="0" rtlCol="0"/>
            <a:lstStyle/>
            <a:p>
              <a:endParaRPr/>
            </a:p>
          </p:txBody>
        </p:sp>
        <p:sp>
          <p:nvSpPr>
            <p:cNvPr id="123" name="object 123"/>
            <p:cNvSpPr/>
            <p:nvPr/>
          </p:nvSpPr>
          <p:spPr>
            <a:xfrm>
              <a:off x="4282932" y="3386577"/>
              <a:ext cx="0" cy="763270"/>
            </a:xfrm>
            <a:custGeom>
              <a:avLst/>
              <a:gdLst/>
              <a:ahLst/>
              <a:cxnLst/>
              <a:rect l="l" t="t" r="r" b="b"/>
              <a:pathLst>
                <a:path h="763270">
                  <a:moveTo>
                    <a:pt x="0" y="518912"/>
                  </a:moveTo>
                  <a:lnTo>
                    <a:pt x="0" y="762788"/>
                  </a:lnTo>
                </a:path>
                <a:path h="763270">
                  <a:moveTo>
                    <a:pt x="0" y="0"/>
                  </a:moveTo>
                  <a:lnTo>
                    <a:pt x="0" y="202122"/>
                  </a:lnTo>
                </a:path>
              </a:pathLst>
            </a:custGeom>
            <a:ln w="3175">
              <a:solidFill>
                <a:srgbClr val="000000"/>
              </a:solidFill>
            </a:ln>
          </p:spPr>
          <p:txBody>
            <a:bodyPr wrap="square" lIns="0" tIns="0" rIns="0" bIns="0" rtlCol="0"/>
            <a:lstStyle/>
            <a:p>
              <a:endParaRPr/>
            </a:p>
          </p:txBody>
        </p:sp>
        <p:sp>
          <p:nvSpPr>
            <p:cNvPr id="124" name="object 124"/>
            <p:cNvSpPr/>
            <p:nvPr/>
          </p:nvSpPr>
          <p:spPr>
            <a:xfrm>
              <a:off x="4282922" y="3386581"/>
              <a:ext cx="4445" cy="763270"/>
            </a:xfrm>
            <a:custGeom>
              <a:avLst/>
              <a:gdLst/>
              <a:ahLst/>
              <a:cxnLst/>
              <a:rect l="l" t="t" r="r" b="b"/>
              <a:pathLst>
                <a:path w="4445" h="763270">
                  <a:moveTo>
                    <a:pt x="4229" y="518909"/>
                  </a:moveTo>
                  <a:lnTo>
                    <a:pt x="0" y="518909"/>
                  </a:lnTo>
                  <a:lnTo>
                    <a:pt x="0" y="762787"/>
                  </a:lnTo>
                  <a:lnTo>
                    <a:pt x="4229" y="762787"/>
                  </a:lnTo>
                  <a:lnTo>
                    <a:pt x="4229" y="518909"/>
                  </a:lnTo>
                  <a:close/>
                </a:path>
                <a:path w="4445" h="763270">
                  <a:moveTo>
                    <a:pt x="4229" y="0"/>
                  </a:moveTo>
                  <a:lnTo>
                    <a:pt x="0" y="0"/>
                  </a:lnTo>
                  <a:lnTo>
                    <a:pt x="0" y="202120"/>
                  </a:lnTo>
                  <a:lnTo>
                    <a:pt x="4229" y="202120"/>
                  </a:lnTo>
                  <a:lnTo>
                    <a:pt x="4229" y="0"/>
                  </a:lnTo>
                  <a:close/>
                </a:path>
              </a:pathLst>
            </a:custGeom>
            <a:solidFill>
              <a:srgbClr val="000000"/>
            </a:solidFill>
          </p:spPr>
          <p:txBody>
            <a:bodyPr wrap="square" lIns="0" tIns="0" rIns="0" bIns="0" rtlCol="0"/>
            <a:lstStyle/>
            <a:p>
              <a:endParaRPr/>
            </a:p>
          </p:txBody>
        </p:sp>
        <p:sp>
          <p:nvSpPr>
            <p:cNvPr id="125" name="object 125"/>
            <p:cNvSpPr/>
            <p:nvPr/>
          </p:nvSpPr>
          <p:spPr>
            <a:xfrm>
              <a:off x="4840806" y="3386578"/>
              <a:ext cx="0" cy="763270"/>
            </a:xfrm>
            <a:custGeom>
              <a:avLst/>
              <a:gdLst/>
              <a:ahLst/>
              <a:cxnLst/>
              <a:rect l="l" t="t" r="r" b="b"/>
              <a:pathLst>
                <a:path h="763270">
                  <a:moveTo>
                    <a:pt x="0" y="0"/>
                  </a:moveTo>
                  <a:lnTo>
                    <a:pt x="0" y="762788"/>
                  </a:lnTo>
                </a:path>
              </a:pathLst>
            </a:custGeom>
            <a:ln w="3175">
              <a:solidFill>
                <a:srgbClr val="000000"/>
              </a:solidFill>
            </a:ln>
          </p:spPr>
          <p:txBody>
            <a:bodyPr wrap="square" lIns="0" tIns="0" rIns="0" bIns="0" rtlCol="0"/>
            <a:lstStyle/>
            <a:p>
              <a:endParaRPr/>
            </a:p>
          </p:txBody>
        </p:sp>
        <p:sp>
          <p:nvSpPr>
            <p:cNvPr id="126" name="object 126"/>
            <p:cNvSpPr/>
            <p:nvPr/>
          </p:nvSpPr>
          <p:spPr>
            <a:xfrm>
              <a:off x="4840805" y="3386579"/>
              <a:ext cx="4445" cy="763270"/>
            </a:xfrm>
            <a:custGeom>
              <a:avLst/>
              <a:gdLst/>
              <a:ahLst/>
              <a:cxnLst/>
              <a:rect l="l" t="t" r="r" b="b"/>
              <a:pathLst>
                <a:path w="4445" h="763270">
                  <a:moveTo>
                    <a:pt x="4226" y="762788"/>
                  </a:moveTo>
                  <a:lnTo>
                    <a:pt x="0" y="762788"/>
                  </a:lnTo>
                  <a:lnTo>
                    <a:pt x="0" y="0"/>
                  </a:lnTo>
                  <a:lnTo>
                    <a:pt x="4226" y="0"/>
                  </a:lnTo>
                  <a:lnTo>
                    <a:pt x="4226" y="762788"/>
                  </a:lnTo>
                  <a:close/>
                </a:path>
              </a:pathLst>
            </a:custGeom>
            <a:solidFill>
              <a:srgbClr val="000000"/>
            </a:solidFill>
          </p:spPr>
          <p:txBody>
            <a:bodyPr wrap="square" lIns="0" tIns="0" rIns="0" bIns="0" rtlCol="0"/>
            <a:lstStyle/>
            <a:p>
              <a:endParaRPr/>
            </a:p>
          </p:txBody>
        </p:sp>
        <p:sp>
          <p:nvSpPr>
            <p:cNvPr id="127" name="object 127"/>
            <p:cNvSpPr/>
            <p:nvPr/>
          </p:nvSpPr>
          <p:spPr>
            <a:xfrm>
              <a:off x="5398679" y="3386579"/>
              <a:ext cx="0" cy="763270"/>
            </a:xfrm>
            <a:custGeom>
              <a:avLst/>
              <a:gdLst/>
              <a:ahLst/>
              <a:cxnLst/>
              <a:rect l="l" t="t" r="r" b="b"/>
              <a:pathLst>
                <a:path h="763270">
                  <a:moveTo>
                    <a:pt x="0" y="0"/>
                  </a:moveTo>
                  <a:lnTo>
                    <a:pt x="0" y="762788"/>
                  </a:lnTo>
                </a:path>
              </a:pathLst>
            </a:custGeom>
            <a:ln w="3175">
              <a:solidFill>
                <a:srgbClr val="000000"/>
              </a:solidFill>
            </a:ln>
          </p:spPr>
          <p:txBody>
            <a:bodyPr wrap="square" lIns="0" tIns="0" rIns="0" bIns="0" rtlCol="0"/>
            <a:lstStyle/>
            <a:p>
              <a:endParaRPr/>
            </a:p>
          </p:txBody>
        </p:sp>
        <p:sp>
          <p:nvSpPr>
            <p:cNvPr id="128" name="object 128"/>
            <p:cNvSpPr/>
            <p:nvPr/>
          </p:nvSpPr>
          <p:spPr>
            <a:xfrm>
              <a:off x="5398683" y="3386580"/>
              <a:ext cx="4445" cy="763270"/>
            </a:xfrm>
            <a:custGeom>
              <a:avLst/>
              <a:gdLst/>
              <a:ahLst/>
              <a:cxnLst/>
              <a:rect l="l" t="t" r="r" b="b"/>
              <a:pathLst>
                <a:path w="4445" h="763270">
                  <a:moveTo>
                    <a:pt x="4226" y="762788"/>
                  </a:moveTo>
                  <a:lnTo>
                    <a:pt x="0" y="762788"/>
                  </a:lnTo>
                  <a:lnTo>
                    <a:pt x="0" y="0"/>
                  </a:lnTo>
                  <a:lnTo>
                    <a:pt x="4226" y="0"/>
                  </a:lnTo>
                  <a:lnTo>
                    <a:pt x="4226" y="762788"/>
                  </a:lnTo>
                  <a:close/>
                </a:path>
              </a:pathLst>
            </a:custGeom>
            <a:solidFill>
              <a:srgbClr val="000000"/>
            </a:solidFill>
          </p:spPr>
          <p:txBody>
            <a:bodyPr wrap="square" lIns="0" tIns="0" rIns="0" bIns="0" rtlCol="0"/>
            <a:lstStyle/>
            <a:p>
              <a:endParaRPr/>
            </a:p>
          </p:txBody>
        </p:sp>
        <p:sp>
          <p:nvSpPr>
            <p:cNvPr id="129" name="object 129"/>
            <p:cNvSpPr/>
            <p:nvPr/>
          </p:nvSpPr>
          <p:spPr>
            <a:xfrm>
              <a:off x="5956553" y="3386580"/>
              <a:ext cx="0" cy="763270"/>
            </a:xfrm>
            <a:custGeom>
              <a:avLst/>
              <a:gdLst/>
              <a:ahLst/>
              <a:cxnLst/>
              <a:rect l="l" t="t" r="r" b="b"/>
              <a:pathLst>
                <a:path h="763270">
                  <a:moveTo>
                    <a:pt x="0" y="489726"/>
                  </a:moveTo>
                  <a:lnTo>
                    <a:pt x="0" y="762788"/>
                  </a:lnTo>
                </a:path>
                <a:path h="763270">
                  <a:moveTo>
                    <a:pt x="0" y="0"/>
                  </a:moveTo>
                  <a:lnTo>
                    <a:pt x="0" y="256307"/>
                  </a:lnTo>
                </a:path>
              </a:pathLst>
            </a:custGeom>
            <a:ln w="3175">
              <a:solidFill>
                <a:srgbClr val="000000"/>
              </a:solidFill>
            </a:ln>
          </p:spPr>
          <p:txBody>
            <a:bodyPr wrap="square" lIns="0" tIns="0" rIns="0" bIns="0" rtlCol="0"/>
            <a:lstStyle/>
            <a:p>
              <a:endParaRPr/>
            </a:p>
          </p:txBody>
        </p:sp>
        <p:sp>
          <p:nvSpPr>
            <p:cNvPr id="130" name="object 130"/>
            <p:cNvSpPr/>
            <p:nvPr/>
          </p:nvSpPr>
          <p:spPr>
            <a:xfrm>
              <a:off x="5956541" y="3386581"/>
              <a:ext cx="4445" cy="763270"/>
            </a:xfrm>
            <a:custGeom>
              <a:avLst/>
              <a:gdLst/>
              <a:ahLst/>
              <a:cxnLst/>
              <a:rect l="l" t="t" r="r" b="b"/>
              <a:pathLst>
                <a:path w="4445" h="763270">
                  <a:moveTo>
                    <a:pt x="4229" y="489737"/>
                  </a:moveTo>
                  <a:lnTo>
                    <a:pt x="0" y="489737"/>
                  </a:lnTo>
                  <a:lnTo>
                    <a:pt x="0" y="762800"/>
                  </a:lnTo>
                  <a:lnTo>
                    <a:pt x="4229" y="762800"/>
                  </a:lnTo>
                  <a:lnTo>
                    <a:pt x="4229" y="489737"/>
                  </a:lnTo>
                  <a:close/>
                </a:path>
                <a:path w="4445" h="763270">
                  <a:moveTo>
                    <a:pt x="4229" y="0"/>
                  </a:moveTo>
                  <a:lnTo>
                    <a:pt x="0" y="0"/>
                  </a:lnTo>
                  <a:lnTo>
                    <a:pt x="0" y="256311"/>
                  </a:lnTo>
                  <a:lnTo>
                    <a:pt x="4229" y="256311"/>
                  </a:lnTo>
                  <a:lnTo>
                    <a:pt x="4229" y="0"/>
                  </a:lnTo>
                  <a:close/>
                </a:path>
              </a:pathLst>
            </a:custGeom>
            <a:solidFill>
              <a:srgbClr val="000000"/>
            </a:solidFill>
          </p:spPr>
          <p:txBody>
            <a:bodyPr wrap="square" lIns="0" tIns="0" rIns="0" bIns="0" rtlCol="0"/>
            <a:lstStyle/>
            <a:p>
              <a:endParaRPr/>
            </a:p>
          </p:txBody>
        </p:sp>
        <p:sp>
          <p:nvSpPr>
            <p:cNvPr id="131" name="object 131"/>
            <p:cNvSpPr/>
            <p:nvPr/>
          </p:nvSpPr>
          <p:spPr>
            <a:xfrm>
              <a:off x="6514427" y="3386581"/>
              <a:ext cx="0" cy="763270"/>
            </a:xfrm>
            <a:custGeom>
              <a:avLst/>
              <a:gdLst/>
              <a:ahLst/>
              <a:cxnLst/>
              <a:rect l="l" t="t" r="r" b="b"/>
              <a:pathLst>
                <a:path h="763270">
                  <a:moveTo>
                    <a:pt x="0" y="489726"/>
                  </a:moveTo>
                  <a:lnTo>
                    <a:pt x="0" y="762788"/>
                  </a:lnTo>
                </a:path>
                <a:path h="763270">
                  <a:moveTo>
                    <a:pt x="0" y="0"/>
                  </a:moveTo>
                  <a:lnTo>
                    <a:pt x="0" y="256306"/>
                  </a:lnTo>
                </a:path>
              </a:pathLst>
            </a:custGeom>
            <a:ln w="3175">
              <a:solidFill>
                <a:srgbClr val="000000"/>
              </a:solidFill>
            </a:ln>
          </p:spPr>
          <p:txBody>
            <a:bodyPr wrap="square" lIns="0" tIns="0" rIns="0" bIns="0" rtlCol="0"/>
            <a:lstStyle/>
            <a:p>
              <a:endParaRPr/>
            </a:p>
          </p:txBody>
        </p:sp>
        <p:sp>
          <p:nvSpPr>
            <p:cNvPr id="132" name="object 132"/>
            <p:cNvSpPr/>
            <p:nvPr/>
          </p:nvSpPr>
          <p:spPr>
            <a:xfrm>
              <a:off x="6514426" y="3386594"/>
              <a:ext cx="4445" cy="763270"/>
            </a:xfrm>
            <a:custGeom>
              <a:avLst/>
              <a:gdLst/>
              <a:ahLst/>
              <a:cxnLst/>
              <a:rect l="l" t="t" r="r" b="b"/>
              <a:pathLst>
                <a:path w="4445" h="763270">
                  <a:moveTo>
                    <a:pt x="4216" y="489724"/>
                  </a:moveTo>
                  <a:lnTo>
                    <a:pt x="0" y="489724"/>
                  </a:lnTo>
                  <a:lnTo>
                    <a:pt x="0" y="762787"/>
                  </a:lnTo>
                  <a:lnTo>
                    <a:pt x="4216" y="762787"/>
                  </a:lnTo>
                  <a:lnTo>
                    <a:pt x="4216" y="489724"/>
                  </a:lnTo>
                  <a:close/>
                </a:path>
                <a:path w="4445" h="763270">
                  <a:moveTo>
                    <a:pt x="4216" y="0"/>
                  </a:moveTo>
                  <a:lnTo>
                    <a:pt x="0" y="0"/>
                  </a:lnTo>
                  <a:lnTo>
                    <a:pt x="0" y="256298"/>
                  </a:lnTo>
                  <a:lnTo>
                    <a:pt x="4216" y="256298"/>
                  </a:lnTo>
                  <a:lnTo>
                    <a:pt x="4216" y="0"/>
                  </a:lnTo>
                  <a:close/>
                </a:path>
              </a:pathLst>
            </a:custGeom>
            <a:solidFill>
              <a:srgbClr val="000000"/>
            </a:solidFill>
          </p:spPr>
          <p:txBody>
            <a:bodyPr wrap="square" lIns="0" tIns="0" rIns="0" bIns="0" rtlCol="0"/>
            <a:lstStyle/>
            <a:p>
              <a:endParaRPr/>
            </a:p>
          </p:txBody>
        </p:sp>
        <p:sp>
          <p:nvSpPr>
            <p:cNvPr id="133" name="object 133"/>
            <p:cNvSpPr/>
            <p:nvPr/>
          </p:nvSpPr>
          <p:spPr>
            <a:xfrm>
              <a:off x="7072301" y="3386581"/>
              <a:ext cx="0" cy="763270"/>
            </a:xfrm>
            <a:custGeom>
              <a:avLst/>
              <a:gdLst/>
              <a:ahLst/>
              <a:cxnLst/>
              <a:rect l="l" t="t" r="r" b="b"/>
              <a:pathLst>
                <a:path h="763270">
                  <a:moveTo>
                    <a:pt x="0" y="489725"/>
                  </a:moveTo>
                  <a:lnTo>
                    <a:pt x="0" y="762788"/>
                  </a:lnTo>
                </a:path>
                <a:path h="763270">
                  <a:moveTo>
                    <a:pt x="0" y="0"/>
                  </a:moveTo>
                  <a:lnTo>
                    <a:pt x="0" y="256305"/>
                  </a:lnTo>
                </a:path>
              </a:pathLst>
            </a:custGeom>
            <a:ln w="3175">
              <a:solidFill>
                <a:srgbClr val="000000"/>
              </a:solidFill>
            </a:ln>
          </p:spPr>
          <p:txBody>
            <a:bodyPr wrap="square" lIns="0" tIns="0" rIns="0" bIns="0" rtlCol="0"/>
            <a:lstStyle/>
            <a:p>
              <a:endParaRPr/>
            </a:p>
          </p:txBody>
        </p:sp>
        <p:sp>
          <p:nvSpPr>
            <p:cNvPr id="134" name="object 134"/>
            <p:cNvSpPr/>
            <p:nvPr/>
          </p:nvSpPr>
          <p:spPr>
            <a:xfrm>
              <a:off x="7072299" y="3386594"/>
              <a:ext cx="4445" cy="763270"/>
            </a:xfrm>
            <a:custGeom>
              <a:avLst/>
              <a:gdLst/>
              <a:ahLst/>
              <a:cxnLst/>
              <a:rect l="l" t="t" r="r" b="b"/>
              <a:pathLst>
                <a:path w="4445" h="763270">
                  <a:moveTo>
                    <a:pt x="4229" y="489724"/>
                  </a:moveTo>
                  <a:lnTo>
                    <a:pt x="0" y="489724"/>
                  </a:lnTo>
                  <a:lnTo>
                    <a:pt x="0" y="762787"/>
                  </a:lnTo>
                  <a:lnTo>
                    <a:pt x="4229" y="762787"/>
                  </a:lnTo>
                  <a:lnTo>
                    <a:pt x="4229" y="489724"/>
                  </a:lnTo>
                  <a:close/>
                </a:path>
                <a:path w="4445" h="763270">
                  <a:moveTo>
                    <a:pt x="4229" y="0"/>
                  </a:moveTo>
                  <a:lnTo>
                    <a:pt x="0" y="0"/>
                  </a:lnTo>
                  <a:lnTo>
                    <a:pt x="0" y="256298"/>
                  </a:lnTo>
                  <a:lnTo>
                    <a:pt x="4229" y="256298"/>
                  </a:lnTo>
                  <a:lnTo>
                    <a:pt x="4229" y="0"/>
                  </a:lnTo>
                  <a:close/>
                </a:path>
              </a:pathLst>
            </a:custGeom>
            <a:solidFill>
              <a:srgbClr val="000000"/>
            </a:solidFill>
          </p:spPr>
          <p:txBody>
            <a:bodyPr wrap="square" lIns="0" tIns="0" rIns="0" bIns="0" rtlCol="0"/>
            <a:lstStyle/>
            <a:p>
              <a:endParaRPr/>
            </a:p>
          </p:txBody>
        </p:sp>
        <p:sp>
          <p:nvSpPr>
            <p:cNvPr id="135" name="object 135"/>
            <p:cNvSpPr/>
            <p:nvPr/>
          </p:nvSpPr>
          <p:spPr>
            <a:xfrm>
              <a:off x="7211770" y="1719284"/>
              <a:ext cx="0" cy="104775"/>
            </a:xfrm>
            <a:custGeom>
              <a:avLst/>
              <a:gdLst/>
              <a:ahLst/>
              <a:cxnLst/>
              <a:rect l="l" t="t" r="r" b="b"/>
              <a:pathLst>
                <a:path h="104775">
                  <a:moveTo>
                    <a:pt x="0" y="0"/>
                  </a:moveTo>
                  <a:lnTo>
                    <a:pt x="0" y="104206"/>
                  </a:lnTo>
                </a:path>
              </a:pathLst>
            </a:custGeom>
            <a:ln w="3175">
              <a:solidFill>
                <a:srgbClr val="000000"/>
              </a:solidFill>
            </a:ln>
          </p:spPr>
          <p:txBody>
            <a:bodyPr wrap="square" lIns="0" tIns="0" rIns="0" bIns="0" rtlCol="0"/>
            <a:lstStyle/>
            <a:p>
              <a:endParaRPr/>
            </a:p>
          </p:txBody>
        </p:sp>
        <p:sp>
          <p:nvSpPr>
            <p:cNvPr id="136" name="object 136"/>
            <p:cNvSpPr/>
            <p:nvPr/>
          </p:nvSpPr>
          <p:spPr>
            <a:xfrm>
              <a:off x="7211769" y="1719286"/>
              <a:ext cx="4445" cy="104775"/>
            </a:xfrm>
            <a:custGeom>
              <a:avLst/>
              <a:gdLst/>
              <a:ahLst/>
              <a:cxnLst/>
              <a:rect l="l" t="t" r="r" b="b"/>
              <a:pathLst>
                <a:path w="4445" h="104775">
                  <a:moveTo>
                    <a:pt x="4226" y="104206"/>
                  </a:moveTo>
                  <a:lnTo>
                    <a:pt x="0" y="104206"/>
                  </a:lnTo>
                  <a:lnTo>
                    <a:pt x="0" y="0"/>
                  </a:lnTo>
                  <a:lnTo>
                    <a:pt x="4226" y="0"/>
                  </a:lnTo>
                  <a:lnTo>
                    <a:pt x="4226" y="104206"/>
                  </a:lnTo>
                  <a:close/>
                </a:path>
              </a:pathLst>
            </a:custGeom>
            <a:solidFill>
              <a:srgbClr val="000000"/>
            </a:solidFill>
          </p:spPr>
          <p:txBody>
            <a:bodyPr wrap="square" lIns="0" tIns="0" rIns="0" bIns="0" rtlCol="0"/>
            <a:lstStyle/>
            <a:p>
              <a:endParaRPr/>
            </a:p>
          </p:txBody>
        </p:sp>
        <p:sp>
          <p:nvSpPr>
            <p:cNvPr id="137" name="object 137"/>
            <p:cNvSpPr/>
            <p:nvPr/>
          </p:nvSpPr>
          <p:spPr>
            <a:xfrm>
              <a:off x="7630175" y="3386583"/>
              <a:ext cx="0" cy="763270"/>
            </a:xfrm>
            <a:custGeom>
              <a:avLst/>
              <a:gdLst/>
              <a:ahLst/>
              <a:cxnLst/>
              <a:rect l="l" t="t" r="r" b="b"/>
              <a:pathLst>
                <a:path h="763270">
                  <a:moveTo>
                    <a:pt x="0" y="0"/>
                  </a:moveTo>
                  <a:lnTo>
                    <a:pt x="0" y="762788"/>
                  </a:lnTo>
                </a:path>
              </a:pathLst>
            </a:custGeom>
            <a:ln w="3175">
              <a:solidFill>
                <a:srgbClr val="000000"/>
              </a:solidFill>
            </a:ln>
          </p:spPr>
          <p:txBody>
            <a:bodyPr wrap="square" lIns="0" tIns="0" rIns="0" bIns="0" rtlCol="0"/>
            <a:lstStyle/>
            <a:p>
              <a:endParaRPr/>
            </a:p>
          </p:txBody>
        </p:sp>
        <p:sp>
          <p:nvSpPr>
            <p:cNvPr id="138" name="object 138"/>
            <p:cNvSpPr/>
            <p:nvPr/>
          </p:nvSpPr>
          <p:spPr>
            <a:xfrm>
              <a:off x="7630174" y="3386584"/>
              <a:ext cx="4445" cy="763270"/>
            </a:xfrm>
            <a:custGeom>
              <a:avLst/>
              <a:gdLst/>
              <a:ahLst/>
              <a:cxnLst/>
              <a:rect l="l" t="t" r="r" b="b"/>
              <a:pathLst>
                <a:path w="4445" h="763270">
                  <a:moveTo>
                    <a:pt x="4226" y="762788"/>
                  </a:moveTo>
                  <a:lnTo>
                    <a:pt x="0" y="762788"/>
                  </a:lnTo>
                  <a:lnTo>
                    <a:pt x="0" y="0"/>
                  </a:lnTo>
                  <a:lnTo>
                    <a:pt x="4226" y="0"/>
                  </a:lnTo>
                  <a:lnTo>
                    <a:pt x="4226" y="762788"/>
                  </a:lnTo>
                  <a:close/>
                </a:path>
              </a:pathLst>
            </a:custGeom>
            <a:solidFill>
              <a:srgbClr val="000000"/>
            </a:solidFill>
          </p:spPr>
          <p:txBody>
            <a:bodyPr wrap="square" lIns="0" tIns="0" rIns="0" bIns="0" rtlCol="0"/>
            <a:lstStyle/>
            <a:p>
              <a:endParaRPr/>
            </a:p>
          </p:txBody>
        </p:sp>
        <p:sp>
          <p:nvSpPr>
            <p:cNvPr id="139" name="object 139"/>
            <p:cNvSpPr/>
            <p:nvPr/>
          </p:nvSpPr>
          <p:spPr>
            <a:xfrm>
              <a:off x="8188049" y="3386584"/>
              <a:ext cx="0" cy="763270"/>
            </a:xfrm>
            <a:custGeom>
              <a:avLst/>
              <a:gdLst/>
              <a:ahLst/>
              <a:cxnLst/>
              <a:rect l="l" t="t" r="r" b="b"/>
              <a:pathLst>
                <a:path h="763270">
                  <a:moveTo>
                    <a:pt x="0" y="0"/>
                  </a:moveTo>
                  <a:lnTo>
                    <a:pt x="0" y="762788"/>
                  </a:lnTo>
                </a:path>
              </a:pathLst>
            </a:custGeom>
            <a:ln w="3175">
              <a:solidFill>
                <a:srgbClr val="000000"/>
              </a:solidFill>
            </a:ln>
          </p:spPr>
          <p:txBody>
            <a:bodyPr wrap="square" lIns="0" tIns="0" rIns="0" bIns="0" rtlCol="0"/>
            <a:lstStyle/>
            <a:p>
              <a:endParaRPr/>
            </a:p>
          </p:txBody>
        </p:sp>
        <p:sp>
          <p:nvSpPr>
            <p:cNvPr id="140" name="object 140"/>
            <p:cNvSpPr/>
            <p:nvPr/>
          </p:nvSpPr>
          <p:spPr>
            <a:xfrm>
              <a:off x="8188048" y="3386585"/>
              <a:ext cx="4445" cy="763270"/>
            </a:xfrm>
            <a:custGeom>
              <a:avLst/>
              <a:gdLst/>
              <a:ahLst/>
              <a:cxnLst/>
              <a:rect l="l" t="t" r="r" b="b"/>
              <a:pathLst>
                <a:path w="4445" h="763270">
                  <a:moveTo>
                    <a:pt x="4226" y="762788"/>
                  </a:moveTo>
                  <a:lnTo>
                    <a:pt x="0" y="762788"/>
                  </a:lnTo>
                  <a:lnTo>
                    <a:pt x="0" y="0"/>
                  </a:lnTo>
                  <a:lnTo>
                    <a:pt x="4226" y="0"/>
                  </a:lnTo>
                  <a:lnTo>
                    <a:pt x="4226" y="762788"/>
                  </a:lnTo>
                  <a:close/>
                </a:path>
              </a:pathLst>
            </a:custGeom>
            <a:solidFill>
              <a:srgbClr val="000000"/>
            </a:solidFill>
          </p:spPr>
          <p:txBody>
            <a:bodyPr wrap="square" lIns="0" tIns="0" rIns="0" bIns="0" rtlCol="0"/>
            <a:lstStyle/>
            <a:p>
              <a:endParaRPr/>
            </a:p>
          </p:txBody>
        </p:sp>
        <p:sp>
          <p:nvSpPr>
            <p:cNvPr id="141" name="object 141"/>
            <p:cNvSpPr/>
            <p:nvPr/>
          </p:nvSpPr>
          <p:spPr>
            <a:xfrm>
              <a:off x="8745922" y="3386584"/>
              <a:ext cx="0" cy="763270"/>
            </a:xfrm>
            <a:custGeom>
              <a:avLst/>
              <a:gdLst/>
              <a:ahLst/>
              <a:cxnLst/>
              <a:rect l="l" t="t" r="r" b="b"/>
              <a:pathLst>
                <a:path h="763270">
                  <a:moveTo>
                    <a:pt x="0" y="0"/>
                  </a:moveTo>
                  <a:lnTo>
                    <a:pt x="0" y="762788"/>
                  </a:lnTo>
                </a:path>
              </a:pathLst>
            </a:custGeom>
            <a:ln w="3175">
              <a:solidFill>
                <a:srgbClr val="000000"/>
              </a:solidFill>
            </a:ln>
          </p:spPr>
          <p:txBody>
            <a:bodyPr wrap="square" lIns="0" tIns="0" rIns="0" bIns="0" rtlCol="0"/>
            <a:lstStyle/>
            <a:p>
              <a:endParaRPr/>
            </a:p>
          </p:txBody>
        </p:sp>
        <p:sp>
          <p:nvSpPr>
            <p:cNvPr id="142" name="object 142"/>
            <p:cNvSpPr/>
            <p:nvPr/>
          </p:nvSpPr>
          <p:spPr>
            <a:xfrm>
              <a:off x="8745922" y="3386586"/>
              <a:ext cx="4445" cy="763270"/>
            </a:xfrm>
            <a:custGeom>
              <a:avLst/>
              <a:gdLst/>
              <a:ahLst/>
              <a:cxnLst/>
              <a:rect l="l" t="t" r="r" b="b"/>
              <a:pathLst>
                <a:path w="4445" h="763270">
                  <a:moveTo>
                    <a:pt x="4230" y="762788"/>
                  </a:moveTo>
                  <a:lnTo>
                    <a:pt x="0" y="762788"/>
                  </a:lnTo>
                  <a:lnTo>
                    <a:pt x="0" y="0"/>
                  </a:lnTo>
                  <a:lnTo>
                    <a:pt x="4230" y="0"/>
                  </a:lnTo>
                  <a:lnTo>
                    <a:pt x="4230" y="762788"/>
                  </a:lnTo>
                  <a:close/>
                </a:path>
              </a:pathLst>
            </a:custGeom>
            <a:solidFill>
              <a:srgbClr val="000000"/>
            </a:solidFill>
          </p:spPr>
          <p:txBody>
            <a:bodyPr wrap="square" lIns="0" tIns="0" rIns="0" bIns="0" rtlCol="0"/>
            <a:lstStyle/>
            <a:p>
              <a:endParaRPr/>
            </a:p>
          </p:txBody>
        </p:sp>
        <p:sp>
          <p:nvSpPr>
            <p:cNvPr id="143" name="object 143"/>
            <p:cNvSpPr/>
            <p:nvPr/>
          </p:nvSpPr>
          <p:spPr>
            <a:xfrm>
              <a:off x="9303796" y="3386585"/>
              <a:ext cx="0" cy="763270"/>
            </a:xfrm>
            <a:custGeom>
              <a:avLst/>
              <a:gdLst/>
              <a:ahLst/>
              <a:cxnLst/>
              <a:rect l="l" t="t" r="r" b="b"/>
              <a:pathLst>
                <a:path h="763270">
                  <a:moveTo>
                    <a:pt x="0" y="0"/>
                  </a:moveTo>
                  <a:lnTo>
                    <a:pt x="0" y="762788"/>
                  </a:lnTo>
                </a:path>
              </a:pathLst>
            </a:custGeom>
            <a:ln w="3175">
              <a:solidFill>
                <a:srgbClr val="000000"/>
              </a:solidFill>
            </a:ln>
          </p:spPr>
          <p:txBody>
            <a:bodyPr wrap="square" lIns="0" tIns="0" rIns="0" bIns="0" rtlCol="0"/>
            <a:lstStyle/>
            <a:p>
              <a:endParaRPr/>
            </a:p>
          </p:txBody>
        </p:sp>
        <p:sp>
          <p:nvSpPr>
            <p:cNvPr id="144" name="object 144"/>
            <p:cNvSpPr/>
            <p:nvPr/>
          </p:nvSpPr>
          <p:spPr>
            <a:xfrm>
              <a:off x="9303796" y="3386586"/>
              <a:ext cx="4445" cy="763270"/>
            </a:xfrm>
            <a:custGeom>
              <a:avLst/>
              <a:gdLst/>
              <a:ahLst/>
              <a:cxnLst/>
              <a:rect l="l" t="t" r="r" b="b"/>
              <a:pathLst>
                <a:path w="4445" h="763270">
                  <a:moveTo>
                    <a:pt x="4226" y="762788"/>
                  </a:moveTo>
                  <a:lnTo>
                    <a:pt x="0" y="762788"/>
                  </a:lnTo>
                  <a:lnTo>
                    <a:pt x="0" y="0"/>
                  </a:lnTo>
                  <a:lnTo>
                    <a:pt x="4226" y="0"/>
                  </a:lnTo>
                  <a:lnTo>
                    <a:pt x="4226" y="762788"/>
                  </a:lnTo>
                  <a:close/>
                </a:path>
              </a:pathLst>
            </a:custGeom>
            <a:solidFill>
              <a:srgbClr val="000000"/>
            </a:solidFill>
          </p:spPr>
          <p:txBody>
            <a:bodyPr wrap="square" lIns="0" tIns="0" rIns="0" bIns="0" rtlCol="0"/>
            <a:lstStyle/>
            <a:p>
              <a:endParaRPr/>
            </a:p>
          </p:txBody>
        </p:sp>
        <p:sp>
          <p:nvSpPr>
            <p:cNvPr id="145" name="object 145"/>
            <p:cNvSpPr/>
            <p:nvPr/>
          </p:nvSpPr>
          <p:spPr>
            <a:xfrm>
              <a:off x="9861669" y="3386586"/>
              <a:ext cx="0" cy="763270"/>
            </a:xfrm>
            <a:custGeom>
              <a:avLst/>
              <a:gdLst/>
              <a:ahLst/>
              <a:cxnLst/>
              <a:rect l="l" t="t" r="r" b="b"/>
              <a:pathLst>
                <a:path h="763270">
                  <a:moveTo>
                    <a:pt x="0" y="0"/>
                  </a:moveTo>
                  <a:lnTo>
                    <a:pt x="0" y="762788"/>
                  </a:lnTo>
                </a:path>
              </a:pathLst>
            </a:custGeom>
            <a:ln w="3175">
              <a:solidFill>
                <a:srgbClr val="000000"/>
              </a:solidFill>
            </a:ln>
          </p:spPr>
          <p:txBody>
            <a:bodyPr wrap="square" lIns="0" tIns="0" rIns="0" bIns="0" rtlCol="0"/>
            <a:lstStyle/>
            <a:p>
              <a:endParaRPr/>
            </a:p>
          </p:txBody>
        </p:sp>
        <p:sp>
          <p:nvSpPr>
            <p:cNvPr id="146" name="object 146"/>
            <p:cNvSpPr/>
            <p:nvPr/>
          </p:nvSpPr>
          <p:spPr>
            <a:xfrm>
              <a:off x="2605087" y="3386594"/>
              <a:ext cx="7818755" cy="1538605"/>
            </a:xfrm>
            <a:custGeom>
              <a:avLst/>
              <a:gdLst/>
              <a:ahLst/>
              <a:cxnLst/>
              <a:rect l="l" t="t" r="r" b="b"/>
              <a:pathLst>
                <a:path w="7818755" h="1538604">
                  <a:moveTo>
                    <a:pt x="8445" y="775296"/>
                  </a:moveTo>
                  <a:lnTo>
                    <a:pt x="0" y="775296"/>
                  </a:lnTo>
                  <a:lnTo>
                    <a:pt x="0" y="1538084"/>
                  </a:lnTo>
                  <a:lnTo>
                    <a:pt x="8445" y="1538084"/>
                  </a:lnTo>
                  <a:lnTo>
                    <a:pt x="8445" y="775296"/>
                  </a:lnTo>
                  <a:close/>
                </a:path>
                <a:path w="7818755" h="1538604">
                  <a:moveTo>
                    <a:pt x="7260806" y="0"/>
                  </a:moveTo>
                  <a:lnTo>
                    <a:pt x="7256577" y="0"/>
                  </a:lnTo>
                  <a:lnTo>
                    <a:pt x="7256577" y="762787"/>
                  </a:lnTo>
                  <a:lnTo>
                    <a:pt x="7260806" y="762787"/>
                  </a:lnTo>
                  <a:lnTo>
                    <a:pt x="7260806" y="0"/>
                  </a:lnTo>
                  <a:close/>
                </a:path>
                <a:path w="7818755" h="1538604">
                  <a:moveTo>
                    <a:pt x="7818653" y="0"/>
                  </a:moveTo>
                  <a:lnTo>
                    <a:pt x="7810220" y="0"/>
                  </a:lnTo>
                  <a:lnTo>
                    <a:pt x="7810220" y="762787"/>
                  </a:lnTo>
                  <a:lnTo>
                    <a:pt x="7818653" y="762787"/>
                  </a:lnTo>
                  <a:lnTo>
                    <a:pt x="7818653" y="0"/>
                  </a:lnTo>
                  <a:close/>
                </a:path>
              </a:pathLst>
            </a:custGeom>
            <a:solidFill>
              <a:srgbClr val="000000"/>
            </a:solidFill>
          </p:spPr>
          <p:txBody>
            <a:bodyPr wrap="square" lIns="0" tIns="0" rIns="0" bIns="0" rtlCol="0"/>
            <a:lstStyle/>
            <a:p>
              <a:endParaRPr/>
            </a:p>
          </p:txBody>
        </p:sp>
        <p:sp>
          <p:nvSpPr>
            <p:cNvPr id="147" name="object 147"/>
            <p:cNvSpPr/>
            <p:nvPr/>
          </p:nvSpPr>
          <p:spPr>
            <a:xfrm>
              <a:off x="3167190" y="4161881"/>
              <a:ext cx="0" cy="763270"/>
            </a:xfrm>
            <a:custGeom>
              <a:avLst/>
              <a:gdLst/>
              <a:ahLst/>
              <a:cxnLst/>
              <a:rect l="l" t="t" r="r" b="b"/>
              <a:pathLst>
                <a:path h="763270">
                  <a:moveTo>
                    <a:pt x="0" y="473045"/>
                  </a:moveTo>
                  <a:lnTo>
                    <a:pt x="0" y="762788"/>
                  </a:lnTo>
                </a:path>
                <a:path h="763270">
                  <a:moveTo>
                    <a:pt x="0" y="0"/>
                  </a:moveTo>
                  <a:lnTo>
                    <a:pt x="0" y="268804"/>
                  </a:lnTo>
                </a:path>
              </a:pathLst>
            </a:custGeom>
            <a:ln w="3175">
              <a:solidFill>
                <a:srgbClr val="000000"/>
              </a:solidFill>
            </a:ln>
          </p:spPr>
          <p:txBody>
            <a:bodyPr wrap="square" lIns="0" tIns="0" rIns="0" bIns="0" rtlCol="0"/>
            <a:lstStyle/>
            <a:p>
              <a:endParaRPr/>
            </a:p>
          </p:txBody>
        </p:sp>
        <p:sp>
          <p:nvSpPr>
            <p:cNvPr id="148" name="object 148"/>
            <p:cNvSpPr/>
            <p:nvPr/>
          </p:nvSpPr>
          <p:spPr>
            <a:xfrm>
              <a:off x="3167189" y="4161891"/>
              <a:ext cx="4445" cy="763270"/>
            </a:xfrm>
            <a:custGeom>
              <a:avLst/>
              <a:gdLst/>
              <a:ahLst/>
              <a:cxnLst/>
              <a:rect l="l" t="t" r="r" b="b"/>
              <a:pathLst>
                <a:path w="4444" h="763270">
                  <a:moveTo>
                    <a:pt x="4216" y="473036"/>
                  </a:moveTo>
                  <a:lnTo>
                    <a:pt x="0" y="473036"/>
                  </a:lnTo>
                  <a:lnTo>
                    <a:pt x="0" y="762787"/>
                  </a:lnTo>
                  <a:lnTo>
                    <a:pt x="4216" y="762787"/>
                  </a:lnTo>
                  <a:lnTo>
                    <a:pt x="4216" y="473036"/>
                  </a:lnTo>
                  <a:close/>
                </a:path>
                <a:path w="4444" h="763270">
                  <a:moveTo>
                    <a:pt x="4216" y="0"/>
                  </a:moveTo>
                  <a:lnTo>
                    <a:pt x="0" y="0"/>
                  </a:lnTo>
                  <a:lnTo>
                    <a:pt x="0" y="268795"/>
                  </a:lnTo>
                  <a:lnTo>
                    <a:pt x="4216" y="268795"/>
                  </a:lnTo>
                  <a:lnTo>
                    <a:pt x="4216" y="0"/>
                  </a:lnTo>
                  <a:close/>
                </a:path>
              </a:pathLst>
            </a:custGeom>
            <a:solidFill>
              <a:srgbClr val="000000"/>
            </a:solidFill>
          </p:spPr>
          <p:txBody>
            <a:bodyPr wrap="square" lIns="0" tIns="0" rIns="0" bIns="0" rtlCol="0"/>
            <a:lstStyle/>
            <a:p>
              <a:endParaRPr/>
            </a:p>
          </p:txBody>
        </p:sp>
        <p:sp>
          <p:nvSpPr>
            <p:cNvPr id="149" name="object 149"/>
            <p:cNvSpPr/>
            <p:nvPr/>
          </p:nvSpPr>
          <p:spPr>
            <a:xfrm>
              <a:off x="3725064" y="4161882"/>
              <a:ext cx="0" cy="763270"/>
            </a:xfrm>
            <a:custGeom>
              <a:avLst/>
              <a:gdLst/>
              <a:ahLst/>
              <a:cxnLst/>
              <a:rect l="l" t="t" r="r" b="b"/>
              <a:pathLst>
                <a:path h="763270">
                  <a:moveTo>
                    <a:pt x="0" y="473044"/>
                  </a:moveTo>
                  <a:lnTo>
                    <a:pt x="0" y="762788"/>
                  </a:lnTo>
                </a:path>
                <a:path h="763270">
                  <a:moveTo>
                    <a:pt x="0" y="0"/>
                  </a:moveTo>
                  <a:lnTo>
                    <a:pt x="0" y="268803"/>
                  </a:lnTo>
                </a:path>
              </a:pathLst>
            </a:custGeom>
            <a:ln w="3175">
              <a:solidFill>
                <a:srgbClr val="000000"/>
              </a:solidFill>
            </a:ln>
          </p:spPr>
          <p:txBody>
            <a:bodyPr wrap="square" lIns="0" tIns="0" rIns="0" bIns="0" rtlCol="0"/>
            <a:lstStyle/>
            <a:p>
              <a:endParaRPr/>
            </a:p>
          </p:txBody>
        </p:sp>
        <p:sp>
          <p:nvSpPr>
            <p:cNvPr id="150" name="object 150"/>
            <p:cNvSpPr/>
            <p:nvPr/>
          </p:nvSpPr>
          <p:spPr>
            <a:xfrm>
              <a:off x="3725062" y="4161891"/>
              <a:ext cx="4445" cy="763270"/>
            </a:xfrm>
            <a:custGeom>
              <a:avLst/>
              <a:gdLst/>
              <a:ahLst/>
              <a:cxnLst/>
              <a:rect l="l" t="t" r="r" b="b"/>
              <a:pathLst>
                <a:path w="4445" h="763270">
                  <a:moveTo>
                    <a:pt x="4229" y="473036"/>
                  </a:moveTo>
                  <a:lnTo>
                    <a:pt x="0" y="473036"/>
                  </a:lnTo>
                  <a:lnTo>
                    <a:pt x="0" y="762787"/>
                  </a:lnTo>
                  <a:lnTo>
                    <a:pt x="4229" y="762787"/>
                  </a:lnTo>
                  <a:lnTo>
                    <a:pt x="4229" y="473036"/>
                  </a:lnTo>
                  <a:close/>
                </a:path>
                <a:path w="4445" h="763270">
                  <a:moveTo>
                    <a:pt x="4229" y="0"/>
                  </a:moveTo>
                  <a:lnTo>
                    <a:pt x="0" y="0"/>
                  </a:lnTo>
                  <a:lnTo>
                    <a:pt x="0" y="268795"/>
                  </a:lnTo>
                  <a:lnTo>
                    <a:pt x="4229" y="268795"/>
                  </a:lnTo>
                  <a:lnTo>
                    <a:pt x="4229" y="0"/>
                  </a:lnTo>
                  <a:close/>
                </a:path>
              </a:pathLst>
            </a:custGeom>
            <a:solidFill>
              <a:srgbClr val="000000"/>
            </a:solidFill>
          </p:spPr>
          <p:txBody>
            <a:bodyPr wrap="square" lIns="0" tIns="0" rIns="0" bIns="0" rtlCol="0"/>
            <a:lstStyle/>
            <a:p>
              <a:endParaRPr/>
            </a:p>
          </p:txBody>
        </p:sp>
        <p:sp>
          <p:nvSpPr>
            <p:cNvPr id="151" name="object 151"/>
            <p:cNvSpPr/>
            <p:nvPr/>
          </p:nvSpPr>
          <p:spPr>
            <a:xfrm>
              <a:off x="4278710" y="4161883"/>
              <a:ext cx="12700" cy="763270"/>
            </a:xfrm>
            <a:custGeom>
              <a:avLst/>
              <a:gdLst/>
              <a:ahLst/>
              <a:cxnLst/>
              <a:rect l="l" t="t" r="r" b="b"/>
              <a:pathLst>
                <a:path w="12700" h="763270">
                  <a:moveTo>
                    <a:pt x="12683" y="762792"/>
                  </a:moveTo>
                  <a:lnTo>
                    <a:pt x="0" y="762792"/>
                  </a:lnTo>
                  <a:lnTo>
                    <a:pt x="0" y="0"/>
                  </a:lnTo>
                  <a:lnTo>
                    <a:pt x="12683" y="0"/>
                  </a:lnTo>
                  <a:lnTo>
                    <a:pt x="12683" y="762792"/>
                  </a:lnTo>
                  <a:close/>
                </a:path>
              </a:pathLst>
            </a:custGeom>
            <a:solidFill>
              <a:srgbClr val="FF0000"/>
            </a:solidFill>
          </p:spPr>
          <p:txBody>
            <a:bodyPr wrap="square" lIns="0" tIns="0" rIns="0" bIns="0" rtlCol="0"/>
            <a:lstStyle/>
            <a:p>
              <a:endParaRPr/>
            </a:p>
          </p:txBody>
        </p:sp>
        <p:sp>
          <p:nvSpPr>
            <p:cNvPr id="152" name="object 152"/>
            <p:cNvSpPr/>
            <p:nvPr/>
          </p:nvSpPr>
          <p:spPr>
            <a:xfrm>
              <a:off x="4840811" y="4161883"/>
              <a:ext cx="0" cy="763270"/>
            </a:xfrm>
            <a:custGeom>
              <a:avLst/>
              <a:gdLst/>
              <a:ahLst/>
              <a:cxnLst/>
              <a:rect l="l" t="t" r="r" b="b"/>
              <a:pathLst>
                <a:path h="763270">
                  <a:moveTo>
                    <a:pt x="0" y="439701"/>
                  </a:moveTo>
                  <a:lnTo>
                    <a:pt x="0" y="762788"/>
                  </a:lnTo>
                </a:path>
                <a:path h="763270">
                  <a:moveTo>
                    <a:pt x="0" y="0"/>
                  </a:moveTo>
                  <a:lnTo>
                    <a:pt x="0" y="260465"/>
                  </a:lnTo>
                </a:path>
              </a:pathLst>
            </a:custGeom>
            <a:ln w="3175">
              <a:solidFill>
                <a:srgbClr val="000000"/>
              </a:solidFill>
            </a:ln>
          </p:spPr>
          <p:txBody>
            <a:bodyPr wrap="square" lIns="0" tIns="0" rIns="0" bIns="0" rtlCol="0"/>
            <a:lstStyle/>
            <a:p>
              <a:endParaRPr/>
            </a:p>
          </p:txBody>
        </p:sp>
        <p:sp>
          <p:nvSpPr>
            <p:cNvPr id="153" name="object 153"/>
            <p:cNvSpPr/>
            <p:nvPr/>
          </p:nvSpPr>
          <p:spPr>
            <a:xfrm>
              <a:off x="4840808" y="4161891"/>
              <a:ext cx="4445" cy="763270"/>
            </a:xfrm>
            <a:custGeom>
              <a:avLst/>
              <a:gdLst/>
              <a:ahLst/>
              <a:cxnLst/>
              <a:rect l="l" t="t" r="r" b="b"/>
              <a:pathLst>
                <a:path w="4445" h="763270">
                  <a:moveTo>
                    <a:pt x="4229" y="439699"/>
                  </a:moveTo>
                  <a:lnTo>
                    <a:pt x="0" y="439699"/>
                  </a:lnTo>
                  <a:lnTo>
                    <a:pt x="0" y="762787"/>
                  </a:lnTo>
                  <a:lnTo>
                    <a:pt x="4229" y="762787"/>
                  </a:lnTo>
                  <a:lnTo>
                    <a:pt x="4229" y="439699"/>
                  </a:lnTo>
                  <a:close/>
                </a:path>
                <a:path w="4445" h="763270">
                  <a:moveTo>
                    <a:pt x="4229" y="0"/>
                  </a:moveTo>
                  <a:lnTo>
                    <a:pt x="0" y="0"/>
                  </a:lnTo>
                  <a:lnTo>
                    <a:pt x="0" y="260464"/>
                  </a:lnTo>
                  <a:lnTo>
                    <a:pt x="4229" y="260464"/>
                  </a:lnTo>
                  <a:lnTo>
                    <a:pt x="4229" y="0"/>
                  </a:lnTo>
                  <a:close/>
                </a:path>
              </a:pathLst>
            </a:custGeom>
            <a:solidFill>
              <a:srgbClr val="000000"/>
            </a:solidFill>
          </p:spPr>
          <p:txBody>
            <a:bodyPr wrap="square" lIns="0" tIns="0" rIns="0" bIns="0" rtlCol="0"/>
            <a:lstStyle/>
            <a:p>
              <a:endParaRPr/>
            </a:p>
          </p:txBody>
        </p:sp>
        <p:sp>
          <p:nvSpPr>
            <p:cNvPr id="154" name="object 154"/>
            <p:cNvSpPr/>
            <p:nvPr/>
          </p:nvSpPr>
          <p:spPr>
            <a:xfrm>
              <a:off x="5398685" y="4161884"/>
              <a:ext cx="0" cy="763270"/>
            </a:xfrm>
            <a:custGeom>
              <a:avLst/>
              <a:gdLst/>
              <a:ahLst/>
              <a:cxnLst/>
              <a:rect l="l" t="t" r="r" b="b"/>
              <a:pathLst>
                <a:path h="763270">
                  <a:moveTo>
                    <a:pt x="0" y="439700"/>
                  </a:moveTo>
                  <a:lnTo>
                    <a:pt x="0" y="762788"/>
                  </a:lnTo>
                </a:path>
                <a:path h="763270">
                  <a:moveTo>
                    <a:pt x="0" y="0"/>
                  </a:moveTo>
                  <a:lnTo>
                    <a:pt x="0" y="260464"/>
                  </a:lnTo>
                </a:path>
              </a:pathLst>
            </a:custGeom>
            <a:ln w="3175">
              <a:solidFill>
                <a:srgbClr val="000000"/>
              </a:solidFill>
            </a:ln>
          </p:spPr>
          <p:txBody>
            <a:bodyPr wrap="square" lIns="0" tIns="0" rIns="0" bIns="0" rtlCol="0"/>
            <a:lstStyle/>
            <a:p>
              <a:endParaRPr/>
            </a:p>
          </p:txBody>
        </p:sp>
        <p:sp>
          <p:nvSpPr>
            <p:cNvPr id="155" name="object 155"/>
            <p:cNvSpPr/>
            <p:nvPr/>
          </p:nvSpPr>
          <p:spPr>
            <a:xfrm>
              <a:off x="5398681" y="4161891"/>
              <a:ext cx="4445" cy="763270"/>
            </a:xfrm>
            <a:custGeom>
              <a:avLst/>
              <a:gdLst/>
              <a:ahLst/>
              <a:cxnLst/>
              <a:rect l="l" t="t" r="r" b="b"/>
              <a:pathLst>
                <a:path w="4445" h="763270">
                  <a:moveTo>
                    <a:pt x="4229" y="439699"/>
                  </a:moveTo>
                  <a:lnTo>
                    <a:pt x="0" y="439699"/>
                  </a:lnTo>
                  <a:lnTo>
                    <a:pt x="0" y="762787"/>
                  </a:lnTo>
                  <a:lnTo>
                    <a:pt x="4229" y="762787"/>
                  </a:lnTo>
                  <a:lnTo>
                    <a:pt x="4229" y="439699"/>
                  </a:lnTo>
                  <a:close/>
                </a:path>
                <a:path w="4445" h="763270">
                  <a:moveTo>
                    <a:pt x="4229" y="0"/>
                  </a:moveTo>
                  <a:lnTo>
                    <a:pt x="0" y="0"/>
                  </a:lnTo>
                  <a:lnTo>
                    <a:pt x="0" y="260464"/>
                  </a:lnTo>
                  <a:lnTo>
                    <a:pt x="4229" y="260464"/>
                  </a:lnTo>
                  <a:lnTo>
                    <a:pt x="4229" y="0"/>
                  </a:lnTo>
                  <a:close/>
                </a:path>
              </a:pathLst>
            </a:custGeom>
            <a:solidFill>
              <a:srgbClr val="000000"/>
            </a:solidFill>
          </p:spPr>
          <p:txBody>
            <a:bodyPr wrap="square" lIns="0" tIns="0" rIns="0" bIns="0" rtlCol="0"/>
            <a:lstStyle/>
            <a:p>
              <a:endParaRPr/>
            </a:p>
          </p:txBody>
        </p:sp>
        <p:sp>
          <p:nvSpPr>
            <p:cNvPr id="156" name="object 156"/>
            <p:cNvSpPr/>
            <p:nvPr/>
          </p:nvSpPr>
          <p:spPr>
            <a:xfrm>
              <a:off x="5956559" y="4161884"/>
              <a:ext cx="0" cy="763270"/>
            </a:xfrm>
            <a:custGeom>
              <a:avLst/>
              <a:gdLst/>
              <a:ahLst/>
              <a:cxnLst/>
              <a:rect l="l" t="t" r="r" b="b"/>
              <a:pathLst>
                <a:path h="763270">
                  <a:moveTo>
                    <a:pt x="0" y="439699"/>
                  </a:moveTo>
                  <a:lnTo>
                    <a:pt x="0" y="762788"/>
                  </a:lnTo>
                </a:path>
                <a:path h="763270">
                  <a:moveTo>
                    <a:pt x="0" y="0"/>
                  </a:moveTo>
                  <a:lnTo>
                    <a:pt x="0" y="260464"/>
                  </a:lnTo>
                </a:path>
              </a:pathLst>
            </a:custGeom>
            <a:ln w="3175">
              <a:solidFill>
                <a:srgbClr val="000000"/>
              </a:solidFill>
            </a:ln>
          </p:spPr>
          <p:txBody>
            <a:bodyPr wrap="square" lIns="0" tIns="0" rIns="0" bIns="0" rtlCol="0"/>
            <a:lstStyle/>
            <a:p>
              <a:endParaRPr/>
            </a:p>
          </p:txBody>
        </p:sp>
        <p:sp>
          <p:nvSpPr>
            <p:cNvPr id="157" name="object 157"/>
            <p:cNvSpPr/>
            <p:nvPr/>
          </p:nvSpPr>
          <p:spPr>
            <a:xfrm>
              <a:off x="5956554" y="4161891"/>
              <a:ext cx="4445" cy="763270"/>
            </a:xfrm>
            <a:custGeom>
              <a:avLst/>
              <a:gdLst/>
              <a:ahLst/>
              <a:cxnLst/>
              <a:rect l="l" t="t" r="r" b="b"/>
              <a:pathLst>
                <a:path w="4445" h="763270">
                  <a:moveTo>
                    <a:pt x="4229" y="439699"/>
                  </a:moveTo>
                  <a:lnTo>
                    <a:pt x="0" y="439699"/>
                  </a:lnTo>
                  <a:lnTo>
                    <a:pt x="0" y="762787"/>
                  </a:lnTo>
                  <a:lnTo>
                    <a:pt x="4229" y="762787"/>
                  </a:lnTo>
                  <a:lnTo>
                    <a:pt x="4229" y="439699"/>
                  </a:lnTo>
                  <a:close/>
                </a:path>
                <a:path w="4445" h="763270">
                  <a:moveTo>
                    <a:pt x="4229" y="0"/>
                  </a:moveTo>
                  <a:lnTo>
                    <a:pt x="0" y="0"/>
                  </a:lnTo>
                  <a:lnTo>
                    <a:pt x="0" y="260464"/>
                  </a:lnTo>
                  <a:lnTo>
                    <a:pt x="4229" y="260464"/>
                  </a:lnTo>
                  <a:lnTo>
                    <a:pt x="4229" y="0"/>
                  </a:lnTo>
                  <a:close/>
                </a:path>
              </a:pathLst>
            </a:custGeom>
            <a:solidFill>
              <a:srgbClr val="000000"/>
            </a:solidFill>
          </p:spPr>
          <p:txBody>
            <a:bodyPr wrap="square" lIns="0" tIns="0" rIns="0" bIns="0" rtlCol="0"/>
            <a:lstStyle/>
            <a:p>
              <a:endParaRPr/>
            </a:p>
          </p:txBody>
        </p:sp>
        <p:sp>
          <p:nvSpPr>
            <p:cNvPr id="158" name="object 158"/>
            <p:cNvSpPr/>
            <p:nvPr/>
          </p:nvSpPr>
          <p:spPr>
            <a:xfrm>
              <a:off x="6514433" y="4161885"/>
              <a:ext cx="0" cy="763270"/>
            </a:xfrm>
            <a:custGeom>
              <a:avLst/>
              <a:gdLst/>
              <a:ahLst/>
              <a:cxnLst/>
              <a:rect l="l" t="t" r="r" b="b"/>
              <a:pathLst>
                <a:path h="763270">
                  <a:moveTo>
                    <a:pt x="0" y="439698"/>
                  </a:moveTo>
                  <a:lnTo>
                    <a:pt x="0" y="762788"/>
                  </a:lnTo>
                </a:path>
                <a:path h="763270">
                  <a:moveTo>
                    <a:pt x="0" y="0"/>
                  </a:moveTo>
                  <a:lnTo>
                    <a:pt x="0" y="260463"/>
                  </a:lnTo>
                </a:path>
              </a:pathLst>
            </a:custGeom>
            <a:ln w="3175">
              <a:solidFill>
                <a:srgbClr val="000000"/>
              </a:solidFill>
            </a:ln>
          </p:spPr>
          <p:txBody>
            <a:bodyPr wrap="square" lIns="0" tIns="0" rIns="0" bIns="0" rtlCol="0"/>
            <a:lstStyle/>
            <a:p>
              <a:endParaRPr/>
            </a:p>
          </p:txBody>
        </p:sp>
        <p:sp>
          <p:nvSpPr>
            <p:cNvPr id="159" name="object 159"/>
            <p:cNvSpPr/>
            <p:nvPr/>
          </p:nvSpPr>
          <p:spPr>
            <a:xfrm>
              <a:off x="6514426" y="4161891"/>
              <a:ext cx="4445" cy="763270"/>
            </a:xfrm>
            <a:custGeom>
              <a:avLst/>
              <a:gdLst/>
              <a:ahLst/>
              <a:cxnLst/>
              <a:rect l="l" t="t" r="r" b="b"/>
              <a:pathLst>
                <a:path w="4445" h="763270">
                  <a:moveTo>
                    <a:pt x="4229" y="439699"/>
                  </a:moveTo>
                  <a:lnTo>
                    <a:pt x="0" y="439699"/>
                  </a:lnTo>
                  <a:lnTo>
                    <a:pt x="0" y="762800"/>
                  </a:lnTo>
                  <a:lnTo>
                    <a:pt x="4229" y="762800"/>
                  </a:lnTo>
                  <a:lnTo>
                    <a:pt x="4229" y="439699"/>
                  </a:lnTo>
                  <a:close/>
                </a:path>
                <a:path w="4445" h="763270">
                  <a:moveTo>
                    <a:pt x="4229" y="0"/>
                  </a:moveTo>
                  <a:lnTo>
                    <a:pt x="0" y="0"/>
                  </a:lnTo>
                  <a:lnTo>
                    <a:pt x="0" y="260464"/>
                  </a:lnTo>
                  <a:lnTo>
                    <a:pt x="4229" y="260464"/>
                  </a:lnTo>
                  <a:lnTo>
                    <a:pt x="4229" y="0"/>
                  </a:lnTo>
                  <a:close/>
                </a:path>
              </a:pathLst>
            </a:custGeom>
            <a:solidFill>
              <a:srgbClr val="000000"/>
            </a:solidFill>
          </p:spPr>
          <p:txBody>
            <a:bodyPr wrap="square" lIns="0" tIns="0" rIns="0" bIns="0" rtlCol="0"/>
            <a:lstStyle/>
            <a:p>
              <a:endParaRPr/>
            </a:p>
          </p:txBody>
        </p:sp>
        <p:sp>
          <p:nvSpPr>
            <p:cNvPr id="160" name="object 160"/>
            <p:cNvSpPr/>
            <p:nvPr/>
          </p:nvSpPr>
          <p:spPr>
            <a:xfrm>
              <a:off x="7072306" y="4161886"/>
              <a:ext cx="0" cy="763270"/>
            </a:xfrm>
            <a:custGeom>
              <a:avLst/>
              <a:gdLst/>
              <a:ahLst/>
              <a:cxnLst/>
              <a:rect l="l" t="t" r="r" b="b"/>
              <a:pathLst>
                <a:path h="763270">
                  <a:moveTo>
                    <a:pt x="0" y="0"/>
                  </a:moveTo>
                  <a:lnTo>
                    <a:pt x="0" y="762788"/>
                  </a:lnTo>
                </a:path>
              </a:pathLst>
            </a:custGeom>
            <a:ln w="3175">
              <a:solidFill>
                <a:srgbClr val="000000"/>
              </a:solidFill>
            </a:ln>
          </p:spPr>
          <p:txBody>
            <a:bodyPr wrap="square" lIns="0" tIns="0" rIns="0" bIns="0" rtlCol="0"/>
            <a:lstStyle/>
            <a:p>
              <a:endParaRPr/>
            </a:p>
          </p:txBody>
        </p:sp>
        <p:sp>
          <p:nvSpPr>
            <p:cNvPr id="161" name="object 161"/>
            <p:cNvSpPr/>
            <p:nvPr/>
          </p:nvSpPr>
          <p:spPr>
            <a:xfrm>
              <a:off x="7072310" y="4161887"/>
              <a:ext cx="4445" cy="763270"/>
            </a:xfrm>
            <a:custGeom>
              <a:avLst/>
              <a:gdLst/>
              <a:ahLst/>
              <a:cxnLst/>
              <a:rect l="l" t="t" r="r" b="b"/>
              <a:pathLst>
                <a:path w="4445" h="763270">
                  <a:moveTo>
                    <a:pt x="4226" y="762792"/>
                  </a:moveTo>
                  <a:lnTo>
                    <a:pt x="0" y="762792"/>
                  </a:lnTo>
                  <a:lnTo>
                    <a:pt x="0" y="0"/>
                  </a:lnTo>
                  <a:lnTo>
                    <a:pt x="4226" y="0"/>
                  </a:lnTo>
                  <a:lnTo>
                    <a:pt x="4226" y="762792"/>
                  </a:lnTo>
                  <a:close/>
                </a:path>
              </a:pathLst>
            </a:custGeom>
            <a:solidFill>
              <a:srgbClr val="000000"/>
            </a:solidFill>
          </p:spPr>
          <p:txBody>
            <a:bodyPr wrap="square" lIns="0" tIns="0" rIns="0" bIns="0" rtlCol="0"/>
            <a:lstStyle/>
            <a:p>
              <a:endParaRPr/>
            </a:p>
          </p:txBody>
        </p:sp>
        <p:sp>
          <p:nvSpPr>
            <p:cNvPr id="162" name="object 162"/>
            <p:cNvSpPr/>
            <p:nvPr/>
          </p:nvSpPr>
          <p:spPr>
            <a:xfrm>
              <a:off x="7630180" y="4161887"/>
              <a:ext cx="0" cy="763270"/>
            </a:xfrm>
            <a:custGeom>
              <a:avLst/>
              <a:gdLst/>
              <a:ahLst/>
              <a:cxnLst/>
              <a:rect l="l" t="t" r="r" b="b"/>
              <a:pathLst>
                <a:path h="763270">
                  <a:moveTo>
                    <a:pt x="0" y="489716"/>
                  </a:moveTo>
                  <a:lnTo>
                    <a:pt x="0" y="762788"/>
                  </a:lnTo>
                </a:path>
                <a:path h="763270">
                  <a:moveTo>
                    <a:pt x="0" y="0"/>
                  </a:moveTo>
                  <a:lnTo>
                    <a:pt x="0" y="256293"/>
                  </a:lnTo>
                </a:path>
              </a:pathLst>
            </a:custGeom>
            <a:ln w="3175">
              <a:solidFill>
                <a:srgbClr val="000000"/>
              </a:solidFill>
            </a:ln>
          </p:spPr>
          <p:txBody>
            <a:bodyPr wrap="square" lIns="0" tIns="0" rIns="0" bIns="0" rtlCol="0"/>
            <a:lstStyle/>
            <a:p>
              <a:endParaRPr/>
            </a:p>
          </p:txBody>
        </p:sp>
        <p:sp>
          <p:nvSpPr>
            <p:cNvPr id="163" name="object 163"/>
            <p:cNvSpPr/>
            <p:nvPr/>
          </p:nvSpPr>
          <p:spPr>
            <a:xfrm>
              <a:off x="7630172" y="4161891"/>
              <a:ext cx="4445" cy="763270"/>
            </a:xfrm>
            <a:custGeom>
              <a:avLst/>
              <a:gdLst/>
              <a:ahLst/>
              <a:cxnLst/>
              <a:rect l="l" t="t" r="r" b="b"/>
              <a:pathLst>
                <a:path w="4445" h="763270">
                  <a:moveTo>
                    <a:pt x="4229" y="489724"/>
                  </a:moveTo>
                  <a:lnTo>
                    <a:pt x="0" y="489724"/>
                  </a:lnTo>
                  <a:lnTo>
                    <a:pt x="0" y="762800"/>
                  </a:lnTo>
                  <a:lnTo>
                    <a:pt x="4229" y="762800"/>
                  </a:lnTo>
                  <a:lnTo>
                    <a:pt x="4229" y="489724"/>
                  </a:lnTo>
                  <a:close/>
                </a:path>
                <a:path w="4445" h="763270">
                  <a:moveTo>
                    <a:pt x="4229" y="0"/>
                  </a:moveTo>
                  <a:lnTo>
                    <a:pt x="0" y="0"/>
                  </a:lnTo>
                  <a:lnTo>
                    <a:pt x="0" y="256298"/>
                  </a:lnTo>
                  <a:lnTo>
                    <a:pt x="4229" y="256298"/>
                  </a:lnTo>
                  <a:lnTo>
                    <a:pt x="4229" y="0"/>
                  </a:lnTo>
                  <a:close/>
                </a:path>
              </a:pathLst>
            </a:custGeom>
            <a:solidFill>
              <a:srgbClr val="000000"/>
            </a:solidFill>
          </p:spPr>
          <p:txBody>
            <a:bodyPr wrap="square" lIns="0" tIns="0" rIns="0" bIns="0" rtlCol="0"/>
            <a:lstStyle/>
            <a:p>
              <a:endParaRPr/>
            </a:p>
          </p:txBody>
        </p:sp>
        <p:sp>
          <p:nvSpPr>
            <p:cNvPr id="164" name="object 164"/>
            <p:cNvSpPr/>
            <p:nvPr/>
          </p:nvSpPr>
          <p:spPr>
            <a:xfrm>
              <a:off x="7769649" y="1719296"/>
              <a:ext cx="0" cy="104775"/>
            </a:xfrm>
            <a:custGeom>
              <a:avLst/>
              <a:gdLst/>
              <a:ahLst/>
              <a:cxnLst/>
              <a:rect l="l" t="t" r="r" b="b"/>
              <a:pathLst>
                <a:path h="104775">
                  <a:moveTo>
                    <a:pt x="0" y="0"/>
                  </a:moveTo>
                  <a:lnTo>
                    <a:pt x="0" y="104206"/>
                  </a:lnTo>
                </a:path>
              </a:pathLst>
            </a:custGeom>
            <a:ln w="3175">
              <a:solidFill>
                <a:srgbClr val="000000"/>
              </a:solidFill>
            </a:ln>
          </p:spPr>
          <p:txBody>
            <a:bodyPr wrap="square" lIns="0" tIns="0" rIns="0" bIns="0" rtlCol="0"/>
            <a:lstStyle/>
            <a:p>
              <a:endParaRPr/>
            </a:p>
          </p:txBody>
        </p:sp>
        <p:sp>
          <p:nvSpPr>
            <p:cNvPr id="165" name="object 165"/>
            <p:cNvSpPr/>
            <p:nvPr/>
          </p:nvSpPr>
          <p:spPr>
            <a:xfrm>
              <a:off x="7769648" y="1719298"/>
              <a:ext cx="4445" cy="104775"/>
            </a:xfrm>
            <a:custGeom>
              <a:avLst/>
              <a:gdLst/>
              <a:ahLst/>
              <a:cxnLst/>
              <a:rect l="l" t="t" r="r" b="b"/>
              <a:pathLst>
                <a:path w="4445" h="104775">
                  <a:moveTo>
                    <a:pt x="4226" y="104206"/>
                  </a:moveTo>
                  <a:lnTo>
                    <a:pt x="0" y="104206"/>
                  </a:lnTo>
                  <a:lnTo>
                    <a:pt x="0" y="0"/>
                  </a:lnTo>
                  <a:lnTo>
                    <a:pt x="4226" y="0"/>
                  </a:lnTo>
                  <a:lnTo>
                    <a:pt x="4226" y="104206"/>
                  </a:lnTo>
                  <a:close/>
                </a:path>
              </a:pathLst>
            </a:custGeom>
            <a:solidFill>
              <a:srgbClr val="000000"/>
            </a:solidFill>
          </p:spPr>
          <p:txBody>
            <a:bodyPr wrap="square" lIns="0" tIns="0" rIns="0" bIns="0" rtlCol="0"/>
            <a:lstStyle/>
            <a:p>
              <a:endParaRPr/>
            </a:p>
          </p:txBody>
        </p:sp>
        <p:sp>
          <p:nvSpPr>
            <p:cNvPr id="166" name="object 166"/>
            <p:cNvSpPr/>
            <p:nvPr/>
          </p:nvSpPr>
          <p:spPr>
            <a:xfrm>
              <a:off x="8188054" y="4161888"/>
              <a:ext cx="0" cy="763270"/>
            </a:xfrm>
            <a:custGeom>
              <a:avLst/>
              <a:gdLst/>
              <a:ahLst/>
              <a:cxnLst/>
              <a:rect l="l" t="t" r="r" b="b"/>
              <a:pathLst>
                <a:path h="763270">
                  <a:moveTo>
                    <a:pt x="0" y="489715"/>
                  </a:moveTo>
                  <a:lnTo>
                    <a:pt x="0" y="762788"/>
                  </a:lnTo>
                </a:path>
                <a:path h="763270">
                  <a:moveTo>
                    <a:pt x="0" y="0"/>
                  </a:moveTo>
                  <a:lnTo>
                    <a:pt x="0" y="256292"/>
                  </a:lnTo>
                </a:path>
              </a:pathLst>
            </a:custGeom>
            <a:ln w="3175">
              <a:solidFill>
                <a:srgbClr val="000000"/>
              </a:solidFill>
            </a:ln>
          </p:spPr>
          <p:txBody>
            <a:bodyPr wrap="square" lIns="0" tIns="0" rIns="0" bIns="0" rtlCol="0"/>
            <a:lstStyle/>
            <a:p>
              <a:endParaRPr/>
            </a:p>
          </p:txBody>
        </p:sp>
        <p:sp>
          <p:nvSpPr>
            <p:cNvPr id="167" name="object 167"/>
            <p:cNvSpPr/>
            <p:nvPr/>
          </p:nvSpPr>
          <p:spPr>
            <a:xfrm>
              <a:off x="8188045" y="4161891"/>
              <a:ext cx="4445" cy="763270"/>
            </a:xfrm>
            <a:custGeom>
              <a:avLst/>
              <a:gdLst/>
              <a:ahLst/>
              <a:cxnLst/>
              <a:rect l="l" t="t" r="r" b="b"/>
              <a:pathLst>
                <a:path w="4445" h="763270">
                  <a:moveTo>
                    <a:pt x="4229" y="489724"/>
                  </a:moveTo>
                  <a:lnTo>
                    <a:pt x="0" y="489724"/>
                  </a:lnTo>
                  <a:lnTo>
                    <a:pt x="0" y="762800"/>
                  </a:lnTo>
                  <a:lnTo>
                    <a:pt x="4229" y="762800"/>
                  </a:lnTo>
                  <a:lnTo>
                    <a:pt x="4229" y="489724"/>
                  </a:lnTo>
                  <a:close/>
                </a:path>
                <a:path w="4445" h="763270">
                  <a:moveTo>
                    <a:pt x="4229" y="0"/>
                  </a:moveTo>
                  <a:lnTo>
                    <a:pt x="0" y="0"/>
                  </a:lnTo>
                  <a:lnTo>
                    <a:pt x="0" y="256298"/>
                  </a:lnTo>
                  <a:lnTo>
                    <a:pt x="4229" y="256298"/>
                  </a:lnTo>
                  <a:lnTo>
                    <a:pt x="4229" y="0"/>
                  </a:lnTo>
                  <a:close/>
                </a:path>
              </a:pathLst>
            </a:custGeom>
            <a:solidFill>
              <a:srgbClr val="000000"/>
            </a:solidFill>
          </p:spPr>
          <p:txBody>
            <a:bodyPr wrap="square" lIns="0" tIns="0" rIns="0" bIns="0" rtlCol="0"/>
            <a:lstStyle/>
            <a:p>
              <a:endParaRPr/>
            </a:p>
          </p:txBody>
        </p:sp>
        <p:sp>
          <p:nvSpPr>
            <p:cNvPr id="168" name="object 168"/>
            <p:cNvSpPr/>
            <p:nvPr/>
          </p:nvSpPr>
          <p:spPr>
            <a:xfrm>
              <a:off x="8745927" y="4161889"/>
              <a:ext cx="0" cy="763270"/>
            </a:xfrm>
            <a:custGeom>
              <a:avLst/>
              <a:gdLst/>
              <a:ahLst/>
              <a:cxnLst/>
              <a:rect l="l" t="t" r="r" b="b"/>
              <a:pathLst>
                <a:path h="763270">
                  <a:moveTo>
                    <a:pt x="0" y="489714"/>
                  </a:moveTo>
                  <a:lnTo>
                    <a:pt x="0" y="762788"/>
                  </a:lnTo>
                </a:path>
                <a:path h="763270">
                  <a:moveTo>
                    <a:pt x="0" y="0"/>
                  </a:moveTo>
                  <a:lnTo>
                    <a:pt x="0" y="256291"/>
                  </a:lnTo>
                </a:path>
              </a:pathLst>
            </a:custGeom>
            <a:ln w="3175">
              <a:solidFill>
                <a:srgbClr val="000000"/>
              </a:solidFill>
            </a:ln>
          </p:spPr>
          <p:txBody>
            <a:bodyPr wrap="square" lIns="0" tIns="0" rIns="0" bIns="0" rtlCol="0"/>
            <a:lstStyle/>
            <a:p>
              <a:endParaRPr/>
            </a:p>
          </p:txBody>
        </p:sp>
        <p:sp>
          <p:nvSpPr>
            <p:cNvPr id="169" name="object 169"/>
            <p:cNvSpPr/>
            <p:nvPr/>
          </p:nvSpPr>
          <p:spPr>
            <a:xfrm>
              <a:off x="8745918" y="4161891"/>
              <a:ext cx="4445" cy="763270"/>
            </a:xfrm>
            <a:custGeom>
              <a:avLst/>
              <a:gdLst/>
              <a:ahLst/>
              <a:cxnLst/>
              <a:rect l="l" t="t" r="r" b="b"/>
              <a:pathLst>
                <a:path w="4445" h="763270">
                  <a:moveTo>
                    <a:pt x="4229" y="489724"/>
                  </a:moveTo>
                  <a:lnTo>
                    <a:pt x="0" y="489724"/>
                  </a:lnTo>
                  <a:lnTo>
                    <a:pt x="0" y="762800"/>
                  </a:lnTo>
                  <a:lnTo>
                    <a:pt x="4229" y="762800"/>
                  </a:lnTo>
                  <a:lnTo>
                    <a:pt x="4229" y="489724"/>
                  </a:lnTo>
                  <a:close/>
                </a:path>
                <a:path w="4445" h="763270">
                  <a:moveTo>
                    <a:pt x="4229" y="0"/>
                  </a:moveTo>
                  <a:lnTo>
                    <a:pt x="0" y="0"/>
                  </a:lnTo>
                  <a:lnTo>
                    <a:pt x="0" y="256298"/>
                  </a:lnTo>
                  <a:lnTo>
                    <a:pt x="4229" y="256298"/>
                  </a:lnTo>
                  <a:lnTo>
                    <a:pt x="4229" y="0"/>
                  </a:lnTo>
                  <a:close/>
                </a:path>
              </a:pathLst>
            </a:custGeom>
            <a:solidFill>
              <a:srgbClr val="000000"/>
            </a:solidFill>
          </p:spPr>
          <p:txBody>
            <a:bodyPr wrap="square" lIns="0" tIns="0" rIns="0" bIns="0" rtlCol="0"/>
            <a:lstStyle/>
            <a:p>
              <a:endParaRPr/>
            </a:p>
          </p:txBody>
        </p:sp>
        <p:sp>
          <p:nvSpPr>
            <p:cNvPr id="170" name="object 170"/>
            <p:cNvSpPr/>
            <p:nvPr/>
          </p:nvSpPr>
          <p:spPr>
            <a:xfrm>
              <a:off x="9303801" y="4161890"/>
              <a:ext cx="0" cy="763270"/>
            </a:xfrm>
            <a:custGeom>
              <a:avLst/>
              <a:gdLst/>
              <a:ahLst/>
              <a:cxnLst/>
              <a:rect l="l" t="t" r="r" b="b"/>
              <a:pathLst>
                <a:path h="763270">
                  <a:moveTo>
                    <a:pt x="0" y="0"/>
                  </a:moveTo>
                  <a:lnTo>
                    <a:pt x="0" y="762788"/>
                  </a:lnTo>
                </a:path>
              </a:pathLst>
            </a:custGeom>
            <a:ln w="3175">
              <a:solidFill>
                <a:srgbClr val="000000"/>
              </a:solidFill>
            </a:ln>
          </p:spPr>
          <p:txBody>
            <a:bodyPr wrap="square" lIns="0" tIns="0" rIns="0" bIns="0" rtlCol="0"/>
            <a:lstStyle/>
            <a:p>
              <a:endParaRPr/>
            </a:p>
          </p:txBody>
        </p:sp>
        <p:sp>
          <p:nvSpPr>
            <p:cNvPr id="171" name="object 171"/>
            <p:cNvSpPr/>
            <p:nvPr/>
          </p:nvSpPr>
          <p:spPr>
            <a:xfrm>
              <a:off x="9303801" y="4161891"/>
              <a:ext cx="4445" cy="763270"/>
            </a:xfrm>
            <a:custGeom>
              <a:avLst/>
              <a:gdLst/>
              <a:ahLst/>
              <a:cxnLst/>
              <a:rect l="l" t="t" r="r" b="b"/>
              <a:pathLst>
                <a:path w="4445" h="763270">
                  <a:moveTo>
                    <a:pt x="4226" y="762792"/>
                  </a:moveTo>
                  <a:lnTo>
                    <a:pt x="0" y="762792"/>
                  </a:lnTo>
                  <a:lnTo>
                    <a:pt x="0" y="0"/>
                  </a:lnTo>
                  <a:lnTo>
                    <a:pt x="4226" y="0"/>
                  </a:lnTo>
                  <a:lnTo>
                    <a:pt x="4226" y="762792"/>
                  </a:lnTo>
                  <a:close/>
                </a:path>
              </a:pathLst>
            </a:custGeom>
            <a:solidFill>
              <a:srgbClr val="000000"/>
            </a:solidFill>
          </p:spPr>
          <p:txBody>
            <a:bodyPr wrap="square" lIns="0" tIns="0" rIns="0" bIns="0" rtlCol="0"/>
            <a:lstStyle/>
            <a:p>
              <a:endParaRPr/>
            </a:p>
          </p:txBody>
        </p:sp>
        <p:sp>
          <p:nvSpPr>
            <p:cNvPr id="172" name="object 172"/>
            <p:cNvSpPr/>
            <p:nvPr/>
          </p:nvSpPr>
          <p:spPr>
            <a:xfrm>
              <a:off x="9861676" y="4161891"/>
              <a:ext cx="0" cy="763270"/>
            </a:xfrm>
            <a:custGeom>
              <a:avLst/>
              <a:gdLst/>
              <a:ahLst/>
              <a:cxnLst/>
              <a:rect l="l" t="t" r="r" b="b"/>
              <a:pathLst>
                <a:path h="763270">
                  <a:moveTo>
                    <a:pt x="0" y="0"/>
                  </a:moveTo>
                  <a:lnTo>
                    <a:pt x="0" y="762788"/>
                  </a:lnTo>
                </a:path>
              </a:pathLst>
            </a:custGeom>
            <a:ln w="3175">
              <a:solidFill>
                <a:srgbClr val="000000"/>
              </a:solidFill>
            </a:ln>
          </p:spPr>
          <p:txBody>
            <a:bodyPr wrap="square" lIns="0" tIns="0" rIns="0" bIns="0" rtlCol="0"/>
            <a:lstStyle/>
            <a:p>
              <a:endParaRPr/>
            </a:p>
          </p:txBody>
        </p:sp>
        <p:sp>
          <p:nvSpPr>
            <p:cNvPr id="173" name="object 173"/>
            <p:cNvSpPr/>
            <p:nvPr/>
          </p:nvSpPr>
          <p:spPr>
            <a:xfrm>
              <a:off x="2605087" y="4161904"/>
              <a:ext cx="7818755" cy="1538605"/>
            </a:xfrm>
            <a:custGeom>
              <a:avLst/>
              <a:gdLst/>
              <a:ahLst/>
              <a:cxnLst/>
              <a:rect l="l" t="t" r="r" b="b"/>
              <a:pathLst>
                <a:path w="7818755" h="1538604">
                  <a:moveTo>
                    <a:pt x="8458" y="775284"/>
                  </a:moveTo>
                  <a:lnTo>
                    <a:pt x="0" y="775284"/>
                  </a:lnTo>
                  <a:lnTo>
                    <a:pt x="0" y="1538071"/>
                  </a:lnTo>
                  <a:lnTo>
                    <a:pt x="8458" y="1538071"/>
                  </a:lnTo>
                  <a:lnTo>
                    <a:pt x="8458" y="775284"/>
                  </a:lnTo>
                  <a:close/>
                </a:path>
                <a:path w="7818755" h="1538604">
                  <a:moveTo>
                    <a:pt x="7260806" y="0"/>
                  </a:moveTo>
                  <a:lnTo>
                    <a:pt x="7256577" y="0"/>
                  </a:lnTo>
                  <a:lnTo>
                    <a:pt x="7256577" y="762787"/>
                  </a:lnTo>
                  <a:lnTo>
                    <a:pt x="7260806" y="762787"/>
                  </a:lnTo>
                  <a:lnTo>
                    <a:pt x="7260806" y="0"/>
                  </a:lnTo>
                  <a:close/>
                </a:path>
                <a:path w="7818755" h="1538604">
                  <a:moveTo>
                    <a:pt x="7818653" y="0"/>
                  </a:moveTo>
                  <a:lnTo>
                    <a:pt x="7810233" y="0"/>
                  </a:lnTo>
                  <a:lnTo>
                    <a:pt x="7810233" y="762787"/>
                  </a:lnTo>
                  <a:lnTo>
                    <a:pt x="7818653" y="762787"/>
                  </a:lnTo>
                  <a:lnTo>
                    <a:pt x="7818653" y="0"/>
                  </a:lnTo>
                  <a:close/>
                </a:path>
              </a:pathLst>
            </a:custGeom>
            <a:solidFill>
              <a:srgbClr val="000000"/>
            </a:solidFill>
          </p:spPr>
          <p:txBody>
            <a:bodyPr wrap="square" lIns="0" tIns="0" rIns="0" bIns="0" rtlCol="0"/>
            <a:lstStyle/>
            <a:p>
              <a:endParaRPr/>
            </a:p>
          </p:txBody>
        </p:sp>
        <p:sp>
          <p:nvSpPr>
            <p:cNvPr id="174" name="object 174"/>
            <p:cNvSpPr/>
            <p:nvPr/>
          </p:nvSpPr>
          <p:spPr>
            <a:xfrm>
              <a:off x="3167196" y="4937186"/>
              <a:ext cx="0" cy="763270"/>
            </a:xfrm>
            <a:custGeom>
              <a:avLst/>
              <a:gdLst/>
              <a:ahLst/>
              <a:cxnLst/>
              <a:rect l="l" t="t" r="r" b="b"/>
              <a:pathLst>
                <a:path h="763270">
                  <a:moveTo>
                    <a:pt x="0" y="456363"/>
                  </a:moveTo>
                  <a:lnTo>
                    <a:pt x="0" y="762788"/>
                  </a:lnTo>
                </a:path>
                <a:path h="763270">
                  <a:moveTo>
                    <a:pt x="0" y="0"/>
                  </a:moveTo>
                  <a:lnTo>
                    <a:pt x="0" y="252120"/>
                  </a:lnTo>
                </a:path>
              </a:pathLst>
            </a:custGeom>
            <a:ln w="3175">
              <a:solidFill>
                <a:srgbClr val="000000"/>
              </a:solidFill>
            </a:ln>
          </p:spPr>
          <p:txBody>
            <a:bodyPr wrap="square" lIns="0" tIns="0" rIns="0" bIns="0" rtlCol="0"/>
            <a:lstStyle/>
            <a:p>
              <a:endParaRPr/>
            </a:p>
          </p:txBody>
        </p:sp>
        <p:sp>
          <p:nvSpPr>
            <p:cNvPr id="175" name="object 175"/>
            <p:cNvSpPr/>
            <p:nvPr/>
          </p:nvSpPr>
          <p:spPr>
            <a:xfrm>
              <a:off x="3167189" y="4937188"/>
              <a:ext cx="4445" cy="763270"/>
            </a:xfrm>
            <a:custGeom>
              <a:avLst/>
              <a:gdLst/>
              <a:ahLst/>
              <a:cxnLst/>
              <a:rect l="l" t="t" r="r" b="b"/>
              <a:pathLst>
                <a:path w="4444" h="763270">
                  <a:moveTo>
                    <a:pt x="4229" y="456361"/>
                  </a:moveTo>
                  <a:lnTo>
                    <a:pt x="0" y="456361"/>
                  </a:lnTo>
                  <a:lnTo>
                    <a:pt x="0" y="762800"/>
                  </a:lnTo>
                  <a:lnTo>
                    <a:pt x="4229" y="762800"/>
                  </a:lnTo>
                  <a:lnTo>
                    <a:pt x="4229" y="456361"/>
                  </a:lnTo>
                  <a:close/>
                </a:path>
                <a:path w="4444" h="763270">
                  <a:moveTo>
                    <a:pt x="4229" y="0"/>
                  </a:moveTo>
                  <a:lnTo>
                    <a:pt x="0" y="0"/>
                  </a:lnTo>
                  <a:lnTo>
                    <a:pt x="0" y="252120"/>
                  </a:lnTo>
                  <a:lnTo>
                    <a:pt x="4229" y="252120"/>
                  </a:lnTo>
                  <a:lnTo>
                    <a:pt x="4229" y="0"/>
                  </a:lnTo>
                  <a:close/>
                </a:path>
              </a:pathLst>
            </a:custGeom>
            <a:solidFill>
              <a:srgbClr val="000000"/>
            </a:solidFill>
          </p:spPr>
          <p:txBody>
            <a:bodyPr wrap="square" lIns="0" tIns="0" rIns="0" bIns="0" rtlCol="0"/>
            <a:lstStyle/>
            <a:p>
              <a:endParaRPr/>
            </a:p>
          </p:txBody>
        </p:sp>
        <p:sp>
          <p:nvSpPr>
            <p:cNvPr id="176" name="object 176"/>
            <p:cNvSpPr/>
            <p:nvPr/>
          </p:nvSpPr>
          <p:spPr>
            <a:xfrm>
              <a:off x="3725069" y="4937187"/>
              <a:ext cx="0" cy="763270"/>
            </a:xfrm>
            <a:custGeom>
              <a:avLst/>
              <a:gdLst/>
              <a:ahLst/>
              <a:cxnLst/>
              <a:rect l="l" t="t" r="r" b="b"/>
              <a:pathLst>
                <a:path h="763270">
                  <a:moveTo>
                    <a:pt x="0" y="456362"/>
                  </a:moveTo>
                  <a:lnTo>
                    <a:pt x="0" y="762788"/>
                  </a:lnTo>
                </a:path>
                <a:path h="763270">
                  <a:moveTo>
                    <a:pt x="0" y="0"/>
                  </a:moveTo>
                  <a:lnTo>
                    <a:pt x="0" y="252119"/>
                  </a:lnTo>
                </a:path>
              </a:pathLst>
            </a:custGeom>
            <a:ln w="3175">
              <a:solidFill>
                <a:srgbClr val="000000"/>
              </a:solidFill>
            </a:ln>
          </p:spPr>
          <p:txBody>
            <a:bodyPr wrap="square" lIns="0" tIns="0" rIns="0" bIns="0" rtlCol="0"/>
            <a:lstStyle/>
            <a:p>
              <a:endParaRPr/>
            </a:p>
          </p:txBody>
        </p:sp>
        <p:sp>
          <p:nvSpPr>
            <p:cNvPr id="177" name="object 177"/>
            <p:cNvSpPr/>
            <p:nvPr/>
          </p:nvSpPr>
          <p:spPr>
            <a:xfrm>
              <a:off x="3725062" y="4937188"/>
              <a:ext cx="4445" cy="763270"/>
            </a:xfrm>
            <a:custGeom>
              <a:avLst/>
              <a:gdLst/>
              <a:ahLst/>
              <a:cxnLst/>
              <a:rect l="l" t="t" r="r" b="b"/>
              <a:pathLst>
                <a:path w="4445" h="763270">
                  <a:moveTo>
                    <a:pt x="4229" y="456361"/>
                  </a:moveTo>
                  <a:lnTo>
                    <a:pt x="0" y="456361"/>
                  </a:lnTo>
                  <a:lnTo>
                    <a:pt x="0" y="762800"/>
                  </a:lnTo>
                  <a:lnTo>
                    <a:pt x="4229" y="762800"/>
                  </a:lnTo>
                  <a:lnTo>
                    <a:pt x="4229" y="456361"/>
                  </a:lnTo>
                  <a:close/>
                </a:path>
                <a:path w="4445" h="763270">
                  <a:moveTo>
                    <a:pt x="4229" y="0"/>
                  </a:moveTo>
                  <a:lnTo>
                    <a:pt x="0" y="0"/>
                  </a:lnTo>
                  <a:lnTo>
                    <a:pt x="0" y="252120"/>
                  </a:lnTo>
                  <a:lnTo>
                    <a:pt x="4229" y="252120"/>
                  </a:lnTo>
                  <a:lnTo>
                    <a:pt x="4229" y="0"/>
                  </a:lnTo>
                  <a:close/>
                </a:path>
              </a:pathLst>
            </a:custGeom>
            <a:solidFill>
              <a:srgbClr val="000000"/>
            </a:solidFill>
          </p:spPr>
          <p:txBody>
            <a:bodyPr wrap="square" lIns="0" tIns="0" rIns="0" bIns="0" rtlCol="0"/>
            <a:lstStyle/>
            <a:p>
              <a:endParaRPr/>
            </a:p>
          </p:txBody>
        </p:sp>
        <p:sp>
          <p:nvSpPr>
            <p:cNvPr id="178" name="object 178"/>
            <p:cNvSpPr/>
            <p:nvPr/>
          </p:nvSpPr>
          <p:spPr>
            <a:xfrm>
              <a:off x="4282943" y="4937187"/>
              <a:ext cx="0" cy="763270"/>
            </a:xfrm>
            <a:custGeom>
              <a:avLst/>
              <a:gdLst/>
              <a:ahLst/>
              <a:cxnLst/>
              <a:rect l="l" t="t" r="r" b="b"/>
              <a:pathLst>
                <a:path h="763270">
                  <a:moveTo>
                    <a:pt x="0" y="456361"/>
                  </a:moveTo>
                  <a:lnTo>
                    <a:pt x="0" y="762788"/>
                  </a:lnTo>
                </a:path>
                <a:path h="763270">
                  <a:moveTo>
                    <a:pt x="0" y="0"/>
                  </a:moveTo>
                  <a:lnTo>
                    <a:pt x="0" y="252118"/>
                  </a:lnTo>
                </a:path>
              </a:pathLst>
            </a:custGeom>
            <a:ln w="3175">
              <a:solidFill>
                <a:srgbClr val="000000"/>
              </a:solidFill>
            </a:ln>
          </p:spPr>
          <p:txBody>
            <a:bodyPr wrap="square" lIns="0" tIns="0" rIns="0" bIns="0" rtlCol="0"/>
            <a:lstStyle/>
            <a:p>
              <a:endParaRPr/>
            </a:p>
          </p:txBody>
        </p:sp>
        <p:sp>
          <p:nvSpPr>
            <p:cNvPr id="179" name="object 179"/>
            <p:cNvSpPr/>
            <p:nvPr/>
          </p:nvSpPr>
          <p:spPr>
            <a:xfrm>
              <a:off x="4282935" y="4937200"/>
              <a:ext cx="4445" cy="763270"/>
            </a:xfrm>
            <a:custGeom>
              <a:avLst/>
              <a:gdLst/>
              <a:ahLst/>
              <a:cxnLst/>
              <a:rect l="l" t="t" r="r" b="b"/>
              <a:pathLst>
                <a:path w="4445" h="763270">
                  <a:moveTo>
                    <a:pt x="4229" y="456349"/>
                  </a:moveTo>
                  <a:lnTo>
                    <a:pt x="0" y="456349"/>
                  </a:lnTo>
                  <a:lnTo>
                    <a:pt x="0" y="762787"/>
                  </a:lnTo>
                  <a:lnTo>
                    <a:pt x="4229" y="762787"/>
                  </a:lnTo>
                  <a:lnTo>
                    <a:pt x="4229" y="456349"/>
                  </a:lnTo>
                  <a:close/>
                </a:path>
                <a:path w="4445" h="763270">
                  <a:moveTo>
                    <a:pt x="4229" y="0"/>
                  </a:moveTo>
                  <a:lnTo>
                    <a:pt x="0" y="0"/>
                  </a:lnTo>
                  <a:lnTo>
                    <a:pt x="0" y="252107"/>
                  </a:lnTo>
                  <a:lnTo>
                    <a:pt x="4229" y="252107"/>
                  </a:lnTo>
                  <a:lnTo>
                    <a:pt x="4229" y="0"/>
                  </a:lnTo>
                  <a:close/>
                </a:path>
              </a:pathLst>
            </a:custGeom>
            <a:solidFill>
              <a:srgbClr val="000000"/>
            </a:solidFill>
          </p:spPr>
          <p:txBody>
            <a:bodyPr wrap="square" lIns="0" tIns="0" rIns="0" bIns="0" rtlCol="0"/>
            <a:lstStyle/>
            <a:p>
              <a:endParaRPr/>
            </a:p>
          </p:txBody>
        </p:sp>
        <p:sp>
          <p:nvSpPr>
            <p:cNvPr id="180" name="object 180"/>
            <p:cNvSpPr/>
            <p:nvPr/>
          </p:nvSpPr>
          <p:spPr>
            <a:xfrm>
              <a:off x="4840817" y="4937188"/>
              <a:ext cx="0" cy="763270"/>
            </a:xfrm>
            <a:custGeom>
              <a:avLst/>
              <a:gdLst/>
              <a:ahLst/>
              <a:cxnLst/>
              <a:rect l="l" t="t" r="r" b="b"/>
              <a:pathLst>
                <a:path h="763270">
                  <a:moveTo>
                    <a:pt x="0" y="0"/>
                  </a:moveTo>
                  <a:lnTo>
                    <a:pt x="0" y="762788"/>
                  </a:lnTo>
                </a:path>
              </a:pathLst>
            </a:custGeom>
            <a:ln w="3175">
              <a:solidFill>
                <a:srgbClr val="000000"/>
              </a:solidFill>
            </a:ln>
          </p:spPr>
          <p:txBody>
            <a:bodyPr wrap="square" lIns="0" tIns="0" rIns="0" bIns="0" rtlCol="0"/>
            <a:lstStyle/>
            <a:p>
              <a:endParaRPr/>
            </a:p>
          </p:txBody>
        </p:sp>
        <p:sp>
          <p:nvSpPr>
            <p:cNvPr id="181" name="object 181"/>
            <p:cNvSpPr/>
            <p:nvPr/>
          </p:nvSpPr>
          <p:spPr>
            <a:xfrm>
              <a:off x="4840816" y="4937189"/>
              <a:ext cx="4445" cy="763270"/>
            </a:xfrm>
            <a:custGeom>
              <a:avLst/>
              <a:gdLst/>
              <a:ahLst/>
              <a:cxnLst/>
              <a:rect l="l" t="t" r="r" b="b"/>
              <a:pathLst>
                <a:path w="4445" h="763270">
                  <a:moveTo>
                    <a:pt x="4226" y="762788"/>
                  </a:moveTo>
                  <a:lnTo>
                    <a:pt x="0" y="762788"/>
                  </a:lnTo>
                  <a:lnTo>
                    <a:pt x="0" y="0"/>
                  </a:lnTo>
                  <a:lnTo>
                    <a:pt x="4226" y="0"/>
                  </a:lnTo>
                  <a:lnTo>
                    <a:pt x="4226" y="762788"/>
                  </a:lnTo>
                  <a:close/>
                </a:path>
              </a:pathLst>
            </a:custGeom>
            <a:solidFill>
              <a:srgbClr val="000000"/>
            </a:solidFill>
          </p:spPr>
          <p:txBody>
            <a:bodyPr wrap="square" lIns="0" tIns="0" rIns="0" bIns="0" rtlCol="0"/>
            <a:lstStyle/>
            <a:p>
              <a:endParaRPr/>
            </a:p>
          </p:txBody>
        </p:sp>
        <p:sp>
          <p:nvSpPr>
            <p:cNvPr id="182" name="object 182"/>
            <p:cNvSpPr/>
            <p:nvPr/>
          </p:nvSpPr>
          <p:spPr>
            <a:xfrm>
              <a:off x="5394468" y="4937190"/>
              <a:ext cx="12700" cy="763270"/>
            </a:xfrm>
            <a:custGeom>
              <a:avLst/>
              <a:gdLst/>
              <a:ahLst/>
              <a:cxnLst/>
              <a:rect l="l" t="t" r="r" b="b"/>
              <a:pathLst>
                <a:path w="12700" h="763270">
                  <a:moveTo>
                    <a:pt x="12678" y="762788"/>
                  </a:moveTo>
                  <a:lnTo>
                    <a:pt x="0" y="762788"/>
                  </a:lnTo>
                  <a:lnTo>
                    <a:pt x="0" y="0"/>
                  </a:lnTo>
                  <a:lnTo>
                    <a:pt x="12678" y="0"/>
                  </a:lnTo>
                  <a:lnTo>
                    <a:pt x="12678" y="762788"/>
                  </a:lnTo>
                  <a:close/>
                </a:path>
              </a:pathLst>
            </a:custGeom>
            <a:solidFill>
              <a:srgbClr val="FF0000"/>
            </a:solidFill>
          </p:spPr>
          <p:txBody>
            <a:bodyPr wrap="square" lIns="0" tIns="0" rIns="0" bIns="0" rtlCol="0"/>
            <a:lstStyle/>
            <a:p>
              <a:endParaRPr/>
            </a:p>
          </p:txBody>
        </p:sp>
        <p:sp>
          <p:nvSpPr>
            <p:cNvPr id="183" name="object 183"/>
            <p:cNvSpPr/>
            <p:nvPr/>
          </p:nvSpPr>
          <p:spPr>
            <a:xfrm>
              <a:off x="5677628" y="1719305"/>
              <a:ext cx="0" cy="104775"/>
            </a:xfrm>
            <a:custGeom>
              <a:avLst/>
              <a:gdLst/>
              <a:ahLst/>
              <a:cxnLst/>
              <a:rect l="l" t="t" r="r" b="b"/>
              <a:pathLst>
                <a:path h="104775">
                  <a:moveTo>
                    <a:pt x="0" y="0"/>
                  </a:moveTo>
                  <a:lnTo>
                    <a:pt x="0" y="104206"/>
                  </a:lnTo>
                </a:path>
              </a:pathLst>
            </a:custGeom>
            <a:ln w="3175">
              <a:solidFill>
                <a:srgbClr val="000000"/>
              </a:solidFill>
            </a:ln>
          </p:spPr>
          <p:txBody>
            <a:bodyPr wrap="square" lIns="0" tIns="0" rIns="0" bIns="0" rtlCol="0"/>
            <a:lstStyle/>
            <a:p>
              <a:endParaRPr/>
            </a:p>
          </p:txBody>
        </p:sp>
        <p:sp>
          <p:nvSpPr>
            <p:cNvPr id="184" name="object 184"/>
            <p:cNvSpPr/>
            <p:nvPr/>
          </p:nvSpPr>
          <p:spPr>
            <a:xfrm>
              <a:off x="5677627" y="1719306"/>
              <a:ext cx="4445" cy="104775"/>
            </a:xfrm>
            <a:custGeom>
              <a:avLst/>
              <a:gdLst/>
              <a:ahLst/>
              <a:cxnLst/>
              <a:rect l="l" t="t" r="r" b="b"/>
              <a:pathLst>
                <a:path w="4445" h="104775">
                  <a:moveTo>
                    <a:pt x="4226" y="104206"/>
                  </a:moveTo>
                  <a:lnTo>
                    <a:pt x="0" y="104206"/>
                  </a:lnTo>
                  <a:lnTo>
                    <a:pt x="0" y="0"/>
                  </a:lnTo>
                  <a:lnTo>
                    <a:pt x="4226" y="0"/>
                  </a:lnTo>
                  <a:lnTo>
                    <a:pt x="4226" y="104206"/>
                  </a:lnTo>
                  <a:close/>
                </a:path>
              </a:pathLst>
            </a:custGeom>
            <a:solidFill>
              <a:srgbClr val="000000"/>
            </a:solidFill>
          </p:spPr>
          <p:txBody>
            <a:bodyPr wrap="square" lIns="0" tIns="0" rIns="0" bIns="0" rtlCol="0"/>
            <a:lstStyle/>
            <a:p>
              <a:endParaRPr/>
            </a:p>
          </p:txBody>
        </p:sp>
        <p:sp>
          <p:nvSpPr>
            <p:cNvPr id="185" name="object 185"/>
            <p:cNvSpPr/>
            <p:nvPr/>
          </p:nvSpPr>
          <p:spPr>
            <a:xfrm>
              <a:off x="5956565" y="4937190"/>
              <a:ext cx="0" cy="763270"/>
            </a:xfrm>
            <a:custGeom>
              <a:avLst/>
              <a:gdLst/>
              <a:ahLst/>
              <a:cxnLst/>
              <a:rect l="l" t="t" r="r" b="b"/>
              <a:pathLst>
                <a:path h="763270">
                  <a:moveTo>
                    <a:pt x="0" y="456360"/>
                  </a:moveTo>
                  <a:lnTo>
                    <a:pt x="0" y="762788"/>
                  </a:lnTo>
                </a:path>
                <a:path h="763270">
                  <a:moveTo>
                    <a:pt x="0" y="0"/>
                  </a:moveTo>
                  <a:lnTo>
                    <a:pt x="0" y="277125"/>
                  </a:lnTo>
                </a:path>
              </a:pathLst>
            </a:custGeom>
            <a:ln w="3175">
              <a:solidFill>
                <a:srgbClr val="000000"/>
              </a:solidFill>
            </a:ln>
          </p:spPr>
          <p:txBody>
            <a:bodyPr wrap="square" lIns="0" tIns="0" rIns="0" bIns="0" rtlCol="0"/>
            <a:lstStyle/>
            <a:p>
              <a:endParaRPr/>
            </a:p>
          </p:txBody>
        </p:sp>
        <p:sp>
          <p:nvSpPr>
            <p:cNvPr id="186" name="object 186"/>
            <p:cNvSpPr/>
            <p:nvPr/>
          </p:nvSpPr>
          <p:spPr>
            <a:xfrm>
              <a:off x="5956554" y="4937200"/>
              <a:ext cx="4445" cy="763270"/>
            </a:xfrm>
            <a:custGeom>
              <a:avLst/>
              <a:gdLst/>
              <a:ahLst/>
              <a:cxnLst/>
              <a:rect l="l" t="t" r="r" b="b"/>
              <a:pathLst>
                <a:path w="4445" h="763270">
                  <a:moveTo>
                    <a:pt x="4229" y="456361"/>
                  </a:moveTo>
                  <a:lnTo>
                    <a:pt x="0" y="456361"/>
                  </a:lnTo>
                  <a:lnTo>
                    <a:pt x="0" y="762787"/>
                  </a:lnTo>
                  <a:lnTo>
                    <a:pt x="4229" y="762787"/>
                  </a:lnTo>
                  <a:lnTo>
                    <a:pt x="4229" y="456361"/>
                  </a:lnTo>
                  <a:close/>
                </a:path>
                <a:path w="4445" h="763270">
                  <a:moveTo>
                    <a:pt x="4229" y="0"/>
                  </a:moveTo>
                  <a:lnTo>
                    <a:pt x="0" y="0"/>
                  </a:lnTo>
                  <a:lnTo>
                    <a:pt x="0" y="277126"/>
                  </a:lnTo>
                  <a:lnTo>
                    <a:pt x="4229" y="277126"/>
                  </a:lnTo>
                  <a:lnTo>
                    <a:pt x="4229" y="0"/>
                  </a:lnTo>
                  <a:close/>
                </a:path>
              </a:pathLst>
            </a:custGeom>
            <a:solidFill>
              <a:srgbClr val="000000"/>
            </a:solidFill>
          </p:spPr>
          <p:txBody>
            <a:bodyPr wrap="square" lIns="0" tIns="0" rIns="0" bIns="0" rtlCol="0"/>
            <a:lstStyle/>
            <a:p>
              <a:endParaRPr/>
            </a:p>
          </p:txBody>
        </p:sp>
        <p:sp>
          <p:nvSpPr>
            <p:cNvPr id="187" name="object 187"/>
            <p:cNvSpPr/>
            <p:nvPr/>
          </p:nvSpPr>
          <p:spPr>
            <a:xfrm>
              <a:off x="6514438" y="4937191"/>
              <a:ext cx="0" cy="763270"/>
            </a:xfrm>
            <a:custGeom>
              <a:avLst/>
              <a:gdLst/>
              <a:ahLst/>
              <a:cxnLst/>
              <a:rect l="l" t="t" r="r" b="b"/>
              <a:pathLst>
                <a:path h="763270">
                  <a:moveTo>
                    <a:pt x="0" y="456359"/>
                  </a:moveTo>
                  <a:lnTo>
                    <a:pt x="0" y="762788"/>
                  </a:lnTo>
                </a:path>
                <a:path h="763270">
                  <a:moveTo>
                    <a:pt x="0" y="0"/>
                  </a:moveTo>
                  <a:lnTo>
                    <a:pt x="0" y="277124"/>
                  </a:lnTo>
                </a:path>
              </a:pathLst>
            </a:custGeom>
            <a:ln w="3175">
              <a:solidFill>
                <a:srgbClr val="000000"/>
              </a:solidFill>
            </a:ln>
          </p:spPr>
          <p:txBody>
            <a:bodyPr wrap="square" lIns="0" tIns="0" rIns="0" bIns="0" rtlCol="0"/>
            <a:lstStyle/>
            <a:p>
              <a:endParaRPr/>
            </a:p>
          </p:txBody>
        </p:sp>
        <p:sp>
          <p:nvSpPr>
            <p:cNvPr id="188" name="object 188"/>
            <p:cNvSpPr/>
            <p:nvPr/>
          </p:nvSpPr>
          <p:spPr>
            <a:xfrm>
              <a:off x="6514426" y="4937200"/>
              <a:ext cx="4445" cy="763270"/>
            </a:xfrm>
            <a:custGeom>
              <a:avLst/>
              <a:gdLst/>
              <a:ahLst/>
              <a:cxnLst/>
              <a:rect l="l" t="t" r="r" b="b"/>
              <a:pathLst>
                <a:path w="4445" h="763270">
                  <a:moveTo>
                    <a:pt x="4229" y="456361"/>
                  </a:moveTo>
                  <a:lnTo>
                    <a:pt x="0" y="456361"/>
                  </a:lnTo>
                  <a:lnTo>
                    <a:pt x="0" y="762787"/>
                  </a:lnTo>
                  <a:lnTo>
                    <a:pt x="4229" y="762787"/>
                  </a:lnTo>
                  <a:lnTo>
                    <a:pt x="4229" y="456361"/>
                  </a:lnTo>
                  <a:close/>
                </a:path>
                <a:path w="4445" h="763270">
                  <a:moveTo>
                    <a:pt x="4229" y="0"/>
                  </a:moveTo>
                  <a:lnTo>
                    <a:pt x="0" y="0"/>
                  </a:lnTo>
                  <a:lnTo>
                    <a:pt x="0" y="277126"/>
                  </a:lnTo>
                  <a:lnTo>
                    <a:pt x="4229" y="277126"/>
                  </a:lnTo>
                  <a:lnTo>
                    <a:pt x="4229" y="0"/>
                  </a:lnTo>
                  <a:close/>
                </a:path>
              </a:pathLst>
            </a:custGeom>
            <a:solidFill>
              <a:srgbClr val="000000"/>
            </a:solidFill>
          </p:spPr>
          <p:txBody>
            <a:bodyPr wrap="square" lIns="0" tIns="0" rIns="0" bIns="0" rtlCol="0"/>
            <a:lstStyle/>
            <a:p>
              <a:endParaRPr/>
            </a:p>
          </p:txBody>
        </p:sp>
        <p:sp>
          <p:nvSpPr>
            <p:cNvPr id="189" name="object 189"/>
            <p:cNvSpPr/>
            <p:nvPr/>
          </p:nvSpPr>
          <p:spPr>
            <a:xfrm>
              <a:off x="7072313" y="4937192"/>
              <a:ext cx="0" cy="763270"/>
            </a:xfrm>
            <a:custGeom>
              <a:avLst/>
              <a:gdLst/>
              <a:ahLst/>
              <a:cxnLst/>
              <a:rect l="l" t="t" r="r" b="b"/>
              <a:pathLst>
                <a:path h="763270">
                  <a:moveTo>
                    <a:pt x="0" y="456359"/>
                  </a:moveTo>
                  <a:lnTo>
                    <a:pt x="0" y="762788"/>
                  </a:lnTo>
                </a:path>
                <a:path h="763270">
                  <a:moveTo>
                    <a:pt x="0" y="0"/>
                  </a:moveTo>
                  <a:lnTo>
                    <a:pt x="0" y="277123"/>
                  </a:lnTo>
                </a:path>
              </a:pathLst>
            </a:custGeom>
            <a:ln w="3175">
              <a:solidFill>
                <a:srgbClr val="000000"/>
              </a:solidFill>
            </a:ln>
          </p:spPr>
          <p:txBody>
            <a:bodyPr wrap="square" lIns="0" tIns="0" rIns="0" bIns="0" rtlCol="0"/>
            <a:lstStyle/>
            <a:p>
              <a:endParaRPr/>
            </a:p>
          </p:txBody>
        </p:sp>
        <p:sp>
          <p:nvSpPr>
            <p:cNvPr id="190" name="object 190"/>
            <p:cNvSpPr/>
            <p:nvPr/>
          </p:nvSpPr>
          <p:spPr>
            <a:xfrm>
              <a:off x="7072312" y="4937200"/>
              <a:ext cx="4445" cy="763270"/>
            </a:xfrm>
            <a:custGeom>
              <a:avLst/>
              <a:gdLst/>
              <a:ahLst/>
              <a:cxnLst/>
              <a:rect l="l" t="t" r="r" b="b"/>
              <a:pathLst>
                <a:path w="4445" h="763270">
                  <a:moveTo>
                    <a:pt x="4229" y="456361"/>
                  </a:moveTo>
                  <a:lnTo>
                    <a:pt x="0" y="456361"/>
                  </a:lnTo>
                  <a:lnTo>
                    <a:pt x="0" y="762787"/>
                  </a:lnTo>
                  <a:lnTo>
                    <a:pt x="4229" y="762787"/>
                  </a:lnTo>
                  <a:lnTo>
                    <a:pt x="4229" y="456361"/>
                  </a:lnTo>
                  <a:close/>
                </a:path>
                <a:path w="4445" h="763270">
                  <a:moveTo>
                    <a:pt x="4229" y="0"/>
                  </a:moveTo>
                  <a:lnTo>
                    <a:pt x="0" y="0"/>
                  </a:lnTo>
                  <a:lnTo>
                    <a:pt x="0" y="277126"/>
                  </a:lnTo>
                  <a:lnTo>
                    <a:pt x="4229" y="277126"/>
                  </a:lnTo>
                  <a:lnTo>
                    <a:pt x="4229" y="0"/>
                  </a:lnTo>
                  <a:close/>
                </a:path>
              </a:pathLst>
            </a:custGeom>
            <a:solidFill>
              <a:srgbClr val="000000"/>
            </a:solidFill>
          </p:spPr>
          <p:txBody>
            <a:bodyPr wrap="square" lIns="0" tIns="0" rIns="0" bIns="0" rtlCol="0"/>
            <a:lstStyle/>
            <a:p>
              <a:endParaRPr/>
            </a:p>
          </p:txBody>
        </p:sp>
        <p:sp>
          <p:nvSpPr>
            <p:cNvPr id="191" name="object 191"/>
            <p:cNvSpPr/>
            <p:nvPr/>
          </p:nvSpPr>
          <p:spPr>
            <a:xfrm>
              <a:off x="7630186" y="4937192"/>
              <a:ext cx="0" cy="763270"/>
            </a:xfrm>
            <a:custGeom>
              <a:avLst/>
              <a:gdLst/>
              <a:ahLst/>
              <a:cxnLst/>
              <a:rect l="l" t="t" r="r" b="b"/>
              <a:pathLst>
                <a:path h="763270">
                  <a:moveTo>
                    <a:pt x="0" y="456358"/>
                  </a:moveTo>
                  <a:lnTo>
                    <a:pt x="0" y="762788"/>
                  </a:lnTo>
                </a:path>
                <a:path h="763270">
                  <a:moveTo>
                    <a:pt x="0" y="0"/>
                  </a:moveTo>
                  <a:lnTo>
                    <a:pt x="0" y="277122"/>
                  </a:lnTo>
                </a:path>
              </a:pathLst>
            </a:custGeom>
            <a:ln w="3175">
              <a:solidFill>
                <a:srgbClr val="000000"/>
              </a:solidFill>
            </a:ln>
          </p:spPr>
          <p:txBody>
            <a:bodyPr wrap="square" lIns="0" tIns="0" rIns="0" bIns="0" rtlCol="0"/>
            <a:lstStyle/>
            <a:p>
              <a:endParaRPr/>
            </a:p>
          </p:txBody>
        </p:sp>
        <p:sp>
          <p:nvSpPr>
            <p:cNvPr id="192" name="object 192"/>
            <p:cNvSpPr/>
            <p:nvPr/>
          </p:nvSpPr>
          <p:spPr>
            <a:xfrm>
              <a:off x="7630185" y="4937200"/>
              <a:ext cx="4445" cy="763270"/>
            </a:xfrm>
            <a:custGeom>
              <a:avLst/>
              <a:gdLst/>
              <a:ahLst/>
              <a:cxnLst/>
              <a:rect l="l" t="t" r="r" b="b"/>
              <a:pathLst>
                <a:path w="4445" h="763270">
                  <a:moveTo>
                    <a:pt x="4216" y="456361"/>
                  </a:moveTo>
                  <a:lnTo>
                    <a:pt x="0" y="456361"/>
                  </a:lnTo>
                  <a:lnTo>
                    <a:pt x="0" y="762787"/>
                  </a:lnTo>
                  <a:lnTo>
                    <a:pt x="4216" y="762787"/>
                  </a:lnTo>
                  <a:lnTo>
                    <a:pt x="4216" y="456361"/>
                  </a:lnTo>
                  <a:close/>
                </a:path>
                <a:path w="4445" h="763270">
                  <a:moveTo>
                    <a:pt x="4216" y="0"/>
                  </a:moveTo>
                  <a:lnTo>
                    <a:pt x="0" y="0"/>
                  </a:lnTo>
                  <a:lnTo>
                    <a:pt x="0" y="277126"/>
                  </a:lnTo>
                  <a:lnTo>
                    <a:pt x="4216" y="277126"/>
                  </a:lnTo>
                  <a:lnTo>
                    <a:pt x="4216" y="0"/>
                  </a:lnTo>
                  <a:close/>
                </a:path>
              </a:pathLst>
            </a:custGeom>
            <a:solidFill>
              <a:srgbClr val="000000"/>
            </a:solidFill>
          </p:spPr>
          <p:txBody>
            <a:bodyPr wrap="square" lIns="0" tIns="0" rIns="0" bIns="0" rtlCol="0"/>
            <a:lstStyle/>
            <a:p>
              <a:endParaRPr/>
            </a:p>
          </p:txBody>
        </p:sp>
        <p:sp>
          <p:nvSpPr>
            <p:cNvPr id="193" name="object 193"/>
            <p:cNvSpPr/>
            <p:nvPr/>
          </p:nvSpPr>
          <p:spPr>
            <a:xfrm>
              <a:off x="8188060" y="4937193"/>
              <a:ext cx="0" cy="763270"/>
            </a:xfrm>
            <a:custGeom>
              <a:avLst/>
              <a:gdLst/>
              <a:ahLst/>
              <a:cxnLst/>
              <a:rect l="l" t="t" r="r" b="b"/>
              <a:pathLst>
                <a:path h="763270">
                  <a:moveTo>
                    <a:pt x="0" y="502209"/>
                  </a:moveTo>
                  <a:lnTo>
                    <a:pt x="0" y="762788"/>
                  </a:lnTo>
                </a:path>
                <a:path h="763270">
                  <a:moveTo>
                    <a:pt x="0" y="0"/>
                  </a:moveTo>
                  <a:lnTo>
                    <a:pt x="0" y="268785"/>
                  </a:lnTo>
                </a:path>
              </a:pathLst>
            </a:custGeom>
            <a:ln w="3175">
              <a:solidFill>
                <a:srgbClr val="000000"/>
              </a:solidFill>
            </a:ln>
          </p:spPr>
          <p:txBody>
            <a:bodyPr wrap="square" lIns="0" tIns="0" rIns="0" bIns="0" rtlCol="0"/>
            <a:lstStyle/>
            <a:p>
              <a:endParaRPr/>
            </a:p>
          </p:txBody>
        </p:sp>
        <p:sp>
          <p:nvSpPr>
            <p:cNvPr id="194" name="object 194"/>
            <p:cNvSpPr/>
            <p:nvPr/>
          </p:nvSpPr>
          <p:spPr>
            <a:xfrm>
              <a:off x="8188058" y="4937200"/>
              <a:ext cx="4445" cy="763270"/>
            </a:xfrm>
            <a:custGeom>
              <a:avLst/>
              <a:gdLst/>
              <a:ahLst/>
              <a:cxnLst/>
              <a:rect l="l" t="t" r="r" b="b"/>
              <a:pathLst>
                <a:path w="4445" h="763270">
                  <a:moveTo>
                    <a:pt x="4216" y="502208"/>
                  </a:moveTo>
                  <a:lnTo>
                    <a:pt x="0" y="502208"/>
                  </a:lnTo>
                  <a:lnTo>
                    <a:pt x="0" y="762787"/>
                  </a:lnTo>
                  <a:lnTo>
                    <a:pt x="4216" y="762787"/>
                  </a:lnTo>
                  <a:lnTo>
                    <a:pt x="4216" y="502208"/>
                  </a:lnTo>
                  <a:close/>
                </a:path>
                <a:path w="4445" h="763270">
                  <a:moveTo>
                    <a:pt x="4216" y="0"/>
                  </a:moveTo>
                  <a:lnTo>
                    <a:pt x="0" y="0"/>
                  </a:lnTo>
                  <a:lnTo>
                    <a:pt x="0" y="268782"/>
                  </a:lnTo>
                  <a:lnTo>
                    <a:pt x="4216" y="268782"/>
                  </a:lnTo>
                  <a:lnTo>
                    <a:pt x="4216" y="0"/>
                  </a:lnTo>
                  <a:close/>
                </a:path>
              </a:pathLst>
            </a:custGeom>
            <a:solidFill>
              <a:srgbClr val="000000"/>
            </a:solidFill>
          </p:spPr>
          <p:txBody>
            <a:bodyPr wrap="square" lIns="0" tIns="0" rIns="0" bIns="0" rtlCol="0"/>
            <a:lstStyle/>
            <a:p>
              <a:endParaRPr/>
            </a:p>
          </p:txBody>
        </p:sp>
        <p:sp>
          <p:nvSpPr>
            <p:cNvPr id="195" name="object 195"/>
            <p:cNvSpPr/>
            <p:nvPr/>
          </p:nvSpPr>
          <p:spPr>
            <a:xfrm>
              <a:off x="8466997" y="1719309"/>
              <a:ext cx="0" cy="104775"/>
            </a:xfrm>
            <a:custGeom>
              <a:avLst/>
              <a:gdLst/>
              <a:ahLst/>
              <a:cxnLst/>
              <a:rect l="l" t="t" r="r" b="b"/>
              <a:pathLst>
                <a:path h="104775">
                  <a:moveTo>
                    <a:pt x="0" y="0"/>
                  </a:moveTo>
                  <a:lnTo>
                    <a:pt x="0" y="104206"/>
                  </a:lnTo>
                </a:path>
              </a:pathLst>
            </a:custGeom>
            <a:ln w="3175">
              <a:solidFill>
                <a:srgbClr val="000000"/>
              </a:solidFill>
            </a:ln>
          </p:spPr>
          <p:txBody>
            <a:bodyPr wrap="square" lIns="0" tIns="0" rIns="0" bIns="0" rtlCol="0"/>
            <a:lstStyle/>
            <a:p>
              <a:endParaRPr/>
            </a:p>
          </p:txBody>
        </p:sp>
        <p:sp>
          <p:nvSpPr>
            <p:cNvPr id="196" name="object 196"/>
            <p:cNvSpPr/>
            <p:nvPr/>
          </p:nvSpPr>
          <p:spPr>
            <a:xfrm>
              <a:off x="8466996" y="1719310"/>
              <a:ext cx="4445" cy="104775"/>
            </a:xfrm>
            <a:custGeom>
              <a:avLst/>
              <a:gdLst/>
              <a:ahLst/>
              <a:cxnLst/>
              <a:rect l="l" t="t" r="r" b="b"/>
              <a:pathLst>
                <a:path w="4445" h="104775">
                  <a:moveTo>
                    <a:pt x="4226" y="104206"/>
                  </a:moveTo>
                  <a:lnTo>
                    <a:pt x="0" y="104206"/>
                  </a:lnTo>
                  <a:lnTo>
                    <a:pt x="0" y="0"/>
                  </a:lnTo>
                  <a:lnTo>
                    <a:pt x="4226" y="0"/>
                  </a:lnTo>
                  <a:lnTo>
                    <a:pt x="4226" y="104206"/>
                  </a:lnTo>
                  <a:close/>
                </a:path>
              </a:pathLst>
            </a:custGeom>
            <a:solidFill>
              <a:srgbClr val="000000"/>
            </a:solidFill>
          </p:spPr>
          <p:txBody>
            <a:bodyPr wrap="square" lIns="0" tIns="0" rIns="0" bIns="0" rtlCol="0"/>
            <a:lstStyle/>
            <a:p>
              <a:endParaRPr/>
            </a:p>
          </p:txBody>
        </p:sp>
        <p:sp>
          <p:nvSpPr>
            <p:cNvPr id="197" name="object 197"/>
            <p:cNvSpPr/>
            <p:nvPr/>
          </p:nvSpPr>
          <p:spPr>
            <a:xfrm>
              <a:off x="8745934" y="4937195"/>
              <a:ext cx="0" cy="763270"/>
            </a:xfrm>
            <a:custGeom>
              <a:avLst/>
              <a:gdLst/>
              <a:ahLst/>
              <a:cxnLst/>
              <a:rect l="l" t="t" r="r" b="b"/>
              <a:pathLst>
                <a:path h="763270">
                  <a:moveTo>
                    <a:pt x="0" y="502208"/>
                  </a:moveTo>
                  <a:lnTo>
                    <a:pt x="0" y="762788"/>
                  </a:lnTo>
                </a:path>
                <a:path h="763270">
                  <a:moveTo>
                    <a:pt x="0" y="0"/>
                  </a:moveTo>
                  <a:lnTo>
                    <a:pt x="0" y="268783"/>
                  </a:lnTo>
                </a:path>
              </a:pathLst>
            </a:custGeom>
            <a:ln w="3175">
              <a:solidFill>
                <a:srgbClr val="000000"/>
              </a:solidFill>
            </a:ln>
          </p:spPr>
          <p:txBody>
            <a:bodyPr wrap="square" lIns="0" tIns="0" rIns="0" bIns="0" rtlCol="0"/>
            <a:lstStyle/>
            <a:p>
              <a:endParaRPr/>
            </a:p>
          </p:txBody>
        </p:sp>
        <p:sp>
          <p:nvSpPr>
            <p:cNvPr id="198" name="object 198"/>
            <p:cNvSpPr/>
            <p:nvPr/>
          </p:nvSpPr>
          <p:spPr>
            <a:xfrm>
              <a:off x="8745931" y="4937200"/>
              <a:ext cx="4445" cy="763270"/>
            </a:xfrm>
            <a:custGeom>
              <a:avLst/>
              <a:gdLst/>
              <a:ahLst/>
              <a:cxnLst/>
              <a:rect l="l" t="t" r="r" b="b"/>
              <a:pathLst>
                <a:path w="4445" h="763270">
                  <a:moveTo>
                    <a:pt x="4229" y="502208"/>
                  </a:moveTo>
                  <a:lnTo>
                    <a:pt x="0" y="502208"/>
                  </a:lnTo>
                  <a:lnTo>
                    <a:pt x="0" y="762787"/>
                  </a:lnTo>
                  <a:lnTo>
                    <a:pt x="4229" y="762787"/>
                  </a:lnTo>
                  <a:lnTo>
                    <a:pt x="4229" y="502208"/>
                  </a:lnTo>
                  <a:close/>
                </a:path>
                <a:path w="4445" h="763270">
                  <a:moveTo>
                    <a:pt x="4229" y="0"/>
                  </a:moveTo>
                  <a:lnTo>
                    <a:pt x="0" y="0"/>
                  </a:lnTo>
                  <a:lnTo>
                    <a:pt x="0" y="268782"/>
                  </a:lnTo>
                  <a:lnTo>
                    <a:pt x="4229" y="268782"/>
                  </a:lnTo>
                  <a:lnTo>
                    <a:pt x="4229" y="0"/>
                  </a:lnTo>
                  <a:close/>
                </a:path>
              </a:pathLst>
            </a:custGeom>
            <a:solidFill>
              <a:srgbClr val="000000"/>
            </a:solidFill>
          </p:spPr>
          <p:txBody>
            <a:bodyPr wrap="square" lIns="0" tIns="0" rIns="0" bIns="0" rtlCol="0"/>
            <a:lstStyle/>
            <a:p>
              <a:endParaRPr/>
            </a:p>
          </p:txBody>
        </p:sp>
        <p:sp>
          <p:nvSpPr>
            <p:cNvPr id="199" name="object 199"/>
            <p:cNvSpPr/>
            <p:nvPr/>
          </p:nvSpPr>
          <p:spPr>
            <a:xfrm>
              <a:off x="9303807" y="4937195"/>
              <a:ext cx="0" cy="763270"/>
            </a:xfrm>
            <a:custGeom>
              <a:avLst/>
              <a:gdLst/>
              <a:ahLst/>
              <a:cxnLst/>
              <a:rect l="l" t="t" r="r" b="b"/>
              <a:pathLst>
                <a:path h="763270">
                  <a:moveTo>
                    <a:pt x="0" y="502207"/>
                  </a:moveTo>
                  <a:lnTo>
                    <a:pt x="0" y="762788"/>
                  </a:lnTo>
                </a:path>
                <a:path h="763270">
                  <a:moveTo>
                    <a:pt x="0" y="0"/>
                  </a:moveTo>
                  <a:lnTo>
                    <a:pt x="0" y="268782"/>
                  </a:lnTo>
                </a:path>
              </a:pathLst>
            </a:custGeom>
            <a:ln w="3175">
              <a:solidFill>
                <a:srgbClr val="000000"/>
              </a:solidFill>
            </a:ln>
          </p:spPr>
          <p:txBody>
            <a:bodyPr wrap="square" lIns="0" tIns="0" rIns="0" bIns="0" rtlCol="0"/>
            <a:lstStyle/>
            <a:p>
              <a:endParaRPr/>
            </a:p>
          </p:txBody>
        </p:sp>
        <p:sp>
          <p:nvSpPr>
            <p:cNvPr id="200" name="object 200"/>
            <p:cNvSpPr/>
            <p:nvPr/>
          </p:nvSpPr>
          <p:spPr>
            <a:xfrm>
              <a:off x="9303804" y="4937200"/>
              <a:ext cx="4445" cy="763270"/>
            </a:xfrm>
            <a:custGeom>
              <a:avLst/>
              <a:gdLst/>
              <a:ahLst/>
              <a:cxnLst/>
              <a:rect l="l" t="t" r="r" b="b"/>
              <a:pathLst>
                <a:path w="4445" h="763270">
                  <a:moveTo>
                    <a:pt x="4229" y="502208"/>
                  </a:moveTo>
                  <a:lnTo>
                    <a:pt x="0" y="502208"/>
                  </a:lnTo>
                  <a:lnTo>
                    <a:pt x="0" y="762787"/>
                  </a:lnTo>
                  <a:lnTo>
                    <a:pt x="4229" y="762787"/>
                  </a:lnTo>
                  <a:lnTo>
                    <a:pt x="4229" y="502208"/>
                  </a:lnTo>
                  <a:close/>
                </a:path>
                <a:path w="4445" h="763270">
                  <a:moveTo>
                    <a:pt x="4229" y="0"/>
                  </a:moveTo>
                  <a:lnTo>
                    <a:pt x="0" y="0"/>
                  </a:lnTo>
                  <a:lnTo>
                    <a:pt x="0" y="268782"/>
                  </a:lnTo>
                  <a:lnTo>
                    <a:pt x="4229" y="268782"/>
                  </a:lnTo>
                  <a:lnTo>
                    <a:pt x="4229" y="0"/>
                  </a:lnTo>
                  <a:close/>
                </a:path>
              </a:pathLst>
            </a:custGeom>
            <a:solidFill>
              <a:srgbClr val="000000"/>
            </a:solidFill>
          </p:spPr>
          <p:txBody>
            <a:bodyPr wrap="square" lIns="0" tIns="0" rIns="0" bIns="0" rtlCol="0"/>
            <a:lstStyle/>
            <a:p>
              <a:endParaRPr/>
            </a:p>
          </p:txBody>
        </p:sp>
        <p:sp>
          <p:nvSpPr>
            <p:cNvPr id="201" name="object 201"/>
            <p:cNvSpPr/>
            <p:nvPr/>
          </p:nvSpPr>
          <p:spPr>
            <a:xfrm>
              <a:off x="9861681" y="4937196"/>
              <a:ext cx="0" cy="763270"/>
            </a:xfrm>
            <a:custGeom>
              <a:avLst/>
              <a:gdLst/>
              <a:ahLst/>
              <a:cxnLst/>
              <a:rect l="l" t="t" r="r" b="b"/>
              <a:pathLst>
                <a:path h="763270">
                  <a:moveTo>
                    <a:pt x="0" y="0"/>
                  </a:moveTo>
                  <a:lnTo>
                    <a:pt x="0" y="762788"/>
                  </a:lnTo>
                </a:path>
              </a:pathLst>
            </a:custGeom>
            <a:ln w="3175">
              <a:solidFill>
                <a:srgbClr val="000000"/>
              </a:solidFill>
            </a:ln>
          </p:spPr>
          <p:txBody>
            <a:bodyPr wrap="square" lIns="0" tIns="0" rIns="0" bIns="0" rtlCol="0"/>
            <a:lstStyle/>
            <a:p>
              <a:endParaRPr/>
            </a:p>
          </p:txBody>
        </p:sp>
        <p:sp>
          <p:nvSpPr>
            <p:cNvPr id="202" name="object 202"/>
            <p:cNvSpPr/>
            <p:nvPr/>
          </p:nvSpPr>
          <p:spPr>
            <a:xfrm>
              <a:off x="2605100" y="4937200"/>
              <a:ext cx="7818755" cy="1538605"/>
            </a:xfrm>
            <a:custGeom>
              <a:avLst/>
              <a:gdLst/>
              <a:ahLst/>
              <a:cxnLst/>
              <a:rect l="l" t="t" r="r" b="b"/>
              <a:pathLst>
                <a:path w="7818755" h="1538604">
                  <a:moveTo>
                    <a:pt x="8445" y="775296"/>
                  </a:moveTo>
                  <a:lnTo>
                    <a:pt x="0" y="775296"/>
                  </a:lnTo>
                  <a:lnTo>
                    <a:pt x="0" y="1538084"/>
                  </a:lnTo>
                  <a:lnTo>
                    <a:pt x="8445" y="1538084"/>
                  </a:lnTo>
                  <a:lnTo>
                    <a:pt x="8445" y="775296"/>
                  </a:lnTo>
                  <a:close/>
                </a:path>
                <a:path w="7818755" h="1538604">
                  <a:moveTo>
                    <a:pt x="7260806" y="0"/>
                  </a:moveTo>
                  <a:lnTo>
                    <a:pt x="7256577" y="0"/>
                  </a:lnTo>
                  <a:lnTo>
                    <a:pt x="7256577" y="762787"/>
                  </a:lnTo>
                  <a:lnTo>
                    <a:pt x="7260806" y="762787"/>
                  </a:lnTo>
                  <a:lnTo>
                    <a:pt x="7260806" y="0"/>
                  </a:lnTo>
                  <a:close/>
                </a:path>
                <a:path w="7818755" h="1538604">
                  <a:moveTo>
                    <a:pt x="7818641" y="0"/>
                  </a:moveTo>
                  <a:lnTo>
                    <a:pt x="7810220" y="0"/>
                  </a:lnTo>
                  <a:lnTo>
                    <a:pt x="7810220" y="762787"/>
                  </a:lnTo>
                  <a:lnTo>
                    <a:pt x="7818641" y="762787"/>
                  </a:lnTo>
                  <a:lnTo>
                    <a:pt x="7818641" y="0"/>
                  </a:lnTo>
                  <a:close/>
                </a:path>
              </a:pathLst>
            </a:custGeom>
            <a:solidFill>
              <a:srgbClr val="000000"/>
            </a:solidFill>
          </p:spPr>
          <p:txBody>
            <a:bodyPr wrap="square" lIns="0" tIns="0" rIns="0" bIns="0" rtlCol="0"/>
            <a:lstStyle/>
            <a:p>
              <a:endParaRPr/>
            </a:p>
          </p:txBody>
        </p:sp>
        <p:sp>
          <p:nvSpPr>
            <p:cNvPr id="203" name="object 203"/>
            <p:cNvSpPr/>
            <p:nvPr/>
          </p:nvSpPr>
          <p:spPr>
            <a:xfrm>
              <a:off x="3167202" y="5712491"/>
              <a:ext cx="0" cy="763270"/>
            </a:xfrm>
            <a:custGeom>
              <a:avLst/>
              <a:gdLst/>
              <a:ahLst/>
              <a:cxnLst/>
              <a:rect l="l" t="t" r="r" b="b"/>
              <a:pathLst>
                <a:path h="763270">
                  <a:moveTo>
                    <a:pt x="0" y="448014"/>
                  </a:moveTo>
                  <a:lnTo>
                    <a:pt x="0" y="762788"/>
                  </a:lnTo>
                </a:path>
                <a:path h="763270">
                  <a:moveTo>
                    <a:pt x="0" y="0"/>
                  </a:moveTo>
                  <a:lnTo>
                    <a:pt x="0" y="243770"/>
                  </a:lnTo>
                </a:path>
              </a:pathLst>
            </a:custGeom>
            <a:ln w="3175">
              <a:solidFill>
                <a:srgbClr val="000000"/>
              </a:solidFill>
            </a:ln>
          </p:spPr>
          <p:txBody>
            <a:bodyPr wrap="square" lIns="0" tIns="0" rIns="0" bIns="0" rtlCol="0"/>
            <a:lstStyle/>
            <a:p>
              <a:endParaRPr/>
            </a:p>
          </p:txBody>
        </p:sp>
        <p:sp>
          <p:nvSpPr>
            <p:cNvPr id="204" name="object 204"/>
            <p:cNvSpPr/>
            <p:nvPr/>
          </p:nvSpPr>
          <p:spPr>
            <a:xfrm>
              <a:off x="3167189" y="5712498"/>
              <a:ext cx="4445" cy="763270"/>
            </a:xfrm>
            <a:custGeom>
              <a:avLst/>
              <a:gdLst/>
              <a:ahLst/>
              <a:cxnLst/>
              <a:rect l="l" t="t" r="r" b="b"/>
              <a:pathLst>
                <a:path w="4444" h="763270">
                  <a:moveTo>
                    <a:pt x="4229" y="448017"/>
                  </a:moveTo>
                  <a:lnTo>
                    <a:pt x="0" y="448017"/>
                  </a:lnTo>
                  <a:lnTo>
                    <a:pt x="0" y="762787"/>
                  </a:lnTo>
                  <a:lnTo>
                    <a:pt x="4229" y="762787"/>
                  </a:lnTo>
                  <a:lnTo>
                    <a:pt x="4229" y="448017"/>
                  </a:lnTo>
                  <a:close/>
                </a:path>
                <a:path w="4444" h="763270">
                  <a:moveTo>
                    <a:pt x="4229" y="0"/>
                  </a:moveTo>
                  <a:lnTo>
                    <a:pt x="0" y="0"/>
                  </a:lnTo>
                  <a:lnTo>
                    <a:pt x="0" y="243776"/>
                  </a:lnTo>
                  <a:lnTo>
                    <a:pt x="4229" y="243776"/>
                  </a:lnTo>
                  <a:lnTo>
                    <a:pt x="4229" y="0"/>
                  </a:lnTo>
                  <a:close/>
                </a:path>
              </a:pathLst>
            </a:custGeom>
            <a:solidFill>
              <a:srgbClr val="000000"/>
            </a:solidFill>
          </p:spPr>
          <p:txBody>
            <a:bodyPr wrap="square" lIns="0" tIns="0" rIns="0" bIns="0" rtlCol="0"/>
            <a:lstStyle/>
            <a:p>
              <a:endParaRPr/>
            </a:p>
          </p:txBody>
        </p:sp>
        <p:sp>
          <p:nvSpPr>
            <p:cNvPr id="205" name="object 205"/>
            <p:cNvSpPr/>
            <p:nvPr/>
          </p:nvSpPr>
          <p:spPr>
            <a:xfrm>
              <a:off x="3725075" y="5712492"/>
              <a:ext cx="0" cy="763270"/>
            </a:xfrm>
            <a:custGeom>
              <a:avLst/>
              <a:gdLst/>
              <a:ahLst/>
              <a:cxnLst/>
              <a:rect l="l" t="t" r="r" b="b"/>
              <a:pathLst>
                <a:path h="763270">
                  <a:moveTo>
                    <a:pt x="0" y="448013"/>
                  </a:moveTo>
                  <a:lnTo>
                    <a:pt x="0" y="762788"/>
                  </a:lnTo>
                </a:path>
                <a:path h="763270">
                  <a:moveTo>
                    <a:pt x="0" y="0"/>
                  </a:moveTo>
                  <a:lnTo>
                    <a:pt x="0" y="243770"/>
                  </a:lnTo>
                </a:path>
              </a:pathLst>
            </a:custGeom>
            <a:ln w="3175">
              <a:solidFill>
                <a:srgbClr val="000000"/>
              </a:solidFill>
            </a:ln>
          </p:spPr>
          <p:txBody>
            <a:bodyPr wrap="square" lIns="0" tIns="0" rIns="0" bIns="0" rtlCol="0"/>
            <a:lstStyle/>
            <a:p>
              <a:endParaRPr/>
            </a:p>
          </p:txBody>
        </p:sp>
        <p:sp>
          <p:nvSpPr>
            <p:cNvPr id="206" name="object 206"/>
            <p:cNvSpPr/>
            <p:nvPr/>
          </p:nvSpPr>
          <p:spPr>
            <a:xfrm>
              <a:off x="3725075" y="5712498"/>
              <a:ext cx="4445" cy="763270"/>
            </a:xfrm>
            <a:custGeom>
              <a:avLst/>
              <a:gdLst/>
              <a:ahLst/>
              <a:cxnLst/>
              <a:rect l="l" t="t" r="r" b="b"/>
              <a:pathLst>
                <a:path w="4445" h="763270">
                  <a:moveTo>
                    <a:pt x="4229" y="448017"/>
                  </a:moveTo>
                  <a:lnTo>
                    <a:pt x="0" y="448017"/>
                  </a:lnTo>
                  <a:lnTo>
                    <a:pt x="0" y="762787"/>
                  </a:lnTo>
                  <a:lnTo>
                    <a:pt x="4229" y="762787"/>
                  </a:lnTo>
                  <a:lnTo>
                    <a:pt x="4229" y="448017"/>
                  </a:lnTo>
                  <a:close/>
                </a:path>
                <a:path w="4445" h="763270">
                  <a:moveTo>
                    <a:pt x="4229" y="0"/>
                  </a:moveTo>
                  <a:lnTo>
                    <a:pt x="0" y="0"/>
                  </a:lnTo>
                  <a:lnTo>
                    <a:pt x="0" y="243776"/>
                  </a:lnTo>
                  <a:lnTo>
                    <a:pt x="4229" y="243776"/>
                  </a:lnTo>
                  <a:lnTo>
                    <a:pt x="4229" y="0"/>
                  </a:lnTo>
                  <a:close/>
                </a:path>
              </a:pathLst>
            </a:custGeom>
            <a:solidFill>
              <a:srgbClr val="000000"/>
            </a:solidFill>
          </p:spPr>
          <p:txBody>
            <a:bodyPr wrap="square" lIns="0" tIns="0" rIns="0" bIns="0" rtlCol="0"/>
            <a:lstStyle/>
            <a:p>
              <a:endParaRPr/>
            </a:p>
          </p:txBody>
        </p:sp>
        <p:sp>
          <p:nvSpPr>
            <p:cNvPr id="207" name="object 207"/>
            <p:cNvSpPr/>
            <p:nvPr/>
          </p:nvSpPr>
          <p:spPr>
            <a:xfrm>
              <a:off x="4282949" y="5712493"/>
              <a:ext cx="0" cy="763270"/>
            </a:xfrm>
            <a:custGeom>
              <a:avLst/>
              <a:gdLst/>
              <a:ahLst/>
              <a:cxnLst/>
              <a:rect l="l" t="t" r="r" b="b"/>
              <a:pathLst>
                <a:path h="763270">
                  <a:moveTo>
                    <a:pt x="0" y="448012"/>
                  </a:moveTo>
                  <a:lnTo>
                    <a:pt x="0" y="762788"/>
                  </a:lnTo>
                </a:path>
                <a:path h="763270">
                  <a:moveTo>
                    <a:pt x="0" y="0"/>
                  </a:moveTo>
                  <a:lnTo>
                    <a:pt x="0" y="243769"/>
                  </a:lnTo>
                </a:path>
              </a:pathLst>
            </a:custGeom>
            <a:ln w="3175">
              <a:solidFill>
                <a:srgbClr val="000000"/>
              </a:solidFill>
            </a:ln>
          </p:spPr>
          <p:txBody>
            <a:bodyPr wrap="square" lIns="0" tIns="0" rIns="0" bIns="0" rtlCol="0"/>
            <a:lstStyle/>
            <a:p>
              <a:endParaRPr/>
            </a:p>
          </p:txBody>
        </p:sp>
        <p:sp>
          <p:nvSpPr>
            <p:cNvPr id="208" name="object 208"/>
            <p:cNvSpPr/>
            <p:nvPr/>
          </p:nvSpPr>
          <p:spPr>
            <a:xfrm>
              <a:off x="4282948" y="5712498"/>
              <a:ext cx="4445" cy="763270"/>
            </a:xfrm>
            <a:custGeom>
              <a:avLst/>
              <a:gdLst/>
              <a:ahLst/>
              <a:cxnLst/>
              <a:rect l="l" t="t" r="r" b="b"/>
              <a:pathLst>
                <a:path w="4445" h="763270">
                  <a:moveTo>
                    <a:pt x="4216" y="448017"/>
                  </a:moveTo>
                  <a:lnTo>
                    <a:pt x="0" y="448017"/>
                  </a:lnTo>
                  <a:lnTo>
                    <a:pt x="0" y="762787"/>
                  </a:lnTo>
                  <a:lnTo>
                    <a:pt x="4216" y="762787"/>
                  </a:lnTo>
                  <a:lnTo>
                    <a:pt x="4216" y="448017"/>
                  </a:lnTo>
                  <a:close/>
                </a:path>
                <a:path w="4445" h="763270">
                  <a:moveTo>
                    <a:pt x="4216" y="0"/>
                  </a:moveTo>
                  <a:lnTo>
                    <a:pt x="0" y="0"/>
                  </a:lnTo>
                  <a:lnTo>
                    <a:pt x="0" y="243776"/>
                  </a:lnTo>
                  <a:lnTo>
                    <a:pt x="4216" y="243776"/>
                  </a:lnTo>
                  <a:lnTo>
                    <a:pt x="4216" y="0"/>
                  </a:lnTo>
                  <a:close/>
                </a:path>
              </a:pathLst>
            </a:custGeom>
            <a:solidFill>
              <a:srgbClr val="000000"/>
            </a:solidFill>
          </p:spPr>
          <p:txBody>
            <a:bodyPr wrap="square" lIns="0" tIns="0" rIns="0" bIns="0" rtlCol="0"/>
            <a:lstStyle/>
            <a:p>
              <a:endParaRPr/>
            </a:p>
          </p:txBody>
        </p:sp>
        <p:sp>
          <p:nvSpPr>
            <p:cNvPr id="209" name="object 209"/>
            <p:cNvSpPr/>
            <p:nvPr/>
          </p:nvSpPr>
          <p:spPr>
            <a:xfrm>
              <a:off x="4840823" y="5712493"/>
              <a:ext cx="0" cy="763270"/>
            </a:xfrm>
            <a:custGeom>
              <a:avLst/>
              <a:gdLst/>
              <a:ahLst/>
              <a:cxnLst/>
              <a:rect l="l" t="t" r="r" b="b"/>
              <a:pathLst>
                <a:path h="763270">
                  <a:moveTo>
                    <a:pt x="0" y="0"/>
                  </a:moveTo>
                  <a:lnTo>
                    <a:pt x="0" y="762788"/>
                  </a:lnTo>
                </a:path>
              </a:pathLst>
            </a:custGeom>
            <a:ln w="3175">
              <a:solidFill>
                <a:srgbClr val="000000"/>
              </a:solidFill>
            </a:ln>
          </p:spPr>
          <p:txBody>
            <a:bodyPr wrap="square" lIns="0" tIns="0" rIns="0" bIns="0" rtlCol="0"/>
            <a:lstStyle/>
            <a:p>
              <a:endParaRPr/>
            </a:p>
          </p:txBody>
        </p:sp>
        <p:sp>
          <p:nvSpPr>
            <p:cNvPr id="210" name="object 210"/>
            <p:cNvSpPr/>
            <p:nvPr/>
          </p:nvSpPr>
          <p:spPr>
            <a:xfrm>
              <a:off x="4840822" y="5712495"/>
              <a:ext cx="4445" cy="763270"/>
            </a:xfrm>
            <a:custGeom>
              <a:avLst/>
              <a:gdLst/>
              <a:ahLst/>
              <a:cxnLst/>
              <a:rect l="l" t="t" r="r" b="b"/>
              <a:pathLst>
                <a:path w="4445" h="763270">
                  <a:moveTo>
                    <a:pt x="4226" y="762788"/>
                  </a:moveTo>
                  <a:lnTo>
                    <a:pt x="0" y="762788"/>
                  </a:lnTo>
                  <a:lnTo>
                    <a:pt x="0" y="0"/>
                  </a:lnTo>
                  <a:lnTo>
                    <a:pt x="4226" y="0"/>
                  </a:lnTo>
                  <a:lnTo>
                    <a:pt x="4226" y="762788"/>
                  </a:lnTo>
                  <a:close/>
                </a:path>
              </a:pathLst>
            </a:custGeom>
            <a:solidFill>
              <a:srgbClr val="000000"/>
            </a:solidFill>
          </p:spPr>
          <p:txBody>
            <a:bodyPr wrap="square" lIns="0" tIns="0" rIns="0" bIns="0" rtlCol="0"/>
            <a:lstStyle/>
            <a:p>
              <a:endParaRPr/>
            </a:p>
          </p:txBody>
        </p:sp>
        <p:sp>
          <p:nvSpPr>
            <p:cNvPr id="211" name="object 211"/>
            <p:cNvSpPr/>
            <p:nvPr/>
          </p:nvSpPr>
          <p:spPr>
            <a:xfrm>
              <a:off x="5398697" y="5712494"/>
              <a:ext cx="0" cy="763270"/>
            </a:xfrm>
            <a:custGeom>
              <a:avLst/>
              <a:gdLst/>
              <a:ahLst/>
              <a:cxnLst/>
              <a:rect l="l" t="t" r="r" b="b"/>
              <a:pathLst>
                <a:path h="763270">
                  <a:moveTo>
                    <a:pt x="0" y="0"/>
                  </a:moveTo>
                  <a:lnTo>
                    <a:pt x="0" y="762788"/>
                  </a:lnTo>
                </a:path>
              </a:pathLst>
            </a:custGeom>
            <a:ln w="3175">
              <a:solidFill>
                <a:srgbClr val="000000"/>
              </a:solidFill>
            </a:ln>
          </p:spPr>
          <p:txBody>
            <a:bodyPr wrap="square" lIns="0" tIns="0" rIns="0" bIns="0" rtlCol="0"/>
            <a:lstStyle/>
            <a:p>
              <a:endParaRPr/>
            </a:p>
          </p:txBody>
        </p:sp>
        <p:sp>
          <p:nvSpPr>
            <p:cNvPr id="212" name="object 212"/>
            <p:cNvSpPr/>
            <p:nvPr/>
          </p:nvSpPr>
          <p:spPr>
            <a:xfrm>
              <a:off x="5398700" y="5712495"/>
              <a:ext cx="4445" cy="763270"/>
            </a:xfrm>
            <a:custGeom>
              <a:avLst/>
              <a:gdLst/>
              <a:ahLst/>
              <a:cxnLst/>
              <a:rect l="l" t="t" r="r" b="b"/>
              <a:pathLst>
                <a:path w="4445" h="763270">
                  <a:moveTo>
                    <a:pt x="4226" y="762788"/>
                  </a:moveTo>
                  <a:lnTo>
                    <a:pt x="0" y="762788"/>
                  </a:lnTo>
                  <a:lnTo>
                    <a:pt x="0" y="0"/>
                  </a:lnTo>
                  <a:lnTo>
                    <a:pt x="4226" y="0"/>
                  </a:lnTo>
                  <a:lnTo>
                    <a:pt x="4226" y="762788"/>
                  </a:lnTo>
                  <a:close/>
                </a:path>
              </a:pathLst>
            </a:custGeom>
            <a:solidFill>
              <a:srgbClr val="000000"/>
            </a:solidFill>
          </p:spPr>
          <p:txBody>
            <a:bodyPr wrap="square" lIns="0" tIns="0" rIns="0" bIns="0" rtlCol="0"/>
            <a:lstStyle/>
            <a:p>
              <a:endParaRPr/>
            </a:p>
          </p:txBody>
        </p:sp>
        <p:sp>
          <p:nvSpPr>
            <p:cNvPr id="213" name="object 213"/>
            <p:cNvSpPr/>
            <p:nvPr/>
          </p:nvSpPr>
          <p:spPr>
            <a:xfrm>
              <a:off x="5956571" y="5712495"/>
              <a:ext cx="0" cy="763270"/>
            </a:xfrm>
            <a:custGeom>
              <a:avLst/>
              <a:gdLst/>
              <a:ahLst/>
              <a:cxnLst/>
              <a:rect l="l" t="t" r="r" b="b"/>
              <a:pathLst>
                <a:path h="763270">
                  <a:moveTo>
                    <a:pt x="0" y="0"/>
                  </a:moveTo>
                  <a:lnTo>
                    <a:pt x="0" y="762788"/>
                  </a:lnTo>
                </a:path>
              </a:pathLst>
            </a:custGeom>
            <a:ln w="3175">
              <a:solidFill>
                <a:srgbClr val="000000"/>
              </a:solidFill>
            </a:ln>
          </p:spPr>
          <p:txBody>
            <a:bodyPr wrap="square" lIns="0" tIns="0" rIns="0" bIns="0" rtlCol="0"/>
            <a:lstStyle/>
            <a:p>
              <a:endParaRPr/>
            </a:p>
          </p:txBody>
        </p:sp>
        <p:sp>
          <p:nvSpPr>
            <p:cNvPr id="214" name="object 214"/>
            <p:cNvSpPr/>
            <p:nvPr/>
          </p:nvSpPr>
          <p:spPr>
            <a:xfrm>
              <a:off x="5956570" y="5712496"/>
              <a:ext cx="4445" cy="763270"/>
            </a:xfrm>
            <a:custGeom>
              <a:avLst/>
              <a:gdLst/>
              <a:ahLst/>
              <a:cxnLst/>
              <a:rect l="l" t="t" r="r" b="b"/>
              <a:pathLst>
                <a:path w="4445" h="763270">
                  <a:moveTo>
                    <a:pt x="4226" y="762788"/>
                  </a:moveTo>
                  <a:lnTo>
                    <a:pt x="0" y="762788"/>
                  </a:lnTo>
                  <a:lnTo>
                    <a:pt x="0" y="0"/>
                  </a:lnTo>
                  <a:lnTo>
                    <a:pt x="4226" y="0"/>
                  </a:lnTo>
                  <a:lnTo>
                    <a:pt x="4226" y="762788"/>
                  </a:lnTo>
                  <a:close/>
                </a:path>
              </a:pathLst>
            </a:custGeom>
            <a:solidFill>
              <a:srgbClr val="000000"/>
            </a:solidFill>
          </p:spPr>
          <p:txBody>
            <a:bodyPr wrap="square" lIns="0" tIns="0" rIns="0" bIns="0" rtlCol="0"/>
            <a:lstStyle/>
            <a:p>
              <a:endParaRPr/>
            </a:p>
          </p:txBody>
        </p:sp>
        <p:sp>
          <p:nvSpPr>
            <p:cNvPr id="215" name="object 215"/>
            <p:cNvSpPr/>
            <p:nvPr/>
          </p:nvSpPr>
          <p:spPr>
            <a:xfrm>
              <a:off x="6514444" y="5712496"/>
              <a:ext cx="0" cy="763270"/>
            </a:xfrm>
            <a:custGeom>
              <a:avLst/>
              <a:gdLst/>
              <a:ahLst/>
              <a:cxnLst/>
              <a:rect l="l" t="t" r="r" b="b"/>
              <a:pathLst>
                <a:path h="763270">
                  <a:moveTo>
                    <a:pt x="0" y="0"/>
                  </a:moveTo>
                  <a:lnTo>
                    <a:pt x="0" y="762788"/>
                  </a:lnTo>
                </a:path>
              </a:pathLst>
            </a:custGeom>
            <a:ln w="3175">
              <a:solidFill>
                <a:srgbClr val="000000"/>
              </a:solidFill>
            </a:ln>
          </p:spPr>
          <p:txBody>
            <a:bodyPr wrap="square" lIns="0" tIns="0" rIns="0" bIns="0" rtlCol="0"/>
            <a:lstStyle/>
            <a:p>
              <a:endParaRPr/>
            </a:p>
          </p:txBody>
        </p:sp>
        <p:sp>
          <p:nvSpPr>
            <p:cNvPr id="216" name="object 216"/>
            <p:cNvSpPr/>
            <p:nvPr/>
          </p:nvSpPr>
          <p:spPr>
            <a:xfrm>
              <a:off x="6514444" y="5712497"/>
              <a:ext cx="4445" cy="763270"/>
            </a:xfrm>
            <a:custGeom>
              <a:avLst/>
              <a:gdLst/>
              <a:ahLst/>
              <a:cxnLst/>
              <a:rect l="l" t="t" r="r" b="b"/>
              <a:pathLst>
                <a:path w="4445" h="763270">
                  <a:moveTo>
                    <a:pt x="4226" y="762788"/>
                  </a:moveTo>
                  <a:lnTo>
                    <a:pt x="0" y="762788"/>
                  </a:lnTo>
                  <a:lnTo>
                    <a:pt x="0" y="0"/>
                  </a:lnTo>
                  <a:lnTo>
                    <a:pt x="4226" y="0"/>
                  </a:lnTo>
                  <a:lnTo>
                    <a:pt x="4226" y="762788"/>
                  </a:lnTo>
                  <a:close/>
                </a:path>
              </a:pathLst>
            </a:custGeom>
            <a:solidFill>
              <a:srgbClr val="000000"/>
            </a:solidFill>
          </p:spPr>
          <p:txBody>
            <a:bodyPr wrap="square" lIns="0" tIns="0" rIns="0" bIns="0" rtlCol="0"/>
            <a:lstStyle/>
            <a:p>
              <a:endParaRPr/>
            </a:p>
          </p:txBody>
        </p:sp>
        <p:sp>
          <p:nvSpPr>
            <p:cNvPr id="217" name="object 217"/>
            <p:cNvSpPr/>
            <p:nvPr/>
          </p:nvSpPr>
          <p:spPr>
            <a:xfrm>
              <a:off x="7072318" y="5712497"/>
              <a:ext cx="0" cy="763270"/>
            </a:xfrm>
            <a:custGeom>
              <a:avLst/>
              <a:gdLst/>
              <a:ahLst/>
              <a:cxnLst/>
              <a:rect l="l" t="t" r="r" b="b"/>
              <a:pathLst>
                <a:path h="763270">
                  <a:moveTo>
                    <a:pt x="0" y="502195"/>
                  </a:moveTo>
                  <a:lnTo>
                    <a:pt x="0" y="762788"/>
                  </a:lnTo>
                </a:path>
                <a:path h="763270">
                  <a:moveTo>
                    <a:pt x="0" y="0"/>
                  </a:moveTo>
                  <a:lnTo>
                    <a:pt x="0" y="268775"/>
                  </a:lnTo>
                </a:path>
              </a:pathLst>
            </a:custGeom>
            <a:ln w="3175">
              <a:solidFill>
                <a:srgbClr val="000000"/>
              </a:solidFill>
            </a:ln>
          </p:spPr>
          <p:txBody>
            <a:bodyPr wrap="square" lIns="0" tIns="0" rIns="0" bIns="0" rtlCol="0"/>
            <a:lstStyle/>
            <a:p>
              <a:endParaRPr/>
            </a:p>
          </p:txBody>
        </p:sp>
        <p:sp>
          <p:nvSpPr>
            <p:cNvPr id="218" name="object 218"/>
            <p:cNvSpPr/>
            <p:nvPr/>
          </p:nvSpPr>
          <p:spPr>
            <a:xfrm>
              <a:off x="7072312" y="5712510"/>
              <a:ext cx="4445" cy="763270"/>
            </a:xfrm>
            <a:custGeom>
              <a:avLst/>
              <a:gdLst/>
              <a:ahLst/>
              <a:cxnLst/>
              <a:rect l="l" t="t" r="r" b="b"/>
              <a:pathLst>
                <a:path w="4445" h="763270">
                  <a:moveTo>
                    <a:pt x="4229" y="502183"/>
                  </a:moveTo>
                  <a:lnTo>
                    <a:pt x="0" y="502183"/>
                  </a:lnTo>
                  <a:lnTo>
                    <a:pt x="0" y="762787"/>
                  </a:lnTo>
                  <a:lnTo>
                    <a:pt x="4229" y="762787"/>
                  </a:lnTo>
                  <a:lnTo>
                    <a:pt x="4229" y="502183"/>
                  </a:lnTo>
                  <a:close/>
                </a:path>
                <a:path w="4445" h="763270">
                  <a:moveTo>
                    <a:pt x="4229" y="0"/>
                  </a:moveTo>
                  <a:lnTo>
                    <a:pt x="0" y="0"/>
                  </a:lnTo>
                  <a:lnTo>
                    <a:pt x="0" y="268770"/>
                  </a:lnTo>
                  <a:lnTo>
                    <a:pt x="4229" y="268770"/>
                  </a:lnTo>
                  <a:lnTo>
                    <a:pt x="4229" y="0"/>
                  </a:lnTo>
                  <a:close/>
                </a:path>
              </a:pathLst>
            </a:custGeom>
            <a:solidFill>
              <a:srgbClr val="000000"/>
            </a:solidFill>
          </p:spPr>
          <p:txBody>
            <a:bodyPr wrap="square" lIns="0" tIns="0" rIns="0" bIns="0" rtlCol="0"/>
            <a:lstStyle/>
            <a:p>
              <a:endParaRPr/>
            </a:p>
          </p:txBody>
        </p:sp>
        <p:sp>
          <p:nvSpPr>
            <p:cNvPr id="219" name="object 219"/>
            <p:cNvSpPr/>
            <p:nvPr/>
          </p:nvSpPr>
          <p:spPr>
            <a:xfrm>
              <a:off x="7630192" y="5712497"/>
              <a:ext cx="0" cy="763270"/>
            </a:xfrm>
            <a:custGeom>
              <a:avLst/>
              <a:gdLst/>
              <a:ahLst/>
              <a:cxnLst/>
              <a:rect l="l" t="t" r="r" b="b"/>
              <a:pathLst>
                <a:path h="763270">
                  <a:moveTo>
                    <a:pt x="0" y="0"/>
                  </a:moveTo>
                  <a:lnTo>
                    <a:pt x="0" y="762788"/>
                  </a:lnTo>
                </a:path>
              </a:pathLst>
            </a:custGeom>
            <a:ln w="3175">
              <a:solidFill>
                <a:srgbClr val="000000"/>
              </a:solidFill>
            </a:ln>
          </p:spPr>
          <p:txBody>
            <a:bodyPr wrap="square" lIns="0" tIns="0" rIns="0" bIns="0" rtlCol="0"/>
            <a:lstStyle/>
            <a:p>
              <a:endParaRPr/>
            </a:p>
          </p:txBody>
        </p:sp>
        <p:sp>
          <p:nvSpPr>
            <p:cNvPr id="220" name="object 220"/>
            <p:cNvSpPr/>
            <p:nvPr/>
          </p:nvSpPr>
          <p:spPr>
            <a:xfrm>
              <a:off x="7630191" y="5712498"/>
              <a:ext cx="4445" cy="763270"/>
            </a:xfrm>
            <a:custGeom>
              <a:avLst/>
              <a:gdLst/>
              <a:ahLst/>
              <a:cxnLst/>
              <a:rect l="l" t="t" r="r" b="b"/>
              <a:pathLst>
                <a:path w="4445" h="763270">
                  <a:moveTo>
                    <a:pt x="4226" y="762788"/>
                  </a:moveTo>
                  <a:lnTo>
                    <a:pt x="0" y="762788"/>
                  </a:lnTo>
                  <a:lnTo>
                    <a:pt x="0" y="0"/>
                  </a:lnTo>
                  <a:lnTo>
                    <a:pt x="4226" y="0"/>
                  </a:lnTo>
                  <a:lnTo>
                    <a:pt x="4226" y="762788"/>
                  </a:lnTo>
                  <a:close/>
                </a:path>
              </a:pathLst>
            </a:custGeom>
            <a:solidFill>
              <a:srgbClr val="000000"/>
            </a:solidFill>
          </p:spPr>
          <p:txBody>
            <a:bodyPr wrap="square" lIns="0" tIns="0" rIns="0" bIns="0" rtlCol="0"/>
            <a:lstStyle/>
            <a:p>
              <a:endParaRPr/>
            </a:p>
          </p:txBody>
        </p:sp>
        <p:sp>
          <p:nvSpPr>
            <p:cNvPr id="221" name="object 221"/>
            <p:cNvSpPr/>
            <p:nvPr/>
          </p:nvSpPr>
          <p:spPr>
            <a:xfrm>
              <a:off x="8188066" y="5712498"/>
              <a:ext cx="0" cy="763270"/>
            </a:xfrm>
            <a:custGeom>
              <a:avLst/>
              <a:gdLst/>
              <a:ahLst/>
              <a:cxnLst/>
              <a:rect l="l" t="t" r="r" b="b"/>
              <a:pathLst>
                <a:path h="763270">
                  <a:moveTo>
                    <a:pt x="0" y="0"/>
                  </a:moveTo>
                  <a:lnTo>
                    <a:pt x="0" y="762788"/>
                  </a:lnTo>
                </a:path>
              </a:pathLst>
            </a:custGeom>
            <a:ln w="3175">
              <a:solidFill>
                <a:srgbClr val="000000"/>
              </a:solidFill>
            </a:ln>
          </p:spPr>
          <p:txBody>
            <a:bodyPr wrap="square" lIns="0" tIns="0" rIns="0" bIns="0" rtlCol="0"/>
            <a:lstStyle/>
            <a:p>
              <a:endParaRPr/>
            </a:p>
          </p:txBody>
        </p:sp>
        <p:sp>
          <p:nvSpPr>
            <p:cNvPr id="222" name="object 222"/>
            <p:cNvSpPr/>
            <p:nvPr/>
          </p:nvSpPr>
          <p:spPr>
            <a:xfrm>
              <a:off x="8188065" y="5712499"/>
              <a:ext cx="4445" cy="763270"/>
            </a:xfrm>
            <a:custGeom>
              <a:avLst/>
              <a:gdLst/>
              <a:ahLst/>
              <a:cxnLst/>
              <a:rect l="l" t="t" r="r" b="b"/>
              <a:pathLst>
                <a:path w="4445" h="763270">
                  <a:moveTo>
                    <a:pt x="4226" y="762788"/>
                  </a:moveTo>
                  <a:lnTo>
                    <a:pt x="0" y="762788"/>
                  </a:lnTo>
                  <a:lnTo>
                    <a:pt x="0" y="0"/>
                  </a:lnTo>
                  <a:lnTo>
                    <a:pt x="4226" y="0"/>
                  </a:lnTo>
                  <a:lnTo>
                    <a:pt x="4226" y="762788"/>
                  </a:lnTo>
                  <a:close/>
                </a:path>
              </a:pathLst>
            </a:custGeom>
            <a:solidFill>
              <a:srgbClr val="000000"/>
            </a:solidFill>
          </p:spPr>
          <p:txBody>
            <a:bodyPr wrap="square" lIns="0" tIns="0" rIns="0" bIns="0" rtlCol="0"/>
            <a:lstStyle/>
            <a:p>
              <a:endParaRPr/>
            </a:p>
          </p:txBody>
        </p:sp>
        <p:sp>
          <p:nvSpPr>
            <p:cNvPr id="223" name="object 223"/>
            <p:cNvSpPr/>
            <p:nvPr/>
          </p:nvSpPr>
          <p:spPr>
            <a:xfrm>
              <a:off x="8745939" y="5712499"/>
              <a:ext cx="0" cy="763270"/>
            </a:xfrm>
            <a:custGeom>
              <a:avLst/>
              <a:gdLst/>
              <a:ahLst/>
              <a:cxnLst/>
              <a:rect l="l" t="t" r="r" b="b"/>
              <a:pathLst>
                <a:path h="763270">
                  <a:moveTo>
                    <a:pt x="0" y="510531"/>
                  </a:moveTo>
                  <a:lnTo>
                    <a:pt x="0" y="762788"/>
                  </a:lnTo>
                </a:path>
                <a:path h="763270">
                  <a:moveTo>
                    <a:pt x="0" y="0"/>
                  </a:moveTo>
                  <a:lnTo>
                    <a:pt x="0" y="277109"/>
                  </a:lnTo>
                </a:path>
              </a:pathLst>
            </a:custGeom>
            <a:ln w="3175">
              <a:solidFill>
                <a:srgbClr val="000000"/>
              </a:solidFill>
            </a:ln>
          </p:spPr>
          <p:txBody>
            <a:bodyPr wrap="square" lIns="0" tIns="0" rIns="0" bIns="0" rtlCol="0"/>
            <a:lstStyle/>
            <a:p>
              <a:endParaRPr/>
            </a:p>
          </p:txBody>
        </p:sp>
        <p:sp>
          <p:nvSpPr>
            <p:cNvPr id="224" name="object 224"/>
            <p:cNvSpPr/>
            <p:nvPr/>
          </p:nvSpPr>
          <p:spPr>
            <a:xfrm>
              <a:off x="8745931" y="5712510"/>
              <a:ext cx="4445" cy="763270"/>
            </a:xfrm>
            <a:custGeom>
              <a:avLst/>
              <a:gdLst/>
              <a:ahLst/>
              <a:cxnLst/>
              <a:rect l="l" t="t" r="r" b="b"/>
              <a:pathLst>
                <a:path w="4445" h="763270">
                  <a:moveTo>
                    <a:pt x="4229" y="510527"/>
                  </a:moveTo>
                  <a:lnTo>
                    <a:pt x="0" y="510527"/>
                  </a:lnTo>
                  <a:lnTo>
                    <a:pt x="0" y="762787"/>
                  </a:lnTo>
                  <a:lnTo>
                    <a:pt x="4229" y="762787"/>
                  </a:lnTo>
                  <a:lnTo>
                    <a:pt x="4229" y="510527"/>
                  </a:lnTo>
                  <a:close/>
                </a:path>
                <a:path w="4445" h="763270">
                  <a:moveTo>
                    <a:pt x="4229" y="0"/>
                  </a:moveTo>
                  <a:lnTo>
                    <a:pt x="0" y="0"/>
                  </a:lnTo>
                  <a:lnTo>
                    <a:pt x="0" y="277101"/>
                  </a:lnTo>
                  <a:lnTo>
                    <a:pt x="4229" y="277101"/>
                  </a:lnTo>
                  <a:lnTo>
                    <a:pt x="4229" y="0"/>
                  </a:lnTo>
                  <a:close/>
                </a:path>
              </a:pathLst>
            </a:custGeom>
            <a:solidFill>
              <a:srgbClr val="000000"/>
            </a:solidFill>
          </p:spPr>
          <p:txBody>
            <a:bodyPr wrap="square" lIns="0" tIns="0" rIns="0" bIns="0" rtlCol="0"/>
            <a:lstStyle/>
            <a:p>
              <a:endParaRPr/>
            </a:p>
          </p:txBody>
        </p:sp>
        <p:sp>
          <p:nvSpPr>
            <p:cNvPr id="225" name="object 225"/>
            <p:cNvSpPr/>
            <p:nvPr/>
          </p:nvSpPr>
          <p:spPr>
            <a:xfrm>
              <a:off x="9303813" y="5712500"/>
              <a:ext cx="0" cy="763270"/>
            </a:xfrm>
            <a:custGeom>
              <a:avLst/>
              <a:gdLst/>
              <a:ahLst/>
              <a:cxnLst/>
              <a:rect l="l" t="t" r="r" b="b"/>
              <a:pathLst>
                <a:path h="763270">
                  <a:moveTo>
                    <a:pt x="0" y="510530"/>
                  </a:moveTo>
                  <a:lnTo>
                    <a:pt x="0" y="762788"/>
                  </a:lnTo>
                </a:path>
                <a:path h="763270">
                  <a:moveTo>
                    <a:pt x="0" y="0"/>
                  </a:moveTo>
                  <a:lnTo>
                    <a:pt x="0" y="277108"/>
                  </a:lnTo>
                </a:path>
              </a:pathLst>
            </a:custGeom>
            <a:ln w="3175">
              <a:solidFill>
                <a:srgbClr val="000000"/>
              </a:solidFill>
            </a:ln>
          </p:spPr>
          <p:txBody>
            <a:bodyPr wrap="square" lIns="0" tIns="0" rIns="0" bIns="0" rtlCol="0"/>
            <a:lstStyle/>
            <a:p>
              <a:endParaRPr/>
            </a:p>
          </p:txBody>
        </p:sp>
        <p:sp>
          <p:nvSpPr>
            <p:cNvPr id="226" name="object 226"/>
            <p:cNvSpPr/>
            <p:nvPr/>
          </p:nvSpPr>
          <p:spPr>
            <a:xfrm>
              <a:off x="9303804" y="5712510"/>
              <a:ext cx="4445" cy="763270"/>
            </a:xfrm>
            <a:custGeom>
              <a:avLst/>
              <a:gdLst/>
              <a:ahLst/>
              <a:cxnLst/>
              <a:rect l="l" t="t" r="r" b="b"/>
              <a:pathLst>
                <a:path w="4445" h="763270">
                  <a:moveTo>
                    <a:pt x="4229" y="510527"/>
                  </a:moveTo>
                  <a:lnTo>
                    <a:pt x="0" y="510527"/>
                  </a:lnTo>
                  <a:lnTo>
                    <a:pt x="0" y="762787"/>
                  </a:lnTo>
                  <a:lnTo>
                    <a:pt x="4229" y="762787"/>
                  </a:lnTo>
                  <a:lnTo>
                    <a:pt x="4229" y="510527"/>
                  </a:lnTo>
                  <a:close/>
                </a:path>
                <a:path w="4445" h="763270">
                  <a:moveTo>
                    <a:pt x="4229" y="0"/>
                  </a:moveTo>
                  <a:lnTo>
                    <a:pt x="0" y="0"/>
                  </a:lnTo>
                  <a:lnTo>
                    <a:pt x="0" y="277101"/>
                  </a:lnTo>
                  <a:lnTo>
                    <a:pt x="4229" y="277101"/>
                  </a:lnTo>
                  <a:lnTo>
                    <a:pt x="4229" y="0"/>
                  </a:lnTo>
                  <a:close/>
                </a:path>
              </a:pathLst>
            </a:custGeom>
            <a:solidFill>
              <a:srgbClr val="000000"/>
            </a:solidFill>
          </p:spPr>
          <p:txBody>
            <a:bodyPr wrap="square" lIns="0" tIns="0" rIns="0" bIns="0" rtlCol="0"/>
            <a:lstStyle/>
            <a:p>
              <a:endParaRPr/>
            </a:p>
          </p:txBody>
        </p:sp>
        <p:sp>
          <p:nvSpPr>
            <p:cNvPr id="227" name="object 227"/>
            <p:cNvSpPr/>
            <p:nvPr/>
          </p:nvSpPr>
          <p:spPr>
            <a:xfrm>
              <a:off x="9861687" y="5712500"/>
              <a:ext cx="0" cy="763270"/>
            </a:xfrm>
            <a:custGeom>
              <a:avLst/>
              <a:gdLst/>
              <a:ahLst/>
              <a:cxnLst/>
              <a:rect l="l" t="t" r="r" b="b"/>
              <a:pathLst>
                <a:path h="763270">
                  <a:moveTo>
                    <a:pt x="0" y="510529"/>
                  </a:moveTo>
                  <a:lnTo>
                    <a:pt x="0" y="762788"/>
                  </a:lnTo>
                </a:path>
                <a:path h="763270">
                  <a:moveTo>
                    <a:pt x="0" y="0"/>
                  </a:moveTo>
                  <a:lnTo>
                    <a:pt x="0" y="277107"/>
                  </a:lnTo>
                </a:path>
              </a:pathLst>
            </a:custGeom>
            <a:ln w="3175">
              <a:solidFill>
                <a:srgbClr val="000000"/>
              </a:solidFill>
            </a:ln>
          </p:spPr>
          <p:txBody>
            <a:bodyPr wrap="square" lIns="0" tIns="0" rIns="0" bIns="0" rtlCol="0"/>
            <a:lstStyle/>
            <a:p>
              <a:endParaRPr/>
            </a:p>
          </p:txBody>
        </p:sp>
        <p:sp>
          <p:nvSpPr>
            <p:cNvPr id="228" name="object 228"/>
            <p:cNvSpPr/>
            <p:nvPr/>
          </p:nvSpPr>
          <p:spPr>
            <a:xfrm>
              <a:off x="9861677" y="5712510"/>
              <a:ext cx="562610" cy="763270"/>
            </a:xfrm>
            <a:custGeom>
              <a:avLst/>
              <a:gdLst/>
              <a:ahLst/>
              <a:cxnLst/>
              <a:rect l="l" t="t" r="r" b="b"/>
              <a:pathLst>
                <a:path w="562609" h="763270">
                  <a:moveTo>
                    <a:pt x="4229" y="510527"/>
                  </a:moveTo>
                  <a:lnTo>
                    <a:pt x="0" y="510527"/>
                  </a:lnTo>
                  <a:lnTo>
                    <a:pt x="0" y="762787"/>
                  </a:lnTo>
                  <a:lnTo>
                    <a:pt x="4229" y="762787"/>
                  </a:lnTo>
                  <a:lnTo>
                    <a:pt x="4229" y="510527"/>
                  </a:lnTo>
                  <a:close/>
                </a:path>
                <a:path w="562609" h="763270">
                  <a:moveTo>
                    <a:pt x="4229" y="0"/>
                  </a:moveTo>
                  <a:lnTo>
                    <a:pt x="0" y="0"/>
                  </a:lnTo>
                  <a:lnTo>
                    <a:pt x="0" y="277101"/>
                  </a:lnTo>
                  <a:lnTo>
                    <a:pt x="4229" y="277101"/>
                  </a:lnTo>
                  <a:lnTo>
                    <a:pt x="4229" y="0"/>
                  </a:lnTo>
                  <a:close/>
                </a:path>
                <a:path w="562609" h="763270">
                  <a:moveTo>
                    <a:pt x="562063" y="0"/>
                  </a:moveTo>
                  <a:lnTo>
                    <a:pt x="553656" y="0"/>
                  </a:lnTo>
                  <a:lnTo>
                    <a:pt x="553656" y="762787"/>
                  </a:lnTo>
                  <a:lnTo>
                    <a:pt x="562063" y="762787"/>
                  </a:lnTo>
                  <a:lnTo>
                    <a:pt x="562063" y="0"/>
                  </a:lnTo>
                  <a:close/>
                </a:path>
              </a:pathLst>
            </a:custGeom>
            <a:solidFill>
              <a:srgbClr val="000000"/>
            </a:solidFill>
          </p:spPr>
          <p:txBody>
            <a:bodyPr wrap="square" lIns="0" tIns="0" rIns="0" bIns="0" rtlCol="0"/>
            <a:lstStyle/>
            <a:p>
              <a:endParaRPr/>
            </a:p>
          </p:txBody>
        </p:sp>
        <p:sp>
          <p:nvSpPr>
            <p:cNvPr id="229" name="object 229"/>
            <p:cNvSpPr/>
            <p:nvPr/>
          </p:nvSpPr>
          <p:spPr>
            <a:xfrm>
              <a:off x="2748802" y="1719324"/>
              <a:ext cx="0" cy="104775"/>
            </a:xfrm>
            <a:custGeom>
              <a:avLst/>
              <a:gdLst/>
              <a:ahLst/>
              <a:cxnLst/>
              <a:rect l="l" t="t" r="r" b="b"/>
              <a:pathLst>
                <a:path h="104775">
                  <a:moveTo>
                    <a:pt x="0" y="0"/>
                  </a:moveTo>
                  <a:lnTo>
                    <a:pt x="0" y="104206"/>
                  </a:lnTo>
                </a:path>
              </a:pathLst>
            </a:custGeom>
            <a:ln w="3175">
              <a:solidFill>
                <a:srgbClr val="000000"/>
              </a:solidFill>
            </a:ln>
          </p:spPr>
          <p:txBody>
            <a:bodyPr wrap="square" lIns="0" tIns="0" rIns="0" bIns="0" rtlCol="0"/>
            <a:lstStyle/>
            <a:p>
              <a:endParaRPr/>
            </a:p>
          </p:txBody>
        </p:sp>
        <p:sp>
          <p:nvSpPr>
            <p:cNvPr id="230" name="object 230"/>
            <p:cNvSpPr/>
            <p:nvPr/>
          </p:nvSpPr>
          <p:spPr>
            <a:xfrm>
              <a:off x="2748801" y="1719325"/>
              <a:ext cx="4445" cy="104775"/>
            </a:xfrm>
            <a:custGeom>
              <a:avLst/>
              <a:gdLst/>
              <a:ahLst/>
              <a:cxnLst/>
              <a:rect l="l" t="t" r="r" b="b"/>
              <a:pathLst>
                <a:path w="4444" h="104775">
                  <a:moveTo>
                    <a:pt x="4226" y="104206"/>
                  </a:moveTo>
                  <a:lnTo>
                    <a:pt x="0" y="104206"/>
                  </a:lnTo>
                  <a:lnTo>
                    <a:pt x="0" y="0"/>
                  </a:lnTo>
                  <a:lnTo>
                    <a:pt x="4226" y="0"/>
                  </a:lnTo>
                  <a:lnTo>
                    <a:pt x="4226" y="104206"/>
                  </a:lnTo>
                  <a:close/>
                </a:path>
              </a:pathLst>
            </a:custGeom>
            <a:solidFill>
              <a:srgbClr val="000000"/>
            </a:solidFill>
          </p:spPr>
          <p:txBody>
            <a:bodyPr wrap="square" lIns="0" tIns="0" rIns="0" bIns="0" rtlCol="0"/>
            <a:lstStyle/>
            <a:p>
              <a:endParaRPr/>
            </a:p>
          </p:txBody>
        </p:sp>
        <p:sp>
          <p:nvSpPr>
            <p:cNvPr id="231" name="object 231"/>
            <p:cNvSpPr/>
            <p:nvPr/>
          </p:nvSpPr>
          <p:spPr>
            <a:xfrm>
              <a:off x="2888271" y="1719324"/>
              <a:ext cx="0" cy="104775"/>
            </a:xfrm>
            <a:custGeom>
              <a:avLst/>
              <a:gdLst/>
              <a:ahLst/>
              <a:cxnLst/>
              <a:rect l="l" t="t" r="r" b="b"/>
              <a:pathLst>
                <a:path h="104775">
                  <a:moveTo>
                    <a:pt x="0" y="0"/>
                  </a:moveTo>
                  <a:lnTo>
                    <a:pt x="0" y="104206"/>
                  </a:lnTo>
                </a:path>
              </a:pathLst>
            </a:custGeom>
            <a:ln w="3175">
              <a:solidFill>
                <a:srgbClr val="000000"/>
              </a:solidFill>
            </a:ln>
          </p:spPr>
          <p:txBody>
            <a:bodyPr wrap="square" lIns="0" tIns="0" rIns="0" bIns="0" rtlCol="0"/>
            <a:lstStyle/>
            <a:p>
              <a:endParaRPr/>
            </a:p>
          </p:txBody>
        </p:sp>
        <p:sp>
          <p:nvSpPr>
            <p:cNvPr id="232" name="object 232"/>
            <p:cNvSpPr/>
            <p:nvPr/>
          </p:nvSpPr>
          <p:spPr>
            <a:xfrm>
              <a:off x="2888274" y="1719325"/>
              <a:ext cx="4445" cy="104775"/>
            </a:xfrm>
            <a:custGeom>
              <a:avLst/>
              <a:gdLst/>
              <a:ahLst/>
              <a:cxnLst/>
              <a:rect l="l" t="t" r="r" b="b"/>
              <a:pathLst>
                <a:path w="4444" h="104775">
                  <a:moveTo>
                    <a:pt x="4226" y="104206"/>
                  </a:moveTo>
                  <a:lnTo>
                    <a:pt x="0" y="104206"/>
                  </a:lnTo>
                  <a:lnTo>
                    <a:pt x="0" y="0"/>
                  </a:lnTo>
                  <a:lnTo>
                    <a:pt x="4226" y="0"/>
                  </a:lnTo>
                  <a:lnTo>
                    <a:pt x="4226" y="104206"/>
                  </a:lnTo>
                  <a:close/>
                </a:path>
              </a:pathLst>
            </a:custGeom>
            <a:solidFill>
              <a:srgbClr val="000000"/>
            </a:solidFill>
          </p:spPr>
          <p:txBody>
            <a:bodyPr wrap="square" lIns="0" tIns="0" rIns="0" bIns="0" rtlCol="0"/>
            <a:lstStyle/>
            <a:p>
              <a:endParaRPr/>
            </a:p>
          </p:txBody>
        </p:sp>
        <p:sp>
          <p:nvSpPr>
            <p:cNvPr id="233" name="object 233"/>
            <p:cNvSpPr/>
            <p:nvPr/>
          </p:nvSpPr>
          <p:spPr>
            <a:xfrm>
              <a:off x="3027739" y="1719325"/>
              <a:ext cx="0" cy="104775"/>
            </a:xfrm>
            <a:custGeom>
              <a:avLst/>
              <a:gdLst/>
              <a:ahLst/>
              <a:cxnLst/>
              <a:rect l="l" t="t" r="r" b="b"/>
              <a:pathLst>
                <a:path h="104775">
                  <a:moveTo>
                    <a:pt x="0" y="0"/>
                  </a:moveTo>
                  <a:lnTo>
                    <a:pt x="0" y="104206"/>
                  </a:lnTo>
                </a:path>
              </a:pathLst>
            </a:custGeom>
            <a:ln w="3175">
              <a:solidFill>
                <a:srgbClr val="000000"/>
              </a:solidFill>
            </a:ln>
          </p:spPr>
          <p:txBody>
            <a:bodyPr wrap="square" lIns="0" tIns="0" rIns="0" bIns="0" rtlCol="0"/>
            <a:lstStyle/>
            <a:p>
              <a:endParaRPr/>
            </a:p>
          </p:txBody>
        </p:sp>
        <p:sp>
          <p:nvSpPr>
            <p:cNvPr id="234" name="object 234"/>
            <p:cNvSpPr/>
            <p:nvPr/>
          </p:nvSpPr>
          <p:spPr>
            <a:xfrm>
              <a:off x="3027739" y="1719326"/>
              <a:ext cx="4445" cy="104775"/>
            </a:xfrm>
            <a:custGeom>
              <a:avLst/>
              <a:gdLst/>
              <a:ahLst/>
              <a:cxnLst/>
              <a:rect l="l" t="t" r="r" b="b"/>
              <a:pathLst>
                <a:path w="4444" h="104775">
                  <a:moveTo>
                    <a:pt x="4226" y="104206"/>
                  </a:moveTo>
                  <a:lnTo>
                    <a:pt x="0" y="104206"/>
                  </a:lnTo>
                  <a:lnTo>
                    <a:pt x="0" y="0"/>
                  </a:lnTo>
                  <a:lnTo>
                    <a:pt x="4226" y="0"/>
                  </a:lnTo>
                  <a:lnTo>
                    <a:pt x="4226" y="104206"/>
                  </a:lnTo>
                  <a:close/>
                </a:path>
              </a:pathLst>
            </a:custGeom>
            <a:solidFill>
              <a:srgbClr val="000000"/>
            </a:solidFill>
          </p:spPr>
          <p:txBody>
            <a:bodyPr wrap="square" lIns="0" tIns="0" rIns="0" bIns="0" rtlCol="0"/>
            <a:lstStyle/>
            <a:p>
              <a:endParaRPr/>
            </a:p>
          </p:txBody>
        </p:sp>
        <p:sp>
          <p:nvSpPr>
            <p:cNvPr id="235" name="object 235"/>
            <p:cNvSpPr/>
            <p:nvPr/>
          </p:nvSpPr>
          <p:spPr>
            <a:xfrm>
              <a:off x="3306676" y="1719326"/>
              <a:ext cx="0" cy="104775"/>
            </a:xfrm>
            <a:custGeom>
              <a:avLst/>
              <a:gdLst/>
              <a:ahLst/>
              <a:cxnLst/>
              <a:rect l="l" t="t" r="r" b="b"/>
              <a:pathLst>
                <a:path h="104775">
                  <a:moveTo>
                    <a:pt x="0" y="0"/>
                  </a:moveTo>
                  <a:lnTo>
                    <a:pt x="0" y="104206"/>
                  </a:lnTo>
                </a:path>
              </a:pathLst>
            </a:custGeom>
            <a:ln w="3175">
              <a:solidFill>
                <a:srgbClr val="000000"/>
              </a:solidFill>
            </a:ln>
          </p:spPr>
          <p:txBody>
            <a:bodyPr wrap="square" lIns="0" tIns="0" rIns="0" bIns="0" rtlCol="0"/>
            <a:lstStyle/>
            <a:p>
              <a:endParaRPr/>
            </a:p>
          </p:txBody>
        </p:sp>
        <p:sp>
          <p:nvSpPr>
            <p:cNvPr id="236" name="object 236"/>
            <p:cNvSpPr/>
            <p:nvPr/>
          </p:nvSpPr>
          <p:spPr>
            <a:xfrm>
              <a:off x="3306680" y="1719327"/>
              <a:ext cx="4445" cy="104775"/>
            </a:xfrm>
            <a:custGeom>
              <a:avLst/>
              <a:gdLst/>
              <a:ahLst/>
              <a:cxnLst/>
              <a:rect l="l" t="t" r="r" b="b"/>
              <a:pathLst>
                <a:path w="4445" h="104775">
                  <a:moveTo>
                    <a:pt x="4226" y="104206"/>
                  </a:moveTo>
                  <a:lnTo>
                    <a:pt x="0" y="104206"/>
                  </a:lnTo>
                  <a:lnTo>
                    <a:pt x="0" y="0"/>
                  </a:lnTo>
                  <a:lnTo>
                    <a:pt x="4226" y="0"/>
                  </a:lnTo>
                  <a:lnTo>
                    <a:pt x="4226" y="104206"/>
                  </a:lnTo>
                  <a:close/>
                </a:path>
              </a:pathLst>
            </a:custGeom>
            <a:solidFill>
              <a:srgbClr val="000000"/>
            </a:solidFill>
          </p:spPr>
          <p:txBody>
            <a:bodyPr wrap="square" lIns="0" tIns="0" rIns="0" bIns="0" rtlCol="0"/>
            <a:lstStyle/>
            <a:p>
              <a:endParaRPr/>
            </a:p>
          </p:txBody>
        </p:sp>
        <p:sp>
          <p:nvSpPr>
            <p:cNvPr id="237" name="object 237"/>
            <p:cNvSpPr/>
            <p:nvPr/>
          </p:nvSpPr>
          <p:spPr>
            <a:xfrm>
              <a:off x="3446145" y="1719327"/>
              <a:ext cx="0" cy="104775"/>
            </a:xfrm>
            <a:custGeom>
              <a:avLst/>
              <a:gdLst/>
              <a:ahLst/>
              <a:cxnLst/>
              <a:rect l="l" t="t" r="r" b="b"/>
              <a:pathLst>
                <a:path h="104775">
                  <a:moveTo>
                    <a:pt x="0" y="0"/>
                  </a:moveTo>
                  <a:lnTo>
                    <a:pt x="0" y="104206"/>
                  </a:lnTo>
                </a:path>
              </a:pathLst>
            </a:custGeom>
            <a:ln w="3175">
              <a:solidFill>
                <a:srgbClr val="000000"/>
              </a:solidFill>
            </a:ln>
          </p:spPr>
          <p:txBody>
            <a:bodyPr wrap="square" lIns="0" tIns="0" rIns="0" bIns="0" rtlCol="0"/>
            <a:lstStyle/>
            <a:p>
              <a:endParaRPr/>
            </a:p>
          </p:txBody>
        </p:sp>
        <p:sp>
          <p:nvSpPr>
            <p:cNvPr id="238" name="object 238"/>
            <p:cNvSpPr/>
            <p:nvPr/>
          </p:nvSpPr>
          <p:spPr>
            <a:xfrm>
              <a:off x="3446145" y="1719328"/>
              <a:ext cx="4445" cy="104775"/>
            </a:xfrm>
            <a:custGeom>
              <a:avLst/>
              <a:gdLst/>
              <a:ahLst/>
              <a:cxnLst/>
              <a:rect l="l" t="t" r="r" b="b"/>
              <a:pathLst>
                <a:path w="4445" h="104775">
                  <a:moveTo>
                    <a:pt x="4226" y="104206"/>
                  </a:moveTo>
                  <a:lnTo>
                    <a:pt x="0" y="104206"/>
                  </a:lnTo>
                  <a:lnTo>
                    <a:pt x="0" y="0"/>
                  </a:lnTo>
                  <a:lnTo>
                    <a:pt x="4226" y="0"/>
                  </a:lnTo>
                  <a:lnTo>
                    <a:pt x="4226" y="104206"/>
                  </a:lnTo>
                  <a:close/>
                </a:path>
              </a:pathLst>
            </a:custGeom>
            <a:solidFill>
              <a:srgbClr val="000000"/>
            </a:solidFill>
          </p:spPr>
          <p:txBody>
            <a:bodyPr wrap="square" lIns="0" tIns="0" rIns="0" bIns="0" rtlCol="0"/>
            <a:lstStyle/>
            <a:p>
              <a:endParaRPr/>
            </a:p>
          </p:txBody>
        </p:sp>
        <p:sp>
          <p:nvSpPr>
            <p:cNvPr id="239" name="object 239"/>
            <p:cNvSpPr/>
            <p:nvPr/>
          </p:nvSpPr>
          <p:spPr>
            <a:xfrm>
              <a:off x="3585614" y="1719327"/>
              <a:ext cx="0" cy="104775"/>
            </a:xfrm>
            <a:custGeom>
              <a:avLst/>
              <a:gdLst/>
              <a:ahLst/>
              <a:cxnLst/>
              <a:rect l="l" t="t" r="r" b="b"/>
              <a:pathLst>
                <a:path h="104775">
                  <a:moveTo>
                    <a:pt x="0" y="0"/>
                  </a:moveTo>
                  <a:lnTo>
                    <a:pt x="0" y="104206"/>
                  </a:lnTo>
                </a:path>
              </a:pathLst>
            </a:custGeom>
            <a:ln w="3175">
              <a:solidFill>
                <a:srgbClr val="000000"/>
              </a:solidFill>
            </a:ln>
          </p:spPr>
          <p:txBody>
            <a:bodyPr wrap="square" lIns="0" tIns="0" rIns="0" bIns="0" rtlCol="0"/>
            <a:lstStyle/>
            <a:p>
              <a:endParaRPr/>
            </a:p>
          </p:txBody>
        </p:sp>
        <p:sp>
          <p:nvSpPr>
            <p:cNvPr id="240" name="object 240"/>
            <p:cNvSpPr/>
            <p:nvPr/>
          </p:nvSpPr>
          <p:spPr>
            <a:xfrm>
              <a:off x="3585613" y="1719329"/>
              <a:ext cx="4445" cy="104775"/>
            </a:xfrm>
            <a:custGeom>
              <a:avLst/>
              <a:gdLst/>
              <a:ahLst/>
              <a:cxnLst/>
              <a:rect l="l" t="t" r="r" b="b"/>
              <a:pathLst>
                <a:path w="4445" h="104775">
                  <a:moveTo>
                    <a:pt x="4226" y="104206"/>
                  </a:moveTo>
                  <a:lnTo>
                    <a:pt x="0" y="104206"/>
                  </a:lnTo>
                  <a:lnTo>
                    <a:pt x="0" y="0"/>
                  </a:lnTo>
                  <a:lnTo>
                    <a:pt x="4226" y="0"/>
                  </a:lnTo>
                  <a:lnTo>
                    <a:pt x="4226" y="104206"/>
                  </a:lnTo>
                  <a:close/>
                </a:path>
              </a:pathLst>
            </a:custGeom>
            <a:solidFill>
              <a:srgbClr val="000000"/>
            </a:solidFill>
          </p:spPr>
          <p:txBody>
            <a:bodyPr wrap="square" lIns="0" tIns="0" rIns="0" bIns="0" rtlCol="0"/>
            <a:lstStyle/>
            <a:p>
              <a:endParaRPr/>
            </a:p>
          </p:txBody>
        </p:sp>
        <p:sp>
          <p:nvSpPr>
            <p:cNvPr id="241" name="object 241"/>
            <p:cNvSpPr/>
            <p:nvPr/>
          </p:nvSpPr>
          <p:spPr>
            <a:xfrm>
              <a:off x="3864551" y="1719328"/>
              <a:ext cx="0" cy="104775"/>
            </a:xfrm>
            <a:custGeom>
              <a:avLst/>
              <a:gdLst/>
              <a:ahLst/>
              <a:cxnLst/>
              <a:rect l="l" t="t" r="r" b="b"/>
              <a:pathLst>
                <a:path h="104775">
                  <a:moveTo>
                    <a:pt x="0" y="0"/>
                  </a:moveTo>
                  <a:lnTo>
                    <a:pt x="0" y="104206"/>
                  </a:lnTo>
                </a:path>
              </a:pathLst>
            </a:custGeom>
            <a:ln w="3175">
              <a:solidFill>
                <a:srgbClr val="000000"/>
              </a:solidFill>
            </a:ln>
          </p:spPr>
          <p:txBody>
            <a:bodyPr wrap="square" lIns="0" tIns="0" rIns="0" bIns="0" rtlCol="0"/>
            <a:lstStyle/>
            <a:p>
              <a:endParaRPr/>
            </a:p>
          </p:txBody>
        </p:sp>
        <p:sp>
          <p:nvSpPr>
            <p:cNvPr id="242" name="object 242"/>
            <p:cNvSpPr/>
            <p:nvPr/>
          </p:nvSpPr>
          <p:spPr>
            <a:xfrm>
              <a:off x="3864550" y="1719329"/>
              <a:ext cx="4445" cy="104775"/>
            </a:xfrm>
            <a:custGeom>
              <a:avLst/>
              <a:gdLst/>
              <a:ahLst/>
              <a:cxnLst/>
              <a:rect l="l" t="t" r="r" b="b"/>
              <a:pathLst>
                <a:path w="4445" h="104775">
                  <a:moveTo>
                    <a:pt x="4226" y="104206"/>
                  </a:moveTo>
                  <a:lnTo>
                    <a:pt x="0" y="104206"/>
                  </a:lnTo>
                  <a:lnTo>
                    <a:pt x="0" y="0"/>
                  </a:lnTo>
                  <a:lnTo>
                    <a:pt x="4226" y="0"/>
                  </a:lnTo>
                  <a:lnTo>
                    <a:pt x="4226" y="104206"/>
                  </a:lnTo>
                  <a:close/>
                </a:path>
              </a:pathLst>
            </a:custGeom>
            <a:solidFill>
              <a:srgbClr val="000000"/>
            </a:solidFill>
          </p:spPr>
          <p:txBody>
            <a:bodyPr wrap="square" lIns="0" tIns="0" rIns="0" bIns="0" rtlCol="0"/>
            <a:lstStyle/>
            <a:p>
              <a:endParaRPr/>
            </a:p>
          </p:txBody>
        </p:sp>
        <p:sp>
          <p:nvSpPr>
            <p:cNvPr id="243" name="object 243"/>
            <p:cNvSpPr/>
            <p:nvPr/>
          </p:nvSpPr>
          <p:spPr>
            <a:xfrm>
              <a:off x="4004020" y="1719329"/>
              <a:ext cx="0" cy="104775"/>
            </a:xfrm>
            <a:custGeom>
              <a:avLst/>
              <a:gdLst/>
              <a:ahLst/>
              <a:cxnLst/>
              <a:rect l="l" t="t" r="r" b="b"/>
              <a:pathLst>
                <a:path h="104775">
                  <a:moveTo>
                    <a:pt x="0" y="0"/>
                  </a:moveTo>
                  <a:lnTo>
                    <a:pt x="0" y="104206"/>
                  </a:lnTo>
                </a:path>
              </a:pathLst>
            </a:custGeom>
            <a:ln w="3175">
              <a:solidFill>
                <a:srgbClr val="000000"/>
              </a:solidFill>
            </a:ln>
          </p:spPr>
          <p:txBody>
            <a:bodyPr wrap="square" lIns="0" tIns="0" rIns="0" bIns="0" rtlCol="0"/>
            <a:lstStyle/>
            <a:p>
              <a:endParaRPr/>
            </a:p>
          </p:txBody>
        </p:sp>
        <p:sp>
          <p:nvSpPr>
            <p:cNvPr id="244" name="object 244"/>
            <p:cNvSpPr/>
            <p:nvPr/>
          </p:nvSpPr>
          <p:spPr>
            <a:xfrm>
              <a:off x="4004019" y="1719330"/>
              <a:ext cx="4445" cy="104775"/>
            </a:xfrm>
            <a:custGeom>
              <a:avLst/>
              <a:gdLst/>
              <a:ahLst/>
              <a:cxnLst/>
              <a:rect l="l" t="t" r="r" b="b"/>
              <a:pathLst>
                <a:path w="4445" h="104775">
                  <a:moveTo>
                    <a:pt x="4226" y="104206"/>
                  </a:moveTo>
                  <a:lnTo>
                    <a:pt x="0" y="104206"/>
                  </a:lnTo>
                  <a:lnTo>
                    <a:pt x="0" y="0"/>
                  </a:lnTo>
                  <a:lnTo>
                    <a:pt x="4226" y="0"/>
                  </a:lnTo>
                  <a:lnTo>
                    <a:pt x="4226" y="104206"/>
                  </a:lnTo>
                  <a:close/>
                </a:path>
              </a:pathLst>
            </a:custGeom>
            <a:solidFill>
              <a:srgbClr val="000000"/>
            </a:solidFill>
          </p:spPr>
          <p:txBody>
            <a:bodyPr wrap="square" lIns="0" tIns="0" rIns="0" bIns="0" rtlCol="0"/>
            <a:lstStyle/>
            <a:p>
              <a:endParaRPr/>
            </a:p>
          </p:txBody>
        </p:sp>
        <p:sp>
          <p:nvSpPr>
            <p:cNvPr id="245" name="object 245"/>
            <p:cNvSpPr/>
            <p:nvPr/>
          </p:nvSpPr>
          <p:spPr>
            <a:xfrm>
              <a:off x="4139266" y="1836041"/>
              <a:ext cx="12700" cy="763270"/>
            </a:xfrm>
            <a:custGeom>
              <a:avLst/>
              <a:gdLst/>
              <a:ahLst/>
              <a:cxnLst/>
              <a:rect l="l" t="t" r="r" b="b"/>
              <a:pathLst>
                <a:path w="12700" h="763269">
                  <a:moveTo>
                    <a:pt x="12678" y="762792"/>
                  </a:moveTo>
                  <a:lnTo>
                    <a:pt x="0" y="762792"/>
                  </a:lnTo>
                  <a:lnTo>
                    <a:pt x="0" y="0"/>
                  </a:lnTo>
                  <a:lnTo>
                    <a:pt x="12678" y="0"/>
                  </a:lnTo>
                  <a:lnTo>
                    <a:pt x="12678" y="762792"/>
                  </a:lnTo>
                  <a:close/>
                </a:path>
              </a:pathLst>
            </a:custGeom>
            <a:solidFill>
              <a:srgbClr val="FF0000"/>
            </a:solidFill>
          </p:spPr>
          <p:txBody>
            <a:bodyPr wrap="square" lIns="0" tIns="0" rIns="0" bIns="0" rtlCol="0"/>
            <a:lstStyle/>
            <a:p>
              <a:endParaRPr/>
            </a:p>
          </p:txBody>
        </p:sp>
        <p:sp>
          <p:nvSpPr>
            <p:cNvPr id="246" name="object 246"/>
            <p:cNvSpPr/>
            <p:nvPr/>
          </p:nvSpPr>
          <p:spPr>
            <a:xfrm>
              <a:off x="4422425" y="1719330"/>
              <a:ext cx="0" cy="104775"/>
            </a:xfrm>
            <a:custGeom>
              <a:avLst/>
              <a:gdLst/>
              <a:ahLst/>
              <a:cxnLst/>
              <a:rect l="l" t="t" r="r" b="b"/>
              <a:pathLst>
                <a:path h="104775">
                  <a:moveTo>
                    <a:pt x="0" y="0"/>
                  </a:moveTo>
                  <a:lnTo>
                    <a:pt x="0" y="104206"/>
                  </a:lnTo>
                </a:path>
              </a:pathLst>
            </a:custGeom>
            <a:ln w="3175">
              <a:solidFill>
                <a:srgbClr val="000000"/>
              </a:solidFill>
            </a:ln>
          </p:spPr>
          <p:txBody>
            <a:bodyPr wrap="square" lIns="0" tIns="0" rIns="0" bIns="0" rtlCol="0"/>
            <a:lstStyle/>
            <a:p>
              <a:endParaRPr/>
            </a:p>
          </p:txBody>
        </p:sp>
        <p:sp>
          <p:nvSpPr>
            <p:cNvPr id="247" name="object 247"/>
            <p:cNvSpPr/>
            <p:nvPr/>
          </p:nvSpPr>
          <p:spPr>
            <a:xfrm>
              <a:off x="4422425" y="1719331"/>
              <a:ext cx="4445" cy="104775"/>
            </a:xfrm>
            <a:custGeom>
              <a:avLst/>
              <a:gdLst/>
              <a:ahLst/>
              <a:cxnLst/>
              <a:rect l="l" t="t" r="r" b="b"/>
              <a:pathLst>
                <a:path w="4445" h="104775">
                  <a:moveTo>
                    <a:pt x="4226" y="104206"/>
                  </a:moveTo>
                  <a:lnTo>
                    <a:pt x="0" y="104206"/>
                  </a:lnTo>
                  <a:lnTo>
                    <a:pt x="0" y="0"/>
                  </a:lnTo>
                  <a:lnTo>
                    <a:pt x="4226" y="0"/>
                  </a:lnTo>
                  <a:lnTo>
                    <a:pt x="4226" y="104206"/>
                  </a:lnTo>
                  <a:close/>
                </a:path>
              </a:pathLst>
            </a:custGeom>
            <a:solidFill>
              <a:srgbClr val="000000"/>
            </a:solidFill>
          </p:spPr>
          <p:txBody>
            <a:bodyPr wrap="square" lIns="0" tIns="0" rIns="0" bIns="0" rtlCol="0"/>
            <a:lstStyle/>
            <a:p>
              <a:endParaRPr/>
            </a:p>
          </p:txBody>
        </p:sp>
        <p:sp>
          <p:nvSpPr>
            <p:cNvPr id="248" name="object 248"/>
            <p:cNvSpPr/>
            <p:nvPr/>
          </p:nvSpPr>
          <p:spPr>
            <a:xfrm>
              <a:off x="4557671" y="2611336"/>
              <a:ext cx="12700" cy="763270"/>
            </a:xfrm>
            <a:custGeom>
              <a:avLst/>
              <a:gdLst/>
              <a:ahLst/>
              <a:cxnLst/>
              <a:rect l="l" t="t" r="r" b="b"/>
              <a:pathLst>
                <a:path w="12700" h="763270">
                  <a:moveTo>
                    <a:pt x="12678" y="762788"/>
                  </a:moveTo>
                  <a:lnTo>
                    <a:pt x="0" y="762788"/>
                  </a:lnTo>
                  <a:lnTo>
                    <a:pt x="0" y="0"/>
                  </a:lnTo>
                  <a:lnTo>
                    <a:pt x="12678" y="0"/>
                  </a:lnTo>
                  <a:lnTo>
                    <a:pt x="12678" y="762788"/>
                  </a:lnTo>
                  <a:close/>
                </a:path>
              </a:pathLst>
            </a:custGeom>
            <a:solidFill>
              <a:srgbClr val="FF0000"/>
            </a:solidFill>
          </p:spPr>
          <p:txBody>
            <a:bodyPr wrap="square" lIns="0" tIns="0" rIns="0" bIns="0" rtlCol="0"/>
            <a:lstStyle/>
            <a:p>
              <a:endParaRPr/>
            </a:p>
          </p:txBody>
        </p:sp>
        <p:sp>
          <p:nvSpPr>
            <p:cNvPr id="249" name="object 249"/>
            <p:cNvSpPr/>
            <p:nvPr/>
          </p:nvSpPr>
          <p:spPr>
            <a:xfrm>
              <a:off x="4701363" y="2740551"/>
              <a:ext cx="0" cy="504825"/>
            </a:xfrm>
            <a:custGeom>
              <a:avLst/>
              <a:gdLst/>
              <a:ahLst/>
              <a:cxnLst/>
              <a:rect l="l" t="t" r="r" b="b"/>
              <a:pathLst>
                <a:path h="504825">
                  <a:moveTo>
                    <a:pt x="0" y="0"/>
                  </a:moveTo>
                  <a:lnTo>
                    <a:pt x="0" y="504357"/>
                  </a:lnTo>
                </a:path>
              </a:pathLst>
            </a:custGeom>
            <a:ln w="3175">
              <a:solidFill>
                <a:srgbClr val="000000"/>
              </a:solidFill>
            </a:ln>
          </p:spPr>
          <p:txBody>
            <a:bodyPr wrap="square" lIns="0" tIns="0" rIns="0" bIns="0" rtlCol="0"/>
            <a:lstStyle/>
            <a:p>
              <a:endParaRPr/>
            </a:p>
          </p:txBody>
        </p:sp>
        <p:sp>
          <p:nvSpPr>
            <p:cNvPr id="250" name="object 250"/>
            <p:cNvSpPr/>
            <p:nvPr/>
          </p:nvSpPr>
          <p:spPr>
            <a:xfrm>
              <a:off x="4701362" y="2740548"/>
              <a:ext cx="4445" cy="504825"/>
            </a:xfrm>
            <a:custGeom>
              <a:avLst/>
              <a:gdLst/>
              <a:ahLst/>
              <a:cxnLst/>
              <a:rect l="l" t="t" r="r" b="b"/>
              <a:pathLst>
                <a:path w="4445" h="504825">
                  <a:moveTo>
                    <a:pt x="4226" y="504357"/>
                  </a:moveTo>
                  <a:lnTo>
                    <a:pt x="0" y="504357"/>
                  </a:lnTo>
                  <a:lnTo>
                    <a:pt x="0" y="0"/>
                  </a:lnTo>
                  <a:lnTo>
                    <a:pt x="4226" y="0"/>
                  </a:lnTo>
                  <a:lnTo>
                    <a:pt x="4226" y="504357"/>
                  </a:lnTo>
                  <a:close/>
                </a:path>
              </a:pathLst>
            </a:custGeom>
            <a:solidFill>
              <a:srgbClr val="000000"/>
            </a:solidFill>
          </p:spPr>
          <p:txBody>
            <a:bodyPr wrap="square" lIns="0" tIns="0" rIns="0" bIns="0" rtlCol="0"/>
            <a:lstStyle/>
            <a:p>
              <a:endParaRPr/>
            </a:p>
          </p:txBody>
        </p:sp>
        <p:sp>
          <p:nvSpPr>
            <p:cNvPr id="251" name="object 251"/>
            <p:cNvSpPr/>
            <p:nvPr/>
          </p:nvSpPr>
          <p:spPr>
            <a:xfrm>
              <a:off x="4980300" y="1719332"/>
              <a:ext cx="0" cy="104775"/>
            </a:xfrm>
            <a:custGeom>
              <a:avLst/>
              <a:gdLst/>
              <a:ahLst/>
              <a:cxnLst/>
              <a:rect l="l" t="t" r="r" b="b"/>
              <a:pathLst>
                <a:path h="104775">
                  <a:moveTo>
                    <a:pt x="0" y="0"/>
                  </a:moveTo>
                  <a:lnTo>
                    <a:pt x="0" y="104206"/>
                  </a:lnTo>
                </a:path>
              </a:pathLst>
            </a:custGeom>
            <a:ln w="3175">
              <a:solidFill>
                <a:srgbClr val="000000"/>
              </a:solidFill>
            </a:ln>
          </p:spPr>
          <p:txBody>
            <a:bodyPr wrap="square" lIns="0" tIns="0" rIns="0" bIns="0" rtlCol="0"/>
            <a:lstStyle/>
            <a:p>
              <a:endParaRPr/>
            </a:p>
          </p:txBody>
        </p:sp>
        <p:sp>
          <p:nvSpPr>
            <p:cNvPr id="252" name="object 252"/>
            <p:cNvSpPr/>
            <p:nvPr/>
          </p:nvSpPr>
          <p:spPr>
            <a:xfrm>
              <a:off x="4980303" y="1719333"/>
              <a:ext cx="4445" cy="104775"/>
            </a:xfrm>
            <a:custGeom>
              <a:avLst/>
              <a:gdLst/>
              <a:ahLst/>
              <a:cxnLst/>
              <a:rect l="l" t="t" r="r" b="b"/>
              <a:pathLst>
                <a:path w="4445" h="104775">
                  <a:moveTo>
                    <a:pt x="4226" y="104206"/>
                  </a:moveTo>
                  <a:lnTo>
                    <a:pt x="0" y="104206"/>
                  </a:lnTo>
                  <a:lnTo>
                    <a:pt x="0" y="0"/>
                  </a:lnTo>
                  <a:lnTo>
                    <a:pt x="4226" y="0"/>
                  </a:lnTo>
                  <a:lnTo>
                    <a:pt x="4226" y="104206"/>
                  </a:lnTo>
                  <a:close/>
                </a:path>
              </a:pathLst>
            </a:custGeom>
            <a:solidFill>
              <a:srgbClr val="000000"/>
            </a:solidFill>
          </p:spPr>
          <p:txBody>
            <a:bodyPr wrap="square" lIns="0" tIns="0" rIns="0" bIns="0" rtlCol="0"/>
            <a:lstStyle/>
            <a:p>
              <a:endParaRPr/>
            </a:p>
          </p:txBody>
        </p:sp>
        <p:sp>
          <p:nvSpPr>
            <p:cNvPr id="253" name="object 253"/>
            <p:cNvSpPr/>
            <p:nvPr/>
          </p:nvSpPr>
          <p:spPr>
            <a:xfrm>
              <a:off x="5119769" y="1719333"/>
              <a:ext cx="0" cy="104775"/>
            </a:xfrm>
            <a:custGeom>
              <a:avLst/>
              <a:gdLst/>
              <a:ahLst/>
              <a:cxnLst/>
              <a:rect l="l" t="t" r="r" b="b"/>
              <a:pathLst>
                <a:path h="104775">
                  <a:moveTo>
                    <a:pt x="0" y="0"/>
                  </a:moveTo>
                  <a:lnTo>
                    <a:pt x="0" y="104206"/>
                  </a:lnTo>
                </a:path>
              </a:pathLst>
            </a:custGeom>
            <a:ln w="3175">
              <a:solidFill>
                <a:srgbClr val="000000"/>
              </a:solidFill>
            </a:ln>
          </p:spPr>
          <p:txBody>
            <a:bodyPr wrap="square" lIns="0" tIns="0" rIns="0" bIns="0" rtlCol="0"/>
            <a:lstStyle/>
            <a:p>
              <a:endParaRPr/>
            </a:p>
          </p:txBody>
        </p:sp>
        <p:sp>
          <p:nvSpPr>
            <p:cNvPr id="254" name="object 254"/>
            <p:cNvSpPr/>
            <p:nvPr/>
          </p:nvSpPr>
          <p:spPr>
            <a:xfrm>
              <a:off x="5119768" y="1719334"/>
              <a:ext cx="4445" cy="104775"/>
            </a:xfrm>
            <a:custGeom>
              <a:avLst/>
              <a:gdLst/>
              <a:ahLst/>
              <a:cxnLst/>
              <a:rect l="l" t="t" r="r" b="b"/>
              <a:pathLst>
                <a:path w="4445" h="104775">
                  <a:moveTo>
                    <a:pt x="4226" y="104206"/>
                  </a:moveTo>
                  <a:lnTo>
                    <a:pt x="0" y="104206"/>
                  </a:lnTo>
                  <a:lnTo>
                    <a:pt x="0" y="0"/>
                  </a:lnTo>
                  <a:lnTo>
                    <a:pt x="4226" y="0"/>
                  </a:lnTo>
                  <a:lnTo>
                    <a:pt x="4226" y="104206"/>
                  </a:lnTo>
                  <a:close/>
                </a:path>
              </a:pathLst>
            </a:custGeom>
            <a:solidFill>
              <a:srgbClr val="000000"/>
            </a:solidFill>
          </p:spPr>
          <p:txBody>
            <a:bodyPr wrap="square" lIns="0" tIns="0" rIns="0" bIns="0" rtlCol="0"/>
            <a:lstStyle/>
            <a:p>
              <a:endParaRPr/>
            </a:p>
          </p:txBody>
        </p:sp>
        <p:sp>
          <p:nvSpPr>
            <p:cNvPr id="255" name="object 255"/>
            <p:cNvSpPr/>
            <p:nvPr/>
          </p:nvSpPr>
          <p:spPr>
            <a:xfrm>
              <a:off x="5255010" y="3386632"/>
              <a:ext cx="12700" cy="763270"/>
            </a:xfrm>
            <a:custGeom>
              <a:avLst/>
              <a:gdLst/>
              <a:ahLst/>
              <a:cxnLst/>
              <a:rect l="l" t="t" r="r" b="b"/>
              <a:pathLst>
                <a:path w="12700" h="763270">
                  <a:moveTo>
                    <a:pt x="12678" y="762788"/>
                  </a:moveTo>
                  <a:lnTo>
                    <a:pt x="0" y="762788"/>
                  </a:lnTo>
                  <a:lnTo>
                    <a:pt x="0" y="0"/>
                  </a:lnTo>
                  <a:lnTo>
                    <a:pt x="12678" y="0"/>
                  </a:lnTo>
                  <a:lnTo>
                    <a:pt x="12678" y="762788"/>
                  </a:lnTo>
                  <a:close/>
                </a:path>
              </a:pathLst>
            </a:custGeom>
            <a:solidFill>
              <a:srgbClr val="FF0000"/>
            </a:solidFill>
          </p:spPr>
          <p:txBody>
            <a:bodyPr wrap="square" lIns="0" tIns="0" rIns="0" bIns="0" rtlCol="0"/>
            <a:lstStyle/>
            <a:p>
              <a:endParaRPr/>
            </a:p>
          </p:txBody>
        </p:sp>
        <p:sp>
          <p:nvSpPr>
            <p:cNvPr id="256" name="object 256"/>
            <p:cNvSpPr/>
            <p:nvPr/>
          </p:nvSpPr>
          <p:spPr>
            <a:xfrm>
              <a:off x="5538174" y="1719334"/>
              <a:ext cx="0" cy="104775"/>
            </a:xfrm>
            <a:custGeom>
              <a:avLst/>
              <a:gdLst/>
              <a:ahLst/>
              <a:cxnLst/>
              <a:rect l="l" t="t" r="r" b="b"/>
              <a:pathLst>
                <a:path h="104775">
                  <a:moveTo>
                    <a:pt x="0" y="0"/>
                  </a:moveTo>
                  <a:lnTo>
                    <a:pt x="0" y="104206"/>
                  </a:lnTo>
                </a:path>
              </a:pathLst>
            </a:custGeom>
            <a:ln w="3175">
              <a:solidFill>
                <a:srgbClr val="000000"/>
              </a:solidFill>
            </a:ln>
          </p:spPr>
          <p:txBody>
            <a:bodyPr wrap="square" lIns="0" tIns="0" rIns="0" bIns="0" rtlCol="0"/>
            <a:lstStyle/>
            <a:p>
              <a:endParaRPr/>
            </a:p>
          </p:txBody>
        </p:sp>
        <p:sp>
          <p:nvSpPr>
            <p:cNvPr id="257" name="object 257"/>
            <p:cNvSpPr/>
            <p:nvPr/>
          </p:nvSpPr>
          <p:spPr>
            <a:xfrm>
              <a:off x="5538173" y="1719335"/>
              <a:ext cx="4445" cy="104775"/>
            </a:xfrm>
            <a:custGeom>
              <a:avLst/>
              <a:gdLst/>
              <a:ahLst/>
              <a:cxnLst/>
              <a:rect l="l" t="t" r="r" b="b"/>
              <a:pathLst>
                <a:path w="4445" h="104775">
                  <a:moveTo>
                    <a:pt x="4226" y="104206"/>
                  </a:moveTo>
                  <a:lnTo>
                    <a:pt x="0" y="104206"/>
                  </a:lnTo>
                  <a:lnTo>
                    <a:pt x="0" y="0"/>
                  </a:lnTo>
                  <a:lnTo>
                    <a:pt x="4226" y="0"/>
                  </a:lnTo>
                  <a:lnTo>
                    <a:pt x="4226" y="104206"/>
                  </a:lnTo>
                  <a:close/>
                </a:path>
              </a:pathLst>
            </a:custGeom>
            <a:solidFill>
              <a:srgbClr val="000000"/>
            </a:solidFill>
          </p:spPr>
          <p:txBody>
            <a:bodyPr wrap="square" lIns="0" tIns="0" rIns="0" bIns="0" rtlCol="0"/>
            <a:lstStyle/>
            <a:p>
              <a:endParaRPr/>
            </a:p>
          </p:txBody>
        </p:sp>
        <p:sp>
          <p:nvSpPr>
            <p:cNvPr id="258" name="object 258"/>
            <p:cNvSpPr/>
            <p:nvPr/>
          </p:nvSpPr>
          <p:spPr>
            <a:xfrm>
              <a:off x="5673416" y="5712514"/>
              <a:ext cx="12700" cy="763270"/>
            </a:xfrm>
            <a:custGeom>
              <a:avLst/>
              <a:gdLst/>
              <a:ahLst/>
              <a:cxnLst/>
              <a:rect l="l" t="t" r="r" b="b"/>
              <a:pathLst>
                <a:path w="12700" h="763270">
                  <a:moveTo>
                    <a:pt x="12678" y="762788"/>
                  </a:moveTo>
                  <a:lnTo>
                    <a:pt x="0" y="762788"/>
                  </a:lnTo>
                  <a:lnTo>
                    <a:pt x="0" y="0"/>
                  </a:lnTo>
                  <a:lnTo>
                    <a:pt x="12678" y="0"/>
                  </a:lnTo>
                  <a:lnTo>
                    <a:pt x="12678" y="762788"/>
                  </a:lnTo>
                  <a:close/>
                </a:path>
              </a:pathLst>
            </a:custGeom>
            <a:solidFill>
              <a:srgbClr val="FF0000"/>
            </a:solidFill>
          </p:spPr>
          <p:txBody>
            <a:bodyPr wrap="square" lIns="0" tIns="0" rIns="0" bIns="0" rtlCol="0"/>
            <a:lstStyle/>
            <a:p>
              <a:endParaRPr/>
            </a:p>
          </p:txBody>
        </p:sp>
        <p:sp>
          <p:nvSpPr>
            <p:cNvPr id="259" name="object 259"/>
            <p:cNvSpPr/>
            <p:nvPr/>
          </p:nvSpPr>
          <p:spPr>
            <a:xfrm>
              <a:off x="5817111" y="1719335"/>
              <a:ext cx="0" cy="104775"/>
            </a:xfrm>
            <a:custGeom>
              <a:avLst/>
              <a:gdLst/>
              <a:ahLst/>
              <a:cxnLst/>
              <a:rect l="l" t="t" r="r" b="b"/>
              <a:pathLst>
                <a:path h="104775">
                  <a:moveTo>
                    <a:pt x="0" y="0"/>
                  </a:moveTo>
                  <a:lnTo>
                    <a:pt x="0" y="104206"/>
                  </a:lnTo>
                </a:path>
              </a:pathLst>
            </a:custGeom>
            <a:ln w="3175">
              <a:solidFill>
                <a:srgbClr val="000000"/>
              </a:solidFill>
            </a:ln>
          </p:spPr>
          <p:txBody>
            <a:bodyPr wrap="square" lIns="0" tIns="0" rIns="0" bIns="0" rtlCol="0"/>
            <a:lstStyle/>
            <a:p>
              <a:endParaRPr/>
            </a:p>
          </p:txBody>
        </p:sp>
        <p:sp>
          <p:nvSpPr>
            <p:cNvPr id="260" name="object 260"/>
            <p:cNvSpPr/>
            <p:nvPr/>
          </p:nvSpPr>
          <p:spPr>
            <a:xfrm>
              <a:off x="5817115" y="1719336"/>
              <a:ext cx="4445" cy="104775"/>
            </a:xfrm>
            <a:custGeom>
              <a:avLst/>
              <a:gdLst/>
              <a:ahLst/>
              <a:cxnLst/>
              <a:rect l="l" t="t" r="r" b="b"/>
              <a:pathLst>
                <a:path w="4445" h="104775">
                  <a:moveTo>
                    <a:pt x="4226" y="104206"/>
                  </a:moveTo>
                  <a:lnTo>
                    <a:pt x="0" y="104206"/>
                  </a:lnTo>
                  <a:lnTo>
                    <a:pt x="0" y="0"/>
                  </a:lnTo>
                  <a:lnTo>
                    <a:pt x="4226" y="0"/>
                  </a:lnTo>
                  <a:lnTo>
                    <a:pt x="4226" y="104206"/>
                  </a:lnTo>
                  <a:close/>
                </a:path>
              </a:pathLst>
            </a:custGeom>
            <a:solidFill>
              <a:srgbClr val="000000"/>
            </a:solidFill>
          </p:spPr>
          <p:txBody>
            <a:bodyPr wrap="square" lIns="0" tIns="0" rIns="0" bIns="0" rtlCol="0"/>
            <a:lstStyle/>
            <a:p>
              <a:endParaRPr/>
            </a:p>
          </p:txBody>
        </p:sp>
        <p:sp>
          <p:nvSpPr>
            <p:cNvPr id="261" name="object 261"/>
            <p:cNvSpPr/>
            <p:nvPr/>
          </p:nvSpPr>
          <p:spPr>
            <a:xfrm>
              <a:off x="6096049" y="1719336"/>
              <a:ext cx="0" cy="104775"/>
            </a:xfrm>
            <a:custGeom>
              <a:avLst/>
              <a:gdLst/>
              <a:ahLst/>
              <a:cxnLst/>
              <a:rect l="l" t="t" r="r" b="b"/>
              <a:pathLst>
                <a:path h="104775">
                  <a:moveTo>
                    <a:pt x="0" y="0"/>
                  </a:moveTo>
                  <a:lnTo>
                    <a:pt x="0" y="104206"/>
                  </a:lnTo>
                </a:path>
              </a:pathLst>
            </a:custGeom>
            <a:ln w="3175">
              <a:solidFill>
                <a:srgbClr val="000000"/>
              </a:solidFill>
            </a:ln>
          </p:spPr>
          <p:txBody>
            <a:bodyPr wrap="square" lIns="0" tIns="0" rIns="0" bIns="0" rtlCol="0"/>
            <a:lstStyle/>
            <a:p>
              <a:endParaRPr/>
            </a:p>
          </p:txBody>
        </p:sp>
        <p:sp>
          <p:nvSpPr>
            <p:cNvPr id="262" name="object 262"/>
            <p:cNvSpPr/>
            <p:nvPr/>
          </p:nvSpPr>
          <p:spPr>
            <a:xfrm>
              <a:off x="6096048" y="1719337"/>
              <a:ext cx="4445" cy="104775"/>
            </a:xfrm>
            <a:custGeom>
              <a:avLst/>
              <a:gdLst/>
              <a:ahLst/>
              <a:cxnLst/>
              <a:rect l="l" t="t" r="r" b="b"/>
              <a:pathLst>
                <a:path w="4445" h="104775">
                  <a:moveTo>
                    <a:pt x="4226" y="104206"/>
                  </a:moveTo>
                  <a:lnTo>
                    <a:pt x="0" y="104206"/>
                  </a:lnTo>
                  <a:lnTo>
                    <a:pt x="0" y="0"/>
                  </a:lnTo>
                  <a:lnTo>
                    <a:pt x="4226" y="0"/>
                  </a:lnTo>
                  <a:lnTo>
                    <a:pt x="4226" y="104206"/>
                  </a:lnTo>
                  <a:close/>
                </a:path>
              </a:pathLst>
            </a:custGeom>
            <a:solidFill>
              <a:srgbClr val="000000"/>
            </a:solidFill>
          </p:spPr>
          <p:txBody>
            <a:bodyPr wrap="square" lIns="0" tIns="0" rIns="0" bIns="0" rtlCol="0"/>
            <a:lstStyle/>
            <a:p>
              <a:endParaRPr/>
            </a:p>
          </p:txBody>
        </p:sp>
        <p:sp>
          <p:nvSpPr>
            <p:cNvPr id="263" name="object 263"/>
            <p:cNvSpPr/>
            <p:nvPr/>
          </p:nvSpPr>
          <p:spPr>
            <a:xfrm>
              <a:off x="6235517" y="1719337"/>
              <a:ext cx="0" cy="104775"/>
            </a:xfrm>
            <a:custGeom>
              <a:avLst/>
              <a:gdLst/>
              <a:ahLst/>
              <a:cxnLst/>
              <a:rect l="l" t="t" r="r" b="b"/>
              <a:pathLst>
                <a:path h="104775">
                  <a:moveTo>
                    <a:pt x="0" y="0"/>
                  </a:moveTo>
                  <a:lnTo>
                    <a:pt x="0" y="104206"/>
                  </a:lnTo>
                </a:path>
              </a:pathLst>
            </a:custGeom>
            <a:ln w="3175">
              <a:solidFill>
                <a:srgbClr val="000000"/>
              </a:solidFill>
            </a:ln>
          </p:spPr>
          <p:txBody>
            <a:bodyPr wrap="square" lIns="0" tIns="0" rIns="0" bIns="0" rtlCol="0"/>
            <a:lstStyle/>
            <a:p>
              <a:endParaRPr/>
            </a:p>
          </p:txBody>
        </p:sp>
        <p:sp>
          <p:nvSpPr>
            <p:cNvPr id="264" name="object 264"/>
            <p:cNvSpPr/>
            <p:nvPr/>
          </p:nvSpPr>
          <p:spPr>
            <a:xfrm>
              <a:off x="6235521" y="1719338"/>
              <a:ext cx="4445" cy="104775"/>
            </a:xfrm>
            <a:custGeom>
              <a:avLst/>
              <a:gdLst/>
              <a:ahLst/>
              <a:cxnLst/>
              <a:rect l="l" t="t" r="r" b="b"/>
              <a:pathLst>
                <a:path w="4445" h="104775">
                  <a:moveTo>
                    <a:pt x="4226" y="104206"/>
                  </a:moveTo>
                  <a:lnTo>
                    <a:pt x="0" y="104206"/>
                  </a:lnTo>
                  <a:lnTo>
                    <a:pt x="0" y="0"/>
                  </a:lnTo>
                  <a:lnTo>
                    <a:pt x="4226" y="0"/>
                  </a:lnTo>
                  <a:lnTo>
                    <a:pt x="4226" y="104206"/>
                  </a:lnTo>
                  <a:close/>
                </a:path>
              </a:pathLst>
            </a:custGeom>
            <a:solidFill>
              <a:srgbClr val="000000"/>
            </a:solidFill>
          </p:spPr>
          <p:txBody>
            <a:bodyPr wrap="square" lIns="0" tIns="0" rIns="0" bIns="0" rtlCol="0"/>
            <a:lstStyle/>
            <a:p>
              <a:endParaRPr/>
            </a:p>
          </p:txBody>
        </p:sp>
        <p:sp>
          <p:nvSpPr>
            <p:cNvPr id="265" name="object 265"/>
            <p:cNvSpPr/>
            <p:nvPr/>
          </p:nvSpPr>
          <p:spPr>
            <a:xfrm>
              <a:off x="6374986" y="1719338"/>
              <a:ext cx="0" cy="104775"/>
            </a:xfrm>
            <a:custGeom>
              <a:avLst/>
              <a:gdLst/>
              <a:ahLst/>
              <a:cxnLst/>
              <a:rect l="l" t="t" r="r" b="b"/>
              <a:pathLst>
                <a:path h="104775">
                  <a:moveTo>
                    <a:pt x="0" y="0"/>
                  </a:moveTo>
                  <a:lnTo>
                    <a:pt x="0" y="104206"/>
                  </a:lnTo>
                </a:path>
              </a:pathLst>
            </a:custGeom>
            <a:ln w="3175">
              <a:solidFill>
                <a:srgbClr val="000000"/>
              </a:solidFill>
            </a:ln>
          </p:spPr>
          <p:txBody>
            <a:bodyPr wrap="square" lIns="0" tIns="0" rIns="0" bIns="0" rtlCol="0"/>
            <a:lstStyle/>
            <a:p>
              <a:endParaRPr/>
            </a:p>
          </p:txBody>
        </p:sp>
        <p:sp>
          <p:nvSpPr>
            <p:cNvPr id="266" name="object 266"/>
            <p:cNvSpPr/>
            <p:nvPr/>
          </p:nvSpPr>
          <p:spPr>
            <a:xfrm>
              <a:off x="6374985" y="1719339"/>
              <a:ext cx="4445" cy="104775"/>
            </a:xfrm>
            <a:custGeom>
              <a:avLst/>
              <a:gdLst/>
              <a:ahLst/>
              <a:cxnLst/>
              <a:rect l="l" t="t" r="r" b="b"/>
              <a:pathLst>
                <a:path w="4445" h="104775">
                  <a:moveTo>
                    <a:pt x="4226" y="104206"/>
                  </a:moveTo>
                  <a:lnTo>
                    <a:pt x="0" y="104206"/>
                  </a:lnTo>
                  <a:lnTo>
                    <a:pt x="0" y="0"/>
                  </a:lnTo>
                  <a:lnTo>
                    <a:pt x="4226" y="0"/>
                  </a:lnTo>
                  <a:lnTo>
                    <a:pt x="4226" y="104206"/>
                  </a:lnTo>
                  <a:close/>
                </a:path>
              </a:pathLst>
            </a:custGeom>
            <a:solidFill>
              <a:srgbClr val="000000"/>
            </a:solidFill>
          </p:spPr>
          <p:txBody>
            <a:bodyPr wrap="square" lIns="0" tIns="0" rIns="0" bIns="0" rtlCol="0"/>
            <a:lstStyle/>
            <a:p>
              <a:endParaRPr/>
            </a:p>
          </p:txBody>
        </p:sp>
        <p:sp>
          <p:nvSpPr>
            <p:cNvPr id="267" name="object 267"/>
            <p:cNvSpPr/>
            <p:nvPr/>
          </p:nvSpPr>
          <p:spPr>
            <a:xfrm>
              <a:off x="6653923" y="1719338"/>
              <a:ext cx="0" cy="104775"/>
            </a:xfrm>
            <a:custGeom>
              <a:avLst/>
              <a:gdLst/>
              <a:ahLst/>
              <a:cxnLst/>
              <a:rect l="l" t="t" r="r" b="b"/>
              <a:pathLst>
                <a:path h="104775">
                  <a:moveTo>
                    <a:pt x="0" y="0"/>
                  </a:moveTo>
                  <a:lnTo>
                    <a:pt x="0" y="104206"/>
                  </a:lnTo>
                </a:path>
              </a:pathLst>
            </a:custGeom>
            <a:ln w="3175">
              <a:solidFill>
                <a:srgbClr val="000000"/>
              </a:solidFill>
            </a:ln>
          </p:spPr>
          <p:txBody>
            <a:bodyPr wrap="square" lIns="0" tIns="0" rIns="0" bIns="0" rtlCol="0"/>
            <a:lstStyle/>
            <a:p>
              <a:endParaRPr/>
            </a:p>
          </p:txBody>
        </p:sp>
        <p:sp>
          <p:nvSpPr>
            <p:cNvPr id="268" name="object 268"/>
            <p:cNvSpPr/>
            <p:nvPr/>
          </p:nvSpPr>
          <p:spPr>
            <a:xfrm>
              <a:off x="6653926" y="1719339"/>
              <a:ext cx="4445" cy="104775"/>
            </a:xfrm>
            <a:custGeom>
              <a:avLst/>
              <a:gdLst/>
              <a:ahLst/>
              <a:cxnLst/>
              <a:rect l="l" t="t" r="r" b="b"/>
              <a:pathLst>
                <a:path w="4445" h="104775">
                  <a:moveTo>
                    <a:pt x="4226" y="104206"/>
                  </a:moveTo>
                  <a:lnTo>
                    <a:pt x="0" y="104206"/>
                  </a:lnTo>
                  <a:lnTo>
                    <a:pt x="0" y="0"/>
                  </a:lnTo>
                  <a:lnTo>
                    <a:pt x="4226" y="0"/>
                  </a:lnTo>
                  <a:lnTo>
                    <a:pt x="4226" y="104206"/>
                  </a:lnTo>
                  <a:close/>
                </a:path>
              </a:pathLst>
            </a:custGeom>
            <a:solidFill>
              <a:srgbClr val="000000"/>
            </a:solidFill>
          </p:spPr>
          <p:txBody>
            <a:bodyPr wrap="square" lIns="0" tIns="0" rIns="0" bIns="0" rtlCol="0"/>
            <a:lstStyle/>
            <a:p>
              <a:endParaRPr/>
            </a:p>
          </p:txBody>
        </p:sp>
        <p:sp>
          <p:nvSpPr>
            <p:cNvPr id="269" name="object 269"/>
            <p:cNvSpPr/>
            <p:nvPr/>
          </p:nvSpPr>
          <p:spPr>
            <a:xfrm>
              <a:off x="6793392" y="1719339"/>
              <a:ext cx="0" cy="104775"/>
            </a:xfrm>
            <a:custGeom>
              <a:avLst/>
              <a:gdLst/>
              <a:ahLst/>
              <a:cxnLst/>
              <a:rect l="l" t="t" r="r" b="b"/>
              <a:pathLst>
                <a:path h="104775">
                  <a:moveTo>
                    <a:pt x="0" y="0"/>
                  </a:moveTo>
                  <a:lnTo>
                    <a:pt x="0" y="104206"/>
                  </a:lnTo>
                </a:path>
              </a:pathLst>
            </a:custGeom>
            <a:ln w="3175">
              <a:solidFill>
                <a:srgbClr val="000000"/>
              </a:solidFill>
            </a:ln>
          </p:spPr>
          <p:txBody>
            <a:bodyPr wrap="square" lIns="0" tIns="0" rIns="0" bIns="0" rtlCol="0"/>
            <a:lstStyle/>
            <a:p>
              <a:endParaRPr/>
            </a:p>
          </p:txBody>
        </p:sp>
        <p:sp>
          <p:nvSpPr>
            <p:cNvPr id="270" name="object 270"/>
            <p:cNvSpPr/>
            <p:nvPr/>
          </p:nvSpPr>
          <p:spPr>
            <a:xfrm>
              <a:off x="6793391" y="1719340"/>
              <a:ext cx="4445" cy="104775"/>
            </a:xfrm>
            <a:custGeom>
              <a:avLst/>
              <a:gdLst/>
              <a:ahLst/>
              <a:cxnLst/>
              <a:rect l="l" t="t" r="r" b="b"/>
              <a:pathLst>
                <a:path w="4445" h="104775">
                  <a:moveTo>
                    <a:pt x="4226" y="104206"/>
                  </a:moveTo>
                  <a:lnTo>
                    <a:pt x="0" y="104206"/>
                  </a:lnTo>
                  <a:lnTo>
                    <a:pt x="0" y="0"/>
                  </a:lnTo>
                  <a:lnTo>
                    <a:pt x="4226" y="0"/>
                  </a:lnTo>
                  <a:lnTo>
                    <a:pt x="4226" y="104206"/>
                  </a:lnTo>
                  <a:close/>
                </a:path>
              </a:pathLst>
            </a:custGeom>
            <a:solidFill>
              <a:srgbClr val="000000"/>
            </a:solidFill>
          </p:spPr>
          <p:txBody>
            <a:bodyPr wrap="square" lIns="0" tIns="0" rIns="0" bIns="0" rtlCol="0"/>
            <a:lstStyle/>
            <a:p>
              <a:endParaRPr/>
            </a:p>
          </p:txBody>
        </p:sp>
        <p:sp>
          <p:nvSpPr>
            <p:cNvPr id="271" name="object 271"/>
            <p:cNvSpPr/>
            <p:nvPr/>
          </p:nvSpPr>
          <p:spPr>
            <a:xfrm>
              <a:off x="6932861" y="1719340"/>
              <a:ext cx="0" cy="104775"/>
            </a:xfrm>
            <a:custGeom>
              <a:avLst/>
              <a:gdLst/>
              <a:ahLst/>
              <a:cxnLst/>
              <a:rect l="l" t="t" r="r" b="b"/>
              <a:pathLst>
                <a:path h="104775">
                  <a:moveTo>
                    <a:pt x="0" y="0"/>
                  </a:moveTo>
                  <a:lnTo>
                    <a:pt x="0" y="104206"/>
                  </a:lnTo>
                </a:path>
              </a:pathLst>
            </a:custGeom>
            <a:ln w="3175">
              <a:solidFill>
                <a:srgbClr val="000000"/>
              </a:solidFill>
            </a:ln>
          </p:spPr>
          <p:txBody>
            <a:bodyPr wrap="square" lIns="0" tIns="0" rIns="0" bIns="0" rtlCol="0"/>
            <a:lstStyle/>
            <a:p>
              <a:endParaRPr/>
            </a:p>
          </p:txBody>
        </p:sp>
        <p:sp>
          <p:nvSpPr>
            <p:cNvPr id="272" name="object 272"/>
            <p:cNvSpPr/>
            <p:nvPr/>
          </p:nvSpPr>
          <p:spPr>
            <a:xfrm>
              <a:off x="6932860" y="1719341"/>
              <a:ext cx="4445" cy="104775"/>
            </a:xfrm>
            <a:custGeom>
              <a:avLst/>
              <a:gdLst/>
              <a:ahLst/>
              <a:cxnLst/>
              <a:rect l="l" t="t" r="r" b="b"/>
              <a:pathLst>
                <a:path w="4445" h="104775">
                  <a:moveTo>
                    <a:pt x="4226" y="104206"/>
                  </a:moveTo>
                  <a:lnTo>
                    <a:pt x="0" y="104206"/>
                  </a:lnTo>
                  <a:lnTo>
                    <a:pt x="0" y="0"/>
                  </a:lnTo>
                  <a:lnTo>
                    <a:pt x="4226" y="0"/>
                  </a:lnTo>
                  <a:lnTo>
                    <a:pt x="4226" y="104206"/>
                  </a:lnTo>
                  <a:close/>
                </a:path>
              </a:pathLst>
            </a:custGeom>
            <a:solidFill>
              <a:srgbClr val="000000"/>
            </a:solidFill>
          </p:spPr>
          <p:txBody>
            <a:bodyPr wrap="square" lIns="0" tIns="0" rIns="0" bIns="0" rtlCol="0"/>
            <a:lstStyle/>
            <a:p>
              <a:endParaRPr/>
            </a:p>
          </p:txBody>
        </p:sp>
        <p:sp>
          <p:nvSpPr>
            <p:cNvPr id="273" name="object 273"/>
            <p:cNvSpPr/>
            <p:nvPr/>
          </p:nvSpPr>
          <p:spPr>
            <a:xfrm>
              <a:off x="7207571" y="4161932"/>
              <a:ext cx="12700" cy="763270"/>
            </a:xfrm>
            <a:custGeom>
              <a:avLst/>
              <a:gdLst/>
              <a:ahLst/>
              <a:cxnLst/>
              <a:rect l="l" t="t" r="r" b="b"/>
              <a:pathLst>
                <a:path w="12700" h="763270">
                  <a:moveTo>
                    <a:pt x="12683" y="762792"/>
                  </a:moveTo>
                  <a:lnTo>
                    <a:pt x="0" y="762792"/>
                  </a:lnTo>
                  <a:lnTo>
                    <a:pt x="0" y="0"/>
                  </a:lnTo>
                  <a:lnTo>
                    <a:pt x="12683" y="0"/>
                  </a:lnTo>
                  <a:lnTo>
                    <a:pt x="12683" y="762792"/>
                  </a:lnTo>
                  <a:close/>
                </a:path>
              </a:pathLst>
            </a:custGeom>
            <a:solidFill>
              <a:srgbClr val="FF0000"/>
            </a:solidFill>
          </p:spPr>
          <p:txBody>
            <a:bodyPr wrap="square" lIns="0" tIns="0" rIns="0" bIns="0" rtlCol="0"/>
            <a:lstStyle/>
            <a:p>
              <a:endParaRPr/>
            </a:p>
          </p:txBody>
        </p:sp>
        <p:sp>
          <p:nvSpPr>
            <p:cNvPr id="274" name="object 274"/>
            <p:cNvSpPr/>
            <p:nvPr/>
          </p:nvSpPr>
          <p:spPr>
            <a:xfrm>
              <a:off x="7351266" y="1719341"/>
              <a:ext cx="0" cy="104775"/>
            </a:xfrm>
            <a:custGeom>
              <a:avLst/>
              <a:gdLst/>
              <a:ahLst/>
              <a:cxnLst/>
              <a:rect l="l" t="t" r="r" b="b"/>
              <a:pathLst>
                <a:path h="104775">
                  <a:moveTo>
                    <a:pt x="0" y="0"/>
                  </a:moveTo>
                  <a:lnTo>
                    <a:pt x="0" y="104206"/>
                  </a:lnTo>
                </a:path>
              </a:pathLst>
            </a:custGeom>
            <a:ln w="3175">
              <a:solidFill>
                <a:srgbClr val="000000"/>
              </a:solidFill>
            </a:ln>
          </p:spPr>
          <p:txBody>
            <a:bodyPr wrap="square" lIns="0" tIns="0" rIns="0" bIns="0" rtlCol="0"/>
            <a:lstStyle/>
            <a:p>
              <a:endParaRPr/>
            </a:p>
          </p:txBody>
        </p:sp>
        <p:sp>
          <p:nvSpPr>
            <p:cNvPr id="275" name="object 275"/>
            <p:cNvSpPr/>
            <p:nvPr/>
          </p:nvSpPr>
          <p:spPr>
            <a:xfrm>
              <a:off x="7351265" y="1719342"/>
              <a:ext cx="4445" cy="104775"/>
            </a:xfrm>
            <a:custGeom>
              <a:avLst/>
              <a:gdLst/>
              <a:ahLst/>
              <a:cxnLst/>
              <a:rect l="l" t="t" r="r" b="b"/>
              <a:pathLst>
                <a:path w="4445" h="104775">
                  <a:moveTo>
                    <a:pt x="4226" y="104206"/>
                  </a:moveTo>
                  <a:lnTo>
                    <a:pt x="0" y="104206"/>
                  </a:lnTo>
                  <a:lnTo>
                    <a:pt x="0" y="0"/>
                  </a:lnTo>
                  <a:lnTo>
                    <a:pt x="4226" y="0"/>
                  </a:lnTo>
                  <a:lnTo>
                    <a:pt x="4226" y="104206"/>
                  </a:lnTo>
                  <a:close/>
                </a:path>
              </a:pathLst>
            </a:custGeom>
            <a:solidFill>
              <a:srgbClr val="000000"/>
            </a:solidFill>
          </p:spPr>
          <p:txBody>
            <a:bodyPr wrap="square" lIns="0" tIns="0" rIns="0" bIns="0" rtlCol="0"/>
            <a:lstStyle/>
            <a:p>
              <a:endParaRPr/>
            </a:p>
          </p:txBody>
        </p:sp>
        <p:sp>
          <p:nvSpPr>
            <p:cNvPr id="276" name="object 276"/>
            <p:cNvSpPr/>
            <p:nvPr/>
          </p:nvSpPr>
          <p:spPr>
            <a:xfrm>
              <a:off x="7490735" y="1719342"/>
              <a:ext cx="0" cy="104775"/>
            </a:xfrm>
            <a:custGeom>
              <a:avLst/>
              <a:gdLst/>
              <a:ahLst/>
              <a:cxnLst/>
              <a:rect l="l" t="t" r="r" b="b"/>
              <a:pathLst>
                <a:path h="104775">
                  <a:moveTo>
                    <a:pt x="0" y="0"/>
                  </a:moveTo>
                  <a:lnTo>
                    <a:pt x="0" y="104206"/>
                  </a:lnTo>
                </a:path>
              </a:pathLst>
            </a:custGeom>
            <a:ln w="3175">
              <a:solidFill>
                <a:srgbClr val="000000"/>
              </a:solidFill>
            </a:ln>
          </p:spPr>
          <p:txBody>
            <a:bodyPr wrap="square" lIns="0" tIns="0" rIns="0" bIns="0" rtlCol="0"/>
            <a:lstStyle/>
            <a:p>
              <a:endParaRPr/>
            </a:p>
          </p:txBody>
        </p:sp>
        <p:sp>
          <p:nvSpPr>
            <p:cNvPr id="277" name="object 277"/>
            <p:cNvSpPr/>
            <p:nvPr/>
          </p:nvSpPr>
          <p:spPr>
            <a:xfrm>
              <a:off x="7490739" y="1719343"/>
              <a:ext cx="4445" cy="104775"/>
            </a:xfrm>
            <a:custGeom>
              <a:avLst/>
              <a:gdLst/>
              <a:ahLst/>
              <a:cxnLst/>
              <a:rect l="l" t="t" r="r" b="b"/>
              <a:pathLst>
                <a:path w="4445" h="104775">
                  <a:moveTo>
                    <a:pt x="4226" y="104206"/>
                  </a:moveTo>
                  <a:lnTo>
                    <a:pt x="0" y="104206"/>
                  </a:lnTo>
                  <a:lnTo>
                    <a:pt x="0" y="0"/>
                  </a:lnTo>
                  <a:lnTo>
                    <a:pt x="4226" y="0"/>
                  </a:lnTo>
                  <a:lnTo>
                    <a:pt x="4226" y="104206"/>
                  </a:lnTo>
                  <a:close/>
                </a:path>
              </a:pathLst>
            </a:custGeom>
            <a:solidFill>
              <a:srgbClr val="000000"/>
            </a:solidFill>
          </p:spPr>
          <p:txBody>
            <a:bodyPr wrap="square" lIns="0" tIns="0" rIns="0" bIns="0" rtlCol="0"/>
            <a:lstStyle/>
            <a:p>
              <a:endParaRPr/>
            </a:p>
          </p:txBody>
        </p:sp>
        <p:sp>
          <p:nvSpPr>
            <p:cNvPr id="278" name="object 278"/>
            <p:cNvSpPr/>
            <p:nvPr/>
          </p:nvSpPr>
          <p:spPr>
            <a:xfrm>
              <a:off x="7765445" y="4937228"/>
              <a:ext cx="12700" cy="763270"/>
            </a:xfrm>
            <a:custGeom>
              <a:avLst/>
              <a:gdLst/>
              <a:ahLst/>
              <a:cxnLst/>
              <a:rect l="l" t="t" r="r" b="b"/>
              <a:pathLst>
                <a:path w="12700" h="763270">
                  <a:moveTo>
                    <a:pt x="12678" y="762788"/>
                  </a:moveTo>
                  <a:lnTo>
                    <a:pt x="0" y="762788"/>
                  </a:lnTo>
                  <a:lnTo>
                    <a:pt x="0" y="0"/>
                  </a:lnTo>
                  <a:lnTo>
                    <a:pt x="12678" y="0"/>
                  </a:lnTo>
                  <a:lnTo>
                    <a:pt x="12678" y="762788"/>
                  </a:lnTo>
                  <a:close/>
                </a:path>
              </a:pathLst>
            </a:custGeom>
            <a:solidFill>
              <a:srgbClr val="FF0000"/>
            </a:solidFill>
          </p:spPr>
          <p:txBody>
            <a:bodyPr wrap="square" lIns="0" tIns="0" rIns="0" bIns="0" rtlCol="0"/>
            <a:lstStyle/>
            <a:p>
              <a:endParaRPr/>
            </a:p>
          </p:txBody>
        </p:sp>
        <p:sp>
          <p:nvSpPr>
            <p:cNvPr id="279" name="object 279"/>
            <p:cNvSpPr/>
            <p:nvPr/>
          </p:nvSpPr>
          <p:spPr>
            <a:xfrm>
              <a:off x="7909141" y="1719343"/>
              <a:ext cx="0" cy="104775"/>
            </a:xfrm>
            <a:custGeom>
              <a:avLst/>
              <a:gdLst/>
              <a:ahLst/>
              <a:cxnLst/>
              <a:rect l="l" t="t" r="r" b="b"/>
              <a:pathLst>
                <a:path h="104775">
                  <a:moveTo>
                    <a:pt x="0" y="0"/>
                  </a:moveTo>
                  <a:lnTo>
                    <a:pt x="0" y="104206"/>
                  </a:lnTo>
                </a:path>
              </a:pathLst>
            </a:custGeom>
            <a:ln w="3175">
              <a:solidFill>
                <a:srgbClr val="000000"/>
              </a:solidFill>
            </a:ln>
          </p:spPr>
          <p:txBody>
            <a:bodyPr wrap="square" lIns="0" tIns="0" rIns="0" bIns="0" rtlCol="0"/>
            <a:lstStyle/>
            <a:p>
              <a:endParaRPr/>
            </a:p>
          </p:txBody>
        </p:sp>
        <p:sp>
          <p:nvSpPr>
            <p:cNvPr id="280" name="object 280"/>
            <p:cNvSpPr/>
            <p:nvPr/>
          </p:nvSpPr>
          <p:spPr>
            <a:xfrm>
              <a:off x="7909144" y="1719344"/>
              <a:ext cx="4445" cy="104775"/>
            </a:xfrm>
            <a:custGeom>
              <a:avLst/>
              <a:gdLst/>
              <a:ahLst/>
              <a:cxnLst/>
              <a:rect l="l" t="t" r="r" b="b"/>
              <a:pathLst>
                <a:path w="4445" h="104775">
                  <a:moveTo>
                    <a:pt x="4226" y="104206"/>
                  </a:moveTo>
                  <a:lnTo>
                    <a:pt x="0" y="104206"/>
                  </a:lnTo>
                  <a:lnTo>
                    <a:pt x="0" y="0"/>
                  </a:lnTo>
                  <a:lnTo>
                    <a:pt x="4226" y="0"/>
                  </a:lnTo>
                  <a:lnTo>
                    <a:pt x="4226" y="104206"/>
                  </a:lnTo>
                  <a:close/>
                </a:path>
              </a:pathLst>
            </a:custGeom>
            <a:solidFill>
              <a:srgbClr val="000000"/>
            </a:solidFill>
          </p:spPr>
          <p:txBody>
            <a:bodyPr wrap="square" lIns="0" tIns="0" rIns="0" bIns="0" rtlCol="0"/>
            <a:lstStyle/>
            <a:p>
              <a:endParaRPr/>
            </a:p>
          </p:txBody>
        </p:sp>
        <p:sp>
          <p:nvSpPr>
            <p:cNvPr id="281" name="object 281"/>
            <p:cNvSpPr/>
            <p:nvPr/>
          </p:nvSpPr>
          <p:spPr>
            <a:xfrm>
              <a:off x="8048609" y="1719344"/>
              <a:ext cx="0" cy="104775"/>
            </a:xfrm>
            <a:custGeom>
              <a:avLst/>
              <a:gdLst/>
              <a:ahLst/>
              <a:cxnLst/>
              <a:rect l="l" t="t" r="r" b="b"/>
              <a:pathLst>
                <a:path h="104775">
                  <a:moveTo>
                    <a:pt x="0" y="0"/>
                  </a:moveTo>
                  <a:lnTo>
                    <a:pt x="0" y="104206"/>
                  </a:lnTo>
                </a:path>
              </a:pathLst>
            </a:custGeom>
            <a:ln w="3175">
              <a:solidFill>
                <a:srgbClr val="000000"/>
              </a:solidFill>
            </a:ln>
          </p:spPr>
          <p:txBody>
            <a:bodyPr wrap="square" lIns="0" tIns="0" rIns="0" bIns="0" rtlCol="0"/>
            <a:lstStyle/>
            <a:p>
              <a:endParaRPr/>
            </a:p>
          </p:txBody>
        </p:sp>
        <p:sp>
          <p:nvSpPr>
            <p:cNvPr id="282" name="object 282"/>
            <p:cNvSpPr/>
            <p:nvPr/>
          </p:nvSpPr>
          <p:spPr>
            <a:xfrm>
              <a:off x="8048608" y="1719345"/>
              <a:ext cx="4445" cy="104775"/>
            </a:xfrm>
            <a:custGeom>
              <a:avLst/>
              <a:gdLst/>
              <a:ahLst/>
              <a:cxnLst/>
              <a:rect l="l" t="t" r="r" b="b"/>
              <a:pathLst>
                <a:path w="4445" h="104775">
                  <a:moveTo>
                    <a:pt x="4226" y="104206"/>
                  </a:moveTo>
                  <a:lnTo>
                    <a:pt x="0" y="104206"/>
                  </a:lnTo>
                  <a:lnTo>
                    <a:pt x="0" y="0"/>
                  </a:lnTo>
                  <a:lnTo>
                    <a:pt x="4226" y="0"/>
                  </a:lnTo>
                  <a:lnTo>
                    <a:pt x="4226" y="104206"/>
                  </a:lnTo>
                  <a:close/>
                </a:path>
              </a:pathLst>
            </a:custGeom>
            <a:solidFill>
              <a:srgbClr val="000000"/>
            </a:solidFill>
          </p:spPr>
          <p:txBody>
            <a:bodyPr wrap="square" lIns="0" tIns="0" rIns="0" bIns="0" rtlCol="0"/>
            <a:lstStyle/>
            <a:p>
              <a:endParaRPr/>
            </a:p>
          </p:txBody>
        </p:sp>
        <p:sp>
          <p:nvSpPr>
            <p:cNvPr id="283" name="object 283"/>
            <p:cNvSpPr/>
            <p:nvPr/>
          </p:nvSpPr>
          <p:spPr>
            <a:xfrm>
              <a:off x="8327546" y="1719345"/>
              <a:ext cx="0" cy="104775"/>
            </a:xfrm>
            <a:custGeom>
              <a:avLst/>
              <a:gdLst/>
              <a:ahLst/>
              <a:cxnLst/>
              <a:rect l="l" t="t" r="r" b="b"/>
              <a:pathLst>
                <a:path h="104775">
                  <a:moveTo>
                    <a:pt x="0" y="0"/>
                  </a:moveTo>
                  <a:lnTo>
                    <a:pt x="0" y="104206"/>
                  </a:lnTo>
                </a:path>
              </a:pathLst>
            </a:custGeom>
            <a:ln w="3175">
              <a:solidFill>
                <a:srgbClr val="000000"/>
              </a:solidFill>
            </a:ln>
          </p:spPr>
          <p:txBody>
            <a:bodyPr wrap="square" lIns="0" tIns="0" rIns="0" bIns="0" rtlCol="0"/>
            <a:lstStyle/>
            <a:p>
              <a:endParaRPr/>
            </a:p>
          </p:txBody>
        </p:sp>
        <p:sp>
          <p:nvSpPr>
            <p:cNvPr id="284" name="object 284"/>
            <p:cNvSpPr/>
            <p:nvPr/>
          </p:nvSpPr>
          <p:spPr>
            <a:xfrm>
              <a:off x="8327550" y="1719346"/>
              <a:ext cx="4445" cy="104775"/>
            </a:xfrm>
            <a:custGeom>
              <a:avLst/>
              <a:gdLst/>
              <a:ahLst/>
              <a:cxnLst/>
              <a:rect l="l" t="t" r="r" b="b"/>
              <a:pathLst>
                <a:path w="4445" h="104775">
                  <a:moveTo>
                    <a:pt x="4226" y="104206"/>
                  </a:moveTo>
                  <a:lnTo>
                    <a:pt x="0" y="104206"/>
                  </a:lnTo>
                  <a:lnTo>
                    <a:pt x="0" y="0"/>
                  </a:lnTo>
                  <a:lnTo>
                    <a:pt x="4226" y="0"/>
                  </a:lnTo>
                  <a:lnTo>
                    <a:pt x="4226" y="104206"/>
                  </a:lnTo>
                  <a:close/>
                </a:path>
              </a:pathLst>
            </a:custGeom>
            <a:solidFill>
              <a:srgbClr val="000000"/>
            </a:solidFill>
          </p:spPr>
          <p:txBody>
            <a:bodyPr wrap="square" lIns="0" tIns="0" rIns="0" bIns="0" rtlCol="0"/>
            <a:lstStyle/>
            <a:p>
              <a:endParaRPr/>
            </a:p>
          </p:txBody>
        </p:sp>
        <p:sp>
          <p:nvSpPr>
            <p:cNvPr id="285" name="object 285"/>
            <p:cNvSpPr/>
            <p:nvPr/>
          </p:nvSpPr>
          <p:spPr>
            <a:xfrm>
              <a:off x="8462788" y="5712524"/>
              <a:ext cx="12700" cy="763270"/>
            </a:xfrm>
            <a:custGeom>
              <a:avLst/>
              <a:gdLst/>
              <a:ahLst/>
              <a:cxnLst/>
              <a:rect l="l" t="t" r="r" b="b"/>
              <a:pathLst>
                <a:path w="12700" h="763270">
                  <a:moveTo>
                    <a:pt x="12683" y="762788"/>
                  </a:moveTo>
                  <a:lnTo>
                    <a:pt x="0" y="762788"/>
                  </a:lnTo>
                  <a:lnTo>
                    <a:pt x="0" y="0"/>
                  </a:lnTo>
                  <a:lnTo>
                    <a:pt x="12683" y="0"/>
                  </a:lnTo>
                  <a:lnTo>
                    <a:pt x="12683" y="762788"/>
                  </a:lnTo>
                  <a:close/>
                </a:path>
              </a:pathLst>
            </a:custGeom>
            <a:solidFill>
              <a:srgbClr val="FF0000"/>
            </a:solidFill>
          </p:spPr>
          <p:txBody>
            <a:bodyPr wrap="square" lIns="0" tIns="0" rIns="0" bIns="0" rtlCol="0"/>
            <a:lstStyle/>
            <a:p>
              <a:endParaRPr/>
            </a:p>
          </p:txBody>
        </p:sp>
        <p:sp>
          <p:nvSpPr>
            <p:cNvPr id="286" name="object 286"/>
            <p:cNvSpPr/>
            <p:nvPr/>
          </p:nvSpPr>
          <p:spPr>
            <a:xfrm>
              <a:off x="8606483" y="1719346"/>
              <a:ext cx="0" cy="104775"/>
            </a:xfrm>
            <a:custGeom>
              <a:avLst/>
              <a:gdLst/>
              <a:ahLst/>
              <a:cxnLst/>
              <a:rect l="l" t="t" r="r" b="b"/>
              <a:pathLst>
                <a:path h="104775">
                  <a:moveTo>
                    <a:pt x="0" y="0"/>
                  </a:moveTo>
                  <a:lnTo>
                    <a:pt x="0" y="104206"/>
                  </a:lnTo>
                </a:path>
              </a:pathLst>
            </a:custGeom>
            <a:ln w="3175">
              <a:solidFill>
                <a:srgbClr val="000000"/>
              </a:solidFill>
            </a:ln>
          </p:spPr>
          <p:txBody>
            <a:bodyPr wrap="square" lIns="0" tIns="0" rIns="0" bIns="0" rtlCol="0"/>
            <a:lstStyle/>
            <a:p>
              <a:endParaRPr/>
            </a:p>
          </p:txBody>
        </p:sp>
        <p:sp>
          <p:nvSpPr>
            <p:cNvPr id="287" name="object 287"/>
            <p:cNvSpPr/>
            <p:nvPr/>
          </p:nvSpPr>
          <p:spPr>
            <a:xfrm>
              <a:off x="8606483" y="1719347"/>
              <a:ext cx="4445" cy="104775"/>
            </a:xfrm>
            <a:custGeom>
              <a:avLst/>
              <a:gdLst/>
              <a:ahLst/>
              <a:cxnLst/>
              <a:rect l="l" t="t" r="r" b="b"/>
              <a:pathLst>
                <a:path w="4445" h="104775">
                  <a:moveTo>
                    <a:pt x="4226" y="104206"/>
                  </a:moveTo>
                  <a:lnTo>
                    <a:pt x="0" y="104206"/>
                  </a:lnTo>
                  <a:lnTo>
                    <a:pt x="0" y="0"/>
                  </a:lnTo>
                  <a:lnTo>
                    <a:pt x="4226" y="0"/>
                  </a:lnTo>
                  <a:lnTo>
                    <a:pt x="4226" y="104206"/>
                  </a:lnTo>
                  <a:close/>
                </a:path>
              </a:pathLst>
            </a:custGeom>
            <a:solidFill>
              <a:srgbClr val="000000"/>
            </a:solidFill>
          </p:spPr>
          <p:txBody>
            <a:bodyPr wrap="square" lIns="0" tIns="0" rIns="0" bIns="0" rtlCol="0"/>
            <a:lstStyle/>
            <a:p>
              <a:endParaRPr/>
            </a:p>
          </p:txBody>
        </p:sp>
        <p:sp>
          <p:nvSpPr>
            <p:cNvPr id="288" name="object 288"/>
            <p:cNvSpPr/>
            <p:nvPr/>
          </p:nvSpPr>
          <p:spPr>
            <a:xfrm>
              <a:off x="8885421" y="1719346"/>
              <a:ext cx="0" cy="104775"/>
            </a:xfrm>
            <a:custGeom>
              <a:avLst/>
              <a:gdLst/>
              <a:ahLst/>
              <a:cxnLst/>
              <a:rect l="l" t="t" r="r" b="b"/>
              <a:pathLst>
                <a:path h="104775">
                  <a:moveTo>
                    <a:pt x="0" y="0"/>
                  </a:moveTo>
                  <a:lnTo>
                    <a:pt x="0" y="104206"/>
                  </a:lnTo>
                </a:path>
              </a:pathLst>
            </a:custGeom>
            <a:ln w="3175">
              <a:solidFill>
                <a:srgbClr val="000000"/>
              </a:solidFill>
            </a:ln>
          </p:spPr>
          <p:txBody>
            <a:bodyPr wrap="square" lIns="0" tIns="0" rIns="0" bIns="0" rtlCol="0"/>
            <a:lstStyle/>
            <a:p>
              <a:endParaRPr/>
            </a:p>
          </p:txBody>
        </p:sp>
        <p:sp>
          <p:nvSpPr>
            <p:cNvPr id="289" name="object 289"/>
            <p:cNvSpPr/>
            <p:nvPr/>
          </p:nvSpPr>
          <p:spPr>
            <a:xfrm>
              <a:off x="8885420" y="1719348"/>
              <a:ext cx="4445" cy="104775"/>
            </a:xfrm>
            <a:custGeom>
              <a:avLst/>
              <a:gdLst/>
              <a:ahLst/>
              <a:cxnLst/>
              <a:rect l="l" t="t" r="r" b="b"/>
              <a:pathLst>
                <a:path w="4445" h="104775">
                  <a:moveTo>
                    <a:pt x="4226" y="104206"/>
                  </a:moveTo>
                  <a:lnTo>
                    <a:pt x="0" y="104206"/>
                  </a:lnTo>
                  <a:lnTo>
                    <a:pt x="0" y="0"/>
                  </a:lnTo>
                  <a:lnTo>
                    <a:pt x="4226" y="0"/>
                  </a:lnTo>
                  <a:lnTo>
                    <a:pt x="4226" y="104206"/>
                  </a:lnTo>
                  <a:close/>
                </a:path>
              </a:pathLst>
            </a:custGeom>
            <a:solidFill>
              <a:srgbClr val="000000"/>
            </a:solidFill>
          </p:spPr>
          <p:txBody>
            <a:bodyPr wrap="square" lIns="0" tIns="0" rIns="0" bIns="0" rtlCol="0"/>
            <a:lstStyle/>
            <a:p>
              <a:endParaRPr/>
            </a:p>
          </p:txBody>
        </p:sp>
        <p:sp>
          <p:nvSpPr>
            <p:cNvPr id="290" name="object 290"/>
            <p:cNvSpPr/>
            <p:nvPr/>
          </p:nvSpPr>
          <p:spPr>
            <a:xfrm>
              <a:off x="9024889" y="1719347"/>
              <a:ext cx="0" cy="104775"/>
            </a:xfrm>
            <a:custGeom>
              <a:avLst/>
              <a:gdLst/>
              <a:ahLst/>
              <a:cxnLst/>
              <a:rect l="l" t="t" r="r" b="b"/>
              <a:pathLst>
                <a:path h="104775">
                  <a:moveTo>
                    <a:pt x="0" y="0"/>
                  </a:moveTo>
                  <a:lnTo>
                    <a:pt x="0" y="104206"/>
                  </a:lnTo>
                </a:path>
              </a:pathLst>
            </a:custGeom>
            <a:ln w="3175">
              <a:solidFill>
                <a:srgbClr val="000000"/>
              </a:solidFill>
            </a:ln>
          </p:spPr>
          <p:txBody>
            <a:bodyPr wrap="square" lIns="0" tIns="0" rIns="0" bIns="0" rtlCol="0"/>
            <a:lstStyle/>
            <a:p>
              <a:endParaRPr/>
            </a:p>
          </p:txBody>
        </p:sp>
        <p:sp>
          <p:nvSpPr>
            <p:cNvPr id="291" name="object 291"/>
            <p:cNvSpPr/>
            <p:nvPr/>
          </p:nvSpPr>
          <p:spPr>
            <a:xfrm>
              <a:off x="9024889" y="1719348"/>
              <a:ext cx="4445" cy="104775"/>
            </a:xfrm>
            <a:custGeom>
              <a:avLst/>
              <a:gdLst/>
              <a:ahLst/>
              <a:cxnLst/>
              <a:rect l="l" t="t" r="r" b="b"/>
              <a:pathLst>
                <a:path w="4445" h="104775">
                  <a:moveTo>
                    <a:pt x="4226" y="104206"/>
                  </a:moveTo>
                  <a:lnTo>
                    <a:pt x="0" y="104206"/>
                  </a:lnTo>
                  <a:lnTo>
                    <a:pt x="0" y="0"/>
                  </a:lnTo>
                  <a:lnTo>
                    <a:pt x="4226" y="0"/>
                  </a:lnTo>
                  <a:lnTo>
                    <a:pt x="4226" y="104206"/>
                  </a:lnTo>
                  <a:close/>
                </a:path>
              </a:pathLst>
            </a:custGeom>
            <a:solidFill>
              <a:srgbClr val="000000"/>
            </a:solidFill>
          </p:spPr>
          <p:txBody>
            <a:bodyPr wrap="square" lIns="0" tIns="0" rIns="0" bIns="0" rtlCol="0"/>
            <a:lstStyle/>
            <a:p>
              <a:endParaRPr/>
            </a:p>
          </p:txBody>
        </p:sp>
        <p:sp>
          <p:nvSpPr>
            <p:cNvPr id="292" name="object 292"/>
            <p:cNvSpPr/>
            <p:nvPr/>
          </p:nvSpPr>
          <p:spPr>
            <a:xfrm>
              <a:off x="9164358" y="1719348"/>
              <a:ext cx="0" cy="104775"/>
            </a:xfrm>
            <a:custGeom>
              <a:avLst/>
              <a:gdLst/>
              <a:ahLst/>
              <a:cxnLst/>
              <a:rect l="l" t="t" r="r" b="b"/>
              <a:pathLst>
                <a:path h="104775">
                  <a:moveTo>
                    <a:pt x="0" y="0"/>
                  </a:moveTo>
                  <a:lnTo>
                    <a:pt x="0" y="104206"/>
                  </a:lnTo>
                </a:path>
              </a:pathLst>
            </a:custGeom>
            <a:ln w="3175">
              <a:solidFill>
                <a:srgbClr val="000000"/>
              </a:solidFill>
            </a:ln>
          </p:spPr>
          <p:txBody>
            <a:bodyPr wrap="square" lIns="0" tIns="0" rIns="0" bIns="0" rtlCol="0"/>
            <a:lstStyle/>
            <a:p>
              <a:endParaRPr/>
            </a:p>
          </p:txBody>
        </p:sp>
        <p:sp>
          <p:nvSpPr>
            <p:cNvPr id="293" name="object 293"/>
            <p:cNvSpPr/>
            <p:nvPr/>
          </p:nvSpPr>
          <p:spPr>
            <a:xfrm>
              <a:off x="9164358" y="1719349"/>
              <a:ext cx="4445" cy="104775"/>
            </a:xfrm>
            <a:custGeom>
              <a:avLst/>
              <a:gdLst/>
              <a:ahLst/>
              <a:cxnLst/>
              <a:rect l="l" t="t" r="r" b="b"/>
              <a:pathLst>
                <a:path w="4445" h="104775">
                  <a:moveTo>
                    <a:pt x="4230" y="104206"/>
                  </a:moveTo>
                  <a:lnTo>
                    <a:pt x="0" y="104206"/>
                  </a:lnTo>
                  <a:lnTo>
                    <a:pt x="0" y="0"/>
                  </a:lnTo>
                  <a:lnTo>
                    <a:pt x="4230" y="0"/>
                  </a:lnTo>
                  <a:lnTo>
                    <a:pt x="4230" y="104206"/>
                  </a:lnTo>
                  <a:close/>
                </a:path>
              </a:pathLst>
            </a:custGeom>
            <a:solidFill>
              <a:srgbClr val="000000"/>
            </a:solidFill>
          </p:spPr>
          <p:txBody>
            <a:bodyPr wrap="square" lIns="0" tIns="0" rIns="0" bIns="0" rtlCol="0"/>
            <a:lstStyle/>
            <a:p>
              <a:endParaRPr/>
            </a:p>
          </p:txBody>
        </p:sp>
        <p:sp>
          <p:nvSpPr>
            <p:cNvPr id="294" name="object 294"/>
            <p:cNvSpPr/>
            <p:nvPr/>
          </p:nvSpPr>
          <p:spPr>
            <a:xfrm>
              <a:off x="9443295" y="1719349"/>
              <a:ext cx="0" cy="104775"/>
            </a:xfrm>
            <a:custGeom>
              <a:avLst/>
              <a:gdLst/>
              <a:ahLst/>
              <a:cxnLst/>
              <a:rect l="l" t="t" r="r" b="b"/>
              <a:pathLst>
                <a:path h="104775">
                  <a:moveTo>
                    <a:pt x="0" y="0"/>
                  </a:moveTo>
                  <a:lnTo>
                    <a:pt x="0" y="104206"/>
                  </a:lnTo>
                </a:path>
              </a:pathLst>
            </a:custGeom>
            <a:ln w="3175">
              <a:solidFill>
                <a:srgbClr val="000000"/>
              </a:solidFill>
            </a:ln>
          </p:spPr>
          <p:txBody>
            <a:bodyPr wrap="square" lIns="0" tIns="0" rIns="0" bIns="0" rtlCol="0"/>
            <a:lstStyle/>
            <a:p>
              <a:endParaRPr/>
            </a:p>
          </p:txBody>
        </p:sp>
        <p:sp>
          <p:nvSpPr>
            <p:cNvPr id="295" name="object 295"/>
            <p:cNvSpPr/>
            <p:nvPr/>
          </p:nvSpPr>
          <p:spPr>
            <a:xfrm>
              <a:off x="9443295" y="1719350"/>
              <a:ext cx="4445" cy="104775"/>
            </a:xfrm>
            <a:custGeom>
              <a:avLst/>
              <a:gdLst/>
              <a:ahLst/>
              <a:cxnLst/>
              <a:rect l="l" t="t" r="r" b="b"/>
              <a:pathLst>
                <a:path w="4445" h="104775">
                  <a:moveTo>
                    <a:pt x="4226" y="104206"/>
                  </a:moveTo>
                  <a:lnTo>
                    <a:pt x="0" y="104206"/>
                  </a:lnTo>
                  <a:lnTo>
                    <a:pt x="0" y="0"/>
                  </a:lnTo>
                  <a:lnTo>
                    <a:pt x="4226" y="0"/>
                  </a:lnTo>
                  <a:lnTo>
                    <a:pt x="4226" y="104206"/>
                  </a:lnTo>
                  <a:close/>
                </a:path>
              </a:pathLst>
            </a:custGeom>
            <a:solidFill>
              <a:srgbClr val="000000"/>
            </a:solidFill>
          </p:spPr>
          <p:txBody>
            <a:bodyPr wrap="square" lIns="0" tIns="0" rIns="0" bIns="0" rtlCol="0"/>
            <a:lstStyle/>
            <a:p>
              <a:endParaRPr/>
            </a:p>
          </p:txBody>
        </p:sp>
        <p:sp>
          <p:nvSpPr>
            <p:cNvPr id="296" name="object 296"/>
            <p:cNvSpPr/>
            <p:nvPr/>
          </p:nvSpPr>
          <p:spPr>
            <a:xfrm>
              <a:off x="9582763" y="1719350"/>
              <a:ext cx="0" cy="104775"/>
            </a:xfrm>
            <a:custGeom>
              <a:avLst/>
              <a:gdLst/>
              <a:ahLst/>
              <a:cxnLst/>
              <a:rect l="l" t="t" r="r" b="b"/>
              <a:pathLst>
                <a:path h="104775">
                  <a:moveTo>
                    <a:pt x="0" y="0"/>
                  </a:moveTo>
                  <a:lnTo>
                    <a:pt x="0" y="104206"/>
                  </a:lnTo>
                </a:path>
              </a:pathLst>
            </a:custGeom>
            <a:ln w="3175">
              <a:solidFill>
                <a:srgbClr val="000000"/>
              </a:solidFill>
            </a:ln>
          </p:spPr>
          <p:txBody>
            <a:bodyPr wrap="square" lIns="0" tIns="0" rIns="0" bIns="0" rtlCol="0"/>
            <a:lstStyle/>
            <a:p>
              <a:endParaRPr/>
            </a:p>
          </p:txBody>
        </p:sp>
        <p:sp>
          <p:nvSpPr>
            <p:cNvPr id="297" name="object 297"/>
            <p:cNvSpPr/>
            <p:nvPr/>
          </p:nvSpPr>
          <p:spPr>
            <a:xfrm>
              <a:off x="9582763" y="1719351"/>
              <a:ext cx="4445" cy="104775"/>
            </a:xfrm>
            <a:custGeom>
              <a:avLst/>
              <a:gdLst/>
              <a:ahLst/>
              <a:cxnLst/>
              <a:rect l="l" t="t" r="r" b="b"/>
              <a:pathLst>
                <a:path w="4445" h="104775">
                  <a:moveTo>
                    <a:pt x="4230" y="104206"/>
                  </a:moveTo>
                  <a:lnTo>
                    <a:pt x="0" y="104206"/>
                  </a:lnTo>
                  <a:lnTo>
                    <a:pt x="0" y="0"/>
                  </a:lnTo>
                  <a:lnTo>
                    <a:pt x="4230" y="0"/>
                  </a:lnTo>
                  <a:lnTo>
                    <a:pt x="4230" y="104206"/>
                  </a:lnTo>
                  <a:close/>
                </a:path>
              </a:pathLst>
            </a:custGeom>
            <a:solidFill>
              <a:srgbClr val="000000"/>
            </a:solidFill>
          </p:spPr>
          <p:txBody>
            <a:bodyPr wrap="square" lIns="0" tIns="0" rIns="0" bIns="0" rtlCol="0"/>
            <a:lstStyle/>
            <a:p>
              <a:endParaRPr/>
            </a:p>
          </p:txBody>
        </p:sp>
        <p:sp>
          <p:nvSpPr>
            <p:cNvPr id="298" name="object 298"/>
            <p:cNvSpPr/>
            <p:nvPr/>
          </p:nvSpPr>
          <p:spPr>
            <a:xfrm>
              <a:off x="9722232" y="1719350"/>
              <a:ext cx="0" cy="104775"/>
            </a:xfrm>
            <a:custGeom>
              <a:avLst/>
              <a:gdLst/>
              <a:ahLst/>
              <a:cxnLst/>
              <a:rect l="l" t="t" r="r" b="b"/>
              <a:pathLst>
                <a:path h="104775">
                  <a:moveTo>
                    <a:pt x="0" y="0"/>
                  </a:moveTo>
                  <a:lnTo>
                    <a:pt x="0" y="104206"/>
                  </a:lnTo>
                </a:path>
              </a:pathLst>
            </a:custGeom>
            <a:ln w="3175">
              <a:solidFill>
                <a:srgbClr val="000000"/>
              </a:solidFill>
            </a:ln>
          </p:spPr>
          <p:txBody>
            <a:bodyPr wrap="square" lIns="0" tIns="0" rIns="0" bIns="0" rtlCol="0"/>
            <a:lstStyle/>
            <a:p>
              <a:endParaRPr/>
            </a:p>
          </p:txBody>
        </p:sp>
        <p:sp>
          <p:nvSpPr>
            <p:cNvPr id="299" name="object 299"/>
            <p:cNvSpPr/>
            <p:nvPr/>
          </p:nvSpPr>
          <p:spPr>
            <a:xfrm>
              <a:off x="9722232" y="1719351"/>
              <a:ext cx="4445" cy="104775"/>
            </a:xfrm>
            <a:custGeom>
              <a:avLst/>
              <a:gdLst/>
              <a:ahLst/>
              <a:cxnLst/>
              <a:rect l="l" t="t" r="r" b="b"/>
              <a:pathLst>
                <a:path w="4445" h="104775">
                  <a:moveTo>
                    <a:pt x="4226" y="104206"/>
                  </a:moveTo>
                  <a:lnTo>
                    <a:pt x="0" y="104206"/>
                  </a:lnTo>
                  <a:lnTo>
                    <a:pt x="0" y="0"/>
                  </a:lnTo>
                  <a:lnTo>
                    <a:pt x="4226" y="0"/>
                  </a:lnTo>
                  <a:lnTo>
                    <a:pt x="4226" y="104206"/>
                  </a:lnTo>
                  <a:close/>
                </a:path>
              </a:pathLst>
            </a:custGeom>
            <a:solidFill>
              <a:srgbClr val="000000"/>
            </a:solidFill>
          </p:spPr>
          <p:txBody>
            <a:bodyPr wrap="square" lIns="0" tIns="0" rIns="0" bIns="0" rtlCol="0"/>
            <a:lstStyle/>
            <a:p>
              <a:endParaRPr/>
            </a:p>
          </p:txBody>
        </p:sp>
        <p:sp>
          <p:nvSpPr>
            <p:cNvPr id="300" name="object 300"/>
            <p:cNvSpPr/>
            <p:nvPr/>
          </p:nvSpPr>
          <p:spPr>
            <a:xfrm>
              <a:off x="10001169" y="1719351"/>
              <a:ext cx="0" cy="104775"/>
            </a:xfrm>
            <a:custGeom>
              <a:avLst/>
              <a:gdLst/>
              <a:ahLst/>
              <a:cxnLst/>
              <a:rect l="l" t="t" r="r" b="b"/>
              <a:pathLst>
                <a:path h="104775">
                  <a:moveTo>
                    <a:pt x="0" y="0"/>
                  </a:moveTo>
                  <a:lnTo>
                    <a:pt x="0" y="104206"/>
                  </a:lnTo>
                </a:path>
              </a:pathLst>
            </a:custGeom>
            <a:ln w="3175">
              <a:solidFill>
                <a:srgbClr val="000000"/>
              </a:solidFill>
            </a:ln>
          </p:spPr>
          <p:txBody>
            <a:bodyPr wrap="square" lIns="0" tIns="0" rIns="0" bIns="0" rtlCol="0"/>
            <a:lstStyle/>
            <a:p>
              <a:endParaRPr/>
            </a:p>
          </p:txBody>
        </p:sp>
        <p:sp>
          <p:nvSpPr>
            <p:cNvPr id="301" name="object 301"/>
            <p:cNvSpPr/>
            <p:nvPr/>
          </p:nvSpPr>
          <p:spPr>
            <a:xfrm>
              <a:off x="10001169" y="1719352"/>
              <a:ext cx="4445" cy="104775"/>
            </a:xfrm>
            <a:custGeom>
              <a:avLst/>
              <a:gdLst/>
              <a:ahLst/>
              <a:cxnLst/>
              <a:rect l="l" t="t" r="r" b="b"/>
              <a:pathLst>
                <a:path w="4445" h="104775">
                  <a:moveTo>
                    <a:pt x="4230" y="104206"/>
                  </a:moveTo>
                  <a:lnTo>
                    <a:pt x="0" y="104206"/>
                  </a:lnTo>
                  <a:lnTo>
                    <a:pt x="0" y="0"/>
                  </a:lnTo>
                  <a:lnTo>
                    <a:pt x="4230" y="0"/>
                  </a:lnTo>
                  <a:lnTo>
                    <a:pt x="4230" y="104206"/>
                  </a:lnTo>
                  <a:close/>
                </a:path>
              </a:pathLst>
            </a:custGeom>
            <a:solidFill>
              <a:srgbClr val="000000"/>
            </a:solidFill>
          </p:spPr>
          <p:txBody>
            <a:bodyPr wrap="square" lIns="0" tIns="0" rIns="0" bIns="0" rtlCol="0"/>
            <a:lstStyle/>
            <a:p>
              <a:endParaRPr/>
            </a:p>
          </p:txBody>
        </p:sp>
        <p:sp>
          <p:nvSpPr>
            <p:cNvPr id="302" name="object 302"/>
            <p:cNvSpPr/>
            <p:nvPr/>
          </p:nvSpPr>
          <p:spPr>
            <a:xfrm>
              <a:off x="10140638" y="1719352"/>
              <a:ext cx="0" cy="104775"/>
            </a:xfrm>
            <a:custGeom>
              <a:avLst/>
              <a:gdLst/>
              <a:ahLst/>
              <a:cxnLst/>
              <a:rect l="l" t="t" r="r" b="b"/>
              <a:pathLst>
                <a:path h="104775">
                  <a:moveTo>
                    <a:pt x="0" y="0"/>
                  </a:moveTo>
                  <a:lnTo>
                    <a:pt x="0" y="104206"/>
                  </a:lnTo>
                </a:path>
              </a:pathLst>
            </a:custGeom>
            <a:ln w="3175">
              <a:solidFill>
                <a:srgbClr val="000000"/>
              </a:solidFill>
            </a:ln>
          </p:spPr>
          <p:txBody>
            <a:bodyPr wrap="square" lIns="0" tIns="0" rIns="0" bIns="0" rtlCol="0"/>
            <a:lstStyle/>
            <a:p>
              <a:endParaRPr/>
            </a:p>
          </p:txBody>
        </p:sp>
        <p:sp>
          <p:nvSpPr>
            <p:cNvPr id="303" name="object 303"/>
            <p:cNvSpPr/>
            <p:nvPr/>
          </p:nvSpPr>
          <p:spPr>
            <a:xfrm>
              <a:off x="10140638" y="1719353"/>
              <a:ext cx="4445" cy="104775"/>
            </a:xfrm>
            <a:custGeom>
              <a:avLst/>
              <a:gdLst/>
              <a:ahLst/>
              <a:cxnLst/>
              <a:rect l="l" t="t" r="r" b="b"/>
              <a:pathLst>
                <a:path w="4445" h="104775">
                  <a:moveTo>
                    <a:pt x="4226" y="104206"/>
                  </a:moveTo>
                  <a:lnTo>
                    <a:pt x="0" y="104206"/>
                  </a:lnTo>
                  <a:lnTo>
                    <a:pt x="0" y="0"/>
                  </a:lnTo>
                  <a:lnTo>
                    <a:pt x="4226" y="0"/>
                  </a:lnTo>
                  <a:lnTo>
                    <a:pt x="4226" y="104206"/>
                  </a:lnTo>
                  <a:close/>
                </a:path>
              </a:pathLst>
            </a:custGeom>
            <a:solidFill>
              <a:srgbClr val="000000"/>
            </a:solidFill>
          </p:spPr>
          <p:txBody>
            <a:bodyPr wrap="square" lIns="0" tIns="0" rIns="0" bIns="0" rtlCol="0"/>
            <a:lstStyle/>
            <a:p>
              <a:endParaRPr/>
            </a:p>
          </p:txBody>
        </p:sp>
        <p:sp>
          <p:nvSpPr>
            <p:cNvPr id="304" name="object 304"/>
            <p:cNvSpPr/>
            <p:nvPr/>
          </p:nvSpPr>
          <p:spPr>
            <a:xfrm>
              <a:off x="10280107" y="1719353"/>
              <a:ext cx="0" cy="104775"/>
            </a:xfrm>
            <a:custGeom>
              <a:avLst/>
              <a:gdLst/>
              <a:ahLst/>
              <a:cxnLst/>
              <a:rect l="l" t="t" r="r" b="b"/>
              <a:pathLst>
                <a:path h="104775">
                  <a:moveTo>
                    <a:pt x="0" y="0"/>
                  </a:moveTo>
                  <a:lnTo>
                    <a:pt x="0" y="104206"/>
                  </a:lnTo>
                </a:path>
              </a:pathLst>
            </a:custGeom>
            <a:ln w="3175">
              <a:solidFill>
                <a:srgbClr val="000000"/>
              </a:solidFill>
            </a:ln>
          </p:spPr>
          <p:txBody>
            <a:bodyPr wrap="square" lIns="0" tIns="0" rIns="0" bIns="0" rtlCol="0"/>
            <a:lstStyle/>
            <a:p>
              <a:endParaRPr/>
            </a:p>
          </p:txBody>
        </p:sp>
        <p:sp>
          <p:nvSpPr>
            <p:cNvPr id="305" name="object 305"/>
            <p:cNvSpPr/>
            <p:nvPr/>
          </p:nvSpPr>
          <p:spPr>
            <a:xfrm>
              <a:off x="1764017" y="1719363"/>
              <a:ext cx="8660130" cy="4764405"/>
            </a:xfrm>
            <a:custGeom>
              <a:avLst/>
              <a:gdLst/>
              <a:ahLst/>
              <a:cxnLst/>
              <a:rect l="l" t="t" r="r" b="b"/>
              <a:pathLst>
                <a:path w="8660130" h="4764405">
                  <a:moveTo>
                    <a:pt x="8659724" y="4755972"/>
                  </a:moveTo>
                  <a:lnTo>
                    <a:pt x="8521" y="4755972"/>
                  </a:lnTo>
                  <a:lnTo>
                    <a:pt x="8521" y="4764189"/>
                  </a:lnTo>
                  <a:lnTo>
                    <a:pt x="8659724" y="4764189"/>
                  </a:lnTo>
                  <a:lnTo>
                    <a:pt x="8659724" y="4755972"/>
                  </a:lnTo>
                  <a:close/>
                </a:path>
                <a:path w="8660130" h="4764405">
                  <a:moveTo>
                    <a:pt x="8659724" y="3980675"/>
                  </a:moveTo>
                  <a:lnTo>
                    <a:pt x="8521" y="3980675"/>
                  </a:lnTo>
                  <a:lnTo>
                    <a:pt x="8521" y="3993184"/>
                  </a:lnTo>
                  <a:lnTo>
                    <a:pt x="8659724" y="3993184"/>
                  </a:lnTo>
                  <a:lnTo>
                    <a:pt x="8659724" y="3980675"/>
                  </a:lnTo>
                  <a:close/>
                </a:path>
                <a:path w="8660130" h="4764405">
                  <a:moveTo>
                    <a:pt x="8659724" y="3205378"/>
                  </a:moveTo>
                  <a:lnTo>
                    <a:pt x="8521" y="3205378"/>
                  </a:lnTo>
                  <a:lnTo>
                    <a:pt x="8521" y="3217888"/>
                  </a:lnTo>
                  <a:lnTo>
                    <a:pt x="8659724" y="3217888"/>
                  </a:lnTo>
                  <a:lnTo>
                    <a:pt x="8659724" y="3205378"/>
                  </a:lnTo>
                  <a:close/>
                </a:path>
                <a:path w="8660130" h="4764405">
                  <a:moveTo>
                    <a:pt x="8659724" y="104203"/>
                  </a:moveTo>
                  <a:lnTo>
                    <a:pt x="8520316" y="104203"/>
                  </a:lnTo>
                  <a:lnTo>
                    <a:pt x="8520316" y="0"/>
                  </a:lnTo>
                  <a:lnTo>
                    <a:pt x="8516087" y="0"/>
                  </a:lnTo>
                  <a:lnTo>
                    <a:pt x="8516087" y="104203"/>
                  </a:lnTo>
                  <a:lnTo>
                    <a:pt x="8509" y="104203"/>
                  </a:lnTo>
                  <a:lnTo>
                    <a:pt x="0" y="104203"/>
                  </a:lnTo>
                  <a:lnTo>
                    <a:pt x="0" y="4764189"/>
                  </a:lnTo>
                  <a:lnTo>
                    <a:pt x="8509" y="4764189"/>
                  </a:lnTo>
                  <a:lnTo>
                    <a:pt x="8509" y="2442591"/>
                  </a:lnTo>
                  <a:lnTo>
                    <a:pt x="8659724" y="2442591"/>
                  </a:lnTo>
                  <a:lnTo>
                    <a:pt x="8659724" y="2430081"/>
                  </a:lnTo>
                  <a:lnTo>
                    <a:pt x="8509" y="2430081"/>
                  </a:lnTo>
                  <a:lnTo>
                    <a:pt x="8509" y="1667294"/>
                  </a:lnTo>
                  <a:lnTo>
                    <a:pt x="8659724" y="1667294"/>
                  </a:lnTo>
                  <a:lnTo>
                    <a:pt x="8659724" y="1654797"/>
                  </a:lnTo>
                  <a:lnTo>
                    <a:pt x="8509" y="1654797"/>
                  </a:lnTo>
                  <a:lnTo>
                    <a:pt x="8509" y="891997"/>
                  </a:lnTo>
                  <a:lnTo>
                    <a:pt x="8659724" y="891997"/>
                  </a:lnTo>
                  <a:lnTo>
                    <a:pt x="8659724" y="879500"/>
                  </a:lnTo>
                  <a:lnTo>
                    <a:pt x="8509" y="879500"/>
                  </a:lnTo>
                  <a:lnTo>
                    <a:pt x="8509" y="116713"/>
                  </a:lnTo>
                  <a:lnTo>
                    <a:pt x="8659724" y="116713"/>
                  </a:lnTo>
                  <a:lnTo>
                    <a:pt x="8659724" y="104203"/>
                  </a:lnTo>
                  <a:close/>
                </a:path>
              </a:pathLst>
            </a:custGeom>
            <a:solidFill>
              <a:srgbClr val="000000"/>
            </a:solidFill>
          </p:spPr>
          <p:txBody>
            <a:bodyPr wrap="square" lIns="0" tIns="0" rIns="0" bIns="0" rtlCol="0"/>
            <a:lstStyle/>
            <a:p>
              <a:endParaRPr/>
            </a:p>
          </p:txBody>
        </p:sp>
        <p:pic>
          <p:nvPicPr>
            <p:cNvPr id="306" name="object 306"/>
            <p:cNvPicPr/>
            <p:nvPr/>
          </p:nvPicPr>
          <p:blipFill>
            <a:blip r:embed="rId2" cstate="print"/>
            <a:stretch>
              <a:fillRect/>
            </a:stretch>
          </p:blipFill>
          <p:spPr>
            <a:xfrm>
              <a:off x="1768259" y="1827618"/>
              <a:ext cx="807223" cy="625233"/>
            </a:xfrm>
            <a:prstGeom prst="rect">
              <a:avLst/>
            </a:prstGeom>
          </p:spPr>
        </p:pic>
        <p:pic>
          <p:nvPicPr>
            <p:cNvPr id="307" name="object 307"/>
            <p:cNvPicPr/>
            <p:nvPr/>
          </p:nvPicPr>
          <p:blipFill>
            <a:blip r:embed="rId3" cstate="print"/>
            <a:stretch>
              <a:fillRect/>
            </a:stretch>
          </p:blipFill>
          <p:spPr>
            <a:xfrm>
              <a:off x="2034514" y="2640424"/>
              <a:ext cx="283159" cy="633572"/>
            </a:xfrm>
            <a:prstGeom prst="rect">
              <a:avLst/>
            </a:prstGeom>
          </p:spPr>
        </p:pic>
        <p:pic>
          <p:nvPicPr>
            <p:cNvPr id="308" name="object 308"/>
            <p:cNvPicPr/>
            <p:nvPr/>
          </p:nvPicPr>
          <p:blipFill>
            <a:blip r:embed="rId4" cstate="print"/>
            <a:stretch>
              <a:fillRect/>
            </a:stretch>
          </p:blipFill>
          <p:spPr>
            <a:xfrm>
              <a:off x="2106371" y="3432390"/>
              <a:ext cx="232435" cy="579386"/>
            </a:xfrm>
            <a:prstGeom prst="rect">
              <a:avLst/>
            </a:prstGeom>
          </p:spPr>
        </p:pic>
        <p:pic>
          <p:nvPicPr>
            <p:cNvPr id="309" name="object 309"/>
            <p:cNvPicPr/>
            <p:nvPr/>
          </p:nvPicPr>
          <p:blipFill>
            <a:blip r:embed="rId5" cstate="print"/>
            <a:stretch>
              <a:fillRect/>
            </a:stretch>
          </p:blipFill>
          <p:spPr>
            <a:xfrm>
              <a:off x="2106361" y="4199347"/>
              <a:ext cx="232444" cy="608554"/>
            </a:xfrm>
            <a:prstGeom prst="rect">
              <a:avLst/>
            </a:prstGeom>
          </p:spPr>
        </p:pic>
        <p:pic>
          <p:nvPicPr>
            <p:cNvPr id="310" name="object 310"/>
            <p:cNvPicPr/>
            <p:nvPr/>
          </p:nvPicPr>
          <p:blipFill>
            <a:blip r:embed="rId2" cstate="print"/>
            <a:stretch>
              <a:fillRect/>
            </a:stretch>
          </p:blipFill>
          <p:spPr>
            <a:xfrm>
              <a:off x="1776708" y="1852626"/>
              <a:ext cx="811449" cy="625232"/>
            </a:xfrm>
            <a:prstGeom prst="rect">
              <a:avLst/>
            </a:prstGeom>
          </p:spPr>
        </p:pic>
        <p:sp>
          <p:nvSpPr>
            <p:cNvPr id="311" name="object 311"/>
            <p:cNvSpPr/>
            <p:nvPr/>
          </p:nvSpPr>
          <p:spPr>
            <a:xfrm>
              <a:off x="8524017" y="5989608"/>
              <a:ext cx="1796414" cy="233679"/>
            </a:xfrm>
            <a:custGeom>
              <a:avLst/>
              <a:gdLst/>
              <a:ahLst/>
              <a:cxnLst/>
              <a:rect l="l" t="t" r="r" b="b"/>
              <a:pathLst>
                <a:path w="1796415" h="233679">
                  <a:moveTo>
                    <a:pt x="1796183" y="233421"/>
                  </a:moveTo>
                  <a:lnTo>
                    <a:pt x="0" y="233421"/>
                  </a:lnTo>
                  <a:lnTo>
                    <a:pt x="0" y="0"/>
                  </a:lnTo>
                  <a:lnTo>
                    <a:pt x="1796183" y="0"/>
                  </a:lnTo>
                  <a:lnTo>
                    <a:pt x="1796183" y="233421"/>
                  </a:lnTo>
                  <a:close/>
                </a:path>
              </a:pathLst>
            </a:custGeom>
            <a:solidFill>
              <a:srgbClr val="FFFFFF"/>
            </a:solidFill>
          </p:spPr>
          <p:txBody>
            <a:bodyPr wrap="square" lIns="0" tIns="0" rIns="0" bIns="0" rtlCol="0"/>
            <a:lstStyle/>
            <a:p>
              <a:endParaRPr/>
            </a:p>
          </p:txBody>
        </p:sp>
        <p:sp>
          <p:nvSpPr>
            <p:cNvPr id="312" name="object 312"/>
            <p:cNvSpPr/>
            <p:nvPr/>
          </p:nvSpPr>
          <p:spPr>
            <a:xfrm>
              <a:off x="8524017" y="5989608"/>
              <a:ext cx="1796414" cy="233679"/>
            </a:xfrm>
            <a:custGeom>
              <a:avLst/>
              <a:gdLst/>
              <a:ahLst/>
              <a:cxnLst/>
              <a:rect l="l" t="t" r="r" b="b"/>
              <a:pathLst>
                <a:path w="1796415" h="233679">
                  <a:moveTo>
                    <a:pt x="0" y="0"/>
                  </a:moveTo>
                  <a:lnTo>
                    <a:pt x="1796183" y="0"/>
                  </a:lnTo>
                  <a:lnTo>
                    <a:pt x="1796183" y="233421"/>
                  </a:lnTo>
                  <a:lnTo>
                    <a:pt x="0" y="233421"/>
                  </a:lnTo>
                  <a:lnTo>
                    <a:pt x="0" y="0"/>
                  </a:lnTo>
                  <a:close/>
                </a:path>
              </a:pathLst>
            </a:custGeom>
            <a:ln w="12507">
              <a:solidFill>
                <a:srgbClr val="000000"/>
              </a:solidFill>
            </a:ln>
          </p:spPr>
          <p:txBody>
            <a:bodyPr wrap="square" lIns="0" tIns="0" rIns="0" bIns="0" rtlCol="0"/>
            <a:lstStyle/>
            <a:p>
              <a:endParaRPr/>
            </a:p>
          </p:txBody>
        </p:sp>
        <p:sp>
          <p:nvSpPr>
            <p:cNvPr id="313" name="object 313"/>
            <p:cNvSpPr/>
            <p:nvPr/>
          </p:nvSpPr>
          <p:spPr>
            <a:xfrm>
              <a:off x="4356873" y="2108973"/>
              <a:ext cx="2848610" cy="204470"/>
            </a:xfrm>
            <a:custGeom>
              <a:avLst/>
              <a:gdLst/>
              <a:ahLst/>
              <a:cxnLst/>
              <a:rect l="l" t="t" r="r" b="b"/>
              <a:pathLst>
                <a:path w="2848609" h="204469">
                  <a:moveTo>
                    <a:pt x="2848532" y="204242"/>
                  </a:moveTo>
                  <a:lnTo>
                    <a:pt x="0" y="204242"/>
                  </a:lnTo>
                  <a:lnTo>
                    <a:pt x="0" y="0"/>
                  </a:lnTo>
                  <a:lnTo>
                    <a:pt x="2848532" y="0"/>
                  </a:lnTo>
                  <a:lnTo>
                    <a:pt x="2848532" y="204242"/>
                  </a:lnTo>
                  <a:close/>
                </a:path>
              </a:pathLst>
            </a:custGeom>
            <a:solidFill>
              <a:srgbClr val="FFFFFF"/>
            </a:solidFill>
          </p:spPr>
          <p:txBody>
            <a:bodyPr wrap="square" lIns="0" tIns="0" rIns="0" bIns="0" rtlCol="0"/>
            <a:lstStyle/>
            <a:p>
              <a:endParaRPr/>
            </a:p>
          </p:txBody>
        </p:sp>
        <p:sp>
          <p:nvSpPr>
            <p:cNvPr id="314" name="object 314"/>
            <p:cNvSpPr/>
            <p:nvPr/>
          </p:nvSpPr>
          <p:spPr>
            <a:xfrm>
              <a:off x="4356873" y="2108973"/>
              <a:ext cx="2848610" cy="204470"/>
            </a:xfrm>
            <a:custGeom>
              <a:avLst/>
              <a:gdLst/>
              <a:ahLst/>
              <a:cxnLst/>
              <a:rect l="l" t="t" r="r" b="b"/>
              <a:pathLst>
                <a:path w="2848609" h="204469">
                  <a:moveTo>
                    <a:pt x="0" y="0"/>
                  </a:moveTo>
                  <a:lnTo>
                    <a:pt x="2848532" y="0"/>
                  </a:lnTo>
                  <a:lnTo>
                    <a:pt x="2848532" y="204242"/>
                  </a:lnTo>
                  <a:lnTo>
                    <a:pt x="0" y="204242"/>
                  </a:lnTo>
                  <a:lnTo>
                    <a:pt x="0" y="0"/>
                  </a:lnTo>
                  <a:close/>
                </a:path>
              </a:pathLst>
            </a:custGeom>
            <a:ln w="12505">
              <a:solidFill>
                <a:srgbClr val="000000"/>
              </a:solidFill>
            </a:ln>
          </p:spPr>
          <p:txBody>
            <a:bodyPr wrap="square" lIns="0" tIns="0" rIns="0" bIns="0" rtlCol="0"/>
            <a:lstStyle/>
            <a:p>
              <a:endParaRPr/>
            </a:p>
          </p:txBody>
        </p:sp>
      </p:grpSp>
      <p:sp>
        <p:nvSpPr>
          <p:cNvPr id="315" name="object 315"/>
          <p:cNvSpPr txBox="1"/>
          <p:nvPr/>
        </p:nvSpPr>
        <p:spPr>
          <a:xfrm>
            <a:off x="4108653" y="1764246"/>
            <a:ext cx="2784475" cy="186055"/>
          </a:xfrm>
          <a:prstGeom prst="rect">
            <a:avLst/>
          </a:prstGeom>
        </p:spPr>
        <p:txBody>
          <a:bodyPr vert="horz" wrap="square" lIns="0" tIns="12700" rIns="0" bIns="0" rtlCol="0">
            <a:spAutoFit/>
          </a:bodyPr>
          <a:lstStyle/>
          <a:p>
            <a:pPr marL="12700">
              <a:lnSpc>
                <a:spcPct val="100000"/>
              </a:lnSpc>
              <a:spcBef>
                <a:spcPts val="100"/>
              </a:spcBef>
            </a:pPr>
            <a:r>
              <a:rPr sz="1050" dirty="0">
                <a:latin typeface="Calibri"/>
                <a:cs typeface="Calibri"/>
              </a:rPr>
              <a:t>Commercial Operation,</a:t>
            </a:r>
            <a:r>
              <a:rPr sz="1050" spc="25" dirty="0">
                <a:latin typeface="Calibri"/>
                <a:cs typeface="Calibri"/>
              </a:rPr>
              <a:t> </a:t>
            </a:r>
            <a:r>
              <a:rPr sz="1050" dirty="0">
                <a:latin typeface="Calibri"/>
                <a:cs typeface="Calibri"/>
              </a:rPr>
              <a:t>end</a:t>
            </a:r>
            <a:r>
              <a:rPr sz="1050" spc="25" dirty="0">
                <a:latin typeface="Calibri"/>
                <a:cs typeface="Calibri"/>
              </a:rPr>
              <a:t> </a:t>
            </a:r>
            <a:r>
              <a:rPr sz="1050" dirty="0">
                <a:latin typeface="Calibri"/>
                <a:cs typeface="Calibri"/>
              </a:rPr>
              <a:t>of</a:t>
            </a:r>
            <a:r>
              <a:rPr sz="1050" spc="30" dirty="0">
                <a:latin typeface="Calibri"/>
                <a:cs typeface="Calibri"/>
              </a:rPr>
              <a:t> </a:t>
            </a:r>
            <a:r>
              <a:rPr sz="1050" dirty="0">
                <a:latin typeface="Calibri"/>
                <a:cs typeface="Calibri"/>
              </a:rPr>
              <a:t>December</a:t>
            </a:r>
            <a:r>
              <a:rPr sz="1050" spc="-25" dirty="0">
                <a:latin typeface="Calibri"/>
                <a:cs typeface="Calibri"/>
              </a:rPr>
              <a:t> </a:t>
            </a:r>
            <a:r>
              <a:rPr sz="1050" dirty="0">
                <a:latin typeface="Calibri"/>
                <a:cs typeface="Calibri"/>
              </a:rPr>
              <a:t>2019</a:t>
            </a:r>
            <a:r>
              <a:rPr sz="1050" spc="50" dirty="0">
                <a:latin typeface="Calibri"/>
                <a:cs typeface="Calibri"/>
              </a:rPr>
              <a:t> </a:t>
            </a:r>
            <a:r>
              <a:rPr sz="1050" spc="-50" dirty="0">
                <a:latin typeface="Cambria"/>
                <a:cs typeface="Cambria"/>
              </a:rPr>
              <a:t>⟶</a:t>
            </a:r>
            <a:endParaRPr sz="1050">
              <a:latin typeface="Cambria"/>
              <a:cs typeface="Cambria"/>
            </a:endParaRPr>
          </a:p>
        </p:txBody>
      </p:sp>
      <p:grpSp>
        <p:nvGrpSpPr>
          <p:cNvPr id="316" name="object 316"/>
          <p:cNvGrpSpPr/>
          <p:nvPr/>
        </p:nvGrpSpPr>
        <p:grpSpPr>
          <a:xfrm>
            <a:off x="6368811" y="5634453"/>
            <a:ext cx="972185" cy="246379"/>
            <a:chOff x="6641185" y="5974922"/>
            <a:chExt cx="972185" cy="246379"/>
          </a:xfrm>
        </p:grpSpPr>
        <p:sp>
          <p:nvSpPr>
            <p:cNvPr id="317" name="object 317"/>
            <p:cNvSpPr/>
            <p:nvPr/>
          </p:nvSpPr>
          <p:spPr>
            <a:xfrm>
              <a:off x="6647535" y="5981272"/>
              <a:ext cx="959485" cy="233679"/>
            </a:xfrm>
            <a:custGeom>
              <a:avLst/>
              <a:gdLst/>
              <a:ahLst/>
              <a:cxnLst/>
              <a:rect l="l" t="t" r="r" b="b"/>
              <a:pathLst>
                <a:path w="959484" h="233679">
                  <a:moveTo>
                    <a:pt x="959390" y="233420"/>
                  </a:moveTo>
                  <a:lnTo>
                    <a:pt x="0" y="233420"/>
                  </a:lnTo>
                  <a:lnTo>
                    <a:pt x="0" y="0"/>
                  </a:lnTo>
                  <a:lnTo>
                    <a:pt x="959390" y="0"/>
                  </a:lnTo>
                  <a:lnTo>
                    <a:pt x="959390" y="233420"/>
                  </a:lnTo>
                  <a:close/>
                </a:path>
              </a:pathLst>
            </a:custGeom>
            <a:solidFill>
              <a:srgbClr val="FFFFFF"/>
            </a:solidFill>
          </p:spPr>
          <p:txBody>
            <a:bodyPr wrap="square" lIns="0" tIns="0" rIns="0" bIns="0" rtlCol="0"/>
            <a:lstStyle/>
            <a:p>
              <a:endParaRPr/>
            </a:p>
          </p:txBody>
        </p:sp>
        <p:sp>
          <p:nvSpPr>
            <p:cNvPr id="318" name="object 318"/>
            <p:cNvSpPr/>
            <p:nvPr/>
          </p:nvSpPr>
          <p:spPr>
            <a:xfrm>
              <a:off x="6647535" y="5981272"/>
              <a:ext cx="959485" cy="233679"/>
            </a:xfrm>
            <a:custGeom>
              <a:avLst/>
              <a:gdLst/>
              <a:ahLst/>
              <a:cxnLst/>
              <a:rect l="l" t="t" r="r" b="b"/>
              <a:pathLst>
                <a:path w="959484" h="233679">
                  <a:moveTo>
                    <a:pt x="0" y="0"/>
                  </a:moveTo>
                  <a:lnTo>
                    <a:pt x="959390" y="0"/>
                  </a:lnTo>
                  <a:lnTo>
                    <a:pt x="959390" y="233420"/>
                  </a:lnTo>
                  <a:lnTo>
                    <a:pt x="0" y="233420"/>
                  </a:lnTo>
                  <a:lnTo>
                    <a:pt x="0" y="0"/>
                  </a:lnTo>
                  <a:close/>
                </a:path>
              </a:pathLst>
            </a:custGeom>
            <a:ln w="12514">
              <a:solidFill>
                <a:srgbClr val="000000"/>
              </a:solidFill>
            </a:ln>
          </p:spPr>
          <p:txBody>
            <a:bodyPr wrap="square" lIns="0" tIns="0" rIns="0" bIns="0" rtlCol="0"/>
            <a:lstStyle/>
            <a:p>
              <a:endParaRPr/>
            </a:p>
          </p:txBody>
        </p:sp>
      </p:grpSp>
      <p:sp>
        <p:nvSpPr>
          <p:cNvPr id="319" name="object 319"/>
          <p:cNvSpPr txBox="1"/>
          <p:nvPr/>
        </p:nvSpPr>
        <p:spPr>
          <a:xfrm>
            <a:off x="6400537" y="5650194"/>
            <a:ext cx="3532504" cy="210820"/>
          </a:xfrm>
          <a:prstGeom prst="rect">
            <a:avLst/>
          </a:prstGeom>
        </p:spPr>
        <p:txBody>
          <a:bodyPr vert="horz" wrap="square" lIns="0" tIns="14605" rIns="0" bIns="0" rtlCol="0">
            <a:spAutoFit/>
          </a:bodyPr>
          <a:lstStyle/>
          <a:p>
            <a:pPr marL="12700">
              <a:lnSpc>
                <a:spcPct val="100000"/>
              </a:lnSpc>
              <a:spcBef>
                <a:spcPts val="115"/>
              </a:spcBef>
              <a:tabLst>
                <a:tab pos="1889760" algn="l"/>
              </a:tabLst>
            </a:pPr>
            <a:r>
              <a:rPr sz="1800" spc="-15" baseline="2314" dirty="0">
                <a:latin typeface="Calibri"/>
                <a:cs typeface="Calibri"/>
              </a:rPr>
              <a:t>Construction</a:t>
            </a:r>
            <a:r>
              <a:rPr sz="1800" baseline="2314" dirty="0">
                <a:latin typeface="Calibri"/>
                <a:cs typeface="Calibri"/>
              </a:rPr>
              <a:t>	</a:t>
            </a:r>
            <a:r>
              <a:rPr sz="1200" dirty="0">
                <a:latin typeface="Calibri"/>
                <a:cs typeface="Calibri"/>
              </a:rPr>
              <a:t>Commercial</a:t>
            </a:r>
            <a:r>
              <a:rPr sz="1200" spc="145" dirty="0">
                <a:latin typeface="Calibri"/>
                <a:cs typeface="Calibri"/>
              </a:rPr>
              <a:t> </a:t>
            </a:r>
            <a:r>
              <a:rPr sz="1200" spc="-10" dirty="0">
                <a:latin typeface="Calibri"/>
                <a:cs typeface="Calibri"/>
              </a:rPr>
              <a:t>Operation</a:t>
            </a:r>
            <a:r>
              <a:rPr sz="1200" spc="-10" dirty="0">
                <a:latin typeface="Cambria"/>
                <a:cs typeface="Cambria"/>
              </a:rPr>
              <a:t>⟶</a:t>
            </a:r>
            <a:endParaRPr sz="1200">
              <a:latin typeface="Cambria"/>
              <a:cs typeface="Cambria"/>
            </a:endParaRPr>
          </a:p>
        </p:txBody>
      </p:sp>
      <p:grpSp>
        <p:nvGrpSpPr>
          <p:cNvPr id="320" name="object 320"/>
          <p:cNvGrpSpPr/>
          <p:nvPr/>
        </p:nvGrpSpPr>
        <p:grpSpPr>
          <a:xfrm>
            <a:off x="4593759" y="2508270"/>
            <a:ext cx="2025014" cy="250825"/>
            <a:chOff x="4866133" y="2848739"/>
            <a:chExt cx="2025014" cy="250825"/>
          </a:xfrm>
        </p:grpSpPr>
        <p:sp>
          <p:nvSpPr>
            <p:cNvPr id="321" name="object 321"/>
            <p:cNvSpPr/>
            <p:nvPr/>
          </p:nvSpPr>
          <p:spPr>
            <a:xfrm>
              <a:off x="4872483" y="2855089"/>
              <a:ext cx="2012314" cy="238125"/>
            </a:xfrm>
            <a:custGeom>
              <a:avLst/>
              <a:gdLst/>
              <a:ahLst/>
              <a:cxnLst/>
              <a:rect l="l" t="t" r="r" b="b"/>
              <a:pathLst>
                <a:path w="2012315" h="238125">
                  <a:moveTo>
                    <a:pt x="2011740" y="237592"/>
                  </a:moveTo>
                  <a:lnTo>
                    <a:pt x="0" y="237592"/>
                  </a:lnTo>
                  <a:lnTo>
                    <a:pt x="0" y="0"/>
                  </a:lnTo>
                  <a:lnTo>
                    <a:pt x="2011740" y="0"/>
                  </a:lnTo>
                  <a:lnTo>
                    <a:pt x="2011740" y="237592"/>
                  </a:lnTo>
                  <a:close/>
                </a:path>
              </a:pathLst>
            </a:custGeom>
            <a:solidFill>
              <a:srgbClr val="FFFFFF"/>
            </a:solidFill>
          </p:spPr>
          <p:txBody>
            <a:bodyPr wrap="square" lIns="0" tIns="0" rIns="0" bIns="0" rtlCol="0"/>
            <a:lstStyle/>
            <a:p>
              <a:endParaRPr/>
            </a:p>
          </p:txBody>
        </p:sp>
        <p:sp>
          <p:nvSpPr>
            <p:cNvPr id="322" name="object 322"/>
            <p:cNvSpPr/>
            <p:nvPr/>
          </p:nvSpPr>
          <p:spPr>
            <a:xfrm>
              <a:off x="4872483" y="2855089"/>
              <a:ext cx="2012314" cy="238125"/>
            </a:xfrm>
            <a:custGeom>
              <a:avLst/>
              <a:gdLst/>
              <a:ahLst/>
              <a:cxnLst/>
              <a:rect l="l" t="t" r="r" b="b"/>
              <a:pathLst>
                <a:path w="2012315" h="238125">
                  <a:moveTo>
                    <a:pt x="0" y="0"/>
                  </a:moveTo>
                  <a:lnTo>
                    <a:pt x="2011740" y="0"/>
                  </a:lnTo>
                  <a:lnTo>
                    <a:pt x="2011740" y="237592"/>
                  </a:lnTo>
                  <a:lnTo>
                    <a:pt x="0" y="237592"/>
                  </a:lnTo>
                  <a:lnTo>
                    <a:pt x="0" y="0"/>
                  </a:lnTo>
                  <a:close/>
                </a:path>
              </a:pathLst>
            </a:custGeom>
            <a:ln w="12507">
              <a:solidFill>
                <a:srgbClr val="000000"/>
              </a:solidFill>
            </a:ln>
          </p:spPr>
          <p:txBody>
            <a:bodyPr wrap="square" lIns="0" tIns="0" rIns="0" bIns="0" rtlCol="0"/>
            <a:lstStyle/>
            <a:p>
              <a:endParaRPr/>
            </a:p>
          </p:txBody>
        </p:sp>
      </p:grpSp>
      <p:sp>
        <p:nvSpPr>
          <p:cNvPr id="323" name="object 323"/>
          <p:cNvSpPr txBox="1"/>
          <p:nvPr/>
        </p:nvSpPr>
        <p:spPr>
          <a:xfrm>
            <a:off x="4626071" y="2514285"/>
            <a:ext cx="1854200" cy="210820"/>
          </a:xfrm>
          <a:prstGeom prst="rect">
            <a:avLst/>
          </a:prstGeom>
        </p:spPr>
        <p:txBody>
          <a:bodyPr vert="horz" wrap="square" lIns="0" tIns="14605" rIns="0" bIns="0" rtlCol="0">
            <a:spAutoFit/>
          </a:bodyPr>
          <a:lstStyle/>
          <a:p>
            <a:pPr marL="12700">
              <a:lnSpc>
                <a:spcPct val="100000"/>
              </a:lnSpc>
              <a:spcBef>
                <a:spcPts val="115"/>
              </a:spcBef>
            </a:pPr>
            <a:r>
              <a:rPr sz="1200" dirty="0">
                <a:latin typeface="Calibri"/>
                <a:cs typeface="Calibri"/>
              </a:rPr>
              <a:t>Demonstration</a:t>
            </a:r>
            <a:r>
              <a:rPr sz="1200" spc="170" dirty="0">
                <a:latin typeface="Calibri"/>
                <a:cs typeface="Calibri"/>
              </a:rPr>
              <a:t> </a:t>
            </a:r>
            <a:r>
              <a:rPr sz="1200" spc="-10" dirty="0">
                <a:latin typeface="Calibri"/>
                <a:cs typeface="Calibri"/>
              </a:rPr>
              <a:t>Operation</a:t>
            </a:r>
            <a:r>
              <a:rPr sz="1200" spc="-10" dirty="0">
                <a:latin typeface="Cambria"/>
                <a:cs typeface="Cambria"/>
              </a:rPr>
              <a:t>⟶</a:t>
            </a:r>
            <a:endParaRPr sz="1200">
              <a:latin typeface="Cambria"/>
              <a:cs typeface="Cambria"/>
            </a:endParaRPr>
          </a:p>
        </p:txBody>
      </p:sp>
      <p:grpSp>
        <p:nvGrpSpPr>
          <p:cNvPr id="324" name="object 324"/>
          <p:cNvGrpSpPr/>
          <p:nvPr/>
        </p:nvGrpSpPr>
        <p:grpSpPr>
          <a:xfrm>
            <a:off x="5138953" y="3296068"/>
            <a:ext cx="1898014" cy="246379"/>
            <a:chOff x="5411327" y="3636537"/>
            <a:chExt cx="1898014" cy="246379"/>
          </a:xfrm>
        </p:grpSpPr>
        <p:sp>
          <p:nvSpPr>
            <p:cNvPr id="325" name="object 325"/>
            <p:cNvSpPr/>
            <p:nvPr/>
          </p:nvSpPr>
          <p:spPr>
            <a:xfrm>
              <a:off x="5417677" y="3642887"/>
              <a:ext cx="1885314" cy="233679"/>
            </a:xfrm>
            <a:custGeom>
              <a:avLst/>
              <a:gdLst/>
              <a:ahLst/>
              <a:cxnLst/>
              <a:rect l="l" t="t" r="r" b="b"/>
              <a:pathLst>
                <a:path w="1885315" h="233679">
                  <a:moveTo>
                    <a:pt x="1884925" y="233419"/>
                  </a:moveTo>
                  <a:lnTo>
                    <a:pt x="0" y="233419"/>
                  </a:lnTo>
                  <a:lnTo>
                    <a:pt x="0" y="0"/>
                  </a:lnTo>
                  <a:lnTo>
                    <a:pt x="1884925" y="0"/>
                  </a:lnTo>
                  <a:lnTo>
                    <a:pt x="1884925" y="233419"/>
                  </a:lnTo>
                  <a:close/>
                </a:path>
              </a:pathLst>
            </a:custGeom>
            <a:solidFill>
              <a:srgbClr val="FFFFFF"/>
            </a:solidFill>
          </p:spPr>
          <p:txBody>
            <a:bodyPr wrap="square" lIns="0" tIns="0" rIns="0" bIns="0" rtlCol="0"/>
            <a:lstStyle/>
            <a:p>
              <a:endParaRPr/>
            </a:p>
          </p:txBody>
        </p:sp>
        <p:sp>
          <p:nvSpPr>
            <p:cNvPr id="326" name="object 326"/>
            <p:cNvSpPr/>
            <p:nvPr/>
          </p:nvSpPr>
          <p:spPr>
            <a:xfrm>
              <a:off x="5417677" y="3642887"/>
              <a:ext cx="1885314" cy="233679"/>
            </a:xfrm>
            <a:custGeom>
              <a:avLst/>
              <a:gdLst/>
              <a:ahLst/>
              <a:cxnLst/>
              <a:rect l="l" t="t" r="r" b="b"/>
              <a:pathLst>
                <a:path w="1885315" h="233679">
                  <a:moveTo>
                    <a:pt x="0" y="0"/>
                  </a:moveTo>
                  <a:lnTo>
                    <a:pt x="1884925" y="0"/>
                  </a:lnTo>
                  <a:lnTo>
                    <a:pt x="1884925" y="233419"/>
                  </a:lnTo>
                  <a:lnTo>
                    <a:pt x="0" y="233419"/>
                  </a:lnTo>
                  <a:lnTo>
                    <a:pt x="0" y="0"/>
                  </a:lnTo>
                  <a:close/>
                </a:path>
              </a:pathLst>
            </a:custGeom>
            <a:ln w="12507">
              <a:solidFill>
                <a:srgbClr val="000000"/>
              </a:solidFill>
            </a:ln>
          </p:spPr>
          <p:txBody>
            <a:bodyPr wrap="square" lIns="0" tIns="0" rIns="0" bIns="0" rtlCol="0"/>
            <a:lstStyle/>
            <a:p>
              <a:endParaRPr/>
            </a:p>
          </p:txBody>
        </p:sp>
      </p:grpSp>
      <p:sp>
        <p:nvSpPr>
          <p:cNvPr id="327" name="object 327"/>
          <p:cNvSpPr txBox="1"/>
          <p:nvPr/>
        </p:nvSpPr>
        <p:spPr>
          <a:xfrm>
            <a:off x="5203667" y="3303473"/>
            <a:ext cx="1668145" cy="210820"/>
          </a:xfrm>
          <a:prstGeom prst="rect">
            <a:avLst/>
          </a:prstGeom>
        </p:spPr>
        <p:txBody>
          <a:bodyPr vert="horz" wrap="square" lIns="0" tIns="14605" rIns="0" bIns="0" rtlCol="0">
            <a:spAutoFit/>
          </a:bodyPr>
          <a:lstStyle/>
          <a:p>
            <a:pPr marL="12700">
              <a:lnSpc>
                <a:spcPct val="100000"/>
              </a:lnSpc>
              <a:spcBef>
                <a:spcPts val="115"/>
              </a:spcBef>
            </a:pPr>
            <a:r>
              <a:rPr sz="1200" dirty="0">
                <a:latin typeface="Calibri"/>
                <a:cs typeface="Calibri"/>
              </a:rPr>
              <a:t>Protototype</a:t>
            </a:r>
            <a:r>
              <a:rPr sz="1200" spc="180" dirty="0">
                <a:latin typeface="Calibri"/>
                <a:cs typeface="Calibri"/>
              </a:rPr>
              <a:t> </a:t>
            </a:r>
            <a:r>
              <a:rPr sz="1200" spc="-10" dirty="0">
                <a:latin typeface="Calibri"/>
                <a:cs typeface="Calibri"/>
              </a:rPr>
              <a:t>Operation</a:t>
            </a:r>
            <a:r>
              <a:rPr sz="1200" spc="-10" dirty="0">
                <a:latin typeface="Cambria"/>
                <a:cs typeface="Cambria"/>
              </a:rPr>
              <a:t>⟶</a:t>
            </a:r>
            <a:endParaRPr sz="1200">
              <a:latin typeface="Cambria"/>
              <a:cs typeface="Cambria"/>
            </a:endParaRPr>
          </a:p>
        </p:txBody>
      </p:sp>
      <p:grpSp>
        <p:nvGrpSpPr>
          <p:cNvPr id="328" name="object 328"/>
          <p:cNvGrpSpPr/>
          <p:nvPr/>
        </p:nvGrpSpPr>
        <p:grpSpPr>
          <a:xfrm>
            <a:off x="6985852" y="4071362"/>
            <a:ext cx="1682114" cy="246379"/>
            <a:chOff x="7258226" y="4411831"/>
            <a:chExt cx="1682114" cy="246379"/>
          </a:xfrm>
        </p:grpSpPr>
        <p:sp>
          <p:nvSpPr>
            <p:cNvPr id="329" name="object 329"/>
            <p:cNvSpPr/>
            <p:nvPr/>
          </p:nvSpPr>
          <p:spPr>
            <a:xfrm>
              <a:off x="7264576" y="4418181"/>
              <a:ext cx="1669414" cy="233679"/>
            </a:xfrm>
            <a:custGeom>
              <a:avLst/>
              <a:gdLst/>
              <a:ahLst/>
              <a:cxnLst/>
              <a:rect l="l" t="t" r="r" b="b"/>
              <a:pathLst>
                <a:path w="1669415" h="233679">
                  <a:moveTo>
                    <a:pt x="1669410" y="233423"/>
                  </a:moveTo>
                  <a:lnTo>
                    <a:pt x="0" y="233423"/>
                  </a:lnTo>
                  <a:lnTo>
                    <a:pt x="0" y="0"/>
                  </a:lnTo>
                  <a:lnTo>
                    <a:pt x="1669410" y="0"/>
                  </a:lnTo>
                  <a:lnTo>
                    <a:pt x="1669410" y="233423"/>
                  </a:lnTo>
                  <a:close/>
                </a:path>
              </a:pathLst>
            </a:custGeom>
            <a:solidFill>
              <a:srgbClr val="FFFFFF"/>
            </a:solidFill>
          </p:spPr>
          <p:txBody>
            <a:bodyPr wrap="square" lIns="0" tIns="0" rIns="0" bIns="0" rtlCol="0"/>
            <a:lstStyle/>
            <a:p>
              <a:endParaRPr/>
            </a:p>
          </p:txBody>
        </p:sp>
        <p:sp>
          <p:nvSpPr>
            <p:cNvPr id="330" name="object 330"/>
            <p:cNvSpPr/>
            <p:nvPr/>
          </p:nvSpPr>
          <p:spPr>
            <a:xfrm>
              <a:off x="7264576" y="4418181"/>
              <a:ext cx="1669414" cy="233679"/>
            </a:xfrm>
            <a:custGeom>
              <a:avLst/>
              <a:gdLst/>
              <a:ahLst/>
              <a:cxnLst/>
              <a:rect l="l" t="t" r="r" b="b"/>
              <a:pathLst>
                <a:path w="1669415" h="233679">
                  <a:moveTo>
                    <a:pt x="0" y="0"/>
                  </a:moveTo>
                  <a:lnTo>
                    <a:pt x="1669410" y="0"/>
                  </a:lnTo>
                  <a:lnTo>
                    <a:pt x="1669410" y="233423"/>
                  </a:lnTo>
                  <a:lnTo>
                    <a:pt x="0" y="233423"/>
                  </a:lnTo>
                  <a:lnTo>
                    <a:pt x="0" y="0"/>
                  </a:lnTo>
                  <a:close/>
                </a:path>
              </a:pathLst>
            </a:custGeom>
            <a:ln w="12508">
              <a:solidFill>
                <a:srgbClr val="000000"/>
              </a:solidFill>
            </a:ln>
          </p:spPr>
          <p:txBody>
            <a:bodyPr wrap="square" lIns="0" tIns="0" rIns="0" bIns="0" rtlCol="0"/>
            <a:lstStyle/>
            <a:p>
              <a:endParaRPr/>
            </a:p>
          </p:txBody>
        </p:sp>
      </p:grpSp>
      <p:sp>
        <p:nvSpPr>
          <p:cNvPr id="331" name="object 331"/>
          <p:cNvSpPr txBox="1"/>
          <p:nvPr/>
        </p:nvSpPr>
        <p:spPr>
          <a:xfrm>
            <a:off x="7018165" y="4078766"/>
            <a:ext cx="1528445" cy="210820"/>
          </a:xfrm>
          <a:prstGeom prst="rect">
            <a:avLst/>
          </a:prstGeom>
        </p:spPr>
        <p:txBody>
          <a:bodyPr vert="horz" wrap="square" lIns="0" tIns="14605" rIns="0" bIns="0" rtlCol="0">
            <a:spAutoFit/>
          </a:bodyPr>
          <a:lstStyle/>
          <a:p>
            <a:pPr marL="12700">
              <a:lnSpc>
                <a:spcPct val="100000"/>
              </a:lnSpc>
              <a:spcBef>
                <a:spcPts val="115"/>
              </a:spcBef>
            </a:pPr>
            <a:r>
              <a:rPr sz="1200" dirty="0">
                <a:latin typeface="Calibri"/>
                <a:cs typeface="Calibri"/>
              </a:rPr>
              <a:t>Prototype</a:t>
            </a:r>
            <a:r>
              <a:rPr sz="1200" spc="125" dirty="0">
                <a:latin typeface="Calibri"/>
                <a:cs typeface="Calibri"/>
              </a:rPr>
              <a:t> </a:t>
            </a:r>
            <a:r>
              <a:rPr sz="1200" spc="-10" dirty="0">
                <a:latin typeface="Calibri"/>
                <a:cs typeface="Calibri"/>
              </a:rPr>
              <a:t>Operation</a:t>
            </a:r>
            <a:r>
              <a:rPr sz="1200" spc="-10" dirty="0">
                <a:latin typeface="Cambria"/>
                <a:cs typeface="Cambria"/>
              </a:rPr>
              <a:t>⟶</a:t>
            </a:r>
            <a:endParaRPr sz="1200">
              <a:latin typeface="Cambria"/>
              <a:cs typeface="Cambria"/>
            </a:endParaRPr>
          </a:p>
        </p:txBody>
      </p:sp>
      <p:grpSp>
        <p:nvGrpSpPr>
          <p:cNvPr id="332" name="object 332"/>
          <p:cNvGrpSpPr/>
          <p:nvPr/>
        </p:nvGrpSpPr>
        <p:grpSpPr>
          <a:xfrm>
            <a:off x="2827160" y="5609443"/>
            <a:ext cx="1361440" cy="217170"/>
            <a:chOff x="3099534" y="5949912"/>
            <a:chExt cx="1361440" cy="217170"/>
          </a:xfrm>
        </p:grpSpPr>
        <p:sp>
          <p:nvSpPr>
            <p:cNvPr id="333" name="object 333"/>
            <p:cNvSpPr/>
            <p:nvPr/>
          </p:nvSpPr>
          <p:spPr>
            <a:xfrm>
              <a:off x="3105884" y="5956262"/>
              <a:ext cx="1348740" cy="204470"/>
            </a:xfrm>
            <a:custGeom>
              <a:avLst/>
              <a:gdLst/>
              <a:ahLst/>
              <a:cxnLst/>
              <a:rect l="l" t="t" r="r" b="b"/>
              <a:pathLst>
                <a:path w="1348739" h="204470">
                  <a:moveTo>
                    <a:pt x="1348180" y="204243"/>
                  </a:moveTo>
                  <a:lnTo>
                    <a:pt x="0" y="204243"/>
                  </a:lnTo>
                  <a:lnTo>
                    <a:pt x="0" y="0"/>
                  </a:lnTo>
                  <a:lnTo>
                    <a:pt x="1348180" y="0"/>
                  </a:lnTo>
                  <a:lnTo>
                    <a:pt x="1348180" y="204243"/>
                  </a:lnTo>
                  <a:close/>
                </a:path>
              </a:pathLst>
            </a:custGeom>
            <a:solidFill>
              <a:srgbClr val="FFFFFF"/>
            </a:solidFill>
          </p:spPr>
          <p:txBody>
            <a:bodyPr wrap="square" lIns="0" tIns="0" rIns="0" bIns="0" rtlCol="0"/>
            <a:lstStyle/>
            <a:p>
              <a:endParaRPr/>
            </a:p>
          </p:txBody>
        </p:sp>
        <p:sp>
          <p:nvSpPr>
            <p:cNvPr id="334" name="object 334"/>
            <p:cNvSpPr/>
            <p:nvPr/>
          </p:nvSpPr>
          <p:spPr>
            <a:xfrm>
              <a:off x="3105884" y="5956262"/>
              <a:ext cx="1348740" cy="204470"/>
            </a:xfrm>
            <a:custGeom>
              <a:avLst/>
              <a:gdLst/>
              <a:ahLst/>
              <a:cxnLst/>
              <a:rect l="l" t="t" r="r" b="b"/>
              <a:pathLst>
                <a:path w="1348739" h="204470">
                  <a:moveTo>
                    <a:pt x="0" y="0"/>
                  </a:moveTo>
                  <a:lnTo>
                    <a:pt x="1348180" y="0"/>
                  </a:lnTo>
                  <a:lnTo>
                    <a:pt x="1348180" y="204243"/>
                  </a:lnTo>
                  <a:lnTo>
                    <a:pt x="0" y="204243"/>
                  </a:lnTo>
                  <a:lnTo>
                    <a:pt x="0" y="0"/>
                  </a:lnTo>
                  <a:close/>
                </a:path>
              </a:pathLst>
            </a:custGeom>
            <a:ln w="12508">
              <a:solidFill>
                <a:srgbClr val="000000"/>
              </a:solidFill>
            </a:ln>
          </p:spPr>
          <p:txBody>
            <a:bodyPr wrap="square" lIns="0" tIns="0" rIns="0" bIns="0" rtlCol="0"/>
            <a:lstStyle/>
            <a:p>
              <a:endParaRPr/>
            </a:p>
          </p:txBody>
        </p:sp>
      </p:grpSp>
      <p:sp>
        <p:nvSpPr>
          <p:cNvPr id="335" name="object 335"/>
          <p:cNvSpPr txBox="1"/>
          <p:nvPr/>
        </p:nvSpPr>
        <p:spPr>
          <a:xfrm>
            <a:off x="3042411" y="5612680"/>
            <a:ext cx="922655" cy="186055"/>
          </a:xfrm>
          <a:prstGeom prst="rect">
            <a:avLst/>
          </a:prstGeom>
        </p:spPr>
        <p:txBody>
          <a:bodyPr vert="horz" wrap="square" lIns="0" tIns="12700" rIns="0" bIns="0" rtlCol="0">
            <a:spAutoFit/>
          </a:bodyPr>
          <a:lstStyle/>
          <a:p>
            <a:pPr marL="12700">
              <a:lnSpc>
                <a:spcPct val="100000"/>
              </a:lnSpc>
              <a:spcBef>
                <a:spcPts val="100"/>
              </a:spcBef>
            </a:pPr>
            <a:r>
              <a:rPr sz="1050" dirty="0">
                <a:latin typeface="Calibri"/>
                <a:cs typeface="Calibri"/>
              </a:rPr>
              <a:t>Design</a:t>
            </a:r>
            <a:r>
              <a:rPr sz="1050" spc="30" dirty="0">
                <a:latin typeface="Calibri"/>
                <a:cs typeface="Calibri"/>
              </a:rPr>
              <a:t> </a:t>
            </a:r>
            <a:r>
              <a:rPr sz="1050" spc="-10" dirty="0">
                <a:latin typeface="Calibri"/>
                <a:cs typeface="Calibri"/>
              </a:rPr>
              <a:t>Approval</a:t>
            </a:r>
            <a:endParaRPr sz="1050">
              <a:latin typeface="Calibri"/>
              <a:cs typeface="Calibri"/>
            </a:endParaRPr>
          </a:p>
        </p:txBody>
      </p:sp>
      <p:grpSp>
        <p:nvGrpSpPr>
          <p:cNvPr id="336" name="object 336"/>
          <p:cNvGrpSpPr/>
          <p:nvPr/>
        </p:nvGrpSpPr>
        <p:grpSpPr>
          <a:xfrm>
            <a:off x="1521240" y="1766322"/>
            <a:ext cx="2214880" cy="2711450"/>
            <a:chOff x="1793614" y="2106791"/>
            <a:chExt cx="2214880" cy="2711450"/>
          </a:xfrm>
        </p:grpSpPr>
        <p:pic>
          <p:nvPicPr>
            <p:cNvPr id="337" name="object 337"/>
            <p:cNvPicPr/>
            <p:nvPr/>
          </p:nvPicPr>
          <p:blipFill>
            <a:blip r:embed="rId6" cstate="print"/>
            <a:stretch>
              <a:fillRect/>
            </a:stretch>
          </p:blipFill>
          <p:spPr>
            <a:xfrm>
              <a:off x="1793620" y="3419886"/>
              <a:ext cx="787442" cy="608553"/>
            </a:xfrm>
            <a:prstGeom prst="rect">
              <a:avLst/>
            </a:prstGeom>
          </p:spPr>
        </p:pic>
        <p:pic>
          <p:nvPicPr>
            <p:cNvPr id="338" name="object 338"/>
            <p:cNvPicPr/>
            <p:nvPr/>
          </p:nvPicPr>
          <p:blipFill>
            <a:blip r:embed="rId7" cstate="print"/>
            <a:stretch>
              <a:fillRect/>
            </a:stretch>
          </p:blipFill>
          <p:spPr>
            <a:xfrm>
              <a:off x="1793614" y="4178506"/>
              <a:ext cx="787698" cy="639225"/>
            </a:xfrm>
            <a:prstGeom prst="rect">
              <a:avLst/>
            </a:prstGeom>
          </p:spPr>
        </p:pic>
        <p:pic>
          <p:nvPicPr>
            <p:cNvPr id="339" name="object 339"/>
            <p:cNvPicPr/>
            <p:nvPr/>
          </p:nvPicPr>
          <p:blipFill>
            <a:blip r:embed="rId8" cstate="print"/>
            <a:stretch>
              <a:fillRect/>
            </a:stretch>
          </p:blipFill>
          <p:spPr>
            <a:xfrm>
              <a:off x="1835877" y="2644597"/>
              <a:ext cx="705532" cy="599349"/>
            </a:xfrm>
            <a:prstGeom prst="rect">
              <a:avLst/>
            </a:prstGeom>
          </p:spPr>
        </p:pic>
        <p:sp>
          <p:nvSpPr>
            <p:cNvPr id="340" name="object 340"/>
            <p:cNvSpPr/>
            <p:nvPr/>
          </p:nvSpPr>
          <p:spPr>
            <a:xfrm>
              <a:off x="2991774" y="2113141"/>
              <a:ext cx="1010285" cy="204470"/>
            </a:xfrm>
            <a:custGeom>
              <a:avLst/>
              <a:gdLst/>
              <a:ahLst/>
              <a:cxnLst/>
              <a:rect l="l" t="t" r="r" b="b"/>
              <a:pathLst>
                <a:path w="1010285" h="204469">
                  <a:moveTo>
                    <a:pt x="1010101" y="204245"/>
                  </a:moveTo>
                  <a:lnTo>
                    <a:pt x="0" y="204245"/>
                  </a:lnTo>
                  <a:lnTo>
                    <a:pt x="0" y="0"/>
                  </a:lnTo>
                  <a:lnTo>
                    <a:pt x="1010101" y="0"/>
                  </a:lnTo>
                  <a:lnTo>
                    <a:pt x="1010101" y="204245"/>
                  </a:lnTo>
                  <a:close/>
                </a:path>
              </a:pathLst>
            </a:custGeom>
            <a:solidFill>
              <a:srgbClr val="FFFFFF"/>
            </a:solidFill>
          </p:spPr>
          <p:txBody>
            <a:bodyPr wrap="square" lIns="0" tIns="0" rIns="0" bIns="0" rtlCol="0"/>
            <a:lstStyle/>
            <a:p>
              <a:endParaRPr/>
            </a:p>
          </p:txBody>
        </p:sp>
        <p:sp>
          <p:nvSpPr>
            <p:cNvPr id="341" name="object 341"/>
            <p:cNvSpPr/>
            <p:nvPr/>
          </p:nvSpPr>
          <p:spPr>
            <a:xfrm>
              <a:off x="2991774" y="2113141"/>
              <a:ext cx="1010285" cy="204470"/>
            </a:xfrm>
            <a:custGeom>
              <a:avLst/>
              <a:gdLst/>
              <a:ahLst/>
              <a:cxnLst/>
              <a:rect l="l" t="t" r="r" b="b"/>
              <a:pathLst>
                <a:path w="1010285" h="204469">
                  <a:moveTo>
                    <a:pt x="0" y="0"/>
                  </a:moveTo>
                  <a:lnTo>
                    <a:pt x="1010101" y="0"/>
                  </a:lnTo>
                  <a:lnTo>
                    <a:pt x="1010101" y="204245"/>
                  </a:lnTo>
                  <a:lnTo>
                    <a:pt x="0" y="204245"/>
                  </a:lnTo>
                  <a:lnTo>
                    <a:pt x="0" y="0"/>
                  </a:lnTo>
                  <a:close/>
                </a:path>
              </a:pathLst>
            </a:custGeom>
            <a:ln w="12511">
              <a:solidFill>
                <a:srgbClr val="000000"/>
              </a:solidFill>
            </a:ln>
          </p:spPr>
          <p:txBody>
            <a:bodyPr wrap="square" lIns="0" tIns="0" rIns="0" bIns="0" rtlCol="0"/>
            <a:lstStyle/>
            <a:p>
              <a:endParaRPr/>
            </a:p>
          </p:txBody>
        </p:sp>
      </p:grpSp>
      <p:sp>
        <p:nvSpPr>
          <p:cNvPr id="342" name="object 342"/>
          <p:cNvSpPr txBox="1"/>
          <p:nvPr/>
        </p:nvSpPr>
        <p:spPr>
          <a:xfrm>
            <a:off x="2786261" y="1768296"/>
            <a:ext cx="866775" cy="186055"/>
          </a:xfrm>
          <a:prstGeom prst="rect">
            <a:avLst/>
          </a:prstGeom>
        </p:spPr>
        <p:txBody>
          <a:bodyPr vert="horz" wrap="square" lIns="0" tIns="12700" rIns="0" bIns="0" rtlCol="0">
            <a:spAutoFit/>
          </a:bodyPr>
          <a:lstStyle/>
          <a:p>
            <a:pPr marL="12700">
              <a:lnSpc>
                <a:spcPct val="100000"/>
              </a:lnSpc>
              <a:spcBef>
                <a:spcPts val="100"/>
              </a:spcBef>
            </a:pPr>
            <a:r>
              <a:rPr sz="1050" spc="-10" dirty="0">
                <a:latin typeface="Calibri"/>
                <a:cs typeface="Calibri"/>
              </a:rPr>
              <a:t>Commissioning</a:t>
            </a:r>
            <a:endParaRPr sz="1050">
              <a:latin typeface="Calibri"/>
              <a:cs typeface="Calibri"/>
            </a:endParaRPr>
          </a:p>
        </p:txBody>
      </p:sp>
      <p:grpSp>
        <p:nvGrpSpPr>
          <p:cNvPr id="343" name="object 343"/>
          <p:cNvGrpSpPr/>
          <p:nvPr/>
        </p:nvGrpSpPr>
        <p:grpSpPr>
          <a:xfrm>
            <a:off x="2505960" y="2504101"/>
            <a:ext cx="1475105" cy="325755"/>
            <a:chOff x="2778334" y="2844570"/>
            <a:chExt cx="1475105" cy="325755"/>
          </a:xfrm>
        </p:grpSpPr>
        <p:sp>
          <p:nvSpPr>
            <p:cNvPr id="344" name="object 344"/>
            <p:cNvSpPr/>
            <p:nvPr/>
          </p:nvSpPr>
          <p:spPr>
            <a:xfrm>
              <a:off x="2784684" y="2850920"/>
              <a:ext cx="1462405" cy="313055"/>
            </a:xfrm>
            <a:custGeom>
              <a:avLst/>
              <a:gdLst/>
              <a:ahLst/>
              <a:cxnLst/>
              <a:rect l="l" t="t" r="r" b="b"/>
              <a:pathLst>
                <a:path w="1462404" h="313055">
                  <a:moveTo>
                    <a:pt x="1462315" y="312615"/>
                  </a:moveTo>
                  <a:lnTo>
                    <a:pt x="0" y="312615"/>
                  </a:lnTo>
                  <a:lnTo>
                    <a:pt x="0" y="0"/>
                  </a:lnTo>
                  <a:lnTo>
                    <a:pt x="1462315" y="0"/>
                  </a:lnTo>
                  <a:lnTo>
                    <a:pt x="1462315" y="312615"/>
                  </a:lnTo>
                  <a:close/>
                </a:path>
              </a:pathLst>
            </a:custGeom>
            <a:solidFill>
              <a:srgbClr val="FFFFFF"/>
            </a:solidFill>
          </p:spPr>
          <p:txBody>
            <a:bodyPr wrap="square" lIns="0" tIns="0" rIns="0" bIns="0" rtlCol="0"/>
            <a:lstStyle/>
            <a:p>
              <a:endParaRPr/>
            </a:p>
          </p:txBody>
        </p:sp>
        <p:sp>
          <p:nvSpPr>
            <p:cNvPr id="345" name="object 345"/>
            <p:cNvSpPr/>
            <p:nvPr/>
          </p:nvSpPr>
          <p:spPr>
            <a:xfrm>
              <a:off x="2784684" y="2850920"/>
              <a:ext cx="1462405" cy="313055"/>
            </a:xfrm>
            <a:custGeom>
              <a:avLst/>
              <a:gdLst/>
              <a:ahLst/>
              <a:cxnLst/>
              <a:rect l="l" t="t" r="r" b="b"/>
              <a:pathLst>
                <a:path w="1462404" h="313055">
                  <a:moveTo>
                    <a:pt x="0" y="0"/>
                  </a:moveTo>
                  <a:lnTo>
                    <a:pt x="1462315" y="0"/>
                  </a:lnTo>
                  <a:lnTo>
                    <a:pt x="1462315" y="312615"/>
                  </a:lnTo>
                  <a:lnTo>
                    <a:pt x="0" y="312615"/>
                  </a:lnTo>
                  <a:lnTo>
                    <a:pt x="0" y="0"/>
                  </a:lnTo>
                  <a:close/>
                </a:path>
              </a:pathLst>
            </a:custGeom>
            <a:ln w="12512">
              <a:solidFill>
                <a:srgbClr val="000000"/>
              </a:solidFill>
            </a:ln>
          </p:spPr>
          <p:txBody>
            <a:bodyPr wrap="square" lIns="0" tIns="0" rIns="0" bIns="0" rtlCol="0"/>
            <a:lstStyle/>
            <a:p>
              <a:endParaRPr/>
            </a:p>
          </p:txBody>
        </p:sp>
      </p:grpSp>
      <p:sp>
        <p:nvSpPr>
          <p:cNvPr id="346" name="object 346"/>
          <p:cNvSpPr txBox="1"/>
          <p:nvPr/>
        </p:nvSpPr>
        <p:spPr>
          <a:xfrm>
            <a:off x="2540119" y="2505606"/>
            <a:ext cx="1278890" cy="298450"/>
          </a:xfrm>
          <a:prstGeom prst="rect">
            <a:avLst/>
          </a:prstGeom>
        </p:spPr>
        <p:txBody>
          <a:bodyPr vert="horz" wrap="square" lIns="0" tIns="17145" rIns="0" bIns="0" rtlCol="0">
            <a:spAutoFit/>
          </a:bodyPr>
          <a:lstStyle/>
          <a:p>
            <a:pPr marL="12700">
              <a:lnSpc>
                <a:spcPct val="100000"/>
              </a:lnSpc>
              <a:spcBef>
                <a:spcPts val="135"/>
              </a:spcBef>
            </a:pPr>
            <a:r>
              <a:rPr sz="850" dirty="0">
                <a:latin typeface="Calibri"/>
                <a:cs typeface="Calibri"/>
              </a:rPr>
              <a:t>Construction</a:t>
            </a:r>
            <a:r>
              <a:rPr sz="850" spc="80" dirty="0">
                <a:latin typeface="Calibri"/>
                <a:cs typeface="Calibri"/>
              </a:rPr>
              <a:t> </a:t>
            </a:r>
            <a:r>
              <a:rPr sz="850" dirty="0">
                <a:latin typeface="Calibri"/>
                <a:cs typeface="Calibri"/>
              </a:rPr>
              <a:t>from</a:t>
            </a:r>
            <a:r>
              <a:rPr sz="850" spc="114" dirty="0">
                <a:latin typeface="Calibri"/>
                <a:cs typeface="Calibri"/>
              </a:rPr>
              <a:t> </a:t>
            </a:r>
            <a:r>
              <a:rPr sz="850" spc="-20" dirty="0">
                <a:latin typeface="Calibri"/>
                <a:cs typeface="Calibri"/>
              </a:rPr>
              <a:t>2012</a:t>
            </a:r>
            <a:endParaRPr sz="850">
              <a:latin typeface="Calibri"/>
              <a:cs typeface="Calibri"/>
            </a:endParaRPr>
          </a:p>
          <a:p>
            <a:pPr marL="135255">
              <a:lnSpc>
                <a:spcPct val="100000"/>
              </a:lnSpc>
              <a:spcBef>
                <a:spcPts val="65"/>
              </a:spcBef>
            </a:pPr>
            <a:r>
              <a:rPr sz="850" dirty="0">
                <a:latin typeface="Calibri"/>
                <a:cs typeface="Calibri"/>
              </a:rPr>
              <a:t>&amp;</a:t>
            </a:r>
            <a:r>
              <a:rPr sz="850" spc="60" dirty="0">
                <a:latin typeface="Calibri"/>
                <a:cs typeface="Calibri"/>
              </a:rPr>
              <a:t> </a:t>
            </a:r>
            <a:r>
              <a:rPr sz="850" dirty="0">
                <a:latin typeface="Calibri"/>
                <a:cs typeface="Calibri"/>
              </a:rPr>
              <a:t>Installation</a:t>
            </a:r>
            <a:r>
              <a:rPr sz="850" spc="25" dirty="0">
                <a:latin typeface="Calibri"/>
                <a:cs typeface="Calibri"/>
              </a:rPr>
              <a:t> </a:t>
            </a:r>
            <a:r>
              <a:rPr sz="850" dirty="0">
                <a:latin typeface="Calibri"/>
                <a:cs typeface="Calibri"/>
              </a:rPr>
              <a:t>of</a:t>
            </a:r>
            <a:r>
              <a:rPr sz="850" spc="65" dirty="0">
                <a:latin typeface="Calibri"/>
                <a:cs typeface="Calibri"/>
              </a:rPr>
              <a:t> </a:t>
            </a:r>
            <a:r>
              <a:rPr sz="850" spc="-10" dirty="0">
                <a:latin typeface="Calibri"/>
                <a:cs typeface="Calibri"/>
              </a:rPr>
              <a:t>systems</a:t>
            </a:r>
            <a:endParaRPr sz="850">
              <a:latin typeface="Calibri"/>
              <a:cs typeface="Calibri"/>
            </a:endParaRPr>
          </a:p>
        </p:txBody>
      </p:sp>
      <p:grpSp>
        <p:nvGrpSpPr>
          <p:cNvPr id="347" name="object 347"/>
          <p:cNvGrpSpPr/>
          <p:nvPr/>
        </p:nvGrpSpPr>
        <p:grpSpPr>
          <a:xfrm>
            <a:off x="2806029" y="3241881"/>
            <a:ext cx="1534160" cy="329565"/>
            <a:chOff x="3078403" y="3582350"/>
            <a:chExt cx="1534160" cy="329565"/>
          </a:xfrm>
        </p:grpSpPr>
        <p:sp>
          <p:nvSpPr>
            <p:cNvPr id="348" name="object 348"/>
            <p:cNvSpPr/>
            <p:nvPr/>
          </p:nvSpPr>
          <p:spPr>
            <a:xfrm>
              <a:off x="3084753" y="3588700"/>
              <a:ext cx="1521460" cy="316865"/>
            </a:xfrm>
            <a:custGeom>
              <a:avLst/>
              <a:gdLst/>
              <a:ahLst/>
              <a:cxnLst/>
              <a:rect l="l" t="t" r="r" b="b"/>
              <a:pathLst>
                <a:path w="1521460" h="316864">
                  <a:moveTo>
                    <a:pt x="1521463" y="316790"/>
                  </a:moveTo>
                  <a:lnTo>
                    <a:pt x="0" y="316790"/>
                  </a:lnTo>
                  <a:lnTo>
                    <a:pt x="0" y="0"/>
                  </a:lnTo>
                  <a:lnTo>
                    <a:pt x="1521463" y="0"/>
                  </a:lnTo>
                  <a:lnTo>
                    <a:pt x="1521463" y="316790"/>
                  </a:lnTo>
                  <a:close/>
                </a:path>
              </a:pathLst>
            </a:custGeom>
            <a:solidFill>
              <a:srgbClr val="FFFFFF"/>
            </a:solidFill>
          </p:spPr>
          <p:txBody>
            <a:bodyPr wrap="square" lIns="0" tIns="0" rIns="0" bIns="0" rtlCol="0"/>
            <a:lstStyle/>
            <a:p>
              <a:endParaRPr/>
            </a:p>
          </p:txBody>
        </p:sp>
        <p:sp>
          <p:nvSpPr>
            <p:cNvPr id="349" name="object 349"/>
            <p:cNvSpPr/>
            <p:nvPr/>
          </p:nvSpPr>
          <p:spPr>
            <a:xfrm>
              <a:off x="3084753" y="3588700"/>
              <a:ext cx="1521460" cy="316865"/>
            </a:xfrm>
            <a:custGeom>
              <a:avLst/>
              <a:gdLst/>
              <a:ahLst/>
              <a:cxnLst/>
              <a:rect l="l" t="t" r="r" b="b"/>
              <a:pathLst>
                <a:path w="1521460" h="316864">
                  <a:moveTo>
                    <a:pt x="0" y="0"/>
                  </a:moveTo>
                  <a:lnTo>
                    <a:pt x="1521463" y="0"/>
                  </a:lnTo>
                  <a:lnTo>
                    <a:pt x="1521463" y="316790"/>
                  </a:lnTo>
                  <a:lnTo>
                    <a:pt x="0" y="316790"/>
                  </a:lnTo>
                  <a:lnTo>
                    <a:pt x="0" y="0"/>
                  </a:lnTo>
                  <a:close/>
                </a:path>
              </a:pathLst>
            </a:custGeom>
            <a:ln w="12512">
              <a:solidFill>
                <a:srgbClr val="000000"/>
              </a:solidFill>
            </a:ln>
          </p:spPr>
          <p:txBody>
            <a:bodyPr wrap="square" lIns="0" tIns="0" rIns="0" bIns="0" rtlCol="0"/>
            <a:lstStyle/>
            <a:p>
              <a:endParaRPr/>
            </a:p>
          </p:txBody>
        </p:sp>
      </p:grpSp>
      <p:sp>
        <p:nvSpPr>
          <p:cNvPr id="350" name="object 350"/>
          <p:cNvSpPr txBox="1"/>
          <p:nvPr/>
        </p:nvSpPr>
        <p:spPr>
          <a:xfrm>
            <a:off x="2838010" y="3245912"/>
            <a:ext cx="1354455" cy="298450"/>
          </a:xfrm>
          <a:prstGeom prst="rect">
            <a:avLst/>
          </a:prstGeom>
        </p:spPr>
        <p:txBody>
          <a:bodyPr vert="horz" wrap="square" lIns="0" tIns="8890" rIns="0" bIns="0" rtlCol="0">
            <a:spAutoFit/>
          </a:bodyPr>
          <a:lstStyle/>
          <a:p>
            <a:pPr marL="12700" marR="5080">
              <a:lnSpc>
                <a:spcPct val="106200"/>
              </a:lnSpc>
              <a:spcBef>
                <a:spcPts val="70"/>
              </a:spcBef>
            </a:pPr>
            <a:r>
              <a:rPr sz="850" dirty="0">
                <a:latin typeface="Calibri"/>
                <a:cs typeface="Calibri"/>
              </a:rPr>
              <a:t>Construction</a:t>
            </a:r>
            <a:r>
              <a:rPr sz="850" spc="80" dirty="0">
                <a:latin typeface="Calibri"/>
                <a:cs typeface="Calibri"/>
              </a:rPr>
              <a:t> </a:t>
            </a:r>
            <a:r>
              <a:rPr sz="850" dirty="0">
                <a:latin typeface="Calibri"/>
                <a:cs typeface="Calibri"/>
              </a:rPr>
              <a:t>from</a:t>
            </a:r>
            <a:r>
              <a:rPr sz="850" spc="114" dirty="0">
                <a:latin typeface="Calibri"/>
                <a:cs typeface="Calibri"/>
              </a:rPr>
              <a:t> </a:t>
            </a:r>
            <a:r>
              <a:rPr sz="850" spc="-10" dirty="0">
                <a:latin typeface="Calibri"/>
                <a:cs typeface="Calibri"/>
              </a:rPr>
              <a:t>2014,</a:t>
            </a:r>
            <a:r>
              <a:rPr sz="850" spc="500" dirty="0">
                <a:latin typeface="Calibri"/>
                <a:cs typeface="Calibri"/>
              </a:rPr>
              <a:t> </a:t>
            </a:r>
            <a:r>
              <a:rPr sz="850" dirty="0">
                <a:latin typeface="Calibri"/>
                <a:cs typeface="Calibri"/>
              </a:rPr>
              <a:t>installation</a:t>
            </a:r>
            <a:r>
              <a:rPr sz="850" spc="30" dirty="0">
                <a:latin typeface="Calibri"/>
                <a:cs typeface="Calibri"/>
              </a:rPr>
              <a:t> </a:t>
            </a:r>
            <a:r>
              <a:rPr sz="850" dirty="0">
                <a:latin typeface="Calibri"/>
                <a:cs typeface="Calibri"/>
              </a:rPr>
              <a:t>&amp;</a:t>
            </a:r>
            <a:r>
              <a:rPr sz="850" spc="120" dirty="0">
                <a:latin typeface="Calibri"/>
                <a:cs typeface="Calibri"/>
              </a:rPr>
              <a:t> </a:t>
            </a:r>
            <a:r>
              <a:rPr sz="850" spc="-10" dirty="0">
                <a:latin typeface="Calibri"/>
                <a:cs typeface="Calibri"/>
              </a:rPr>
              <a:t>commissioning</a:t>
            </a:r>
            <a:endParaRPr sz="850">
              <a:latin typeface="Calibri"/>
              <a:cs typeface="Calibri"/>
            </a:endParaRPr>
          </a:p>
        </p:txBody>
      </p:sp>
      <p:grpSp>
        <p:nvGrpSpPr>
          <p:cNvPr id="351" name="object 351"/>
          <p:cNvGrpSpPr/>
          <p:nvPr/>
        </p:nvGrpSpPr>
        <p:grpSpPr>
          <a:xfrm>
            <a:off x="2856744" y="4083866"/>
            <a:ext cx="693420" cy="217170"/>
            <a:chOff x="3129118" y="4424335"/>
            <a:chExt cx="693420" cy="217170"/>
          </a:xfrm>
        </p:grpSpPr>
        <p:sp>
          <p:nvSpPr>
            <p:cNvPr id="352" name="object 352"/>
            <p:cNvSpPr/>
            <p:nvPr/>
          </p:nvSpPr>
          <p:spPr>
            <a:xfrm>
              <a:off x="3135468" y="4430685"/>
              <a:ext cx="680720" cy="204470"/>
            </a:xfrm>
            <a:custGeom>
              <a:avLst/>
              <a:gdLst/>
              <a:ahLst/>
              <a:cxnLst/>
              <a:rect l="l" t="t" r="r" b="b"/>
              <a:pathLst>
                <a:path w="680720" h="204470">
                  <a:moveTo>
                    <a:pt x="680419" y="204241"/>
                  </a:moveTo>
                  <a:lnTo>
                    <a:pt x="0" y="204241"/>
                  </a:lnTo>
                  <a:lnTo>
                    <a:pt x="0" y="0"/>
                  </a:lnTo>
                  <a:lnTo>
                    <a:pt x="680419" y="0"/>
                  </a:lnTo>
                  <a:lnTo>
                    <a:pt x="680419" y="204241"/>
                  </a:lnTo>
                  <a:close/>
                </a:path>
              </a:pathLst>
            </a:custGeom>
            <a:solidFill>
              <a:srgbClr val="FFFFFF"/>
            </a:solidFill>
          </p:spPr>
          <p:txBody>
            <a:bodyPr wrap="square" lIns="0" tIns="0" rIns="0" bIns="0" rtlCol="0"/>
            <a:lstStyle/>
            <a:p>
              <a:endParaRPr/>
            </a:p>
          </p:txBody>
        </p:sp>
        <p:sp>
          <p:nvSpPr>
            <p:cNvPr id="353" name="object 353"/>
            <p:cNvSpPr/>
            <p:nvPr/>
          </p:nvSpPr>
          <p:spPr>
            <a:xfrm>
              <a:off x="3135468" y="4430685"/>
              <a:ext cx="680720" cy="204470"/>
            </a:xfrm>
            <a:custGeom>
              <a:avLst/>
              <a:gdLst/>
              <a:ahLst/>
              <a:cxnLst/>
              <a:rect l="l" t="t" r="r" b="b"/>
              <a:pathLst>
                <a:path w="680720" h="204470">
                  <a:moveTo>
                    <a:pt x="0" y="0"/>
                  </a:moveTo>
                  <a:lnTo>
                    <a:pt x="680419" y="0"/>
                  </a:lnTo>
                  <a:lnTo>
                    <a:pt x="680419" y="204241"/>
                  </a:lnTo>
                  <a:lnTo>
                    <a:pt x="0" y="204241"/>
                  </a:lnTo>
                  <a:lnTo>
                    <a:pt x="0" y="0"/>
                  </a:lnTo>
                  <a:close/>
                </a:path>
              </a:pathLst>
            </a:custGeom>
            <a:ln w="12518">
              <a:solidFill>
                <a:srgbClr val="000000"/>
              </a:solidFill>
            </a:ln>
          </p:spPr>
          <p:txBody>
            <a:bodyPr wrap="square" lIns="0" tIns="0" rIns="0" bIns="0" rtlCol="0"/>
            <a:lstStyle/>
            <a:p>
              <a:endParaRPr/>
            </a:p>
          </p:txBody>
        </p:sp>
      </p:grpSp>
      <p:sp>
        <p:nvSpPr>
          <p:cNvPr id="354" name="object 354"/>
          <p:cNvSpPr txBox="1"/>
          <p:nvPr/>
        </p:nvSpPr>
        <p:spPr>
          <a:xfrm>
            <a:off x="2934558" y="4085713"/>
            <a:ext cx="528955" cy="186055"/>
          </a:xfrm>
          <a:prstGeom prst="rect">
            <a:avLst/>
          </a:prstGeom>
        </p:spPr>
        <p:txBody>
          <a:bodyPr vert="horz" wrap="square" lIns="0" tIns="12700" rIns="0" bIns="0" rtlCol="0">
            <a:spAutoFit/>
          </a:bodyPr>
          <a:lstStyle/>
          <a:p>
            <a:pPr marL="12700">
              <a:lnSpc>
                <a:spcPct val="100000"/>
              </a:lnSpc>
              <a:spcBef>
                <a:spcPts val="100"/>
              </a:spcBef>
            </a:pPr>
            <a:r>
              <a:rPr sz="1050" spc="-10" dirty="0">
                <a:latin typeface="Calibri"/>
                <a:cs typeface="Calibri"/>
              </a:rPr>
              <a:t>Licensing</a:t>
            </a:r>
            <a:endParaRPr sz="1050">
              <a:latin typeface="Calibri"/>
              <a:cs typeface="Calibri"/>
            </a:endParaRPr>
          </a:p>
        </p:txBody>
      </p:sp>
      <p:grpSp>
        <p:nvGrpSpPr>
          <p:cNvPr id="355" name="object 355"/>
          <p:cNvGrpSpPr/>
          <p:nvPr/>
        </p:nvGrpSpPr>
        <p:grpSpPr>
          <a:xfrm>
            <a:off x="4424707" y="4075530"/>
            <a:ext cx="2066925" cy="192405"/>
            <a:chOff x="4697081" y="4415999"/>
            <a:chExt cx="2066925" cy="192405"/>
          </a:xfrm>
        </p:grpSpPr>
        <p:sp>
          <p:nvSpPr>
            <p:cNvPr id="356" name="object 356"/>
            <p:cNvSpPr/>
            <p:nvPr/>
          </p:nvSpPr>
          <p:spPr>
            <a:xfrm>
              <a:off x="4703431" y="4422349"/>
              <a:ext cx="2054225" cy="179705"/>
            </a:xfrm>
            <a:custGeom>
              <a:avLst/>
              <a:gdLst/>
              <a:ahLst/>
              <a:cxnLst/>
              <a:rect l="l" t="t" r="r" b="b"/>
              <a:pathLst>
                <a:path w="2054225" h="179704">
                  <a:moveTo>
                    <a:pt x="2053972" y="179235"/>
                  </a:moveTo>
                  <a:lnTo>
                    <a:pt x="0" y="179235"/>
                  </a:lnTo>
                  <a:lnTo>
                    <a:pt x="0" y="0"/>
                  </a:lnTo>
                  <a:lnTo>
                    <a:pt x="2053972" y="0"/>
                  </a:lnTo>
                  <a:lnTo>
                    <a:pt x="2053972" y="179235"/>
                  </a:lnTo>
                  <a:close/>
                </a:path>
              </a:pathLst>
            </a:custGeom>
            <a:solidFill>
              <a:srgbClr val="FFFFFF"/>
            </a:solidFill>
          </p:spPr>
          <p:txBody>
            <a:bodyPr wrap="square" lIns="0" tIns="0" rIns="0" bIns="0" rtlCol="0"/>
            <a:lstStyle/>
            <a:p>
              <a:endParaRPr/>
            </a:p>
          </p:txBody>
        </p:sp>
        <p:sp>
          <p:nvSpPr>
            <p:cNvPr id="357" name="object 357"/>
            <p:cNvSpPr/>
            <p:nvPr/>
          </p:nvSpPr>
          <p:spPr>
            <a:xfrm>
              <a:off x="4703431" y="4422349"/>
              <a:ext cx="2054225" cy="179705"/>
            </a:xfrm>
            <a:custGeom>
              <a:avLst/>
              <a:gdLst/>
              <a:ahLst/>
              <a:cxnLst/>
              <a:rect l="l" t="t" r="r" b="b"/>
              <a:pathLst>
                <a:path w="2054225" h="179704">
                  <a:moveTo>
                    <a:pt x="0" y="0"/>
                  </a:moveTo>
                  <a:lnTo>
                    <a:pt x="2053972" y="0"/>
                  </a:lnTo>
                  <a:lnTo>
                    <a:pt x="2053972" y="179235"/>
                  </a:lnTo>
                  <a:lnTo>
                    <a:pt x="0" y="179235"/>
                  </a:lnTo>
                  <a:lnTo>
                    <a:pt x="0" y="0"/>
                  </a:lnTo>
                  <a:close/>
                </a:path>
              </a:pathLst>
            </a:custGeom>
            <a:ln w="12506">
              <a:solidFill>
                <a:srgbClr val="000000"/>
              </a:solidFill>
            </a:ln>
          </p:spPr>
          <p:txBody>
            <a:bodyPr wrap="square" lIns="0" tIns="0" rIns="0" bIns="0" rtlCol="0"/>
            <a:lstStyle/>
            <a:p>
              <a:endParaRPr/>
            </a:p>
          </p:txBody>
        </p:sp>
      </p:grpSp>
      <p:sp>
        <p:nvSpPr>
          <p:cNvPr id="358" name="object 358"/>
          <p:cNvSpPr txBox="1"/>
          <p:nvPr/>
        </p:nvSpPr>
        <p:spPr>
          <a:xfrm>
            <a:off x="4456560" y="4078676"/>
            <a:ext cx="1996439" cy="160655"/>
          </a:xfrm>
          <a:prstGeom prst="rect">
            <a:avLst/>
          </a:prstGeom>
        </p:spPr>
        <p:txBody>
          <a:bodyPr vert="horz" wrap="square" lIns="0" tIns="17145" rIns="0" bIns="0" rtlCol="0">
            <a:spAutoFit/>
          </a:bodyPr>
          <a:lstStyle/>
          <a:p>
            <a:pPr marL="12700">
              <a:lnSpc>
                <a:spcPct val="100000"/>
              </a:lnSpc>
              <a:spcBef>
                <a:spcPts val="135"/>
              </a:spcBef>
            </a:pPr>
            <a:r>
              <a:rPr sz="850" dirty="0">
                <a:latin typeface="Calibri"/>
                <a:cs typeface="Calibri"/>
              </a:rPr>
              <a:t>Construction,</a:t>
            </a:r>
            <a:r>
              <a:rPr sz="850" spc="114" dirty="0">
                <a:latin typeface="Calibri"/>
                <a:cs typeface="Calibri"/>
              </a:rPr>
              <a:t> </a:t>
            </a:r>
            <a:r>
              <a:rPr sz="850" dirty="0">
                <a:latin typeface="Calibri"/>
                <a:cs typeface="Calibri"/>
              </a:rPr>
              <a:t>installation</a:t>
            </a:r>
            <a:r>
              <a:rPr sz="850" spc="45" dirty="0">
                <a:latin typeface="Calibri"/>
                <a:cs typeface="Calibri"/>
              </a:rPr>
              <a:t> </a:t>
            </a:r>
            <a:r>
              <a:rPr sz="850" dirty="0">
                <a:latin typeface="Calibri"/>
                <a:cs typeface="Calibri"/>
              </a:rPr>
              <a:t>&amp;</a:t>
            </a:r>
            <a:r>
              <a:rPr sz="850" spc="130" dirty="0">
                <a:latin typeface="Calibri"/>
                <a:cs typeface="Calibri"/>
              </a:rPr>
              <a:t> </a:t>
            </a:r>
            <a:r>
              <a:rPr sz="850" spc="-10" dirty="0">
                <a:latin typeface="Calibri"/>
                <a:cs typeface="Calibri"/>
              </a:rPr>
              <a:t>commissioning</a:t>
            </a:r>
            <a:endParaRPr sz="850">
              <a:latin typeface="Calibri"/>
              <a:cs typeface="Calibri"/>
            </a:endParaRPr>
          </a:p>
        </p:txBody>
      </p:sp>
      <p:grpSp>
        <p:nvGrpSpPr>
          <p:cNvPr id="359" name="object 359"/>
          <p:cNvGrpSpPr/>
          <p:nvPr/>
        </p:nvGrpSpPr>
        <p:grpSpPr>
          <a:xfrm>
            <a:off x="1677613" y="4859159"/>
            <a:ext cx="7679690" cy="1158875"/>
            <a:chOff x="1949987" y="5199628"/>
            <a:chExt cx="7679690" cy="1158875"/>
          </a:xfrm>
        </p:grpSpPr>
        <p:pic>
          <p:nvPicPr>
            <p:cNvPr id="360" name="object 360"/>
            <p:cNvPicPr/>
            <p:nvPr/>
          </p:nvPicPr>
          <p:blipFill>
            <a:blip r:embed="rId9" cstate="print"/>
            <a:stretch>
              <a:fillRect/>
            </a:stretch>
          </p:blipFill>
          <p:spPr>
            <a:xfrm>
              <a:off x="1949987" y="5724924"/>
              <a:ext cx="487218" cy="633571"/>
            </a:xfrm>
            <a:prstGeom prst="rect">
              <a:avLst/>
            </a:prstGeom>
          </p:spPr>
        </p:pic>
        <p:sp>
          <p:nvSpPr>
            <p:cNvPr id="361" name="object 361"/>
            <p:cNvSpPr/>
            <p:nvPr/>
          </p:nvSpPr>
          <p:spPr>
            <a:xfrm>
              <a:off x="7818223" y="5205978"/>
              <a:ext cx="1804670" cy="233679"/>
            </a:xfrm>
            <a:custGeom>
              <a:avLst/>
              <a:gdLst/>
              <a:ahLst/>
              <a:cxnLst/>
              <a:rect l="l" t="t" r="r" b="b"/>
              <a:pathLst>
                <a:path w="1804670" h="233679">
                  <a:moveTo>
                    <a:pt x="1804620" y="233424"/>
                  </a:moveTo>
                  <a:lnTo>
                    <a:pt x="0" y="233424"/>
                  </a:lnTo>
                  <a:lnTo>
                    <a:pt x="0" y="0"/>
                  </a:lnTo>
                  <a:lnTo>
                    <a:pt x="1804620" y="0"/>
                  </a:lnTo>
                  <a:lnTo>
                    <a:pt x="1804620" y="233424"/>
                  </a:lnTo>
                  <a:close/>
                </a:path>
              </a:pathLst>
            </a:custGeom>
            <a:solidFill>
              <a:srgbClr val="FFFFFF"/>
            </a:solidFill>
          </p:spPr>
          <p:txBody>
            <a:bodyPr wrap="square" lIns="0" tIns="0" rIns="0" bIns="0" rtlCol="0"/>
            <a:lstStyle/>
            <a:p>
              <a:endParaRPr/>
            </a:p>
          </p:txBody>
        </p:sp>
        <p:sp>
          <p:nvSpPr>
            <p:cNvPr id="362" name="object 362"/>
            <p:cNvSpPr/>
            <p:nvPr/>
          </p:nvSpPr>
          <p:spPr>
            <a:xfrm>
              <a:off x="7818222" y="5205978"/>
              <a:ext cx="1804670" cy="233679"/>
            </a:xfrm>
            <a:custGeom>
              <a:avLst/>
              <a:gdLst/>
              <a:ahLst/>
              <a:cxnLst/>
              <a:rect l="l" t="t" r="r" b="b"/>
              <a:pathLst>
                <a:path w="1804670" h="233679">
                  <a:moveTo>
                    <a:pt x="0" y="0"/>
                  </a:moveTo>
                  <a:lnTo>
                    <a:pt x="1804620" y="0"/>
                  </a:lnTo>
                  <a:lnTo>
                    <a:pt x="1804620" y="233424"/>
                  </a:lnTo>
                  <a:lnTo>
                    <a:pt x="0" y="233424"/>
                  </a:lnTo>
                  <a:lnTo>
                    <a:pt x="0" y="0"/>
                  </a:lnTo>
                  <a:close/>
                </a:path>
              </a:pathLst>
            </a:custGeom>
            <a:ln w="12507">
              <a:solidFill>
                <a:srgbClr val="000000"/>
              </a:solidFill>
            </a:ln>
          </p:spPr>
          <p:txBody>
            <a:bodyPr wrap="square" lIns="0" tIns="0" rIns="0" bIns="0" rtlCol="0"/>
            <a:lstStyle/>
            <a:p>
              <a:endParaRPr/>
            </a:p>
          </p:txBody>
        </p:sp>
      </p:grpSp>
      <p:sp>
        <p:nvSpPr>
          <p:cNvPr id="363" name="object 363"/>
          <p:cNvSpPr txBox="1"/>
          <p:nvPr/>
        </p:nvSpPr>
        <p:spPr>
          <a:xfrm>
            <a:off x="7573421" y="4867954"/>
            <a:ext cx="1655445" cy="210820"/>
          </a:xfrm>
          <a:prstGeom prst="rect">
            <a:avLst/>
          </a:prstGeom>
        </p:spPr>
        <p:txBody>
          <a:bodyPr vert="horz" wrap="square" lIns="0" tIns="14605" rIns="0" bIns="0" rtlCol="0">
            <a:spAutoFit/>
          </a:bodyPr>
          <a:lstStyle/>
          <a:p>
            <a:pPr marL="12700">
              <a:lnSpc>
                <a:spcPct val="100000"/>
              </a:lnSpc>
              <a:spcBef>
                <a:spcPts val="115"/>
              </a:spcBef>
            </a:pPr>
            <a:r>
              <a:rPr sz="1200" dirty="0">
                <a:latin typeface="Calibri"/>
                <a:cs typeface="Calibri"/>
              </a:rPr>
              <a:t>Commercial</a:t>
            </a:r>
            <a:r>
              <a:rPr sz="1200" spc="145" dirty="0">
                <a:latin typeface="Calibri"/>
                <a:cs typeface="Calibri"/>
              </a:rPr>
              <a:t> </a:t>
            </a:r>
            <a:r>
              <a:rPr sz="1200" spc="-10" dirty="0">
                <a:latin typeface="Calibri"/>
                <a:cs typeface="Calibri"/>
              </a:rPr>
              <a:t>Operation</a:t>
            </a:r>
            <a:r>
              <a:rPr sz="1200" spc="-10" dirty="0">
                <a:latin typeface="Cambria"/>
                <a:cs typeface="Cambria"/>
              </a:rPr>
              <a:t>⟶</a:t>
            </a:r>
            <a:endParaRPr sz="1200">
              <a:latin typeface="Cambria"/>
              <a:cs typeface="Cambria"/>
            </a:endParaRPr>
          </a:p>
        </p:txBody>
      </p:sp>
      <p:grpSp>
        <p:nvGrpSpPr>
          <p:cNvPr id="364" name="object 364"/>
          <p:cNvGrpSpPr/>
          <p:nvPr/>
        </p:nvGrpSpPr>
        <p:grpSpPr>
          <a:xfrm>
            <a:off x="2835613" y="4842487"/>
            <a:ext cx="1356995" cy="217170"/>
            <a:chOff x="3107987" y="5182956"/>
            <a:chExt cx="1356995" cy="217170"/>
          </a:xfrm>
        </p:grpSpPr>
        <p:sp>
          <p:nvSpPr>
            <p:cNvPr id="365" name="object 365"/>
            <p:cNvSpPr/>
            <p:nvPr/>
          </p:nvSpPr>
          <p:spPr>
            <a:xfrm>
              <a:off x="3114337" y="5189306"/>
              <a:ext cx="1344295" cy="204470"/>
            </a:xfrm>
            <a:custGeom>
              <a:avLst/>
              <a:gdLst/>
              <a:ahLst/>
              <a:cxnLst/>
              <a:rect l="l" t="t" r="r" b="b"/>
              <a:pathLst>
                <a:path w="1344295" h="204470">
                  <a:moveTo>
                    <a:pt x="1343953" y="204243"/>
                  </a:moveTo>
                  <a:lnTo>
                    <a:pt x="0" y="204243"/>
                  </a:lnTo>
                  <a:lnTo>
                    <a:pt x="0" y="0"/>
                  </a:lnTo>
                  <a:lnTo>
                    <a:pt x="1343953" y="0"/>
                  </a:lnTo>
                  <a:lnTo>
                    <a:pt x="1343953" y="204243"/>
                  </a:lnTo>
                  <a:close/>
                </a:path>
              </a:pathLst>
            </a:custGeom>
            <a:solidFill>
              <a:srgbClr val="FFFFFF"/>
            </a:solidFill>
          </p:spPr>
          <p:txBody>
            <a:bodyPr wrap="square" lIns="0" tIns="0" rIns="0" bIns="0" rtlCol="0"/>
            <a:lstStyle/>
            <a:p>
              <a:endParaRPr/>
            </a:p>
          </p:txBody>
        </p:sp>
        <p:sp>
          <p:nvSpPr>
            <p:cNvPr id="366" name="object 366"/>
            <p:cNvSpPr/>
            <p:nvPr/>
          </p:nvSpPr>
          <p:spPr>
            <a:xfrm>
              <a:off x="3114337" y="5189306"/>
              <a:ext cx="1344295" cy="204470"/>
            </a:xfrm>
            <a:custGeom>
              <a:avLst/>
              <a:gdLst/>
              <a:ahLst/>
              <a:cxnLst/>
              <a:rect l="l" t="t" r="r" b="b"/>
              <a:pathLst>
                <a:path w="1344295" h="204470">
                  <a:moveTo>
                    <a:pt x="0" y="0"/>
                  </a:moveTo>
                  <a:lnTo>
                    <a:pt x="1343953" y="0"/>
                  </a:lnTo>
                  <a:lnTo>
                    <a:pt x="1343953" y="204243"/>
                  </a:lnTo>
                  <a:lnTo>
                    <a:pt x="0" y="204243"/>
                  </a:lnTo>
                  <a:lnTo>
                    <a:pt x="0" y="0"/>
                  </a:lnTo>
                  <a:close/>
                </a:path>
              </a:pathLst>
            </a:custGeom>
            <a:ln w="12508">
              <a:solidFill>
                <a:srgbClr val="000000"/>
              </a:solidFill>
            </a:ln>
          </p:spPr>
          <p:txBody>
            <a:bodyPr wrap="square" lIns="0" tIns="0" rIns="0" bIns="0" rtlCol="0"/>
            <a:lstStyle/>
            <a:p>
              <a:endParaRPr/>
            </a:p>
          </p:txBody>
        </p:sp>
      </p:grpSp>
      <p:sp>
        <p:nvSpPr>
          <p:cNvPr id="367" name="object 367"/>
          <p:cNvSpPr txBox="1"/>
          <p:nvPr/>
        </p:nvSpPr>
        <p:spPr>
          <a:xfrm>
            <a:off x="2960715" y="4844333"/>
            <a:ext cx="1102360" cy="186055"/>
          </a:xfrm>
          <a:prstGeom prst="rect">
            <a:avLst/>
          </a:prstGeom>
        </p:spPr>
        <p:txBody>
          <a:bodyPr vert="horz" wrap="square" lIns="0" tIns="12700" rIns="0" bIns="0" rtlCol="0">
            <a:spAutoFit/>
          </a:bodyPr>
          <a:lstStyle/>
          <a:p>
            <a:pPr marL="12700">
              <a:lnSpc>
                <a:spcPct val="100000"/>
              </a:lnSpc>
              <a:spcBef>
                <a:spcPts val="100"/>
              </a:spcBef>
            </a:pPr>
            <a:r>
              <a:rPr sz="1050" dirty="0">
                <a:latin typeface="Calibri"/>
                <a:cs typeface="Calibri"/>
              </a:rPr>
              <a:t>Design</a:t>
            </a:r>
            <a:r>
              <a:rPr sz="1050" spc="30" dirty="0">
                <a:latin typeface="Calibri"/>
                <a:cs typeface="Calibri"/>
              </a:rPr>
              <a:t> </a:t>
            </a:r>
            <a:r>
              <a:rPr sz="1050" spc="-10" dirty="0">
                <a:latin typeface="Calibri"/>
                <a:cs typeface="Calibri"/>
              </a:rPr>
              <a:t>Certification</a:t>
            </a:r>
            <a:endParaRPr sz="1050">
              <a:latin typeface="Calibri"/>
              <a:cs typeface="Calibri"/>
            </a:endParaRPr>
          </a:p>
        </p:txBody>
      </p:sp>
      <p:grpSp>
        <p:nvGrpSpPr>
          <p:cNvPr id="368" name="object 368"/>
          <p:cNvGrpSpPr/>
          <p:nvPr/>
        </p:nvGrpSpPr>
        <p:grpSpPr>
          <a:xfrm>
            <a:off x="1533921" y="4671687"/>
            <a:ext cx="5895975" cy="608330"/>
            <a:chOff x="1806295" y="5012156"/>
            <a:chExt cx="5895975" cy="608330"/>
          </a:xfrm>
        </p:grpSpPr>
        <p:pic>
          <p:nvPicPr>
            <p:cNvPr id="369" name="object 369"/>
            <p:cNvPicPr/>
            <p:nvPr/>
          </p:nvPicPr>
          <p:blipFill>
            <a:blip r:embed="rId10" cstate="print"/>
            <a:stretch>
              <a:fillRect/>
            </a:stretch>
          </p:blipFill>
          <p:spPr>
            <a:xfrm>
              <a:off x="1806295" y="5012156"/>
              <a:ext cx="765073" cy="608190"/>
            </a:xfrm>
            <a:prstGeom prst="rect">
              <a:avLst/>
            </a:prstGeom>
          </p:spPr>
        </p:pic>
        <p:sp>
          <p:nvSpPr>
            <p:cNvPr id="370" name="object 370"/>
            <p:cNvSpPr/>
            <p:nvPr/>
          </p:nvSpPr>
          <p:spPr>
            <a:xfrm>
              <a:off x="5641672" y="5214315"/>
              <a:ext cx="2054225" cy="179705"/>
            </a:xfrm>
            <a:custGeom>
              <a:avLst/>
              <a:gdLst/>
              <a:ahLst/>
              <a:cxnLst/>
              <a:rect l="l" t="t" r="r" b="b"/>
              <a:pathLst>
                <a:path w="2054225" h="179704">
                  <a:moveTo>
                    <a:pt x="2053972" y="179235"/>
                  </a:moveTo>
                  <a:lnTo>
                    <a:pt x="0" y="179235"/>
                  </a:lnTo>
                  <a:lnTo>
                    <a:pt x="0" y="0"/>
                  </a:lnTo>
                  <a:lnTo>
                    <a:pt x="2053972" y="0"/>
                  </a:lnTo>
                  <a:lnTo>
                    <a:pt x="2053972" y="179235"/>
                  </a:lnTo>
                  <a:close/>
                </a:path>
              </a:pathLst>
            </a:custGeom>
            <a:solidFill>
              <a:srgbClr val="FFFFFF"/>
            </a:solidFill>
          </p:spPr>
          <p:txBody>
            <a:bodyPr wrap="square" lIns="0" tIns="0" rIns="0" bIns="0" rtlCol="0"/>
            <a:lstStyle/>
            <a:p>
              <a:endParaRPr/>
            </a:p>
          </p:txBody>
        </p:sp>
        <p:sp>
          <p:nvSpPr>
            <p:cNvPr id="371" name="object 371"/>
            <p:cNvSpPr/>
            <p:nvPr/>
          </p:nvSpPr>
          <p:spPr>
            <a:xfrm>
              <a:off x="5641672" y="5214315"/>
              <a:ext cx="2054225" cy="179705"/>
            </a:xfrm>
            <a:custGeom>
              <a:avLst/>
              <a:gdLst/>
              <a:ahLst/>
              <a:cxnLst/>
              <a:rect l="l" t="t" r="r" b="b"/>
              <a:pathLst>
                <a:path w="2054225" h="179704">
                  <a:moveTo>
                    <a:pt x="0" y="0"/>
                  </a:moveTo>
                  <a:lnTo>
                    <a:pt x="2053972" y="0"/>
                  </a:lnTo>
                  <a:lnTo>
                    <a:pt x="2053972" y="179235"/>
                  </a:lnTo>
                  <a:lnTo>
                    <a:pt x="0" y="179235"/>
                  </a:lnTo>
                  <a:lnTo>
                    <a:pt x="0" y="0"/>
                  </a:lnTo>
                  <a:close/>
                </a:path>
              </a:pathLst>
            </a:custGeom>
            <a:ln w="12506">
              <a:solidFill>
                <a:srgbClr val="000000"/>
              </a:solidFill>
            </a:ln>
          </p:spPr>
          <p:txBody>
            <a:bodyPr wrap="square" lIns="0" tIns="0" rIns="0" bIns="0" rtlCol="0"/>
            <a:lstStyle/>
            <a:p>
              <a:endParaRPr/>
            </a:p>
          </p:txBody>
        </p:sp>
      </p:grpSp>
      <p:sp>
        <p:nvSpPr>
          <p:cNvPr id="372" name="object 372"/>
          <p:cNvSpPr txBox="1"/>
          <p:nvPr/>
        </p:nvSpPr>
        <p:spPr>
          <a:xfrm>
            <a:off x="5396083" y="4871364"/>
            <a:ext cx="1996439" cy="160655"/>
          </a:xfrm>
          <a:prstGeom prst="rect">
            <a:avLst/>
          </a:prstGeom>
        </p:spPr>
        <p:txBody>
          <a:bodyPr vert="horz" wrap="square" lIns="0" tIns="17145" rIns="0" bIns="0" rtlCol="0">
            <a:spAutoFit/>
          </a:bodyPr>
          <a:lstStyle/>
          <a:p>
            <a:pPr marL="12700">
              <a:lnSpc>
                <a:spcPct val="100000"/>
              </a:lnSpc>
              <a:spcBef>
                <a:spcPts val="135"/>
              </a:spcBef>
            </a:pPr>
            <a:r>
              <a:rPr sz="850" dirty="0">
                <a:latin typeface="Calibri"/>
                <a:cs typeface="Calibri"/>
              </a:rPr>
              <a:t>Construction,</a:t>
            </a:r>
            <a:r>
              <a:rPr sz="850" spc="114" dirty="0">
                <a:latin typeface="Calibri"/>
                <a:cs typeface="Calibri"/>
              </a:rPr>
              <a:t> </a:t>
            </a:r>
            <a:r>
              <a:rPr sz="850" dirty="0">
                <a:latin typeface="Calibri"/>
                <a:cs typeface="Calibri"/>
              </a:rPr>
              <a:t>installation</a:t>
            </a:r>
            <a:r>
              <a:rPr sz="850" spc="45" dirty="0">
                <a:latin typeface="Calibri"/>
                <a:cs typeface="Calibri"/>
              </a:rPr>
              <a:t> </a:t>
            </a:r>
            <a:r>
              <a:rPr sz="850" dirty="0">
                <a:latin typeface="Calibri"/>
                <a:cs typeface="Calibri"/>
              </a:rPr>
              <a:t>&amp;</a:t>
            </a:r>
            <a:r>
              <a:rPr sz="850" spc="130" dirty="0">
                <a:latin typeface="Calibri"/>
                <a:cs typeface="Calibri"/>
              </a:rPr>
              <a:t> </a:t>
            </a:r>
            <a:r>
              <a:rPr sz="850" spc="-10" dirty="0">
                <a:latin typeface="Calibri"/>
                <a:cs typeface="Calibri"/>
              </a:rPr>
              <a:t>commissioning</a:t>
            </a:r>
            <a:endParaRPr sz="850">
              <a:latin typeface="Calibri"/>
              <a:cs typeface="Calibri"/>
            </a:endParaRPr>
          </a:p>
        </p:txBody>
      </p:sp>
      <p:sp>
        <p:nvSpPr>
          <p:cNvPr id="373" name="object 373"/>
          <p:cNvSpPr txBox="1">
            <a:spLocks noGrp="1"/>
          </p:cNvSpPr>
          <p:nvPr>
            <p:ph type="title"/>
          </p:nvPr>
        </p:nvSpPr>
        <p:spPr>
          <a:xfrm>
            <a:off x="-56039" y="585802"/>
            <a:ext cx="12187555" cy="548996"/>
          </a:xfrm>
          <a:prstGeom prst="rect">
            <a:avLst/>
          </a:prstGeom>
        </p:spPr>
        <p:txBody>
          <a:bodyPr vert="horz" wrap="square" lIns="0" tIns="74295" rIns="0" bIns="0" rtlCol="0">
            <a:spAutoFit/>
          </a:bodyPr>
          <a:lstStyle/>
          <a:p>
            <a:pPr marL="12700" marR="5080" algn="ctr">
              <a:lnSpc>
                <a:spcPts val="3890"/>
              </a:lnSpc>
              <a:spcBef>
                <a:spcPts val="585"/>
              </a:spcBef>
            </a:pPr>
            <a:r>
              <a:rPr sz="2800" dirty="0">
                <a:latin typeface="Gill Sans Nova Ultra Bold" panose="020B0B02020104020203" pitchFamily="34" charset="0"/>
              </a:rPr>
              <a:t>Status</a:t>
            </a:r>
            <a:r>
              <a:rPr sz="2800" spc="-60" dirty="0">
                <a:latin typeface="Gill Sans Nova Ultra Bold" panose="020B0B02020104020203" pitchFamily="34" charset="0"/>
              </a:rPr>
              <a:t> </a:t>
            </a:r>
            <a:r>
              <a:rPr sz="2800" dirty="0">
                <a:latin typeface="Gill Sans Nova Ultra Bold" panose="020B0B02020104020203" pitchFamily="34" charset="0"/>
              </a:rPr>
              <a:t>of</a:t>
            </a:r>
            <a:r>
              <a:rPr sz="2800" spc="-45" dirty="0">
                <a:latin typeface="Gill Sans Nova Ultra Bold" panose="020B0B02020104020203" pitchFamily="34" charset="0"/>
              </a:rPr>
              <a:t> </a:t>
            </a:r>
            <a:r>
              <a:rPr sz="2800" dirty="0">
                <a:latin typeface="Gill Sans Nova Ultra Bold" panose="020B0B02020104020203" pitchFamily="34" charset="0"/>
              </a:rPr>
              <a:t>Deployment</a:t>
            </a:r>
            <a:r>
              <a:rPr sz="2800" spc="-114" dirty="0">
                <a:latin typeface="Gill Sans Nova Ultra Bold" panose="020B0B02020104020203" pitchFamily="34" charset="0"/>
              </a:rPr>
              <a:t> </a:t>
            </a:r>
            <a:r>
              <a:rPr sz="2800" dirty="0">
                <a:latin typeface="Gill Sans Nova Ultra Bold" panose="020B0B02020104020203" pitchFamily="34" charset="0"/>
              </a:rPr>
              <a:t>Timeline</a:t>
            </a:r>
            <a:r>
              <a:rPr sz="2800" spc="-45" dirty="0">
                <a:latin typeface="Gill Sans Nova Ultra Bold" panose="020B0B02020104020203" pitchFamily="34" charset="0"/>
              </a:rPr>
              <a:t> </a:t>
            </a:r>
            <a:r>
              <a:rPr sz="2800" dirty="0">
                <a:latin typeface="Gill Sans Nova Ultra Bold" panose="020B0B02020104020203" pitchFamily="34" charset="0"/>
              </a:rPr>
              <a:t>as</a:t>
            </a:r>
            <a:r>
              <a:rPr sz="2800" spc="-35" dirty="0">
                <a:latin typeface="Gill Sans Nova Ultra Bold" panose="020B0B02020104020203" pitchFamily="34" charset="0"/>
              </a:rPr>
              <a:t> </a:t>
            </a:r>
            <a:r>
              <a:rPr sz="2800" spc="-25" dirty="0">
                <a:latin typeface="Gill Sans Nova Ultra Bold" panose="020B0B02020104020203" pitchFamily="34" charset="0"/>
              </a:rPr>
              <a:t>of </a:t>
            </a:r>
            <a:r>
              <a:rPr sz="2800" dirty="0">
                <a:solidFill>
                  <a:srgbClr val="FF0000"/>
                </a:solidFill>
                <a:latin typeface="Gill Sans Nova Ultra Bold" panose="020B0B02020104020203" pitchFamily="34" charset="0"/>
              </a:rPr>
              <a:t>Spring</a:t>
            </a:r>
            <a:r>
              <a:rPr sz="2800" spc="-20" dirty="0">
                <a:solidFill>
                  <a:srgbClr val="FF0000"/>
                </a:solidFill>
                <a:latin typeface="Gill Sans Nova Ultra Bold" panose="020B0B02020104020203" pitchFamily="34" charset="0"/>
              </a:rPr>
              <a:t> 2020</a:t>
            </a:r>
            <a:endParaRPr sz="2800" dirty="0">
              <a:latin typeface="Gill Sans Nova Ultra Bold" panose="020B0B02020104020203" pitchFamily="34" charset="0"/>
            </a:endParaRPr>
          </a:p>
        </p:txBody>
      </p:sp>
      <p:sp>
        <p:nvSpPr>
          <p:cNvPr id="375" name="テキスト ボックス 374">
            <a:extLst>
              <a:ext uri="{FF2B5EF4-FFF2-40B4-BE49-F238E27FC236}">
                <a16:creationId xmlns:a16="http://schemas.microsoft.com/office/drawing/2014/main" id="{F803789E-AEB5-4AF2-8093-26663BEDEA3A}"/>
              </a:ext>
            </a:extLst>
          </p:cNvPr>
          <p:cNvSpPr txBox="1"/>
          <p:nvPr/>
        </p:nvSpPr>
        <p:spPr>
          <a:xfrm>
            <a:off x="0" y="0"/>
            <a:ext cx="12192000" cy="523220"/>
          </a:xfrm>
          <a:prstGeom prst="rect">
            <a:avLst/>
          </a:prstGeom>
          <a:solidFill>
            <a:srgbClr val="052F61"/>
          </a:solidFill>
        </p:spPr>
        <p:txBody>
          <a:bodyPr wrap="square" rtlCol="0">
            <a:spAutoFit/>
          </a:bodyPr>
          <a:lstStyle/>
          <a:p>
            <a:pPr algn="ctr"/>
            <a:r>
              <a:rPr lang="ja-JP" altLang="en-US" sz="2800" b="1" dirty="0">
                <a:solidFill>
                  <a:schemeClr val="bg1"/>
                </a:solidFill>
                <a:latin typeface="Meiryo UI" panose="020B0604030504040204" pitchFamily="50" charset="-128"/>
                <a:ea typeface="Meiryo UI" panose="020B0604030504040204" pitchFamily="50" charset="-128"/>
              </a:rPr>
              <a:t>ちょっと古いですが</a:t>
            </a:r>
            <a:r>
              <a:rPr kumimoji="1" lang="ja-JP" altLang="en-US" sz="2800" b="1" dirty="0">
                <a:solidFill>
                  <a:schemeClr val="bg1"/>
                </a:solidFill>
                <a:latin typeface="Meiryo UI" panose="020B0604030504040204" pitchFamily="50" charset="-128"/>
                <a:ea typeface="Meiryo UI" panose="020B0604030504040204" pitchFamily="50" charset="-128"/>
              </a:rPr>
              <a:t>・・・進捗状況</a:t>
            </a:r>
            <a:endParaRPr kumimoji="1" lang="en-US" altLang="ja-JP" sz="2800" b="1" dirty="0">
              <a:solidFill>
                <a:schemeClr val="bg1"/>
              </a:solidFill>
              <a:latin typeface="Meiryo UI" panose="020B0604030504040204" pitchFamily="50" charset="-128"/>
              <a:ea typeface="Meiryo UI" panose="020B0604030504040204" pitchFamily="50" charset="-128"/>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9E0676C1-9E6C-D9DA-6B64-DFDF23B43BA6}"/>
              </a:ext>
            </a:extLst>
          </p:cNvPr>
          <p:cNvPicPr>
            <a:picLocks noChangeAspect="1"/>
          </p:cNvPicPr>
          <p:nvPr/>
        </p:nvPicPr>
        <p:blipFill>
          <a:blip r:embed="rId2"/>
          <a:stretch>
            <a:fillRect/>
          </a:stretch>
        </p:blipFill>
        <p:spPr>
          <a:xfrm>
            <a:off x="236034" y="811711"/>
            <a:ext cx="11719932" cy="6042227"/>
          </a:xfrm>
          <a:prstGeom prst="rect">
            <a:avLst/>
          </a:prstGeom>
        </p:spPr>
      </p:pic>
      <p:sp>
        <p:nvSpPr>
          <p:cNvPr id="6" name="テキスト ボックス 5">
            <a:extLst>
              <a:ext uri="{FF2B5EF4-FFF2-40B4-BE49-F238E27FC236}">
                <a16:creationId xmlns:a16="http://schemas.microsoft.com/office/drawing/2014/main" id="{26E51480-2945-8613-C8A6-6BCDF13ED832}"/>
              </a:ext>
            </a:extLst>
          </p:cNvPr>
          <p:cNvSpPr txBox="1"/>
          <p:nvPr/>
        </p:nvSpPr>
        <p:spPr>
          <a:xfrm>
            <a:off x="0" y="0"/>
            <a:ext cx="12192000" cy="523220"/>
          </a:xfrm>
          <a:prstGeom prst="rect">
            <a:avLst/>
          </a:prstGeom>
          <a:solidFill>
            <a:srgbClr val="052F61"/>
          </a:solidFill>
        </p:spPr>
        <p:txBody>
          <a:bodyPr wrap="square" rtlCol="0">
            <a:spAutoFit/>
          </a:bodyPr>
          <a:lstStyle/>
          <a:p>
            <a:pPr algn="ctr"/>
            <a:r>
              <a:rPr kumimoji="1" lang="ja-JP" altLang="en-US" sz="2800" b="1" dirty="0">
                <a:solidFill>
                  <a:schemeClr val="bg1"/>
                </a:solidFill>
                <a:latin typeface="Meiryo UI" panose="020B0604030504040204" pitchFamily="50" charset="-128"/>
                <a:ea typeface="Meiryo UI" panose="020B0604030504040204" pitchFamily="50" charset="-128"/>
              </a:rPr>
              <a:t>米国の新型炉／小型炉プロジェクト</a:t>
            </a:r>
          </a:p>
        </p:txBody>
      </p:sp>
      <p:sp>
        <p:nvSpPr>
          <p:cNvPr id="43" name="テキスト ボックス 42">
            <a:extLst>
              <a:ext uri="{FF2B5EF4-FFF2-40B4-BE49-F238E27FC236}">
                <a16:creationId xmlns:a16="http://schemas.microsoft.com/office/drawing/2014/main" id="{37A3CDDD-A1B3-470B-8C41-A730926FD273}"/>
              </a:ext>
            </a:extLst>
          </p:cNvPr>
          <p:cNvSpPr txBox="1"/>
          <p:nvPr/>
        </p:nvSpPr>
        <p:spPr>
          <a:xfrm>
            <a:off x="1" y="549706"/>
            <a:ext cx="12192000" cy="369332"/>
          </a:xfrm>
          <a:prstGeom prst="rect">
            <a:avLst/>
          </a:prstGeom>
          <a:noFill/>
        </p:spPr>
        <p:txBody>
          <a:bodyPr wrap="square">
            <a:spAutoFit/>
          </a:bodyPr>
          <a:lstStyle/>
          <a:p>
            <a:pPr algn="ctr"/>
            <a:r>
              <a:rPr lang="ja-JP" altLang="en-US" sz="1800" b="1" spc="-15" dirty="0">
                <a:solidFill>
                  <a:srgbClr val="C00000"/>
                </a:solidFill>
                <a:latin typeface="BIZ UDPゴシック" panose="020B0400000000000000" pitchFamily="50" charset="-128"/>
                <a:ea typeface="BIZ UDPゴシック" panose="020B0400000000000000" pitchFamily="50" charset="-128"/>
                <a:cs typeface="ＭＳ Ｐゴシック"/>
              </a:rPr>
              <a:t>米国およびカナダで計画中または検討中のプロジェクト</a:t>
            </a:r>
            <a:r>
              <a:rPr lang="en-US" altLang="ja-JP" sz="1800" b="1" dirty="0">
                <a:solidFill>
                  <a:srgbClr val="C00000"/>
                </a:solidFill>
                <a:latin typeface="BIZ UDPゴシック" panose="020B0400000000000000" pitchFamily="50" charset="-128"/>
                <a:ea typeface="BIZ UDPゴシック" panose="020B0400000000000000" pitchFamily="50" charset="-128"/>
              </a:rPr>
              <a:t>&gt;20; </a:t>
            </a:r>
            <a:r>
              <a:rPr lang="ja-JP" altLang="en-US" sz="1800" b="1" spc="-10" dirty="0">
                <a:solidFill>
                  <a:srgbClr val="C00000"/>
                </a:solidFill>
                <a:latin typeface="BIZ UDPゴシック" panose="020B0400000000000000" pitchFamily="50" charset="-128"/>
                <a:ea typeface="BIZ UDPゴシック" panose="020B0400000000000000" pitchFamily="50" charset="-128"/>
                <a:cs typeface="ＭＳ Ｐゴシック"/>
              </a:rPr>
              <a:t>世界全体でのプロジェクト</a:t>
            </a:r>
            <a:r>
              <a:rPr lang="en-US" altLang="ja-JP" sz="1800" b="1" spc="-25" dirty="0">
                <a:solidFill>
                  <a:srgbClr val="C00000"/>
                </a:solidFill>
                <a:latin typeface="BIZ UDPゴシック" panose="020B0400000000000000" pitchFamily="50" charset="-128"/>
                <a:ea typeface="BIZ UDPゴシック" panose="020B0400000000000000" pitchFamily="50" charset="-128"/>
              </a:rPr>
              <a:t>&gt;30</a:t>
            </a:r>
            <a:endParaRPr lang="ja-JP" altLang="en-US" b="1" dirty="0">
              <a:solidFill>
                <a:srgbClr val="C00000"/>
              </a:solidFill>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412342279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7"/>
          <p:cNvSpPr txBox="1"/>
          <p:nvPr/>
        </p:nvSpPr>
        <p:spPr>
          <a:xfrm>
            <a:off x="5126555" y="6544584"/>
            <a:ext cx="1912620" cy="202556"/>
          </a:xfrm>
          <a:prstGeom prst="rect">
            <a:avLst/>
          </a:prstGeom>
          <a:solidFill>
            <a:srgbClr val="FFFFFF"/>
          </a:solidFill>
        </p:spPr>
        <p:txBody>
          <a:bodyPr vert="horz" wrap="square" lIns="0" tIns="58420" rIns="0" bIns="0" rtlCol="0">
            <a:spAutoFit/>
          </a:bodyPr>
          <a:lstStyle/>
          <a:p>
            <a:pPr marL="121917">
              <a:spcBef>
                <a:spcPts val="460"/>
              </a:spcBef>
            </a:pPr>
            <a:r>
              <a:rPr sz="933" dirty="0">
                <a:solidFill>
                  <a:srgbClr val="001F5F"/>
                </a:solidFill>
                <a:latin typeface="Arial"/>
                <a:cs typeface="Arial"/>
              </a:rPr>
              <a:t>©2022</a:t>
            </a:r>
            <a:r>
              <a:rPr sz="933" spc="-40" dirty="0">
                <a:solidFill>
                  <a:srgbClr val="001F5F"/>
                </a:solidFill>
                <a:latin typeface="Arial"/>
                <a:cs typeface="Arial"/>
              </a:rPr>
              <a:t> </a:t>
            </a:r>
            <a:r>
              <a:rPr sz="933" dirty="0">
                <a:solidFill>
                  <a:srgbClr val="001F5F"/>
                </a:solidFill>
                <a:latin typeface="Arial"/>
                <a:cs typeface="Arial"/>
              </a:rPr>
              <a:t>Nuclear</a:t>
            </a:r>
            <a:r>
              <a:rPr sz="933" spc="-40" dirty="0">
                <a:solidFill>
                  <a:srgbClr val="001F5F"/>
                </a:solidFill>
                <a:latin typeface="Arial"/>
                <a:cs typeface="Arial"/>
              </a:rPr>
              <a:t> </a:t>
            </a:r>
            <a:r>
              <a:rPr sz="933" dirty="0">
                <a:solidFill>
                  <a:srgbClr val="001F5F"/>
                </a:solidFill>
                <a:latin typeface="Arial"/>
                <a:cs typeface="Arial"/>
              </a:rPr>
              <a:t>Energy</a:t>
            </a:r>
            <a:r>
              <a:rPr sz="933" spc="-33" dirty="0">
                <a:solidFill>
                  <a:srgbClr val="001F5F"/>
                </a:solidFill>
                <a:latin typeface="Arial"/>
                <a:cs typeface="Arial"/>
              </a:rPr>
              <a:t> </a:t>
            </a:r>
            <a:r>
              <a:rPr sz="933" spc="-13" dirty="0">
                <a:solidFill>
                  <a:srgbClr val="001F5F"/>
                </a:solidFill>
                <a:latin typeface="Arial"/>
                <a:cs typeface="Arial"/>
              </a:rPr>
              <a:t>Institute</a:t>
            </a:r>
            <a:endParaRPr sz="933" dirty="0">
              <a:latin typeface="Arial"/>
              <a:cs typeface="Arial"/>
            </a:endParaRPr>
          </a:p>
        </p:txBody>
      </p:sp>
      <p:graphicFrame>
        <p:nvGraphicFramePr>
          <p:cNvPr id="8" name="object 8"/>
          <p:cNvGraphicFramePr>
            <a:graphicFrameLocks noGrp="1"/>
          </p:cNvGraphicFramePr>
          <p:nvPr>
            <p:extLst>
              <p:ext uri="{D42A27DB-BD31-4B8C-83A1-F6EECF244321}">
                <p14:modId xmlns:p14="http://schemas.microsoft.com/office/powerpoint/2010/main" val="589100429"/>
              </p:ext>
            </p:extLst>
          </p:nvPr>
        </p:nvGraphicFramePr>
        <p:xfrm>
          <a:off x="0" y="886860"/>
          <a:ext cx="12192000" cy="5406811"/>
        </p:xfrm>
        <a:graphic>
          <a:graphicData uri="http://schemas.openxmlformats.org/drawingml/2006/table">
            <a:tbl>
              <a:tblPr firstRow="1" bandRow="1">
                <a:tableStyleId>{2D5ABB26-0587-4C30-8999-92F81FD0307C}</a:tableStyleId>
              </a:tblPr>
              <a:tblGrid>
                <a:gridCol w="2017143">
                  <a:extLst>
                    <a:ext uri="{9D8B030D-6E8A-4147-A177-3AD203B41FA5}">
                      <a16:colId xmlns:a16="http://schemas.microsoft.com/office/drawing/2014/main" val="20000"/>
                    </a:ext>
                  </a:extLst>
                </a:gridCol>
                <a:gridCol w="2503948">
                  <a:extLst>
                    <a:ext uri="{9D8B030D-6E8A-4147-A177-3AD203B41FA5}">
                      <a16:colId xmlns:a16="http://schemas.microsoft.com/office/drawing/2014/main" val="20001"/>
                    </a:ext>
                  </a:extLst>
                </a:gridCol>
                <a:gridCol w="3245956">
                  <a:extLst>
                    <a:ext uri="{9D8B030D-6E8A-4147-A177-3AD203B41FA5}">
                      <a16:colId xmlns:a16="http://schemas.microsoft.com/office/drawing/2014/main" val="20002"/>
                    </a:ext>
                  </a:extLst>
                </a:gridCol>
                <a:gridCol w="2491713">
                  <a:extLst>
                    <a:ext uri="{9D8B030D-6E8A-4147-A177-3AD203B41FA5}">
                      <a16:colId xmlns:a16="http://schemas.microsoft.com/office/drawing/2014/main" val="20003"/>
                    </a:ext>
                  </a:extLst>
                </a:gridCol>
                <a:gridCol w="1933240">
                  <a:extLst>
                    <a:ext uri="{9D8B030D-6E8A-4147-A177-3AD203B41FA5}">
                      <a16:colId xmlns:a16="http://schemas.microsoft.com/office/drawing/2014/main" val="20004"/>
                    </a:ext>
                  </a:extLst>
                </a:gridCol>
              </a:tblGrid>
              <a:tr h="378460">
                <a:tc>
                  <a:txBody>
                    <a:bodyPr/>
                    <a:lstStyle/>
                    <a:p>
                      <a:pPr algn="ctr">
                        <a:lnSpc>
                          <a:spcPct val="100000"/>
                        </a:lnSpc>
                        <a:spcBef>
                          <a:spcPts val="370"/>
                        </a:spcBef>
                      </a:pPr>
                      <a:r>
                        <a:rPr sz="1600" b="1" spc="-25" dirty="0">
                          <a:solidFill>
                            <a:schemeClr val="tx1"/>
                          </a:solidFill>
                          <a:latin typeface="BIZ UDPゴシック" panose="020B0400000000000000" pitchFamily="50" charset="-128"/>
                          <a:ea typeface="BIZ UDPゴシック" panose="020B0400000000000000" pitchFamily="50" charset="-128"/>
                          <a:cs typeface="ＭＳ Ｐゴシック"/>
                        </a:rPr>
                        <a:t>開発元</a:t>
                      </a:r>
                      <a:endParaRPr sz="1600" dirty="0">
                        <a:solidFill>
                          <a:schemeClr val="tx1"/>
                        </a:solidFill>
                        <a:latin typeface="BIZ UDPゴシック" panose="020B0400000000000000" pitchFamily="50" charset="-128"/>
                        <a:ea typeface="BIZ UDPゴシック" panose="020B0400000000000000" pitchFamily="50" charset="-128"/>
                        <a:cs typeface="ＭＳ Ｐゴシック"/>
                      </a:endParaRPr>
                    </a:p>
                  </a:txBody>
                  <a:tcPr marL="0" marR="0" marT="62653" marB="0">
                    <a:lnL w="9525">
                      <a:solidFill>
                        <a:srgbClr val="38C1CE"/>
                      </a:solidFill>
                      <a:prstDash val="solid"/>
                    </a:lnL>
                    <a:solidFill>
                      <a:srgbClr val="3CC2CF"/>
                    </a:solidFill>
                  </a:tcPr>
                </a:tc>
                <a:tc>
                  <a:txBody>
                    <a:bodyPr/>
                    <a:lstStyle/>
                    <a:p>
                      <a:pPr marL="45085" algn="ctr">
                        <a:lnSpc>
                          <a:spcPct val="100000"/>
                        </a:lnSpc>
                        <a:spcBef>
                          <a:spcPts val="370"/>
                        </a:spcBef>
                      </a:pPr>
                      <a:r>
                        <a:rPr sz="1600" b="1" spc="-10" dirty="0">
                          <a:solidFill>
                            <a:schemeClr val="tx1"/>
                          </a:solidFill>
                          <a:latin typeface="BIZ UDPゴシック" panose="020B0400000000000000" pitchFamily="50" charset="-128"/>
                          <a:ea typeface="BIZ UDPゴシック" panose="020B0400000000000000" pitchFamily="50" charset="-128"/>
                          <a:cs typeface="ＭＳ Ｐゴシック"/>
                        </a:rPr>
                        <a:t>事業者</a:t>
                      </a:r>
                      <a:r>
                        <a:rPr sz="1600" b="1" i="1" dirty="0">
                          <a:solidFill>
                            <a:schemeClr val="tx1"/>
                          </a:solidFill>
                          <a:latin typeface="BIZ UDPゴシック" panose="020B0400000000000000" pitchFamily="50" charset="-128"/>
                          <a:ea typeface="BIZ UDPゴシック" panose="020B0400000000000000" pitchFamily="50" charset="-128"/>
                          <a:cs typeface="Arial"/>
                        </a:rPr>
                        <a:t>/</a:t>
                      </a:r>
                      <a:r>
                        <a:rPr sz="1600" b="1" spc="-25" dirty="0">
                          <a:solidFill>
                            <a:schemeClr val="tx1"/>
                          </a:solidFill>
                          <a:latin typeface="BIZ UDPゴシック" panose="020B0400000000000000" pitchFamily="50" charset="-128"/>
                          <a:ea typeface="BIZ UDPゴシック" panose="020B0400000000000000" pitchFamily="50" charset="-128"/>
                          <a:cs typeface="ＭＳ Ｐゴシック"/>
                        </a:rPr>
                        <a:t>ユーザー</a:t>
                      </a:r>
                      <a:endParaRPr sz="1600">
                        <a:solidFill>
                          <a:schemeClr val="tx1"/>
                        </a:solidFill>
                        <a:latin typeface="BIZ UDPゴシック" panose="020B0400000000000000" pitchFamily="50" charset="-128"/>
                        <a:ea typeface="BIZ UDPゴシック" panose="020B0400000000000000" pitchFamily="50" charset="-128"/>
                        <a:cs typeface="ＭＳ Ｐゴシック"/>
                      </a:endParaRPr>
                    </a:p>
                  </a:txBody>
                  <a:tcPr marL="0" marR="0" marT="62653" marB="0">
                    <a:solidFill>
                      <a:srgbClr val="3CC2CF"/>
                    </a:solidFill>
                  </a:tcPr>
                </a:tc>
                <a:tc>
                  <a:txBody>
                    <a:bodyPr/>
                    <a:lstStyle/>
                    <a:p>
                      <a:pPr marL="26670" algn="ctr">
                        <a:lnSpc>
                          <a:spcPct val="100000"/>
                        </a:lnSpc>
                        <a:spcBef>
                          <a:spcPts val="370"/>
                        </a:spcBef>
                      </a:pPr>
                      <a:r>
                        <a:rPr sz="1600" b="1" spc="-30" dirty="0">
                          <a:solidFill>
                            <a:schemeClr val="tx1"/>
                          </a:solidFill>
                          <a:latin typeface="BIZ UDPゴシック" panose="020B0400000000000000" pitchFamily="50" charset="-128"/>
                          <a:ea typeface="BIZ UDPゴシック" panose="020B0400000000000000" pitchFamily="50" charset="-128"/>
                          <a:cs typeface="ＭＳ Ｐゴシック"/>
                        </a:rPr>
                        <a:t>立地</a:t>
                      </a:r>
                      <a:endParaRPr sz="1600">
                        <a:solidFill>
                          <a:schemeClr val="tx1"/>
                        </a:solidFill>
                        <a:latin typeface="BIZ UDPゴシック" panose="020B0400000000000000" pitchFamily="50" charset="-128"/>
                        <a:ea typeface="BIZ UDPゴシック" panose="020B0400000000000000" pitchFamily="50" charset="-128"/>
                        <a:cs typeface="ＭＳ Ｐゴシック"/>
                      </a:endParaRPr>
                    </a:p>
                  </a:txBody>
                  <a:tcPr marL="0" marR="0" marT="62653" marB="0">
                    <a:solidFill>
                      <a:srgbClr val="3CC2CF"/>
                    </a:solidFill>
                  </a:tcPr>
                </a:tc>
                <a:tc>
                  <a:txBody>
                    <a:bodyPr/>
                    <a:lstStyle/>
                    <a:p>
                      <a:pPr marL="5715" algn="ctr">
                        <a:lnSpc>
                          <a:spcPct val="100000"/>
                        </a:lnSpc>
                        <a:spcBef>
                          <a:spcPts val="370"/>
                        </a:spcBef>
                      </a:pPr>
                      <a:r>
                        <a:rPr sz="1600" b="1" spc="-25" dirty="0">
                          <a:solidFill>
                            <a:schemeClr val="tx1"/>
                          </a:solidFill>
                          <a:latin typeface="BIZ UDPゴシック" panose="020B0400000000000000" pitchFamily="50" charset="-128"/>
                          <a:ea typeface="BIZ UDPゴシック" panose="020B0400000000000000" pitchFamily="50" charset="-128"/>
                          <a:cs typeface="ＭＳ Ｐゴシック"/>
                        </a:rPr>
                        <a:t>サイズ</a:t>
                      </a:r>
                      <a:endParaRPr sz="1600">
                        <a:solidFill>
                          <a:schemeClr val="tx1"/>
                        </a:solidFill>
                        <a:latin typeface="BIZ UDPゴシック" panose="020B0400000000000000" pitchFamily="50" charset="-128"/>
                        <a:ea typeface="BIZ UDPゴシック" panose="020B0400000000000000" pitchFamily="50" charset="-128"/>
                        <a:cs typeface="ＭＳ Ｐゴシック"/>
                      </a:endParaRPr>
                    </a:p>
                  </a:txBody>
                  <a:tcPr marL="0" marR="0" marT="62653" marB="0">
                    <a:solidFill>
                      <a:srgbClr val="3CC2CF"/>
                    </a:solidFill>
                  </a:tcPr>
                </a:tc>
                <a:tc>
                  <a:txBody>
                    <a:bodyPr/>
                    <a:lstStyle/>
                    <a:p>
                      <a:pPr marL="24765" algn="ctr">
                        <a:lnSpc>
                          <a:spcPct val="100000"/>
                        </a:lnSpc>
                        <a:spcBef>
                          <a:spcPts val="370"/>
                        </a:spcBef>
                      </a:pPr>
                      <a:r>
                        <a:rPr sz="1600" b="1" spc="-25" dirty="0">
                          <a:solidFill>
                            <a:schemeClr val="tx1"/>
                          </a:solidFill>
                          <a:latin typeface="BIZ UDPゴシック" panose="020B0400000000000000" pitchFamily="50" charset="-128"/>
                          <a:ea typeface="BIZ UDPゴシック" panose="020B0400000000000000" pitchFamily="50" charset="-128"/>
                          <a:cs typeface="ＭＳ Ｐゴシック"/>
                        </a:rPr>
                        <a:t>運転開始目標</a:t>
                      </a:r>
                      <a:endParaRPr sz="1600">
                        <a:solidFill>
                          <a:schemeClr val="tx1"/>
                        </a:solidFill>
                        <a:latin typeface="BIZ UDPゴシック" panose="020B0400000000000000" pitchFamily="50" charset="-128"/>
                        <a:ea typeface="BIZ UDPゴシック" panose="020B0400000000000000" pitchFamily="50" charset="-128"/>
                        <a:cs typeface="ＭＳ Ｐゴシック"/>
                      </a:endParaRPr>
                    </a:p>
                  </a:txBody>
                  <a:tcPr marL="0" marR="0" marT="62653" marB="0">
                    <a:lnR w="9525">
                      <a:solidFill>
                        <a:srgbClr val="38C1CE"/>
                      </a:solidFill>
                      <a:prstDash val="solid"/>
                    </a:lnR>
                    <a:solidFill>
                      <a:srgbClr val="3CC2CF"/>
                    </a:solidFill>
                  </a:tcPr>
                </a:tc>
                <a:extLst>
                  <a:ext uri="{0D108BD9-81ED-4DB2-BD59-A6C34878D82A}">
                    <a16:rowId xmlns:a16="http://schemas.microsoft.com/office/drawing/2014/main" val="10000"/>
                  </a:ext>
                </a:extLst>
              </a:tr>
              <a:tr h="382693">
                <a:tc rowSpan="3">
                  <a:txBody>
                    <a:bodyPr/>
                    <a:lstStyle/>
                    <a:p>
                      <a:pPr>
                        <a:lnSpc>
                          <a:spcPct val="100000"/>
                        </a:lnSpc>
                      </a:pPr>
                      <a:endParaRPr sz="1700" dirty="0">
                        <a:solidFill>
                          <a:schemeClr val="tx1"/>
                        </a:solidFill>
                        <a:latin typeface="BIZ UDPゴシック" panose="020B0400000000000000" pitchFamily="50" charset="-128"/>
                        <a:ea typeface="BIZ UDPゴシック" panose="020B0400000000000000" pitchFamily="50" charset="-128"/>
                        <a:cs typeface="Times New Roman"/>
                      </a:endParaRPr>
                    </a:p>
                    <a:p>
                      <a:pPr>
                        <a:lnSpc>
                          <a:spcPct val="100000"/>
                        </a:lnSpc>
                        <a:spcBef>
                          <a:spcPts val="40"/>
                        </a:spcBef>
                      </a:pPr>
                      <a:endParaRPr sz="1300" dirty="0">
                        <a:solidFill>
                          <a:schemeClr val="tx1"/>
                        </a:solidFill>
                        <a:latin typeface="BIZ UDPゴシック" panose="020B0400000000000000" pitchFamily="50" charset="-128"/>
                        <a:ea typeface="BIZ UDPゴシック" panose="020B0400000000000000" pitchFamily="50" charset="-128"/>
                        <a:cs typeface="Times New Roman"/>
                      </a:endParaRPr>
                    </a:p>
                    <a:p>
                      <a:pPr marL="90805">
                        <a:lnSpc>
                          <a:spcPct val="100000"/>
                        </a:lnSpc>
                      </a:pPr>
                      <a:r>
                        <a:rPr sz="1600" spc="-10" dirty="0">
                          <a:solidFill>
                            <a:schemeClr val="tx1"/>
                          </a:solidFill>
                          <a:latin typeface="BIZ UDPゴシック" panose="020B0400000000000000" pitchFamily="50" charset="-128"/>
                          <a:ea typeface="BIZ UDPゴシック" panose="020B0400000000000000" pitchFamily="50" charset="-128"/>
                          <a:cs typeface="Arial"/>
                        </a:rPr>
                        <a:t>NuScale</a:t>
                      </a:r>
                      <a:endParaRPr sz="1600" dirty="0">
                        <a:solidFill>
                          <a:schemeClr val="tx1"/>
                        </a:solidFill>
                        <a:latin typeface="BIZ UDPゴシック" panose="020B0400000000000000" pitchFamily="50" charset="-128"/>
                        <a:ea typeface="BIZ UDPゴシック" panose="020B0400000000000000" pitchFamily="50" charset="-128"/>
                        <a:cs typeface="Arial"/>
                      </a:endParaRPr>
                    </a:p>
                  </a:txBody>
                  <a:tcPr marL="0" marR="0" marT="0" marB="0">
                    <a:lnL w="9525">
                      <a:solidFill>
                        <a:srgbClr val="38C1CE"/>
                      </a:solidFill>
                      <a:prstDash val="solid"/>
                    </a:lnL>
                    <a:lnB w="9525">
                      <a:solidFill>
                        <a:srgbClr val="38C1CE"/>
                      </a:solidFill>
                      <a:prstDash val="solid"/>
                    </a:lnB>
                    <a:solidFill>
                      <a:srgbClr val="FCFCFC"/>
                    </a:solidFill>
                  </a:tcPr>
                </a:tc>
                <a:tc>
                  <a:txBody>
                    <a:bodyPr/>
                    <a:lstStyle/>
                    <a:p>
                      <a:pPr marL="46990" algn="ctr">
                        <a:lnSpc>
                          <a:spcPct val="100000"/>
                        </a:lnSpc>
                        <a:spcBef>
                          <a:spcPts val="355"/>
                        </a:spcBef>
                      </a:pPr>
                      <a:r>
                        <a:rPr sz="1600" spc="-10" dirty="0">
                          <a:solidFill>
                            <a:schemeClr val="tx1"/>
                          </a:solidFill>
                          <a:latin typeface="BIZ UDPゴシック" panose="020B0400000000000000" pitchFamily="50" charset="-128"/>
                          <a:ea typeface="BIZ UDPゴシック" panose="020B0400000000000000" pitchFamily="50" charset="-128"/>
                          <a:cs typeface="Arial"/>
                        </a:rPr>
                        <a:t>UAMPS</a:t>
                      </a:r>
                      <a:endParaRPr sz="1600" dirty="0">
                        <a:solidFill>
                          <a:schemeClr val="tx1"/>
                        </a:solidFill>
                        <a:latin typeface="BIZ UDPゴシック" panose="020B0400000000000000" pitchFamily="50" charset="-128"/>
                        <a:ea typeface="BIZ UDPゴシック" panose="020B0400000000000000" pitchFamily="50" charset="-128"/>
                        <a:cs typeface="Arial"/>
                      </a:endParaRPr>
                    </a:p>
                  </a:txBody>
                  <a:tcPr marL="0" marR="0" marT="60113" marB="0">
                    <a:lnB w="9525">
                      <a:solidFill>
                        <a:srgbClr val="38C1CE"/>
                      </a:solidFill>
                      <a:prstDash val="solid"/>
                    </a:lnB>
                    <a:solidFill>
                      <a:srgbClr val="FCFCFC"/>
                    </a:solidFill>
                  </a:tcPr>
                </a:tc>
                <a:tc>
                  <a:txBody>
                    <a:bodyPr/>
                    <a:lstStyle/>
                    <a:p>
                      <a:pPr marL="26034" algn="ctr">
                        <a:lnSpc>
                          <a:spcPct val="100000"/>
                        </a:lnSpc>
                        <a:spcBef>
                          <a:spcPts val="370"/>
                        </a:spcBef>
                      </a:pPr>
                      <a:r>
                        <a:rPr sz="1600" spc="-15" dirty="0">
                          <a:solidFill>
                            <a:schemeClr val="tx1"/>
                          </a:solidFill>
                          <a:latin typeface="BIZ UDPゴシック" panose="020B0400000000000000" pitchFamily="50" charset="-128"/>
                          <a:ea typeface="BIZ UDPゴシック" panose="020B0400000000000000" pitchFamily="50" charset="-128"/>
                          <a:cs typeface="ＭＳ Ｐゴシック"/>
                        </a:rPr>
                        <a:t>米国 アイダホ州</a:t>
                      </a:r>
                      <a:endParaRPr sz="1600">
                        <a:solidFill>
                          <a:schemeClr val="tx1"/>
                        </a:solidFill>
                        <a:latin typeface="BIZ UDPゴシック" panose="020B0400000000000000" pitchFamily="50" charset="-128"/>
                        <a:ea typeface="BIZ UDPゴシック" panose="020B0400000000000000" pitchFamily="50" charset="-128"/>
                        <a:cs typeface="ＭＳ Ｐゴシック"/>
                      </a:endParaRPr>
                    </a:p>
                  </a:txBody>
                  <a:tcPr marL="0" marR="0" marT="62653" marB="0">
                    <a:lnB w="9525">
                      <a:solidFill>
                        <a:srgbClr val="38C1CE"/>
                      </a:solidFill>
                      <a:prstDash val="solid"/>
                    </a:lnB>
                    <a:solidFill>
                      <a:srgbClr val="FCFCFC"/>
                    </a:solidFill>
                  </a:tcPr>
                </a:tc>
                <a:tc>
                  <a:txBody>
                    <a:bodyPr/>
                    <a:lstStyle/>
                    <a:p>
                      <a:pPr marL="524510">
                        <a:lnSpc>
                          <a:spcPct val="100000"/>
                        </a:lnSpc>
                        <a:spcBef>
                          <a:spcPts val="355"/>
                        </a:spcBef>
                      </a:pPr>
                      <a:r>
                        <a:rPr sz="1600" dirty="0">
                          <a:solidFill>
                            <a:schemeClr val="tx1"/>
                          </a:solidFill>
                          <a:latin typeface="BIZ UDPゴシック" panose="020B0400000000000000" pitchFamily="50" charset="-128"/>
                          <a:ea typeface="BIZ UDPゴシック" panose="020B0400000000000000" pitchFamily="50" charset="-128"/>
                          <a:cs typeface="Arial"/>
                        </a:rPr>
                        <a:t>6</a:t>
                      </a:r>
                      <a:r>
                        <a:rPr sz="1600" spc="-15" dirty="0">
                          <a:solidFill>
                            <a:schemeClr val="tx1"/>
                          </a:solidFill>
                          <a:latin typeface="BIZ UDPゴシック" panose="020B0400000000000000" pitchFamily="50" charset="-128"/>
                          <a:ea typeface="BIZ UDPゴシック" panose="020B0400000000000000" pitchFamily="50" charset="-128"/>
                          <a:cs typeface="Arial"/>
                        </a:rPr>
                        <a:t> </a:t>
                      </a:r>
                      <a:r>
                        <a:rPr sz="1600" dirty="0">
                          <a:solidFill>
                            <a:schemeClr val="tx1"/>
                          </a:solidFill>
                          <a:latin typeface="BIZ UDPゴシック" panose="020B0400000000000000" pitchFamily="50" charset="-128"/>
                          <a:ea typeface="BIZ UDPゴシック" panose="020B0400000000000000" pitchFamily="50" charset="-128"/>
                          <a:cs typeface="Arial"/>
                        </a:rPr>
                        <a:t>@</a:t>
                      </a:r>
                      <a:r>
                        <a:rPr sz="1600" spc="-5" dirty="0">
                          <a:solidFill>
                            <a:schemeClr val="tx1"/>
                          </a:solidFill>
                          <a:latin typeface="BIZ UDPゴシック" panose="020B0400000000000000" pitchFamily="50" charset="-128"/>
                          <a:ea typeface="BIZ UDPゴシック" panose="020B0400000000000000" pitchFamily="50" charset="-128"/>
                          <a:cs typeface="Arial"/>
                        </a:rPr>
                        <a:t> </a:t>
                      </a:r>
                      <a:r>
                        <a:rPr sz="1600" spc="-20" dirty="0">
                          <a:solidFill>
                            <a:schemeClr val="tx1"/>
                          </a:solidFill>
                          <a:latin typeface="BIZ UDPゴシック" panose="020B0400000000000000" pitchFamily="50" charset="-128"/>
                          <a:ea typeface="BIZ UDPゴシック" panose="020B0400000000000000" pitchFamily="50" charset="-128"/>
                          <a:cs typeface="Arial"/>
                        </a:rPr>
                        <a:t>77MW</a:t>
                      </a:r>
                      <a:endParaRPr sz="1600">
                        <a:solidFill>
                          <a:schemeClr val="tx1"/>
                        </a:solidFill>
                        <a:latin typeface="BIZ UDPゴシック" panose="020B0400000000000000" pitchFamily="50" charset="-128"/>
                        <a:ea typeface="BIZ UDPゴシック" panose="020B0400000000000000" pitchFamily="50" charset="-128"/>
                        <a:cs typeface="Arial"/>
                      </a:endParaRPr>
                    </a:p>
                  </a:txBody>
                  <a:tcPr marL="0" marR="0" marT="60113" marB="0">
                    <a:lnB w="9525">
                      <a:solidFill>
                        <a:srgbClr val="38C1CE"/>
                      </a:solidFill>
                      <a:prstDash val="solid"/>
                    </a:lnB>
                    <a:solidFill>
                      <a:srgbClr val="FCFCFC"/>
                    </a:solidFill>
                  </a:tcPr>
                </a:tc>
                <a:tc>
                  <a:txBody>
                    <a:bodyPr/>
                    <a:lstStyle/>
                    <a:p>
                      <a:pPr marL="23495" algn="ctr">
                        <a:lnSpc>
                          <a:spcPct val="100000"/>
                        </a:lnSpc>
                        <a:spcBef>
                          <a:spcPts val="370"/>
                        </a:spcBef>
                      </a:pPr>
                      <a:r>
                        <a:rPr sz="1600" dirty="0">
                          <a:solidFill>
                            <a:schemeClr val="tx1"/>
                          </a:solidFill>
                          <a:latin typeface="BIZ UDPゴシック" panose="020B0400000000000000" pitchFamily="50" charset="-128"/>
                          <a:ea typeface="BIZ UDPゴシック" panose="020B0400000000000000" pitchFamily="50" charset="-128"/>
                          <a:cs typeface="Arial"/>
                        </a:rPr>
                        <a:t>2029</a:t>
                      </a:r>
                      <a:r>
                        <a:rPr sz="1600" spc="-50" dirty="0">
                          <a:solidFill>
                            <a:schemeClr val="tx1"/>
                          </a:solidFill>
                          <a:latin typeface="BIZ UDPゴシック" panose="020B0400000000000000" pitchFamily="50" charset="-128"/>
                          <a:ea typeface="BIZ UDPゴシック" panose="020B0400000000000000" pitchFamily="50" charset="-128"/>
                          <a:cs typeface="ＭＳ Ｐゴシック"/>
                        </a:rPr>
                        <a:t>年</a:t>
                      </a:r>
                      <a:endParaRPr sz="1600">
                        <a:solidFill>
                          <a:schemeClr val="tx1"/>
                        </a:solidFill>
                        <a:latin typeface="BIZ UDPゴシック" panose="020B0400000000000000" pitchFamily="50" charset="-128"/>
                        <a:ea typeface="BIZ UDPゴシック" panose="020B0400000000000000" pitchFamily="50" charset="-128"/>
                        <a:cs typeface="ＭＳ Ｐゴシック"/>
                      </a:endParaRPr>
                    </a:p>
                  </a:txBody>
                  <a:tcPr marL="0" marR="0" marT="62653" marB="0">
                    <a:lnR w="9525">
                      <a:solidFill>
                        <a:srgbClr val="38C1CE"/>
                      </a:solidFill>
                      <a:prstDash val="solid"/>
                    </a:lnR>
                    <a:lnB w="9525">
                      <a:solidFill>
                        <a:srgbClr val="38C1CE"/>
                      </a:solidFill>
                      <a:prstDash val="solid"/>
                    </a:lnB>
                    <a:solidFill>
                      <a:srgbClr val="FCFCFC"/>
                    </a:solidFill>
                  </a:tcPr>
                </a:tc>
                <a:extLst>
                  <a:ext uri="{0D108BD9-81ED-4DB2-BD59-A6C34878D82A}">
                    <a16:rowId xmlns:a16="http://schemas.microsoft.com/office/drawing/2014/main" val="10001"/>
                  </a:ext>
                </a:extLst>
              </a:tr>
              <a:tr h="423333">
                <a:tc vMerge="1">
                  <a:txBody>
                    <a:bodyPr/>
                    <a:lstStyle/>
                    <a:p>
                      <a:endParaRPr/>
                    </a:p>
                  </a:txBody>
                  <a:tcPr marL="0" marR="0" marT="0" marB="0">
                    <a:lnL w="9525">
                      <a:solidFill>
                        <a:srgbClr val="38C1CE"/>
                      </a:solidFill>
                      <a:prstDash val="solid"/>
                    </a:lnL>
                    <a:lnB w="9525">
                      <a:solidFill>
                        <a:srgbClr val="38C1CE"/>
                      </a:solidFill>
                      <a:prstDash val="solid"/>
                    </a:lnB>
                    <a:solidFill>
                      <a:srgbClr val="FCFCFC"/>
                    </a:solidFill>
                  </a:tcPr>
                </a:tc>
                <a:tc>
                  <a:txBody>
                    <a:bodyPr/>
                    <a:lstStyle/>
                    <a:p>
                      <a:pPr marL="47625" algn="ctr">
                        <a:lnSpc>
                          <a:spcPct val="100000"/>
                        </a:lnSpc>
                        <a:spcBef>
                          <a:spcPts val="495"/>
                        </a:spcBef>
                      </a:pPr>
                      <a:r>
                        <a:rPr sz="1600" dirty="0">
                          <a:solidFill>
                            <a:schemeClr val="tx1"/>
                          </a:solidFill>
                          <a:latin typeface="BIZ UDPゴシック" panose="020B0400000000000000" pitchFamily="50" charset="-128"/>
                          <a:ea typeface="BIZ UDPゴシック" panose="020B0400000000000000" pitchFamily="50" charset="-128"/>
                          <a:cs typeface="Arial"/>
                        </a:rPr>
                        <a:t>KGHM</a:t>
                      </a:r>
                      <a:r>
                        <a:rPr sz="1600" spc="-15" dirty="0">
                          <a:solidFill>
                            <a:schemeClr val="tx1"/>
                          </a:solidFill>
                          <a:latin typeface="BIZ UDPゴシック" panose="020B0400000000000000" pitchFamily="50" charset="-128"/>
                          <a:ea typeface="BIZ UDPゴシック" panose="020B0400000000000000" pitchFamily="50" charset="-128"/>
                          <a:cs typeface="Arial"/>
                        </a:rPr>
                        <a:t> </a:t>
                      </a:r>
                      <a:r>
                        <a:rPr sz="1600" dirty="0">
                          <a:solidFill>
                            <a:schemeClr val="tx1"/>
                          </a:solidFill>
                          <a:latin typeface="BIZ UDPゴシック" panose="020B0400000000000000" pitchFamily="50" charset="-128"/>
                          <a:ea typeface="BIZ UDPゴシック" panose="020B0400000000000000" pitchFamily="50" charset="-128"/>
                          <a:cs typeface="Arial"/>
                        </a:rPr>
                        <a:t>Polska</a:t>
                      </a:r>
                      <a:r>
                        <a:rPr sz="1600" spc="-25" dirty="0">
                          <a:solidFill>
                            <a:schemeClr val="tx1"/>
                          </a:solidFill>
                          <a:latin typeface="BIZ UDPゴシック" panose="020B0400000000000000" pitchFamily="50" charset="-128"/>
                          <a:ea typeface="BIZ UDPゴシック" panose="020B0400000000000000" pitchFamily="50" charset="-128"/>
                          <a:cs typeface="Arial"/>
                        </a:rPr>
                        <a:t> </a:t>
                      </a:r>
                      <a:r>
                        <a:rPr sz="1600" spc="-10" dirty="0">
                          <a:solidFill>
                            <a:schemeClr val="tx1"/>
                          </a:solidFill>
                          <a:latin typeface="BIZ UDPゴシック" panose="020B0400000000000000" pitchFamily="50" charset="-128"/>
                          <a:ea typeface="BIZ UDPゴシック" panose="020B0400000000000000" pitchFamily="50" charset="-128"/>
                          <a:cs typeface="Arial"/>
                        </a:rPr>
                        <a:t>Miedz</a:t>
                      </a:r>
                      <a:endParaRPr sz="1600">
                        <a:solidFill>
                          <a:schemeClr val="tx1"/>
                        </a:solidFill>
                        <a:latin typeface="BIZ UDPゴシック" panose="020B0400000000000000" pitchFamily="50" charset="-128"/>
                        <a:ea typeface="BIZ UDPゴシック" panose="020B0400000000000000" pitchFamily="50" charset="-128"/>
                        <a:cs typeface="Arial"/>
                      </a:endParaRPr>
                    </a:p>
                  </a:txBody>
                  <a:tcPr marL="0" marR="0" marT="83820" marB="0">
                    <a:lnT w="9525">
                      <a:solidFill>
                        <a:srgbClr val="38C1CE"/>
                      </a:solidFill>
                      <a:prstDash val="solid"/>
                    </a:lnT>
                    <a:lnB w="9525">
                      <a:solidFill>
                        <a:srgbClr val="38C1CE"/>
                      </a:solidFill>
                      <a:prstDash val="solid"/>
                    </a:lnB>
                    <a:solidFill>
                      <a:srgbClr val="FCFCFC"/>
                    </a:solidFill>
                  </a:tcPr>
                </a:tc>
                <a:tc>
                  <a:txBody>
                    <a:bodyPr/>
                    <a:lstStyle/>
                    <a:p>
                      <a:pPr marL="27305" algn="ctr">
                        <a:lnSpc>
                          <a:spcPct val="100000"/>
                        </a:lnSpc>
                        <a:spcBef>
                          <a:spcPts val="505"/>
                        </a:spcBef>
                      </a:pPr>
                      <a:r>
                        <a:rPr sz="1600" spc="-20" dirty="0">
                          <a:solidFill>
                            <a:schemeClr val="tx1"/>
                          </a:solidFill>
                          <a:latin typeface="BIZ UDPゴシック" panose="020B0400000000000000" pitchFamily="50" charset="-128"/>
                          <a:ea typeface="BIZ UDPゴシック" panose="020B0400000000000000" pitchFamily="50" charset="-128"/>
                          <a:cs typeface="ＭＳ Ｐゴシック"/>
                        </a:rPr>
                        <a:t>ポーランド</a:t>
                      </a:r>
                      <a:endParaRPr sz="1600" dirty="0">
                        <a:solidFill>
                          <a:schemeClr val="tx1"/>
                        </a:solidFill>
                        <a:latin typeface="BIZ UDPゴシック" panose="020B0400000000000000" pitchFamily="50" charset="-128"/>
                        <a:ea typeface="BIZ UDPゴシック" panose="020B0400000000000000" pitchFamily="50" charset="-128"/>
                        <a:cs typeface="ＭＳ Ｐゴシック"/>
                      </a:endParaRPr>
                    </a:p>
                  </a:txBody>
                  <a:tcPr marL="0" marR="0" marT="85513" marB="0">
                    <a:lnT w="9525">
                      <a:solidFill>
                        <a:srgbClr val="38C1CE"/>
                      </a:solidFill>
                      <a:prstDash val="solid"/>
                    </a:lnT>
                    <a:lnB w="9525">
                      <a:solidFill>
                        <a:srgbClr val="38C1CE"/>
                      </a:solidFill>
                      <a:prstDash val="solid"/>
                    </a:lnB>
                    <a:solidFill>
                      <a:srgbClr val="FCFCFC"/>
                    </a:solidFill>
                  </a:tcPr>
                </a:tc>
                <a:tc>
                  <a:txBody>
                    <a:bodyPr/>
                    <a:lstStyle/>
                    <a:p>
                      <a:pPr marL="524510">
                        <a:lnSpc>
                          <a:spcPct val="100000"/>
                        </a:lnSpc>
                        <a:spcBef>
                          <a:spcPts val="495"/>
                        </a:spcBef>
                      </a:pPr>
                      <a:r>
                        <a:rPr sz="1600" dirty="0">
                          <a:solidFill>
                            <a:schemeClr val="tx1"/>
                          </a:solidFill>
                          <a:latin typeface="BIZ UDPゴシック" panose="020B0400000000000000" pitchFamily="50" charset="-128"/>
                          <a:ea typeface="BIZ UDPゴシック" panose="020B0400000000000000" pitchFamily="50" charset="-128"/>
                          <a:cs typeface="Arial"/>
                        </a:rPr>
                        <a:t>6</a:t>
                      </a:r>
                      <a:r>
                        <a:rPr sz="1600" spc="-15" dirty="0">
                          <a:solidFill>
                            <a:schemeClr val="tx1"/>
                          </a:solidFill>
                          <a:latin typeface="BIZ UDPゴシック" panose="020B0400000000000000" pitchFamily="50" charset="-128"/>
                          <a:ea typeface="BIZ UDPゴシック" panose="020B0400000000000000" pitchFamily="50" charset="-128"/>
                          <a:cs typeface="Arial"/>
                        </a:rPr>
                        <a:t> </a:t>
                      </a:r>
                      <a:r>
                        <a:rPr sz="1600" dirty="0">
                          <a:solidFill>
                            <a:schemeClr val="tx1"/>
                          </a:solidFill>
                          <a:latin typeface="BIZ UDPゴシック" panose="020B0400000000000000" pitchFamily="50" charset="-128"/>
                          <a:ea typeface="BIZ UDPゴシック" panose="020B0400000000000000" pitchFamily="50" charset="-128"/>
                          <a:cs typeface="Arial"/>
                        </a:rPr>
                        <a:t>@</a:t>
                      </a:r>
                      <a:r>
                        <a:rPr sz="1600" spc="-5" dirty="0">
                          <a:solidFill>
                            <a:schemeClr val="tx1"/>
                          </a:solidFill>
                          <a:latin typeface="BIZ UDPゴシック" panose="020B0400000000000000" pitchFamily="50" charset="-128"/>
                          <a:ea typeface="BIZ UDPゴシック" panose="020B0400000000000000" pitchFamily="50" charset="-128"/>
                          <a:cs typeface="Arial"/>
                        </a:rPr>
                        <a:t> </a:t>
                      </a:r>
                      <a:r>
                        <a:rPr sz="1600" spc="-20" dirty="0">
                          <a:solidFill>
                            <a:schemeClr val="tx1"/>
                          </a:solidFill>
                          <a:latin typeface="BIZ UDPゴシック" panose="020B0400000000000000" pitchFamily="50" charset="-128"/>
                          <a:ea typeface="BIZ UDPゴシック" panose="020B0400000000000000" pitchFamily="50" charset="-128"/>
                          <a:cs typeface="Arial"/>
                        </a:rPr>
                        <a:t>77MW</a:t>
                      </a:r>
                      <a:endParaRPr sz="1600">
                        <a:solidFill>
                          <a:schemeClr val="tx1"/>
                        </a:solidFill>
                        <a:latin typeface="BIZ UDPゴシック" panose="020B0400000000000000" pitchFamily="50" charset="-128"/>
                        <a:ea typeface="BIZ UDPゴシック" panose="020B0400000000000000" pitchFamily="50" charset="-128"/>
                        <a:cs typeface="Arial"/>
                      </a:endParaRPr>
                    </a:p>
                  </a:txBody>
                  <a:tcPr marL="0" marR="0" marT="83820" marB="0">
                    <a:lnT w="9525">
                      <a:solidFill>
                        <a:srgbClr val="38C1CE"/>
                      </a:solidFill>
                      <a:prstDash val="solid"/>
                    </a:lnT>
                    <a:lnB w="9525">
                      <a:solidFill>
                        <a:srgbClr val="38C1CE"/>
                      </a:solidFill>
                      <a:prstDash val="solid"/>
                    </a:lnB>
                    <a:solidFill>
                      <a:srgbClr val="FCFCFC"/>
                    </a:solidFill>
                  </a:tcPr>
                </a:tc>
                <a:tc>
                  <a:txBody>
                    <a:bodyPr/>
                    <a:lstStyle/>
                    <a:p>
                      <a:pPr marL="23495" algn="ctr">
                        <a:lnSpc>
                          <a:spcPct val="100000"/>
                        </a:lnSpc>
                        <a:spcBef>
                          <a:spcPts val="505"/>
                        </a:spcBef>
                      </a:pPr>
                      <a:r>
                        <a:rPr sz="1600" dirty="0">
                          <a:solidFill>
                            <a:schemeClr val="tx1"/>
                          </a:solidFill>
                          <a:latin typeface="BIZ UDPゴシック" panose="020B0400000000000000" pitchFamily="50" charset="-128"/>
                          <a:ea typeface="BIZ UDPゴシック" panose="020B0400000000000000" pitchFamily="50" charset="-128"/>
                          <a:cs typeface="Arial"/>
                        </a:rPr>
                        <a:t>2029</a:t>
                      </a:r>
                      <a:r>
                        <a:rPr sz="1600" spc="-50" dirty="0">
                          <a:solidFill>
                            <a:schemeClr val="tx1"/>
                          </a:solidFill>
                          <a:latin typeface="BIZ UDPゴシック" panose="020B0400000000000000" pitchFamily="50" charset="-128"/>
                          <a:ea typeface="BIZ UDPゴシック" panose="020B0400000000000000" pitchFamily="50" charset="-128"/>
                          <a:cs typeface="ＭＳ Ｐゴシック"/>
                        </a:rPr>
                        <a:t>年</a:t>
                      </a:r>
                      <a:endParaRPr sz="1600">
                        <a:solidFill>
                          <a:schemeClr val="tx1"/>
                        </a:solidFill>
                        <a:latin typeface="BIZ UDPゴシック" panose="020B0400000000000000" pitchFamily="50" charset="-128"/>
                        <a:ea typeface="BIZ UDPゴシック" panose="020B0400000000000000" pitchFamily="50" charset="-128"/>
                        <a:cs typeface="ＭＳ Ｐゴシック"/>
                      </a:endParaRPr>
                    </a:p>
                  </a:txBody>
                  <a:tcPr marL="0" marR="0" marT="85513" marB="0">
                    <a:lnR w="9525">
                      <a:solidFill>
                        <a:srgbClr val="38C1CE"/>
                      </a:solidFill>
                      <a:prstDash val="solid"/>
                    </a:lnR>
                    <a:lnT w="9525">
                      <a:solidFill>
                        <a:srgbClr val="38C1CE"/>
                      </a:solidFill>
                      <a:prstDash val="solid"/>
                    </a:lnT>
                    <a:lnB w="9525">
                      <a:solidFill>
                        <a:srgbClr val="38C1CE"/>
                      </a:solidFill>
                      <a:prstDash val="solid"/>
                    </a:lnB>
                    <a:solidFill>
                      <a:srgbClr val="FCFCFC"/>
                    </a:solidFill>
                  </a:tcPr>
                </a:tc>
                <a:extLst>
                  <a:ext uri="{0D108BD9-81ED-4DB2-BD59-A6C34878D82A}">
                    <a16:rowId xmlns:a16="http://schemas.microsoft.com/office/drawing/2014/main" val="10002"/>
                  </a:ext>
                </a:extLst>
              </a:tr>
              <a:tr h="364913">
                <a:tc vMerge="1">
                  <a:txBody>
                    <a:bodyPr/>
                    <a:lstStyle/>
                    <a:p>
                      <a:endParaRPr/>
                    </a:p>
                  </a:txBody>
                  <a:tcPr marL="0" marR="0" marT="0" marB="0">
                    <a:lnL w="9525">
                      <a:solidFill>
                        <a:srgbClr val="38C1CE"/>
                      </a:solidFill>
                      <a:prstDash val="solid"/>
                    </a:lnL>
                    <a:lnB w="9525">
                      <a:solidFill>
                        <a:srgbClr val="38C1CE"/>
                      </a:solidFill>
                      <a:prstDash val="solid"/>
                    </a:lnB>
                    <a:solidFill>
                      <a:srgbClr val="FCFCFC"/>
                    </a:solidFill>
                  </a:tcPr>
                </a:tc>
                <a:tc>
                  <a:txBody>
                    <a:bodyPr/>
                    <a:lstStyle/>
                    <a:p>
                      <a:pPr marL="44450" algn="ctr">
                        <a:lnSpc>
                          <a:spcPct val="100000"/>
                        </a:lnSpc>
                        <a:spcBef>
                          <a:spcPts val="325"/>
                        </a:spcBef>
                      </a:pPr>
                      <a:r>
                        <a:rPr sz="1600" spc="-10" dirty="0">
                          <a:solidFill>
                            <a:schemeClr val="tx1"/>
                          </a:solidFill>
                          <a:latin typeface="BIZ UDPゴシック" panose="020B0400000000000000" pitchFamily="50" charset="-128"/>
                          <a:ea typeface="BIZ UDPゴシック" panose="020B0400000000000000" pitchFamily="50" charset="-128"/>
                          <a:cs typeface="Arial"/>
                        </a:rPr>
                        <a:t>Nuclearelectrica</a:t>
                      </a:r>
                      <a:endParaRPr sz="1600">
                        <a:solidFill>
                          <a:schemeClr val="tx1"/>
                        </a:solidFill>
                        <a:latin typeface="BIZ UDPゴシック" panose="020B0400000000000000" pitchFamily="50" charset="-128"/>
                        <a:ea typeface="BIZ UDPゴシック" panose="020B0400000000000000" pitchFamily="50" charset="-128"/>
                        <a:cs typeface="Arial"/>
                      </a:endParaRPr>
                    </a:p>
                  </a:txBody>
                  <a:tcPr marL="0" marR="0" marT="55033" marB="0">
                    <a:lnT w="9525">
                      <a:solidFill>
                        <a:srgbClr val="38C1CE"/>
                      </a:solidFill>
                      <a:prstDash val="solid"/>
                    </a:lnT>
                    <a:lnB w="9525">
                      <a:solidFill>
                        <a:srgbClr val="38C1CE"/>
                      </a:solidFill>
                      <a:prstDash val="solid"/>
                    </a:lnB>
                    <a:solidFill>
                      <a:srgbClr val="FCFCFC"/>
                    </a:solidFill>
                  </a:tcPr>
                </a:tc>
                <a:tc>
                  <a:txBody>
                    <a:bodyPr/>
                    <a:lstStyle/>
                    <a:p>
                      <a:pPr marL="27940" algn="ctr">
                        <a:lnSpc>
                          <a:spcPct val="100000"/>
                        </a:lnSpc>
                        <a:spcBef>
                          <a:spcPts val="335"/>
                        </a:spcBef>
                      </a:pPr>
                      <a:r>
                        <a:rPr sz="1600" spc="-20" dirty="0">
                          <a:solidFill>
                            <a:schemeClr val="tx1"/>
                          </a:solidFill>
                          <a:latin typeface="BIZ UDPゴシック" panose="020B0400000000000000" pitchFamily="50" charset="-128"/>
                          <a:ea typeface="BIZ UDPゴシック" panose="020B0400000000000000" pitchFamily="50" charset="-128"/>
                          <a:cs typeface="ＭＳ Ｐゴシック"/>
                        </a:rPr>
                        <a:t>ルーマニア</a:t>
                      </a:r>
                      <a:endParaRPr sz="1600" dirty="0">
                        <a:solidFill>
                          <a:schemeClr val="tx1"/>
                        </a:solidFill>
                        <a:latin typeface="BIZ UDPゴシック" panose="020B0400000000000000" pitchFamily="50" charset="-128"/>
                        <a:ea typeface="BIZ UDPゴシック" panose="020B0400000000000000" pitchFamily="50" charset="-128"/>
                        <a:cs typeface="ＭＳ Ｐゴシック"/>
                      </a:endParaRPr>
                    </a:p>
                  </a:txBody>
                  <a:tcPr marL="0" marR="0" marT="56727" marB="0">
                    <a:lnT w="9525">
                      <a:solidFill>
                        <a:srgbClr val="38C1CE"/>
                      </a:solidFill>
                      <a:prstDash val="solid"/>
                    </a:lnT>
                    <a:lnB w="9525">
                      <a:solidFill>
                        <a:srgbClr val="38C1CE"/>
                      </a:solidFill>
                      <a:prstDash val="solid"/>
                    </a:lnB>
                    <a:solidFill>
                      <a:srgbClr val="FCFCFC"/>
                    </a:solidFill>
                  </a:tcPr>
                </a:tc>
                <a:tc>
                  <a:txBody>
                    <a:bodyPr/>
                    <a:lstStyle/>
                    <a:p>
                      <a:pPr marL="524510">
                        <a:lnSpc>
                          <a:spcPct val="100000"/>
                        </a:lnSpc>
                        <a:spcBef>
                          <a:spcPts val="325"/>
                        </a:spcBef>
                      </a:pPr>
                      <a:r>
                        <a:rPr sz="1600" dirty="0">
                          <a:solidFill>
                            <a:schemeClr val="tx1"/>
                          </a:solidFill>
                          <a:latin typeface="BIZ UDPゴシック" panose="020B0400000000000000" pitchFamily="50" charset="-128"/>
                          <a:ea typeface="BIZ UDPゴシック" panose="020B0400000000000000" pitchFamily="50" charset="-128"/>
                          <a:cs typeface="Arial"/>
                        </a:rPr>
                        <a:t>6</a:t>
                      </a:r>
                      <a:r>
                        <a:rPr sz="1600" spc="-15" dirty="0">
                          <a:solidFill>
                            <a:schemeClr val="tx1"/>
                          </a:solidFill>
                          <a:latin typeface="BIZ UDPゴシック" panose="020B0400000000000000" pitchFamily="50" charset="-128"/>
                          <a:ea typeface="BIZ UDPゴシック" panose="020B0400000000000000" pitchFamily="50" charset="-128"/>
                          <a:cs typeface="Arial"/>
                        </a:rPr>
                        <a:t> </a:t>
                      </a:r>
                      <a:r>
                        <a:rPr sz="1600" dirty="0">
                          <a:solidFill>
                            <a:schemeClr val="tx1"/>
                          </a:solidFill>
                          <a:latin typeface="BIZ UDPゴシック" panose="020B0400000000000000" pitchFamily="50" charset="-128"/>
                          <a:ea typeface="BIZ UDPゴシック" panose="020B0400000000000000" pitchFamily="50" charset="-128"/>
                          <a:cs typeface="Arial"/>
                        </a:rPr>
                        <a:t>@</a:t>
                      </a:r>
                      <a:r>
                        <a:rPr sz="1600" spc="-5" dirty="0">
                          <a:solidFill>
                            <a:schemeClr val="tx1"/>
                          </a:solidFill>
                          <a:latin typeface="BIZ UDPゴシック" panose="020B0400000000000000" pitchFamily="50" charset="-128"/>
                          <a:ea typeface="BIZ UDPゴシック" panose="020B0400000000000000" pitchFamily="50" charset="-128"/>
                          <a:cs typeface="Arial"/>
                        </a:rPr>
                        <a:t> </a:t>
                      </a:r>
                      <a:r>
                        <a:rPr sz="1600" spc="-20" dirty="0">
                          <a:solidFill>
                            <a:schemeClr val="tx1"/>
                          </a:solidFill>
                          <a:latin typeface="BIZ UDPゴシック" panose="020B0400000000000000" pitchFamily="50" charset="-128"/>
                          <a:ea typeface="BIZ UDPゴシック" panose="020B0400000000000000" pitchFamily="50" charset="-128"/>
                          <a:cs typeface="Arial"/>
                        </a:rPr>
                        <a:t>77MW</a:t>
                      </a:r>
                      <a:endParaRPr sz="1600">
                        <a:solidFill>
                          <a:schemeClr val="tx1"/>
                        </a:solidFill>
                        <a:latin typeface="BIZ UDPゴシック" panose="020B0400000000000000" pitchFamily="50" charset="-128"/>
                        <a:ea typeface="BIZ UDPゴシック" panose="020B0400000000000000" pitchFamily="50" charset="-128"/>
                        <a:cs typeface="Arial"/>
                      </a:endParaRPr>
                    </a:p>
                  </a:txBody>
                  <a:tcPr marL="0" marR="0" marT="55033" marB="0">
                    <a:lnT w="9525">
                      <a:solidFill>
                        <a:srgbClr val="38C1CE"/>
                      </a:solidFill>
                      <a:prstDash val="solid"/>
                    </a:lnT>
                    <a:lnB w="9525">
                      <a:solidFill>
                        <a:srgbClr val="38C1CE"/>
                      </a:solidFill>
                      <a:prstDash val="solid"/>
                    </a:lnB>
                    <a:solidFill>
                      <a:srgbClr val="FCFCFC"/>
                    </a:solidFill>
                  </a:tcPr>
                </a:tc>
                <a:tc>
                  <a:txBody>
                    <a:bodyPr/>
                    <a:lstStyle/>
                    <a:p>
                      <a:pPr marL="23495" algn="ctr">
                        <a:lnSpc>
                          <a:spcPct val="100000"/>
                        </a:lnSpc>
                        <a:spcBef>
                          <a:spcPts val="335"/>
                        </a:spcBef>
                      </a:pPr>
                      <a:r>
                        <a:rPr sz="1600" dirty="0">
                          <a:solidFill>
                            <a:schemeClr val="tx1"/>
                          </a:solidFill>
                          <a:latin typeface="BIZ UDPゴシック" panose="020B0400000000000000" pitchFamily="50" charset="-128"/>
                          <a:ea typeface="BIZ UDPゴシック" panose="020B0400000000000000" pitchFamily="50" charset="-128"/>
                          <a:cs typeface="Arial"/>
                        </a:rPr>
                        <a:t>2028</a:t>
                      </a:r>
                      <a:r>
                        <a:rPr sz="1600" spc="-50" dirty="0">
                          <a:solidFill>
                            <a:schemeClr val="tx1"/>
                          </a:solidFill>
                          <a:latin typeface="BIZ UDPゴシック" panose="020B0400000000000000" pitchFamily="50" charset="-128"/>
                          <a:ea typeface="BIZ UDPゴシック" panose="020B0400000000000000" pitchFamily="50" charset="-128"/>
                          <a:cs typeface="ＭＳ Ｐゴシック"/>
                        </a:rPr>
                        <a:t>年</a:t>
                      </a:r>
                      <a:endParaRPr sz="1600">
                        <a:solidFill>
                          <a:schemeClr val="tx1"/>
                        </a:solidFill>
                        <a:latin typeface="BIZ UDPゴシック" panose="020B0400000000000000" pitchFamily="50" charset="-128"/>
                        <a:ea typeface="BIZ UDPゴシック" panose="020B0400000000000000" pitchFamily="50" charset="-128"/>
                        <a:cs typeface="ＭＳ Ｐゴシック"/>
                      </a:endParaRPr>
                    </a:p>
                  </a:txBody>
                  <a:tcPr marL="0" marR="0" marT="56727" marB="0">
                    <a:lnR w="9525">
                      <a:solidFill>
                        <a:srgbClr val="38C1CE"/>
                      </a:solidFill>
                      <a:prstDash val="solid"/>
                    </a:lnR>
                    <a:lnT w="9525">
                      <a:solidFill>
                        <a:srgbClr val="38C1CE"/>
                      </a:solidFill>
                      <a:prstDash val="solid"/>
                    </a:lnT>
                    <a:lnB w="9525">
                      <a:solidFill>
                        <a:srgbClr val="38C1CE"/>
                      </a:solidFill>
                      <a:prstDash val="solid"/>
                    </a:lnB>
                    <a:solidFill>
                      <a:srgbClr val="FCFCFC"/>
                    </a:solidFill>
                  </a:tcPr>
                </a:tc>
                <a:extLst>
                  <a:ext uri="{0D108BD9-81ED-4DB2-BD59-A6C34878D82A}">
                    <a16:rowId xmlns:a16="http://schemas.microsoft.com/office/drawing/2014/main" val="10003"/>
                  </a:ext>
                </a:extLst>
              </a:tr>
              <a:tr h="409787">
                <a:tc rowSpan="3">
                  <a:txBody>
                    <a:bodyPr/>
                    <a:lstStyle/>
                    <a:p>
                      <a:pPr>
                        <a:lnSpc>
                          <a:spcPct val="100000"/>
                        </a:lnSpc>
                      </a:pPr>
                      <a:endParaRPr sz="1700" dirty="0">
                        <a:solidFill>
                          <a:schemeClr val="tx1"/>
                        </a:solidFill>
                        <a:latin typeface="BIZ UDPゴシック" panose="020B0400000000000000" pitchFamily="50" charset="-128"/>
                        <a:ea typeface="BIZ UDPゴシック" panose="020B0400000000000000" pitchFamily="50" charset="-128"/>
                        <a:cs typeface="Times New Roman"/>
                      </a:endParaRPr>
                    </a:p>
                    <a:p>
                      <a:pPr>
                        <a:lnSpc>
                          <a:spcPct val="100000"/>
                        </a:lnSpc>
                        <a:spcBef>
                          <a:spcPts val="10"/>
                        </a:spcBef>
                      </a:pPr>
                      <a:endParaRPr sz="1500" dirty="0">
                        <a:solidFill>
                          <a:schemeClr val="tx1"/>
                        </a:solidFill>
                        <a:latin typeface="BIZ UDPゴシック" panose="020B0400000000000000" pitchFamily="50" charset="-128"/>
                        <a:ea typeface="BIZ UDPゴシック" panose="020B0400000000000000" pitchFamily="50" charset="-128"/>
                        <a:cs typeface="Times New Roman"/>
                      </a:endParaRPr>
                    </a:p>
                    <a:p>
                      <a:pPr marL="90805">
                        <a:lnSpc>
                          <a:spcPct val="100000"/>
                        </a:lnSpc>
                      </a:pPr>
                      <a:r>
                        <a:rPr sz="1600" dirty="0">
                          <a:solidFill>
                            <a:schemeClr val="tx1"/>
                          </a:solidFill>
                          <a:latin typeface="BIZ UDPゴシック" panose="020B0400000000000000" pitchFamily="50" charset="-128"/>
                          <a:ea typeface="BIZ UDPゴシック" panose="020B0400000000000000" pitchFamily="50" charset="-128"/>
                          <a:cs typeface="Arial"/>
                        </a:rPr>
                        <a:t>GEH</a:t>
                      </a:r>
                      <a:r>
                        <a:rPr sz="1600" spc="10" dirty="0">
                          <a:solidFill>
                            <a:schemeClr val="tx1"/>
                          </a:solidFill>
                          <a:latin typeface="BIZ UDPゴシック" panose="020B0400000000000000" pitchFamily="50" charset="-128"/>
                          <a:ea typeface="BIZ UDPゴシック" panose="020B0400000000000000" pitchFamily="50" charset="-128"/>
                          <a:cs typeface="Arial"/>
                        </a:rPr>
                        <a:t> </a:t>
                      </a:r>
                      <a:r>
                        <a:rPr sz="1600" dirty="0">
                          <a:solidFill>
                            <a:schemeClr val="tx1"/>
                          </a:solidFill>
                          <a:latin typeface="BIZ UDPゴシック" panose="020B0400000000000000" pitchFamily="50" charset="-128"/>
                          <a:ea typeface="BIZ UDPゴシック" panose="020B0400000000000000" pitchFamily="50" charset="-128"/>
                          <a:cs typeface="Arial"/>
                        </a:rPr>
                        <a:t>BWR</a:t>
                      </a:r>
                      <a:r>
                        <a:rPr sz="1600" spc="-20" dirty="0">
                          <a:solidFill>
                            <a:schemeClr val="tx1"/>
                          </a:solidFill>
                          <a:latin typeface="BIZ UDPゴシック" panose="020B0400000000000000" pitchFamily="50" charset="-128"/>
                          <a:ea typeface="BIZ UDPゴシック" panose="020B0400000000000000" pitchFamily="50" charset="-128"/>
                          <a:cs typeface="Arial"/>
                        </a:rPr>
                        <a:t> </a:t>
                      </a:r>
                      <a:r>
                        <a:rPr sz="1600" spc="-10" dirty="0">
                          <a:solidFill>
                            <a:schemeClr val="tx1"/>
                          </a:solidFill>
                          <a:latin typeface="BIZ UDPゴシック" panose="020B0400000000000000" pitchFamily="50" charset="-128"/>
                          <a:ea typeface="BIZ UDPゴシック" panose="020B0400000000000000" pitchFamily="50" charset="-128"/>
                          <a:cs typeface="Arial"/>
                        </a:rPr>
                        <a:t>X-</a:t>
                      </a:r>
                      <a:r>
                        <a:rPr sz="1600" spc="-25" dirty="0">
                          <a:solidFill>
                            <a:schemeClr val="tx1"/>
                          </a:solidFill>
                          <a:latin typeface="BIZ UDPゴシック" panose="020B0400000000000000" pitchFamily="50" charset="-128"/>
                          <a:ea typeface="BIZ UDPゴシック" panose="020B0400000000000000" pitchFamily="50" charset="-128"/>
                          <a:cs typeface="Arial"/>
                        </a:rPr>
                        <a:t>300</a:t>
                      </a:r>
                      <a:endParaRPr sz="1600" dirty="0">
                        <a:solidFill>
                          <a:schemeClr val="tx1"/>
                        </a:solidFill>
                        <a:latin typeface="BIZ UDPゴシック" panose="020B0400000000000000" pitchFamily="50" charset="-128"/>
                        <a:ea typeface="BIZ UDPゴシック" panose="020B0400000000000000" pitchFamily="50" charset="-128"/>
                        <a:cs typeface="Arial"/>
                      </a:endParaRPr>
                    </a:p>
                  </a:txBody>
                  <a:tcPr marL="0" marR="0" marT="0" marB="0">
                    <a:lnL w="9525">
                      <a:solidFill>
                        <a:srgbClr val="38C1CE"/>
                      </a:solidFill>
                      <a:prstDash val="solid"/>
                    </a:lnL>
                    <a:lnT w="9525">
                      <a:solidFill>
                        <a:srgbClr val="38C1CE"/>
                      </a:solidFill>
                      <a:prstDash val="solid"/>
                    </a:lnT>
                    <a:lnB w="9525">
                      <a:solidFill>
                        <a:srgbClr val="38C1CE"/>
                      </a:solidFill>
                      <a:prstDash val="solid"/>
                    </a:lnB>
                    <a:solidFill>
                      <a:srgbClr val="FCFCFC"/>
                    </a:solidFill>
                  </a:tcPr>
                </a:tc>
                <a:tc>
                  <a:txBody>
                    <a:bodyPr/>
                    <a:lstStyle/>
                    <a:p>
                      <a:pPr marL="45085" algn="ctr">
                        <a:lnSpc>
                          <a:spcPct val="100000"/>
                        </a:lnSpc>
                        <a:spcBef>
                          <a:spcPts val="455"/>
                        </a:spcBef>
                      </a:pPr>
                      <a:r>
                        <a:rPr sz="1600" spc="-25" dirty="0">
                          <a:solidFill>
                            <a:schemeClr val="tx1"/>
                          </a:solidFill>
                          <a:latin typeface="BIZ UDPゴシック" panose="020B0400000000000000" pitchFamily="50" charset="-128"/>
                          <a:ea typeface="BIZ UDPゴシック" panose="020B0400000000000000" pitchFamily="50" charset="-128"/>
                          <a:cs typeface="Arial"/>
                        </a:rPr>
                        <a:t>OPG</a:t>
                      </a:r>
                      <a:endParaRPr sz="1600">
                        <a:solidFill>
                          <a:schemeClr val="tx1"/>
                        </a:solidFill>
                        <a:latin typeface="BIZ UDPゴシック" panose="020B0400000000000000" pitchFamily="50" charset="-128"/>
                        <a:ea typeface="BIZ UDPゴシック" panose="020B0400000000000000" pitchFamily="50" charset="-128"/>
                        <a:cs typeface="Arial"/>
                      </a:endParaRPr>
                    </a:p>
                  </a:txBody>
                  <a:tcPr marL="0" marR="0" marT="77047" marB="0">
                    <a:lnT w="9525">
                      <a:solidFill>
                        <a:srgbClr val="38C1CE"/>
                      </a:solidFill>
                      <a:prstDash val="solid"/>
                    </a:lnT>
                    <a:lnB w="9525">
                      <a:solidFill>
                        <a:srgbClr val="38C1CE"/>
                      </a:solidFill>
                      <a:prstDash val="solid"/>
                    </a:lnB>
                    <a:solidFill>
                      <a:srgbClr val="FCFCFC"/>
                    </a:solidFill>
                  </a:tcPr>
                </a:tc>
                <a:tc>
                  <a:txBody>
                    <a:bodyPr/>
                    <a:lstStyle/>
                    <a:p>
                      <a:pPr marL="27940" algn="ctr">
                        <a:lnSpc>
                          <a:spcPct val="100000"/>
                        </a:lnSpc>
                        <a:spcBef>
                          <a:spcPts val="465"/>
                        </a:spcBef>
                      </a:pPr>
                      <a:r>
                        <a:rPr sz="1600" spc="-15" dirty="0">
                          <a:solidFill>
                            <a:schemeClr val="tx1"/>
                          </a:solidFill>
                          <a:latin typeface="BIZ UDPゴシック" panose="020B0400000000000000" pitchFamily="50" charset="-128"/>
                          <a:ea typeface="BIZ UDPゴシック" panose="020B0400000000000000" pitchFamily="50" charset="-128"/>
                          <a:cs typeface="ＭＳ Ｐゴシック"/>
                        </a:rPr>
                        <a:t>カナダ オンタリオ州</a:t>
                      </a:r>
                      <a:endParaRPr sz="1600" dirty="0">
                        <a:solidFill>
                          <a:schemeClr val="tx1"/>
                        </a:solidFill>
                        <a:latin typeface="BIZ UDPゴシック" panose="020B0400000000000000" pitchFamily="50" charset="-128"/>
                        <a:ea typeface="BIZ UDPゴシック" panose="020B0400000000000000" pitchFamily="50" charset="-128"/>
                        <a:cs typeface="ＭＳ Ｐゴシック"/>
                      </a:endParaRPr>
                    </a:p>
                  </a:txBody>
                  <a:tcPr marL="0" marR="0" marT="78740" marB="0">
                    <a:lnT w="9525">
                      <a:solidFill>
                        <a:srgbClr val="38C1CE"/>
                      </a:solidFill>
                      <a:prstDash val="solid"/>
                    </a:lnT>
                    <a:lnB w="9525">
                      <a:solidFill>
                        <a:srgbClr val="38C1CE"/>
                      </a:solidFill>
                      <a:prstDash val="solid"/>
                    </a:lnB>
                    <a:solidFill>
                      <a:srgbClr val="FCFCFC"/>
                    </a:solidFill>
                  </a:tcPr>
                </a:tc>
                <a:tc>
                  <a:txBody>
                    <a:bodyPr/>
                    <a:lstStyle/>
                    <a:p>
                      <a:pPr algn="ctr">
                        <a:lnSpc>
                          <a:spcPct val="100000"/>
                        </a:lnSpc>
                        <a:spcBef>
                          <a:spcPts val="455"/>
                        </a:spcBef>
                      </a:pPr>
                      <a:r>
                        <a:rPr sz="1600" dirty="0">
                          <a:solidFill>
                            <a:schemeClr val="tx1"/>
                          </a:solidFill>
                          <a:latin typeface="BIZ UDPゴシック" panose="020B0400000000000000" pitchFamily="50" charset="-128"/>
                          <a:ea typeface="BIZ UDPゴシック" panose="020B0400000000000000" pitchFamily="50" charset="-128"/>
                          <a:cs typeface="Arial"/>
                        </a:rPr>
                        <a:t>300</a:t>
                      </a:r>
                      <a:r>
                        <a:rPr sz="1600" spc="-20" dirty="0">
                          <a:solidFill>
                            <a:schemeClr val="tx1"/>
                          </a:solidFill>
                          <a:latin typeface="BIZ UDPゴシック" panose="020B0400000000000000" pitchFamily="50" charset="-128"/>
                          <a:ea typeface="BIZ UDPゴシック" panose="020B0400000000000000" pitchFamily="50" charset="-128"/>
                          <a:cs typeface="Arial"/>
                        </a:rPr>
                        <a:t> </a:t>
                      </a:r>
                      <a:r>
                        <a:rPr sz="1600" spc="-25" dirty="0">
                          <a:solidFill>
                            <a:schemeClr val="tx1"/>
                          </a:solidFill>
                          <a:latin typeface="BIZ UDPゴシック" panose="020B0400000000000000" pitchFamily="50" charset="-128"/>
                          <a:ea typeface="BIZ UDPゴシック" panose="020B0400000000000000" pitchFamily="50" charset="-128"/>
                          <a:cs typeface="Arial"/>
                        </a:rPr>
                        <a:t>MW</a:t>
                      </a:r>
                      <a:endParaRPr sz="1600">
                        <a:solidFill>
                          <a:schemeClr val="tx1"/>
                        </a:solidFill>
                        <a:latin typeface="BIZ UDPゴシック" panose="020B0400000000000000" pitchFamily="50" charset="-128"/>
                        <a:ea typeface="BIZ UDPゴシック" panose="020B0400000000000000" pitchFamily="50" charset="-128"/>
                        <a:cs typeface="Arial"/>
                      </a:endParaRPr>
                    </a:p>
                  </a:txBody>
                  <a:tcPr marL="0" marR="0" marT="77047" marB="0">
                    <a:lnT w="9525">
                      <a:solidFill>
                        <a:srgbClr val="38C1CE"/>
                      </a:solidFill>
                      <a:prstDash val="solid"/>
                    </a:lnT>
                    <a:lnB w="9525">
                      <a:solidFill>
                        <a:srgbClr val="38C1CE"/>
                      </a:solidFill>
                      <a:prstDash val="solid"/>
                    </a:lnB>
                    <a:solidFill>
                      <a:srgbClr val="FCFCFC"/>
                    </a:solidFill>
                  </a:tcPr>
                </a:tc>
                <a:tc>
                  <a:txBody>
                    <a:bodyPr/>
                    <a:lstStyle/>
                    <a:p>
                      <a:pPr marL="23495" algn="ctr">
                        <a:lnSpc>
                          <a:spcPct val="100000"/>
                        </a:lnSpc>
                        <a:spcBef>
                          <a:spcPts val="465"/>
                        </a:spcBef>
                      </a:pPr>
                      <a:r>
                        <a:rPr sz="1600" dirty="0">
                          <a:solidFill>
                            <a:schemeClr val="tx1"/>
                          </a:solidFill>
                          <a:latin typeface="BIZ UDPゴシック" panose="020B0400000000000000" pitchFamily="50" charset="-128"/>
                          <a:ea typeface="BIZ UDPゴシック" panose="020B0400000000000000" pitchFamily="50" charset="-128"/>
                          <a:cs typeface="Arial"/>
                        </a:rPr>
                        <a:t>2028</a:t>
                      </a:r>
                      <a:r>
                        <a:rPr sz="1600" spc="-50" dirty="0">
                          <a:solidFill>
                            <a:schemeClr val="tx1"/>
                          </a:solidFill>
                          <a:latin typeface="BIZ UDPゴシック" panose="020B0400000000000000" pitchFamily="50" charset="-128"/>
                          <a:ea typeface="BIZ UDPゴシック" panose="020B0400000000000000" pitchFamily="50" charset="-128"/>
                          <a:cs typeface="ＭＳ Ｐゴシック"/>
                        </a:rPr>
                        <a:t>年</a:t>
                      </a:r>
                      <a:endParaRPr sz="1600">
                        <a:solidFill>
                          <a:schemeClr val="tx1"/>
                        </a:solidFill>
                        <a:latin typeface="BIZ UDPゴシック" panose="020B0400000000000000" pitchFamily="50" charset="-128"/>
                        <a:ea typeface="BIZ UDPゴシック" panose="020B0400000000000000" pitchFamily="50" charset="-128"/>
                        <a:cs typeface="ＭＳ Ｐゴシック"/>
                      </a:endParaRPr>
                    </a:p>
                  </a:txBody>
                  <a:tcPr marL="0" marR="0" marT="78740" marB="0">
                    <a:lnR w="9525">
                      <a:solidFill>
                        <a:srgbClr val="38C1CE"/>
                      </a:solidFill>
                      <a:prstDash val="solid"/>
                    </a:lnR>
                    <a:lnT w="9525">
                      <a:solidFill>
                        <a:srgbClr val="38C1CE"/>
                      </a:solidFill>
                      <a:prstDash val="solid"/>
                    </a:lnT>
                    <a:lnB w="9525">
                      <a:solidFill>
                        <a:srgbClr val="38C1CE"/>
                      </a:solidFill>
                      <a:prstDash val="solid"/>
                    </a:lnB>
                    <a:solidFill>
                      <a:srgbClr val="FCFCFC"/>
                    </a:solidFill>
                  </a:tcPr>
                </a:tc>
                <a:extLst>
                  <a:ext uri="{0D108BD9-81ED-4DB2-BD59-A6C34878D82A}">
                    <a16:rowId xmlns:a16="http://schemas.microsoft.com/office/drawing/2014/main" val="10004"/>
                  </a:ext>
                </a:extLst>
              </a:tr>
              <a:tr h="396240">
                <a:tc vMerge="1">
                  <a:txBody>
                    <a:bodyPr/>
                    <a:lstStyle/>
                    <a:p>
                      <a:endParaRPr/>
                    </a:p>
                  </a:txBody>
                  <a:tcPr marL="0" marR="0" marT="0" marB="0">
                    <a:lnL w="9525">
                      <a:solidFill>
                        <a:srgbClr val="38C1CE"/>
                      </a:solidFill>
                      <a:prstDash val="solid"/>
                    </a:lnL>
                    <a:lnT w="9525">
                      <a:solidFill>
                        <a:srgbClr val="38C1CE"/>
                      </a:solidFill>
                      <a:prstDash val="solid"/>
                    </a:lnT>
                    <a:lnB w="9525">
                      <a:solidFill>
                        <a:srgbClr val="38C1CE"/>
                      </a:solidFill>
                      <a:prstDash val="solid"/>
                    </a:lnB>
                    <a:solidFill>
                      <a:srgbClr val="FCFCFC"/>
                    </a:solidFill>
                  </a:tcPr>
                </a:tc>
                <a:tc>
                  <a:txBody>
                    <a:bodyPr/>
                    <a:lstStyle/>
                    <a:p>
                      <a:pPr marL="34290" algn="ctr">
                        <a:lnSpc>
                          <a:spcPct val="100000"/>
                        </a:lnSpc>
                        <a:spcBef>
                          <a:spcPts val="415"/>
                        </a:spcBef>
                      </a:pPr>
                      <a:r>
                        <a:rPr sz="1600" spc="-25" dirty="0">
                          <a:solidFill>
                            <a:schemeClr val="tx1"/>
                          </a:solidFill>
                          <a:latin typeface="BIZ UDPゴシック" panose="020B0400000000000000" pitchFamily="50" charset="-128"/>
                          <a:ea typeface="BIZ UDPゴシック" panose="020B0400000000000000" pitchFamily="50" charset="-128"/>
                          <a:cs typeface="Arial"/>
                        </a:rPr>
                        <a:t>TVA</a:t>
                      </a:r>
                      <a:endParaRPr sz="1600">
                        <a:solidFill>
                          <a:schemeClr val="tx1"/>
                        </a:solidFill>
                        <a:latin typeface="BIZ UDPゴシック" panose="020B0400000000000000" pitchFamily="50" charset="-128"/>
                        <a:ea typeface="BIZ UDPゴシック" panose="020B0400000000000000" pitchFamily="50" charset="-128"/>
                        <a:cs typeface="Arial"/>
                      </a:endParaRPr>
                    </a:p>
                  </a:txBody>
                  <a:tcPr marL="0" marR="0" marT="70273" marB="0">
                    <a:lnT w="9525">
                      <a:solidFill>
                        <a:srgbClr val="38C1CE"/>
                      </a:solidFill>
                      <a:prstDash val="solid"/>
                    </a:lnT>
                    <a:lnB w="9525">
                      <a:solidFill>
                        <a:srgbClr val="38C1CE"/>
                      </a:solidFill>
                      <a:prstDash val="solid"/>
                    </a:lnB>
                    <a:solidFill>
                      <a:srgbClr val="FCFCFC"/>
                    </a:solidFill>
                  </a:tcPr>
                </a:tc>
                <a:tc>
                  <a:txBody>
                    <a:bodyPr/>
                    <a:lstStyle/>
                    <a:p>
                      <a:pPr marL="26670" algn="ctr">
                        <a:lnSpc>
                          <a:spcPct val="100000"/>
                        </a:lnSpc>
                        <a:spcBef>
                          <a:spcPts val="425"/>
                        </a:spcBef>
                      </a:pPr>
                      <a:r>
                        <a:rPr sz="1600" spc="-15" dirty="0">
                          <a:solidFill>
                            <a:schemeClr val="tx1"/>
                          </a:solidFill>
                          <a:latin typeface="BIZ UDPゴシック" panose="020B0400000000000000" pitchFamily="50" charset="-128"/>
                          <a:ea typeface="BIZ UDPゴシック" panose="020B0400000000000000" pitchFamily="50" charset="-128"/>
                          <a:cs typeface="ＭＳ Ｐゴシック"/>
                        </a:rPr>
                        <a:t>米国 テネシー州</a:t>
                      </a:r>
                      <a:endParaRPr sz="1600" dirty="0">
                        <a:solidFill>
                          <a:schemeClr val="tx1"/>
                        </a:solidFill>
                        <a:latin typeface="BIZ UDPゴシック" panose="020B0400000000000000" pitchFamily="50" charset="-128"/>
                        <a:ea typeface="BIZ UDPゴシック" panose="020B0400000000000000" pitchFamily="50" charset="-128"/>
                        <a:cs typeface="ＭＳ Ｐゴシック"/>
                      </a:endParaRPr>
                    </a:p>
                  </a:txBody>
                  <a:tcPr marL="0" marR="0" marT="71967" marB="0">
                    <a:lnT w="9525">
                      <a:solidFill>
                        <a:srgbClr val="38C1CE"/>
                      </a:solidFill>
                      <a:prstDash val="solid"/>
                    </a:lnT>
                    <a:lnB w="9525">
                      <a:solidFill>
                        <a:srgbClr val="38C1CE"/>
                      </a:solidFill>
                      <a:prstDash val="solid"/>
                    </a:lnB>
                    <a:solidFill>
                      <a:srgbClr val="FCFCFC"/>
                    </a:solidFill>
                  </a:tcPr>
                </a:tc>
                <a:tc>
                  <a:txBody>
                    <a:bodyPr/>
                    <a:lstStyle/>
                    <a:p>
                      <a:pPr algn="ctr">
                        <a:lnSpc>
                          <a:spcPct val="100000"/>
                        </a:lnSpc>
                        <a:spcBef>
                          <a:spcPts val="415"/>
                        </a:spcBef>
                      </a:pPr>
                      <a:r>
                        <a:rPr sz="1600" dirty="0">
                          <a:solidFill>
                            <a:schemeClr val="tx1"/>
                          </a:solidFill>
                          <a:latin typeface="BIZ UDPゴシック" panose="020B0400000000000000" pitchFamily="50" charset="-128"/>
                          <a:ea typeface="BIZ UDPゴシック" panose="020B0400000000000000" pitchFamily="50" charset="-128"/>
                          <a:cs typeface="Arial"/>
                        </a:rPr>
                        <a:t>300</a:t>
                      </a:r>
                      <a:r>
                        <a:rPr sz="1600" spc="-20" dirty="0">
                          <a:solidFill>
                            <a:schemeClr val="tx1"/>
                          </a:solidFill>
                          <a:latin typeface="BIZ UDPゴシック" panose="020B0400000000000000" pitchFamily="50" charset="-128"/>
                          <a:ea typeface="BIZ UDPゴシック" panose="020B0400000000000000" pitchFamily="50" charset="-128"/>
                          <a:cs typeface="Arial"/>
                        </a:rPr>
                        <a:t> </a:t>
                      </a:r>
                      <a:r>
                        <a:rPr sz="1600" spc="-25" dirty="0">
                          <a:solidFill>
                            <a:schemeClr val="tx1"/>
                          </a:solidFill>
                          <a:latin typeface="BIZ UDPゴシック" panose="020B0400000000000000" pitchFamily="50" charset="-128"/>
                          <a:ea typeface="BIZ UDPゴシック" panose="020B0400000000000000" pitchFamily="50" charset="-128"/>
                          <a:cs typeface="Arial"/>
                        </a:rPr>
                        <a:t>MW</a:t>
                      </a:r>
                      <a:endParaRPr sz="1600">
                        <a:solidFill>
                          <a:schemeClr val="tx1"/>
                        </a:solidFill>
                        <a:latin typeface="BIZ UDPゴシック" panose="020B0400000000000000" pitchFamily="50" charset="-128"/>
                        <a:ea typeface="BIZ UDPゴシック" panose="020B0400000000000000" pitchFamily="50" charset="-128"/>
                        <a:cs typeface="Arial"/>
                      </a:endParaRPr>
                    </a:p>
                  </a:txBody>
                  <a:tcPr marL="0" marR="0" marT="70273" marB="0">
                    <a:lnT w="9525">
                      <a:solidFill>
                        <a:srgbClr val="38C1CE"/>
                      </a:solidFill>
                      <a:prstDash val="solid"/>
                    </a:lnT>
                    <a:lnB w="9525">
                      <a:solidFill>
                        <a:srgbClr val="38C1CE"/>
                      </a:solidFill>
                      <a:prstDash val="solid"/>
                    </a:lnB>
                    <a:solidFill>
                      <a:srgbClr val="FCFCFC"/>
                    </a:solidFill>
                  </a:tcPr>
                </a:tc>
                <a:tc>
                  <a:txBody>
                    <a:bodyPr/>
                    <a:lstStyle/>
                    <a:p>
                      <a:pPr marL="23495" algn="ctr">
                        <a:lnSpc>
                          <a:spcPct val="100000"/>
                        </a:lnSpc>
                        <a:spcBef>
                          <a:spcPts val="425"/>
                        </a:spcBef>
                      </a:pPr>
                      <a:r>
                        <a:rPr sz="1600" dirty="0">
                          <a:solidFill>
                            <a:schemeClr val="tx1"/>
                          </a:solidFill>
                          <a:latin typeface="BIZ UDPゴシック" panose="020B0400000000000000" pitchFamily="50" charset="-128"/>
                          <a:ea typeface="BIZ UDPゴシック" panose="020B0400000000000000" pitchFamily="50" charset="-128"/>
                          <a:cs typeface="Arial"/>
                        </a:rPr>
                        <a:t>2032</a:t>
                      </a:r>
                      <a:r>
                        <a:rPr sz="1600" spc="-50" dirty="0">
                          <a:solidFill>
                            <a:schemeClr val="tx1"/>
                          </a:solidFill>
                          <a:latin typeface="BIZ UDPゴシック" panose="020B0400000000000000" pitchFamily="50" charset="-128"/>
                          <a:ea typeface="BIZ UDPゴシック" panose="020B0400000000000000" pitchFamily="50" charset="-128"/>
                          <a:cs typeface="ＭＳ Ｐゴシック"/>
                        </a:rPr>
                        <a:t>年</a:t>
                      </a:r>
                      <a:endParaRPr sz="1600">
                        <a:solidFill>
                          <a:schemeClr val="tx1"/>
                        </a:solidFill>
                        <a:latin typeface="BIZ UDPゴシック" panose="020B0400000000000000" pitchFamily="50" charset="-128"/>
                        <a:ea typeface="BIZ UDPゴシック" panose="020B0400000000000000" pitchFamily="50" charset="-128"/>
                        <a:cs typeface="ＭＳ Ｐゴシック"/>
                      </a:endParaRPr>
                    </a:p>
                  </a:txBody>
                  <a:tcPr marL="0" marR="0" marT="71967" marB="0">
                    <a:lnR w="9525">
                      <a:solidFill>
                        <a:srgbClr val="38C1CE"/>
                      </a:solidFill>
                      <a:prstDash val="solid"/>
                    </a:lnR>
                    <a:lnT w="9525">
                      <a:solidFill>
                        <a:srgbClr val="38C1CE"/>
                      </a:solidFill>
                      <a:prstDash val="solid"/>
                    </a:lnT>
                    <a:lnB w="9525">
                      <a:solidFill>
                        <a:srgbClr val="38C1CE"/>
                      </a:solidFill>
                      <a:prstDash val="solid"/>
                    </a:lnB>
                    <a:solidFill>
                      <a:srgbClr val="FCFCFC"/>
                    </a:solidFill>
                  </a:tcPr>
                </a:tc>
                <a:extLst>
                  <a:ext uri="{0D108BD9-81ED-4DB2-BD59-A6C34878D82A}">
                    <a16:rowId xmlns:a16="http://schemas.microsoft.com/office/drawing/2014/main" val="10005"/>
                  </a:ext>
                </a:extLst>
              </a:tr>
              <a:tr h="386927">
                <a:tc vMerge="1">
                  <a:txBody>
                    <a:bodyPr/>
                    <a:lstStyle/>
                    <a:p>
                      <a:endParaRPr/>
                    </a:p>
                  </a:txBody>
                  <a:tcPr marL="0" marR="0" marT="0" marB="0">
                    <a:lnL w="9525">
                      <a:solidFill>
                        <a:srgbClr val="38C1CE"/>
                      </a:solidFill>
                      <a:prstDash val="solid"/>
                    </a:lnL>
                    <a:lnT w="9525">
                      <a:solidFill>
                        <a:srgbClr val="38C1CE"/>
                      </a:solidFill>
                      <a:prstDash val="solid"/>
                    </a:lnT>
                    <a:lnB w="9525">
                      <a:solidFill>
                        <a:srgbClr val="38C1CE"/>
                      </a:solidFill>
                      <a:prstDash val="solid"/>
                    </a:lnB>
                    <a:solidFill>
                      <a:srgbClr val="FCFCFC"/>
                    </a:solidFill>
                  </a:tcPr>
                </a:tc>
                <a:tc>
                  <a:txBody>
                    <a:bodyPr/>
                    <a:lstStyle/>
                    <a:p>
                      <a:pPr marL="46355" algn="ctr">
                        <a:lnSpc>
                          <a:spcPct val="100000"/>
                        </a:lnSpc>
                        <a:spcBef>
                          <a:spcPts val="400"/>
                        </a:spcBef>
                      </a:pPr>
                      <a:r>
                        <a:rPr sz="1600" dirty="0">
                          <a:solidFill>
                            <a:schemeClr val="tx1"/>
                          </a:solidFill>
                          <a:latin typeface="BIZ UDPゴシック" panose="020B0400000000000000" pitchFamily="50" charset="-128"/>
                          <a:ea typeface="BIZ UDPゴシック" panose="020B0400000000000000" pitchFamily="50" charset="-128"/>
                          <a:cs typeface="Arial"/>
                        </a:rPr>
                        <a:t>Synthos</a:t>
                      </a:r>
                      <a:r>
                        <a:rPr sz="1600" spc="-20" dirty="0">
                          <a:solidFill>
                            <a:schemeClr val="tx1"/>
                          </a:solidFill>
                          <a:latin typeface="BIZ UDPゴシック" panose="020B0400000000000000" pitchFamily="50" charset="-128"/>
                          <a:ea typeface="BIZ UDPゴシック" panose="020B0400000000000000" pitchFamily="50" charset="-128"/>
                          <a:cs typeface="Arial"/>
                        </a:rPr>
                        <a:t> </a:t>
                      </a:r>
                      <a:r>
                        <a:rPr sz="1600" dirty="0">
                          <a:solidFill>
                            <a:schemeClr val="tx1"/>
                          </a:solidFill>
                          <a:latin typeface="BIZ UDPゴシック" panose="020B0400000000000000" pitchFamily="50" charset="-128"/>
                          <a:ea typeface="BIZ UDPゴシック" panose="020B0400000000000000" pitchFamily="50" charset="-128"/>
                          <a:cs typeface="ＭＳ Ｐゴシック"/>
                        </a:rPr>
                        <a:t>＆</a:t>
                      </a:r>
                      <a:r>
                        <a:rPr sz="1600" spc="-35" dirty="0">
                          <a:solidFill>
                            <a:schemeClr val="tx1"/>
                          </a:solidFill>
                          <a:latin typeface="BIZ UDPゴシック" panose="020B0400000000000000" pitchFamily="50" charset="-128"/>
                          <a:ea typeface="BIZ UDPゴシック" panose="020B0400000000000000" pitchFamily="50" charset="-128"/>
                          <a:cs typeface="ＭＳ Ｐゴシック"/>
                        </a:rPr>
                        <a:t> </a:t>
                      </a:r>
                      <a:r>
                        <a:rPr sz="1600" spc="-10" dirty="0">
                          <a:solidFill>
                            <a:schemeClr val="tx1"/>
                          </a:solidFill>
                          <a:latin typeface="BIZ UDPゴシック" panose="020B0400000000000000" pitchFamily="50" charset="-128"/>
                          <a:ea typeface="BIZ UDPゴシック" panose="020B0400000000000000" pitchFamily="50" charset="-128"/>
                          <a:cs typeface="Arial"/>
                        </a:rPr>
                        <a:t>Orlen</a:t>
                      </a:r>
                      <a:endParaRPr sz="1600" dirty="0">
                        <a:solidFill>
                          <a:schemeClr val="tx1"/>
                        </a:solidFill>
                        <a:latin typeface="BIZ UDPゴシック" panose="020B0400000000000000" pitchFamily="50" charset="-128"/>
                        <a:ea typeface="BIZ UDPゴシック" panose="020B0400000000000000" pitchFamily="50" charset="-128"/>
                        <a:cs typeface="Arial"/>
                      </a:endParaRPr>
                    </a:p>
                  </a:txBody>
                  <a:tcPr marL="0" marR="0" marT="67733" marB="0">
                    <a:lnT w="9525">
                      <a:solidFill>
                        <a:srgbClr val="38C1CE"/>
                      </a:solidFill>
                      <a:prstDash val="solid"/>
                    </a:lnT>
                    <a:lnB w="9525">
                      <a:solidFill>
                        <a:srgbClr val="38C1CE"/>
                      </a:solidFill>
                      <a:prstDash val="solid"/>
                    </a:lnB>
                    <a:solidFill>
                      <a:srgbClr val="FCFCFC"/>
                    </a:solidFill>
                  </a:tcPr>
                </a:tc>
                <a:tc>
                  <a:txBody>
                    <a:bodyPr/>
                    <a:lstStyle/>
                    <a:p>
                      <a:pPr marL="27305" algn="ctr">
                        <a:lnSpc>
                          <a:spcPct val="100000"/>
                        </a:lnSpc>
                        <a:spcBef>
                          <a:spcPts val="400"/>
                        </a:spcBef>
                      </a:pPr>
                      <a:r>
                        <a:rPr sz="1600" spc="-20" dirty="0">
                          <a:solidFill>
                            <a:schemeClr val="tx1"/>
                          </a:solidFill>
                          <a:latin typeface="BIZ UDPゴシック" panose="020B0400000000000000" pitchFamily="50" charset="-128"/>
                          <a:ea typeface="BIZ UDPゴシック" panose="020B0400000000000000" pitchFamily="50" charset="-128"/>
                          <a:cs typeface="ＭＳ Ｐゴシック"/>
                        </a:rPr>
                        <a:t>ポーランド</a:t>
                      </a:r>
                      <a:endParaRPr sz="1600" dirty="0">
                        <a:solidFill>
                          <a:schemeClr val="tx1"/>
                        </a:solidFill>
                        <a:latin typeface="BIZ UDPゴシック" panose="020B0400000000000000" pitchFamily="50" charset="-128"/>
                        <a:ea typeface="BIZ UDPゴシック" panose="020B0400000000000000" pitchFamily="50" charset="-128"/>
                        <a:cs typeface="ＭＳ Ｐゴシック"/>
                      </a:endParaRPr>
                    </a:p>
                  </a:txBody>
                  <a:tcPr marL="0" marR="0" marT="67733" marB="0">
                    <a:lnT w="9525">
                      <a:solidFill>
                        <a:srgbClr val="38C1CE"/>
                      </a:solidFill>
                      <a:prstDash val="solid"/>
                    </a:lnT>
                    <a:lnB w="9525">
                      <a:solidFill>
                        <a:srgbClr val="38C1CE"/>
                      </a:solidFill>
                      <a:prstDash val="solid"/>
                    </a:lnB>
                    <a:solidFill>
                      <a:srgbClr val="FCFCFC"/>
                    </a:solidFill>
                  </a:tcPr>
                </a:tc>
                <a:tc>
                  <a:txBody>
                    <a:bodyPr/>
                    <a:lstStyle/>
                    <a:p>
                      <a:pPr marL="153670">
                        <a:lnSpc>
                          <a:spcPct val="100000"/>
                        </a:lnSpc>
                        <a:spcBef>
                          <a:spcPts val="400"/>
                        </a:spcBef>
                      </a:pPr>
                      <a:r>
                        <a:rPr sz="1600" dirty="0">
                          <a:solidFill>
                            <a:schemeClr val="tx1"/>
                          </a:solidFill>
                          <a:latin typeface="BIZ UDPゴシック" panose="020B0400000000000000" pitchFamily="50" charset="-128"/>
                          <a:ea typeface="BIZ UDPゴシック" panose="020B0400000000000000" pitchFamily="50" charset="-128"/>
                          <a:cs typeface="Arial"/>
                        </a:rPr>
                        <a:t>300 MW</a:t>
                      </a:r>
                      <a:r>
                        <a:rPr sz="1400" dirty="0">
                          <a:solidFill>
                            <a:schemeClr val="tx1"/>
                          </a:solidFill>
                          <a:latin typeface="BIZ UDPゴシック" panose="020B0400000000000000" pitchFamily="50" charset="-128"/>
                          <a:ea typeface="BIZ UDPゴシック" panose="020B0400000000000000" pitchFamily="50" charset="-128"/>
                          <a:cs typeface="ＭＳ Ｐゴシック"/>
                        </a:rPr>
                        <a:t>（</a:t>
                      </a:r>
                      <a:r>
                        <a:rPr sz="1400" spc="-10" dirty="0">
                          <a:solidFill>
                            <a:schemeClr val="tx1"/>
                          </a:solidFill>
                          <a:latin typeface="BIZ UDPゴシック" panose="020B0400000000000000" pitchFamily="50" charset="-128"/>
                          <a:ea typeface="BIZ UDPゴシック" panose="020B0400000000000000" pitchFamily="50" charset="-128"/>
                          <a:cs typeface="Arial"/>
                        </a:rPr>
                        <a:t>&gt; </a:t>
                      </a:r>
                      <a:r>
                        <a:rPr sz="1400" dirty="0">
                          <a:solidFill>
                            <a:schemeClr val="tx1"/>
                          </a:solidFill>
                          <a:latin typeface="BIZ UDPゴシック" panose="020B0400000000000000" pitchFamily="50" charset="-128"/>
                          <a:ea typeface="BIZ UDPゴシック" panose="020B0400000000000000" pitchFamily="50" charset="-128"/>
                          <a:cs typeface="Arial"/>
                        </a:rPr>
                        <a:t>10</a:t>
                      </a:r>
                      <a:r>
                        <a:rPr sz="1400" spc="-10" dirty="0">
                          <a:solidFill>
                            <a:schemeClr val="tx1"/>
                          </a:solidFill>
                          <a:latin typeface="BIZ UDPゴシック" panose="020B0400000000000000" pitchFamily="50" charset="-128"/>
                          <a:ea typeface="BIZ UDPゴシック" panose="020B0400000000000000" pitchFamily="50" charset="-128"/>
                          <a:cs typeface="ＭＳ Ｐゴシック"/>
                        </a:rPr>
                        <a:t>プラント</a:t>
                      </a:r>
                      <a:r>
                        <a:rPr sz="1400" spc="-50" dirty="0">
                          <a:solidFill>
                            <a:schemeClr val="tx1"/>
                          </a:solidFill>
                          <a:latin typeface="BIZ UDPゴシック" panose="020B0400000000000000" pitchFamily="50" charset="-128"/>
                          <a:ea typeface="BIZ UDPゴシック" panose="020B0400000000000000" pitchFamily="50" charset="-128"/>
                          <a:cs typeface="ＭＳ Ｐゴシック"/>
                        </a:rPr>
                        <a:t>）</a:t>
                      </a:r>
                      <a:endParaRPr sz="1600" dirty="0">
                        <a:solidFill>
                          <a:schemeClr val="tx1"/>
                        </a:solidFill>
                        <a:latin typeface="BIZ UDPゴシック" panose="020B0400000000000000" pitchFamily="50" charset="-128"/>
                        <a:ea typeface="BIZ UDPゴシック" panose="020B0400000000000000" pitchFamily="50" charset="-128"/>
                        <a:cs typeface="ＭＳ Ｐゴシック"/>
                      </a:endParaRPr>
                    </a:p>
                  </a:txBody>
                  <a:tcPr marL="0" marR="0" marT="67733" marB="0">
                    <a:lnT w="9525">
                      <a:solidFill>
                        <a:srgbClr val="38C1CE"/>
                      </a:solidFill>
                      <a:prstDash val="solid"/>
                    </a:lnT>
                    <a:lnB w="9525">
                      <a:solidFill>
                        <a:srgbClr val="38C1CE"/>
                      </a:solidFill>
                      <a:prstDash val="solid"/>
                    </a:lnB>
                    <a:solidFill>
                      <a:srgbClr val="FCFCFC"/>
                    </a:solidFill>
                  </a:tcPr>
                </a:tc>
                <a:tc>
                  <a:txBody>
                    <a:bodyPr/>
                    <a:lstStyle/>
                    <a:p>
                      <a:pPr marL="23495" algn="ctr">
                        <a:lnSpc>
                          <a:spcPct val="100000"/>
                        </a:lnSpc>
                        <a:spcBef>
                          <a:spcPts val="400"/>
                        </a:spcBef>
                      </a:pPr>
                      <a:r>
                        <a:rPr sz="1600" dirty="0">
                          <a:solidFill>
                            <a:schemeClr val="tx1"/>
                          </a:solidFill>
                          <a:latin typeface="BIZ UDPゴシック" panose="020B0400000000000000" pitchFamily="50" charset="-128"/>
                          <a:ea typeface="BIZ UDPゴシック" panose="020B0400000000000000" pitchFamily="50" charset="-128"/>
                          <a:cs typeface="Arial"/>
                        </a:rPr>
                        <a:t>2030</a:t>
                      </a:r>
                      <a:r>
                        <a:rPr sz="1600" spc="-15" dirty="0">
                          <a:solidFill>
                            <a:schemeClr val="tx1"/>
                          </a:solidFill>
                          <a:latin typeface="BIZ UDPゴシック" panose="020B0400000000000000" pitchFamily="50" charset="-128"/>
                          <a:ea typeface="BIZ UDPゴシック" panose="020B0400000000000000" pitchFamily="50" charset="-128"/>
                          <a:cs typeface="ＭＳ Ｐゴシック"/>
                        </a:rPr>
                        <a:t>年代初頭</a:t>
                      </a:r>
                      <a:endParaRPr sz="1600">
                        <a:solidFill>
                          <a:schemeClr val="tx1"/>
                        </a:solidFill>
                        <a:latin typeface="BIZ UDPゴシック" panose="020B0400000000000000" pitchFamily="50" charset="-128"/>
                        <a:ea typeface="BIZ UDPゴシック" panose="020B0400000000000000" pitchFamily="50" charset="-128"/>
                        <a:cs typeface="ＭＳ Ｐゴシック"/>
                      </a:endParaRPr>
                    </a:p>
                  </a:txBody>
                  <a:tcPr marL="0" marR="0" marT="67733" marB="0">
                    <a:lnR w="9525">
                      <a:solidFill>
                        <a:srgbClr val="38C1CE"/>
                      </a:solidFill>
                      <a:prstDash val="solid"/>
                    </a:lnR>
                    <a:lnT w="9525">
                      <a:solidFill>
                        <a:srgbClr val="38C1CE"/>
                      </a:solidFill>
                      <a:prstDash val="solid"/>
                    </a:lnT>
                    <a:lnB w="9525">
                      <a:solidFill>
                        <a:srgbClr val="38C1CE"/>
                      </a:solidFill>
                      <a:prstDash val="solid"/>
                    </a:lnB>
                    <a:solidFill>
                      <a:srgbClr val="FCFCFC"/>
                    </a:solidFill>
                  </a:tcPr>
                </a:tc>
                <a:extLst>
                  <a:ext uri="{0D108BD9-81ED-4DB2-BD59-A6C34878D82A}">
                    <a16:rowId xmlns:a16="http://schemas.microsoft.com/office/drawing/2014/main" val="10006"/>
                  </a:ext>
                </a:extLst>
              </a:tr>
              <a:tr h="364913">
                <a:tc>
                  <a:txBody>
                    <a:bodyPr/>
                    <a:lstStyle/>
                    <a:p>
                      <a:pPr marL="90805">
                        <a:lnSpc>
                          <a:spcPct val="100000"/>
                        </a:lnSpc>
                        <a:spcBef>
                          <a:spcPts val="320"/>
                        </a:spcBef>
                      </a:pPr>
                      <a:r>
                        <a:rPr sz="1600" dirty="0">
                          <a:solidFill>
                            <a:schemeClr val="tx1"/>
                          </a:solidFill>
                          <a:latin typeface="BIZ UDPゴシック" panose="020B0400000000000000" pitchFamily="50" charset="-128"/>
                          <a:ea typeface="BIZ UDPゴシック" panose="020B0400000000000000" pitchFamily="50" charset="-128"/>
                          <a:cs typeface="Arial"/>
                        </a:rPr>
                        <a:t>Holtec</a:t>
                      </a:r>
                      <a:r>
                        <a:rPr sz="1600" spc="-10" dirty="0">
                          <a:solidFill>
                            <a:schemeClr val="tx1"/>
                          </a:solidFill>
                          <a:latin typeface="BIZ UDPゴシック" panose="020B0400000000000000" pitchFamily="50" charset="-128"/>
                          <a:ea typeface="BIZ UDPゴシック" panose="020B0400000000000000" pitchFamily="50" charset="-128"/>
                          <a:cs typeface="Arial"/>
                        </a:rPr>
                        <a:t> SMR-</a:t>
                      </a:r>
                      <a:r>
                        <a:rPr sz="1600" spc="-25" dirty="0">
                          <a:solidFill>
                            <a:schemeClr val="tx1"/>
                          </a:solidFill>
                          <a:latin typeface="BIZ UDPゴシック" panose="020B0400000000000000" pitchFamily="50" charset="-128"/>
                          <a:ea typeface="BIZ UDPゴシック" panose="020B0400000000000000" pitchFamily="50" charset="-128"/>
                          <a:cs typeface="Arial"/>
                        </a:rPr>
                        <a:t>160</a:t>
                      </a:r>
                      <a:endParaRPr sz="1600">
                        <a:solidFill>
                          <a:schemeClr val="tx1"/>
                        </a:solidFill>
                        <a:latin typeface="BIZ UDPゴシック" panose="020B0400000000000000" pitchFamily="50" charset="-128"/>
                        <a:ea typeface="BIZ UDPゴシック" panose="020B0400000000000000" pitchFamily="50" charset="-128"/>
                        <a:cs typeface="Arial"/>
                      </a:endParaRPr>
                    </a:p>
                  </a:txBody>
                  <a:tcPr marL="0" marR="0" marT="54187" marB="0">
                    <a:lnL w="9525">
                      <a:solidFill>
                        <a:srgbClr val="38C1CE"/>
                      </a:solidFill>
                      <a:prstDash val="solid"/>
                    </a:lnL>
                    <a:lnT w="9525">
                      <a:solidFill>
                        <a:srgbClr val="38C1CE"/>
                      </a:solidFill>
                      <a:prstDash val="solid"/>
                    </a:lnT>
                    <a:lnB w="9525">
                      <a:solidFill>
                        <a:srgbClr val="38C1CE"/>
                      </a:solidFill>
                      <a:prstDash val="solid"/>
                    </a:lnB>
                    <a:solidFill>
                      <a:srgbClr val="FCFCFC"/>
                    </a:solidFill>
                  </a:tcPr>
                </a:tc>
                <a:tc>
                  <a:txBody>
                    <a:bodyPr/>
                    <a:lstStyle/>
                    <a:p>
                      <a:pPr marL="46990" algn="ctr">
                        <a:lnSpc>
                          <a:spcPct val="100000"/>
                        </a:lnSpc>
                        <a:spcBef>
                          <a:spcPts val="335"/>
                        </a:spcBef>
                      </a:pPr>
                      <a:r>
                        <a:rPr sz="1600" spc="-25" dirty="0">
                          <a:solidFill>
                            <a:schemeClr val="tx1"/>
                          </a:solidFill>
                          <a:latin typeface="BIZ UDPゴシック" panose="020B0400000000000000" pitchFamily="50" charset="-128"/>
                          <a:ea typeface="BIZ UDPゴシック" panose="020B0400000000000000" pitchFamily="50" charset="-128"/>
                          <a:cs typeface="ＭＳ Ｐゴシック"/>
                        </a:rPr>
                        <a:t>未定</a:t>
                      </a:r>
                      <a:endParaRPr sz="1600">
                        <a:solidFill>
                          <a:schemeClr val="tx1"/>
                        </a:solidFill>
                        <a:latin typeface="BIZ UDPゴシック" panose="020B0400000000000000" pitchFamily="50" charset="-128"/>
                        <a:ea typeface="BIZ UDPゴシック" panose="020B0400000000000000" pitchFamily="50" charset="-128"/>
                        <a:cs typeface="ＭＳ Ｐゴシック"/>
                      </a:endParaRPr>
                    </a:p>
                  </a:txBody>
                  <a:tcPr marL="0" marR="0" marT="56727" marB="0">
                    <a:lnT w="9525">
                      <a:solidFill>
                        <a:srgbClr val="38C1CE"/>
                      </a:solidFill>
                      <a:prstDash val="solid"/>
                    </a:lnT>
                    <a:lnB w="9525">
                      <a:solidFill>
                        <a:srgbClr val="38C1CE"/>
                      </a:solidFill>
                      <a:prstDash val="solid"/>
                    </a:lnB>
                    <a:solidFill>
                      <a:srgbClr val="FCFCFC"/>
                    </a:solidFill>
                  </a:tcPr>
                </a:tc>
                <a:tc>
                  <a:txBody>
                    <a:bodyPr/>
                    <a:lstStyle/>
                    <a:p>
                      <a:pPr marL="26670" algn="ctr">
                        <a:lnSpc>
                          <a:spcPct val="100000"/>
                        </a:lnSpc>
                        <a:spcBef>
                          <a:spcPts val="335"/>
                        </a:spcBef>
                      </a:pPr>
                      <a:r>
                        <a:rPr sz="1600" spc="-15" dirty="0">
                          <a:solidFill>
                            <a:schemeClr val="tx1"/>
                          </a:solidFill>
                          <a:latin typeface="BIZ UDPゴシック" panose="020B0400000000000000" pitchFamily="50" charset="-128"/>
                          <a:ea typeface="BIZ UDPゴシック" panose="020B0400000000000000" pitchFamily="50" charset="-128"/>
                          <a:cs typeface="ＭＳ Ｐゴシック"/>
                        </a:rPr>
                        <a:t>米国 ニュージャージー州</a:t>
                      </a:r>
                      <a:endParaRPr sz="1600" dirty="0">
                        <a:solidFill>
                          <a:schemeClr val="tx1"/>
                        </a:solidFill>
                        <a:latin typeface="BIZ UDPゴシック" panose="020B0400000000000000" pitchFamily="50" charset="-128"/>
                        <a:ea typeface="BIZ UDPゴシック" panose="020B0400000000000000" pitchFamily="50" charset="-128"/>
                        <a:cs typeface="ＭＳ Ｐゴシック"/>
                      </a:endParaRPr>
                    </a:p>
                  </a:txBody>
                  <a:tcPr marL="0" marR="0" marT="56727" marB="0">
                    <a:lnT w="9525">
                      <a:solidFill>
                        <a:srgbClr val="38C1CE"/>
                      </a:solidFill>
                      <a:prstDash val="solid"/>
                    </a:lnT>
                    <a:lnB w="9525">
                      <a:solidFill>
                        <a:srgbClr val="38C1CE"/>
                      </a:solidFill>
                      <a:prstDash val="solid"/>
                    </a:lnB>
                    <a:solidFill>
                      <a:srgbClr val="FCFCFC"/>
                    </a:solidFill>
                  </a:tcPr>
                </a:tc>
                <a:tc>
                  <a:txBody>
                    <a:bodyPr/>
                    <a:lstStyle/>
                    <a:p>
                      <a:pPr algn="ctr">
                        <a:lnSpc>
                          <a:spcPct val="100000"/>
                        </a:lnSpc>
                        <a:spcBef>
                          <a:spcPts val="320"/>
                        </a:spcBef>
                      </a:pPr>
                      <a:r>
                        <a:rPr sz="1600" dirty="0">
                          <a:solidFill>
                            <a:schemeClr val="tx1"/>
                          </a:solidFill>
                          <a:latin typeface="BIZ UDPゴシック" panose="020B0400000000000000" pitchFamily="50" charset="-128"/>
                          <a:ea typeface="BIZ UDPゴシック" panose="020B0400000000000000" pitchFamily="50" charset="-128"/>
                          <a:cs typeface="Arial"/>
                        </a:rPr>
                        <a:t>160</a:t>
                      </a:r>
                      <a:r>
                        <a:rPr sz="1600" spc="-20" dirty="0">
                          <a:solidFill>
                            <a:schemeClr val="tx1"/>
                          </a:solidFill>
                          <a:latin typeface="BIZ UDPゴシック" panose="020B0400000000000000" pitchFamily="50" charset="-128"/>
                          <a:ea typeface="BIZ UDPゴシック" panose="020B0400000000000000" pitchFamily="50" charset="-128"/>
                          <a:cs typeface="Arial"/>
                        </a:rPr>
                        <a:t> </a:t>
                      </a:r>
                      <a:r>
                        <a:rPr sz="1600" spc="-25" dirty="0">
                          <a:solidFill>
                            <a:schemeClr val="tx1"/>
                          </a:solidFill>
                          <a:latin typeface="BIZ UDPゴシック" panose="020B0400000000000000" pitchFamily="50" charset="-128"/>
                          <a:ea typeface="BIZ UDPゴシック" panose="020B0400000000000000" pitchFamily="50" charset="-128"/>
                          <a:cs typeface="Arial"/>
                        </a:rPr>
                        <a:t>MW</a:t>
                      </a:r>
                      <a:endParaRPr sz="1600">
                        <a:solidFill>
                          <a:schemeClr val="tx1"/>
                        </a:solidFill>
                        <a:latin typeface="BIZ UDPゴシック" panose="020B0400000000000000" pitchFamily="50" charset="-128"/>
                        <a:ea typeface="BIZ UDPゴシック" panose="020B0400000000000000" pitchFamily="50" charset="-128"/>
                        <a:cs typeface="Arial"/>
                      </a:endParaRPr>
                    </a:p>
                  </a:txBody>
                  <a:tcPr marL="0" marR="0" marT="54187" marB="0">
                    <a:lnT w="9525">
                      <a:solidFill>
                        <a:srgbClr val="38C1CE"/>
                      </a:solidFill>
                      <a:prstDash val="solid"/>
                    </a:lnT>
                    <a:lnB w="9525">
                      <a:solidFill>
                        <a:srgbClr val="38C1CE"/>
                      </a:solidFill>
                      <a:prstDash val="solid"/>
                    </a:lnB>
                    <a:solidFill>
                      <a:srgbClr val="FCFCFC"/>
                    </a:solidFill>
                  </a:tcPr>
                </a:tc>
                <a:tc>
                  <a:txBody>
                    <a:bodyPr/>
                    <a:lstStyle/>
                    <a:p>
                      <a:pPr marL="23495" algn="ctr">
                        <a:lnSpc>
                          <a:spcPct val="100000"/>
                        </a:lnSpc>
                        <a:spcBef>
                          <a:spcPts val="335"/>
                        </a:spcBef>
                      </a:pPr>
                      <a:r>
                        <a:rPr sz="1600" dirty="0">
                          <a:solidFill>
                            <a:schemeClr val="tx1"/>
                          </a:solidFill>
                          <a:latin typeface="BIZ UDPゴシック" panose="020B0400000000000000" pitchFamily="50" charset="-128"/>
                          <a:ea typeface="BIZ UDPゴシック" panose="020B0400000000000000" pitchFamily="50" charset="-128"/>
                          <a:cs typeface="Arial"/>
                        </a:rPr>
                        <a:t>2030</a:t>
                      </a:r>
                      <a:r>
                        <a:rPr sz="1600" spc="-50" dirty="0">
                          <a:solidFill>
                            <a:schemeClr val="tx1"/>
                          </a:solidFill>
                          <a:latin typeface="BIZ UDPゴシック" panose="020B0400000000000000" pitchFamily="50" charset="-128"/>
                          <a:ea typeface="BIZ UDPゴシック" panose="020B0400000000000000" pitchFamily="50" charset="-128"/>
                          <a:cs typeface="ＭＳ Ｐゴシック"/>
                        </a:rPr>
                        <a:t>年</a:t>
                      </a:r>
                      <a:endParaRPr sz="1600">
                        <a:solidFill>
                          <a:schemeClr val="tx1"/>
                        </a:solidFill>
                        <a:latin typeface="BIZ UDPゴシック" panose="020B0400000000000000" pitchFamily="50" charset="-128"/>
                        <a:ea typeface="BIZ UDPゴシック" panose="020B0400000000000000" pitchFamily="50" charset="-128"/>
                        <a:cs typeface="ＭＳ Ｐゴシック"/>
                      </a:endParaRPr>
                    </a:p>
                  </a:txBody>
                  <a:tcPr marL="0" marR="0" marT="56727" marB="0">
                    <a:lnR w="9525">
                      <a:solidFill>
                        <a:srgbClr val="38C1CE"/>
                      </a:solidFill>
                      <a:prstDash val="solid"/>
                    </a:lnR>
                    <a:lnT w="9525">
                      <a:solidFill>
                        <a:srgbClr val="38C1CE"/>
                      </a:solidFill>
                      <a:prstDash val="solid"/>
                    </a:lnT>
                    <a:lnB w="9525">
                      <a:solidFill>
                        <a:srgbClr val="38C1CE"/>
                      </a:solidFill>
                      <a:prstDash val="solid"/>
                    </a:lnB>
                    <a:solidFill>
                      <a:srgbClr val="FCFCFC"/>
                    </a:solidFill>
                  </a:tcPr>
                </a:tc>
                <a:extLst>
                  <a:ext uri="{0D108BD9-81ED-4DB2-BD59-A6C34878D82A}">
                    <a16:rowId xmlns:a16="http://schemas.microsoft.com/office/drawing/2014/main" val="10007"/>
                  </a:ext>
                </a:extLst>
              </a:tr>
              <a:tr h="364913">
                <a:tc>
                  <a:txBody>
                    <a:bodyPr/>
                    <a:lstStyle/>
                    <a:p>
                      <a:pPr marL="90805">
                        <a:lnSpc>
                          <a:spcPct val="100000"/>
                        </a:lnSpc>
                        <a:spcBef>
                          <a:spcPts val="320"/>
                        </a:spcBef>
                      </a:pPr>
                      <a:r>
                        <a:rPr sz="1600" spc="-10" dirty="0">
                          <a:solidFill>
                            <a:schemeClr val="tx1"/>
                          </a:solidFill>
                          <a:latin typeface="BIZ UDPゴシック" panose="020B0400000000000000" pitchFamily="50" charset="-128"/>
                          <a:ea typeface="BIZ UDPゴシック" panose="020B0400000000000000" pitchFamily="50" charset="-128"/>
                          <a:cs typeface="Arial"/>
                        </a:rPr>
                        <a:t>X-</a:t>
                      </a:r>
                      <a:r>
                        <a:rPr sz="1600" dirty="0">
                          <a:solidFill>
                            <a:schemeClr val="tx1"/>
                          </a:solidFill>
                          <a:latin typeface="BIZ UDPゴシック" panose="020B0400000000000000" pitchFamily="50" charset="-128"/>
                          <a:ea typeface="BIZ UDPゴシック" panose="020B0400000000000000" pitchFamily="50" charset="-128"/>
                          <a:cs typeface="Arial"/>
                        </a:rPr>
                        <a:t>energy</a:t>
                      </a:r>
                      <a:r>
                        <a:rPr sz="1600" spc="-5" dirty="0">
                          <a:solidFill>
                            <a:schemeClr val="tx1"/>
                          </a:solidFill>
                          <a:latin typeface="BIZ UDPゴシック" panose="020B0400000000000000" pitchFamily="50" charset="-128"/>
                          <a:ea typeface="BIZ UDPゴシック" panose="020B0400000000000000" pitchFamily="50" charset="-128"/>
                          <a:cs typeface="Arial"/>
                        </a:rPr>
                        <a:t> </a:t>
                      </a:r>
                      <a:r>
                        <a:rPr sz="1600" spc="-10" dirty="0">
                          <a:solidFill>
                            <a:schemeClr val="tx1"/>
                          </a:solidFill>
                          <a:latin typeface="BIZ UDPゴシック" panose="020B0400000000000000" pitchFamily="50" charset="-128"/>
                          <a:ea typeface="BIZ UDPゴシック" panose="020B0400000000000000" pitchFamily="50" charset="-128"/>
                          <a:cs typeface="Arial"/>
                        </a:rPr>
                        <a:t>Xe-</a:t>
                      </a:r>
                      <a:r>
                        <a:rPr sz="1600" spc="-25" dirty="0">
                          <a:solidFill>
                            <a:schemeClr val="tx1"/>
                          </a:solidFill>
                          <a:latin typeface="BIZ UDPゴシック" panose="020B0400000000000000" pitchFamily="50" charset="-128"/>
                          <a:ea typeface="BIZ UDPゴシック" panose="020B0400000000000000" pitchFamily="50" charset="-128"/>
                          <a:cs typeface="Arial"/>
                        </a:rPr>
                        <a:t>100</a:t>
                      </a:r>
                      <a:endParaRPr sz="1600">
                        <a:solidFill>
                          <a:schemeClr val="tx1"/>
                        </a:solidFill>
                        <a:latin typeface="BIZ UDPゴシック" panose="020B0400000000000000" pitchFamily="50" charset="-128"/>
                        <a:ea typeface="BIZ UDPゴシック" panose="020B0400000000000000" pitchFamily="50" charset="-128"/>
                        <a:cs typeface="Arial"/>
                      </a:endParaRPr>
                    </a:p>
                  </a:txBody>
                  <a:tcPr marL="0" marR="0" marT="54187" marB="0">
                    <a:lnL w="9525">
                      <a:solidFill>
                        <a:srgbClr val="38C1CE"/>
                      </a:solidFill>
                      <a:prstDash val="solid"/>
                    </a:lnL>
                    <a:lnT w="9525">
                      <a:solidFill>
                        <a:srgbClr val="38C1CE"/>
                      </a:solidFill>
                      <a:prstDash val="solid"/>
                    </a:lnT>
                    <a:lnB w="9525">
                      <a:solidFill>
                        <a:srgbClr val="38C1CE"/>
                      </a:solidFill>
                      <a:prstDash val="solid"/>
                    </a:lnB>
                    <a:solidFill>
                      <a:srgbClr val="FCFCFC"/>
                    </a:solidFill>
                  </a:tcPr>
                </a:tc>
                <a:tc>
                  <a:txBody>
                    <a:bodyPr/>
                    <a:lstStyle/>
                    <a:p>
                      <a:pPr marL="45085" algn="ctr">
                        <a:lnSpc>
                          <a:spcPct val="100000"/>
                        </a:lnSpc>
                        <a:spcBef>
                          <a:spcPts val="320"/>
                        </a:spcBef>
                      </a:pPr>
                      <a:r>
                        <a:rPr sz="1600" dirty="0">
                          <a:solidFill>
                            <a:schemeClr val="tx1"/>
                          </a:solidFill>
                          <a:latin typeface="BIZ UDPゴシック" panose="020B0400000000000000" pitchFamily="50" charset="-128"/>
                          <a:ea typeface="BIZ UDPゴシック" panose="020B0400000000000000" pitchFamily="50" charset="-128"/>
                          <a:cs typeface="Arial"/>
                        </a:rPr>
                        <a:t>Grant</a:t>
                      </a:r>
                      <a:r>
                        <a:rPr sz="1600" spc="-20" dirty="0">
                          <a:solidFill>
                            <a:schemeClr val="tx1"/>
                          </a:solidFill>
                          <a:latin typeface="BIZ UDPゴシック" panose="020B0400000000000000" pitchFamily="50" charset="-128"/>
                          <a:ea typeface="BIZ UDPゴシック" panose="020B0400000000000000" pitchFamily="50" charset="-128"/>
                          <a:cs typeface="Arial"/>
                        </a:rPr>
                        <a:t> </a:t>
                      </a:r>
                      <a:r>
                        <a:rPr sz="1600" dirty="0">
                          <a:solidFill>
                            <a:schemeClr val="tx1"/>
                          </a:solidFill>
                          <a:latin typeface="BIZ UDPゴシック" panose="020B0400000000000000" pitchFamily="50" charset="-128"/>
                          <a:ea typeface="BIZ UDPゴシック" panose="020B0400000000000000" pitchFamily="50" charset="-128"/>
                          <a:cs typeface="Arial"/>
                        </a:rPr>
                        <a:t>County</a:t>
                      </a:r>
                      <a:r>
                        <a:rPr sz="1600" spc="-25" dirty="0">
                          <a:solidFill>
                            <a:schemeClr val="tx1"/>
                          </a:solidFill>
                          <a:latin typeface="BIZ UDPゴシック" panose="020B0400000000000000" pitchFamily="50" charset="-128"/>
                          <a:ea typeface="BIZ UDPゴシック" panose="020B0400000000000000" pitchFamily="50" charset="-128"/>
                          <a:cs typeface="Arial"/>
                        </a:rPr>
                        <a:t> PUD</a:t>
                      </a:r>
                      <a:endParaRPr sz="1600">
                        <a:solidFill>
                          <a:schemeClr val="tx1"/>
                        </a:solidFill>
                        <a:latin typeface="BIZ UDPゴシック" panose="020B0400000000000000" pitchFamily="50" charset="-128"/>
                        <a:ea typeface="BIZ UDPゴシック" panose="020B0400000000000000" pitchFamily="50" charset="-128"/>
                        <a:cs typeface="Arial"/>
                      </a:endParaRPr>
                    </a:p>
                  </a:txBody>
                  <a:tcPr marL="0" marR="0" marT="54187" marB="0">
                    <a:lnT w="9525">
                      <a:solidFill>
                        <a:srgbClr val="38C1CE"/>
                      </a:solidFill>
                      <a:prstDash val="solid"/>
                    </a:lnT>
                    <a:lnB w="9525">
                      <a:solidFill>
                        <a:srgbClr val="38C1CE"/>
                      </a:solidFill>
                      <a:prstDash val="solid"/>
                    </a:lnB>
                    <a:solidFill>
                      <a:srgbClr val="FCFCFC"/>
                    </a:solidFill>
                  </a:tcPr>
                </a:tc>
                <a:tc>
                  <a:txBody>
                    <a:bodyPr/>
                    <a:lstStyle/>
                    <a:p>
                      <a:pPr marL="27305" algn="ctr">
                        <a:lnSpc>
                          <a:spcPct val="100000"/>
                        </a:lnSpc>
                        <a:spcBef>
                          <a:spcPts val="335"/>
                        </a:spcBef>
                      </a:pPr>
                      <a:r>
                        <a:rPr sz="1600" spc="-15" dirty="0">
                          <a:solidFill>
                            <a:schemeClr val="tx1"/>
                          </a:solidFill>
                          <a:latin typeface="BIZ UDPゴシック" panose="020B0400000000000000" pitchFamily="50" charset="-128"/>
                          <a:ea typeface="BIZ UDPゴシック" panose="020B0400000000000000" pitchFamily="50" charset="-128"/>
                          <a:cs typeface="ＭＳ Ｐゴシック"/>
                        </a:rPr>
                        <a:t>米国 ワシントン州</a:t>
                      </a:r>
                      <a:endParaRPr sz="1600" dirty="0">
                        <a:solidFill>
                          <a:schemeClr val="tx1"/>
                        </a:solidFill>
                        <a:latin typeface="BIZ UDPゴシック" panose="020B0400000000000000" pitchFamily="50" charset="-128"/>
                        <a:ea typeface="BIZ UDPゴシック" panose="020B0400000000000000" pitchFamily="50" charset="-128"/>
                        <a:cs typeface="ＭＳ Ｐゴシック"/>
                      </a:endParaRPr>
                    </a:p>
                  </a:txBody>
                  <a:tcPr marL="0" marR="0" marT="56727" marB="0">
                    <a:lnT w="9525">
                      <a:solidFill>
                        <a:srgbClr val="38C1CE"/>
                      </a:solidFill>
                      <a:prstDash val="solid"/>
                    </a:lnT>
                    <a:lnB w="9525">
                      <a:solidFill>
                        <a:srgbClr val="38C1CE"/>
                      </a:solidFill>
                      <a:prstDash val="solid"/>
                    </a:lnB>
                    <a:solidFill>
                      <a:srgbClr val="FCFCFC"/>
                    </a:solidFill>
                  </a:tcPr>
                </a:tc>
                <a:tc>
                  <a:txBody>
                    <a:bodyPr/>
                    <a:lstStyle/>
                    <a:p>
                      <a:pPr marL="524510">
                        <a:lnSpc>
                          <a:spcPct val="100000"/>
                        </a:lnSpc>
                        <a:spcBef>
                          <a:spcPts val="320"/>
                        </a:spcBef>
                      </a:pPr>
                      <a:r>
                        <a:rPr sz="1600" dirty="0">
                          <a:solidFill>
                            <a:schemeClr val="tx1"/>
                          </a:solidFill>
                          <a:latin typeface="BIZ UDPゴシック" panose="020B0400000000000000" pitchFamily="50" charset="-128"/>
                          <a:ea typeface="BIZ UDPゴシック" panose="020B0400000000000000" pitchFamily="50" charset="-128"/>
                          <a:cs typeface="Arial"/>
                        </a:rPr>
                        <a:t>4</a:t>
                      </a:r>
                      <a:r>
                        <a:rPr sz="1600" spc="-15" dirty="0">
                          <a:solidFill>
                            <a:schemeClr val="tx1"/>
                          </a:solidFill>
                          <a:latin typeface="BIZ UDPゴシック" panose="020B0400000000000000" pitchFamily="50" charset="-128"/>
                          <a:ea typeface="BIZ UDPゴシック" panose="020B0400000000000000" pitchFamily="50" charset="-128"/>
                          <a:cs typeface="Arial"/>
                        </a:rPr>
                        <a:t> </a:t>
                      </a:r>
                      <a:r>
                        <a:rPr sz="1600" dirty="0">
                          <a:solidFill>
                            <a:schemeClr val="tx1"/>
                          </a:solidFill>
                          <a:latin typeface="BIZ UDPゴシック" panose="020B0400000000000000" pitchFamily="50" charset="-128"/>
                          <a:ea typeface="BIZ UDPゴシック" panose="020B0400000000000000" pitchFamily="50" charset="-128"/>
                          <a:cs typeface="Arial"/>
                        </a:rPr>
                        <a:t>@</a:t>
                      </a:r>
                      <a:r>
                        <a:rPr sz="1600" spc="-5" dirty="0">
                          <a:solidFill>
                            <a:schemeClr val="tx1"/>
                          </a:solidFill>
                          <a:latin typeface="BIZ UDPゴシック" panose="020B0400000000000000" pitchFamily="50" charset="-128"/>
                          <a:ea typeface="BIZ UDPゴシック" panose="020B0400000000000000" pitchFamily="50" charset="-128"/>
                          <a:cs typeface="Arial"/>
                        </a:rPr>
                        <a:t> </a:t>
                      </a:r>
                      <a:r>
                        <a:rPr sz="1600" spc="-20" dirty="0">
                          <a:solidFill>
                            <a:schemeClr val="tx1"/>
                          </a:solidFill>
                          <a:latin typeface="BIZ UDPゴシック" panose="020B0400000000000000" pitchFamily="50" charset="-128"/>
                          <a:ea typeface="BIZ UDPゴシック" panose="020B0400000000000000" pitchFamily="50" charset="-128"/>
                          <a:cs typeface="Arial"/>
                        </a:rPr>
                        <a:t>80MW</a:t>
                      </a:r>
                      <a:endParaRPr sz="1600" dirty="0">
                        <a:solidFill>
                          <a:schemeClr val="tx1"/>
                        </a:solidFill>
                        <a:latin typeface="BIZ UDPゴシック" panose="020B0400000000000000" pitchFamily="50" charset="-128"/>
                        <a:ea typeface="BIZ UDPゴシック" panose="020B0400000000000000" pitchFamily="50" charset="-128"/>
                        <a:cs typeface="Arial"/>
                      </a:endParaRPr>
                    </a:p>
                  </a:txBody>
                  <a:tcPr marL="0" marR="0" marT="54187" marB="0">
                    <a:lnT w="9525">
                      <a:solidFill>
                        <a:srgbClr val="38C1CE"/>
                      </a:solidFill>
                      <a:prstDash val="solid"/>
                    </a:lnT>
                    <a:lnB w="9525">
                      <a:solidFill>
                        <a:srgbClr val="38C1CE"/>
                      </a:solidFill>
                      <a:prstDash val="solid"/>
                    </a:lnB>
                    <a:solidFill>
                      <a:srgbClr val="FCFCFC"/>
                    </a:solidFill>
                  </a:tcPr>
                </a:tc>
                <a:tc>
                  <a:txBody>
                    <a:bodyPr/>
                    <a:lstStyle/>
                    <a:p>
                      <a:pPr marL="23495" algn="ctr">
                        <a:lnSpc>
                          <a:spcPct val="100000"/>
                        </a:lnSpc>
                        <a:spcBef>
                          <a:spcPts val="335"/>
                        </a:spcBef>
                      </a:pPr>
                      <a:r>
                        <a:rPr sz="1600" dirty="0">
                          <a:solidFill>
                            <a:schemeClr val="tx1"/>
                          </a:solidFill>
                          <a:latin typeface="BIZ UDPゴシック" panose="020B0400000000000000" pitchFamily="50" charset="-128"/>
                          <a:ea typeface="BIZ UDPゴシック" panose="020B0400000000000000" pitchFamily="50" charset="-128"/>
                          <a:cs typeface="Arial"/>
                        </a:rPr>
                        <a:t>2027</a:t>
                      </a:r>
                      <a:r>
                        <a:rPr sz="1600" spc="-50" dirty="0">
                          <a:solidFill>
                            <a:schemeClr val="tx1"/>
                          </a:solidFill>
                          <a:latin typeface="BIZ UDPゴシック" panose="020B0400000000000000" pitchFamily="50" charset="-128"/>
                          <a:ea typeface="BIZ UDPゴシック" panose="020B0400000000000000" pitchFamily="50" charset="-128"/>
                          <a:cs typeface="ＭＳ Ｐゴシック"/>
                        </a:rPr>
                        <a:t>年</a:t>
                      </a:r>
                      <a:endParaRPr sz="1600">
                        <a:solidFill>
                          <a:schemeClr val="tx1"/>
                        </a:solidFill>
                        <a:latin typeface="BIZ UDPゴシック" panose="020B0400000000000000" pitchFamily="50" charset="-128"/>
                        <a:ea typeface="BIZ UDPゴシック" panose="020B0400000000000000" pitchFamily="50" charset="-128"/>
                        <a:cs typeface="ＭＳ Ｐゴシック"/>
                      </a:endParaRPr>
                    </a:p>
                  </a:txBody>
                  <a:tcPr marL="0" marR="0" marT="56727" marB="0">
                    <a:lnR w="9525">
                      <a:solidFill>
                        <a:srgbClr val="38C1CE"/>
                      </a:solidFill>
                      <a:prstDash val="solid"/>
                    </a:lnR>
                    <a:lnT w="9525">
                      <a:solidFill>
                        <a:srgbClr val="38C1CE"/>
                      </a:solidFill>
                      <a:prstDash val="solid"/>
                    </a:lnT>
                    <a:lnB w="9525">
                      <a:solidFill>
                        <a:srgbClr val="38C1CE"/>
                      </a:solidFill>
                      <a:prstDash val="solid"/>
                    </a:lnB>
                    <a:solidFill>
                      <a:srgbClr val="FCFCFC"/>
                    </a:solidFill>
                  </a:tcPr>
                </a:tc>
                <a:extLst>
                  <a:ext uri="{0D108BD9-81ED-4DB2-BD59-A6C34878D82A}">
                    <a16:rowId xmlns:a16="http://schemas.microsoft.com/office/drawing/2014/main" val="10008"/>
                  </a:ext>
                </a:extLst>
              </a:tr>
              <a:tr h="474980">
                <a:tc>
                  <a:txBody>
                    <a:bodyPr/>
                    <a:lstStyle/>
                    <a:p>
                      <a:pPr marL="90805">
                        <a:lnSpc>
                          <a:spcPct val="100000"/>
                        </a:lnSpc>
                        <a:spcBef>
                          <a:spcPts val="645"/>
                        </a:spcBef>
                      </a:pPr>
                      <a:r>
                        <a:rPr sz="1600" spc="-10" dirty="0">
                          <a:solidFill>
                            <a:schemeClr val="tx1"/>
                          </a:solidFill>
                          <a:latin typeface="BIZ UDPゴシック" panose="020B0400000000000000" pitchFamily="50" charset="-128"/>
                          <a:ea typeface="BIZ UDPゴシック" panose="020B0400000000000000" pitchFamily="50" charset="-128"/>
                          <a:cs typeface="Arial"/>
                        </a:rPr>
                        <a:t>TerraPower</a:t>
                      </a:r>
                      <a:endParaRPr sz="1600">
                        <a:solidFill>
                          <a:schemeClr val="tx1"/>
                        </a:solidFill>
                        <a:latin typeface="BIZ UDPゴシック" panose="020B0400000000000000" pitchFamily="50" charset="-128"/>
                        <a:ea typeface="BIZ UDPゴシック" panose="020B0400000000000000" pitchFamily="50" charset="-128"/>
                        <a:cs typeface="Arial"/>
                      </a:endParaRPr>
                    </a:p>
                  </a:txBody>
                  <a:tcPr marL="0" marR="0" marT="109220" marB="0">
                    <a:lnL w="9525">
                      <a:solidFill>
                        <a:srgbClr val="38C1CE"/>
                      </a:solidFill>
                      <a:prstDash val="solid"/>
                    </a:lnL>
                    <a:lnT w="9525">
                      <a:solidFill>
                        <a:srgbClr val="38C1CE"/>
                      </a:solidFill>
                      <a:prstDash val="solid"/>
                    </a:lnT>
                    <a:lnB w="9525">
                      <a:solidFill>
                        <a:srgbClr val="38C1CE"/>
                      </a:solidFill>
                      <a:prstDash val="solid"/>
                    </a:lnB>
                    <a:solidFill>
                      <a:srgbClr val="FCFCFC"/>
                    </a:solidFill>
                  </a:tcPr>
                </a:tc>
                <a:tc>
                  <a:txBody>
                    <a:bodyPr/>
                    <a:lstStyle/>
                    <a:p>
                      <a:pPr marL="45085" algn="ctr">
                        <a:lnSpc>
                          <a:spcPct val="100000"/>
                        </a:lnSpc>
                        <a:spcBef>
                          <a:spcPts val="645"/>
                        </a:spcBef>
                      </a:pPr>
                      <a:r>
                        <a:rPr sz="1600" dirty="0">
                          <a:solidFill>
                            <a:schemeClr val="tx1"/>
                          </a:solidFill>
                          <a:latin typeface="BIZ UDPゴシック" panose="020B0400000000000000" pitchFamily="50" charset="-128"/>
                          <a:ea typeface="BIZ UDPゴシック" panose="020B0400000000000000" pitchFamily="50" charset="-128"/>
                          <a:cs typeface="Arial"/>
                        </a:rPr>
                        <a:t>Pacific</a:t>
                      </a:r>
                      <a:r>
                        <a:rPr sz="1600" spc="-25" dirty="0">
                          <a:solidFill>
                            <a:schemeClr val="tx1"/>
                          </a:solidFill>
                          <a:latin typeface="BIZ UDPゴシック" panose="020B0400000000000000" pitchFamily="50" charset="-128"/>
                          <a:ea typeface="BIZ UDPゴシック" panose="020B0400000000000000" pitchFamily="50" charset="-128"/>
                          <a:cs typeface="Arial"/>
                        </a:rPr>
                        <a:t> </a:t>
                      </a:r>
                      <a:r>
                        <a:rPr sz="1600" spc="-10" dirty="0">
                          <a:solidFill>
                            <a:schemeClr val="tx1"/>
                          </a:solidFill>
                          <a:latin typeface="BIZ UDPゴシック" panose="020B0400000000000000" pitchFamily="50" charset="-128"/>
                          <a:ea typeface="BIZ UDPゴシック" panose="020B0400000000000000" pitchFamily="50" charset="-128"/>
                          <a:cs typeface="Arial"/>
                        </a:rPr>
                        <a:t>Corp.</a:t>
                      </a:r>
                      <a:endParaRPr sz="1600">
                        <a:solidFill>
                          <a:schemeClr val="tx1"/>
                        </a:solidFill>
                        <a:latin typeface="BIZ UDPゴシック" panose="020B0400000000000000" pitchFamily="50" charset="-128"/>
                        <a:ea typeface="BIZ UDPゴシック" panose="020B0400000000000000" pitchFamily="50" charset="-128"/>
                        <a:cs typeface="Arial"/>
                      </a:endParaRPr>
                    </a:p>
                  </a:txBody>
                  <a:tcPr marL="0" marR="0" marT="109220" marB="0">
                    <a:lnT w="9525">
                      <a:solidFill>
                        <a:srgbClr val="38C1CE"/>
                      </a:solidFill>
                      <a:prstDash val="solid"/>
                    </a:lnT>
                    <a:lnB w="9525">
                      <a:solidFill>
                        <a:srgbClr val="38C1CE"/>
                      </a:solidFill>
                      <a:prstDash val="solid"/>
                    </a:lnB>
                    <a:solidFill>
                      <a:srgbClr val="FCFCFC"/>
                    </a:solidFill>
                  </a:tcPr>
                </a:tc>
                <a:tc>
                  <a:txBody>
                    <a:bodyPr/>
                    <a:lstStyle/>
                    <a:p>
                      <a:pPr marL="26670" algn="ctr">
                        <a:lnSpc>
                          <a:spcPct val="100000"/>
                        </a:lnSpc>
                        <a:spcBef>
                          <a:spcPts val="655"/>
                        </a:spcBef>
                      </a:pPr>
                      <a:r>
                        <a:rPr sz="1600" spc="-20" dirty="0">
                          <a:solidFill>
                            <a:schemeClr val="tx1"/>
                          </a:solidFill>
                          <a:latin typeface="BIZ UDPゴシック" panose="020B0400000000000000" pitchFamily="50" charset="-128"/>
                          <a:ea typeface="BIZ UDPゴシック" panose="020B0400000000000000" pitchFamily="50" charset="-128"/>
                          <a:cs typeface="ＭＳ Ｐゴシック"/>
                        </a:rPr>
                        <a:t>ワイオミング</a:t>
                      </a:r>
                      <a:endParaRPr sz="1600">
                        <a:solidFill>
                          <a:schemeClr val="tx1"/>
                        </a:solidFill>
                        <a:latin typeface="BIZ UDPゴシック" panose="020B0400000000000000" pitchFamily="50" charset="-128"/>
                        <a:ea typeface="BIZ UDPゴシック" panose="020B0400000000000000" pitchFamily="50" charset="-128"/>
                        <a:cs typeface="ＭＳ Ｐゴシック"/>
                      </a:endParaRPr>
                    </a:p>
                  </a:txBody>
                  <a:tcPr marL="0" marR="0" marT="110913" marB="0">
                    <a:lnT w="9525">
                      <a:solidFill>
                        <a:srgbClr val="38C1CE"/>
                      </a:solidFill>
                      <a:prstDash val="solid"/>
                    </a:lnT>
                    <a:lnB w="9525">
                      <a:solidFill>
                        <a:srgbClr val="38C1CE"/>
                      </a:solidFill>
                      <a:prstDash val="solid"/>
                    </a:lnB>
                    <a:solidFill>
                      <a:srgbClr val="FCFCFC"/>
                    </a:solidFill>
                  </a:tcPr>
                </a:tc>
                <a:tc>
                  <a:txBody>
                    <a:bodyPr/>
                    <a:lstStyle/>
                    <a:p>
                      <a:pPr marL="492125">
                        <a:lnSpc>
                          <a:spcPct val="100000"/>
                        </a:lnSpc>
                        <a:spcBef>
                          <a:spcPts val="645"/>
                        </a:spcBef>
                      </a:pPr>
                      <a:r>
                        <a:rPr sz="1600" spc="-10" dirty="0">
                          <a:solidFill>
                            <a:schemeClr val="tx1"/>
                          </a:solidFill>
                          <a:latin typeface="BIZ UDPゴシック" panose="020B0400000000000000" pitchFamily="50" charset="-128"/>
                          <a:ea typeface="BIZ UDPゴシック" panose="020B0400000000000000" pitchFamily="50" charset="-128"/>
                          <a:cs typeface="Arial"/>
                        </a:rPr>
                        <a:t>345-500MW</a:t>
                      </a:r>
                      <a:endParaRPr sz="1600" dirty="0">
                        <a:solidFill>
                          <a:schemeClr val="tx1"/>
                        </a:solidFill>
                        <a:latin typeface="BIZ UDPゴシック" panose="020B0400000000000000" pitchFamily="50" charset="-128"/>
                        <a:ea typeface="BIZ UDPゴシック" panose="020B0400000000000000" pitchFamily="50" charset="-128"/>
                        <a:cs typeface="Arial"/>
                      </a:endParaRPr>
                    </a:p>
                  </a:txBody>
                  <a:tcPr marL="0" marR="0" marT="109220" marB="0">
                    <a:lnT w="9525">
                      <a:solidFill>
                        <a:srgbClr val="38C1CE"/>
                      </a:solidFill>
                      <a:prstDash val="solid"/>
                    </a:lnT>
                    <a:lnB w="9525">
                      <a:solidFill>
                        <a:srgbClr val="38C1CE"/>
                      </a:solidFill>
                      <a:prstDash val="solid"/>
                    </a:lnB>
                    <a:solidFill>
                      <a:srgbClr val="FCFCFC"/>
                    </a:solidFill>
                  </a:tcPr>
                </a:tc>
                <a:tc>
                  <a:txBody>
                    <a:bodyPr/>
                    <a:lstStyle/>
                    <a:p>
                      <a:pPr marL="23495" algn="ctr">
                        <a:lnSpc>
                          <a:spcPct val="100000"/>
                        </a:lnSpc>
                        <a:spcBef>
                          <a:spcPts val="655"/>
                        </a:spcBef>
                      </a:pPr>
                      <a:r>
                        <a:rPr sz="1600" dirty="0">
                          <a:solidFill>
                            <a:schemeClr val="tx1"/>
                          </a:solidFill>
                          <a:latin typeface="BIZ UDPゴシック" panose="020B0400000000000000" pitchFamily="50" charset="-128"/>
                          <a:ea typeface="BIZ UDPゴシック" panose="020B0400000000000000" pitchFamily="50" charset="-128"/>
                          <a:cs typeface="Arial"/>
                        </a:rPr>
                        <a:t>2028</a:t>
                      </a:r>
                      <a:r>
                        <a:rPr sz="1600" spc="-50" dirty="0">
                          <a:solidFill>
                            <a:schemeClr val="tx1"/>
                          </a:solidFill>
                          <a:latin typeface="BIZ UDPゴシック" panose="020B0400000000000000" pitchFamily="50" charset="-128"/>
                          <a:ea typeface="BIZ UDPゴシック" panose="020B0400000000000000" pitchFamily="50" charset="-128"/>
                          <a:cs typeface="ＭＳ Ｐゴシック"/>
                        </a:rPr>
                        <a:t>年</a:t>
                      </a:r>
                      <a:endParaRPr sz="1600">
                        <a:solidFill>
                          <a:schemeClr val="tx1"/>
                        </a:solidFill>
                        <a:latin typeface="BIZ UDPゴシック" panose="020B0400000000000000" pitchFamily="50" charset="-128"/>
                        <a:ea typeface="BIZ UDPゴシック" panose="020B0400000000000000" pitchFamily="50" charset="-128"/>
                        <a:cs typeface="ＭＳ Ｐゴシック"/>
                      </a:endParaRPr>
                    </a:p>
                  </a:txBody>
                  <a:tcPr marL="0" marR="0" marT="110913" marB="0">
                    <a:lnR w="9525">
                      <a:solidFill>
                        <a:srgbClr val="38C1CE"/>
                      </a:solidFill>
                      <a:prstDash val="solid"/>
                    </a:lnR>
                    <a:lnT w="9525">
                      <a:solidFill>
                        <a:srgbClr val="38C1CE"/>
                      </a:solidFill>
                      <a:prstDash val="solid"/>
                    </a:lnT>
                    <a:lnB w="9525">
                      <a:solidFill>
                        <a:srgbClr val="38C1CE"/>
                      </a:solidFill>
                      <a:prstDash val="solid"/>
                    </a:lnB>
                    <a:solidFill>
                      <a:srgbClr val="FCFCFC"/>
                    </a:solidFill>
                  </a:tcPr>
                </a:tc>
                <a:extLst>
                  <a:ext uri="{0D108BD9-81ED-4DB2-BD59-A6C34878D82A}">
                    <a16:rowId xmlns:a16="http://schemas.microsoft.com/office/drawing/2014/main" val="10009"/>
                  </a:ext>
                </a:extLst>
              </a:tr>
              <a:tr h="364913">
                <a:tc>
                  <a:txBody>
                    <a:bodyPr/>
                    <a:lstStyle/>
                    <a:p>
                      <a:pPr marL="90805">
                        <a:lnSpc>
                          <a:spcPct val="100000"/>
                        </a:lnSpc>
                        <a:spcBef>
                          <a:spcPts val="320"/>
                        </a:spcBef>
                      </a:pPr>
                      <a:r>
                        <a:rPr sz="1600" spc="-25" dirty="0">
                          <a:solidFill>
                            <a:schemeClr val="tx1"/>
                          </a:solidFill>
                          <a:latin typeface="BIZ UDPゴシック" panose="020B0400000000000000" pitchFamily="50" charset="-128"/>
                          <a:ea typeface="BIZ UDPゴシック" panose="020B0400000000000000" pitchFamily="50" charset="-128"/>
                          <a:cs typeface="Arial"/>
                        </a:rPr>
                        <a:t>ARC</a:t>
                      </a:r>
                      <a:endParaRPr sz="1600">
                        <a:solidFill>
                          <a:schemeClr val="tx1"/>
                        </a:solidFill>
                        <a:latin typeface="BIZ UDPゴシック" panose="020B0400000000000000" pitchFamily="50" charset="-128"/>
                        <a:ea typeface="BIZ UDPゴシック" panose="020B0400000000000000" pitchFamily="50" charset="-128"/>
                        <a:cs typeface="Arial"/>
                      </a:endParaRPr>
                    </a:p>
                  </a:txBody>
                  <a:tcPr marL="0" marR="0" marT="54187" marB="0">
                    <a:lnL w="9525">
                      <a:solidFill>
                        <a:srgbClr val="38C1CE"/>
                      </a:solidFill>
                      <a:prstDash val="solid"/>
                    </a:lnL>
                    <a:lnT w="9525">
                      <a:solidFill>
                        <a:srgbClr val="38C1CE"/>
                      </a:solidFill>
                      <a:prstDash val="solid"/>
                    </a:lnT>
                    <a:lnB w="9525">
                      <a:solidFill>
                        <a:srgbClr val="38C1CE"/>
                      </a:solidFill>
                      <a:prstDash val="solid"/>
                    </a:lnB>
                    <a:solidFill>
                      <a:srgbClr val="FCFCFC"/>
                    </a:solidFill>
                  </a:tcPr>
                </a:tc>
                <a:tc>
                  <a:txBody>
                    <a:bodyPr/>
                    <a:lstStyle/>
                    <a:p>
                      <a:pPr marL="46990" algn="ctr">
                        <a:lnSpc>
                          <a:spcPct val="100000"/>
                        </a:lnSpc>
                        <a:spcBef>
                          <a:spcPts val="320"/>
                        </a:spcBef>
                      </a:pPr>
                      <a:r>
                        <a:rPr sz="1600" dirty="0">
                          <a:solidFill>
                            <a:schemeClr val="tx1"/>
                          </a:solidFill>
                          <a:latin typeface="BIZ UDPゴシック" panose="020B0400000000000000" pitchFamily="50" charset="-128"/>
                          <a:ea typeface="BIZ UDPゴシック" panose="020B0400000000000000" pitchFamily="50" charset="-128"/>
                          <a:cs typeface="Arial"/>
                        </a:rPr>
                        <a:t>NB </a:t>
                      </a:r>
                      <a:r>
                        <a:rPr sz="1600" spc="-10" dirty="0">
                          <a:solidFill>
                            <a:schemeClr val="tx1"/>
                          </a:solidFill>
                          <a:latin typeface="BIZ UDPゴシック" panose="020B0400000000000000" pitchFamily="50" charset="-128"/>
                          <a:ea typeface="BIZ UDPゴシック" panose="020B0400000000000000" pitchFamily="50" charset="-128"/>
                          <a:cs typeface="Arial"/>
                        </a:rPr>
                        <a:t>Power</a:t>
                      </a:r>
                      <a:endParaRPr sz="1600">
                        <a:solidFill>
                          <a:schemeClr val="tx1"/>
                        </a:solidFill>
                        <a:latin typeface="BIZ UDPゴシック" panose="020B0400000000000000" pitchFamily="50" charset="-128"/>
                        <a:ea typeface="BIZ UDPゴシック" panose="020B0400000000000000" pitchFamily="50" charset="-128"/>
                        <a:cs typeface="Arial"/>
                      </a:endParaRPr>
                    </a:p>
                  </a:txBody>
                  <a:tcPr marL="0" marR="0" marT="54187" marB="0">
                    <a:lnT w="9525">
                      <a:solidFill>
                        <a:srgbClr val="38C1CE"/>
                      </a:solidFill>
                      <a:prstDash val="solid"/>
                    </a:lnT>
                    <a:lnB w="9525">
                      <a:solidFill>
                        <a:srgbClr val="38C1CE"/>
                      </a:solidFill>
                      <a:prstDash val="solid"/>
                    </a:lnB>
                    <a:solidFill>
                      <a:srgbClr val="FCFCFC"/>
                    </a:solidFill>
                  </a:tcPr>
                </a:tc>
                <a:tc>
                  <a:txBody>
                    <a:bodyPr/>
                    <a:lstStyle/>
                    <a:p>
                      <a:pPr marL="26034" algn="ctr">
                        <a:lnSpc>
                          <a:spcPct val="100000"/>
                        </a:lnSpc>
                        <a:spcBef>
                          <a:spcPts val="335"/>
                        </a:spcBef>
                      </a:pPr>
                      <a:r>
                        <a:rPr sz="1600" spc="-15" dirty="0">
                          <a:solidFill>
                            <a:schemeClr val="tx1"/>
                          </a:solidFill>
                          <a:latin typeface="BIZ UDPゴシック" panose="020B0400000000000000" pitchFamily="50" charset="-128"/>
                          <a:ea typeface="BIZ UDPゴシック" panose="020B0400000000000000" pitchFamily="50" charset="-128"/>
                          <a:cs typeface="ＭＳ Ｐゴシック"/>
                        </a:rPr>
                        <a:t>カナダ ニューブランズウィック州</a:t>
                      </a:r>
                      <a:endParaRPr sz="1600">
                        <a:solidFill>
                          <a:schemeClr val="tx1"/>
                        </a:solidFill>
                        <a:latin typeface="BIZ UDPゴシック" panose="020B0400000000000000" pitchFamily="50" charset="-128"/>
                        <a:ea typeface="BIZ UDPゴシック" panose="020B0400000000000000" pitchFamily="50" charset="-128"/>
                        <a:cs typeface="ＭＳ Ｐゴシック"/>
                      </a:endParaRPr>
                    </a:p>
                  </a:txBody>
                  <a:tcPr marL="0" marR="0" marT="56727" marB="0">
                    <a:lnT w="9525">
                      <a:solidFill>
                        <a:srgbClr val="38C1CE"/>
                      </a:solidFill>
                      <a:prstDash val="solid"/>
                    </a:lnT>
                    <a:lnB w="9525">
                      <a:solidFill>
                        <a:srgbClr val="38C1CE"/>
                      </a:solidFill>
                      <a:prstDash val="solid"/>
                    </a:lnB>
                    <a:solidFill>
                      <a:srgbClr val="FCFCFC"/>
                    </a:solidFill>
                  </a:tcPr>
                </a:tc>
                <a:tc>
                  <a:txBody>
                    <a:bodyPr/>
                    <a:lstStyle/>
                    <a:p>
                      <a:pPr algn="ctr">
                        <a:lnSpc>
                          <a:spcPct val="100000"/>
                        </a:lnSpc>
                        <a:spcBef>
                          <a:spcPts val="320"/>
                        </a:spcBef>
                      </a:pPr>
                      <a:r>
                        <a:rPr sz="1600" dirty="0">
                          <a:solidFill>
                            <a:schemeClr val="tx1"/>
                          </a:solidFill>
                          <a:latin typeface="BIZ UDPゴシック" panose="020B0400000000000000" pitchFamily="50" charset="-128"/>
                          <a:ea typeface="BIZ UDPゴシック" panose="020B0400000000000000" pitchFamily="50" charset="-128"/>
                          <a:cs typeface="Arial"/>
                        </a:rPr>
                        <a:t>100</a:t>
                      </a:r>
                      <a:r>
                        <a:rPr sz="1600" spc="-20" dirty="0">
                          <a:solidFill>
                            <a:schemeClr val="tx1"/>
                          </a:solidFill>
                          <a:latin typeface="BIZ UDPゴシック" panose="020B0400000000000000" pitchFamily="50" charset="-128"/>
                          <a:ea typeface="BIZ UDPゴシック" panose="020B0400000000000000" pitchFamily="50" charset="-128"/>
                          <a:cs typeface="Arial"/>
                        </a:rPr>
                        <a:t> </a:t>
                      </a:r>
                      <a:r>
                        <a:rPr sz="1600" spc="-25" dirty="0">
                          <a:solidFill>
                            <a:schemeClr val="tx1"/>
                          </a:solidFill>
                          <a:latin typeface="BIZ UDPゴシック" panose="020B0400000000000000" pitchFamily="50" charset="-128"/>
                          <a:ea typeface="BIZ UDPゴシック" panose="020B0400000000000000" pitchFamily="50" charset="-128"/>
                          <a:cs typeface="Arial"/>
                        </a:rPr>
                        <a:t>MW</a:t>
                      </a:r>
                      <a:endParaRPr sz="1600" dirty="0">
                        <a:solidFill>
                          <a:schemeClr val="tx1"/>
                        </a:solidFill>
                        <a:latin typeface="BIZ UDPゴシック" panose="020B0400000000000000" pitchFamily="50" charset="-128"/>
                        <a:ea typeface="BIZ UDPゴシック" panose="020B0400000000000000" pitchFamily="50" charset="-128"/>
                        <a:cs typeface="Arial"/>
                      </a:endParaRPr>
                    </a:p>
                  </a:txBody>
                  <a:tcPr marL="0" marR="0" marT="54187" marB="0">
                    <a:lnT w="9525">
                      <a:solidFill>
                        <a:srgbClr val="38C1CE"/>
                      </a:solidFill>
                      <a:prstDash val="solid"/>
                    </a:lnT>
                    <a:lnB w="9525">
                      <a:solidFill>
                        <a:srgbClr val="38C1CE"/>
                      </a:solidFill>
                      <a:prstDash val="solid"/>
                    </a:lnB>
                    <a:solidFill>
                      <a:srgbClr val="FCFCFC"/>
                    </a:solidFill>
                  </a:tcPr>
                </a:tc>
                <a:tc>
                  <a:txBody>
                    <a:bodyPr/>
                    <a:lstStyle/>
                    <a:p>
                      <a:pPr marL="23495" algn="ctr">
                        <a:lnSpc>
                          <a:spcPct val="100000"/>
                        </a:lnSpc>
                        <a:spcBef>
                          <a:spcPts val="335"/>
                        </a:spcBef>
                      </a:pPr>
                      <a:r>
                        <a:rPr sz="1600" dirty="0">
                          <a:solidFill>
                            <a:schemeClr val="tx1"/>
                          </a:solidFill>
                          <a:latin typeface="BIZ UDPゴシック" panose="020B0400000000000000" pitchFamily="50" charset="-128"/>
                          <a:ea typeface="BIZ UDPゴシック" panose="020B0400000000000000" pitchFamily="50" charset="-128"/>
                          <a:cs typeface="Arial"/>
                        </a:rPr>
                        <a:t>2030</a:t>
                      </a:r>
                      <a:r>
                        <a:rPr sz="1600" spc="-50" dirty="0">
                          <a:solidFill>
                            <a:schemeClr val="tx1"/>
                          </a:solidFill>
                          <a:latin typeface="BIZ UDPゴシック" panose="020B0400000000000000" pitchFamily="50" charset="-128"/>
                          <a:ea typeface="BIZ UDPゴシック" panose="020B0400000000000000" pitchFamily="50" charset="-128"/>
                          <a:cs typeface="ＭＳ Ｐゴシック"/>
                        </a:rPr>
                        <a:t>年</a:t>
                      </a:r>
                      <a:endParaRPr sz="1600">
                        <a:solidFill>
                          <a:schemeClr val="tx1"/>
                        </a:solidFill>
                        <a:latin typeface="BIZ UDPゴシック" panose="020B0400000000000000" pitchFamily="50" charset="-128"/>
                        <a:ea typeface="BIZ UDPゴシック" panose="020B0400000000000000" pitchFamily="50" charset="-128"/>
                        <a:cs typeface="ＭＳ Ｐゴシック"/>
                      </a:endParaRPr>
                    </a:p>
                  </a:txBody>
                  <a:tcPr marL="0" marR="0" marT="56727" marB="0">
                    <a:lnR w="9525">
                      <a:solidFill>
                        <a:srgbClr val="38C1CE"/>
                      </a:solidFill>
                      <a:prstDash val="solid"/>
                    </a:lnR>
                    <a:lnT w="9525">
                      <a:solidFill>
                        <a:srgbClr val="38C1CE"/>
                      </a:solidFill>
                      <a:prstDash val="solid"/>
                    </a:lnT>
                    <a:lnB w="9525">
                      <a:solidFill>
                        <a:srgbClr val="38C1CE"/>
                      </a:solidFill>
                      <a:prstDash val="solid"/>
                    </a:lnB>
                    <a:solidFill>
                      <a:srgbClr val="FCFCFC"/>
                    </a:solidFill>
                  </a:tcPr>
                </a:tc>
                <a:extLst>
                  <a:ext uri="{0D108BD9-81ED-4DB2-BD59-A6C34878D82A}">
                    <a16:rowId xmlns:a16="http://schemas.microsoft.com/office/drawing/2014/main" val="10010"/>
                  </a:ext>
                </a:extLst>
              </a:tr>
              <a:tr h="364913">
                <a:tc>
                  <a:txBody>
                    <a:bodyPr/>
                    <a:lstStyle/>
                    <a:p>
                      <a:pPr marL="90805">
                        <a:lnSpc>
                          <a:spcPct val="100000"/>
                        </a:lnSpc>
                        <a:spcBef>
                          <a:spcPts val="320"/>
                        </a:spcBef>
                      </a:pPr>
                      <a:r>
                        <a:rPr sz="1600" spc="-10" dirty="0">
                          <a:solidFill>
                            <a:schemeClr val="tx1"/>
                          </a:solidFill>
                          <a:latin typeface="BIZ UDPゴシック" panose="020B0400000000000000" pitchFamily="50" charset="-128"/>
                          <a:ea typeface="BIZ UDPゴシック" panose="020B0400000000000000" pitchFamily="50" charset="-128"/>
                          <a:cs typeface="Arial"/>
                        </a:rPr>
                        <a:t>Moltex</a:t>
                      </a:r>
                      <a:endParaRPr sz="1600">
                        <a:solidFill>
                          <a:schemeClr val="tx1"/>
                        </a:solidFill>
                        <a:latin typeface="BIZ UDPゴシック" panose="020B0400000000000000" pitchFamily="50" charset="-128"/>
                        <a:ea typeface="BIZ UDPゴシック" panose="020B0400000000000000" pitchFamily="50" charset="-128"/>
                        <a:cs typeface="Arial"/>
                      </a:endParaRPr>
                    </a:p>
                  </a:txBody>
                  <a:tcPr marL="0" marR="0" marT="54187" marB="0">
                    <a:lnL w="9525">
                      <a:solidFill>
                        <a:srgbClr val="38C1CE"/>
                      </a:solidFill>
                      <a:prstDash val="solid"/>
                    </a:lnL>
                    <a:lnT w="9525">
                      <a:solidFill>
                        <a:srgbClr val="38C1CE"/>
                      </a:solidFill>
                      <a:prstDash val="solid"/>
                    </a:lnT>
                    <a:lnB w="9525">
                      <a:solidFill>
                        <a:srgbClr val="38C1CE"/>
                      </a:solidFill>
                      <a:prstDash val="solid"/>
                    </a:lnB>
                    <a:solidFill>
                      <a:srgbClr val="FCFCFC"/>
                    </a:solidFill>
                  </a:tcPr>
                </a:tc>
                <a:tc>
                  <a:txBody>
                    <a:bodyPr/>
                    <a:lstStyle/>
                    <a:p>
                      <a:pPr marL="46990" algn="ctr">
                        <a:lnSpc>
                          <a:spcPct val="100000"/>
                        </a:lnSpc>
                        <a:spcBef>
                          <a:spcPts val="320"/>
                        </a:spcBef>
                      </a:pPr>
                      <a:r>
                        <a:rPr sz="1600" dirty="0">
                          <a:solidFill>
                            <a:schemeClr val="tx1"/>
                          </a:solidFill>
                          <a:latin typeface="BIZ UDPゴシック" panose="020B0400000000000000" pitchFamily="50" charset="-128"/>
                          <a:ea typeface="BIZ UDPゴシック" panose="020B0400000000000000" pitchFamily="50" charset="-128"/>
                          <a:cs typeface="Arial"/>
                        </a:rPr>
                        <a:t>NB </a:t>
                      </a:r>
                      <a:r>
                        <a:rPr sz="1600" spc="-10" dirty="0">
                          <a:solidFill>
                            <a:schemeClr val="tx1"/>
                          </a:solidFill>
                          <a:latin typeface="BIZ UDPゴシック" panose="020B0400000000000000" pitchFamily="50" charset="-128"/>
                          <a:ea typeface="BIZ UDPゴシック" panose="020B0400000000000000" pitchFamily="50" charset="-128"/>
                          <a:cs typeface="Arial"/>
                        </a:rPr>
                        <a:t>Power</a:t>
                      </a:r>
                      <a:endParaRPr sz="1600">
                        <a:solidFill>
                          <a:schemeClr val="tx1"/>
                        </a:solidFill>
                        <a:latin typeface="BIZ UDPゴシック" panose="020B0400000000000000" pitchFamily="50" charset="-128"/>
                        <a:ea typeface="BIZ UDPゴシック" panose="020B0400000000000000" pitchFamily="50" charset="-128"/>
                        <a:cs typeface="Arial"/>
                      </a:endParaRPr>
                    </a:p>
                  </a:txBody>
                  <a:tcPr marL="0" marR="0" marT="54187" marB="0">
                    <a:lnT w="9525">
                      <a:solidFill>
                        <a:srgbClr val="38C1CE"/>
                      </a:solidFill>
                      <a:prstDash val="solid"/>
                    </a:lnT>
                    <a:lnB w="9525">
                      <a:solidFill>
                        <a:srgbClr val="38C1CE"/>
                      </a:solidFill>
                      <a:prstDash val="solid"/>
                    </a:lnB>
                    <a:solidFill>
                      <a:srgbClr val="FCFCFC"/>
                    </a:solidFill>
                  </a:tcPr>
                </a:tc>
                <a:tc>
                  <a:txBody>
                    <a:bodyPr/>
                    <a:lstStyle/>
                    <a:p>
                      <a:pPr marL="26034" algn="ctr">
                        <a:lnSpc>
                          <a:spcPct val="100000"/>
                        </a:lnSpc>
                        <a:spcBef>
                          <a:spcPts val="335"/>
                        </a:spcBef>
                      </a:pPr>
                      <a:r>
                        <a:rPr sz="1600" spc="-15" dirty="0">
                          <a:solidFill>
                            <a:schemeClr val="tx1"/>
                          </a:solidFill>
                          <a:latin typeface="BIZ UDPゴシック" panose="020B0400000000000000" pitchFamily="50" charset="-128"/>
                          <a:ea typeface="BIZ UDPゴシック" panose="020B0400000000000000" pitchFamily="50" charset="-128"/>
                          <a:cs typeface="ＭＳ Ｐゴシック"/>
                        </a:rPr>
                        <a:t>カナダ ニューブランズウィック州</a:t>
                      </a:r>
                      <a:endParaRPr sz="1600">
                        <a:solidFill>
                          <a:schemeClr val="tx1"/>
                        </a:solidFill>
                        <a:latin typeface="BIZ UDPゴシック" panose="020B0400000000000000" pitchFamily="50" charset="-128"/>
                        <a:ea typeface="BIZ UDPゴシック" panose="020B0400000000000000" pitchFamily="50" charset="-128"/>
                        <a:cs typeface="ＭＳ Ｐゴシック"/>
                      </a:endParaRPr>
                    </a:p>
                  </a:txBody>
                  <a:tcPr marL="0" marR="0" marT="56727" marB="0">
                    <a:lnT w="9525">
                      <a:solidFill>
                        <a:srgbClr val="38C1CE"/>
                      </a:solidFill>
                      <a:prstDash val="solid"/>
                    </a:lnT>
                    <a:lnB w="9525">
                      <a:solidFill>
                        <a:srgbClr val="38C1CE"/>
                      </a:solidFill>
                      <a:prstDash val="solid"/>
                    </a:lnB>
                    <a:solidFill>
                      <a:srgbClr val="FCFCFC"/>
                    </a:solidFill>
                  </a:tcPr>
                </a:tc>
                <a:tc>
                  <a:txBody>
                    <a:bodyPr/>
                    <a:lstStyle/>
                    <a:p>
                      <a:pPr algn="ctr">
                        <a:lnSpc>
                          <a:spcPct val="100000"/>
                        </a:lnSpc>
                        <a:spcBef>
                          <a:spcPts val="320"/>
                        </a:spcBef>
                      </a:pPr>
                      <a:r>
                        <a:rPr sz="1600" dirty="0">
                          <a:solidFill>
                            <a:schemeClr val="tx1"/>
                          </a:solidFill>
                          <a:latin typeface="BIZ UDPゴシック" panose="020B0400000000000000" pitchFamily="50" charset="-128"/>
                          <a:ea typeface="BIZ UDPゴシック" panose="020B0400000000000000" pitchFamily="50" charset="-128"/>
                          <a:cs typeface="Arial"/>
                        </a:rPr>
                        <a:t>300</a:t>
                      </a:r>
                      <a:r>
                        <a:rPr sz="1600" spc="-20" dirty="0">
                          <a:solidFill>
                            <a:schemeClr val="tx1"/>
                          </a:solidFill>
                          <a:latin typeface="BIZ UDPゴシック" panose="020B0400000000000000" pitchFamily="50" charset="-128"/>
                          <a:ea typeface="BIZ UDPゴシック" panose="020B0400000000000000" pitchFamily="50" charset="-128"/>
                          <a:cs typeface="Arial"/>
                        </a:rPr>
                        <a:t> </a:t>
                      </a:r>
                      <a:r>
                        <a:rPr sz="1600" spc="-25" dirty="0">
                          <a:solidFill>
                            <a:schemeClr val="tx1"/>
                          </a:solidFill>
                          <a:latin typeface="BIZ UDPゴシック" panose="020B0400000000000000" pitchFamily="50" charset="-128"/>
                          <a:ea typeface="BIZ UDPゴシック" panose="020B0400000000000000" pitchFamily="50" charset="-128"/>
                          <a:cs typeface="Arial"/>
                        </a:rPr>
                        <a:t>MW</a:t>
                      </a:r>
                      <a:endParaRPr sz="1600" dirty="0">
                        <a:solidFill>
                          <a:schemeClr val="tx1"/>
                        </a:solidFill>
                        <a:latin typeface="BIZ UDPゴシック" panose="020B0400000000000000" pitchFamily="50" charset="-128"/>
                        <a:ea typeface="BIZ UDPゴシック" panose="020B0400000000000000" pitchFamily="50" charset="-128"/>
                        <a:cs typeface="Arial"/>
                      </a:endParaRPr>
                    </a:p>
                  </a:txBody>
                  <a:tcPr marL="0" marR="0" marT="54187" marB="0">
                    <a:lnT w="9525">
                      <a:solidFill>
                        <a:srgbClr val="38C1CE"/>
                      </a:solidFill>
                      <a:prstDash val="solid"/>
                    </a:lnT>
                    <a:lnB w="9525">
                      <a:solidFill>
                        <a:srgbClr val="38C1CE"/>
                      </a:solidFill>
                      <a:prstDash val="solid"/>
                    </a:lnB>
                    <a:solidFill>
                      <a:srgbClr val="FCFCFC"/>
                    </a:solidFill>
                  </a:tcPr>
                </a:tc>
                <a:tc>
                  <a:txBody>
                    <a:bodyPr/>
                    <a:lstStyle/>
                    <a:p>
                      <a:pPr marL="23495" algn="ctr">
                        <a:lnSpc>
                          <a:spcPct val="100000"/>
                        </a:lnSpc>
                        <a:spcBef>
                          <a:spcPts val="335"/>
                        </a:spcBef>
                      </a:pPr>
                      <a:r>
                        <a:rPr sz="1600" dirty="0">
                          <a:solidFill>
                            <a:schemeClr val="tx1"/>
                          </a:solidFill>
                          <a:latin typeface="BIZ UDPゴシック" panose="020B0400000000000000" pitchFamily="50" charset="-128"/>
                          <a:ea typeface="BIZ UDPゴシック" panose="020B0400000000000000" pitchFamily="50" charset="-128"/>
                          <a:cs typeface="Arial"/>
                        </a:rPr>
                        <a:t>2032</a:t>
                      </a:r>
                      <a:r>
                        <a:rPr sz="1600" spc="-50" dirty="0">
                          <a:solidFill>
                            <a:schemeClr val="tx1"/>
                          </a:solidFill>
                          <a:latin typeface="BIZ UDPゴシック" panose="020B0400000000000000" pitchFamily="50" charset="-128"/>
                          <a:ea typeface="BIZ UDPゴシック" panose="020B0400000000000000" pitchFamily="50" charset="-128"/>
                          <a:cs typeface="ＭＳ Ｐゴシック"/>
                        </a:rPr>
                        <a:t>年</a:t>
                      </a:r>
                      <a:endParaRPr sz="1600">
                        <a:solidFill>
                          <a:schemeClr val="tx1"/>
                        </a:solidFill>
                        <a:latin typeface="BIZ UDPゴシック" panose="020B0400000000000000" pitchFamily="50" charset="-128"/>
                        <a:ea typeface="BIZ UDPゴシック" panose="020B0400000000000000" pitchFamily="50" charset="-128"/>
                        <a:cs typeface="ＭＳ Ｐゴシック"/>
                      </a:endParaRPr>
                    </a:p>
                  </a:txBody>
                  <a:tcPr marL="0" marR="0" marT="56727" marB="0">
                    <a:lnR w="9525">
                      <a:solidFill>
                        <a:srgbClr val="38C1CE"/>
                      </a:solidFill>
                      <a:prstDash val="solid"/>
                    </a:lnR>
                    <a:lnT w="9525">
                      <a:solidFill>
                        <a:srgbClr val="38C1CE"/>
                      </a:solidFill>
                      <a:prstDash val="solid"/>
                    </a:lnT>
                    <a:lnB w="9525">
                      <a:solidFill>
                        <a:srgbClr val="38C1CE"/>
                      </a:solidFill>
                      <a:prstDash val="solid"/>
                    </a:lnB>
                    <a:solidFill>
                      <a:srgbClr val="FCFCFC"/>
                    </a:solidFill>
                  </a:tcPr>
                </a:tc>
                <a:extLst>
                  <a:ext uri="{0D108BD9-81ED-4DB2-BD59-A6C34878D82A}">
                    <a16:rowId xmlns:a16="http://schemas.microsoft.com/office/drawing/2014/main" val="10011"/>
                  </a:ext>
                </a:extLst>
              </a:tr>
              <a:tr h="364913">
                <a:tc>
                  <a:txBody>
                    <a:bodyPr/>
                    <a:lstStyle/>
                    <a:p>
                      <a:pPr marL="90805">
                        <a:lnSpc>
                          <a:spcPct val="100000"/>
                        </a:lnSpc>
                        <a:spcBef>
                          <a:spcPts val="335"/>
                        </a:spcBef>
                      </a:pPr>
                      <a:r>
                        <a:rPr sz="1600" spc="-25" dirty="0">
                          <a:solidFill>
                            <a:schemeClr val="tx1"/>
                          </a:solidFill>
                          <a:latin typeface="BIZ UDPゴシック" panose="020B0400000000000000" pitchFamily="50" charset="-128"/>
                          <a:ea typeface="BIZ UDPゴシック" panose="020B0400000000000000" pitchFamily="50" charset="-128"/>
                          <a:cs typeface="ＭＳ Ｐゴシック"/>
                        </a:rPr>
                        <a:t>未定</a:t>
                      </a:r>
                      <a:endParaRPr sz="1600">
                        <a:solidFill>
                          <a:schemeClr val="tx1"/>
                        </a:solidFill>
                        <a:latin typeface="BIZ UDPゴシック" panose="020B0400000000000000" pitchFamily="50" charset="-128"/>
                        <a:ea typeface="BIZ UDPゴシック" panose="020B0400000000000000" pitchFamily="50" charset="-128"/>
                        <a:cs typeface="ＭＳ Ｐゴシック"/>
                      </a:endParaRPr>
                    </a:p>
                  </a:txBody>
                  <a:tcPr marL="0" marR="0" marT="56727" marB="0">
                    <a:lnL w="9525">
                      <a:solidFill>
                        <a:srgbClr val="38C1CE"/>
                      </a:solidFill>
                      <a:prstDash val="solid"/>
                    </a:lnL>
                    <a:lnT w="9525">
                      <a:solidFill>
                        <a:srgbClr val="38C1CE"/>
                      </a:solidFill>
                      <a:prstDash val="solid"/>
                    </a:lnT>
                    <a:lnB w="9525">
                      <a:solidFill>
                        <a:srgbClr val="38C1CE"/>
                      </a:solidFill>
                      <a:prstDash val="solid"/>
                    </a:lnB>
                    <a:solidFill>
                      <a:srgbClr val="FCFCFC"/>
                    </a:solidFill>
                  </a:tcPr>
                </a:tc>
                <a:tc>
                  <a:txBody>
                    <a:bodyPr/>
                    <a:lstStyle/>
                    <a:p>
                      <a:pPr marL="47625" algn="ctr">
                        <a:lnSpc>
                          <a:spcPct val="100000"/>
                        </a:lnSpc>
                        <a:spcBef>
                          <a:spcPts val="320"/>
                        </a:spcBef>
                      </a:pPr>
                      <a:r>
                        <a:rPr sz="1600" spc="-10" dirty="0">
                          <a:solidFill>
                            <a:schemeClr val="tx1"/>
                          </a:solidFill>
                          <a:latin typeface="BIZ UDPゴシック" panose="020B0400000000000000" pitchFamily="50" charset="-128"/>
                          <a:ea typeface="BIZ UDPゴシック" panose="020B0400000000000000" pitchFamily="50" charset="-128"/>
                          <a:cs typeface="Arial"/>
                        </a:rPr>
                        <a:t>SaskPower</a:t>
                      </a:r>
                      <a:endParaRPr sz="1600">
                        <a:solidFill>
                          <a:schemeClr val="tx1"/>
                        </a:solidFill>
                        <a:latin typeface="BIZ UDPゴシック" panose="020B0400000000000000" pitchFamily="50" charset="-128"/>
                        <a:ea typeface="BIZ UDPゴシック" panose="020B0400000000000000" pitchFamily="50" charset="-128"/>
                        <a:cs typeface="Arial"/>
                      </a:endParaRPr>
                    </a:p>
                  </a:txBody>
                  <a:tcPr marL="0" marR="0" marT="54187" marB="0">
                    <a:lnT w="9525">
                      <a:solidFill>
                        <a:srgbClr val="38C1CE"/>
                      </a:solidFill>
                      <a:prstDash val="solid"/>
                    </a:lnT>
                    <a:lnB w="9525">
                      <a:solidFill>
                        <a:srgbClr val="38C1CE"/>
                      </a:solidFill>
                      <a:prstDash val="solid"/>
                    </a:lnB>
                    <a:solidFill>
                      <a:srgbClr val="FCFCFC"/>
                    </a:solidFill>
                  </a:tcPr>
                </a:tc>
                <a:tc>
                  <a:txBody>
                    <a:bodyPr/>
                    <a:lstStyle/>
                    <a:p>
                      <a:pPr marL="27940" algn="ctr">
                        <a:lnSpc>
                          <a:spcPct val="100000"/>
                        </a:lnSpc>
                        <a:spcBef>
                          <a:spcPts val="335"/>
                        </a:spcBef>
                      </a:pPr>
                      <a:r>
                        <a:rPr sz="1600" spc="-15" dirty="0">
                          <a:solidFill>
                            <a:schemeClr val="tx1"/>
                          </a:solidFill>
                          <a:latin typeface="BIZ UDPゴシック" panose="020B0400000000000000" pitchFamily="50" charset="-128"/>
                          <a:ea typeface="BIZ UDPゴシック" panose="020B0400000000000000" pitchFamily="50" charset="-128"/>
                          <a:cs typeface="ＭＳ Ｐゴシック"/>
                        </a:rPr>
                        <a:t>カナダ サスカチュワン州</a:t>
                      </a:r>
                      <a:endParaRPr sz="1600">
                        <a:solidFill>
                          <a:schemeClr val="tx1"/>
                        </a:solidFill>
                        <a:latin typeface="BIZ UDPゴシック" panose="020B0400000000000000" pitchFamily="50" charset="-128"/>
                        <a:ea typeface="BIZ UDPゴシック" panose="020B0400000000000000" pitchFamily="50" charset="-128"/>
                        <a:cs typeface="ＭＳ Ｐゴシック"/>
                      </a:endParaRPr>
                    </a:p>
                  </a:txBody>
                  <a:tcPr marL="0" marR="0" marT="56727" marB="0">
                    <a:lnT w="9525">
                      <a:solidFill>
                        <a:srgbClr val="38C1CE"/>
                      </a:solidFill>
                      <a:prstDash val="solid"/>
                    </a:lnT>
                    <a:lnB w="9525">
                      <a:solidFill>
                        <a:srgbClr val="38C1CE"/>
                      </a:solidFill>
                      <a:prstDash val="solid"/>
                    </a:lnB>
                    <a:solidFill>
                      <a:srgbClr val="FCFCFC"/>
                    </a:solidFill>
                  </a:tcPr>
                </a:tc>
                <a:tc>
                  <a:txBody>
                    <a:bodyPr/>
                    <a:lstStyle/>
                    <a:p>
                      <a:pPr marL="184150">
                        <a:lnSpc>
                          <a:spcPct val="100000"/>
                        </a:lnSpc>
                        <a:spcBef>
                          <a:spcPts val="335"/>
                        </a:spcBef>
                      </a:pPr>
                      <a:r>
                        <a:rPr sz="1600" dirty="0">
                          <a:solidFill>
                            <a:schemeClr val="tx1"/>
                          </a:solidFill>
                          <a:latin typeface="BIZ UDPゴシック" panose="020B0400000000000000" pitchFamily="50" charset="-128"/>
                          <a:ea typeface="BIZ UDPゴシック" panose="020B0400000000000000" pitchFamily="50" charset="-128"/>
                          <a:cs typeface="ＭＳ Ｐゴシック"/>
                        </a:rPr>
                        <a:t>〜</a:t>
                      </a:r>
                      <a:r>
                        <a:rPr sz="1600" dirty="0">
                          <a:solidFill>
                            <a:schemeClr val="tx1"/>
                          </a:solidFill>
                          <a:latin typeface="BIZ UDPゴシック" panose="020B0400000000000000" pitchFamily="50" charset="-128"/>
                          <a:ea typeface="BIZ UDPゴシック" panose="020B0400000000000000" pitchFamily="50" charset="-128"/>
                          <a:cs typeface="Arial"/>
                        </a:rPr>
                        <a:t>300</a:t>
                      </a:r>
                      <a:r>
                        <a:rPr sz="1600" spc="5" dirty="0">
                          <a:solidFill>
                            <a:schemeClr val="tx1"/>
                          </a:solidFill>
                          <a:latin typeface="BIZ UDPゴシック" panose="020B0400000000000000" pitchFamily="50" charset="-128"/>
                          <a:ea typeface="BIZ UDPゴシック" panose="020B0400000000000000" pitchFamily="50" charset="-128"/>
                          <a:cs typeface="Arial"/>
                        </a:rPr>
                        <a:t> </a:t>
                      </a:r>
                      <a:r>
                        <a:rPr sz="1600" dirty="0">
                          <a:solidFill>
                            <a:schemeClr val="tx1"/>
                          </a:solidFill>
                          <a:latin typeface="BIZ UDPゴシック" panose="020B0400000000000000" pitchFamily="50" charset="-128"/>
                          <a:ea typeface="BIZ UDPゴシック" panose="020B0400000000000000" pitchFamily="50" charset="-128"/>
                          <a:cs typeface="Arial"/>
                        </a:rPr>
                        <a:t>MW</a:t>
                      </a:r>
                      <a:r>
                        <a:rPr sz="1600" dirty="0">
                          <a:solidFill>
                            <a:schemeClr val="tx1"/>
                          </a:solidFill>
                          <a:latin typeface="BIZ UDPゴシック" panose="020B0400000000000000" pitchFamily="50" charset="-128"/>
                          <a:ea typeface="BIZ UDPゴシック" panose="020B0400000000000000" pitchFamily="50" charset="-128"/>
                          <a:cs typeface="ＭＳ Ｐゴシック"/>
                        </a:rPr>
                        <a:t>（</a:t>
                      </a:r>
                      <a:r>
                        <a:rPr sz="1600" dirty="0">
                          <a:solidFill>
                            <a:schemeClr val="tx1"/>
                          </a:solidFill>
                          <a:latin typeface="BIZ UDPゴシック" panose="020B0400000000000000" pitchFamily="50" charset="-128"/>
                          <a:ea typeface="BIZ UDPゴシック" panose="020B0400000000000000" pitchFamily="50" charset="-128"/>
                          <a:cs typeface="Arial"/>
                        </a:rPr>
                        <a:t>4</a:t>
                      </a:r>
                      <a:r>
                        <a:rPr sz="1600" spc="-10" dirty="0">
                          <a:solidFill>
                            <a:schemeClr val="tx1"/>
                          </a:solidFill>
                          <a:latin typeface="BIZ UDPゴシック" panose="020B0400000000000000" pitchFamily="50" charset="-128"/>
                          <a:ea typeface="BIZ UDPゴシック" panose="020B0400000000000000" pitchFamily="50" charset="-128"/>
                          <a:cs typeface="ＭＳ Ｐゴシック"/>
                        </a:rPr>
                        <a:t>プラント</a:t>
                      </a:r>
                      <a:r>
                        <a:rPr sz="1600" spc="-50" dirty="0">
                          <a:solidFill>
                            <a:schemeClr val="tx1"/>
                          </a:solidFill>
                          <a:latin typeface="BIZ UDPゴシック" panose="020B0400000000000000" pitchFamily="50" charset="-128"/>
                          <a:ea typeface="BIZ UDPゴシック" panose="020B0400000000000000" pitchFamily="50" charset="-128"/>
                          <a:cs typeface="ＭＳ Ｐゴシック"/>
                        </a:rPr>
                        <a:t>）</a:t>
                      </a:r>
                      <a:endParaRPr sz="1600" dirty="0">
                        <a:solidFill>
                          <a:schemeClr val="tx1"/>
                        </a:solidFill>
                        <a:latin typeface="BIZ UDPゴシック" panose="020B0400000000000000" pitchFamily="50" charset="-128"/>
                        <a:ea typeface="BIZ UDPゴシック" panose="020B0400000000000000" pitchFamily="50" charset="-128"/>
                        <a:cs typeface="ＭＳ Ｐゴシック"/>
                      </a:endParaRPr>
                    </a:p>
                  </a:txBody>
                  <a:tcPr marL="0" marR="0" marT="56727" marB="0">
                    <a:lnT w="9525">
                      <a:solidFill>
                        <a:srgbClr val="38C1CE"/>
                      </a:solidFill>
                      <a:prstDash val="solid"/>
                    </a:lnT>
                    <a:lnB w="9525">
                      <a:solidFill>
                        <a:srgbClr val="38C1CE"/>
                      </a:solidFill>
                      <a:prstDash val="solid"/>
                    </a:lnB>
                    <a:solidFill>
                      <a:srgbClr val="FCFCFC"/>
                    </a:solidFill>
                  </a:tcPr>
                </a:tc>
                <a:tc>
                  <a:txBody>
                    <a:bodyPr/>
                    <a:lstStyle/>
                    <a:p>
                      <a:pPr marL="24765" algn="ctr">
                        <a:lnSpc>
                          <a:spcPct val="100000"/>
                        </a:lnSpc>
                        <a:spcBef>
                          <a:spcPts val="335"/>
                        </a:spcBef>
                      </a:pPr>
                      <a:r>
                        <a:rPr sz="1600" dirty="0">
                          <a:solidFill>
                            <a:schemeClr val="tx1"/>
                          </a:solidFill>
                          <a:latin typeface="BIZ UDPゴシック" panose="020B0400000000000000" pitchFamily="50" charset="-128"/>
                          <a:ea typeface="BIZ UDPゴシック" panose="020B0400000000000000" pitchFamily="50" charset="-128"/>
                          <a:cs typeface="Arial"/>
                        </a:rPr>
                        <a:t>2032</a:t>
                      </a:r>
                      <a:r>
                        <a:rPr sz="1600" dirty="0">
                          <a:solidFill>
                            <a:schemeClr val="tx1"/>
                          </a:solidFill>
                          <a:latin typeface="BIZ UDPゴシック" panose="020B0400000000000000" pitchFamily="50" charset="-128"/>
                          <a:ea typeface="BIZ UDPゴシック" panose="020B0400000000000000" pitchFamily="50" charset="-128"/>
                          <a:cs typeface="ＭＳ Ｐゴシック"/>
                        </a:rPr>
                        <a:t>年〜</a:t>
                      </a:r>
                      <a:r>
                        <a:rPr sz="1600" spc="-10" dirty="0">
                          <a:solidFill>
                            <a:schemeClr val="tx1"/>
                          </a:solidFill>
                          <a:latin typeface="BIZ UDPゴシック" panose="020B0400000000000000" pitchFamily="50" charset="-128"/>
                          <a:ea typeface="BIZ UDPゴシック" panose="020B0400000000000000" pitchFamily="50" charset="-128"/>
                          <a:cs typeface="Arial"/>
                        </a:rPr>
                        <a:t>2042</a:t>
                      </a:r>
                      <a:r>
                        <a:rPr sz="1600" spc="-50" dirty="0">
                          <a:solidFill>
                            <a:schemeClr val="tx1"/>
                          </a:solidFill>
                          <a:latin typeface="BIZ UDPゴシック" panose="020B0400000000000000" pitchFamily="50" charset="-128"/>
                          <a:ea typeface="BIZ UDPゴシック" panose="020B0400000000000000" pitchFamily="50" charset="-128"/>
                          <a:cs typeface="ＭＳ Ｐゴシック"/>
                        </a:rPr>
                        <a:t>年</a:t>
                      </a:r>
                      <a:endParaRPr sz="1600">
                        <a:solidFill>
                          <a:schemeClr val="tx1"/>
                        </a:solidFill>
                        <a:latin typeface="BIZ UDPゴシック" panose="020B0400000000000000" pitchFamily="50" charset="-128"/>
                        <a:ea typeface="BIZ UDPゴシック" panose="020B0400000000000000" pitchFamily="50" charset="-128"/>
                        <a:cs typeface="ＭＳ Ｐゴシック"/>
                      </a:endParaRPr>
                    </a:p>
                  </a:txBody>
                  <a:tcPr marL="0" marR="0" marT="56727" marB="0">
                    <a:lnR w="9525">
                      <a:solidFill>
                        <a:srgbClr val="38C1CE"/>
                      </a:solidFill>
                      <a:prstDash val="solid"/>
                    </a:lnR>
                    <a:lnT w="9525">
                      <a:solidFill>
                        <a:srgbClr val="38C1CE"/>
                      </a:solidFill>
                      <a:prstDash val="solid"/>
                    </a:lnT>
                    <a:lnB w="9525">
                      <a:solidFill>
                        <a:srgbClr val="38C1CE"/>
                      </a:solidFill>
                      <a:prstDash val="solid"/>
                    </a:lnB>
                    <a:solidFill>
                      <a:srgbClr val="FCFCFC"/>
                    </a:solidFill>
                  </a:tcPr>
                </a:tc>
                <a:extLst>
                  <a:ext uri="{0D108BD9-81ED-4DB2-BD59-A6C34878D82A}">
                    <a16:rowId xmlns:a16="http://schemas.microsoft.com/office/drawing/2014/main" val="10012"/>
                  </a:ext>
                </a:extLst>
              </a:tr>
              <a:tr h="364913">
                <a:tc>
                  <a:txBody>
                    <a:bodyPr/>
                    <a:lstStyle/>
                    <a:p>
                      <a:pPr marL="90805">
                        <a:lnSpc>
                          <a:spcPct val="100000"/>
                        </a:lnSpc>
                        <a:spcBef>
                          <a:spcPts val="335"/>
                        </a:spcBef>
                      </a:pPr>
                      <a:r>
                        <a:rPr sz="1600" spc="-25" dirty="0">
                          <a:solidFill>
                            <a:schemeClr val="tx1"/>
                          </a:solidFill>
                          <a:latin typeface="BIZ UDPゴシック" panose="020B0400000000000000" pitchFamily="50" charset="-128"/>
                          <a:ea typeface="BIZ UDPゴシック" panose="020B0400000000000000" pitchFamily="50" charset="-128"/>
                          <a:cs typeface="ＭＳ Ｐゴシック"/>
                        </a:rPr>
                        <a:t>未定</a:t>
                      </a:r>
                      <a:endParaRPr sz="1600">
                        <a:solidFill>
                          <a:schemeClr val="tx1"/>
                        </a:solidFill>
                        <a:latin typeface="BIZ UDPゴシック" panose="020B0400000000000000" pitchFamily="50" charset="-128"/>
                        <a:ea typeface="BIZ UDPゴシック" panose="020B0400000000000000" pitchFamily="50" charset="-128"/>
                        <a:cs typeface="ＭＳ Ｐゴシック"/>
                      </a:endParaRPr>
                    </a:p>
                  </a:txBody>
                  <a:tcPr marL="0" marR="0" marT="56727" marB="0">
                    <a:lnL w="9525">
                      <a:solidFill>
                        <a:srgbClr val="38C1CE"/>
                      </a:solidFill>
                      <a:prstDash val="solid"/>
                    </a:lnL>
                    <a:lnT w="9525">
                      <a:solidFill>
                        <a:srgbClr val="38C1CE"/>
                      </a:solidFill>
                      <a:prstDash val="solid"/>
                    </a:lnT>
                    <a:lnB w="9525">
                      <a:solidFill>
                        <a:srgbClr val="38C1CE"/>
                      </a:solidFill>
                      <a:prstDash val="solid"/>
                    </a:lnB>
                    <a:solidFill>
                      <a:srgbClr val="FCFCFC"/>
                    </a:solidFill>
                  </a:tcPr>
                </a:tc>
                <a:tc>
                  <a:txBody>
                    <a:bodyPr/>
                    <a:lstStyle/>
                    <a:p>
                      <a:pPr marL="46355" algn="ctr">
                        <a:lnSpc>
                          <a:spcPct val="100000"/>
                        </a:lnSpc>
                        <a:spcBef>
                          <a:spcPts val="320"/>
                        </a:spcBef>
                      </a:pPr>
                      <a:r>
                        <a:rPr sz="1600" dirty="0">
                          <a:solidFill>
                            <a:schemeClr val="tx1"/>
                          </a:solidFill>
                          <a:latin typeface="BIZ UDPゴシック" panose="020B0400000000000000" pitchFamily="50" charset="-128"/>
                          <a:ea typeface="BIZ UDPゴシック" panose="020B0400000000000000" pitchFamily="50" charset="-128"/>
                          <a:cs typeface="Arial"/>
                        </a:rPr>
                        <a:t>Purdue/Duke</a:t>
                      </a:r>
                      <a:r>
                        <a:rPr sz="1600" spc="-65" dirty="0">
                          <a:solidFill>
                            <a:schemeClr val="tx1"/>
                          </a:solidFill>
                          <a:latin typeface="BIZ UDPゴシック" panose="020B0400000000000000" pitchFamily="50" charset="-128"/>
                          <a:ea typeface="BIZ UDPゴシック" panose="020B0400000000000000" pitchFamily="50" charset="-128"/>
                          <a:cs typeface="Arial"/>
                        </a:rPr>
                        <a:t> </a:t>
                      </a:r>
                      <a:r>
                        <a:rPr sz="1600" spc="-10" dirty="0">
                          <a:solidFill>
                            <a:schemeClr val="tx1"/>
                          </a:solidFill>
                          <a:latin typeface="BIZ UDPゴシック" panose="020B0400000000000000" pitchFamily="50" charset="-128"/>
                          <a:ea typeface="BIZ UDPゴシック" panose="020B0400000000000000" pitchFamily="50" charset="-128"/>
                          <a:cs typeface="Arial"/>
                        </a:rPr>
                        <a:t>Energy</a:t>
                      </a:r>
                      <a:endParaRPr sz="1600">
                        <a:solidFill>
                          <a:schemeClr val="tx1"/>
                        </a:solidFill>
                        <a:latin typeface="BIZ UDPゴシック" panose="020B0400000000000000" pitchFamily="50" charset="-128"/>
                        <a:ea typeface="BIZ UDPゴシック" panose="020B0400000000000000" pitchFamily="50" charset="-128"/>
                        <a:cs typeface="Arial"/>
                      </a:endParaRPr>
                    </a:p>
                  </a:txBody>
                  <a:tcPr marL="0" marR="0" marT="54187" marB="0">
                    <a:lnT w="9525">
                      <a:solidFill>
                        <a:srgbClr val="38C1CE"/>
                      </a:solidFill>
                      <a:prstDash val="solid"/>
                    </a:lnT>
                    <a:lnB w="9525">
                      <a:solidFill>
                        <a:srgbClr val="38C1CE"/>
                      </a:solidFill>
                      <a:prstDash val="solid"/>
                    </a:lnB>
                    <a:solidFill>
                      <a:srgbClr val="FCFCFC"/>
                    </a:solidFill>
                  </a:tcPr>
                </a:tc>
                <a:tc>
                  <a:txBody>
                    <a:bodyPr/>
                    <a:lstStyle/>
                    <a:p>
                      <a:pPr marL="27940" algn="ctr">
                        <a:lnSpc>
                          <a:spcPct val="100000"/>
                        </a:lnSpc>
                        <a:spcBef>
                          <a:spcPts val="335"/>
                        </a:spcBef>
                      </a:pPr>
                      <a:r>
                        <a:rPr sz="1600" spc="-15" dirty="0">
                          <a:solidFill>
                            <a:schemeClr val="tx1"/>
                          </a:solidFill>
                          <a:latin typeface="BIZ UDPゴシック" panose="020B0400000000000000" pitchFamily="50" charset="-128"/>
                          <a:ea typeface="BIZ UDPゴシック" panose="020B0400000000000000" pitchFamily="50" charset="-128"/>
                          <a:cs typeface="ＭＳ Ｐゴシック"/>
                        </a:rPr>
                        <a:t>米国 インディアナ州</a:t>
                      </a:r>
                      <a:endParaRPr sz="1600" dirty="0">
                        <a:solidFill>
                          <a:schemeClr val="tx1"/>
                        </a:solidFill>
                        <a:latin typeface="BIZ UDPゴシック" panose="020B0400000000000000" pitchFamily="50" charset="-128"/>
                        <a:ea typeface="BIZ UDPゴシック" panose="020B0400000000000000" pitchFamily="50" charset="-128"/>
                        <a:cs typeface="ＭＳ Ｐゴシック"/>
                      </a:endParaRPr>
                    </a:p>
                  </a:txBody>
                  <a:tcPr marL="0" marR="0" marT="56727" marB="0">
                    <a:lnT w="9525">
                      <a:solidFill>
                        <a:srgbClr val="38C1CE"/>
                      </a:solidFill>
                      <a:prstDash val="solid"/>
                    </a:lnT>
                    <a:lnB w="9525">
                      <a:solidFill>
                        <a:srgbClr val="38C1CE"/>
                      </a:solidFill>
                      <a:prstDash val="solid"/>
                    </a:lnB>
                    <a:solidFill>
                      <a:srgbClr val="FCFCFC"/>
                    </a:solidFill>
                  </a:tcPr>
                </a:tc>
                <a:tc>
                  <a:txBody>
                    <a:bodyPr/>
                    <a:lstStyle/>
                    <a:p>
                      <a:pPr marL="6985" algn="ctr">
                        <a:lnSpc>
                          <a:spcPct val="100000"/>
                        </a:lnSpc>
                        <a:spcBef>
                          <a:spcPts val="335"/>
                        </a:spcBef>
                      </a:pPr>
                      <a:r>
                        <a:rPr sz="1600" spc="-25" dirty="0">
                          <a:solidFill>
                            <a:schemeClr val="tx1"/>
                          </a:solidFill>
                          <a:latin typeface="BIZ UDPゴシック" panose="020B0400000000000000" pitchFamily="50" charset="-128"/>
                          <a:ea typeface="BIZ UDPゴシック" panose="020B0400000000000000" pitchFamily="50" charset="-128"/>
                          <a:cs typeface="ＭＳ Ｐゴシック"/>
                        </a:rPr>
                        <a:t>未定</a:t>
                      </a:r>
                      <a:endParaRPr sz="1600" dirty="0">
                        <a:solidFill>
                          <a:schemeClr val="tx1"/>
                        </a:solidFill>
                        <a:latin typeface="BIZ UDPゴシック" panose="020B0400000000000000" pitchFamily="50" charset="-128"/>
                        <a:ea typeface="BIZ UDPゴシック" panose="020B0400000000000000" pitchFamily="50" charset="-128"/>
                        <a:cs typeface="ＭＳ Ｐゴシック"/>
                      </a:endParaRPr>
                    </a:p>
                  </a:txBody>
                  <a:tcPr marL="0" marR="0" marT="56727" marB="0">
                    <a:lnT w="9525">
                      <a:solidFill>
                        <a:srgbClr val="38C1CE"/>
                      </a:solidFill>
                      <a:prstDash val="solid"/>
                    </a:lnT>
                    <a:lnB w="9525">
                      <a:solidFill>
                        <a:srgbClr val="38C1CE"/>
                      </a:solidFill>
                      <a:prstDash val="solid"/>
                    </a:lnB>
                    <a:solidFill>
                      <a:srgbClr val="FCFCFC"/>
                    </a:solidFill>
                  </a:tcPr>
                </a:tc>
                <a:tc>
                  <a:txBody>
                    <a:bodyPr/>
                    <a:lstStyle/>
                    <a:p>
                      <a:pPr marL="23495" algn="ctr">
                        <a:lnSpc>
                          <a:spcPct val="100000"/>
                        </a:lnSpc>
                        <a:spcBef>
                          <a:spcPts val="335"/>
                        </a:spcBef>
                      </a:pPr>
                      <a:r>
                        <a:rPr sz="1600" spc="-25" dirty="0">
                          <a:solidFill>
                            <a:schemeClr val="tx1"/>
                          </a:solidFill>
                          <a:latin typeface="BIZ UDPゴシック" panose="020B0400000000000000" pitchFamily="50" charset="-128"/>
                          <a:ea typeface="BIZ UDPゴシック" panose="020B0400000000000000" pitchFamily="50" charset="-128"/>
                          <a:cs typeface="ＭＳ Ｐゴシック"/>
                        </a:rPr>
                        <a:t>未定</a:t>
                      </a:r>
                      <a:endParaRPr sz="1600" dirty="0">
                        <a:solidFill>
                          <a:schemeClr val="tx1"/>
                        </a:solidFill>
                        <a:latin typeface="BIZ UDPゴシック" panose="020B0400000000000000" pitchFamily="50" charset="-128"/>
                        <a:ea typeface="BIZ UDPゴシック" panose="020B0400000000000000" pitchFamily="50" charset="-128"/>
                        <a:cs typeface="ＭＳ Ｐゴシック"/>
                      </a:endParaRPr>
                    </a:p>
                  </a:txBody>
                  <a:tcPr marL="0" marR="0" marT="56727" marB="0">
                    <a:lnR w="9525">
                      <a:solidFill>
                        <a:srgbClr val="38C1CE"/>
                      </a:solidFill>
                      <a:prstDash val="solid"/>
                    </a:lnR>
                    <a:lnT w="9525">
                      <a:solidFill>
                        <a:srgbClr val="38C1CE"/>
                      </a:solidFill>
                      <a:prstDash val="solid"/>
                    </a:lnT>
                    <a:lnB w="9525">
                      <a:solidFill>
                        <a:srgbClr val="38C1CE"/>
                      </a:solidFill>
                      <a:prstDash val="solid"/>
                    </a:lnB>
                    <a:solidFill>
                      <a:srgbClr val="FCFCFC"/>
                    </a:solidFill>
                  </a:tcPr>
                </a:tc>
                <a:extLst>
                  <a:ext uri="{0D108BD9-81ED-4DB2-BD59-A6C34878D82A}">
                    <a16:rowId xmlns:a16="http://schemas.microsoft.com/office/drawing/2014/main" val="10013"/>
                  </a:ext>
                </a:extLst>
              </a:tr>
            </a:tbl>
          </a:graphicData>
        </a:graphic>
      </p:graphicFrame>
      <p:sp>
        <p:nvSpPr>
          <p:cNvPr id="12" name="テキスト ボックス 11">
            <a:extLst>
              <a:ext uri="{FF2B5EF4-FFF2-40B4-BE49-F238E27FC236}">
                <a16:creationId xmlns:a16="http://schemas.microsoft.com/office/drawing/2014/main" id="{3DF0D871-E677-168C-099E-87181D97D7B6}"/>
              </a:ext>
            </a:extLst>
          </p:cNvPr>
          <p:cNvSpPr txBox="1"/>
          <p:nvPr/>
        </p:nvSpPr>
        <p:spPr>
          <a:xfrm>
            <a:off x="0" y="0"/>
            <a:ext cx="12192000" cy="523220"/>
          </a:xfrm>
          <a:prstGeom prst="rect">
            <a:avLst/>
          </a:prstGeom>
          <a:solidFill>
            <a:srgbClr val="052F61"/>
          </a:solidFill>
        </p:spPr>
        <p:txBody>
          <a:bodyPr wrap="square" rtlCol="0">
            <a:spAutoFit/>
          </a:bodyPr>
          <a:lstStyle/>
          <a:p>
            <a:pPr algn="ctr"/>
            <a:r>
              <a:rPr kumimoji="1" lang="ja-JP" altLang="en-US" sz="2800" b="1" dirty="0">
                <a:solidFill>
                  <a:schemeClr val="bg1"/>
                </a:solidFill>
                <a:latin typeface="Meiryo UI" panose="020B0604030504040204" pitchFamily="50" charset="-128"/>
                <a:ea typeface="Meiryo UI" panose="020B0604030504040204" pitchFamily="50" charset="-128"/>
              </a:rPr>
              <a:t>米国の新型炉プロジェクト</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272305" y="6462157"/>
            <a:ext cx="1367367" cy="153888"/>
          </a:xfrm>
          <a:prstGeom prst="rect">
            <a:avLst/>
          </a:prstGeom>
        </p:spPr>
        <p:txBody>
          <a:bodyPr vert="horz" wrap="square" lIns="0" tIns="0" rIns="0" bIns="0" rtlCol="0">
            <a:spAutoFit/>
          </a:bodyPr>
          <a:lstStyle/>
          <a:p>
            <a:pPr>
              <a:lnSpc>
                <a:spcPts val="1187"/>
              </a:lnSpc>
            </a:pPr>
            <a:r>
              <a:rPr sz="1067" spc="-13" dirty="0">
                <a:solidFill>
                  <a:srgbClr val="979EA1"/>
                </a:solidFill>
                <a:latin typeface="Arial"/>
                <a:cs typeface="Arial"/>
              </a:rPr>
              <a:t>©2022</a:t>
            </a:r>
            <a:r>
              <a:rPr sz="1067" dirty="0">
                <a:solidFill>
                  <a:srgbClr val="979EA1"/>
                </a:solidFill>
                <a:latin typeface="ＭＳ Ｐゴシック"/>
                <a:cs typeface="ＭＳ Ｐゴシック"/>
              </a:rPr>
              <a:t>原子力研究所</a:t>
            </a:r>
            <a:r>
              <a:rPr sz="1067" spc="-33" dirty="0">
                <a:solidFill>
                  <a:srgbClr val="979EA1"/>
                </a:solidFill>
                <a:latin typeface="Arial"/>
                <a:cs typeface="Arial"/>
              </a:rPr>
              <a:t>11</a:t>
            </a:r>
            <a:endParaRPr sz="1067">
              <a:latin typeface="Arial"/>
              <a:cs typeface="Arial"/>
            </a:endParaRPr>
          </a:p>
        </p:txBody>
      </p:sp>
      <p:sp>
        <p:nvSpPr>
          <p:cNvPr id="7" name="object 7"/>
          <p:cNvSpPr/>
          <p:nvPr/>
        </p:nvSpPr>
        <p:spPr>
          <a:xfrm>
            <a:off x="9005825" y="6435345"/>
            <a:ext cx="1912620" cy="268393"/>
          </a:xfrm>
          <a:custGeom>
            <a:avLst/>
            <a:gdLst/>
            <a:ahLst/>
            <a:cxnLst/>
            <a:rect l="l" t="t" r="r" b="b"/>
            <a:pathLst>
              <a:path w="1434465" h="201295">
                <a:moveTo>
                  <a:pt x="1434083" y="0"/>
                </a:moveTo>
                <a:lnTo>
                  <a:pt x="0" y="0"/>
                </a:lnTo>
                <a:lnTo>
                  <a:pt x="0" y="201167"/>
                </a:lnTo>
                <a:lnTo>
                  <a:pt x="1434083" y="201167"/>
                </a:lnTo>
                <a:lnTo>
                  <a:pt x="1434083" y="0"/>
                </a:lnTo>
                <a:close/>
              </a:path>
            </a:pathLst>
          </a:custGeom>
          <a:solidFill>
            <a:srgbClr val="FFFFFF"/>
          </a:solidFill>
        </p:spPr>
        <p:txBody>
          <a:bodyPr wrap="square" lIns="0" tIns="0" rIns="0" bIns="0" rtlCol="0"/>
          <a:lstStyle/>
          <a:p>
            <a:endParaRPr sz="2400"/>
          </a:p>
        </p:txBody>
      </p:sp>
      <p:graphicFrame>
        <p:nvGraphicFramePr>
          <p:cNvPr id="8" name="object 8"/>
          <p:cNvGraphicFramePr>
            <a:graphicFrameLocks noGrp="1"/>
          </p:cNvGraphicFramePr>
          <p:nvPr>
            <p:extLst>
              <p:ext uri="{D42A27DB-BD31-4B8C-83A1-F6EECF244321}">
                <p14:modId xmlns:p14="http://schemas.microsoft.com/office/powerpoint/2010/main" val="2459858796"/>
              </p:ext>
            </p:extLst>
          </p:nvPr>
        </p:nvGraphicFramePr>
        <p:xfrm>
          <a:off x="0" y="939146"/>
          <a:ext cx="12192000" cy="5510107"/>
        </p:xfrm>
        <a:graphic>
          <a:graphicData uri="http://schemas.openxmlformats.org/drawingml/2006/table">
            <a:tbl>
              <a:tblPr firstRow="1" bandRow="1">
                <a:tableStyleId>{2D5ABB26-0587-4C30-8999-92F81FD0307C}</a:tableStyleId>
              </a:tblPr>
              <a:tblGrid>
                <a:gridCol w="1999275">
                  <a:extLst>
                    <a:ext uri="{9D8B030D-6E8A-4147-A177-3AD203B41FA5}">
                      <a16:colId xmlns:a16="http://schemas.microsoft.com/office/drawing/2014/main" val="20000"/>
                    </a:ext>
                  </a:extLst>
                </a:gridCol>
                <a:gridCol w="2894626">
                  <a:extLst>
                    <a:ext uri="{9D8B030D-6E8A-4147-A177-3AD203B41FA5}">
                      <a16:colId xmlns:a16="http://schemas.microsoft.com/office/drawing/2014/main" val="20001"/>
                    </a:ext>
                  </a:extLst>
                </a:gridCol>
                <a:gridCol w="2390109">
                  <a:extLst>
                    <a:ext uri="{9D8B030D-6E8A-4147-A177-3AD203B41FA5}">
                      <a16:colId xmlns:a16="http://schemas.microsoft.com/office/drawing/2014/main" val="20002"/>
                    </a:ext>
                  </a:extLst>
                </a:gridCol>
                <a:gridCol w="2264215">
                  <a:extLst>
                    <a:ext uri="{9D8B030D-6E8A-4147-A177-3AD203B41FA5}">
                      <a16:colId xmlns:a16="http://schemas.microsoft.com/office/drawing/2014/main" val="20003"/>
                    </a:ext>
                  </a:extLst>
                </a:gridCol>
                <a:gridCol w="2643775">
                  <a:extLst>
                    <a:ext uri="{9D8B030D-6E8A-4147-A177-3AD203B41FA5}">
                      <a16:colId xmlns:a16="http://schemas.microsoft.com/office/drawing/2014/main" val="20004"/>
                    </a:ext>
                  </a:extLst>
                </a:gridCol>
              </a:tblGrid>
              <a:tr h="478367">
                <a:tc>
                  <a:txBody>
                    <a:bodyPr/>
                    <a:lstStyle/>
                    <a:p>
                      <a:pPr marL="443865">
                        <a:lnSpc>
                          <a:spcPct val="100000"/>
                        </a:lnSpc>
                        <a:spcBef>
                          <a:spcPts val="635"/>
                        </a:spcBef>
                      </a:pPr>
                      <a:r>
                        <a:rPr sz="1600" b="1" spc="-25" dirty="0">
                          <a:solidFill>
                            <a:schemeClr val="tx1"/>
                          </a:solidFill>
                          <a:latin typeface="BIZ UDPゴシック" panose="020B0400000000000000" pitchFamily="50" charset="-128"/>
                          <a:ea typeface="BIZ UDPゴシック" panose="020B0400000000000000" pitchFamily="50" charset="-128"/>
                          <a:cs typeface="ＭＳ Ｐゴシック"/>
                        </a:rPr>
                        <a:t>開発元</a:t>
                      </a:r>
                      <a:endParaRPr sz="1600">
                        <a:solidFill>
                          <a:schemeClr val="tx1"/>
                        </a:solidFill>
                        <a:latin typeface="BIZ UDPゴシック" panose="020B0400000000000000" pitchFamily="50" charset="-128"/>
                        <a:ea typeface="BIZ UDPゴシック" panose="020B0400000000000000" pitchFamily="50" charset="-128"/>
                        <a:cs typeface="ＭＳ Ｐゴシック"/>
                      </a:endParaRPr>
                    </a:p>
                  </a:txBody>
                  <a:tcPr marL="0" marR="0" marT="107527" marB="0">
                    <a:solidFill>
                      <a:srgbClr val="3CC2CF"/>
                    </a:solidFill>
                  </a:tcPr>
                </a:tc>
                <a:tc>
                  <a:txBody>
                    <a:bodyPr/>
                    <a:lstStyle/>
                    <a:p>
                      <a:pPr marR="5080" algn="ctr">
                        <a:lnSpc>
                          <a:spcPct val="100000"/>
                        </a:lnSpc>
                        <a:spcBef>
                          <a:spcPts val="635"/>
                        </a:spcBef>
                      </a:pPr>
                      <a:r>
                        <a:rPr sz="1600" b="1" spc="-10" dirty="0">
                          <a:solidFill>
                            <a:schemeClr val="tx1"/>
                          </a:solidFill>
                          <a:latin typeface="BIZ UDPゴシック" panose="020B0400000000000000" pitchFamily="50" charset="-128"/>
                          <a:ea typeface="BIZ UDPゴシック" panose="020B0400000000000000" pitchFamily="50" charset="-128"/>
                          <a:cs typeface="ＭＳ Ｐゴシック"/>
                        </a:rPr>
                        <a:t>事業者</a:t>
                      </a:r>
                      <a:r>
                        <a:rPr sz="1600" b="1" i="1" dirty="0">
                          <a:solidFill>
                            <a:schemeClr val="tx1"/>
                          </a:solidFill>
                          <a:latin typeface="BIZ UDPゴシック" panose="020B0400000000000000" pitchFamily="50" charset="-128"/>
                          <a:ea typeface="BIZ UDPゴシック" panose="020B0400000000000000" pitchFamily="50" charset="-128"/>
                          <a:cs typeface="Arial"/>
                        </a:rPr>
                        <a:t>/</a:t>
                      </a:r>
                      <a:r>
                        <a:rPr sz="1600" b="1" spc="-25" dirty="0">
                          <a:solidFill>
                            <a:schemeClr val="tx1"/>
                          </a:solidFill>
                          <a:latin typeface="BIZ UDPゴシック" panose="020B0400000000000000" pitchFamily="50" charset="-128"/>
                          <a:ea typeface="BIZ UDPゴシック" panose="020B0400000000000000" pitchFamily="50" charset="-128"/>
                          <a:cs typeface="ＭＳ Ｐゴシック"/>
                        </a:rPr>
                        <a:t>ユーザー</a:t>
                      </a:r>
                      <a:endParaRPr sz="1600">
                        <a:solidFill>
                          <a:schemeClr val="tx1"/>
                        </a:solidFill>
                        <a:latin typeface="BIZ UDPゴシック" panose="020B0400000000000000" pitchFamily="50" charset="-128"/>
                        <a:ea typeface="BIZ UDPゴシック" panose="020B0400000000000000" pitchFamily="50" charset="-128"/>
                        <a:cs typeface="ＭＳ Ｐゴシック"/>
                      </a:endParaRPr>
                    </a:p>
                  </a:txBody>
                  <a:tcPr marL="0" marR="0" marT="107527" marB="0">
                    <a:solidFill>
                      <a:srgbClr val="3CC2CF"/>
                    </a:solidFill>
                  </a:tcPr>
                </a:tc>
                <a:tc>
                  <a:txBody>
                    <a:bodyPr/>
                    <a:lstStyle/>
                    <a:p>
                      <a:pPr marL="6985" algn="ctr">
                        <a:lnSpc>
                          <a:spcPct val="100000"/>
                        </a:lnSpc>
                        <a:spcBef>
                          <a:spcPts val="635"/>
                        </a:spcBef>
                      </a:pPr>
                      <a:r>
                        <a:rPr sz="1600" b="1" spc="-30" dirty="0">
                          <a:solidFill>
                            <a:schemeClr val="tx1"/>
                          </a:solidFill>
                          <a:latin typeface="BIZ UDPゴシック" panose="020B0400000000000000" pitchFamily="50" charset="-128"/>
                          <a:ea typeface="BIZ UDPゴシック" panose="020B0400000000000000" pitchFamily="50" charset="-128"/>
                          <a:cs typeface="ＭＳ Ｐゴシック"/>
                        </a:rPr>
                        <a:t>立地</a:t>
                      </a:r>
                      <a:endParaRPr sz="1600">
                        <a:solidFill>
                          <a:schemeClr val="tx1"/>
                        </a:solidFill>
                        <a:latin typeface="BIZ UDPゴシック" panose="020B0400000000000000" pitchFamily="50" charset="-128"/>
                        <a:ea typeface="BIZ UDPゴシック" panose="020B0400000000000000" pitchFamily="50" charset="-128"/>
                        <a:cs typeface="ＭＳ Ｐゴシック"/>
                      </a:endParaRPr>
                    </a:p>
                  </a:txBody>
                  <a:tcPr marL="0" marR="0" marT="107527" marB="0">
                    <a:solidFill>
                      <a:srgbClr val="3CC2CF"/>
                    </a:solidFill>
                  </a:tcPr>
                </a:tc>
                <a:tc>
                  <a:txBody>
                    <a:bodyPr/>
                    <a:lstStyle/>
                    <a:p>
                      <a:pPr marL="158750" algn="ctr">
                        <a:lnSpc>
                          <a:spcPct val="100000"/>
                        </a:lnSpc>
                        <a:spcBef>
                          <a:spcPts val="635"/>
                        </a:spcBef>
                      </a:pPr>
                      <a:r>
                        <a:rPr sz="1600" b="1" spc="-25" dirty="0">
                          <a:solidFill>
                            <a:schemeClr val="tx1"/>
                          </a:solidFill>
                          <a:latin typeface="BIZ UDPゴシック" panose="020B0400000000000000" pitchFamily="50" charset="-128"/>
                          <a:ea typeface="BIZ UDPゴシック" panose="020B0400000000000000" pitchFamily="50" charset="-128"/>
                          <a:cs typeface="ＭＳ Ｐゴシック"/>
                        </a:rPr>
                        <a:t>サイズ</a:t>
                      </a:r>
                      <a:endParaRPr sz="1600">
                        <a:solidFill>
                          <a:schemeClr val="tx1"/>
                        </a:solidFill>
                        <a:latin typeface="BIZ UDPゴシック" panose="020B0400000000000000" pitchFamily="50" charset="-128"/>
                        <a:ea typeface="BIZ UDPゴシック" panose="020B0400000000000000" pitchFamily="50" charset="-128"/>
                        <a:cs typeface="ＭＳ Ｐゴシック"/>
                      </a:endParaRPr>
                    </a:p>
                  </a:txBody>
                  <a:tcPr marL="0" marR="0" marT="107527" marB="0">
                    <a:solidFill>
                      <a:srgbClr val="3CC2CF"/>
                    </a:solidFill>
                  </a:tcPr>
                </a:tc>
                <a:tc>
                  <a:txBody>
                    <a:bodyPr/>
                    <a:lstStyle/>
                    <a:p>
                      <a:pPr marL="137795" algn="ctr">
                        <a:lnSpc>
                          <a:spcPct val="100000"/>
                        </a:lnSpc>
                        <a:spcBef>
                          <a:spcPts val="635"/>
                        </a:spcBef>
                      </a:pPr>
                      <a:r>
                        <a:rPr sz="1600" b="1" spc="-25" dirty="0">
                          <a:solidFill>
                            <a:schemeClr val="tx1"/>
                          </a:solidFill>
                          <a:latin typeface="BIZ UDPゴシック" panose="020B0400000000000000" pitchFamily="50" charset="-128"/>
                          <a:ea typeface="BIZ UDPゴシック" panose="020B0400000000000000" pitchFamily="50" charset="-128"/>
                          <a:cs typeface="ＭＳ Ｐゴシック"/>
                        </a:rPr>
                        <a:t>運転開始目標</a:t>
                      </a:r>
                      <a:endParaRPr sz="1600">
                        <a:solidFill>
                          <a:schemeClr val="tx1"/>
                        </a:solidFill>
                        <a:latin typeface="BIZ UDPゴシック" panose="020B0400000000000000" pitchFamily="50" charset="-128"/>
                        <a:ea typeface="BIZ UDPゴシック" panose="020B0400000000000000" pitchFamily="50" charset="-128"/>
                        <a:cs typeface="ＭＳ Ｐゴシック"/>
                      </a:endParaRPr>
                    </a:p>
                  </a:txBody>
                  <a:tcPr marL="0" marR="0" marT="107527" marB="0">
                    <a:lnR w="9525">
                      <a:solidFill>
                        <a:srgbClr val="38C1CE"/>
                      </a:solidFill>
                      <a:prstDash val="solid"/>
                    </a:lnR>
                    <a:solidFill>
                      <a:srgbClr val="3CC2CF"/>
                    </a:solidFill>
                  </a:tcPr>
                </a:tc>
                <a:extLst>
                  <a:ext uri="{0D108BD9-81ED-4DB2-BD59-A6C34878D82A}">
                    <a16:rowId xmlns:a16="http://schemas.microsoft.com/office/drawing/2014/main" val="10000"/>
                  </a:ext>
                </a:extLst>
              </a:tr>
              <a:tr h="383540">
                <a:tc rowSpan="2">
                  <a:txBody>
                    <a:bodyPr/>
                    <a:lstStyle/>
                    <a:p>
                      <a:pPr algn="ctr">
                        <a:lnSpc>
                          <a:spcPct val="100000"/>
                        </a:lnSpc>
                        <a:spcBef>
                          <a:spcPts val="15"/>
                        </a:spcBef>
                      </a:pPr>
                      <a:endParaRPr sz="1700" dirty="0">
                        <a:solidFill>
                          <a:schemeClr val="tx1"/>
                        </a:solidFill>
                        <a:latin typeface="BIZ UDPゴシック" panose="020B0400000000000000" pitchFamily="50" charset="-128"/>
                        <a:ea typeface="BIZ UDPゴシック" panose="020B0400000000000000" pitchFamily="50" charset="-128"/>
                        <a:cs typeface="Times New Roman"/>
                      </a:endParaRPr>
                    </a:p>
                    <a:p>
                      <a:pPr marL="90805" algn="ctr">
                        <a:lnSpc>
                          <a:spcPct val="100000"/>
                        </a:lnSpc>
                      </a:pPr>
                      <a:r>
                        <a:rPr sz="1600" spc="-20" dirty="0">
                          <a:solidFill>
                            <a:schemeClr val="tx1"/>
                          </a:solidFill>
                          <a:latin typeface="BIZ UDPゴシック" panose="020B0400000000000000" pitchFamily="50" charset="-128"/>
                          <a:ea typeface="BIZ UDPゴシック" panose="020B0400000000000000" pitchFamily="50" charset="-128"/>
                          <a:cs typeface="Arial"/>
                        </a:rPr>
                        <a:t>Oklo</a:t>
                      </a:r>
                      <a:endParaRPr sz="1600" dirty="0">
                        <a:solidFill>
                          <a:schemeClr val="tx1"/>
                        </a:solidFill>
                        <a:latin typeface="BIZ UDPゴシック" panose="020B0400000000000000" pitchFamily="50" charset="-128"/>
                        <a:ea typeface="BIZ UDPゴシック" panose="020B0400000000000000" pitchFamily="50" charset="-128"/>
                        <a:cs typeface="Arial"/>
                      </a:endParaRPr>
                    </a:p>
                  </a:txBody>
                  <a:tcPr marL="0" marR="0" marT="2540" marB="0" anchor="ctr">
                    <a:lnL w="12700">
                      <a:solidFill>
                        <a:srgbClr val="3CC2CF"/>
                      </a:solidFill>
                      <a:prstDash val="solid"/>
                    </a:lnL>
                    <a:solidFill>
                      <a:srgbClr val="FCFCFC"/>
                    </a:solidFill>
                  </a:tcPr>
                </a:tc>
                <a:tc>
                  <a:txBody>
                    <a:bodyPr/>
                    <a:lstStyle/>
                    <a:p>
                      <a:pPr marR="4445" algn="ctr">
                        <a:lnSpc>
                          <a:spcPct val="100000"/>
                        </a:lnSpc>
                        <a:spcBef>
                          <a:spcPts val="360"/>
                        </a:spcBef>
                      </a:pPr>
                      <a:r>
                        <a:rPr sz="1600" spc="-20" dirty="0">
                          <a:solidFill>
                            <a:schemeClr val="tx1"/>
                          </a:solidFill>
                          <a:latin typeface="BIZ UDPゴシック" panose="020B0400000000000000" pitchFamily="50" charset="-128"/>
                          <a:ea typeface="BIZ UDPゴシック" panose="020B0400000000000000" pitchFamily="50" charset="-128"/>
                          <a:cs typeface="Arial"/>
                        </a:rPr>
                        <a:t>Oklo</a:t>
                      </a:r>
                      <a:endParaRPr sz="1600">
                        <a:solidFill>
                          <a:schemeClr val="tx1"/>
                        </a:solidFill>
                        <a:latin typeface="BIZ UDPゴシック" panose="020B0400000000000000" pitchFamily="50" charset="-128"/>
                        <a:ea typeface="BIZ UDPゴシック" panose="020B0400000000000000" pitchFamily="50" charset="-128"/>
                        <a:cs typeface="Arial"/>
                      </a:endParaRPr>
                    </a:p>
                  </a:txBody>
                  <a:tcPr marL="0" marR="0" marT="60960" marB="0" anchor="ctr">
                    <a:lnB w="9525">
                      <a:solidFill>
                        <a:srgbClr val="38C1CE"/>
                      </a:solidFill>
                      <a:prstDash val="solid"/>
                    </a:lnB>
                    <a:solidFill>
                      <a:srgbClr val="FCFCFC"/>
                    </a:solidFill>
                  </a:tcPr>
                </a:tc>
                <a:tc>
                  <a:txBody>
                    <a:bodyPr/>
                    <a:lstStyle/>
                    <a:p>
                      <a:pPr marL="6985" algn="ctr">
                        <a:lnSpc>
                          <a:spcPct val="100000"/>
                        </a:lnSpc>
                        <a:spcBef>
                          <a:spcPts val="370"/>
                        </a:spcBef>
                      </a:pPr>
                      <a:r>
                        <a:rPr sz="1600" spc="-15" dirty="0">
                          <a:solidFill>
                            <a:schemeClr val="tx1"/>
                          </a:solidFill>
                          <a:latin typeface="BIZ UDPゴシック" panose="020B0400000000000000" pitchFamily="50" charset="-128"/>
                          <a:ea typeface="BIZ UDPゴシック" panose="020B0400000000000000" pitchFamily="50" charset="-128"/>
                          <a:cs typeface="ＭＳ Ｐゴシック"/>
                        </a:rPr>
                        <a:t>米国 アイダホ州</a:t>
                      </a:r>
                      <a:endParaRPr sz="1600">
                        <a:solidFill>
                          <a:schemeClr val="tx1"/>
                        </a:solidFill>
                        <a:latin typeface="BIZ UDPゴシック" panose="020B0400000000000000" pitchFamily="50" charset="-128"/>
                        <a:ea typeface="BIZ UDPゴシック" panose="020B0400000000000000" pitchFamily="50" charset="-128"/>
                        <a:cs typeface="ＭＳ Ｐゴシック"/>
                      </a:endParaRPr>
                    </a:p>
                  </a:txBody>
                  <a:tcPr marL="0" marR="0" marT="62653" marB="0" anchor="ctr">
                    <a:lnB w="9525">
                      <a:solidFill>
                        <a:srgbClr val="38C1CE"/>
                      </a:solidFill>
                      <a:prstDash val="solid"/>
                    </a:lnB>
                    <a:solidFill>
                      <a:srgbClr val="FCFCFC"/>
                    </a:solidFill>
                  </a:tcPr>
                </a:tc>
                <a:tc>
                  <a:txBody>
                    <a:bodyPr/>
                    <a:lstStyle/>
                    <a:p>
                      <a:pPr marL="578485" algn="ctr">
                        <a:lnSpc>
                          <a:spcPct val="100000"/>
                        </a:lnSpc>
                        <a:spcBef>
                          <a:spcPts val="360"/>
                        </a:spcBef>
                      </a:pPr>
                      <a:r>
                        <a:rPr sz="1600" dirty="0">
                          <a:solidFill>
                            <a:schemeClr val="tx1"/>
                          </a:solidFill>
                          <a:latin typeface="BIZ UDPゴシック" panose="020B0400000000000000" pitchFamily="50" charset="-128"/>
                          <a:ea typeface="BIZ UDPゴシック" panose="020B0400000000000000" pitchFamily="50" charset="-128"/>
                          <a:cs typeface="Arial"/>
                        </a:rPr>
                        <a:t>1.5</a:t>
                      </a:r>
                      <a:r>
                        <a:rPr sz="1600" spc="-5" dirty="0">
                          <a:solidFill>
                            <a:schemeClr val="tx1"/>
                          </a:solidFill>
                          <a:latin typeface="BIZ UDPゴシック" panose="020B0400000000000000" pitchFamily="50" charset="-128"/>
                          <a:ea typeface="BIZ UDPゴシック" panose="020B0400000000000000" pitchFamily="50" charset="-128"/>
                          <a:cs typeface="Arial"/>
                        </a:rPr>
                        <a:t> </a:t>
                      </a:r>
                      <a:r>
                        <a:rPr sz="1600" spc="-25" dirty="0">
                          <a:solidFill>
                            <a:schemeClr val="tx1"/>
                          </a:solidFill>
                          <a:latin typeface="BIZ UDPゴシック" panose="020B0400000000000000" pitchFamily="50" charset="-128"/>
                          <a:ea typeface="BIZ UDPゴシック" panose="020B0400000000000000" pitchFamily="50" charset="-128"/>
                          <a:cs typeface="Arial"/>
                        </a:rPr>
                        <a:t>MW</a:t>
                      </a:r>
                      <a:endParaRPr sz="1600">
                        <a:solidFill>
                          <a:schemeClr val="tx1"/>
                        </a:solidFill>
                        <a:latin typeface="BIZ UDPゴシック" panose="020B0400000000000000" pitchFamily="50" charset="-128"/>
                        <a:ea typeface="BIZ UDPゴシック" panose="020B0400000000000000" pitchFamily="50" charset="-128"/>
                        <a:cs typeface="Arial"/>
                      </a:endParaRPr>
                    </a:p>
                  </a:txBody>
                  <a:tcPr marL="0" marR="0" marT="60960" marB="0" anchor="ctr">
                    <a:lnB w="9525">
                      <a:solidFill>
                        <a:srgbClr val="38C1CE"/>
                      </a:solidFill>
                      <a:prstDash val="solid"/>
                    </a:lnB>
                    <a:solidFill>
                      <a:srgbClr val="FCFCFC"/>
                    </a:solidFill>
                  </a:tcPr>
                </a:tc>
                <a:tc>
                  <a:txBody>
                    <a:bodyPr/>
                    <a:lstStyle/>
                    <a:p>
                      <a:pPr marL="136525" algn="ctr">
                        <a:lnSpc>
                          <a:spcPct val="100000"/>
                        </a:lnSpc>
                        <a:spcBef>
                          <a:spcPts val="370"/>
                        </a:spcBef>
                      </a:pPr>
                      <a:r>
                        <a:rPr sz="1600" dirty="0">
                          <a:solidFill>
                            <a:schemeClr val="tx1"/>
                          </a:solidFill>
                          <a:latin typeface="BIZ UDPゴシック" panose="020B0400000000000000" pitchFamily="50" charset="-128"/>
                          <a:ea typeface="BIZ UDPゴシック" panose="020B0400000000000000" pitchFamily="50" charset="-128"/>
                          <a:cs typeface="Arial"/>
                        </a:rPr>
                        <a:t>2025</a:t>
                      </a:r>
                      <a:r>
                        <a:rPr sz="1600" spc="-50" dirty="0">
                          <a:solidFill>
                            <a:schemeClr val="tx1"/>
                          </a:solidFill>
                          <a:latin typeface="BIZ UDPゴシック" panose="020B0400000000000000" pitchFamily="50" charset="-128"/>
                          <a:ea typeface="BIZ UDPゴシック" panose="020B0400000000000000" pitchFamily="50" charset="-128"/>
                          <a:cs typeface="ＭＳ Ｐゴシック"/>
                        </a:rPr>
                        <a:t>年</a:t>
                      </a:r>
                      <a:endParaRPr sz="1600">
                        <a:solidFill>
                          <a:schemeClr val="tx1"/>
                        </a:solidFill>
                        <a:latin typeface="BIZ UDPゴシック" panose="020B0400000000000000" pitchFamily="50" charset="-128"/>
                        <a:ea typeface="BIZ UDPゴシック" panose="020B0400000000000000" pitchFamily="50" charset="-128"/>
                        <a:cs typeface="ＭＳ Ｐゴシック"/>
                      </a:endParaRPr>
                    </a:p>
                  </a:txBody>
                  <a:tcPr marL="0" marR="0" marT="62653" marB="0" anchor="ctr">
                    <a:lnR w="9525">
                      <a:solidFill>
                        <a:srgbClr val="38C1CE"/>
                      </a:solidFill>
                      <a:prstDash val="solid"/>
                    </a:lnR>
                    <a:lnB w="9525">
                      <a:solidFill>
                        <a:srgbClr val="38C1CE"/>
                      </a:solidFill>
                      <a:prstDash val="solid"/>
                    </a:lnB>
                    <a:solidFill>
                      <a:srgbClr val="FCFCFC"/>
                    </a:solidFill>
                  </a:tcPr>
                </a:tc>
                <a:extLst>
                  <a:ext uri="{0D108BD9-81ED-4DB2-BD59-A6C34878D82A}">
                    <a16:rowId xmlns:a16="http://schemas.microsoft.com/office/drawing/2014/main" val="10001"/>
                  </a:ext>
                </a:extLst>
              </a:tr>
              <a:tr h="390313">
                <a:tc vMerge="1">
                  <a:txBody>
                    <a:bodyPr/>
                    <a:lstStyle/>
                    <a:p>
                      <a:endParaRPr/>
                    </a:p>
                  </a:txBody>
                  <a:tcPr marL="0" marR="0" marT="1905" marB="0">
                    <a:lnL w="12700">
                      <a:solidFill>
                        <a:srgbClr val="3CC2CF"/>
                      </a:solidFill>
                      <a:prstDash val="solid"/>
                    </a:lnL>
                    <a:solidFill>
                      <a:srgbClr val="FCFCFC"/>
                    </a:solidFill>
                  </a:tcPr>
                </a:tc>
                <a:tc>
                  <a:txBody>
                    <a:bodyPr/>
                    <a:lstStyle/>
                    <a:p>
                      <a:pPr marR="3810" algn="ctr">
                        <a:lnSpc>
                          <a:spcPct val="100000"/>
                        </a:lnSpc>
                        <a:spcBef>
                          <a:spcPts val="395"/>
                        </a:spcBef>
                      </a:pPr>
                      <a:r>
                        <a:rPr sz="1600" dirty="0">
                          <a:solidFill>
                            <a:schemeClr val="tx1"/>
                          </a:solidFill>
                          <a:latin typeface="BIZ UDPゴシック" panose="020B0400000000000000" pitchFamily="50" charset="-128"/>
                          <a:ea typeface="BIZ UDPゴシック" panose="020B0400000000000000" pitchFamily="50" charset="-128"/>
                          <a:cs typeface="Arial"/>
                        </a:rPr>
                        <a:t>Compass</a:t>
                      </a:r>
                      <a:r>
                        <a:rPr sz="1600" spc="-40" dirty="0">
                          <a:solidFill>
                            <a:schemeClr val="tx1"/>
                          </a:solidFill>
                          <a:latin typeface="BIZ UDPゴシック" panose="020B0400000000000000" pitchFamily="50" charset="-128"/>
                          <a:ea typeface="BIZ UDPゴシック" panose="020B0400000000000000" pitchFamily="50" charset="-128"/>
                          <a:cs typeface="Arial"/>
                        </a:rPr>
                        <a:t> </a:t>
                      </a:r>
                      <a:r>
                        <a:rPr sz="1600" spc="-10" dirty="0">
                          <a:solidFill>
                            <a:schemeClr val="tx1"/>
                          </a:solidFill>
                          <a:latin typeface="BIZ UDPゴシック" panose="020B0400000000000000" pitchFamily="50" charset="-128"/>
                          <a:ea typeface="BIZ UDPゴシック" panose="020B0400000000000000" pitchFamily="50" charset="-128"/>
                          <a:cs typeface="Arial"/>
                        </a:rPr>
                        <a:t>Mining</a:t>
                      </a:r>
                      <a:endParaRPr sz="1600" dirty="0">
                        <a:solidFill>
                          <a:schemeClr val="tx1"/>
                        </a:solidFill>
                        <a:latin typeface="BIZ UDPゴシック" panose="020B0400000000000000" pitchFamily="50" charset="-128"/>
                        <a:ea typeface="BIZ UDPゴシック" panose="020B0400000000000000" pitchFamily="50" charset="-128"/>
                        <a:cs typeface="Arial"/>
                      </a:endParaRPr>
                    </a:p>
                  </a:txBody>
                  <a:tcPr marL="0" marR="0" marT="66887" marB="0" anchor="ctr">
                    <a:lnT w="9525">
                      <a:solidFill>
                        <a:srgbClr val="38C1CE"/>
                      </a:solidFill>
                      <a:prstDash val="solid"/>
                    </a:lnT>
                    <a:lnB w="9525">
                      <a:solidFill>
                        <a:srgbClr val="38C1CE"/>
                      </a:solidFill>
                      <a:prstDash val="solid"/>
                    </a:lnB>
                    <a:solidFill>
                      <a:srgbClr val="FCFCFC"/>
                    </a:solidFill>
                  </a:tcPr>
                </a:tc>
                <a:tc>
                  <a:txBody>
                    <a:bodyPr/>
                    <a:lstStyle/>
                    <a:p>
                      <a:pPr marL="6985" algn="ctr">
                        <a:lnSpc>
                          <a:spcPct val="100000"/>
                        </a:lnSpc>
                        <a:spcBef>
                          <a:spcPts val="409"/>
                        </a:spcBef>
                      </a:pPr>
                      <a:r>
                        <a:rPr sz="1600" spc="-25" dirty="0">
                          <a:solidFill>
                            <a:schemeClr val="tx1"/>
                          </a:solidFill>
                          <a:latin typeface="BIZ UDPゴシック" panose="020B0400000000000000" pitchFamily="50" charset="-128"/>
                          <a:ea typeface="BIZ UDPゴシック" panose="020B0400000000000000" pitchFamily="50" charset="-128"/>
                          <a:cs typeface="ＭＳ Ｐゴシック"/>
                        </a:rPr>
                        <a:t>未定</a:t>
                      </a:r>
                      <a:endParaRPr sz="1600">
                        <a:solidFill>
                          <a:schemeClr val="tx1"/>
                        </a:solidFill>
                        <a:latin typeface="BIZ UDPゴシック" panose="020B0400000000000000" pitchFamily="50" charset="-128"/>
                        <a:ea typeface="BIZ UDPゴシック" panose="020B0400000000000000" pitchFamily="50" charset="-128"/>
                        <a:cs typeface="ＭＳ Ｐゴシック"/>
                      </a:endParaRPr>
                    </a:p>
                  </a:txBody>
                  <a:tcPr marL="0" marR="0" marT="69425" marB="0" anchor="ctr">
                    <a:lnT w="9525">
                      <a:solidFill>
                        <a:srgbClr val="38C1CE"/>
                      </a:solidFill>
                      <a:prstDash val="solid"/>
                    </a:lnT>
                    <a:lnB w="9525">
                      <a:solidFill>
                        <a:srgbClr val="38C1CE"/>
                      </a:solidFill>
                      <a:prstDash val="solid"/>
                    </a:lnB>
                    <a:solidFill>
                      <a:srgbClr val="FCFCFC"/>
                    </a:solidFill>
                  </a:tcPr>
                </a:tc>
                <a:tc>
                  <a:txBody>
                    <a:bodyPr/>
                    <a:lstStyle/>
                    <a:p>
                      <a:pPr marL="158750" algn="ctr">
                        <a:lnSpc>
                          <a:spcPct val="100000"/>
                        </a:lnSpc>
                        <a:spcBef>
                          <a:spcPts val="409"/>
                        </a:spcBef>
                      </a:pPr>
                      <a:r>
                        <a:rPr sz="1600" dirty="0">
                          <a:solidFill>
                            <a:schemeClr val="tx1"/>
                          </a:solidFill>
                          <a:latin typeface="BIZ UDPゴシック" panose="020B0400000000000000" pitchFamily="50" charset="-128"/>
                          <a:ea typeface="BIZ UDPゴシック" panose="020B0400000000000000" pitchFamily="50" charset="-128"/>
                          <a:cs typeface="ＭＳ Ｐゴシック"/>
                        </a:rPr>
                        <a:t>未定（合計</a:t>
                      </a:r>
                      <a:r>
                        <a:rPr sz="1600" dirty="0">
                          <a:solidFill>
                            <a:schemeClr val="tx1"/>
                          </a:solidFill>
                          <a:latin typeface="BIZ UDPゴシック" panose="020B0400000000000000" pitchFamily="50" charset="-128"/>
                          <a:ea typeface="BIZ UDPゴシック" panose="020B0400000000000000" pitchFamily="50" charset="-128"/>
                          <a:cs typeface="Arial"/>
                        </a:rPr>
                        <a:t>150</a:t>
                      </a:r>
                      <a:r>
                        <a:rPr sz="1600" spc="-20" dirty="0">
                          <a:solidFill>
                            <a:schemeClr val="tx1"/>
                          </a:solidFill>
                          <a:latin typeface="BIZ UDPゴシック" panose="020B0400000000000000" pitchFamily="50" charset="-128"/>
                          <a:ea typeface="BIZ UDPゴシック" panose="020B0400000000000000" pitchFamily="50" charset="-128"/>
                          <a:cs typeface="Arial"/>
                        </a:rPr>
                        <a:t> </a:t>
                      </a:r>
                      <a:r>
                        <a:rPr sz="1600" spc="-25" dirty="0">
                          <a:solidFill>
                            <a:schemeClr val="tx1"/>
                          </a:solidFill>
                          <a:latin typeface="BIZ UDPゴシック" panose="020B0400000000000000" pitchFamily="50" charset="-128"/>
                          <a:ea typeface="BIZ UDPゴシック" panose="020B0400000000000000" pitchFamily="50" charset="-128"/>
                          <a:cs typeface="Arial"/>
                        </a:rPr>
                        <a:t>MW</a:t>
                      </a:r>
                      <a:r>
                        <a:rPr sz="1600" spc="-25" dirty="0">
                          <a:solidFill>
                            <a:schemeClr val="tx1"/>
                          </a:solidFill>
                          <a:latin typeface="BIZ UDPゴシック" panose="020B0400000000000000" pitchFamily="50" charset="-128"/>
                          <a:ea typeface="BIZ UDPゴシック" panose="020B0400000000000000" pitchFamily="50" charset="-128"/>
                          <a:cs typeface="ＭＳ Ｐゴシック"/>
                        </a:rPr>
                        <a:t>）</a:t>
                      </a:r>
                      <a:endParaRPr sz="1600">
                        <a:solidFill>
                          <a:schemeClr val="tx1"/>
                        </a:solidFill>
                        <a:latin typeface="BIZ UDPゴシック" panose="020B0400000000000000" pitchFamily="50" charset="-128"/>
                        <a:ea typeface="BIZ UDPゴシック" panose="020B0400000000000000" pitchFamily="50" charset="-128"/>
                        <a:cs typeface="ＭＳ Ｐゴシック"/>
                      </a:endParaRPr>
                    </a:p>
                  </a:txBody>
                  <a:tcPr marL="0" marR="0" marT="69425" marB="0" anchor="ctr">
                    <a:lnT w="9525">
                      <a:solidFill>
                        <a:srgbClr val="38C1CE"/>
                      </a:solidFill>
                      <a:prstDash val="solid"/>
                    </a:lnT>
                    <a:lnB w="9525">
                      <a:solidFill>
                        <a:srgbClr val="38C1CE"/>
                      </a:solidFill>
                      <a:prstDash val="solid"/>
                    </a:lnB>
                    <a:solidFill>
                      <a:srgbClr val="FCFCFC"/>
                    </a:solidFill>
                  </a:tcPr>
                </a:tc>
                <a:tc>
                  <a:txBody>
                    <a:bodyPr/>
                    <a:lstStyle/>
                    <a:p>
                      <a:pPr marL="136525" algn="ctr">
                        <a:lnSpc>
                          <a:spcPct val="100000"/>
                        </a:lnSpc>
                        <a:spcBef>
                          <a:spcPts val="409"/>
                        </a:spcBef>
                      </a:pPr>
                      <a:r>
                        <a:rPr sz="1600" spc="-25" dirty="0">
                          <a:solidFill>
                            <a:schemeClr val="tx1"/>
                          </a:solidFill>
                          <a:latin typeface="BIZ UDPゴシック" panose="020B0400000000000000" pitchFamily="50" charset="-128"/>
                          <a:ea typeface="BIZ UDPゴシック" panose="020B0400000000000000" pitchFamily="50" charset="-128"/>
                          <a:cs typeface="ＭＳ Ｐゴシック"/>
                        </a:rPr>
                        <a:t>未定</a:t>
                      </a:r>
                      <a:endParaRPr sz="1600">
                        <a:solidFill>
                          <a:schemeClr val="tx1"/>
                        </a:solidFill>
                        <a:latin typeface="BIZ UDPゴシック" panose="020B0400000000000000" pitchFamily="50" charset="-128"/>
                        <a:ea typeface="BIZ UDPゴシック" panose="020B0400000000000000" pitchFamily="50" charset="-128"/>
                        <a:cs typeface="ＭＳ Ｐゴシック"/>
                      </a:endParaRPr>
                    </a:p>
                  </a:txBody>
                  <a:tcPr marL="0" marR="0" marT="69425" marB="0" anchor="ctr">
                    <a:lnR w="9525">
                      <a:solidFill>
                        <a:srgbClr val="38C1CE"/>
                      </a:solidFill>
                      <a:prstDash val="solid"/>
                    </a:lnR>
                    <a:lnT w="9525">
                      <a:solidFill>
                        <a:srgbClr val="38C1CE"/>
                      </a:solidFill>
                      <a:prstDash val="solid"/>
                    </a:lnT>
                    <a:lnB w="9525">
                      <a:solidFill>
                        <a:srgbClr val="38C1CE"/>
                      </a:solidFill>
                      <a:prstDash val="solid"/>
                    </a:lnB>
                    <a:solidFill>
                      <a:srgbClr val="FCFCFC"/>
                    </a:solidFill>
                  </a:tcPr>
                </a:tc>
                <a:extLst>
                  <a:ext uri="{0D108BD9-81ED-4DB2-BD59-A6C34878D82A}">
                    <a16:rowId xmlns:a16="http://schemas.microsoft.com/office/drawing/2014/main" val="10002"/>
                  </a:ext>
                </a:extLst>
              </a:tr>
              <a:tr h="442807">
                <a:tc rowSpan="2">
                  <a:txBody>
                    <a:bodyPr/>
                    <a:lstStyle/>
                    <a:p>
                      <a:pPr marL="91440" marR="571500" algn="ctr">
                        <a:lnSpc>
                          <a:spcPct val="100000"/>
                        </a:lnSpc>
                        <a:spcBef>
                          <a:spcPts val="5"/>
                        </a:spcBef>
                      </a:pPr>
                      <a:r>
                        <a:rPr sz="1600" dirty="0">
                          <a:solidFill>
                            <a:schemeClr val="tx1"/>
                          </a:solidFill>
                          <a:latin typeface="BIZ UDPゴシック" panose="020B0400000000000000" pitchFamily="50" charset="-128"/>
                          <a:ea typeface="BIZ UDPゴシック" panose="020B0400000000000000" pitchFamily="50" charset="-128"/>
                          <a:cs typeface="Arial"/>
                        </a:rPr>
                        <a:t>Ultra</a:t>
                      </a:r>
                      <a:r>
                        <a:rPr sz="1600" spc="-10" dirty="0">
                          <a:solidFill>
                            <a:schemeClr val="tx1"/>
                          </a:solidFill>
                          <a:latin typeface="BIZ UDPゴシック" panose="020B0400000000000000" pitchFamily="50" charset="-128"/>
                          <a:ea typeface="BIZ UDPゴシック" panose="020B0400000000000000" pitchFamily="50" charset="-128"/>
                          <a:cs typeface="Arial"/>
                        </a:rPr>
                        <a:t> </a:t>
                      </a:r>
                      <a:r>
                        <a:rPr sz="1600" spc="-20" dirty="0">
                          <a:solidFill>
                            <a:schemeClr val="tx1"/>
                          </a:solidFill>
                          <a:latin typeface="BIZ UDPゴシック" panose="020B0400000000000000" pitchFamily="50" charset="-128"/>
                          <a:ea typeface="BIZ UDPゴシック" panose="020B0400000000000000" pitchFamily="50" charset="-128"/>
                          <a:cs typeface="Arial"/>
                        </a:rPr>
                        <a:t>Safe </a:t>
                      </a:r>
                      <a:r>
                        <a:rPr sz="1600" spc="-10" dirty="0">
                          <a:solidFill>
                            <a:schemeClr val="tx1"/>
                          </a:solidFill>
                          <a:latin typeface="BIZ UDPゴシック" panose="020B0400000000000000" pitchFamily="50" charset="-128"/>
                          <a:ea typeface="BIZ UDPゴシック" panose="020B0400000000000000" pitchFamily="50" charset="-128"/>
                          <a:cs typeface="Arial"/>
                        </a:rPr>
                        <a:t>Nuclear</a:t>
                      </a:r>
                      <a:endParaRPr sz="1600" dirty="0">
                        <a:solidFill>
                          <a:schemeClr val="tx1"/>
                        </a:solidFill>
                        <a:latin typeface="BIZ UDPゴシック" panose="020B0400000000000000" pitchFamily="50" charset="-128"/>
                        <a:ea typeface="BIZ UDPゴシック" panose="020B0400000000000000" pitchFamily="50" charset="-128"/>
                        <a:cs typeface="Arial"/>
                      </a:endParaRPr>
                    </a:p>
                  </a:txBody>
                  <a:tcPr marL="0" marR="0" marT="8467" marB="0" anchor="ctr">
                    <a:lnL w="9525">
                      <a:solidFill>
                        <a:srgbClr val="38C1CE"/>
                      </a:solidFill>
                      <a:prstDash val="solid"/>
                    </a:lnL>
                    <a:solidFill>
                      <a:srgbClr val="FCFCFC"/>
                    </a:solidFill>
                  </a:tcPr>
                </a:tc>
                <a:tc>
                  <a:txBody>
                    <a:bodyPr/>
                    <a:lstStyle/>
                    <a:p>
                      <a:pPr marR="3810" algn="ctr">
                        <a:lnSpc>
                          <a:spcPct val="100000"/>
                        </a:lnSpc>
                        <a:spcBef>
                          <a:spcPts val="550"/>
                        </a:spcBef>
                      </a:pPr>
                      <a:r>
                        <a:rPr sz="1600" dirty="0">
                          <a:solidFill>
                            <a:schemeClr val="tx1"/>
                          </a:solidFill>
                          <a:latin typeface="BIZ UDPゴシック" panose="020B0400000000000000" pitchFamily="50" charset="-128"/>
                          <a:ea typeface="BIZ UDPゴシック" panose="020B0400000000000000" pitchFamily="50" charset="-128"/>
                          <a:cs typeface="Arial"/>
                        </a:rPr>
                        <a:t>Global</a:t>
                      </a:r>
                      <a:r>
                        <a:rPr sz="1600" spc="-35" dirty="0">
                          <a:solidFill>
                            <a:schemeClr val="tx1"/>
                          </a:solidFill>
                          <a:latin typeface="BIZ UDPゴシック" panose="020B0400000000000000" pitchFamily="50" charset="-128"/>
                          <a:ea typeface="BIZ UDPゴシック" panose="020B0400000000000000" pitchFamily="50" charset="-128"/>
                          <a:cs typeface="Arial"/>
                        </a:rPr>
                        <a:t> </a:t>
                      </a:r>
                      <a:r>
                        <a:rPr sz="1600" dirty="0">
                          <a:solidFill>
                            <a:schemeClr val="tx1"/>
                          </a:solidFill>
                          <a:latin typeface="BIZ UDPゴシック" panose="020B0400000000000000" pitchFamily="50" charset="-128"/>
                          <a:ea typeface="BIZ UDPゴシック" panose="020B0400000000000000" pitchFamily="50" charset="-128"/>
                          <a:cs typeface="Arial"/>
                        </a:rPr>
                        <a:t>First</a:t>
                      </a:r>
                      <a:r>
                        <a:rPr sz="1600" spc="10" dirty="0">
                          <a:solidFill>
                            <a:schemeClr val="tx1"/>
                          </a:solidFill>
                          <a:latin typeface="BIZ UDPゴシック" panose="020B0400000000000000" pitchFamily="50" charset="-128"/>
                          <a:ea typeface="BIZ UDPゴシック" panose="020B0400000000000000" pitchFamily="50" charset="-128"/>
                          <a:cs typeface="Arial"/>
                        </a:rPr>
                        <a:t> </a:t>
                      </a:r>
                      <a:r>
                        <a:rPr sz="1600" dirty="0">
                          <a:solidFill>
                            <a:schemeClr val="tx1"/>
                          </a:solidFill>
                          <a:latin typeface="BIZ UDPゴシック" panose="020B0400000000000000" pitchFamily="50" charset="-128"/>
                          <a:ea typeface="BIZ UDPゴシック" panose="020B0400000000000000" pitchFamily="50" charset="-128"/>
                          <a:cs typeface="Arial"/>
                        </a:rPr>
                        <a:t>/ </a:t>
                      </a:r>
                      <a:r>
                        <a:rPr sz="1600" spc="-25" dirty="0">
                          <a:solidFill>
                            <a:schemeClr val="tx1"/>
                          </a:solidFill>
                          <a:latin typeface="BIZ UDPゴシック" panose="020B0400000000000000" pitchFamily="50" charset="-128"/>
                          <a:ea typeface="BIZ UDPゴシック" panose="020B0400000000000000" pitchFamily="50" charset="-128"/>
                          <a:cs typeface="Arial"/>
                        </a:rPr>
                        <a:t>OPG</a:t>
                      </a:r>
                      <a:endParaRPr sz="1600" dirty="0">
                        <a:solidFill>
                          <a:schemeClr val="tx1"/>
                        </a:solidFill>
                        <a:latin typeface="BIZ UDPゴシック" panose="020B0400000000000000" pitchFamily="50" charset="-128"/>
                        <a:ea typeface="BIZ UDPゴシック" panose="020B0400000000000000" pitchFamily="50" charset="-128"/>
                        <a:cs typeface="Arial"/>
                      </a:endParaRPr>
                    </a:p>
                  </a:txBody>
                  <a:tcPr marL="0" marR="0" marT="93133" marB="0" anchor="ctr">
                    <a:lnT w="9525">
                      <a:solidFill>
                        <a:srgbClr val="38C1CE"/>
                      </a:solidFill>
                      <a:prstDash val="solid"/>
                    </a:lnT>
                    <a:lnB w="9525">
                      <a:solidFill>
                        <a:srgbClr val="38C1CE"/>
                      </a:solidFill>
                      <a:prstDash val="solid"/>
                    </a:lnB>
                    <a:solidFill>
                      <a:srgbClr val="FCFCFC"/>
                    </a:solidFill>
                  </a:tcPr>
                </a:tc>
                <a:tc>
                  <a:txBody>
                    <a:bodyPr/>
                    <a:lstStyle/>
                    <a:p>
                      <a:pPr marL="7620" algn="ctr">
                        <a:lnSpc>
                          <a:spcPct val="100000"/>
                        </a:lnSpc>
                        <a:spcBef>
                          <a:spcPts val="565"/>
                        </a:spcBef>
                      </a:pPr>
                      <a:r>
                        <a:rPr sz="1600" spc="-15" dirty="0">
                          <a:solidFill>
                            <a:schemeClr val="tx1"/>
                          </a:solidFill>
                          <a:latin typeface="BIZ UDPゴシック" panose="020B0400000000000000" pitchFamily="50" charset="-128"/>
                          <a:ea typeface="BIZ UDPゴシック" panose="020B0400000000000000" pitchFamily="50" charset="-128"/>
                          <a:cs typeface="ＭＳ Ｐゴシック"/>
                        </a:rPr>
                        <a:t>カナダ </a:t>
                      </a:r>
                      <a:r>
                        <a:rPr sz="1600" spc="-25" dirty="0">
                          <a:solidFill>
                            <a:schemeClr val="tx1"/>
                          </a:solidFill>
                          <a:latin typeface="BIZ UDPゴシック" panose="020B0400000000000000" pitchFamily="50" charset="-128"/>
                          <a:ea typeface="BIZ UDPゴシック" panose="020B0400000000000000" pitchFamily="50" charset="-128"/>
                          <a:cs typeface="Arial"/>
                        </a:rPr>
                        <a:t>CRL</a:t>
                      </a:r>
                      <a:endParaRPr sz="1600">
                        <a:solidFill>
                          <a:schemeClr val="tx1"/>
                        </a:solidFill>
                        <a:latin typeface="BIZ UDPゴシック" panose="020B0400000000000000" pitchFamily="50" charset="-128"/>
                        <a:ea typeface="BIZ UDPゴシック" panose="020B0400000000000000" pitchFamily="50" charset="-128"/>
                        <a:cs typeface="Arial"/>
                      </a:endParaRPr>
                    </a:p>
                  </a:txBody>
                  <a:tcPr marL="0" marR="0" marT="95673" marB="0" anchor="ctr">
                    <a:lnT w="9525">
                      <a:solidFill>
                        <a:srgbClr val="38C1CE"/>
                      </a:solidFill>
                      <a:prstDash val="solid"/>
                    </a:lnT>
                    <a:lnB w="9525">
                      <a:solidFill>
                        <a:srgbClr val="38C1CE"/>
                      </a:solidFill>
                      <a:prstDash val="solid"/>
                    </a:lnB>
                    <a:solidFill>
                      <a:srgbClr val="FCFCFC"/>
                    </a:solidFill>
                  </a:tcPr>
                </a:tc>
                <a:tc>
                  <a:txBody>
                    <a:bodyPr/>
                    <a:lstStyle/>
                    <a:p>
                      <a:pPr marL="151130" algn="ctr">
                        <a:lnSpc>
                          <a:spcPct val="100000"/>
                        </a:lnSpc>
                        <a:spcBef>
                          <a:spcPts val="550"/>
                        </a:spcBef>
                      </a:pPr>
                      <a:r>
                        <a:rPr sz="1600" dirty="0">
                          <a:solidFill>
                            <a:schemeClr val="tx1"/>
                          </a:solidFill>
                          <a:latin typeface="BIZ UDPゴシック" panose="020B0400000000000000" pitchFamily="50" charset="-128"/>
                          <a:ea typeface="BIZ UDPゴシック" panose="020B0400000000000000" pitchFamily="50" charset="-128"/>
                          <a:cs typeface="Arial"/>
                        </a:rPr>
                        <a:t>5</a:t>
                      </a:r>
                      <a:r>
                        <a:rPr sz="1600" spc="-5" dirty="0">
                          <a:solidFill>
                            <a:schemeClr val="tx1"/>
                          </a:solidFill>
                          <a:latin typeface="BIZ UDPゴシック" panose="020B0400000000000000" pitchFamily="50" charset="-128"/>
                          <a:ea typeface="BIZ UDPゴシック" panose="020B0400000000000000" pitchFamily="50" charset="-128"/>
                          <a:cs typeface="Arial"/>
                        </a:rPr>
                        <a:t> </a:t>
                      </a:r>
                      <a:r>
                        <a:rPr sz="1600" spc="-35" dirty="0">
                          <a:solidFill>
                            <a:schemeClr val="tx1"/>
                          </a:solidFill>
                          <a:latin typeface="BIZ UDPゴシック" panose="020B0400000000000000" pitchFamily="50" charset="-128"/>
                          <a:ea typeface="BIZ UDPゴシック" panose="020B0400000000000000" pitchFamily="50" charset="-128"/>
                          <a:cs typeface="Arial"/>
                        </a:rPr>
                        <a:t>MW</a:t>
                      </a:r>
                      <a:endParaRPr sz="1600">
                        <a:solidFill>
                          <a:schemeClr val="tx1"/>
                        </a:solidFill>
                        <a:latin typeface="BIZ UDPゴシック" panose="020B0400000000000000" pitchFamily="50" charset="-128"/>
                        <a:ea typeface="BIZ UDPゴシック" panose="020B0400000000000000" pitchFamily="50" charset="-128"/>
                        <a:cs typeface="Arial"/>
                      </a:endParaRPr>
                    </a:p>
                  </a:txBody>
                  <a:tcPr marL="0" marR="0" marT="93133" marB="0" anchor="ctr">
                    <a:lnT w="9525">
                      <a:solidFill>
                        <a:srgbClr val="38C1CE"/>
                      </a:solidFill>
                      <a:prstDash val="solid"/>
                    </a:lnT>
                    <a:lnB w="9525">
                      <a:solidFill>
                        <a:srgbClr val="38C1CE"/>
                      </a:solidFill>
                      <a:prstDash val="solid"/>
                    </a:lnB>
                    <a:solidFill>
                      <a:srgbClr val="FCFCFC"/>
                    </a:solidFill>
                  </a:tcPr>
                </a:tc>
                <a:tc>
                  <a:txBody>
                    <a:bodyPr/>
                    <a:lstStyle/>
                    <a:p>
                      <a:pPr marL="136525" algn="ctr">
                        <a:lnSpc>
                          <a:spcPct val="100000"/>
                        </a:lnSpc>
                        <a:spcBef>
                          <a:spcPts val="565"/>
                        </a:spcBef>
                      </a:pPr>
                      <a:r>
                        <a:rPr sz="1600" dirty="0">
                          <a:solidFill>
                            <a:schemeClr val="tx1"/>
                          </a:solidFill>
                          <a:latin typeface="BIZ UDPゴシック" panose="020B0400000000000000" pitchFamily="50" charset="-128"/>
                          <a:ea typeface="BIZ UDPゴシック" panose="020B0400000000000000" pitchFamily="50" charset="-128"/>
                          <a:cs typeface="Arial"/>
                        </a:rPr>
                        <a:t>2025</a:t>
                      </a:r>
                      <a:r>
                        <a:rPr sz="1600" spc="-50" dirty="0">
                          <a:solidFill>
                            <a:schemeClr val="tx1"/>
                          </a:solidFill>
                          <a:latin typeface="BIZ UDPゴシック" panose="020B0400000000000000" pitchFamily="50" charset="-128"/>
                          <a:ea typeface="BIZ UDPゴシック" panose="020B0400000000000000" pitchFamily="50" charset="-128"/>
                          <a:cs typeface="ＭＳ Ｐゴシック"/>
                        </a:rPr>
                        <a:t>年</a:t>
                      </a:r>
                      <a:endParaRPr sz="1600">
                        <a:solidFill>
                          <a:schemeClr val="tx1"/>
                        </a:solidFill>
                        <a:latin typeface="BIZ UDPゴシック" panose="020B0400000000000000" pitchFamily="50" charset="-128"/>
                        <a:ea typeface="BIZ UDPゴシック" panose="020B0400000000000000" pitchFamily="50" charset="-128"/>
                        <a:cs typeface="ＭＳ Ｐゴシック"/>
                      </a:endParaRPr>
                    </a:p>
                  </a:txBody>
                  <a:tcPr marL="0" marR="0" marT="95673" marB="0" anchor="ctr">
                    <a:lnR w="9525">
                      <a:solidFill>
                        <a:srgbClr val="38C1CE"/>
                      </a:solidFill>
                      <a:prstDash val="solid"/>
                    </a:lnR>
                    <a:lnT w="9525">
                      <a:solidFill>
                        <a:srgbClr val="38C1CE"/>
                      </a:solidFill>
                      <a:prstDash val="solid"/>
                    </a:lnT>
                    <a:lnB w="9525">
                      <a:solidFill>
                        <a:srgbClr val="38C1CE"/>
                      </a:solidFill>
                      <a:prstDash val="solid"/>
                    </a:lnB>
                    <a:solidFill>
                      <a:srgbClr val="FCFCFC"/>
                    </a:solidFill>
                  </a:tcPr>
                </a:tc>
                <a:extLst>
                  <a:ext uri="{0D108BD9-81ED-4DB2-BD59-A6C34878D82A}">
                    <a16:rowId xmlns:a16="http://schemas.microsoft.com/office/drawing/2014/main" val="10003"/>
                  </a:ext>
                </a:extLst>
              </a:tr>
              <a:tr h="419100">
                <a:tc vMerge="1">
                  <a:txBody>
                    <a:bodyPr/>
                    <a:lstStyle/>
                    <a:p>
                      <a:endParaRPr/>
                    </a:p>
                  </a:txBody>
                  <a:tcPr marL="0" marR="0" marT="6350" marB="0">
                    <a:lnL w="9525">
                      <a:solidFill>
                        <a:srgbClr val="38C1CE"/>
                      </a:solidFill>
                      <a:prstDash val="solid"/>
                    </a:lnL>
                    <a:solidFill>
                      <a:srgbClr val="FCFCFC"/>
                    </a:solidFill>
                  </a:tcPr>
                </a:tc>
                <a:tc>
                  <a:txBody>
                    <a:bodyPr/>
                    <a:lstStyle/>
                    <a:p>
                      <a:pPr marR="3810" algn="ctr">
                        <a:lnSpc>
                          <a:spcPct val="100000"/>
                        </a:lnSpc>
                        <a:spcBef>
                          <a:spcPts val="434"/>
                        </a:spcBef>
                      </a:pPr>
                      <a:r>
                        <a:rPr sz="1600" spc="-20" dirty="0">
                          <a:solidFill>
                            <a:schemeClr val="tx1"/>
                          </a:solidFill>
                          <a:latin typeface="BIZ UDPゴシック" panose="020B0400000000000000" pitchFamily="50" charset="-128"/>
                          <a:ea typeface="BIZ UDPゴシック" panose="020B0400000000000000" pitchFamily="50" charset="-128"/>
                          <a:cs typeface="ＭＳ Ｐゴシック"/>
                        </a:rPr>
                        <a:t>イリノイ大学</a:t>
                      </a:r>
                      <a:endParaRPr sz="1600">
                        <a:solidFill>
                          <a:schemeClr val="tx1"/>
                        </a:solidFill>
                        <a:latin typeface="BIZ UDPゴシック" panose="020B0400000000000000" pitchFamily="50" charset="-128"/>
                        <a:ea typeface="BIZ UDPゴシック" panose="020B0400000000000000" pitchFamily="50" charset="-128"/>
                        <a:cs typeface="ＭＳ Ｐゴシック"/>
                      </a:endParaRPr>
                    </a:p>
                  </a:txBody>
                  <a:tcPr marL="0" marR="0" marT="73659" marB="0" anchor="ctr">
                    <a:lnT w="9525">
                      <a:solidFill>
                        <a:srgbClr val="38C1CE"/>
                      </a:solidFill>
                      <a:prstDash val="solid"/>
                    </a:lnT>
                    <a:lnB w="9525">
                      <a:solidFill>
                        <a:srgbClr val="38C1CE"/>
                      </a:solidFill>
                      <a:prstDash val="solid"/>
                    </a:lnB>
                    <a:solidFill>
                      <a:srgbClr val="FCFCFC"/>
                    </a:solidFill>
                  </a:tcPr>
                </a:tc>
                <a:tc>
                  <a:txBody>
                    <a:bodyPr/>
                    <a:lstStyle/>
                    <a:p>
                      <a:pPr marL="6350" algn="ctr">
                        <a:lnSpc>
                          <a:spcPct val="100000"/>
                        </a:lnSpc>
                        <a:spcBef>
                          <a:spcPts val="434"/>
                        </a:spcBef>
                      </a:pPr>
                      <a:r>
                        <a:rPr sz="1600" spc="-15" dirty="0">
                          <a:solidFill>
                            <a:schemeClr val="tx1"/>
                          </a:solidFill>
                          <a:latin typeface="BIZ UDPゴシック" panose="020B0400000000000000" pitchFamily="50" charset="-128"/>
                          <a:ea typeface="BIZ UDPゴシック" panose="020B0400000000000000" pitchFamily="50" charset="-128"/>
                          <a:cs typeface="ＭＳ Ｐゴシック"/>
                        </a:rPr>
                        <a:t>米国 イリノイ州</a:t>
                      </a:r>
                      <a:endParaRPr sz="1600" dirty="0">
                        <a:solidFill>
                          <a:schemeClr val="tx1"/>
                        </a:solidFill>
                        <a:latin typeface="BIZ UDPゴシック" panose="020B0400000000000000" pitchFamily="50" charset="-128"/>
                        <a:ea typeface="BIZ UDPゴシック" panose="020B0400000000000000" pitchFamily="50" charset="-128"/>
                        <a:cs typeface="ＭＳ Ｐゴシック"/>
                      </a:endParaRPr>
                    </a:p>
                  </a:txBody>
                  <a:tcPr marL="0" marR="0" marT="73659" marB="0" anchor="ctr">
                    <a:lnT w="9525">
                      <a:solidFill>
                        <a:srgbClr val="38C1CE"/>
                      </a:solidFill>
                      <a:prstDash val="solid"/>
                    </a:lnT>
                    <a:lnB w="9525">
                      <a:solidFill>
                        <a:srgbClr val="38C1CE"/>
                      </a:solidFill>
                      <a:prstDash val="solid"/>
                    </a:lnB>
                    <a:solidFill>
                      <a:srgbClr val="FCFCFC"/>
                    </a:solidFill>
                  </a:tcPr>
                </a:tc>
                <a:tc>
                  <a:txBody>
                    <a:bodyPr/>
                    <a:lstStyle/>
                    <a:p>
                      <a:pPr marL="151765" algn="ctr">
                        <a:lnSpc>
                          <a:spcPct val="100000"/>
                        </a:lnSpc>
                        <a:spcBef>
                          <a:spcPts val="425"/>
                        </a:spcBef>
                      </a:pPr>
                      <a:r>
                        <a:rPr sz="1600" dirty="0">
                          <a:solidFill>
                            <a:schemeClr val="tx1"/>
                          </a:solidFill>
                          <a:latin typeface="BIZ UDPゴシック" panose="020B0400000000000000" pitchFamily="50" charset="-128"/>
                          <a:ea typeface="BIZ UDPゴシック" panose="020B0400000000000000" pitchFamily="50" charset="-128"/>
                          <a:cs typeface="Arial"/>
                        </a:rPr>
                        <a:t>5</a:t>
                      </a:r>
                      <a:r>
                        <a:rPr sz="1600" spc="-5" dirty="0">
                          <a:solidFill>
                            <a:schemeClr val="tx1"/>
                          </a:solidFill>
                          <a:latin typeface="BIZ UDPゴシック" panose="020B0400000000000000" pitchFamily="50" charset="-128"/>
                          <a:ea typeface="BIZ UDPゴシック" panose="020B0400000000000000" pitchFamily="50" charset="-128"/>
                          <a:cs typeface="Arial"/>
                        </a:rPr>
                        <a:t> </a:t>
                      </a:r>
                      <a:r>
                        <a:rPr sz="1600" spc="-35" dirty="0">
                          <a:solidFill>
                            <a:schemeClr val="tx1"/>
                          </a:solidFill>
                          <a:latin typeface="BIZ UDPゴシック" panose="020B0400000000000000" pitchFamily="50" charset="-128"/>
                          <a:ea typeface="BIZ UDPゴシック" panose="020B0400000000000000" pitchFamily="50" charset="-128"/>
                          <a:cs typeface="Arial"/>
                        </a:rPr>
                        <a:t>MW</a:t>
                      </a:r>
                      <a:endParaRPr sz="1600">
                        <a:solidFill>
                          <a:schemeClr val="tx1"/>
                        </a:solidFill>
                        <a:latin typeface="BIZ UDPゴシック" panose="020B0400000000000000" pitchFamily="50" charset="-128"/>
                        <a:ea typeface="BIZ UDPゴシック" panose="020B0400000000000000" pitchFamily="50" charset="-128"/>
                        <a:cs typeface="Arial"/>
                      </a:endParaRPr>
                    </a:p>
                  </a:txBody>
                  <a:tcPr marL="0" marR="0" marT="71967" marB="0" anchor="ctr">
                    <a:lnT w="9525">
                      <a:solidFill>
                        <a:srgbClr val="38C1CE"/>
                      </a:solidFill>
                      <a:prstDash val="solid"/>
                    </a:lnT>
                    <a:lnB w="9525">
                      <a:solidFill>
                        <a:srgbClr val="38C1CE"/>
                      </a:solidFill>
                      <a:prstDash val="solid"/>
                    </a:lnB>
                    <a:solidFill>
                      <a:srgbClr val="FCFCFC"/>
                    </a:solidFill>
                  </a:tcPr>
                </a:tc>
                <a:tc>
                  <a:txBody>
                    <a:bodyPr/>
                    <a:lstStyle/>
                    <a:p>
                      <a:pPr marL="136525" algn="ctr">
                        <a:lnSpc>
                          <a:spcPct val="100000"/>
                        </a:lnSpc>
                        <a:spcBef>
                          <a:spcPts val="434"/>
                        </a:spcBef>
                      </a:pPr>
                      <a:r>
                        <a:rPr sz="1600" dirty="0">
                          <a:solidFill>
                            <a:schemeClr val="tx1"/>
                          </a:solidFill>
                          <a:latin typeface="BIZ UDPゴシック" panose="020B0400000000000000" pitchFamily="50" charset="-128"/>
                          <a:ea typeface="BIZ UDPゴシック" panose="020B0400000000000000" pitchFamily="50" charset="-128"/>
                          <a:cs typeface="Arial"/>
                        </a:rPr>
                        <a:t>2027</a:t>
                      </a:r>
                      <a:r>
                        <a:rPr sz="1600" spc="-50" dirty="0">
                          <a:solidFill>
                            <a:schemeClr val="tx1"/>
                          </a:solidFill>
                          <a:latin typeface="BIZ UDPゴシック" panose="020B0400000000000000" pitchFamily="50" charset="-128"/>
                          <a:ea typeface="BIZ UDPゴシック" panose="020B0400000000000000" pitchFamily="50" charset="-128"/>
                          <a:cs typeface="ＭＳ Ｐゴシック"/>
                        </a:rPr>
                        <a:t>年</a:t>
                      </a:r>
                      <a:endParaRPr sz="1600">
                        <a:solidFill>
                          <a:schemeClr val="tx1"/>
                        </a:solidFill>
                        <a:latin typeface="BIZ UDPゴシック" panose="020B0400000000000000" pitchFamily="50" charset="-128"/>
                        <a:ea typeface="BIZ UDPゴシック" panose="020B0400000000000000" pitchFamily="50" charset="-128"/>
                        <a:cs typeface="ＭＳ Ｐゴシック"/>
                      </a:endParaRPr>
                    </a:p>
                  </a:txBody>
                  <a:tcPr marL="0" marR="0" marT="73659" marB="0" anchor="ctr">
                    <a:lnR w="9525">
                      <a:solidFill>
                        <a:srgbClr val="38C1CE"/>
                      </a:solidFill>
                      <a:prstDash val="solid"/>
                    </a:lnR>
                    <a:lnT w="9525">
                      <a:solidFill>
                        <a:srgbClr val="38C1CE"/>
                      </a:solidFill>
                      <a:prstDash val="solid"/>
                    </a:lnT>
                    <a:lnB w="9525">
                      <a:solidFill>
                        <a:srgbClr val="38C1CE"/>
                      </a:solidFill>
                      <a:prstDash val="solid"/>
                    </a:lnB>
                    <a:solidFill>
                      <a:srgbClr val="FCFCFC"/>
                    </a:solidFill>
                  </a:tcPr>
                </a:tc>
                <a:extLst>
                  <a:ext uri="{0D108BD9-81ED-4DB2-BD59-A6C34878D82A}">
                    <a16:rowId xmlns:a16="http://schemas.microsoft.com/office/drawing/2014/main" val="10004"/>
                  </a:ext>
                </a:extLst>
              </a:tr>
              <a:tr h="408940">
                <a:tc>
                  <a:txBody>
                    <a:bodyPr/>
                    <a:lstStyle/>
                    <a:p>
                      <a:pPr algn="ctr">
                        <a:lnSpc>
                          <a:spcPct val="100000"/>
                        </a:lnSpc>
                      </a:pPr>
                      <a:endParaRPr sz="1600">
                        <a:solidFill>
                          <a:schemeClr val="tx1"/>
                        </a:solidFill>
                        <a:latin typeface="BIZ UDPゴシック" panose="020B0400000000000000" pitchFamily="50" charset="-128"/>
                        <a:ea typeface="BIZ UDPゴシック" panose="020B0400000000000000" pitchFamily="50" charset="-128"/>
                        <a:cs typeface="Times New Roman"/>
                      </a:endParaRPr>
                    </a:p>
                  </a:txBody>
                  <a:tcPr marL="0" marR="0" marT="0" marB="0" anchor="ctr">
                    <a:lnL w="9525">
                      <a:solidFill>
                        <a:srgbClr val="38C1CE"/>
                      </a:solidFill>
                      <a:prstDash val="solid"/>
                    </a:lnL>
                    <a:lnB w="9525">
                      <a:solidFill>
                        <a:srgbClr val="38C1CE"/>
                      </a:solidFill>
                      <a:prstDash val="solid"/>
                    </a:lnB>
                    <a:solidFill>
                      <a:srgbClr val="FCFCFC"/>
                    </a:solidFill>
                  </a:tcPr>
                </a:tc>
                <a:tc>
                  <a:txBody>
                    <a:bodyPr/>
                    <a:lstStyle/>
                    <a:p>
                      <a:pPr marR="4445" algn="ctr">
                        <a:lnSpc>
                          <a:spcPct val="100000"/>
                        </a:lnSpc>
                        <a:spcBef>
                          <a:spcPts val="450"/>
                        </a:spcBef>
                      </a:pPr>
                      <a:r>
                        <a:rPr sz="1600" dirty="0">
                          <a:solidFill>
                            <a:schemeClr val="tx1"/>
                          </a:solidFill>
                          <a:latin typeface="BIZ UDPゴシック" panose="020B0400000000000000" pitchFamily="50" charset="-128"/>
                          <a:ea typeface="BIZ UDPゴシック" panose="020B0400000000000000" pitchFamily="50" charset="-128"/>
                          <a:cs typeface="Arial"/>
                        </a:rPr>
                        <a:t>Copper</a:t>
                      </a:r>
                      <a:r>
                        <a:rPr sz="1600" spc="-70" dirty="0">
                          <a:solidFill>
                            <a:schemeClr val="tx1"/>
                          </a:solidFill>
                          <a:latin typeface="BIZ UDPゴシック" panose="020B0400000000000000" pitchFamily="50" charset="-128"/>
                          <a:ea typeface="BIZ UDPゴシック" panose="020B0400000000000000" pitchFamily="50" charset="-128"/>
                          <a:cs typeface="Arial"/>
                        </a:rPr>
                        <a:t> </a:t>
                      </a:r>
                      <a:r>
                        <a:rPr sz="1600" spc="-10" dirty="0">
                          <a:solidFill>
                            <a:schemeClr val="tx1"/>
                          </a:solidFill>
                          <a:latin typeface="BIZ UDPゴシック" panose="020B0400000000000000" pitchFamily="50" charset="-128"/>
                          <a:ea typeface="BIZ UDPゴシック" panose="020B0400000000000000" pitchFamily="50" charset="-128"/>
                          <a:cs typeface="Arial"/>
                        </a:rPr>
                        <a:t>Valley</a:t>
                      </a:r>
                      <a:r>
                        <a:rPr sz="1600" spc="-45" dirty="0">
                          <a:solidFill>
                            <a:schemeClr val="tx1"/>
                          </a:solidFill>
                          <a:latin typeface="BIZ UDPゴシック" panose="020B0400000000000000" pitchFamily="50" charset="-128"/>
                          <a:ea typeface="BIZ UDPゴシック" panose="020B0400000000000000" pitchFamily="50" charset="-128"/>
                          <a:cs typeface="Arial"/>
                        </a:rPr>
                        <a:t> </a:t>
                      </a:r>
                      <a:r>
                        <a:rPr sz="1600" spc="-10" dirty="0">
                          <a:solidFill>
                            <a:schemeClr val="tx1"/>
                          </a:solidFill>
                          <a:latin typeface="BIZ UDPゴシック" panose="020B0400000000000000" pitchFamily="50" charset="-128"/>
                          <a:ea typeface="BIZ UDPゴシック" panose="020B0400000000000000" pitchFamily="50" charset="-128"/>
                          <a:cs typeface="Arial"/>
                        </a:rPr>
                        <a:t>(CVEA)</a:t>
                      </a:r>
                      <a:endParaRPr sz="1600">
                        <a:solidFill>
                          <a:schemeClr val="tx1"/>
                        </a:solidFill>
                        <a:latin typeface="BIZ UDPゴシック" panose="020B0400000000000000" pitchFamily="50" charset="-128"/>
                        <a:ea typeface="BIZ UDPゴシック" panose="020B0400000000000000" pitchFamily="50" charset="-128"/>
                        <a:cs typeface="Arial"/>
                      </a:endParaRPr>
                    </a:p>
                  </a:txBody>
                  <a:tcPr marL="0" marR="0" marT="76200" marB="0" anchor="ctr">
                    <a:lnT w="9525">
                      <a:solidFill>
                        <a:srgbClr val="38C1CE"/>
                      </a:solidFill>
                      <a:prstDash val="solid"/>
                    </a:lnT>
                    <a:lnB w="9525">
                      <a:solidFill>
                        <a:srgbClr val="38C1CE"/>
                      </a:solidFill>
                      <a:prstDash val="solid"/>
                    </a:lnB>
                    <a:solidFill>
                      <a:srgbClr val="FCFCFC"/>
                    </a:solidFill>
                  </a:tcPr>
                </a:tc>
                <a:tc>
                  <a:txBody>
                    <a:bodyPr/>
                    <a:lstStyle/>
                    <a:p>
                      <a:pPr marL="8890" algn="ctr">
                        <a:lnSpc>
                          <a:spcPct val="100000"/>
                        </a:lnSpc>
                        <a:spcBef>
                          <a:spcPts val="465"/>
                        </a:spcBef>
                      </a:pPr>
                      <a:r>
                        <a:rPr sz="1600" spc="-15" dirty="0">
                          <a:solidFill>
                            <a:schemeClr val="tx1"/>
                          </a:solidFill>
                          <a:latin typeface="BIZ UDPゴシック" panose="020B0400000000000000" pitchFamily="50" charset="-128"/>
                          <a:ea typeface="BIZ UDPゴシック" panose="020B0400000000000000" pitchFamily="50" charset="-128"/>
                          <a:cs typeface="ＭＳ Ｐゴシック"/>
                        </a:rPr>
                        <a:t>米国 アラスカ州</a:t>
                      </a:r>
                      <a:endParaRPr sz="1600" dirty="0">
                        <a:solidFill>
                          <a:schemeClr val="tx1"/>
                        </a:solidFill>
                        <a:latin typeface="BIZ UDPゴシック" panose="020B0400000000000000" pitchFamily="50" charset="-128"/>
                        <a:ea typeface="BIZ UDPゴシック" panose="020B0400000000000000" pitchFamily="50" charset="-128"/>
                        <a:cs typeface="ＭＳ Ｐゴシック"/>
                      </a:endParaRPr>
                    </a:p>
                  </a:txBody>
                  <a:tcPr marL="0" marR="0" marT="78740" marB="0" anchor="ctr">
                    <a:lnT w="9525">
                      <a:solidFill>
                        <a:srgbClr val="38C1CE"/>
                      </a:solidFill>
                      <a:prstDash val="solid"/>
                    </a:lnT>
                    <a:lnB w="9525">
                      <a:solidFill>
                        <a:srgbClr val="38C1CE"/>
                      </a:solidFill>
                      <a:prstDash val="solid"/>
                    </a:lnB>
                    <a:solidFill>
                      <a:srgbClr val="FCFCFC"/>
                    </a:solidFill>
                  </a:tcPr>
                </a:tc>
                <a:tc>
                  <a:txBody>
                    <a:bodyPr/>
                    <a:lstStyle/>
                    <a:p>
                      <a:pPr marL="151765" algn="ctr">
                        <a:lnSpc>
                          <a:spcPct val="100000"/>
                        </a:lnSpc>
                        <a:spcBef>
                          <a:spcPts val="450"/>
                        </a:spcBef>
                      </a:pPr>
                      <a:r>
                        <a:rPr sz="1600" dirty="0">
                          <a:solidFill>
                            <a:schemeClr val="tx1"/>
                          </a:solidFill>
                          <a:latin typeface="BIZ UDPゴシック" panose="020B0400000000000000" pitchFamily="50" charset="-128"/>
                          <a:ea typeface="BIZ UDPゴシック" panose="020B0400000000000000" pitchFamily="50" charset="-128"/>
                          <a:cs typeface="Arial"/>
                        </a:rPr>
                        <a:t>5</a:t>
                      </a:r>
                      <a:r>
                        <a:rPr sz="1600" spc="-5" dirty="0">
                          <a:solidFill>
                            <a:schemeClr val="tx1"/>
                          </a:solidFill>
                          <a:latin typeface="BIZ UDPゴシック" panose="020B0400000000000000" pitchFamily="50" charset="-128"/>
                          <a:ea typeface="BIZ UDPゴシック" panose="020B0400000000000000" pitchFamily="50" charset="-128"/>
                          <a:cs typeface="Arial"/>
                        </a:rPr>
                        <a:t> </a:t>
                      </a:r>
                      <a:r>
                        <a:rPr sz="1600" spc="-35" dirty="0">
                          <a:solidFill>
                            <a:schemeClr val="tx1"/>
                          </a:solidFill>
                          <a:latin typeface="BIZ UDPゴシック" panose="020B0400000000000000" pitchFamily="50" charset="-128"/>
                          <a:ea typeface="BIZ UDPゴシック" panose="020B0400000000000000" pitchFamily="50" charset="-128"/>
                          <a:cs typeface="Arial"/>
                        </a:rPr>
                        <a:t>MW</a:t>
                      </a:r>
                      <a:endParaRPr sz="1600">
                        <a:solidFill>
                          <a:schemeClr val="tx1"/>
                        </a:solidFill>
                        <a:latin typeface="BIZ UDPゴシック" panose="020B0400000000000000" pitchFamily="50" charset="-128"/>
                        <a:ea typeface="BIZ UDPゴシック" panose="020B0400000000000000" pitchFamily="50" charset="-128"/>
                        <a:cs typeface="Arial"/>
                      </a:endParaRPr>
                    </a:p>
                  </a:txBody>
                  <a:tcPr marL="0" marR="0" marT="76200" marB="0" anchor="ctr">
                    <a:lnT w="9525">
                      <a:solidFill>
                        <a:srgbClr val="38C1CE"/>
                      </a:solidFill>
                      <a:prstDash val="solid"/>
                    </a:lnT>
                    <a:lnB w="9525">
                      <a:solidFill>
                        <a:srgbClr val="38C1CE"/>
                      </a:solidFill>
                      <a:prstDash val="solid"/>
                    </a:lnB>
                    <a:solidFill>
                      <a:srgbClr val="FCFCFC"/>
                    </a:solidFill>
                  </a:tcPr>
                </a:tc>
                <a:tc>
                  <a:txBody>
                    <a:bodyPr/>
                    <a:lstStyle/>
                    <a:p>
                      <a:pPr marL="137160" algn="ctr">
                        <a:lnSpc>
                          <a:spcPct val="100000"/>
                        </a:lnSpc>
                        <a:spcBef>
                          <a:spcPts val="465"/>
                        </a:spcBef>
                      </a:pPr>
                      <a:r>
                        <a:rPr sz="1600" spc="-25" dirty="0">
                          <a:solidFill>
                            <a:schemeClr val="tx1"/>
                          </a:solidFill>
                          <a:latin typeface="BIZ UDPゴシック" panose="020B0400000000000000" pitchFamily="50" charset="-128"/>
                          <a:ea typeface="BIZ UDPゴシック" panose="020B0400000000000000" pitchFamily="50" charset="-128"/>
                          <a:cs typeface="ＭＳ Ｐゴシック"/>
                        </a:rPr>
                        <a:t>未定</a:t>
                      </a:r>
                      <a:endParaRPr sz="1600">
                        <a:solidFill>
                          <a:schemeClr val="tx1"/>
                        </a:solidFill>
                        <a:latin typeface="BIZ UDPゴシック" panose="020B0400000000000000" pitchFamily="50" charset="-128"/>
                        <a:ea typeface="BIZ UDPゴシック" panose="020B0400000000000000" pitchFamily="50" charset="-128"/>
                        <a:cs typeface="ＭＳ Ｐゴシック"/>
                      </a:endParaRPr>
                    </a:p>
                  </a:txBody>
                  <a:tcPr marL="0" marR="0" marT="78740" marB="0" anchor="ctr">
                    <a:lnR w="9525">
                      <a:solidFill>
                        <a:srgbClr val="38C1CE"/>
                      </a:solidFill>
                      <a:prstDash val="solid"/>
                    </a:lnR>
                    <a:lnT w="9525">
                      <a:solidFill>
                        <a:srgbClr val="38C1CE"/>
                      </a:solidFill>
                      <a:prstDash val="solid"/>
                    </a:lnT>
                    <a:lnB w="9525">
                      <a:solidFill>
                        <a:srgbClr val="38C1CE"/>
                      </a:solidFill>
                      <a:prstDash val="solid"/>
                    </a:lnB>
                    <a:solidFill>
                      <a:srgbClr val="FCFCFC"/>
                    </a:solidFill>
                  </a:tcPr>
                </a:tc>
                <a:extLst>
                  <a:ext uri="{0D108BD9-81ED-4DB2-BD59-A6C34878D82A}">
                    <a16:rowId xmlns:a16="http://schemas.microsoft.com/office/drawing/2014/main" val="10005"/>
                  </a:ext>
                </a:extLst>
              </a:tr>
              <a:tr h="396240">
                <a:tc rowSpan="3">
                  <a:txBody>
                    <a:bodyPr/>
                    <a:lstStyle/>
                    <a:p>
                      <a:pPr marL="91440" algn="ctr">
                        <a:lnSpc>
                          <a:spcPct val="100000"/>
                        </a:lnSpc>
                      </a:pPr>
                      <a:r>
                        <a:rPr sz="1600" spc="-10" dirty="0">
                          <a:solidFill>
                            <a:schemeClr val="tx1"/>
                          </a:solidFill>
                          <a:latin typeface="BIZ UDPゴシック" panose="020B0400000000000000" pitchFamily="50" charset="-128"/>
                          <a:ea typeface="BIZ UDPゴシック" panose="020B0400000000000000" pitchFamily="50" charset="-128"/>
                          <a:cs typeface="Arial"/>
                        </a:rPr>
                        <a:t>Westinghouse</a:t>
                      </a:r>
                      <a:endParaRPr sz="1600" dirty="0">
                        <a:solidFill>
                          <a:schemeClr val="tx1"/>
                        </a:solidFill>
                        <a:latin typeface="BIZ UDPゴシック" panose="020B0400000000000000" pitchFamily="50" charset="-128"/>
                        <a:ea typeface="BIZ UDPゴシック" panose="020B0400000000000000" pitchFamily="50" charset="-128"/>
                        <a:cs typeface="Arial"/>
                      </a:endParaRPr>
                    </a:p>
                  </a:txBody>
                  <a:tcPr marL="0" marR="0" marT="0" marB="0" anchor="ctr">
                    <a:lnL w="9525">
                      <a:solidFill>
                        <a:srgbClr val="38C1CE"/>
                      </a:solidFill>
                      <a:prstDash val="solid"/>
                    </a:lnL>
                    <a:lnT w="9525">
                      <a:solidFill>
                        <a:srgbClr val="38C1CE"/>
                      </a:solidFill>
                      <a:prstDash val="solid"/>
                    </a:lnT>
                    <a:lnB w="9525">
                      <a:solidFill>
                        <a:srgbClr val="38C1CE"/>
                      </a:solidFill>
                      <a:prstDash val="solid"/>
                    </a:lnB>
                    <a:solidFill>
                      <a:srgbClr val="FCFCFC"/>
                    </a:solidFill>
                  </a:tcPr>
                </a:tc>
                <a:tc>
                  <a:txBody>
                    <a:bodyPr/>
                    <a:lstStyle/>
                    <a:p>
                      <a:pPr marR="3175" algn="ctr">
                        <a:lnSpc>
                          <a:spcPct val="100000"/>
                        </a:lnSpc>
                        <a:spcBef>
                          <a:spcPts val="430"/>
                        </a:spcBef>
                      </a:pPr>
                      <a:r>
                        <a:rPr sz="1600" spc="-20" dirty="0">
                          <a:solidFill>
                            <a:schemeClr val="tx1"/>
                          </a:solidFill>
                          <a:latin typeface="BIZ UDPゴシック" panose="020B0400000000000000" pitchFamily="50" charset="-128"/>
                          <a:ea typeface="BIZ UDPゴシック" panose="020B0400000000000000" pitchFamily="50" charset="-128"/>
                          <a:cs typeface="ＭＳ Ｐゴシック"/>
                        </a:rPr>
                        <a:t>未公表</a:t>
                      </a:r>
                      <a:endParaRPr sz="1600">
                        <a:solidFill>
                          <a:schemeClr val="tx1"/>
                        </a:solidFill>
                        <a:latin typeface="BIZ UDPゴシック" panose="020B0400000000000000" pitchFamily="50" charset="-128"/>
                        <a:ea typeface="BIZ UDPゴシック" panose="020B0400000000000000" pitchFamily="50" charset="-128"/>
                        <a:cs typeface="ＭＳ Ｐゴシック"/>
                      </a:endParaRPr>
                    </a:p>
                  </a:txBody>
                  <a:tcPr marL="0" marR="0" marT="72813" marB="0" anchor="ctr">
                    <a:lnT w="9525">
                      <a:solidFill>
                        <a:srgbClr val="38C1CE"/>
                      </a:solidFill>
                      <a:prstDash val="solid"/>
                    </a:lnT>
                    <a:lnB w="9525">
                      <a:solidFill>
                        <a:srgbClr val="38C1CE"/>
                      </a:solidFill>
                      <a:prstDash val="solid"/>
                    </a:lnB>
                    <a:solidFill>
                      <a:srgbClr val="FCFCFC"/>
                    </a:solidFill>
                  </a:tcPr>
                </a:tc>
                <a:tc>
                  <a:txBody>
                    <a:bodyPr/>
                    <a:lstStyle/>
                    <a:p>
                      <a:pPr marL="7620" algn="ctr">
                        <a:lnSpc>
                          <a:spcPct val="100000"/>
                        </a:lnSpc>
                        <a:spcBef>
                          <a:spcPts val="430"/>
                        </a:spcBef>
                      </a:pPr>
                      <a:r>
                        <a:rPr sz="1600" spc="-25" dirty="0">
                          <a:solidFill>
                            <a:schemeClr val="tx1"/>
                          </a:solidFill>
                          <a:latin typeface="BIZ UDPゴシック" panose="020B0400000000000000" pitchFamily="50" charset="-128"/>
                          <a:ea typeface="BIZ UDPゴシック" panose="020B0400000000000000" pitchFamily="50" charset="-128"/>
                          <a:cs typeface="ＭＳ Ｐゴシック"/>
                        </a:rPr>
                        <a:t>カナダ</a:t>
                      </a:r>
                      <a:endParaRPr sz="1600">
                        <a:solidFill>
                          <a:schemeClr val="tx1"/>
                        </a:solidFill>
                        <a:latin typeface="BIZ UDPゴシック" panose="020B0400000000000000" pitchFamily="50" charset="-128"/>
                        <a:ea typeface="BIZ UDPゴシック" panose="020B0400000000000000" pitchFamily="50" charset="-128"/>
                        <a:cs typeface="ＭＳ Ｐゴシック"/>
                      </a:endParaRPr>
                    </a:p>
                  </a:txBody>
                  <a:tcPr marL="0" marR="0" marT="72813" marB="0" anchor="ctr">
                    <a:lnT w="9525">
                      <a:solidFill>
                        <a:srgbClr val="38C1CE"/>
                      </a:solidFill>
                      <a:prstDash val="solid"/>
                    </a:lnT>
                    <a:lnB w="9525">
                      <a:solidFill>
                        <a:srgbClr val="38C1CE"/>
                      </a:solidFill>
                      <a:prstDash val="solid"/>
                    </a:lnB>
                    <a:solidFill>
                      <a:srgbClr val="FCFCFC"/>
                    </a:solidFill>
                  </a:tcPr>
                </a:tc>
                <a:tc>
                  <a:txBody>
                    <a:bodyPr/>
                    <a:lstStyle/>
                    <a:p>
                      <a:pPr marL="151765" algn="ctr">
                        <a:lnSpc>
                          <a:spcPct val="100000"/>
                        </a:lnSpc>
                        <a:spcBef>
                          <a:spcPts val="415"/>
                        </a:spcBef>
                      </a:pPr>
                      <a:r>
                        <a:rPr sz="1600" dirty="0">
                          <a:solidFill>
                            <a:schemeClr val="tx1"/>
                          </a:solidFill>
                          <a:latin typeface="BIZ UDPゴシック" panose="020B0400000000000000" pitchFamily="50" charset="-128"/>
                          <a:ea typeface="BIZ UDPゴシック" panose="020B0400000000000000" pitchFamily="50" charset="-128"/>
                          <a:cs typeface="Arial"/>
                        </a:rPr>
                        <a:t>5</a:t>
                      </a:r>
                      <a:r>
                        <a:rPr sz="1600" spc="-5" dirty="0">
                          <a:solidFill>
                            <a:schemeClr val="tx1"/>
                          </a:solidFill>
                          <a:latin typeface="BIZ UDPゴシック" panose="020B0400000000000000" pitchFamily="50" charset="-128"/>
                          <a:ea typeface="BIZ UDPゴシック" panose="020B0400000000000000" pitchFamily="50" charset="-128"/>
                          <a:cs typeface="Arial"/>
                        </a:rPr>
                        <a:t> </a:t>
                      </a:r>
                      <a:r>
                        <a:rPr sz="1600" spc="-35" dirty="0">
                          <a:solidFill>
                            <a:schemeClr val="tx1"/>
                          </a:solidFill>
                          <a:latin typeface="BIZ UDPゴシック" panose="020B0400000000000000" pitchFamily="50" charset="-128"/>
                          <a:ea typeface="BIZ UDPゴシック" panose="020B0400000000000000" pitchFamily="50" charset="-128"/>
                          <a:cs typeface="Arial"/>
                        </a:rPr>
                        <a:t>MW</a:t>
                      </a:r>
                      <a:endParaRPr sz="1600" dirty="0">
                        <a:solidFill>
                          <a:schemeClr val="tx1"/>
                        </a:solidFill>
                        <a:latin typeface="BIZ UDPゴシック" panose="020B0400000000000000" pitchFamily="50" charset="-128"/>
                        <a:ea typeface="BIZ UDPゴシック" panose="020B0400000000000000" pitchFamily="50" charset="-128"/>
                        <a:cs typeface="Arial"/>
                      </a:endParaRPr>
                    </a:p>
                  </a:txBody>
                  <a:tcPr marL="0" marR="0" marT="70273" marB="0" anchor="ctr">
                    <a:lnT w="9525">
                      <a:solidFill>
                        <a:srgbClr val="38C1CE"/>
                      </a:solidFill>
                      <a:prstDash val="solid"/>
                    </a:lnT>
                    <a:lnB w="9525">
                      <a:solidFill>
                        <a:srgbClr val="38C1CE"/>
                      </a:solidFill>
                      <a:prstDash val="solid"/>
                    </a:lnB>
                    <a:solidFill>
                      <a:srgbClr val="FCFCFC"/>
                    </a:solidFill>
                  </a:tcPr>
                </a:tc>
                <a:tc>
                  <a:txBody>
                    <a:bodyPr/>
                    <a:lstStyle/>
                    <a:p>
                      <a:pPr marL="136525" algn="ctr">
                        <a:lnSpc>
                          <a:spcPct val="100000"/>
                        </a:lnSpc>
                        <a:spcBef>
                          <a:spcPts val="430"/>
                        </a:spcBef>
                      </a:pPr>
                      <a:r>
                        <a:rPr sz="1600" dirty="0">
                          <a:solidFill>
                            <a:schemeClr val="tx1"/>
                          </a:solidFill>
                          <a:latin typeface="BIZ UDPゴシック" panose="020B0400000000000000" pitchFamily="50" charset="-128"/>
                          <a:ea typeface="BIZ UDPゴシック" panose="020B0400000000000000" pitchFamily="50" charset="-128"/>
                          <a:cs typeface="Arial"/>
                        </a:rPr>
                        <a:t>2027</a:t>
                      </a:r>
                      <a:r>
                        <a:rPr sz="1600" spc="-50" dirty="0">
                          <a:solidFill>
                            <a:schemeClr val="tx1"/>
                          </a:solidFill>
                          <a:latin typeface="BIZ UDPゴシック" panose="020B0400000000000000" pitchFamily="50" charset="-128"/>
                          <a:ea typeface="BIZ UDPゴシック" panose="020B0400000000000000" pitchFamily="50" charset="-128"/>
                          <a:cs typeface="ＭＳ Ｐゴシック"/>
                        </a:rPr>
                        <a:t>年</a:t>
                      </a:r>
                      <a:endParaRPr sz="1600">
                        <a:solidFill>
                          <a:schemeClr val="tx1"/>
                        </a:solidFill>
                        <a:latin typeface="BIZ UDPゴシック" panose="020B0400000000000000" pitchFamily="50" charset="-128"/>
                        <a:ea typeface="BIZ UDPゴシック" panose="020B0400000000000000" pitchFamily="50" charset="-128"/>
                        <a:cs typeface="ＭＳ Ｐゴシック"/>
                      </a:endParaRPr>
                    </a:p>
                  </a:txBody>
                  <a:tcPr marL="0" marR="0" marT="72813" marB="0" anchor="ctr">
                    <a:lnR w="9525">
                      <a:solidFill>
                        <a:srgbClr val="38C1CE"/>
                      </a:solidFill>
                      <a:prstDash val="solid"/>
                    </a:lnR>
                    <a:lnT w="9525">
                      <a:solidFill>
                        <a:srgbClr val="38C1CE"/>
                      </a:solidFill>
                      <a:prstDash val="solid"/>
                    </a:lnT>
                    <a:lnB w="9525">
                      <a:solidFill>
                        <a:srgbClr val="38C1CE"/>
                      </a:solidFill>
                      <a:prstDash val="solid"/>
                    </a:lnB>
                    <a:solidFill>
                      <a:srgbClr val="FCFCFC"/>
                    </a:solidFill>
                  </a:tcPr>
                </a:tc>
                <a:extLst>
                  <a:ext uri="{0D108BD9-81ED-4DB2-BD59-A6C34878D82A}">
                    <a16:rowId xmlns:a16="http://schemas.microsoft.com/office/drawing/2014/main" val="10006"/>
                  </a:ext>
                </a:extLst>
              </a:tr>
              <a:tr h="396240">
                <a:tc vMerge="1">
                  <a:txBody>
                    <a:bodyPr/>
                    <a:lstStyle/>
                    <a:p>
                      <a:endParaRPr/>
                    </a:p>
                  </a:txBody>
                  <a:tcPr marL="0" marR="0" marT="0" marB="0">
                    <a:lnL w="9525">
                      <a:solidFill>
                        <a:srgbClr val="38C1CE"/>
                      </a:solidFill>
                      <a:prstDash val="solid"/>
                    </a:lnL>
                    <a:lnT w="9525">
                      <a:solidFill>
                        <a:srgbClr val="38C1CE"/>
                      </a:solidFill>
                      <a:prstDash val="solid"/>
                    </a:lnT>
                    <a:lnB w="9525">
                      <a:solidFill>
                        <a:srgbClr val="38C1CE"/>
                      </a:solidFill>
                      <a:prstDash val="solid"/>
                    </a:lnB>
                    <a:solidFill>
                      <a:srgbClr val="FCFCFC"/>
                    </a:solidFill>
                  </a:tcPr>
                </a:tc>
                <a:tc>
                  <a:txBody>
                    <a:bodyPr/>
                    <a:lstStyle/>
                    <a:p>
                      <a:pPr marR="2540" algn="ctr">
                        <a:lnSpc>
                          <a:spcPct val="100000"/>
                        </a:lnSpc>
                        <a:spcBef>
                          <a:spcPts val="415"/>
                        </a:spcBef>
                      </a:pPr>
                      <a:r>
                        <a:rPr sz="1600" dirty="0">
                          <a:solidFill>
                            <a:schemeClr val="tx1"/>
                          </a:solidFill>
                          <a:latin typeface="BIZ UDPゴシック" panose="020B0400000000000000" pitchFamily="50" charset="-128"/>
                          <a:ea typeface="BIZ UDPゴシック" panose="020B0400000000000000" pitchFamily="50" charset="-128"/>
                          <a:cs typeface="Arial"/>
                        </a:rPr>
                        <a:t>Bruce</a:t>
                      </a:r>
                      <a:r>
                        <a:rPr sz="1600" spc="-15" dirty="0">
                          <a:solidFill>
                            <a:schemeClr val="tx1"/>
                          </a:solidFill>
                          <a:latin typeface="BIZ UDPゴシック" panose="020B0400000000000000" pitchFamily="50" charset="-128"/>
                          <a:ea typeface="BIZ UDPゴシック" panose="020B0400000000000000" pitchFamily="50" charset="-128"/>
                          <a:cs typeface="Arial"/>
                        </a:rPr>
                        <a:t> </a:t>
                      </a:r>
                      <a:r>
                        <a:rPr sz="1600" spc="-10" dirty="0">
                          <a:solidFill>
                            <a:schemeClr val="tx1"/>
                          </a:solidFill>
                          <a:latin typeface="BIZ UDPゴシック" panose="020B0400000000000000" pitchFamily="50" charset="-128"/>
                          <a:ea typeface="BIZ UDPゴシック" panose="020B0400000000000000" pitchFamily="50" charset="-128"/>
                          <a:cs typeface="Arial"/>
                        </a:rPr>
                        <a:t>Power</a:t>
                      </a:r>
                      <a:endParaRPr sz="1600">
                        <a:solidFill>
                          <a:schemeClr val="tx1"/>
                        </a:solidFill>
                        <a:latin typeface="BIZ UDPゴシック" panose="020B0400000000000000" pitchFamily="50" charset="-128"/>
                        <a:ea typeface="BIZ UDPゴシック" panose="020B0400000000000000" pitchFamily="50" charset="-128"/>
                        <a:cs typeface="Arial"/>
                      </a:endParaRPr>
                    </a:p>
                  </a:txBody>
                  <a:tcPr marL="0" marR="0" marT="70273" marB="0" anchor="ctr">
                    <a:lnT w="9525">
                      <a:solidFill>
                        <a:srgbClr val="38C1CE"/>
                      </a:solidFill>
                      <a:prstDash val="solid"/>
                    </a:lnT>
                    <a:lnB w="9525">
                      <a:solidFill>
                        <a:srgbClr val="38C1CE"/>
                      </a:solidFill>
                      <a:prstDash val="solid"/>
                    </a:lnB>
                    <a:solidFill>
                      <a:srgbClr val="FCFCFC"/>
                    </a:solidFill>
                  </a:tcPr>
                </a:tc>
                <a:tc>
                  <a:txBody>
                    <a:bodyPr/>
                    <a:lstStyle/>
                    <a:p>
                      <a:pPr marL="8255" algn="ctr">
                        <a:lnSpc>
                          <a:spcPct val="100000"/>
                        </a:lnSpc>
                        <a:spcBef>
                          <a:spcPts val="425"/>
                        </a:spcBef>
                      </a:pPr>
                      <a:r>
                        <a:rPr sz="1600" spc="-15" dirty="0">
                          <a:solidFill>
                            <a:schemeClr val="tx1"/>
                          </a:solidFill>
                          <a:latin typeface="BIZ UDPゴシック" panose="020B0400000000000000" pitchFamily="50" charset="-128"/>
                          <a:ea typeface="BIZ UDPゴシック" panose="020B0400000000000000" pitchFamily="50" charset="-128"/>
                          <a:cs typeface="ＭＳ Ｐゴシック"/>
                        </a:rPr>
                        <a:t>カナダ オンタリオ州</a:t>
                      </a:r>
                      <a:endParaRPr sz="1600">
                        <a:solidFill>
                          <a:schemeClr val="tx1"/>
                        </a:solidFill>
                        <a:latin typeface="BIZ UDPゴシック" panose="020B0400000000000000" pitchFamily="50" charset="-128"/>
                        <a:ea typeface="BIZ UDPゴシック" panose="020B0400000000000000" pitchFamily="50" charset="-128"/>
                        <a:cs typeface="ＭＳ Ｐゴシック"/>
                      </a:endParaRPr>
                    </a:p>
                  </a:txBody>
                  <a:tcPr marL="0" marR="0" marT="71967" marB="0" anchor="ctr">
                    <a:lnT w="9525">
                      <a:solidFill>
                        <a:srgbClr val="38C1CE"/>
                      </a:solidFill>
                      <a:prstDash val="solid"/>
                    </a:lnT>
                    <a:lnB w="9525">
                      <a:solidFill>
                        <a:srgbClr val="38C1CE"/>
                      </a:solidFill>
                      <a:prstDash val="solid"/>
                    </a:lnB>
                    <a:solidFill>
                      <a:srgbClr val="FCFCFC"/>
                    </a:solidFill>
                  </a:tcPr>
                </a:tc>
                <a:tc>
                  <a:txBody>
                    <a:bodyPr/>
                    <a:lstStyle/>
                    <a:p>
                      <a:pPr marL="151765" algn="ctr">
                        <a:lnSpc>
                          <a:spcPct val="100000"/>
                        </a:lnSpc>
                        <a:spcBef>
                          <a:spcPts val="415"/>
                        </a:spcBef>
                      </a:pPr>
                      <a:r>
                        <a:rPr sz="1600" dirty="0">
                          <a:solidFill>
                            <a:schemeClr val="tx1"/>
                          </a:solidFill>
                          <a:latin typeface="BIZ UDPゴシック" panose="020B0400000000000000" pitchFamily="50" charset="-128"/>
                          <a:ea typeface="BIZ UDPゴシック" panose="020B0400000000000000" pitchFamily="50" charset="-128"/>
                          <a:cs typeface="Arial"/>
                        </a:rPr>
                        <a:t>5</a:t>
                      </a:r>
                      <a:r>
                        <a:rPr sz="1600" spc="-5" dirty="0">
                          <a:solidFill>
                            <a:schemeClr val="tx1"/>
                          </a:solidFill>
                          <a:latin typeface="BIZ UDPゴシック" panose="020B0400000000000000" pitchFamily="50" charset="-128"/>
                          <a:ea typeface="BIZ UDPゴシック" panose="020B0400000000000000" pitchFamily="50" charset="-128"/>
                          <a:cs typeface="Arial"/>
                        </a:rPr>
                        <a:t> </a:t>
                      </a:r>
                      <a:r>
                        <a:rPr sz="1600" spc="-35" dirty="0">
                          <a:solidFill>
                            <a:schemeClr val="tx1"/>
                          </a:solidFill>
                          <a:latin typeface="BIZ UDPゴシック" panose="020B0400000000000000" pitchFamily="50" charset="-128"/>
                          <a:ea typeface="BIZ UDPゴシック" panose="020B0400000000000000" pitchFamily="50" charset="-128"/>
                          <a:cs typeface="Arial"/>
                        </a:rPr>
                        <a:t>MW</a:t>
                      </a:r>
                      <a:endParaRPr sz="1600" dirty="0">
                        <a:solidFill>
                          <a:schemeClr val="tx1"/>
                        </a:solidFill>
                        <a:latin typeface="BIZ UDPゴシック" panose="020B0400000000000000" pitchFamily="50" charset="-128"/>
                        <a:ea typeface="BIZ UDPゴシック" panose="020B0400000000000000" pitchFamily="50" charset="-128"/>
                        <a:cs typeface="Arial"/>
                      </a:endParaRPr>
                    </a:p>
                  </a:txBody>
                  <a:tcPr marL="0" marR="0" marT="70273" marB="0" anchor="ctr">
                    <a:lnT w="9525">
                      <a:solidFill>
                        <a:srgbClr val="38C1CE"/>
                      </a:solidFill>
                      <a:prstDash val="solid"/>
                    </a:lnT>
                    <a:lnB w="9525">
                      <a:solidFill>
                        <a:srgbClr val="38C1CE"/>
                      </a:solidFill>
                      <a:prstDash val="solid"/>
                    </a:lnB>
                    <a:solidFill>
                      <a:srgbClr val="FCFCFC"/>
                    </a:solidFill>
                  </a:tcPr>
                </a:tc>
                <a:tc>
                  <a:txBody>
                    <a:bodyPr/>
                    <a:lstStyle/>
                    <a:p>
                      <a:pPr marL="136525" algn="ctr">
                        <a:lnSpc>
                          <a:spcPct val="100000"/>
                        </a:lnSpc>
                        <a:spcBef>
                          <a:spcPts val="425"/>
                        </a:spcBef>
                      </a:pPr>
                      <a:r>
                        <a:rPr sz="1600" dirty="0">
                          <a:solidFill>
                            <a:schemeClr val="tx1"/>
                          </a:solidFill>
                          <a:latin typeface="BIZ UDPゴシック" panose="020B0400000000000000" pitchFamily="50" charset="-128"/>
                          <a:ea typeface="BIZ UDPゴシック" panose="020B0400000000000000" pitchFamily="50" charset="-128"/>
                          <a:cs typeface="Arial"/>
                        </a:rPr>
                        <a:t>2027</a:t>
                      </a:r>
                      <a:r>
                        <a:rPr sz="1600" spc="-50" dirty="0">
                          <a:solidFill>
                            <a:schemeClr val="tx1"/>
                          </a:solidFill>
                          <a:latin typeface="BIZ UDPゴシック" panose="020B0400000000000000" pitchFamily="50" charset="-128"/>
                          <a:ea typeface="BIZ UDPゴシック" panose="020B0400000000000000" pitchFamily="50" charset="-128"/>
                          <a:cs typeface="ＭＳ Ｐゴシック"/>
                        </a:rPr>
                        <a:t>年</a:t>
                      </a:r>
                      <a:endParaRPr sz="1600">
                        <a:solidFill>
                          <a:schemeClr val="tx1"/>
                        </a:solidFill>
                        <a:latin typeface="BIZ UDPゴシック" panose="020B0400000000000000" pitchFamily="50" charset="-128"/>
                        <a:ea typeface="BIZ UDPゴシック" panose="020B0400000000000000" pitchFamily="50" charset="-128"/>
                        <a:cs typeface="ＭＳ Ｐゴシック"/>
                      </a:endParaRPr>
                    </a:p>
                  </a:txBody>
                  <a:tcPr marL="0" marR="0" marT="71967" marB="0" anchor="ctr">
                    <a:lnR w="9525">
                      <a:solidFill>
                        <a:srgbClr val="38C1CE"/>
                      </a:solidFill>
                      <a:prstDash val="solid"/>
                    </a:lnR>
                    <a:lnT w="9525">
                      <a:solidFill>
                        <a:srgbClr val="38C1CE"/>
                      </a:solidFill>
                      <a:prstDash val="solid"/>
                    </a:lnT>
                    <a:lnB w="9525">
                      <a:solidFill>
                        <a:srgbClr val="38C1CE"/>
                      </a:solidFill>
                      <a:prstDash val="solid"/>
                    </a:lnB>
                    <a:solidFill>
                      <a:srgbClr val="FCFCFC"/>
                    </a:solidFill>
                  </a:tcPr>
                </a:tc>
                <a:extLst>
                  <a:ext uri="{0D108BD9-81ED-4DB2-BD59-A6C34878D82A}">
                    <a16:rowId xmlns:a16="http://schemas.microsoft.com/office/drawing/2014/main" val="10007"/>
                  </a:ext>
                </a:extLst>
              </a:tr>
              <a:tr h="396240">
                <a:tc vMerge="1">
                  <a:txBody>
                    <a:bodyPr/>
                    <a:lstStyle/>
                    <a:p>
                      <a:endParaRPr/>
                    </a:p>
                  </a:txBody>
                  <a:tcPr marL="0" marR="0" marT="0" marB="0">
                    <a:lnL w="9525">
                      <a:solidFill>
                        <a:srgbClr val="38C1CE"/>
                      </a:solidFill>
                      <a:prstDash val="solid"/>
                    </a:lnL>
                    <a:lnT w="9525">
                      <a:solidFill>
                        <a:srgbClr val="38C1CE"/>
                      </a:solidFill>
                      <a:prstDash val="solid"/>
                    </a:lnT>
                    <a:lnB w="9525">
                      <a:solidFill>
                        <a:srgbClr val="38C1CE"/>
                      </a:solidFill>
                      <a:prstDash val="solid"/>
                    </a:lnB>
                    <a:solidFill>
                      <a:srgbClr val="FCFCFC"/>
                    </a:solidFill>
                  </a:tcPr>
                </a:tc>
                <a:tc>
                  <a:txBody>
                    <a:bodyPr/>
                    <a:lstStyle/>
                    <a:p>
                      <a:pPr marR="5080" algn="ctr">
                        <a:lnSpc>
                          <a:spcPct val="100000"/>
                        </a:lnSpc>
                        <a:spcBef>
                          <a:spcPts val="425"/>
                        </a:spcBef>
                      </a:pPr>
                      <a:r>
                        <a:rPr sz="1600" spc="-15" dirty="0">
                          <a:solidFill>
                            <a:schemeClr val="tx1"/>
                          </a:solidFill>
                          <a:latin typeface="BIZ UDPゴシック" panose="020B0400000000000000" pitchFamily="50" charset="-128"/>
                          <a:ea typeface="BIZ UDPゴシック" panose="020B0400000000000000" pitchFamily="50" charset="-128"/>
                          <a:cs typeface="ＭＳ Ｐゴシック"/>
                        </a:rPr>
                        <a:t>ペンシルベニア州立大学</a:t>
                      </a:r>
                      <a:endParaRPr sz="1600">
                        <a:solidFill>
                          <a:schemeClr val="tx1"/>
                        </a:solidFill>
                        <a:latin typeface="BIZ UDPゴシック" panose="020B0400000000000000" pitchFamily="50" charset="-128"/>
                        <a:ea typeface="BIZ UDPゴシック" panose="020B0400000000000000" pitchFamily="50" charset="-128"/>
                        <a:cs typeface="ＭＳ Ｐゴシック"/>
                      </a:endParaRPr>
                    </a:p>
                  </a:txBody>
                  <a:tcPr marL="0" marR="0" marT="71967" marB="0" anchor="ctr">
                    <a:lnT w="9525">
                      <a:solidFill>
                        <a:srgbClr val="38C1CE"/>
                      </a:solidFill>
                      <a:prstDash val="solid"/>
                    </a:lnT>
                    <a:lnB w="9525">
                      <a:solidFill>
                        <a:srgbClr val="38C1CE"/>
                      </a:solidFill>
                      <a:prstDash val="solid"/>
                    </a:lnB>
                    <a:solidFill>
                      <a:srgbClr val="FCFCFC"/>
                    </a:solidFill>
                  </a:tcPr>
                </a:tc>
                <a:tc>
                  <a:txBody>
                    <a:bodyPr/>
                    <a:lstStyle/>
                    <a:p>
                      <a:pPr marL="7620" algn="ctr">
                        <a:lnSpc>
                          <a:spcPct val="100000"/>
                        </a:lnSpc>
                        <a:spcBef>
                          <a:spcPts val="425"/>
                        </a:spcBef>
                      </a:pPr>
                      <a:r>
                        <a:rPr sz="1600" spc="-25" dirty="0">
                          <a:solidFill>
                            <a:schemeClr val="tx1"/>
                          </a:solidFill>
                          <a:latin typeface="BIZ UDPゴシック" panose="020B0400000000000000" pitchFamily="50" charset="-128"/>
                          <a:ea typeface="BIZ UDPゴシック" panose="020B0400000000000000" pitchFamily="50" charset="-128"/>
                          <a:cs typeface="ＭＳ Ｐゴシック"/>
                        </a:rPr>
                        <a:t>米国</a:t>
                      </a:r>
                      <a:endParaRPr sz="1600">
                        <a:solidFill>
                          <a:schemeClr val="tx1"/>
                        </a:solidFill>
                        <a:latin typeface="BIZ UDPゴシック" panose="020B0400000000000000" pitchFamily="50" charset="-128"/>
                        <a:ea typeface="BIZ UDPゴシック" panose="020B0400000000000000" pitchFamily="50" charset="-128"/>
                        <a:cs typeface="ＭＳ Ｐゴシック"/>
                      </a:endParaRPr>
                    </a:p>
                  </a:txBody>
                  <a:tcPr marL="0" marR="0" marT="71967" marB="0" anchor="ctr">
                    <a:lnT w="9525">
                      <a:solidFill>
                        <a:srgbClr val="38C1CE"/>
                      </a:solidFill>
                      <a:prstDash val="solid"/>
                    </a:lnT>
                    <a:lnB w="9525">
                      <a:solidFill>
                        <a:srgbClr val="38C1CE"/>
                      </a:solidFill>
                      <a:prstDash val="solid"/>
                    </a:lnB>
                    <a:solidFill>
                      <a:srgbClr val="FCFCFC"/>
                    </a:solidFill>
                  </a:tcPr>
                </a:tc>
                <a:tc>
                  <a:txBody>
                    <a:bodyPr/>
                    <a:lstStyle/>
                    <a:p>
                      <a:pPr marL="151765" algn="ctr">
                        <a:lnSpc>
                          <a:spcPct val="100000"/>
                        </a:lnSpc>
                        <a:spcBef>
                          <a:spcPts val="415"/>
                        </a:spcBef>
                      </a:pPr>
                      <a:r>
                        <a:rPr sz="1600" dirty="0">
                          <a:solidFill>
                            <a:schemeClr val="tx1"/>
                          </a:solidFill>
                          <a:latin typeface="BIZ UDPゴシック" panose="020B0400000000000000" pitchFamily="50" charset="-128"/>
                          <a:ea typeface="BIZ UDPゴシック" panose="020B0400000000000000" pitchFamily="50" charset="-128"/>
                          <a:cs typeface="Arial"/>
                        </a:rPr>
                        <a:t>5</a:t>
                      </a:r>
                      <a:r>
                        <a:rPr sz="1600" spc="-5" dirty="0">
                          <a:solidFill>
                            <a:schemeClr val="tx1"/>
                          </a:solidFill>
                          <a:latin typeface="BIZ UDPゴシック" panose="020B0400000000000000" pitchFamily="50" charset="-128"/>
                          <a:ea typeface="BIZ UDPゴシック" panose="020B0400000000000000" pitchFamily="50" charset="-128"/>
                          <a:cs typeface="Arial"/>
                        </a:rPr>
                        <a:t> </a:t>
                      </a:r>
                      <a:r>
                        <a:rPr sz="1600" spc="-35" dirty="0">
                          <a:solidFill>
                            <a:schemeClr val="tx1"/>
                          </a:solidFill>
                          <a:latin typeface="BIZ UDPゴシック" panose="020B0400000000000000" pitchFamily="50" charset="-128"/>
                          <a:ea typeface="BIZ UDPゴシック" panose="020B0400000000000000" pitchFamily="50" charset="-128"/>
                          <a:cs typeface="Arial"/>
                        </a:rPr>
                        <a:t>MW</a:t>
                      </a:r>
                      <a:endParaRPr sz="1600" dirty="0">
                        <a:solidFill>
                          <a:schemeClr val="tx1"/>
                        </a:solidFill>
                        <a:latin typeface="BIZ UDPゴシック" panose="020B0400000000000000" pitchFamily="50" charset="-128"/>
                        <a:ea typeface="BIZ UDPゴシック" panose="020B0400000000000000" pitchFamily="50" charset="-128"/>
                        <a:cs typeface="Arial"/>
                      </a:endParaRPr>
                    </a:p>
                  </a:txBody>
                  <a:tcPr marL="0" marR="0" marT="70273" marB="0" anchor="ctr">
                    <a:lnT w="9525">
                      <a:solidFill>
                        <a:srgbClr val="38C1CE"/>
                      </a:solidFill>
                      <a:prstDash val="solid"/>
                    </a:lnT>
                    <a:lnB w="9525">
                      <a:solidFill>
                        <a:srgbClr val="38C1CE"/>
                      </a:solidFill>
                      <a:prstDash val="solid"/>
                    </a:lnB>
                    <a:solidFill>
                      <a:srgbClr val="FCFCFC"/>
                    </a:solidFill>
                  </a:tcPr>
                </a:tc>
                <a:tc>
                  <a:txBody>
                    <a:bodyPr/>
                    <a:lstStyle/>
                    <a:p>
                      <a:pPr marL="136525" algn="ctr">
                        <a:lnSpc>
                          <a:spcPct val="100000"/>
                        </a:lnSpc>
                        <a:spcBef>
                          <a:spcPts val="425"/>
                        </a:spcBef>
                      </a:pPr>
                      <a:r>
                        <a:rPr sz="1600" dirty="0">
                          <a:solidFill>
                            <a:schemeClr val="tx1"/>
                          </a:solidFill>
                          <a:latin typeface="BIZ UDPゴシック" panose="020B0400000000000000" pitchFamily="50" charset="-128"/>
                          <a:ea typeface="BIZ UDPゴシック" panose="020B0400000000000000" pitchFamily="50" charset="-128"/>
                          <a:cs typeface="Arial"/>
                        </a:rPr>
                        <a:t>2027</a:t>
                      </a:r>
                      <a:r>
                        <a:rPr sz="1600" spc="-50" dirty="0">
                          <a:solidFill>
                            <a:schemeClr val="tx1"/>
                          </a:solidFill>
                          <a:latin typeface="BIZ UDPゴシック" panose="020B0400000000000000" pitchFamily="50" charset="-128"/>
                          <a:ea typeface="BIZ UDPゴシック" panose="020B0400000000000000" pitchFamily="50" charset="-128"/>
                          <a:cs typeface="ＭＳ Ｐゴシック"/>
                        </a:rPr>
                        <a:t>年</a:t>
                      </a:r>
                      <a:endParaRPr sz="1600">
                        <a:solidFill>
                          <a:schemeClr val="tx1"/>
                        </a:solidFill>
                        <a:latin typeface="BIZ UDPゴシック" panose="020B0400000000000000" pitchFamily="50" charset="-128"/>
                        <a:ea typeface="BIZ UDPゴシック" panose="020B0400000000000000" pitchFamily="50" charset="-128"/>
                        <a:cs typeface="ＭＳ Ｐゴシック"/>
                      </a:endParaRPr>
                    </a:p>
                  </a:txBody>
                  <a:tcPr marL="0" marR="0" marT="71967" marB="0" anchor="ctr">
                    <a:lnR w="9525">
                      <a:solidFill>
                        <a:srgbClr val="38C1CE"/>
                      </a:solidFill>
                      <a:prstDash val="solid"/>
                    </a:lnR>
                    <a:lnT w="9525">
                      <a:solidFill>
                        <a:srgbClr val="38C1CE"/>
                      </a:solidFill>
                      <a:prstDash val="solid"/>
                    </a:lnT>
                    <a:lnB w="9525">
                      <a:solidFill>
                        <a:srgbClr val="38C1CE"/>
                      </a:solidFill>
                      <a:prstDash val="solid"/>
                    </a:lnB>
                    <a:solidFill>
                      <a:srgbClr val="FCFCFC"/>
                    </a:solidFill>
                  </a:tcPr>
                </a:tc>
                <a:extLst>
                  <a:ext uri="{0D108BD9-81ED-4DB2-BD59-A6C34878D82A}">
                    <a16:rowId xmlns:a16="http://schemas.microsoft.com/office/drawing/2014/main" val="10008"/>
                  </a:ext>
                </a:extLst>
              </a:tr>
              <a:tr h="396240">
                <a:tc>
                  <a:txBody>
                    <a:bodyPr/>
                    <a:lstStyle/>
                    <a:p>
                      <a:pPr marL="91440" algn="ctr">
                        <a:lnSpc>
                          <a:spcPct val="100000"/>
                        </a:lnSpc>
                        <a:spcBef>
                          <a:spcPts val="415"/>
                        </a:spcBef>
                      </a:pPr>
                      <a:r>
                        <a:rPr sz="1600" spc="-10" dirty="0">
                          <a:solidFill>
                            <a:schemeClr val="tx1"/>
                          </a:solidFill>
                          <a:latin typeface="BIZ UDPゴシック" panose="020B0400000000000000" pitchFamily="50" charset="-128"/>
                          <a:ea typeface="BIZ UDPゴシック" panose="020B0400000000000000" pitchFamily="50" charset="-128"/>
                          <a:cs typeface="Arial"/>
                        </a:rPr>
                        <a:t>Radiant</a:t>
                      </a:r>
                      <a:endParaRPr sz="1600" dirty="0">
                        <a:solidFill>
                          <a:schemeClr val="tx1"/>
                        </a:solidFill>
                        <a:latin typeface="BIZ UDPゴシック" panose="020B0400000000000000" pitchFamily="50" charset="-128"/>
                        <a:ea typeface="BIZ UDPゴシック" panose="020B0400000000000000" pitchFamily="50" charset="-128"/>
                        <a:cs typeface="Arial"/>
                      </a:endParaRPr>
                    </a:p>
                  </a:txBody>
                  <a:tcPr marL="0" marR="0" marT="70273" marB="0" anchor="ctr">
                    <a:lnL w="9525">
                      <a:solidFill>
                        <a:srgbClr val="38C1CE"/>
                      </a:solidFill>
                      <a:prstDash val="solid"/>
                    </a:lnL>
                    <a:lnT w="9525">
                      <a:solidFill>
                        <a:srgbClr val="38C1CE"/>
                      </a:solidFill>
                      <a:prstDash val="solid"/>
                    </a:lnT>
                    <a:lnB w="9525">
                      <a:solidFill>
                        <a:srgbClr val="38C1CE"/>
                      </a:solidFill>
                      <a:prstDash val="solid"/>
                    </a:lnB>
                    <a:solidFill>
                      <a:srgbClr val="FCFCFC"/>
                    </a:solidFill>
                  </a:tcPr>
                </a:tc>
                <a:tc>
                  <a:txBody>
                    <a:bodyPr/>
                    <a:lstStyle/>
                    <a:p>
                      <a:pPr marR="3810" algn="ctr">
                        <a:lnSpc>
                          <a:spcPct val="100000"/>
                        </a:lnSpc>
                        <a:spcBef>
                          <a:spcPts val="425"/>
                        </a:spcBef>
                      </a:pPr>
                      <a:r>
                        <a:rPr sz="1600" spc="-20" dirty="0">
                          <a:solidFill>
                            <a:schemeClr val="tx1"/>
                          </a:solidFill>
                          <a:latin typeface="BIZ UDPゴシック" panose="020B0400000000000000" pitchFamily="50" charset="-128"/>
                          <a:ea typeface="BIZ UDPゴシック" panose="020B0400000000000000" pitchFamily="50" charset="-128"/>
                          <a:cs typeface="ＭＳ Ｐゴシック"/>
                        </a:rPr>
                        <a:t>未公表</a:t>
                      </a:r>
                      <a:endParaRPr sz="1600">
                        <a:solidFill>
                          <a:schemeClr val="tx1"/>
                        </a:solidFill>
                        <a:latin typeface="BIZ UDPゴシック" panose="020B0400000000000000" pitchFamily="50" charset="-128"/>
                        <a:ea typeface="BIZ UDPゴシック" panose="020B0400000000000000" pitchFamily="50" charset="-128"/>
                        <a:cs typeface="ＭＳ Ｐゴシック"/>
                      </a:endParaRPr>
                    </a:p>
                  </a:txBody>
                  <a:tcPr marL="0" marR="0" marT="71967" marB="0" anchor="ctr">
                    <a:lnT w="9525">
                      <a:solidFill>
                        <a:srgbClr val="38C1CE"/>
                      </a:solidFill>
                      <a:prstDash val="solid"/>
                    </a:lnT>
                    <a:lnB w="9525">
                      <a:solidFill>
                        <a:srgbClr val="38C1CE"/>
                      </a:solidFill>
                      <a:prstDash val="solid"/>
                    </a:lnB>
                    <a:solidFill>
                      <a:srgbClr val="FCFCFC"/>
                    </a:solidFill>
                  </a:tcPr>
                </a:tc>
                <a:tc>
                  <a:txBody>
                    <a:bodyPr/>
                    <a:lstStyle/>
                    <a:p>
                      <a:pPr marL="6985" algn="ctr">
                        <a:lnSpc>
                          <a:spcPct val="100000"/>
                        </a:lnSpc>
                        <a:spcBef>
                          <a:spcPts val="425"/>
                        </a:spcBef>
                      </a:pPr>
                      <a:r>
                        <a:rPr sz="1600" spc="-15" dirty="0">
                          <a:solidFill>
                            <a:schemeClr val="tx1"/>
                          </a:solidFill>
                          <a:latin typeface="BIZ UDPゴシック" panose="020B0400000000000000" pitchFamily="50" charset="-128"/>
                          <a:ea typeface="BIZ UDPゴシック" panose="020B0400000000000000" pitchFamily="50" charset="-128"/>
                          <a:cs typeface="ＭＳ Ｐゴシック"/>
                        </a:rPr>
                        <a:t>米国 アイダホ州</a:t>
                      </a:r>
                      <a:endParaRPr sz="1600">
                        <a:solidFill>
                          <a:schemeClr val="tx1"/>
                        </a:solidFill>
                        <a:latin typeface="BIZ UDPゴシック" panose="020B0400000000000000" pitchFamily="50" charset="-128"/>
                        <a:ea typeface="BIZ UDPゴシック" panose="020B0400000000000000" pitchFamily="50" charset="-128"/>
                        <a:cs typeface="ＭＳ Ｐゴシック"/>
                      </a:endParaRPr>
                    </a:p>
                  </a:txBody>
                  <a:tcPr marL="0" marR="0" marT="71967" marB="0" anchor="ctr">
                    <a:lnT w="9525">
                      <a:solidFill>
                        <a:srgbClr val="38C1CE"/>
                      </a:solidFill>
                      <a:prstDash val="solid"/>
                    </a:lnT>
                    <a:lnB w="9525">
                      <a:solidFill>
                        <a:srgbClr val="38C1CE"/>
                      </a:solidFill>
                      <a:prstDash val="solid"/>
                    </a:lnB>
                    <a:solidFill>
                      <a:srgbClr val="FCFCFC"/>
                    </a:solidFill>
                  </a:tcPr>
                </a:tc>
                <a:tc>
                  <a:txBody>
                    <a:bodyPr/>
                    <a:lstStyle/>
                    <a:p>
                      <a:pPr marL="578485" algn="ctr">
                        <a:lnSpc>
                          <a:spcPct val="100000"/>
                        </a:lnSpc>
                        <a:spcBef>
                          <a:spcPts val="415"/>
                        </a:spcBef>
                      </a:pPr>
                      <a:r>
                        <a:rPr sz="1600" dirty="0">
                          <a:solidFill>
                            <a:schemeClr val="tx1"/>
                          </a:solidFill>
                          <a:latin typeface="BIZ UDPゴシック" panose="020B0400000000000000" pitchFamily="50" charset="-128"/>
                          <a:ea typeface="BIZ UDPゴシック" panose="020B0400000000000000" pitchFamily="50" charset="-128"/>
                          <a:cs typeface="Arial"/>
                        </a:rPr>
                        <a:t>1.2</a:t>
                      </a:r>
                      <a:r>
                        <a:rPr sz="1600" spc="-5" dirty="0">
                          <a:solidFill>
                            <a:schemeClr val="tx1"/>
                          </a:solidFill>
                          <a:latin typeface="BIZ UDPゴシック" panose="020B0400000000000000" pitchFamily="50" charset="-128"/>
                          <a:ea typeface="BIZ UDPゴシック" panose="020B0400000000000000" pitchFamily="50" charset="-128"/>
                          <a:cs typeface="Arial"/>
                        </a:rPr>
                        <a:t> </a:t>
                      </a:r>
                      <a:r>
                        <a:rPr sz="1600" spc="-25" dirty="0">
                          <a:solidFill>
                            <a:schemeClr val="tx1"/>
                          </a:solidFill>
                          <a:latin typeface="BIZ UDPゴシック" panose="020B0400000000000000" pitchFamily="50" charset="-128"/>
                          <a:ea typeface="BIZ UDPゴシック" panose="020B0400000000000000" pitchFamily="50" charset="-128"/>
                          <a:cs typeface="Arial"/>
                        </a:rPr>
                        <a:t>MW</a:t>
                      </a:r>
                      <a:endParaRPr sz="1600" dirty="0">
                        <a:solidFill>
                          <a:schemeClr val="tx1"/>
                        </a:solidFill>
                        <a:latin typeface="BIZ UDPゴシック" panose="020B0400000000000000" pitchFamily="50" charset="-128"/>
                        <a:ea typeface="BIZ UDPゴシック" panose="020B0400000000000000" pitchFamily="50" charset="-128"/>
                        <a:cs typeface="Arial"/>
                      </a:endParaRPr>
                    </a:p>
                  </a:txBody>
                  <a:tcPr marL="0" marR="0" marT="70273" marB="0" anchor="ctr">
                    <a:lnT w="9525">
                      <a:solidFill>
                        <a:srgbClr val="38C1CE"/>
                      </a:solidFill>
                      <a:prstDash val="solid"/>
                    </a:lnT>
                    <a:lnB w="9525">
                      <a:solidFill>
                        <a:srgbClr val="38C1CE"/>
                      </a:solidFill>
                      <a:prstDash val="solid"/>
                    </a:lnB>
                    <a:solidFill>
                      <a:srgbClr val="FCFCFC"/>
                    </a:solidFill>
                  </a:tcPr>
                </a:tc>
                <a:tc>
                  <a:txBody>
                    <a:bodyPr/>
                    <a:lstStyle/>
                    <a:p>
                      <a:pPr marL="136525" algn="ctr">
                        <a:lnSpc>
                          <a:spcPct val="100000"/>
                        </a:lnSpc>
                        <a:spcBef>
                          <a:spcPts val="425"/>
                        </a:spcBef>
                      </a:pPr>
                      <a:r>
                        <a:rPr sz="1600" dirty="0">
                          <a:solidFill>
                            <a:schemeClr val="tx1"/>
                          </a:solidFill>
                          <a:latin typeface="BIZ UDPゴシック" panose="020B0400000000000000" pitchFamily="50" charset="-128"/>
                          <a:ea typeface="BIZ UDPゴシック" panose="020B0400000000000000" pitchFamily="50" charset="-128"/>
                          <a:cs typeface="Arial"/>
                        </a:rPr>
                        <a:t>2026</a:t>
                      </a:r>
                      <a:r>
                        <a:rPr sz="1600" spc="-50" dirty="0">
                          <a:solidFill>
                            <a:schemeClr val="tx1"/>
                          </a:solidFill>
                          <a:latin typeface="BIZ UDPゴシック" panose="020B0400000000000000" pitchFamily="50" charset="-128"/>
                          <a:ea typeface="BIZ UDPゴシック" panose="020B0400000000000000" pitchFamily="50" charset="-128"/>
                          <a:cs typeface="ＭＳ Ｐゴシック"/>
                        </a:rPr>
                        <a:t>年</a:t>
                      </a:r>
                      <a:endParaRPr sz="1600">
                        <a:solidFill>
                          <a:schemeClr val="tx1"/>
                        </a:solidFill>
                        <a:latin typeface="BIZ UDPゴシック" panose="020B0400000000000000" pitchFamily="50" charset="-128"/>
                        <a:ea typeface="BIZ UDPゴシック" panose="020B0400000000000000" pitchFamily="50" charset="-128"/>
                        <a:cs typeface="ＭＳ Ｐゴシック"/>
                      </a:endParaRPr>
                    </a:p>
                  </a:txBody>
                  <a:tcPr marL="0" marR="0" marT="71967" marB="0" anchor="ctr">
                    <a:lnR w="9525">
                      <a:solidFill>
                        <a:srgbClr val="38C1CE"/>
                      </a:solidFill>
                      <a:prstDash val="solid"/>
                    </a:lnR>
                    <a:lnT w="9525">
                      <a:solidFill>
                        <a:srgbClr val="38C1CE"/>
                      </a:solidFill>
                      <a:prstDash val="solid"/>
                    </a:lnT>
                    <a:lnB w="9525">
                      <a:solidFill>
                        <a:srgbClr val="38C1CE"/>
                      </a:solidFill>
                      <a:prstDash val="solid"/>
                    </a:lnB>
                    <a:solidFill>
                      <a:srgbClr val="FCFCFC"/>
                    </a:solidFill>
                  </a:tcPr>
                </a:tc>
                <a:extLst>
                  <a:ext uri="{0D108BD9-81ED-4DB2-BD59-A6C34878D82A}">
                    <a16:rowId xmlns:a16="http://schemas.microsoft.com/office/drawing/2014/main" val="10009"/>
                  </a:ext>
                </a:extLst>
              </a:tr>
              <a:tr h="396240">
                <a:tc>
                  <a:txBody>
                    <a:bodyPr/>
                    <a:lstStyle/>
                    <a:p>
                      <a:pPr marL="91440" algn="ctr">
                        <a:lnSpc>
                          <a:spcPct val="100000"/>
                        </a:lnSpc>
                        <a:spcBef>
                          <a:spcPts val="425"/>
                        </a:spcBef>
                      </a:pPr>
                      <a:r>
                        <a:rPr sz="1600" spc="-25" dirty="0">
                          <a:solidFill>
                            <a:schemeClr val="tx1"/>
                          </a:solidFill>
                          <a:latin typeface="BIZ UDPゴシック" panose="020B0400000000000000" pitchFamily="50" charset="-128"/>
                          <a:ea typeface="BIZ UDPゴシック" panose="020B0400000000000000" pitchFamily="50" charset="-128"/>
                          <a:cs typeface="ＭＳ Ｐゴシック"/>
                        </a:rPr>
                        <a:t>未定</a:t>
                      </a:r>
                      <a:endParaRPr sz="1600">
                        <a:solidFill>
                          <a:schemeClr val="tx1"/>
                        </a:solidFill>
                        <a:latin typeface="BIZ UDPゴシック" panose="020B0400000000000000" pitchFamily="50" charset="-128"/>
                        <a:ea typeface="BIZ UDPゴシック" panose="020B0400000000000000" pitchFamily="50" charset="-128"/>
                        <a:cs typeface="ＭＳ Ｐゴシック"/>
                      </a:endParaRPr>
                    </a:p>
                  </a:txBody>
                  <a:tcPr marL="0" marR="0" marT="71967" marB="0" anchor="ctr">
                    <a:lnL w="9525">
                      <a:solidFill>
                        <a:srgbClr val="38C1CE"/>
                      </a:solidFill>
                      <a:prstDash val="solid"/>
                    </a:lnL>
                    <a:lnT w="9525">
                      <a:solidFill>
                        <a:srgbClr val="38C1CE"/>
                      </a:solidFill>
                      <a:prstDash val="solid"/>
                    </a:lnT>
                    <a:lnB w="9525">
                      <a:solidFill>
                        <a:srgbClr val="38C1CE"/>
                      </a:solidFill>
                      <a:prstDash val="solid"/>
                    </a:lnB>
                    <a:solidFill>
                      <a:srgbClr val="FCFCFC"/>
                    </a:solidFill>
                  </a:tcPr>
                </a:tc>
                <a:tc>
                  <a:txBody>
                    <a:bodyPr/>
                    <a:lstStyle/>
                    <a:p>
                      <a:pPr marR="4445" algn="ctr">
                        <a:lnSpc>
                          <a:spcPct val="100000"/>
                        </a:lnSpc>
                        <a:spcBef>
                          <a:spcPts val="414"/>
                        </a:spcBef>
                      </a:pPr>
                      <a:r>
                        <a:rPr sz="1600" spc="-10" dirty="0">
                          <a:solidFill>
                            <a:schemeClr val="tx1"/>
                          </a:solidFill>
                          <a:latin typeface="BIZ UDPゴシック" panose="020B0400000000000000" pitchFamily="50" charset="-128"/>
                          <a:ea typeface="BIZ UDPゴシック" panose="020B0400000000000000" pitchFamily="50" charset="-128"/>
                          <a:cs typeface="Arial"/>
                        </a:rPr>
                        <a:t>Eielson</a:t>
                      </a:r>
                      <a:r>
                        <a:rPr sz="1600" spc="-30" dirty="0">
                          <a:solidFill>
                            <a:schemeClr val="tx1"/>
                          </a:solidFill>
                          <a:latin typeface="BIZ UDPゴシック" panose="020B0400000000000000" pitchFamily="50" charset="-128"/>
                          <a:ea typeface="BIZ UDPゴシック" panose="020B0400000000000000" pitchFamily="50" charset="-128"/>
                          <a:cs typeface="Arial"/>
                        </a:rPr>
                        <a:t> </a:t>
                      </a:r>
                      <a:r>
                        <a:rPr sz="1600" spc="-25" dirty="0">
                          <a:solidFill>
                            <a:schemeClr val="tx1"/>
                          </a:solidFill>
                          <a:latin typeface="BIZ UDPゴシック" panose="020B0400000000000000" pitchFamily="50" charset="-128"/>
                          <a:ea typeface="BIZ UDPゴシック" panose="020B0400000000000000" pitchFamily="50" charset="-128"/>
                          <a:cs typeface="Arial"/>
                        </a:rPr>
                        <a:t>AFB</a:t>
                      </a:r>
                      <a:endParaRPr sz="1600">
                        <a:solidFill>
                          <a:schemeClr val="tx1"/>
                        </a:solidFill>
                        <a:latin typeface="BIZ UDPゴシック" panose="020B0400000000000000" pitchFamily="50" charset="-128"/>
                        <a:ea typeface="BIZ UDPゴシック" panose="020B0400000000000000" pitchFamily="50" charset="-128"/>
                        <a:cs typeface="Arial"/>
                      </a:endParaRPr>
                    </a:p>
                  </a:txBody>
                  <a:tcPr marL="0" marR="0" marT="70272" marB="0" anchor="ctr">
                    <a:lnT w="9525">
                      <a:solidFill>
                        <a:srgbClr val="38C1CE"/>
                      </a:solidFill>
                      <a:prstDash val="solid"/>
                    </a:lnT>
                    <a:lnB w="9525">
                      <a:solidFill>
                        <a:srgbClr val="38C1CE"/>
                      </a:solidFill>
                      <a:prstDash val="solid"/>
                    </a:lnB>
                    <a:solidFill>
                      <a:srgbClr val="FCFCFC"/>
                    </a:solidFill>
                  </a:tcPr>
                </a:tc>
                <a:tc>
                  <a:txBody>
                    <a:bodyPr/>
                    <a:lstStyle/>
                    <a:p>
                      <a:pPr marL="8890" algn="ctr">
                        <a:lnSpc>
                          <a:spcPct val="100000"/>
                        </a:lnSpc>
                        <a:spcBef>
                          <a:spcPts val="425"/>
                        </a:spcBef>
                      </a:pPr>
                      <a:r>
                        <a:rPr sz="1600" spc="-15" dirty="0">
                          <a:solidFill>
                            <a:schemeClr val="tx1"/>
                          </a:solidFill>
                          <a:latin typeface="BIZ UDPゴシック" panose="020B0400000000000000" pitchFamily="50" charset="-128"/>
                          <a:ea typeface="BIZ UDPゴシック" panose="020B0400000000000000" pitchFamily="50" charset="-128"/>
                          <a:cs typeface="ＭＳ Ｐゴシック"/>
                        </a:rPr>
                        <a:t>米国 アラスカ州</a:t>
                      </a:r>
                      <a:endParaRPr sz="1600">
                        <a:solidFill>
                          <a:schemeClr val="tx1"/>
                        </a:solidFill>
                        <a:latin typeface="BIZ UDPゴシック" panose="020B0400000000000000" pitchFamily="50" charset="-128"/>
                        <a:ea typeface="BIZ UDPゴシック" panose="020B0400000000000000" pitchFamily="50" charset="-128"/>
                        <a:cs typeface="ＭＳ Ｐゴシック"/>
                      </a:endParaRPr>
                    </a:p>
                  </a:txBody>
                  <a:tcPr marL="0" marR="0" marT="71967" marB="0" anchor="ctr">
                    <a:lnT w="9525">
                      <a:solidFill>
                        <a:srgbClr val="38C1CE"/>
                      </a:solidFill>
                      <a:prstDash val="solid"/>
                    </a:lnT>
                    <a:lnB w="9525">
                      <a:solidFill>
                        <a:srgbClr val="38C1CE"/>
                      </a:solidFill>
                      <a:prstDash val="solid"/>
                    </a:lnB>
                    <a:solidFill>
                      <a:srgbClr val="FCFCFC"/>
                    </a:solidFill>
                  </a:tcPr>
                </a:tc>
                <a:tc>
                  <a:txBody>
                    <a:bodyPr/>
                    <a:lstStyle/>
                    <a:p>
                      <a:pPr marL="153670" algn="ctr">
                        <a:lnSpc>
                          <a:spcPct val="100000"/>
                        </a:lnSpc>
                        <a:spcBef>
                          <a:spcPts val="425"/>
                        </a:spcBef>
                      </a:pPr>
                      <a:r>
                        <a:rPr sz="1600" dirty="0">
                          <a:solidFill>
                            <a:schemeClr val="tx1"/>
                          </a:solidFill>
                          <a:latin typeface="BIZ UDPゴシック" panose="020B0400000000000000" pitchFamily="50" charset="-128"/>
                          <a:ea typeface="BIZ UDPゴシック" panose="020B0400000000000000" pitchFamily="50" charset="-128"/>
                          <a:cs typeface="Arial"/>
                        </a:rPr>
                        <a:t>1</a:t>
                      </a:r>
                      <a:r>
                        <a:rPr sz="1600" dirty="0">
                          <a:solidFill>
                            <a:schemeClr val="tx1"/>
                          </a:solidFill>
                          <a:latin typeface="BIZ UDPゴシック" panose="020B0400000000000000" pitchFamily="50" charset="-128"/>
                          <a:ea typeface="BIZ UDPゴシック" panose="020B0400000000000000" pitchFamily="50" charset="-128"/>
                          <a:cs typeface="ＭＳ Ｐゴシック"/>
                        </a:rPr>
                        <a:t>〜</a:t>
                      </a:r>
                      <a:r>
                        <a:rPr sz="1600" dirty="0">
                          <a:solidFill>
                            <a:schemeClr val="tx1"/>
                          </a:solidFill>
                          <a:latin typeface="BIZ UDPゴシック" panose="020B0400000000000000" pitchFamily="50" charset="-128"/>
                          <a:ea typeface="BIZ UDPゴシック" panose="020B0400000000000000" pitchFamily="50" charset="-128"/>
                          <a:cs typeface="Arial"/>
                        </a:rPr>
                        <a:t>10</a:t>
                      </a:r>
                      <a:r>
                        <a:rPr sz="1600" spc="-20" dirty="0">
                          <a:solidFill>
                            <a:schemeClr val="tx1"/>
                          </a:solidFill>
                          <a:latin typeface="BIZ UDPゴシック" panose="020B0400000000000000" pitchFamily="50" charset="-128"/>
                          <a:ea typeface="BIZ UDPゴシック" panose="020B0400000000000000" pitchFamily="50" charset="-128"/>
                          <a:cs typeface="Arial"/>
                        </a:rPr>
                        <a:t> </a:t>
                      </a:r>
                      <a:r>
                        <a:rPr sz="1600" spc="-25" dirty="0">
                          <a:solidFill>
                            <a:schemeClr val="tx1"/>
                          </a:solidFill>
                          <a:latin typeface="BIZ UDPゴシック" panose="020B0400000000000000" pitchFamily="50" charset="-128"/>
                          <a:ea typeface="BIZ UDPゴシック" panose="020B0400000000000000" pitchFamily="50" charset="-128"/>
                          <a:cs typeface="Arial"/>
                        </a:rPr>
                        <a:t>MW</a:t>
                      </a:r>
                      <a:endParaRPr sz="1600" dirty="0">
                        <a:solidFill>
                          <a:schemeClr val="tx1"/>
                        </a:solidFill>
                        <a:latin typeface="BIZ UDPゴシック" panose="020B0400000000000000" pitchFamily="50" charset="-128"/>
                        <a:ea typeface="BIZ UDPゴシック" panose="020B0400000000000000" pitchFamily="50" charset="-128"/>
                        <a:cs typeface="Arial"/>
                      </a:endParaRPr>
                    </a:p>
                  </a:txBody>
                  <a:tcPr marL="0" marR="0" marT="71967" marB="0" anchor="ctr">
                    <a:lnT w="9525">
                      <a:solidFill>
                        <a:srgbClr val="38C1CE"/>
                      </a:solidFill>
                      <a:prstDash val="solid"/>
                    </a:lnT>
                    <a:lnB w="9525">
                      <a:solidFill>
                        <a:srgbClr val="38C1CE"/>
                      </a:solidFill>
                      <a:prstDash val="solid"/>
                    </a:lnB>
                    <a:solidFill>
                      <a:srgbClr val="FCFCFC"/>
                    </a:solidFill>
                  </a:tcPr>
                </a:tc>
                <a:tc>
                  <a:txBody>
                    <a:bodyPr/>
                    <a:lstStyle/>
                    <a:p>
                      <a:pPr marL="136525" algn="ctr">
                        <a:lnSpc>
                          <a:spcPct val="100000"/>
                        </a:lnSpc>
                        <a:spcBef>
                          <a:spcPts val="425"/>
                        </a:spcBef>
                      </a:pPr>
                      <a:r>
                        <a:rPr sz="1600" dirty="0">
                          <a:solidFill>
                            <a:schemeClr val="tx1"/>
                          </a:solidFill>
                          <a:latin typeface="BIZ UDPゴシック" panose="020B0400000000000000" pitchFamily="50" charset="-128"/>
                          <a:ea typeface="BIZ UDPゴシック" panose="020B0400000000000000" pitchFamily="50" charset="-128"/>
                          <a:cs typeface="Arial"/>
                        </a:rPr>
                        <a:t>2027</a:t>
                      </a:r>
                      <a:r>
                        <a:rPr sz="1600" spc="-50" dirty="0">
                          <a:solidFill>
                            <a:schemeClr val="tx1"/>
                          </a:solidFill>
                          <a:latin typeface="BIZ UDPゴシック" panose="020B0400000000000000" pitchFamily="50" charset="-128"/>
                          <a:ea typeface="BIZ UDPゴシック" panose="020B0400000000000000" pitchFamily="50" charset="-128"/>
                          <a:cs typeface="ＭＳ Ｐゴシック"/>
                        </a:rPr>
                        <a:t>年</a:t>
                      </a:r>
                      <a:endParaRPr sz="1600">
                        <a:solidFill>
                          <a:schemeClr val="tx1"/>
                        </a:solidFill>
                        <a:latin typeface="BIZ UDPゴシック" panose="020B0400000000000000" pitchFamily="50" charset="-128"/>
                        <a:ea typeface="BIZ UDPゴシック" panose="020B0400000000000000" pitchFamily="50" charset="-128"/>
                        <a:cs typeface="ＭＳ Ｐゴシック"/>
                      </a:endParaRPr>
                    </a:p>
                  </a:txBody>
                  <a:tcPr marL="0" marR="0" marT="71967" marB="0" anchor="ctr">
                    <a:lnR w="9525">
                      <a:solidFill>
                        <a:srgbClr val="38C1CE"/>
                      </a:solidFill>
                      <a:prstDash val="solid"/>
                    </a:lnR>
                    <a:lnT w="9525">
                      <a:solidFill>
                        <a:srgbClr val="38C1CE"/>
                      </a:solidFill>
                      <a:prstDash val="solid"/>
                    </a:lnT>
                    <a:lnB w="9525">
                      <a:solidFill>
                        <a:srgbClr val="38C1CE"/>
                      </a:solidFill>
                      <a:prstDash val="solid"/>
                    </a:lnB>
                    <a:solidFill>
                      <a:srgbClr val="FCFCFC"/>
                    </a:solidFill>
                  </a:tcPr>
                </a:tc>
                <a:extLst>
                  <a:ext uri="{0D108BD9-81ED-4DB2-BD59-A6C34878D82A}">
                    <a16:rowId xmlns:a16="http://schemas.microsoft.com/office/drawing/2014/main" val="10010"/>
                  </a:ext>
                </a:extLst>
              </a:tr>
              <a:tr h="609600">
                <a:tc>
                  <a:txBody>
                    <a:bodyPr/>
                    <a:lstStyle/>
                    <a:p>
                      <a:pPr marL="91440" marR="456565" algn="ctr">
                        <a:lnSpc>
                          <a:spcPct val="100000"/>
                        </a:lnSpc>
                        <a:spcBef>
                          <a:spcPts val="320"/>
                        </a:spcBef>
                      </a:pPr>
                      <a:r>
                        <a:rPr sz="1600" spc="-10" dirty="0">
                          <a:solidFill>
                            <a:schemeClr val="tx1"/>
                          </a:solidFill>
                          <a:latin typeface="BIZ UDPゴシック" panose="020B0400000000000000" pitchFamily="50" charset="-128"/>
                          <a:ea typeface="BIZ UDPゴシック" panose="020B0400000000000000" pitchFamily="50" charset="-128"/>
                          <a:cs typeface="Arial"/>
                        </a:rPr>
                        <a:t>X-</a:t>
                      </a:r>
                      <a:r>
                        <a:rPr sz="1600" dirty="0">
                          <a:solidFill>
                            <a:schemeClr val="tx1"/>
                          </a:solidFill>
                          <a:latin typeface="BIZ UDPゴシック" panose="020B0400000000000000" pitchFamily="50" charset="-128"/>
                          <a:ea typeface="BIZ UDPゴシック" panose="020B0400000000000000" pitchFamily="50" charset="-128"/>
                          <a:cs typeface="Arial"/>
                        </a:rPr>
                        <a:t>energy</a:t>
                      </a:r>
                      <a:r>
                        <a:rPr sz="1600" spc="-20" dirty="0">
                          <a:solidFill>
                            <a:schemeClr val="tx1"/>
                          </a:solidFill>
                          <a:latin typeface="BIZ UDPゴシック" panose="020B0400000000000000" pitchFamily="50" charset="-128"/>
                          <a:ea typeface="BIZ UDPゴシック" panose="020B0400000000000000" pitchFamily="50" charset="-128"/>
                          <a:cs typeface="Arial"/>
                        </a:rPr>
                        <a:t> </a:t>
                      </a:r>
                      <a:r>
                        <a:rPr sz="1600" spc="-25" dirty="0">
                          <a:solidFill>
                            <a:schemeClr val="tx1"/>
                          </a:solidFill>
                          <a:latin typeface="BIZ UDPゴシック" panose="020B0400000000000000" pitchFamily="50" charset="-128"/>
                          <a:ea typeface="BIZ UDPゴシック" panose="020B0400000000000000" pitchFamily="50" charset="-128"/>
                          <a:cs typeface="Arial"/>
                        </a:rPr>
                        <a:t>or </a:t>
                      </a:r>
                      <a:r>
                        <a:rPr sz="1600" spc="-20" dirty="0">
                          <a:solidFill>
                            <a:schemeClr val="tx1"/>
                          </a:solidFill>
                          <a:latin typeface="BIZ UDPゴシック" panose="020B0400000000000000" pitchFamily="50" charset="-128"/>
                          <a:ea typeface="BIZ UDPゴシック" panose="020B0400000000000000" pitchFamily="50" charset="-128"/>
                          <a:cs typeface="Arial"/>
                        </a:rPr>
                        <a:t>BWXT</a:t>
                      </a:r>
                      <a:endParaRPr sz="1600">
                        <a:solidFill>
                          <a:schemeClr val="tx1"/>
                        </a:solidFill>
                        <a:latin typeface="BIZ UDPゴシック" panose="020B0400000000000000" pitchFamily="50" charset="-128"/>
                        <a:ea typeface="BIZ UDPゴシック" panose="020B0400000000000000" pitchFamily="50" charset="-128"/>
                        <a:cs typeface="Arial"/>
                      </a:endParaRPr>
                    </a:p>
                  </a:txBody>
                  <a:tcPr marL="0" marR="0" marT="54187" marB="0" anchor="ctr">
                    <a:lnL w="9525">
                      <a:solidFill>
                        <a:srgbClr val="38C1CE"/>
                      </a:solidFill>
                      <a:prstDash val="solid"/>
                    </a:lnL>
                    <a:lnT w="9525">
                      <a:solidFill>
                        <a:srgbClr val="38C1CE"/>
                      </a:solidFill>
                      <a:prstDash val="solid"/>
                    </a:lnT>
                    <a:lnB w="9525">
                      <a:solidFill>
                        <a:srgbClr val="38C1CE"/>
                      </a:solidFill>
                      <a:prstDash val="solid"/>
                    </a:lnB>
                    <a:solidFill>
                      <a:srgbClr val="FCFCFC"/>
                    </a:solidFill>
                  </a:tcPr>
                </a:tc>
                <a:tc>
                  <a:txBody>
                    <a:bodyPr/>
                    <a:lstStyle/>
                    <a:p>
                      <a:pPr marR="4445" algn="ctr">
                        <a:lnSpc>
                          <a:spcPct val="100000"/>
                        </a:lnSpc>
                        <a:spcBef>
                          <a:spcPts val="1040"/>
                        </a:spcBef>
                      </a:pPr>
                      <a:r>
                        <a:rPr sz="1600" dirty="0">
                          <a:solidFill>
                            <a:schemeClr val="tx1"/>
                          </a:solidFill>
                          <a:latin typeface="BIZ UDPゴシック" panose="020B0400000000000000" pitchFamily="50" charset="-128"/>
                          <a:ea typeface="BIZ UDPゴシック" panose="020B0400000000000000" pitchFamily="50" charset="-128"/>
                          <a:cs typeface="Arial"/>
                        </a:rPr>
                        <a:t>DoD</a:t>
                      </a:r>
                      <a:r>
                        <a:rPr sz="1600" spc="-20" dirty="0">
                          <a:solidFill>
                            <a:schemeClr val="tx1"/>
                          </a:solidFill>
                          <a:latin typeface="BIZ UDPゴシック" panose="020B0400000000000000" pitchFamily="50" charset="-128"/>
                          <a:ea typeface="BIZ UDPゴシック" panose="020B0400000000000000" pitchFamily="50" charset="-128"/>
                          <a:cs typeface="Arial"/>
                        </a:rPr>
                        <a:t> </a:t>
                      </a:r>
                      <a:r>
                        <a:rPr sz="1600" spc="-25" dirty="0">
                          <a:solidFill>
                            <a:schemeClr val="tx1"/>
                          </a:solidFill>
                          <a:latin typeface="BIZ UDPゴシック" panose="020B0400000000000000" pitchFamily="50" charset="-128"/>
                          <a:ea typeface="BIZ UDPゴシック" panose="020B0400000000000000" pitchFamily="50" charset="-128"/>
                          <a:cs typeface="Arial"/>
                        </a:rPr>
                        <a:t>SCO</a:t>
                      </a:r>
                      <a:endParaRPr sz="1600" dirty="0">
                        <a:solidFill>
                          <a:schemeClr val="tx1"/>
                        </a:solidFill>
                        <a:latin typeface="BIZ UDPゴシック" panose="020B0400000000000000" pitchFamily="50" charset="-128"/>
                        <a:ea typeface="BIZ UDPゴシック" panose="020B0400000000000000" pitchFamily="50" charset="-128"/>
                        <a:cs typeface="Arial"/>
                      </a:endParaRPr>
                    </a:p>
                  </a:txBody>
                  <a:tcPr marL="0" marR="0" marT="176107" marB="0">
                    <a:lnT w="9525">
                      <a:solidFill>
                        <a:srgbClr val="38C1CE"/>
                      </a:solidFill>
                      <a:prstDash val="solid"/>
                    </a:lnT>
                    <a:lnB w="9525">
                      <a:solidFill>
                        <a:srgbClr val="38C1CE"/>
                      </a:solidFill>
                      <a:prstDash val="solid"/>
                    </a:lnB>
                    <a:solidFill>
                      <a:srgbClr val="FCFCFC"/>
                    </a:solidFill>
                  </a:tcPr>
                </a:tc>
                <a:tc>
                  <a:txBody>
                    <a:bodyPr/>
                    <a:lstStyle/>
                    <a:p>
                      <a:pPr marL="6985" algn="ctr">
                        <a:lnSpc>
                          <a:spcPct val="100000"/>
                        </a:lnSpc>
                        <a:spcBef>
                          <a:spcPts val="1055"/>
                        </a:spcBef>
                      </a:pPr>
                      <a:r>
                        <a:rPr sz="1600" spc="-15" dirty="0">
                          <a:solidFill>
                            <a:schemeClr val="tx1"/>
                          </a:solidFill>
                          <a:latin typeface="BIZ UDPゴシック" panose="020B0400000000000000" pitchFamily="50" charset="-128"/>
                          <a:ea typeface="BIZ UDPゴシック" panose="020B0400000000000000" pitchFamily="50" charset="-128"/>
                          <a:cs typeface="ＭＳ Ｐゴシック"/>
                        </a:rPr>
                        <a:t>米国 アイダホ州</a:t>
                      </a:r>
                      <a:endParaRPr sz="1600" dirty="0">
                        <a:solidFill>
                          <a:schemeClr val="tx1"/>
                        </a:solidFill>
                        <a:latin typeface="BIZ UDPゴシック" panose="020B0400000000000000" pitchFamily="50" charset="-128"/>
                        <a:ea typeface="BIZ UDPゴシック" panose="020B0400000000000000" pitchFamily="50" charset="-128"/>
                        <a:cs typeface="ＭＳ Ｐゴシック"/>
                      </a:endParaRPr>
                    </a:p>
                  </a:txBody>
                  <a:tcPr marL="0" marR="0" marT="178647" marB="0">
                    <a:lnT w="9525">
                      <a:solidFill>
                        <a:srgbClr val="38C1CE"/>
                      </a:solidFill>
                      <a:prstDash val="solid"/>
                    </a:lnT>
                    <a:lnB w="9525">
                      <a:solidFill>
                        <a:srgbClr val="38C1CE"/>
                      </a:solidFill>
                      <a:prstDash val="solid"/>
                    </a:lnB>
                    <a:solidFill>
                      <a:srgbClr val="FCFCFC"/>
                    </a:solidFill>
                  </a:tcPr>
                </a:tc>
                <a:tc>
                  <a:txBody>
                    <a:bodyPr/>
                    <a:lstStyle/>
                    <a:p>
                      <a:pPr marL="578485" algn="ctr">
                        <a:lnSpc>
                          <a:spcPct val="100000"/>
                        </a:lnSpc>
                        <a:spcBef>
                          <a:spcPts val="1040"/>
                        </a:spcBef>
                      </a:pPr>
                      <a:r>
                        <a:rPr sz="1600" dirty="0">
                          <a:solidFill>
                            <a:schemeClr val="tx1"/>
                          </a:solidFill>
                          <a:latin typeface="BIZ UDPゴシック" panose="020B0400000000000000" pitchFamily="50" charset="-128"/>
                          <a:ea typeface="BIZ UDPゴシック" panose="020B0400000000000000" pitchFamily="50" charset="-128"/>
                          <a:cs typeface="Arial"/>
                        </a:rPr>
                        <a:t>1.5</a:t>
                      </a:r>
                      <a:r>
                        <a:rPr sz="1600" spc="-5" dirty="0">
                          <a:solidFill>
                            <a:schemeClr val="tx1"/>
                          </a:solidFill>
                          <a:latin typeface="BIZ UDPゴシック" panose="020B0400000000000000" pitchFamily="50" charset="-128"/>
                          <a:ea typeface="BIZ UDPゴシック" panose="020B0400000000000000" pitchFamily="50" charset="-128"/>
                          <a:cs typeface="Arial"/>
                        </a:rPr>
                        <a:t> </a:t>
                      </a:r>
                      <a:r>
                        <a:rPr sz="1600" spc="-25" dirty="0">
                          <a:solidFill>
                            <a:schemeClr val="tx1"/>
                          </a:solidFill>
                          <a:latin typeface="BIZ UDPゴシック" panose="020B0400000000000000" pitchFamily="50" charset="-128"/>
                          <a:ea typeface="BIZ UDPゴシック" panose="020B0400000000000000" pitchFamily="50" charset="-128"/>
                          <a:cs typeface="Arial"/>
                        </a:rPr>
                        <a:t>MW</a:t>
                      </a:r>
                      <a:endParaRPr sz="1600" dirty="0">
                        <a:solidFill>
                          <a:schemeClr val="tx1"/>
                        </a:solidFill>
                        <a:latin typeface="BIZ UDPゴシック" panose="020B0400000000000000" pitchFamily="50" charset="-128"/>
                        <a:ea typeface="BIZ UDPゴシック" panose="020B0400000000000000" pitchFamily="50" charset="-128"/>
                        <a:cs typeface="Arial"/>
                      </a:endParaRPr>
                    </a:p>
                  </a:txBody>
                  <a:tcPr marL="0" marR="0" marT="176107" marB="0">
                    <a:lnT w="9525">
                      <a:solidFill>
                        <a:srgbClr val="38C1CE"/>
                      </a:solidFill>
                      <a:prstDash val="solid"/>
                    </a:lnT>
                    <a:lnB w="9525">
                      <a:solidFill>
                        <a:srgbClr val="38C1CE"/>
                      </a:solidFill>
                      <a:prstDash val="solid"/>
                    </a:lnB>
                    <a:solidFill>
                      <a:srgbClr val="FCFCFC"/>
                    </a:solidFill>
                  </a:tcPr>
                </a:tc>
                <a:tc>
                  <a:txBody>
                    <a:bodyPr/>
                    <a:lstStyle/>
                    <a:p>
                      <a:pPr marL="136525" algn="ctr">
                        <a:lnSpc>
                          <a:spcPct val="100000"/>
                        </a:lnSpc>
                        <a:spcBef>
                          <a:spcPts val="1055"/>
                        </a:spcBef>
                      </a:pPr>
                      <a:r>
                        <a:rPr sz="1600" dirty="0">
                          <a:solidFill>
                            <a:schemeClr val="tx1"/>
                          </a:solidFill>
                          <a:latin typeface="BIZ UDPゴシック" panose="020B0400000000000000" pitchFamily="50" charset="-128"/>
                          <a:ea typeface="BIZ UDPゴシック" panose="020B0400000000000000" pitchFamily="50" charset="-128"/>
                          <a:cs typeface="Arial"/>
                        </a:rPr>
                        <a:t>2025</a:t>
                      </a:r>
                      <a:r>
                        <a:rPr sz="1600" spc="-50" dirty="0">
                          <a:solidFill>
                            <a:schemeClr val="tx1"/>
                          </a:solidFill>
                          <a:latin typeface="BIZ UDPゴシック" panose="020B0400000000000000" pitchFamily="50" charset="-128"/>
                          <a:ea typeface="BIZ UDPゴシック" panose="020B0400000000000000" pitchFamily="50" charset="-128"/>
                          <a:cs typeface="ＭＳ Ｐゴシック"/>
                        </a:rPr>
                        <a:t>年</a:t>
                      </a:r>
                      <a:endParaRPr sz="1600" dirty="0">
                        <a:solidFill>
                          <a:schemeClr val="tx1"/>
                        </a:solidFill>
                        <a:latin typeface="BIZ UDPゴシック" panose="020B0400000000000000" pitchFamily="50" charset="-128"/>
                        <a:ea typeface="BIZ UDPゴシック" panose="020B0400000000000000" pitchFamily="50" charset="-128"/>
                        <a:cs typeface="ＭＳ Ｐゴシック"/>
                      </a:endParaRPr>
                    </a:p>
                  </a:txBody>
                  <a:tcPr marL="0" marR="0" marT="178647" marB="0">
                    <a:lnR w="9525">
                      <a:solidFill>
                        <a:srgbClr val="38C1CE"/>
                      </a:solidFill>
                      <a:prstDash val="solid"/>
                    </a:lnR>
                    <a:lnT w="9525">
                      <a:solidFill>
                        <a:srgbClr val="38C1CE"/>
                      </a:solidFill>
                      <a:prstDash val="solid"/>
                    </a:lnT>
                    <a:lnB w="9525">
                      <a:solidFill>
                        <a:srgbClr val="38C1CE"/>
                      </a:solidFill>
                      <a:prstDash val="solid"/>
                    </a:lnB>
                    <a:solidFill>
                      <a:srgbClr val="FCFCFC"/>
                    </a:solidFill>
                  </a:tcPr>
                </a:tc>
                <a:extLst>
                  <a:ext uri="{0D108BD9-81ED-4DB2-BD59-A6C34878D82A}">
                    <a16:rowId xmlns:a16="http://schemas.microsoft.com/office/drawing/2014/main" val="10011"/>
                  </a:ext>
                </a:extLst>
              </a:tr>
              <a:tr h="396240">
                <a:tc>
                  <a:txBody>
                    <a:bodyPr/>
                    <a:lstStyle/>
                    <a:p>
                      <a:pPr marL="91440" algn="ctr">
                        <a:lnSpc>
                          <a:spcPct val="100000"/>
                        </a:lnSpc>
                        <a:spcBef>
                          <a:spcPts val="415"/>
                        </a:spcBef>
                      </a:pPr>
                      <a:r>
                        <a:rPr sz="1600" dirty="0">
                          <a:solidFill>
                            <a:schemeClr val="tx1"/>
                          </a:solidFill>
                          <a:latin typeface="BIZ UDPゴシック" panose="020B0400000000000000" pitchFamily="50" charset="-128"/>
                          <a:ea typeface="BIZ UDPゴシック" panose="020B0400000000000000" pitchFamily="50" charset="-128"/>
                          <a:cs typeface="Arial"/>
                        </a:rPr>
                        <a:t>Kairos</a:t>
                      </a:r>
                      <a:r>
                        <a:rPr sz="1600" spc="-35" dirty="0">
                          <a:solidFill>
                            <a:schemeClr val="tx1"/>
                          </a:solidFill>
                          <a:latin typeface="BIZ UDPゴシック" panose="020B0400000000000000" pitchFamily="50" charset="-128"/>
                          <a:ea typeface="BIZ UDPゴシック" panose="020B0400000000000000" pitchFamily="50" charset="-128"/>
                          <a:cs typeface="Arial"/>
                        </a:rPr>
                        <a:t> </a:t>
                      </a:r>
                      <a:r>
                        <a:rPr sz="1600" spc="-10" dirty="0">
                          <a:solidFill>
                            <a:schemeClr val="tx1"/>
                          </a:solidFill>
                          <a:latin typeface="BIZ UDPゴシック" panose="020B0400000000000000" pitchFamily="50" charset="-128"/>
                          <a:ea typeface="BIZ UDPゴシック" panose="020B0400000000000000" pitchFamily="50" charset="-128"/>
                          <a:cs typeface="Arial"/>
                        </a:rPr>
                        <a:t>Power</a:t>
                      </a:r>
                      <a:endParaRPr sz="1600">
                        <a:solidFill>
                          <a:schemeClr val="tx1"/>
                        </a:solidFill>
                        <a:latin typeface="BIZ UDPゴシック" panose="020B0400000000000000" pitchFamily="50" charset="-128"/>
                        <a:ea typeface="BIZ UDPゴシック" panose="020B0400000000000000" pitchFamily="50" charset="-128"/>
                        <a:cs typeface="Arial"/>
                      </a:endParaRPr>
                    </a:p>
                  </a:txBody>
                  <a:tcPr marL="0" marR="0" marT="70273" marB="0" anchor="ctr">
                    <a:lnL w="9525">
                      <a:solidFill>
                        <a:srgbClr val="38C1CE"/>
                      </a:solidFill>
                      <a:prstDash val="solid"/>
                    </a:lnL>
                    <a:lnT w="9525">
                      <a:solidFill>
                        <a:srgbClr val="38C1CE"/>
                      </a:solidFill>
                      <a:prstDash val="solid"/>
                    </a:lnT>
                    <a:lnB w="9525">
                      <a:solidFill>
                        <a:srgbClr val="38C1CE"/>
                      </a:solidFill>
                      <a:prstDash val="solid"/>
                    </a:lnB>
                    <a:solidFill>
                      <a:srgbClr val="FCFCFC"/>
                    </a:solidFill>
                  </a:tcPr>
                </a:tc>
                <a:tc>
                  <a:txBody>
                    <a:bodyPr/>
                    <a:lstStyle/>
                    <a:p>
                      <a:pPr marR="3175" algn="ctr">
                        <a:lnSpc>
                          <a:spcPct val="100000"/>
                        </a:lnSpc>
                        <a:spcBef>
                          <a:spcPts val="415"/>
                        </a:spcBef>
                      </a:pPr>
                      <a:r>
                        <a:rPr sz="1600" spc="-10" dirty="0">
                          <a:solidFill>
                            <a:schemeClr val="tx1"/>
                          </a:solidFill>
                          <a:latin typeface="BIZ UDPゴシック" panose="020B0400000000000000" pitchFamily="50" charset="-128"/>
                          <a:ea typeface="BIZ UDPゴシック" panose="020B0400000000000000" pitchFamily="50" charset="-128"/>
                          <a:cs typeface="Arial"/>
                        </a:rPr>
                        <a:t>Kairos</a:t>
                      </a:r>
                      <a:endParaRPr sz="1600">
                        <a:solidFill>
                          <a:schemeClr val="tx1"/>
                        </a:solidFill>
                        <a:latin typeface="BIZ UDPゴシック" panose="020B0400000000000000" pitchFamily="50" charset="-128"/>
                        <a:ea typeface="BIZ UDPゴシック" panose="020B0400000000000000" pitchFamily="50" charset="-128"/>
                        <a:cs typeface="Arial"/>
                      </a:endParaRPr>
                    </a:p>
                  </a:txBody>
                  <a:tcPr marL="0" marR="0" marT="70273" marB="0" anchor="ctr">
                    <a:lnT w="9525">
                      <a:solidFill>
                        <a:srgbClr val="38C1CE"/>
                      </a:solidFill>
                      <a:prstDash val="solid"/>
                    </a:lnT>
                    <a:lnB w="9525">
                      <a:solidFill>
                        <a:srgbClr val="38C1CE"/>
                      </a:solidFill>
                      <a:prstDash val="solid"/>
                    </a:lnB>
                    <a:solidFill>
                      <a:srgbClr val="FCFCFC"/>
                    </a:solidFill>
                  </a:tcPr>
                </a:tc>
                <a:tc>
                  <a:txBody>
                    <a:bodyPr/>
                    <a:lstStyle/>
                    <a:p>
                      <a:pPr marL="6985" algn="ctr">
                        <a:lnSpc>
                          <a:spcPct val="100000"/>
                        </a:lnSpc>
                        <a:spcBef>
                          <a:spcPts val="425"/>
                        </a:spcBef>
                      </a:pPr>
                      <a:r>
                        <a:rPr sz="1600" spc="-15" dirty="0">
                          <a:solidFill>
                            <a:schemeClr val="tx1"/>
                          </a:solidFill>
                          <a:latin typeface="BIZ UDPゴシック" panose="020B0400000000000000" pitchFamily="50" charset="-128"/>
                          <a:ea typeface="BIZ UDPゴシック" panose="020B0400000000000000" pitchFamily="50" charset="-128"/>
                          <a:cs typeface="ＭＳ Ｐゴシック"/>
                        </a:rPr>
                        <a:t>米国 テネシー州</a:t>
                      </a:r>
                      <a:endParaRPr sz="1600">
                        <a:solidFill>
                          <a:schemeClr val="tx1"/>
                        </a:solidFill>
                        <a:latin typeface="BIZ UDPゴシック" panose="020B0400000000000000" pitchFamily="50" charset="-128"/>
                        <a:ea typeface="BIZ UDPゴシック" panose="020B0400000000000000" pitchFamily="50" charset="-128"/>
                        <a:cs typeface="ＭＳ Ｐゴシック"/>
                      </a:endParaRPr>
                    </a:p>
                  </a:txBody>
                  <a:tcPr marL="0" marR="0" marT="71967" marB="0" anchor="ctr">
                    <a:lnT w="9525">
                      <a:solidFill>
                        <a:srgbClr val="38C1CE"/>
                      </a:solidFill>
                      <a:prstDash val="solid"/>
                    </a:lnT>
                    <a:lnB w="9525">
                      <a:solidFill>
                        <a:srgbClr val="38C1CE"/>
                      </a:solidFill>
                      <a:prstDash val="solid"/>
                    </a:lnB>
                    <a:solidFill>
                      <a:srgbClr val="FCFCFC"/>
                    </a:solidFill>
                  </a:tcPr>
                </a:tc>
                <a:tc>
                  <a:txBody>
                    <a:bodyPr/>
                    <a:lstStyle/>
                    <a:p>
                      <a:pPr marL="160020" algn="ctr">
                        <a:lnSpc>
                          <a:spcPct val="100000"/>
                        </a:lnSpc>
                        <a:spcBef>
                          <a:spcPts val="415"/>
                        </a:spcBef>
                      </a:pPr>
                      <a:r>
                        <a:rPr sz="1600" dirty="0">
                          <a:solidFill>
                            <a:schemeClr val="tx1"/>
                          </a:solidFill>
                          <a:latin typeface="BIZ UDPゴシック" panose="020B0400000000000000" pitchFamily="50" charset="-128"/>
                          <a:ea typeface="BIZ UDPゴシック" panose="020B0400000000000000" pitchFamily="50" charset="-128"/>
                          <a:cs typeface="Arial"/>
                        </a:rPr>
                        <a:t>35</a:t>
                      </a:r>
                      <a:r>
                        <a:rPr sz="1600" spc="-5" dirty="0">
                          <a:solidFill>
                            <a:schemeClr val="tx1"/>
                          </a:solidFill>
                          <a:latin typeface="BIZ UDPゴシック" panose="020B0400000000000000" pitchFamily="50" charset="-128"/>
                          <a:ea typeface="BIZ UDPゴシック" panose="020B0400000000000000" pitchFamily="50" charset="-128"/>
                          <a:cs typeface="Arial"/>
                        </a:rPr>
                        <a:t> </a:t>
                      </a:r>
                      <a:r>
                        <a:rPr sz="1600" spc="-20" dirty="0">
                          <a:solidFill>
                            <a:schemeClr val="tx1"/>
                          </a:solidFill>
                          <a:latin typeface="BIZ UDPゴシック" panose="020B0400000000000000" pitchFamily="50" charset="-128"/>
                          <a:ea typeface="BIZ UDPゴシック" panose="020B0400000000000000" pitchFamily="50" charset="-128"/>
                          <a:cs typeface="Arial"/>
                        </a:rPr>
                        <a:t>MWth</a:t>
                      </a:r>
                      <a:endParaRPr sz="1600">
                        <a:solidFill>
                          <a:schemeClr val="tx1"/>
                        </a:solidFill>
                        <a:latin typeface="BIZ UDPゴシック" panose="020B0400000000000000" pitchFamily="50" charset="-128"/>
                        <a:ea typeface="BIZ UDPゴシック" panose="020B0400000000000000" pitchFamily="50" charset="-128"/>
                        <a:cs typeface="Arial"/>
                      </a:endParaRPr>
                    </a:p>
                  </a:txBody>
                  <a:tcPr marL="0" marR="0" marT="70273" marB="0" anchor="ctr">
                    <a:lnT w="9525">
                      <a:solidFill>
                        <a:srgbClr val="38C1CE"/>
                      </a:solidFill>
                      <a:prstDash val="solid"/>
                    </a:lnT>
                    <a:lnB w="9525">
                      <a:solidFill>
                        <a:srgbClr val="38C1CE"/>
                      </a:solidFill>
                      <a:prstDash val="solid"/>
                    </a:lnB>
                    <a:solidFill>
                      <a:srgbClr val="FCFCFC"/>
                    </a:solidFill>
                  </a:tcPr>
                </a:tc>
                <a:tc>
                  <a:txBody>
                    <a:bodyPr/>
                    <a:lstStyle/>
                    <a:p>
                      <a:pPr marL="714375" algn="l">
                        <a:lnSpc>
                          <a:spcPts val="1320"/>
                        </a:lnSpc>
                        <a:spcBef>
                          <a:spcPts val="425"/>
                        </a:spcBef>
                      </a:pPr>
                      <a:r>
                        <a:rPr lang="ja-JP" altLang="en-US" sz="1600" dirty="0">
                          <a:solidFill>
                            <a:schemeClr val="tx1"/>
                          </a:solidFill>
                          <a:latin typeface="BIZ UDPゴシック" panose="020B0400000000000000" pitchFamily="50" charset="-128"/>
                          <a:ea typeface="BIZ UDPゴシック" panose="020B0400000000000000" pitchFamily="50" charset="-128"/>
                          <a:cs typeface="Arial"/>
                        </a:rPr>
                        <a:t>　　</a:t>
                      </a:r>
                      <a:r>
                        <a:rPr sz="1600" dirty="0">
                          <a:solidFill>
                            <a:schemeClr val="tx1"/>
                          </a:solidFill>
                          <a:latin typeface="BIZ UDPゴシック" panose="020B0400000000000000" pitchFamily="50" charset="-128"/>
                          <a:ea typeface="BIZ UDPゴシック" panose="020B0400000000000000" pitchFamily="50" charset="-128"/>
                          <a:cs typeface="Arial"/>
                        </a:rPr>
                        <a:t>2026</a:t>
                      </a:r>
                      <a:r>
                        <a:rPr sz="1600" spc="-50" dirty="0">
                          <a:solidFill>
                            <a:schemeClr val="tx1"/>
                          </a:solidFill>
                          <a:latin typeface="BIZ UDPゴシック" panose="020B0400000000000000" pitchFamily="50" charset="-128"/>
                          <a:ea typeface="BIZ UDPゴシック" panose="020B0400000000000000" pitchFamily="50" charset="-128"/>
                          <a:cs typeface="ＭＳ Ｐゴシック"/>
                        </a:rPr>
                        <a:t>年</a:t>
                      </a:r>
                      <a:endParaRPr sz="900" dirty="0">
                        <a:solidFill>
                          <a:schemeClr val="tx1"/>
                        </a:solidFill>
                        <a:latin typeface="BIZ UDPゴシック" panose="020B0400000000000000" pitchFamily="50" charset="-128"/>
                        <a:ea typeface="BIZ UDPゴシック" panose="020B0400000000000000" pitchFamily="50" charset="-128"/>
                        <a:cs typeface="Arial"/>
                      </a:endParaRPr>
                    </a:p>
                  </a:txBody>
                  <a:tcPr marL="0" marR="0" marT="71967" marB="0" anchor="ctr">
                    <a:lnR w="9525">
                      <a:solidFill>
                        <a:srgbClr val="38C1CE"/>
                      </a:solidFill>
                      <a:prstDash val="solid"/>
                    </a:lnR>
                    <a:lnT w="9525">
                      <a:solidFill>
                        <a:srgbClr val="38C1CE"/>
                      </a:solidFill>
                      <a:prstDash val="solid"/>
                    </a:lnT>
                    <a:lnB w="9525">
                      <a:solidFill>
                        <a:srgbClr val="38C1CE"/>
                      </a:solidFill>
                      <a:prstDash val="solid"/>
                    </a:lnB>
                  </a:tcPr>
                </a:tc>
                <a:extLst>
                  <a:ext uri="{0D108BD9-81ED-4DB2-BD59-A6C34878D82A}">
                    <a16:rowId xmlns:a16="http://schemas.microsoft.com/office/drawing/2014/main" val="10012"/>
                  </a:ext>
                </a:extLst>
              </a:tr>
            </a:tbl>
          </a:graphicData>
        </a:graphic>
      </p:graphicFrame>
      <p:sp>
        <p:nvSpPr>
          <p:cNvPr id="12" name="テキスト ボックス 11">
            <a:extLst>
              <a:ext uri="{FF2B5EF4-FFF2-40B4-BE49-F238E27FC236}">
                <a16:creationId xmlns:a16="http://schemas.microsoft.com/office/drawing/2014/main" id="{DD9C9BA0-3D23-ADAF-0509-9335034A9013}"/>
              </a:ext>
            </a:extLst>
          </p:cNvPr>
          <p:cNvSpPr txBox="1"/>
          <p:nvPr/>
        </p:nvSpPr>
        <p:spPr>
          <a:xfrm>
            <a:off x="0" y="0"/>
            <a:ext cx="12192000" cy="523220"/>
          </a:xfrm>
          <a:prstGeom prst="rect">
            <a:avLst/>
          </a:prstGeom>
          <a:solidFill>
            <a:srgbClr val="052F61"/>
          </a:solidFill>
        </p:spPr>
        <p:txBody>
          <a:bodyPr wrap="square" rtlCol="0">
            <a:spAutoFit/>
          </a:bodyPr>
          <a:lstStyle/>
          <a:p>
            <a:pPr algn="ctr"/>
            <a:r>
              <a:rPr kumimoji="1" lang="ja-JP" altLang="en-US" sz="2800" b="1" dirty="0">
                <a:solidFill>
                  <a:schemeClr val="bg1"/>
                </a:solidFill>
                <a:latin typeface="Meiryo UI" panose="020B0604030504040204" pitchFamily="50" charset="-128"/>
                <a:ea typeface="Meiryo UI" panose="020B0604030504040204" pitchFamily="50" charset="-128"/>
              </a:rPr>
              <a:t>米国の小型炉／試験炉プロジェクト</a:t>
            </a:r>
          </a:p>
        </p:txBody>
      </p:sp>
      <p:sp>
        <p:nvSpPr>
          <p:cNvPr id="13" name="object 7">
            <a:extLst>
              <a:ext uri="{FF2B5EF4-FFF2-40B4-BE49-F238E27FC236}">
                <a16:creationId xmlns:a16="http://schemas.microsoft.com/office/drawing/2014/main" id="{9D6AAF1C-5F2A-3C13-92A3-AD6DE908B780}"/>
              </a:ext>
            </a:extLst>
          </p:cNvPr>
          <p:cNvSpPr txBox="1"/>
          <p:nvPr/>
        </p:nvSpPr>
        <p:spPr>
          <a:xfrm>
            <a:off x="5126555" y="6544584"/>
            <a:ext cx="1912620" cy="202556"/>
          </a:xfrm>
          <a:prstGeom prst="rect">
            <a:avLst/>
          </a:prstGeom>
          <a:solidFill>
            <a:srgbClr val="FFFFFF"/>
          </a:solidFill>
        </p:spPr>
        <p:txBody>
          <a:bodyPr vert="horz" wrap="square" lIns="0" tIns="58420" rIns="0" bIns="0" rtlCol="0">
            <a:spAutoFit/>
          </a:bodyPr>
          <a:lstStyle/>
          <a:p>
            <a:pPr marL="121917">
              <a:spcBef>
                <a:spcPts val="460"/>
              </a:spcBef>
            </a:pPr>
            <a:r>
              <a:rPr sz="933" dirty="0">
                <a:solidFill>
                  <a:srgbClr val="001F5F"/>
                </a:solidFill>
                <a:latin typeface="Arial"/>
                <a:cs typeface="Arial"/>
              </a:rPr>
              <a:t>©2022</a:t>
            </a:r>
            <a:r>
              <a:rPr sz="933" spc="-40" dirty="0">
                <a:solidFill>
                  <a:srgbClr val="001F5F"/>
                </a:solidFill>
                <a:latin typeface="Arial"/>
                <a:cs typeface="Arial"/>
              </a:rPr>
              <a:t> </a:t>
            </a:r>
            <a:r>
              <a:rPr sz="933" dirty="0">
                <a:solidFill>
                  <a:srgbClr val="001F5F"/>
                </a:solidFill>
                <a:latin typeface="Arial"/>
                <a:cs typeface="Arial"/>
              </a:rPr>
              <a:t>Nuclear</a:t>
            </a:r>
            <a:r>
              <a:rPr sz="933" spc="-40" dirty="0">
                <a:solidFill>
                  <a:srgbClr val="001F5F"/>
                </a:solidFill>
                <a:latin typeface="Arial"/>
                <a:cs typeface="Arial"/>
              </a:rPr>
              <a:t> </a:t>
            </a:r>
            <a:r>
              <a:rPr sz="933" dirty="0">
                <a:solidFill>
                  <a:srgbClr val="001F5F"/>
                </a:solidFill>
                <a:latin typeface="Arial"/>
                <a:cs typeface="Arial"/>
              </a:rPr>
              <a:t>Energy</a:t>
            </a:r>
            <a:r>
              <a:rPr sz="933" spc="-33" dirty="0">
                <a:solidFill>
                  <a:srgbClr val="001F5F"/>
                </a:solidFill>
                <a:latin typeface="Arial"/>
                <a:cs typeface="Arial"/>
              </a:rPr>
              <a:t> </a:t>
            </a:r>
            <a:r>
              <a:rPr sz="933" spc="-13" dirty="0">
                <a:solidFill>
                  <a:srgbClr val="001F5F"/>
                </a:solidFill>
                <a:latin typeface="Arial"/>
                <a:cs typeface="Arial"/>
              </a:rPr>
              <a:t>Institute</a:t>
            </a:r>
            <a:endParaRPr sz="933" dirty="0">
              <a:latin typeface="Arial"/>
              <a:cs typeface="Aria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object 25"/>
          <p:cNvPicPr/>
          <p:nvPr/>
        </p:nvPicPr>
        <p:blipFill>
          <a:blip r:embed="rId2" cstate="print"/>
          <a:stretch>
            <a:fillRect/>
          </a:stretch>
        </p:blipFill>
        <p:spPr>
          <a:xfrm>
            <a:off x="1" y="77114"/>
            <a:ext cx="12191999" cy="6696456"/>
          </a:xfrm>
          <a:prstGeom prst="rect">
            <a:avLst/>
          </a:prstGeom>
        </p:spPr>
      </p:pic>
      <p:sp>
        <p:nvSpPr>
          <p:cNvPr id="26" name="object 26"/>
          <p:cNvSpPr txBox="1">
            <a:spLocks noGrp="1"/>
          </p:cNvSpPr>
          <p:nvPr>
            <p:ph type="title"/>
          </p:nvPr>
        </p:nvSpPr>
        <p:spPr>
          <a:xfrm>
            <a:off x="801052" y="357374"/>
            <a:ext cx="10515600" cy="617810"/>
          </a:xfrm>
          <a:prstGeom prst="rect">
            <a:avLst/>
          </a:prstGeom>
        </p:spPr>
        <p:txBody>
          <a:bodyPr vert="horz" wrap="square" lIns="0" tIns="246075" rIns="0" bIns="0" rtlCol="0">
            <a:spAutoFit/>
          </a:bodyPr>
          <a:lstStyle/>
          <a:p>
            <a:pPr marL="206375" algn="ctr">
              <a:lnSpc>
                <a:spcPct val="100000"/>
              </a:lnSpc>
              <a:spcBef>
                <a:spcPts val="95"/>
              </a:spcBef>
            </a:pPr>
            <a:r>
              <a:rPr lang="en-US" sz="2400" dirty="0"/>
              <a:t>Accelerating</a:t>
            </a:r>
            <a:r>
              <a:rPr lang="en-US" sz="2400" spc="-120" dirty="0"/>
              <a:t> </a:t>
            </a:r>
            <a:r>
              <a:rPr lang="en-US" sz="2400" dirty="0"/>
              <a:t>advanced</a:t>
            </a:r>
            <a:r>
              <a:rPr lang="en-US" sz="2400" spc="-114" dirty="0"/>
              <a:t> </a:t>
            </a:r>
            <a:r>
              <a:rPr lang="en-US" sz="2400" dirty="0"/>
              <a:t>reactor</a:t>
            </a:r>
            <a:r>
              <a:rPr lang="en-US" sz="2400" spc="-120" dirty="0"/>
              <a:t> </a:t>
            </a:r>
            <a:r>
              <a:rPr lang="en-US" sz="2400" dirty="0"/>
              <a:t>demonstration</a:t>
            </a:r>
            <a:r>
              <a:rPr lang="en-US" sz="2400" spc="-105" dirty="0"/>
              <a:t> </a:t>
            </a:r>
            <a:r>
              <a:rPr lang="en-US" sz="2400" dirty="0"/>
              <a:t>&amp;</a:t>
            </a:r>
            <a:r>
              <a:rPr lang="en-US" sz="2400" spc="-125" dirty="0"/>
              <a:t> </a:t>
            </a:r>
            <a:r>
              <a:rPr lang="en-US" sz="2400" spc="-10" dirty="0"/>
              <a:t>deployment</a:t>
            </a:r>
          </a:p>
        </p:txBody>
      </p:sp>
      <p:sp>
        <p:nvSpPr>
          <p:cNvPr id="29" name="object 29"/>
          <p:cNvSpPr txBox="1"/>
          <p:nvPr/>
        </p:nvSpPr>
        <p:spPr>
          <a:xfrm>
            <a:off x="5936615" y="6684670"/>
            <a:ext cx="244475" cy="177800"/>
          </a:xfrm>
          <a:prstGeom prst="rect">
            <a:avLst/>
          </a:prstGeom>
        </p:spPr>
        <p:txBody>
          <a:bodyPr vert="horz" wrap="square" lIns="0" tIns="0" rIns="0" bIns="0" rtlCol="0">
            <a:spAutoFit/>
          </a:bodyPr>
          <a:lstStyle/>
          <a:p>
            <a:pPr marL="38100">
              <a:lnSpc>
                <a:spcPts val="1240"/>
              </a:lnSpc>
            </a:pPr>
            <a:fld id="{81D60167-4931-47E6-BA6A-407CBD079E47}" type="slidenum">
              <a:rPr sz="1200" spc="-25" dirty="0">
                <a:solidFill>
                  <a:srgbClr val="FFFFFF"/>
                </a:solidFill>
                <a:latin typeface="Calibri"/>
                <a:cs typeface="Calibri"/>
              </a:rPr>
              <a:t>35</a:t>
            </a:fld>
            <a:endParaRPr sz="1200">
              <a:latin typeface="Calibri"/>
              <a:cs typeface="Calibri"/>
            </a:endParaRPr>
          </a:p>
        </p:txBody>
      </p:sp>
      <p:sp>
        <p:nvSpPr>
          <p:cNvPr id="30" name="テキスト ボックス 29">
            <a:extLst>
              <a:ext uri="{FF2B5EF4-FFF2-40B4-BE49-F238E27FC236}">
                <a16:creationId xmlns:a16="http://schemas.microsoft.com/office/drawing/2014/main" id="{24DED468-FEBA-A20E-9B72-3D32F556AEC3}"/>
              </a:ext>
            </a:extLst>
          </p:cNvPr>
          <p:cNvSpPr txBox="1"/>
          <p:nvPr/>
        </p:nvSpPr>
        <p:spPr>
          <a:xfrm>
            <a:off x="0" y="0"/>
            <a:ext cx="12192000" cy="523220"/>
          </a:xfrm>
          <a:prstGeom prst="rect">
            <a:avLst/>
          </a:prstGeom>
          <a:solidFill>
            <a:srgbClr val="052F61"/>
          </a:solidFill>
        </p:spPr>
        <p:txBody>
          <a:bodyPr wrap="square" rtlCol="0">
            <a:spAutoFit/>
          </a:bodyPr>
          <a:lstStyle/>
          <a:p>
            <a:pPr algn="ctr"/>
            <a:r>
              <a:rPr kumimoji="1" lang="ja-JP" altLang="en-US" sz="2800" b="1" dirty="0">
                <a:solidFill>
                  <a:schemeClr val="bg1"/>
                </a:solidFill>
                <a:latin typeface="Meiryo UI" panose="020B0604030504040204" pitchFamily="50" charset="-128"/>
                <a:ea typeface="Meiryo UI" panose="020B0604030504040204" pitchFamily="50" charset="-128"/>
              </a:rPr>
              <a:t>続々稼働へ</a:t>
            </a:r>
            <a:endParaRPr kumimoji="1" lang="en-US" altLang="ja-JP" sz="2800" b="1" dirty="0">
              <a:solidFill>
                <a:schemeClr val="bg1"/>
              </a:solidFill>
              <a:latin typeface="Meiryo UI" panose="020B0604030504040204" pitchFamily="50" charset="-128"/>
              <a:ea typeface="Meiryo UI" panose="020B0604030504040204" pitchFamily="50" charset="-128"/>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テキスト ボックス 7"/>
          <p:cNvSpPr txBox="1"/>
          <p:nvPr/>
        </p:nvSpPr>
        <p:spPr>
          <a:xfrm>
            <a:off x="3281948" y="210382"/>
            <a:ext cx="5692366" cy="6432530"/>
          </a:xfrm>
          <a:prstGeom prst="rect">
            <a:avLst/>
          </a:prstGeom>
          <a:noFill/>
        </p:spPr>
        <p:txBody>
          <a:bodyPr wrap="square" rtlCol="0" anchor="ctr">
            <a:spAutoFit/>
          </a:bodyPr>
          <a:lstStyle/>
          <a:p>
            <a:pPr algn="ctr"/>
            <a:r>
              <a:rPr kumimoji="1" lang="ja-JP" altLang="en-US" sz="41200" b="1" dirty="0">
                <a:solidFill>
                  <a:schemeClr val="accent4">
                    <a:lumMod val="75000"/>
                  </a:schemeClr>
                </a:solidFill>
                <a:latin typeface="Meiryo UI" panose="020B0604030504040204" pitchFamily="50" charset="-128"/>
                <a:ea typeface="Meiryo UI" panose="020B0604030504040204" pitchFamily="50" charset="-128"/>
              </a:rPr>
              <a:t>２</a:t>
            </a:r>
          </a:p>
        </p:txBody>
      </p:sp>
      <p:sp>
        <p:nvSpPr>
          <p:cNvPr id="3" name="テキスト ボックス 2"/>
          <p:cNvSpPr txBox="1"/>
          <p:nvPr/>
        </p:nvSpPr>
        <p:spPr>
          <a:xfrm>
            <a:off x="1424988" y="2767280"/>
            <a:ext cx="9378099" cy="1569660"/>
          </a:xfrm>
          <a:prstGeom prst="rect">
            <a:avLst/>
          </a:prstGeom>
          <a:noFill/>
        </p:spPr>
        <p:txBody>
          <a:bodyPr wrap="square" rtlCol="0">
            <a:spAutoFit/>
          </a:bodyPr>
          <a:lstStyle/>
          <a:p>
            <a:pPr algn="ctr"/>
            <a:r>
              <a:rPr kumimoji="1" lang="ja-JP" altLang="en-US" sz="9600" dirty="0">
                <a:latin typeface="Yet R" panose="02030504000101010101" pitchFamily="18" charset="-127"/>
                <a:ea typeface="Yet R" panose="02030504000101010101" pitchFamily="18" charset="-127"/>
              </a:rPr>
              <a:t>核廃棄物</a:t>
            </a:r>
            <a:endParaRPr kumimoji="1" lang="en-US" altLang="ja-JP" sz="4000" dirty="0">
              <a:latin typeface="Yet R" panose="02030504000101010101" pitchFamily="18" charset="-127"/>
              <a:ea typeface="Yet R" panose="02030504000101010101" pitchFamily="18" charset="-127"/>
            </a:endParaRPr>
          </a:p>
        </p:txBody>
      </p:sp>
    </p:spTree>
    <p:extLst>
      <p:ext uri="{BB962C8B-B14F-4D97-AF65-F5344CB8AC3E}">
        <p14:creationId xmlns:p14="http://schemas.microsoft.com/office/powerpoint/2010/main" val="248865423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6"/>
          <p:cNvSpPr txBox="1"/>
          <p:nvPr/>
        </p:nvSpPr>
        <p:spPr>
          <a:xfrm>
            <a:off x="9869551" y="464057"/>
            <a:ext cx="548640" cy="136576"/>
          </a:xfrm>
          <a:prstGeom prst="rect">
            <a:avLst/>
          </a:prstGeom>
        </p:spPr>
        <p:txBody>
          <a:bodyPr vert="horz" wrap="square" lIns="0" tIns="13335" rIns="0" bIns="0" rtlCol="0">
            <a:spAutoFit/>
          </a:bodyPr>
          <a:lstStyle/>
          <a:p>
            <a:pPr marL="12700">
              <a:spcBef>
                <a:spcPts val="105"/>
              </a:spcBef>
            </a:pPr>
            <a:r>
              <a:rPr sz="800" b="1" spc="-25" dirty="0">
                <a:solidFill>
                  <a:srgbClr val="FFFFFF"/>
                </a:solidFill>
                <a:latin typeface="Ebrima"/>
                <a:cs typeface="Ebrima"/>
              </a:rPr>
              <a:t>Tokyo</a:t>
            </a:r>
            <a:r>
              <a:rPr sz="800" b="1" spc="-15" dirty="0">
                <a:solidFill>
                  <a:srgbClr val="FFFFFF"/>
                </a:solidFill>
                <a:latin typeface="Ebrima"/>
                <a:cs typeface="Ebrima"/>
              </a:rPr>
              <a:t> </a:t>
            </a:r>
            <a:r>
              <a:rPr sz="800" b="1" spc="-20" dirty="0">
                <a:solidFill>
                  <a:srgbClr val="FFFFFF"/>
                </a:solidFill>
                <a:latin typeface="Ebrima"/>
                <a:cs typeface="Ebrima"/>
              </a:rPr>
              <a:t>Tech</a:t>
            </a:r>
            <a:endParaRPr sz="800">
              <a:latin typeface="Ebrima"/>
              <a:cs typeface="Ebrima"/>
            </a:endParaRPr>
          </a:p>
        </p:txBody>
      </p:sp>
      <p:sp>
        <p:nvSpPr>
          <p:cNvPr id="10" name="object 10"/>
          <p:cNvSpPr txBox="1"/>
          <p:nvPr/>
        </p:nvSpPr>
        <p:spPr>
          <a:xfrm>
            <a:off x="7512559" y="2706752"/>
            <a:ext cx="789305" cy="330835"/>
          </a:xfrm>
          <a:prstGeom prst="rect">
            <a:avLst/>
          </a:prstGeom>
        </p:spPr>
        <p:txBody>
          <a:bodyPr vert="horz" wrap="square" lIns="0" tIns="13335" rIns="0" bIns="0" rtlCol="0">
            <a:spAutoFit/>
          </a:bodyPr>
          <a:lstStyle/>
          <a:p>
            <a:pPr marL="12700">
              <a:spcBef>
                <a:spcPts val="105"/>
              </a:spcBef>
            </a:pPr>
            <a:r>
              <a:rPr sz="2000" spc="-20" dirty="0">
                <a:latin typeface="ＭＳ Ｐゴシック"/>
                <a:cs typeface="ＭＳ Ｐゴシック"/>
              </a:rPr>
              <a:t>廃棄物</a:t>
            </a:r>
            <a:endParaRPr sz="2000">
              <a:latin typeface="ＭＳ Ｐゴシック"/>
              <a:cs typeface="ＭＳ Ｐゴシック"/>
            </a:endParaRPr>
          </a:p>
        </p:txBody>
      </p:sp>
      <p:sp>
        <p:nvSpPr>
          <p:cNvPr id="11" name="object 11"/>
          <p:cNvSpPr txBox="1"/>
          <p:nvPr/>
        </p:nvSpPr>
        <p:spPr>
          <a:xfrm>
            <a:off x="5832729" y="2838705"/>
            <a:ext cx="788035" cy="330835"/>
          </a:xfrm>
          <a:prstGeom prst="rect">
            <a:avLst/>
          </a:prstGeom>
        </p:spPr>
        <p:txBody>
          <a:bodyPr vert="horz" wrap="square" lIns="0" tIns="13335" rIns="0" bIns="0" rtlCol="0">
            <a:spAutoFit/>
          </a:bodyPr>
          <a:lstStyle/>
          <a:p>
            <a:pPr marL="12700">
              <a:spcBef>
                <a:spcPts val="105"/>
              </a:spcBef>
            </a:pPr>
            <a:r>
              <a:rPr sz="2000" spc="-10" dirty="0">
                <a:latin typeface="ＭＳ Ｐゴシック"/>
                <a:cs typeface="ＭＳ Ｐゴシック"/>
              </a:rPr>
              <a:t>Pu/MA</a:t>
            </a:r>
            <a:endParaRPr sz="2000">
              <a:latin typeface="ＭＳ Ｐゴシック"/>
              <a:cs typeface="ＭＳ Ｐゴシック"/>
            </a:endParaRPr>
          </a:p>
        </p:txBody>
      </p:sp>
      <p:pic>
        <p:nvPicPr>
          <p:cNvPr id="12" name="object 12"/>
          <p:cNvPicPr/>
          <p:nvPr/>
        </p:nvPicPr>
        <p:blipFill>
          <a:blip r:embed="rId2" cstate="print"/>
          <a:stretch>
            <a:fillRect/>
          </a:stretch>
        </p:blipFill>
        <p:spPr>
          <a:xfrm>
            <a:off x="6618733" y="1584960"/>
            <a:ext cx="813815" cy="1053084"/>
          </a:xfrm>
          <a:prstGeom prst="rect">
            <a:avLst/>
          </a:prstGeom>
        </p:spPr>
      </p:pic>
      <p:pic>
        <p:nvPicPr>
          <p:cNvPr id="13" name="object 13"/>
          <p:cNvPicPr/>
          <p:nvPr/>
        </p:nvPicPr>
        <p:blipFill>
          <a:blip r:embed="rId3" cstate="print"/>
          <a:stretch>
            <a:fillRect/>
          </a:stretch>
        </p:blipFill>
        <p:spPr>
          <a:xfrm>
            <a:off x="7857745" y="1373125"/>
            <a:ext cx="362711" cy="1324355"/>
          </a:xfrm>
          <a:prstGeom prst="rect">
            <a:avLst/>
          </a:prstGeom>
        </p:spPr>
      </p:pic>
      <p:pic>
        <p:nvPicPr>
          <p:cNvPr id="14" name="object 14"/>
          <p:cNvPicPr/>
          <p:nvPr/>
        </p:nvPicPr>
        <p:blipFill>
          <a:blip r:embed="rId4" cstate="print"/>
          <a:stretch>
            <a:fillRect/>
          </a:stretch>
        </p:blipFill>
        <p:spPr>
          <a:xfrm>
            <a:off x="5431536" y="1659636"/>
            <a:ext cx="719327" cy="947927"/>
          </a:xfrm>
          <a:prstGeom prst="rect">
            <a:avLst/>
          </a:prstGeom>
        </p:spPr>
      </p:pic>
      <p:pic>
        <p:nvPicPr>
          <p:cNvPr id="15" name="object 15"/>
          <p:cNvPicPr/>
          <p:nvPr/>
        </p:nvPicPr>
        <p:blipFill>
          <a:blip r:embed="rId5" cstate="print"/>
          <a:stretch>
            <a:fillRect/>
          </a:stretch>
        </p:blipFill>
        <p:spPr>
          <a:xfrm>
            <a:off x="8720328" y="1508760"/>
            <a:ext cx="659892" cy="1188720"/>
          </a:xfrm>
          <a:prstGeom prst="rect">
            <a:avLst/>
          </a:prstGeom>
        </p:spPr>
      </p:pic>
      <p:pic>
        <p:nvPicPr>
          <p:cNvPr id="16" name="object 16"/>
          <p:cNvPicPr/>
          <p:nvPr/>
        </p:nvPicPr>
        <p:blipFill>
          <a:blip r:embed="rId6" cstate="print"/>
          <a:stretch>
            <a:fillRect/>
          </a:stretch>
        </p:blipFill>
        <p:spPr>
          <a:xfrm>
            <a:off x="9837419" y="1603248"/>
            <a:ext cx="722376" cy="1036319"/>
          </a:xfrm>
          <a:prstGeom prst="rect">
            <a:avLst/>
          </a:prstGeom>
        </p:spPr>
      </p:pic>
      <p:sp>
        <p:nvSpPr>
          <p:cNvPr id="17" name="object 17"/>
          <p:cNvSpPr txBox="1"/>
          <p:nvPr/>
        </p:nvSpPr>
        <p:spPr>
          <a:xfrm>
            <a:off x="5377435" y="1250696"/>
            <a:ext cx="827405" cy="330835"/>
          </a:xfrm>
          <a:prstGeom prst="rect">
            <a:avLst/>
          </a:prstGeom>
        </p:spPr>
        <p:txBody>
          <a:bodyPr vert="horz" wrap="square" lIns="0" tIns="13335" rIns="0" bIns="0" rtlCol="0">
            <a:spAutoFit/>
          </a:bodyPr>
          <a:lstStyle/>
          <a:p>
            <a:pPr marL="12700">
              <a:spcBef>
                <a:spcPts val="105"/>
              </a:spcBef>
            </a:pPr>
            <a:r>
              <a:rPr sz="2000" spc="-10" dirty="0">
                <a:latin typeface="ＭＳ Ｐゴシック"/>
                <a:cs typeface="ＭＳ Ｐゴシック"/>
              </a:rPr>
              <a:t>SF</a:t>
            </a:r>
            <a:r>
              <a:rPr sz="2000" spc="-25" dirty="0">
                <a:latin typeface="ＭＳ Ｐゴシック"/>
                <a:cs typeface="ＭＳ Ｐゴシック"/>
              </a:rPr>
              <a:t>貯蔵</a:t>
            </a:r>
            <a:endParaRPr sz="2000">
              <a:latin typeface="ＭＳ Ｐゴシック"/>
              <a:cs typeface="ＭＳ Ｐゴシック"/>
            </a:endParaRPr>
          </a:p>
        </p:txBody>
      </p:sp>
      <p:sp>
        <p:nvSpPr>
          <p:cNvPr id="18" name="object 18"/>
          <p:cNvSpPr txBox="1"/>
          <p:nvPr/>
        </p:nvSpPr>
        <p:spPr>
          <a:xfrm>
            <a:off x="6542023" y="1231214"/>
            <a:ext cx="789940" cy="331470"/>
          </a:xfrm>
          <a:prstGeom prst="rect">
            <a:avLst/>
          </a:prstGeom>
        </p:spPr>
        <p:txBody>
          <a:bodyPr vert="horz" wrap="square" lIns="0" tIns="13335" rIns="0" bIns="0" rtlCol="0">
            <a:spAutoFit/>
          </a:bodyPr>
          <a:lstStyle/>
          <a:p>
            <a:pPr marL="12700">
              <a:spcBef>
                <a:spcPts val="105"/>
              </a:spcBef>
            </a:pPr>
            <a:r>
              <a:rPr sz="2000" spc="-20" dirty="0">
                <a:latin typeface="ＭＳ Ｐゴシック"/>
                <a:cs typeface="ＭＳ Ｐゴシック"/>
              </a:rPr>
              <a:t>再処理</a:t>
            </a:r>
            <a:endParaRPr sz="2000">
              <a:latin typeface="ＭＳ Ｐゴシック"/>
              <a:cs typeface="ＭＳ Ｐゴシック"/>
            </a:endParaRPr>
          </a:p>
        </p:txBody>
      </p:sp>
      <p:sp>
        <p:nvSpPr>
          <p:cNvPr id="19" name="object 19"/>
          <p:cNvSpPr txBox="1"/>
          <p:nvPr/>
        </p:nvSpPr>
        <p:spPr>
          <a:xfrm>
            <a:off x="8783573" y="1114171"/>
            <a:ext cx="534670" cy="330835"/>
          </a:xfrm>
          <a:prstGeom prst="rect">
            <a:avLst/>
          </a:prstGeom>
        </p:spPr>
        <p:txBody>
          <a:bodyPr vert="horz" wrap="square" lIns="0" tIns="13335" rIns="0" bIns="0" rtlCol="0">
            <a:spAutoFit/>
          </a:bodyPr>
          <a:lstStyle/>
          <a:p>
            <a:pPr marL="12700">
              <a:spcBef>
                <a:spcPts val="105"/>
              </a:spcBef>
            </a:pPr>
            <a:r>
              <a:rPr sz="2000" spc="-25" dirty="0">
                <a:latin typeface="ＭＳ Ｐゴシック"/>
                <a:cs typeface="ＭＳ Ｐゴシック"/>
              </a:rPr>
              <a:t>貯蔵</a:t>
            </a:r>
            <a:endParaRPr sz="2000">
              <a:latin typeface="ＭＳ Ｐゴシック"/>
              <a:cs typeface="ＭＳ Ｐゴシック"/>
            </a:endParaRPr>
          </a:p>
        </p:txBody>
      </p:sp>
      <p:sp>
        <p:nvSpPr>
          <p:cNvPr id="20" name="object 20"/>
          <p:cNvSpPr txBox="1"/>
          <p:nvPr/>
        </p:nvSpPr>
        <p:spPr>
          <a:xfrm>
            <a:off x="9853421" y="935813"/>
            <a:ext cx="534670" cy="636905"/>
          </a:xfrm>
          <a:prstGeom prst="rect">
            <a:avLst/>
          </a:prstGeom>
        </p:spPr>
        <p:txBody>
          <a:bodyPr vert="horz" wrap="square" lIns="0" tIns="13335" rIns="0" bIns="0" rtlCol="0">
            <a:spAutoFit/>
          </a:bodyPr>
          <a:lstStyle/>
          <a:p>
            <a:pPr marL="12700">
              <a:spcBef>
                <a:spcPts val="105"/>
              </a:spcBef>
            </a:pPr>
            <a:r>
              <a:rPr sz="2000" spc="-30" dirty="0">
                <a:latin typeface="ＭＳ Ｐゴシック"/>
                <a:cs typeface="ＭＳ Ｐゴシック"/>
              </a:rPr>
              <a:t>地層</a:t>
            </a:r>
            <a:endParaRPr sz="2000">
              <a:latin typeface="ＭＳ Ｐゴシック"/>
              <a:cs typeface="ＭＳ Ｐゴシック"/>
            </a:endParaRPr>
          </a:p>
          <a:p>
            <a:pPr marL="12700">
              <a:spcBef>
                <a:spcPts val="5"/>
              </a:spcBef>
            </a:pPr>
            <a:r>
              <a:rPr sz="2000" spc="-25" dirty="0">
                <a:latin typeface="ＭＳ Ｐゴシック"/>
                <a:cs typeface="ＭＳ Ｐゴシック"/>
              </a:rPr>
              <a:t>処分</a:t>
            </a:r>
            <a:endParaRPr sz="2000">
              <a:latin typeface="ＭＳ Ｐゴシック"/>
              <a:cs typeface="ＭＳ Ｐゴシック"/>
            </a:endParaRPr>
          </a:p>
        </p:txBody>
      </p:sp>
      <p:grpSp>
        <p:nvGrpSpPr>
          <p:cNvPr id="21" name="object 21"/>
          <p:cNvGrpSpPr/>
          <p:nvPr/>
        </p:nvGrpSpPr>
        <p:grpSpPr>
          <a:xfrm>
            <a:off x="6271005" y="1962658"/>
            <a:ext cx="185420" cy="358775"/>
            <a:chOff x="4747005" y="1962657"/>
            <a:chExt cx="185420" cy="358775"/>
          </a:xfrm>
        </p:grpSpPr>
        <p:sp>
          <p:nvSpPr>
            <p:cNvPr id="22" name="object 22"/>
            <p:cNvSpPr/>
            <p:nvPr/>
          </p:nvSpPr>
          <p:spPr>
            <a:xfrm>
              <a:off x="4753355" y="1969007"/>
              <a:ext cx="172720" cy="346075"/>
            </a:xfrm>
            <a:custGeom>
              <a:avLst/>
              <a:gdLst/>
              <a:ahLst/>
              <a:cxnLst/>
              <a:rect l="l" t="t" r="r" b="b"/>
              <a:pathLst>
                <a:path w="172720" h="346075">
                  <a:moveTo>
                    <a:pt x="86106" y="0"/>
                  </a:moveTo>
                  <a:lnTo>
                    <a:pt x="86106" y="86487"/>
                  </a:lnTo>
                  <a:lnTo>
                    <a:pt x="0" y="86487"/>
                  </a:lnTo>
                  <a:lnTo>
                    <a:pt x="0" y="259461"/>
                  </a:lnTo>
                  <a:lnTo>
                    <a:pt x="86106" y="259461"/>
                  </a:lnTo>
                  <a:lnTo>
                    <a:pt x="86106" y="345947"/>
                  </a:lnTo>
                  <a:lnTo>
                    <a:pt x="172212" y="172974"/>
                  </a:lnTo>
                  <a:lnTo>
                    <a:pt x="86106" y="0"/>
                  </a:lnTo>
                  <a:close/>
                </a:path>
              </a:pathLst>
            </a:custGeom>
            <a:solidFill>
              <a:srgbClr val="5B9BD4"/>
            </a:solidFill>
          </p:spPr>
          <p:txBody>
            <a:bodyPr wrap="square" lIns="0" tIns="0" rIns="0" bIns="0" rtlCol="0"/>
            <a:lstStyle/>
            <a:p>
              <a:endParaRPr/>
            </a:p>
          </p:txBody>
        </p:sp>
        <p:sp>
          <p:nvSpPr>
            <p:cNvPr id="23" name="object 23"/>
            <p:cNvSpPr/>
            <p:nvPr/>
          </p:nvSpPr>
          <p:spPr>
            <a:xfrm>
              <a:off x="4753355" y="1969007"/>
              <a:ext cx="172720" cy="346075"/>
            </a:xfrm>
            <a:custGeom>
              <a:avLst/>
              <a:gdLst/>
              <a:ahLst/>
              <a:cxnLst/>
              <a:rect l="l" t="t" r="r" b="b"/>
              <a:pathLst>
                <a:path w="172720" h="346075">
                  <a:moveTo>
                    <a:pt x="0" y="86487"/>
                  </a:moveTo>
                  <a:lnTo>
                    <a:pt x="86106" y="86487"/>
                  </a:lnTo>
                  <a:lnTo>
                    <a:pt x="86106" y="0"/>
                  </a:lnTo>
                  <a:lnTo>
                    <a:pt x="172212" y="172974"/>
                  </a:lnTo>
                  <a:lnTo>
                    <a:pt x="86106" y="345947"/>
                  </a:lnTo>
                  <a:lnTo>
                    <a:pt x="86106" y="259461"/>
                  </a:lnTo>
                  <a:lnTo>
                    <a:pt x="0" y="259461"/>
                  </a:lnTo>
                  <a:lnTo>
                    <a:pt x="0" y="86487"/>
                  </a:lnTo>
                  <a:close/>
                </a:path>
              </a:pathLst>
            </a:custGeom>
            <a:ln w="12699">
              <a:solidFill>
                <a:srgbClr val="41709C"/>
              </a:solidFill>
            </a:ln>
          </p:spPr>
          <p:txBody>
            <a:bodyPr wrap="square" lIns="0" tIns="0" rIns="0" bIns="0" rtlCol="0"/>
            <a:lstStyle/>
            <a:p>
              <a:endParaRPr/>
            </a:p>
          </p:txBody>
        </p:sp>
      </p:grpSp>
      <p:grpSp>
        <p:nvGrpSpPr>
          <p:cNvPr id="24" name="object 24"/>
          <p:cNvGrpSpPr/>
          <p:nvPr/>
        </p:nvGrpSpPr>
        <p:grpSpPr>
          <a:xfrm>
            <a:off x="7520685" y="1962658"/>
            <a:ext cx="185420" cy="358775"/>
            <a:chOff x="5996685" y="1962657"/>
            <a:chExt cx="185420" cy="358775"/>
          </a:xfrm>
        </p:grpSpPr>
        <p:sp>
          <p:nvSpPr>
            <p:cNvPr id="25" name="object 25"/>
            <p:cNvSpPr/>
            <p:nvPr/>
          </p:nvSpPr>
          <p:spPr>
            <a:xfrm>
              <a:off x="6003035" y="1969007"/>
              <a:ext cx="172720" cy="346075"/>
            </a:xfrm>
            <a:custGeom>
              <a:avLst/>
              <a:gdLst/>
              <a:ahLst/>
              <a:cxnLst/>
              <a:rect l="l" t="t" r="r" b="b"/>
              <a:pathLst>
                <a:path w="172720" h="346075">
                  <a:moveTo>
                    <a:pt x="86105" y="0"/>
                  </a:moveTo>
                  <a:lnTo>
                    <a:pt x="86105" y="86487"/>
                  </a:lnTo>
                  <a:lnTo>
                    <a:pt x="0" y="86487"/>
                  </a:lnTo>
                  <a:lnTo>
                    <a:pt x="0" y="259461"/>
                  </a:lnTo>
                  <a:lnTo>
                    <a:pt x="86105" y="259461"/>
                  </a:lnTo>
                  <a:lnTo>
                    <a:pt x="86105" y="345947"/>
                  </a:lnTo>
                  <a:lnTo>
                    <a:pt x="172212" y="172974"/>
                  </a:lnTo>
                  <a:lnTo>
                    <a:pt x="86105" y="0"/>
                  </a:lnTo>
                  <a:close/>
                </a:path>
              </a:pathLst>
            </a:custGeom>
            <a:solidFill>
              <a:srgbClr val="5B9BD4"/>
            </a:solidFill>
          </p:spPr>
          <p:txBody>
            <a:bodyPr wrap="square" lIns="0" tIns="0" rIns="0" bIns="0" rtlCol="0"/>
            <a:lstStyle/>
            <a:p>
              <a:endParaRPr/>
            </a:p>
          </p:txBody>
        </p:sp>
        <p:sp>
          <p:nvSpPr>
            <p:cNvPr id="26" name="object 26"/>
            <p:cNvSpPr/>
            <p:nvPr/>
          </p:nvSpPr>
          <p:spPr>
            <a:xfrm>
              <a:off x="6003035" y="1969007"/>
              <a:ext cx="172720" cy="346075"/>
            </a:xfrm>
            <a:custGeom>
              <a:avLst/>
              <a:gdLst/>
              <a:ahLst/>
              <a:cxnLst/>
              <a:rect l="l" t="t" r="r" b="b"/>
              <a:pathLst>
                <a:path w="172720" h="346075">
                  <a:moveTo>
                    <a:pt x="0" y="86487"/>
                  </a:moveTo>
                  <a:lnTo>
                    <a:pt x="86105" y="86487"/>
                  </a:lnTo>
                  <a:lnTo>
                    <a:pt x="86105" y="0"/>
                  </a:lnTo>
                  <a:lnTo>
                    <a:pt x="172212" y="172974"/>
                  </a:lnTo>
                  <a:lnTo>
                    <a:pt x="86105" y="345947"/>
                  </a:lnTo>
                  <a:lnTo>
                    <a:pt x="86105" y="259461"/>
                  </a:lnTo>
                  <a:lnTo>
                    <a:pt x="0" y="259461"/>
                  </a:lnTo>
                  <a:lnTo>
                    <a:pt x="0" y="86487"/>
                  </a:lnTo>
                  <a:close/>
                </a:path>
              </a:pathLst>
            </a:custGeom>
            <a:ln w="12699">
              <a:solidFill>
                <a:srgbClr val="41709C"/>
              </a:solidFill>
            </a:ln>
          </p:spPr>
          <p:txBody>
            <a:bodyPr wrap="square" lIns="0" tIns="0" rIns="0" bIns="0" rtlCol="0"/>
            <a:lstStyle/>
            <a:p>
              <a:endParaRPr/>
            </a:p>
          </p:txBody>
        </p:sp>
      </p:grpSp>
      <p:grpSp>
        <p:nvGrpSpPr>
          <p:cNvPr id="27" name="object 27"/>
          <p:cNvGrpSpPr/>
          <p:nvPr/>
        </p:nvGrpSpPr>
        <p:grpSpPr>
          <a:xfrm>
            <a:off x="8383269" y="1962658"/>
            <a:ext cx="186690" cy="358775"/>
            <a:chOff x="6859269" y="1962657"/>
            <a:chExt cx="186690" cy="358775"/>
          </a:xfrm>
        </p:grpSpPr>
        <p:sp>
          <p:nvSpPr>
            <p:cNvPr id="28" name="object 28"/>
            <p:cNvSpPr/>
            <p:nvPr/>
          </p:nvSpPr>
          <p:spPr>
            <a:xfrm>
              <a:off x="6865619" y="1969007"/>
              <a:ext cx="173990" cy="346075"/>
            </a:xfrm>
            <a:custGeom>
              <a:avLst/>
              <a:gdLst/>
              <a:ahLst/>
              <a:cxnLst/>
              <a:rect l="l" t="t" r="r" b="b"/>
              <a:pathLst>
                <a:path w="173990" h="346075">
                  <a:moveTo>
                    <a:pt x="86868" y="0"/>
                  </a:moveTo>
                  <a:lnTo>
                    <a:pt x="86868" y="86487"/>
                  </a:lnTo>
                  <a:lnTo>
                    <a:pt x="0" y="86487"/>
                  </a:lnTo>
                  <a:lnTo>
                    <a:pt x="0" y="259461"/>
                  </a:lnTo>
                  <a:lnTo>
                    <a:pt x="86868" y="259461"/>
                  </a:lnTo>
                  <a:lnTo>
                    <a:pt x="86868" y="345947"/>
                  </a:lnTo>
                  <a:lnTo>
                    <a:pt x="173735" y="172974"/>
                  </a:lnTo>
                  <a:lnTo>
                    <a:pt x="86868" y="0"/>
                  </a:lnTo>
                  <a:close/>
                </a:path>
              </a:pathLst>
            </a:custGeom>
            <a:solidFill>
              <a:srgbClr val="5B9BD4"/>
            </a:solidFill>
          </p:spPr>
          <p:txBody>
            <a:bodyPr wrap="square" lIns="0" tIns="0" rIns="0" bIns="0" rtlCol="0"/>
            <a:lstStyle/>
            <a:p>
              <a:endParaRPr/>
            </a:p>
          </p:txBody>
        </p:sp>
        <p:sp>
          <p:nvSpPr>
            <p:cNvPr id="29" name="object 29"/>
            <p:cNvSpPr/>
            <p:nvPr/>
          </p:nvSpPr>
          <p:spPr>
            <a:xfrm>
              <a:off x="6865619" y="1969007"/>
              <a:ext cx="173990" cy="346075"/>
            </a:xfrm>
            <a:custGeom>
              <a:avLst/>
              <a:gdLst/>
              <a:ahLst/>
              <a:cxnLst/>
              <a:rect l="l" t="t" r="r" b="b"/>
              <a:pathLst>
                <a:path w="173990" h="346075">
                  <a:moveTo>
                    <a:pt x="0" y="86487"/>
                  </a:moveTo>
                  <a:lnTo>
                    <a:pt x="86868" y="86487"/>
                  </a:lnTo>
                  <a:lnTo>
                    <a:pt x="86868" y="0"/>
                  </a:lnTo>
                  <a:lnTo>
                    <a:pt x="173735" y="172974"/>
                  </a:lnTo>
                  <a:lnTo>
                    <a:pt x="86868" y="345947"/>
                  </a:lnTo>
                  <a:lnTo>
                    <a:pt x="86868" y="259461"/>
                  </a:lnTo>
                  <a:lnTo>
                    <a:pt x="0" y="259461"/>
                  </a:lnTo>
                  <a:lnTo>
                    <a:pt x="0" y="86487"/>
                  </a:lnTo>
                  <a:close/>
                </a:path>
              </a:pathLst>
            </a:custGeom>
            <a:ln w="12700">
              <a:solidFill>
                <a:srgbClr val="41709C"/>
              </a:solidFill>
            </a:ln>
          </p:spPr>
          <p:txBody>
            <a:bodyPr wrap="square" lIns="0" tIns="0" rIns="0" bIns="0" rtlCol="0"/>
            <a:lstStyle/>
            <a:p>
              <a:endParaRPr/>
            </a:p>
          </p:txBody>
        </p:sp>
      </p:grpSp>
      <p:grpSp>
        <p:nvGrpSpPr>
          <p:cNvPr id="30" name="object 30"/>
          <p:cNvGrpSpPr/>
          <p:nvPr/>
        </p:nvGrpSpPr>
        <p:grpSpPr>
          <a:xfrm>
            <a:off x="9497314" y="1962658"/>
            <a:ext cx="186690" cy="358775"/>
            <a:chOff x="7973314" y="1962657"/>
            <a:chExt cx="186690" cy="358775"/>
          </a:xfrm>
        </p:grpSpPr>
        <p:sp>
          <p:nvSpPr>
            <p:cNvPr id="31" name="object 31"/>
            <p:cNvSpPr/>
            <p:nvPr/>
          </p:nvSpPr>
          <p:spPr>
            <a:xfrm>
              <a:off x="7979664" y="1969007"/>
              <a:ext cx="173990" cy="346075"/>
            </a:xfrm>
            <a:custGeom>
              <a:avLst/>
              <a:gdLst/>
              <a:ahLst/>
              <a:cxnLst/>
              <a:rect l="l" t="t" r="r" b="b"/>
              <a:pathLst>
                <a:path w="173990" h="346075">
                  <a:moveTo>
                    <a:pt x="86867" y="0"/>
                  </a:moveTo>
                  <a:lnTo>
                    <a:pt x="86867" y="86487"/>
                  </a:lnTo>
                  <a:lnTo>
                    <a:pt x="0" y="86487"/>
                  </a:lnTo>
                  <a:lnTo>
                    <a:pt x="0" y="259461"/>
                  </a:lnTo>
                  <a:lnTo>
                    <a:pt x="86867" y="259461"/>
                  </a:lnTo>
                  <a:lnTo>
                    <a:pt x="86867" y="345947"/>
                  </a:lnTo>
                  <a:lnTo>
                    <a:pt x="173735" y="172974"/>
                  </a:lnTo>
                  <a:lnTo>
                    <a:pt x="86867" y="0"/>
                  </a:lnTo>
                  <a:close/>
                </a:path>
              </a:pathLst>
            </a:custGeom>
            <a:solidFill>
              <a:srgbClr val="5B9BD4"/>
            </a:solidFill>
          </p:spPr>
          <p:txBody>
            <a:bodyPr wrap="square" lIns="0" tIns="0" rIns="0" bIns="0" rtlCol="0"/>
            <a:lstStyle/>
            <a:p>
              <a:endParaRPr/>
            </a:p>
          </p:txBody>
        </p:sp>
        <p:sp>
          <p:nvSpPr>
            <p:cNvPr id="32" name="object 32"/>
            <p:cNvSpPr/>
            <p:nvPr/>
          </p:nvSpPr>
          <p:spPr>
            <a:xfrm>
              <a:off x="7979664" y="1969007"/>
              <a:ext cx="173990" cy="346075"/>
            </a:xfrm>
            <a:custGeom>
              <a:avLst/>
              <a:gdLst/>
              <a:ahLst/>
              <a:cxnLst/>
              <a:rect l="l" t="t" r="r" b="b"/>
              <a:pathLst>
                <a:path w="173990" h="346075">
                  <a:moveTo>
                    <a:pt x="0" y="86487"/>
                  </a:moveTo>
                  <a:lnTo>
                    <a:pt x="86867" y="86487"/>
                  </a:lnTo>
                  <a:lnTo>
                    <a:pt x="86867" y="0"/>
                  </a:lnTo>
                  <a:lnTo>
                    <a:pt x="173735" y="172974"/>
                  </a:lnTo>
                  <a:lnTo>
                    <a:pt x="86867" y="345947"/>
                  </a:lnTo>
                  <a:lnTo>
                    <a:pt x="86867" y="259461"/>
                  </a:lnTo>
                  <a:lnTo>
                    <a:pt x="0" y="259461"/>
                  </a:lnTo>
                  <a:lnTo>
                    <a:pt x="0" y="86487"/>
                  </a:lnTo>
                  <a:close/>
                </a:path>
              </a:pathLst>
            </a:custGeom>
            <a:ln w="12700">
              <a:solidFill>
                <a:srgbClr val="41709C"/>
              </a:solidFill>
            </a:ln>
          </p:spPr>
          <p:txBody>
            <a:bodyPr wrap="square" lIns="0" tIns="0" rIns="0" bIns="0" rtlCol="0"/>
            <a:lstStyle/>
            <a:p>
              <a:endParaRPr/>
            </a:p>
          </p:txBody>
        </p:sp>
      </p:grpSp>
      <p:grpSp>
        <p:nvGrpSpPr>
          <p:cNvPr id="33" name="object 33"/>
          <p:cNvGrpSpPr/>
          <p:nvPr/>
        </p:nvGrpSpPr>
        <p:grpSpPr>
          <a:xfrm>
            <a:off x="5112766" y="2858771"/>
            <a:ext cx="1911985" cy="511175"/>
            <a:chOff x="3588765" y="2858770"/>
            <a:chExt cx="1911985" cy="511175"/>
          </a:xfrm>
        </p:grpSpPr>
        <p:sp>
          <p:nvSpPr>
            <p:cNvPr id="34" name="object 34"/>
            <p:cNvSpPr/>
            <p:nvPr/>
          </p:nvSpPr>
          <p:spPr>
            <a:xfrm>
              <a:off x="3595115" y="2865120"/>
              <a:ext cx="1899285" cy="498475"/>
            </a:xfrm>
            <a:custGeom>
              <a:avLst/>
              <a:gdLst/>
              <a:ahLst/>
              <a:cxnLst/>
              <a:rect l="l" t="t" r="r" b="b"/>
              <a:pathLst>
                <a:path w="1899285" h="498475">
                  <a:moveTo>
                    <a:pt x="1898904" y="0"/>
                  </a:moveTo>
                  <a:lnTo>
                    <a:pt x="1796034" y="0"/>
                  </a:lnTo>
                  <a:lnTo>
                    <a:pt x="1796034" y="207137"/>
                  </a:lnTo>
                  <a:lnTo>
                    <a:pt x="1786983" y="251977"/>
                  </a:lnTo>
                  <a:lnTo>
                    <a:pt x="1762299" y="288591"/>
                  </a:lnTo>
                  <a:lnTo>
                    <a:pt x="1725685" y="313275"/>
                  </a:lnTo>
                  <a:lnTo>
                    <a:pt x="1680845" y="322325"/>
                  </a:lnTo>
                  <a:lnTo>
                    <a:pt x="124587" y="322325"/>
                  </a:lnTo>
                  <a:lnTo>
                    <a:pt x="124587" y="249174"/>
                  </a:lnTo>
                  <a:lnTo>
                    <a:pt x="0" y="373760"/>
                  </a:lnTo>
                  <a:lnTo>
                    <a:pt x="124587" y="498347"/>
                  </a:lnTo>
                  <a:lnTo>
                    <a:pt x="124587" y="425195"/>
                  </a:lnTo>
                  <a:lnTo>
                    <a:pt x="1680845" y="425195"/>
                  </a:lnTo>
                  <a:lnTo>
                    <a:pt x="1730833" y="419435"/>
                  </a:lnTo>
                  <a:lnTo>
                    <a:pt x="1776726" y="403026"/>
                  </a:lnTo>
                  <a:lnTo>
                    <a:pt x="1817215" y="377279"/>
                  </a:lnTo>
                  <a:lnTo>
                    <a:pt x="1850987" y="343507"/>
                  </a:lnTo>
                  <a:lnTo>
                    <a:pt x="1876734" y="303018"/>
                  </a:lnTo>
                  <a:lnTo>
                    <a:pt x="1893143" y="257125"/>
                  </a:lnTo>
                  <a:lnTo>
                    <a:pt x="1898904" y="207137"/>
                  </a:lnTo>
                  <a:lnTo>
                    <a:pt x="1898904" y="0"/>
                  </a:lnTo>
                  <a:close/>
                </a:path>
              </a:pathLst>
            </a:custGeom>
            <a:solidFill>
              <a:srgbClr val="5B9BD4"/>
            </a:solidFill>
          </p:spPr>
          <p:txBody>
            <a:bodyPr wrap="square" lIns="0" tIns="0" rIns="0" bIns="0" rtlCol="0"/>
            <a:lstStyle/>
            <a:p>
              <a:endParaRPr/>
            </a:p>
          </p:txBody>
        </p:sp>
        <p:sp>
          <p:nvSpPr>
            <p:cNvPr id="35" name="object 35"/>
            <p:cNvSpPr/>
            <p:nvPr/>
          </p:nvSpPr>
          <p:spPr>
            <a:xfrm>
              <a:off x="3595115" y="2865120"/>
              <a:ext cx="1899285" cy="498475"/>
            </a:xfrm>
            <a:custGeom>
              <a:avLst/>
              <a:gdLst/>
              <a:ahLst/>
              <a:cxnLst/>
              <a:rect l="l" t="t" r="r" b="b"/>
              <a:pathLst>
                <a:path w="1899285" h="498475">
                  <a:moveTo>
                    <a:pt x="1898904" y="0"/>
                  </a:moveTo>
                  <a:lnTo>
                    <a:pt x="1898904" y="207137"/>
                  </a:lnTo>
                  <a:lnTo>
                    <a:pt x="1893143" y="257125"/>
                  </a:lnTo>
                  <a:lnTo>
                    <a:pt x="1876734" y="303018"/>
                  </a:lnTo>
                  <a:lnTo>
                    <a:pt x="1850987" y="343507"/>
                  </a:lnTo>
                  <a:lnTo>
                    <a:pt x="1817215" y="377279"/>
                  </a:lnTo>
                  <a:lnTo>
                    <a:pt x="1776726" y="403026"/>
                  </a:lnTo>
                  <a:lnTo>
                    <a:pt x="1730833" y="419435"/>
                  </a:lnTo>
                  <a:lnTo>
                    <a:pt x="1680845" y="425195"/>
                  </a:lnTo>
                  <a:lnTo>
                    <a:pt x="124587" y="425195"/>
                  </a:lnTo>
                  <a:lnTo>
                    <a:pt x="124587" y="498347"/>
                  </a:lnTo>
                  <a:lnTo>
                    <a:pt x="0" y="373760"/>
                  </a:lnTo>
                  <a:lnTo>
                    <a:pt x="124587" y="249174"/>
                  </a:lnTo>
                  <a:lnTo>
                    <a:pt x="124587" y="322325"/>
                  </a:lnTo>
                  <a:lnTo>
                    <a:pt x="1680845" y="322325"/>
                  </a:lnTo>
                  <a:lnTo>
                    <a:pt x="1725685" y="313275"/>
                  </a:lnTo>
                  <a:lnTo>
                    <a:pt x="1762299" y="288591"/>
                  </a:lnTo>
                  <a:lnTo>
                    <a:pt x="1786983" y="251977"/>
                  </a:lnTo>
                  <a:lnTo>
                    <a:pt x="1796034" y="207137"/>
                  </a:lnTo>
                  <a:lnTo>
                    <a:pt x="1796034" y="0"/>
                  </a:lnTo>
                  <a:lnTo>
                    <a:pt x="1898904" y="0"/>
                  </a:lnTo>
                  <a:close/>
                </a:path>
              </a:pathLst>
            </a:custGeom>
            <a:ln w="12700">
              <a:solidFill>
                <a:srgbClr val="41709C"/>
              </a:solidFill>
            </a:ln>
          </p:spPr>
          <p:txBody>
            <a:bodyPr wrap="square" lIns="0" tIns="0" rIns="0" bIns="0" rtlCol="0"/>
            <a:lstStyle/>
            <a:p>
              <a:endParaRPr/>
            </a:p>
          </p:txBody>
        </p:sp>
      </p:grpSp>
      <p:grpSp>
        <p:nvGrpSpPr>
          <p:cNvPr id="36" name="object 36"/>
          <p:cNvGrpSpPr/>
          <p:nvPr/>
        </p:nvGrpSpPr>
        <p:grpSpPr>
          <a:xfrm>
            <a:off x="3869436" y="1680972"/>
            <a:ext cx="1456055" cy="951230"/>
            <a:chOff x="2345435" y="1680972"/>
            <a:chExt cx="1456055" cy="951230"/>
          </a:xfrm>
        </p:grpSpPr>
        <p:sp>
          <p:nvSpPr>
            <p:cNvPr id="37" name="object 37"/>
            <p:cNvSpPr/>
            <p:nvPr/>
          </p:nvSpPr>
          <p:spPr>
            <a:xfrm>
              <a:off x="3621023" y="1970531"/>
              <a:ext cx="173990" cy="346075"/>
            </a:xfrm>
            <a:custGeom>
              <a:avLst/>
              <a:gdLst/>
              <a:ahLst/>
              <a:cxnLst/>
              <a:rect l="l" t="t" r="r" b="b"/>
              <a:pathLst>
                <a:path w="173989" h="346075">
                  <a:moveTo>
                    <a:pt x="86867" y="0"/>
                  </a:moveTo>
                  <a:lnTo>
                    <a:pt x="86867" y="86487"/>
                  </a:lnTo>
                  <a:lnTo>
                    <a:pt x="0" y="86487"/>
                  </a:lnTo>
                  <a:lnTo>
                    <a:pt x="0" y="259460"/>
                  </a:lnTo>
                  <a:lnTo>
                    <a:pt x="86867" y="259460"/>
                  </a:lnTo>
                  <a:lnTo>
                    <a:pt x="86867" y="345947"/>
                  </a:lnTo>
                  <a:lnTo>
                    <a:pt x="173736" y="172973"/>
                  </a:lnTo>
                  <a:lnTo>
                    <a:pt x="86867" y="0"/>
                  </a:lnTo>
                  <a:close/>
                </a:path>
              </a:pathLst>
            </a:custGeom>
            <a:solidFill>
              <a:srgbClr val="5B9BD4"/>
            </a:solidFill>
          </p:spPr>
          <p:txBody>
            <a:bodyPr wrap="square" lIns="0" tIns="0" rIns="0" bIns="0" rtlCol="0"/>
            <a:lstStyle/>
            <a:p>
              <a:endParaRPr/>
            </a:p>
          </p:txBody>
        </p:sp>
        <p:sp>
          <p:nvSpPr>
            <p:cNvPr id="38" name="object 38"/>
            <p:cNvSpPr/>
            <p:nvPr/>
          </p:nvSpPr>
          <p:spPr>
            <a:xfrm>
              <a:off x="3621023" y="1970531"/>
              <a:ext cx="173990" cy="346075"/>
            </a:xfrm>
            <a:custGeom>
              <a:avLst/>
              <a:gdLst/>
              <a:ahLst/>
              <a:cxnLst/>
              <a:rect l="l" t="t" r="r" b="b"/>
              <a:pathLst>
                <a:path w="173989" h="346075">
                  <a:moveTo>
                    <a:pt x="0" y="86487"/>
                  </a:moveTo>
                  <a:lnTo>
                    <a:pt x="86867" y="86487"/>
                  </a:lnTo>
                  <a:lnTo>
                    <a:pt x="86867" y="0"/>
                  </a:lnTo>
                  <a:lnTo>
                    <a:pt x="173736" y="172973"/>
                  </a:lnTo>
                  <a:lnTo>
                    <a:pt x="86867" y="345947"/>
                  </a:lnTo>
                  <a:lnTo>
                    <a:pt x="86867" y="259460"/>
                  </a:lnTo>
                  <a:lnTo>
                    <a:pt x="0" y="259460"/>
                  </a:lnTo>
                  <a:lnTo>
                    <a:pt x="0" y="86487"/>
                  </a:lnTo>
                  <a:close/>
                </a:path>
              </a:pathLst>
            </a:custGeom>
            <a:ln w="12700">
              <a:solidFill>
                <a:srgbClr val="41709C"/>
              </a:solidFill>
            </a:ln>
          </p:spPr>
          <p:txBody>
            <a:bodyPr wrap="square" lIns="0" tIns="0" rIns="0" bIns="0" rtlCol="0"/>
            <a:lstStyle/>
            <a:p>
              <a:endParaRPr/>
            </a:p>
          </p:txBody>
        </p:sp>
        <p:pic>
          <p:nvPicPr>
            <p:cNvPr id="39" name="object 39"/>
            <p:cNvPicPr/>
            <p:nvPr/>
          </p:nvPicPr>
          <p:blipFill>
            <a:blip r:embed="rId7" cstate="print"/>
            <a:stretch>
              <a:fillRect/>
            </a:stretch>
          </p:blipFill>
          <p:spPr>
            <a:xfrm>
              <a:off x="2345435" y="1680972"/>
              <a:ext cx="534924" cy="950976"/>
            </a:xfrm>
            <a:prstGeom prst="rect">
              <a:avLst/>
            </a:prstGeom>
          </p:spPr>
        </p:pic>
        <p:pic>
          <p:nvPicPr>
            <p:cNvPr id="40" name="object 40"/>
            <p:cNvPicPr/>
            <p:nvPr/>
          </p:nvPicPr>
          <p:blipFill>
            <a:blip r:embed="rId8" cstate="print"/>
            <a:stretch>
              <a:fillRect/>
            </a:stretch>
          </p:blipFill>
          <p:spPr>
            <a:xfrm>
              <a:off x="2852927" y="1684020"/>
              <a:ext cx="722376" cy="899160"/>
            </a:xfrm>
            <a:prstGeom prst="rect">
              <a:avLst/>
            </a:prstGeom>
          </p:spPr>
        </p:pic>
      </p:grpSp>
      <p:pic>
        <p:nvPicPr>
          <p:cNvPr id="41" name="object 41"/>
          <p:cNvPicPr/>
          <p:nvPr/>
        </p:nvPicPr>
        <p:blipFill>
          <a:blip r:embed="rId9" cstate="print"/>
          <a:stretch>
            <a:fillRect/>
          </a:stretch>
        </p:blipFill>
        <p:spPr>
          <a:xfrm>
            <a:off x="3195827" y="1728216"/>
            <a:ext cx="562356" cy="822960"/>
          </a:xfrm>
          <a:prstGeom prst="rect">
            <a:avLst/>
          </a:prstGeom>
        </p:spPr>
      </p:pic>
      <p:pic>
        <p:nvPicPr>
          <p:cNvPr id="42" name="object 42"/>
          <p:cNvPicPr/>
          <p:nvPr/>
        </p:nvPicPr>
        <p:blipFill>
          <a:blip r:embed="rId10" cstate="print"/>
          <a:stretch>
            <a:fillRect/>
          </a:stretch>
        </p:blipFill>
        <p:spPr>
          <a:xfrm>
            <a:off x="1964436" y="2109217"/>
            <a:ext cx="722376" cy="981455"/>
          </a:xfrm>
          <a:prstGeom prst="rect">
            <a:avLst/>
          </a:prstGeom>
        </p:spPr>
      </p:pic>
      <p:pic>
        <p:nvPicPr>
          <p:cNvPr id="43" name="object 43"/>
          <p:cNvPicPr/>
          <p:nvPr/>
        </p:nvPicPr>
        <p:blipFill>
          <a:blip r:embed="rId11" cstate="print"/>
          <a:stretch>
            <a:fillRect/>
          </a:stretch>
        </p:blipFill>
        <p:spPr>
          <a:xfrm>
            <a:off x="168022" y="2211129"/>
            <a:ext cx="1373124" cy="630936"/>
          </a:xfrm>
          <a:prstGeom prst="rect">
            <a:avLst/>
          </a:prstGeom>
        </p:spPr>
      </p:pic>
      <p:sp>
        <p:nvSpPr>
          <p:cNvPr id="44" name="object 44"/>
          <p:cNvSpPr txBox="1"/>
          <p:nvPr/>
        </p:nvSpPr>
        <p:spPr>
          <a:xfrm>
            <a:off x="3732023" y="1198246"/>
            <a:ext cx="789305" cy="330835"/>
          </a:xfrm>
          <a:prstGeom prst="rect">
            <a:avLst/>
          </a:prstGeom>
        </p:spPr>
        <p:txBody>
          <a:bodyPr vert="horz" wrap="square" lIns="0" tIns="13335" rIns="0" bIns="0" rtlCol="0">
            <a:spAutoFit/>
          </a:bodyPr>
          <a:lstStyle/>
          <a:p>
            <a:pPr marL="12700">
              <a:spcBef>
                <a:spcPts val="105"/>
              </a:spcBef>
            </a:pPr>
            <a:r>
              <a:rPr sz="2000" spc="-20" dirty="0">
                <a:latin typeface="ＭＳ Ｐゴシック"/>
                <a:cs typeface="ＭＳ Ｐゴシック"/>
              </a:rPr>
              <a:t>原子炉</a:t>
            </a:r>
            <a:endParaRPr sz="2000">
              <a:latin typeface="ＭＳ Ｐゴシック"/>
              <a:cs typeface="ＭＳ Ｐゴシック"/>
            </a:endParaRPr>
          </a:p>
        </p:txBody>
      </p:sp>
      <p:sp>
        <p:nvSpPr>
          <p:cNvPr id="45" name="object 45"/>
          <p:cNvSpPr txBox="1"/>
          <p:nvPr/>
        </p:nvSpPr>
        <p:spPr>
          <a:xfrm>
            <a:off x="2785617" y="979171"/>
            <a:ext cx="5518150" cy="330835"/>
          </a:xfrm>
          <a:prstGeom prst="rect">
            <a:avLst/>
          </a:prstGeom>
        </p:spPr>
        <p:txBody>
          <a:bodyPr vert="horz" wrap="square" lIns="0" tIns="13335" rIns="0" bIns="0" rtlCol="0">
            <a:spAutoFit/>
          </a:bodyPr>
          <a:lstStyle/>
          <a:p>
            <a:pPr marL="12700">
              <a:spcBef>
                <a:spcPts val="105"/>
              </a:spcBef>
              <a:tabLst>
                <a:tab pos="4995545" algn="l"/>
              </a:tabLst>
            </a:pPr>
            <a:r>
              <a:rPr sz="3000" baseline="1388" dirty="0">
                <a:latin typeface="ＭＳ Ｐゴシック"/>
                <a:cs typeface="ＭＳ Ｐゴシック"/>
              </a:rPr>
              <a:t>採</a:t>
            </a:r>
            <a:r>
              <a:rPr sz="3000" spc="-75" baseline="1388" dirty="0">
                <a:latin typeface="ＭＳ Ｐゴシック"/>
                <a:cs typeface="ＭＳ Ｐゴシック"/>
              </a:rPr>
              <a:t>掘</a:t>
            </a:r>
            <a:r>
              <a:rPr sz="3000" baseline="1388" dirty="0">
                <a:latin typeface="ＭＳ Ｐゴシック"/>
                <a:cs typeface="ＭＳ Ｐゴシック"/>
              </a:rPr>
              <a:t>	</a:t>
            </a:r>
            <a:r>
              <a:rPr sz="2000" dirty="0">
                <a:latin typeface="ＭＳ Ｐゴシック"/>
                <a:cs typeface="ＭＳ Ｐゴシック"/>
              </a:rPr>
              <a:t>固</a:t>
            </a:r>
            <a:r>
              <a:rPr sz="2000" spc="-50" dirty="0">
                <a:latin typeface="ＭＳ Ｐゴシック"/>
                <a:cs typeface="ＭＳ Ｐゴシック"/>
              </a:rPr>
              <a:t>化</a:t>
            </a:r>
            <a:endParaRPr sz="2000">
              <a:latin typeface="ＭＳ Ｐゴシック"/>
              <a:cs typeface="ＭＳ Ｐゴシック"/>
            </a:endParaRPr>
          </a:p>
        </p:txBody>
      </p:sp>
      <p:grpSp>
        <p:nvGrpSpPr>
          <p:cNvPr id="46" name="object 46"/>
          <p:cNvGrpSpPr/>
          <p:nvPr/>
        </p:nvGrpSpPr>
        <p:grpSpPr>
          <a:xfrm rot="16200000">
            <a:off x="1573404" y="2479229"/>
            <a:ext cx="358775" cy="186690"/>
            <a:chOff x="600201" y="1759966"/>
            <a:chExt cx="358775" cy="186690"/>
          </a:xfrm>
        </p:grpSpPr>
        <p:sp>
          <p:nvSpPr>
            <p:cNvPr id="47" name="object 47"/>
            <p:cNvSpPr/>
            <p:nvPr/>
          </p:nvSpPr>
          <p:spPr>
            <a:xfrm>
              <a:off x="606551" y="1766316"/>
              <a:ext cx="346075" cy="173990"/>
            </a:xfrm>
            <a:custGeom>
              <a:avLst/>
              <a:gdLst/>
              <a:ahLst/>
              <a:cxnLst/>
              <a:rect l="l" t="t" r="r" b="b"/>
              <a:pathLst>
                <a:path w="346075" h="173989">
                  <a:moveTo>
                    <a:pt x="259461" y="0"/>
                  </a:moveTo>
                  <a:lnTo>
                    <a:pt x="86487" y="0"/>
                  </a:lnTo>
                  <a:lnTo>
                    <a:pt x="86487" y="86868"/>
                  </a:lnTo>
                  <a:lnTo>
                    <a:pt x="0" y="86868"/>
                  </a:lnTo>
                  <a:lnTo>
                    <a:pt x="172974" y="173736"/>
                  </a:lnTo>
                  <a:lnTo>
                    <a:pt x="345948" y="86868"/>
                  </a:lnTo>
                  <a:lnTo>
                    <a:pt x="259461" y="86868"/>
                  </a:lnTo>
                  <a:lnTo>
                    <a:pt x="259461" y="0"/>
                  </a:lnTo>
                  <a:close/>
                </a:path>
              </a:pathLst>
            </a:custGeom>
            <a:solidFill>
              <a:srgbClr val="5B9BD4"/>
            </a:solidFill>
          </p:spPr>
          <p:txBody>
            <a:bodyPr wrap="square" lIns="0" tIns="0" rIns="0" bIns="0" rtlCol="0"/>
            <a:lstStyle/>
            <a:p>
              <a:endParaRPr/>
            </a:p>
          </p:txBody>
        </p:sp>
        <p:sp>
          <p:nvSpPr>
            <p:cNvPr id="48" name="object 48"/>
            <p:cNvSpPr/>
            <p:nvPr/>
          </p:nvSpPr>
          <p:spPr>
            <a:xfrm>
              <a:off x="606551" y="1766316"/>
              <a:ext cx="346075" cy="173990"/>
            </a:xfrm>
            <a:custGeom>
              <a:avLst/>
              <a:gdLst/>
              <a:ahLst/>
              <a:cxnLst/>
              <a:rect l="l" t="t" r="r" b="b"/>
              <a:pathLst>
                <a:path w="346075" h="173989">
                  <a:moveTo>
                    <a:pt x="259461" y="0"/>
                  </a:moveTo>
                  <a:lnTo>
                    <a:pt x="259461" y="86868"/>
                  </a:lnTo>
                  <a:lnTo>
                    <a:pt x="345948" y="86868"/>
                  </a:lnTo>
                  <a:lnTo>
                    <a:pt x="172974" y="173736"/>
                  </a:lnTo>
                  <a:lnTo>
                    <a:pt x="0" y="86868"/>
                  </a:lnTo>
                  <a:lnTo>
                    <a:pt x="86487" y="86868"/>
                  </a:lnTo>
                  <a:lnTo>
                    <a:pt x="86487" y="0"/>
                  </a:lnTo>
                  <a:lnTo>
                    <a:pt x="259461" y="0"/>
                  </a:lnTo>
                  <a:close/>
                </a:path>
              </a:pathLst>
            </a:custGeom>
            <a:ln w="12700">
              <a:solidFill>
                <a:srgbClr val="41709C"/>
              </a:solidFill>
            </a:ln>
          </p:spPr>
          <p:txBody>
            <a:bodyPr wrap="square" lIns="0" tIns="0" rIns="0" bIns="0" rtlCol="0"/>
            <a:lstStyle/>
            <a:p>
              <a:endParaRPr/>
            </a:p>
          </p:txBody>
        </p:sp>
      </p:grpSp>
      <p:grpSp>
        <p:nvGrpSpPr>
          <p:cNvPr id="49" name="object 49"/>
          <p:cNvGrpSpPr/>
          <p:nvPr/>
        </p:nvGrpSpPr>
        <p:grpSpPr>
          <a:xfrm>
            <a:off x="2832861" y="2023618"/>
            <a:ext cx="185420" cy="357505"/>
            <a:chOff x="1308861" y="2023617"/>
            <a:chExt cx="185420" cy="357505"/>
          </a:xfrm>
        </p:grpSpPr>
        <p:sp>
          <p:nvSpPr>
            <p:cNvPr id="50" name="object 50"/>
            <p:cNvSpPr/>
            <p:nvPr/>
          </p:nvSpPr>
          <p:spPr>
            <a:xfrm>
              <a:off x="1315211" y="2029967"/>
              <a:ext cx="172720" cy="344805"/>
            </a:xfrm>
            <a:custGeom>
              <a:avLst/>
              <a:gdLst/>
              <a:ahLst/>
              <a:cxnLst/>
              <a:rect l="l" t="t" r="r" b="b"/>
              <a:pathLst>
                <a:path w="172719" h="344805">
                  <a:moveTo>
                    <a:pt x="86106" y="0"/>
                  </a:moveTo>
                  <a:lnTo>
                    <a:pt x="86106" y="86106"/>
                  </a:lnTo>
                  <a:lnTo>
                    <a:pt x="0" y="86106"/>
                  </a:lnTo>
                  <a:lnTo>
                    <a:pt x="0" y="258318"/>
                  </a:lnTo>
                  <a:lnTo>
                    <a:pt x="86106" y="258318"/>
                  </a:lnTo>
                  <a:lnTo>
                    <a:pt x="86106" y="344424"/>
                  </a:lnTo>
                  <a:lnTo>
                    <a:pt x="172212" y="172212"/>
                  </a:lnTo>
                  <a:lnTo>
                    <a:pt x="86106" y="0"/>
                  </a:lnTo>
                  <a:close/>
                </a:path>
              </a:pathLst>
            </a:custGeom>
            <a:solidFill>
              <a:srgbClr val="5B9BD4"/>
            </a:solidFill>
          </p:spPr>
          <p:txBody>
            <a:bodyPr wrap="square" lIns="0" tIns="0" rIns="0" bIns="0" rtlCol="0"/>
            <a:lstStyle/>
            <a:p>
              <a:endParaRPr/>
            </a:p>
          </p:txBody>
        </p:sp>
        <p:sp>
          <p:nvSpPr>
            <p:cNvPr id="51" name="object 51"/>
            <p:cNvSpPr/>
            <p:nvPr/>
          </p:nvSpPr>
          <p:spPr>
            <a:xfrm>
              <a:off x="1315211" y="2029967"/>
              <a:ext cx="172720" cy="344805"/>
            </a:xfrm>
            <a:custGeom>
              <a:avLst/>
              <a:gdLst/>
              <a:ahLst/>
              <a:cxnLst/>
              <a:rect l="l" t="t" r="r" b="b"/>
              <a:pathLst>
                <a:path w="172719" h="344805">
                  <a:moveTo>
                    <a:pt x="0" y="86106"/>
                  </a:moveTo>
                  <a:lnTo>
                    <a:pt x="86106" y="86106"/>
                  </a:lnTo>
                  <a:lnTo>
                    <a:pt x="86106" y="0"/>
                  </a:lnTo>
                  <a:lnTo>
                    <a:pt x="172212" y="172212"/>
                  </a:lnTo>
                  <a:lnTo>
                    <a:pt x="86106" y="344424"/>
                  </a:lnTo>
                  <a:lnTo>
                    <a:pt x="86106" y="258318"/>
                  </a:lnTo>
                  <a:lnTo>
                    <a:pt x="0" y="258318"/>
                  </a:lnTo>
                  <a:lnTo>
                    <a:pt x="0" y="86106"/>
                  </a:lnTo>
                  <a:close/>
                </a:path>
              </a:pathLst>
            </a:custGeom>
            <a:ln w="12699">
              <a:solidFill>
                <a:srgbClr val="41709C"/>
              </a:solidFill>
            </a:ln>
          </p:spPr>
          <p:txBody>
            <a:bodyPr wrap="square" lIns="0" tIns="0" rIns="0" bIns="0" rtlCol="0"/>
            <a:lstStyle/>
            <a:p>
              <a:endParaRPr/>
            </a:p>
          </p:txBody>
        </p:sp>
      </p:grpSp>
      <p:pic>
        <p:nvPicPr>
          <p:cNvPr id="52" name="object 52"/>
          <p:cNvPicPr/>
          <p:nvPr/>
        </p:nvPicPr>
        <p:blipFill>
          <a:blip r:embed="rId12" cstate="print"/>
          <a:stretch>
            <a:fillRect/>
          </a:stretch>
        </p:blipFill>
        <p:spPr>
          <a:xfrm>
            <a:off x="4450079" y="2933701"/>
            <a:ext cx="606552" cy="740663"/>
          </a:xfrm>
          <a:prstGeom prst="rect">
            <a:avLst/>
          </a:prstGeom>
        </p:spPr>
      </p:pic>
      <p:grpSp>
        <p:nvGrpSpPr>
          <p:cNvPr id="53" name="object 53"/>
          <p:cNvGrpSpPr/>
          <p:nvPr/>
        </p:nvGrpSpPr>
        <p:grpSpPr>
          <a:xfrm>
            <a:off x="2828289" y="3110229"/>
            <a:ext cx="1526540" cy="254000"/>
            <a:chOff x="1304289" y="3110229"/>
            <a:chExt cx="1526540" cy="254000"/>
          </a:xfrm>
        </p:grpSpPr>
        <p:sp>
          <p:nvSpPr>
            <p:cNvPr id="54" name="object 54"/>
            <p:cNvSpPr/>
            <p:nvPr/>
          </p:nvSpPr>
          <p:spPr>
            <a:xfrm>
              <a:off x="1310639" y="3116579"/>
              <a:ext cx="1513840" cy="241300"/>
            </a:xfrm>
            <a:custGeom>
              <a:avLst/>
              <a:gdLst/>
              <a:ahLst/>
              <a:cxnLst/>
              <a:rect l="l" t="t" r="r" b="b"/>
              <a:pathLst>
                <a:path w="1513839" h="241300">
                  <a:moveTo>
                    <a:pt x="120396" y="0"/>
                  </a:moveTo>
                  <a:lnTo>
                    <a:pt x="0" y="120396"/>
                  </a:lnTo>
                  <a:lnTo>
                    <a:pt x="120396" y="240792"/>
                  </a:lnTo>
                  <a:lnTo>
                    <a:pt x="120396" y="180594"/>
                  </a:lnTo>
                  <a:lnTo>
                    <a:pt x="1513332" y="180594"/>
                  </a:lnTo>
                  <a:lnTo>
                    <a:pt x="1513332" y="60198"/>
                  </a:lnTo>
                  <a:lnTo>
                    <a:pt x="120396" y="60198"/>
                  </a:lnTo>
                  <a:lnTo>
                    <a:pt x="120396" y="0"/>
                  </a:lnTo>
                  <a:close/>
                </a:path>
              </a:pathLst>
            </a:custGeom>
            <a:solidFill>
              <a:srgbClr val="5B9BD4"/>
            </a:solidFill>
          </p:spPr>
          <p:txBody>
            <a:bodyPr wrap="square" lIns="0" tIns="0" rIns="0" bIns="0" rtlCol="0"/>
            <a:lstStyle/>
            <a:p>
              <a:endParaRPr/>
            </a:p>
          </p:txBody>
        </p:sp>
        <p:sp>
          <p:nvSpPr>
            <p:cNvPr id="55" name="object 55"/>
            <p:cNvSpPr/>
            <p:nvPr/>
          </p:nvSpPr>
          <p:spPr>
            <a:xfrm>
              <a:off x="1310639" y="3116579"/>
              <a:ext cx="1513840" cy="241300"/>
            </a:xfrm>
            <a:custGeom>
              <a:avLst/>
              <a:gdLst/>
              <a:ahLst/>
              <a:cxnLst/>
              <a:rect l="l" t="t" r="r" b="b"/>
              <a:pathLst>
                <a:path w="1513839" h="241300">
                  <a:moveTo>
                    <a:pt x="0" y="120396"/>
                  </a:moveTo>
                  <a:lnTo>
                    <a:pt x="120396" y="0"/>
                  </a:lnTo>
                  <a:lnTo>
                    <a:pt x="120396" y="60198"/>
                  </a:lnTo>
                  <a:lnTo>
                    <a:pt x="1513332" y="60198"/>
                  </a:lnTo>
                  <a:lnTo>
                    <a:pt x="1513332" y="180594"/>
                  </a:lnTo>
                  <a:lnTo>
                    <a:pt x="120396" y="180594"/>
                  </a:lnTo>
                  <a:lnTo>
                    <a:pt x="120396" y="240792"/>
                  </a:lnTo>
                  <a:lnTo>
                    <a:pt x="0" y="120396"/>
                  </a:lnTo>
                  <a:close/>
                </a:path>
              </a:pathLst>
            </a:custGeom>
            <a:ln w="12700">
              <a:solidFill>
                <a:srgbClr val="41709C"/>
              </a:solidFill>
            </a:ln>
          </p:spPr>
          <p:txBody>
            <a:bodyPr wrap="square" lIns="0" tIns="0" rIns="0" bIns="0" rtlCol="0"/>
            <a:lstStyle/>
            <a:p>
              <a:endParaRPr/>
            </a:p>
          </p:txBody>
        </p:sp>
      </p:grpSp>
      <p:sp>
        <p:nvSpPr>
          <p:cNvPr id="56" name="object 56"/>
          <p:cNvSpPr txBox="1"/>
          <p:nvPr/>
        </p:nvSpPr>
        <p:spPr>
          <a:xfrm>
            <a:off x="4087749" y="2597277"/>
            <a:ext cx="1298575" cy="330835"/>
          </a:xfrm>
          <a:prstGeom prst="rect">
            <a:avLst/>
          </a:prstGeom>
        </p:spPr>
        <p:txBody>
          <a:bodyPr vert="horz" wrap="square" lIns="0" tIns="13335" rIns="0" bIns="0" rtlCol="0">
            <a:spAutoFit/>
          </a:bodyPr>
          <a:lstStyle/>
          <a:p>
            <a:pPr marL="12700">
              <a:spcBef>
                <a:spcPts val="105"/>
              </a:spcBef>
            </a:pPr>
            <a:r>
              <a:rPr sz="2000" spc="-10" dirty="0">
                <a:latin typeface="ＭＳ Ｐゴシック"/>
                <a:cs typeface="ＭＳ Ｐゴシック"/>
              </a:rPr>
              <a:t>Pu/MA</a:t>
            </a:r>
            <a:r>
              <a:rPr sz="2000" spc="-25" dirty="0">
                <a:latin typeface="ＭＳ Ｐゴシック"/>
                <a:cs typeface="ＭＳ Ｐゴシック"/>
              </a:rPr>
              <a:t>在庫</a:t>
            </a:r>
            <a:endParaRPr sz="2000">
              <a:latin typeface="ＭＳ Ｐゴシック"/>
              <a:cs typeface="ＭＳ Ｐゴシック"/>
            </a:endParaRPr>
          </a:p>
        </p:txBody>
      </p:sp>
      <p:sp>
        <p:nvSpPr>
          <p:cNvPr id="57" name="object 57"/>
          <p:cNvSpPr txBox="1"/>
          <p:nvPr/>
        </p:nvSpPr>
        <p:spPr>
          <a:xfrm>
            <a:off x="1651834" y="3348230"/>
            <a:ext cx="8901430" cy="3343864"/>
          </a:xfrm>
          <a:prstGeom prst="rect">
            <a:avLst/>
          </a:prstGeom>
        </p:spPr>
        <p:txBody>
          <a:bodyPr vert="horz" wrap="square" lIns="0" tIns="13335" rIns="0" bIns="0" rtlCol="0">
            <a:spAutoFit/>
          </a:bodyPr>
          <a:lstStyle/>
          <a:p>
            <a:pPr marL="157480">
              <a:spcBef>
                <a:spcPts val="105"/>
              </a:spcBef>
            </a:pPr>
            <a:r>
              <a:rPr sz="2000" spc="-15" dirty="0">
                <a:latin typeface="ＭＳ Ｐゴシック"/>
                <a:cs typeface="ＭＳ Ｐゴシック"/>
              </a:rPr>
              <a:t>燃料製造</a:t>
            </a:r>
            <a:endParaRPr sz="2000" dirty="0">
              <a:latin typeface="ＭＳ Ｐゴシック"/>
              <a:cs typeface="ＭＳ Ｐゴシック"/>
            </a:endParaRPr>
          </a:p>
          <a:p>
            <a:pPr>
              <a:lnSpc>
                <a:spcPct val="100000"/>
              </a:lnSpc>
            </a:pPr>
            <a:endParaRPr sz="2000" dirty="0">
              <a:latin typeface="ＭＳ Ｐゴシック"/>
              <a:cs typeface="ＭＳ Ｐゴシック"/>
            </a:endParaRPr>
          </a:p>
          <a:p>
            <a:pPr marL="12700">
              <a:spcBef>
                <a:spcPts val="1415"/>
              </a:spcBef>
            </a:pPr>
            <a:r>
              <a:rPr sz="2400" b="1" dirty="0">
                <a:latin typeface="メイリオ"/>
                <a:cs typeface="メイリオ"/>
              </a:rPr>
              <a:t>①初期燃料組成の決定：燃料製造、天然U</a:t>
            </a:r>
            <a:r>
              <a:rPr sz="2400" b="1" spc="-5" dirty="0">
                <a:latin typeface="メイリオ"/>
                <a:cs typeface="メイリオ"/>
              </a:rPr>
              <a:t>の採掘、</a:t>
            </a:r>
            <a:r>
              <a:rPr sz="2400" b="1" dirty="0">
                <a:latin typeface="メイリオ"/>
                <a:cs typeface="メイリオ"/>
              </a:rPr>
              <a:t>U</a:t>
            </a:r>
            <a:r>
              <a:rPr sz="2400" b="1" spc="-25" dirty="0">
                <a:latin typeface="メイリオ"/>
                <a:cs typeface="メイリオ"/>
              </a:rPr>
              <a:t>濃縮</a:t>
            </a:r>
            <a:endParaRPr sz="2400" dirty="0">
              <a:latin typeface="メイリオ"/>
              <a:cs typeface="メイリオ"/>
            </a:endParaRPr>
          </a:p>
          <a:p>
            <a:pPr marL="12700"/>
            <a:r>
              <a:rPr sz="2400" b="1" dirty="0">
                <a:latin typeface="メイリオ"/>
                <a:cs typeface="メイリオ"/>
              </a:rPr>
              <a:t>②燃焼計算：Okamura</a:t>
            </a:r>
            <a:r>
              <a:rPr sz="2400" b="1" spc="-40" dirty="0">
                <a:latin typeface="メイリオ"/>
                <a:cs typeface="メイリオ"/>
              </a:rPr>
              <a:t> </a:t>
            </a:r>
            <a:r>
              <a:rPr sz="2400" b="1" dirty="0">
                <a:latin typeface="メイリオ"/>
                <a:cs typeface="メイリオ"/>
              </a:rPr>
              <a:t>explicit</a:t>
            </a:r>
            <a:r>
              <a:rPr sz="2400" b="1" spc="-20" dirty="0">
                <a:latin typeface="メイリオ"/>
                <a:cs typeface="メイリオ"/>
              </a:rPr>
              <a:t> </a:t>
            </a:r>
            <a:r>
              <a:rPr sz="2400" b="1" dirty="0">
                <a:latin typeface="メイリオ"/>
                <a:cs typeface="メイリオ"/>
              </a:rPr>
              <a:t>method</a:t>
            </a:r>
            <a:r>
              <a:rPr sz="2400" b="1" spc="-20" dirty="0">
                <a:latin typeface="メイリオ"/>
                <a:cs typeface="メイリオ"/>
              </a:rPr>
              <a:t> (</a:t>
            </a:r>
            <a:r>
              <a:rPr sz="2400" b="1" spc="-10" dirty="0">
                <a:latin typeface="メイリオ"/>
                <a:cs typeface="メイリオ"/>
              </a:rPr>
              <a:t>OEM)</a:t>
            </a:r>
            <a:endParaRPr sz="2400" dirty="0">
              <a:latin typeface="メイリオ"/>
              <a:cs typeface="メイリオ"/>
            </a:endParaRPr>
          </a:p>
          <a:p>
            <a:pPr marL="12700"/>
            <a:r>
              <a:rPr sz="2400" b="1" spc="-15" dirty="0">
                <a:latin typeface="メイリオ"/>
                <a:cs typeface="メイリオ"/>
              </a:rPr>
              <a:t>➂使用済燃料の冷却：貯蔵量/組成</a:t>
            </a:r>
            <a:endParaRPr sz="2400" dirty="0">
              <a:latin typeface="メイリオ"/>
              <a:cs typeface="メイリオ"/>
            </a:endParaRPr>
          </a:p>
          <a:p>
            <a:pPr marL="12700"/>
            <a:r>
              <a:rPr sz="2400" b="1" spc="-5" dirty="0">
                <a:latin typeface="メイリオ"/>
                <a:cs typeface="メイリオ"/>
              </a:rPr>
              <a:t>④再処理：再度燃料として使用する元素/廃棄物を分離</a:t>
            </a:r>
            <a:endParaRPr sz="2400" dirty="0">
              <a:latin typeface="メイリオ"/>
              <a:cs typeface="メイリオ"/>
            </a:endParaRPr>
          </a:p>
          <a:p>
            <a:pPr marL="12700"/>
            <a:r>
              <a:rPr sz="2400" b="1" spc="-5" dirty="0">
                <a:latin typeface="メイリオ"/>
                <a:cs typeface="メイリオ"/>
              </a:rPr>
              <a:t>⑤固化・貯蔵・地層処分：廃棄物発生量、処分場面積、核種移行</a:t>
            </a:r>
            <a:endParaRPr sz="2400" dirty="0">
              <a:latin typeface="メイリオ"/>
              <a:cs typeface="メイリオ"/>
            </a:endParaRPr>
          </a:p>
          <a:p>
            <a:pPr marL="99695">
              <a:lnSpc>
                <a:spcPts val="2550"/>
              </a:lnSpc>
              <a:spcBef>
                <a:spcPts val="2715"/>
              </a:spcBef>
            </a:pPr>
            <a:r>
              <a:rPr sz="2400" b="1" spc="-10" dirty="0">
                <a:latin typeface="メイリオ"/>
                <a:cs typeface="メイリオ"/>
              </a:rPr>
              <a:t>NMB4.0</a:t>
            </a:r>
            <a:r>
              <a:rPr sz="2400" b="1" spc="-5" dirty="0">
                <a:latin typeface="メイリオ"/>
                <a:cs typeface="メイリオ"/>
              </a:rPr>
              <a:t>コードは公開。</a:t>
            </a:r>
            <a:endParaRPr sz="2400" dirty="0">
              <a:latin typeface="ＭＳ Ｐゴシック"/>
              <a:cs typeface="ＭＳ Ｐゴシック"/>
            </a:endParaRPr>
          </a:p>
        </p:txBody>
      </p:sp>
      <p:sp>
        <p:nvSpPr>
          <p:cNvPr id="58" name="テキスト ボックス 57">
            <a:extLst>
              <a:ext uri="{FF2B5EF4-FFF2-40B4-BE49-F238E27FC236}">
                <a16:creationId xmlns:a16="http://schemas.microsoft.com/office/drawing/2014/main" id="{44D9B50A-EF72-4B99-A823-9A2ABF2FCF4A}"/>
              </a:ext>
            </a:extLst>
          </p:cNvPr>
          <p:cNvSpPr txBox="1"/>
          <p:nvPr/>
        </p:nvSpPr>
        <p:spPr>
          <a:xfrm>
            <a:off x="0" y="0"/>
            <a:ext cx="12192000" cy="523220"/>
          </a:xfrm>
          <a:prstGeom prst="rect">
            <a:avLst/>
          </a:prstGeom>
          <a:solidFill>
            <a:srgbClr val="052F61"/>
          </a:solidFill>
        </p:spPr>
        <p:txBody>
          <a:bodyPr wrap="square" rtlCol="0">
            <a:spAutoFit/>
          </a:bodyPr>
          <a:lstStyle/>
          <a:p>
            <a:pPr algn="ctr"/>
            <a:r>
              <a:rPr kumimoji="1" lang="ja-JP" altLang="en-US" sz="2800" b="1" dirty="0">
                <a:solidFill>
                  <a:schemeClr val="bg1"/>
                </a:solidFill>
                <a:latin typeface="Meiryo UI" panose="020B0604030504040204" pitchFamily="50" charset="-128"/>
                <a:ea typeface="Meiryo UI" panose="020B0604030504040204" pitchFamily="50" charset="-128"/>
              </a:rPr>
              <a:t>核燃料サイクル</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3" name="図 40">
            <a:extLst>
              <a:ext uri="{FF2B5EF4-FFF2-40B4-BE49-F238E27FC236}">
                <a16:creationId xmlns:a16="http://schemas.microsoft.com/office/drawing/2014/main" id="{EABC3866-8BC4-4A46-8224-1D8D8A74395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579936" y="4275825"/>
            <a:ext cx="3393914" cy="23817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4" name="図 43">
            <a:extLst>
              <a:ext uri="{FF2B5EF4-FFF2-40B4-BE49-F238E27FC236}">
                <a16:creationId xmlns:a16="http://schemas.microsoft.com/office/drawing/2014/main" id="{027C7ACA-F78A-4974-9DF6-E91845A5FB9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579935" y="1727761"/>
            <a:ext cx="3360964" cy="2509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5" name="正方形/長方形 46">
            <a:extLst>
              <a:ext uri="{FF2B5EF4-FFF2-40B4-BE49-F238E27FC236}">
                <a16:creationId xmlns:a16="http://schemas.microsoft.com/office/drawing/2014/main" id="{7B571748-1935-4E44-AE8F-9A5B661130B8}"/>
              </a:ext>
            </a:extLst>
          </p:cNvPr>
          <p:cNvSpPr>
            <a:spLocks noChangeArrowheads="1"/>
          </p:cNvSpPr>
          <p:nvPr/>
        </p:nvSpPr>
        <p:spPr bwMode="auto">
          <a:xfrm>
            <a:off x="7427989" y="795261"/>
            <a:ext cx="3360964" cy="385490"/>
          </a:xfrm>
          <a:prstGeom prst="rect">
            <a:avLst/>
          </a:prstGeom>
          <a:solidFill>
            <a:srgbClr val="00009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ctr">
              <a:spcBef>
                <a:spcPct val="0"/>
              </a:spcBef>
              <a:buFontTx/>
              <a:buNone/>
            </a:pPr>
            <a:r>
              <a:rPr lang="ja-JP" altLang="en-US" sz="1905">
                <a:solidFill>
                  <a:schemeClr val="bg1"/>
                </a:solidFill>
                <a:latin typeface="ＭＳ Ｐゴシック" panose="020B0600070205080204" pitchFamily="50" charset="-128"/>
              </a:rPr>
              <a:t>使用済燃料の乾式貯蔵施設</a:t>
            </a:r>
            <a:endParaRPr lang="en-US" altLang="ja-JP" sz="1905">
              <a:solidFill>
                <a:schemeClr val="bg1"/>
              </a:solidFill>
              <a:latin typeface="ＭＳ Ｐゴシック" panose="020B0600070205080204" pitchFamily="50" charset="-128"/>
            </a:endParaRPr>
          </a:p>
        </p:txBody>
      </p:sp>
      <p:sp>
        <p:nvSpPr>
          <p:cNvPr id="17416" name="正方形/長方形 48">
            <a:extLst>
              <a:ext uri="{FF2B5EF4-FFF2-40B4-BE49-F238E27FC236}">
                <a16:creationId xmlns:a16="http://schemas.microsoft.com/office/drawing/2014/main" id="{7A898BDC-0497-42F0-9BA2-27E47E856C4D}"/>
              </a:ext>
            </a:extLst>
          </p:cNvPr>
          <p:cNvSpPr>
            <a:spLocks noChangeArrowheads="1"/>
          </p:cNvSpPr>
          <p:nvPr/>
        </p:nvSpPr>
        <p:spPr bwMode="auto">
          <a:xfrm>
            <a:off x="7427989" y="1127880"/>
            <a:ext cx="3664857" cy="561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r>
              <a:rPr lang="ja-JP" altLang="en-US" sz="1524" dirty="0">
                <a:latin typeface="ＭＳ Ｐゴシック" panose="020B0600070205080204" pitchFamily="50" charset="-128"/>
              </a:rPr>
              <a:t>東電福島第</a:t>
            </a:r>
            <a:r>
              <a:rPr lang="en-US" altLang="ja-JP" sz="1524" dirty="0">
                <a:latin typeface="ＭＳ Ｐゴシック" panose="020B0600070205080204" pitchFamily="50" charset="-128"/>
              </a:rPr>
              <a:t>1</a:t>
            </a:r>
            <a:r>
              <a:rPr lang="ja-JP" altLang="en-US" sz="1524" dirty="0">
                <a:latin typeface="ＭＳ Ｐゴシック" panose="020B0600070205080204" pitchFamily="50" charset="-128"/>
              </a:rPr>
              <a:t>原発にもあるが</a:t>
            </a:r>
            <a:r>
              <a:rPr lang="en-US" altLang="ja-JP" sz="1524" dirty="0">
                <a:latin typeface="ＭＳ Ｐゴシック" panose="020B0600070205080204" pitchFamily="50" charset="-128"/>
              </a:rPr>
              <a:t>3</a:t>
            </a:r>
            <a:r>
              <a:rPr lang="ja-JP" altLang="en-US" sz="1524" dirty="0">
                <a:latin typeface="ＭＳ Ｐゴシック" panose="020B0600070205080204" pitchFamily="50" charset="-128"/>
              </a:rPr>
              <a:t>・</a:t>
            </a:r>
            <a:r>
              <a:rPr lang="en-US" altLang="ja-JP" sz="1524" dirty="0">
                <a:latin typeface="ＭＳ Ｐゴシック" panose="020B0600070205080204" pitchFamily="50" charset="-128"/>
              </a:rPr>
              <a:t>11</a:t>
            </a:r>
            <a:r>
              <a:rPr lang="ja-JP" altLang="en-US" sz="1524" dirty="0">
                <a:latin typeface="ＭＳ Ｐゴシック" panose="020B0600070205080204" pitchFamily="50" charset="-128"/>
              </a:rPr>
              <a:t>の地震</a:t>
            </a:r>
            <a:r>
              <a:rPr lang="en-US" altLang="ja-JP" sz="1524" dirty="0">
                <a:latin typeface="ＭＳ Ｐゴシック" panose="020B0600070205080204" pitchFamily="50" charset="-128"/>
              </a:rPr>
              <a:t>･</a:t>
            </a:r>
            <a:r>
              <a:rPr lang="ja-JP" altLang="en-US" sz="1524" dirty="0">
                <a:latin typeface="ＭＳ Ｐゴシック" panose="020B0600070205080204" pitchFamily="50" charset="-128"/>
              </a:rPr>
              <a:t>津波でも安全性に全く問題なかった</a:t>
            </a:r>
            <a:endParaRPr lang="en-US" altLang="ja-JP" sz="1524" dirty="0">
              <a:latin typeface="ＭＳ Ｐゴシック" panose="020B0600070205080204" pitchFamily="50" charset="-128"/>
            </a:endParaRPr>
          </a:p>
        </p:txBody>
      </p:sp>
      <p:sp>
        <p:nvSpPr>
          <p:cNvPr id="17417" name="正方形/長方形 62">
            <a:extLst>
              <a:ext uri="{FF2B5EF4-FFF2-40B4-BE49-F238E27FC236}">
                <a16:creationId xmlns:a16="http://schemas.microsoft.com/office/drawing/2014/main" id="{2D8FD606-2064-4282-903A-3850F6520329}"/>
              </a:ext>
            </a:extLst>
          </p:cNvPr>
          <p:cNvSpPr>
            <a:spLocks noChangeArrowheads="1"/>
          </p:cNvSpPr>
          <p:nvPr/>
        </p:nvSpPr>
        <p:spPr bwMode="auto">
          <a:xfrm>
            <a:off x="1402988" y="1561600"/>
            <a:ext cx="477823" cy="4136966"/>
          </a:xfrm>
          <a:prstGeom prst="rect">
            <a:avLst/>
          </a:prstGeom>
          <a:solidFill>
            <a:srgbClr val="00009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eaVert"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ctr">
              <a:spcBef>
                <a:spcPct val="0"/>
              </a:spcBef>
              <a:buFontTx/>
              <a:buNone/>
            </a:pPr>
            <a:r>
              <a:rPr lang="ja-JP" altLang="en-US" sz="1905">
                <a:solidFill>
                  <a:schemeClr val="bg1"/>
                </a:solidFill>
                <a:latin typeface="ＭＳ Ｐゴシック" panose="020B0600070205080204" pitchFamily="50" charset="-128"/>
              </a:rPr>
              <a:t>使用済燃料貯蔵の現状</a:t>
            </a:r>
            <a:r>
              <a:rPr lang="en-US" altLang="ja-JP" sz="1905">
                <a:solidFill>
                  <a:schemeClr val="bg1"/>
                </a:solidFill>
                <a:latin typeface="ＭＳ Ｐゴシック" panose="020B0600070205080204" pitchFamily="50" charset="-128"/>
              </a:rPr>
              <a:t>(2010</a:t>
            </a:r>
            <a:r>
              <a:rPr lang="ja-JP" altLang="en-US" sz="1905">
                <a:solidFill>
                  <a:schemeClr val="bg1"/>
                </a:solidFill>
                <a:latin typeface="ＭＳ Ｐゴシック" panose="020B0600070205080204" pitchFamily="50" charset="-128"/>
              </a:rPr>
              <a:t>年</a:t>
            </a:r>
            <a:r>
              <a:rPr lang="en-US" altLang="ja-JP" sz="1905">
                <a:solidFill>
                  <a:schemeClr val="bg1"/>
                </a:solidFill>
                <a:latin typeface="ＭＳ Ｐゴシック" panose="020B0600070205080204" pitchFamily="50" charset="-128"/>
              </a:rPr>
              <a:t>9</a:t>
            </a:r>
            <a:r>
              <a:rPr lang="ja-JP" altLang="en-US" sz="1905">
                <a:solidFill>
                  <a:schemeClr val="bg1"/>
                </a:solidFill>
                <a:latin typeface="ＭＳ Ｐゴシック" panose="020B0600070205080204" pitchFamily="50" charset="-128"/>
              </a:rPr>
              <a:t>月末</a:t>
            </a:r>
            <a:r>
              <a:rPr lang="en-US" altLang="ja-JP" sz="1905">
                <a:solidFill>
                  <a:schemeClr val="bg1"/>
                </a:solidFill>
                <a:latin typeface="ＭＳ Ｐゴシック" panose="020B0600070205080204" pitchFamily="50" charset="-128"/>
              </a:rPr>
              <a:t>)</a:t>
            </a:r>
          </a:p>
        </p:txBody>
      </p:sp>
      <p:graphicFrame>
        <p:nvGraphicFramePr>
          <p:cNvPr id="47" name="表 46">
            <a:extLst>
              <a:ext uri="{FF2B5EF4-FFF2-40B4-BE49-F238E27FC236}">
                <a16:creationId xmlns:a16="http://schemas.microsoft.com/office/drawing/2014/main" id="{8BC6ED7F-5FFC-4F7A-96AA-243765DD3809}"/>
              </a:ext>
            </a:extLst>
          </p:cNvPr>
          <p:cNvGraphicFramePr>
            <a:graphicFrameLocks noGrp="1"/>
          </p:cNvGraphicFramePr>
          <p:nvPr/>
        </p:nvGraphicFramePr>
        <p:xfrm>
          <a:off x="1965478" y="1136952"/>
          <a:ext cx="3051024" cy="5225140"/>
        </p:xfrm>
        <a:graphic>
          <a:graphicData uri="http://schemas.openxmlformats.org/drawingml/2006/table">
            <a:tbl>
              <a:tblPr/>
              <a:tblGrid>
                <a:gridCol w="762756">
                  <a:extLst>
                    <a:ext uri="{9D8B030D-6E8A-4147-A177-3AD203B41FA5}">
                      <a16:colId xmlns:a16="http://schemas.microsoft.com/office/drawing/2014/main" val="20000"/>
                    </a:ext>
                  </a:extLst>
                </a:gridCol>
                <a:gridCol w="762756">
                  <a:extLst>
                    <a:ext uri="{9D8B030D-6E8A-4147-A177-3AD203B41FA5}">
                      <a16:colId xmlns:a16="http://schemas.microsoft.com/office/drawing/2014/main" val="20001"/>
                    </a:ext>
                  </a:extLst>
                </a:gridCol>
                <a:gridCol w="762756">
                  <a:extLst>
                    <a:ext uri="{9D8B030D-6E8A-4147-A177-3AD203B41FA5}">
                      <a16:colId xmlns:a16="http://schemas.microsoft.com/office/drawing/2014/main" val="20002"/>
                    </a:ext>
                  </a:extLst>
                </a:gridCol>
                <a:gridCol w="762756">
                  <a:extLst>
                    <a:ext uri="{9D8B030D-6E8A-4147-A177-3AD203B41FA5}">
                      <a16:colId xmlns:a16="http://schemas.microsoft.com/office/drawing/2014/main" val="20003"/>
                    </a:ext>
                  </a:extLst>
                </a:gridCol>
              </a:tblGrid>
              <a:tr h="261257">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ja-JP" altLang="en-US" sz="1100" b="0" i="0" u="none" strike="noStrike" cap="none" normalizeH="0" baseline="0" dirty="0">
                          <a:ln>
                            <a:noFill/>
                          </a:ln>
                          <a:solidFill>
                            <a:srgbClr val="FFFFFF"/>
                          </a:solidFill>
                          <a:effectLst/>
                          <a:latin typeface="Meiryo UI" panose="020B0604030504040204" pitchFamily="50" charset="-128"/>
                          <a:ea typeface="Meiryo UI" panose="020B0604030504040204" pitchFamily="50" charset="-128"/>
                        </a:rPr>
                        <a:t>原発名</a:t>
                      </a:r>
                    </a:p>
                  </a:txBody>
                  <a:tcPr marL="80390" marR="80390" marT="43543" marB="4354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ja-JP" altLang="en-US" sz="1100" b="0" i="0" u="none" strike="noStrike" cap="none" normalizeH="0" baseline="0" dirty="0">
                          <a:ln>
                            <a:noFill/>
                          </a:ln>
                          <a:solidFill>
                            <a:srgbClr val="FFFFFF"/>
                          </a:solidFill>
                          <a:effectLst/>
                          <a:latin typeface="Meiryo UI" panose="020B0604030504040204" pitchFamily="50" charset="-128"/>
                          <a:ea typeface="Meiryo UI" panose="020B0604030504040204" pitchFamily="50" charset="-128"/>
                        </a:rPr>
                        <a:t>１取替分</a:t>
                      </a:r>
                    </a:p>
                  </a:txBody>
                  <a:tcPr marL="80390" marR="80390" marT="43543" marB="4354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ja-JP" altLang="en-US" sz="1100" b="0" i="0" u="none" strike="noStrike" cap="none" normalizeH="0" baseline="0">
                          <a:ln>
                            <a:noFill/>
                          </a:ln>
                          <a:solidFill>
                            <a:srgbClr val="FFFFFF"/>
                          </a:solidFill>
                          <a:effectLst/>
                          <a:latin typeface="Meiryo UI" panose="020B0604030504040204" pitchFamily="50" charset="-128"/>
                          <a:ea typeface="Meiryo UI" panose="020B0604030504040204" pitchFamily="50" charset="-128"/>
                        </a:rPr>
                        <a:t>貯蔵量</a:t>
                      </a:r>
                    </a:p>
                  </a:txBody>
                  <a:tcPr marL="80390" marR="80390" marT="43543" marB="4354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ja-JP" altLang="en-US" sz="1100" b="0" i="0" u="none" strike="noStrike" cap="none" normalizeH="0" baseline="0">
                          <a:ln>
                            <a:noFill/>
                          </a:ln>
                          <a:solidFill>
                            <a:srgbClr val="FFFFFF"/>
                          </a:solidFill>
                          <a:effectLst/>
                          <a:latin typeface="Meiryo UI" panose="020B0604030504040204" pitchFamily="50" charset="-128"/>
                          <a:ea typeface="Meiryo UI" panose="020B0604030504040204" pitchFamily="50" charset="-128"/>
                        </a:rPr>
                        <a:t>最大容量</a:t>
                      </a:r>
                    </a:p>
                  </a:txBody>
                  <a:tcPr marL="80390" marR="80390" marT="43543" marB="4354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r h="261257">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ja-JP" altLang="en-US" sz="1100" b="0" i="0" u="none" strike="noStrike" cap="none" normalizeH="0" baseline="0">
                          <a:ln>
                            <a:noFill/>
                          </a:ln>
                          <a:solidFill>
                            <a:srgbClr val="000000"/>
                          </a:solidFill>
                          <a:effectLst/>
                          <a:latin typeface="Meiryo UI" panose="020B0604030504040204" pitchFamily="50" charset="-128"/>
                          <a:ea typeface="Meiryo UI" panose="020B0604030504040204" pitchFamily="50" charset="-128"/>
                        </a:rPr>
                        <a:t>泊　　　</a:t>
                      </a:r>
                    </a:p>
                  </a:txBody>
                  <a:tcPr marL="80390" marR="80390" marT="43543" marB="4354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ja-JP" altLang="en-US" sz="1100" b="0" i="0" u="none" strike="noStrike" cap="none" normalizeH="0" baseline="0" dirty="0">
                          <a:ln>
                            <a:noFill/>
                          </a:ln>
                          <a:solidFill>
                            <a:srgbClr val="000000"/>
                          </a:solidFill>
                          <a:effectLst/>
                          <a:latin typeface="Meiryo UI" panose="020B0604030504040204" pitchFamily="50" charset="-128"/>
                          <a:ea typeface="Meiryo UI" panose="020B0604030504040204" pitchFamily="50" charset="-128"/>
                          <a:cs typeface="Arial" charset="0"/>
                        </a:rPr>
                        <a:t>５０</a:t>
                      </a:r>
                    </a:p>
                  </a:txBody>
                  <a:tcPr marL="80390" marR="80390" marT="43543" marB="4354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ja-JP" sz="1100" b="0" i="0" u="none" strike="noStrike" cap="none" normalizeH="0" baseline="0" dirty="0">
                          <a:ln>
                            <a:noFill/>
                          </a:ln>
                          <a:solidFill>
                            <a:srgbClr val="000000"/>
                          </a:solidFill>
                          <a:effectLst/>
                          <a:latin typeface="Meiryo UI" panose="020B0604030504040204" pitchFamily="50" charset="-128"/>
                          <a:ea typeface="Meiryo UI" panose="020B0604030504040204" pitchFamily="50" charset="-128"/>
                          <a:cs typeface="Arial" charset="0"/>
                        </a:rPr>
                        <a:t>350</a:t>
                      </a:r>
                    </a:p>
                  </a:txBody>
                  <a:tcPr marL="80390" marR="80390" marT="43543" marB="4354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ja-JP" sz="1100" b="0" i="0" u="none" strike="noStrike" cap="none" normalizeH="0" baseline="0" dirty="0">
                          <a:ln>
                            <a:noFill/>
                          </a:ln>
                          <a:solidFill>
                            <a:srgbClr val="000000"/>
                          </a:solidFill>
                          <a:effectLst/>
                          <a:latin typeface="Meiryo UI" panose="020B0604030504040204" pitchFamily="50" charset="-128"/>
                          <a:ea typeface="Meiryo UI" panose="020B0604030504040204" pitchFamily="50" charset="-128"/>
                          <a:cs typeface="Arial" charset="0"/>
                        </a:rPr>
                        <a:t>1,000</a:t>
                      </a:r>
                      <a:endParaRPr kumimoji="1" lang="ja-JP" altLang="en-US" sz="1100" b="0" i="0" u="none" strike="noStrike" cap="none" normalizeH="0" baseline="0" dirty="0">
                        <a:ln>
                          <a:noFill/>
                        </a:ln>
                        <a:solidFill>
                          <a:srgbClr val="000000"/>
                        </a:solidFill>
                        <a:effectLst/>
                        <a:latin typeface="Meiryo UI" panose="020B0604030504040204" pitchFamily="50" charset="-128"/>
                        <a:ea typeface="Meiryo UI" panose="020B0604030504040204" pitchFamily="50" charset="-128"/>
                        <a:cs typeface="Arial" charset="0"/>
                      </a:endParaRPr>
                    </a:p>
                  </a:txBody>
                  <a:tcPr marL="80390" marR="80390" marT="43543" marB="4354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extLst>
                  <a:ext uri="{0D108BD9-81ED-4DB2-BD59-A6C34878D82A}">
                    <a16:rowId xmlns:a16="http://schemas.microsoft.com/office/drawing/2014/main" val="10001"/>
                  </a:ext>
                </a:extLst>
              </a:tr>
              <a:tr h="261257">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ja-JP" altLang="en-US" sz="1100" b="0" i="0" u="none" strike="noStrike" cap="none" normalizeH="0" baseline="0">
                          <a:ln>
                            <a:noFill/>
                          </a:ln>
                          <a:solidFill>
                            <a:srgbClr val="000000"/>
                          </a:solidFill>
                          <a:effectLst/>
                          <a:latin typeface="Meiryo UI" panose="020B0604030504040204" pitchFamily="50" charset="-128"/>
                          <a:ea typeface="Meiryo UI" panose="020B0604030504040204" pitchFamily="50" charset="-128"/>
                        </a:rPr>
                        <a:t>女川</a:t>
                      </a:r>
                    </a:p>
                  </a:txBody>
                  <a:tcPr marL="80390" marR="80390" marT="43543" marB="4354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ja-JP" sz="1100" b="0" i="0" u="none" strike="noStrike" cap="none" normalizeH="0" baseline="0">
                          <a:ln>
                            <a:noFill/>
                          </a:ln>
                          <a:solidFill>
                            <a:srgbClr val="000000"/>
                          </a:solidFill>
                          <a:effectLst/>
                          <a:latin typeface="Meiryo UI" panose="020B0604030504040204" pitchFamily="50" charset="-128"/>
                          <a:ea typeface="Meiryo UI" panose="020B0604030504040204" pitchFamily="50" charset="-128"/>
                          <a:cs typeface="Arial" charset="0"/>
                        </a:rPr>
                        <a:t>60</a:t>
                      </a:r>
                      <a:endParaRPr kumimoji="1" lang="ja-JP" altLang="en-US" sz="1100" b="0" i="0" u="none" strike="noStrike" cap="none" normalizeH="0" baseline="0">
                        <a:ln>
                          <a:noFill/>
                        </a:ln>
                        <a:solidFill>
                          <a:srgbClr val="000000"/>
                        </a:solidFill>
                        <a:effectLst/>
                        <a:latin typeface="Meiryo UI" panose="020B0604030504040204" pitchFamily="50" charset="-128"/>
                        <a:ea typeface="Meiryo UI" panose="020B0604030504040204" pitchFamily="50" charset="-128"/>
                        <a:cs typeface="Arial" charset="0"/>
                      </a:endParaRPr>
                    </a:p>
                  </a:txBody>
                  <a:tcPr marL="80390" marR="80390" marT="43543" marB="4354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ja-JP" sz="1100" b="0" i="0" u="none" strike="noStrike" cap="none" normalizeH="0" baseline="0">
                          <a:ln>
                            <a:noFill/>
                          </a:ln>
                          <a:solidFill>
                            <a:srgbClr val="000000"/>
                          </a:solidFill>
                          <a:effectLst/>
                          <a:latin typeface="Meiryo UI" panose="020B0604030504040204" pitchFamily="50" charset="-128"/>
                          <a:ea typeface="Meiryo UI" panose="020B0604030504040204" pitchFamily="50" charset="-128"/>
                          <a:cs typeface="Arial" charset="0"/>
                        </a:rPr>
                        <a:t>390</a:t>
                      </a:r>
                      <a:endParaRPr kumimoji="1" lang="ja-JP" altLang="en-US" sz="1100" b="0" i="0" u="none" strike="noStrike" cap="none" normalizeH="0" baseline="0">
                        <a:ln>
                          <a:noFill/>
                        </a:ln>
                        <a:solidFill>
                          <a:srgbClr val="000000"/>
                        </a:solidFill>
                        <a:effectLst/>
                        <a:latin typeface="Meiryo UI" panose="020B0604030504040204" pitchFamily="50" charset="-128"/>
                        <a:ea typeface="Meiryo UI" panose="020B0604030504040204" pitchFamily="50" charset="-128"/>
                        <a:cs typeface="Arial" charset="0"/>
                      </a:endParaRPr>
                    </a:p>
                  </a:txBody>
                  <a:tcPr marL="80390" marR="80390" marT="43543" marB="4354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ja-JP" sz="1100" b="0" i="0" u="none" strike="noStrike" cap="none" normalizeH="0" baseline="0" dirty="0">
                          <a:ln>
                            <a:noFill/>
                          </a:ln>
                          <a:solidFill>
                            <a:srgbClr val="000000"/>
                          </a:solidFill>
                          <a:effectLst/>
                          <a:latin typeface="Meiryo UI" panose="020B0604030504040204" pitchFamily="50" charset="-128"/>
                          <a:ea typeface="Meiryo UI" panose="020B0604030504040204" pitchFamily="50" charset="-128"/>
                          <a:cs typeface="Arial" charset="0"/>
                        </a:rPr>
                        <a:t>790</a:t>
                      </a:r>
                      <a:endParaRPr kumimoji="1" lang="ja-JP" altLang="en-US" sz="1100" b="0" i="0" u="none" strike="noStrike" cap="none" normalizeH="0" baseline="0" dirty="0">
                        <a:ln>
                          <a:noFill/>
                        </a:ln>
                        <a:solidFill>
                          <a:srgbClr val="000000"/>
                        </a:solidFill>
                        <a:effectLst/>
                        <a:latin typeface="Meiryo UI" panose="020B0604030504040204" pitchFamily="50" charset="-128"/>
                        <a:ea typeface="Meiryo UI" panose="020B0604030504040204" pitchFamily="50" charset="-128"/>
                        <a:cs typeface="Arial" charset="0"/>
                      </a:endParaRPr>
                    </a:p>
                  </a:txBody>
                  <a:tcPr marL="80390" marR="80390" marT="43543" marB="4354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extLst>
                  <a:ext uri="{0D108BD9-81ED-4DB2-BD59-A6C34878D82A}">
                    <a16:rowId xmlns:a16="http://schemas.microsoft.com/office/drawing/2014/main" val="10002"/>
                  </a:ext>
                </a:extLst>
              </a:tr>
              <a:tr h="261257">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ja-JP" altLang="en-US" sz="1100" b="0" i="0" u="none" strike="noStrike" cap="none" normalizeH="0" baseline="0">
                          <a:ln>
                            <a:noFill/>
                          </a:ln>
                          <a:solidFill>
                            <a:srgbClr val="000000"/>
                          </a:solidFill>
                          <a:effectLst/>
                          <a:latin typeface="Meiryo UI" panose="020B0604030504040204" pitchFamily="50" charset="-128"/>
                          <a:ea typeface="Meiryo UI" panose="020B0604030504040204" pitchFamily="50" charset="-128"/>
                        </a:rPr>
                        <a:t>東通</a:t>
                      </a:r>
                    </a:p>
                  </a:txBody>
                  <a:tcPr marL="80390" marR="80390" marT="43543" marB="4354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ja-JP" sz="1100" b="0" i="0" u="none" strike="noStrike" cap="none" normalizeH="0" baseline="0">
                          <a:ln>
                            <a:noFill/>
                          </a:ln>
                          <a:solidFill>
                            <a:srgbClr val="000000"/>
                          </a:solidFill>
                          <a:effectLst/>
                          <a:latin typeface="Meiryo UI" panose="020B0604030504040204" pitchFamily="50" charset="-128"/>
                          <a:ea typeface="Meiryo UI" panose="020B0604030504040204" pitchFamily="50" charset="-128"/>
                          <a:cs typeface="Arial" charset="0"/>
                        </a:rPr>
                        <a:t>30</a:t>
                      </a:r>
                      <a:endParaRPr kumimoji="1" lang="ja-JP" altLang="en-US" sz="1100" b="0" i="0" u="none" strike="noStrike" cap="none" normalizeH="0" baseline="0">
                        <a:ln>
                          <a:noFill/>
                        </a:ln>
                        <a:solidFill>
                          <a:srgbClr val="000000"/>
                        </a:solidFill>
                        <a:effectLst/>
                        <a:latin typeface="Meiryo UI" panose="020B0604030504040204" pitchFamily="50" charset="-128"/>
                        <a:ea typeface="Meiryo UI" panose="020B0604030504040204" pitchFamily="50" charset="-128"/>
                        <a:cs typeface="Arial" charset="0"/>
                      </a:endParaRPr>
                    </a:p>
                  </a:txBody>
                  <a:tcPr marL="80390" marR="80390" marT="43543" marB="4354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ja-JP" sz="1100" b="0" i="0" u="none" strike="noStrike" cap="none" normalizeH="0" baseline="0">
                          <a:ln>
                            <a:noFill/>
                          </a:ln>
                          <a:solidFill>
                            <a:srgbClr val="000000"/>
                          </a:solidFill>
                          <a:effectLst/>
                          <a:latin typeface="Meiryo UI" panose="020B0604030504040204" pitchFamily="50" charset="-128"/>
                          <a:ea typeface="Meiryo UI" panose="020B0604030504040204" pitchFamily="50" charset="-128"/>
                          <a:cs typeface="Arial" charset="0"/>
                        </a:rPr>
                        <a:t>60</a:t>
                      </a:r>
                      <a:endParaRPr kumimoji="1" lang="ja-JP" altLang="en-US" sz="1100" b="0" i="0" u="none" strike="noStrike" cap="none" normalizeH="0" baseline="0">
                        <a:ln>
                          <a:noFill/>
                        </a:ln>
                        <a:solidFill>
                          <a:srgbClr val="000000"/>
                        </a:solidFill>
                        <a:effectLst/>
                        <a:latin typeface="Meiryo UI" panose="020B0604030504040204" pitchFamily="50" charset="-128"/>
                        <a:ea typeface="Meiryo UI" panose="020B0604030504040204" pitchFamily="50" charset="-128"/>
                        <a:cs typeface="Arial" charset="0"/>
                      </a:endParaRPr>
                    </a:p>
                  </a:txBody>
                  <a:tcPr marL="80390" marR="80390" marT="43543" marB="4354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ja-JP" sz="1100" b="0" i="0" u="none" strike="noStrike" cap="none" normalizeH="0" baseline="0" dirty="0">
                          <a:ln>
                            <a:noFill/>
                          </a:ln>
                          <a:solidFill>
                            <a:srgbClr val="000000"/>
                          </a:solidFill>
                          <a:effectLst/>
                          <a:latin typeface="Meiryo UI" panose="020B0604030504040204" pitchFamily="50" charset="-128"/>
                          <a:ea typeface="Meiryo UI" panose="020B0604030504040204" pitchFamily="50" charset="-128"/>
                          <a:cs typeface="Arial" charset="0"/>
                        </a:rPr>
                        <a:t>230</a:t>
                      </a:r>
                      <a:endParaRPr kumimoji="1" lang="ja-JP" altLang="en-US" sz="1100" b="0" i="0" u="none" strike="noStrike" cap="none" normalizeH="0" baseline="0" dirty="0">
                        <a:ln>
                          <a:noFill/>
                        </a:ln>
                        <a:solidFill>
                          <a:srgbClr val="000000"/>
                        </a:solidFill>
                        <a:effectLst/>
                        <a:latin typeface="Meiryo UI" panose="020B0604030504040204" pitchFamily="50" charset="-128"/>
                        <a:ea typeface="Meiryo UI" panose="020B0604030504040204" pitchFamily="50" charset="-128"/>
                        <a:cs typeface="Arial" charset="0"/>
                      </a:endParaRPr>
                    </a:p>
                  </a:txBody>
                  <a:tcPr marL="80390" marR="80390" marT="43543" marB="4354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extLst>
                  <a:ext uri="{0D108BD9-81ED-4DB2-BD59-A6C34878D82A}">
                    <a16:rowId xmlns:a16="http://schemas.microsoft.com/office/drawing/2014/main" val="10003"/>
                  </a:ext>
                </a:extLst>
              </a:tr>
              <a:tr h="261257">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ja-JP" altLang="en-US" sz="1100" b="0" i="0" u="none" strike="noStrike" cap="none" normalizeH="0" baseline="0">
                          <a:ln>
                            <a:noFill/>
                          </a:ln>
                          <a:solidFill>
                            <a:srgbClr val="000000"/>
                          </a:solidFill>
                          <a:effectLst/>
                          <a:latin typeface="Meiryo UI" panose="020B0604030504040204" pitchFamily="50" charset="-128"/>
                          <a:ea typeface="Meiryo UI" panose="020B0604030504040204" pitchFamily="50" charset="-128"/>
                        </a:rPr>
                        <a:t>福島第一</a:t>
                      </a:r>
                    </a:p>
                  </a:txBody>
                  <a:tcPr marL="80390" marR="80390" marT="43543" marB="4354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ja-JP" sz="1100" b="0" i="0" u="none" strike="noStrike" cap="none" normalizeH="0" baseline="0">
                          <a:ln>
                            <a:noFill/>
                          </a:ln>
                          <a:solidFill>
                            <a:srgbClr val="000000"/>
                          </a:solidFill>
                          <a:effectLst/>
                          <a:latin typeface="Meiryo UI" panose="020B0604030504040204" pitchFamily="50" charset="-128"/>
                          <a:ea typeface="Meiryo UI" panose="020B0604030504040204" pitchFamily="50" charset="-128"/>
                          <a:cs typeface="Arial" charset="0"/>
                        </a:rPr>
                        <a:t>140</a:t>
                      </a:r>
                      <a:endParaRPr kumimoji="1" lang="ja-JP" altLang="en-US" sz="1100" b="0" i="0" u="none" strike="noStrike" cap="none" normalizeH="0" baseline="0">
                        <a:ln>
                          <a:noFill/>
                        </a:ln>
                        <a:solidFill>
                          <a:srgbClr val="000000"/>
                        </a:solidFill>
                        <a:effectLst/>
                        <a:latin typeface="Meiryo UI" panose="020B0604030504040204" pitchFamily="50" charset="-128"/>
                        <a:ea typeface="Meiryo UI" panose="020B0604030504040204" pitchFamily="50" charset="-128"/>
                        <a:cs typeface="Arial" charset="0"/>
                      </a:endParaRPr>
                    </a:p>
                  </a:txBody>
                  <a:tcPr marL="80390" marR="80390" marT="43543" marB="4354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ja-JP" sz="1100" b="0" i="0" u="none" strike="noStrike" cap="none" normalizeH="0" baseline="0">
                          <a:ln>
                            <a:noFill/>
                          </a:ln>
                          <a:solidFill>
                            <a:srgbClr val="000000"/>
                          </a:solidFill>
                          <a:effectLst/>
                          <a:latin typeface="Meiryo UI" panose="020B0604030504040204" pitchFamily="50" charset="-128"/>
                          <a:ea typeface="Meiryo UI" panose="020B0604030504040204" pitchFamily="50" charset="-128"/>
                          <a:cs typeface="Arial" charset="0"/>
                        </a:rPr>
                        <a:t>1,820</a:t>
                      </a:r>
                      <a:endParaRPr kumimoji="1" lang="ja-JP" altLang="en-US" sz="1100" b="0" i="0" u="none" strike="noStrike" cap="none" normalizeH="0" baseline="0">
                        <a:ln>
                          <a:noFill/>
                        </a:ln>
                        <a:solidFill>
                          <a:srgbClr val="000000"/>
                        </a:solidFill>
                        <a:effectLst/>
                        <a:latin typeface="Meiryo UI" panose="020B0604030504040204" pitchFamily="50" charset="-128"/>
                        <a:ea typeface="Meiryo UI" panose="020B0604030504040204" pitchFamily="50" charset="-128"/>
                        <a:cs typeface="Arial" charset="0"/>
                      </a:endParaRPr>
                    </a:p>
                  </a:txBody>
                  <a:tcPr marL="80390" marR="80390" marT="43543" marB="4354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ja-JP" sz="1100" b="0" i="0" u="none" strike="noStrike" cap="none" normalizeH="0" baseline="0" dirty="0">
                          <a:ln>
                            <a:noFill/>
                          </a:ln>
                          <a:solidFill>
                            <a:srgbClr val="000000"/>
                          </a:solidFill>
                          <a:effectLst/>
                          <a:latin typeface="Meiryo UI" panose="020B0604030504040204" pitchFamily="50" charset="-128"/>
                          <a:ea typeface="Meiryo UI" panose="020B0604030504040204" pitchFamily="50" charset="-128"/>
                          <a:cs typeface="Arial" charset="0"/>
                        </a:rPr>
                        <a:t>2,100</a:t>
                      </a:r>
                      <a:endParaRPr kumimoji="1" lang="ja-JP" altLang="en-US" sz="1100" b="0" i="0" u="none" strike="noStrike" cap="none" normalizeH="0" baseline="0" dirty="0">
                        <a:ln>
                          <a:noFill/>
                        </a:ln>
                        <a:solidFill>
                          <a:srgbClr val="000000"/>
                        </a:solidFill>
                        <a:effectLst/>
                        <a:latin typeface="Meiryo UI" panose="020B0604030504040204" pitchFamily="50" charset="-128"/>
                        <a:ea typeface="Meiryo UI" panose="020B0604030504040204" pitchFamily="50" charset="-128"/>
                        <a:cs typeface="Arial" charset="0"/>
                      </a:endParaRPr>
                    </a:p>
                  </a:txBody>
                  <a:tcPr marL="80390" marR="80390" marT="43543" marB="4354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extLst>
                  <a:ext uri="{0D108BD9-81ED-4DB2-BD59-A6C34878D82A}">
                    <a16:rowId xmlns:a16="http://schemas.microsoft.com/office/drawing/2014/main" val="10004"/>
                  </a:ext>
                </a:extLst>
              </a:tr>
              <a:tr h="261257">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ja-JP" altLang="en-US" sz="1100" b="0" i="0" u="none" strike="noStrike" cap="none" normalizeH="0" baseline="0">
                          <a:ln>
                            <a:noFill/>
                          </a:ln>
                          <a:solidFill>
                            <a:srgbClr val="000000"/>
                          </a:solidFill>
                          <a:effectLst/>
                          <a:latin typeface="Meiryo UI" panose="020B0604030504040204" pitchFamily="50" charset="-128"/>
                          <a:ea typeface="Meiryo UI" panose="020B0604030504040204" pitchFamily="50" charset="-128"/>
                        </a:rPr>
                        <a:t>福島第二</a:t>
                      </a:r>
                    </a:p>
                  </a:txBody>
                  <a:tcPr marL="80390" marR="80390" marT="43543" marB="4354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ja-JP" sz="1100" b="0" i="0" u="none" strike="noStrike" cap="none" normalizeH="0" baseline="0">
                          <a:ln>
                            <a:noFill/>
                          </a:ln>
                          <a:solidFill>
                            <a:srgbClr val="000000"/>
                          </a:solidFill>
                          <a:effectLst/>
                          <a:latin typeface="Meiryo UI" panose="020B0604030504040204" pitchFamily="50" charset="-128"/>
                          <a:ea typeface="Meiryo UI" panose="020B0604030504040204" pitchFamily="50" charset="-128"/>
                          <a:cs typeface="Arial" charset="0"/>
                        </a:rPr>
                        <a:t>120</a:t>
                      </a:r>
                      <a:endParaRPr kumimoji="1" lang="ja-JP" altLang="en-US" sz="1100" b="0" i="0" u="none" strike="noStrike" cap="none" normalizeH="0" baseline="0">
                        <a:ln>
                          <a:noFill/>
                        </a:ln>
                        <a:solidFill>
                          <a:srgbClr val="000000"/>
                        </a:solidFill>
                        <a:effectLst/>
                        <a:latin typeface="Meiryo UI" panose="020B0604030504040204" pitchFamily="50" charset="-128"/>
                        <a:ea typeface="Meiryo UI" panose="020B0604030504040204" pitchFamily="50" charset="-128"/>
                        <a:cs typeface="Arial" charset="0"/>
                      </a:endParaRPr>
                    </a:p>
                  </a:txBody>
                  <a:tcPr marL="80390" marR="80390" marT="43543" marB="4354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ja-JP" sz="1100" b="0" i="0" u="none" strike="noStrike" cap="none" normalizeH="0" baseline="0">
                          <a:ln>
                            <a:noFill/>
                          </a:ln>
                          <a:solidFill>
                            <a:srgbClr val="000000"/>
                          </a:solidFill>
                          <a:effectLst/>
                          <a:latin typeface="Meiryo UI" panose="020B0604030504040204" pitchFamily="50" charset="-128"/>
                          <a:ea typeface="Meiryo UI" panose="020B0604030504040204" pitchFamily="50" charset="-128"/>
                          <a:cs typeface="Arial" charset="0"/>
                        </a:rPr>
                        <a:t>1,130</a:t>
                      </a:r>
                      <a:endParaRPr kumimoji="1" lang="ja-JP" altLang="en-US" sz="1100" b="0" i="0" u="none" strike="noStrike" cap="none" normalizeH="0" baseline="0">
                        <a:ln>
                          <a:noFill/>
                        </a:ln>
                        <a:solidFill>
                          <a:srgbClr val="000000"/>
                        </a:solidFill>
                        <a:effectLst/>
                        <a:latin typeface="Meiryo UI" panose="020B0604030504040204" pitchFamily="50" charset="-128"/>
                        <a:ea typeface="Meiryo UI" panose="020B0604030504040204" pitchFamily="50" charset="-128"/>
                        <a:cs typeface="Arial" charset="0"/>
                      </a:endParaRPr>
                    </a:p>
                  </a:txBody>
                  <a:tcPr marL="80390" marR="80390" marT="43543" marB="4354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ja-JP" sz="1100" b="0" i="0" u="none" strike="noStrike" cap="none" normalizeH="0" baseline="0">
                          <a:ln>
                            <a:noFill/>
                          </a:ln>
                          <a:solidFill>
                            <a:srgbClr val="000000"/>
                          </a:solidFill>
                          <a:effectLst/>
                          <a:latin typeface="Meiryo UI" panose="020B0604030504040204" pitchFamily="50" charset="-128"/>
                          <a:ea typeface="Meiryo UI" panose="020B0604030504040204" pitchFamily="50" charset="-128"/>
                          <a:cs typeface="Arial" charset="0"/>
                        </a:rPr>
                        <a:t>1,360</a:t>
                      </a:r>
                      <a:endParaRPr kumimoji="1" lang="ja-JP" altLang="en-US" sz="1100" b="0" i="0" u="none" strike="noStrike" cap="none" normalizeH="0" baseline="0">
                        <a:ln>
                          <a:noFill/>
                        </a:ln>
                        <a:solidFill>
                          <a:srgbClr val="000000"/>
                        </a:solidFill>
                        <a:effectLst/>
                        <a:latin typeface="Meiryo UI" panose="020B0604030504040204" pitchFamily="50" charset="-128"/>
                        <a:ea typeface="Meiryo UI" panose="020B0604030504040204" pitchFamily="50" charset="-128"/>
                        <a:cs typeface="Arial" charset="0"/>
                      </a:endParaRPr>
                    </a:p>
                  </a:txBody>
                  <a:tcPr marL="80390" marR="80390" marT="43543" marB="4354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extLst>
                  <a:ext uri="{0D108BD9-81ED-4DB2-BD59-A6C34878D82A}">
                    <a16:rowId xmlns:a16="http://schemas.microsoft.com/office/drawing/2014/main" val="10005"/>
                  </a:ext>
                </a:extLst>
              </a:tr>
              <a:tr h="261257">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ja-JP" altLang="en-US" sz="1100" b="0" i="0" u="none" strike="noStrike" cap="none" normalizeH="0" baseline="0">
                          <a:ln>
                            <a:noFill/>
                          </a:ln>
                          <a:solidFill>
                            <a:srgbClr val="000000"/>
                          </a:solidFill>
                          <a:effectLst/>
                          <a:latin typeface="Meiryo UI" panose="020B0604030504040204" pitchFamily="50" charset="-128"/>
                          <a:ea typeface="Meiryo UI" panose="020B0604030504040204" pitchFamily="50" charset="-128"/>
                        </a:rPr>
                        <a:t>柏崎刈羽</a:t>
                      </a:r>
                    </a:p>
                  </a:txBody>
                  <a:tcPr marL="80390" marR="80390" marT="43543" marB="4354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ja-JP" sz="1100" b="0" i="0" u="none" strike="noStrike" cap="none" normalizeH="0" baseline="0">
                          <a:ln>
                            <a:noFill/>
                          </a:ln>
                          <a:solidFill>
                            <a:srgbClr val="000000"/>
                          </a:solidFill>
                          <a:effectLst/>
                          <a:latin typeface="Meiryo UI" panose="020B0604030504040204" pitchFamily="50" charset="-128"/>
                          <a:ea typeface="Meiryo UI" panose="020B0604030504040204" pitchFamily="50" charset="-128"/>
                          <a:cs typeface="Arial" charset="0"/>
                        </a:rPr>
                        <a:t>230</a:t>
                      </a:r>
                      <a:endParaRPr kumimoji="1" lang="ja-JP" altLang="en-US" sz="1100" b="0" i="0" u="none" strike="noStrike" cap="none" normalizeH="0" baseline="0">
                        <a:ln>
                          <a:noFill/>
                        </a:ln>
                        <a:solidFill>
                          <a:srgbClr val="000000"/>
                        </a:solidFill>
                        <a:effectLst/>
                        <a:latin typeface="Meiryo UI" panose="020B0604030504040204" pitchFamily="50" charset="-128"/>
                        <a:ea typeface="Meiryo UI" panose="020B0604030504040204" pitchFamily="50" charset="-128"/>
                        <a:cs typeface="Arial" charset="0"/>
                      </a:endParaRPr>
                    </a:p>
                  </a:txBody>
                  <a:tcPr marL="80390" marR="80390" marT="43543" marB="4354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ja-JP" sz="1100" b="0" i="0" u="none" strike="noStrike" cap="none" normalizeH="0" baseline="0">
                          <a:ln>
                            <a:noFill/>
                          </a:ln>
                          <a:solidFill>
                            <a:srgbClr val="000000"/>
                          </a:solidFill>
                          <a:effectLst/>
                          <a:latin typeface="Meiryo UI" panose="020B0604030504040204" pitchFamily="50" charset="-128"/>
                          <a:ea typeface="Meiryo UI" panose="020B0604030504040204" pitchFamily="50" charset="-128"/>
                          <a:cs typeface="Arial" charset="0"/>
                        </a:rPr>
                        <a:t>2,210</a:t>
                      </a:r>
                      <a:endParaRPr kumimoji="1" lang="ja-JP" altLang="en-US" sz="1100" b="0" i="0" u="none" strike="noStrike" cap="none" normalizeH="0" baseline="0">
                        <a:ln>
                          <a:noFill/>
                        </a:ln>
                        <a:solidFill>
                          <a:srgbClr val="000000"/>
                        </a:solidFill>
                        <a:effectLst/>
                        <a:latin typeface="Meiryo UI" panose="020B0604030504040204" pitchFamily="50" charset="-128"/>
                        <a:ea typeface="Meiryo UI" panose="020B0604030504040204" pitchFamily="50" charset="-128"/>
                        <a:cs typeface="Arial" charset="0"/>
                      </a:endParaRPr>
                    </a:p>
                  </a:txBody>
                  <a:tcPr marL="80390" marR="80390" marT="43543" marB="4354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ja-JP" sz="1100" b="0" i="0" u="none" strike="noStrike" cap="none" normalizeH="0" baseline="0" dirty="0">
                          <a:ln>
                            <a:noFill/>
                          </a:ln>
                          <a:solidFill>
                            <a:srgbClr val="000000"/>
                          </a:solidFill>
                          <a:effectLst/>
                          <a:latin typeface="Meiryo UI" panose="020B0604030504040204" pitchFamily="50" charset="-128"/>
                          <a:ea typeface="Meiryo UI" panose="020B0604030504040204" pitchFamily="50" charset="-128"/>
                          <a:cs typeface="Arial" charset="0"/>
                        </a:rPr>
                        <a:t>2,910</a:t>
                      </a:r>
                      <a:endParaRPr kumimoji="1" lang="ja-JP" altLang="en-US" sz="1100" b="0" i="0" u="none" strike="noStrike" cap="none" normalizeH="0" baseline="0" dirty="0">
                        <a:ln>
                          <a:noFill/>
                        </a:ln>
                        <a:solidFill>
                          <a:srgbClr val="000000"/>
                        </a:solidFill>
                        <a:effectLst/>
                        <a:latin typeface="Meiryo UI" panose="020B0604030504040204" pitchFamily="50" charset="-128"/>
                        <a:ea typeface="Meiryo UI" panose="020B0604030504040204" pitchFamily="50" charset="-128"/>
                        <a:cs typeface="Arial" charset="0"/>
                      </a:endParaRPr>
                    </a:p>
                  </a:txBody>
                  <a:tcPr marL="80390" marR="80390" marT="43543" marB="4354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extLst>
                  <a:ext uri="{0D108BD9-81ED-4DB2-BD59-A6C34878D82A}">
                    <a16:rowId xmlns:a16="http://schemas.microsoft.com/office/drawing/2014/main" val="10006"/>
                  </a:ext>
                </a:extLst>
              </a:tr>
              <a:tr h="261257">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ja-JP" altLang="en-US" sz="1100" b="0" i="0" u="none" strike="noStrike" cap="none" normalizeH="0" baseline="0">
                          <a:ln>
                            <a:noFill/>
                          </a:ln>
                          <a:solidFill>
                            <a:srgbClr val="000000"/>
                          </a:solidFill>
                          <a:effectLst/>
                          <a:latin typeface="Meiryo UI" panose="020B0604030504040204" pitchFamily="50" charset="-128"/>
                          <a:ea typeface="Meiryo UI" panose="020B0604030504040204" pitchFamily="50" charset="-128"/>
                        </a:rPr>
                        <a:t>浜岡</a:t>
                      </a:r>
                    </a:p>
                  </a:txBody>
                  <a:tcPr marL="80390" marR="80390" marT="43543" marB="4354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ja-JP" sz="1100" b="0" i="0" u="none" strike="noStrike" cap="none" normalizeH="0" baseline="0">
                          <a:ln>
                            <a:noFill/>
                          </a:ln>
                          <a:solidFill>
                            <a:srgbClr val="000000"/>
                          </a:solidFill>
                          <a:effectLst/>
                          <a:latin typeface="Meiryo UI" panose="020B0604030504040204" pitchFamily="50" charset="-128"/>
                          <a:ea typeface="Meiryo UI" panose="020B0604030504040204" pitchFamily="50" charset="-128"/>
                          <a:cs typeface="Arial" charset="0"/>
                        </a:rPr>
                        <a:t>100</a:t>
                      </a:r>
                      <a:endParaRPr kumimoji="1" lang="ja-JP" altLang="en-US" sz="1100" b="0" i="0" u="none" strike="noStrike" cap="none" normalizeH="0" baseline="0">
                        <a:ln>
                          <a:noFill/>
                        </a:ln>
                        <a:solidFill>
                          <a:srgbClr val="000000"/>
                        </a:solidFill>
                        <a:effectLst/>
                        <a:latin typeface="Meiryo UI" panose="020B0604030504040204" pitchFamily="50" charset="-128"/>
                        <a:ea typeface="Meiryo UI" panose="020B0604030504040204" pitchFamily="50" charset="-128"/>
                        <a:cs typeface="Arial" charset="0"/>
                      </a:endParaRPr>
                    </a:p>
                  </a:txBody>
                  <a:tcPr marL="80390" marR="80390" marT="43543" marB="4354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ja-JP" sz="1100" b="0" i="0" u="none" strike="noStrike" cap="none" normalizeH="0" baseline="0">
                          <a:ln>
                            <a:noFill/>
                          </a:ln>
                          <a:solidFill>
                            <a:srgbClr val="000000"/>
                          </a:solidFill>
                          <a:effectLst/>
                          <a:latin typeface="Meiryo UI" panose="020B0604030504040204" pitchFamily="50" charset="-128"/>
                          <a:ea typeface="Meiryo UI" panose="020B0604030504040204" pitchFamily="50" charset="-128"/>
                          <a:cs typeface="Arial" charset="0"/>
                        </a:rPr>
                        <a:t>1,090</a:t>
                      </a:r>
                      <a:endParaRPr kumimoji="1" lang="ja-JP" altLang="en-US" sz="1100" b="0" i="0" u="none" strike="noStrike" cap="none" normalizeH="0" baseline="0">
                        <a:ln>
                          <a:noFill/>
                        </a:ln>
                        <a:solidFill>
                          <a:srgbClr val="000000"/>
                        </a:solidFill>
                        <a:effectLst/>
                        <a:latin typeface="Meiryo UI" panose="020B0604030504040204" pitchFamily="50" charset="-128"/>
                        <a:ea typeface="Meiryo UI" panose="020B0604030504040204" pitchFamily="50" charset="-128"/>
                        <a:cs typeface="Arial" charset="0"/>
                      </a:endParaRPr>
                    </a:p>
                  </a:txBody>
                  <a:tcPr marL="80390" marR="80390" marT="43543" marB="4354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ja-JP" sz="1100" b="0" i="0" u="none" strike="noStrike" cap="none" normalizeH="0" baseline="0">
                          <a:ln>
                            <a:noFill/>
                          </a:ln>
                          <a:solidFill>
                            <a:srgbClr val="000000"/>
                          </a:solidFill>
                          <a:effectLst/>
                          <a:latin typeface="Meiryo UI" panose="020B0604030504040204" pitchFamily="50" charset="-128"/>
                          <a:ea typeface="Meiryo UI" panose="020B0604030504040204" pitchFamily="50" charset="-128"/>
                          <a:cs typeface="Arial" charset="0"/>
                        </a:rPr>
                        <a:t>1,740</a:t>
                      </a:r>
                      <a:endParaRPr kumimoji="1" lang="ja-JP" altLang="en-US" sz="1100" b="0" i="0" u="none" strike="noStrike" cap="none" normalizeH="0" baseline="0">
                        <a:ln>
                          <a:noFill/>
                        </a:ln>
                        <a:solidFill>
                          <a:srgbClr val="000000"/>
                        </a:solidFill>
                        <a:effectLst/>
                        <a:latin typeface="Meiryo UI" panose="020B0604030504040204" pitchFamily="50" charset="-128"/>
                        <a:ea typeface="Meiryo UI" panose="020B0604030504040204" pitchFamily="50" charset="-128"/>
                        <a:cs typeface="Arial" charset="0"/>
                      </a:endParaRPr>
                    </a:p>
                  </a:txBody>
                  <a:tcPr marL="80390" marR="80390" marT="43543" marB="4354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extLst>
                  <a:ext uri="{0D108BD9-81ED-4DB2-BD59-A6C34878D82A}">
                    <a16:rowId xmlns:a16="http://schemas.microsoft.com/office/drawing/2014/main" val="10007"/>
                  </a:ext>
                </a:extLst>
              </a:tr>
              <a:tr h="261257">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ja-JP" altLang="en-US" sz="1100" b="0" i="0" u="none" strike="noStrike" cap="none" normalizeH="0" baseline="0">
                          <a:ln>
                            <a:noFill/>
                          </a:ln>
                          <a:solidFill>
                            <a:srgbClr val="000000"/>
                          </a:solidFill>
                          <a:effectLst/>
                          <a:latin typeface="Meiryo UI" panose="020B0604030504040204" pitchFamily="50" charset="-128"/>
                          <a:ea typeface="Meiryo UI" panose="020B0604030504040204" pitchFamily="50" charset="-128"/>
                        </a:rPr>
                        <a:t>志賀</a:t>
                      </a:r>
                    </a:p>
                  </a:txBody>
                  <a:tcPr marL="80390" marR="80390" marT="43543" marB="4354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ja-JP" sz="1100" b="0" i="0" u="none" strike="noStrike" cap="none" normalizeH="0" baseline="0">
                          <a:ln>
                            <a:noFill/>
                          </a:ln>
                          <a:solidFill>
                            <a:srgbClr val="000000"/>
                          </a:solidFill>
                          <a:effectLst/>
                          <a:latin typeface="Meiryo UI" panose="020B0604030504040204" pitchFamily="50" charset="-128"/>
                          <a:ea typeface="Meiryo UI" panose="020B0604030504040204" pitchFamily="50" charset="-128"/>
                          <a:cs typeface="Arial" charset="0"/>
                        </a:rPr>
                        <a:t>50</a:t>
                      </a:r>
                      <a:endParaRPr kumimoji="1" lang="ja-JP" altLang="en-US" sz="1100" b="0" i="0" u="none" strike="noStrike" cap="none" normalizeH="0" baseline="0">
                        <a:ln>
                          <a:noFill/>
                        </a:ln>
                        <a:solidFill>
                          <a:srgbClr val="000000"/>
                        </a:solidFill>
                        <a:effectLst/>
                        <a:latin typeface="Meiryo UI" panose="020B0604030504040204" pitchFamily="50" charset="-128"/>
                        <a:ea typeface="Meiryo UI" panose="020B0604030504040204" pitchFamily="50" charset="-128"/>
                        <a:cs typeface="Arial" charset="0"/>
                      </a:endParaRPr>
                    </a:p>
                  </a:txBody>
                  <a:tcPr marL="80390" marR="80390" marT="43543" marB="4354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ja-JP" sz="1100" b="0" i="0" u="none" strike="noStrike" cap="none" normalizeH="0" baseline="0">
                          <a:ln>
                            <a:noFill/>
                          </a:ln>
                          <a:solidFill>
                            <a:srgbClr val="000000"/>
                          </a:solidFill>
                          <a:effectLst/>
                          <a:latin typeface="Meiryo UI" panose="020B0604030504040204" pitchFamily="50" charset="-128"/>
                          <a:ea typeface="Meiryo UI" panose="020B0604030504040204" pitchFamily="50" charset="-128"/>
                          <a:cs typeface="Arial" charset="0"/>
                        </a:rPr>
                        <a:t>120</a:t>
                      </a:r>
                      <a:endParaRPr kumimoji="1" lang="ja-JP" altLang="en-US" sz="1100" b="0" i="0" u="none" strike="noStrike" cap="none" normalizeH="0" baseline="0">
                        <a:ln>
                          <a:noFill/>
                        </a:ln>
                        <a:solidFill>
                          <a:srgbClr val="000000"/>
                        </a:solidFill>
                        <a:effectLst/>
                        <a:latin typeface="Meiryo UI" panose="020B0604030504040204" pitchFamily="50" charset="-128"/>
                        <a:ea typeface="Meiryo UI" panose="020B0604030504040204" pitchFamily="50" charset="-128"/>
                        <a:cs typeface="Arial" charset="0"/>
                      </a:endParaRPr>
                    </a:p>
                  </a:txBody>
                  <a:tcPr marL="80390" marR="80390" marT="43543" marB="4354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ja-JP" sz="1100" b="0" i="0" u="none" strike="noStrike" cap="none" normalizeH="0" baseline="0" dirty="0">
                          <a:ln>
                            <a:noFill/>
                          </a:ln>
                          <a:solidFill>
                            <a:srgbClr val="000000"/>
                          </a:solidFill>
                          <a:effectLst/>
                          <a:latin typeface="Meiryo UI" panose="020B0604030504040204" pitchFamily="50" charset="-128"/>
                          <a:ea typeface="Meiryo UI" panose="020B0604030504040204" pitchFamily="50" charset="-128"/>
                          <a:cs typeface="Arial" charset="0"/>
                        </a:rPr>
                        <a:t>690</a:t>
                      </a:r>
                      <a:endParaRPr kumimoji="1" lang="ja-JP" altLang="en-US" sz="1100" b="0" i="0" u="none" strike="noStrike" cap="none" normalizeH="0" baseline="0" dirty="0">
                        <a:ln>
                          <a:noFill/>
                        </a:ln>
                        <a:solidFill>
                          <a:srgbClr val="000000"/>
                        </a:solidFill>
                        <a:effectLst/>
                        <a:latin typeface="Meiryo UI" panose="020B0604030504040204" pitchFamily="50" charset="-128"/>
                        <a:ea typeface="Meiryo UI" panose="020B0604030504040204" pitchFamily="50" charset="-128"/>
                        <a:cs typeface="Arial" charset="0"/>
                      </a:endParaRPr>
                    </a:p>
                  </a:txBody>
                  <a:tcPr marL="80390" marR="80390" marT="43543" marB="4354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extLst>
                  <a:ext uri="{0D108BD9-81ED-4DB2-BD59-A6C34878D82A}">
                    <a16:rowId xmlns:a16="http://schemas.microsoft.com/office/drawing/2014/main" val="10008"/>
                  </a:ext>
                </a:extLst>
              </a:tr>
              <a:tr h="261257">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ja-JP" altLang="en-US" sz="1100" b="0" i="0" u="none" strike="noStrike" cap="none" normalizeH="0" baseline="0">
                          <a:ln>
                            <a:noFill/>
                          </a:ln>
                          <a:solidFill>
                            <a:srgbClr val="000000"/>
                          </a:solidFill>
                          <a:effectLst/>
                          <a:latin typeface="Meiryo UI" panose="020B0604030504040204" pitchFamily="50" charset="-128"/>
                          <a:ea typeface="Meiryo UI" panose="020B0604030504040204" pitchFamily="50" charset="-128"/>
                        </a:rPr>
                        <a:t>美浜</a:t>
                      </a:r>
                    </a:p>
                  </a:txBody>
                  <a:tcPr marL="80390" marR="80390" marT="43543" marB="4354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ja-JP" sz="1100" b="0" i="0" u="none" strike="noStrike" cap="none" normalizeH="0" baseline="0">
                          <a:ln>
                            <a:noFill/>
                          </a:ln>
                          <a:solidFill>
                            <a:srgbClr val="000000"/>
                          </a:solidFill>
                          <a:effectLst/>
                          <a:latin typeface="Meiryo UI" panose="020B0604030504040204" pitchFamily="50" charset="-128"/>
                          <a:ea typeface="Meiryo UI" panose="020B0604030504040204" pitchFamily="50" charset="-128"/>
                          <a:cs typeface="Arial" charset="0"/>
                        </a:rPr>
                        <a:t>50</a:t>
                      </a:r>
                      <a:endParaRPr kumimoji="1" lang="ja-JP" altLang="en-US" sz="1100" b="0" i="0" u="none" strike="noStrike" cap="none" normalizeH="0" baseline="0">
                        <a:ln>
                          <a:noFill/>
                        </a:ln>
                        <a:solidFill>
                          <a:srgbClr val="000000"/>
                        </a:solidFill>
                        <a:effectLst/>
                        <a:latin typeface="Meiryo UI" panose="020B0604030504040204" pitchFamily="50" charset="-128"/>
                        <a:ea typeface="Meiryo UI" panose="020B0604030504040204" pitchFamily="50" charset="-128"/>
                        <a:cs typeface="Arial" charset="0"/>
                      </a:endParaRPr>
                    </a:p>
                  </a:txBody>
                  <a:tcPr marL="80390" marR="80390" marT="43543" marB="4354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ja-JP" sz="1100" b="0" i="0" u="none" strike="noStrike" cap="none" normalizeH="0" baseline="0">
                          <a:ln>
                            <a:noFill/>
                          </a:ln>
                          <a:solidFill>
                            <a:srgbClr val="000000"/>
                          </a:solidFill>
                          <a:effectLst/>
                          <a:latin typeface="Meiryo UI" panose="020B0604030504040204" pitchFamily="50" charset="-128"/>
                          <a:ea typeface="Meiryo UI" panose="020B0604030504040204" pitchFamily="50" charset="-128"/>
                          <a:cs typeface="Arial" charset="0"/>
                        </a:rPr>
                        <a:t>360</a:t>
                      </a:r>
                      <a:endParaRPr kumimoji="1" lang="ja-JP" altLang="en-US" sz="1100" b="0" i="0" u="none" strike="noStrike" cap="none" normalizeH="0" baseline="0">
                        <a:ln>
                          <a:noFill/>
                        </a:ln>
                        <a:solidFill>
                          <a:srgbClr val="000000"/>
                        </a:solidFill>
                        <a:effectLst/>
                        <a:latin typeface="Meiryo UI" panose="020B0604030504040204" pitchFamily="50" charset="-128"/>
                        <a:ea typeface="Meiryo UI" panose="020B0604030504040204" pitchFamily="50" charset="-128"/>
                        <a:cs typeface="Arial" charset="0"/>
                      </a:endParaRPr>
                    </a:p>
                  </a:txBody>
                  <a:tcPr marL="80390" marR="80390" marT="43543" marB="4354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ja-JP" sz="1100" b="0" i="0" u="none" strike="noStrike" cap="none" normalizeH="0" baseline="0">
                          <a:ln>
                            <a:noFill/>
                          </a:ln>
                          <a:solidFill>
                            <a:srgbClr val="000000"/>
                          </a:solidFill>
                          <a:effectLst/>
                          <a:latin typeface="Meiryo UI" panose="020B0604030504040204" pitchFamily="50" charset="-128"/>
                          <a:ea typeface="Meiryo UI" panose="020B0604030504040204" pitchFamily="50" charset="-128"/>
                          <a:cs typeface="Arial" charset="0"/>
                        </a:rPr>
                        <a:t>680</a:t>
                      </a:r>
                      <a:endParaRPr kumimoji="1" lang="ja-JP" altLang="en-US" sz="1100" b="0" i="0" u="none" strike="noStrike" cap="none" normalizeH="0" baseline="0">
                        <a:ln>
                          <a:noFill/>
                        </a:ln>
                        <a:solidFill>
                          <a:srgbClr val="000000"/>
                        </a:solidFill>
                        <a:effectLst/>
                        <a:latin typeface="Meiryo UI" panose="020B0604030504040204" pitchFamily="50" charset="-128"/>
                        <a:ea typeface="Meiryo UI" panose="020B0604030504040204" pitchFamily="50" charset="-128"/>
                        <a:cs typeface="Arial" charset="0"/>
                      </a:endParaRPr>
                    </a:p>
                  </a:txBody>
                  <a:tcPr marL="80390" marR="80390" marT="43543" marB="4354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extLst>
                  <a:ext uri="{0D108BD9-81ED-4DB2-BD59-A6C34878D82A}">
                    <a16:rowId xmlns:a16="http://schemas.microsoft.com/office/drawing/2014/main" val="10009"/>
                  </a:ext>
                </a:extLst>
              </a:tr>
              <a:tr h="261257">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ja-JP" altLang="en-US" sz="1100" b="0" i="0" u="none" strike="noStrike" cap="none" normalizeH="0" baseline="0">
                          <a:ln>
                            <a:noFill/>
                          </a:ln>
                          <a:solidFill>
                            <a:srgbClr val="000000"/>
                          </a:solidFill>
                          <a:effectLst/>
                          <a:latin typeface="Meiryo UI" panose="020B0604030504040204" pitchFamily="50" charset="-128"/>
                          <a:ea typeface="Meiryo UI" panose="020B0604030504040204" pitchFamily="50" charset="-128"/>
                        </a:rPr>
                        <a:t>高浜</a:t>
                      </a:r>
                    </a:p>
                  </a:txBody>
                  <a:tcPr marL="80390" marR="80390" marT="43543" marB="4354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ja-JP" sz="1100" b="0" i="0" u="none" strike="noStrike" cap="none" normalizeH="0" baseline="0">
                          <a:ln>
                            <a:noFill/>
                          </a:ln>
                          <a:solidFill>
                            <a:srgbClr val="000000"/>
                          </a:solidFill>
                          <a:effectLst/>
                          <a:latin typeface="Meiryo UI" panose="020B0604030504040204" pitchFamily="50" charset="-128"/>
                          <a:ea typeface="Meiryo UI" panose="020B0604030504040204" pitchFamily="50" charset="-128"/>
                          <a:cs typeface="Arial" charset="0"/>
                        </a:rPr>
                        <a:t>100</a:t>
                      </a:r>
                      <a:endParaRPr kumimoji="1" lang="ja-JP" altLang="en-US" sz="1100" b="0" i="0" u="none" strike="noStrike" cap="none" normalizeH="0" baseline="0">
                        <a:ln>
                          <a:noFill/>
                        </a:ln>
                        <a:solidFill>
                          <a:srgbClr val="000000"/>
                        </a:solidFill>
                        <a:effectLst/>
                        <a:latin typeface="Meiryo UI" panose="020B0604030504040204" pitchFamily="50" charset="-128"/>
                        <a:ea typeface="Meiryo UI" panose="020B0604030504040204" pitchFamily="50" charset="-128"/>
                        <a:cs typeface="Arial" charset="0"/>
                      </a:endParaRPr>
                    </a:p>
                  </a:txBody>
                  <a:tcPr marL="80390" marR="80390" marT="43543" marB="4354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ja-JP" sz="1100" b="0" i="0" u="none" strike="noStrike" cap="none" normalizeH="0" baseline="0">
                          <a:ln>
                            <a:noFill/>
                          </a:ln>
                          <a:solidFill>
                            <a:srgbClr val="000000"/>
                          </a:solidFill>
                          <a:effectLst/>
                          <a:latin typeface="Meiryo UI" panose="020B0604030504040204" pitchFamily="50" charset="-128"/>
                          <a:ea typeface="Meiryo UI" panose="020B0604030504040204" pitchFamily="50" charset="-128"/>
                          <a:cs typeface="Arial" charset="0"/>
                        </a:rPr>
                        <a:t>1,160</a:t>
                      </a:r>
                      <a:endParaRPr kumimoji="1" lang="ja-JP" altLang="en-US" sz="1100" b="0" i="0" u="none" strike="noStrike" cap="none" normalizeH="0" baseline="0">
                        <a:ln>
                          <a:noFill/>
                        </a:ln>
                        <a:solidFill>
                          <a:srgbClr val="000000"/>
                        </a:solidFill>
                        <a:effectLst/>
                        <a:latin typeface="Meiryo UI" panose="020B0604030504040204" pitchFamily="50" charset="-128"/>
                        <a:ea typeface="Meiryo UI" panose="020B0604030504040204" pitchFamily="50" charset="-128"/>
                        <a:cs typeface="Arial" charset="0"/>
                      </a:endParaRPr>
                    </a:p>
                  </a:txBody>
                  <a:tcPr marL="80390" marR="80390" marT="43543" marB="4354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ja-JP" sz="1100" b="0" i="0" u="none" strike="noStrike" cap="none" normalizeH="0" baseline="0" dirty="0">
                          <a:ln>
                            <a:noFill/>
                          </a:ln>
                          <a:solidFill>
                            <a:srgbClr val="000000"/>
                          </a:solidFill>
                          <a:effectLst/>
                          <a:latin typeface="Meiryo UI" panose="020B0604030504040204" pitchFamily="50" charset="-128"/>
                          <a:ea typeface="Meiryo UI" panose="020B0604030504040204" pitchFamily="50" charset="-128"/>
                          <a:cs typeface="Arial" charset="0"/>
                        </a:rPr>
                        <a:t>1,730</a:t>
                      </a:r>
                      <a:endParaRPr kumimoji="1" lang="ja-JP" altLang="en-US" sz="1100" b="0" i="0" u="none" strike="noStrike" cap="none" normalizeH="0" baseline="0" dirty="0">
                        <a:ln>
                          <a:noFill/>
                        </a:ln>
                        <a:solidFill>
                          <a:srgbClr val="000000"/>
                        </a:solidFill>
                        <a:effectLst/>
                        <a:latin typeface="Meiryo UI" panose="020B0604030504040204" pitchFamily="50" charset="-128"/>
                        <a:ea typeface="Meiryo UI" panose="020B0604030504040204" pitchFamily="50" charset="-128"/>
                        <a:cs typeface="Arial" charset="0"/>
                      </a:endParaRPr>
                    </a:p>
                  </a:txBody>
                  <a:tcPr marL="80390" marR="80390" marT="43543" marB="4354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extLst>
                  <a:ext uri="{0D108BD9-81ED-4DB2-BD59-A6C34878D82A}">
                    <a16:rowId xmlns:a16="http://schemas.microsoft.com/office/drawing/2014/main" val="10010"/>
                  </a:ext>
                </a:extLst>
              </a:tr>
              <a:tr h="261257">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ja-JP" altLang="en-US" sz="1100" b="0" i="0" u="none" strike="noStrike" cap="none" normalizeH="0" baseline="0">
                          <a:ln>
                            <a:noFill/>
                          </a:ln>
                          <a:solidFill>
                            <a:srgbClr val="000000"/>
                          </a:solidFill>
                          <a:effectLst/>
                          <a:latin typeface="Meiryo UI" panose="020B0604030504040204" pitchFamily="50" charset="-128"/>
                          <a:ea typeface="Meiryo UI" panose="020B0604030504040204" pitchFamily="50" charset="-128"/>
                        </a:rPr>
                        <a:t>大飯</a:t>
                      </a:r>
                    </a:p>
                  </a:txBody>
                  <a:tcPr marL="80390" marR="80390" marT="43543" marB="4354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ja-JP" sz="1100" b="0" i="0" u="none" strike="noStrike" cap="none" normalizeH="0" baseline="0">
                          <a:ln>
                            <a:noFill/>
                          </a:ln>
                          <a:solidFill>
                            <a:srgbClr val="000000"/>
                          </a:solidFill>
                          <a:effectLst/>
                          <a:latin typeface="Meiryo UI" panose="020B0604030504040204" pitchFamily="50" charset="-128"/>
                          <a:ea typeface="Meiryo UI" panose="020B0604030504040204" pitchFamily="50" charset="-128"/>
                          <a:cs typeface="Arial" charset="0"/>
                        </a:rPr>
                        <a:t>110</a:t>
                      </a:r>
                      <a:endParaRPr kumimoji="1" lang="ja-JP" altLang="en-US" sz="1100" b="0" i="0" u="none" strike="noStrike" cap="none" normalizeH="0" baseline="0">
                        <a:ln>
                          <a:noFill/>
                        </a:ln>
                        <a:solidFill>
                          <a:srgbClr val="000000"/>
                        </a:solidFill>
                        <a:effectLst/>
                        <a:latin typeface="Meiryo UI" panose="020B0604030504040204" pitchFamily="50" charset="-128"/>
                        <a:ea typeface="Meiryo UI" panose="020B0604030504040204" pitchFamily="50" charset="-128"/>
                        <a:cs typeface="Arial" charset="0"/>
                      </a:endParaRPr>
                    </a:p>
                  </a:txBody>
                  <a:tcPr marL="80390" marR="80390" marT="43543" marB="4354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ja-JP" sz="1100" b="0" i="0" u="none" strike="noStrike" cap="none" normalizeH="0" baseline="0">
                          <a:ln>
                            <a:noFill/>
                          </a:ln>
                          <a:solidFill>
                            <a:srgbClr val="000000"/>
                          </a:solidFill>
                          <a:effectLst/>
                          <a:latin typeface="Meiryo UI" panose="020B0604030504040204" pitchFamily="50" charset="-128"/>
                          <a:ea typeface="Meiryo UI" panose="020B0604030504040204" pitchFamily="50" charset="-128"/>
                          <a:cs typeface="Arial" charset="0"/>
                        </a:rPr>
                        <a:t>1,350</a:t>
                      </a:r>
                      <a:endParaRPr kumimoji="1" lang="ja-JP" altLang="en-US" sz="1100" b="0" i="0" u="none" strike="noStrike" cap="none" normalizeH="0" baseline="0">
                        <a:ln>
                          <a:noFill/>
                        </a:ln>
                        <a:solidFill>
                          <a:srgbClr val="000000"/>
                        </a:solidFill>
                        <a:effectLst/>
                        <a:latin typeface="Meiryo UI" panose="020B0604030504040204" pitchFamily="50" charset="-128"/>
                        <a:ea typeface="Meiryo UI" panose="020B0604030504040204" pitchFamily="50" charset="-128"/>
                        <a:cs typeface="Arial" charset="0"/>
                      </a:endParaRPr>
                    </a:p>
                  </a:txBody>
                  <a:tcPr marL="80390" marR="80390" marT="43543" marB="4354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ja-JP" sz="1100" b="0" i="0" u="none" strike="noStrike" cap="none" normalizeH="0" baseline="0">
                          <a:ln>
                            <a:noFill/>
                          </a:ln>
                          <a:solidFill>
                            <a:srgbClr val="000000"/>
                          </a:solidFill>
                          <a:effectLst/>
                          <a:latin typeface="Meiryo UI" panose="020B0604030504040204" pitchFamily="50" charset="-128"/>
                          <a:ea typeface="Meiryo UI" panose="020B0604030504040204" pitchFamily="50" charset="-128"/>
                          <a:cs typeface="Arial" charset="0"/>
                        </a:rPr>
                        <a:t>2,020</a:t>
                      </a:r>
                      <a:endParaRPr kumimoji="1" lang="ja-JP" altLang="en-US" sz="1100" b="0" i="0" u="none" strike="noStrike" cap="none" normalizeH="0" baseline="0">
                        <a:ln>
                          <a:noFill/>
                        </a:ln>
                        <a:solidFill>
                          <a:srgbClr val="000000"/>
                        </a:solidFill>
                        <a:effectLst/>
                        <a:latin typeface="Meiryo UI" panose="020B0604030504040204" pitchFamily="50" charset="-128"/>
                        <a:ea typeface="Meiryo UI" panose="020B0604030504040204" pitchFamily="50" charset="-128"/>
                        <a:cs typeface="Arial" charset="0"/>
                      </a:endParaRPr>
                    </a:p>
                  </a:txBody>
                  <a:tcPr marL="80390" marR="80390" marT="43543" marB="4354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extLst>
                  <a:ext uri="{0D108BD9-81ED-4DB2-BD59-A6C34878D82A}">
                    <a16:rowId xmlns:a16="http://schemas.microsoft.com/office/drawing/2014/main" val="10011"/>
                  </a:ext>
                </a:extLst>
              </a:tr>
              <a:tr h="261257">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ja-JP" altLang="en-US" sz="1100" b="0" i="0" u="none" strike="noStrike" cap="none" normalizeH="0" baseline="0">
                          <a:ln>
                            <a:noFill/>
                          </a:ln>
                          <a:solidFill>
                            <a:srgbClr val="000000"/>
                          </a:solidFill>
                          <a:effectLst/>
                          <a:latin typeface="Meiryo UI" panose="020B0604030504040204" pitchFamily="50" charset="-128"/>
                          <a:ea typeface="Meiryo UI" panose="020B0604030504040204" pitchFamily="50" charset="-128"/>
                        </a:rPr>
                        <a:t>島根</a:t>
                      </a:r>
                    </a:p>
                  </a:txBody>
                  <a:tcPr marL="80390" marR="80390" marT="43543" marB="4354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ja-JP" sz="1100" b="0" i="0" u="none" strike="noStrike" cap="none" normalizeH="0" baseline="0">
                          <a:ln>
                            <a:noFill/>
                          </a:ln>
                          <a:solidFill>
                            <a:srgbClr val="000000"/>
                          </a:solidFill>
                          <a:effectLst/>
                          <a:latin typeface="Meiryo UI" panose="020B0604030504040204" pitchFamily="50" charset="-128"/>
                          <a:ea typeface="Meiryo UI" panose="020B0604030504040204" pitchFamily="50" charset="-128"/>
                          <a:cs typeface="Arial" charset="0"/>
                        </a:rPr>
                        <a:t>40</a:t>
                      </a:r>
                      <a:endParaRPr kumimoji="1" lang="ja-JP" altLang="en-US" sz="1100" b="0" i="0" u="none" strike="noStrike" cap="none" normalizeH="0" baseline="0">
                        <a:ln>
                          <a:noFill/>
                        </a:ln>
                        <a:solidFill>
                          <a:srgbClr val="000000"/>
                        </a:solidFill>
                        <a:effectLst/>
                        <a:latin typeface="Meiryo UI" panose="020B0604030504040204" pitchFamily="50" charset="-128"/>
                        <a:ea typeface="Meiryo UI" panose="020B0604030504040204" pitchFamily="50" charset="-128"/>
                        <a:cs typeface="Arial" charset="0"/>
                      </a:endParaRPr>
                    </a:p>
                  </a:txBody>
                  <a:tcPr marL="80390" marR="80390" marT="43543" marB="4354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ja-JP" sz="1100" b="0" i="0" u="none" strike="noStrike" cap="none" normalizeH="0" baseline="0">
                          <a:ln>
                            <a:noFill/>
                          </a:ln>
                          <a:solidFill>
                            <a:srgbClr val="000000"/>
                          </a:solidFill>
                          <a:effectLst/>
                          <a:latin typeface="Meiryo UI" panose="020B0604030504040204" pitchFamily="50" charset="-128"/>
                          <a:ea typeface="Meiryo UI" panose="020B0604030504040204" pitchFamily="50" charset="-128"/>
                          <a:cs typeface="Arial" charset="0"/>
                        </a:rPr>
                        <a:t>370</a:t>
                      </a:r>
                      <a:endParaRPr kumimoji="1" lang="ja-JP" altLang="en-US" sz="1100" b="0" i="0" u="none" strike="noStrike" cap="none" normalizeH="0" baseline="0">
                        <a:ln>
                          <a:noFill/>
                        </a:ln>
                        <a:solidFill>
                          <a:srgbClr val="000000"/>
                        </a:solidFill>
                        <a:effectLst/>
                        <a:latin typeface="Meiryo UI" panose="020B0604030504040204" pitchFamily="50" charset="-128"/>
                        <a:ea typeface="Meiryo UI" panose="020B0604030504040204" pitchFamily="50" charset="-128"/>
                        <a:cs typeface="Arial" charset="0"/>
                      </a:endParaRPr>
                    </a:p>
                  </a:txBody>
                  <a:tcPr marL="80390" marR="80390" marT="43543" marB="4354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ja-JP" sz="1100" b="0" i="0" u="none" strike="noStrike" cap="none" normalizeH="0" baseline="0" dirty="0">
                          <a:ln>
                            <a:noFill/>
                          </a:ln>
                          <a:solidFill>
                            <a:srgbClr val="000000"/>
                          </a:solidFill>
                          <a:effectLst/>
                          <a:latin typeface="Meiryo UI" panose="020B0604030504040204" pitchFamily="50" charset="-128"/>
                          <a:ea typeface="Meiryo UI" panose="020B0604030504040204" pitchFamily="50" charset="-128"/>
                          <a:cs typeface="Arial" charset="0"/>
                        </a:rPr>
                        <a:t>600</a:t>
                      </a:r>
                      <a:endParaRPr kumimoji="1" lang="ja-JP" altLang="en-US" sz="1100" b="0" i="0" u="none" strike="noStrike" cap="none" normalizeH="0" baseline="0" dirty="0">
                        <a:ln>
                          <a:noFill/>
                        </a:ln>
                        <a:solidFill>
                          <a:srgbClr val="000000"/>
                        </a:solidFill>
                        <a:effectLst/>
                        <a:latin typeface="Meiryo UI" panose="020B0604030504040204" pitchFamily="50" charset="-128"/>
                        <a:ea typeface="Meiryo UI" panose="020B0604030504040204" pitchFamily="50" charset="-128"/>
                        <a:cs typeface="Arial" charset="0"/>
                      </a:endParaRPr>
                    </a:p>
                  </a:txBody>
                  <a:tcPr marL="80390" marR="80390" marT="43543" marB="4354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extLst>
                  <a:ext uri="{0D108BD9-81ED-4DB2-BD59-A6C34878D82A}">
                    <a16:rowId xmlns:a16="http://schemas.microsoft.com/office/drawing/2014/main" val="10012"/>
                  </a:ext>
                </a:extLst>
              </a:tr>
              <a:tr h="261257">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ja-JP" altLang="en-US" sz="1100" b="0" i="0" u="none" strike="noStrike" cap="none" normalizeH="0" baseline="0">
                          <a:ln>
                            <a:noFill/>
                          </a:ln>
                          <a:solidFill>
                            <a:srgbClr val="000000"/>
                          </a:solidFill>
                          <a:effectLst/>
                          <a:latin typeface="Meiryo UI" panose="020B0604030504040204" pitchFamily="50" charset="-128"/>
                          <a:ea typeface="Meiryo UI" panose="020B0604030504040204" pitchFamily="50" charset="-128"/>
                        </a:rPr>
                        <a:t>伊方</a:t>
                      </a:r>
                    </a:p>
                  </a:txBody>
                  <a:tcPr marL="80390" marR="80390" marT="43543" marB="4354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ja-JP" sz="1100" b="0" i="0" u="none" strike="noStrike" cap="none" normalizeH="0" baseline="0">
                          <a:ln>
                            <a:noFill/>
                          </a:ln>
                          <a:solidFill>
                            <a:srgbClr val="000000"/>
                          </a:solidFill>
                          <a:effectLst/>
                          <a:latin typeface="Meiryo UI" panose="020B0604030504040204" pitchFamily="50" charset="-128"/>
                          <a:ea typeface="Meiryo UI" panose="020B0604030504040204" pitchFamily="50" charset="-128"/>
                          <a:cs typeface="Arial" charset="0"/>
                        </a:rPr>
                        <a:t>50</a:t>
                      </a:r>
                      <a:endParaRPr kumimoji="1" lang="ja-JP" altLang="en-US" sz="1100" b="0" i="0" u="none" strike="noStrike" cap="none" normalizeH="0" baseline="0">
                        <a:ln>
                          <a:noFill/>
                        </a:ln>
                        <a:solidFill>
                          <a:srgbClr val="000000"/>
                        </a:solidFill>
                        <a:effectLst/>
                        <a:latin typeface="Meiryo UI" panose="020B0604030504040204" pitchFamily="50" charset="-128"/>
                        <a:ea typeface="Meiryo UI" panose="020B0604030504040204" pitchFamily="50" charset="-128"/>
                        <a:cs typeface="Arial" charset="0"/>
                      </a:endParaRPr>
                    </a:p>
                  </a:txBody>
                  <a:tcPr marL="80390" marR="80390" marT="43543" marB="4354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ja-JP" sz="1100" b="0" i="0" u="none" strike="noStrike" cap="none" normalizeH="0" baseline="0">
                          <a:ln>
                            <a:noFill/>
                          </a:ln>
                          <a:solidFill>
                            <a:srgbClr val="000000"/>
                          </a:solidFill>
                          <a:effectLst/>
                          <a:latin typeface="Meiryo UI" panose="020B0604030504040204" pitchFamily="50" charset="-128"/>
                          <a:ea typeface="Meiryo UI" panose="020B0604030504040204" pitchFamily="50" charset="-128"/>
                          <a:cs typeface="Arial" charset="0"/>
                        </a:rPr>
                        <a:t>550</a:t>
                      </a:r>
                      <a:endParaRPr kumimoji="1" lang="ja-JP" altLang="en-US" sz="1100" b="0" i="0" u="none" strike="noStrike" cap="none" normalizeH="0" baseline="0">
                        <a:ln>
                          <a:noFill/>
                        </a:ln>
                        <a:solidFill>
                          <a:srgbClr val="000000"/>
                        </a:solidFill>
                        <a:effectLst/>
                        <a:latin typeface="Meiryo UI" panose="020B0604030504040204" pitchFamily="50" charset="-128"/>
                        <a:ea typeface="Meiryo UI" panose="020B0604030504040204" pitchFamily="50" charset="-128"/>
                        <a:cs typeface="Arial" charset="0"/>
                      </a:endParaRPr>
                    </a:p>
                  </a:txBody>
                  <a:tcPr marL="80390" marR="80390" marT="43543" marB="4354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ja-JP" sz="1100" b="0" i="0" u="none" strike="noStrike" cap="none" normalizeH="0" baseline="0">
                          <a:ln>
                            <a:noFill/>
                          </a:ln>
                          <a:solidFill>
                            <a:srgbClr val="000000"/>
                          </a:solidFill>
                          <a:effectLst/>
                          <a:latin typeface="Meiryo UI" panose="020B0604030504040204" pitchFamily="50" charset="-128"/>
                          <a:ea typeface="Meiryo UI" panose="020B0604030504040204" pitchFamily="50" charset="-128"/>
                          <a:cs typeface="Arial" charset="0"/>
                        </a:rPr>
                        <a:t>940</a:t>
                      </a:r>
                      <a:endParaRPr kumimoji="1" lang="ja-JP" altLang="en-US" sz="1100" b="0" i="0" u="none" strike="noStrike" cap="none" normalizeH="0" baseline="0">
                        <a:ln>
                          <a:noFill/>
                        </a:ln>
                        <a:solidFill>
                          <a:srgbClr val="000000"/>
                        </a:solidFill>
                        <a:effectLst/>
                        <a:latin typeface="Meiryo UI" panose="020B0604030504040204" pitchFamily="50" charset="-128"/>
                        <a:ea typeface="Meiryo UI" panose="020B0604030504040204" pitchFamily="50" charset="-128"/>
                        <a:cs typeface="Arial" charset="0"/>
                      </a:endParaRPr>
                    </a:p>
                  </a:txBody>
                  <a:tcPr marL="80390" marR="80390" marT="43543" marB="4354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extLst>
                  <a:ext uri="{0D108BD9-81ED-4DB2-BD59-A6C34878D82A}">
                    <a16:rowId xmlns:a16="http://schemas.microsoft.com/office/drawing/2014/main" val="10013"/>
                  </a:ext>
                </a:extLst>
              </a:tr>
              <a:tr h="261257">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ja-JP" altLang="en-US" sz="1100" b="0" i="0" u="none" strike="noStrike" cap="none" normalizeH="0" baseline="0">
                          <a:ln>
                            <a:noFill/>
                          </a:ln>
                          <a:solidFill>
                            <a:srgbClr val="000000"/>
                          </a:solidFill>
                          <a:effectLst/>
                          <a:latin typeface="Meiryo UI" panose="020B0604030504040204" pitchFamily="50" charset="-128"/>
                          <a:ea typeface="Meiryo UI" panose="020B0604030504040204" pitchFamily="50" charset="-128"/>
                        </a:rPr>
                        <a:t>玄海</a:t>
                      </a:r>
                    </a:p>
                  </a:txBody>
                  <a:tcPr marL="80390" marR="80390" marT="43543" marB="4354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ja-JP" sz="1100" b="0" i="0" u="none" strike="noStrike" cap="none" normalizeH="0" baseline="0">
                          <a:ln>
                            <a:noFill/>
                          </a:ln>
                          <a:solidFill>
                            <a:srgbClr val="000000"/>
                          </a:solidFill>
                          <a:effectLst/>
                          <a:latin typeface="Meiryo UI" panose="020B0604030504040204" pitchFamily="50" charset="-128"/>
                          <a:ea typeface="Meiryo UI" panose="020B0604030504040204" pitchFamily="50" charset="-128"/>
                          <a:cs typeface="Arial" charset="0"/>
                        </a:rPr>
                        <a:t>90</a:t>
                      </a:r>
                      <a:endParaRPr kumimoji="1" lang="ja-JP" altLang="en-US" sz="1100" b="0" i="0" u="none" strike="noStrike" cap="none" normalizeH="0" baseline="0">
                        <a:ln>
                          <a:noFill/>
                        </a:ln>
                        <a:solidFill>
                          <a:srgbClr val="000000"/>
                        </a:solidFill>
                        <a:effectLst/>
                        <a:latin typeface="Meiryo UI" panose="020B0604030504040204" pitchFamily="50" charset="-128"/>
                        <a:ea typeface="Meiryo UI" panose="020B0604030504040204" pitchFamily="50" charset="-128"/>
                        <a:cs typeface="Arial" charset="0"/>
                      </a:endParaRPr>
                    </a:p>
                  </a:txBody>
                  <a:tcPr marL="80390" marR="80390" marT="43543" marB="4354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ja-JP" sz="1100" b="0" i="0" u="none" strike="noStrike" cap="none" normalizeH="0" baseline="0">
                          <a:ln>
                            <a:noFill/>
                          </a:ln>
                          <a:solidFill>
                            <a:srgbClr val="000000"/>
                          </a:solidFill>
                          <a:effectLst/>
                          <a:latin typeface="Meiryo UI" panose="020B0604030504040204" pitchFamily="50" charset="-128"/>
                          <a:ea typeface="Meiryo UI" panose="020B0604030504040204" pitchFamily="50" charset="-128"/>
                          <a:cs typeface="Arial" charset="0"/>
                        </a:rPr>
                        <a:t>760</a:t>
                      </a:r>
                      <a:endParaRPr kumimoji="1" lang="ja-JP" altLang="en-US" sz="1100" b="0" i="0" u="none" strike="noStrike" cap="none" normalizeH="0" baseline="0">
                        <a:ln>
                          <a:noFill/>
                        </a:ln>
                        <a:solidFill>
                          <a:srgbClr val="000000"/>
                        </a:solidFill>
                        <a:effectLst/>
                        <a:latin typeface="Meiryo UI" panose="020B0604030504040204" pitchFamily="50" charset="-128"/>
                        <a:ea typeface="Meiryo UI" panose="020B0604030504040204" pitchFamily="50" charset="-128"/>
                        <a:cs typeface="Arial" charset="0"/>
                      </a:endParaRPr>
                    </a:p>
                  </a:txBody>
                  <a:tcPr marL="80390" marR="80390" marT="43543" marB="4354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ja-JP" sz="1100" b="0" i="0" u="none" strike="noStrike" cap="none" normalizeH="0" baseline="0">
                          <a:ln>
                            <a:noFill/>
                          </a:ln>
                          <a:solidFill>
                            <a:srgbClr val="000000"/>
                          </a:solidFill>
                          <a:effectLst/>
                          <a:latin typeface="Meiryo UI" panose="020B0604030504040204" pitchFamily="50" charset="-128"/>
                          <a:ea typeface="Meiryo UI" panose="020B0604030504040204" pitchFamily="50" charset="-128"/>
                          <a:cs typeface="Arial" charset="0"/>
                        </a:rPr>
                        <a:t>1,070</a:t>
                      </a:r>
                      <a:endParaRPr kumimoji="1" lang="ja-JP" altLang="en-US" sz="1100" b="0" i="0" u="none" strike="noStrike" cap="none" normalizeH="0" baseline="0">
                        <a:ln>
                          <a:noFill/>
                        </a:ln>
                        <a:solidFill>
                          <a:srgbClr val="000000"/>
                        </a:solidFill>
                        <a:effectLst/>
                        <a:latin typeface="Meiryo UI" panose="020B0604030504040204" pitchFamily="50" charset="-128"/>
                        <a:ea typeface="Meiryo UI" panose="020B0604030504040204" pitchFamily="50" charset="-128"/>
                        <a:cs typeface="Arial" charset="0"/>
                      </a:endParaRPr>
                    </a:p>
                  </a:txBody>
                  <a:tcPr marL="80390" marR="80390" marT="43543" marB="4354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extLst>
                  <a:ext uri="{0D108BD9-81ED-4DB2-BD59-A6C34878D82A}">
                    <a16:rowId xmlns:a16="http://schemas.microsoft.com/office/drawing/2014/main" val="10014"/>
                  </a:ext>
                </a:extLst>
              </a:tr>
              <a:tr h="261257">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ja-JP" altLang="en-US" sz="1100" b="0" i="0" u="none" strike="noStrike" cap="none" normalizeH="0" baseline="0">
                          <a:ln>
                            <a:noFill/>
                          </a:ln>
                          <a:solidFill>
                            <a:srgbClr val="000000"/>
                          </a:solidFill>
                          <a:effectLst/>
                          <a:latin typeface="Meiryo UI" panose="020B0604030504040204" pitchFamily="50" charset="-128"/>
                          <a:ea typeface="Meiryo UI" panose="020B0604030504040204" pitchFamily="50" charset="-128"/>
                        </a:rPr>
                        <a:t>川内</a:t>
                      </a:r>
                    </a:p>
                  </a:txBody>
                  <a:tcPr marL="80390" marR="80390" marT="43543" marB="4354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ja-JP" sz="1100" b="0" i="0" u="none" strike="noStrike" cap="none" normalizeH="0" baseline="0">
                          <a:ln>
                            <a:noFill/>
                          </a:ln>
                          <a:solidFill>
                            <a:srgbClr val="000000"/>
                          </a:solidFill>
                          <a:effectLst/>
                          <a:latin typeface="Meiryo UI" panose="020B0604030504040204" pitchFamily="50" charset="-128"/>
                          <a:ea typeface="Meiryo UI" panose="020B0604030504040204" pitchFamily="50" charset="-128"/>
                          <a:cs typeface="Arial" charset="0"/>
                        </a:rPr>
                        <a:t>50</a:t>
                      </a:r>
                      <a:endParaRPr kumimoji="1" lang="ja-JP" altLang="en-US" sz="1100" b="0" i="0" u="none" strike="noStrike" cap="none" normalizeH="0" baseline="0">
                        <a:ln>
                          <a:noFill/>
                        </a:ln>
                        <a:solidFill>
                          <a:srgbClr val="000000"/>
                        </a:solidFill>
                        <a:effectLst/>
                        <a:latin typeface="Meiryo UI" panose="020B0604030504040204" pitchFamily="50" charset="-128"/>
                        <a:ea typeface="Meiryo UI" panose="020B0604030504040204" pitchFamily="50" charset="-128"/>
                        <a:cs typeface="Arial" charset="0"/>
                      </a:endParaRPr>
                    </a:p>
                  </a:txBody>
                  <a:tcPr marL="80390" marR="80390" marT="43543" marB="4354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ja-JP" sz="1100" b="0" i="0" u="none" strike="noStrike" cap="none" normalizeH="0" baseline="0">
                          <a:ln>
                            <a:noFill/>
                          </a:ln>
                          <a:solidFill>
                            <a:srgbClr val="000000"/>
                          </a:solidFill>
                          <a:effectLst/>
                          <a:latin typeface="Meiryo UI" panose="020B0604030504040204" pitchFamily="50" charset="-128"/>
                          <a:ea typeface="Meiryo UI" panose="020B0604030504040204" pitchFamily="50" charset="-128"/>
                          <a:cs typeface="Arial" charset="0"/>
                        </a:rPr>
                        <a:t>850</a:t>
                      </a:r>
                      <a:endParaRPr kumimoji="1" lang="ja-JP" altLang="en-US" sz="1100" b="0" i="0" u="none" strike="noStrike" cap="none" normalizeH="0" baseline="0">
                        <a:ln>
                          <a:noFill/>
                        </a:ln>
                        <a:solidFill>
                          <a:srgbClr val="000000"/>
                        </a:solidFill>
                        <a:effectLst/>
                        <a:latin typeface="Meiryo UI" panose="020B0604030504040204" pitchFamily="50" charset="-128"/>
                        <a:ea typeface="Meiryo UI" panose="020B0604030504040204" pitchFamily="50" charset="-128"/>
                        <a:cs typeface="Arial" charset="0"/>
                      </a:endParaRPr>
                    </a:p>
                  </a:txBody>
                  <a:tcPr marL="80390" marR="80390" marT="43543" marB="4354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ja-JP" sz="1100" b="0" i="0" u="none" strike="noStrike" cap="none" normalizeH="0" baseline="0" dirty="0">
                          <a:ln>
                            <a:noFill/>
                          </a:ln>
                          <a:solidFill>
                            <a:srgbClr val="000000"/>
                          </a:solidFill>
                          <a:effectLst/>
                          <a:latin typeface="Meiryo UI" panose="020B0604030504040204" pitchFamily="50" charset="-128"/>
                          <a:ea typeface="Meiryo UI" panose="020B0604030504040204" pitchFamily="50" charset="-128"/>
                          <a:cs typeface="Arial" charset="0"/>
                        </a:rPr>
                        <a:t>1,290</a:t>
                      </a:r>
                      <a:endParaRPr kumimoji="1" lang="ja-JP" altLang="en-US" sz="1100" b="0" i="0" u="none" strike="noStrike" cap="none" normalizeH="0" baseline="0" dirty="0">
                        <a:ln>
                          <a:noFill/>
                        </a:ln>
                        <a:solidFill>
                          <a:srgbClr val="000000"/>
                        </a:solidFill>
                        <a:effectLst/>
                        <a:latin typeface="Meiryo UI" panose="020B0604030504040204" pitchFamily="50" charset="-128"/>
                        <a:ea typeface="Meiryo UI" panose="020B0604030504040204" pitchFamily="50" charset="-128"/>
                        <a:cs typeface="Arial" charset="0"/>
                      </a:endParaRPr>
                    </a:p>
                  </a:txBody>
                  <a:tcPr marL="80390" marR="80390" marT="43543" marB="4354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extLst>
                  <a:ext uri="{0D108BD9-81ED-4DB2-BD59-A6C34878D82A}">
                    <a16:rowId xmlns:a16="http://schemas.microsoft.com/office/drawing/2014/main" val="10015"/>
                  </a:ext>
                </a:extLst>
              </a:tr>
              <a:tr h="261257">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ja-JP" altLang="en-US" sz="1100" b="0" i="0" u="none" strike="noStrike" cap="none" normalizeH="0" baseline="0">
                          <a:ln>
                            <a:noFill/>
                          </a:ln>
                          <a:solidFill>
                            <a:srgbClr val="000000"/>
                          </a:solidFill>
                          <a:effectLst/>
                          <a:latin typeface="Meiryo UI" panose="020B0604030504040204" pitchFamily="50" charset="-128"/>
                          <a:ea typeface="Meiryo UI" panose="020B0604030504040204" pitchFamily="50" charset="-128"/>
                        </a:rPr>
                        <a:t>敦賀</a:t>
                      </a:r>
                    </a:p>
                  </a:txBody>
                  <a:tcPr marL="80390" marR="80390" marT="43543" marB="4354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ja-JP" sz="1100" b="0" i="0" u="none" strike="noStrike" cap="none" normalizeH="0" baseline="0">
                          <a:ln>
                            <a:noFill/>
                          </a:ln>
                          <a:solidFill>
                            <a:srgbClr val="000000"/>
                          </a:solidFill>
                          <a:effectLst/>
                          <a:latin typeface="Meiryo UI" panose="020B0604030504040204" pitchFamily="50" charset="-128"/>
                          <a:ea typeface="Meiryo UI" panose="020B0604030504040204" pitchFamily="50" charset="-128"/>
                          <a:cs typeface="Arial" charset="0"/>
                        </a:rPr>
                        <a:t>40</a:t>
                      </a:r>
                    </a:p>
                  </a:txBody>
                  <a:tcPr marL="80390" marR="80390" marT="43543" marB="4354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ja-JP" sz="1100" b="0" i="0" u="none" strike="noStrike" cap="none" normalizeH="0" baseline="0">
                          <a:ln>
                            <a:noFill/>
                          </a:ln>
                          <a:solidFill>
                            <a:srgbClr val="000000"/>
                          </a:solidFill>
                          <a:effectLst/>
                          <a:latin typeface="Meiryo UI" panose="020B0604030504040204" pitchFamily="50" charset="-128"/>
                          <a:ea typeface="Meiryo UI" panose="020B0604030504040204" pitchFamily="50" charset="-128"/>
                          <a:cs typeface="Arial" charset="0"/>
                        </a:rPr>
                        <a:t>580</a:t>
                      </a:r>
                      <a:endParaRPr kumimoji="1" lang="ja-JP" altLang="en-US" sz="1100" b="0" i="0" u="none" strike="noStrike" cap="none" normalizeH="0" baseline="0">
                        <a:ln>
                          <a:noFill/>
                        </a:ln>
                        <a:solidFill>
                          <a:srgbClr val="000000"/>
                        </a:solidFill>
                        <a:effectLst/>
                        <a:latin typeface="Meiryo UI" panose="020B0604030504040204" pitchFamily="50" charset="-128"/>
                        <a:ea typeface="Meiryo UI" panose="020B0604030504040204" pitchFamily="50" charset="-128"/>
                        <a:cs typeface="Arial" charset="0"/>
                      </a:endParaRPr>
                    </a:p>
                  </a:txBody>
                  <a:tcPr marL="80390" marR="80390" marT="43543" marB="4354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ja-JP" sz="1100" b="0" i="0" u="none" strike="noStrike" cap="none" normalizeH="0" baseline="0" dirty="0">
                          <a:ln>
                            <a:noFill/>
                          </a:ln>
                          <a:solidFill>
                            <a:srgbClr val="000000"/>
                          </a:solidFill>
                          <a:effectLst/>
                          <a:latin typeface="Meiryo UI" panose="020B0604030504040204" pitchFamily="50" charset="-128"/>
                          <a:ea typeface="Meiryo UI" panose="020B0604030504040204" pitchFamily="50" charset="-128"/>
                          <a:cs typeface="Arial" charset="0"/>
                        </a:rPr>
                        <a:t>860</a:t>
                      </a:r>
                      <a:endParaRPr kumimoji="1" lang="ja-JP" altLang="en-US" sz="1100" b="0" i="0" u="none" strike="noStrike" cap="none" normalizeH="0" baseline="0" dirty="0">
                        <a:ln>
                          <a:noFill/>
                        </a:ln>
                        <a:solidFill>
                          <a:srgbClr val="000000"/>
                        </a:solidFill>
                        <a:effectLst/>
                        <a:latin typeface="Meiryo UI" panose="020B0604030504040204" pitchFamily="50" charset="-128"/>
                        <a:ea typeface="Meiryo UI" panose="020B0604030504040204" pitchFamily="50" charset="-128"/>
                        <a:cs typeface="Arial" charset="0"/>
                      </a:endParaRPr>
                    </a:p>
                  </a:txBody>
                  <a:tcPr marL="80390" marR="80390" marT="43543" marB="4354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extLst>
                  <a:ext uri="{0D108BD9-81ED-4DB2-BD59-A6C34878D82A}">
                    <a16:rowId xmlns:a16="http://schemas.microsoft.com/office/drawing/2014/main" val="10016"/>
                  </a:ext>
                </a:extLst>
              </a:tr>
              <a:tr h="261257">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ja-JP" altLang="en-US" sz="1100" b="0" i="0" u="none" strike="noStrike" cap="none" normalizeH="0" baseline="0">
                          <a:ln>
                            <a:noFill/>
                          </a:ln>
                          <a:solidFill>
                            <a:srgbClr val="000000"/>
                          </a:solidFill>
                          <a:effectLst/>
                          <a:latin typeface="Meiryo UI" panose="020B0604030504040204" pitchFamily="50" charset="-128"/>
                          <a:ea typeface="Meiryo UI" panose="020B0604030504040204" pitchFamily="50" charset="-128"/>
                        </a:rPr>
                        <a:t>東海第二</a:t>
                      </a:r>
                    </a:p>
                  </a:txBody>
                  <a:tcPr marL="80390" marR="80390" marT="43543" marB="4354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ja-JP" sz="1100" b="0" i="0" u="none" strike="noStrike" cap="none" normalizeH="0" baseline="0">
                          <a:ln>
                            <a:noFill/>
                          </a:ln>
                          <a:solidFill>
                            <a:srgbClr val="000000"/>
                          </a:solidFill>
                          <a:effectLst/>
                          <a:latin typeface="Meiryo UI" panose="020B0604030504040204" pitchFamily="50" charset="-128"/>
                          <a:ea typeface="Meiryo UI" panose="020B0604030504040204" pitchFamily="50" charset="-128"/>
                          <a:cs typeface="Arial" charset="0"/>
                        </a:rPr>
                        <a:t>30</a:t>
                      </a:r>
                      <a:endParaRPr kumimoji="1" lang="ja-JP" altLang="en-US" sz="1100" b="0" i="0" u="none" strike="noStrike" cap="none" normalizeH="0" baseline="0">
                        <a:ln>
                          <a:noFill/>
                        </a:ln>
                        <a:solidFill>
                          <a:srgbClr val="000000"/>
                        </a:solidFill>
                        <a:effectLst/>
                        <a:latin typeface="Meiryo UI" panose="020B0604030504040204" pitchFamily="50" charset="-128"/>
                        <a:ea typeface="Meiryo UI" panose="020B0604030504040204" pitchFamily="50" charset="-128"/>
                        <a:cs typeface="Arial" charset="0"/>
                      </a:endParaRPr>
                    </a:p>
                  </a:txBody>
                  <a:tcPr marL="80390" marR="80390" marT="43543" marB="4354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ja-JP" sz="1100" b="0" i="0" u="none" strike="noStrike" cap="none" normalizeH="0" baseline="0">
                          <a:ln>
                            <a:noFill/>
                          </a:ln>
                          <a:solidFill>
                            <a:srgbClr val="000000"/>
                          </a:solidFill>
                          <a:effectLst/>
                          <a:latin typeface="Meiryo UI" panose="020B0604030504040204" pitchFamily="50" charset="-128"/>
                          <a:ea typeface="Meiryo UI" panose="020B0604030504040204" pitchFamily="50" charset="-128"/>
                          <a:cs typeface="Arial" charset="0"/>
                        </a:rPr>
                        <a:t>370</a:t>
                      </a:r>
                      <a:endParaRPr kumimoji="1" lang="ja-JP" altLang="en-US" sz="1100" b="0" i="0" u="none" strike="noStrike" cap="none" normalizeH="0" baseline="0">
                        <a:ln>
                          <a:noFill/>
                        </a:ln>
                        <a:solidFill>
                          <a:srgbClr val="000000"/>
                        </a:solidFill>
                        <a:effectLst/>
                        <a:latin typeface="Meiryo UI" panose="020B0604030504040204" pitchFamily="50" charset="-128"/>
                        <a:ea typeface="Meiryo UI" panose="020B0604030504040204" pitchFamily="50" charset="-128"/>
                        <a:cs typeface="Arial" charset="0"/>
                      </a:endParaRPr>
                    </a:p>
                  </a:txBody>
                  <a:tcPr marL="80390" marR="80390" marT="43543" marB="4354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ja-JP" sz="1100" b="0" i="0" u="none" strike="noStrike" cap="none" normalizeH="0" baseline="0" dirty="0">
                          <a:ln>
                            <a:noFill/>
                          </a:ln>
                          <a:solidFill>
                            <a:srgbClr val="000000"/>
                          </a:solidFill>
                          <a:effectLst/>
                          <a:latin typeface="Meiryo UI" panose="020B0604030504040204" pitchFamily="50" charset="-128"/>
                          <a:ea typeface="Meiryo UI" panose="020B0604030504040204" pitchFamily="50" charset="-128"/>
                          <a:cs typeface="Arial" charset="0"/>
                        </a:rPr>
                        <a:t>440</a:t>
                      </a:r>
                      <a:endParaRPr kumimoji="1" lang="ja-JP" altLang="en-US" sz="1100" b="0" i="0" u="none" strike="noStrike" cap="none" normalizeH="0" baseline="0" dirty="0">
                        <a:ln>
                          <a:noFill/>
                        </a:ln>
                        <a:solidFill>
                          <a:srgbClr val="000000"/>
                        </a:solidFill>
                        <a:effectLst/>
                        <a:latin typeface="Meiryo UI" panose="020B0604030504040204" pitchFamily="50" charset="-128"/>
                        <a:ea typeface="Meiryo UI" panose="020B0604030504040204" pitchFamily="50" charset="-128"/>
                        <a:cs typeface="Arial" charset="0"/>
                      </a:endParaRPr>
                    </a:p>
                  </a:txBody>
                  <a:tcPr marL="80390" marR="80390" marT="43543" marB="4354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extLst>
                  <a:ext uri="{0D108BD9-81ED-4DB2-BD59-A6C34878D82A}">
                    <a16:rowId xmlns:a16="http://schemas.microsoft.com/office/drawing/2014/main" val="10017"/>
                  </a:ext>
                </a:extLst>
              </a:tr>
              <a:tr h="261257">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ja-JP" altLang="en-US" sz="1100" b="0" i="0" u="none" strike="noStrike" cap="none" normalizeH="0" baseline="0">
                          <a:ln>
                            <a:noFill/>
                          </a:ln>
                          <a:solidFill>
                            <a:srgbClr val="000000"/>
                          </a:solidFill>
                          <a:effectLst/>
                          <a:latin typeface="Meiryo UI" panose="020B0604030504040204" pitchFamily="50" charset="-128"/>
                          <a:ea typeface="Meiryo UI" panose="020B0604030504040204" pitchFamily="50" charset="-128"/>
                        </a:rPr>
                        <a:t>合計　</a:t>
                      </a:r>
                    </a:p>
                  </a:txBody>
                  <a:tcPr marL="80390" marR="80390" marT="43543" marB="4354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ja-JP" sz="1100" b="0" i="0" u="none" strike="noStrike" cap="none" normalizeH="0" baseline="0">
                          <a:ln>
                            <a:noFill/>
                          </a:ln>
                          <a:solidFill>
                            <a:srgbClr val="000000"/>
                          </a:solidFill>
                          <a:effectLst/>
                          <a:latin typeface="Meiryo UI" panose="020B0604030504040204" pitchFamily="50" charset="-128"/>
                          <a:ea typeface="Meiryo UI" panose="020B0604030504040204" pitchFamily="50" charset="-128"/>
                          <a:cs typeface="Arial" charset="0"/>
                        </a:rPr>
                        <a:t>1,340</a:t>
                      </a:r>
                      <a:endParaRPr kumimoji="1" lang="ja-JP" altLang="en-US" sz="1100" b="0" i="0" u="none" strike="noStrike" cap="none" normalizeH="0" baseline="0">
                        <a:ln>
                          <a:noFill/>
                        </a:ln>
                        <a:solidFill>
                          <a:srgbClr val="000000"/>
                        </a:solidFill>
                        <a:effectLst/>
                        <a:latin typeface="Meiryo UI" panose="020B0604030504040204" pitchFamily="50" charset="-128"/>
                        <a:ea typeface="Meiryo UI" panose="020B0604030504040204" pitchFamily="50" charset="-128"/>
                        <a:cs typeface="Arial" charset="0"/>
                      </a:endParaRPr>
                    </a:p>
                  </a:txBody>
                  <a:tcPr marL="80390" marR="80390" marT="43543" marB="4354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ja-JP" sz="1100" b="0" i="0" u="none" strike="noStrike" cap="none" normalizeH="0" baseline="0">
                          <a:ln>
                            <a:noFill/>
                          </a:ln>
                          <a:solidFill>
                            <a:srgbClr val="000000"/>
                          </a:solidFill>
                          <a:effectLst/>
                          <a:latin typeface="Meiryo UI" panose="020B0604030504040204" pitchFamily="50" charset="-128"/>
                          <a:ea typeface="Meiryo UI" panose="020B0604030504040204" pitchFamily="50" charset="-128"/>
                          <a:cs typeface="Arial" charset="0"/>
                        </a:rPr>
                        <a:t>13,530</a:t>
                      </a:r>
                      <a:endParaRPr kumimoji="1" lang="ja-JP" altLang="en-US" sz="1100" b="0" i="0" u="none" strike="noStrike" cap="none" normalizeH="0" baseline="0">
                        <a:ln>
                          <a:noFill/>
                        </a:ln>
                        <a:solidFill>
                          <a:srgbClr val="000000"/>
                        </a:solidFill>
                        <a:effectLst/>
                        <a:latin typeface="Meiryo UI" panose="020B0604030504040204" pitchFamily="50" charset="-128"/>
                        <a:ea typeface="Meiryo UI" panose="020B0604030504040204" pitchFamily="50" charset="-128"/>
                        <a:cs typeface="Arial" charset="0"/>
                      </a:endParaRPr>
                    </a:p>
                  </a:txBody>
                  <a:tcPr marL="80390" marR="80390" marT="43543" marB="4354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ja-JP" sz="1100" b="0" i="0" u="none" strike="noStrike" cap="none" normalizeH="0" baseline="0" dirty="0">
                          <a:ln>
                            <a:noFill/>
                          </a:ln>
                          <a:solidFill>
                            <a:srgbClr val="000000"/>
                          </a:solidFill>
                          <a:effectLst/>
                          <a:latin typeface="Meiryo UI" panose="020B0604030504040204" pitchFamily="50" charset="-128"/>
                          <a:ea typeface="Meiryo UI" panose="020B0604030504040204" pitchFamily="50" charset="-128"/>
                          <a:cs typeface="Arial" charset="0"/>
                        </a:rPr>
                        <a:t>20,420</a:t>
                      </a:r>
                      <a:endParaRPr kumimoji="1" lang="ja-JP" altLang="en-US" sz="1100" b="0" i="0" u="none" strike="noStrike" cap="none" normalizeH="0" baseline="0" dirty="0">
                        <a:ln>
                          <a:noFill/>
                        </a:ln>
                        <a:solidFill>
                          <a:srgbClr val="000000"/>
                        </a:solidFill>
                        <a:effectLst/>
                        <a:latin typeface="Meiryo UI" panose="020B0604030504040204" pitchFamily="50" charset="-128"/>
                        <a:ea typeface="Meiryo UI" panose="020B0604030504040204" pitchFamily="50" charset="-128"/>
                        <a:cs typeface="Arial" charset="0"/>
                      </a:endParaRPr>
                    </a:p>
                  </a:txBody>
                  <a:tcPr marL="80390" marR="80390" marT="43543" marB="4354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extLst>
                  <a:ext uri="{0D108BD9-81ED-4DB2-BD59-A6C34878D82A}">
                    <a16:rowId xmlns:a16="http://schemas.microsoft.com/office/drawing/2014/main" val="10018"/>
                  </a:ext>
                </a:extLst>
              </a:tr>
              <a:tr h="261257">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ja-JP" altLang="en-US" sz="1100" b="0" i="0" u="none" strike="noStrike" cap="none" normalizeH="0" baseline="0">
                          <a:ln>
                            <a:noFill/>
                          </a:ln>
                          <a:solidFill>
                            <a:srgbClr val="000000"/>
                          </a:solidFill>
                          <a:effectLst/>
                          <a:latin typeface="Meiryo UI" panose="020B0604030504040204" pitchFamily="50" charset="-128"/>
                          <a:ea typeface="Meiryo UI" panose="020B0604030504040204" pitchFamily="50" charset="-128"/>
                        </a:rPr>
                        <a:t>六カ所</a:t>
                      </a:r>
                    </a:p>
                  </a:txBody>
                  <a:tcPr marL="80390" marR="80390" marT="43543" marB="4354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ja-JP" altLang="en-US" sz="1100" b="0" i="0" u="none" strike="noStrike" cap="none" normalizeH="0" baseline="0">
                          <a:ln>
                            <a:noFill/>
                          </a:ln>
                          <a:solidFill>
                            <a:srgbClr val="000000"/>
                          </a:solidFill>
                          <a:effectLst/>
                          <a:latin typeface="Meiryo UI" panose="020B0604030504040204" pitchFamily="50" charset="-128"/>
                          <a:ea typeface="Meiryo UI" panose="020B0604030504040204" pitchFamily="50" charset="-128"/>
                          <a:cs typeface="Arial" charset="0"/>
                        </a:rPr>
                        <a:t>ー</a:t>
                      </a:r>
                    </a:p>
                  </a:txBody>
                  <a:tcPr marL="80390" marR="80390" marT="43543" marB="4354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ja-JP" sz="1100" b="0" i="0" u="none" strike="noStrike" cap="none" normalizeH="0" baseline="0">
                          <a:ln>
                            <a:noFill/>
                          </a:ln>
                          <a:solidFill>
                            <a:srgbClr val="000000"/>
                          </a:solidFill>
                          <a:effectLst/>
                          <a:latin typeface="Meiryo UI" panose="020B0604030504040204" pitchFamily="50" charset="-128"/>
                          <a:ea typeface="Meiryo UI" panose="020B0604030504040204" pitchFamily="50" charset="-128"/>
                          <a:cs typeface="Arial" charset="0"/>
                        </a:rPr>
                        <a:t>2,700</a:t>
                      </a:r>
                      <a:endParaRPr kumimoji="1" lang="ja-JP" altLang="en-US" sz="1100" b="0" i="0" u="none" strike="noStrike" cap="none" normalizeH="0" baseline="0">
                        <a:ln>
                          <a:noFill/>
                        </a:ln>
                        <a:solidFill>
                          <a:srgbClr val="000000"/>
                        </a:solidFill>
                        <a:effectLst/>
                        <a:latin typeface="Meiryo UI" panose="020B0604030504040204" pitchFamily="50" charset="-128"/>
                        <a:ea typeface="Meiryo UI" panose="020B0604030504040204" pitchFamily="50" charset="-128"/>
                        <a:cs typeface="Arial" charset="0"/>
                      </a:endParaRPr>
                    </a:p>
                  </a:txBody>
                  <a:tcPr marL="80390" marR="80390" marT="43543" marB="4354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ja-JP" sz="1100" b="0" i="0" u="none" strike="noStrike" cap="none" normalizeH="0" baseline="0" dirty="0">
                          <a:ln>
                            <a:noFill/>
                          </a:ln>
                          <a:solidFill>
                            <a:srgbClr val="000000"/>
                          </a:solidFill>
                          <a:effectLst/>
                          <a:latin typeface="Meiryo UI" panose="020B0604030504040204" pitchFamily="50" charset="-128"/>
                          <a:ea typeface="Meiryo UI" panose="020B0604030504040204" pitchFamily="50" charset="-128"/>
                          <a:cs typeface="Arial" charset="0"/>
                        </a:rPr>
                        <a:t>3,000</a:t>
                      </a:r>
                      <a:endParaRPr kumimoji="1" lang="ja-JP" altLang="en-US" sz="1100" b="0" i="0" u="none" strike="noStrike" cap="none" normalizeH="0" baseline="0" dirty="0">
                        <a:ln>
                          <a:noFill/>
                        </a:ln>
                        <a:solidFill>
                          <a:srgbClr val="000000"/>
                        </a:solidFill>
                        <a:effectLst/>
                        <a:latin typeface="Meiryo UI" panose="020B0604030504040204" pitchFamily="50" charset="-128"/>
                        <a:ea typeface="Meiryo UI" panose="020B0604030504040204" pitchFamily="50" charset="-128"/>
                        <a:cs typeface="Arial" charset="0"/>
                      </a:endParaRPr>
                    </a:p>
                  </a:txBody>
                  <a:tcPr marL="80390" marR="80390" marT="43543" marB="4354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extLst>
                  <a:ext uri="{0D108BD9-81ED-4DB2-BD59-A6C34878D82A}">
                    <a16:rowId xmlns:a16="http://schemas.microsoft.com/office/drawing/2014/main" val="10019"/>
                  </a:ext>
                </a:extLst>
              </a:tr>
            </a:tbl>
          </a:graphicData>
        </a:graphic>
      </p:graphicFrame>
      <p:sp>
        <p:nvSpPr>
          <p:cNvPr id="17525" name="右中かっこ 15">
            <a:extLst>
              <a:ext uri="{FF2B5EF4-FFF2-40B4-BE49-F238E27FC236}">
                <a16:creationId xmlns:a16="http://schemas.microsoft.com/office/drawing/2014/main" id="{865B7107-84C8-485F-82D8-7D7B6000DF61}"/>
              </a:ext>
            </a:extLst>
          </p:cNvPr>
          <p:cNvSpPr>
            <a:spLocks/>
          </p:cNvSpPr>
          <p:nvPr/>
        </p:nvSpPr>
        <p:spPr bwMode="auto">
          <a:xfrm>
            <a:off x="5013477" y="1427238"/>
            <a:ext cx="574524" cy="4644571"/>
          </a:xfrm>
          <a:prstGeom prst="rightBrace">
            <a:avLst>
              <a:gd name="adj1" fmla="val 8234"/>
              <a:gd name="adj2" fmla="val 50000"/>
            </a:avLst>
          </a:prstGeom>
          <a:noFill/>
          <a:ln w="57150">
            <a:solidFill>
              <a:srgbClr val="800000"/>
            </a:solidFill>
            <a:round/>
            <a:headEnd/>
            <a:tailEnd/>
          </a:ln>
          <a:effectLst>
            <a:outerShdw dist="20000" dir="5400000" rotWithShape="0">
              <a:srgbClr val="808080">
                <a:alpha val="37999"/>
              </a:srgbClr>
            </a:outerShdw>
          </a:effectLst>
          <a:extLst>
            <a:ext uri="{909E8E84-426E-40DD-AFC4-6F175D3DCCD1}">
              <a14:hiddenFill xmlns:a14="http://schemas.microsoft.com/office/drawing/2010/main">
                <a:solidFill>
                  <a:srgbClr val="FFFFFF"/>
                </a:solidFill>
              </a14:hiddenFill>
            </a:ext>
          </a:extLst>
        </p:spPr>
        <p:txBody>
          <a:bodyPr anchor="ct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ctr">
              <a:spcBef>
                <a:spcPct val="0"/>
              </a:spcBef>
              <a:buFontTx/>
              <a:buNone/>
            </a:pPr>
            <a:endParaRPr lang="ja-JP" altLang="en-US" sz="1714"/>
          </a:p>
        </p:txBody>
      </p:sp>
      <p:sp>
        <p:nvSpPr>
          <p:cNvPr id="17526" name="右矢印 16">
            <a:extLst>
              <a:ext uri="{FF2B5EF4-FFF2-40B4-BE49-F238E27FC236}">
                <a16:creationId xmlns:a16="http://schemas.microsoft.com/office/drawing/2014/main" id="{F9F0B8BB-6785-450E-A8C1-9AA51C953FA1}"/>
              </a:ext>
            </a:extLst>
          </p:cNvPr>
          <p:cNvSpPr>
            <a:spLocks noChangeArrowheads="1"/>
          </p:cNvSpPr>
          <p:nvPr/>
        </p:nvSpPr>
        <p:spPr bwMode="auto">
          <a:xfrm>
            <a:off x="5315859" y="3350381"/>
            <a:ext cx="334130" cy="798286"/>
          </a:xfrm>
          <a:prstGeom prst="rightArrow">
            <a:avLst>
              <a:gd name="adj1" fmla="val 50000"/>
              <a:gd name="adj2" fmla="val 50000"/>
            </a:avLst>
          </a:prstGeom>
          <a:solidFill>
            <a:srgbClr val="800000"/>
          </a:solidFill>
          <a:ln w="9525">
            <a:solidFill>
              <a:srgbClr val="4A7EBB"/>
            </a:solidFill>
            <a:miter lim="800000"/>
            <a:headEnd/>
            <a:tailEnd/>
          </a:ln>
          <a:effectLst>
            <a:outerShdw dist="23000" dir="5400000" rotWithShape="0">
              <a:srgbClr val="808080">
                <a:alpha val="34998"/>
              </a:srgbClr>
            </a:outerShdw>
          </a:effectLst>
        </p:spPr>
        <p:txBody>
          <a:bodyPr anchor="ct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ctr">
              <a:spcBef>
                <a:spcPct val="0"/>
              </a:spcBef>
              <a:buFontTx/>
              <a:buNone/>
            </a:pPr>
            <a:endParaRPr lang="ja-JP" altLang="en-US" sz="1714">
              <a:solidFill>
                <a:srgbClr val="FFFFFF"/>
              </a:solidFill>
            </a:endParaRPr>
          </a:p>
        </p:txBody>
      </p:sp>
      <p:sp>
        <p:nvSpPr>
          <p:cNvPr id="17527" name="正方形/長方形 17">
            <a:extLst>
              <a:ext uri="{FF2B5EF4-FFF2-40B4-BE49-F238E27FC236}">
                <a16:creationId xmlns:a16="http://schemas.microsoft.com/office/drawing/2014/main" id="{B618AB58-EEC7-45B6-888C-D6921A3B2CE1}"/>
              </a:ext>
            </a:extLst>
          </p:cNvPr>
          <p:cNvSpPr>
            <a:spLocks noChangeArrowheads="1"/>
          </p:cNvSpPr>
          <p:nvPr/>
        </p:nvSpPr>
        <p:spPr bwMode="auto">
          <a:xfrm>
            <a:off x="5683190" y="1624596"/>
            <a:ext cx="477823" cy="3989810"/>
          </a:xfrm>
          <a:prstGeom prst="rect">
            <a:avLst/>
          </a:prstGeom>
          <a:solidFill>
            <a:srgbClr val="8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eaVert"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ctr">
              <a:spcBef>
                <a:spcPct val="0"/>
              </a:spcBef>
              <a:buFontTx/>
              <a:buNone/>
            </a:pPr>
            <a:r>
              <a:rPr lang="ja-JP" altLang="en-US" sz="1905">
                <a:solidFill>
                  <a:schemeClr val="bg1"/>
                </a:solidFill>
                <a:latin typeface="ＭＳ Ｐゴシック" panose="020B0600070205080204" pitchFamily="50" charset="-128"/>
              </a:rPr>
              <a:t>平均６年、最短で</a:t>
            </a:r>
            <a:r>
              <a:rPr lang="en-US" altLang="ja-JP" sz="1905">
                <a:solidFill>
                  <a:schemeClr val="bg1"/>
                </a:solidFill>
                <a:latin typeface="ＭＳ Ｐゴシック" panose="020B0600070205080204" pitchFamily="50" charset="-128"/>
              </a:rPr>
              <a:t>2</a:t>
            </a:r>
            <a:r>
              <a:rPr lang="ja-JP" altLang="en-US" sz="1905">
                <a:solidFill>
                  <a:schemeClr val="bg1"/>
                </a:solidFill>
                <a:latin typeface="ＭＳ Ｐゴシック" panose="020B0600070205080204" pitchFamily="50" charset="-128"/>
              </a:rPr>
              <a:t>年の余力しかない</a:t>
            </a:r>
            <a:endParaRPr lang="en-US" altLang="ja-JP" sz="1905">
              <a:solidFill>
                <a:schemeClr val="bg1"/>
              </a:solidFill>
              <a:latin typeface="ＭＳ Ｐゴシック" panose="020B0600070205080204" pitchFamily="50" charset="-128"/>
            </a:endParaRPr>
          </a:p>
        </p:txBody>
      </p:sp>
      <p:sp>
        <p:nvSpPr>
          <p:cNvPr id="17528" name="正方形/長方形 19">
            <a:extLst>
              <a:ext uri="{FF2B5EF4-FFF2-40B4-BE49-F238E27FC236}">
                <a16:creationId xmlns:a16="http://schemas.microsoft.com/office/drawing/2014/main" id="{AC97BD3A-0F03-400A-8E33-F16B4073B8DC}"/>
              </a:ext>
            </a:extLst>
          </p:cNvPr>
          <p:cNvSpPr>
            <a:spLocks noChangeArrowheads="1"/>
          </p:cNvSpPr>
          <p:nvPr/>
        </p:nvSpPr>
        <p:spPr bwMode="auto">
          <a:xfrm>
            <a:off x="5591025" y="6071810"/>
            <a:ext cx="1947333" cy="268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r>
              <a:rPr lang="ja-JP" altLang="en-US" sz="1143">
                <a:latin typeface="Meiryo UI" panose="020B0604030504040204" pitchFamily="50" charset="-128"/>
                <a:ea typeface="Meiryo UI" panose="020B0604030504040204" pitchFamily="50" charset="-128"/>
              </a:rPr>
              <a:t>六カ所再処理工場ほぼ満杯</a:t>
            </a:r>
            <a:endParaRPr lang="en-US" altLang="ja-JP" sz="1143">
              <a:latin typeface="Meiryo UI" panose="020B0604030504040204" pitchFamily="50" charset="-128"/>
              <a:ea typeface="Meiryo UI" panose="020B0604030504040204" pitchFamily="50" charset="-128"/>
            </a:endParaRPr>
          </a:p>
        </p:txBody>
      </p:sp>
      <p:cxnSp>
        <p:nvCxnSpPr>
          <p:cNvPr id="4" name="直線矢印コネクタ 3">
            <a:extLst>
              <a:ext uri="{FF2B5EF4-FFF2-40B4-BE49-F238E27FC236}">
                <a16:creationId xmlns:a16="http://schemas.microsoft.com/office/drawing/2014/main" id="{533971D5-DA3C-4E12-9E94-172665183F86}"/>
              </a:ext>
            </a:extLst>
          </p:cNvPr>
          <p:cNvCxnSpPr/>
          <p:nvPr/>
        </p:nvCxnSpPr>
        <p:spPr>
          <a:xfrm>
            <a:off x="5013478" y="6216952"/>
            <a:ext cx="678845"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テキスト ボックス 13">
            <a:extLst>
              <a:ext uri="{FF2B5EF4-FFF2-40B4-BE49-F238E27FC236}">
                <a16:creationId xmlns:a16="http://schemas.microsoft.com/office/drawing/2014/main" id="{6FBA43F1-3AEE-4985-9E9E-8A41FDF24B80}"/>
              </a:ext>
            </a:extLst>
          </p:cNvPr>
          <p:cNvSpPr txBox="1"/>
          <p:nvPr/>
        </p:nvSpPr>
        <p:spPr>
          <a:xfrm>
            <a:off x="0" y="0"/>
            <a:ext cx="12192000" cy="523220"/>
          </a:xfrm>
          <a:prstGeom prst="rect">
            <a:avLst/>
          </a:prstGeom>
          <a:solidFill>
            <a:srgbClr val="052F61"/>
          </a:solidFill>
        </p:spPr>
        <p:txBody>
          <a:bodyPr wrap="square" rtlCol="0">
            <a:spAutoFit/>
          </a:bodyPr>
          <a:lstStyle/>
          <a:p>
            <a:pPr algn="ctr"/>
            <a:r>
              <a:rPr kumimoji="1" lang="ja-JP" altLang="en-US" sz="2800" b="1" dirty="0">
                <a:solidFill>
                  <a:schemeClr val="bg1"/>
                </a:solidFill>
                <a:latin typeface="Meiryo UI" panose="020B0604030504040204" pitchFamily="50" charset="-128"/>
                <a:ea typeface="Meiryo UI" panose="020B0604030504040204" pitchFamily="50" charset="-128"/>
              </a:rPr>
              <a:t>使用済み燃料貯蔵と乾式貯蔵</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7" name="スライド番号プレースホルダー 3">
            <a:extLst>
              <a:ext uri="{FF2B5EF4-FFF2-40B4-BE49-F238E27FC236}">
                <a16:creationId xmlns:a16="http://schemas.microsoft.com/office/drawing/2014/main" id="{D7C2A284-5979-46F1-9833-78B290F1F1EE}"/>
              </a:ext>
            </a:extLst>
          </p:cNvPr>
          <p:cNvSpPr>
            <a:spLocks noGrp="1"/>
          </p:cNvSpPr>
          <p:nvPr>
            <p:ph type="sldNum" sz="quarter" idx="12"/>
          </p:nvPr>
        </p:nvSpPr>
        <p:spPr bwMode="auto">
          <a:xfrm>
            <a:off x="13687274" y="6183691"/>
            <a:ext cx="515559" cy="3477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kumimoji="1" sz="3048">
                <a:solidFill>
                  <a:schemeClr val="tx1"/>
                </a:solidFill>
                <a:latin typeface="Calibri" panose="020F0502020204030204" pitchFamily="34" charset="0"/>
                <a:ea typeface="ＭＳ Ｐゴシック" panose="020B0600070205080204" pitchFamily="50" charset="-128"/>
              </a:defRPr>
            </a:lvl1pPr>
            <a:lvl2pPr marL="707586" indent="-272148">
              <a:spcBef>
                <a:spcPct val="20000"/>
              </a:spcBef>
              <a:buFont typeface="Arial" panose="020B0604020202020204" pitchFamily="34" charset="0"/>
              <a:buChar char="–"/>
              <a:defRPr kumimoji="1" sz="2667">
                <a:solidFill>
                  <a:schemeClr val="tx1"/>
                </a:solidFill>
                <a:latin typeface="Calibri" panose="020F0502020204030204" pitchFamily="34" charset="0"/>
                <a:ea typeface="ＭＳ Ｐゴシック" panose="020B0600070205080204" pitchFamily="50" charset="-128"/>
              </a:defRPr>
            </a:lvl2pPr>
            <a:lvl3pPr marL="1088593" indent="-217719">
              <a:spcBef>
                <a:spcPct val="20000"/>
              </a:spcBef>
              <a:buFont typeface="Arial" panose="020B0604020202020204" pitchFamily="34" charset="0"/>
              <a:buChar char="•"/>
              <a:defRPr kumimoji="1" sz="2286">
                <a:solidFill>
                  <a:schemeClr val="tx1"/>
                </a:solidFill>
                <a:latin typeface="Calibri" panose="020F0502020204030204" pitchFamily="34" charset="0"/>
                <a:ea typeface="ＭＳ Ｐゴシック" panose="020B0600070205080204" pitchFamily="50" charset="-128"/>
              </a:defRPr>
            </a:lvl3pPr>
            <a:lvl4pPr marL="1524030" indent="-217719">
              <a:spcBef>
                <a:spcPct val="20000"/>
              </a:spcBef>
              <a:buFont typeface="Arial" panose="020B0604020202020204" pitchFamily="34" charset="0"/>
              <a:buChar char="–"/>
              <a:defRPr kumimoji="1" sz="1905">
                <a:solidFill>
                  <a:schemeClr val="tx1"/>
                </a:solidFill>
                <a:latin typeface="Calibri" panose="020F0502020204030204" pitchFamily="34" charset="0"/>
                <a:ea typeface="ＭＳ Ｐゴシック" panose="020B0600070205080204" pitchFamily="50" charset="-128"/>
              </a:defRPr>
            </a:lvl4pPr>
            <a:lvl5pPr marL="1959468" indent="-217719">
              <a:spcBef>
                <a:spcPct val="20000"/>
              </a:spcBef>
              <a:buFont typeface="Arial" panose="020B0604020202020204" pitchFamily="34" charset="0"/>
              <a:buChar char="»"/>
              <a:defRPr kumimoji="1" sz="1905">
                <a:solidFill>
                  <a:schemeClr val="tx1"/>
                </a:solidFill>
                <a:latin typeface="Calibri" panose="020F0502020204030204" pitchFamily="34" charset="0"/>
                <a:ea typeface="ＭＳ Ｐゴシック" panose="020B0600070205080204" pitchFamily="50" charset="-128"/>
              </a:defRPr>
            </a:lvl5pPr>
            <a:lvl6pPr marL="2394905" indent="-217719" eaLnBrk="0" fontAlgn="base" hangingPunct="0">
              <a:spcBef>
                <a:spcPct val="20000"/>
              </a:spcBef>
              <a:spcAft>
                <a:spcPct val="0"/>
              </a:spcAft>
              <a:buFont typeface="Arial" panose="020B0604020202020204" pitchFamily="34" charset="0"/>
              <a:buChar char="»"/>
              <a:defRPr kumimoji="1" sz="1905">
                <a:solidFill>
                  <a:schemeClr val="tx1"/>
                </a:solidFill>
                <a:latin typeface="Calibri" panose="020F0502020204030204" pitchFamily="34" charset="0"/>
                <a:ea typeface="ＭＳ Ｐゴシック" panose="020B0600070205080204" pitchFamily="50" charset="-128"/>
              </a:defRPr>
            </a:lvl6pPr>
            <a:lvl7pPr marL="2830342" indent="-217719" eaLnBrk="0" fontAlgn="base" hangingPunct="0">
              <a:spcBef>
                <a:spcPct val="20000"/>
              </a:spcBef>
              <a:spcAft>
                <a:spcPct val="0"/>
              </a:spcAft>
              <a:buFont typeface="Arial" panose="020B0604020202020204" pitchFamily="34" charset="0"/>
              <a:buChar char="»"/>
              <a:defRPr kumimoji="1" sz="1905">
                <a:solidFill>
                  <a:schemeClr val="tx1"/>
                </a:solidFill>
                <a:latin typeface="Calibri" panose="020F0502020204030204" pitchFamily="34" charset="0"/>
                <a:ea typeface="ＭＳ Ｐゴシック" panose="020B0600070205080204" pitchFamily="50" charset="-128"/>
              </a:defRPr>
            </a:lvl7pPr>
            <a:lvl8pPr marL="3265780" indent="-217719" eaLnBrk="0" fontAlgn="base" hangingPunct="0">
              <a:spcBef>
                <a:spcPct val="20000"/>
              </a:spcBef>
              <a:spcAft>
                <a:spcPct val="0"/>
              </a:spcAft>
              <a:buFont typeface="Arial" panose="020B0604020202020204" pitchFamily="34" charset="0"/>
              <a:buChar char="»"/>
              <a:defRPr kumimoji="1" sz="1905">
                <a:solidFill>
                  <a:schemeClr val="tx1"/>
                </a:solidFill>
                <a:latin typeface="Calibri" panose="020F0502020204030204" pitchFamily="34" charset="0"/>
                <a:ea typeface="ＭＳ Ｐゴシック" panose="020B0600070205080204" pitchFamily="50" charset="-128"/>
              </a:defRPr>
            </a:lvl8pPr>
            <a:lvl9pPr marL="3701217" indent="-217719" eaLnBrk="0" fontAlgn="base" hangingPunct="0">
              <a:spcBef>
                <a:spcPct val="20000"/>
              </a:spcBef>
              <a:spcAft>
                <a:spcPct val="0"/>
              </a:spcAft>
              <a:buFont typeface="Arial" panose="020B0604020202020204" pitchFamily="34" charset="0"/>
              <a:buChar char="»"/>
              <a:defRPr kumimoji="1" sz="1905">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fld id="{55535339-A1ED-49FC-ACA3-5A70D7125E27}" type="slidenum">
              <a:rPr lang="ja-JP" altLang="en-US" sz="1143">
                <a:solidFill>
                  <a:srgbClr val="898989"/>
                </a:solidFill>
              </a:rPr>
              <a:pPr>
                <a:spcBef>
                  <a:spcPct val="0"/>
                </a:spcBef>
                <a:buFontTx/>
                <a:buNone/>
              </a:pPr>
              <a:t>39</a:t>
            </a:fld>
            <a:endParaRPr lang="ja-JP" altLang="en-US" sz="1143">
              <a:solidFill>
                <a:srgbClr val="898989"/>
              </a:solidFill>
            </a:endParaRPr>
          </a:p>
        </p:txBody>
      </p:sp>
      <p:sp>
        <p:nvSpPr>
          <p:cNvPr id="91" name="object 2">
            <a:extLst>
              <a:ext uri="{FF2B5EF4-FFF2-40B4-BE49-F238E27FC236}">
                <a16:creationId xmlns:a16="http://schemas.microsoft.com/office/drawing/2014/main" id="{F92BE2FC-E1C0-486D-AE23-6360EB92F6E2}"/>
              </a:ext>
            </a:extLst>
          </p:cNvPr>
          <p:cNvSpPr txBox="1"/>
          <p:nvPr/>
        </p:nvSpPr>
        <p:spPr>
          <a:xfrm>
            <a:off x="2373691" y="831548"/>
            <a:ext cx="7547429" cy="510461"/>
          </a:xfrm>
          <a:prstGeom prst="rect">
            <a:avLst/>
          </a:prstGeom>
        </p:spPr>
        <p:txBody>
          <a:bodyPr lIns="0" tIns="0" rIns="0" bIns="0">
            <a:spAutoFit/>
          </a:bodyPr>
          <a:lstStyle/>
          <a:p>
            <a:pPr marL="12095">
              <a:lnSpc>
                <a:spcPts val="4438"/>
              </a:lnSpc>
              <a:defRPr/>
            </a:pPr>
            <a:r>
              <a:rPr sz="3429" spc="86" dirty="0">
                <a:solidFill>
                  <a:srgbClr val="413B29"/>
                </a:solidFill>
                <a:latin typeface="Meiryo UI" panose="020B0604030504040204" pitchFamily="50" charset="-128"/>
                <a:ea typeface="Meiryo UI" panose="020B0604030504040204" pitchFamily="50" charset="-128"/>
                <a:cs typeface="Arial"/>
              </a:rPr>
              <a:t>U235</a:t>
            </a:r>
            <a:r>
              <a:rPr sz="1905" spc="86" dirty="0">
                <a:solidFill>
                  <a:srgbClr val="413B29"/>
                </a:solidFill>
                <a:latin typeface="Meiryo UI" panose="020B0604030504040204" pitchFamily="50" charset="-128"/>
                <a:ea typeface="Meiryo UI" panose="020B0604030504040204" pitchFamily="50" charset="-128"/>
                <a:cs typeface="MS UI Gothic"/>
              </a:rPr>
              <a:t>→</a:t>
            </a:r>
            <a:r>
              <a:rPr sz="1905" spc="86" dirty="0">
                <a:solidFill>
                  <a:srgbClr val="413B29"/>
                </a:solidFill>
                <a:latin typeface="Meiryo UI" panose="020B0604030504040204" pitchFamily="50" charset="-128"/>
                <a:ea typeface="Meiryo UI" panose="020B0604030504040204" pitchFamily="50" charset="-128"/>
                <a:cs typeface="Arial"/>
              </a:rPr>
              <a:t>U236</a:t>
            </a:r>
            <a:r>
              <a:rPr sz="1905" spc="86" dirty="0">
                <a:solidFill>
                  <a:srgbClr val="413B29"/>
                </a:solidFill>
                <a:latin typeface="Meiryo UI" panose="020B0604030504040204" pitchFamily="50" charset="-128"/>
                <a:ea typeface="Meiryo UI" panose="020B0604030504040204" pitchFamily="50" charset="-128"/>
                <a:cs typeface="MS UI Gothic"/>
              </a:rPr>
              <a:t>→</a:t>
            </a:r>
            <a:r>
              <a:rPr sz="1905" spc="86" dirty="0">
                <a:solidFill>
                  <a:srgbClr val="413B29"/>
                </a:solidFill>
                <a:latin typeface="Meiryo UI" panose="020B0604030504040204" pitchFamily="50" charset="-128"/>
                <a:ea typeface="Meiryo UI" panose="020B0604030504040204" pitchFamily="50" charset="-128"/>
                <a:cs typeface="Arial"/>
              </a:rPr>
              <a:t>U237</a:t>
            </a:r>
            <a:r>
              <a:rPr sz="1905" spc="86" dirty="0">
                <a:solidFill>
                  <a:srgbClr val="413B29"/>
                </a:solidFill>
                <a:latin typeface="Meiryo UI" panose="020B0604030504040204" pitchFamily="50" charset="-128"/>
                <a:ea typeface="Meiryo UI" panose="020B0604030504040204" pitchFamily="50" charset="-128"/>
                <a:cs typeface="MS UI Gothic"/>
              </a:rPr>
              <a:t>→</a:t>
            </a:r>
            <a:r>
              <a:rPr sz="1905" b="1" u="sng" spc="86" dirty="0">
                <a:solidFill>
                  <a:srgbClr val="FF0000"/>
                </a:solidFill>
                <a:latin typeface="Meiryo UI" panose="020B0604030504040204" pitchFamily="50" charset="-128"/>
                <a:ea typeface="Meiryo UI" panose="020B0604030504040204" pitchFamily="50" charset="-128"/>
                <a:cs typeface="Arial"/>
              </a:rPr>
              <a:t>Np237</a:t>
            </a:r>
            <a:r>
              <a:rPr sz="1333" spc="86" dirty="0">
                <a:solidFill>
                  <a:srgbClr val="413B29"/>
                </a:solidFill>
                <a:latin typeface="Meiryo UI" panose="020B0604030504040204" pitchFamily="50" charset="-128"/>
                <a:ea typeface="Meiryo UI" panose="020B0604030504040204" pitchFamily="50" charset="-128"/>
                <a:cs typeface="Arial"/>
              </a:rPr>
              <a:t>(</a:t>
            </a:r>
            <a:r>
              <a:rPr sz="1333" spc="86" dirty="0">
                <a:solidFill>
                  <a:srgbClr val="413B29"/>
                </a:solidFill>
                <a:latin typeface="Meiryo UI" panose="020B0604030504040204" pitchFamily="50" charset="-128"/>
                <a:ea typeface="Meiryo UI" panose="020B0604030504040204" pitchFamily="50" charset="-128"/>
                <a:cs typeface="MS UI Gothic"/>
              </a:rPr>
              <a:t>ネプツニウム</a:t>
            </a:r>
            <a:r>
              <a:rPr sz="1333" spc="86" dirty="0">
                <a:solidFill>
                  <a:srgbClr val="413B29"/>
                </a:solidFill>
                <a:latin typeface="Meiryo UI" panose="020B0604030504040204" pitchFamily="50" charset="-128"/>
                <a:ea typeface="Meiryo UI" panose="020B0604030504040204" pitchFamily="50" charset="-128"/>
                <a:cs typeface="Arial"/>
              </a:rPr>
              <a:t>:</a:t>
            </a:r>
            <a:r>
              <a:rPr sz="1333" b="1" spc="86" dirty="0">
                <a:solidFill>
                  <a:srgbClr val="413B29"/>
                </a:solidFill>
                <a:latin typeface="Meiryo UI" panose="020B0604030504040204" pitchFamily="50" charset="-128"/>
                <a:ea typeface="Meiryo UI" panose="020B0604030504040204" pitchFamily="50" charset="-128"/>
                <a:cs typeface="MS UI Gothic"/>
              </a:rPr>
              <a:t>半減期</a:t>
            </a:r>
            <a:r>
              <a:rPr sz="1333" b="1" spc="86" dirty="0">
                <a:solidFill>
                  <a:srgbClr val="413B29"/>
                </a:solidFill>
                <a:latin typeface="Meiryo UI" panose="020B0604030504040204" pitchFamily="50" charset="-128"/>
                <a:ea typeface="Meiryo UI" panose="020B0604030504040204" pitchFamily="50" charset="-128"/>
                <a:cs typeface="Arial"/>
              </a:rPr>
              <a:t>214</a:t>
            </a:r>
            <a:r>
              <a:rPr sz="1333" b="1" spc="86" dirty="0">
                <a:solidFill>
                  <a:srgbClr val="413B29"/>
                </a:solidFill>
                <a:latin typeface="Meiryo UI" panose="020B0604030504040204" pitchFamily="50" charset="-128"/>
                <a:ea typeface="Meiryo UI" panose="020B0604030504040204" pitchFamily="50" charset="-128"/>
                <a:cs typeface="MS UI Gothic"/>
              </a:rPr>
              <a:t>万年</a:t>
            </a:r>
            <a:r>
              <a:rPr sz="1333" spc="86" dirty="0">
                <a:solidFill>
                  <a:srgbClr val="413B29"/>
                </a:solidFill>
                <a:latin typeface="Meiryo UI" panose="020B0604030504040204" pitchFamily="50" charset="-128"/>
                <a:ea typeface="Meiryo UI" panose="020B0604030504040204" pitchFamily="50" charset="-128"/>
                <a:cs typeface="Arial"/>
              </a:rPr>
              <a:t>)</a:t>
            </a:r>
            <a:endParaRPr sz="1333" dirty="0">
              <a:latin typeface="Meiryo UI" panose="020B0604030504040204" pitchFamily="50" charset="-128"/>
              <a:ea typeface="Meiryo UI" panose="020B0604030504040204" pitchFamily="50" charset="-128"/>
              <a:cs typeface="Arial"/>
            </a:endParaRPr>
          </a:p>
        </p:txBody>
      </p:sp>
      <p:sp>
        <p:nvSpPr>
          <p:cNvPr id="93" name="object 3">
            <a:extLst>
              <a:ext uri="{FF2B5EF4-FFF2-40B4-BE49-F238E27FC236}">
                <a16:creationId xmlns:a16="http://schemas.microsoft.com/office/drawing/2014/main" id="{542883FA-8F95-4FAF-91D5-BD3B656A8DF3}"/>
              </a:ext>
            </a:extLst>
          </p:cNvPr>
          <p:cNvSpPr txBox="1"/>
          <p:nvPr/>
        </p:nvSpPr>
        <p:spPr>
          <a:xfrm>
            <a:off x="2540001" y="1868715"/>
            <a:ext cx="1303262" cy="461665"/>
          </a:xfrm>
          <a:prstGeom prst="rect">
            <a:avLst/>
          </a:prstGeom>
        </p:spPr>
        <p:txBody>
          <a:bodyPr lIns="0" tIns="0" rIns="0" bIns="0">
            <a:spAutoFit/>
          </a:bodyPr>
          <a:lstStyle/>
          <a:p>
            <a:pPr marL="12095">
              <a:lnSpc>
                <a:spcPts val="3572"/>
              </a:lnSpc>
              <a:defRPr/>
            </a:pPr>
            <a:r>
              <a:rPr sz="3048" spc="71" dirty="0">
                <a:solidFill>
                  <a:srgbClr val="413B29"/>
                </a:solidFill>
                <a:latin typeface="Meiryo UI" panose="020B0604030504040204" pitchFamily="50" charset="-128"/>
                <a:ea typeface="Meiryo UI" panose="020B0604030504040204" pitchFamily="50" charset="-128"/>
                <a:cs typeface="Arial"/>
              </a:rPr>
              <a:t>U238</a:t>
            </a:r>
            <a:endParaRPr sz="3048" dirty="0">
              <a:latin typeface="Meiryo UI" panose="020B0604030504040204" pitchFamily="50" charset="-128"/>
              <a:ea typeface="Meiryo UI" panose="020B0604030504040204" pitchFamily="50" charset="-128"/>
              <a:cs typeface="Arial"/>
            </a:endParaRPr>
          </a:p>
        </p:txBody>
      </p:sp>
      <p:sp>
        <p:nvSpPr>
          <p:cNvPr id="94" name="object 4">
            <a:extLst>
              <a:ext uri="{FF2B5EF4-FFF2-40B4-BE49-F238E27FC236}">
                <a16:creationId xmlns:a16="http://schemas.microsoft.com/office/drawing/2014/main" id="{B7DC538C-339F-486A-A1E4-DCFBE68B11B6}"/>
              </a:ext>
            </a:extLst>
          </p:cNvPr>
          <p:cNvSpPr txBox="1"/>
          <p:nvPr/>
        </p:nvSpPr>
        <p:spPr>
          <a:xfrm>
            <a:off x="3589263" y="1957917"/>
            <a:ext cx="7219345" cy="269689"/>
          </a:xfrm>
          <a:prstGeom prst="rect">
            <a:avLst/>
          </a:prstGeom>
        </p:spPr>
        <p:txBody>
          <a:bodyPr lIns="0" tIns="0" rIns="0" bIns="0">
            <a:spAutoFit/>
          </a:bodyPr>
          <a:lstStyle/>
          <a:p>
            <a:pPr marL="12095">
              <a:lnSpc>
                <a:spcPts val="2271"/>
              </a:lnSpc>
              <a:defRPr/>
            </a:pPr>
            <a:r>
              <a:rPr sz="1905" spc="24" dirty="0">
                <a:solidFill>
                  <a:srgbClr val="413B29"/>
                </a:solidFill>
                <a:latin typeface="Meiryo UI" panose="020B0604030504040204" pitchFamily="50" charset="-128"/>
                <a:ea typeface="Meiryo UI" panose="020B0604030504040204" pitchFamily="50" charset="-128"/>
                <a:cs typeface="MS UI Gothic"/>
              </a:rPr>
              <a:t>→</a:t>
            </a:r>
            <a:r>
              <a:rPr sz="1905" spc="24" dirty="0">
                <a:solidFill>
                  <a:srgbClr val="413B29"/>
                </a:solidFill>
                <a:latin typeface="Meiryo UI" panose="020B0604030504040204" pitchFamily="50" charset="-128"/>
                <a:ea typeface="Meiryo UI" panose="020B0604030504040204" pitchFamily="50" charset="-128"/>
                <a:cs typeface="Arial"/>
              </a:rPr>
              <a:t>U239</a:t>
            </a:r>
            <a:r>
              <a:rPr sz="1905" spc="24" dirty="0">
                <a:solidFill>
                  <a:srgbClr val="413B29"/>
                </a:solidFill>
                <a:latin typeface="Meiryo UI" panose="020B0604030504040204" pitchFamily="50" charset="-128"/>
                <a:ea typeface="Meiryo UI" panose="020B0604030504040204" pitchFamily="50" charset="-128"/>
                <a:cs typeface="MS UI Gothic"/>
              </a:rPr>
              <a:t>→</a:t>
            </a:r>
            <a:r>
              <a:rPr sz="1905" spc="24" dirty="0">
                <a:solidFill>
                  <a:srgbClr val="413B29"/>
                </a:solidFill>
                <a:latin typeface="Meiryo UI" panose="020B0604030504040204" pitchFamily="50" charset="-128"/>
                <a:ea typeface="Meiryo UI" panose="020B0604030504040204" pitchFamily="50" charset="-128"/>
                <a:cs typeface="Arial"/>
              </a:rPr>
              <a:t>Np239</a:t>
            </a:r>
            <a:r>
              <a:rPr sz="1905" spc="24" dirty="0">
                <a:solidFill>
                  <a:srgbClr val="413B29"/>
                </a:solidFill>
                <a:latin typeface="Meiryo UI" panose="020B0604030504040204" pitchFamily="50" charset="-128"/>
                <a:ea typeface="Meiryo UI" panose="020B0604030504040204" pitchFamily="50" charset="-128"/>
                <a:cs typeface="MS UI Gothic"/>
              </a:rPr>
              <a:t>→</a:t>
            </a:r>
            <a:r>
              <a:rPr sz="1905" spc="24" dirty="0">
                <a:solidFill>
                  <a:srgbClr val="413B29"/>
                </a:solidFill>
                <a:latin typeface="Meiryo UI" panose="020B0604030504040204" pitchFamily="50" charset="-128"/>
                <a:ea typeface="Meiryo UI" panose="020B0604030504040204" pitchFamily="50" charset="-128"/>
                <a:cs typeface="Arial"/>
              </a:rPr>
              <a:t>Pu239</a:t>
            </a:r>
            <a:r>
              <a:rPr sz="1905" spc="24" dirty="0">
                <a:solidFill>
                  <a:srgbClr val="413B29"/>
                </a:solidFill>
                <a:latin typeface="Meiryo UI" panose="020B0604030504040204" pitchFamily="50" charset="-128"/>
                <a:ea typeface="Meiryo UI" panose="020B0604030504040204" pitchFamily="50" charset="-128"/>
                <a:cs typeface="MS UI Gothic"/>
              </a:rPr>
              <a:t>→</a:t>
            </a:r>
            <a:r>
              <a:rPr sz="1905" b="1" u="sng" spc="24" dirty="0">
                <a:solidFill>
                  <a:srgbClr val="413B29"/>
                </a:solidFill>
                <a:latin typeface="Meiryo UI" panose="020B0604030504040204" pitchFamily="50" charset="-128"/>
                <a:ea typeface="Meiryo UI" panose="020B0604030504040204" pitchFamily="50" charset="-128"/>
                <a:cs typeface="Arial"/>
              </a:rPr>
              <a:t>Pu240</a:t>
            </a:r>
            <a:r>
              <a:rPr sz="1905" spc="24" dirty="0">
                <a:solidFill>
                  <a:srgbClr val="413B29"/>
                </a:solidFill>
                <a:latin typeface="Meiryo UI" panose="020B0604030504040204" pitchFamily="50" charset="-128"/>
                <a:ea typeface="Meiryo UI" panose="020B0604030504040204" pitchFamily="50" charset="-128"/>
                <a:cs typeface="MS UI Gothic"/>
              </a:rPr>
              <a:t>→</a:t>
            </a:r>
            <a:r>
              <a:rPr sz="1905" spc="24" dirty="0">
                <a:solidFill>
                  <a:srgbClr val="413B29"/>
                </a:solidFill>
                <a:latin typeface="Meiryo UI" panose="020B0604030504040204" pitchFamily="50" charset="-128"/>
                <a:ea typeface="Meiryo UI" panose="020B0604030504040204" pitchFamily="50" charset="-128"/>
                <a:cs typeface="Arial"/>
              </a:rPr>
              <a:t>Pu241</a:t>
            </a:r>
            <a:r>
              <a:rPr sz="1905" spc="24" dirty="0">
                <a:solidFill>
                  <a:srgbClr val="413B29"/>
                </a:solidFill>
                <a:latin typeface="Meiryo UI" panose="020B0604030504040204" pitchFamily="50" charset="-128"/>
                <a:ea typeface="Meiryo UI" panose="020B0604030504040204" pitchFamily="50" charset="-128"/>
                <a:cs typeface="MS UI Gothic"/>
              </a:rPr>
              <a:t>→</a:t>
            </a:r>
            <a:r>
              <a:rPr sz="1905" b="1" u="sng" spc="24" dirty="0">
                <a:solidFill>
                  <a:srgbClr val="413B29"/>
                </a:solidFill>
                <a:latin typeface="Meiryo UI" panose="020B0604030504040204" pitchFamily="50" charset="-128"/>
                <a:ea typeface="Meiryo UI" panose="020B0604030504040204" pitchFamily="50" charset="-128"/>
                <a:cs typeface="Arial"/>
              </a:rPr>
              <a:t>Pu242</a:t>
            </a:r>
            <a:r>
              <a:rPr sz="1905" spc="24" dirty="0">
                <a:solidFill>
                  <a:srgbClr val="413B29"/>
                </a:solidFill>
                <a:latin typeface="Meiryo UI" panose="020B0604030504040204" pitchFamily="50" charset="-128"/>
                <a:ea typeface="Meiryo UI" panose="020B0604030504040204" pitchFamily="50" charset="-128"/>
                <a:cs typeface="MS UI Gothic"/>
              </a:rPr>
              <a:t>→</a:t>
            </a:r>
            <a:r>
              <a:rPr sz="1905" spc="24" dirty="0">
                <a:solidFill>
                  <a:srgbClr val="413B29"/>
                </a:solidFill>
                <a:latin typeface="Meiryo UI" panose="020B0604030504040204" pitchFamily="50" charset="-128"/>
                <a:ea typeface="Meiryo UI" panose="020B0604030504040204" pitchFamily="50" charset="-128"/>
                <a:cs typeface="Arial"/>
              </a:rPr>
              <a:t>Pu243</a:t>
            </a:r>
            <a:endParaRPr sz="1905" dirty="0">
              <a:latin typeface="Meiryo UI" panose="020B0604030504040204" pitchFamily="50" charset="-128"/>
              <a:ea typeface="Meiryo UI" panose="020B0604030504040204" pitchFamily="50" charset="-128"/>
              <a:cs typeface="Arial"/>
            </a:endParaRPr>
          </a:p>
        </p:txBody>
      </p:sp>
      <p:sp>
        <p:nvSpPr>
          <p:cNvPr id="95" name="object 5">
            <a:extLst>
              <a:ext uri="{FF2B5EF4-FFF2-40B4-BE49-F238E27FC236}">
                <a16:creationId xmlns:a16="http://schemas.microsoft.com/office/drawing/2014/main" id="{E7700B81-E1A2-4E57-9DF9-D5A05B1D23B3}"/>
              </a:ext>
            </a:extLst>
          </p:cNvPr>
          <p:cNvSpPr txBox="1"/>
          <p:nvPr/>
        </p:nvSpPr>
        <p:spPr>
          <a:xfrm>
            <a:off x="9496274" y="3800929"/>
            <a:ext cx="914703" cy="269689"/>
          </a:xfrm>
          <a:prstGeom prst="rect">
            <a:avLst/>
          </a:prstGeom>
        </p:spPr>
        <p:txBody>
          <a:bodyPr lIns="0" tIns="0" rIns="0" bIns="0">
            <a:spAutoFit/>
          </a:bodyPr>
          <a:lstStyle/>
          <a:p>
            <a:pPr marL="12095">
              <a:lnSpc>
                <a:spcPts val="2271"/>
              </a:lnSpc>
              <a:defRPr/>
            </a:pPr>
            <a:r>
              <a:rPr sz="1905" b="1" u="sng" spc="-214" dirty="0">
                <a:solidFill>
                  <a:srgbClr val="FF0000"/>
                </a:solidFill>
                <a:latin typeface="Meiryo UI" panose="020B0604030504040204" pitchFamily="50" charset="-128"/>
                <a:ea typeface="Meiryo UI" panose="020B0604030504040204" pitchFamily="50" charset="-128"/>
                <a:cs typeface="Arial"/>
              </a:rPr>
              <a:t>P</a:t>
            </a:r>
            <a:r>
              <a:rPr sz="1905" b="1" u="sng" spc="-105" dirty="0">
                <a:solidFill>
                  <a:srgbClr val="FF0000"/>
                </a:solidFill>
                <a:latin typeface="Meiryo UI" panose="020B0604030504040204" pitchFamily="50" charset="-128"/>
                <a:ea typeface="Meiryo UI" panose="020B0604030504040204" pitchFamily="50" charset="-128"/>
                <a:cs typeface="Arial"/>
              </a:rPr>
              <a:t>u</a:t>
            </a:r>
            <a:r>
              <a:rPr sz="1905" b="1" u="sng" spc="138" dirty="0">
                <a:solidFill>
                  <a:srgbClr val="FF0000"/>
                </a:solidFill>
                <a:latin typeface="Meiryo UI" panose="020B0604030504040204" pitchFamily="50" charset="-128"/>
                <a:ea typeface="Meiryo UI" panose="020B0604030504040204" pitchFamily="50" charset="-128"/>
                <a:cs typeface="Arial"/>
              </a:rPr>
              <a:t>24</a:t>
            </a:r>
            <a:r>
              <a:rPr sz="1905" b="1" u="sng" spc="148" dirty="0">
                <a:solidFill>
                  <a:srgbClr val="FF0000"/>
                </a:solidFill>
                <a:latin typeface="Meiryo UI" panose="020B0604030504040204" pitchFamily="50" charset="-128"/>
                <a:ea typeface="Meiryo UI" panose="020B0604030504040204" pitchFamily="50" charset="-128"/>
                <a:cs typeface="Arial"/>
              </a:rPr>
              <a:t>0</a:t>
            </a:r>
            <a:endParaRPr sz="1905" b="1" u="sng" dirty="0">
              <a:solidFill>
                <a:srgbClr val="FF0000"/>
              </a:solidFill>
              <a:latin typeface="Meiryo UI" panose="020B0604030504040204" pitchFamily="50" charset="-128"/>
              <a:ea typeface="Meiryo UI" panose="020B0604030504040204" pitchFamily="50" charset="-128"/>
              <a:cs typeface="Arial"/>
            </a:endParaRPr>
          </a:p>
        </p:txBody>
      </p:sp>
      <p:sp>
        <p:nvSpPr>
          <p:cNvPr id="13322" name="object 10">
            <a:extLst>
              <a:ext uri="{FF2B5EF4-FFF2-40B4-BE49-F238E27FC236}">
                <a16:creationId xmlns:a16="http://schemas.microsoft.com/office/drawing/2014/main" id="{57725213-E54F-4530-9EBC-20AF8B3E573E}"/>
              </a:ext>
            </a:extLst>
          </p:cNvPr>
          <p:cNvSpPr>
            <a:spLocks/>
          </p:cNvSpPr>
          <p:nvPr/>
        </p:nvSpPr>
        <p:spPr bwMode="auto">
          <a:xfrm>
            <a:off x="2299608" y="755953"/>
            <a:ext cx="1377346" cy="1749274"/>
          </a:xfrm>
          <a:custGeom>
            <a:avLst/>
            <a:gdLst>
              <a:gd name="T0" fmla="*/ 0 w 1368425"/>
              <a:gd name="T1" fmla="*/ 1497645 h 1965960"/>
              <a:gd name="T2" fmla="*/ 1706811 w 1368425"/>
              <a:gd name="T3" fmla="*/ 1497645 h 1965960"/>
              <a:gd name="T4" fmla="*/ 1706811 w 1368425"/>
              <a:gd name="T5" fmla="*/ 0 h 1965960"/>
              <a:gd name="T6" fmla="*/ 0 w 1368425"/>
              <a:gd name="T7" fmla="*/ 0 h 1965960"/>
              <a:gd name="T8" fmla="*/ 0 w 1368425"/>
              <a:gd name="T9" fmla="*/ 1497645 h 19659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8425" h="1965960">
                <a:moveTo>
                  <a:pt x="0" y="1965706"/>
                </a:moveTo>
                <a:lnTo>
                  <a:pt x="1368170" y="1965706"/>
                </a:lnTo>
                <a:lnTo>
                  <a:pt x="1368170" y="0"/>
                </a:lnTo>
                <a:lnTo>
                  <a:pt x="0" y="0"/>
                </a:lnTo>
                <a:lnTo>
                  <a:pt x="0" y="1965706"/>
                </a:lnTo>
                <a:close/>
              </a:path>
            </a:pathLst>
          </a:custGeom>
          <a:noFill/>
          <a:ln w="3175">
            <a:solidFill>
              <a:srgbClr val="600404"/>
            </a:solidFill>
            <a:prstDash val="lgDash"/>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ja-JP" altLang="en-US" sz="1714"/>
          </a:p>
        </p:txBody>
      </p:sp>
      <p:sp>
        <p:nvSpPr>
          <p:cNvPr id="13323" name="object 13">
            <a:extLst>
              <a:ext uri="{FF2B5EF4-FFF2-40B4-BE49-F238E27FC236}">
                <a16:creationId xmlns:a16="http://schemas.microsoft.com/office/drawing/2014/main" id="{2C546E25-B723-4359-B7AE-04F4F531BE1A}"/>
              </a:ext>
            </a:extLst>
          </p:cNvPr>
          <p:cNvSpPr txBox="1">
            <a:spLocks noChangeArrowheads="1"/>
          </p:cNvSpPr>
          <p:nvPr/>
        </p:nvSpPr>
        <p:spPr bwMode="auto">
          <a:xfrm>
            <a:off x="4204608" y="2556632"/>
            <a:ext cx="1517952" cy="383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ctr">
              <a:lnSpc>
                <a:spcPts val="1643"/>
              </a:lnSpc>
              <a:spcBef>
                <a:spcPct val="0"/>
              </a:spcBef>
              <a:buNone/>
            </a:pPr>
            <a:r>
              <a:rPr lang="ja-JP" altLang="ja-JP" sz="1429" b="1">
                <a:solidFill>
                  <a:srgbClr val="7030A0"/>
                </a:solidFill>
                <a:latin typeface="Meiryo UI" panose="020B0604030504040204" pitchFamily="50" charset="-128"/>
                <a:ea typeface="Meiryo UI" panose="020B0604030504040204" pitchFamily="50" charset="-128"/>
                <a:cs typeface="MS UI Gothic" panose="020B0600070205080204" pitchFamily="50" charset="-128"/>
              </a:rPr>
              <a:t>β崩壊</a:t>
            </a:r>
            <a:endParaRPr lang="en-US" altLang="ja-JP" sz="1429" b="1">
              <a:solidFill>
                <a:srgbClr val="7030A0"/>
              </a:solidFill>
              <a:latin typeface="Meiryo UI" panose="020B0604030504040204" pitchFamily="50" charset="-128"/>
              <a:ea typeface="Meiryo UI" panose="020B0604030504040204" pitchFamily="50" charset="-128"/>
              <a:cs typeface="MS UI Gothic" panose="020B0600070205080204" pitchFamily="50" charset="-128"/>
            </a:endParaRPr>
          </a:p>
          <a:p>
            <a:pPr algn="ctr">
              <a:lnSpc>
                <a:spcPts val="1643"/>
              </a:lnSpc>
              <a:spcBef>
                <a:spcPct val="0"/>
              </a:spcBef>
              <a:buNone/>
            </a:pPr>
            <a:r>
              <a:rPr lang="ja-JP" altLang="ja-JP" sz="952">
                <a:latin typeface="Meiryo UI" panose="020B0604030504040204" pitchFamily="50" charset="-128"/>
                <a:ea typeface="Meiryo UI" panose="020B0604030504040204" pitchFamily="50" charset="-128"/>
                <a:cs typeface="MS UI Gothic" panose="020B0600070205080204" pitchFamily="50" charset="-128"/>
              </a:rPr>
              <a:t>（電子を</a:t>
            </a:r>
            <a:r>
              <a:rPr lang="ja-JP" altLang="ja-JP" sz="952">
                <a:solidFill>
                  <a:srgbClr val="413B29"/>
                </a:solidFill>
                <a:latin typeface="Meiryo UI" panose="020B0604030504040204" pitchFamily="50" charset="-128"/>
                <a:ea typeface="Meiryo UI" panose="020B0604030504040204" pitchFamily="50" charset="-128"/>
                <a:cs typeface="MS UI Gothic" panose="020B0600070205080204" pitchFamily="50" charset="-128"/>
              </a:rPr>
              <a:t>放出</a:t>
            </a:r>
            <a:r>
              <a:rPr lang="ja-JP" altLang="ja-JP" sz="952">
                <a:latin typeface="Meiryo UI" panose="020B0604030504040204" pitchFamily="50" charset="-128"/>
                <a:ea typeface="Meiryo UI" panose="020B0604030504040204" pitchFamily="50" charset="-128"/>
                <a:cs typeface="Arial" panose="020B0604020202020204" pitchFamily="34" charset="0"/>
              </a:rPr>
              <a:t>)</a:t>
            </a:r>
          </a:p>
        </p:txBody>
      </p:sp>
      <p:sp>
        <p:nvSpPr>
          <p:cNvPr id="98" name="object 15">
            <a:extLst>
              <a:ext uri="{FF2B5EF4-FFF2-40B4-BE49-F238E27FC236}">
                <a16:creationId xmlns:a16="http://schemas.microsoft.com/office/drawing/2014/main" id="{8D5B2CB3-7602-4C31-8277-11584D2C8B5A}"/>
              </a:ext>
            </a:extLst>
          </p:cNvPr>
          <p:cNvSpPr txBox="1"/>
          <p:nvPr/>
        </p:nvSpPr>
        <p:spPr>
          <a:xfrm>
            <a:off x="7187596" y="3070680"/>
            <a:ext cx="4730750" cy="293157"/>
          </a:xfrm>
          <a:prstGeom prst="rect">
            <a:avLst/>
          </a:prstGeom>
        </p:spPr>
        <p:txBody>
          <a:bodyPr lIns="0" tIns="0" rIns="0" bIns="0">
            <a:spAutoFit/>
          </a:bodyPr>
          <a:lstStyle/>
          <a:p>
            <a:pPr marL="12095">
              <a:defRPr/>
            </a:pPr>
            <a:r>
              <a:rPr sz="1905" spc="76" dirty="0">
                <a:solidFill>
                  <a:srgbClr val="413B29"/>
                </a:solidFill>
                <a:latin typeface="Meiryo UI" panose="020B0604030504040204" pitchFamily="50" charset="-128"/>
                <a:ea typeface="Meiryo UI" panose="020B0604030504040204" pitchFamily="50" charset="-128"/>
                <a:cs typeface="Arial"/>
              </a:rPr>
              <a:t>Am243</a:t>
            </a:r>
            <a:r>
              <a:rPr sz="1905" spc="76" dirty="0">
                <a:solidFill>
                  <a:srgbClr val="413B29"/>
                </a:solidFill>
                <a:latin typeface="Meiryo UI" panose="020B0604030504040204" pitchFamily="50" charset="-128"/>
                <a:ea typeface="Meiryo UI" panose="020B0604030504040204" pitchFamily="50" charset="-128"/>
                <a:cs typeface="MS UI Gothic"/>
              </a:rPr>
              <a:t>→</a:t>
            </a:r>
            <a:r>
              <a:rPr sz="1905" spc="76" dirty="0">
                <a:solidFill>
                  <a:srgbClr val="413B29"/>
                </a:solidFill>
                <a:latin typeface="Meiryo UI" panose="020B0604030504040204" pitchFamily="50" charset="-128"/>
                <a:ea typeface="Meiryo UI" panose="020B0604030504040204" pitchFamily="50" charset="-128"/>
                <a:cs typeface="Arial"/>
              </a:rPr>
              <a:t>Am244</a:t>
            </a:r>
            <a:r>
              <a:rPr sz="1905" spc="76" dirty="0">
                <a:solidFill>
                  <a:srgbClr val="413B29"/>
                </a:solidFill>
                <a:latin typeface="Meiryo UI" panose="020B0604030504040204" pitchFamily="50" charset="-128"/>
                <a:ea typeface="Meiryo UI" panose="020B0604030504040204" pitchFamily="50" charset="-128"/>
                <a:cs typeface="MS UI Gothic"/>
              </a:rPr>
              <a:t>→</a:t>
            </a:r>
            <a:r>
              <a:rPr sz="1905" b="1" u="sng" spc="76" dirty="0">
                <a:solidFill>
                  <a:srgbClr val="FF0000"/>
                </a:solidFill>
                <a:latin typeface="Meiryo UI" panose="020B0604030504040204" pitchFamily="50" charset="-128"/>
                <a:ea typeface="Meiryo UI" panose="020B0604030504040204" pitchFamily="50" charset="-128"/>
                <a:cs typeface="Arial"/>
              </a:rPr>
              <a:t>Cm244</a:t>
            </a:r>
            <a:endParaRPr sz="1000" dirty="0">
              <a:latin typeface="Meiryo UI" panose="020B0604030504040204" pitchFamily="50" charset="-128"/>
              <a:ea typeface="Meiryo UI" panose="020B0604030504040204" pitchFamily="50" charset="-128"/>
              <a:cs typeface="Arial"/>
            </a:endParaRPr>
          </a:p>
        </p:txBody>
      </p:sp>
      <p:sp>
        <p:nvSpPr>
          <p:cNvPr id="99" name="object 18">
            <a:extLst>
              <a:ext uri="{FF2B5EF4-FFF2-40B4-BE49-F238E27FC236}">
                <a16:creationId xmlns:a16="http://schemas.microsoft.com/office/drawing/2014/main" id="{874F466B-502D-46BD-B017-C381CE4140C5}"/>
              </a:ext>
            </a:extLst>
          </p:cNvPr>
          <p:cNvSpPr txBox="1"/>
          <p:nvPr/>
        </p:nvSpPr>
        <p:spPr>
          <a:xfrm>
            <a:off x="2438704" y="1328965"/>
            <a:ext cx="1238250" cy="175882"/>
          </a:xfrm>
          <a:prstGeom prst="rect">
            <a:avLst/>
          </a:prstGeom>
        </p:spPr>
        <p:txBody>
          <a:bodyPr lIns="0" tIns="0" rIns="0" bIns="0">
            <a:spAutoFit/>
          </a:bodyPr>
          <a:lstStyle/>
          <a:p>
            <a:pPr marL="12095">
              <a:defRPr/>
            </a:pPr>
            <a:r>
              <a:rPr sz="1143" spc="218" dirty="0">
                <a:solidFill>
                  <a:srgbClr val="413B29"/>
                </a:solidFill>
                <a:latin typeface="Meiryo UI" panose="020B0604030504040204" pitchFamily="50" charset="-128"/>
                <a:ea typeface="Meiryo UI" panose="020B0604030504040204" pitchFamily="50" charset="-128"/>
                <a:cs typeface="MS UI Gothic"/>
              </a:rPr>
              <a:t>（</a:t>
            </a:r>
            <a:r>
              <a:rPr sz="1143" spc="218" dirty="0" err="1">
                <a:solidFill>
                  <a:srgbClr val="413B29"/>
                </a:solidFill>
                <a:latin typeface="Meiryo UI" panose="020B0604030504040204" pitchFamily="50" charset="-128"/>
                <a:ea typeface="Meiryo UI" panose="020B0604030504040204" pitchFamily="50" charset="-128"/>
                <a:cs typeface="MS UI Gothic"/>
              </a:rPr>
              <a:t>濃縮</a:t>
            </a:r>
            <a:r>
              <a:rPr lang="ja-JP" altLang="en-US" sz="1143" spc="218" dirty="0">
                <a:solidFill>
                  <a:srgbClr val="413B29"/>
                </a:solidFill>
                <a:latin typeface="Meiryo UI" panose="020B0604030504040204" pitchFamily="50" charset="-128"/>
                <a:ea typeface="Meiryo UI" panose="020B0604030504040204" pitchFamily="50" charset="-128"/>
                <a:cs typeface="MS UI Gothic"/>
              </a:rPr>
              <a:t>が</a:t>
            </a:r>
            <a:r>
              <a:rPr sz="1143" spc="218" dirty="0" err="1">
                <a:solidFill>
                  <a:srgbClr val="413B29"/>
                </a:solidFill>
                <a:latin typeface="Meiryo UI" panose="020B0604030504040204" pitchFamily="50" charset="-128"/>
                <a:ea typeface="Meiryo UI" panose="020B0604030504040204" pitchFamily="50" charset="-128"/>
                <a:cs typeface="MS UI Gothic"/>
              </a:rPr>
              <a:t>必要</a:t>
            </a:r>
            <a:r>
              <a:rPr lang="ja-JP" altLang="en-US" sz="1143" spc="218" dirty="0">
                <a:solidFill>
                  <a:srgbClr val="413B29"/>
                </a:solidFill>
                <a:latin typeface="Meiryo UI" panose="020B0604030504040204" pitchFamily="50" charset="-128"/>
                <a:ea typeface="Meiryo UI" panose="020B0604030504040204" pitchFamily="50" charset="-128"/>
                <a:cs typeface="MS UI Gothic"/>
              </a:rPr>
              <a:t>）</a:t>
            </a:r>
            <a:endParaRPr sz="1143" dirty="0">
              <a:latin typeface="Meiryo UI" panose="020B0604030504040204" pitchFamily="50" charset="-128"/>
              <a:ea typeface="Meiryo UI" panose="020B0604030504040204" pitchFamily="50" charset="-128"/>
              <a:cs typeface="MS UI Gothic"/>
            </a:endParaRPr>
          </a:p>
        </p:txBody>
      </p:sp>
      <p:sp>
        <p:nvSpPr>
          <p:cNvPr id="13326" name="テキスト ボックス 100">
            <a:extLst>
              <a:ext uri="{FF2B5EF4-FFF2-40B4-BE49-F238E27FC236}">
                <a16:creationId xmlns:a16="http://schemas.microsoft.com/office/drawing/2014/main" id="{628FAF29-860C-4887-8188-A594175E2743}"/>
              </a:ext>
            </a:extLst>
          </p:cNvPr>
          <p:cNvSpPr txBox="1">
            <a:spLocks noChangeArrowheads="1"/>
          </p:cNvSpPr>
          <p:nvPr/>
        </p:nvSpPr>
        <p:spPr bwMode="auto">
          <a:xfrm>
            <a:off x="3480406" y="3367012"/>
            <a:ext cx="1204988" cy="3854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r>
              <a:rPr lang="en-US" altLang="ja-JP" sz="1905" b="1" u="sng">
                <a:solidFill>
                  <a:srgbClr val="FF0000"/>
                </a:solidFill>
                <a:latin typeface="Meiryo UI" panose="020B0604030504040204" pitchFamily="50" charset="-128"/>
                <a:ea typeface="Meiryo UI" panose="020B0604030504040204" pitchFamily="50" charset="-128"/>
              </a:rPr>
              <a:t>Am241</a:t>
            </a:r>
            <a:endParaRPr lang="ja-JP" altLang="en-US" sz="1905" b="1" u="sng">
              <a:solidFill>
                <a:srgbClr val="FF0000"/>
              </a:solidFill>
              <a:latin typeface="Meiryo UI" panose="020B0604030504040204" pitchFamily="50" charset="-128"/>
              <a:ea typeface="Meiryo UI" panose="020B0604030504040204" pitchFamily="50" charset="-128"/>
            </a:endParaRPr>
          </a:p>
        </p:txBody>
      </p:sp>
      <p:sp>
        <p:nvSpPr>
          <p:cNvPr id="102" name="正方形/長方形 101">
            <a:extLst>
              <a:ext uri="{FF2B5EF4-FFF2-40B4-BE49-F238E27FC236}">
                <a16:creationId xmlns:a16="http://schemas.microsoft.com/office/drawing/2014/main" id="{F40620EA-711C-481D-9E55-DA14A5E23E9B}"/>
              </a:ext>
            </a:extLst>
          </p:cNvPr>
          <p:cNvSpPr/>
          <p:nvPr/>
        </p:nvSpPr>
        <p:spPr>
          <a:xfrm>
            <a:off x="2357060" y="2208893"/>
            <a:ext cx="1247586" cy="275332"/>
          </a:xfrm>
          <a:prstGeom prst="rect">
            <a:avLst/>
          </a:prstGeom>
        </p:spPr>
        <p:txBody>
          <a:bodyPr wrap="none">
            <a:spAutoFit/>
          </a:bodyPr>
          <a:lstStyle/>
          <a:p>
            <a:pPr marL="12095">
              <a:lnSpc>
                <a:spcPts val="1638"/>
              </a:lnSpc>
              <a:defRPr/>
            </a:pPr>
            <a:r>
              <a:rPr lang="zh-CN" altLang="en-US" sz="1143" spc="33" dirty="0">
                <a:solidFill>
                  <a:srgbClr val="413B29"/>
                </a:solidFill>
                <a:latin typeface="Meiryo UI" panose="020B0604030504040204" pitchFamily="50" charset="-128"/>
                <a:ea typeface="Meiryo UI" panose="020B0604030504040204" pitchFamily="50" charset="-128"/>
                <a:cs typeface="MS UI Gothic"/>
              </a:rPr>
              <a:t>軽水炉初期燃料</a:t>
            </a:r>
            <a:endParaRPr lang="zh-CN" altLang="en-US" sz="1143" dirty="0">
              <a:latin typeface="Meiryo UI" panose="020B0604030504040204" pitchFamily="50" charset="-128"/>
              <a:ea typeface="Meiryo UI" panose="020B0604030504040204" pitchFamily="50" charset="-128"/>
              <a:cs typeface="MS UI Gothic"/>
            </a:endParaRPr>
          </a:p>
        </p:txBody>
      </p:sp>
      <p:sp>
        <p:nvSpPr>
          <p:cNvPr id="103" name="テキスト ボックス 102">
            <a:extLst>
              <a:ext uri="{FF2B5EF4-FFF2-40B4-BE49-F238E27FC236}">
                <a16:creationId xmlns:a16="http://schemas.microsoft.com/office/drawing/2014/main" id="{CACFA242-4397-4E91-8B9D-6BE56A7915EB}"/>
              </a:ext>
            </a:extLst>
          </p:cNvPr>
          <p:cNvSpPr txBox="1"/>
          <p:nvPr/>
        </p:nvSpPr>
        <p:spPr>
          <a:xfrm>
            <a:off x="9266465" y="3391203"/>
            <a:ext cx="787703" cy="297454"/>
          </a:xfrm>
          <a:prstGeom prst="rect">
            <a:avLst/>
          </a:prstGeom>
          <a:noFill/>
        </p:spPr>
        <p:txBody>
          <a:bodyPr>
            <a:spAutoFit/>
          </a:bodyPr>
          <a:lstStyle/>
          <a:p>
            <a:pPr>
              <a:defRPr/>
            </a:pPr>
            <a:r>
              <a:rPr lang="en-US" altLang="ja-JP" sz="1333" b="1" dirty="0">
                <a:solidFill>
                  <a:srgbClr val="C00000"/>
                </a:solidFill>
                <a:latin typeface="Meiryo UI" panose="020B0604030504040204" pitchFamily="50" charset="-128"/>
                <a:ea typeface="Meiryo UI" panose="020B0604030504040204" pitchFamily="50" charset="-128"/>
              </a:rPr>
              <a:t>α</a:t>
            </a:r>
            <a:r>
              <a:rPr lang="ja-JP" altLang="en-US" sz="1333" b="1" dirty="0">
                <a:solidFill>
                  <a:srgbClr val="C00000"/>
                </a:solidFill>
                <a:latin typeface="Meiryo UI" panose="020B0604030504040204" pitchFamily="50" charset="-128"/>
                <a:ea typeface="Meiryo UI" panose="020B0604030504040204" pitchFamily="50" charset="-128"/>
              </a:rPr>
              <a:t>崩壊　　</a:t>
            </a:r>
            <a:endParaRPr lang="ja-JP" altLang="en-US" sz="1000" dirty="0">
              <a:latin typeface="Meiryo UI" panose="020B0604030504040204" pitchFamily="50" charset="-128"/>
              <a:ea typeface="Meiryo UI" panose="020B0604030504040204" pitchFamily="50" charset="-128"/>
            </a:endParaRPr>
          </a:p>
        </p:txBody>
      </p:sp>
      <p:sp>
        <p:nvSpPr>
          <p:cNvPr id="13329" name="object 13">
            <a:extLst>
              <a:ext uri="{FF2B5EF4-FFF2-40B4-BE49-F238E27FC236}">
                <a16:creationId xmlns:a16="http://schemas.microsoft.com/office/drawing/2014/main" id="{6B1C781C-4423-4B43-9E1F-B05F3ECC6AC9}"/>
              </a:ext>
            </a:extLst>
          </p:cNvPr>
          <p:cNvSpPr txBox="1">
            <a:spLocks noChangeArrowheads="1"/>
          </p:cNvSpPr>
          <p:nvPr/>
        </p:nvSpPr>
        <p:spPr bwMode="auto">
          <a:xfrm>
            <a:off x="7942036" y="2615595"/>
            <a:ext cx="1517952" cy="205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ctr">
              <a:lnSpc>
                <a:spcPts val="1643"/>
              </a:lnSpc>
              <a:spcBef>
                <a:spcPct val="0"/>
              </a:spcBef>
              <a:buNone/>
            </a:pPr>
            <a:r>
              <a:rPr lang="ja-JP" altLang="ja-JP" sz="1429" b="1">
                <a:solidFill>
                  <a:srgbClr val="7030A0"/>
                </a:solidFill>
                <a:latin typeface="Meiryo UI" panose="020B0604030504040204" pitchFamily="50" charset="-128"/>
                <a:ea typeface="Meiryo UI" panose="020B0604030504040204" pitchFamily="50" charset="-128"/>
                <a:cs typeface="MS UI Gothic" panose="020B0600070205080204" pitchFamily="50" charset="-128"/>
              </a:rPr>
              <a:t>β崩壊</a:t>
            </a:r>
            <a:endParaRPr lang="ja-JP" altLang="ja-JP" sz="952">
              <a:solidFill>
                <a:srgbClr val="7030A0"/>
              </a:solidFill>
              <a:latin typeface="Meiryo UI" panose="020B0604030504040204" pitchFamily="50" charset="-128"/>
              <a:ea typeface="Meiryo UI" panose="020B0604030504040204" pitchFamily="50" charset="-128"/>
              <a:cs typeface="Arial" panose="020B0604020202020204" pitchFamily="34" charset="0"/>
            </a:endParaRPr>
          </a:p>
        </p:txBody>
      </p:sp>
      <p:sp>
        <p:nvSpPr>
          <p:cNvPr id="105" name="正方形/長方形 104">
            <a:extLst>
              <a:ext uri="{FF2B5EF4-FFF2-40B4-BE49-F238E27FC236}">
                <a16:creationId xmlns:a16="http://schemas.microsoft.com/office/drawing/2014/main" id="{4521FB4C-0F79-41CD-9F60-AD2E1FBEE6E8}"/>
              </a:ext>
            </a:extLst>
          </p:cNvPr>
          <p:cNvSpPr/>
          <p:nvPr/>
        </p:nvSpPr>
        <p:spPr>
          <a:xfrm>
            <a:off x="2794001" y="3605893"/>
            <a:ext cx="3676952" cy="385490"/>
          </a:xfrm>
          <a:prstGeom prst="rect">
            <a:avLst/>
          </a:prstGeom>
        </p:spPr>
        <p:txBody>
          <a:bodyPr>
            <a:spAutoFit/>
          </a:bodyPr>
          <a:lstStyle/>
          <a:p>
            <a:pPr marL="12095">
              <a:defRPr/>
            </a:pPr>
            <a:r>
              <a:rPr lang="en-US" altLang="ja-JP" sz="1048" spc="90" dirty="0">
                <a:solidFill>
                  <a:srgbClr val="413B29"/>
                </a:solidFill>
                <a:latin typeface="Meiryo UI" panose="020B0604030504040204" pitchFamily="50" charset="-128"/>
                <a:ea typeface="Meiryo UI" panose="020B0604030504040204" pitchFamily="50" charset="-128"/>
                <a:cs typeface="Arial"/>
              </a:rPr>
              <a:t>(</a:t>
            </a:r>
            <a:r>
              <a:rPr lang="ja-JP" altLang="en-US" sz="1048" spc="90" dirty="0">
                <a:solidFill>
                  <a:srgbClr val="413B29"/>
                </a:solidFill>
                <a:latin typeface="Meiryo UI" panose="020B0604030504040204" pitchFamily="50" charset="-128"/>
                <a:ea typeface="Meiryo UI" panose="020B0604030504040204" pitchFamily="50" charset="-128"/>
                <a:cs typeface="MS UI Gothic"/>
              </a:rPr>
              <a:t>アメリシウム</a:t>
            </a:r>
            <a:r>
              <a:rPr lang="en-US" altLang="ja-JP" sz="1048" spc="90" dirty="0">
                <a:solidFill>
                  <a:srgbClr val="413B29"/>
                </a:solidFill>
                <a:latin typeface="Meiryo UI" panose="020B0604030504040204" pitchFamily="50" charset="-128"/>
                <a:ea typeface="Meiryo UI" panose="020B0604030504040204" pitchFamily="50" charset="-128"/>
                <a:cs typeface="Arial"/>
              </a:rPr>
              <a:t>:</a:t>
            </a:r>
            <a:r>
              <a:rPr lang="en-US" altLang="ja-JP" sz="1048" spc="90" dirty="0">
                <a:solidFill>
                  <a:srgbClr val="413B29"/>
                </a:solidFill>
                <a:latin typeface="Meiryo UI" panose="020B0604030504040204" pitchFamily="50" charset="-128"/>
                <a:ea typeface="Meiryo UI" panose="020B0604030504040204" pitchFamily="50" charset="-128"/>
                <a:cs typeface="MS UI Gothic"/>
              </a:rPr>
              <a:t>α</a:t>
            </a:r>
            <a:r>
              <a:rPr lang="ja-JP" altLang="en-US" sz="1048" spc="90" dirty="0">
                <a:solidFill>
                  <a:srgbClr val="413B29"/>
                </a:solidFill>
                <a:latin typeface="Meiryo UI" panose="020B0604030504040204" pitchFamily="50" charset="-128"/>
                <a:ea typeface="Meiryo UI" panose="020B0604030504040204" pitchFamily="50" charset="-128"/>
                <a:cs typeface="MS UI Gothic"/>
              </a:rPr>
              <a:t>崩壊</a:t>
            </a:r>
            <a:r>
              <a:rPr lang="en-US" altLang="ja-JP" sz="1048" spc="90" dirty="0">
                <a:solidFill>
                  <a:srgbClr val="413B29"/>
                </a:solidFill>
                <a:latin typeface="Meiryo UI" panose="020B0604030504040204" pitchFamily="50" charset="-128"/>
                <a:ea typeface="Meiryo UI" panose="020B0604030504040204" pitchFamily="50" charset="-128"/>
                <a:cs typeface="Arial"/>
              </a:rPr>
              <a:t>;</a:t>
            </a:r>
            <a:r>
              <a:rPr lang="ja-JP" altLang="en-US" sz="1048" spc="90" dirty="0">
                <a:solidFill>
                  <a:srgbClr val="413B29"/>
                </a:solidFill>
                <a:latin typeface="Meiryo UI" panose="020B0604030504040204" pitchFamily="50" charset="-128"/>
                <a:ea typeface="Meiryo UI" panose="020B0604030504040204" pitchFamily="50" charset="-128"/>
                <a:cs typeface="MS UI Gothic"/>
              </a:rPr>
              <a:t>大きな崩壊熱</a:t>
            </a:r>
            <a:r>
              <a:rPr lang="en-US" altLang="ja-JP" sz="1048" spc="90" dirty="0">
                <a:solidFill>
                  <a:srgbClr val="413B29"/>
                </a:solidFill>
                <a:latin typeface="Meiryo UI" panose="020B0604030504040204" pitchFamily="50" charset="-128"/>
                <a:ea typeface="Meiryo UI" panose="020B0604030504040204" pitchFamily="50" charset="-128"/>
                <a:cs typeface="Arial"/>
              </a:rPr>
              <a:t>)</a:t>
            </a:r>
            <a:r>
              <a:rPr lang="ja-JP" altLang="en-US" sz="1524" spc="90" dirty="0">
                <a:solidFill>
                  <a:srgbClr val="413B29"/>
                </a:solidFill>
                <a:latin typeface="Meiryo UI" panose="020B0604030504040204" pitchFamily="50" charset="-128"/>
                <a:ea typeface="Meiryo UI" panose="020B0604030504040204" pitchFamily="50" charset="-128"/>
                <a:cs typeface="MS UI Gothic"/>
              </a:rPr>
              <a:t>→</a:t>
            </a:r>
            <a:r>
              <a:rPr lang="en-US" altLang="ja-JP" sz="1905" b="1" u="sng" spc="90" dirty="0">
                <a:solidFill>
                  <a:srgbClr val="FF0000"/>
                </a:solidFill>
                <a:latin typeface="Meiryo UI" panose="020B0604030504040204" pitchFamily="50" charset="-128"/>
                <a:ea typeface="Meiryo UI" panose="020B0604030504040204" pitchFamily="50" charset="-128"/>
                <a:cs typeface="MS UI Gothic"/>
              </a:rPr>
              <a:t>Np237</a:t>
            </a:r>
            <a:endParaRPr lang="ja-JP" altLang="en-US" sz="1143" u="sng" dirty="0">
              <a:latin typeface="Meiryo UI" panose="020B0604030504040204" pitchFamily="50" charset="-128"/>
              <a:ea typeface="Meiryo UI" panose="020B0604030504040204" pitchFamily="50" charset="-128"/>
              <a:cs typeface="MS UI Gothic"/>
            </a:endParaRPr>
          </a:p>
        </p:txBody>
      </p:sp>
      <p:graphicFrame>
        <p:nvGraphicFramePr>
          <p:cNvPr id="106" name="object 3">
            <a:extLst>
              <a:ext uri="{FF2B5EF4-FFF2-40B4-BE49-F238E27FC236}">
                <a16:creationId xmlns:a16="http://schemas.microsoft.com/office/drawing/2014/main" id="{3BEEE957-469B-4B6B-A1CC-EB1AEC3F30A4}"/>
              </a:ext>
            </a:extLst>
          </p:cNvPr>
          <p:cNvGraphicFramePr>
            <a:graphicFrameLocks noGrp="1"/>
          </p:cNvGraphicFramePr>
          <p:nvPr>
            <p:extLst>
              <p:ext uri="{D42A27DB-BD31-4B8C-83A1-F6EECF244321}">
                <p14:modId xmlns:p14="http://schemas.microsoft.com/office/powerpoint/2010/main" val="4147233853"/>
              </p:ext>
            </p:extLst>
          </p:nvPr>
        </p:nvGraphicFramePr>
        <p:xfrm>
          <a:off x="1548191" y="4624918"/>
          <a:ext cx="9355667" cy="1782536"/>
        </p:xfrm>
        <a:graphic>
          <a:graphicData uri="http://schemas.openxmlformats.org/drawingml/2006/table">
            <a:tbl>
              <a:tblPr/>
              <a:tblGrid>
                <a:gridCol w="731762">
                  <a:extLst>
                    <a:ext uri="{9D8B030D-6E8A-4147-A177-3AD203B41FA5}">
                      <a16:colId xmlns:a16="http://schemas.microsoft.com/office/drawing/2014/main" val="20000"/>
                    </a:ext>
                  </a:extLst>
                </a:gridCol>
                <a:gridCol w="8623905">
                  <a:extLst>
                    <a:ext uri="{9D8B030D-6E8A-4147-A177-3AD203B41FA5}">
                      <a16:colId xmlns:a16="http://schemas.microsoft.com/office/drawing/2014/main" val="20001"/>
                    </a:ext>
                  </a:extLst>
                </a:gridCol>
              </a:tblGrid>
              <a:tr h="559405">
                <a:tc rowSpan="3">
                  <a:txBody>
                    <a:bodyPr/>
                    <a:lstStyle>
                      <a:lvl1pPr marL="238125" indent="3175">
                        <a:spcBef>
                          <a:spcPct val="20000"/>
                        </a:spcBef>
                        <a:buFont typeface="Arial" panose="020B0604020202020204" pitchFamily="34" charset="0"/>
                        <a:defRPr kumimoji="1" sz="28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defRPr kumimoji="1" sz="24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defRPr kumimoji="1" sz="20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defRPr kumimoji="1">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defRPr kumimoji="1">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defRPr kumimoji="1">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defRPr kumimoji="1">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defRPr kumimoji="1">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defRPr kumimoji="1">
                          <a:solidFill>
                            <a:schemeClr val="tx1"/>
                          </a:solidFill>
                          <a:latin typeface="Calibri" panose="020F0502020204030204" pitchFamily="34" charset="0"/>
                          <a:ea typeface="ＭＳ Ｐゴシック" panose="020B0600070205080204" pitchFamily="50" charset="-128"/>
                        </a:defRPr>
                      </a:lvl9pPr>
                    </a:lstStyle>
                    <a:p>
                      <a:pPr marL="238125" marR="0" lvl="0" indent="3175" algn="just" defTabSz="914400" rtl="0" eaLnBrk="1" fontAlgn="base" latinLnBrk="0" hangingPunct="1">
                        <a:lnSpc>
                          <a:spcPct val="99000"/>
                        </a:lnSpc>
                        <a:spcBef>
                          <a:spcPts val="1275"/>
                        </a:spcBef>
                        <a:spcAft>
                          <a:spcPct val="0"/>
                        </a:spcAft>
                        <a:buClrTx/>
                        <a:buSzTx/>
                        <a:buFontTx/>
                        <a:buNone/>
                        <a:tabLst/>
                      </a:pPr>
                      <a:endParaRPr kumimoji="1" lang="ja-JP" altLang="ja-JP" sz="1400" b="0" i="0" u="none" strike="noStrike" cap="none" normalizeH="0" baseline="0" dirty="0">
                        <a:ln>
                          <a:noFill/>
                        </a:ln>
                        <a:solidFill>
                          <a:schemeClr val="tx1"/>
                        </a:solidFill>
                        <a:effectLst/>
                        <a:latin typeface="MS UI Gothic" panose="020B0600070205080204" pitchFamily="50" charset="-128"/>
                        <a:ea typeface="MS UI Gothic" panose="020B0600070205080204" pitchFamily="50" charset="-128"/>
                      </a:endParaRPr>
                    </a:p>
                  </a:txBody>
                  <a:tcPr marL="0" marR="0" marT="0" marB="0" horzOverflow="overflow">
                    <a:lnL>
                      <a:noFill/>
                    </a:lnL>
                    <a:lnR>
                      <a:noFill/>
                    </a:lnR>
                    <a:lnT>
                      <a:noFill/>
                    </a:lnT>
                    <a:lnB>
                      <a:noFill/>
                    </a:lnB>
                    <a:lnTlToBr>
                      <a:noFill/>
                    </a:lnTlToBr>
                    <a:lnBlToTr>
                      <a:noFill/>
                    </a:lnBlToTr>
                    <a:solidFill>
                      <a:srgbClr val="490404"/>
                    </a:solidFill>
                  </a:tcPr>
                </a:tc>
                <a:tc>
                  <a:txBody>
                    <a:bodyPr/>
                    <a:lstStyle>
                      <a:lvl1pPr marL="90488">
                        <a:spcBef>
                          <a:spcPct val="20000"/>
                        </a:spcBef>
                        <a:buFont typeface="Arial" panose="020B0604020202020204" pitchFamily="34" charset="0"/>
                        <a:defRPr kumimoji="1" sz="28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defRPr kumimoji="1" sz="24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defRPr kumimoji="1" sz="20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defRPr kumimoji="1">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defRPr kumimoji="1">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defRPr kumimoji="1">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defRPr kumimoji="1">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defRPr kumimoji="1">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defRPr kumimoji="1">
                          <a:solidFill>
                            <a:schemeClr val="tx1"/>
                          </a:solidFill>
                          <a:latin typeface="Calibri" panose="020F0502020204030204" pitchFamily="34" charset="0"/>
                          <a:ea typeface="ＭＳ Ｐゴシック" panose="020B0600070205080204" pitchFamily="50" charset="-128"/>
                        </a:defRPr>
                      </a:lvl9pPr>
                    </a:lstStyle>
                    <a:p>
                      <a:pPr marL="90488" marR="0" lvl="0" indent="0" algn="l" defTabSz="914400" rtl="0" eaLnBrk="1" fontAlgn="base" latinLnBrk="0" hangingPunct="1">
                        <a:lnSpc>
                          <a:spcPct val="100000"/>
                        </a:lnSpc>
                        <a:spcBef>
                          <a:spcPts val="425"/>
                        </a:spcBef>
                        <a:spcAft>
                          <a:spcPct val="0"/>
                        </a:spcAft>
                        <a:buClrTx/>
                        <a:buSzTx/>
                        <a:buFontTx/>
                        <a:buNone/>
                        <a:tabLst/>
                      </a:pPr>
                      <a:r>
                        <a:rPr kumimoji="1" lang="ja-JP" altLang="ja-JP" sz="1900" b="1" i="0" u="none" strike="noStrike" cap="none" normalizeH="0" baseline="0">
                          <a:ln>
                            <a:noFill/>
                          </a:ln>
                          <a:solidFill>
                            <a:srgbClr val="008000"/>
                          </a:solidFill>
                          <a:effectLst/>
                          <a:latin typeface="MS UI Gothic" panose="020B0600070205080204" pitchFamily="50" charset="-128"/>
                          <a:ea typeface="MS UI Gothic" panose="020B0600070205080204" pitchFamily="50" charset="-128"/>
                        </a:rPr>
                        <a:t>アメリシウム（</a:t>
                      </a:r>
                      <a:r>
                        <a:rPr kumimoji="1" lang="ja-JP" altLang="ja-JP" sz="1900" b="1" i="0" u="none" strike="noStrike" cap="none" normalizeH="0" baseline="0">
                          <a:ln>
                            <a:noFill/>
                          </a:ln>
                          <a:solidFill>
                            <a:srgbClr val="008000"/>
                          </a:solidFill>
                          <a:effectLst/>
                          <a:latin typeface="Arial" panose="020B0604020202020204" pitchFamily="34" charset="0"/>
                          <a:ea typeface="ＭＳ Ｐゴシック" panose="020B0600070205080204" pitchFamily="50" charset="-128"/>
                          <a:cs typeface="Arial" panose="020B0604020202020204" pitchFamily="34" charset="0"/>
                        </a:rPr>
                        <a:t>Am</a:t>
                      </a:r>
                      <a:r>
                        <a:rPr kumimoji="1" lang="ja-JP" altLang="ja-JP" sz="1900" b="1" i="0" u="none" strike="noStrike" cap="none" normalizeH="0" baseline="0">
                          <a:ln>
                            <a:noFill/>
                          </a:ln>
                          <a:solidFill>
                            <a:srgbClr val="008000"/>
                          </a:solidFill>
                          <a:effectLst/>
                          <a:latin typeface="MS UI Gothic" panose="020B0600070205080204" pitchFamily="50" charset="-128"/>
                          <a:ea typeface="MS UI Gothic" panose="020B0600070205080204" pitchFamily="50" charset="-128"/>
                        </a:rPr>
                        <a:t>）</a:t>
                      </a:r>
                      <a:endParaRPr kumimoji="1" lang="ja-JP" altLang="ja-JP" sz="1900" b="1" i="0" u="none" strike="noStrike" cap="none" normalizeH="0" baseline="0">
                        <a:ln>
                          <a:noFill/>
                        </a:ln>
                        <a:solidFill>
                          <a:schemeClr val="tx1"/>
                        </a:solidFill>
                        <a:effectLst/>
                        <a:latin typeface="MS UI Gothic" panose="020B0600070205080204" pitchFamily="50" charset="-128"/>
                        <a:ea typeface="MS UI Gothic" panose="020B0600070205080204" pitchFamily="50" charset="-128"/>
                      </a:endParaRPr>
                    </a:p>
                    <a:p>
                      <a:pPr marL="90488" marR="0" lvl="0" indent="0" algn="l" defTabSz="914400" rtl="0" eaLnBrk="1" fontAlgn="base" latinLnBrk="0" hangingPunct="1">
                        <a:lnSpc>
                          <a:spcPct val="100000"/>
                        </a:lnSpc>
                        <a:spcBef>
                          <a:spcPts val="63"/>
                        </a:spcBef>
                        <a:spcAft>
                          <a:spcPct val="0"/>
                        </a:spcAft>
                        <a:buClrTx/>
                        <a:buSzTx/>
                        <a:buFontTx/>
                        <a:buNone/>
                        <a:tabLst/>
                      </a:pPr>
                      <a:r>
                        <a:rPr kumimoji="1" lang="ja-JP" altLang="ja-JP" sz="1400" b="1" i="0" u="none" strike="noStrike" cap="none" normalizeH="0" baseline="0">
                          <a:ln>
                            <a:noFill/>
                          </a:ln>
                          <a:solidFill>
                            <a:srgbClr val="413B29"/>
                          </a:solidFill>
                          <a:effectLst/>
                          <a:latin typeface="Meiryo UI" panose="020B0604030504040204" pitchFamily="50" charset="-128"/>
                          <a:ea typeface="Meiryo UI" panose="020B0604030504040204" pitchFamily="50" charset="-128"/>
                          <a:cs typeface="MS UI Gothic" panose="020B0600070205080204" pitchFamily="50" charset="-128"/>
                        </a:rPr>
                        <a:t>アルファ崩壊による崩壊熱が大きく、ガラス固化体中</a:t>
                      </a:r>
                      <a:r>
                        <a:rPr kumimoji="1" lang="ja-JP" altLang="ja-JP" sz="1400" b="1" i="0" u="none" strike="noStrike" cap="none" normalizeH="0" baseline="0">
                          <a:ln>
                            <a:noFill/>
                          </a:ln>
                          <a:solidFill>
                            <a:srgbClr val="413B29"/>
                          </a:solidFill>
                          <a:effectLst/>
                          <a:latin typeface="Meiryo UI" panose="020B0604030504040204" pitchFamily="50" charset="-128"/>
                          <a:ea typeface="Meiryo UI" panose="020B0604030504040204" pitchFamily="50" charset="-128"/>
                          <a:cs typeface="Arial" panose="020B0604020202020204" pitchFamily="34" charset="0"/>
                        </a:rPr>
                        <a:t>MA</a:t>
                      </a:r>
                      <a:r>
                        <a:rPr kumimoji="1" lang="ja-JP" altLang="ja-JP" sz="1400" b="1" i="0" u="none" strike="noStrike" cap="none" normalizeH="0" baseline="0">
                          <a:ln>
                            <a:noFill/>
                          </a:ln>
                          <a:solidFill>
                            <a:srgbClr val="413B29"/>
                          </a:solidFill>
                          <a:effectLst/>
                          <a:latin typeface="Meiryo UI" panose="020B0604030504040204" pitchFamily="50" charset="-128"/>
                          <a:ea typeface="Meiryo UI" panose="020B0604030504040204" pitchFamily="50" charset="-128"/>
                          <a:cs typeface="MS UI Gothic" panose="020B0600070205080204" pitchFamily="50" charset="-128"/>
                        </a:rPr>
                        <a:t>密度を小さく</a:t>
                      </a:r>
                      <a:r>
                        <a:rPr kumimoji="1" lang="ja-JP" altLang="en-US" sz="1400" b="1" i="0" u="none" strike="noStrike" cap="none" normalizeH="0" baseline="0">
                          <a:ln>
                            <a:noFill/>
                          </a:ln>
                          <a:solidFill>
                            <a:srgbClr val="413B29"/>
                          </a:solidFill>
                          <a:effectLst/>
                          <a:latin typeface="Meiryo UI" panose="020B0604030504040204" pitchFamily="50" charset="-128"/>
                          <a:ea typeface="Meiryo UI" panose="020B0604030504040204" pitchFamily="50" charset="-128"/>
                          <a:cs typeface="MS UI Gothic" panose="020B0600070205080204" pitchFamily="50" charset="-128"/>
                        </a:rPr>
                        <a:t>する必要あり。広い処分施設。</a:t>
                      </a:r>
                      <a:endParaRPr kumimoji="1" lang="ja-JP" altLang="ja-JP" sz="1400" b="1" i="0" u="none" strike="noStrike" cap="none" normalizeH="0" baseline="0">
                        <a:ln>
                          <a:noFill/>
                        </a:ln>
                        <a:solidFill>
                          <a:schemeClr val="tx1"/>
                        </a:solidFill>
                        <a:effectLst/>
                        <a:latin typeface="Meiryo UI" panose="020B0604030504040204" pitchFamily="50" charset="-128"/>
                        <a:ea typeface="Meiryo UI" panose="020B0604030504040204" pitchFamily="50" charset="-128"/>
                        <a:cs typeface="MS UI Gothic" panose="020B0600070205080204" pitchFamily="50" charset="-128"/>
                      </a:endParaRPr>
                    </a:p>
                  </a:txBody>
                  <a:tcPr marL="0" marR="0" marT="0" marB="0" horzOverflow="overflow">
                    <a:lnL>
                      <a:noFill/>
                    </a:lnL>
                    <a:lnR>
                      <a:noFill/>
                    </a:lnR>
                    <a:lnT>
                      <a:noFill/>
                    </a:lnT>
                    <a:lnB w="12700" cap="flat" cmpd="sng" algn="ctr">
                      <a:solidFill>
                        <a:srgbClr val="929A53"/>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606274">
                <a:tc vMerge="1">
                  <a:txBody>
                    <a:bodyPr/>
                    <a:lstStyle/>
                    <a:p>
                      <a:endParaRPr kumimoji="1" lang="ja-JP" altLang="en-US"/>
                    </a:p>
                  </a:txBody>
                  <a:tcPr/>
                </a:tc>
                <a:tc>
                  <a:txBody>
                    <a:bodyPr/>
                    <a:lstStyle>
                      <a:lvl1pPr marL="90488">
                        <a:spcBef>
                          <a:spcPct val="20000"/>
                        </a:spcBef>
                        <a:buFont typeface="Arial" panose="020B0604020202020204" pitchFamily="34" charset="0"/>
                        <a:defRPr kumimoji="1" sz="28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defRPr kumimoji="1" sz="24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defRPr kumimoji="1" sz="20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defRPr kumimoji="1">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defRPr kumimoji="1">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defRPr kumimoji="1">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defRPr kumimoji="1">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defRPr kumimoji="1">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defRPr kumimoji="1">
                          <a:solidFill>
                            <a:schemeClr val="tx1"/>
                          </a:solidFill>
                          <a:latin typeface="Calibri" panose="020F0502020204030204" pitchFamily="34" charset="0"/>
                          <a:ea typeface="ＭＳ Ｐゴシック" panose="020B0600070205080204" pitchFamily="50" charset="-128"/>
                        </a:defRPr>
                      </a:lvl9pPr>
                    </a:lstStyle>
                    <a:p>
                      <a:pPr marL="90488" marR="0" lvl="0" indent="0" algn="l" defTabSz="914400" rtl="0" eaLnBrk="1" fontAlgn="base" latinLnBrk="0" hangingPunct="1">
                        <a:lnSpc>
                          <a:spcPct val="100000"/>
                        </a:lnSpc>
                        <a:spcBef>
                          <a:spcPts val="375"/>
                        </a:spcBef>
                        <a:spcAft>
                          <a:spcPct val="0"/>
                        </a:spcAft>
                        <a:buClrTx/>
                        <a:buSzTx/>
                        <a:buFontTx/>
                        <a:buNone/>
                        <a:tabLst/>
                      </a:pPr>
                      <a:r>
                        <a:rPr kumimoji="1" lang="ja-JP" altLang="ja-JP" sz="1900" b="1" i="0" u="none" strike="noStrike" cap="none" normalizeH="0" baseline="0">
                          <a:ln>
                            <a:noFill/>
                          </a:ln>
                          <a:solidFill>
                            <a:srgbClr val="000090"/>
                          </a:solidFill>
                          <a:effectLst/>
                          <a:latin typeface="MS UI Gothic" panose="020B0600070205080204" pitchFamily="50" charset="-128"/>
                          <a:ea typeface="MS UI Gothic" panose="020B0600070205080204" pitchFamily="50" charset="-128"/>
                        </a:rPr>
                        <a:t>ネプツニウム（</a:t>
                      </a:r>
                      <a:r>
                        <a:rPr kumimoji="1" lang="ja-JP" altLang="ja-JP" sz="1900" b="1" i="0" u="none" strike="noStrike" cap="none" normalizeH="0" baseline="0">
                          <a:ln>
                            <a:noFill/>
                          </a:ln>
                          <a:solidFill>
                            <a:srgbClr val="000090"/>
                          </a:solidFill>
                          <a:effectLst/>
                          <a:latin typeface="Arial" panose="020B0604020202020204" pitchFamily="34" charset="0"/>
                          <a:ea typeface="ＭＳ Ｐゴシック" panose="020B0600070205080204" pitchFamily="50" charset="-128"/>
                          <a:cs typeface="Arial" panose="020B0604020202020204" pitchFamily="34" charset="0"/>
                        </a:rPr>
                        <a:t>Np</a:t>
                      </a:r>
                      <a:r>
                        <a:rPr kumimoji="1" lang="ja-JP" altLang="ja-JP" sz="1900" b="1" i="0" u="none" strike="noStrike" cap="none" normalizeH="0" baseline="0">
                          <a:ln>
                            <a:noFill/>
                          </a:ln>
                          <a:solidFill>
                            <a:srgbClr val="000090"/>
                          </a:solidFill>
                          <a:effectLst/>
                          <a:latin typeface="MS UI Gothic" panose="020B0600070205080204" pitchFamily="50" charset="-128"/>
                          <a:ea typeface="MS UI Gothic" panose="020B0600070205080204" pitchFamily="50" charset="-128"/>
                        </a:rPr>
                        <a:t>）</a:t>
                      </a:r>
                      <a:endParaRPr kumimoji="1" lang="ja-JP" altLang="ja-JP" sz="1900" b="1" i="0" u="none" strike="noStrike" cap="none" normalizeH="0" baseline="0">
                        <a:ln>
                          <a:noFill/>
                        </a:ln>
                        <a:solidFill>
                          <a:schemeClr val="tx1"/>
                        </a:solidFill>
                        <a:effectLst/>
                        <a:latin typeface="MS UI Gothic" panose="020B0600070205080204" pitchFamily="50" charset="-128"/>
                        <a:ea typeface="MS UI Gothic" panose="020B0600070205080204" pitchFamily="50" charset="-128"/>
                      </a:endParaRPr>
                    </a:p>
                    <a:p>
                      <a:pPr marL="90488" marR="0" lvl="0" indent="0" algn="l" defTabSz="914400" rtl="0" eaLnBrk="1" fontAlgn="base" latinLnBrk="0" hangingPunct="1">
                        <a:lnSpc>
                          <a:spcPct val="100000"/>
                        </a:lnSpc>
                        <a:spcBef>
                          <a:spcPts val="63"/>
                        </a:spcBef>
                        <a:spcAft>
                          <a:spcPct val="0"/>
                        </a:spcAft>
                        <a:buClrTx/>
                        <a:buSzTx/>
                        <a:buFontTx/>
                        <a:buNone/>
                        <a:tabLst/>
                      </a:pPr>
                      <a:r>
                        <a:rPr kumimoji="1" lang="ja-JP" altLang="ja-JP" sz="1400" b="1" i="0" u="none" strike="noStrike" cap="none" normalizeH="0" baseline="0">
                          <a:ln>
                            <a:noFill/>
                          </a:ln>
                          <a:solidFill>
                            <a:srgbClr val="413B29"/>
                          </a:solidFill>
                          <a:effectLst/>
                          <a:latin typeface="Meiryo UI" panose="020B0604030504040204" pitchFamily="50" charset="-128"/>
                          <a:ea typeface="Meiryo UI" panose="020B0604030504040204" pitchFamily="50" charset="-128"/>
                          <a:cs typeface="MS UI Gothic" panose="020B0600070205080204" pitchFamily="50" charset="-128"/>
                        </a:rPr>
                        <a:t>半減期が特に長く 「千年、万年」の時間スケ－ルを考える必要がある</a:t>
                      </a:r>
                      <a:endParaRPr kumimoji="1" lang="ja-JP" altLang="ja-JP" sz="1400" b="1" i="0" u="none" strike="noStrike" cap="none" normalizeH="0" baseline="0">
                        <a:ln>
                          <a:noFill/>
                        </a:ln>
                        <a:solidFill>
                          <a:schemeClr val="tx1"/>
                        </a:solidFill>
                        <a:effectLst/>
                        <a:latin typeface="Meiryo UI" panose="020B0604030504040204" pitchFamily="50" charset="-128"/>
                        <a:ea typeface="Meiryo UI" panose="020B0604030504040204" pitchFamily="50" charset="-128"/>
                        <a:cs typeface="MS UI Gothic" panose="020B0600070205080204" pitchFamily="50" charset="-128"/>
                      </a:endParaRPr>
                    </a:p>
                  </a:txBody>
                  <a:tcPr marL="0" marR="0" marT="0" marB="0" horzOverflow="overflow">
                    <a:lnL>
                      <a:noFill/>
                    </a:lnL>
                    <a:lnR>
                      <a:noFill/>
                    </a:lnR>
                    <a:lnT w="12700" cap="flat" cmpd="sng" algn="ctr">
                      <a:solidFill>
                        <a:srgbClr val="929A53"/>
                      </a:solidFill>
                      <a:prstDash val="solid"/>
                      <a:round/>
                      <a:headEnd type="none" w="med" len="med"/>
                      <a:tailEnd type="none" w="med" len="med"/>
                    </a:lnT>
                    <a:lnB w="12700" cap="flat" cmpd="sng" algn="ctr">
                      <a:solidFill>
                        <a:srgbClr val="929A53"/>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616857">
                <a:tc vMerge="1">
                  <a:txBody>
                    <a:bodyPr/>
                    <a:lstStyle/>
                    <a:p>
                      <a:endParaRPr kumimoji="1" lang="ja-JP" altLang="en-US"/>
                    </a:p>
                  </a:txBody>
                  <a:tcPr/>
                </a:tc>
                <a:tc>
                  <a:txBody>
                    <a:bodyPr/>
                    <a:lstStyle>
                      <a:lvl1pPr marL="90488">
                        <a:spcBef>
                          <a:spcPct val="20000"/>
                        </a:spcBef>
                        <a:buFont typeface="Arial" panose="020B0604020202020204" pitchFamily="34" charset="0"/>
                        <a:defRPr kumimoji="1" sz="28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defRPr kumimoji="1" sz="24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defRPr kumimoji="1" sz="20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defRPr kumimoji="1">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defRPr kumimoji="1">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defRPr kumimoji="1">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defRPr kumimoji="1">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defRPr kumimoji="1">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defRPr kumimoji="1">
                          <a:solidFill>
                            <a:schemeClr val="tx1"/>
                          </a:solidFill>
                          <a:latin typeface="Calibri" panose="020F0502020204030204" pitchFamily="34" charset="0"/>
                          <a:ea typeface="ＭＳ Ｐゴシック" panose="020B0600070205080204" pitchFamily="50" charset="-128"/>
                        </a:defRPr>
                      </a:lvl9pPr>
                    </a:lstStyle>
                    <a:p>
                      <a:pPr marL="90488" marR="0" lvl="0" indent="0" algn="l" defTabSz="914400" rtl="0" eaLnBrk="1" fontAlgn="base" latinLnBrk="0" hangingPunct="1">
                        <a:lnSpc>
                          <a:spcPct val="100000"/>
                        </a:lnSpc>
                        <a:spcBef>
                          <a:spcPts val="375"/>
                        </a:spcBef>
                        <a:spcAft>
                          <a:spcPct val="0"/>
                        </a:spcAft>
                        <a:buClrTx/>
                        <a:buSzTx/>
                        <a:buFontTx/>
                        <a:buNone/>
                        <a:tabLst/>
                      </a:pPr>
                      <a:r>
                        <a:rPr kumimoji="1" lang="ja-JP" altLang="ja-JP" sz="1900" b="1" i="0" u="none" strike="noStrike" cap="none" normalizeH="0" baseline="0" dirty="0">
                          <a:ln>
                            <a:noFill/>
                          </a:ln>
                          <a:solidFill>
                            <a:srgbClr val="FF0000"/>
                          </a:solidFill>
                          <a:effectLst/>
                          <a:latin typeface="MS UI Gothic" panose="020B0600070205080204" pitchFamily="50" charset="-128"/>
                          <a:ea typeface="MS UI Gothic" panose="020B0600070205080204" pitchFamily="50" charset="-128"/>
                        </a:rPr>
                        <a:t>キュリウム（</a:t>
                      </a:r>
                      <a:r>
                        <a:rPr kumimoji="1" lang="ja-JP" altLang="ja-JP" sz="1900" b="1" i="0" u="none" strike="noStrike" cap="none" normalizeH="0" baseline="0" dirty="0">
                          <a:ln>
                            <a:noFill/>
                          </a:ln>
                          <a:solidFill>
                            <a:srgbClr val="FF0000"/>
                          </a:solidFill>
                          <a:effectLst/>
                          <a:latin typeface="Arial" panose="020B0604020202020204" pitchFamily="34" charset="0"/>
                          <a:ea typeface="ＭＳ Ｐゴシック" panose="020B0600070205080204" pitchFamily="50" charset="-128"/>
                          <a:cs typeface="Arial" panose="020B0604020202020204" pitchFamily="34" charset="0"/>
                        </a:rPr>
                        <a:t>Cm</a:t>
                      </a:r>
                      <a:r>
                        <a:rPr kumimoji="1" lang="ja-JP" altLang="ja-JP" sz="1900" b="1" i="0" u="none" strike="noStrike" cap="none" normalizeH="0" baseline="0" dirty="0">
                          <a:ln>
                            <a:noFill/>
                          </a:ln>
                          <a:solidFill>
                            <a:srgbClr val="FF0000"/>
                          </a:solidFill>
                          <a:effectLst/>
                          <a:latin typeface="MS UI Gothic" panose="020B0600070205080204" pitchFamily="50" charset="-128"/>
                          <a:ea typeface="MS UI Gothic" panose="020B0600070205080204" pitchFamily="50" charset="-128"/>
                        </a:rPr>
                        <a:t>）</a:t>
                      </a:r>
                      <a:endParaRPr kumimoji="1" lang="ja-JP" altLang="ja-JP" sz="1900" b="1" i="0" u="none" strike="noStrike" cap="none" normalizeH="0" baseline="0" dirty="0">
                        <a:ln>
                          <a:noFill/>
                        </a:ln>
                        <a:solidFill>
                          <a:schemeClr val="tx1"/>
                        </a:solidFill>
                        <a:effectLst/>
                        <a:latin typeface="MS UI Gothic" panose="020B0600070205080204" pitchFamily="50" charset="-128"/>
                        <a:ea typeface="MS UI Gothic" panose="020B0600070205080204" pitchFamily="50" charset="-128"/>
                      </a:endParaRPr>
                    </a:p>
                    <a:p>
                      <a:pPr marL="90488" marR="0" lvl="0" indent="0" algn="l" defTabSz="914400" rtl="0" eaLnBrk="1" fontAlgn="base" latinLnBrk="0" hangingPunct="1">
                        <a:lnSpc>
                          <a:spcPct val="100000"/>
                        </a:lnSpc>
                        <a:spcBef>
                          <a:spcPts val="63"/>
                        </a:spcBef>
                        <a:spcAft>
                          <a:spcPct val="0"/>
                        </a:spcAft>
                        <a:buClrTx/>
                        <a:buSzTx/>
                        <a:buFontTx/>
                        <a:buNone/>
                        <a:tabLst/>
                      </a:pPr>
                      <a:r>
                        <a:rPr kumimoji="1" lang="ja-JP" altLang="ja-JP" sz="1400" b="1" i="0" u="none" strike="noStrike" cap="none" normalizeH="0" baseline="0" dirty="0">
                          <a:ln>
                            <a:noFill/>
                          </a:ln>
                          <a:solidFill>
                            <a:srgbClr val="413B29"/>
                          </a:solidFill>
                          <a:effectLst/>
                          <a:latin typeface="Meiryo UI" panose="020B0604030504040204" pitchFamily="50" charset="-128"/>
                          <a:ea typeface="Meiryo UI" panose="020B0604030504040204" pitchFamily="50" charset="-128"/>
                          <a:cs typeface="MS UI Gothic" panose="020B0600070205080204" pitchFamily="50" charset="-128"/>
                        </a:rPr>
                        <a:t>アルファ崩壊による発熱が大きく、長い半減期を持つ</a:t>
                      </a:r>
                      <a:endParaRPr kumimoji="1" lang="ja-JP" altLang="ja-JP" sz="1400" b="1"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cs typeface="MS UI Gothic" panose="020B0600070205080204" pitchFamily="50" charset="-128"/>
                      </a:endParaRPr>
                    </a:p>
                  </a:txBody>
                  <a:tcPr marL="0" marR="0" marT="0" marB="0" horzOverflow="overflow">
                    <a:lnL>
                      <a:noFill/>
                    </a:lnL>
                    <a:lnR>
                      <a:noFill/>
                    </a:lnR>
                    <a:lnT w="12700" cap="flat" cmpd="sng" algn="ctr">
                      <a:solidFill>
                        <a:srgbClr val="929A53"/>
                      </a:solidFill>
                      <a:prstDash val="solid"/>
                      <a:round/>
                      <a:headEnd type="none" w="med" len="med"/>
                      <a:tailEnd type="none" w="med" len="med"/>
                    </a:lnT>
                    <a:lnB>
                      <a:noFill/>
                    </a:lnB>
                    <a:lnTlToBr>
                      <a:noFill/>
                    </a:lnTlToBr>
                    <a:lnBlToTr>
                      <a:noFill/>
                    </a:lnBlToTr>
                    <a:noFill/>
                  </a:tcPr>
                </a:tc>
                <a:extLst>
                  <a:ext uri="{0D108BD9-81ED-4DB2-BD59-A6C34878D82A}">
                    <a16:rowId xmlns:a16="http://schemas.microsoft.com/office/drawing/2014/main" val="10002"/>
                  </a:ext>
                </a:extLst>
              </a:tr>
            </a:tbl>
          </a:graphicData>
        </a:graphic>
      </p:graphicFrame>
      <p:sp>
        <p:nvSpPr>
          <p:cNvPr id="107" name="テキスト ボックス 106">
            <a:extLst>
              <a:ext uri="{FF2B5EF4-FFF2-40B4-BE49-F238E27FC236}">
                <a16:creationId xmlns:a16="http://schemas.microsoft.com/office/drawing/2014/main" id="{3082DBA1-0391-42F4-BF71-E65EBCD9846B}"/>
              </a:ext>
            </a:extLst>
          </p:cNvPr>
          <p:cNvSpPr txBox="1"/>
          <p:nvPr/>
        </p:nvSpPr>
        <p:spPr>
          <a:xfrm>
            <a:off x="4777620" y="3926417"/>
            <a:ext cx="724202" cy="297454"/>
          </a:xfrm>
          <a:prstGeom prst="rect">
            <a:avLst/>
          </a:prstGeom>
          <a:noFill/>
        </p:spPr>
        <p:txBody>
          <a:bodyPr>
            <a:spAutoFit/>
          </a:bodyPr>
          <a:lstStyle/>
          <a:p>
            <a:pPr>
              <a:defRPr/>
            </a:pPr>
            <a:r>
              <a:rPr lang="en-US" altLang="ja-JP" sz="1333" b="1" dirty="0">
                <a:solidFill>
                  <a:srgbClr val="C00000"/>
                </a:solidFill>
                <a:latin typeface="Meiryo UI" panose="020B0604030504040204" pitchFamily="50" charset="-128"/>
                <a:ea typeface="Meiryo UI" panose="020B0604030504040204" pitchFamily="50" charset="-128"/>
              </a:rPr>
              <a:t>α</a:t>
            </a:r>
            <a:r>
              <a:rPr lang="ja-JP" altLang="en-US" sz="1333" b="1" dirty="0">
                <a:solidFill>
                  <a:srgbClr val="C00000"/>
                </a:solidFill>
                <a:latin typeface="Meiryo UI" panose="020B0604030504040204" pitchFamily="50" charset="-128"/>
                <a:ea typeface="Meiryo UI" panose="020B0604030504040204" pitchFamily="50" charset="-128"/>
              </a:rPr>
              <a:t>崩壊</a:t>
            </a:r>
            <a:endParaRPr lang="ja-JP" altLang="en-US" sz="1000" dirty="0">
              <a:latin typeface="Meiryo UI" panose="020B0604030504040204" pitchFamily="50" charset="-128"/>
              <a:ea typeface="Meiryo UI" panose="020B0604030504040204" pitchFamily="50" charset="-128"/>
            </a:endParaRPr>
          </a:p>
        </p:txBody>
      </p:sp>
      <p:sp>
        <p:nvSpPr>
          <p:cNvPr id="13339" name="正方形/長方形 107">
            <a:extLst>
              <a:ext uri="{FF2B5EF4-FFF2-40B4-BE49-F238E27FC236}">
                <a16:creationId xmlns:a16="http://schemas.microsoft.com/office/drawing/2014/main" id="{309AC08F-CDD6-4EEB-819C-45BB5C339393}"/>
              </a:ext>
            </a:extLst>
          </p:cNvPr>
          <p:cNvSpPr>
            <a:spLocks noChangeArrowheads="1"/>
          </p:cNvSpPr>
          <p:nvPr/>
        </p:nvSpPr>
        <p:spPr bwMode="auto">
          <a:xfrm>
            <a:off x="1460501" y="4272643"/>
            <a:ext cx="1606530" cy="3561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r>
              <a:rPr lang="en-US" altLang="ja-JP" sz="1714" b="1" dirty="0"/>
              <a:t>minor actinides</a:t>
            </a:r>
            <a:endParaRPr lang="ja-JP" altLang="en-US" sz="1714" b="1" dirty="0"/>
          </a:p>
        </p:txBody>
      </p:sp>
      <p:sp>
        <p:nvSpPr>
          <p:cNvPr id="13340" name="object 4">
            <a:extLst>
              <a:ext uri="{FF2B5EF4-FFF2-40B4-BE49-F238E27FC236}">
                <a16:creationId xmlns:a16="http://schemas.microsoft.com/office/drawing/2014/main" id="{953CA56D-72DF-4BD1-BC52-ECE6F2B58E03}"/>
              </a:ext>
            </a:extLst>
          </p:cNvPr>
          <p:cNvSpPr>
            <a:spLocks noChangeArrowheads="1"/>
          </p:cNvSpPr>
          <p:nvPr/>
        </p:nvSpPr>
        <p:spPr bwMode="auto">
          <a:xfrm>
            <a:off x="9248323" y="669775"/>
            <a:ext cx="1248833" cy="1164167"/>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endParaRPr lang="ja-JP" altLang="ja-JP" sz="1714"/>
          </a:p>
        </p:txBody>
      </p:sp>
      <p:sp>
        <p:nvSpPr>
          <p:cNvPr id="13341" name="object 16">
            <a:extLst>
              <a:ext uri="{FF2B5EF4-FFF2-40B4-BE49-F238E27FC236}">
                <a16:creationId xmlns:a16="http://schemas.microsoft.com/office/drawing/2014/main" id="{F2C76D9B-23A2-43C7-A1F1-62EC1224C8C1}"/>
              </a:ext>
            </a:extLst>
          </p:cNvPr>
          <p:cNvSpPr>
            <a:spLocks noChangeArrowheads="1"/>
          </p:cNvSpPr>
          <p:nvPr/>
        </p:nvSpPr>
        <p:spPr bwMode="auto">
          <a:xfrm>
            <a:off x="8205108" y="3819072"/>
            <a:ext cx="1020536" cy="1050774"/>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endParaRPr lang="ja-JP" altLang="ja-JP" sz="1714"/>
          </a:p>
        </p:txBody>
      </p:sp>
      <p:sp>
        <p:nvSpPr>
          <p:cNvPr id="13342" name="テキスト ボックス 117">
            <a:extLst>
              <a:ext uri="{FF2B5EF4-FFF2-40B4-BE49-F238E27FC236}">
                <a16:creationId xmlns:a16="http://schemas.microsoft.com/office/drawing/2014/main" id="{9F732DF9-2C36-4CCE-BDAC-246561673A19}"/>
              </a:ext>
            </a:extLst>
          </p:cNvPr>
          <p:cNvSpPr txBox="1">
            <a:spLocks noChangeArrowheads="1"/>
          </p:cNvSpPr>
          <p:nvPr/>
        </p:nvSpPr>
        <p:spPr bwMode="auto">
          <a:xfrm>
            <a:off x="5337025" y="4383013"/>
            <a:ext cx="3258154" cy="268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r>
              <a:rPr lang="ja-JP" altLang="en-US" sz="1143" b="1" u="sng">
                <a:solidFill>
                  <a:srgbClr val="7030A0"/>
                </a:solidFill>
                <a:latin typeface="Meiryo UI" panose="020B0604030504040204" pitchFamily="50" charset="-128"/>
                <a:ea typeface="Meiryo UI" panose="020B0604030504040204" pitchFamily="50" charset="-128"/>
              </a:rPr>
              <a:t>マイナアクチニドを魔法のように消滅させたい！</a:t>
            </a:r>
          </a:p>
        </p:txBody>
      </p:sp>
      <p:pic>
        <p:nvPicPr>
          <p:cNvPr id="13343" name="Picture 8" descr="MCj04244680000[1]">
            <a:extLst>
              <a:ext uri="{FF2B5EF4-FFF2-40B4-BE49-F238E27FC236}">
                <a16:creationId xmlns:a16="http://schemas.microsoft.com/office/drawing/2014/main" id="{5C7D2BDB-8FC6-47D4-8A3D-7E4205A3721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9012" y="3429001"/>
            <a:ext cx="973667" cy="916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26" name="直線矢印コネクタ 125">
            <a:extLst>
              <a:ext uri="{FF2B5EF4-FFF2-40B4-BE49-F238E27FC236}">
                <a16:creationId xmlns:a16="http://schemas.microsoft.com/office/drawing/2014/main" id="{3419AC3C-4D73-40C9-BEC2-341064136973}"/>
              </a:ext>
            </a:extLst>
          </p:cNvPr>
          <p:cNvCxnSpPr/>
          <p:nvPr/>
        </p:nvCxnSpPr>
        <p:spPr>
          <a:xfrm flipH="1">
            <a:off x="7769679" y="2208894"/>
            <a:ext cx="1097643" cy="904119"/>
          </a:xfrm>
          <a:prstGeom prst="straightConnector1">
            <a:avLst/>
          </a:prstGeom>
          <a:ln w="571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直線矢印コネクタ 126">
            <a:extLst>
              <a:ext uri="{FF2B5EF4-FFF2-40B4-BE49-F238E27FC236}">
                <a16:creationId xmlns:a16="http://schemas.microsoft.com/office/drawing/2014/main" id="{59F1FC36-9BCB-499D-8F4B-79B7BF5F6D91}"/>
              </a:ext>
            </a:extLst>
          </p:cNvPr>
          <p:cNvCxnSpPr>
            <a:endCxn id="95" idx="0"/>
          </p:cNvCxnSpPr>
          <p:nvPr/>
        </p:nvCxnSpPr>
        <p:spPr>
          <a:xfrm>
            <a:off x="9946822" y="3351894"/>
            <a:ext cx="6804" cy="449035"/>
          </a:xfrm>
          <a:prstGeom prst="straightConnector1">
            <a:avLst/>
          </a:prstGeom>
          <a:ln w="571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30" name="直線矢印コネクタ 129">
            <a:extLst>
              <a:ext uri="{FF2B5EF4-FFF2-40B4-BE49-F238E27FC236}">
                <a16:creationId xmlns:a16="http://schemas.microsoft.com/office/drawing/2014/main" id="{2B42098C-0219-45BA-A1DA-0462122F1521}"/>
              </a:ext>
            </a:extLst>
          </p:cNvPr>
          <p:cNvCxnSpPr/>
          <p:nvPr/>
        </p:nvCxnSpPr>
        <p:spPr>
          <a:xfrm flipH="1">
            <a:off x="4454073" y="2233084"/>
            <a:ext cx="2355548" cy="1254881"/>
          </a:xfrm>
          <a:prstGeom prst="straightConnector1">
            <a:avLst/>
          </a:prstGeom>
          <a:ln w="5715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13347" name="テキスト ボックス 130">
            <a:extLst>
              <a:ext uri="{FF2B5EF4-FFF2-40B4-BE49-F238E27FC236}">
                <a16:creationId xmlns:a16="http://schemas.microsoft.com/office/drawing/2014/main" id="{7BB4980C-86BB-418C-88D4-D87CC0BBB0D2}"/>
              </a:ext>
            </a:extLst>
          </p:cNvPr>
          <p:cNvSpPr txBox="1">
            <a:spLocks noChangeArrowheads="1"/>
          </p:cNvSpPr>
          <p:nvPr/>
        </p:nvSpPr>
        <p:spPr bwMode="auto">
          <a:xfrm>
            <a:off x="6965346" y="1510393"/>
            <a:ext cx="2478012" cy="268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ctr">
              <a:spcBef>
                <a:spcPct val="0"/>
              </a:spcBef>
              <a:buFontTx/>
              <a:buNone/>
            </a:pPr>
            <a:r>
              <a:rPr lang="ja-JP" altLang="en-US" sz="1143">
                <a:latin typeface="Meiryo UI" panose="020B0604030504040204" pitchFamily="50" charset="-128"/>
                <a:ea typeface="Meiryo UI" panose="020B0604030504040204" pitchFamily="50" charset="-128"/>
              </a:rPr>
              <a:t>偶数番号のプルトニウムは厄介</a:t>
            </a:r>
          </a:p>
        </p:txBody>
      </p:sp>
      <p:cxnSp>
        <p:nvCxnSpPr>
          <p:cNvPr id="132" name="直線矢印コネクタ 131">
            <a:extLst>
              <a:ext uri="{FF2B5EF4-FFF2-40B4-BE49-F238E27FC236}">
                <a16:creationId xmlns:a16="http://schemas.microsoft.com/office/drawing/2014/main" id="{30ADABD4-B2D7-41D7-9850-DB92C9127CEF}"/>
              </a:ext>
            </a:extLst>
          </p:cNvPr>
          <p:cNvCxnSpPr/>
          <p:nvPr/>
        </p:nvCxnSpPr>
        <p:spPr>
          <a:xfrm flipH="1">
            <a:off x="7369025" y="1750786"/>
            <a:ext cx="123976" cy="2252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3" name="直線矢印コネクタ 132">
            <a:extLst>
              <a:ext uri="{FF2B5EF4-FFF2-40B4-BE49-F238E27FC236}">
                <a16:creationId xmlns:a16="http://schemas.microsoft.com/office/drawing/2014/main" id="{1D9C3D59-1B48-44AA-8F79-A47AC2DD9996}"/>
              </a:ext>
            </a:extLst>
          </p:cNvPr>
          <p:cNvCxnSpPr/>
          <p:nvPr/>
        </p:nvCxnSpPr>
        <p:spPr>
          <a:xfrm>
            <a:off x="8962572" y="1732643"/>
            <a:ext cx="95250" cy="2434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4" name="テキスト ボックス 133">
            <a:extLst>
              <a:ext uri="{FF2B5EF4-FFF2-40B4-BE49-F238E27FC236}">
                <a16:creationId xmlns:a16="http://schemas.microsoft.com/office/drawing/2014/main" id="{C19364EA-E5CC-40A3-A833-7D876FA9DF6E}"/>
              </a:ext>
            </a:extLst>
          </p:cNvPr>
          <p:cNvSpPr txBox="1"/>
          <p:nvPr/>
        </p:nvSpPr>
        <p:spPr>
          <a:xfrm>
            <a:off x="4234089" y="6611779"/>
            <a:ext cx="3723822" cy="246221"/>
          </a:xfrm>
          <a:prstGeom prst="rect">
            <a:avLst/>
          </a:prstGeom>
          <a:noFill/>
        </p:spPr>
        <p:txBody>
          <a:bodyPr>
            <a:spAutoFit/>
          </a:bodyPr>
          <a:lstStyle/>
          <a:p>
            <a:pPr>
              <a:defRPr/>
            </a:pPr>
            <a:r>
              <a:rPr lang="ja-JP" altLang="en-US" sz="1000" dirty="0">
                <a:latin typeface="Meiryo UI" panose="020B0604030504040204" pitchFamily="50" charset="-128"/>
                <a:ea typeface="Meiryo UI" panose="020B0604030504040204" pitchFamily="50" charset="-128"/>
              </a:rPr>
              <a:t>（出典）キャノングローバル戦略研究所資料を戦略研編集し掲載</a:t>
            </a:r>
          </a:p>
        </p:txBody>
      </p:sp>
      <p:sp>
        <p:nvSpPr>
          <p:cNvPr id="13351" name="正方形/長方形 2">
            <a:extLst>
              <a:ext uri="{FF2B5EF4-FFF2-40B4-BE49-F238E27FC236}">
                <a16:creationId xmlns:a16="http://schemas.microsoft.com/office/drawing/2014/main" id="{0526D81F-FD7D-4FC1-89B8-B06D367979C8}"/>
              </a:ext>
            </a:extLst>
          </p:cNvPr>
          <p:cNvSpPr>
            <a:spLocks noChangeArrowheads="1"/>
          </p:cNvSpPr>
          <p:nvPr/>
        </p:nvSpPr>
        <p:spPr bwMode="auto">
          <a:xfrm>
            <a:off x="7408335" y="3441095"/>
            <a:ext cx="2058577" cy="238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r>
              <a:rPr lang="ja-JP" altLang="en-US" sz="952">
                <a:latin typeface="Meiryo UI" panose="020B0604030504040204" pitchFamily="50" charset="-128"/>
                <a:ea typeface="Meiryo UI" panose="020B0604030504040204" pitchFamily="50" charset="-128"/>
              </a:rPr>
              <a:t>（陽子、中性子をそれぞれ</a:t>
            </a:r>
            <a:r>
              <a:rPr lang="en-US" altLang="ja-JP" sz="952">
                <a:latin typeface="Meiryo UI" panose="020B0604030504040204" pitchFamily="50" charset="-128"/>
                <a:ea typeface="Meiryo UI" panose="020B0604030504040204" pitchFamily="50" charset="-128"/>
              </a:rPr>
              <a:t>2</a:t>
            </a:r>
            <a:r>
              <a:rPr lang="ja-JP" altLang="en-US" sz="952">
                <a:latin typeface="Meiryo UI" panose="020B0604030504040204" pitchFamily="50" charset="-128"/>
                <a:ea typeface="Meiryo UI" panose="020B0604030504040204" pitchFamily="50" charset="-128"/>
              </a:rPr>
              <a:t>個放出）</a:t>
            </a:r>
          </a:p>
        </p:txBody>
      </p:sp>
      <p:sp>
        <p:nvSpPr>
          <p:cNvPr id="32" name="テキスト ボックス 31">
            <a:extLst>
              <a:ext uri="{FF2B5EF4-FFF2-40B4-BE49-F238E27FC236}">
                <a16:creationId xmlns:a16="http://schemas.microsoft.com/office/drawing/2014/main" id="{4525750E-0B4E-4F37-9F44-64BEE184CEF3}"/>
              </a:ext>
            </a:extLst>
          </p:cNvPr>
          <p:cNvSpPr txBox="1"/>
          <p:nvPr/>
        </p:nvSpPr>
        <p:spPr>
          <a:xfrm>
            <a:off x="0" y="0"/>
            <a:ext cx="12192000" cy="523220"/>
          </a:xfrm>
          <a:prstGeom prst="rect">
            <a:avLst/>
          </a:prstGeom>
          <a:solidFill>
            <a:srgbClr val="052F61"/>
          </a:solidFill>
        </p:spPr>
        <p:txBody>
          <a:bodyPr wrap="square" rtlCol="0">
            <a:spAutoFit/>
          </a:bodyPr>
          <a:lstStyle/>
          <a:p>
            <a:pPr algn="ctr"/>
            <a:r>
              <a:rPr kumimoji="1" lang="ja-JP" altLang="en-US" sz="2800" b="1" dirty="0">
                <a:solidFill>
                  <a:schemeClr val="bg1"/>
                </a:solidFill>
                <a:latin typeface="Meiryo UI" panose="020B0604030504040204" pitchFamily="50" charset="-128"/>
                <a:ea typeface="Meiryo UI" panose="020B0604030504040204" pitchFamily="50" charset="-128"/>
              </a:rPr>
              <a:t>厄介なウラン系統の放射性物質</a:t>
            </a:r>
          </a:p>
        </p:txBody>
      </p:sp>
      <p:sp>
        <p:nvSpPr>
          <p:cNvPr id="2" name="テキスト ボックス 1">
            <a:extLst>
              <a:ext uri="{FF2B5EF4-FFF2-40B4-BE49-F238E27FC236}">
                <a16:creationId xmlns:a16="http://schemas.microsoft.com/office/drawing/2014/main" id="{F901DB77-50E4-428C-92EB-B022C05322B8}"/>
              </a:ext>
            </a:extLst>
          </p:cNvPr>
          <p:cNvSpPr txBox="1"/>
          <p:nvPr/>
        </p:nvSpPr>
        <p:spPr>
          <a:xfrm>
            <a:off x="1704957" y="4724209"/>
            <a:ext cx="430887" cy="1740238"/>
          </a:xfrm>
          <a:prstGeom prst="rect">
            <a:avLst/>
          </a:prstGeom>
          <a:noFill/>
        </p:spPr>
        <p:txBody>
          <a:bodyPr vert="eaVert" wrap="square" rtlCol="0">
            <a:spAutoFit/>
          </a:bodyPr>
          <a:lstStyle/>
          <a:p>
            <a:r>
              <a:rPr kumimoji="1" lang="ja-JP" altLang="en-US" sz="1600" dirty="0">
                <a:solidFill>
                  <a:schemeClr val="bg1"/>
                </a:solidFill>
                <a:latin typeface="BIZ UDPゴシック" panose="020B0400000000000000" pitchFamily="50" charset="-128"/>
                <a:ea typeface="BIZ UDPゴシック" panose="020B0400000000000000" pitchFamily="50" charset="-128"/>
              </a:rPr>
              <a:t>マイナアクチニド</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1475333" y="423163"/>
            <a:ext cx="7495540" cy="878840"/>
          </a:xfrm>
          <a:prstGeom prst="rect">
            <a:avLst/>
          </a:prstGeom>
        </p:spPr>
        <p:txBody>
          <a:bodyPr vert="horz" wrap="square" lIns="0" tIns="165100" rIns="0" bIns="0" rtlCol="0">
            <a:spAutoFit/>
          </a:bodyPr>
          <a:lstStyle/>
          <a:p>
            <a:pPr marL="299085" indent="-287020">
              <a:spcBef>
                <a:spcPts val="1300"/>
              </a:spcBef>
              <a:buFont typeface="Wingdings"/>
              <a:buChar char=""/>
              <a:tabLst>
                <a:tab pos="299720" algn="l"/>
              </a:tabLst>
            </a:pPr>
            <a:r>
              <a:rPr spc="-5" dirty="0">
                <a:latin typeface="Meiryo UI"/>
                <a:cs typeface="Meiryo UI"/>
              </a:rPr>
              <a:t>廃炉決定済の</a:t>
            </a:r>
            <a:r>
              <a:rPr spc="-10" dirty="0">
                <a:latin typeface="Meiryo UI"/>
                <a:cs typeface="Meiryo UI"/>
              </a:rPr>
              <a:t>18基のうち、周辺設備を解体する</a:t>
            </a:r>
            <a:r>
              <a:rPr b="1" u="heavy" spc="-10" dirty="0">
                <a:uFill>
                  <a:solidFill>
                    <a:srgbClr val="000000"/>
                  </a:solidFill>
                </a:uFill>
                <a:latin typeface="Meiryo UI"/>
                <a:cs typeface="Meiryo UI"/>
              </a:rPr>
              <a:t>第２段階にあるのは６基</a:t>
            </a:r>
            <a:r>
              <a:rPr spc="-50" dirty="0">
                <a:latin typeface="Meiryo UI"/>
                <a:cs typeface="Meiryo UI"/>
              </a:rPr>
              <a:t>。</a:t>
            </a:r>
            <a:endParaRPr>
              <a:latin typeface="Meiryo UI"/>
              <a:cs typeface="Meiryo UI"/>
            </a:endParaRPr>
          </a:p>
          <a:p>
            <a:pPr marL="299085" indent="-287020">
              <a:spcBef>
                <a:spcPts val="1200"/>
              </a:spcBef>
              <a:buFont typeface="Wingdings"/>
              <a:buChar char=""/>
              <a:tabLst>
                <a:tab pos="299720" algn="l"/>
              </a:tabLst>
            </a:pPr>
            <a:r>
              <a:rPr spc="-5" dirty="0">
                <a:latin typeface="Meiryo UI"/>
                <a:cs typeface="Meiryo UI"/>
              </a:rPr>
              <a:t>原子炉等を解体する</a:t>
            </a:r>
            <a:r>
              <a:rPr b="1" u="heavy" dirty="0">
                <a:uFill>
                  <a:solidFill>
                    <a:srgbClr val="000000"/>
                  </a:solidFill>
                </a:uFill>
                <a:latin typeface="Meiryo UI"/>
                <a:cs typeface="Meiryo UI"/>
              </a:rPr>
              <a:t>第３段階は、2020</a:t>
            </a:r>
            <a:r>
              <a:rPr b="1" u="heavy" spc="-5" dirty="0">
                <a:uFill>
                  <a:solidFill>
                    <a:srgbClr val="000000"/>
                  </a:solidFill>
                </a:uFill>
                <a:latin typeface="Meiryo UI"/>
                <a:cs typeface="Meiryo UI"/>
              </a:rPr>
              <a:t>年代半ば以降に本格化</a:t>
            </a:r>
            <a:r>
              <a:rPr spc="-10" dirty="0">
                <a:latin typeface="Meiryo UI"/>
                <a:cs typeface="Meiryo UI"/>
              </a:rPr>
              <a:t>する見通し。</a:t>
            </a:r>
            <a:endParaRPr>
              <a:latin typeface="Meiryo UI"/>
              <a:cs typeface="Meiryo UI"/>
            </a:endParaRPr>
          </a:p>
        </p:txBody>
      </p:sp>
      <p:grpSp>
        <p:nvGrpSpPr>
          <p:cNvPr id="4" name="object 4"/>
          <p:cNvGrpSpPr/>
          <p:nvPr/>
        </p:nvGrpSpPr>
        <p:grpSpPr>
          <a:xfrm>
            <a:off x="1260158" y="1615249"/>
            <a:ext cx="9515475" cy="5013960"/>
            <a:chOff x="117157" y="1615249"/>
            <a:chExt cx="9515475" cy="5013960"/>
          </a:xfrm>
        </p:grpSpPr>
        <p:sp>
          <p:nvSpPr>
            <p:cNvPr id="5" name="object 5"/>
            <p:cNvSpPr/>
            <p:nvPr/>
          </p:nvSpPr>
          <p:spPr>
            <a:xfrm>
              <a:off x="121920" y="1938527"/>
              <a:ext cx="9505950" cy="0"/>
            </a:xfrm>
            <a:custGeom>
              <a:avLst/>
              <a:gdLst/>
              <a:ahLst/>
              <a:cxnLst/>
              <a:rect l="l" t="t" r="r" b="b"/>
              <a:pathLst>
                <a:path w="9505950">
                  <a:moveTo>
                    <a:pt x="0" y="0"/>
                  </a:moveTo>
                  <a:lnTo>
                    <a:pt x="9505950" y="0"/>
                  </a:lnTo>
                </a:path>
              </a:pathLst>
            </a:custGeom>
            <a:ln w="9525">
              <a:solidFill>
                <a:srgbClr val="000000"/>
              </a:solidFill>
            </a:ln>
          </p:spPr>
          <p:txBody>
            <a:bodyPr wrap="square" lIns="0" tIns="0" rIns="0" bIns="0" rtlCol="0"/>
            <a:lstStyle/>
            <a:p>
              <a:endParaRPr/>
            </a:p>
          </p:txBody>
        </p:sp>
        <p:sp>
          <p:nvSpPr>
            <p:cNvPr id="6" name="object 6"/>
            <p:cNvSpPr/>
            <p:nvPr/>
          </p:nvSpPr>
          <p:spPr>
            <a:xfrm>
              <a:off x="1706880" y="1620011"/>
              <a:ext cx="6337300" cy="5004435"/>
            </a:xfrm>
            <a:custGeom>
              <a:avLst/>
              <a:gdLst/>
              <a:ahLst/>
              <a:cxnLst/>
              <a:rect l="l" t="t" r="r" b="b"/>
              <a:pathLst>
                <a:path w="6337300" h="5004434">
                  <a:moveTo>
                    <a:pt x="0" y="103632"/>
                  </a:moveTo>
                  <a:lnTo>
                    <a:pt x="0" y="3128010"/>
                  </a:lnTo>
                </a:path>
                <a:path w="6337300" h="5004434">
                  <a:moveTo>
                    <a:pt x="1584959" y="0"/>
                  </a:moveTo>
                  <a:lnTo>
                    <a:pt x="1584959" y="5004003"/>
                  </a:lnTo>
                </a:path>
                <a:path w="6337300" h="5004434">
                  <a:moveTo>
                    <a:pt x="3168396" y="0"/>
                  </a:moveTo>
                  <a:lnTo>
                    <a:pt x="3168396" y="5004003"/>
                  </a:lnTo>
                </a:path>
                <a:path w="6337300" h="5004434">
                  <a:moveTo>
                    <a:pt x="4753356" y="0"/>
                  </a:moveTo>
                  <a:lnTo>
                    <a:pt x="4753356" y="5004003"/>
                  </a:lnTo>
                </a:path>
                <a:path w="6337300" h="5004434">
                  <a:moveTo>
                    <a:pt x="6336792" y="0"/>
                  </a:moveTo>
                  <a:lnTo>
                    <a:pt x="6336792" y="5004003"/>
                  </a:lnTo>
                </a:path>
              </a:pathLst>
            </a:custGeom>
            <a:ln w="9525">
              <a:solidFill>
                <a:srgbClr val="000000"/>
              </a:solidFill>
              <a:prstDash val="sysDash"/>
            </a:ln>
          </p:spPr>
          <p:txBody>
            <a:bodyPr wrap="square" lIns="0" tIns="0" rIns="0" bIns="0" rtlCol="0"/>
            <a:lstStyle/>
            <a:p>
              <a:endParaRPr/>
            </a:p>
          </p:txBody>
        </p:sp>
      </p:grpSp>
      <p:sp>
        <p:nvSpPr>
          <p:cNvPr id="7" name="object 7"/>
          <p:cNvSpPr txBox="1"/>
          <p:nvPr/>
        </p:nvSpPr>
        <p:spPr>
          <a:xfrm>
            <a:off x="1202842" y="1735327"/>
            <a:ext cx="373380" cy="182742"/>
          </a:xfrm>
          <a:prstGeom prst="rect">
            <a:avLst/>
          </a:prstGeom>
        </p:spPr>
        <p:txBody>
          <a:bodyPr vert="horz" wrap="square" lIns="0" tIns="13335" rIns="0" bIns="0" rtlCol="0">
            <a:spAutoFit/>
          </a:bodyPr>
          <a:lstStyle/>
          <a:p>
            <a:pPr marL="12700">
              <a:spcBef>
                <a:spcPts val="105"/>
              </a:spcBef>
            </a:pPr>
            <a:r>
              <a:rPr sz="1100" spc="-20" dirty="0">
                <a:latin typeface="メイリオ"/>
                <a:cs typeface="メイリオ"/>
              </a:rPr>
              <a:t>2001</a:t>
            </a:r>
            <a:endParaRPr sz="1100">
              <a:latin typeface="メイリオ"/>
              <a:cs typeface="メイリオ"/>
            </a:endParaRPr>
          </a:p>
        </p:txBody>
      </p:sp>
      <p:sp>
        <p:nvSpPr>
          <p:cNvPr id="8" name="object 8"/>
          <p:cNvSpPr txBox="1"/>
          <p:nvPr/>
        </p:nvSpPr>
        <p:spPr>
          <a:xfrm>
            <a:off x="2678430" y="1735327"/>
            <a:ext cx="373380" cy="182742"/>
          </a:xfrm>
          <a:prstGeom prst="rect">
            <a:avLst/>
          </a:prstGeom>
        </p:spPr>
        <p:txBody>
          <a:bodyPr vert="horz" wrap="square" lIns="0" tIns="13335" rIns="0" bIns="0" rtlCol="0">
            <a:spAutoFit/>
          </a:bodyPr>
          <a:lstStyle/>
          <a:p>
            <a:pPr marL="12700">
              <a:spcBef>
                <a:spcPts val="105"/>
              </a:spcBef>
            </a:pPr>
            <a:r>
              <a:rPr sz="1100" spc="-20" dirty="0">
                <a:latin typeface="メイリオ"/>
                <a:cs typeface="メイリオ"/>
              </a:rPr>
              <a:t>2011</a:t>
            </a:r>
            <a:endParaRPr sz="1100">
              <a:latin typeface="メイリオ"/>
              <a:cs typeface="メイリオ"/>
            </a:endParaRPr>
          </a:p>
        </p:txBody>
      </p:sp>
      <p:sp>
        <p:nvSpPr>
          <p:cNvPr id="9" name="object 9"/>
          <p:cNvSpPr txBox="1"/>
          <p:nvPr/>
        </p:nvSpPr>
        <p:spPr>
          <a:xfrm>
            <a:off x="4231004" y="1735327"/>
            <a:ext cx="373380" cy="182742"/>
          </a:xfrm>
          <a:prstGeom prst="rect">
            <a:avLst/>
          </a:prstGeom>
        </p:spPr>
        <p:txBody>
          <a:bodyPr vert="horz" wrap="square" lIns="0" tIns="13335" rIns="0" bIns="0" rtlCol="0">
            <a:spAutoFit/>
          </a:bodyPr>
          <a:lstStyle/>
          <a:p>
            <a:pPr marL="12700">
              <a:spcBef>
                <a:spcPts val="105"/>
              </a:spcBef>
            </a:pPr>
            <a:r>
              <a:rPr sz="1100" spc="-20" dirty="0">
                <a:latin typeface="メイリオ"/>
                <a:cs typeface="メイリオ"/>
              </a:rPr>
              <a:t>202</a:t>
            </a:r>
            <a:r>
              <a:rPr lang="en-US" altLang="ja-JP" sz="1100" spc="-20" dirty="0">
                <a:latin typeface="メイリオ"/>
                <a:cs typeface="メイリオ"/>
              </a:rPr>
              <a:t>2</a:t>
            </a:r>
            <a:endParaRPr sz="1100" dirty="0">
              <a:latin typeface="メイリオ"/>
              <a:cs typeface="メイリオ"/>
            </a:endParaRPr>
          </a:p>
        </p:txBody>
      </p:sp>
      <p:sp>
        <p:nvSpPr>
          <p:cNvPr id="10" name="object 10"/>
          <p:cNvSpPr txBox="1"/>
          <p:nvPr/>
        </p:nvSpPr>
        <p:spPr>
          <a:xfrm>
            <a:off x="5850382" y="1735327"/>
            <a:ext cx="373380" cy="182742"/>
          </a:xfrm>
          <a:prstGeom prst="rect">
            <a:avLst/>
          </a:prstGeom>
        </p:spPr>
        <p:txBody>
          <a:bodyPr vert="horz" wrap="square" lIns="0" tIns="13335" rIns="0" bIns="0" rtlCol="0">
            <a:spAutoFit/>
          </a:bodyPr>
          <a:lstStyle/>
          <a:p>
            <a:pPr marL="12700">
              <a:spcBef>
                <a:spcPts val="105"/>
              </a:spcBef>
            </a:pPr>
            <a:r>
              <a:rPr sz="1100" spc="-20" dirty="0">
                <a:latin typeface="メイリオ"/>
                <a:cs typeface="メイリオ"/>
              </a:rPr>
              <a:t>2031</a:t>
            </a:r>
            <a:endParaRPr sz="1100">
              <a:latin typeface="メイリオ"/>
              <a:cs typeface="メイリオ"/>
            </a:endParaRPr>
          </a:p>
        </p:txBody>
      </p:sp>
      <p:sp>
        <p:nvSpPr>
          <p:cNvPr id="11" name="object 11"/>
          <p:cNvSpPr txBox="1"/>
          <p:nvPr/>
        </p:nvSpPr>
        <p:spPr>
          <a:xfrm>
            <a:off x="7445755" y="1735327"/>
            <a:ext cx="373380" cy="182742"/>
          </a:xfrm>
          <a:prstGeom prst="rect">
            <a:avLst/>
          </a:prstGeom>
        </p:spPr>
        <p:txBody>
          <a:bodyPr vert="horz" wrap="square" lIns="0" tIns="13335" rIns="0" bIns="0" rtlCol="0">
            <a:spAutoFit/>
          </a:bodyPr>
          <a:lstStyle/>
          <a:p>
            <a:pPr marL="12700">
              <a:spcBef>
                <a:spcPts val="105"/>
              </a:spcBef>
            </a:pPr>
            <a:r>
              <a:rPr sz="1100" spc="-20" dirty="0">
                <a:latin typeface="メイリオ"/>
                <a:cs typeface="メイリオ"/>
              </a:rPr>
              <a:t>2041</a:t>
            </a:r>
            <a:endParaRPr sz="1100">
              <a:latin typeface="メイリオ"/>
              <a:cs typeface="メイリオ"/>
            </a:endParaRPr>
          </a:p>
        </p:txBody>
      </p:sp>
      <p:sp>
        <p:nvSpPr>
          <p:cNvPr id="12" name="object 12"/>
          <p:cNvSpPr txBox="1"/>
          <p:nvPr/>
        </p:nvSpPr>
        <p:spPr>
          <a:xfrm>
            <a:off x="9010268" y="1735327"/>
            <a:ext cx="373380" cy="182742"/>
          </a:xfrm>
          <a:prstGeom prst="rect">
            <a:avLst/>
          </a:prstGeom>
        </p:spPr>
        <p:txBody>
          <a:bodyPr vert="horz" wrap="square" lIns="0" tIns="13335" rIns="0" bIns="0" rtlCol="0">
            <a:spAutoFit/>
          </a:bodyPr>
          <a:lstStyle/>
          <a:p>
            <a:pPr marL="12700">
              <a:spcBef>
                <a:spcPts val="105"/>
              </a:spcBef>
            </a:pPr>
            <a:r>
              <a:rPr sz="1100" spc="-20" dirty="0">
                <a:latin typeface="メイリオ"/>
                <a:cs typeface="メイリオ"/>
              </a:rPr>
              <a:t>2051</a:t>
            </a:r>
            <a:endParaRPr sz="1100">
              <a:latin typeface="メイリオ"/>
              <a:cs typeface="メイリオ"/>
            </a:endParaRPr>
          </a:p>
        </p:txBody>
      </p:sp>
      <p:sp>
        <p:nvSpPr>
          <p:cNvPr id="13" name="object 13"/>
          <p:cNvSpPr txBox="1"/>
          <p:nvPr/>
        </p:nvSpPr>
        <p:spPr>
          <a:xfrm>
            <a:off x="10274934" y="1524355"/>
            <a:ext cx="586740" cy="405130"/>
          </a:xfrm>
          <a:prstGeom prst="rect">
            <a:avLst/>
          </a:prstGeom>
        </p:spPr>
        <p:txBody>
          <a:bodyPr vert="horz" wrap="square" lIns="0" tIns="34290" rIns="0" bIns="0" rtlCol="0">
            <a:spAutoFit/>
          </a:bodyPr>
          <a:lstStyle/>
          <a:p>
            <a:pPr algn="ctr">
              <a:spcBef>
                <a:spcPts val="270"/>
              </a:spcBef>
            </a:pPr>
            <a:r>
              <a:rPr sz="1100" dirty="0">
                <a:latin typeface="メイリオ"/>
                <a:cs typeface="メイリオ"/>
              </a:rPr>
              <a:t>（年度</a:t>
            </a:r>
            <a:r>
              <a:rPr sz="1100" spc="-50" dirty="0">
                <a:latin typeface="メイリオ"/>
                <a:cs typeface="メイリオ"/>
              </a:rPr>
              <a:t>）</a:t>
            </a:r>
            <a:endParaRPr sz="1100">
              <a:latin typeface="メイリオ"/>
              <a:cs typeface="メイリオ"/>
            </a:endParaRPr>
          </a:p>
          <a:p>
            <a:pPr marL="29845" algn="ctr">
              <a:spcBef>
                <a:spcPts val="175"/>
              </a:spcBef>
            </a:pPr>
            <a:r>
              <a:rPr sz="1100" spc="-20" dirty="0">
                <a:latin typeface="メイリオ"/>
                <a:cs typeface="メイリオ"/>
              </a:rPr>
              <a:t>2060</a:t>
            </a:r>
            <a:endParaRPr sz="1100">
              <a:latin typeface="メイリオ"/>
              <a:cs typeface="メイリオ"/>
            </a:endParaRPr>
          </a:p>
        </p:txBody>
      </p:sp>
      <p:grpSp>
        <p:nvGrpSpPr>
          <p:cNvPr id="14" name="object 14"/>
          <p:cNvGrpSpPr/>
          <p:nvPr/>
        </p:nvGrpSpPr>
        <p:grpSpPr>
          <a:xfrm>
            <a:off x="1261872" y="2150364"/>
            <a:ext cx="7103745" cy="1706880"/>
            <a:chOff x="118871" y="2150364"/>
            <a:chExt cx="7103745" cy="1706880"/>
          </a:xfrm>
        </p:grpSpPr>
        <p:sp>
          <p:nvSpPr>
            <p:cNvPr id="15" name="object 15"/>
            <p:cNvSpPr/>
            <p:nvPr/>
          </p:nvSpPr>
          <p:spPr>
            <a:xfrm>
              <a:off x="118872" y="2150363"/>
              <a:ext cx="4800600" cy="152400"/>
            </a:xfrm>
            <a:custGeom>
              <a:avLst/>
              <a:gdLst/>
              <a:ahLst/>
              <a:cxnLst/>
              <a:rect l="l" t="t" r="r" b="b"/>
              <a:pathLst>
                <a:path w="4800600" h="152400">
                  <a:moveTo>
                    <a:pt x="3820668" y="38100"/>
                  </a:moveTo>
                  <a:lnTo>
                    <a:pt x="114300" y="38100"/>
                  </a:lnTo>
                  <a:lnTo>
                    <a:pt x="76200" y="0"/>
                  </a:lnTo>
                  <a:lnTo>
                    <a:pt x="0" y="76200"/>
                  </a:lnTo>
                  <a:lnTo>
                    <a:pt x="76200" y="152400"/>
                  </a:lnTo>
                  <a:lnTo>
                    <a:pt x="114300" y="114300"/>
                  </a:lnTo>
                  <a:lnTo>
                    <a:pt x="3820668" y="114300"/>
                  </a:lnTo>
                  <a:lnTo>
                    <a:pt x="3820668" y="88900"/>
                  </a:lnTo>
                  <a:lnTo>
                    <a:pt x="139700" y="88900"/>
                  </a:lnTo>
                  <a:lnTo>
                    <a:pt x="152400" y="76200"/>
                  </a:lnTo>
                  <a:lnTo>
                    <a:pt x="139700" y="63500"/>
                  </a:lnTo>
                  <a:lnTo>
                    <a:pt x="3820668" y="63500"/>
                  </a:lnTo>
                  <a:lnTo>
                    <a:pt x="3820668" y="38100"/>
                  </a:lnTo>
                  <a:close/>
                </a:path>
                <a:path w="4800600" h="152400">
                  <a:moveTo>
                    <a:pt x="4800346" y="76962"/>
                  </a:moveTo>
                  <a:lnTo>
                    <a:pt x="4786033" y="62611"/>
                  </a:lnTo>
                  <a:lnTo>
                    <a:pt x="4757547" y="34036"/>
                  </a:lnTo>
                  <a:lnTo>
                    <a:pt x="4714621" y="76962"/>
                  </a:lnTo>
                  <a:lnTo>
                    <a:pt x="4728959" y="62611"/>
                  </a:lnTo>
                  <a:lnTo>
                    <a:pt x="4397502" y="62611"/>
                  </a:lnTo>
                  <a:lnTo>
                    <a:pt x="4397502" y="91186"/>
                  </a:lnTo>
                  <a:lnTo>
                    <a:pt x="4728883" y="91186"/>
                  </a:lnTo>
                  <a:lnTo>
                    <a:pt x="4757547" y="119761"/>
                  </a:lnTo>
                  <a:lnTo>
                    <a:pt x="4786109" y="91186"/>
                  </a:lnTo>
                  <a:lnTo>
                    <a:pt x="4800346" y="76962"/>
                  </a:lnTo>
                  <a:close/>
                </a:path>
              </a:pathLst>
            </a:custGeom>
            <a:solidFill>
              <a:srgbClr val="497DBA"/>
            </a:solidFill>
          </p:spPr>
          <p:txBody>
            <a:bodyPr wrap="square" lIns="0" tIns="0" rIns="0" bIns="0" rtlCol="0"/>
            <a:lstStyle/>
            <a:p>
              <a:endParaRPr/>
            </a:p>
          </p:txBody>
        </p:sp>
        <p:sp>
          <p:nvSpPr>
            <p:cNvPr id="16" name="object 16"/>
            <p:cNvSpPr/>
            <p:nvPr/>
          </p:nvSpPr>
          <p:spPr>
            <a:xfrm>
              <a:off x="3863339" y="2150364"/>
              <a:ext cx="728980" cy="152400"/>
            </a:xfrm>
            <a:custGeom>
              <a:avLst/>
              <a:gdLst/>
              <a:ahLst/>
              <a:cxnLst/>
              <a:rect l="l" t="t" r="r" b="b"/>
              <a:pathLst>
                <a:path w="728979" h="152400">
                  <a:moveTo>
                    <a:pt x="76200" y="0"/>
                  </a:moveTo>
                  <a:lnTo>
                    <a:pt x="0" y="76200"/>
                  </a:lnTo>
                  <a:lnTo>
                    <a:pt x="76200" y="152400"/>
                  </a:lnTo>
                  <a:lnTo>
                    <a:pt x="114300" y="114300"/>
                  </a:lnTo>
                  <a:lnTo>
                    <a:pt x="76200" y="114300"/>
                  </a:lnTo>
                  <a:lnTo>
                    <a:pt x="76200" y="38100"/>
                  </a:lnTo>
                  <a:lnTo>
                    <a:pt x="114300" y="38100"/>
                  </a:lnTo>
                  <a:lnTo>
                    <a:pt x="76200" y="0"/>
                  </a:lnTo>
                  <a:close/>
                </a:path>
                <a:path w="728979" h="152400">
                  <a:moveTo>
                    <a:pt x="652272" y="0"/>
                  </a:moveTo>
                  <a:lnTo>
                    <a:pt x="576072" y="76200"/>
                  </a:lnTo>
                  <a:lnTo>
                    <a:pt x="652272" y="152400"/>
                  </a:lnTo>
                  <a:lnTo>
                    <a:pt x="690372" y="114300"/>
                  </a:lnTo>
                  <a:lnTo>
                    <a:pt x="652272" y="114300"/>
                  </a:lnTo>
                  <a:lnTo>
                    <a:pt x="652272" y="38100"/>
                  </a:lnTo>
                  <a:lnTo>
                    <a:pt x="690372" y="38100"/>
                  </a:lnTo>
                  <a:lnTo>
                    <a:pt x="652272" y="0"/>
                  </a:lnTo>
                  <a:close/>
                </a:path>
                <a:path w="728979" h="152400">
                  <a:moveTo>
                    <a:pt x="114300" y="38100"/>
                  </a:moveTo>
                  <a:lnTo>
                    <a:pt x="76200" y="38100"/>
                  </a:lnTo>
                  <a:lnTo>
                    <a:pt x="76200" y="114300"/>
                  </a:lnTo>
                  <a:lnTo>
                    <a:pt x="114300" y="114300"/>
                  </a:lnTo>
                  <a:lnTo>
                    <a:pt x="152400" y="76200"/>
                  </a:lnTo>
                  <a:lnTo>
                    <a:pt x="114300" y="38100"/>
                  </a:lnTo>
                  <a:close/>
                </a:path>
                <a:path w="728979" h="152400">
                  <a:moveTo>
                    <a:pt x="614172" y="38100"/>
                  </a:moveTo>
                  <a:lnTo>
                    <a:pt x="114300" y="38100"/>
                  </a:lnTo>
                  <a:lnTo>
                    <a:pt x="152400" y="76200"/>
                  </a:lnTo>
                  <a:lnTo>
                    <a:pt x="114300" y="114300"/>
                  </a:lnTo>
                  <a:lnTo>
                    <a:pt x="614172" y="114300"/>
                  </a:lnTo>
                  <a:lnTo>
                    <a:pt x="576072" y="76200"/>
                  </a:lnTo>
                  <a:lnTo>
                    <a:pt x="614172" y="38100"/>
                  </a:lnTo>
                  <a:close/>
                </a:path>
                <a:path w="728979" h="152400">
                  <a:moveTo>
                    <a:pt x="690372" y="38100"/>
                  </a:moveTo>
                  <a:lnTo>
                    <a:pt x="652272" y="38100"/>
                  </a:lnTo>
                  <a:lnTo>
                    <a:pt x="652272" y="114300"/>
                  </a:lnTo>
                  <a:lnTo>
                    <a:pt x="690372" y="114300"/>
                  </a:lnTo>
                  <a:lnTo>
                    <a:pt x="728472" y="76200"/>
                  </a:lnTo>
                  <a:lnTo>
                    <a:pt x="690372" y="38100"/>
                  </a:lnTo>
                  <a:close/>
                </a:path>
              </a:pathLst>
            </a:custGeom>
            <a:solidFill>
              <a:srgbClr val="FF0000"/>
            </a:solidFill>
          </p:spPr>
          <p:txBody>
            <a:bodyPr wrap="square" lIns="0" tIns="0" rIns="0" bIns="0" rtlCol="0"/>
            <a:lstStyle/>
            <a:p>
              <a:endParaRPr/>
            </a:p>
          </p:txBody>
        </p:sp>
        <p:sp>
          <p:nvSpPr>
            <p:cNvPr id="17" name="object 17"/>
            <p:cNvSpPr/>
            <p:nvPr/>
          </p:nvSpPr>
          <p:spPr>
            <a:xfrm>
              <a:off x="1448308" y="2407919"/>
              <a:ext cx="4335145" cy="152400"/>
            </a:xfrm>
            <a:custGeom>
              <a:avLst/>
              <a:gdLst/>
              <a:ahLst/>
              <a:cxnLst/>
              <a:rect l="l" t="t" r="r" b="b"/>
              <a:pathLst>
                <a:path w="4335145" h="152400">
                  <a:moveTo>
                    <a:pt x="2347214" y="38100"/>
                  </a:moveTo>
                  <a:lnTo>
                    <a:pt x="1089152" y="38100"/>
                  </a:lnTo>
                  <a:lnTo>
                    <a:pt x="1051052" y="0"/>
                  </a:lnTo>
                  <a:lnTo>
                    <a:pt x="988314" y="62738"/>
                  </a:lnTo>
                  <a:lnTo>
                    <a:pt x="71412" y="62623"/>
                  </a:lnTo>
                  <a:lnTo>
                    <a:pt x="42926" y="34036"/>
                  </a:lnTo>
                  <a:lnTo>
                    <a:pt x="0" y="76962"/>
                  </a:lnTo>
                  <a:lnTo>
                    <a:pt x="42926" y="119761"/>
                  </a:lnTo>
                  <a:lnTo>
                    <a:pt x="71488" y="91198"/>
                  </a:lnTo>
                  <a:lnTo>
                    <a:pt x="42926" y="91186"/>
                  </a:lnTo>
                  <a:lnTo>
                    <a:pt x="71501" y="91186"/>
                  </a:lnTo>
                  <a:lnTo>
                    <a:pt x="989952" y="91313"/>
                  </a:lnTo>
                  <a:lnTo>
                    <a:pt x="1051052" y="152400"/>
                  </a:lnTo>
                  <a:lnTo>
                    <a:pt x="1089152" y="114300"/>
                  </a:lnTo>
                  <a:lnTo>
                    <a:pt x="2347214" y="114300"/>
                  </a:lnTo>
                  <a:lnTo>
                    <a:pt x="2347214" y="88900"/>
                  </a:lnTo>
                  <a:lnTo>
                    <a:pt x="1114552" y="88900"/>
                  </a:lnTo>
                  <a:lnTo>
                    <a:pt x="1127252" y="76200"/>
                  </a:lnTo>
                  <a:lnTo>
                    <a:pt x="1114552" y="63500"/>
                  </a:lnTo>
                  <a:lnTo>
                    <a:pt x="2347214" y="63500"/>
                  </a:lnTo>
                  <a:lnTo>
                    <a:pt x="2347214" y="38100"/>
                  </a:lnTo>
                  <a:close/>
                </a:path>
                <a:path w="4335145" h="152400">
                  <a:moveTo>
                    <a:pt x="4334891" y="76962"/>
                  </a:moveTo>
                  <a:lnTo>
                    <a:pt x="4291965" y="34163"/>
                  </a:lnTo>
                  <a:lnTo>
                    <a:pt x="4263390" y="62738"/>
                  </a:lnTo>
                  <a:lnTo>
                    <a:pt x="3247898" y="62611"/>
                  </a:lnTo>
                  <a:lnTo>
                    <a:pt x="3247898" y="91186"/>
                  </a:lnTo>
                  <a:lnTo>
                    <a:pt x="4263466" y="91313"/>
                  </a:lnTo>
                  <a:lnTo>
                    <a:pt x="4291965" y="119888"/>
                  </a:lnTo>
                  <a:lnTo>
                    <a:pt x="4320540" y="91313"/>
                  </a:lnTo>
                  <a:lnTo>
                    <a:pt x="4334891" y="76962"/>
                  </a:lnTo>
                  <a:close/>
                </a:path>
              </a:pathLst>
            </a:custGeom>
            <a:solidFill>
              <a:srgbClr val="497DBA"/>
            </a:solidFill>
          </p:spPr>
          <p:txBody>
            <a:bodyPr wrap="square" lIns="0" tIns="0" rIns="0" bIns="0" rtlCol="0"/>
            <a:lstStyle/>
            <a:p>
              <a:endParaRPr/>
            </a:p>
          </p:txBody>
        </p:sp>
        <p:sp>
          <p:nvSpPr>
            <p:cNvPr id="18" name="object 18"/>
            <p:cNvSpPr/>
            <p:nvPr/>
          </p:nvSpPr>
          <p:spPr>
            <a:xfrm>
              <a:off x="3718560" y="2407920"/>
              <a:ext cx="1052830" cy="152400"/>
            </a:xfrm>
            <a:custGeom>
              <a:avLst/>
              <a:gdLst/>
              <a:ahLst/>
              <a:cxnLst/>
              <a:rect l="l" t="t" r="r" b="b"/>
              <a:pathLst>
                <a:path w="1052829" h="152400">
                  <a:moveTo>
                    <a:pt x="76200" y="0"/>
                  </a:moveTo>
                  <a:lnTo>
                    <a:pt x="0" y="76200"/>
                  </a:lnTo>
                  <a:lnTo>
                    <a:pt x="76200" y="152400"/>
                  </a:lnTo>
                  <a:lnTo>
                    <a:pt x="114300" y="114300"/>
                  </a:lnTo>
                  <a:lnTo>
                    <a:pt x="76200" y="114300"/>
                  </a:lnTo>
                  <a:lnTo>
                    <a:pt x="76200" y="38100"/>
                  </a:lnTo>
                  <a:lnTo>
                    <a:pt x="114300" y="38100"/>
                  </a:lnTo>
                  <a:lnTo>
                    <a:pt x="76200" y="0"/>
                  </a:lnTo>
                  <a:close/>
                </a:path>
                <a:path w="1052829" h="152400">
                  <a:moveTo>
                    <a:pt x="976249" y="0"/>
                  </a:moveTo>
                  <a:lnTo>
                    <a:pt x="900049" y="76200"/>
                  </a:lnTo>
                  <a:lnTo>
                    <a:pt x="976249" y="152400"/>
                  </a:lnTo>
                  <a:lnTo>
                    <a:pt x="1014349" y="114300"/>
                  </a:lnTo>
                  <a:lnTo>
                    <a:pt x="976249" y="114300"/>
                  </a:lnTo>
                  <a:lnTo>
                    <a:pt x="976249" y="38100"/>
                  </a:lnTo>
                  <a:lnTo>
                    <a:pt x="1014349" y="38100"/>
                  </a:lnTo>
                  <a:lnTo>
                    <a:pt x="976249" y="0"/>
                  </a:lnTo>
                  <a:close/>
                </a:path>
                <a:path w="1052829" h="152400">
                  <a:moveTo>
                    <a:pt x="114300" y="38100"/>
                  </a:moveTo>
                  <a:lnTo>
                    <a:pt x="76200" y="38100"/>
                  </a:lnTo>
                  <a:lnTo>
                    <a:pt x="76200" y="114300"/>
                  </a:lnTo>
                  <a:lnTo>
                    <a:pt x="114300" y="114300"/>
                  </a:lnTo>
                  <a:lnTo>
                    <a:pt x="152400" y="76200"/>
                  </a:lnTo>
                  <a:lnTo>
                    <a:pt x="114300" y="38100"/>
                  </a:lnTo>
                  <a:close/>
                </a:path>
                <a:path w="1052829" h="152400">
                  <a:moveTo>
                    <a:pt x="938149" y="38100"/>
                  </a:moveTo>
                  <a:lnTo>
                    <a:pt x="114300" y="38100"/>
                  </a:lnTo>
                  <a:lnTo>
                    <a:pt x="152400" y="76200"/>
                  </a:lnTo>
                  <a:lnTo>
                    <a:pt x="114300" y="114300"/>
                  </a:lnTo>
                  <a:lnTo>
                    <a:pt x="938149" y="114300"/>
                  </a:lnTo>
                  <a:lnTo>
                    <a:pt x="900049" y="76200"/>
                  </a:lnTo>
                  <a:lnTo>
                    <a:pt x="938149" y="38100"/>
                  </a:lnTo>
                  <a:close/>
                </a:path>
                <a:path w="1052829" h="152400">
                  <a:moveTo>
                    <a:pt x="1014349" y="38100"/>
                  </a:moveTo>
                  <a:lnTo>
                    <a:pt x="976249" y="38100"/>
                  </a:lnTo>
                  <a:lnTo>
                    <a:pt x="976249" y="114300"/>
                  </a:lnTo>
                  <a:lnTo>
                    <a:pt x="1014349" y="114300"/>
                  </a:lnTo>
                  <a:lnTo>
                    <a:pt x="1052449" y="76200"/>
                  </a:lnTo>
                  <a:lnTo>
                    <a:pt x="1014349" y="38100"/>
                  </a:lnTo>
                  <a:close/>
                </a:path>
              </a:pathLst>
            </a:custGeom>
            <a:solidFill>
              <a:srgbClr val="FF0000"/>
            </a:solidFill>
          </p:spPr>
          <p:txBody>
            <a:bodyPr wrap="square" lIns="0" tIns="0" rIns="0" bIns="0" rtlCol="0"/>
            <a:lstStyle/>
            <a:p>
              <a:endParaRPr/>
            </a:p>
          </p:txBody>
        </p:sp>
        <p:sp>
          <p:nvSpPr>
            <p:cNvPr id="19" name="object 19"/>
            <p:cNvSpPr/>
            <p:nvPr/>
          </p:nvSpPr>
          <p:spPr>
            <a:xfrm>
              <a:off x="2711196" y="2919983"/>
              <a:ext cx="3792854" cy="152400"/>
            </a:xfrm>
            <a:custGeom>
              <a:avLst/>
              <a:gdLst/>
              <a:ahLst/>
              <a:cxnLst/>
              <a:rect l="l" t="t" r="r" b="b"/>
              <a:pathLst>
                <a:path w="3792854" h="152400">
                  <a:moveTo>
                    <a:pt x="1443736" y="38100"/>
                  </a:moveTo>
                  <a:lnTo>
                    <a:pt x="114300" y="38100"/>
                  </a:lnTo>
                  <a:lnTo>
                    <a:pt x="76200" y="0"/>
                  </a:lnTo>
                  <a:lnTo>
                    <a:pt x="0" y="76200"/>
                  </a:lnTo>
                  <a:lnTo>
                    <a:pt x="76200" y="152400"/>
                  </a:lnTo>
                  <a:lnTo>
                    <a:pt x="114300" y="114300"/>
                  </a:lnTo>
                  <a:lnTo>
                    <a:pt x="1443736" y="114300"/>
                  </a:lnTo>
                  <a:lnTo>
                    <a:pt x="1443736" y="88900"/>
                  </a:lnTo>
                  <a:lnTo>
                    <a:pt x="139700" y="88900"/>
                  </a:lnTo>
                  <a:lnTo>
                    <a:pt x="152400" y="76200"/>
                  </a:lnTo>
                  <a:lnTo>
                    <a:pt x="139700" y="63500"/>
                  </a:lnTo>
                  <a:lnTo>
                    <a:pt x="1443736" y="63500"/>
                  </a:lnTo>
                  <a:lnTo>
                    <a:pt x="1443736" y="38100"/>
                  </a:lnTo>
                  <a:close/>
                </a:path>
                <a:path w="3792854" h="152400">
                  <a:moveTo>
                    <a:pt x="3792601" y="76962"/>
                  </a:moveTo>
                  <a:lnTo>
                    <a:pt x="3749802" y="34163"/>
                  </a:lnTo>
                  <a:lnTo>
                    <a:pt x="3721138" y="62738"/>
                  </a:lnTo>
                  <a:lnTo>
                    <a:pt x="2885694" y="62611"/>
                  </a:lnTo>
                  <a:lnTo>
                    <a:pt x="2885694" y="91186"/>
                  </a:lnTo>
                  <a:lnTo>
                    <a:pt x="3721214" y="91313"/>
                  </a:lnTo>
                  <a:lnTo>
                    <a:pt x="3749802" y="119888"/>
                  </a:lnTo>
                  <a:lnTo>
                    <a:pt x="3778288" y="91313"/>
                  </a:lnTo>
                  <a:lnTo>
                    <a:pt x="3792601" y="76962"/>
                  </a:lnTo>
                  <a:close/>
                </a:path>
              </a:pathLst>
            </a:custGeom>
            <a:solidFill>
              <a:srgbClr val="497DBA"/>
            </a:solidFill>
          </p:spPr>
          <p:txBody>
            <a:bodyPr wrap="square" lIns="0" tIns="0" rIns="0" bIns="0" rtlCol="0"/>
            <a:lstStyle/>
            <a:p>
              <a:endParaRPr/>
            </a:p>
          </p:txBody>
        </p:sp>
        <p:sp>
          <p:nvSpPr>
            <p:cNvPr id="20" name="object 20"/>
            <p:cNvSpPr/>
            <p:nvPr/>
          </p:nvSpPr>
          <p:spPr>
            <a:xfrm>
              <a:off x="4079748" y="2919984"/>
              <a:ext cx="1592580" cy="152400"/>
            </a:xfrm>
            <a:custGeom>
              <a:avLst/>
              <a:gdLst/>
              <a:ahLst/>
              <a:cxnLst/>
              <a:rect l="l" t="t" r="r" b="b"/>
              <a:pathLst>
                <a:path w="1592579" h="152400">
                  <a:moveTo>
                    <a:pt x="76200" y="0"/>
                  </a:moveTo>
                  <a:lnTo>
                    <a:pt x="0" y="76200"/>
                  </a:lnTo>
                  <a:lnTo>
                    <a:pt x="76200" y="152400"/>
                  </a:lnTo>
                  <a:lnTo>
                    <a:pt x="114300" y="114300"/>
                  </a:lnTo>
                  <a:lnTo>
                    <a:pt x="76200" y="114300"/>
                  </a:lnTo>
                  <a:lnTo>
                    <a:pt x="76200" y="38100"/>
                  </a:lnTo>
                  <a:lnTo>
                    <a:pt x="114300" y="38100"/>
                  </a:lnTo>
                  <a:lnTo>
                    <a:pt x="76200" y="0"/>
                  </a:lnTo>
                  <a:close/>
                </a:path>
                <a:path w="1592579" h="152400">
                  <a:moveTo>
                    <a:pt x="1516379" y="0"/>
                  </a:moveTo>
                  <a:lnTo>
                    <a:pt x="1440179" y="76200"/>
                  </a:lnTo>
                  <a:lnTo>
                    <a:pt x="1516379" y="152400"/>
                  </a:lnTo>
                  <a:lnTo>
                    <a:pt x="1554479" y="114300"/>
                  </a:lnTo>
                  <a:lnTo>
                    <a:pt x="1516379" y="114300"/>
                  </a:lnTo>
                  <a:lnTo>
                    <a:pt x="1516379" y="38100"/>
                  </a:lnTo>
                  <a:lnTo>
                    <a:pt x="1554479" y="38100"/>
                  </a:lnTo>
                  <a:lnTo>
                    <a:pt x="1516379" y="0"/>
                  </a:lnTo>
                  <a:close/>
                </a:path>
                <a:path w="1592579" h="152400">
                  <a:moveTo>
                    <a:pt x="114300" y="38100"/>
                  </a:moveTo>
                  <a:lnTo>
                    <a:pt x="76200" y="38100"/>
                  </a:lnTo>
                  <a:lnTo>
                    <a:pt x="76200" y="114300"/>
                  </a:lnTo>
                  <a:lnTo>
                    <a:pt x="114300" y="114300"/>
                  </a:lnTo>
                  <a:lnTo>
                    <a:pt x="152400" y="76200"/>
                  </a:lnTo>
                  <a:lnTo>
                    <a:pt x="114300" y="38100"/>
                  </a:lnTo>
                  <a:close/>
                </a:path>
                <a:path w="1592579" h="152400">
                  <a:moveTo>
                    <a:pt x="1478279" y="38100"/>
                  </a:moveTo>
                  <a:lnTo>
                    <a:pt x="114300" y="38100"/>
                  </a:lnTo>
                  <a:lnTo>
                    <a:pt x="152400" y="76200"/>
                  </a:lnTo>
                  <a:lnTo>
                    <a:pt x="114300" y="114300"/>
                  </a:lnTo>
                  <a:lnTo>
                    <a:pt x="1478279" y="114300"/>
                  </a:lnTo>
                  <a:lnTo>
                    <a:pt x="1440179" y="76200"/>
                  </a:lnTo>
                  <a:lnTo>
                    <a:pt x="1478279" y="38100"/>
                  </a:lnTo>
                  <a:close/>
                </a:path>
                <a:path w="1592579" h="152400">
                  <a:moveTo>
                    <a:pt x="1554479" y="38100"/>
                  </a:moveTo>
                  <a:lnTo>
                    <a:pt x="1516379" y="38100"/>
                  </a:lnTo>
                  <a:lnTo>
                    <a:pt x="1516379" y="114300"/>
                  </a:lnTo>
                  <a:lnTo>
                    <a:pt x="1554479" y="114300"/>
                  </a:lnTo>
                  <a:lnTo>
                    <a:pt x="1592579" y="76200"/>
                  </a:lnTo>
                  <a:lnTo>
                    <a:pt x="1554479" y="38100"/>
                  </a:lnTo>
                  <a:close/>
                </a:path>
              </a:pathLst>
            </a:custGeom>
            <a:solidFill>
              <a:srgbClr val="FF0000"/>
            </a:solidFill>
          </p:spPr>
          <p:txBody>
            <a:bodyPr wrap="square" lIns="0" tIns="0" rIns="0" bIns="0" rtlCol="0"/>
            <a:lstStyle/>
            <a:p>
              <a:endParaRPr/>
            </a:p>
          </p:txBody>
        </p:sp>
        <p:sp>
          <p:nvSpPr>
            <p:cNvPr id="21" name="object 21"/>
            <p:cNvSpPr/>
            <p:nvPr/>
          </p:nvSpPr>
          <p:spPr>
            <a:xfrm>
              <a:off x="2745232" y="3700271"/>
              <a:ext cx="4477385" cy="152400"/>
            </a:xfrm>
            <a:custGeom>
              <a:avLst/>
              <a:gdLst/>
              <a:ahLst/>
              <a:cxnLst/>
              <a:rect l="l" t="t" r="r" b="b"/>
              <a:pathLst>
                <a:path w="4477384" h="152400">
                  <a:moveTo>
                    <a:pt x="1949450" y="46736"/>
                  </a:moveTo>
                  <a:lnTo>
                    <a:pt x="1089507" y="38468"/>
                  </a:lnTo>
                  <a:lnTo>
                    <a:pt x="1089152" y="38100"/>
                  </a:lnTo>
                  <a:lnTo>
                    <a:pt x="1051814" y="0"/>
                  </a:lnTo>
                  <a:lnTo>
                    <a:pt x="983145" y="67310"/>
                  </a:lnTo>
                  <a:lnTo>
                    <a:pt x="71412" y="67195"/>
                  </a:lnTo>
                  <a:lnTo>
                    <a:pt x="42926" y="38608"/>
                  </a:lnTo>
                  <a:lnTo>
                    <a:pt x="0" y="81534"/>
                  </a:lnTo>
                  <a:lnTo>
                    <a:pt x="42926" y="124333"/>
                  </a:lnTo>
                  <a:lnTo>
                    <a:pt x="71488" y="95770"/>
                  </a:lnTo>
                  <a:lnTo>
                    <a:pt x="42926" y="95758"/>
                  </a:lnTo>
                  <a:lnTo>
                    <a:pt x="71501" y="95758"/>
                  </a:lnTo>
                  <a:lnTo>
                    <a:pt x="994879" y="95885"/>
                  </a:lnTo>
                  <a:lnTo>
                    <a:pt x="1050290" y="152400"/>
                  </a:lnTo>
                  <a:lnTo>
                    <a:pt x="1088783" y="114668"/>
                  </a:lnTo>
                  <a:lnTo>
                    <a:pt x="1948688" y="122936"/>
                  </a:lnTo>
                  <a:lnTo>
                    <a:pt x="1948942" y="97536"/>
                  </a:lnTo>
                  <a:lnTo>
                    <a:pt x="1114437" y="89522"/>
                  </a:lnTo>
                  <a:lnTo>
                    <a:pt x="1115072" y="88900"/>
                  </a:lnTo>
                  <a:lnTo>
                    <a:pt x="1127252" y="76962"/>
                  </a:lnTo>
                  <a:lnTo>
                    <a:pt x="1114653" y="64122"/>
                  </a:lnTo>
                  <a:lnTo>
                    <a:pt x="1949196" y="72136"/>
                  </a:lnTo>
                  <a:lnTo>
                    <a:pt x="1949450" y="46736"/>
                  </a:lnTo>
                  <a:close/>
                </a:path>
                <a:path w="4477384" h="152400">
                  <a:moveTo>
                    <a:pt x="4477131" y="81534"/>
                  </a:moveTo>
                  <a:lnTo>
                    <a:pt x="4462818" y="67183"/>
                  </a:lnTo>
                  <a:lnTo>
                    <a:pt x="4434332" y="38608"/>
                  </a:lnTo>
                  <a:lnTo>
                    <a:pt x="4405757" y="67183"/>
                  </a:lnTo>
                  <a:lnTo>
                    <a:pt x="3138170" y="67183"/>
                  </a:lnTo>
                  <a:lnTo>
                    <a:pt x="3138170" y="95758"/>
                  </a:lnTo>
                  <a:lnTo>
                    <a:pt x="4405668" y="95758"/>
                  </a:lnTo>
                  <a:lnTo>
                    <a:pt x="4434332" y="124333"/>
                  </a:lnTo>
                  <a:lnTo>
                    <a:pt x="4462907" y="95758"/>
                  </a:lnTo>
                  <a:lnTo>
                    <a:pt x="4477131" y="81534"/>
                  </a:lnTo>
                  <a:close/>
                </a:path>
              </a:pathLst>
            </a:custGeom>
            <a:solidFill>
              <a:srgbClr val="497DBA"/>
            </a:solidFill>
          </p:spPr>
          <p:txBody>
            <a:bodyPr wrap="square" lIns="0" tIns="0" rIns="0" bIns="0" rtlCol="0"/>
            <a:lstStyle/>
            <a:p>
              <a:endParaRPr/>
            </a:p>
          </p:txBody>
        </p:sp>
        <p:sp>
          <p:nvSpPr>
            <p:cNvPr id="22" name="object 22"/>
            <p:cNvSpPr/>
            <p:nvPr/>
          </p:nvSpPr>
          <p:spPr>
            <a:xfrm>
              <a:off x="4619243" y="3704844"/>
              <a:ext cx="1340485" cy="152400"/>
            </a:xfrm>
            <a:custGeom>
              <a:avLst/>
              <a:gdLst/>
              <a:ahLst/>
              <a:cxnLst/>
              <a:rect l="l" t="t" r="r" b="b"/>
              <a:pathLst>
                <a:path w="1340485" h="152400">
                  <a:moveTo>
                    <a:pt x="76200" y="0"/>
                  </a:moveTo>
                  <a:lnTo>
                    <a:pt x="0" y="76199"/>
                  </a:lnTo>
                  <a:lnTo>
                    <a:pt x="76200" y="152399"/>
                  </a:lnTo>
                  <a:lnTo>
                    <a:pt x="114300" y="114299"/>
                  </a:lnTo>
                  <a:lnTo>
                    <a:pt x="76200" y="114299"/>
                  </a:lnTo>
                  <a:lnTo>
                    <a:pt x="76200" y="38099"/>
                  </a:lnTo>
                  <a:lnTo>
                    <a:pt x="114300" y="38099"/>
                  </a:lnTo>
                  <a:lnTo>
                    <a:pt x="76200" y="0"/>
                  </a:lnTo>
                  <a:close/>
                </a:path>
                <a:path w="1340485" h="152400">
                  <a:moveTo>
                    <a:pt x="1264284" y="0"/>
                  </a:moveTo>
                  <a:lnTo>
                    <a:pt x="1188084" y="76199"/>
                  </a:lnTo>
                  <a:lnTo>
                    <a:pt x="1264284" y="152399"/>
                  </a:lnTo>
                  <a:lnTo>
                    <a:pt x="1302384" y="114299"/>
                  </a:lnTo>
                  <a:lnTo>
                    <a:pt x="1264284" y="114299"/>
                  </a:lnTo>
                  <a:lnTo>
                    <a:pt x="1264284" y="38099"/>
                  </a:lnTo>
                  <a:lnTo>
                    <a:pt x="1302384" y="38099"/>
                  </a:lnTo>
                  <a:lnTo>
                    <a:pt x="1264284" y="0"/>
                  </a:lnTo>
                  <a:close/>
                </a:path>
                <a:path w="1340485" h="152400">
                  <a:moveTo>
                    <a:pt x="114300" y="38099"/>
                  </a:moveTo>
                  <a:lnTo>
                    <a:pt x="76200" y="38099"/>
                  </a:lnTo>
                  <a:lnTo>
                    <a:pt x="76200" y="114299"/>
                  </a:lnTo>
                  <a:lnTo>
                    <a:pt x="114300" y="114299"/>
                  </a:lnTo>
                  <a:lnTo>
                    <a:pt x="152400" y="76199"/>
                  </a:lnTo>
                  <a:lnTo>
                    <a:pt x="114300" y="38099"/>
                  </a:lnTo>
                  <a:close/>
                </a:path>
                <a:path w="1340485" h="152400">
                  <a:moveTo>
                    <a:pt x="1226184" y="38099"/>
                  </a:moveTo>
                  <a:lnTo>
                    <a:pt x="114300" y="38099"/>
                  </a:lnTo>
                  <a:lnTo>
                    <a:pt x="152400" y="76199"/>
                  </a:lnTo>
                  <a:lnTo>
                    <a:pt x="114300" y="114299"/>
                  </a:lnTo>
                  <a:lnTo>
                    <a:pt x="1226184" y="114299"/>
                  </a:lnTo>
                  <a:lnTo>
                    <a:pt x="1188084" y="76199"/>
                  </a:lnTo>
                  <a:lnTo>
                    <a:pt x="1226184" y="38099"/>
                  </a:lnTo>
                  <a:close/>
                </a:path>
                <a:path w="1340485" h="152400">
                  <a:moveTo>
                    <a:pt x="1302384" y="38099"/>
                  </a:moveTo>
                  <a:lnTo>
                    <a:pt x="1264284" y="38099"/>
                  </a:lnTo>
                  <a:lnTo>
                    <a:pt x="1264284" y="114299"/>
                  </a:lnTo>
                  <a:lnTo>
                    <a:pt x="1302384" y="114299"/>
                  </a:lnTo>
                  <a:lnTo>
                    <a:pt x="1340484" y="76199"/>
                  </a:lnTo>
                  <a:lnTo>
                    <a:pt x="1302384" y="38099"/>
                  </a:lnTo>
                  <a:close/>
                </a:path>
              </a:pathLst>
            </a:custGeom>
            <a:solidFill>
              <a:srgbClr val="FF0000"/>
            </a:solidFill>
          </p:spPr>
          <p:txBody>
            <a:bodyPr wrap="square" lIns="0" tIns="0" rIns="0" bIns="0" rtlCol="0"/>
            <a:lstStyle/>
            <a:p>
              <a:endParaRPr/>
            </a:p>
          </p:txBody>
        </p:sp>
        <p:sp>
          <p:nvSpPr>
            <p:cNvPr id="23" name="object 23"/>
            <p:cNvSpPr/>
            <p:nvPr/>
          </p:nvSpPr>
          <p:spPr>
            <a:xfrm>
              <a:off x="1448308" y="2663951"/>
              <a:ext cx="4335145" cy="152400"/>
            </a:xfrm>
            <a:custGeom>
              <a:avLst/>
              <a:gdLst/>
              <a:ahLst/>
              <a:cxnLst/>
              <a:rect l="l" t="t" r="r" b="b"/>
              <a:pathLst>
                <a:path w="4335145" h="152400">
                  <a:moveTo>
                    <a:pt x="2347214" y="38100"/>
                  </a:moveTo>
                  <a:lnTo>
                    <a:pt x="1089152" y="38100"/>
                  </a:lnTo>
                  <a:lnTo>
                    <a:pt x="1051052" y="0"/>
                  </a:lnTo>
                  <a:lnTo>
                    <a:pt x="988314" y="62738"/>
                  </a:lnTo>
                  <a:lnTo>
                    <a:pt x="71412" y="62623"/>
                  </a:lnTo>
                  <a:lnTo>
                    <a:pt x="42926" y="34036"/>
                  </a:lnTo>
                  <a:lnTo>
                    <a:pt x="0" y="76962"/>
                  </a:lnTo>
                  <a:lnTo>
                    <a:pt x="42926" y="119761"/>
                  </a:lnTo>
                  <a:lnTo>
                    <a:pt x="71488" y="91198"/>
                  </a:lnTo>
                  <a:lnTo>
                    <a:pt x="42926" y="91186"/>
                  </a:lnTo>
                  <a:lnTo>
                    <a:pt x="71488" y="91186"/>
                  </a:lnTo>
                  <a:lnTo>
                    <a:pt x="85725" y="76962"/>
                  </a:lnTo>
                  <a:lnTo>
                    <a:pt x="71488" y="91198"/>
                  </a:lnTo>
                  <a:lnTo>
                    <a:pt x="989952" y="91313"/>
                  </a:lnTo>
                  <a:lnTo>
                    <a:pt x="1051052" y="152400"/>
                  </a:lnTo>
                  <a:lnTo>
                    <a:pt x="1089152" y="114300"/>
                  </a:lnTo>
                  <a:lnTo>
                    <a:pt x="2347214" y="114300"/>
                  </a:lnTo>
                  <a:lnTo>
                    <a:pt x="2347214" y="88900"/>
                  </a:lnTo>
                  <a:lnTo>
                    <a:pt x="1114552" y="88900"/>
                  </a:lnTo>
                  <a:lnTo>
                    <a:pt x="1127252" y="76200"/>
                  </a:lnTo>
                  <a:lnTo>
                    <a:pt x="1114552" y="63500"/>
                  </a:lnTo>
                  <a:lnTo>
                    <a:pt x="2347214" y="63500"/>
                  </a:lnTo>
                  <a:lnTo>
                    <a:pt x="2347214" y="38100"/>
                  </a:lnTo>
                  <a:close/>
                </a:path>
                <a:path w="4335145" h="152400">
                  <a:moveTo>
                    <a:pt x="4334891" y="76962"/>
                  </a:moveTo>
                  <a:lnTo>
                    <a:pt x="4291965" y="34163"/>
                  </a:lnTo>
                  <a:lnTo>
                    <a:pt x="4263390" y="62738"/>
                  </a:lnTo>
                  <a:lnTo>
                    <a:pt x="3247898" y="62611"/>
                  </a:lnTo>
                  <a:lnTo>
                    <a:pt x="3247898" y="91186"/>
                  </a:lnTo>
                  <a:lnTo>
                    <a:pt x="4263466" y="91313"/>
                  </a:lnTo>
                  <a:lnTo>
                    <a:pt x="4291965" y="119888"/>
                  </a:lnTo>
                  <a:lnTo>
                    <a:pt x="4320540" y="91313"/>
                  </a:lnTo>
                  <a:lnTo>
                    <a:pt x="4334891" y="76962"/>
                  </a:lnTo>
                  <a:close/>
                </a:path>
              </a:pathLst>
            </a:custGeom>
            <a:solidFill>
              <a:srgbClr val="497DBA"/>
            </a:solidFill>
          </p:spPr>
          <p:txBody>
            <a:bodyPr wrap="square" lIns="0" tIns="0" rIns="0" bIns="0" rtlCol="0"/>
            <a:lstStyle/>
            <a:p>
              <a:endParaRPr/>
            </a:p>
          </p:txBody>
        </p:sp>
        <p:sp>
          <p:nvSpPr>
            <p:cNvPr id="24" name="object 24"/>
            <p:cNvSpPr/>
            <p:nvPr/>
          </p:nvSpPr>
          <p:spPr>
            <a:xfrm>
              <a:off x="3718560" y="2663952"/>
              <a:ext cx="1052830" cy="152400"/>
            </a:xfrm>
            <a:custGeom>
              <a:avLst/>
              <a:gdLst/>
              <a:ahLst/>
              <a:cxnLst/>
              <a:rect l="l" t="t" r="r" b="b"/>
              <a:pathLst>
                <a:path w="1052829" h="152400">
                  <a:moveTo>
                    <a:pt x="76200" y="0"/>
                  </a:moveTo>
                  <a:lnTo>
                    <a:pt x="0" y="76200"/>
                  </a:lnTo>
                  <a:lnTo>
                    <a:pt x="76200" y="152400"/>
                  </a:lnTo>
                  <a:lnTo>
                    <a:pt x="114300" y="114300"/>
                  </a:lnTo>
                  <a:lnTo>
                    <a:pt x="76200" y="114300"/>
                  </a:lnTo>
                  <a:lnTo>
                    <a:pt x="76200" y="38100"/>
                  </a:lnTo>
                  <a:lnTo>
                    <a:pt x="114300" y="38100"/>
                  </a:lnTo>
                  <a:lnTo>
                    <a:pt x="76200" y="0"/>
                  </a:lnTo>
                  <a:close/>
                </a:path>
                <a:path w="1052829" h="152400">
                  <a:moveTo>
                    <a:pt x="976249" y="0"/>
                  </a:moveTo>
                  <a:lnTo>
                    <a:pt x="900049" y="76200"/>
                  </a:lnTo>
                  <a:lnTo>
                    <a:pt x="976249" y="152400"/>
                  </a:lnTo>
                  <a:lnTo>
                    <a:pt x="1014349" y="114300"/>
                  </a:lnTo>
                  <a:lnTo>
                    <a:pt x="976249" y="114300"/>
                  </a:lnTo>
                  <a:lnTo>
                    <a:pt x="976249" y="38100"/>
                  </a:lnTo>
                  <a:lnTo>
                    <a:pt x="1014349" y="38100"/>
                  </a:lnTo>
                  <a:lnTo>
                    <a:pt x="976249" y="0"/>
                  </a:lnTo>
                  <a:close/>
                </a:path>
                <a:path w="1052829" h="152400">
                  <a:moveTo>
                    <a:pt x="114300" y="38100"/>
                  </a:moveTo>
                  <a:lnTo>
                    <a:pt x="76200" y="38100"/>
                  </a:lnTo>
                  <a:lnTo>
                    <a:pt x="76200" y="114300"/>
                  </a:lnTo>
                  <a:lnTo>
                    <a:pt x="114300" y="114300"/>
                  </a:lnTo>
                  <a:lnTo>
                    <a:pt x="152400" y="76200"/>
                  </a:lnTo>
                  <a:lnTo>
                    <a:pt x="114300" y="38100"/>
                  </a:lnTo>
                  <a:close/>
                </a:path>
                <a:path w="1052829" h="152400">
                  <a:moveTo>
                    <a:pt x="938149" y="38100"/>
                  </a:moveTo>
                  <a:lnTo>
                    <a:pt x="114300" y="38100"/>
                  </a:lnTo>
                  <a:lnTo>
                    <a:pt x="152400" y="76200"/>
                  </a:lnTo>
                  <a:lnTo>
                    <a:pt x="114300" y="114300"/>
                  </a:lnTo>
                  <a:lnTo>
                    <a:pt x="938149" y="114300"/>
                  </a:lnTo>
                  <a:lnTo>
                    <a:pt x="900049" y="76200"/>
                  </a:lnTo>
                  <a:lnTo>
                    <a:pt x="938149" y="38100"/>
                  </a:lnTo>
                  <a:close/>
                </a:path>
                <a:path w="1052829" h="152400">
                  <a:moveTo>
                    <a:pt x="1014349" y="38100"/>
                  </a:moveTo>
                  <a:lnTo>
                    <a:pt x="976249" y="38100"/>
                  </a:lnTo>
                  <a:lnTo>
                    <a:pt x="976249" y="114300"/>
                  </a:lnTo>
                  <a:lnTo>
                    <a:pt x="1014349" y="114300"/>
                  </a:lnTo>
                  <a:lnTo>
                    <a:pt x="1052449" y="76200"/>
                  </a:lnTo>
                  <a:lnTo>
                    <a:pt x="1014349" y="38100"/>
                  </a:lnTo>
                  <a:close/>
                </a:path>
              </a:pathLst>
            </a:custGeom>
            <a:solidFill>
              <a:srgbClr val="FF0000"/>
            </a:solidFill>
          </p:spPr>
          <p:txBody>
            <a:bodyPr wrap="square" lIns="0" tIns="0" rIns="0" bIns="0" rtlCol="0"/>
            <a:lstStyle/>
            <a:p>
              <a:endParaRPr/>
            </a:p>
          </p:txBody>
        </p:sp>
      </p:grpSp>
      <p:sp>
        <p:nvSpPr>
          <p:cNvPr id="25" name="object 25"/>
          <p:cNvSpPr txBox="1"/>
          <p:nvPr/>
        </p:nvSpPr>
        <p:spPr>
          <a:xfrm>
            <a:off x="1393952" y="1977644"/>
            <a:ext cx="306070" cy="182742"/>
          </a:xfrm>
          <a:prstGeom prst="rect">
            <a:avLst/>
          </a:prstGeom>
        </p:spPr>
        <p:txBody>
          <a:bodyPr vert="horz" wrap="square" lIns="0" tIns="13335" rIns="0" bIns="0" rtlCol="0">
            <a:spAutoFit/>
          </a:bodyPr>
          <a:lstStyle/>
          <a:p>
            <a:pPr marL="12700">
              <a:spcBef>
                <a:spcPts val="105"/>
              </a:spcBef>
            </a:pPr>
            <a:r>
              <a:rPr sz="1100" spc="-25" dirty="0">
                <a:latin typeface="メイリオ"/>
                <a:cs typeface="メイリオ"/>
              </a:rPr>
              <a:t>東海</a:t>
            </a:r>
            <a:endParaRPr sz="1100">
              <a:latin typeface="メイリオ"/>
              <a:cs typeface="メイリオ"/>
            </a:endParaRPr>
          </a:p>
        </p:txBody>
      </p:sp>
      <p:sp>
        <p:nvSpPr>
          <p:cNvPr id="26" name="object 26"/>
          <p:cNvSpPr txBox="1"/>
          <p:nvPr/>
        </p:nvSpPr>
        <p:spPr>
          <a:xfrm>
            <a:off x="2136750" y="2294610"/>
            <a:ext cx="446405" cy="511422"/>
          </a:xfrm>
          <a:prstGeom prst="rect">
            <a:avLst/>
          </a:prstGeom>
        </p:spPr>
        <p:txBody>
          <a:bodyPr vert="horz" wrap="square" lIns="0" tIns="12700" rIns="0" bIns="0" rtlCol="0">
            <a:spAutoFit/>
          </a:bodyPr>
          <a:lstStyle/>
          <a:p>
            <a:pPr marL="12700" marR="5080">
              <a:lnSpc>
                <a:spcPct val="154000"/>
              </a:lnSpc>
              <a:spcBef>
                <a:spcPts val="100"/>
              </a:spcBef>
            </a:pPr>
            <a:r>
              <a:rPr sz="1100" spc="-20" dirty="0">
                <a:latin typeface="メイリオ"/>
                <a:cs typeface="メイリオ"/>
              </a:rPr>
              <a:t>浜岡①浜岡②</a:t>
            </a:r>
            <a:endParaRPr sz="1100">
              <a:latin typeface="メイリオ"/>
              <a:cs typeface="メイリオ"/>
            </a:endParaRPr>
          </a:p>
        </p:txBody>
      </p:sp>
      <p:grpSp>
        <p:nvGrpSpPr>
          <p:cNvPr id="27" name="object 27"/>
          <p:cNvGrpSpPr/>
          <p:nvPr/>
        </p:nvGrpSpPr>
        <p:grpSpPr>
          <a:xfrm>
            <a:off x="3888233" y="1679258"/>
            <a:ext cx="6170295" cy="5139055"/>
            <a:chOff x="2745232" y="1679257"/>
            <a:chExt cx="6170295" cy="5139055"/>
          </a:xfrm>
        </p:grpSpPr>
        <p:sp>
          <p:nvSpPr>
            <p:cNvPr id="28" name="object 28"/>
            <p:cNvSpPr/>
            <p:nvPr/>
          </p:nvSpPr>
          <p:spPr>
            <a:xfrm>
              <a:off x="2745232" y="3970019"/>
              <a:ext cx="5923915" cy="152400"/>
            </a:xfrm>
            <a:custGeom>
              <a:avLst/>
              <a:gdLst/>
              <a:ahLst/>
              <a:cxnLst/>
              <a:rect l="l" t="t" r="r" b="b"/>
              <a:pathLst>
                <a:path w="5923915" h="152400">
                  <a:moveTo>
                    <a:pt x="3713353" y="38100"/>
                  </a:moveTo>
                  <a:lnTo>
                    <a:pt x="1412240" y="38100"/>
                  </a:lnTo>
                  <a:lnTo>
                    <a:pt x="1374140" y="0"/>
                  </a:lnTo>
                  <a:lnTo>
                    <a:pt x="1311529" y="62611"/>
                  </a:lnTo>
                  <a:lnTo>
                    <a:pt x="71412" y="62611"/>
                  </a:lnTo>
                  <a:lnTo>
                    <a:pt x="42926" y="34036"/>
                  </a:lnTo>
                  <a:lnTo>
                    <a:pt x="0" y="76962"/>
                  </a:lnTo>
                  <a:lnTo>
                    <a:pt x="42926" y="119761"/>
                  </a:lnTo>
                  <a:lnTo>
                    <a:pt x="71501" y="91186"/>
                  </a:lnTo>
                  <a:lnTo>
                    <a:pt x="1312926" y="91186"/>
                  </a:lnTo>
                  <a:lnTo>
                    <a:pt x="1374140" y="152400"/>
                  </a:lnTo>
                  <a:lnTo>
                    <a:pt x="1412240" y="114300"/>
                  </a:lnTo>
                  <a:lnTo>
                    <a:pt x="3713353" y="114300"/>
                  </a:lnTo>
                  <a:lnTo>
                    <a:pt x="3713353" y="88900"/>
                  </a:lnTo>
                  <a:lnTo>
                    <a:pt x="1437640" y="88900"/>
                  </a:lnTo>
                  <a:lnTo>
                    <a:pt x="1450340" y="76200"/>
                  </a:lnTo>
                  <a:lnTo>
                    <a:pt x="1437640" y="63500"/>
                  </a:lnTo>
                  <a:lnTo>
                    <a:pt x="3713353" y="63500"/>
                  </a:lnTo>
                  <a:lnTo>
                    <a:pt x="3713353" y="38100"/>
                  </a:lnTo>
                  <a:close/>
                </a:path>
                <a:path w="5923915" h="152400">
                  <a:moveTo>
                    <a:pt x="5923407" y="76962"/>
                  </a:moveTo>
                  <a:lnTo>
                    <a:pt x="5909056" y="62611"/>
                  </a:lnTo>
                  <a:lnTo>
                    <a:pt x="5880481" y="34036"/>
                  </a:lnTo>
                  <a:lnTo>
                    <a:pt x="5851982" y="62611"/>
                  </a:lnTo>
                  <a:lnTo>
                    <a:pt x="4727702" y="62611"/>
                  </a:lnTo>
                  <a:lnTo>
                    <a:pt x="4727702" y="91186"/>
                  </a:lnTo>
                  <a:lnTo>
                    <a:pt x="5851906" y="91186"/>
                  </a:lnTo>
                  <a:lnTo>
                    <a:pt x="5880481" y="119761"/>
                  </a:lnTo>
                  <a:lnTo>
                    <a:pt x="5909132" y="91186"/>
                  </a:lnTo>
                  <a:lnTo>
                    <a:pt x="5923407" y="76962"/>
                  </a:lnTo>
                  <a:close/>
                </a:path>
              </a:pathLst>
            </a:custGeom>
            <a:solidFill>
              <a:srgbClr val="497DBA"/>
            </a:solidFill>
          </p:spPr>
          <p:txBody>
            <a:bodyPr wrap="square" lIns="0" tIns="0" rIns="0" bIns="0" rtlCol="0"/>
            <a:lstStyle/>
            <a:p>
              <a:endParaRPr/>
            </a:p>
          </p:txBody>
        </p:sp>
        <p:sp>
          <p:nvSpPr>
            <p:cNvPr id="29" name="object 29"/>
            <p:cNvSpPr/>
            <p:nvPr/>
          </p:nvSpPr>
          <p:spPr>
            <a:xfrm>
              <a:off x="6388608" y="3970020"/>
              <a:ext cx="1160145" cy="152400"/>
            </a:xfrm>
            <a:custGeom>
              <a:avLst/>
              <a:gdLst/>
              <a:ahLst/>
              <a:cxnLst/>
              <a:rect l="l" t="t" r="r" b="b"/>
              <a:pathLst>
                <a:path w="1160145" h="152400">
                  <a:moveTo>
                    <a:pt x="76200" y="0"/>
                  </a:moveTo>
                  <a:lnTo>
                    <a:pt x="0" y="76199"/>
                  </a:lnTo>
                  <a:lnTo>
                    <a:pt x="76200" y="152399"/>
                  </a:lnTo>
                  <a:lnTo>
                    <a:pt x="114299" y="114299"/>
                  </a:lnTo>
                  <a:lnTo>
                    <a:pt x="76200" y="114299"/>
                  </a:lnTo>
                  <a:lnTo>
                    <a:pt x="76200" y="38099"/>
                  </a:lnTo>
                  <a:lnTo>
                    <a:pt x="114299" y="38099"/>
                  </a:lnTo>
                  <a:lnTo>
                    <a:pt x="76200" y="0"/>
                  </a:lnTo>
                  <a:close/>
                </a:path>
                <a:path w="1160145" h="152400">
                  <a:moveTo>
                    <a:pt x="1083690" y="0"/>
                  </a:moveTo>
                  <a:lnTo>
                    <a:pt x="1007490" y="76199"/>
                  </a:lnTo>
                  <a:lnTo>
                    <a:pt x="1083690" y="152399"/>
                  </a:lnTo>
                  <a:lnTo>
                    <a:pt x="1121790" y="114299"/>
                  </a:lnTo>
                  <a:lnTo>
                    <a:pt x="1083690" y="114299"/>
                  </a:lnTo>
                  <a:lnTo>
                    <a:pt x="1083690" y="38099"/>
                  </a:lnTo>
                  <a:lnTo>
                    <a:pt x="1121790" y="38099"/>
                  </a:lnTo>
                  <a:lnTo>
                    <a:pt x="1083690" y="0"/>
                  </a:lnTo>
                  <a:close/>
                </a:path>
                <a:path w="1160145" h="152400">
                  <a:moveTo>
                    <a:pt x="114299" y="38099"/>
                  </a:moveTo>
                  <a:lnTo>
                    <a:pt x="76200" y="38099"/>
                  </a:lnTo>
                  <a:lnTo>
                    <a:pt x="76200" y="114299"/>
                  </a:lnTo>
                  <a:lnTo>
                    <a:pt x="114299" y="114299"/>
                  </a:lnTo>
                  <a:lnTo>
                    <a:pt x="152399" y="76199"/>
                  </a:lnTo>
                  <a:lnTo>
                    <a:pt x="114299" y="38099"/>
                  </a:lnTo>
                  <a:close/>
                </a:path>
                <a:path w="1160145" h="152400">
                  <a:moveTo>
                    <a:pt x="1045590" y="38099"/>
                  </a:moveTo>
                  <a:lnTo>
                    <a:pt x="114299" y="38099"/>
                  </a:lnTo>
                  <a:lnTo>
                    <a:pt x="152399" y="76199"/>
                  </a:lnTo>
                  <a:lnTo>
                    <a:pt x="114299" y="114299"/>
                  </a:lnTo>
                  <a:lnTo>
                    <a:pt x="1045590" y="114299"/>
                  </a:lnTo>
                  <a:lnTo>
                    <a:pt x="1007490" y="76199"/>
                  </a:lnTo>
                  <a:lnTo>
                    <a:pt x="1045590" y="38099"/>
                  </a:lnTo>
                  <a:close/>
                </a:path>
                <a:path w="1160145" h="152400">
                  <a:moveTo>
                    <a:pt x="1121790" y="38099"/>
                  </a:moveTo>
                  <a:lnTo>
                    <a:pt x="1083690" y="38099"/>
                  </a:lnTo>
                  <a:lnTo>
                    <a:pt x="1083690" y="114299"/>
                  </a:lnTo>
                  <a:lnTo>
                    <a:pt x="1121790" y="114299"/>
                  </a:lnTo>
                  <a:lnTo>
                    <a:pt x="1159890" y="76199"/>
                  </a:lnTo>
                  <a:lnTo>
                    <a:pt x="1121790" y="38099"/>
                  </a:lnTo>
                  <a:close/>
                </a:path>
              </a:pathLst>
            </a:custGeom>
            <a:solidFill>
              <a:srgbClr val="FF0000"/>
            </a:solidFill>
          </p:spPr>
          <p:txBody>
            <a:bodyPr wrap="square" lIns="0" tIns="0" rIns="0" bIns="0" rtlCol="0"/>
            <a:lstStyle/>
            <a:p>
              <a:endParaRPr/>
            </a:p>
          </p:txBody>
        </p:sp>
        <p:sp>
          <p:nvSpPr>
            <p:cNvPr id="30" name="object 30"/>
            <p:cNvSpPr/>
            <p:nvPr/>
          </p:nvSpPr>
          <p:spPr>
            <a:xfrm>
              <a:off x="3249676" y="5251703"/>
              <a:ext cx="5665470" cy="152400"/>
            </a:xfrm>
            <a:custGeom>
              <a:avLst/>
              <a:gdLst/>
              <a:ahLst/>
              <a:cxnLst/>
              <a:rect l="l" t="t" r="r" b="b"/>
              <a:pathLst>
                <a:path w="5665470" h="152400">
                  <a:moveTo>
                    <a:pt x="5665470" y="76962"/>
                  </a:moveTo>
                  <a:lnTo>
                    <a:pt x="5651119" y="62611"/>
                  </a:lnTo>
                  <a:lnTo>
                    <a:pt x="5622544" y="34036"/>
                  </a:lnTo>
                  <a:lnTo>
                    <a:pt x="5594045" y="62611"/>
                  </a:lnTo>
                  <a:lnTo>
                    <a:pt x="3389503" y="62611"/>
                  </a:lnTo>
                  <a:lnTo>
                    <a:pt x="3389503" y="38100"/>
                  </a:lnTo>
                  <a:lnTo>
                    <a:pt x="3354578" y="38100"/>
                  </a:lnTo>
                  <a:lnTo>
                    <a:pt x="3354578" y="63500"/>
                  </a:lnTo>
                  <a:lnTo>
                    <a:pt x="3354578" y="88900"/>
                  </a:lnTo>
                  <a:lnTo>
                    <a:pt x="1113028" y="88900"/>
                  </a:lnTo>
                  <a:lnTo>
                    <a:pt x="1125728" y="76200"/>
                  </a:lnTo>
                  <a:lnTo>
                    <a:pt x="1113028" y="63500"/>
                  </a:lnTo>
                  <a:lnTo>
                    <a:pt x="3354578" y="63500"/>
                  </a:lnTo>
                  <a:lnTo>
                    <a:pt x="3354578" y="38100"/>
                  </a:lnTo>
                  <a:lnTo>
                    <a:pt x="1087628" y="38100"/>
                  </a:lnTo>
                  <a:lnTo>
                    <a:pt x="1049528" y="0"/>
                  </a:lnTo>
                  <a:lnTo>
                    <a:pt x="986917" y="62611"/>
                  </a:lnTo>
                  <a:lnTo>
                    <a:pt x="71412" y="62611"/>
                  </a:lnTo>
                  <a:lnTo>
                    <a:pt x="42926" y="34036"/>
                  </a:lnTo>
                  <a:lnTo>
                    <a:pt x="0" y="76962"/>
                  </a:lnTo>
                  <a:lnTo>
                    <a:pt x="42926" y="119761"/>
                  </a:lnTo>
                  <a:lnTo>
                    <a:pt x="71501" y="91186"/>
                  </a:lnTo>
                  <a:lnTo>
                    <a:pt x="988314" y="91186"/>
                  </a:lnTo>
                  <a:lnTo>
                    <a:pt x="1049528" y="152400"/>
                  </a:lnTo>
                  <a:lnTo>
                    <a:pt x="1087628" y="114300"/>
                  </a:lnTo>
                  <a:lnTo>
                    <a:pt x="3389503" y="114300"/>
                  </a:lnTo>
                  <a:lnTo>
                    <a:pt x="3389503" y="91186"/>
                  </a:lnTo>
                  <a:lnTo>
                    <a:pt x="5593969" y="91186"/>
                  </a:lnTo>
                  <a:lnTo>
                    <a:pt x="5622544" y="119761"/>
                  </a:lnTo>
                  <a:lnTo>
                    <a:pt x="5651195" y="91186"/>
                  </a:lnTo>
                  <a:lnTo>
                    <a:pt x="5665470" y="76962"/>
                  </a:lnTo>
                  <a:close/>
                </a:path>
              </a:pathLst>
            </a:custGeom>
            <a:solidFill>
              <a:srgbClr val="497DBA"/>
            </a:solidFill>
          </p:spPr>
          <p:txBody>
            <a:bodyPr wrap="square" lIns="0" tIns="0" rIns="0" bIns="0" rtlCol="0"/>
            <a:lstStyle/>
            <a:p>
              <a:endParaRPr/>
            </a:p>
          </p:txBody>
        </p:sp>
        <p:sp>
          <p:nvSpPr>
            <p:cNvPr id="31" name="object 31"/>
            <p:cNvSpPr/>
            <p:nvPr/>
          </p:nvSpPr>
          <p:spPr>
            <a:xfrm>
              <a:off x="6598920" y="5251704"/>
              <a:ext cx="1232535" cy="152400"/>
            </a:xfrm>
            <a:custGeom>
              <a:avLst/>
              <a:gdLst/>
              <a:ahLst/>
              <a:cxnLst/>
              <a:rect l="l" t="t" r="r" b="b"/>
              <a:pathLst>
                <a:path w="1232534" h="152400">
                  <a:moveTo>
                    <a:pt x="76200" y="0"/>
                  </a:moveTo>
                  <a:lnTo>
                    <a:pt x="0" y="76200"/>
                  </a:lnTo>
                  <a:lnTo>
                    <a:pt x="76200" y="152400"/>
                  </a:lnTo>
                  <a:lnTo>
                    <a:pt x="114300" y="114300"/>
                  </a:lnTo>
                  <a:lnTo>
                    <a:pt x="76200" y="114300"/>
                  </a:lnTo>
                  <a:lnTo>
                    <a:pt x="76200" y="38100"/>
                  </a:lnTo>
                  <a:lnTo>
                    <a:pt x="114300" y="38100"/>
                  </a:lnTo>
                  <a:lnTo>
                    <a:pt x="76200" y="0"/>
                  </a:lnTo>
                  <a:close/>
                </a:path>
                <a:path w="1232534" h="152400">
                  <a:moveTo>
                    <a:pt x="1156207" y="0"/>
                  </a:moveTo>
                  <a:lnTo>
                    <a:pt x="1080007" y="76200"/>
                  </a:lnTo>
                  <a:lnTo>
                    <a:pt x="1156207" y="152400"/>
                  </a:lnTo>
                  <a:lnTo>
                    <a:pt x="1194307" y="114300"/>
                  </a:lnTo>
                  <a:lnTo>
                    <a:pt x="1156207" y="114300"/>
                  </a:lnTo>
                  <a:lnTo>
                    <a:pt x="1156207" y="38100"/>
                  </a:lnTo>
                  <a:lnTo>
                    <a:pt x="1194307" y="38100"/>
                  </a:lnTo>
                  <a:lnTo>
                    <a:pt x="1156207" y="0"/>
                  </a:lnTo>
                  <a:close/>
                </a:path>
                <a:path w="1232534" h="152400">
                  <a:moveTo>
                    <a:pt x="114300" y="38100"/>
                  </a:moveTo>
                  <a:lnTo>
                    <a:pt x="76200" y="38100"/>
                  </a:lnTo>
                  <a:lnTo>
                    <a:pt x="76200" y="114300"/>
                  </a:lnTo>
                  <a:lnTo>
                    <a:pt x="114300" y="114300"/>
                  </a:lnTo>
                  <a:lnTo>
                    <a:pt x="152400" y="76200"/>
                  </a:lnTo>
                  <a:lnTo>
                    <a:pt x="114300" y="38100"/>
                  </a:lnTo>
                  <a:close/>
                </a:path>
                <a:path w="1232534" h="152400">
                  <a:moveTo>
                    <a:pt x="1118107" y="38100"/>
                  </a:moveTo>
                  <a:lnTo>
                    <a:pt x="114300" y="38100"/>
                  </a:lnTo>
                  <a:lnTo>
                    <a:pt x="152400" y="76200"/>
                  </a:lnTo>
                  <a:lnTo>
                    <a:pt x="114300" y="114300"/>
                  </a:lnTo>
                  <a:lnTo>
                    <a:pt x="1118107" y="114300"/>
                  </a:lnTo>
                  <a:lnTo>
                    <a:pt x="1080007" y="76200"/>
                  </a:lnTo>
                  <a:lnTo>
                    <a:pt x="1118107" y="38100"/>
                  </a:lnTo>
                  <a:close/>
                </a:path>
                <a:path w="1232534" h="152400">
                  <a:moveTo>
                    <a:pt x="1194307" y="38100"/>
                  </a:moveTo>
                  <a:lnTo>
                    <a:pt x="1156207" y="38100"/>
                  </a:lnTo>
                  <a:lnTo>
                    <a:pt x="1156207" y="114300"/>
                  </a:lnTo>
                  <a:lnTo>
                    <a:pt x="1194307" y="114300"/>
                  </a:lnTo>
                  <a:lnTo>
                    <a:pt x="1232407" y="76200"/>
                  </a:lnTo>
                  <a:lnTo>
                    <a:pt x="1194307" y="38100"/>
                  </a:lnTo>
                  <a:close/>
                </a:path>
              </a:pathLst>
            </a:custGeom>
            <a:solidFill>
              <a:srgbClr val="FF0000"/>
            </a:solidFill>
          </p:spPr>
          <p:txBody>
            <a:bodyPr wrap="square" lIns="0" tIns="0" rIns="0" bIns="0" rtlCol="0"/>
            <a:lstStyle/>
            <a:p>
              <a:endParaRPr/>
            </a:p>
          </p:txBody>
        </p:sp>
        <p:sp>
          <p:nvSpPr>
            <p:cNvPr id="32" name="object 32"/>
            <p:cNvSpPr/>
            <p:nvPr/>
          </p:nvSpPr>
          <p:spPr>
            <a:xfrm>
              <a:off x="3249676" y="4995671"/>
              <a:ext cx="5197475" cy="152400"/>
            </a:xfrm>
            <a:custGeom>
              <a:avLst/>
              <a:gdLst/>
              <a:ahLst/>
              <a:cxnLst/>
              <a:rect l="l" t="t" r="r" b="b"/>
              <a:pathLst>
                <a:path w="5197475" h="152400">
                  <a:moveTo>
                    <a:pt x="2274316" y="38100"/>
                  </a:moveTo>
                  <a:lnTo>
                    <a:pt x="1232408" y="38100"/>
                  </a:lnTo>
                  <a:lnTo>
                    <a:pt x="1194308" y="0"/>
                  </a:lnTo>
                  <a:lnTo>
                    <a:pt x="1131697" y="62611"/>
                  </a:lnTo>
                  <a:lnTo>
                    <a:pt x="71412" y="62611"/>
                  </a:lnTo>
                  <a:lnTo>
                    <a:pt x="42926" y="34036"/>
                  </a:lnTo>
                  <a:lnTo>
                    <a:pt x="0" y="76962"/>
                  </a:lnTo>
                  <a:lnTo>
                    <a:pt x="42926" y="119761"/>
                  </a:lnTo>
                  <a:lnTo>
                    <a:pt x="71501" y="91186"/>
                  </a:lnTo>
                  <a:lnTo>
                    <a:pt x="1133094" y="91186"/>
                  </a:lnTo>
                  <a:lnTo>
                    <a:pt x="1194308" y="152400"/>
                  </a:lnTo>
                  <a:lnTo>
                    <a:pt x="1232408" y="114300"/>
                  </a:lnTo>
                  <a:lnTo>
                    <a:pt x="2274316" y="114300"/>
                  </a:lnTo>
                  <a:lnTo>
                    <a:pt x="2274316" y="88900"/>
                  </a:lnTo>
                  <a:lnTo>
                    <a:pt x="1257808" y="88900"/>
                  </a:lnTo>
                  <a:lnTo>
                    <a:pt x="1270508" y="76200"/>
                  </a:lnTo>
                  <a:lnTo>
                    <a:pt x="1257808" y="63500"/>
                  </a:lnTo>
                  <a:lnTo>
                    <a:pt x="2274316" y="63500"/>
                  </a:lnTo>
                  <a:lnTo>
                    <a:pt x="2274316" y="38100"/>
                  </a:lnTo>
                  <a:close/>
                </a:path>
                <a:path w="5197475" h="152400">
                  <a:moveTo>
                    <a:pt x="5197475" y="76962"/>
                  </a:moveTo>
                  <a:lnTo>
                    <a:pt x="5183124" y="62611"/>
                  </a:lnTo>
                  <a:lnTo>
                    <a:pt x="5154549" y="34036"/>
                  </a:lnTo>
                  <a:lnTo>
                    <a:pt x="5126050" y="62611"/>
                  </a:lnTo>
                  <a:lnTo>
                    <a:pt x="3642614" y="62611"/>
                  </a:lnTo>
                  <a:lnTo>
                    <a:pt x="3642614" y="91186"/>
                  </a:lnTo>
                  <a:lnTo>
                    <a:pt x="5125974" y="91186"/>
                  </a:lnTo>
                  <a:lnTo>
                    <a:pt x="5154549" y="119761"/>
                  </a:lnTo>
                  <a:lnTo>
                    <a:pt x="5183200" y="91186"/>
                  </a:lnTo>
                  <a:lnTo>
                    <a:pt x="5197475" y="76962"/>
                  </a:lnTo>
                  <a:close/>
                </a:path>
              </a:pathLst>
            </a:custGeom>
            <a:solidFill>
              <a:srgbClr val="497DBA"/>
            </a:solidFill>
          </p:spPr>
          <p:txBody>
            <a:bodyPr wrap="square" lIns="0" tIns="0" rIns="0" bIns="0" rtlCol="0"/>
            <a:lstStyle/>
            <a:p>
              <a:endParaRPr/>
            </a:p>
          </p:txBody>
        </p:sp>
        <p:sp>
          <p:nvSpPr>
            <p:cNvPr id="33" name="object 33"/>
            <p:cNvSpPr/>
            <p:nvPr/>
          </p:nvSpPr>
          <p:spPr>
            <a:xfrm>
              <a:off x="5483352" y="4995672"/>
              <a:ext cx="1520825" cy="152400"/>
            </a:xfrm>
            <a:custGeom>
              <a:avLst/>
              <a:gdLst/>
              <a:ahLst/>
              <a:cxnLst/>
              <a:rect l="l" t="t" r="r" b="b"/>
              <a:pathLst>
                <a:path w="1520825" h="152400">
                  <a:moveTo>
                    <a:pt x="76200" y="0"/>
                  </a:moveTo>
                  <a:lnTo>
                    <a:pt x="0" y="76200"/>
                  </a:lnTo>
                  <a:lnTo>
                    <a:pt x="76200" y="152400"/>
                  </a:lnTo>
                  <a:lnTo>
                    <a:pt x="114300" y="114300"/>
                  </a:lnTo>
                  <a:lnTo>
                    <a:pt x="76200" y="114300"/>
                  </a:lnTo>
                  <a:lnTo>
                    <a:pt x="76200" y="38100"/>
                  </a:lnTo>
                  <a:lnTo>
                    <a:pt x="114300" y="38100"/>
                  </a:lnTo>
                  <a:lnTo>
                    <a:pt x="76200" y="0"/>
                  </a:lnTo>
                  <a:close/>
                </a:path>
                <a:path w="1520825" h="152400">
                  <a:moveTo>
                    <a:pt x="1444244" y="0"/>
                  </a:moveTo>
                  <a:lnTo>
                    <a:pt x="1368044" y="76200"/>
                  </a:lnTo>
                  <a:lnTo>
                    <a:pt x="1444244" y="152400"/>
                  </a:lnTo>
                  <a:lnTo>
                    <a:pt x="1482344" y="114300"/>
                  </a:lnTo>
                  <a:lnTo>
                    <a:pt x="1444244" y="114300"/>
                  </a:lnTo>
                  <a:lnTo>
                    <a:pt x="1444244" y="38100"/>
                  </a:lnTo>
                  <a:lnTo>
                    <a:pt x="1482344" y="38100"/>
                  </a:lnTo>
                  <a:lnTo>
                    <a:pt x="1444244" y="0"/>
                  </a:lnTo>
                  <a:close/>
                </a:path>
                <a:path w="1520825" h="152400">
                  <a:moveTo>
                    <a:pt x="114300" y="38100"/>
                  </a:moveTo>
                  <a:lnTo>
                    <a:pt x="76200" y="38100"/>
                  </a:lnTo>
                  <a:lnTo>
                    <a:pt x="76200" y="114300"/>
                  </a:lnTo>
                  <a:lnTo>
                    <a:pt x="114300" y="114300"/>
                  </a:lnTo>
                  <a:lnTo>
                    <a:pt x="152400" y="76200"/>
                  </a:lnTo>
                  <a:lnTo>
                    <a:pt x="114300" y="38100"/>
                  </a:lnTo>
                  <a:close/>
                </a:path>
                <a:path w="1520825" h="152400">
                  <a:moveTo>
                    <a:pt x="1406144" y="38100"/>
                  </a:moveTo>
                  <a:lnTo>
                    <a:pt x="114300" y="38100"/>
                  </a:lnTo>
                  <a:lnTo>
                    <a:pt x="152400" y="76200"/>
                  </a:lnTo>
                  <a:lnTo>
                    <a:pt x="114300" y="114300"/>
                  </a:lnTo>
                  <a:lnTo>
                    <a:pt x="1406144" y="114300"/>
                  </a:lnTo>
                  <a:lnTo>
                    <a:pt x="1368044" y="76200"/>
                  </a:lnTo>
                  <a:lnTo>
                    <a:pt x="1406144" y="38100"/>
                  </a:lnTo>
                  <a:close/>
                </a:path>
                <a:path w="1520825" h="152400">
                  <a:moveTo>
                    <a:pt x="1482344" y="38100"/>
                  </a:moveTo>
                  <a:lnTo>
                    <a:pt x="1444244" y="38100"/>
                  </a:lnTo>
                  <a:lnTo>
                    <a:pt x="1444244" y="114300"/>
                  </a:lnTo>
                  <a:lnTo>
                    <a:pt x="1482344" y="114300"/>
                  </a:lnTo>
                  <a:lnTo>
                    <a:pt x="1520444" y="76200"/>
                  </a:lnTo>
                  <a:lnTo>
                    <a:pt x="1482344" y="38100"/>
                  </a:lnTo>
                  <a:close/>
                </a:path>
              </a:pathLst>
            </a:custGeom>
            <a:solidFill>
              <a:srgbClr val="FF0000"/>
            </a:solidFill>
          </p:spPr>
          <p:txBody>
            <a:bodyPr wrap="square" lIns="0" tIns="0" rIns="0" bIns="0" rtlCol="0"/>
            <a:lstStyle/>
            <a:p>
              <a:endParaRPr/>
            </a:p>
          </p:txBody>
        </p:sp>
        <p:sp>
          <p:nvSpPr>
            <p:cNvPr id="34" name="object 34"/>
            <p:cNvSpPr/>
            <p:nvPr/>
          </p:nvSpPr>
          <p:spPr>
            <a:xfrm>
              <a:off x="3595116" y="1808988"/>
              <a:ext cx="15875" cy="5004435"/>
            </a:xfrm>
            <a:custGeom>
              <a:avLst/>
              <a:gdLst/>
              <a:ahLst/>
              <a:cxnLst/>
              <a:rect l="l" t="t" r="r" b="b"/>
              <a:pathLst>
                <a:path w="15875" h="5004434">
                  <a:moveTo>
                    <a:pt x="0" y="0"/>
                  </a:moveTo>
                  <a:lnTo>
                    <a:pt x="15494" y="5003999"/>
                  </a:lnTo>
                </a:path>
              </a:pathLst>
            </a:custGeom>
            <a:ln w="9525">
              <a:solidFill>
                <a:srgbClr val="000000"/>
              </a:solidFill>
            </a:ln>
          </p:spPr>
          <p:txBody>
            <a:bodyPr wrap="square" lIns="0" tIns="0" rIns="0" bIns="0" rtlCol="0"/>
            <a:lstStyle/>
            <a:p>
              <a:endParaRPr/>
            </a:p>
          </p:txBody>
        </p:sp>
        <p:pic>
          <p:nvPicPr>
            <p:cNvPr id="35" name="object 35"/>
            <p:cNvPicPr/>
            <p:nvPr/>
          </p:nvPicPr>
          <p:blipFill>
            <a:blip r:embed="rId2" cstate="print"/>
            <a:stretch>
              <a:fillRect/>
            </a:stretch>
          </p:blipFill>
          <p:spPr>
            <a:xfrm>
              <a:off x="3524821" y="1679257"/>
              <a:ext cx="139064" cy="161925"/>
            </a:xfrm>
            <a:prstGeom prst="rect">
              <a:avLst/>
            </a:prstGeom>
          </p:spPr>
        </p:pic>
      </p:grpSp>
      <p:sp>
        <p:nvSpPr>
          <p:cNvPr id="36" name="object 36"/>
          <p:cNvSpPr txBox="1"/>
          <p:nvPr/>
        </p:nvSpPr>
        <p:spPr>
          <a:xfrm>
            <a:off x="4599813" y="1471040"/>
            <a:ext cx="306070" cy="182742"/>
          </a:xfrm>
          <a:prstGeom prst="rect">
            <a:avLst/>
          </a:prstGeom>
        </p:spPr>
        <p:txBody>
          <a:bodyPr vert="horz" wrap="square" lIns="0" tIns="13335" rIns="0" bIns="0" rtlCol="0">
            <a:spAutoFit/>
          </a:bodyPr>
          <a:lstStyle/>
          <a:p>
            <a:pPr marL="12700">
              <a:spcBef>
                <a:spcPts val="105"/>
              </a:spcBef>
            </a:pPr>
            <a:r>
              <a:rPr sz="1100" spc="-25" dirty="0">
                <a:latin typeface="メイリオ"/>
                <a:cs typeface="メイリオ"/>
              </a:rPr>
              <a:t>現在</a:t>
            </a:r>
            <a:endParaRPr sz="1100" dirty="0">
              <a:latin typeface="メイリオ"/>
              <a:cs typeface="メイリオ"/>
            </a:endParaRPr>
          </a:p>
        </p:txBody>
      </p:sp>
      <p:grpSp>
        <p:nvGrpSpPr>
          <p:cNvPr id="37" name="object 37"/>
          <p:cNvGrpSpPr/>
          <p:nvPr/>
        </p:nvGrpSpPr>
        <p:grpSpPr>
          <a:xfrm>
            <a:off x="3888232" y="4226053"/>
            <a:ext cx="6838950" cy="1434465"/>
            <a:chOff x="2745232" y="4226052"/>
            <a:chExt cx="6838950" cy="1434465"/>
          </a:xfrm>
        </p:grpSpPr>
        <p:sp>
          <p:nvSpPr>
            <p:cNvPr id="38" name="object 38"/>
            <p:cNvSpPr/>
            <p:nvPr/>
          </p:nvSpPr>
          <p:spPr>
            <a:xfrm>
              <a:off x="2745232" y="4226051"/>
              <a:ext cx="6278880" cy="152400"/>
            </a:xfrm>
            <a:custGeom>
              <a:avLst/>
              <a:gdLst/>
              <a:ahLst/>
              <a:cxnLst/>
              <a:rect l="l" t="t" r="r" b="b"/>
              <a:pathLst>
                <a:path w="6278880" h="152400">
                  <a:moveTo>
                    <a:pt x="3858260" y="38100"/>
                  </a:moveTo>
                  <a:lnTo>
                    <a:pt x="1592072" y="38100"/>
                  </a:lnTo>
                  <a:lnTo>
                    <a:pt x="1553972" y="0"/>
                  </a:lnTo>
                  <a:lnTo>
                    <a:pt x="1491361" y="62611"/>
                  </a:lnTo>
                  <a:lnTo>
                    <a:pt x="71412" y="62611"/>
                  </a:lnTo>
                  <a:lnTo>
                    <a:pt x="42926" y="34036"/>
                  </a:lnTo>
                  <a:lnTo>
                    <a:pt x="0" y="76962"/>
                  </a:lnTo>
                  <a:lnTo>
                    <a:pt x="42926" y="119761"/>
                  </a:lnTo>
                  <a:lnTo>
                    <a:pt x="71501" y="91186"/>
                  </a:lnTo>
                  <a:lnTo>
                    <a:pt x="1492758" y="91186"/>
                  </a:lnTo>
                  <a:lnTo>
                    <a:pt x="1553972" y="152400"/>
                  </a:lnTo>
                  <a:lnTo>
                    <a:pt x="1592072" y="114300"/>
                  </a:lnTo>
                  <a:lnTo>
                    <a:pt x="3858260" y="114300"/>
                  </a:lnTo>
                  <a:lnTo>
                    <a:pt x="3858260" y="88900"/>
                  </a:lnTo>
                  <a:lnTo>
                    <a:pt x="1617472" y="88900"/>
                  </a:lnTo>
                  <a:lnTo>
                    <a:pt x="1630172" y="76200"/>
                  </a:lnTo>
                  <a:lnTo>
                    <a:pt x="1617472" y="63500"/>
                  </a:lnTo>
                  <a:lnTo>
                    <a:pt x="3858260" y="63500"/>
                  </a:lnTo>
                  <a:lnTo>
                    <a:pt x="3858260" y="38100"/>
                  </a:lnTo>
                  <a:close/>
                </a:path>
                <a:path w="6278880" h="152400">
                  <a:moveTo>
                    <a:pt x="6278499" y="76962"/>
                  </a:moveTo>
                  <a:lnTo>
                    <a:pt x="6264148" y="62611"/>
                  </a:lnTo>
                  <a:lnTo>
                    <a:pt x="6235573" y="34036"/>
                  </a:lnTo>
                  <a:lnTo>
                    <a:pt x="6207074" y="62611"/>
                  </a:lnTo>
                  <a:lnTo>
                    <a:pt x="5082794" y="62611"/>
                  </a:lnTo>
                  <a:lnTo>
                    <a:pt x="5082794" y="91186"/>
                  </a:lnTo>
                  <a:lnTo>
                    <a:pt x="6206998" y="91186"/>
                  </a:lnTo>
                  <a:lnTo>
                    <a:pt x="6235573" y="119761"/>
                  </a:lnTo>
                  <a:lnTo>
                    <a:pt x="6264224" y="91186"/>
                  </a:lnTo>
                  <a:lnTo>
                    <a:pt x="6278499" y="76962"/>
                  </a:lnTo>
                  <a:close/>
                </a:path>
              </a:pathLst>
            </a:custGeom>
            <a:solidFill>
              <a:srgbClr val="497DBA"/>
            </a:solidFill>
          </p:spPr>
          <p:txBody>
            <a:bodyPr wrap="square" lIns="0" tIns="0" rIns="0" bIns="0" rtlCol="0"/>
            <a:lstStyle/>
            <a:p>
              <a:endParaRPr/>
            </a:p>
          </p:txBody>
        </p:sp>
        <p:sp>
          <p:nvSpPr>
            <p:cNvPr id="39" name="object 39"/>
            <p:cNvSpPr/>
            <p:nvPr/>
          </p:nvSpPr>
          <p:spPr>
            <a:xfrm>
              <a:off x="6527291" y="4226052"/>
              <a:ext cx="1376680" cy="152400"/>
            </a:xfrm>
            <a:custGeom>
              <a:avLst/>
              <a:gdLst/>
              <a:ahLst/>
              <a:cxnLst/>
              <a:rect l="l" t="t" r="r" b="b"/>
              <a:pathLst>
                <a:path w="1376679" h="152400">
                  <a:moveTo>
                    <a:pt x="76200" y="0"/>
                  </a:moveTo>
                  <a:lnTo>
                    <a:pt x="0" y="76200"/>
                  </a:lnTo>
                  <a:lnTo>
                    <a:pt x="76200" y="152400"/>
                  </a:lnTo>
                  <a:lnTo>
                    <a:pt x="114300" y="114300"/>
                  </a:lnTo>
                  <a:lnTo>
                    <a:pt x="76200" y="114300"/>
                  </a:lnTo>
                  <a:lnTo>
                    <a:pt x="76200" y="38100"/>
                  </a:lnTo>
                  <a:lnTo>
                    <a:pt x="114300" y="38100"/>
                  </a:lnTo>
                  <a:lnTo>
                    <a:pt x="76200" y="0"/>
                  </a:lnTo>
                  <a:close/>
                </a:path>
                <a:path w="1376679" h="152400">
                  <a:moveTo>
                    <a:pt x="1300352" y="0"/>
                  </a:moveTo>
                  <a:lnTo>
                    <a:pt x="1224152" y="76200"/>
                  </a:lnTo>
                  <a:lnTo>
                    <a:pt x="1300352" y="152400"/>
                  </a:lnTo>
                  <a:lnTo>
                    <a:pt x="1338452" y="114300"/>
                  </a:lnTo>
                  <a:lnTo>
                    <a:pt x="1300352" y="114300"/>
                  </a:lnTo>
                  <a:lnTo>
                    <a:pt x="1300352" y="38100"/>
                  </a:lnTo>
                  <a:lnTo>
                    <a:pt x="1338452" y="38100"/>
                  </a:lnTo>
                  <a:lnTo>
                    <a:pt x="1300352" y="0"/>
                  </a:lnTo>
                  <a:close/>
                </a:path>
                <a:path w="1376679" h="152400">
                  <a:moveTo>
                    <a:pt x="114300" y="38100"/>
                  </a:moveTo>
                  <a:lnTo>
                    <a:pt x="76200" y="38100"/>
                  </a:lnTo>
                  <a:lnTo>
                    <a:pt x="76200" y="114300"/>
                  </a:lnTo>
                  <a:lnTo>
                    <a:pt x="114300" y="114300"/>
                  </a:lnTo>
                  <a:lnTo>
                    <a:pt x="152400" y="76200"/>
                  </a:lnTo>
                  <a:lnTo>
                    <a:pt x="114300" y="38100"/>
                  </a:lnTo>
                  <a:close/>
                </a:path>
                <a:path w="1376679" h="152400">
                  <a:moveTo>
                    <a:pt x="1262252" y="38100"/>
                  </a:moveTo>
                  <a:lnTo>
                    <a:pt x="114300" y="38100"/>
                  </a:lnTo>
                  <a:lnTo>
                    <a:pt x="152400" y="76200"/>
                  </a:lnTo>
                  <a:lnTo>
                    <a:pt x="114300" y="114300"/>
                  </a:lnTo>
                  <a:lnTo>
                    <a:pt x="1262252" y="114300"/>
                  </a:lnTo>
                  <a:lnTo>
                    <a:pt x="1224152" y="76200"/>
                  </a:lnTo>
                  <a:lnTo>
                    <a:pt x="1262252" y="38100"/>
                  </a:lnTo>
                  <a:close/>
                </a:path>
                <a:path w="1376679" h="152400">
                  <a:moveTo>
                    <a:pt x="1338452" y="38100"/>
                  </a:moveTo>
                  <a:lnTo>
                    <a:pt x="1300352" y="38100"/>
                  </a:lnTo>
                  <a:lnTo>
                    <a:pt x="1300352" y="114300"/>
                  </a:lnTo>
                  <a:lnTo>
                    <a:pt x="1338452" y="114300"/>
                  </a:lnTo>
                  <a:lnTo>
                    <a:pt x="1376552" y="76200"/>
                  </a:lnTo>
                  <a:lnTo>
                    <a:pt x="1338452" y="38100"/>
                  </a:lnTo>
                  <a:close/>
                </a:path>
              </a:pathLst>
            </a:custGeom>
            <a:solidFill>
              <a:srgbClr val="FF0000"/>
            </a:solidFill>
          </p:spPr>
          <p:txBody>
            <a:bodyPr wrap="square" lIns="0" tIns="0" rIns="0" bIns="0" rtlCol="0"/>
            <a:lstStyle/>
            <a:p>
              <a:endParaRPr/>
            </a:p>
          </p:txBody>
        </p:sp>
        <p:sp>
          <p:nvSpPr>
            <p:cNvPr id="40" name="object 40"/>
            <p:cNvSpPr/>
            <p:nvPr/>
          </p:nvSpPr>
          <p:spPr>
            <a:xfrm>
              <a:off x="3104896" y="4482084"/>
              <a:ext cx="4623435" cy="152400"/>
            </a:xfrm>
            <a:custGeom>
              <a:avLst/>
              <a:gdLst/>
              <a:ahLst/>
              <a:cxnLst/>
              <a:rect l="l" t="t" r="r" b="b"/>
              <a:pathLst>
                <a:path w="4623434" h="152400">
                  <a:moveTo>
                    <a:pt x="2777871" y="38100"/>
                  </a:moveTo>
                  <a:lnTo>
                    <a:pt x="1232408" y="38100"/>
                  </a:lnTo>
                  <a:lnTo>
                    <a:pt x="1194308" y="0"/>
                  </a:lnTo>
                  <a:lnTo>
                    <a:pt x="1131697" y="62611"/>
                  </a:lnTo>
                  <a:lnTo>
                    <a:pt x="71412" y="62611"/>
                  </a:lnTo>
                  <a:lnTo>
                    <a:pt x="42926" y="34036"/>
                  </a:lnTo>
                  <a:lnTo>
                    <a:pt x="0" y="76962"/>
                  </a:lnTo>
                  <a:lnTo>
                    <a:pt x="42926" y="119761"/>
                  </a:lnTo>
                  <a:lnTo>
                    <a:pt x="71488" y="91186"/>
                  </a:lnTo>
                  <a:lnTo>
                    <a:pt x="1133094" y="91186"/>
                  </a:lnTo>
                  <a:lnTo>
                    <a:pt x="1194308" y="152400"/>
                  </a:lnTo>
                  <a:lnTo>
                    <a:pt x="1232408" y="114300"/>
                  </a:lnTo>
                  <a:lnTo>
                    <a:pt x="2777871" y="114300"/>
                  </a:lnTo>
                  <a:lnTo>
                    <a:pt x="2777871" y="88900"/>
                  </a:lnTo>
                  <a:lnTo>
                    <a:pt x="1257808" y="88900"/>
                  </a:lnTo>
                  <a:lnTo>
                    <a:pt x="1270508" y="76200"/>
                  </a:lnTo>
                  <a:lnTo>
                    <a:pt x="1257808" y="63500"/>
                  </a:lnTo>
                  <a:lnTo>
                    <a:pt x="2777871" y="63500"/>
                  </a:lnTo>
                  <a:lnTo>
                    <a:pt x="2777871" y="38100"/>
                  </a:lnTo>
                  <a:close/>
                </a:path>
                <a:path w="4623434" h="152400">
                  <a:moveTo>
                    <a:pt x="4623054" y="76962"/>
                  </a:moveTo>
                  <a:lnTo>
                    <a:pt x="4608830" y="62738"/>
                  </a:lnTo>
                  <a:lnTo>
                    <a:pt x="4580255" y="34163"/>
                  </a:lnTo>
                  <a:lnTo>
                    <a:pt x="4551591" y="62738"/>
                  </a:lnTo>
                  <a:lnTo>
                    <a:pt x="3932174" y="62738"/>
                  </a:lnTo>
                  <a:lnTo>
                    <a:pt x="3932174" y="91313"/>
                  </a:lnTo>
                  <a:lnTo>
                    <a:pt x="4551680" y="91313"/>
                  </a:lnTo>
                  <a:lnTo>
                    <a:pt x="4580255" y="119888"/>
                  </a:lnTo>
                  <a:lnTo>
                    <a:pt x="4608741" y="91313"/>
                  </a:lnTo>
                  <a:lnTo>
                    <a:pt x="4623054" y="76962"/>
                  </a:lnTo>
                  <a:close/>
                </a:path>
              </a:pathLst>
            </a:custGeom>
            <a:solidFill>
              <a:srgbClr val="497DBA"/>
            </a:solidFill>
          </p:spPr>
          <p:txBody>
            <a:bodyPr wrap="square" lIns="0" tIns="0" rIns="0" bIns="0" rtlCol="0"/>
            <a:lstStyle/>
            <a:p>
              <a:endParaRPr/>
            </a:p>
          </p:txBody>
        </p:sp>
        <p:sp>
          <p:nvSpPr>
            <p:cNvPr id="41" name="object 41"/>
            <p:cNvSpPr/>
            <p:nvPr/>
          </p:nvSpPr>
          <p:spPr>
            <a:xfrm>
              <a:off x="5806439" y="4482084"/>
              <a:ext cx="1305560" cy="152400"/>
            </a:xfrm>
            <a:custGeom>
              <a:avLst/>
              <a:gdLst/>
              <a:ahLst/>
              <a:cxnLst/>
              <a:rect l="l" t="t" r="r" b="b"/>
              <a:pathLst>
                <a:path w="1305559" h="152400">
                  <a:moveTo>
                    <a:pt x="76200" y="0"/>
                  </a:moveTo>
                  <a:lnTo>
                    <a:pt x="0" y="76200"/>
                  </a:lnTo>
                  <a:lnTo>
                    <a:pt x="76200" y="152400"/>
                  </a:lnTo>
                  <a:lnTo>
                    <a:pt x="114300" y="114300"/>
                  </a:lnTo>
                  <a:lnTo>
                    <a:pt x="76200" y="114300"/>
                  </a:lnTo>
                  <a:lnTo>
                    <a:pt x="76200" y="38100"/>
                  </a:lnTo>
                  <a:lnTo>
                    <a:pt x="114300" y="38100"/>
                  </a:lnTo>
                  <a:lnTo>
                    <a:pt x="76200" y="0"/>
                  </a:lnTo>
                  <a:close/>
                </a:path>
                <a:path w="1305559" h="152400">
                  <a:moveTo>
                    <a:pt x="1228979" y="0"/>
                  </a:moveTo>
                  <a:lnTo>
                    <a:pt x="1152779" y="76200"/>
                  </a:lnTo>
                  <a:lnTo>
                    <a:pt x="1228979" y="152400"/>
                  </a:lnTo>
                  <a:lnTo>
                    <a:pt x="1267079" y="114300"/>
                  </a:lnTo>
                  <a:lnTo>
                    <a:pt x="1228979" y="114300"/>
                  </a:lnTo>
                  <a:lnTo>
                    <a:pt x="1228979" y="38100"/>
                  </a:lnTo>
                  <a:lnTo>
                    <a:pt x="1267079" y="38100"/>
                  </a:lnTo>
                  <a:lnTo>
                    <a:pt x="1228979" y="0"/>
                  </a:lnTo>
                  <a:close/>
                </a:path>
                <a:path w="1305559" h="152400">
                  <a:moveTo>
                    <a:pt x="114300" y="38100"/>
                  </a:moveTo>
                  <a:lnTo>
                    <a:pt x="76200" y="38100"/>
                  </a:lnTo>
                  <a:lnTo>
                    <a:pt x="76200" y="114300"/>
                  </a:lnTo>
                  <a:lnTo>
                    <a:pt x="114300" y="114300"/>
                  </a:lnTo>
                  <a:lnTo>
                    <a:pt x="152400" y="76200"/>
                  </a:lnTo>
                  <a:lnTo>
                    <a:pt x="114300" y="38100"/>
                  </a:lnTo>
                  <a:close/>
                </a:path>
                <a:path w="1305559" h="152400">
                  <a:moveTo>
                    <a:pt x="1190879" y="38100"/>
                  </a:moveTo>
                  <a:lnTo>
                    <a:pt x="114300" y="38100"/>
                  </a:lnTo>
                  <a:lnTo>
                    <a:pt x="152400" y="76200"/>
                  </a:lnTo>
                  <a:lnTo>
                    <a:pt x="114300" y="114300"/>
                  </a:lnTo>
                  <a:lnTo>
                    <a:pt x="1190879" y="114300"/>
                  </a:lnTo>
                  <a:lnTo>
                    <a:pt x="1152779" y="76200"/>
                  </a:lnTo>
                  <a:lnTo>
                    <a:pt x="1190879" y="38100"/>
                  </a:lnTo>
                  <a:close/>
                </a:path>
                <a:path w="1305559" h="152400">
                  <a:moveTo>
                    <a:pt x="1267079" y="38100"/>
                  </a:moveTo>
                  <a:lnTo>
                    <a:pt x="1228979" y="38100"/>
                  </a:lnTo>
                  <a:lnTo>
                    <a:pt x="1228979" y="114300"/>
                  </a:lnTo>
                  <a:lnTo>
                    <a:pt x="1267079" y="114300"/>
                  </a:lnTo>
                  <a:lnTo>
                    <a:pt x="1305179" y="76200"/>
                  </a:lnTo>
                  <a:lnTo>
                    <a:pt x="1267079" y="38100"/>
                  </a:lnTo>
                  <a:close/>
                </a:path>
              </a:pathLst>
            </a:custGeom>
            <a:solidFill>
              <a:srgbClr val="FF0000"/>
            </a:solidFill>
          </p:spPr>
          <p:txBody>
            <a:bodyPr wrap="square" lIns="0" tIns="0" rIns="0" bIns="0" rtlCol="0"/>
            <a:lstStyle/>
            <a:p>
              <a:endParaRPr/>
            </a:p>
          </p:txBody>
        </p:sp>
        <p:sp>
          <p:nvSpPr>
            <p:cNvPr id="42" name="object 42"/>
            <p:cNvSpPr/>
            <p:nvPr/>
          </p:nvSpPr>
          <p:spPr>
            <a:xfrm>
              <a:off x="3104896" y="4739640"/>
              <a:ext cx="4623435" cy="152400"/>
            </a:xfrm>
            <a:custGeom>
              <a:avLst/>
              <a:gdLst/>
              <a:ahLst/>
              <a:cxnLst/>
              <a:rect l="l" t="t" r="r" b="b"/>
              <a:pathLst>
                <a:path w="4623434" h="152400">
                  <a:moveTo>
                    <a:pt x="2777871" y="38100"/>
                  </a:moveTo>
                  <a:lnTo>
                    <a:pt x="1232408" y="38100"/>
                  </a:lnTo>
                  <a:lnTo>
                    <a:pt x="1194308" y="0"/>
                  </a:lnTo>
                  <a:lnTo>
                    <a:pt x="1131697" y="62611"/>
                  </a:lnTo>
                  <a:lnTo>
                    <a:pt x="71412" y="62611"/>
                  </a:lnTo>
                  <a:lnTo>
                    <a:pt x="42926" y="34036"/>
                  </a:lnTo>
                  <a:lnTo>
                    <a:pt x="0" y="76962"/>
                  </a:lnTo>
                  <a:lnTo>
                    <a:pt x="42926" y="119761"/>
                  </a:lnTo>
                  <a:lnTo>
                    <a:pt x="71488" y="91186"/>
                  </a:lnTo>
                  <a:lnTo>
                    <a:pt x="1133094" y="91186"/>
                  </a:lnTo>
                  <a:lnTo>
                    <a:pt x="1194308" y="152400"/>
                  </a:lnTo>
                  <a:lnTo>
                    <a:pt x="1232408" y="114300"/>
                  </a:lnTo>
                  <a:lnTo>
                    <a:pt x="2777871" y="114300"/>
                  </a:lnTo>
                  <a:lnTo>
                    <a:pt x="2777871" y="88900"/>
                  </a:lnTo>
                  <a:lnTo>
                    <a:pt x="1257808" y="88900"/>
                  </a:lnTo>
                  <a:lnTo>
                    <a:pt x="1270508" y="76200"/>
                  </a:lnTo>
                  <a:lnTo>
                    <a:pt x="1257808" y="63500"/>
                  </a:lnTo>
                  <a:lnTo>
                    <a:pt x="2777871" y="63500"/>
                  </a:lnTo>
                  <a:lnTo>
                    <a:pt x="2777871" y="38100"/>
                  </a:lnTo>
                  <a:close/>
                </a:path>
                <a:path w="4623434" h="152400">
                  <a:moveTo>
                    <a:pt x="4623054" y="76962"/>
                  </a:moveTo>
                  <a:lnTo>
                    <a:pt x="4608830" y="62738"/>
                  </a:lnTo>
                  <a:lnTo>
                    <a:pt x="4580255" y="34163"/>
                  </a:lnTo>
                  <a:lnTo>
                    <a:pt x="4551591" y="62738"/>
                  </a:lnTo>
                  <a:lnTo>
                    <a:pt x="3932174" y="62738"/>
                  </a:lnTo>
                  <a:lnTo>
                    <a:pt x="3932174" y="91313"/>
                  </a:lnTo>
                  <a:lnTo>
                    <a:pt x="4551680" y="91313"/>
                  </a:lnTo>
                  <a:lnTo>
                    <a:pt x="4580255" y="119888"/>
                  </a:lnTo>
                  <a:lnTo>
                    <a:pt x="4608741" y="91313"/>
                  </a:lnTo>
                  <a:lnTo>
                    <a:pt x="4623054" y="76962"/>
                  </a:lnTo>
                  <a:close/>
                </a:path>
              </a:pathLst>
            </a:custGeom>
            <a:solidFill>
              <a:srgbClr val="497DBA"/>
            </a:solidFill>
          </p:spPr>
          <p:txBody>
            <a:bodyPr wrap="square" lIns="0" tIns="0" rIns="0" bIns="0" rtlCol="0"/>
            <a:lstStyle/>
            <a:p>
              <a:endParaRPr/>
            </a:p>
          </p:txBody>
        </p:sp>
        <p:sp>
          <p:nvSpPr>
            <p:cNvPr id="43" name="object 43"/>
            <p:cNvSpPr/>
            <p:nvPr/>
          </p:nvSpPr>
          <p:spPr>
            <a:xfrm>
              <a:off x="5806439" y="4739640"/>
              <a:ext cx="1305560" cy="152400"/>
            </a:xfrm>
            <a:custGeom>
              <a:avLst/>
              <a:gdLst/>
              <a:ahLst/>
              <a:cxnLst/>
              <a:rect l="l" t="t" r="r" b="b"/>
              <a:pathLst>
                <a:path w="1305559" h="152400">
                  <a:moveTo>
                    <a:pt x="76200" y="0"/>
                  </a:moveTo>
                  <a:lnTo>
                    <a:pt x="0" y="76200"/>
                  </a:lnTo>
                  <a:lnTo>
                    <a:pt x="76200" y="152400"/>
                  </a:lnTo>
                  <a:lnTo>
                    <a:pt x="114300" y="114300"/>
                  </a:lnTo>
                  <a:lnTo>
                    <a:pt x="76200" y="114300"/>
                  </a:lnTo>
                  <a:lnTo>
                    <a:pt x="76200" y="38100"/>
                  </a:lnTo>
                  <a:lnTo>
                    <a:pt x="114300" y="38100"/>
                  </a:lnTo>
                  <a:lnTo>
                    <a:pt x="76200" y="0"/>
                  </a:lnTo>
                  <a:close/>
                </a:path>
                <a:path w="1305559" h="152400">
                  <a:moveTo>
                    <a:pt x="1228979" y="0"/>
                  </a:moveTo>
                  <a:lnTo>
                    <a:pt x="1152779" y="76200"/>
                  </a:lnTo>
                  <a:lnTo>
                    <a:pt x="1228979" y="152400"/>
                  </a:lnTo>
                  <a:lnTo>
                    <a:pt x="1267079" y="114300"/>
                  </a:lnTo>
                  <a:lnTo>
                    <a:pt x="1228979" y="114300"/>
                  </a:lnTo>
                  <a:lnTo>
                    <a:pt x="1228979" y="38100"/>
                  </a:lnTo>
                  <a:lnTo>
                    <a:pt x="1267079" y="38100"/>
                  </a:lnTo>
                  <a:lnTo>
                    <a:pt x="1228979" y="0"/>
                  </a:lnTo>
                  <a:close/>
                </a:path>
                <a:path w="1305559" h="152400">
                  <a:moveTo>
                    <a:pt x="114300" y="38100"/>
                  </a:moveTo>
                  <a:lnTo>
                    <a:pt x="76200" y="38100"/>
                  </a:lnTo>
                  <a:lnTo>
                    <a:pt x="76200" y="114300"/>
                  </a:lnTo>
                  <a:lnTo>
                    <a:pt x="114300" y="114300"/>
                  </a:lnTo>
                  <a:lnTo>
                    <a:pt x="152400" y="76200"/>
                  </a:lnTo>
                  <a:lnTo>
                    <a:pt x="114300" y="38100"/>
                  </a:lnTo>
                  <a:close/>
                </a:path>
                <a:path w="1305559" h="152400">
                  <a:moveTo>
                    <a:pt x="1190879" y="38100"/>
                  </a:moveTo>
                  <a:lnTo>
                    <a:pt x="114300" y="38100"/>
                  </a:lnTo>
                  <a:lnTo>
                    <a:pt x="152400" y="76200"/>
                  </a:lnTo>
                  <a:lnTo>
                    <a:pt x="114300" y="114300"/>
                  </a:lnTo>
                  <a:lnTo>
                    <a:pt x="1190879" y="114300"/>
                  </a:lnTo>
                  <a:lnTo>
                    <a:pt x="1152779" y="76200"/>
                  </a:lnTo>
                  <a:lnTo>
                    <a:pt x="1190879" y="38100"/>
                  </a:lnTo>
                  <a:close/>
                </a:path>
                <a:path w="1305559" h="152400">
                  <a:moveTo>
                    <a:pt x="1267079" y="38100"/>
                  </a:moveTo>
                  <a:lnTo>
                    <a:pt x="1228979" y="38100"/>
                  </a:lnTo>
                  <a:lnTo>
                    <a:pt x="1228979" y="114300"/>
                  </a:lnTo>
                  <a:lnTo>
                    <a:pt x="1267079" y="114300"/>
                  </a:lnTo>
                  <a:lnTo>
                    <a:pt x="1305179" y="76200"/>
                  </a:lnTo>
                  <a:lnTo>
                    <a:pt x="1267079" y="38100"/>
                  </a:lnTo>
                  <a:close/>
                </a:path>
              </a:pathLst>
            </a:custGeom>
            <a:solidFill>
              <a:srgbClr val="FF0000"/>
            </a:solidFill>
          </p:spPr>
          <p:txBody>
            <a:bodyPr wrap="square" lIns="0" tIns="0" rIns="0" bIns="0" rtlCol="0"/>
            <a:lstStyle/>
            <a:p>
              <a:endParaRPr/>
            </a:p>
          </p:txBody>
        </p:sp>
        <p:sp>
          <p:nvSpPr>
            <p:cNvPr id="44" name="object 44"/>
            <p:cNvSpPr/>
            <p:nvPr/>
          </p:nvSpPr>
          <p:spPr>
            <a:xfrm>
              <a:off x="3306064" y="5507736"/>
              <a:ext cx="6278245" cy="152400"/>
            </a:xfrm>
            <a:custGeom>
              <a:avLst/>
              <a:gdLst/>
              <a:ahLst/>
              <a:cxnLst/>
              <a:rect l="l" t="t" r="r" b="b"/>
              <a:pathLst>
                <a:path w="6278245" h="152400">
                  <a:moveTo>
                    <a:pt x="3785489" y="38100"/>
                  </a:moveTo>
                  <a:lnTo>
                    <a:pt x="1447292" y="38100"/>
                  </a:lnTo>
                  <a:lnTo>
                    <a:pt x="1409192" y="0"/>
                  </a:lnTo>
                  <a:lnTo>
                    <a:pt x="1346581" y="62611"/>
                  </a:lnTo>
                  <a:lnTo>
                    <a:pt x="71412" y="62611"/>
                  </a:lnTo>
                  <a:lnTo>
                    <a:pt x="42926" y="34036"/>
                  </a:lnTo>
                  <a:lnTo>
                    <a:pt x="0" y="76962"/>
                  </a:lnTo>
                  <a:lnTo>
                    <a:pt x="42926" y="119824"/>
                  </a:lnTo>
                  <a:lnTo>
                    <a:pt x="71450" y="91249"/>
                  </a:lnTo>
                  <a:lnTo>
                    <a:pt x="1348041" y="91249"/>
                  </a:lnTo>
                  <a:lnTo>
                    <a:pt x="1409192" y="152400"/>
                  </a:lnTo>
                  <a:lnTo>
                    <a:pt x="1447292" y="114300"/>
                  </a:lnTo>
                  <a:lnTo>
                    <a:pt x="3785489" y="114300"/>
                  </a:lnTo>
                  <a:lnTo>
                    <a:pt x="3785489" y="88900"/>
                  </a:lnTo>
                  <a:lnTo>
                    <a:pt x="1472692" y="88900"/>
                  </a:lnTo>
                  <a:lnTo>
                    <a:pt x="1485392" y="76200"/>
                  </a:lnTo>
                  <a:lnTo>
                    <a:pt x="1472692" y="63500"/>
                  </a:lnTo>
                  <a:lnTo>
                    <a:pt x="3785489" y="63500"/>
                  </a:lnTo>
                  <a:lnTo>
                    <a:pt x="3785489" y="38100"/>
                  </a:lnTo>
                  <a:close/>
                </a:path>
                <a:path w="6278245" h="152400">
                  <a:moveTo>
                    <a:pt x="6277737" y="76962"/>
                  </a:moveTo>
                  <a:lnTo>
                    <a:pt x="6263424" y="62611"/>
                  </a:lnTo>
                  <a:lnTo>
                    <a:pt x="6234938" y="34036"/>
                  </a:lnTo>
                  <a:lnTo>
                    <a:pt x="6206363" y="62611"/>
                  </a:lnTo>
                  <a:lnTo>
                    <a:pt x="5082794" y="62611"/>
                  </a:lnTo>
                  <a:lnTo>
                    <a:pt x="5082794" y="91249"/>
                  </a:lnTo>
                  <a:lnTo>
                    <a:pt x="6206312" y="91249"/>
                  </a:lnTo>
                  <a:lnTo>
                    <a:pt x="6234938" y="119824"/>
                  </a:lnTo>
                  <a:lnTo>
                    <a:pt x="6263462" y="91249"/>
                  </a:lnTo>
                  <a:lnTo>
                    <a:pt x="6277737" y="76962"/>
                  </a:lnTo>
                  <a:close/>
                </a:path>
              </a:pathLst>
            </a:custGeom>
            <a:solidFill>
              <a:srgbClr val="497DBA"/>
            </a:solidFill>
          </p:spPr>
          <p:txBody>
            <a:bodyPr wrap="square" lIns="0" tIns="0" rIns="0" bIns="0" rtlCol="0"/>
            <a:lstStyle/>
            <a:p>
              <a:endParaRPr/>
            </a:p>
          </p:txBody>
        </p:sp>
        <p:sp>
          <p:nvSpPr>
            <p:cNvPr id="45" name="object 45"/>
            <p:cNvSpPr/>
            <p:nvPr/>
          </p:nvSpPr>
          <p:spPr>
            <a:xfrm>
              <a:off x="7016496" y="5507736"/>
              <a:ext cx="1449070" cy="152400"/>
            </a:xfrm>
            <a:custGeom>
              <a:avLst/>
              <a:gdLst/>
              <a:ahLst/>
              <a:cxnLst/>
              <a:rect l="l" t="t" r="r" b="b"/>
              <a:pathLst>
                <a:path w="1449070" h="152400">
                  <a:moveTo>
                    <a:pt x="76200" y="0"/>
                  </a:moveTo>
                  <a:lnTo>
                    <a:pt x="0" y="76200"/>
                  </a:lnTo>
                  <a:lnTo>
                    <a:pt x="76200" y="152400"/>
                  </a:lnTo>
                  <a:lnTo>
                    <a:pt x="114300" y="114300"/>
                  </a:lnTo>
                  <a:lnTo>
                    <a:pt x="76200" y="114300"/>
                  </a:lnTo>
                  <a:lnTo>
                    <a:pt x="76200" y="38100"/>
                  </a:lnTo>
                  <a:lnTo>
                    <a:pt x="114300" y="38100"/>
                  </a:lnTo>
                  <a:lnTo>
                    <a:pt x="76200" y="0"/>
                  </a:lnTo>
                  <a:close/>
                </a:path>
                <a:path w="1449070" h="152400">
                  <a:moveTo>
                    <a:pt x="1372361" y="0"/>
                  </a:moveTo>
                  <a:lnTo>
                    <a:pt x="1296161" y="76200"/>
                  </a:lnTo>
                  <a:lnTo>
                    <a:pt x="1372361" y="152400"/>
                  </a:lnTo>
                  <a:lnTo>
                    <a:pt x="1410461" y="114300"/>
                  </a:lnTo>
                  <a:lnTo>
                    <a:pt x="1372361" y="114300"/>
                  </a:lnTo>
                  <a:lnTo>
                    <a:pt x="1372361" y="38100"/>
                  </a:lnTo>
                  <a:lnTo>
                    <a:pt x="1410461" y="38100"/>
                  </a:lnTo>
                  <a:lnTo>
                    <a:pt x="1372361" y="0"/>
                  </a:lnTo>
                  <a:close/>
                </a:path>
                <a:path w="1449070" h="152400">
                  <a:moveTo>
                    <a:pt x="114300" y="38100"/>
                  </a:moveTo>
                  <a:lnTo>
                    <a:pt x="76200" y="38100"/>
                  </a:lnTo>
                  <a:lnTo>
                    <a:pt x="76200" y="114300"/>
                  </a:lnTo>
                  <a:lnTo>
                    <a:pt x="114300" y="114300"/>
                  </a:lnTo>
                  <a:lnTo>
                    <a:pt x="152400" y="76200"/>
                  </a:lnTo>
                  <a:lnTo>
                    <a:pt x="114300" y="38100"/>
                  </a:lnTo>
                  <a:close/>
                </a:path>
                <a:path w="1449070" h="152400">
                  <a:moveTo>
                    <a:pt x="1334261" y="38100"/>
                  </a:moveTo>
                  <a:lnTo>
                    <a:pt x="114300" y="38100"/>
                  </a:lnTo>
                  <a:lnTo>
                    <a:pt x="152400" y="76200"/>
                  </a:lnTo>
                  <a:lnTo>
                    <a:pt x="114300" y="114300"/>
                  </a:lnTo>
                  <a:lnTo>
                    <a:pt x="1334261" y="114300"/>
                  </a:lnTo>
                  <a:lnTo>
                    <a:pt x="1296161" y="76200"/>
                  </a:lnTo>
                  <a:lnTo>
                    <a:pt x="1334261" y="38100"/>
                  </a:lnTo>
                  <a:close/>
                </a:path>
                <a:path w="1449070" h="152400">
                  <a:moveTo>
                    <a:pt x="1410461" y="38100"/>
                  </a:moveTo>
                  <a:lnTo>
                    <a:pt x="1372361" y="38100"/>
                  </a:lnTo>
                  <a:lnTo>
                    <a:pt x="1372361" y="114300"/>
                  </a:lnTo>
                  <a:lnTo>
                    <a:pt x="1410461" y="114300"/>
                  </a:lnTo>
                  <a:lnTo>
                    <a:pt x="1448561" y="76200"/>
                  </a:lnTo>
                  <a:lnTo>
                    <a:pt x="1410461" y="38100"/>
                  </a:lnTo>
                  <a:close/>
                </a:path>
              </a:pathLst>
            </a:custGeom>
            <a:solidFill>
              <a:srgbClr val="FF0000"/>
            </a:solidFill>
          </p:spPr>
          <p:txBody>
            <a:bodyPr wrap="square" lIns="0" tIns="0" rIns="0" bIns="0" rtlCol="0"/>
            <a:lstStyle/>
            <a:p>
              <a:endParaRPr/>
            </a:p>
          </p:txBody>
        </p:sp>
      </p:grpSp>
      <p:sp>
        <p:nvSpPr>
          <p:cNvPr id="46" name="object 46"/>
          <p:cNvSpPr txBox="1"/>
          <p:nvPr/>
        </p:nvSpPr>
        <p:spPr>
          <a:xfrm>
            <a:off x="2870455" y="2027936"/>
            <a:ext cx="1354455" cy="151323"/>
          </a:xfrm>
          <a:prstGeom prst="rect">
            <a:avLst/>
          </a:prstGeom>
        </p:spPr>
        <p:txBody>
          <a:bodyPr vert="horz" wrap="square" lIns="0" tIns="12700" rIns="0" bIns="0" rtlCol="0">
            <a:spAutoFit/>
          </a:bodyPr>
          <a:lstStyle/>
          <a:p>
            <a:pPr marL="12700">
              <a:spcBef>
                <a:spcPts val="100"/>
              </a:spcBef>
            </a:pPr>
            <a:r>
              <a:rPr sz="900" dirty="0">
                <a:latin typeface="メイリオ"/>
                <a:cs typeface="メイリオ"/>
              </a:rPr>
              <a:t>第2段階（周辺設備解体</a:t>
            </a:r>
            <a:r>
              <a:rPr sz="900" spc="-50" dirty="0">
                <a:latin typeface="メイリオ"/>
                <a:cs typeface="メイリオ"/>
              </a:rPr>
              <a:t>）</a:t>
            </a:r>
            <a:endParaRPr sz="900">
              <a:latin typeface="メイリオ"/>
              <a:cs typeface="メイリオ"/>
            </a:endParaRPr>
          </a:p>
        </p:txBody>
      </p:sp>
      <p:sp>
        <p:nvSpPr>
          <p:cNvPr id="47" name="object 47"/>
          <p:cNvSpPr txBox="1"/>
          <p:nvPr/>
        </p:nvSpPr>
        <p:spPr>
          <a:xfrm>
            <a:off x="4670806" y="2012951"/>
            <a:ext cx="1354455" cy="151323"/>
          </a:xfrm>
          <a:prstGeom prst="rect">
            <a:avLst/>
          </a:prstGeom>
        </p:spPr>
        <p:txBody>
          <a:bodyPr vert="horz" wrap="square" lIns="0" tIns="12700" rIns="0" bIns="0" rtlCol="0">
            <a:spAutoFit/>
          </a:bodyPr>
          <a:lstStyle/>
          <a:p>
            <a:pPr marL="12700">
              <a:spcBef>
                <a:spcPts val="100"/>
              </a:spcBef>
            </a:pPr>
            <a:r>
              <a:rPr sz="900" dirty="0">
                <a:solidFill>
                  <a:srgbClr val="FF0000"/>
                </a:solidFill>
                <a:latin typeface="メイリオ"/>
                <a:cs typeface="メイリオ"/>
              </a:rPr>
              <a:t>第3段階（原子炉等解体</a:t>
            </a:r>
            <a:r>
              <a:rPr sz="900" spc="-50" dirty="0">
                <a:solidFill>
                  <a:srgbClr val="FF0000"/>
                </a:solidFill>
                <a:latin typeface="メイリオ"/>
                <a:cs typeface="メイリオ"/>
              </a:rPr>
              <a:t>）</a:t>
            </a:r>
            <a:endParaRPr sz="900">
              <a:latin typeface="メイリオ"/>
              <a:cs typeface="メイリオ"/>
            </a:endParaRPr>
          </a:p>
        </p:txBody>
      </p:sp>
      <p:sp>
        <p:nvSpPr>
          <p:cNvPr id="48" name="object 48"/>
          <p:cNvSpPr txBox="1"/>
          <p:nvPr/>
        </p:nvSpPr>
        <p:spPr>
          <a:xfrm>
            <a:off x="3409950" y="2807055"/>
            <a:ext cx="994410" cy="3902710"/>
          </a:xfrm>
          <a:prstGeom prst="rect">
            <a:avLst/>
          </a:prstGeom>
        </p:spPr>
        <p:txBody>
          <a:bodyPr vert="horz" wrap="square" lIns="0" tIns="16510" rIns="0" bIns="0" rtlCol="0">
            <a:spAutoFit/>
          </a:bodyPr>
          <a:lstStyle/>
          <a:p>
            <a:pPr marL="12700" marR="551815" algn="just">
              <a:lnSpc>
                <a:spcPct val="154000"/>
              </a:lnSpc>
              <a:spcBef>
                <a:spcPts val="130"/>
              </a:spcBef>
            </a:pPr>
            <a:r>
              <a:rPr sz="1100" spc="-20" dirty="0">
                <a:latin typeface="メイリオ"/>
                <a:cs typeface="メイリオ"/>
              </a:rPr>
              <a:t>敦賀①美浜①美浜②島根①玄海①伊方①</a:t>
            </a:r>
            <a:endParaRPr sz="1100">
              <a:latin typeface="メイリオ"/>
              <a:cs typeface="メイリオ"/>
            </a:endParaRPr>
          </a:p>
          <a:p>
            <a:pPr marL="323850">
              <a:spcBef>
                <a:spcPts val="710"/>
              </a:spcBef>
            </a:pPr>
            <a:r>
              <a:rPr sz="1100" spc="-25" dirty="0">
                <a:latin typeface="メイリオ"/>
                <a:cs typeface="メイリオ"/>
              </a:rPr>
              <a:t>大飯①</a:t>
            </a:r>
            <a:endParaRPr sz="1100">
              <a:latin typeface="メイリオ"/>
              <a:cs typeface="メイリオ"/>
            </a:endParaRPr>
          </a:p>
          <a:p>
            <a:pPr marL="323850" marR="241935" algn="just">
              <a:lnSpc>
                <a:spcPct val="154000"/>
              </a:lnSpc>
              <a:spcBef>
                <a:spcPts val="5"/>
              </a:spcBef>
            </a:pPr>
            <a:r>
              <a:rPr sz="1100" spc="-20" dirty="0">
                <a:latin typeface="メイリオ"/>
                <a:cs typeface="メイリオ"/>
              </a:rPr>
              <a:t>大飯②女川①玄海②伊方②</a:t>
            </a:r>
            <a:endParaRPr sz="1100">
              <a:latin typeface="メイリオ"/>
              <a:cs typeface="メイリオ"/>
            </a:endParaRPr>
          </a:p>
          <a:p>
            <a:pPr marL="280035" marR="5080" algn="just">
              <a:lnSpc>
                <a:spcPct val="154000"/>
              </a:lnSpc>
            </a:pPr>
            <a:r>
              <a:rPr sz="1100" spc="-10" dirty="0">
                <a:latin typeface="メイリオ"/>
                <a:cs typeface="メイリオ"/>
              </a:rPr>
              <a:t>福島第二①福島第二②福島第二③福島第二④</a:t>
            </a:r>
            <a:endParaRPr sz="1100">
              <a:latin typeface="メイリオ"/>
              <a:cs typeface="メイリオ"/>
            </a:endParaRPr>
          </a:p>
        </p:txBody>
      </p:sp>
      <p:grpSp>
        <p:nvGrpSpPr>
          <p:cNvPr id="49" name="object 49"/>
          <p:cNvGrpSpPr/>
          <p:nvPr/>
        </p:nvGrpSpPr>
        <p:grpSpPr>
          <a:xfrm>
            <a:off x="4449065" y="5763767"/>
            <a:ext cx="6529705" cy="920750"/>
            <a:chOff x="3306064" y="5763767"/>
            <a:chExt cx="6529705" cy="920750"/>
          </a:xfrm>
        </p:grpSpPr>
        <p:sp>
          <p:nvSpPr>
            <p:cNvPr id="50" name="object 50"/>
            <p:cNvSpPr/>
            <p:nvPr/>
          </p:nvSpPr>
          <p:spPr>
            <a:xfrm>
              <a:off x="3306064" y="5763767"/>
              <a:ext cx="6529705" cy="152400"/>
            </a:xfrm>
            <a:custGeom>
              <a:avLst/>
              <a:gdLst/>
              <a:ahLst/>
              <a:cxnLst/>
              <a:rect l="l" t="t" r="r" b="b"/>
              <a:pathLst>
                <a:path w="6529705" h="152400">
                  <a:moveTo>
                    <a:pt x="3543173" y="38100"/>
                  </a:moveTo>
                  <a:lnTo>
                    <a:pt x="1601216" y="38100"/>
                  </a:lnTo>
                  <a:lnTo>
                    <a:pt x="1563116" y="0"/>
                  </a:lnTo>
                  <a:lnTo>
                    <a:pt x="1500441" y="62674"/>
                  </a:lnTo>
                  <a:lnTo>
                    <a:pt x="71450" y="62674"/>
                  </a:lnTo>
                  <a:lnTo>
                    <a:pt x="42926" y="34099"/>
                  </a:lnTo>
                  <a:lnTo>
                    <a:pt x="0" y="76962"/>
                  </a:lnTo>
                  <a:lnTo>
                    <a:pt x="42926" y="119824"/>
                  </a:lnTo>
                  <a:lnTo>
                    <a:pt x="71450" y="91249"/>
                  </a:lnTo>
                  <a:lnTo>
                    <a:pt x="1501965" y="91249"/>
                  </a:lnTo>
                  <a:lnTo>
                    <a:pt x="1563116" y="152400"/>
                  </a:lnTo>
                  <a:lnTo>
                    <a:pt x="1601216" y="114300"/>
                  </a:lnTo>
                  <a:lnTo>
                    <a:pt x="3543173" y="114300"/>
                  </a:lnTo>
                  <a:lnTo>
                    <a:pt x="3543173" y="88900"/>
                  </a:lnTo>
                  <a:lnTo>
                    <a:pt x="1626616" y="88900"/>
                  </a:lnTo>
                  <a:lnTo>
                    <a:pt x="1639316" y="76200"/>
                  </a:lnTo>
                  <a:lnTo>
                    <a:pt x="1626616" y="63500"/>
                  </a:lnTo>
                  <a:lnTo>
                    <a:pt x="3543173" y="63500"/>
                  </a:lnTo>
                  <a:lnTo>
                    <a:pt x="3543173" y="38100"/>
                  </a:lnTo>
                  <a:close/>
                </a:path>
                <a:path w="6529705" h="152400">
                  <a:moveTo>
                    <a:pt x="6529705" y="76962"/>
                  </a:moveTo>
                  <a:lnTo>
                    <a:pt x="6515392" y="62674"/>
                  </a:lnTo>
                  <a:lnTo>
                    <a:pt x="6486779" y="34099"/>
                  </a:lnTo>
                  <a:lnTo>
                    <a:pt x="6458242" y="62674"/>
                  </a:lnTo>
                  <a:lnTo>
                    <a:pt x="5082794" y="62674"/>
                  </a:lnTo>
                  <a:lnTo>
                    <a:pt x="5082794" y="91249"/>
                  </a:lnTo>
                  <a:lnTo>
                    <a:pt x="6458242" y="91249"/>
                  </a:lnTo>
                  <a:lnTo>
                    <a:pt x="6486779" y="119824"/>
                  </a:lnTo>
                  <a:lnTo>
                    <a:pt x="6515392" y="91249"/>
                  </a:lnTo>
                  <a:lnTo>
                    <a:pt x="6529705" y="76962"/>
                  </a:lnTo>
                  <a:close/>
                </a:path>
              </a:pathLst>
            </a:custGeom>
            <a:solidFill>
              <a:srgbClr val="497DBA"/>
            </a:solidFill>
          </p:spPr>
          <p:txBody>
            <a:bodyPr wrap="square" lIns="0" tIns="0" rIns="0" bIns="0" rtlCol="0"/>
            <a:lstStyle/>
            <a:p>
              <a:endParaRPr/>
            </a:p>
          </p:txBody>
        </p:sp>
        <p:sp>
          <p:nvSpPr>
            <p:cNvPr id="51" name="object 51"/>
            <p:cNvSpPr/>
            <p:nvPr/>
          </p:nvSpPr>
          <p:spPr>
            <a:xfrm>
              <a:off x="6743700" y="5763767"/>
              <a:ext cx="1736725" cy="152400"/>
            </a:xfrm>
            <a:custGeom>
              <a:avLst/>
              <a:gdLst/>
              <a:ahLst/>
              <a:cxnLst/>
              <a:rect l="l" t="t" r="r" b="b"/>
              <a:pathLst>
                <a:path w="1736725" h="152400">
                  <a:moveTo>
                    <a:pt x="76200" y="0"/>
                  </a:moveTo>
                  <a:lnTo>
                    <a:pt x="0" y="76199"/>
                  </a:lnTo>
                  <a:lnTo>
                    <a:pt x="76200" y="152399"/>
                  </a:lnTo>
                  <a:lnTo>
                    <a:pt x="114300" y="114299"/>
                  </a:lnTo>
                  <a:lnTo>
                    <a:pt x="76200" y="114299"/>
                  </a:lnTo>
                  <a:lnTo>
                    <a:pt x="76200" y="38099"/>
                  </a:lnTo>
                  <a:lnTo>
                    <a:pt x="114300" y="38099"/>
                  </a:lnTo>
                  <a:lnTo>
                    <a:pt x="76200" y="0"/>
                  </a:lnTo>
                  <a:close/>
                </a:path>
                <a:path w="1736725" h="152400">
                  <a:moveTo>
                    <a:pt x="1660144" y="0"/>
                  </a:moveTo>
                  <a:lnTo>
                    <a:pt x="1583944" y="76199"/>
                  </a:lnTo>
                  <a:lnTo>
                    <a:pt x="1660144" y="152399"/>
                  </a:lnTo>
                  <a:lnTo>
                    <a:pt x="1698244" y="114299"/>
                  </a:lnTo>
                  <a:lnTo>
                    <a:pt x="1660144" y="114299"/>
                  </a:lnTo>
                  <a:lnTo>
                    <a:pt x="1660144" y="38099"/>
                  </a:lnTo>
                  <a:lnTo>
                    <a:pt x="1698244" y="38099"/>
                  </a:lnTo>
                  <a:lnTo>
                    <a:pt x="1660144" y="0"/>
                  </a:lnTo>
                  <a:close/>
                </a:path>
                <a:path w="1736725" h="152400">
                  <a:moveTo>
                    <a:pt x="114300" y="38099"/>
                  </a:moveTo>
                  <a:lnTo>
                    <a:pt x="76200" y="38099"/>
                  </a:lnTo>
                  <a:lnTo>
                    <a:pt x="76200" y="114299"/>
                  </a:lnTo>
                  <a:lnTo>
                    <a:pt x="114300" y="114299"/>
                  </a:lnTo>
                  <a:lnTo>
                    <a:pt x="152400" y="76199"/>
                  </a:lnTo>
                  <a:lnTo>
                    <a:pt x="114300" y="38099"/>
                  </a:lnTo>
                  <a:close/>
                </a:path>
                <a:path w="1736725" h="152400">
                  <a:moveTo>
                    <a:pt x="1622044" y="38099"/>
                  </a:moveTo>
                  <a:lnTo>
                    <a:pt x="114300" y="38099"/>
                  </a:lnTo>
                  <a:lnTo>
                    <a:pt x="152400" y="76199"/>
                  </a:lnTo>
                  <a:lnTo>
                    <a:pt x="114300" y="114299"/>
                  </a:lnTo>
                  <a:lnTo>
                    <a:pt x="1622044" y="114299"/>
                  </a:lnTo>
                  <a:lnTo>
                    <a:pt x="1583944" y="76199"/>
                  </a:lnTo>
                  <a:lnTo>
                    <a:pt x="1622044" y="38099"/>
                  </a:lnTo>
                  <a:close/>
                </a:path>
                <a:path w="1736725" h="152400">
                  <a:moveTo>
                    <a:pt x="1698244" y="38099"/>
                  </a:moveTo>
                  <a:lnTo>
                    <a:pt x="1660144" y="38099"/>
                  </a:lnTo>
                  <a:lnTo>
                    <a:pt x="1660144" y="114299"/>
                  </a:lnTo>
                  <a:lnTo>
                    <a:pt x="1698244" y="114299"/>
                  </a:lnTo>
                  <a:lnTo>
                    <a:pt x="1736344" y="76199"/>
                  </a:lnTo>
                  <a:lnTo>
                    <a:pt x="1698244" y="38099"/>
                  </a:lnTo>
                  <a:close/>
                </a:path>
              </a:pathLst>
            </a:custGeom>
            <a:solidFill>
              <a:srgbClr val="FF0000"/>
            </a:solidFill>
          </p:spPr>
          <p:txBody>
            <a:bodyPr wrap="square" lIns="0" tIns="0" rIns="0" bIns="0" rtlCol="0"/>
            <a:lstStyle/>
            <a:p>
              <a:endParaRPr/>
            </a:p>
          </p:txBody>
        </p:sp>
        <p:sp>
          <p:nvSpPr>
            <p:cNvPr id="52" name="object 52"/>
            <p:cNvSpPr/>
            <p:nvPr/>
          </p:nvSpPr>
          <p:spPr>
            <a:xfrm>
              <a:off x="3306064" y="6019799"/>
              <a:ext cx="6529705" cy="152400"/>
            </a:xfrm>
            <a:custGeom>
              <a:avLst/>
              <a:gdLst/>
              <a:ahLst/>
              <a:cxnLst/>
              <a:rect l="l" t="t" r="r" b="b"/>
              <a:pathLst>
                <a:path w="6529705" h="152400">
                  <a:moveTo>
                    <a:pt x="3543173" y="38100"/>
                  </a:moveTo>
                  <a:lnTo>
                    <a:pt x="1601216" y="38100"/>
                  </a:lnTo>
                  <a:lnTo>
                    <a:pt x="1563116" y="0"/>
                  </a:lnTo>
                  <a:lnTo>
                    <a:pt x="1500441" y="62674"/>
                  </a:lnTo>
                  <a:lnTo>
                    <a:pt x="71450" y="62674"/>
                  </a:lnTo>
                  <a:lnTo>
                    <a:pt x="42926" y="34099"/>
                  </a:lnTo>
                  <a:lnTo>
                    <a:pt x="0" y="76962"/>
                  </a:lnTo>
                  <a:lnTo>
                    <a:pt x="42926" y="119824"/>
                  </a:lnTo>
                  <a:lnTo>
                    <a:pt x="71450" y="91249"/>
                  </a:lnTo>
                  <a:lnTo>
                    <a:pt x="1501965" y="91249"/>
                  </a:lnTo>
                  <a:lnTo>
                    <a:pt x="1563116" y="152400"/>
                  </a:lnTo>
                  <a:lnTo>
                    <a:pt x="1601216" y="114300"/>
                  </a:lnTo>
                  <a:lnTo>
                    <a:pt x="3543173" y="114300"/>
                  </a:lnTo>
                  <a:lnTo>
                    <a:pt x="3543173" y="88900"/>
                  </a:lnTo>
                  <a:lnTo>
                    <a:pt x="1626616" y="88900"/>
                  </a:lnTo>
                  <a:lnTo>
                    <a:pt x="1639316" y="76200"/>
                  </a:lnTo>
                  <a:lnTo>
                    <a:pt x="1626616" y="63500"/>
                  </a:lnTo>
                  <a:lnTo>
                    <a:pt x="3543173" y="63500"/>
                  </a:lnTo>
                  <a:lnTo>
                    <a:pt x="3543173" y="38100"/>
                  </a:lnTo>
                  <a:close/>
                </a:path>
                <a:path w="6529705" h="152400">
                  <a:moveTo>
                    <a:pt x="6529705" y="76962"/>
                  </a:moveTo>
                  <a:lnTo>
                    <a:pt x="6515392" y="62674"/>
                  </a:lnTo>
                  <a:lnTo>
                    <a:pt x="6486779" y="34099"/>
                  </a:lnTo>
                  <a:lnTo>
                    <a:pt x="6458242" y="62674"/>
                  </a:lnTo>
                  <a:lnTo>
                    <a:pt x="5082794" y="62674"/>
                  </a:lnTo>
                  <a:lnTo>
                    <a:pt x="5082794" y="91249"/>
                  </a:lnTo>
                  <a:lnTo>
                    <a:pt x="6458242" y="91249"/>
                  </a:lnTo>
                  <a:lnTo>
                    <a:pt x="6486779" y="119824"/>
                  </a:lnTo>
                  <a:lnTo>
                    <a:pt x="6515392" y="91249"/>
                  </a:lnTo>
                  <a:lnTo>
                    <a:pt x="6529705" y="76962"/>
                  </a:lnTo>
                  <a:close/>
                </a:path>
              </a:pathLst>
            </a:custGeom>
            <a:solidFill>
              <a:srgbClr val="497DBA"/>
            </a:solidFill>
          </p:spPr>
          <p:txBody>
            <a:bodyPr wrap="square" lIns="0" tIns="0" rIns="0" bIns="0" rtlCol="0"/>
            <a:lstStyle/>
            <a:p>
              <a:endParaRPr/>
            </a:p>
          </p:txBody>
        </p:sp>
        <p:sp>
          <p:nvSpPr>
            <p:cNvPr id="53" name="object 53"/>
            <p:cNvSpPr/>
            <p:nvPr/>
          </p:nvSpPr>
          <p:spPr>
            <a:xfrm>
              <a:off x="6743700" y="6019799"/>
              <a:ext cx="1736725" cy="152400"/>
            </a:xfrm>
            <a:custGeom>
              <a:avLst/>
              <a:gdLst/>
              <a:ahLst/>
              <a:cxnLst/>
              <a:rect l="l" t="t" r="r" b="b"/>
              <a:pathLst>
                <a:path w="1736725" h="152400">
                  <a:moveTo>
                    <a:pt x="76200" y="0"/>
                  </a:moveTo>
                  <a:lnTo>
                    <a:pt x="0" y="76200"/>
                  </a:lnTo>
                  <a:lnTo>
                    <a:pt x="76200" y="152400"/>
                  </a:lnTo>
                  <a:lnTo>
                    <a:pt x="114300" y="114300"/>
                  </a:lnTo>
                  <a:lnTo>
                    <a:pt x="76200" y="114300"/>
                  </a:lnTo>
                  <a:lnTo>
                    <a:pt x="76200" y="38100"/>
                  </a:lnTo>
                  <a:lnTo>
                    <a:pt x="114300" y="38100"/>
                  </a:lnTo>
                  <a:lnTo>
                    <a:pt x="76200" y="0"/>
                  </a:lnTo>
                  <a:close/>
                </a:path>
                <a:path w="1736725" h="152400">
                  <a:moveTo>
                    <a:pt x="1660144" y="0"/>
                  </a:moveTo>
                  <a:lnTo>
                    <a:pt x="1583944" y="76200"/>
                  </a:lnTo>
                  <a:lnTo>
                    <a:pt x="1660144" y="152400"/>
                  </a:lnTo>
                  <a:lnTo>
                    <a:pt x="1698244" y="114300"/>
                  </a:lnTo>
                  <a:lnTo>
                    <a:pt x="1660144" y="114300"/>
                  </a:lnTo>
                  <a:lnTo>
                    <a:pt x="1660144" y="38100"/>
                  </a:lnTo>
                  <a:lnTo>
                    <a:pt x="1698244" y="38100"/>
                  </a:lnTo>
                  <a:lnTo>
                    <a:pt x="1660144" y="0"/>
                  </a:lnTo>
                  <a:close/>
                </a:path>
                <a:path w="1736725" h="152400">
                  <a:moveTo>
                    <a:pt x="114300" y="38100"/>
                  </a:moveTo>
                  <a:lnTo>
                    <a:pt x="76200" y="38100"/>
                  </a:lnTo>
                  <a:lnTo>
                    <a:pt x="76200" y="114300"/>
                  </a:lnTo>
                  <a:lnTo>
                    <a:pt x="114300" y="114300"/>
                  </a:lnTo>
                  <a:lnTo>
                    <a:pt x="152400" y="76200"/>
                  </a:lnTo>
                  <a:lnTo>
                    <a:pt x="114300" y="38100"/>
                  </a:lnTo>
                  <a:close/>
                </a:path>
                <a:path w="1736725" h="152400">
                  <a:moveTo>
                    <a:pt x="1622044" y="38100"/>
                  </a:moveTo>
                  <a:lnTo>
                    <a:pt x="114300" y="38100"/>
                  </a:lnTo>
                  <a:lnTo>
                    <a:pt x="152400" y="76200"/>
                  </a:lnTo>
                  <a:lnTo>
                    <a:pt x="114300" y="114300"/>
                  </a:lnTo>
                  <a:lnTo>
                    <a:pt x="1622044" y="114300"/>
                  </a:lnTo>
                  <a:lnTo>
                    <a:pt x="1583944" y="76200"/>
                  </a:lnTo>
                  <a:lnTo>
                    <a:pt x="1622044" y="38100"/>
                  </a:lnTo>
                  <a:close/>
                </a:path>
                <a:path w="1736725" h="152400">
                  <a:moveTo>
                    <a:pt x="1698244" y="38100"/>
                  </a:moveTo>
                  <a:lnTo>
                    <a:pt x="1660144" y="38100"/>
                  </a:lnTo>
                  <a:lnTo>
                    <a:pt x="1660144" y="114300"/>
                  </a:lnTo>
                  <a:lnTo>
                    <a:pt x="1698244" y="114300"/>
                  </a:lnTo>
                  <a:lnTo>
                    <a:pt x="1736344" y="76200"/>
                  </a:lnTo>
                  <a:lnTo>
                    <a:pt x="1698244" y="38100"/>
                  </a:lnTo>
                  <a:close/>
                </a:path>
              </a:pathLst>
            </a:custGeom>
            <a:solidFill>
              <a:srgbClr val="FF0000"/>
            </a:solidFill>
          </p:spPr>
          <p:txBody>
            <a:bodyPr wrap="square" lIns="0" tIns="0" rIns="0" bIns="0" rtlCol="0"/>
            <a:lstStyle/>
            <a:p>
              <a:endParaRPr/>
            </a:p>
          </p:txBody>
        </p:sp>
        <p:sp>
          <p:nvSpPr>
            <p:cNvPr id="54" name="object 54"/>
            <p:cNvSpPr/>
            <p:nvPr/>
          </p:nvSpPr>
          <p:spPr>
            <a:xfrm>
              <a:off x="3306064" y="6275831"/>
              <a:ext cx="6529705" cy="152400"/>
            </a:xfrm>
            <a:custGeom>
              <a:avLst/>
              <a:gdLst/>
              <a:ahLst/>
              <a:cxnLst/>
              <a:rect l="l" t="t" r="r" b="b"/>
              <a:pathLst>
                <a:path w="6529705" h="152400">
                  <a:moveTo>
                    <a:pt x="3543173" y="38100"/>
                  </a:moveTo>
                  <a:lnTo>
                    <a:pt x="1601216" y="38100"/>
                  </a:lnTo>
                  <a:lnTo>
                    <a:pt x="1563116" y="0"/>
                  </a:lnTo>
                  <a:lnTo>
                    <a:pt x="1500441" y="62674"/>
                  </a:lnTo>
                  <a:lnTo>
                    <a:pt x="71450" y="62674"/>
                  </a:lnTo>
                  <a:lnTo>
                    <a:pt x="42926" y="34099"/>
                  </a:lnTo>
                  <a:lnTo>
                    <a:pt x="0" y="76962"/>
                  </a:lnTo>
                  <a:lnTo>
                    <a:pt x="42926" y="119824"/>
                  </a:lnTo>
                  <a:lnTo>
                    <a:pt x="71450" y="91249"/>
                  </a:lnTo>
                  <a:lnTo>
                    <a:pt x="1501965" y="91249"/>
                  </a:lnTo>
                  <a:lnTo>
                    <a:pt x="1563116" y="152400"/>
                  </a:lnTo>
                  <a:lnTo>
                    <a:pt x="1601216" y="114300"/>
                  </a:lnTo>
                  <a:lnTo>
                    <a:pt x="3543173" y="114300"/>
                  </a:lnTo>
                  <a:lnTo>
                    <a:pt x="3543173" y="88900"/>
                  </a:lnTo>
                  <a:lnTo>
                    <a:pt x="1626616" y="88900"/>
                  </a:lnTo>
                  <a:lnTo>
                    <a:pt x="1639316" y="76200"/>
                  </a:lnTo>
                  <a:lnTo>
                    <a:pt x="1626616" y="63500"/>
                  </a:lnTo>
                  <a:lnTo>
                    <a:pt x="3543173" y="63500"/>
                  </a:lnTo>
                  <a:lnTo>
                    <a:pt x="3543173" y="38100"/>
                  </a:lnTo>
                  <a:close/>
                </a:path>
                <a:path w="6529705" h="152400">
                  <a:moveTo>
                    <a:pt x="6529705" y="76962"/>
                  </a:moveTo>
                  <a:lnTo>
                    <a:pt x="6515392" y="62674"/>
                  </a:lnTo>
                  <a:lnTo>
                    <a:pt x="6486779" y="34099"/>
                  </a:lnTo>
                  <a:lnTo>
                    <a:pt x="6458242" y="62674"/>
                  </a:lnTo>
                  <a:lnTo>
                    <a:pt x="5082794" y="62674"/>
                  </a:lnTo>
                  <a:lnTo>
                    <a:pt x="5082794" y="91249"/>
                  </a:lnTo>
                  <a:lnTo>
                    <a:pt x="6458242" y="91249"/>
                  </a:lnTo>
                  <a:lnTo>
                    <a:pt x="6486779" y="119824"/>
                  </a:lnTo>
                  <a:lnTo>
                    <a:pt x="6515392" y="91249"/>
                  </a:lnTo>
                  <a:lnTo>
                    <a:pt x="6529705" y="76962"/>
                  </a:lnTo>
                  <a:close/>
                </a:path>
              </a:pathLst>
            </a:custGeom>
            <a:solidFill>
              <a:srgbClr val="497DBA"/>
            </a:solidFill>
          </p:spPr>
          <p:txBody>
            <a:bodyPr wrap="square" lIns="0" tIns="0" rIns="0" bIns="0" rtlCol="0"/>
            <a:lstStyle/>
            <a:p>
              <a:endParaRPr/>
            </a:p>
          </p:txBody>
        </p:sp>
        <p:sp>
          <p:nvSpPr>
            <p:cNvPr id="55" name="object 55"/>
            <p:cNvSpPr/>
            <p:nvPr/>
          </p:nvSpPr>
          <p:spPr>
            <a:xfrm>
              <a:off x="6743700" y="6275831"/>
              <a:ext cx="1736725" cy="152400"/>
            </a:xfrm>
            <a:custGeom>
              <a:avLst/>
              <a:gdLst/>
              <a:ahLst/>
              <a:cxnLst/>
              <a:rect l="l" t="t" r="r" b="b"/>
              <a:pathLst>
                <a:path w="1736725" h="152400">
                  <a:moveTo>
                    <a:pt x="76200" y="0"/>
                  </a:moveTo>
                  <a:lnTo>
                    <a:pt x="0" y="76200"/>
                  </a:lnTo>
                  <a:lnTo>
                    <a:pt x="76200" y="152400"/>
                  </a:lnTo>
                  <a:lnTo>
                    <a:pt x="114300" y="114300"/>
                  </a:lnTo>
                  <a:lnTo>
                    <a:pt x="76200" y="114300"/>
                  </a:lnTo>
                  <a:lnTo>
                    <a:pt x="76200" y="38100"/>
                  </a:lnTo>
                  <a:lnTo>
                    <a:pt x="114300" y="38100"/>
                  </a:lnTo>
                  <a:lnTo>
                    <a:pt x="76200" y="0"/>
                  </a:lnTo>
                  <a:close/>
                </a:path>
                <a:path w="1736725" h="152400">
                  <a:moveTo>
                    <a:pt x="1660144" y="0"/>
                  </a:moveTo>
                  <a:lnTo>
                    <a:pt x="1583944" y="76200"/>
                  </a:lnTo>
                  <a:lnTo>
                    <a:pt x="1660144" y="152400"/>
                  </a:lnTo>
                  <a:lnTo>
                    <a:pt x="1698244" y="114300"/>
                  </a:lnTo>
                  <a:lnTo>
                    <a:pt x="1660144" y="114300"/>
                  </a:lnTo>
                  <a:lnTo>
                    <a:pt x="1660144" y="38100"/>
                  </a:lnTo>
                  <a:lnTo>
                    <a:pt x="1698244" y="38100"/>
                  </a:lnTo>
                  <a:lnTo>
                    <a:pt x="1660144" y="0"/>
                  </a:lnTo>
                  <a:close/>
                </a:path>
                <a:path w="1736725" h="152400">
                  <a:moveTo>
                    <a:pt x="114300" y="38100"/>
                  </a:moveTo>
                  <a:lnTo>
                    <a:pt x="76200" y="38100"/>
                  </a:lnTo>
                  <a:lnTo>
                    <a:pt x="76200" y="114300"/>
                  </a:lnTo>
                  <a:lnTo>
                    <a:pt x="114300" y="114300"/>
                  </a:lnTo>
                  <a:lnTo>
                    <a:pt x="152400" y="76200"/>
                  </a:lnTo>
                  <a:lnTo>
                    <a:pt x="114300" y="38100"/>
                  </a:lnTo>
                  <a:close/>
                </a:path>
                <a:path w="1736725" h="152400">
                  <a:moveTo>
                    <a:pt x="1622044" y="38100"/>
                  </a:moveTo>
                  <a:lnTo>
                    <a:pt x="114300" y="38100"/>
                  </a:lnTo>
                  <a:lnTo>
                    <a:pt x="152400" y="76200"/>
                  </a:lnTo>
                  <a:lnTo>
                    <a:pt x="114300" y="114300"/>
                  </a:lnTo>
                  <a:lnTo>
                    <a:pt x="1622044" y="114300"/>
                  </a:lnTo>
                  <a:lnTo>
                    <a:pt x="1583944" y="76200"/>
                  </a:lnTo>
                  <a:lnTo>
                    <a:pt x="1622044" y="38100"/>
                  </a:lnTo>
                  <a:close/>
                </a:path>
                <a:path w="1736725" h="152400">
                  <a:moveTo>
                    <a:pt x="1698244" y="38100"/>
                  </a:moveTo>
                  <a:lnTo>
                    <a:pt x="1660144" y="38100"/>
                  </a:lnTo>
                  <a:lnTo>
                    <a:pt x="1660144" y="114300"/>
                  </a:lnTo>
                  <a:lnTo>
                    <a:pt x="1698244" y="114300"/>
                  </a:lnTo>
                  <a:lnTo>
                    <a:pt x="1736344" y="76200"/>
                  </a:lnTo>
                  <a:lnTo>
                    <a:pt x="1698244" y="38100"/>
                  </a:lnTo>
                  <a:close/>
                </a:path>
              </a:pathLst>
            </a:custGeom>
            <a:solidFill>
              <a:srgbClr val="FF0000"/>
            </a:solidFill>
          </p:spPr>
          <p:txBody>
            <a:bodyPr wrap="square" lIns="0" tIns="0" rIns="0" bIns="0" rtlCol="0"/>
            <a:lstStyle/>
            <a:p>
              <a:endParaRPr/>
            </a:p>
          </p:txBody>
        </p:sp>
        <p:sp>
          <p:nvSpPr>
            <p:cNvPr id="56" name="object 56"/>
            <p:cNvSpPr/>
            <p:nvPr/>
          </p:nvSpPr>
          <p:spPr>
            <a:xfrm>
              <a:off x="3306064" y="6531863"/>
              <a:ext cx="6529705" cy="152400"/>
            </a:xfrm>
            <a:custGeom>
              <a:avLst/>
              <a:gdLst/>
              <a:ahLst/>
              <a:cxnLst/>
              <a:rect l="l" t="t" r="r" b="b"/>
              <a:pathLst>
                <a:path w="6529705" h="152400">
                  <a:moveTo>
                    <a:pt x="3543173" y="38100"/>
                  </a:moveTo>
                  <a:lnTo>
                    <a:pt x="1601216" y="38100"/>
                  </a:lnTo>
                  <a:lnTo>
                    <a:pt x="1563116" y="0"/>
                  </a:lnTo>
                  <a:lnTo>
                    <a:pt x="1500441" y="62674"/>
                  </a:lnTo>
                  <a:lnTo>
                    <a:pt x="71450" y="62674"/>
                  </a:lnTo>
                  <a:lnTo>
                    <a:pt x="42926" y="34099"/>
                  </a:lnTo>
                  <a:lnTo>
                    <a:pt x="0" y="76962"/>
                  </a:lnTo>
                  <a:lnTo>
                    <a:pt x="42926" y="119824"/>
                  </a:lnTo>
                  <a:lnTo>
                    <a:pt x="71450" y="91249"/>
                  </a:lnTo>
                  <a:lnTo>
                    <a:pt x="1501965" y="91249"/>
                  </a:lnTo>
                  <a:lnTo>
                    <a:pt x="1563116" y="152400"/>
                  </a:lnTo>
                  <a:lnTo>
                    <a:pt x="1601216" y="114300"/>
                  </a:lnTo>
                  <a:lnTo>
                    <a:pt x="3543173" y="114300"/>
                  </a:lnTo>
                  <a:lnTo>
                    <a:pt x="3543173" y="88900"/>
                  </a:lnTo>
                  <a:lnTo>
                    <a:pt x="1626616" y="88900"/>
                  </a:lnTo>
                  <a:lnTo>
                    <a:pt x="1639316" y="76200"/>
                  </a:lnTo>
                  <a:lnTo>
                    <a:pt x="1626616" y="63500"/>
                  </a:lnTo>
                  <a:lnTo>
                    <a:pt x="3543173" y="63500"/>
                  </a:lnTo>
                  <a:lnTo>
                    <a:pt x="3543173" y="38100"/>
                  </a:lnTo>
                  <a:close/>
                </a:path>
                <a:path w="6529705" h="152400">
                  <a:moveTo>
                    <a:pt x="6529705" y="76962"/>
                  </a:moveTo>
                  <a:lnTo>
                    <a:pt x="6515392" y="62674"/>
                  </a:lnTo>
                  <a:lnTo>
                    <a:pt x="6486779" y="34099"/>
                  </a:lnTo>
                  <a:lnTo>
                    <a:pt x="6458242" y="62674"/>
                  </a:lnTo>
                  <a:lnTo>
                    <a:pt x="5082794" y="62674"/>
                  </a:lnTo>
                  <a:lnTo>
                    <a:pt x="5082794" y="91249"/>
                  </a:lnTo>
                  <a:lnTo>
                    <a:pt x="6458242" y="91249"/>
                  </a:lnTo>
                  <a:lnTo>
                    <a:pt x="6486779" y="119824"/>
                  </a:lnTo>
                  <a:lnTo>
                    <a:pt x="6515392" y="91249"/>
                  </a:lnTo>
                  <a:lnTo>
                    <a:pt x="6529705" y="76962"/>
                  </a:lnTo>
                  <a:close/>
                </a:path>
              </a:pathLst>
            </a:custGeom>
            <a:solidFill>
              <a:srgbClr val="497DBA"/>
            </a:solidFill>
          </p:spPr>
          <p:txBody>
            <a:bodyPr wrap="square" lIns="0" tIns="0" rIns="0" bIns="0" rtlCol="0"/>
            <a:lstStyle/>
            <a:p>
              <a:endParaRPr/>
            </a:p>
          </p:txBody>
        </p:sp>
        <p:sp>
          <p:nvSpPr>
            <p:cNvPr id="57" name="object 57"/>
            <p:cNvSpPr/>
            <p:nvPr/>
          </p:nvSpPr>
          <p:spPr>
            <a:xfrm>
              <a:off x="6743700" y="6531863"/>
              <a:ext cx="1736725" cy="152400"/>
            </a:xfrm>
            <a:custGeom>
              <a:avLst/>
              <a:gdLst/>
              <a:ahLst/>
              <a:cxnLst/>
              <a:rect l="l" t="t" r="r" b="b"/>
              <a:pathLst>
                <a:path w="1736725" h="152400">
                  <a:moveTo>
                    <a:pt x="76200" y="0"/>
                  </a:moveTo>
                  <a:lnTo>
                    <a:pt x="0" y="76199"/>
                  </a:lnTo>
                  <a:lnTo>
                    <a:pt x="76200" y="152399"/>
                  </a:lnTo>
                  <a:lnTo>
                    <a:pt x="114300" y="114299"/>
                  </a:lnTo>
                  <a:lnTo>
                    <a:pt x="76200" y="114299"/>
                  </a:lnTo>
                  <a:lnTo>
                    <a:pt x="76200" y="38099"/>
                  </a:lnTo>
                  <a:lnTo>
                    <a:pt x="114300" y="38099"/>
                  </a:lnTo>
                  <a:lnTo>
                    <a:pt x="76200" y="0"/>
                  </a:lnTo>
                  <a:close/>
                </a:path>
                <a:path w="1736725" h="152400">
                  <a:moveTo>
                    <a:pt x="1660144" y="0"/>
                  </a:moveTo>
                  <a:lnTo>
                    <a:pt x="1583944" y="76199"/>
                  </a:lnTo>
                  <a:lnTo>
                    <a:pt x="1660144" y="152399"/>
                  </a:lnTo>
                  <a:lnTo>
                    <a:pt x="1698244" y="114299"/>
                  </a:lnTo>
                  <a:lnTo>
                    <a:pt x="1660144" y="114299"/>
                  </a:lnTo>
                  <a:lnTo>
                    <a:pt x="1660144" y="38099"/>
                  </a:lnTo>
                  <a:lnTo>
                    <a:pt x="1698244" y="38099"/>
                  </a:lnTo>
                  <a:lnTo>
                    <a:pt x="1660144" y="0"/>
                  </a:lnTo>
                  <a:close/>
                </a:path>
                <a:path w="1736725" h="152400">
                  <a:moveTo>
                    <a:pt x="114300" y="38099"/>
                  </a:moveTo>
                  <a:lnTo>
                    <a:pt x="76200" y="38099"/>
                  </a:lnTo>
                  <a:lnTo>
                    <a:pt x="76200" y="114299"/>
                  </a:lnTo>
                  <a:lnTo>
                    <a:pt x="114300" y="114299"/>
                  </a:lnTo>
                  <a:lnTo>
                    <a:pt x="152400" y="76199"/>
                  </a:lnTo>
                  <a:lnTo>
                    <a:pt x="114300" y="38099"/>
                  </a:lnTo>
                  <a:close/>
                </a:path>
                <a:path w="1736725" h="152400">
                  <a:moveTo>
                    <a:pt x="1622044" y="38099"/>
                  </a:moveTo>
                  <a:lnTo>
                    <a:pt x="114300" y="38099"/>
                  </a:lnTo>
                  <a:lnTo>
                    <a:pt x="152400" y="76199"/>
                  </a:lnTo>
                  <a:lnTo>
                    <a:pt x="114300" y="114299"/>
                  </a:lnTo>
                  <a:lnTo>
                    <a:pt x="1622044" y="114299"/>
                  </a:lnTo>
                  <a:lnTo>
                    <a:pt x="1583944" y="76199"/>
                  </a:lnTo>
                  <a:lnTo>
                    <a:pt x="1622044" y="38099"/>
                  </a:lnTo>
                  <a:close/>
                </a:path>
                <a:path w="1736725" h="152400">
                  <a:moveTo>
                    <a:pt x="1698244" y="38099"/>
                  </a:moveTo>
                  <a:lnTo>
                    <a:pt x="1660144" y="38099"/>
                  </a:lnTo>
                  <a:lnTo>
                    <a:pt x="1660144" y="114299"/>
                  </a:lnTo>
                  <a:lnTo>
                    <a:pt x="1698244" y="114299"/>
                  </a:lnTo>
                  <a:lnTo>
                    <a:pt x="1736344" y="76199"/>
                  </a:lnTo>
                  <a:lnTo>
                    <a:pt x="1698244" y="38099"/>
                  </a:lnTo>
                  <a:close/>
                </a:path>
              </a:pathLst>
            </a:custGeom>
            <a:solidFill>
              <a:srgbClr val="FF0000"/>
            </a:solidFill>
          </p:spPr>
          <p:txBody>
            <a:bodyPr wrap="square" lIns="0" tIns="0" rIns="0" bIns="0" rtlCol="0"/>
            <a:lstStyle/>
            <a:p>
              <a:endParaRPr/>
            </a:p>
          </p:txBody>
        </p:sp>
      </p:grpSp>
      <p:sp>
        <p:nvSpPr>
          <p:cNvPr id="60" name="object 60"/>
          <p:cNvSpPr txBox="1"/>
          <p:nvPr/>
        </p:nvSpPr>
        <p:spPr>
          <a:xfrm>
            <a:off x="10864089" y="6590182"/>
            <a:ext cx="136525" cy="228268"/>
          </a:xfrm>
          <a:prstGeom prst="rect">
            <a:avLst/>
          </a:prstGeom>
        </p:spPr>
        <p:txBody>
          <a:bodyPr vert="horz" wrap="square" lIns="0" tIns="12700" rIns="0" bIns="0" rtlCol="0">
            <a:spAutoFit/>
          </a:bodyPr>
          <a:lstStyle/>
          <a:p>
            <a:pPr marL="12700">
              <a:spcBef>
                <a:spcPts val="100"/>
              </a:spcBef>
            </a:pPr>
            <a:r>
              <a:rPr sz="1400" dirty="0">
                <a:latin typeface="Meiryo UI"/>
                <a:cs typeface="Meiryo UI"/>
              </a:rPr>
              <a:t>3</a:t>
            </a:r>
            <a:endParaRPr sz="1400">
              <a:latin typeface="Meiryo UI"/>
              <a:cs typeface="Meiryo UI"/>
            </a:endParaRPr>
          </a:p>
        </p:txBody>
      </p:sp>
      <p:grpSp>
        <p:nvGrpSpPr>
          <p:cNvPr id="61" name="object 61"/>
          <p:cNvGrpSpPr/>
          <p:nvPr/>
        </p:nvGrpSpPr>
        <p:grpSpPr>
          <a:xfrm>
            <a:off x="3888232" y="3192779"/>
            <a:ext cx="4622800" cy="417830"/>
            <a:chOff x="2745232" y="3192779"/>
            <a:chExt cx="4622800" cy="417830"/>
          </a:xfrm>
        </p:grpSpPr>
        <p:sp>
          <p:nvSpPr>
            <p:cNvPr id="62" name="object 62"/>
            <p:cNvSpPr/>
            <p:nvPr/>
          </p:nvSpPr>
          <p:spPr>
            <a:xfrm>
              <a:off x="2745232" y="3192779"/>
              <a:ext cx="4622800" cy="152400"/>
            </a:xfrm>
            <a:custGeom>
              <a:avLst/>
              <a:gdLst/>
              <a:ahLst/>
              <a:cxnLst/>
              <a:rect l="l" t="t" r="r" b="b"/>
              <a:pathLst>
                <a:path w="4622800" h="152400">
                  <a:moveTo>
                    <a:pt x="2993898" y="38100"/>
                  </a:moveTo>
                  <a:lnTo>
                    <a:pt x="889508" y="38100"/>
                  </a:lnTo>
                  <a:lnTo>
                    <a:pt x="851408" y="0"/>
                  </a:lnTo>
                  <a:lnTo>
                    <a:pt x="788797" y="62611"/>
                  </a:lnTo>
                  <a:lnTo>
                    <a:pt x="71412" y="62611"/>
                  </a:lnTo>
                  <a:lnTo>
                    <a:pt x="42926" y="34036"/>
                  </a:lnTo>
                  <a:lnTo>
                    <a:pt x="0" y="76962"/>
                  </a:lnTo>
                  <a:lnTo>
                    <a:pt x="42926" y="119761"/>
                  </a:lnTo>
                  <a:lnTo>
                    <a:pt x="71501" y="91186"/>
                  </a:lnTo>
                  <a:lnTo>
                    <a:pt x="790194" y="91186"/>
                  </a:lnTo>
                  <a:lnTo>
                    <a:pt x="851408" y="152400"/>
                  </a:lnTo>
                  <a:lnTo>
                    <a:pt x="889508" y="114300"/>
                  </a:lnTo>
                  <a:lnTo>
                    <a:pt x="2993898" y="114300"/>
                  </a:lnTo>
                  <a:lnTo>
                    <a:pt x="2993898" y="88900"/>
                  </a:lnTo>
                  <a:lnTo>
                    <a:pt x="914908" y="88900"/>
                  </a:lnTo>
                  <a:lnTo>
                    <a:pt x="927608" y="76200"/>
                  </a:lnTo>
                  <a:lnTo>
                    <a:pt x="914908" y="63500"/>
                  </a:lnTo>
                  <a:lnTo>
                    <a:pt x="2993898" y="63500"/>
                  </a:lnTo>
                  <a:lnTo>
                    <a:pt x="2993898" y="38100"/>
                  </a:lnTo>
                  <a:close/>
                </a:path>
                <a:path w="4622800" h="152400">
                  <a:moveTo>
                    <a:pt x="4622673" y="76962"/>
                  </a:moveTo>
                  <a:lnTo>
                    <a:pt x="4608360" y="62611"/>
                  </a:lnTo>
                  <a:lnTo>
                    <a:pt x="4579874" y="34036"/>
                  </a:lnTo>
                  <a:lnTo>
                    <a:pt x="4551299" y="62611"/>
                  </a:lnTo>
                  <a:lnTo>
                    <a:pt x="4003802" y="62611"/>
                  </a:lnTo>
                  <a:lnTo>
                    <a:pt x="4003802" y="91186"/>
                  </a:lnTo>
                  <a:lnTo>
                    <a:pt x="4551210" y="91186"/>
                  </a:lnTo>
                  <a:lnTo>
                    <a:pt x="4579874" y="119761"/>
                  </a:lnTo>
                  <a:lnTo>
                    <a:pt x="4608449" y="91186"/>
                  </a:lnTo>
                  <a:lnTo>
                    <a:pt x="4622673" y="76962"/>
                  </a:lnTo>
                  <a:close/>
                </a:path>
              </a:pathLst>
            </a:custGeom>
            <a:solidFill>
              <a:srgbClr val="497DBA"/>
            </a:solidFill>
          </p:spPr>
          <p:txBody>
            <a:bodyPr wrap="square" lIns="0" tIns="0" rIns="0" bIns="0" rtlCol="0"/>
            <a:lstStyle/>
            <a:p>
              <a:endParaRPr/>
            </a:p>
          </p:txBody>
        </p:sp>
        <p:sp>
          <p:nvSpPr>
            <p:cNvPr id="63" name="object 63"/>
            <p:cNvSpPr/>
            <p:nvPr/>
          </p:nvSpPr>
          <p:spPr>
            <a:xfrm>
              <a:off x="5663183" y="3192779"/>
              <a:ext cx="1160780" cy="152400"/>
            </a:xfrm>
            <a:custGeom>
              <a:avLst/>
              <a:gdLst/>
              <a:ahLst/>
              <a:cxnLst/>
              <a:rect l="l" t="t" r="r" b="b"/>
              <a:pathLst>
                <a:path w="1160779" h="152400">
                  <a:moveTo>
                    <a:pt x="76200" y="0"/>
                  </a:moveTo>
                  <a:lnTo>
                    <a:pt x="0" y="76200"/>
                  </a:lnTo>
                  <a:lnTo>
                    <a:pt x="76200" y="152400"/>
                  </a:lnTo>
                  <a:lnTo>
                    <a:pt x="114300" y="114300"/>
                  </a:lnTo>
                  <a:lnTo>
                    <a:pt x="76200" y="114300"/>
                  </a:lnTo>
                  <a:lnTo>
                    <a:pt x="76200" y="38100"/>
                  </a:lnTo>
                  <a:lnTo>
                    <a:pt x="114300" y="38100"/>
                  </a:lnTo>
                  <a:lnTo>
                    <a:pt x="76200" y="0"/>
                  </a:lnTo>
                  <a:close/>
                </a:path>
                <a:path w="1160779" h="152400">
                  <a:moveTo>
                    <a:pt x="1084325" y="0"/>
                  </a:moveTo>
                  <a:lnTo>
                    <a:pt x="1008125" y="76200"/>
                  </a:lnTo>
                  <a:lnTo>
                    <a:pt x="1084325" y="152400"/>
                  </a:lnTo>
                  <a:lnTo>
                    <a:pt x="1122425" y="114300"/>
                  </a:lnTo>
                  <a:lnTo>
                    <a:pt x="1084325" y="114300"/>
                  </a:lnTo>
                  <a:lnTo>
                    <a:pt x="1084325" y="38100"/>
                  </a:lnTo>
                  <a:lnTo>
                    <a:pt x="1122425" y="38100"/>
                  </a:lnTo>
                  <a:lnTo>
                    <a:pt x="1084325" y="0"/>
                  </a:lnTo>
                  <a:close/>
                </a:path>
                <a:path w="1160779" h="152400">
                  <a:moveTo>
                    <a:pt x="114300" y="38100"/>
                  </a:moveTo>
                  <a:lnTo>
                    <a:pt x="76200" y="38100"/>
                  </a:lnTo>
                  <a:lnTo>
                    <a:pt x="76200" y="114300"/>
                  </a:lnTo>
                  <a:lnTo>
                    <a:pt x="114300" y="114300"/>
                  </a:lnTo>
                  <a:lnTo>
                    <a:pt x="152400" y="76200"/>
                  </a:lnTo>
                  <a:lnTo>
                    <a:pt x="114300" y="38100"/>
                  </a:lnTo>
                  <a:close/>
                </a:path>
                <a:path w="1160779" h="152400">
                  <a:moveTo>
                    <a:pt x="1046225" y="38100"/>
                  </a:moveTo>
                  <a:lnTo>
                    <a:pt x="114300" y="38100"/>
                  </a:lnTo>
                  <a:lnTo>
                    <a:pt x="152400" y="76200"/>
                  </a:lnTo>
                  <a:lnTo>
                    <a:pt x="114300" y="114300"/>
                  </a:lnTo>
                  <a:lnTo>
                    <a:pt x="1046225" y="114300"/>
                  </a:lnTo>
                  <a:lnTo>
                    <a:pt x="1008125" y="76200"/>
                  </a:lnTo>
                  <a:lnTo>
                    <a:pt x="1046225" y="38100"/>
                  </a:lnTo>
                  <a:close/>
                </a:path>
                <a:path w="1160779" h="152400">
                  <a:moveTo>
                    <a:pt x="1122425" y="38100"/>
                  </a:moveTo>
                  <a:lnTo>
                    <a:pt x="1084325" y="38100"/>
                  </a:lnTo>
                  <a:lnTo>
                    <a:pt x="1084325" y="114300"/>
                  </a:lnTo>
                  <a:lnTo>
                    <a:pt x="1122425" y="114300"/>
                  </a:lnTo>
                  <a:lnTo>
                    <a:pt x="1160525" y="76200"/>
                  </a:lnTo>
                  <a:lnTo>
                    <a:pt x="1122425" y="38100"/>
                  </a:lnTo>
                  <a:close/>
                </a:path>
              </a:pathLst>
            </a:custGeom>
            <a:solidFill>
              <a:srgbClr val="FF0000"/>
            </a:solidFill>
          </p:spPr>
          <p:txBody>
            <a:bodyPr wrap="square" lIns="0" tIns="0" rIns="0" bIns="0" rtlCol="0"/>
            <a:lstStyle/>
            <a:p>
              <a:endParaRPr/>
            </a:p>
          </p:txBody>
        </p:sp>
        <p:sp>
          <p:nvSpPr>
            <p:cNvPr id="64" name="object 64"/>
            <p:cNvSpPr/>
            <p:nvPr/>
          </p:nvSpPr>
          <p:spPr>
            <a:xfrm>
              <a:off x="2745359" y="3450335"/>
              <a:ext cx="4622800" cy="152400"/>
            </a:xfrm>
            <a:custGeom>
              <a:avLst/>
              <a:gdLst/>
              <a:ahLst/>
              <a:cxnLst/>
              <a:rect l="l" t="t" r="r" b="b"/>
              <a:pathLst>
                <a:path w="4622800" h="152400">
                  <a:moveTo>
                    <a:pt x="2993898" y="44958"/>
                  </a:moveTo>
                  <a:lnTo>
                    <a:pt x="889495" y="38227"/>
                  </a:lnTo>
                  <a:lnTo>
                    <a:pt x="889381" y="38100"/>
                  </a:lnTo>
                  <a:lnTo>
                    <a:pt x="851535" y="0"/>
                  </a:lnTo>
                  <a:lnTo>
                    <a:pt x="789101" y="62026"/>
                  </a:lnTo>
                  <a:lnTo>
                    <a:pt x="71158" y="69430"/>
                  </a:lnTo>
                  <a:lnTo>
                    <a:pt x="42291" y="41148"/>
                  </a:lnTo>
                  <a:lnTo>
                    <a:pt x="0" y="84455"/>
                  </a:lnTo>
                  <a:lnTo>
                    <a:pt x="43307" y="126885"/>
                  </a:lnTo>
                  <a:lnTo>
                    <a:pt x="71208" y="98310"/>
                  </a:lnTo>
                  <a:lnTo>
                    <a:pt x="71501" y="98005"/>
                  </a:lnTo>
                  <a:lnTo>
                    <a:pt x="789508" y="90487"/>
                  </a:lnTo>
                  <a:lnTo>
                    <a:pt x="851027" y="152400"/>
                  </a:lnTo>
                  <a:lnTo>
                    <a:pt x="889254" y="114427"/>
                  </a:lnTo>
                  <a:lnTo>
                    <a:pt x="2993644" y="121170"/>
                  </a:lnTo>
                  <a:lnTo>
                    <a:pt x="2993771" y="95770"/>
                  </a:lnTo>
                  <a:lnTo>
                    <a:pt x="914742" y="89103"/>
                  </a:lnTo>
                  <a:lnTo>
                    <a:pt x="914946" y="88900"/>
                  </a:lnTo>
                  <a:lnTo>
                    <a:pt x="927481" y="76454"/>
                  </a:lnTo>
                  <a:lnTo>
                    <a:pt x="914806" y="63715"/>
                  </a:lnTo>
                  <a:lnTo>
                    <a:pt x="2993771" y="70358"/>
                  </a:lnTo>
                  <a:lnTo>
                    <a:pt x="2993898" y="44958"/>
                  </a:lnTo>
                  <a:close/>
                </a:path>
                <a:path w="4622800" h="152400">
                  <a:moveTo>
                    <a:pt x="4622546" y="84582"/>
                  </a:moveTo>
                  <a:lnTo>
                    <a:pt x="4608233" y="70231"/>
                  </a:lnTo>
                  <a:lnTo>
                    <a:pt x="4579747" y="41656"/>
                  </a:lnTo>
                  <a:lnTo>
                    <a:pt x="4551172" y="70231"/>
                  </a:lnTo>
                  <a:lnTo>
                    <a:pt x="4003675" y="70231"/>
                  </a:lnTo>
                  <a:lnTo>
                    <a:pt x="4003675" y="98806"/>
                  </a:lnTo>
                  <a:lnTo>
                    <a:pt x="4551083" y="98806"/>
                  </a:lnTo>
                  <a:lnTo>
                    <a:pt x="4579747" y="127381"/>
                  </a:lnTo>
                  <a:lnTo>
                    <a:pt x="4608322" y="98806"/>
                  </a:lnTo>
                  <a:lnTo>
                    <a:pt x="4622546" y="84582"/>
                  </a:lnTo>
                  <a:close/>
                </a:path>
              </a:pathLst>
            </a:custGeom>
            <a:solidFill>
              <a:srgbClr val="497DBA"/>
            </a:solidFill>
          </p:spPr>
          <p:txBody>
            <a:bodyPr wrap="square" lIns="0" tIns="0" rIns="0" bIns="0" rtlCol="0"/>
            <a:lstStyle/>
            <a:p>
              <a:endParaRPr/>
            </a:p>
          </p:txBody>
        </p:sp>
        <p:sp>
          <p:nvSpPr>
            <p:cNvPr id="65" name="object 65"/>
            <p:cNvSpPr/>
            <p:nvPr/>
          </p:nvSpPr>
          <p:spPr>
            <a:xfrm>
              <a:off x="5663183" y="3457955"/>
              <a:ext cx="1160780" cy="152400"/>
            </a:xfrm>
            <a:custGeom>
              <a:avLst/>
              <a:gdLst/>
              <a:ahLst/>
              <a:cxnLst/>
              <a:rect l="l" t="t" r="r" b="b"/>
              <a:pathLst>
                <a:path w="1160779" h="152400">
                  <a:moveTo>
                    <a:pt x="76200" y="0"/>
                  </a:moveTo>
                  <a:lnTo>
                    <a:pt x="0" y="76200"/>
                  </a:lnTo>
                  <a:lnTo>
                    <a:pt x="76200" y="152400"/>
                  </a:lnTo>
                  <a:lnTo>
                    <a:pt x="114300" y="114300"/>
                  </a:lnTo>
                  <a:lnTo>
                    <a:pt x="76200" y="114300"/>
                  </a:lnTo>
                  <a:lnTo>
                    <a:pt x="76200" y="38100"/>
                  </a:lnTo>
                  <a:lnTo>
                    <a:pt x="114300" y="38100"/>
                  </a:lnTo>
                  <a:lnTo>
                    <a:pt x="76200" y="0"/>
                  </a:lnTo>
                  <a:close/>
                </a:path>
                <a:path w="1160779" h="152400">
                  <a:moveTo>
                    <a:pt x="1084325" y="0"/>
                  </a:moveTo>
                  <a:lnTo>
                    <a:pt x="1008125" y="76200"/>
                  </a:lnTo>
                  <a:lnTo>
                    <a:pt x="1084325" y="152400"/>
                  </a:lnTo>
                  <a:lnTo>
                    <a:pt x="1122425" y="114300"/>
                  </a:lnTo>
                  <a:lnTo>
                    <a:pt x="1084325" y="114300"/>
                  </a:lnTo>
                  <a:lnTo>
                    <a:pt x="1084325" y="38100"/>
                  </a:lnTo>
                  <a:lnTo>
                    <a:pt x="1122425" y="38100"/>
                  </a:lnTo>
                  <a:lnTo>
                    <a:pt x="1084325" y="0"/>
                  </a:lnTo>
                  <a:close/>
                </a:path>
                <a:path w="1160779" h="152400">
                  <a:moveTo>
                    <a:pt x="114300" y="38100"/>
                  </a:moveTo>
                  <a:lnTo>
                    <a:pt x="76200" y="38100"/>
                  </a:lnTo>
                  <a:lnTo>
                    <a:pt x="76200" y="114300"/>
                  </a:lnTo>
                  <a:lnTo>
                    <a:pt x="114300" y="114300"/>
                  </a:lnTo>
                  <a:lnTo>
                    <a:pt x="152400" y="76200"/>
                  </a:lnTo>
                  <a:lnTo>
                    <a:pt x="114300" y="38100"/>
                  </a:lnTo>
                  <a:close/>
                </a:path>
                <a:path w="1160779" h="152400">
                  <a:moveTo>
                    <a:pt x="1046225" y="38100"/>
                  </a:moveTo>
                  <a:lnTo>
                    <a:pt x="114300" y="38100"/>
                  </a:lnTo>
                  <a:lnTo>
                    <a:pt x="152400" y="76200"/>
                  </a:lnTo>
                  <a:lnTo>
                    <a:pt x="114300" y="114300"/>
                  </a:lnTo>
                  <a:lnTo>
                    <a:pt x="1046225" y="114300"/>
                  </a:lnTo>
                  <a:lnTo>
                    <a:pt x="1008125" y="76200"/>
                  </a:lnTo>
                  <a:lnTo>
                    <a:pt x="1046225" y="38100"/>
                  </a:lnTo>
                  <a:close/>
                </a:path>
                <a:path w="1160779" h="152400">
                  <a:moveTo>
                    <a:pt x="1122425" y="38100"/>
                  </a:moveTo>
                  <a:lnTo>
                    <a:pt x="1084325" y="38100"/>
                  </a:lnTo>
                  <a:lnTo>
                    <a:pt x="1084325" y="114300"/>
                  </a:lnTo>
                  <a:lnTo>
                    <a:pt x="1122425" y="114300"/>
                  </a:lnTo>
                  <a:lnTo>
                    <a:pt x="1160525" y="76200"/>
                  </a:lnTo>
                  <a:lnTo>
                    <a:pt x="1122425" y="38100"/>
                  </a:lnTo>
                  <a:close/>
                </a:path>
              </a:pathLst>
            </a:custGeom>
            <a:solidFill>
              <a:srgbClr val="FF0000"/>
            </a:solidFill>
          </p:spPr>
          <p:txBody>
            <a:bodyPr wrap="square" lIns="0" tIns="0" rIns="0" bIns="0" rtlCol="0"/>
            <a:lstStyle/>
            <a:p>
              <a:endParaRPr/>
            </a:p>
          </p:txBody>
        </p:sp>
      </p:grpSp>
      <p:sp>
        <p:nvSpPr>
          <p:cNvPr id="66" name="テキスト ボックス 65">
            <a:extLst>
              <a:ext uri="{FF2B5EF4-FFF2-40B4-BE49-F238E27FC236}">
                <a16:creationId xmlns:a16="http://schemas.microsoft.com/office/drawing/2014/main" id="{21D9204C-2D86-4E0C-9E9E-5654691CFE47}"/>
              </a:ext>
            </a:extLst>
          </p:cNvPr>
          <p:cNvSpPr txBox="1"/>
          <p:nvPr/>
        </p:nvSpPr>
        <p:spPr>
          <a:xfrm>
            <a:off x="0" y="0"/>
            <a:ext cx="12192000" cy="523220"/>
          </a:xfrm>
          <a:prstGeom prst="rect">
            <a:avLst/>
          </a:prstGeom>
          <a:solidFill>
            <a:srgbClr val="052F61"/>
          </a:solidFill>
        </p:spPr>
        <p:txBody>
          <a:bodyPr wrap="square" rtlCol="0">
            <a:spAutoFit/>
          </a:bodyPr>
          <a:lstStyle/>
          <a:p>
            <a:pPr algn="ctr"/>
            <a:r>
              <a:rPr lang="ja-JP" altLang="en-US" sz="2800" b="1" dirty="0">
                <a:solidFill>
                  <a:schemeClr val="bg1"/>
                </a:solidFill>
                <a:latin typeface="Meiryo UI" panose="020B0604030504040204" pitchFamily="50" charset="-128"/>
                <a:ea typeface="Meiryo UI" panose="020B0604030504040204" pitchFamily="50" charset="-128"/>
              </a:rPr>
              <a:t>現役炉の廃炉への道</a:t>
            </a:r>
            <a:r>
              <a:rPr lang="en-US" altLang="ja-JP" sz="2800" b="1" dirty="0">
                <a:solidFill>
                  <a:schemeClr val="bg1"/>
                </a:solidFill>
                <a:latin typeface="Meiryo UI" panose="020B0604030504040204" pitchFamily="50" charset="-128"/>
                <a:ea typeface="Meiryo UI" panose="020B0604030504040204" pitchFamily="50" charset="-128"/>
              </a:rPr>
              <a:t>…</a:t>
            </a:r>
            <a:r>
              <a:rPr lang="ja-JP" altLang="en-US" sz="2800" b="1" dirty="0">
                <a:solidFill>
                  <a:schemeClr val="bg1"/>
                </a:solidFill>
                <a:latin typeface="Meiryo UI" panose="020B0604030504040204" pitchFamily="50" charset="-128"/>
                <a:ea typeface="Meiryo UI" panose="020B0604030504040204" pitchFamily="50" charset="-128"/>
              </a:rPr>
              <a:t>老朽化した炉を</a:t>
            </a:r>
            <a:r>
              <a:rPr lang="en-US" altLang="ja-JP" sz="2800" b="1" dirty="0">
                <a:solidFill>
                  <a:schemeClr val="bg1"/>
                </a:solidFill>
                <a:latin typeface="Meiryo UI" panose="020B0604030504040204" pitchFamily="50" charset="-128"/>
                <a:ea typeface="Meiryo UI" panose="020B0604030504040204" pitchFamily="50" charset="-128"/>
              </a:rPr>
              <a:t>60</a:t>
            </a:r>
            <a:r>
              <a:rPr lang="ja-JP" altLang="en-US" sz="2800" b="1" dirty="0">
                <a:solidFill>
                  <a:schemeClr val="bg1"/>
                </a:solidFill>
                <a:latin typeface="Meiryo UI" panose="020B0604030504040204" pitchFamily="50" charset="-128"/>
                <a:ea typeface="Meiryo UI" panose="020B0604030504040204" pitchFamily="50" charset="-128"/>
              </a:rPr>
              <a:t>年利用するのは～</a:t>
            </a:r>
            <a:endParaRPr kumimoji="1" lang="ja-JP" altLang="en-US" sz="2800" b="1" dirty="0">
              <a:solidFill>
                <a:schemeClr val="bg1"/>
              </a:solidFill>
              <a:latin typeface="Meiryo UI" panose="020B0604030504040204" pitchFamily="50" charset="-128"/>
              <a:ea typeface="Meiryo UI" panose="020B0604030504040204" pitchFamily="50" charset="-128"/>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282B1C66-4C31-44B4-81AC-6449A649A321}"/>
              </a:ext>
            </a:extLst>
          </p:cNvPr>
          <p:cNvPicPr>
            <a:picLocks noChangeAspect="1"/>
          </p:cNvPicPr>
          <p:nvPr/>
        </p:nvPicPr>
        <p:blipFill>
          <a:blip r:embed="rId2"/>
          <a:stretch>
            <a:fillRect/>
          </a:stretch>
        </p:blipFill>
        <p:spPr>
          <a:xfrm>
            <a:off x="1933311" y="1603751"/>
            <a:ext cx="4638675" cy="3552825"/>
          </a:xfrm>
          <a:prstGeom prst="rect">
            <a:avLst/>
          </a:prstGeom>
        </p:spPr>
      </p:pic>
      <p:sp>
        <p:nvSpPr>
          <p:cNvPr id="11" name="object 11"/>
          <p:cNvSpPr txBox="1"/>
          <p:nvPr/>
        </p:nvSpPr>
        <p:spPr>
          <a:xfrm>
            <a:off x="3727456" y="1742126"/>
            <a:ext cx="1611941" cy="228909"/>
          </a:xfrm>
          <a:prstGeom prst="rect">
            <a:avLst/>
          </a:prstGeom>
        </p:spPr>
        <p:txBody>
          <a:bodyPr vert="horz" wrap="square" lIns="0" tIns="13335" rIns="0" bIns="0" rtlCol="0">
            <a:spAutoFit/>
          </a:bodyPr>
          <a:lstStyle/>
          <a:p>
            <a:pPr marL="12700" marR="5080">
              <a:spcBef>
                <a:spcPts val="105"/>
              </a:spcBef>
            </a:pPr>
            <a:r>
              <a:rPr sz="1400" spc="-10" dirty="0">
                <a:latin typeface="Meiryo UI" panose="020B0604030504040204" pitchFamily="50" charset="-128"/>
                <a:ea typeface="Meiryo UI" panose="020B0604030504040204" pitchFamily="50" charset="-128"/>
                <a:cs typeface="ＭＳ Ｐゴシック"/>
              </a:rPr>
              <a:t>軽水炉燃料</a:t>
            </a:r>
            <a:r>
              <a:rPr sz="1400" spc="-20" dirty="0">
                <a:latin typeface="Meiryo UI" panose="020B0604030504040204" pitchFamily="50" charset="-128"/>
                <a:ea typeface="Meiryo UI" panose="020B0604030504040204" pitchFamily="50" charset="-128"/>
                <a:cs typeface="ＭＳ Ｐゴシック"/>
              </a:rPr>
              <a:t>再処理</a:t>
            </a:r>
            <a:endParaRPr sz="1400" dirty="0">
              <a:latin typeface="Meiryo UI" panose="020B0604030504040204" pitchFamily="50" charset="-128"/>
              <a:ea typeface="Meiryo UI" panose="020B0604030504040204" pitchFamily="50" charset="-128"/>
              <a:cs typeface="ＭＳ Ｐゴシック"/>
            </a:endParaRPr>
          </a:p>
        </p:txBody>
      </p:sp>
      <p:sp>
        <p:nvSpPr>
          <p:cNvPr id="12" name="object 12"/>
          <p:cNvSpPr txBox="1"/>
          <p:nvPr/>
        </p:nvSpPr>
        <p:spPr>
          <a:xfrm>
            <a:off x="5344856" y="1789828"/>
            <a:ext cx="826669" cy="228909"/>
          </a:xfrm>
          <a:prstGeom prst="rect">
            <a:avLst/>
          </a:prstGeom>
        </p:spPr>
        <p:txBody>
          <a:bodyPr vert="horz" wrap="square" lIns="0" tIns="13335" rIns="0" bIns="0" rtlCol="0">
            <a:spAutoFit/>
          </a:bodyPr>
          <a:lstStyle/>
          <a:p>
            <a:pPr marL="12700">
              <a:spcBef>
                <a:spcPts val="105"/>
              </a:spcBef>
            </a:pPr>
            <a:r>
              <a:rPr sz="1400" spc="-10" dirty="0">
                <a:latin typeface="Meiryo UI" panose="020B0604030504040204" pitchFamily="50" charset="-128"/>
                <a:ea typeface="Meiryo UI" panose="020B0604030504040204" pitchFamily="50" charset="-128"/>
                <a:cs typeface="ＭＳ Ｐゴシック"/>
              </a:rPr>
              <a:t>MA</a:t>
            </a:r>
            <a:r>
              <a:rPr sz="1400" spc="-25" dirty="0">
                <a:latin typeface="Meiryo UI" panose="020B0604030504040204" pitchFamily="50" charset="-128"/>
                <a:ea typeface="Meiryo UI" panose="020B0604030504040204" pitchFamily="50" charset="-128"/>
                <a:cs typeface="ＭＳ Ｐゴシック"/>
              </a:rPr>
              <a:t>分離</a:t>
            </a:r>
            <a:endParaRPr sz="1400" dirty="0">
              <a:latin typeface="Meiryo UI" panose="020B0604030504040204" pitchFamily="50" charset="-128"/>
              <a:ea typeface="Meiryo UI" panose="020B0604030504040204" pitchFamily="50" charset="-128"/>
              <a:cs typeface="ＭＳ Ｐゴシック"/>
            </a:endParaRPr>
          </a:p>
        </p:txBody>
      </p:sp>
      <p:sp>
        <p:nvSpPr>
          <p:cNvPr id="13" name="object 13"/>
          <p:cNvSpPr txBox="1"/>
          <p:nvPr/>
        </p:nvSpPr>
        <p:spPr>
          <a:xfrm>
            <a:off x="548530" y="4080653"/>
            <a:ext cx="1493447" cy="228268"/>
          </a:xfrm>
          <a:prstGeom prst="rect">
            <a:avLst/>
          </a:prstGeom>
        </p:spPr>
        <p:txBody>
          <a:bodyPr vert="horz" wrap="square" lIns="0" tIns="12700" rIns="0" bIns="0" rtlCol="0">
            <a:spAutoFit/>
          </a:bodyPr>
          <a:lstStyle/>
          <a:p>
            <a:pPr marL="12700">
              <a:spcBef>
                <a:spcPts val="100"/>
              </a:spcBef>
            </a:pPr>
            <a:r>
              <a:rPr sz="1400" dirty="0">
                <a:latin typeface="Meiryo UI" panose="020B0604030504040204" pitchFamily="50" charset="-128"/>
                <a:ea typeface="Meiryo UI" panose="020B0604030504040204" pitchFamily="50" charset="-128"/>
                <a:cs typeface="ＭＳ Ｐゴシック"/>
              </a:rPr>
              <a:t>高速炉</a:t>
            </a:r>
            <a:r>
              <a:rPr sz="1400" spc="-10" dirty="0">
                <a:latin typeface="Meiryo UI" panose="020B0604030504040204" pitchFamily="50" charset="-128"/>
                <a:ea typeface="Meiryo UI" panose="020B0604030504040204" pitchFamily="50" charset="-128"/>
                <a:cs typeface="ＭＳ Ｐゴシック"/>
              </a:rPr>
              <a:t>MOX</a:t>
            </a:r>
            <a:r>
              <a:rPr sz="1400" spc="-25" dirty="0">
                <a:latin typeface="Meiryo UI" panose="020B0604030504040204" pitchFamily="50" charset="-128"/>
                <a:ea typeface="Meiryo UI" panose="020B0604030504040204" pitchFamily="50" charset="-128"/>
                <a:cs typeface="ＭＳ Ｐゴシック"/>
              </a:rPr>
              <a:t>燃料</a:t>
            </a:r>
            <a:endParaRPr sz="1400" dirty="0">
              <a:latin typeface="Meiryo UI" panose="020B0604030504040204" pitchFamily="50" charset="-128"/>
              <a:ea typeface="Meiryo UI" panose="020B0604030504040204" pitchFamily="50" charset="-128"/>
              <a:cs typeface="ＭＳ Ｐゴシック"/>
            </a:endParaRPr>
          </a:p>
        </p:txBody>
      </p:sp>
      <p:sp>
        <p:nvSpPr>
          <p:cNvPr id="15" name="object 15"/>
          <p:cNvSpPr txBox="1"/>
          <p:nvPr/>
        </p:nvSpPr>
        <p:spPr>
          <a:xfrm>
            <a:off x="539311" y="2269826"/>
            <a:ext cx="1493447" cy="444352"/>
          </a:xfrm>
          <a:prstGeom prst="rect">
            <a:avLst/>
          </a:prstGeom>
        </p:spPr>
        <p:txBody>
          <a:bodyPr vert="horz" wrap="square" lIns="0" tIns="13335" rIns="0" bIns="0" rtlCol="0">
            <a:spAutoFit/>
          </a:bodyPr>
          <a:lstStyle/>
          <a:p>
            <a:pPr marL="12700">
              <a:spcBef>
                <a:spcPts val="105"/>
              </a:spcBef>
            </a:pPr>
            <a:r>
              <a:rPr sz="1400" dirty="0">
                <a:latin typeface="Meiryo UI" panose="020B0604030504040204" pitchFamily="50" charset="-128"/>
                <a:ea typeface="Meiryo UI" panose="020B0604030504040204" pitchFamily="50" charset="-128"/>
                <a:cs typeface="ＭＳ Ｐゴシック"/>
              </a:rPr>
              <a:t>UO2</a:t>
            </a:r>
            <a:r>
              <a:rPr sz="1400" spc="-25" dirty="0">
                <a:latin typeface="Meiryo UI" panose="020B0604030504040204" pitchFamily="50" charset="-128"/>
                <a:ea typeface="Meiryo UI" panose="020B0604030504040204" pitchFamily="50" charset="-128"/>
                <a:cs typeface="ＭＳ Ｐゴシック"/>
              </a:rPr>
              <a:t>燃料</a:t>
            </a:r>
            <a:endParaRPr sz="1400" dirty="0">
              <a:latin typeface="Meiryo UI" panose="020B0604030504040204" pitchFamily="50" charset="-128"/>
              <a:ea typeface="Meiryo UI" panose="020B0604030504040204" pitchFamily="50" charset="-128"/>
              <a:cs typeface="ＭＳ Ｐゴシック"/>
            </a:endParaRPr>
          </a:p>
          <a:p>
            <a:pPr marL="12700"/>
            <a:r>
              <a:rPr sz="1400" dirty="0">
                <a:latin typeface="Meiryo UI" panose="020B0604030504040204" pitchFamily="50" charset="-128"/>
                <a:ea typeface="Meiryo UI" panose="020B0604030504040204" pitchFamily="50" charset="-128"/>
                <a:cs typeface="ＭＳ Ｐゴシック"/>
              </a:rPr>
              <a:t>軽水炉</a:t>
            </a:r>
            <a:r>
              <a:rPr sz="1400" spc="-10" dirty="0">
                <a:latin typeface="Meiryo UI" panose="020B0604030504040204" pitchFamily="50" charset="-128"/>
                <a:ea typeface="Meiryo UI" panose="020B0604030504040204" pitchFamily="50" charset="-128"/>
                <a:cs typeface="ＭＳ Ｐゴシック"/>
              </a:rPr>
              <a:t>MOX</a:t>
            </a:r>
            <a:r>
              <a:rPr sz="1400" spc="-25" dirty="0">
                <a:latin typeface="Meiryo UI" panose="020B0604030504040204" pitchFamily="50" charset="-128"/>
                <a:ea typeface="Meiryo UI" panose="020B0604030504040204" pitchFamily="50" charset="-128"/>
                <a:cs typeface="ＭＳ Ｐゴシック"/>
              </a:rPr>
              <a:t>燃料</a:t>
            </a:r>
            <a:endParaRPr sz="1400" dirty="0">
              <a:latin typeface="Meiryo UI" panose="020B0604030504040204" pitchFamily="50" charset="-128"/>
              <a:ea typeface="Meiryo UI" panose="020B0604030504040204" pitchFamily="50" charset="-128"/>
              <a:cs typeface="ＭＳ Ｐゴシック"/>
            </a:endParaRPr>
          </a:p>
        </p:txBody>
      </p:sp>
      <p:sp>
        <p:nvSpPr>
          <p:cNvPr id="20" name="object 20"/>
          <p:cNvSpPr txBox="1"/>
          <p:nvPr/>
        </p:nvSpPr>
        <p:spPr>
          <a:xfrm>
            <a:off x="2424544" y="5035947"/>
            <a:ext cx="3427535" cy="228268"/>
          </a:xfrm>
          <a:prstGeom prst="rect">
            <a:avLst/>
          </a:prstGeom>
        </p:spPr>
        <p:txBody>
          <a:bodyPr vert="horz" wrap="square" lIns="0" tIns="12700" rIns="0" bIns="0" rtlCol="0">
            <a:spAutoFit/>
          </a:bodyPr>
          <a:lstStyle/>
          <a:p>
            <a:pPr marL="1882139" marR="5080" algn="ctr">
              <a:spcBef>
                <a:spcPts val="100"/>
              </a:spcBef>
            </a:pPr>
            <a:r>
              <a:rPr sz="1400" spc="-10" dirty="0" err="1">
                <a:latin typeface="Meiryo UI" panose="020B0604030504040204" pitchFamily="50" charset="-128"/>
                <a:ea typeface="Meiryo UI" panose="020B0604030504040204" pitchFamily="50" charset="-128"/>
                <a:cs typeface="ＭＳ Ｐゴシック"/>
              </a:rPr>
              <a:t>高速炉燃料</a:t>
            </a:r>
            <a:r>
              <a:rPr sz="1400" spc="-20" dirty="0" err="1">
                <a:latin typeface="Meiryo UI" panose="020B0604030504040204" pitchFamily="50" charset="-128"/>
                <a:ea typeface="Meiryo UI" panose="020B0604030504040204" pitchFamily="50" charset="-128"/>
                <a:cs typeface="ＭＳ Ｐゴシック"/>
              </a:rPr>
              <a:t>再処理</a:t>
            </a:r>
            <a:endParaRPr sz="1400" dirty="0">
              <a:latin typeface="Meiryo UI" panose="020B0604030504040204" pitchFamily="50" charset="-128"/>
              <a:ea typeface="Meiryo UI" panose="020B0604030504040204" pitchFamily="50" charset="-128"/>
              <a:cs typeface="ＭＳ Ｐゴシック"/>
            </a:endParaRPr>
          </a:p>
        </p:txBody>
      </p:sp>
      <p:sp>
        <p:nvSpPr>
          <p:cNvPr id="44" name="テキスト ボックス 43">
            <a:extLst>
              <a:ext uri="{FF2B5EF4-FFF2-40B4-BE49-F238E27FC236}">
                <a16:creationId xmlns:a16="http://schemas.microsoft.com/office/drawing/2014/main" id="{E22DF9FF-FF63-4CD0-A5D2-D8C37BDD8238}"/>
              </a:ext>
            </a:extLst>
          </p:cNvPr>
          <p:cNvSpPr txBox="1"/>
          <p:nvPr/>
        </p:nvSpPr>
        <p:spPr>
          <a:xfrm>
            <a:off x="0" y="0"/>
            <a:ext cx="12192000" cy="523220"/>
          </a:xfrm>
          <a:prstGeom prst="rect">
            <a:avLst/>
          </a:prstGeom>
          <a:solidFill>
            <a:srgbClr val="052F61"/>
          </a:solidFill>
        </p:spPr>
        <p:txBody>
          <a:bodyPr wrap="square" rtlCol="0">
            <a:spAutoFit/>
          </a:bodyPr>
          <a:lstStyle/>
          <a:p>
            <a:pPr algn="ctr"/>
            <a:r>
              <a:rPr kumimoji="1" lang="ja-JP" altLang="en-US" sz="2800" b="1" dirty="0">
                <a:solidFill>
                  <a:schemeClr val="bg1"/>
                </a:solidFill>
                <a:latin typeface="Meiryo UI" panose="020B0604030504040204" pitchFamily="50" charset="-128"/>
                <a:ea typeface="Meiryo UI" panose="020B0604030504040204" pitchFamily="50" charset="-128"/>
              </a:rPr>
              <a:t>核燃料サイクル→短寿命化＆減容再処理プロセス</a:t>
            </a:r>
          </a:p>
        </p:txBody>
      </p:sp>
      <p:grpSp>
        <p:nvGrpSpPr>
          <p:cNvPr id="22" name="Group 14">
            <a:extLst>
              <a:ext uri="{FF2B5EF4-FFF2-40B4-BE49-F238E27FC236}">
                <a16:creationId xmlns:a16="http://schemas.microsoft.com/office/drawing/2014/main" id="{699266E5-A4AE-40E8-A166-3C78A3F577D3}"/>
              </a:ext>
            </a:extLst>
          </p:cNvPr>
          <p:cNvGrpSpPr>
            <a:grpSpLocks/>
          </p:cNvGrpSpPr>
          <p:nvPr/>
        </p:nvGrpSpPr>
        <p:grpSpPr bwMode="auto">
          <a:xfrm>
            <a:off x="7340841" y="2018737"/>
            <a:ext cx="4150896" cy="3087263"/>
            <a:chOff x="4875" y="818"/>
            <a:chExt cx="1932" cy="1487"/>
          </a:xfrm>
          <a:effectLst>
            <a:glow rad="228600">
              <a:schemeClr val="accent3">
                <a:satMod val="175000"/>
                <a:alpha val="40000"/>
              </a:schemeClr>
            </a:glow>
          </a:effectLst>
        </p:grpSpPr>
        <p:pic>
          <p:nvPicPr>
            <p:cNvPr id="29" name="Picture 15">
              <a:extLst>
                <a:ext uri="{FF2B5EF4-FFF2-40B4-BE49-F238E27FC236}">
                  <a16:creationId xmlns:a16="http://schemas.microsoft.com/office/drawing/2014/main" id="{EE3E90B9-FE89-41A7-BBEB-477F997CD40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75" y="818"/>
              <a:ext cx="1932" cy="1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30" name="Text Box 16">
              <a:extLst>
                <a:ext uri="{FF2B5EF4-FFF2-40B4-BE49-F238E27FC236}">
                  <a16:creationId xmlns:a16="http://schemas.microsoft.com/office/drawing/2014/main" id="{8F8C113D-BB8A-4069-A3A2-8F4235FEA1AB}"/>
                </a:ext>
              </a:extLst>
            </p:cNvPr>
            <p:cNvSpPr txBox="1">
              <a:spLocks noChangeArrowheads="1"/>
            </p:cNvSpPr>
            <p:nvPr/>
          </p:nvSpPr>
          <p:spPr bwMode="auto">
            <a:xfrm>
              <a:off x="5438" y="2151"/>
              <a:ext cx="930" cy="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9320" tIns="19660" rIns="39320" bIns="19660">
              <a:spAutoFit/>
            </a:bodyPr>
            <a:lstStyle>
              <a:lvl1pPr defTabSz="966788">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482600" indent="-303213" defTabSz="966788">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966788" indent="-241300" defTabSz="966788">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450975" indent="-241300" defTabSz="966788">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1935163" indent="-242888" defTabSz="966788">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392363" indent="-242888" defTabSz="966788"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849563" indent="-242888" defTabSz="966788"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306763" indent="-242888" defTabSz="966788"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763963" indent="-242888" defTabSz="966788"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r>
                <a:rPr lang="fr-FR" altLang="ja-JP" sz="1333" b="1" i="1">
                  <a:solidFill>
                    <a:schemeClr val="accent2"/>
                  </a:solidFill>
                  <a:latin typeface="Times" panose="02020603050405020304" pitchFamily="18" charset="0"/>
                </a:rPr>
                <a:t>Molten Salt Reactor</a:t>
              </a:r>
            </a:p>
          </p:txBody>
        </p:sp>
      </p:grpSp>
      <p:sp>
        <p:nvSpPr>
          <p:cNvPr id="33" name="テキスト ボックス 32">
            <a:extLst>
              <a:ext uri="{FF2B5EF4-FFF2-40B4-BE49-F238E27FC236}">
                <a16:creationId xmlns:a16="http://schemas.microsoft.com/office/drawing/2014/main" id="{5A7633C8-9240-484E-8973-4B3E71FDD622}"/>
              </a:ext>
            </a:extLst>
          </p:cNvPr>
          <p:cNvSpPr txBox="1"/>
          <p:nvPr/>
        </p:nvSpPr>
        <p:spPr>
          <a:xfrm>
            <a:off x="7544469" y="5206314"/>
            <a:ext cx="4010054" cy="707886"/>
          </a:xfrm>
          <a:prstGeom prst="rect">
            <a:avLst/>
          </a:prstGeom>
          <a:noFill/>
        </p:spPr>
        <p:txBody>
          <a:bodyPr wrap="square" rtlCol="0">
            <a:spAutoFit/>
          </a:bodyPr>
          <a:lstStyle/>
          <a:p>
            <a:pPr algn="ctr"/>
            <a:r>
              <a:rPr kumimoji="1" lang="ja-JP" altLang="en-US" sz="2000" dirty="0">
                <a:solidFill>
                  <a:srgbClr val="C00000"/>
                </a:solidFill>
                <a:latin typeface="UD デジタル 教科書体 NK-B" panose="02020700000000000000" pitchFamily="18" charset="-128"/>
                <a:ea typeface="UD デジタル 教科書体 NK-B" panose="02020700000000000000" pitchFamily="18" charset="-128"/>
              </a:rPr>
              <a:t>高レベル放射性廃棄物の減容処理</a:t>
            </a:r>
            <a:endParaRPr kumimoji="1" lang="en-US" altLang="ja-JP" sz="2000" dirty="0">
              <a:solidFill>
                <a:srgbClr val="C00000"/>
              </a:solidFill>
              <a:latin typeface="UD デジタル 教科書体 NK-B" panose="02020700000000000000" pitchFamily="18" charset="-128"/>
              <a:ea typeface="UD デジタル 教科書体 NK-B" panose="02020700000000000000" pitchFamily="18" charset="-128"/>
            </a:endParaRPr>
          </a:p>
          <a:p>
            <a:pPr algn="ctr"/>
            <a:r>
              <a:rPr lang="ja-JP" altLang="en-US" sz="2000" dirty="0">
                <a:solidFill>
                  <a:srgbClr val="C00000"/>
                </a:solidFill>
                <a:latin typeface="UD デジタル 教科書体 NK-B" panose="02020700000000000000" pitchFamily="18" charset="-128"/>
                <a:ea typeface="UD デジタル 教科書体 NK-B" panose="02020700000000000000" pitchFamily="18" charset="-128"/>
              </a:rPr>
              <a:t>短寿命化</a:t>
            </a:r>
            <a:endParaRPr kumimoji="1" lang="ja-JP" altLang="en-US" sz="2000" dirty="0">
              <a:solidFill>
                <a:srgbClr val="C00000"/>
              </a:solidFill>
              <a:latin typeface="UD デジタル 教科書体 NK-B" panose="02020700000000000000" pitchFamily="18" charset="-128"/>
              <a:ea typeface="UD デジタル 教科書体 NK-B" panose="02020700000000000000" pitchFamily="18" charset="-128"/>
            </a:endParaRPr>
          </a:p>
        </p:txBody>
      </p:sp>
      <p:sp>
        <p:nvSpPr>
          <p:cNvPr id="2" name="矢印: 右 1">
            <a:extLst>
              <a:ext uri="{FF2B5EF4-FFF2-40B4-BE49-F238E27FC236}">
                <a16:creationId xmlns:a16="http://schemas.microsoft.com/office/drawing/2014/main" id="{1D62E921-F29A-4B37-9A5C-8D656A3C9ABF}"/>
              </a:ext>
            </a:extLst>
          </p:cNvPr>
          <p:cNvSpPr/>
          <p:nvPr/>
        </p:nvSpPr>
        <p:spPr>
          <a:xfrm>
            <a:off x="5852079" y="2269826"/>
            <a:ext cx="1396181" cy="444352"/>
          </a:xfrm>
          <a:prstGeom prst="rightArrow">
            <a:avLst/>
          </a:prstGeom>
          <a:ln w="38100">
            <a:solidFill>
              <a:srgbClr val="C0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34" name="矢印: 右 33">
            <a:extLst>
              <a:ext uri="{FF2B5EF4-FFF2-40B4-BE49-F238E27FC236}">
                <a16:creationId xmlns:a16="http://schemas.microsoft.com/office/drawing/2014/main" id="{A0176495-4733-4BCE-A607-0FE69D13EB53}"/>
              </a:ext>
            </a:extLst>
          </p:cNvPr>
          <p:cNvSpPr/>
          <p:nvPr/>
        </p:nvSpPr>
        <p:spPr>
          <a:xfrm>
            <a:off x="5848490" y="3972611"/>
            <a:ext cx="1396181" cy="444352"/>
          </a:xfrm>
          <a:prstGeom prst="rightArrow">
            <a:avLst/>
          </a:prstGeom>
          <a:ln w="38100">
            <a:solidFill>
              <a:srgbClr val="C0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角丸四角形 11"/>
          <p:cNvSpPr/>
          <p:nvPr/>
        </p:nvSpPr>
        <p:spPr>
          <a:xfrm>
            <a:off x="882493" y="329608"/>
            <a:ext cx="3985784" cy="6310879"/>
          </a:xfrm>
          <a:prstGeom prst="roundRect">
            <a:avLst>
              <a:gd name="adj" fmla="val 7064"/>
            </a:avLst>
          </a:prstGeom>
          <a:solidFill>
            <a:schemeClr val="accent4">
              <a:lumMod val="40000"/>
              <a:lumOff val="60000"/>
            </a:schemeClr>
          </a:solidFill>
          <a:ln>
            <a:noFill/>
          </a:ln>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 name="Picture 1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7701" y="3575208"/>
            <a:ext cx="3540641" cy="2962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5" name="テキスト ボックス 14"/>
          <p:cNvSpPr txBox="1"/>
          <p:nvPr/>
        </p:nvSpPr>
        <p:spPr>
          <a:xfrm>
            <a:off x="5024020" y="321317"/>
            <a:ext cx="615553" cy="2772403"/>
          </a:xfrm>
          <a:prstGeom prst="rect">
            <a:avLst/>
          </a:prstGeom>
          <a:noFill/>
        </p:spPr>
        <p:txBody>
          <a:bodyPr vert="eaVert" wrap="square" rtlCol="0">
            <a:spAutoFit/>
          </a:bodyPr>
          <a:lstStyle/>
          <a:p>
            <a:pPr algn="ctr"/>
            <a:r>
              <a:rPr kumimoji="1" lang="ja-JP" altLang="en-US" sz="2800" dirty="0">
                <a:latin typeface="Meiryo UI" panose="020B0604030504040204" pitchFamily="50" charset="-128"/>
                <a:ea typeface="Meiryo UI" panose="020B0604030504040204" pitchFamily="50" charset="-128"/>
              </a:rPr>
              <a:t>軽水炉</a:t>
            </a:r>
          </a:p>
        </p:txBody>
      </p:sp>
      <p:sp>
        <p:nvSpPr>
          <p:cNvPr id="16" name="テキスト ボックス 15"/>
          <p:cNvSpPr txBox="1"/>
          <p:nvPr/>
        </p:nvSpPr>
        <p:spPr>
          <a:xfrm>
            <a:off x="4993540" y="3815350"/>
            <a:ext cx="615553" cy="2307265"/>
          </a:xfrm>
          <a:prstGeom prst="rect">
            <a:avLst/>
          </a:prstGeom>
          <a:noFill/>
        </p:spPr>
        <p:txBody>
          <a:bodyPr vert="eaVert" wrap="square" rtlCol="0">
            <a:spAutoFit/>
          </a:bodyPr>
          <a:lstStyle/>
          <a:p>
            <a:pPr algn="ctr"/>
            <a:r>
              <a:rPr lang="ja-JP" altLang="en-US" sz="2800" dirty="0">
                <a:latin typeface="Meiryo UI" panose="020B0604030504040204" pitchFamily="50" charset="-128"/>
                <a:ea typeface="Meiryo UI" panose="020B0604030504040204" pitchFamily="50" charset="-128"/>
              </a:rPr>
              <a:t>溶融塩炉</a:t>
            </a:r>
            <a:endParaRPr kumimoji="1" lang="ja-JP" altLang="en-US" sz="2800" dirty="0">
              <a:latin typeface="Meiryo UI" panose="020B0604030504040204" pitchFamily="50" charset="-128"/>
              <a:ea typeface="Meiryo UI" panose="020B0604030504040204" pitchFamily="50" charset="-128"/>
            </a:endParaRPr>
          </a:p>
        </p:txBody>
      </p:sp>
      <p:sp>
        <p:nvSpPr>
          <p:cNvPr id="18" name="テキスト ボックス 17"/>
          <p:cNvSpPr txBox="1"/>
          <p:nvPr/>
        </p:nvSpPr>
        <p:spPr>
          <a:xfrm>
            <a:off x="6917483" y="343318"/>
            <a:ext cx="4922875" cy="461665"/>
          </a:xfrm>
          <a:prstGeom prst="rect">
            <a:avLst/>
          </a:prstGeom>
          <a:noFill/>
        </p:spPr>
        <p:txBody>
          <a:bodyPr wrap="square" rtlCol="0">
            <a:spAutoFit/>
          </a:bodyPr>
          <a:lstStyle/>
          <a:p>
            <a:r>
              <a:rPr kumimoji="1" lang="ja-JP" altLang="en-US" sz="2400" b="1" u="sng" dirty="0">
                <a:latin typeface="Meiryo UI" panose="020B0604030504040204" pitchFamily="50" charset="-128"/>
                <a:ea typeface="Meiryo UI" panose="020B0604030504040204" pitchFamily="50" charset="-128"/>
              </a:rPr>
              <a:t>大型炉</a:t>
            </a:r>
            <a:r>
              <a:rPr kumimoji="1" lang="ja-JP" altLang="en-US" sz="2400" dirty="0">
                <a:latin typeface="Meiryo UI" panose="020B0604030504040204" pitchFamily="50" charset="-128"/>
                <a:ea typeface="Meiryo UI" panose="020B0604030504040204" pitchFamily="50" charset="-128"/>
              </a:rPr>
              <a:t>　高圧容器</a:t>
            </a:r>
            <a:r>
              <a:rPr kumimoji="1" lang="ja-JP" altLang="en-US" sz="1600" dirty="0">
                <a:latin typeface="Meiryo UI" panose="020B0604030504040204" pitchFamily="50" charset="-128"/>
                <a:ea typeface="Meiryo UI" panose="020B0604030504040204" pitchFamily="50" charset="-128"/>
              </a:rPr>
              <a:t>（</a:t>
            </a:r>
            <a:r>
              <a:rPr kumimoji="1" lang="en-US" altLang="ja-JP" sz="1600" dirty="0">
                <a:latin typeface="Meiryo UI" panose="020B0604030504040204" pitchFamily="50" charset="-128"/>
                <a:ea typeface="Meiryo UI" panose="020B0604030504040204" pitchFamily="50" charset="-128"/>
              </a:rPr>
              <a:t>70</a:t>
            </a:r>
            <a:r>
              <a:rPr kumimoji="1" lang="ja-JP" altLang="en-US" sz="1600" dirty="0">
                <a:latin typeface="Meiryo UI" panose="020B0604030504040204" pitchFamily="50" charset="-128"/>
                <a:ea typeface="Meiryo UI" panose="020B0604030504040204" pitchFamily="50" charset="-128"/>
              </a:rPr>
              <a:t>気圧から</a:t>
            </a:r>
            <a:r>
              <a:rPr kumimoji="1" lang="en-US" altLang="ja-JP" sz="1600" dirty="0">
                <a:latin typeface="Meiryo UI" panose="020B0604030504040204" pitchFamily="50" charset="-128"/>
                <a:ea typeface="Meiryo UI" panose="020B0604030504040204" pitchFamily="50" charset="-128"/>
              </a:rPr>
              <a:t>160</a:t>
            </a:r>
            <a:r>
              <a:rPr kumimoji="1" lang="ja-JP" altLang="en-US" sz="1600" dirty="0">
                <a:latin typeface="Meiryo UI" panose="020B0604030504040204" pitchFamily="50" charset="-128"/>
                <a:ea typeface="Meiryo UI" panose="020B0604030504040204" pitchFamily="50" charset="-128"/>
              </a:rPr>
              <a:t>気圧）</a:t>
            </a:r>
            <a:endParaRPr kumimoji="1" lang="ja-JP" altLang="en-US" sz="2400" dirty="0">
              <a:latin typeface="Meiryo UI" panose="020B0604030504040204" pitchFamily="50" charset="-128"/>
              <a:ea typeface="Meiryo UI" panose="020B0604030504040204" pitchFamily="50" charset="-128"/>
            </a:endParaRPr>
          </a:p>
        </p:txBody>
      </p:sp>
      <p:sp>
        <p:nvSpPr>
          <p:cNvPr id="20" name="テキスト ボックス 19"/>
          <p:cNvSpPr txBox="1"/>
          <p:nvPr/>
        </p:nvSpPr>
        <p:spPr>
          <a:xfrm>
            <a:off x="6917483" y="1178527"/>
            <a:ext cx="4922875" cy="461665"/>
          </a:xfrm>
          <a:prstGeom prst="rect">
            <a:avLst/>
          </a:prstGeom>
          <a:noFill/>
        </p:spPr>
        <p:txBody>
          <a:bodyPr wrap="square" rtlCol="0">
            <a:spAutoFit/>
          </a:bodyPr>
          <a:lstStyle/>
          <a:p>
            <a:r>
              <a:rPr kumimoji="1" lang="ja-JP" altLang="en-US" sz="2400" b="1" u="sng" dirty="0">
                <a:solidFill>
                  <a:schemeClr val="accent2">
                    <a:lumMod val="75000"/>
                  </a:schemeClr>
                </a:solidFill>
                <a:latin typeface="Meiryo UI" panose="020B0604030504040204" pitchFamily="50" charset="-128"/>
                <a:ea typeface="Meiryo UI" panose="020B0604030504040204" pitchFamily="50" charset="-128"/>
              </a:rPr>
              <a:t>固体</a:t>
            </a:r>
            <a:r>
              <a:rPr kumimoji="1" lang="ja-JP" altLang="en-US" sz="2400" b="1" u="sng" dirty="0">
                <a:latin typeface="Meiryo UI" panose="020B0604030504040204" pitchFamily="50" charset="-128"/>
                <a:ea typeface="Meiryo UI" panose="020B0604030504040204" pitchFamily="50" charset="-128"/>
              </a:rPr>
              <a:t>燃料</a:t>
            </a:r>
            <a:r>
              <a:rPr kumimoji="1" lang="ja-JP" altLang="en-US" sz="2400" dirty="0">
                <a:latin typeface="Meiryo UI" panose="020B0604030504040204" pitchFamily="50" charset="-128"/>
                <a:ea typeface="Meiryo UI" panose="020B0604030504040204" pitchFamily="50" charset="-128"/>
              </a:rPr>
              <a:t>（燃料棒あり）</a:t>
            </a:r>
          </a:p>
        </p:txBody>
      </p:sp>
      <p:sp>
        <p:nvSpPr>
          <p:cNvPr id="26" name="テキスト ボックス 25"/>
          <p:cNvSpPr txBox="1"/>
          <p:nvPr/>
        </p:nvSpPr>
        <p:spPr>
          <a:xfrm>
            <a:off x="6917481" y="3713372"/>
            <a:ext cx="4922875" cy="461665"/>
          </a:xfrm>
          <a:prstGeom prst="rect">
            <a:avLst/>
          </a:prstGeom>
          <a:noFill/>
        </p:spPr>
        <p:txBody>
          <a:bodyPr wrap="square" rtlCol="0">
            <a:spAutoFit/>
          </a:bodyPr>
          <a:lstStyle/>
          <a:p>
            <a:r>
              <a:rPr kumimoji="1" lang="ja-JP" altLang="en-US" sz="2400" b="1" u="sng" dirty="0">
                <a:latin typeface="Meiryo UI" panose="020B0604030504040204" pitchFamily="50" charset="-128"/>
                <a:ea typeface="Meiryo UI" panose="020B0604030504040204" pitchFamily="50" charset="-128"/>
              </a:rPr>
              <a:t>小型炉</a:t>
            </a:r>
            <a:r>
              <a:rPr kumimoji="1" lang="ja-JP" altLang="en-US" sz="2400" dirty="0">
                <a:latin typeface="Meiryo UI" panose="020B0604030504040204" pitchFamily="50" charset="-128"/>
                <a:ea typeface="Meiryo UI" panose="020B0604030504040204" pitchFamily="50" charset="-128"/>
              </a:rPr>
              <a:t>　常圧容器</a:t>
            </a:r>
            <a:r>
              <a:rPr kumimoji="1" lang="ja-JP" altLang="en-US" sz="1600" dirty="0">
                <a:latin typeface="Meiryo UI" panose="020B0604030504040204" pitchFamily="50" charset="-128"/>
                <a:ea typeface="Meiryo UI" panose="020B0604030504040204" pitchFamily="50" charset="-128"/>
              </a:rPr>
              <a:t>（１気圧）</a:t>
            </a:r>
          </a:p>
        </p:txBody>
      </p:sp>
      <p:sp>
        <p:nvSpPr>
          <p:cNvPr id="27" name="テキスト ボックス 26"/>
          <p:cNvSpPr txBox="1"/>
          <p:nvPr/>
        </p:nvSpPr>
        <p:spPr>
          <a:xfrm>
            <a:off x="6917481" y="4529031"/>
            <a:ext cx="4922875" cy="461665"/>
          </a:xfrm>
          <a:prstGeom prst="rect">
            <a:avLst/>
          </a:prstGeom>
          <a:noFill/>
        </p:spPr>
        <p:txBody>
          <a:bodyPr wrap="square" rtlCol="0">
            <a:spAutoFit/>
          </a:bodyPr>
          <a:lstStyle/>
          <a:p>
            <a:r>
              <a:rPr kumimoji="1" lang="ja-JP" altLang="en-US" sz="2400" b="1" u="sng" dirty="0">
                <a:solidFill>
                  <a:srgbClr val="FF0000"/>
                </a:solidFill>
                <a:latin typeface="Meiryo UI" panose="020B0604030504040204" pitchFamily="50" charset="-128"/>
                <a:ea typeface="Meiryo UI" panose="020B0604030504040204" pitchFamily="50" charset="-128"/>
              </a:rPr>
              <a:t>液体</a:t>
            </a:r>
            <a:r>
              <a:rPr kumimoji="1" lang="ja-JP" altLang="en-US" sz="2400" b="1" u="sng" dirty="0">
                <a:latin typeface="Meiryo UI" panose="020B0604030504040204" pitchFamily="50" charset="-128"/>
                <a:ea typeface="Meiryo UI" panose="020B0604030504040204" pitchFamily="50" charset="-128"/>
              </a:rPr>
              <a:t>燃料</a:t>
            </a:r>
            <a:r>
              <a:rPr kumimoji="1" lang="ja-JP" altLang="en-US" sz="2400" dirty="0">
                <a:latin typeface="Meiryo UI" panose="020B0604030504040204" pitchFamily="50" charset="-128"/>
                <a:ea typeface="Meiryo UI" panose="020B0604030504040204" pitchFamily="50" charset="-128"/>
              </a:rPr>
              <a:t>（燃料棒なし）</a:t>
            </a:r>
          </a:p>
        </p:txBody>
      </p:sp>
      <p:sp>
        <p:nvSpPr>
          <p:cNvPr id="28" name="星 7 27"/>
          <p:cNvSpPr/>
          <p:nvPr/>
        </p:nvSpPr>
        <p:spPr>
          <a:xfrm>
            <a:off x="6066037" y="252936"/>
            <a:ext cx="777018" cy="642427"/>
          </a:xfrm>
          <a:prstGeom prst="star7">
            <a:avLst/>
          </a:prstGeom>
          <a:solidFill>
            <a:srgbClr val="FFC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星 7 28"/>
          <p:cNvSpPr/>
          <p:nvPr/>
        </p:nvSpPr>
        <p:spPr>
          <a:xfrm>
            <a:off x="6066037" y="1056246"/>
            <a:ext cx="777018" cy="642427"/>
          </a:xfrm>
          <a:prstGeom prst="star7">
            <a:avLst/>
          </a:prstGeom>
          <a:solidFill>
            <a:srgbClr val="FFC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星 7 29"/>
          <p:cNvSpPr/>
          <p:nvPr/>
        </p:nvSpPr>
        <p:spPr>
          <a:xfrm>
            <a:off x="6066037" y="1876054"/>
            <a:ext cx="777018" cy="642427"/>
          </a:xfrm>
          <a:prstGeom prst="star7">
            <a:avLst/>
          </a:prstGeom>
          <a:solidFill>
            <a:srgbClr val="FFC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星 7 31"/>
          <p:cNvSpPr/>
          <p:nvPr/>
        </p:nvSpPr>
        <p:spPr>
          <a:xfrm>
            <a:off x="6066037" y="3583831"/>
            <a:ext cx="777018" cy="642427"/>
          </a:xfrm>
          <a:prstGeom prst="star7">
            <a:avLst/>
          </a:prstGeom>
          <a:solidFill>
            <a:srgbClr val="7030A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星 7 32"/>
          <p:cNvSpPr/>
          <p:nvPr/>
        </p:nvSpPr>
        <p:spPr>
          <a:xfrm>
            <a:off x="6066037" y="4438651"/>
            <a:ext cx="777018" cy="642427"/>
          </a:xfrm>
          <a:prstGeom prst="star7">
            <a:avLst/>
          </a:prstGeom>
          <a:solidFill>
            <a:srgbClr val="7030A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テキスト ボックス 33"/>
          <p:cNvSpPr txBox="1"/>
          <p:nvPr/>
        </p:nvSpPr>
        <p:spPr>
          <a:xfrm>
            <a:off x="6949380" y="1966434"/>
            <a:ext cx="4922875" cy="461665"/>
          </a:xfrm>
          <a:prstGeom prst="rect">
            <a:avLst/>
          </a:prstGeom>
          <a:noFill/>
        </p:spPr>
        <p:txBody>
          <a:bodyPr wrap="square" rtlCol="0">
            <a:spAutoFit/>
          </a:bodyPr>
          <a:lstStyle/>
          <a:p>
            <a:r>
              <a:rPr kumimoji="1" lang="ja-JP" altLang="en-US" sz="2400" b="1" u="sng" dirty="0">
                <a:solidFill>
                  <a:schemeClr val="accent6">
                    <a:lumMod val="50000"/>
                  </a:schemeClr>
                </a:solidFill>
                <a:latin typeface="Meiryo UI" panose="020B0604030504040204" pitchFamily="50" charset="-128"/>
                <a:ea typeface="Meiryo UI" panose="020B0604030504040204" pitchFamily="50" charset="-128"/>
              </a:rPr>
              <a:t>プルトニウム</a:t>
            </a:r>
            <a:r>
              <a:rPr kumimoji="1" lang="ja-JP" altLang="en-US" sz="2400" dirty="0">
                <a:latin typeface="Meiryo UI" panose="020B0604030504040204" pitchFamily="50" charset="-128"/>
                <a:ea typeface="Meiryo UI" panose="020B0604030504040204" pitchFamily="50" charset="-128"/>
              </a:rPr>
              <a:t>（軍事転用可）</a:t>
            </a:r>
          </a:p>
        </p:txBody>
      </p:sp>
      <p:sp>
        <p:nvSpPr>
          <p:cNvPr id="35" name="星 7 34"/>
          <p:cNvSpPr/>
          <p:nvPr/>
        </p:nvSpPr>
        <p:spPr>
          <a:xfrm>
            <a:off x="6066037" y="5293471"/>
            <a:ext cx="777018" cy="642427"/>
          </a:xfrm>
          <a:prstGeom prst="star7">
            <a:avLst/>
          </a:prstGeom>
          <a:solidFill>
            <a:srgbClr val="7030A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テキスト ボックス 35"/>
          <p:cNvSpPr txBox="1"/>
          <p:nvPr/>
        </p:nvSpPr>
        <p:spPr>
          <a:xfrm>
            <a:off x="6949379" y="5389164"/>
            <a:ext cx="4922875" cy="461665"/>
          </a:xfrm>
          <a:prstGeom prst="rect">
            <a:avLst/>
          </a:prstGeom>
          <a:noFill/>
        </p:spPr>
        <p:txBody>
          <a:bodyPr wrap="square" rtlCol="0">
            <a:spAutoFit/>
          </a:bodyPr>
          <a:lstStyle/>
          <a:p>
            <a:r>
              <a:rPr lang="ja-JP" altLang="en-US" sz="2400" b="1" u="sng" dirty="0">
                <a:solidFill>
                  <a:schemeClr val="accent5">
                    <a:lumMod val="50000"/>
                  </a:schemeClr>
                </a:solidFill>
                <a:latin typeface="Meiryo UI" panose="020B0604030504040204" pitchFamily="50" charset="-128"/>
                <a:ea typeface="Meiryo UI" panose="020B0604030504040204" pitchFamily="50" charset="-128"/>
              </a:rPr>
              <a:t>トリウム</a:t>
            </a:r>
            <a:r>
              <a:rPr lang="ja-JP" altLang="en-US" sz="2400" dirty="0">
                <a:latin typeface="Meiryo UI" panose="020B0604030504040204" pitchFamily="50" charset="-128"/>
                <a:ea typeface="Meiryo UI" panose="020B0604030504040204" pitchFamily="50" charset="-128"/>
              </a:rPr>
              <a:t>（レアアースの残渣から抽出）</a:t>
            </a:r>
            <a:endParaRPr kumimoji="1" lang="ja-JP" altLang="en-US" sz="3600" dirty="0">
              <a:latin typeface="Meiryo UI" panose="020B0604030504040204" pitchFamily="50" charset="-128"/>
              <a:ea typeface="Meiryo UI" panose="020B0604030504040204" pitchFamily="50" charset="-128"/>
            </a:endParaRPr>
          </a:p>
        </p:txBody>
      </p:sp>
      <p:sp>
        <p:nvSpPr>
          <p:cNvPr id="37" name="星 7 36"/>
          <p:cNvSpPr/>
          <p:nvPr/>
        </p:nvSpPr>
        <p:spPr>
          <a:xfrm>
            <a:off x="6066037" y="2695862"/>
            <a:ext cx="777018" cy="642427"/>
          </a:xfrm>
          <a:prstGeom prst="star7">
            <a:avLst/>
          </a:prstGeom>
          <a:solidFill>
            <a:srgbClr val="FFC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テキスト ボックス 37"/>
          <p:cNvSpPr txBox="1"/>
          <p:nvPr/>
        </p:nvSpPr>
        <p:spPr>
          <a:xfrm>
            <a:off x="6949379" y="2817666"/>
            <a:ext cx="5242621" cy="461665"/>
          </a:xfrm>
          <a:prstGeom prst="rect">
            <a:avLst/>
          </a:prstGeom>
          <a:noFill/>
        </p:spPr>
        <p:txBody>
          <a:bodyPr wrap="square" rtlCol="0">
            <a:spAutoFit/>
          </a:bodyPr>
          <a:lstStyle/>
          <a:p>
            <a:r>
              <a:rPr kumimoji="1" lang="ja-JP" altLang="en-US" sz="2400" b="1" u="sng" dirty="0">
                <a:latin typeface="Meiryo UI" panose="020B0604030504040204" pitchFamily="50" charset="-128"/>
                <a:ea typeface="Meiryo UI" panose="020B0604030504040204" pitchFamily="50" charset="-128"/>
              </a:rPr>
              <a:t>核燃料サイクル</a:t>
            </a:r>
            <a:r>
              <a:rPr kumimoji="1" lang="ja-JP" altLang="en-US" sz="2400" b="1" dirty="0">
                <a:latin typeface="Meiryo UI" panose="020B0604030504040204" pitchFamily="50" charset="-128"/>
                <a:ea typeface="Meiryo UI" panose="020B0604030504040204" pitchFamily="50" charset="-128"/>
              </a:rPr>
              <a:t>（</a:t>
            </a:r>
            <a:r>
              <a:rPr kumimoji="1" lang="ja-JP" altLang="en-US" sz="2400" b="1" u="sng" dirty="0">
                <a:latin typeface="Meiryo UI" panose="020B0604030504040204" pitchFamily="50" charset="-128"/>
                <a:ea typeface="Meiryo UI" panose="020B0604030504040204" pitchFamily="50" charset="-128"/>
              </a:rPr>
              <a:t>再処理工場が必要</a:t>
            </a:r>
            <a:r>
              <a:rPr kumimoji="1" lang="ja-JP" altLang="en-US" sz="2400" b="1" dirty="0">
                <a:latin typeface="Meiryo UI" panose="020B0604030504040204" pitchFamily="50" charset="-128"/>
                <a:ea typeface="Meiryo UI" panose="020B0604030504040204" pitchFamily="50" charset="-128"/>
              </a:rPr>
              <a:t>）</a:t>
            </a:r>
          </a:p>
        </p:txBody>
      </p:sp>
      <p:sp>
        <p:nvSpPr>
          <p:cNvPr id="39" name="星 7 38"/>
          <p:cNvSpPr/>
          <p:nvPr/>
        </p:nvSpPr>
        <p:spPr>
          <a:xfrm>
            <a:off x="6066037" y="6004628"/>
            <a:ext cx="777018" cy="642427"/>
          </a:xfrm>
          <a:prstGeom prst="star7">
            <a:avLst/>
          </a:prstGeom>
          <a:solidFill>
            <a:srgbClr val="7030A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テキスト ボックス 39"/>
          <p:cNvSpPr txBox="1"/>
          <p:nvPr/>
        </p:nvSpPr>
        <p:spPr>
          <a:xfrm>
            <a:off x="6938746" y="6091815"/>
            <a:ext cx="4922875" cy="461665"/>
          </a:xfrm>
          <a:prstGeom prst="rect">
            <a:avLst/>
          </a:prstGeom>
          <a:noFill/>
        </p:spPr>
        <p:txBody>
          <a:bodyPr wrap="square" rtlCol="0">
            <a:spAutoFit/>
          </a:bodyPr>
          <a:lstStyle/>
          <a:p>
            <a:r>
              <a:rPr lang="ja-JP" altLang="en-US" sz="2400" b="1" dirty="0">
                <a:latin typeface="Meiryo UI" panose="020B0604030504040204" pitchFamily="50" charset="-128"/>
                <a:ea typeface="Meiryo UI" panose="020B0604030504040204" pitchFamily="50" charset="-128"/>
              </a:rPr>
              <a:t>「</a:t>
            </a:r>
            <a:r>
              <a:rPr lang="ja-JP" altLang="en-US" sz="2400" b="1" u="sng" dirty="0">
                <a:latin typeface="Meiryo UI" panose="020B0604030504040204" pitchFamily="50" charset="-128"/>
                <a:ea typeface="Meiryo UI" panose="020B0604030504040204" pitchFamily="50" charset="-128"/>
              </a:rPr>
              <a:t>使用済み核燃料」も燃料として使用</a:t>
            </a:r>
            <a:endParaRPr kumimoji="1" lang="ja-JP" altLang="en-US" sz="2400" b="1" u="sng" dirty="0">
              <a:latin typeface="Meiryo UI" panose="020B0604030504040204" pitchFamily="50" charset="-128"/>
              <a:ea typeface="Meiryo UI" panose="020B0604030504040204" pitchFamily="50" charset="-128"/>
            </a:endParaRPr>
          </a:p>
        </p:txBody>
      </p:sp>
      <p:sp>
        <p:nvSpPr>
          <p:cNvPr id="42" name="テキスト ボックス 41"/>
          <p:cNvSpPr txBox="1"/>
          <p:nvPr/>
        </p:nvSpPr>
        <p:spPr>
          <a:xfrm>
            <a:off x="2072418" y="338814"/>
            <a:ext cx="1392873" cy="400110"/>
          </a:xfrm>
          <a:prstGeom prst="rect">
            <a:avLst/>
          </a:prstGeom>
          <a:noFill/>
        </p:spPr>
        <p:txBody>
          <a:bodyPr wrap="square" rtlCol="0">
            <a:spAutoFit/>
          </a:bodyPr>
          <a:lstStyle/>
          <a:p>
            <a:pPr algn="ctr"/>
            <a:r>
              <a:rPr kumimoji="1" lang="ja-JP" altLang="en-US" sz="2000" b="1" dirty="0">
                <a:latin typeface="Meiryo UI" panose="020B0604030504040204" pitchFamily="50" charset="-128"/>
                <a:ea typeface="Meiryo UI" panose="020B0604030504040204" pitchFamily="50" charset="-128"/>
              </a:rPr>
              <a:t>軽水炉</a:t>
            </a:r>
          </a:p>
        </p:txBody>
      </p:sp>
      <p:sp>
        <p:nvSpPr>
          <p:cNvPr id="43" name="テキスト ボックス 42"/>
          <p:cNvSpPr txBox="1"/>
          <p:nvPr/>
        </p:nvSpPr>
        <p:spPr>
          <a:xfrm>
            <a:off x="1964643" y="3513317"/>
            <a:ext cx="1786270" cy="400110"/>
          </a:xfrm>
          <a:prstGeom prst="rect">
            <a:avLst/>
          </a:prstGeom>
          <a:noFill/>
        </p:spPr>
        <p:txBody>
          <a:bodyPr wrap="square" rtlCol="0">
            <a:spAutoFit/>
          </a:bodyPr>
          <a:lstStyle/>
          <a:p>
            <a:pPr algn="ctr"/>
            <a:r>
              <a:rPr kumimoji="1" lang="ja-JP" altLang="en-US" sz="2000" b="1" dirty="0">
                <a:latin typeface="Meiryo UI" panose="020B0604030504040204" pitchFamily="50" charset="-128"/>
                <a:ea typeface="Meiryo UI" panose="020B0604030504040204" pitchFamily="50" charset="-128"/>
              </a:rPr>
              <a:t>溶融塩炉</a:t>
            </a:r>
          </a:p>
        </p:txBody>
      </p:sp>
      <p:sp>
        <p:nvSpPr>
          <p:cNvPr id="2" name="左中かっこ 1"/>
          <p:cNvSpPr/>
          <p:nvPr/>
        </p:nvSpPr>
        <p:spPr>
          <a:xfrm>
            <a:off x="5555931" y="391229"/>
            <a:ext cx="456944" cy="2969649"/>
          </a:xfrm>
          <a:prstGeom prst="leftBrace">
            <a:avLst>
              <a:gd name="adj1" fmla="val 50416"/>
              <a:gd name="adj2" fmla="val 44629"/>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45" name="左中かっこ 44"/>
          <p:cNvSpPr/>
          <p:nvPr/>
        </p:nvSpPr>
        <p:spPr>
          <a:xfrm>
            <a:off x="5540403" y="3634511"/>
            <a:ext cx="456944" cy="2969649"/>
          </a:xfrm>
          <a:prstGeom prst="leftBrace">
            <a:avLst>
              <a:gd name="adj1" fmla="val 50416"/>
              <a:gd name="adj2" fmla="val 44629"/>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pic>
        <p:nvPicPr>
          <p:cNvPr id="19" name="図 18"/>
          <p:cNvPicPr>
            <a:picLocks noChangeAspect="1"/>
          </p:cNvPicPr>
          <p:nvPr/>
        </p:nvPicPr>
        <p:blipFill>
          <a:blip r:embed="rId3"/>
          <a:stretch>
            <a:fillRect/>
          </a:stretch>
        </p:blipFill>
        <p:spPr>
          <a:xfrm>
            <a:off x="1317578" y="703855"/>
            <a:ext cx="3190672" cy="2725145"/>
          </a:xfrm>
          <a:prstGeom prst="rect">
            <a:avLst/>
          </a:prstGeom>
        </p:spPr>
      </p:pic>
    </p:spTree>
    <p:extLst>
      <p:ext uri="{BB962C8B-B14F-4D97-AF65-F5344CB8AC3E}">
        <p14:creationId xmlns:p14="http://schemas.microsoft.com/office/powerpoint/2010/main" val="290754246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グループ化 5"/>
          <p:cNvGrpSpPr/>
          <p:nvPr/>
        </p:nvGrpSpPr>
        <p:grpSpPr>
          <a:xfrm rot="19800000">
            <a:off x="947176" y="1424165"/>
            <a:ext cx="4608512" cy="1224136"/>
            <a:chOff x="971600" y="1484784"/>
            <a:chExt cx="4608512" cy="1224136"/>
          </a:xfrm>
        </p:grpSpPr>
        <p:sp>
          <p:nvSpPr>
            <p:cNvPr id="4" name="正方形/長方形 3"/>
            <p:cNvSpPr/>
            <p:nvPr/>
          </p:nvSpPr>
          <p:spPr>
            <a:xfrm>
              <a:off x="971600" y="1844824"/>
              <a:ext cx="3312368" cy="64807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5" name="円/楕円 4"/>
            <p:cNvSpPr/>
            <p:nvPr/>
          </p:nvSpPr>
          <p:spPr>
            <a:xfrm>
              <a:off x="4139952" y="1484784"/>
              <a:ext cx="1440160" cy="1224136"/>
            </a:xfrm>
            <a:prstGeom prst="ellipse">
              <a:avLst/>
            </a:prstGeom>
            <a:solidFill>
              <a:srgbClr val="FFCC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grpSp>
      <p:sp>
        <p:nvSpPr>
          <p:cNvPr id="7" name="円/楕円 6"/>
          <p:cNvSpPr/>
          <p:nvPr/>
        </p:nvSpPr>
        <p:spPr>
          <a:xfrm>
            <a:off x="7248128" y="607511"/>
            <a:ext cx="2520280" cy="65125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rPr>
              <a:t>短期ゴミ</a:t>
            </a:r>
            <a:endParaRPr lang="en-US" altLang="ja-JP" dirty="0">
              <a:solidFill>
                <a:schemeClr val="tx1"/>
              </a:solidFill>
            </a:endParaRPr>
          </a:p>
          <a:p>
            <a:pPr algn="ctr"/>
            <a:r>
              <a:rPr lang="ja-JP" altLang="en-US" dirty="0">
                <a:solidFill>
                  <a:schemeClr val="tx1"/>
                </a:solidFill>
              </a:rPr>
              <a:t>（</a:t>
            </a:r>
            <a:r>
              <a:rPr lang="en-US" altLang="ja-JP" dirty="0">
                <a:solidFill>
                  <a:schemeClr val="tx1"/>
                </a:solidFill>
              </a:rPr>
              <a:t>300</a:t>
            </a:r>
            <a:r>
              <a:rPr lang="ja-JP" altLang="en-US" dirty="0">
                <a:solidFill>
                  <a:schemeClr val="tx1"/>
                </a:solidFill>
              </a:rPr>
              <a:t>年）</a:t>
            </a:r>
          </a:p>
        </p:txBody>
      </p:sp>
      <p:sp>
        <p:nvSpPr>
          <p:cNvPr id="8" name="円/楕円 7"/>
          <p:cNvSpPr/>
          <p:nvPr/>
        </p:nvSpPr>
        <p:spPr>
          <a:xfrm>
            <a:off x="7248128" y="1258767"/>
            <a:ext cx="2520280" cy="10801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rPr>
              <a:t>長期ゴミ</a:t>
            </a:r>
            <a:endParaRPr lang="en-US" altLang="ja-JP" dirty="0">
              <a:solidFill>
                <a:schemeClr val="tx1"/>
              </a:solidFill>
            </a:endParaRPr>
          </a:p>
          <a:p>
            <a:pPr algn="ctr"/>
            <a:r>
              <a:rPr lang="ja-JP" altLang="en-US" dirty="0">
                <a:solidFill>
                  <a:schemeClr val="tx1"/>
                </a:solidFill>
              </a:rPr>
              <a:t>（</a:t>
            </a:r>
            <a:r>
              <a:rPr lang="en-US" altLang="ja-JP" dirty="0">
                <a:solidFill>
                  <a:schemeClr val="tx1"/>
                </a:solidFill>
              </a:rPr>
              <a:t>100</a:t>
            </a:r>
            <a:r>
              <a:rPr lang="ja-JP" altLang="en-US" dirty="0">
                <a:solidFill>
                  <a:schemeClr val="tx1"/>
                </a:solidFill>
              </a:rPr>
              <a:t>万年）</a:t>
            </a:r>
          </a:p>
        </p:txBody>
      </p:sp>
      <p:sp>
        <p:nvSpPr>
          <p:cNvPr id="9" name="円/楕円 8"/>
          <p:cNvSpPr/>
          <p:nvPr/>
        </p:nvSpPr>
        <p:spPr>
          <a:xfrm>
            <a:off x="7248128" y="2338887"/>
            <a:ext cx="2520280" cy="10801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rPr>
              <a:t>プルトニウム</a:t>
            </a:r>
          </a:p>
        </p:txBody>
      </p:sp>
      <p:sp>
        <p:nvSpPr>
          <p:cNvPr id="10" name="テキスト ボックス 9"/>
          <p:cNvSpPr txBox="1"/>
          <p:nvPr/>
        </p:nvSpPr>
        <p:spPr>
          <a:xfrm>
            <a:off x="4218556" y="1063281"/>
            <a:ext cx="877163" cy="369332"/>
          </a:xfrm>
          <a:prstGeom prst="rect">
            <a:avLst/>
          </a:prstGeom>
          <a:noFill/>
        </p:spPr>
        <p:txBody>
          <a:bodyPr wrap="none" rtlCol="0">
            <a:spAutoFit/>
          </a:bodyPr>
          <a:lstStyle/>
          <a:p>
            <a:r>
              <a:rPr lang="ja-JP" altLang="en-US" dirty="0"/>
              <a:t>ウラン</a:t>
            </a:r>
          </a:p>
        </p:txBody>
      </p:sp>
      <p:sp>
        <p:nvSpPr>
          <p:cNvPr id="11" name="テキスト ボックス 10"/>
          <p:cNvSpPr txBox="1"/>
          <p:nvPr/>
        </p:nvSpPr>
        <p:spPr>
          <a:xfrm>
            <a:off x="3071665" y="1906839"/>
            <a:ext cx="877163" cy="369332"/>
          </a:xfrm>
          <a:prstGeom prst="rect">
            <a:avLst/>
          </a:prstGeom>
          <a:noFill/>
        </p:spPr>
        <p:txBody>
          <a:bodyPr wrap="none" rtlCol="0">
            <a:spAutoFit/>
          </a:bodyPr>
          <a:lstStyle/>
          <a:p>
            <a:r>
              <a:rPr lang="ja-JP" altLang="en-US" dirty="0"/>
              <a:t>ウラン</a:t>
            </a:r>
          </a:p>
        </p:txBody>
      </p:sp>
      <p:sp>
        <p:nvSpPr>
          <p:cNvPr id="12" name="右矢印 11"/>
          <p:cNvSpPr/>
          <p:nvPr/>
        </p:nvSpPr>
        <p:spPr>
          <a:xfrm>
            <a:off x="6312024" y="832983"/>
            <a:ext cx="792088" cy="4320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3" name="右矢印 12"/>
          <p:cNvSpPr/>
          <p:nvPr/>
        </p:nvSpPr>
        <p:spPr>
          <a:xfrm>
            <a:off x="5220180" y="1618807"/>
            <a:ext cx="1883932" cy="4320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4" name="右矢印 13"/>
          <p:cNvSpPr/>
          <p:nvPr/>
        </p:nvSpPr>
        <p:spPr>
          <a:xfrm>
            <a:off x="3623864" y="2698927"/>
            <a:ext cx="3491972" cy="4320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6" name="正方形/長方形 15"/>
          <p:cNvSpPr/>
          <p:nvPr/>
        </p:nvSpPr>
        <p:spPr>
          <a:xfrm rot="19800000">
            <a:off x="1967680" y="5101548"/>
            <a:ext cx="3312368" cy="64807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7" name="円/楕円 16"/>
          <p:cNvSpPr/>
          <p:nvPr/>
        </p:nvSpPr>
        <p:spPr>
          <a:xfrm rot="19800000">
            <a:off x="4800964" y="3635031"/>
            <a:ext cx="1440160" cy="1224136"/>
          </a:xfrm>
          <a:prstGeom prst="ellipse">
            <a:avLst/>
          </a:prstGeom>
          <a:solidFill>
            <a:schemeClr val="bg1"/>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8" name="円/楕円 17"/>
          <p:cNvSpPr/>
          <p:nvPr/>
        </p:nvSpPr>
        <p:spPr>
          <a:xfrm>
            <a:off x="7248128" y="3563023"/>
            <a:ext cx="2520280" cy="10801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rPr>
              <a:t>短期ゴミ</a:t>
            </a:r>
            <a:endParaRPr lang="en-US" altLang="ja-JP" dirty="0">
              <a:solidFill>
                <a:schemeClr val="tx1"/>
              </a:solidFill>
            </a:endParaRPr>
          </a:p>
          <a:p>
            <a:pPr algn="ctr"/>
            <a:r>
              <a:rPr lang="ja-JP" altLang="en-US" dirty="0">
                <a:solidFill>
                  <a:schemeClr val="tx1"/>
                </a:solidFill>
              </a:rPr>
              <a:t>（</a:t>
            </a:r>
            <a:r>
              <a:rPr lang="en-US" altLang="ja-JP" dirty="0">
                <a:solidFill>
                  <a:schemeClr val="tx1"/>
                </a:solidFill>
              </a:rPr>
              <a:t>300</a:t>
            </a:r>
            <a:r>
              <a:rPr lang="ja-JP" altLang="en-US" dirty="0">
                <a:solidFill>
                  <a:schemeClr val="tx1"/>
                </a:solidFill>
              </a:rPr>
              <a:t>年）</a:t>
            </a:r>
          </a:p>
        </p:txBody>
      </p:sp>
      <p:sp>
        <p:nvSpPr>
          <p:cNvPr id="19" name="円/楕円 18"/>
          <p:cNvSpPr/>
          <p:nvPr/>
        </p:nvSpPr>
        <p:spPr>
          <a:xfrm>
            <a:off x="7248128" y="4643143"/>
            <a:ext cx="2520280" cy="1080120"/>
          </a:xfrm>
          <a:prstGeom prst="ellipse">
            <a:avLst/>
          </a:prstGeom>
          <a:solidFill>
            <a:schemeClr val="accent1">
              <a:lumMod val="20000"/>
              <a:lumOff val="80000"/>
            </a:scheme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rPr>
              <a:t>長期ゴミ</a:t>
            </a:r>
            <a:endParaRPr lang="en-US" altLang="ja-JP" dirty="0">
              <a:solidFill>
                <a:schemeClr val="tx1"/>
              </a:solidFill>
            </a:endParaRPr>
          </a:p>
          <a:p>
            <a:pPr algn="ctr"/>
            <a:r>
              <a:rPr lang="ja-JP" altLang="en-US" dirty="0">
                <a:solidFill>
                  <a:schemeClr val="tx1"/>
                </a:solidFill>
              </a:rPr>
              <a:t>（</a:t>
            </a:r>
            <a:r>
              <a:rPr lang="en-US" altLang="ja-JP" dirty="0">
                <a:solidFill>
                  <a:schemeClr val="tx1"/>
                </a:solidFill>
              </a:rPr>
              <a:t>100</a:t>
            </a:r>
            <a:r>
              <a:rPr lang="ja-JP" altLang="en-US" dirty="0">
                <a:solidFill>
                  <a:schemeClr val="tx1"/>
                </a:solidFill>
              </a:rPr>
              <a:t>万年）</a:t>
            </a:r>
          </a:p>
        </p:txBody>
      </p:sp>
      <p:sp>
        <p:nvSpPr>
          <p:cNvPr id="20" name="円/楕円 19"/>
          <p:cNvSpPr/>
          <p:nvPr/>
        </p:nvSpPr>
        <p:spPr>
          <a:xfrm>
            <a:off x="7248128" y="5723263"/>
            <a:ext cx="2520280" cy="1080120"/>
          </a:xfrm>
          <a:prstGeom prst="ellipse">
            <a:avLst/>
          </a:prstGeom>
          <a:solidFill>
            <a:schemeClr val="accent1">
              <a:lumMod val="20000"/>
              <a:lumOff val="80000"/>
            </a:scheme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rPr>
              <a:t>プルトニウム</a:t>
            </a:r>
          </a:p>
        </p:txBody>
      </p:sp>
      <p:sp>
        <p:nvSpPr>
          <p:cNvPr id="22" name="テキスト ボックス 21"/>
          <p:cNvSpPr txBox="1"/>
          <p:nvPr/>
        </p:nvSpPr>
        <p:spPr>
          <a:xfrm>
            <a:off x="2999656" y="5291215"/>
            <a:ext cx="1107996" cy="369332"/>
          </a:xfrm>
          <a:prstGeom prst="rect">
            <a:avLst/>
          </a:prstGeom>
          <a:noFill/>
        </p:spPr>
        <p:txBody>
          <a:bodyPr wrap="none" rtlCol="0">
            <a:spAutoFit/>
          </a:bodyPr>
          <a:lstStyle/>
          <a:p>
            <a:r>
              <a:rPr lang="ja-JP" altLang="en-US" dirty="0"/>
              <a:t>トリウム</a:t>
            </a:r>
          </a:p>
        </p:txBody>
      </p:sp>
      <p:sp>
        <p:nvSpPr>
          <p:cNvPr id="23" name="右矢印 22"/>
          <p:cNvSpPr/>
          <p:nvPr/>
        </p:nvSpPr>
        <p:spPr>
          <a:xfrm>
            <a:off x="6312024" y="3995071"/>
            <a:ext cx="792088" cy="4320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4" name="右矢印 23"/>
          <p:cNvSpPr/>
          <p:nvPr/>
        </p:nvSpPr>
        <p:spPr>
          <a:xfrm>
            <a:off x="5220180" y="5003183"/>
            <a:ext cx="1883932" cy="432048"/>
          </a:xfrm>
          <a:prstGeom prst="rightArrow">
            <a:avLst/>
          </a:prstGeom>
          <a:solidFill>
            <a:schemeClr val="accent1">
              <a:lumMod val="20000"/>
              <a:lumOff val="80000"/>
            </a:scheme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5" name="右矢印 24"/>
          <p:cNvSpPr/>
          <p:nvPr/>
        </p:nvSpPr>
        <p:spPr>
          <a:xfrm>
            <a:off x="3623864" y="6083303"/>
            <a:ext cx="3491972" cy="432048"/>
          </a:xfrm>
          <a:prstGeom prst="rightArrow">
            <a:avLst/>
          </a:prstGeom>
          <a:solidFill>
            <a:schemeClr val="accent1">
              <a:lumMod val="20000"/>
              <a:lumOff val="80000"/>
            </a:scheme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cxnSp>
        <p:nvCxnSpPr>
          <p:cNvPr id="27" name="カギ線コネクタ 26"/>
          <p:cNvCxnSpPr>
            <a:stCxn id="9" idx="6"/>
            <a:endCxn id="17" idx="1"/>
          </p:cNvCxnSpPr>
          <p:nvPr/>
        </p:nvCxnSpPr>
        <p:spPr>
          <a:xfrm flipH="1">
            <a:off x="4863690" y="2878948"/>
            <a:ext cx="4904719" cy="1247925"/>
          </a:xfrm>
          <a:prstGeom prst="bentConnector4">
            <a:avLst>
              <a:gd name="adj1" fmla="val -4661"/>
              <a:gd name="adj2" fmla="val 48340"/>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1" name="カギ線コネクタ 30"/>
          <p:cNvCxnSpPr>
            <a:stCxn id="8" idx="6"/>
            <a:endCxn id="17" idx="1"/>
          </p:cNvCxnSpPr>
          <p:nvPr/>
        </p:nvCxnSpPr>
        <p:spPr>
          <a:xfrm flipH="1">
            <a:off x="4863690" y="1798828"/>
            <a:ext cx="4904719" cy="2328045"/>
          </a:xfrm>
          <a:prstGeom prst="bentConnector4">
            <a:avLst>
              <a:gd name="adj1" fmla="val -4661"/>
              <a:gd name="adj2" fmla="val 71830"/>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9" name="テキスト ボックス 38"/>
          <p:cNvSpPr txBox="1"/>
          <p:nvPr/>
        </p:nvSpPr>
        <p:spPr>
          <a:xfrm>
            <a:off x="4943873" y="3933057"/>
            <a:ext cx="1218275" cy="646331"/>
          </a:xfrm>
          <a:prstGeom prst="rect">
            <a:avLst/>
          </a:prstGeom>
          <a:noFill/>
        </p:spPr>
        <p:txBody>
          <a:bodyPr wrap="square" rtlCol="0">
            <a:spAutoFit/>
          </a:bodyPr>
          <a:lstStyle/>
          <a:p>
            <a:r>
              <a:rPr lang="ja-JP" altLang="en-US" dirty="0"/>
              <a:t>プルトニウム焼却</a:t>
            </a:r>
          </a:p>
        </p:txBody>
      </p:sp>
      <p:sp>
        <p:nvSpPr>
          <p:cNvPr id="40" name="テキスト ボックス 39"/>
          <p:cNvSpPr txBox="1"/>
          <p:nvPr/>
        </p:nvSpPr>
        <p:spPr>
          <a:xfrm>
            <a:off x="2495600" y="2195572"/>
            <a:ext cx="1338828" cy="369332"/>
          </a:xfrm>
          <a:prstGeom prst="rect">
            <a:avLst/>
          </a:prstGeom>
          <a:noFill/>
        </p:spPr>
        <p:txBody>
          <a:bodyPr wrap="none" rtlCol="0">
            <a:spAutoFit/>
          </a:bodyPr>
          <a:lstStyle/>
          <a:p>
            <a:r>
              <a:rPr lang="ja-JP" altLang="en-US" dirty="0"/>
              <a:t>（２３８）</a:t>
            </a:r>
          </a:p>
        </p:txBody>
      </p:sp>
      <p:sp>
        <p:nvSpPr>
          <p:cNvPr id="41" name="テキスト ボックス 40"/>
          <p:cNvSpPr txBox="1"/>
          <p:nvPr/>
        </p:nvSpPr>
        <p:spPr>
          <a:xfrm>
            <a:off x="2544923" y="5589240"/>
            <a:ext cx="1338828" cy="369332"/>
          </a:xfrm>
          <a:prstGeom prst="rect">
            <a:avLst/>
          </a:prstGeom>
          <a:noFill/>
        </p:spPr>
        <p:txBody>
          <a:bodyPr wrap="none" rtlCol="0">
            <a:spAutoFit/>
          </a:bodyPr>
          <a:lstStyle/>
          <a:p>
            <a:r>
              <a:rPr lang="ja-JP" altLang="en-US" dirty="0"/>
              <a:t>（２３２）</a:t>
            </a:r>
          </a:p>
        </p:txBody>
      </p:sp>
      <p:sp>
        <p:nvSpPr>
          <p:cNvPr id="28" name="テキスト ボックス 27">
            <a:extLst>
              <a:ext uri="{FF2B5EF4-FFF2-40B4-BE49-F238E27FC236}">
                <a16:creationId xmlns:a16="http://schemas.microsoft.com/office/drawing/2014/main" id="{F36B953A-0E25-41A1-A0FB-842658030549}"/>
              </a:ext>
            </a:extLst>
          </p:cNvPr>
          <p:cNvSpPr txBox="1"/>
          <p:nvPr/>
        </p:nvSpPr>
        <p:spPr>
          <a:xfrm>
            <a:off x="0" y="0"/>
            <a:ext cx="12192000" cy="523220"/>
          </a:xfrm>
          <a:prstGeom prst="rect">
            <a:avLst/>
          </a:prstGeom>
          <a:solidFill>
            <a:srgbClr val="052F61"/>
          </a:solidFill>
        </p:spPr>
        <p:txBody>
          <a:bodyPr wrap="square" rtlCol="0">
            <a:spAutoFit/>
          </a:bodyPr>
          <a:lstStyle/>
          <a:p>
            <a:pPr algn="ctr"/>
            <a:r>
              <a:rPr kumimoji="1" lang="ja-JP" altLang="en-US" sz="2800" b="1" dirty="0">
                <a:solidFill>
                  <a:schemeClr val="bg1"/>
                </a:solidFill>
                <a:latin typeface="Meiryo UI" panose="020B0604030504040204" pitchFamily="50" charset="-128"/>
                <a:ea typeface="Meiryo UI" panose="020B0604030504040204" pitchFamily="50" charset="-128"/>
              </a:rPr>
              <a:t>ウラン＝トリウム燃料サイクル？</a:t>
            </a:r>
          </a:p>
        </p:txBody>
      </p:sp>
    </p:spTree>
    <p:extLst>
      <p:ext uri="{BB962C8B-B14F-4D97-AF65-F5344CB8AC3E}">
        <p14:creationId xmlns:p14="http://schemas.microsoft.com/office/powerpoint/2010/main" val="40480236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701" name="図 72">
            <a:extLst>
              <a:ext uri="{FF2B5EF4-FFF2-40B4-BE49-F238E27FC236}">
                <a16:creationId xmlns:a16="http://schemas.microsoft.com/office/drawing/2014/main" id="{E761F067-1C75-41F4-BFE2-4779D223217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421692" y="1356180"/>
            <a:ext cx="2485571" cy="1864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02" name="テキスト ボックス 73">
            <a:extLst>
              <a:ext uri="{FF2B5EF4-FFF2-40B4-BE49-F238E27FC236}">
                <a16:creationId xmlns:a16="http://schemas.microsoft.com/office/drawing/2014/main" id="{60966DD5-8475-4A6B-8DEB-F3A78422E6BC}"/>
              </a:ext>
            </a:extLst>
          </p:cNvPr>
          <p:cNvSpPr txBox="1">
            <a:spLocks noChangeArrowheads="1"/>
          </p:cNvSpPr>
          <p:nvPr/>
        </p:nvSpPr>
        <p:spPr bwMode="auto">
          <a:xfrm>
            <a:off x="4198560" y="566965"/>
            <a:ext cx="3794881" cy="326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ctr">
              <a:spcBef>
                <a:spcPct val="0"/>
              </a:spcBef>
              <a:buFontTx/>
              <a:buNone/>
            </a:pPr>
            <a:r>
              <a:rPr lang="ja-JP" altLang="en-US" sz="1524" dirty="0">
                <a:latin typeface="Meiryo UI" panose="020B0604030504040204" pitchFamily="50" charset="-128"/>
                <a:ea typeface="Meiryo UI" panose="020B0604030504040204" pitchFamily="50" charset="-128"/>
              </a:rPr>
              <a:t>トリウムは、鉄鉱石やモナザイトに含まれる</a:t>
            </a:r>
          </a:p>
        </p:txBody>
      </p:sp>
      <p:pic>
        <p:nvPicPr>
          <p:cNvPr id="29703" name="図 74">
            <a:extLst>
              <a:ext uri="{FF2B5EF4-FFF2-40B4-BE49-F238E27FC236}">
                <a16:creationId xmlns:a16="http://schemas.microsoft.com/office/drawing/2014/main" id="{F646B4D9-78E3-4761-B69D-017D2D14CC4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1108" y="1082524"/>
            <a:ext cx="2916465" cy="21378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04" name="テキスト ボックス 75">
            <a:extLst>
              <a:ext uri="{FF2B5EF4-FFF2-40B4-BE49-F238E27FC236}">
                <a16:creationId xmlns:a16="http://schemas.microsoft.com/office/drawing/2014/main" id="{8FF778B8-B43F-4EC3-91B2-C61B1D757098}"/>
              </a:ext>
            </a:extLst>
          </p:cNvPr>
          <p:cNvSpPr txBox="1">
            <a:spLocks noChangeArrowheads="1"/>
          </p:cNvSpPr>
          <p:nvPr/>
        </p:nvSpPr>
        <p:spPr bwMode="auto">
          <a:xfrm>
            <a:off x="7963203" y="934357"/>
            <a:ext cx="2887738" cy="2974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ctr">
              <a:spcBef>
                <a:spcPct val="0"/>
              </a:spcBef>
              <a:buFontTx/>
              <a:buNone/>
            </a:pPr>
            <a:r>
              <a:rPr lang="ja-JP" altLang="en-US" sz="1333" dirty="0">
                <a:latin typeface="Meiryo UI" panose="020B0604030504040204" pitchFamily="50" charset="-128"/>
                <a:ea typeface="Meiryo UI" panose="020B0604030504040204" pitchFamily="50" charset="-128"/>
              </a:rPr>
              <a:t>中国・包頭における深刻な環境汚染</a:t>
            </a:r>
          </a:p>
        </p:txBody>
      </p:sp>
      <p:sp>
        <p:nvSpPr>
          <p:cNvPr id="29705" name="正方形/長方形 76">
            <a:extLst>
              <a:ext uri="{FF2B5EF4-FFF2-40B4-BE49-F238E27FC236}">
                <a16:creationId xmlns:a16="http://schemas.microsoft.com/office/drawing/2014/main" id="{B6B81854-14C1-495F-AD29-91677B577FD9}"/>
              </a:ext>
            </a:extLst>
          </p:cNvPr>
          <p:cNvSpPr>
            <a:spLocks noChangeArrowheads="1"/>
          </p:cNvSpPr>
          <p:nvPr/>
        </p:nvSpPr>
        <p:spPr bwMode="auto">
          <a:xfrm>
            <a:off x="8289775" y="3193143"/>
            <a:ext cx="2379177" cy="2974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r>
              <a:rPr lang="zh-TW" altLang="en-US" sz="1333">
                <a:latin typeface="Meiryo UI" panose="020B0604030504040204" pitchFamily="50" charset="-128"/>
                <a:ea typeface="Meiryo UI" panose="020B0604030504040204" pitchFamily="50" charset="-128"/>
              </a:rPr>
              <a:t>白雲鄂博</a:t>
            </a:r>
            <a:r>
              <a:rPr lang="ja-JP" altLang="en-US" sz="1333">
                <a:latin typeface="Meiryo UI" panose="020B0604030504040204" pitchFamily="50" charset="-128"/>
                <a:ea typeface="Meiryo UI" panose="020B0604030504040204" pitchFamily="50" charset="-128"/>
              </a:rPr>
              <a:t>（バヤンオボー）鉱山</a:t>
            </a:r>
          </a:p>
        </p:txBody>
      </p:sp>
      <p:sp>
        <p:nvSpPr>
          <p:cNvPr id="29706" name="テキスト ボックス 77">
            <a:extLst>
              <a:ext uri="{FF2B5EF4-FFF2-40B4-BE49-F238E27FC236}">
                <a16:creationId xmlns:a16="http://schemas.microsoft.com/office/drawing/2014/main" id="{3869A3BB-D802-4A5E-93CF-16EA90F6713B}"/>
              </a:ext>
            </a:extLst>
          </p:cNvPr>
          <p:cNvSpPr txBox="1">
            <a:spLocks noChangeArrowheads="1"/>
          </p:cNvSpPr>
          <p:nvPr/>
        </p:nvSpPr>
        <p:spPr bwMode="auto">
          <a:xfrm>
            <a:off x="895094" y="1264698"/>
            <a:ext cx="4094238" cy="9128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r>
              <a:rPr lang="ja-JP" altLang="en-US" sz="1333" b="1" dirty="0">
                <a:latin typeface="Meiryo UI" panose="020B0604030504040204" pitchFamily="50" charset="-128"/>
                <a:ea typeface="Meiryo UI" panose="020B0604030504040204" pitchFamily="50" charset="-128"/>
              </a:rPr>
              <a:t>★中国は、上海応用物理研究所でトリウム溶融塩炉</a:t>
            </a:r>
            <a:endParaRPr lang="en-US" altLang="ja-JP" sz="1333" b="1" dirty="0">
              <a:latin typeface="Meiryo UI" panose="020B0604030504040204" pitchFamily="50" charset="-128"/>
              <a:ea typeface="Meiryo UI" panose="020B0604030504040204" pitchFamily="50" charset="-128"/>
            </a:endParaRPr>
          </a:p>
          <a:p>
            <a:pPr>
              <a:spcBef>
                <a:spcPct val="0"/>
              </a:spcBef>
              <a:buFontTx/>
              <a:buNone/>
            </a:pPr>
            <a:r>
              <a:rPr lang="ja-JP" altLang="en-US" sz="1333" b="1" dirty="0">
                <a:latin typeface="Meiryo UI" panose="020B0604030504040204" pitchFamily="50" charset="-128"/>
                <a:ea typeface="Meiryo UI" panose="020B0604030504040204" pitchFamily="50" charset="-128"/>
              </a:rPr>
              <a:t>（</a:t>
            </a:r>
            <a:r>
              <a:rPr lang="ja-JP" altLang="en-US" sz="1333" b="1" dirty="0">
                <a:solidFill>
                  <a:srgbClr val="FF0000"/>
                </a:solidFill>
                <a:latin typeface="Meiryo UI" panose="020B0604030504040204" pitchFamily="50" charset="-128"/>
                <a:ea typeface="Meiryo UI" panose="020B0604030504040204" pitchFamily="50" charset="-128"/>
              </a:rPr>
              <a:t>液体核燃料</a:t>
            </a:r>
            <a:r>
              <a:rPr lang="ja-JP" altLang="en-US" sz="1333" b="1" dirty="0">
                <a:latin typeface="Meiryo UI" panose="020B0604030504040204" pitchFamily="50" charset="-128"/>
                <a:ea typeface="Meiryo UI" panose="020B0604030504040204" pitchFamily="50" charset="-128"/>
              </a:rPr>
              <a:t>）を開発中。（小型原子炉）</a:t>
            </a:r>
            <a:endParaRPr lang="en-US" altLang="ja-JP" sz="1333" b="1" dirty="0">
              <a:latin typeface="Meiryo UI" panose="020B0604030504040204" pitchFamily="50" charset="-128"/>
              <a:ea typeface="Meiryo UI" panose="020B0604030504040204" pitchFamily="50" charset="-128"/>
            </a:endParaRPr>
          </a:p>
          <a:p>
            <a:pPr>
              <a:spcBef>
                <a:spcPct val="0"/>
              </a:spcBef>
              <a:buFontTx/>
              <a:buNone/>
            </a:pPr>
            <a:r>
              <a:rPr lang="ja-JP" altLang="en-US" sz="1333" b="1" dirty="0">
                <a:latin typeface="Meiryo UI" panose="020B0604030504040204" pitchFamily="50" charset="-128"/>
                <a:ea typeface="Meiryo UI" panose="020B0604030504040204" pitchFamily="50" charset="-128"/>
              </a:rPr>
              <a:t>★モナザイト資源が豊富なインドも開発中。</a:t>
            </a:r>
            <a:endParaRPr lang="en-US" altLang="ja-JP" sz="1333" b="1" dirty="0">
              <a:latin typeface="Meiryo UI" panose="020B0604030504040204" pitchFamily="50" charset="-128"/>
              <a:ea typeface="Meiryo UI" panose="020B0604030504040204" pitchFamily="50" charset="-128"/>
            </a:endParaRPr>
          </a:p>
          <a:p>
            <a:pPr>
              <a:spcBef>
                <a:spcPct val="0"/>
              </a:spcBef>
              <a:buFontTx/>
              <a:buNone/>
            </a:pPr>
            <a:r>
              <a:rPr lang="ja-JP" altLang="en-US" sz="1333" b="1" dirty="0">
                <a:latin typeface="Meiryo UI" panose="020B0604030504040204" pitchFamily="50" charset="-128"/>
                <a:ea typeface="Meiryo UI" panose="020B0604030504040204" pitchFamily="50" charset="-128"/>
              </a:rPr>
              <a:t>★トリウム　１：</a:t>
            </a:r>
            <a:r>
              <a:rPr lang="en-US" altLang="ja-JP" sz="1333" b="1" dirty="0">
                <a:latin typeface="Meiryo UI" panose="020B0604030504040204" pitchFamily="50" charset="-128"/>
                <a:ea typeface="Meiryo UI" panose="020B0604030504040204" pitchFamily="50" charset="-128"/>
              </a:rPr>
              <a:t>200</a:t>
            </a:r>
            <a:r>
              <a:rPr lang="ja-JP" altLang="en-US" sz="1333" b="1" dirty="0">
                <a:latin typeface="Meiryo UI" panose="020B0604030504040204" pitchFamily="50" charset="-128"/>
                <a:ea typeface="Meiryo UI" panose="020B0604030504040204" pitchFamily="50" charset="-128"/>
              </a:rPr>
              <a:t>　ウラン</a:t>
            </a:r>
          </a:p>
        </p:txBody>
      </p:sp>
      <p:pic>
        <p:nvPicPr>
          <p:cNvPr id="29707" name="Picture 4">
            <a:extLst>
              <a:ext uri="{FF2B5EF4-FFF2-40B4-BE49-F238E27FC236}">
                <a16:creationId xmlns:a16="http://schemas.microsoft.com/office/drawing/2014/main" id="{2E0794D4-B332-4ECC-BC36-A9BF0A3E3C8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79144" y="3977823"/>
            <a:ext cx="1891392" cy="251127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9708" name="Picture 5">
            <a:extLst>
              <a:ext uri="{FF2B5EF4-FFF2-40B4-BE49-F238E27FC236}">
                <a16:creationId xmlns:a16="http://schemas.microsoft.com/office/drawing/2014/main" id="{F3FB241D-0521-490B-80E1-A08139F6F3D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89977" y="3977822"/>
            <a:ext cx="3336773" cy="2503714"/>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9709" name="AutoShape 10">
            <a:extLst>
              <a:ext uri="{FF2B5EF4-FFF2-40B4-BE49-F238E27FC236}">
                <a16:creationId xmlns:a16="http://schemas.microsoft.com/office/drawing/2014/main" id="{1A37621E-8468-417C-9286-1A839A563C7D}"/>
              </a:ext>
            </a:extLst>
          </p:cNvPr>
          <p:cNvSpPr>
            <a:spLocks noChangeArrowheads="1"/>
          </p:cNvSpPr>
          <p:nvPr/>
        </p:nvSpPr>
        <p:spPr bwMode="auto">
          <a:xfrm>
            <a:off x="7370536" y="5113262"/>
            <a:ext cx="713619" cy="371929"/>
          </a:xfrm>
          <a:prstGeom prst="rightArrow">
            <a:avLst>
              <a:gd name="adj1" fmla="val 60167"/>
              <a:gd name="adj2" fmla="val 98200"/>
            </a:avLst>
          </a:prstGeom>
          <a:solidFill>
            <a:srgbClr val="00CCFF"/>
          </a:solidFill>
          <a:ln w="38160">
            <a:solidFill>
              <a:srgbClr val="0000FF"/>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eaLnBrk="1">
              <a:lnSpc>
                <a:spcPct val="93000"/>
              </a:lnSpc>
              <a:spcBef>
                <a:spcPct val="0"/>
              </a:spcBef>
              <a:buClr>
                <a:srgbClr val="000000"/>
              </a:buClr>
              <a:buFont typeface="Times New Roman" panose="02020603050405020304" pitchFamily="18" charset="0"/>
              <a:buNone/>
            </a:pPr>
            <a:endParaRPr lang="ja-JP" altLang="en-US" sz="1714"/>
          </a:p>
        </p:txBody>
      </p:sp>
      <p:sp>
        <p:nvSpPr>
          <p:cNvPr id="29710" name="テキスト ボックス 81">
            <a:extLst>
              <a:ext uri="{FF2B5EF4-FFF2-40B4-BE49-F238E27FC236}">
                <a16:creationId xmlns:a16="http://schemas.microsoft.com/office/drawing/2014/main" id="{19F526A7-A597-4FDA-9B0D-2035EA6867D0}"/>
              </a:ext>
            </a:extLst>
          </p:cNvPr>
          <p:cNvSpPr txBox="1">
            <a:spLocks noChangeArrowheads="1"/>
          </p:cNvSpPr>
          <p:nvPr/>
        </p:nvSpPr>
        <p:spPr bwMode="auto">
          <a:xfrm>
            <a:off x="6495144" y="3687536"/>
            <a:ext cx="2862035" cy="2974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ctr">
              <a:spcBef>
                <a:spcPct val="0"/>
              </a:spcBef>
              <a:buFontTx/>
              <a:buNone/>
            </a:pPr>
            <a:r>
              <a:rPr lang="ja-JP" altLang="en-US" sz="1333">
                <a:latin typeface="Meiryo UI" panose="020B0604030504040204" pitchFamily="50" charset="-128"/>
                <a:ea typeface="Meiryo UI" panose="020B0604030504040204" pitchFamily="50" charset="-128"/>
              </a:rPr>
              <a:t>米国は硫酸トリウムを戦略備蓄</a:t>
            </a:r>
          </a:p>
        </p:txBody>
      </p:sp>
      <p:pic>
        <p:nvPicPr>
          <p:cNvPr id="29711" name="図 82">
            <a:extLst>
              <a:ext uri="{FF2B5EF4-FFF2-40B4-BE49-F238E27FC236}">
                <a16:creationId xmlns:a16="http://schemas.microsoft.com/office/drawing/2014/main" id="{C028B8A4-9552-4A9C-BC9C-6EA6373A7A07}"/>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50521" y="2177512"/>
            <a:ext cx="4953454" cy="3555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12" name="テキスト ボックス 83">
            <a:extLst>
              <a:ext uri="{FF2B5EF4-FFF2-40B4-BE49-F238E27FC236}">
                <a16:creationId xmlns:a16="http://schemas.microsoft.com/office/drawing/2014/main" id="{FCE03C96-5C33-4C61-A22B-F37955D7902B}"/>
              </a:ext>
            </a:extLst>
          </p:cNvPr>
          <p:cNvSpPr txBox="1">
            <a:spLocks noChangeArrowheads="1"/>
          </p:cNvSpPr>
          <p:nvPr/>
        </p:nvSpPr>
        <p:spPr bwMode="auto">
          <a:xfrm>
            <a:off x="377220" y="5733343"/>
            <a:ext cx="4410227" cy="502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ctr">
              <a:spcBef>
                <a:spcPct val="0"/>
              </a:spcBef>
              <a:buFontTx/>
              <a:buNone/>
            </a:pPr>
            <a:r>
              <a:rPr lang="ja-JP" altLang="en-US" sz="1333" dirty="0">
                <a:latin typeface="Meiryo UI" panose="020B0604030504040204" pitchFamily="50" charset="-128"/>
                <a:ea typeface="Meiryo UI" panose="020B0604030504040204" pitchFamily="50" charset="-128"/>
              </a:rPr>
              <a:t>米オークリッジ国立研究所の溶融塩炉</a:t>
            </a:r>
            <a:endParaRPr lang="en-US" altLang="ja-JP" sz="1333" dirty="0">
              <a:latin typeface="Meiryo UI" panose="020B0604030504040204" pitchFamily="50" charset="-128"/>
              <a:ea typeface="Meiryo UI" panose="020B0604030504040204" pitchFamily="50" charset="-128"/>
            </a:endParaRPr>
          </a:p>
          <a:p>
            <a:pPr algn="ctr">
              <a:spcBef>
                <a:spcPct val="0"/>
              </a:spcBef>
              <a:buFontTx/>
              <a:buNone/>
            </a:pPr>
            <a:r>
              <a:rPr lang="en-US" altLang="ja-JP" sz="1333" dirty="0">
                <a:latin typeface="Meiryo UI" panose="020B0604030504040204" pitchFamily="50" charset="-128"/>
                <a:ea typeface="Meiryo UI" panose="020B0604030504040204" pitchFamily="50" charset="-128"/>
              </a:rPr>
              <a:t>MIT</a:t>
            </a:r>
            <a:r>
              <a:rPr lang="ja-JP" altLang="en-US" sz="1333" dirty="0">
                <a:latin typeface="Meiryo UI" panose="020B0604030504040204" pitchFamily="50" charset="-128"/>
                <a:ea typeface="Meiryo UI" panose="020B0604030504040204" pitchFamily="50" charset="-128"/>
              </a:rPr>
              <a:t>やベンチャーも溶融塩炉ビジネスに参入</a:t>
            </a:r>
          </a:p>
        </p:txBody>
      </p:sp>
      <p:sp>
        <p:nvSpPr>
          <p:cNvPr id="15" name="テキスト ボックス 14">
            <a:extLst>
              <a:ext uri="{FF2B5EF4-FFF2-40B4-BE49-F238E27FC236}">
                <a16:creationId xmlns:a16="http://schemas.microsoft.com/office/drawing/2014/main" id="{626F76C1-1BB0-432C-B944-F57594C1EC83}"/>
              </a:ext>
            </a:extLst>
          </p:cNvPr>
          <p:cNvSpPr txBox="1"/>
          <p:nvPr/>
        </p:nvSpPr>
        <p:spPr>
          <a:xfrm>
            <a:off x="0" y="0"/>
            <a:ext cx="12192000" cy="523220"/>
          </a:xfrm>
          <a:prstGeom prst="rect">
            <a:avLst/>
          </a:prstGeom>
          <a:solidFill>
            <a:srgbClr val="052F61"/>
          </a:solidFill>
        </p:spPr>
        <p:txBody>
          <a:bodyPr wrap="square" rtlCol="0">
            <a:spAutoFit/>
          </a:bodyPr>
          <a:lstStyle/>
          <a:p>
            <a:pPr algn="ctr"/>
            <a:r>
              <a:rPr kumimoji="1" lang="ja-JP" altLang="en-US" sz="2800" b="1" dirty="0">
                <a:solidFill>
                  <a:schemeClr val="bg1"/>
                </a:solidFill>
                <a:latin typeface="Meiryo UI" panose="020B0604030504040204" pitchFamily="50" charset="-128"/>
                <a:ea typeface="Meiryo UI" panose="020B0604030504040204" pitchFamily="50" charset="-128"/>
              </a:rPr>
              <a:t>原子燃料トリウムは、中国・</a:t>
            </a:r>
            <a:r>
              <a:rPr lang="ja-JP" altLang="en-US" sz="2800" b="1" dirty="0">
                <a:solidFill>
                  <a:schemeClr val="bg1"/>
                </a:solidFill>
                <a:latin typeface="Meiryo UI" panose="020B0604030504040204" pitchFamily="50" charset="-128"/>
                <a:ea typeface="Meiryo UI" panose="020B0604030504040204" pitchFamily="50" charset="-128"/>
              </a:rPr>
              <a:t>インドなどで利用研究</a:t>
            </a:r>
            <a:endParaRPr kumimoji="1" lang="ja-JP" altLang="en-US" sz="2800" b="1" dirty="0">
              <a:solidFill>
                <a:schemeClr val="bg1"/>
              </a:solidFill>
              <a:latin typeface="Meiryo UI" panose="020B0604030504040204" pitchFamily="50" charset="-128"/>
              <a:ea typeface="Meiryo UI" panose="020B0604030504040204" pitchFamily="50" charset="-128"/>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5" name="Text Box 2">
            <a:extLst>
              <a:ext uri="{FF2B5EF4-FFF2-40B4-BE49-F238E27FC236}">
                <a16:creationId xmlns:a16="http://schemas.microsoft.com/office/drawing/2014/main" id="{C9E5BB52-28AA-474D-B1A7-0F6D13195F13}"/>
              </a:ext>
            </a:extLst>
          </p:cNvPr>
          <p:cNvSpPr txBox="1">
            <a:spLocks noChangeArrowheads="1"/>
          </p:cNvSpPr>
          <p:nvPr/>
        </p:nvSpPr>
        <p:spPr bwMode="auto">
          <a:xfrm>
            <a:off x="4109359" y="1173238"/>
            <a:ext cx="893193" cy="2388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eaLnBrk="1" hangingPunct="1">
              <a:spcBef>
                <a:spcPct val="50000"/>
              </a:spcBef>
              <a:buFontTx/>
              <a:buNone/>
            </a:pPr>
            <a:r>
              <a:rPr lang="ja-JP" altLang="en-US" sz="952" u="sng">
                <a:latin typeface="Meiryo UI" panose="020B0604030504040204" pitchFamily="50" charset="-128"/>
                <a:ea typeface="Meiryo UI" panose="020B0604030504040204" pitchFamily="50" charset="-128"/>
              </a:rPr>
              <a:t>モナザイト精鉱</a:t>
            </a:r>
          </a:p>
        </p:txBody>
      </p:sp>
      <p:sp>
        <p:nvSpPr>
          <p:cNvPr id="30726" name="Text Box 3">
            <a:extLst>
              <a:ext uri="{FF2B5EF4-FFF2-40B4-BE49-F238E27FC236}">
                <a16:creationId xmlns:a16="http://schemas.microsoft.com/office/drawing/2014/main" id="{48C07742-725E-403B-B257-D151193A3445}"/>
              </a:ext>
            </a:extLst>
          </p:cNvPr>
          <p:cNvSpPr txBox="1">
            <a:spLocks noChangeArrowheads="1"/>
          </p:cNvSpPr>
          <p:nvPr/>
        </p:nvSpPr>
        <p:spPr bwMode="auto">
          <a:xfrm>
            <a:off x="4177394" y="1611691"/>
            <a:ext cx="655949" cy="23884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eaLnBrk="1" hangingPunct="1">
              <a:spcBef>
                <a:spcPct val="50000"/>
              </a:spcBef>
              <a:buFontTx/>
              <a:buNone/>
            </a:pPr>
            <a:r>
              <a:rPr lang="ja-JP" altLang="en-US" sz="952">
                <a:latin typeface="Meiryo UI" panose="020B0604030504040204" pitchFamily="50" charset="-128"/>
                <a:ea typeface="Meiryo UI" panose="020B0604030504040204" pitchFamily="50" charset="-128"/>
              </a:rPr>
              <a:t>ボールミル</a:t>
            </a:r>
          </a:p>
        </p:txBody>
      </p:sp>
      <p:sp>
        <p:nvSpPr>
          <p:cNvPr id="30727" name="Text Box 4">
            <a:extLst>
              <a:ext uri="{FF2B5EF4-FFF2-40B4-BE49-F238E27FC236}">
                <a16:creationId xmlns:a16="http://schemas.microsoft.com/office/drawing/2014/main" id="{63F3FAAD-9B97-4AF2-92FB-A182F90B4DC9}"/>
              </a:ext>
            </a:extLst>
          </p:cNvPr>
          <p:cNvSpPr txBox="1">
            <a:spLocks noChangeArrowheads="1"/>
          </p:cNvSpPr>
          <p:nvPr/>
        </p:nvSpPr>
        <p:spPr bwMode="auto">
          <a:xfrm>
            <a:off x="4316488" y="2004786"/>
            <a:ext cx="428322" cy="2388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eaLnBrk="1" hangingPunct="1">
              <a:spcBef>
                <a:spcPct val="50000"/>
              </a:spcBef>
              <a:buFontTx/>
              <a:buNone/>
            </a:pPr>
            <a:r>
              <a:rPr lang="ja-JP" altLang="en-US" sz="952" u="sng">
                <a:latin typeface="Meiryo UI" panose="020B0604030504040204" pitchFamily="50" charset="-128"/>
                <a:ea typeface="Meiryo UI" panose="020B0604030504040204" pitchFamily="50" charset="-128"/>
              </a:rPr>
              <a:t>磨鉱</a:t>
            </a:r>
          </a:p>
        </p:txBody>
      </p:sp>
      <p:sp>
        <p:nvSpPr>
          <p:cNvPr id="30728" name="Text Box 5">
            <a:extLst>
              <a:ext uri="{FF2B5EF4-FFF2-40B4-BE49-F238E27FC236}">
                <a16:creationId xmlns:a16="http://schemas.microsoft.com/office/drawing/2014/main" id="{62066716-3915-4BD9-9A99-DDB07D44A0DF}"/>
              </a:ext>
            </a:extLst>
          </p:cNvPr>
          <p:cNvSpPr txBox="1">
            <a:spLocks noChangeArrowheads="1"/>
          </p:cNvSpPr>
          <p:nvPr/>
        </p:nvSpPr>
        <p:spPr bwMode="auto">
          <a:xfrm>
            <a:off x="4254502" y="2381251"/>
            <a:ext cx="550151" cy="23884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eaLnBrk="1" hangingPunct="1">
              <a:spcBef>
                <a:spcPct val="50000"/>
              </a:spcBef>
              <a:buFontTx/>
              <a:buNone/>
            </a:pPr>
            <a:r>
              <a:rPr lang="ja-JP" altLang="en-US" sz="952">
                <a:latin typeface="Meiryo UI" panose="020B0604030504040204" pitchFamily="50" charset="-128"/>
                <a:ea typeface="Meiryo UI" panose="020B0604030504040204" pitchFamily="50" charset="-128"/>
              </a:rPr>
              <a:t>分解槽</a:t>
            </a:r>
          </a:p>
        </p:txBody>
      </p:sp>
      <p:sp>
        <p:nvSpPr>
          <p:cNvPr id="30729" name="Text Box 6">
            <a:extLst>
              <a:ext uri="{FF2B5EF4-FFF2-40B4-BE49-F238E27FC236}">
                <a16:creationId xmlns:a16="http://schemas.microsoft.com/office/drawing/2014/main" id="{1DEBEFDB-A874-4A3C-A8E1-A1CD0B1E7BA5}"/>
              </a:ext>
            </a:extLst>
          </p:cNvPr>
          <p:cNvSpPr txBox="1">
            <a:spLocks noChangeArrowheads="1"/>
          </p:cNvSpPr>
          <p:nvPr/>
        </p:nvSpPr>
        <p:spPr bwMode="auto">
          <a:xfrm>
            <a:off x="4269621" y="2819703"/>
            <a:ext cx="550151" cy="23884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eaLnBrk="1" hangingPunct="1">
              <a:spcBef>
                <a:spcPct val="50000"/>
              </a:spcBef>
              <a:buFontTx/>
              <a:buNone/>
            </a:pPr>
            <a:r>
              <a:rPr lang="ja-JP" altLang="en-US" sz="952">
                <a:latin typeface="Meiryo UI" panose="020B0604030504040204" pitchFamily="50" charset="-128"/>
                <a:ea typeface="Meiryo UI" panose="020B0604030504040204" pitchFamily="50" charset="-128"/>
              </a:rPr>
              <a:t>静置槽</a:t>
            </a:r>
          </a:p>
        </p:txBody>
      </p:sp>
      <p:sp>
        <p:nvSpPr>
          <p:cNvPr id="30730" name="Text Box 7">
            <a:extLst>
              <a:ext uri="{FF2B5EF4-FFF2-40B4-BE49-F238E27FC236}">
                <a16:creationId xmlns:a16="http://schemas.microsoft.com/office/drawing/2014/main" id="{7949AC69-BAE5-4168-874A-5EBD430EDF54}"/>
              </a:ext>
            </a:extLst>
          </p:cNvPr>
          <p:cNvSpPr txBox="1">
            <a:spLocks noChangeArrowheads="1"/>
          </p:cNvSpPr>
          <p:nvPr/>
        </p:nvSpPr>
        <p:spPr bwMode="auto">
          <a:xfrm>
            <a:off x="4209144" y="3255132"/>
            <a:ext cx="671979" cy="23884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eaLnBrk="1" hangingPunct="1">
              <a:spcBef>
                <a:spcPct val="50000"/>
              </a:spcBef>
              <a:buFontTx/>
              <a:buNone/>
            </a:pPr>
            <a:r>
              <a:rPr lang="ja-JP" altLang="en-US" sz="952">
                <a:latin typeface="Meiryo UI" panose="020B0604030504040204" pitchFamily="50" charset="-128"/>
                <a:ea typeface="Meiryo UI" panose="020B0604030504040204" pitchFamily="50" charset="-128"/>
              </a:rPr>
              <a:t>真空濾過</a:t>
            </a:r>
          </a:p>
        </p:txBody>
      </p:sp>
      <p:sp>
        <p:nvSpPr>
          <p:cNvPr id="30731" name="Text Box 8">
            <a:extLst>
              <a:ext uri="{FF2B5EF4-FFF2-40B4-BE49-F238E27FC236}">
                <a16:creationId xmlns:a16="http://schemas.microsoft.com/office/drawing/2014/main" id="{AD585F50-0D53-4484-846A-C689FA958990}"/>
              </a:ext>
            </a:extLst>
          </p:cNvPr>
          <p:cNvSpPr txBox="1">
            <a:spLocks noChangeArrowheads="1"/>
          </p:cNvSpPr>
          <p:nvPr/>
        </p:nvSpPr>
        <p:spPr bwMode="auto">
          <a:xfrm>
            <a:off x="4145644" y="3627061"/>
            <a:ext cx="793807" cy="2388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eaLnBrk="1" hangingPunct="1">
              <a:spcBef>
                <a:spcPct val="50000"/>
              </a:spcBef>
              <a:buFontTx/>
              <a:buNone/>
            </a:pPr>
            <a:r>
              <a:rPr lang="ja-JP" altLang="en-US" sz="952" u="sng">
                <a:latin typeface="Meiryo UI" panose="020B0604030504040204" pitchFamily="50" charset="-128"/>
                <a:ea typeface="Meiryo UI" panose="020B0604030504040204" pitchFamily="50" charset="-128"/>
              </a:rPr>
              <a:t>含水酸化物</a:t>
            </a:r>
          </a:p>
        </p:txBody>
      </p:sp>
      <p:sp>
        <p:nvSpPr>
          <p:cNvPr id="30732" name="Text Box 9">
            <a:extLst>
              <a:ext uri="{FF2B5EF4-FFF2-40B4-BE49-F238E27FC236}">
                <a16:creationId xmlns:a16="http://schemas.microsoft.com/office/drawing/2014/main" id="{2E906AC6-639E-4AA4-917E-17B43D59E2EE}"/>
              </a:ext>
            </a:extLst>
          </p:cNvPr>
          <p:cNvSpPr txBox="1">
            <a:spLocks noChangeArrowheads="1"/>
          </p:cNvSpPr>
          <p:nvPr/>
        </p:nvSpPr>
        <p:spPr bwMode="auto">
          <a:xfrm>
            <a:off x="4269621" y="4012595"/>
            <a:ext cx="550151" cy="23884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eaLnBrk="1" hangingPunct="1">
              <a:spcBef>
                <a:spcPct val="50000"/>
              </a:spcBef>
              <a:buFontTx/>
              <a:buNone/>
            </a:pPr>
            <a:r>
              <a:rPr lang="ja-JP" altLang="en-US" sz="952">
                <a:latin typeface="Meiryo UI" panose="020B0604030504040204" pitchFamily="50" charset="-128"/>
                <a:ea typeface="Meiryo UI" panose="020B0604030504040204" pitchFamily="50" charset="-128"/>
              </a:rPr>
              <a:t>抽出槽</a:t>
            </a:r>
          </a:p>
        </p:txBody>
      </p:sp>
      <p:sp>
        <p:nvSpPr>
          <p:cNvPr id="30733" name="Text Box 10">
            <a:extLst>
              <a:ext uri="{FF2B5EF4-FFF2-40B4-BE49-F238E27FC236}">
                <a16:creationId xmlns:a16="http://schemas.microsoft.com/office/drawing/2014/main" id="{7BAD392D-9BA3-449E-AE8B-69982900D13A}"/>
              </a:ext>
            </a:extLst>
          </p:cNvPr>
          <p:cNvSpPr txBox="1">
            <a:spLocks noChangeArrowheads="1"/>
          </p:cNvSpPr>
          <p:nvPr/>
        </p:nvSpPr>
        <p:spPr bwMode="auto">
          <a:xfrm>
            <a:off x="4322536" y="4446513"/>
            <a:ext cx="428322" cy="23884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eaLnBrk="1" hangingPunct="1">
              <a:spcBef>
                <a:spcPct val="50000"/>
              </a:spcBef>
              <a:buFontTx/>
              <a:buNone/>
            </a:pPr>
            <a:r>
              <a:rPr lang="ja-JP" altLang="en-US" sz="952">
                <a:latin typeface="Meiryo UI" panose="020B0604030504040204" pitchFamily="50" charset="-128"/>
                <a:ea typeface="Meiryo UI" panose="020B0604030504040204" pitchFamily="50" charset="-128"/>
              </a:rPr>
              <a:t>濾過</a:t>
            </a:r>
          </a:p>
        </p:txBody>
      </p:sp>
      <p:sp>
        <p:nvSpPr>
          <p:cNvPr id="30734" name="Text Box 11">
            <a:extLst>
              <a:ext uri="{FF2B5EF4-FFF2-40B4-BE49-F238E27FC236}">
                <a16:creationId xmlns:a16="http://schemas.microsoft.com/office/drawing/2014/main" id="{D699DB0B-B565-4F62-BC06-002245608E98}"/>
              </a:ext>
            </a:extLst>
          </p:cNvPr>
          <p:cNvSpPr txBox="1">
            <a:spLocks noChangeArrowheads="1"/>
          </p:cNvSpPr>
          <p:nvPr/>
        </p:nvSpPr>
        <p:spPr bwMode="auto">
          <a:xfrm>
            <a:off x="4340679" y="4848679"/>
            <a:ext cx="399468" cy="2388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eaLnBrk="1" hangingPunct="1">
              <a:spcBef>
                <a:spcPct val="50000"/>
              </a:spcBef>
              <a:buFontTx/>
              <a:buNone/>
            </a:pPr>
            <a:r>
              <a:rPr lang="ja-JP" altLang="en-US" sz="952" u="sng">
                <a:latin typeface="Meiryo UI" panose="020B0604030504040204" pitchFamily="50" charset="-128"/>
                <a:ea typeface="Meiryo UI" panose="020B0604030504040204" pitchFamily="50" charset="-128"/>
              </a:rPr>
              <a:t>ろ液</a:t>
            </a:r>
          </a:p>
        </p:txBody>
      </p:sp>
      <p:sp>
        <p:nvSpPr>
          <p:cNvPr id="30735" name="Text Box 12">
            <a:extLst>
              <a:ext uri="{FF2B5EF4-FFF2-40B4-BE49-F238E27FC236}">
                <a16:creationId xmlns:a16="http://schemas.microsoft.com/office/drawing/2014/main" id="{F0A315E3-F856-4836-AD54-60BD24757D83}"/>
              </a:ext>
            </a:extLst>
          </p:cNvPr>
          <p:cNvSpPr txBox="1">
            <a:spLocks noChangeArrowheads="1"/>
          </p:cNvSpPr>
          <p:nvPr/>
        </p:nvSpPr>
        <p:spPr bwMode="auto">
          <a:xfrm>
            <a:off x="4048883" y="5246310"/>
            <a:ext cx="926857" cy="23884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eaLnBrk="1" hangingPunct="1">
              <a:spcBef>
                <a:spcPct val="50000"/>
              </a:spcBef>
              <a:buFontTx/>
              <a:buNone/>
            </a:pPr>
            <a:r>
              <a:rPr lang="ja-JP" altLang="en-US" sz="952">
                <a:latin typeface="Meiryo UI" panose="020B0604030504040204" pitchFamily="50" charset="-128"/>
                <a:ea typeface="Meiryo UI" panose="020B0604030504040204" pitchFamily="50" charset="-128"/>
              </a:rPr>
              <a:t>ミキサーセトラー</a:t>
            </a:r>
          </a:p>
        </p:txBody>
      </p:sp>
      <p:sp>
        <p:nvSpPr>
          <p:cNvPr id="30736" name="Text Box 13">
            <a:extLst>
              <a:ext uri="{FF2B5EF4-FFF2-40B4-BE49-F238E27FC236}">
                <a16:creationId xmlns:a16="http://schemas.microsoft.com/office/drawing/2014/main" id="{E3752205-EBCE-47A3-A5CA-4DEBE376853F}"/>
              </a:ext>
            </a:extLst>
          </p:cNvPr>
          <p:cNvSpPr txBox="1">
            <a:spLocks noChangeArrowheads="1"/>
          </p:cNvSpPr>
          <p:nvPr/>
        </p:nvSpPr>
        <p:spPr bwMode="auto">
          <a:xfrm>
            <a:off x="4254502" y="5701393"/>
            <a:ext cx="550151" cy="23884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eaLnBrk="1" hangingPunct="1">
              <a:spcBef>
                <a:spcPct val="50000"/>
              </a:spcBef>
              <a:buFontTx/>
              <a:buNone/>
            </a:pPr>
            <a:r>
              <a:rPr lang="ja-JP" altLang="en-US" sz="952">
                <a:latin typeface="Meiryo UI" panose="020B0604030504040204" pitchFamily="50" charset="-128"/>
                <a:ea typeface="Meiryo UI" panose="020B0604030504040204" pitchFamily="50" charset="-128"/>
              </a:rPr>
              <a:t>濃縮釜</a:t>
            </a:r>
          </a:p>
        </p:txBody>
      </p:sp>
      <p:sp>
        <p:nvSpPr>
          <p:cNvPr id="30737" name="Text Box 14">
            <a:extLst>
              <a:ext uri="{FF2B5EF4-FFF2-40B4-BE49-F238E27FC236}">
                <a16:creationId xmlns:a16="http://schemas.microsoft.com/office/drawing/2014/main" id="{67008849-49F5-4D4D-9272-3AC024670DF1}"/>
              </a:ext>
            </a:extLst>
          </p:cNvPr>
          <p:cNvSpPr txBox="1">
            <a:spLocks noChangeArrowheads="1"/>
          </p:cNvSpPr>
          <p:nvPr/>
        </p:nvSpPr>
        <p:spPr bwMode="auto">
          <a:xfrm>
            <a:off x="4194025" y="6088442"/>
            <a:ext cx="671979" cy="2388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eaLnBrk="1" hangingPunct="1">
              <a:spcBef>
                <a:spcPct val="50000"/>
              </a:spcBef>
              <a:buFontTx/>
              <a:buNone/>
            </a:pPr>
            <a:r>
              <a:rPr lang="ja-JP" altLang="en-US" sz="952" u="sng">
                <a:solidFill>
                  <a:srgbClr val="0000CC"/>
                </a:solidFill>
                <a:latin typeface="Meiryo UI" panose="020B0604030504040204" pitchFamily="50" charset="-128"/>
                <a:ea typeface="Meiryo UI" panose="020B0604030504040204" pitchFamily="50" charset="-128"/>
              </a:rPr>
              <a:t>塩化希土</a:t>
            </a:r>
          </a:p>
        </p:txBody>
      </p:sp>
      <p:sp>
        <p:nvSpPr>
          <p:cNvPr id="30738" name="Line 15">
            <a:extLst>
              <a:ext uri="{FF2B5EF4-FFF2-40B4-BE49-F238E27FC236}">
                <a16:creationId xmlns:a16="http://schemas.microsoft.com/office/drawing/2014/main" id="{B5D99FAA-7286-4117-B197-BFCBD807D4E9}"/>
              </a:ext>
            </a:extLst>
          </p:cNvPr>
          <p:cNvSpPr>
            <a:spLocks noChangeShapeType="1"/>
          </p:cNvSpPr>
          <p:nvPr/>
        </p:nvSpPr>
        <p:spPr bwMode="auto">
          <a:xfrm>
            <a:off x="4520596" y="1406071"/>
            <a:ext cx="0" cy="205619"/>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sz="1714"/>
          </a:p>
        </p:txBody>
      </p:sp>
      <p:sp>
        <p:nvSpPr>
          <p:cNvPr id="30739" name="Line 16">
            <a:extLst>
              <a:ext uri="{FF2B5EF4-FFF2-40B4-BE49-F238E27FC236}">
                <a16:creationId xmlns:a16="http://schemas.microsoft.com/office/drawing/2014/main" id="{70ED9999-C6DC-4770-B2BD-32F85F4AC9B4}"/>
              </a:ext>
            </a:extLst>
          </p:cNvPr>
          <p:cNvSpPr>
            <a:spLocks noChangeShapeType="1"/>
          </p:cNvSpPr>
          <p:nvPr/>
        </p:nvSpPr>
        <p:spPr bwMode="auto">
          <a:xfrm>
            <a:off x="4520596" y="1847548"/>
            <a:ext cx="0" cy="205619"/>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sz="1714"/>
          </a:p>
        </p:txBody>
      </p:sp>
      <p:sp>
        <p:nvSpPr>
          <p:cNvPr id="30740" name="Line 17">
            <a:extLst>
              <a:ext uri="{FF2B5EF4-FFF2-40B4-BE49-F238E27FC236}">
                <a16:creationId xmlns:a16="http://schemas.microsoft.com/office/drawing/2014/main" id="{4C91D064-FA91-4EF4-894B-8B50B438F228}"/>
              </a:ext>
            </a:extLst>
          </p:cNvPr>
          <p:cNvSpPr>
            <a:spLocks noChangeShapeType="1"/>
          </p:cNvSpPr>
          <p:nvPr/>
        </p:nvSpPr>
        <p:spPr bwMode="auto">
          <a:xfrm>
            <a:off x="4529668" y="2187727"/>
            <a:ext cx="0" cy="205619"/>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sz="1714"/>
          </a:p>
        </p:txBody>
      </p:sp>
      <p:sp>
        <p:nvSpPr>
          <p:cNvPr id="30741" name="Line 18">
            <a:extLst>
              <a:ext uri="{FF2B5EF4-FFF2-40B4-BE49-F238E27FC236}">
                <a16:creationId xmlns:a16="http://schemas.microsoft.com/office/drawing/2014/main" id="{AC2C3E16-8759-4D55-A680-1B227452AF70}"/>
              </a:ext>
            </a:extLst>
          </p:cNvPr>
          <p:cNvSpPr>
            <a:spLocks noChangeShapeType="1"/>
          </p:cNvSpPr>
          <p:nvPr/>
        </p:nvSpPr>
        <p:spPr bwMode="auto">
          <a:xfrm>
            <a:off x="4537227" y="2627691"/>
            <a:ext cx="0" cy="205619"/>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sz="1714"/>
          </a:p>
        </p:txBody>
      </p:sp>
      <p:sp>
        <p:nvSpPr>
          <p:cNvPr id="30742" name="Line 19">
            <a:extLst>
              <a:ext uri="{FF2B5EF4-FFF2-40B4-BE49-F238E27FC236}">
                <a16:creationId xmlns:a16="http://schemas.microsoft.com/office/drawing/2014/main" id="{C9AD93BA-6386-4082-931C-6A759210BF23}"/>
              </a:ext>
            </a:extLst>
          </p:cNvPr>
          <p:cNvSpPr>
            <a:spLocks noChangeShapeType="1"/>
          </p:cNvSpPr>
          <p:nvPr/>
        </p:nvSpPr>
        <p:spPr bwMode="auto">
          <a:xfrm>
            <a:off x="4537227" y="3058584"/>
            <a:ext cx="0" cy="205619"/>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sz="1714"/>
          </a:p>
        </p:txBody>
      </p:sp>
      <p:sp>
        <p:nvSpPr>
          <p:cNvPr id="30743" name="Line 20">
            <a:extLst>
              <a:ext uri="{FF2B5EF4-FFF2-40B4-BE49-F238E27FC236}">
                <a16:creationId xmlns:a16="http://schemas.microsoft.com/office/drawing/2014/main" id="{756EB777-9E01-4882-844B-1B3837B48484}"/>
              </a:ext>
            </a:extLst>
          </p:cNvPr>
          <p:cNvSpPr>
            <a:spLocks noChangeShapeType="1"/>
          </p:cNvSpPr>
          <p:nvPr/>
        </p:nvSpPr>
        <p:spPr bwMode="auto">
          <a:xfrm>
            <a:off x="4537227" y="3497036"/>
            <a:ext cx="0" cy="205619"/>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sz="1714"/>
          </a:p>
        </p:txBody>
      </p:sp>
      <p:sp>
        <p:nvSpPr>
          <p:cNvPr id="30744" name="Line 21">
            <a:extLst>
              <a:ext uri="{FF2B5EF4-FFF2-40B4-BE49-F238E27FC236}">
                <a16:creationId xmlns:a16="http://schemas.microsoft.com/office/drawing/2014/main" id="{2DCC32BC-4AEB-4B44-A254-70A7F4B0A14D}"/>
              </a:ext>
            </a:extLst>
          </p:cNvPr>
          <p:cNvSpPr>
            <a:spLocks noChangeShapeType="1"/>
          </p:cNvSpPr>
          <p:nvPr/>
        </p:nvSpPr>
        <p:spPr bwMode="auto">
          <a:xfrm>
            <a:off x="4546298" y="3819071"/>
            <a:ext cx="0" cy="205619"/>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sz="1714"/>
          </a:p>
        </p:txBody>
      </p:sp>
      <p:sp>
        <p:nvSpPr>
          <p:cNvPr id="30745" name="Line 22">
            <a:extLst>
              <a:ext uri="{FF2B5EF4-FFF2-40B4-BE49-F238E27FC236}">
                <a16:creationId xmlns:a16="http://schemas.microsoft.com/office/drawing/2014/main" id="{F8ED8CF2-D2C3-4817-BC4A-C585A9B4193A}"/>
              </a:ext>
            </a:extLst>
          </p:cNvPr>
          <p:cNvSpPr>
            <a:spLocks noChangeShapeType="1"/>
          </p:cNvSpPr>
          <p:nvPr/>
        </p:nvSpPr>
        <p:spPr bwMode="auto">
          <a:xfrm>
            <a:off x="4538739" y="4249965"/>
            <a:ext cx="0" cy="205619"/>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sz="1714"/>
          </a:p>
        </p:txBody>
      </p:sp>
      <p:sp>
        <p:nvSpPr>
          <p:cNvPr id="30746" name="Line 23">
            <a:extLst>
              <a:ext uri="{FF2B5EF4-FFF2-40B4-BE49-F238E27FC236}">
                <a16:creationId xmlns:a16="http://schemas.microsoft.com/office/drawing/2014/main" id="{8B71F679-5615-46EE-B661-1338F1C1CFFC}"/>
              </a:ext>
            </a:extLst>
          </p:cNvPr>
          <p:cNvSpPr>
            <a:spLocks noChangeShapeType="1"/>
          </p:cNvSpPr>
          <p:nvPr/>
        </p:nvSpPr>
        <p:spPr bwMode="auto">
          <a:xfrm>
            <a:off x="4538739" y="4688417"/>
            <a:ext cx="0" cy="205619"/>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sz="1714"/>
          </a:p>
        </p:txBody>
      </p:sp>
      <p:sp>
        <p:nvSpPr>
          <p:cNvPr id="30747" name="Line 24">
            <a:extLst>
              <a:ext uri="{FF2B5EF4-FFF2-40B4-BE49-F238E27FC236}">
                <a16:creationId xmlns:a16="http://schemas.microsoft.com/office/drawing/2014/main" id="{9455FD37-2D2E-4297-8EF5-725B304B00B2}"/>
              </a:ext>
            </a:extLst>
          </p:cNvPr>
          <p:cNvSpPr>
            <a:spLocks noChangeShapeType="1"/>
          </p:cNvSpPr>
          <p:nvPr/>
        </p:nvSpPr>
        <p:spPr bwMode="auto">
          <a:xfrm>
            <a:off x="4538739" y="5043714"/>
            <a:ext cx="0" cy="205619"/>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sz="1714"/>
          </a:p>
        </p:txBody>
      </p:sp>
      <p:sp>
        <p:nvSpPr>
          <p:cNvPr id="30748" name="Line 25">
            <a:extLst>
              <a:ext uri="{FF2B5EF4-FFF2-40B4-BE49-F238E27FC236}">
                <a16:creationId xmlns:a16="http://schemas.microsoft.com/office/drawing/2014/main" id="{553C275D-E449-4096-801D-FB14FDA48963}"/>
              </a:ext>
            </a:extLst>
          </p:cNvPr>
          <p:cNvSpPr>
            <a:spLocks noChangeShapeType="1"/>
          </p:cNvSpPr>
          <p:nvPr/>
        </p:nvSpPr>
        <p:spPr bwMode="auto">
          <a:xfrm>
            <a:off x="4531179" y="5492751"/>
            <a:ext cx="0" cy="205619"/>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sz="1714"/>
          </a:p>
        </p:txBody>
      </p:sp>
      <p:sp>
        <p:nvSpPr>
          <p:cNvPr id="30749" name="Line 26">
            <a:extLst>
              <a:ext uri="{FF2B5EF4-FFF2-40B4-BE49-F238E27FC236}">
                <a16:creationId xmlns:a16="http://schemas.microsoft.com/office/drawing/2014/main" id="{82DA2BAB-6678-45F6-8527-710DC643ED20}"/>
              </a:ext>
            </a:extLst>
          </p:cNvPr>
          <p:cNvSpPr>
            <a:spLocks noChangeShapeType="1"/>
          </p:cNvSpPr>
          <p:nvPr/>
        </p:nvSpPr>
        <p:spPr bwMode="auto">
          <a:xfrm>
            <a:off x="4523620" y="5947833"/>
            <a:ext cx="0" cy="205619"/>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sz="1714"/>
          </a:p>
        </p:txBody>
      </p:sp>
      <p:sp>
        <p:nvSpPr>
          <p:cNvPr id="30750" name="Text Box 27">
            <a:extLst>
              <a:ext uri="{FF2B5EF4-FFF2-40B4-BE49-F238E27FC236}">
                <a16:creationId xmlns:a16="http://schemas.microsoft.com/office/drawing/2014/main" id="{E16808F2-2761-45A3-85C1-8430DEC120BB}"/>
              </a:ext>
            </a:extLst>
          </p:cNvPr>
          <p:cNvSpPr txBox="1">
            <a:spLocks noChangeArrowheads="1"/>
          </p:cNvSpPr>
          <p:nvPr/>
        </p:nvSpPr>
        <p:spPr bwMode="auto">
          <a:xfrm>
            <a:off x="2499179" y="2385786"/>
            <a:ext cx="707245" cy="2388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eaLnBrk="1" hangingPunct="1">
              <a:spcBef>
                <a:spcPct val="50000"/>
              </a:spcBef>
              <a:buFontTx/>
              <a:buNone/>
            </a:pPr>
            <a:r>
              <a:rPr lang="ja-JP" altLang="en-US" sz="952">
                <a:latin typeface="Meiryo UI" panose="020B0604030504040204" pitchFamily="50" charset="-128"/>
                <a:ea typeface="Meiryo UI" panose="020B0604030504040204" pitchFamily="50" charset="-128"/>
              </a:rPr>
              <a:t>苛性ソーダ</a:t>
            </a:r>
          </a:p>
        </p:txBody>
      </p:sp>
      <p:sp>
        <p:nvSpPr>
          <p:cNvPr id="30751" name="Text Box 28">
            <a:extLst>
              <a:ext uri="{FF2B5EF4-FFF2-40B4-BE49-F238E27FC236}">
                <a16:creationId xmlns:a16="http://schemas.microsoft.com/office/drawing/2014/main" id="{AAA011A7-C36D-439B-8D33-5CBDA7B748B4}"/>
              </a:ext>
            </a:extLst>
          </p:cNvPr>
          <p:cNvSpPr txBox="1">
            <a:spLocks noChangeArrowheads="1"/>
          </p:cNvSpPr>
          <p:nvPr/>
        </p:nvSpPr>
        <p:spPr bwMode="auto">
          <a:xfrm>
            <a:off x="2930073" y="2819704"/>
            <a:ext cx="306494" cy="2388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eaLnBrk="1" hangingPunct="1">
              <a:spcBef>
                <a:spcPct val="50000"/>
              </a:spcBef>
              <a:buFontTx/>
              <a:buNone/>
            </a:pPr>
            <a:r>
              <a:rPr lang="ja-JP" altLang="en-US" sz="952">
                <a:latin typeface="Meiryo UI" panose="020B0604030504040204" pitchFamily="50" charset="-128"/>
                <a:ea typeface="Meiryo UI" panose="020B0604030504040204" pitchFamily="50" charset="-128"/>
              </a:rPr>
              <a:t>水</a:t>
            </a:r>
          </a:p>
        </p:txBody>
      </p:sp>
      <p:sp>
        <p:nvSpPr>
          <p:cNvPr id="30752" name="Line 29">
            <a:extLst>
              <a:ext uri="{FF2B5EF4-FFF2-40B4-BE49-F238E27FC236}">
                <a16:creationId xmlns:a16="http://schemas.microsoft.com/office/drawing/2014/main" id="{F2DEC3CF-64BB-4575-874A-726BF567CBD3}"/>
              </a:ext>
            </a:extLst>
          </p:cNvPr>
          <p:cNvSpPr>
            <a:spLocks noChangeShapeType="1"/>
          </p:cNvSpPr>
          <p:nvPr/>
        </p:nvSpPr>
        <p:spPr bwMode="auto">
          <a:xfrm>
            <a:off x="3152322" y="2505227"/>
            <a:ext cx="1094619"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sz="1714"/>
          </a:p>
        </p:txBody>
      </p:sp>
      <p:sp>
        <p:nvSpPr>
          <p:cNvPr id="30753" name="Text Box 30">
            <a:extLst>
              <a:ext uri="{FF2B5EF4-FFF2-40B4-BE49-F238E27FC236}">
                <a16:creationId xmlns:a16="http://schemas.microsoft.com/office/drawing/2014/main" id="{7DB04B4B-54AD-4D20-9AAD-B312AD0E84B2}"/>
              </a:ext>
            </a:extLst>
          </p:cNvPr>
          <p:cNvSpPr txBox="1">
            <a:spLocks noChangeArrowheads="1"/>
          </p:cNvSpPr>
          <p:nvPr/>
        </p:nvSpPr>
        <p:spPr bwMode="auto">
          <a:xfrm>
            <a:off x="5796644" y="2819704"/>
            <a:ext cx="550151" cy="2388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eaLnBrk="1" hangingPunct="1">
              <a:spcBef>
                <a:spcPct val="50000"/>
              </a:spcBef>
              <a:buFontTx/>
              <a:buNone/>
            </a:pPr>
            <a:r>
              <a:rPr lang="ja-JP" altLang="en-US" sz="952" u="sng">
                <a:latin typeface="Meiryo UI" panose="020B0604030504040204" pitchFamily="50" charset="-128"/>
                <a:ea typeface="Meiryo UI" panose="020B0604030504040204" pitchFamily="50" charset="-128"/>
              </a:rPr>
              <a:t>上澄液</a:t>
            </a:r>
          </a:p>
        </p:txBody>
      </p:sp>
      <p:sp>
        <p:nvSpPr>
          <p:cNvPr id="30754" name="Line 31">
            <a:extLst>
              <a:ext uri="{FF2B5EF4-FFF2-40B4-BE49-F238E27FC236}">
                <a16:creationId xmlns:a16="http://schemas.microsoft.com/office/drawing/2014/main" id="{D41EF086-B5AC-428F-AC72-3EE0ADDDBB41}"/>
              </a:ext>
            </a:extLst>
          </p:cNvPr>
          <p:cNvSpPr>
            <a:spLocks noChangeShapeType="1"/>
          </p:cNvSpPr>
          <p:nvPr/>
        </p:nvSpPr>
        <p:spPr bwMode="auto">
          <a:xfrm>
            <a:off x="4818441" y="2943679"/>
            <a:ext cx="1094619"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sz="1714"/>
          </a:p>
        </p:txBody>
      </p:sp>
      <p:sp>
        <p:nvSpPr>
          <p:cNvPr id="30755" name="Line 32">
            <a:extLst>
              <a:ext uri="{FF2B5EF4-FFF2-40B4-BE49-F238E27FC236}">
                <a16:creationId xmlns:a16="http://schemas.microsoft.com/office/drawing/2014/main" id="{4018BCDE-2FE4-437F-A886-652AC876CCC5}"/>
              </a:ext>
            </a:extLst>
          </p:cNvPr>
          <p:cNvSpPr>
            <a:spLocks noChangeShapeType="1"/>
          </p:cNvSpPr>
          <p:nvPr/>
        </p:nvSpPr>
        <p:spPr bwMode="auto">
          <a:xfrm>
            <a:off x="6070298" y="3008691"/>
            <a:ext cx="0" cy="205619"/>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sz="1714"/>
          </a:p>
        </p:txBody>
      </p:sp>
      <p:sp>
        <p:nvSpPr>
          <p:cNvPr id="30756" name="Text Box 33">
            <a:extLst>
              <a:ext uri="{FF2B5EF4-FFF2-40B4-BE49-F238E27FC236}">
                <a16:creationId xmlns:a16="http://schemas.microsoft.com/office/drawing/2014/main" id="{A9E74E93-CF28-46F9-ABFB-96887AF822D3}"/>
              </a:ext>
            </a:extLst>
          </p:cNvPr>
          <p:cNvSpPr txBox="1">
            <a:spLocks noChangeArrowheads="1"/>
          </p:cNvSpPr>
          <p:nvPr/>
        </p:nvSpPr>
        <p:spPr bwMode="auto">
          <a:xfrm>
            <a:off x="5733144" y="3226405"/>
            <a:ext cx="671979" cy="23884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eaLnBrk="1" hangingPunct="1">
              <a:spcBef>
                <a:spcPct val="50000"/>
              </a:spcBef>
              <a:buFontTx/>
              <a:buNone/>
            </a:pPr>
            <a:r>
              <a:rPr lang="ja-JP" altLang="en-US" sz="952">
                <a:latin typeface="Meiryo UI" panose="020B0604030504040204" pitchFamily="50" charset="-128"/>
                <a:ea typeface="Meiryo UI" panose="020B0604030504040204" pitchFamily="50" charset="-128"/>
              </a:rPr>
              <a:t>真空結晶</a:t>
            </a:r>
          </a:p>
        </p:txBody>
      </p:sp>
      <p:sp>
        <p:nvSpPr>
          <p:cNvPr id="30757" name="Line 34">
            <a:extLst>
              <a:ext uri="{FF2B5EF4-FFF2-40B4-BE49-F238E27FC236}">
                <a16:creationId xmlns:a16="http://schemas.microsoft.com/office/drawing/2014/main" id="{17A77C06-F575-4B00-B9F0-5272851DBF4C}"/>
              </a:ext>
            </a:extLst>
          </p:cNvPr>
          <p:cNvSpPr>
            <a:spLocks noChangeShapeType="1"/>
          </p:cNvSpPr>
          <p:nvPr/>
        </p:nvSpPr>
        <p:spPr bwMode="auto">
          <a:xfrm>
            <a:off x="6071810" y="3472846"/>
            <a:ext cx="0" cy="205619"/>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sz="1714"/>
          </a:p>
        </p:txBody>
      </p:sp>
      <p:sp>
        <p:nvSpPr>
          <p:cNvPr id="30758" name="Text Box 35">
            <a:extLst>
              <a:ext uri="{FF2B5EF4-FFF2-40B4-BE49-F238E27FC236}">
                <a16:creationId xmlns:a16="http://schemas.microsoft.com/office/drawing/2014/main" id="{DAF697C4-465B-4AF3-B0B3-27C867F85A58}"/>
              </a:ext>
            </a:extLst>
          </p:cNvPr>
          <p:cNvSpPr txBox="1">
            <a:spLocks noChangeArrowheads="1"/>
          </p:cNvSpPr>
          <p:nvPr/>
        </p:nvSpPr>
        <p:spPr bwMode="auto">
          <a:xfrm>
            <a:off x="5734656" y="3667881"/>
            <a:ext cx="671979" cy="23884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eaLnBrk="1" hangingPunct="1">
              <a:spcBef>
                <a:spcPct val="50000"/>
              </a:spcBef>
              <a:buFontTx/>
              <a:buNone/>
            </a:pPr>
            <a:r>
              <a:rPr lang="ja-JP" altLang="en-US" sz="952">
                <a:latin typeface="Meiryo UI" panose="020B0604030504040204" pitchFamily="50" charset="-128"/>
                <a:ea typeface="Meiryo UI" panose="020B0604030504040204" pitchFamily="50" charset="-128"/>
              </a:rPr>
              <a:t>遠心分離</a:t>
            </a:r>
          </a:p>
        </p:txBody>
      </p:sp>
      <p:sp>
        <p:nvSpPr>
          <p:cNvPr id="30759" name="Text Box 36">
            <a:extLst>
              <a:ext uri="{FF2B5EF4-FFF2-40B4-BE49-F238E27FC236}">
                <a16:creationId xmlns:a16="http://schemas.microsoft.com/office/drawing/2014/main" id="{66CD19C9-36DD-4B79-8A54-D6D915E2E432}"/>
              </a:ext>
            </a:extLst>
          </p:cNvPr>
          <p:cNvSpPr txBox="1">
            <a:spLocks noChangeArrowheads="1"/>
          </p:cNvSpPr>
          <p:nvPr/>
        </p:nvSpPr>
        <p:spPr bwMode="auto">
          <a:xfrm>
            <a:off x="5595560" y="4074584"/>
            <a:ext cx="950901" cy="2388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eaLnBrk="1" hangingPunct="1">
              <a:spcBef>
                <a:spcPct val="50000"/>
              </a:spcBef>
              <a:buFontTx/>
              <a:buNone/>
            </a:pPr>
            <a:r>
              <a:rPr lang="ja-JP" altLang="en-US" sz="952" u="sng">
                <a:latin typeface="Meiryo UI" panose="020B0604030504040204" pitchFamily="50" charset="-128"/>
                <a:ea typeface="Meiryo UI" panose="020B0604030504040204" pitchFamily="50" charset="-128"/>
              </a:rPr>
              <a:t>第三燐酸ソーダ</a:t>
            </a:r>
          </a:p>
        </p:txBody>
      </p:sp>
      <p:sp>
        <p:nvSpPr>
          <p:cNvPr id="30760" name="Line 37">
            <a:extLst>
              <a:ext uri="{FF2B5EF4-FFF2-40B4-BE49-F238E27FC236}">
                <a16:creationId xmlns:a16="http://schemas.microsoft.com/office/drawing/2014/main" id="{1A186538-EB18-42DC-8521-60725CA2E40A}"/>
              </a:ext>
            </a:extLst>
          </p:cNvPr>
          <p:cNvSpPr>
            <a:spLocks noChangeShapeType="1"/>
          </p:cNvSpPr>
          <p:nvPr/>
        </p:nvSpPr>
        <p:spPr bwMode="auto">
          <a:xfrm>
            <a:off x="6080882" y="3905251"/>
            <a:ext cx="0" cy="205619"/>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sz="1714"/>
          </a:p>
        </p:txBody>
      </p:sp>
      <p:sp>
        <p:nvSpPr>
          <p:cNvPr id="30761" name="Text Box 38">
            <a:extLst>
              <a:ext uri="{FF2B5EF4-FFF2-40B4-BE49-F238E27FC236}">
                <a16:creationId xmlns:a16="http://schemas.microsoft.com/office/drawing/2014/main" id="{C86608A9-3D75-4D5B-BF8C-799C1EFE5860}"/>
              </a:ext>
            </a:extLst>
          </p:cNvPr>
          <p:cNvSpPr txBox="1">
            <a:spLocks noChangeArrowheads="1"/>
          </p:cNvSpPr>
          <p:nvPr/>
        </p:nvSpPr>
        <p:spPr bwMode="auto">
          <a:xfrm>
            <a:off x="5686275" y="4431393"/>
            <a:ext cx="777777" cy="2388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eaLnBrk="1" hangingPunct="1">
              <a:spcBef>
                <a:spcPct val="50000"/>
              </a:spcBef>
              <a:buFontTx/>
              <a:buNone/>
            </a:pPr>
            <a:r>
              <a:rPr lang="ja-JP" altLang="en-US" sz="952" u="sng">
                <a:solidFill>
                  <a:srgbClr val="FF0000"/>
                </a:solidFill>
                <a:latin typeface="Meiryo UI" panose="020B0604030504040204" pitchFamily="50" charset="-128"/>
                <a:ea typeface="Meiryo UI" panose="020B0604030504040204" pitchFamily="50" charset="-128"/>
              </a:rPr>
              <a:t>トリウム残渣</a:t>
            </a:r>
          </a:p>
        </p:txBody>
      </p:sp>
      <p:sp>
        <p:nvSpPr>
          <p:cNvPr id="30762" name="Line 39">
            <a:extLst>
              <a:ext uri="{FF2B5EF4-FFF2-40B4-BE49-F238E27FC236}">
                <a16:creationId xmlns:a16="http://schemas.microsoft.com/office/drawing/2014/main" id="{65885E30-A095-4290-8B90-B768C8C78D9E}"/>
              </a:ext>
            </a:extLst>
          </p:cNvPr>
          <p:cNvSpPr>
            <a:spLocks noChangeShapeType="1"/>
          </p:cNvSpPr>
          <p:nvPr/>
        </p:nvSpPr>
        <p:spPr bwMode="auto">
          <a:xfrm>
            <a:off x="6080882" y="4269619"/>
            <a:ext cx="0" cy="205619"/>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sz="1714"/>
          </a:p>
        </p:txBody>
      </p:sp>
      <p:sp>
        <p:nvSpPr>
          <p:cNvPr id="30763" name="Line 40">
            <a:extLst>
              <a:ext uri="{FF2B5EF4-FFF2-40B4-BE49-F238E27FC236}">
                <a16:creationId xmlns:a16="http://schemas.microsoft.com/office/drawing/2014/main" id="{D2506875-137C-4390-BF23-80BBD560B6EE}"/>
              </a:ext>
            </a:extLst>
          </p:cNvPr>
          <p:cNvSpPr>
            <a:spLocks noChangeShapeType="1"/>
          </p:cNvSpPr>
          <p:nvPr/>
        </p:nvSpPr>
        <p:spPr bwMode="auto">
          <a:xfrm>
            <a:off x="6080882" y="4617357"/>
            <a:ext cx="0" cy="205619"/>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sz="1714"/>
          </a:p>
        </p:txBody>
      </p:sp>
      <p:sp>
        <p:nvSpPr>
          <p:cNvPr id="30764" name="Line 41">
            <a:extLst>
              <a:ext uri="{FF2B5EF4-FFF2-40B4-BE49-F238E27FC236}">
                <a16:creationId xmlns:a16="http://schemas.microsoft.com/office/drawing/2014/main" id="{44A14C22-D0C1-433B-9D11-B8035DC1393A}"/>
              </a:ext>
            </a:extLst>
          </p:cNvPr>
          <p:cNvSpPr>
            <a:spLocks noChangeShapeType="1"/>
          </p:cNvSpPr>
          <p:nvPr/>
        </p:nvSpPr>
        <p:spPr bwMode="auto">
          <a:xfrm>
            <a:off x="6080882" y="5057322"/>
            <a:ext cx="0" cy="205619"/>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sz="1714"/>
          </a:p>
        </p:txBody>
      </p:sp>
      <p:sp>
        <p:nvSpPr>
          <p:cNvPr id="30765" name="Text Box 42">
            <a:extLst>
              <a:ext uri="{FF2B5EF4-FFF2-40B4-BE49-F238E27FC236}">
                <a16:creationId xmlns:a16="http://schemas.microsoft.com/office/drawing/2014/main" id="{1E712148-9C0A-4FF3-B71B-D99AB25AD02D}"/>
              </a:ext>
            </a:extLst>
          </p:cNvPr>
          <p:cNvSpPr txBox="1">
            <a:spLocks noChangeArrowheads="1"/>
          </p:cNvSpPr>
          <p:nvPr/>
        </p:nvSpPr>
        <p:spPr bwMode="auto">
          <a:xfrm>
            <a:off x="5863167" y="4816929"/>
            <a:ext cx="428322" cy="23884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eaLnBrk="1" hangingPunct="1">
              <a:spcBef>
                <a:spcPct val="50000"/>
              </a:spcBef>
              <a:buFontTx/>
              <a:buNone/>
            </a:pPr>
            <a:r>
              <a:rPr lang="ja-JP" altLang="en-US" sz="952">
                <a:latin typeface="Meiryo UI" panose="020B0604030504040204" pitchFamily="50" charset="-128"/>
                <a:ea typeface="Meiryo UI" panose="020B0604030504040204" pitchFamily="50" charset="-128"/>
              </a:rPr>
              <a:t>洗浄</a:t>
            </a:r>
          </a:p>
        </p:txBody>
      </p:sp>
      <p:sp>
        <p:nvSpPr>
          <p:cNvPr id="30766" name="Line 43">
            <a:extLst>
              <a:ext uri="{FF2B5EF4-FFF2-40B4-BE49-F238E27FC236}">
                <a16:creationId xmlns:a16="http://schemas.microsoft.com/office/drawing/2014/main" id="{ABF5F09D-E7DB-447B-BE07-C22D59111EEE}"/>
              </a:ext>
            </a:extLst>
          </p:cNvPr>
          <p:cNvSpPr>
            <a:spLocks noChangeShapeType="1"/>
          </p:cNvSpPr>
          <p:nvPr/>
        </p:nvSpPr>
        <p:spPr bwMode="auto">
          <a:xfrm>
            <a:off x="6082393" y="5498798"/>
            <a:ext cx="0" cy="205619"/>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sz="1714"/>
          </a:p>
        </p:txBody>
      </p:sp>
      <p:sp>
        <p:nvSpPr>
          <p:cNvPr id="30767" name="Text Box 44">
            <a:extLst>
              <a:ext uri="{FF2B5EF4-FFF2-40B4-BE49-F238E27FC236}">
                <a16:creationId xmlns:a16="http://schemas.microsoft.com/office/drawing/2014/main" id="{F63E97F7-622A-4865-A1E0-62F0A42347C2}"/>
              </a:ext>
            </a:extLst>
          </p:cNvPr>
          <p:cNvSpPr txBox="1">
            <a:spLocks noChangeArrowheads="1"/>
          </p:cNvSpPr>
          <p:nvPr/>
        </p:nvSpPr>
        <p:spPr bwMode="auto">
          <a:xfrm>
            <a:off x="5864679" y="5258405"/>
            <a:ext cx="428322" cy="23884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eaLnBrk="1" hangingPunct="1">
              <a:spcBef>
                <a:spcPct val="50000"/>
              </a:spcBef>
              <a:buFontTx/>
              <a:buNone/>
            </a:pPr>
            <a:r>
              <a:rPr lang="ja-JP" altLang="en-US" sz="952">
                <a:latin typeface="Meiryo UI" panose="020B0604030504040204" pitchFamily="50" charset="-128"/>
                <a:ea typeface="Meiryo UI" panose="020B0604030504040204" pitchFamily="50" charset="-128"/>
              </a:rPr>
              <a:t>乾燥</a:t>
            </a:r>
          </a:p>
        </p:txBody>
      </p:sp>
      <p:sp>
        <p:nvSpPr>
          <p:cNvPr id="30768" name="Text Box 45">
            <a:extLst>
              <a:ext uri="{FF2B5EF4-FFF2-40B4-BE49-F238E27FC236}">
                <a16:creationId xmlns:a16="http://schemas.microsoft.com/office/drawing/2014/main" id="{1CE115C3-4B05-4AA3-BC84-23FC73E7B2BA}"/>
              </a:ext>
            </a:extLst>
          </p:cNvPr>
          <p:cNvSpPr txBox="1">
            <a:spLocks noChangeArrowheads="1"/>
          </p:cNvSpPr>
          <p:nvPr/>
        </p:nvSpPr>
        <p:spPr bwMode="auto">
          <a:xfrm>
            <a:off x="5625798" y="5660572"/>
            <a:ext cx="899605" cy="2388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eaLnBrk="1" hangingPunct="1">
              <a:spcBef>
                <a:spcPct val="50000"/>
              </a:spcBef>
              <a:buFontTx/>
              <a:buNone/>
            </a:pPr>
            <a:r>
              <a:rPr lang="ja-JP" altLang="en-US" sz="952" u="sng">
                <a:solidFill>
                  <a:srgbClr val="FF0000"/>
                </a:solidFill>
                <a:latin typeface="Meiryo UI" panose="020B0604030504040204" pitchFamily="50" charset="-128"/>
                <a:ea typeface="Meiryo UI" panose="020B0604030504040204" pitchFamily="50" charset="-128"/>
              </a:rPr>
              <a:t>トリウム濃縮物</a:t>
            </a:r>
          </a:p>
        </p:txBody>
      </p:sp>
      <p:sp>
        <p:nvSpPr>
          <p:cNvPr id="30769" name="Line 46">
            <a:extLst>
              <a:ext uri="{FF2B5EF4-FFF2-40B4-BE49-F238E27FC236}">
                <a16:creationId xmlns:a16="http://schemas.microsoft.com/office/drawing/2014/main" id="{9B4012EB-F4AF-4F4C-8856-AD45C1C82498}"/>
              </a:ext>
            </a:extLst>
          </p:cNvPr>
          <p:cNvSpPr>
            <a:spLocks noChangeShapeType="1"/>
          </p:cNvSpPr>
          <p:nvPr/>
        </p:nvSpPr>
        <p:spPr bwMode="auto">
          <a:xfrm>
            <a:off x="6395359" y="3796393"/>
            <a:ext cx="41426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sz="1714"/>
          </a:p>
        </p:txBody>
      </p:sp>
      <p:sp>
        <p:nvSpPr>
          <p:cNvPr id="30770" name="Line 47">
            <a:extLst>
              <a:ext uri="{FF2B5EF4-FFF2-40B4-BE49-F238E27FC236}">
                <a16:creationId xmlns:a16="http://schemas.microsoft.com/office/drawing/2014/main" id="{BBDF8314-3D46-4255-8115-74554B690B33}"/>
              </a:ext>
            </a:extLst>
          </p:cNvPr>
          <p:cNvSpPr>
            <a:spLocks noChangeShapeType="1"/>
          </p:cNvSpPr>
          <p:nvPr/>
        </p:nvSpPr>
        <p:spPr bwMode="auto">
          <a:xfrm flipV="1">
            <a:off x="6809620" y="2502203"/>
            <a:ext cx="0" cy="129419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sz="1714"/>
          </a:p>
        </p:txBody>
      </p:sp>
      <p:sp>
        <p:nvSpPr>
          <p:cNvPr id="30771" name="Line 48">
            <a:extLst>
              <a:ext uri="{FF2B5EF4-FFF2-40B4-BE49-F238E27FC236}">
                <a16:creationId xmlns:a16="http://schemas.microsoft.com/office/drawing/2014/main" id="{3C9A95EB-BB7F-4827-82E2-205C16CD7207}"/>
              </a:ext>
            </a:extLst>
          </p:cNvPr>
          <p:cNvSpPr>
            <a:spLocks noChangeShapeType="1"/>
          </p:cNvSpPr>
          <p:nvPr/>
        </p:nvSpPr>
        <p:spPr bwMode="auto">
          <a:xfrm flipH="1">
            <a:off x="4803322" y="2497667"/>
            <a:ext cx="1998738"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sz="1714"/>
          </a:p>
        </p:txBody>
      </p:sp>
      <p:sp>
        <p:nvSpPr>
          <p:cNvPr id="30772" name="Text Box 49">
            <a:extLst>
              <a:ext uri="{FF2B5EF4-FFF2-40B4-BE49-F238E27FC236}">
                <a16:creationId xmlns:a16="http://schemas.microsoft.com/office/drawing/2014/main" id="{926126FC-29EE-49AA-9225-37BC7DEC2367}"/>
              </a:ext>
            </a:extLst>
          </p:cNvPr>
          <p:cNvSpPr txBox="1">
            <a:spLocks noChangeArrowheads="1"/>
          </p:cNvSpPr>
          <p:nvPr/>
        </p:nvSpPr>
        <p:spPr bwMode="auto">
          <a:xfrm>
            <a:off x="5076977" y="3229429"/>
            <a:ext cx="428322" cy="2388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eaLnBrk="1" hangingPunct="1">
              <a:spcBef>
                <a:spcPct val="50000"/>
              </a:spcBef>
              <a:buFontTx/>
              <a:buNone/>
            </a:pPr>
            <a:r>
              <a:rPr lang="ja-JP" altLang="en-US" sz="952">
                <a:latin typeface="Meiryo UI" panose="020B0604030504040204" pitchFamily="50" charset="-128"/>
                <a:ea typeface="Meiryo UI" panose="020B0604030504040204" pitchFamily="50" charset="-128"/>
              </a:rPr>
              <a:t>蒸気</a:t>
            </a:r>
          </a:p>
        </p:txBody>
      </p:sp>
      <p:sp>
        <p:nvSpPr>
          <p:cNvPr id="30773" name="Line 50">
            <a:extLst>
              <a:ext uri="{FF2B5EF4-FFF2-40B4-BE49-F238E27FC236}">
                <a16:creationId xmlns:a16="http://schemas.microsoft.com/office/drawing/2014/main" id="{44ED75A0-E410-4CBF-89C3-1F3A3D843E33}"/>
              </a:ext>
            </a:extLst>
          </p:cNvPr>
          <p:cNvSpPr>
            <a:spLocks noChangeShapeType="1"/>
          </p:cNvSpPr>
          <p:nvPr/>
        </p:nvSpPr>
        <p:spPr bwMode="auto">
          <a:xfrm>
            <a:off x="5408084" y="3363989"/>
            <a:ext cx="323548"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sz="1714"/>
          </a:p>
        </p:txBody>
      </p:sp>
      <p:sp>
        <p:nvSpPr>
          <p:cNvPr id="30774" name="Text Box 51">
            <a:extLst>
              <a:ext uri="{FF2B5EF4-FFF2-40B4-BE49-F238E27FC236}">
                <a16:creationId xmlns:a16="http://schemas.microsoft.com/office/drawing/2014/main" id="{8110462C-1412-42E0-B81F-BB010F07EAD2}"/>
              </a:ext>
            </a:extLst>
          </p:cNvPr>
          <p:cNvSpPr txBox="1">
            <a:spLocks noChangeArrowheads="1"/>
          </p:cNvSpPr>
          <p:nvPr/>
        </p:nvSpPr>
        <p:spPr bwMode="auto">
          <a:xfrm>
            <a:off x="2804584" y="4003524"/>
            <a:ext cx="428322" cy="2388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eaLnBrk="1" hangingPunct="1">
              <a:spcBef>
                <a:spcPct val="50000"/>
              </a:spcBef>
              <a:buFontTx/>
              <a:buNone/>
            </a:pPr>
            <a:r>
              <a:rPr lang="ja-JP" altLang="en-US" sz="952">
                <a:latin typeface="Meiryo UI" panose="020B0604030504040204" pitchFamily="50" charset="-128"/>
                <a:ea typeface="Meiryo UI" panose="020B0604030504040204" pitchFamily="50" charset="-128"/>
              </a:rPr>
              <a:t>塩酸</a:t>
            </a:r>
          </a:p>
        </p:txBody>
      </p:sp>
      <p:sp>
        <p:nvSpPr>
          <p:cNvPr id="30775" name="Line 52">
            <a:extLst>
              <a:ext uri="{FF2B5EF4-FFF2-40B4-BE49-F238E27FC236}">
                <a16:creationId xmlns:a16="http://schemas.microsoft.com/office/drawing/2014/main" id="{F719ED9D-CBAD-435C-9C20-51164676295C}"/>
              </a:ext>
            </a:extLst>
          </p:cNvPr>
          <p:cNvSpPr>
            <a:spLocks noChangeShapeType="1"/>
          </p:cNvSpPr>
          <p:nvPr/>
        </p:nvSpPr>
        <p:spPr bwMode="auto">
          <a:xfrm>
            <a:off x="3170465" y="4130524"/>
            <a:ext cx="1094619"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sz="1714"/>
          </a:p>
        </p:txBody>
      </p:sp>
      <p:sp>
        <p:nvSpPr>
          <p:cNvPr id="30776" name="Line 53">
            <a:extLst>
              <a:ext uri="{FF2B5EF4-FFF2-40B4-BE49-F238E27FC236}">
                <a16:creationId xmlns:a16="http://schemas.microsoft.com/office/drawing/2014/main" id="{41B2FE9E-8269-4775-BB33-77338331B7E3}"/>
              </a:ext>
            </a:extLst>
          </p:cNvPr>
          <p:cNvSpPr>
            <a:spLocks noChangeShapeType="1"/>
          </p:cNvSpPr>
          <p:nvPr/>
        </p:nvSpPr>
        <p:spPr bwMode="auto">
          <a:xfrm>
            <a:off x="3164417" y="2949727"/>
            <a:ext cx="1094619"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sz="1714"/>
          </a:p>
        </p:txBody>
      </p:sp>
      <p:sp>
        <p:nvSpPr>
          <p:cNvPr id="30777" name="Text Box 54">
            <a:extLst>
              <a:ext uri="{FF2B5EF4-FFF2-40B4-BE49-F238E27FC236}">
                <a16:creationId xmlns:a16="http://schemas.microsoft.com/office/drawing/2014/main" id="{0B992D78-1788-4703-9E97-CA07F5A0EA46}"/>
              </a:ext>
            </a:extLst>
          </p:cNvPr>
          <p:cNvSpPr txBox="1">
            <a:spLocks noChangeArrowheads="1"/>
          </p:cNvSpPr>
          <p:nvPr/>
        </p:nvSpPr>
        <p:spPr bwMode="auto">
          <a:xfrm>
            <a:off x="3370037" y="3946071"/>
            <a:ext cx="675185" cy="2096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eaLnBrk="1" hangingPunct="1">
              <a:spcBef>
                <a:spcPct val="50000"/>
              </a:spcBef>
              <a:buFontTx/>
              <a:buNone/>
            </a:pPr>
            <a:r>
              <a:rPr lang="ja-JP" altLang="en-US" sz="762">
                <a:latin typeface="Meiryo UI" panose="020B0604030504040204" pitchFamily="50" charset="-128"/>
                <a:ea typeface="Meiryo UI" panose="020B0604030504040204" pitchFamily="50" charset="-128"/>
              </a:rPr>
              <a:t>ｐＨメーター</a:t>
            </a:r>
          </a:p>
        </p:txBody>
      </p:sp>
      <p:sp>
        <p:nvSpPr>
          <p:cNvPr id="30778" name="Text Box 55">
            <a:extLst>
              <a:ext uri="{FF2B5EF4-FFF2-40B4-BE49-F238E27FC236}">
                <a16:creationId xmlns:a16="http://schemas.microsoft.com/office/drawing/2014/main" id="{F49608D6-0E0D-44AF-90C1-D673EE855090}"/>
              </a:ext>
            </a:extLst>
          </p:cNvPr>
          <p:cNvSpPr txBox="1">
            <a:spLocks noChangeArrowheads="1"/>
          </p:cNvSpPr>
          <p:nvPr/>
        </p:nvSpPr>
        <p:spPr bwMode="auto">
          <a:xfrm>
            <a:off x="3566584" y="4470703"/>
            <a:ext cx="756938" cy="2096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eaLnBrk="1" hangingPunct="1">
              <a:spcBef>
                <a:spcPct val="50000"/>
              </a:spcBef>
              <a:buFontTx/>
              <a:buNone/>
            </a:pPr>
            <a:r>
              <a:rPr lang="ja-JP" altLang="en-US" sz="762">
                <a:latin typeface="Meiryo UI" panose="020B0604030504040204" pitchFamily="50" charset="-128"/>
                <a:ea typeface="Meiryo UI" panose="020B0604030504040204" pitchFamily="50" charset="-128"/>
              </a:rPr>
              <a:t>フィルタープレス</a:t>
            </a:r>
          </a:p>
        </p:txBody>
      </p:sp>
      <p:sp>
        <p:nvSpPr>
          <p:cNvPr id="30779" name="Text Box 56">
            <a:extLst>
              <a:ext uri="{FF2B5EF4-FFF2-40B4-BE49-F238E27FC236}">
                <a16:creationId xmlns:a16="http://schemas.microsoft.com/office/drawing/2014/main" id="{68571447-B56C-420E-835A-3A9F324E4942}"/>
              </a:ext>
            </a:extLst>
          </p:cNvPr>
          <p:cNvSpPr txBox="1">
            <a:spLocks noChangeArrowheads="1"/>
          </p:cNvSpPr>
          <p:nvPr/>
        </p:nvSpPr>
        <p:spPr bwMode="auto">
          <a:xfrm>
            <a:off x="3218846" y="5170715"/>
            <a:ext cx="915635" cy="385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eaLnBrk="1" hangingPunct="1">
              <a:spcBef>
                <a:spcPct val="50000"/>
              </a:spcBef>
              <a:buFontTx/>
              <a:buNone/>
            </a:pPr>
            <a:r>
              <a:rPr lang="ja-JP" altLang="en-US" sz="952">
                <a:latin typeface="Meiryo UI" panose="020B0604030504040204" pitchFamily="50" charset="-128"/>
                <a:ea typeface="Meiryo UI" panose="020B0604030504040204" pitchFamily="50" charset="-128"/>
              </a:rPr>
              <a:t>　　　 塩酸</a:t>
            </a:r>
            <a:br>
              <a:rPr lang="ja-JP" altLang="en-US" sz="952">
                <a:latin typeface="Meiryo UI" panose="020B0604030504040204" pitchFamily="50" charset="-128"/>
                <a:ea typeface="Meiryo UI" panose="020B0604030504040204" pitchFamily="50" charset="-128"/>
              </a:rPr>
            </a:br>
            <a:r>
              <a:rPr lang="ja-JP" altLang="en-US" sz="952">
                <a:latin typeface="Meiryo UI" panose="020B0604030504040204" pitchFamily="50" charset="-128"/>
                <a:ea typeface="Meiryo UI" panose="020B0604030504040204" pitchFamily="50" charset="-128"/>
              </a:rPr>
              <a:t>Ｄ２ＥＨＰＡ</a:t>
            </a:r>
          </a:p>
        </p:txBody>
      </p:sp>
      <p:sp>
        <p:nvSpPr>
          <p:cNvPr id="30780" name="Line 57">
            <a:extLst>
              <a:ext uri="{FF2B5EF4-FFF2-40B4-BE49-F238E27FC236}">
                <a16:creationId xmlns:a16="http://schemas.microsoft.com/office/drawing/2014/main" id="{570F2622-4CF8-4AD8-827C-E2ADE0B2B9E8}"/>
              </a:ext>
            </a:extLst>
          </p:cNvPr>
          <p:cNvSpPr>
            <a:spLocks noChangeShapeType="1"/>
          </p:cNvSpPr>
          <p:nvPr/>
        </p:nvSpPr>
        <p:spPr bwMode="auto">
          <a:xfrm>
            <a:off x="3840240" y="5297714"/>
            <a:ext cx="20713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sz="1714"/>
          </a:p>
        </p:txBody>
      </p:sp>
      <p:sp>
        <p:nvSpPr>
          <p:cNvPr id="30781" name="Line 58">
            <a:extLst>
              <a:ext uri="{FF2B5EF4-FFF2-40B4-BE49-F238E27FC236}">
                <a16:creationId xmlns:a16="http://schemas.microsoft.com/office/drawing/2014/main" id="{5E55D277-F0CE-467C-88F4-2132FE179E03}"/>
              </a:ext>
            </a:extLst>
          </p:cNvPr>
          <p:cNvSpPr>
            <a:spLocks noChangeShapeType="1"/>
          </p:cNvSpPr>
          <p:nvPr/>
        </p:nvSpPr>
        <p:spPr bwMode="auto">
          <a:xfrm>
            <a:off x="3840240" y="5430762"/>
            <a:ext cx="20713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sz="1714"/>
          </a:p>
        </p:txBody>
      </p:sp>
      <p:sp>
        <p:nvSpPr>
          <p:cNvPr id="30782" name="Text Box 59">
            <a:extLst>
              <a:ext uri="{FF2B5EF4-FFF2-40B4-BE49-F238E27FC236}">
                <a16:creationId xmlns:a16="http://schemas.microsoft.com/office/drawing/2014/main" id="{117126FA-59AA-4444-AF54-E0D83E4361F0}"/>
              </a:ext>
            </a:extLst>
          </p:cNvPr>
          <p:cNvSpPr txBox="1">
            <a:spLocks noChangeArrowheads="1"/>
          </p:cNvSpPr>
          <p:nvPr/>
        </p:nvSpPr>
        <p:spPr bwMode="auto">
          <a:xfrm>
            <a:off x="2503716" y="5730119"/>
            <a:ext cx="550151" cy="23884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eaLnBrk="1" hangingPunct="1">
              <a:spcBef>
                <a:spcPct val="50000"/>
              </a:spcBef>
              <a:buFontTx/>
              <a:buNone/>
            </a:pPr>
            <a:r>
              <a:rPr lang="ja-JP" altLang="en-US" sz="952">
                <a:latin typeface="Meiryo UI" panose="020B0604030504040204" pitchFamily="50" charset="-128"/>
                <a:ea typeface="Meiryo UI" panose="020B0604030504040204" pitchFamily="50" charset="-128"/>
              </a:rPr>
              <a:t>沈殿槽</a:t>
            </a:r>
          </a:p>
        </p:txBody>
      </p:sp>
      <p:sp>
        <p:nvSpPr>
          <p:cNvPr id="30783" name="Text Box 60">
            <a:extLst>
              <a:ext uri="{FF2B5EF4-FFF2-40B4-BE49-F238E27FC236}">
                <a16:creationId xmlns:a16="http://schemas.microsoft.com/office/drawing/2014/main" id="{711E88F4-BCDB-43E8-A03E-C9404C8D6246}"/>
              </a:ext>
            </a:extLst>
          </p:cNvPr>
          <p:cNvSpPr txBox="1">
            <a:spLocks noChangeArrowheads="1"/>
          </p:cNvSpPr>
          <p:nvPr/>
        </p:nvSpPr>
        <p:spPr bwMode="auto">
          <a:xfrm>
            <a:off x="2426608" y="6179155"/>
            <a:ext cx="671979" cy="23884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eaLnBrk="1" hangingPunct="1">
              <a:spcBef>
                <a:spcPct val="50000"/>
              </a:spcBef>
              <a:buFontTx/>
              <a:buNone/>
            </a:pPr>
            <a:r>
              <a:rPr lang="ja-JP" altLang="en-US" sz="952">
                <a:latin typeface="Meiryo UI" panose="020B0604030504040204" pitchFamily="50" charset="-128"/>
                <a:ea typeface="Meiryo UI" panose="020B0604030504040204" pitchFamily="50" charset="-128"/>
              </a:rPr>
              <a:t>遠心分離</a:t>
            </a:r>
          </a:p>
        </p:txBody>
      </p:sp>
      <p:sp>
        <p:nvSpPr>
          <p:cNvPr id="30784" name="Line 61">
            <a:extLst>
              <a:ext uri="{FF2B5EF4-FFF2-40B4-BE49-F238E27FC236}">
                <a16:creationId xmlns:a16="http://schemas.microsoft.com/office/drawing/2014/main" id="{A5B04B5C-B78E-4EDF-832B-C46CD040AC22}"/>
              </a:ext>
            </a:extLst>
          </p:cNvPr>
          <p:cNvSpPr>
            <a:spLocks noChangeShapeType="1"/>
          </p:cNvSpPr>
          <p:nvPr/>
        </p:nvSpPr>
        <p:spPr bwMode="auto">
          <a:xfrm>
            <a:off x="2765274" y="5973536"/>
            <a:ext cx="0" cy="205619"/>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sz="1714"/>
          </a:p>
        </p:txBody>
      </p:sp>
      <p:sp>
        <p:nvSpPr>
          <p:cNvPr id="30785" name="Text Box 62">
            <a:extLst>
              <a:ext uri="{FF2B5EF4-FFF2-40B4-BE49-F238E27FC236}">
                <a16:creationId xmlns:a16="http://schemas.microsoft.com/office/drawing/2014/main" id="{92B1A807-8379-46EA-A820-96D4821D52BB}"/>
              </a:ext>
            </a:extLst>
          </p:cNvPr>
          <p:cNvSpPr txBox="1">
            <a:spLocks noChangeArrowheads="1"/>
          </p:cNvSpPr>
          <p:nvPr/>
        </p:nvSpPr>
        <p:spPr bwMode="auto">
          <a:xfrm>
            <a:off x="2224012" y="6567715"/>
            <a:ext cx="1098378" cy="2388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eaLnBrk="1" hangingPunct="1">
              <a:spcBef>
                <a:spcPct val="50000"/>
              </a:spcBef>
              <a:buFontTx/>
              <a:buNone/>
            </a:pPr>
            <a:r>
              <a:rPr lang="ja-JP" altLang="en-US" sz="952" u="sng">
                <a:solidFill>
                  <a:srgbClr val="0000CC"/>
                </a:solidFill>
                <a:latin typeface="Meiryo UI" panose="020B0604030504040204" pitchFamily="50" charset="-128"/>
                <a:ea typeface="Meiryo UI" panose="020B0604030504040204" pitchFamily="50" charset="-128"/>
              </a:rPr>
              <a:t>中・重希土濃縮物</a:t>
            </a:r>
          </a:p>
        </p:txBody>
      </p:sp>
      <p:sp>
        <p:nvSpPr>
          <p:cNvPr id="30786" name="Line 63">
            <a:extLst>
              <a:ext uri="{FF2B5EF4-FFF2-40B4-BE49-F238E27FC236}">
                <a16:creationId xmlns:a16="http://schemas.microsoft.com/office/drawing/2014/main" id="{7F8C9652-F6D2-42B9-8340-EDA80A537644}"/>
              </a:ext>
            </a:extLst>
          </p:cNvPr>
          <p:cNvSpPr>
            <a:spLocks noChangeShapeType="1"/>
          </p:cNvSpPr>
          <p:nvPr/>
        </p:nvSpPr>
        <p:spPr bwMode="auto">
          <a:xfrm>
            <a:off x="2765274" y="6419548"/>
            <a:ext cx="0" cy="205619"/>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sz="1714"/>
          </a:p>
        </p:txBody>
      </p:sp>
      <p:sp>
        <p:nvSpPr>
          <p:cNvPr id="30787" name="Line 64">
            <a:extLst>
              <a:ext uri="{FF2B5EF4-FFF2-40B4-BE49-F238E27FC236}">
                <a16:creationId xmlns:a16="http://schemas.microsoft.com/office/drawing/2014/main" id="{203BD3D6-0573-4C1D-B823-986C6E25FD62}"/>
              </a:ext>
            </a:extLst>
          </p:cNvPr>
          <p:cNvSpPr>
            <a:spLocks noChangeShapeType="1"/>
          </p:cNvSpPr>
          <p:nvPr/>
        </p:nvSpPr>
        <p:spPr bwMode="auto">
          <a:xfrm>
            <a:off x="4132036" y="5488215"/>
            <a:ext cx="0" cy="35529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sz="1714"/>
          </a:p>
        </p:txBody>
      </p:sp>
      <p:sp>
        <p:nvSpPr>
          <p:cNvPr id="30788" name="Line 65">
            <a:extLst>
              <a:ext uri="{FF2B5EF4-FFF2-40B4-BE49-F238E27FC236}">
                <a16:creationId xmlns:a16="http://schemas.microsoft.com/office/drawing/2014/main" id="{04C79C8A-B122-43CF-89CD-AF8042123728}"/>
              </a:ext>
            </a:extLst>
          </p:cNvPr>
          <p:cNvSpPr>
            <a:spLocks noChangeShapeType="1"/>
          </p:cNvSpPr>
          <p:nvPr/>
        </p:nvSpPr>
        <p:spPr bwMode="auto">
          <a:xfrm flipH="1">
            <a:off x="3054048" y="5835952"/>
            <a:ext cx="1070429"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sz="1714"/>
          </a:p>
        </p:txBody>
      </p:sp>
      <p:sp>
        <p:nvSpPr>
          <p:cNvPr id="30789" name="Text Box 66">
            <a:extLst>
              <a:ext uri="{FF2B5EF4-FFF2-40B4-BE49-F238E27FC236}">
                <a16:creationId xmlns:a16="http://schemas.microsoft.com/office/drawing/2014/main" id="{6FEA4333-97E2-4BC9-9938-24FD03C9E248}"/>
              </a:ext>
            </a:extLst>
          </p:cNvPr>
          <p:cNvSpPr txBox="1">
            <a:spLocks noChangeArrowheads="1"/>
          </p:cNvSpPr>
          <p:nvPr/>
        </p:nvSpPr>
        <p:spPr bwMode="auto">
          <a:xfrm>
            <a:off x="2488596" y="5314346"/>
            <a:ext cx="753732" cy="2388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eaLnBrk="1" hangingPunct="1">
              <a:spcBef>
                <a:spcPct val="50000"/>
              </a:spcBef>
              <a:buFontTx/>
              <a:buNone/>
            </a:pPr>
            <a:r>
              <a:rPr lang="ja-JP" altLang="en-US" sz="952">
                <a:latin typeface="Meiryo UI" panose="020B0604030504040204" pitchFamily="50" charset="-128"/>
                <a:ea typeface="Meiryo UI" panose="020B0604030504040204" pitchFamily="50" charset="-128"/>
              </a:rPr>
              <a:t>Ｎａ</a:t>
            </a:r>
            <a:r>
              <a:rPr lang="ja-JP" altLang="en-US" sz="952" baseline="-25000">
                <a:latin typeface="Meiryo UI" panose="020B0604030504040204" pitchFamily="50" charset="-128"/>
                <a:ea typeface="Meiryo UI" panose="020B0604030504040204" pitchFamily="50" charset="-128"/>
              </a:rPr>
              <a:t>２</a:t>
            </a:r>
            <a:r>
              <a:rPr lang="ja-JP" altLang="en-US" sz="952">
                <a:latin typeface="Meiryo UI" panose="020B0604030504040204" pitchFamily="50" charset="-128"/>
                <a:ea typeface="Meiryo UI" panose="020B0604030504040204" pitchFamily="50" charset="-128"/>
              </a:rPr>
              <a:t>ＣＯ</a:t>
            </a:r>
          </a:p>
        </p:txBody>
      </p:sp>
      <p:sp>
        <p:nvSpPr>
          <p:cNvPr id="30790" name="Line 67">
            <a:extLst>
              <a:ext uri="{FF2B5EF4-FFF2-40B4-BE49-F238E27FC236}">
                <a16:creationId xmlns:a16="http://schemas.microsoft.com/office/drawing/2014/main" id="{687B6C92-301D-49A9-AEFA-D25FCD4AD2DA}"/>
              </a:ext>
            </a:extLst>
          </p:cNvPr>
          <p:cNvSpPr>
            <a:spLocks noChangeShapeType="1"/>
          </p:cNvSpPr>
          <p:nvPr/>
        </p:nvSpPr>
        <p:spPr bwMode="auto">
          <a:xfrm>
            <a:off x="2774346" y="5533571"/>
            <a:ext cx="0" cy="205619"/>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sz="1714"/>
          </a:p>
        </p:txBody>
      </p:sp>
      <p:sp>
        <p:nvSpPr>
          <p:cNvPr id="30791" name="Text Box 68">
            <a:extLst>
              <a:ext uri="{FF2B5EF4-FFF2-40B4-BE49-F238E27FC236}">
                <a16:creationId xmlns:a16="http://schemas.microsoft.com/office/drawing/2014/main" id="{94D6EF5F-3C37-4F54-A3AF-AE439743591C}"/>
              </a:ext>
            </a:extLst>
          </p:cNvPr>
          <p:cNvSpPr txBox="1">
            <a:spLocks noChangeArrowheads="1"/>
          </p:cNvSpPr>
          <p:nvPr/>
        </p:nvSpPr>
        <p:spPr bwMode="auto">
          <a:xfrm>
            <a:off x="3439584" y="3271762"/>
            <a:ext cx="851515" cy="2096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eaLnBrk="1" hangingPunct="1">
              <a:spcBef>
                <a:spcPct val="50000"/>
              </a:spcBef>
              <a:buFontTx/>
              <a:buNone/>
            </a:pPr>
            <a:r>
              <a:rPr lang="ja-JP" altLang="en-US" sz="762">
                <a:latin typeface="Meiryo UI" panose="020B0604030504040204" pitchFamily="50" charset="-128"/>
                <a:ea typeface="Meiryo UI" panose="020B0604030504040204" pitchFamily="50" charset="-128"/>
              </a:rPr>
              <a:t>（モーｱフィルタ）</a:t>
            </a:r>
          </a:p>
        </p:txBody>
      </p:sp>
      <p:pic>
        <p:nvPicPr>
          <p:cNvPr id="30792" name="Picture 69" descr="sprite_launch_pad">
            <a:extLst>
              <a:ext uri="{FF2B5EF4-FFF2-40B4-BE49-F238E27FC236}">
                <a16:creationId xmlns:a16="http://schemas.microsoft.com/office/drawing/2014/main" id="{18A86ACD-26F8-4E61-BE65-14F07D503997}"/>
              </a:ext>
            </a:extLst>
          </p:cNvPr>
          <p:cNvPicPr>
            <a:picLocks noChangeAspect="1" noChangeArrowheads="1"/>
          </p:cNvPicPr>
          <p:nvPr/>
        </p:nvPicPr>
        <p:blipFill>
          <a:blip r:embed="rId3">
            <a:clrChange>
              <a:clrFrom>
                <a:srgbClr val="FBFBFB"/>
              </a:clrFrom>
              <a:clrTo>
                <a:srgbClr val="FBFBFB">
                  <a:alpha val="0"/>
                </a:srgbClr>
              </a:clrTo>
            </a:clrChange>
            <a:extLst>
              <a:ext uri="{28A0092B-C50C-407E-A947-70E740481C1C}">
                <a14:useLocalDpi xmlns:a14="http://schemas.microsoft.com/office/drawing/2010/main" val="0"/>
              </a:ext>
            </a:extLst>
          </a:blip>
          <a:srcRect l="9334" t="6902" r="13333" b="6830"/>
          <a:stretch>
            <a:fillRect/>
          </a:stretch>
        </p:blipFill>
        <p:spPr bwMode="auto">
          <a:xfrm>
            <a:off x="8548310" y="1294191"/>
            <a:ext cx="1542143" cy="1424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93" name="Text Box 70">
            <a:extLst>
              <a:ext uri="{FF2B5EF4-FFF2-40B4-BE49-F238E27FC236}">
                <a16:creationId xmlns:a16="http://schemas.microsoft.com/office/drawing/2014/main" id="{01DFE97D-D868-4BC0-B5D1-3D0A4CCEAA5A}"/>
              </a:ext>
            </a:extLst>
          </p:cNvPr>
          <p:cNvSpPr txBox="1">
            <a:spLocks noChangeArrowheads="1"/>
          </p:cNvSpPr>
          <p:nvPr/>
        </p:nvSpPr>
        <p:spPr bwMode="auto">
          <a:xfrm>
            <a:off x="8688917" y="2665488"/>
            <a:ext cx="1288143" cy="2388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ctr" eaLnBrk="1" hangingPunct="1">
              <a:spcBef>
                <a:spcPct val="50000"/>
              </a:spcBef>
              <a:buFontTx/>
              <a:buNone/>
            </a:pPr>
            <a:r>
              <a:rPr lang="ja-JP" altLang="en-US" sz="952">
                <a:latin typeface="Meiryo UI" panose="020B0604030504040204" pitchFamily="50" charset="-128"/>
                <a:ea typeface="Meiryo UI" panose="020B0604030504040204" pitchFamily="50" charset="-128"/>
              </a:rPr>
              <a:t>ＩＣＢＭ／ＳＲＢＭ</a:t>
            </a:r>
          </a:p>
        </p:txBody>
      </p:sp>
      <p:sp>
        <p:nvSpPr>
          <p:cNvPr id="30794" name="Text Box 71">
            <a:extLst>
              <a:ext uri="{FF2B5EF4-FFF2-40B4-BE49-F238E27FC236}">
                <a16:creationId xmlns:a16="http://schemas.microsoft.com/office/drawing/2014/main" id="{008DA90D-8738-4810-9765-1418080F25B3}"/>
              </a:ext>
            </a:extLst>
          </p:cNvPr>
          <p:cNvSpPr txBox="1">
            <a:spLocks noChangeArrowheads="1"/>
          </p:cNvSpPr>
          <p:nvPr/>
        </p:nvSpPr>
        <p:spPr bwMode="auto">
          <a:xfrm>
            <a:off x="9375414" y="1294191"/>
            <a:ext cx="550151" cy="2388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ctr" eaLnBrk="1" hangingPunct="1">
              <a:spcBef>
                <a:spcPct val="50000"/>
              </a:spcBef>
              <a:buFontTx/>
              <a:buNone/>
            </a:pPr>
            <a:r>
              <a:rPr lang="ja-JP" altLang="en-US" sz="952">
                <a:latin typeface="Meiryo UI" panose="020B0604030504040204" pitchFamily="50" charset="-128"/>
                <a:ea typeface="Meiryo UI" panose="020B0604030504040204" pitchFamily="50" charset="-128"/>
              </a:rPr>
              <a:t>核弾頭</a:t>
            </a:r>
          </a:p>
        </p:txBody>
      </p:sp>
      <p:pic>
        <p:nvPicPr>
          <p:cNvPr id="30795" name="Picture 72" descr="42208309a">
            <a:extLst>
              <a:ext uri="{FF2B5EF4-FFF2-40B4-BE49-F238E27FC236}">
                <a16:creationId xmlns:a16="http://schemas.microsoft.com/office/drawing/2014/main" id="{2576A9F1-1305-48F6-A9CD-D07C94CA6AC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9981585">
            <a:off x="8821965" y="845156"/>
            <a:ext cx="955524" cy="449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96" name="Text Box 73">
            <a:extLst>
              <a:ext uri="{FF2B5EF4-FFF2-40B4-BE49-F238E27FC236}">
                <a16:creationId xmlns:a16="http://schemas.microsoft.com/office/drawing/2014/main" id="{D575B829-226B-43F0-AFEE-8D6A75D4D05C}"/>
              </a:ext>
            </a:extLst>
          </p:cNvPr>
          <p:cNvSpPr txBox="1">
            <a:spLocks noChangeArrowheads="1"/>
          </p:cNvSpPr>
          <p:nvPr/>
        </p:nvSpPr>
        <p:spPr bwMode="auto">
          <a:xfrm>
            <a:off x="8884680" y="749905"/>
            <a:ext cx="793807" cy="2388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ctr" eaLnBrk="1" hangingPunct="1">
              <a:spcBef>
                <a:spcPct val="50000"/>
              </a:spcBef>
              <a:buFontTx/>
              <a:buNone/>
            </a:pPr>
            <a:r>
              <a:rPr lang="ja-JP" altLang="en-US" sz="952">
                <a:latin typeface="Meiryo UI" panose="020B0604030504040204" pitchFamily="50" charset="-128"/>
                <a:ea typeface="Meiryo UI" panose="020B0604030504040204" pitchFamily="50" charset="-128"/>
              </a:rPr>
              <a:t>戦術核兵器</a:t>
            </a:r>
          </a:p>
        </p:txBody>
      </p:sp>
      <p:pic>
        <p:nvPicPr>
          <p:cNvPr id="30797" name="Picture 43">
            <a:extLst>
              <a:ext uri="{FF2B5EF4-FFF2-40B4-BE49-F238E27FC236}">
                <a16:creationId xmlns:a16="http://schemas.microsoft.com/office/drawing/2014/main" id="{B07D4ED5-D104-46FD-959B-C6F29F98F072}"/>
              </a:ext>
            </a:extLst>
          </p:cNvPr>
          <p:cNvPicPr>
            <a:picLocks noChangeAspect="1" noChangeArrowheads="1"/>
          </p:cNvPicPr>
          <p:nvPr>
            <p:custDataLst>
              <p:tags r:id="rId1"/>
            </p:custDataLst>
          </p:nvPr>
        </p:nvPicPr>
        <p:blipFill>
          <a:blip r:embed="rId5">
            <a:extLst>
              <a:ext uri="{28A0092B-C50C-407E-A947-70E740481C1C}">
                <a14:useLocalDpi xmlns:a14="http://schemas.microsoft.com/office/drawing/2010/main" val="0"/>
              </a:ext>
            </a:extLst>
          </a:blip>
          <a:srcRect/>
          <a:stretch>
            <a:fillRect/>
          </a:stretch>
        </p:blipFill>
        <p:spPr bwMode="gray">
          <a:xfrm>
            <a:off x="7742465" y="5252357"/>
            <a:ext cx="876905" cy="10885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98" name="Text Box 75">
            <a:extLst>
              <a:ext uri="{FF2B5EF4-FFF2-40B4-BE49-F238E27FC236}">
                <a16:creationId xmlns:a16="http://schemas.microsoft.com/office/drawing/2014/main" id="{2D60E6F2-A46A-462C-BA34-0D0264FE22A0}"/>
              </a:ext>
            </a:extLst>
          </p:cNvPr>
          <p:cNvSpPr txBox="1">
            <a:spLocks noChangeArrowheads="1"/>
          </p:cNvSpPr>
          <p:nvPr/>
        </p:nvSpPr>
        <p:spPr bwMode="auto">
          <a:xfrm>
            <a:off x="7298923" y="6303132"/>
            <a:ext cx="1770036" cy="5318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ctr" eaLnBrk="1" hangingPunct="1">
              <a:spcBef>
                <a:spcPct val="50000"/>
              </a:spcBef>
              <a:buFontTx/>
              <a:buNone/>
            </a:pPr>
            <a:r>
              <a:rPr lang="ja-JP" altLang="en-US" sz="952">
                <a:latin typeface="Meiryo UI" panose="020B0604030504040204" pitchFamily="50" charset="-128"/>
                <a:ea typeface="Meiryo UI" panose="020B0604030504040204" pitchFamily="50" charset="-128"/>
              </a:rPr>
              <a:t>トリウム原子炉</a:t>
            </a:r>
            <a:br>
              <a:rPr lang="ja-JP" altLang="en-US" sz="952">
                <a:latin typeface="Meiryo UI" panose="020B0604030504040204" pitchFamily="50" charset="-128"/>
                <a:ea typeface="Meiryo UI" panose="020B0604030504040204" pitchFamily="50" charset="-128"/>
              </a:rPr>
            </a:br>
            <a:r>
              <a:rPr lang="ja-JP" altLang="en-US" sz="952">
                <a:latin typeface="Meiryo UI" panose="020B0604030504040204" pitchFamily="50" charset="-128"/>
                <a:ea typeface="Meiryo UI" panose="020B0604030504040204" pitchFamily="50" charset="-128"/>
              </a:rPr>
              <a:t>　①軽水炉 （</a:t>
            </a:r>
            <a:r>
              <a:rPr lang="ja-JP" altLang="en-US" sz="952">
                <a:solidFill>
                  <a:srgbClr val="990000"/>
                </a:solidFill>
                <a:latin typeface="Meiryo UI" panose="020B0604030504040204" pitchFamily="50" charset="-128"/>
                <a:ea typeface="Meiryo UI" panose="020B0604030504040204" pitchFamily="50" charset="-128"/>
              </a:rPr>
              <a:t>固体</a:t>
            </a:r>
            <a:r>
              <a:rPr lang="ja-JP" altLang="en-US" sz="952">
                <a:latin typeface="Meiryo UI" panose="020B0604030504040204" pitchFamily="50" charset="-128"/>
                <a:ea typeface="Meiryo UI" panose="020B0604030504040204" pitchFamily="50" charset="-128"/>
              </a:rPr>
              <a:t>核燃料）</a:t>
            </a:r>
            <a:br>
              <a:rPr lang="ja-JP" altLang="en-US" sz="952">
                <a:latin typeface="Meiryo UI" panose="020B0604030504040204" pitchFamily="50" charset="-128"/>
                <a:ea typeface="Meiryo UI" panose="020B0604030504040204" pitchFamily="50" charset="-128"/>
              </a:rPr>
            </a:br>
            <a:r>
              <a:rPr lang="ja-JP" altLang="en-US" sz="952">
                <a:latin typeface="Meiryo UI" panose="020B0604030504040204" pitchFamily="50" charset="-128"/>
                <a:ea typeface="Meiryo UI" panose="020B0604030504040204" pitchFamily="50" charset="-128"/>
              </a:rPr>
              <a:t>　②溶融塩炉 （</a:t>
            </a:r>
            <a:r>
              <a:rPr lang="ja-JP" altLang="en-US" sz="952">
                <a:solidFill>
                  <a:srgbClr val="0033CC"/>
                </a:solidFill>
                <a:latin typeface="Meiryo UI" panose="020B0604030504040204" pitchFamily="50" charset="-128"/>
                <a:ea typeface="Meiryo UI" panose="020B0604030504040204" pitchFamily="50" charset="-128"/>
              </a:rPr>
              <a:t>液体</a:t>
            </a:r>
            <a:r>
              <a:rPr lang="ja-JP" altLang="en-US" sz="952">
                <a:latin typeface="Meiryo UI" panose="020B0604030504040204" pitchFamily="50" charset="-128"/>
                <a:ea typeface="Meiryo UI" panose="020B0604030504040204" pitchFamily="50" charset="-128"/>
              </a:rPr>
              <a:t>核燃料）</a:t>
            </a:r>
          </a:p>
        </p:txBody>
      </p:sp>
      <p:pic>
        <p:nvPicPr>
          <p:cNvPr id="30799" name="Picture 76">
            <a:extLst>
              <a:ext uri="{FF2B5EF4-FFF2-40B4-BE49-F238E27FC236}">
                <a16:creationId xmlns:a16="http://schemas.microsoft.com/office/drawing/2014/main" id="{76E72402-93BA-4233-8165-5E6DC4E40DC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19906" y="931333"/>
            <a:ext cx="1322916" cy="612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800" name="Text Box 77">
            <a:extLst>
              <a:ext uri="{FF2B5EF4-FFF2-40B4-BE49-F238E27FC236}">
                <a16:creationId xmlns:a16="http://schemas.microsoft.com/office/drawing/2014/main" id="{9FC77A75-00C2-44F5-9DC5-A9800B74B16E}"/>
              </a:ext>
            </a:extLst>
          </p:cNvPr>
          <p:cNvSpPr txBox="1">
            <a:spLocks noChangeArrowheads="1"/>
          </p:cNvSpPr>
          <p:nvPr/>
        </p:nvSpPr>
        <p:spPr bwMode="auto">
          <a:xfrm>
            <a:off x="2206752" y="1480155"/>
            <a:ext cx="894797" cy="2388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ctr" eaLnBrk="1" hangingPunct="1">
              <a:spcBef>
                <a:spcPct val="50000"/>
              </a:spcBef>
              <a:buFontTx/>
              <a:buNone/>
            </a:pPr>
            <a:r>
              <a:rPr lang="ja-JP" altLang="en-US" sz="952">
                <a:latin typeface="Meiryo UI" panose="020B0604030504040204" pitchFamily="50" charset="-128"/>
                <a:ea typeface="Meiryo UI" panose="020B0604030504040204" pitchFamily="50" charset="-128"/>
              </a:rPr>
              <a:t>レアアース鉱山</a:t>
            </a:r>
          </a:p>
        </p:txBody>
      </p:sp>
      <p:pic>
        <p:nvPicPr>
          <p:cNvPr id="30801" name="Picture 29" descr="D:\Documents and Settings\YNAD0433\Local Settings\Temporary Internet Files\Content.IE5\E3G50VEL\MCIN00299_0000[1].wmf">
            <a:extLst>
              <a:ext uri="{FF2B5EF4-FFF2-40B4-BE49-F238E27FC236}">
                <a16:creationId xmlns:a16="http://schemas.microsoft.com/office/drawing/2014/main" id="{4A1D8834-6B92-4076-AB2F-E72B354B044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85584" y="820965"/>
            <a:ext cx="541262" cy="591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802" name="Line 79">
            <a:extLst>
              <a:ext uri="{FF2B5EF4-FFF2-40B4-BE49-F238E27FC236}">
                <a16:creationId xmlns:a16="http://schemas.microsoft.com/office/drawing/2014/main" id="{148C4C34-E137-4ABE-8468-E55563851533}"/>
              </a:ext>
            </a:extLst>
          </p:cNvPr>
          <p:cNvSpPr>
            <a:spLocks noChangeShapeType="1"/>
          </p:cNvSpPr>
          <p:nvPr/>
        </p:nvSpPr>
        <p:spPr bwMode="auto">
          <a:xfrm>
            <a:off x="3772203" y="1300238"/>
            <a:ext cx="399143" cy="0"/>
          </a:xfrm>
          <a:prstGeom prst="line">
            <a:avLst/>
          </a:prstGeom>
          <a:noFill/>
          <a:ln w="9525">
            <a:solidFill>
              <a:schemeClr val="tx1"/>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sz="1714"/>
          </a:p>
        </p:txBody>
      </p:sp>
      <p:grpSp>
        <p:nvGrpSpPr>
          <p:cNvPr id="30803" name="Group 80">
            <a:extLst>
              <a:ext uri="{FF2B5EF4-FFF2-40B4-BE49-F238E27FC236}">
                <a16:creationId xmlns:a16="http://schemas.microsoft.com/office/drawing/2014/main" id="{DA857960-131D-48A9-8A4A-C4A5F418E851}"/>
              </a:ext>
            </a:extLst>
          </p:cNvPr>
          <p:cNvGrpSpPr>
            <a:grpSpLocks/>
          </p:cNvGrpSpPr>
          <p:nvPr/>
        </p:nvGrpSpPr>
        <p:grpSpPr bwMode="auto">
          <a:xfrm>
            <a:off x="5928180" y="1994203"/>
            <a:ext cx="748393" cy="266095"/>
            <a:chOff x="1425" y="2869"/>
            <a:chExt cx="495" cy="176"/>
          </a:xfrm>
        </p:grpSpPr>
        <p:sp>
          <p:nvSpPr>
            <p:cNvPr id="30826" name="Freeform 81">
              <a:extLst>
                <a:ext uri="{FF2B5EF4-FFF2-40B4-BE49-F238E27FC236}">
                  <a16:creationId xmlns:a16="http://schemas.microsoft.com/office/drawing/2014/main" id="{96049331-7F2E-4223-85C9-A0E67A47802B}"/>
                </a:ext>
              </a:extLst>
            </p:cNvPr>
            <p:cNvSpPr>
              <a:spLocks/>
            </p:cNvSpPr>
            <p:nvPr/>
          </p:nvSpPr>
          <p:spPr bwMode="auto">
            <a:xfrm>
              <a:off x="1425" y="2869"/>
              <a:ext cx="495" cy="176"/>
            </a:xfrm>
            <a:custGeom>
              <a:avLst/>
              <a:gdLst>
                <a:gd name="T0" fmla="*/ 0 w 1935"/>
                <a:gd name="T1" fmla="*/ 0 h 737"/>
                <a:gd name="T2" fmla="*/ 0 w 1935"/>
                <a:gd name="T3" fmla="*/ 0 h 737"/>
                <a:gd name="T4" fmla="*/ 0 w 1935"/>
                <a:gd name="T5" fmla="*/ 0 h 737"/>
                <a:gd name="T6" fmla="*/ 0 w 1935"/>
                <a:gd name="T7" fmla="*/ 0 h 737"/>
                <a:gd name="T8" fmla="*/ 0 w 1935"/>
                <a:gd name="T9" fmla="*/ 0 h 737"/>
                <a:gd name="T10" fmla="*/ 0 w 1935"/>
                <a:gd name="T11" fmla="*/ 0 h 737"/>
                <a:gd name="T12" fmla="*/ 0 w 1935"/>
                <a:gd name="T13" fmla="*/ 0 h 737"/>
                <a:gd name="T14" fmla="*/ 0 w 1935"/>
                <a:gd name="T15" fmla="*/ 0 h 737"/>
                <a:gd name="T16" fmla="*/ 0 w 1935"/>
                <a:gd name="T17" fmla="*/ 0 h 737"/>
                <a:gd name="T18" fmla="*/ 0 w 1935"/>
                <a:gd name="T19" fmla="*/ 0 h 737"/>
                <a:gd name="T20" fmla="*/ 0 w 1935"/>
                <a:gd name="T21" fmla="*/ 0 h 737"/>
                <a:gd name="T22" fmla="*/ 0 w 1935"/>
                <a:gd name="T23" fmla="*/ 0 h 737"/>
                <a:gd name="T24" fmla="*/ 0 w 1935"/>
                <a:gd name="T25" fmla="*/ 0 h 737"/>
                <a:gd name="T26" fmla="*/ 0 w 1935"/>
                <a:gd name="T27" fmla="*/ 0 h 737"/>
                <a:gd name="T28" fmla="*/ 0 w 1935"/>
                <a:gd name="T29" fmla="*/ 0 h 737"/>
                <a:gd name="T30" fmla="*/ 0 w 1935"/>
                <a:gd name="T31" fmla="*/ 0 h 737"/>
                <a:gd name="T32" fmla="*/ 0 w 1935"/>
                <a:gd name="T33" fmla="*/ 0 h 737"/>
                <a:gd name="T34" fmla="*/ 0 w 1935"/>
                <a:gd name="T35" fmla="*/ 0 h 737"/>
                <a:gd name="T36" fmla="*/ 0 w 1935"/>
                <a:gd name="T37" fmla="*/ 0 h 737"/>
                <a:gd name="T38" fmla="*/ 0 w 1935"/>
                <a:gd name="T39" fmla="*/ 0 h 737"/>
                <a:gd name="T40" fmla="*/ 1 w 1935"/>
                <a:gd name="T41" fmla="*/ 0 h 737"/>
                <a:gd name="T42" fmla="*/ 1 w 1935"/>
                <a:gd name="T43" fmla="*/ 0 h 737"/>
                <a:gd name="T44" fmla="*/ 1 w 1935"/>
                <a:gd name="T45" fmla="*/ 0 h 737"/>
                <a:gd name="T46" fmla="*/ 1 w 1935"/>
                <a:gd name="T47" fmla="*/ 0 h 737"/>
                <a:gd name="T48" fmla="*/ 1 w 1935"/>
                <a:gd name="T49" fmla="*/ 0 h 737"/>
                <a:gd name="T50" fmla="*/ 1 w 1935"/>
                <a:gd name="T51" fmla="*/ 0 h 737"/>
                <a:gd name="T52" fmla="*/ 1 w 1935"/>
                <a:gd name="T53" fmla="*/ 0 h 737"/>
                <a:gd name="T54" fmla="*/ 1 w 1935"/>
                <a:gd name="T55" fmla="*/ 0 h 737"/>
                <a:gd name="T56" fmla="*/ 1 w 1935"/>
                <a:gd name="T57" fmla="*/ 0 h 737"/>
                <a:gd name="T58" fmla="*/ 1 w 1935"/>
                <a:gd name="T59" fmla="*/ 0 h 737"/>
                <a:gd name="T60" fmla="*/ 1 w 1935"/>
                <a:gd name="T61" fmla="*/ 0 h 737"/>
                <a:gd name="T62" fmla="*/ 1 w 1935"/>
                <a:gd name="T63" fmla="*/ 0 h 737"/>
                <a:gd name="T64" fmla="*/ 1 w 1935"/>
                <a:gd name="T65" fmla="*/ 0 h 737"/>
                <a:gd name="T66" fmla="*/ 1 w 1935"/>
                <a:gd name="T67" fmla="*/ 0 h 737"/>
                <a:gd name="T68" fmla="*/ 1 w 1935"/>
                <a:gd name="T69" fmla="*/ 0 h 737"/>
                <a:gd name="T70" fmla="*/ 1 w 1935"/>
                <a:gd name="T71" fmla="*/ 0 h 737"/>
                <a:gd name="T72" fmla="*/ 1 w 1935"/>
                <a:gd name="T73" fmla="*/ 0 h 737"/>
                <a:gd name="T74" fmla="*/ 0 w 1935"/>
                <a:gd name="T75" fmla="*/ 0 h 737"/>
                <a:gd name="T76" fmla="*/ 0 w 1935"/>
                <a:gd name="T77" fmla="*/ 0 h 737"/>
                <a:gd name="T78" fmla="*/ 0 w 1935"/>
                <a:gd name="T79" fmla="*/ 0 h 737"/>
                <a:gd name="T80" fmla="*/ 0 w 1935"/>
                <a:gd name="T81" fmla="*/ 0 h 737"/>
                <a:gd name="T82" fmla="*/ 0 w 1935"/>
                <a:gd name="T83" fmla="*/ 0 h 737"/>
                <a:gd name="T84" fmla="*/ 0 w 1935"/>
                <a:gd name="T85" fmla="*/ 0 h 737"/>
                <a:gd name="T86" fmla="*/ 0 w 1935"/>
                <a:gd name="T87" fmla="*/ 0 h 737"/>
                <a:gd name="T88" fmla="*/ 0 w 1935"/>
                <a:gd name="T89" fmla="*/ 0 h 737"/>
                <a:gd name="T90" fmla="*/ 0 w 1935"/>
                <a:gd name="T91" fmla="*/ 0 h 737"/>
                <a:gd name="T92" fmla="*/ 0 w 1935"/>
                <a:gd name="T93" fmla="*/ 0 h 737"/>
                <a:gd name="T94" fmla="*/ 0 w 1935"/>
                <a:gd name="T95" fmla="*/ 0 h 737"/>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1935" h="737">
                  <a:moveTo>
                    <a:pt x="0" y="719"/>
                  </a:moveTo>
                  <a:lnTo>
                    <a:pt x="8" y="712"/>
                  </a:lnTo>
                  <a:lnTo>
                    <a:pt x="18" y="705"/>
                  </a:lnTo>
                  <a:lnTo>
                    <a:pt x="30" y="696"/>
                  </a:lnTo>
                  <a:lnTo>
                    <a:pt x="44" y="687"/>
                  </a:lnTo>
                  <a:lnTo>
                    <a:pt x="58" y="677"/>
                  </a:lnTo>
                  <a:lnTo>
                    <a:pt x="73" y="667"/>
                  </a:lnTo>
                  <a:lnTo>
                    <a:pt x="89" y="657"/>
                  </a:lnTo>
                  <a:lnTo>
                    <a:pt x="105" y="647"/>
                  </a:lnTo>
                  <a:lnTo>
                    <a:pt x="121" y="636"/>
                  </a:lnTo>
                  <a:lnTo>
                    <a:pt x="137" y="627"/>
                  </a:lnTo>
                  <a:lnTo>
                    <a:pt x="151" y="617"/>
                  </a:lnTo>
                  <a:lnTo>
                    <a:pt x="166" y="607"/>
                  </a:lnTo>
                  <a:lnTo>
                    <a:pt x="179" y="599"/>
                  </a:lnTo>
                  <a:lnTo>
                    <a:pt x="190" y="590"/>
                  </a:lnTo>
                  <a:lnTo>
                    <a:pt x="201" y="583"/>
                  </a:lnTo>
                  <a:lnTo>
                    <a:pt x="208" y="577"/>
                  </a:lnTo>
                  <a:lnTo>
                    <a:pt x="222" y="567"/>
                  </a:lnTo>
                  <a:lnTo>
                    <a:pt x="239" y="559"/>
                  </a:lnTo>
                  <a:lnTo>
                    <a:pt x="260" y="549"/>
                  </a:lnTo>
                  <a:lnTo>
                    <a:pt x="284" y="541"/>
                  </a:lnTo>
                  <a:lnTo>
                    <a:pt x="307" y="534"/>
                  </a:lnTo>
                  <a:lnTo>
                    <a:pt x="328" y="525"/>
                  </a:lnTo>
                  <a:lnTo>
                    <a:pt x="347" y="519"/>
                  </a:lnTo>
                  <a:lnTo>
                    <a:pt x="362" y="512"/>
                  </a:lnTo>
                  <a:lnTo>
                    <a:pt x="384" y="496"/>
                  </a:lnTo>
                  <a:lnTo>
                    <a:pt x="397" y="478"/>
                  </a:lnTo>
                  <a:lnTo>
                    <a:pt x="404" y="459"/>
                  </a:lnTo>
                  <a:lnTo>
                    <a:pt x="408" y="440"/>
                  </a:lnTo>
                  <a:lnTo>
                    <a:pt x="411" y="421"/>
                  </a:lnTo>
                  <a:lnTo>
                    <a:pt x="418" y="402"/>
                  </a:lnTo>
                  <a:lnTo>
                    <a:pt x="428" y="383"/>
                  </a:lnTo>
                  <a:lnTo>
                    <a:pt x="447" y="365"/>
                  </a:lnTo>
                  <a:lnTo>
                    <a:pt x="468" y="352"/>
                  </a:lnTo>
                  <a:lnTo>
                    <a:pt x="488" y="343"/>
                  </a:lnTo>
                  <a:lnTo>
                    <a:pt x="509" y="337"/>
                  </a:lnTo>
                  <a:lnTo>
                    <a:pt x="531" y="332"/>
                  </a:lnTo>
                  <a:lnTo>
                    <a:pt x="552" y="327"/>
                  </a:lnTo>
                  <a:lnTo>
                    <a:pt x="573" y="322"/>
                  </a:lnTo>
                  <a:lnTo>
                    <a:pt x="593" y="316"/>
                  </a:lnTo>
                  <a:lnTo>
                    <a:pt x="614" y="307"/>
                  </a:lnTo>
                  <a:lnTo>
                    <a:pt x="637" y="294"/>
                  </a:lnTo>
                  <a:lnTo>
                    <a:pt x="658" y="279"/>
                  </a:lnTo>
                  <a:lnTo>
                    <a:pt x="674" y="262"/>
                  </a:lnTo>
                  <a:lnTo>
                    <a:pt x="690" y="246"/>
                  </a:lnTo>
                  <a:lnTo>
                    <a:pt x="704" y="227"/>
                  </a:lnTo>
                  <a:lnTo>
                    <a:pt x="717" y="209"/>
                  </a:lnTo>
                  <a:lnTo>
                    <a:pt x="731" y="190"/>
                  </a:lnTo>
                  <a:lnTo>
                    <a:pt x="746" y="171"/>
                  </a:lnTo>
                  <a:lnTo>
                    <a:pt x="758" y="157"/>
                  </a:lnTo>
                  <a:lnTo>
                    <a:pt x="773" y="141"/>
                  </a:lnTo>
                  <a:lnTo>
                    <a:pt x="789" y="126"/>
                  </a:lnTo>
                  <a:lnTo>
                    <a:pt x="806" y="112"/>
                  </a:lnTo>
                  <a:lnTo>
                    <a:pt x="824" y="97"/>
                  </a:lnTo>
                  <a:lnTo>
                    <a:pt x="844" y="82"/>
                  </a:lnTo>
                  <a:lnTo>
                    <a:pt x="864" y="70"/>
                  </a:lnTo>
                  <a:lnTo>
                    <a:pt x="886" y="56"/>
                  </a:lnTo>
                  <a:lnTo>
                    <a:pt x="908" y="44"/>
                  </a:lnTo>
                  <a:lnTo>
                    <a:pt x="931" y="34"/>
                  </a:lnTo>
                  <a:lnTo>
                    <a:pt x="955" y="25"/>
                  </a:lnTo>
                  <a:lnTo>
                    <a:pt x="980" y="16"/>
                  </a:lnTo>
                  <a:lnTo>
                    <a:pt x="1006" y="10"/>
                  </a:lnTo>
                  <a:lnTo>
                    <a:pt x="1032" y="5"/>
                  </a:lnTo>
                  <a:lnTo>
                    <a:pt x="1059" y="2"/>
                  </a:lnTo>
                  <a:lnTo>
                    <a:pt x="1086" y="0"/>
                  </a:lnTo>
                  <a:lnTo>
                    <a:pt x="1114" y="3"/>
                  </a:lnTo>
                  <a:lnTo>
                    <a:pt x="1138" y="9"/>
                  </a:lnTo>
                  <a:lnTo>
                    <a:pt x="1155" y="18"/>
                  </a:lnTo>
                  <a:lnTo>
                    <a:pt x="1171" y="29"/>
                  </a:lnTo>
                  <a:lnTo>
                    <a:pt x="1186" y="41"/>
                  </a:lnTo>
                  <a:lnTo>
                    <a:pt x="1200" y="54"/>
                  </a:lnTo>
                  <a:lnTo>
                    <a:pt x="1216" y="66"/>
                  </a:lnTo>
                  <a:lnTo>
                    <a:pt x="1234" y="77"/>
                  </a:lnTo>
                  <a:lnTo>
                    <a:pt x="1242" y="79"/>
                  </a:lnTo>
                  <a:lnTo>
                    <a:pt x="1250" y="81"/>
                  </a:lnTo>
                  <a:lnTo>
                    <a:pt x="1258" y="82"/>
                  </a:lnTo>
                  <a:lnTo>
                    <a:pt x="1266" y="83"/>
                  </a:lnTo>
                  <a:lnTo>
                    <a:pt x="1274" y="84"/>
                  </a:lnTo>
                  <a:lnTo>
                    <a:pt x="1281" y="86"/>
                  </a:lnTo>
                  <a:lnTo>
                    <a:pt x="1288" y="88"/>
                  </a:lnTo>
                  <a:lnTo>
                    <a:pt x="1295" y="93"/>
                  </a:lnTo>
                  <a:lnTo>
                    <a:pt x="1314" y="109"/>
                  </a:lnTo>
                  <a:lnTo>
                    <a:pt x="1330" y="125"/>
                  </a:lnTo>
                  <a:lnTo>
                    <a:pt x="1347" y="141"/>
                  </a:lnTo>
                  <a:lnTo>
                    <a:pt x="1363" y="157"/>
                  </a:lnTo>
                  <a:lnTo>
                    <a:pt x="1379" y="172"/>
                  </a:lnTo>
                  <a:lnTo>
                    <a:pt x="1395" y="188"/>
                  </a:lnTo>
                  <a:lnTo>
                    <a:pt x="1413" y="204"/>
                  </a:lnTo>
                  <a:lnTo>
                    <a:pt x="1433" y="219"/>
                  </a:lnTo>
                  <a:lnTo>
                    <a:pt x="1441" y="226"/>
                  </a:lnTo>
                  <a:lnTo>
                    <a:pt x="1449" y="231"/>
                  </a:lnTo>
                  <a:lnTo>
                    <a:pt x="1456" y="236"/>
                  </a:lnTo>
                  <a:lnTo>
                    <a:pt x="1462" y="242"/>
                  </a:lnTo>
                  <a:lnTo>
                    <a:pt x="1468" y="250"/>
                  </a:lnTo>
                  <a:lnTo>
                    <a:pt x="1472" y="256"/>
                  </a:lnTo>
                  <a:lnTo>
                    <a:pt x="1475" y="264"/>
                  </a:lnTo>
                  <a:lnTo>
                    <a:pt x="1476" y="274"/>
                  </a:lnTo>
                  <a:lnTo>
                    <a:pt x="1474" y="290"/>
                  </a:lnTo>
                  <a:lnTo>
                    <a:pt x="1468" y="304"/>
                  </a:lnTo>
                  <a:lnTo>
                    <a:pt x="1462" y="319"/>
                  </a:lnTo>
                  <a:lnTo>
                    <a:pt x="1459" y="335"/>
                  </a:lnTo>
                  <a:lnTo>
                    <a:pt x="1461" y="351"/>
                  </a:lnTo>
                  <a:lnTo>
                    <a:pt x="1466" y="367"/>
                  </a:lnTo>
                  <a:lnTo>
                    <a:pt x="1473" y="382"/>
                  </a:lnTo>
                  <a:lnTo>
                    <a:pt x="1483" y="396"/>
                  </a:lnTo>
                  <a:lnTo>
                    <a:pt x="1496" y="410"/>
                  </a:lnTo>
                  <a:lnTo>
                    <a:pt x="1510" y="423"/>
                  </a:lnTo>
                  <a:lnTo>
                    <a:pt x="1525" y="435"/>
                  </a:lnTo>
                  <a:lnTo>
                    <a:pt x="1542" y="447"/>
                  </a:lnTo>
                  <a:lnTo>
                    <a:pt x="1559" y="458"/>
                  </a:lnTo>
                  <a:lnTo>
                    <a:pt x="1578" y="469"/>
                  </a:lnTo>
                  <a:lnTo>
                    <a:pt x="1595" y="478"/>
                  </a:lnTo>
                  <a:lnTo>
                    <a:pt x="1613" y="488"/>
                  </a:lnTo>
                  <a:lnTo>
                    <a:pt x="1631" y="496"/>
                  </a:lnTo>
                  <a:lnTo>
                    <a:pt x="1648" y="503"/>
                  </a:lnTo>
                  <a:lnTo>
                    <a:pt x="1664" y="510"/>
                  </a:lnTo>
                  <a:lnTo>
                    <a:pt x="1678" y="516"/>
                  </a:lnTo>
                  <a:lnTo>
                    <a:pt x="1695" y="524"/>
                  </a:lnTo>
                  <a:lnTo>
                    <a:pt x="1711" y="534"/>
                  </a:lnTo>
                  <a:lnTo>
                    <a:pt x="1726" y="544"/>
                  </a:lnTo>
                  <a:lnTo>
                    <a:pt x="1742" y="556"/>
                  </a:lnTo>
                  <a:lnTo>
                    <a:pt x="1756" y="568"/>
                  </a:lnTo>
                  <a:lnTo>
                    <a:pt x="1770" y="581"/>
                  </a:lnTo>
                  <a:lnTo>
                    <a:pt x="1785" y="593"/>
                  </a:lnTo>
                  <a:lnTo>
                    <a:pt x="1800" y="606"/>
                  </a:lnTo>
                  <a:lnTo>
                    <a:pt x="1814" y="620"/>
                  </a:lnTo>
                  <a:lnTo>
                    <a:pt x="1829" y="631"/>
                  </a:lnTo>
                  <a:lnTo>
                    <a:pt x="1845" y="643"/>
                  </a:lnTo>
                  <a:lnTo>
                    <a:pt x="1861" y="653"/>
                  </a:lnTo>
                  <a:lnTo>
                    <a:pt x="1878" y="663"/>
                  </a:lnTo>
                  <a:lnTo>
                    <a:pt x="1896" y="671"/>
                  </a:lnTo>
                  <a:lnTo>
                    <a:pt x="1915" y="677"/>
                  </a:lnTo>
                  <a:lnTo>
                    <a:pt x="1935" y="681"/>
                  </a:lnTo>
                  <a:lnTo>
                    <a:pt x="1930" y="692"/>
                  </a:lnTo>
                  <a:lnTo>
                    <a:pt x="1925" y="699"/>
                  </a:lnTo>
                  <a:lnTo>
                    <a:pt x="1917" y="706"/>
                  </a:lnTo>
                  <a:lnTo>
                    <a:pt x="1910" y="710"/>
                  </a:lnTo>
                  <a:lnTo>
                    <a:pt x="1901" y="713"/>
                  </a:lnTo>
                  <a:lnTo>
                    <a:pt x="1892" y="715"/>
                  </a:lnTo>
                  <a:lnTo>
                    <a:pt x="1883" y="718"/>
                  </a:lnTo>
                  <a:lnTo>
                    <a:pt x="1872" y="720"/>
                  </a:lnTo>
                  <a:lnTo>
                    <a:pt x="1739" y="720"/>
                  </a:lnTo>
                  <a:lnTo>
                    <a:pt x="1724" y="723"/>
                  </a:lnTo>
                  <a:lnTo>
                    <a:pt x="1711" y="725"/>
                  </a:lnTo>
                  <a:lnTo>
                    <a:pt x="1697" y="728"/>
                  </a:lnTo>
                  <a:lnTo>
                    <a:pt x="1685" y="730"/>
                  </a:lnTo>
                  <a:lnTo>
                    <a:pt x="1672" y="732"/>
                  </a:lnTo>
                  <a:lnTo>
                    <a:pt x="1658" y="733"/>
                  </a:lnTo>
                  <a:lnTo>
                    <a:pt x="1645" y="735"/>
                  </a:lnTo>
                  <a:lnTo>
                    <a:pt x="1630" y="737"/>
                  </a:lnTo>
                  <a:lnTo>
                    <a:pt x="1053" y="737"/>
                  </a:lnTo>
                  <a:lnTo>
                    <a:pt x="1037" y="733"/>
                  </a:lnTo>
                  <a:lnTo>
                    <a:pt x="1019" y="730"/>
                  </a:lnTo>
                  <a:lnTo>
                    <a:pt x="1000" y="727"/>
                  </a:lnTo>
                  <a:lnTo>
                    <a:pt x="981" y="723"/>
                  </a:lnTo>
                  <a:lnTo>
                    <a:pt x="961" y="721"/>
                  </a:lnTo>
                  <a:lnTo>
                    <a:pt x="942" y="719"/>
                  </a:lnTo>
                  <a:lnTo>
                    <a:pt x="923" y="716"/>
                  </a:lnTo>
                  <a:lnTo>
                    <a:pt x="906" y="713"/>
                  </a:lnTo>
                  <a:lnTo>
                    <a:pt x="730" y="713"/>
                  </a:lnTo>
                  <a:lnTo>
                    <a:pt x="712" y="711"/>
                  </a:lnTo>
                  <a:lnTo>
                    <a:pt x="694" y="709"/>
                  </a:lnTo>
                  <a:lnTo>
                    <a:pt x="676" y="707"/>
                  </a:lnTo>
                  <a:lnTo>
                    <a:pt x="660" y="703"/>
                  </a:lnTo>
                  <a:lnTo>
                    <a:pt x="642" y="701"/>
                  </a:lnTo>
                  <a:lnTo>
                    <a:pt x="625" y="699"/>
                  </a:lnTo>
                  <a:lnTo>
                    <a:pt x="608" y="697"/>
                  </a:lnTo>
                  <a:lnTo>
                    <a:pt x="592" y="695"/>
                  </a:lnTo>
                  <a:lnTo>
                    <a:pt x="575" y="694"/>
                  </a:lnTo>
                  <a:lnTo>
                    <a:pt x="558" y="692"/>
                  </a:lnTo>
                  <a:lnTo>
                    <a:pt x="541" y="691"/>
                  </a:lnTo>
                  <a:lnTo>
                    <a:pt x="523" y="689"/>
                  </a:lnTo>
                  <a:lnTo>
                    <a:pt x="506" y="688"/>
                  </a:lnTo>
                  <a:lnTo>
                    <a:pt x="488" y="688"/>
                  </a:lnTo>
                  <a:lnTo>
                    <a:pt x="469" y="687"/>
                  </a:lnTo>
                  <a:lnTo>
                    <a:pt x="450" y="687"/>
                  </a:lnTo>
                  <a:lnTo>
                    <a:pt x="416" y="687"/>
                  </a:lnTo>
                  <a:lnTo>
                    <a:pt x="382" y="688"/>
                  </a:lnTo>
                  <a:lnTo>
                    <a:pt x="350" y="690"/>
                  </a:lnTo>
                  <a:lnTo>
                    <a:pt x="317" y="692"/>
                  </a:lnTo>
                  <a:lnTo>
                    <a:pt x="287" y="694"/>
                  </a:lnTo>
                  <a:lnTo>
                    <a:pt x="257" y="697"/>
                  </a:lnTo>
                  <a:lnTo>
                    <a:pt x="228" y="700"/>
                  </a:lnTo>
                  <a:lnTo>
                    <a:pt x="200" y="702"/>
                  </a:lnTo>
                  <a:lnTo>
                    <a:pt x="172" y="706"/>
                  </a:lnTo>
                  <a:lnTo>
                    <a:pt x="146" y="709"/>
                  </a:lnTo>
                  <a:lnTo>
                    <a:pt x="120" y="712"/>
                  </a:lnTo>
                  <a:lnTo>
                    <a:pt x="95" y="714"/>
                  </a:lnTo>
                  <a:lnTo>
                    <a:pt x="71" y="716"/>
                  </a:lnTo>
                  <a:lnTo>
                    <a:pt x="47" y="718"/>
                  </a:lnTo>
                  <a:lnTo>
                    <a:pt x="23" y="719"/>
                  </a:lnTo>
                  <a:lnTo>
                    <a:pt x="0" y="71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714"/>
            </a:p>
          </p:txBody>
        </p:sp>
        <p:sp>
          <p:nvSpPr>
            <p:cNvPr id="30827" name="Freeform 82">
              <a:extLst>
                <a:ext uri="{FF2B5EF4-FFF2-40B4-BE49-F238E27FC236}">
                  <a16:creationId xmlns:a16="http://schemas.microsoft.com/office/drawing/2014/main" id="{F3CC5C6B-6FE4-486D-9C65-6E11B62024AA}"/>
                </a:ext>
              </a:extLst>
            </p:cNvPr>
            <p:cNvSpPr>
              <a:spLocks/>
            </p:cNvSpPr>
            <p:nvPr/>
          </p:nvSpPr>
          <p:spPr bwMode="auto">
            <a:xfrm>
              <a:off x="1446" y="2873"/>
              <a:ext cx="464" cy="167"/>
            </a:xfrm>
            <a:custGeom>
              <a:avLst/>
              <a:gdLst>
                <a:gd name="T0" fmla="*/ 0 w 1817"/>
                <a:gd name="T1" fmla="*/ 0 h 697"/>
                <a:gd name="T2" fmla="*/ 0 w 1817"/>
                <a:gd name="T3" fmla="*/ 0 h 697"/>
                <a:gd name="T4" fmla="*/ 0 w 1817"/>
                <a:gd name="T5" fmla="*/ 0 h 697"/>
                <a:gd name="T6" fmla="*/ 0 w 1817"/>
                <a:gd name="T7" fmla="*/ 0 h 697"/>
                <a:gd name="T8" fmla="*/ 0 w 1817"/>
                <a:gd name="T9" fmla="*/ 0 h 697"/>
                <a:gd name="T10" fmla="*/ 0 w 1817"/>
                <a:gd name="T11" fmla="*/ 0 h 697"/>
                <a:gd name="T12" fmla="*/ 0 w 1817"/>
                <a:gd name="T13" fmla="*/ 0 h 697"/>
                <a:gd name="T14" fmla="*/ 0 w 1817"/>
                <a:gd name="T15" fmla="*/ 0 h 697"/>
                <a:gd name="T16" fmla="*/ 0 w 1817"/>
                <a:gd name="T17" fmla="*/ 0 h 697"/>
                <a:gd name="T18" fmla="*/ 0 w 1817"/>
                <a:gd name="T19" fmla="*/ 0 h 697"/>
                <a:gd name="T20" fmla="*/ 0 w 1817"/>
                <a:gd name="T21" fmla="*/ 0 h 697"/>
                <a:gd name="T22" fmla="*/ 0 w 1817"/>
                <a:gd name="T23" fmla="*/ 0 h 697"/>
                <a:gd name="T24" fmla="*/ 0 w 1817"/>
                <a:gd name="T25" fmla="*/ 0 h 697"/>
                <a:gd name="T26" fmla="*/ 0 w 1817"/>
                <a:gd name="T27" fmla="*/ 0 h 697"/>
                <a:gd name="T28" fmla="*/ 0 w 1817"/>
                <a:gd name="T29" fmla="*/ 0 h 697"/>
                <a:gd name="T30" fmla="*/ 0 w 1817"/>
                <a:gd name="T31" fmla="*/ 0 h 697"/>
                <a:gd name="T32" fmla="*/ 0 w 1817"/>
                <a:gd name="T33" fmla="*/ 0 h 697"/>
                <a:gd name="T34" fmla="*/ 0 w 1817"/>
                <a:gd name="T35" fmla="*/ 0 h 697"/>
                <a:gd name="T36" fmla="*/ 0 w 1817"/>
                <a:gd name="T37" fmla="*/ 0 h 697"/>
                <a:gd name="T38" fmla="*/ 0 w 1817"/>
                <a:gd name="T39" fmla="*/ 0 h 697"/>
                <a:gd name="T40" fmla="*/ 0 w 1817"/>
                <a:gd name="T41" fmla="*/ 0 h 697"/>
                <a:gd name="T42" fmla="*/ 1 w 1817"/>
                <a:gd name="T43" fmla="*/ 0 h 697"/>
                <a:gd name="T44" fmla="*/ 1 w 1817"/>
                <a:gd name="T45" fmla="*/ 0 h 697"/>
                <a:gd name="T46" fmla="*/ 1 w 1817"/>
                <a:gd name="T47" fmla="*/ 0 h 697"/>
                <a:gd name="T48" fmla="*/ 1 w 1817"/>
                <a:gd name="T49" fmla="*/ 0 h 697"/>
                <a:gd name="T50" fmla="*/ 1 w 1817"/>
                <a:gd name="T51" fmla="*/ 0 h 697"/>
                <a:gd name="T52" fmla="*/ 1 w 1817"/>
                <a:gd name="T53" fmla="*/ 0 h 697"/>
                <a:gd name="T54" fmla="*/ 1 w 1817"/>
                <a:gd name="T55" fmla="*/ 0 h 697"/>
                <a:gd name="T56" fmla="*/ 1 w 1817"/>
                <a:gd name="T57" fmla="*/ 0 h 697"/>
                <a:gd name="T58" fmla="*/ 1 w 1817"/>
                <a:gd name="T59" fmla="*/ 0 h 697"/>
                <a:gd name="T60" fmla="*/ 1 w 1817"/>
                <a:gd name="T61" fmla="*/ 0 h 697"/>
                <a:gd name="T62" fmla="*/ 1 w 1817"/>
                <a:gd name="T63" fmla="*/ 0 h 697"/>
                <a:gd name="T64" fmla="*/ 1 w 1817"/>
                <a:gd name="T65" fmla="*/ 0 h 697"/>
                <a:gd name="T66" fmla="*/ 1 w 1817"/>
                <a:gd name="T67" fmla="*/ 0 h 697"/>
                <a:gd name="T68" fmla="*/ 1 w 1817"/>
                <a:gd name="T69" fmla="*/ 0 h 697"/>
                <a:gd name="T70" fmla="*/ 1 w 1817"/>
                <a:gd name="T71" fmla="*/ 0 h 697"/>
                <a:gd name="T72" fmla="*/ 1 w 1817"/>
                <a:gd name="T73" fmla="*/ 0 h 697"/>
                <a:gd name="T74" fmla="*/ 0 w 1817"/>
                <a:gd name="T75" fmla="*/ 0 h 697"/>
                <a:gd name="T76" fmla="*/ 0 w 1817"/>
                <a:gd name="T77" fmla="*/ 0 h 697"/>
                <a:gd name="T78" fmla="*/ 0 w 1817"/>
                <a:gd name="T79" fmla="*/ 0 h 697"/>
                <a:gd name="T80" fmla="*/ 0 w 1817"/>
                <a:gd name="T81" fmla="*/ 0 h 697"/>
                <a:gd name="T82" fmla="*/ 0 w 1817"/>
                <a:gd name="T83" fmla="*/ 0 h 697"/>
                <a:gd name="T84" fmla="*/ 0 w 1817"/>
                <a:gd name="T85" fmla="*/ 0 h 697"/>
                <a:gd name="T86" fmla="*/ 0 w 1817"/>
                <a:gd name="T87" fmla="*/ 0 h 697"/>
                <a:gd name="T88" fmla="*/ 0 w 1817"/>
                <a:gd name="T89" fmla="*/ 0 h 697"/>
                <a:gd name="T90" fmla="*/ 0 w 1817"/>
                <a:gd name="T91" fmla="*/ 0 h 697"/>
                <a:gd name="T92" fmla="*/ 0 w 1817"/>
                <a:gd name="T93" fmla="*/ 0 h 697"/>
                <a:gd name="T94" fmla="*/ 0 w 1817"/>
                <a:gd name="T95" fmla="*/ 0 h 697"/>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1817" h="697">
                  <a:moveTo>
                    <a:pt x="0" y="677"/>
                  </a:moveTo>
                  <a:lnTo>
                    <a:pt x="8" y="671"/>
                  </a:lnTo>
                  <a:lnTo>
                    <a:pt x="18" y="663"/>
                  </a:lnTo>
                  <a:lnTo>
                    <a:pt x="30" y="655"/>
                  </a:lnTo>
                  <a:lnTo>
                    <a:pt x="43" y="647"/>
                  </a:lnTo>
                  <a:lnTo>
                    <a:pt x="58" y="637"/>
                  </a:lnTo>
                  <a:lnTo>
                    <a:pt x="74" y="629"/>
                  </a:lnTo>
                  <a:lnTo>
                    <a:pt x="89" y="619"/>
                  </a:lnTo>
                  <a:lnTo>
                    <a:pt x="106" y="610"/>
                  </a:lnTo>
                  <a:lnTo>
                    <a:pt x="122" y="601"/>
                  </a:lnTo>
                  <a:lnTo>
                    <a:pt x="137" y="591"/>
                  </a:lnTo>
                  <a:lnTo>
                    <a:pt x="153" y="583"/>
                  </a:lnTo>
                  <a:lnTo>
                    <a:pt x="168" y="574"/>
                  </a:lnTo>
                  <a:lnTo>
                    <a:pt x="180" y="566"/>
                  </a:lnTo>
                  <a:lnTo>
                    <a:pt x="192" y="559"/>
                  </a:lnTo>
                  <a:lnTo>
                    <a:pt x="201" y="552"/>
                  </a:lnTo>
                  <a:lnTo>
                    <a:pt x="209" y="546"/>
                  </a:lnTo>
                  <a:lnTo>
                    <a:pt x="219" y="539"/>
                  </a:lnTo>
                  <a:lnTo>
                    <a:pt x="230" y="532"/>
                  </a:lnTo>
                  <a:lnTo>
                    <a:pt x="241" y="528"/>
                  </a:lnTo>
                  <a:lnTo>
                    <a:pt x="254" y="525"/>
                  </a:lnTo>
                  <a:lnTo>
                    <a:pt x="265" y="523"/>
                  </a:lnTo>
                  <a:lnTo>
                    <a:pt x="278" y="520"/>
                  </a:lnTo>
                  <a:lnTo>
                    <a:pt x="290" y="516"/>
                  </a:lnTo>
                  <a:lnTo>
                    <a:pt x="302" y="510"/>
                  </a:lnTo>
                  <a:lnTo>
                    <a:pt x="323" y="495"/>
                  </a:lnTo>
                  <a:lnTo>
                    <a:pt x="339" y="475"/>
                  </a:lnTo>
                  <a:lnTo>
                    <a:pt x="350" y="454"/>
                  </a:lnTo>
                  <a:lnTo>
                    <a:pt x="360" y="431"/>
                  </a:lnTo>
                  <a:lnTo>
                    <a:pt x="369" y="409"/>
                  </a:lnTo>
                  <a:lnTo>
                    <a:pt x="380" y="387"/>
                  </a:lnTo>
                  <a:lnTo>
                    <a:pt x="393" y="367"/>
                  </a:lnTo>
                  <a:lnTo>
                    <a:pt x="412" y="349"/>
                  </a:lnTo>
                  <a:lnTo>
                    <a:pt x="431" y="338"/>
                  </a:lnTo>
                  <a:lnTo>
                    <a:pt x="452" y="328"/>
                  </a:lnTo>
                  <a:lnTo>
                    <a:pt x="473" y="322"/>
                  </a:lnTo>
                  <a:lnTo>
                    <a:pt x="494" y="316"/>
                  </a:lnTo>
                  <a:lnTo>
                    <a:pt x="516" y="311"/>
                  </a:lnTo>
                  <a:lnTo>
                    <a:pt x="537" y="306"/>
                  </a:lnTo>
                  <a:lnTo>
                    <a:pt x="557" y="300"/>
                  </a:lnTo>
                  <a:lnTo>
                    <a:pt x="577" y="291"/>
                  </a:lnTo>
                  <a:lnTo>
                    <a:pt x="598" y="279"/>
                  </a:lnTo>
                  <a:lnTo>
                    <a:pt x="615" y="264"/>
                  </a:lnTo>
                  <a:lnTo>
                    <a:pt x="631" y="248"/>
                  </a:lnTo>
                  <a:lnTo>
                    <a:pt x="645" y="232"/>
                  </a:lnTo>
                  <a:lnTo>
                    <a:pt x="657" y="215"/>
                  </a:lnTo>
                  <a:lnTo>
                    <a:pt x="670" y="197"/>
                  </a:lnTo>
                  <a:lnTo>
                    <a:pt x="682" y="179"/>
                  </a:lnTo>
                  <a:lnTo>
                    <a:pt x="696" y="162"/>
                  </a:lnTo>
                  <a:lnTo>
                    <a:pt x="708" y="148"/>
                  </a:lnTo>
                  <a:lnTo>
                    <a:pt x="721" y="133"/>
                  </a:lnTo>
                  <a:lnTo>
                    <a:pt x="735" y="120"/>
                  </a:lnTo>
                  <a:lnTo>
                    <a:pt x="751" y="105"/>
                  </a:lnTo>
                  <a:lnTo>
                    <a:pt x="767" y="91"/>
                  </a:lnTo>
                  <a:lnTo>
                    <a:pt x="785" y="79"/>
                  </a:lnTo>
                  <a:lnTo>
                    <a:pt x="803" y="65"/>
                  </a:lnTo>
                  <a:lnTo>
                    <a:pt x="823" y="54"/>
                  </a:lnTo>
                  <a:lnTo>
                    <a:pt x="843" y="42"/>
                  </a:lnTo>
                  <a:lnTo>
                    <a:pt x="864" y="32"/>
                  </a:lnTo>
                  <a:lnTo>
                    <a:pt x="886" y="23"/>
                  </a:lnTo>
                  <a:lnTo>
                    <a:pt x="909" y="15"/>
                  </a:lnTo>
                  <a:lnTo>
                    <a:pt x="932" y="9"/>
                  </a:lnTo>
                  <a:lnTo>
                    <a:pt x="955" y="4"/>
                  </a:lnTo>
                  <a:lnTo>
                    <a:pt x="979" y="1"/>
                  </a:lnTo>
                  <a:lnTo>
                    <a:pt x="1004" y="0"/>
                  </a:lnTo>
                  <a:lnTo>
                    <a:pt x="1030" y="2"/>
                  </a:lnTo>
                  <a:lnTo>
                    <a:pt x="1050" y="9"/>
                  </a:lnTo>
                  <a:lnTo>
                    <a:pt x="1067" y="17"/>
                  </a:lnTo>
                  <a:lnTo>
                    <a:pt x="1082" y="27"/>
                  </a:lnTo>
                  <a:lnTo>
                    <a:pt x="1095" y="39"/>
                  </a:lnTo>
                  <a:lnTo>
                    <a:pt x="1108" y="52"/>
                  </a:lnTo>
                  <a:lnTo>
                    <a:pt x="1121" y="63"/>
                  </a:lnTo>
                  <a:lnTo>
                    <a:pt x="1138" y="72"/>
                  </a:lnTo>
                  <a:lnTo>
                    <a:pt x="1146" y="75"/>
                  </a:lnTo>
                  <a:lnTo>
                    <a:pt x="1153" y="77"/>
                  </a:lnTo>
                  <a:lnTo>
                    <a:pt x="1160" y="78"/>
                  </a:lnTo>
                  <a:lnTo>
                    <a:pt x="1168" y="79"/>
                  </a:lnTo>
                  <a:lnTo>
                    <a:pt x="1174" y="80"/>
                  </a:lnTo>
                  <a:lnTo>
                    <a:pt x="1181" y="82"/>
                  </a:lnTo>
                  <a:lnTo>
                    <a:pt x="1186" y="84"/>
                  </a:lnTo>
                  <a:lnTo>
                    <a:pt x="1193" y="88"/>
                  </a:lnTo>
                  <a:lnTo>
                    <a:pt x="1211" y="104"/>
                  </a:lnTo>
                  <a:lnTo>
                    <a:pt x="1226" y="119"/>
                  </a:lnTo>
                  <a:lnTo>
                    <a:pt x="1241" y="133"/>
                  </a:lnTo>
                  <a:lnTo>
                    <a:pt x="1255" y="148"/>
                  </a:lnTo>
                  <a:lnTo>
                    <a:pt x="1269" y="163"/>
                  </a:lnTo>
                  <a:lnTo>
                    <a:pt x="1284" y="177"/>
                  </a:lnTo>
                  <a:lnTo>
                    <a:pt x="1301" y="193"/>
                  </a:lnTo>
                  <a:lnTo>
                    <a:pt x="1318" y="208"/>
                  </a:lnTo>
                  <a:lnTo>
                    <a:pt x="1326" y="213"/>
                  </a:lnTo>
                  <a:lnTo>
                    <a:pt x="1333" y="218"/>
                  </a:lnTo>
                  <a:lnTo>
                    <a:pt x="1339" y="223"/>
                  </a:lnTo>
                  <a:lnTo>
                    <a:pt x="1346" y="230"/>
                  </a:lnTo>
                  <a:lnTo>
                    <a:pt x="1350" y="236"/>
                  </a:lnTo>
                  <a:lnTo>
                    <a:pt x="1354" y="242"/>
                  </a:lnTo>
                  <a:lnTo>
                    <a:pt x="1356" y="251"/>
                  </a:lnTo>
                  <a:lnTo>
                    <a:pt x="1357" y="259"/>
                  </a:lnTo>
                  <a:lnTo>
                    <a:pt x="1355" y="274"/>
                  </a:lnTo>
                  <a:lnTo>
                    <a:pt x="1351" y="287"/>
                  </a:lnTo>
                  <a:lnTo>
                    <a:pt x="1346" y="301"/>
                  </a:lnTo>
                  <a:lnTo>
                    <a:pt x="1344" y="317"/>
                  </a:lnTo>
                  <a:lnTo>
                    <a:pt x="1345" y="332"/>
                  </a:lnTo>
                  <a:lnTo>
                    <a:pt x="1350" y="347"/>
                  </a:lnTo>
                  <a:lnTo>
                    <a:pt x="1356" y="362"/>
                  </a:lnTo>
                  <a:lnTo>
                    <a:pt x="1366" y="375"/>
                  </a:lnTo>
                  <a:lnTo>
                    <a:pt x="1376" y="388"/>
                  </a:lnTo>
                  <a:lnTo>
                    <a:pt x="1389" y="400"/>
                  </a:lnTo>
                  <a:lnTo>
                    <a:pt x="1403" y="412"/>
                  </a:lnTo>
                  <a:lnTo>
                    <a:pt x="1418" y="423"/>
                  </a:lnTo>
                  <a:lnTo>
                    <a:pt x="1434" y="434"/>
                  </a:lnTo>
                  <a:lnTo>
                    <a:pt x="1451" y="443"/>
                  </a:lnTo>
                  <a:lnTo>
                    <a:pt x="1466" y="453"/>
                  </a:lnTo>
                  <a:lnTo>
                    <a:pt x="1483" y="461"/>
                  </a:lnTo>
                  <a:lnTo>
                    <a:pt x="1499" y="470"/>
                  </a:lnTo>
                  <a:lnTo>
                    <a:pt x="1514" y="476"/>
                  </a:lnTo>
                  <a:lnTo>
                    <a:pt x="1528" y="483"/>
                  </a:lnTo>
                  <a:lnTo>
                    <a:pt x="1542" y="488"/>
                  </a:lnTo>
                  <a:lnTo>
                    <a:pt x="1557" y="497"/>
                  </a:lnTo>
                  <a:lnTo>
                    <a:pt x="1573" y="506"/>
                  </a:lnTo>
                  <a:lnTo>
                    <a:pt x="1590" y="518"/>
                  </a:lnTo>
                  <a:lnTo>
                    <a:pt x="1606" y="530"/>
                  </a:lnTo>
                  <a:lnTo>
                    <a:pt x="1622" y="544"/>
                  </a:lnTo>
                  <a:lnTo>
                    <a:pt x="1639" y="558"/>
                  </a:lnTo>
                  <a:lnTo>
                    <a:pt x="1657" y="572"/>
                  </a:lnTo>
                  <a:lnTo>
                    <a:pt x="1674" y="587"/>
                  </a:lnTo>
                  <a:lnTo>
                    <a:pt x="1690" y="602"/>
                  </a:lnTo>
                  <a:lnTo>
                    <a:pt x="1708" y="615"/>
                  </a:lnTo>
                  <a:lnTo>
                    <a:pt x="1726" y="629"/>
                  </a:lnTo>
                  <a:lnTo>
                    <a:pt x="1744" y="640"/>
                  </a:lnTo>
                  <a:lnTo>
                    <a:pt x="1762" y="651"/>
                  </a:lnTo>
                  <a:lnTo>
                    <a:pt x="1781" y="659"/>
                  </a:lnTo>
                  <a:lnTo>
                    <a:pt x="1798" y="667"/>
                  </a:lnTo>
                  <a:lnTo>
                    <a:pt x="1817" y="671"/>
                  </a:lnTo>
                  <a:lnTo>
                    <a:pt x="1811" y="680"/>
                  </a:lnTo>
                  <a:lnTo>
                    <a:pt x="1802" y="684"/>
                  </a:lnTo>
                  <a:lnTo>
                    <a:pt x="1788" y="685"/>
                  </a:lnTo>
                  <a:lnTo>
                    <a:pt x="1773" y="685"/>
                  </a:lnTo>
                  <a:lnTo>
                    <a:pt x="1758" y="683"/>
                  </a:lnTo>
                  <a:lnTo>
                    <a:pt x="1742" y="681"/>
                  </a:lnTo>
                  <a:lnTo>
                    <a:pt x="1728" y="681"/>
                  </a:lnTo>
                  <a:lnTo>
                    <a:pt x="1718" y="682"/>
                  </a:lnTo>
                  <a:lnTo>
                    <a:pt x="1596" y="682"/>
                  </a:lnTo>
                  <a:lnTo>
                    <a:pt x="1583" y="685"/>
                  </a:lnTo>
                  <a:lnTo>
                    <a:pt x="1571" y="687"/>
                  </a:lnTo>
                  <a:lnTo>
                    <a:pt x="1558" y="690"/>
                  </a:lnTo>
                  <a:lnTo>
                    <a:pt x="1547" y="691"/>
                  </a:lnTo>
                  <a:lnTo>
                    <a:pt x="1535" y="692"/>
                  </a:lnTo>
                  <a:lnTo>
                    <a:pt x="1524" y="694"/>
                  </a:lnTo>
                  <a:lnTo>
                    <a:pt x="1511" y="695"/>
                  </a:lnTo>
                  <a:lnTo>
                    <a:pt x="1498" y="697"/>
                  </a:lnTo>
                  <a:lnTo>
                    <a:pt x="974" y="697"/>
                  </a:lnTo>
                  <a:lnTo>
                    <a:pt x="959" y="693"/>
                  </a:lnTo>
                  <a:lnTo>
                    <a:pt x="943" y="690"/>
                  </a:lnTo>
                  <a:lnTo>
                    <a:pt x="927" y="687"/>
                  </a:lnTo>
                  <a:lnTo>
                    <a:pt x="909" y="684"/>
                  </a:lnTo>
                  <a:lnTo>
                    <a:pt x="890" y="682"/>
                  </a:lnTo>
                  <a:lnTo>
                    <a:pt x="873" y="680"/>
                  </a:lnTo>
                  <a:lnTo>
                    <a:pt x="856" y="678"/>
                  </a:lnTo>
                  <a:lnTo>
                    <a:pt x="841" y="675"/>
                  </a:lnTo>
                  <a:lnTo>
                    <a:pt x="681" y="675"/>
                  </a:lnTo>
                  <a:lnTo>
                    <a:pt x="665" y="673"/>
                  </a:lnTo>
                  <a:lnTo>
                    <a:pt x="649" y="671"/>
                  </a:lnTo>
                  <a:lnTo>
                    <a:pt x="633" y="669"/>
                  </a:lnTo>
                  <a:lnTo>
                    <a:pt x="617" y="667"/>
                  </a:lnTo>
                  <a:lnTo>
                    <a:pt x="602" y="664"/>
                  </a:lnTo>
                  <a:lnTo>
                    <a:pt x="587" y="662"/>
                  </a:lnTo>
                  <a:lnTo>
                    <a:pt x="571" y="660"/>
                  </a:lnTo>
                  <a:lnTo>
                    <a:pt x="557" y="658"/>
                  </a:lnTo>
                  <a:lnTo>
                    <a:pt x="541" y="656"/>
                  </a:lnTo>
                  <a:lnTo>
                    <a:pt x="525" y="655"/>
                  </a:lnTo>
                  <a:lnTo>
                    <a:pt x="509" y="653"/>
                  </a:lnTo>
                  <a:lnTo>
                    <a:pt x="494" y="652"/>
                  </a:lnTo>
                  <a:lnTo>
                    <a:pt x="478" y="651"/>
                  </a:lnTo>
                  <a:lnTo>
                    <a:pt x="461" y="651"/>
                  </a:lnTo>
                  <a:lnTo>
                    <a:pt x="445" y="650"/>
                  </a:lnTo>
                  <a:lnTo>
                    <a:pt x="428" y="650"/>
                  </a:lnTo>
                  <a:lnTo>
                    <a:pt x="396" y="650"/>
                  </a:lnTo>
                  <a:lnTo>
                    <a:pt x="365" y="651"/>
                  </a:lnTo>
                  <a:lnTo>
                    <a:pt x="334" y="652"/>
                  </a:lnTo>
                  <a:lnTo>
                    <a:pt x="304" y="654"/>
                  </a:lnTo>
                  <a:lnTo>
                    <a:pt x="275" y="656"/>
                  </a:lnTo>
                  <a:lnTo>
                    <a:pt x="246" y="658"/>
                  </a:lnTo>
                  <a:lnTo>
                    <a:pt x="219" y="661"/>
                  </a:lnTo>
                  <a:lnTo>
                    <a:pt x="192" y="663"/>
                  </a:lnTo>
                  <a:lnTo>
                    <a:pt x="165" y="665"/>
                  </a:lnTo>
                  <a:lnTo>
                    <a:pt x="140" y="669"/>
                  </a:lnTo>
                  <a:lnTo>
                    <a:pt x="114" y="671"/>
                  </a:lnTo>
                  <a:lnTo>
                    <a:pt x="90" y="673"/>
                  </a:lnTo>
                  <a:lnTo>
                    <a:pt x="66" y="675"/>
                  </a:lnTo>
                  <a:lnTo>
                    <a:pt x="43" y="676"/>
                  </a:lnTo>
                  <a:lnTo>
                    <a:pt x="21" y="677"/>
                  </a:lnTo>
                  <a:lnTo>
                    <a:pt x="0" y="677"/>
                  </a:lnTo>
                  <a:close/>
                </a:path>
              </a:pathLst>
            </a:custGeom>
            <a:solidFill>
              <a:srgbClr val="8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714"/>
            </a:p>
          </p:txBody>
        </p:sp>
      </p:grpSp>
      <p:sp>
        <p:nvSpPr>
          <p:cNvPr id="30804" name="Text Box 83">
            <a:extLst>
              <a:ext uri="{FF2B5EF4-FFF2-40B4-BE49-F238E27FC236}">
                <a16:creationId xmlns:a16="http://schemas.microsoft.com/office/drawing/2014/main" id="{6F75CAC5-DA5B-4A37-B91A-DF746FDBC456}"/>
              </a:ext>
            </a:extLst>
          </p:cNvPr>
          <p:cNvSpPr txBox="1">
            <a:spLocks noChangeArrowheads="1"/>
          </p:cNvSpPr>
          <p:nvPr/>
        </p:nvSpPr>
        <p:spPr bwMode="auto">
          <a:xfrm>
            <a:off x="5704149" y="1631346"/>
            <a:ext cx="1281121" cy="385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ctr" eaLnBrk="1" hangingPunct="1">
              <a:spcBef>
                <a:spcPct val="50000"/>
              </a:spcBef>
              <a:buFontTx/>
              <a:buNone/>
            </a:pPr>
            <a:r>
              <a:rPr lang="ja-JP" altLang="en-US" sz="952">
                <a:latin typeface="Meiryo UI" panose="020B0604030504040204" pitchFamily="50" charset="-128"/>
                <a:ea typeface="Meiryo UI" panose="020B0604030504040204" pitchFamily="50" charset="-128"/>
              </a:rPr>
              <a:t>レアアース採掘残土</a:t>
            </a:r>
            <a:br>
              <a:rPr lang="ja-JP" altLang="en-US" sz="952">
                <a:latin typeface="Meiryo UI" panose="020B0604030504040204" pitchFamily="50" charset="-128"/>
                <a:ea typeface="Meiryo UI" panose="020B0604030504040204" pitchFamily="50" charset="-128"/>
              </a:rPr>
            </a:br>
            <a:r>
              <a:rPr lang="ja-JP" altLang="en-US" sz="952">
                <a:latin typeface="Meiryo UI" panose="020B0604030504040204" pitchFamily="50" charset="-128"/>
                <a:ea typeface="Meiryo UI" panose="020B0604030504040204" pitchFamily="50" charset="-128"/>
              </a:rPr>
              <a:t>（放射能汚染土壌）</a:t>
            </a:r>
          </a:p>
        </p:txBody>
      </p:sp>
      <p:sp>
        <p:nvSpPr>
          <p:cNvPr id="30805" name="Line 84">
            <a:extLst>
              <a:ext uri="{FF2B5EF4-FFF2-40B4-BE49-F238E27FC236}">
                <a16:creationId xmlns:a16="http://schemas.microsoft.com/office/drawing/2014/main" id="{F09A2E4E-F99D-4C5E-8785-AEBA4F4B935A}"/>
              </a:ext>
            </a:extLst>
          </p:cNvPr>
          <p:cNvSpPr>
            <a:spLocks noChangeShapeType="1"/>
          </p:cNvSpPr>
          <p:nvPr/>
        </p:nvSpPr>
        <p:spPr bwMode="auto">
          <a:xfrm flipH="1">
            <a:off x="4797275" y="1764393"/>
            <a:ext cx="994833" cy="622905"/>
          </a:xfrm>
          <a:prstGeom prst="line">
            <a:avLst/>
          </a:prstGeom>
          <a:noFill/>
          <a:ln w="9525">
            <a:solidFill>
              <a:schemeClr val="tx1"/>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sz="1714"/>
          </a:p>
        </p:txBody>
      </p:sp>
      <p:sp>
        <p:nvSpPr>
          <p:cNvPr id="30806" name="Text Box 85">
            <a:extLst>
              <a:ext uri="{FF2B5EF4-FFF2-40B4-BE49-F238E27FC236}">
                <a16:creationId xmlns:a16="http://schemas.microsoft.com/office/drawing/2014/main" id="{B5651DC5-F5D6-4C39-968E-24789FCFEEE2}"/>
              </a:ext>
            </a:extLst>
          </p:cNvPr>
          <p:cNvSpPr txBox="1">
            <a:spLocks noChangeArrowheads="1"/>
          </p:cNvSpPr>
          <p:nvPr/>
        </p:nvSpPr>
        <p:spPr bwMode="auto">
          <a:xfrm>
            <a:off x="3105453" y="1631346"/>
            <a:ext cx="1136850" cy="2096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eaLnBrk="1" hangingPunct="1">
              <a:spcBef>
                <a:spcPct val="50000"/>
              </a:spcBef>
              <a:buFontTx/>
              <a:buNone/>
            </a:pPr>
            <a:r>
              <a:rPr lang="ja-JP" altLang="en-US" sz="762">
                <a:latin typeface="Meiryo UI" panose="020B0604030504040204" pitchFamily="50" charset="-128"/>
                <a:ea typeface="Meiryo UI" panose="020B0604030504040204" pitchFamily="50" charset="-128"/>
              </a:rPr>
              <a:t>（２００メッシュ以下）</a:t>
            </a:r>
          </a:p>
        </p:txBody>
      </p:sp>
      <p:sp>
        <p:nvSpPr>
          <p:cNvPr id="30807" name="Line 86">
            <a:extLst>
              <a:ext uri="{FF2B5EF4-FFF2-40B4-BE49-F238E27FC236}">
                <a16:creationId xmlns:a16="http://schemas.microsoft.com/office/drawing/2014/main" id="{02F92C27-A407-4518-A294-65FE79167D26}"/>
              </a:ext>
            </a:extLst>
          </p:cNvPr>
          <p:cNvSpPr>
            <a:spLocks noChangeShapeType="1"/>
          </p:cNvSpPr>
          <p:nvPr/>
        </p:nvSpPr>
        <p:spPr bwMode="auto">
          <a:xfrm>
            <a:off x="6487584" y="5790595"/>
            <a:ext cx="1244298"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sz="1714"/>
          </a:p>
        </p:txBody>
      </p:sp>
      <p:sp>
        <p:nvSpPr>
          <p:cNvPr id="30808" name="Text Box 87">
            <a:extLst>
              <a:ext uri="{FF2B5EF4-FFF2-40B4-BE49-F238E27FC236}">
                <a16:creationId xmlns:a16="http://schemas.microsoft.com/office/drawing/2014/main" id="{017A0E85-A110-47FB-AE8E-5A7142043AEF}"/>
              </a:ext>
            </a:extLst>
          </p:cNvPr>
          <p:cNvSpPr txBox="1">
            <a:spLocks noChangeArrowheads="1"/>
          </p:cNvSpPr>
          <p:nvPr/>
        </p:nvSpPr>
        <p:spPr bwMode="auto">
          <a:xfrm>
            <a:off x="6626679" y="5592537"/>
            <a:ext cx="915635" cy="2388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eaLnBrk="1" hangingPunct="1">
              <a:spcBef>
                <a:spcPct val="50000"/>
              </a:spcBef>
              <a:buFontTx/>
              <a:buNone/>
            </a:pPr>
            <a:r>
              <a:rPr lang="ja-JP" altLang="en-US" sz="952">
                <a:latin typeface="Meiryo UI" panose="020B0604030504040204" pitchFamily="50" charset="-128"/>
                <a:ea typeface="Meiryo UI" panose="020B0604030504040204" pitchFamily="50" charset="-128"/>
              </a:rPr>
              <a:t>加工工場経由</a:t>
            </a:r>
          </a:p>
        </p:txBody>
      </p:sp>
      <p:pic>
        <p:nvPicPr>
          <p:cNvPr id="30809" name="Picture 88" descr="Figure 8. Distribution substation">
            <a:extLst>
              <a:ext uri="{FF2B5EF4-FFF2-40B4-BE49-F238E27FC236}">
                <a16:creationId xmlns:a16="http://schemas.microsoft.com/office/drawing/2014/main" id="{8959AC40-8A62-40EA-BA7C-A901F6CD8A5B}"/>
              </a:ext>
            </a:extLst>
          </p:cNvPr>
          <p:cNvPicPr>
            <a:picLocks noChangeAspect="1" noChangeArrowheads="1"/>
          </p:cNvPicPr>
          <p:nvPr/>
        </p:nvPicPr>
        <p:blipFill>
          <a:blip r:embed="rId8">
            <a:lum bright="18000"/>
            <a:extLst>
              <a:ext uri="{28A0092B-C50C-407E-A947-70E740481C1C}">
                <a14:useLocalDpi xmlns:a14="http://schemas.microsoft.com/office/drawing/2010/main" val="0"/>
              </a:ext>
            </a:extLst>
          </a:blip>
          <a:srcRect l="6500" t="38225" r="46559" b="19861"/>
          <a:stretch>
            <a:fillRect/>
          </a:stretch>
        </p:blipFill>
        <p:spPr bwMode="auto">
          <a:xfrm>
            <a:off x="7660822" y="4298346"/>
            <a:ext cx="1019024" cy="591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810" name="AutoShape 89">
            <a:extLst>
              <a:ext uri="{FF2B5EF4-FFF2-40B4-BE49-F238E27FC236}">
                <a16:creationId xmlns:a16="http://schemas.microsoft.com/office/drawing/2014/main" id="{B75472AC-137C-44D4-8333-74C6F85F81E7}"/>
              </a:ext>
            </a:extLst>
          </p:cNvPr>
          <p:cNvSpPr>
            <a:spLocks noChangeArrowheads="1"/>
          </p:cNvSpPr>
          <p:nvPr/>
        </p:nvSpPr>
        <p:spPr bwMode="auto">
          <a:xfrm>
            <a:off x="8528655" y="687918"/>
            <a:ext cx="1608667" cy="2289024"/>
          </a:xfrm>
          <a:prstGeom prst="roundRect">
            <a:avLst>
              <a:gd name="adj" fmla="val 11574"/>
            </a:avLst>
          </a:prstGeom>
          <a:noFill/>
          <a:ln w="9525">
            <a:solidFill>
              <a:schemeClr val="tx1"/>
            </a:solidFill>
            <a:prstDash val="sysDot"/>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eaLnBrk="1" hangingPunct="1">
              <a:spcBef>
                <a:spcPct val="0"/>
              </a:spcBef>
              <a:buFontTx/>
              <a:buNone/>
            </a:pPr>
            <a:endParaRPr lang="ja-JP" altLang="en-US" sz="1714">
              <a:latin typeface="Meiryo UI" panose="020B0604030504040204" pitchFamily="50" charset="-128"/>
              <a:ea typeface="Meiryo UI" panose="020B0604030504040204" pitchFamily="50" charset="-128"/>
            </a:endParaRPr>
          </a:p>
        </p:txBody>
      </p:sp>
      <p:sp>
        <p:nvSpPr>
          <p:cNvPr id="30811" name="Line 90">
            <a:extLst>
              <a:ext uri="{FF2B5EF4-FFF2-40B4-BE49-F238E27FC236}">
                <a16:creationId xmlns:a16="http://schemas.microsoft.com/office/drawing/2014/main" id="{283AE904-4475-476D-9076-968461FD27FD}"/>
              </a:ext>
            </a:extLst>
          </p:cNvPr>
          <p:cNvSpPr>
            <a:spLocks noChangeShapeType="1"/>
          </p:cNvSpPr>
          <p:nvPr/>
        </p:nvSpPr>
        <p:spPr bwMode="auto">
          <a:xfrm>
            <a:off x="9325430" y="2986012"/>
            <a:ext cx="7559" cy="2794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sz="1714"/>
          </a:p>
        </p:txBody>
      </p:sp>
      <p:sp>
        <p:nvSpPr>
          <p:cNvPr id="30812" name="Line 91">
            <a:extLst>
              <a:ext uri="{FF2B5EF4-FFF2-40B4-BE49-F238E27FC236}">
                <a16:creationId xmlns:a16="http://schemas.microsoft.com/office/drawing/2014/main" id="{85C29C91-CE9C-4C32-BBA4-C6936A709D6B}"/>
              </a:ext>
            </a:extLst>
          </p:cNvPr>
          <p:cNvSpPr>
            <a:spLocks noChangeShapeType="1"/>
          </p:cNvSpPr>
          <p:nvPr/>
        </p:nvSpPr>
        <p:spPr bwMode="auto">
          <a:xfrm flipH="1">
            <a:off x="8613322" y="5787571"/>
            <a:ext cx="713619"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sz="1714"/>
          </a:p>
        </p:txBody>
      </p:sp>
      <p:sp>
        <p:nvSpPr>
          <p:cNvPr id="30813" name="Text Box 92">
            <a:extLst>
              <a:ext uri="{FF2B5EF4-FFF2-40B4-BE49-F238E27FC236}">
                <a16:creationId xmlns:a16="http://schemas.microsoft.com/office/drawing/2014/main" id="{22BCC411-146F-4AEE-938F-52238194EE68}"/>
              </a:ext>
            </a:extLst>
          </p:cNvPr>
          <p:cNvSpPr txBox="1">
            <a:spLocks noChangeArrowheads="1"/>
          </p:cNvSpPr>
          <p:nvPr/>
        </p:nvSpPr>
        <p:spPr bwMode="auto">
          <a:xfrm>
            <a:off x="9160558" y="3899203"/>
            <a:ext cx="331181" cy="945131"/>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eaLnBrk="1" hangingPunct="1">
              <a:spcBef>
                <a:spcPct val="50000"/>
              </a:spcBef>
              <a:buFontTx/>
              <a:buNone/>
            </a:pPr>
            <a:r>
              <a:rPr lang="ja-JP" altLang="en-US" sz="952">
                <a:latin typeface="Meiryo UI" panose="020B0604030504040204" pitchFamily="50" charset="-128"/>
                <a:ea typeface="Meiryo UI" panose="020B0604030504040204" pitchFamily="50" charset="-128"/>
              </a:rPr>
              <a:t>プルトニュウム</a:t>
            </a:r>
          </a:p>
        </p:txBody>
      </p:sp>
      <p:sp>
        <p:nvSpPr>
          <p:cNvPr id="30814" name="Line 93">
            <a:extLst>
              <a:ext uri="{FF2B5EF4-FFF2-40B4-BE49-F238E27FC236}">
                <a16:creationId xmlns:a16="http://schemas.microsoft.com/office/drawing/2014/main" id="{B7A2BC6D-83F0-405A-A05D-F8F1C3205B5A}"/>
              </a:ext>
            </a:extLst>
          </p:cNvPr>
          <p:cNvSpPr>
            <a:spLocks noChangeShapeType="1"/>
          </p:cNvSpPr>
          <p:nvPr/>
        </p:nvSpPr>
        <p:spPr bwMode="auto">
          <a:xfrm flipV="1">
            <a:off x="8147655" y="4884965"/>
            <a:ext cx="0" cy="55638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sz="1714"/>
          </a:p>
        </p:txBody>
      </p:sp>
      <p:sp>
        <p:nvSpPr>
          <p:cNvPr id="30815" name="AutoShape 94">
            <a:extLst>
              <a:ext uri="{FF2B5EF4-FFF2-40B4-BE49-F238E27FC236}">
                <a16:creationId xmlns:a16="http://schemas.microsoft.com/office/drawing/2014/main" id="{A2FE6FBF-EDE2-4E0F-B91F-5AF4A490B598}"/>
              </a:ext>
            </a:extLst>
          </p:cNvPr>
          <p:cNvSpPr>
            <a:spLocks noChangeArrowheads="1"/>
          </p:cNvSpPr>
          <p:nvPr/>
        </p:nvSpPr>
        <p:spPr bwMode="auto">
          <a:xfrm>
            <a:off x="7178525" y="2140857"/>
            <a:ext cx="1186845" cy="839108"/>
          </a:xfrm>
          <a:prstGeom prst="roundRect">
            <a:avLst>
              <a:gd name="adj" fmla="val 11574"/>
            </a:avLst>
          </a:prstGeom>
          <a:noFill/>
          <a:ln w="9525">
            <a:solidFill>
              <a:schemeClr val="tx1"/>
            </a:solidFill>
            <a:prstDash val="sysDot"/>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eaLnBrk="1" hangingPunct="1">
              <a:spcBef>
                <a:spcPct val="0"/>
              </a:spcBef>
              <a:buFontTx/>
              <a:buNone/>
            </a:pPr>
            <a:endParaRPr lang="ja-JP" altLang="en-US" sz="1714">
              <a:latin typeface="Meiryo UI" panose="020B0604030504040204" pitchFamily="50" charset="-128"/>
              <a:ea typeface="Meiryo UI" panose="020B0604030504040204" pitchFamily="50" charset="-128"/>
            </a:endParaRPr>
          </a:p>
        </p:txBody>
      </p:sp>
      <p:sp>
        <p:nvSpPr>
          <p:cNvPr id="30816" name="Text Box 95">
            <a:extLst>
              <a:ext uri="{FF2B5EF4-FFF2-40B4-BE49-F238E27FC236}">
                <a16:creationId xmlns:a16="http://schemas.microsoft.com/office/drawing/2014/main" id="{1ACA069E-A11A-4DF3-8336-525FA3E0F8BC}"/>
              </a:ext>
            </a:extLst>
          </p:cNvPr>
          <p:cNvSpPr txBox="1">
            <a:spLocks noChangeArrowheads="1"/>
          </p:cNvSpPr>
          <p:nvPr/>
        </p:nvSpPr>
        <p:spPr bwMode="auto">
          <a:xfrm>
            <a:off x="7362193" y="1778001"/>
            <a:ext cx="793807" cy="385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ctr" eaLnBrk="1" hangingPunct="1">
              <a:spcBef>
                <a:spcPct val="50000"/>
              </a:spcBef>
              <a:buFontTx/>
              <a:buNone/>
            </a:pPr>
            <a:r>
              <a:rPr lang="ja-JP" altLang="en-US" sz="952">
                <a:latin typeface="Meiryo UI" panose="020B0604030504040204" pitchFamily="50" charset="-128"/>
                <a:ea typeface="Meiryo UI" panose="020B0604030504040204" pitchFamily="50" charset="-128"/>
              </a:rPr>
              <a:t>六ヶ所村</a:t>
            </a:r>
            <a:br>
              <a:rPr lang="ja-JP" altLang="en-US" sz="952">
                <a:latin typeface="Meiryo UI" panose="020B0604030504040204" pitchFamily="50" charset="-128"/>
                <a:ea typeface="Meiryo UI" panose="020B0604030504040204" pitchFamily="50" charset="-128"/>
              </a:rPr>
            </a:br>
            <a:r>
              <a:rPr lang="ja-JP" altLang="en-US" sz="952">
                <a:latin typeface="Meiryo UI" panose="020B0604030504040204" pitchFamily="50" charset="-128"/>
                <a:ea typeface="Meiryo UI" panose="020B0604030504040204" pitchFamily="50" charset="-128"/>
              </a:rPr>
              <a:t>再処理施設</a:t>
            </a:r>
          </a:p>
        </p:txBody>
      </p:sp>
      <p:sp>
        <p:nvSpPr>
          <p:cNvPr id="30817" name="Line 96">
            <a:extLst>
              <a:ext uri="{FF2B5EF4-FFF2-40B4-BE49-F238E27FC236}">
                <a16:creationId xmlns:a16="http://schemas.microsoft.com/office/drawing/2014/main" id="{DE658598-EBBB-42FA-A219-9037C991E95C}"/>
              </a:ext>
            </a:extLst>
          </p:cNvPr>
          <p:cNvSpPr>
            <a:spLocks noChangeShapeType="1"/>
          </p:cNvSpPr>
          <p:nvPr/>
        </p:nvSpPr>
        <p:spPr bwMode="auto">
          <a:xfrm>
            <a:off x="7778750" y="2978453"/>
            <a:ext cx="0" cy="34773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sz="1714"/>
          </a:p>
        </p:txBody>
      </p:sp>
      <p:sp>
        <p:nvSpPr>
          <p:cNvPr id="30818" name="Line 97">
            <a:extLst>
              <a:ext uri="{FF2B5EF4-FFF2-40B4-BE49-F238E27FC236}">
                <a16:creationId xmlns:a16="http://schemas.microsoft.com/office/drawing/2014/main" id="{C6ECBD65-30FA-4B1B-844E-39493E59CEF2}"/>
              </a:ext>
            </a:extLst>
          </p:cNvPr>
          <p:cNvSpPr>
            <a:spLocks noChangeShapeType="1"/>
          </p:cNvSpPr>
          <p:nvPr/>
        </p:nvSpPr>
        <p:spPr bwMode="auto">
          <a:xfrm>
            <a:off x="7777240" y="3327703"/>
            <a:ext cx="1533071"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sz="1714"/>
          </a:p>
        </p:txBody>
      </p:sp>
      <p:sp>
        <p:nvSpPr>
          <p:cNvPr id="30819" name="Text Box 98">
            <a:extLst>
              <a:ext uri="{FF2B5EF4-FFF2-40B4-BE49-F238E27FC236}">
                <a16:creationId xmlns:a16="http://schemas.microsoft.com/office/drawing/2014/main" id="{11A4BF16-2F36-48B6-9445-D300FFAB47B6}"/>
              </a:ext>
            </a:extLst>
          </p:cNvPr>
          <p:cNvSpPr txBox="1">
            <a:spLocks noChangeArrowheads="1"/>
          </p:cNvSpPr>
          <p:nvPr/>
        </p:nvSpPr>
        <p:spPr bwMode="auto">
          <a:xfrm>
            <a:off x="7805965" y="3707191"/>
            <a:ext cx="671979" cy="2388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eaLnBrk="1" hangingPunct="1">
              <a:spcBef>
                <a:spcPct val="50000"/>
              </a:spcBef>
              <a:buFontTx/>
              <a:buNone/>
            </a:pPr>
            <a:r>
              <a:rPr lang="ja-JP" altLang="en-US" sz="952">
                <a:latin typeface="Meiryo UI" panose="020B0604030504040204" pitchFamily="50" charset="-128"/>
                <a:ea typeface="Meiryo UI" panose="020B0604030504040204" pitchFamily="50" charset="-128"/>
              </a:rPr>
              <a:t>送配電網</a:t>
            </a:r>
          </a:p>
        </p:txBody>
      </p:sp>
      <p:sp>
        <p:nvSpPr>
          <p:cNvPr id="30820" name="Line 99">
            <a:extLst>
              <a:ext uri="{FF2B5EF4-FFF2-40B4-BE49-F238E27FC236}">
                <a16:creationId xmlns:a16="http://schemas.microsoft.com/office/drawing/2014/main" id="{E0A9E78E-BDC0-4A0E-995B-0A3D318DD757}"/>
              </a:ext>
            </a:extLst>
          </p:cNvPr>
          <p:cNvSpPr>
            <a:spLocks noChangeShapeType="1"/>
          </p:cNvSpPr>
          <p:nvPr/>
        </p:nvSpPr>
        <p:spPr bwMode="auto">
          <a:xfrm flipV="1">
            <a:off x="8144631" y="3912809"/>
            <a:ext cx="7560" cy="52160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sz="1714"/>
          </a:p>
        </p:txBody>
      </p:sp>
      <p:sp>
        <p:nvSpPr>
          <p:cNvPr id="30821" name="AutoShape 100">
            <a:extLst>
              <a:ext uri="{FF2B5EF4-FFF2-40B4-BE49-F238E27FC236}">
                <a16:creationId xmlns:a16="http://schemas.microsoft.com/office/drawing/2014/main" id="{348A5DA4-C891-486F-BABE-B38081DAD164}"/>
              </a:ext>
            </a:extLst>
          </p:cNvPr>
          <p:cNvSpPr>
            <a:spLocks noChangeArrowheads="1"/>
          </p:cNvSpPr>
          <p:nvPr/>
        </p:nvSpPr>
        <p:spPr bwMode="auto">
          <a:xfrm>
            <a:off x="5795131" y="1592037"/>
            <a:ext cx="1102179" cy="715130"/>
          </a:xfrm>
          <a:prstGeom prst="roundRect">
            <a:avLst>
              <a:gd name="adj" fmla="val 11574"/>
            </a:avLst>
          </a:prstGeom>
          <a:noFill/>
          <a:ln w="9525" cap="rnd">
            <a:solidFill>
              <a:schemeClr val="tx1"/>
            </a:solidFill>
            <a:prstDash val="sysDot"/>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eaLnBrk="1" hangingPunct="1">
              <a:spcBef>
                <a:spcPct val="0"/>
              </a:spcBef>
              <a:buFontTx/>
              <a:buNone/>
            </a:pPr>
            <a:endParaRPr lang="ja-JP" altLang="en-US" sz="1714">
              <a:latin typeface="Meiryo UI" panose="020B0604030504040204" pitchFamily="50" charset="-128"/>
              <a:ea typeface="Meiryo UI" panose="020B0604030504040204" pitchFamily="50" charset="-128"/>
            </a:endParaRPr>
          </a:p>
        </p:txBody>
      </p:sp>
      <p:sp>
        <p:nvSpPr>
          <p:cNvPr id="30822" name="AutoShape 101">
            <a:extLst>
              <a:ext uri="{FF2B5EF4-FFF2-40B4-BE49-F238E27FC236}">
                <a16:creationId xmlns:a16="http://schemas.microsoft.com/office/drawing/2014/main" id="{4978ABC1-8A58-4B41-9ABB-E2C0D05E3BF1}"/>
              </a:ext>
            </a:extLst>
          </p:cNvPr>
          <p:cNvSpPr>
            <a:spLocks noChangeArrowheads="1"/>
          </p:cNvSpPr>
          <p:nvPr/>
        </p:nvSpPr>
        <p:spPr bwMode="auto">
          <a:xfrm rot="10800000">
            <a:off x="5163155" y="6195786"/>
            <a:ext cx="961571" cy="480786"/>
          </a:xfrm>
          <a:prstGeom prst="cloudCallout">
            <a:avLst>
              <a:gd name="adj1" fmla="val -44028"/>
              <a:gd name="adj2" fmla="val 116352"/>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ctr" eaLnBrk="1" hangingPunct="1">
              <a:spcBef>
                <a:spcPct val="0"/>
              </a:spcBef>
              <a:buFontTx/>
              <a:buNone/>
            </a:pPr>
            <a:r>
              <a:rPr lang="ja-JP" altLang="en-US" sz="762">
                <a:latin typeface="Meiryo UI" panose="020B0604030504040204" pitchFamily="50" charset="-128"/>
                <a:ea typeface="Meiryo UI" panose="020B0604030504040204" pitchFamily="50" charset="-128"/>
              </a:rPr>
              <a:t>現在は廃棄されている</a:t>
            </a:r>
          </a:p>
        </p:txBody>
      </p:sp>
      <p:sp>
        <p:nvSpPr>
          <p:cNvPr id="30823" name="Text Box 102">
            <a:extLst>
              <a:ext uri="{FF2B5EF4-FFF2-40B4-BE49-F238E27FC236}">
                <a16:creationId xmlns:a16="http://schemas.microsoft.com/office/drawing/2014/main" id="{2F6EA240-AB9D-4EF5-ABAB-37BE5BEB78CE}"/>
              </a:ext>
            </a:extLst>
          </p:cNvPr>
          <p:cNvSpPr txBox="1">
            <a:spLocks noChangeArrowheads="1"/>
          </p:cNvSpPr>
          <p:nvPr/>
        </p:nvSpPr>
        <p:spPr bwMode="auto">
          <a:xfrm>
            <a:off x="8935359" y="5967488"/>
            <a:ext cx="817853" cy="2388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eaLnBrk="1" hangingPunct="1">
              <a:spcBef>
                <a:spcPct val="50000"/>
              </a:spcBef>
              <a:buFontTx/>
              <a:buNone/>
            </a:pPr>
            <a:r>
              <a:rPr lang="ja-JP" altLang="en-US" sz="952" u="sng">
                <a:solidFill>
                  <a:srgbClr val="FF0000"/>
                </a:solidFill>
                <a:latin typeface="Meiryo UI" panose="020B0604030504040204" pitchFamily="50" charset="-128"/>
                <a:ea typeface="Meiryo UI" panose="020B0604030504040204" pitchFamily="50" charset="-128"/>
              </a:rPr>
              <a:t>ウラン２３３</a:t>
            </a:r>
          </a:p>
        </p:txBody>
      </p:sp>
      <p:sp>
        <p:nvSpPr>
          <p:cNvPr id="30824" name="Line 103">
            <a:extLst>
              <a:ext uri="{FF2B5EF4-FFF2-40B4-BE49-F238E27FC236}">
                <a16:creationId xmlns:a16="http://schemas.microsoft.com/office/drawing/2014/main" id="{A22FBCAD-3C70-4B2D-AEDF-293CB44BF283}"/>
              </a:ext>
            </a:extLst>
          </p:cNvPr>
          <p:cNvSpPr>
            <a:spLocks noChangeShapeType="1"/>
          </p:cNvSpPr>
          <p:nvPr/>
        </p:nvSpPr>
        <p:spPr bwMode="auto">
          <a:xfrm>
            <a:off x="8628441" y="6096000"/>
            <a:ext cx="373441" cy="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sz="1714"/>
          </a:p>
        </p:txBody>
      </p:sp>
      <p:pic>
        <p:nvPicPr>
          <p:cNvPr id="30825" name="Picture 105" descr="TEC_087">
            <a:extLst>
              <a:ext uri="{FF2B5EF4-FFF2-40B4-BE49-F238E27FC236}">
                <a16:creationId xmlns:a16="http://schemas.microsoft.com/office/drawing/2014/main" id="{5CC32EF8-4F82-478C-8189-9EFAFE33384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252608" y="2366132"/>
            <a:ext cx="1049262" cy="485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6" name="テキスト ボックス 105">
            <a:extLst>
              <a:ext uri="{FF2B5EF4-FFF2-40B4-BE49-F238E27FC236}">
                <a16:creationId xmlns:a16="http://schemas.microsoft.com/office/drawing/2014/main" id="{41F1CBF8-50F9-4866-B358-DFD198DA1268}"/>
              </a:ext>
            </a:extLst>
          </p:cNvPr>
          <p:cNvSpPr txBox="1"/>
          <p:nvPr/>
        </p:nvSpPr>
        <p:spPr>
          <a:xfrm>
            <a:off x="0" y="0"/>
            <a:ext cx="12192000" cy="523220"/>
          </a:xfrm>
          <a:prstGeom prst="rect">
            <a:avLst/>
          </a:prstGeom>
          <a:solidFill>
            <a:srgbClr val="052F61"/>
          </a:solidFill>
        </p:spPr>
        <p:txBody>
          <a:bodyPr wrap="square" rtlCol="0">
            <a:spAutoFit/>
          </a:bodyPr>
          <a:lstStyle/>
          <a:p>
            <a:pPr algn="ctr"/>
            <a:r>
              <a:rPr kumimoji="1" lang="ja-JP" altLang="en-US" sz="2800" b="1" dirty="0">
                <a:solidFill>
                  <a:schemeClr val="bg1"/>
                </a:solidFill>
                <a:latin typeface="Meiryo UI" panose="020B0604030504040204" pitchFamily="50" charset="-128"/>
                <a:ea typeface="Meiryo UI" panose="020B0604030504040204" pitchFamily="50" charset="-128"/>
              </a:rPr>
              <a:t>レアアースとトリウム</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bject 2">
            <a:extLst>
              <a:ext uri="{FF2B5EF4-FFF2-40B4-BE49-F238E27FC236}">
                <a16:creationId xmlns:a16="http://schemas.microsoft.com/office/drawing/2014/main" id="{92F82EE7-9061-4AA2-B806-638F349F80C5}"/>
              </a:ext>
            </a:extLst>
          </p:cNvPr>
          <p:cNvSpPr/>
          <p:nvPr/>
        </p:nvSpPr>
        <p:spPr>
          <a:xfrm>
            <a:off x="5380870" y="1816275"/>
            <a:ext cx="5873766" cy="4189012"/>
          </a:xfrm>
          <a:prstGeom prst="rect">
            <a:avLst/>
          </a:prstGeom>
          <a:blipFill>
            <a:blip r:embed="rId2" cstate="print"/>
            <a:stretch>
              <a:fillRect/>
            </a:stretch>
          </a:blipFill>
        </p:spPr>
        <p:txBody>
          <a:bodyPr lIns="0" tIns="0" rIns="0" bIns="0"/>
          <a:lstStyle/>
          <a:p>
            <a:pPr>
              <a:defRPr/>
            </a:pPr>
            <a:endParaRPr sz="1556"/>
          </a:p>
        </p:txBody>
      </p:sp>
      <p:pic>
        <p:nvPicPr>
          <p:cNvPr id="26630" name="図 13">
            <a:extLst>
              <a:ext uri="{FF2B5EF4-FFF2-40B4-BE49-F238E27FC236}">
                <a16:creationId xmlns:a16="http://schemas.microsoft.com/office/drawing/2014/main" id="{59084CFF-F433-497F-AC82-B5AA9EE0C08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40507" y="2313194"/>
            <a:ext cx="3977822" cy="36376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正方形/長方形 14">
            <a:extLst>
              <a:ext uri="{FF2B5EF4-FFF2-40B4-BE49-F238E27FC236}">
                <a16:creationId xmlns:a16="http://schemas.microsoft.com/office/drawing/2014/main" id="{70A75F44-7D2D-4BF2-A4F1-B4016C691545}"/>
              </a:ext>
            </a:extLst>
          </p:cNvPr>
          <p:cNvSpPr/>
          <p:nvPr/>
        </p:nvSpPr>
        <p:spPr>
          <a:xfrm>
            <a:off x="390820" y="1566333"/>
            <a:ext cx="4413250" cy="898131"/>
          </a:xfrm>
          <a:prstGeom prst="rect">
            <a:avLst/>
          </a:prstGeom>
        </p:spPr>
        <p:txBody>
          <a:bodyPr>
            <a:spAutoFit/>
          </a:bodyPr>
          <a:lstStyle/>
          <a:p>
            <a:pPr marL="177291" algn="ctr">
              <a:lnSpc>
                <a:spcPts val="3406"/>
              </a:lnSpc>
              <a:defRPr/>
            </a:pPr>
            <a:r>
              <a:rPr lang="ja-JP" altLang="en-US" sz="1714" spc="-5" dirty="0">
                <a:latin typeface="Meiryo UI" panose="020B0604030504040204" pitchFamily="50" charset="-128"/>
                <a:ea typeface="Meiryo UI" panose="020B0604030504040204" pitchFamily="50" charset="-128"/>
              </a:rPr>
              <a:t>上海</a:t>
            </a:r>
            <a:r>
              <a:rPr lang="en-US" altLang="ja-JP" sz="1714" spc="-5" dirty="0">
                <a:latin typeface="Meiryo UI" panose="020B0604030504040204" pitchFamily="50" charset="-128"/>
                <a:ea typeface="Meiryo UI" panose="020B0604030504040204" pitchFamily="50" charset="-128"/>
                <a:cs typeface="Calibri"/>
              </a:rPr>
              <a:t>SINAP</a:t>
            </a:r>
            <a:r>
              <a:rPr lang="ja-JP" altLang="en-US" sz="1714" spc="-5" dirty="0">
                <a:latin typeface="Meiryo UI" panose="020B0604030504040204" pitchFamily="50" charset="-128"/>
                <a:ea typeface="Meiryo UI" panose="020B0604030504040204" pitchFamily="50" charset="-128"/>
                <a:cs typeface="Calibri"/>
              </a:rPr>
              <a:t>の</a:t>
            </a:r>
            <a:r>
              <a:rPr lang="ja-JP" altLang="en-US" sz="1714" spc="-5" dirty="0">
                <a:latin typeface="Meiryo UI" panose="020B0604030504040204" pitchFamily="50" charset="-128"/>
                <a:ea typeface="Meiryo UI" panose="020B0604030504040204" pitchFamily="50" charset="-128"/>
              </a:rPr>
              <a:t>溶融塩冷却炉</a:t>
            </a:r>
            <a:br>
              <a:rPr lang="en-US" altLang="ja-JP" sz="1714" spc="-5" dirty="0">
                <a:latin typeface="Meiryo UI" panose="020B0604030504040204" pitchFamily="50" charset="-128"/>
                <a:ea typeface="Meiryo UI" panose="020B0604030504040204" pitchFamily="50" charset="-128"/>
              </a:rPr>
            </a:br>
            <a:r>
              <a:rPr lang="ja-JP" altLang="en-US" sz="1333" dirty="0">
                <a:latin typeface="Meiryo UI" panose="020B0604030504040204" pitchFamily="50" charset="-128"/>
                <a:ea typeface="Meiryo UI" panose="020B0604030504040204" pitchFamily="50" charset="-128"/>
              </a:rPr>
              <a:t>（</a:t>
            </a:r>
            <a:r>
              <a:rPr lang="en-US" altLang="ja-JP" sz="1333" dirty="0">
                <a:latin typeface="Meiryo UI" panose="020B0604030504040204" pitchFamily="50" charset="-128"/>
                <a:ea typeface="Meiryo UI" panose="020B0604030504040204" pitchFamily="50" charset="-128"/>
                <a:cs typeface="Calibri"/>
              </a:rPr>
              <a:t>2MW</a:t>
            </a:r>
            <a:r>
              <a:rPr lang="en-US" altLang="ja-JP" sz="1333" baseline="-21021" dirty="0">
                <a:latin typeface="Meiryo UI" panose="020B0604030504040204" pitchFamily="50" charset="-128"/>
                <a:ea typeface="Meiryo UI" panose="020B0604030504040204" pitchFamily="50" charset="-128"/>
                <a:cs typeface="Calibri"/>
              </a:rPr>
              <a:t>th</a:t>
            </a:r>
            <a:r>
              <a:rPr lang="ja-JP" altLang="en-US" sz="1333" spc="-5" dirty="0">
                <a:latin typeface="Meiryo UI" panose="020B0604030504040204" pitchFamily="50" charset="-128"/>
                <a:ea typeface="Meiryo UI" panose="020B0604030504040204" pitchFamily="50" charset="-128"/>
              </a:rPr>
              <a:t>で始め、その後</a:t>
            </a:r>
            <a:r>
              <a:rPr lang="en-US" altLang="ja-JP" sz="1333" spc="-5" dirty="0">
                <a:latin typeface="Meiryo UI" panose="020B0604030504040204" pitchFamily="50" charset="-128"/>
                <a:ea typeface="Meiryo UI" panose="020B0604030504040204" pitchFamily="50" charset="-128"/>
                <a:cs typeface="Calibri"/>
              </a:rPr>
              <a:t>10MW</a:t>
            </a:r>
            <a:r>
              <a:rPr lang="en-US" altLang="ja-JP" sz="1333" spc="-6" baseline="-21021" dirty="0">
                <a:latin typeface="Meiryo UI" panose="020B0604030504040204" pitchFamily="50" charset="-128"/>
                <a:ea typeface="Meiryo UI" panose="020B0604030504040204" pitchFamily="50" charset="-128"/>
                <a:cs typeface="Calibri"/>
              </a:rPr>
              <a:t>th</a:t>
            </a:r>
            <a:r>
              <a:rPr lang="ja-JP" altLang="en-US" sz="1333" spc="-5" dirty="0">
                <a:latin typeface="Meiryo UI" panose="020B0604030504040204" pitchFamily="50" charset="-128"/>
                <a:ea typeface="Meiryo UI" panose="020B0604030504040204" pitchFamily="50" charset="-128"/>
              </a:rPr>
              <a:t>に拡張想定）</a:t>
            </a:r>
            <a:endParaRPr lang="ja-JP" altLang="en-US" sz="1333" dirty="0"/>
          </a:p>
        </p:txBody>
      </p:sp>
      <p:sp>
        <p:nvSpPr>
          <p:cNvPr id="26632" name="正方形/長方形 15">
            <a:extLst>
              <a:ext uri="{FF2B5EF4-FFF2-40B4-BE49-F238E27FC236}">
                <a16:creationId xmlns:a16="http://schemas.microsoft.com/office/drawing/2014/main" id="{C014C173-8638-49FA-9358-5ED5F6151423}"/>
              </a:ext>
            </a:extLst>
          </p:cNvPr>
          <p:cNvSpPr>
            <a:spLocks noChangeArrowheads="1"/>
          </p:cNvSpPr>
          <p:nvPr/>
        </p:nvSpPr>
        <p:spPr bwMode="auto">
          <a:xfrm>
            <a:off x="1272672" y="5838722"/>
            <a:ext cx="2008883" cy="224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r>
              <a:rPr lang="ja-JP" altLang="en-US" sz="857" dirty="0">
                <a:latin typeface="Meiryo UI" panose="020B0604030504040204" pitchFamily="50" charset="-128"/>
                <a:ea typeface="Meiryo UI" panose="020B0604030504040204" pitchFamily="50" charset="-128"/>
              </a:rPr>
              <a:t>（出典）</a:t>
            </a:r>
            <a:r>
              <a:rPr lang="en-US" altLang="ja-JP" sz="857" dirty="0">
                <a:latin typeface="Meiryo UI" panose="020B0604030504040204" pitchFamily="50" charset="-128"/>
                <a:ea typeface="Meiryo UI" panose="020B0604030504040204" pitchFamily="50" charset="-128"/>
              </a:rPr>
              <a:t>http://www.sinap.cas.cn/</a:t>
            </a:r>
            <a:endParaRPr lang="ja-JP" altLang="en-US" sz="857" dirty="0">
              <a:latin typeface="Meiryo UI" panose="020B0604030504040204" pitchFamily="50" charset="-128"/>
              <a:ea typeface="Meiryo UI" panose="020B0604030504040204" pitchFamily="50" charset="-128"/>
            </a:endParaRPr>
          </a:p>
        </p:txBody>
      </p:sp>
      <p:sp>
        <p:nvSpPr>
          <p:cNvPr id="26633" name="正方形/長方形 1">
            <a:extLst>
              <a:ext uri="{FF2B5EF4-FFF2-40B4-BE49-F238E27FC236}">
                <a16:creationId xmlns:a16="http://schemas.microsoft.com/office/drawing/2014/main" id="{7AFB4F0D-1BD1-4F1B-B374-809FDBDC8962}"/>
              </a:ext>
            </a:extLst>
          </p:cNvPr>
          <p:cNvSpPr>
            <a:spLocks noChangeArrowheads="1"/>
          </p:cNvSpPr>
          <p:nvPr/>
        </p:nvSpPr>
        <p:spPr bwMode="auto">
          <a:xfrm>
            <a:off x="2529418" y="6080881"/>
            <a:ext cx="7616976" cy="7076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r>
              <a:rPr lang="zh-CN" altLang="en-US" sz="1333" dirty="0">
                <a:latin typeface="Meiryo UI" panose="020B0604030504040204" pitchFamily="50" charset="-128"/>
                <a:ea typeface="Meiryo UI" panose="020B0604030504040204" pitchFamily="50" charset="-128"/>
              </a:rPr>
              <a:t>中国科学院上海应用物理研究所 沪</a:t>
            </a:r>
            <a:r>
              <a:rPr lang="en-US" altLang="zh-CN" sz="1333" dirty="0">
                <a:latin typeface="Meiryo UI" panose="020B0604030504040204" pitchFamily="50" charset="-128"/>
                <a:ea typeface="Meiryo UI" panose="020B0604030504040204" pitchFamily="50" charset="-128"/>
              </a:rPr>
              <a:t>ICP</a:t>
            </a:r>
            <a:r>
              <a:rPr lang="zh-CN" altLang="en-US" sz="1333" dirty="0">
                <a:latin typeface="Meiryo UI" panose="020B0604030504040204" pitchFamily="50" charset="-128"/>
                <a:ea typeface="Meiryo UI" panose="020B0604030504040204" pitchFamily="50" charset="-128"/>
              </a:rPr>
              <a:t>备</a:t>
            </a:r>
            <a:r>
              <a:rPr lang="en-US" altLang="zh-CN" sz="1333" dirty="0">
                <a:latin typeface="Meiryo UI" panose="020B0604030504040204" pitchFamily="50" charset="-128"/>
                <a:ea typeface="Meiryo UI" panose="020B0604030504040204" pitchFamily="50" charset="-128"/>
              </a:rPr>
              <a:t>05005479</a:t>
            </a:r>
            <a:r>
              <a:rPr lang="zh-CN" altLang="en-US" sz="1333" dirty="0">
                <a:latin typeface="Meiryo UI" panose="020B0604030504040204" pitchFamily="50" charset="-128"/>
                <a:ea typeface="Meiryo UI" panose="020B0604030504040204" pitchFamily="50" charset="-128"/>
              </a:rPr>
              <a:t>号</a:t>
            </a:r>
            <a:br>
              <a:rPr lang="zh-CN" altLang="en-US" sz="1333" dirty="0">
                <a:latin typeface="Meiryo UI" panose="020B0604030504040204" pitchFamily="50" charset="-128"/>
                <a:ea typeface="Meiryo UI" panose="020B0604030504040204" pitchFamily="50" charset="-128"/>
              </a:rPr>
            </a:br>
            <a:r>
              <a:rPr lang="zh-CN" altLang="en-US" sz="1333" dirty="0">
                <a:latin typeface="Meiryo UI" panose="020B0604030504040204" pitchFamily="50" charset="-128"/>
                <a:ea typeface="Meiryo UI" panose="020B0604030504040204" pitchFamily="50" charset="-128"/>
              </a:rPr>
              <a:t>通信地址：上海</a:t>
            </a:r>
            <a:r>
              <a:rPr lang="en-US" altLang="zh-CN" sz="1333" dirty="0">
                <a:latin typeface="Meiryo UI" panose="020B0604030504040204" pitchFamily="50" charset="-128"/>
                <a:ea typeface="Meiryo UI" panose="020B0604030504040204" pitchFamily="50" charset="-128"/>
              </a:rPr>
              <a:t>800-204</a:t>
            </a:r>
            <a:r>
              <a:rPr lang="zh-CN" altLang="en-US" sz="1333" dirty="0">
                <a:latin typeface="Meiryo UI" panose="020B0604030504040204" pitchFamily="50" charset="-128"/>
                <a:ea typeface="Meiryo UI" panose="020B0604030504040204" pitchFamily="50" charset="-128"/>
              </a:rPr>
              <a:t>邮政信箱</a:t>
            </a:r>
            <a:r>
              <a:rPr lang="en-US" altLang="zh-CN" sz="1333" dirty="0">
                <a:latin typeface="Meiryo UI" panose="020B0604030504040204" pitchFamily="50" charset="-128"/>
                <a:ea typeface="Meiryo UI" panose="020B0604030504040204" pitchFamily="50" charset="-128"/>
              </a:rPr>
              <a:t>(201800) </a:t>
            </a:r>
            <a:r>
              <a:rPr lang="zh-CN" altLang="en-US" sz="1333" dirty="0">
                <a:latin typeface="Meiryo UI" panose="020B0604030504040204" pitchFamily="50" charset="-128"/>
                <a:ea typeface="Meiryo UI" panose="020B0604030504040204" pitchFamily="50" charset="-128"/>
              </a:rPr>
              <a:t>电话：</a:t>
            </a:r>
            <a:r>
              <a:rPr lang="en-US" altLang="zh-CN" sz="1333" dirty="0">
                <a:latin typeface="Meiryo UI" panose="020B0604030504040204" pitchFamily="50" charset="-128"/>
                <a:ea typeface="Meiryo UI" panose="020B0604030504040204" pitchFamily="50" charset="-128"/>
              </a:rPr>
              <a:t>+86-21-59553998</a:t>
            </a:r>
            <a:br>
              <a:rPr lang="en-US" altLang="zh-CN" sz="1333" dirty="0">
                <a:latin typeface="Meiryo UI" panose="020B0604030504040204" pitchFamily="50" charset="-128"/>
                <a:ea typeface="Meiryo UI" panose="020B0604030504040204" pitchFamily="50" charset="-128"/>
              </a:rPr>
            </a:br>
            <a:r>
              <a:rPr lang="zh-CN" altLang="en-US" sz="1333" dirty="0">
                <a:latin typeface="Meiryo UI" panose="020B0604030504040204" pitchFamily="50" charset="-128"/>
                <a:ea typeface="Meiryo UI" panose="020B0604030504040204" pitchFamily="50" charset="-128"/>
              </a:rPr>
              <a:t>嘉定园区：嘉定区嘉罗公路</a:t>
            </a:r>
            <a:r>
              <a:rPr lang="en-US" altLang="zh-CN" sz="1333" dirty="0">
                <a:latin typeface="Meiryo UI" panose="020B0604030504040204" pitchFamily="50" charset="-128"/>
                <a:ea typeface="Meiryo UI" panose="020B0604030504040204" pitchFamily="50" charset="-128"/>
              </a:rPr>
              <a:t>2019</a:t>
            </a:r>
            <a:r>
              <a:rPr lang="zh-CN" altLang="en-US" sz="1333" dirty="0">
                <a:latin typeface="Meiryo UI" panose="020B0604030504040204" pitchFamily="50" charset="-128"/>
                <a:ea typeface="Meiryo UI" panose="020B0604030504040204" pitchFamily="50" charset="-128"/>
              </a:rPr>
              <a:t>号（</a:t>
            </a:r>
            <a:r>
              <a:rPr lang="en-US" altLang="zh-CN" sz="1333" dirty="0">
                <a:latin typeface="Meiryo UI" panose="020B0604030504040204" pitchFamily="50" charset="-128"/>
                <a:ea typeface="Meiryo UI" panose="020B0604030504040204" pitchFamily="50" charset="-128"/>
              </a:rPr>
              <a:t>201800</a:t>
            </a:r>
            <a:r>
              <a:rPr lang="zh-CN" altLang="en-US" sz="1333" dirty="0">
                <a:latin typeface="Meiryo UI" panose="020B0604030504040204" pitchFamily="50" charset="-128"/>
                <a:ea typeface="Meiryo UI" panose="020B0604030504040204" pitchFamily="50" charset="-128"/>
              </a:rPr>
              <a:t>） 张江园区：浦东新区张衡路</a:t>
            </a:r>
            <a:r>
              <a:rPr lang="en-US" altLang="zh-CN" sz="1333" dirty="0">
                <a:latin typeface="Meiryo UI" panose="020B0604030504040204" pitchFamily="50" charset="-128"/>
                <a:ea typeface="Meiryo UI" panose="020B0604030504040204" pitchFamily="50" charset="-128"/>
              </a:rPr>
              <a:t>239</a:t>
            </a:r>
            <a:r>
              <a:rPr lang="zh-CN" altLang="en-US" sz="1333" dirty="0">
                <a:latin typeface="Meiryo UI" panose="020B0604030504040204" pitchFamily="50" charset="-128"/>
                <a:ea typeface="Meiryo UI" panose="020B0604030504040204" pitchFamily="50" charset="-128"/>
              </a:rPr>
              <a:t>号（</a:t>
            </a:r>
            <a:r>
              <a:rPr lang="en-US" altLang="zh-CN" sz="1333" dirty="0">
                <a:latin typeface="Meiryo UI" panose="020B0604030504040204" pitchFamily="50" charset="-128"/>
                <a:ea typeface="Meiryo UI" panose="020B0604030504040204" pitchFamily="50" charset="-128"/>
              </a:rPr>
              <a:t>201204</a:t>
            </a:r>
            <a:r>
              <a:rPr lang="zh-CN" altLang="en-US" sz="1333" dirty="0">
                <a:latin typeface="Meiryo UI" panose="020B0604030504040204" pitchFamily="50" charset="-128"/>
                <a:ea typeface="Meiryo UI" panose="020B0604030504040204" pitchFamily="50" charset="-128"/>
              </a:rPr>
              <a:t>） </a:t>
            </a:r>
            <a:endParaRPr lang="ja-JP" altLang="en-US" sz="1333" dirty="0">
              <a:latin typeface="Meiryo UI" panose="020B0604030504040204" pitchFamily="50" charset="-128"/>
              <a:ea typeface="Meiryo UI" panose="020B0604030504040204" pitchFamily="50" charset="-128"/>
            </a:endParaRPr>
          </a:p>
        </p:txBody>
      </p:sp>
      <p:pic>
        <p:nvPicPr>
          <p:cNvPr id="26634" name="図 2">
            <a:extLst>
              <a:ext uri="{FF2B5EF4-FFF2-40B4-BE49-F238E27FC236}">
                <a16:creationId xmlns:a16="http://schemas.microsoft.com/office/drawing/2014/main" id="{66CAEA31-18DA-4DA3-A888-FCAB2C1862E9}"/>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582965" y="586619"/>
            <a:ext cx="9026071" cy="979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テキスト ボックス 8">
            <a:extLst>
              <a:ext uri="{FF2B5EF4-FFF2-40B4-BE49-F238E27FC236}">
                <a16:creationId xmlns:a16="http://schemas.microsoft.com/office/drawing/2014/main" id="{009313B1-7E85-42E8-9879-8669FC3909E2}"/>
              </a:ext>
            </a:extLst>
          </p:cNvPr>
          <p:cNvSpPr txBox="1"/>
          <p:nvPr/>
        </p:nvSpPr>
        <p:spPr>
          <a:xfrm>
            <a:off x="0" y="0"/>
            <a:ext cx="12192000" cy="523220"/>
          </a:xfrm>
          <a:prstGeom prst="rect">
            <a:avLst/>
          </a:prstGeom>
          <a:solidFill>
            <a:srgbClr val="052F61"/>
          </a:solidFill>
        </p:spPr>
        <p:txBody>
          <a:bodyPr wrap="square" rtlCol="0">
            <a:spAutoFit/>
          </a:bodyPr>
          <a:lstStyle/>
          <a:p>
            <a:pPr algn="ctr"/>
            <a:r>
              <a:rPr lang="ja-JP" altLang="en-US" sz="2800" b="1" dirty="0">
                <a:solidFill>
                  <a:schemeClr val="bg1"/>
                </a:solidFill>
                <a:latin typeface="Meiryo UI" panose="020B0604030504040204" pitchFamily="50" charset="-128"/>
                <a:ea typeface="Meiryo UI" panose="020B0604030504040204" pitchFamily="50" charset="-128"/>
              </a:rPr>
              <a:t>熔融塩炉は、上海応用物理研究所で開発中</a:t>
            </a:r>
            <a:endParaRPr kumimoji="1" lang="ja-JP" altLang="en-US" sz="2800" b="1" dirty="0">
              <a:solidFill>
                <a:schemeClr val="bg1"/>
              </a:solidFill>
              <a:latin typeface="Meiryo UI" panose="020B0604030504040204" pitchFamily="50" charset="-128"/>
              <a:ea typeface="Meiryo UI" panose="020B0604030504040204" pitchFamily="50" charset="-128"/>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テキスト ボックス 43">
            <a:extLst>
              <a:ext uri="{FF2B5EF4-FFF2-40B4-BE49-F238E27FC236}">
                <a16:creationId xmlns:a16="http://schemas.microsoft.com/office/drawing/2014/main" id="{E22DF9FF-FF63-4CD0-A5D2-D8C37BDD8238}"/>
              </a:ext>
            </a:extLst>
          </p:cNvPr>
          <p:cNvSpPr txBox="1"/>
          <p:nvPr/>
        </p:nvSpPr>
        <p:spPr>
          <a:xfrm>
            <a:off x="0" y="0"/>
            <a:ext cx="12192000" cy="523220"/>
          </a:xfrm>
          <a:prstGeom prst="rect">
            <a:avLst/>
          </a:prstGeom>
          <a:solidFill>
            <a:srgbClr val="052F61"/>
          </a:solidFill>
        </p:spPr>
        <p:txBody>
          <a:bodyPr wrap="square" rtlCol="0">
            <a:spAutoFit/>
          </a:bodyPr>
          <a:lstStyle/>
          <a:p>
            <a:pPr algn="ctr"/>
            <a:r>
              <a:rPr kumimoji="1" lang="ja-JP" altLang="en-US" sz="2800" b="1" dirty="0">
                <a:solidFill>
                  <a:schemeClr val="bg1"/>
                </a:solidFill>
                <a:latin typeface="Meiryo UI" panose="020B0604030504040204" pitchFamily="50" charset="-128"/>
                <a:ea typeface="Meiryo UI" panose="020B0604030504040204" pitchFamily="50" charset="-128"/>
              </a:rPr>
              <a:t>トリウム溶融塩炉で高レベル使用済み核燃料は消せる～</a:t>
            </a:r>
          </a:p>
        </p:txBody>
      </p:sp>
      <p:pic>
        <p:nvPicPr>
          <p:cNvPr id="16" name="Picture 16">
            <a:extLst>
              <a:ext uri="{FF2B5EF4-FFF2-40B4-BE49-F238E27FC236}">
                <a16:creationId xmlns:a16="http://schemas.microsoft.com/office/drawing/2014/main" id="{38F54CC4-6F13-438D-8BDE-314A7572B1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98422" y="1638822"/>
            <a:ext cx="5400675" cy="1846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Oval 9">
            <a:extLst>
              <a:ext uri="{FF2B5EF4-FFF2-40B4-BE49-F238E27FC236}">
                <a16:creationId xmlns:a16="http://schemas.microsoft.com/office/drawing/2014/main" id="{80B9B107-C2B6-4E68-B158-5F1AF367CAF2}"/>
              </a:ext>
            </a:extLst>
          </p:cNvPr>
          <p:cNvSpPr>
            <a:spLocks noChangeArrowheads="1"/>
          </p:cNvSpPr>
          <p:nvPr/>
        </p:nvSpPr>
        <p:spPr bwMode="auto">
          <a:xfrm rot="20066493">
            <a:off x="3408632" y="3371578"/>
            <a:ext cx="802165" cy="1531032"/>
          </a:xfrm>
          <a:prstGeom prst="ellipse">
            <a:avLst/>
          </a:prstGeom>
          <a:noFill/>
          <a:ln w="1905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
        <p:nvSpPr>
          <p:cNvPr id="18" name="Text Box 10">
            <a:extLst>
              <a:ext uri="{FF2B5EF4-FFF2-40B4-BE49-F238E27FC236}">
                <a16:creationId xmlns:a16="http://schemas.microsoft.com/office/drawing/2014/main" id="{AA1AA79F-AC5F-4712-94A7-F05FD4A80272}"/>
              </a:ext>
            </a:extLst>
          </p:cNvPr>
          <p:cNvSpPr txBox="1">
            <a:spLocks noChangeArrowheads="1"/>
          </p:cNvSpPr>
          <p:nvPr/>
        </p:nvSpPr>
        <p:spPr bwMode="auto">
          <a:xfrm>
            <a:off x="5841393" y="4838123"/>
            <a:ext cx="5680466" cy="461665"/>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ja-JP" altLang="en-US" sz="2400" dirty="0">
                <a:solidFill>
                  <a:srgbClr val="C00000"/>
                </a:solidFill>
                <a:latin typeface="BIZ UDPゴシック" panose="020B0400000000000000" pitchFamily="50" charset="-128"/>
                <a:ea typeface="BIZ UDPゴシック" panose="020B0400000000000000" pitchFamily="50" charset="-128"/>
              </a:rPr>
              <a:t>トリウムを使えば使用済み燃料を消せる。</a:t>
            </a:r>
          </a:p>
        </p:txBody>
      </p:sp>
      <p:sp>
        <p:nvSpPr>
          <p:cNvPr id="19" name="Text Box 14">
            <a:extLst>
              <a:ext uri="{FF2B5EF4-FFF2-40B4-BE49-F238E27FC236}">
                <a16:creationId xmlns:a16="http://schemas.microsoft.com/office/drawing/2014/main" id="{3B5BA6E8-D33F-4767-AB44-B0CCF0DAE666}"/>
              </a:ext>
            </a:extLst>
          </p:cNvPr>
          <p:cNvSpPr txBox="1">
            <a:spLocks noChangeArrowheads="1"/>
          </p:cNvSpPr>
          <p:nvPr/>
        </p:nvSpPr>
        <p:spPr bwMode="auto">
          <a:xfrm>
            <a:off x="1021968" y="5600778"/>
            <a:ext cx="10148064"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ja-JP" altLang="en-US" sz="2400" dirty="0">
                <a:latin typeface="UD デジタル 教科書体 NK-B" panose="02020700000000000000" pitchFamily="18" charset="-128"/>
                <a:ea typeface="UD デジタル 教科書体 NK-B" panose="02020700000000000000" pitchFamily="18" charset="-128"/>
              </a:rPr>
              <a:t>トリウム溶融塩炉の利用は廃炉ビジネスの「キーワード」</a:t>
            </a:r>
            <a:endParaRPr lang="en-US" altLang="ja-JP" sz="2400" dirty="0">
              <a:latin typeface="UD デジタル 教科書体 NK-B" panose="02020700000000000000" pitchFamily="18" charset="-128"/>
              <a:ea typeface="UD デジタル 教科書体 NK-B" panose="02020700000000000000" pitchFamily="18" charset="-128"/>
            </a:endParaRPr>
          </a:p>
          <a:p>
            <a:r>
              <a:rPr lang="ja-JP" altLang="en-US" sz="2400" dirty="0">
                <a:latin typeface="UD デジタル 教科書体 NK-B" panose="02020700000000000000" pitchFamily="18" charset="-128"/>
                <a:ea typeface="UD デジタル 教科書体 NK-B" panose="02020700000000000000" pitchFamily="18" charset="-128"/>
              </a:rPr>
              <a:t>だから世界中が“廃炉ビジネス”を打ち出したトリウム溶融塩炉の開発</a:t>
            </a:r>
          </a:p>
        </p:txBody>
      </p:sp>
      <p:pic>
        <p:nvPicPr>
          <p:cNvPr id="21" name="Picture 17">
            <a:extLst>
              <a:ext uri="{FF2B5EF4-FFF2-40B4-BE49-F238E27FC236}">
                <a16:creationId xmlns:a16="http://schemas.microsoft.com/office/drawing/2014/main" id="{508C01A0-BF5D-439F-9239-7BDFE972FE86}"/>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t="1588" r="2534"/>
          <a:stretch>
            <a:fillRect/>
          </a:stretch>
        </p:blipFill>
        <p:spPr bwMode="auto">
          <a:xfrm>
            <a:off x="390134" y="732773"/>
            <a:ext cx="5882980" cy="4634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 name="Picture 18">
            <a:extLst>
              <a:ext uri="{FF2B5EF4-FFF2-40B4-BE49-F238E27FC236}">
                <a16:creationId xmlns:a16="http://schemas.microsoft.com/office/drawing/2014/main" id="{98815CE2-D368-4BCD-82C6-5811BCD10CED}"/>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b="2577"/>
          <a:stretch>
            <a:fillRect/>
          </a:stretch>
        </p:blipFill>
        <p:spPr bwMode="auto">
          <a:xfrm>
            <a:off x="6692627" y="2820510"/>
            <a:ext cx="3238500" cy="180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4" name="Line 11">
            <a:extLst>
              <a:ext uri="{FF2B5EF4-FFF2-40B4-BE49-F238E27FC236}">
                <a16:creationId xmlns:a16="http://schemas.microsoft.com/office/drawing/2014/main" id="{791B4A6F-E385-4294-82BE-1AE965399DBE}"/>
              </a:ext>
            </a:extLst>
          </p:cNvPr>
          <p:cNvSpPr>
            <a:spLocks noChangeShapeType="1"/>
          </p:cNvSpPr>
          <p:nvPr/>
        </p:nvSpPr>
        <p:spPr bwMode="auto">
          <a:xfrm flipH="1" flipV="1">
            <a:off x="3869877" y="4134371"/>
            <a:ext cx="2806755" cy="719685"/>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p>
        </p:txBody>
      </p:sp>
      <p:pic>
        <p:nvPicPr>
          <p:cNvPr id="25" name="object 12">
            <a:extLst>
              <a:ext uri="{FF2B5EF4-FFF2-40B4-BE49-F238E27FC236}">
                <a16:creationId xmlns:a16="http://schemas.microsoft.com/office/drawing/2014/main" id="{BBDD2458-59B5-46BC-A3B8-15806222F15E}"/>
              </a:ext>
            </a:extLst>
          </p:cNvPr>
          <p:cNvPicPr/>
          <p:nvPr/>
        </p:nvPicPr>
        <p:blipFill>
          <a:blip r:embed="rId5" cstate="print"/>
          <a:stretch>
            <a:fillRect/>
          </a:stretch>
        </p:blipFill>
        <p:spPr>
          <a:xfrm>
            <a:off x="8747743" y="720342"/>
            <a:ext cx="3143634" cy="1969131"/>
          </a:xfrm>
          <a:prstGeom prst="rect">
            <a:avLst/>
          </a:prstGeom>
        </p:spPr>
      </p:pic>
    </p:spTree>
    <p:extLst>
      <p:ext uri="{BB962C8B-B14F-4D97-AF65-F5344CB8AC3E}">
        <p14:creationId xmlns:p14="http://schemas.microsoft.com/office/powerpoint/2010/main" val="4197394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2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34">
            <a:extLst>
              <a:ext uri="{FF2B5EF4-FFF2-40B4-BE49-F238E27FC236}">
                <a16:creationId xmlns:a16="http://schemas.microsoft.com/office/drawing/2014/main" id="{2CF2053F-287D-49D7-93A8-B818432938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3037" y="4318000"/>
            <a:ext cx="1389441" cy="642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419" name="Text Box 35">
            <a:extLst>
              <a:ext uri="{FF2B5EF4-FFF2-40B4-BE49-F238E27FC236}">
                <a16:creationId xmlns:a16="http://schemas.microsoft.com/office/drawing/2014/main" id="{CE8CC3DB-B68A-46DE-B898-49F3258A9192}"/>
              </a:ext>
            </a:extLst>
          </p:cNvPr>
          <p:cNvSpPr txBox="1">
            <a:spLocks noChangeArrowheads="1"/>
          </p:cNvSpPr>
          <p:nvPr/>
        </p:nvSpPr>
        <p:spPr bwMode="auto">
          <a:xfrm>
            <a:off x="1605644" y="4875893"/>
            <a:ext cx="201839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defRPr/>
            </a:pPr>
            <a:r>
              <a:rPr lang="ja-JP" altLang="en-US" sz="1400">
                <a:latin typeface="Meiryo UI" panose="020B0604030504040204" pitchFamily="50" charset="-128"/>
                <a:ea typeface="Meiryo UI" panose="020B0604030504040204" pitchFamily="50" charset="-128"/>
              </a:rPr>
              <a:t>福島県内セシウム除染</a:t>
            </a:r>
          </a:p>
        </p:txBody>
      </p:sp>
      <p:grpSp>
        <p:nvGrpSpPr>
          <p:cNvPr id="18436" name="Group 36">
            <a:extLst>
              <a:ext uri="{FF2B5EF4-FFF2-40B4-BE49-F238E27FC236}">
                <a16:creationId xmlns:a16="http://schemas.microsoft.com/office/drawing/2014/main" id="{3604DD53-28BB-4EDB-BCB6-9E8400B1791A}"/>
              </a:ext>
            </a:extLst>
          </p:cNvPr>
          <p:cNvGrpSpPr>
            <a:grpSpLocks/>
          </p:cNvGrpSpPr>
          <p:nvPr/>
        </p:nvGrpSpPr>
        <p:grpSpPr bwMode="auto">
          <a:xfrm>
            <a:off x="2181680" y="5680227"/>
            <a:ext cx="784679" cy="374952"/>
            <a:chOff x="1425" y="2869"/>
            <a:chExt cx="495" cy="176"/>
          </a:xfrm>
        </p:grpSpPr>
        <p:sp>
          <p:nvSpPr>
            <p:cNvPr id="18474" name="Freeform 37">
              <a:extLst>
                <a:ext uri="{FF2B5EF4-FFF2-40B4-BE49-F238E27FC236}">
                  <a16:creationId xmlns:a16="http://schemas.microsoft.com/office/drawing/2014/main" id="{124C0E29-8CFC-4C44-BF4D-F4B03127B7DF}"/>
                </a:ext>
              </a:extLst>
            </p:cNvPr>
            <p:cNvSpPr>
              <a:spLocks/>
            </p:cNvSpPr>
            <p:nvPr/>
          </p:nvSpPr>
          <p:spPr bwMode="auto">
            <a:xfrm>
              <a:off x="1425" y="2869"/>
              <a:ext cx="495" cy="176"/>
            </a:xfrm>
            <a:custGeom>
              <a:avLst/>
              <a:gdLst>
                <a:gd name="T0" fmla="*/ 0 w 1935"/>
                <a:gd name="T1" fmla="*/ 0 h 737"/>
                <a:gd name="T2" fmla="*/ 0 w 1935"/>
                <a:gd name="T3" fmla="*/ 0 h 737"/>
                <a:gd name="T4" fmla="*/ 0 w 1935"/>
                <a:gd name="T5" fmla="*/ 0 h 737"/>
                <a:gd name="T6" fmla="*/ 0 w 1935"/>
                <a:gd name="T7" fmla="*/ 0 h 737"/>
                <a:gd name="T8" fmla="*/ 0 w 1935"/>
                <a:gd name="T9" fmla="*/ 0 h 737"/>
                <a:gd name="T10" fmla="*/ 0 w 1935"/>
                <a:gd name="T11" fmla="*/ 0 h 737"/>
                <a:gd name="T12" fmla="*/ 0 w 1935"/>
                <a:gd name="T13" fmla="*/ 0 h 737"/>
                <a:gd name="T14" fmla="*/ 0 w 1935"/>
                <a:gd name="T15" fmla="*/ 0 h 737"/>
                <a:gd name="T16" fmla="*/ 0 w 1935"/>
                <a:gd name="T17" fmla="*/ 0 h 737"/>
                <a:gd name="T18" fmla="*/ 0 w 1935"/>
                <a:gd name="T19" fmla="*/ 0 h 737"/>
                <a:gd name="T20" fmla="*/ 0 w 1935"/>
                <a:gd name="T21" fmla="*/ 0 h 737"/>
                <a:gd name="T22" fmla="*/ 0 w 1935"/>
                <a:gd name="T23" fmla="*/ 0 h 737"/>
                <a:gd name="T24" fmla="*/ 0 w 1935"/>
                <a:gd name="T25" fmla="*/ 0 h 737"/>
                <a:gd name="T26" fmla="*/ 0 w 1935"/>
                <a:gd name="T27" fmla="*/ 0 h 737"/>
                <a:gd name="T28" fmla="*/ 0 w 1935"/>
                <a:gd name="T29" fmla="*/ 0 h 737"/>
                <a:gd name="T30" fmla="*/ 0 w 1935"/>
                <a:gd name="T31" fmla="*/ 0 h 737"/>
                <a:gd name="T32" fmla="*/ 0 w 1935"/>
                <a:gd name="T33" fmla="*/ 0 h 737"/>
                <a:gd name="T34" fmla="*/ 0 w 1935"/>
                <a:gd name="T35" fmla="*/ 0 h 737"/>
                <a:gd name="T36" fmla="*/ 0 w 1935"/>
                <a:gd name="T37" fmla="*/ 0 h 737"/>
                <a:gd name="T38" fmla="*/ 0 w 1935"/>
                <a:gd name="T39" fmla="*/ 0 h 737"/>
                <a:gd name="T40" fmla="*/ 0 w 1935"/>
                <a:gd name="T41" fmla="*/ 0 h 737"/>
                <a:gd name="T42" fmla="*/ 0 w 1935"/>
                <a:gd name="T43" fmla="*/ 0 h 737"/>
                <a:gd name="T44" fmla="*/ 0 w 1935"/>
                <a:gd name="T45" fmla="*/ 0 h 737"/>
                <a:gd name="T46" fmla="*/ 0 w 1935"/>
                <a:gd name="T47" fmla="*/ 0 h 737"/>
                <a:gd name="T48" fmla="*/ 0 w 1935"/>
                <a:gd name="T49" fmla="*/ 0 h 737"/>
                <a:gd name="T50" fmla="*/ 0 w 1935"/>
                <a:gd name="T51" fmla="*/ 0 h 737"/>
                <a:gd name="T52" fmla="*/ 0 w 1935"/>
                <a:gd name="T53" fmla="*/ 0 h 737"/>
                <a:gd name="T54" fmla="*/ 0 w 1935"/>
                <a:gd name="T55" fmla="*/ 0 h 737"/>
                <a:gd name="T56" fmla="*/ 0 w 1935"/>
                <a:gd name="T57" fmla="*/ 0 h 737"/>
                <a:gd name="T58" fmla="*/ 0 w 1935"/>
                <a:gd name="T59" fmla="*/ 0 h 737"/>
                <a:gd name="T60" fmla="*/ 0 w 1935"/>
                <a:gd name="T61" fmla="*/ 0 h 737"/>
                <a:gd name="T62" fmla="*/ 0 w 1935"/>
                <a:gd name="T63" fmla="*/ 0 h 737"/>
                <a:gd name="T64" fmla="*/ 0 w 1935"/>
                <a:gd name="T65" fmla="*/ 0 h 737"/>
                <a:gd name="T66" fmla="*/ 0 w 1935"/>
                <a:gd name="T67" fmla="*/ 0 h 737"/>
                <a:gd name="T68" fmla="*/ 0 w 1935"/>
                <a:gd name="T69" fmla="*/ 0 h 737"/>
                <a:gd name="T70" fmla="*/ 0 w 1935"/>
                <a:gd name="T71" fmla="*/ 0 h 737"/>
                <a:gd name="T72" fmla="*/ 0 w 1935"/>
                <a:gd name="T73" fmla="*/ 0 h 737"/>
                <a:gd name="T74" fmla="*/ 0 w 1935"/>
                <a:gd name="T75" fmla="*/ 0 h 737"/>
                <a:gd name="T76" fmla="*/ 0 w 1935"/>
                <a:gd name="T77" fmla="*/ 0 h 737"/>
                <a:gd name="T78" fmla="*/ 0 w 1935"/>
                <a:gd name="T79" fmla="*/ 0 h 737"/>
                <a:gd name="T80" fmla="*/ 0 w 1935"/>
                <a:gd name="T81" fmla="*/ 0 h 737"/>
                <a:gd name="T82" fmla="*/ 0 w 1935"/>
                <a:gd name="T83" fmla="*/ 0 h 737"/>
                <a:gd name="T84" fmla="*/ 0 w 1935"/>
                <a:gd name="T85" fmla="*/ 0 h 737"/>
                <a:gd name="T86" fmla="*/ 0 w 1935"/>
                <a:gd name="T87" fmla="*/ 0 h 737"/>
                <a:gd name="T88" fmla="*/ 0 w 1935"/>
                <a:gd name="T89" fmla="*/ 0 h 737"/>
                <a:gd name="T90" fmla="*/ 0 w 1935"/>
                <a:gd name="T91" fmla="*/ 0 h 737"/>
                <a:gd name="T92" fmla="*/ 0 w 1935"/>
                <a:gd name="T93" fmla="*/ 0 h 737"/>
                <a:gd name="T94" fmla="*/ 0 w 1935"/>
                <a:gd name="T95" fmla="*/ 0 h 737"/>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1935" h="737">
                  <a:moveTo>
                    <a:pt x="0" y="719"/>
                  </a:moveTo>
                  <a:lnTo>
                    <a:pt x="8" y="712"/>
                  </a:lnTo>
                  <a:lnTo>
                    <a:pt x="18" y="705"/>
                  </a:lnTo>
                  <a:lnTo>
                    <a:pt x="30" y="696"/>
                  </a:lnTo>
                  <a:lnTo>
                    <a:pt x="44" y="687"/>
                  </a:lnTo>
                  <a:lnTo>
                    <a:pt x="58" y="677"/>
                  </a:lnTo>
                  <a:lnTo>
                    <a:pt x="73" y="667"/>
                  </a:lnTo>
                  <a:lnTo>
                    <a:pt x="89" y="657"/>
                  </a:lnTo>
                  <a:lnTo>
                    <a:pt x="105" y="647"/>
                  </a:lnTo>
                  <a:lnTo>
                    <a:pt x="121" y="636"/>
                  </a:lnTo>
                  <a:lnTo>
                    <a:pt x="137" y="627"/>
                  </a:lnTo>
                  <a:lnTo>
                    <a:pt x="151" y="617"/>
                  </a:lnTo>
                  <a:lnTo>
                    <a:pt x="166" y="607"/>
                  </a:lnTo>
                  <a:lnTo>
                    <a:pt x="179" y="599"/>
                  </a:lnTo>
                  <a:lnTo>
                    <a:pt x="190" y="590"/>
                  </a:lnTo>
                  <a:lnTo>
                    <a:pt x="201" y="583"/>
                  </a:lnTo>
                  <a:lnTo>
                    <a:pt x="208" y="577"/>
                  </a:lnTo>
                  <a:lnTo>
                    <a:pt x="222" y="567"/>
                  </a:lnTo>
                  <a:lnTo>
                    <a:pt x="239" y="559"/>
                  </a:lnTo>
                  <a:lnTo>
                    <a:pt x="260" y="549"/>
                  </a:lnTo>
                  <a:lnTo>
                    <a:pt x="284" y="541"/>
                  </a:lnTo>
                  <a:lnTo>
                    <a:pt x="307" y="534"/>
                  </a:lnTo>
                  <a:lnTo>
                    <a:pt x="328" y="525"/>
                  </a:lnTo>
                  <a:lnTo>
                    <a:pt x="347" y="519"/>
                  </a:lnTo>
                  <a:lnTo>
                    <a:pt x="362" y="512"/>
                  </a:lnTo>
                  <a:lnTo>
                    <a:pt x="384" y="496"/>
                  </a:lnTo>
                  <a:lnTo>
                    <a:pt x="397" y="478"/>
                  </a:lnTo>
                  <a:lnTo>
                    <a:pt x="404" y="459"/>
                  </a:lnTo>
                  <a:lnTo>
                    <a:pt x="408" y="440"/>
                  </a:lnTo>
                  <a:lnTo>
                    <a:pt x="411" y="421"/>
                  </a:lnTo>
                  <a:lnTo>
                    <a:pt x="418" y="402"/>
                  </a:lnTo>
                  <a:lnTo>
                    <a:pt x="428" y="383"/>
                  </a:lnTo>
                  <a:lnTo>
                    <a:pt x="447" y="365"/>
                  </a:lnTo>
                  <a:lnTo>
                    <a:pt x="468" y="352"/>
                  </a:lnTo>
                  <a:lnTo>
                    <a:pt x="488" y="343"/>
                  </a:lnTo>
                  <a:lnTo>
                    <a:pt x="509" y="337"/>
                  </a:lnTo>
                  <a:lnTo>
                    <a:pt x="531" y="332"/>
                  </a:lnTo>
                  <a:lnTo>
                    <a:pt x="552" y="327"/>
                  </a:lnTo>
                  <a:lnTo>
                    <a:pt x="573" y="322"/>
                  </a:lnTo>
                  <a:lnTo>
                    <a:pt x="593" y="316"/>
                  </a:lnTo>
                  <a:lnTo>
                    <a:pt x="614" y="307"/>
                  </a:lnTo>
                  <a:lnTo>
                    <a:pt x="637" y="294"/>
                  </a:lnTo>
                  <a:lnTo>
                    <a:pt x="658" y="279"/>
                  </a:lnTo>
                  <a:lnTo>
                    <a:pt x="674" y="262"/>
                  </a:lnTo>
                  <a:lnTo>
                    <a:pt x="690" y="246"/>
                  </a:lnTo>
                  <a:lnTo>
                    <a:pt x="704" y="227"/>
                  </a:lnTo>
                  <a:lnTo>
                    <a:pt x="717" y="209"/>
                  </a:lnTo>
                  <a:lnTo>
                    <a:pt x="731" y="190"/>
                  </a:lnTo>
                  <a:lnTo>
                    <a:pt x="746" y="171"/>
                  </a:lnTo>
                  <a:lnTo>
                    <a:pt x="758" y="157"/>
                  </a:lnTo>
                  <a:lnTo>
                    <a:pt x="773" y="141"/>
                  </a:lnTo>
                  <a:lnTo>
                    <a:pt x="789" y="126"/>
                  </a:lnTo>
                  <a:lnTo>
                    <a:pt x="806" y="112"/>
                  </a:lnTo>
                  <a:lnTo>
                    <a:pt x="824" y="97"/>
                  </a:lnTo>
                  <a:lnTo>
                    <a:pt x="844" y="82"/>
                  </a:lnTo>
                  <a:lnTo>
                    <a:pt x="864" y="70"/>
                  </a:lnTo>
                  <a:lnTo>
                    <a:pt x="886" y="56"/>
                  </a:lnTo>
                  <a:lnTo>
                    <a:pt x="908" y="44"/>
                  </a:lnTo>
                  <a:lnTo>
                    <a:pt x="931" y="34"/>
                  </a:lnTo>
                  <a:lnTo>
                    <a:pt x="955" y="25"/>
                  </a:lnTo>
                  <a:lnTo>
                    <a:pt x="980" y="16"/>
                  </a:lnTo>
                  <a:lnTo>
                    <a:pt x="1006" y="10"/>
                  </a:lnTo>
                  <a:lnTo>
                    <a:pt x="1032" y="5"/>
                  </a:lnTo>
                  <a:lnTo>
                    <a:pt x="1059" y="2"/>
                  </a:lnTo>
                  <a:lnTo>
                    <a:pt x="1086" y="0"/>
                  </a:lnTo>
                  <a:lnTo>
                    <a:pt x="1114" y="3"/>
                  </a:lnTo>
                  <a:lnTo>
                    <a:pt x="1138" y="9"/>
                  </a:lnTo>
                  <a:lnTo>
                    <a:pt x="1155" y="18"/>
                  </a:lnTo>
                  <a:lnTo>
                    <a:pt x="1171" y="29"/>
                  </a:lnTo>
                  <a:lnTo>
                    <a:pt x="1186" y="41"/>
                  </a:lnTo>
                  <a:lnTo>
                    <a:pt x="1200" y="54"/>
                  </a:lnTo>
                  <a:lnTo>
                    <a:pt x="1216" y="66"/>
                  </a:lnTo>
                  <a:lnTo>
                    <a:pt x="1234" y="77"/>
                  </a:lnTo>
                  <a:lnTo>
                    <a:pt x="1242" y="79"/>
                  </a:lnTo>
                  <a:lnTo>
                    <a:pt x="1250" y="81"/>
                  </a:lnTo>
                  <a:lnTo>
                    <a:pt x="1258" y="82"/>
                  </a:lnTo>
                  <a:lnTo>
                    <a:pt x="1266" y="83"/>
                  </a:lnTo>
                  <a:lnTo>
                    <a:pt x="1274" y="84"/>
                  </a:lnTo>
                  <a:lnTo>
                    <a:pt x="1281" y="86"/>
                  </a:lnTo>
                  <a:lnTo>
                    <a:pt x="1288" y="88"/>
                  </a:lnTo>
                  <a:lnTo>
                    <a:pt x="1295" y="93"/>
                  </a:lnTo>
                  <a:lnTo>
                    <a:pt x="1314" y="109"/>
                  </a:lnTo>
                  <a:lnTo>
                    <a:pt x="1330" y="125"/>
                  </a:lnTo>
                  <a:lnTo>
                    <a:pt x="1347" y="141"/>
                  </a:lnTo>
                  <a:lnTo>
                    <a:pt x="1363" y="157"/>
                  </a:lnTo>
                  <a:lnTo>
                    <a:pt x="1379" y="172"/>
                  </a:lnTo>
                  <a:lnTo>
                    <a:pt x="1395" y="188"/>
                  </a:lnTo>
                  <a:lnTo>
                    <a:pt x="1413" y="204"/>
                  </a:lnTo>
                  <a:lnTo>
                    <a:pt x="1433" y="219"/>
                  </a:lnTo>
                  <a:lnTo>
                    <a:pt x="1441" y="226"/>
                  </a:lnTo>
                  <a:lnTo>
                    <a:pt x="1449" y="231"/>
                  </a:lnTo>
                  <a:lnTo>
                    <a:pt x="1456" y="236"/>
                  </a:lnTo>
                  <a:lnTo>
                    <a:pt x="1462" y="242"/>
                  </a:lnTo>
                  <a:lnTo>
                    <a:pt x="1468" y="250"/>
                  </a:lnTo>
                  <a:lnTo>
                    <a:pt x="1472" y="256"/>
                  </a:lnTo>
                  <a:lnTo>
                    <a:pt x="1475" y="264"/>
                  </a:lnTo>
                  <a:lnTo>
                    <a:pt x="1476" y="274"/>
                  </a:lnTo>
                  <a:lnTo>
                    <a:pt x="1474" y="290"/>
                  </a:lnTo>
                  <a:lnTo>
                    <a:pt x="1468" y="304"/>
                  </a:lnTo>
                  <a:lnTo>
                    <a:pt x="1462" y="319"/>
                  </a:lnTo>
                  <a:lnTo>
                    <a:pt x="1459" y="335"/>
                  </a:lnTo>
                  <a:lnTo>
                    <a:pt x="1461" y="351"/>
                  </a:lnTo>
                  <a:lnTo>
                    <a:pt x="1466" y="367"/>
                  </a:lnTo>
                  <a:lnTo>
                    <a:pt x="1473" y="382"/>
                  </a:lnTo>
                  <a:lnTo>
                    <a:pt x="1483" y="396"/>
                  </a:lnTo>
                  <a:lnTo>
                    <a:pt x="1496" y="410"/>
                  </a:lnTo>
                  <a:lnTo>
                    <a:pt x="1510" y="423"/>
                  </a:lnTo>
                  <a:lnTo>
                    <a:pt x="1525" y="435"/>
                  </a:lnTo>
                  <a:lnTo>
                    <a:pt x="1542" y="447"/>
                  </a:lnTo>
                  <a:lnTo>
                    <a:pt x="1559" y="458"/>
                  </a:lnTo>
                  <a:lnTo>
                    <a:pt x="1578" y="469"/>
                  </a:lnTo>
                  <a:lnTo>
                    <a:pt x="1595" y="478"/>
                  </a:lnTo>
                  <a:lnTo>
                    <a:pt x="1613" y="488"/>
                  </a:lnTo>
                  <a:lnTo>
                    <a:pt x="1631" y="496"/>
                  </a:lnTo>
                  <a:lnTo>
                    <a:pt x="1648" y="503"/>
                  </a:lnTo>
                  <a:lnTo>
                    <a:pt x="1664" y="510"/>
                  </a:lnTo>
                  <a:lnTo>
                    <a:pt x="1678" y="516"/>
                  </a:lnTo>
                  <a:lnTo>
                    <a:pt x="1695" y="524"/>
                  </a:lnTo>
                  <a:lnTo>
                    <a:pt x="1711" y="534"/>
                  </a:lnTo>
                  <a:lnTo>
                    <a:pt x="1726" y="544"/>
                  </a:lnTo>
                  <a:lnTo>
                    <a:pt x="1742" y="556"/>
                  </a:lnTo>
                  <a:lnTo>
                    <a:pt x="1756" y="568"/>
                  </a:lnTo>
                  <a:lnTo>
                    <a:pt x="1770" y="581"/>
                  </a:lnTo>
                  <a:lnTo>
                    <a:pt x="1785" y="593"/>
                  </a:lnTo>
                  <a:lnTo>
                    <a:pt x="1800" y="606"/>
                  </a:lnTo>
                  <a:lnTo>
                    <a:pt x="1814" y="620"/>
                  </a:lnTo>
                  <a:lnTo>
                    <a:pt x="1829" y="631"/>
                  </a:lnTo>
                  <a:lnTo>
                    <a:pt x="1845" y="643"/>
                  </a:lnTo>
                  <a:lnTo>
                    <a:pt x="1861" y="653"/>
                  </a:lnTo>
                  <a:lnTo>
                    <a:pt x="1878" y="663"/>
                  </a:lnTo>
                  <a:lnTo>
                    <a:pt x="1896" y="671"/>
                  </a:lnTo>
                  <a:lnTo>
                    <a:pt x="1915" y="677"/>
                  </a:lnTo>
                  <a:lnTo>
                    <a:pt x="1935" y="681"/>
                  </a:lnTo>
                  <a:lnTo>
                    <a:pt x="1930" y="692"/>
                  </a:lnTo>
                  <a:lnTo>
                    <a:pt x="1925" y="699"/>
                  </a:lnTo>
                  <a:lnTo>
                    <a:pt x="1917" y="706"/>
                  </a:lnTo>
                  <a:lnTo>
                    <a:pt x="1910" y="710"/>
                  </a:lnTo>
                  <a:lnTo>
                    <a:pt x="1901" y="713"/>
                  </a:lnTo>
                  <a:lnTo>
                    <a:pt x="1892" y="715"/>
                  </a:lnTo>
                  <a:lnTo>
                    <a:pt x="1883" y="718"/>
                  </a:lnTo>
                  <a:lnTo>
                    <a:pt x="1872" y="720"/>
                  </a:lnTo>
                  <a:lnTo>
                    <a:pt x="1739" y="720"/>
                  </a:lnTo>
                  <a:lnTo>
                    <a:pt x="1724" y="723"/>
                  </a:lnTo>
                  <a:lnTo>
                    <a:pt x="1711" y="725"/>
                  </a:lnTo>
                  <a:lnTo>
                    <a:pt x="1697" y="728"/>
                  </a:lnTo>
                  <a:lnTo>
                    <a:pt x="1685" y="730"/>
                  </a:lnTo>
                  <a:lnTo>
                    <a:pt x="1672" y="732"/>
                  </a:lnTo>
                  <a:lnTo>
                    <a:pt x="1658" y="733"/>
                  </a:lnTo>
                  <a:lnTo>
                    <a:pt x="1645" y="735"/>
                  </a:lnTo>
                  <a:lnTo>
                    <a:pt x="1630" y="737"/>
                  </a:lnTo>
                  <a:lnTo>
                    <a:pt x="1053" y="737"/>
                  </a:lnTo>
                  <a:lnTo>
                    <a:pt x="1037" y="733"/>
                  </a:lnTo>
                  <a:lnTo>
                    <a:pt x="1019" y="730"/>
                  </a:lnTo>
                  <a:lnTo>
                    <a:pt x="1000" y="727"/>
                  </a:lnTo>
                  <a:lnTo>
                    <a:pt x="981" y="723"/>
                  </a:lnTo>
                  <a:lnTo>
                    <a:pt x="961" y="721"/>
                  </a:lnTo>
                  <a:lnTo>
                    <a:pt x="942" y="719"/>
                  </a:lnTo>
                  <a:lnTo>
                    <a:pt x="923" y="716"/>
                  </a:lnTo>
                  <a:lnTo>
                    <a:pt x="906" y="713"/>
                  </a:lnTo>
                  <a:lnTo>
                    <a:pt x="730" y="713"/>
                  </a:lnTo>
                  <a:lnTo>
                    <a:pt x="712" y="711"/>
                  </a:lnTo>
                  <a:lnTo>
                    <a:pt x="694" y="709"/>
                  </a:lnTo>
                  <a:lnTo>
                    <a:pt x="676" y="707"/>
                  </a:lnTo>
                  <a:lnTo>
                    <a:pt x="660" y="703"/>
                  </a:lnTo>
                  <a:lnTo>
                    <a:pt x="642" y="701"/>
                  </a:lnTo>
                  <a:lnTo>
                    <a:pt x="625" y="699"/>
                  </a:lnTo>
                  <a:lnTo>
                    <a:pt x="608" y="697"/>
                  </a:lnTo>
                  <a:lnTo>
                    <a:pt x="592" y="695"/>
                  </a:lnTo>
                  <a:lnTo>
                    <a:pt x="575" y="694"/>
                  </a:lnTo>
                  <a:lnTo>
                    <a:pt x="558" y="692"/>
                  </a:lnTo>
                  <a:lnTo>
                    <a:pt x="541" y="691"/>
                  </a:lnTo>
                  <a:lnTo>
                    <a:pt x="523" y="689"/>
                  </a:lnTo>
                  <a:lnTo>
                    <a:pt x="506" y="688"/>
                  </a:lnTo>
                  <a:lnTo>
                    <a:pt x="488" y="688"/>
                  </a:lnTo>
                  <a:lnTo>
                    <a:pt x="469" y="687"/>
                  </a:lnTo>
                  <a:lnTo>
                    <a:pt x="450" y="687"/>
                  </a:lnTo>
                  <a:lnTo>
                    <a:pt x="416" y="687"/>
                  </a:lnTo>
                  <a:lnTo>
                    <a:pt x="382" y="688"/>
                  </a:lnTo>
                  <a:lnTo>
                    <a:pt x="350" y="690"/>
                  </a:lnTo>
                  <a:lnTo>
                    <a:pt x="317" y="692"/>
                  </a:lnTo>
                  <a:lnTo>
                    <a:pt x="287" y="694"/>
                  </a:lnTo>
                  <a:lnTo>
                    <a:pt x="257" y="697"/>
                  </a:lnTo>
                  <a:lnTo>
                    <a:pt x="228" y="700"/>
                  </a:lnTo>
                  <a:lnTo>
                    <a:pt x="200" y="702"/>
                  </a:lnTo>
                  <a:lnTo>
                    <a:pt x="172" y="706"/>
                  </a:lnTo>
                  <a:lnTo>
                    <a:pt x="146" y="709"/>
                  </a:lnTo>
                  <a:lnTo>
                    <a:pt x="120" y="712"/>
                  </a:lnTo>
                  <a:lnTo>
                    <a:pt x="95" y="714"/>
                  </a:lnTo>
                  <a:lnTo>
                    <a:pt x="71" y="716"/>
                  </a:lnTo>
                  <a:lnTo>
                    <a:pt x="47" y="718"/>
                  </a:lnTo>
                  <a:lnTo>
                    <a:pt x="23" y="719"/>
                  </a:lnTo>
                  <a:lnTo>
                    <a:pt x="0" y="71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714"/>
            </a:p>
          </p:txBody>
        </p:sp>
        <p:sp>
          <p:nvSpPr>
            <p:cNvPr id="18475" name="Freeform 38">
              <a:extLst>
                <a:ext uri="{FF2B5EF4-FFF2-40B4-BE49-F238E27FC236}">
                  <a16:creationId xmlns:a16="http://schemas.microsoft.com/office/drawing/2014/main" id="{40148933-736D-433B-BBED-F92821A666B1}"/>
                </a:ext>
              </a:extLst>
            </p:cNvPr>
            <p:cNvSpPr>
              <a:spLocks/>
            </p:cNvSpPr>
            <p:nvPr/>
          </p:nvSpPr>
          <p:spPr bwMode="auto">
            <a:xfrm>
              <a:off x="1446" y="2873"/>
              <a:ext cx="464" cy="167"/>
            </a:xfrm>
            <a:custGeom>
              <a:avLst/>
              <a:gdLst>
                <a:gd name="T0" fmla="*/ 0 w 1817"/>
                <a:gd name="T1" fmla="*/ 0 h 697"/>
                <a:gd name="T2" fmla="*/ 0 w 1817"/>
                <a:gd name="T3" fmla="*/ 0 h 697"/>
                <a:gd name="T4" fmla="*/ 0 w 1817"/>
                <a:gd name="T5" fmla="*/ 0 h 697"/>
                <a:gd name="T6" fmla="*/ 0 w 1817"/>
                <a:gd name="T7" fmla="*/ 0 h 697"/>
                <a:gd name="T8" fmla="*/ 0 w 1817"/>
                <a:gd name="T9" fmla="*/ 0 h 697"/>
                <a:gd name="T10" fmla="*/ 0 w 1817"/>
                <a:gd name="T11" fmla="*/ 0 h 697"/>
                <a:gd name="T12" fmla="*/ 0 w 1817"/>
                <a:gd name="T13" fmla="*/ 0 h 697"/>
                <a:gd name="T14" fmla="*/ 0 w 1817"/>
                <a:gd name="T15" fmla="*/ 0 h 697"/>
                <a:gd name="T16" fmla="*/ 0 w 1817"/>
                <a:gd name="T17" fmla="*/ 0 h 697"/>
                <a:gd name="T18" fmla="*/ 0 w 1817"/>
                <a:gd name="T19" fmla="*/ 0 h 697"/>
                <a:gd name="T20" fmla="*/ 0 w 1817"/>
                <a:gd name="T21" fmla="*/ 0 h 697"/>
                <a:gd name="T22" fmla="*/ 0 w 1817"/>
                <a:gd name="T23" fmla="*/ 0 h 697"/>
                <a:gd name="T24" fmla="*/ 0 w 1817"/>
                <a:gd name="T25" fmla="*/ 0 h 697"/>
                <a:gd name="T26" fmla="*/ 0 w 1817"/>
                <a:gd name="T27" fmla="*/ 0 h 697"/>
                <a:gd name="T28" fmla="*/ 0 w 1817"/>
                <a:gd name="T29" fmla="*/ 0 h 697"/>
                <a:gd name="T30" fmla="*/ 0 w 1817"/>
                <a:gd name="T31" fmla="*/ 0 h 697"/>
                <a:gd name="T32" fmla="*/ 0 w 1817"/>
                <a:gd name="T33" fmla="*/ 0 h 697"/>
                <a:gd name="T34" fmla="*/ 0 w 1817"/>
                <a:gd name="T35" fmla="*/ 0 h 697"/>
                <a:gd name="T36" fmla="*/ 0 w 1817"/>
                <a:gd name="T37" fmla="*/ 0 h 697"/>
                <a:gd name="T38" fmla="*/ 0 w 1817"/>
                <a:gd name="T39" fmla="*/ 0 h 697"/>
                <a:gd name="T40" fmla="*/ 0 w 1817"/>
                <a:gd name="T41" fmla="*/ 0 h 697"/>
                <a:gd name="T42" fmla="*/ 0 w 1817"/>
                <a:gd name="T43" fmla="*/ 0 h 697"/>
                <a:gd name="T44" fmla="*/ 0 w 1817"/>
                <a:gd name="T45" fmla="*/ 0 h 697"/>
                <a:gd name="T46" fmla="*/ 0 w 1817"/>
                <a:gd name="T47" fmla="*/ 0 h 697"/>
                <a:gd name="T48" fmla="*/ 0 w 1817"/>
                <a:gd name="T49" fmla="*/ 0 h 697"/>
                <a:gd name="T50" fmla="*/ 0 w 1817"/>
                <a:gd name="T51" fmla="*/ 0 h 697"/>
                <a:gd name="T52" fmla="*/ 0 w 1817"/>
                <a:gd name="T53" fmla="*/ 0 h 697"/>
                <a:gd name="T54" fmla="*/ 0 w 1817"/>
                <a:gd name="T55" fmla="*/ 0 h 697"/>
                <a:gd name="T56" fmla="*/ 0 w 1817"/>
                <a:gd name="T57" fmla="*/ 0 h 697"/>
                <a:gd name="T58" fmla="*/ 0 w 1817"/>
                <a:gd name="T59" fmla="*/ 0 h 697"/>
                <a:gd name="T60" fmla="*/ 0 w 1817"/>
                <a:gd name="T61" fmla="*/ 0 h 697"/>
                <a:gd name="T62" fmla="*/ 0 w 1817"/>
                <a:gd name="T63" fmla="*/ 0 h 697"/>
                <a:gd name="T64" fmla="*/ 0 w 1817"/>
                <a:gd name="T65" fmla="*/ 0 h 697"/>
                <a:gd name="T66" fmla="*/ 0 w 1817"/>
                <a:gd name="T67" fmla="*/ 0 h 697"/>
                <a:gd name="T68" fmla="*/ 0 w 1817"/>
                <a:gd name="T69" fmla="*/ 0 h 697"/>
                <a:gd name="T70" fmla="*/ 0 w 1817"/>
                <a:gd name="T71" fmla="*/ 0 h 697"/>
                <a:gd name="T72" fmla="*/ 0 w 1817"/>
                <a:gd name="T73" fmla="*/ 0 h 697"/>
                <a:gd name="T74" fmla="*/ 0 w 1817"/>
                <a:gd name="T75" fmla="*/ 0 h 697"/>
                <a:gd name="T76" fmla="*/ 0 w 1817"/>
                <a:gd name="T77" fmla="*/ 0 h 697"/>
                <a:gd name="T78" fmla="*/ 0 w 1817"/>
                <a:gd name="T79" fmla="*/ 0 h 697"/>
                <a:gd name="T80" fmla="*/ 0 w 1817"/>
                <a:gd name="T81" fmla="*/ 0 h 697"/>
                <a:gd name="T82" fmla="*/ 0 w 1817"/>
                <a:gd name="T83" fmla="*/ 0 h 697"/>
                <a:gd name="T84" fmla="*/ 0 w 1817"/>
                <a:gd name="T85" fmla="*/ 0 h 697"/>
                <a:gd name="T86" fmla="*/ 0 w 1817"/>
                <a:gd name="T87" fmla="*/ 0 h 697"/>
                <a:gd name="T88" fmla="*/ 0 w 1817"/>
                <a:gd name="T89" fmla="*/ 0 h 697"/>
                <a:gd name="T90" fmla="*/ 0 w 1817"/>
                <a:gd name="T91" fmla="*/ 0 h 697"/>
                <a:gd name="T92" fmla="*/ 0 w 1817"/>
                <a:gd name="T93" fmla="*/ 0 h 697"/>
                <a:gd name="T94" fmla="*/ 0 w 1817"/>
                <a:gd name="T95" fmla="*/ 0 h 697"/>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1817" h="697">
                  <a:moveTo>
                    <a:pt x="0" y="677"/>
                  </a:moveTo>
                  <a:lnTo>
                    <a:pt x="8" y="671"/>
                  </a:lnTo>
                  <a:lnTo>
                    <a:pt x="18" y="663"/>
                  </a:lnTo>
                  <a:lnTo>
                    <a:pt x="30" y="655"/>
                  </a:lnTo>
                  <a:lnTo>
                    <a:pt x="43" y="647"/>
                  </a:lnTo>
                  <a:lnTo>
                    <a:pt x="58" y="637"/>
                  </a:lnTo>
                  <a:lnTo>
                    <a:pt x="74" y="629"/>
                  </a:lnTo>
                  <a:lnTo>
                    <a:pt x="89" y="619"/>
                  </a:lnTo>
                  <a:lnTo>
                    <a:pt x="106" y="610"/>
                  </a:lnTo>
                  <a:lnTo>
                    <a:pt x="122" y="601"/>
                  </a:lnTo>
                  <a:lnTo>
                    <a:pt x="137" y="591"/>
                  </a:lnTo>
                  <a:lnTo>
                    <a:pt x="153" y="583"/>
                  </a:lnTo>
                  <a:lnTo>
                    <a:pt x="168" y="574"/>
                  </a:lnTo>
                  <a:lnTo>
                    <a:pt x="180" y="566"/>
                  </a:lnTo>
                  <a:lnTo>
                    <a:pt x="192" y="559"/>
                  </a:lnTo>
                  <a:lnTo>
                    <a:pt x="201" y="552"/>
                  </a:lnTo>
                  <a:lnTo>
                    <a:pt x="209" y="546"/>
                  </a:lnTo>
                  <a:lnTo>
                    <a:pt x="219" y="539"/>
                  </a:lnTo>
                  <a:lnTo>
                    <a:pt x="230" y="532"/>
                  </a:lnTo>
                  <a:lnTo>
                    <a:pt x="241" y="528"/>
                  </a:lnTo>
                  <a:lnTo>
                    <a:pt x="254" y="525"/>
                  </a:lnTo>
                  <a:lnTo>
                    <a:pt x="265" y="523"/>
                  </a:lnTo>
                  <a:lnTo>
                    <a:pt x="278" y="520"/>
                  </a:lnTo>
                  <a:lnTo>
                    <a:pt x="290" y="516"/>
                  </a:lnTo>
                  <a:lnTo>
                    <a:pt x="302" y="510"/>
                  </a:lnTo>
                  <a:lnTo>
                    <a:pt x="323" y="495"/>
                  </a:lnTo>
                  <a:lnTo>
                    <a:pt x="339" y="475"/>
                  </a:lnTo>
                  <a:lnTo>
                    <a:pt x="350" y="454"/>
                  </a:lnTo>
                  <a:lnTo>
                    <a:pt x="360" y="431"/>
                  </a:lnTo>
                  <a:lnTo>
                    <a:pt x="369" y="409"/>
                  </a:lnTo>
                  <a:lnTo>
                    <a:pt x="380" y="387"/>
                  </a:lnTo>
                  <a:lnTo>
                    <a:pt x="393" y="367"/>
                  </a:lnTo>
                  <a:lnTo>
                    <a:pt x="412" y="349"/>
                  </a:lnTo>
                  <a:lnTo>
                    <a:pt x="431" y="338"/>
                  </a:lnTo>
                  <a:lnTo>
                    <a:pt x="452" y="328"/>
                  </a:lnTo>
                  <a:lnTo>
                    <a:pt x="473" y="322"/>
                  </a:lnTo>
                  <a:lnTo>
                    <a:pt x="494" y="316"/>
                  </a:lnTo>
                  <a:lnTo>
                    <a:pt x="516" y="311"/>
                  </a:lnTo>
                  <a:lnTo>
                    <a:pt x="537" y="306"/>
                  </a:lnTo>
                  <a:lnTo>
                    <a:pt x="557" y="300"/>
                  </a:lnTo>
                  <a:lnTo>
                    <a:pt x="577" y="291"/>
                  </a:lnTo>
                  <a:lnTo>
                    <a:pt x="598" y="279"/>
                  </a:lnTo>
                  <a:lnTo>
                    <a:pt x="615" y="264"/>
                  </a:lnTo>
                  <a:lnTo>
                    <a:pt x="631" y="248"/>
                  </a:lnTo>
                  <a:lnTo>
                    <a:pt x="645" y="232"/>
                  </a:lnTo>
                  <a:lnTo>
                    <a:pt x="657" y="215"/>
                  </a:lnTo>
                  <a:lnTo>
                    <a:pt x="670" y="197"/>
                  </a:lnTo>
                  <a:lnTo>
                    <a:pt x="682" y="179"/>
                  </a:lnTo>
                  <a:lnTo>
                    <a:pt x="696" y="162"/>
                  </a:lnTo>
                  <a:lnTo>
                    <a:pt x="708" y="148"/>
                  </a:lnTo>
                  <a:lnTo>
                    <a:pt x="721" y="133"/>
                  </a:lnTo>
                  <a:lnTo>
                    <a:pt x="735" y="120"/>
                  </a:lnTo>
                  <a:lnTo>
                    <a:pt x="751" y="105"/>
                  </a:lnTo>
                  <a:lnTo>
                    <a:pt x="767" y="91"/>
                  </a:lnTo>
                  <a:lnTo>
                    <a:pt x="785" y="79"/>
                  </a:lnTo>
                  <a:lnTo>
                    <a:pt x="803" y="65"/>
                  </a:lnTo>
                  <a:lnTo>
                    <a:pt x="823" y="54"/>
                  </a:lnTo>
                  <a:lnTo>
                    <a:pt x="843" y="42"/>
                  </a:lnTo>
                  <a:lnTo>
                    <a:pt x="864" y="32"/>
                  </a:lnTo>
                  <a:lnTo>
                    <a:pt x="886" y="23"/>
                  </a:lnTo>
                  <a:lnTo>
                    <a:pt x="909" y="15"/>
                  </a:lnTo>
                  <a:lnTo>
                    <a:pt x="932" y="9"/>
                  </a:lnTo>
                  <a:lnTo>
                    <a:pt x="955" y="4"/>
                  </a:lnTo>
                  <a:lnTo>
                    <a:pt x="979" y="1"/>
                  </a:lnTo>
                  <a:lnTo>
                    <a:pt x="1004" y="0"/>
                  </a:lnTo>
                  <a:lnTo>
                    <a:pt x="1030" y="2"/>
                  </a:lnTo>
                  <a:lnTo>
                    <a:pt x="1050" y="9"/>
                  </a:lnTo>
                  <a:lnTo>
                    <a:pt x="1067" y="17"/>
                  </a:lnTo>
                  <a:lnTo>
                    <a:pt x="1082" y="27"/>
                  </a:lnTo>
                  <a:lnTo>
                    <a:pt x="1095" y="39"/>
                  </a:lnTo>
                  <a:lnTo>
                    <a:pt x="1108" y="52"/>
                  </a:lnTo>
                  <a:lnTo>
                    <a:pt x="1121" y="63"/>
                  </a:lnTo>
                  <a:lnTo>
                    <a:pt x="1138" y="72"/>
                  </a:lnTo>
                  <a:lnTo>
                    <a:pt x="1146" y="75"/>
                  </a:lnTo>
                  <a:lnTo>
                    <a:pt x="1153" y="77"/>
                  </a:lnTo>
                  <a:lnTo>
                    <a:pt x="1160" y="78"/>
                  </a:lnTo>
                  <a:lnTo>
                    <a:pt x="1168" y="79"/>
                  </a:lnTo>
                  <a:lnTo>
                    <a:pt x="1174" y="80"/>
                  </a:lnTo>
                  <a:lnTo>
                    <a:pt x="1181" y="82"/>
                  </a:lnTo>
                  <a:lnTo>
                    <a:pt x="1186" y="84"/>
                  </a:lnTo>
                  <a:lnTo>
                    <a:pt x="1193" y="88"/>
                  </a:lnTo>
                  <a:lnTo>
                    <a:pt x="1211" y="104"/>
                  </a:lnTo>
                  <a:lnTo>
                    <a:pt x="1226" y="119"/>
                  </a:lnTo>
                  <a:lnTo>
                    <a:pt x="1241" y="133"/>
                  </a:lnTo>
                  <a:lnTo>
                    <a:pt x="1255" y="148"/>
                  </a:lnTo>
                  <a:lnTo>
                    <a:pt x="1269" y="163"/>
                  </a:lnTo>
                  <a:lnTo>
                    <a:pt x="1284" y="177"/>
                  </a:lnTo>
                  <a:lnTo>
                    <a:pt x="1301" y="193"/>
                  </a:lnTo>
                  <a:lnTo>
                    <a:pt x="1318" y="208"/>
                  </a:lnTo>
                  <a:lnTo>
                    <a:pt x="1326" y="213"/>
                  </a:lnTo>
                  <a:lnTo>
                    <a:pt x="1333" y="218"/>
                  </a:lnTo>
                  <a:lnTo>
                    <a:pt x="1339" y="223"/>
                  </a:lnTo>
                  <a:lnTo>
                    <a:pt x="1346" y="230"/>
                  </a:lnTo>
                  <a:lnTo>
                    <a:pt x="1350" y="236"/>
                  </a:lnTo>
                  <a:lnTo>
                    <a:pt x="1354" y="242"/>
                  </a:lnTo>
                  <a:lnTo>
                    <a:pt x="1356" y="251"/>
                  </a:lnTo>
                  <a:lnTo>
                    <a:pt x="1357" y="259"/>
                  </a:lnTo>
                  <a:lnTo>
                    <a:pt x="1355" y="274"/>
                  </a:lnTo>
                  <a:lnTo>
                    <a:pt x="1351" y="287"/>
                  </a:lnTo>
                  <a:lnTo>
                    <a:pt x="1346" y="301"/>
                  </a:lnTo>
                  <a:lnTo>
                    <a:pt x="1344" y="317"/>
                  </a:lnTo>
                  <a:lnTo>
                    <a:pt x="1345" y="332"/>
                  </a:lnTo>
                  <a:lnTo>
                    <a:pt x="1350" y="347"/>
                  </a:lnTo>
                  <a:lnTo>
                    <a:pt x="1356" y="362"/>
                  </a:lnTo>
                  <a:lnTo>
                    <a:pt x="1366" y="375"/>
                  </a:lnTo>
                  <a:lnTo>
                    <a:pt x="1376" y="388"/>
                  </a:lnTo>
                  <a:lnTo>
                    <a:pt x="1389" y="400"/>
                  </a:lnTo>
                  <a:lnTo>
                    <a:pt x="1403" y="412"/>
                  </a:lnTo>
                  <a:lnTo>
                    <a:pt x="1418" y="423"/>
                  </a:lnTo>
                  <a:lnTo>
                    <a:pt x="1434" y="434"/>
                  </a:lnTo>
                  <a:lnTo>
                    <a:pt x="1451" y="443"/>
                  </a:lnTo>
                  <a:lnTo>
                    <a:pt x="1466" y="453"/>
                  </a:lnTo>
                  <a:lnTo>
                    <a:pt x="1483" y="461"/>
                  </a:lnTo>
                  <a:lnTo>
                    <a:pt x="1499" y="470"/>
                  </a:lnTo>
                  <a:lnTo>
                    <a:pt x="1514" y="476"/>
                  </a:lnTo>
                  <a:lnTo>
                    <a:pt x="1528" y="483"/>
                  </a:lnTo>
                  <a:lnTo>
                    <a:pt x="1542" y="488"/>
                  </a:lnTo>
                  <a:lnTo>
                    <a:pt x="1557" y="497"/>
                  </a:lnTo>
                  <a:lnTo>
                    <a:pt x="1573" y="506"/>
                  </a:lnTo>
                  <a:lnTo>
                    <a:pt x="1590" y="518"/>
                  </a:lnTo>
                  <a:lnTo>
                    <a:pt x="1606" y="530"/>
                  </a:lnTo>
                  <a:lnTo>
                    <a:pt x="1622" y="544"/>
                  </a:lnTo>
                  <a:lnTo>
                    <a:pt x="1639" y="558"/>
                  </a:lnTo>
                  <a:lnTo>
                    <a:pt x="1657" y="572"/>
                  </a:lnTo>
                  <a:lnTo>
                    <a:pt x="1674" y="587"/>
                  </a:lnTo>
                  <a:lnTo>
                    <a:pt x="1690" y="602"/>
                  </a:lnTo>
                  <a:lnTo>
                    <a:pt x="1708" y="615"/>
                  </a:lnTo>
                  <a:lnTo>
                    <a:pt x="1726" y="629"/>
                  </a:lnTo>
                  <a:lnTo>
                    <a:pt x="1744" y="640"/>
                  </a:lnTo>
                  <a:lnTo>
                    <a:pt x="1762" y="651"/>
                  </a:lnTo>
                  <a:lnTo>
                    <a:pt x="1781" y="659"/>
                  </a:lnTo>
                  <a:lnTo>
                    <a:pt x="1798" y="667"/>
                  </a:lnTo>
                  <a:lnTo>
                    <a:pt x="1817" y="671"/>
                  </a:lnTo>
                  <a:lnTo>
                    <a:pt x="1811" y="680"/>
                  </a:lnTo>
                  <a:lnTo>
                    <a:pt x="1802" y="684"/>
                  </a:lnTo>
                  <a:lnTo>
                    <a:pt x="1788" y="685"/>
                  </a:lnTo>
                  <a:lnTo>
                    <a:pt x="1773" y="685"/>
                  </a:lnTo>
                  <a:lnTo>
                    <a:pt x="1758" y="683"/>
                  </a:lnTo>
                  <a:lnTo>
                    <a:pt x="1742" y="681"/>
                  </a:lnTo>
                  <a:lnTo>
                    <a:pt x="1728" y="681"/>
                  </a:lnTo>
                  <a:lnTo>
                    <a:pt x="1718" y="682"/>
                  </a:lnTo>
                  <a:lnTo>
                    <a:pt x="1596" y="682"/>
                  </a:lnTo>
                  <a:lnTo>
                    <a:pt x="1583" y="685"/>
                  </a:lnTo>
                  <a:lnTo>
                    <a:pt x="1571" y="687"/>
                  </a:lnTo>
                  <a:lnTo>
                    <a:pt x="1558" y="690"/>
                  </a:lnTo>
                  <a:lnTo>
                    <a:pt x="1547" y="691"/>
                  </a:lnTo>
                  <a:lnTo>
                    <a:pt x="1535" y="692"/>
                  </a:lnTo>
                  <a:lnTo>
                    <a:pt x="1524" y="694"/>
                  </a:lnTo>
                  <a:lnTo>
                    <a:pt x="1511" y="695"/>
                  </a:lnTo>
                  <a:lnTo>
                    <a:pt x="1498" y="697"/>
                  </a:lnTo>
                  <a:lnTo>
                    <a:pt x="974" y="697"/>
                  </a:lnTo>
                  <a:lnTo>
                    <a:pt x="959" y="693"/>
                  </a:lnTo>
                  <a:lnTo>
                    <a:pt x="943" y="690"/>
                  </a:lnTo>
                  <a:lnTo>
                    <a:pt x="927" y="687"/>
                  </a:lnTo>
                  <a:lnTo>
                    <a:pt x="909" y="684"/>
                  </a:lnTo>
                  <a:lnTo>
                    <a:pt x="890" y="682"/>
                  </a:lnTo>
                  <a:lnTo>
                    <a:pt x="873" y="680"/>
                  </a:lnTo>
                  <a:lnTo>
                    <a:pt x="856" y="678"/>
                  </a:lnTo>
                  <a:lnTo>
                    <a:pt x="841" y="675"/>
                  </a:lnTo>
                  <a:lnTo>
                    <a:pt x="681" y="675"/>
                  </a:lnTo>
                  <a:lnTo>
                    <a:pt x="665" y="673"/>
                  </a:lnTo>
                  <a:lnTo>
                    <a:pt x="649" y="671"/>
                  </a:lnTo>
                  <a:lnTo>
                    <a:pt x="633" y="669"/>
                  </a:lnTo>
                  <a:lnTo>
                    <a:pt x="617" y="667"/>
                  </a:lnTo>
                  <a:lnTo>
                    <a:pt x="602" y="664"/>
                  </a:lnTo>
                  <a:lnTo>
                    <a:pt x="587" y="662"/>
                  </a:lnTo>
                  <a:lnTo>
                    <a:pt x="571" y="660"/>
                  </a:lnTo>
                  <a:lnTo>
                    <a:pt x="557" y="658"/>
                  </a:lnTo>
                  <a:lnTo>
                    <a:pt x="541" y="656"/>
                  </a:lnTo>
                  <a:lnTo>
                    <a:pt x="525" y="655"/>
                  </a:lnTo>
                  <a:lnTo>
                    <a:pt x="509" y="653"/>
                  </a:lnTo>
                  <a:lnTo>
                    <a:pt x="494" y="652"/>
                  </a:lnTo>
                  <a:lnTo>
                    <a:pt x="478" y="651"/>
                  </a:lnTo>
                  <a:lnTo>
                    <a:pt x="461" y="651"/>
                  </a:lnTo>
                  <a:lnTo>
                    <a:pt x="445" y="650"/>
                  </a:lnTo>
                  <a:lnTo>
                    <a:pt x="428" y="650"/>
                  </a:lnTo>
                  <a:lnTo>
                    <a:pt x="396" y="650"/>
                  </a:lnTo>
                  <a:lnTo>
                    <a:pt x="365" y="651"/>
                  </a:lnTo>
                  <a:lnTo>
                    <a:pt x="334" y="652"/>
                  </a:lnTo>
                  <a:lnTo>
                    <a:pt x="304" y="654"/>
                  </a:lnTo>
                  <a:lnTo>
                    <a:pt x="275" y="656"/>
                  </a:lnTo>
                  <a:lnTo>
                    <a:pt x="246" y="658"/>
                  </a:lnTo>
                  <a:lnTo>
                    <a:pt x="219" y="661"/>
                  </a:lnTo>
                  <a:lnTo>
                    <a:pt x="192" y="663"/>
                  </a:lnTo>
                  <a:lnTo>
                    <a:pt x="165" y="665"/>
                  </a:lnTo>
                  <a:lnTo>
                    <a:pt x="140" y="669"/>
                  </a:lnTo>
                  <a:lnTo>
                    <a:pt x="114" y="671"/>
                  </a:lnTo>
                  <a:lnTo>
                    <a:pt x="90" y="673"/>
                  </a:lnTo>
                  <a:lnTo>
                    <a:pt x="66" y="675"/>
                  </a:lnTo>
                  <a:lnTo>
                    <a:pt x="43" y="676"/>
                  </a:lnTo>
                  <a:lnTo>
                    <a:pt x="21" y="677"/>
                  </a:lnTo>
                  <a:lnTo>
                    <a:pt x="0" y="677"/>
                  </a:lnTo>
                  <a:close/>
                </a:path>
              </a:pathLst>
            </a:custGeom>
            <a:solidFill>
              <a:srgbClr val="8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714"/>
            </a:p>
          </p:txBody>
        </p:sp>
      </p:grpSp>
      <p:sp>
        <p:nvSpPr>
          <p:cNvPr id="18437" name="Line 39">
            <a:extLst>
              <a:ext uri="{FF2B5EF4-FFF2-40B4-BE49-F238E27FC236}">
                <a16:creationId xmlns:a16="http://schemas.microsoft.com/office/drawing/2014/main" id="{404E3463-4892-4F6E-8E04-95CC8A4D5DA4}"/>
              </a:ext>
            </a:extLst>
          </p:cNvPr>
          <p:cNvSpPr>
            <a:spLocks noChangeShapeType="1"/>
          </p:cNvSpPr>
          <p:nvPr/>
        </p:nvSpPr>
        <p:spPr bwMode="auto">
          <a:xfrm>
            <a:off x="2641298" y="5146524"/>
            <a:ext cx="0" cy="471714"/>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sz="1714"/>
          </a:p>
        </p:txBody>
      </p:sp>
      <p:sp>
        <p:nvSpPr>
          <p:cNvPr id="16424" name="Text Box 40">
            <a:extLst>
              <a:ext uri="{FF2B5EF4-FFF2-40B4-BE49-F238E27FC236}">
                <a16:creationId xmlns:a16="http://schemas.microsoft.com/office/drawing/2014/main" id="{35A4DE84-E849-41F9-9DC1-86DB0B37A65E}"/>
              </a:ext>
            </a:extLst>
          </p:cNvPr>
          <p:cNvSpPr txBox="1">
            <a:spLocks noChangeArrowheads="1"/>
          </p:cNvSpPr>
          <p:nvPr/>
        </p:nvSpPr>
        <p:spPr bwMode="auto">
          <a:xfrm>
            <a:off x="1891394" y="6006799"/>
            <a:ext cx="140002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defRPr/>
            </a:pPr>
            <a:r>
              <a:rPr lang="ja-JP" altLang="en-US" sz="1200">
                <a:latin typeface="Meiryo UI" panose="020B0604030504040204" pitchFamily="50" charset="-128"/>
                <a:ea typeface="Meiryo UI" panose="020B0604030504040204" pitchFamily="50" charset="-128"/>
              </a:rPr>
              <a:t>セシウム吸着材</a:t>
            </a:r>
            <a:br>
              <a:rPr lang="ja-JP" altLang="en-US" sz="1200">
                <a:latin typeface="Meiryo UI" panose="020B0604030504040204" pitchFamily="50" charset="-128"/>
                <a:ea typeface="Meiryo UI" panose="020B0604030504040204" pitchFamily="50" charset="-128"/>
              </a:rPr>
            </a:br>
            <a:r>
              <a:rPr lang="ja-JP" altLang="en-US" sz="1200">
                <a:latin typeface="Meiryo UI" panose="020B0604030504040204" pitchFamily="50" charset="-128"/>
                <a:ea typeface="Meiryo UI" panose="020B0604030504040204" pitchFamily="50" charset="-128"/>
              </a:rPr>
              <a:t>廃棄物</a:t>
            </a:r>
          </a:p>
        </p:txBody>
      </p:sp>
      <p:sp>
        <p:nvSpPr>
          <p:cNvPr id="16426" name="Text Box 42">
            <a:extLst>
              <a:ext uri="{FF2B5EF4-FFF2-40B4-BE49-F238E27FC236}">
                <a16:creationId xmlns:a16="http://schemas.microsoft.com/office/drawing/2014/main" id="{FADECD43-B26B-463F-9799-EF93139601D7}"/>
              </a:ext>
            </a:extLst>
          </p:cNvPr>
          <p:cNvSpPr txBox="1">
            <a:spLocks noChangeArrowheads="1"/>
          </p:cNvSpPr>
          <p:nvPr/>
        </p:nvSpPr>
        <p:spPr bwMode="auto">
          <a:xfrm>
            <a:off x="1873251" y="2663977"/>
            <a:ext cx="278644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defRPr/>
            </a:pPr>
            <a:r>
              <a:rPr lang="ja-JP" altLang="en-US" sz="1200">
                <a:latin typeface="Meiryo UI" panose="020B0604030504040204" pitchFamily="50" charset="-128"/>
                <a:ea typeface="Meiryo UI" panose="020B0604030504040204" pitchFamily="50" charset="-128"/>
              </a:rPr>
              <a:t>民間企業保有</a:t>
            </a:r>
            <a:br>
              <a:rPr lang="ja-JP" altLang="en-US" sz="1200">
                <a:latin typeface="Meiryo UI" panose="020B0604030504040204" pitchFamily="50" charset="-128"/>
                <a:ea typeface="Meiryo UI" panose="020B0604030504040204" pitchFamily="50" charset="-128"/>
              </a:rPr>
            </a:br>
            <a:r>
              <a:rPr lang="ja-JP" altLang="en-US" sz="1200">
                <a:latin typeface="Meiryo UI" panose="020B0604030504040204" pitchFamily="50" charset="-128"/>
                <a:ea typeface="Meiryo UI" panose="020B0604030504040204" pitchFamily="50" charset="-128"/>
              </a:rPr>
              <a:t>放射能物質（劣化ウラン、トリウム含）</a:t>
            </a:r>
          </a:p>
        </p:txBody>
      </p:sp>
      <p:sp>
        <p:nvSpPr>
          <p:cNvPr id="16427" name="Text Box 43">
            <a:extLst>
              <a:ext uri="{FF2B5EF4-FFF2-40B4-BE49-F238E27FC236}">
                <a16:creationId xmlns:a16="http://schemas.microsoft.com/office/drawing/2014/main" id="{043E8835-AB2F-4767-B58A-45FD40B6EE04}"/>
              </a:ext>
            </a:extLst>
          </p:cNvPr>
          <p:cNvSpPr txBox="1">
            <a:spLocks noChangeArrowheads="1"/>
          </p:cNvSpPr>
          <p:nvPr/>
        </p:nvSpPr>
        <p:spPr bwMode="auto">
          <a:xfrm>
            <a:off x="8038799" y="1372810"/>
            <a:ext cx="1005403" cy="33855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50000"/>
              </a:spcBef>
              <a:defRPr/>
            </a:pPr>
            <a:r>
              <a:rPr lang="ja-JP" altLang="en-US" sz="1600">
                <a:latin typeface="Meiryo UI" panose="020B0604030504040204" pitchFamily="50" charset="-128"/>
                <a:ea typeface="Meiryo UI" panose="020B0604030504040204" pitchFamily="50" charset="-128"/>
              </a:rPr>
              <a:t>日本政府</a:t>
            </a:r>
          </a:p>
        </p:txBody>
      </p:sp>
      <p:sp>
        <p:nvSpPr>
          <p:cNvPr id="16428" name="Text Box 44">
            <a:extLst>
              <a:ext uri="{FF2B5EF4-FFF2-40B4-BE49-F238E27FC236}">
                <a16:creationId xmlns:a16="http://schemas.microsoft.com/office/drawing/2014/main" id="{B63340C2-7267-4ECD-91F6-25A145E9C774}"/>
              </a:ext>
            </a:extLst>
          </p:cNvPr>
          <p:cNvSpPr txBox="1">
            <a:spLocks noChangeArrowheads="1"/>
          </p:cNvSpPr>
          <p:nvPr/>
        </p:nvSpPr>
        <p:spPr bwMode="auto">
          <a:xfrm>
            <a:off x="9145513" y="1374323"/>
            <a:ext cx="1005403" cy="33855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50000"/>
              </a:spcBef>
              <a:defRPr/>
            </a:pPr>
            <a:r>
              <a:rPr lang="ja-JP" altLang="en-US" sz="1600">
                <a:latin typeface="Meiryo UI" panose="020B0604030504040204" pitchFamily="50" charset="-128"/>
                <a:ea typeface="Meiryo UI" panose="020B0604030504040204" pitchFamily="50" charset="-128"/>
              </a:rPr>
              <a:t>東京電力</a:t>
            </a:r>
          </a:p>
        </p:txBody>
      </p:sp>
      <p:sp>
        <p:nvSpPr>
          <p:cNvPr id="16430" name="Text Box 46">
            <a:extLst>
              <a:ext uri="{FF2B5EF4-FFF2-40B4-BE49-F238E27FC236}">
                <a16:creationId xmlns:a16="http://schemas.microsoft.com/office/drawing/2014/main" id="{AB4150D4-6707-493D-8E6E-A960FB9317B3}"/>
              </a:ext>
            </a:extLst>
          </p:cNvPr>
          <p:cNvSpPr txBox="1">
            <a:spLocks noChangeArrowheads="1"/>
          </p:cNvSpPr>
          <p:nvPr/>
        </p:nvSpPr>
        <p:spPr bwMode="auto">
          <a:xfrm>
            <a:off x="6950227" y="1374323"/>
            <a:ext cx="1005403" cy="33855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50000"/>
              </a:spcBef>
              <a:defRPr/>
            </a:pPr>
            <a:r>
              <a:rPr lang="ja-JP" altLang="en-US" sz="1600">
                <a:latin typeface="Meiryo UI" panose="020B0604030504040204" pitchFamily="50" charset="-128"/>
                <a:ea typeface="Meiryo UI" panose="020B0604030504040204" pitchFamily="50" charset="-128"/>
              </a:rPr>
              <a:t>協賛企業</a:t>
            </a:r>
          </a:p>
        </p:txBody>
      </p:sp>
      <p:pic>
        <p:nvPicPr>
          <p:cNvPr id="16433" name="Picture 49">
            <a:extLst>
              <a:ext uri="{FF2B5EF4-FFF2-40B4-BE49-F238E27FC236}">
                <a16:creationId xmlns:a16="http://schemas.microsoft.com/office/drawing/2014/main" id="{9C259B98-EC6F-4D74-84D1-130691F5CB6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61899" t="11072" r="22397" b="75322"/>
          <a:stretch>
            <a:fillRect/>
          </a:stretch>
        </p:blipFill>
        <p:spPr bwMode="auto">
          <a:xfrm>
            <a:off x="1909536" y="2015369"/>
            <a:ext cx="1179286" cy="6939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444" name="Picture 50">
            <a:extLst>
              <a:ext uri="{FF2B5EF4-FFF2-40B4-BE49-F238E27FC236}">
                <a16:creationId xmlns:a16="http://schemas.microsoft.com/office/drawing/2014/main" id="{FC434AB8-E0BC-4ABC-98C0-0C71920FBB8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31656" y="5087560"/>
            <a:ext cx="1871738" cy="15164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435" name="Text Box 51">
            <a:extLst>
              <a:ext uri="{FF2B5EF4-FFF2-40B4-BE49-F238E27FC236}">
                <a16:creationId xmlns:a16="http://schemas.microsoft.com/office/drawing/2014/main" id="{097DE20B-06B0-4CAC-A0CF-4F330BD0E692}"/>
              </a:ext>
            </a:extLst>
          </p:cNvPr>
          <p:cNvSpPr txBox="1">
            <a:spLocks noChangeArrowheads="1"/>
          </p:cNvSpPr>
          <p:nvPr/>
        </p:nvSpPr>
        <p:spPr bwMode="auto">
          <a:xfrm>
            <a:off x="7313835" y="6377215"/>
            <a:ext cx="135165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spcBef>
                <a:spcPct val="50000"/>
              </a:spcBef>
              <a:defRPr/>
            </a:pPr>
            <a:r>
              <a:rPr lang="ja-JP" altLang="en-US" sz="1400">
                <a:latin typeface="Meiryo UI" panose="020B0604030504040204" pitchFamily="50" charset="-128"/>
                <a:ea typeface="Meiryo UI" panose="020B0604030504040204" pitchFamily="50" charset="-128"/>
              </a:rPr>
              <a:t>北海道・中川町</a:t>
            </a:r>
          </a:p>
        </p:txBody>
      </p:sp>
      <p:sp>
        <p:nvSpPr>
          <p:cNvPr id="16437" name="Text Box 53">
            <a:extLst>
              <a:ext uri="{FF2B5EF4-FFF2-40B4-BE49-F238E27FC236}">
                <a16:creationId xmlns:a16="http://schemas.microsoft.com/office/drawing/2014/main" id="{003E9623-FA83-4AD8-8B48-CB4FD7F14D48}"/>
              </a:ext>
            </a:extLst>
          </p:cNvPr>
          <p:cNvSpPr txBox="1">
            <a:spLocks noChangeArrowheads="1"/>
          </p:cNvSpPr>
          <p:nvPr/>
        </p:nvSpPr>
        <p:spPr bwMode="auto">
          <a:xfrm>
            <a:off x="6061227" y="5591024"/>
            <a:ext cx="67279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defRPr/>
            </a:pPr>
            <a:r>
              <a:rPr lang="ja-JP" altLang="en-US" sz="1400">
                <a:latin typeface="Meiryo UI" panose="020B0604030504040204" pitchFamily="50" charset="-128"/>
                <a:ea typeface="Meiryo UI" panose="020B0604030504040204" pitchFamily="50" charset="-128"/>
              </a:rPr>
              <a:t>移送</a:t>
            </a:r>
          </a:p>
        </p:txBody>
      </p:sp>
      <p:pic>
        <p:nvPicPr>
          <p:cNvPr id="18447" name="Picture 43">
            <a:extLst>
              <a:ext uri="{FF2B5EF4-FFF2-40B4-BE49-F238E27FC236}">
                <a16:creationId xmlns:a16="http://schemas.microsoft.com/office/drawing/2014/main" id="{97483C56-8BF3-4715-A2A3-87B63239ECD2}"/>
              </a:ext>
            </a:extLst>
          </p:cNvPr>
          <p:cNvPicPr>
            <a:picLocks noChangeAspect="1" noChangeArrowheads="1"/>
          </p:cNvPicPr>
          <p:nvPr>
            <p:custDataLst>
              <p:tags r:id="rId1"/>
            </p:custDataLst>
          </p:nvPr>
        </p:nvPicPr>
        <p:blipFill>
          <a:blip r:embed="rId6">
            <a:extLst>
              <a:ext uri="{28A0092B-C50C-407E-A947-70E740481C1C}">
                <a14:useLocalDpi xmlns:a14="http://schemas.microsoft.com/office/drawing/2010/main" val="0"/>
              </a:ext>
            </a:extLst>
          </a:blip>
          <a:srcRect/>
          <a:stretch>
            <a:fillRect/>
          </a:stretch>
        </p:blipFill>
        <p:spPr bwMode="gray">
          <a:xfrm>
            <a:off x="7654775" y="3279322"/>
            <a:ext cx="92075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48" name="Line 55">
            <a:extLst>
              <a:ext uri="{FF2B5EF4-FFF2-40B4-BE49-F238E27FC236}">
                <a16:creationId xmlns:a16="http://schemas.microsoft.com/office/drawing/2014/main" id="{70D16AAA-9C5B-42B0-9631-97CC5D642E01}"/>
              </a:ext>
            </a:extLst>
          </p:cNvPr>
          <p:cNvSpPr>
            <a:spLocks noChangeShapeType="1"/>
          </p:cNvSpPr>
          <p:nvPr/>
        </p:nvSpPr>
        <p:spPr bwMode="auto">
          <a:xfrm flipV="1">
            <a:off x="8088691" y="4422322"/>
            <a:ext cx="0" cy="834571"/>
          </a:xfrm>
          <a:prstGeom prst="line">
            <a:avLst/>
          </a:prstGeom>
          <a:noFill/>
          <a:ln w="9525">
            <a:solidFill>
              <a:schemeClr val="tx1"/>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sz="1714"/>
          </a:p>
        </p:txBody>
      </p:sp>
      <p:sp>
        <p:nvSpPr>
          <p:cNvPr id="16440" name="Text Box 56">
            <a:extLst>
              <a:ext uri="{FF2B5EF4-FFF2-40B4-BE49-F238E27FC236}">
                <a16:creationId xmlns:a16="http://schemas.microsoft.com/office/drawing/2014/main" id="{DCE1996E-E817-4F9A-AF54-74643D698EBA}"/>
              </a:ext>
            </a:extLst>
          </p:cNvPr>
          <p:cNvSpPr txBox="1">
            <a:spLocks noChangeArrowheads="1"/>
          </p:cNvSpPr>
          <p:nvPr/>
        </p:nvSpPr>
        <p:spPr bwMode="auto">
          <a:xfrm>
            <a:off x="8545184" y="3867453"/>
            <a:ext cx="90281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spcBef>
                <a:spcPct val="50000"/>
              </a:spcBef>
              <a:defRPr/>
            </a:pPr>
            <a:r>
              <a:rPr lang="ja-JP" altLang="en-US" sz="1400">
                <a:latin typeface="Meiryo UI" panose="020B0604030504040204" pitchFamily="50" charset="-128"/>
                <a:ea typeface="Meiryo UI" panose="020B0604030504040204" pitchFamily="50" charset="-128"/>
              </a:rPr>
              <a:t>溶融塩炉</a:t>
            </a:r>
          </a:p>
        </p:txBody>
      </p:sp>
      <p:sp>
        <p:nvSpPr>
          <p:cNvPr id="18450" name="Text Box 57">
            <a:extLst>
              <a:ext uri="{FF2B5EF4-FFF2-40B4-BE49-F238E27FC236}">
                <a16:creationId xmlns:a16="http://schemas.microsoft.com/office/drawing/2014/main" id="{D786D610-14D7-456A-8D0D-301EA63C5A3F}"/>
              </a:ext>
            </a:extLst>
          </p:cNvPr>
          <p:cNvSpPr txBox="1">
            <a:spLocks noChangeArrowheads="1"/>
          </p:cNvSpPr>
          <p:nvPr/>
        </p:nvSpPr>
        <p:spPr bwMode="auto">
          <a:xfrm>
            <a:off x="1605644" y="710595"/>
            <a:ext cx="9085035" cy="3561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ctr">
              <a:spcBef>
                <a:spcPct val="50000"/>
              </a:spcBef>
              <a:buFontTx/>
              <a:buNone/>
            </a:pPr>
            <a:r>
              <a:rPr lang="ja-JP" altLang="en-US" sz="1714">
                <a:latin typeface="Meiryo UI" panose="020B0604030504040204" pitchFamily="50" charset="-128"/>
                <a:ea typeface="Meiryo UI" panose="020B0604030504040204" pitchFamily="50" charset="-128"/>
              </a:rPr>
              <a:t>民間企業などが保有するウラン、トリウムなど放射性物質の総合的管理施設</a:t>
            </a:r>
          </a:p>
        </p:txBody>
      </p:sp>
      <p:sp>
        <p:nvSpPr>
          <p:cNvPr id="18451" name="Line 58">
            <a:extLst>
              <a:ext uri="{FF2B5EF4-FFF2-40B4-BE49-F238E27FC236}">
                <a16:creationId xmlns:a16="http://schemas.microsoft.com/office/drawing/2014/main" id="{7568D991-1DCD-4025-B4BA-0873A706C7B9}"/>
              </a:ext>
            </a:extLst>
          </p:cNvPr>
          <p:cNvSpPr>
            <a:spLocks noChangeShapeType="1"/>
          </p:cNvSpPr>
          <p:nvPr/>
        </p:nvSpPr>
        <p:spPr bwMode="auto">
          <a:xfrm>
            <a:off x="3029858" y="2698751"/>
            <a:ext cx="1548190" cy="151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sz="1714"/>
          </a:p>
        </p:txBody>
      </p:sp>
      <p:sp>
        <p:nvSpPr>
          <p:cNvPr id="16443" name="AutoShape 59">
            <a:extLst>
              <a:ext uri="{FF2B5EF4-FFF2-40B4-BE49-F238E27FC236}">
                <a16:creationId xmlns:a16="http://schemas.microsoft.com/office/drawing/2014/main" id="{D356FE09-FC7B-4AAA-90BA-077C646F64EE}"/>
              </a:ext>
            </a:extLst>
          </p:cNvPr>
          <p:cNvSpPr>
            <a:spLocks noChangeArrowheads="1"/>
          </p:cNvSpPr>
          <p:nvPr/>
        </p:nvSpPr>
        <p:spPr bwMode="auto">
          <a:xfrm>
            <a:off x="8478763" y="4355799"/>
            <a:ext cx="1923143" cy="860273"/>
          </a:xfrm>
          <a:prstGeom prst="wedgeRoundRectCallout">
            <a:avLst>
              <a:gd name="adj1" fmla="val -53880"/>
              <a:gd name="adj2" fmla="val 69926"/>
              <a:gd name="adj3" fmla="val 16667"/>
            </a:avLst>
          </a:prstGeom>
          <a:noFill/>
          <a:ln w="9525">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defRPr/>
            </a:pPr>
            <a:r>
              <a:rPr lang="ja-JP" altLang="en-US" sz="1200">
                <a:latin typeface="Meiryo UI" panose="020B0604030504040204" pitchFamily="50" charset="-128"/>
                <a:ea typeface="Meiryo UI" panose="020B0604030504040204" pitchFamily="50" charset="-128"/>
              </a:rPr>
              <a:t>将来、溶融塩炉が開発された時に放射性物質の減量処理を実施。それまで厳重に保管</a:t>
            </a:r>
          </a:p>
        </p:txBody>
      </p:sp>
      <p:pic>
        <p:nvPicPr>
          <p:cNvPr id="18453" name="Picture 61" descr="gold_oil_barrels_350">
            <a:extLst>
              <a:ext uri="{FF2B5EF4-FFF2-40B4-BE49-F238E27FC236}">
                <a16:creationId xmlns:a16="http://schemas.microsoft.com/office/drawing/2014/main" id="{88397018-7C61-4867-9E28-8EDDEDA9E45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32692" y="2213429"/>
            <a:ext cx="1755321" cy="12926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54" name="Line 64">
            <a:extLst>
              <a:ext uri="{FF2B5EF4-FFF2-40B4-BE49-F238E27FC236}">
                <a16:creationId xmlns:a16="http://schemas.microsoft.com/office/drawing/2014/main" id="{C0A5B11F-77E8-4BD2-B0A7-70DDACEE9045}"/>
              </a:ext>
            </a:extLst>
          </p:cNvPr>
          <p:cNvSpPr>
            <a:spLocks noChangeShapeType="1"/>
          </p:cNvSpPr>
          <p:nvPr/>
        </p:nvSpPr>
        <p:spPr bwMode="auto">
          <a:xfrm>
            <a:off x="2936120" y="5872238"/>
            <a:ext cx="1641929" cy="151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sz="1714"/>
          </a:p>
        </p:txBody>
      </p:sp>
      <p:sp>
        <p:nvSpPr>
          <p:cNvPr id="16449" name="Text Box 65">
            <a:extLst>
              <a:ext uri="{FF2B5EF4-FFF2-40B4-BE49-F238E27FC236}">
                <a16:creationId xmlns:a16="http://schemas.microsoft.com/office/drawing/2014/main" id="{EAA7BD3C-F65C-4B62-8751-788821F00B2E}"/>
              </a:ext>
            </a:extLst>
          </p:cNvPr>
          <p:cNvSpPr txBox="1">
            <a:spLocks noChangeArrowheads="1"/>
          </p:cNvSpPr>
          <p:nvPr/>
        </p:nvSpPr>
        <p:spPr bwMode="auto">
          <a:xfrm>
            <a:off x="2936120" y="5253870"/>
            <a:ext cx="1522488"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defRPr/>
            </a:pPr>
            <a:r>
              <a:rPr lang="ja-JP" altLang="en-US" sz="1200" dirty="0">
                <a:latin typeface="Meiryo UI" panose="020B0604030504040204" pitchFamily="50" charset="-128"/>
                <a:ea typeface="Meiryo UI" panose="020B0604030504040204" pitchFamily="50" charset="-128"/>
              </a:rPr>
              <a:t>吸着材であるプルシアンブルーから</a:t>
            </a:r>
            <a:br>
              <a:rPr lang="ja-JP" altLang="en-US" sz="1200" dirty="0">
                <a:latin typeface="Meiryo UI" panose="020B0604030504040204" pitchFamily="50" charset="-128"/>
                <a:ea typeface="Meiryo UI" panose="020B0604030504040204" pitchFamily="50" charset="-128"/>
              </a:rPr>
            </a:br>
            <a:r>
              <a:rPr lang="ja-JP" altLang="en-US" sz="1200" dirty="0">
                <a:latin typeface="Meiryo UI" panose="020B0604030504040204" pitchFamily="50" charset="-128"/>
                <a:ea typeface="Meiryo UI" panose="020B0604030504040204" pitchFamily="50" charset="-128"/>
              </a:rPr>
              <a:t>Ｃｓのみ抽出・濃縮</a:t>
            </a:r>
          </a:p>
        </p:txBody>
      </p:sp>
      <p:sp>
        <p:nvSpPr>
          <p:cNvPr id="18456" name="Line 66">
            <a:extLst>
              <a:ext uri="{FF2B5EF4-FFF2-40B4-BE49-F238E27FC236}">
                <a16:creationId xmlns:a16="http://schemas.microsoft.com/office/drawing/2014/main" id="{94FD52B8-19BF-4BD7-B614-3C6F067AA687}"/>
              </a:ext>
            </a:extLst>
          </p:cNvPr>
          <p:cNvSpPr>
            <a:spLocks noChangeShapeType="1"/>
          </p:cNvSpPr>
          <p:nvPr/>
        </p:nvSpPr>
        <p:spPr bwMode="auto">
          <a:xfrm>
            <a:off x="5385406" y="5863167"/>
            <a:ext cx="1894416"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sz="1714"/>
          </a:p>
        </p:txBody>
      </p:sp>
      <p:sp>
        <p:nvSpPr>
          <p:cNvPr id="16453" name="AutoShape 69">
            <a:extLst>
              <a:ext uri="{FF2B5EF4-FFF2-40B4-BE49-F238E27FC236}">
                <a16:creationId xmlns:a16="http://schemas.microsoft.com/office/drawing/2014/main" id="{084359B9-2620-45F1-96F8-AB0B104A9551}"/>
              </a:ext>
            </a:extLst>
          </p:cNvPr>
          <p:cNvSpPr>
            <a:spLocks noChangeArrowheads="1"/>
          </p:cNvSpPr>
          <p:nvPr/>
        </p:nvSpPr>
        <p:spPr bwMode="auto">
          <a:xfrm>
            <a:off x="3096382" y="1276048"/>
            <a:ext cx="2715381" cy="860274"/>
          </a:xfrm>
          <a:prstGeom prst="wedgeRoundRectCallout">
            <a:avLst>
              <a:gd name="adj1" fmla="val -49769"/>
              <a:gd name="adj2" fmla="val 69926"/>
              <a:gd name="adj3" fmla="val 16667"/>
            </a:avLst>
          </a:prstGeom>
          <a:noFill/>
          <a:ln w="9525">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defRPr/>
            </a:pPr>
            <a:r>
              <a:rPr lang="ja-JP" altLang="en-US" sz="1200">
                <a:latin typeface="Meiryo UI" panose="020B0604030504040204" pitchFamily="50" charset="-128"/>
                <a:ea typeface="Meiryo UI" panose="020B0604030504040204" pitchFamily="50" charset="-128"/>
              </a:rPr>
              <a:t>将来、懸念される東海・東南海・南海地震及びそれに伴う津波などから放射性廃棄物の流出などの災害対策を総合的な管理を実施する。</a:t>
            </a:r>
          </a:p>
        </p:txBody>
      </p:sp>
      <p:sp>
        <p:nvSpPr>
          <p:cNvPr id="16454" name="Text Box 70">
            <a:extLst>
              <a:ext uri="{FF2B5EF4-FFF2-40B4-BE49-F238E27FC236}">
                <a16:creationId xmlns:a16="http://schemas.microsoft.com/office/drawing/2014/main" id="{0F128DED-5BF2-47B2-97DD-E3C56CA56E38}"/>
              </a:ext>
            </a:extLst>
          </p:cNvPr>
          <p:cNvSpPr txBox="1">
            <a:spLocks noChangeArrowheads="1"/>
          </p:cNvSpPr>
          <p:nvPr/>
        </p:nvSpPr>
        <p:spPr bwMode="auto">
          <a:xfrm>
            <a:off x="8864298" y="5557762"/>
            <a:ext cx="1425727" cy="8617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ja-JP" altLang="en-US" sz="1000">
                <a:latin typeface="Meiryo UI" panose="020B0604030504040204" pitchFamily="50" charset="-128"/>
                <a:ea typeface="Meiryo UI" panose="020B0604030504040204" pitchFamily="50" charset="-128"/>
              </a:rPr>
              <a:t>セシウム１３７の半減期は約３０年なので、その倍としても６０年の保管で無効化する間、保管。</a:t>
            </a:r>
          </a:p>
        </p:txBody>
      </p:sp>
      <p:sp>
        <p:nvSpPr>
          <p:cNvPr id="16455" name="Text Box 71">
            <a:extLst>
              <a:ext uri="{FF2B5EF4-FFF2-40B4-BE49-F238E27FC236}">
                <a16:creationId xmlns:a16="http://schemas.microsoft.com/office/drawing/2014/main" id="{A7AD41E9-7B04-4C6E-9497-30A100EFC547}"/>
              </a:ext>
            </a:extLst>
          </p:cNvPr>
          <p:cNvSpPr txBox="1">
            <a:spLocks noChangeArrowheads="1"/>
          </p:cNvSpPr>
          <p:nvPr/>
        </p:nvSpPr>
        <p:spPr bwMode="auto">
          <a:xfrm>
            <a:off x="5356679" y="3599846"/>
            <a:ext cx="67279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defRPr/>
            </a:pPr>
            <a:r>
              <a:rPr lang="ja-JP" altLang="en-US" sz="1400">
                <a:latin typeface="Meiryo UI" panose="020B0604030504040204" pitchFamily="50" charset="-128"/>
                <a:ea typeface="Meiryo UI" panose="020B0604030504040204" pitchFamily="50" charset="-128"/>
              </a:rPr>
              <a:t>移送</a:t>
            </a:r>
          </a:p>
        </p:txBody>
      </p:sp>
      <p:sp>
        <p:nvSpPr>
          <p:cNvPr id="16457" name="Text Box 73">
            <a:extLst>
              <a:ext uri="{FF2B5EF4-FFF2-40B4-BE49-F238E27FC236}">
                <a16:creationId xmlns:a16="http://schemas.microsoft.com/office/drawing/2014/main" id="{FD25A925-E3F6-4F8F-9697-AE69A75692D6}"/>
              </a:ext>
            </a:extLst>
          </p:cNvPr>
          <p:cNvSpPr txBox="1">
            <a:spLocks noChangeArrowheads="1"/>
          </p:cNvSpPr>
          <p:nvPr/>
        </p:nvSpPr>
        <p:spPr bwMode="auto">
          <a:xfrm>
            <a:off x="2910417" y="3249084"/>
            <a:ext cx="1641929" cy="276999"/>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defRPr/>
            </a:pPr>
            <a:r>
              <a:rPr lang="ja-JP" altLang="en-US" sz="1200">
                <a:latin typeface="Meiryo UI" panose="020B0604030504040204" pitchFamily="50" charset="-128"/>
                <a:ea typeface="Meiryo UI" panose="020B0604030504040204" pitchFamily="50" charset="-128"/>
              </a:rPr>
              <a:t>三井化学／三井金属</a:t>
            </a:r>
          </a:p>
        </p:txBody>
      </p:sp>
      <p:sp>
        <p:nvSpPr>
          <p:cNvPr id="18462" name="Rectangle 74">
            <a:extLst>
              <a:ext uri="{FF2B5EF4-FFF2-40B4-BE49-F238E27FC236}">
                <a16:creationId xmlns:a16="http://schemas.microsoft.com/office/drawing/2014/main" id="{A17D9175-4403-4E4C-B903-0C0D5FC21870}"/>
              </a:ext>
            </a:extLst>
          </p:cNvPr>
          <p:cNvSpPr>
            <a:spLocks noChangeArrowheads="1"/>
          </p:cNvSpPr>
          <p:nvPr/>
        </p:nvSpPr>
        <p:spPr bwMode="auto">
          <a:xfrm>
            <a:off x="6659941" y="2097013"/>
            <a:ext cx="3831167" cy="4584095"/>
          </a:xfrm>
          <a:prstGeom prst="rect">
            <a:avLst/>
          </a:prstGeom>
          <a:solidFill>
            <a:schemeClr val="accent1">
              <a:alpha val="16862"/>
            </a:schemeClr>
          </a:solidFill>
          <a:ln w="9525">
            <a:solidFill>
              <a:schemeClr val="tx1"/>
            </a:solidFill>
            <a:prstDash val="sysDot"/>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endParaRPr lang="ja-JP" altLang="en-US" sz="1714">
              <a:latin typeface="Meiryo UI" panose="020B0604030504040204" pitchFamily="50" charset="-128"/>
              <a:ea typeface="Meiryo UI" panose="020B0604030504040204" pitchFamily="50" charset="-128"/>
            </a:endParaRPr>
          </a:p>
        </p:txBody>
      </p:sp>
      <p:sp>
        <p:nvSpPr>
          <p:cNvPr id="18463" name="Line 75">
            <a:extLst>
              <a:ext uri="{FF2B5EF4-FFF2-40B4-BE49-F238E27FC236}">
                <a16:creationId xmlns:a16="http://schemas.microsoft.com/office/drawing/2014/main" id="{2F8A875B-0F79-48A7-AC64-5058C0D1203C}"/>
              </a:ext>
            </a:extLst>
          </p:cNvPr>
          <p:cNvSpPr>
            <a:spLocks noChangeShapeType="1"/>
          </p:cNvSpPr>
          <p:nvPr/>
        </p:nvSpPr>
        <p:spPr bwMode="auto">
          <a:xfrm>
            <a:off x="7488465" y="1722060"/>
            <a:ext cx="0" cy="376464"/>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sz="1714"/>
          </a:p>
        </p:txBody>
      </p:sp>
      <p:sp>
        <p:nvSpPr>
          <p:cNvPr id="18464" name="Line 76">
            <a:extLst>
              <a:ext uri="{FF2B5EF4-FFF2-40B4-BE49-F238E27FC236}">
                <a16:creationId xmlns:a16="http://schemas.microsoft.com/office/drawing/2014/main" id="{9EEC14C8-25BA-42C4-8F94-D08B40214928}"/>
              </a:ext>
            </a:extLst>
          </p:cNvPr>
          <p:cNvSpPr>
            <a:spLocks noChangeShapeType="1"/>
          </p:cNvSpPr>
          <p:nvPr/>
        </p:nvSpPr>
        <p:spPr bwMode="auto">
          <a:xfrm>
            <a:off x="8522608" y="1722060"/>
            <a:ext cx="0" cy="376464"/>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sz="1714"/>
          </a:p>
        </p:txBody>
      </p:sp>
      <p:sp>
        <p:nvSpPr>
          <p:cNvPr id="18465" name="Line 77">
            <a:extLst>
              <a:ext uri="{FF2B5EF4-FFF2-40B4-BE49-F238E27FC236}">
                <a16:creationId xmlns:a16="http://schemas.microsoft.com/office/drawing/2014/main" id="{4F793BC6-4B40-4EFB-8E4B-198E70C4FE8C}"/>
              </a:ext>
            </a:extLst>
          </p:cNvPr>
          <p:cNvSpPr>
            <a:spLocks noChangeShapeType="1"/>
          </p:cNvSpPr>
          <p:nvPr/>
        </p:nvSpPr>
        <p:spPr bwMode="auto">
          <a:xfrm>
            <a:off x="9559774" y="1722060"/>
            <a:ext cx="0" cy="376464"/>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sz="1714"/>
          </a:p>
        </p:txBody>
      </p:sp>
      <p:sp>
        <p:nvSpPr>
          <p:cNvPr id="18466" name="Text Box 78">
            <a:extLst>
              <a:ext uri="{FF2B5EF4-FFF2-40B4-BE49-F238E27FC236}">
                <a16:creationId xmlns:a16="http://schemas.microsoft.com/office/drawing/2014/main" id="{2CA0F3FA-6288-48EC-A421-7BE35E6D97F7}"/>
              </a:ext>
            </a:extLst>
          </p:cNvPr>
          <p:cNvSpPr txBox="1">
            <a:spLocks noChangeArrowheads="1"/>
          </p:cNvSpPr>
          <p:nvPr/>
        </p:nvSpPr>
        <p:spPr bwMode="auto">
          <a:xfrm>
            <a:off x="7650240" y="2296584"/>
            <a:ext cx="1973035" cy="3561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ctr">
              <a:spcBef>
                <a:spcPct val="50000"/>
              </a:spcBef>
              <a:buFontTx/>
              <a:buNone/>
            </a:pPr>
            <a:r>
              <a:rPr lang="ja-JP" altLang="en-US" sz="1714">
                <a:latin typeface="Meiryo UI" panose="020B0604030504040204" pitchFamily="50" charset="-128"/>
                <a:ea typeface="Meiryo UI" panose="020B0604030504040204" pitchFamily="50" charset="-128"/>
              </a:rPr>
              <a:t>国家戦略特区？</a:t>
            </a:r>
          </a:p>
        </p:txBody>
      </p:sp>
      <p:pic>
        <p:nvPicPr>
          <p:cNvPr id="16431" name="Picture 47" descr="drycask">
            <a:extLst>
              <a:ext uri="{FF2B5EF4-FFF2-40B4-BE49-F238E27FC236}">
                <a16:creationId xmlns:a16="http://schemas.microsoft.com/office/drawing/2014/main" id="{520D372D-28AE-49B7-9676-3974817D819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23406" y="5083024"/>
            <a:ext cx="784678" cy="1220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68" name="Line 67">
            <a:extLst>
              <a:ext uri="{FF2B5EF4-FFF2-40B4-BE49-F238E27FC236}">
                <a16:creationId xmlns:a16="http://schemas.microsoft.com/office/drawing/2014/main" id="{8191319E-E59E-4291-BC90-82B7AF7D7355}"/>
              </a:ext>
            </a:extLst>
          </p:cNvPr>
          <p:cNvSpPr>
            <a:spLocks noChangeShapeType="1"/>
          </p:cNvSpPr>
          <p:nvPr/>
        </p:nvSpPr>
        <p:spPr bwMode="auto">
          <a:xfrm>
            <a:off x="5584977" y="3362476"/>
            <a:ext cx="1868714" cy="216504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sz="1714"/>
          </a:p>
        </p:txBody>
      </p:sp>
      <p:sp>
        <p:nvSpPr>
          <p:cNvPr id="16464" name="Text Box 80">
            <a:extLst>
              <a:ext uri="{FF2B5EF4-FFF2-40B4-BE49-F238E27FC236}">
                <a16:creationId xmlns:a16="http://schemas.microsoft.com/office/drawing/2014/main" id="{E0D1C590-453F-4CE8-A5A9-E1AD3527F523}"/>
              </a:ext>
            </a:extLst>
          </p:cNvPr>
          <p:cNvSpPr txBox="1">
            <a:spLocks noChangeArrowheads="1"/>
          </p:cNvSpPr>
          <p:nvPr/>
        </p:nvSpPr>
        <p:spPr bwMode="auto">
          <a:xfrm>
            <a:off x="7235977" y="2759227"/>
            <a:ext cx="2646878" cy="33855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50000"/>
              </a:spcBef>
              <a:defRPr/>
            </a:pPr>
            <a:r>
              <a:rPr lang="ja-JP" altLang="en-US" sz="1600">
                <a:latin typeface="Meiryo UI" panose="020B0604030504040204" pitchFamily="50" charset="-128"/>
                <a:ea typeface="Meiryo UI" panose="020B0604030504040204" pitchFamily="50" charset="-128"/>
              </a:rPr>
              <a:t>放射性物質総合管理機構？</a:t>
            </a:r>
          </a:p>
        </p:txBody>
      </p:sp>
      <p:sp>
        <p:nvSpPr>
          <p:cNvPr id="16465" name="Text Box 81">
            <a:extLst>
              <a:ext uri="{FF2B5EF4-FFF2-40B4-BE49-F238E27FC236}">
                <a16:creationId xmlns:a16="http://schemas.microsoft.com/office/drawing/2014/main" id="{E0B12A9D-FD84-4889-9509-A92ED237580F}"/>
              </a:ext>
            </a:extLst>
          </p:cNvPr>
          <p:cNvSpPr txBox="1">
            <a:spLocks noChangeArrowheads="1"/>
          </p:cNvSpPr>
          <p:nvPr/>
        </p:nvSpPr>
        <p:spPr bwMode="auto">
          <a:xfrm>
            <a:off x="3456216" y="5928805"/>
            <a:ext cx="646332" cy="276999"/>
          </a:xfrm>
          <a:prstGeom prst="rect">
            <a:avLst/>
          </a:prstGeom>
          <a:noFill/>
          <a:ln w="9525">
            <a:solidFill>
              <a:schemeClr val="tx1"/>
            </a:solidFill>
            <a:prstDash val="dash"/>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spcBef>
                <a:spcPct val="50000"/>
              </a:spcBef>
              <a:defRPr/>
            </a:pPr>
            <a:r>
              <a:rPr lang="ja-JP" altLang="en-US" sz="1200">
                <a:latin typeface="Meiryo UI" panose="020B0604030504040204" pitchFamily="50" charset="-128"/>
                <a:ea typeface="Meiryo UI" panose="020B0604030504040204" pitchFamily="50" charset="-128"/>
              </a:rPr>
              <a:t>産総研</a:t>
            </a:r>
          </a:p>
        </p:txBody>
      </p:sp>
      <p:sp>
        <p:nvSpPr>
          <p:cNvPr id="42" name="テキスト ボックス 41">
            <a:extLst>
              <a:ext uri="{FF2B5EF4-FFF2-40B4-BE49-F238E27FC236}">
                <a16:creationId xmlns:a16="http://schemas.microsoft.com/office/drawing/2014/main" id="{14E3A42C-C307-40BA-9E35-01858C23AE7E}"/>
              </a:ext>
            </a:extLst>
          </p:cNvPr>
          <p:cNvSpPr txBox="1"/>
          <p:nvPr/>
        </p:nvSpPr>
        <p:spPr>
          <a:xfrm>
            <a:off x="0" y="0"/>
            <a:ext cx="12192000" cy="523220"/>
          </a:xfrm>
          <a:prstGeom prst="rect">
            <a:avLst/>
          </a:prstGeom>
          <a:solidFill>
            <a:srgbClr val="052F61"/>
          </a:solidFill>
        </p:spPr>
        <p:txBody>
          <a:bodyPr wrap="square" rtlCol="0">
            <a:spAutoFit/>
          </a:bodyPr>
          <a:lstStyle/>
          <a:p>
            <a:pPr algn="ctr"/>
            <a:r>
              <a:rPr kumimoji="1" lang="ja-JP" altLang="en-US" sz="2800" b="1" dirty="0">
                <a:solidFill>
                  <a:schemeClr val="bg1"/>
                </a:solidFill>
                <a:latin typeface="Meiryo UI" panose="020B0604030504040204" pitchFamily="50" charset="-128"/>
                <a:ea typeface="Meiryo UI" panose="020B0604030504040204" pitchFamily="50" charset="-128"/>
              </a:rPr>
              <a:t>民間も放射性廃棄物を保管している・・・これを統合管理できないか？</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テキスト ボックス 7"/>
          <p:cNvSpPr txBox="1"/>
          <p:nvPr/>
        </p:nvSpPr>
        <p:spPr>
          <a:xfrm>
            <a:off x="3281948" y="210382"/>
            <a:ext cx="5692366" cy="6432530"/>
          </a:xfrm>
          <a:prstGeom prst="rect">
            <a:avLst/>
          </a:prstGeom>
          <a:noFill/>
        </p:spPr>
        <p:txBody>
          <a:bodyPr wrap="square" rtlCol="0" anchor="ctr">
            <a:spAutoFit/>
          </a:bodyPr>
          <a:lstStyle/>
          <a:p>
            <a:pPr algn="ctr"/>
            <a:r>
              <a:rPr kumimoji="1" lang="ja-JP" altLang="en-US" sz="41200" b="1" dirty="0">
                <a:solidFill>
                  <a:srgbClr val="C00000"/>
                </a:solidFill>
                <a:latin typeface="Meiryo UI" panose="020B0604030504040204" pitchFamily="50" charset="-128"/>
                <a:ea typeface="Meiryo UI" panose="020B0604030504040204" pitchFamily="50" charset="-128"/>
              </a:rPr>
              <a:t>３</a:t>
            </a:r>
          </a:p>
        </p:txBody>
      </p:sp>
      <p:sp>
        <p:nvSpPr>
          <p:cNvPr id="3" name="テキスト ボックス 2"/>
          <p:cNvSpPr txBox="1"/>
          <p:nvPr/>
        </p:nvSpPr>
        <p:spPr>
          <a:xfrm>
            <a:off x="1415753" y="2767280"/>
            <a:ext cx="9378099" cy="1569660"/>
          </a:xfrm>
          <a:prstGeom prst="rect">
            <a:avLst/>
          </a:prstGeom>
          <a:noFill/>
        </p:spPr>
        <p:txBody>
          <a:bodyPr wrap="square" rtlCol="0">
            <a:spAutoFit/>
          </a:bodyPr>
          <a:lstStyle/>
          <a:p>
            <a:pPr algn="ctr"/>
            <a:r>
              <a:rPr lang="ja-JP" altLang="en-US" sz="9600" dirty="0">
                <a:latin typeface="Yet R" panose="02030504000101010101" pitchFamily="18" charset="-127"/>
                <a:ea typeface="Yet R" panose="02030504000101010101" pitchFamily="18" charset="-127"/>
              </a:rPr>
              <a:t>原子力利用</a:t>
            </a:r>
            <a:endParaRPr kumimoji="1" lang="en-US" altLang="ja-JP" sz="4000" dirty="0">
              <a:latin typeface="Yet R" panose="02030504000101010101" pitchFamily="18" charset="-127"/>
              <a:ea typeface="Yet R" panose="02030504000101010101" pitchFamily="18" charset="-127"/>
            </a:endParaRPr>
          </a:p>
        </p:txBody>
      </p:sp>
    </p:spTree>
    <p:extLst>
      <p:ext uri="{BB962C8B-B14F-4D97-AF65-F5344CB8AC3E}">
        <p14:creationId xmlns:p14="http://schemas.microsoft.com/office/powerpoint/2010/main" val="243765468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1枚目の画像">
            <a:extLst>
              <a:ext uri="{FF2B5EF4-FFF2-40B4-BE49-F238E27FC236}">
                <a16:creationId xmlns:a16="http://schemas.microsoft.com/office/drawing/2014/main" id="{899E5B9A-DC43-3238-DF3C-2E9AD76A74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39064" y="1064554"/>
            <a:ext cx="5313872" cy="2674649"/>
          </a:xfrm>
          <a:prstGeom prst="rect">
            <a:avLst/>
          </a:prstGeom>
          <a:noFill/>
          <a:extLst>
            <a:ext uri="{909E8E84-426E-40DD-AFC4-6F175D3DCCD1}">
              <a14:hiddenFill xmlns:a14="http://schemas.microsoft.com/office/drawing/2010/main">
                <a:solidFill>
                  <a:srgbClr val="FFFFFF"/>
                </a:solidFill>
              </a14:hiddenFill>
            </a:ext>
          </a:extLst>
        </p:spPr>
      </p:pic>
      <p:pic>
        <p:nvPicPr>
          <p:cNvPr id="10" name="図 9">
            <a:extLst>
              <a:ext uri="{FF2B5EF4-FFF2-40B4-BE49-F238E27FC236}">
                <a16:creationId xmlns:a16="http://schemas.microsoft.com/office/drawing/2014/main" id="{03FC4975-FFC5-A151-A724-CEF968533F4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64941" y="3859064"/>
            <a:ext cx="5296851" cy="2515857"/>
          </a:xfrm>
          <a:prstGeom prst="rect">
            <a:avLst/>
          </a:prstGeom>
        </p:spPr>
      </p:pic>
      <p:pic>
        <p:nvPicPr>
          <p:cNvPr id="11" name="図 10">
            <a:extLst>
              <a:ext uri="{FF2B5EF4-FFF2-40B4-BE49-F238E27FC236}">
                <a16:creationId xmlns:a16="http://schemas.microsoft.com/office/drawing/2014/main" id="{ED602736-5C94-EB45-499C-89D50F46EC87}"/>
              </a:ext>
            </a:extLst>
          </p:cNvPr>
          <p:cNvPicPr>
            <a:picLocks noChangeAspect="1"/>
          </p:cNvPicPr>
          <p:nvPr/>
        </p:nvPicPr>
        <p:blipFill>
          <a:blip r:embed="rId5"/>
          <a:stretch>
            <a:fillRect/>
          </a:stretch>
        </p:blipFill>
        <p:spPr>
          <a:xfrm>
            <a:off x="357278" y="2375562"/>
            <a:ext cx="2786332" cy="1730095"/>
          </a:xfrm>
          <a:prstGeom prst="rect">
            <a:avLst/>
          </a:prstGeom>
        </p:spPr>
      </p:pic>
      <p:pic>
        <p:nvPicPr>
          <p:cNvPr id="13" name="図 12">
            <a:extLst>
              <a:ext uri="{FF2B5EF4-FFF2-40B4-BE49-F238E27FC236}">
                <a16:creationId xmlns:a16="http://schemas.microsoft.com/office/drawing/2014/main" id="{B62E2DF6-E7F7-995B-5F11-CA1153A314AE}"/>
              </a:ext>
            </a:extLst>
          </p:cNvPr>
          <p:cNvPicPr>
            <a:picLocks noChangeAspect="1"/>
          </p:cNvPicPr>
          <p:nvPr/>
        </p:nvPicPr>
        <p:blipFill>
          <a:blip r:embed="rId6"/>
          <a:stretch>
            <a:fillRect/>
          </a:stretch>
        </p:blipFill>
        <p:spPr>
          <a:xfrm>
            <a:off x="9048390" y="3054305"/>
            <a:ext cx="2942326" cy="2585680"/>
          </a:xfrm>
          <a:prstGeom prst="rect">
            <a:avLst/>
          </a:prstGeom>
        </p:spPr>
      </p:pic>
      <p:sp>
        <p:nvSpPr>
          <p:cNvPr id="14" name="テキスト ボックス 13">
            <a:extLst>
              <a:ext uri="{FF2B5EF4-FFF2-40B4-BE49-F238E27FC236}">
                <a16:creationId xmlns:a16="http://schemas.microsoft.com/office/drawing/2014/main" id="{037F8FF5-52F1-4043-4883-D63F785DA2F4}"/>
              </a:ext>
            </a:extLst>
          </p:cNvPr>
          <p:cNvSpPr txBox="1"/>
          <p:nvPr/>
        </p:nvSpPr>
        <p:spPr>
          <a:xfrm>
            <a:off x="8895989" y="5759368"/>
            <a:ext cx="3247127" cy="923330"/>
          </a:xfrm>
          <a:prstGeom prst="rect">
            <a:avLst/>
          </a:prstGeom>
          <a:noFill/>
        </p:spPr>
        <p:txBody>
          <a:bodyPr wrap="square" rtlCol="0">
            <a:spAutoFit/>
          </a:bodyPr>
          <a:lstStyle/>
          <a:p>
            <a:r>
              <a:rPr kumimoji="1" lang="en-US" altLang="ja-JP" dirty="0">
                <a:latin typeface="UD デジタル 教科書体 NK-B" panose="02020700000000000000" pitchFamily="18" charset="-128"/>
                <a:ea typeface="UD デジタル 教科書体 NK-B" panose="02020700000000000000" pitchFamily="18" charset="-128"/>
              </a:rPr>
              <a:t>C14</a:t>
            </a:r>
            <a:r>
              <a:rPr kumimoji="1" lang="ja-JP" altLang="en-US" dirty="0">
                <a:latin typeface="UD デジタル 教科書体 NK-B" panose="02020700000000000000" pitchFamily="18" charset="-128"/>
                <a:ea typeface="UD デジタル 教科書体 NK-B" panose="02020700000000000000" pitchFamily="18" charset="-128"/>
              </a:rPr>
              <a:t>と放射性メタンによる化学蒸着によりダイヤモンド表面にダイヤモンド被膜を形成させる。</a:t>
            </a:r>
          </a:p>
        </p:txBody>
      </p:sp>
      <p:pic>
        <p:nvPicPr>
          <p:cNvPr id="17" name="図 16">
            <a:extLst>
              <a:ext uri="{FF2B5EF4-FFF2-40B4-BE49-F238E27FC236}">
                <a16:creationId xmlns:a16="http://schemas.microsoft.com/office/drawing/2014/main" id="{48CEE2CF-7726-8ACE-744B-9F6C2596FBFE}"/>
              </a:ext>
            </a:extLst>
          </p:cNvPr>
          <p:cNvPicPr>
            <a:picLocks noChangeAspect="1"/>
          </p:cNvPicPr>
          <p:nvPr/>
        </p:nvPicPr>
        <p:blipFill>
          <a:blip r:embed="rId7"/>
          <a:stretch>
            <a:fillRect/>
          </a:stretch>
        </p:blipFill>
        <p:spPr>
          <a:xfrm>
            <a:off x="201283" y="4285380"/>
            <a:ext cx="3070325" cy="2098525"/>
          </a:xfrm>
          <a:prstGeom prst="rect">
            <a:avLst/>
          </a:prstGeom>
        </p:spPr>
      </p:pic>
      <p:sp>
        <p:nvSpPr>
          <p:cNvPr id="18" name="テキスト ボックス 17">
            <a:extLst>
              <a:ext uri="{FF2B5EF4-FFF2-40B4-BE49-F238E27FC236}">
                <a16:creationId xmlns:a16="http://schemas.microsoft.com/office/drawing/2014/main" id="{461EF0C6-73E6-6B2E-A3A0-DBA1F714674C}"/>
              </a:ext>
            </a:extLst>
          </p:cNvPr>
          <p:cNvSpPr txBox="1"/>
          <p:nvPr/>
        </p:nvSpPr>
        <p:spPr>
          <a:xfrm>
            <a:off x="140898" y="6374921"/>
            <a:ext cx="3663351" cy="307777"/>
          </a:xfrm>
          <a:prstGeom prst="rect">
            <a:avLst/>
          </a:prstGeom>
          <a:noFill/>
        </p:spPr>
        <p:txBody>
          <a:bodyPr wrap="square" rtlCol="0">
            <a:spAutoFit/>
          </a:bodyPr>
          <a:lstStyle/>
          <a:p>
            <a:r>
              <a:rPr kumimoji="1" lang="ja-JP" altLang="en-US" sz="1400" dirty="0">
                <a:latin typeface="BIZ UDPゴシック" panose="020B0400000000000000" pitchFamily="50" charset="-128"/>
                <a:ea typeface="BIZ UDPゴシック" panose="020B0400000000000000" pitchFamily="50" charset="-128"/>
              </a:rPr>
              <a:t>ロシア</a:t>
            </a:r>
            <a:r>
              <a:rPr lang="ja-JP" altLang="en-US" sz="1400" dirty="0">
                <a:latin typeface="BIZ UDPゴシック" panose="020B0400000000000000" pitchFamily="50" charset="-128"/>
                <a:ea typeface="BIZ UDPゴシック" panose="020B0400000000000000" pitchFamily="50" charset="-128"/>
              </a:rPr>
              <a:t>のニッケル</a:t>
            </a:r>
            <a:r>
              <a:rPr lang="en-US" altLang="ja-JP" sz="1400" dirty="0">
                <a:latin typeface="BIZ UDPゴシック" panose="020B0400000000000000" pitchFamily="50" charset="-128"/>
                <a:ea typeface="BIZ UDPゴシック" panose="020B0400000000000000" pitchFamily="50" charset="-128"/>
              </a:rPr>
              <a:t>63</a:t>
            </a:r>
            <a:r>
              <a:rPr lang="ja-JP" altLang="en-US" sz="1400" dirty="0">
                <a:latin typeface="BIZ UDPゴシック" panose="020B0400000000000000" pitchFamily="50" charset="-128"/>
                <a:ea typeface="BIZ UDPゴシック" panose="020B0400000000000000" pitchFamily="50" charset="-128"/>
              </a:rPr>
              <a:t>の核電池（寿命</a:t>
            </a:r>
            <a:r>
              <a:rPr lang="en-US" altLang="ja-JP" sz="1400" dirty="0">
                <a:latin typeface="BIZ UDPゴシック" panose="020B0400000000000000" pitchFamily="50" charset="-128"/>
                <a:ea typeface="BIZ UDPゴシック" panose="020B0400000000000000" pitchFamily="50" charset="-128"/>
              </a:rPr>
              <a:t>50</a:t>
            </a:r>
            <a:r>
              <a:rPr lang="ja-JP" altLang="en-US" sz="1400" dirty="0">
                <a:latin typeface="BIZ UDPゴシック" panose="020B0400000000000000" pitchFamily="50" charset="-128"/>
                <a:ea typeface="BIZ UDPゴシック" panose="020B0400000000000000" pitchFamily="50" charset="-128"/>
              </a:rPr>
              <a:t>年）</a:t>
            </a:r>
            <a:endParaRPr kumimoji="1" lang="en-US" altLang="ja-JP" sz="1400" dirty="0">
              <a:latin typeface="BIZ UDPゴシック" panose="020B0400000000000000" pitchFamily="50" charset="-128"/>
              <a:ea typeface="BIZ UDPゴシック" panose="020B0400000000000000" pitchFamily="50" charset="-128"/>
            </a:endParaRPr>
          </a:p>
        </p:txBody>
      </p:sp>
      <p:pic>
        <p:nvPicPr>
          <p:cNvPr id="20" name="図 19">
            <a:extLst>
              <a:ext uri="{FF2B5EF4-FFF2-40B4-BE49-F238E27FC236}">
                <a16:creationId xmlns:a16="http://schemas.microsoft.com/office/drawing/2014/main" id="{936FD6B8-C913-57F0-FBC6-7BCE0658A186}"/>
              </a:ext>
            </a:extLst>
          </p:cNvPr>
          <p:cNvPicPr>
            <a:picLocks noChangeAspect="1"/>
          </p:cNvPicPr>
          <p:nvPr/>
        </p:nvPicPr>
        <p:blipFill>
          <a:blip r:embed="rId8"/>
          <a:stretch>
            <a:fillRect/>
          </a:stretch>
        </p:blipFill>
        <p:spPr>
          <a:xfrm>
            <a:off x="9298588" y="883728"/>
            <a:ext cx="2441930" cy="1957798"/>
          </a:xfrm>
          <a:prstGeom prst="rect">
            <a:avLst/>
          </a:prstGeom>
        </p:spPr>
      </p:pic>
      <p:pic>
        <p:nvPicPr>
          <p:cNvPr id="21" name="Picture 8" descr="NDBのダイヤモンド電池">
            <a:extLst>
              <a:ext uri="{FF2B5EF4-FFF2-40B4-BE49-F238E27FC236}">
                <a16:creationId xmlns:a16="http://schemas.microsoft.com/office/drawing/2014/main" id="{17C54A0E-62B9-1376-CBD8-C1A5E9653C0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01283" y="589088"/>
            <a:ext cx="2441930" cy="1826564"/>
          </a:xfrm>
          <a:prstGeom prst="rect">
            <a:avLst/>
          </a:prstGeom>
          <a:noFill/>
          <a:extLst>
            <a:ext uri="{909E8E84-426E-40DD-AFC4-6F175D3DCCD1}">
              <a14:hiddenFill xmlns:a14="http://schemas.microsoft.com/office/drawing/2010/main">
                <a:solidFill>
                  <a:srgbClr val="FFFFFF"/>
                </a:solidFill>
              </a14:hiddenFill>
            </a:ext>
          </a:extLst>
        </p:spPr>
      </p:pic>
      <p:sp>
        <p:nvSpPr>
          <p:cNvPr id="12" name="テキスト ボックス 11">
            <a:extLst>
              <a:ext uri="{FF2B5EF4-FFF2-40B4-BE49-F238E27FC236}">
                <a16:creationId xmlns:a16="http://schemas.microsoft.com/office/drawing/2014/main" id="{91FA63F0-D878-44D5-8989-CD49B950B076}"/>
              </a:ext>
            </a:extLst>
          </p:cNvPr>
          <p:cNvSpPr txBox="1"/>
          <p:nvPr/>
        </p:nvSpPr>
        <p:spPr>
          <a:xfrm>
            <a:off x="0" y="0"/>
            <a:ext cx="12192000" cy="523220"/>
          </a:xfrm>
          <a:prstGeom prst="rect">
            <a:avLst/>
          </a:prstGeom>
          <a:solidFill>
            <a:srgbClr val="052F61"/>
          </a:solidFill>
        </p:spPr>
        <p:txBody>
          <a:bodyPr wrap="square" rtlCol="0">
            <a:spAutoFit/>
          </a:bodyPr>
          <a:lstStyle/>
          <a:p>
            <a:pPr algn="ctr"/>
            <a:r>
              <a:rPr lang="en-US" altLang="ja-JP" sz="2800" spc="175" dirty="0">
                <a:solidFill>
                  <a:schemeClr val="bg1"/>
                </a:solidFill>
                <a:latin typeface="Cooper Black" panose="0208090404030B020404" pitchFamily="18" charset="0"/>
              </a:rPr>
              <a:t>Nuclear</a:t>
            </a:r>
            <a:r>
              <a:rPr lang="en-US" altLang="ja-JP" sz="2800" spc="-10" dirty="0">
                <a:solidFill>
                  <a:schemeClr val="bg1"/>
                </a:solidFill>
                <a:latin typeface="Cooper Black" panose="0208090404030B020404" pitchFamily="18" charset="0"/>
              </a:rPr>
              <a:t> </a:t>
            </a:r>
            <a:r>
              <a:rPr lang="en-US" altLang="ja-JP" sz="2800" spc="195" dirty="0">
                <a:solidFill>
                  <a:schemeClr val="bg1"/>
                </a:solidFill>
                <a:latin typeface="Cooper Black" panose="0208090404030B020404" pitchFamily="18" charset="0"/>
              </a:rPr>
              <a:t>Battery</a:t>
            </a:r>
            <a:endParaRPr kumimoji="1" lang="ja-JP" altLang="en-US" sz="2800" b="1" dirty="0">
              <a:solidFill>
                <a:schemeClr val="bg1"/>
              </a:solidFill>
              <a:latin typeface="Cooper Black" panose="0208090404030B020404" pitchFamily="18" charset="0"/>
              <a:ea typeface="Meiryo UI" panose="020B0604030504040204" pitchFamily="50" charset="-128"/>
            </a:endParaRPr>
          </a:p>
        </p:txBody>
      </p:sp>
    </p:spTree>
    <p:extLst>
      <p:ext uri="{BB962C8B-B14F-4D97-AF65-F5344CB8AC3E}">
        <p14:creationId xmlns:p14="http://schemas.microsoft.com/office/powerpoint/2010/main" val="2296823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5"/>
          <p:cNvGraphicFramePr>
            <a:graphicFrameLocks noGrp="1"/>
          </p:cNvGraphicFramePr>
          <p:nvPr>
            <p:extLst>
              <p:ext uri="{D42A27DB-BD31-4B8C-83A1-F6EECF244321}">
                <p14:modId xmlns:p14="http://schemas.microsoft.com/office/powerpoint/2010/main" val="1285579344"/>
              </p:ext>
            </p:extLst>
          </p:nvPr>
        </p:nvGraphicFramePr>
        <p:xfrm>
          <a:off x="1070045" y="895858"/>
          <a:ext cx="9897937" cy="5683250"/>
        </p:xfrm>
        <a:graphic>
          <a:graphicData uri="http://schemas.openxmlformats.org/drawingml/2006/table">
            <a:tbl>
              <a:tblPr firstRow="1" bandRow="1">
                <a:tableStyleId>{2D5ABB26-0587-4C30-8999-92F81FD0307C}</a:tableStyleId>
              </a:tblPr>
              <a:tblGrid>
                <a:gridCol w="474128">
                  <a:extLst>
                    <a:ext uri="{9D8B030D-6E8A-4147-A177-3AD203B41FA5}">
                      <a16:colId xmlns:a16="http://schemas.microsoft.com/office/drawing/2014/main" val="20000"/>
                    </a:ext>
                  </a:extLst>
                </a:gridCol>
                <a:gridCol w="1501872">
                  <a:extLst>
                    <a:ext uri="{9D8B030D-6E8A-4147-A177-3AD203B41FA5}">
                      <a16:colId xmlns:a16="http://schemas.microsoft.com/office/drawing/2014/main" val="20001"/>
                    </a:ext>
                  </a:extLst>
                </a:gridCol>
                <a:gridCol w="738188">
                  <a:extLst>
                    <a:ext uri="{9D8B030D-6E8A-4147-A177-3AD203B41FA5}">
                      <a16:colId xmlns:a16="http://schemas.microsoft.com/office/drawing/2014/main" val="20002"/>
                    </a:ext>
                  </a:extLst>
                </a:gridCol>
                <a:gridCol w="632403">
                  <a:extLst>
                    <a:ext uri="{9D8B030D-6E8A-4147-A177-3AD203B41FA5}">
                      <a16:colId xmlns:a16="http://schemas.microsoft.com/office/drawing/2014/main" val="20003"/>
                    </a:ext>
                  </a:extLst>
                </a:gridCol>
                <a:gridCol w="1214607">
                  <a:extLst>
                    <a:ext uri="{9D8B030D-6E8A-4147-A177-3AD203B41FA5}">
                      <a16:colId xmlns:a16="http://schemas.microsoft.com/office/drawing/2014/main" val="20004"/>
                    </a:ext>
                  </a:extLst>
                </a:gridCol>
                <a:gridCol w="1002642">
                  <a:extLst>
                    <a:ext uri="{9D8B030D-6E8A-4147-A177-3AD203B41FA5}">
                      <a16:colId xmlns:a16="http://schemas.microsoft.com/office/drawing/2014/main" val="20005"/>
                    </a:ext>
                  </a:extLst>
                </a:gridCol>
                <a:gridCol w="1380552">
                  <a:extLst>
                    <a:ext uri="{9D8B030D-6E8A-4147-A177-3AD203B41FA5}">
                      <a16:colId xmlns:a16="http://schemas.microsoft.com/office/drawing/2014/main" val="20006"/>
                    </a:ext>
                  </a:extLst>
                </a:gridCol>
                <a:gridCol w="2953545">
                  <a:extLst>
                    <a:ext uri="{9D8B030D-6E8A-4147-A177-3AD203B41FA5}">
                      <a16:colId xmlns:a16="http://schemas.microsoft.com/office/drawing/2014/main" val="20007"/>
                    </a:ext>
                  </a:extLst>
                </a:gridCol>
              </a:tblGrid>
              <a:tr h="323215">
                <a:tc>
                  <a:txBody>
                    <a:bodyPr/>
                    <a:lstStyle/>
                    <a:p>
                      <a:pPr>
                        <a:lnSpc>
                          <a:spcPct val="100000"/>
                        </a:lnSpc>
                        <a:spcBef>
                          <a:spcPts val="50"/>
                        </a:spcBef>
                      </a:pPr>
                      <a:endParaRPr sz="600" dirty="0">
                        <a:latin typeface="BIZ UDPゴシック" panose="020B0400000000000000" pitchFamily="50" charset="-128"/>
                        <a:ea typeface="BIZ UDPゴシック" panose="020B0400000000000000" pitchFamily="50" charset="-128"/>
                        <a:cs typeface="Times New Roman"/>
                      </a:endParaRPr>
                    </a:p>
                    <a:p>
                      <a:pPr marL="140970">
                        <a:lnSpc>
                          <a:spcPct val="100000"/>
                        </a:lnSpc>
                      </a:pPr>
                      <a:r>
                        <a:rPr sz="800" b="1" spc="-25" dirty="0">
                          <a:solidFill>
                            <a:srgbClr val="FFFFFF"/>
                          </a:solidFill>
                          <a:latin typeface="BIZ UDPゴシック" panose="020B0400000000000000" pitchFamily="50" charset="-128"/>
                          <a:ea typeface="BIZ UDPゴシック" panose="020B0400000000000000" pitchFamily="50" charset="-128"/>
                          <a:cs typeface="Calibri"/>
                        </a:rPr>
                        <a:t>No.</a:t>
                      </a:r>
                      <a:endParaRPr sz="800" dirty="0">
                        <a:latin typeface="BIZ UDPゴシック" panose="020B0400000000000000" pitchFamily="50" charset="-128"/>
                        <a:ea typeface="BIZ UDPゴシック" panose="020B0400000000000000" pitchFamily="50" charset="-128"/>
                        <a:cs typeface="Calibri"/>
                      </a:endParaRPr>
                    </a:p>
                  </a:txBody>
                  <a:tcPr marL="0" marR="0" marT="635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F81BC"/>
                    </a:solidFill>
                  </a:tcPr>
                </a:tc>
                <a:tc>
                  <a:txBody>
                    <a:bodyPr/>
                    <a:lstStyle/>
                    <a:p>
                      <a:pPr>
                        <a:lnSpc>
                          <a:spcPct val="100000"/>
                        </a:lnSpc>
                        <a:spcBef>
                          <a:spcPts val="15"/>
                        </a:spcBef>
                      </a:pPr>
                      <a:endParaRPr sz="650" dirty="0">
                        <a:latin typeface="BIZ UDPゴシック" panose="020B0400000000000000" pitchFamily="50" charset="-128"/>
                        <a:ea typeface="BIZ UDPゴシック" panose="020B0400000000000000" pitchFamily="50" charset="-128"/>
                        <a:cs typeface="Times New Roman"/>
                      </a:endParaRPr>
                    </a:p>
                    <a:p>
                      <a:pPr marL="635" algn="ctr">
                        <a:lnSpc>
                          <a:spcPct val="100000"/>
                        </a:lnSpc>
                      </a:pPr>
                      <a:r>
                        <a:rPr sz="800" b="1" spc="-20" dirty="0">
                          <a:solidFill>
                            <a:srgbClr val="FFFFFF"/>
                          </a:solidFill>
                          <a:latin typeface="BIZ UDPゴシック" panose="020B0400000000000000" pitchFamily="50" charset="-128"/>
                          <a:ea typeface="BIZ UDPゴシック" panose="020B0400000000000000" pitchFamily="50" charset="-128"/>
                          <a:cs typeface="ＭＳ Ｐゴシック"/>
                        </a:rPr>
                        <a:t>施設名</a:t>
                      </a:r>
                      <a:endParaRPr sz="800" dirty="0">
                        <a:latin typeface="BIZ UDPゴシック" panose="020B0400000000000000" pitchFamily="50" charset="-128"/>
                        <a:ea typeface="BIZ UDPゴシック" panose="020B0400000000000000" pitchFamily="50" charset="-128"/>
                        <a:cs typeface="ＭＳ Ｐゴシック"/>
                      </a:endParaRPr>
                    </a:p>
                  </a:txBody>
                  <a:tcPr marL="0" marR="0" marT="190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F81BC"/>
                    </a:solidFill>
                  </a:tcPr>
                </a:tc>
                <a:tc>
                  <a:txBody>
                    <a:bodyPr/>
                    <a:lstStyle/>
                    <a:p>
                      <a:pPr>
                        <a:lnSpc>
                          <a:spcPct val="100000"/>
                        </a:lnSpc>
                        <a:spcBef>
                          <a:spcPts val="15"/>
                        </a:spcBef>
                      </a:pPr>
                      <a:endParaRPr sz="650">
                        <a:latin typeface="BIZ UDPゴシック" panose="020B0400000000000000" pitchFamily="50" charset="-128"/>
                        <a:ea typeface="BIZ UDPゴシック" panose="020B0400000000000000" pitchFamily="50" charset="-128"/>
                        <a:cs typeface="Times New Roman"/>
                      </a:endParaRPr>
                    </a:p>
                    <a:p>
                      <a:pPr algn="ctr">
                        <a:lnSpc>
                          <a:spcPct val="100000"/>
                        </a:lnSpc>
                      </a:pPr>
                      <a:r>
                        <a:rPr sz="800" b="1" spc="-15" dirty="0">
                          <a:solidFill>
                            <a:srgbClr val="FFFFFF"/>
                          </a:solidFill>
                          <a:latin typeface="BIZ UDPゴシック" panose="020B0400000000000000" pitchFamily="50" charset="-128"/>
                          <a:ea typeface="BIZ UDPゴシック" panose="020B0400000000000000" pitchFamily="50" charset="-128"/>
                          <a:cs typeface="ＭＳ Ｐゴシック"/>
                        </a:rPr>
                        <a:t>施設区分</a:t>
                      </a:r>
                      <a:endParaRPr sz="800">
                        <a:latin typeface="BIZ UDPゴシック" panose="020B0400000000000000" pitchFamily="50" charset="-128"/>
                        <a:ea typeface="BIZ UDPゴシック" panose="020B0400000000000000" pitchFamily="50" charset="-128"/>
                        <a:cs typeface="ＭＳ Ｐゴシック"/>
                      </a:endParaRPr>
                    </a:p>
                  </a:txBody>
                  <a:tcPr marL="0" marR="0" marT="190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F81BC"/>
                    </a:solidFill>
                  </a:tcPr>
                </a:tc>
                <a:tc>
                  <a:txBody>
                    <a:bodyPr/>
                    <a:lstStyle/>
                    <a:p>
                      <a:pPr>
                        <a:lnSpc>
                          <a:spcPct val="100000"/>
                        </a:lnSpc>
                        <a:spcBef>
                          <a:spcPts val="15"/>
                        </a:spcBef>
                      </a:pPr>
                      <a:endParaRPr sz="650">
                        <a:latin typeface="BIZ UDPゴシック" panose="020B0400000000000000" pitchFamily="50" charset="-128"/>
                        <a:ea typeface="BIZ UDPゴシック" panose="020B0400000000000000" pitchFamily="50" charset="-128"/>
                        <a:cs typeface="Times New Roman"/>
                      </a:endParaRPr>
                    </a:p>
                    <a:p>
                      <a:pPr marR="123825" algn="r">
                        <a:lnSpc>
                          <a:spcPct val="100000"/>
                        </a:lnSpc>
                      </a:pPr>
                      <a:r>
                        <a:rPr sz="800" b="1" spc="-20" dirty="0">
                          <a:solidFill>
                            <a:srgbClr val="FFFFFF"/>
                          </a:solidFill>
                          <a:latin typeface="BIZ UDPゴシック" panose="020B0400000000000000" pitchFamily="50" charset="-128"/>
                          <a:ea typeface="BIZ UDPゴシック" panose="020B0400000000000000" pitchFamily="50" charset="-128"/>
                          <a:cs typeface="ＭＳ Ｐゴシック"/>
                        </a:rPr>
                        <a:t>拠点名</a:t>
                      </a:r>
                      <a:endParaRPr sz="800">
                        <a:latin typeface="BIZ UDPゴシック" panose="020B0400000000000000" pitchFamily="50" charset="-128"/>
                        <a:ea typeface="BIZ UDPゴシック" panose="020B0400000000000000" pitchFamily="50" charset="-128"/>
                        <a:cs typeface="ＭＳ Ｐゴシック"/>
                      </a:endParaRPr>
                    </a:p>
                  </a:txBody>
                  <a:tcPr marL="0" marR="0" marT="190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F81BC"/>
                    </a:solidFill>
                  </a:tcPr>
                </a:tc>
                <a:tc>
                  <a:txBody>
                    <a:bodyPr/>
                    <a:lstStyle/>
                    <a:p>
                      <a:pPr marL="330200" marR="237490" indent="-83820">
                        <a:lnSpc>
                          <a:spcPct val="100000"/>
                        </a:lnSpc>
                        <a:spcBef>
                          <a:spcPts val="284"/>
                        </a:spcBef>
                      </a:pPr>
                      <a:r>
                        <a:rPr sz="800" b="1" spc="-15" dirty="0">
                          <a:solidFill>
                            <a:srgbClr val="FFFFFF"/>
                          </a:solidFill>
                          <a:latin typeface="BIZ UDPゴシック" panose="020B0400000000000000" pitchFamily="50" charset="-128"/>
                          <a:ea typeface="BIZ UDPゴシック" panose="020B0400000000000000" pitchFamily="50" charset="-128"/>
                          <a:cs typeface="ＭＳ Ｐゴシック"/>
                        </a:rPr>
                        <a:t>放射性廃棄物</a:t>
                      </a:r>
                      <a:r>
                        <a:rPr sz="800" b="1" spc="-5" dirty="0">
                          <a:solidFill>
                            <a:srgbClr val="FFFFFF"/>
                          </a:solidFill>
                          <a:latin typeface="BIZ UDPゴシック" panose="020B0400000000000000" pitchFamily="50" charset="-128"/>
                          <a:ea typeface="BIZ UDPゴシック" panose="020B0400000000000000" pitchFamily="50" charset="-128"/>
                          <a:cs typeface="ＭＳ Ｐゴシック"/>
                        </a:rPr>
                        <a:t>発生量</a:t>
                      </a:r>
                      <a:r>
                        <a:rPr sz="800" b="1" spc="-25" dirty="0">
                          <a:solidFill>
                            <a:srgbClr val="FFFFFF"/>
                          </a:solidFill>
                          <a:latin typeface="BIZ UDPゴシック" panose="020B0400000000000000" pitchFamily="50" charset="-128"/>
                          <a:ea typeface="BIZ UDPゴシック" panose="020B0400000000000000" pitchFamily="50" charset="-128"/>
                          <a:cs typeface="ＭＳ Ｐゴシック"/>
                        </a:rPr>
                        <a:t>（ｔ）</a:t>
                      </a:r>
                      <a:endParaRPr sz="800">
                        <a:latin typeface="BIZ UDPゴシック" panose="020B0400000000000000" pitchFamily="50" charset="-128"/>
                        <a:ea typeface="BIZ UDPゴシック" panose="020B0400000000000000" pitchFamily="50" charset="-128"/>
                        <a:cs typeface="ＭＳ Ｐゴシック"/>
                      </a:endParaRPr>
                    </a:p>
                  </a:txBody>
                  <a:tcPr marL="0" marR="0" marT="36194"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F81BC"/>
                    </a:solidFill>
                  </a:tcPr>
                </a:tc>
                <a:tc>
                  <a:txBody>
                    <a:bodyPr/>
                    <a:lstStyle/>
                    <a:p>
                      <a:pPr marL="1905" algn="ctr">
                        <a:lnSpc>
                          <a:spcPct val="100000"/>
                        </a:lnSpc>
                        <a:spcBef>
                          <a:spcPts val="284"/>
                        </a:spcBef>
                      </a:pPr>
                      <a:r>
                        <a:rPr sz="800" b="1" spc="-25" dirty="0">
                          <a:solidFill>
                            <a:srgbClr val="FFFFFF"/>
                          </a:solidFill>
                          <a:latin typeface="BIZ UDPゴシック" panose="020B0400000000000000" pitchFamily="50" charset="-128"/>
                          <a:ea typeface="BIZ UDPゴシック" panose="020B0400000000000000" pitchFamily="50" charset="-128"/>
                          <a:cs typeface="ＭＳ Ｐゴシック"/>
                        </a:rPr>
                        <a:t>費用</a:t>
                      </a:r>
                      <a:endParaRPr sz="800">
                        <a:latin typeface="BIZ UDPゴシック" panose="020B0400000000000000" pitchFamily="50" charset="-128"/>
                        <a:ea typeface="BIZ UDPゴシック" panose="020B0400000000000000" pitchFamily="50" charset="-128"/>
                        <a:cs typeface="ＭＳ Ｐゴシック"/>
                      </a:endParaRPr>
                    </a:p>
                    <a:p>
                      <a:pPr marL="635" algn="ctr">
                        <a:lnSpc>
                          <a:spcPct val="100000"/>
                        </a:lnSpc>
                      </a:pPr>
                      <a:r>
                        <a:rPr sz="800" b="1" dirty="0">
                          <a:solidFill>
                            <a:srgbClr val="FFFFFF"/>
                          </a:solidFill>
                          <a:latin typeface="BIZ UDPゴシック" panose="020B0400000000000000" pitchFamily="50" charset="-128"/>
                          <a:ea typeface="BIZ UDPゴシック" panose="020B0400000000000000" pitchFamily="50" charset="-128"/>
                          <a:cs typeface="ＭＳ Ｐゴシック"/>
                        </a:rPr>
                        <a:t>（</a:t>
                      </a:r>
                      <a:r>
                        <a:rPr sz="800" b="1" spc="-5" dirty="0">
                          <a:solidFill>
                            <a:srgbClr val="FFFFFF"/>
                          </a:solidFill>
                          <a:latin typeface="BIZ UDPゴシック" panose="020B0400000000000000" pitchFamily="50" charset="-128"/>
                          <a:ea typeface="BIZ UDPゴシック" panose="020B0400000000000000" pitchFamily="50" charset="-128"/>
                          <a:cs typeface="ＭＳ Ｐゴシック"/>
                        </a:rPr>
                        <a:t>億円</a:t>
                      </a:r>
                      <a:r>
                        <a:rPr sz="800" b="1" spc="-50" dirty="0">
                          <a:solidFill>
                            <a:srgbClr val="FFFFFF"/>
                          </a:solidFill>
                          <a:latin typeface="BIZ UDPゴシック" panose="020B0400000000000000" pitchFamily="50" charset="-128"/>
                          <a:ea typeface="BIZ UDPゴシック" panose="020B0400000000000000" pitchFamily="50" charset="-128"/>
                          <a:cs typeface="ＭＳ Ｐゴシック"/>
                        </a:rPr>
                        <a:t>）</a:t>
                      </a:r>
                      <a:endParaRPr sz="800">
                        <a:latin typeface="BIZ UDPゴシック" panose="020B0400000000000000" pitchFamily="50" charset="-128"/>
                        <a:ea typeface="BIZ UDPゴシック" panose="020B0400000000000000" pitchFamily="50" charset="-128"/>
                        <a:cs typeface="ＭＳ Ｐゴシック"/>
                      </a:endParaRPr>
                    </a:p>
                  </a:txBody>
                  <a:tcPr marL="0" marR="0" marT="36194"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F81BC"/>
                    </a:solidFill>
                  </a:tcPr>
                </a:tc>
                <a:tc>
                  <a:txBody>
                    <a:bodyPr/>
                    <a:lstStyle/>
                    <a:p>
                      <a:pPr marL="1905" algn="ctr">
                        <a:lnSpc>
                          <a:spcPct val="100000"/>
                        </a:lnSpc>
                        <a:spcBef>
                          <a:spcPts val="284"/>
                        </a:spcBef>
                      </a:pPr>
                      <a:r>
                        <a:rPr sz="800" b="1" spc="-15" dirty="0">
                          <a:solidFill>
                            <a:srgbClr val="FFFFFF"/>
                          </a:solidFill>
                          <a:latin typeface="BIZ UDPゴシック" panose="020B0400000000000000" pitchFamily="50" charset="-128"/>
                          <a:ea typeface="BIZ UDPゴシック" panose="020B0400000000000000" pitchFamily="50" charset="-128"/>
                          <a:cs typeface="ＭＳ Ｐゴシック"/>
                        </a:rPr>
                        <a:t>解体期間</a:t>
                      </a:r>
                      <a:endParaRPr sz="800">
                        <a:latin typeface="BIZ UDPゴシック" panose="020B0400000000000000" pitchFamily="50" charset="-128"/>
                        <a:ea typeface="BIZ UDPゴシック" panose="020B0400000000000000" pitchFamily="50" charset="-128"/>
                        <a:cs typeface="ＭＳ Ｐゴシック"/>
                      </a:endParaRPr>
                    </a:p>
                    <a:p>
                      <a:pPr algn="ctr">
                        <a:lnSpc>
                          <a:spcPct val="100000"/>
                        </a:lnSpc>
                      </a:pPr>
                      <a:r>
                        <a:rPr sz="800" b="1" dirty="0">
                          <a:solidFill>
                            <a:srgbClr val="FFFFFF"/>
                          </a:solidFill>
                          <a:latin typeface="BIZ UDPゴシック" panose="020B0400000000000000" pitchFamily="50" charset="-128"/>
                          <a:ea typeface="BIZ UDPゴシック" panose="020B0400000000000000" pitchFamily="50" charset="-128"/>
                          <a:cs typeface="Calibri"/>
                        </a:rPr>
                        <a:t>/</a:t>
                      </a:r>
                      <a:r>
                        <a:rPr sz="800" b="1" spc="-15" dirty="0">
                          <a:solidFill>
                            <a:srgbClr val="FFFFFF"/>
                          </a:solidFill>
                          <a:latin typeface="BIZ UDPゴシック" panose="020B0400000000000000" pitchFamily="50" charset="-128"/>
                          <a:ea typeface="BIZ UDPゴシック" panose="020B0400000000000000" pitchFamily="50" charset="-128"/>
                          <a:cs typeface="ＭＳ Ｐゴシック"/>
                        </a:rPr>
                        <a:t>建物状況</a:t>
                      </a:r>
                      <a:endParaRPr sz="800">
                        <a:latin typeface="BIZ UDPゴシック" panose="020B0400000000000000" pitchFamily="50" charset="-128"/>
                        <a:ea typeface="BIZ UDPゴシック" panose="020B0400000000000000" pitchFamily="50" charset="-128"/>
                        <a:cs typeface="ＭＳ Ｐゴシック"/>
                      </a:endParaRPr>
                    </a:p>
                  </a:txBody>
                  <a:tcPr marL="0" marR="0" marT="36194"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F81BC"/>
                    </a:solidFill>
                  </a:tcPr>
                </a:tc>
                <a:tc rowSpan="18">
                  <a:txBody>
                    <a:bodyPr/>
                    <a:lstStyle/>
                    <a:p>
                      <a:pPr>
                        <a:lnSpc>
                          <a:spcPct val="100000"/>
                        </a:lnSpc>
                      </a:pPr>
                      <a:endParaRPr sz="800">
                        <a:latin typeface="Times New Roman"/>
                        <a:cs typeface="Times New Roman"/>
                      </a:endParaRPr>
                    </a:p>
                  </a:txBody>
                  <a:tcPr marL="0" marR="0" marT="0" marB="0">
                    <a:lnL w="12700" cap="flat" cmpd="sng" algn="ctr">
                      <a:solidFill>
                        <a:srgbClr val="FFFFFF"/>
                      </a:solidFill>
                      <a:prstDash val="solid"/>
                      <a:round/>
                      <a:headEnd type="none" w="med" len="med"/>
                      <a:tailEnd type="none" w="med" len="med"/>
                    </a:lnL>
                    <a:lnB w="76200">
                      <a:solidFill>
                        <a:srgbClr val="000000"/>
                      </a:solidFill>
                      <a:prstDash val="solid"/>
                    </a:lnB>
                  </a:tcPr>
                </a:tc>
                <a:extLst>
                  <a:ext uri="{0D108BD9-81ED-4DB2-BD59-A6C34878D82A}">
                    <a16:rowId xmlns:a16="http://schemas.microsoft.com/office/drawing/2014/main" val="10000"/>
                  </a:ext>
                </a:extLst>
              </a:tr>
              <a:tr h="309880">
                <a:tc>
                  <a:txBody>
                    <a:bodyPr/>
                    <a:lstStyle/>
                    <a:p>
                      <a:pPr>
                        <a:lnSpc>
                          <a:spcPct val="100000"/>
                        </a:lnSpc>
                        <a:spcBef>
                          <a:spcPts val="25"/>
                        </a:spcBef>
                      </a:pPr>
                      <a:endParaRPr sz="650">
                        <a:latin typeface="BIZ UDPゴシック" panose="020B0400000000000000" pitchFamily="50" charset="-128"/>
                        <a:ea typeface="BIZ UDPゴシック" panose="020B0400000000000000" pitchFamily="50" charset="-128"/>
                        <a:cs typeface="Times New Roman"/>
                      </a:endParaRPr>
                    </a:p>
                    <a:p>
                      <a:pPr marL="189865">
                        <a:lnSpc>
                          <a:spcPct val="100000"/>
                        </a:lnSpc>
                      </a:pPr>
                      <a:r>
                        <a:rPr sz="800" dirty="0">
                          <a:latin typeface="BIZ UDPゴシック" panose="020B0400000000000000" pitchFamily="50" charset="-128"/>
                          <a:ea typeface="BIZ UDPゴシック" panose="020B0400000000000000" pitchFamily="50" charset="-128"/>
                          <a:cs typeface="ＭＳ Ｐゴシック"/>
                        </a:rPr>
                        <a:t>1</a:t>
                      </a:r>
                      <a:endParaRPr sz="800">
                        <a:latin typeface="BIZ UDPゴシック" panose="020B0400000000000000" pitchFamily="50" charset="-128"/>
                        <a:ea typeface="BIZ UDPゴシック" panose="020B0400000000000000" pitchFamily="50" charset="-128"/>
                        <a:cs typeface="ＭＳ Ｐゴシック"/>
                      </a:endParaRPr>
                    </a:p>
                  </a:txBody>
                  <a:tcPr marL="0" marR="0" marT="317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0D7E8"/>
                    </a:solidFill>
                  </a:tcPr>
                </a:tc>
                <a:tc>
                  <a:txBody>
                    <a:bodyPr/>
                    <a:lstStyle/>
                    <a:p>
                      <a:pPr marL="92710">
                        <a:lnSpc>
                          <a:spcPct val="100000"/>
                        </a:lnSpc>
                        <a:spcBef>
                          <a:spcPts val="300"/>
                        </a:spcBef>
                      </a:pPr>
                      <a:r>
                        <a:rPr sz="800" spc="-15" dirty="0">
                          <a:latin typeface="BIZ UDPゴシック" panose="020B0400000000000000" pitchFamily="50" charset="-128"/>
                          <a:ea typeface="BIZ UDPゴシック" panose="020B0400000000000000" pitchFamily="50" charset="-128"/>
                          <a:cs typeface="ＭＳ Ｐゴシック"/>
                        </a:rPr>
                        <a:t>水性均質臨界実験装置</a:t>
                      </a:r>
                      <a:endParaRPr sz="800" dirty="0">
                        <a:latin typeface="BIZ UDPゴシック" panose="020B0400000000000000" pitchFamily="50" charset="-128"/>
                        <a:ea typeface="BIZ UDPゴシック" panose="020B0400000000000000" pitchFamily="50" charset="-128"/>
                        <a:cs typeface="ＭＳ Ｐゴシック"/>
                      </a:endParaRPr>
                    </a:p>
                    <a:p>
                      <a:pPr marL="92710">
                        <a:lnSpc>
                          <a:spcPct val="100000"/>
                        </a:lnSpc>
                        <a:spcBef>
                          <a:spcPts val="5"/>
                        </a:spcBef>
                      </a:pPr>
                      <a:r>
                        <a:rPr sz="800" spc="-10" dirty="0">
                          <a:latin typeface="BIZ UDPゴシック" panose="020B0400000000000000" pitchFamily="50" charset="-128"/>
                          <a:ea typeface="BIZ UDPゴシック" panose="020B0400000000000000" pitchFamily="50" charset="-128"/>
                          <a:cs typeface="ＭＳ Ｐゴシック"/>
                        </a:rPr>
                        <a:t>（AHCF）</a:t>
                      </a:r>
                      <a:endParaRPr sz="800" dirty="0">
                        <a:latin typeface="BIZ UDPゴシック" panose="020B0400000000000000" pitchFamily="50" charset="-128"/>
                        <a:ea typeface="BIZ UDPゴシック" panose="020B0400000000000000" pitchFamily="50" charset="-128"/>
                        <a:cs typeface="ＭＳ Ｐゴシック"/>
                      </a:endParaRPr>
                    </a:p>
                  </a:txBody>
                  <a:tcPr marL="0" marR="0" marT="3810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0D7E8"/>
                    </a:solidFill>
                  </a:tcPr>
                </a:tc>
                <a:tc>
                  <a:txBody>
                    <a:bodyPr/>
                    <a:lstStyle/>
                    <a:p>
                      <a:pPr marL="1270" algn="ctr">
                        <a:lnSpc>
                          <a:spcPct val="100000"/>
                        </a:lnSpc>
                        <a:spcBef>
                          <a:spcPts val="229"/>
                        </a:spcBef>
                      </a:pPr>
                      <a:r>
                        <a:rPr sz="800" spc="-25" dirty="0">
                          <a:latin typeface="BIZ UDPゴシック" panose="020B0400000000000000" pitchFamily="50" charset="-128"/>
                          <a:ea typeface="BIZ UDPゴシック" panose="020B0400000000000000" pitchFamily="50" charset="-128"/>
                          <a:cs typeface="ＭＳ Ｐゴシック"/>
                        </a:rPr>
                        <a:t>原子炉</a:t>
                      </a:r>
                      <a:endParaRPr sz="800">
                        <a:latin typeface="BIZ UDPゴシック" panose="020B0400000000000000" pitchFamily="50" charset="-128"/>
                        <a:ea typeface="BIZ UDPゴシック" panose="020B0400000000000000" pitchFamily="50" charset="-128"/>
                        <a:cs typeface="ＭＳ Ｐゴシック"/>
                      </a:endParaRPr>
                    </a:p>
                    <a:p>
                      <a:pPr algn="ctr">
                        <a:lnSpc>
                          <a:spcPct val="100000"/>
                        </a:lnSpc>
                      </a:pPr>
                      <a:r>
                        <a:rPr sz="800" dirty="0">
                          <a:latin typeface="BIZ UDPゴシック" panose="020B0400000000000000" pitchFamily="50" charset="-128"/>
                          <a:ea typeface="BIZ UDPゴシック" panose="020B0400000000000000" pitchFamily="50" charset="-128"/>
                          <a:cs typeface="ＭＳ Ｐゴシック"/>
                        </a:rPr>
                        <a:t>（臨界実験装置</a:t>
                      </a:r>
                      <a:r>
                        <a:rPr sz="800" spc="-50" dirty="0">
                          <a:latin typeface="BIZ UDPゴシック" panose="020B0400000000000000" pitchFamily="50" charset="-128"/>
                          <a:ea typeface="BIZ UDPゴシック" panose="020B0400000000000000" pitchFamily="50" charset="-128"/>
                          <a:cs typeface="ＭＳ Ｐゴシック"/>
                        </a:rPr>
                        <a:t>）</a:t>
                      </a:r>
                      <a:endParaRPr sz="800">
                        <a:latin typeface="BIZ UDPゴシック" panose="020B0400000000000000" pitchFamily="50" charset="-128"/>
                        <a:ea typeface="BIZ UDPゴシック" panose="020B0400000000000000" pitchFamily="50" charset="-128"/>
                        <a:cs typeface="ＭＳ Ｐゴシック"/>
                      </a:endParaRPr>
                    </a:p>
                  </a:txBody>
                  <a:tcPr marL="0" marR="0" marT="29209"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0D7E8"/>
                    </a:solidFill>
                  </a:tcPr>
                </a:tc>
                <a:tc>
                  <a:txBody>
                    <a:bodyPr/>
                    <a:lstStyle/>
                    <a:p>
                      <a:pPr>
                        <a:lnSpc>
                          <a:spcPct val="100000"/>
                        </a:lnSpc>
                        <a:spcBef>
                          <a:spcPts val="25"/>
                        </a:spcBef>
                      </a:pPr>
                      <a:endParaRPr sz="650">
                        <a:latin typeface="BIZ UDPゴシック" panose="020B0400000000000000" pitchFamily="50" charset="-128"/>
                        <a:ea typeface="BIZ UDPゴシック" panose="020B0400000000000000" pitchFamily="50" charset="-128"/>
                        <a:cs typeface="Times New Roman"/>
                      </a:endParaRPr>
                    </a:p>
                    <a:p>
                      <a:pPr marR="127000" algn="r">
                        <a:lnSpc>
                          <a:spcPct val="100000"/>
                        </a:lnSpc>
                      </a:pPr>
                      <a:r>
                        <a:rPr sz="800" spc="-20" dirty="0">
                          <a:latin typeface="BIZ UDPゴシック" panose="020B0400000000000000" pitchFamily="50" charset="-128"/>
                          <a:ea typeface="BIZ UDPゴシック" panose="020B0400000000000000" pitchFamily="50" charset="-128"/>
                          <a:cs typeface="ＭＳ Ｐゴシック"/>
                        </a:rPr>
                        <a:t>原科研</a:t>
                      </a:r>
                      <a:endParaRPr sz="800">
                        <a:latin typeface="BIZ UDPゴシック" panose="020B0400000000000000" pitchFamily="50" charset="-128"/>
                        <a:ea typeface="BIZ UDPゴシック" panose="020B0400000000000000" pitchFamily="50" charset="-128"/>
                        <a:cs typeface="ＭＳ Ｐゴシック"/>
                      </a:endParaRPr>
                    </a:p>
                  </a:txBody>
                  <a:tcPr marL="0" marR="0" marT="317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0D7E8"/>
                    </a:solidFill>
                  </a:tcPr>
                </a:tc>
                <a:tc>
                  <a:txBody>
                    <a:bodyPr/>
                    <a:lstStyle/>
                    <a:p>
                      <a:pPr>
                        <a:lnSpc>
                          <a:spcPct val="100000"/>
                        </a:lnSpc>
                      </a:pPr>
                      <a:endParaRPr sz="800">
                        <a:latin typeface="BIZ UDPゴシック" panose="020B0400000000000000" pitchFamily="50" charset="-128"/>
                        <a:ea typeface="BIZ UDPゴシック" panose="020B0400000000000000" pitchFamily="50" charset="-128"/>
                        <a:cs typeface="Times New Roman"/>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0D7E8"/>
                    </a:solidFill>
                  </a:tcPr>
                </a:tc>
                <a:tc>
                  <a:txBody>
                    <a:bodyPr/>
                    <a:lstStyle/>
                    <a:p>
                      <a:pPr>
                        <a:lnSpc>
                          <a:spcPct val="100000"/>
                        </a:lnSpc>
                      </a:pPr>
                      <a:endParaRPr sz="800">
                        <a:latin typeface="BIZ UDPゴシック" panose="020B0400000000000000" pitchFamily="50" charset="-128"/>
                        <a:ea typeface="BIZ UDPゴシック" panose="020B0400000000000000" pitchFamily="50" charset="-128"/>
                        <a:cs typeface="Times New Roman"/>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0D7E8"/>
                    </a:solidFill>
                  </a:tcPr>
                </a:tc>
                <a:tc>
                  <a:txBody>
                    <a:bodyPr/>
                    <a:lstStyle/>
                    <a:p>
                      <a:pPr marL="2540" algn="ctr">
                        <a:lnSpc>
                          <a:spcPct val="100000"/>
                        </a:lnSpc>
                        <a:spcBef>
                          <a:spcPts val="229"/>
                        </a:spcBef>
                      </a:pPr>
                      <a:r>
                        <a:rPr sz="800" spc="-10" dirty="0">
                          <a:latin typeface="BIZ UDPゴシック" panose="020B0400000000000000" pitchFamily="50" charset="-128"/>
                          <a:ea typeface="BIZ UDPゴシック" panose="020B0400000000000000" pitchFamily="50" charset="-128"/>
                          <a:cs typeface="Calibri"/>
                        </a:rPr>
                        <a:t>1967</a:t>
                      </a:r>
                      <a:r>
                        <a:rPr sz="800" spc="-10" dirty="0">
                          <a:latin typeface="BIZ UDPゴシック" panose="020B0400000000000000" pitchFamily="50" charset="-128"/>
                          <a:ea typeface="BIZ UDPゴシック" panose="020B0400000000000000" pitchFamily="50" charset="-128"/>
                          <a:cs typeface="ＭＳ Ｐゴシック"/>
                        </a:rPr>
                        <a:t>年～</a:t>
                      </a:r>
                      <a:r>
                        <a:rPr sz="800" spc="-10" dirty="0">
                          <a:latin typeface="BIZ UDPゴシック" panose="020B0400000000000000" pitchFamily="50" charset="-128"/>
                          <a:ea typeface="BIZ UDPゴシック" panose="020B0400000000000000" pitchFamily="50" charset="-128"/>
                          <a:cs typeface="Calibri"/>
                        </a:rPr>
                        <a:t>1979</a:t>
                      </a:r>
                      <a:r>
                        <a:rPr sz="800" spc="-50" dirty="0">
                          <a:latin typeface="BIZ UDPゴシック" panose="020B0400000000000000" pitchFamily="50" charset="-128"/>
                          <a:ea typeface="BIZ UDPゴシック" panose="020B0400000000000000" pitchFamily="50" charset="-128"/>
                          <a:cs typeface="ＭＳ Ｐゴシック"/>
                        </a:rPr>
                        <a:t>年</a:t>
                      </a:r>
                      <a:endParaRPr sz="800">
                        <a:latin typeface="BIZ UDPゴシック" panose="020B0400000000000000" pitchFamily="50" charset="-128"/>
                        <a:ea typeface="BIZ UDPゴシック" panose="020B0400000000000000" pitchFamily="50" charset="-128"/>
                        <a:cs typeface="ＭＳ Ｐゴシック"/>
                      </a:endParaRPr>
                    </a:p>
                    <a:p>
                      <a:pPr marL="635" algn="ctr">
                        <a:lnSpc>
                          <a:spcPct val="100000"/>
                        </a:lnSpc>
                      </a:pPr>
                      <a:r>
                        <a:rPr sz="800" spc="-10" dirty="0">
                          <a:latin typeface="BIZ UDPゴシック" panose="020B0400000000000000" pitchFamily="50" charset="-128"/>
                          <a:ea typeface="BIZ UDPゴシック" panose="020B0400000000000000" pitchFamily="50" charset="-128"/>
                          <a:cs typeface="ＭＳ Ｐゴシック"/>
                        </a:rPr>
                        <a:t>建屋再利用</a:t>
                      </a:r>
                      <a:endParaRPr sz="800">
                        <a:latin typeface="BIZ UDPゴシック" panose="020B0400000000000000" pitchFamily="50" charset="-128"/>
                        <a:ea typeface="BIZ UDPゴシック" panose="020B0400000000000000" pitchFamily="50" charset="-128"/>
                        <a:cs typeface="ＭＳ Ｐゴシック"/>
                      </a:endParaRPr>
                    </a:p>
                  </a:txBody>
                  <a:tcPr marL="0" marR="0" marT="29209"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0D7E8"/>
                    </a:solidFill>
                  </a:tcPr>
                </a:tc>
                <a:tc vMerge="1">
                  <a:txBody>
                    <a:bodyPr/>
                    <a:lstStyle/>
                    <a:p>
                      <a:endParaRPr/>
                    </a:p>
                  </a:txBody>
                  <a:tcPr marL="0" marR="0" marT="0" marB="0">
                    <a:lnL w="28575">
                      <a:solidFill>
                        <a:srgbClr val="FFFFFF"/>
                      </a:solidFill>
                      <a:prstDash val="solid"/>
                    </a:lnL>
                    <a:lnB w="76200">
                      <a:solidFill>
                        <a:srgbClr val="000000"/>
                      </a:solidFill>
                      <a:prstDash val="solid"/>
                    </a:lnB>
                  </a:tcPr>
                </a:tc>
                <a:extLst>
                  <a:ext uri="{0D108BD9-81ED-4DB2-BD59-A6C34878D82A}">
                    <a16:rowId xmlns:a16="http://schemas.microsoft.com/office/drawing/2014/main" val="10001"/>
                  </a:ext>
                </a:extLst>
              </a:tr>
              <a:tr h="318770">
                <a:tc>
                  <a:txBody>
                    <a:bodyPr/>
                    <a:lstStyle/>
                    <a:p>
                      <a:pPr>
                        <a:lnSpc>
                          <a:spcPct val="100000"/>
                        </a:lnSpc>
                        <a:spcBef>
                          <a:spcPts val="25"/>
                        </a:spcBef>
                      </a:pPr>
                      <a:endParaRPr sz="650">
                        <a:latin typeface="BIZ UDPゴシック" panose="020B0400000000000000" pitchFamily="50" charset="-128"/>
                        <a:ea typeface="BIZ UDPゴシック" panose="020B0400000000000000" pitchFamily="50" charset="-128"/>
                        <a:cs typeface="Times New Roman"/>
                      </a:endParaRPr>
                    </a:p>
                    <a:p>
                      <a:pPr marL="188595">
                        <a:lnSpc>
                          <a:spcPct val="100000"/>
                        </a:lnSpc>
                      </a:pPr>
                      <a:r>
                        <a:rPr sz="800" dirty="0">
                          <a:latin typeface="BIZ UDPゴシック" panose="020B0400000000000000" pitchFamily="50" charset="-128"/>
                          <a:ea typeface="BIZ UDPゴシック" panose="020B0400000000000000" pitchFamily="50" charset="-128"/>
                          <a:cs typeface="ＭＳ Ｐゴシック"/>
                        </a:rPr>
                        <a:t>2</a:t>
                      </a:r>
                      <a:endParaRPr sz="800">
                        <a:latin typeface="BIZ UDPゴシック" panose="020B0400000000000000" pitchFamily="50" charset="-128"/>
                        <a:ea typeface="BIZ UDPゴシック" panose="020B0400000000000000" pitchFamily="50" charset="-128"/>
                        <a:cs typeface="ＭＳ Ｐゴシック"/>
                      </a:endParaRPr>
                    </a:p>
                  </a:txBody>
                  <a:tcPr marL="0" marR="0" marT="3175" marB="0">
                    <a:lnL w="12700">
                      <a:solidFill>
                        <a:srgbClr val="FFFFFF"/>
                      </a:solidFill>
                      <a:prstDash val="solid"/>
                    </a:lnL>
                    <a:lnR w="12700">
                      <a:solidFill>
                        <a:srgbClr val="FFFFFF"/>
                      </a:solidFill>
                      <a:prstDash val="solid"/>
                    </a:lnR>
                    <a:lnT w="12700">
                      <a:solidFill>
                        <a:srgbClr val="FFFFFF"/>
                      </a:solidFill>
                      <a:prstDash val="solid"/>
                    </a:lnT>
                    <a:lnB w="38100">
                      <a:solidFill>
                        <a:srgbClr val="FF0000"/>
                      </a:solidFill>
                      <a:prstDash val="solid"/>
                    </a:lnB>
                    <a:solidFill>
                      <a:srgbClr val="E9ECF4"/>
                    </a:solidFill>
                  </a:tcPr>
                </a:tc>
                <a:tc>
                  <a:txBody>
                    <a:bodyPr/>
                    <a:lstStyle/>
                    <a:p>
                      <a:pPr>
                        <a:lnSpc>
                          <a:spcPct val="100000"/>
                        </a:lnSpc>
                        <a:spcBef>
                          <a:spcPts val="35"/>
                        </a:spcBef>
                      </a:pPr>
                      <a:endParaRPr sz="650" dirty="0">
                        <a:latin typeface="BIZ UDPゴシック" panose="020B0400000000000000" pitchFamily="50" charset="-128"/>
                        <a:ea typeface="BIZ UDPゴシック" panose="020B0400000000000000" pitchFamily="50" charset="-128"/>
                        <a:cs typeface="Times New Roman"/>
                      </a:endParaRPr>
                    </a:p>
                    <a:p>
                      <a:pPr marL="92710">
                        <a:lnSpc>
                          <a:spcPct val="100000"/>
                        </a:lnSpc>
                      </a:pPr>
                      <a:r>
                        <a:rPr sz="800" dirty="0">
                          <a:latin typeface="BIZ UDPゴシック" panose="020B0400000000000000" pitchFamily="50" charset="-128"/>
                          <a:ea typeface="BIZ UDPゴシック" panose="020B0400000000000000" pitchFamily="50" charset="-128"/>
                          <a:cs typeface="ＭＳ Ｐゴシック"/>
                        </a:rPr>
                        <a:t>研究炉1（JRR-</a:t>
                      </a:r>
                      <a:r>
                        <a:rPr sz="800" spc="-25" dirty="0">
                          <a:latin typeface="BIZ UDPゴシック" panose="020B0400000000000000" pitchFamily="50" charset="-128"/>
                          <a:ea typeface="BIZ UDPゴシック" panose="020B0400000000000000" pitchFamily="50" charset="-128"/>
                          <a:cs typeface="ＭＳ Ｐゴシック"/>
                        </a:rPr>
                        <a:t>1）</a:t>
                      </a:r>
                      <a:endParaRPr sz="800" dirty="0">
                        <a:latin typeface="BIZ UDPゴシック" panose="020B0400000000000000" pitchFamily="50" charset="-128"/>
                        <a:ea typeface="BIZ UDPゴシック" panose="020B0400000000000000" pitchFamily="50" charset="-128"/>
                        <a:cs typeface="ＭＳ Ｐゴシック"/>
                      </a:endParaRPr>
                    </a:p>
                  </a:txBody>
                  <a:tcPr marL="0" marR="0" marT="4445" marB="0">
                    <a:lnL w="12700">
                      <a:solidFill>
                        <a:srgbClr val="FFFFFF"/>
                      </a:solidFill>
                      <a:prstDash val="solid"/>
                    </a:lnL>
                    <a:lnR w="12700">
                      <a:solidFill>
                        <a:srgbClr val="FFFFFF"/>
                      </a:solidFill>
                      <a:prstDash val="solid"/>
                    </a:lnR>
                    <a:lnT w="12700">
                      <a:solidFill>
                        <a:srgbClr val="FFFFFF"/>
                      </a:solidFill>
                      <a:prstDash val="solid"/>
                    </a:lnT>
                    <a:lnB w="38100">
                      <a:solidFill>
                        <a:srgbClr val="FF0000"/>
                      </a:solidFill>
                      <a:prstDash val="solid"/>
                    </a:lnB>
                    <a:solidFill>
                      <a:srgbClr val="E9ECF4"/>
                    </a:solidFill>
                  </a:tcPr>
                </a:tc>
                <a:tc>
                  <a:txBody>
                    <a:bodyPr/>
                    <a:lstStyle/>
                    <a:p>
                      <a:pPr marL="1270" algn="ctr">
                        <a:lnSpc>
                          <a:spcPct val="100000"/>
                        </a:lnSpc>
                        <a:spcBef>
                          <a:spcPts val="710"/>
                        </a:spcBef>
                      </a:pPr>
                      <a:r>
                        <a:rPr sz="800" spc="-20" dirty="0">
                          <a:latin typeface="BIZ UDPゴシック" panose="020B0400000000000000" pitchFamily="50" charset="-128"/>
                          <a:ea typeface="BIZ UDPゴシック" panose="020B0400000000000000" pitchFamily="50" charset="-128"/>
                          <a:cs typeface="ＭＳ Ｐゴシック"/>
                        </a:rPr>
                        <a:t>原子炉</a:t>
                      </a:r>
                      <a:endParaRPr sz="800" dirty="0">
                        <a:latin typeface="BIZ UDPゴシック" panose="020B0400000000000000" pitchFamily="50" charset="-128"/>
                        <a:ea typeface="BIZ UDPゴシック" panose="020B0400000000000000" pitchFamily="50" charset="-128"/>
                        <a:cs typeface="ＭＳ Ｐゴシック"/>
                      </a:endParaRPr>
                    </a:p>
                  </a:txBody>
                  <a:tcPr marL="0" marR="0" marT="90170" marB="0">
                    <a:lnL w="12700">
                      <a:solidFill>
                        <a:srgbClr val="FFFFFF"/>
                      </a:solidFill>
                      <a:prstDash val="solid"/>
                    </a:lnL>
                    <a:lnR w="12700">
                      <a:solidFill>
                        <a:srgbClr val="FFFFFF"/>
                      </a:solidFill>
                      <a:prstDash val="solid"/>
                    </a:lnR>
                    <a:lnT w="12700">
                      <a:solidFill>
                        <a:srgbClr val="FFFFFF"/>
                      </a:solidFill>
                      <a:prstDash val="solid"/>
                    </a:lnT>
                    <a:lnB w="38100">
                      <a:solidFill>
                        <a:srgbClr val="FF0000"/>
                      </a:solidFill>
                      <a:prstDash val="solid"/>
                    </a:lnB>
                    <a:solidFill>
                      <a:srgbClr val="E9ECF4"/>
                    </a:solidFill>
                  </a:tcPr>
                </a:tc>
                <a:tc>
                  <a:txBody>
                    <a:bodyPr/>
                    <a:lstStyle/>
                    <a:p>
                      <a:pPr>
                        <a:lnSpc>
                          <a:spcPct val="100000"/>
                        </a:lnSpc>
                        <a:spcBef>
                          <a:spcPts val="25"/>
                        </a:spcBef>
                      </a:pPr>
                      <a:endParaRPr sz="650">
                        <a:latin typeface="BIZ UDPゴシック" panose="020B0400000000000000" pitchFamily="50" charset="-128"/>
                        <a:ea typeface="BIZ UDPゴシック" panose="020B0400000000000000" pitchFamily="50" charset="-128"/>
                        <a:cs typeface="Times New Roman"/>
                      </a:endParaRPr>
                    </a:p>
                    <a:p>
                      <a:pPr marR="127000" algn="r">
                        <a:lnSpc>
                          <a:spcPct val="100000"/>
                        </a:lnSpc>
                      </a:pPr>
                      <a:r>
                        <a:rPr sz="800" spc="-20" dirty="0">
                          <a:latin typeface="BIZ UDPゴシック" panose="020B0400000000000000" pitchFamily="50" charset="-128"/>
                          <a:ea typeface="BIZ UDPゴシック" panose="020B0400000000000000" pitchFamily="50" charset="-128"/>
                          <a:cs typeface="ＭＳ Ｐゴシック"/>
                        </a:rPr>
                        <a:t>原科研</a:t>
                      </a:r>
                      <a:endParaRPr sz="800">
                        <a:latin typeface="BIZ UDPゴシック" panose="020B0400000000000000" pitchFamily="50" charset="-128"/>
                        <a:ea typeface="BIZ UDPゴシック" panose="020B0400000000000000" pitchFamily="50" charset="-128"/>
                        <a:cs typeface="ＭＳ Ｐゴシック"/>
                      </a:endParaRPr>
                    </a:p>
                  </a:txBody>
                  <a:tcPr marL="0" marR="0" marT="3175" marB="0">
                    <a:lnL w="12700">
                      <a:solidFill>
                        <a:srgbClr val="FFFFFF"/>
                      </a:solidFill>
                      <a:prstDash val="solid"/>
                    </a:lnL>
                    <a:lnR w="12700">
                      <a:solidFill>
                        <a:srgbClr val="FFFFFF"/>
                      </a:solidFill>
                      <a:prstDash val="solid"/>
                    </a:lnR>
                    <a:lnT w="12700">
                      <a:solidFill>
                        <a:srgbClr val="FFFFFF"/>
                      </a:solidFill>
                      <a:prstDash val="solid"/>
                    </a:lnT>
                    <a:lnB w="38100">
                      <a:solidFill>
                        <a:srgbClr val="FF0000"/>
                      </a:solidFill>
                      <a:prstDash val="solid"/>
                    </a:lnB>
                    <a:solidFill>
                      <a:srgbClr val="E9ECF4"/>
                    </a:solidFill>
                  </a:tcPr>
                </a:tc>
                <a:tc>
                  <a:txBody>
                    <a:bodyPr/>
                    <a:lstStyle/>
                    <a:p>
                      <a:pPr>
                        <a:lnSpc>
                          <a:spcPct val="100000"/>
                        </a:lnSpc>
                      </a:pPr>
                      <a:endParaRPr sz="800">
                        <a:latin typeface="BIZ UDPゴシック" panose="020B0400000000000000" pitchFamily="50" charset="-128"/>
                        <a:ea typeface="BIZ UDPゴシック" panose="020B0400000000000000" pitchFamily="50" charset="-128"/>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38100">
                      <a:solidFill>
                        <a:srgbClr val="FF0000"/>
                      </a:solidFill>
                      <a:prstDash val="solid"/>
                    </a:lnB>
                    <a:solidFill>
                      <a:srgbClr val="E9ECF4"/>
                    </a:solidFill>
                  </a:tcPr>
                </a:tc>
                <a:tc>
                  <a:txBody>
                    <a:bodyPr/>
                    <a:lstStyle/>
                    <a:p>
                      <a:pPr>
                        <a:lnSpc>
                          <a:spcPct val="100000"/>
                        </a:lnSpc>
                      </a:pPr>
                      <a:endParaRPr sz="800">
                        <a:latin typeface="BIZ UDPゴシック" panose="020B0400000000000000" pitchFamily="50" charset="-128"/>
                        <a:ea typeface="BIZ UDPゴシック" panose="020B0400000000000000" pitchFamily="50" charset="-128"/>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38100">
                      <a:solidFill>
                        <a:srgbClr val="FF0000"/>
                      </a:solidFill>
                      <a:prstDash val="solid"/>
                    </a:lnB>
                    <a:solidFill>
                      <a:srgbClr val="E9ECF4"/>
                    </a:solidFill>
                  </a:tcPr>
                </a:tc>
                <a:tc>
                  <a:txBody>
                    <a:bodyPr/>
                    <a:lstStyle/>
                    <a:p>
                      <a:pPr marL="271145">
                        <a:lnSpc>
                          <a:spcPct val="100000"/>
                        </a:lnSpc>
                        <a:spcBef>
                          <a:spcPts val="229"/>
                        </a:spcBef>
                      </a:pPr>
                      <a:r>
                        <a:rPr sz="800" dirty="0">
                          <a:latin typeface="BIZ UDPゴシック" panose="020B0400000000000000" pitchFamily="50" charset="-128"/>
                          <a:ea typeface="BIZ UDPゴシック" panose="020B0400000000000000" pitchFamily="50" charset="-128"/>
                          <a:cs typeface="Calibri"/>
                        </a:rPr>
                        <a:t>1969</a:t>
                      </a:r>
                      <a:r>
                        <a:rPr sz="800" dirty="0">
                          <a:latin typeface="BIZ UDPゴシック" panose="020B0400000000000000" pitchFamily="50" charset="-128"/>
                          <a:ea typeface="BIZ UDPゴシック" panose="020B0400000000000000" pitchFamily="50" charset="-128"/>
                          <a:cs typeface="ＭＳ Ｐゴシック"/>
                        </a:rPr>
                        <a:t>年</a:t>
                      </a:r>
                      <a:r>
                        <a:rPr sz="800" spc="-10" dirty="0">
                          <a:latin typeface="BIZ UDPゴシック" panose="020B0400000000000000" pitchFamily="50" charset="-128"/>
                          <a:ea typeface="BIZ UDPゴシック" panose="020B0400000000000000" pitchFamily="50" charset="-128"/>
                          <a:cs typeface="ＭＳ Ｐゴシック"/>
                        </a:rPr>
                        <a:t>～</a:t>
                      </a:r>
                      <a:r>
                        <a:rPr sz="800" spc="-10" dirty="0">
                          <a:latin typeface="BIZ UDPゴシック" panose="020B0400000000000000" pitchFamily="50" charset="-128"/>
                          <a:ea typeface="BIZ UDPゴシック" panose="020B0400000000000000" pitchFamily="50" charset="-128"/>
                          <a:cs typeface="Calibri"/>
                        </a:rPr>
                        <a:t>2003</a:t>
                      </a:r>
                      <a:r>
                        <a:rPr sz="800" spc="-50" dirty="0">
                          <a:latin typeface="BIZ UDPゴシック" panose="020B0400000000000000" pitchFamily="50" charset="-128"/>
                          <a:ea typeface="BIZ UDPゴシック" panose="020B0400000000000000" pitchFamily="50" charset="-128"/>
                          <a:cs typeface="ＭＳ Ｐゴシック"/>
                        </a:rPr>
                        <a:t>年</a:t>
                      </a:r>
                      <a:endParaRPr sz="800" dirty="0">
                        <a:latin typeface="BIZ UDPゴシック" panose="020B0400000000000000" pitchFamily="50" charset="-128"/>
                        <a:ea typeface="BIZ UDPゴシック" panose="020B0400000000000000" pitchFamily="50" charset="-128"/>
                        <a:cs typeface="ＭＳ Ｐゴシック"/>
                      </a:endParaRPr>
                    </a:p>
                    <a:p>
                      <a:pPr marL="330835">
                        <a:lnSpc>
                          <a:spcPct val="100000"/>
                        </a:lnSpc>
                        <a:spcBef>
                          <a:spcPts val="5"/>
                        </a:spcBef>
                      </a:pPr>
                      <a:r>
                        <a:rPr sz="800" spc="-20" dirty="0">
                          <a:latin typeface="BIZ UDPゴシック" panose="020B0400000000000000" pitchFamily="50" charset="-128"/>
                          <a:ea typeface="BIZ UDPゴシック" panose="020B0400000000000000" pitchFamily="50" charset="-128"/>
                          <a:cs typeface="ＭＳ Ｐゴシック"/>
                        </a:rPr>
                        <a:t>モニュメント化</a:t>
                      </a:r>
                      <a:endParaRPr sz="800" dirty="0">
                        <a:latin typeface="BIZ UDPゴシック" panose="020B0400000000000000" pitchFamily="50" charset="-128"/>
                        <a:ea typeface="BIZ UDPゴシック" panose="020B0400000000000000" pitchFamily="50" charset="-128"/>
                        <a:cs typeface="ＭＳ Ｐゴシック"/>
                      </a:endParaRPr>
                    </a:p>
                  </a:txBody>
                  <a:tcPr marL="0" marR="0" marT="29209" marB="0">
                    <a:lnL w="12700">
                      <a:solidFill>
                        <a:srgbClr val="FFFFFF"/>
                      </a:solidFill>
                      <a:prstDash val="solid"/>
                    </a:lnL>
                    <a:lnR w="12700">
                      <a:solidFill>
                        <a:srgbClr val="FFFFFF"/>
                      </a:solidFill>
                      <a:prstDash val="solid"/>
                    </a:lnR>
                    <a:lnT w="12700">
                      <a:solidFill>
                        <a:srgbClr val="FFFFFF"/>
                      </a:solidFill>
                      <a:prstDash val="solid"/>
                    </a:lnT>
                    <a:lnB w="38100">
                      <a:solidFill>
                        <a:srgbClr val="FF0000"/>
                      </a:solidFill>
                      <a:prstDash val="solid"/>
                    </a:lnB>
                    <a:solidFill>
                      <a:srgbClr val="E9ECF4"/>
                    </a:solidFill>
                  </a:tcPr>
                </a:tc>
                <a:tc vMerge="1">
                  <a:txBody>
                    <a:bodyPr/>
                    <a:lstStyle/>
                    <a:p>
                      <a:endParaRPr/>
                    </a:p>
                  </a:txBody>
                  <a:tcPr marL="0" marR="0" marT="0" marB="0">
                    <a:lnL w="28575">
                      <a:solidFill>
                        <a:srgbClr val="FFFFFF"/>
                      </a:solidFill>
                      <a:prstDash val="solid"/>
                    </a:lnL>
                    <a:lnB w="76200">
                      <a:solidFill>
                        <a:srgbClr val="000000"/>
                      </a:solidFill>
                      <a:prstDash val="solid"/>
                    </a:lnB>
                  </a:tcPr>
                </a:tc>
                <a:extLst>
                  <a:ext uri="{0D108BD9-81ED-4DB2-BD59-A6C34878D82A}">
                    <a16:rowId xmlns:a16="http://schemas.microsoft.com/office/drawing/2014/main" val="10002"/>
                  </a:ext>
                </a:extLst>
              </a:tr>
              <a:tr h="292735">
                <a:tc>
                  <a:txBody>
                    <a:bodyPr/>
                    <a:lstStyle/>
                    <a:p>
                      <a:pPr marL="188595">
                        <a:lnSpc>
                          <a:spcPct val="100000"/>
                        </a:lnSpc>
                        <a:spcBef>
                          <a:spcPts val="705"/>
                        </a:spcBef>
                      </a:pPr>
                      <a:r>
                        <a:rPr sz="800" dirty="0">
                          <a:latin typeface="BIZ UDPゴシック" panose="020B0400000000000000" pitchFamily="50" charset="-128"/>
                          <a:ea typeface="BIZ UDPゴシック" panose="020B0400000000000000" pitchFamily="50" charset="-128"/>
                          <a:cs typeface="ＭＳ Ｐゴシック"/>
                        </a:rPr>
                        <a:t>3</a:t>
                      </a:r>
                    </a:p>
                  </a:txBody>
                  <a:tcPr marL="0" marR="0" marT="89535" marB="0">
                    <a:lnL w="28575">
                      <a:solidFill>
                        <a:srgbClr val="FF0000"/>
                      </a:solidFill>
                      <a:prstDash val="solid"/>
                    </a:lnL>
                    <a:lnR w="12700">
                      <a:solidFill>
                        <a:srgbClr val="FFFFFF"/>
                      </a:solidFill>
                      <a:prstDash val="solid"/>
                    </a:lnR>
                    <a:lnT w="38100">
                      <a:solidFill>
                        <a:srgbClr val="FF0000"/>
                      </a:solidFill>
                      <a:prstDash val="solid"/>
                    </a:lnT>
                    <a:lnB w="38100">
                      <a:solidFill>
                        <a:srgbClr val="FF0000"/>
                      </a:solidFill>
                      <a:prstDash val="solid"/>
                    </a:lnB>
                    <a:solidFill>
                      <a:srgbClr val="D0D7E8"/>
                    </a:solidFill>
                  </a:tcPr>
                </a:tc>
                <a:tc>
                  <a:txBody>
                    <a:bodyPr/>
                    <a:lstStyle/>
                    <a:p>
                      <a:pPr marL="118110">
                        <a:lnSpc>
                          <a:spcPct val="100000"/>
                        </a:lnSpc>
                        <a:spcBef>
                          <a:spcPts val="645"/>
                        </a:spcBef>
                      </a:pPr>
                      <a:r>
                        <a:rPr sz="800" dirty="0">
                          <a:latin typeface="BIZ UDPゴシック" panose="020B0400000000000000" pitchFamily="50" charset="-128"/>
                          <a:ea typeface="BIZ UDPゴシック" panose="020B0400000000000000" pitchFamily="50" charset="-128"/>
                          <a:cs typeface="ＭＳ Ｐゴシック"/>
                        </a:rPr>
                        <a:t>動力試験炉</a:t>
                      </a:r>
                      <a:r>
                        <a:rPr sz="800" spc="-10" dirty="0">
                          <a:latin typeface="BIZ UDPゴシック" panose="020B0400000000000000" pitchFamily="50" charset="-128"/>
                          <a:ea typeface="BIZ UDPゴシック" panose="020B0400000000000000" pitchFamily="50" charset="-128"/>
                          <a:cs typeface="ＭＳ Ｐゴシック"/>
                        </a:rPr>
                        <a:t>（JPDR）</a:t>
                      </a:r>
                      <a:endParaRPr sz="800" dirty="0">
                        <a:latin typeface="BIZ UDPゴシック" panose="020B0400000000000000" pitchFamily="50" charset="-128"/>
                        <a:ea typeface="BIZ UDPゴシック" panose="020B0400000000000000" pitchFamily="50" charset="-128"/>
                        <a:cs typeface="ＭＳ Ｐゴシック"/>
                      </a:endParaRPr>
                    </a:p>
                  </a:txBody>
                  <a:tcPr marL="0" marR="0" marT="81915" marB="0">
                    <a:lnL w="12700">
                      <a:solidFill>
                        <a:srgbClr val="FFFFFF"/>
                      </a:solidFill>
                      <a:prstDash val="solid"/>
                    </a:lnL>
                    <a:lnR w="12700">
                      <a:solidFill>
                        <a:srgbClr val="FFFFFF"/>
                      </a:solidFill>
                      <a:prstDash val="solid"/>
                    </a:lnR>
                    <a:lnT w="38100">
                      <a:solidFill>
                        <a:srgbClr val="FF0000"/>
                      </a:solidFill>
                      <a:prstDash val="solid"/>
                    </a:lnT>
                    <a:lnB w="38100">
                      <a:solidFill>
                        <a:srgbClr val="FF0000"/>
                      </a:solidFill>
                      <a:prstDash val="solid"/>
                    </a:lnB>
                    <a:solidFill>
                      <a:srgbClr val="D0D7E8"/>
                    </a:solidFill>
                  </a:tcPr>
                </a:tc>
                <a:tc>
                  <a:txBody>
                    <a:bodyPr/>
                    <a:lstStyle/>
                    <a:p>
                      <a:pPr marL="1270" algn="ctr">
                        <a:lnSpc>
                          <a:spcPct val="100000"/>
                        </a:lnSpc>
                        <a:spcBef>
                          <a:spcPts val="645"/>
                        </a:spcBef>
                      </a:pPr>
                      <a:r>
                        <a:rPr sz="800" spc="-20" dirty="0">
                          <a:latin typeface="BIZ UDPゴシック" panose="020B0400000000000000" pitchFamily="50" charset="-128"/>
                          <a:ea typeface="BIZ UDPゴシック" panose="020B0400000000000000" pitchFamily="50" charset="-128"/>
                          <a:cs typeface="ＭＳ Ｐゴシック"/>
                        </a:rPr>
                        <a:t>原子炉</a:t>
                      </a:r>
                      <a:endParaRPr sz="800" dirty="0">
                        <a:latin typeface="BIZ UDPゴシック" panose="020B0400000000000000" pitchFamily="50" charset="-128"/>
                        <a:ea typeface="BIZ UDPゴシック" panose="020B0400000000000000" pitchFamily="50" charset="-128"/>
                        <a:cs typeface="ＭＳ Ｐゴシック"/>
                      </a:endParaRPr>
                    </a:p>
                  </a:txBody>
                  <a:tcPr marL="0" marR="0" marT="81915" marB="0">
                    <a:lnL w="12700">
                      <a:solidFill>
                        <a:srgbClr val="FFFFFF"/>
                      </a:solidFill>
                      <a:prstDash val="solid"/>
                    </a:lnL>
                    <a:lnR w="12700">
                      <a:solidFill>
                        <a:srgbClr val="FFFFFF"/>
                      </a:solidFill>
                      <a:prstDash val="solid"/>
                    </a:lnR>
                    <a:lnT w="38100">
                      <a:solidFill>
                        <a:srgbClr val="FF0000"/>
                      </a:solidFill>
                      <a:prstDash val="solid"/>
                    </a:lnT>
                    <a:lnB w="38100">
                      <a:solidFill>
                        <a:srgbClr val="FF0000"/>
                      </a:solidFill>
                      <a:prstDash val="solid"/>
                    </a:lnB>
                    <a:solidFill>
                      <a:srgbClr val="D0D7E8"/>
                    </a:solidFill>
                  </a:tcPr>
                </a:tc>
                <a:tc>
                  <a:txBody>
                    <a:bodyPr/>
                    <a:lstStyle/>
                    <a:p>
                      <a:pPr marR="127000" algn="r">
                        <a:lnSpc>
                          <a:spcPct val="100000"/>
                        </a:lnSpc>
                        <a:spcBef>
                          <a:spcPts val="705"/>
                        </a:spcBef>
                      </a:pPr>
                      <a:r>
                        <a:rPr sz="800" spc="-20" dirty="0">
                          <a:latin typeface="BIZ UDPゴシック" panose="020B0400000000000000" pitchFamily="50" charset="-128"/>
                          <a:ea typeface="BIZ UDPゴシック" panose="020B0400000000000000" pitchFamily="50" charset="-128"/>
                          <a:cs typeface="ＭＳ Ｐゴシック"/>
                        </a:rPr>
                        <a:t>原科研</a:t>
                      </a:r>
                      <a:endParaRPr sz="800" dirty="0">
                        <a:latin typeface="BIZ UDPゴシック" panose="020B0400000000000000" pitchFamily="50" charset="-128"/>
                        <a:ea typeface="BIZ UDPゴシック" panose="020B0400000000000000" pitchFamily="50" charset="-128"/>
                        <a:cs typeface="ＭＳ Ｐゴシック"/>
                      </a:endParaRPr>
                    </a:p>
                  </a:txBody>
                  <a:tcPr marL="0" marR="0" marT="89535" marB="0">
                    <a:lnL w="12700">
                      <a:solidFill>
                        <a:srgbClr val="FFFFFF"/>
                      </a:solidFill>
                      <a:prstDash val="solid"/>
                    </a:lnL>
                    <a:lnR w="12700">
                      <a:solidFill>
                        <a:srgbClr val="FFFFFF"/>
                      </a:solidFill>
                      <a:prstDash val="solid"/>
                    </a:lnR>
                    <a:lnT w="38100">
                      <a:solidFill>
                        <a:srgbClr val="FF0000"/>
                      </a:solidFill>
                      <a:prstDash val="solid"/>
                    </a:lnT>
                    <a:lnB w="38100">
                      <a:solidFill>
                        <a:srgbClr val="FF0000"/>
                      </a:solidFill>
                      <a:prstDash val="solid"/>
                    </a:lnB>
                    <a:solidFill>
                      <a:srgbClr val="D0D7E8"/>
                    </a:solidFill>
                  </a:tcPr>
                </a:tc>
                <a:tc>
                  <a:txBody>
                    <a:bodyPr/>
                    <a:lstStyle/>
                    <a:p>
                      <a:pPr marL="118110">
                        <a:lnSpc>
                          <a:spcPct val="100000"/>
                        </a:lnSpc>
                        <a:spcBef>
                          <a:spcPts val="165"/>
                        </a:spcBef>
                      </a:pPr>
                      <a:r>
                        <a:rPr sz="800" spc="-5" dirty="0">
                          <a:latin typeface="BIZ UDPゴシック" panose="020B0400000000000000" pitchFamily="50" charset="-128"/>
                          <a:ea typeface="BIZ UDPゴシック" panose="020B0400000000000000" pitchFamily="50" charset="-128"/>
                          <a:cs typeface="ＭＳ Ｐゴシック"/>
                        </a:rPr>
                        <a:t>金属：</a:t>
                      </a:r>
                      <a:r>
                        <a:rPr sz="800" spc="-10" dirty="0">
                          <a:latin typeface="BIZ UDPゴシック" panose="020B0400000000000000" pitchFamily="50" charset="-128"/>
                          <a:ea typeface="BIZ UDPゴシック" panose="020B0400000000000000" pitchFamily="50" charset="-128"/>
                          <a:cs typeface="Calibri"/>
                        </a:rPr>
                        <a:t>1,190</a:t>
                      </a:r>
                      <a:endParaRPr sz="800" dirty="0">
                        <a:latin typeface="BIZ UDPゴシック" panose="020B0400000000000000" pitchFamily="50" charset="-128"/>
                        <a:ea typeface="BIZ UDPゴシック" panose="020B0400000000000000" pitchFamily="50" charset="-128"/>
                        <a:cs typeface="Calibri"/>
                      </a:endParaRPr>
                    </a:p>
                    <a:p>
                      <a:pPr marL="118110">
                        <a:lnSpc>
                          <a:spcPct val="100000"/>
                        </a:lnSpc>
                      </a:pPr>
                      <a:r>
                        <a:rPr sz="800" spc="-10" dirty="0">
                          <a:latin typeface="BIZ UDPゴシック" panose="020B0400000000000000" pitchFamily="50" charset="-128"/>
                          <a:ea typeface="BIZ UDPゴシック" panose="020B0400000000000000" pitchFamily="50" charset="-128"/>
                          <a:cs typeface="ＭＳ Ｐゴシック"/>
                        </a:rPr>
                        <a:t>コンクリ：</a:t>
                      </a:r>
                      <a:r>
                        <a:rPr sz="800" spc="-10" dirty="0">
                          <a:latin typeface="BIZ UDPゴシック" panose="020B0400000000000000" pitchFamily="50" charset="-128"/>
                          <a:ea typeface="BIZ UDPゴシック" panose="020B0400000000000000" pitchFamily="50" charset="-128"/>
                          <a:cs typeface="Calibri"/>
                        </a:rPr>
                        <a:t>2,140</a:t>
                      </a:r>
                      <a:endParaRPr sz="800" dirty="0">
                        <a:latin typeface="BIZ UDPゴシック" panose="020B0400000000000000" pitchFamily="50" charset="-128"/>
                        <a:ea typeface="BIZ UDPゴシック" panose="020B0400000000000000" pitchFamily="50" charset="-128"/>
                        <a:cs typeface="Calibri"/>
                      </a:endParaRPr>
                    </a:p>
                  </a:txBody>
                  <a:tcPr marL="0" marR="0" marT="20955" marB="0">
                    <a:lnL w="12700">
                      <a:solidFill>
                        <a:srgbClr val="FFFFFF"/>
                      </a:solidFill>
                      <a:prstDash val="solid"/>
                    </a:lnL>
                    <a:lnR w="12700">
                      <a:solidFill>
                        <a:srgbClr val="FFFFFF"/>
                      </a:solidFill>
                      <a:prstDash val="solid"/>
                    </a:lnR>
                    <a:lnT w="38100">
                      <a:solidFill>
                        <a:srgbClr val="FF0000"/>
                      </a:solidFill>
                      <a:prstDash val="solid"/>
                    </a:lnT>
                    <a:lnB w="38100">
                      <a:solidFill>
                        <a:srgbClr val="FF0000"/>
                      </a:solidFill>
                      <a:prstDash val="solid"/>
                    </a:lnB>
                    <a:solidFill>
                      <a:srgbClr val="D0D7E8"/>
                    </a:solidFill>
                  </a:tcPr>
                </a:tc>
                <a:tc>
                  <a:txBody>
                    <a:bodyPr/>
                    <a:lstStyle/>
                    <a:p>
                      <a:pPr algn="ctr">
                        <a:lnSpc>
                          <a:spcPct val="100000"/>
                        </a:lnSpc>
                        <a:spcBef>
                          <a:spcPts val="140"/>
                        </a:spcBef>
                      </a:pPr>
                      <a:r>
                        <a:rPr sz="800" spc="-25" dirty="0">
                          <a:latin typeface="BIZ UDPゴシック" panose="020B0400000000000000" pitchFamily="50" charset="-128"/>
                          <a:ea typeface="BIZ UDPゴシック" panose="020B0400000000000000" pitchFamily="50" charset="-128"/>
                          <a:cs typeface="Calibri"/>
                        </a:rPr>
                        <a:t>230</a:t>
                      </a:r>
                      <a:endParaRPr sz="800" dirty="0">
                        <a:latin typeface="BIZ UDPゴシック" panose="020B0400000000000000" pitchFamily="50" charset="-128"/>
                        <a:ea typeface="BIZ UDPゴシック" panose="020B0400000000000000" pitchFamily="50" charset="-128"/>
                        <a:cs typeface="Calibri"/>
                      </a:endParaRPr>
                    </a:p>
                    <a:p>
                      <a:pPr marL="635" algn="ctr">
                        <a:lnSpc>
                          <a:spcPct val="100000"/>
                        </a:lnSpc>
                        <a:spcBef>
                          <a:spcPts val="25"/>
                        </a:spcBef>
                      </a:pPr>
                      <a:r>
                        <a:rPr sz="800" dirty="0">
                          <a:latin typeface="BIZ UDPゴシック" panose="020B0400000000000000" pitchFamily="50" charset="-128"/>
                          <a:ea typeface="BIZ UDPゴシック" panose="020B0400000000000000" pitchFamily="50" charset="-128"/>
                          <a:cs typeface="ＭＳ Ｐゴシック"/>
                        </a:rPr>
                        <a:t>（技術開発含む</a:t>
                      </a:r>
                      <a:r>
                        <a:rPr sz="800" spc="-50" dirty="0">
                          <a:latin typeface="BIZ UDPゴシック" panose="020B0400000000000000" pitchFamily="50" charset="-128"/>
                          <a:ea typeface="BIZ UDPゴシック" panose="020B0400000000000000" pitchFamily="50" charset="-128"/>
                          <a:cs typeface="ＭＳ Ｐゴシック"/>
                        </a:rPr>
                        <a:t>）</a:t>
                      </a:r>
                      <a:endParaRPr sz="800" dirty="0">
                        <a:latin typeface="BIZ UDPゴシック" panose="020B0400000000000000" pitchFamily="50" charset="-128"/>
                        <a:ea typeface="BIZ UDPゴシック" panose="020B0400000000000000" pitchFamily="50" charset="-128"/>
                        <a:cs typeface="ＭＳ Ｐゴシック"/>
                      </a:endParaRPr>
                    </a:p>
                  </a:txBody>
                  <a:tcPr marL="0" marR="0" marT="17780" marB="0">
                    <a:lnL w="12700">
                      <a:solidFill>
                        <a:srgbClr val="FFFFFF"/>
                      </a:solidFill>
                      <a:prstDash val="solid"/>
                    </a:lnL>
                    <a:lnR w="12700">
                      <a:solidFill>
                        <a:srgbClr val="FFFFFF"/>
                      </a:solidFill>
                      <a:prstDash val="solid"/>
                    </a:lnR>
                    <a:lnT w="38100">
                      <a:solidFill>
                        <a:srgbClr val="FF0000"/>
                      </a:solidFill>
                      <a:prstDash val="solid"/>
                    </a:lnT>
                    <a:lnB w="38100">
                      <a:solidFill>
                        <a:srgbClr val="FF0000"/>
                      </a:solidFill>
                      <a:prstDash val="solid"/>
                    </a:lnB>
                    <a:solidFill>
                      <a:srgbClr val="D0D7E8"/>
                    </a:solidFill>
                  </a:tcPr>
                </a:tc>
                <a:tc>
                  <a:txBody>
                    <a:bodyPr/>
                    <a:lstStyle/>
                    <a:p>
                      <a:pPr marL="2540" algn="ctr">
                        <a:lnSpc>
                          <a:spcPct val="100000"/>
                        </a:lnSpc>
                        <a:spcBef>
                          <a:spcPts val="165"/>
                        </a:spcBef>
                      </a:pPr>
                      <a:r>
                        <a:rPr sz="800" dirty="0">
                          <a:latin typeface="BIZ UDPゴシック" panose="020B0400000000000000" pitchFamily="50" charset="-128"/>
                          <a:ea typeface="BIZ UDPゴシック" panose="020B0400000000000000" pitchFamily="50" charset="-128"/>
                          <a:cs typeface="Calibri"/>
                        </a:rPr>
                        <a:t>1982</a:t>
                      </a:r>
                      <a:r>
                        <a:rPr sz="800" dirty="0">
                          <a:latin typeface="BIZ UDPゴシック" panose="020B0400000000000000" pitchFamily="50" charset="-128"/>
                          <a:ea typeface="BIZ UDPゴシック" panose="020B0400000000000000" pitchFamily="50" charset="-128"/>
                          <a:cs typeface="ＭＳ Ｐゴシック"/>
                        </a:rPr>
                        <a:t>年</a:t>
                      </a:r>
                      <a:r>
                        <a:rPr sz="800" spc="-10" dirty="0">
                          <a:latin typeface="BIZ UDPゴシック" panose="020B0400000000000000" pitchFamily="50" charset="-128"/>
                          <a:ea typeface="BIZ UDPゴシック" panose="020B0400000000000000" pitchFamily="50" charset="-128"/>
                          <a:cs typeface="ＭＳ Ｐゴシック"/>
                        </a:rPr>
                        <a:t>～</a:t>
                      </a:r>
                      <a:r>
                        <a:rPr sz="800" spc="-10" dirty="0">
                          <a:latin typeface="BIZ UDPゴシック" panose="020B0400000000000000" pitchFamily="50" charset="-128"/>
                          <a:ea typeface="BIZ UDPゴシック" panose="020B0400000000000000" pitchFamily="50" charset="-128"/>
                          <a:cs typeface="Calibri"/>
                        </a:rPr>
                        <a:t>2002</a:t>
                      </a:r>
                      <a:r>
                        <a:rPr sz="800" spc="-50" dirty="0">
                          <a:latin typeface="BIZ UDPゴシック" panose="020B0400000000000000" pitchFamily="50" charset="-128"/>
                          <a:ea typeface="BIZ UDPゴシック" panose="020B0400000000000000" pitchFamily="50" charset="-128"/>
                          <a:cs typeface="ＭＳ Ｐゴシック"/>
                        </a:rPr>
                        <a:t>年</a:t>
                      </a:r>
                      <a:endParaRPr sz="800" dirty="0">
                        <a:latin typeface="BIZ UDPゴシック" panose="020B0400000000000000" pitchFamily="50" charset="-128"/>
                        <a:ea typeface="BIZ UDPゴシック" panose="020B0400000000000000" pitchFamily="50" charset="-128"/>
                        <a:cs typeface="ＭＳ Ｐゴシック"/>
                      </a:endParaRPr>
                    </a:p>
                    <a:p>
                      <a:pPr marL="635" algn="ctr">
                        <a:lnSpc>
                          <a:spcPct val="100000"/>
                        </a:lnSpc>
                      </a:pPr>
                      <a:r>
                        <a:rPr sz="800" spc="-20" dirty="0">
                          <a:latin typeface="BIZ UDPゴシック" panose="020B0400000000000000" pitchFamily="50" charset="-128"/>
                          <a:ea typeface="BIZ UDPゴシック" panose="020B0400000000000000" pitchFamily="50" charset="-128"/>
                          <a:cs typeface="ＭＳ Ｐゴシック"/>
                        </a:rPr>
                        <a:t>更地化</a:t>
                      </a:r>
                      <a:endParaRPr sz="800" dirty="0">
                        <a:latin typeface="BIZ UDPゴシック" panose="020B0400000000000000" pitchFamily="50" charset="-128"/>
                        <a:ea typeface="BIZ UDPゴシック" panose="020B0400000000000000" pitchFamily="50" charset="-128"/>
                        <a:cs typeface="ＭＳ Ｐゴシック"/>
                      </a:endParaRPr>
                    </a:p>
                  </a:txBody>
                  <a:tcPr marL="0" marR="0" marT="20955" marB="0">
                    <a:lnL w="12700">
                      <a:solidFill>
                        <a:srgbClr val="FFFFFF"/>
                      </a:solidFill>
                      <a:prstDash val="solid"/>
                    </a:lnL>
                    <a:lnR w="28575">
                      <a:solidFill>
                        <a:srgbClr val="FF0000"/>
                      </a:solidFill>
                      <a:prstDash val="solid"/>
                    </a:lnR>
                    <a:lnT w="38100">
                      <a:solidFill>
                        <a:srgbClr val="FF0000"/>
                      </a:solidFill>
                      <a:prstDash val="solid"/>
                    </a:lnT>
                    <a:lnB w="38100">
                      <a:solidFill>
                        <a:srgbClr val="FF0000"/>
                      </a:solidFill>
                      <a:prstDash val="solid"/>
                    </a:lnB>
                    <a:solidFill>
                      <a:srgbClr val="D0D7E8"/>
                    </a:solidFill>
                  </a:tcPr>
                </a:tc>
                <a:tc vMerge="1">
                  <a:txBody>
                    <a:bodyPr/>
                    <a:lstStyle/>
                    <a:p>
                      <a:endParaRPr/>
                    </a:p>
                  </a:txBody>
                  <a:tcPr marL="0" marR="0" marT="0" marB="0">
                    <a:lnL w="28575">
                      <a:solidFill>
                        <a:srgbClr val="FFFFFF"/>
                      </a:solidFill>
                      <a:prstDash val="solid"/>
                    </a:lnL>
                    <a:lnB w="76200">
                      <a:solidFill>
                        <a:srgbClr val="000000"/>
                      </a:solidFill>
                      <a:prstDash val="solid"/>
                    </a:lnB>
                  </a:tcPr>
                </a:tc>
                <a:extLst>
                  <a:ext uri="{0D108BD9-81ED-4DB2-BD59-A6C34878D82A}">
                    <a16:rowId xmlns:a16="http://schemas.microsoft.com/office/drawing/2014/main" val="10003"/>
                  </a:ext>
                </a:extLst>
              </a:tr>
              <a:tr h="318770">
                <a:tc>
                  <a:txBody>
                    <a:bodyPr/>
                    <a:lstStyle/>
                    <a:p>
                      <a:pPr>
                        <a:lnSpc>
                          <a:spcPct val="100000"/>
                        </a:lnSpc>
                        <a:spcBef>
                          <a:spcPts val="35"/>
                        </a:spcBef>
                      </a:pPr>
                      <a:endParaRPr sz="700">
                        <a:latin typeface="BIZ UDPゴシック" panose="020B0400000000000000" pitchFamily="50" charset="-128"/>
                        <a:ea typeface="BIZ UDPゴシック" panose="020B0400000000000000" pitchFamily="50" charset="-128"/>
                        <a:cs typeface="Times New Roman"/>
                      </a:endParaRPr>
                    </a:p>
                    <a:p>
                      <a:pPr marL="188595">
                        <a:lnSpc>
                          <a:spcPct val="100000"/>
                        </a:lnSpc>
                      </a:pPr>
                      <a:r>
                        <a:rPr sz="800" dirty="0">
                          <a:latin typeface="BIZ UDPゴシック" panose="020B0400000000000000" pitchFamily="50" charset="-128"/>
                          <a:ea typeface="BIZ UDPゴシック" panose="020B0400000000000000" pitchFamily="50" charset="-128"/>
                          <a:cs typeface="ＭＳ Ｐゴシック"/>
                        </a:rPr>
                        <a:t>4</a:t>
                      </a:r>
                      <a:endParaRPr sz="800">
                        <a:latin typeface="BIZ UDPゴシック" panose="020B0400000000000000" pitchFamily="50" charset="-128"/>
                        <a:ea typeface="BIZ UDPゴシック" panose="020B0400000000000000" pitchFamily="50" charset="-128"/>
                        <a:cs typeface="ＭＳ Ｐゴシック"/>
                      </a:endParaRPr>
                    </a:p>
                  </a:txBody>
                  <a:tcPr marL="0" marR="0" marT="4445" marB="0">
                    <a:lnL w="12700">
                      <a:solidFill>
                        <a:srgbClr val="FFFFFF"/>
                      </a:solidFill>
                      <a:prstDash val="solid"/>
                    </a:lnL>
                    <a:lnR w="12700">
                      <a:solidFill>
                        <a:srgbClr val="FFFFFF"/>
                      </a:solidFill>
                      <a:prstDash val="solid"/>
                    </a:lnR>
                    <a:lnT w="38100">
                      <a:solidFill>
                        <a:srgbClr val="FF0000"/>
                      </a:solidFill>
                      <a:prstDash val="solid"/>
                    </a:lnT>
                    <a:lnB w="12700">
                      <a:solidFill>
                        <a:srgbClr val="FFFFFF"/>
                      </a:solidFill>
                      <a:prstDash val="solid"/>
                    </a:lnB>
                    <a:solidFill>
                      <a:srgbClr val="E9ECF4"/>
                    </a:solidFill>
                  </a:tcPr>
                </a:tc>
                <a:tc>
                  <a:txBody>
                    <a:bodyPr/>
                    <a:lstStyle/>
                    <a:p>
                      <a:pPr marL="92710">
                        <a:lnSpc>
                          <a:spcPct val="100000"/>
                        </a:lnSpc>
                        <a:spcBef>
                          <a:spcPts val="375"/>
                        </a:spcBef>
                      </a:pPr>
                      <a:r>
                        <a:rPr sz="800" spc="-15" dirty="0">
                          <a:latin typeface="BIZ UDPゴシック" panose="020B0400000000000000" pitchFamily="50" charset="-128"/>
                          <a:ea typeface="BIZ UDPゴシック" panose="020B0400000000000000" pitchFamily="50" charset="-128"/>
                          <a:cs typeface="ＭＳ Ｐゴシック"/>
                        </a:rPr>
                        <a:t>材料試験炉臨界実験装置</a:t>
                      </a:r>
                      <a:endParaRPr sz="800">
                        <a:latin typeface="BIZ UDPゴシック" panose="020B0400000000000000" pitchFamily="50" charset="-128"/>
                        <a:ea typeface="BIZ UDPゴシック" panose="020B0400000000000000" pitchFamily="50" charset="-128"/>
                        <a:cs typeface="ＭＳ Ｐゴシック"/>
                      </a:endParaRPr>
                    </a:p>
                    <a:p>
                      <a:pPr marL="92710">
                        <a:lnSpc>
                          <a:spcPct val="100000"/>
                        </a:lnSpc>
                      </a:pPr>
                      <a:r>
                        <a:rPr sz="800" spc="-10" dirty="0">
                          <a:latin typeface="BIZ UDPゴシック" panose="020B0400000000000000" pitchFamily="50" charset="-128"/>
                          <a:ea typeface="BIZ UDPゴシック" panose="020B0400000000000000" pitchFamily="50" charset="-128"/>
                          <a:cs typeface="ＭＳ Ｐゴシック"/>
                        </a:rPr>
                        <a:t>（JMTRC）</a:t>
                      </a:r>
                      <a:endParaRPr sz="800">
                        <a:latin typeface="BIZ UDPゴシック" panose="020B0400000000000000" pitchFamily="50" charset="-128"/>
                        <a:ea typeface="BIZ UDPゴシック" panose="020B0400000000000000" pitchFamily="50" charset="-128"/>
                        <a:cs typeface="ＭＳ Ｐゴシック"/>
                      </a:endParaRPr>
                    </a:p>
                  </a:txBody>
                  <a:tcPr marL="0" marR="0" marT="47625" marB="0">
                    <a:lnL w="12700">
                      <a:solidFill>
                        <a:srgbClr val="FFFFFF"/>
                      </a:solidFill>
                      <a:prstDash val="solid"/>
                    </a:lnL>
                    <a:lnR w="12700">
                      <a:solidFill>
                        <a:srgbClr val="FFFFFF"/>
                      </a:solidFill>
                      <a:prstDash val="solid"/>
                    </a:lnR>
                    <a:lnT w="38100">
                      <a:solidFill>
                        <a:srgbClr val="FF0000"/>
                      </a:solidFill>
                      <a:prstDash val="solid"/>
                    </a:lnT>
                    <a:lnB w="12700">
                      <a:solidFill>
                        <a:srgbClr val="FFFFFF"/>
                      </a:solidFill>
                      <a:prstDash val="solid"/>
                    </a:lnB>
                    <a:solidFill>
                      <a:srgbClr val="E9ECF4"/>
                    </a:solidFill>
                  </a:tcPr>
                </a:tc>
                <a:tc>
                  <a:txBody>
                    <a:bodyPr/>
                    <a:lstStyle/>
                    <a:p>
                      <a:pPr marL="1270" algn="ctr">
                        <a:lnSpc>
                          <a:spcPct val="100000"/>
                        </a:lnSpc>
                        <a:spcBef>
                          <a:spcPts val="300"/>
                        </a:spcBef>
                      </a:pPr>
                      <a:r>
                        <a:rPr sz="800" spc="-20" dirty="0">
                          <a:latin typeface="BIZ UDPゴシック" panose="020B0400000000000000" pitchFamily="50" charset="-128"/>
                          <a:ea typeface="BIZ UDPゴシック" panose="020B0400000000000000" pitchFamily="50" charset="-128"/>
                          <a:cs typeface="ＭＳ Ｐゴシック"/>
                        </a:rPr>
                        <a:t>原子炉</a:t>
                      </a:r>
                      <a:endParaRPr sz="800" dirty="0">
                        <a:latin typeface="BIZ UDPゴシック" panose="020B0400000000000000" pitchFamily="50" charset="-128"/>
                        <a:ea typeface="BIZ UDPゴシック" panose="020B0400000000000000" pitchFamily="50" charset="-128"/>
                        <a:cs typeface="ＭＳ Ｐゴシック"/>
                      </a:endParaRPr>
                    </a:p>
                    <a:p>
                      <a:pPr algn="ctr">
                        <a:lnSpc>
                          <a:spcPct val="100000"/>
                        </a:lnSpc>
                        <a:spcBef>
                          <a:spcPts val="5"/>
                        </a:spcBef>
                      </a:pPr>
                      <a:r>
                        <a:rPr sz="800" dirty="0">
                          <a:latin typeface="BIZ UDPゴシック" panose="020B0400000000000000" pitchFamily="50" charset="-128"/>
                          <a:ea typeface="BIZ UDPゴシック" panose="020B0400000000000000" pitchFamily="50" charset="-128"/>
                          <a:cs typeface="ＭＳ Ｐゴシック"/>
                        </a:rPr>
                        <a:t>（臨界実験装置</a:t>
                      </a:r>
                      <a:r>
                        <a:rPr sz="800" spc="-50" dirty="0">
                          <a:latin typeface="BIZ UDPゴシック" panose="020B0400000000000000" pitchFamily="50" charset="-128"/>
                          <a:ea typeface="BIZ UDPゴシック" panose="020B0400000000000000" pitchFamily="50" charset="-128"/>
                          <a:cs typeface="ＭＳ Ｐゴシック"/>
                        </a:rPr>
                        <a:t>）</a:t>
                      </a:r>
                      <a:endParaRPr sz="800" dirty="0">
                        <a:latin typeface="BIZ UDPゴシック" panose="020B0400000000000000" pitchFamily="50" charset="-128"/>
                        <a:ea typeface="BIZ UDPゴシック" panose="020B0400000000000000" pitchFamily="50" charset="-128"/>
                        <a:cs typeface="ＭＳ Ｐゴシック"/>
                      </a:endParaRPr>
                    </a:p>
                  </a:txBody>
                  <a:tcPr marL="0" marR="0" marT="38100" marB="0">
                    <a:lnL w="12700">
                      <a:solidFill>
                        <a:srgbClr val="FFFFFF"/>
                      </a:solidFill>
                      <a:prstDash val="solid"/>
                    </a:lnL>
                    <a:lnR w="12700">
                      <a:solidFill>
                        <a:srgbClr val="FFFFFF"/>
                      </a:solidFill>
                      <a:prstDash val="solid"/>
                    </a:lnR>
                    <a:lnT w="38100">
                      <a:solidFill>
                        <a:srgbClr val="FF0000"/>
                      </a:solidFill>
                      <a:prstDash val="solid"/>
                    </a:lnT>
                    <a:lnB w="12700">
                      <a:solidFill>
                        <a:srgbClr val="FFFFFF"/>
                      </a:solidFill>
                      <a:prstDash val="solid"/>
                    </a:lnB>
                    <a:solidFill>
                      <a:srgbClr val="E9ECF4"/>
                    </a:solidFill>
                  </a:tcPr>
                </a:tc>
                <a:tc>
                  <a:txBody>
                    <a:bodyPr/>
                    <a:lstStyle/>
                    <a:p>
                      <a:pPr marL="48260">
                        <a:lnSpc>
                          <a:spcPct val="100000"/>
                        </a:lnSpc>
                        <a:spcBef>
                          <a:spcPts val="360"/>
                        </a:spcBef>
                      </a:pPr>
                      <a:r>
                        <a:rPr sz="800" spc="-20" dirty="0">
                          <a:latin typeface="BIZ UDPゴシック" panose="020B0400000000000000" pitchFamily="50" charset="-128"/>
                          <a:ea typeface="BIZ UDPゴシック" panose="020B0400000000000000" pitchFamily="50" charset="-128"/>
                          <a:cs typeface="ＭＳ Ｐゴシック"/>
                        </a:rPr>
                        <a:t>原科研</a:t>
                      </a:r>
                      <a:endParaRPr sz="800">
                        <a:latin typeface="BIZ UDPゴシック" panose="020B0400000000000000" pitchFamily="50" charset="-128"/>
                        <a:ea typeface="BIZ UDPゴシック" panose="020B0400000000000000" pitchFamily="50" charset="-128"/>
                        <a:cs typeface="ＭＳ Ｐゴシック"/>
                      </a:endParaRPr>
                    </a:p>
                    <a:p>
                      <a:pPr marL="48260">
                        <a:lnSpc>
                          <a:spcPct val="100000"/>
                        </a:lnSpc>
                        <a:spcBef>
                          <a:spcPts val="5"/>
                        </a:spcBef>
                      </a:pPr>
                      <a:r>
                        <a:rPr sz="800" spc="-15" dirty="0">
                          <a:latin typeface="BIZ UDPゴシック" panose="020B0400000000000000" pitchFamily="50" charset="-128"/>
                          <a:ea typeface="BIZ UDPゴシック" panose="020B0400000000000000" pitchFamily="50" charset="-128"/>
                          <a:cs typeface="ＭＳ Ｐゴシック"/>
                        </a:rPr>
                        <a:t>⇒大洗研</a:t>
                      </a:r>
                      <a:endParaRPr sz="800">
                        <a:latin typeface="BIZ UDPゴシック" panose="020B0400000000000000" pitchFamily="50" charset="-128"/>
                        <a:ea typeface="BIZ UDPゴシック" panose="020B0400000000000000" pitchFamily="50" charset="-128"/>
                        <a:cs typeface="ＭＳ Ｐゴシック"/>
                      </a:endParaRPr>
                    </a:p>
                  </a:txBody>
                  <a:tcPr marL="0" marR="0" marB="0">
                    <a:lnL w="12700">
                      <a:solidFill>
                        <a:srgbClr val="FFFFFF"/>
                      </a:solidFill>
                      <a:prstDash val="solid"/>
                    </a:lnL>
                    <a:lnR w="12700">
                      <a:solidFill>
                        <a:srgbClr val="FFFFFF"/>
                      </a:solidFill>
                      <a:prstDash val="solid"/>
                    </a:lnR>
                    <a:lnT w="38100">
                      <a:solidFill>
                        <a:srgbClr val="FF0000"/>
                      </a:solidFill>
                      <a:prstDash val="solid"/>
                    </a:lnT>
                    <a:lnB w="12700">
                      <a:solidFill>
                        <a:srgbClr val="FFFFFF"/>
                      </a:solidFill>
                      <a:prstDash val="solid"/>
                    </a:lnB>
                    <a:solidFill>
                      <a:srgbClr val="E9ECF4"/>
                    </a:solidFill>
                  </a:tcPr>
                </a:tc>
                <a:tc>
                  <a:txBody>
                    <a:bodyPr/>
                    <a:lstStyle/>
                    <a:p>
                      <a:pPr marL="118110" marR="594360">
                        <a:lnSpc>
                          <a:spcPct val="100000"/>
                        </a:lnSpc>
                        <a:spcBef>
                          <a:spcPts val="300"/>
                        </a:spcBef>
                      </a:pPr>
                      <a:r>
                        <a:rPr sz="800" spc="-10" dirty="0">
                          <a:latin typeface="BIZ UDPゴシック" panose="020B0400000000000000" pitchFamily="50" charset="-128"/>
                          <a:ea typeface="BIZ UDPゴシック" panose="020B0400000000000000" pitchFamily="50" charset="-128"/>
                          <a:cs typeface="ＭＳ Ｐゴシック"/>
                        </a:rPr>
                        <a:t>金属：</a:t>
                      </a:r>
                      <a:r>
                        <a:rPr sz="800" spc="-20" dirty="0">
                          <a:latin typeface="BIZ UDPゴシック" panose="020B0400000000000000" pitchFamily="50" charset="-128"/>
                          <a:ea typeface="BIZ UDPゴシック" panose="020B0400000000000000" pitchFamily="50" charset="-128"/>
                          <a:cs typeface="Calibri"/>
                        </a:rPr>
                        <a:t>6.1</a:t>
                      </a:r>
                      <a:r>
                        <a:rPr sz="800" spc="-10" dirty="0">
                          <a:latin typeface="BIZ UDPゴシック" panose="020B0400000000000000" pitchFamily="50" charset="-128"/>
                          <a:ea typeface="BIZ UDPゴシック" panose="020B0400000000000000" pitchFamily="50" charset="-128"/>
                          <a:cs typeface="ＭＳ Ｐゴシック"/>
                        </a:rPr>
                        <a:t>不燃：</a:t>
                      </a:r>
                      <a:r>
                        <a:rPr sz="800" spc="-20" dirty="0">
                          <a:latin typeface="BIZ UDPゴシック" panose="020B0400000000000000" pitchFamily="50" charset="-128"/>
                          <a:ea typeface="BIZ UDPゴシック" panose="020B0400000000000000" pitchFamily="50" charset="-128"/>
                          <a:cs typeface="Calibri"/>
                        </a:rPr>
                        <a:t>0.1</a:t>
                      </a:r>
                      <a:endParaRPr sz="800" dirty="0">
                        <a:latin typeface="BIZ UDPゴシック" panose="020B0400000000000000" pitchFamily="50" charset="-128"/>
                        <a:ea typeface="BIZ UDPゴシック" panose="020B0400000000000000" pitchFamily="50" charset="-128"/>
                        <a:cs typeface="Calibri"/>
                      </a:endParaRPr>
                    </a:p>
                  </a:txBody>
                  <a:tcPr marL="0" marR="0" marT="38100" marB="0">
                    <a:lnL w="12700">
                      <a:solidFill>
                        <a:srgbClr val="FFFFFF"/>
                      </a:solidFill>
                      <a:prstDash val="solid"/>
                    </a:lnL>
                    <a:lnR w="12700">
                      <a:solidFill>
                        <a:srgbClr val="FFFFFF"/>
                      </a:solidFill>
                      <a:prstDash val="solid"/>
                    </a:lnR>
                    <a:lnT w="38100">
                      <a:solidFill>
                        <a:srgbClr val="FF0000"/>
                      </a:solidFill>
                      <a:prstDash val="solid"/>
                    </a:lnT>
                    <a:lnB w="12700">
                      <a:solidFill>
                        <a:srgbClr val="FFFFFF"/>
                      </a:solidFill>
                      <a:prstDash val="solid"/>
                    </a:lnB>
                    <a:solidFill>
                      <a:srgbClr val="E9ECF4"/>
                    </a:solidFill>
                  </a:tcPr>
                </a:tc>
                <a:tc>
                  <a:txBody>
                    <a:bodyPr/>
                    <a:lstStyle/>
                    <a:p>
                      <a:pPr>
                        <a:lnSpc>
                          <a:spcPct val="100000"/>
                        </a:lnSpc>
                      </a:pPr>
                      <a:endParaRPr sz="800" dirty="0">
                        <a:latin typeface="BIZ UDPゴシック" panose="020B0400000000000000" pitchFamily="50" charset="-128"/>
                        <a:ea typeface="BIZ UDPゴシック" panose="020B0400000000000000" pitchFamily="50" charset="-128"/>
                        <a:cs typeface="Times New Roman"/>
                      </a:endParaRPr>
                    </a:p>
                  </a:txBody>
                  <a:tcPr marL="0" marR="0" marT="0" marB="0">
                    <a:lnL w="12700">
                      <a:solidFill>
                        <a:srgbClr val="FFFFFF"/>
                      </a:solidFill>
                      <a:prstDash val="solid"/>
                    </a:lnL>
                    <a:lnR w="12700">
                      <a:solidFill>
                        <a:srgbClr val="FFFFFF"/>
                      </a:solidFill>
                      <a:prstDash val="solid"/>
                    </a:lnR>
                    <a:lnT w="38100">
                      <a:solidFill>
                        <a:srgbClr val="FF0000"/>
                      </a:solidFill>
                      <a:prstDash val="solid"/>
                    </a:lnT>
                    <a:lnB w="12700">
                      <a:solidFill>
                        <a:srgbClr val="FFFFFF"/>
                      </a:solidFill>
                      <a:prstDash val="solid"/>
                    </a:lnB>
                    <a:solidFill>
                      <a:srgbClr val="E9ECF4"/>
                    </a:solidFill>
                  </a:tcPr>
                </a:tc>
                <a:tc>
                  <a:txBody>
                    <a:bodyPr/>
                    <a:lstStyle/>
                    <a:p>
                      <a:pPr marL="271145">
                        <a:lnSpc>
                          <a:spcPct val="100000"/>
                        </a:lnSpc>
                        <a:spcBef>
                          <a:spcPts val="300"/>
                        </a:spcBef>
                      </a:pPr>
                      <a:r>
                        <a:rPr sz="800" dirty="0">
                          <a:latin typeface="BIZ UDPゴシック" panose="020B0400000000000000" pitchFamily="50" charset="-128"/>
                          <a:ea typeface="BIZ UDPゴシック" panose="020B0400000000000000" pitchFamily="50" charset="-128"/>
                          <a:cs typeface="Calibri"/>
                        </a:rPr>
                        <a:t>1995</a:t>
                      </a:r>
                      <a:r>
                        <a:rPr sz="800" dirty="0">
                          <a:latin typeface="BIZ UDPゴシック" panose="020B0400000000000000" pitchFamily="50" charset="-128"/>
                          <a:ea typeface="BIZ UDPゴシック" panose="020B0400000000000000" pitchFamily="50" charset="-128"/>
                          <a:cs typeface="ＭＳ Ｐゴシック"/>
                        </a:rPr>
                        <a:t>年</a:t>
                      </a:r>
                      <a:r>
                        <a:rPr sz="800" spc="-10" dirty="0">
                          <a:latin typeface="BIZ UDPゴシック" panose="020B0400000000000000" pitchFamily="50" charset="-128"/>
                          <a:ea typeface="BIZ UDPゴシック" panose="020B0400000000000000" pitchFamily="50" charset="-128"/>
                          <a:cs typeface="ＭＳ Ｐゴシック"/>
                        </a:rPr>
                        <a:t>～</a:t>
                      </a:r>
                      <a:r>
                        <a:rPr sz="800" spc="-10" dirty="0">
                          <a:latin typeface="BIZ UDPゴシック" panose="020B0400000000000000" pitchFamily="50" charset="-128"/>
                          <a:ea typeface="BIZ UDPゴシック" panose="020B0400000000000000" pitchFamily="50" charset="-128"/>
                          <a:cs typeface="Calibri"/>
                        </a:rPr>
                        <a:t>2003</a:t>
                      </a:r>
                      <a:r>
                        <a:rPr sz="800" spc="-50" dirty="0">
                          <a:latin typeface="BIZ UDPゴシック" panose="020B0400000000000000" pitchFamily="50" charset="-128"/>
                          <a:ea typeface="BIZ UDPゴシック" panose="020B0400000000000000" pitchFamily="50" charset="-128"/>
                          <a:cs typeface="ＭＳ Ｐゴシック"/>
                        </a:rPr>
                        <a:t>年</a:t>
                      </a:r>
                      <a:endParaRPr sz="800">
                        <a:latin typeface="BIZ UDPゴシック" panose="020B0400000000000000" pitchFamily="50" charset="-128"/>
                        <a:ea typeface="BIZ UDPゴシック" panose="020B0400000000000000" pitchFamily="50" charset="-128"/>
                        <a:cs typeface="ＭＳ Ｐゴシック"/>
                      </a:endParaRPr>
                    </a:p>
                    <a:p>
                      <a:pPr marL="289560">
                        <a:lnSpc>
                          <a:spcPct val="100000"/>
                        </a:lnSpc>
                        <a:spcBef>
                          <a:spcPts val="5"/>
                        </a:spcBef>
                      </a:pPr>
                      <a:r>
                        <a:rPr sz="800" spc="-15" dirty="0">
                          <a:latin typeface="BIZ UDPゴシック" panose="020B0400000000000000" pitchFamily="50" charset="-128"/>
                          <a:ea typeface="BIZ UDPゴシック" panose="020B0400000000000000" pitchFamily="50" charset="-128"/>
                          <a:cs typeface="ＭＳ Ｐゴシック"/>
                        </a:rPr>
                        <a:t>プールから撤去</a:t>
                      </a:r>
                      <a:endParaRPr sz="800">
                        <a:latin typeface="BIZ UDPゴシック" panose="020B0400000000000000" pitchFamily="50" charset="-128"/>
                        <a:ea typeface="BIZ UDPゴシック" panose="020B0400000000000000" pitchFamily="50" charset="-128"/>
                        <a:cs typeface="ＭＳ Ｐゴシック"/>
                      </a:endParaRPr>
                    </a:p>
                  </a:txBody>
                  <a:tcPr marL="0" marR="0" marT="38100" marB="0">
                    <a:lnL w="12700">
                      <a:solidFill>
                        <a:srgbClr val="FFFFFF"/>
                      </a:solidFill>
                      <a:prstDash val="solid"/>
                    </a:lnL>
                    <a:lnR w="12700">
                      <a:solidFill>
                        <a:srgbClr val="FFFFFF"/>
                      </a:solidFill>
                      <a:prstDash val="solid"/>
                    </a:lnR>
                    <a:lnT w="38100">
                      <a:solidFill>
                        <a:srgbClr val="FF0000"/>
                      </a:solidFill>
                      <a:prstDash val="solid"/>
                    </a:lnT>
                    <a:lnB w="12700">
                      <a:solidFill>
                        <a:srgbClr val="FFFFFF"/>
                      </a:solidFill>
                      <a:prstDash val="solid"/>
                    </a:lnB>
                    <a:solidFill>
                      <a:srgbClr val="E9ECF4"/>
                    </a:solidFill>
                  </a:tcPr>
                </a:tc>
                <a:tc vMerge="1">
                  <a:txBody>
                    <a:bodyPr/>
                    <a:lstStyle/>
                    <a:p>
                      <a:endParaRPr/>
                    </a:p>
                  </a:txBody>
                  <a:tcPr marL="0" marR="0" marT="0" marB="0">
                    <a:lnL w="28575">
                      <a:solidFill>
                        <a:srgbClr val="FFFFFF"/>
                      </a:solidFill>
                      <a:prstDash val="solid"/>
                    </a:lnL>
                    <a:lnB w="76200">
                      <a:solidFill>
                        <a:srgbClr val="000000"/>
                      </a:solidFill>
                      <a:prstDash val="solid"/>
                    </a:lnB>
                  </a:tcPr>
                </a:tc>
                <a:extLst>
                  <a:ext uri="{0D108BD9-81ED-4DB2-BD59-A6C34878D82A}">
                    <a16:rowId xmlns:a16="http://schemas.microsoft.com/office/drawing/2014/main" val="10004"/>
                  </a:ext>
                </a:extLst>
              </a:tr>
              <a:tr h="323215">
                <a:tc>
                  <a:txBody>
                    <a:bodyPr/>
                    <a:lstStyle/>
                    <a:p>
                      <a:pPr>
                        <a:lnSpc>
                          <a:spcPct val="100000"/>
                        </a:lnSpc>
                        <a:spcBef>
                          <a:spcPts val="20"/>
                        </a:spcBef>
                      </a:pPr>
                      <a:endParaRPr sz="700">
                        <a:latin typeface="BIZ UDPゴシック" panose="020B0400000000000000" pitchFamily="50" charset="-128"/>
                        <a:ea typeface="BIZ UDPゴシック" panose="020B0400000000000000" pitchFamily="50" charset="-128"/>
                        <a:cs typeface="Times New Roman"/>
                      </a:endParaRPr>
                    </a:p>
                    <a:p>
                      <a:pPr marL="189865">
                        <a:lnSpc>
                          <a:spcPct val="100000"/>
                        </a:lnSpc>
                      </a:pPr>
                      <a:r>
                        <a:rPr sz="800" dirty="0">
                          <a:latin typeface="BIZ UDPゴシック" panose="020B0400000000000000" pitchFamily="50" charset="-128"/>
                          <a:ea typeface="BIZ UDPゴシック" panose="020B0400000000000000" pitchFamily="50" charset="-128"/>
                          <a:cs typeface="ＭＳ Ｐゴシック"/>
                        </a:rPr>
                        <a:t>5</a:t>
                      </a:r>
                      <a:endParaRPr sz="800">
                        <a:latin typeface="BIZ UDPゴシック" panose="020B0400000000000000" pitchFamily="50" charset="-128"/>
                        <a:ea typeface="BIZ UDPゴシック" panose="020B0400000000000000" pitchFamily="50" charset="-128"/>
                        <a:cs typeface="ＭＳ Ｐゴシック"/>
                      </a:endParaRPr>
                    </a:p>
                  </a:txBody>
                  <a:tcPr marL="0" marR="0" marT="254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tc>
                  <a:txBody>
                    <a:bodyPr/>
                    <a:lstStyle/>
                    <a:p>
                      <a:pPr marL="118110">
                        <a:lnSpc>
                          <a:spcPts val="930"/>
                        </a:lnSpc>
                        <a:spcBef>
                          <a:spcPts val="345"/>
                        </a:spcBef>
                      </a:pPr>
                      <a:r>
                        <a:rPr sz="800" spc="-10" dirty="0">
                          <a:latin typeface="BIZ UDPゴシック" panose="020B0400000000000000" pitchFamily="50" charset="-128"/>
                          <a:ea typeface="BIZ UDPゴシック" panose="020B0400000000000000" pitchFamily="50" charset="-128"/>
                          <a:cs typeface="ＭＳ Ｐゴシック"/>
                        </a:rPr>
                        <a:t>高温ガス炉臨界実験装置</a:t>
                      </a:r>
                      <a:endParaRPr sz="800">
                        <a:latin typeface="BIZ UDPゴシック" panose="020B0400000000000000" pitchFamily="50" charset="-128"/>
                        <a:ea typeface="BIZ UDPゴシック" panose="020B0400000000000000" pitchFamily="50" charset="-128"/>
                        <a:cs typeface="ＭＳ Ｐゴシック"/>
                      </a:endParaRPr>
                    </a:p>
                    <a:p>
                      <a:pPr marL="118110">
                        <a:lnSpc>
                          <a:spcPts val="930"/>
                        </a:lnSpc>
                      </a:pPr>
                      <a:r>
                        <a:rPr sz="800" spc="-10" dirty="0">
                          <a:latin typeface="BIZ UDPゴシック" panose="020B0400000000000000" pitchFamily="50" charset="-128"/>
                          <a:ea typeface="BIZ UDPゴシック" panose="020B0400000000000000" pitchFamily="50" charset="-128"/>
                          <a:cs typeface="ＭＳ Ｐゴシック"/>
                        </a:rPr>
                        <a:t>（VHTRC）</a:t>
                      </a:r>
                      <a:endParaRPr sz="800">
                        <a:latin typeface="BIZ UDPゴシック" panose="020B0400000000000000" pitchFamily="50" charset="-128"/>
                        <a:ea typeface="BIZ UDPゴシック" panose="020B0400000000000000" pitchFamily="50" charset="-128"/>
                        <a:cs typeface="ＭＳ Ｐゴシック"/>
                      </a:endParaRPr>
                    </a:p>
                  </a:txBody>
                  <a:tcPr marL="0" marR="0" marT="4381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tc>
                  <a:txBody>
                    <a:bodyPr/>
                    <a:lstStyle/>
                    <a:p>
                      <a:pPr algn="ctr">
                        <a:lnSpc>
                          <a:spcPct val="100000"/>
                        </a:lnSpc>
                        <a:spcBef>
                          <a:spcPts val="285"/>
                        </a:spcBef>
                      </a:pPr>
                      <a:r>
                        <a:rPr sz="800" spc="-20" dirty="0">
                          <a:latin typeface="BIZ UDPゴシック" panose="020B0400000000000000" pitchFamily="50" charset="-128"/>
                          <a:ea typeface="BIZ UDPゴシック" panose="020B0400000000000000" pitchFamily="50" charset="-128"/>
                          <a:cs typeface="ＭＳ Ｐゴシック"/>
                        </a:rPr>
                        <a:t>原子炉</a:t>
                      </a:r>
                      <a:endParaRPr sz="800" dirty="0">
                        <a:latin typeface="BIZ UDPゴシック" panose="020B0400000000000000" pitchFamily="50" charset="-128"/>
                        <a:ea typeface="BIZ UDPゴシック" panose="020B0400000000000000" pitchFamily="50" charset="-128"/>
                        <a:cs typeface="ＭＳ Ｐゴシック"/>
                      </a:endParaRPr>
                    </a:p>
                    <a:p>
                      <a:pPr marL="635" algn="ctr">
                        <a:lnSpc>
                          <a:spcPct val="100000"/>
                        </a:lnSpc>
                      </a:pPr>
                      <a:r>
                        <a:rPr sz="800" spc="-10" dirty="0">
                          <a:latin typeface="BIZ UDPゴシック" panose="020B0400000000000000" pitchFamily="50" charset="-128"/>
                          <a:ea typeface="BIZ UDPゴシック" panose="020B0400000000000000" pitchFamily="50" charset="-128"/>
                          <a:cs typeface="Calibri"/>
                        </a:rPr>
                        <a:t>(</a:t>
                      </a:r>
                      <a:r>
                        <a:rPr sz="800" dirty="0">
                          <a:latin typeface="BIZ UDPゴシック" panose="020B0400000000000000" pitchFamily="50" charset="-128"/>
                          <a:ea typeface="BIZ UDPゴシック" panose="020B0400000000000000" pitchFamily="50" charset="-128"/>
                          <a:cs typeface="ＭＳ Ｐゴシック"/>
                        </a:rPr>
                        <a:t>臨界実験装置</a:t>
                      </a:r>
                      <a:r>
                        <a:rPr sz="800" spc="-50" dirty="0">
                          <a:latin typeface="BIZ UDPゴシック" panose="020B0400000000000000" pitchFamily="50" charset="-128"/>
                          <a:ea typeface="BIZ UDPゴシック" panose="020B0400000000000000" pitchFamily="50" charset="-128"/>
                          <a:cs typeface="Calibri"/>
                        </a:rPr>
                        <a:t>)</a:t>
                      </a:r>
                      <a:endParaRPr sz="800" dirty="0">
                        <a:latin typeface="BIZ UDPゴシック" panose="020B0400000000000000" pitchFamily="50" charset="-128"/>
                        <a:ea typeface="BIZ UDPゴシック" panose="020B0400000000000000" pitchFamily="50" charset="-128"/>
                        <a:cs typeface="Calibri"/>
                      </a:endParaRPr>
                    </a:p>
                  </a:txBody>
                  <a:tcPr marL="0" marR="0" marT="3619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tc>
                  <a:txBody>
                    <a:bodyPr/>
                    <a:lstStyle/>
                    <a:p>
                      <a:pPr>
                        <a:lnSpc>
                          <a:spcPct val="100000"/>
                        </a:lnSpc>
                        <a:spcBef>
                          <a:spcPts val="20"/>
                        </a:spcBef>
                      </a:pPr>
                      <a:endParaRPr sz="700">
                        <a:latin typeface="BIZ UDPゴシック" panose="020B0400000000000000" pitchFamily="50" charset="-128"/>
                        <a:ea typeface="BIZ UDPゴシック" panose="020B0400000000000000" pitchFamily="50" charset="-128"/>
                        <a:cs typeface="Times New Roman"/>
                      </a:endParaRPr>
                    </a:p>
                    <a:p>
                      <a:pPr marR="127000" algn="r">
                        <a:lnSpc>
                          <a:spcPct val="100000"/>
                        </a:lnSpc>
                      </a:pPr>
                      <a:r>
                        <a:rPr sz="800" spc="-20" dirty="0">
                          <a:latin typeface="BIZ UDPゴシック" panose="020B0400000000000000" pitchFamily="50" charset="-128"/>
                          <a:ea typeface="BIZ UDPゴシック" panose="020B0400000000000000" pitchFamily="50" charset="-128"/>
                          <a:cs typeface="ＭＳ Ｐゴシック"/>
                        </a:rPr>
                        <a:t>原科研</a:t>
                      </a:r>
                      <a:endParaRPr sz="800">
                        <a:latin typeface="BIZ UDPゴシック" panose="020B0400000000000000" pitchFamily="50" charset="-128"/>
                        <a:ea typeface="BIZ UDPゴシック" panose="020B0400000000000000" pitchFamily="50" charset="-128"/>
                        <a:cs typeface="ＭＳ Ｐゴシック"/>
                      </a:endParaRPr>
                    </a:p>
                  </a:txBody>
                  <a:tcPr marL="0" marR="0" marT="254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tc>
                  <a:txBody>
                    <a:bodyPr/>
                    <a:lstStyle/>
                    <a:p>
                      <a:pPr marL="118110" marR="548640">
                        <a:lnSpc>
                          <a:spcPct val="100000"/>
                        </a:lnSpc>
                        <a:spcBef>
                          <a:spcPts val="285"/>
                        </a:spcBef>
                      </a:pPr>
                      <a:r>
                        <a:rPr sz="800" dirty="0">
                          <a:latin typeface="BIZ UDPゴシック" panose="020B0400000000000000" pitchFamily="50" charset="-128"/>
                          <a:ea typeface="BIZ UDPゴシック" panose="020B0400000000000000" pitchFamily="50" charset="-128"/>
                          <a:cs typeface="ＭＳ Ｐゴシック"/>
                        </a:rPr>
                        <a:t>金属：</a:t>
                      </a:r>
                      <a:r>
                        <a:rPr sz="800" dirty="0">
                          <a:latin typeface="BIZ UDPゴシック" panose="020B0400000000000000" pitchFamily="50" charset="-128"/>
                          <a:ea typeface="BIZ UDPゴシック" panose="020B0400000000000000" pitchFamily="50" charset="-128"/>
                          <a:cs typeface="Calibri"/>
                        </a:rPr>
                        <a:t>72</a:t>
                      </a:r>
                      <a:r>
                        <a:rPr sz="800" spc="-5" dirty="0">
                          <a:latin typeface="BIZ UDPゴシック" panose="020B0400000000000000" pitchFamily="50" charset="-128"/>
                          <a:ea typeface="BIZ UDPゴシック" panose="020B0400000000000000" pitchFamily="50" charset="-128"/>
                          <a:cs typeface="ＭＳ Ｐゴシック"/>
                        </a:rPr>
                        <a:t>コンクリ：</a:t>
                      </a:r>
                      <a:r>
                        <a:rPr sz="800" dirty="0">
                          <a:latin typeface="BIZ UDPゴシック" panose="020B0400000000000000" pitchFamily="50" charset="-128"/>
                          <a:ea typeface="BIZ UDPゴシック" panose="020B0400000000000000" pitchFamily="50" charset="-128"/>
                          <a:cs typeface="Calibri"/>
                        </a:rPr>
                        <a:t>1</a:t>
                      </a:r>
                      <a:endParaRPr sz="800">
                        <a:latin typeface="BIZ UDPゴシック" panose="020B0400000000000000" pitchFamily="50" charset="-128"/>
                        <a:ea typeface="BIZ UDPゴシック" panose="020B0400000000000000" pitchFamily="50" charset="-128"/>
                        <a:cs typeface="Calibri"/>
                      </a:endParaRPr>
                    </a:p>
                  </a:txBody>
                  <a:tcPr marL="0" marR="0" marT="3619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tc>
                  <a:txBody>
                    <a:bodyPr/>
                    <a:lstStyle/>
                    <a:p>
                      <a:pPr>
                        <a:lnSpc>
                          <a:spcPct val="100000"/>
                        </a:lnSpc>
                        <a:spcBef>
                          <a:spcPts val="50"/>
                        </a:spcBef>
                      </a:pPr>
                      <a:endParaRPr sz="600">
                        <a:latin typeface="BIZ UDPゴシック" panose="020B0400000000000000" pitchFamily="50" charset="-128"/>
                        <a:ea typeface="BIZ UDPゴシック" panose="020B0400000000000000" pitchFamily="50" charset="-128"/>
                        <a:cs typeface="Times New Roman"/>
                      </a:endParaRPr>
                    </a:p>
                    <a:p>
                      <a:pPr algn="ctr">
                        <a:lnSpc>
                          <a:spcPct val="100000"/>
                        </a:lnSpc>
                      </a:pPr>
                      <a:r>
                        <a:rPr sz="800" spc="-25" dirty="0">
                          <a:latin typeface="BIZ UDPゴシック" panose="020B0400000000000000" pitchFamily="50" charset="-128"/>
                          <a:ea typeface="BIZ UDPゴシック" panose="020B0400000000000000" pitchFamily="50" charset="-128"/>
                          <a:cs typeface="Calibri"/>
                        </a:rPr>
                        <a:t>0.8</a:t>
                      </a:r>
                      <a:endParaRPr sz="800">
                        <a:latin typeface="BIZ UDPゴシック" panose="020B0400000000000000" pitchFamily="50" charset="-128"/>
                        <a:ea typeface="BIZ UDPゴシック" panose="020B0400000000000000" pitchFamily="50" charset="-128"/>
                        <a:cs typeface="Calibri"/>
                      </a:endParaRPr>
                    </a:p>
                  </a:txBody>
                  <a:tcPr marL="0" marR="0" marT="63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tc>
                  <a:txBody>
                    <a:bodyPr/>
                    <a:lstStyle/>
                    <a:p>
                      <a:pPr marL="2540" algn="ctr">
                        <a:lnSpc>
                          <a:spcPct val="100000"/>
                        </a:lnSpc>
                        <a:spcBef>
                          <a:spcPts val="285"/>
                        </a:spcBef>
                      </a:pPr>
                      <a:r>
                        <a:rPr sz="800" dirty="0">
                          <a:latin typeface="BIZ UDPゴシック" panose="020B0400000000000000" pitchFamily="50" charset="-128"/>
                          <a:ea typeface="BIZ UDPゴシック" panose="020B0400000000000000" pitchFamily="50" charset="-128"/>
                          <a:cs typeface="Calibri"/>
                        </a:rPr>
                        <a:t>2000</a:t>
                      </a:r>
                      <a:r>
                        <a:rPr sz="800" dirty="0">
                          <a:latin typeface="BIZ UDPゴシック" panose="020B0400000000000000" pitchFamily="50" charset="-128"/>
                          <a:ea typeface="BIZ UDPゴシック" panose="020B0400000000000000" pitchFamily="50" charset="-128"/>
                          <a:cs typeface="ＭＳ Ｐゴシック"/>
                        </a:rPr>
                        <a:t>年</a:t>
                      </a:r>
                      <a:r>
                        <a:rPr sz="800" spc="-10" dirty="0">
                          <a:latin typeface="BIZ UDPゴシック" panose="020B0400000000000000" pitchFamily="50" charset="-128"/>
                          <a:ea typeface="BIZ UDPゴシック" panose="020B0400000000000000" pitchFamily="50" charset="-128"/>
                          <a:cs typeface="ＭＳ Ｐゴシック"/>
                        </a:rPr>
                        <a:t>～</a:t>
                      </a:r>
                      <a:r>
                        <a:rPr sz="800" spc="-10" dirty="0">
                          <a:latin typeface="BIZ UDPゴシック" panose="020B0400000000000000" pitchFamily="50" charset="-128"/>
                          <a:ea typeface="BIZ UDPゴシック" panose="020B0400000000000000" pitchFamily="50" charset="-128"/>
                          <a:cs typeface="Calibri"/>
                        </a:rPr>
                        <a:t>2010</a:t>
                      </a:r>
                      <a:r>
                        <a:rPr sz="800" spc="-50" dirty="0">
                          <a:latin typeface="BIZ UDPゴシック" panose="020B0400000000000000" pitchFamily="50" charset="-128"/>
                          <a:ea typeface="BIZ UDPゴシック" panose="020B0400000000000000" pitchFamily="50" charset="-128"/>
                          <a:cs typeface="ＭＳ Ｐゴシック"/>
                        </a:rPr>
                        <a:t>年</a:t>
                      </a:r>
                      <a:endParaRPr sz="800">
                        <a:latin typeface="BIZ UDPゴシック" panose="020B0400000000000000" pitchFamily="50" charset="-128"/>
                        <a:ea typeface="BIZ UDPゴシック" panose="020B0400000000000000" pitchFamily="50" charset="-128"/>
                        <a:cs typeface="ＭＳ Ｐゴシック"/>
                      </a:endParaRPr>
                    </a:p>
                    <a:p>
                      <a:pPr marL="635" algn="ctr">
                        <a:lnSpc>
                          <a:spcPct val="100000"/>
                        </a:lnSpc>
                      </a:pPr>
                      <a:r>
                        <a:rPr sz="800" spc="-20" dirty="0">
                          <a:latin typeface="BIZ UDPゴシック" panose="020B0400000000000000" pitchFamily="50" charset="-128"/>
                          <a:ea typeface="BIZ UDPゴシック" panose="020B0400000000000000" pitchFamily="50" charset="-128"/>
                          <a:cs typeface="ＭＳ Ｐゴシック"/>
                        </a:rPr>
                        <a:t>更地化</a:t>
                      </a:r>
                      <a:endParaRPr sz="800">
                        <a:latin typeface="BIZ UDPゴシック" panose="020B0400000000000000" pitchFamily="50" charset="-128"/>
                        <a:ea typeface="BIZ UDPゴシック" panose="020B0400000000000000" pitchFamily="50" charset="-128"/>
                        <a:cs typeface="ＭＳ Ｐゴシック"/>
                      </a:endParaRPr>
                    </a:p>
                  </a:txBody>
                  <a:tcPr marL="0" marR="0" marT="3619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tc vMerge="1">
                  <a:txBody>
                    <a:bodyPr/>
                    <a:lstStyle/>
                    <a:p>
                      <a:endParaRPr/>
                    </a:p>
                  </a:txBody>
                  <a:tcPr marL="0" marR="0" marT="0" marB="0">
                    <a:lnL w="28575">
                      <a:solidFill>
                        <a:srgbClr val="FFFFFF"/>
                      </a:solidFill>
                      <a:prstDash val="solid"/>
                    </a:lnL>
                    <a:lnB w="76200">
                      <a:solidFill>
                        <a:srgbClr val="000000"/>
                      </a:solidFill>
                      <a:prstDash val="solid"/>
                    </a:lnB>
                  </a:tcPr>
                </a:tc>
                <a:extLst>
                  <a:ext uri="{0D108BD9-81ED-4DB2-BD59-A6C34878D82A}">
                    <a16:rowId xmlns:a16="http://schemas.microsoft.com/office/drawing/2014/main" val="10005"/>
                  </a:ext>
                </a:extLst>
              </a:tr>
              <a:tr h="309880">
                <a:tc>
                  <a:txBody>
                    <a:bodyPr/>
                    <a:lstStyle/>
                    <a:p>
                      <a:pPr>
                        <a:lnSpc>
                          <a:spcPct val="100000"/>
                        </a:lnSpc>
                        <a:spcBef>
                          <a:spcPts val="25"/>
                        </a:spcBef>
                      </a:pPr>
                      <a:endParaRPr sz="650">
                        <a:latin typeface="BIZ UDPゴシック" panose="020B0400000000000000" pitchFamily="50" charset="-128"/>
                        <a:ea typeface="BIZ UDPゴシック" panose="020B0400000000000000" pitchFamily="50" charset="-128"/>
                        <a:cs typeface="Times New Roman"/>
                      </a:endParaRPr>
                    </a:p>
                    <a:p>
                      <a:pPr marL="163830">
                        <a:lnSpc>
                          <a:spcPct val="100000"/>
                        </a:lnSpc>
                      </a:pPr>
                      <a:r>
                        <a:rPr sz="800" dirty="0">
                          <a:latin typeface="BIZ UDPゴシック" panose="020B0400000000000000" pitchFamily="50" charset="-128"/>
                          <a:ea typeface="BIZ UDPゴシック" panose="020B0400000000000000" pitchFamily="50" charset="-128"/>
                          <a:cs typeface="ＭＳ Ｐゴシック"/>
                        </a:rPr>
                        <a:t>参</a:t>
                      </a:r>
                      <a:endParaRPr sz="800">
                        <a:latin typeface="BIZ UDPゴシック" panose="020B0400000000000000" pitchFamily="50" charset="-128"/>
                        <a:ea typeface="BIZ UDPゴシック" panose="020B0400000000000000" pitchFamily="50" charset="-128"/>
                        <a:cs typeface="ＭＳ Ｐゴシック"/>
                      </a:endParaRPr>
                    </a:p>
                  </a:txBody>
                  <a:tcPr marL="0" marR="0" marT="317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tc>
                  <a:txBody>
                    <a:bodyPr/>
                    <a:lstStyle/>
                    <a:p>
                      <a:pPr marL="118110" marR="475615">
                        <a:lnSpc>
                          <a:spcPct val="100000"/>
                        </a:lnSpc>
                        <a:spcBef>
                          <a:spcPts val="295"/>
                        </a:spcBef>
                      </a:pPr>
                      <a:r>
                        <a:rPr sz="800" dirty="0">
                          <a:latin typeface="BIZ UDPゴシック" panose="020B0400000000000000" pitchFamily="50" charset="-128"/>
                          <a:ea typeface="BIZ UDPゴシック" panose="020B0400000000000000" pitchFamily="50" charset="-128"/>
                          <a:cs typeface="ＭＳ Ｐゴシック"/>
                        </a:rPr>
                        <a:t>研究炉３（JRR-</a:t>
                      </a:r>
                      <a:r>
                        <a:rPr sz="800" spc="-25" dirty="0">
                          <a:latin typeface="BIZ UDPゴシック" panose="020B0400000000000000" pitchFamily="50" charset="-128"/>
                          <a:ea typeface="BIZ UDPゴシック" panose="020B0400000000000000" pitchFamily="50" charset="-128"/>
                          <a:cs typeface="ＭＳ Ｐゴシック"/>
                        </a:rPr>
                        <a:t>3）</a:t>
                      </a:r>
                      <a:r>
                        <a:rPr sz="800" spc="-15" dirty="0">
                          <a:latin typeface="BIZ UDPゴシック" panose="020B0400000000000000" pitchFamily="50" charset="-128"/>
                          <a:ea typeface="BIZ UDPゴシック" panose="020B0400000000000000" pitchFamily="50" charset="-128"/>
                          <a:cs typeface="ＭＳ Ｐゴシック"/>
                        </a:rPr>
                        <a:t>旧炉心部</a:t>
                      </a:r>
                      <a:endParaRPr sz="800">
                        <a:latin typeface="BIZ UDPゴシック" panose="020B0400000000000000" pitchFamily="50" charset="-128"/>
                        <a:ea typeface="BIZ UDPゴシック" panose="020B0400000000000000" pitchFamily="50" charset="-128"/>
                        <a:cs typeface="ＭＳ Ｐゴシック"/>
                      </a:endParaRPr>
                    </a:p>
                  </a:txBody>
                  <a:tcPr marL="0" marR="0" marT="3746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tc>
                  <a:txBody>
                    <a:bodyPr/>
                    <a:lstStyle/>
                    <a:p>
                      <a:pPr marL="1270" algn="ctr">
                        <a:lnSpc>
                          <a:spcPct val="100000"/>
                        </a:lnSpc>
                        <a:spcBef>
                          <a:spcPts val="715"/>
                        </a:spcBef>
                      </a:pPr>
                      <a:r>
                        <a:rPr sz="800" spc="-20" dirty="0">
                          <a:latin typeface="BIZ UDPゴシック" panose="020B0400000000000000" pitchFamily="50" charset="-128"/>
                          <a:ea typeface="BIZ UDPゴシック" panose="020B0400000000000000" pitchFamily="50" charset="-128"/>
                          <a:cs typeface="ＭＳ Ｐゴシック"/>
                        </a:rPr>
                        <a:t>原子炉</a:t>
                      </a:r>
                      <a:endParaRPr sz="800" dirty="0">
                        <a:latin typeface="BIZ UDPゴシック" panose="020B0400000000000000" pitchFamily="50" charset="-128"/>
                        <a:ea typeface="BIZ UDPゴシック" panose="020B0400000000000000" pitchFamily="50" charset="-128"/>
                        <a:cs typeface="ＭＳ Ｐゴシック"/>
                      </a:endParaRPr>
                    </a:p>
                  </a:txBody>
                  <a:tcPr marL="0" marR="0" marT="9080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tc>
                  <a:txBody>
                    <a:bodyPr/>
                    <a:lstStyle/>
                    <a:p>
                      <a:pPr>
                        <a:lnSpc>
                          <a:spcPct val="100000"/>
                        </a:lnSpc>
                        <a:spcBef>
                          <a:spcPts val="25"/>
                        </a:spcBef>
                      </a:pPr>
                      <a:endParaRPr sz="650">
                        <a:latin typeface="BIZ UDPゴシック" panose="020B0400000000000000" pitchFamily="50" charset="-128"/>
                        <a:ea typeface="BIZ UDPゴシック" panose="020B0400000000000000" pitchFamily="50" charset="-128"/>
                        <a:cs typeface="Times New Roman"/>
                      </a:endParaRPr>
                    </a:p>
                    <a:p>
                      <a:pPr marR="127000" algn="r">
                        <a:lnSpc>
                          <a:spcPct val="100000"/>
                        </a:lnSpc>
                      </a:pPr>
                      <a:r>
                        <a:rPr sz="800" spc="-20" dirty="0">
                          <a:latin typeface="BIZ UDPゴシック" panose="020B0400000000000000" pitchFamily="50" charset="-128"/>
                          <a:ea typeface="BIZ UDPゴシック" panose="020B0400000000000000" pitchFamily="50" charset="-128"/>
                          <a:cs typeface="ＭＳ Ｐゴシック"/>
                        </a:rPr>
                        <a:t>原科研</a:t>
                      </a:r>
                      <a:endParaRPr sz="800">
                        <a:latin typeface="BIZ UDPゴシック" panose="020B0400000000000000" pitchFamily="50" charset="-128"/>
                        <a:ea typeface="BIZ UDPゴシック" panose="020B0400000000000000" pitchFamily="50" charset="-128"/>
                        <a:cs typeface="ＭＳ Ｐゴシック"/>
                      </a:endParaRPr>
                    </a:p>
                  </a:txBody>
                  <a:tcPr marL="0" marR="0" marT="317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tc>
                  <a:txBody>
                    <a:bodyPr/>
                    <a:lstStyle/>
                    <a:p>
                      <a:pPr marL="118110">
                        <a:lnSpc>
                          <a:spcPct val="100000"/>
                        </a:lnSpc>
                        <a:spcBef>
                          <a:spcPts val="234"/>
                        </a:spcBef>
                      </a:pPr>
                      <a:r>
                        <a:rPr sz="800" spc="-10" dirty="0">
                          <a:latin typeface="BIZ UDPゴシック" panose="020B0400000000000000" pitchFamily="50" charset="-128"/>
                          <a:ea typeface="BIZ UDPゴシック" panose="020B0400000000000000" pitchFamily="50" charset="-128"/>
                          <a:cs typeface="ＭＳ Ｐゴシック"/>
                        </a:rPr>
                        <a:t>金属：</a:t>
                      </a:r>
                      <a:r>
                        <a:rPr sz="800" spc="-20" dirty="0">
                          <a:latin typeface="BIZ UDPゴシック" panose="020B0400000000000000" pitchFamily="50" charset="-128"/>
                          <a:ea typeface="BIZ UDPゴシック" panose="020B0400000000000000" pitchFamily="50" charset="-128"/>
                          <a:cs typeface="Calibri"/>
                        </a:rPr>
                        <a:t>400</a:t>
                      </a:r>
                      <a:endParaRPr sz="800">
                        <a:latin typeface="BIZ UDPゴシック" panose="020B0400000000000000" pitchFamily="50" charset="-128"/>
                        <a:ea typeface="BIZ UDPゴシック" panose="020B0400000000000000" pitchFamily="50" charset="-128"/>
                        <a:cs typeface="Calibri"/>
                      </a:endParaRPr>
                    </a:p>
                    <a:p>
                      <a:pPr marL="118110">
                        <a:lnSpc>
                          <a:spcPct val="100000"/>
                        </a:lnSpc>
                      </a:pPr>
                      <a:r>
                        <a:rPr sz="800" spc="-10" dirty="0">
                          <a:latin typeface="BIZ UDPゴシック" panose="020B0400000000000000" pitchFamily="50" charset="-128"/>
                          <a:ea typeface="BIZ UDPゴシック" panose="020B0400000000000000" pitchFamily="50" charset="-128"/>
                          <a:cs typeface="ＭＳ Ｐゴシック"/>
                        </a:rPr>
                        <a:t>コンクリ：</a:t>
                      </a:r>
                      <a:r>
                        <a:rPr sz="800" spc="-10" dirty="0">
                          <a:latin typeface="BIZ UDPゴシック" panose="020B0400000000000000" pitchFamily="50" charset="-128"/>
                          <a:ea typeface="BIZ UDPゴシック" panose="020B0400000000000000" pitchFamily="50" charset="-128"/>
                          <a:cs typeface="Calibri"/>
                        </a:rPr>
                        <a:t>4200</a:t>
                      </a:r>
                      <a:endParaRPr sz="800">
                        <a:latin typeface="BIZ UDPゴシック" panose="020B0400000000000000" pitchFamily="50" charset="-128"/>
                        <a:ea typeface="BIZ UDPゴシック" panose="020B0400000000000000" pitchFamily="50" charset="-128"/>
                        <a:cs typeface="Calibri"/>
                      </a:endParaRPr>
                    </a:p>
                  </a:txBody>
                  <a:tcPr marL="0" marR="0" marT="2984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tc>
                  <a:txBody>
                    <a:bodyPr/>
                    <a:lstStyle/>
                    <a:p>
                      <a:pPr marL="1905" algn="ctr">
                        <a:lnSpc>
                          <a:spcPct val="100000"/>
                        </a:lnSpc>
                        <a:spcBef>
                          <a:spcPts val="690"/>
                        </a:spcBef>
                      </a:pPr>
                      <a:r>
                        <a:rPr sz="800" spc="-25" dirty="0">
                          <a:latin typeface="BIZ UDPゴシック" panose="020B0400000000000000" pitchFamily="50" charset="-128"/>
                          <a:ea typeface="BIZ UDPゴシック" panose="020B0400000000000000" pitchFamily="50" charset="-128"/>
                          <a:cs typeface="Calibri"/>
                        </a:rPr>
                        <a:t>340</a:t>
                      </a:r>
                      <a:endParaRPr sz="800">
                        <a:latin typeface="BIZ UDPゴシック" panose="020B0400000000000000" pitchFamily="50" charset="-128"/>
                        <a:ea typeface="BIZ UDPゴシック" panose="020B0400000000000000" pitchFamily="50" charset="-128"/>
                        <a:cs typeface="Calibri"/>
                      </a:endParaRPr>
                    </a:p>
                  </a:txBody>
                  <a:tcPr marL="0" marR="0" marT="8763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tc>
                  <a:txBody>
                    <a:bodyPr/>
                    <a:lstStyle/>
                    <a:p>
                      <a:pPr marL="271145">
                        <a:lnSpc>
                          <a:spcPct val="100000"/>
                        </a:lnSpc>
                        <a:spcBef>
                          <a:spcPts val="234"/>
                        </a:spcBef>
                      </a:pPr>
                      <a:r>
                        <a:rPr sz="800" dirty="0">
                          <a:latin typeface="BIZ UDPゴシック" panose="020B0400000000000000" pitchFamily="50" charset="-128"/>
                          <a:ea typeface="BIZ UDPゴシック" panose="020B0400000000000000" pitchFamily="50" charset="-128"/>
                          <a:cs typeface="Calibri"/>
                        </a:rPr>
                        <a:t>1985</a:t>
                      </a:r>
                      <a:r>
                        <a:rPr sz="800" dirty="0">
                          <a:latin typeface="BIZ UDPゴシック" panose="020B0400000000000000" pitchFamily="50" charset="-128"/>
                          <a:ea typeface="BIZ UDPゴシック" panose="020B0400000000000000" pitchFamily="50" charset="-128"/>
                          <a:cs typeface="ＭＳ Ｐゴシック"/>
                        </a:rPr>
                        <a:t>年</a:t>
                      </a:r>
                      <a:r>
                        <a:rPr sz="800" spc="-10" dirty="0">
                          <a:latin typeface="BIZ UDPゴシック" panose="020B0400000000000000" pitchFamily="50" charset="-128"/>
                          <a:ea typeface="BIZ UDPゴシック" panose="020B0400000000000000" pitchFamily="50" charset="-128"/>
                          <a:cs typeface="ＭＳ Ｐゴシック"/>
                        </a:rPr>
                        <a:t>～</a:t>
                      </a:r>
                      <a:r>
                        <a:rPr sz="800" spc="-10" dirty="0">
                          <a:latin typeface="BIZ UDPゴシック" panose="020B0400000000000000" pitchFamily="50" charset="-128"/>
                          <a:ea typeface="BIZ UDPゴシック" panose="020B0400000000000000" pitchFamily="50" charset="-128"/>
                          <a:cs typeface="Calibri"/>
                        </a:rPr>
                        <a:t>1990</a:t>
                      </a:r>
                      <a:r>
                        <a:rPr sz="800" spc="-50" dirty="0">
                          <a:latin typeface="BIZ UDPゴシック" panose="020B0400000000000000" pitchFamily="50" charset="-128"/>
                          <a:ea typeface="BIZ UDPゴシック" panose="020B0400000000000000" pitchFamily="50" charset="-128"/>
                          <a:cs typeface="ＭＳ Ｐゴシック"/>
                        </a:rPr>
                        <a:t>年</a:t>
                      </a:r>
                      <a:endParaRPr sz="800">
                        <a:latin typeface="BIZ UDPゴシック" panose="020B0400000000000000" pitchFamily="50" charset="-128"/>
                        <a:ea typeface="BIZ UDPゴシック" panose="020B0400000000000000" pitchFamily="50" charset="-128"/>
                        <a:cs typeface="ＭＳ Ｐゴシック"/>
                      </a:endParaRPr>
                    </a:p>
                    <a:p>
                      <a:pPr marL="323215">
                        <a:lnSpc>
                          <a:spcPct val="100000"/>
                        </a:lnSpc>
                      </a:pPr>
                      <a:r>
                        <a:rPr sz="800" spc="-10" dirty="0">
                          <a:latin typeface="BIZ UDPゴシック" panose="020B0400000000000000" pitchFamily="50" charset="-128"/>
                          <a:ea typeface="BIZ UDPゴシック" panose="020B0400000000000000" pitchFamily="50" charset="-128"/>
                          <a:cs typeface="ＭＳ Ｐゴシック"/>
                        </a:rPr>
                        <a:t>炉心部保管中</a:t>
                      </a:r>
                      <a:endParaRPr sz="800">
                        <a:latin typeface="BIZ UDPゴシック" panose="020B0400000000000000" pitchFamily="50" charset="-128"/>
                        <a:ea typeface="BIZ UDPゴシック" panose="020B0400000000000000" pitchFamily="50" charset="-128"/>
                        <a:cs typeface="ＭＳ Ｐゴシック"/>
                      </a:endParaRPr>
                    </a:p>
                  </a:txBody>
                  <a:tcPr marL="0" marR="0" marT="2984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tc vMerge="1">
                  <a:txBody>
                    <a:bodyPr/>
                    <a:lstStyle/>
                    <a:p>
                      <a:endParaRPr/>
                    </a:p>
                  </a:txBody>
                  <a:tcPr marL="0" marR="0" marT="0" marB="0">
                    <a:lnL w="28575">
                      <a:solidFill>
                        <a:srgbClr val="FFFFFF"/>
                      </a:solidFill>
                      <a:prstDash val="solid"/>
                    </a:lnL>
                    <a:lnB w="76200">
                      <a:solidFill>
                        <a:srgbClr val="000000"/>
                      </a:solidFill>
                      <a:prstDash val="solid"/>
                    </a:lnB>
                  </a:tcPr>
                </a:tc>
                <a:extLst>
                  <a:ext uri="{0D108BD9-81ED-4DB2-BD59-A6C34878D82A}">
                    <a16:rowId xmlns:a16="http://schemas.microsoft.com/office/drawing/2014/main" val="10006"/>
                  </a:ext>
                </a:extLst>
              </a:tr>
              <a:tr h="363855">
                <a:tc>
                  <a:txBody>
                    <a:bodyPr/>
                    <a:lstStyle/>
                    <a:p>
                      <a:pPr>
                        <a:lnSpc>
                          <a:spcPct val="100000"/>
                        </a:lnSpc>
                        <a:spcBef>
                          <a:spcPts val="10"/>
                        </a:spcBef>
                      </a:pPr>
                      <a:endParaRPr sz="850">
                        <a:latin typeface="BIZ UDPゴシック" panose="020B0400000000000000" pitchFamily="50" charset="-128"/>
                        <a:ea typeface="BIZ UDPゴシック" panose="020B0400000000000000" pitchFamily="50" charset="-128"/>
                        <a:cs typeface="Times New Roman"/>
                      </a:endParaRPr>
                    </a:p>
                    <a:p>
                      <a:pPr marL="189865">
                        <a:lnSpc>
                          <a:spcPct val="100000"/>
                        </a:lnSpc>
                      </a:pPr>
                      <a:r>
                        <a:rPr sz="800" dirty="0">
                          <a:latin typeface="BIZ UDPゴシック" panose="020B0400000000000000" pitchFamily="50" charset="-128"/>
                          <a:ea typeface="BIZ UDPゴシック" panose="020B0400000000000000" pitchFamily="50" charset="-128"/>
                          <a:cs typeface="ＭＳ Ｐゴシック"/>
                        </a:rPr>
                        <a:t>6</a:t>
                      </a:r>
                      <a:endParaRPr sz="800">
                        <a:latin typeface="BIZ UDPゴシック" panose="020B0400000000000000" pitchFamily="50" charset="-128"/>
                        <a:ea typeface="BIZ UDPゴシック" panose="020B0400000000000000" pitchFamily="50" charset="-128"/>
                        <a:cs typeface="ＭＳ Ｐゴシック"/>
                      </a:endParaRPr>
                    </a:p>
                  </a:txBody>
                  <a:tcPr marL="0" marR="0" marT="127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tc>
                  <a:txBody>
                    <a:bodyPr/>
                    <a:lstStyle/>
                    <a:p>
                      <a:pPr marL="118110">
                        <a:lnSpc>
                          <a:spcPct val="100000"/>
                        </a:lnSpc>
                        <a:spcBef>
                          <a:spcPts val="505"/>
                        </a:spcBef>
                      </a:pPr>
                      <a:r>
                        <a:rPr sz="800" spc="-15" dirty="0">
                          <a:latin typeface="BIZ UDPゴシック" panose="020B0400000000000000" pitchFamily="50" charset="-128"/>
                          <a:ea typeface="BIZ UDPゴシック" panose="020B0400000000000000" pitchFamily="50" charset="-128"/>
                          <a:cs typeface="ＭＳ Ｐゴシック"/>
                        </a:rPr>
                        <a:t>放射性物質放出実験装置</a:t>
                      </a:r>
                      <a:endParaRPr sz="800" dirty="0">
                        <a:latin typeface="BIZ UDPゴシック" panose="020B0400000000000000" pitchFamily="50" charset="-128"/>
                        <a:ea typeface="BIZ UDPゴシック" panose="020B0400000000000000" pitchFamily="50" charset="-128"/>
                        <a:cs typeface="ＭＳ Ｐゴシック"/>
                      </a:endParaRPr>
                    </a:p>
                    <a:p>
                      <a:pPr marL="118110">
                        <a:lnSpc>
                          <a:spcPct val="100000"/>
                        </a:lnSpc>
                      </a:pPr>
                      <a:r>
                        <a:rPr sz="800" spc="-10" dirty="0">
                          <a:latin typeface="BIZ UDPゴシック" panose="020B0400000000000000" pitchFamily="50" charset="-128"/>
                          <a:ea typeface="BIZ UDPゴシック" panose="020B0400000000000000" pitchFamily="50" charset="-128"/>
                          <a:cs typeface="ＭＳ Ｐゴシック"/>
                        </a:rPr>
                        <a:t>（VEGA）</a:t>
                      </a:r>
                      <a:endParaRPr sz="800" dirty="0">
                        <a:latin typeface="BIZ UDPゴシック" panose="020B0400000000000000" pitchFamily="50" charset="-128"/>
                        <a:ea typeface="BIZ UDPゴシック" panose="020B0400000000000000" pitchFamily="50" charset="-128"/>
                        <a:cs typeface="ＭＳ Ｐゴシック"/>
                      </a:endParaRPr>
                    </a:p>
                  </a:txBody>
                  <a:tcPr marL="0" marR="0" marT="6413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tc>
                  <a:txBody>
                    <a:bodyPr/>
                    <a:lstStyle/>
                    <a:p>
                      <a:pPr>
                        <a:lnSpc>
                          <a:spcPct val="100000"/>
                        </a:lnSpc>
                        <a:spcBef>
                          <a:spcPts val="5"/>
                        </a:spcBef>
                      </a:pPr>
                      <a:endParaRPr sz="800">
                        <a:latin typeface="BIZ UDPゴシック" panose="020B0400000000000000" pitchFamily="50" charset="-128"/>
                        <a:ea typeface="BIZ UDPゴシック" panose="020B0400000000000000" pitchFamily="50" charset="-128"/>
                        <a:cs typeface="Times New Roman"/>
                      </a:endParaRPr>
                    </a:p>
                    <a:p>
                      <a:pPr algn="ctr">
                        <a:lnSpc>
                          <a:spcPct val="100000"/>
                        </a:lnSpc>
                      </a:pPr>
                      <a:r>
                        <a:rPr sz="800" spc="-15" dirty="0">
                          <a:latin typeface="BIZ UDPゴシック" panose="020B0400000000000000" pitchFamily="50" charset="-128"/>
                          <a:ea typeface="BIZ UDPゴシック" panose="020B0400000000000000" pitchFamily="50" charset="-128"/>
                          <a:cs typeface="ＭＳ Ｐゴシック"/>
                        </a:rPr>
                        <a:t>使用施設</a:t>
                      </a:r>
                      <a:endParaRPr sz="800">
                        <a:latin typeface="BIZ UDPゴシック" panose="020B0400000000000000" pitchFamily="50" charset="-128"/>
                        <a:ea typeface="BIZ UDPゴシック" panose="020B0400000000000000" pitchFamily="50" charset="-128"/>
                        <a:cs typeface="ＭＳ Ｐゴシック"/>
                      </a:endParaRPr>
                    </a:p>
                  </a:txBody>
                  <a:tcPr marL="0" marR="0" marT="63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tc>
                  <a:txBody>
                    <a:bodyPr/>
                    <a:lstStyle/>
                    <a:p>
                      <a:pPr>
                        <a:lnSpc>
                          <a:spcPct val="100000"/>
                        </a:lnSpc>
                        <a:spcBef>
                          <a:spcPts val="10"/>
                        </a:spcBef>
                      </a:pPr>
                      <a:endParaRPr sz="850" dirty="0">
                        <a:latin typeface="BIZ UDPゴシック" panose="020B0400000000000000" pitchFamily="50" charset="-128"/>
                        <a:ea typeface="BIZ UDPゴシック" panose="020B0400000000000000" pitchFamily="50" charset="-128"/>
                        <a:cs typeface="Times New Roman"/>
                      </a:endParaRPr>
                    </a:p>
                    <a:p>
                      <a:pPr marR="127000" algn="r">
                        <a:lnSpc>
                          <a:spcPct val="100000"/>
                        </a:lnSpc>
                      </a:pPr>
                      <a:r>
                        <a:rPr sz="800" spc="-20" dirty="0">
                          <a:latin typeface="BIZ UDPゴシック" panose="020B0400000000000000" pitchFamily="50" charset="-128"/>
                          <a:ea typeface="BIZ UDPゴシック" panose="020B0400000000000000" pitchFamily="50" charset="-128"/>
                          <a:cs typeface="ＭＳ Ｐゴシック"/>
                        </a:rPr>
                        <a:t>原科研</a:t>
                      </a:r>
                      <a:endParaRPr sz="800" dirty="0">
                        <a:latin typeface="BIZ UDPゴシック" panose="020B0400000000000000" pitchFamily="50" charset="-128"/>
                        <a:ea typeface="BIZ UDPゴシック" panose="020B0400000000000000" pitchFamily="50" charset="-128"/>
                        <a:cs typeface="ＭＳ Ｐゴシック"/>
                      </a:endParaRPr>
                    </a:p>
                  </a:txBody>
                  <a:tcPr marL="0" marR="0" marT="127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tc>
                  <a:txBody>
                    <a:bodyPr/>
                    <a:lstStyle/>
                    <a:p>
                      <a:pPr marL="118110">
                        <a:lnSpc>
                          <a:spcPct val="100000"/>
                        </a:lnSpc>
                        <a:spcBef>
                          <a:spcPts val="445"/>
                        </a:spcBef>
                      </a:pPr>
                      <a:r>
                        <a:rPr sz="800" spc="-20" dirty="0">
                          <a:latin typeface="BIZ UDPゴシック" panose="020B0400000000000000" pitchFamily="50" charset="-128"/>
                          <a:ea typeface="BIZ UDPゴシック" panose="020B0400000000000000" pitchFamily="50" charset="-128"/>
                          <a:cs typeface="ＭＳ Ｐゴシック"/>
                        </a:rPr>
                        <a:t>金属：</a:t>
                      </a:r>
                      <a:r>
                        <a:rPr sz="800" spc="-25" dirty="0">
                          <a:latin typeface="BIZ UDPゴシック" panose="020B0400000000000000" pitchFamily="50" charset="-128"/>
                          <a:ea typeface="BIZ UDPゴシック" panose="020B0400000000000000" pitchFamily="50" charset="-128"/>
                          <a:cs typeface="Calibri"/>
                        </a:rPr>
                        <a:t>30</a:t>
                      </a:r>
                      <a:endParaRPr sz="800" dirty="0">
                        <a:latin typeface="BIZ UDPゴシック" panose="020B0400000000000000" pitchFamily="50" charset="-128"/>
                        <a:ea typeface="BIZ UDPゴシック" panose="020B0400000000000000" pitchFamily="50" charset="-128"/>
                        <a:cs typeface="Calibri"/>
                      </a:endParaRPr>
                    </a:p>
                    <a:p>
                      <a:pPr marL="118110">
                        <a:lnSpc>
                          <a:spcPct val="100000"/>
                        </a:lnSpc>
                      </a:pPr>
                      <a:r>
                        <a:rPr sz="800" spc="-15" dirty="0">
                          <a:latin typeface="BIZ UDPゴシック" panose="020B0400000000000000" pitchFamily="50" charset="-128"/>
                          <a:ea typeface="BIZ UDPゴシック" panose="020B0400000000000000" pitchFamily="50" charset="-128"/>
                          <a:cs typeface="ＭＳ Ｐゴシック"/>
                        </a:rPr>
                        <a:t>コンクリ：</a:t>
                      </a:r>
                      <a:r>
                        <a:rPr sz="800" spc="-25" dirty="0">
                          <a:latin typeface="BIZ UDPゴシック" panose="020B0400000000000000" pitchFamily="50" charset="-128"/>
                          <a:ea typeface="BIZ UDPゴシック" panose="020B0400000000000000" pitchFamily="50" charset="-128"/>
                          <a:cs typeface="Calibri"/>
                        </a:rPr>
                        <a:t>2</a:t>
                      </a:r>
                      <a:endParaRPr sz="800" dirty="0">
                        <a:latin typeface="BIZ UDPゴシック" panose="020B0400000000000000" pitchFamily="50" charset="-128"/>
                        <a:ea typeface="BIZ UDPゴシック" panose="020B0400000000000000" pitchFamily="50" charset="-128"/>
                        <a:cs typeface="Calibri"/>
                      </a:endParaRPr>
                    </a:p>
                  </a:txBody>
                  <a:tcPr marL="0" marR="0" marT="5651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tc>
                  <a:txBody>
                    <a:bodyPr/>
                    <a:lstStyle/>
                    <a:p>
                      <a:pPr algn="ctr">
                        <a:lnSpc>
                          <a:spcPct val="100000"/>
                        </a:lnSpc>
                        <a:spcBef>
                          <a:spcPts val="420"/>
                        </a:spcBef>
                      </a:pPr>
                      <a:r>
                        <a:rPr sz="800" dirty="0">
                          <a:latin typeface="BIZ UDPゴシック" panose="020B0400000000000000" pitchFamily="50" charset="-128"/>
                          <a:ea typeface="BIZ UDPゴシック" panose="020B0400000000000000" pitchFamily="50" charset="-128"/>
                          <a:cs typeface="Calibri"/>
                        </a:rPr>
                        <a:t>0</a:t>
                      </a:r>
                      <a:endParaRPr sz="800">
                        <a:latin typeface="BIZ UDPゴシック" panose="020B0400000000000000" pitchFamily="50" charset="-128"/>
                        <a:ea typeface="BIZ UDPゴシック" panose="020B0400000000000000" pitchFamily="50" charset="-128"/>
                        <a:cs typeface="Calibri"/>
                      </a:endParaRPr>
                    </a:p>
                    <a:p>
                      <a:pPr algn="ctr">
                        <a:lnSpc>
                          <a:spcPct val="100000"/>
                        </a:lnSpc>
                        <a:spcBef>
                          <a:spcPts val="25"/>
                        </a:spcBef>
                      </a:pPr>
                      <a:r>
                        <a:rPr sz="800" dirty="0">
                          <a:latin typeface="BIZ UDPゴシック" panose="020B0400000000000000" pitchFamily="50" charset="-128"/>
                          <a:ea typeface="BIZ UDPゴシック" panose="020B0400000000000000" pitchFamily="50" charset="-128"/>
                          <a:cs typeface="ＭＳ Ｐゴシック"/>
                        </a:rPr>
                        <a:t>（内部実施</a:t>
                      </a:r>
                      <a:r>
                        <a:rPr sz="800" spc="-50" dirty="0">
                          <a:latin typeface="BIZ UDPゴシック" panose="020B0400000000000000" pitchFamily="50" charset="-128"/>
                          <a:ea typeface="BIZ UDPゴシック" panose="020B0400000000000000" pitchFamily="50" charset="-128"/>
                          <a:cs typeface="ＭＳ Ｐゴシック"/>
                        </a:rPr>
                        <a:t>）</a:t>
                      </a:r>
                      <a:endParaRPr sz="800">
                        <a:latin typeface="BIZ UDPゴシック" panose="020B0400000000000000" pitchFamily="50" charset="-128"/>
                        <a:ea typeface="BIZ UDPゴシック" panose="020B0400000000000000" pitchFamily="50" charset="-128"/>
                        <a:cs typeface="ＭＳ Ｐゴシック"/>
                      </a:endParaRPr>
                    </a:p>
                  </a:txBody>
                  <a:tcPr marL="0" marR="0" marT="5334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tc>
                  <a:txBody>
                    <a:bodyPr/>
                    <a:lstStyle/>
                    <a:p>
                      <a:pPr marL="2540" algn="ctr">
                        <a:lnSpc>
                          <a:spcPct val="100000"/>
                        </a:lnSpc>
                        <a:spcBef>
                          <a:spcPts val="445"/>
                        </a:spcBef>
                      </a:pPr>
                      <a:r>
                        <a:rPr sz="800" spc="-10" dirty="0">
                          <a:latin typeface="BIZ UDPゴシック" panose="020B0400000000000000" pitchFamily="50" charset="-128"/>
                          <a:ea typeface="BIZ UDPゴシック" panose="020B0400000000000000" pitchFamily="50" charset="-128"/>
                          <a:cs typeface="Calibri"/>
                        </a:rPr>
                        <a:t>2005</a:t>
                      </a:r>
                      <a:r>
                        <a:rPr sz="800" spc="-10" dirty="0">
                          <a:latin typeface="BIZ UDPゴシック" panose="020B0400000000000000" pitchFamily="50" charset="-128"/>
                          <a:ea typeface="BIZ UDPゴシック" panose="020B0400000000000000" pitchFamily="50" charset="-128"/>
                          <a:cs typeface="ＭＳ Ｐゴシック"/>
                        </a:rPr>
                        <a:t>年～</a:t>
                      </a:r>
                      <a:r>
                        <a:rPr sz="800" spc="-10" dirty="0">
                          <a:latin typeface="BIZ UDPゴシック" panose="020B0400000000000000" pitchFamily="50" charset="-128"/>
                          <a:ea typeface="BIZ UDPゴシック" panose="020B0400000000000000" pitchFamily="50" charset="-128"/>
                          <a:cs typeface="Calibri"/>
                        </a:rPr>
                        <a:t>2005</a:t>
                      </a:r>
                      <a:r>
                        <a:rPr sz="800" spc="-50" dirty="0">
                          <a:latin typeface="BIZ UDPゴシック" panose="020B0400000000000000" pitchFamily="50" charset="-128"/>
                          <a:ea typeface="BIZ UDPゴシック" panose="020B0400000000000000" pitchFamily="50" charset="-128"/>
                          <a:cs typeface="ＭＳ Ｐゴシック"/>
                        </a:rPr>
                        <a:t>年</a:t>
                      </a:r>
                      <a:endParaRPr sz="800">
                        <a:latin typeface="BIZ UDPゴシック" panose="020B0400000000000000" pitchFamily="50" charset="-128"/>
                        <a:ea typeface="BIZ UDPゴシック" panose="020B0400000000000000" pitchFamily="50" charset="-128"/>
                        <a:cs typeface="ＭＳ Ｐゴシック"/>
                      </a:endParaRPr>
                    </a:p>
                    <a:p>
                      <a:pPr marL="635" algn="ctr">
                        <a:lnSpc>
                          <a:spcPct val="100000"/>
                        </a:lnSpc>
                      </a:pPr>
                      <a:r>
                        <a:rPr sz="800" spc="-10" dirty="0">
                          <a:latin typeface="BIZ UDPゴシック" panose="020B0400000000000000" pitchFamily="50" charset="-128"/>
                          <a:ea typeface="BIZ UDPゴシック" panose="020B0400000000000000" pitchFamily="50" charset="-128"/>
                          <a:cs typeface="ＭＳ Ｐゴシック"/>
                        </a:rPr>
                        <a:t>建家再利用</a:t>
                      </a:r>
                      <a:endParaRPr sz="800">
                        <a:latin typeface="BIZ UDPゴシック" panose="020B0400000000000000" pitchFamily="50" charset="-128"/>
                        <a:ea typeface="BIZ UDPゴシック" panose="020B0400000000000000" pitchFamily="50" charset="-128"/>
                        <a:cs typeface="ＭＳ Ｐゴシック"/>
                      </a:endParaRPr>
                    </a:p>
                  </a:txBody>
                  <a:tcPr marL="0" marR="0" marT="5651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tc vMerge="1">
                  <a:txBody>
                    <a:bodyPr/>
                    <a:lstStyle/>
                    <a:p>
                      <a:endParaRPr/>
                    </a:p>
                  </a:txBody>
                  <a:tcPr marL="0" marR="0" marT="0" marB="0">
                    <a:lnL w="28575">
                      <a:solidFill>
                        <a:srgbClr val="FFFFFF"/>
                      </a:solidFill>
                      <a:prstDash val="solid"/>
                    </a:lnL>
                    <a:lnB w="76200">
                      <a:solidFill>
                        <a:srgbClr val="000000"/>
                      </a:solidFill>
                      <a:prstDash val="solid"/>
                    </a:lnB>
                  </a:tcPr>
                </a:tc>
                <a:extLst>
                  <a:ext uri="{0D108BD9-81ED-4DB2-BD59-A6C34878D82A}">
                    <a16:rowId xmlns:a16="http://schemas.microsoft.com/office/drawing/2014/main" val="10007"/>
                  </a:ext>
                </a:extLst>
              </a:tr>
              <a:tr h="309880">
                <a:tc>
                  <a:txBody>
                    <a:bodyPr/>
                    <a:lstStyle/>
                    <a:p>
                      <a:pPr>
                        <a:lnSpc>
                          <a:spcPct val="100000"/>
                        </a:lnSpc>
                        <a:spcBef>
                          <a:spcPts val="25"/>
                        </a:spcBef>
                      </a:pPr>
                      <a:endParaRPr sz="650">
                        <a:latin typeface="BIZ UDPゴシック" panose="020B0400000000000000" pitchFamily="50" charset="-128"/>
                        <a:ea typeface="BIZ UDPゴシック" panose="020B0400000000000000" pitchFamily="50" charset="-128"/>
                        <a:cs typeface="Times New Roman"/>
                      </a:endParaRPr>
                    </a:p>
                    <a:p>
                      <a:pPr marL="189865">
                        <a:lnSpc>
                          <a:spcPct val="100000"/>
                        </a:lnSpc>
                      </a:pPr>
                      <a:r>
                        <a:rPr sz="800" dirty="0">
                          <a:latin typeface="BIZ UDPゴシック" panose="020B0400000000000000" pitchFamily="50" charset="-128"/>
                          <a:ea typeface="BIZ UDPゴシック" panose="020B0400000000000000" pitchFamily="50" charset="-128"/>
                          <a:cs typeface="ＭＳ Ｐゴシック"/>
                        </a:rPr>
                        <a:t>7</a:t>
                      </a:r>
                      <a:endParaRPr sz="800">
                        <a:latin typeface="BIZ UDPゴシック" panose="020B0400000000000000" pitchFamily="50" charset="-128"/>
                        <a:ea typeface="BIZ UDPゴシック" panose="020B0400000000000000" pitchFamily="50" charset="-128"/>
                        <a:cs typeface="ＭＳ Ｐゴシック"/>
                      </a:endParaRPr>
                    </a:p>
                  </a:txBody>
                  <a:tcPr marL="0" marR="0" marT="317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tc>
                  <a:txBody>
                    <a:bodyPr/>
                    <a:lstStyle/>
                    <a:p>
                      <a:pPr marL="118110">
                        <a:lnSpc>
                          <a:spcPct val="100000"/>
                        </a:lnSpc>
                        <a:spcBef>
                          <a:spcPts val="715"/>
                        </a:spcBef>
                      </a:pPr>
                      <a:r>
                        <a:rPr sz="800" spc="-20" dirty="0">
                          <a:latin typeface="BIZ UDPゴシック" panose="020B0400000000000000" pitchFamily="50" charset="-128"/>
                          <a:ea typeface="BIZ UDPゴシック" panose="020B0400000000000000" pitchFamily="50" charset="-128"/>
                          <a:cs typeface="ＭＳ Ｐゴシック"/>
                        </a:rPr>
                        <a:t>セラミック特研</a:t>
                      </a:r>
                      <a:endParaRPr sz="800" dirty="0">
                        <a:latin typeface="BIZ UDPゴシック" panose="020B0400000000000000" pitchFamily="50" charset="-128"/>
                        <a:ea typeface="BIZ UDPゴシック" panose="020B0400000000000000" pitchFamily="50" charset="-128"/>
                        <a:cs typeface="ＭＳ Ｐゴシック"/>
                      </a:endParaRPr>
                    </a:p>
                  </a:txBody>
                  <a:tcPr marL="0" marR="0" marT="9080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tc>
                  <a:txBody>
                    <a:bodyPr/>
                    <a:lstStyle/>
                    <a:p>
                      <a:pPr algn="ctr">
                        <a:lnSpc>
                          <a:spcPct val="100000"/>
                        </a:lnSpc>
                        <a:spcBef>
                          <a:spcPts val="715"/>
                        </a:spcBef>
                      </a:pPr>
                      <a:r>
                        <a:rPr sz="800" spc="-15" dirty="0">
                          <a:latin typeface="BIZ UDPゴシック" panose="020B0400000000000000" pitchFamily="50" charset="-128"/>
                          <a:ea typeface="BIZ UDPゴシック" panose="020B0400000000000000" pitchFamily="50" charset="-128"/>
                          <a:cs typeface="ＭＳ Ｐゴシック"/>
                        </a:rPr>
                        <a:t>使用施設</a:t>
                      </a:r>
                      <a:endParaRPr sz="800">
                        <a:latin typeface="BIZ UDPゴシック" panose="020B0400000000000000" pitchFamily="50" charset="-128"/>
                        <a:ea typeface="BIZ UDPゴシック" panose="020B0400000000000000" pitchFamily="50" charset="-128"/>
                        <a:cs typeface="ＭＳ Ｐゴシック"/>
                      </a:endParaRPr>
                    </a:p>
                  </a:txBody>
                  <a:tcPr marL="0" marR="0" marT="9080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tc>
                  <a:txBody>
                    <a:bodyPr/>
                    <a:lstStyle/>
                    <a:p>
                      <a:pPr>
                        <a:lnSpc>
                          <a:spcPct val="100000"/>
                        </a:lnSpc>
                        <a:spcBef>
                          <a:spcPts val="25"/>
                        </a:spcBef>
                      </a:pPr>
                      <a:endParaRPr sz="650">
                        <a:latin typeface="BIZ UDPゴシック" panose="020B0400000000000000" pitchFamily="50" charset="-128"/>
                        <a:ea typeface="BIZ UDPゴシック" panose="020B0400000000000000" pitchFamily="50" charset="-128"/>
                        <a:cs typeface="Times New Roman"/>
                      </a:endParaRPr>
                    </a:p>
                    <a:p>
                      <a:pPr marR="127000" algn="r">
                        <a:lnSpc>
                          <a:spcPct val="100000"/>
                        </a:lnSpc>
                      </a:pPr>
                      <a:r>
                        <a:rPr sz="800" spc="-20" dirty="0">
                          <a:latin typeface="BIZ UDPゴシック" panose="020B0400000000000000" pitchFamily="50" charset="-128"/>
                          <a:ea typeface="BIZ UDPゴシック" panose="020B0400000000000000" pitchFamily="50" charset="-128"/>
                          <a:cs typeface="ＭＳ Ｐゴシック"/>
                        </a:rPr>
                        <a:t>原科研</a:t>
                      </a:r>
                      <a:endParaRPr sz="800">
                        <a:latin typeface="BIZ UDPゴシック" panose="020B0400000000000000" pitchFamily="50" charset="-128"/>
                        <a:ea typeface="BIZ UDPゴシック" panose="020B0400000000000000" pitchFamily="50" charset="-128"/>
                        <a:cs typeface="ＭＳ Ｐゴシック"/>
                      </a:endParaRPr>
                    </a:p>
                  </a:txBody>
                  <a:tcPr marL="0" marR="0" marT="317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tc>
                  <a:txBody>
                    <a:bodyPr/>
                    <a:lstStyle/>
                    <a:p>
                      <a:pPr marL="118110" marR="548640">
                        <a:lnSpc>
                          <a:spcPct val="100000"/>
                        </a:lnSpc>
                        <a:spcBef>
                          <a:spcPts val="235"/>
                        </a:spcBef>
                      </a:pPr>
                      <a:r>
                        <a:rPr sz="800" dirty="0">
                          <a:latin typeface="BIZ UDPゴシック" panose="020B0400000000000000" pitchFamily="50" charset="-128"/>
                          <a:ea typeface="BIZ UDPゴシック" panose="020B0400000000000000" pitchFamily="50" charset="-128"/>
                          <a:cs typeface="ＭＳ Ｐゴシック"/>
                        </a:rPr>
                        <a:t>金属：</a:t>
                      </a:r>
                      <a:r>
                        <a:rPr sz="800" dirty="0">
                          <a:latin typeface="BIZ UDPゴシック" panose="020B0400000000000000" pitchFamily="50" charset="-128"/>
                          <a:ea typeface="BIZ UDPゴシック" panose="020B0400000000000000" pitchFamily="50" charset="-128"/>
                          <a:cs typeface="Calibri"/>
                        </a:rPr>
                        <a:t>30</a:t>
                      </a:r>
                      <a:r>
                        <a:rPr sz="800" spc="-5" dirty="0">
                          <a:latin typeface="BIZ UDPゴシック" panose="020B0400000000000000" pitchFamily="50" charset="-128"/>
                          <a:ea typeface="BIZ UDPゴシック" panose="020B0400000000000000" pitchFamily="50" charset="-128"/>
                          <a:cs typeface="ＭＳ Ｐゴシック"/>
                        </a:rPr>
                        <a:t>コンクリ：</a:t>
                      </a:r>
                      <a:r>
                        <a:rPr sz="800" dirty="0">
                          <a:latin typeface="BIZ UDPゴシック" panose="020B0400000000000000" pitchFamily="50" charset="-128"/>
                          <a:ea typeface="BIZ UDPゴシック" panose="020B0400000000000000" pitchFamily="50" charset="-128"/>
                          <a:cs typeface="Calibri"/>
                        </a:rPr>
                        <a:t>2</a:t>
                      </a:r>
                    </a:p>
                  </a:txBody>
                  <a:tcPr marL="0" marR="0" marT="2984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tc>
                  <a:txBody>
                    <a:bodyPr/>
                    <a:lstStyle/>
                    <a:p>
                      <a:pPr algn="ctr">
                        <a:lnSpc>
                          <a:spcPct val="100000"/>
                        </a:lnSpc>
                        <a:spcBef>
                          <a:spcPts val="690"/>
                        </a:spcBef>
                      </a:pPr>
                      <a:r>
                        <a:rPr sz="800" spc="-25" dirty="0">
                          <a:latin typeface="BIZ UDPゴシック" panose="020B0400000000000000" pitchFamily="50" charset="-128"/>
                          <a:ea typeface="BIZ UDPゴシック" panose="020B0400000000000000" pitchFamily="50" charset="-128"/>
                          <a:cs typeface="Calibri"/>
                        </a:rPr>
                        <a:t>0.3</a:t>
                      </a:r>
                      <a:endParaRPr sz="800">
                        <a:latin typeface="BIZ UDPゴシック" panose="020B0400000000000000" pitchFamily="50" charset="-128"/>
                        <a:ea typeface="BIZ UDPゴシック" panose="020B0400000000000000" pitchFamily="50" charset="-128"/>
                        <a:cs typeface="Calibri"/>
                      </a:endParaRPr>
                    </a:p>
                  </a:txBody>
                  <a:tcPr marL="0" marR="0" marT="8763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tc>
                  <a:txBody>
                    <a:bodyPr/>
                    <a:lstStyle/>
                    <a:p>
                      <a:pPr marL="2540" algn="ctr">
                        <a:lnSpc>
                          <a:spcPct val="100000"/>
                        </a:lnSpc>
                        <a:spcBef>
                          <a:spcPts val="235"/>
                        </a:spcBef>
                      </a:pPr>
                      <a:r>
                        <a:rPr sz="800" dirty="0">
                          <a:latin typeface="BIZ UDPゴシック" panose="020B0400000000000000" pitchFamily="50" charset="-128"/>
                          <a:ea typeface="BIZ UDPゴシック" panose="020B0400000000000000" pitchFamily="50" charset="-128"/>
                          <a:cs typeface="Calibri"/>
                        </a:rPr>
                        <a:t>2006</a:t>
                      </a:r>
                      <a:r>
                        <a:rPr sz="800" dirty="0">
                          <a:latin typeface="BIZ UDPゴシック" panose="020B0400000000000000" pitchFamily="50" charset="-128"/>
                          <a:ea typeface="BIZ UDPゴシック" panose="020B0400000000000000" pitchFamily="50" charset="-128"/>
                          <a:cs typeface="ＭＳ Ｐゴシック"/>
                        </a:rPr>
                        <a:t>年</a:t>
                      </a:r>
                      <a:r>
                        <a:rPr sz="800" spc="-10" dirty="0">
                          <a:latin typeface="BIZ UDPゴシック" panose="020B0400000000000000" pitchFamily="50" charset="-128"/>
                          <a:ea typeface="BIZ UDPゴシック" panose="020B0400000000000000" pitchFamily="50" charset="-128"/>
                          <a:cs typeface="ＭＳ Ｐゴシック"/>
                        </a:rPr>
                        <a:t>～</a:t>
                      </a:r>
                      <a:r>
                        <a:rPr sz="800" spc="-10" dirty="0">
                          <a:latin typeface="BIZ UDPゴシック" panose="020B0400000000000000" pitchFamily="50" charset="-128"/>
                          <a:ea typeface="BIZ UDPゴシック" panose="020B0400000000000000" pitchFamily="50" charset="-128"/>
                          <a:cs typeface="Calibri"/>
                        </a:rPr>
                        <a:t>2008</a:t>
                      </a:r>
                      <a:r>
                        <a:rPr sz="800" spc="-50" dirty="0">
                          <a:latin typeface="BIZ UDPゴシック" panose="020B0400000000000000" pitchFamily="50" charset="-128"/>
                          <a:ea typeface="BIZ UDPゴシック" panose="020B0400000000000000" pitchFamily="50" charset="-128"/>
                          <a:cs typeface="ＭＳ Ｐゴシック"/>
                        </a:rPr>
                        <a:t>年</a:t>
                      </a:r>
                      <a:endParaRPr sz="800">
                        <a:latin typeface="BIZ UDPゴシック" panose="020B0400000000000000" pitchFamily="50" charset="-128"/>
                        <a:ea typeface="BIZ UDPゴシック" panose="020B0400000000000000" pitchFamily="50" charset="-128"/>
                        <a:cs typeface="ＭＳ Ｐゴシック"/>
                      </a:endParaRPr>
                    </a:p>
                    <a:p>
                      <a:pPr marL="635" algn="ctr">
                        <a:lnSpc>
                          <a:spcPct val="100000"/>
                        </a:lnSpc>
                      </a:pPr>
                      <a:r>
                        <a:rPr sz="800" spc="-20" dirty="0">
                          <a:latin typeface="BIZ UDPゴシック" panose="020B0400000000000000" pitchFamily="50" charset="-128"/>
                          <a:ea typeface="BIZ UDPゴシック" panose="020B0400000000000000" pitchFamily="50" charset="-128"/>
                          <a:cs typeface="ＭＳ Ｐゴシック"/>
                        </a:rPr>
                        <a:t>更地化</a:t>
                      </a:r>
                      <a:endParaRPr sz="800">
                        <a:latin typeface="BIZ UDPゴシック" panose="020B0400000000000000" pitchFamily="50" charset="-128"/>
                        <a:ea typeface="BIZ UDPゴシック" panose="020B0400000000000000" pitchFamily="50" charset="-128"/>
                        <a:cs typeface="ＭＳ Ｐゴシック"/>
                      </a:endParaRPr>
                    </a:p>
                  </a:txBody>
                  <a:tcPr marL="0" marR="0" marT="2984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tc vMerge="1">
                  <a:txBody>
                    <a:bodyPr/>
                    <a:lstStyle/>
                    <a:p>
                      <a:endParaRPr/>
                    </a:p>
                  </a:txBody>
                  <a:tcPr marL="0" marR="0" marT="0" marB="0">
                    <a:lnL w="28575">
                      <a:solidFill>
                        <a:srgbClr val="FFFFFF"/>
                      </a:solidFill>
                      <a:prstDash val="solid"/>
                    </a:lnL>
                    <a:lnB w="76200">
                      <a:solidFill>
                        <a:srgbClr val="000000"/>
                      </a:solidFill>
                      <a:prstDash val="solid"/>
                    </a:lnB>
                  </a:tcPr>
                </a:tc>
                <a:extLst>
                  <a:ext uri="{0D108BD9-81ED-4DB2-BD59-A6C34878D82A}">
                    <a16:rowId xmlns:a16="http://schemas.microsoft.com/office/drawing/2014/main" val="10008"/>
                  </a:ext>
                </a:extLst>
              </a:tr>
              <a:tr h="309880">
                <a:tc>
                  <a:txBody>
                    <a:bodyPr/>
                    <a:lstStyle/>
                    <a:p>
                      <a:pPr>
                        <a:lnSpc>
                          <a:spcPct val="100000"/>
                        </a:lnSpc>
                        <a:spcBef>
                          <a:spcPts val="25"/>
                        </a:spcBef>
                      </a:pPr>
                      <a:endParaRPr sz="650">
                        <a:latin typeface="BIZ UDPゴシック" panose="020B0400000000000000" pitchFamily="50" charset="-128"/>
                        <a:ea typeface="BIZ UDPゴシック" panose="020B0400000000000000" pitchFamily="50" charset="-128"/>
                        <a:cs typeface="Times New Roman"/>
                      </a:endParaRPr>
                    </a:p>
                    <a:p>
                      <a:pPr marL="189865">
                        <a:lnSpc>
                          <a:spcPct val="100000"/>
                        </a:lnSpc>
                      </a:pPr>
                      <a:r>
                        <a:rPr sz="800" dirty="0">
                          <a:latin typeface="BIZ UDPゴシック" panose="020B0400000000000000" pitchFamily="50" charset="-128"/>
                          <a:ea typeface="BIZ UDPゴシック" panose="020B0400000000000000" pitchFamily="50" charset="-128"/>
                          <a:cs typeface="ＭＳ Ｐゴシック"/>
                        </a:rPr>
                        <a:t>8</a:t>
                      </a:r>
                      <a:endParaRPr sz="800">
                        <a:latin typeface="BIZ UDPゴシック" panose="020B0400000000000000" pitchFamily="50" charset="-128"/>
                        <a:ea typeface="BIZ UDPゴシック" panose="020B0400000000000000" pitchFamily="50" charset="-128"/>
                        <a:cs typeface="ＭＳ Ｐゴシック"/>
                      </a:endParaRPr>
                    </a:p>
                  </a:txBody>
                  <a:tcPr marL="0" marR="0" marT="317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tc>
                  <a:txBody>
                    <a:bodyPr/>
                    <a:lstStyle/>
                    <a:p>
                      <a:pPr marL="118745">
                        <a:lnSpc>
                          <a:spcPct val="100000"/>
                        </a:lnSpc>
                        <a:spcBef>
                          <a:spcPts val="715"/>
                        </a:spcBef>
                      </a:pPr>
                      <a:r>
                        <a:rPr sz="800" spc="-10" dirty="0">
                          <a:latin typeface="BIZ UDPゴシック" panose="020B0400000000000000" pitchFamily="50" charset="-128"/>
                          <a:ea typeface="BIZ UDPゴシック" panose="020B0400000000000000" pitchFamily="50" charset="-128"/>
                          <a:cs typeface="ＭＳ Ｐゴシック"/>
                        </a:rPr>
                        <a:t>同位体分離研究施設</a:t>
                      </a:r>
                      <a:endParaRPr sz="800">
                        <a:latin typeface="BIZ UDPゴシック" panose="020B0400000000000000" pitchFamily="50" charset="-128"/>
                        <a:ea typeface="BIZ UDPゴシック" panose="020B0400000000000000" pitchFamily="50" charset="-128"/>
                        <a:cs typeface="ＭＳ Ｐゴシック"/>
                      </a:endParaRPr>
                    </a:p>
                  </a:txBody>
                  <a:tcPr marL="0" marR="0" marT="9080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tc>
                  <a:txBody>
                    <a:bodyPr/>
                    <a:lstStyle/>
                    <a:p>
                      <a:pPr algn="ctr">
                        <a:lnSpc>
                          <a:spcPct val="100000"/>
                        </a:lnSpc>
                        <a:spcBef>
                          <a:spcPts val="715"/>
                        </a:spcBef>
                      </a:pPr>
                      <a:r>
                        <a:rPr sz="800" spc="-15" dirty="0">
                          <a:latin typeface="BIZ UDPゴシック" panose="020B0400000000000000" pitchFamily="50" charset="-128"/>
                          <a:ea typeface="BIZ UDPゴシック" panose="020B0400000000000000" pitchFamily="50" charset="-128"/>
                          <a:cs typeface="ＭＳ Ｐゴシック"/>
                        </a:rPr>
                        <a:t>使用施設</a:t>
                      </a:r>
                      <a:endParaRPr sz="800">
                        <a:latin typeface="BIZ UDPゴシック" panose="020B0400000000000000" pitchFamily="50" charset="-128"/>
                        <a:ea typeface="BIZ UDPゴシック" panose="020B0400000000000000" pitchFamily="50" charset="-128"/>
                        <a:cs typeface="ＭＳ Ｐゴシック"/>
                      </a:endParaRPr>
                    </a:p>
                  </a:txBody>
                  <a:tcPr marL="0" marR="0" marT="9080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tc>
                  <a:txBody>
                    <a:bodyPr/>
                    <a:lstStyle/>
                    <a:p>
                      <a:pPr>
                        <a:lnSpc>
                          <a:spcPct val="100000"/>
                        </a:lnSpc>
                        <a:spcBef>
                          <a:spcPts val="25"/>
                        </a:spcBef>
                      </a:pPr>
                      <a:endParaRPr sz="650">
                        <a:latin typeface="BIZ UDPゴシック" panose="020B0400000000000000" pitchFamily="50" charset="-128"/>
                        <a:ea typeface="BIZ UDPゴシック" panose="020B0400000000000000" pitchFamily="50" charset="-128"/>
                        <a:cs typeface="Times New Roman"/>
                      </a:endParaRPr>
                    </a:p>
                    <a:p>
                      <a:pPr marR="127000" algn="r">
                        <a:lnSpc>
                          <a:spcPct val="100000"/>
                        </a:lnSpc>
                      </a:pPr>
                      <a:r>
                        <a:rPr sz="800" spc="-20" dirty="0">
                          <a:latin typeface="BIZ UDPゴシック" panose="020B0400000000000000" pitchFamily="50" charset="-128"/>
                          <a:ea typeface="BIZ UDPゴシック" panose="020B0400000000000000" pitchFamily="50" charset="-128"/>
                          <a:cs typeface="ＭＳ Ｐゴシック"/>
                        </a:rPr>
                        <a:t>原科研</a:t>
                      </a:r>
                      <a:endParaRPr sz="800">
                        <a:latin typeface="BIZ UDPゴシック" panose="020B0400000000000000" pitchFamily="50" charset="-128"/>
                        <a:ea typeface="BIZ UDPゴシック" panose="020B0400000000000000" pitchFamily="50" charset="-128"/>
                        <a:cs typeface="ＭＳ Ｐゴシック"/>
                      </a:endParaRPr>
                    </a:p>
                  </a:txBody>
                  <a:tcPr marL="0" marR="0" marT="317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tc>
                  <a:txBody>
                    <a:bodyPr/>
                    <a:lstStyle/>
                    <a:p>
                      <a:pPr marL="118110">
                        <a:lnSpc>
                          <a:spcPct val="100000"/>
                        </a:lnSpc>
                        <a:spcBef>
                          <a:spcPts val="235"/>
                        </a:spcBef>
                      </a:pPr>
                      <a:r>
                        <a:rPr sz="800" spc="-10" dirty="0">
                          <a:latin typeface="BIZ UDPゴシック" panose="020B0400000000000000" pitchFamily="50" charset="-128"/>
                          <a:ea typeface="BIZ UDPゴシック" panose="020B0400000000000000" pitchFamily="50" charset="-128"/>
                          <a:cs typeface="ＭＳ Ｐゴシック"/>
                        </a:rPr>
                        <a:t>金属：</a:t>
                      </a:r>
                      <a:r>
                        <a:rPr sz="800" spc="-25" dirty="0">
                          <a:latin typeface="BIZ UDPゴシック" panose="020B0400000000000000" pitchFamily="50" charset="-128"/>
                          <a:ea typeface="BIZ UDPゴシック" panose="020B0400000000000000" pitchFamily="50" charset="-128"/>
                          <a:cs typeface="Calibri"/>
                        </a:rPr>
                        <a:t>18</a:t>
                      </a:r>
                      <a:endParaRPr sz="800" dirty="0">
                        <a:latin typeface="BIZ UDPゴシック" panose="020B0400000000000000" pitchFamily="50" charset="-128"/>
                        <a:ea typeface="BIZ UDPゴシック" panose="020B0400000000000000" pitchFamily="50" charset="-128"/>
                        <a:cs typeface="Calibri"/>
                      </a:endParaRPr>
                    </a:p>
                    <a:p>
                      <a:pPr marL="118110">
                        <a:lnSpc>
                          <a:spcPct val="100000"/>
                        </a:lnSpc>
                      </a:pPr>
                      <a:r>
                        <a:rPr sz="800" spc="-15" dirty="0">
                          <a:latin typeface="BIZ UDPゴシック" panose="020B0400000000000000" pitchFamily="50" charset="-128"/>
                          <a:ea typeface="BIZ UDPゴシック" panose="020B0400000000000000" pitchFamily="50" charset="-128"/>
                          <a:cs typeface="ＭＳ Ｐゴシック"/>
                        </a:rPr>
                        <a:t>コンクリ：</a:t>
                      </a:r>
                      <a:r>
                        <a:rPr sz="800" spc="-20" dirty="0">
                          <a:latin typeface="BIZ UDPゴシック" panose="020B0400000000000000" pitchFamily="50" charset="-128"/>
                          <a:ea typeface="BIZ UDPゴシック" panose="020B0400000000000000" pitchFamily="50" charset="-128"/>
                          <a:cs typeface="Calibri"/>
                        </a:rPr>
                        <a:t>0.4</a:t>
                      </a:r>
                      <a:endParaRPr sz="800" dirty="0">
                        <a:latin typeface="BIZ UDPゴシック" panose="020B0400000000000000" pitchFamily="50" charset="-128"/>
                        <a:ea typeface="BIZ UDPゴシック" panose="020B0400000000000000" pitchFamily="50" charset="-128"/>
                        <a:cs typeface="Calibri"/>
                      </a:endParaRPr>
                    </a:p>
                  </a:txBody>
                  <a:tcPr marL="0" marR="0" marT="2984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tc>
                  <a:txBody>
                    <a:bodyPr/>
                    <a:lstStyle/>
                    <a:p>
                      <a:pPr algn="ctr">
                        <a:lnSpc>
                          <a:spcPct val="100000"/>
                        </a:lnSpc>
                        <a:spcBef>
                          <a:spcPts val="690"/>
                        </a:spcBef>
                      </a:pPr>
                      <a:r>
                        <a:rPr sz="800" spc="-25" dirty="0">
                          <a:latin typeface="BIZ UDPゴシック" panose="020B0400000000000000" pitchFamily="50" charset="-128"/>
                          <a:ea typeface="BIZ UDPゴシック" panose="020B0400000000000000" pitchFamily="50" charset="-128"/>
                          <a:cs typeface="Calibri"/>
                        </a:rPr>
                        <a:t>0.2</a:t>
                      </a:r>
                      <a:endParaRPr sz="800">
                        <a:latin typeface="BIZ UDPゴシック" panose="020B0400000000000000" pitchFamily="50" charset="-128"/>
                        <a:ea typeface="BIZ UDPゴシック" panose="020B0400000000000000" pitchFamily="50" charset="-128"/>
                        <a:cs typeface="Calibri"/>
                      </a:endParaRPr>
                    </a:p>
                  </a:txBody>
                  <a:tcPr marL="0" marR="0" marT="8763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tc>
                  <a:txBody>
                    <a:bodyPr/>
                    <a:lstStyle/>
                    <a:p>
                      <a:pPr marL="2540" algn="ctr">
                        <a:lnSpc>
                          <a:spcPct val="100000"/>
                        </a:lnSpc>
                        <a:spcBef>
                          <a:spcPts val="235"/>
                        </a:spcBef>
                      </a:pPr>
                      <a:r>
                        <a:rPr sz="800" dirty="0">
                          <a:latin typeface="BIZ UDPゴシック" panose="020B0400000000000000" pitchFamily="50" charset="-128"/>
                          <a:ea typeface="BIZ UDPゴシック" panose="020B0400000000000000" pitchFamily="50" charset="-128"/>
                          <a:cs typeface="Calibri"/>
                        </a:rPr>
                        <a:t>2008</a:t>
                      </a:r>
                      <a:r>
                        <a:rPr sz="800" dirty="0">
                          <a:latin typeface="BIZ UDPゴシック" panose="020B0400000000000000" pitchFamily="50" charset="-128"/>
                          <a:ea typeface="BIZ UDPゴシック" panose="020B0400000000000000" pitchFamily="50" charset="-128"/>
                          <a:cs typeface="ＭＳ Ｐゴシック"/>
                        </a:rPr>
                        <a:t>年</a:t>
                      </a:r>
                      <a:r>
                        <a:rPr sz="800" spc="-10" dirty="0">
                          <a:latin typeface="BIZ UDPゴシック" panose="020B0400000000000000" pitchFamily="50" charset="-128"/>
                          <a:ea typeface="BIZ UDPゴシック" panose="020B0400000000000000" pitchFamily="50" charset="-128"/>
                          <a:cs typeface="ＭＳ Ｐゴシック"/>
                        </a:rPr>
                        <a:t>～</a:t>
                      </a:r>
                      <a:r>
                        <a:rPr sz="800" spc="-10" dirty="0">
                          <a:latin typeface="BIZ UDPゴシック" panose="020B0400000000000000" pitchFamily="50" charset="-128"/>
                          <a:ea typeface="BIZ UDPゴシック" panose="020B0400000000000000" pitchFamily="50" charset="-128"/>
                          <a:cs typeface="Calibri"/>
                        </a:rPr>
                        <a:t>2010</a:t>
                      </a:r>
                      <a:r>
                        <a:rPr sz="800" spc="-50" dirty="0">
                          <a:latin typeface="BIZ UDPゴシック" panose="020B0400000000000000" pitchFamily="50" charset="-128"/>
                          <a:ea typeface="BIZ UDPゴシック" panose="020B0400000000000000" pitchFamily="50" charset="-128"/>
                          <a:cs typeface="ＭＳ Ｐゴシック"/>
                        </a:rPr>
                        <a:t>年</a:t>
                      </a:r>
                      <a:endParaRPr sz="800">
                        <a:latin typeface="BIZ UDPゴシック" panose="020B0400000000000000" pitchFamily="50" charset="-128"/>
                        <a:ea typeface="BIZ UDPゴシック" panose="020B0400000000000000" pitchFamily="50" charset="-128"/>
                        <a:cs typeface="ＭＳ Ｐゴシック"/>
                      </a:endParaRPr>
                    </a:p>
                    <a:p>
                      <a:pPr marL="635" algn="ctr">
                        <a:lnSpc>
                          <a:spcPct val="100000"/>
                        </a:lnSpc>
                      </a:pPr>
                      <a:r>
                        <a:rPr sz="800" spc="-20" dirty="0">
                          <a:latin typeface="BIZ UDPゴシック" panose="020B0400000000000000" pitchFamily="50" charset="-128"/>
                          <a:ea typeface="BIZ UDPゴシック" panose="020B0400000000000000" pitchFamily="50" charset="-128"/>
                          <a:cs typeface="ＭＳ Ｐゴシック"/>
                        </a:rPr>
                        <a:t>更地化</a:t>
                      </a:r>
                      <a:endParaRPr sz="800">
                        <a:latin typeface="BIZ UDPゴシック" panose="020B0400000000000000" pitchFamily="50" charset="-128"/>
                        <a:ea typeface="BIZ UDPゴシック" panose="020B0400000000000000" pitchFamily="50" charset="-128"/>
                        <a:cs typeface="ＭＳ Ｐゴシック"/>
                      </a:endParaRPr>
                    </a:p>
                  </a:txBody>
                  <a:tcPr marL="0" marR="0" marT="2984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tc vMerge="1">
                  <a:txBody>
                    <a:bodyPr/>
                    <a:lstStyle/>
                    <a:p>
                      <a:endParaRPr/>
                    </a:p>
                  </a:txBody>
                  <a:tcPr marL="0" marR="0" marT="0" marB="0">
                    <a:lnL w="28575">
                      <a:solidFill>
                        <a:srgbClr val="FFFFFF"/>
                      </a:solidFill>
                      <a:prstDash val="solid"/>
                    </a:lnL>
                    <a:lnB w="76200">
                      <a:solidFill>
                        <a:srgbClr val="000000"/>
                      </a:solidFill>
                      <a:prstDash val="solid"/>
                    </a:lnB>
                  </a:tcPr>
                </a:tc>
                <a:extLst>
                  <a:ext uri="{0D108BD9-81ED-4DB2-BD59-A6C34878D82A}">
                    <a16:rowId xmlns:a16="http://schemas.microsoft.com/office/drawing/2014/main" val="10009"/>
                  </a:ext>
                </a:extLst>
              </a:tr>
              <a:tr h="309880">
                <a:tc>
                  <a:txBody>
                    <a:bodyPr/>
                    <a:lstStyle/>
                    <a:p>
                      <a:pPr>
                        <a:lnSpc>
                          <a:spcPct val="100000"/>
                        </a:lnSpc>
                        <a:spcBef>
                          <a:spcPts val="30"/>
                        </a:spcBef>
                      </a:pPr>
                      <a:endParaRPr sz="650">
                        <a:latin typeface="BIZ UDPゴシック" panose="020B0400000000000000" pitchFamily="50" charset="-128"/>
                        <a:ea typeface="BIZ UDPゴシック" panose="020B0400000000000000" pitchFamily="50" charset="-128"/>
                        <a:cs typeface="Times New Roman"/>
                      </a:endParaRPr>
                    </a:p>
                    <a:p>
                      <a:pPr marL="189865">
                        <a:lnSpc>
                          <a:spcPct val="100000"/>
                        </a:lnSpc>
                      </a:pPr>
                      <a:r>
                        <a:rPr sz="800" dirty="0">
                          <a:latin typeface="BIZ UDPゴシック" panose="020B0400000000000000" pitchFamily="50" charset="-128"/>
                          <a:ea typeface="BIZ UDPゴシック" panose="020B0400000000000000" pitchFamily="50" charset="-128"/>
                          <a:cs typeface="ＭＳ Ｐゴシック"/>
                        </a:rPr>
                        <a:t>9</a:t>
                      </a:r>
                      <a:endParaRPr sz="800">
                        <a:latin typeface="BIZ UDPゴシック" panose="020B0400000000000000" pitchFamily="50" charset="-128"/>
                        <a:ea typeface="BIZ UDPゴシック" panose="020B0400000000000000" pitchFamily="50" charset="-128"/>
                        <a:cs typeface="ＭＳ Ｐゴシック"/>
                      </a:endParaRPr>
                    </a:p>
                  </a:txBody>
                  <a:tcPr marL="0" marR="0" marT="381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tc>
                  <a:txBody>
                    <a:bodyPr/>
                    <a:lstStyle/>
                    <a:p>
                      <a:pPr marL="118110">
                        <a:lnSpc>
                          <a:spcPct val="100000"/>
                        </a:lnSpc>
                        <a:spcBef>
                          <a:spcPts val="720"/>
                        </a:spcBef>
                      </a:pPr>
                      <a:r>
                        <a:rPr sz="800" spc="-10" dirty="0">
                          <a:latin typeface="BIZ UDPゴシック" panose="020B0400000000000000" pitchFamily="50" charset="-128"/>
                          <a:ea typeface="BIZ UDPゴシック" panose="020B0400000000000000" pitchFamily="50" charset="-128"/>
                          <a:cs typeface="ＭＳ Ｐゴシック"/>
                        </a:rPr>
                        <a:t>冶金特別研究施設</a:t>
                      </a:r>
                      <a:endParaRPr sz="800">
                        <a:latin typeface="BIZ UDPゴシック" panose="020B0400000000000000" pitchFamily="50" charset="-128"/>
                        <a:ea typeface="BIZ UDPゴシック" panose="020B0400000000000000" pitchFamily="50" charset="-128"/>
                        <a:cs typeface="ＭＳ Ｐゴシック"/>
                      </a:endParaRPr>
                    </a:p>
                  </a:txBody>
                  <a:tcPr marL="0" marR="0" marT="9144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tc>
                  <a:txBody>
                    <a:bodyPr/>
                    <a:lstStyle/>
                    <a:p>
                      <a:pPr algn="ctr">
                        <a:lnSpc>
                          <a:spcPct val="100000"/>
                        </a:lnSpc>
                        <a:spcBef>
                          <a:spcPts val="720"/>
                        </a:spcBef>
                      </a:pPr>
                      <a:r>
                        <a:rPr sz="800" spc="-15" dirty="0">
                          <a:latin typeface="BIZ UDPゴシック" panose="020B0400000000000000" pitchFamily="50" charset="-128"/>
                          <a:ea typeface="BIZ UDPゴシック" panose="020B0400000000000000" pitchFamily="50" charset="-128"/>
                          <a:cs typeface="ＭＳ Ｐゴシック"/>
                        </a:rPr>
                        <a:t>使用施設</a:t>
                      </a:r>
                      <a:endParaRPr sz="800">
                        <a:latin typeface="BIZ UDPゴシック" panose="020B0400000000000000" pitchFamily="50" charset="-128"/>
                        <a:ea typeface="BIZ UDPゴシック" panose="020B0400000000000000" pitchFamily="50" charset="-128"/>
                        <a:cs typeface="ＭＳ Ｐゴシック"/>
                      </a:endParaRPr>
                    </a:p>
                  </a:txBody>
                  <a:tcPr marL="0" marR="0" marT="9144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tc>
                  <a:txBody>
                    <a:bodyPr/>
                    <a:lstStyle/>
                    <a:p>
                      <a:pPr>
                        <a:lnSpc>
                          <a:spcPct val="100000"/>
                        </a:lnSpc>
                        <a:spcBef>
                          <a:spcPts val="30"/>
                        </a:spcBef>
                      </a:pPr>
                      <a:endParaRPr sz="650">
                        <a:latin typeface="BIZ UDPゴシック" panose="020B0400000000000000" pitchFamily="50" charset="-128"/>
                        <a:ea typeface="BIZ UDPゴシック" panose="020B0400000000000000" pitchFamily="50" charset="-128"/>
                        <a:cs typeface="Times New Roman"/>
                      </a:endParaRPr>
                    </a:p>
                    <a:p>
                      <a:pPr marR="127000" algn="r">
                        <a:lnSpc>
                          <a:spcPct val="100000"/>
                        </a:lnSpc>
                      </a:pPr>
                      <a:r>
                        <a:rPr sz="800" spc="-20" dirty="0">
                          <a:latin typeface="BIZ UDPゴシック" panose="020B0400000000000000" pitchFamily="50" charset="-128"/>
                          <a:ea typeface="BIZ UDPゴシック" panose="020B0400000000000000" pitchFamily="50" charset="-128"/>
                          <a:cs typeface="ＭＳ Ｐゴシック"/>
                        </a:rPr>
                        <a:t>原科研</a:t>
                      </a:r>
                      <a:endParaRPr sz="800">
                        <a:latin typeface="BIZ UDPゴシック" panose="020B0400000000000000" pitchFamily="50" charset="-128"/>
                        <a:ea typeface="BIZ UDPゴシック" panose="020B0400000000000000" pitchFamily="50" charset="-128"/>
                        <a:cs typeface="ＭＳ Ｐゴシック"/>
                      </a:endParaRPr>
                    </a:p>
                  </a:txBody>
                  <a:tcPr marL="0" marR="0" marT="381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tc>
                  <a:txBody>
                    <a:bodyPr/>
                    <a:lstStyle/>
                    <a:p>
                      <a:pPr marL="118110">
                        <a:lnSpc>
                          <a:spcPct val="100000"/>
                        </a:lnSpc>
                        <a:spcBef>
                          <a:spcPts val="235"/>
                        </a:spcBef>
                      </a:pPr>
                      <a:r>
                        <a:rPr sz="800" spc="-10" dirty="0">
                          <a:latin typeface="BIZ UDPゴシック" panose="020B0400000000000000" pitchFamily="50" charset="-128"/>
                          <a:ea typeface="BIZ UDPゴシック" panose="020B0400000000000000" pitchFamily="50" charset="-128"/>
                          <a:cs typeface="ＭＳ Ｐゴシック"/>
                        </a:rPr>
                        <a:t>金属：</a:t>
                      </a:r>
                      <a:r>
                        <a:rPr sz="800" spc="-25" dirty="0">
                          <a:latin typeface="BIZ UDPゴシック" panose="020B0400000000000000" pitchFamily="50" charset="-128"/>
                          <a:ea typeface="BIZ UDPゴシック" panose="020B0400000000000000" pitchFamily="50" charset="-128"/>
                          <a:cs typeface="Calibri"/>
                        </a:rPr>
                        <a:t>48</a:t>
                      </a:r>
                      <a:endParaRPr sz="800">
                        <a:latin typeface="BIZ UDPゴシック" panose="020B0400000000000000" pitchFamily="50" charset="-128"/>
                        <a:ea typeface="BIZ UDPゴシック" panose="020B0400000000000000" pitchFamily="50" charset="-128"/>
                        <a:cs typeface="Calibri"/>
                      </a:endParaRPr>
                    </a:p>
                    <a:p>
                      <a:pPr marL="118110">
                        <a:lnSpc>
                          <a:spcPct val="100000"/>
                        </a:lnSpc>
                        <a:spcBef>
                          <a:spcPts val="5"/>
                        </a:spcBef>
                      </a:pPr>
                      <a:r>
                        <a:rPr sz="800" spc="-15" dirty="0">
                          <a:latin typeface="BIZ UDPゴシック" panose="020B0400000000000000" pitchFamily="50" charset="-128"/>
                          <a:ea typeface="BIZ UDPゴシック" panose="020B0400000000000000" pitchFamily="50" charset="-128"/>
                          <a:cs typeface="ＭＳ Ｐゴシック"/>
                        </a:rPr>
                        <a:t>コンクリ：</a:t>
                      </a:r>
                      <a:r>
                        <a:rPr sz="800" spc="-20" dirty="0">
                          <a:latin typeface="BIZ UDPゴシック" panose="020B0400000000000000" pitchFamily="50" charset="-128"/>
                          <a:ea typeface="BIZ UDPゴシック" panose="020B0400000000000000" pitchFamily="50" charset="-128"/>
                          <a:cs typeface="Calibri"/>
                        </a:rPr>
                        <a:t>121</a:t>
                      </a:r>
                      <a:endParaRPr sz="800">
                        <a:latin typeface="BIZ UDPゴシック" panose="020B0400000000000000" pitchFamily="50" charset="-128"/>
                        <a:ea typeface="BIZ UDPゴシック" panose="020B0400000000000000" pitchFamily="50" charset="-128"/>
                        <a:cs typeface="Calibri"/>
                      </a:endParaRPr>
                    </a:p>
                  </a:txBody>
                  <a:tcPr marL="0" marR="0" marT="2984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tc>
                  <a:txBody>
                    <a:bodyPr/>
                    <a:lstStyle/>
                    <a:p>
                      <a:pPr marL="1905" algn="ctr">
                        <a:lnSpc>
                          <a:spcPct val="100000"/>
                        </a:lnSpc>
                        <a:spcBef>
                          <a:spcPts val="695"/>
                        </a:spcBef>
                      </a:pPr>
                      <a:r>
                        <a:rPr sz="800" dirty="0">
                          <a:latin typeface="BIZ UDPゴシック" panose="020B0400000000000000" pitchFamily="50" charset="-128"/>
                          <a:ea typeface="BIZ UDPゴシック" panose="020B0400000000000000" pitchFamily="50" charset="-128"/>
                          <a:cs typeface="Calibri"/>
                        </a:rPr>
                        <a:t>2</a:t>
                      </a:r>
                      <a:endParaRPr sz="800">
                        <a:latin typeface="BIZ UDPゴシック" panose="020B0400000000000000" pitchFamily="50" charset="-128"/>
                        <a:ea typeface="BIZ UDPゴシック" panose="020B0400000000000000" pitchFamily="50" charset="-128"/>
                        <a:cs typeface="Calibri"/>
                      </a:endParaRPr>
                    </a:p>
                  </a:txBody>
                  <a:tcPr marL="0" marR="0" marT="8826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tc>
                  <a:txBody>
                    <a:bodyPr/>
                    <a:lstStyle/>
                    <a:p>
                      <a:pPr marL="2540" algn="ctr">
                        <a:lnSpc>
                          <a:spcPct val="100000"/>
                        </a:lnSpc>
                        <a:spcBef>
                          <a:spcPts val="235"/>
                        </a:spcBef>
                      </a:pPr>
                      <a:r>
                        <a:rPr sz="800" dirty="0">
                          <a:latin typeface="BIZ UDPゴシック" panose="020B0400000000000000" pitchFamily="50" charset="-128"/>
                          <a:ea typeface="BIZ UDPゴシック" panose="020B0400000000000000" pitchFamily="50" charset="-128"/>
                          <a:cs typeface="Calibri"/>
                        </a:rPr>
                        <a:t>2007</a:t>
                      </a:r>
                      <a:r>
                        <a:rPr sz="800" dirty="0">
                          <a:latin typeface="BIZ UDPゴシック" panose="020B0400000000000000" pitchFamily="50" charset="-128"/>
                          <a:ea typeface="BIZ UDPゴシック" panose="020B0400000000000000" pitchFamily="50" charset="-128"/>
                          <a:cs typeface="ＭＳ Ｐゴシック"/>
                        </a:rPr>
                        <a:t>年</a:t>
                      </a:r>
                      <a:r>
                        <a:rPr sz="800" spc="-10" dirty="0">
                          <a:latin typeface="BIZ UDPゴシック" panose="020B0400000000000000" pitchFamily="50" charset="-128"/>
                          <a:ea typeface="BIZ UDPゴシック" panose="020B0400000000000000" pitchFamily="50" charset="-128"/>
                          <a:cs typeface="ＭＳ Ｐゴシック"/>
                        </a:rPr>
                        <a:t>～</a:t>
                      </a:r>
                      <a:r>
                        <a:rPr sz="800" spc="-10" dirty="0">
                          <a:latin typeface="BIZ UDPゴシック" panose="020B0400000000000000" pitchFamily="50" charset="-128"/>
                          <a:ea typeface="BIZ UDPゴシック" panose="020B0400000000000000" pitchFamily="50" charset="-128"/>
                          <a:cs typeface="Calibri"/>
                        </a:rPr>
                        <a:t>2009</a:t>
                      </a:r>
                      <a:r>
                        <a:rPr sz="800" spc="-50" dirty="0">
                          <a:latin typeface="BIZ UDPゴシック" panose="020B0400000000000000" pitchFamily="50" charset="-128"/>
                          <a:ea typeface="BIZ UDPゴシック" panose="020B0400000000000000" pitchFamily="50" charset="-128"/>
                          <a:cs typeface="ＭＳ Ｐゴシック"/>
                        </a:rPr>
                        <a:t>年</a:t>
                      </a:r>
                      <a:endParaRPr sz="800">
                        <a:latin typeface="BIZ UDPゴシック" panose="020B0400000000000000" pitchFamily="50" charset="-128"/>
                        <a:ea typeface="BIZ UDPゴシック" panose="020B0400000000000000" pitchFamily="50" charset="-128"/>
                        <a:cs typeface="ＭＳ Ｐゴシック"/>
                      </a:endParaRPr>
                    </a:p>
                    <a:p>
                      <a:pPr marL="635" algn="ctr">
                        <a:lnSpc>
                          <a:spcPct val="100000"/>
                        </a:lnSpc>
                        <a:spcBef>
                          <a:spcPts val="5"/>
                        </a:spcBef>
                      </a:pPr>
                      <a:r>
                        <a:rPr sz="800" spc="-20" dirty="0">
                          <a:latin typeface="BIZ UDPゴシック" panose="020B0400000000000000" pitchFamily="50" charset="-128"/>
                          <a:ea typeface="BIZ UDPゴシック" panose="020B0400000000000000" pitchFamily="50" charset="-128"/>
                          <a:cs typeface="ＭＳ Ｐゴシック"/>
                        </a:rPr>
                        <a:t>更地化</a:t>
                      </a:r>
                      <a:endParaRPr sz="800">
                        <a:latin typeface="BIZ UDPゴシック" panose="020B0400000000000000" pitchFamily="50" charset="-128"/>
                        <a:ea typeface="BIZ UDPゴシック" panose="020B0400000000000000" pitchFamily="50" charset="-128"/>
                        <a:cs typeface="ＭＳ Ｐゴシック"/>
                      </a:endParaRPr>
                    </a:p>
                  </a:txBody>
                  <a:tcPr marL="0" marR="0" marT="2984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tc vMerge="1">
                  <a:txBody>
                    <a:bodyPr/>
                    <a:lstStyle/>
                    <a:p>
                      <a:endParaRPr/>
                    </a:p>
                  </a:txBody>
                  <a:tcPr marL="0" marR="0" marT="0" marB="0">
                    <a:lnL w="28575">
                      <a:solidFill>
                        <a:srgbClr val="FFFFFF"/>
                      </a:solidFill>
                      <a:prstDash val="solid"/>
                    </a:lnL>
                    <a:lnB w="76200">
                      <a:solidFill>
                        <a:srgbClr val="000000"/>
                      </a:solidFill>
                      <a:prstDash val="solid"/>
                    </a:lnB>
                  </a:tcPr>
                </a:tc>
                <a:extLst>
                  <a:ext uri="{0D108BD9-81ED-4DB2-BD59-A6C34878D82A}">
                    <a16:rowId xmlns:a16="http://schemas.microsoft.com/office/drawing/2014/main" val="10010"/>
                  </a:ext>
                </a:extLst>
              </a:tr>
              <a:tr h="309880">
                <a:tc>
                  <a:txBody>
                    <a:bodyPr/>
                    <a:lstStyle/>
                    <a:p>
                      <a:pPr>
                        <a:lnSpc>
                          <a:spcPct val="100000"/>
                        </a:lnSpc>
                        <a:spcBef>
                          <a:spcPts val="30"/>
                        </a:spcBef>
                      </a:pPr>
                      <a:endParaRPr sz="650">
                        <a:latin typeface="BIZ UDPゴシック" panose="020B0400000000000000" pitchFamily="50" charset="-128"/>
                        <a:ea typeface="BIZ UDPゴシック" panose="020B0400000000000000" pitchFamily="50" charset="-128"/>
                        <a:cs typeface="Times New Roman"/>
                      </a:endParaRPr>
                    </a:p>
                    <a:p>
                      <a:pPr marL="163830">
                        <a:lnSpc>
                          <a:spcPct val="100000"/>
                        </a:lnSpc>
                      </a:pPr>
                      <a:r>
                        <a:rPr sz="800" spc="-25" dirty="0">
                          <a:latin typeface="BIZ UDPゴシック" panose="020B0400000000000000" pitchFamily="50" charset="-128"/>
                          <a:ea typeface="BIZ UDPゴシック" panose="020B0400000000000000" pitchFamily="50" charset="-128"/>
                          <a:cs typeface="ＭＳ Ｐゴシック"/>
                        </a:rPr>
                        <a:t>10</a:t>
                      </a:r>
                      <a:endParaRPr sz="800">
                        <a:latin typeface="BIZ UDPゴシック" panose="020B0400000000000000" pitchFamily="50" charset="-128"/>
                        <a:ea typeface="BIZ UDPゴシック" panose="020B0400000000000000" pitchFamily="50" charset="-128"/>
                        <a:cs typeface="ＭＳ Ｐゴシック"/>
                      </a:endParaRPr>
                    </a:p>
                  </a:txBody>
                  <a:tcPr marL="0" marR="0" marT="381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tc>
                  <a:txBody>
                    <a:bodyPr/>
                    <a:lstStyle/>
                    <a:p>
                      <a:pPr marL="118110">
                        <a:lnSpc>
                          <a:spcPct val="100000"/>
                        </a:lnSpc>
                        <a:spcBef>
                          <a:spcPts val="715"/>
                        </a:spcBef>
                      </a:pPr>
                      <a:r>
                        <a:rPr sz="800" spc="-10" dirty="0">
                          <a:latin typeface="BIZ UDPゴシック" panose="020B0400000000000000" pitchFamily="50" charset="-128"/>
                          <a:ea typeface="BIZ UDPゴシック" panose="020B0400000000000000" pitchFamily="50" charset="-128"/>
                          <a:cs typeface="ＭＳ Ｐゴシック"/>
                        </a:rPr>
                        <a:t>再処理試験室</a:t>
                      </a:r>
                      <a:endParaRPr sz="800">
                        <a:latin typeface="BIZ UDPゴシック" panose="020B0400000000000000" pitchFamily="50" charset="-128"/>
                        <a:ea typeface="BIZ UDPゴシック" panose="020B0400000000000000" pitchFamily="50" charset="-128"/>
                        <a:cs typeface="ＭＳ Ｐゴシック"/>
                      </a:endParaRPr>
                    </a:p>
                  </a:txBody>
                  <a:tcPr marL="0" marR="0" marT="9080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tc>
                  <a:txBody>
                    <a:bodyPr/>
                    <a:lstStyle/>
                    <a:p>
                      <a:pPr algn="ctr">
                        <a:lnSpc>
                          <a:spcPct val="100000"/>
                        </a:lnSpc>
                        <a:spcBef>
                          <a:spcPts val="715"/>
                        </a:spcBef>
                      </a:pPr>
                      <a:r>
                        <a:rPr sz="800" spc="-15" dirty="0">
                          <a:latin typeface="BIZ UDPゴシック" panose="020B0400000000000000" pitchFamily="50" charset="-128"/>
                          <a:ea typeface="BIZ UDPゴシック" panose="020B0400000000000000" pitchFamily="50" charset="-128"/>
                          <a:cs typeface="ＭＳ Ｐゴシック"/>
                        </a:rPr>
                        <a:t>使用施設</a:t>
                      </a:r>
                      <a:endParaRPr sz="800">
                        <a:latin typeface="BIZ UDPゴシック" panose="020B0400000000000000" pitchFamily="50" charset="-128"/>
                        <a:ea typeface="BIZ UDPゴシック" panose="020B0400000000000000" pitchFamily="50" charset="-128"/>
                        <a:cs typeface="ＭＳ Ｐゴシック"/>
                      </a:endParaRPr>
                    </a:p>
                  </a:txBody>
                  <a:tcPr marL="0" marR="0" marT="9080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tc>
                  <a:txBody>
                    <a:bodyPr/>
                    <a:lstStyle/>
                    <a:p>
                      <a:pPr>
                        <a:lnSpc>
                          <a:spcPct val="100000"/>
                        </a:lnSpc>
                        <a:spcBef>
                          <a:spcPts val="30"/>
                        </a:spcBef>
                      </a:pPr>
                      <a:endParaRPr sz="650">
                        <a:latin typeface="BIZ UDPゴシック" panose="020B0400000000000000" pitchFamily="50" charset="-128"/>
                        <a:ea typeface="BIZ UDPゴシック" panose="020B0400000000000000" pitchFamily="50" charset="-128"/>
                        <a:cs typeface="Times New Roman"/>
                      </a:endParaRPr>
                    </a:p>
                    <a:p>
                      <a:pPr marR="127000" algn="r">
                        <a:lnSpc>
                          <a:spcPct val="100000"/>
                        </a:lnSpc>
                      </a:pPr>
                      <a:r>
                        <a:rPr sz="800" spc="-20" dirty="0">
                          <a:latin typeface="BIZ UDPゴシック" panose="020B0400000000000000" pitchFamily="50" charset="-128"/>
                          <a:ea typeface="BIZ UDPゴシック" panose="020B0400000000000000" pitchFamily="50" charset="-128"/>
                          <a:cs typeface="ＭＳ Ｐゴシック"/>
                        </a:rPr>
                        <a:t>原科研</a:t>
                      </a:r>
                      <a:endParaRPr sz="800">
                        <a:latin typeface="BIZ UDPゴシック" panose="020B0400000000000000" pitchFamily="50" charset="-128"/>
                        <a:ea typeface="BIZ UDPゴシック" panose="020B0400000000000000" pitchFamily="50" charset="-128"/>
                        <a:cs typeface="ＭＳ Ｐゴシック"/>
                      </a:endParaRPr>
                    </a:p>
                  </a:txBody>
                  <a:tcPr marL="0" marR="0" marT="381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tc>
                  <a:txBody>
                    <a:bodyPr/>
                    <a:lstStyle/>
                    <a:p>
                      <a:pPr marL="118110">
                        <a:lnSpc>
                          <a:spcPct val="100000"/>
                        </a:lnSpc>
                        <a:spcBef>
                          <a:spcPts val="235"/>
                        </a:spcBef>
                      </a:pPr>
                      <a:r>
                        <a:rPr sz="800" spc="-10" dirty="0">
                          <a:latin typeface="BIZ UDPゴシック" panose="020B0400000000000000" pitchFamily="50" charset="-128"/>
                          <a:ea typeface="BIZ UDPゴシック" panose="020B0400000000000000" pitchFamily="50" charset="-128"/>
                          <a:cs typeface="ＭＳ Ｐゴシック"/>
                        </a:rPr>
                        <a:t>金属：</a:t>
                      </a:r>
                      <a:r>
                        <a:rPr sz="800" spc="-25" dirty="0">
                          <a:latin typeface="BIZ UDPゴシック" panose="020B0400000000000000" pitchFamily="50" charset="-128"/>
                          <a:ea typeface="BIZ UDPゴシック" panose="020B0400000000000000" pitchFamily="50" charset="-128"/>
                          <a:cs typeface="Calibri"/>
                        </a:rPr>
                        <a:t>25</a:t>
                      </a:r>
                      <a:endParaRPr sz="800" dirty="0">
                        <a:latin typeface="BIZ UDPゴシック" panose="020B0400000000000000" pitchFamily="50" charset="-128"/>
                        <a:ea typeface="BIZ UDPゴシック" panose="020B0400000000000000" pitchFamily="50" charset="-128"/>
                        <a:cs typeface="Calibri"/>
                      </a:endParaRPr>
                    </a:p>
                    <a:p>
                      <a:pPr marL="118110">
                        <a:lnSpc>
                          <a:spcPct val="100000"/>
                        </a:lnSpc>
                      </a:pPr>
                      <a:r>
                        <a:rPr sz="800" spc="-15" dirty="0">
                          <a:latin typeface="BIZ UDPゴシック" panose="020B0400000000000000" pitchFamily="50" charset="-128"/>
                          <a:ea typeface="BIZ UDPゴシック" panose="020B0400000000000000" pitchFamily="50" charset="-128"/>
                          <a:cs typeface="ＭＳ Ｐゴシック"/>
                        </a:rPr>
                        <a:t>コンクリ：</a:t>
                      </a:r>
                      <a:r>
                        <a:rPr sz="800" spc="-20" dirty="0">
                          <a:latin typeface="BIZ UDPゴシック" panose="020B0400000000000000" pitchFamily="50" charset="-128"/>
                          <a:ea typeface="BIZ UDPゴシック" panose="020B0400000000000000" pitchFamily="50" charset="-128"/>
                          <a:cs typeface="Calibri"/>
                        </a:rPr>
                        <a:t>142</a:t>
                      </a:r>
                      <a:endParaRPr sz="800" dirty="0">
                        <a:latin typeface="BIZ UDPゴシック" panose="020B0400000000000000" pitchFamily="50" charset="-128"/>
                        <a:ea typeface="BIZ UDPゴシック" panose="020B0400000000000000" pitchFamily="50" charset="-128"/>
                        <a:cs typeface="Calibri"/>
                      </a:endParaRPr>
                    </a:p>
                  </a:txBody>
                  <a:tcPr marL="0" marR="0" marT="2984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tc>
                  <a:txBody>
                    <a:bodyPr/>
                    <a:lstStyle/>
                    <a:p>
                      <a:pPr marL="1905" algn="ctr">
                        <a:lnSpc>
                          <a:spcPct val="100000"/>
                        </a:lnSpc>
                        <a:spcBef>
                          <a:spcPts val="695"/>
                        </a:spcBef>
                      </a:pPr>
                      <a:r>
                        <a:rPr sz="800" dirty="0">
                          <a:latin typeface="BIZ UDPゴシック" panose="020B0400000000000000" pitchFamily="50" charset="-128"/>
                          <a:ea typeface="BIZ UDPゴシック" panose="020B0400000000000000" pitchFamily="50" charset="-128"/>
                          <a:cs typeface="Calibri"/>
                        </a:rPr>
                        <a:t>2</a:t>
                      </a:r>
                      <a:endParaRPr sz="800">
                        <a:latin typeface="BIZ UDPゴシック" panose="020B0400000000000000" pitchFamily="50" charset="-128"/>
                        <a:ea typeface="BIZ UDPゴシック" panose="020B0400000000000000" pitchFamily="50" charset="-128"/>
                        <a:cs typeface="Calibri"/>
                      </a:endParaRPr>
                    </a:p>
                  </a:txBody>
                  <a:tcPr marL="0" marR="0" marT="8826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tc>
                  <a:txBody>
                    <a:bodyPr/>
                    <a:lstStyle/>
                    <a:p>
                      <a:pPr marL="2540" algn="ctr">
                        <a:lnSpc>
                          <a:spcPct val="100000"/>
                        </a:lnSpc>
                        <a:spcBef>
                          <a:spcPts val="235"/>
                        </a:spcBef>
                      </a:pPr>
                      <a:r>
                        <a:rPr sz="800" dirty="0">
                          <a:latin typeface="BIZ UDPゴシック" panose="020B0400000000000000" pitchFamily="50" charset="-128"/>
                          <a:ea typeface="BIZ UDPゴシック" panose="020B0400000000000000" pitchFamily="50" charset="-128"/>
                          <a:cs typeface="Calibri"/>
                        </a:rPr>
                        <a:t>2008</a:t>
                      </a:r>
                      <a:r>
                        <a:rPr sz="800" dirty="0">
                          <a:latin typeface="BIZ UDPゴシック" panose="020B0400000000000000" pitchFamily="50" charset="-128"/>
                          <a:ea typeface="BIZ UDPゴシック" panose="020B0400000000000000" pitchFamily="50" charset="-128"/>
                          <a:cs typeface="ＭＳ Ｐゴシック"/>
                        </a:rPr>
                        <a:t>年</a:t>
                      </a:r>
                      <a:r>
                        <a:rPr sz="800" spc="-10" dirty="0">
                          <a:latin typeface="BIZ UDPゴシック" panose="020B0400000000000000" pitchFamily="50" charset="-128"/>
                          <a:ea typeface="BIZ UDPゴシック" panose="020B0400000000000000" pitchFamily="50" charset="-128"/>
                          <a:cs typeface="ＭＳ Ｐゴシック"/>
                        </a:rPr>
                        <a:t>～</a:t>
                      </a:r>
                      <a:r>
                        <a:rPr sz="800" spc="-10" dirty="0">
                          <a:latin typeface="BIZ UDPゴシック" panose="020B0400000000000000" pitchFamily="50" charset="-128"/>
                          <a:ea typeface="BIZ UDPゴシック" panose="020B0400000000000000" pitchFamily="50" charset="-128"/>
                          <a:cs typeface="Calibri"/>
                        </a:rPr>
                        <a:t>2009</a:t>
                      </a:r>
                      <a:r>
                        <a:rPr sz="800" spc="-50" dirty="0">
                          <a:latin typeface="BIZ UDPゴシック" panose="020B0400000000000000" pitchFamily="50" charset="-128"/>
                          <a:ea typeface="BIZ UDPゴシック" panose="020B0400000000000000" pitchFamily="50" charset="-128"/>
                          <a:cs typeface="ＭＳ Ｐゴシック"/>
                        </a:rPr>
                        <a:t>年</a:t>
                      </a:r>
                      <a:endParaRPr sz="800">
                        <a:latin typeface="BIZ UDPゴシック" panose="020B0400000000000000" pitchFamily="50" charset="-128"/>
                        <a:ea typeface="BIZ UDPゴシック" panose="020B0400000000000000" pitchFamily="50" charset="-128"/>
                        <a:cs typeface="ＭＳ Ｐゴシック"/>
                      </a:endParaRPr>
                    </a:p>
                    <a:p>
                      <a:pPr marL="635" algn="ctr">
                        <a:lnSpc>
                          <a:spcPct val="100000"/>
                        </a:lnSpc>
                      </a:pPr>
                      <a:r>
                        <a:rPr sz="800" spc="-20" dirty="0">
                          <a:latin typeface="BIZ UDPゴシック" panose="020B0400000000000000" pitchFamily="50" charset="-128"/>
                          <a:ea typeface="BIZ UDPゴシック" panose="020B0400000000000000" pitchFamily="50" charset="-128"/>
                          <a:cs typeface="ＭＳ Ｐゴシック"/>
                        </a:rPr>
                        <a:t>更地化</a:t>
                      </a:r>
                      <a:endParaRPr sz="800">
                        <a:latin typeface="BIZ UDPゴシック" panose="020B0400000000000000" pitchFamily="50" charset="-128"/>
                        <a:ea typeface="BIZ UDPゴシック" panose="020B0400000000000000" pitchFamily="50" charset="-128"/>
                        <a:cs typeface="ＭＳ Ｐゴシック"/>
                      </a:endParaRPr>
                    </a:p>
                  </a:txBody>
                  <a:tcPr marL="0" marR="0" marT="2984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tc vMerge="1">
                  <a:txBody>
                    <a:bodyPr/>
                    <a:lstStyle/>
                    <a:p>
                      <a:endParaRPr/>
                    </a:p>
                  </a:txBody>
                  <a:tcPr marL="0" marR="0" marT="0" marB="0">
                    <a:lnL w="28575">
                      <a:solidFill>
                        <a:srgbClr val="FFFFFF"/>
                      </a:solidFill>
                      <a:prstDash val="solid"/>
                    </a:lnL>
                    <a:lnB w="76200">
                      <a:solidFill>
                        <a:srgbClr val="000000"/>
                      </a:solidFill>
                      <a:prstDash val="solid"/>
                    </a:lnB>
                  </a:tcPr>
                </a:tc>
                <a:extLst>
                  <a:ext uri="{0D108BD9-81ED-4DB2-BD59-A6C34878D82A}">
                    <a16:rowId xmlns:a16="http://schemas.microsoft.com/office/drawing/2014/main" val="10011"/>
                  </a:ext>
                </a:extLst>
              </a:tr>
              <a:tr h="309880">
                <a:tc>
                  <a:txBody>
                    <a:bodyPr/>
                    <a:lstStyle/>
                    <a:p>
                      <a:pPr>
                        <a:lnSpc>
                          <a:spcPct val="100000"/>
                        </a:lnSpc>
                        <a:spcBef>
                          <a:spcPts val="30"/>
                        </a:spcBef>
                      </a:pPr>
                      <a:endParaRPr sz="650">
                        <a:latin typeface="BIZ UDPゴシック" panose="020B0400000000000000" pitchFamily="50" charset="-128"/>
                        <a:ea typeface="BIZ UDPゴシック" panose="020B0400000000000000" pitchFamily="50" charset="-128"/>
                        <a:cs typeface="Times New Roman"/>
                      </a:endParaRPr>
                    </a:p>
                    <a:p>
                      <a:pPr marL="163830">
                        <a:lnSpc>
                          <a:spcPct val="100000"/>
                        </a:lnSpc>
                      </a:pPr>
                      <a:r>
                        <a:rPr sz="800" spc="-25" dirty="0">
                          <a:latin typeface="BIZ UDPゴシック" panose="020B0400000000000000" pitchFamily="50" charset="-128"/>
                          <a:ea typeface="BIZ UDPゴシック" panose="020B0400000000000000" pitchFamily="50" charset="-128"/>
                          <a:cs typeface="ＭＳ Ｐゴシック"/>
                        </a:rPr>
                        <a:t>11</a:t>
                      </a:r>
                      <a:endParaRPr sz="800">
                        <a:latin typeface="BIZ UDPゴシック" panose="020B0400000000000000" pitchFamily="50" charset="-128"/>
                        <a:ea typeface="BIZ UDPゴシック" panose="020B0400000000000000" pitchFamily="50" charset="-128"/>
                        <a:cs typeface="ＭＳ Ｐゴシック"/>
                      </a:endParaRPr>
                    </a:p>
                  </a:txBody>
                  <a:tcPr marL="0" marR="0" marT="381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tc>
                  <a:txBody>
                    <a:bodyPr/>
                    <a:lstStyle/>
                    <a:p>
                      <a:pPr marL="118110">
                        <a:lnSpc>
                          <a:spcPct val="100000"/>
                        </a:lnSpc>
                        <a:spcBef>
                          <a:spcPts val="715"/>
                        </a:spcBef>
                      </a:pPr>
                      <a:r>
                        <a:rPr sz="800" spc="-10" dirty="0">
                          <a:latin typeface="BIZ UDPゴシック" panose="020B0400000000000000" pitchFamily="50" charset="-128"/>
                          <a:ea typeface="BIZ UDPゴシック" panose="020B0400000000000000" pitchFamily="50" charset="-128"/>
                          <a:cs typeface="ＭＳ Ｐゴシック"/>
                        </a:rPr>
                        <a:t>プルトニウム研究</a:t>
                      </a:r>
                      <a:r>
                        <a:rPr sz="800" dirty="0">
                          <a:latin typeface="BIZ UDPゴシック" panose="020B0400000000000000" pitchFamily="50" charset="-128"/>
                          <a:ea typeface="BIZ UDPゴシック" panose="020B0400000000000000" pitchFamily="50" charset="-128"/>
                          <a:cs typeface="Calibri"/>
                        </a:rPr>
                        <a:t>2</a:t>
                      </a:r>
                      <a:r>
                        <a:rPr sz="800" spc="-50" dirty="0">
                          <a:latin typeface="BIZ UDPゴシック" panose="020B0400000000000000" pitchFamily="50" charset="-128"/>
                          <a:ea typeface="BIZ UDPゴシック" panose="020B0400000000000000" pitchFamily="50" charset="-128"/>
                          <a:cs typeface="ＭＳ Ｐゴシック"/>
                        </a:rPr>
                        <a:t>棟</a:t>
                      </a:r>
                      <a:endParaRPr sz="800" dirty="0">
                        <a:latin typeface="BIZ UDPゴシック" panose="020B0400000000000000" pitchFamily="50" charset="-128"/>
                        <a:ea typeface="BIZ UDPゴシック" panose="020B0400000000000000" pitchFamily="50" charset="-128"/>
                        <a:cs typeface="ＭＳ Ｐゴシック"/>
                      </a:endParaRPr>
                    </a:p>
                  </a:txBody>
                  <a:tcPr marL="0" marR="0" marT="9080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tc>
                  <a:txBody>
                    <a:bodyPr/>
                    <a:lstStyle/>
                    <a:p>
                      <a:pPr algn="ctr">
                        <a:lnSpc>
                          <a:spcPct val="100000"/>
                        </a:lnSpc>
                        <a:spcBef>
                          <a:spcPts val="715"/>
                        </a:spcBef>
                      </a:pPr>
                      <a:r>
                        <a:rPr sz="800" spc="-15" dirty="0">
                          <a:latin typeface="BIZ UDPゴシック" panose="020B0400000000000000" pitchFamily="50" charset="-128"/>
                          <a:ea typeface="BIZ UDPゴシック" panose="020B0400000000000000" pitchFamily="50" charset="-128"/>
                          <a:cs typeface="ＭＳ Ｐゴシック"/>
                        </a:rPr>
                        <a:t>使用施設</a:t>
                      </a:r>
                      <a:endParaRPr sz="800" dirty="0">
                        <a:latin typeface="BIZ UDPゴシック" panose="020B0400000000000000" pitchFamily="50" charset="-128"/>
                        <a:ea typeface="BIZ UDPゴシック" panose="020B0400000000000000" pitchFamily="50" charset="-128"/>
                        <a:cs typeface="ＭＳ Ｐゴシック"/>
                      </a:endParaRPr>
                    </a:p>
                  </a:txBody>
                  <a:tcPr marL="0" marR="0" marT="9080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tc>
                  <a:txBody>
                    <a:bodyPr/>
                    <a:lstStyle/>
                    <a:p>
                      <a:pPr marR="127000" algn="r">
                        <a:lnSpc>
                          <a:spcPct val="100000"/>
                        </a:lnSpc>
                        <a:spcBef>
                          <a:spcPts val="715"/>
                        </a:spcBef>
                      </a:pPr>
                      <a:r>
                        <a:rPr sz="800" spc="-20" dirty="0">
                          <a:latin typeface="BIZ UDPゴシック" panose="020B0400000000000000" pitchFamily="50" charset="-128"/>
                          <a:ea typeface="BIZ UDPゴシック" panose="020B0400000000000000" pitchFamily="50" charset="-128"/>
                          <a:cs typeface="ＭＳ Ｐゴシック"/>
                        </a:rPr>
                        <a:t>原科研</a:t>
                      </a:r>
                      <a:endParaRPr sz="800">
                        <a:latin typeface="BIZ UDPゴシック" panose="020B0400000000000000" pitchFamily="50" charset="-128"/>
                        <a:ea typeface="BIZ UDPゴシック" panose="020B0400000000000000" pitchFamily="50" charset="-128"/>
                        <a:cs typeface="ＭＳ Ｐゴシック"/>
                      </a:endParaRPr>
                    </a:p>
                  </a:txBody>
                  <a:tcPr marL="0" marR="0" marT="9080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tc>
                  <a:txBody>
                    <a:bodyPr/>
                    <a:lstStyle/>
                    <a:p>
                      <a:pPr marL="118110">
                        <a:lnSpc>
                          <a:spcPct val="100000"/>
                        </a:lnSpc>
                        <a:spcBef>
                          <a:spcPts val="235"/>
                        </a:spcBef>
                      </a:pPr>
                      <a:r>
                        <a:rPr sz="800" spc="-10" dirty="0">
                          <a:latin typeface="BIZ UDPゴシック" panose="020B0400000000000000" pitchFamily="50" charset="-128"/>
                          <a:ea typeface="BIZ UDPゴシック" panose="020B0400000000000000" pitchFamily="50" charset="-128"/>
                          <a:cs typeface="ＭＳ Ｐゴシック"/>
                        </a:rPr>
                        <a:t>金属：</a:t>
                      </a:r>
                      <a:r>
                        <a:rPr sz="800" spc="-25" dirty="0">
                          <a:latin typeface="BIZ UDPゴシック" panose="020B0400000000000000" pitchFamily="50" charset="-128"/>
                          <a:ea typeface="BIZ UDPゴシック" panose="020B0400000000000000" pitchFamily="50" charset="-128"/>
                          <a:cs typeface="Calibri"/>
                        </a:rPr>
                        <a:t>6</a:t>
                      </a:r>
                      <a:endParaRPr sz="800">
                        <a:latin typeface="BIZ UDPゴシック" panose="020B0400000000000000" pitchFamily="50" charset="-128"/>
                        <a:ea typeface="BIZ UDPゴシック" panose="020B0400000000000000" pitchFamily="50" charset="-128"/>
                        <a:cs typeface="Calibri"/>
                      </a:endParaRPr>
                    </a:p>
                    <a:p>
                      <a:pPr marL="118110">
                        <a:lnSpc>
                          <a:spcPct val="100000"/>
                        </a:lnSpc>
                      </a:pPr>
                      <a:r>
                        <a:rPr sz="800" spc="-15" dirty="0">
                          <a:latin typeface="BIZ UDPゴシック" panose="020B0400000000000000" pitchFamily="50" charset="-128"/>
                          <a:ea typeface="BIZ UDPゴシック" panose="020B0400000000000000" pitchFamily="50" charset="-128"/>
                          <a:cs typeface="ＭＳ Ｐゴシック"/>
                        </a:rPr>
                        <a:t>コンクリ：</a:t>
                      </a:r>
                      <a:r>
                        <a:rPr sz="800" spc="-25" dirty="0">
                          <a:latin typeface="BIZ UDPゴシック" panose="020B0400000000000000" pitchFamily="50" charset="-128"/>
                          <a:ea typeface="BIZ UDPゴシック" panose="020B0400000000000000" pitchFamily="50" charset="-128"/>
                          <a:cs typeface="Calibri"/>
                        </a:rPr>
                        <a:t>0</a:t>
                      </a:r>
                      <a:endParaRPr sz="800">
                        <a:latin typeface="BIZ UDPゴシック" panose="020B0400000000000000" pitchFamily="50" charset="-128"/>
                        <a:ea typeface="BIZ UDPゴシック" panose="020B0400000000000000" pitchFamily="50" charset="-128"/>
                        <a:cs typeface="Calibri"/>
                      </a:endParaRPr>
                    </a:p>
                  </a:txBody>
                  <a:tcPr marL="0" marR="0" marT="2984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tc>
                  <a:txBody>
                    <a:bodyPr/>
                    <a:lstStyle/>
                    <a:p>
                      <a:pPr algn="ctr">
                        <a:lnSpc>
                          <a:spcPct val="100000"/>
                        </a:lnSpc>
                        <a:spcBef>
                          <a:spcPts val="690"/>
                        </a:spcBef>
                      </a:pPr>
                      <a:r>
                        <a:rPr sz="800" spc="-25" dirty="0">
                          <a:latin typeface="BIZ UDPゴシック" panose="020B0400000000000000" pitchFamily="50" charset="-128"/>
                          <a:ea typeface="BIZ UDPゴシック" panose="020B0400000000000000" pitchFamily="50" charset="-128"/>
                          <a:cs typeface="Calibri"/>
                        </a:rPr>
                        <a:t>0.3</a:t>
                      </a:r>
                      <a:endParaRPr sz="800" dirty="0">
                        <a:latin typeface="BIZ UDPゴシック" panose="020B0400000000000000" pitchFamily="50" charset="-128"/>
                        <a:ea typeface="BIZ UDPゴシック" panose="020B0400000000000000" pitchFamily="50" charset="-128"/>
                        <a:cs typeface="Calibri"/>
                      </a:endParaRPr>
                    </a:p>
                  </a:txBody>
                  <a:tcPr marL="0" marR="0" marT="8763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tc>
                  <a:txBody>
                    <a:bodyPr/>
                    <a:lstStyle/>
                    <a:p>
                      <a:pPr marL="2540" algn="ctr">
                        <a:lnSpc>
                          <a:spcPct val="100000"/>
                        </a:lnSpc>
                        <a:spcBef>
                          <a:spcPts val="235"/>
                        </a:spcBef>
                      </a:pPr>
                      <a:r>
                        <a:rPr sz="800" dirty="0">
                          <a:latin typeface="BIZ UDPゴシック" panose="020B0400000000000000" pitchFamily="50" charset="-128"/>
                          <a:ea typeface="BIZ UDPゴシック" panose="020B0400000000000000" pitchFamily="50" charset="-128"/>
                          <a:cs typeface="Calibri"/>
                        </a:rPr>
                        <a:t>2008</a:t>
                      </a:r>
                      <a:r>
                        <a:rPr sz="800" dirty="0">
                          <a:latin typeface="BIZ UDPゴシック" panose="020B0400000000000000" pitchFamily="50" charset="-128"/>
                          <a:ea typeface="BIZ UDPゴシック" panose="020B0400000000000000" pitchFamily="50" charset="-128"/>
                          <a:cs typeface="ＭＳ Ｐゴシック"/>
                        </a:rPr>
                        <a:t>年</a:t>
                      </a:r>
                      <a:r>
                        <a:rPr sz="800" spc="-10" dirty="0">
                          <a:latin typeface="BIZ UDPゴシック" panose="020B0400000000000000" pitchFamily="50" charset="-128"/>
                          <a:ea typeface="BIZ UDPゴシック" panose="020B0400000000000000" pitchFamily="50" charset="-128"/>
                          <a:cs typeface="ＭＳ Ｐゴシック"/>
                        </a:rPr>
                        <a:t>～</a:t>
                      </a:r>
                      <a:r>
                        <a:rPr sz="800" spc="-10" dirty="0">
                          <a:latin typeface="BIZ UDPゴシック" panose="020B0400000000000000" pitchFamily="50" charset="-128"/>
                          <a:ea typeface="BIZ UDPゴシック" panose="020B0400000000000000" pitchFamily="50" charset="-128"/>
                          <a:cs typeface="Calibri"/>
                        </a:rPr>
                        <a:t>2009</a:t>
                      </a:r>
                      <a:r>
                        <a:rPr sz="800" spc="-50" dirty="0">
                          <a:latin typeface="BIZ UDPゴシック" panose="020B0400000000000000" pitchFamily="50" charset="-128"/>
                          <a:ea typeface="BIZ UDPゴシック" panose="020B0400000000000000" pitchFamily="50" charset="-128"/>
                          <a:cs typeface="ＭＳ Ｐゴシック"/>
                        </a:rPr>
                        <a:t>年</a:t>
                      </a:r>
                      <a:endParaRPr sz="800">
                        <a:latin typeface="BIZ UDPゴシック" panose="020B0400000000000000" pitchFamily="50" charset="-128"/>
                        <a:ea typeface="BIZ UDPゴシック" panose="020B0400000000000000" pitchFamily="50" charset="-128"/>
                        <a:cs typeface="ＭＳ Ｐゴシック"/>
                      </a:endParaRPr>
                    </a:p>
                    <a:p>
                      <a:pPr marL="635" algn="ctr">
                        <a:lnSpc>
                          <a:spcPct val="100000"/>
                        </a:lnSpc>
                      </a:pPr>
                      <a:r>
                        <a:rPr sz="800" spc="-20" dirty="0">
                          <a:latin typeface="BIZ UDPゴシック" panose="020B0400000000000000" pitchFamily="50" charset="-128"/>
                          <a:ea typeface="BIZ UDPゴシック" panose="020B0400000000000000" pitchFamily="50" charset="-128"/>
                          <a:cs typeface="ＭＳ Ｐゴシック"/>
                        </a:rPr>
                        <a:t>更地化</a:t>
                      </a:r>
                      <a:endParaRPr sz="800">
                        <a:latin typeface="BIZ UDPゴシック" panose="020B0400000000000000" pitchFamily="50" charset="-128"/>
                        <a:ea typeface="BIZ UDPゴシック" panose="020B0400000000000000" pitchFamily="50" charset="-128"/>
                        <a:cs typeface="ＭＳ Ｐゴシック"/>
                      </a:endParaRPr>
                    </a:p>
                  </a:txBody>
                  <a:tcPr marL="0" marR="0" marT="2984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tc vMerge="1">
                  <a:txBody>
                    <a:bodyPr/>
                    <a:lstStyle/>
                    <a:p>
                      <a:endParaRPr/>
                    </a:p>
                  </a:txBody>
                  <a:tcPr marL="0" marR="0" marT="0" marB="0">
                    <a:lnL w="28575">
                      <a:solidFill>
                        <a:srgbClr val="FFFFFF"/>
                      </a:solidFill>
                      <a:prstDash val="solid"/>
                    </a:lnL>
                    <a:lnB w="76200">
                      <a:solidFill>
                        <a:srgbClr val="000000"/>
                      </a:solidFill>
                      <a:prstDash val="solid"/>
                    </a:lnB>
                  </a:tcPr>
                </a:tc>
                <a:extLst>
                  <a:ext uri="{0D108BD9-81ED-4DB2-BD59-A6C34878D82A}">
                    <a16:rowId xmlns:a16="http://schemas.microsoft.com/office/drawing/2014/main" val="10012"/>
                  </a:ext>
                </a:extLst>
              </a:tr>
              <a:tr h="309880">
                <a:tc>
                  <a:txBody>
                    <a:bodyPr/>
                    <a:lstStyle/>
                    <a:p>
                      <a:pPr>
                        <a:lnSpc>
                          <a:spcPct val="100000"/>
                        </a:lnSpc>
                        <a:spcBef>
                          <a:spcPts val="30"/>
                        </a:spcBef>
                      </a:pPr>
                      <a:endParaRPr sz="650">
                        <a:latin typeface="BIZ UDPゴシック" panose="020B0400000000000000" pitchFamily="50" charset="-128"/>
                        <a:ea typeface="BIZ UDPゴシック" panose="020B0400000000000000" pitchFamily="50" charset="-128"/>
                        <a:cs typeface="Times New Roman"/>
                      </a:endParaRPr>
                    </a:p>
                    <a:p>
                      <a:pPr marL="163830">
                        <a:lnSpc>
                          <a:spcPct val="100000"/>
                        </a:lnSpc>
                      </a:pPr>
                      <a:r>
                        <a:rPr sz="800" spc="-25" dirty="0">
                          <a:latin typeface="BIZ UDPゴシック" panose="020B0400000000000000" pitchFamily="50" charset="-128"/>
                          <a:ea typeface="BIZ UDPゴシック" panose="020B0400000000000000" pitchFamily="50" charset="-128"/>
                          <a:cs typeface="ＭＳ Ｐゴシック"/>
                        </a:rPr>
                        <a:t>12</a:t>
                      </a:r>
                      <a:endParaRPr sz="800">
                        <a:latin typeface="BIZ UDPゴシック" panose="020B0400000000000000" pitchFamily="50" charset="-128"/>
                        <a:ea typeface="BIZ UDPゴシック" panose="020B0400000000000000" pitchFamily="50" charset="-128"/>
                        <a:cs typeface="ＭＳ Ｐゴシック"/>
                      </a:endParaRPr>
                    </a:p>
                  </a:txBody>
                  <a:tcPr marL="0" marR="0" marT="381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tc>
                  <a:txBody>
                    <a:bodyPr/>
                    <a:lstStyle/>
                    <a:p>
                      <a:pPr marL="118110">
                        <a:lnSpc>
                          <a:spcPct val="100000"/>
                        </a:lnSpc>
                        <a:spcBef>
                          <a:spcPts val="720"/>
                        </a:spcBef>
                      </a:pPr>
                      <a:r>
                        <a:rPr sz="800" spc="-15" dirty="0">
                          <a:latin typeface="BIZ UDPゴシック" panose="020B0400000000000000" pitchFamily="50" charset="-128"/>
                          <a:ea typeface="BIZ UDPゴシック" panose="020B0400000000000000" pitchFamily="50" charset="-128"/>
                          <a:cs typeface="ＭＳ Ｐゴシック"/>
                        </a:rPr>
                        <a:t>モックアップ試験室建家</a:t>
                      </a:r>
                      <a:endParaRPr sz="800">
                        <a:latin typeface="BIZ UDPゴシック" panose="020B0400000000000000" pitchFamily="50" charset="-128"/>
                        <a:ea typeface="BIZ UDPゴシック" panose="020B0400000000000000" pitchFamily="50" charset="-128"/>
                        <a:cs typeface="ＭＳ Ｐゴシック"/>
                      </a:endParaRPr>
                    </a:p>
                  </a:txBody>
                  <a:tcPr marL="0" marR="0" marT="9144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tc>
                  <a:txBody>
                    <a:bodyPr/>
                    <a:lstStyle/>
                    <a:p>
                      <a:pPr algn="ctr">
                        <a:lnSpc>
                          <a:spcPct val="100000"/>
                        </a:lnSpc>
                        <a:spcBef>
                          <a:spcPts val="720"/>
                        </a:spcBef>
                      </a:pPr>
                      <a:r>
                        <a:rPr sz="800" spc="-15" dirty="0">
                          <a:latin typeface="BIZ UDPゴシック" panose="020B0400000000000000" pitchFamily="50" charset="-128"/>
                          <a:ea typeface="BIZ UDPゴシック" panose="020B0400000000000000" pitchFamily="50" charset="-128"/>
                          <a:cs typeface="ＭＳ Ｐゴシック"/>
                        </a:rPr>
                        <a:t>使用施設</a:t>
                      </a:r>
                      <a:endParaRPr sz="800">
                        <a:latin typeface="BIZ UDPゴシック" panose="020B0400000000000000" pitchFamily="50" charset="-128"/>
                        <a:ea typeface="BIZ UDPゴシック" panose="020B0400000000000000" pitchFamily="50" charset="-128"/>
                        <a:cs typeface="ＭＳ Ｐゴシック"/>
                      </a:endParaRPr>
                    </a:p>
                  </a:txBody>
                  <a:tcPr marL="0" marR="0" marT="9144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tc>
                  <a:txBody>
                    <a:bodyPr/>
                    <a:lstStyle/>
                    <a:p>
                      <a:pPr>
                        <a:lnSpc>
                          <a:spcPct val="100000"/>
                        </a:lnSpc>
                        <a:spcBef>
                          <a:spcPts val="30"/>
                        </a:spcBef>
                      </a:pPr>
                      <a:endParaRPr sz="650">
                        <a:latin typeface="BIZ UDPゴシック" panose="020B0400000000000000" pitchFamily="50" charset="-128"/>
                        <a:ea typeface="BIZ UDPゴシック" panose="020B0400000000000000" pitchFamily="50" charset="-128"/>
                        <a:cs typeface="Times New Roman"/>
                      </a:endParaRPr>
                    </a:p>
                    <a:p>
                      <a:pPr marR="127000" algn="r">
                        <a:lnSpc>
                          <a:spcPct val="100000"/>
                        </a:lnSpc>
                      </a:pPr>
                      <a:r>
                        <a:rPr sz="800" spc="-20" dirty="0">
                          <a:latin typeface="BIZ UDPゴシック" panose="020B0400000000000000" pitchFamily="50" charset="-128"/>
                          <a:ea typeface="BIZ UDPゴシック" panose="020B0400000000000000" pitchFamily="50" charset="-128"/>
                          <a:cs typeface="ＭＳ Ｐゴシック"/>
                        </a:rPr>
                        <a:t>原科研</a:t>
                      </a:r>
                      <a:endParaRPr sz="800">
                        <a:latin typeface="BIZ UDPゴシック" panose="020B0400000000000000" pitchFamily="50" charset="-128"/>
                        <a:ea typeface="BIZ UDPゴシック" panose="020B0400000000000000" pitchFamily="50" charset="-128"/>
                        <a:cs typeface="ＭＳ Ｐゴシック"/>
                      </a:endParaRPr>
                    </a:p>
                  </a:txBody>
                  <a:tcPr marL="0" marR="0" marT="381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tc>
                  <a:txBody>
                    <a:bodyPr/>
                    <a:lstStyle/>
                    <a:p>
                      <a:pPr marL="118110">
                        <a:lnSpc>
                          <a:spcPct val="100000"/>
                        </a:lnSpc>
                        <a:spcBef>
                          <a:spcPts val="235"/>
                        </a:spcBef>
                      </a:pPr>
                      <a:r>
                        <a:rPr sz="800" spc="-15" dirty="0">
                          <a:latin typeface="BIZ UDPゴシック" panose="020B0400000000000000" pitchFamily="50" charset="-128"/>
                          <a:ea typeface="BIZ UDPゴシック" panose="020B0400000000000000" pitchFamily="50" charset="-128"/>
                          <a:cs typeface="ＭＳ Ｐゴシック"/>
                        </a:rPr>
                        <a:t>金属：</a:t>
                      </a:r>
                      <a:r>
                        <a:rPr sz="800" spc="-20" dirty="0">
                          <a:latin typeface="BIZ UDPゴシック" panose="020B0400000000000000" pitchFamily="50" charset="-128"/>
                          <a:ea typeface="BIZ UDPゴシック" panose="020B0400000000000000" pitchFamily="50" charset="-128"/>
                          <a:cs typeface="Calibri"/>
                        </a:rPr>
                        <a:t>2.8</a:t>
                      </a:r>
                      <a:endParaRPr sz="800">
                        <a:latin typeface="BIZ UDPゴシック" panose="020B0400000000000000" pitchFamily="50" charset="-128"/>
                        <a:ea typeface="BIZ UDPゴシック" panose="020B0400000000000000" pitchFamily="50" charset="-128"/>
                        <a:cs typeface="Calibri"/>
                      </a:endParaRPr>
                    </a:p>
                    <a:p>
                      <a:pPr marL="118110">
                        <a:lnSpc>
                          <a:spcPct val="100000"/>
                        </a:lnSpc>
                        <a:spcBef>
                          <a:spcPts val="5"/>
                        </a:spcBef>
                      </a:pPr>
                      <a:r>
                        <a:rPr sz="800" spc="-5" dirty="0">
                          <a:latin typeface="BIZ UDPゴシック" panose="020B0400000000000000" pitchFamily="50" charset="-128"/>
                          <a:ea typeface="BIZ UDPゴシック" panose="020B0400000000000000" pitchFamily="50" charset="-128"/>
                          <a:cs typeface="ＭＳ Ｐゴシック"/>
                        </a:rPr>
                        <a:t>不燃：</a:t>
                      </a:r>
                      <a:r>
                        <a:rPr sz="800" spc="-10" dirty="0">
                          <a:latin typeface="BIZ UDPゴシック" panose="020B0400000000000000" pitchFamily="50" charset="-128"/>
                          <a:ea typeface="BIZ UDPゴシック" panose="020B0400000000000000" pitchFamily="50" charset="-128"/>
                          <a:cs typeface="Calibri"/>
                        </a:rPr>
                        <a:t>246.4</a:t>
                      </a:r>
                      <a:endParaRPr sz="800">
                        <a:latin typeface="BIZ UDPゴシック" panose="020B0400000000000000" pitchFamily="50" charset="-128"/>
                        <a:ea typeface="BIZ UDPゴシック" panose="020B0400000000000000" pitchFamily="50" charset="-128"/>
                        <a:cs typeface="Calibri"/>
                      </a:endParaRPr>
                    </a:p>
                  </a:txBody>
                  <a:tcPr marL="0" marR="0" marT="2984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tc>
                  <a:txBody>
                    <a:bodyPr/>
                    <a:lstStyle/>
                    <a:p>
                      <a:pPr marL="1905" algn="ctr">
                        <a:lnSpc>
                          <a:spcPct val="100000"/>
                        </a:lnSpc>
                        <a:spcBef>
                          <a:spcPts val="695"/>
                        </a:spcBef>
                      </a:pPr>
                      <a:r>
                        <a:rPr sz="800" dirty="0">
                          <a:latin typeface="BIZ UDPゴシック" panose="020B0400000000000000" pitchFamily="50" charset="-128"/>
                          <a:ea typeface="BIZ UDPゴシック" panose="020B0400000000000000" pitchFamily="50" charset="-128"/>
                          <a:cs typeface="Calibri"/>
                        </a:rPr>
                        <a:t>3</a:t>
                      </a:r>
                    </a:p>
                  </a:txBody>
                  <a:tcPr marL="0" marR="0" marT="8826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tc>
                  <a:txBody>
                    <a:bodyPr/>
                    <a:lstStyle/>
                    <a:p>
                      <a:pPr marL="2540" algn="ctr">
                        <a:lnSpc>
                          <a:spcPct val="100000"/>
                        </a:lnSpc>
                        <a:spcBef>
                          <a:spcPts val="235"/>
                        </a:spcBef>
                      </a:pPr>
                      <a:r>
                        <a:rPr sz="800" spc="-10" dirty="0">
                          <a:latin typeface="BIZ UDPゴシック" panose="020B0400000000000000" pitchFamily="50" charset="-128"/>
                          <a:ea typeface="BIZ UDPゴシック" panose="020B0400000000000000" pitchFamily="50" charset="-128"/>
                          <a:cs typeface="Calibri"/>
                        </a:rPr>
                        <a:t>2010</a:t>
                      </a:r>
                      <a:r>
                        <a:rPr sz="800" spc="-10" dirty="0">
                          <a:latin typeface="BIZ UDPゴシック" panose="020B0400000000000000" pitchFamily="50" charset="-128"/>
                          <a:ea typeface="BIZ UDPゴシック" panose="020B0400000000000000" pitchFamily="50" charset="-128"/>
                          <a:cs typeface="ＭＳ Ｐゴシック"/>
                        </a:rPr>
                        <a:t>年～</a:t>
                      </a:r>
                      <a:r>
                        <a:rPr sz="800" spc="-10" dirty="0">
                          <a:latin typeface="BIZ UDPゴシック" panose="020B0400000000000000" pitchFamily="50" charset="-128"/>
                          <a:ea typeface="BIZ UDPゴシック" panose="020B0400000000000000" pitchFamily="50" charset="-128"/>
                          <a:cs typeface="Calibri"/>
                        </a:rPr>
                        <a:t>2014</a:t>
                      </a:r>
                      <a:r>
                        <a:rPr sz="800" spc="-50" dirty="0">
                          <a:latin typeface="BIZ UDPゴシック" panose="020B0400000000000000" pitchFamily="50" charset="-128"/>
                          <a:ea typeface="BIZ UDPゴシック" panose="020B0400000000000000" pitchFamily="50" charset="-128"/>
                          <a:cs typeface="ＭＳ Ｐゴシック"/>
                        </a:rPr>
                        <a:t>年</a:t>
                      </a:r>
                      <a:endParaRPr sz="800">
                        <a:latin typeface="BIZ UDPゴシック" panose="020B0400000000000000" pitchFamily="50" charset="-128"/>
                        <a:ea typeface="BIZ UDPゴシック" panose="020B0400000000000000" pitchFamily="50" charset="-128"/>
                        <a:cs typeface="ＭＳ Ｐゴシック"/>
                      </a:endParaRPr>
                    </a:p>
                    <a:p>
                      <a:pPr marL="635" algn="ctr">
                        <a:lnSpc>
                          <a:spcPct val="100000"/>
                        </a:lnSpc>
                        <a:spcBef>
                          <a:spcPts val="5"/>
                        </a:spcBef>
                      </a:pPr>
                      <a:r>
                        <a:rPr sz="800" spc="-20" dirty="0">
                          <a:latin typeface="BIZ UDPゴシック" panose="020B0400000000000000" pitchFamily="50" charset="-128"/>
                          <a:ea typeface="BIZ UDPゴシック" panose="020B0400000000000000" pitchFamily="50" charset="-128"/>
                          <a:cs typeface="ＭＳ Ｐゴシック"/>
                        </a:rPr>
                        <a:t>更地化</a:t>
                      </a:r>
                      <a:endParaRPr sz="800">
                        <a:latin typeface="BIZ UDPゴシック" panose="020B0400000000000000" pitchFamily="50" charset="-128"/>
                        <a:ea typeface="BIZ UDPゴシック" panose="020B0400000000000000" pitchFamily="50" charset="-128"/>
                        <a:cs typeface="ＭＳ Ｐゴシック"/>
                      </a:endParaRPr>
                    </a:p>
                  </a:txBody>
                  <a:tcPr marL="0" marR="0" marT="2984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tc vMerge="1">
                  <a:txBody>
                    <a:bodyPr/>
                    <a:lstStyle/>
                    <a:p>
                      <a:endParaRPr/>
                    </a:p>
                  </a:txBody>
                  <a:tcPr marL="0" marR="0" marT="0" marB="0">
                    <a:lnL w="28575">
                      <a:solidFill>
                        <a:srgbClr val="FFFFFF"/>
                      </a:solidFill>
                      <a:prstDash val="solid"/>
                    </a:lnL>
                    <a:lnB w="76200">
                      <a:solidFill>
                        <a:srgbClr val="000000"/>
                      </a:solidFill>
                      <a:prstDash val="solid"/>
                    </a:lnB>
                  </a:tcPr>
                </a:tc>
                <a:extLst>
                  <a:ext uri="{0D108BD9-81ED-4DB2-BD59-A6C34878D82A}">
                    <a16:rowId xmlns:a16="http://schemas.microsoft.com/office/drawing/2014/main" val="10013"/>
                  </a:ext>
                </a:extLst>
              </a:tr>
              <a:tr h="309880">
                <a:tc>
                  <a:txBody>
                    <a:bodyPr/>
                    <a:lstStyle/>
                    <a:p>
                      <a:pPr algn="ctr">
                        <a:lnSpc>
                          <a:spcPct val="100000"/>
                        </a:lnSpc>
                        <a:spcBef>
                          <a:spcPts val="310"/>
                        </a:spcBef>
                      </a:pPr>
                      <a:r>
                        <a:rPr sz="800" spc="-25" dirty="0">
                          <a:latin typeface="BIZ UDPゴシック" panose="020B0400000000000000" pitchFamily="50" charset="-128"/>
                          <a:ea typeface="BIZ UDPゴシック" panose="020B0400000000000000" pitchFamily="50" charset="-128"/>
                          <a:cs typeface="ＭＳ Ｐゴシック"/>
                        </a:rPr>
                        <a:t>13</a:t>
                      </a:r>
                      <a:endParaRPr sz="800">
                        <a:latin typeface="BIZ UDPゴシック" panose="020B0400000000000000" pitchFamily="50" charset="-128"/>
                        <a:ea typeface="BIZ UDPゴシック" panose="020B0400000000000000" pitchFamily="50" charset="-128"/>
                        <a:cs typeface="ＭＳ Ｐゴシック"/>
                      </a:endParaRPr>
                    </a:p>
                    <a:p>
                      <a:pPr algn="ctr">
                        <a:lnSpc>
                          <a:spcPct val="100000"/>
                        </a:lnSpc>
                      </a:pPr>
                      <a:r>
                        <a:rPr sz="800" spc="-25" dirty="0">
                          <a:latin typeface="BIZ UDPゴシック" panose="020B0400000000000000" pitchFamily="50" charset="-128"/>
                          <a:ea typeface="BIZ UDPゴシック" panose="020B0400000000000000" pitchFamily="50" charset="-128"/>
                          <a:cs typeface="ＭＳ Ｐゴシック"/>
                        </a:rPr>
                        <a:t>14</a:t>
                      </a:r>
                      <a:endParaRPr sz="800">
                        <a:latin typeface="BIZ UDPゴシック" panose="020B0400000000000000" pitchFamily="50" charset="-128"/>
                        <a:ea typeface="BIZ UDPゴシック" panose="020B0400000000000000" pitchFamily="50" charset="-128"/>
                        <a:cs typeface="ＭＳ Ｐゴシック"/>
                      </a:endParaRPr>
                    </a:p>
                  </a:txBody>
                  <a:tcPr marL="0" marR="0" marT="3937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tc>
                  <a:txBody>
                    <a:bodyPr/>
                    <a:lstStyle/>
                    <a:p>
                      <a:pPr marL="118110">
                        <a:lnSpc>
                          <a:spcPct val="100000"/>
                        </a:lnSpc>
                        <a:spcBef>
                          <a:spcPts val="720"/>
                        </a:spcBef>
                      </a:pPr>
                      <a:r>
                        <a:rPr sz="800" spc="-10" dirty="0">
                          <a:latin typeface="BIZ UDPゴシック" panose="020B0400000000000000" pitchFamily="50" charset="-128"/>
                          <a:ea typeface="BIZ UDPゴシック" panose="020B0400000000000000" pitchFamily="50" charset="-128"/>
                          <a:cs typeface="Calibri"/>
                        </a:rPr>
                        <a:t>G/H</a:t>
                      </a:r>
                      <a:r>
                        <a:rPr sz="800" spc="-60" dirty="0">
                          <a:latin typeface="BIZ UDPゴシック" panose="020B0400000000000000" pitchFamily="50" charset="-128"/>
                          <a:ea typeface="BIZ UDPゴシック" panose="020B0400000000000000" pitchFamily="50" charset="-128"/>
                          <a:cs typeface="ＭＳ Ｐゴシック"/>
                        </a:rPr>
                        <a:t>棟</a:t>
                      </a:r>
                      <a:endParaRPr sz="800">
                        <a:latin typeface="BIZ UDPゴシック" panose="020B0400000000000000" pitchFamily="50" charset="-128"/>
                        <a:ea typeface="BIZ UDPゴシック" panose="020B0400000000000000" pitchFamily="50" charset="-128"/>
                        <a:cs typeface="ＭＳ Ｐゴシック"/>
                      </a:endParaRPr>
                    </a:p>
                  </a:txBody>
                  <a:tcPr marL="0" marR="0" marT="9144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tc>
                  <a:txBody>
                    <a:bodyPr/>
                    <a:lstStyle/>
                    <a:p>
                      <a:pPr>
                        <a:lnSpc>
                          <a:spcPct val="100000"/>
                        </a:lnSpc>
                        <a:spcBef>
                          <a:spcPts val="30"/>
                        </a:spcBef>
                      </a:pPr>
                      <a:endParaRPr sz="600">
                        <a:latin typeface="BIZ UDPゴシック" panose="020B0400000000000000" pitchFamily="50" charset="-128"/>
                        <a:ea typeface="BIZ UDPゴシック" panose="020B0400000000000000" pitchFamily="50" charset="-128"/>
                        <a:cs typeface="Times New Roman"/>
                      </a:endParaRPr>
                    </a:p>
                    <a:p>
                      <a:pPr algn="ctr">
                        <a:lnSpc>
                          <a:spcPct val="100000"/>
                        </a:lnSpc>
                      </a:pPr>
                      <a:r>
                        <a:rPr sz="800" spc="-15" dirty="0">
                          <a:latin typeface="BIZ UDPゴシック" panose="020B0400000000000000" pitchFamily="50" charset="-128"/>
                          <a:ea typeface="BIZ UDPゴシック" panose="020B0400000000000000" pitchFamily="50" charset="-128"/>
                          <a:cs typeface="ＭＳ Ｐゴシック"/>
                        </a:rPr>
                        <a:t>使用施設</a:t>
                      </a:r>
                      <a:endParaRPr sz="800">
                        <a:latin typeface="BIZ UDPゴシック" panose="020B0400000000000000" pitchFamily="50" charset="-128"/>
                        <a:ea typeface="BIZ UDPゴシック" panose="020B0400000000000000" pitchFamily="50" charset="-128"/>
                        <a:cs typeface="ＭＳ Ｐゴシック"/>
                      </a:endParaRPr>
                    </a:p>
                  </a:txBody>
                  <a:tcPr marL="0" marR="0" marT="381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tc>
                  <a:txBody>
                    <a:bodyPr/>
                    <a:lstStyle/>
                    <a:p>
                      <a:pPr>
                        <a:lnSpc>
                          <a:spcPct val="100000"/>
                        </a:lnSpc>
                        <a:spcBef>
                          <a:spcPts val="30"/>
                        </a:spcBef>
                      </a:pPr>
                      <a:endParaRPr sz="650" dirty="0">
                        <a:latin typeface="BIZ UDPゴシック" panose="020B0400000000000000" pitchFamily="50" charset="-128"/>
                        <a:ea typeface="BIZ UDPゴシック" panose="020B0400000000000000" pitchFamily="50" charset="-128"/>
                        <a:cs typeface="Times New Roman"/>
                      </a:endParaRPr>
                    </a:p>
                    <a:p>
                      <a:pPr marR="127000" algn="r">
                        <a:lnSpc>
                          <a:spcPct val="100000"/>
                        </a:lnSpc>
                      </a:pPr>
                      <a:r>
                        <a:rPr sz="800" spc="-20" dirty="0">
                          <a:latin typeface="BIZ UDPゴシック" panose="020B0400000000000000" pitchFamily="50" charset="-128"/>
                          <a:ea typeface="BIZ UDPゴシック" panose="020B0400000000000000" pitchFamily="50" charset="-128"/>
                          <a:cs typeface="ＭＳ Ｐゴシック"/>
                        </a:rPr>
                        <a:t>核サ研</a:t>
                      </a:r>
                      <a:endParaRPr sz="800" dirty="0">
                        <a:latin typeface="BIZ UDPゴシック" panose="020B0400000000000000" pitchFamily="50" charset="-128"/>
                        <a:ea typeface="BIZ UDPゴシック" panose="020B0400000000000000" pitchFamily="50" charset="-128"/>
                        <a:cs typeface="ＭＳ Ｐゴシック"/>
                      </a:endParaRPr>
                    </a:p>
                  </a:txBody>
                  <a:tcPr marL="0" marR="0" marT="381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tc>
                  <a:txBody>
                    <a:bodyPr/>
                    <a:lstStyle/>
                    <a:p>
                      <a:pPr marL="118110">
                        <a:lnSpc>
                          <a:spcPct val="100000"/>
                        </a:lnSpc>
                        <a:spcBef>
                          <a:spcPts val="720"/>
                        </a:spcBef>
                      </a:pPr>
                      <a:r>
                        <a:rPr sz="800" spc="-5" dirty="0">
                          <a:latin typeface="BIZ UDPゴシック" panose="020B0400000000000000" pitchFamily="50" charset="-128"/>
                          <a:ea typeface="BIZ UDPゴシック" panose="020B0400000000000000" pitchFamily="50" charset="-128"/>
                          <a:cs typeface="ＭＳ Ｐゴシック"/>
                        </a:rPr>
                        <a:t>不燃物：</a:t>
                      </a:r>
                      <a:r>
                        <a:rPr sz="800" spc="-20" dirty="0">
                          <a:latin typeface="BIZ UDPゴシック" panose="020B0400000000000000" pitchFamily="50" charset="-128"/>
                          <a:ea typeface="BIZ UDPゴシック" panose="020B0400000000000000" pitchFamily="50" charset="-128"/>
                          <a:cs typeface="Calibri"/>
                        </a:rPr>
                        <a:t>150</a:t>
                      </a:r>
                      <a:endParaRPr sz="800">
                        <a:latin typeface="BIZ UDPゴシック" panose="020B0400000000000000" pitchFamily="50" charset="-128"/>
                        <a:ea typeface="BIZ UDPゴシック" panose="020B0400000000000000" pitchFamily="50" charset="-128"/>
                        <a:cs typeface="Calibri"/>
                      </a:endParaRPr>
                    </a:p>
                  </a:txBody>
                  <a:tcPr marL="0" marR="0" marT="9144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tc>
                  <a:txBody>
                    <a:bodyPr/>
                    <a:lstStyle/>
                    <a:p>
                      <a:pPr algn="ctr">
                        <a:lnSpc>
                          <a:spcPct val="100000"/>
                        </a:lnSpc>
                        <a:spcBef>
                          <a:spcPts val="695"/>
                        </a:spcBef>
                      </a:pPr>
                      <a:r>
                        <a:rPr sz="800" spc="-25" dirty="0">
                          <a:latin typeface="BIZ UDPゴシック" panose="020B0400000000000000" pitchFamily="50" charset="-128"/>
                          <a:ea typeface="BIZ UDPゴシック" panose="020B0400000000000000" pitchFamily="50" charset="-128"/>
                          <a:cs typeface="Calibri"/>
                        </a:rPr>
                        <a:t>2.6</a:t>
                      </a:r>
                      <a:endParaRPr sz="800" dirty="0">
                        <a:latin typeface="BIZ UDPゴシック" panose="020B0400000000000000" pitchFamily="50" charset="-128"/>
                        <a:ea typeface="BIZ UDPゴシック" panose="020B0400000000000000" pitchFamily="50" charset="-128"/>
                        <a:cs typeface="Calibri"/>
                      </a:endParaRPr>
                    </a:p>
                  </a:txBody>
                  <a:tcPr marL="0" marR="0" marT="8826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tc>
                  <a:txBody>
                    <a:bodyPr/>
                    <a:lstStyle/>
                    <a:p>
                      <a:pPr marL="2540" algn="ctr">
                        <a:lnSpc>
                          <a:spcPct val="100000"/>
                        </a:lnSpc>
                        <a:spcBef>
                          <a:spcPts val="240"/>
                        </a:spcBef>
                      </a:pPr>
                      <a:r>
                        <a:rPr sz="800" dirty="0">
                          <a:latin typeface="BIZ UDPゴシック" panose="020B0400000000000000" pitchFamily="50" charset="-128"/>
                          <a:ea typeface="BIZ UDPゴシック" panose="020B0400000000000000" pitchFamily="50" charset="-128"/>
                          <a:cs typeface="Calibri"/>
                        </a:rPr>
                        <a:t>2009</a:t>
                      </a:r>
                      <a:r>
                        <a:rPr sz="800" dirty="0">
                          <a:latin typeface="BIZ UDPゴシック" panose="020B0400000000000000" pitchFamily="50" charset="-128"/>
                          <a:ea typeface="BIZ UDPゴシック" panose="020B0400000000000000" pitchFamily="50" charset="-128"/>
                          <a:cs typeface="ＭＳ Ｐゴシック"/>
                        </a:rPr>
                        <a:t>年</a:t>
                      </a:r>
                      <a:r>
                        <a:rPr sz="800" spc="-10" dirty="0">
                          <a:latin typeface="BIZ UDPゴシック" panose="020B0400000000000000" pitchFamily="50" charset="-128"/>
                          <a:ea typeface="BIZ UDPゴシック" panose="020B0400000000000000" pitchFamily="50" charset="-128"/>
                          <a:cs typeface="ＭＳ Ｐゴシック"/>
                        </a:rPr>
                        <a:t>～</a:t>
                      </a:r>
                      <a:r>
                        <a:rPr sz="800" spc="-10" dirty="0">
                          <a:latin typeface="BIZ UDPゴシック" panose="020B0400000000000000" pitchFamily="50" charset="-128"/>
                          <a:ea typeface="BIZ UDPゴシック" panose="020B0400000000000000" pitchFamily="50" charset="-128"/>
                          <a:cs typeface="Calibri"/>
                        </a:rPr>
                        <a:t>2013</a:t>
                      </a:r>
                      <a:r>
                        <a:rPr sz="800" spc="-50" dirty="0">
                          <a:latin typeface="BIZ UDPゴシック" panose="020B0400000000000000" pitchFamily="50" charset="-128"/>
                          <a:ea typeface="BIZ UDPゴシック" panose="020B0400000000000000" pitchFamily="50" charset="-128"/>
                          <a:cs typeface="ＭＳ Ｐゴシック"/>
                        </a:rPr>
                        <a:t>年</a:t>
                      </a:r>
                      <a:endParaRPr sz="800">
                        <a:latin typeface="BIZ UDPゴシック" panose="020B0400000000000000" pitchFamily="50" charset="-128"/>
                        <a:ea typeface="BIZ UDPゴシック" panose="020B0400000000000000" pitchFamily="50" charset="-128"/>
                        <a:cs typeface="ＭＳ Ｐゴシック"/>
                      </a:endParaRPr>
                    </a:p>
                    <a:p>
                      <a:pPr marL="635" algn="ctr">
                        <a:lnSpc>
                          <a:spcPct val="100000"/>
                        </a:lnSpc>
                      </a:pPr>
                      <a:r>
                        <a:rPr sz="800" spc="-20" dirty="0">
                          <a:latin typeface="BIZ UDPゴシック" panose="020B0400000000000000" pitchFamily="50" charset="-128"/>
                          <a:ea typeface="BIZ UDPゴシック" panose="020B0400000000000000" pitchFamily="50" charset="-128"/>
                          <a:cs typeface="ＭＳ Ｐゴシック"/>
                        </a:rPr>
                        <a:t>更地化</a:t>
                      </a:r>
                      <a:endParaRPr sz="800">
                        <a:latin typeface="BIZ UDPゴシック" panose="020B0400000000000000" pitchFamily="50" charset="-128"/>
                        <a:ea typeface="BIZ UDPゴシック" panose="020B0400000000000000" pitchFamily="50" charset="-128"/>
                        <a:cs typeface="ＭＳ Ｐゴシック"/>
                      </a:endParaRPr>
                    </a:p>
                  </a:txBody>
                  <a:tcPr marL="0" marR="0" marT="3048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tc vMerge="1">
                  <a:txBody>
                    <a:bodyPr/>
                    <a:lstStyle/>
                    <a:p>
                      <a:endParaRPr/>
                    </a:p>
                  </a:txBody>
                  <a:tcPr marL="0" marR="0" marT="0" marB="0">
                    <a:lnL w="28575">
                      <a:solidFill>
                        <a:srgbClr val="FFFFFF"/>
                      </a:solidFill>
                      <a:prstDash val="solid"/>
                    </a:lnL>
                    <a:lnB w="76200">
                      <a:solidFill>
                        <a:srgbClr val="000000"/>
                      </a:solidFill>
                      <a:prstDash val="solid"/>
                    </a:lnB>
                  </a:tcPr>
                </a:tc>
                <a:extLst>
                  <a:ext uri="{0D108BD9-81ED-4DB2-BD59-A6C34878D82A}">
                    <a16:rowId xmlns:a16="http://schemas.microsoft.com/office/drawing/2014/main" val="10014"/>
                  </a:ext>
                </a:extLst>
              </a:tr>
              <a:tr h="309880">
                <a:tc>
                  <a:txBody>
                    <a:bodyPr/>
                    <a:lstStyle/>
                    <a:p>
                      <a:pPr>
                        <a:lnSpc>
                          <a:spcPct val="100000"/>
                        </a:lnSpc>
                        <a:spcBef>
                          <a:spcPts val="45"/>
                        </a:spcBef>
                      </a:pPr>
                      <a:endParaRPr sz="650">
                        <a:latin typeface="BIZ UDPゴシック" panose="020B0400000000000000" pitchFamily="50" charset="-128"/>
                        <a:ea typeface="BIZ UDPゴシック" panose="020B0400000000000000" pitchFamily="50" charset="-128"/>
                        <a:cs typeface="Times New Roman"/>
                      </a:endParaRPr>
                    </a:p>
                    <a:p>
                      <a:pPr marL="162560">
                        <a:lnSpc>
                          <a:spcPct val="100000"/>
                        </a:lnSpc>
                      </a:pPr>
                      <a:r>
                        <a:rPr sz="800" spc="-25" dirty="0">
                          <a:latin typeface="BIZ UDPゴシック" panose="020B0400000000000000" pitchFamily="50" charset="-128"/>
                          <a:ea typeface="BIZ UDPゴシック" panose="020B0400000000000000" pitchFamily="50" charset="-128"/>
                          <a:cs typeface="ＭＳ Ｐゴシック"/>
                        </a:rPr>
                        <a:t>15</a:t>
                      </a:r>
                      <a:endParaRPr sz="800">
                        <a:latin typeface="BIZ UDPゴシック" panose="020B0400000000000000" pitchFamily="50" charset="-128"/>
                        <a:ea typeface="BIZ UDPゴシック" panose="020B0400000000000000" pitchFamily="50" charset="-128"/>
                        <a:cs typeface="ＭＳ Ｐゴシック"/>
                      </a:endParaRPr>
                    </a:p>
                  </a:txBody>
                  <a:tcPr marL="0" marR="0" marT="571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tc>
                  <a:txBody>
                    <a:bodyPr/>
                    <a:lstStyle/>
                    <a:p>
                      <a:pPr marL="46355">
                        <a:lnSpc>
                          <a:spcPct val="100000"/>
                        </a:lnSpc>
                        <a:spcBef>
                          <a:spcPts val="310"/>
                        </a:spcBef>
                      </a:pPr>
                      <a:r>
                        <a:rPr sz="800" spc="-15" dirty="0">
                          <a:latin typeface="BIZ UDPゴシック" panose="020B0400000000000000" pitchFamily="50" charset="-128"/>
                          <a:ea typeface="BIZ UDPゴシック" panose="020B0400000000000000" pitchFamily="50" charset="-128"/>
                          <a:cs typeface="ＭＳ Ｐゴシック"/>
                        </a:rPr>
                        <a:t>高性能トカマク開発試験装置</a:t>
                      </a:r>
                      <a:endParaRPr sz="800">
                        <a:latin typeface="BIZ UDPゴシック" panose="020B0400000000000000" pitchFamily="50" charset="-128"/>
                        <a:ea typeface="BIZ UDPゴシック" panose="020B0400000000000000" pitchFamily="50" charset="-128"/>
                        <a:cs typeface="ＭＳ Ｐゴシック"/>
                      </a:endParaRPr>
                    </a:p>
                    <a:p>
                      <a:pPr marL="46355">
                        <a:lnSpc>
                          <a:spcPct val="100000"/>
                        </a:lnSpc>
                      </a:pPr>
                      <a:r>
                        <a:rPr sz="800" dirty="0">
                          <a:latin typeface="BIZ UDPゴシック" panose="020B0400000000000000" pitchFamily="50" charset="-128"/>
                          <a:ea typeface="BIZ UDPゴシック" panose="020B0400000000000000" pitchFamily="50" charset="-128"/>
                          <a:cs typeface="ＭＳ Ｐゴシック"/>
                        </a:rPr>
                        <a:t>（JFT-</a:t>
                      </a:r>
                      <a:r>
                        <a:rPr sz="800" spc="-25" dirty="0">
                          <a:latin typeface="BIZ UDPゴシック" panose="020B0400000000000000" pitchFamily="50" charset="-128"/>
                          <a:ea typeface="BIZ UDPゴシック" panose="020B0400000000000000" pitchFamily="50" charset="-128"/>
                          <a:cs typeface="ＭＳ Ｐゴシック"/>
                        </a:rPr>
                        <a:t>2M)</a:t>
                      </a:r>
                      <a:endParaRPr sz="800">
                        <a:latin typeface="BIZ UDPゴシック" panose="020B0400000000000000" pitchFamily="50" charset="-128"/>
                        <a:ea typeface="BIZ UDPゴシック" panose="020B0400000000000000" pitchFamily="50" charset="-128"/>
                        <a:cs typeface="ＭＳ Ｐゴシック"/>
                      </a:endParaRPr>
                    </a:p>
                  </a:txBody>
                  <a:tcPr marL="0" marR="0" marT="3937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tc>
                  <a:txBody>
                    <a:bodyPr/>
                    <a:lstStyle/>
                    <a:p>
                      <a:pPr marL="1270" algn="ctr">
                        <a:lnSpc>
                          <a:spcPct val="100000"/>
                        </a:lnSpc>
                        <a:spcBef>
                          <a:spcPts val="720"/>
                        </a:spcBef>
                      </a:pPr>
                      <a:r>
                        <a:rPr sz="800" spc="-10" dirty="0">
                          <a:latin typeface="BIZ UDPゴシック" panose="020B0400000000000000" pitchFamily="50" charset="-128"/>
                          <a:ea typeface="BIZ UDPゴシック" panose="020B0400000000000000" pitchFamily="50" charset="-128"/>
                          <a:cs typeface="Calibri"/>
                        </a:rPr>
                        <a:t>RI</a:t>
                      </a:r>
                      <a:r>
                        <a:rPr sz="800" spc="-25" dirty="0">
                          <a:latin typeface="BIZ UDPゴシック" panose="020B0400000000000000" pitchFamily="50" charset="-128"/>
                          <a:ea typeface="BIZ UDPゴシック" panose="020B0400000000000000" pitchFamily="50" charset="-128"/>
                          <a:cs typeface="ＭＳ Ｐゴシック"/>
                        </a:rPr>
                        <a:t>施設</a:t>
                      </a:r>
                      <a:endParaRPr sz="800">
                        <a:latin typeface="BIZ UDPゴシック" panose="020B0400000000000000" pitchFamily="50" charset="-128"/>
                        <a:ea typeface="BIZ UDPゴシック" panose="020B0400000000000000" pitchFamily="50" charset="-128"/>
                        <a:cs typeface="ＭＳ Ｐゴシック"/>
                      </a:endParaRPr>
                    </a:p>
                  </a:txBody>
                  <a:tcPr marL="0" marR="0" marT="9144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tc>
                  <a:txBody>
                    <a:bodyPr/>
                    <a:lstStyle/>
                    <a:p>
                      <a:pPr>
                        <a:lnSpc>
                          <a:spcPct val="100000"/>
                        </a:lnSpc>
                        <a:spcBef>
                          <a:spcPts val="30"/>
                        </a:spcBef>
                      </a:pPr>
                      <a:endParaRPr sz="650" dirty="0">
                        <a:latin typeface="BIZ UDPゴシック" panose="020B0400000000000000" pitchFamily="50" charset="-128"/>
                        <a:ea typeface="BIZ UDPゴシック" panose="020B0400000000000000" pitchFamily="50" charset="-128"/>
                        <a:cs typeface="Times New Roman"/>
                      </a:endParaRPr>
                    </a:p>
                    <a:p>
                      <a:pPr marR="127000" algn="r">
                        <a:lnSpc>
                          <a:spcPct val="100000"/>
                        </a:lnSpc>
                      </a:pPr>
                      <a:r>
                        <a:rPr sz="800" spc="-20" dirty="0">
                          <a:latin typeface="BIZ UDPゴシック" panose="020B0400000000000000" pitchFamily="50" charset="-128"/>
                          <a:ea typeface="BIZ UDPゴシック" panose="020B0400000000000000" pitchFamily="50" charset="-128"/>
                          <a:cs typeface="ＭＳ Ｐゴシック"/>
                        </a:rPr>
                        <a:t>原科研</a:t>
                      </a:r>
                      <a:endParaRPr sz="800" dirty="0">
                        <a:latin typeface="BIZ UDPゴシック" panose="020B0400000000000000" pitchFamily="50" charset="-128"/>
                        <a:ea typeface="BIZ UDPゴシック" panose="020B0400000000000000" pitchFamily="50" charset="-128"/>
                        <a:cs typeface="ＭＳ Ｐゴシック"/>
                      </a:endParaRPr>
                    </a:p>
                  </a:txBody>
                  <a:tcPr marL="0" marR="0" marT="381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tc>
                  <a:txBody>
                    <a:bodyPr/>
                    <a:lstStyle/>
                    <a:p>
                      <a:pPr>
                        <a:lnSpc>
                          <a:spcPct val="100000"/>
                        </a:lnSpc>
                      </a:pPr>
                      <a:endParaRPr sz="800">
                        <a:latin typeface="BIZ UDPゴシック" panose="020B0400000000000000" pitchFamily="50" charset="-128"/>
                        <a:ea typeface="BIZ UDPゴシック" panose="020B0400000000000000" pitchFamily="50" charset="-128"/>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tc>
                  <a:txBody>
                    <a:bodyPr/>
                    <a:lstStyle/>
                    <a:p>
                      <a:pPr algn="ctr">
                        <a:lnSpc>
                          <a:spcPct val="100000"/>
                        </a:lnSpc>
                        <a:spcBef>
                          <a:spcPts val="215"/>
                        </a:spcBef>
                      </a:pPr>
                      <a:r>
                        <a:rPr sz="800" dirty="0">
                          <a:latin typeface="BIZ UDPゴシック" panose="020B0400000000000000" pitchFamily="50" charset="-128"/>
                          <a:ea typeface="BIZ UDPゴシック" panose="020B0400000000000000" pitchFamily="50" charset="-128"/>
                          <a:cs typeface="Calibri"/>
                        </a:rPr>
                        <a:t>0</a:t>
                      </a:r>
                    </a:p>
                    <a:p>
                      <a:pPr algn="ctr">
                        <a:lnSpc>
                          <a:spcPct val="100000"/>
                        </a:lnSpc>
                        <a:spcBef>
                          <a:spcPts val="25"/>
                        </a:spcBef>
                      </a:pPr>
                      <a:r>
                        <a:rPr sz="800" dirty="0">
                          <a:latin typeface="BIZ UDPゴシック" panose="020B0400000000000000" pitchFamily="50" charset="-128"/>
                          <a:ea typeface="BIZ UDPゴシック" panose="020B0400000000000000" pitchFamily="50" charset="-128"/>
                          <a:cs typeface="ＭＳ Ｐゴシック"/>
                        </a:rPr>
                        <a:t>（内部実施</a:t>
                      </a:r>
                      <a:r>
                        <a:rPr sz="800" spc="-50" dirty="0">
                          <a:latin typeface="BIZ UDPゴシック" panose="020B0400000000000000" pitchFamily="50" charset="-128"/>
                          <a:ea typeface="BIZ UDPゴシック" panose="020B0400000000000000" pitchFamily="50" charset="-128"/>
                          <a:cs typeface="ＭＳ Ｐゴシック"/>
                        </a:rPr>
                        <a:t>）</a:t>
                      </a:r>
                      <a:endParaRPr sz="800" dirty="0">
                        <a:latin typeface="BIZ UDPゴシック" panose="020B0400000000000000" pitchFamily="50" charset="-128"/>
                        <a:ea typeface="BIZ UDPゴシック" panose="020B0400000000000000" pitchFamily="50" charset="-128"/>
                        <a:cs typeface="ＭＳ Ｐゴシック"/>
                      </a:endParaRPr>
                    </a:p>
                  </a:txBody>
                  <a:tcPr marL="0" marR="0" marT="2730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tc>
                  <a:txBody>
                    <a:bodyPr/>
                    <a:lstStyle/>
                    <a:p>
                      <a:pPr marL="2540" algn="ctr">
                        <a:lnSpc>
                          <a:spcPct val="100000"/>
                        </a:lnSpc>
                        <a:spcBef>
                          <a:spcPts val="240"/>
                        </a:spcBef>
                      </a:pPr>
                      <a:r>
                        <a:rPr sz="800" dirty="0">
                          <a:latin typeface="BIZ UDPゴシック" panose="020B0400000000000000" pitchFamily="50" charset="-128"/>
                          <a:ea typeface="BIZ UDPゴシック" panose="020B0400000000000000" pitchFamily="50" charset="-128"/>
                          <a:cs typeface="Calibri"/>
                        </a:rPr>
                        <a:t>2008</a:t>
                      </a:r>
                      <a:r>
                        <a:rPr sz="800" dirty="0">
                          <a:latin typeface="BIZ UDPゴシック" panose="020B0400000000000000" pitchFamily="50" charset="-128"/>
                          <a:ea typeface="BIZ UDPゴシック" panose="020B0400000000000000" pitchFamily="50" charset="-128"/>
                          <a:cs typeface="ＭＳ Ｐゴシック"/>
                        </a:rPr>
                        <a:t>年</a:t>
                      </a:r>
                      <a:r>
                        <a:rPr sz="800" spc="-10" dirty="0">
                          <a:latin typeface="BIZ UDPゴシック" panose="020B0400000000000000" pitchFamily="50" charset="-128"/>
                          <a:ea typeface="BIZ UDPゴシック" panose="020B0400000000000000" pitchFamily="50" charset="-128"/>
                          <a:cs typeface="ＭＳ Ｐゴシック"/>
                        </a:rPr>
                        <a:t>～</a:t>
                      </a:r>
                      <a:r>
                        <a:rPr sz="800" spc="-10" dirty="0">
                          <a:latin typeface="BIZ UDPゴシック" panose="020B0400000000000000" pitchFamily="50" charset="-128"/>
                          <a:ea typeface="BIZ UDPゴシック" panose="020B0400000000000000" pitchFamily="50" charset="-128"/>
                          <a:cs typeface="Calibri"/>
                        </a:rPr>
                        <a:t>2009</a:t>
                      </a:r>
                      <a:r>
                        <a:rPr sz="800" spc="-50" dirty="0">
                          <a:latin typeface="BIZ UDPゴシック" panose="020B0400000000000000" pitchFamily="50" charset="-128"/>
                          <a:ea typeface="BIZ UDPゴシック" panose="020B0400000000000000" pitchFamily="50" charset="-128"/>
                          <a:cs typeface="ＭＳ Ｐゴシック"/>
                        </a:rPr>
                        <a:t>年</a:t>
                      </a:r>
                      <a:endParaRPr sz="800">
                        <a:latin typeface="BIZ UDPゴシック" panose="020B0400000000000000" pitchFamily="50" charset="-128"/>
                        <a:ea typeface="BIZ UDPゴシック" panose="020B0400000000000000" pitchFamily="50" charset="-128"/>
                        <a:cs typeface="ＭＳ Ｐゴシック"/>
                      </a:endParaRPr>
                    </a:p>
                    <a:p>
                      <a:pPr marL="1905" algn="ctr">
                        <a:lnSpc>
                          <a:spcPct val="100000"/>
                        </a:lnSpc>
                      </a:pPr>
                      <a:r>
                        <a:rPr sz="800" spc="-15" dirty="0">
                          <a:latin typeface="BIZ UDPゴシック" panose="020B0400000000000000" pitchFamily="50" charset="-128"/>
                          <a:ea typeface="BIZ UDPゴシック" panose="020B0400000000000000" pitchFamily="50" charset="-128"/>
                          <a:cs typeface="ＭＳ Ｐゴシック"/>
                        </a:rPr>
                        <a:t>建家利用</a:t>
                      </a:r>
                      <a:endParaRPr sz="800">
                        <a:latin typeface="BIZ UDPゴシック" panose="020B0400000000000000" pitchFamily="50" charset="-128"/>
                        <a:ea typeface="BIZ UDPゴシック" panose="020B0400000000000000" pitchFamily="50" charset="-128"/>
                        <a:cs typeface="ＭＳ Ｐゴシック"/>
                      </a:endParaRPr>
                    </a:p>
                  </a:txBody>
                  <a:tcPr marL="0" marR="0" marT="3048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tc vMerge="1">
                  <a:txBody>
                    <a:bodyPr/>
                    <a:lstStyle/>
                    <a:p>
                      <a:endParaRPr/>
                    </a:p>
                  </a:txBody>
                  <a:tcPr marL="0" marR="0" marT="0" marB="0">
                    <a:lnL w="28575">
                      <a:solidFill>
                        <a:srgbClr val="FFFFFF"/>
                      </a:solidFill>
                      <a:prstDash val="solid"/>
                    </a:lnL>
                    <a:lnB w="76200">
                      <a:solidFill>
                        <a:srgbClr val="000000"/>
                      </a:solidFill>
                      <a:prstDash val="solid"/>
                    </a:lnB>
                  </a:tcPr>
                </a:tc>
                <a:extLst>
                  <a:ext uri="{0D108BD9-81ED-4DB2-BD59-A6C34878D82A}">
                    <a16:rowId xmlns:a16="http://schemas.microsoft.com/office/drawing/2014/main" val="10015"/>
                  </a:ext>
                </a:extLst>
              </a:tr>
              <a:tr h="309880">
                <a:tc>
                  <a:txBody>
                    <a:bodyPr/>
                    <a:lstStyle/>
                    <a:p>
                      <a:pPr>
                        <a:lnSpc>
                          <a:spcPct val="100000"/>
                        </a:lnSpc>
                        <a:spcBef>
                          <a:spcPts val="40"/>
                        </a:spcBef>
                      </a:pPr>
                      <a:endParaRPr sz="650">
                        <a:latin typeface="BIZ UDPゴシック" panose="020B0400000000000000" pitchFamily="50" charset="-128"/>
                        <a:ea typeface="BIZ UDPゴシック" panose="020B0400000000000000" pitchFamily="50" charset="-128"/>
                        <a:cs typeface="Times New Roman"/>
                      </a:endParaRPr>
                    </a:p>
                    <a:p>
                      <a:pPr marL="162560">
                        <a:lnSpc>
                          <a:spcPct val="100000"/>
                        </a:lnSpc>
                        <a:spcBef>
                          <a:spcPts val="5"/>
                        </a:spcBef>
                      </a:pPr>
                      <a:r>
                        <a:rPr sz="800" spc="-25" dirty="0">
                          <a:latin typeface="BIZ UDPゴシック" panose="020B0400000000000000" pitchFamily="50" charset="-128"/>
                          <a:ea typeface="BIZ UDPゴシック" panose="020B0400000000000000" pitchFamily="50" charset="-128"/>
                          <a:cs typeface="ＭＳ Ｐゴシック"/>
                        </a:rPr>
                        <a:t>16</a:t>
                      </a:r>
                      <a:endParaRPr sz="800">
                        <a:latin typeface="BIZ UDPゴシック" panose="020B0400000000000000" pitchFamily="50" charset="-128"/>
                        <a:ea typeface="BIZ UDPゴシック" panose="020B0400000000000000" pitchFamily="50" charset="-128"/>
                        <a:cs typeface="ＭＳ Ｐゴシック"/>
                      </a:endParaRPr>
                    </a:p>
                  </a:txBody>
                  <a:tcPr marL="0" marR="0" marT="508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tc>
                  <a:txBody>
                    <a:bodyPr/>
                    <a:lstStyle/>
                    <a:p>
                      <a:pPr>
                        <a:lnSpc>
                          <a:spcPct val="100000"/>
                        </a:lnSpc>
                        <a:spcBef>
                          <a:spcPts val="40"/>
                        </a:spcBef>
                      </a:pPr>
                      <a:endParaRPr sz="650">
                        <a:latin typeface="BIZ UDPゴシック" panose="020B0400000000000000" pitchFamily="50" charset="-128"/>
                        <a:ea typeface="BIZ UDPゴシック" panose="020B0400000000000000" pitchFamily="50" charset="-128"/>
                        <a:cs typeface="Times New Roman"/>
                      </a:endParaRPr>
                    </a:p>
                    <a:p>
                      <a:pPr marL="46355">
                        <a:lnSpc>
                          <a:spcPct val="100000"/>
                        </a:lnSpc>
                        <a:spcBef>
                          <a:spcPts val="5"/>
                        </a:spcBef>
                      </a:pPr>
                      <a:r>
                        <a:rPr sz="800" spc="-10" dirty="0">
                          <a:latin typeface="BIZ UDPゴシック" panose="020B0400000000000000" pitchFamily="50" charset="-128"/>
                          <a:ea typeface="BIZ UDPゴシック" panose="020B0400000000000000" pitchFamily="50" charset="-128"/>
                          <a:cs typeface="ＭＳ Ｐゴシック"/>
                        </a:rPr>
                        <a:t>自由電子レーザ（FEL</a:t>
                      </a:r>
                      <a:r>
                        <a:rPr sz="800" spc="-25" dirty="0">
                          <a:latin typeface="BIZ UDPゴシック" panose="020B0400000000000000" pitchFamily="50" charset="-128"/>
                          <a:ea typeface="BIZ UDPゴシック" panose="020B0400000000000000" pitchFamily="50" charset="-128"/>
                          <a:cs typeface="ＭＳ Ｐゴシック"/>
                        </a:rPr>
                        <a:t>)内装</a:t>
                      </a:r>
                      <a:endParaRPr sz="800">
                        <a:latin typeface="BIZ UDPゴシック" panose="020B0400000000000000" pitchFamily="50" charset="-128"/>
                        <a:ea typeface="BIZ UDPゴシック" panose="020B0400000000000000" pitchFamily="50" charset="-128"/>
                        <a:cs typeface="ＭＳ Ｐゴシック"/>
                      </a:endParaRPr>
                    </a:p>
                  </a:txBody>
                  <a:tcPr marL="0" marR="0" marT="508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tc>
                  <a:txBody>
                    <a:bodyPr/>
                    <a:lstStyle/>
                    <a:p>
                      <a:pPr marL="1270" algn="ctr">
                        <a:lnSpc>
                          <a:spcPct val="100000"/>
                        </a:lnSpc>
                        <a:spcBef>
                          <a:spcPts val="720"/>
                        </a:spcBef>
                      </a:pPr>
                      <a:r>
                        <a:rPr sz="800" spc="-10" dirty="0">
                          <a:latin typeface="BIZ UDPゴシック" panose="020B0400000000000000" pitchFamily="50" charset="-128"/>
                          <a:ea typeface="BIZ UDPゴシック" panose="020B0400000000000000" pitchFamily="50" charset="-128"/>
                          <a:cs typeface="Calibri"/>
                        </a:rPr>
                        <a:t>RI</a:t>
                      </a:r>
                      <a:r>
                        <a:rPr sz="800" spc="-30" dirty="0">
                          <a:latin typeface="BIZ UDPゴシック" panose="020B0400000000000000" pitchFamily="50" charset="-128"/>
                          <a:ea typeface="BIZ UDPゴシック" panose="020B0400000000000000" pitchFamily="50" charset="-128"/>
                          <a:cs typeface="ＭＳ Ｐゴシック"/>
                        </a:rPr>
                        <a:t>施設</a:t>
                      </a:r>
                      <a:endParaRPr sz="800">
                        <a:latin typeface="BIZ UDPゴシック" panose="020B0400000000000000" pitchFamily="50" charset="-128"/>
                        <a:ea typeface="BIZ UDPゴシック" panose="020B0400000000000000" pitchFamily="50" charset="-128"/>
                        <a:cs typeface="ＭＳ Ｐゴシック"/>
                      </a:endParaRPr>
                    </a:p>
                  </a:txBody>
                  <a:tcPr marL="0" marR="0" marT="9144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tc>
                  <a:txBody>
                    <a:bodyPr/>
                    <a:lstStyle/>
                    <a:p>
                      <a:pPr>
                        <a:lnSpc>
                          <a:spcPct val="100000"/>
                        </a:lnSpc>
                        <a:spcBef>
                          <a:spcPts val="30"/>
                        </a:spcBef>
                      </a:pPr>
                      <a:endParaRPr sz="650">
                        <a:latin typeface="BIZ UDPゴシック" panose="020B0400000000000000" pitchFamily="50" charset="-128"/>
                        <a:ea typeface="BIZ UDPゴシック" panose="020B0400000000000000" pitchFamily="50" charset="-128"/>
                        <a:cs typeface="Times New Roman"/>
                      </a:endParaRPr>
                    </a:p>
                    <a:p>
                      <a:pPr marR="127000" algn="r">
                        <a:lnSpc>
                          <a:spcPct val="100000"/>
                        </a:lnSpc>
                      </a:pPr>
                      <a:r>
                        <a:rPr sz="800" spc="-25" dirty="0">
                          <a:latin typeface="BIZ UDPゴシック" panose="020B0400000000000000" pitchFamily="50" charset="-128"/>
                          <a:ea typeface="BIZ UDPゴシック" panose="020B0400000000000000" pitchFamily="50" charset="-128"/>
                          <a:cs typeface="ＭＳ Ｐゴシック"/>
                        </a:rPr>
                        <a:t>原科研</a:t>
                      </a:r>
                      <a:endParaRPr sz="800">
                        <a:latin typeface="BIZ UDPゴシック" panose="020B0400000000000000" pitchFamily="50" charset="-128"/>
                        <a:ea typeface="BIZ UDPゴシック" panose="020B0400000000000000" pitchFamily="50" charset="-128"/>
                        <a:cs typeface="ＭＳ Ｐゴシック"/>
                      </a:endParaRPr>
                    </a:p>
                  </a:txBody>
                  <a:tcPr marL="0" marR="0" marT="381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tc>
                  <a:txBody>
                    <a:bodyPr/>
                    <a:lstStyle/>
                    <a:p>
                      <a:pPr marL="118110">
                        <a:lnSpc>
                          <a:spcPct val="100000"/>
                        </a:lnSpc>
                        <a:spcBef>
                          <a:spcPts val="240"/>
                        </a:spcBef>
                      </a:pPr>
                      <a:r>
                        <a:rPr sz="800" spc="-20" dirty="0">
                          <a:latin typeface="BIZ UDPゴシック" panose="020B0400000000000000" pitchFamily="50" charset="-128"/>
                          <a:ea typeface="BIZ UDPゴシック" panose="020B0400000000000000" pitchFamily="50" charset="-128"/>
                          <a:cs typeface="ＭＳ Ｐゴシック"/>
                        </a:rPr>
                        <a:t>内装設備譲渡</a:t>
                      </a:r>
                      <a:endParaRPr sz="800">
                        <a:latin typeface="BIZ UDPゴシック" panose="020B0400000000000000" pitchFamily="50" charset="-128"/>
                        <a:ea typeface="BIZ UDPゴシック" panose="020B0400000000000000" pitchFamily="50" charset="-128"/>
                        <a:cs typeface="ＭＳ Ｐゴシック"/>
                      </a:endParaRPr>
                    </a:p>
                    <a:p>
                      <a:pPr marL="118110">
                        <a:lnSpc>
                          <a:spcPct val="100000"/>
                        </a:lnSpc>
                      </a:pPr>
                      <a:r>
                        <a:rPr sz="800" dirty="0">
                          <a:latin typeface="BIZ UDPゴシック" panose="020B0400000000000000" pitchFamily="50" charset="-128"/>
                          <a:ea typeface="BIZ UDPゴシック" panose="020B0400000000000000" pitchFamily="50" charset="-128"/>
                          <a:cs typeface="ＭＳ Ｐゴシック"/>
                        </a:rPr>
                        <a:t>（</a:t>
                      </a:r>
                      <a:r>
                        <a:rPr sz="800" spc="-10" dirty="0">
                          <a:latin typeface="BIZ UDPゴシック" panose="020B0400000000000000" pitchFamily="50" charset="-128"/>
                          <a:ea typeface="BIZ UDPゴシック" panose="020B0400000000000000" pitchFamily="50" charset="-128"/>
                          <a:cs typeface="ＭＳ Ｐゴシック"/>
                        </a:rPr>
                        <a:t>廃棄物：</a:t>
                      </a:r>
                      <a:r>
                        <a:rPr sz="800" spc="-25" dirty="0">
                          <a:latin typeface="BIZ UDPゴシック" panose="020B0400000000000000" pitchFamily="50" charset="-128"/>
                          <a:ea typeface="BIZ UDPゴシック" panose="020B0400000000000000" pitchFamily="50" charset="-128"/>
                          <a:cs typeface="Calibri"/>
                        </a:rPr>
                        <a:t>0</a:t>
                      </a:r>
                      <a:r>
                        <a:rPr sz="800" spc="-25" dirty="0">
                          <a:latin typeface="BIZ UDPゴシック" panose="020B0400000000000000" pitchFamily="50" charset="-128"/>
                          <a:ea typeface="BIZ UDPゴシック" panose="020B0400000000000000" pitchFamily="50" charset="-128"/>
                          <a:cs typeface="ＭＳ Ｐゴシック"/>
                        </a:rPr>
                        <a:t>）</a:t>
                      </a:r>
                      <a:endParaRPr sz="800">
                        <a:latin typeface="BIZ UDPゴシック" panose="020B0400000000000000" pitchFamily="50" charset="-128"/>
                        <a:ea typeface="BIZ UDPゴシック" panose="020B0400000000000000" pitchFamily="50" charset="-128"/>
                        <a:cs typeface="ＭＳ Ｐゴシック"/>
                      </a:endParaRPr>
                    </a:p>
                  </a:txBody>
                  <a:tcPr marL="0" marR="0" marT="3048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tc>
                  <a:txBody>
                    <a:bodyPr/>
                    <a:lstStyle/>
                    <a:p>
                      <a:pPr algn="ctr">
                        <a:lnSpc>
                          <a:spcPct val="100000"/>
                        </a:lnSpc>
                        <a:spcBef>
                          <a:spcPts val="215"/>
                        </a:spcBef>
                      </a:pPr>
                      <a:r>
                        <a:rPr sz="800" dirty="0">
                          <a:latin typeface="BIZ UDPゴシック" panose="020B0400000000000000" pitchFamily="50" charset="-128"/>
                          <a:ea typeface="BIZ UDPゴシック" panose="020B0400000000000000" pitchFamily="50" charset="-128"/>
                          <a:cs typeface="Calibri"/>
                        </a:rPr>
                        <a:t>0</a:t>
                      </a:r>
                    </a:p>
                    <a:p>
                      <a:pPr marL="635" algn="ctr">
                        <a:lnSpc>
                          <a:spcPct val="100000"/>
                        </a:lnSpc>
                        <a:spcBef>
                          <a:spcPts val="25"/>
                        </a:spcBef>
                      </a:pPr>
                      <a:r>
                        <a:rPr sz="800" dirty="0">
                          <a:latin typeface="BIZ UDPゴシック" panose="020B0400000000000000" pitchFamily="50" charset="-128"/>
                          <a:ea typeface="BIZ UDPゴシック" panose="020B0400000000000000" pitchFamily="50" charset="-128"/>
                          <a:cs typeface="ＭＳ Ｐゴシック"/>
                        </a:rPr>
                        <a:t>（相手方負担</a:t>
                      </a:r>
                      <a:r>
                        <a:rPr sz="800" spc="-50" dirty="0">
                          <a:latin typeface="BIZ UDPゴシック" panose="020B0400000000000000" pitchFamily="50" charset="-128"/>
                          <a:ea typeface="BIZ UDPゴシック" panose="020B0400000000000000" pitchFamily="50" charset="-128"/>
                          <a:cs typeface="ＭＳ Ｐゴシック"/>
                        </a:rPr>
                        <a:t>）</a:t>
                      </a:r>
                      <a:endParaRPr sz="800" dirty="0">
                        <a:latin typeface="BIZ UDPゴシック" panose="020B0400000000000000" pitchFamily="50" charset="-128"/>
                        <a:ea typeface="BIZ UDPゴシック" panose="020B0400000000000000" pitchFamily="50" charset="-128"/>
                        <a:cs typeface="ＭＳ Ｐゴシック"/>
                      </a:endParaRPr>
                    </a:p>
                  </a:txBody>
                  <a:tcPr marL="0" marR="0" marT="2730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tc>
                  <a:txBody>
                    <a:bodyPr/>
                    <a:lstStyle/>
                    <a:p>
                      <a:pPr marL="2540" algn="ctr">
                        <a:lnSpc>
                          <a:spcPct val="100000"/>
                        </a:lnSpc>
                        <a:spcBef>
                          <a:spcPts val="240"/>
                        </a:spcBef>
                      </a:pPr>
                      <a:r>
                        <a:rPr sz="800" spc="-10" dirty="0">
                          <a:latin typeface="BIZ UDPゴシック" panose="020B0400000000000000" pitchFamily="50" charset="-128"/>
                          <a:ea typeface="BIZ UDPゴシック" panose="020B0400000000000000" pitchFamily="50" charset="-128"/>
                          <a:cs typeface="Calibri"/>
                        </a:rPr>
                        <a:t>2009</a:t>
                      </a:r>
                      <a:r>
                        <a:rPr sz="800" spc="-10" dirty="0">
                          <a:latin typeface="BIZ UDPゴシック" panose="020B0400000000000000" pitchFamily="50" charset="-128"/>
                          <a:ea typeface="BIZ UDPゴシック" panose="020B0400000000000000" pitchFamily="50" charset="-128"/>
                          <a:cs typeface="ＭＳ Ｐゴシック"/>
                        </a:rPr>
                        <a:t>年～</a:t>
                      </a:r>
                      <a:r>
                        <a:rPr sz="800" spc="-10" dirty="0">
                          <a:latin typeface="BIZ UDPゴシック" panose="020B0400000000000000" pitchFamily="50" charset="-128"/>
                          <a:ea typeface="BIZ UDPゴシック" panose="020B0400000000000000" pitchFamily="50" charset="-128"/>
                          <a:cs typeface="Calibri"/>
                        </a:rPr>
                        <a:t>2010</a:t>
                      </a:r>
                      <a:r>
                        <a:rPr sz="800" spc="-50" dirty="0">
                          <a:latin typeface="BIZ UDPゴシック" panose="020B0400000000000000" pitchFamily="50" charset="-128"/>
                          <a:ea typeface="BIZ UDPゴシック" panose="020B0400000000000000" pitchFamily="50" charset="-128"/>
                          <a:cs typeface="ＭＳ Ｐゴシック"/>
                        </a:rPr>
                        <a:t>年</a:t>
                      </a:r>
                      <a:endParaRPr sz="800" dirty="0">
                        <a:latin typeface="BIZ UDPゴシック" panose="020B0400000000000000" pitchFamily="50" charset="-128"/>
                        <a:ea typeface="BIZ UDPゴシック" panose="020B0400000000000000" pitchFamily="50" charset="-128"/>
                        <a:cs typeface="ＭＳ Ｐゴシック"/>
                      </a:endParaRPr>
                    </a:p>
                    <a:p>
                      <a:pPr marL="1905" algn="ctr">
                        <a:lnSpc>
                          <a:spcPct val="100000"/>
                        </a:lnSpc>
                      </a:pPr>
                      <a:r>
                        <a:rPr sz="800" spc="-15" dirty="0">
                          <a:latin typeface="BIZ UDPゴシック" panose="020B0400000000000000" pitchFamily="50" charset="-128"/>
                          <a:ea typeface="BIZ UDPゴシック" panose="020B0400000000000000" pitchFamily="50" charset="-128"/>
                          <a:cs typeface="ＭＳ Ｐゴシック"/>
                        </a:rPr>
                        <a:t>建家利用</a:t>
                      </a:r>
                      <a:endParaRPr sz="800" dirty="0">
                        <a:latin typeface="BIZ UDPゴシック" panose="020B0400000000000000" pitchFamily="50" charset="-128"/>
                        <a:ea typeface="BIZ UDPゴシック" panose="020B0400000000000000" pitchFamily="50" charset="-128"/>
                        <a:cs typeface="ＭＳ Ｐゴシック"/>
                      </a:endParaRPr>
                    </a:p>
                  </a:txBody>
                  <a:tcPr marL="0" marR="0" marT="3048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tc vMerge="1">
                  <a:txBody>
                    <a:bodyPr/>
                    <a:lstStyle/>
                    <a:p>
                      <a:endParaRPr/>
                    </a:p>
                  </a:txBody>
                  <a:tcPr marL="0" marR="0" marT="0" marB="0">
                    <a:lnL w="28575">
                      <a:solidFill>
                        <a:srgbClr val="FFFFFF"/>
                      </a:solidFill>
                      <a:prstDash val="solid"/>
                    </a:lnL>
                    <a:lnB w="76200">
                      <a:solidFill>
                        <a:srgbClr val="000000"/>
                      </a:solidFill>
                      <a:prstDash val="solid"/>
                    </a:lnB>
                  </a:tcPr>
                </a:tc>
                <a:extLst>
                  <a:ext uri="{0D108BD9-81ED-4DB2-BD59-A6C34878D82A}">
                    <a16:rowId xmlns:a16="http://schemas.microsoft.com/office/drawing/2014/main" val="10016"/>
                  </a:ext>
                </a:extLst>
              </a:tr>
              <a:tr h="334010">
                <a:tc>
                  <a:txBody>
                    <a:bodyPr/>
                    <a:lstStyle/>
                    <a:p>
                      <a:pPr>
                        <a:lnSpc>
                          <a:spcPct val="100000"/>
                        </a:lnSpc>
                        <a:spcBef>
                          <a:spcPts val="30"/>
                        </a:spcBef>
                      </a:pPr>
                      <a:endParaRPr sz="650">
                        <a:latin typeface="BIZ UDPゴシック" panose="020B0400000000000000" pitchFamily="50" charset="-128"/>
                        <a:ea typeface="BIZ UDPゴシック" panose="020B0400000000000000" pitchFamily="50" charset="-128"/>
                        <a:cs typeface="Times New Roman"/>
                      </a:endParaRPr>
                    </a:p>
                    <a:p>
                      <a:pPr marL="163830">
                        <a:lnSpc>
                          <a:spcPct val="100000"/>
                        </a:lnSpc>
                        <a:spcBef>
                          <a:spcPts val="5"/>
                        </a:spcBef>
                      </a:pPr>
                      <a:r>
                        <a:rPr sz="800" spc="-25" dirty="0">
                          <a:latin typeface="BIZ UDPゴシック" panose="020B0400000000000000" pitchFamily="50" charset="-128"/>
                          <a:ea typeface="BIZ UDPゴシック" panose="020B0400000000000000" pitchFamily="50" charset="-128"/>
                          <a:cs typeface="ＭＳ Ｐゴシック"/>
                        </a:rPr>
                        <a:t>17</a:t>
                      </a:r>
                      <a:endParaRPr sz="800">
                        <a:latin typeface="BIZ UDPゴシック" panose="020B0400000000000000" pitchFamily="50" charset="-128"/>
                        <a:ea typeface="BIZ UDPゴシック" panose="020B0400000000000000" pitchFamily="50" charset="-128"/>
                        <a:cs typeface="ＭＳ Ｐゴシック"/>
                      </a:endParaRPr>
                    </a:p>
                  </a:txBody>
                  <a:tcPr marL="0" marR="0" marT="3810" marB="0">
                    <a:lnL w="12700">
                      <a:solidFill>
                        <a:srgbClr val="FFFFFF"/>
                      </a:solidFill>
                      <a:prstDash val="solid"/>
                    </a:lnL>
                    <a:lnR w="12700">
                      <a:solidFill>
                        <a:srgbClr val="FFFFFF"/>
                      </a:solidFill>
                      <a:prstDash val="solid"/>
                    </a:lnR>
                    <a:lnT w="12700">
                      <a:solidFill>
                        <a:srgbClr val="FFFFFF"/>
                      </a:solidFill>
                      <a:prstDash val="solid"/>
                    </a:lnT>
                    <a:lnB w="76200">
                      <a:solidFill>
                        <a:srgbClr val="000000"/>
                      </a:solidFill>
                      <a:prstDash val="solid"/>
                    </a:lnB>
                    <a:solidFill>
                      <a:srgbClr val="D0D7E8"/>
                    </a:solidFill>
                  </a:tcPr>
                </a:tc>
                <a:tc>
                  <a:txBody>
                    <a:bodyPr/>
                    <a:lstStyle/>
                    <a:p>
                      <a:pPr marL="118110">
                        <a:lnSpc>
                          <a:spcPct val="100000"/>
                        </a:lnSpc>
                        <a:spcBef>
                          <a:spcPts val="720"/>
                        </a:spcBef>
                      </a:pPr>
                      <a:r>
                        <a:rPr sz="800" dirty="0">
                          <a:latin typeface="BIZ UDPゴシック" panose="020B0400000000000000" pitchFamily="50" charset="-128"/>
                          <a:ea typeface="BIZ UDPゴシック" panose="020B0400000000000000" pitchFamily="50" charset="-128"/>
                          <a:cs typeface="Calibri"/>
                        </a:rPr>
                        <a:t>FP</a:t>
                      </a:r>
                      <a:r>
                        <a:rPr sz="800" spc="-10" dirty="0">
                          <a:latin typeface="BIZ UDPゴシック" panose="020B0400000000000000" pitchFamily="50" charset="-128"/>
                          <a:ea typeface="BIZ UDPゴシック" panose="020B0400000000000000" pitchFamily="50" charset="-128"/>
                          <a:cs typeface="ＭＳ Ｐゴシック"/>
                        </a:rPr>
                        <a:t>利用実験棟</a:t>
                      </a:r>
                      <a:endParaRPr sz="800">
                        <a:latin typeface="BIZ UDPゴシック" panose="020B0400000000000000" pitchFamily="50" charset="-128"/>
                        <a:ea typeface="BIZ UDPゴシック" panose="020B0400000000000000" pitchFamily="50" charset="-128"/>
                        <a:cs typeface="ＭＳ Ｐゴシック"/>
                      </a:endParaRPr>
                    </a:p>
                  </a:txBody>
                  <a:tcPr marL="0" marR="0" marT="91440" marB="0">
                    <a:lnL w="12700">
                      <a:solidFill>
                        <a:srgbClr val="FFFFFF"/>
                      </a:solidFill>
                      <a:prstDash val="solid"/>
                    </a:lnL>
                    <a:lnR w="12700">
                      <a:solidFill>
                        <a:srgbClr val="FFFFFF"/>
                      </a:solidFill>
                      <a:prstDash val="solid"/>
                    </a:lnR>
                    <a:lnT w="12700">
                      <a:solidFill>
                        <a:srgbClr val="FFFFFF"/>
                      </a:solidFill>
                      <a:prstDash val="solid"/>
                    </a:lnT>
                    <a:lnB w="76200">
                      <a:solidFill>
                        <a:srgbClr val="000000"/>
                      </a:solidFill>
                      <a:prstDash val="solid"/>
                    </a:lnB>
                    <a:solidFill>
                      <a:srgbClr val="D0D7E8"/>
                    </a:solidFill>
                  </a:tcPr>
                </a:tc>
                <a:tc>
                  <a:txBody>
                    <a:bodyPr/>
                    <a:lstStyle/>
                    <a:p>
                      <a:pPr marL="1270" algn="ctr">
                        <a:lnSpc>
                          <a:spcPct val="100000"/>
                        </a:lnSpc>
                        <a:spcBef>
                          <a:spcPts val="720"/>
                        </a:spcBef>
                      </a:pPr>
                      <a:r>
                        <a:rPr sz="800" spc="-10" dirty="0">
                          <a:latin typeface="BIZ UDPゴシック" panose="020B0400000000000000" pitchFamily="50" charset="-128"/>
                          <a:ea typeface="BIZ UDPゴシック" panose="020B0400000000000000" pitchFamily="50" charset="-128"/>
                          <a:cs typeface="Calibri"/>
                        </a:rPr>
                        <a:t>RI</a:t>
                      </a:r>
                      <a:r>
                        <a:rPr sz="800" spc="-25" dirty="0">
                          <a:latin typeface="BIZ UDPゴシック" panose="020B0400000000000000" pitchFamily="50" charset="-128"/>
                          <a:ea typeface="BIZ UDPゴシック" panose="020B0400000000000000" pitchFamily="50" charset="-128"/>
                          <a:cs typeface="ＭＳ Ｐゴシック"/>
                        </a:rPr>
                        <a:t>施設</a:t>
                      </a:r>
                      <a:endParaRPr sz="800">
                        <a:latin typeface="BIZ UDPゴシック" panose="020B0400000000000000" pitchFamily="50" charset="-128"/>
                        <a:ea typeface="BIZ UDPゴシック" panose="020B0400000000000000" pitchFamily="50" charset="-128"/>
                        <a:cs typeface="ＭＳ Ｐゴシック"/>
                      </a:endParaRPr>
                    </a:p>
                  </a:txBody>
                  <a:tcPr marL="0" marR="0" marT="91440" marB="0">
                    <a:lnL w="12700">
                      <a:solidFill>
                        <a:srgbClr val="FFFFFF"/>
                      </a:solidFill>
                      <a:prstDash val="solid"/>
                    </a:lnL>
                    <a:lnR w="12700">
                      <a:solidFill>
                        <a:srgbClr val="FFFFFF"/>
                      </a:solidFill>
                      <a:prstDash val="solid"/>
                    </a:lnR>
                    <a:lnT w="12700">
                      <a:solidFill>
                        <a:srgbClr val="FFFFFF"/>
                      </a:solidFill>
                      <a:prstDash val="solid"/>
                    </a:lnT>
                    <a:lnB w="76200">
                      <a:solidFill>
                        <a:srgbClr val="000000"/>
                      </a:solidFill>
                      <a:prstDash val="solid"/>
                    </a:lnB>
                    <a:solidFill>
                      <a:srgbClr val="D0D7E8"/>
                    </a:solidFill>
                  </a:tcPr>
                </a:tc>
                <a:tc>
                  <a:txBody>
                    <a:bodyPr/>
                    <a:lstStyle/>
                    <a:p>
                      <a:pPr>
                        <a:lnSpc>
                          <a:spcPct val="100000"/>
                        </a:lnSpc>
                        <a:spcBef>
                          <a:spcPts val="30"/>
                        </a:spcBef>
                      </a:pPr>
                      <a:endParaRPr sz="600">
                        <a:latin typeface="BIZ UDPゴシック" panose="020B0400000000000000" pitchFamily="50" charset="-128"/>
                        <a:ea typeface="BIZ UDPゴシック" panose="020B0400000000000000" pitchFamily="50" charset="-128"/>
                        <a:cs typeface="Times New Roman"/>
                      </a:endParaRPr>
                    </a:p>
                    <a:p>
                      <a:pPr marR="127000" algn="r">
                        <a:lnSpc>
                          <a:spcPct val="100000"/>
                        </a:lnSpc>
                      </a:pPr>
                      <a:r>
                        <a:rPr sz="800" spc="-20" dirty="0">
                          <a:latin typeface="BIZ UDPゴシック" panose="020B0400000000000000" pitchFamily="50" charset="-128"/>
                          <a:ea typeface="BIZ UDPゴシック" panose="020B0400000000000000" pitchFamily="50" charset="-128"/>
                          <a:cs typeface="ＭＳ Ｐゴシック"/>
                        </a:rPr>
                        <a:t>大洗研</a:t>
                      </a:r>
                      <a:endParaRPr sz="800">
                        <a:latin typeface="BIZ UDPゴシック" panose="020B0400000000000000" pitchFamily="50" charset="-128"/>
                        <a:ea typeface="BIZ UDPゴシック" panose="020B0400000000000000" pitchFamily="50" charset="-128"/>
                        <a:cs typeface="ＭＳ Ｐゴシック"/>
                      </a:endParaRPr>
                    </a:p>
                  </a:txBody>
                  <a:tcPr marL="0" marR="0" marT="3810" marB="0">
                    <a:lnL w="12700">
                      <a:solidFill>
                        <a:srgbClr val="FFFFFF"/>
                      </a:solidFill>
                      <a:prstDash val="solid"/>
                    </a:lnL>
                    <a:lnR w="12700">
                      <a:solidFill>
                        <a:srgbClr val="FFFFFF"/>
                      </a:solidFill>
                      <a:prstDash val="solid"/>
                    </a:lnR>
                    <a:lnT w="12700">
                      <a:solidFill>
                        <a:srgbClr val="FFFFFF"/>
                      </a:solidFill>
                      <a:prstDash val="solid"/>
                    </a:lnT>
                    <a:lnB w="76200">
                      <a:solidFill>
                        <a:srgbClr val="000000"/>
                      </a:solidFill>
                      <a:prstDash val="solid"/>
                    </a:lnB>
                    <a:solidFill>
                      <a:srgbClr val="D0D7E8"/>
                    </a:solidFill>
                  </a:tcPr>
                </a:tc>
                <a:tc>
                  <a:txBody>
                    <a:bodyPr/>
                    <a:lstStyle/>
                    <a:p>
                      <a:pPr marL="118110" marR="548640">
                        <a:lnSpc>
                          <a:spcPct val="100000"/>
                        </a:lnSpc>
                        <a:spcBef>
                          <a:spcPts val="240"/>
                        </a:spcBef>
                      </a:pPr>
                      <a:r>
                        <a:rPr sz="800" dirty="0">
                          <a:latin typeface="BIZ UDPゴシック" panose="020B0400000000000000" pitchFamily="50" charset="-128"/>
                          <a:ea typeface="BIZ UDPゴシック" panose="020B0400000000000000" pitchFamily="50" charset="-128"/>
                          <a:cs typeface="ＭＳ Ｐゴシック"/>
                        </a:rPr>
                        <a:t>金属：</a:t>
                      </a:r>
                      <a:r>
                        <a:rPr sz="800" dirty="0">
                          <a:latin typeface="BIZ UDPゴシック" panose="020B0400000000000000" pitchFamily="50" charset="-128"/>
                          <a:ea typeface="BIZ UDPゴシック" panose="020B0400000000000000" pitchFamily="50" charset="-128"/>
                          <a:cs typeface="Calibri"/>
                        </a:rPr>
                        <a:t>17</a:t>
                      </a:r>
                      <a:r>
                        <a:rPr sz="800" spc="-5" dirty="0">
                          <a:latin typeface="BIZ UDPゴシック" panose="020B0400000000000000" pitchFamily="50" charset="-128"/>
                          <a:ea typeface="BIZ UDPゴシック" panose="020B0400000000000000" pitchFamily="50" charset="-128"/>
                          <a:cs typeface="ＭＳ Ｐゴシック"/>
                        </a:rPr>
                        <a:t>コンクリ：</a:t>
                      </a:r>
                      <a:r>
                        <a:rPr sz="800" dirty="0">
                          <a:latin typeface="BIZ UDPゴシック" panose="020B0400000000000000" pitchFamily="50" charset="-128"/>
                          <a:ea typeface="BIZ UDPゴシック" panose="020B0400000000000000" pitchFamily="50" charset="-128"/>
                          <a:cs typeface="Calibri"/>
                        </a:rPr>
                        <a:t>3</a:t>
                      </a:r>
                      <a:endParaRPr sz="800">
                        <a:latin typeface="BIZ UDPゴシック" panose="020B0400000000000000" pitchFamily="50" charset="-128"/>
                        <a:ea typeface="BIZ UDPゴシック" panose="020B0400000000000000" pitchFamily="50" charset="-128"/>
                        <a:cs typeface="Calibri"/>
                      </a:endParaRPr>
                    </a:p>
                  </a:txBody>
                  <a:tcPr marL="0" marR="0" marT="30480" marB="0">
                    <a:lnL w="12700">
                      <a:solidFill>
                        <a:srgbClr val="FFFFFF"/>
                      </a:solidFill>
                      <a:prstDash val="solid"/>
                    </a:lnL>
                    <a:lnR w="12700">
                      <a:solidFill>
                        <a:srgbClr val="FFFFFF"/>
                      </a:solidFill>
                      <a:prstDash val="solid"/>
                    </a:lnR>
                    <a:lnT w="12700">
                      <a:solidFill>
                        <a:srgbClr val="FFFFFF"/>
                      </a:solidFill>
                      <a:prstDash val="solid"/>
                    </a:lnT>
                    <a:lnB w="76200">
                      <a:solidFill>
                        <a:srgbClr val="000000"/>
                      </a:solidFill>
                      <a:prstDash val="solid"/>
                    </a:lnB>
                    <a:solidFill>
                      <a:srgbClr val="D0D7E8"/>
                    </a:solidFill>
                  </a:tcPr>
                </a:tc>
                <a:tc>
                  <a:txBody>
                    <a:bodyPr/>
                    <a:lstStyle/>
                    <a:p>
                      <a:pPr algn="ctr">
                        <a:lnSpc>
                          <a:spcPct val="100000"/>
                        </a:lnSpc>
                        <a:spcBef>
                          <a:spcPts val="695"/>
                        </a:spcBef>
                      </a:pPr>
                      <a:r>
                        <a:rPr sz="800" spc="-25" dirty="0">
                          <a:latin typeface="BIZ UDPゴシック" panose="020B0400000000000000" pitchFamily="50" charset="-128"/>
                          <a:ea typeface="BIZ UDPゴシック" panose="020B0400000000000000" pitchFamily="50" charset="-128"/>
                          <a:cs typeface="Calibri"/>
                        </a:rPr>
                        <a:t>0.5</a:t>
                      </a:r>
                      <a:endParaRPr sz="800">
                        <a:latin typeface="BIZ UDPゴシック" panose="020B0400000000000000" pitchFamily="50" charset="-128"/>
                        <a:ea typeface="BIZ UDPゴシック" panose="020B0400000000000000" pitchFamily="50" charset="-128"/>
                        <a:cs typeface="Calibri"/>
                      </a:endParaRPr>
                    </a:p>
                  </a:txBody>
                  <a:tcPr marL="0" marR="0" marT="88265" marB="0">
                    <a:lnL w="12700">
                      <a:solidFill>
                        <a:srgbClr val="FFFFFF"/>
                      </a:solidFill>
                      <a:prstDash val="solid"/>
                    </a:lnL>
                    <a:lnR w="12700">
                      <a:solidFill>
                        <a:srgbClr val="FFFFFF"/>
                      </a:solidFill>
                      <a:prstDash val="solid"/>
                    </a:lnR>
                    <a:lnT w="12700">
                      <a:solidFill>
                        <a:srgbClr val="FFFFFF"/>
                      </a:solidFill>
                      <a:prstDash val="solid"/>
                    </a:lnT>
                    <a:lnB w="76200">
                      <a:solidFill>
                        <a:srgbClr val="000000"/>
                      </a:solidFill>
                      <a:prstDash val="solid"/>
                    </a:lnB>
                    <a:solidFill>
                      <a:srgbClr val="D0D7E8"/>
                    </a:solidFill>
                  </a:tcPr>
                </a:tc>
                <a:tc>
                  <a:txBody>
                    <a:bodyPr/>
                    <a:lstStyle/>
                    <a:p>
                      <a:pPr marL="2540" algn="ctr">
                        <a:lnSpc>
                          <a:spcPct val="100000"/>
                        </a:lnSpc>
                        <a:spcBef>
                          <a:spcPts val="240"/>
                        </a:spcBef>
                      </a:pPr>
                      <a:r>
                        <a:rPr sz="800" dirty="0">
                          <a:latin typeface="BIZ UDPゴシック" panose="020B0400000000000000" pitchFamily="50" charset="-128"/>
                          <a:ea typeface="BIZ UDPゴシック" panose="020B0400000000000000" pitchFamily="50" charset="-128"/>
                          <a:cs typeface="Calibri"/>
                        </a:rPr>
                        <a:t>2010</a:t>
                      </a:r>
                      <a:r>
                        <a:rPr sz="800" dirty="0">
                          <a:latin typeface="BIZ UDPゴシック" panose="020B0400000000000000" pitchFamily="50" charset="-128"/>
                          <a:ea typeface="BIZ UDPゴシック" panose="020B0400000000000000" pitchFamily="50" charset="-128"/>
                          <a:cs typeface="ＭＳ Ｐゴシック"/>
                        </a:rPr>
                        <a:t>年</a:t>
                      </a:r>
                      <a:r>
                        <a:rPr sz="800" spc="-10" dirty="0">
                          <a:latin typeface="BIZ UDPゴシック" panose="020B0400000000000000" pitchFamily="50" charset="-128"/>
                          <a:ea typeface="BIZ UDPゴシック" panose="020B0400000000000000" pitchFamily="50" charset="-128"/>
                          <a:cs typeface="ＭＳ Ｐゴシック"/>
                        </a:rPr>
                        <a:t>～</a:t>
                      </a:r>
                      <a:r>
                        <a:rPr sz="800" spc="-10" dirty="0">
                          <a:latin typeface="BIZ UDPゴシック" panose="020B0400000000000000" pitchFamily="50" charset="-128"/>
                          <a:ea typeface="BIZ UDPゴシック" panose="020B0400000000000000" pitchFamily="50" charset="-128"/>
                          <a:cs typeface="Calibri"/>
                        </a:rPr>
                        <a:t>2013</a:t>
                      </a:r>
                      <a:r>
                        <a:rPr sz="800" spc="-50" dirty="0">
                          <a:latin typeface="BIZ UDPゴシック" panose="020B0400000000000000" pitchFamily="50" charset="-128"/>
                          <a:ea typeface="BIZ UDPゴシック" panose="020B0400000000000000" pitchFamily="50" charset="-128"/>
                          <a:cs typeface="ＭＳ Ｐゴシック"/>
                        </a:rPr>
                        <a:t>年</a:t>
                      </a:r>
                      <a:endParaRPr sz="800" dirty="0">
                        <a:latin typeface="BIZ UDPゴシック" panose="020B0400000000000000" pitchFamily="50" charset="-128"/>
                        <a:ea typeface="BIZ UDPゴシック" panose="020B0400000000000000" pitchFamily="50" charset="-128"/>
                        <a:cs typeface="ＭＳ Ｐゴシック"/>
                      </a:endParaRPr>
                    </a:p>
                    <a:p>
                      <a:pPr marL="1905" algn="ctr">
                        <a:lnSpc>
                          <a:spcPct val="100000"/>
                        </a:lnSpc>
                      </a:pPr>
                      <a:r>
                        <a:rPr sz="800" spc="-15" dirty="0">
                          <a:latin typeface="BIZ UDPゴシック" panose="020B0400000000000000" pitchFamily="50" charset="-128"/>
                          <a:ea typeface="BIZ UDPゴシック" panose="020B0400000000000000" pitchFamily="50" charset="-128"/>
                          <a:cs typeface="ＭＳ Ｐゴシック"/>
                        </a:rPr>
                        <a:t>建家利用</a:t>
                      </a:r>
                      <a:endParaRPr sz="800" dirty="0">
                        <a:latin typeface="BIZ UDPゴシック" panose="020B0400000000000000" pitchFamily="50" charset="-128"/>
                        <a:ea typeface="BIZ UDPゴシック" panose="020B0400000000000000" pitchFamily="50" charset="-128"/>
                        <a:cs typeface="ＭＳ Ｐゴシック"/>
                      </a:endParaRPr>
                    </a:p>
                  </a:txBody>
                  <a:tcPr marL="0" marR="0" marT="30480" marB="0">
                    <a:lnL w="12700">
                      <a:solidFill>
                        <a:srgbClr val="FFFFFF"/>
                      </a:solidFill>
                      <a:prstDash val="solid"/>
                    </a:lnL>
                    <a:lnR w="12700">
                      <a:solidFill>
                        <a:srgbClr val="FFFFFF"/>
                      </a:solidFill>
                      <a:prstDash val="solid"/>
                    </a:lnR>
                    <a:lnT w="12700">
                      <a:solidFill>
                        <a:srgbClr val="FFFFFF"/>
                      </a:solidFill>
                      <a:prstDash val="solid"/>
                    </a:lnT>
                    <a:lnB w="76200">
                      <a:solidFill>
                        <a:srgbClr val="000000"/>
                      </a:solidFill>
                      <a:prstDash val="solid"/>
                    </a:lnB>
                    <a:solidFill>
                      <a:srgbClr val="D0D7E8"/>
                    </a:solidFill>
                  </a:tcPr>
                </a:tc>
                <a:tc vMerge="1">
                  <a:txBody>
                    <a:bodyPr/>
                    <a:lstStyle/>
                    <a:p>
                      <a:endParaRPr/>
                    </a:p>
                  </a:txBody>
                  <a:tcPr marL="0" marR="0" marT="0" marB="0">
                    <a:lnL w="28575">
                      <a:solidFill>
                        <a:srgbClr val="FFFFFF"/>
                      </a:solidFill>
                      <a:prstDash val="solid"/>
                    </a:lnL>
                    <a:lnB w="76200">
                      <a:solidFill>
                        <a:srgbClr val="000000"/>
                      </a:solidFill>
                      <a:prstDash val="solid"/>
                    </a:lnB>
                  </a:tcPr>
                </a:tc>
                <a:extLst>
                  <a:ext uri="{0D108BD9-81ED-4DB2-BD59-A6C34878D82A}">
                    <a16:rowId xmlns:a16="http://schemas.microsoft.com/office/drawing/2014/main" val="10017"/>
                  </a:ext>
                </a:extLst>
              </a:tr>
            </a:tbl>
          </a:graphicData>
        </a:graphic>
      </p:graphicFrame>
      <p:pic>
        <p:nvPicPr>
          <p:cNvPr id="8" name="object 8"/>
          <p:cNvPicPr/>
          <p:nvPr/>
        </p:nvPicPr>
        <p:blipFill>
          <a:blip r:embed="rId2" cstate="print"/>
          <a:stretch>
            <a:fillRect/>
          </a:stretch>
        </p:blipFill>
        <p:spPr>
          <a:xfrm>
            <a:off x="8338553" y="790955"/>
            <a:ext cx="2609087" cy="923544"/>
          </a:xfrm>
          <a:prstGeom prst="rect">
            <a:avLst/>
          </a:prstGeom>
        </p:spPr>
      </p:pic>
      <p:pic>
        <p:nvPicPr>
          <p:cNvPr id="9" name="object 9"/>
          <p:cNvPicPr/>
          <p:nvPr/>
        </p:nvPicPr>
        <p:blipFill>
          <a:blip r:embed="rId3" cstate="print"/>
          <a:stretch>
            <a:fillRect/>
          </a:stretch>
        </p:blipFill>
        <p:spPr>
          <a:xfrm>
            <a:off x="8338553" y="1772412"/>
            <a:ext cx="2609087" cy="928115"/>
          </a:xfrm>
          <a:prstGeom prst="rect">
            <a:avLst/>
          </a:prstGeom>
        </p:spPr>
      </p:pic>
      <p:pic>
        <p:nvPicPr>
          <p:cNvPr id="10" name="object 10"/>
          <p:cNvPicPr/>
          <p:nvPr/>
        </p:nvPicPr>
        <p:blipFill>
          <a:blip r:embed="rId4" cstate="print"/>
          <a:stretch>
            <a:fillRect/>
          </a:stretch>
        </p:blipFill>
        <p:spPr>
          <a:xfrm>
            <a:off x="8351017" y="2766060"/>
            <a:ext cx="2596624" cy="821436"/>
          </a:xfrm>
          <a:prstGeom prst="rect">
            <a:avLst/>
          </a:prstGeom>
        </p:spPr>
      </p:pic>
      <p:pic>
        <p:nvPicPr>
          <p:cNvPr id="11" name="object 11"/>
          <p:cNvPicPr/>
          <p:nvPr/>
        </p:nvPicPr>
        <p:blipFill>
          <a:blip r:embed="rId5" cstate="print"/>
          <a:stretch>
            <a:fillRect/>
          </a:stretch>
        </p:blipFill>
        <p:spPr>
          <a:xfrm>
            <a:off x="8361413" y="3653029"/>
            <a:ext cx="2586228" cy="1007363"/>
          </a:xfrm>
          <a:prstGeom prst="rect">
            <a:avLst/>
          </a:prstGeom>
        </p:spPr>
      </p:pic>
      <p:pic>
        <p:nvPicPr>
          <p:cNvPr id="12" name="object 12"/>
          <p:cNvPicPr/>
          <p:nvPr/>
        </p:nvPicPr>
        <p:blipFill>
          <a:blip r:embed="rId6" cstate="print"/>
          <a:stretch>
            <a:fillRect/>
          </a:stretch>
        </p:blipFill>
        <p:spPr>
          <a:xfrm>
            <a:off x="8338552" y="4706112"/>
            <a:ext cx="2564892" cy="1007363"/>
          </a:xfrm>
          <a:prstGeom prst="rect">
            <a:avLst/>
          </a:prstGeom>
        </p:spPr>
      </p:pic>
      <p:pic>
        <p:nvPicPr>
          <p:cNvPr id="13" name="object 13"/>
          <p:cNvPicPr/>
          <p:nvPr/>
        </p:nvPicPr>
        <p:blipFill>
          <a:blip r:embed="rId7" cstate="print"/>
          <a:stretch>
            <a:fillRect/>
          </a:stretch>
        </p:blipFill>
        <p:spPr>
          <a:xfrm>
            <a:off x="8338552" y="5740907"/>
            <a:ext cx="2564892" cy="838201"/>
          </a:xfrm>
          <a:prstGeom prst="rect">
            <a:avLst/>
          </a:prstGeom>
        </p:spPr>
      </p:pic>
      <p:sp>
        <p:nvSpPr>
          <p:cNvPr id="17" name="テキスト ボックス 16">
            <a:extLst>
              <a:ext uri="{FF2B5EF4-FFF2-40B4-BE49-F238E27FC236}">
                <a16:creationId xmlns:a16="http://schemas.microsoft.com/office/drawing/2014/main" id="{FED6070B-38F3-4318-96BC-245EE73D8BB1}"/>
              </a:ext>
            </a:extLst>
          </p:cNvPr>
          <p:cNvSpPr txBox="1"/>
          <p:nvPr/>
        </p:nvSpPr>
        <p:spPr>
          <a:xfrm>
            <a:off x="0" y="0"/>
            <a:ext cx="12192000" cy="523220"/>
          </a:xfrm>
          <a:prstGeom prst="rect">
            <a:avLst/>
          </a:prstGeom>
          <a:solidFill>
            <a:srgbClr val="052F61"/>
          </a:solidFill>
        </p:spPr>
        <p:txBody>
          <a:bodyPr wrap="square" rtlCol="0">
            <a:spAutoFit/>
          </a:bodyPr>
          <a:lstStyle/>
          <a:p>
            <a:pPr algn="ctr"/>
            <a:r>
              <a:rPr lang="ja-JP" altLang="en-US" sz="2800" b="1" dirty="0">
                <a:solidFill>
                  <a:schemeClr val="bg1"/>
                </a:solidFill>
                <a:latin typeface="Meiryo UI" panose="020B0604030504040204" pitchFamily="50" charset="-128"/>
                <a:ea typeface="Meiryo UI" panose="020B0604030504040204" pitchFamily="50" charset="-128"/>
              </a:rPr>
              <a:t>廃止措置（</a:t>
            </a:r>
            <a:r>
              <a:rPr lang="en-US" altLang="ja-JP" sz="2800" b="1" dirty="0">
                <a:solidFill>
                  <a:schemeClr val="bg1"/>
                </a:solidFill>
                <a:latin typeface="Meiryo UI" panose="020B0604030504040204" pitchFamily="50" charset="-128"/>
                <a:ea typeface="Meiryo UI" panose="020B0604030504040204" pitchFamily="50" charset="-128"/>
              </a:rPr>
              <a:t>2017</a:t>
            </a:r>
            <a:r>
              <a:rPr lang="ja-JP" altLang="en-US" sz="2800" b="1" dirty="0">
                <a:solidFill>
                  <a:schemeClr val="bg1"/>
                </a:solidFill>
                <a:latin typeface="Meiryo UI" panose="020B0604030504040204" pitchFamily="50" charset="-128"/>
                <a:ea typeface="Meiryo UI" panose="020B0604030504040204" pitchFamily="50" charset="-128"/>
              </a:rPr>
              <a:t>年以前）</a:t>
            </a:r>
            <a:endParaRPr kumimoji="1" lang="ja-JP" altLang="en-US" sz="2800" b="1" dirty="0">
              <a:solidFill>
                <a:schemeClr val="bg1"/>
              </a:solidFill>
              <a:latin typeface="Meiryo UI" panose="020B0604030504040204" pitchFamily="50" charset="-128"/>
              <a:ea typeface="Meiryo UI" panose="020B0604030504040204" pitchFamily="50" charset="-128"/>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テキスト ボックス 11">
            <a:extLst>
              <a:ext uri="{FF2B5EF4-FFF2-40B4-BE49-F238E27FC236}">
                <a16:creationId xmlns:a16="http://schemas.microsoft.com/office/drawing/2014/main" id="{91FA63F0-D878-44D5-8989-CD49B950B076}"/>
              </a:ext>
            </a:extLst>
          </p:cNvPr>
          <p:cNvSpPr txBox="1"/>
          <p:nvPr/>
        </p:nvSpPr>
        <p:spPr>
          <a:xfrm>
            <a:off x="0" y="0"/>
            <a:ext cx="12192000" cy="523220"/>
          </a:xfrm>
          <a:prstGeom prst="rect">
            <a:avLst/>
          </a:prstGeom>
          <a:solidFill>
            <a:srgbClr val="052F61"/>
          </a:solidFill>
        </p:spPr>
        <p:txBody>
          <a:bodyPr wrap="square" rtlCol="0">
            <a:spAutoFit/>
          </a:bodyPr>
          <a:lstStyle/>
          <a:p>
            <a:pPr algn="ctr"/>
            <a:r>
              <a:rPr lang="ja-JP" altLang="en-US" sz="2800" spc="-10" dirty="0">
                <a:solidFill>
                  <a:schemeClr val="bg1"/>
                </a:solidFill>
                <a:latin typeface="UD デジタル 教科書体 NK-B" panose="02020700000000000000" pitchFamily="18" charset="-128"/>
                <a:ea typeface="UD デジタル 教科書体 NK-B" panose="02020700000000000000" pitchFamily="18" charset="-128"/>
              </a:rPr>
              <a:t>劣化ウラン水素吸蔵</a:t>
            </a:r>
            <a:endParaRPr kumimoji="1" lang="ja-JP" altLang="en-US" sz="2800" b="1" dirty="0">
              <a:solidFill>
                <a:schemeClr val="bg1"/>
              </a:solidFill>
              <a:latin typeface="UD デジタル 教科書体 NK-B" panose="02020700000000000000" pitchFamily="18" charset="-128"/>
              <a:ea typeface="UD デジタル 教科書体 NK-B" panose="02020700000000000000" pitchFamily="18" charset="-128"/>
            </a:endParaRPr>
          </a:p>
        </p:txBody>
      </p:sp>
      <p:pic>
        <p:nvPicPr>
          <p:cNvPr id="2052" name="Picture 4" descr="濃縮ウラン - Enriched uranium - JapaneseClass.jp">
            <a:extLst>
              <a:ext uri="{FF2B5EF4-FFF2-40B4-BE49-F238E27FC236}">
                <a16:creationId xmlns:a16="http://schemas.microsoft.com/office/drawing/2014/main" id="{C654908D-0D2D-498E-B8C7-E970D1CEB8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81537" y="637754"/>
            <a:ext cx="5349039" cy="4846229"/>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ECCF3A96-1111-4A8E-A97C-59B0E44614C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7068" y="523220"/>
            <a:ext cx="6138111" cy="3210232"/>
          </a:xfrm>
          <a:prstGeom prst="rect">
            <a:avLst/>
          </a:prstGeom>
          <a:noFill/>
          <a:extLst>
            <a:ext uri="{909E8E84-426E-40DD-AFC4-6F175D3DCCD1}">
              <a14:hiddenFill xmlns:a14="http://schemas.microsoft.com/office/drawing/2010/main">
                <a:solidFill>
                  <a:srgbClr val="FFFFFF"/>
                </a:solidFill>
              </a14:hiddenFill>
            </a:ext>
          </a:extLst>
        </p:spPr>
      </p:pic>
      <p:sp>
        <p:nvSpPr>
          <p:cNvPr id="16" name="テキスト ボックス 15">
            <a:extLst>
              <a:ext uri="{FF2B5EF4-FFF2-40B4-BE49-F238E27FC236}">
                <a16:creationId xmlns:a16="http://schemas.microsoft.com/office/drawing/2014/main" id="{CF9816F5-397F-4DD7-B963-5C2250DF3B25}"/>
              </a:ext>
            </a:extLst>
          </p:cNvPr>
          <p:cNvSpPr txBox="1"/>
          <p:nvPr/>
        </p:nvSpPr>
        <p:spPr>
          <a:xfrm>
            <a:off x="161423" y="3840095"/>
            <a:ext cx="6383755" cy="1477328"/>
          </a:xfrm>
          <a:prstGeom prst="rect">
            <a:avLst/>
          </a:prstGeom>
          <a:noFill/>
        </p:spPr>
        <p:txBody>
          <a:bodyPr wrap="square">
            <a:spAutoFit/>
          </a:bodyPr>
          <a:lstStyle/>
          <a:p>
            <a:r>
              <a:rPr lang="ja-JP" altLang="en-US" dirty="0">
                <a:solidFill>
                  <a:srgbClr val="000000"/>
                </a:solidFill>
                <a:latin typeface="BIZ UDPゴシック" panose="020B0400000000000000" pitchFamily="50" charset="-128"/>
                <a:ea typeface="BIZ UDPゴシック" panose="020B0400000000000000" pitchFamily="50" charset="-128"/>
              </a:rPr>
              <a:t>劣化ウランは、</a:t>
            </a:r>
            <a:r>
              <a:rPr lang="ja-JP" altLang="en-US" b="0" i="0" dirty="0">
                <a:solidFill>
                  <a:srgbClr val="000000"/>
                </a:solidFill>
                <a:effectLst/>
                <a:latin typeface="BIZ UDPゴシック" panose="020B0400000000000000" pitchFamily="50" charset="-128"/>
                <a:ea typeface="BIZ UDPゴシック" panose="020B0400000000000000" pitchFamily="50" charset="-128"/>
              </a:rPr>
              <a:t>立方センチメートルあたり</a:t>
            </a:r>
            <a:r>
              <a:rPr lang="en-US" altLang="ja-JP" b="0" i="0" dirty="0">
                <a:solidFill>
                  <a:srgbClr val="000000"/>
                </a:solidFill>
                <a:effectLst/>
                <a:latin typeface="BIZ UDPゴシック" panose="020B0400000000000000" pitchFamily="50" charset="-128"/>
                <a:ea typeface="BIZ UDPゴシック" panose="020B0400000000000000" pitchFamily="50" charset="-128"/>
              </a:rPr>
              <a:t>19.1</a:t>
            </a:r>
            <a:r>
              <a:rPr lang="ja-JP" altLang="en-US" b="0" i="0" dirty="0">
                <a:solidFill>
                  <a:srgbClr val="000000"/>
                </a:solidFill>
                <a:effectLst/>
                <a:latin typeface="BIZ UDPゴシック" panose="020B0400000000000000" pitchFamily="50" charset="-128"/>
                <a:ea typeface="BIZ UDPゴシック" panose="020B0400000000000000" pitchFamily="50" charset="-128"/>
              </a:rPr>
              <a:t>グラムと鉛よりも</a:t>
            </a:r>
            <a:r>
              <a:rPr lang="en-US" altLang="ja-JP" b="0" i="0" dirty="0">
                <a:solidFill>
                  <a:srgbClr val="000000"/>
                </a:solidFill>
                <a:effectLst/>
                <a:latin typeface="BIZ UDPゴシック" panose="020B0400000000000000" pitchFamily="50" charset="-128"/>
                <a:ea typeface="BIZ UDPゴシック" panose="020B0400000000000000" pitchFamily="50" charset="-128"/>
              </a:rPr>
              <a:t>68.4% </a:t>
            </a:r>
            <a:r>
              <a:rPr lang="ja-JP" altLang="en-US" b="0" i="0" dirty="0">
                <a:solidFill>
                  <a:srgbClr val="000000"/>
                </a:solidFill>
                <a:effectLst/>
                <a:latin typeface="BIZ UDPゴシック" panose="020B0400000000000000" pitchFamily="50" charset="-128"/>
                <a:ea typeface="BIZ UDPゴシック" panose="020B0400000000000000" pitchFamily="50" charset="-128"/>
              </a:rPr>
              <a:t>密度が高い特徴がある。</a:t>
            </a:r>
            <a:endParaRPr lang="en-US" altLang="ja-JP" b="0" i="0" dirty="0">
              <a:solidFill>
                <a:srgbClr val="000000"/>
              </a:solidFill>
              <a:effectLst/>
              <a:latin typeface="BIZ UDPゴシック" panose="020B0400000000000000" pitchFamily="50" charset="-128"/>
              <a:ea typeface="BIZ UDPゴシック" panose="020B0400000000000000" pitchFamily="50" charset="-128"/>
            </a:endParaRPr>
          </a:p>
          <a:p>
            <a:endParaRPr lang="en-US" altLang="ja-JP" b="0" i="0" dirty="0">
              <a:solidFill>
                <a:srgbClr val="000000"/>
              </a:solidFill>
              <a:effectLst/>
              <a:latin typeface="BIZ UDPゴシック" panose="020B0400000000000000" pitchFamily="50" charset="-128"/>
              <a:ea typeface="BIZ UDPゴシック" panose="020B0400000000000000" pitchFamily="50" charset="-128"/>
            </a:endParaRPr>
          </a:p>
          <a:p>
            <a:r>
              <a:rPr lang="ja-JP" altLang="en-US" dirty="0">
                <a:solidFill>
                  <a:srgbClr val="000000"/>
                </a:solidFill>
                <a:latin typeface="BIZ UDPゴシック" panose="020B0400000000000000" pitchFamily="50" charset="-128"/>
                <a:ea typeface="BIZ UDPゴシック" panose="020B0400000000000000" pitchFamily="50" charset="-128"/>
              </a:rPr>
              <a:t>確かに原子番号</a:t>
            </a:r>
            <a:r>
              <a:rPr lang="en-US" altLang="ja-JP" dirty="0">
                <a:solidFill>
                  <a:srgbClr val="000000"/>
                </a:solidFill>
                <a:latin typeface="BIZ UDPゴシック" panose="020B0400000000000000" pitchFamily="50" charset="-128"/>
                <a:ea typeface="BIZ UDPゴシック" panose="020B0400000000000000" pitchFamily="50" charset="-128"/>
              </a:rPr>
              <a:t>92</a:t>
            </a:r>
            <a:r>
              <a:rPr lang="ja-JP" altLang="en-US" dirty="0">
                <a:solidFill>
                  <a:srgbClr val="000000"/>
                </a:solidFill>
                <a:latin typeface="BIZ UDPゴシック" panose="020B0400000000000000" pitchFamily="50" charset="-128"/>
                <a:ea typeface="BIZ UDPゴシック" panose="020B0400000000000000" pitchFamily="50" charset="-128"/>
              </a:rPr>
              <a:t>番のウランは水素を良く吸って貯蔵してくれそうである。</a:t>
            </a:r>
            <a:endParaRPr lang="ja-JP" altLang="en-US" dirty="0">
              <a:latin typeface="BIZ UDPゴシック" panose="020B0400000000000000" pitchFamily="50" charset="-128"/>
              <a:ea typeface="BIZ UDPゴシック" panose="020B0400000000000000" pitchFamily="50" charset="-128"/>
            </a:endParaRPr>
          </a:p>
        </p:txBody>
      </p:sp>
      <p:sp>
        <p:nvSpPr>
          <p:cNvPr id="19" name="テキスト ボックス 18">
            <a:extLst>
              <a:ext uri="{FF2B5EF4-FFF2-40B4-BE49-F238E27FC236}">
                <a16:creationId xmlns:a16="http://schemas.microsoft.com/office/drawing/2014/main" id="{EE8F785A-D4AF-4730-B1EA-9846205FFEE3}"/>
              </a:ext>
            </a:extLst>
          </p:cNvPr>
          <p:cNvSpPr txBox="1"/>
          <p:nvPr/>
        </p:nvSpPr>
        <p:spPr>
          <a:xfrm>
            <a:off x="0" y="5666613"/>
            <a:ext cx="12192000" cy="923330"/>
          </a:xfrm>
          <a:prstGeom prst="rect">
            <a:avLst/>
          </a:prstGeom>
          <a:solidFill>
            <a:schemeClr val="tx2">
              <a:lumMod val="20000"/>
              <a:lumOff val="80000"/>
            </a:schemeClr>
          </a:solidFill>
          <a:ln>
            <a:solidFill>
              <a:srgbClr val="C00000"/>
            </a:solidFill>
          </a:ln>
        </p:spPr>
        <p:txBody>
          <a:bodyPr wrap="square">
            <a:spAutoFit/>
          </a:bodyPr>
          <a:lstStyle/>
          <a:p>
            <a:r>
              <a:rPr lang="ja-JP" altLang="en-US" b="0" i="0" dirty="0">
                <a:solidFill>
                  <a:srgbClr val="000000"/>
                </a:solidFill>
                <a:effectLst/>
                <a:latin typeface="UD デジタル 教科書体 NK-B" panose="02020700000000000000" pitchFamily="18" charset="-128"/>
                <a:ea typeface="UD デジタル 教科書体 NK-B" panose="02020700000000000000" pitchFamily="18" charset="-128"/>
              </a:rPr>
              <a:t>水素を吸蔵した劣化ウラン </a:t>
            </a:r>
            <a:r>
              <a:rPr lang="en-US" altLang="ja-JP" b="0" i="0" dirty="0">
                <a:solidFill>
                  <a:srgbClr val="000000"/>
                </a:solidFill>
                <a:effectLst/>
                <a:latin typeface="UD デジタル 教科書体 NK-B" panose="02020700000000000000" pitchFamily="18" charset="-128"/>
                <a:ea typeface="UD デジタル 教科書体 NK-B" panose="02020700000000000000" pitchFamily="18" charset="-128"/>
              </a:rPr>
              <a:t>(U238) </a:t>
            </a:r>
            <a:r>
              <a:rPr lang="ja-JP" altLang="en-US" b="0" i="0" dirty="0">
                <a:solidFill>
                  <a:srgbClr val="000000"/>
                </a:solidFill>
                <a:effectLst/>
                <a:latin typeface="UD デジタル 教科書体 NK-B" panose="02020700000000000000" pitchFamily="18" charset="-128"/>
                <a:ea typeface="UD デジタル 教科書体 NK-B" panose="02020700000000000000" pitchFamily="18" charset="-128"/>
              </a:rPr>
              <a:t>のより良い使用法は、高速炉に入れて中性子を照射して、劣化ウランを燃料として使用し、熱と電力を使用して水素を生成することです。正しく行えば、電力を必要とせずに熱化学的硫黄 </a:t>
            </a:r>
            <a:r>
              <a:rPr lang="en-US" altLang="ja-JP" b="0" i="0" dirty="0">
                <a:solidFill>
                  <a:srgbClr val="000000"/>
                </a:solidFill>
                <a:effectLst/>
                <a:latin typeface="UD デジタル 教科書体 NK-B" panose="02020700000000000000" pitchFamily="18" charset="-128"/>
                <a:ea typeface="UD デジタル 教科書体 NK-B" panose="02020700000000000000" pitchFamily="18" charset="-128"/>
              </a:rPr>
              <a:t>- </a:t>
            </a:r>
            <a:r>
              <a:rPr lang="ja-JP" altLang="en-US" b="0" i="0" dirty="0">
                <a:solidFill>
                  <a:srgbClr val="000000"/>
                </a:solidFill>
                <a:effectLst/>
                <a:latin typeface="UD デジタル 教科書体 NK-B" panose="02020700000000000000" pitchFamily="18" charset="-128"/>
                <a:ea typeface="UD デジタル 教科書体 NK-B" panose="02020700000000000000" pitchFamily="18" charset="-128"/>
              </a:rPr>
              <a:t>ヨウ素サイクルを使用できる可能性。</a:t>
            </a:r>
            <a:endParaRPr lang="ja-JP" altLang="en-US" dirty="0">
              <a:latin typeface="UD デジタル 教科書体 NK-B" panose="02020700000000000000" pitchFamily="18" charset="-128"/>
              <a:ea typeface="UD デジタル 教科書体 NK-B" panose="02020700000000000000" pitchFamily="18" charset="-128"/>
            </a:endParaRPr>
          </a:p>
        </p:txBody>
      </p:sp>
      <p:sp>
        <p:nvSpPr>
          <p:cNvPr id="22" name="テキスト ボックス 21">
            <a:extLst>
              <a:ext uri="{FF2B5EF4-FFF2-40B4-BE49-F238E27FC236}">
                <a16:creationId xmlns:a16="http://schemas.microsoft.com/office/drawing/2014/main" id="{CD4A3321-9F54-44D5-8577-1728144CE751}"/>
              </a:ext>
            </a:extLst>
          </p:cNvPr>
          <p:cNvSpPr txBox="1"/>
          <p:nvPr/>
        </p:nvSpPr>
        <p:spPr>
          <a:xfrm>
            <a:off x="1" y="6661254"/>
            <a:ext cx="12192000" cy="200055"/>
          </a:xfrm>
          <a:prstGeom prst="rect">
            <a:avLst/>
          </a:prstGeom>
          <a:noFill/>
        </p:spPr>
        <p:txBody>
          <a:bodyPr wrap="square">
            <a:spAutoFit/>
          </a:bodyPr>
          <a:lstStyle/>
          <a:p>
            <a:r>
              <a:rPr lang="en-US" altLang="ja-JP" sz="700" dirty="0">
                <a:latin typeface="Amasis MT Pro Black" panose="02040A04050005020304" pitchFamily="18" charset="0"/>
                <a:hlinkClick r:id="rId5"/>
              </a:rPr>
              <a:t>https://www.gov.uk/government/publications/longer-duration-energy-storage-demonstration-programme-successful-projects/longer-duration-energy-storage-demonstration-programme-stream-2-phase-2-details-of-successful-projects</a:t>
            </a:r>
            <a:r>
              <a:rPr lang="ja-JP" altLang="en-US" sz="700" dirty="0">
                <a:latin typeface="Amasis MT Pro Black" panose="02040A04050005020304" pitchFamily="18" charset="0"/>
              </a:rPr>
              <a:t>　</a:t>
            </a:r>
          </a:p>
        </p:txBody>
      </p:sp>
    </p:spTree>
    <p:extLst>
      <p:ext uri="{BB962C8B-B14F-4D97-AF65-F5344CB8AC3E}">
        <p14:creationId xmlns:p14="http://schemas.microsoft.com/office/powerpoint/2010/main" val="327546016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テキスト ボックス 11">
            <a:extLst>
              <a:ext uri="{FF2B5EF4-FFF2-40B4-BE49-F238E27FC236}">
                <a16:creationId xmlns:a16="http://schemas.microsoft.com/office/drawing/2014/main" id="{91FA63F0-D878-44D5-8989-CD49B950B076}"/>
              </a:ext>
            </a:extLst>
          </p:cNvPr>
          <p:cNvSpPr txBox="1"/>
          <p:nvPr/>
        </p:nvSpPr>
        <p:spPr>
          <a:xfrm>
            <a:off x="0" y="0"/>
            <a:ext cx="12192000" cy="523220"/>
          </a:xfrm>
          <a:prstGeom prst="rect">
            <a:avLst/>
          </a:prstGeom>
          <a:solidFill>
            <a:srgbClr val="052F61"/>
          </a:solidFill>
        </p:spPr>
        <p:txBody>
          <a:bodyPr wrap="square" rtlCol="0">
            <a:spAutoFit/>
          </a:bodyPr>
          <a:lstStyle/>
          <a:p>
            <a:pPr algn="ctr"/>
            <a:r>
              <a:rPr lang="ja-JP" altLang="en-US" sz="2800" spc="-10" dirty="0">
                <a:solidFill>
                  <a:schemeClr val="bg1"/>
                </a:solidFill>
                <a:latin typeface="UD デジタル 教科書体 NK-B" panose="02020700000000000000" pitchFamily="18" charset="-128"/>
                <a:ea typeface="UD デジタル 教科書体 NK-B" panose="02020700000000000000" pitchFamily="18" charset="-128"/>
              </a:rPr>
              <a:t>水素吸蔵ウラン</a:t>
            </a:r>
            <a:r>
              <a:rPr lang="en-US" altLang="ja-JP" sz="2800" spc="-10" dirty="0">
                <a:solidFill>
                  <a:schemeClr val="bg1"/>
                </a:solidFill>
                <a:latin typeface="UD デジタル 教科書体 NK-B" panose="02020700000000000000" pitchFamily="18" charset="-128"/>
                <a:ea typeface="UD デジタル 教科書体 NK-B" panose="02020700000000000000" pitchFamily="18" charset="-128"/>
              </a:rPr>
              <a:t>235</a:t>
            </a:r>
            <a:endParaRPr kumimoji="1" lang="ja-JP" altLang="en-US" sz="2800" b="1" dirty="0">
              <a:solidFill>
                <a:schemeClr val="bg1"/>
              </a:solidFill>
              <a:latin typeface="UD デジタル 教科書体 NK-B" panose="02020700000000000000" pitchFamily="18" charset="-128"/>
              <a:ea typeface="UD デジタル 教科書体 NK-B" panose="02020700000000000000" pitchFamily="18" charset="-128"/>
            </a:endParaRPr>
          </a:p>
        </p:txBody>
      </p:sp>
      <p:sp>
        <p:nvSpPr>
          <p:cNvPr id="2" name="楕円 1">
            <a:extLst>
              <a:ext uri="{FF2B5EF4-FFF2-40B4-BE49-F238E27FC236}">
                <a16:creationId xmlns:a16="http://schemas.microsoft.com/office/drawing/2014/main" id="{14C7780C-9524-407B-BDD5-32DE224F67E5}"/>
              </a:ext>
            </a:extLst>
          </p:cNvPr>
          <p:cNvSpPr/>
          <p:nvPr/>
        </p:nvSpPr>
        <p:spPr>
          <a:xfrm>
            <a:off x="4464994" y="2101175"/>
            <a:ext cx="3239311" cy="3142034"/>
          </a:xfrm>
          <a:prstGeom prst="ellipse">
            <a:avLst/>
          </a:prstGeom>
          <a:solidFill>
            <a:srgbClr val="C00000"/>
          </a:solidFill>
          <a:ln>
            <a:solidFill>
              <a:srgbClr val="C00000"/>
            </a:solidFill>
          </a:ln>
          <a:effectLst>
            <a:glow rad="228600">
              <a:schemeClr val="accent2">
                <a:satMod val="175000"/>
                <a:alpha val="40000"/>
              </a:schemeClr>
            </a:glo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5300" dirty="0">
                <a:latin typeface="BIZ UDPゴシック" panose="020B0400000000000000" pitchFamily="50" charset="-128"/>
                <a:ea typeface="BIZ UDPゴシック" panose="020B0400000000000000" pitchFamily="50" charset="-128"/>
              </a:rPr>
              <a:t>U235</a:t>
            </a:r>
            <a:endParaRPr kumimoji="1" lang="ja-JP" altLang="en-US" sz="5300" dirty="0">
              <a:latin typeface="BIZ UDPゴシック" panose="020B0400000000000000" pitchFamily="50" charset="-128"/>
              <a:ea typeface="BIZ UDPゴシック" panose="020B0400000000000000" pitchFamily="50" charset="-128"/>
            </a:endParaRPr>
          </a:p>
        </p:txBody>
      </p:sp>
      <p:sp>
        <p:nvSpPr>
          <p:cNvPr id="10" name="テキスト ボックス 9">
            <a:extLst>
              <a:ext uri="{FF2B5EF4-FFF2-40B4-BE49-F238E27FC236}">
                <a16:creationId xmlns:a16="http://schemas.microsoft.com/office/drawing/2014/main" id="{F1188B14-0235-4450-97F3-3616D9B41DC2}"/>
              </a:ext>
            </a:extLst>
          </p:cNvPr>
          <p:cNvSpPr txBox="1"/>
          <p:nvPr/>
        </p:nvSpPr>
        <p:spPr>
          <a:xfrm>
            <a:off x="4795735" y="4159930"/>
            <a:ext cx="2733472" cy="646331"/>
          </a:xfrm>
          <a:prstGeom prst="rect">
            <a:avLst/>
          </a:prstGeom>
          <a:noFill/>
        </p:spPr>
        <p:txBody>
          <a:bodyPr wrap="square" rtlCol="0">
            <a:spAutoFit/>
          </a:bodyPr>
          <a:lstStyle/>
          <a:p>
            <a:pPr algn="ctr"/>
            <a:r>
              <a:rPr lang="ja-JP" altLang="en-US" sz="3600" b="1" dirty="0">
                <a:solidFill>
                  <a:schemeClr val="accent5">
                    <a:lumMod val="20000"/>
                    <a:lumOff val="80000"/>
                  </a:schemeClr>
                </a:solidFill>
                <a:latin typeface="BIZ UDPゴシック" panose="020B0400000000000000" pitchFamily="50" charset="-128"/>
                <a:ea typeface="BIZ UDPゴシック" panose="020B0400000000000000" pitchFamily="50" charset="-128"/>
              </a:rPr>
              <a:t>三重</a:t>
            </a:r>
            <a:r>
              <a:rPr kumimoji="1" lang="ja-JP" altLang="en-US" sz="3600" b="1" dirty="0">
                <a:solidFill>
                  <a:schemeClr val="accent5">
                    <a:lumMod val="20000"/>
                    <a:lumOff val="80000"/>
                  </a:schemeClr>
                </a:solidFill>
                <a:latin typeface="BIZ UDPゴシック" panose="020B0400000000000000" pitchFamily="50" charset="-128"/>
                <a:ea typeface="BIZ UDPゴシック" panose="020B0400000000000000" pitchFamily="50" charset="-128"/>
              </a:rPr>
              <a:t>水素</a:t>
            </a:r>
          </a:p>
        </p:txBody>
      </p:sp>
      <p:sp>
        <p:nvSpPr>
          <p:cNvPr id="4" name="矢印: 下 3">
            <a:extLst>
              <a:ext uri="{FF2B5EF4-FFF2-40B4-BE49-F238E27FC236}">
                <a16:creationId xmlns:a16="http://schemas.microsoft.com/office/drawing/2014/main" id="{7892CFD8-D925-4E92-93D5-9DAF0AF927EF}"/>
              </a:ext>
            </a:extLst>
          </p:cNvPr>
          <p:cNvSpPr/>
          <p:nvPr/>
        </p:nvSpPr>
        <p:spPr>
          <a:xfrm>
            <a:off x="5520445" y="1551162"/>
            <a:ext cx="1128408" cy="455126"/>
          </a:xfrm>
          <a:prstGeom prst="downArrow">
            <a:avLst/>
          </a:prstGeom>
          <a:solidFill>
            <a:srgbClr val="FFC000"/>
          </a:solidFill>
          <a:ln>
            <a:solidFill>
              <a:srgbClr val="FFC000"/>
            </a:solidFill>
          </a:ln>
          <a:effectLst>
            <a:glow rad="101600">
              <a:schemeClr val="accent5">
                <a:satMod val="175000"/>
                <a:alpha val="40000"/>
              </a:schemeClr>
            </a:glow>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矢印: 下 12">
            <a:extLst>
              <a:ext uri="{FF2B5EF4-FFF2-40B4-BE49-F238E27FC236}">
                <a16:creationId xmlns:a16="http://schemas.microsoft.com/office/drawing/2014/main" id="{A93AD195-E463-493D-A3B9-F4059574BDA5}"/>
              </a:ext>
            </a:extLst>
          </p:cNvPr>
          <p:cNvSpPr/>
          <p:nvPr/>
        </p:nvSpPr>
        <p:spPr>
          <a:xfrm rot="10800000">
            <a:off x="5520445" y="5348459"/>
            <a:ext cx="1128408" cy="455126"/>
          </a:xfrm>
          <a:prstGeom prst="downArrow">
            <a:avLst/>
          </a:prstGeom>
          <a:solidFill>
            <a:srgbClr val="FFC000"/>
          </a:solidFill>
          <a:ln>
            <a:solidFill>
              <a:srgbClr val="FFC000"/>
            </a:solidFill>
          </a:ln>
          <a:effectLst>
            <a:glow rad="101600">
              <a:schemeClr val="accent5">
                <a:satMod val="175000"/>
                <a:alpha val="40000"/>
              </a:schemeClr>
            </a:glow>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a:extLst>
              <a:ext uri="{FF2B5EF4-FFF2-40B4-BE49-F238E27FC236}">
                <a16:creationId xmlns:a16="http://schemas.microsoft.com/office/drawing/2014/main" id="{0969A2BD-E72C-4B57-8501-325F53BD973D}"/>
              </a:ext>
            </a:extLst>
          </p:cNvPr>
          <p:cNvSpPr txBox="1"/>
          <p:nvPr/>
        </p:nvSpPr>
        <p:spPr>
          <a:xfrm>
            <a:off x="4717913" y="2406877"/>
            <a:ext cx="2733472" cy="646331"/>
          </a:xfrm>
          <a:prstGeom prst="rect">
            <a:avLst/>
          </a:prstGeom>
          <a:noFill/>
        </p:spPr>
        <p:txBody>
          <a:bodyPr wrap="square" rtlCol="0">
            <a:spAutoFit/>
          </a:bodyPr>
          <a:lstStyle/>
          <a:p>
            <a:pPr algn="ctr"/>
            <a:r>
              <a:rPr kumimoji="1" lang="ja-JP" altLang="en-US" sz="3600" b="1" dirty="0">
                <a:solidFill>
                  <a:schemeClr val="accent1">
                    <a:lumMod val="60000"/>
                    <a:lumOff val="40000"/>
                  </a:schemeClr>
                </a:solidFill>
                <a:latin typeface="BIZ UDPゴシック" panose="020B0400000000000000" pitchFamily="50" charset="-128"/>
                <a:ea typeface="BIZ UDPゴシック" panose="020B0400000000000000" pitchFamily="50" charset="-128"/>
              </a:rPr>
              <a:t>重水素</a:t>
            </a:r>
          </a:p>
        </p:txBody>
      </p:sp>
      <p:sp>
        <p:nvSpPr>
          <p:cNvPr id="15" name="矢印: 下 14">
            <a:extLst>
              <a:ext uri="{FF2B5EF4-FFF2-40B4-BE49-F238E27FC236}">
                <a16:creationId xmlns:a16="http://schemas.microsoft.com/office/drawing/2014/main" id="{08B2DA22-6861-41EE-A79D-B12BF097E4DB}"/>
              </a:ext>
            </a:extLst>
          </p:cNvPr>
          <p:cNvSpPr/>
          <p:nvPr/>
        </p:nvSpPr>
        <p:spPr>
          <a:xfrm rot="16200000">
            <a:off x="3533213" y="3368163"/>
            <a:ext cx="1128408" cy="455126"/>
          </a:xfrm>
          <a:prstGeom prst="downArrow">
            <a:avLst/>
          </a:prstGeom>
          <a:solidFill>
            <a:srgbClr val="FFC000"/>
          </a:solidFill>
          <a:ln>
            <a:solidFill>
              <a:srgbClr val="FFC000"/>
            </a:solidFill>
          </a:ln>
          <a:effectLst>
            <a:glow rad="101600">
              <a:schemeClr val="accent5">
                <a:satMod val="175000"/>
                <a:alpha val="40000"/>
              </a:schemeClr>
            </a:glow>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矢印: 下 16">
            <a:extLst>
              <a:ext uri="{FF2B5EF4-FFF2-40B4-BE49-F238E27FC236}">
                <a16:creationId xmlns:a16="http://schemas.microsoft.com/office/drawing/2014/main" id="{32B0DD10-BE80-4BA6-ABFC-27C1C6E35A94}"/>
              </a:ext>
            </a:extLst>
          </p:cNvPr>
          <p:cNvSpPr/>
          <p:nvPr/>
        </p:nvSpPr>
        <p:spPr>
          <a:xfrm rot="5400000">
            <a:off x="7533034" y="3389849"/>
            <a:ext cx="1128408" cy="455126"/>
          </a:xfrm>
          <a:prstGeom prst="downArrow">
            <a:avLst/>
          </a:prstGeom>
          <a:solidFill>
            <a:srgbClr val="FFC000"/>
          </a:solidFill>
          <a:ln>
            <a:solidFill>
              <a:srgbClr val="FFC000"/>
            </a:solidFill>
          </a:ln>
          <a:effectLst>
            <a:glow rad="101600">
              <a:schemeClr val="accent5">
                <a:satMod val="175000"/>
                <a:alpha val="40000"/>
              </a:schemeClr>
            </a:glow>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0392538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08696" y="829111"/>
            <a:ext cx="7481993" cy="894562"/>
          </a:xfrm>
          <a:prstGeom prst="rect">
            <a:avLst/>
          </a:prstGeom>
        </p:spPr>
        <p:txBody>
          <a:bodyPr vert="horz" wrap="square" lIns="0" tIns="11516" rIns="0" bIns="0" rtlCol="0" anchor="ctr">
            <a:spAutoFit/>
          </a:bodyPr>
          <a:lstStyle/>
          <a:p>
            <a:pPr marL="44914">
              <a:lnSpc>
                <a:spcPct val="100000"/>
              </a:lnSpc>
              <a:spcBef>
                <a:spcPts val="91"/>
              </a:spcBef>
            </a:pPr>
            <a:r>
              <a:rPr sz="1904" spc="-14" baseline="25793" dirty="0">
                <a:latin typeface="BIZ UDPゴシック" panose="020B0400000000000000" pitchFamily="50" charset="-128"/>
                <a:ea typeface="BIZ UDPゴシック" panose="020B0400000000000000" pitchFamily="50" charset="-128"/>
                <a:cs typeface="Tahoma"/>
              </a:rPr>
              <a:t>99</a:t>
            </a:r>
            <a:r>
              <a:rPr sz="1904" spc="-9" dirty="0">
                <a:latin typeface="BIZ UDPゴシック" panose="020B0400000000000000" pitchFamily="50" charset="-128"/>
                <a:ea typeface="BIZ UDPゴシック" panose="020B0400000000000000" pitchFamily="50" charset="-128"/>
                <a:cs typeface="Tahoma"/>
              </a:rPr>
              <a:t>Mo</a:t>
            </a:r>
            <a:r>
              <a:rPr sz="1904" spc="-14" dirty="0">
                <a:latin typeface="BIZ UDPゴシック" panose="020B0400000000000000" pitchFamily="50" charset="-128"/>
                <a:ea typeface="BIZ UDPゴシック" panose="020B0400000000000000" pitchFamily="50" charset="-128"/>
                <a:cs typeface="ＭＳ Ｐゴシック"/>
              </a:rPr>
              <a:t>の娘核種である</a:t>
            </a:r>
            <a:r>
              <a:rPr sz="1904" spc="-74" baseline="25793" dirty="0">
                <a:latin typeface="BIZ UDPゴシック" panose="020B0400000000000000" pitchFamily="50" charset="-128"/>
                <a:ea typeface="BIZ UDPゴシック" panose="020B0400000000000000" pitchFamily="50" charset="-128"/>
                <a:cs typeface="Tahoma"/>
              </a:rPr>
              <a:t>99m</a:t>
            </a:r>
            <a:r>
              <a:rPr sz="1904" spc="-50" dirty="0">
                <a:latin typeface="BIZ UDPゴシック" panose="020B0400000000000000" pitchFamily="50" charset="-128"/>
                <a:ea typeface="BIZ UDPゴシック" panose="020B0400000000000000" pitchFamily="50" charset="-128"/>
                <a:cs typeface="Tahoma"/>
              </a:rPr>
              <a:t>Tc</a:t>
            </a:r>
            <a:r>
              <a:rPr sz="1904" spc="-14" dirty="0">
                <a:latin typeface="BIZ UDPゴシック" panose="020B0400000000000000" pitchFamily="50" charset="-128"/>
                <a:ea typeface="BIZ UDPゴシック" panose="020B0400000000000000" pitchFamily="50" charset="-128"/>
                <a:cs typeface="ＭＳ Ｐゴシック"/>
              </a:rPr>
              <a:t>は核医学検査薬として</a:t>
            </a:r>
            <a:endParaRPr sz="1904" dirty="0">
              <a:latin typeface="BIZ UDPゴシック" panose="020B0400000000000000" pitchFamily="50" charset="-128"/>
              <a:ea typeface="BIZ UDPゴシック" panose="020B0400000000000000" pitchFamily="50" charset="-128"/>
              <a:cs typeface="ＭＳ Ｐゴシック"/>
            </a:endParaRPr>
          </a:p>
          <a:p>
            <a:pPr marL="23033" marR="20154">
              <a:lnSpc>
                <a:spcPts val="2349"/>
              </a:lnSpc>
              <a:spcBef>
                <a:spcPts val="36"/>
              </a:spcBef>
            </a:pPr>
            <a:r>
              <a:rPr sz="1904" spc="-23" dirty="0">
                <a:latin typeface="BIZ UDPゴシック" panose="020B0400000000000000" pitchFamily="50" charset="-128"/>
                <a:ea typeface="BIZ UDPゴシック" panose="020B0400000000000000" pitchFamily="50" charset="-128"/>
                <a:cs typeface="ＭＳ Ｐゴシック"/>
              </a:rPr>
              <a:t>利用。日本は、欧米につぐ世界第</a:t>
            </a:r>
            <a:r>
              <a:rPr sz="1904" dirty="0">
                <a:latin typeface="BIZ UDPゴシック" panose="020B0400000000000000" pitchFamily="50" charset="-128"/>
                <a:ea typeface="BIZ UDPゴシック" panose="020B0400000000000000" pitchFamily="50" charset="-128"/>
                <a:cs typeface="Tahoma"/>
              </a:rPr>
              <a:t>3</a:t>
            </a:r>
            <a:r>
              <a:rPr sz="1904" spc="-9" dirty="0">
                <a:latin typeface="BIZ UDPゴシック" panose="020B0400000000000000" pitchFamily="50" charset="-128"/>
                <a:ea typeface="BIZ UDPゴシック" panose="020B0400000000000000" pitchFamily="50" charset="-128"/>
                <a:cs typeface="ＭＳ Ｐゴシック"/>
              </a:rPr>
              <a:t>位の消費国で</a:t>
            </a:r>
            <a:r>
              <a:rPr sz="1904" spc="-23" dirty="0">
                <a:latin typeface="BIZ UDPゴシック" panose="020B0400000000000000" pitchFamily="50" charset="-128"/>
                <a:ea typeface="BIZ UDPゴシック" panose="020B0400000000000000" pitchFamily="50" charset="-128"/>
                <a:cs typeface="ＭＳ Ｐゴシック"/>
              </a:rPr>
              <a:t>あるにもかかわらず、</a:t>
            </a:r>
            <a:r>
              <a:rPr sz="1950" i="1" spc="-54" dirty="0">
                <a:solidFill>
                  <a:srgbClr val="FF0000"/>
                </a:solidFill>
                <a:latin typeface="BIZ UDPゴシック" panose="020B0400000000000000" pitchFamily="50" charset="-128"/>
                <a:ea typeface="BIZ UDPゴシック" panose="020B0400000000000000" pitchFamily="50" charset="-128"/>
                <a:cs typeface="ＭＳ Ｐゴシック"/>
              </a:rPr>
              <a:t>国産化率はゼロ</a:t>
            </a:r>
            <a:endParaRPr sz="1904" dirty="0">
              <a:latin typeface="BIZ UDPゴシック" panose="020B0400000000000000" pitchFamily="50" charset="-128"/>
              <a:ea typeface="BIZ UDPゴシック" panose="020B0400000000000000" pitchFamily="50" charset="-128"/>
              <a:cs typeface="ＭＳ Ｐゴシック"/>
            </a:endParaRPr>
          </a:p>
        </p:txBody>
      </p:sp>
      <p:sp>
        <p:nvSpPr>
          <p:cNvPr id="3" name="object 3"/>
          <p:cNvSpPr txBox="1"/>
          <p:nvPr/>
        </p:nvSpPr>
        <p:spPr>
          <a:xfrm>
            <a:off x="601692" y="1967681"/>
            <a:ext cx="6499513" cy="1127319"/>
          </a:xfrm>
          <a:prstGeom prst="rect">
            <a:avLst/>
          </a:prstGeom>
        </p:spPr>
        <p:txBody>
          <a:bodyPr vert="horz" wrap="square" lIns="0" tIns="11516" rIns="0" bIns="0" rtlCol="0">
            <a:spAutoFit/>
          </a:bodyPr>
          <a:lstStyle/>
          <a:p>
            <a:pPr marL="295395" indent="-242995">
              <a:lnSpc>
                <a:spcPts val="2235"/>
              </a:lnSpc>
              <a:spcBef>
                <a:spcPts val="91"/>
              </a:spcBef>
              <a:buSzPct val="142857"/>
              <a:buFont typeface="HGP"/>
              <a:buChar char="○"/>
              <a:tabLst>
                <a:tab pos="295970" algn="l"/>
              </a:tabLst>
            </a:pPr>
            <a:r>
              <a:rPr sz="1904" spc="-14" baseline="25793" dirty="0">
                <a:solidFill>
                  <a:srgbClr val="FF0000"/>
                </a:solidFill>
                <a:latin typeface="BIZ UDPゴシック" panose="020B0400000000000000" pitchFamily="50" charset="-128"/>
                <a:ea typeface="BIZ UDPゴシック" panose="020B0400000000000000" pitchFamily="50" charset="-128"/>
                <a:cs typeface="Tahoma"/>
              </a:rPr>
              <a:t>99</a:t>
            </a:r>
            <a:r>
              <a:rPr sz="1904" spc="-9" dirty="0">
                <a:solidFill>
                  <a:srgbClr val="FF0000"/>
                </a:solidFill>
                <a:latin typeface="BIZ UDPゴシック" panose="020B0400000000000000" pitchFamily="50" charset="-128"/>
                <a:ea typeface="BIZ UDPゴシック" panose="020B0400000000000000" pitchFamily="50" charset="-128"/>
                <a:cs typeface="Tahoma"/>
              </a:rPr>
              <a:t>Mo</a:t>
            </a:r>
            <a:r>
              <a:rPr sz="1904" dirty="0">
                <a:solidFill>
                  <a:srgbClr val="FF0000"/>
                </a:solidFill>
                <a:latin typeface="BIZ UDPゴシック" panose="020B0400000000000000" pitchFamily="50" charset="-128"/>
                <a:ea typeface="BIZ UDPゴシック" panose="020B0400000000000000" pitchFamily="50" charset="-128"/>
                <a:cs typeface="ＭＳ Ｐゴシック"/>
              </a:rPr>
              <a:t>は</a:t>
            </a:r>
            <a:r>
              <a:rPr sz="1904" dirty="0">
                <a:solidFill>
                  <a:srgbClr val="FF0000"/>
                </a:solidFill>
                <a:latin typeface="BIZ UDPゴシック" panose="020B0400000000000000" pitchFamily="50" charset="-128"/>
                <a:ea typeface="BIZ UDPゴシック" panose="020B0400000000000000" pitchFamily="50" charset="-128"/>
                <a:cs typeface="Tahoma"/>
              </a:rPr>
              <a:t>100%</a:t>
            </a:r>
            <a:r>
              <a:rPr sz="1904" spc="-9" dirty="0">
                <a:solidFill>
                  <a:srgbClr val="FF0000"/>
                </a:solidFill>
                <a:latin typeface="BIZ UDPゴシック" panose="020B0400000000000000" pitchFamily="50" charset="-128"/>
                <a:ea typeface="BIZ UDPゴシック" panose="020B0400000000000000" pitchFamily="50" charset="-128"/>
                <a:cs typeface="ＭＳ Ｐゴシック"/>
              </a:rPr>
              <a:t>外国から輸入</a:t>
            </a:r>
            <a:endParaRPr sz="1904" dirty="0">
              <a:latin typeface="BIZ UDPゴシック" panose="020B0400000000000000" pitchFamily="50" charset="-128"/>
              <a:ea typeface="BIZ UDPゴシック" panose="020B0400000000000000" pitchFamily="50" charset="-128"/>
              <a:cs typeface="ＭＳ Ｐゴシック"/>
            </a:endParaRPr>
          </a:p>
          <a:p>
            <a:pPr marL="496931" marR="16123" indent="-268331">
              <a:lnSpc>
                <a:spcPts val="1904"/>
              </a:lnSpc>
              <a:spcBef>
                <a:spcPts val="14"/>
              </a:spcBef>
            </a:pPr>
            <a:r>
              <a:rPr sz="1587" spc="-23" dirty="0">
                <a:latin typeface="BIZ UDPゴシック" panose="020B0400000000000000" pitchFamily="50" charset="-128"/>
                <a:ea typeface="BIZ UDPゴシック" panose="020B0400000000000000" pitchFamily="50" charset="-128"/>
                <a:cs typeface="ＭＳ Ｐゴシック"/>
              </a:rPr>
              <a:t>⇒ </a:t>
            </a:r>
            <a:r>
              <a:rPr sz="1587" spc="-23" dirty="0" err="1">
                <a:latin typeface="BIZ UDPゴシック" panose="020B0400000000000000" pitchFamily="50" charset="-128"/>
                <a:ea typeface="BIZ UDPゴシック" panose="020B0400000000000000" pitchFamily="50" charset="-128"/>
                <a:cs typeface="ＭＳ Ｐゴシック"/>
              </a:rPr>
              <a:t>欧米の製造用原子炉の老朽化、航空</a:t>
            </a:r>
            <a:r>
              <a:rPr sz="1587" spc="-9" dirty="0" err="1">
                <a:latin typeface="BIZ UDPゴシック" panose="020B0400000000000000" pitchFamily="50" charset="-128"/>
                <a:ea typeface="BIZ UDPゴシック" panose="020B0400000000000000" pitchFamily="50" charset="-128"/>
                <a:cs typeface="ＭＳ Ｐゴシック"/>
              </a:rPr>
              <a:t>輸送</a:t>
            </a:r>
            <a:r>
              <a:rPr lang="ja-JP" altLang="en-US" sz="1587" spc="-9" dirty="0">
                <a:latin typeface="BIZ UDPゴシック" panose="020B0400000000000000" pitchFamily="50" charset="-128"/>
                <a:ea typeface="BIZ UDPゴシック" panose="020B0400000000000000" pitchFamily="50" charset="-128"/>
                <a:cs typeface="ＭＳ Ｐゴシック"/>
              </a:rPr>
              <a:t>遅滞など</a:t>
            </a:r>
            <a:r>
              <a:rPr sz="1587" spc="-9" dirty="0" err="1">
                <a:latin typeface="BIZ UDPゴシック" panose="020B0400000000000000" pitchFamily="50" charset="-128"/>
                <a:ea typeface="BIZ UDPゴシック" panose="020B0400000000000000" pitchFamily="50" charset="-128"/>
                <a:cs typeface="ＭＳ Ｐゴシック"/>
              </a:rPr>
              <a:t>の影響</a:t>
            </a:r>
            <a:r>
              <a:rPr sz="1587" spc="-9" dirty="0">
                <a:latin typeface="BIZ UDPゴシック" panose="020B0400000000000000" pitchFamily="50" charset="-128"/>
                <a:ea typeface="BIZ UDPゴシック" panose="020B0400000000000000" pitchFamily="50" charset="-128"/>
                <a:cs typeface="ＭＳ Ｐゴシック"/>
              </a:rPr>
              <a:t>。</a:t>
            </a:r>
            <a:endParaRPr sz="1587" dirty="0">
              <a:latin typeface="BIZ UDPゴシック" panose="020B0400000000000000" pitchFamily="50" charset="-128"/>
              <a:ea typeface="BIZ UDPゴシック" panose="020B0400000000000000" pitchFamily="50" charset="-128"/>
              <a:cs typeface="ＭＳ Ｐゴシック"/>
            </a:endParaRPr>
          </a:p>
          <a:p>
            <a:pPr marL="265452" indent="-242419">
              <a:lnSpc>
                <a:spcPts val="2262"/>
              </a:lnSpc>
              <a:spcBef>
                <a:spcPts val="358"/>
              </a:spcBef>
              <a:buSzPct val="142857"/>
              <a:buFont typeface="HGP"/>
              <a:buChar char="○"/>
              <a:tabLst>
                <a:tab pos="265452" algn="l"/>
              </a:tabLst>
            </a:pPr>
            <a:r>
              <a:rPr sz="1904" spc="-14" baseline="25793" dirty="0">
                <a:solidFill>
                  <a:srgbClr val="FF0000"/>
                </a:solidFill>
                <a:latin typeface="BIZ UDPゴシック" panose="020B0400000000000000" pitchFamily="50" charset="-128"/>
                <a:ea typeface="BIZ UDPゴシック" panose="020B0400000000000000" pitchFamily="50" charset="-128"/>
                <a:cs typeface="Tahoma"/>
              </a:rPr>
              <a:t>99</a:t>
            </a:r>
            <a:r>
              <a:rPr sz="1904" spc="-9" dirty="0">
                <a:solidFill>
                  <a:srgbClr val="FF0000"/>
                </a:solidFill>
                <a:latin typeface="BIZ UDPゴシック" panose="020B0400000000000000" pitchFamily="50" charset="-128"/>
                <a:ea typeface="BIZ UDPゴシック" panose="020B0400000000000000" pitchFamily="50" charset="-128"/>
                <a:cs typeface="Tahoma"/>
              </a:rPr>
              <a:t>Mo</a:t>
            </a:r>
            <a:r>
              <a:rPr sz="1904" dirty="0">
                <a:solidFill>
                  <a:srgbClr val="FF0000"/>
                </a:solidFill>
                <a:latin typeface="BIZ UDPゴシック" panose="020B0400000000000000" pitchFamily="50" charset="-128"/>
                <a:ea typeface="BIZ UDPゴシック" panose="020B0400000000000000" pitchFamily="50" charset="-128"/>
                <a:cs typeface="ＭＳ Ｐゴシック"/>
              </a:rPr>
              <a:t>は</a:t>
            </a:r>
            <a:r>
              <a:rPr sz="1904" baseline="25793" dirty="0">
                <a:solidFill>
                  <a:srgbClr val="FF0000"/>
                </a:solidFill>
                <a:latin typeface="BIZ UDPゴシック" panose="020B0400000000000000" pitchFamily="50" charset="-128"/>
                <a:ea typeface="BIZ UDPゴシック" panose="020B0400000000000000" pitchFamily="50" charset="-128"/>
                <a:cs typeface="Tahoma"/>
              </a:rPr>
              <a:t>235</a:t>
            </a:r>
            <a:r>
              <a:rPr sz="1904" dirty="0">
                <a:solidFill>
                  <a:srgbClr val="FF0000"/>
                </a:solidFill>
                <a:latin typeface="BIZ UDPゴシック" panose="020B0400000000000000" pitchFamily="50" charset="-128"/>
                <a:ea typeface="BIZ UDPゴシック" panose="020B0400000000000000" pitchFamily="50" charset="-128"/>
                <a:cs typeface="Tahoma"/>
              </a:rPr>
              <a:t>U</a:t>
            </a:r>
            <a:r>
              <a:rPr sz="1904" spc="-23" dirty="0">
                <a:solidFill>
                  <a:srgbClr val="FF0000"/>
                </a:solidFill>
                <a:latin typeface="BIZ UDPゴシック" panose="020B0400000000000000" pitchFamily="50" charset="-128"/>
                <a:ea typeface="BIZ UDPゴシック" panose="020B0400000000000000" pitchFamily="50" charset="-128"/>
                <a:cs typeface="ＭＳ Ｐゴシック"/>
              </a:rPr>
              <a:t>を中性子照射により製造</a:t>
            </a:r>
            <a:endParaRPr sz="1904" dirty="0">
              <a:latin typeface="BIZ UDPゴシック" panose="020B0400000000000000" pitchFamily="50" charset="-128"/>
              <a:ea typeface="BIZ UDPゴシック" panose="020B0400000000000000" pitchFamily="50" charset="-128"/>
              <a:cs typeface="ＭＳ Ｐゴシック"/>
            </a:endParaRPr>
          </a:p>
          <a:p>
            <a:pPr marL="228600">
              <a:lnSpc>
                <a:spcPts val="1882"/>
              </a:lnSpc>
              <a:tabLst>
                <a:tab pos="564302" algn="l"/>
              </a:tabLst>
            </a:pPr>
            <a:r>
              <a:rPr sz="1587" spc="-45" dirty="0">
                <a:latin typeface="BIZ UDPゴシック" panose="020B0400000000000000" pitchFamily="50" charset="-128"/>
                <a:ea typeface="BIZ UDPゴシック" panose="020B0400000000000000" pitchFamily="50" charset="-128"/>
                <a:cs typeface="ＭＳ Ｐゴシック"/>
              </a:rPr>
              <a:t>⇒</a:t>
            </a:r>
            <a:r>
              <a:rPr sz="1587" dirty="0">
                <a:latin typeface="BIZ UDPゴシック" panose="020B0400000000000000" pitchFamily="50" charset="-128"/>
                <a:ea typeface="BIZ UDPゴシック" panose="020B0400000000000000" pitchFamily="50" charset="-128"/>
                <a:cs typeface="ＭＳ Ｐゴシック"/>
              </a:rPr>
              <a:t>	</a:t>
            </a:r>
            <a:r>
              <a:rPr sz="1587" spc="-9" dirty="0">
                <a:latin typeface="BIZ UDPゴシック" panose="020B0400000000000000" pitchFamily="50" charset="-128"/>
                <a:ea typeface="BIZ UDPゴシック" panose="020B0400000000000000" pitchFamily="50" charset="-128"/>
                <a:cs typeface="ＭＳ Ｐゴシック"/>
              </a:rPr>
              <a:t>核分裂性廃棄物処理及び核不拡散上の問題。</a:t>
            </a:r>
            <a:endParaRPr sz="1587" dirty="0">
              <a:latin typeface="BIZ UDPゴシック" panose="020B0400000000000000" pitchFamily="50" charset="-128"/>
              <a:ea typeface="BIZ UDPゴシック" panose="020B0400000000000000" pitchFamily="50" charset="-128"/>
              <a:cs typeface="ＭＳ Ｐゴシック"/>
            </a:endParaRPr>
          </a:p>
        </p:txBody>
      </p:sp>
      <p:sp>
        <p:nvSpPr>
          <p:cNvPr id="4" name="object 4"/>
          <p:cNvSpPr txBox="1"/>
          <p:nvPr/>
        </p:nvSpPr>
        <p:spPr>
          <a:xfrm>
            <a:off x="8950320" y="3068274"/>
            <a:ext cx="2737265" cy="231458"/>
          </a:xfrm>
          <a:prstGeom prst="rect">
            <a:avLst/>
          </a:prstGeom>
        </p:spPr>
        <p:txBody>
          <a:bodyPr vert="horz" wrap="square" lIns="0" tIns="14971" rIns="0" bIns="0" rtlCol="0">
            <a:spAutoFit/>
          </a:bodyPr>
          <a:lstStyle/>
          <a:p>
            <a:pPr marL="34549">
              <a:spcBef>
                <a:spcPts val="118"/>
              </a:spcBef>
            </a:pPr>
            <a:r>
              <a:rPr sz="1428" spc="61" baseline="23809" dirty="0">
                <a:latin typeface="BIZ UDPゴシック" panose="020B0400000000000000" pitchFamily="50" charset="-128"/>
                <a:ea typeface="BIZ UDPゴシック" panose="020B0400000000000000" pitchFamily="50" charset="-128"/>
                <a:cs typeface="Tahoma"/>
              </a:rPr>
              <a:t>99</a:t>
            </a:r>
            <a:r>
              <a:rPr sz="1428" spc="14" baseline="23809" dirty="0">
                <a:latin typeface="BIZ UDPゴシック" panose="020B0400000000000000" pitchFamily="50" charset="-128"/>
                <a:ea typeface="BIZ UDPゴシック" panose="020B0400000000000000" pitchFamily="50" charset="-128"/>
                <a:cs typeface="Tahoma"/>
              </a:rPr>
              <a:t> </a:t>
            </a:r>
            <a:r>
              <a:rPr sz="1406" spc="150" dirty="0">
                <a:latin typeface="BIZ UDPゴシック" panose="020B0400000000000000" pitchFamily="50" charset="-128"/>
                <a:ea typeface="BIZ UDPゴシック" panose="020B0400000000000000" pitchFamily="50" charset="-128"/>
                <a:cs typeface="Tahoma"/>
              </a:rPr>
              <a:t>Mo</a:t>
            </a:r>
            <a:r>
              <a:rPr sz="1406" spc="-5" dirty="0">
                <a:latin typeface="BIZ UDPゴシック" panose="020B0400000000000000" pitchFamily="50" charset="-128"/>
                <a:ea typeface="BIZ UDPゴシック" panose="020B0400000000000000" pitchFamily="50" charset="-128"/>
                <a:cs typeface="HGP創英角ｺﾞｼｯｸUB"/>
              </a:rPr>
              <a:t>の需要(国別の使用量)</a:t>
            </a:r>
            <a:endParaRPr sz="1406" dirty="0">
              <a:latin typeface="BIZ UDPゴシック" panose="020B0400000000000000" pitchFamily="50" charset="-128"/>
              <a:ea typeface="BIZ UDPゴシック" panose="020B0400000000000000" pitchFamily="50" charset="-128"/>
              <a:cs typeface="HGP創英角ｺﾞｼｯｸUB"/>
            </a:endParaRPr>
          </a:p>
        </p:txBody>
      </p:sp>
      <p:sp>
        <p:nvSpPr>
          <p:cNvPr id="5" name="object 5"/>
          <p:cNvSpPr/>
          <p:nvPr/>
        </p:nvSpPr>
        <p:spPr>
          <a:xfrm>
            <a:off x="8092477" y="3240707"/>
            <a:ext cx="2236480" cy="11516"/>
          </a:xfrm>
          <a:custGeom>
            <a:avLst/>
            <a:gdLst/>
            <a:ahLst/>
            <a:cxnLst/>
            <a:rect l="l" t="t" r="r" b="b"/>
            <a:pathLst>
              <a:path w="2466340" h="12700">
                <a:moveTo>
                  <a:pt x="2465831" y="0"/>
                </a:moveTo>
                <a:lnTo>
                  <a:pt x="0" y="0"/>
                </a:lnTo>
                <a:lnTo>
                  <a:pt x="0" y="12191"/>
                </a:lnTo>
                <a:lnTo>
                  <a:pt x="2465831" y="12191"/>
                </a:lnTo>
                <a:lnTo>
                  <a:pt x="2465831" y="0"/>
                </a:lnTo>
                <a:close/>
              </a:path>
            </a:pathLst>
          </a:custGeom>
          <a:solidFill>
            <a:srgbClr val="000000"/>
          </a:solidFill>
        </p:spPr>
        <p:txBody>
          <a:bodyPr wrap="square" lIns="0" tIns="0" rIns="0" bIns="0" rtlCol="0"/>
          <a:lstStyle/>
          <a:p>
            <a:endParaRPr sz="1632">
              <a:latin typeface="BIZ UDPゴシック" panose="020B0400000000000000" pitchFamily="50" charset="-128"/>
              <a:ea typeface="BIZ UDPゴシック" panose="020B0400000000000000" pitchFamily="50" charset="-128"/>
            </a:endParaRPr>
          </a:p>
        </p:txBody>
      </p:sp>
      <p:pic>
        <p:nvPicPr>
          <p:cNvPr id="6" name="object 6"/>
          <p:cNvPicPr/>
          <p:nvPr/>
        </p:nvPicPr>
        <p:blipFill>
          <a:blip r:embed="rId2" cstate="print"/>
          <a:stretch>
            <a:fillRect/>
          </a:stretch>
        </p:blipFill>
        <p:spPr>
          <a:xfrm>
            <a:off x="8666323" y="707841"/>
            <a:ext cx="2480626" cy="2292679"/>
          </a:xfrm>
          <a:prstGeom prst="rect">
            <a:avLst/>
          </a:prstGeom>
        </p:spPr>
      </p:pic>
      <p:sp>
        <p:nvSpPr>
          <p:cNvPr id="13" name="object 13"/>
          <p:cNvSpPr txBox="1"/>
          <p:nvPr/>
        </p:nvSpPr>
        <p:spPr>
          <a:xfrm>
            <a:off x="5259042" y="3503433"/>
            <a:ext cx="1673915" cy="255862"/>
          </a:xfrm>
          <a:prstGeom prst="rect">
            <a:avLst/>
          </a:prstGeom>
        </p:spPr>
        <p:txBody>
          <a:bodyPr vert="horz" wrap="square" lIns="0" tIns="11516" rIns="0" bIns="0" rtlCol="0">
            <a:spAutoFit/>
          </a:bodyPr>
          <a:lstStyle/>
          <a:p>
            <a:pPr marL="34549">
              <a:spcBef>
                <a:spcPts val="91"/>
              </a:spcBef>
            </a:pPr>
            <a:r>
              <a:rPr sz="1564" spc="74" baseline="26570" dirty="0">
                <a:latin typeface="BIZ UDPゴシック" panose="020B0400000000000000" pitchFamily="50" charset="-128"/>
                <a:ea typeface="BIZ UDPゴシック" panose="020B0400000000000000" pitchFamily="50" charset="-128"/>
                <a:cs typeface="Tahoma"/>
              </a:rPr>
              <a:t>99</a:t>
            </a:r>
            <a:r>
              <a:rPr sz="1564" spc="-326" baseline="26570" dirty="0">
                <a:latin typeface="BIZ UDPゴシック" panose="020B0400000000000000" pitchFamily="50" charset="-128"/>
                <a:ea typeface="BIZ UDPゴシック" panose="020B0400000000000000" pitchFamily="50" charset="-128"/>
                <a:cs typeface="Tahoma"/>
              </a:rPr>
              <a:t> </a:t>
            </a:r>
            <a:r>
              <a:rPr sz="1587" spc="150" dirty="0">
                <a:latin typeface="BIZ UDPゴシック" panose="020B0400000000000000" pitchFamily="50" charset="-128"/>
                <a:ea typeface="BIZ UDPゴシック" panose="020B0400000000000000" pitchFamily="50" charset="-128"/>
                <a:cs typeface="Tahoma"/>
              </a:rPr>
              <a:t>Mo</a:t>
            </a:r>
            <a:r>
              <a:rPr sz="1587" b="1" spc="-18" dirty="0">
                <a:latin typeface="BIZ UDPゴシック" panose="020B0400000000000000" pitchFamily="50" charset="-128"/>
                <a:ea typeface="BIZ UDPゴシック" panose="020B0400000000000000" pitchFamily="50" charset="-128"/>
                <a:cs typeface="ＭＳ Ｐゴシック"/>
              </a:rPr>
              <a:t>製造方法</a:t>
            </a:r>
            <a:endParaRPr sz="1587" dirty="0">
              <a:latin typeface="BIZ UDPゴシック" panose="020B0400000000000000" pitchFamily="50" charset="-128"/>
              <a:ea typeface="BIZ UDPゴシック" panose="020B0400000000000000" pitchFamily="50" charset="-128"/>
              <a:cs typeface="ＭＳ Ｐゴシック"/>
            </a:endParaRPr>
          </a:p>
        </p:txBody>
      </p:sp>
      <p:sp>
        <p:nvSpPr>
          <p:cNvPr id="18" name="テキスト ボックス 17">
            <a:extLst>
              <a:ext uri="{FF2B5EF4-FFF2-40B4-BE49-F238E27FC236}">
                <a16:creationId xmlns:a16="http://schemas.microsoft.com/office/drawing/2014/main" id="{C614971A-2D82-EEA0-0143-548DD1813536}"/>
              </a:ext>
            </a:extLst>
          </p:cNvPr>
          <p:cNvSpPr txBox="1"/>
          <p:nvPr/>
        </p:nvSpPr>
        <p:spPr>
          <a:xfrm>
            <a:off x="0" y="0"/>
            <a:ext cx="12192000" cy="523220"/>
          </a:xfrm>
          <a:prstGeom prst="rect">
            <a:avLst/>
          </a:prstGeom>
          <a:solidFill>
            <a:srgbClr val="052F61"/>
          </a:solidFill>
        </p:spPr>
        <p:txBody>
          <a:bodyPr wrap="square" rtlCol="0">
            <a:spAutoFit/>
          </a:bodyPr>
          <a:lstStyle/>
          <a:p>
            <a:pPr algn="ctr"/>
            <a:r>
              <a:rPr lang="ja-JP" altLang="en-US" sz="2800" spc="195" dirty="0">
                <a:solidFill>
                  <a:schemeClr val="bg1"/>
                </a:solidFill>
                <a:latin typeface="UD デジタル 教科書体 NK-B" panose="02020700000000000000" pitchFamily="18" charset="-128"/>
                <a:ea typeface="UD デジタル 教科書体 NK-B" panose="02020700000000000000" pitchFamily="18" charset="-128"/>
              </a:rPr>
              <a:t>核医学検査薬テクネチウム</a:t>
            </a:r>
            <a:r>
              <a:rPr lang="en-US" altLang="ja-JP" sz="2800" spc="195" dirty="0">
                <a:solidFill>
                  <a:schemeClr val="accent4">
                    <a:lumMod val="60000"/>
                    <a:lumOff val="40000"/>
                  </a:schemeClr>
                </a:solidFill>
                <a:latin typeface="Cooper Black" panose="0208090404030B020404" pitchFamily="18" charset="0"/>
              </a:rPr>
              <a:t>Tc99</a:t>
            </a:r>
            <a:endParaRPr kumimoji="1" lang="ja-JP" altLang="en-US" sz="2800" b="1" dirty="0">
              <a:solidFill>
                <a:schemeClr val="accent4">
                  <a:lumMod val="60000"/>
                  <a:lumOff val="40000"/>
                </a:schemeClr>
              </a:solidFill>
              <a:latin typeface="Cooper Black" panose="0208090404030B020404" pitchFamily="18" charset="0"/>
              <a:ea typeface="Meiryo UI" panose="020B0604030504040204" pitchFamily="50" charset="-128"/>
            </a:endParaRPr>
          </a:p>
        </p:txBody>
      </p:sp>
      <p:grpSp>
        <p:nvGrpSpPr>
          <p:cNvPr id="7" name="object 3">
            <a:extLst>
              <a:ext uri="{FF2B5EF4-FFF2-40B4-BE49-F238E27FC236}">
                <a16:creationId xmlns:a16="http://schemas.microsoft.com/office/drawing/2014/main" id="{296B5FBA-4B79-73F7-696E-CD2A532A150B}"/>
              </a:ext>
            </a:extLst>
          </p:cNvPr>
          <p:cNvGrpSpPr/>
          <p:nvPr/>
        </p:nvGrpSpPr>
        <p:grpSpPr>
          <a:xfrm>
            <a:off x="1527243" y="3767929"/>
            <a:ext cx="8986540" cy="2931540"/>
            <a:chOff x="341375" y="3791711"/>
            <a:chExt cx="6941820" cy="2411095"/>
          </a:xfrm>
        </p:grpSpPr>
        <p:pic>
          <p:nvPicPr>
            <p:cNvPr id="8" name="object 4">
              <a:extLst>
                <a:ext uri="{FF2B5EF4-FFF2-40B4-BE49-F238E27FC236}">
                  <a16:creationId xmlns:a16="http://schemas.microsoft.com/office/drawing/2014/main" id="{09CC38A0-3C10-45B2-BDF1-BB94F546C64E}"/>
                </a:ext>
              </a:extLst>
            </p:cNvPr>
            <p:cNvPicPr/>
            <p:nvPr/>
          </p:nvPicPr>
          <p:blipFill>
            <a:blip r:embed="rId3" cstate="print"/>
            <a:stretch>
              <a:fillRect/>
            </a:stretch>
          </p:blipFill>
          <p:spPr>
            <a:xfrm>
              <a:off x="5327904" y="4415027"/>
              <a:ext cx="1955292" cy="1466050"/>
            </a:xfrm>
            <a:prstGeom prst="rect">
              <a:avLst/>
            </a:prstGeom>
          </p:spPr>
        </p:pic>
        <p:pic>
          <p:nvPicPr>
            <p:cNvPr id="9" name="object 5">
              <a:extLst>
                <a:ext uri="{FF2B5EF4-FFF2-40B4-BE49-F238E27FC236}">
                  <a16:creationId xmlns:a16="http://schemas.microsoft.com/office/drawing/2014/main" id="{AB7BE046-7AD0-30FD-A2C1-3CAECD9F1C49}"/>
                </a:ext>
              </a:extLst>
            </p:cNvPr>
            <p:cNvPicPr/>
            <p:nvPr/>
          </p:nvPicPr>
          <p:blipFill>
            <a:blip r:embed="rId4" cstate="print"/>
            <a:stretch>
              <a:fillRect/>
            </a:stretch>
          </p:blipFill>
          <p:spPr>
            <a:xfrm>
              <a:off x="341375" y="3791711"/>
              <a:ext cx="4997196" cy="2410968"/>
            </a:xfrm>
            <a:prstGeom prst="rect">
              <a:avLst/>
            </a:prstGeom>
          </p:spPr>
        </p:pic>
      </p:grpSp>
    </p:spTree>
    <p:extLst>
      <p:ext uri="{BB962C8B-B14F-4D97-AF65-F5344CB8AC3E}">
        <p14:creationId xmlns:p14="http://schemas.microsoft.com/office/powerpoint/2010/main" val="134869788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a:extLst>
              <a:ext uri="{FF2B5EF4-FFF2-40B4-BE49-F238E27FC236}">
                <a16:creationId xmlns:a16="http://schemas.microsoft.com/office/drawing/2014/main" id="{2192B1D5-EE93-F6DB-5A1A-5D57015D20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24167" y="523220"/>
            <a:ext cx="4281842" cy="633478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a:extLst>
              <a:ext uri="{FF2B5EF4-FFF2-40B4-BE49-F238E27FC236}">
                <a16:creationId xmlns:a16="http://schemas.microsoft.com/office/drawing/2014/main" id="{D3B20E70-3488-43E1-9864-64CCA05178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2310" y="1493581"/>
            <a:ext cx="3665867" cy="4533456"/>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a:extLst>
              <a:ext uri="{FF2B5EF4-FFF2-40B4-BE49-F238E27FC236}">
                <a16:creationId xmlns:a16="http://schemas.microsoft.com/office/drawing/2014/main" id="{459A1E84-2245-4A86-AE7B-942E61634079}"/>
              </a:ext>
            </a:extLst>
          </p:cNvPr>
          <p:cNvSpPr txBox="1"/>
          <p:nvPr/>
        </p:nvSpPr>
        <p:spPr>
          <a:xfrm>
            <a:off x="1" y="5996409"/>
            <a:ext cx="4416474" cy="646331"/>
          </a:xfrm>
          <a:prstGeom prst="rect">
            <a:avLst/>
          </a:prstGeom>
          <a:noFill/>
        </p:spPr>
        <p:txBody>
          <a:bodyPr wrap="square">
            <a:spAutoFit/>
          </a:bodyPr>
          <a:lstStyle/>
          <a:p>
            <a:pPr algn="ctr"/>
            <a:r>
              <a:rPr lang="en-US" altLang="ja-JP" b="1" i="0" dirty="0">
                <a:solidFill>
                  <a:srgbClr val="000000"/>
                </a:solidFill>
                <a:effectLst/>
                <a:latin typeface="Amasis MT Pro Black" panose="02040A04050005020304" pitchFamily="18" charset="0"/>
              </a:rPr>
              <a:t>Aircraft Reactor Experiment</a:t>
            </a:r>
          </a:p>
          <a:p>
            <a:pPr algn="ctr"/>
            <a:r>
              <a:rPr lang="en-US" altLang="ja-JP" b="1" i="0" dirty="0">
                <a:solidFill>
                  <a:srgbClr val="000000"/>
                </a:solidFill>
                <a:effectLst/>
                <a:latin typeface="Amasis MT Pro Black" panose="02040A04050005020304" pitchFamily="18" charset="0"/>
              </a:rPr>
              <a:t> (ARE)</a:t>
            </a:r>
            <a:r>
              <a:rPr lang="en-US" altLang="ja-JP" b="0" i="0" dirty="0">
                <a:solidFill>
                  <a:srgbClr val="000000"/>
                </a:solidFill>
                <a:effectLst/>
                <a:latin typeface="Amasis MT Pro Black" panose="02040A04050005020304" pitchFamily="18" charset="0"/>
              </a:rPr>
              <a:t> </a:t>
            </a:r>
            <a:endParaRPr lang="ja-JP" altLang="en-US" dirty="0">
              <a:latin typeface="Amasis MT Pro Black" panose="02040A04050005020304" pitchFamily="18" charset="0"/>
            </a:endParaRPr>
          </a:p>
        </p:txBody>
      </p:sp>
      <p:sp>
        <p:nvSpPr>
          <p:cNvPr id="6" name="テキスト ボックス 5">
            <a:extLst>
              <a:ext uri="{FF2B5EF4-FFF2-40B4-BE49-F238E27FC236}">
                <a16:creationId xmlns:a16="http://schemas.microsoft.com/office/drawing/2014/main" id="{3A35444A-0037-4B9D-982B-B3842A00F37F}"/>
              </a:ext>
            </a:extLst>
          </p:cNvPr>
          <p:cNvSpPr txBox="1"/>
          <p:nvPr/>
        </p:nvSpPr>
        <p:spPr>
          <a:xfrm rot="16200000">
            <a:off x="-2062943" y="3626596"/>
            <a:ext cx="4588895" cy="261610"/>
          </a:xfrm>
          <a:prstGeom prst="rect">
            <a:avLst/>
          </a:prstGeom>
          <a:noFill/>
        </p:spPr>
        <p:txBody>
          <a:bodyPr wrap="square">
            <a:spAutoFit/>
          </a:bodyPr>
          <a:lstStyle/>
          <a:p>
            <a:r>
              <a:rPr lang="en-US" altLang="ja-JP" sz="1050" dirty="0">
                <a:latin typeface="Amasis MT Pro Medium" panose="02040604050005020304" pitchFamily="18" charset="0"/>
              </a:rPr>
              <a:t>https://energyeducation.ca/encyclopedia/Aircraft_reactor_experiment</a:t>
            </a:r>
            <a:endParaRPr lang="ja-JP" altLang="en-US" sz="1050" dirty="0">
              <a:latin typeface="Amasis MT Pro Medium" panose="02040604050005020304" pitchFamily="18" charset="0"/>
            </a:endParaRPr>
          </a:p>
        </p:txBody>
      </p:sp>
      <p:sp>
        <p:nvSpPr>
          <p:cNvPr id="7" name="テキスト ボックス 6">
            <a:extLst>
              <a:ext uri="{FF2B5EF4-FFF2-40B4-BE49-F238E27FC236}">
                <a16:creationId xmlns:a16="http://schemas.microsoft.com/office/drawing/2014/main" id="{BC516616-B445-4193-8765-4AB65F8CCE39}"/>
              </a:ext>
            </a:extLst>
          </p:cNvPr>
          <p:cNvSpPr txBox="1"/>
          <p:nvPr/>
        </p:nvSpPr>
        <p:spPr>
          <a:xfrm>
            <a:off x="0" y="0"/>
            <a:ext cx="12192000" cy="523220"/>
          </a:xfrm>
          <a:prstGeom prst="rect">
            <a:avLst/>
          </a:prstGeom>
          <a:solidFill>
            <a:srgbClr val="052F61"/>
          </a:solidFill>
        </p:spPr>
        <p:txBody>
          <a:bodyPr wrap="square" rtlCol="0" anchor="ctr">
            <a:spAutoFit/>
          </a:bodyPr>
          <a:lstStyle/>
          <a:p>
            <a:pPr algn="ctr"/>
            <a:r>
              <a:rPr lang="ja-JP" altLang="en-US" sz="2800" spc="-10" dirty="0">
                <a:solidFill>
                  <a:schemeClr val="bg1"/>
                </a:solidFill>
                <a:latin typeface="UD デジタル 教科書体 NK-B" panose="02020700000000000000" pitchFamily="18" charset="-128"/>
                <a:ea typeface="UD デジタル 教科書体 NK-B" panose="02020700000000000000" pitchFamily="18" charset="-128"/>
              </a:rPr>
              <a:t>熱</a:t>
            </a:r>
            <a:r>
              <a:rPr lang="ja-JP" altLang="en-US" sz="2800" spc="-10" dirty="0">
                <a:solidFill>
                  <a:srgbClr val="FF0000"/>
                </a:solidFill>
                <a:latin typeface="UD デジタル 教科書体 NK-B" panose="02020700000000000000" pitchFamily="18" charset="-128"/>
                <a:ea typeface="UD デジタル 教科書体 NK-B" panose="02020700000000000000" pitchFamily="18" charset="-128"/>
              </a:rPr>
              <a:t>核</a:t>
            </a:r>
            <a:r>
              <a:rPr lang="ja-JP" altLang="en-US" sz="2800" spc="-10" dirty="0">
                <a:solidFill>
                  <a:schemeClr val="bg1"/>
                </a:solidFill>
                <a:latin typeface="UD デジタル 教科書体 NK-B" panose="02020700000000000000" pitchFamily="18" charset="-128"/>
                <a:ea typeface="UD デジタル 教科書体 NK-B" panose="02020700000000000000" pitchFamily="18" charset="-128"/>
              </a:rPr>
              <a:t>推進ロケット・エンジン</a:t>
            </a:r>
            <a:endParaRPr kumimoji="1" lang="ja-JP" altLang="en-US" sz="2800" b="1" dirty="0">
              <a:solidFill>
                <a:schemeClr val="bg1"/>
              </a:solidFill>
              <a:latin typeface="UD デジタル 教科書体 NK-B" panose="02020700000000000000" pitchFamily="18" charset="-128"/>
              <a:ea typeface="UD デジタル 教科書体 NK-B" panose="02020700000000000000" pitchFamily="18" charset="-128"/>
            </a:endParaRPr>
          </a:p>
        </p:txBody>
      </p:sp>
      <p:sp>
        <p:nvSpPr>
          <p:cNvPr id="2" name="テキスト ボックス 1">
            <a:extLst>
              <a:ext uri="{FF2B5EF4-FFF2-40B4-BE49-F238E27FC236}">
                <a16:creationId xmlns:a16="http://schemas.microsoft.com/office/drawing/2014/main" id="{03204564-11CD-47D4-9D54-7A43776C2A8A}"/>
              </a:ext>
            </a:extLst>
          </p:cNvPr>
          <p:cNvSpPr txBox="1"/>
          <p:nvPr/>
        </p:nvSpPr>
        <p:spPr>
          <a:xfrm>
            <a:off x="623921" y="838958"/>
            <a:ext cx="2907564" cy="646331"/>
          </a:xfrm>
          <a:prstGeom prst="rect">
            <a:avLst/>
          </a:prstGeom>
          <a:noFill/>
        </p:spPr>
        <p:txBody>
          <a:bodyPr wrap="square" rtlCol="0">
            <a:spAutoFit/>
          </a:bodyPr>
          <a:lstStyle/>
          <a:p>
            <a:pPr algn="ctr"/>
            <a:r>
              <a:rPr kumimoji="1" lang="en-US" altLang="ja-JP" dirty="0">
                <a:latin typeface="BIZ UDPゴシック" panose="020B0400000000000000" pitchFamily="50" charset="-128"/>
                <a:ea typeface="BIZ UDPゴシック" panose="020B0400000000000000" pitchFamily="50" charset="-128"/>
              </a:rPr>
              <a:t>1950</a:t>
            </a:r>
            <a:r>
              <a:rPr kumimoji="1" lang="ja-JP" altLang="en-US" dirty="0">
                <a:latin typeface="BIZ UDPゴシック" panose="020B0400000000000000" pitchFamily="50" charset="-128"/>
                <a:ea typeface="BIZ UDPゴシック" panose="020B0400000000000000" pitchFamily="50" charset="-128"/>
              </a:rPr>
              <a:t>年に構想された</a:t>
            </a:r>
            <a:endParaRPr kumimoji="1" lang="en-US" altLang="ja-JP" dirty="0">
              <a:latin typeface="BIZ UDPゴシック" panose="020B0400000000000000" pitchFamily="50" charset="-128"/>
              <a:ea typeface="BIZ UDPゴシック" panose="020B0400000000000000" pitchFamily="50" charset="-128"/>
            </a:endParaRPr>
          </a:p>
          <a:p>
            <a:pPr algn="ctr"/>
            <a:r>
              <a:rPr kumimoji="1" lang="ja-JP" altLang="en-US" dirty="0">
                <a:latin typeface="BIZ UDPゴシック" panose="020B0400000000000000" pitchFamily="50" charset="-128"/>
                <a:ea typeface="BIZ UDPゴシック" panose="020B0400000000000000" pitchFamily="50" charset="-128"/>
              </a:rPr>
              <a:t>航空機向け</a:t>
            </a:r>
            <a:r>
              <a:rPr kumimoji="1" lang="ja-JP" altLang="en-US" dirty="0">
                <a:solidFill>
                  <a:srgbClr val="C00000"/>
                </a:solidFill>
                <a:latin typeface="BIZ UDPゴシック" panose="020B0400000000000000" pitchFamily="50" charset="-128"/>
                <a:ea typeface="BIZ UDPゴシック" panose="020B0400000000000000" pitchFamily="50" charset="-128"/>
              </a:rPr>
              <a:t>溶融塩炉</a:t>
            </a:r>
          </a:p>
        </p:txBody>
      </p:sp>
      <p:pic>
        <p:nvPicPr>
          <p:cNvPr id="9" name="object 7">
            <a:extLst>
              <a:ext uri="{FF2B5EF4-FFF2-40B4-BE49-F238E27FC236}">
                <a16:creationId xmlns:a16="http://schemas.microsoft.com/office/drawing/2014/main" id="{F6521F5A-4006-4E6D-AF9E-01B3C9112724}"/>
              </a:ext>
            </a:extLst>
          </p:cNvPr>
          <p:cNvPicPr/>
          <p:nvPr/>
        </p:nvPicPr>
        <p:blipFill>
          <a:blip r:embed="rId4" cstate="print"/>
          <a:stretch>
            <a:fillRect/>
          </a:stretch>
        </p:blipFill>
        <p:spPr>
          <a:xfrm>
            <a:off x="4235064" y="1046440"/>
            <a:ext cx="3771900" cy="4980597"/>
          </a:xfrm>
          <a:prstGeom prst="rect">
            <a:avLst/>
          </a:prstGeom>
        </p:spPr>
      </p:pic>
      <p:sp>
        <p:nvSpPr>
          <p:cNvPr id="10" name="テキスト ボックス 9">
            <a:extLst>
              <a:ext uri="{FF2B5EF4-FFF2-40B4-BE49-F238E27FC236}">
                <a16:creationId xmlns:a16="http://schemas.microsoft.com/office/drawing/2014/main" id="{4C0CDF65-6D8B-4251-9671-C7F5158B10A2}"/>
              </a:ext>
            </a:extLst>
          </p:cNvPr>
          <p:cNvSpPr txBox="1"/>
          <p:nvPr/>
        </p:nvSpPr>
        <p:spPr>
          <a:xfrm>
            <a:off x="4642218" y="615536"/>
            <a:ext cx="2907564" cy="369332"/>
          </a:xfrm>
          <a:prstGeom prst="rect">
            <a:avLst/>
          </a:prstGeom>
          <a:noFill/>
        </p:spPr>
        <p:txBody>
          <a:bodyPr wrap="square" rtlCol="0">
            <a:spAutoFit/>
          </a:bodyPr>
          <a:lstStyle/>
          <a:p>
            <a:pPr algn="ctr"/>
            <a:r>
              <a:rPr kumimoji="1" lang="en-US" altLang="ja-JP" dirty="0">
                <a:latin typeface="BIZ UDPゴシック" panose="020B0400000000000000" pitchFamily="50" charset="-128"/>
                <a:ea typeface="BIZ UDPゴシック" panose="020B0400000000000000" pitchFamily="50" charset="-128"/>
              </a:rPr>
              <a:t>19</a:t>
            </a:r>
            <a:r>
              <a:rPr kumimoji="1" lang="ja-JP" altLang="en-US" dirty="0">
                <a:latin typeface="BIZ UDPゴシック" panose="020B0400000000000000" pitchFamily="50" charset="-128"/>
                <a:ea typeface="BIZ UDPゴシック" panose="020B0400000000000000" pitchFamily="50" charset="-128"/>
              </a:rPr>
              <a:t>７</a:t>
            </a:r>
            <a:r>
              <a:rPr kumimoji="1" lang="en-US" altLang="ja-JP" dirty="0">
                <a:latin typeface="BIZ UDPゴシック" panose="020B0400000000000000" pitchFamily="50" charset="-128"/>
                <a:ea typeface="BIZ UDPゴシック" panose="020B0400000000000000" pitchFamily="50" charset="-128"/>
              </a:rPr>
              <a:t>0</a:t>
            </a:r>
            <a:r>
              <a:rPr kumimoji="1" lang="ja-JP" altLang="en-US" dirty="0">
                <a:latin typeface="BIZ UDPゴシック" panose="020B0400000000000000" pitchFamily="50" charset="-128"/>
                <a:ea typeface="BIZ UDPゴシック" panose="020B0400000000000000" pitchFamily="50" charset="-128"/>
              </a:rPr>
              <a:t>年の熱核エンジン</a:t>
            </a:r>
            <a:endParaRPr kumimoji="1" lang="ja-JP" altLang="en-US" dirty="0">
              <a:solidFill>
                <a:srgbClr val="C00000"/>
              </a:solidFill>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258433462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オブジェクト 3">
            <a:extLst>
              <a:ext uri="{FF2B5EF4-FFF2-40B4-BE49-F238E27FC236}">
                <a16:creationId xmlns:a16="http://schemas.microsoft.com/office/drawing/2014/main" id="{B8456DA2-97DF-0B50-46EE-9D4325736439}"/>
              </a:ext>
            </a:extLst>
          </p:cNvPr>
          <p:cNvGraphicFramePr>
            <a:graphicFrameLocks noChangeAspect="1"/>
          </p:cNvGraphicFramePr>
          <p:nvPr>
            <p:extLst>
              <p:ext uri="{D42A27DB-BD31-4B8C-83A1-F6EECF244321}">
                <p14:modId xmlns:p14="http://schemas.microsoft.com/office/powerpoint/2010/main" val="864249132"/>
              </p:ext>
            </p:extLst>
          </p:nvPr>
        </p:nvGraphicFramePr>
        <p:xfrm>
          <a:off x="390525" y="648653"/>
          <a:ext cx="11410950" cy="6048375"/>
        </p:xfrm>
        <a:graphic>
          <a:graphicData uri="http://schemas.openxmlformats.org/presentationml/2006/ole">
            <mc:AlternateContent xmlns:mc="http://schemas.openxmlformats.org/markup-compatibility/2006">
              <mc:Choice xmlns:v="urn:schemas-microsoft-com:vml" Requires="v">
                <p:oleObj spid="_x0000_s1067" name="Bitmap Image" r:id="rId3" imgW="11410920" imgH="6048360" progId="PBrush">
                  <p:embed/>
                </p:oleObj>
              </mc:Choice>
              <mc:Fallback>
                <p:oleObj name="Bitmap Image" r:id="rId3" imgW="11410920" imgH="6048360" progId="PBrush">
                  <p:embed/>
                  <p:pic>
                    <p:nvPicPr>
                      <p:cNvPr id="4" name="オブジェクト 3">
                        <a:extLst>
                          <a:ext uri="{FF2B5EF4-FFF2-40B4-BE49-F238E27FC236}">
                            <a16:creationId xmlns:a16="http://schemas.microsoft.com/office/drawing/2014/main" id="{B8456DA2-97DF-0B50-46EE-9D4325736439}"/>
                          </a:ext>
                        </a:extLst>
                      </p:cNvPr>
                      <p:cNvPicPr/>
                      <p:nvPr/>
                    </p:nvPicPr>
                    <p:blipFill>
                      <a:blip r:embed="rId4"/>
                      <a:stretch>
                        <a:fillRect/>
                      </a:stretch>
                    </p:blipFill>
                    <p:spPr>
                      <a:xfrm>
                        <a:off x="390525" y="648653"/>
                        <a:ext cx="11410950" cy="6048375"/>
                      </a:xfrm>
                      <a:prstGeom prst="rect">
                        <a:avLst/>
                      </a:prstGeom>
                    </p:spPr>
                  </p:pic>
                </p:oleObj>
              </mc:Fallback>
            </mc:AlternateContent>
          </a:graphicData>
        </a:graphic>
      </p:graphicFrame>
      <p:sp>
        <p:nvSpPr>
          <p:cNvPr id="5" name="テキスト ボックス 4">
            <a:extLst>
              <a:ext uri="{FF2B5EF4-FFF2-40B4-BE49-F238E27FC236}">
                <a16:creationId xmlns:a16="http://schemas.microsoft.com/office/drawing/2014/main" id="{F8D10888-5F10-860E-62D0-A73E488D762A}"/>
              </a:ext>
            </a:extLst>
          </p:cNvPr>
          <p:cNvSpPr txBox="1"/>
          <p:nvPr/>
        </p:nvSpPr>
        <p:spPr>
          <a:xfrm>
            <a:off x="3042142" y="6287617"/>
            <a:ext cx="6119447" cy="461665"/>
          </a:xfrm>
          <a:prstGeom prst="rect">
            <a:avLst/>
          </a:prstGeom>
          <a:noFill/>
        </p:spPr>
        <p:txBody>
          <a:bodyPr wrap="square" rtlCol="0">
            <a:spAutoFit/>
          </a:bodyPr>
          <a:lstStyle/>
          <a:p>
            <a:pPr algn="ctr"/>
            <a:r>
              <a:rPr kumimoji="1" lang="en-US" altLang="ja-JP" sz="2400" dirty="0">
                <a:solidFill>
                  <a:schemeClr val="bg1"/>
                </a:solidFill>
                <a:latin typeface="Eras Demi ITC" panose="020B0805030504020804" pitchFamily="34" charset="0"/>
              </a:rPr>
              <a:t>S9G</a:t>
            </a:r>
            <a:r>
              <a:rPr kumimoji="1" lang="ja-JP" altLang="en-US" sz="2400" dirty="0">
                <a:solidFill>
                  <a:schemeClr val="bg1"/>
                </a:solidFill>
                <a:latin typeface="Eras Demi ITC" panose="020B0805030504020804" pitchFamily="34" charset="0"/>
              </a:rPr>
              <a:t>　</a:t>
            </a:r>
            <a:r>
              <a:rPr kumimoji="1" lang="en-US" altLang="ja-JP" sz="2400" dirty="0" err="1">
                <a:solidFill>
                  <a:schemeClr val="bg1"/>
                </a:solidFill>
                <a:latin typeface="Eras Demi ITC" panose="020B0805030504020804" pitchFamily="34" charset="0"/>
              </a:rPr>
              <a:t>Neuclear</a:t>
            </a:r>
            <a:r>
              <a:rPr kumimoji="1" lang="en-US" altLang="ja-JP" sz="2400" dirty="0">
                <a:solidFill>
                  <a:schemeClr val="bg1"/>
                </a:solidFill>
                <a:latin typeface="Eras Demi ITC" panose="020B0805030504020804" pitchFamily="34" charset="0"/>
              </a:rPr>
              <a:t> Powerplant</a:t>
            </a:r>
            <a:endParaRPr kumimoji="1" lang="ja-JP" altLang="en-US" sz="2400" dirty="0">
              <a:solidFill>
                <a:schemeClr val="bg1"/>
              </a:solidFill>
              <a:latin typeface="Eras Demi ITC" panose="020B0805030504020804" pitchFamily="34" charset="0"/>
            </a:endParaRPr>
          </a:p>
        </p:txBody>
      </p:sp>
      <p:sp>
        <p:nvSpPr>
          <p:cNvPr id="2" name="テキスト ボックス 1">
            <a:extLst>
              <a:ext uri="{FF2B5EF4-FFF2-40B4-BE49-F238E27FC236}">
                <a16:creationId xmlns:a16="http://schemas.microsoft.com/office/drawing/2014/main" id="{FEB5B9CC-9CB4-146C-FFB4-B61ADBF8077A}"/>
              </a:ext>
            </a:extLst>
          </p:cNvPr>
          <p:cNvSpPr txBox="1"/>
          <p:nvPr/>
        </p:nvSpPr>
        <p:spPr>
          <a:xfrm>
            <a:off x="0" y="0"/>
            <a:ext cx="12192000" cy="523220"/>
          </a:xfrm>
          <a:prstGeom prst="rect">
            <a:avLst/>
          </a:prstGeom>
          <a:solidFill>
            <a:srgbClr val="052F61"/>
          </a:solidFill>
        </p:spPr>
        <p:txBody>
          <a:bodyPr wrap="square" rtlCol="0">
            <a:spAutoFit/>
          </a:bodyPr>
          <a:lstStyle/>
          <a:p>
            <a:pPr algn="ctr"/>
            <a:r>
              <a:rPr lang="ja-JP" altLang="en-US" sz="2800" b="1" dirty="0">
                <a:solidFill>
                  <a:schemeClr val="bg1"/>
                </a:solidFill>
                <a:latin typeface="Meiryo UI" panose="020B0604030504040204" pitchFamily="50" charset="-128"/>
                <a:ea typeface="Meiryo UI" panose="020B0604030504040204" pitchFamily="50" charset="-128"/>
              </a:rPr>
              <a:t>軍用原子炉は小型で長期の安定運用で、</a:t>
            </a:r>
            <a:r>
              <a:rPr lang="en-US" altLang="ja-JP" sz="2800" b="1" dirty="0">
                <a:solidFill>
                  <a:schemeClr val="bg1"/>
                </a:solidFill>
                <a:latin typeface="Meiryo UI" panose="020B0604030504040204" pitchFamily="50" charset="-128"/>
                <a:ea typeface="Meiryo UI" panose="020B0604030504040204" pitchFamily="50" charset="-128"/>
              </a:rPr>
              <a:t>IAEA</a:t>
            </a:r>
            <a:r>
              <a:rPr lang="ja-JP" altLang="en-US" sz="2800" b="1" dirty="0">
                <a:solidFill>
                  <a:schemeClr val="bg1"/>
                </a:solidFill>
                <a:latin typeface="Meiryo UI" panose="020B0604030504040204" pitchFamily="50" charset="-128"/>
                <a:ea typeface="Meiryo UI" panose="020B0604030504040204" pitchFamily="50" charset="-128"/>
              </a:rPr>
              <a:t>監査を受けない</a:t>
            </a:r>
            <a:endParaRPr kumimoji="1" lang="ja-JP" altLang="en-US" sz="2800" b="1" dirty="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45967868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線コネクタ 3">
            <a:extLst>
              <a:ext uri="{FF2B5EF4-FFF2-40B4-BE49-F238E27FC236}">
                <a16:creationId xmlns:a16="http://schemas.microsoft.com/office/drawing/2014/main" id="{FD01FD03-7C1C-C642-0AFC-3129E95D1C24}"/>
              </a:ext>
            </a:extLst>
          </p:cNvPr>
          <p:cNvCxnSpPr/>
          <p:nvPr/>
        </p:nvCxnSpPr>
        <p:spPr>
          <a:xfrm>
            <a:off x="0" y="3429000"/>
            <a:ext cx="12192000" cy="0"/>
          </a:xfrm>
          <a:prstGeom prst="line">
            <a:avLst/>
          </a:prstGeom>
          <a:ln w="571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7" name="楕円 6">
            <a:extLst>
              <a:ext uri="{FF2B5EF4-FFF2-40B4-BE49-F238E27FC236}">
                <a16:creationId xmlns:a16="http://schemas.microsoft.com/office/drawing/2014/main" id="{5EEE746D-305E-7D22-8408-5CDBFC5B069B}"/>
              </a:ext>
            </a:extLst>
          </p:cNvPr>
          <p:cNvSpPr/>
          <p:nvPr/>
        </p:nvSpPr>
        <p:spPr>
          <a:xfrm>
            <a:off x="1388853" y="0"/>
            <a:ext cx="9566694" cy="6858000"/>
          </a:xfrm>
          <a:prstGeom prst="ellipse">
            <a:avLst/>
          </a:prstGeom>
          <a:noFill/>
          <a:ln>
            <a:solidFill>
              <a:srgbClr val="FF0000"/>
            </a:solidFill>
            <a:prstDash val="dash"/>
          </a:ln>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 name="正方形/長方形 7">
            <a:extLst>
              <a:ext uri="{FF2B5EF4-FFF2-40B4-BE49-F238E27FC236}">
                <a16:creationId xmlns:a16="http://schemas.microsoft.com/office/drawing/2014/main" id="{7B065512-9507-F38D-2801-175833FADE9D}"/>
              </a:ext>
            </a:extLst>
          </p:cNvPr>
          <p:cNvSpPr/>
          <p:nvPr/>
        </p:nvSpPr>
        <p:spPr>
          <a:xfrm>
            <a:off x="-17255" y="3472390"/>
            <a:ext cx="12192000" cy="3376983"/>
          </a:xfrm>
          <a:prstGeom prst="rect">
            <a:avLst/>
          </a:prstGeom>
          <a:solidFill>
            <a:schemeClr val="bg1"/>
          </a:solidFill>
          <a:ln>
            <a:noFill/>
          </a:ln>
          <a:effectLst>
            <a:glow rad="1016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AutoShape 2" descr="航空ドローンの集団戦法「スウォーム攻撃」">
            <a:extLst>
              <a:ext uri="{FF2B5EF4-FFF2-40B4-BE49-F238E27FC236}">
                <a16:creationId xmlns:a16="http://schemas.microsoft.com/office/drawing/2014/main" id="{1A5D849A-E91E-250A-C2D3-C378C7594A79}"/>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6" name="正方形/長方形 5">
            <a:extLst>
              <a:ext uri="{FF2B5EF4-FFF2-40B4-BE49-F238E27FC236}">
                <a16:creationId xmlns:a16="http://schemas.microsoft.com/office/drawing/2014/main" id="{CA11B39D-12E6-8CE2-2601-5C6E1077CE05}"/>
              </a:ext>
            </a:extLst>
          </p:cNvPr>
          <p:cNvSpPr/>
          <p:nvPr/>
        </p:nvSpPr>
        <p:spPr>
          <a:xfrm>
            <a:off x="5960852" y="3429000"/>
            <a:ext cx="287547" cy="2143664"/>
          </a:xfrm>
          <a:prstGeom prst="rect">
            <a:avLst/>
          </a:prstGeom>
          <a:solidFill>
            <a:schemeClr val="accent3">
              <a:lumMod val="60000"/>
              <a:lumOff val="40000"/>
            </a:schemeClr>
          </a:solidFill>
          <a:ln w="57150">
            <a:solidFill>
              <a:schemeClr val="accent3">
                <a:lumMod val="75000"/>
              </a:schemeClr>
            </a:solidFill>
          </a:ln>
          <a:effectLst>
            <a:glow rad="228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フローチャート: 準備 9">
            <a:extLst>
              <a:ext uri="{FF2B5EF4-FFF2-40B4-BE49-F238E27FC236}">
                <a16:creationId xmlns:a16="http://schemas.microsoft.com/office/drawing/2014/main" id="{BBA9297A-1C3D-5609-6CE5-A78648E46AB0}"/>
              </a:ext>
            </a:extLst>
          </p:cNvPr>
          <p:cNvSpPr/>
          <p:nvPr/>
        </p:nvSpPr>
        <p:spPr>
          <a:xfrm>
            <a:off x="5716437" y="3240001"/>
            <a:ext cx="759125" cy="377997"/>
          </a:xfrm>
          <a:prstGeom prst="flowChartPreparat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フローチャート: 論理和 10">
            <a:extLst>
              <a:ext uri="{FF2B5EF4-FFF2-40B4-BE49-F238E27FC236}">
                <a16:creationId xmlns:a16="http://schemas.microsoft.com/office/drawing/2014/main" id="{E9F42AB0-24E4-667E-3603-1159DE4D12A9}"/>
              </a:ext>
            </a:extLst>
          </p:cNvPr>
          <p:cNvSpPr/>
          <p:nvPr/>
        </p:nvSpPr>
        <p:spPr>
          <a:xfrm rot="2729331">
            <a:off x="5903341" y="2880303"/>
            <a:ext cx="350809" cy="377997"/>
          </a:xfrm>
          <a:prstGeom prst="flowChartOr">
            <a:avLst/>
          </a:prstGeom>
          <a:solidFill>
            <a:schemeClr val="accent4">
              <a:lumMod val="60000"/>
              <a:lumOff val="40000"/>
            </a:schemeClr>
          </a:solidFill>
          <a:effectLst>
            <a:glow rad="228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a:extLst>
              <a:ext uri="{FF2B5EF4-FFF2-40B4-BE49-F238E27FC236}">
                <a16:creationId xmlns:a16="http://schemas.microsoft.com/office/drawing/2014/main" id="{518B9798-BFC6-8EE5-6E88-42AD4FD6EDAB}"/>
              </a:ext>
            </a:extLst>
          </p:cNvPr>
          <p:cNvSpPr txBox="1"/>
          <p:nvPr/>
        </p:nvSpPr>
        <p:spPr>
          <a:xfrm>
            <a:off x="5302916" y="83473"/>
            <a:ext cx="1580967" cy="584775"/>
          </a:xfrm>
          <a:prstGeom prst="rect">
            <a:avLst/>
          </a:prstGeom>
          <a:noFill/>
        </p:spPr>
        <p:txBody>
          <a:bodyPr wrap="square" rtlCol="0">
            <a:spAutoFit/>
          </a:bodyPr>
          <a:lstStyle/>
          <a:p>
            <a:pPr algn="ctr"/>
            <a:r>
              <a:rPr kumimoji="1" lang="ja-JP" altLang="en-US" sz="1600" dirty="0">
                <a:latin typeface="BIZ UDPゴシック" panose="020B0400000000000000" pitchFamily="50" charset="-128"/>
                <a:ea typeface="BIZ UDPゴシック" panose="020B0400000000000000" pitchFamily="50" charset="-128"/>
              </a:rPr>
              <a:t>偵察衛星</a:t>
            </a:r>
            <a:endParaRPr kumimoji="1" lang="en-US" altLang="ja-JP" sz="1600" dirty="0">
              <a:latin typeface="BIZ UDPゴシック" panose="020B0400000000000000" pitchFamily="50" charset="-128"/>
              <a:ea typeface="BIZ UDPゴシック" panose="020B0400000000000000" pitchFamily="50" charset="-128"/>
            </a:endParaRPr>
          </a:p>
          <a:p>
            <a:pPr algn="ctr"/>
            <a:r>
              <a:rPr lang="ja-JP" altLang="en-US" sz="1600" dirty="0">
                <a:latin typeface="BIZ UDPゴシック" panose="020B0400000000000000" pitchFamily="50" charset="-128"/>
                <a:ea typeface="BIZ UDPゴシック" panose="020B0400000000000000" pitchFamily="50" charset="-128"/>
              </a:rPr>
              <a:t>通信・測位衛星</a:t>
            </a:r>
            <a:endParaRPr kumimoji="1" lang="ja-JP" altLang="en-US" sz="1600" dirty="0">
              <a:latin typeface="BIZ UDPゴシック" panose="020B0400000000000000" pitchFamily="50" charset="-128"/>
              <a:ea typeface="BIZ UDPゴシック" panose="020B0400000000000000" pitchFamily="50" charset="-128"/>
            </a:endParaRPr>
          </a:p>
        </p:txBody>
      </p:sp>
      <p:sp>
        <p:nvSpPr>
          <p:cNvPr id="21" name="テキスト ボックス 20">
            <a:extLst>
              <a:ext uri="{FF2B5EF4-FFF2-40B4-BE49-F238E27FC236}">
                <a16:creationId xmlns:a16="http://schemas.microsoft.com/office/drawing/2014/main" id="{5301E1B0-F99C-1FF1-9525-A9C57DFF821E}"/>
              </a:ext>
            </a:extLst>
          </p:cNvPr>
          <p:cNvSpPr txBox="1"/>
          <p:nvPr/>
        </p:nvSpPr>
        <p:spPr>
          <a:xfrm rot="20669951">
            <a:off x="7278363" y="748971"/>
            <a:ext cx="1966822" cy="830997"/>
          </a:xfrm>
          <a:prstGeom prst="rect">
            <a:avLst/>
          </a:prstGeom>
          <a:noFill/>
        </p:spPr>
        <p:txBody>
          <a:bodyPr wrap="square" rtlCol="0">
            <a:spAutoFit/>
          </a:bodyPr>
          <a:lstStyle/>
          <a:p>
            <a:pPr algn="ctr"/>
            <a:r>
              <a:rPr kumimoji="1" lang="ja-JP" altLang="en-US" sz="1600" dirty="0">
                <a:latin typeface="BIZ UDPゴシック" panose="020B0400000000000000" pitchFamily="50" charset="-128"/>
                <a:ea typeface="BIZ UDPゴシック" panose="020B0400000000000000" pitchFamily="50" charset="-128"/>
              </a:rPr>
              <a:t>戦略ミサイル</a:t>
            </a:r>
            <a:endParaRPr kumimoji="1" lang="en-US" altLang="ja-JP" sz="1600" dirty="0">
              <a:latin typeface="BIZ UDPゴシック" panose="020B0400000000000000" pitchFamily="50" charset="-128"/>
              <a:ea typeface="BIZ UDPゴシック" panose="020B0400000000000000" pitchFamily="50" charset="-128"/>
            </a:endParaRPr>
          </a:p>
          <a:p>
            <a:pPr algn="ctr"/>
            <a:r>
              <a:rPr lang="ja-JP" altLang="en-US" sz="1600" dirty="0">
                <a:latin typeface="BIZ UDPゴシック" panose="020B0400000000000000" pitchFamily="50" charset="-128"/>
                <a:ea typeface="BIZ UDPゴシック" panose="020B0400000000000000" pitchFamily="50" charset="-128"/>
              </a:rPr>
              <a:t>戦術ミサイル</a:t>
            </a:r>
            <a:endParaRPr lang="en-US" altLang="ja-JP" sz="1600" dirty="0">
              <a:latin typeface="BIZ UDPゴシック" panose="020B0400000000000000" pitchFamily="50" charset="-128"/>
              <a:ea typeface="BIZ UDPゴシック" panose="020B0400000000000000" pitchFamily="50" charset="-128"/>
            </a:endParaRPr>
          </a:p>
          <a:p>
            <a:pPr algn="ctr"/>
            <a:r>
              <a:rPr kumimoji="1" lang="ja-JP" altLang="en-US" sz="1600" dirty="0">
                <a:latin typeface="BIZ UDPゴシック" panose="020B0400000000000000" pitchFamily="50" charset="-128"/>
                <a:ea typeface="BIZ UDPゴシック" panose="020B0400000000000000" pitchFamily="50" charset="-128"/>
              </a:rPr>
              <a:t>対地攻撃ミサイル</a:t>
            </a:r>
          </a:p>
        </p:txBody>
      </p:sp>
      <p:cxnSp>
        <p:nvCxnSpPr>
          <p:cNvPr id="23" name="直線矢印コネクタ 22">
            <a:extLst>
              <a:ext uri="{FF2B5EF4-FFF2-40B4-BE49-F238E27FC236}">
                <a16:creationId xmlns:a16="http://schemas.microsoft.com/office/drawing/2014/main" id="{0AEC32A1-9CD5-5B33-D768-74AA44E1568A}"/>
              </a:ext>
            </a:extLst>
          </p:cNvPr>
          <p:cNvCxnSpPr>
            <a:stCxn id="11" idx="0"/>
          </p:cNvCxnSpPr>
          <p:nvPr/>
        </p:nvCxnSpPr>
        <p:spPr>
          <a:xfrm flipV="1">
            <a:off x="6213523" y="1276709"/>
            <a:ext cx="1354327" cy="1660096"/>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線矢印コネクタ 24">
            <a:extLst>
              <a:ext uri="{FF2B5EF4-FFF2-40B4-BE49-F238E27FC236}">
                <a16:creationId xmlns:a16="http://schemas.microsoft.com/office/drawing/2014/main" id="{CF41A193-1301-CAA2-14C2-2F2C06289CD7}"/>
              </a:ext>
            </a:extLst>
          </p:cNvPr>
          <p:cNvCxnSpPr>
            <a:cxnSpLocks/>
            <a:stCxn id="11" idx="1"/>
            <a:endCxn id="15" idx="2"/>
          </p:cNvCxnSpPr>
          <p:nvPr/>
        </p:nvCxnSpPr>
        <p:spPr>
          <a:xfrm flipV="1">
            <a:off x="6087097" y="668248"/>
            <a:ext cx="6303" cy="2218917"/>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線矢印コネクタ 26">
            <a:extLst>
              <a:ext uri="{FF2B5EF4-FFF2-40B4-BE49-F238E27FC236}">
                <a16:creationId xmlns:a16="http://schemas.microsoft.com/office/drawing/2014/main" id="{E9B9D354-D437-FA28-FD09-C196694D78F0}"/>
              </a:ext>
            </a:extLst>
          </p:cNvPr>
          <p:cNvCxnSpPr>
            <a:stCxn id="11" idx="2"/>
          </p:cNvCxnSpPr>
          <p:nvPr/>
        </p:nvCxnSpPr>
        <p:spPr>
          <a:xfrm flipH="1" flipV="1">
            <a:off x="3666226" y="1618515"/>
            <a:ext cx="2289552" cy="132570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 name="テキスト ボックス 2">
            <a:extLst>
              <a:ext uri="{FF2B5EF4-FFF2-40B4-BE49-F238E27FC236}">
                <a16:creationId xmlns:a16="http://schemas.microsoft.com/office/drawing/2014/main" id="{A977921E-99E5-89C8-4D34-13E335A48534}"/>
              </a:ext>
            </a:extLst>
          </p:cNvPr>
          <p:cNvSpPr txBox="1"/>
          <p:nvPr/>
        </p:nvSpPr>
        <p:spPr>
          <a:xfrm rot="1747097">
            <a:off x="2344694" y="1156629"/>
            <a:ext cx="1653498" cy="584775"/>
          </a:xfrm>
          <a:prstGeom prst="rect">
            <a:avLst/>
          </a:prstGeom>
          <a:noFill/>
        </p:spPr>
        <p:txBody>
          <a:bodyPr wrap="square" rtlCol="0">
            <a:spAutoFit/>
          </a:bodyPr>
          <a:lstStyle/>
          <a:p>
            <a:pPr algn="ctr"/>
            <a:r>
              <a:rPr kumimoji="1" lang="ja-JP" altLang="en-US" sz="1600" dirty="0">
                <a:latin typeface="BIZ UDPゴシック" panose="020B0400000000000000" pitchFamily="50" charset="-128"/>
                <a:ea typeface="BIZ UDPゴシック" panose="020B0400000000000000" pitchFamily="50" charset="-128"/>
              </a:rPr>
              <a:t>ドローン群</a:t>
            </a:r>
            <a:endParaRPr kumimoji="1" lang="en-US" altLang="ja-JP" sz="1600" dirty="0">
              <a:latin typeface="BIZ UDPゴシック" panose="020B0400000000000000" pitchFamily="50" charset="-128"/>
              <a:ea typeface="BIZ UDPゴシック" panose="020B0400000000000000" pitchFamily="50" charset="-128"/>
            </a:endParaRPr>
          </a:p>
          <a:p>
            <a:pPr algn="ctr"/>
            <a:r>
              <a:rPr lang="ja-JP" altLang="en-US" sz="1600" dirty="0">
                <a:latin typeface="BIZ UDPゴシック" panose="020B0400000000000000" pitchFamily="50" charset="-128"/>
                <a:ea typeface="BIZ UDPゴシック" panose="020B0400000000000000" pitchFamily="50" charset="-128"/>
              </a:rPr>
              <a:t>スウォーム攻撃</a:t>
            </a:r>
            <a:endParaRPr kumimoji="1" lang="ja-JP" altLang="en-US" sz="1600" dirty="0">
              <a:latin typeface="BIZ UDPゴシック" panose="020B0400000000000000" pitchFamily="50" charset="-128"/>
              <a:ea typeface="BIZ UDPゴシック" panose="020B0400000000000000" pitchFamily="50" charset="-128"/>
            </a:endParaRPr>
          </a:p>
        </p:txBody>
      </p:sp>
      <p:sp>
        <p:nvSpPr>
          <p:cNvPr id="13" name="テキスト ボックス 12">
            <a:extLst>
              <a:ext uri="{FF2B5EF4-FFF2-40B4-BE49-F238E27FC236}">
                <a16:creationId xmlns:a16="http://schemas.microsoft.com/office/drawing/2014/main" id="{896D1AD3-578E-A204-ABC6-704645A7C6F4}"/>
              </a:ext>
            </a:extLst>
          </p:cNvPr>
          <p:cNvSpPr txBox="1"/>
          <p:nvPr/>
        </p:nvSpPr>
        <p:spPr>
          <a:xfrm rot="446435">
            <a:off x="6164087" y="3070411"/>
            <a:ext cx="2081458" cy="276999"/>
          </a:xfrm>
          <a:prstGeom prst="rect">
            <a:avLst/>
          </a:prstGeom>
          <a:noFill/>
        </p:spPr>
        <p:txBody>
          <a:bodyPr wrap="square" rtlCol="0">
            <a:spAutoFit/>
          </a:bodyPr>
          <a:lstStyle/>
          <a:p>
            <a:r>
              <a:rPr kumimoji="1" lang="ja-JP" altLang="en-US" sz="1200" dirty="0">
                <a:latin typeface="BIZ UDPゴシック" panose="020B0400000000000000" pitchFamily="50" charset="-128"/>
                <a:ea typeface="BIZ UDPゴシック" panose="020B0400000000000000" pitchFamily="50" charset="-128"/>
              </a:rPr>
              <a:t>←</a:t>
            </a:r>
            <a:r>
              <a:rPr kumimoji="1" lang="ja-JP" altLang="en-US" sz="1200" dirty="0">
                <a:solidFill>
                  <a:srgbClr val="C00000"/>
                </a:solidFill>
                <a:latin typeface="BIZ UDPゴシック" panose="020B0400000000000000" pitchFamily="50" charset="-128"/>
                <a:ea typeface="BIZ UDPゴシック" panose="020B0400000000000000" pitchFamily="50" charset="-128"/>
              </a:rPr>
              <a:t>レーザー砲のつもり</a:t>
            </a:r>
            <a:r>
              <a:rPr kumimoji="1" lang="en-US" altLang="ja-JP" sz="1200" dirty="0">
                <a:solidFill>
                  <a:srgbClr val="C00000"/>
                </a:solidFill>
                <a:latin typeface="BIZ UDPゴシック" panose="020B0400000000000000" pitchFamily="50" charset="-128"/>
                <a:ea typeface="BIZ UDPゴシック" panose="020B0400000000000000" pitchFamily="50" charset="-128"/>
              </a:rPr>
              <a:t>…</a:t>
            </a:r>
            <a:endParaRPr kumimoji="1" lang="ja-JP" altLang="en-US" sz="1200" dirty="0">
              <a:solidFill>
                <a:srgbClr val="C00000"/>
              </a:solidFill>
              <a:latin typeface="BIZ UDPゴシック" panose="020B0400000000000000" pitchFamily="50" charset="-128"/>
              <a:ea typeface="BIZ UDPゴシック" panose="020B0400000000000000" pitchFamily="50" charset="-128"/>
            </a:endParaRPr>
          </a:p>
        </p:txBody>
      </p:sp>
      <p:sp>
        <p:nvSpPr>
          <p:cNvPr id="14" name="テキスト ボックス 13">
            <a:extLst>
              <a:ext uri="{FF2B5EF4-FFF2-40B4-BE49-F238E27FC236}">
                <a16:creationId xmlns:a16="http://schemas.microsoft.com/office/drawing/2014/main" id="{DBC61492-1F65-8406-87D5-EB1476B93D2F}"/>
              </a:ext>
            </a:extLst>
          </p:cNvPr>
          <p:cNvSpPr txBox="1"/>
          <p:nvPr/>
        </p:nvSpPr>
        <p:spPr>
          <a:xfrm>
            <a:off x="7483414" y="3577742"/>
            <a:ext cx="4573468" cy="1569660"/>
          </a:xfrm>
          <a:prstGeom prst="rect">
            <a:avLst/>
          </a:prstGeom>
          <a:solidFill>
            <a:schemeClr val="accent4">
              <a:lumMod val="20000"/>
              <a:lumOff val="80000"/>
            </a:schemeClr>
          </a:solidFill>
        </p:spPr>
        <p:txBody>
          <a:bodyPr wrap="square" rtlCol="0">
            <a:spAutoFit/>
          </a:bodyPr>
          <a:lstStyle/>
          <a:p>
            <a:pPr marL="285750" indent="-285750">
              <a:buFont typeface="Wingdings" panose="05000000000000000000" pitchFamily="2" charset="2"/>
              <a:buChar char="u"/>
            </a:pPr>
            <a:r>
              <a:rPr kumimoji="1" lang="ja-JP" altLang="en-US" sz="1600" dirty="0">
                <a:solidFill>
                  <a:srgbClr val="C00000"/>
                </a:solidFill>
                <a:latin typeface="UD デジタル 教科書体 NK-B" panose="02020700000000000000" pitchFamily="18" charset="-128"/>
                <a:ea typeface="UD デジタル 教科書体 NK-B" panose="02020700000000000000" pitchFamily="18" charset="-128"/>
              </a:rPr>
              <a:t>軍事用原子炉は</a:t>
            </a:r>
            <a:r>
              <a:rPr kumimoji="1" lang="en-US" altLang="ja-JP" sz="1600" dirty="0">
                <a:solidFill>
                  <a:srgbClr val="C00000"/>
                </a:solidFill>
                <a:latin typeface="UD デジタル 教科書体 NK-B" panose="02020700000000000000" pitchFamily="18" charset="-128"/>
                <a:ea typeface="UD デジタル 教科書体 NK-B" panose="02020700000000000000" pitchFamily="18" charset="-128"/>
              </a:rPr>
              <a:t>IAEA</a:t>
            </a:r>
            <a:r>
              <a:rPr kumimoji="1" lang="ja-JP" altLang="en-US" sz="1600" dirty="0">
                <a:solidFill>
                  <a:srgbClr val="C00000"/>
                </a:solidFill>
                <a:latin typeface="UD デジタル 教科書体 NK-B" panose="02020700000000000000" pitchFamily="18" charset="-128"/>
                <a:ea typeface="UD デジタル 教科書体 NK-B" panose="02020700000000000000" pitchFamily="18" charset="-128"/>
              </a:rPr>
              <a:t>監査対象外</a:t>
            </a:r>
            <a:endParaRPr kumimoji="1" lang="en-US" altLang="ja-JP" sz="1600" dirty="0">
              <a:solidFill>
                <a:srgbClr val="C00000"/>
              </a:solidFill>
              <a:latin typeface="UD デジタル 教科書体 NK-B" panose="02020700000000000000" pitchFamily="18" charset="-128"/>
              <a:ea typeface="UD デジタル 教科書体 NK-B" panose="02020700000000000000" pitchFamily="18" charset="-128"/>
            </a:endParaRPr>
          </a:p>
          <a:p>
            <a:pPr marL="285750" indent="-285750">
              <a:buFont typeface="Wingdings" panose="05000000000000000000" pitchFamily="2" charset="2"/>
              <a:buChar char="u"/>
            </a:pPr>
            <a:r>
              <a:rPr kumimoji="1" lang="ja-JP" altLang="en-US" sz="1600" dirty="0">
                <a:solidFill>
                  <a:srgbClr val="C00000"/>
                </a:solidFill>
                <a:latin typeface="UD デジタル 教科書体 NK-B" panose="02020700000000000000" pitchFamily="18" charset="-128"/>
                <a:ea typeface="UD デジタル 教科書体 NK-B" panose="02020700000000000000" pitchFamily="18" charset="-128"/>
              </a:rPr>
              <a:t>安定運用の現役炉を燃料装填済みでリース</a:t>
            </a:r>
            <a:endParaRPr kumimoji="1" lang="en-US" altLang="ja-JP" sz="1600" dirty="0">
              <a:solidFill>
                <a:srgbClr val="C00000"/>
              </a:solidFill>
              <a:latin typeface="UD デジタル 教科書体 NK-B" panose="02020700000000000000" pitchFamily="18" charset="-128"/>
              <a:ea typeface="UD デジタル 教科書体 NK-B" panose="02020700000000000000" pitchFamily="18" charset="-128"/>
            </a:endParaRPr>
          </a:p>
          <a:p>
            <a:pPr marL="285750" indent="-285750">
              <a:buFont typeface="Wingdings" panose="05000000000000000000" pitchFamily="2" charset="2"/>
              <a:buChar char="u"/>
            </a:pPr>
            <a:r>
              <a:rPr kumimoji="1" lang="en-US" altLang="ja-JP" sz="1600" dirty="0">
                <a:solidFill>
                  <a:srgbClr val="C00000"/>
                </a:solidFill>
                <a:latin typeface="UD デジタル 教科書体 NK-B" panose="02020700000000000000" pitchFamily="18" charset="-128"/>
                <a:ea typeface="UD デジタル 教科書体 NK-B" panose="02020700000000000000" pitchFamily="18" charset="-128"/>
              </a:rPr>
              <a:t>25</a:t>
            </a:r>
            <a:r>
              <a:rPr kumimoji="1" lang="ja-JP" altLang="en-US" sz="1600" dirty="0">
                <a:solidFill>
                  <a:srgbClr val="C00000"/>
                </a:solidFill>
                <a:latin typeface="UD デジタル 教科書体 NK-B" panose="02020700000000000000" pitchFamily="18" charset="-128"/>
                <a:ea typeface="UD デジタル 教科書体 NK-B" panose="02020700000000000000" pitchFamily="18" charset="-128"/>
              </a:rPr>
              <a:t>年間燃料交換なしで発電運用</a:t>
            </a:r>
            <a:endParaRPr kumimoji="1" lang="en-US" altLang="ja-JP" sz="1600" dirty="0">
              <a:solidFill>
                <a:srgbClr val="C00000"/>
              </a:solidFill>
              <a:latin typeface="UD デジタル 教科書体 NK-B" panose="02020700000000000000" pitchFamily="18" charset="-128"/>
              <a:ea typeface="UD デジタル 教科書体 NK-B" panose="02020700000000000000" pitchFamily="18" charset="-128"/>
            </a:endParaRPr>
          </a:p>
          <a:p>
            <a:pPr marL="285750" indent="-285750">
              <a:buFont typeface="Wingdings" panose="05000000000000000000" pitchFamily="2" charset="2"/>
              <a:buChar char="u"/>
            </a:pPr>
            <a:r>
              <a:rPr lang="ja-JP" altLang="en-US" sz="1600" dirty="0">
                <a:solidFill>
                  <a:srgbClr val="C00000"/>
                </a:solidFill>
                <a:latin typeface="UD デジタル 教科書体 NK-B" panose="02020700000000000000" pitchFamily="18" charset="-128"/>
                <a:ea typeface="UD デジタル 教科書体 NK-B" panose="02020700000000000000" pitchFamily="18" charset="-128"/>
              </a:rPr>
              <a:t>軍用原子炉は地下に建設</a:t>
            </a:r>
            <a:endParaRPr lang="en-US" altLang="ja-JP" sz="1600" dirty="0">
              <a:solidFill>
                <a:srgbClr val="C00000"/>
              </a:solidFill>
              <a:latin typeface="UD デジタル 教科書体 NK-B" panose="02020700000000000000" pitchFamily="18" charset="-128"/>
              <a:ea typeface="UD デジタル 教科書体 NK-B" panose="02020700000000000000" pitchFamily="18" charset="-128"/>
            </a:endParaRPr>
          </a:p>
          <a:p>
            <a:pPr marL="285750" indent="-285750">
              <a:buFont typeface="Wingdings" panose="05000000000000000000" pitchFamily="2" charset="2"/>
              <a:buChar char="u"/>
            </a:pPr>
            <a:r>
              <a:rPr kumimoji="1" lang="ja-JP" altLang="en-US" sz="1600" dirty="0">
                <a:solidFill>
                  <a:srgbClr val="C00000"/>
                </a:solidFill>
                <a:latin typeface="UD デジタル 教科書体 NK-B" panose="02020700000000000000" pitchFamily="18" charset="-128"/>
                <a:ea typeface="UD デジタル 教科書体 NK-B" panose="02020700000000000000" pitchFamily="18" charset="-128"/>
              </a:rPr>
              <a:t>大電力を必要とするレーザー兵器、レールガンを地域防御として配備</a:t>
            </a:r>
          </a:p>
        </p:txBody>
      </p:sp>
      <p:sp>
        <p:nvSpPr>
          <p:cNvPr id="16" name="矢印: 五方向 15">
            <a:extLst>
              <a:ext uri="{FF2B5EF4-FFF2-40B4-BE49-F238E27FC236}">
                <a16:creationId xmlns:a16="http://schemas.microsoft.com/office/drawing/2014/main" id="{3311BFF6-18F4-ECAE-D884-AA2C757F8355}"/>
              </a:ext>
            </a:extLst>
          </p:cNvPr>
          <p:cNvSpPr/>
          <p:nvPr/>
        </p:nvSpPr>
        <p:spPr>
          <a:xfrm rot="10601559">
            <a:off x="9156557" y="2655442"/>
            <a:ext cx="534838" cy="129396"/>
          </a:xfrm>
          <a:prstGeom prst="homePlate">
            <a:avLst/>
          </a:prstGeom>
          <a:solidFill>
            <a:schemeClr val="accent4">
              <a:lumMod val="5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テキスト ボックス 16">
            <a:extLst>
              <a:ext uri="{FF2B5EF4-FFF2-40B4-BE49-F238E27FC236}">
                <a16:creationId xmlns:a16="http://schemas.microsoft.com/office/drawing/2014/main" id="{D78CC2DE-42B3-77D8-DEC7-FF637B6A37EF}"/>
              </a:ext>
            </a:extLst>
          </p:cNvPr>
          <p:cNvSpPr txBox="1"/>
          <p:nvPr/>
        </p:nvSpPr>
        <p:spPr>
          <a:xfrm rot="21328080">
            <a:off x="8600318" y="2287237"/>
            <a:ext cx="1440281" cy="338554"/>
          </a:xfrm>
          <a:prstGeom prst="rect">
            <a:avLst/>
          </a:prstGeom>
          <a:noFill/>
        </p:spPr>
        <p:txBody>
          <a:bodyPr wrap="square" rtlCol="0">
            <a:spAutoFit/>
          </a:bodyPr>
          <a:lstStyle/>
          <a:p>
            <a:pPr algn="ctr"/>
            <a:r>
              <a:rPr kumimoji="1" lang="ja-JP" altLang="en-US" sz="1600" dirty="0">
                <a:latin typeface="BIZ UDPゴシック" panose="020B0400000000000000" pitchFamily="50" charset="-128"/>
                <a:ea typeface="BIZ UDPゴシック" panose="020B0400000000000000" pitchFamily="50" charset="-128"/>
              </a:rPr>
              <a:t>榴弾砲弾</a:t>
            </a:r>
          </a:p>
        </p:txBody>
      </p:sp>
      <p:cxnSp>
        <p:nvCxnSpPr>
          <p:cNvPr id="26" name="直線矢印コネクタ 25">
            <a:extLst>
              <a:ext uri="{FF2B5EF4-FFF2-40B4-BE49-F238E27FC236}">
                <a16:creationId xmlns:a16="http://schemas.microsoft.com/office/drawing/2014/main" id="{882DFE16-C023-42C1-1F98-402AA9C3041E}"/>
              </a:ext>
            </a:extLst>
          </p:cNvPr>
          <p:cNvCxnSpPr>
            <a:endCxn id="16" idx="3"/>
          </p:cNvCxnSpPr>
          <p:nvPr/>
        </p:nvCxnSpPr>
        <p:spPr>
          <a:xfrm flipV="1">
            <a:off x="6213523" y="2743850"/>
            <a:ext cx="2939746" cy="19015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122" name="直線コネクタ 5121">
            <a:extLst>
              <a:ext uri="{FF2B5EF4-FFF2-40B4-BE49-F238E27FC236}">
                <a16:creationId xmlns:a16="http://schemas.microsoft.com/office/drawing/2014/main" id="{7036CDD2-A051-2FF6-CA58-87D70C17E82C}"/>
              </a:ext>
            </a:extLst>
          </p:cNvPr>
          <p:cNvCxnSpPr>
            <a:cxnSpLocks/>
          </p:cNvCxnSpPr>
          <p:nvPr/>
        </p:nvCxnSpPr>
        <p:spPr>
          <a:xfrm flipH="1" flipV="1">
            <a:off x="6087097" y="3018835"/>
            <a:ext cx="17529" cy="2484821"/>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sp>
        <p:nvSpPr>
          <p:cNvPr id="5123" name="テキスト ボックス 5122">
            <a:extLst>
              <a:ext uri="{FF2B5EF4-FFF2-40B4-BE49-F238E27FC236}">
                <a16:creationId xmlns:a16="http://schemas.microsoft.com/office/drawing/2014/main" id="{F12174EB-A7A0-491C-21EB-59F6B597B341}"/>
              </a:ext>
            </a:extLst>
          </p:cNvPr>
          <p:cNvSpPr txBox="1"/>
          <p:nvPr/>
        </p:nvSpPr>
        <p:spPr>
          <a:xfrm>
            <a:off x="6187891" y="4527566"/>
            <a:ext cx="1195990" cy="461665"/>
          </a:xfrm>
          <a:prstGeom prst="rect">
            <a:avLst/>
          </a:prstGeom>
          <a:noFill/>
        </p:spPr>
        <p:txBody>
          <a:bodyPr wrap="square" rtlCol="0">
            <a:spAutoFit/>
          </a:bodyPr>
          <a:lstStyle/>
          <a:p>
            <a:pPr algn="ctr"/>
            <a:r>
              <a:rPr lang="ja-JP" altLang="en-US" sz="1200" dirty="0">
                <a:latin typeface="BIZ UDPゴシック" panose="020B0400000000000000" pitchFamily="50" charset="-128"/>
                <a:ea typeface="BIZ UDPゴシック" panose="020B0400000000000000" pitchFamily="50" charset="-128"/>
              </a:rPr>
              <a:t>大深度地下</a:t>
            </a:r>
            <a:endParaRPr lang="en-US" altLang="ja-JP" sz="1200" dirty="0">
              <a:latin typeface="BIZ UDPゴシック" panose="020B0400000000000000" pitchFamily="50" charset="-128"/>
              <a:ea typeface="BIZ UDPゴシック" panose="020B0400000000000000" pitchFamily="50" charset="-128"/>
            </a:endParaRPr>
          </a:p>
          <a:p>
            <a:pPr algn="ctr"/>
            <a:r>
              <a:rPr kumimoji="1" lang="en-US" altLang="ja-JP" sz="1200" dirty="0">
                <a:latin typeface="BIZ UDPゴシック" panose="020B0400000000000000" pitchFamily="50" charset="-128"/>
                <a:ea typeface="BIZ UDPゴシック" panose="020B0400000000000000" pitchFamily="50" charset="-128"/>
              </a:rPr>
              <a:t>300</a:t>
            </a:r>
            <a:r>
              <a:rPr lang="ja-JP" altLang="en-US" sz="1200" dirty="0">
                <a:latin typeface="BIZ UDPゴシック" panose="020B0400000000000000" pitchFamily="50" charset="-128"/>
                <a:ea typeface="BIZ UDPゴシック" panose="020B0400000000000000" pitchFamily="50" charset="-128"/>
              </a:rPr>
              <a:t>ｍ</a:t>
            </a:r>
            <a:endParaRPr kumimoji="1" lang="ja-JP" altLang="en-US" sz="1200" dirty="0">
              <a:latin typeface="BIZ UDPゴシック" panose="020B0400000000000000" pitchFamily="50" charset="-128"/>
              <a:ea typeface="BIZ UDPゴシック" panose="020B0400000000000000" pitchFamily="50" charset="-128"/>
            </a:endParaRPr>
          </a:p>
        </p:txBody>
      </p:sp>
      <p:sp>
        <p:nvSpPr>
          <p:cNvPr id="5125" name="テキスト ボックス 5124">
            <a:extLst>
              <a:ext uri="{FF2B5EF4-FFF2-40B4-BE49-F238E27FC236}">
                <a16:creationId xmlns:a16="http://schemas.microsoft.com/office/drawing/2014/main" id="{97062A7B-F064-AC56-7496-1ED3102A24DD}"/>
              </a:ext>
            </a:extLst>
          </p:cNvPr>
          <p:cNvSpPr txBox="1"/>
          <p:nvPr/>
        </p:nvSpPr>
        <p:spPr>
          <a:xfrm>
            <a:off x="4216832" y="2901703"/>
            <a:ext cx="1825957" cy="338554"/>
          </a:xfrm>
          <a:prstGeom prst="rect">
            <a:avLst/>
          </a:prstGeom>
          <a:noFill/>
        </p:spPr>
        <p:txBody>
          <a:bodyPr wrap="square" rtlCol="0">
            <a:spAutoFit/>
          </a:bodyPr>
          <a:lstStyle/>
          <a:p>
            <a:pPr algn="ctr"/>
            <a:r>
              <a:rPr kumimoji="1" lang="ja-JP" altLang="en-US" sz="1600" dirty="0">
                <a:solidFill>
                  <a:srgbClr val="C00000"/>
                </a:solidFill>
                <a:latin typeface="BIZ UDPゴシック" panose="020B0400000000000000" pitchFamily="50" charset="-128"/>
                <a:ea typeface="BIZ UDPゴシック" panose="020B0400000000000000" pitchFamily="50" charset="-128"/>
              </a:rPr>
              <a:t>大出力レーザー</a:t>
            </a:r>
          </a:p>
        </p:txBody>
      </p:sp>
      <p:sp>
        <p:nvSpPr>
          <p:cNvPr id="5126" name="テキスト ボックス 5125">
            <a:extLst>
              <a:ext uri="{FF2B5EF4-FFF2-40B4-BE49-F238E27FC236}">
                <a16:creationId xmlns:a16="http://schemas.microsoft.com/office/drawing/2014/main" id="{2044B8FA-E21D-3C7E-B12B-B7EA028BE584}"/>
              </a:ext>
            </a:extLst>
          </p:cNvPr>
          <p:cNvSpPr txBox="1"/>
          <p:nvPr/>
        </p:nvSpPr>
        <p:spPr>
          <a:xfrm>
            <a:off x="7505096" y="5190792"/>
            <a:ext cx="4551785" cy="1569660"/>
          </a:xfrm>
          <a:prstGeom prst="rect">
            <a:avLst/>
          </a:prstGeom>
          <a:solidFill>
            <a:schemeClr val="tx2">
              <a:lumMod val="20000"/>
              <a:lumOff val="80000"/>
            </a:schemeClr>
          </a:solidFill>
        </p:spPr>
        <p:txBody>
          <a:bodyPr wrap="square" rtlCol="0">
            <a:spAutoFit/>
          </a:bodyPr>
          <a:lstStyle/>
          <a:p>
            <a:pPr marL="285750" indent="-285750">
              <a:buFont typeface="Wingdings" panose="05000000000000000000" pitchFamily="2" charset="2"/>
              <a:buChar char="u"/>
            </a:pPr>
            <a:r>
              <a:rPr kumimoji="1" lang="ja-JP" altLang="en-US" sz="1600" dirty="0">
                <a:solidFill>
                  <a:srgbClr val="002060"/>
                </a:solidFill>
                <a:latin typeface="UD デジタル 教科書体 NK-B" panose="02020700000000000000" pitchFamily="18" charset="-128"/>
                <a:ea typeface="UD デジタル 教科書体 NK-B" panose="02020700000000000000" pitchFamily="18" charset="-128"/>
              </a:rPr>
              <a:t>平時は、周辺地域への無償電力の供給</a:t>
            </a:r>
            <a:endParaRPr kumimoji="1" lang="en-US" altLang="ja-JP" sz="1600" dirty="0">
              <a:solidFill>
                <a:srgbClr val="002060"/>
              </a:solidFill>
              <a:latin typeface="UD デジタル 教科書体 NK-B" panose="02020700000000000000" pitchFamily="18" charset="-128"/>
              <a:ea typeface="UD デジタル 教科書体 NK-B" panose="02020700000000000000" pitchFamily="18" charset="-128"/>
            </a:endParaRPr>
          </a:p>
          <a:p>
            <a:pPr marL="285750" indent="-285750">
              <a:buFont typeface="Wingdings" panose="05000000000000000000" pitchFamily="2" charset="2"/>
              <a:buChar char="u"/>
            </a:pPr>
            <a:r>
              <a:rPr lang="ja-JP" altLang="en-US" sz="1600" dirty="0">
                <a:solidFill>
                  <a:srgbClr val="002060"/>
                </a:solidFill>
                <a:latin typeface="UD デジタル 教科書体 NK-B" panose="02020700000000000000" pitchFamily="18" charset="-128"/>
                <a:ea typeface="UD デジタル 教科書体 NK-B" panose="02020700000000000000" pitchFamily="18" charset="-128"/>
              </a:rPr>
              <a:t>配電電圧</a:t>
            </a:r>
            <a:r>
              <a:rPr lang="en-US" altLang="ja-JP" sz="1600" dirty="0">
                <a:solidFill>
                  <a:srgbClr val="002060"/>
                </a:solidFill>
                <a:latin typeface="UD デジタル 教科書体 NK-B" panose="02020700000000000000" pitchFamily="18" charset="-128"/>
                <a:ea typeface="UD デジタル 教科書体 NK-B" panose="02020700000000000000" pitchFamily="18" charset="-128"/>
              </a:rPr>
              <a:t>230V</a:t>
            </a:r>
            <a:r>
              <a:rPr lang="ja-JP" altLang="en-US" sz="1600" dirty="0">
                <a:solidFill>
                  <a:srgbClr val="002060"/>
                </a:solidFill>
                <a:latin typeface="UD デジタル 教科書体 NK-B" panose="02020700000000000000" pitchFamily="18" charset="-128"/>
                <a:ea typeface="UD デジタル 教科書体 NK-B" panose="02020700000000000000" pitchFamily="18" charset="-128"/>
              </a:rPr>
              <a:t>で供給</a:t>
            </a:r>
            <a:endParaRPr lang="en-US" altLang="ja-JP" sz="1600" dirty="0">
              <a:solidFill>
                <a:srgbClr val="002060"/>
              </a:solidFill>
              <a:latin typeface="UD デジタル 教科書体 NK-B" panose="02020700000000000000" pitchFamily="18" charset="-128"/>
              <a:ea typeface="UD デジタル 教科書体 NK-B" panose="02020700000000000000" pitchFamily="18" charset="-128"/>
            </a:endParaRPr>
          </a:p>
          <a:p>
            <a:pPr marL="285750" indent="-285750">
              <a:buFont typeface="Wingdings" panose="05000000000000000000" pitchFamily="2" charset="2"/>
              <a:buChar char="u"/>
            </a:pPr>
            <a:r>
              <a:rPr lang="ja-JP" altLang="en-US" sz="1600" dirty="0">
                <a:solidFill>
                  <a:srgbClr val="002060"/>
                </a:solidFill>
                <a:latin typeface="UD デジタル 教科書体 NK-B" panose="02020700000000000000" pitchFamily="18" charset="-128"/>
                <a:ea typeface="UD デジタル 教科書体 NK-B" panose="02020700000000000000" pitchFamily="18" charset="-128"/>
              </a:rPr>
              <a:t>直流送電、</a:t>
            </a:r>
            <a:r>
              <a:rPr lang="en-US" altLang="ja-JP" sz="1600" dirty="0">
                <a:solidFill>
                  <a:srgbClr val="002060"/>
                </a:solidFill>
                <a:latin typeface="UD デジタル 教科書体 NK-B" panose="02020700000000000000" pitchFamily="18" charset="-128"/>
                <a:ea typeface="UD デジタル 教科書体 NK-B" panose="02020700000000000000" pitchFamily="18" charset="-128"/>
              </a:rPr>
              <a:t>USB</a:t>
            </a:r>
            <a:r>
              <a:rPr lang="ja-JP" altLang="en-US" sz="1600" dirty="0">
                <a:solidFill>
                  <a:srgbClr val="002060"/>
                </a:solidFill>
                <a:latin typeface="UD デジタル 教科書体 NK-B" panose="02020700000000000000" pitchFamily="18" charset="-128"/>
                <a:ea typeface="UD デジタル 教科書体 NK-B" panose="02020700000000000000" pitchFamily="18" charset="-128"/>
              </a:rPr>
              <a:t>タイプ</a:t>
            </a:r>
            <a:r>
              <a:rPr lang="en-US" altLang="ja-JP" sz="1600" dirty="0">
                <a:solidFill>
                  <a:srgbClr val="002060"/>
                </a:solidFill>
                <a:latin typeface="UD デジタル 教科書体 NK-B" panose="02020700000000000000" pitchFamily="18" charset="-128"/>
                <a:ea typeface="UD デジタル 教科書体 NK-B" panose="02020700000000000000" pitchFamily="18" charset="-128"/>
              </a:rPr>
              <a:t>C</a:t>
            </a:r>
            <a:endParaRPr kumimoji="1" lang="en-US" altLang="ja-JP" sz="1600" dirty="0">
              <a:solidFill>
                <a:srgbClr val="002060"/>
              </a:solidFill>
              <a:latin typeface="UD デジタル 教科書体 NK-B" panose="02020700000000000000" pitchFamily="18" charset="-128"/>
              <a:ea typeface="UD デジタル 教科書体 NK-B" panose="02020700000000000000" pitchFamily="18" charset="-128"/>
            </a:endParaRPr>
          </a:p>
          <a:p>
            <a:pPr marL="285750" indent="-285750">
              <a:buFont typeface="Wingdings" panose="05000000000000000000" pitchFamily="2" charset="2"/>
              <a:buChar char="u"/>
            </a:pPr>
            <a:r>
              <a:rPr lang="ja-JP" altLang="en-US" sz="1600" dirty="0">
                <a:solidFill>
                  <a:srgbClr val="002060"/>
                </a:solidFill>
                <a:latin typeface="UD デジタル 教科書体 NK-B" panose="02020700000000000000" pitchFamily="18" charset="-128"/>
                <a:ea typeface="UD デジタル 教科書体 NK-B" panose="02020700000000000000" pitchFamily="18" charset="-128"/>
              </a:rPr>
              <a:t>データセンター向け電力供給</a:t>
            </a:r>
            <a:endParaRPr lang="en-US" altLang="ja-JP" sz="1600" dirty="0">
              <a:solidFill>
                <a:srgbClr val="002060"/>
              </a:solidFill>
              <a:latin typeface="UD デジタル 教科書体 NK-B" panose="02020700000000000000" pitchFamily="18" charset="-128"/>
              <a:ea typeface="UD デジタル 教科書体 NK-B" panose="02020700000000000000" pitchFamily="18" charset="-128"/>
            </a:endParaRPr>
          </a:p>
          <a:p>
            <a:pPr marL="285750" indent="-285750">
              <a:buFont typeface="Wingdings" panose="05000000000000000000" pitchFamily="2" charset="2"/>
              <a:buChar char="u"/>
            </a:pPr>
            <a:r>
              <a:rPr kumimoji="1" lang="ja-JP" altLang="en-US" sz="1600" dirty="0">
                <a:solidFill>
                  <a:srgbClr val="002060"/>
                </a:solidFill>
                <a:latin typeface="UD デジタル 教科書体 NK-B" panose="02020700000000000000" pitchFamily="18" charset="-128"/>
                <a:ea typeface="UD デジタル 教科書体 NK-B" panose="02020700000000000000" pitchFamily="18" charset="-128"/>
              </a:rPr>
              <a:t>大規模機械学習、デジタル通貨マイニング</a:t>
            </a:r>
            <a:endParaRPr kumimoji="1" lang="en-US" altLang="ja-JP" sz="1600" dirty="0">
              <a:solidFill>
                <a:srgbClr val="002060"/>
              </a:solidFill>
              <a:latin typeface="UD デジタル 教科書体 NK-B" panose="02020700000000000000" pitchFamily="18" charset="-128"/>
              <a:ea typeface="UD デジタル 教科書体 NK-B" panose="02020700000000000000" pitchFamily="18" charset="-128"/>
            </a:endParaRPr>
          </a:p>
          <a:p>
            <a:pPr marL="285750" indent="-285750">
              <a:buFont typeface="Wingdings" panose="05000000000000000000" pitchFamily="2" charset="2"/>
              <a:buChar char="u"/>
            </a:pPr>
            <a:r>
              <a:rPr kumimoji="1" lang="ja-JP" altLang="en-US" sz="1600" dirty="0">
                <a:solidFill>
                  <a:srgbClr val="002060"/>
                </a:solidFill>
                <a:latin typeface="UD デジタル 教科書体 NK-B" panose="02020700000000000000" pitchFamily="18" charset="-128"/>
                <a:ea typeface="UD デジタル 教科書体 NK-B" panose="02020700000000000000" pitchFamily="18" charset="-128"/>
              </a:rPr>
              <a:t>電気分解による水素製造</a:t>
            </a:r>
            <a:endParaRPr kumimoji="1" lang="en-US" altLang="ja-JP" sz="1600" dirty="0">
              <a:solidFill>
                <a:srgbClr val="002060"/>
              </a:solidFill>
              <a:latin typeface="UD デジタル 教科書体 NK-B" panose="02020700000000000000" pitchFamily="18" charset="-128"/>
              <a:ea typeface="UD デジタル 教科書体 NK-B" panose="02020700000000000000" pitchFamily="18" charset="-128"/>
            </a:endParaRPr>
          </a:p>
        </p:txBody>
      </p:sp>
      <p:cxnSp>
        <p:nvCxnSpPr>
          <p:cNvPr id="5130" name="直線矢印コネクタ 5129">
            <a:extLst>
              <a:ext uri="{FF2B5EF4-FFF2-40B4-BE49-F238E27FC236}">
                <a16:creationId xmlns:a16="http://schemas.microsoft.com/office/drawing/2014/main" id="{C4851365-94AF-88E7-7842-12A2C3F40BCD}"/>
              </a:ext>
            </a:extLst>
          </p:cNvPr>
          <p:cNvCxnSpPr>
            <a:stCxn id="11" idx="2"/>
          </p:cNvCxnSpPr>
          <p:nvPr/>
        </p:nvCxnSpPr>
        <p:spPr>
          <a:xfrm flipH="1" flipV="1">
            <a:off x="3735238" y="1897811"/>
            <a:ext cx="2220540" cy="104640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 name="四角形: 角を丸くする 4">
            <a:extLst>
              <a:ext uri="{FF2B5EF4-FFF2-40B4-BE49-F238E27FC236}">
                <a16:creationId xmlns:a16="http://schemas.microsoft.com/office/drawing/2014/main" id="{C58B8CE5-3EC4-C975-E024-FC7C4E93D08E}"/>
              </a:ext>
            </a:extLst>
          </p:cNvPr>
          <p:cNvSpPr/>
          <p:nvPr/>
        </p:nvSpPr>
        <p:spPr>
          <a:xfrm>
            <a:off x="4953000" y="5546786"/>
            <a:ext cx="2286000" cy="897148"/>
          </a:xfrm>
          <a:prstGeom prst="roundRect">
            <a:avLst/>
          </a:prstGeom>
          <a:solidFill>
            <a:srgbClr val="C00000"/>
          </a:solidFill>
          <a:ln>
            <a:solidFill>
              <a:srgbClr val="FF0000"/>
            </a:solidFill>
          </a:ln>
          <a:effectLst>
            <a:glow rad="139700">
              <a:schemeClr val="accent2">
                <a:satMod val="175000"/>
                <a:alpha val="40000"/>
              </a:schemeClr>
            </a:glo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kumimoji="1" lang="ja-JP" altLang="en-US" dirty="0">
                <a:latin typeface="BIZ UDPゴシック" panose="020B0400000000000000" pitchFamily="50" charset="-128"/>
                <a:ea typeface="BIZ UDPゴシック" panose="020B0400000000000000" pitchFamily="50" charset="-128"/>
              </a:rPr>
              <a:t>軍事用小型原子炉</a:t>
            </a:r>
            <a:endParaRPr kumimoji="1" lang="en-US" altLang="ja-JP" dirty="0">
              <a:latin typeface="BIZ UDPゴシック" panose="020B0400000000000000" pitchFamily="50" charset="-128"/>
              <a:ea typeface="BIZ UDPゴシック" panose="020B0400000000000000" pitchFamily="50" charset="-128"/>
            </a:endParaRPr>
          </a:p>
          <a:p>
            <a:pPr algn="ctr"/>
            <a:r>
              <a:rPr kumimoji="1" lang="en-US" altLang="ja-JP" sz="2800" dirty="0">
                <a:latin typeface="Amasis MT Pro Black" panose="02040A04050005020304" pitchFamily="18" charset="0"/>
                <a:ea typeface="BIZ UDPゴシック" panose="020B0400000000000000" pitchFamily="50" charset="-128"/>
              </a:rPr>
              <a:t>S9G</a:t>
            </a:r>
            <a:endParaRPr kumimoji="1" lang="ja-JP" altLang="en-US" sz="2800" dirty="0">
              <a:latin typeface="Amasis MT Pro Black" panose="02040A04050005020304" pitchFamily="18" charset="0"/>
              <a:ea typeface="BIZ UDPゴシック" panose="020B0400000000000000" pitchFamily="50" charset="-128"/>
            </a:endParaRPr>
          </a:p>
        </p:txBody>
      </p:sp>
      <p:sp>
        <p:nvSpPr>
          <p:cNvPr id="5131" name="テキスト ボックス 5130">
            <a:extLst>
              <a:ext uri="{FF2B5EF4-FFF2-40B4-BE49-F238E27FC236}">
                <a16:creationId xmlns:a16="http://schemas.microsoft.com/office/drawing/2014/main" id="{1DED752C-719C-4E14-7BF0-E74D9BF25BE7}"/>
              </a:ext>
            </a:extLst>
          </p:cNvPr>
          <p:cNvSpPr txBox="1"/>
          <p:nvPr/>
        </p:nvSpPr>
        <p:spPr>
          <a:xfrm rot="20430094">
            <a:off x="6315842" y="3568849"/>
            <a:ext cx="353943" cy="827487"/>
          </a:xfrm>
          <a:prstGeom prst="rect">
            <a:avLst/>
          </a:prstGeom>
          <a:noFill/>
        </p:spPr>
        <p:txBody>
          <a:bodyPr vert="eaVert" wrap="square" rtlCol="0">
            <a:spAutoFit/>
          </a:bodyPr>
          <a:lstStyle/>
          <a:p>
            <a:r>
              <a:rPr kumimoji="1" lang="ja-JP" altLang="en-US" sz="1100" b="1" dirty="0">
                <a:solidFill>
                  <a:srgbClr val="002060"/>
                </a:solidFill>
                <a:latin typeface="BIZ UDPゴシック" panose="020B0400000000000000" pitchFamily="50" charset="-128"/>
                <a:ea typeface="BIZ UDPゴシック" panose="020B0400000000000000" pitchFamily="50" charset="-128"/>
              </a:rPr>
              <a:t>←水タンク</a:t>
            </a:r>
          </a:p>
        </p:txBody>
      </p:sp>
      <p:sp>
        <p:nvSpPr>
          <p:cNvPr id="5132" name="正方形/長方形 5131">
            <a:extLst>
              <a:ext uri="{FF2B5EF4-FFF2-40B4-BE49-F238E27FC236}">
                <a16:creationId xmlns:a16="http://schemas.microsoft.com/office/drawing/2014/main" id="{D2A746AF-0208-EC86-1DD3-FAC7C4A00785}"/>
              </a:ext>
            </a:extLst>
          </p:cNvPr>
          <p:cNvSpPr/>
          <p:nvPr/>
        </p:nvSpPr>
        <p:spPr>
          <a:xfrm rot="18754812">
            <a:off x="3856902" y="3136768"/>
            <a:ext cx="287547" cy="1293204"/>
          </a:xfrm>
          <a:prstGeom prst="rect">
            <a:avLst/>
          </a:prstGeom>
          <a:solidFill>
            <a:schemeClr val="accent3">
              <a:lumMod val="60000"/>
              <a:lumOff val="40000"/>
            </a:schemeClr>
          </a:solidFill>
          <a:ln w="57150">
            <a:solidFill>
              <a:schemeClr val="tx2">
                <a:lumMod val="50000"/>
              </a:schemeClr>
            </a:solidFill>
          </a:ln>
          <a:effectLst>
            <a:glow rad="228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33" name="フローチャート: 組合せ 5132">
            <a:extLst>
              <a:ext uri="{FF2B5EF4-FFF2-40B4-BE49-F238E27FC236}">
                <a16:creationId xmlns:a16="http://schemas.microsoft.com/office/drawing/2014/main" id="{0533A01C-1B3E-39F0-D203-A738950B3B30}"/>
              </a:ext>
            </a:extLst>
          </p:cNvPr>
          <p:cNvSpPr/>
          <p:nvPr/>
        </p:nvSpPr>
        <p:spPr>
          <a:xfrm rot="7952972">
            <a:off x="3349530" y="2911502"/>
            <a:ext cx="103517" cy="634025"/>
          </a:xfrm>
          <a:prstGeom prst="flowChartMerg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135" name="コネクタ: カギ線 5134">
            <a:extLst>
              <a:ext uri="{FF2B5EF4-FFF2-40B4-BE49-F238E27FC236}">
                <a16:creationId xmlns:a16="http://schemas.microsoft.com/office/drawing/2014/main" id="{FA54DB9A-F7AB-275A-B0EA-DB7B8915FEAA}"/>
              </a:ext>
            </a:extLst>
          </p:cNvPr>
          <p:cNvCxnSpPr>
            <a:cxnSpLocks/>
          </p:cNvCxnSpPr>
          <p:nvPr/>
        </p:nvCxnSpPr>
        <p:spPr>
          <a:xfrm rot="16200000" flipV="1">
            <a:off x="4327548" y="4354742"/>
            <a:ext cx="1202792" cy="1146787"/>
          </a:xfrm>
          <a:prstGeom prst="bentConnector3">
            <a:avLst>
              <a:gd name="adj1" fmla="val 66976"/>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139" name="直線矢印コネクタ 5138">
            <a:extLst>
              <a:ext uri="{FF2B5EF4-FFF2-40B4-BE49-F238E27FC236}">
                <a16:creationId xmlns:a16="http://schemas.microsoft.com/office/drawing/2014/main" id="{4E184943-0789-F37F-1A16-29A1AF4B407C}"/>
              </a:ext>
            </a:extLst>
          </p:cNvPr>
          <p:cNvCxnSpPr/>
          <p:nvPr/>
        </p:nvCxnSpPr>
        <p:spPr>
          <a:xfrm flipH="1" flipV="1">
            <a:off x="3646770" y="3482080"/>
            <a:ext cx="776061" cy="700797"/>
          </a:xfrm>
          <a:prstGeom prst="straightConnector1">
            <a:avLst/>
          </a:prstGeom>
          <a:ln w="12700">
            <a:solidFill>
              <a:srgbClr val="C00000"/>
            </a:solidFill>
            <a:prstDash val="dash"/>
            <a:headEnd type="diamond"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140" name="テキスト ボックス 5139">
            <a:extLst>
              <a:ext uri="{FF2B5EF4-FFF2-40B4-BE49-F238E27FC236}">
                <a16:creationId xmlns:a16="http://schemas.microsoft.com/office/drawing/2014/main" id="{CEE2516F-9820-B984-96D6-C9825574A91A}"/>
              </a:ext>
            </a:extLst>
          </p:cNvPr>
          <p:cNvSpPr txBox="1"/>
          <p:nvPr/>
        </p:nvSpPr>
        <p:spPr>
          <a:xfrm>
            <a:off x="4087138" y="3670268"/>
            <a:ext cx="1825957" cy="338554"/>
          </a:xfrm>
          <a:prstGeom prst="rect">
            <a:avLst/>
          </a:prstGeom>
          <a:noFill/>
        </p:spPr>
        <p:txBody>
          <a:bodyPr wrap="square" rtlCol="0">
            <a:spAutoFit/>
          </a:bodyPr>
          <a:lstStyle/>
          <a:p>
            <a:pPr algn="ctr"/>
            <a:r>
              <a:rPr kumimoji="1" lang="ja-JP" altLang="en-US" sz="1600" b="1" dirty="0">
                <a:solidFill>
                  <a:srgbClr val="002060"/>
                </a:solidFill>
                <a:latin typeface="BIZ UDPゴシック" panose="020B0400000000000000" pitchFamily="50" charset="-128"/>
                <a:ea typeface="BIZ UDPゴシック" panose="020B0400000000000000" pitchFamily="50" charset="-128"/>
              </a:rPr>
              <a:t>レールガン</a:t>
            </a:r>
          </a:p>
        </p:txBody>
      </p:sp>
      <p:grpSp>
        <p:nvGrpSpPr>
          <p:cNvPr id="32" name="object 9">
            <a:extLst>
              <a:ext uri="{FF2B5EF4-FFF2-40B4-BE49-F238E27FC236}">
                <a16:creationId xmlns:a16="http://schemas.microsoft.com/office/drawing/2014/main" id="{003AB810-8C2B-49B0-8B2E-29A742E9CA7A}"/>
              </a:ext>
            </a:extLst>
          </p:cNvPr>
          <p:cNvGrpSpPr/>
          <p:nvPr/>
        </p:nvGrpSpPr>
        <p:grpSpPr>
          <a:xfrm>
            <a:off x="577114" y="4583719"/>
            <a:ext cx="2964279" cy="2185251"/>
            <a:chOff x="7099300" y="2616200"/>
            <a:chExt cx="5156200" cy="3911600"/>
          </a:xfrm>
        </p:grpSpPr>
        <p:pic>
          <p:nvPicPr>
            <p:cNvPr id="33" name="object 10">
              <a:extLst>
                <a:ext uri="{FF2B5EF4-FFF2-40B4-BE49-F238E27FC236}">
                  <a16:creationId xmlns:a16="http://schemas.microsoft.com/office/drawing/2014/main" id="{AE5A9376-4F72-4BB8-8551-06EC5F2C78F6}"/>
                </a:ext>
              </a:extLst>
            </p:cNvPr>
            <p:cNvPicPr/>
            <p:nvPr/>
          </p:nvPicPr>
          <p:blipFill>
            <a:blip r:embed="rId3" cstate="print"/>
            <a:stretch>
              <a:fillRect/>
            </a:stretch>
          </p:blipFill>
          <p:spPr>
            <a:xfrm>
              <a:off x="7099300" y="2616200"/>
              <a:ext cx="5156200" cy="3911600"/>
            </a:xfrm>
            <a:prstGeom prst="rect">
              <a:avLst/>
            </a:prstGeom>
          </p:spPr>
        </p:pic>
        <p:pic>
          <p:nvPicPr>
            <p:cNvPr id="34" name="object 11">
              <a:extLst>
                <a:ext uri="{FF2B5EF4-FFF2-40B4-BE49-F238E27FC236}">
                  <a16:creationId xmlns:a16="http://schemas.microsoft.com/office/drawing/2014/main" id="{D95F29F3-C717-4615-A8F1-B51FB49C9214}"/>
                </a:ext>
              </a:extLst>
            </p:cNvPr>
            <p:cNvPicPr/>
            <p:nvPr/>
          </p:nvPicPr>
          <p:blipFill>
            <a:blip r:embed="rId4" cstate="print"/>
            <a:stretch>
              <a:fillRect/>
            </a:stretch>
          </p:blipFill>
          <p:spPr>
            <a:xfrm>
              <a:off x="7175500" y="2692400"/>
              <a:ext cx="4902200" cy="3657600"/>
            </a:xfrm>
            <a:prstGeom prst="rect">
              <a:avLst/>
            </a:prstGeom>
          </p:spPr>
        </p:pic>
      </p:grpSp>
      <p:sp>
        <p:nvSpPr>
          <p:cNvPr id="12" name="テキスト ボックス 11">
            <a:extLst>
              <a:ext uri="{FF2B5EF4-FFF2-40B4-BE49-F238E27FC236}">
                <a16:creationId xmlns:a16="http://schemas.microsoft.com/office/drawing/2014/main" id="{3945EF8F-AE4E-4E0D-A5FE-12B8B01320B7}"/>
              </a:ext>
            </a:extLst>
          </p:cNvPr>
          <p:cNvSpPr txBox="1"/>
          <p:nvPr/>
        </p:nvSpPr>
        <p:spPr>
          <a:xfrm rot="2406914">
            <a:off x="9151006" y="664915"/>
            <a:ext cx="1901927" cy="369332"/>
          </a:xfrm>
          <a:prstGeom prst="rect">
            <a:avLst/>
          </a:prstGeom>
          <a:solidFill>
            <a:srgbClr val="92D050"/>
          </a:solidFill>
        </p:spPr>
        <p:txBody>
          <a:bodyPr wrap="square" rtlCol="0" anchor="ctr">
            <a:spAutoFit/>
          </a:bodyPr>
          <a:lstStyle/>
          <a:p>
            <a:pPr algn="ctr"/>
            <a:r>
              <a:rPr kumimoji="1" lang="ja-JP" altLang="en-US" dirty="0">
                <a:solidFill>
                  <a:schemeClr val="accent2">
                    <a:lumMod val="75000"/>
                  </a:schemeClr>
                </a:solidFill>
                <a:latin typeface="BIZ UDPゴシック" panose="020B0400000000000000" pitchFamily="50" charset="-128"/>
                <a:ea typeface="BIZ UDPゴシック" panose="020B0400000000000000" pitchFamily="50" charset="-128"/>
              </a:rPr>
              <a:t>新ミサイル防衛</a:t>
            </a:r>
            <a:r>
              <a:rPr kumimoji="1" lang="ja-JP" altLang="en-US" sz="1050" dirty="0">
                <a:solidFill>
                  <a:schemeClr val="accent2">
                    <a:lumMod val="75000"/>
                  </a:schemeClr>
                </a:solidFill>
                <a:latin typeface="BIZ UDPゴシック" panose="020B0400000000000000" pitchFamily="50" charset="-128"/>
                <a:ea typeface="BIZ UDPゴシック" panose="020B0400000000000000" pitchFamily="50" charset="-128"/>
              </a:rPr>
              <a:t>？</a:t>
            </a:r>
            <a:endParaRPr kumimoji="1" lang="ja-JP" altLang="en-US" dirty="0">
              <a:solidFill>
                <a:schemeClr val="accent2">
                  <a:lumMod val="75000"/>
                </a:schemeClr>
              </a:solidFill>
              <a:latin typeface="BIZ UDPゴシック" panose="020B0400000000000000" pitchFamily="50" charset="-128"/>
              <a:ea typeface="BIZ UDPゴシック" panose="020B0400000000000000" pitchFamily="50" charset="-128"/>
            </a:endParaRPr>
          </a:p>
        </p:txBody>
      </p:sp>
      <p:cxnSp>
        <p:nvCxnSpPr>
          <p:cNvPr id="19" name="直線矢印コネクタ 18">
            <a:extLst>
              <a:ext uri="{FF2B5EF4-FFF2-40B4-BE49-F238E27FC236}">
                <a16:creationId xmlns:a16="http://schemas.microsoft.com/office/drawing/2014/main" id="{ED7BD4D6-B7E8-40DA-8B23-19C9E3C33B21}"/>
              </a:ext>
            </a:extLst>
          </p:cNvPr>
          <p:cNvCxnSpPr>
            <a:stCxn id="5133" idx="2"/>
          </p:cNvCxnSpPr>
          <p:nvPr/>
        </p:nvCxnSpPr>
        <p:spPr>
          <a:xfrm flipH="1" flipV="1">
            <a:off x="822987" y="668248"/>
            <a:ext cx="2344760" cy="2345894"/>
          </a:xfrm>
          <a:prstGeom prst="straightConnector1">
            <a:avLst/>
          </a:prstGeom>
          <a:ln>
            <a:solidFill>
              <a:srgbClr val="0070C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9" name="フローチャート: 組合せ 38">
            <a:extLst>
              <a:ext uri="{FF2B5EF4-FFF2-40B4-BE49-F238E27FC236}">
                <a16:creationId xmlns:a16="http://schemas.microsoft.com/office/drawing/2014/main" id="{06E44642-FEA9-4226-8622-398FF94AFE91}"/>
              </a:ext>
            </a:extLst>
          </p:cNvPr>
          <p:cNvSpPr/>
          <p:nvPr/>
        </p:nvSpPr>
        <p:spPr>
          <a:xfrm rot="7952972">
            <a:off x="525356" y="119291"/>
            <a:ext cx="103517" cy="634025"/>
          </a:xfrm>
          <a:prstGeom prst="flowChartMerge">
            <a:avLst/>
          </a:prstGeom>
          <a:solidFill>
            <a:srgbClr val="FF0000"/>
          </a:solidFill>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テキスト ボックス 19">
            <a:extLst>
              <a:ext uri="{FF2B5EF4-FFF2-40B4-BE49-F238E27FC236}">
                <a16:creationId xmlns:a16="http://schemas.microsoft.com/office/drawing/2014/main" id="{EE7A2B2F-4F61-4A62-96D9-93155C7E8557}"/>
              </a:ext>
            </a:extLst>
          </p:cNvPr>
          <p:cNvSpPr txBox="1"/>
          <p:nvPr/>
        </p:nvSpPr>
        <p:spPr>
          <a:xfrm>
            <a:off x="396211" y="28703"/>
            <a:ext cx="1015311" cy="338554"/>
          </a:xfrm>
          <a:prstGeom prst="rect">
            <a:avLst/>
          </a:prstGeom>
          <a:noFill/>
        </p:spPr>
        <p:txBody>
          <a:bodyPr wrap="square" rtlCol="0">
            <a:spAutoFit/>
          </a:bodyPr>
          <a:lstStyle/>
          <a:p>
            <a:pPr algn="ctr"/>
            <a:r>
              <a:rPr kumimoji="1" lang="ja-JP" altLang="en-US" sz="1600" dirty="0">
                <a:latin typeface="BIZ UDPゴシック" panose="020B0400000000000000" pitchFamily="50" charset="-128"/>
                <a:ea typeface="BIZ UDPゴシック" panose="020B0400000000000000" pitchFamily="50" charset="-128"/>
              </a:rPr>
              <a:t>成層圏</a:t>
            </a:r>
          </a:p>
        </p:txBody>
      </p:sp>
      <p:sp>
        <p:nvSpPr>
          <p:cNvPr id="22" name="テキスト ボックス 21">
            <a:extLst>
              <a:ext uri="{FF2B5EF4-FFF2-40B4-BE49-F238E27FC236}">
                <a16:creationId xmlns:a16="http://schemas.microsoft.com/office/drawing/2014/main" id="{1502E4E8-8551-4F26-A92B-573B08881159}"/>
              </a:ext>
            </a:extLst>
          </p:cNvPr>
          <p:cNvSpPr txBox="1"/>
          <p:nvPr/>
        </p:nvSpPr>
        <p:spPr>
          <a:xfrm>
            <a:off x="410785" y="3992961"/>
            <a:ext cx="3213275" cy="646331"/>
          </a:xfrm>
          <a:prstGeom prst="rect">
            <a:avLst/>
          </a:prstGeom>
          <a:noFill/>
        </p:spPr>
        <p:txBody>
          <a:bodyPr wrap="square" rtlCol="0">
            <a:spAutoFit/>
          </a:bodyPr>
          <a:lstStyle/>
          <a:p>
            <a:r>
              <a:rPr kumimoji="1" lang="ja-JP" altLang="en-US" dirty="0">
                <a:solidFill>
                  <a:srgbClr val="002060"/>
                </a:solidFill>
                <a:latin typeface="UD デジタル 教科書体 NK-B" panose="02020700000000000000" pitchFamily="18" charset="-128"/>
                <a:ea typeface="UD デジタル 教科書体 NK-B" panose="02020700000000000000" pitchFamily="18" charset="-128"/>
              </a:rPr>
              <a:t>馬毛島基地（</a:t>
            </a:r>
            <a:r>
              <a:rPr kumimoji="1" lang="ja-JP" altLang="en-US" dirty="0">
                <a:solidFill>
                  <a:schemeClr val="accent6">
                    <a:lumMod val="75000"/>
                  </a:schemeClr>
                </a:solidFill>
                <a:latin typeface="UD デジタル 教科書体 NK-B" panose="02020700000000000000" pitchFamily="18" charset="-128"/>
                <a:ea typeface="UD デジタル 教科書体 NK-B" panose="02020700000000000000" pitchFamily="18" charset="-128"/>
              </a:rPr>
              <a:t>電力</a:t>
            </a:r>
            <a:r>
              <a:rPr kumimoji="1" lang="ja-JP" altLang="en-US" dirty="0">
                <a:solidFill>
                  <a:srgbClr val="002060"/>
                </a:solidFill>
                <a:latin typeface="UD デジタル 教科書体 NK-B" panose="02020700000000000000" pitchFamily="18" charset="-128"/>
                <a:ea typeface="UD デジタル 教科書体 NK-B" panose="02020700000000000000" pitchFamily="18" charset="-128"/>
              </a:rPr>
              <a:t>＆</a:t>
            </a:r>
            <a:r>
              <a:rPr kumimoji="1" lang="ja-JP" altLang="en-US" dirty="0">
                <a:solidFill>
                  <a:srgbClr val="FF0000"/>
                </a:solidFill>
                <a:latin typeface="UD デジタル 教科書体 NK-B" panose="02020700000000000000" pitchFamily="18" charset="-128"/>
                <a:ea typeface="UD デジタル 教科書体 NK-B" panose="02020700000000000000" pitchFamily="18" charset="-128"/>
              </a:rPr>
              <a:t>淡水</a:t>
            </a:r>
            <a:r>
              <a:rPr kumimoji="1" lang="ja-JP" altLang="en-US" dirty="0">
                <a:solidFill>
                  <a:srgbClr val="002060"/>
                </a:solidFill>
                <a:latin typeface="UD デジタル 教科書体 NK-B" panose="02020700000000000000" pitchFamily="18" charset="-128"/>
                <a:ea typeface="UD デジタル 教科書体 NK-B" panose="02020700000000000000" pitchFamily="18" charset="-128"/>
              </a:rPr>
              <a:t>化）</a:t>
            </a:r>
            <a:endParaRPr kumimoji="1" lang="en-US" altLang="ja-JP" dirty="0">
              <a:solidFill>
                <a:srgbClr val="002060"/>
              </a:solidFill>
              <a:latin typeface="UD デジタル 教科書体 NK-B" panose="02020700000000000000" pitchFamily="18" charset="-128"/>
              <a:ea typeface="UD デジタル 教科書体 NK-B" panose="02020700000000000000" pitchFamily="18" charset="-128"/>
            </a:endParaRPr>
          </a:p>
          <a:p>
            <a:r>
              <a:rPr lang="ja-JP" altLang="en-US" dirty="0">
                <a:solidFill>
                  <a:srgbClr val="002060"/>
                </a:solidFill>
                <a:latin typeface="UD デジタル 教科書体 NK-B" panose="02020700000000000000" pitchFamily="18" charset="-128"/>
                <a:ea typeface="UD デジタル 教科書体 NK-B" panose="02020700000000000000" pitchFamily="18" charset="-128"/>
              </a:rPr>
              <a:t>東千歳駐屯地＆空自千歳基地</a:t>
            </a:r>
            <a:endParaRPr kumimoji="1" lang="ja-JP" altLang="en-US" dirty="0">
              <a:solidFill>
                <a:srgbClr val="002060"/>
              </a:solidFill>
              <a:latin typeface="UD デジタル 教科書体 NK-B" panose="02020700000000000000" pitchFamily="18" charset="-128"/>
              <a:ea typeface="UD デジタル 教科書体 NK-B" panose="02020700000000000000" pitchFamily="18" charset="-128"/>
            </a:endParaRPr>
          </a:p>
        </p:txBody>
      </p:sp>
      <p:sp>
        <p:nvSpPr>
          <p:cNvPr id="24" name="四角形: 角を丸くする 23">
            <a:extLst>
              <a:ext uri="{FF2B5EF4-FFF2-40B4-BE49-F238E27FC236}">
                <a16:creationId xmlns:a16="http://schemas.microsoft.com/office/drawing/2014/main" id="{B5F38683-34C5-4A3F-A655-296F7887E87C}"/>
              </a:ext>
            </a:extLst>
          </p:cNvPr>
          <p:cNvSpPr/>
          <p:nvPr/>
        </p:nvSpPr>
        <p:spPr>
          <a:xfrm>
            <a:off x="3714346" y="5272756"/>
            <a:ext cx="889501" cy="132503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200" b="1" dirty="0">
                <a:solidFill>
                  <a:srgbClr val="002060"/>
                </a:solidFill>
                <a:latin typeface="BIZ UDPゴシック" panose="020B0400000000000000" pitchFamily="50" charset="-128"/>
                <a:ea typeface="BIZ UDPゴシック" panose="020B0400000000000000" pitchFamily="50" charset="-128"/>
              </a:rPr>
              <a:t>ハイパースケールデータ</a:t>
            </a:r>
            <a:endParaRPr lang="en-US" altLang="ja-JP" sz="1200" b="1" dirty="0">
              <a:solidFill>
                <a:srgbClr val="002060"/>
              </a:solidFill>
              <a:latin typeface="BIZ UDPゴシック" panose="020B0400000000000000" pitchFamily="50" charset="-128"/>
              <a:ea typeface="BIZ UDPゴシック" panose="020B0400000000000000" pitchFamily="50" charset="-128"/>
            </a:endParaRPr>
          </a:p>
          <a:p>
            <a:pPr algn="ctr"/>
            <a:r>
              <a:rPr lang="ja-JP" altLang="en-US" sz="1200" b="1" dirty="0">
                <a:solidFill>
                  <a:srgbClr val="002060"/>
                </a:solidFill>
                <a:latin typeface="BIZ UDPゴシック" panose="020B0400000000000000" pitchFamily="50" charset="-128"/>
                <a:ea typeface="BIZ UDPゴシック" panose="020B0400000000000000" pitchFamily="50" charset="-128"/>
              </a:rPr>
              <a:t>センター</a:t>
            </a:r>
            <a:endParaRPr kumimoji="1" lang="ja-JP" altLang="en-US" sz="1200" b="1" dirty="0">
              <a:solidFill>
                <a:srgbClr val="002060"/>
              </a:solidFill>
              <a:latin typeface="BIZ UDPゴシック" panose="020B0400000000000000" pitchFamily="50" charset="-128"/>
              <a:ea typeface="BIZ UDPゴシック" panose="020B0400000000000000" pitchFamily="50" charset="-128"/>
            </a:endParaRPr>
          </a:p>
        </p:txBody>
      </p:sp>
      <p:sp>
        <p:nvSpPr>
          <p:cNvPr id="28" name="矢印: 右 27">
            <a:extLst>
              <a:ext uri="{FF2B5EF4-FFF2-40B4-BE49-F238E27FC236}">
                <a16:creationId xmlns:a16="http://schemas.microsoft.com/office/drawing/2014/main" id="{FBF35840-D20A-4E2A-AB08-5A92F62B593F}"/>
              </a:ext>
            </a:extLst>
          </p:cNvPr>
          <p:cNvSpPr/>
          <p:nvPr/>
        </p:nvSpPr>
        <p:spPr>
          <a:xfrm rot="10800000">
            <a:off x="4604183" y="5901194"/>
            <a:ext cx="329445" cy="245291"/>
          </a:xfrm>
          <a:prstGeom prst="rightArrow">
            <a:avLst/>
          </a:prstGeom>
          <a:solidFill>
            <a:srgbClr val="C0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33964637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図 28">
            <a:extLst>
              <a:ext uri="{FF2B5EF4-FFF2-40B4-BE49-F238E27FC236}">
                <a16:creationId xmlns:a16="http://schemas.microsoft.com/office/drawing/2014/main" id="{56845234-86AA-4F96-AC4C-01A380E30E13}"/>
              </a:ext>
            </a:extLst>
          </p:cNvPr>
          <p:cNvPicPr>
            <a:picLocks noChangeAspect="1"/>
          </p:cNvPicPr>
          <p:nvPr/>
        </p:nvPicPr>
        <p:blipFill>
          <a:blip r:embed="rId3"/>
          <a:stretch>
            <a:fillRect/>
          </a:stretch>
        </p:blipFill>
        <p:spPr>
          <a:xfrm>
            <a:off x="0" y="0"/>
            <a:ext cx="6599208" cy="3299604"/>
          </a:xfrm>
          <a:prstGeom prst="rect">
            <a:avLst/>
          </a:prstGeom>
        </p:spPr>
      </p:pic>
      <p:pic>
        <p:nvPicPr>
          <p:cNvPr id="32" name="Picture 4">
            <a:extLst>
              <a:ext uri="{FF2B5EF4-FFF2-40B4-BE49-F238E27FC236}">
                <a16:creationId xmlns:a16="http://schemas.microsoft.com/office/drawing/2014/main" id="{86AE1F2B-2CB0-4621-9329-1506A605732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21025" y="0"/>
            <a:ext cx="4405669" cy="3299604"/>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6">
            <a:extLst>
              <a:ext uri="{FF2B5EF4-FFF2-40B4-BE49-F238E27FC236}">
                <a16:creationId xmlns:a16="http://schemas.microsoft.com/office/drawing/2014/main" id="{7948115A-49CE-4BAC-806E-F6ADF228796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43500" y="3305175"/>
            <a:ext cx="7048500" cy="3552825"/>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8" descr="ロシア、中国は、宇宙戦争に勝つために、対衛星ドローンの群れ、レーザー兵器で驚くべき進歩を遂げています(ニュース)[G翻訳]: 情報!一覧中(集)">
            <a:extLst>
              <a:ext uri="{FF2B5EF4-FFF2-40B4-BE49-F238E27FC236}">
                <a16:creationId xmlns:a16="http://schemas.microsoft.com/office/drawing/2014/main" id="{AFE9448E-C9DE-43F4-AEB9-F316C0B884B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3299604"/>
            <a:ext cx="5418877" cy="35583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3931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randombar(horizontal)">
                                      <p:cBhvr>
                                        <p:cTn id="7" dur="500"/>
                                        <p:tgtEl>
                                          <p:spTgt spid="29"/>
                                        </p:tgtEl>
                                      </p:cBhvr>
                                    </p:animEffect>
                                  </p:childTnLst>
                                </p:cTn>
                              </p:par>
                            </p:childTnLst>
                          </p:cTn>
                        </p:par>
                      </p:childTnLst>
                    </p:cTn>
                  </p:par>
                  <p:par>
                    <p:cTn id="8" fill="hold">
                      <p:stCondLst>
                        <p:cond delay="indefinite"/>
                      </p:stCondLst>
                      <p:childTnLst>
                        <p:par>
                          <p:cTn id="9" fill="hold">
                            <p:stCondLst>
                              <p:cond delay="0"/>
                            </p:stCondLst>
                            <p:childTnLst>
                              <p:par>
                                <p:cTn id="10" presetID="45" presetClass="entr" presetSubtype="0" fill="hold" nodeType="clickEffect">
                                  <p:stCondLst>
                                    <p:cond delay="0"/>
                                  </p:stCondLst>
                                  <p:childTnLst>
                                    <p:set>
                                      <p:cBhvr>
                                        <p:cTn id="11" dur="1" fill="hold">
                                          <p:stCondLst>
                                            <p:cond delay="0"/>
                                          </p:stCondLst>
                                        </p:cTn>
                                        <p:tgtEl>
                                          <p:spTgt spid="32"/>
                                        </p:tgtEl>
                                        <p:attrNameLst>
                                          <p:attrName>style.visibility</p:attrName>
                                        </p:attrNameLst>
                                      </p:cBhvr>
                                      <p:to>
                                        <p:strVal val="visible"/>
                                      </p:to>
                                    </p:set>
                                    <p:animEffect transition="in" filter="fade">
                                      <p:cBhvr>
                                        <p:cTn id="12" dur="2000"/>
                                        <p:tgtEl>
                                          <p:spTgt spid="32"/>
                                        </p:tgtEl>
                                      </p:cBhvr>
                                    </p:animEffect>
                                    <p:anim calcmode="lin" valueType="num">
                                      <p:cBhvr>
                                        <p:cTn id="13" dur="2000" fill="hold"/>
                                        <p:tgtEl>
                                          <p:spTgt spid="32"/>
                                        </p:tgtEl>
                                        <p:attrNameLst>
                                          <p:attrName>ppt_w</p:attrName>
                                        </p:attrNameLst>
                                      </p:cBhvr>
                                      <p:tavLst>
                                        <p:tav tm="0" fmla="#ppt_w*sin(2.5*pi*$)">
                                          <p:val>
                                            <p:fltVal val="0"/>
                                          </p:val>
                                        </p:tav>
                                        <p:tav tm="100000">
                                          <p:val>
                                            <p:fltVal val="1"/>
                                          </p:val>
                                        </p:tav>
                                      </p:tavLst>
                                    </p:anim>
                                    <p:anim calcmode="lin" valueType="num">
                                      <p:cBhvr>
                                        <p:cTn id="14" dur="2000" fill="hold"/>
                                        <p:tgtEl>
                                          <p:spTgt spid="32"/>
                                        </p:tgtEl>
                                        <p:attrNameLst>
                                          <p:attrName>ppt_h</p:attrName>
                                        </p:attrNameLst>
                                      </p:cBhvr>
                                      <p:tavLst>
                                        <p:tav tm="0">
                                          <p:val>
                                            <p:strVal val="#ppt_h"/>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nodeType="clickEffect">
                                  <p:stCondLst>
                                    <p:cond delay="0"/>
                                  </p:stCondLst>
                                  <p:childTnLst>
                                    <p:set>
                                      <p:cBhvr>
                                        <p:cTn id="18" dur="1" fill="hold">
                                          <p:stCondLst>
                                            <p:cond delay="0"/>
                                          </p:stCondLst>
                                        </p:cTn>
                                        <p:tgtEl>
                                          <p:spTgt spid="34"/>
                                        </p:tgtEl>
                                        <p:attrNameLst>
                                          <p:attrName>style.visibility</p:attrName>
                                        </p:attrNameLst>
                                      </p:cBhvr>
                                      <p:to>
                                        <p:strVal val="visible"/>
                                      </p:to>
                                    </p:set>
                                    <p:animEffect transition="in" filter="barn(inVertical)">
                                      <p:cBhvr>
                                        <p:cTn id="19" dur="500"/>
                                        <p:tgtEl>
                                          <p:spTgt spid="34"/>
                                        </p:tgtEl>
                                      </p:cBhvr>
                                    </p:animEffect>
                                  </p:childTnLst>
                                </p:cTn>
                              </p:par>
                            </p:childTnLst>
                          </p:cTn>
                        </p:par>
                      </p:childTnLst>
                    </p:cTn>
                  </p:par>
                  <p:par>
                    <p:cTn id="20" fill="hold">
                      <p:stCondLst>
                        <p:cond delay="indefinite"/>
                      </p:stCondLst>
                      <p:childTnLst>
                        <p:par>
                          <p:cTn id="21" fill="hold">
                            <p:stCondLst>
                              <p:cond delay="0"/>
                            </p:stCondLst>
                            <p:childTnLst>
                              <p:par>
                                <p:cTn id="22" presetID="53" presetClass="entr" presetSubtype="16" fill="hold" nodeType="clickEffect">
                                  <p:stCondLst>
                                    <p:cond delay="0"/>
                                  </p:stCondLst>
                                  <p:childTnLst>
                                    <p:set>
                                      <p:cBhvr>
                                        <p:cTn id="23" dur="1" fill="hold">
                                          <p:stCondLst>
                                            <p:cond delay="0"/>
                                          </p:stCondLst>
                                        </p:cTn>
                                        <p:tgtEl>
                                          <p:spTgt spid="33"/>
                                        </p:tgtEl>
                                        <p:attrNameLst>
                                          <p:attrName>style.visibility</p:attrName>
                                        </p:attrNameLst>
                                      </p:cBhvr>
                                      <p:to>
                                        <p:strVal val="visible"/>
                                      </p:to>
                                    </p:set>
                                    <p:anim calcmode="lin" valueType="num">
                                      <p:cBhvr>
                                        <p:cTn id="24" dur="500" fill="hold"/>
                                        <p:tgtEl>
                                          <p:spTgt spid="33"/>
                                        </p:tgtEl>
                                        <p:attrNameLst>
                                          <p:attrName>ppt_w</p:attrName>
                                        </p:attrNameLst>
                                      </p:cBhvr>
                                      <p:tavLst>
                                        <p:tav tm="0">
                                          <p:val>
                                            <p:fltVal val="0"/>
                                          </p:val>
                                        </p:tav>
                                        <p:tav tm="100000">
                                          <p:val>
                                            <p:strVal val="#ppt_w"/>
                                          </p:val>
                                        </p:tav>
                                      </p:tavLst>
                                    </p:anim>
                                    <p:anim calcmode="lin" valueType="num">
                                      <p:cBhvr>
                                        <p:cTn id="25" dur="500" fill="hold"/>
                                        <p:tgtEl>
                                          <p:spTgt spid="33"/>
                                        </p:tgtEl>
                                        <p:attrNameLst>
                                          <p:attrName>ppt_h</p:attrName>
                                        </p:attrNameLst>
                                      </p:cBhvr>
                                      <p:tavLst>
                                        <p:tav tm="0">
                                          <p:val>
                                            <p:fltVal val="0"/>
                                          </p:val>
                                        </p:tav>
                                        <p:tav tm="100000">
                                          <p:val>
                                            <p:strVal val="#ppt_h"/>
                                          </p:val>
                                        </p:tav>
                                      </p:tavLst>
                                    </p:anim>
                                    <p:animEffect transition="in" filter="fade">
                                      <p:cBhvr>
                                        <p:cTn id="26"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図 15">
            <a:extLst>
              <a:ext uri="{FF2B5EF4-FFF2-40B4-BE49-F238E27FC236}">
                <a16:creationId xmlns:a16="http://schemas.microsoft.com/office/drawing/2014/main" id="{88C27C24-FD5E-4E3D-BDCE-92FCDACF1AB5}"/>
              </a:ext>
            </a:extLst>
          </p:cNvPr>
          <p:cNvPicPr>
            <a:picLocks noChangeAspect="1"/>
          </p:cNvPicPr>
          <p:nvPr/>
        </p:nvPicPr>
        <p:blipFill>
          <a:blip r:embed="rId2"/>
          <a:stretch>
            <a:fillRect/>
          </a:stretch>
        </p:blipFill>
        <p:spPr>
          <a:xfrm>
            <a:off x="73882" y="873546"/>
            <a:ext cx="7981950" cy="5305425"/>
          </a:xfrm>
          <a:prstGeom prst="rect">
            <a:avLst/>
          </a:prstGeom>
        </p:spPr>
      </p:pic>
      <p:sp>
        <p:nvSpPr>
          <p:cNvPr id="17" name="テキスト ボックス 16">
            <a:extLst>
              <a:ext uri="{FF2B5EF4-FFF2-40B4-BE49-F238E27FC236}">
                <a16:creationId xmlns:a16="http://schemas.microsoft.com/office/drawing/2014/main" id="{BCECE7B7-968E-4FD5-963A-FA2DC734BDB6}"/>
              </a:ext>
            </a:extLst>
          </p:cNvPr>
          <p:cNvSpPr txBox="1"/>
          <p:nvPr/>
        </p:nvSpPr>
        <p:spPr>
          <a:xfrm>
            <a:off x="444775" y="6258484"/>
            <a:ext cx="11482181" cy="523220"/>
          </a:xfrm>
          <a:prstGeom prst="rect">
            <a:avLst/>
          </a:prstGeom>
          <a:noFill/>
        </p:spPr>
        <p:txBody>
          <a:bodyPr wrap="square">
            <a:spAutoFit/>
          </a:bodyPr>
          <a:lstStyle/>
          <a:p>
            <a:pPr algn="l"/>
            <a:r>
              <a:rPr lang="ja-JP" altLang="en-US" sz="1400" b="0" i="0" dirty="0">
                <a:effectLst/>
                <a:latin typeface="BIZ UDP明朝 Medium" panose="02020500000000000000" pitchFamily="18" charset="-128"/>
                <a:ea typeface="BIZ UDP明朝 Medium" panose="02020500000000000000" pitchFamily="18" charset="-128"/>
              </a:rPr>
              <a:t>ロシア</a:t>
            </a:r>
            <a:r>
              <a:rPr lang="ja-JP" altLang="en-US" sz="1400" b="0" i="0" u="none" strike="noStrike" dirty="0">
                <a:effectLst/>
                <a:latin typeface="BIZ UDP明朝 Medium" panose="02020500000000000000" pitchFamily="18" charset="-128"/>
                <a:ea typeface="BIZ UDP明朝 Medium" panose="02020500000000000000" pitchFamily="18" charset="-128"/>
              </a:rPr>
              <a:t>は</a:t>
            </a:r>
            <a:r>
              <a:rPr lang="ja-JP" altLang="en-US" sz="1400" b="0" i="0" dirty="0">
                <a:effectLst/>
                <a:latin typeface="BIZ UDP明朝 Medium" panose="02020500000000000000" pitchFamily="18" charset="-128"/>
                <a:ea typeface="BIZ UDP明朝 Medium" panose="02020500000000000000" pitchFamily="18" charset="-128"/>
              </a:rPr>
              <a:t>ウクライナに対して </a:t>
            </a:r>
            <a:r>
              <a:rPr lang="en-US" altLang="ja-JP" sz="1400" b="0" i="0" dirty="0">
                <a:effectLst/>
                <a:latin typeface="BIZ UDP明朝 Medium" panose="02020500000000000000" pitchFamily="18" charset="-128"/>
                <a:ea typeface="BIZ UDP明朝 Medium" panose="02020500000000000000" pitchFamily="18" charset="-128"/>
              </a:rPr>
              <a:t>16,000 </a:t>
            </a:r>
            <a:r>
              <a:rPr lang="ja-JP" altLang="en-US" sz="1400" b="0" i="0" dirty="0">
                <a:effectLst/>
                <a:latin typeface="BIZ UDP明朝 Medium" panose="02020500000000000000" pitchFamily="18" charset="-128"/>
                <a:ea typeface="BIZ UDP明朝 Medium" panose="02020500000000000000" pitchFamily="18" charset="-128"/>
              </a:rPr>
              <a:t>回以上のミサイルと砲撃を実施。</a:t>
            </a:r>
            <a:endParaRPr lang="en-US" altLang="ja-JP" sz="1400" b="0" i="0" dirty="0">
              <a:effectLst/>
              <a:latin typeface="BIZ UDP明朝 Medium" panose="02020500000000000000" pitchFamily="18" charset="-128"/>
              <a:ea typeface="BIZ UDP明朝 Medium" panose="02020500000000000000" pitchFamily="18" charset="-128"/>
            </a:endParaRPr>
          </a:p>
          <a:p>
            <a:pPr algn="l"/>
            <a:r>
              <a:rPr lang="ja-JP" altLang="en-US" sz="1400" b="0" i="0" u="none" strike="noStrike" dirty="0">
                <a:effectLst/>
                <a:latin typeface="BIZ UDP明朝 Medium" panose="02020500000000000000" pitchFamily="18" charset="-128"/>
                <a:ea typeface="BIZ UDP明朝 Medium" panose="02020500000000000000" pitchFamily="18" charset="-128"/>
              </a:rPr>
              <a:t>ウクライナ国防省の計算に</a:t>
            </a:r>
            <a:r>
              <a:rPr lang="ja-JP" altLang="en-US" sz="1400" b="0" i="0" dirty="0">
                <a:effectLst/>
                <a:latin typeface="BIZ UDP明朝 Medium" panose="02020500000000000000" pitchFamily="18" charset="-128"/>
                <a:ea typeface="BIZ UDP明朝 Medium" panose="02020500000000000000" pitchFamily="18" charset="-128"/>
              </a:rPr>
              <a:t>よると、</a:t>
            </a:r>
            <a:r>
              <a:rPr lang="en-US" altLang="ja-JP" sz="1400" b="0" i="0" dirty="0">
                <a:effectLst/>
                <a:latin typeface="BIZ UDP明朝 Medium" panose="02020500000000000000" pitchFamily="18" charset="-128"/>
                <a:ea typeface="BIZ UDP明朝 Medium" panose="02020500000000000000" pitchFamily="18" charset="-128"/>
              </a:rPr>
              <a:t>2022</a:t>
            </a:r>
            <a:r>
              <a:rPr lang="ja-JP" altLang="en-US" sz="1400" b="0" i="0" dirty="0">
                <a:effectLst/>
                <a:latin typeface="BIZ UDP明朝 Medium" panose="02020500000000000000" pitchFamily="18" charset="-128"/>
                <a:ea typeface="BIZ UDP明朝 Medium" panose="02020500000000000000" pitchFamily="18" charset="-128"/>
              </a:rPr>
              <a:t>年</a:t>
            </a:r>
            <a:r>
              <a:rPr lang="en-US" altLang="ja-JP" sz="1400" b="0" i="0" dirty="0">
                <a:effectLst/>
                <a:latin typeface="BIZ UDP明朝 Medium" panose="02020500000000000000" pitchFamily="18" charset="-128"/>
                <a:ea typeface="BIZ UDP明朝 Medium" panose="02020500000000000000" pitchFamily="18" charset="-128"/>
              </a:rPr>
              <a:t>2</a:t>
            </a:r>
            <a:r>
              <a:rPr lang="ja-JP" altLang="en-US" sz="1400" b="0" i="0" dirty="0">
                <a:effectLst/>
                <a:latin typeface="BIZ UDP明朝 Medium" panose="02020500000000000000" pitchFamily="18" charset="-128"/>
                <a:ea typeface="BIZ UDP明朝 Medium" panose="02020500000000000000" pitchFamily="18" charset="-128"/>
              </a:rPr>
              <a:t>月</a:t>
            </a:r>
            <a:r>
              <a:rPr lang="en-US" altLang="ja-JP" sz="1400" b="0" i="0" dirty="0">
                <a:effectLst/>
                <a:latin typeface="BIZ UDP明朝 Medium" panose="02020500000000000000" pitchFamily="18" charset="-128"/>
                <a:ea typeface="BIZ UDP明朝 Medium" panose="02020500000000000000" pitchFamily="18" charset="-128"/>
              </a:rPr>
              <a:t>23</a:t>
            </a:r>
            <a:r>
              <a:rPr lang="ja-JP" altLang="en-US" sz="1400" b="0" i="0" dirty="0">
                <a:effectLst/>
                <a:latin typeface="BIZ UDP明朝 Medium" panose="02020500000000000000" pitchFamily="18" charset="-128"/>
                <a:ea typeface="BIZ UDP明朝 Medium" panose="02020500000000000000" pitchFamily="18" charset="-128"/>
              </a:rPr>
              <a:t>日から</a:t>
            </a:r>
            <a:r>
              <a:rPr lang="en-US" altLang="ja-JP" sz="1400" b="0" i="0" dirty="0">
                <a:effectLst/>
                <a:latin typeface="BIZ UDP明朝 Medium" panose="02020500000000000000" pitchFamily="18" charset="-128"/>
                <a:ea typeface="BIZ UDP明朝 Medium" panose="02020500000000000000" pitchFamily="18" charset="-128"/>
              </a:rPr>
              <a:t>2023</a:t>
            </a:r>
            <a:r>
              <a:rPr lang="ja-JP" altLang="en-US" sz="1400" b="0" i="0" dirty="0">
                <a:effectLst/>
                <a:latin typeface="BIZ UDP明朝 Medium" panose="02020500000000000000" pitchFamily="18" charset="-128"/>
                <a:ea typeface="BIZ UDP明朝 Medium" panose="02020500000000000000" pitchFamily="18" charset="-128"/>
              </a:rPr>
              <a:t>年</a:t>
            </a:r>
            <a:r>
              <a:rPr lang="en-US" altLang="ja-JP" sz="1400" b="0" i="0" dirty="0">
                <a:effectLst/>
                <a:latin typeface="BIZ UDP明朝 Medium" panose="02020500000000000000" pitchFamily="18" charset="-128"/>
                <a:ea typeface="BIZ UDP明朝 Medium" panose="02020500000000000000" pitchFamily="18" charset="-128"/>
              </a:rPr>
              <a:t>1</a:t>
            </a:r>
            <a:r>
              <a:rPr lang="ja-JP" altLang="en-US" sz="1400" b="0" i="0" dirty="0">
                <a:effectLst/>
                <a:latin typeface="BIZ UDP明朝 Medium" panose="02020500000000000000" pitchFamily="18" charset="-128"/>
                <a:ea typeface="BIZ UDP明朝 Medium" panose="02020500000000000000" pitchFamily="18" charset="-128"/>
              </a:rPr>
              <a:t>月</a:t>
            </a:r>
            <a:r>
              <a:rPr lang="en-US" altLang="ja-JP" sz="1400" b="0" i="0" dirty="0">
                <a:effectLst/>
                <a:latin typeface="BIZ UDP明朝 Medium" panose="02020500000000000000" pitchFamily="18" charset="-128"/>
                <a:ea typeface="BIZ UDP明朝 Medium" panose="02020500000000000000" pitchFamily="18" charset="-128"/>
              </a:rPr>
              <a:t>3</a:t>
            </a:r>
            <a:r>
              <a:rPr lang="ja-JP" altLang="en-US" sz="1400" b="0" i="0" dirty="0">
                <a:effectLst/>
                <a:latin typeface="BIZ UDP明朝 Medium" panose="02020500000000000000" pitchFamily="18" charset="-128"/>
                <a:ea typeface="BIZ UDP明朝 Medium" panose="02020500000000000000" pitchFamily="18" charset="-128"/>
              </a:rPr>
              <a:t>日までに、ロシア軍は約</a:t>
            </a:r>
            <a:r>
              <a:rPr lang="en-US" altLang="ja-JP" sz="1400" b="0" i="0" dirty="0">
                <a:effectLst/>
                <a:latin typeface="BIZ UDP明朝 Medium" panose="02020500000000000000" pitchFamily="18" charset="-128"/>
                <a:ea typeface="BIZ UDP明朝 Medium" panose="02020500000000000000" pitchFamily="18" charset="-128"/>
              </a:rPr>
              <a:t>4000</a:t>
            </a:r>
            <a:r>
              <a:rPr lang="ja-JP" altLang="en-US" sz="1400" b="0" i="0" dirty="0">
                <a:effectLst/>
                <a:latin typeface="BIZ UDP明朝 Medium" panose="02020500000000000000" pitchFamily="18" charset="-128"/>
                <a:ea typeface="BIZ UDP明朝 Medium" panose="02020500000000000000" pitchFamily="18" charset="-128"/>
              </a:rPr>
              <a:t>～５０００発のミサイルを発射。</a:t>
            </a:r>
          </a:p>
        </p:txBody>
      </p:sp>
      <p:pic>
        <p:nvPicPr>
          <p:cNvPr id="19" name="Picture 2" descr="画像">
            <a:extLst>
              <a:ext uri="{FF2B5EF4-FFF2-40B4-BE49-F238E27FC236}">
                <a16:creationId xmlns:a16="http://schemas.microsoft.com/office/drawing/2014/main" id="{40741142-25E2-4780-ABE0-02174F7A4F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65960" y="643916"/>
            <a:ext cx="3760388" cy="5764683"/>
          </a:xfrm>
          <a:prstGeom prst="rect">
            <a:avLst/>
          </a:prstGeom>
          <a:noFill/>
          <a:extLst>
            <a:ext uri="{909E8E84-426E-40DD-AFC4-6F175D3DCCD1}">
              <a14:hiddenFill xmlns:a14="http://schemas.microsoft.com/office/drawing/2010/main">
                <a:solidFill>
                  <a:srgbClr val="FFFFFF"/>
                </a:solidFill>
              </a14:hiddenFill>
            </a:ext>
          </a:extLst>
        </p:spPr>
      </p:pic>
      <p:sp>
        <p:nvSpPr>
          <p:cNvPr id="22" name="テキスト ボックス 21">
            <a:extLst>
              <a:ext uri="{FF2B5EF4-FFF2-40B4-BE49-F238E27FC236}">
                <a16:creationId xmlns:a16="http://schemas.microsoft.com/office/drawing/2014/main" id="{1E78FFAD-6A95-41CA-A6C2-20D6485A2962}"/>
              </a:ext>
            </a:extLst>
          </p:cNvPr>
          <p:cNvSpPr txBox="1"/>
          <p:nvPr/>
        </p:nvSpPr>
        <p:spPr>
          <a:xfrm rot="16200000">
            <a:off x="9729166" y="3344359"/>
            <a:ext cx="4395581" cy="230832"/>
          </a:xfrm>
          <a:prstGeom prst="rect">
            <a:avLst/>
          </a:prstGeom>
          <a:noFill/>
        </p:spPr>
        <p:txBody>
          <a:bodyPr wrap="square">
            <a:spAutoFit/>
          </a:bodyPr>
          <a:lstStyle/>
          <a:p>
            <a:r>
              <a:rPr lang="en-US" altLang="ja-JP" sz="900" dirty="0">
                <a:solidFill>
                  <a:schemeClr val="bg1"/>
                </a:solidFill>
                <a:latin typeface="BIZ UDP明朝 Medium" panose="02020500000000000000" pitchFamily="18" charset="-128"/>
                <a:ea typeface="BIZ UDP明朝 Medium" panose="02020500000000000000" pitchFamily="18" charset="-128"/>
              </a:rPr>
              <a:t>https://twitter.com/oleksiireznikov/status/1611449870040109058</a:t>
            </a:r>
            <a:endParaRPr lang="ja-JP" altLang="en-US" sz="900" dirty="0">
              <a:solidFill>
                <a:schemeClr val="bg1"/>
              </a:solidFill>
              <a:latin typeface="BIZ UDP明朝 Medium" panose="02020500000000000000" pitchFamily="18" charset="-128"/>
              <a:ea typeface="BIZ UDP明朝 Medium" panose="02020500000000000000" pitchFamily="18" charset="-128"/>
            </a:endParaRPr>
          </a:p>
        </p:txBody>
      </p:sp>
      <p:sp>
        <p:nvSpPr>
          <p:cNvPr id="23" name="テキスト ボックス 22">
            <a:extLst>
              <a:ext uri="{FF2B5EF4-FFF2-40B4-BE49-F238E27FC236}">
                <a16:creationId xmlns:a16="http://schemas.microsoft.com/office/drawing/2014/main" id="{F1F6D530-E920-417B-9D39-348BD9481F2B}"/>
              </a:ext>
            </a:extLst>
          </p:cNvPr>
          <p:cNvSpPr txBox="1"/>
          <p:nvPr/>
        </p:nvSpPr>
        <p:spPr>
          <a:xfrm>
            <a:off x="285750" y="5799788"/>
            <a:ext cx="4196798" cy="307777"/>
          </a:xfrm>
          <a:prstGeom prst="rect">
            <a:avLst/>
          </a:prstGeom>
          <a:noFill/>
        </p:spPr>
        <p:txBody>
          <a:bodyPr wrap="square">
            <a:spAutoFit/>
          </a:bodyPr>
          <a:lstStyle/>
          <a:p>
            <a:r>
              <a:rPr lang="en-US" altLang="ja-JP" sz="1400" dirty="0">
                <a:solidFill>
                  <a:schemeClr val="bg1"/>
                </a:solidFill>
                <a:latin typeface="Amasis MT Pro Black" panose="02040A04050005020304" pitchFamily="18" charset="0"/>
              </a:rPr>
              <a:t>https://theins.ru/politika/258264</a:t>
            </a:r>
            <a:endParaRPr lang="ja-JP" altLang="en-US" sz="1400" dirty="0">
              <a:solidFill>
                <a:schemeClr val="bg1"/>
              </a:solidFill>
              <a:latin typeface="Amasis MT Pro Black" panose="02040A04050005020304" pitchFamily="18" charset="0"/>
            </a:endParaRPr>
          </a:p>
        </p:txBody>
      </p:sp>
      <p:sp>
        <p:nvSpPr>
          <p:cNvPr id="12" name="テキスト ボックス 11">
            <a:extLst>
              <a:ext uri="{FF2B5EF4-FFF2-40B4-BE49-F238E27FC236}">
                <a16:creationId xmlns:a16="http://schemas.microsoft.com/office/drawing/2014/main" id="{1CEAC37A-43F6-49ED-80BE-E3A49EDA46E6}"/>
              </a:ext>
            </a:extLst>
          </p:cNvPr>
          <p:cNvSpPr txBox="1"/>
          <p:nvPr/>
        </p:nvSpPr>
        <p:spPr>
          <a:xfrm>
            <a:off x="0" y="0"/>
            <a:ext cx="12192000" cy="523220"/>
          </a:xfrm>
          <a:prstGeom prst="rect">
            <a:avLst/>
          </a:prstGeom>
          <a:solidFill>
            <a:srgbClr val="052F61"/>
          </a:solidFill>
        </p:spPr>
        <p:txBody>
          <a:bodyPr wrap="square" rtlCol="0">
            <a:spAutoFit/>
          </a:bodyPr>
          <a:lstStyle/>
          <a:p>
            <a:pPr algn="ctr"/>
            <a:r>
              <a:rPr kumimoji="1" lang="ja-JP" altLang="en-US" sz="2800" b="1" dirty="0">
                <a:solidFill>
                  <a:schemeClr val="bg1"/>
                </a:solidFill>
                <a:latin typeface="Meiryo UI" panose="020B0604030504040204" pitchFamily="50" charset="-128"/>
                <a:ea typeface="Meiryo UI" panose="020B0604030504040204" pitchFamily="50" charset="-128"/>
              </a:rPr>
              <a:t>ウクライナの戦訓を活かした新機軸の防衛力強化が必要</a:t>
            </a:r>
          </a:p>
        </p:txBody>
      </p:sp>
    </p:spTree>
    <p:extLst>
      <p:ext uri="{BB962C8B-B14F-4D97-AF65-F5344CB8AC3E}">
        <p14:creationId xmlns:p14="http://schemas.microsoft.com/office/powerpoint/2010/main" val="202603123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楕円 2">
            <a:extLst>
              <a:ext uri="{FF2B5EF4-FFF2-40B4-BE49-F238E27FC236}">
                <a16:creationId xmlns:a16="http://schemas.microsoft.com/office/drawing/2014/main" id="{1124AC10-F153-4231-8152-DF5C6C85B430}"/>
              </a:ext>
            </a:extLst>
          </p:cNvPr>
          <p:cNvSpPr/>
          <p:nvPr/>
        </p:nvSpPr>
        <p:spPr>
          <a:xfrm>
            <a:off x="601671" y="638045"/>
            <a:ext cx="1101623" cy="1065249"/>
          </a:xfrm>
          <a:prstGeom prst="ellipse">
            <a:avLst/>
          </a:prstGeom>
          <a:solidFill>
            <a:srgbClr val="FFC000"/>
          </a:solidFill>
          <a:ln>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solidFill>
                  <a:srgbClr val="C00000"/>
                </a:solidFill>
                <a:latin typeface="BIZ UDP明朝 Medium" panose="02020500000000000000" pitchFamily="18" charset="-128"/>
                <a:ea typeface="BIZ UDP明朝 Medium" panose="02020500000000000000" pitchFamily="18" charset="-128"/>
              </a:rPr>
              <a:t>データ</a:t>
            </a:r>
          </a:p>
        </p:txBody>
      </p:sp>
      <p:sp>
        <p:nvSpPr>
          <p:cNvPr id="7" name="楕円 6">
            <a:extLst>
              <a:ext uri="{FF2B5EF4-FFF2-40B4-BE49-F238E27FC236}">
                <a16:creationId xmlns:a16="http://schemas.microsoft.com/office/drawing/2014/main" id="{E2ACEF59-66B3-47EC-B7BF-BB1646A4434B}"/>
              </a:ext>
            </a:extLst>
          </p:cNvPr>
          <p:cNvSpPr/>
          <p:nvPr/>
        </p:nvSpPr>
        <p:spPr>
          <a:xfrm>
            <a:off x="2113688" y="362641"/>
            <a:ext cx="1940170" cy="1673124"/>
          </a:xfrm>
          <a:custGeom>
            <a:avLst/>
            <a:gdLst>
              <a:gd name="connsiteX0" fmla="*/ 0 w 1940170"/>
              <a:gd name="connsiteY0" fmla="*/ 836562 h 1673124"/>
              <a:gd name="connsiteX1" fmla="*/ 970085 w 1940170"/>
              <a:gd name="connsiteY1" fmla="*/ 0 h 1673124"/>
              <a:gd name="connsiteX2" fmla="*/ 1940170 w 1940170"/>
              <a:gd name="connsiteY2" fmla="*/ 836562 h 1673124"/>
              <a:gd name="connsiteX3" fmla="*/ 970085 w 1940170"/>
              <a:gd name="connsiteY3" fmla="*/ 1673124 h 1673124"/>
              <a:gd name="connsiteX4" fmla="*/ 0 w 1940170"/>
              <a:gd name="connsiteY4" fmla="*/ 836562 h 16731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0170" h="1673124" fill="none" extrusionOk="0">
                <a:moveTo>
                  <a:pt x="0" y="836562"/>
                </a:moveTo>
                <a:cubicBezTo>
                  <a:pt x="82132" y="314568"/>
                  <a:pt x="582944" y="46646"/>
                  <a:pt x="970085" y="0"/>
                </a:cubicBezTo>
                <a:cubicBezTo>
                  <a:pt x="1595497" y="70135"/>
                  <a:pt x="1981224" y="448652"/>
                  <a:pt x="1940170" y="836562"/>
                </a:cubicBezTo>
                <a:cubicBezTo>
                  <a:pt x="1852423" y="1339843"/>
                  <a:pt x="1443484" y="1679415"/>
                  <a:pt x="970085" y="1673124"/>
                </a:cubicBezTo>
                <a:cubicBezTo>
                  <a:pt x="355909" y="1709886"/>
                  <a:pt x="-46554" y="1349852"/>
                  <a:pt x="0" y="836562"/>
                </a:cubicBezTo>
                <a:close/>
              </a:path>
              <a:path w="1940170" h="1673124" stroke="0" extrusionOk="0">
                <a:moveTo>
                  <a:pt x="0" y="836562"/>
                </a:moveTo>
                <a:cubicBezTo>
                  <a:pt x="44155" y="483100"/>
                  <a:pt x="290669" y="-22147"/>
                  <a:pt x="970085" y="0"/>
                </a:cubicBezTo>
                <a:cubicBezTo>
                  <a:pt x="1552563" y="63582"/>
                  <a:pt x="1959579" y="443714"/>
                  <a:pt x="1940170" y="836562"/>
                </a:cubicBezTo>
                <a:cubicBezTo>
                  <a:pt x="1908939" y="1290585"/>
                  <a:pt x="1411240" y="1549855"/>
                  <a:pt x="970085" y="1673124"/>
                </a:cubicBezTo>
                <a:cubicBezTo>
                  <a:pt x="386159" y="1723107"/>
                  <a:pt x="30926" y="1317672"/>
                  <a:pt x="0" y="836562"/>
                </a:cubicBezTo>
                <a:close/>
              </a:path>
            </a:pathLst>
          </a:custGeom>
          <a:solidFill>
            <a:srgbClr val="00B0F0"/>
          </a:solidFill>
          <a:ln>
            <a:solidFill>
              <a:srgbClr val="FF6600"/>
            </a:solidFill>
            <a:extLst>
              <a:ext uri="{C807C97D-BFC1-408E-A445-0C87EB9F89A2}">
                <ask:lineSketchStyleProps xmlns:ask="http://schemas.microsoft.com/office/drawing/2018/sketchyshapes" sd="2409959383">
                  <a:prstGeom prst="ellipse">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4800" b="1" dirty="0">
                <a:solidFill>
                  <a:srgbClr val="7030A0"/>
                </a:solidFill>
                <a:latin typeface="BIZ UDP明朝 Medium" panose="02020500000000000000" pitchFamily="18" charset="-128"/>
                <a:ea typeface="BIZ UDP明朝 Medium" panose="02020500000000000000" pitchFamily="18" charset="-128"/>
              </a:rPr>
              <a:t>計算力</a:t>
            </a:r>
            <a:endParaRPr kumimoji="1" lang="ja-JP" altLang="en-US" sz="4800" b="1" dirty="0">
              <a:solidFill>
                <a:srgbClr val="7030A0"/>
              </a:solidFill>
              <a:latin typeface="BIZ UDP明朝 Medium" panose="02020500000000000000" pitchFamily="18" charset="-128"/>
              <a:ea typeface="BIZ UDP明朝 Medium" panose="02020500000000000000" pitchFamily="18" charset="-128"/>
            </a:endParaRPr>
          </a:p>
        </p:txBody>
      </p:sp>
      <p:sp>
        <p:nvSpPr>
          <p:cNvPr id="8" name="楕円 7">
            <a:extLst>
              <a:ext uri="{FF2B5EF4-FFF2-40B4-BE49-F238E27FC236}">
                <a16:creationId xmlns:a16="http://schemas.microsoft.com/office/drawing/2014/main" id="{0799E326-D63E-44C7-948C-2EA735F26221}"/>
              </a:ext>
            </a:extLst>
          </p:cNvPr>
          <p:cNvSpPr/>
          <p:nvPr/>
        </p:nvSpPr>
        <p:spPr>
          <a:xfrm>
            <a:off x="4674619" y="289887"/>
            <a:ext cx="2201309" cy="1851212"/>
          </a:xfrm>
          <a:custGeom>
            <a:avLst/>
            <a:gdLst>
              <a:gd name="connsiteX0" fmla="*/ 0 w 2201309"/>
              <a:gd name="connsiteY0" fmla="*/ 925606 h 1851212"/>
              <a:gd name="connsiteX1" fmla="*/ 1100655 w 2201309"/>
              <a:gd name="connsiteY1" fmla="*/ 0 h 1851212"/>
              <a:gd name="connsiteX2" fmla="*/ 2201310 w 2201309"/>
              <a:gd name="connsiteY2" fmla="*/ 925606 h 1851212"/>
              <a:gd name="connsiteX3" fmla="*/ 1100655 w 2201309"/>
              <a:gd name="connsiteY3" fmla="*/ 1851212 h 1851212"/>
              <a:gd name="connsiteX4" fmla="*/ 0 w 2201309"/>
              <a:gd name="connsiteY4" fmla="*/ 925606 h 1851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1309" h="1851212" fill="none" extrusionOk="0">
                <a:moveTo>
                  <a:pt x="0" y="925606"/>
                </a:moveTo>
                <a:cubicBezTo>
                  <a:pt x="-116728" y="402312"/>
                  <a:pt x="426287" y="-73019"/>
                  <a:pt x="1100655" y="0"/>
                </a:cubicBezTo>
                <a:cubicBezTo>
                  <a:pt x="1695781" y="-25303"/>
                  <a:pt x="2235366" y="450386"/>
                  <a:pt x="2201310" y="925606"/>
                </a:cubicBezTo>
                <a:cubicBezTo>
                  <a:pt x="2205327" y="1326253"/>
                  <a:pt x="1641697" y="1743448"/>
                  <a:pt x="1100655" y="1851212"/>
                </a:cubicBezTo>
                <a:cubicBezTo>
                  <a:pt x="454389" y="1856808"/>
                  <a:pt x="102898" y="1386753"/>
                  <a:pt x="0" y="925606"/>
                </a:cubicBezTo>
                <a:close/>
              </a:path>
              <a:path w="2201309" h="1851212" stroke="0" extrusionOk="0">
                <a:moveTo>
                  <a:pt x="0" y="925606"/>
                </a:moveTo>
                <a:cubicBezTo>
                  <a:pt x="3412" y="444948"/>
                  <a:pt x="420876" y="66339"/>
                  <a:pt x="1100655" y="0"/>
                </a:cubicBezTo>
                <a:cubicBezTo>
                  <a:pt x="1778181" y="51209"/>
                  <a:pt x="2182094" y="304228"/>
                  <a:pt x="2201310" y="925606"/>
                </a:cubicBezTo>
                <a:cubicBezTo>
                  <a:pt x="2055594" y="1470425"/>
                  <a:pt x="1584427" y="1890901"/>
                  <a:pt x="1100655" y="1851212"/>
                </a:cubicBezTo>
                <a:cubicBezTo>
                  <a:pt x="528650" y="1731628"/>
                  <a:pt x="-87892" y="1508291"/>
                  <a:pt x="0" y="925606"/>
                </a:cubicBezTo>
                <a:close/>
              </a:path>
            </a:pathLst>
          </a:custGeom>
          <a:solidFill>
            <a:srgbClr val="002060"/>
          </a:solidFill>
          <a:ln>
            <a:solidFill>
              <a:srgbClr val="FF6600"/>
            </a:solidFill>
            <a:extLst>
              <a:ext uri="{C807C97D-BFC1-408E-A445-0C87EB9F89A2}">
                <ask:lineSketchStyleProps xmlns:ask="http://schemas.microsoft.com/office/drawing/2018/sketchyshapes" sd="383965263">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8800" b="1" dirty="0">
                <a:solidFill>
                  <a:srgbClr val="FF0000"/>
                </a:solidFill>
                <a:latin typeface="BIZ UDP明朝 Medium" panose="02020500000000000000" pitchFamily="18" charset="-128"/>
                <a:ea typeface="BIZ UDP明朝 Medium" panose="02020500000000000000" pitchFamily="18" charset="-128"/>
              </a:rPr>
              <a:t>電気</a:t>
            </a:r>
            <a:endParaRPr kumimoji="1" lang="ja-JP" altLang="en-US" sz="8800" b="1" dirty="0">
              <a:solidFill>
                <a:srgbClr val="FF0000"/>
              </a:solidFill>
              <a:latin typeface="BIZ UDP明朝 Medium" panose="02020500000000000000" pitchFamily="18" charset="-128"/>
              <a:ea typeface="BIZ UDP明朝 Medium" panose="02020500000000000000" pitchFamily="18" charset="-128"/>
            </a:endParaRPr>
          </a:p>
        </p:txBody>
      </p:sp>
      <p:sp>
        <p:nvSpPr>
          <p:cNvPr id="6" name="楕円 5">
            <a:extLst>
              <a:ext uri="{FF2B5EF4-FFF2-40B4-BE49-F238E27FC236}">
                <a16:creationId xmlns:a16="http://schemas.microsoft.com/office/drawing/2014/main" id="{8FE95414-AB06-4810-A22B-C4EF51E6CE11}"/>
              </a:ext>
            </a:extLst>
          </p:cNvPr>
          <p:cNvSpPr/>
          <p:nvPr/>
        </p:nvSpPr>
        <p:spPr>
          <a:xfrm>
            <a:off x="601671" y="1803457"/>
            <a:ext cx="1101623" cy="1065249"/>
          </a:xfrm>
          <a:prstGeom prst="ellipse">
            <a:avLst/>
          </a:prstGeom>
          <a:solidFill>
            <a:srgbClr val="FFC000"/>
          </a:solidFill>
          <a:ln>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solidFill>
                  <a:srgbClr val="C00000"/>
                </a:solidFill>
                <a:latin typeface="BIZ UDP明朝 Medium" panose="02020500000000000000" pitchFamily="18" charset="-128"/>
                <a:ea typeface="BIZ UDP明朝 Medium" panose="02020500000000000000" pitchFamily="18" charset="-128"/>
              </a:rPr>
              <a:t>データ</a:t>
            </a:r>
          </a:p>
        </p:txBody>
      </p:sp>
      <p:sp>
        <p:nvSpPr>
          <p:cNvPr id="9" name="楕円 8">
            <a:extLst>
              <a:ext uri="{FF2B5EF4-FFF2-40B4-BE49-F238E27FC236}">
                <a16:creationId xmlns:a16="http://schemas.microsoft.com/office/drawing/2014/main" id="{3C7AAECC-BE90-494A-93D9-F09643D744C2}"/>
              </a:ext>
            </a:extLst>
          </p:cNvPr>
          <p:cNvSpPr/>
          <p:nvPr/>
        </p:nvSpPr>
        <p:spPr>
          <a:xfrm>
            <a:off x="601671" y="3004727"/>
            <a:ext cx="1101623" cy="1065249"/>
          </a:xfrm>
          <a:prstGeom prst="ellipse">
            <a:avLst/>
          </a:prstGeom>
          <a:solidFill>
            <a:srgbClr val="FFC000"/>
          </a:solidFill>
          <a:ln>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solidFill>
                  <a:srgbClr val="C00000"/>
                </a:solidFill>
                <a:latin typeface="BIZ UDP明朝 Medium" panose="02020500000000000000" pitchFamily="18" charset="-128"/>
                <a:ea typeface="BIZ UDP明朝 Medium" panose="02020500000000000000" pitchFamily="18" charset="-128"/>
              </a:rPr>
              <a:t>データ</a:t>
            </a:r>
          </a:p>
        </p:txBody>
      </p:sp>
      <p:sp>
        <p:nvSpPr>
          <p:cNvPr id="10" name="楕円 9">
            <a:extLst>
              <a:ext uri="{FF2B5EF4-FFF2-40B4-BE49-F238E27FC236}">
                <a16:creationId xmlns:a16="http://schemas.microsoft.com/office/drawing/2014/main" id="{D2679725-4AC3-4393-B24A-903CAB8CB240}"/>
              </a:ext>
            </a:extLst>
          </p:cNvPr>
          <p:cNvSpPr/>
          <p:nvPr/>
        </p:nvSpPr>
        <p:spPr>
          <a:xfrm>
            <a:off x="555295" y="4205997"/>
            <a:ext cx="1101623" cy="1065249"/>
          </a:xfrm>
          <a:prstGeom prst="ellipse">
            <a:avLst/>
          </a:prstGeom>
          <a:solidFill>
            <a:srgbClr val="FFC000"/>
          </a:solidFill>
          <a:ln>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solidFill>
                  <a:srgbClr val="C00000"/>
                </a:solidFill>
                <a:latin typeface="BIZ UDP明朝 Medium" panose="02020500000000000000" pitchFamily="18" charset="-128"/>
                <a:ea typeface="BIZ UDP明朝 Medium" panose="02020500000000000000" pitchFamily="18" charset="-128"/>
              </a:rPr>
              <a:t>データ</a:t>
            </a:r>
          </a:p>
        </p:txBody>
      </p:sp>
      <p:sp>
        <p:nvSpPr>
          <p:cNvPr id="11" name="楕円 10">
            <a:extLst>
              <a:ext uri="{FF2B5EF4-FFF2-40B4-BE49-F238E27FC236}">
                <a16:creationId xmlns:a16="http://schemas.microsoft.com/office/drawing/2014/main" id="{D2493272-21F3-43F1-9A7B-57269FC04C8C}"/>
              </a:ext>
            </a:extLst>
          </p:cNvPr>
          <p:cNvSpPr/>
          <p:nvPr/>
        </p:nvSpPr>
        <p:spPr>
          <a:xfrm>
            <a:off x="555295" y="5371409"/>
            <a:ext cx="1101623" cy="1065249"/>
          </a:xfrm>
          <a:prstGeom prst="ellipse">
            <a:avLst/>
          </a:prstGeom>
          <a:solidFill>
            <a:srgbClr val="FFC000"/>
          </a:solidFill>
          <a:ln>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solidFill>
                  <a:srgbClr val="C00000"/>
                </a:solidFill>
                <a:latin typeface="BIZ UDP明朝 Medium" panose="02020500000000000000" pitchFamily="18" charset="-128"/>
                <a:ea typeface="BIZ UDP明朝 Medium" panose="02020500000000000000" pitchFamily="18" charset="-128"/>
              </a:rPr>
              <a:t>データ</a:t>
            </a:r>
          </a:p>
        </p:txBody>
      </p:sp>
      <p:sp>
        <p:nvSpPr>
          <p:cNvPr id="2" name="四角形: 角を丸くする 1">
            <a:extLst>
              <a:ext uri="{FF2B5EF4-FFF2-40B4-BE49-F238E27FC236}">
                <a16:creationId xmlns:a16="http://schemas.microsoft.com/office/drawing/2014/main" id="{7E01314D-BC4E-42A1-911F-64247F355CD5}"/>
              </a:ext>
            </a:extLst>
          </p:cNvPr>
          <p:cNvSpPr/>
          <p:nvPr/>
        </p:nvSpPr>
        <p:spPr>
          <a:xfrm>
            <a:off x="2241176" y="2933007"/>
            <a:ext cx="1559859" cy="1201270"/>
          </a:xfrm>
          <a:custGeom>
            <a:avLst/>
            <a:gdLst>
              <a:gd name="connsiteX0" fmla="*/ 0 w 1559859"/>
              <a:gd name="connsiteY0" fmla="*/ 200216 h 1201270"/>
              <a:gd name="connsiteX1" fmla="*/ 200216 w 1559859"/>
              <a:gd name="connsiteY1" fmla="*/ 0 h 1201270"/>
              <a:gd name="connsiteX2" fmla="*/ 779930 w 1559859"/>
              <a:gd name="connsiteY2" fmla="*/ 0 h 1201270"/>
              <a:gd name="connsiteX3" fmla="*/ 1359643 w 1559859"/>
              <a:gd name="connsiteY3" fmla="*/ 0 h 1201270"/>
              <a:gd name="connsiteX4" fmla="*/ 1559859 w 1559859"/>
              <a:gd name="connsiteY4" fmla="*/ 200216 h 1201270"/>
              <a:gd name="connsiteX5" fmla="*/ 1559859 w 1559859"/>
              <a:gd name="connsiteY5" fmla="*/ 608643 h 1201270"/>
              <a:gd name="connsiteX6" fmla="*/ 1559859 w 1559859"/>
              <a:gd name="connsiteY6" fmla="*/ 1001054 h 1201270"/>
              <a:gd name="connsiteX7" fmla="*/ 1359643 w 1559859"/>
              <a:gd name="connsiteY7" fmla="*/ 1201270 h 1201270"/>
              <a:gd name="connsiteX8" fmla="*/ 791524 w 1559859"/>
              <a:gd name="connsiteY8" fmla="*/ 1201270 h 1201270"/>
              <a:gd name="connsiteX9" fmla="*/ 200216 w 1559859"/>
              <a:gd name="connsiteY9" fmla="*/ 1201270 h 1201270"/>
              <a:gd name="connsiteX10" fmla="*/ 0 w 1559859"/>
              <a:gd name="connsiteY10" fmla="*/ 1001054 h 1201270"/>
              <a:gd name="connsiteX11" fmla="*/ 0 w 1559859"/>
              <a:gd name="connsiteY11" fmla="*/ 600635 h 1201270"/>
              <a:gd name="connsiteX12" fmla="*/ 0 w 1559859"/>
              <a:gd name="connsiteY12" fmla="*/ 200216 h 1201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59859" h="1201270" fill="none" extrusionOk="0">
                <a:moveTo>
                  <a:pt x="0" y="200216"/>
                </a:moveTo>
                <a:cubicBezTo>
                  <a:pt x="-17144" y="114716"/>
                  <a:pt x="77833" y="-19596"/>
                  <a:pt x="200216" y="0"/>
                </a:cubicBezTo>
                <a:cubicBezTo>
                  <a:pt x="352693" y="-24599"/>
                  <a:pt x="608502" y="30792"/>
                  <a:pt x="779930" y="0"/>
                </a:cubicBezTo>
                <a:cubicBezTo>
                  <a:pt x="951358" y="-30792"/>
                  <a:pt x="1181725" y="27239"/>
                  <a:pt x="1359643" y="0"/>
                </a:cubicBezTo>
                <a:cubicBezTo>
                  <a:pt x="1454305" y="892"/>
                  <a:pt x="1560683" y="72300"/>
                  <a:pt x="1559859" y="200216"/>
                </a:cubicBezTo>
                <a:cubicBezTo>
                  <a:pt x="1607137" y="374330"/>
                  <a:pt x="1518680" y="433430"/>
                  <a:pt x="1559859" y="608643"/>
                </a:cubicBezTo>
                <a:cubicBezTo>
                  <a:pt x="1601038" y="783856"/>
                  <a:pt x="1522020" y="813148"/>
                  <a:pt x="1559859" y="1001054"/>
                </a:cubicBezTo>
                <a:cubicBezTo>
                  <a:pt x="1560116" y="1106002"/>
                  <a:pt x="1487629" y="1225562"/>
                  <a:pt x="1359643" y="1201270"/>
                </a:cubicBezTo>
                <a:cubicBezTo>
                  <a:pt x="1179569" y="1245308"/>
                  <a:pt x="959155" y="1161709"/>
                  <a:pt x="791524" y="1201270"/>
                </a:cubicBezTo>
                <a:cubicBezTo>
                  <a:pt x="623893" y="1240831"/>
                  <a:pt x="320455" y="1193590"/>
                  <a:pt x="200216" y="1201270"/>
                </a:cubicBezTo>
                <a:cubicBezTo>
                  <a:pt x="116041" y="1217617"/>
                  <a:pt x="7911" y="1108435"/>
                  <a:pt x="0" y="1001054"/>
                </a:cubicBezTo>
                <a:cubicBezTo>
                  <a:pt x="-46557" y="881233"/>
                  <a:pt x="37244" y="760218"/>
                  <a:pt x="0" y="600635"/>
                </a:cubicBezTo>
                <a:cubicBezTo>
                  <a:pt x="-37244" y="441052"/>
                  <a:pt x="16815" y="390829"/>
                  <a:pt x="0" y="200216"/>
                </a:cubicBezTo>
                <a:close/>
              </a:path>
              <a:path w="1559859" h="1201270" stroke="0" extrusionOk="0">
                <a:moveTo>
                  <a:pt x="0" y="200216"/>
                </a:moveTo>
                <a:cubicBezTo>
                  <a:pt x="14086" y="97897"/>
                  <a:pt x="100356" y="16093"/>
                  <a:pt x="200216" y="0"/>
                </a:cubicBezTo>
                <a:cubicBezTo>
                  <a:pt x="346817" y="-23748"/>
                  <a:pt x="526477" y="19970"/>
                  <a:pt x="768335" y="0"/>
                </a:cubicBezTo>
                <a:cubicBezTo>
                  <a:pt x="1010193" y="-19970"/>
                  <a:pt x="1195576" y="61819"/>
                  <a:pt x="1359643" y="0"/>
                </a:cubicBezTo>
                <a:cubicBezTo>
                  <a:pt x="1465937" y="2688"/>
                  <a:pt x="1580683" y="104051"/>
                  <a:pt x="1559859" y="200216"/>
                </a:cubicBezTo>
                <a:cubicBezTo>
                  <a:pt x="1566129" y="304562"/>
                  <a:pt x="1523448" y="432914"/>
                  <a:pt x="1559859" y="600635"/>
                </a:cubicBezTo>
                <a:cubicBezTo>
                  <a:pt x="1596270" y="768356"/>
                  <a:pt x="1541358" y="907303"/>
                  <a:pt x="1559859" y="1001054"/>
                </a:cubicBezTo>
                <a:cubicBezTo>
                  <a:pt x="1578010" y="1096511"/>
                  <a:pt x="1470573" y="1197381"/>
                  <a:pt x="1359643" y="1201270"/>
                </a:cubicBezTo>
                <a:cubicBezTo>
                  <a:pt x="1166672" y="1207324"/>
                  <a:pt x="943904" y="1141333"/>
                  <a:pt x="814712" y="1201270"/>
                </a:cubicBezTo>
                <a:cubicBezTo>
                  <a:pt x="685520" y="1261207"/>
                  <a:pt x="473476" y="1197043"/>
                  <a:pt x="200216" y="1201270"/>
                </a:cubicBezTo>
                <a:cubicBezTo>
                  <a:pt x="82796" y="1210501"/>
                  <a:pt x="2103" y="1121597"/>
                  <a:pt x="0" y="1001054"/>
                </a:cubicBezTo>
                <a:cubicBezTo>
                  <a:pt x="-21700" y="819363"/>
                  <a:pt x="18132" y="795192"/>
                  <a:pt x="0" y="608643"/>
                </a:cubicBezTo>
                <a:cubicBezTo>
                  <a:pt x="-18132" y="422094"/>
                  <a:pt x="5654" y="299374"/>
                  <a:pt x="0" y="200216"/>
                </a:cubicBezTo>
                <a:close/>
              </a:path>
            </a:pathLst>
          </a:custGeom>
          <a:solidFill>
            <a:schemeClr val="accent2">
              <a:lumMod val="75000"/>
            </a:schemeClr>
          </a:solidFill>
          <a:ln>
            <a:solidFill>
              <a:srgbClr val="FF6600"/>
            </a:solidFill>
            <a:extLst>
              <a:ext uri="{C807C97D-BFC1-408E-A445-0C87EB9F89A2}">
                <ask:lineSketchStyleProps xmlns:ask="http://schemas.microsoft.com/office/drawing/2018/sketchyshapes" sd="548037116">
                  <a:prstGeom prst="round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3600" dirty="0">
                <a:latin typeface="BIZ UDPゴシック" panose="020B0400000000000000" pitchFamily="50" charset="-128"/>
                <a:ea typeface="BIZ UDPゴシック" panose="020B0400000000000000" pitchFamily="50" charset="-128"/>
              </a:rPr>
              <a:t>事前学習</a:t>
            </a:r>
          </a:p>
        </p:txBody>
      </p:sp>
      <p:cxnSp>
        <p:nvCxnSpPr>
          <p:cNvPr id="12" name="直線矢印コネクタ 11">
            <a:extLst>
              <a:ext uri="{FF2B5EF4-FFF2-40B4-BE49-F238E27FC236}">
                <a16:creationId xmlns:a16="http://schemas.microsoft.com/office/drawing/2014/main" id="{3D4D728D-37B5-46D5-823F-716B261F87BE}"/>
              </a:ext>
            </a:extLst>
          </p:cNvPr>
          <p:cNvCxnSpPr>
            <a:cxnSpLocks/>
            <a:stCxn id="3" idx="6"/>
            <a:endCxn id="2" idx="1"/>
          </p:cNvCxnSpPr>
          <p:nvPr/>
        </p:nvCxnSpPr>
        <p:spPr>
          <a:xfrm>
            <a:off x="1703294" y="1170670"/>
            <a:ext cx="537882" cy="236297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矢印コネクタ 13">
            <a:extLst>
              <a:ext uri="{FF2B5EF4-FFF2-40B4-BE49-F238E27FC236}">
                <a16:creationId xmlns:a16="http://schemas.microsoft.com/office/drawing/2014/main" id="{A13C8EF2-A651-427D-A495-57833ACB0E90}"/>
              </a:ext>
            </a:extLst>
          </p:cNvPr>
          <p:cNvCxnSpPr>
            <a:cxnSpLocks/>
            <a:stCxn id="11" idx="6"/>
            <a:endCxn id="2" idx="1"/>
          </p:cNvCxnSpPr>
          <p:nvPr/>
        </p:nvCxnSpPr>
        <p:spPr>
          <a:xfrm flipV="1">
            <a:off x="1656918" y="3533642"/>
            <a:ext cx="584258" cy="237039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矢印コネクタ 15">
            <a:extLst>
              <a:ext uri="{FF2B5EF4-FFF2-40B4-BE49-F238E27FC236}">
                <a16:creationId xmlns:a16="http://schemas.microsoft.com/office/drawing/2014/main" id="{A64A61C5-7F64-424C-9EBB-AEAC14A2DE15}"/>
              </a:ext>
            </a:extLst>
          </p:cNvPr>
          <p:cNvCxnSpPr>
            <a:cxnSpLocks/>
            <a:stCxn id="9" idx="6"/>
            <a:endCxn id="2" idx="1"/>
          </p:cNvCxnSpPr>
          <p:nvPr/>
        </p:nvCxnSpPr>
        <p:spPr>
          <a:xfrm flipV="1">
            <a:off x="1703294" y="3533642"/>
            <a:ext cx="537882" cy="371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線矢印コネクタ 17">
            <a:extLst>
              <a:ext uri="{FF2B5EF4-FFF2-40B4-BE49-F238E27FC236}">
                <a16:creationId xmlns:a16="http://schemas.microsoft.com/office/drawing/2014/main" id="{5501B290-37D7-41AA-B8F6-EF886B194868}"/>
              </a:ext>
            </a:extLst>
          </p:cNvPr>
          <p:cNvCxnSpPr>
            <a:cxnSpLocks/>
            <a:stCxn id="6" idx="6"/>
            <a:endCxn id="2" idx="1"/>
          </p:cNvCxnSpPr>
          <p:nvPr/>
        </p:nvCxnSpPr>
        <p:spPr>
          <a:xfrm>
            <a:off x="1703294" y="2336082"/>
            <a:ext cx="537882" cy="119756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線矢印コネクタ 19">
            <a:extLst>
              <a:ext uri="{FF2B5EF4-FFF2-40B4-BE49-F238E27FC236}">
                <a16:creationId xmlns:a16="http://schemas.microsoft.com/office/drawing/2014/main" id="{5E925C80-D7E9-42A4-8A06-F479C3F5F398}"/>
              </a:ext>
            </a:extLst>
          </p:cNvPr>
          <p:cNvCxnSpPr>
            <a:cxnSpLocks/>
            <a:stCxn id="10" idx="6"/>
            <a:endCxn id="2" idx="1"/>
          </p:cNvCxnSpPr>
          <p:nvPr/>
        </p:nvCxnSpPr>
        <p:spPr>
          <a:xfrm flipV="1">
            <a:off x="1656918" y="3533642"/>
            <a:ext cx="584258" cy="120498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四角形: 角を丸くする 25">
            <a:extLst>
              <a:ext uri="{FF2B5EF4-FFF2-40B4-BE49-F238E27FC236}">
                <a16:creationId xmlns:a16="http://schemas.microsoft.com/office/drawing/2014/main" id="{8893D3E1-FA4E-4B50-8540-5D6194B12C11}"/>
              </a:ext>
            </a:extLst>
          </p:cNvPr>
          <p:cNvSpPr/>
          <p:nvPr/>
        </p:nvSpPr>
        <p:spPr>
          <a:xfrm>
            <a:off x="5316070" y="2868706"/>
            <a:ext cx="1559859" cy="1201270"/>
          </a:xfrm>
          <a:custGeom>
            <a:avLst/>
            <a:gdLst>
              <a:gd name="connsiteX0" fmla="*/ 0 w 1559859"/>
              <a:gd name="connsiteY0" fmla="*/ 200216 h 1201270"/>
              <a:gd name="connsiteX1" fmla="*/ 200216 w 1559859"/>
              <a:gd name="connsiteY1" fmla="*/ 0 h 1201270"/>
              <a:gd name="connsiteX2" fmla="*/ 791524 w 1559859"/>
              <a:gd name="connsiteY2" fmla="*/ 0 h 1201270"/>
              <a:gd name="connsiteX3" fmla="*/ 1359643 w 1559859"/>
              <a:gd name="connsiteY3" fmla="*/ 0 h 1201270"/>
              <a:gd name="connsiteX4" fmla="*/ 1559859 w 1559859"/>
              <a:gd name="connsiteY4" fmla="*/ 200216 h 1201270"/>
              <a:gd name="connsiteX5" fmla="*/ 1559859 w 1559859"/>
              <a:gd name="connsiteY5" fmla="*/ 616652 h 1201270"/>
              <a:gd name="connsiteX6" fmla="*/ 1559859 w 1559859"/>
              <a:gd name="connsiteY6" fmla="*/ 1001054 h 1201270"/>
              <a:gd name="connsiteX7" fmla="*/ 1359643 w 1559859"/>
              <a:gd name="connsiteY7" fmla="*/ 1201270 h 1201270"/>
              <a:gd name="connsiteX8" fmla="*/ 803118 w 1559859"/>
              <a:gd name="connsiteY8" fmla="*/ 1201270 h 1201270"/>
              <a:gd name="connsiteX9" fmla="*/ 200216 w 1559859"/>
              <a:gd name="connsiteY9" fmla="*/ 1201270 h 1201270"/>
              <a:gd name="connsiteX10" fmla="*/ 0 w 1559859"/>
              <a:gd name="connsiteY10" fmla="*/ 1001054 h 1201270"/>
              <a:gd name="connsiteX11" fmla="*/ 0 w 1559859"/>
              <a:gd name="connsiteY11" fmla="*/ 584618 h 1201270"/>
              <a:gd name="connsiteX12" fmla="*/ 0 w 1559859"/>
              <a:gd name="connsiteY12" fmla="*/ 200216 h 1201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59859" h="1201270" fill="none" extrusionOk="0">
                <a:moveTo>
                  <a:pt x="0" y="200216"/>
                </a:moveTo>
                <a:cubicBezTo>
                  <a:pt x="495" y="84595"/>
                  <a:pt x="75666" y="-842"/>
                  <a:pt x="200216" y="0"/>
                </a:cubicBezTo>
                <a:cubicBezTo>
                  <a:pt x="406671" y="-24726"/>
                  <a:pt x="587037" y="21569"/>
                  <a:pt x="791524" y="0"/>
                </a:cubicBezTo>
                <a:cubicBezTo>
                  <a:pt x="996011" y="-21569"/>
                  <a:pt x="1154373" y="2836"/>
                  <a:pt x="1359643" y="0"/>
                </a:cubicBezTo>
                <a:cubicBezTo>
                  <a:pt x="1461558" y="-17708"/>
                  <a:pt x="1553645" y="86454"/>
                  <a:pt x="1559859" y="200216"/>
                </a:cubicBezTo>
                <a:cubicBezTo>
                  <a:pt x="1572752" y="386405"/>
                  <a:pt x="1577069" y="479736"/>
                  <a:pt x="1559859" y="616652"/>
                </a:cubicBezTo>
                <a:cubicBezTo>
                  <a:pt x="1542649" y="753568"/>
                  <a:pt x="1541905" y="850640"/>
                  <a:pt x="1559859" y="1001054"/>
                </a:cubicBezTo>
                <a:cubicBezTo>
                  <a:pt x="1548197" y="1117466"/>
                  <a:pt x="1474378" y="1210853"/>
                  <a:pt x="1359643" y="1201270"/>
                </a:cubicBezTo>
                <a:cubicBezTo>
                  <a:pt x="1198351" y="1197543"/>
                  <a:pt x="1008755" y="1226833"/>
                  <a:pt x="803118" y="1201270"/>
                </a:cubicBezTo>
                <a:cubicBezTo>
                  <a:pt x="597482" y="1175707"/>
                  <a:pt x="391748" y="1192493"/>
                  <a:pt x="200216" y="1201270"/>
                </a:cubicBezTo>
                <a:cubicBezTo>
                  <a:pt x="83695" y="1174419"/>
                  <a:pt x="18788" y="1121322"/>
                  <a:pt x="0" y="1001054"/>
                </a:cubicBezTo>
                <a:cubicBezTo>
                  <a:pt x="688" y="870502"/>
                  <a:pt x="5936" y="722390"/>
                  <a:pt x="0" y="584618"/>
                </a:cubicBezTo>
                <a:cubicBezTo>
                  <a:pt x="-5936" y="446846"/>
                  <a:pt x="-1854" y="349662"/>
                  <a:pt x="0" y="200216"/>
                </a:cubicBezTo>
                <a:close/>
              </a:path>
              <a:path w="1559859" h="1201270" stroke="0" extrusionOk="0">
                <a:moveTo>
                  <a:pt x="0" y="200216"/>
                </a:moveTo>
                <a:cubicBezTo>
                  <a:pt x="5778" y="81280"/>
                  <a:pt x="75429" y="8121"/>
                  <a:pt x="200216" y="0"/>
                </a:cubicBezTo>
                <a:cubicBezTo>
                  <a:pt x="427621" y="14426"/>
                  <a:pt x="576983" y="3087"/>
                  <a:pt x="779930" y="0"/>
                </a:cubicBezTo>
                <a:cubicBezTo>
                  <a:pt x="982877" y="-3087"/>
                  <a:pt x="1089293" y="16336"/>
                  <a:pt x="1359643" y="0"/>
                </a:cubicBezTo>
                <a:cubicBezTo>
                  <a:pt x="1478335" y="-12119"/>
                  <a:pt x="1538895" y="96612"/>
                  <a:pt x="1559859" y="200216"/>
                </a:cubicBezTo>
                <a:cubicBezTo>
                  <a:pt x="1568955" y="329843"/>
                  <a:pt x="1543719" y="502957"/>
                  <a:pt x="1559859" y="592627"/>
                </a:cubicBezTo>
                <a:cubicBezTo>
                  <a:pt x="1575999" y="682297"/>
                  <a:pt x="1567812" y="854056"/>
                  <a:pt x="1559859" y="1001054"/>
                </a:cubicBezTo>
                <a:cubicBezTo>
                  <a:pt x="1536305" y="1111276"/>
                  <a:pt x="1479151" y="1198987"/>
                  <a:pt x="1359643" y="1201270"/>
                </a:cubicBezTo>
                <a:cubicBezTo>
                  <a:pt x="1182606" y="1181014"/>
                  <a:pt x="967033" y="1213669"/>
                  <a:pt x="779930" y="1201270"/>
                </a:cubicBezTo>
                <a:cubicBezTo>
                  <a:pt x="592827" y="1188871"/>
                  <a:pt x="454544" y="1198170"/>
                  <a:pt x="200216" y="1201270"/>
                </a:cubicBezTo>
                <a:cubicBezTo>
                  <a:pt x="88833" y="1221676"/>
                  <a:pt x="-13060" y="1119017"/>
                  <a:pt x="0" y="1001054"/>
                </a:cubicBezTo>
                <a:cubicBezTo>
                  <a:pt x="15578" y="846833"/>
                  <a:pt x="-17120" y="738280"/>
                  <a:pt x="0" y="584618"/>
                </a:cubicBezTo>
                <a:cubicBezTo>
                  <a:pt x="17120" y="430956"/>
                  <a:pt x="1960" y="324011"/>
                  <a:pt x="0" y="200216"/>
                </a:cubicBezTo>
                <a:close/>
              </a:path>
            </a:pathLst>
          </a:custGeom>
          <a:solidFill>
            <a:srgbClr val="C00000"/>
          </a:solidFill>
          <a:ln>
            <a:solidFill>
              <a:srgbClr val="FF6600"/>
            </a:solidFill>
            <a:extLst>
              <a:ext uri="{C807C97D-BFC1-408E-A445-0C87EB9F89A2}">
                <ask:lineSketchStyleProps xmlns:ask="http://schemas.microsoft.com/office/drawing/2018/sketchyshapes" sd="2694257748">
                  <a:prstGeom prst="roundRect">
                    <a:avLst/>
                  </a:prstGeom>
                  <ask:type>
                    <ask:lineSketchFreehand/>
                  </ask:type>
                </ask:lineSketchStyleProps>
              </a:ext>
            </a:extLst>
          </a:ln>
          <a:effectLst>
            <a:glow rad="2286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3600" dirty="0">
                <a:latin typeface="BIZ UDPゴシック" panose="020B0400000000000000" pitchFamily="50" charset="-128"/>
                <a:ea typeface="BIZ UDPゴシック" panose="020B0400000000000000" pitchFamily="50" charset="-128"/>
              </a:rPr>
              <a:t>学習</a:t>
            </a:r>
            <a:endParaRPr kumimoji="1" lang="en-US" altLang="ja-JP" sz="3600" dirty="0">
              <a:latin typeface="BIZ UDPゴシック" panose="020B0400000000000000" pitchFamily="50" charset="-128"/>
              <a:ea typeface="BIZ UDPゴシック" panose="020B0400000000000000" pitchFamily="50" charset="-128"/>
            </a:endParaRPr>
          </a:p>
          <a:p>
            <a:pPr algn="ctr"/>
            <a:r>
              <a:rPr kumimoji="1" lang="ja-JP" altLang="en-US" sz="3600" b="1" dirty="0">
                <a:solidFill>
                  <a:schemeClr val="accent4">
                    <a:lumMod val="60000"/>
                    <a:lumOff val="40000"/>
                  </a:schemeClr>
                </a:solidFill>
                <a:latin typeface="BIZ UDPゴシック" panose="020B0400000000000000" pitchFamily="50" charset="-128"/>
                <a:ea typeface="BIZ UDPゴシック" panose="020B0400000000000000" pitchFamily="50" charset="-128"/>
              </a:rPr>
              <a:t>済</a:t>
            </a:r>
          </a:p>
        </p:txBody>
      </p:sp>
      <p:sp>
        <p:nvSpPr>
          <p:cNvPr id="27" name="矢印: 右 26">
            <a:extLst>
              <a:ext uri="{FF2B5EF4-FFF2-40B4-BE49-F238E27FC236}">
                <a16:creationId xmlns:a16="http://schemas.microsoft.com/office/drawing/2014/main" id="{1324A370-F64C-4F3C-8CAD-6A3A1C4372F7}"/>
              </a:ext>
            </a:extLst>
          </p:cNvPr>
          <p:cNvSpPr/>
          <p:nvPr/>
        </p:nvSpPr>
        <p:spPr>
          <a:xfrm>
            <a:off x="3854867" y="3203028"/>
            <a:ext cx="1389485" cy="532625"/>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3" name="矢印: 右 32">
            <a:extLst>
              <a:ext uri="{FF2B5EF4-FFF2-40B4-BE49-F238E27FC236}">
                <a16:creationId xmlns:a16="http://schemas.microsoft.com/office/drawing/2014/main" id="{B6F522DF-AB4A-44C5-8A17-90A0B39238AB}"/>
              </a:ext>
            </a:extLst>
          </p:cNvPr>
          <p:cNvSpPr/>
          <p:nvPr/>
        </p:nvSpPr>
        <p:spPr>
          <a:xfrm rot="5400000">
            <a:off x="2722641" y="2368234"/>
            <a:ext cx="596925" cy="532625"/>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5" name="object 5">
            <a:extLst>
              <a:ext uri="{FF2B5EF4-FFF2-40B4-BE49-F238E27FC236}">
                <a16:creationId xmlns:a16="http://schemas.microsoft.com/office/drawing/2014/main" id="{6478077D-3F05-40D8-A453-DFEEB5A5E4AD}"/>
              </a:ext>
            </a:extLst>
          </p:cNvPr>
          <p:cNvPicPr/>
          <p:nvPr/>
        </p:nvPicPr>
        <p:blipFill>
          <a:blip r:embed="rId2" cstate="print"/>
          <a:stretch>
            <a:fillRect/>
          </a:stretch>
        </p:blipFill>
        <p:spPr>
          <a:xfrm>
            <a:off x="2168102" y="4595571"/>
            <a:ext cx="5013033" cy="2137343"/>
          </a:xfrm>
          <a:prstGeom prst="rect">
            <a:avLst/>
          </a:prstGeom>
        </p:spPr>
      </p:pic>
      <p:sp>
        <p:nvSpPr>
          <p:cNvPr id="36" name="十字形 35">
            <a:extLst>
              <a:ext uri="{FF2B5EF4-FFF2-40B4-BE49-F238E27FC236}">
                <a16:creationId xmlns:a16="http://schemas.microsoft.com/office/drawing/2014/main" id="{6664780A-D58D-49D6-8C47-BACBF64B1CC1}"/>
              </a:ext>
            </a:extLst>
          </p:cNvPr>
          <p:cNvSpPr/>
          <p:nvPr/>
        </p:nvSpPr>
        <p:spPr>
          <a:xfrm>
            <a:off x="4113227" y="906211"/>
            <a:ext cx="502024" cy="618565"/>
          </a:xfrm>
          <a:prstGeom prst="plus">
            <a:avLst>
              <a:gd name="adj" fmla="val 33928"/>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object 4">
            <a:extLst>
              <a:ext uri="{FF2B5EF4-FFF2-40B4-BE49-F238E27FC236}">
                <a16:creationId xmlns:a16="http://schemas.microsoft.com/office/drawing/2014/main" id="{C28AF847-744D-49A7-AC52-46237552E33A}"/>
              </a:ext>
            </a:extLst>
          </p:cNvPr>
          <p:cNvSpPr txBox="1"/>
          <p:nvPr/>
        </p:nvSpPr>
        <p:spPr>
          <a:xfrm>
            <a:off x="7181135" y="5371409"/>
            <a:ext cx="4086389" cy="182101"/>
          </a:xfrm>
          <a:prstGeom prst="rect">
            <a:avLst/>
          </a:prstGeom>
        </p:spPr>
        <p:txBody>
          <a:bodyPr vert="horz" wrap="square" lIns="0" tIns="12700" rIns="0" bIns="0" rtlCol="0">
            <a:spAutoFit/>
          </a:bodyPr>
          <a:lstStyle/>
          <a:p>
            <a:pPr marL="12700">
              <a:lnSpc>
                <a:spcPct val="100000"/>
              </a:lnSpc>
              <a:spcBef>
                <a:spcPts val="100"/>
              </a:spcBef>
            </a:pPr>
            <a:r>
              <a:rPr lang="ja-JP" altLang="en-US" sz="1100" u="sng" spc="-10" dirty="0">
                <a:solidFill>
                  <a:srgbClr val="FF0000"/>
                </a:solidFill>
                <a:uFill>
                  <a:solidFill>
                    <a:srgbClr val="0562C1"/>
                  </a:solidFill>
                </a:uFill>
                <a:latin typeface="Amasis MT Pro Black" panose="02040A04050005020304" pitchFamily="18" charset="0"/>
                <a:cs typeface="游ゴシック"/>
                <a:hlinkClick r:id="rId3">
                  <a:extLst>
                    <a:ext uri="{A12FA001-AC4F-418D-AE19-62706E023703}">
                      <ahyp:hlinkClr xmlns:ahyp="http://schemas.microsoft.com/office/drawing/2018/hyperlinkcolor" val="tx"/>
                    </a:ext>
                  </a:extLst>
                </a:hlinkClick>
              </a:rPr>
              <a:t>←★出典：</a:t>
            </a:r>
            <a:r>
              <a:rPr sz="1100" u="sng" spc="-10" dirty="0">
                <a:solidFill>
                  <a:srgbClr val="0563C1"/>
                </a:solidFill>
                <a:uFill>
                  <a:solidFill>
                    <a:srgbClr val="0562C1"/>
                  </a:solidFill>
                </a:uFill>
                <a:latin typeface="Amasis MT Pro Black" panose="02040A04050005020304" pitchFamily="18" charset="0"/>
                <a:cs typeface="游ゴシック"/>
                <a:hlinkClick r:id="rId3">
                  <a:extLst>
                    <a:ext uri="{A12FA001-AC4F-418D-AE19-62706E023703}">
                      <ahyp:hlinkClr xmlns:ahyp="http://schemas.microsoft.com/office/drawing/2018/hyperlinkcolor" val="tx"/>
                    </a:ext>
                  </a:extLst>
                </a:hlinkClick>
              </a:rPr>
              <a:t>https://arxiv.org/pdf/1810.04805.pdf</a:t>
            </a:r>
            <a:endParaRPr sz="1100" dirty="0">
              <a:latin typeface="Amasis MT Pro Black" panose="02040A04050005020304" pitchFamily="18" charset="0"/>
              <a:cs typeface="游ゴシック"/>
            </a:endParaRPr>
          </a:p>
        </p:txBody>
      </p:sp>
      <p:sp>
        <p:nvSpPr>
          <p:cNvPr id="41" name="テキスト ボックス 40">
            <a:extLst>
              <a:ext uri="{FF2B5EF4-FFF2-40B4-BE49-F238E27FC236}">
                <a16:creationId xmlns:a16="http://schemas.microsoft.com/office/drawing/2014/main" id="{6B003E13-A451-48C7-AF87-914F7862EAA8}"/>
              </a:ext>
            </a:extLst>
          </p:cNvPr>
          <p:cNvSpPr txBox="1"/>
          <p:nvPr/>
        </p:nvSpPr>
        <p:spPr>
          <a:xfrm>
            <a:off x="7181135" y="5920074"/>
            <a:ext cx="4832977" cy="446276"/>
          </a:xfrm>
          <a:prstGeom prst="rect">
            <a:avLst/>
          </a:prstGeom>
          <a:noFill/>
        </p:spPr>
        <p:txBody>
          <a:bodyPr wrap="square">
            <a:spAutoFit/>
          </a:bodyPr>
          <a:lstStyle/>
          <a:p>
            <a:r>
              <a:rPr lang="en-US" altLang="ja-JP" sz="1100" dirty="0">
                <a:latin typeface="BIZ UDPゴシック" panose="020B0400000000000000" pitchFamily="50" charset="-128"/>
                <a:ea typeface="BIZ UDPゴシック" panose="020B0400000000000000" pitchFamily="50" charset="-128"/>
                <a:cs typeface="游ゴシック"/>
              </a:rPr>
              <a:t>Bidirectional</a:t>
            </a:r>
            <a:r>
              <a:rPr lang="en-US" altLang="ja-JP" sz="1100" spc="35" dirty="0">
                <a:latin typeface="BIZ UDPゴシック" panose="020B0400000000000000" pitchFamily="50" charset="-128"/>
                <a:ea typeface="BIZ UDPゴシック" panose="020B0400000000000000" pitchFamily="50" charset="-128"/>
                <a:cs typeface="游ゴシック"/>
              </a:rPr>
              <a:t> </a:t>
            </a:r>
            <a:r>
              <a:rPr lang="en-US" altLang="ja-JP" sz="1100" spc="-10" dirty="0">
                <a:latin typeface="BIZ UDPゴシック" panose="020B0400000000000000" pitchFamily="50" charset="-128"/>
                <a:ea typeface="BIZ UDPゴシック" panose="020B0400000000000000" pitchFamily="50" charset="-128"/>
                <a:cs typeface="游ゴシック"/>
              </a:rPr>
              <a:t>Encoder </a:t>
            </a:r>
            <a:r>
              <a:rPr lang="en-US" altLang="ja-JP" sz="1100" dirty="0">
                <a:latin typeface="BIZ UDPゴシック" panose="020B0400000000000000" pitchFamily="50" charset="-128"/>
                <a:ea typeface="BIZ UDPゴシック" panose="020B0400000000000000" pitchFamily="50" charset="-128"/>
                <a:cs typeface="游ゴシック"/>
              </a:rPr>
              <a:t>Representations</a:t>
            </a:r>
            <a:r>
              <a:rPr lang="en-US" altLang="ja-JP" sz="1100" spc="85" dirty="0">
                <a:latin typeface="BIZ UDPゴシック" panose="020B0400000000000000" pitchFamily="50" charset="-128"/>
                <a:ea typeface="BIZ UDPゴシック" panose="020B0400000000000000" pitchFamily="50" charset="-128"/>
                <a:cs typeface="游ゴシック"/>
              </a:rPr>
              <a:t> </a:t>
            </a:r>
            <a:r>
              <a:rPr lang="en-US" altLang="ja-JP" sz="1100" dirty="0">
                <a:latin typeface="BIZ UDPゴシック" panose="020B0400000000000000" pitchFamily="50" charset="-128"/>
                <a:ea typeface="BIZ UDPゴシック" panose="020B0400000000000000" pitchFamily="50" charset="-128"/>
                <a:cs typeface="游ゴシック"/>
              </a:rPr>
              <a:t>from</a:t>
            </a:r>
            <a:r>
              <a:rPr lang="en-US" altLang="ja-JP" sz="1100" spc="95" dirty="0">
                <a:latin typeface="BIZ UDPゴシック" panose="020B0400000000000000" pitchFamily="50" charset="-128"/>
                <a:ea typeface="BIZ UDPゴシック" panose="020B0400000000000000" pitchFamily="50" charset="-128"/>
                <a:cs typeface="游ゴシック"/>
              </a:rPr>
              <a:t> </a:t>
            </a:r>
            <a:r>
              <a:rPr lang="en-US" altLang="ja-JP" sz="1100" spc="-10" dirty="0">
                <a:latin typeface="BIZ UDPゴシック" panose="020B0400000000000000" pitchFamily="50" charset="-128"/>
                <a:ea typeface="BIZ UDPゴシック" panose="020B0400000000000000" pitchFamily="50" charset="-128"/>
                <a:cs typeface="游ゴシック"/>
              </a:rPr>
              <a:t>Transformers</a:t>
            </a:r>
          </a:p>
          <a:p>
            <a:r>
              <a:rPr lang="ja-JP" altLang="en-US" sz="1200" spc="-10" dirty="0">
                <a:latin typeface="BIZ UDPゴシック" panose="020B0400000000000000" pitchFamily="50" charset="-128"/>
                <a:ea typeface="BIZ UDPゴシック" panose="020B0400000000000000" pitchFamily="50" charset="-128"/>
                <a:cs typeface="游ゴシック"/>
              </a:rPr>
              <a:t>（</a:t>
            </a:r>
            <a:r>
              <a:rPr lang="en-US" altLang="ja-JP" sz="1200" spc="-10" dirty="0">
                <a:latin typeface="BIZ UDPゴシック" panose="020B0400000000000000" pitchFamily="50" charset="-128"/>
                <a:ea typeface="BIZ UDPゴシック" panose="020B0400000000000000" pitchFamily="50" charset="-128"/>
                <a:cs typeface="游ゴシック"/>
              </a:rPr>
              <a:t>Transformer</a:t>
            </a:r>
            <a:r>
              <a:rPr lang="ja-JP" altLang="en-US" sz="1200" dirty="0">
                <a:latin typeface="BIZ UDPゴシック" panose="020B0400000000000000" pitchFamily="50" charset="-128"/>
                <a:ea typeface="BIZ UDPゴシック" panose="020B0400000000000000" pitchFamily="50" charset="-128"/>
                <a:cs typeface="游ゴシック"/>
              </a:rPr>
              <a:t>による双方向のエンコード表現）</a:t>
            </a:r>
            <a:endParaRPr lang="ja-JP" altLang="en-US" sz="1200" dirty="0">
              <a:latin typeface="BIZ UDPゴシック" panose="020B0400000000000000" pitchFamily="50" charset="-128"/>
              <a:ea typeface="BIZ UDPゴシック" panose="020B0400000000000000" pitchFamily="50" charset="-128"/>
            </a:endParaRPr>
          </a:p>
        </p:txBody>
      </p:sp>
      <p:pic>
        <p:nvPicPr>
          <p:cNvPr id="42" name="object 5">
            <a:extLst>
              <a:ext uri="{FF2B5EF4-FFF2-40B4-BE49-F238E27FC236}">
                <a16:creationId xmlns:a16="http://schemas.microsoft.com/office/drawing/2014/main" id="{E346432C-F332-4409-89AC-68BB869FC953}"/>
              </a:ext>
            </a:extLst>
          </p:cNvPr>
          <p:cNvPicPr/>
          <p:nvPr/>
        </p:nvPicPr>
        <p:blipFill>
          <a:blip r:embed="rId4" cstate="print"/>
          <a:stretch>
            <a:fillRect/>
          </a:stretch>
        </p:blipFill>
        <p:spPr>
          <a:xfrm>
            <a:off x="8310712" y="362641"/>
            <a:ext cx="998659" cy="1393712"/>
          </a:xfrm>
          <a:prstGeom prst="rect">
            <a:avLst/>
          </a:prstGeom>
        </p:spPr>
      </p:pic>
      <p:sp>
        <p:nvSpPr>
          <p:cNvPr id="47" name="テキスト ボックス 46">
            <a:extLst>
              <a:ext uri="{FF2B5EF4-FFF2-40B4-BE49-F238E27FC236}">
                <a16:creationId xmlns:a16="http://schemas.microsoft.com/office/drawing/2014/main" id="{B646905E-8541-40A5-A0C3-C877F904774B}"/>
              </a:ext>
            </a:extLst>
          </p:cNvPr>
          <p:cNvSpPr txBox="1"/>
          <p:nvPr/>
        </p:nvSpPr>
        <p:spPr>
          <a:xfrm>
            <a:off x="9340553" y="381160"/>
            <a:ext cx="2201309" cy="1200329"/>
          </a:xfrm>
          <a:prstGeom prst="rect">
            <a:avLst/>
          </a:prstGeom>
          <a:noFill/>
        </p:spPr>
        <p:txBody>
          <a:bodyPr wrap="square" rtlCol="0">
            <a:spAutoFit/>
          </a:bodyPr>
          <a:lstStyle/>
          <a:p>
            <a:pPr algn="dist"/>
            <a:r>
              <a:rPr kumimoji="1" lang="ja-JP" altLang="en-US" sz="2400" b="1" dirty="0">
                <a:latin typeface="BIZ UDPゴシック" panose="020B0400000000000000" pitchFamily="50" charset="-128"/>
                <a:ea typeface="BIZ UDPゴシック" panose="020B0400000000000000" pitchFamily="50" charset="-128"/>
              </a:rPr>
              <a:t>質問への応答</a:t>
            </a:r>
            <a:endParaRPr kumimoji="1" lang="en-US" altLang="ja-JP" sz="2400" b="1" dirty="0">
              <a:latin typeface="BIZ UDPゴシック" panose="020B0400000000000000" pitchFamily="50" charset="-128"/>
              <a:ea typeface="BIZ UDPゴシック" panose="020B0400000000000000" pitchFamily="50" charset="-128"/>
            </a:endParaRPr>
          </a:p>
          <a:p>
            <a:pPr algn="dist"/>
            <a:r>
              <a:rPr lang="ja-JP" altLang="en-US" sz="2400" b="1" dirty="0">
                <a:latin typeface="BIZ UDPゴシック" panose="020B0400000000000000" pitchFamily="50" charset="-128"/>
                <a:ea typeface="BIZ UDPゴシック" panose="020B0400000000000000" pitchFamily="50" charset="-128"/>
              </a:rPr>
              <a:t>テキスト要約</a:t>
            </a:r>
            <a:endParaRPr lang="en-US" altLang="ja-JP" sz="2400" b="1" dirty="0">
              <a:latin typeface="BIZ UDPゴシック" panose="020B0400000000000000" pitchFamily="50" charset="-128"/>
              <a:ea typeface="BIZ UDPゴシック" panose="020B0400000000000000" pitchFamily="50" charset="-128"/>
            </a:endParaRPr>
          </a:p>
          <a:p>
            <a:pPr algn="dist"/>
            <a:r>
              <a:rPr lang="ja-JP" altLang="en-US" sz="2400" b="1" dirty="0">
                <a:latin typeface="BIZ UDPゴシック" panose="020B0400000000000000" pitchFamily="50" charset="-128"/>
                <a:ea typeface="BIZ UDPゴシック" panose="020B0400000000000000" pitchFamily="50" charset="-128"/>
              </a:rPr>
              <a:t>機械翻訳</a:t>
            </a:r>
            <a:endParaRPr kumimoji="1" lang="ja-JP" altLang="en-US" sz="2400" b="1" dirty="0">
              <a:latin typeface="BIZ UDPゴシック" panose="020B0400000000000000" pitchFamily="50" charset="-128"/>
              <a:ea typeface="BIZ UDPゴシック" panose="020B0400000000000000" pitchFamily="50" charset="-128"/>
            </a:endParaRPr>
          </a:p>
        </p:txBody>
      </p:sp>
      <p:sp>
        <p:nvSpPr>
          <p:cNvPr id="48" name="テキスト ボックス 47">
            <a:extLst>
              <a:ext uri="{FF2B5EF4-FFF2-40B4-BE49-F238E27FC236}">
                <a16:creationId xmlns:a16="http://schemas.microsoft.com/office/drawing/2014/main" id="{55535BD3-D7DB-46A5-9E7B-77E27807A9BD}"/>
              </a:ext>
            </a:extLst>
          </p:cNvPr>
          <p:cNvSpPr txBox="1"/>
          <p:nvPr/>
        </p:nvSpPr>
        <p:spPr>
          <a:xfrm>
            <a:off x="8552597" y="2351060"/>
            <a:ext cx="2553296" cy="769441"/>
          </a:xfrm>
          <a:prstGeom prst="rect">
            <a:avLst/>
          </a:prstGeom>
          <a:noFill/>
        </p:spPr>
        <p:txBody>
          <a:bodyPr wrap="square" rtlCol="0">
            <a:spAutoFit/>
          </a:bodyPr>
          <a:lstStyle/>
          <a:p>
            <a:r>
              <a:rPr kumimoji="1" lang="ja-JP" altLang="en-US" sz="4400" b="1" dirty="0">
                <a:latin typeface="BIZ UDPゴシック" panose="020B0400000000000000" pitchFamily="50" charset="-128"/>
                <a:ea typeface="BIZ UDPゴシック" panose="020B0400000000000000" pitchFamily="50" charset="-128"/>
              </a:rPr>
              <a:t>合成画像</a:t>
            </a:r>
          </a:p>
        </p:txBody>
      </p:sp>
      <p:sp>
        <p:nvSpPr>
          <p:cNvPr id="49" name="テキスト ボックス 48">
            <a:extLst>
              <a:ext uri="{FF2B5EF4-FFF2-40B4-BE49-F238E27FC236}">
                <a16:creationId xmlns:a16="http://schemas.microsoft.com/office/drawing/2014/main" id="{51DF50C6-4FB8-4050-AD7A-09E5CE42EB29}"/>
              </a:ext>
            </a:extLst>
          </p:cNvPr>
          <p:cNvSpPr txBox="1"/>
          <p:nvPr/>
        </p:nvSpPr>
        <p:spPr>
          <a:xfrm>
            <a:off x="8552597" y="3685255"/>
            <a:ext cx="2571354" cy="769441"/>
          </a:xfrm>
          <a:prstGeom prst="rect">
            <a:avLst/>
          </a:prstGeom>
          <a:noFill/>
        </p:spPr>
        <p:txBody>
          <a:bodyPr wrap="square" rtlCol="0">
            <a:spAutoFit/>
          </a:bodyPr>
          <a:lstStyle/>
          <a:p>
            <a:r>
              <a:rPr kumimoji="1" lang="ja-JP" altLang="en-US" sz="4400" b="1" dirty="0">
                <a:latin typeface="BIZ UDPゴシック" panose="020B0400000000000000" pitchFamily="50" charset="-128"/>
                <a:ea typeface="BIZ UDPゴシック" panose="020B0400000000000000" pitchFamily="50" charset="-128"/>
              </a:rPr>
              <a:t>合成動画</a:t>
            </a:r>
          </a:p>
        </p:txBody>
      </p:sp>
      <p:cxnSp>
        <p:nvCxnSpPr>
          <p:cNvPr id="51" name="直線矢印コネクタ 50">
            <a:extLst>
              <a:ext uri="{FF2B5EF4-FFF2-40B4-BE49-F238E27FC236}">
                <a16:creationId xmlns:a16="http://schemas.microsoft.com/office/drawing/2014/main" id="{EE11AD6F-FE43-43A1-8D56-F0AE26DA4581}"/>
              </a:ext>
            </a:extLst>
          </p:cNvPr>
          <p:cNvCxnSpPr>
            <a:stCxn id="26" idx="3"/>
          </p:cNvCxnSpPr>
          <p:nvPr/>
        </p:nvCxnSpPr>
        <p:spPr>
          <a:xfrm flipV="1">
            <a:off x="6875929" y="1668986"/>
            <a:ext cx="1515033" cy="18003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直線矢印コネクタ 52">
            <a:extLst>
              <a:ext uri="{FF2B5EF4-FFF2-40B4-BE49-F238E27FC236}">
                <a16:creationId xmlns:a16="http://schemas.microsoft.com/office/drawing/2014/main" id="{3646CA80-035D-4F32-98F9-1192A2C10F57}"/>
              </a:ext>
            </a:extLst>
          </p:cNvPr>
          <p:cNvCxnSpPr>
            <a:stCxn id="26" idx="3"/>
          </p:cNvCxnSpPr>
          <p:nvPr/>
        </p:nvCxnSpPr>
        <p:spPr>
          <a:xfrm flipV="1">
            <a:off x="6875929" y="2868706"/>
            <a:ext cx="1691517" cy="60063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直線矢印コネクタ 54">
            <a:extLst>
              <a:ext uri="{FF2B5EF4-FFF2-40B4-BE49-F238E27FC236}">
                <a16:creationId xmlns:a16="http://schemas.microsoft.com/office/drawing/2014/main" id="{67F8F642-676E-4CBE-B4F5-C02A9101CB88}"/>
              </a:ext>
            </a:extLst>
          </p:cNvPr>
          <p:cNvCxnSpPr>
            <a:stCxn id="26" idx="3"/>
          </p:cNvCxnSpPr>
          <p:nvPr/>
        </p:nvCxnSpPr>
        <p:spPr>
          <a:xfrm>
            <a:off x="6875929" y="3469341"/>
            <a:ext cx="1676668" cy="70937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1391744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テキスト ボックス 28">
            <a:extLst>
              <a:ext uri="{FF2B5EF4-FFF2-40B4-BE49-F238E27FC236}">
                <a16:creationId xmlns:a16="http://schemas.microsoft.com/office/drawing/2014/main" id="{290EB29C-D5FF-441E-8728-70D1A669058F}"/>
              </a:ext>
            </a:extLst>
          </p:cNvPr>
          <p:cNvSpPr txBox="1"/>
          <p:nvPr/>
        </p:nvSpPr>
        <p:spPr>
          <a:xfrm>
            <a:off x="516743" y="679421"/>
            <a:ext cx="11158513" cy="4524315"/>
          </a:xfrm>
          <a:prstGeom prst="rect">
            <a:avLst/>
          </a:prstGeom>
          <a:noFill/>
        </p:spPr>
        <p:txBody>
          <a:bodyPr wrap="square">
            <a:spAutoFit/>
          </a:bodyPr>
          <a:lstStyle/>
          <a:p>
            <a:r>
              <a:rPr lang="en-US" altLang="ja-JP" sz="2000" b="0" i="0" dirty="0">
                <a:solidFill>
                  <a:srgbClr val="242424"/>
                </a:solidFill>
                <a:effectLst/>
                <a:latin typeface="UD デジタル 教科書体 NK-B" panose="02020700000000000000" pitchFamily="18" charset="-128"/>
                <a:ea typeface="UD デジタル 教科書体 NK-B" panose="02020700000000000000" pitchFamily="18" charset="-128"/>
              </a:rPr>
              <a:t>GPT-3</a:t>
            </a:r>
            <a:r>
              <a:rPr lang="ja-JP" altLang="en-US" sz="2000" b="0" i="0" dirty="0">
                <a:solidFill>
                  <a:srgbClr val="242424"/>
                </a:solidFill>
                <a:effectLst/>
                <a:latin typeface="UD デジタル 教科書体 NK-B" panose="02020700000000000000" pitchFamily="18" charset="-128"/>
                <a:ea typeface="UD デジタル 教科書体 NK-B" panose="02020700000000000000" pitchFamily="18" charset="-128"/>
              </a:rPr>
              <a:t>が高性能なのは・・・</a:t>
            </a:r>
            <a:endParaRPr lang="en-US" altLang="ja-JP" sz="2000" b="0" i="0" dirty="0">
              <a:solidFill>
                <a:srgbClr val="242424"/>
              </a:solidFill>
              <a:effectLst/>
              <a:latin typeface="UD デジタル 教科書体 NK-B" panose="02020700000000000000" pitchFamily="18" charset="-128"/>
              <a:ea typeface="UD デジタル 教科書体 NK-B" panose="02020700000000000000" pitchFamily="18" charset="-128"/>
            </a:endParaRPr>
          </a:p>
          <a:p>
            <a:r>
              <a:rPr lang="en-US" altLang="ja-JP" sz="2800" b="0" i="0" dirty="0">
                <a:solidFill>
                  <a:srgbClr val="002060"/>
                </a:solidFill>
                <a:effectLst/>
                <a:latin typeface="UD デジタル 教科書体 NK-B" panose="02020700000000000000" pitchFamily="18" charset="-128"/>
                <a:ea typeface="UD デジタル 教科書体 NK-B" panose="02020700000000000000" pitchFamily="18" charset="-128"/>
              </a:rPr>
              <a:t>1750</a:t>
            </a:r>
            <a:r>
              <a:rPr lang="ja-JP" altLang="en-US" sz="2800" b="0" i="0" dirty="0">
                <a:solidFill>
                  <a:srgbClr val="C00000"/>
                </a:solidFill>
                <a:effectLst/>
                <a:latin typeface="UD デジタル 教科書体 NK-B" panose="02020700000000000000" pitchFamily="18" charset="-128"/>
                <a:ea typeface="UD デジタル 教科書体 NK-B" panose="02020700000000000000" pitchFamily="18" charset="-128"/>
              </a:rPr>
              <a:t>億個ものパラメーター</a:t>
            </a:r>
            <a:r>
              <a:rPr lang="ja-JP" altLang="en-US" sz="2000" b="0" i="0" dirty="0">
                <a:solidFill>
                  <a:srgbClr val="242424"/>
                </a:solidFill>
                <a:effectLst/>
                <a:latin typeface="UD デジタル 教科書体 NK-B" panose="02020700000000000000" pitchFamily="18" charset="-128"/>
                <a:ea typeface="UD デジタル 教科書体 NK-B" panose="02020700000000000000" pitchFamily="18" charset="-128"/>
              </a:rPr>
              <a:t>を備えた機械学習モデルに </a:t>
            </a:r>
            <a:r>
              <a:rPr lang="en-US" altLang="ja-JP" sz="2800" b="0" i="0" dirty="0">
                <a:solidFill>
                  <a:srgbClr val="002060"/>
                </a:solidFill>
                <a:effectLst/>
                <a:latin typeface="UD デジタル 教科書体 NK-B" panose="02020700000000000000" pitchFamily="18" charset="-128"/>
                <a:ea typeface="UD デジタル 教科書体 NK-B" panose="02020700000000000000" pitchFamily="18" charset="-128"/>
              </a:rPr>
              <a:t>45</a:t>
            </a:r>
            <a:r>
              <a:rPr lang="ja-JP" altLang="en-US" sz="2800" b="0" i="0" dirty="0">
                <a:solidFill>
                  <a:srgbClr val="C00000"/>
                </a:solidFill>
                <a:effectLst/>
                <a:latin typeface="UD デジタル 教科書体 NK-B" panose="02020700000000000000" pitchFamily="18" charset="-128"/>
                <a:ea typeface="UD デジタル 教科書体 NK-B" panose="02020700000000000000" pitchFamily="18" charset="-128"/>
              </a:rPr>
              <a:t>テラバイト（</a:t>
            </a:r>
            <a:r>
              <a:rPr lang="en-US" altLang="ja-JP" sz="2800" b="0" i="0" dirty="0">
                <a:solidFill>
                  <a:srgbClr val="C00000"/>
                </a:solidFill>
                <a:effectLst/>
                <a:latin typeface="UD デジタル 教科書体 NK-B" panose="02020700000000000000" pitchFamily="18" charset="-128"/>
                <a:ea typeface="UD デジタル 教科書体 NK-B" panose="02020700000000000000" pitchFamily="18" charset="-128"/>
              </a:rPr>
              <a:t>TB</a:t>
            </a:r>
            <a:r>
              <a:rPr lang="ja-JP" altLang="en-US" sz="2800" b="0" i="0" dirty="0">
                <a:solidFill>
                  <a:srgbClr val="C00000"/>
                </a:solidFill>
                <a:effectLst/>
                <a:latin typeface="UD デジタル 教科書体 NK-B" panose="02020700000000000000" pitchFamily="18" charset="-128"/>
                <a:ea typeface="UD デジタル 教科書体 NK-B" panose="02020700000000000000" pitchFamily="18" charset="-128"/>
              </a:rPr>
              <a:t>）</a:t>
            </a:r>
            <a:r>
              <a:rPr lang="ja-JP" altLang="en-US" sz="2000" b="0" i="0" dirty="0">
                <a:solidFill>
                  <a:srgbClr val="242424"/>
                </a:solidFill>
                <a:effectLst/>
                <a:latin typeface="UD デジタル 教科書体 NK-B" panose="02020700000000000000" pitchFamily="18" charset="-128"/>
                <a:ea typeface="UD デジタル 教科書体 NK-B" panose="02020700000000000000" pitchFamily="18" charset="-128"/>
              </a:rPr>
              <a:t>、</a:t>
            </a:r>
            <a:r>
              <a:rPr lang="en-US" altLang="ja-JP" sz="2800" b="1" i="0" dirty="0">
                <a:solidFill>
                  <a:srgbClr val="002060"/>
                </a:solidFill>
                <a:effectLst/>
                <a:latin typeface="UD デジタル 教科書体 NK-B" panose="02020700000000000000" pitchFamily="18" charset="-128"/>
                <a:ea typeface="UD デジタル 教科書体 NK-B" panose="02020700000000000000" pitchFamily="18" charset="-128"/>
              </a:rPr>
              <a:t>4100</a:t>
            </a:r>
            <a:r>
              <a:rPr lang="ja-JP" altLang="en-US" sz="2800" b="1" i="0" dirty="0">
                <a:solidFill>
                  <a:srgbClr val="C00000"/>
                </a:solidFill>
                <a:effectLst/>
                <a:latin typeface="UD デジタル 教科書体 NK-B" panose="02020700000000000000" pitchFamily="18" charset="-128"/>
                <a:ea typeface="UD デジタル 教科書体 NK-B" panose="02020700000000000000" pitchFamily="18" charset="-128"/>
              </a:rPr>
              <a:t>億単語</a:t>
            </a:r>
            <a:r>
              <a:rPr lang="ja-JP" altLang="en-US" sz="2000" b="0" i="0" dirty="0">
                <a:solidFill>
                  <a:srgbClr val="242424"/>
                </a:solidFill>
                <a:effectLst/>
                <a:latin typeface="UD デジタル 教科書体 NK-B" panose="02020700000000000000" pitchFamily="18" charset="-128"/>
                <a:ea typeface="UD デジタル 教科書体 NK-B" panose="02020700000000000000" pitchFamily="18" charset="-128"/>
              </a:rPr>
              <a:t>からなる巨大な文書を学習させたから～</a:t>
            </a:r>
            <a:endParaRPr lang="en-US" altLang="ja-JP" sz="2000" b="0" i="0" dirty="0">
              <a:solidFill>
                <a:srgbClr val="242424"/>
              </a:solidFill>
              <a:effectLst/>
              <a:latin typeface="UD デジタル 教科書体 NK-B" panose="02020700000000000000" pitchFamily="18" charset="-128"/>
              <a:ea typeface="UD デジタル 教科書体 NK-B" panose="02020700000000000000" pitchFamily="18" charset="-128"/>
            </a:endParaRPr>
          </a:p>
          <a:p>
            <a:endParaRPr lang="en-US" altLang="ja-JP" sz="2000" dirty="0">
              <a:solidFill>
                <a:srgbClr val="242424"/>
              </a:solidFill>
              <a:latin typeface="UD デジタル 教科書体 NK-B" panose="02020700000000000000" pitchFamily="18" charset="-128"/>
              <a:ea typeface="UD デジタル 教科書体 NK-B" panose="02020700000000000000" pitchFamily="18" charset="-128"/>
            </a:endParaRPr>
          </a:p>
          <a:p>
            <a:r>
              <a:rPr lang="ja-JP" altLang="en-US" sz="2000" b="0" i="0" dirty="0">
                <a:solidFill>
                  <a:srgbClr val="242424"/>
                </a:solidFill>
                <a:effectLst/>
                <a:latin typeface="UD デジタル 教科書体 NK-B" panose="02020700000000000000" pitchFamily="18" charset="-128"/>
                <a:ea typeface="UD デジタル 教科書体 NK-B" panose="02020700000000000000" pitchFamily="18" charset="-128"/>
              </a:rPr>
              <a:t>その学習には</a:t>
            </a:r>
            <a:r>
              <a:rPr lang="en-US" altLang="ja-JP" sz="2000" b="0" i="0" dirty="0">
                <a:solidFill>
                  <a:srgbClr val="242424"/>
                </a:solidFill>
                <a:effectLst/>
                <a:latin typeface="UD デジタル 教科書体 NK-B" panose="02020700000000000000" pitchFamily="18" charset="-128"/>
                <a:ea typeface="UD デジタル 教科書体 NK-B" panose="02020700000000000000" pitchFamily="18" charset="-128"/>
              </a:rPr>
              <a:t>Microsoft</a:t>
            </a:r>
            <a:r>
              <a:rPr lang="ja-JP" altLang="en-US" sz="2000" b="0" i="0" dirty="0">
                <a:solidFill>
                  <a:srgbClr val="242424"/>
                </a:solidFill>
                <a:effectLst/>
                <a:latin typeface="UD デジタル 教科書体 NK-B" panose="02020700000000000000" pitchFamily="18" charset="-128"/>
                <a:ea typeface="UD デジタル 教科書体 NK-B" panose="02020700000000000000" pitchFamily="18" charset="-128"/>
              </a:rPr>
              <a:t>（マイクロソフト）が用意した世界でトップ</a:t>
            </a:r>
            <a:r>
              <a:rPr lang="en-US" altLang="ja-JP" sz="2000" b="0" i="0" dirty="0">
                <a:solidFill>
                  <a:srgbClr val="242424"/>
                </a:solidFill>
                <a:effectLst/>
                <a:latin typeface="UD デジタル 教科書体 NK-B" panose="02020700000000000000" pitchFamily="18" charset="-128"/>
                <a:ea typeface="UD デジタル 教科書体 NK-B" panose="02020700000000000000" pitchFamily="18" charset="-128"/>
              </a:rPr>
              <a:t>5</a:t>
            </a:r>
            <a:r>
              <a:rPr lang="ja-JP" altLang="en-US" sz="2000" b="0" i="0" dirty="0">
                <a:solidFill>
                  <a:srgbClr val="242424"/>
                </a:solidFill>
                <a:effectLst/>
                <a:latin typeface="UD デジタル 教科書体 NK-B" panose="02020700000000000000" pitchFamily="18" charset="-128"/>
                <a:ea typeface="UD デジタル 教科書体 NK-B" panose="02020700000000000000" pitchFamily="18" charset="-128"/>
              </a:rPr>
              <a:t>に入る規模のスーパーコンピューターを使用している。</a:t>
            </a:r>
            <a:endParaRPr lang="en-US" altLang="ja-JP" sz="2000" b="0" i="0" dirty="0">
              <a:solidFill>
                <a:srgbClr val="242424"/>
              </a:solidFill>
              <a:effectLst/>
              <a:latin typeface="UD デジタル 教科書体 NK-B" panose="02020700000000000000" pitchFamily="18" charset="-128"/>
              <a:ea typeface="UD デジタル 教科書体 NK-B" panose="02020700000000000000" pitchFamily="18" charset="-128"/>
            </a:endParaRPr>
          </a:p>
          <a:p>
            <a:endParaRPr lang="en-US" altLang="ja-JP" sz="2000" dirty="0">
              <a:solidFill>
                <a:srgbClr val="242424"/>
              </a:solidFill>
              <a:latin typeface="UD デジタル 教科書体 NK-B" panose="02020700000000000000" pitchFamily="18" charset="-128"/>
              <a:ea typeface="UD デジタル 教科書体 NK-B" panose="02020700000000000000" pitchFamily="18" charset="-128"/>
            </a:endParaRPr>
          </a:p>
          <a:p>
            <a:r>
              <a:rPr lang="ja-JP" altLang="en-US" sz="3200" b="1" i="0" dirty="0">
                <a:solidFill>
                  <a:srgbClr val="C00000"/>
                </a:solidFill>
                <a:effectLst/>
                <a:latin typeface="UD デジタル 教科書体 NK-B" panose="02020700000000000000" pitchFamily="18" charset="-128"/>
                <a:ea typeface="UD デジタル 教科書体 NK-B" panose="02020700000000000000" pitchFamily="18" charset="-128"/>
              </a:rPr>
              <a:t>　　　　　　　　　　　　　</a:t>
            </a:r>
            <a:r>
              <a:rPr lang="en-US" altLang="ja-JP" sz="3600" b="1" i="0" dirty="0">
                <a:effectLst/>
                <a:latin typeface="UD デジタル 教科書体 NK-B" panose="02020700000000000000" pitchFamily="18" charset="-128"/>
                <a:ea typeface="UD デジタル 教科書体 NK-B" panose="02020700000000000000" pitchFamily="18" charset="-128"/>
              </a:rPr>
              <a:t>CPU</a:t>
            </a:r>
            <a:r>
              <a:rPr lang="ja-JP" altLang="en-US" sz="3600" b="1" i="0" dirty="0">
                <a:solidFill>
                  <a:srgbClr val="C00000"/>
                </a:solidFill>
                <a:effectLst/>
                <a:latin typeface="UD デジタル 教科書体 NK-B" panose="02020700000000000000" pitchFamily="18" charset="-128"/>
                <a:ea typeface="UD デジタル 教科書体 NK-B" panose="02020700000000000000" pitchFamily="18" charset="-128"/>
              </a:rPr>
              <a:t>コア数</a:t>
            </a:r>
            <a:r>
              <a:rPr lang="en-US" altLang="ja-JP" sz="3600" b="1" i="0" dirty="0">
                <a:solidFill>
                  <a:srgbClr val="002060"/>
                </a:solidFill>
                <a:effectLst/>
                <a:latin typeface="UD デジタル 教科書体 NK-B" panose="02020700000000000000" pitchFamily="18" charset="-128"/>
                <a:ea typeface="UD デジタル 教科書体 NK-B" panose="02020700000000000000" pitchFamily="18" charset="-128"/>
              </a:rPr>
              <a:t>28</a:t>
            </a:r>
            <a:r>
              <a:rPr lang="ja-JP" altLang="en-US" sz="3600" b="1" i="0" dirty="0">
                <a:solidFill>
                  <a:srgbClr val="002060"/>
                </a:solidFill>
                <a:effectLst/>
                <a:latin typeface="UD デジタル 教科書体 NK-B" panose="02020700000000000000" pitchFamily="18" charset="-128"/>
                <a:ea typeface="UD デジタル 教科書体 NK-B" panose="02020700000000000000" pitchFamily="18" charset="-128"/>
              </a:rPr>
              <a:t>万</a:t>
            </a:r>
            <a:r>
              <a:rPr lang="en-US" altLang="ja-JP" sz="3600" b="1" i="0" dirty="0">
                <a:solidFill>
                  <a:srgbClr val="002060"/>
                </a:solidFill>
                <a:effectLst/>
                <a:latin typeface="UD デジタル 教科書体 NK-B" panose="02020700000000000000" pitchFamily="18" charset="-128"/>
                <a:ea typeface="UD デジタル 教科書体 NK-B" panose="02020700000000000000" pitchFamily="18" charset="-128"/>
              </a:rPr>
              <a:t>5000</a:t>
            </a:r>
            <a:r>
              <a:rPr lang="ja-JP" altLang="en-US" sz="3600" b="1" i="0" dirty="0">
                <a:solidFill>
                  <a:srgbClr val="C00000"/>
                </a:solidFill>
                <a:effectLst/>
                <a:latin typeface="UD デジタル 教科書体 NK-B" panose="02020700000000000000" pitchFamily="18" charset="-128"/>
                <a:ea typeface="UD デジタル 教科書体 NK-B" panose="02020700000000000000" pitchFamily="18" charset="-128"/>
              </a:rPr>
              <a:t>個</a:t>
            </a:r>
            <a:endParaRPr lang="en-US" altLang="ja-JP" sz="3600" b="1" i="0" dirty="0">
              <a:solidFill>
                <a:srgbClr val="C00000"/>
              </a:solidFill>
              <a:effectLst/>
              <a:latin typeface="UD デジタル 教科書体 NK-B" panose="02020700000000000000" pitchFamily="18" charset="-128"/>
              <a:ea typeface="UD デジタル 教科書体 NK-B" panose="02020700000000000000" pitchFamily="18" charset="-128"/>
            </a:endParaRPr>
          </a:p>
          <a:p>
            <a:r>
              <a:rPr lang="ja-JP" altLang="en-US" sz="3600" b="1" dirty="0">
                <a:solidFill>
                  <a:srgbClr val="C00000"/>
                </a:solidFill>
                <a:latin typeface="UD デジタル 教科書体 NK-B" panose="02020700000000000000" pitchFamily="18" charset="-128"/>
                <a:ea typeface="UD デジタル 教科書体 NK-B" panose="02020700000000000000" pitchFamily="18" charset="-128"/>
              </a:rPr>
              <a:t>　　　　　　　　　　　 </a:t>
            </a:r>
            <a:r>
              <a:rPr lang="en-US" altLang="ja-JP" sz="3600" b="0" i="0" dirty="0">
                <a:solidFill>
                  <a:srgbClr val="7030A0"/>
                </a:solidFill>
                <a:effectLst/>
                <a:latin typeface="UD デジタル 教科書体 NK-B" panose="02020700000000000000" pitchFamily="18" charset="-128"/>
                <a:ea typeface="UD デジタル 教科書体 NK-B" panose="02020700000000000000" pitchFamily="18" charset="-128"/>
              </a:rPr>
              <a:t>GPU</a:t>
            </a:r>
            <a:r>
              <a:rPr lang="ja-JP" altLang="en-US" sz="3600" b="0" i="0" dirty="0">
                <a:solidFill>
                  <a:srgbClr val="C00000"/>
                </a:solidFill>
                <a:effectLst/>
                <a:latin typeface="UD デジタル 教科書体 NK-B" panose="02020700000000000000" pitchFamily="18" charset="-128"/>
                <a:ea typeface="UD デジタル 教科書体 NK-B" panose="02020700000000000000" pitchFamily="18" charset="-128"/>
              </a:rPr>
              <a:t>：</a:t>
            </a:r>
            <a:r>
              <a:rPr lang="en-US" altLang="ja-JP" sz="3600" b="0" i="0" dirty="0">
                <a:solidFill>
                  <a:srgbClr val="C00000"/>
                </a:solidFill>
                <a:effectLst/>
                <a:latin typeface="UD デジタル 教科書体 NK-B" panose="02020700000000000000" pitchFamily="18" charset="-128"/>
                <a:ea typeface="UD デジタル 教科書体 NK-B" panose="02020700000000000000" pitchFamily="18" charset="-128"/>
              </a:rPr>
              <a:t>10000</a:t>
            </a:r>
            <a:r>
              <a:rPr lang="ja-JP" altLang="en-US" sz="3600" b="0" i="0" dirty="0">
                <a:solidFill>
                  <a:srgbClr val="002060"/>
                </a:solidFill>
                <a:effectLst/>
                <a:latin typeface="UD デジタル 教科書体 NK-B" panose="02020700000000000000" pitchFamily="18" charset="-128"/>
                <a:ea typeface="UD デジタル 教科書体 NK-B" panose="02020700000000000000" pitchFamily="18" charset="-128"/>
              </a:rPr>
              <a:t>個</a:t>
            </a:r>
            <a:endParaRPr lang="en-US" altLang="ja-JP" sz="2400" b="0" i="0" dirty="0">
              <a:solidFill>
                <a:srgbClr val="242424"/>
              </a:solidFill>
              <a:effectLst/>
              <a:latin typeface="UD デジタル 教科書体 NK-B" panose="02020700000000000000" pitchFamily="18" charset="-128"/>
              <a:ea typeface="UD デジタル 教科書体 NK-B" panose="02020700000000000000" pitchFamily="18" charset="-128"/>
            </a:endParaRPr>
          </a:p>
          <a:p>
            <a:endParaRPr lang="en-US" altLang="ja-JP" sz="1200" dirty="0">
              <a:solidFill>
                <a:srgbClr val="242424"/>
              </a:solidFill>
              <a:latin typeface="UD デジタル 教科書体 NK-B" panose="02020700000000000000" pitchFamily="18" charset="-128"/>
              <a:ea typeface="UD デジタル 教科書体 NK-B" panose="02020700000000000000" pitchFamily="18" charset="-128"/>
            </a:endParaRPr>
          </a:p>
          <a:p>
            <a:r>
              <a:rPr lang="en-US" altLang="ja-JP" sz="2000" b="0" i="0" dirty="0">
                <a:solidFill>
                  <a:srgbClr val="242424"/>
                </a:solidFill>
                <a:effectLst/>
                <a:latin typeface="UD デジタル 教科書体 NK-B" panose="02020700000000000000" pitchFamily="18" charset="-128"/>
                <a:ea typeface="UD デジタル 教科書体 NK-B" panose="02020700000000000000" pitchFamily="18" charset="-128"/>
              </a:rPr>
              <a:t>GPT-3</a:t>
            </a:r>
            <a:r>
              <a:rPr lang="ja-JP" altLang="en-US" sz="2000" b="0" i="0" dirty="0">
                <a:solidFill>
                  <a:srgbClr val="242424"/>
                </a:solidFill>
                <a:effectLst/>
                <a:latin typeface="UD デジタル 教科書体 NK-B" panose="02020700000000000000" pitchFamily="18" charset="-128"/>
                <a:ea typeface="UD デジタル 教科書体 NK-B" panose="02020700000000000000" pitchFamily="18" charset="-128"/>
              </a:rPr>
              <a:t>の学習に要する電力は</a:t>
            </a:r>
            <a:r>
              <a:rPr lang="en-US" altLang="ja-JP" sz="4800" b="0" i="0" u="sng" dirty="0">
                <a:solidFill>
                  <a:srgbClr val="002060"/>
                </a:solidFill>
                <a:effectLst/>
                <a:latin typeface="UD デジタル 教科書体 NK-B" panose="02020700000000000000" pitchFamily="18" charset="-128"/>
                <a:ea typeface="UD デジタル 教科書体 NK-B" panose="02020700000000000000" pitchFamily="18" charset="-128"/>
              </a:rPr>
              <a:t>1287</a:t>
            </a:r>
            <a:r>
              <a:rPr lang="ja-JP" altLang="en-US" sz="4800" b="0" i="0" u="sng" dirty="0">
                <a:solidFill>
                  <a:srgbClr val="C00000"/>
                </a:solidFill>
                <a:effectLst/>
                <a:latin typeface="UD デジタル 教科書体 NK-B" panose="02020700000000000000" pitchFamily="18" charset="-128"/>
                <a:ea typeface="UD デジタル 教科書体 NK-B" panose="02020700000000000000" pitchFamily="18" charset="-128"/>
              </a:rPr>
              <a:t>メガワット</a:t>
            </a:r>
            <a:r>
              <a:rPr lang="ja-JP" altLang="en-US" sz="4800" b="0" i="0" dirty="0">
                <a:solidFill>
                  <a:srgbClr val="C00000"/>
                </a:solidFill>
                <a:effectLst/>
                <a:latin typeface="UD デジタル 教科書体 NK-B" panose="02020700000000000000" pitchFamily="18" charset="-128"/>
                <a:ea typeface="UD デジタル 教科書体 NK-B" panose="02020700000000000000" pitchFamily="18" charset="-128"/>
              </a:rPr>
              <a:t>時（</a:t>
            </a:r>
            <a:r>
              <a:rPr lang="en-US" altLang="ja-JP" sz="4800" b="0" i="0" dirty="0">
                <a:solidFill>
                  <a:srgbClr val="C00000"/>
                </a:solidFill>
                <a:effectLst/>
                <a:latin typeface="UD デジタル 教科書体 NK-B" panose="02020700000000000000" pitchFamily="18" charset="-128"/>
                <a:ea typeface="UD デジタル 教科書体 NK-B" panose="02020700000000000000" pitchFamily="18" charset="-128"/>
              </a:rPr>
              <a:t>MWh</a:t>
            </a:r>
            <a:r>
              <a:rPr lang="ja-JP" altLang="en-US" sz="4800" b="0" i="0" dirty="0">
                <a:solidFill>
                  <a:srgbClr val="C00000"/>
                </a:solidFill>
                <a:effectLst/>
                <a:latin typeface="UD デジタル 教科書体 NK-B" panose="02020700000000000000" pitchFamily="18" charset="-128"/>
                <a:ea typeface="UD デジタル 教科書体 NK-B" panose="02020700000000000000" pitchFamily="18" charset="-128"/>
              </a:rPr>
              <a:t>）</a:t>
            </a:r>
            <a:r>
              <a:rPr lang="en-US" altLang="ja-JP" sz="2000" b="0" i="0" dirty="0">
                <a:solidFill>
                  <a:srgbClr val="242424"/>
                </a:solidFill>
                <a:effectLst/>
                <a:latin typeface="UD デジタル 教科書体 NK-B" panose="02020700000000000000" pitchFamily="18" charset="-128"/>
                <a:ea typeface="UD デジタル 教科書体 NK-B" panose="02020700000000000000" pitchFamily="18" charset="-128"/>
              </a:rPr>
              <a:t>!</a:t>
            </a:r>
            <a:endParaRPr lang="ja-JP" altLang="en-US" sz="2000" dirty="0">
              <a:latin typeface="UD デジタル 教科書体 NK-B" panose="02020700000000000000" pitchFamily="18" charset="-128"/>
              <a:ea typeface="UD デジタル 教科書体 NK-B" panose="02020700000000000000" pitchFamily="18" charset="-128"/>
            </a:endParaRPr>
          </a:p>
        </p:txBody>
      </p:sp>
      <p:sp>
        <p:nvSpPr>
          <p:cNvPr id="31" name="テキスト ボックス 30">
            <a:extLst>
              <a:ext uri="{FF2B5EF4-FFF2-40B4-BE49-F238E27FC236}">
                <a16:creationId xmlns:a16="http://schemas.microsoft.com/office/drawing/2014/main" id="{F8E5A497-76AE-47D0-AAF2-9E7D375D5BCD}"/>
              </a:ext>
            </a:extLst>
          </p:cNvPr>
          <p:cNvSpPr txBox="1"/>
          <p:nvPr/>
        </p:nvSpPr>
        <p:spPr>
          <a:xfrm>
            <a:off x="0" y="0"/>
            <a:ext cx="12192000" cy="523220"/>
          </a:xfrm>
          <a:prstGeom prst="rect">
            <a:avLst/>
          </a:prstGeom>
          <a:solidFill>
            <a:srgbClr val="052F61"/>
          </a:solidFill>
        </p:spPr>
        <p:txBody>
          <a:bodyPr wrap="square" rtlCol="0">
            <a:spAutoFit/>
          </a:bodyPr>
          <a:lstStyle/>
          <a:p>
            <a:pPr algn="ctr"/>
            <a:r>
              <a:rPr kumimoji="1" lang="ja-JP" altLang="en-US" sz="2800" b="1" dirty="0">
                <a:solidFill>
                  <a:schemeClr val="bg1"/>
                </a:solidFill>
                <a:latin typeface="Meiryo UI" panose="020B0604030504040204" pitchFamily="50" charset="-128"/>
                <a:ea typeface="Meiryo UI" panose="020B0604030504040204" pitchFamily="50" charset="-128"/>
              </a:rPr>
              <a:t>イノベーションには安価で安定した電力が必要</a:t>
            </a:r>
          </a:p>
        </p:txBody>
      </p:sp>
      <p:sp>
        <p:nvSpPr>
          <p:cNvPr id="5" name="テキスト ボックス 4">
            <a:extLst>
              <a:ext uri="{FF2B5EF4-FFF2-40B4-BE49-F238E27FC236}">
                <a16:creationId xmlns:a16="http://schemas.microsoft.com/office/drawing/2014/main" id="{3E8C2227-3157-4CFA-A944-13D246831B7C}"/>
              </a:ext>
            </a:extLst>
          </p:cNvPr>
          <p:cNvSpPr txBox="1"/>
          <p:nvPr/>
        </p:nvSpPr>
        <p:spPr>
          <a:xfrm>
            <a:off x="1614790" y="5359938"/>
            <a:ext cx="8988358" cy="1200329"/>
          </a:xfrm>
          <a:prstGeom prst="rect">
            <a:avLst/>
          </a:prstGeom>
          <a:solidFill>
            <a:schemeClr val="accent4">
              <a:lumMod val="75000"/>
            </a:schemeClr>
          </a:solidFill>
        </p:spPr>
        <p:txBody>
          <a:bodyPr wrap="square" rtlCol="0">
            <a:spAutoFit/>
          </a:bodyPr>
          <a:lstStyle/>
          <a:p>
            <a:pPr algn="ctr"/>
            <a:r>
              <a:rPr kumimoji="1" lang="ja-JP" altLang="en-US" sz="2400" b="1" dirty="0">
                <a:solidFill>
                  <a:schemeClr val="bg1"/>
                </a:solidFill>
                <a:latin typeface="BIZ UDPゴシック" panose="020B0400000000000000" pitchFamily="50" charset="-128"/>
                <a:ea typeface="BIZ UDPゴシック" panose="020B0400000000000000" pitchFamily="50" charset="-128"/>
              </a:rPr>
              <a:t>ココは発想を変えて、</a:t>
            </a:r>
            <a:endParaRPr kumimoji="1" lang="en-US" altLang="ja-JP" sz="2400" b="1" dirty="0">
              <a:solidFill>
                <a:schemeClr val="bg1"/>
              </a:solidFill>
              <a:latin typeface="BIZ UDPゴシック" panose="020B0400000000000000" pitchFamily="50" charset="-128"/>
              <a:ea typeface="BIZ UDPゴシック" panose="020B0400000000000000" pitchFamily="50" charset="-128"/>
            </a:endParaRPr>
          </a:p>
          <a:p>
            <a:pPr algn="ctr"/>
            <a:r>
              <a:rPr kumimoji="1" lang="ja-JP" altLang="en-US" sz="2400" b="1" dirty="0">
                <a:solidFill>
                  <a:schemeClr val="bg1"/>
                </a:solidFill>
                <a:latin typeface="BIZ UDPゴシック" panose="020B0400000000000000" pitchFamily="50" charset="-128"/>
                <a:ea typeface="BIZ UDPゴシック" panose="020B0400000000000000" pitchFamily="50" charset="-128"/>
              </a:rPr>
              <a:t>枯れた軍事用原子炉を速攻導入して、</a:t>
            </a:r>
            <a:endParaRPr kumimoji="1" lang="en-US" altLang="ja-JP" sz="2400" b="1" dirty="0">
              <a:solidFill>
                <a:schemeClr val="bg1"/>
              </a:solidFill>
              <a:latin typeface="BIZ UDPゴシック" panose="020B0400000000000000" pitchFamily="50" charset="-128"/>
              <a:ea typeface="BIZ UDPゴシック" panose="020B0400000000000000" pitchFamily="50" charset="-128"/>
            </a:endParaRPr>
          </a:p>
          <a:p>
            <a:pPr algn="ctr"/>
            <a:r>
              <a:rPr kumimoji="1" lang="ja-JP" altLang="en-US" sz="2400" b="1" dirty="0">
                <a:solidFill>
                  <a:schemeClr val="bg1"/>
                </a:solidFill>
                <a:latin typeface="BIZ UDPゴシック" panose="020B0400000000000000" pitchFamily="50" charset="-128"/>
                <a:ea typeface="BIZ UDPゴシック" panose="020B0400000000000000" pitchFamily="50" charset="-128"/>
              </a:rPr>
              <a:t>新興途上国など産業発展に必要な安定電力を供給する・・・</a:t>
            </a:r>
            <a:endParaRPr kumimoji="1" lang="en-US" altLang="ja-JP" sz="2400" b="1" dirty="0">
              <a:solidFill>
                <a:schemeClr val="bg1"/>
              </a:solidFill>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30100599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object 7"/>
          <p:cNvGrpSpPr/>
          <p:nvPr/>
        </p:nvGrpSpPr>
        <p:grpSpPr>
          <a:xfrm>
            <a:off x="4408751" y="815232"/>
            <a:ext cx="3587867" cy="4113663"/>
            <a:chOff x="2884750" y="815231"/>
            <a:chExt cx="3587867" cy="4113663"/>
          </a:xfrm>
        </p:grpSpPr>
        <p:sp>
          <p:nvSpPr>
            <p:cNvPr id="8" name="object 8"/>
            <p:cNvSpPr/>
            <p:nvPr/>
          </p:nvSpPr>
          <p:spPr>
            <a:xfrm>
              <a:off x="3012651" y="4114561"/>
              <a:ext cx="33020" cy="67945"/>
            </a:xfrm>
            <a:custGeom>
              <a:avLst/>
              <a:gdLst/>
              <a:ahLst/>
              <a:cxnLst/>
              <a:rect l="l" t="t" r="r" b="b"/>
              <a:pathLst>
                <a:path w="33019" h="67945">
                  <a:moveTo>
                    <a:pt x="32659" y="0"/>
                  </a:moveTo>
                  <a:lnTo>
                    <a:pt x="0" y="33314"/>
                  </a:lnTo>
                  <a:lnTo>
                    <a:pt x="10891" y="67785"/>
                  </a:lnTo>
                  <a:lnTo>
                    <a:pt x="32659" y="33314"/>
                  </a:lnTo>
                  <a:lnTo>
                    <a:pt x="32659" y="0"/>
                  </a:lnTo>
                  <a:close/>
                </a:path>
              </a:pathLst>
            </a:custGeom>
            <a:solidFill>
              <a:srgbClr val="5488FF"/>
            </a:solidFill>
          </p:spPr>
          <p:txBody>
            <a:bodyPr wrap="square" lIns="0" tIns="0" rIns="0" bIns="0" rtlCol="0"/>
            <a:lstStyle/>
            <a:p>
              <a:endParaRPr sz="1600">
                <a:latin typeface="BIZ UDPゴシック" panose="020B0400000000000000" pitchFamily="50" charset="-128"/>
                <a:ea typeface="BIZ UDPゴシック" panose="020B0400000000000000" pitchFamily="50" charset="-128"/>
              </a:endParaRPr>
            </a:p>
          </p:txBody>
        </p:sp>
        <p:sp>
          <p:nvSpPr>
            <p:cNvPr id="9" name="object 9"/>
            <p:cNvSpPr/>
            <p:nvPr/>
          </p:nvSpPr>
          <p:spPr>
            <a:xfrm>
              <a:off x="3011550" y="4105903"/>
              <a:ext cx="45085" cy="95885"/>
            </a:xfrm>
            <a:custGeom>
              <a:avLst/>
              <a:gdLst/>
              <a:ahLst/>
              <a:cxnLst/>
              <a:rect l="l" t="t" r="r" b="b"/>
              <a:pathLst>
                <a:path w="45085" h="95885">
                  <a:moveTo>
                    <a:pt x="44644" y="0"/>
                  </a:moveTo>
                  <a:lnTo>
                    <a:pt x="0" y="45546"/>
                  </a:lnTo>
                  <a:lnTo>
                    <a:pt x="15846" y="95728"/>
                  </a:lnTo>
                  <a:lnTo>
                    <a:pt x="26017" y="79625"/>
                  </a:lnTo>
                  <a:lnTo>
                    <a:pt x="22484" y="79625"/>
                  </a:lnTo>
                  <a:lnTo>
                    <a:pt x="13184" y="77876"/>
                  </a:lnTo>
                  <a:lnTo>
                    <a:pt x="19016" y="68643"/>
                  </a:lnTo>
                  <a:lnTo>
                    <a:pt x="14104" y="53087"/>
                  </a:lnTo>
                  <a:lnTo>
                    <a:pt x="9963" y="53087"/>
                  </a:lnTo>
                  <a:lnTo>
                    <a:pt x="11600" y="45155"/>
                  </a:lnTo>
                  <a:lnTo>
                    <a:pt x="17737" y="45155"/>
                  </a:lnTo>
                  <a:lnTo>
                    <a:pt x="33760" y="28807"/>
                  </a:lnTo>
                  <a:lnTo>
                    <a:pt x="33760" y="14401"/>
                  </a:lnTo>
                  <a:lnTo>
                    <a:pt x="44644" y="14401"/>
                  </a:lnTo>
                  <a:lnTo>
                    <a:pt x="44644" y="0"/>
                  </a:lnTo>
                  <a:close/>
                </a:path>
                <a:path w="45085" h="95885">
                  <a:moveTo>
                    <a:pt x="19016" y="68643"/>
                  </a:moveTo>
                  <a:lnTo>
                    <a:pt x="13184" y="77876"/>
                  </a:lnTo>
                  <a:lnTo>
                    <a:pt x="22484" y="79625"/>
                  </a:lnTo>
                  <a:lnTo>
                    <a:pt x="19016" y="68643"/>
                  </a:lnTo>
                  <a:close/>
                </a:path>
                <a:path w="45085" h="95885">
                  <a:moveTo>
                    <a:pt x="33760" y="45302"/>
                  </a:moveTo>
                  <a:lnTo>
                    <a:pt x="19016" y="68643"/>
                  </a:lnTo>
                  <a:lnTo>
                    <a:pt x="22484" y="79625"/>
                  </a:lnTo>
                  <a:lnTo>
                    <a:pt x="26017" y="79625"/>
                  </a:lnTo>
                  <a:lnTo>
                    <a:pt x="44644" y="50134"/>
                  </a:lnTo>
                  <a:lnTo>
                    <a:pt x="44644" y="47716"/>
                  </a:lnTo>
                  <a:lnTo>
                    <a:pt x="33760" y="47716"/>
                  </a:lnTo>
                  <a:lnTo>
                    <a:pt x="33760" y="45302"/>
                  </a:lnTo>
                  <a:close/>
                </a:path>
                <a:path w="45085" h="95885">
                  <a:moveTo>
                    <a:pt x="11600" y="45155"/>
                  </a:moveTo>
                  <a:lnTo>
                    <a:pt x="9963" y="53087"/>
                  </a:lnTo>
                  <a:lnTo>
                    <a:pt x="13095" y="49891"/>
                  </a:lnTo>
                  <a:lnTo>
                    <a:pt x="11600" y="45155"/>
                  </a:lnTo>
                  <a:close/>
                </a:path>
                <a:path w="45085" h="95885">
                  <a:moveTo>
                    <a:pt x="13095" y="49891"/>
                  </a:moveTo>
                  <a:lnTo>
                    <a:pt x="9963" y="53087"/>
                  </a:lnTo>
                  <a:lnTo>
                    <a:pt x="14104" y="53087"/>
                  </a:lnTo>
                  <a:lnTo>
                    <a:pt x="13095" y="49891"/>
                  </a:lnTo>
                  <a:close/>
                </a:path>
                <a:path w="45085" h="95885">
                  <a:moveTo>
                    <a:pt x="17737" y="45155"/>
                  </a:moveTo>
                  <a:lnTo>
                    <a:pt x="11600" y="45155"/>
                  </a:lnTo>
                  <a:lnTo>
                    <a:pt x="13095" y="49891"/>
                  </a:lnTo>
                  <a:lnTo>
                    <a:pt x="17737" y="45155"/>
                  </a:lnTo>
                  <a:close/>
                </a:path>
                <a:path w="45085" h="95885">
                  <a:moveTo>
                    <a:pt x="34952" y="43415"/>
                  </a:moveTo>
                  <a:lnTo>
                    <a:pt x="33853" y="45155"/>
                  </a:lnTo>
                  <a:lnTo>
                    <a:pt x="33760" y="47716"/>
                  </a:lnTo>
                  <a:lnTo>
                    <a:pt x="34952" y="43415"/>
                  </a:lnTo>
                  <a:close/>
                </a:path>
                <a:path w="45085" h="95885">
                  <a:moveTo>
                    <a:pt x="44644" y="43415"/>
                  </a:moveTo>
                  <a:lnTo>
                    <a:pt x="34952" y="43415"/>
                  </a:lnTo>
                  <a:lnTo>
                    <a:pt x="33760" y="47716"/>
                  </a:lnTo>
                  <a:lnTo>
                    <a:pt x="44644" y="47716"/>
                  </a:lnTo>
                  <a:lnTo>
                    <a:pt x="44644" y="43415"/>
                  </a:lnTo>
                  <a:close/>
                </a:path>
                <a:path w="45085" h="95885">
                  <a:moveTo>
                    <a:pt x="44644" y="14401"/>
                  </a:moveTo>
                  <a:lnTo>
                    <a:pt x="33760" y="14401"/>
                  </a:lnTo>
                  <a:lnTo>
                    <a:pt x="42615" y="19772"/>
                  </a:lnTo>
                  <a:lnTo>
                    <a:pt x="33760" y="28807"/>
                  </a:lnTo>
                  <a:lnTo>
                    <a:pt x="33760" y="45302"/>
                  </a:lnTo>
                  <a:lnTo>
                    <a:pt x="34952" y="43415"/>
                  </a:lnTo>
                  <a:lnTo>
                    <a:pt x="44644" y="43415"/>
                  </a:lnTo>
                  <a:lnTo>
                    <a:pt x="44644" y="14401"/>
                  </a:lnTo>
                  <a:close/>
                </a:path>
                <a:path w="45085" h="95885">
                  <a:moveTo>
                    <a:pt x="33760" y="14401"/>
                  </a:moveTo>
                  <a:lnTo>
                    <a:pt x="33760" y="28807"/>
                  </a:lnTo>
                  <a:lnTo>
                    <a:pt x="42615" y="19772"/>
                  </a:lnTo>
                  <a:lnTo>
                    <a:pt x="33760" y="14401"/>
                  </a:lnTo>
                  <a:close/>
                </a:path>
              </a:pathLst>
            </a:custGeom>
            <a:solidFill>
              <a:srgbClr val="FFFFFF"/>
            </a:solidFill>
          </p:spPr>
          <p:txBody>
            <a:bodyPr wrap="square" lIns="0" tIns="0" rIns="0" bIns="0" rtlCol="0"/>
            <a:lstStyle/>
            <a:p>
              <a:endParaRPr sz="1600">
                <a:latin typeface="BIZ UDPゴシック" panose="020B0400000000000000" pitchFamily="50" charset="-128"/>
                <a:ea typeface="BIZ UDPゴシック" panose="020B0400000000000000" pitchFamily="50" charset="-128"/>
              </a:endParaRPr>
            </a:p>
          </p:txBody>
        </p:sp>
        <p:pic>
          <p:nvPicPr>
            <p:cNvPr id="10" name="object 10"/>
            <p:cNvPicPr/>
            <p:nvPr/>
          </p:nvPicPr>
          <p:blipFill>
            <a:blip r:embed="rId2" cstate="print"/>
            <a:stretch>
              <a:fillRect/>
            </a:stretch>
          </p:blipFill>
          <p:spPr>
            <a:xfrm>
              <a:off x="2915591" y="4192677"/>
              <a:ext cx="75292" cy="70078"/>
            </a:xfrm>
            <a:prstGeom prst="rect">
              <a:avLst/>
            </a:prstGeom>
          </p:spPr>
        </p:pic>
        <p:pic>
          <p:nvPicPr>
            <p:cNvPr id="11" name="object 11"/>
            <p:cNvPicPr/>
            <p:nvPr/>
          </p:nvPicPr>
          <p:blipFill>
            <a:blip r:embed="rId3" cstate="print"/>
            <a:stretch>
              <a:fillRect/>
            </a:stretch>
          </p:blipFill>
          <p:spPr>
            <a:xfrm>
              <a:off x="3099526" y="815231"/>
              <a:ext cx="3373091" cy="4113663"/>
            </a:xfrm>
            <a:prstGeom prst="rect">
              <a:avLst/>
            </a:prstGeom>
          </p:spPr>
        </p:pic>
        <p:sp>
          <p:nvSpPr>
            <p:cNvPr id="12" name="object 12"/>
            <p:cNvSpPr/>
            <p:nvPr/>
          </p:nvSpPr>
          <p:spPr>
            <a:xfrm>
              <a:off x="2981810" y="4068613"/>
              <a:ext cx="33020" cy="66675"/>
            </a:xfrm>
            <a:custGeom>
              <a:avLst/>
              <a:gdLst/>
              <a:ahLst/>
              <a:cxnLst/>
              <a:rect l="l" t="t" r="r" b="b"/>
              <a:pathLst>
                <a:path w="33019" h="66675">
                  <a:moveTo>
                    <a:pt x="32659" y="0"/>
                  </a:moveTo>
                  <a:lnTo>
                    <a:pt x="0" y="33314"/>
                  </a:lnTo>
                  <a:lnTo>
                    <a:pt x="10883" y="66628"/>
                  </a:lnTo>
                  <a:lnTo>
                    <a:pt x="32659" y="33314"/>
                  </a:lnTo>
                  <a:lnTo>
                    <a:pt x="32659" y="0"/>
                  </a:lnTo>
                  <a:close/>
                </a:path>
              </a:pathLst>
            </a:custGeom>
            <a:solidFill>
              <a:srgbClr val="80DAFF"/>
            </a:solidFill>
          </p:spPr>
          <p:txBody>
            <a:bodyPr wrap="square" lIns="0" tIns="0" rIns="0" bIns="0" rtlCol="0"/>
            <a:lstStyle/>
            <a:p>
              <a:endParaRPr sz="1600">
                <a:latin typeface="BIZ UDPゴシック" panose="020B0400000000000000" pitchFamily="50" charset="-128"/>
                <a:ea typeface="BIZ UDPゴシック" panose="020B0400000000000000" pitchFamily="50" charset="-128"/>
              </a:endParaRPr>
            </a:p>
          </p:txBody>
        </p:sp>
        <p:sp>
          <p:nvSpPr>
            <p:cNvPr id="13" name="object 13"/>
            <p:cNvSpPr/>
            <p:nvPr/>
          </p:nvSpPr>
          <p:spPr>
            <a:xfrm>
              <a:off x="2980671" y="4059945"/>
              <a:ext cx="45085" cy="94615"/>
            </a:xfrm>
            <a:custGeom>
              <a:avLst/>
              <a:gdLst/>
              <a:ahLst/>
              <a:cxnLst/>
              <a:rect l="l" t="t" r="r" b="b"/>
              <a:pathLst>
                <a:path w="45085" h="94614">
                  <a:moveTo>
                    <a:pt x="44682" y="0"/>
                  </a:moveTo>
                  <a:lnTo>
                    <a:pt x="0" y="45594"/>
                  </a:lnTo>
                  <a:lnTo>
                    <a:pt x="15899" y="94257"/>
                  </a:lnTo>
                  <a:lnTo>
                    <a:pt x="26259" y="78402"/>
                  </a:lnTo>
                  <a:lnTo>
                    <a:pt x="22499" y="78402"/>
                  </a:lnTo>
                  <a:lnTo>
                    <a:pt x="13274" y="76644"/>
                  </a:lnTo>
                  <a:lnTo>
                    <a:pt x="19042" y="67820"/>
                  </a:lnTo>
                  <a:lnTo>
                    <a:pt x="14228" y="53087"/>
                  </a:lnTo>
                  <a:lnTo>
                    <a:pt x="9993" y="53087"/>
                  </a:lnTo>
                  <a:lnTo>
                    <a:pt x="11615" y="45088"/>
                  </a:lnTo>
                  <a:lnTo>
                    <a:pt x="17835" y="45088"/>
                  </a:lnTo>
                  <a:lnTo>
                    <a:pt x="33798" y="28805"/>
                  </a:lnTo>
                  <a:lnTo>
                    <a:pt x="33798" y="14411"/>
                  </a:lnTo>
                  <a:lnTo>
                    <a:pt x="44682" y="14411"/>
                  </a:lnTo>
                  <a:lnTo>
                    <a:pt x="44682" y="0"/>
                  </a:lnTo>
                  <a:close/>
                </a:path>
                <a:path w="45085" h="94614">
                  <a:moveTo>
                    <a:pt x="19042" y="67820"/>
                  </a:moveTo>
                  <a:lnTo>
                    <a:pt x="13274" y="76644"/>
                  </a:lnTo>
                  <a:lnTo>
                    <a:pt x="22499" y="78402"/>
                  </a:lnTo>
                  <a:lnTo>
                    <a:pt x="19042" y="67820"/>
                  </a:lnTo>
                  <a:close/>
                </a:path>
                <a:path w="45085" h="94614">
                  <a:moveTo>
                    <a:pt x="33798" y="45245"/>
                  </a:moveTo>
                  <a:lnTo>
                    <a:pt x="19042" y="67820"/>
                  </a:lnTo>
                  <a:lnTo>
                    <a:pt x="22499" y="78402"/>
                  </a:lnTo>
                  <a:lnTo>
                    <a:pt x="26259" y="78402"/>
                  </a:lnTo>
                  <a:lnTo>
                    <a:pt x="44682" y="50210"/>
                  </a:lnTo>
                  <a:lnTo>
                    <a:pt x="44682" y="47725"/>
                  </a:lnTo>
                  <a:lnTo>
                    <a:pt x="33798" y="47725"/>
                  </a:lnTo>
                  <a:lnTo>
                    <a:pt x="33798" y="45245"/>
                  </a:lnTo>
                  <a:close/>
                </a:path>
                <a:path w="45085" h="94614">
                  <a:moveTo>
                    <a:pt x="11615" y="45088"/>
                  </a:moveTo>
                  <a:lnTo>
                    <a:pt x="9993" y="53087"/>
                  </a:lnTo>
                  <a:lnTo>
                    <a:pt x="13170" y="49846"/>
                  </a:lnTo>
                  <a:lnTo>
                    <a:pt x="11615" y="45088"/>
                  </a:lnTo>
                  <a:close/>
                </a:path>
                <a:path w="45085" h="94614">
                  <a:moveTo>
                    <a:pt x="13170" y="49846"/>
                  </a:moveTo>
                  <a:lnTo>
                    <a:pt x="9993" y="53087"/>
                  </a:lnTo>
                  <a:lnTo>
                    <a:pt x="14228" y="53087"/>
                  </a:lnTo>
                  <a:lnTo>
                    <a:pt x="13170" y="49846"/>
                  </a:lnTo>
                  <a:close/>
                </a:path>
                <a:path w="45085" h="94614">
                  <a:moveTo>
                    <a:pt x="17835" y="45088"/>
                  </a:moveTo>
                  <a:lnTo>
                    <a:pt x="11615" y="45088"/>
                  </a:lnTo>
                  <a:lnTo>
                    <a:pt x="13170" y="49846"/>
                  </a:lnTo>
                  <a:lnTo>
                    <a:pt x="17835" y="45088"/>
                  </a:lnTo>
                  <a:close/>
                </a:path>
                <a:path w="45085" h="94614">
                  <a:moveTo>
                    <a:pt x="35050" y="43329"/>
                  </a:moveTo>
                  <a:lnTo>
                    <a:pt x="33900" y="45088"/>
                  </a:lnTo>
                  <a:lnTo>
                    <a:pt x="33798" y="47725"/>
                  </a:lnTo>
                  <a:lnTo>
                    <a:pt x="35050" y="43329"/>
                  </a:lnTo>
                  <a:close/>
                </a:path>
                <a:path w="45085" h="94614">
                  <a:moveTo>
                    <a:pt x="44682" y="43329"/>
                  </a:moveTo>
                  <a:lnTo>
                    <a:pt x="35050" y="43329"/>
                  </a:lnTo>
                  <a:lnTo>
                    <a:pt x="33798" y="47725"/>
                  </a:lnTo>
                  <a:lnTo>
                    <a:pt x="44682" y="47725"/>
                  </a:lnTo>
                  <a:lnTo>
                    <a:pt x="44682" y="43329"/>
                  </a:lnTo>
                  <a:close/>
                </a:path>
                <a:path w="45085" h="94614">
                  <a:moveTo>
                    <a:pt x="44682" y="14411"/>
                  </a:moveTo>
                  <a:lnTo>
                    <a:pt x="33798" y="14411"/>
                  </a:lnTo>
                  <a:lnTo>
                    <a:pt x="42653" y="19772"/>
                  </a:lnTo>
                  <a:lnTo>
                    <a:pt x="33798" y="28805"/>
                  </a:lnTo>
                  <a:lnTo>
                    <a:pt x="33798" y="45245"/>
                  </a:lnTo>
                  <a:lnTo>
                    <a:pt x="35050" y="43329"/>
                  </a:lnTo>
                  <a:lnTo>
                    <a:pt x="44682" y="43329"/>
                  </a:lnTo>
                  <a:lnTo>
                    <a:pt x="44682" y="14411"/>
                  </a:lnTo>
                  <a:close/>
                </a:path>
                <a:path w="45085" h="94614">
                  <a:moveTo>
                    <a:pt x="33798" y="14411"/>
                  </a:moveTo>
                  <a:lnTo>
                    <a:pt x="33798" y="28805"/>
                  </a:lnTo>
                  <a:lnTo>
                    <a:pt x="42653" y="19772"/>
                  </a:lnTo>
                  <a:lnTo>
                    <a:pt x="33798" y="14411"/>
                  </a:lnTo>
                  <a:close/>
                </a:path>
              </a:pathLst>
            </a:custGeom>
            <a:solidFill>
              <a:srgbClr val="000000"/>
            </a:solidFill>
          </p:spPr>
          <p:txBody>
            <a:bodyPr wrap="square" lIns="0" tIns="0" rIns="0" bIns="0" rtlCol="0"/>
            <a:lstStyle/>
            <a:p>
              <a:endParaRPr sz="1600">
                <a:latin typeface="BIZ UDPゴシック" panose="020B0400000000000000" pitchFamily="50" charset="-128"/>
                <a:ea typeface="BIZ UDPゴシック" panose="020B0400000000000000" pitchFamily="50" charset="-128"/>
              </a:endParaRPr>
            </a:p>
          </p:txBody>
        </p:sp>
        <p:pic>
          <p:nvPicPr>
            <p:cNvPr id="14" name="object 14"/>
            <p:cNvPicPr/>
            <p:nvPr/>
          </p:nvPicPr>
          <p:blipFill>
            <a:blip r:embed="rId4" cstate="print"/>
            <a:stretch>
              <a:fillRect/>
            </a:stretch>
          </p:blipFill>
          <p:spPr>
            <a:xfrm>
              <a:off x="2884750" y="4145582"/>
              <a:ext cx="75292" cy="70078"/>
            </a:xfrm>
            <a:prstGeom prst="rect">
              <a:avLst/>
            </a:prstGeom>
          </p:spPr>
        </p:pic>
        <p:sp>
          <p:nvSpPr>
            <p:cNvPr id="15" name="object 15"/>
            <p:cNvSpPr/>
            <p:nvPr/>
          </p:nvSpPr>
          <p:spPr>
            <a:xfrm>
              <a:off x="3118104" y="1330451"/>
              <a:ext cx="2346960" cy="582295"/>
            </a:xfrm>
            <a:custGeom>
              <a:avLst/>
              <a:gdLst/>
              <a:ahLst/>
              <a:cxnLst/>
              <a:rect l="l" t="t" r="r" b="b"/>
              <a:pathLst>
                <a:path w="2346960" h="582294">
                  <a:moveTo>
                    <a:pt x="0" y="0"/>
                  </a:moveTo>
                  <a:lnTo>
                    <a:pt x="2346960" y="582168"/>
                  </a:lnTo>
                </a:path>
              </a:pathLst>
            </a:custGeom>
            <a:ln w="9525">
              <a:solidFill>
                <a:srgbClr val="000000"/>
              </a:solidFill>
            </a:ln>
          </p:spPr>
          <p:txBody>
            <a:bodyPr wrap="square" lIns="0" tIns="0" rIns="0" bIns="0" rtlCol="0"/>
            <a:lstStyle/>
            <a:p>
              <a:endParaRPr sz="1600">
                <a:latin typeface="BIZ UDPゴシック" panose="020B0400000000000000" pitchFamily="50" charset="-128"/>
                <a:ea typeface="BIZ UDPゴシック" panose="020B0400000000000000" pitchFamily="50" charset="-128"/>
              </a:endParaRPr>
            </a:p>
          </p:txBody>
        </p:sp>
      </p:grpSp>
      <p:sp>
        <p:nvSpPr>
          <p:cNvPr id="16" name="object 16"/>
          <p:cNvSpPr txBox="1"/>
          <p:nvPr/>
        </p:nvSpPr>
        <p:spPr>
          <a:xfrm>
            <a:off x="2383373" y="1029188"/>
            <a:ext cx="1158240" cy="541174"/>
          </a:xfrm>
          <a:prstGeom prst="rect">
            <a:avLst/>
          </a:prstGeom>
        </p:spPr>
        <p:txBody>
          <a:bodyPr vert="horz" wrap="square" lIns="0" tIns="12700" rIns="0" bIns="0" rtlCol="0">
            <a:spAutoFit/>
          </a:bodyPr>
          <a:lstStyle/>
          <a:p>
            <a:pPr marL="12700">
              <a:lnSpc>
                <a:spcPts val="1370"/>
              </a:lnSpc>
              <a:spcBef>
                <a:spcPts val="100"/>
              </a:spcBef>
            </a:pPr>
            <a:r>
              <a:rPr sz="1100" b="1" spc="-30" dirty="0">
                <a:latin typeface="BIZ UDPゴシック" panose="020B0400000000000000" pitchFamily="50" charset="-128"/>
                <a:ea typeface="BIZ UDPゴシック" panose="020B0400000000000000" pitchFamily="50" charset="-128"/>
                <a:cs typeface="ＭＳ Ｐゴシック"/>
              </a:rPr>
              <a:t>青森</a:t>
            </a:r>
            <a:endParaRPr sz="1100" dirty="0">
              <a:latin typeface="BIZ UDPゴシック" panose="020B0400000000000000" pitchFamily="50" charset="-128"/>
              <a:ea typeface="BIZ UDPゴシック" panose="020B0400000000000000" pitchFamily="50" charset="-128"/>
              <a:cs typeface="ＭＳ Ｐゴシック"/>
            </a:endParaRPr>
          </a:p>
          <a:p>
            <a:pPr marL="12700">
              <a:lnSpc>
                <a:spcPts val="1370"/>
              </a:lnSpc>
            </a:pPr>
            <a:r>
              <a:rPr sz="1100" u="sng" spc="-20" dirty="0">
                <a:solidFill>
                  <a:srgbClr val="3333FF"/>
                </a:solidFill>
                <a:uFill>
                  <a:solidFill>
                    <a:srgbClr val="3333FF"/>
                  </a:solidFill>
                </a:uFill>
                <a:latin typeface="BIZ UDPゴシック" panose="020B0400000000000000" pitchFamily="50" charset="-128"/>
                <a:ea typeface="BIZ UDPゴシック" panose="020B0400000000000000" pitchFamily="50" charset="-128"/>
                <a:cs typeface="ＭＳ Ｐゴシック"/>
              </a:rPr>
              <a:t>廃止措置中</a:t>
            </a:r>
            <a:endParaRPr sz="1100" dirty="0">
              <a:latin typeface="BIZ UDPゴシック" panose="020B0400000000000000" pitchFamily="50" charset="-128"/>
              <a:ea typeface="BIZ UDPゴシック" panose="020B0400000000000000" pitchFamily="50" charset="-128"/>
              <a:cs typeface="ＭＳ Ｐゴシック"/>
            </a:endParaRPr>
          </a:p>
          <a:p>
            <a:pPr marL="193675" indent="-85725">
              <a:buFont typeface="Arial"/>
              <a:buChar char="•"/>
              <a:tabLst>
                <a:tab pos="194310" algn="l"/>
              </a:tabLst>
            </a:pPr>
            <a:r>
              <a:rPr sz="1100" spc="-5" dirty="0">
                <a:latin typeface="BIZ UDPゴシック" panose="020B0400000000000000" pitchFamily="50" charset="-128"/>
                <a:ea typeface="BIZ UDPゴシック" panose="020B0400000000000000" pitchFamily="50" charset="-128"/>
                <a:cs typeface="ＭＳ Ｐゴシック"/>
              </a:rPr>
              <a:t>原子炉</a:t>
            </a:r>
            <a:r>
              <a:rPr sz="1100" dirty="0">
                <a:latin typeface="BIZ UDPゴシック" panose="020B0400000000000000" pitchFamily="50" charset="-128"/>
                <a:ea typeface="BIZ UDPゴシック" panose="020B0400000000000000" pitchFamily="50" charset="-128"/>
                <a:cs typeface="Calibri"/>
              </a:rPr>
              <a:t>: 1</a:t>
            </a:r>
            <a:r>
              <a:rPr sz="1100" spc="10" dirty="0">
                <a:latin typeface="BIZ UDPゴシック" panose="020B0400000000000000" pitchFamily="50" charset="-128"/>
                <a:ea typeface="BIZ UDPゴシック" panose="020B0400000000000000" pitchFamily="50" charset="-128"/>
                <a:cs typeface="Calibri"/>
              </a:rPr>
              <a:t> </a:t>
            </a:r>
            <a:r>
              <a:rPr sz="1100" spc="-30" dirty="0">
                <a:latin typeface="BIZ UDPゴシック" panose="020B0400000000000000" pitchFamily="50" charset="-128"/>
                <a:ea typeface="BIZ UDPゴシック" panose="020B0400000000000000" pitchFamily="50" charset="-128"/>
                <a:cs typeface="ＭＳ Ｐゴシック"/>
              </a:rPr>
              <a:t>施設</a:t>
            </a:r>
            <a:endParaRPr sz="1100" dirty="0">
              <a:latin typeface="BIZ UDPゴシック" panose="020B0400000000000000" pitchFamily="50" charset="-128"/>
              <a:ea typeface="BIZ UDPゴシック" panose="020B0400000000000000" pitchFamily="50" charset="-128"/>
              <a:cs typeface="ＭＳ Ｐゴシック"/>
            </a:endParaRPr>
          </a:p>
        </p:txBody>
      </p:sp>
      <p:pic>
        <p:nvPicPr>
          <p:cNvPr id="17" name="object 17"/>
          <p:cNvPicPr/>
          <p:nvPr/>
        </p:nvPicPr>
        <p:blipFill>
          <a:blip r:embed="rId5" cstate="print"/>
          <a:stretch>
            <a:fillRect/>
          </a:stretch>
        </p:blipFill>
        <p:spPr>
          <a:xfrm>
            <a:off x="1845563" y="2581655"/>
            <a:ext cx="1673352" cy="934212"/>
          </a:xfrm>
          <a:prstGeom prst="rect">
            <a:avLst/>
          </a:prstGeom>
        </p:spPr>
      </p:pic>
      <p:sp>
        <p:nvSpPr>
          <p:cNvPr id="19" name="object 19"/>
          <p:cNvSpPr txBox="1"/>
          <p:nvPr/>
        </p:nvSpPr>
        <p:spPr>
          <a:xfrm>
            <a:off x="6237622" y="3845396"/>
            <a:ext cx="787400" cy="351378"/>
          </a:xfrm>
          <a:prstGeom prst="rect">
            <a:avLst/>
          </a:prstGeom>
        </p:spPr>
        <p:txBody>
          <a:bodyPr vert="horz" wrap="square" lIns="0" tIns="12700" rIns="0" bIns="0" rtlCol="0">
            <a:spAutoFit/>
          </a:bodyPr>
          <a:lstStyle/>
          <a:p>
            <a:pPr marL="12700">
              <a:spcBef>
                <a:spcPts val="100"/>
              </a:spcBef>
            </a:pPr>
            <a:r>
              <a:rPr sz="1100" b="1" spc="-30" dirty="0">
                <a:latin typeface="BIZ UDPゴシック" panose="020B0400000000000000" pitchFamily="50" charset="-128"/>
                <a:ea typeface="BIZ UDPゴシック" panose="020B0400000000000000" pitchFamily="50" charset="-128"/>
                <a:cs typeface="ＭＳ Ｐゴシック"/>
              </a:rPr>
              <a:t>大洗</a:t>
            </a:r>
            <a:endParaRPr sz="1100" dirty="0">
              <a:latin typeface="BIZ UDPゴシック" panose="020B0400000000000000" pitchFamily="50" charset="-128"/>
              <a:ea typeface="BIZ UDPゴシック" panose="020B0400000000000000" pitchFamily="50" charset="-128"/>
              <a:cs typeface="ＭＳ Ｐゴシック"/>
            </a:endParaRPr>
          </a:p>
          <a:p>
            <a:pPr marL="12700"/>
            <a:r>
              <a:rPr sz="1100" spc="-10" dirty="0">
                <a:solidFill>
                  <a:srgbClr val="3333FF"/>
                </a:solidFill>
                <a:latin typeface="BIZ UDPゴシック" panose="020B0400000000000000" pitchFamily="50" charset="-128"/>
                <a:ea typeface="BIZ UDPゴシック" panose="020B0400000000000000" pitchFamily="50" charset="-128"/>
                <a:cs typeface="ＭＳ Ｐゴシック"/>
              </a:rPr>
              <a:t>廃止措置中</a:t>
            </a:r>
            <a:endParaRPr sz="1100" dirty="0">
              <a:latin typeface="BIZ UDPゴシック" panose="020B0400000000000000" pitchFamily="50" charset="-128"/>
              <a:ea typeface="BIZ UDPゴシック" panose="020B0400000000000000" pitchFamily="50" charset="-128"/>
              <a:cs typeface="ＭＳ Ｐゴシック"/>
            </a:endParaRPr>
          </a:p>
        </p:txBody>
      </p:sp>
      <p:sp>
        <p:nvSpPr>
          <p:cNvPr id="21" name="object 21"/>
          <p:cNvSpPr txBox="1"/>
          <p:nvPr/>
        </p:nvSpPr>
        <p:spPr>
          <a:xfrm>
            <a:off x="6279651" y="5351859"/>
            <a:ext cx="1092835" cy="351378"/>
          </a:xfrm>
          <a:prstGeom prst="rect">
            <a:avLst/>
          </a:prstGeom>
        </p:spPr>
        <p:txBody>
          <a:bodyPr vert="horz" wrap="square" lIns="0" tIns="12700" rIns="0" bIns="0" rtlCol="0">
            <a:spAutoFit/>
          </a:bodyPr>
          <a:lstStyle/>
          <a:p>
            <a:pPr marL="104139" indent="-91440">
              <a:spcBef>
                <a:spcPts val="100"/>
              </a:spcBef>
              <a:buFont typeface="Arial"/>
              <a:buChar char="•"/>
              <a:tabLst>
                <a:tab pos="104139" algn="l"/>
              </a:tabLst>
            </a:pPr>
            <a:r>
              <a:rPr sz="1100" dirty="0">
                <a:latin typeface="BIZ UDPゴシック" panose="020B0400000000000000" pitchFamily="50" charset="-128"/>
                <a:ea typeface="BIZ UDPゴシック" panose="020B0400000000000000" pitchFamily="50" charset="-128"/>
                <a:cs typeface="ＭＳ Ｐゴシック"/>
              </a:rPr>
              <a:t>原子炉</a:t>
            </a:r>
            <a:r>
              <a:rPr sz="1100" dirty="0">
                <a:latin typeface="BIZ UDPゴシック" panose="020B0400000000000000" pitchFamily="50" charset="-128"/>
                <a:ea typeface="BIZ UDPゴシック" panose="020B0400000000000000" pitchFamily="50" charset="-128"/>
                <a:cs typeface="Calibri"/>
              </a:rPr>
              <a:t>: 2</a:t>
            </a:r>
            <a:r>
              <a:rPr sz="1100" spc="10" dirty="0">
                <a:latin typeface="BIZ UDPゴシック" panose="020B0400000000000000" pitchFamily="50" charset="-128"/>
                <a:ea typeface="BIZ UDPゴシック" panose="020B0400000000000000" pitchFamily="50" charset="-128"/>
                <a:cs typeface="Calibri"/>
              </a:rPr>
              <a:t> </a:t>
            </a:r>
            <a:r>
              <a:rPr sz="1100" spc="-25" dirty="0">
                <a:latin typeface="BIZ UDPゴシック" panose="020B0400000000000000" pitchFamily="50" charset="-128"/>
                <a:ea typeface="BIZ UDPゴシック" panose="020B0400000000000000" pitchFamily="50" charset="-128"/>
                <a:cs typeface="ＭＳ Ｐゴシック"/>
              </a:rPr>
              <a:t>施設</a:t>
            </a:r>
            <a:endParaRPr sz="1100" dirty="0">
              <a:latin typeface="BIZ UDPゴシック" panose="020B0400000000000000" pitchFamily="50" charset="-128"/>
              <a:ea typeface="BIZ UDPゴシック" panose="020B0400000000000000" pitchFamily="50" charset="-128"/>
              <a:cs typeface="ＭＳ Ｐゴシック"/>
            </a:endParaRPr>
          </a:p>
          <a:p>
            <a:pPr marL="104139" indent="-91440">
              <a:buFont typeface="Arial"/>
              <a:buChar char="•"/>
              <a:tabLst>
                <a:tab pos="104139" algn="l"/>
              </a:tabLst>
            </a:pPr>
            <a:r>
              <a:rPr sz="1100" spc="90" dirty="0">
                <a:latin typeface="BIZ UDPゴシック" panose="020B0400000000000000" pitchFamily="50" charset="-128"/>
                <a:ea typeface="BIZ UDPゴシック" panose="020B0400000000000000" pitchFamily="50" charset="-128"/>
                <a:cs typeface="ＭＳ Ｐゴシック"/>
              </a:rPr>
              <a:t>その他</a:t>
            </a:r>
            <a:r>
              <a:rPr sz="1100" dirty="0">
                <a:latin typeface="BIZ UDPゴシック" panose="020B0400000000000000" pitchFamily="50" charset="-128"/>
                <a:ea typeface="BIZ UDPゴシック" panose="020B0400000000000000" pitchFamily="50" charset="-128"/>
                <a:cs typeface="Calibri"/>
              </a:rPr>
              <a:t>: 1</a:t>
            </a:r>
            <a:r>
              <a:rPr sz="1100" spc="10" dirty="0">
                <a:latin typeface="BIZ UDPゴシック" panose="020B0400000000000000" pitchFamily="50" charset="-128"/>
                <a:ea typeface="BIZ UDPゴシック" panose="020B0400000000000000" pitchFamily="50" charset="-128"/>
                <a:cs typeface="Calibri"/>
              </a:rPr>
              <a:t> </a:t>
            </a:r>
            <a:r>
              <a:rPr sz="1100" spc="-30" dirty="0">
                <a:latin typeface="BIZ UDPゴシック" panose="020B0400000000000000" pitchFamily="50" charset="-128"/>
                <a:ea typeface="BIZ UDPゴシック" panose="020B0400000000000000" pitchFamily="50" charset="-128"/>
                <a:cs typeface="ＭＳ Ｐゴシック"/>
              </a:rPr>
              <a:t>施設</a:t>
            </a:r>
            <a:endParaRPr sz="1100" dirty="0">
              <a:latin typeface="BIZ UDPゴシック" panose="020B0400000000000000" pitchFamily="50" charset="-128"/>
              <a:ea typeface="BIZ UDPゴシック" panose="020B0400000000000000" pitchFamily="50" charset="-128"/>
              <a:cs typeface="ＭＳ Ｐゴシック"/>
            </a:endParaRPr>
          </a:p>
        </p:txBody>
      </p:sp>
      <p:sp>
        <p:nvSpPr>
          <p:cNvPr id="22" name="object 22"/>
          <p:cNvSpPr txBox="1"/>
          <p:nvPr/>
        </p:nvSpPr>
        <p:spPr>
          <a:xfrm>
            <a:off x="5100941" y="5268426"/>
            <a:ext cx="1143635" cy="351378"/>
          </a:xfrm>
          <a:prstGeom prst="rect">
            <a:avLst/>
          </a:prstGeom>
        </p:spPr>
        <p:txBody>
          <a:bodyPr vert="horz" wrap="square" lIns="0" tIns="12700" rIns="0" bIns="0" rtlCol="0">
            <a:spAutoFit/>
          </a:bodyPr>
          <a:lstStyle/>
          <a:p>
            <a:pPr marL="12700">
              <a:spcBef>
                <a:spcPts val="100"/>
              </a:spcBef>
            </a:pPr>
            <a:r>
              <a:rPr sz="1100" u="sng" spc="-20" dirty="0">
                <a:solidFill>
                  <a:srgbClr val="FF00FF"/>
                </a:solidFill>
                <a:uFill>
                  <a:solidFill>
                    <a:srgbClr val="FF00FF"/>
                  </a:solidFill>
                </a:uFill>
                <a:latin typeface="BIZ UDPゴシック" panose="020B0400000000000000" pitchFamily="50" charset="-128"/>
                <a:ea typeface="BIZ UDPゴシック" panose="020B0400000000000000" pitchFamily="50" charset="-128"/>
                <a:cs typeface="Times New Roman"/>
              </a:rPr>
              <a:t> </a:t>
            </a:r>
            <a:r>
              <a:rPr sz="1100" u="sng" spc="-20" dirty="0">
                <a:solidFill>
                  <a:srgbClr val="FF00FF"/>
                </a:solidFill>
                <a:uFill>
                  <a:solidFill>
                    <a:srgbClr val="FF00FF"/>
                  </a:solidFill>
                </a:uFill>
                <a:latin typeface="BIZ UDPゴシック" panose="020B0400000000000000" pitchFamily="50" charset="-128"/>
                <a:ea typeface="BIZ UDPゴシック" panose="020B0400000000000000" pitchFamily="50" charset="-128"/>
                <a:cs typeface="ＭＳ Ｐゴシック"/>
              </a:rPr>
              <a:t>準備中</a:t>
            </a:r>
            <a:endParaRPr sz="1100" dirty="0">
              <a:latin typeface="BIZ UDPゴシック" panose="020B0400000000000000" pitchFamily="50" charset="-128"/>
              <a:ea typeface="BIZ UDPゴシック" panose="020B0400000000000000" pitchFamily="50" charset="-128"/>
              <a:cs typeface="ＭＳ Ｐゴシック"/>
            </a:endParaRPr>
          </a:p>
          <a:p>
            <a:pPr marL="189865" indent="-92075">
              <a:buFont typeface="Arial"/>
              <a:buChar char="•"/>
              <a:tabLst>
                <a:tab pos="190500" algn="l"/>
              </a:tabLst>
            </a:pPr>
            <a:r>
              <a:rPr sz="1100" spc="-5" dirty="0">
                <a:latin typeface="BIZ UDPゴシック" panose="020B0400000000000000" pitchFamily="50" charset="-128"/>
                <a:ea typeface="BIZ UDPゴシック" panose="020B0400000000000000" pitchFamily="50" charset="-128"/>
                <a:cs typeface="ＭＳ Ｐゴシック"/>
              </a:rPr>
              <a:t>その他</a:t>
            </a:r>
            <a:r>
              <a:rPr sz="1100" spc="5" dirty="0">
                <a:latin typeface="BIZ UDPゴシック" panose="020B0400000000000000" pitchFamily="50" charset="-128"/>
                <a:ea typeface="BIZ UDPゴシック" panose="020B0400000000000000" pitchFamily="50" charset="-128"/>
                <a:cs typeface="Calibri"/>
              </a:rPr>
              <a:t>: </a:t>
            </a:r>
            <a:r>
              <a:rPr sz="1100" dirty="0">
                <a:latin typeface="BIZ UDPゴシック" panose="020B0400000000000000" pitchFamily="50" charset="-128"/>
                <a:ea typeface="BIZ UDPゴシック" panose="020B0400000000000000" pitchFamily="50" charset="-128"/>
                <a:cs typeface="Calibri"/>
              </a:rPr>
              <a:t>6</a:t>
            </a:r>
            <a:r>
              <a:rPr sz="1100" spc="15" dirty="0">
                <a:latin typeface="BIZ UDPゴシック" panose="020B0400000000000000" pitchFamily="50" charset="-128"/>
                <a:ea typeface="BIZ UDPゴシック" panose="020B0400000000000000" pitchFamily="50" charset="-128"/>
                <a:cs typeface="Calibri"/>
              </a:rPr>
              <a:t> </a:t>
            </a:r>
            <a:r>
              <a:rPr sz="1100" spc="-25" dirty="0">
                <a:latin typeface="BIZ UDPゴシック" panose="020B0400000000000000" pitchFamily="50" charset="-128"/>
                <a:ea typeface="BIZ UDPゴシック" panose="020B0400000000000000" pitchFamily="50" charset="-128"/>
                <a:cs typeface="ＭＳ Ｐゴシック"/>
              </a:rPr>
              <a:t>施設</a:t>
            </a:r>
            <a:endParaRPr sz="1100" dirty="0">
              <a:latin typeface="BIZ UDPゴシック" panose="020B0400000000000000" pitchFamily="50" charset="-128"/>
              <a:ea typeface="BIZ UDPゴシック" panose="020B0400000000000000" pitchFamily="50" charset="-128"/>
              <a:cs typeface="ＭＳ Ｐゴシック"/>
            </a:endParaRPr>
          </a:p>
        </p:txBody>
      </p:sp>
      <p:sp>
        <p:nvSpPr>
          <p:cNvPr id="23" name="object 23"/>
          <p:cNvSpPr/>
          <p:nvPr/>
        </p:nvSpPr>
        <p:spPr>
          <a:xfrm>
            <a:off x="7577328" y="2924555"/>
            <a:ext cx="3030220" cy="1911350"/>
          </a:xfrm>
          <a:custGeom>
            <a:avLst/>
            <a:gdLst/>
            <a:ahLst/>
            <a:cxnLst/>
            <a:rect l="l" t="t" r="r" b="b"/>
            <a:pathLst>
              <a:path w="3030220" h="1911350">
                <a:moveTo>
                  <a:pt x="3029712" y="0"/>
                </a:moveTo>
                <a:lnTo>
                  <a:pt x="0" y="0"/>
                </a:lnTo>
                <a:lnTo>
                  <a:pt x="0" y="1911096"/>
                </a:lnTo>
                <a:lnTo>
                  <a:pt x="3029712" y="1911096"/>
                </a:lnTo>
                <a:lnTo>
                  <a:pt x="3029712" y="0"/>
                </a:lnTo>
                <a:close/>
              </a:path>
            </a:pathLst>
          </a:custGeom>
          <a:solidFill>
            <a:srgbClr val="FFFFFF"/>
          </a:solidFill>
        </p:spPr>
        <p:txBody>
          <a:bodyPr wrap="square" lIns="0" tIns="0" rIns="0" bIns="0" rtlCol="0"/>
          <a:lstStyle/>
          <a:p>
            <a:endParaRPr sz="1600">
              <a:latin typeface="BIZ UDPゴシック" panose="020B0400000000000000" pitchFamily="50" charset="-128"/>
              <a:ea typeface="BIZ UDPゴシック" panose="020B0400000000000000" pitchFamily="50" charset="-128"/>
            </a:endParaRPr>
          </a:p>
        </p:txBody>
      </p:sp>
      <p:sp>
        <p:nvSpPr>
          <p:cNvPr id="24" name="object 24"/>
          <p:cNvSpPr txBox="1"/>
          <p:nvPr/>
        </p:nvSpPr>
        <p:spPr>
          <a:xfrm>
            <a:off x="7619747" y="2942972"/>
            <a:ext cx="1458595" cy="1028487"/>
          </a:xfrm>
          <a:prstGeom prst="rect">
            <a:avLst/>
          </a:prstGeom>
        </p:spPr>
        <p:txBody>
          <a:bodyPr vert="horz" wrap="square" lIns="0" tIns="12700" rIns="0" bIns="0" rtlCol="0">
            <a:spAutoFit/>
          </a:bodyPr>
          <a:lstStyle/>
          <a:p>
            <a:pPr marL="12700" marR="568325">
              <a:spcBef>
                <a:spcPts val="100"/>
              </a:spcBef>
            </a:pPr>
            <a:r>
              <a:rPr sz="1100" b="1" spc="40" dirty="0">
                <a:latin typeface="BIZ UDPゴシック" panose="020B0400000000000000" pitchFamily="50" charset="-128"/>
                <a:ea typeface="BIZ UDPゴシック" panose="020B0400000000000000" pitchFamily="50" charset="-128"/>
                <a:cs typeface="ＭＳ Ｐゴシック"/>
              </a:rPr>
              <a:t>東海 核サ研</a:t>
            </a:r>
            <a:r>
              <a:rPr sz="1100" u="sng" spc="-25" dirty="0">
                <a:solidFill>
                  <a:srgbClr val="00AF50"/>
                </a:solidFill>
                <a:uFill>
                  <a:solidFill>
                    <a:srgbClr val="00AF50"/>
                  </a:solidFill>
                </a:uFill>
                <a:latin typeface="BIZ UDPゴシック" panose="020B0400000000000000" pitchFamily="50" charset="-128"/>
                <a:ea typeface="BIZ UDPゴシック" panose="020B0400000000000000" pitchFamily="50" charset="-128"/>
                <a:cs typeface="ＭＳ Ｐゴシック"/>
              </a:rPr>
              <a:t>終了</a:t>
            </a:r>
            <a:endParaRPr sz="1100" dirty="0">
              <a:latin typeface="BIZ UDPゴシック" panose="020B0400000000000000" pitchFamily="50" charset="-128"/>
              <a:ea typeface="BIZ UDPゴシック" panose="020B0400000000000000" pitchFamily="50" charset="-128"/>
              <a:cs typeface="ＭＳ Ｐゴシック"/>
            </a:endParaRPr>
          </a:p>
          <a:p>
            <a:pPr marL="12700" marR="325120" indent="172720">
              <a:buFont typeface="Arial"/>
              <a:buChar char="•"/>
              <a:tabLst>
                <a:tab pos="185420" algn="l"/>
              </a:tabLst>
            </a:pPr>
            <a:r>
              <a:rPr sz="1100" dirty="0">
                <a:latin typeface="BIZ UDPゴシック" panose="020B0400000000000000" pitchFamily="50" charset="-128"/>
                <a:ea typeface="BIZ UDPゴシック" panose="020B0400000000000000" pitchFamily="50" charset="-128"/>
                <a:cs typeface="ＭＳ Ｐゴシック"/>
              </a:rPr>
              <a:t>その他</a:t>
            </a:r>
            <a:r>
              <a:rPr sz="1100" spc="-30" dirty="0">
                <a:latin typeface="BIZ UDPゴシック" panose="020B0400000000000000" pitchFamily="50" charset="-128"/>
                <a:ea typeface="BIZ UDPゴシック" panose="020B0400000000000000" pitchFamily="50" charset="-128"/>
                <a:cs typeface="Calibri"/>
              </a:rPr>
              <a:t>: </a:t>
            </a:r>
            <a:r>
              <a:rPr sz="1100" dirty="0">
                <a:latin typeface="BIZ UDPゴシック" panose="020B0400000000000000" pitchFamily="50" charset="-128"/>
                <a:ea typeface="BIZ UDPゴシック" panose="020B0400000000000000" pitchFamily="50" charset="-128"/>
                <a:cs typeface="Calibri"/>
              </a:rPr>
              <a:t>2</a:t>
            </a:r>
            <a:r>
              <a:rPr sz="1100" spc="-65" dirty="0">
                <a:latin typeface="BIZ UDPゴシック" panose="020B0400000000000000" pitchFamily="50" charset="-128"/>
                <a:ea typeface="BIZ UDPゴシック" panose="020B0400000000000000" pitchFamily="50" charset="-128"/>
                <a:cs typeface="Calibri"/>
              </a:rPr>
              <a:t> </a:t>
            </a:r>
            <a:r>
              <a:rPr sz="1100" spc="-25" dirty="0">
                <a:latin typeface="BIZ UDPゴシック" panose="020B0400000000000000" pitchFamily="50" charset="-128"/>
                <a:ea typeface="BIZ UDPゴシック" panose="020B0400000000000000" pitchFamily="50" charset="-128"/>
                <a:cs typeface="ＭＳ Ｐゴシック"/>
              </a:rPr>
              <a:t>施設</a:t>
            </a:r>
            <a:r>
              <a:rPr sz="1100" u="sng" spc="-10" dirty="0">
                <a:solidFill>
                  <a:srgbClr val="3333FF"/>
                </a:solidFill>
                <a:uFill>
                  <a:solidFill>
                    <a:srgbClr val="3333FF"/>
                  </a:solidFill>
                </a:uFill>
                <a:latin typeface="BIZ UDPゴシック" panose="020B0400000000000000" pitchFamily="50" charset="-128"/>
                <a:ea typeface="BIZ UDPゴシック" panose="020B0400000000000000" pitchFamily="50" charset="-128"/>
                <a:cs typeface="ＭＳ Ｐゴシック"/>
              </a:rPr>
              <a:t>廃止措置中</a:t>
            </a:r>
            <a:endParaRPr sz="1100" dirty="0">
              <a:latin typeface="BIZ UDPゴシック" panose="020B0400000000000000" pitchFamily="50" charset="-128"/>
              <a:ea typeface="BIZ UDPゴシック" panose="020B0400000000000000" pitchFamily="50" charset="-128"/>
              <a:cs typeface="ＭＳ Ｐゴシック"/>
            </a:endParaRPr>
          </a:p>
          <a:p>
            <a:pPr marL="189230" indent="-92075">
              <a:buFont typeface="Arial"/>
              <a:buChar char="•"/>
              <a:tabLst>
                <a:tab pos="189865" algn="l"/>
              </a:tabLst>
            </a:pPr>
            <a:r>
              <a:rPr sz="1100" spc="-10" dirty="0">
                <a:latin typeface="BIZ UDPゴシック" panose="020B0400000000000000" pitchFamily="50" charset="-128"/>
                <a:ea typeface="BIZ UDPゴシック" panose="020B0400000000000000" pitchFamily="50" charset="-128"/>
                <a:cs typeface="ＭＳ Ｐゴシック"/>
              </a:rPr>
              <a:t>再処理施設</a:t>
            </a:r>
            <a:r>
              <a:rPr sz="1100" dirty="0">
                <a:latin typeface="BIZ UDPゴシック" panose="020B0400000000000000" pitchFamily="50" charset="-128"/>
                <a:ea typeface="BIZ UDPゴシック" panose="020B0400000000000000" pitchFamily="50" charset="-128"/>
                <a:cs typeface="Calibri"/>
              </a:rPr>
              <a:t>: 1</a:t>
            </a:r>
            <a:r>
              <a:rPr sz="1100" spc="20" dirty="0">
                <a:latin typeface="BIZ UDPゴシック" panose="020B0400000000000000" pitchFamily="50" charset="-128"/>
                <a:ea typeface="BIZ UDPゴシック" panose="020B0400000000000000" pitchFamily="50" charset="-128"/>
                <a:cs typeface="Calibri"/>
              </a:rPr>
              <a:t> </a:t>
            </a:r>
            <a:r>
              <a:rPr sz="1100" spc="-30" dirty="0">
                <a:latin typeface="BIZ UDPゴシック" panose="020B0400000000000000" pitchFamily="50" charset="-128"/>
                <a:ea typeface="BIZ UDPゴシック" panose="020B0400000000000000" pitchFamily="50" charset="-128"/>
                <a:cs typeface="ＭＳ Ｐゴシック"/>
              </a:rPr>
              <a:t>施設</a:t>
            </a:r>
            <a:endParaRPr sz="1100" dirty="0">
              <a:latin typeface="BIZ UDPゴシック" panose="020B0400000000000000" pitchFamily="50" charset="-128"/>
              <a:ea typeface="BIZ UDPゴシック" panose="020B0400000000000000" pitchFamily="50" charset="-128"/>
              <a:cs typeface="ＭＳ Ｐゴシック"/>
            </a:endParaRPr>
          </a:p>
          <a:p>
            <a:pPr marL="189230" indent="-92075">
              <a:buFont typeface="Arial"/>
              <a:buChar char="•"/>
              <a:tabLst>
                <a:tab pos="189865" algn="l"/>
              </a:tabLst>
            </a:pPr>
            <a:r>
              <a:rPr sz="1100" dirty="0">
                <a:latin typeface="BIZ UDPゴシック" panose="020B0400000000000000" pitchFamily="50" charset="-128"/>
                <a:ea typeface="BIZ UDPゴシック" panose="020B0400000000000000" pitchFamily="50" charset="-128"/>
                <a:cs typeface="ＭＳ Ｐゴシック"/>
              </a:rPr>
              <a:t>その他</a:t>
            </a:r>
            <a:r>
              <a:rPr sz="1100" spc="5" dirty="0">
                <a:latin typeface="BIZ UDPゴシック" panose="020B0400000000000000" pitchFamily="50" charset="-128"/>
                <a:ea typeface="BIZ UDPゴシック" panose="020B0400000000000000" pitchFamily="50" charset="-128"/>
                <a:cs typeface="Calibri"/>
              </a:rPr>
              <a:t>: </a:t>
            </a:r>
            <a:r>
              <a:rPr sz="1100" dirty="0">
                <a:latin typeface="BIZ UDPゴシック" panose="020B0400000000000000" pitchFamily="50" charset="-128"/>
                <a:ea typeface="BIZ UDPゴシック" panose="020B0400000000000000" pitchFamily="50" charset="-128"/>
                <a:cs typeface="Calibri"/>
              </a:rPr>
              <a:t>3</a:t>
            </a:r>
            <a:r>
              <a:rPr sz="1100" spc="5" dirty="0">
                <a:latin typeface="BIZ UDPゴシック" panose="020B0400000000000000" pitchFamily="50" charset="-128"/>
                <a:ea typeface="BIZ UDPゴシック" panose="020B0400000000000000" pitchFamily="50" charset="-128"/>
                <a:cs typeface="Calibri"/>
              </a:rPr>
              <a:t> </a:t>
            </a:r>
            <a:r>
              <a:rPr sz="1100" spc="-25" dirty="0">
                <a:latin typeface="BIZ UDPゴシック" panose="020B0400000000000000" pitchFamily="50" charset="-128"/>
                <a:ea typeface="BIZ UDPゴシック" panose="020B0400000000000000" pitchFamily="50" charset="-128"/>
                <a:cs typeface="ＭＳ Ｐゴシック"/>
              </a:rPr>
              <a:t>施設</a:t>
            </a:r>
            <a:endParaRPr sz="1100" dirty="0">
              <a:latin typeface="BIZ UDPゴシック" panose="020B0400000000000000" pitchFamily="50" charset="-128"/>
              <a:ea typeface="BIZ UDPゴシック" panose="020B0400000000000000" pitchFamily="50" charset="-128"/>
              <a:cs typeface="ＭＳ Ｐゴシック"/>
            </a:endParaRPr>
          </a:p>
        </p:txBody>
      </p:sp>
      <p:sp>
        <p:nvSpPr>
          <p:cNvPr id="25" name="object 25"/>
          <p:cNvSpPr txBox="1"/>
          <p:nvPr/>
        </p:nvSpPr>
        <p:spPr>
          <a:xfrm>
            <a:off x="6234376" y="4219365"/>
            <a:ext cx="1143000" cy="351378"/>
          </a:xfrm>
          <a:prstGeom prst="rect">
            <a:avLst/>
          </a:prstGeom>
        </p:spPr>
        <p:txBody>
          <a:bodyPr vert="horz" wrap="square" lIns="0" tIns="12700" rIns="0" bIns="0" rtlCol="0">
            <a:spAutoFit/>
          </a:bodyPr>
          <a:lstStyle/>
          <a:p>
            <a:pPr marL="12700">
              <a:spcBef>
                <a:spcPts val="100"/>
              </a:spcBef>
            </a:pPr>
            <a:r>
              <a:rPr sz="1100" u="sng" spc="-20" dirty="0">
                <a:solidFill>
                  <a:srgbClr val="FF00FF"/>
                </a:solidFill>
                <a:uFill>
                  <a:solidFill>
                    <a:srgbClr val="FF00FF"/>
                  </a:solidFill>
                </a:uFill>
                <a:latin typeface="BIZ UDPゴシック" panose="020B0400000000000000" pitchFamily="50" charset="-128"/>
                <a:ea typeface="BIZ UDPゴシック" panose="020B0400000000000000" pitchFamily="50" charset="-128"/>
                <a:cs typeface="ＭＳ Ｐゴシック"/>
              </a:rPr>
              <a:t>準備中</a:t>
            </a:r>
            <a:endParaRPr sz="1100" dirty="0">
              <a:latin typeface="BIZ UDPゴシック" panose="020B0400000000000000" pitchFamily="50" charset="-128"/>
              <a:ea typeface="BIZ UDPゴシック" panose="020B0400000000000000" pitchFamily="50" charset="-128"/>
              <a:cs typeface="ＭＳ Ｐゴシック"/>
            </a:endParaRPr>
          </a:p>
          <a:p>
            <a:pPr marL="189230" indent="-92075">
              <a:buFont typeface="Arial"/>
              <a:buChar char="•"/>
              <a:tabLst>
                <a:tab pos="189865" algn="l"/>
              </a:tabLst>
            </a:pPr>
            <a:r>
              <a:rPr sz="1100" dirty="0">
                <a:latin typeface="BIZ UDPゴシック" panose="020B0400000000000000" pitchFamily="50" charset="-128"/>
                <a:ea typeface="BIZ UDPゴシック" panose="020B0400000000000000" pitchFamily="50" charset="-128"/>
                <a:cs typeface="ＭＳ Ｐゴシック"/>
              </a:rPr>
              <a:t>その他</a:t>
            </a:r>
            <a:r>
              <a:rPr sz="1100" spc="5" dirty="0">
                <a:latin typeface="BIZ UDPゴシック" panose="020B0400000000000000" pitchFamily="50" charset="-128"/>
                <a:ea typeface="BIZ UDPゴシック" panose="020B0400000000000000" pitchFamily="50" charset="-128"/>
                <a:cs typeface="Calibri"/>
              </a:rPr>
              <a:t>: </a:t>
            </a:r>
            <a:r>
              <a:rPr sz="1100" dirty="0">
                <a:latin typeface="BIZ UDPゴシック" panose="020B0400000000000000" pitchFamily="50" charset="-128"/>
                <a:ea typeface="BIZ UDPゴシック" panose="020B0400000000000000" pitchFamily="50" charset="-128"/>
                <a:cs typeface="Calibri"/>
              </a:rPr>
              <a:t>4</a:t>
            </a:r>
            <a:r>
              <a:rPr sz="1100" spc="5" dirty="0">
                <a:latin typeface="BIZ UDPゴシック" panose="020B0400000000000000" pitchFamily="50" charset="-128"/>
                <a:ea typeface="BIZ UDPゴシック" panose="020B0400000000000000" pitchFamily="50" charset="-128"/>
                <a:cs typeface="Calibri"/>
              </a:rPr>
              <a:t> </a:t>
            </a:r>
            <a:r>
              <a:rPr sz="1100" spc="-25" dirty="0">
                <a:latin typeface="BIZ UDPゴシック" panose="020B0400000000000000" pitchFamily="50" charset="-128"/>
                <a:ea typeface="BIZ UDPゴシック" panose="020B0400000000000000" pitchFamily="50" charset="-128"/>
                <a:cs typeface="ＭＳ Ｐゴシック"/>
              </a:rPr>
              <a:t>施設</a:t>
            </a:r>
            <a:endParaRPr sz="1100" dirty="0">
              <a:latin typeface="BIZ UDPゴシック" panose="020B0400000000000000" pitchFamily="50" charset="-128"/>
              <a:ea typeface="BIZ UDPゴシック" panose="020B0400000000000000" pitchFamily="50" charset="-128"/>
              <a:cs typeface="ＭＳ Ｐゴシック"/>
            </a:endParaRPr>
          </a:p>
        </p:txBody>
      </p:sp>
      <p:sp>
        <p:nvSpPr>
          <p:cNvPr id="26" name="object 26"/>
          <p:cNvSpPr/>
          <p:nvPr/>
        </p:nvSpPr>
        <p:spPr>
          <a:xfrm>
            <a:off x="7784591" y="961644"/>
            <a:ext cx="2757170" cy="1911350"/>
          </a:xfrm>
          <a:custGeom>
            <a:avLst/>
            <a:gdLst/>
            <a:ahLst/>
            <a:cxnLst/>
            <a:rect l="l" t="t" r="r" b="b"/>
            <a:pathLst>
              <a:path w="2757170" h="1911350">
                <a:moveTo>
                  <a:pt x="2756916" y="0"/>
                </a:moveTo>
                <a:lnTo>
                  <a:pt x="0" y="0"/>
                </a:lnTo>
                <a:lnTo>
                  <a:pt x="0" y="1911095"/>
                </a:lnTo>
                <a:lnTo>
                  <a:pt x="2756916" y="1911095"/>
                </a:lnTo>
                <a:lnTo>
                  <a:pt x="2756916" y="0"/>
                </a:lnTo>
                <a:close/>
              </a:path>
            </a:pathLst>
          </a:custGeom>
          <a:solidFill>
            <a:srgbClr val="FFFFFF"/>
          </a:solidFill>
        </p:spPr>
        <p:txBody>
          <a:bodyPr wrap="square" lIns="0" tIns="0" rIns="0" bIns="0" rtlCol="0"/>
          <a:lstStyle/>
          <a:p>
            <a:endParaRPr sz="1600">
              <a:latin typeface="BIZ UDPゴシック" panose="020B0400000000000000" pitchFamily="50" charset="-128"/>
              <a:ea typeface="BIZ UDPゴシック" panose="020B0400000000000000" pitchFamily="50" charset="-128"/>
            </a:endParaRPr>
          </a:p>
        </p:txBody>
      </p:sp>
      <p:sp>
        <p:nvSpPr>
          <p:cNvPr id="27" name="object 27"/>
          <p:cNvSpPr txBox="1"/>
          <p:nvPr/>
        </p:nvSpPr>
        <p:spPr>
          <a:xfrm>
            <a:off x="7826755" y="979171"/>
            <a:ext cx="1173480" cy="1536318"/>
          </a:xfrm>
          <a:prstGeom prst="rect">
            <a:avLst/>
          </a:prstGeom>
        </p:spPr>
        <p:txBody>
          <a:bodyPr vert="horz" wrap="square" lIns="0" tIns="12700" rIns="0" bIns="0" rtlCol="0">
            <a:spAutoFit/>
          </a:bodyPr>
          <a:lstStyle/>
          <a:p>
            <a:pPr marL="12700" marR="283845">
              <a:spcBef>
                <a:spcPts val="100"/>
              </a:spcBef>
            </a:pPr>
            <a:r>
              <a:rPr sz="1100" b="1" spc="35" dirty="0">
                <a:latin typeface="BIZ UDPゴシック" panose="020B0400000000000000" pitchFamily="50" charset="-128"/>
                <a:ea typeface="BIZ UDPゴシック" panose="020B0400000000000000" pitchFamily="50" charset="-128"/>
                <a:cs typeface="ＭＳ Ｐゴシック"/>
              </a:rPr>
              <a:t>東海 原科研</a:t>
            </a:r>
            <a:r>
              <a:rPr sz="1100" u="sng" spc="-25" dirty="0">
                <a:solidFill>
                  <a:srgbClr val="00AF50"/>
                </a:solidFill>
                <a:uFill>
                  <a:solidFill>
                    <a:srgbClr val="00AF50"/>
                  </a:solidFill>
                </a:uFill>
                <a:latin typeface="BIZ UDPゴシック" panose="020B0400000000000000" pitchFamily="50" charset="-128"/>
                <a:ea typeface="BIZ UDPゴシック" panose="020B0400000000000000" pitchFamily="50" charset="-128"/>
                <a:cs typeface="ＭＳ Ｐゴシック"/>
              </a:rPr>
              <a:t>終了</a:t>
            </a:r>
            <a:endParaRPr sz="1100" dirty="0">
              <a:latin typeface="BIZ UDPゴシック" panose="020B0400000000000000" pitchFamily="50" charset="-128"/>
              <a:ea typeface="BIZ UDPゴシック" panose="020B0400000000000000" pitchFamily="50" charset="-128"/>
              <a:cs typeface="ＭＳ Ｐゴシック"/>
            </a:endParaRPr>
          </a:p>
          <a:p>
            <a:pPr marL="12700" marR="5080" indent="172720">
              <a:buFont typeface="Arial"/>
              <a:buChar char="•"/>
              <a:tabLst>
                <a:tab pos="185420" algn="l"/>
              </a:tabLst>
            </a:pPr>
            <a:r>
              <a:rPr sz="1100" spc="95" dirty="0">
                <a:latin typeface="BIZ UDPゴシック" panose="020B0400000000000000" pitchFamily="50" charset="-128"/>
                <a:ea typeface="BIZ UDPゴシック" panose="020B0400000000000000" pitchFamily="50" charset="-128"/>
                <a:cs typeface="ＭＳ Ｐゴシック"/>
              </a:rPr>
              <a:t>その他</a:t>
            </a:r>
            <a:r>
              <a:rPr sz="1100" spc="-35" dirty="0">
                <a:latin typeface="BIZ UDPゴシック" panose="020B0400000000000000" pitchFamily="50" charset="-128"/>
                <a:ea typeface="BIZ UDPゴシック" panose="020B0400000000000000" pitchFamily="50" charset="-128"/>
                <a:cs typeface="Calibri"/>
              </a:rPr>
              <a:t>: </a:t>
            </a:r>
            <a:r>
              <a:rPr sz="1100" dirty="0">
                <a:latin typeface="BIZ UDPゴシック" panose="020B0400000000000000" pitchFamily="50" charset="-128"/>
                <a:ea typeface="BIZ UDPゴシック" panose="020B0400000000000000" pitchFamily="50" charset="-128"/>
                <a:cs typeface="Calibri"/>
              </a:rPr>
              <a:t>3</a:t>
            </a:r>
            <a:r>
              <a:rPr sz="1100" spc="-65" dirty="0">
                <a:latin typeface="BIZ UDPゴシック" panose="020B0400000000000000" pitchFamily="50" charset="-128"/>
                <a:ea typeface="BIZ UDPゴシック" panose="020B0400000000000000" pitchFamily="50" charset="-128"/>
                <a:cs typeface="Calibri"/>
              </a:rPr>
              <a:t> </a:t>
            </a:r>
            <a:r>
              <a:rPr sz="1100" spc="-25" dirty="0">
                <a:latin typeface="BIZ UDPゴシック" panose="020B0400000000000000" pitchFamily="50" charset="-128"/>
                <a:ea typeface="BIZ UDPゴシック" panose="020B0400000000000000" pitchFamily="50" charset="-128"/>
                <a:cs typeface="ＭＳ Ｐゴシック"/>
              </a:rPr>
              <a:t>施設</a:t>
            </a:r>
            <a:r>
              <a:rPr sz="1100" u="sng" spc="-10" dirty="0">
                <a:solidFill>
                  <a:srgbClr val="3333FF"/>
                </a:solidFill>
                <a:uFill>
                  <a:solidFill>
                    <a:srgbClr val="3333FF"/>
                  </a:solidFill>
                </a:uFill>
                <a:latin typeface="BIZ UDPゴシック" panose="020B0400000000000000" pitchFamily="50" charset="-128"/>
                <a:ea typeface="BIZ UDPゴシック" panose="020B0400000000000000" pitchFamily="50" charset="-128"/>
                <a:cs typeface="ＭＳ Ｐゴシック"/>
              </a:rPr>
              <a:t>廃止措置中</a:t>
            </a:r>
            <a:endParaRPr sz="1100" dirty="0">
              <a:latin typeface="BIZ UDPゴシック" panose="020B0400000000000000" pitchFamily="50" charset="-128"/>
              <a:ea typeface="BIZ UDPゴシック" panose="020B0400000000000000" pitchFamily="50" charset="-128"/>
              <a:cs typeface="ＭＳ Ｐゴシック"/>
            </a:endParaRPr>
          </a:p>
          <a:p>
            <a:pPr marL="194310" indent="-96520">
              <a:buFont typeface="Arial"/>
              <a:buChar char="•"/>
              <a:tabLst>
                <a:tab pos="194310" algn="l"/>
              </a:tabLst>
            </a:pPr>
            <a:r>
              <a:rPr sz="1100" dirty="0">
                <a:latin typeface="BIZ UDPゴシック" panose="020B0400000000000000" pitchFamily="50" charset="-128"/>
                <a:ea typeface="BIZ UDPゴシック" panose="020B0400000000000000" pitchFamily="50" charset="-128"/>
                <a:cs typeface="ＭＳ Ｐゴシック"/>
              </a:rPr>
              <a:t>原子炉</a:t>
            </a:r>
            <a:r>
              <a:rPr sz="1100" dirty="0">
                <a:latin typeface="BIZ UDPゴシック" panose="020B0400000000000000" pitchFamily="50" charset="-128"/>
                <a:ea typeface="BIZ UDPゴシック" panose="020B0400000000000000" pitchFamily="50" charset="-128"/>
                <a:cs typeface="Calibri"/>
              </a:rPr>
              <a:t>: 4</a:t>
            </a:r>
            <a:r>
              <a:rPr sz="1100" spc="5" dirty="0">
                <a:latin typeface="BIZ UDPゴシック" panose="020B0400000000000000" pitchFamily="50" charset="-128"/>
                <a:ea typeface="BIZ UDPゴシック" panose="020B0400000000000000" pitchFamily="50" charset="-128"/>
                <a:cs typeface="Calibri"/>
              </a:rPr>
              <a:t> </a:t>
            </a:r>
            <a:r>
              <a:rPr sz="1100" spc="-25" dirty="0">
                <a:latin typeface="BIZ UDPゴシック" panose="020B0400000000000000" pitchFamily="50" charset="-128"/>
                <a:ea typeface="BIZ UDPゴシック" panose="020B0400000000000000" pitchFamily="50" charset="-128"/>
                <a:cs typeface="ＭＳ Ｐゴシック"/>
              </a:rPr>
              <a:t>施設</a:t>
            </a:r>
            <a:endParaRPr sz="1100" dirty="0">
              <a:latin typeface="BIZ UDPゴシック" panose="020B0400000000000000" pitchFamily="50" charset="-128"/>
              <a:ea typeface="BIZ UDPゴシック" panose="020B0400000000000000" pitchFamily="50" charset="-128"/>
              <a:cs typeface="ＭＳ Ｐゴシック"/>
            </a:endParaRPr>
          </a:p>
          <a:p>
            <a:pPr marL="194310" indent="-96520">
              <a:buFont typeface="Arial"/>
              <a:buChar char="•"/>
              <a:tabLst>
                <a:tab pos="194310" algn="l"/>
              </a:tabLst>
            </a:pPr>
            <a:r>
              <a:rPr sz="1100" spc="-5" dirty="0">
                <a:latin typeface="BIZ UDPゴシック" panose="020B0400000000000000" pitchFamily="50" charset="-128"/>
                <a:ea typeface="BIZ UDPゴシック" panose="020B0400000000000000" pitchFamily="50" charset="-128"/>
                <a:cs typeface="ＭＳ Ｐゴシック"/>
              </a:rPr>
              <a:t>その他</a:t>
            </a:r>
            <a:r>
              <a:rPr sz="1100" spc="5" dirty="0">
                <a:latin typeface="BIZ UDPゴシック" panose="020B0400000000000000" pitchFamily="50" charset="-128"/>
                <a:ea typeface="BIZ UDPゴシック" panose="020B0400000000000000" pitchFamily="50" charset="-128"/>
                <a:cs typeface="Calibri"/>
              </a:rPr>
              <a:t>: </a:t>
            </a:r>
            <a:r>
              <a:rPr sz="1100" dirty="0">
                <a:latin typeface="BIZ UDPゴシック" panose="020B0400000000000000" pitchFamily="50" charset="-128"/>
                <a:ea typeface="BIZ UDPゴシック" panose="020B0400000000000000" pitchFamily="50" charset="-128"/>
                <a:cs typeface="Calibri"/>
              </a:rPr>
              <a:t>5</a:t>
            </a:r>
            <a:r>
              <a:rPr sz="1100" spc="10" dirty="0">
                <a:latin typeface="BIZ UDPゴシック" panose="020B0400000000000000" pitchFamily="50" charset="-128"/>
                <a:ea typeface="BIZ UDPゴシック" panose="020B0400000000000000" pitchFamily="50" charset="-128"/>
                <a:cs typeface="Calibri"/>
              </a:rPr>
              <a:t> </a:t>
            </a:r>
            <a:r>
              <a:rPr sz="1100" spc="-25" dirty="0">
                <a:latin typeface="BIZ UDPゴシック" panose="020B0400000000000000" pitchFamily="50" charset="-128"/>
                <a:ea typeface="BIZ UDPゴシック" panose="020B0400000000000000" pitchFamily="50" charset="-128"/>
                <a:cs typeface="ＭＳ Ｐゴシック"/>
              </a:rPr>
              <a:t>施設</a:t>
            </a:r>
            <a:endParaRPr sz="1100" dirty="0">
              <a:latin typeface="BIZ UDPゴシック" panose="020B0400000000000000" pitchFamily="50" charset="-128"/>
              <a:ea typeface="BIZ UDPゴシック" panose="020B0400000000000000" pitchFamily="50" charset="-128"/>
              <a:cs typeface="ＭＳ Ｐゴシック"/>
            </a:endParaRPr>
          </a:p>
          <a:p>
            <a:pPr marL="15240"/>
            <a:r>
              <a:rPr sz="1100" u="sng" spc="-20" dirty="0">
                <a:solidFill>
                  <a:srgbClr val="FF00FF"/>
                </a:solidFill>
                <a:uFill>
                  <a:solidFill>
                    <a:srgbClr val="FF00FF"/>
                  </a:solidFill>
                </a:uFill>
                <a:latin typeface="BIZ UDPゴシック" panose="020B0400000000000000" pitchFamily="50" charset="-128"/>
                <a:ea typeface="BIZ UDPゴシック" panose="020B0400000000000000" pitchFamily="50" charset="-128"/>
                <a:cs typeface="ＭＳ Ｐゴシック"/>
              </a:rPr>
              <a:t>準備中</a:t>
            </a:r>
            <a:endParaRPr sz="1100" dirty="0">
              <a:latin typeface="BIZ UDPゴシック" panose="020B0400000000000000" pitchFamily="50" charset="-128"/>
              <a:ea typeface="BIZ UDPゴシック" panose="020B0400000000000000" pitchFamily="50" charset="-128"/>
              <a:cs typeface="ＭＳ Ｐゴシック"/>
            </a:endParaRPr>
          </a:p>
          <a:p>
            <a:pPr marL="189230" indent="-92075">
              <a:buFont typeface="Arial"/>
              <a:buChar char="•"/>
              <a:tabLst>
                <a:tab pos="189865" algn="l"/>
              </a:tabLst>
            </a:pPr>
            <a:r>
              <a:rPr sz="1100" dirty="0">
                <a:latin typeface="BIZ UDPゴシック" panose="020B0400000000000000" pitchFamily="50" charset="-128"/>
                <a:ea typeface="BIZ UDPゴシック" panose="020B0400000000000000" pitchFamily="50" charset="-128"/>
                <a:cs typeface="ＭＳ Ｐゴシック"/>
              </a:rPr>
              <a:t>原子炉</a:t>
            </a:r>
            <a:r>
              <a:rPr sz="1100" dirty="0">
                <a:latin typeface="BIZ UDPゴシック" panose="020B0400000000000000" pitchFamily="50" charset="-128"/>
                <a:ea typeface="BIZ UDPゴシック" panose="020B0400000000000000" pitchFamily="50" charset="-128"/>
                <a:cs typeface="Calibri"/>
              </a:rPr>
              <a:t>: 1</a:t>
            </a:r>
            <a:r>
              <a:rPr sz="1100" spc="5" dirty="0">
                <a:latin typeface="BIZ UDPゴシック" panose="020B0400000000000000" pitchFamily="50" charset="-128"/>
                <a:ea typeface="BIZ UDPゴシック" panose="020B0400000000000000" pitchFamily="50" charset="-128"/>
                <a:cs typeface="Calibri"/>
              </a:rPr>
              <a:t> </a:t>
            </a:r>
            <a:r>
              <a:rPr sz="1100" spc="-25" dirty="0">
                <a:latin typeface="BIZ UDPゴシック" panose="020B0400000000000000" pitchFamily="50" charset="-128"/>
                <a:ea typeface="BIZ UDPゴシック" panose="020B0400000000000000" pitchFamily="50" charset="-128"/>
                <a:cs typeface="ＭＳ Ｐゴシック"/>
              </a:rPr>
              <a:t>施設</a:t>
            </a:r>
            <a:endParaRPr sz="1100" dirty="0">
              <a:latin typeface="BIZ UDPゴシック" panose="020B0400000000000000" pitchFamily="50" charset="-128"/>
              <a:ea typeface="BIZ UDPゴシック" panose="020B0400000000000000" pitchFamily="50" charset="-128"/>
              <a:cs typeface="ＭＳ Ｐゴシック"/>
            </a:endParaRPr>
          </a:p>
          <a:p>
            <a:pPr marL="189230" indent="-92075">
              <a:buFont typeface="Arial"/>
              <a:buChar char="•"/>
              <a:tabLst>
                <a:tab pos="189865" algn="l"/>
              </a:tabLst>
            </a:pPr>
            <a:r>
              <a:rPr sz="1100" spc="-5" dirty="0">
                <a:latin typeface="BIZ UDPゴシック" panose="020B0400000000000000" pitchFamily="50" charset="-128"/>
                <a:ea typeface="BIZ UDPゴシック" panose="020B0400000000000000" pitchFamily="50" charset="-128"/>
                <a:cs typeface="ＭＳ Ｐゴシック"/>
              </a:rPr>
              <a:t>その他</a:t>
            </a:r>
            <a:r>
              <a:rPr sz="1100" spc="5" dirty="0">
                <a:latin typeface="BIZ UDPゴシック" panose="020B0400000000000000" pitchFamily="50" charset="-128"/>
                <a:ea typeface="BIZ UDPゴシック" panose="020B0400000000000000" pitchFamily="50" charset="-128"/>
                <a:cs typeface="Calibri"/>
              </a:rPr>
              <a:t>: </a:t>
            </a:r>
            <a:r>
              <a:rPr sz="1100" dirty="0">
                <a:latin typeface="BIZ UDPゴシック" panose="020B0400000000000000" pitchFamily="50" charset="-128"/>
                <a:ea typeface="BIZ UDPゴシック" panose="020B0400000000000000" pitchFamily="50" charset="-128"/>
                <a:cs typeface="Calibri"/>
              </a:rPr>
              <a:t>6</a:t>
            </a:r>
            <a:r>
              <a:rPr sz="1100" spc="10" dirty="0">
                <a:latin typeface="BIZ UDPゴシック" panose="020B0400000000000000" pitchFamily="50" charset="-128"/>
                <a:ea typeface="BIZ UDPゴシック" panose="020B0400000000000000" pitchFamily="50" charset="-128"/>
                <a:cs typeface="Calibri"/>
              </a:rPr>
              <a:t> </a:t>
            </a:r>
            <a:r>
              <a:rPr sz="1100" spc="-25" dirty="0">
                <a:latin typeface="BIZ UDPゴシック" panose="020B0400000000000000" pitchFamily="50" charset="-128"/>
                <a:ea typeface="BIZ UDPゴシック" panose="020B0400000000000000" pitchFamily="50" charset="-128"/>
                <a:cs typeface="ＭＳ Ｐゴシック"/>
              </a:rPr>
              <a:t>施設</a:t>
            </a:r>
            <a:endParaRPr sz="1100" dirty="0">
              <a:latin typeface="BIZ UDPゴシック" panose="020B0400000000000000" pitchFamily="50" charset="-128"/>
              <a:ea typeface="BIZ UDPゴシック" panose="020B0400000000000000" pitchFamily="50" charset="-128"/>
              <a:cs typeface="ＭＳ Ｐゴシック"/>
            </a:endParaRPr>
          </a:p>
        </p:txBody>
      </p:sp>
      <p:grpSp>
        <p:nvGrpSpPr>
          <p:cNvPr id="28" name="object 28"/>
          <p:cNvGrpSpPr/>
          <p:nvPr/>
        </p:nvGrpSpPr>
        <p:grpSpPr>
          <a:xfrm>
            <a:off x="3541613" y="834565"/>
            <a:ext cx="7099300" cy="4479290"/>
            <a:chOff x="2045207" y="847344"/>
            <a:chExt cx="7099300" cy="4479290"/>
          </a:xfrm>
        </p:grpSpPr>
        <p:pic>
          <p:nvPicPr>
            <p:cNvPr id="29" name="object 29"/>
            <p:cNvPicPr/>
            <p:nvPr/>
          </p:nvPicPr>
          <p:blipFill>
            <a:blip r:embed="rId6" cstate="print"/>
            <a:stretch>
              <a:fillRect/>
            </a:stretch>
          </p:blipFill>
          <p:spPr>
            <a:xfrm>
              <a:off x="2045207" y="2566416"/>
              <a:ext cx="1255775" cy="944879"/>
            </a:xfrm>
            <a:prstGeom prst="rect">
              <a:avLst/>
            </a:prstGeom>
          </p:spPr>
        </p:pic>
        <p:sp>
          <p:nvSpPr>
            <p:cNvPr id="30" name="object 30"/>
            <p:cNvSpPr/>
            <p:nvPr/>
          </p:nvSpPr>
          <p:spPr>
            <a:xfrm>
              <a:off x="5425439" y="3238500"/>
              <a:ext cx="628015" cy="891540"/>
            </a:xfrm>
            <a:custGeom>
              <a:avLst/>
              <a:gdLst/>
              <a:ahLst/>
              <a:cxnLst/>
              <a:rect l="l" t="t" r="r" b="b"/>
              <a:pathLst>
                <a:path w="628014" h="891539">
                  <a:moveTo>
                    <a:pt x="0" y="0"/>
                  </a:moveTo>
                  <a:lnTo>
                    <a:pt x="627888" y="891539"/>
                  </a:lnTo>
                </a:path>
              </a:pathLst>
            </a:custGeom>
            <a:ln w="9525">
              <a:solidFill>
                <a:srgbClr val="000000"/>
              </a:solidFill>
            </a:ln>
          </p:spPr>
          <p:txBody>
            <a:bodyPr wrap="square" lIns="0" tIns="0" rIns="0" bIns="0" rtlCol="0"/>
            <a:lstStyle/>
            <a:p>
              <a:endParaRPr sz="1600">
                <a:latin typeface="BIZ UDPゴシック" panose="020B0400000000000000" pitchFamily="50" charset="-128"/>
                <a:ea typeface="BIZ UDPゴシック" panose="020B0400000000000000" pitchFamily="50" charset="-128"/>
              </a:endParaRPr>
            </a:p>
          </p:txBody>
        </p:sp>
        <p:pic>
          <p:nvPicPr>
            <p:cNvPr id="31" name="object 31"/>
            <p:cNvPicPr/>
            <p:nvPr/>
          </p:nvPicPr>
          <p:blipFill>
            <a:blip r:embed="rId7" cstate="print"/>
            <a:stretch>
              <a:fillRect/>
            </a:stretch>
          </p:blipFill>
          <p:spPr>
            <a:xfrm>
              <a:off x="7833360" y="929640"/>
              <a:ext cx="1310640" cy="982979"/>
            </a:xfrm>
            <a:prstGeom prst="rect">
              <a:avLst/>
            </a:prstGeom>
          </p:spPr>
        </p:pic>
        <p:pic>
          <p:nvPicPr>
            <p:cNvPr id="32" name="object 32"/>
            <p:cNvPicPr/>
            <p:nvPr/>
          </p:nvPicPr>
          <p:blipFill>
            <a:blip r:embed="rId8" cstate="print"/>
            <a:stretch>
              <a:fillRect/>
            </a:stretch>
          </p:blipFill>
          <p:spPr>
            <a:xfrm>
              <a:off x="7833360" y="1949196"/>
              <a:ext cx="1284731" cy="982979"/>
            </a:xfrm>
            <a:prstGeom prst="rect">
              <a:avLst/>
            </a:prstGeom>
          </p:spPr>
        </p:pic>
        <p:pic>
          <p:nvPicPr>
            <p:cNvPr id="33" name="object 33"/>
            <p:cNvPicPr/>
            <p:nvPr/>
          </p:nvPicPr>
          <p:blipFill>
            <a:blip r:embed="rId9" cstate="print"/>
            <a:stretch>
              <a:fillRect/>
            </a:stretch>
          </p:blipFill>
          <p:spPr>
            <a:xfrm>
              <a:off x="6129527" y="4104178"/>
              <a:ext cx="1490477" cy="949405"/>
            </a:xfrm>
            <a:prstGeom prst="rect">
              <a:avLst/>
            </a:prstGeom>
          </p:spPr>
        </p:pic>
        <p:pic>
          <p:nvPicPr>
            <p:cNvPr id="34" name="object 34"/>
            <p:cNvPicPr/>
            <p:nvPr/>
          </p:nvPicPr>
          <p:blipFill>
            <a:blip r:embed="rId10" cstate="print"/>
            <a:stretch>
              <a:fillRect/>
            </a:stretch>
          </p:blipFill>
          <p:spPr>
            <a:xfrm>
              <a:off x="7694675" y="4117847"/>
              <a:ext cx="1423416" cy="949451"/>
            </a:xfrm>
            <a:prstGeom prst="rect">
              <a:avLst/>
            </a:prstGeom>
          </p:spPr>
        </p:pic>
        <p:pic>
          <p:nvPicPr>
            <p:cNvPr id="35" name="object 35"/>
            <p:cNvPicPr/>
            <p:nvPr/>
          </p:nvPicPr>
          <p:blipFill>
            <a:blip r:embed="rId11" cstate="print"/>
            <a:stretch>
              <a:fillRect/>
            </a:stretch>
          </p:blipFill>
          <p:spPr>
            <a:xfrm>
              <a:off x="4806695" y="4608576"/>
              <a:ext cx="960757" cy="717804"/>
            </a:xfrm>
            <a:prstGeom prst="rect">
              <a:avLst/>
            </a:prstGeom>
          </p:spPr>
        </p:pic>
        <p:pic>
          <p:nvPicPr>
            <p:cNvPr id="36" name="object 36"/>
            <p:cNvPicPr/>
            <p:nvPr/>
          </p:nvPicPr>
          <p:blipFill>
            <a:blip r:embed="rId12" cstate="print"/>
            <a:stretch>
              <a:fillRect/>
            </a:stretch>
          </p:blipFill>
          <p:spPr>
            <a:xfrm>
              <a:off x="3695700" y="4593335"/>
              <a:ext cx="1045463" cy="641604"/>
            </a:xfrm>
            <a:prstGeom prst="rect">
              <a:avLst/>
            </a:prstGeom>
          </p:spPr>
        </p:pic>
        <p:pic>
          <p:nvPicPr>
            <p:cNvPr id="37" name="object 37"/>
            <p:cNvPicPr/>
            <p:nvPr/>
          </p:nvPicPr>
          <p:blipFill>
            <a:blip r:embed="rId13" cstate="print"/>
            <a:stretch>
              <a:fillRect/>
            </a:stretch>
          </p:blipFill>
          <p:spPr>
            <a:xfrm>
              <a:off x="2063495" y="847344"/>
              <a:ext cx="1054608" cy="896112"/>
            </a:xfrm>
            <a:prstGeom prst="rect">
              <a:avLst/>
            </a:prstGeom>
          </p:spPr>
        </p:pic>
      </p:grpSp>
      <p:sp>
        <p:nvSpPr>
          <p:cNvPr id="38" name="object 38"/>
          <p:cNvSpPr txBox="1"/>
          <p:nvPr/>
        </p:nvSpPr>
        <p:spPr>
          <a:xfrm>
            <a:off x="438785" y="4793200"/>
            <a:ext cx="1184275" cy="520655"/>
          </a:xfrm>
          <a:prstGeom prst="rect">
            <a:avLst/>
          </a:prstGeom>
        </p:spPr>
        <p:txBody>
          <a:bodyPr vert="horz" wrap="square" lIns="0" tIns="12700" rIns="0" bIns="0" rtlCol="0">
            <a:spAutoFit/>
          </a:bodyPr>
          <a:lstStyle/>
          <a:p>
            <a:pPr marL="12700">
              <a:spcBef>
                <a:spcPts val="100"/>
              </a:spcBef>
            </a:pPr>
            <a:r>
              <a:rPr sz="1100" b="1" spc="-25" dirty="0">
                <a:latin typeface="BIZ UDPゴシック" panose="020B0400000000000000" pitchFamily="50" charset="-128"/>
                <a:ea typeface="BIZ UDPゴシック" panose="020B0400000000000000" pitchFamily="50" charset="-128"/>
                <a:cs typeface="ＭＳ Ｐゴシック"/>
              </a:rPr>
              <a:t>人形峠</a:t>
            </a:r>
            <a:endParaRPr sz="1100" dirty="0">
              <a:latin typeface="BIZ UDPゴシック" panose="020B0400000000000000" pitchFamily="50" charset="-128"/>
              <a:ea typeface="BIZ UDPゴシック" panose="020B0400000000000000" pitchFamily="50" charset="-128"/>
              <a:cs typeface="ＭＳ Ｐゴシック"/>
            </a:endParaRPr>
          </a:p>
          <a:p>
            <a:pPr marL="12700"/>
            <a:r>
              <a:rPr sz="1100" u="sng" spc="-10" dirty="0">
                <a:solidFill>
                  <a:srgbClr val="3333FF"/>
                </a:solidFill>
                <a:uFill>
                  <a:solidFill>
                    <a:srgbClr val="3333FF"/>
                  </a:solidFill>
                </a:uFill>
                <a:latin typeface="BIZ UDPゴシック" panose="020B0400000000000000" pitchFamily="50" charset="-128"/>
                <a:ea typeface="BIZ UDPゴシック" panose="020B0400000000000000" pitchFamily="50" charset="-128"/>
                <a:cs typeface="ＭＳ Ｐゴシック"/>
              </a:rPr>
              <a:t>廃止措置中</a:t>
            </a:r>
            <a:endParaRPr sz="1100" dirty="0">
              <a:latin typeface="BIZ UDPゴシック" panose="020B0400000000000000" pitchFamily="50" charset="-128"/>
              <a:ea typeface="BIZ UDPゴシック" panose="020B0400000000000000" pitchFamily="50" charset="-128"/>
              <a:cs typeface="ＭＳ Ｐゴシック"/>
            </a:endParaRPr>
          </a:p>
          <a:p>
            <a:pPr marL="230504" indent="-124460">
              <a:buFont typeface="Arial"/>
              <a:buChar char="•"/>
              <a:tabLst>
                <a:tab pos="231140" algn="l"/>
              </a:tabLst>
            </a:pPr>
            <a:r>
              <a:rPr sz="1100" spc="-10" dirty="0">
                <a:latin typeface="BIZ UDPゴシック" panose="020B0400000000000000" pitchFamily="50" charset="-128"/>
                <a:ea typeface="BIZ UDPゴシック" panose="020B0400000000000000" pitchFamily="50" charset="-128"/>
                <a:cs typeface="ＭＳ Ｐゴシック"/>
              </a:rPr>
              <a:t>その他</a:t>
            </a:r>
            <a:r>
              <a:rPr sz="1100" spc="5" dirty="0">
                <a:latin typeface="BIZ UDPゴシック" panose="020B0400000000000000" pitchFamily="50" charset="-128"/>
                <a:ea typeface="BIZ UDPゴシック" panose="020B0400000000000000" pitchFamily="50" charset="-128"/>
                <a:cs typeface="Calibri"/>
              </a:rPr>
              <a:t>: </a:t>
            </a:r>
            <a:r>
              <a:rPr sz="1100" dirty="0">
                <a:latin typeface="BIZ UDPゴシック" panose="020B0400000000000000" pitchFamily="50" charset="-128"/>
                <a:ea typeface="BIZ UDPゴシック" panose="020B0400000000000000" pitchFamily="50" charset="-128"/>
                <a:cs typeface="Calibri"/>
              </a:rPr>
              <a:t>3</a:t>
            </a:r>
            <a:r>
              <a:rPr sz="1100" spc="15" dirty="0">
                <a:latin typeface="BIZ UDPゴシック" panose="020B0400000000000000" pitchFamily="50" charset="-128"/>
                <a:ea typeface="BIZ UDPゴシック" panose="020B0400000000000000" pitchFamily="50" charset="-128"/>
                <a:cs typeface="Calibri"/>
              </a:rPr>
              <a:t> </a:t>
            </a:r>
            <a:r>
              <a:rPr sz="1100" spc="-35" dirty="0">
                <a:latin typeface="BIZ UDPゴシック" panose="020B0400000000000000" pitchFamily="50" charset="-128"/>
                <a:ea typeface="BIZ UDPゴシック" panose="020B0400000000000000" pitchFamily="50" charset="-128"/>
                <a:cs typeface="ＭＳ Ｐゴシック"/>
              </a:rPr>
              <a:t>施設</a:t>
            </a:r>
            <a:endParaRPr sz="1100" dirty="0">
              <a:latin typeface="BIZ UDPゴシック" panose="020B0400000000000000" pitchFamily="50" charset="-128"/>
              <a:ea typeface="BIZ UDPゴシック" panose="020B0400000000000000" pitchFamily="50" charset="-128"/>
              <a:cs typeface="ＭＳ Ｐゴシック"/>
            </a:endParaRPr>
          </a:p>
        </p:txBody>
      </p:sp>
      <p:graphicFrame>
        <p:nvGraphicFramePr>
          <p:cNvPr id="39" name="object 39"/>
          <p:cNvGraphicFramePr>
            <a:graphicFrameLocks noGrp="1"/>
          </p:cNvGraphicFramePr>
          <p:nvPr>
            <p:extLst>
              <p:ext uri="{D42A27DB-BD31-4B8C-83A1-F6EECF244321}">
                <p14:modId xmlns:p14="http://schemas.microsoft.com/office/powerpoint/2010/main" val="4091625534"/>
              </p:ext>
            </p:extLst>
          </p:nvPr>
        </p:nvGraphicFramePr>
        <p:xfrm>
          <a:off x="-6286" y="6115754"/>
          <a:ext cx="9083674" cy="711835"/>
        </p:xfrm>
        <a:graphic>
          <a:graphicData uri="http://schemas.openxmlformats.org/drawingml/2006/table">
            <a:tbl>
              <a:tblPr firstRow="1" bandRow="1">
                <a:tableStyleId>{2D5ABB26-0587-4C30-8999-92F81FD0307C}</a:tableStyleId>
              </a:tblPr>
              <a:tblGrid>
                <a:gridCol w="2868295">
                  <a:extLst>
                    <a:ext uri="{9D8B030D-6E8A-4147-A177-3AD203B41FA5}">
                      <a16:colId xmlns:a16="http://schemas.microsoft.com/office/drawing/2014/main" val="20000"/>
                    </a:ext>
                  </a:extLst>
                </a:gridCol>
                <a:gridCol w="1002030">
                  <a:extLst>
                    <a:ext uri="{9D8B030D-6E8A-4147-A177-3AD203B41FA5}">
                      <a16:colId xmlns:a16="http://schemas.microsoft.com/office/drawing/2014/main" val="20001"/>
                    </a:ext>
                  </a:extLst>
                </a:gridCol>
                <a:gridCol w="1127125">
                  <a:extLst>
                    <a:ext uri="{9D8B030D-6E8A-4147-A177-3AD203B41FA5}">
                      <a16:colId xmlns:a16="http://schemas.microsoft.com/office/drawing/2014/main" val="20002"/>
                    </a:ext>
                  </a:extLst>
                </a:gridCol>
                <a:gridCol w="2388870">
                  <a:extLst>
                    <a:ext uri="{9D8B030D-6E8A-4147-A177-3AD203B41FA5}">
                      <a16:colId xmlns:a16="http://schemas.microsoft.com/office/drawing/2014/main" val="20003"/>
                    </a:ext>
                  </a:extLst>
                </a:gridCol>
                <a:gridCol w="1697354">
                  <a:extLst>
                    <a:ext uri="{9D8B030D-6E8A-4147-A177-3AD203B41FA5}">
                      <a16:colId xmlns:a16="http://schemas.microsoft.com/office/drawing/2014/main" val="20004"/>
                    </a:ext>
                  </a:extLst>
                </a:gridCol>
              </a:tblGrid>
              <a:tr h="351155">
                <a:tc rowSpan="2">
                  <a:txBody>
                    <a:bodyPr/>
                    <a:lstStyle/>
                    <a:p>
                      <a:pPr>
                        <a:lnSpc>
                          <a:spcPct val="100000"/>
                        </a:lnSpc>
                      </a:pPr>
                      <a:endParaRPr sz="1500" dirty="0">
                        <a:latin typeface="Times New Roman"/>
                        <a:cs typeface="Times New Roman"/>
                      </a:endParaRPr>
                    </a:p>
                    <a:p>
                      <a:pPr marL="325120">
                        <a:lnSpc>
                          <a:spcPct val="100000"/>
                        </a:lnSpc>
                        <a:spcBef>
                          <a:spcPts val="905"/>
                        </a:spcBef>
                      </a:pPr>
                      <a:r>
                        <a:rPr sz="1400" spc="-10" dirty="0">
                          <a:latin typeface="Calibri"/>
                          <a:cs typeface="Calibri"/>
                        </a:rPr>
                        <a:t>2022</a:t>
                      </a:r>
                      <a:r>
                        <a:rPr sz="1400" spc="-10" dirty="0">
                          <a:latin typeface="ＭＳ Ｐゴシック"/>
                          <a:cs typeface="ＭＳ Ｐゴシック"/>
                        </a:rPr>
                        <a:t>年</a:t>
                      </a:r>
                      <a:r>
                        <a:rPr sz="1400" spc="-10" dirty="0">
                          <a:latin typeface="Calibri"/>
                          <a:cs typeface="Calibri"/>
                        </a:rPr>
                        <a:t>4</a:t>
                      </a:r>
                      <a:r>
                        <a:rPr sz="1400" spc="-10" dirty="0">
                          <a:latin typeface="ＭＳ Ｐゴシック"/>
                          <a:cs typeface="ＭＳ Ｐゴシック"/>
                        </a:rPr>
                        <a:t>月</a:t>
                      </a:r>
                      <a:r>
                        <a:rPr sz="1400" spc="-10" dirty="0">
                          <a:latin typeface="Calibri"/>
                          <a:cs typeface="Calibri"/>
                        </a:rPr>
                        <a:t>1</a:t>
                      </a:r>
                      <a:r>
                        <a:rPr sz="1400" spc="-25" dirty="0">
                          <a:latin typeface="ＭＳ Ｐゴシック"/>
                          <a:cs typeface="ＭＳ Ｐゴシック"/>
                        </a:rPr>
                        <a:t>日現在</a:t>
                      </a:r>
                      <a:endParaRPr sz="1400" dirty="0">
                        <a:latin typeface="ＭＳ Ｐゴシック"/>
                        <a:cs typeface="ＭＳ Ｐゴシック"/>
                      </a:endParaRPr>
                    </a:p>
                  </a:txBody>
                  <a:tcPr marL="0" marR="0" marT="0" marB="0">
                    <a:lnR w="12700">
                      <a:solidFill>
                        <a:srgbClr val="4AACC5"/>
                      </a:solidFill>
                      <a:prstDash val="solid"/>
                    </a:lnR>
                    <a:lnB w="76200">
                      <a:solidFill>
                        <a:srgbClr val="000000"/>
                      </a:solidFill>
                      <a:prstDash val="solid"/>
                    </a:lnB>
                  </a:tcPr>
                </a:tc>
                <a:tc>
                  <a:txBody>
                    <a:bodyPr/>
                    <a:lstStyle/>
                    <a:p>
                      <a:pPr marL="92075">
                        <a:lnSpc>
                          <a:spcPct val="100000"/>
                        </a:lnSpc>
                        <a:spcBef>
                          <a:spcPts val="405"/>
                        </a:spcBef>
                      </a:pPr>
                      <a:r>
                        <a:rPr sz="1600" spc="-30" dirty="0">
                          <a:latin typeface="ＭＳ ゴシック"/>
                          <a:cs typeface="ＭＳ ゴシック"/>
                        </a:rPr>
                        <a:t>状態</a:t>
                      </a:r>
                      <a:endParaRPr sz="1600">
                        <a:latin typeface="ＭＳ ゴシック"/>
                        <a:cs typeface="ＭＳ ゴシック"/>
                      </a:endParaRPr>
                    </a:p>
                  </a:txBody>
                  <a:tcPr marL="0" marR="0" marT="51435" marB="0">
                    <a:lnL w="12700">
                      <a:solidFill>
                        <a:srgbClr val="4AACC5"/>
                      </a:solidFill>
                      <a:prstDash val="solid"/>
                    </a:lnL>
                    <a:lnR w="12700">
                      <a:solidFill>
                        <a:srgbClr val="4AACC5"/>
                      </a:solidFill>
                      <a:prstDash val="solid"/>
                    </a:lnR>
                    <a:lnT w="12700">
                      <a:solidFill>
                        <a:srgbClr val="4AACC5"/>
                      </a:solidFill>
                      <a:prstDash val="solid"/>
                    </a:lnT>
                    <a:lnB w="12700">
                      <a:solidFill>
                        <a:srgbClr val="4AACC5"/>
                      </a:solidFill>
                      <a:prstDash val="solid"/>
                    </a:lnB>
                    <a:solidFill>
                      <a:srgbClr val="E9F0F5"/>
                    </a:solidFill>
                  </a:tcPr>
                </a:tc>
                <a:tc>
                  <a:txBody>
                    <a:bodyPr/>
                    <a:lstStyle/>
                    <a:p>
                      <a:pPr marL="3810" algn="ctr">
                        <a:lnSpc>
                          <a:spcPct val="100000"/>
                        </a:lnSpc>
                        <a:spcBef>
                          <a:spcPts val="405"/>
                        </a:spcBef>
                      </a:pPr>
                      <a:r>
                        <a:rPr sz="1600" spc="-30" dirty="0">
                          <a:solidFill>
                            <a:srgbClr val="00AF50"/>
                          </a:solidFill>
                          <a:latin typeface="ＭＳ ゴシック"/>
                          <a:cs typeface="ＭＳ ゴシック"/>
                        </a:rPr>
                        <a:t>終了</a:t>
                      </a:r>
                      <a:endParaRPr sz="1600">
                        <a:latin typeface="ＭＳ ゴシック"/>
                        <a:cs typeface="ＭＳ ゴシック"/>
                      </a:endParaRPr>
                    </a:p>
                  </a:txBody>
                  <a:tcPr marL="0" marR="0" marT="51435" marB="0">
                    <a:lnL w="12700">
                      <a:solidFill>
                        <a:srgbClr val="4AACC5"/>
                      </a:solidFill>
                      <a:prstDash val="solid"/>
                    </a:lnL>
                    <a:lnR w="12700">
                      <a:solidFill>
                        <a:srgbClr val="4AACC5"/>
                      </a:solidFill>
                      <a:prstDash val="solid"/>
                    </a:lnR>
                    <a:lnT w="12700">
                      <a:solidFill>
                        <a:srgbClr val="4AACC5"/>
                      </a:solidFill>
                      <a:prstDash val="solid"/>
                    </a:lnT>
                    <a:lnB w="12700">
                      <a:solidFill>
                        <a:srgbClr val="4AACC5"/>
                      </a:solidFill>
                      <a:prstDash val="solid"/>
                    </a:lnB>
                    <a:solidFill>
                      <a:srgbClr val="E9F0F5"/>
                    </a:solidFill>
                  </a:tcPr>
                </a:tc>
                <a:tc>
                  <a:txBody>
                    <a:bodyPr/>
                    <a:lstStyle/>
                    <a:p>
                      <a:pPr marL="2540" algn="ctr">
                        <a:lnSpc>
                          <a:spcPct val="100000"/>
                        </a:lnSpc>
                        <a:spcBef>
                          <a:spcPts val="340"/>
                        </a:spcBef>
                      </a:pPr>
                      <a:r>
                        <a:rPr sz="1600" spc="-35" dirty="0">
                          <a:solidFill>
                            <a:srgbClr val="3333FF"/>
                          </a:solidFill>
                          <a:latin typeface="ＭＳ ゴシック"/>
                          <a:cs typeface="ＭＳ ゴシック"/>
                        </a:rPr>
                        <a:t>廃止措置中</a:t>
                      </a:r>
                      <a:endParaRPr sz="1600">
                        <a:latin typeface="ＭＳ ゴシック"/>
                        <a:cs typeface="ＭＳ ゴシック"/>
                      </a:endParaRPr>
                    </a:p>
                  </a:txBody>
                  <a:tcPr marL="0" marR="0" marT="43180" marB="0">
                    <a:lnL w="12700">
                      <a:solidFill>
                        <a:srgbClr val="4AACC5"/>
                      </a:solidFill>
                      <a:prstDash val="solid"/>
                    </a:lnL>
                    <a:lnR w="12700">
                      <a:solidFill>
                        <a:srgbClr val="4AACC5"/>
                      </a:solidFill>
                      <a:prstDash val="solid"/>
                    </a:lnR>
                    <a:lnT w="12700">
                      <a:solidFill>
                        <a:srgbClr val="4AACC5"/>
                      </a:solidFill>
                      <a:prstDash val="solid"/>
                    </a:lnT>
                    <a:lnB w="12700">
                      <a:solidFill>
                        <a:srgbClr val="4AACC5"/>
                      </a:solidFill>
                      <a:prstDash val="solid"/>
                    </a:lnB>
                    <a:solidFill>
                      <a:srgbClr val="E9F0F5"/>
                    </a:solidFill>
                  </a:tcPr>
                </a:tc>
                <a:tc>
                  <a:txBody>
                    <a:bodyPr/>
                    <a:lstStyle/>
                    <a:p>
                      <a:pPr marL="1270" algn="ctr">
                        <a:lnSpc>
                          <a:spcPct val="100000"/>
                        </a:lnSpc>
                        <a:spcBef>
                          <a:spcPts val="405"/>
                        </a:spcBef>
                      </a:pPr>
                      <a:r>
                        <a:rPr sz="1600" spc="-30" dirty="0">
                          <a:solidFill>
                            <a:srgbClr val="FF00FF"/>
                          </a:solidFill>
                          <a:latin typeface="ＭＳ ゴシック"/>
                          <a:cs typeface="ＭＳ ゴシック"/>
                        </a:rPr>
                        <a:t>準備中</a:t>
                      </a:r>
                      <a:endParaRPr sz="1600">
                        <a:latin typeface="ＭＳ ゴシック"/>
                        <a:cs typeface="ＭＳ ゴシック"/>
                      </a:endParaRPr>
                    </a:p>
                  </a:txBody>
                  <a:tcPr marL="0" marR="0" marT="51435" marB="0">
                    <a:lnL w="12700">
                      <a:solidFill>
                        <a:srgbClr val="4AACC5"/>
                      </a:solidFill>
                      <a:prstDash val="solid"/>
                    </a:lnL>
                    <a:lnR w="12700">
                      <a:solidFill>
                        <a:srgbClr val="4AACC5"/>
                      </a:solidFill>
                      <a:prstDash val="solid"/>
                    </a:lnR>
                    <a:lnT w="12700">
                      <a:solidFill>
                        <a:srgbClr val="4AACC5"/>
                      </a:solidFill>
                      <a:prstDash val="solid"/>
                    </a:lnT>
                    <a:lnB w="12700">
                      <a:solidFill>
                        <a:srgbClr val="4AACC5"/>
                      </a:solidFill>
                      <a:prstDash val="solid"/>
                    </a:lnB>
                    <a:solidFill>
                      <a:srgbClr val="E9F0F5"/>
                    </a:solidFill>
                  </a:tcPr>
                </a:tc>
                <a:extLst>
                  <a:ext uri="{0D108BD9-81ED-4DB2-BD59-A6C34878D82A}">
                    <a16:rowId xmlns:a16="http://schemas.microsoft.com/office/drawing/2014/main" val="10000"/>
                  </a:ext>
                </a:extLst>
              </a:tr>
              <a:tr h="360680">
                <a:tc vMerge="1">
                  <a:txBody>
                    <a:bodyPr/>
                    <a:lstStyle/>
                    <a:p>
                      <a:endParaRPr/>
                    </a:p>
                  </a:txBody>
                  <a:tcPr marL="0" marR="0" marT="0" marB="0">
                    <a:lnR w="12700">
                      <a:solidFill>
                        <a:srgbClr val="4AACC5"/>
                      </a:solidFill>
                      <a:prstDash val="solid"/>
                    </a:lnR>
                    <a:lnB w="76200">
                      <a:solidFill>
                        <a:srgbClr val="000000"/>
                      </a:solidFill>
                      <a:prstDash val="solid"/>
                    </a:lnB>
                  </a:tcPr>
                </a:tc>
                <a:tc>
                  <a:txBody>
                    <a:bodyPr/>
                    <a:lstStyle/>
                    <a:p>
                      <a:pPr marL="92075">
                        <a:lnSpc>
                          <a:spcPct val="100000"/>
                        </a:lnSpc>
                        <a:spcBef>
                          <a:spcPts val="340"/>
                        </a:spcBef>
                      </a:pPr>
                      <a:r>
                        <a:rPr sz="1600" spc="-35" dirty="0">
                          <a:latin typeface="ＭＳ ゴシック"/>
                          <a:cs typeface="ＭＳ ゴシック"/>
                        </a:rPr>
                        <a:t>施設数</a:t>
                      </a:r>
                      <a:endParaRPr sz="1600">
                        <a:latin typeface="ＭＳ ゴシック"/>
                        <a:cs typeface="ＭＳ ゴシック"/>
                      </a:endParaRPr>
                    </a:p>
                  </a:txBody>
                  <a:tcPr marL="0" marR="0" marT="43180" marB="0">
                    <a:lnL w="12700">
                      <a:solidFill>
                        <a:srgbClr val="4AACC5"/>
                      </a:solidFill>
                      <a:prstDash val="solid"/>
                    </a:lnL>
                    <a:lnR w="12700">
                      <a:solidFill>
                        <a:srgbClr val="4AACC5"/>
                      </a:solidFill>
                      <a:prstDash val="solid"/>
                    </a:lnR>
                    <a:lnT w="12700">
                      <a:solidFill>
                        <a:srgbClr val="4AACC5"/>
                      </a:solidFill>
                      <a:prstDash val="solid"/>
                    </a:lnT>
                    <a:lnB w="76200">
                      <a:solidFill>
                        <a:srgbClr val="000000"/>
                      </a:solidFill>
                      <a:prstDash val="solid"/>
                    </a:lnB>
                    <a:solidFill>
                      <a:srgbClr val="D0E2EA"/>
                    </a:solidFill>
                  </a:tcPr>
                </a:tc>
                <a:tc>
                  <a:txBody>
                    <a:bodyPr/>
                    <a:lstStyle/>
                    <a:p>
                      <a:pPr marL="635" algn="ctr">
                        <a:lnSpc>
                          <a:spcPct val="100000"/>
                        </a:lnSpc>
                        <a:spcBef>
                          <a:spcPts val="330"/>
                        </a:spcBef>
                      </a:pPr>
                      <a:r>
                        <a:rPr sz="1600" dirty="0">
                          <a:latin typeface="Arial"/>
                          <a:cs typeface="Arial"/>
                        </a:rPr>
                        <a:t>5</a:t>
                      </a:r>
                      <a:endParaRPr sz="1600">
                        <a:latin typeface="Arial"/>
                        <a:cs typeface="Arial"/>
                      </a:endParaRPr>
                    </a:p>
                  </a:txBody>
                  <a:tcPr marL="0" marR="0" marT="41910" marB="0">
                    <a:lnL w="12700">
                      <a:solidFill>
                        <a:srgbClr val="4AACC5"/>
                      </a:solidFill>
                      <a:prstDash val="solid"/>
                    </a:lnL>
                    <a:lnR w="12700">
                      <a:solidFill>
                        <a:srgbClr val="4AACC5"/>
                      </a:solidFill>
                      <a:prstDash val="solid"/>
                    </a:lnR>
                    <a:lnT w="12700">
                      <a:solidFill>
                        <a:srgbClr val="4AACC5"/>
                      </a:solidFill>
                      <a:prstDash val="solid"/>
                    </a:lnT>
                    <a:lnB w="76200">
                      <a:solidFill>
                        <a:srgbClr val="000000"/>
                      </a:solidFill>
                      <a:prstDash val="solid"/>
                    </a:lnB>
                    <a:solidFill>
                      <a:srgbClr val="D0E2EA"/>
                    </a:solidFill>
                  </a:tcPr>
                </a:tc>
                <a:tc>
                  <a:txBody>
                    <a:bodyPr/>
                    <a:lstStyle/>
                    <a:p>
                      <a:pPr marL="635" algn="ctr">
                        <a:lnSpc>
                          <a:spcPct val="100000"/>
                        </a:lnSpc>
                        <a:spcBef>
                          <a:spcPts val="330"/>
                        </a:spcBef>
                      </a:pPr>
                      <a:r>
                        <a:rPr sz="1600" b="1" spc="-25" dirty="0">
                          <a:latin typeface="Arial"/>
                          <a:cs typeface="Arial"/>
                        </a:rPr>
                        <a:t>23</a:t>
                      </a:r>
                      <a:endParaRPr sz="1600">
                        <a:latin typeface="Arial"/>
                        <a:cs typeface="Arial"/>
                      </a:endParaRPr>
                    </a:p>
                  </a:txBody>
                  <a:tcPr marL="0" marR="0" marT="41910" marB="0">
                    <a:lnL w="12700">
                      <a:solidFill>
                        <a:srgbClr val="4AACC5"/>
                      </a:solidFill>
                      <a:prstDash val="solid"/>
                    </a:lnL>
                    <a:lnR w="12700">
                      <a:solidFill>
                        <a:srgbClr val="4AACC5"/>
                      </a:solidFill>
                      <a:prstDash val="solid"/>
                    </a:lnR>
                    <a:lnT w="12700">
                      <a:solidFill>
                        <a:srgbClr val="4AACC5"/>
                      </a:solidFill>
                      <a:prstDash val="solid"/>
                    </a:lnT>
                    <a:lnB w="76200">
                      <a:solidFill>
                        <a:srgbClr val="000000"/>
                      </a:solidFill>
                      <a:prstDash val="solid"/>
                    </a:lnB>
                    <a:solidFill>
                      <a:srgbClr val="D0E2EA"/>
                    </a:solidFill>
                  </a:tcPr>
                </a:tc>
                <a:tc>
                  <a:txBody>
                    <a:bodyPr/>
                    <a:lstStyle/>
                    <a:p>
                      <a:pPr marL="1905" algn="ctr">
                        <a:lnSpc>
                          <a:spcPct val="100000"/>
                        </a:lnSpc>
                        <a:spcBef>
                          <a:spcPts val="330"/>
                        </a:spcBef>
                      </a:pPr>
                      <a:r>
                        <a:rPr sz="1600" b="1" spc="-25" dirty="0">
                          <a:latin typeface="Arial"/>
                          <a:cs typeface="Arial"/>
                        </a:rPr>
                        <a:t>17</a:t>
                      </a:r>
                      <a:endParaRPr sz="1600" dirty="0">
                        <a:latin typeface="Arial"/>
                        <a:cs typeface="Arial"/>
                      </a:endParaRPr>
                    </a:p>
                  </a:txBody>
                  <a:tcPr marL="0" marR="0" marT="41910" marB="0">
                    <a:lnL w="12700">
                      <a:solidFill>
                        <a:srgbClr val="4AACC5"/>
                      </a:solidFill>
                      <a:prstDash val="solid"/>
                    </a:lnL>
                    <a:lnR w="12700">
                      <a:solidFill>
                        <a:srgbClr val="4AACC5"/>
                      </a:solidFill>
                      <a:prstDash val="solid"/>
                    </a:lnR>
                    <a:lnT w="12700">
                      <a:solidFill>
                        <a:srgbClr val="4AACC5"/>
                      </a:solidFill>
                      <a:prstDash val="solid"/>
                    </a:lnT>
                    <a:lnB w="76200">
                      <a:solidFill>
                        <a:srgbClr val="000000"/>
                      </a:solidFill>
                      <a:prstDash val="solid"/>
                    </a:lnB>
                    <a:solidFill>
                      <a:srgbClr val="D0E2EA"/>
                    </a:solidFill>
                  </a:tcPr>
                </a:tc>
                <a:extLst>
                  <a:ext uri="{0D108BD9-81ED-4DB2-BD59-A6C34878D82A}">
                    <a16:rowId xmlns:a16="http://schemas.microsoft.com/office/drawing/2014/main" val="10001"/>
                  </a:ext>
                </a:extLst>
              </a:tr>
            </a:tbl>
          </a:graphicData>
        </a:graphic>
      </p:graphicFrame>
      <p:grpSp>
        <p:nvGrpSpPr>
          <p:cNvPr id="40" name="object 40"/>
          <p:cNvGrpSpPr/>
          <p:nvPr/>
        </p:nvGrpSpPr>
        <p:grpSpPr>
          <a:xfrm>
            <a:off x="1708405" y="3619310"/>
            <a:ext cx="3689985" cy="2318385"/>
            <a:chOff x="184404" y="3619309"/>
            <a:chExt cx="3689985" cy="2318385"/>
          </a:xfrm>
        </p:grpSpPr>
        <p:pic>
          <p:nvPicPr>
            <p:cNvPr id="41" name="object 41"/>
            <p:cNvPicPr/>
            <p:nvPr/>
          </p:nvPicPr>
          <p:blipFill>
            <a:blip r:embed="rId14" cstate="print"/>
            <a:stretch>
              <a:fillRect/>
            </a:stretch>
          </p:blipFill>
          <p:spPr>
            <a:xfrm>
              <a:off x="184404" y="4130039"/>
              <a:ext cx="2677668" cy="1807464"/>
            </a:xfrm>
            <a:prstGeom prst="rect">
              <a:avLst/>
            </a:prstGeom>
          </p:spPr>
        </p:pic>
        <p:sp>
          <p:nvSpPr>
            <p:cNvPr id="42" name="object 42"/>
            <p:cNvSpPr/>
            <p:nvPr/>
          </p:nvSpPr>
          <p:spPr>
            <a:xfrm>
              <a:off x="2490215" y="3624071"/>
              <a:ext cx="1379220" cy="607060"/>
            </a:xfrm>
            <a:custGeom>
              <a:avLst/>
              <a:gdLst/>
              <a:ahLst/>
              <a:cxnLst/>
              <a:rect l="l" t="t" r="r" b="b"/>
              <a:pathLst>
                <a:path w="1379220" h="607060">
                  <a:moveTo>
                    <a:pt x="1379220" y="0"/>
                  </a:moveTo>
                  <a:lnTo>
                    <a:pt x="0" y="606551"/>
                  </a:lnTo>
                </a:path>
              </a:pathLst>
            </a:custGeom>
            <a:ln w="9525">
              <a:solidFill>
                <a:srgbClr val="000000"/>
              </a:solidFill>
            </a:ln>
          </p:spPr>
          <p:txBody>
            <a:bodyPr wrap="square" lIns="0" tIns="0" rIns="0" bIns="0" rtlCol="0"/>
            <a:lstStyle/>
            <a:p>
              <a:endParaRPr sz="1600">
                <a:latin typeface="BIZ UDPゴシック" panose="020B0400000000000000" pitchFamily="50" charset="-128"/>
                <a:ea typeface="BIZ UDPゴシック" panose="020B0400000000000000" pitchFamily="50" charset="-128"/>
              </a:endParaRPr>
            </a:p>
          </p:txBody>
        </p:sp>
      </p:grpSp>
      <p:sp>
        <p:nvSpPr>
          <p:cNvPr id="43" name="object 43"/>
          <p:cNvSpPr txBox="1"/>
          <p:nvPr/>
        </p:nvSpPr>
        <p:spPr>
          <a:xfrm>
            <a:off x="468883" y="1947671"/>
            <a:ext cx="3058160" cy="757555"/>
          </a:xfrm>
          <a:prstGeom prst="rect">
            <a:avLst/>
          </a:prstGeom>
        </p:spPr>
        <p:txBody>
          <a:bodyPr vert="horz" wrap="square" lIns="0" tIns="12700" rIns="0" bIns="0" rtlCol="0">
            <a:spAutoFit/>
          </a:bodyPr>
          <a:lstStyle/>
          <a:p>
            <a:pPr marL="38100">
              <a:spcBef>
                <a:spcPts val="100"/>
              </a:spcBef>
            </a:pPr>
            <a:r>
              <a:rPr sz="1100" b="1" spc="-30" dirty="0">
                <a:latin typeface="BIZ UDPゴシック" panose="020B0400000000000000" pitchFamily="50" charset="-128"/>
                <a:ea typeface="BIZ UDPゴシック" panose="020B0400000000000000" pitchFamily="50" charset="-128"/>
                <a:cs typeface="ＭＳ Ｐゴシック"/>
              </a:rPr>
              <a:t>敦賀</a:t>
            </a:r>
            <a:endParaRPr sz="1100" dirty="0">
              <a:latin typeface="BIZ UDPゴシック" panose="020B0400000000000000" pitchFamily="50" charset="-128"/>
              <a:ea typeface="BIZ UDPゴシック" panose="020B0400000000000000" pitchFamily="50" charset="-128"/>
              <a:cs typeface="ＭＳ Ｐゴシック"/>
            </a:endParaRPr>
          </a:p>
          <a:p>
            <a:pPr marL="38100">
              <a:lnSpc>
                <a:spcPts val="1430"/>
              </a:lnSpc>
            </a:pPr>
            <a:r>
              <a:rPr sz="1100" u="sng" spc="-25" dirty="0">
                <a:solidFill>
                  <a:srgbClr val="3333FF"/>
                </a:solidFill>
                <a:uFill>
                  <a:solidFill>
                    <a:srgbClr val="3333FF"/>
                  </a:solidFill>
                </a:uFill>
                <a:latin typeface="BIZ UDPゴシック" panose="020B0400000000000000" pitchFamily="50" charset="-128"/>
                <a:ea typeface="BIZ UDPゴシック" panose="020B0400000000000000" pitchFamily="50" charset="-128"/>
                <a:cs typeface="Times New Roman"/>
              </a:rPr>
              <a:t> </a:t>
            </a:r>
            <a:r>
              <a:rPr sz="1100" u="sng" spc="-10" dirty="0">
                <a:solidFill>
                  <a:srgbClr val="3333FF"/>
                </a:solidFill>
                <a:uFill>
                  <a:solidFill>
                    <a:srgbClr val="3333FF"/>
                  </a:solidFill>
                </a:uFill>
                <a:latin typeface="BIZ UDPゴシック" panose="020B0400000000000000" pitchFamily="50" charset="-128"/>
                <a:ea typeface="BIZ UDPゴシック" panose="020B0400000000000000" pitchFamily="50" charset="-128"/>
                <a:cs typeface="ＭＳ Ｐゴシック"/>
              </a:rPr>
              <a:t>廃止措置中</a:t>
            </a:r>
            <a:endParaRPr sz="1100" dirty="0">
              <a:latin typeface="BIZ UDPゴシック" panose="020B0400000000000000" pitchFamily="50" charset="-128"/>
              <a:ea typeface="BIZ UDPゴシック" panose="020B0400000000000000" pitchFamily="50" charset="-128"/>
              <a:cs typeface="ＭＳ Ｐゴシック"/>
            </a:endParaRPr>
          </a:p>
          <a:p>
            <a:pPr marL="219075" indent="-85725">
              <a:lnSpc>
                <a:spcPts val="1560"/>
              </a:lnSpc>
              <a:buFont typeface="Arial"/>
              <a:buChar char="•"/>
              <a:tabLst>
                <a:tab pos="219710" algn="l"/>
              </a:tabLst>
            </a:pPr>
            <a:r>
              <a:rPr sz="1600" baseline="9259" dirty="0">
                <a:latin typeface="BIZ UDPゴシック" panose="020B0400000000000000" pitchFamily="50" charset="-128"/>
                <a:ea typeface="BIZ UDPゴシック" panose="020B0400000000000000" pitchFamily="50" charset="-128"/>
                <a:cs typeface="ＭＳ Ｐゴシック"/>
              </a:rPr>
              <a:t>原子炉</a:t>
            </a:r>
            <a:r>
              <a:rPr sz="1600" spc="7" baseline="9259" dirty="0">
                <a:latin typeface="BIZ UDPゴシック" panose="020B0400000000000000" pitchFamily="50" charset="-128"/>
                <a:ea typeface="BIZ UDPゴシック" panose="020B0400000000000000" pitchFamily="50" charset="-128"/>
                <a:cs typeface="Calibri"/>
              </a:rPr>
              <a:t>: </a:t>
            </a:r>
            <a:r>
              <a:rPr sz="1600" baseline="9259" dirty="0">
                <a:latin typeface="BIZ UDPゴシック" panose="020B0400000000000000" pitchFamily="50" charset="-128"/>
                <a:ea typeface="BIZ UDPゴシック" panose="020B0400000000000000" pitchFamily="50" charset="-128"/>
                <a:cs typeface="Calibri"/>
              </a:rPr>
              <a:t>2</a:t>
            </a:r>
            <a:r>
              <a:rPr sz="1600" spc="30" baseline="9259" dirty="0">
                <a:latin typeface="BIZ UDPゴシック" panose="020B0400000000000000" pitchFamily="50" charset="-128"/>
                <a:ea typeface="BIZ UDPゴシック" panose="020B0400000000000000" pitchFamily="50" charset="-128"/>
                <a:cs typeface="Calibri"/>
              </a:rPr>
              <a:t> </a:t>
            </a:r>
            <a:r>
              <a:rPr sz="1600" spc="104" baseline="9259" dirty="0">
                <a:latin typeface="BIZ UDPゴシック" panose="020B0400000000000000" pitchFamily="50" charset="-128"/>
                <a:ea typeface="BIZ UDPゴシック" panose="020B0400000000000000" pitchFamily="50" charset="-128"/>
                <a:cs typeface="ＭＳ Ｐゴシック"/>
              </a:rPr>
              <a:t>施設 </a:t>
            </a:r>
            <a:r>
              <a:rPr sz="1200" b="1" spc="-20" dirty="0">
                <a:latin typeface="BIZ UDPゴシック" panose="020B0400000000000000" pitchFamily="50" charset="-128"/>
                <a:ea typeface="BIZ UDPゴシック" panose="020B0400000000000000" pitchFamily="50" charset="-128"/>
                <a:cs typeface="ＭＳ ゴシック"/>
              </a:rPr>
              <a:t>（</a:t>
            </a:r>
            <a:r>
              <a:rPr sz="1200" b="1" spc="-25" dirty="0">
                <a:solidFill>
                  <a:srgbClr val="FF0000"/>
                </a:solidFill>
                <a:latin typeface="BIZ UDPゴシック" panose="020B0400000000000000" pitchFamily="50" charset="-128"/>
                <a:ea typeface="BIZ UDPゴシック" panose="020B0400000000000000" pitchFamily="50" charset="-128"/>
                <a:cs typeface="ＭＳ ゴシック"/>
              </a:rPr>
              <a:t>ふげん</a:t>
            </a:r>
            <a:r>
              <a:rPr sz="1200" b="1" spc="-30" dirty="0">
                <a:latin typeface="BIZ UDPゴシック" panose="020B0400000000000000" pitchFamily="50" charset="-128"/>
                <a:ea typeface="BIZ UDPゴシック" panose="020B0400000000000000" pitchFamily="50" charset="-128"/>
                <a:cs typeface="ＭＳ ゴシック"/>
              </a:rPr>
              <a:t>、もんじゅ</a:t>
            </a:r>
            <a:r>
              <a:rPr sz="1200" b="1" spc="-50" dirty="0">
                <a:latin typeface="BIZ UDPゴシック" panose="020B0400000000000000" pitchFamily="50" charset="-128"/>
                <a:ea typeface="BIZ UDPゴシック" panose="020B0400000000000000" pitchFamily="50" charset="-128"/>
                <a:cs typeface="ＭＳ ゴシック"/>
              </a:rPr>
              <a:t>）</a:t>
            </a:r>
            <a:endParaRPr sz="1200" dirty="0">
              <a:latin typeface="BIZ UDPゴシック" panose="020B0400000000000000" pitchFamily="50" charset="-128"/>
              <a:ea typeface="BIZ UDPゴシック" panose="020B0400000000000000" pitchFamily="50" charset="-128"/>
              <a:cs typeface="ＭＳ ゴシック"/>
            </a:endParaRPr>
          </a:p>
          <a:p>
            <a:pPr marL="219075" indent="-85725">
              <a:lnSpc>
                <a:spcPts val="1330"/>
              </a:lnSpc>
              <a:buFont typeface="Arial"/>
              <a:buChar char="•"/>
              <a:tabLst>
                <a:tab pos="219710" algn="l"/>
              </a:tabLst>
            </a:pPr>
            <a:r>
              <a:rPr sz="1100" spc="-10" dirty="0">
                <a:latin typeface="BIZ UDPゴシック" panose="020B0400000000000000" pitchFamily="50" charset="-128"/>
                <a:ea typeface="BIZ UDPゴシック" panose="020B0400000000000000" pitchFamily="50" charset="-128"/>
                <a:cs typeface="ＭＳ Ｐゴシック"/>
              </a:rPr>
              <a:t>その他</a:t>
            </a:r>
            <a:r>
              <a:rPr sz="1100" spc="5" dirty="0">
                <a:latin typeface="BIZ UDPゴシック" panose="020B0400000000000000" pitchFamily="50" charset="-128"/>
                <a:ea typeface="BIZ UDPゴシック" panose="020B0400000000000000" pitchFamily="50" charset="-128"/>
                <a:cs typeface="Calibri"/>
              </a:rPr>
              <a:t>: </a:t>
            </a:r>
            <a:r>
              <a:rPr sz="1100" dirty="0">
                <a:latin typeface="BIZ UDPゴシック" panose="020B0400000000000000" pitchFamily="50" charset="-128"/>
                <a:ea typeface="BIZ UDPゴシック" panose="020B0400000000000000" pitchFamily="50" charset="-128"/>
                <a:cs typeface="Calibri"/>
              </a:rPr>
              <a:t>1</a:t>
            </a:r>
            <a:r>
              <a:rPr sz="1100" spc="15" dirty="0">
                <a:latin typeface="BIZ UDPゴシック" panose="020B0400000000000000" pitchFamily="50" charset="-128"/>
                <a:ea typeface="BIZ UDPゴシック" panose="020B0400000000000000" pitchFamily="50" charset="-128"/>
                <a:cs typeface="Calibri"/>
              </a:rPr>
              <a:t> </a:t>
            </a:r>
            <a:r>
              <a:rPr sz="1100" spc="-35" dirty="0">
                <a:latin typeface="BIZ UDPゴシック" panose="020B0400000000000000" pitchFamily="50" charset="-128"/>
                <a:ea typeface="BIZ UDPゴシック" panose="020B0400000000000000" pitchFamily="50" charset="-128"/>
                <a:cs typeface="ＭＳ Ｐゴシック"/>
              </a:rPr>
              <a:t>施設</a:t>
            </a:r>
            <a:endParaRPr sz="1100" dirty="0">
              <a:latin typeface="BIZ UDPゴシック" panose="020B0400000000000000" pitchFamily="50" charset="-128"/>
              <a:ea typeface="BIZ UDPゴシック" panose="020B0400000000000000" pitchFamily="50" charset="-128"/>
              <a:cs typeface="ＭＳ Ｐゴシック"/>
            </a:endParaRPr>
          </a:p>
        </p:txBody>
      </p:sp>
      <p:sp>
        <p:nvSpPr>
          <p:cNvPr id="47" name="テキスト ボックス 46">
            <a:extLst>
              <a:ext uri="{FF2B5EF4-FFF2-40B4-BE49-F238E27FC236}">
                <a16:creationId xmlns:a16="http://schemas.microsoft.com/office/drawing/2014/main" id="{4DCE8523-F387-41CA-A6FB-B9AEC3395BE4}"/>
              </a:ext>
            </a:extLst>
          </p:cNvPr>
          <p:cNvSpPr txBox="1"/>
          <p:nvPr/>
        </p:nvSpPr>
        <p:spPr>
          <a:xfrm>
            <a:off x="0" y="0"/>
            <a:ext cx="12192000" cy="523220"/>
          </a:xfrm>
          <a:prstGeom prst="rect">
            <a:avLst/>
          </a:prstGeom>
          <a:solidFill>
            <a:srgbClr val="052F61"/>
          </a:solidFill>
        </p:spPr>
        <p:txBody>
          <a:bodyPr wrap="square" rtlCol="0">
            <a:spAutoFit/>
          </a:bodyPr>
          <a:lstStyle/>
          <a:p>
            <a:pPr algn="ctr"/>
            <a:r>
              <a:rPr lang="ja-JP" altLang="en-US" sz="2800" b="1" dirty="0">
                <a:solidFill>
                  <a:schemeClr val="bg1"/>
                </a:solidFill>
                <a:latin typeface="Meiryo UI" panose="020B0604030504040204" pitchFamily="50" charset="-128"/>
                <a:ea typeface="Meiryo UI" panose="020B0604030504040204" pitchFamily="50" charset="-128"/>
              </a:rPr>
              <a:t>廃止措置の現状（</a:t>
            </a:r>
            <a:r>
              <a:rPr lang="en-US" altLang="ja-JP" sz="2800" b="1" dirty="0">
                <a:solidFill>
                  <a:schemeClr val="bg1"/>
                </a:solidFill>
                <a:latin typeface="Meiryo UI" panose="020B0604030504040204" pitchFamily="50" charset="-128"/>
                <a:ea typeface="Meiryo UI" panose="020B0604030504040204" pitchFamily="50" charset="-128"/>
              </a:rPr>
              <a:t>2018</a:t>
            </a:r>
            <a:r>
              <a:rPr lang="ja-JP" altLang="en-US" sz="2800" b="1" dirty="0">
                <a:solidFill>
                  <a:schemeClr val="bg1"/>
                </a:solidFill>
                <a:latin typeface="Meiryo UI" panose="020B0604030504040204" pitchFamily="50" charset="-128"/>
                <a:ea typeface="Meiryo UI" panose="020B0604030504040204" pitchFamily="50" charset="-128"/>
              </a:rPr>
              <a:t>年以降）</a:t>
            </a:r>
            <a:endParaRPr kumimoji="1" lang="ja-JP" altLang="en-US" sz="2800" b="1" dirty="0">
              <a:solidFill>
                <a:schemeClr val="bg1"/>
              </a:solidFill>
              <a:latin typeface="Meiryo UI" panose="020B0604030504040204" pitchFamily="50" charset="-128"/>
              <a:ea typeface="Meiryo UI" panose="020B0604030504040204" pitchFamily="50" charset="-128"/>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object 6">
            <a:extLst>
              <a:ext uri="{FF2B5EF4-FFF2-40B4-BE49-F238E27FC236}">
                <a16:creationId xmlns:a16="http://schemas.microsoft.com/office/drawing/2014/main" id="{D31972CC-F3A4-26DF-F583-8D1D260EF566}"/>
              </a:ext>
            </a:extLst>
          </p:cNvPr>
          <p:cNvSpPr txBox="1"/>
          <p:nvPr/>
        </p:nvSpPr>
        <p:spPr>
          <a:xfrm>
            <a:off x="4208023" y="5895895"/>
            <a:ext cx="5977582" cy="228600"/>
          </a:xfrm>
          <a:prstGeom prst="rect">
            <a:avLst/>
          </a:prstGeom>
        </p:spPr>
        <p:txBody>
          <a:bodyPr vert="horz" wrap="square" lIns="0" tIns="12700" rIns="0" bIns="0" rtlCol="0">
            <a:spAutoFit/>
          </a:bodyPr>
          <a:lstStyle/>
          <a:p>
            <a:pPr marL="12700">
              <a:lnSpc>
                <a:spcPct val="100000"/>
              </a:lnSpc>
              <a:spcBef>
                <a:spcPts val="100"/>
              </a:spcBef>
            </a:pPr>
            <a:r>
              <a:rPr sz="1400" spc="-114" dirty="0">
                <a:latin typeface="Arial Narrow"/>
                <a:cs typeface="Arial Narrow"/>
              </a:rPr>
              <a:t>GCAM</a:t>
            </a:r>
            <a:r>
              <a:rPr sz="1400" spc="30" dirty="0">
                <a:latin typeface="Arial Narrow"/>
                <a:cs typeface="Arial Narrow"/>
              </a:rPr>
              <a:t> </a:t>
            </a:r>
            <a:r>
              <a:rPr sz="1400" spc="60" dirty="0">
                <a:latin typeface="Arial Narrow"/>
                <a:cs typeface="Arial Narrow"/>
              </a:rPr>
              <a:t>policy</a:t>
            </a:r>
            <a:r>
              <a:rPr sz="1400" spc="20" dirty="0">
                <a:latin typeface="Arial Narrow"/>
                <a:cs typeface="Arial Narrow"/>
              </a:rPr>
              <a:t> </a:t>
            </a:r>
            <a:r>
              <a:rPr sz="1400" dirty="0">
                <a:latin typeface="Arial Narrow"/>
                <a:cs typeface="Arial Narrow"/>
              </a:rPr>
              <a:t>scenario</a:t>
            </a:r>
            <a:r>
              <a:rPr sz="1400" spc="45" dirty="0">
                <a:latin typeface="Arial Narrow"/>
                <a:cs typeface="Arial Narrow"/>
              </a:rPr>
              <a:t> </a:t>
            </a:r>
            <a:r>
              <a:rPr sz="1400" dirty="0">
                <a:latin typeface="Arial Narrow"/>
                <a:cs typeface="Arial Narrow"/>
              </a:rPr>
              <a:t>(450</a:t>
            </a:r>
            <a:r>
              <a:rPr sz="1400" spc="50" dirty="0">
                <a:latin typeface="Arial Narrow"/>
                <a:cs typeface="Arial Narrow"/>
              </a:rPr>
              <a:t> </a:t>
            </a:r>
            <a:r>
              <a:rPr sz="1400" spc="65" dirty="0">
                <a:latin typeface="Arial Narrow"/>
                <a:cs typeface="Arial Narrow"/>
              </a:rPr>
              <a:t>ppm,</a:t>
            </a:r>
            <a:r>
              <a:rPr sz="1400" spc="50" dirty="0">
                <a:latin typeface="Arial Narrow"/>
                <a:cs typeface="Arial Narrow"/>
              </a:rPr>
              <a:t> </a:t>
            </a:r>
            <a:r>
              <a:rPr sz="1400" dirty="0">
                <a:latin typeface="Arial Narrow"/>
                <a:cs typeface="Arial Narrow"/>
              </a:rPr>
              <a:t>stabilizes</a:t>
            </a:r>
            <a:r>
              <a:rPr sz="1400" spc="45" dirty="0">
                <a:latin typeface="Arial Narrow"/>
                <a:cs typeface="Arial Narrow"/>
              </a:rPr>
              <a:t> </a:t>
            </a:r>
            <a:r>
              <a:rPr sz="1400" spc="70" dirty="0">
                <a:latin typeface="Arial Narrow"/>
                <a:cs typeface="Arial Narrow"/>
              </a:rPr>
              <a:t>at</a:t>
            </a:r>
            <a:r>
              <a:rPr sz="1400" spc="50" dirty="0">
                <a:latin typeface="Arial Narrow"/>
                <a:cs typeface="Arial Narrow"/>
              </a:rPr>
              <a:t> </a:t>
            </a:r>
            <a:r>
              <a:rPr sz="1400" dirty="0">
                <a:latin typeface="Arial Narrow"/>
                <a:cs typeface="Arial Narrow"/>
              </a:rPr>
              <a:t>dT</a:t>
            </a:r>
            <a:r>
              <a:rPr sz="1400" spc="110" dirty="0">
                <a:latin typeface="Arial Narrow"/>
                <a:cs typeface="Arial Narrow"/>
              </a:rPr>
              <a:t> </a:t>
            </a:r>
            <a:r>
              <a:rPr sz="1400" dirty="0">
                <a:latin typeface="Arial Narrow"/>
                <a:cs typeface="Arial Narrow"/>
              </a:rPr>
              <a:t>=</a:t>
            </a:r>
            <a:r>
              <a:rPr sz="1400" spc="50" dirty="0">
                <a:latin typeface="Arial Narrow"/>
                <a:cs typeface="Arial Narrow"/>
              </a:rPr>
              <a:t> </a:t>
            </a:r>
            <a:r>
              <a:rPr sz="1400" dirty="0">
                <a:latin typeface="Arial Narrow"/>
                <a:cs typeface="Arial Narrow"/>
              </a:rPr>
              <a:t>2.25</a:t>
            </a:r>
            <a:r>
              <a:rPr sz="1400" spc="50" dirty="0">
                <a:latin typeface="Arial Narrow"/>
                <a:cs typeface="Arial Narrow"/>
              </a:rPr>
              <a:t> </a:t>
            </a:r>
            <a:r>
              <a:rPr sz="1400" spc="-200" dirty="0">
                <a:latin typeface="Arial Narrow"/>
                <a:cs typeface="Arial Narrow"/>
              </a:rPr>
              <a:t>°C</a:t>
            </a:r>
            <a:r>
              <a:rPr sz="1400" dirty="0">
                <a:latin typeface="Arial Narrow"/>
                <a:cs typeface="Arial Narrow"/>
              </a:rPr>
              <a:t> by</a:t>
            </a:r>
            <a:r>
              <a:rPr sz="1400" spc="20" dirty="0">
                <a:latin typeface="Arial Narrow"/>
                <a:cs typeface="Arial Narrow"/>
              </a:rPr>
              <a:t> </a:t>
            </a:r>
            <a:r>
              <a:rPr sz="1400" spc="50" dirty="0">
                <a:latin typeface="Arial Narrow"/>
                <a:cs typeface="Arial Narrow"/>
              </a:rPr>
              <a:t>the</a:t>
            </a:r>
            <a:r>
              <a:rPr sz="1400" spc="45" dirty="0">
                <a:latin typeface="Arial Narrow"/>
                <a:cs typeface="Arial Narrow"/>
              </a:rPr>
              <a:t> </a:t>
            </a:r>
            <a:r>
              <a:rPr sz="1400" dirty="0">
                <a:latin typeface="Arial Narrow"/>
                <a:cs typeface="Arial Narrow"/>
              </a:rPr>
              <a:t>end</a:t>
            </a:r>
            <a:r>
              <a:rPr sz="1400" spc="50" dirty="0">
                <a:latin typeface="Arial Narrow"/>
                <a:cs typeface="Arial Narrow"/>
              </a:rPr>
              <a:t> </a:t>
            </a:r>
            <a:r>
              <a:rPr sz="1400" spc="70" dirty="0">
                <a:latin typeface="Arial Narrow"/>
                <a:cs typeface="Arial Narrow"/>
              </a:rPr>
              <a:t>of</a:t>
            </a:r>
            <a:r>
              <a:rPr sz="1400" spc="50" dirty="0">
                <a:latin typeface="Arial Narrow"/>
                <a:cs typeface="Arial Narrow"/>
              </a:rPr>
              <a:t> the</a:t>
            </a:r>
            <a:r>
              <a:rPr sz="1400" spc="45" dirty="0">
                <a:latin typeface="Arial Narrow"/>
                <a:cs typeface="Arial Narrow"/>
              </a:rPr>
              <a:t> </a:t>
            </a:r>
            <a:r>
              <a:rPr sz="1400" spc="-10" dirty="0">
                <a:latin typeface="Arial Narrow"/>
                <a:cs typeface="Arial Narrow"/>
              </a:rPr>
              <a:t>century)</a:t>
            </a:r>
            <a:endParaRPr sz="1400" dirty="0">
              <a:latin typeface="Arial Narrow"/>
              <a:cs typeface="Arial Narrow"/>
            </a:endParaRPr>
          </a:p>
        </p:txBody>
      </p:sp>
      <p:grpSp>
        <p:nvGrpSpPr>
          <p:cNvPr id="73" name="object 7">
            <a:extLst>
              <a:ext uri="{FF2B5EF4-FFF2-40B4-BE49-F238E27FC236}">
                <a16:creationId xmlns:a16="http://schemas.microsoft.com/office/drawing/2014/main" id="{F8602309-F9D1-6C03-9A34-E0D787CA9F75}"/>
              </a:ext>
            </a:extLst>
          </p:cNvPr>
          <p:cNvGrpSpPr/>
          <p:nvPr/>
        </p:nvGrpSpPr>
        <p:grpSpPr>
          <a:xfrm>
            <a:off x="-455026" y="475496"/>
            <a:ext cx="12928600" cy="6438900"/>
            <a:chOff x="76200" y="2197100"/>
            <a:chExt cx="12928600" cy="6438900"/>
          </a:xfrm>
        </p:grpSpPr>
        <p:pic>
          <p:nvPicPr>
            <p:cNvPr id="74" name="object 8">
              <a:extLst>
                <a:ext uri="{FF2B5EF4-FFF2-40B4-BE49-F238E27FC236}">
                  <a16:creationId xmlns:a16="http://schemas.microsoft.com/office/drawing/2014/main" id="{3ED27DAB-0F6D-3E4A-565F-C39C8407F219}"/>
                </a:ext>
              </a:extLst>
            </p:cNvPr>
            <p:cNvPicPr/>
            <p:nvPr/>
          </p:nvPicPr>
          <p:blipFill>
            <a:blip r:embed="rId2" cstate="print"/>
            <a:stretch>
              <a:fillRect/>
            </a:stretch>
          </p:blipFill>
          <p:spPr>
            <a:xfrm>
              <a:off x="76200" y="2197100"/>
              <a:ext cx="12928600" cy="6438900"/>
            </a:xfrm>
            <a:prstGeom prst="rect">
              <a:avLst/>
            </a:prstGeom>
          </p:spPr>
        </p:pic>
        <p:pic>
          <p:nvPicPr>
            <p:cNvPr id="75" name="object 9">
              <a:extLst>
                <a:ext uri="{FF2B5EF4-FFF2-40B4-BE49-F238E27FC236}">
                  <a16:creationId xmlns:a16="http://schemas.microsoft.com/office/drawing/2014/main" id="{EC7DF066-7604-14C4-C634-681DF7BDCB61}"/>
                </a:ext>
              </a:extLst>
            </p:cNvPr>
            <p:cNvPicPr/>
            <p:nvPr/>
          </p:nvPicPr>
          <p:blipFill>
            <a:blip r:embed="rId3" cstate="print"/>
            <a:stretch>
              <a:fillRect/>
            </a:stretch>
          </p:blipFill>
          <p:spPr>
            <a:xfrm>
              <a:off x="326927" y="2284747"/>
              <a:ext cx="12512280" cy="6173451"/>
            </a:xfrm>
            <a:prstGeom prst="rect">
              <a:avLst/>
            </a:prstGeom>
          </p:spPr>
        </p:pic>
        <p:sp>
          <p:nvSpPr>
            <p:cNvPr id="76" name="object 10">
              <a:extLst>
                <a:ext uri="{FF2B5EF4-FFF2-40B4-BE49-F238E27FC236}">
                  <a16:creationId xmlns:a16="http://schemas.microsoft.com/office/drawing/2014/main" id="{A14CDFFF-CB4D-415C-DB22-283C4BA25201}"/>
                </a:ext>
              </a:extLst>
            </p:cNvPr>
            <p:cNvSpPr/>
            <p:nvPr/>
          </p:nvSpPr>
          <p:spPr>
            <a:xfrm>
              <a:off x="218724" y="3418739"/>
              <a:ext cx="39370" cy="23495"/>
            </a:xfrm>
            <a:custGeom>
              <a:avLst/>
              <a:gdLst/>
              <a:ahLst/>
              <a:cxnLst/>
              <a:rect l="l" t="t" r="r" b="b"/>
              <a:pathLst>
                <a:path w="39370" h="23495">
                  <a:moveTo>
                    <a:pt x="34916" y="0"/>
                  </a:moveTo>
                  <a:lnTo>
                    <a:pt x="31031" y="0"/>
                  </a:lnTo>
                  <a:lnTo>
                    <a:pt x="15524" y="3872"/>
                  </a:lnTo>
                  <a:lnTo>
                    <a:pt x="11638" y="11633"/>
                  </a:lnTo>
                  <a:lnTo>
                    <a:pt x="0" y="23284"/>
                  </a:lnTo>
                  <a:lnTo>
                    <a:pt x="11638" y="19411"/>
                  </a:lnTo>
                  <a:lnTo>
                    <a:pt x="15524" y="19411"/>
                  </a:lnTo>
                  <a:lnTo>
                    <a:pt x="23277" y="11633"/>
                  </a:lnTo>
                  <a:lnTo>
                    <a:pt x="27145" y="11633"/>
                  </a:lnTo>
                  <a:lnTo>
                    <a:pt x="38784" y="7762"/>
                  </a:lnTo>
                  <a:lnTo>
                    <a:pt x="34916" y="0"/>
                  </a:lnTo>
                  <a:close/>
                </a:path>
              </a:pathLst>
            </a:custGeom>
            <a:solidFill>
              <a:srgbClr val="EEEFEF"/>
            </a:solidFill>
          </p:spPr>
          <p:txBody>
            <a:bodyPr wrap="square" lIns="0" tIns="0" rIns="0" bIns="0" rtlCol="0"/>
            <a:lstStyle/>
            <a:p>
              <a:endParaRPr/>
            </a:p>
          </p:txBody>
        </p:sp>
        <p:sp>
          <p:nvSpPr>
            <p:cNvPr id="77" name="object 11">
              <a:extLst>
                <a:ext uri="{FF2B5EF4-FFF2-40B4-BE49-F238E27FC236}">
                  <a16:creationId xmlns:a16="http://schemas.microsoft.com/office/drawing/2014/main" id="{DD046BD1-D962-1B60-ACE1-E5C21916542C}"/>
                </a:ext>
              </a:extLst>
            </p:cNvPr>
            <p:cNvSpPr/>
            <p:nvPr/>
          </p:nvSpPr>
          <p:spPr>
            <a:xfrm>
              <a:off x="218724" y="3418741"/>
              <a:ext cx="39370" cy="23495"/>
            </a:xfrm>
            <a:custGeom>
              <a:avLst/>
              <a:gdLst/>
              <a:ahLst/>
              <a:cxnLst/>
              <a:rect l="l" t="t" r="r" b="b"/>
              <a:pathLst>
                <a:path w="39370" h="23495">
                  <a:moveTo>
                    <a:pt x="0" y="23283"/>
                  </a:moveTo>
                  <a:lnTo>
                    <a:pt x="11638" y="11633"/>
                  </a:lnTo>
                  <a:lnTo>
                    <a:pt x="15524" y="3871"/>
                  </a:lnTo>
                  <a:lnTo>
                    <a:pt x="31031" y="0"/>
                  </a:lnTo>
                  <a:lnTo>
                    <a:pt x="34916" y="0"/>
                  </a:lnTo>
                  <a:lnTo>
                    <a:pt x="38784" y="7761"/>
                  </a:lnTo>
                  <a:lnTo>
                    <a:pt x="27145" y="11633"/>
                  </a:lnTo>
                  <a:lnTo>
                    <a:pt x="23277" y="11633"/>
                  </a:lnTo>
                  <a:lnTo>
                    <a:pt x="15524" y="19411"/>
                  </a:lnTo>
                  <a:lnTo>
                    <a:pt x="11638" y="19411"/>
                  </a:lnTo>
                  <a:lnTo>
                    <a:pt x="0" y="23283"/>
                  </a:lnTo>
                </a:path>
              </a:pathLst>
            </a:custGeom>
            <a:ln w="8564">
              <a:solidFill>
                <a:srgbClr val="010202"/>
              </a:solidFill>
            </a:ln>
          </p:spPr>
          <p:txBody>
            <a:bodyPr wrap="square" lIns="0" tIns="0" rIns="0" bIns="0" rtlCol="0"/>
            <a:lstStyle/>
            <a:p>
              <a:endParaRPr/>
            </a:p>
          </p:txBody>
        </p:sp>
        <p:sp>
          <p:nvSpPr>
            <p:cNvPr id="78" name="object 12">
              <a:extLst>
                <a:ext uri="{FF2B5EF4-FFF2-40B4-BE49-F238E27FC236}">
                  <a16:creationId xmlns:a16="http://schemas.microsoft.com/office/drawing/2014/main" id="{04F1583E-1782-D6DB-7317-E15746B9078F}"/>
                </a:ext>
              </a:extLst>
            </p:cNvPr>
            <p:cNvSpPr/>
            <p:nvPr/>
          </p:nvSpPr>
          <p:spPr>
            <a:xfrm>
              <a:off x="156679" y="3438151"/>
              <a:ext cx="27305" cy="15875"/>
            </a:xfrm>
            <a:custGeom>
              <a:avLst/>
              <a:gdLst/>
              <a:ahLst/>
              <a:cxnLst/>
              <a:rect l="l" t="t" r="r" b="b"/>
              <a:pathLst>
                <a:path w="27305" h="15875">
                  <a:moveTo>
                    <a:pt x="23260" y="0"/>
                  </a:moveTo>
                  <a:lnTo>
                    <a:pt x="15506" y="0"/>
                  </a:lnTo>
                  <a:lnTo>
                    <a:pt x="7753" y="3872"/>
                  </a:lnTo>
                  <a:lnTo>
                    <a:pt x="0" y="11650"/>
                  </a:lnTo>
                  <a:lnTo>
                    <a:pt x="0" y="15521"/>
                  </a:lnTo>
                  <a:lnTo>
                    <a:pt x="15506" y="11650"/>
                  </a:lnTo>
                  <a:lnTo>
                    <a:pt x="23260" y="11650"/>
                  </a:lnTo>
                  <a:lnTo>
                    <a:pt x="27145" y="3872"/>
                  </a:lnTo>
                  <a:lnTo>
                    <a:pt x="23260" y="0"/>
                  </a:lnTo>
                  <a:close/>
                </a:path>
              </a:pathLst>
            </a:custGeom>
            <a:solidFill>
              <a:srgbClr val="EEEFEF"/>
            </a:solidFill>
          </p:spPr>
          <p:txBody>
            <a:bodyPr wrap="square" lIns="0" tIns="0" rIns="0" bIns="0" rtlCol="0"/>
            <a:lstStyle/>
            <a:p>
              <a:endParaRPr/>
            </a:p>
          </p:txBody>
        </p:sp>
        <p:sp>
          <p:nvSpPr>
            <p:cNvPr id="79" name="object 13">
              <a:extLst>
                <a:ext uri="{FF2B5EF4-FFF2-40B4-BE49-F238E27FC236}">
                  <a16:creationId xmlns:a16="http://schemas.microsoft.com/office/drawing/2014/main" id="{3C6EE645-79CE-268B-1697-D5821F3D2FA3}"/>
                </a:ext>
              </a:extLst>
            </p:cNvPr>
            <p:cNvSpPr/>
            <p:nvPr/>
          </p:nvSpPr>
          <p:spPr>
            <a:xfrm>
              <a:off x="156678" y="3438153"/>
              <a:ext cx="27305" cy="15875"/>
            </a:xfrm>
            <a:custGeom>
              <a:avLst/>
              <a:gdLst/>
              <a:ahLst/>
              <a:cxnLst/>
              <a:rect l="l" t="t" r="r" b="b"/>
              <a:pathLst>
                <a:path w="27305" h="15875">
                  <a:moveTo>
                    <a:pt x="23260" y="11650"/>
                  </a:moveTo>
                  <a:lnTo>
                    <a:pt x="15507" y="11650"/>
                  </a:lnTo>
                  <a:lnTo>
                    <a:pt x="0" y="15522"/>
                  </a:lnTo>
                  <a:lnTo>
                    <a:pt x="0" y="11650"/>
                  </a:lnTo>
                  <a:lnTo>
                    <a:pt x="3868" y="7761"/>
                  </a:lnTo>
                  <a:lnTo>
                    <a:pt x="7753" y="3871"/>
                  </a:lnTo>
                  <a:lnTo>
                    <a:pt x="15507" y="0"/>
                  </a:lnTo>
                  <a:lnTo>
                    <a:pt x="23260" y="0"/>
                  </a:lnTo>
                  <a:lnTo>
                    <a:pt x="27145" y="3871"/>
                  </a:lnTo>
                  <a:lnTo>
                    <a:pt x="23260" y="11650"/>
                  </a:lnTo>
                </a:path>
              </a:pathLst>
            </a:custGeom>
            <a:ln w="8564">
              <a:solidFill>
                <a:srgbClr val="010202"/>
              </a:solidFill>
            </a:ln>
          </p:spPr>
          <p:txBody>
            <a:bodyPr wrap="square" lIns="0" tIns="0" rIns="0" bIns="0" rtlCol="0"/>
            <a:lstStyle/>
            <a:p>
              <a:endParaRPr/>
            </a:p>
          </p:txBody>
        </p:sp>
        <p:pic>
          <p:nvPicPr>
            <p:cNvPr id="80" name="object 14">
              <a:extLst>
                <a:ext uri="{FF2B5EF4-FFF2-40B4-BE49-F238E27FC236}">
                  <a16:creationId xmlns:a16="http://schemas.microsoft.com/office/drawing/2014/main" id="{A5CFC02A-6DD3-13CB-9E6D-D576FA8EE8FE}"/>
                </a:ext>
              </a:extLst>
            </p:cNvPr>
            <p:cNvPicPr/>
            <p:nvPr/>
          </p:nvPicPr>
          <p:blipFill>
            <a:blip r:embed="rId4" cstate="print"/>
            <a:stretch>
              <a:fillRect/>
            </a:stretch>
          </p:blipFill>
          <p:spPr>
            <a:xfrm>
              <a:off x="9309100" y="3721100"/>
              <a:ext cx="1320800" cy="1320800"/>
            </a:xfrm>
            <a:prstGeom prst="rect">
              <a:avLst/>
            </a:prstGeom>
          </p:spPr>
        </p:pic>
        <p:sp>
          <p:nvSpPr>
            <p:cNvPr id="81" name="object 15">
              <a:extLst>
                <a:ext uri="{FF2B5EF4-FFF2-40B4-BE49-F238E27FC236}">
                  <a16:creationId xmlns:a16="http://schemas.microsoft.com/office/drawing/2014/main" id="{FA56AFF7-3581-2027-54D7-EC469E9E6F35}"/>
                </a:ext>
              </a:extLst>
            </p:cNvPr>
            <p:cNvSpPr/>
            <p:nvPr/>
          </p:nvSpPr>
          <p:spPr>
            <a:xfrm>
              <a:off x="9423895" y="3835895"/>
              <a:ext cx="977265" cy="977265"/>
            </a:xfrm>
            <a:custGeom>
              <a:avLst/>
              <a:gdLst/>
              <a:ahLst/>
              <a:cxnLst/>
              <a:rect l="l" t="t" r="r" b="b"/>
              <a:pathLst>
                <a:path w="977265" h="977264">
                  <a:moveTo>
                    <a:pt x="510530" y="0"/>
                  </a:moveTo>
                  <a:lnTo>
                    <a:pt x="466378" y="0"/>
                  </a:lnTo>
                  <a:lnTo>
                    <a:pt x="422370" y="3964"/>
                  </a:lnTo>
                  <a:lnTo>
                    <a:pt x="378797" y="11892"/>
                  </a:lnTo>
                  <a:lnTo>
                    <a:pt x="335948" y="23785"/>
                  </a:lnTo>
                  <a:lnTo>
                    <a:pt x="294114" y="39642"/>
                  </a:lnTo>
                  <a:lnTo>
                    <a:pt x="253584" y="59464"/>
                  </a:lnTo>
                  <a:lnTo>
                    <a:pt x="214647" y="83250"/>
                  </a:lnTo>
                  <a:lnTo>
                    <a:pt x="177594" y="111000"/>
                  </a:lnTo>
                  <a:lnTo>
                    <a:pt x="142714" y="142714"/>
                  </a:lnTo>
                  <a:lnTo>
                    <a:pt x="111000" y="177594"/>
                  </a:lnTo>
                  <a:lnTo>
                    <a:pt x="83250" y="214647"/>
                  </a:lnTo>
                  <a:lnTo>
                    <a:pt x="59464" y="253584"/>
                  </a:lnTo>
                  <a:lnTo>
                    <a:pt x="39642" y="294114"/>
                  </a:lnTo>
                  <a:lnTo>
                    <a:pt x="23785" y="335948"/>
                  </a:lnTo>
                  <a:lnTo>
                    <a:pt x="11892" y="378797"/>
                  </a:lnTo>
                  <a:lnTo>
                    <a:pt x="3964" y="422370"/>
                  </a:lnTo>
                  <a:lnTo>
                    <a:pt x="0" y="466378"/>
                  </a:lnTo>
                  <a:lnTo>
                    <a:pt x="0" y="510530"/>
                  </a:lnTo>
                  <a:lnTo>
                    <a:pt x="3964" y="554538"/>
                  </a:lnTo>
                  <a:lnTo>
                    <a:pt x="11892" y="598111"/>
                  </a:lnTo>
                  <a:lnTo>
                    <a:pt x="23785" y="640959"/>
                  </a:lnTo>
                  <a:lnTo>
                    <a:pt x="39642" y="682794"/>
                  </a:lnTo>
                  <a:lnTo>
                    <a:pt x="59464" y="723324"/>
                  </a:lnTo>
                  <a:lnTo>
                    <a:pt x="83250" y="762261"/>
                  </a:lnTo>
                  <a:lnTo>
                    <a:pt x="111000" y="799314"/>
                  </a:lnTo>
                  <a:lnTo>
                    <a:pt x="142714" y="834194"/>
                  </a:lnTo>
                  <a:lnTo>
                    <a:pt x="177594" y="865908"/>
                  </a:lnTo>
                  <a:lnTo>
                    <a:pt x="214647" y="893658"/>
                  </a:lnTo>
                  <a:lnTo>
                    <a:pt x="253584" y="917444"/>
                  </a:lnTo>
                  <a:lnTo>
                    <a:pt x="294114" y="937265"/>
                  </a:lnTo>
                  <a:lnTo>
                    <a:pt x="335948" y="953123"/>
                  </a:lnTo>
                  <a:lnTo>
                    <a:pt x="378797" y="965016"/>
                  </a:lnTo>
                  <a:lnTo>
                    <a:pt x="422370" y="972944"/>
                  </a:lnTo>
                  <a:lnTo>
                    <a:pt x="466378" y="976908"/>
                  </a:lnTo>
                  <a:lnTo>
                    <a:pt x="510530" y="976908"/>
                  </a:lnTo>
                  <a:lnTo>
                    <a:pt x="554538" y="972944"/>
                  </a:lnTo>
                  <a:lnTo>
                    <a:pt x="598111" y="965016"/>
                  </a:lnTo>
                  <a:lnTo>
                    <a:pt x="640959" y="953123"/>
                  </a:lnTo>
                  <a:lnTo>
                    <a:pt x="682794" y="937265"/>
                  </a:lnTo>
                  <a:lnTo>
                    <a:pt x="723324" y="917444"/>
                  </a:lnTo>
                  <a:lnTo>
                    <a:pt x="762261" y="893658"/>
                  </a:lnTo>
                  <a:lnTo>
                    <a:pt x="799314" y="865908"/>
                  </a:lnTo>
                  <a:lnTo>
                    <a:pt x="834194" y="834194"/>
                  </a:lnTo>
                  <a:lnTo>
                    <a:pt x="865908" y="799314"/>
                  </a:lnTo>
                  <a:lnTo>
                    <a:pt x="893658" y="762261"/>
                  </a:lnTo>
                  <a:lnTo>
                    <a:pt x="917444" y="723324"/>
                  </a:lnTo>
                  <a:lnTo>
                    <a:pt x="937265" y="682794"/>
                  </a:lnTo>
                  <a:lnTo>
                    <a:pt x="953123" y="640959"/>
                  </a:lnTo>
                  <a:lnTo>
                    <a:pt x="965016" y="598111"/>
                  </a:lnTo>
                  <a:lnTo>
                    <a:pt x="972944" y="554538"/>
                  </a:lnTo>
                  <a:lnTo>
                    <a:pt x="976908" y="510530"/>
                  </a:lnTo>
                  <a:lnTo>
                    <a:pt x="976908" y="466378"/>
                  </a:lnTo>
                  <a:lnTo>
                    <a:pt x="972944" y="422370"/>
                  </a:lnTo>
                  <a:lnTo>
                    <a:pt x="965016" y="378797"/>
                  </a:lnTo>
                  <a:lnTo>
                    <a:pt x="953123" y="335948"/>
                  </a:lnTo>
                  <a:lnTo>
                    <a:pt x="937265" y="294114"/>
                  </a:lnTo>
                  <a:lnTo>
                    <a:pt x="917444" y="253584"/>
                  </a:lnTo>
                  <a:lnTo>
                    <a:pt x="893658" y="214647"/>
                  </a:lnTo>
                  <a:lnTo>
                    <a:pt x="865908" y="177594"/>
                  </a:lnTo>
                  <a:lnTo>
                    <a:pt x="834194" y="142714"/>
                  </a:lnTo>
                  <a:lnTo>
                    <a:pt x="799314" y="111000"/>
                  </a:lnTo>
                  <a:lnTo>
                    <a:pt x="762261" y="83250"/>
                  </a:lnTo>
                  <a:lnTo>
                    <a:pt x="723324" y="59464"/>
                  </a:lnTo>
                  <a:lnTo>
                    <a:pt x="682794" y="39642"/>
                  </a:lnTo>
                  <a:lnTo>
                    <a:pt x="640959" y="23785"/>
                  </a:lnTo>
                  <a:lnTo>
                    <a:pt x="598111" y="11892"/>
                  </a:lnTo>
                  <a:lnTo>
                    <a:pt x="554538" y="3964"/>
                  </a:lnTo>
                  <a:lnTo>
                    <a:pt x="510530" y="0"/>
                  </a:lnTo>
                  <a:close/>
                </a:path>
              </a:pathLst>
            </a:custGeom>
            <a:solidFill>
              <a:srgbClr val="B6DA77"/>
            </a:solidFill>
          </p:spPr>
          <p:txBody>
            <a:bodyPr wrap="square" lIns="0" tIns="0" rIns="0" bIns="0" rtlCol="0"/>
            <a:lstStyle/>
            <a:p>
              <a:endParaRPr/>
            </a:p>
          </p:txBody>
        </p:sp>
        <p:sp>
          <p:nvSpPr>
            <p:cNvPr id="82" name="object 16">
              <a:extLst>
                <a:ext uri="{FF2B5EF4-FFF2-40B4-BE49-F238E27FC236}">
                  <a16:creationId xmlns:a16="http://schemas.microsoft.com/office/drawing/2014/main" id="{D96A87D4-D836-AB7B-FF10-E2446F212B6C}"/>
                </a:ext>
              </a:extLst>
            </p:cNvPr>
            <p:cNvSpPr/>
            <p:nvPr/>
          </p:nvSpPr>
          <p:spPr>
            <a:xfrm>
              <a:off x="9423895" y="3835895"/>
              <a:ext cx="977265" cy="977265"/>
            </a:xfrm>
            <a:custGeom>
              <a:avLst/>
              <a:gdLst/>
              <a:ahLst/>
              <a:cxnLst/>
              <a:rect l="l" t="t" r="r" b="b"/>
              <a:pathLst>
                <a:path w="977265" h="977264">
                  <a:moveTo>
                    <a:pt x="834194" y="142714"/>
                  </a:moveTo>
                  <a:lnTo>
                    <a:pt x="865908" y="177594"/>
                  </a:lnTo>
                  <a:lnTo>
                    <a:pt x="893658" y="214647"/>
                  </a:lnTo>
                  <a:lnTo>
                    <a:pt x="917444" y="253584"/>
                  </a:lnTo>
                  <a:lnTo>
                    <a:pt x="937265" y="294114"/>
                  </a:lnTo>
                  <a:lnTo>
                    <a:pt x="953123" y="335948"/>
                  </a:lnTo>
                  <a:lnTo>
                    <a:pt x="965016" y="378797"/>
                  </a:lnTo>
                  <a:lnTo>
                    <a:pt x="972944" y="422370"/>
                  </a:lnTo>
                  <a:lnTo>
                    <a:pt x="976908" y="466378"/>
                  </a:lnTo>
                  <a:lnTo>
                    <a:pt x="976908" y="510530"/>
                  </a:lnTo>
                  <a:lnTo>
                    <a:pt x="972944" y="554538"/>
                  </a:lnTo>
                  <a:lnTo>
                    <a:pt x="965016" y="598111"/>
                  </a:lnTo>
                  <a:lnTo>
                    <a:pt x="953123" y="640959"/>
                  </a:lnTo>
                  <a:lnTo>
                    <a:pt x="937265" y="682794"/>
                  </a:lnTo>
                  <a:lnTo>
                    <a:pt x="917444" y="723324"/>
                  </a:lnTo>
                  <a:lnTo>
                    <a:pt x="893658" y="762261"/>
                  </a:lnTo>
                  <a:lnTo>
                    <a:pt x="865908" y="799314"/>
                  </a:lnTo>
                  <a:lnTo>
                    <a:pt x="834194" y="834194"/>
                  </a:lnTo>
                  <a:lnTo>
                    <a:pt x="799314" y="865908"/>
                  </a:lnTo>
                  <a:lnTo>
                    <a:pt x="762261" y="893658"/>
                  </a:lnTo>
                  <a:lnTo>
                    <a:pt x="723324" y="917444"/>
                  </a:lnTo>
                  <a:lnTo>
                    <a:pt x="682794" y="937265"/>
                  </a:lnTo>
                  <a:lnTo>
                    <a:pt x="640959" y="953123"/>
                  </a:lnTo>
                  <a:lnTo>
                    <a:pt x="598111" y="965016"/>
                  </a:lnTo>
                  <a:lnTo>
                    <a:pt x="554538" y="972944"/>
                  </a:lnTo>
                  <a:lnTo>
                    <a:pt x="510530" y="976908"/>
                  </a:lnTo>
                  <a:lnTo>
                    <a:pt x="466378" y="976908"/>
                  </a:lnTo>
                  <a:lnTo>
                    <a:pt x="422370" y="972944"/>
                  </a:lnTo>
                  <a:lnTo>
                    <a:pt x="378797" y="965016"/>
                  </a:lnTo>
                  <a:lnTo>
                    <a:pt x="335948" y="953123"/>
                  </a:lnTo>
                  <a:lnTo>
                    <a:pt x="294114" y="937265"/>
                  </a:lnTo>
                  <a:lnTo>
                    <a:pt x="253584" y="917444"/>
                  </a:lnTo>
                  <a:lnTo>
                    <a:pt x="214647" y="893658"/>
                  </a:lnTo>
                  <a:lnTo>
                    <a:pt x="177594" y="865908"/>
                  </a:lnTo>
                  <a:lnTo>
                    <a:pt x="142714" y="834194"/>
                  </a:lnTo>
                  <a:lnTo>
                    <a:pt x="111000" y="799314"/>
                  </a:lnTo>
                  <a:lnTo>
                    <a:pt x="83250" y="762261"/>
                  </a:lnTo>
                  <a:lnTo>
                    <a:pt x="59464" y="723324"/>
                  </a:lnTo>
                  <a:lnTo>
                    <a:pt x="39642" y="682794"/>
                  </a:lnTo>
                  <a:lnTo>
                    <a:pt x="23785" y="640959"/>
                  </a:lnTo>
                  <a:lnTo>
                    <a:pt x="11892" y="598111"/>
                  </a:lnTo>
                  <a:lnTo>
                    <a:pt x="3964" y="554538"/>
                  </a:lnTo>
                  <a:lnTo>
                    <a:pt x="0" y="510530"/>
                  </a:lnTo>
                  <a:lnTo>
                    <a:pt x="0" y="466378"/>
                  </a:lnTo>
                  <a:lnTo>
                    <a:pt x="3964" y="422370"/>
                  </a:lnTo>
                  <a:lnTo>
                    <a:pt x="11892" y="378797"/>
                  </a:lnTo>
                  <a:lnTo>
                    <a:pt x="23785" y="335948"/>
                  </a:lnTo>
                  <a:lnTo>
                    <a:pt x="39642" y="294114"/>
                  </a:lnTo>
                  <a:lnTo>
                    <a:pt x="59464" y="253584"/>
                  </a:lnTo>
                  <a:lnTo>
                    <a:pt x="83250" y="214647"/>
                  </a:lnTo>
                  <a:lnTo>
                    <a:pt x="111000" y="177594"/>
                  </a:lnTo>
                  <a:lnTo>
                    <a:pt x="142714" y="142714"/>
                  </a:lnTo>
                  <a:lnTo>
                    <a:pt x="177594" y="111000"/>
                  </a:lnTo>
                  <a:lnTo>
                    <a:pt x="214647" y="83250"/>
                  </a:lnTo>
                  <a:lnTo>
                    <a:pt x="253584" y="59464"/>
                  </a:lnTo>
                  <a:lnTo>
                    <a:pt x="294114" y="39642"/>
                  </a:lnTo>
                  <a:lnTo>
                    <a:pt x="335948" y="23785"/>
                  </a:lnTo>
                  <a:lnTo>
                    <a:pt x="378797" y="11892"/>
                  </a:lnTo>
                  <a:lnTo>
                    <a:pt x="422370" y="3964"/>
                  </a:lnTo>
                  <a:lnTo>
                    <a:pt x="466378" y="0"/>
                  </a:lnTo>
                  <a:lnTo>
                    <a:pt x="510530" y="0"/>
                  </a:lnTo>
                  <a:lnTo>
                    <a:pt x="554538" y="3964"/>
                  </a:lnTo>
                  <a:lnTo>
                    <a:pt x="598111" y="11892"/>
                  </a:lnTo>
                  <a:lnTo>
                    <a:pt x="640959" y="23785"/>
                  </a:lnTo>
                  <a:lnTo>
                    <a:pt x="682794" y="39642"/>
                  </a:lnTo>
                  <a:lnTo>
                    <a:pt x="723324" y="59464"/>
                  </a:lnTo>
                  <a:lnTo>
                    <a:pt x="762261" y="83250"/>
                  </a:lnTo>
                  <a:lnTo>
                    <a:pt x="799314" y="111000"/>
                  </a:lnTo>
                  <a:lnTo>
                    <a:pt x="834194" y="142714"/>
                  </a:lnTo>
                </a:path>
              </a:pathLst>
            </a:custGeom>
            <a:ln w="12700">
              <a:solidFill>
                <a:srgbClr val="FFFFFF"/>
              </a:solidFill>
            </a:ln>
          </p:spPr>
          <p:txBody>
            <a:bodyPr wrap="square" lIns="0" tIns="0" rIns="0" bIns="0" rtlCol="0"/>
            <a:lstStyle/>
            <a:p>
              <a:endParaRPr/>
            </a:p>
          </p:txBody>
        </p:sp>
        <p:sp>
          <p:nvSpPr>
            <p:cNvPr id="83" name="object 17">
              <a:extLst>
                <a:ext uri="{FF2B5EF4-FFF2-40B4-BE49-F238E27FC236}">
                  <a16:creationId xmlns:a16="http://schemas.microsoft.com/office/drawing/2014/main" id="{0EB93C6E-73A2-D1F1-1839-C11406E8256C}"/>
                </a:ext>
              </a:extLst>
            </p:cNvPr>
            <p:cNvSpPr/>
            <p:nvPr/>
          </p:nvSpPr>
          <p:spPr>
            <a:xfrm>
              <a:off x="9704090" y="4116090"/>
              <a:ext cx="429259" cy="429259"/>
            </a:xfrm>
            <a:custGeom>
              <a:avLst/>
              <a:gdLst/>
              <a:ahLst/>
              <a:cxnLst/>
              <a:rect l="l" t="t" r="r" b="b"/>
              <a:pathLst>
                <a:path w="429259" h="429260">
                  <a:moveTo>
                    <a:pt x="238251" y="0"/>
                  </a:moveTo>
                  <a:lnTo>
                    <a:pt x="190967" y="0"/>
                  </a:lnTo>
                  <a:lnTo>
                    <a:pt x="144599" y="10324"/>
                  </a:lnTo>
                  <a:lnTo>
                    <a:pt x="100981" y="30972"/>
                  </a:lnTo>
                  <a:lnTo>
                    <a:pt x="61945" y="61945"/>
                  </a:lnTo>
                  <a:lnTo>
                    <a:pt x="30972" y="100981"/>
                  </a:lnTo>
                  <a:lnTo>
                    <a:pt x="10324" y="144599"/>
                  </a:lnTo>
                  <a:lnTo>
                    <a:pt x="0" y="190967"/>
                  </a:lnTo>
                  <a:lnTo>
                    <a:pt x="0" y="238251"/>
                  </a:lnTo>
                  <a:lnTo>
                    <a:pt x="10324" y="284618"/>
                  </a:lnTo>
                  <a:lnTo>
                    <a:pt x="30972" y="328236"/>
                  </a:lnTo>
                  <a:lnTo>
                    <a:pt x="61945" y="367273"/>
                  </a:lnTo>
                  <a:lnTo>
                    <a:pt x="100981" y="398245"/>
                  </a:lnTo>
                  <a:lnTo>
                    <a:pt x="144599" y="418894"/>
                  </a:lnTo>
                  <a:lnTo>
                    <a:pt x="190967" y="429218"/>
                  </a:lnTo>
                  <a:lnTo>
                    <a:pt x="238251" y="429218"/>
                  </a:lnTo>
                  <a:lnTo>
                    <a:pt x="284618" y="418894"/>
                  </a:lnTo>
                  <a:lnTo>
                    <a:pt x="328236" y="398245"/>
                  </a:lnTo>
                  <a:lnTo>
                    <a:pt x="367273" y="367273"/>
                  </a:lnTo>
                  <a:lnTo>
                    <a:pt x="398245" y="328236"/>
                  </a:lnTo>
                  <a:lnTo>
                    <a:pt x="418894" y="284618"/>
                  </a:lnTo>
                  <a:lnTo>
                    <a:pt x="429218" y="238251"/>
                  </a:lnTo>
                  <a:lnTo>
                    <a:pt x="429218" y="190967"/>
                  </a:lnTo>
                  <a:lnTo>
                    <a:pt x="418894" y="144599"/>
                  </a:lnTo>
                  <a:lnTo>
                    <a:pt x="398245" y="100981"/>
                  </a:lnTo>
                  <a:lnTo>
                    <a:pt x="367273" y="61945"/>
                  </a:lnTo>
                  <a:lnTo>
                    <a:pt x="328236" y="30972"/>
                  </a:lnTo>
                  <a:lnTo>
                    <a:pt x="284618" y="10324"/>
                  </a:lnTo>
                  <a:lnTo>
                    <a:pt x="238251" y="0"/>
                  </a:lnTo>
                  <a:close/>
                </a:path>
              </a:pathLst>
            </a:custGeom>
            <a:solidFill>
              <a:srgbClr val="84C300"/>
            </a:solidFill>
          </p:spPr>
          <p:txBody>
            <a:bodyPr wrap="square" lIns="0" tIns="0" rIns="0" bIns="0" rtlCol="0"/>
            <a:lstStyle/>
            <a:p>
              <a:endParaRPr/>
            </a:p>
          </p:txBody>
        </p:sp>
        <p:sp>
          <p:nvSpPr>
            <p:cNvPr id="84" name="object 18">
              <a:extLst>
                <a:ext uri="{FF2B5EF4-FFF2-40B4-BE49-F238E27FC236}">
                  <a16:creationId xmlns:a16="http://schemas.microsoft.com/office/drawing/2014/main" id="{02632979-097B-2D89-DB94-EFCE27D04957}"/>
                </a:ext>
              </a:extLst>
            </p:cNvPr>
            <p:cNvSpPr/>
            <p:nvPr/>
          </p:nvSpPr>
          <p:spPr>
            <a:xfrm>
              <a:off x="9704090" y="4116090"/>
              <a:ext cx="429259" cy="429259"/>
            </a:xfrm>
            <a:custGeom>
              <a:avLst/>
              <a:gdLst/>
              <a:ahLst/>
              <a:cxnLst/>
              <a:rect l="l" t="t" r="r" b="b"/>
              <a:pathLst>
                <a:path w="429259" h="429260">
                  <a:moveTo>
                    <a:pt x="367273" y="61945"/>
                  </a:moveTo>
                  <a:lnTo>
                    <a:pt x="398245" y="100981"/>
                  </a:lnTo>
                  <a:lnTo>
                    <a:pt x="418894" y="144599"/>
                  </a:lnTo>
                  <a:lnTo>
                    <a:pt x="429218" y="190967"/>
                  </a:lnTo>
                  <a:lnTo>
                    <a:pt x="429218" y="238251"/>
                  </a:lnTo>
                  <a:lnTo>
                    <a:pt x="418894" y="284618"/>
                  </a:lnTo>
                  <a:lnTo>
                    <a:pt x="398245" y="328236"/>
                  </a:lnTo>
                  <a:lnTo>
                    <a:pt x="367273" y="367273"/>
                  </a:lnTo>
                  <a:lnTo>
                    <a:pt x="328236" y="398245"/>
                  </a:lnTo>
                  <a:lnTo>
                    <a:pt x="284618" y="418894"/>
                  </a:lnTo>
                  <a:lnTo>
                    <a:pt x="238251" y="429218"/>
                  </a:lnTo>
                  <a:lnTo>
                    <a:pt x="190967" y="429218"/>
                  </a:lnTo>
                  <a:lnTo>
                    <a:pt x="144599" y="418894"/>
                  </a:lnTo>
                  <a:lnTo>
                    <a:pt x="100981" y="398245"/>
                  </a:lnTo>
                  <a:lnTo>
                    <a:pt x="61945" y="367273"/>
                  </a:lnTo>
                  <a:lnTo>
                    <a:pt x="30972" y="328236"/>
                  </a:lnTo>
                  <a:lnTo>
                    <a:pt x="10324" y="284618"/>
                  </a:lnTo>
                  <a:lnTo>
                    <a:pt x="0" y="238251"/>
                  </a:lnTo>
                  <a:lnTo>
                    <a:pt x="0" y="190967"/>
                  </a:lnTo>
                  <a:lnTo>
                    <a:pt x="10324" y="144599"/>
                  </a:lnTo>
                  <a:lnTo>
                    <a:pt x="30972" y="100981"/>
                  </a:lnTo>
                  <a:lnTo>
                    <a:pt x="61945" y="61945"/>
                  </a:lnTo>
                  <a:lnTo>
                    <a:pt x="100981" y="30972"/>
                  </a:lnTo>
                  <a:lnTo>
                    <a:pt x="144599" y="10324"/>
                  </a:lnTo>
                  <a:lnTo>
                    <a:pt x="190967" y="0"/>
                  </a:lnTo>
                  <a:lnTo>
                    <a:pt x="238251" y="0"/>
                  </a:lnTo>
                  <a:lnTo>
                    <a:pt x="284618" y="10324"/>
                  </a:lnTo>
                  <a:lnTo>
                    <a:pt x="328236" y="30972"/>
                  </a:lnTo>
                  <a:lnTo>
                    <a:pt x="367273" y="61945"/>
                  </a:lnTo>
                </a:path>
              </a:pathLst>
            </a:custGeom>
            <a:ln w="12700">
              <a:solidFill>
                <a:srgbClr val="FFFFFF"/>
              </a:solidFill>
            </a:ln>
          </p:spPr>
          <p:txBody>
            <a:bodyPr wrap="square" lIns="0" tIns="0" rIns="0" bIns="0" rtlCol="0"/>
            <a:lstStyle/>
            <a:p>
              <a:endParaRPr/>
            </a:p>
          </p:txBody>
        </p:sp>
        <p:pic>
          <p:nvPicPr>
            <p:cNvPr id="85" name="object 19">
              <a:extLst>
                <a:ext uri="{FF2B5EF4-FFF2-40B4-BE49-F238E27FC236}">
                  <a16:creationId xmlns:a16="http://schemas.microsoft.com/office/drawing/2014/main" id="{B5A17A0C-DA58-4BE7-F4FD-FA7801CF2730}"/>
                </a:ext>
              </a:extLst>
            </p:cNvPr>
            <p:cNvPicPr/>
            <p:nvPr/>
          </p:nvPicPr>
          <p:blipFill>
            <a:blip r:embed="rId5" cstate="print"/>
            <a:stretch>
              <a:fillRect/>
            </a:stretch>
          </p:blipFill>
          <p:spPr>
            <a:xfrm>
              <a:off x="1663700" y="3644900"/>
              <a:ext cx="1066800" cy="1066800"/>
            </a:xfrm>
            <a:prstGeom prst="rect">
              <a:avLst/>
            </a:prstGeom>
          </p:spPr>
        </p:pic>
        <p:sp>
          <p:nvSpPr>
            <p:cNvPr id="86" name="object 20">
              <a:extLst>
                <a:ext uri="{FF2B5EF4-FFF2-40B4-BE49-F238E27FC236}">
                  <a16:creationId xmlns:a16="http://schemas.microsoft.com/office/drawing/2014/main" id="{57329530-FC16-ACA3-A5EE-24FBB08CE1E8}"/>
                </a:ext>
              </a:extLst>
            </p:cNvPr>
            <p:cNvSpPr/>
            <p:nvPr/>
          </p:nvSpPr>
          <p:spPr>
            <a:xfrm>
              <a:off x="1778000" y="3759199"/>
              <a:ext cx="723900" cy="723900"/>
            </a:xfrm>
            <a:custGeom>
              <a:avLst/>
              <a:gdLst/>
              <a:ahLst/>
              <a:cxnLst/>
              <a:rect l="l" t="t" r="r" b="b"/>
              <a:pathLst>
                <a:path w="723900" h="723900">
                  <a:moveTo>
                    <a:pt x="361950" y="0"/>
                  </a:moveTo>
                  <a:lnTo>
                    <a:pt x="315736" y="2944"/>
                  </a:lnTo>
                  <a:lnTo>
                    <a:pt x="270132" y="11779"/>
                  </a:lnTo>
                  <a:lnTo>
                    <a:pt x="225748" y="26503"/>
                  </a:lnTo>
                  <a:lnTo>
                    <a:pt x="183193" y="47116"/>
                  </a:lnTo>
                  <a:lnTo>
                    <a:pt x="143078" y="73619"/>
                  </a:lnTo>
                  <a:lnTo>
                    <a:pt x="106013" y="106012"/>
                  </a:lnTo>
                  <a:lnTo>
                    <a:pt x="73620" y="143078"/>
                  </a:lnTo>
                  <a:lnTo>
                    <a:pt x="47117" y="183193"/>
                  </a:lnTo>
                  <a:lnTo>
                    <a:pt x="26503" y="225747"/>
                  </a:lnTo>
                  <a:lnTo>
                    <a:pt x="11779" y="270132"/>
                  </a:lnTo>
                  <a:lnTo>
                    <a:pt x="2944" y="315736"/>
                  </a:lnTo>
                  <a:lnTo>
                    <a:pt x="0" y="361950"/>
                  </a:lnTo>
                  <a:lnTo>
                    <a:pt x="2944" y="408164"/>
                  </a:lnTo>
                  <a:lnTo>
                    <a:pt x="11779" y="453768"/>
                  </a:lnTo>
                  <a:lnTo>
                    <a:pt x="26503" y="498152"/>
                  </a:lnTo>
                  <a:lnTo>
                    <a:pt x="47117" y="540707"/>
                  </a:lnTo>
                  <a:lnTo>
                    <a:pt x="73620" y="580822"/>
                  </a:lnTo>
                  <a:lnTo>
                    <a:pt x="106013" y="617888"/>
                  </a:lnTo>
                  <a:lnTo>
                    <a:pt x="143078" y="650280"/>
                  </a:lnTo>
                  <a:lnTo>
                    <a:pt x="183193" y="676784"/>
                  </a:lnTo>
                  <a:lnTo>
                    <a:pt x="225748" y="697397"/>
                  </a:lnTo>
                  <a:lnTo>
                    <a:pt x="270132" y="712121"/>
                  </a:lnTo>
                  <a:lnTo>
                    <a:pt x="315736" y="720955"/>
                  </a:lnTo>
                  <a:lnTo>
                    <a:pt x="361950" y="723900"/>
                  </a:lnTo>
                  <a:lnTo>
                    <a:pt x="408164" y="720955"/>
                  </a:lnTo>
                  <a:lnTo>
                    <a:pt x="453768" y="712121"/>
                  </a:lnTo>
                  <a:lnTo>
                    <a:pt x="498152" y="697397"/>
                  </a:lnTo>
                  <a:lnTo>
                    <a:pt x="540707" y="676784"/>
                  </a:lnTo>
                  <a:lnTo>
                    <a:pt x="580822" y="650280"/>
                  </a:lnTo>
                  <a:lnTo>
                    <a:pt x="617888" y="617888"/>
                  </a:lnTo>
                  <a:lnTo>
                    <a:pt x="650280" y="580822"/>
                  </a:lnTo>
                  <a:lnTo>
                    <a:pt x="676783" y="540707"/>
                  </a:lnTo>
                  <a:lnTo>
                    <a:pt x="697397" y="498152"/>
                  </a:lnTo>
                  <a:lnTo>
                    <a:pt x="712121" y="453768"/>
                  </a:lnTo>
                  <a:lnTo>
                    <a:pt x="720955" y="408164"/>
                  </a:lnTo>
                  <a:lnTo>
                    <a:pt x="723900" y="361950"/>
                  </a:lnTo>
                  <a:lnTo>
                    <a:pt x="720955" y="315736"/>
                  </a:lnTo>
                  <a:lnTo>
                    <a:pt x="712121" y="270132"/>
                  </a:lnTo>
                  <a:lnTo>
                    <a:pt x="697397" y="225747"/>
                  </a:lnTo>
                  <a:lnTo>
                    <a:pt x="676783" y="183193"/>
                  </a:lnTo>
                  <a:lnTo>
                    <a:pt x="650280" y="143078"/>
                  </a:lnTo>
                  <a:lnTo>
                    <a:pt x="617888" y="106012"/>
                  </a:lnTo>
                  <a:lnTo>
                    <a:pt x="580822" y="73619"/>
                  </a:lnTo>
                  <a:lnTo>
                    <a:pt x="540707" y="47116"/>
                  </a:lnTo>
                  <a:lnTo>
                    <a:pt x="498152" y="26503"/>
                  </a:lnTo>
                  <a:lnTo>
                    <a:pt x="453768" y="11779"/>
                  </a:lnTo>
                  <a:lnTo>
                    <a:pt x="408164" y="2944"/>
                  </a:lnTo>
                  <a:lnTo>
                    <a:pt x="361950" y="0"/>
                  </a:lnTo>
                  <a:close/>
                </a:path>
              </a:pathLst>
            </a:custGeom>
            <a:solidFill>
              <a:srgbClr val="B6DA77"/>
            </a:solidFill>
          </p:spPr>
          <p:txBody>
            <a:bodyPr wrap="square" lIns="0" tIns="0" rIns="0" bIns="0" rtlCol="0"/>
            <a:lstStyle/>
            <a:p>
              <a:endParaRPr/>
            </a:p>
          </p:txBody>
        </p:sp>
        <p:sp>
          <p:nvSpPr>
            <p:cNvPr id="87" name="object 21">
              <a:extLst>
                <a:ext uri="{FF2B5EF4-FFF2-40B4-BE49-F238E27FC236}">
                  <a16:creationId xmlns:a16="http://schemas.microsoft.com/office/drawing/2014/main" id="{A5D010A7-11BC-AF65-D5D6-CD33F41C53A8}"/>
                </a:ext>
              </a:extLst>
            </p:cNvPr>
            <p:cNvSpPr/>
            <p:nvPr/>
          </p:nvSpPr>
          <p:spPr>
            <a:xfrm>
              <a:off x="1778000" y="3759199"/>
              <a:ext cx="723900" cy="723900"/>
            </a:xfrm>
            <a:custGeom>
              <a:avLst/>
              <a:gdLst/>
              <a:ahLst/>
              <a:cxnLst/>
              <a:rect l="l" t="t" r="r" b="b"/>
              <a:pathLst>
                <a:path w="723900" h="723900">
                  <a:moveTo>
                    <a:pt x="617888" y="106012"/>
                  </a:moveTo>
                  <a:lnTo>
                    <a:pt x="650280" y="143078"/>
                  </a:lnTo>
                  <a:lnTo>
                    <a:pt x="676783" y="183193"/>
                  </a:lnTo>
                  <a:lnTo>
                    <a:pt x="697397" y="225747"/>
                  </a:lnTo>
                  <a:lnTo>
                    <a:pt x="712121" y="270132"/>
                  </a:lnTo>
                  <a:lnTo>
                    <a:pt x="720955" y="315736"/>
                  </a:lnTo>
                  <a:lnTo>
                    <a:pt x="723900" y="361950"/>
                  </a:lnTo>
                  <a:lnTo>
                    <a:pt x="720955" y="408164"/>
                  </a:lnTo>
                  <a:lnTo>
                    <a:pt x="712121" y="453768"/>
                  </a:lnTo>
                  <a:lnTo>
                    <a:pt x="697397" y="498152"/>
                  </a:lnTo>
                  <a:lnTo>
                    <a:pt x="676783" y="540707"/>
                  </a:lnTo>
                  <a:lnTo>
                    <a:pt x="650280" y="580822"/>
                  </a:lnTo>
                  <a:lnTo>
                    <a:pt x="617888" y="617888"/>
                  </a:lnTo>
                  <a:lnTo>
                    <a:pt x="580822" y="650280"/>
                  </a:lnTo>
                  <a:lnTo>
                    <a:pt x="540707" y="676784"/>
                  </a:lnTo>
                  <a:lnTo>
                    <a:pt x="498152" y="697397"/>
                  </a:lnTo>
                  <a:lnTo>
                    <a:pt x="453768" y="712121"/>
                  </a:lnTo>
                  <a:lnTo>
                    <a:pt x="408164" y="720955"/>
                  </a:lnTo>
                  <a:lnTo>
                    <a:pt x="361950" y="723900"/>
                  </a:lnTo>
                  <a:lnTo>
                    <a:pt x="315736" y="720955"/>
                  </a:lnTo>
                  <a:lnTo>
                    <a:pt x="270132" y="712121"/>
                  </a:lnTo>
                  <a:lnTo>
                    <a:pt x="225748" y="697397"/>
                  </a:lnTo>
                  <a:lnTo>
                    <a:pt x="183193" y="676784"/>
                  </a:lnTo>
                  <a:lnTo>
                    <a:pt x="143078" y="650280"/>
                  </a:lnTo>
                  <a:lnTo>
                    <a:pt x="106013" y="617888"/>
                  </a:lnTo>
                  <a:lnTo>
                    <a:pt x="73620" y="580822"/>
                  </a:lnTo>
                  <a:lnTo>
                    <a:pt x="47117" y="540707"/>
                  </a:lnTo>
                  <a:lnTo>
                    <a:pt x="26503" y="498152"/>
                  </a:lnTo>
                  <a:lnTo>
                    <a:pt x="11779" y="453768"/>
                  </a:lnTo>
                  <a:lnTo>
                    <a:pt x="2944" y="408164"/>
                  </a:lnTo>
                  <a:lnTo>
                    <a:pt x="0" y="361950"/>
                  </a:lnTo>
                  <a:lnTo>
                    <a:pt x="2944" y="315736"/>
                  </a:lnTo>
                  <a:lnTo>
                    <a:pt x="11779" y="270132"/>
                  </a:lnTo>
                  <a:lnTo>
                    <a:pt x="26503" y="225747"/>
                  </a:lnTo>
                  <a:lnTo>
                    <a:pt x="47117" y="183193"/>
                  </a:lnTo>
                  <a:lnTo>
                    <a:pt x="73620" y="143078"/>
                  </a:lnTo>
                  <a:lnTo>
                    <a:pt x="106013" y="106012"/>
                  </a:lnTo>
                  <a:lnTo>
                    <a:pt x="143078" y="73619"/>
                  </a:lnTo>
                  <a:lnTo>
                    <a:pt x="183193" y="47116"/>
                  </a:lnTo>
                  <a:lnTo>
                    <a:pt x="225748" y="26503"/>
                  </a:lnTo>
                  <a:lnTo>
                    <a:pt x="270132" y="11779"/>
                  </a:lnTo>
                  <a:lnTo>
                    <a:pt x="315736" y="2944"/>
                  </a:lnTo>
                  <a:lnTo>
                    <a:pt x="361950" y="0"/>
                  </a:lnTo>
                  <a:lnTo>
                    <a:pt x="408164" y="2944"/>
                  </a:lnTo>
                  <a:lnTo>
                    <a:pt x="453768" y="11779"/>
                  </a:lnTo>
                  <a:lnTo>
                    <a:pt x="498152" y="26503"/>
                  </a:lnTo>
                  <a:lnTo>
                    <a:pt x="540707" y="47116"/>
                  </a:lnTo>
                  <a:lnTo>
                    <a:pt x="580822" y="73619"/>
                  </a:lnTo>
                  <a:lnTo>
                    <a:pt x="617888" y="106012"/>
                  </a:lnTo>
                </a:path>
              </a:pathLst>
            </a:custGeom>
            <a:ln w="12700">
              <a:solidFill>
                <a:srgbClr val="FFFFFF"/>
              </a:solidFill>
            </a:ln>
          </p:spPr>
          <p:txBody>
            <a:bodyPr wrap="square" lIns="0" tIns="0" rIns="0" bIns="0" rtlCol="0"/>
            <a:lstStyle/>
            <a:p>
              <a:endParaRPr/>
            </a:p>
          </p:txBody>
        </p:sp>
        <p:sp>
          <p:nvSpPr>
            <p:cNvPr id="88" name="object 22">
              <a:extLst>
                <a:ext uri="{FF2B5EF4-FFF2-40B4-BE49-F238E27FC236}">
                  <a16:creationId xmlns:a16="http://schemas.microsoft.com/office/drawing/2014/main" id="{3B40B0A9-0C41-F9D2-334C-D7B7ECF54AF4}"/>
                </a:ext>
              </a:extLst>
            </p:cNvPr>
            <p:cNvSpPr/>
            <p:nvPr/>
          </p:nvSpPr>
          <p:spPr>
            <a:xfrm>
              <a:off x="1880541" y="3861741"/>
              <a:ext cx="519430" cy="519430"/>
            </a:xfrm>
            <a:custGeom>
              <a:avLst/>
              <a:gdLst/>
              <a:ahLst/>
              <a:cxnLst/>
              <a:rect l="l" t="t" r="r" b="b"/>
              <a:pathLst>
                <a:path w="519430" h="519429">
                  <a:moveTo>
                    <a:pt x="281596" y="0"/>
                  </a:moveTo>
                  <a:lnTo>
                    <a:pt x="237220" y="0"/>
                  </a:lnTo>
                  <a:lnTo>
                    <a:pt x="193363" y="7531"/>
                  </a:lnTo>
                  <a:lnTo>
                    <a:pt x="151067" y="22593"/>
                  </a:lnTo>
                  <a:lnTo>
                    <a:pt x="111370" y="45187"/>
                  </a:lnTo>
                  <a:lnTo>
                    <a:pt x="75312" y="75312"/>
                  </a:lnTo>
                  <a:lnTo>
                    <a:pt x="45187" y="111370"/>
                  </a:lnTo>
                  <a:lnTo>
                    <a:pt x="22593" y="151067"/>
                  </a:lnTo>
                  <a:lnTo>
                    <a:pt x="7531" y="193363"/>
                  </a:lnTo>
                  <a:lnTo>
                    <a:pt x="0" y="237220"/>
                  </a:lnTo>
                  <a:lnTo>
                    <a:pt x="0" y="281596"/>
                  </a:lnTo>
                  <a:lnTo>
                    <a:pt x="7531" y="325452"/>
                  </a:lnTo>
                  <a:lnTo>
                    <a:pt x="22593" y="367749"/>
                  </a:lnTo>
                  <a:lnTo>
                    <a:pt x="45187" y="407446"/>
                  </a:lnTo>
                  <a:lnTo>
                    <a:pt x="75312" y="443503"/>
                  </a:lnTo>
                  <a:lnTo>
                    <a:pt x="111370" y="473628"/>
                  </a:lnTo>
                  <a:lnTo>
                    <a:pt x="151067" y="496222"/>
                  </a:lnTo>
                  <a:lnTo>
                    <a:pt x="193363" y="511285"/>
                  </a:lnTo>
                  <a:lnTo>
                    <a:pt x="237220" y="518816"/>
                  </a:lnTo>
                  <a:lnTo>
                    <a:pt x="281596" y="518816"/>
                  </a:lnTo>
                  <a:lnTo>
                    <a:pt x="325452" y="511285"/>
                  </a:lnTo>
                  <a:lnTo>
                    <a:pt x="367749" y="496222"/>
                  </a:lnTo>
                  <a:lnTo>
                    <a:pt x="407446" y="473628"/>
                  </a:lnTo>
                  <a:lnTo>
                    <a:pt x="443503" y="443503"/>
                  </a:lnTo>
                  <a:lnTo>
                    <a:pt x="473628" y="407446"/>
                  </a:lnTo>
                  <a:lnTo>
                    <a:pt x="496222" y="367749"/>
                  </a:lnTo>
                  <a:lnTo>
                    <a:pt x="511285" y="325452"/>
                  </a:lnTo>
                  <a:lnTo>
                    <a:pt x="518816" y="281596"/>
                  </a:lnTo>
                  <a:lnTo>
                    <a:pt x="518816" y="237220"/>
                  </a:lnTo>
                  <a:lnTo>
                    <a:pt x="511285" y="193363"/>
                  </a:lnTo>
                  <a:lnTo>
                    <a:pt x="496222" y="151067"/>
                  </a:lnTo>
                  <a:lnTo>
                    <a:pt x="473628" y="111370"/>
                  </a:lnTo>
                  <a:lnTo>
                    <a:pt x="443503" y="75312"/>
                  </a:lnTo>
                  <a:lnTo>
                    <a:pt x="407446" y="45187"/>
                  </a:lnTo>
                  <a:lnTo>
                    <a:pt x="367749" y="22593"/>
                  </a:lnTo>
                  <a:lnTo>
                    <a:pt x="325452" y="7531"/>
                  </a:lnTo>
                  <a:lnTo>
                    <a:pt x="281596" y="0"/>
                  </a:lnTo>
                  <a:close/>
                </a:path>
              </a:pathLst>
            </a:custGeom>
            <a:solidFill>
              <a:srgbClr val="84C300"/>
            </a:solidFill>
          </p:spPr>
          <p:txBody>
            <a:bodyPr wrap="square" lIns="0" tIns="0" rIns="0" bIns="0" rtlCol="0"/>
            <a:lstStyle/>
            <a:p>
              <a:endParaRPr/>
            </a:p>
          </p:txBody>
        </p:sp>
        <p:sp>
          <p:nvSpPr>
            <p:cNvPr id="89" name="object 23">
              <a:extLst>
                <a:ext uri="{FF2B5EF4-FFF2-40B4-BE49-F238E27FC236}">
                  <a16:creationId xmlns:a16="http://schemas.microsoft.com/office/drawing/2014/main" id="{2013A5A5-F1DF-EA33-37B4-A261087A397A}"/>
                </a:ext>
              </a:extLst>
            </p:cNvPr>
            <p:cNvSpPr/>
            <p:nvPr/>
          </p:nvSpPr>
          <p:spPr>
            <a:xfrm>
              <a:off x="1880541" y="3861741"/>
              <a:ext cx="519430" cy="519430"/>
            </a:xfrm>
            <a:custGeom>
              <a:avLst/>
              <a:gdLst/>
              <a:ahLst/>
              <a:cxnLst/>
              <a:rect l="l" t="t" r="r" b="b"/>
              <a:pathLst>
                <a:path w="519430" h="519429">
                  <a:moveTo>
                    <a:pt x="443503" y="75312"/>
                  </a:moveTo>
                  <a:lnTo>
                    <a:pt x="473628" y="111370"/>
                  </a:lnTo>
                  <a:lnTo>
                    <a:pt x="496222" y="151067"/>
                  </a:lnTo>
                  <a:lnTo>
                    <a:pt x="511285" y="193363"/>
                  </a:lnTo>
                  <a:lnTo>
                    <a:pt x="518816" y="237220"/>
                  </a:lnTo>
                  <a:lnTo>
                    <a:pt x="518816" y="281596"/>
                  </a:lnTo>
                  <a:lnTo>
                    <a:pt x="511285" y="325452"/>
                  </a:lnTo>
                  <a:lnTo>
                    <a:pt x="496222" y="367749"/>
                  </a:lnTo>
                  <a:lnTo>
                    <a:pt x="473628" y="407446"/>
                  </a:lnTo>
                  <a:lnTo>
                    <a:pt x="443503" y="443503"/>
                  </a:lnTo>
                  <a:lnTo>
                    <a:pt x="407446" y="473628"/>
                  </a:lnTo>
                  <a:lnTo>
                    <a:pt x="367749" y="496222"/>
                  </a:lnTo>
                  <a:lnTo>
                    <a:pt x="325452" y="511285"/>
                  </a:lnTo>
                  <a:lnTo>
                    <a:pt x="281596" y="518816"/>
                  </a:lnTo>
                  <a:lnTo>
                    <a:pt x="237220" y="518816"/>
                  </a:lnTo>
                  <a:lnTo>
                    <a:pt x="193363" y="511285"/>
                  </a:lnTo>
                  <a:lnTo>
                    <a:pt x="151067" y="496222"/>
                  </a:lnTo>
                  <a:lnTo>
                    <a:pt x="111370" y="473628"/>
                  </a:lnTo>
                  <a:lnTo>
                    <a:pt x="75312" y="443503"/>
                  </a:lnTo>
                  <a:lnTo>
                    <a:pt x="45187" y="407446"/>
                  </a:lnTo>
                  <a:lnTo>
                    <a:pt x="22593" y="367749"/>
                  </a:lnTo>
                  <a:lnTo>
                    <a:pt x="7531" y="325452"/>
                  </a:lnTo>
                  <a:lnTo>
                    <a:pt x="0" y="281596"/>
                  </a:lnTo>
                  <a:lnTo>
                    <a:pt x="0" y="237220"/>
                  </a:lnTo>
                  <a:lnTo>
                    <a:pt x="7531" y="193363"/>
                  </a:lnTo>
                  <a:lnTo>
                    <a:pt x="22593" y="151067"/>
                  </a:lnTo>
                  <a:lnTo>
                    <a:pt x="45187" y="111370"/>
                  </a:lnTo>
                  <a:lnTo>
                    <a:pt x="75312" y="75312"/>
                  </a:lnTo>
                  <a:lnTo>
                    <a:pt x="111370" y="45187"/>
                  </a:lnTo>
                  <a:lnTo>
                    <a:pt x="151067" y="22593"/>
                  </a:lnTo>
                  <a:lnTo>
                    <a:pt x="193363" y="7531"/>
                  </a:lnTo>
                  <a:lnTo>
                    <a:pt x="237220" y="0"/>
                  </a:lnTo>
                  <a:lnTo>
                    <a:pt x="281596" y="0"/>
                  </a:lnTo>
                  <a:lnTo>
                    <a:pt x="325452" y="7531"/>
                  </a:lnTo>
                  <a:lnTo>
                    <a:pt x="367749" y="22593"/>
                  </a:lnTo>
                  <a:lnTo>
                    <a:pt x="407446" y="45187"/>
                  </a:lnTo>
                  <a:lnTo>
                    <a:pt x="443503" y="75312"/>
                  </a:lnTo>
                </a:path>
              </a:pathLst>
            </a:custGeom>
            <a:ln w="12700">
              <a:solidFill>
                <a:srgbClr val="FFFFFF"/>
              </a:solidFill>
            </a:ln>
          </p:spPr>
          <p:txBody>
            <a:bodyPr wrap="square" lIns="0" tIns="0" rIns="0" bIns="0" rtlCol="0"/>
            <a:lstStyle/>
            <a:p>
              <a:endParaRPr/>
            </a:p>
          </p:txBody>
        </p:sp>
        <p:sp>
          <p:nvSpPr>
            <p:cNvPr id="90" name="object 24">
              <a:extLst>
                <a:ext uri="{FF2B5EF4-FFF2-40B4-BE49-F238E27FC236}">
                  <a16:creationId xmlns:a16="http://schemas.microsoft.com/office/drawing/2014/main" id="{C387DBCD-3548-ADD3-0C89-1D50057C8F0A}"/>
                </a:ext>
              </a:extLst>
            </p:cNvPr>
            <p:cNvSpPr/>
            <p:nvPr/>
          </p:nvSpPr>
          <p:spPr>
            <a:xfrm>
              <a:off x="2438400" y="3835400"/>
              <a:ext cx="1371600" cy="571500"/>
            </a:xfrm>
            <a:custGeom>
              <a:avLst/>
              <a:gdLst/>
              <a:ahLst/>
              <a:cxnLst/>
              <a:rect l="l" t="t" r="r" b="b"/>
              <a:pathLst>
                <a:path w="1371600" h="571500">
                  <a:moveTo>
                    <a:pt x="1330325" y="0"/>
                  </a:moveTo>
                  <a:lnTo>
                    <a:pt x="41275" y="0"/>
                  </a:lnTo>
                  <a:lnTo>
                    <a:pt x="25209" y="3243"/>
                  </a:lnTo>
                  <a:lnTo>
                    <a:pt x="12089" y="12089"/>
                  </a:lnTo>
                  <a:lnTo>
                    <a:pt x="3243" y="25209"/>
                  </a:lnTo>
                  <a:lnTo>
                    <a:pt x="0" y="41275"/>
                  </a:lnTo>
                  <a:lnTo>
                    <a:pt x="0" y="530225"/>
                  </a:lnTo>
                  <a:lnTo>
                    <a:pt x="3243" y="546290"/>
                  </a:lnTo>
                  <a:lnTo>
                    <a:pt x="12089" y="559410"/>
                  </a:lnTo>
                  <a:lnTo>
                    <a:pt x="25209" y="568256"/>
                  </a:lnTo>
                  <a:lnTo>
                    <a:pt x="41275" y="571500"/>
                  </a:lnTo>
                  <a:lnTo>
                    <a:pt x="1330325" y="571500"/>
                  </a:lnTo>
                  <a:lnTo>
                    <a:pt x="1346390" y="568256"/>
                  </a:lnTo>
                  <a:lnTo>
                    <a:pt x="1359510" y="559410"/>
                  </a:lnTo>
                  <a:lnTo>
                    <a:pt x="1368356" y="546290"/>
                  </a:lnTo>
                  <a:lnTo>
                    <a:pt x="1371600" y="530225"/>
                  </a:lnTo>
                  <a:lnTo>
                    <a:pt x="1371600" y="41275"/>
                  </a:lnTo>
                  <a:lnTo>
                    <a:pt x="1368356" y="25209"/>
                  </a:lnTo>
                  <a:lnTo>
                    <a:pt x="1359510" y="12089"/>
                  </a:lnTo>
                  <a:lnTo>
                    <a:pt x="1346390" y="3243"/>
                  </a:lnTo>
                  <a:lnTo>
                    <a:pt x="1330325" y="0"/>
                  </a:lnTo>
                  <a:close/>
                </a:path>
              </a:pathLst>
            </a:custGeom>
            <a:solidFill>
              <a:srgbClr val="FFFFFF"/>
            </a:solidFill>
          </p:spPr>
          <p:txBody>
            <a:bodyPr wrap="square" lIns="0" tIns="0" rIns="0" bIns="0" rtlCol="0"/>
            <a:lstStyle/>
            <a:p>
              <a:endParaRPr/>
            </a:p>
          </p:txBody>
        </p:sp>
        <p:sp>
          <p:nvSpPr>
            <p:cNvPr id="91" name="object 25">
              <a:extLst>
                <a:ext uri="{FF2B5EF4-FFF2-40B4-BE49-F238E27FC236}">
                  <a16:creationId xmlns:a16="http://schemas.microsoft.com/office/drawing/2014/main" id="{468800DD-6E5A-72BC-111B-56DB57313456}"/>
                </a:ext>
              </a:extLst>
            </p:cNvPr>
            <p:cNvSpPr/>
            <p:nvPr/>
          </p:nvSpPr>
          <p:spPr>
            <a:xfrm>
              <a:off x="2438400" y="3835400"/>
              <a:ext cx="1371600" cy="571500"/>
            </a:xfrm>
            <a:custGeom>
              <a:avLst/>
              <a:gdLst/>
              <a:ahLst/>
              <a:cxnLst/>
              <a:rect l="l" t="t" r="r" b="b"/>
              <a:pathLst>
                <a:path w="1371600" h="571500">
                  <a:moveTo>
                    <a:pt x="0" y="530225"/>
                  </a:moveTo>
                  <a:lnTo>
                    <a:pt x="0" y="41275"/>
                  </a:lnTo>
                  <a:lnTo>
                    <a:pt x="3243" y="25209"/>
                  </a:lnTo>
                  <a:lnTo>
                    <a:pt x="12089" y="12089"/>
                  </a:lnTo>
                  <a:lnTo>
                    <a:pt x="25209" y="3243"/>
                  </a:lnTo>
                  <a:lnTo>
                    <a:pt x="41275" y="0"/>
                  </a:lnTo>
                  <a:lnTo>
                    <a:pt x="1330325" y="0"/>
                  </a:lnTo>
                  <a:lnTo>
                    <a:pt x="1346390" y="3243"/>
                  </a:lnTo>
                  <a:lnTo>
                    <a:pt x="1359510" y="12089"/>
                  </a:lnTo>
                  <a:lnTo>
                    <a:pt x="1368356" y="25209"/>
                  </a:lnTo>
                  <a:lnTo>
                    <a:pt x="1371600" y="41275"/>
                  </a:lnTo>
                  <a:lnTo>
                    <a:pt x="1371600" y="530225"/>
                  </a:lnTo>
                  <a:lnTo>
                    <a:pt x="1368356" y="546290"/>
                  </a:lnTo>
                  <a:lnTo>
                    <a:pt x="1359510" y="559410"/>
                  </a:lnTo>
                  <a:lnTo>
                    <a:pt x="1346390" y="568256"/>
                  </a:lnTo>
                  <a:lnTo>
                    <a:pt x="1330325" y="571500"/>
                  </a:lnTo>
                  <a:lnTo>
                    <a:pt x="41275" y="571500"/>
                  </a:lnTo>
                  <a:lnTo>
                    <a:pt x="25209" y="568256"/>
                  </a:lnTo>
                  <a:lnTo>
                    <a:pt x="12089" y="559410"/>
                  </a:lnTo>
                  <a:lnTo>
                    <a:pt x="3243" y="546290"/>
                  </a:lnTo>
                  <a:lnTo>
                    <a:pt x="0" y="530225"/>
                  </a:lnTo>
                  <a:close/>
                </a:path>
              </a:pathLst>
            </a:custGeom>
            <a:ln w="12700">
              <a:solidFill>
                <a:srgbClr val="929292"/>
              </a:solidFill>
            </a:ln>
          </p:spPr>
          <p:txBody>
            <a:bodyPr wrap="square" lIns="0" tIns="0" rIns="0" bIns="0" rtlCol="0"/>
            <a:lstStyle/>
            <a:p>
              <a:endParaRPr/>
            </a:p>
          </p:txBody>
        </p:sp>
      </p:grpSp>
      <p:sp>
        <p:nvSpPr>
          <p:cNvPr id="92" name="object 26">
            <a:extLst>
              <a:ext uri="{FF2B5EF4-FFF2-40B4-BE49-F238E27FC236}">
                <a16:creationId xmlns:a16="http://schemas.microsoft.com/office/drawing/2014/main" id="{85656922-6318-1ADA-F3F6-DA568A45AA9D}"/>
              </a:ext>
            </a:extLst>
          </p:cNvPr>
          <p:cNvSpPr txBox="1"/>
          <p:nvPr/>
        </p:nvSpPr>
        <p:spPr>
          <a:xfrm>
            <a:off x="2072959" y="2139196"/>
            <a:ext cx="1041400" cy="510540"/>
          </a:xfrm>
          <a:prstGeom prst="rect">
            <a:avLst/>
          </a:prstGeom>
        </p:spPr>
        <p:txBody>
          <a:bodyPr vert="horz" wrap="square" lIns="0" tIns="22860" rIns="0" bIns="0" rtlCol="0">
            <a:spAutoFit/>
          </a:bodyPr>
          <a:lstStyle/>
          <a:p>
            <a:pPr marL="66675" marR="5080" indent="-54610">
              <a:lnSpc>
                <a:spcPts val="1900"/>
              </a:lnSpc>
              <a:spcBef>
                <a:spcPts val="180"/>
              </a:spcBef>
            </a:pPr>
            <a:r>
              <a:rPr sz="1600" dirty="0">
                <a:latin typeface="Arial Narrow"/>
                <a:cs typeface="Arial Narrow"/>
              </a:rPr>
              <a:t>United</a:t>
            </a:r>
            <a:r>
              <a:rPr sz="1600" spc="150" dirty="0">
                <a:latin typeface="Arial Narrow"/>
                <a:cs typeface="Arial Narrow"/>
              </a:rPr>
              <a:t> </a:t>
            </a:r>
            <a:r>
              <a:rPr sz="1600" spc="-20" dirty="0">
                <a:latin typeface="Arial Narrow"/>
                <a:cs typeface="Arial Narrow"/>
              </a:rPr>
              <a:t>States </a:t>
            </a:r>
            <a:r>
              <a:rPr sz="1600" spc="-75" dirty="0">
                <a:latin typeface="Arial Narrow"/>
                <a:cs typeface="Arial Narrow"/>
              </a:rPr>
              <a:t>139–261</a:t>
            </a:r>
            <a:r>
              <a:rPr sz="1600" spc="30" dirty="0">
                <a:latin typeface="Arial Narrow"/>
                <a:cs typeface="Arial Narrow"/>
              </a:rPr>
              <a:t> </a:t>
            </a:r>
            <a:r>
              <a:rPr sz="1600" spc="-25" dirty="0">
                <a:latin typeface="Arial Narrow"/>
                <a:cs typeface="Arial Narrow"/>
              </a:rPr>
              <a:t>GW</a:t>
            </a:r>
            <a:endParaRPr sz="1600">
              <a:latin typeface="Arial Narrow"/>
              <a:cs typeface="Arial Narrow"/>
            </a:endParaRPr>
          </a:p>
        </p:txBody>
      </p:sp>
      <p:grpSp>
        <p:nvGrpSpPr>
          <p:cNvPr id="93" name="object 27">
            <a:extLst>
              <a:ext uri="{FF2B5EF4-FFF2-40B4-BE49-F238E27FC236}">
                <a16:creationId xmlns:a16="http://schemas.microsoft.com/office/drawing/2014/main" id="{74817514-4D42-B219-0540-94646EDEC9D0}"/>
              </a:ext>
            </a:extLst>
          </p:cNvPr>
          <p:cNvGrpSpPr/>
          <p:nvPr/>
        </p:nvGrpSpPr>
        <p:grpSpPr>
          <a:xfrm>
            <a:off x="8695324" y="1612146"/>
            <a:ext cx="1384300" cy="584200"/>
            <a:chOff x="9226550" y="3333750"/>
            <a:chExt cx="1384300" cy="584200"/>
          </a:xfrm>
        </p:grpSpPr>
        <p:sp>
          <p:nvSpPr>
            <p:cNvPr id="94" name="object 28">
              <a:extLst>
                <a:ext uri="{FF2B5EF4-FFF2-40B4-BE49-F238E27FC236}">
                  <a16:creationId xmlns:a16="http://schemas.microsoft.com/office/drawing/2014/main" id="{6BC59283-3EC2-31D8-4ED0-F4D612EB8A72}"/>
                </a:ext>
              </a:extLst>
            </p:cNvPr>
            <p:cNvSpPr/>
            <p:nvPr/>
          </p:nvSpPr>
          <p:spPr>
            <a:xfrm>
              <a:off x="9232900" y="3340100"/>
              <a:ext cx="1371600" cy="571500"/>
            </a:xfrm>
            <a:custGeom>
              <a:avLst/>
              <a:gdLst/>
              <a:ahLst/>
              <a:cxnLst/>
              <a:rect l="l" t="t" r="r" b="b"/>
              <a:pathLst>
                <a:path w="1371600" h="571500">
                  <a:moveTo>
                    <a:pt x="1330325" y="0"/>
                  </a:moveTo>
                  <a:lnTo>
                    <a:pt x="41275" y="0"/>
                  </a:lnTo>
                  <a:lnTo>
                    <a:pt x="25209" y="3243"/>
                  </a:lnTo>
                  <a:lnTo>
                    <a:pt x="12089" y="12089"/>
                  </a:lnTo>
                  <a:lnTo>
                    <a:pt x="3243" y="25209"/>
                  </a:lnTo>
                  <a:lnTo>
                    <a:pt x="0" y="41275"/>
                  </a:lnTo>
                  <a:lnTo>
                    <a:pt x="0" y="530225"/>
                  </a:lnTo>
                  <a:lnTo>
                    <a:pt x="3243" y="546290"/>
                  </a:lnTo>
                  <a:lnTo>
                    <a:pt x="12089" y="559410"/>
                  </a:lnTo>
                  <a:lnTo>
                    <a:pt x="25209" y="568256"/>
                  </a:lnTo>
                  <a:lnTo>
                    <a:pt x="41275" y="571500"/>
                  </a:lnTo>
                  <a:lnTo>
                    <a:pt x="1330325" y="571500"/>
                  </a:lnTo>
                  <a:lnTo>
                    <a:pt x="1346390" y="568256"/>
                  </a:lnTo>
                  <a:lnTo>
                    <a:pt x="1359510" y="559410"/>
                  </a:lnTo>
                  <a:lnTo>
                    <a:pt x="1368356" y="546290"/>
                  </a:lnTo>
                  <a:lnTo>
                    <a:pt x="1371600" y="530225"/>
                  </a:lnTo>
                  <a:lnTo>
                    <a:pt x="1371600" y="41275"/>
                  </a:lnTo>
                  <a:lnTo>
                    <a:pt x="1368356" y="25209"/>
                  </a:lnTo>
                  <a:lnTo>
                    <a:pt x="1359510" y="12089"/>
                  </a:lnTo>
                  <a:lnTo>
                    <a:pt x="1346390" y="3243"/>
                  </a:lnTo>
                  <a:lnTo>
                    <a:pt x="1330325" y="0"/>
                  </a:lnTo>
                  <a:close/>
                </a:path>
              </a:pathLst>
            </a:custGeom>
            <a:solidFill>
              <a:srgbClr val="FFFFFF"/>
            </a:solidFill>
          </p:spPr>
          <p:txBody>
            <a:bodyPr wrap="square" lIns="0" tIns="0" rIns="0" bIns="0" rtlCol="0"/>
            <a:lstStyle/>
            <a:p>
              <a:endParaRPr/>
            </a:p>
          </p:txBody>
        </p:sp>
        <p:sp>
          <p:nvSpPr>
            <p:cNvPr id="95" name="object 29">
              <a:extLst>
                <a:ext uri="{FF2B5EF4-FFF2-40B4-BE49-F238E27FC236}">
                  <a16:creationId xmlns:a16="http://schemas.microsoft.com/office/drawing/2014/main" id="{1A9ED1F6-88B0-8775-4C18-D6963D08A609}"/>
                </a:ext>
              </a:extLst>
            </p:cNvPr>
            <p:cNvSpPr/>
            <p:nvPr/>
          </p:nvSpPr>
          <p:spPr>
            <a:xfrm>
              <a:off x="9232900" y="3340100"/>
              <a:ext cx="1371600" cy="571500"/>
            </a:xfrm>
            <a:custGeom>
              <a:avLst/>
              <a:gdLst/>
              <a:ahLst/>
              <a:cxnLst/>
              <a:rect l="l" t="t" r="r" b="b"/>
              <a:pathLst>
                <a:path w="1371600" h="571500">
                  <a:moveTo>
                    <a:pt x="0" y="530225"/>
                  </a:moveTo>
                  <a:lnTo>
                    <a:pt x="0" y="41275"/>
                  </a:lnTo>
                  <a:lnTo>
                    <a:pt x="3243" y="25209"/>
                  </a:lnTo>
                  <a:lnTo>
                    <a:pt x="12089" y="12089"/>
                  </a:lnTo>
                  <a:lnTo>
                    <a:pt x="25209" y="3243"/>
                  </a:lnTo>
                  <a:lnTo>
                    <a:pt x="41275" y="0"/>
                  </a:lnTo>
                  <a:lnTo>
                    <a:pt x="1330325" y="0"/>
                  </a:lnTo>
                  <a:lnTo>
                    <a:pt x="1346390" y="3243"/>
                  </a:lnTo>
                  <a:lnTo>
                    <a:pt x="1359510" y="12089"/>
                  </a:lnTo>
                  <a:lnTo>
                    <a:pt x="1368356" y="25209"/>
                  </a:lnTo>
                  <a:lnTo>
                    <a:pt x="1371600" y="41275"/>
                  </a:lnTo>
                  <a:lnTo>
                    <a:pt x="1371600" y="530225"/>
                  </a:lnTo>
                  <a:lnTo>
                    <a:pt x="1368356" y="546290"/>
                  </a:lnTo>
                  <a:lnTo>
                    <a:pt x="1359510" y="559410"/>
                  </a:lnTo>
                  <a:lnTo>
                    <a:pt x="1346390" y="568256"/>
                  </a:lnTo>
                  <a:lnTo>
                    <a:pt x="1330325" y="571500"/>
                  </a:lnTo>
                  <a:lnTo>
                    <a:pt x="41275" y="571500"/>
                  </a:lnTo>
                  <a:lnTo>
                    <a:pt x="25209" y="568256"/>
                  </a:lnTo>
                  <a:lnTo>
                    <a:pt x="12089" y="559410"/>
                  </a:lnTo>
                  <a:lnTo>
                    <a:pt x="3243" y="546290"/>
                  </a:lnTo>
                  <a:lnTo>
                    <a:pt x="0" y="530225"/>
                  </a:lnTo>
                  <a:close/>
                </a:path>
              </a:pathLst>
            </a:custGeom>
            <a:ln w="12700">
              <a:solidFill>
                <a:srgbClr val="929292"/>
              </a:solidFill>
            </a:ln>
          </p:spPr>
          <p:txBody>
            <a:bodyPr wrap="square" lIns="0" tIns="0" rIns="0" bIns="0" rtlCol="0"/>
            <a:lstStyle/>
            <a:p>
              <a:endParaRPr/>
            </a:p>
          </p:txBody>
        </p:sp>
      </p:grpSp>
      <p:sp>
        <p:nvSpPr>
          <p:cNvPr id="96" name="object 30">
            <a:extLst>
              <a:ext uri="{FF2B5EF4-FFF2-40B4-BE49-F238E27FC236}">
                <a16:creationId xmlns:a16="http://schemas.microsoft.com/office/drawing/2014/main" id="{EBF8AFA5-1421-5164-679B-136DB95ED99E}"/>
              </a:ext>
            </a:extLst>
          </p:cNvPr>
          <p:cNvSpPr txBox="1"/>
          <p:nvPr/>
        </p:nvSpPr>
        <p:spPr>
          <a:xfrm>
            <a:off x="8947088" y="1643896"/>
            <a:ext cx="893444" cy="510540"/>
          </a:xfrm>
          <a:prstGeom prst="rect">
            <a:avLst/>
          </a:prstGeom>
        </p:spPr>
        <p:txBody>
          <a:bodyPr vert="horz" wrap="square" lIns="0" tIns="22860" rIns="0" bIns="0" rtlCol="0">
            <a:spAutoFit/>
          </a:bodyPr>
          <a:lstStyle/>
          <a:p>
            <a:pPr marL="12700" marR="5080" indent="217804">
              <a:lnSpc>
                <a:spcPts val="1900"/>
              </a:lnSpc>
              <a:spcBef>
                <a:spcPts val="180"/>
              </a:spcBef>
            </a:pPr>
            <a:r>
              <a:rPr sz="1600" spc="-10" dirty="0">
                <a:latin typeface="Arial Narrow"/>
                <a:cs typeface="Arial Narrow"/>
              </a:rPr>
              <a:t>China </a:t>
            </a:r>
            <a:r>
              <a:rPr sz="1600" dirty="0">
                <a:latin typeface="Arial Narrow"/>
                <a:cs typeface="Arial Narrow"/>
              </a:rPr>
              <a:t>93–482</a:t>
            </a:r>
            <a:r>
              <a:rPr sz="1600" spc="-55" dirty="0">
                <a:latin typeface="Arial Narrow"/>
                <a:cs typeface="Arial Narrow"/>
              </a:rPr>
              <a:t> </a:t>
            </a:r>
            <a:r>
              <a:rPr sz="1600" spc="-85" dirty="0">
                <a:latin typeface="Arial Narrow"/>
                <a:cs typeface="Arial Narrow"/>
              </a:rPr>
              <a:t>GW</a:t>
            </a:r>
            <a:endParaRPr sz="1600">
              <a:latin typeface="Arial Narrow"/>
              <a:cs typeface="Arial Narrow"/>
            </a:endParaRPr>
          </a:p>
        </p:txBody>
      </p:sp>
      <p:grpSp>
        <p:nvGrpSpPr>
          <p:cNvPr id="97" name="object 31">
            <a:extLst>
              <a:ext uri="{FF2B5EF4-FFF2-40B4-BE49-F238E27FC236}">
                <a16:creationId xmlns:a16="http://schemas.microsoft.com/office/drawing/2014/main" id="{0F3251B1-6553-6938-2DA4-0589C41D6F78}"/>
              </a:ext>
            </a:extLst>
          </p:cNvPr>
          <p:cNvGrpSpPr/>
          <p:nvPr/>
        </p:nvGrpSpPr>
        <p:grpSpPr>
          <a:xfrm>
            <a:off x="7539624" y="494546"/>
            <a:ext cx="1790700" cy="1238250"/>
            <a:chOff x="8070850" y="2216150"/>
            <a:chExt cx="1790700" cy="1238250"/>
          </a:xfrm>
        </p:grpSpPr>
        <p:pic>
          <p:nvPicPr>
            <p:cNvPr id="98" name="object 32">
              <a:extLst>
                <a:ext uri="{FF2B5EF4-FFF2-40B4-BE49-F238E27FC236}">
                  <a16:creationId xmlns:a16="http://schemas.microsoft.com/office/drawing/2014/main" id="{B07DFFBF-D2C2-AF40-866E-A233477835CB}"/>
                </a:ext>
              </a:extLst>
            </p:cNvPr>
            <p:cNvPicPr/>
            <p:nvPr/>
          </p:nvPicPr>
          <p:blipFill>
            <a:blip r:embed="rId6" cstate="print"/>
            <a:stretch>
              <a:fillRect/>
            </a:stretch>
          </p:blipFill>
          <p:spPr>
            <a:xfrm>
              <a:off x="8585200" y="2578100"/>
              <a:ext cx="876300" cy="876300"/>
            </a:xfrm>
            <a:prstGeom prst="rect">
              <a:avLst/>
            </a:prstGeom>
          </p:spPr>
        </p:pic>
        <p:sp>
          <p:nvSpPr>
            <p:cNvPr id="99" name="object 33">
              <a:extLst>
                <a:ext uri="{FF2B5EF4-FFF2-40B4-BE49-F238E27FC236}">
                  <a16:creationId xmlns:a16="http://schemas.microsoft.com/office/drawing/2014/main" id="{D1C088ED-3D42-1459-A3DC-8E6F6A749B09}"/>
                </a:ext>
              </a:extLst>
            </p:cNvPr>
            <p:cNvSpPr/>
            <p:nvPr/>
          </p:nvSpPr>
          <p:spPr>
            <a:xfrm>
              <a:off x="8700465" y="2693365"/>
              <a:ext cx="531495" cy="531495"/>
            </a:xfrm>
            <a:custGeom>
              <a:avLst/>
              <a:gdLst/>
              <a:ahLst/>
              <a:cxnLst/>
              <a:rect l="l" t="t" r="r" b="b"/>
              <a:pathLst>
                <a:path w="531495" h="531494">
                  <a:moveTo>
                    <a:pt x="288464" y="0"/>
                  </a:moveTo>
                  <a:lnTo>
                    <a:pt x="243005" y="0"/>
                  </a:lnTo>
                  <a:lnTo>
                    <a:pt x="198079" y="7715"/>
                  </a:lnTo>
                  <a:lnTo>
                    <a:pt x="154751" y="23145"/>
                  </a:lnTo>
                  <a:lnTo>
                    <a:pt x="114086" y="46290"/>
                  </a:lnTo>
                  <a:lnTo>
                    <a:pt x="77150" y="77150"/>
                  </a:lnTo>
                  <a:lnTo>
                    <a:pt x="46290" y="114086"/>
                  </a:lnTo>
                  <a:lnTo>
                    <a:pt x="23145" y="154751"/>
                  </a:lnTo>
                  <a:lnTo>
                    <a:pt x="7715" y="198079"/>
                  </a:lnTo>
                  <a:lnTo>
                    <a:pt x="0" y="243005"/>
                  </a:lnTo>
                  <a:lnTo>
                    <a:pt x="0" y="288463"/>
                  </a:lnTo>
                  <a:lnTo>
                    <a:pt x="7715" y="333389"/>
                  </a:lnTo>
                  <a:lnTo>
                    <a:pt x="23145" y="376717"/>
                  </a:lnTo>
                  <a:lnTo>
                    <a:pt x="46290" y="417383"/>
                  </a:lnTo>
                  <a:lnTo>
                    <a:pt x="77150" y="454319"/>
                  </a:lnTo>
                  <a:lnTo>
                    <a:pt x="114086" y="485180"/>
                  </a:lnTo>
                  <a:lnTo>
                    <a:pt x="154751" y="508325"/>
                  </a:lnTo>
                  <a:lnTo>
                    <a:pt x="198079" y="523755"/>
                  </a:lnTo>
                  <a:lnTo>
                    <a:pt x="243005" y="531470"/>
                  </a:lnTo>
                  <a:lnTo>
                    <a:pt x="288464" y="531470"/>
                  </a:lnTo>
                  <a:lnTo>
                    <a:pt x="333390" y="523755"/>
                  </a:lnTo>
                  <a:lnTo>
                    <a:pt x="376718" y="508325"/>
                  </a:lnTo>
                  <a:lnTo>
                    <a:pt x="417383" y="485180"/>
                  </a:lnTo>
                  <a:lnTo>
                    <a:pt x="454319" y="454319"/>
                  </a:lnTo>
                  <a:lnTo>
                    <a:pt x="485179" y="417383"/>
                  </a:lnTo>
                  <a:lnTo>
                    <a:pt x="508324" y="376717"/>
                  </a:lnTo>
                  <a:lnTo>
                    <a:pt x="523754" y="333389"/>
                  </a:lnTo>
                  <a:lnTo>
                    <a:pt x="531469" y="288463"/>
                  </a:lnTo>
                  <a:lnTo>
                    <a:pt x="531469" y="243005"/>
                  </a:lnTo>
                  <a:lnTo>
                    <a:pt x="523754" y="198079"/>
                  </a:lnTo>
                  <a:lnTo>
                    <a:pt x="508324" y="154751"/>
                  </a:lnTo>
                  <a:lnTo>
                    <a:pt x="485179" y="114086"/>
                  </a:lnTo>
                  <a:lnTo>
                    <a:pt x="454319" y="77150"/>
                  </a:lnTo>
                  <a:lnTo>
                    <a:pt x="417383" y="46290"/>
                  </a:lnTo>
                  <a:lnTo>
                    <a:pt x="376718" y="23145"/>
                  </a:lnTo>
                  <a:lnTo>
                    <a:pt x="333390" y="7715"/>
                  </a:lnTo>
                  <a:lnTo>
                    <a:pt x="288464" y="0"/>
                  </a:lnTo>
                  <a:close/>
                </a:path>
              </a:pathLst>
            </a:custGeom>
            <a:solidFill>
              <a:srgbClr val="B6DA77"/>
            </a:solidFill>
          </p:spPr>
          <p:txBody>
            <a:bodyPr wrap="square" lIns="0" tIns="0" rIns="0" bIns="0" rtlCol="0"/>
            <a:lstStyle/>
            <a:p>
              <a:endParaRPr/>
            </a:p>
          </p:txBody>
        </p:sp>
        <p:sp>
          <p:nvSpPr>
            <p:cNvPr id="100" name="object 34">
              <a:extLst>
                <a:ext uri="{FF2B5EF4-FFF2-40B4-BE49-F238E27FC236}">
                  <a16:creationId xmlns:a16="http://schemas.microsoft.com/office/drawing/2014/main" id="{E8F1DB36-99C9-67E5-29A5-12B997E2A46D}"/>
                </a:ext>
              </a:extLst>
            </p:cNvPr>
            <p:cNvSpPr/>
            <p:nvPr/>
          </p:nvSpPr>
          <p:spPr>
            <a:xfrm>
              <a:off x="8700465" y="2693365"/>
              <a:ext cx="531495" cy="531495"/>
            </a:xfrm>
            <a:custGeom>
              <a:avLst/>
              <a:gdLst/>
              <a:ahLst/>
              <a:cxnLst/>
              <a:rect l="l" t="t" r="r" b="b"/>
              <a:pathLst>
                <a:path w="531495" h="531494">
                  <a:moveTo>
                    <a:pt x="454319" y="77150"/>
                  </a:moveTo>
                  <a:lnTo>
                    <a:pt x="485179" y="114086"/>
                  </a:lnTo>
                  <a:lnTo>
                    <a:pt x="508324" y="154751"/>
                  </a:lnTo>
                  <a:lnTo>
                    <a:pt x="523754" y="198079"/>
                  </a:lnTo>
                  <a:lnTo>
                    <a:pt x="531469" y="243005"/>
                  </a:lnTo>
                  <a:lnTo>
                    <a:pt x="531469" y="288463"/>
                  </a:lnTo>
                  <a:lnTo>
                    <a:pt x="523754" y="333389"/>
                  </a:lnTo>
                  <a:lnTo>
                    <a:pt x="508324" y="376717"/>
                  </a:lnTo>
                  <a:lnTo>
                    <a:pt x="485179" y="417383"/>
                  </a:lnTo>
                  <a:lnTo>
                    <a:pt x="454319" y="454319"/>
                  </a:lnTo>
                  <a:lnTo>
                    <a:pt x="417383" y="485180"/>
                  </a:lnTo>
                  <a:lnTo>
                    <a:pt x="376718" y="508325"/>
                  </a:lnTo>
                  <a:lnTo>
                    <a:pt x="333390" y="523755"/>
                  </a:lnTo>
                  <a:lnTo>
                    <a:pt x="288464" y="531470"/>
                  </a:lnTo>
                  <a:lnTo>
                    <a:pt x="243005" y="531470"/>
                  </a:lnTo>
                  <a:lnTo>
                    <a:pt x="198079" y="523755"/>
                  </a:lnTo>
                  <a:lnTo>
                    <a:pt x="154751" y="508325"/>
                  </a:lnTo>
                  <a:lnTo>
                    <a:pt x="114086" y="485180"/>
                  </a:lnTo>
                  <a:lnTo>
                    <a:pt x="77150" y="454319"/>
                  </a:lnTo>
                  <a:lnTo>
                    <a:pt x="46290" y="417383"/>
                  </a:lnTo>
                  <a:lnTo>
                    <a:pt x="23145" y="376717"/>
                  </a:lnTo>
                  <a:lnTo>
                    <a:pt x="7715" y="333389"/>
                  </a:lnTo>
                  <a:lnTo>
                    <a:pt x="0" y="288463"/>
                  </a:lnTo>
                  <a:lnTo>
                    <a:pt x="0" y="243005"/>
                  </a:lnTo>
                  <a:lnTo>
                    <a:pt x="7715" y="198079"/>
                  </a:lnTo>
                  <a:lnTo>
                    <a:pt x="23145" y="154751"/>
                  </a:lnTo>
                  <a:lnTo>
                    <a:pt x="46290" y="114086"/>
                  </a:lnTo>
                  <a:lnTo>
                    <a:pt x="77150" y="77150"/>
                  </a:lnTo>
                  <a:lnTo>
                    <a:pt x="114086" y="46290"/>
                  </a:lnTo>
                  <a:lnTo>
                    <a:pt x="154751" y="23145"/>
                  </a:lnTo>
                  <a:lnTo>
                    <a:pt x="198079" y="7715"/>
                  </a:lnTo>
                  <a:lnTo>
                    <a:pt x="243005" y="0"/>
                  </a:lnTo>
                  <a:lnTo>
                    <a:pt x="288464" y="0"/>
                  </a:lnTo>
                  <a:lnTo>
                    <a:pt x="333390" y="7715"/>
                  </a:lnTo>
                  <a:lnTo>
                    <a:pt x="376718" y="23145"/>
                  </a:lnTo>
                  <a:lnTo>
                    <a:pt x="417383" y="46290"/>
                  </a:lnTo>
                  <a:lnTo>
                    <a:pt x="454319" y="77150"/>
                  </a:lnTo>
                </a:path>
              </a:pathLst>
            </a:custGeom>
            <a:ln w="12700">
              <a:solidFill>
                <a:srgbClr val="FFFFFF"/>
              </a:solidFill>
            </a:ln>
          </p:spPr>
          <p:txBody>
            <a:bodyPr wrap="square" lIns="0" tIns="0" rIns="0" bIns="0" rtlCol="0"/>
            <a:lstStyle/>
            <a:p>
              <a:endParaRPr/>
            </a:p>
          </p:txBody>
        </p:sp>
        <p:sp>
          <p:nvSpPr>
            <p:cNvPr id="101" name="object 35">
              <a:extLst>
                <a:ext uri="{FF2B5EF4-FFF2-40B4-BE49-F238E27FC236}">
                  <a16:creationId xmlns:a16="http://schemas.microsoft.com/office/drawing/2014/main" id="{68414A5F-3366-FAB8-C711-1DE73DC53085}"/>
                </a:ext>
              </a:extLst>
            </p:cNvPr>
            <p:cNvSpPr/>
            <p:nvPr/>
          </p:nvSpPr>
          <p:spPr>
            <a:xfrm>
              <a:off x="8788400" y="2781300"/>
              <a:ext cx="355600" cy="355600"/>
            </a:xfrm>
            <a:custGeom>
              <a:avLst/>
              <a:gdLst/>
              <a:ahLst/>
              <a:cxnLst/>
              <a:rect l="l" t="t" r="r" b="b"/>
              <a:pathLst>
                <a:path w="355600" h="355600">
                  <a:moveTo>
                    <a:pt x="177799" y="0"/>
                  </a:moveTo>
                  <a:lnTo>
                    <a:pt x="132696" y="5786"/>
                  </a:lnTo>
                  <a:lnTo>
                    <a:pt x="89989" y="23144"/>
                  </a:lnTo>
                  <a:lnTo>
                    <a:pt x="52076" y="52076"/>
                  </a:lnTo>
                  <a:lnTo>
                    <a:pt x="23144" y="89989"/>
                  </a:lnTo>
                  <a:lnTo>
                    <a:pt x="5786" y="132696"/>
                  </a:lnTo>
                  <a:lnTo>
                    <a:pt x="0" y="177799"/>
                  </a:lnTo>
                  <a:lnTo>
                    <a:pt x="5786" y="222903"/>
                  </a:lnTo>
                  <a:lnTo>
                    <a:pt x="23144" y="265609"/>
                  </a:lnTo>
                  <a:lnTo>
                    <a:pt x="52076" y="303523"/>
                  </a:lnTo>
                  <a:lnTo>
                    <a:pt x="89989" y="332454"/>
                  </a:lnTo>
                  <a:lnTo>
                    <a:pt x="132696" y="349813"/>
                  </a:lnTo>
                  <a:lnTo>
                    <a:pt x="177799" y="355599"/>
                  </a:lnTo>
                  <a:lnTo>
                    <a:pt x="222903" y="349813"/>
                  </a:lnTo>
                  <a:lnTo>
                    <a:pt x="265609" y="332454"/>
                  </a:lnTo>
                  <a:lnTo>
                    <a:pt x="303523" y="303523"/>
                  </a:lnTo>
                  <a:lnTo>
                    <a:pt x="332454" y="265609"/>
                  </a:lnTo>
                  <a:lnTo>
                    <a:pt x="349813" y="222903"/>
                  </a:lnTo>
                  <a:lnTo>
                    <a:pt x="355599" y="177799"/>
                  </a:lnTo>
                  <a:lnTo>
                    <a:pt x="349813" y="132696"/>
                  </a:lnTo>
                  <a:lnTo>
                    <a:pt x="332454" y="89989"/>
                  </a:lnTo>
                  <a:lnTo>
                    <a:pt x="303523" y="52076"/>
                  </a:lnTo>
                  <a:lnTo>
                    <a:pt x="265609" y="23144"/>
                  </a:lnTo>
                  <a:lnTo>
                    <a:pt x="222903" y="5786"/>
                  </a:lnTo>
                  <a:lnTo>
                    <a:pt x="177799" y="0"/>
                  </a:lnTo>
                  <a:close/>
                </a:path>
              </a:pathLst>
            </a:custGeom>
            <a:solidFill>
              <a:srgbClr val="84C300"/>
            </a:solidFill>
          </p:spPr>
          <p:txBody>
            <a:bodyPr wrap="square" lIns="0" tIns="0" rIns="0" bIns="0" rtlCol="0"/>
            <a:lstStyle/>
            <a:p>
              <a:endParaRPr/>
            </a:p>
          </p:txBody>
        </p:sp>
        <p:sp>
          <p:nvSpPr>
            <p:cNvPr id="102" name="object 36">
              <a:extLst>
                <a:ext uri="{FF2B5EF4-FFF2-40B4-BE49-F238E27FC236}">
                  <a16:creationId xmlns:a16="http://schemas.microsoft.com/office/drawing/2014/main" id="{FD6C0873-8BA5-7223-13E2-32B2AE159DC5}"/>
                </a:ext>
              </a:extLst>
            </p:cNvPr>
            <p:cNvSpPr/>
            <p:nvPr/>
          </p:nvSpPr>
          <p:spPr>
            <a:xfrm>
              <a:off x="8788400" y="2781300"/>
              <a:ext cx="355600" cy="355600"/>
            </a:xfrm>
            <a:custGeom>
              <a:avLst/>
              <a:gdLst/>
              <a:ahLst/>
              <a:cxnLst/>
              <a:rect l="l" t="t" r="r" b="b"/>
              <a:pathLst>
                <a:path w="355600" h="355600">
                  <a:moveTo>
                    <a:pt x="303523" y="52076"/>
                  </a:moveTo>
                  <a:lnTo>
                    <a:pt x="332454" y="89989"/>
                  </a:lnTo>
                  <a:lnTo>
                    <a:pt x="349813" y="132696"/>
                  </a:lnTo>
                  <a:lnTo>
                    <a:pt x="355599" y="177799"/>
                  </a:lnTo>
                  <a:lnTo>
                    <a:pt x="349813" y="222903"/>
                  </a:lnTo>
                  <a:lnTo>
                    <a:pt x="332454" y="265609"/>
                  </a:lnTo>
                  <a:lnTo>
                    <a:pt x="303523" y="303523"/>
                  </a:lnTo>
                  <a:lnTo>
                    <a:pt x="265609" y="332454"/>
                  </a:lnTo>
                  <a:lnTo>
                    <a:pt x="222903" y="349813"/>
                  </a:lnTo>
                  <a:lnTo>
                    <a:pt x="177799" y="355599"/>
                  </a:lnTo>
                  <a:lnTo>
                    <a:pt x="132696" y="349813"/>
                  </a:lnTo>
                  <a:lnTo>
                    <a:pt x="89989" y="332454"/>
                  </a:lnTo>
                  <a:lnTo>
                    <a:pt x="52076" y="303523"/>
                  </a:lnTo>
                  <a:lnTo>
                    <a:pt x="23144" y="265609"/>
                  </a:lnTo>
                  <a:lnTo>
                    <a:pt x="5786" y="222903"/>
                  </a:lnTo>
                  <a:lnTo>
                    <a:pt x="0" y="177799"/>
                  </a:lnTo>
                  <a:lnTo>
                    <a:pt x="5786" y="132696"/>
                  </a:lnTo>
                  <a:lnTo>
                    <a:pt x="23144" y="89989"/>
                  </a:lnTo>
                  <a:lnTo>
                    <a:pt x="52076" y="52076"/>
                  </a:lnTo>
                  <a:lnTo>
                    <a:pt x="89989" y="23144"/>
                  </a:lnTo>
                  <a:lnTo>
                    <a:pt x="132696" y="5786"/>
                  </a:lnTo>
                  <a:lnTo>
                    <a:pt x="177799" y="0"/>
                  </a:lnTo>
                  <a:lnTo>
                    <a:pt x="222903" y="5786"/>
                  </a:lnTo>
                  <a:lnTo>
                    <a:pt x="265609" y="23144"/>
                  </a:lnTo>
                  <a:lnTo>
                    <a:pt x="303523" y="52076"/>
                  </a:lnTo>
                </a:path>
              </a:pathLst>
            </a:custGeom>
            <a:ln w="12700">
              <a:solidFill>
                <a:srgbClr val="FFFFFF"/>
              </a:solidFill>
            </a:ln>
          </p:spPr>
          <p:txBody>
            <a:bodyPr wrap="square" lIns="0" tIns="0" rIns="0" bIns="0" rtlCol="0"/>
            <a:lstStyle/>
            <a:p>
              <a:endParaRPr/>
            </a:p>
          </p:txBody>
        </p:sp>
        <p:sp>
          <p:nvSpPr>
            <p:cNvPr id="103" name="object 37">
              <a:extLst>
                <a:ext uri="{FF2B5EF4-FFF2-40B4-BE49-F238E27FC236}">
                  <a16:creationId xmlns:a16="http://schemas.microsoft.com/office/drawing/2014/main" id="{F3164137-4FE8-F358-E0A2-E29427436EF4}"/>
                </a:ext>
              </a:extLst>
            </p:cNvPr>
            <p:cNvSpPr/>
            <p:nvPr/>
          </p:nvSpPr>
          <p:spPr>
            <a:xfrm>
              <a:off x="8077200" y="2222500"/>
              <a:ext cx="1778000" cy="571500"/>
            </a:xfrm>
            <a:custGeom>
              <a:avLst/>
              <a:gdLst/>
              <a:ahLst/>
              <a:cxnLst/>
              <a:rect l="l" t="t" r="r" b="b"/>
              <a:pathLst>
                <a:path w="1778000" h="571500">
                  <a:moveTo>
                    <a:pt x="1736725" y="0"/>
                  </a:moveTo>
                  <a:lnTo>
                    <a:pt x="41275" y="0"/>
                  </a:lnTo>
                  <a:lnTo>
                    <a:pt x="25209" y="3243"/>
                  </a:lnTo>
                  <a:lnTo>
                    <a:pt x="12089" y="12089"/>
                  </a:lnTo>
                  <a:lnTo>
                    <a:pt x="3243" y="25209"/>
                  </a:lnTo>
                  <a:lnTo>
                    <a:pt x="0" y="41275"/>
                  </a:lnTo>
                  <a:lnTo>
                    <a:pt x="0" y="530225"/>
                  </a:lnTo>
                  <a:lnTo>
                    <a:pt x="3243" y="546290"/>
                  </a:lnTo>
                  <a:lnTo>
                    <a:pt x="12089" y="559410"/>
                  </a:lnTo>
                  <a:lnTo>
                    <a:pt x="25209" y="568256"/>
                  </a:lnTo>
                  <a:lnTo>
                    <a:pt x="41275" y="571500"/>
                  </a:lnTo>
                  <a:lnTo>
                    <a:pt x="1736725" y="571500"/>
                  </a:lnTo>
                  <a:lnTo>
                    <a:pt x="1752790" y="568256"/>
                  </a:lnTo>
                  <a:lnTo>
                    <a:pt x="1765910" y="559410"/>
                  </a:lnTo>
                  <a:lnTo>
                    <a:pt x="1774756" y="546290"/>
                  </a:lnTo>
                  <a:lnTo>
                    <a:pt x="1778000" y="530225"/>
                  </a:lnTo>
                  <a:lnTo>
                    <a:pt x="1778000" y="41275"/>
                  </a:lnTo>
                  <a:lnTo>
                    <a:pt x="1774756" y="25209"/>
                  </a:lnTo>
                  <a:lnTo>
                    <a:pt x="1765910" y="12089"/>
                  </a:lnTo>
                  <a:lnTo>
                    <a:pt x="1752790" y="3243"/>
                  </a:lnTo>
                  <a:lnTo>
                    <a:pt x="1736725" y="0"/>
                  </a:lnTo>
                  <a:close/>
                </a:path>
              </a:pathLst>
            </a:custGeom>
            <a:solidFill>
              <a:srgbClr val="FFFFFF"/>
            </a:solidFill>
          </p:spPr>
          <p:txBody>
            <a:bodyPr wrap="square" lIns="0" tIns="0" rIns="0" bIns="0" rtlCol="0"/>
            <a:lstStyle/>
            <a:p>
              <a:endParaRPr/>
            </a:p>
          </p:txBody>
        </p:sp>
        <p:sp>
          <p:nvSpPr>
            <p:cNvPr id="104" name="object 38">
              <a:extLst>
                <a:ext uri="{FF2B5EF4-FFF2-40B4-BE49-F238E27FC236}">
                  <a16:creationId xmlns:a16="http://schemas.microsoft.com/office/drawing/2014/main" id="{DF42FD0E-A3AE-9749-BF56-C634A368F66A}"/>
                </a:ext>
              </a:extLst>
            </p:cNvPr>
            <p:cNvSpPr/>
            <p:nvPr/>
          </p:nvSpPr>
          <p:spPr>
            <a:xfrm>
              <a:off x="8077200" y="2222500"/>
              <a:ext cx="1778000" cy="571500"/>
            </a:xfrm>
            <a:custGeom>
              <a:avLst/>
              <a:gdLst/>
              <a:ahLst/>
              <a:cxnLst/>
              <a:rect l="l" t="t" r="r" b="b"/>
              <a:pathLst>
                <a:path w="1778000" h="571500">
                  <a:moveTo>
                    <a:pt x="0" y="530225"/>
                  </a:moveTo>
                  <a:lnTo>
                    <a:pt x="0" y="41275"/>
                  </a:lnTo>
                  <a:lnTo>
                    <a:pt x="3243" y="25209"/>
                  </a:lnTo>
                  <a:lnTo>
                    <a:pt x="12089" y="12089"/>
                  </a:lnTo>
                  <a:lnTo>
                    <a:pt x="25209" y="3243"/>
                  </a:lnTo>
                  <a:lnTo>
                    <a:pt x="41275" y="0"/>
                  </a:lnTo>
                  <a:lnTo>
                    <a:pt x="1736725" y="0"/>
                  </a:lnTo>
                  <a:lnTo>
                    <a:pt x="1752790" y="3243"/>
                  </a:lnTo>
                  <a:lnTo>
                    <a:pt x="1765910" y="12089"/>
                  </a:lnTo>
                  <a:lnTo>
                    <a:pt x="1774756" y="25209"/>
                  </a:lnTo>
                  <a:lnTo>
                    <a:pt x="1778000" y="41275"/>
                  </a:lnTo>
                  <a:lnTo>
                    <a:pt x="1778000" y="530225"/>
                  </a:lnTo>
                  <a:lnTo>
                    <a:pt x="1774756" y="546290"/>
                  </a:lnTo>
                  <a:lnTo>
                    <a:pt x="1765910" y="559410"/>
                  </a:lnTo>
                  <a:lnTo>
                    <a:pt x="1752790" y="568256"/>
                  </a:lnTo>
                  <a:lnTo>
                    <a:pt x="1736725" y="571500"/>
                  </a:lnTo>
                  <a:lnTo>
                    <a:pt x="41275" y="571500"/>
                  </a:lnTo>
                  <a:lnTo>
                    <a:pt x="25209" y="568256"/>
                  </a:lnTo>
                  <a:lnTo>
                    <a:pt x="12089" y="559410"/>
                  </a:lnTo>
                  <a:lnTo>
                    <a:pt x="3243" y="546290"/>
                  </a:lnTo>
                  <a:lnTo>
                    <a:pt x="0" y="530225"/>
                  </a:lnTo>
                  <a:close/>
                </a:path>
              </a:pathLst>
            </a:custGeom>
            <a:ln w="12700">
              <a:solidFill>
                <a:srgbClr val="929292"/>
              </a:solidFill>
            </a:ln>
          </p:spPr>
          <p:txBody>
            <a:bodyPr wrap="square" lIns="0" tIns="0" rIns="0" bIns="0" rtlCol="0"/>
            <a:lstStyle/>
            <a:p>
              <a:endParaRPr/>
            </a:p>
          </p:txBody>
        </p:sp>
      </p:grpSp>
      <p:sp>
        <p:nvSpPr>
          <p:cNvPr id="105" name="object 39">
            <a:extLst>
              <a:ext uri="{FF2B5EF4-FFF2-40B4-BE49-F238E27FC236}">
                <a16:creationId xmlns:a16="http://schemas.microsoft.com/office/drawing/2014/main" id="{82186924-C196-BBC3-569D-599A719A18A7}"/>
              </a:ext>
            </a:extLst>
          </p:cNvPr>
          <p:cNvSpPr txBox="1"/>
          <p:nvPr/>
        </p:nvSpPr>
        <p:spPr>
          <a:xfrm>
            <a:off x="7558368" y="526296"/>
            <a:ext cx="1753235" cy="510540"/>
          </a:xfrm>
          <a:prstGeom prst="rect">
            <a:avLst/>
          </a:prstGeom>
        </p:spPr>
        <p:txBody>
          <a:bodyPr vert="horz" wrap="square" lIns="0" tIns="22860" rIns="0" bIns="0" rtlCol="0">
            <a:spAutoFit/>
          </a:bodyPr>
          <a:lstStyle/>
          <a:p>
            <a:pPr marL="429895" marR="118745" indent="-368300">
              <a:lnSpc>
                <a:spcPts val="1900"/>
              </a:lnSpc>
              <a:spcBef>
                <a:spcPts val="180"/>
              </a:spcBef>
            </a:pPr>
            <a:r>
              <a:rPr sz="1600" dirty="0">
                <a:latin typeface="Arial Narrow"/>
                <a:cs typeface="Arial Narrow"/>
              </a:rPr>
              <a:t>Former</a:t>
            </a:r>
            <a:r>
              <a:rPr sz="1600" spc="15" dirty="0">
                <a:latin typeface="Arial Narrow"/>
                <a:cs typeface="Arial Narrow"/>
              </a:rPr>
              <a:t> </a:t>
            </a:r>
            <a:r>
              <a:rPr sz="1600" dirty="0">
                <a:latin typeface="Arial Narrow"/>
                <a:cs typeface="Arial Narrow"/>
              </a:rPr>
              <a:t>Soviet</a:t>
            </a:r>
            <a:r>
              <a:rPr sz="1600" spc="50" dirty="0">
                <a:latin typeface="Arial Narrow"/>
                <a:cs typeface="Arial Narrow"/>
              </a:rPr>
              <a:t> </a:t>
            </a:r>
            <a:r>
              <a:rPr sz="1600" spc="-20" dirty="0">
                <a:latin typeface="Arial Narrow"/>
                <a:cs typeface="Arial Narrow"/>
              </a:rPr>
              <a:t>Union </a:t>
            </a:r>
            <a:r>
              <a:rPr sz="1600" spc="-60" dirty="0">
                <a:latin typeface="Arial Narrow"/>
                <a:cs typeface="Arial Narrow"/>
              </a:rPr>
              <a:t>62–137</a:t>
            </a:r>
            <a:r>
              <a:rPr sz="1600" dirty="0">
                <a:latin typeface="Arial Narrow"/>
                <a:cs typeface="Arial Narrow"/>
              </a:rPr>
              <a:t> </a:t>
            </a:r>
            <a:r>
              <a:rPr sz="1600" spc="-25" dirty="0">
                <a:latin typeface="Arial Narrow"/>
                <a:cs typeface="Arial Narrow"/>
              </a:rPr>
              <a:t>GW</a:t>
            </a:r>
            <a:endParaRPr sz="1600">
              <a:latin typeface="Arial Narrow"/>
              <a:cs typeface="Arial Narrow"/>
            </a:endParaRPr>
          </a:p>
        </p:txBody>
      </p:sp>
      <p:grpSp>
        <p:nvGrpSpPr>
          <p:cNvPr id="106" name="object 40">
            <a:extLst>
              <a:ext uri="{FF2B5EF4-FFF2-40B4-BE49-F238E27FC236}">
                <a16:creationId xmlns:a16="http://schemas.microsoft.com/office/drawing/2014/main" id="{203DACD7-DFC6-7919-CA7C-38C596D15612}"/>
              </a:ext>
            </a:extLst>
          </p:cNvPr>
          <p:cNvGrpSpPr/>
          <p:nvPr/>
        </p:nvGrpSpPr>
        <p:grpSpPr>
          <a:xfrm>
            <a:off x="5901324" y="3186946"/>
            <a:ext cx="965200" cy="1187450"/>
            <a:chOff x="6432550" y="4908550"/>
            <a:chExt cx="965200" cy="1187450"/>
          </a:xfrm>
        </p:grpSpPr>
        <p:pic>
          <p:nvPicPr>
            <p:cNvPr id="107" name="object 41">
              <a:extLst>
                <a:ext uri="{FF2B5EF4-FFF2-40B4-BE49-F238E27FC236}">
                  <a16:creationId xmlns:a16="http://schemas.microsoft.com/office/drawing/2014/main" id="{4498961F-2FDA-F9E5-A184-8D3D3CDA0BED}"/>
                </a:ext>
              </a:extLst>
            </p:cNvPr>
            <p:cNvPicPr/>
            <p:nvPr/>
          </p:nvPicPr>
          <p:blipFill>
            <a:blip r:embed="rId7" cstate="print"/>
            <a:stretch>
              <a:fillRect/>
            </a:stretch>
          </p:blipFill>
          <p:spPr>
            <a:xfrm>
              <a:off x="6591300" y="5321300"/>
              <a:ext cx="774700" cy="774700"/>
            </a:xfrm>
            <a:prstGeom prst="rect">
              <a:avLst/>
            </a:prstGeom>
          </p:spPr>
        </p:pic>
        <p:sp>
          <p:nvSpPr>
            <p:cNvPr id="108" name="object 42">
              <a:extLst>
                <a:ext uri="{FF2B5EF4-FFF2-40B4-BE49-F238E27FC236}">
                  <a16:creationId xmlns:a16="http://schemas.microsoft.com/office/drawing/2014/main" id="{404B7853-9002-8D09-1D80-C3E2A293435C}"/>
                </a:ext>
              </a:extLst>
            </p:cNvPr>
            <p:cNvSpPr/>
            <p:nvPr/>
          </p:nvSpPr>
          <p:spPr>
            <a:xfrm>
              <a:off x="6706890" y="5436890"/>
              <a:ext cx="429259" cy="429259"/>
            </a:xfrm>
            <a:custGeom>
              <a:avLst/>
              <a:gdLst/>
              <a:ahLst/>
              <a:cxnLst/>
              <a:rect l="l" t="t" r="r" b="b"/>
              <a:pathLst>
                <a:path w="429259" h="429260">
                  <a:moveTo>
                    <a:pt x="238251" y="0"/>
                  </a:moveTo>
                  <a:lnTo>
                    <a:pt x="190967" y="0"/>
                  </a:lnTo>
                  <a:lnTo>
                    <a:pt x="144599" y="10324"/>
                  </a:lnTo>
                  <a:lnTo>
                    <a:pt x="100981" y="30972"/>
                  </a:lnTo>
                  <a:lnTo>
                    <a:pt x="61945" y="61945"/>
                  </a:lnTo>
                  <a:lnTo>
                    <a:pt x="30972" y="100981"/>
                  </a:lnTo>
                  <a:lnTo>
                    <a:pt x="10324" y="144599"/>
                  </a:lnTo>
                  <a:lnTo>
                    <a:pt x="0" y="190967"/>
                  </a:lnTo>
                  <a:lnTo>
                    <a:pt x="0" y="238251"/>
                  </a:lnTo>
                  <a:lnTo>
                    <a:pt x="10324" y="284618"/>
                  </a:lnTo>
                  <a:lnTo>
                    <a:pt x="30972" y="328236"/>
                  </a:lnTo>
                  <a:lnTo>
                    <a:pt x="61945" y="367273"/>
                  </a:lnTo>
                  <a:lnTo>
                    <a:pt x="100981" y="398245"/>
                  </a:lnTo>
                  <a:lnTo>
                    <a:pt x="144599" y="418894"/>
                  </a:lnTo>
                  <a:lnTo>
                    <a:pt x="190967" y="429218"/>
                  </a:lnTo>
                  <a:lnTo>
                    <a:pt x="238251" y="429218"/>
                  </a:lnTo>
                  <a:lnTo>
                    <a:pt x="284618" y="418894"/>
                  </a:lnTo>
                  <a:lnTo>
                    <a:pt x="328236" y="398245"/>
                  </a:lnTo>
                  <a:lnTo>
                    <a:pt x="367273" y="367273"/>
                  </a:lnTo>
                  <a:lnTo>
                    <a:pt x="398245" y="328236"/>
                  </a:lnTo>
                  <a:lnTo>
                    <a:pt x="418894" y="284618"/>
                  </a:lnTo>
                  <a:lnTo>
                    <a:pt x="429218" y="238251"/>
                  </a:lnTo>
                  <a:lnTo>
                    <a:pt x="429218" y="190967"/>
                  </a:lnTo>
                  <a:lnTo>
                    <a:pt x="418894" y="144599"/>
                  </a:lnTo>
                  <a:lnTo>
                    <a:pt x="398245" y="100981"/>
                  </a:lnTo>
                  <a:lnTo>
                    <a:pt x="367273" y="61945"/>
                  </a:lnTo>
                  <a:lnTo>
                    <a:pt x="328236" y="30972"/>
                  </a:lnTo>
                  <a:lnTo>
                    <a:pt x="284618" y="10324"/>
                  </a:lnTo>
                  <a:lnTo>
                    <a:pt x="238251" y="0"/>
                  </a:lnTo>
                  <a:close/>
                </a:path>
              </a:pathLst>
            </a:custGeom>
            <a:solidFill>
              <a:srgbClr val="B6DA77"/>
            </a:solidFill>
          </p:spPr>
          <p:txBody>
            <a:bodyPr wrap="square" lIns="0" tIns="0" rIns="0" bIns="0" rtlCol="0"/>
            <a:lstStyle/>
            <a:p>
              <a:endParaRPr/>
            </a:p>
          </p:txBody>
        </p:sp>
        <p:sp>
          <p:nvSpPr>
            <p:cNvPr id="109" name="object 43">
              <a:extLst>
                <a:ext uri="{FF2B5EF4-FFF2-40B4-BE49-F238E27FC236}">
                  <a16:creationId xmlns:a16="http://schemas.microsoft.com/office/drawing/2014/main" id="{B664365D-13B8-EF88-7D60-571D2278D6AD}"/>
                </a:ext>
              </a:extLst>
            </p:cNvPr>
            <p:cNvSpPr/>
            <p:nvPr/>
          </p:nvSpPr>
          <p:spPr>
            <a:xfrm>
              <a:off x="6706890" y="5436890"/>
              <a:ext cx="429259" cy="429259"/>
            </a:xfrm>
            <a:custGeom>
              <a:avLst/>
              <a:gdLst/>
              <a:ahLst/>
              <a:cxnLst/>
              <a:rect l="l" t="t" r="r" b="b"/>
              <a:pathLst>
                <a:path w="429259" h="429260">
                  <a:moveTo>
                    <a:pt x="367273" y="61945"/>
                  </a:moveTo>
                  <a:lnTo>
                    <a:pt x="398245" y="100981"/>
                  </a:lnTo>
                  <a:lnTo>
                    <a:pt x="418894" y="144599"/>
                  </a:lnTo>
                  <a:lnTo>
                    <a:pt x="429218" y="190967"/>
                  </a:lnTo>
                  <a:lnTo>
                    <a:pt x="429218" y="238251"/>
                  </a:lnTo>
                  <a:lnTo>
                    <a:pt x="418894" y="284618"/>
                  </a:lnTo>
                  <a:lnTo>
                    <a:pt x="398245" y="328236"/>
                  </a:lnTo>
                  <a:lnTo>
                    <a:pt x="367273" y="367273"/>
                  </a:lnTo>
                  <a:lnTo>
                    <a:pt x="328236" y="398245"/>
                  </a:lnTo>
                  <a:lnTo>
                    <a:pt x="284618" y="418894"/>
                  </a:lnTo>
                  <a:lnTo>
                    <a:pt x="238251" y="429218"/>
                  </a:lnTo>
                  <a:lnTo>
                    <a:pt x="190967" y="429218"/>
                  </a:lnTo>
                  <a:lnTo>
                    <a:pt x="144599" y="418894"/>
                  </a:lnTo>
                  <a:lnTo>
                    <a:pt x="100981" y="398245"/>
                  </a:lnTo>
                  <a:lnTo>
                    <a:pt x="61945" y="367273"/>
                  </a:lnTo>
                  <a:lnTo>
                    <a:pt x="30972" y="328236"/>
                  </a:lnTo>
                  <a:lnTo>
                    <a:pt x="10324" y="284618"/>
                  </a:lnTo>
                  <a:lnTo>
                    <a:pt x="0" y="238251"/>
                  </a:lnTo>
                  <a:lnTo>
                    <a:pt x="0" y="190967"/>
                  </a:lnTo>
                  <a:lnTo>
                    <a:pt x="10324" y="144599"/>
                  </a:lnTo>
                  <a:lnTo>
                    <a:pt x="30972" y="100981"/>
                  </a:lnTo>
                  <a:lnTo>
                    <a:pt x="61945" y="61945"/>
                  </a:lnTo>
                  <a:lnTo>
                    <a:pt x="100981" y="30972"/>
                  </a:lnTo>
                  <a:lnTo>
                    <a:pt x="144599" y="10324"/>
                  </a:lnTo>
                  <a:lnTo>
                    <a:pt x="190967" y="0"/>
                  </a:lnTo>
                  <a:lnTo>
                    <a:pt x="238251" y="0"/>
                  </a:lnTo>
                  <a:lnTo>
                    <a:pt x="284618" y="10324"/>
                  </a:lnTo>
                  <a:lnTo>
                    <a:pt x="328236" y="30972"/>
                  </a:lnTo>
                  <a:lnTo>
                    <a:pt x="367273" y="61945"/>
                  </a:lnTo>
                </a:path>
              </a:pathLst>
            </a:custGeom>
            <a:ln w="12700">
              <a:solidFill>
                <a:srgbClr val="FFFFFF"/>
              </a:solidFill>
            </a:ln>
          </p:spPr>
          <p:txBody>
            <a:bodyPr wrap="square" lIns="0" tIns="0" rIns="0" bIns="0" rtlCol="0"/>
            <a:lstStyle/>
            <a:p>
              <a:endParaRPr/>
            </a:p>
          </p:txBody>
        </p:sp>
        <p:pic>
          <p:nvPicPr>
            <p:cNvPr id="110" name="object 44">
              <a:extLst>
                <a:ext uri="{FF2B5EF4-FFF2-40B4-BE49-F238E27FC236}">
                  <a16:creationId xmlns:a16="http://schemas.microsoft.com/office/drawing/2014/main" id="{D475AAA9-05F6-C7B0-9B46-510EF7200813}"/>
                </a:ext>
              </a:extLst>
            </p:cNvPr>
            <p:cNvPicPr/>
            <p:nvPr/>
          </p:nvPicPr>
          <p:blipFill>
            <a:blip r:embed="rId8" cstate="print"/>
            <a:stretch>
              <a:fillRect/>
            </a:stretch>
          </p:blipFill>
          <p:spPr>
            <a:xfrm>
              <a:off x="6851649" y="5581649"/>
              <a:ext cx="139700" cy="139700"/>
            </a:xfrm>
            <a:prstGeom prst="rect">
              <a:avLst/>
            </a:prstGeom>
          </p:spPr>
        </p:pic>
        <p:sp>
          <p:nvSpPr>
            <p:cNvPr id="111" name="object 45">
              <a:extLst>
                <a:ext uri="{FF2B5EF4-FFF2-40B4-BE49-F238E27FC236}">
                  <a16:creationId xmlns:a16="http://schemas.microsoft.com/office/drawing/2014/main" id="{EB098223-EA4D-6766-B101-F79C6E1ED12C}"/>
                </a:ext>
              </a:extLst>
            </p:cNvPr>
            <p:cNvSpPr/>
            <p:nvPr/>
          </p:nvSpPr>
          <p:spPr>
            <a:xfrm>
              <a:off x="6438900" y="4914900"/>
              <a:ext cx="952500" cy="571500"/>
            </a:xfrm>
            <a:custGeom>
              <a:avLst/>
              <a:gdLst/>
              <a:ahLst/>
              <a:cxnLst/>
              <a:rect l="l" t="t" r="r" b="b"/>
              <a:pathLst>
                <a:path w="952500" h="571500">
                  <a:moveTo>
                    <a:pt x="911225" y="0"/>
                  </a:moveTo>
                  <a:lnTo>
                    <a:pt x="41275" y="0"/>
                  </a:lnTo>
                  <a:lnTo>
                    <a:pt x="25209" y="3243"/>
                  </a:lnTo>
                  <a:lnTo>
                    <a:pt x="12089" y="12089"/>
                  </a:lnTo>
                  <a:lnTo>
                    <a:pt x="3243" y="25209"/>
                  </a:lnTo>
                  <a:lnTo>
                    <a:pt x="0" y="41275"/>
                  </a:lnTo>
                  <a:lnTo>
                    <a:pt x="0" y="530225"/>
                  </a:lnTo>
                  <a:lnTo>
                    <a:pt x="3243" y="546290"/>
                  </a:lnTo>
                  <a:lnTo>
                    <a:pt x="12089" y="559410"/>
                  </a:lnTo>
                  <a:lnTo>
                    <a:pt x="25209" y="568256"/>
                  </a:lnTo>
                  <a:lnTo>
                    <a:pt x="41275" y="571500"/>
                  </a:lnTo>
                  <a:lnTo>
                    <a:pt x="911225" y="571500"/>
                  </a:lnTo>
                  <a:lnTo>
                    <a:pt x="927290" y="568256"/>
                  </a:lnTo>
                  <a:lnTo>
                    <a:pt x="940410" y="559410"/>
                  </a:lnTo>
                  <a:lnTo>
                    <a:pt x="949256" y="546290"/>
                  </a:lnTo>
                  <a:lnTo>
                    <a:pt x="952500" y="530225"/>
                  </a:lnTo>
                  <a:lnTo>
                    <a:pt x="952500" y="41275"/>
                  </a:lnTo>
                  <a:lnTo>
                    <a:pt x="949256" y="25209"/>
                  </a:lnTo>
                  <a:lnTo>
                    <a:pt x="940410" y="12089"/>
                  </a:lnTo>
                  <a:lnTo>
                    <a:pt x="927290" y="3243"/>
                  </a:lnTo>
                  <a:lnTo>
                    <a:pt x="911225" y="0"/>
                  </a:lnTo>
                  <a:close/>
                </a:path>
              </a:pathLst>
            </a:custGeom>
            <a:solidFill>
              <a:srgbClr val="FFFFFF"/>
            </a:solidFill>
          </p:spPr>
          <p:txBody>
            <a:bodyPr wrap="square" lIns="0" tIns="0" rIns="0" bIns="0" rtlCol="0"/>
            <a:lstStyle/>
            <a:p>
              <a:endParaRPr/>
            </a:p>
          </p:txBody>
        </p:sp>
        <p:sp>
          <p:nvSpPr>
            <p:cNvPr id="112" name="object 46">
              <a:extLst>
                <a:ext uri="{FF2B5EF4-FFF2-40B4-BE49-F238E27FC236}">
                  <a16:creationId xmlns:a16="http://schemas.microsoft.com/office/drawing/2014/main" id="{281DEF32-CEEF-9CDB-0A77-339C7D773F4F}"/>
                </a:ext>
              </a:extLst>
            </p:cNvPr>
            <p:cNvSpPr/>
            <p:nvPr/>
          </p:nvSpPr>
          <p:spPr>
            <a:xfrm>
              <a:off x="6438900" y="4914900"/>
              <a:ext cx="952500" cy="571500"/>
            </a:xfrm>
            <a:custGeom>
              <a:avLst/>
              <a:gdLst/>
              <a:ahLst/>
              <a:cxnLst/>
              <a:rect l="l" t="t" r="r" b="b"/>
              <a:pathLst>
                <a:path w="952500" h="571500">
                  <a:moveTo>
                    <a:pt x="0" y="530225"/>
                  </a:moveTo>
                  <a:lnTo>
                    <a:pt x="0" y="41275"/>
                  </a:lnTo>
                  <a:lnTo>
                    <a:pt x="3243" y="25209"/>
                  </a:lnTo>
                  <a:lnTo>
                    <a:pt x="12089" y="12089"/>
                  </a:lnTo>
                  <a:lnTo>
                    <a:pt x="25209" y="3243"/>
                  </a:lnTo>
                  <a:lnTo>
                    <a:pt x="41275" y="0"/>
                  </a:lnTo>
                  <a:lnTo>
                    <a:pt x="911225" y="0"/>
                  </a:lnTo>
                  <a:lnTo>
                    <a:pt x="927290" y="3243"/>
                  </a:lnTo>
                  <a:lnTo>
                    <a:pt x="940410" y="12089"/>
                  </a:lnTo>
                  <a:lnTo>
                    <a:pt x="949256" y="25209"/>
                  </a:lnTo>
                  <a:lnTo>
                    <a:pt x="952500" y="41275"/>
                  </a:lnTo>
                  <a:lnTo>
                    <a:pt x="952500" y="530225"/>
                  </a:lnTo>
                  <a:lnTo>
                    <a:pt x="949256" y="546290"/>
                  </a:lnTo>
                  <a:lnTo>
                    <a:pt x="940410" y="559410"/>
                  </a:lnTo>
                  <a:lnTo>
                    <a:pt x="927290" y="568256"/>
                  </a:lnTo>
                  <a:lnTo>
                    <a:pt x="911225" y="571500"/>
                  </a:lnTo>
                  <a:lnTo>
                    <a:pt x="41275" y="571500"/>
                  </a:lnTo>
                  <a:lnTo>
                    <a:pt x="25209" y="568256"/>
                  </a:lnTo>
                  <a:lnTo>
                    <a:pt x="12089" y="559410"/>
                  </a:lnTo>
                  <a:lnTo>
                    <a:pt x="3243" y="546290"/>
                  </a:lnTo>
                  <a:lnTo>
                    <a:pt x="0" y="530225"/>
                  </a:lnTo>
                  <a:close/>
                </a:path>
              </a:pathLst>
            </a:custGeom>
            <a:ln w="12700">
              <a:solidFill>
                <a:srgbClr val="929292"/>
              </a:solidFill>
            </a:ln>
          </p:spPr>
          <p:txBody>
            <a:bodyPr wrap="square" lIns="0" tIns="0" rIns="0" bIns="0" rtlCol="0"/>
            <a:lstStyle/>
            <a:p>
              <a:endParaRPr/>
            </a:p>
          </p:txBody>
        </p:sp>
      </p:grpSp>
      <p:sp>
        <p:nvSpPr>
          <p:cNvPr id="113" name="object 47">
            <a:extLst>
              <a:ext uri="{FF2B5EF4-FFF2-40B4-BE49-F238E27FC236}">
                <a16:creationId xmlns:a16="http://schemas.microsoft.com/office/drawing/2014/main" id="{677A78E2-3820-AE67-D518-27FF052BA1F3}"/>
              </a:ext>
            </a:extLst>
          </p:cNvPr>
          <p:cNvSpPr txBox="1"/>
          <p:nvPr/>
        </p:nvSpPr>
        <p:spPr>
          <a:xfrm>
            <a:off x="5920068" y="3218696"/>
            <a:ext cx="927735" cy="510540"/>
          </a:xfrm>
          <a:prstGeom prst="rect">
            <a:avLst/>
          </a:prstGeom>
        </p:spPr>
        <p:txBody>
          <a:bodyPr vert="horz" wrap="square" lIns="0" tIns="22860" rIns="0" bIns="0" rtlCol="0">
            <a:spAutoFit/>
          </a:bodyPr>
          <a:lstStyle/>
          <a:p>
            <a:pPr marL="113030" marR="106045" indent="125730">
              <a:lnSpc>
                <a:spcPts val="1900"/>
              </a:lnSpc>
              <a:spcBef>
                <a:spcPts val="180"/>
              </a:spcBef>
            </a:pPr>
            <a:r>
              <a:rPr sz="1600" spc="-10" dirty="0">
                <a:latin typeface="Arial Narrow"/>
                <a:cs typeface="Arial Narrow"/>
              </a:rPr>
              <a:t>Africa </a:t>
            </a:r>
            <a:r>
              <a:rPr sz="1600" dirty="0">
                <a:latin typeface="Arial Narrow"/>
                <a:cs typeface="Arial Narrow"/>
              </a:rPr>
              <a:t>8–88</a:t>
            </a:r>
            <a:r>
              <a:rPr sz="1600" spc="105" dirty="0">
                <a:latin typeface="Arial Narrow"/>
                <a:cs typeface="Arial Narrow"/>
              </a:rPr>
              <a:t> </a:t>
            </a:r>
            <a:r>
              <a:rPr sz="1600" spc="-95" dirty="0">
                <a:latin typeface="Arial Narrow"/>
                <a:cs typeface="Arial Narrow"/>
              </a:rPr>
              <a:t>GW</a:t>
            </a:r>
            <a:endParaRPr sz="1600">
              <a:latin typeface="Arial Narrow"/>
              <a:cs typeface="Arial Narrow"/>
            </a:endParaRPr>
          </a:p>
        </p:txBody>
      </p:sp>
      <p:grpSp>
        <p:nvGrpSpPr>
          <p:cNvPr id="114" name="object 48">
            <a:extLst>
              <a:ext uri="{FF2B5EF4-FFF2-40B4-BE49-F238E27FC236}">
                <a16:creationId xmlns:a16="http://schemas.microsoft.com/office/drawing/2014/main" id="{12C37170-ADB0-BF61-2F44-3EA5EC3B03B0}"/>
              </a:ext>
            </a:extLst>
          </p:cNvPr>
          <p:cNvGrpSpPr/>
          <p:nvPr/>
        </p:nvGrpSpPr>
        <p:grpSpPr>
          <a:xfrm>
            <a:off x="2523124" y="3821946"/>
            <a:ext cx="1384300" cy="1162050"/>
            <a:chOff x="3054350" y="5543550"/>
            <a:chExt cx="1384300" cy="1162050"/>
          </a:xfrm>
        </p:grpSpPr>
        <p:pic>
          <p:nvPicPr>
            <p:cNvPr id="115" name="object 49">
              <a:extLst>
                <a:ext uri="{FF2B5EF4-FFF2-40B4-BE49-F238E27FC236}">
                  <a16:creationId xmlns:a16="http://schemas.microsoft.com/office/drawing/2014/main" id="{20C33096-09E4-FDFA-F882-856A4191E2AA}"/>
                </a:ext>
              </a:extLst>
            </p:cNvPr>
            <p:cNvPicPr/>
            <p:nvPr/>
          </p:nvPicPr>
          <p:blipFill>
            <a:blip r:embed="rId9" cstate="print"/>
            <a:stretch>
              <a:fillRect/>
            </a:stretch>
          </p:blipFill>
          <p:spPr>
            <a:xfrm>
              <a:off x="3441700" y="5981700"/>
              <a:ext cx="723900" cy="723900"/>
            </a:xfrm>
            <a:prstGeom prst="rect">
              <a:avLst/>
            </a:prstGeom>
          </p:spPr>
        </p:pic>
        <p:sp>
          <p:nvSpPr>
            <p:cNvPr id="116" name="object 50">
              <a:extLst>
                <a:ext uri="{FF2B5EF4-FFF2-40B4-BE49-F238E27FC236}">
                  <a16:creationId xmlns:a16="http://schemas.microsoft.com/office/drawing/2014/main" id="{FAAEF7CA-A807-00B7-826C-6A6E7BECF947}"/>
                </a:ext>
              </a:extLst>
            </p:cNvPr>
            <p:cNvSpPr/>
            <p:nvPr/>
          </p:nvSpPr>
          <p:spPr>
            <a:xfrm>
              <a:off x="3557138" y="6097138"/>
              <a:ext cx="379095" cy="379095"/>
            </a:xfrm>
            <a:custGeom>
              <a:avLst/>
              <a:gdLst/>
              <a:ahLst/>
              <a:cxnLst/>
              <a:rect l="l" t="t" r="r" b="b"/>
              <a:pathLst>
                <a:path w="379095" h="379095">
                  <a:moveTo>
                    <a:pt x="210222" y="0"/>
                  </a:moveTo>
                  <a:lnTo>
                    <a:pt x="168501" y="0"/>
                  </a:lnTo>
                  <a:lnTo>
                    <a:pt x="127588" y="9109"/>
                  </a:lnTo>
                  <a:lnTo>
                    <a:pt x="89101" y="27328"/>
                  </a:lnTo>
                  <a:lnTo>
                    <a:pt x="54657" y="54657"/>
                  </a:lnTo>
                  <a:lnTo>
                    <a:pt x="27328" y="89101"/>
                  </a:lnTo>
                  <a:lnTo>
                    <a:pt x="9109" y="127588"/>
                  </a:lnTo>
                  <a:lnTo>
                    <a:pt x="0" y="168501"/>
                  </a:lnTo>
                  <a:lnTo>
                    <a:pt x="0" y="210222"/>
                  </a:lnTo>
                  <a:lnTo>
                    <a:pt x="9109" y="251134"/>
                  </a:lnTo>
                  <a:lnTo>
                    <a:pt x="27328" y="289621"/>
                  </a:lnTo>
                  <a:lnTo>
                    <a:pt x="54657" y="324065"/>
                  </a:lnTo>
                  <a:lnTo>
                    <a:pt x="89101" y="351394"/>
                  </a:lnTo>
                  <a:lnTo>
                    <a:pt x="127588" y="369613"/>
                  </a:lnTo>
                  <a:lnTo>
                    <a:pt x="168501" y="378723"/>
                  </a:lnTo>
                  <a:lnTo>
                    <a:pt x="210222" y="378723"/>
                  </a:lnTo>
                  <a:lnTo>
                    <a:pt x="251134" y="369613"/>
                  </a:lnTo>
                  <a:lnTo>
                    <a:pt x="289621" y="351394"/>
                  </a:lnTo>
                  <a:lnTo>
                    <a:pt x="324065" y="324065"/>
                  </a:lnTo>
                  <a:lnTo>
                    <a:pt x="351394" y="289621"/>
                  </a:lnTo>
                  <a:lnTo>
                    <a:pt x="369613" y="251134"/>
                  </a:lnTo>
                  <a:lnTo>
                    <a:pt x="378723" y="210222"/>
                  </a:lnTo>
                  <a:lnTo>
                    <a:pt x="378723" y="168501"/>
                  </a:lnTo>
                  <a:lnTo>
                    <a:pt x="369613" y="127588"/>
                  </a:lnTo>
                  <a:lnTo>
                    <a:pt x="351394" y="89101"/>
                  </a:lnTo>
                  <a:lnTo>
                    <a:pt x="324065" y="54657"/>
                  </a:lnTo>
                  <a:lnTo>
                    <a:pt x="289621" y="27328"/>
                  </a:lnTo>
                  <a:lnTo>
                    <a:pt x="251134" y="9109"/>
                  </a:lnTo>
                  <a:lnTo>
                    <a:pt x="210222" y="0"/>
                  </a:lnTo>
                  <a:close/>
                </a:path>
              </a:pathLst>
            </a:custGeom>
            <a:solidFill>
              <a:srgbClr val="B6DA77"/>
            </a:solidFill>
          </p:spPr>
          <p:txBody>
            <a:bodyPr wrap="square" lIns="0" tIns="0" rIns="0" bIns="0" rtlCol="0"/>
            <a:lstStyle/>
            <a:p>
              <a:endParaRPr/>
            </a:p>
          </p:txBody>
        </p:sp>
        <p:sp>
          <p:nvSpPr>
            <p:cNvPr id="117" name="object 51">
              <a:extLst>
                <a:ext uri="{FF2B5EF4-FFF2-40B4-BE49-F238E27FC236}">
                  <a16:creationId xmlns:a16="http://schemas.microsoft.com/office/drawing/2014/main" id="{D850B653-671B-E865-3211-9669ED758DC2}"/>
                </a:ext>
              </a:extLst>
            </p:cNvPr>
            <p:cNvSpPr/>
            <p:nvPr/>
          </p:nvSpPr>
          <p:spPr>
            <a:xfrm>
              <a:off x="3557138" y="6097138"/>
              <a:ext cx="379095" cy="379095"/>
            </a:xfrm>
            <a:custGeom>
              <a:avLst/>
              <a:gdLst/>
              <a:ahLst/>
              <a:cxnLst/>
              <a:rect l="l" t="t" r="r" b="b"/>
              <a:pathLst>
                <a:path w="379095" h="379095">
                  <a:moveTo>
                    <a:pt x="324065" y="54657"/>
                  </a:moveTo>
                  <a:lnTo>
                    <a:pt x="351394" y="89101"/>
                  </a:lnTo>
                  <a:lnTo>
                    <a:pt x="369613" y="127588"/>
                  </a:lnTo>
                  <a:lnTo>
                    <a:pt x="378723" y="168501"/>
                  </a:lnTo>
                  <a:lnTo>
                    <a:pt x="378723" y="210222"/>
                  </a:lnTo>
                  <a:lnTo>
                    <a:pt x="369613" y="251134"/>
                  </a:lnTo>
                  <a:lnTo>
                    <a:pt x="351394" y="289621"/>
                  </a:lnTo>
                  <a:lnTo>
                    <a:pt x="324065" y="324065"/>
                  </a:lnTo>
                  <a:lnTo>
                    <a:pt x="289621" y="351394"/>
                  </a:lnTo>
                  <a:lnTo>
                    <a:pt x="251134" y="369613"/>
                  </a:lnTo>
                  <a:lnTo>
                    <a:pt x="210222" y="378723"/>
                  </a:lnTo>
                  <a:lnTo>
                    <a:pt x="168501" y="378723"/>
                  </a:lnTo>
                  <a:lnTo>
                    <a:pt x="127588" y="369613"/>
                  </a:lnTo>
                  <a:lnTo>
                    <a:pt x="89101" y="351394"/>
                  </a:lnTo>
                  <a:lnTo>
                    <a:pt x="54657" y="324065"/>
                  </a:lnTo>
                  <a:lnTo>
                    <a:pt x="27328" y="289621"/>
                  </a:lnTo>
                  <a:lnTo>
                    <a:pt x="9109" y="251134"/>
                  </a:lnTo>
                  <a:lnTo>
                    <a:pt x="0" y="210222"/>
                  </a:lnTo>
                  <a:lnTo>
                    <a:pt x="0" y="168501"/>
                  </a:lnTo>
                  <a:lnTo>
                    <a:pt x="9109" y="127588"/>
                  </a:lnTo>
                  <a:lnTo>
                    <a:pt x="27328" y="89101"/>
                  </a:lnTo>
                  <a:lnTo>
                    <a:pt x="54657" y="54657"/>
                  </a:lnTo>
                  <a:lnTo>
                    <a:pt x="89101" y="27328"/>
                  </a:lnTo>
                  <a:lnTo>
                    <a:pt x="127588" y="9109"/>
                  </a:lnTo>
                  <a:lnTo>
                    <a:pt x="168501" y="0"/>
                  </a:lnTo>
                  <a:lnTo>
                    <a:pt x="210222" y="0"/>
                  </a:lnTo>
                  <a:lnTo>
                    <a:pt x="251134" y="9109"/>
                  </a:lnTo>
                  <a:lnTo>
                    <a:pt x="289621" y="27328"/>
                  </a:lnTo>
                  <a:lnTo>
                    <a:pt x="324065" y="54657"/>
                  </a:lnTo>
                </a:path>
              </a:pathLst>
            </a:custGeom>
            <a:ln w="12700">
              <a:solidFill>
                <a:srgbClr val="FFFFFF"/>
              </a:solidFill>
            </a:ln>
          </p:spPr>
          <p:txBody>
            <a:bodyPr wrap="square" lIns="0" tIns="0" rIns="0" bIns="0" rtlCol="0"/>
            <a:lstStyle/>
            <a:p>
              <a:endParaRPr/>
            </a:p>
          </p:txBody>
        </p:sp>
        <p:pic>
          <p:nvPicPr>
            <p:cNvPr id="118" name="object 52">
              <a:extLst>
                <a:ext uri="{FF2B5EF4-FFF2-40B4-BE49-F238E27FC236}">
                  <a16:creationId xmlns:a16="http://schemas.microsoft.com/office/drawing/2014/main" id="{642715AE-E9C5-7556-E08F-65D02C945C76}"/>
                </a:ext>
              </a:extLst>
            </p:cNvPr>
            <p:cNvPicPr/>
            <p:nvPr/>
          </p:nvPicPr>
          <p:blipFill>
            <a:blip r:embed="rId10" cstate="print"/>
            <a:stretch>
              <a:fillRect/>
            </a:stretch>
          </p:blipFill>
          <p:spPr>
            <a:xfrm>
              <a:off x="3651250" y="6191250"/>
              <a:ext cx="190499" cy="190499"/>
            </a:xfrm>
            <a:prstGeom prst="rect">
              <a:avLst/>
            </a:prstGeom>
          </p:spPr>
        </p:pic>
        <p:sp>
          <p:nvSpPr>
            <p:cNvPr id="119" name="object 53">
              <a:extLst>
                <a:ext uri="{FF2B5EF4-FFF2-40B4-BE49-F238E27FC236}">
                  <a16:creationId xmlns:a16="http://schemas.microsoft.com/office/drawing/2014/main" id="{A99BBF54-A783-51B5-68C4-4EAD6CA75B2A}"/>
                </a:ext>
              </a:extLst>
            </p:cNvPr>
            <p:cNvSpPr/>
            <p:nvPr/>
          </p:nvSpPr>
          <p:spPr>
            <a:xfrm>
              <a:off x="3060700" y="5549900"/>
              <a:ext cx="1371600" cy="571500"/>
            </a:xfrm>
            <a:custGeom>
              <a:avLst/>
              <a:gdLst/>
              <a:ahLst/>
              <a:cxnLst/>
              <a:rect l="l" t="t" r="r" b="b"/>
              <a:pathLst>
                <a:path w="1371600" h="571500">
                  <a:moveTo>
                    <a:pt x="1330325" y="0"/>
                  </a:moveTo>
                  <a:lnTo>
                    <a:pt x="41275" y="0"/>
                  </a:lnTo>
                  <a:lnTo>
                    <a:pt x="25209" y="3243"/>
                  </a:lnTo>
                  <a:lnTo>
                    <a:pt x="12089" y="12089"/>
                  </a:lnTo>
                  <a:lnTo>
                    <a:pt x="3243" y="25209"/>
                  </a:lnTo>
                  <a:lnTo>
                    <a:pt x="0" y="41275"/>
                  </a:lnTo>
                  <a:lnTo>
                    <a:pt x="0" y="530225"/>
                  </a:lnTo>
                  <a:lnTo>
                    <a:pt x="3243" y="546290"/>
                  </a:lnTo>
                  <a:lnTo>
                    <a:pt x="12089" y="559410"/>
                  </a:lnTo>
                  <a:lnTo>
                    <a:pt x="25209" y="568256"/>
                  </a:lnTo>
                  <a:lnTo>
                    <a:pt x="41275" y="571500"/>
                  </a:lnTo>
                  <a:lnTo>
                    <a:pt x="1330325" y="571500"/>
                  </a:lnTo>
                  <a:lnTo>
                    <a:pt x="1346390" y="568256"/>
                  </a:lnTo>
                  <a:lnTo>
                    <a:pt x="1359510" y="559410"/>
                  </a:lnTo>
                  <a:lnTo>
                    <a:pt x="1368356" y="546290"/>
                  </a:lnTo>
                  <a:lnTo>
                    <a:pt x="1371600" y="530225"/>
                  </a:lnTo>
                  <a:lnTo>
                    <a:pt x="1371600" y="41275"/>
                  </a:lnTo>
                  <a:lnTo>
                    <a:pt x="1368356" y="25209"/>
                  </a:lnTo>
                  <a:lnTo>
                    <a:pt x="1359510" y="12089"/>
                  </a:lnTo>
                  <a:lnTo>
                    <a:pt x="1346390" y="3243"/>
                  </a:lnTo>
                  <a:lnTo>
                    <a:pt x="1330325" y="0"/>
                  </a:lnTo>
                  <a:close/>
                </a:path>
              </a:pathLst>
            </a:custGeom>
            <a:solidFill>
              <a:srgbClr val="FFFFFF"/>
            </a:solidFill>
          </p:spPr>
          <p:txBody>
            <a:bodyPr wrap="square" lIns="0" tIns="0" rIns="0" bIns="0" rtlCol="0"/>
            <a:lstStyle/>
            <a:p>
              <a:endParaRPr/>
            </a:p>
          </p:txBody>
        </p:sp>
        <p:sp>
          <p:nvSpPr>
            <p:cNvPr id="120" name="object 54">
              <a:extLst>
                <a:ext uri="{FF2B5EF4-FFF2-40B4-BE49-F238E27FC236}">
                  <a16:creationId xmlns:a16="http://schemas.microsoft.com/office/drawing/2014/main" id="{C2B81109-E039-6359-0A1C-ABE03CDC3970}"/>
                </a:ext>
              </a:extLst>
            </p:cNvPr>
            <p:cNvSpPr/>
            <p:nvPr/>
          </p:nvSpPr>
          <p:spPr>
            <a:xfrm>
              <a:off x="3060700" y="5549900"/>
              <a:ext cx="1371600" cy="571500"/>
            </a:xfrm>
            <a:custGeom>
              <a:avLst/>
              <a:gdLst/>
              <a:ahLst/>
              <a:cxnLst/>
              <a:rect l="l" t="t" r="r" b="b"/>
              <a:pathLst>
                <a:path w="1371600" h="571500">
                  <a:moveTo>
                    <a:pt x="0" y="530225"/>
                  </a:moveTo>
                  <a:lnTo>
                    <a:pt x="0" y="41275"/>
                  </a:lnTo>
                  <a:lnTo>
                    <a:pt x="3243" y="25209"/>
                  </a:lnTo>
                  <a:lnTo>
                    <a:pt x="12089" y="12089"/>
                  </a:lnTo>
                  <a:lnTo>
                    <a:pt x="25209" y="3243"/>
                  </a:lnTo>
                  <a:lnTo>
                    <a:pt x="41275" y="0"/>
                  </a:lnTo>
                  <a:lnTo>
                    <a:pt x="1330325" y="0"/>
                  </a:lnTo>
                  <a:lnTo>
                    <a:pt x="1346390" y="3243"/>
                  </a:lnTo>
                  <a:lnTo>
                    <a:pt x="1359510" y="12089"/>
                  </a:lnTo>
                  <a:lnTo>
                    <a:pt x="1368356" y="25209"/>
                  </a:lnTo>
                  <a:lnTo>
                    <a:pt x="1371600" y="41275"/>
                  </a:lnTo>
                  <a:lnTo>
                    <a:pt x="1371600" y="530225"/>
                  </a:lnTo>
                  <a:lnTo>
                    <a:pt x="1368356" y="546290"/>
                  </a:lnTo>
                  <a:lnTo>
                    <a:pt x="1359510" y="559410"/>
                  </a:lnTo>
                  <a:lnTo>
                    <a:pt x="1346390" y="568256"/>
                  </a:lnTo>
                  <a:lnTo>
                    <a:pt x="1330325" y="571500"/>
                  </a:lnTo>
                  <a:lnTo>
                    <a:pt x="41275" y="571500"/>
                  </a:lnTo>
                  <a:lnTo>
                    <a:pt x="25209" y="568256"/>
                  </a:lnTo>
                  <a:lnTo>
                    <a:pt x="12089" y="559410"/>
                  </a:lnTo>
                  <a:lnTo>
                    <a:pt x="3243" y="546290"/>
                  </a:lnTo>
                  <a:lnTo>
                    <a:pt x="0" y="530225"/>
                  </a:lnTo>
                  <a:close/>
                </a:path>
              </a:pathLst>
            </a:custGeom>
            <a:ln w="12700">
              <a:solidFill>
                <a:srgbClr val="929292"/>
              </a:solidFill>
            </a:ln>
          </p:spPr>
          <p:txBody>
            <a:bodyPr wrap="square" lIns="0" tIns="0" rIns="0" bIns="0" rtlCol="0"/>
            <a:lstStyle/>
            <a:p>
              <a:endParaRPr/>
            </a:p>
          </p:txBody>
        </p:sp>
      </p:grpSp>
      <p:sp>
        <p:nvSpPr>
          <p:cNvPr id="121" name="object 55">
            <a:extLst>
              <a:ext uri="{FF2B5EF4-FFF2-40B4-BE49-F238E27FC236}">
                <a16:creationId xmlns:a16="http://schemas.microsoft.com/office/drawing/2014/main" id="{8762F845-ABE3-CCE6-2F7A-CCBE34EF6F2C}"/>
              </a:ext>
            </a:extLst>
          </p:cNvPr>
          <p:cNvSpPr txBox="1"/>
          <p:nvPr/>
        </p:nvSpPr>
        <p:spPr>
          <a:xfrm>
            <a:off x="2680197" y="3853696"/>
            <a:ext cx="1082675" cy="510540"/>
          </a:xfrm>
          <a:prstGeom prst="rect">
            <a:avLst/>
          </a:prstGeom>
        </p:spPr>
        <p:txBody>
          <a:bodyPr vert="horz" wrap="square" lIns="0" tIns="22860" rIns="0" bIns="0" rtlCol="0">
            <a:spAutoFit/>
          </a:bodyPr>
          <a:lstStyle/>
          <a:p>
            <a:pPr marL="168275" marR="5080" indent="-156210">
              <a:lnSpc>
                <a:spcPts val="1900"/>
              </a:lnSpc>
              <a:spcBef>
                <a:spcPts val="180"/>
              </a:spcBef>
            </a:pPr>
            <a:r>
              <a:rPr sz="1600" dirty="0">
                <a:latin typeface="Arial Narrow"/>
                <a:cs typeface="Arial Narrow"/>
              </a:rPr>
              <a:t>Latin</a:t>
            </a:r>
            <a:r>
              <a:rPr sz="1600" spc="110" dirty="0">
                <a:latin typeface="Arial Narrow"/>
                <a:cs typeface="Arial Narrow"/>
              </a:rPr>
              <a:t> </a:t>
            </a:r>
            <a:r>
              <a:rPr sz="1600" spc="-10" dirty="0">
                <a:latin typeface="Arial Narrow"/>
                <a:cs typeface="Arial Narrow"/>
              </a:rPr>
              <a:t>America </a:t>
            </a:r>
            <a:r>
              <a:rPr sz="1600" spc="-55" dirty="0">
                <a:latin typeface="Arial Narrow"/>
                <a:cs typeface="Arial Narrow"/>
              </a:rPr>
              <a:t>15–74</a:t>
            </a:r>
            <a:r>
              <a:rPr sz="1600" spc="-20" dirty="0">
                <a:latin typeface="Arial Narrow"/>
                <a:cs typeface="Arial Narrow"/>
              </a:rPr>
              <a:t> </a:t>
            </a:r>
            <a:r>
              <a:rPr sz="1600" spc="-25" dirty="0">
                <a:latin typeface="Arial Narrow"/>
                <a:cs typeface="Arial Narrow"/>
              </a:rPr>
              <a:t>GW</a:t>
            </a:r>
            <a:endParaRPr sz="1600">
              <a:latin typeface="Arial Narrow"/>
              <a:cs typeface="Arial Narrow"/>
            </a:endParaRPr>
          </a:p>
        </p:txBody>
      </p:sp>
      <p:grpSp>
        <p:nvGrpSpPr>
          <p:cNvPr id="122" name="object 56">
            <a:extLst>
              <a:ext uri="{FF2B5EF4-FFF2-40B4-BE49-F238E27FC236}">
                <a16:creationId xmlns:a16="http://schemas.microsoft.com/office/drawing/2014/main" id="{A6A23DAC-A24F-87B2-9244-E33823332060}"/>
              </a:ext>
            </a:extLst>
          </p:cNvPr>
          <p:cNvGrpSpPr/>
          <p:nvPr/>
        </p:nvGrpSpPr>
        <p:grpSpPr>
          <a:xfrm>
            <a:off x="1113424" y="812046"/>
            <a:ext cx="1384300" cy="996950"/>
            <a:chOff x="1644650" y="2533650"/>
            <a:chExt cx="1384300" cy="996950"/>
          </a:xfrm>
        </p:grpSpPr>
        <p:pic>
          <p:nvPicPr>
            <p:cNvPr id="123" name="object 57">
              <a:extLst>
                <a:ext uri="{FF2B5EF4-FFF2-40B4-BE49-F238E27FC236}">
                  <a16:creationId xmlns:a16="http://schemas.microsoft.com/office/drawing/2014/main" id="{FFB9D2E7-273B-41E0-8540-1CAF6E54402F}"/>
                </a:ext>
              </a:extLst>
            </p:cNvPr>
            <p:cNvPicPr/>
            <p:nvPr/>
          </p:nvPicPr>
          <p:blipFill>
            <a:blip r:embed="rId11" cstate="print"/>
            <a:stretch>
              <a:fillRect/>
            </a:stretch>
          </p:blipFill>
          <p:spPr>
            <a:xfrm>
              <a:off x="2120900" y="2971800"/>
              <a:ext cx="558800" cy="558800"/>
            </a:xfrm>
            <a:prstGeom prst="rect">
              <a:avLst/>
            </a:prstGeom>
          </p:spPr>
        </p:pic>
        <p:pic>
          <p:nvPicPr>
            <p:cNvPr id="124" name="object 58">
              <a:extLst>
                <a:ext uri="{FF2B5EF4-FFF2-40B4-BE49-F238E27FC236}">
                  <a16:creationId xmlns:a16="http://schemas.microsoft.com/office/drawing/2014/main" id="{99880E22-63AC-8533-9DD8-2D9AD2C46DB4}"/>
                </a:ext>
              </a:extLst>
            </p:cNvPr>
            <p:cNvPicPr/>
            <p:nvPr/>
          </p:nvPicPr>
          <p:blipFill>
            <a:blip r:embed="rId12" cstate="print"/>
            <a:stretch>
              <a:fillRect/>
            </a:stretch>
          </p:blipFill>
          <p:spPr>
            <a:xfrm>
              <a:off x="2228849" y="3079749"/>
              <a:ext cx="241300" cy="241300"/>
            </a:xfrm>
            <a:prstGeom prst="rect">
              <a:avLst/>
            </a:prstGeom>
          </p:spPr>
        </p:pic>
        <p:sp>
          <p:nvSpPr>
            <p:cNvPr id="125" name="object 59">
              <a:extLst>
                <a:ext uri="{FF2B5EF4-FFF2-40B4-BE49-F238E27FC236}">
                  <a16:creationId xmlns:a16="http://schemas.microsoft.com/office/drawing/2014/main" id="{3AA81A8B-81F9-3994-66FD-644487121C78}"/>
                </a:ext>
              </a:extLst>
            </p:cNvPr>
            <p:cNvSpPr/>
            <p:nvPr/>
          </p:nvSpPr>
          <p:spPr>
            <a:xfrm>
              <a:off x="1651000" y="2540000"/>
              <a:ext cx="1371600" cy="571500"/>
            </a:xfrm>
            <a:custGeom>
              <a:avLst/>
              <a:gdLst/>
              <a:ahLst/>
              <a:cxnLst/>
              <a:rect l="l" t="t" r="r" b="b"/>
              <a:pathLst>
                <a:path w="1371600" h="571500">
                  <a:moveTo>
                    <a:pt x="1330325" y="0"/>
                  </a:moveTo>
                  <a:lnTo>
                    <a:pt x="41275" y="0"/>
                  </a:lnTo>
                  <a:lnTo>
                    <a:pt x="25209" y="3243"/>
                  </a:lnTo>
                  <a:lnTo>
                    <a:pt x="12089" y="12089"/>
                  </a:lnTo>
                  <a:lnTo>
                    <a:pt x="3243" y="25209"/>
                  </a:lnTo>
                  <a:lnTo>
                    <a:pt x="0" y="41275"/>
                  </a:lnTo>
                  <a:lnTo>
                    <a:pt x="0" y="530225"/>
                  </a:lnTo>
                  <a:lnTo>
                    <a:pt x="3243" y="546290"/>
                  </a:lnTo>
                  <a:lnTo>
                    <a:pt x="12089" y="559410"/>
                  </a:lnTo>
                  <a:lnTo>
                    <a:pt x="25209" y="568256"/>
                  </a:lnTo>
                  <a:lnTo>
                    <a:pt x="41275" y="571500"/>
                  </a:lnTo>
                  <a:lnTo>
                    <a:pt x="1330325" y="571500"/>
                  </a:lnTo>
                  <a:lnTo>
                    <a:pt x="1346390" y="568256"/>
                  </a:lnTo>
                  <a:lnTo>
                    <a:pt x="1359510" y="559410"/>
                  </a:lnTo>
                  <a:lnTo>
                    <a:pt x="1368356" y="546290"/>
                  </a:lnTo>
                  <a:lnTo>
                    <a:pt x="1371600" y="530225"/>
                  </a:lnTo>
                  <a:lnTo>
                    <a:pt x="1371600" y="41275"/>
                  </a:lnTo>
                  <a:lnTo>
                    <a:pt x="1368356" y="25209"/>
                  </a:lnTo>
                  <a:lnTo>
                    <a:pt x="1359510" y="12089"/>
                  </a:lnTo>
                  <a:lnTo>
                    <a:pt x="1346390" y="3243"/>
                  </a:lnTo>
                  <a:lnTo>
                    <a:pt x="1330325" y="0"/>
                  </a:lnTo>
                  <a:close/>
                </a:path>
              </a:pathLst>
            </a:custGeom>
            <a:solidFill>
              <a:srgbClr val="FFFFFF"/>
            </a:solidFill>
          </p:spPr>
          <p:txBody>
            <a:bodyPr wrap="square" lIns="0" tIns="0" rIns="0" bIns="0" rtlCol="0"/>
            <a:lstStyle/>
            <a:p>
              <a:endParaRPr/>
            </a:p>
          </p:txBody>
        </p:sp>
        <p:sp>
          <p:nvSpPr>
            <p:cNvPr id="126" name="object 60">
              <a:extLst>
                <a:ext uri="{FF2B5EF4-FFF2-40B4-BE49-F238E27FC236}">
                  <a16:creationId xmlns:a16="http://schemas.microsoft.com/office/drawing/2014/main" id="{8300B9CC-EA65-82C0-49C7-39C5EA520DFC}"/>
                </a:ext>
              </a:extLst>
            </p:cNvPr>
            <p:cNvSpPr/>
            <p:nvPr/>
          </p:nvSpPr>
          <p:spPr>
            <a:xfrm>
              <a:off x="1651000" y="2540000"/>
              <a:ext cx="1371600" cy="571500"/>
            </a:xfrm>
            <a:custGeom>
              <a:avLst/>
              <a:gdLst/>
              <a:ahLst/>
              <a:cxnLst/>
              <a:rect l="l" t="t" r="r" b="b"/>
              <a:pathLst>
                <a:path w="1371600" h="571500">
                  <a:moveTo>
                    <a:pt x="0" y="530225"/>
                  </a:moveTo>
                  <a:lnTo>
                    <a:pt x="0" y="41275"/>
                  </a:lnTo>
                  <a:lnTo>
                    <a:pt x="3243" y="25209"/>
                  </a:lnTo>
                  <a:lnTo>
                    <a:pt x="12089" y="12089"/>
                  </a:lnTo>
                  <a:lnTo>
                    <a:pt x="25209" y="3243"/>
                  </a:lnTo>
                  <a:lnTo>
                    <a:pt x="41275" y="0"/>
                  </a:lnTo>
                  <a:lnTo>
                    <a:pt x="1330325" y="0"/>
                  </a:lnTo>
                  <a:lnTo>
                    <a:pt x="1346390" y="3243"/>
                  </a:lnTo>
                  <a:lnTo>
                    <a:pt x="1359510" y="12089"/>
                  </a:lnTo>
                  <a:lnTo>
                    <a:pt x="1368356" y="25209"/>
                  </a:lnTo>
                  <a:lnTo>
                    <a:pt x="1371600" y="41275"/>
                  </a:lnTo>
                  <a:lnTo>
                    <a:pt x="1371600" y="530225"/>
                  </a:lnTo>
                  <a:lnTo>
                    <a:pt x="1368356" y="546290"/>
                  </a:lnTo>
                  <a:lnTo>
                    <a:pt x="1359510" y="559410"/>
                  </a:lnTo>
                  <a:lnTo>
                    <a:pt x="1346390" y="568256"/>
                  </a:lnTo>
                  <a:lnTo>
                    <a:pt x="1330325" y="571500"/>
                  </a:lnTo>
                  <a:lnTo>
                    <a:pt x="41275" y="571500"/>
                  </a:lnTo>
                  <a:lnTo>
                    <a:pt x="25209" y="568256"/>
                  </a:lnTo>
                  <a:lnTo>
                    <a:pt x="12089" y="559410"/>
                  </a:lnTo>
                  <a:lnTo>
                    <a:pt x="3243" y="546290"/>
                  </a:lnTo>
                  <a:lnTo>
                    <a:pt x="0" y="530225"/>
                  </a:lnTo>
                  <a:close/>
                </a:path>
              </a:pathLst>
            </a:custGeom>
            <a:ln w="12700">
              <a:solidFill>
                <a:srgbClr val="929292"/>
              </a:solidFill>
            </a:ln>
          </p:spPr>
          <p:txBody>
            <a:bodyPr wrap="square" lIns="0" tIns="0" rIns="0" bIns="0" rtlCol="0"/>
            <a:lstStyle/>
            <a:p>
              <a:endParaRPr/>
            </a:p>
          </p:txBody>
        </p:sp>
      </p:grpSp>
      <p:sp>
        <p:nvSpPr>
          <p:cNvPr id="127" name="object 61">
            <a:extLst>
              <a:ext uri="{FF2B5EF4-FFF2-40B4-BE49-F238E27FC236}">
                <a16:creationId xmlns:a16="http://schemas.microsoft.com/office/drawing/2014/main" id="{0C0B4607-2F27-5EC9-A028-913C724489BB}"/>
              </a:ext>
            </a:extLst>
          </p:cNvPr>
          <p:cNvSpPr txBox="1"/>
          <p:nvPr/>
        </p:nvSpPr>
        <p:spPr>
          <a:xfrm>
            <a:off x="1420154" y="843796"/>
            <a:ext cx="782955" cy="510540"/>
          </a:xfrm>
          <a:prstGeom prst="rect">
            <a:avLst/>
          </a:prstGeom>
        </p:spPr>
        <p:txBody>
          <a:bodyPr vert="horz" wrap="square" lIns="0" tIns="22860" rIns="0" bIns="0" rtlCol="0">
            <a:spAutoFit/>
          </a:bodyPr>
          <a:lstStyle/>
          <a:p>
            <a:pPr marL="12700" marR="5080" indent="94615">
              <a:lnSpc>
                <a:spcPts val="1900"/>
              </a:lnSpc>
              <a:spcBef>
                <a:spcPts val="180"/>
              </a:spcBef>
            </a:pPr>
            <a:r>
              <a:rPr sz="1600" spc="-10" dirty="0">
                <a:latin typeface="Arial Narrow"/>
                <a:cs typeface="Arial Narrow"/>
              </a:rPr>
              <a:t>Canada </a:t>
            </a:r>
            <a:r>
              <a:rPr sz="1600" spc="-25" dirty="0">
                <a:latin typeface="Arial Narrow"/>
                <a:cs typeface="Arial Narrow"/>
              </a:rPr>
              <a:t>18–26</a:t>
            </a:r>
            <a:r>
              <a:rPr sz="1600" spc="-55" dirty="0">
                <a:latin typeface="Arial Narrow"/>
                <a:cs typeface="Arial Narrow"/>
              </a:rPr>
              <a:t> </a:t>
            </a:r>
            <a:r>
              <a:rPr sz="1600" spc="-90" dirty="0">
                <a:latin typeface="Arial Narrow"/>
                <a:cs typeface="Arial Narrow"/>
              </a:rPr>
              <a:t>GW</a:t>
            </a:r>
            <a:endParaRPr sz="1600">
              <a:latin typeface="Arial Narrow"/>
              <a:cs typeface="Arial Narrow"/>
            </a:endParaRPr>
          </a:p>
        </p:txBody>
      </p:sp>
      <p:grpSp>
        <p:nvGrpSpPr>
          <p:cNvPr id="128" name="object 62">
            <a:extLst>
              <a:ext uri="{FF2B5EF4-FFF2-40B4-BE49-F238E27FC236}">
                <a16:creationId xmlns:a16="http://schemas.microsoft.com/office/drawing/2014/main" id="{D583FCA8-B2AA-5C3B-712F-3A80B7401611}"/>
              </a:ext>
            </a:extLst>
          </p:cNvPr>
          <p:cNvGrpSpPr/>
          <p:nvPr/>
        </p:nvGrpSpPr>
        <p:grpSpPr>
          <a:xfrm>
            <a:off x="10155824" y="5187196"/>
            <a:ext cx="1384300" cy="933450"/>
            <a:chOff x="10687050" y="6908800"/>
            <a:chExt cx="1384300" cy="933450"/>
          </a:xfrm>
        </p:grpSpPr>
        <p:pic>
          <p:nvPicPr>
            <p:cNvPr id="129" name="object 63">
              <a:extLst>
                <a:ext uri="{FF2B5EF4-FFF2-40B4-BE49-F238E27FC236}">
                  <a16:creationId xmlns:a16="http://schemas.microsoft.com/office/drawing/2014/main" id="{3B376526-8150-CFA5-2EB9-55956B386475}"/>
                </a:ext>
              </a:extLst>
            </p:cNvPr>
            <p:cNvPicPr/>
            <p:nvPr/>
          </p:nvPicPr>
          <p:blipFill>
            <a:blip r:embed="rId13" cstate="print"/>
            <a:stretch>
              <a:fillRect/>
            </a:stretch>
          </p:blipFill>
          <p:spPr>
            <a:xfrm>
              <a:off x="11188700" y="6908800"/>
              <a:ext cx="482600" cy="482600"/>
            </a:xfrm>
            <a:prstGeom prst="rect">
              <a:avLst/>
            </a:prstGeom>
          </p:spPr>
        </p:pic>
        <p:pic>
          <p:nvPicPr>
            <p:cNvPr id="130" name="object 64">
              <a:extLst>
                <a:ext uri="{FF2B5EF4-FFF2-40B4-BE49-F238E27FC236}">
                  <a16:creationId xmlns:a16="http://schemas.microsoft.com/office/drawing/2014/main" id="{C2E0492D-7EAD-B534-F8FB-CF662A4D67C5}"/>
                </a:ext>
              </a:extLst>
            </p:cNvPr>
            <p:cNvPicPr/>
            <p:nvPr/>
          </p:nvPicPr>
          <p:blipFill>
            <a:blip r:embed="rId14" cstate="print"/>
            <a:stretch>
              <a:fillRect/>
            </a:stretch>
          </p:blipFill>
          <p:spPr>
            <a:xfrm>
              <a:off x="11296650" y="7016750"/>
              <a:ext cx="165100" cy="165100"/>
            </a:xfrm>
            <a:prstGeom prst="rect">
              <a:avLst/>
            </a:prstGeom>
          </p:spPr>
        </p:pic>
        <p:sp>
          <p:nvSpPr>
            <p:cNvPr id="131" name="object 65">
              <a:extLst>
                <a:ext uri="{FF2B5EF4-FFF2-40B4-BE49-F238E27FC236}">
                  <a16:creationId xmlns:a16="http://schemas.microsoft.com/office/drawing/2014/main" id="{5CEF6BE4-84E1-2CEA-BE20-C9D083EBABEB}"/>
                </a:ext>
              </a:extLst>
            </p:cNvPr>
            <p:cNvSpPr/>
            <p:nvPr/>
          </p:nvSpPr>
          <p:spPr>
            <a:xfrm>
              <a:off x="10693400" y="7264400"/>
              <a:ext cx="1371600" cy="571500"/>
            </a:xfrm>
            <a:custGeom>
              <a:avLst/>
              <a:gdLst/>
              <a:ahLst/>
              <a:cxnLst/>
              <a:rect l="l" t="t" r="r" b="b"/>
              <a:pathLst>
                <a:path w="1371600" h="571500">
                  <a:moveTo>
                    <a:pt x="1330325" y="0"/>
                  </a:moveTo>
                  <a:lnTo>
                    <a:pt x="41275" y="0"/>
                  </a:lnTo>
                  <a:lnTo>
                    <a:pt x="25209" y="3243"/>
                  </a:lnTo>
                  <a:lnTo>
                    <a:pt x="12089" y="12089"/>
                  </a:lnTo>
                  <a:lnTo>
                    <a:pt x="3243" y="25209"/>
                  </a:lnTo>
                  <a:lnTo>
                    <a:pt x="0" y="41275"/>
                  </a:lnTo>
                  <a:lnTo>
                    <a:pt x="0" y="530225"/>
                  </a:lnTo>
                  <a:lnTo>
                    <a:pt x="3243" y="546290"/>
                  </a:lnTo>
                  <a:lnTo>
                    <a:pt x="12089" y="559410"/>
                  </a:lnTo>
                  <a:lnTo>
                    <a:pt x="25209" y="568256"/>
                  </a:lnTo>
                  <a:lnTo>
                    <a:pt x="41275" y="571500"/>
                  </a:lnTo>
                  <a:lnTo>
                    <a:pt x="1330325" y="571500"/>
                  </a:lnTo>
                  <a:lnTo>
                    <a:pt x="1346390" y="568256"/>
                  </a:lnTo>
                  <a:lnTo>
                    <a:pt x="1359510" y="559410"/>
                  </a:lnTo>
                  <a:lnTo>
                    <a:pt x="1368356" y="546290"/>
                  </a:lnTo>
                  <a:lnTo>
                    <a:pt x="1371600" y="530225"/>
                  </a:lnTo>
                  <a:lnTo>
                    <a:pt x="1371600" y="41275"/>
                  </a:lnTo>
                  <a:lnTo>
                    <a:pt x="1368356" y="25209"/>
                  </a:lnTo>
                  <a:lnTo>
                    <a:pt x="1359510" y="12089"/>
                  </a:lnTo>
                  <a:lnTo>
                    <a:pt x="1346390" y="3243"/>
                  </a:lnTo>
                  <a:lnTo>
                    <a:pt x="1330325" y="0"/>
                  </a:lnTo>
                  <a:close/>
                </a:path>
              </a:pathLst>
            </a:custGeom>
            <a:solidFill>
              <a:srgbClr val="FFFFFF"/>
            </a:solidFill>
          </p:spPr>
          <p:txBody>
            <a:bodyPr wrap="square" lIns="0" tIns="0" rIns="0" bIns="0" rtlCol="0"/>
            <a:lstStyle/>
            <a:p>
              <a:endParaRPr/>
            </a:p>
          </p:txBody>
        </p:sp>
        <p:sp>
          <p:nvSpPr>
            <p:cNvPr id="132" name="object 66">
              <a:extLst>
                <a:ext uri="{FF2B5EF4-FFF2-40B4-BE49-F238E27FC236}">
                  <a16:creationId xmlns:a16="http://schemas.microsoft.com/office/drawing/2014/main" id="{98D44CD6-7F17-A7EA-D339-3BF35ACFFDFA}"/>
                </a:ext>
              </a:extLst>
            </p:cNvPr>
            <p:cNvSpPr/>
            <p:nvPr/>
          </p:nvSpPr>
          <p:spPr>
            <a:xfrm>
              <a:off x="10693400" y="7264400"/>
              <a:ext cx="1371600" cy="571500"/>
            </a:xfrm>
            <a:custGeom>
              <a:avLst/>
              <a:gdLst/>
              <a:ahLst/>
              <a:cxnLst/>
              <a:rect l="l" t="t" r="r" b="b"/>
              <a:pathLst>
                <a:path w="1371600" h="571500">
                  <a:moveTo>
                    <a:pt x="0" y="530225"/>
                  </a:moveTo>
                  <a:lnTo>
                    <a:pt x="0" y="41275"/>
                  </a:lnTo>
                  <a:lnTo>
                    <a:pt x="3243" y="25209"/>
                  </a:lnTo>
                  <a:lnTo>
                    <a:pt x="12089" y="12089"/>
                  </a:lnTo>
                  <a:lnTo>
                    <a:pt x="25209" y="3243"/>
                  </a:lnTo>
                  <a:lnTo>
                    <a:pt x="41275" y="0"/>
                  </a:lnTo>
                  <a:lnTo>
                    <a:pt x="1330325" y="0"/>
                  </a:lnTo>
                  <a:lnTo>
                    <a:pt x="1346390" y="3243"/>
                  </a:lnTo>
                  <a:lnTo>
                    <a:pt x="1359510" y="12089"/>
                  </a:lnTo>
                  <a:lnTo>
                    <a:pt x="1368356" y="25209"/>
                  </a:lnTo>
                  <a:lnTo>
                    <a:pt x="1371600" y="41275"/>
                  </a:lnTo>
                  <a:lnTo>
                    <a:pt x="1371600" y="530225"/>
                  </a:lnTo>
                  <a:lnTo>
                    <a:pt x="1368356" y="546290"/>
                  </a:lnTo>
                  <a:lnTo>
                    <a:pt x="1359510" y="559410"/>
                  </a:lnTo>
                  <a:lnTo>
                    <a:pt x="1346390" y="568256"/>
                  </a:lnTo>
                  <a:lnTo>
                    <a:pt x="1330325" y="571500"/>
                  </a:lnTo>
                  <a:lnTo>
                    <a:pt x="41275" y="571500"/>
                  </a:lnTo>
                  <a:lnTo>
                    <a:pt x="25209" y="568256"/>
                  </a:lnTo>
                  <a:lnTo>
                    <a:pt x="12089" y="559410"/>
                  </a:lnTo>
                  <a:lnTo>
                    <a:pt x="3243" y="546290"/>
                  </a:lnTo>
                  <a:lnTo>
                    <a:pt x="0" y="530225"/>
                  </a:lnTo>
                  <a:close/>
                </a:path>
              </a:pathLst>
            </a:custGeom>
            <a:ln w="12700">
              <a:solidFill>
                <a:srgbClr val="929292"/>
              </a:solidFill>
            </a:ln>
          </p:spPr>
          <p:txBody>
            <a:bodyPr wrap="square" lIns="0" tIns="0" rIns="0" bIns="0" rtlCol="0"/>
            <a:lstStyle/>
            <a:p>
              <a:endParaRPr/>
            </a:p>
          </p:txBody>
        </p:sp>
      </p:grpSp>
      <p:sp>
        <p:nvSpPr>
          <p:cNvPr id="133" name="object 67">
            <a:extLst>
              <a:ext uri="{FF2B5EF4-FFF2-40B4-BE49-F238E27FC236}">
                <a16:creationId xmlns:a16="http://schemas.microsoft.com/office/drawing/2014/main" id="{4DBC2B82-8553-A00A-152D-3B1A4D8ED5B1}"/>
              </a:ext>
            </a:extLst>
          </p:cNvPr>
          <p:cNvSpPr txBox="1"/>
          <p:nvPr/>
        </p:nvSpPr>
        <p:spPr>
          <a:xfrm>
            <a:off x="10310968" y="5568196"/>
            <a:ext cx="1086485" cy="510540"/>
          </a:xfrm>
          <a:prstGeom prst="rect">
            <a:avLst/>
          </a:prstGeom>
        </p:spPr>
        <p:txBody>
          <a:bodyPr vert="horz" wrap="square" lIns="0" tIns="22860" rIns="0" bIns="0" rtlCol="0">
            <a:spAutoFit/>
          </a:bodyPr>
          <a:lstStyle/>
          <a:p>
            <a:pPr marL="223520" marR="5080" indent="-211454">
              <a:lnSpc>
                <a:spcPts val="1900"/>
              </a:lnSpc>
              <a:spcBef>
                <a:spcPts val="180"/>
              </a:spcBef>
            </a:pPr>
            <a:r>
              <a:rPr sz="1600" dirty="0">
                <a:latin typeface="Arial Narrow"/>
                <a:cs typeface="Arial Narrow"/>
              </a:rPr>
              <a:t>Australia</a:t>
            </a:r>
            <a:r>
              <a:rPr sz="1600" spc="130" dirty="0">
                <a:latin typeface="Arial Narrow"/>
                <a:cs typeface="Arial Narrow"/>
              </a:rPr>
              <a:t> </a:t>
            </a:r>
            <a:r>
              <a:rPr sz="1600" spc="140" dirty="0">
                <a:latin typeface="Arial Narrow"/>
                <a:cs typeface="Arial Narrow"/>
              </a:rPr>
              <a:t>/</a:t>
            </a:r>
            <a:r>
              <a:rPr sz="1600" spc="135" dirty="0">
                <a:latin typeface="Arial Narrow"/>
                <a:cs typeface="Arial Narrow"/>
              </a:rPr>
              <a:t> </a:t>
            </a:r>
            <a:r>
              <a:rPr sz="1600" spc="-25" dirty="0">
                <a:latin typeface="Arial Narrow"/>
                <a:cs typeface="Arial Narrow"/>
              </a:rPr>
              <a:t>NZ </a:t>
            </a:r>
            <a:r>
              <a:rPr sz="1600" spc="-105" dirty="0">
                <a:latin typeface="Arial Narrow"/>
                <a:cs typeface="Arial Narrow"/>
              </a:rPr>
              <a:t>0–11</a:t>
            </a:r>
            <a:r>
              <a:rPr sz="1600" spc="20" dirty="0">
                <a:latin typeface="Arial Narrow"/>
                <a:cs typeface="Arial Narrow"/>
              </a:rPr>
              <a:t> </a:t>
            </a:r>
            <a:r>
              <a:rPr sz="1600" spc="-35" dirty="0">
                <a:latin typeface="Arial Narrow"/>
                <a:cs typeface="Arial Narrow"/>
              </a:rPr>
              <a:t>GW</a:t>
            </a:r>
            <a:endParaRPr sz="1600">
              <a:latin typeface="Arial Narrow"/>
              <a:cs typeface="Arial Narrow"/>
            </a:endParaRPr>
          </a:p>
        </p:txBody>
      </p:sp>
      <p:grpSp>
        <p:nvGrpSpPr>
          <p:cNvPr id="134" name="object 68">
            <a:extLst>
              <a:ext uri="{FF2B5EF4-FFF2-40B4-BE49-F238E27FC236}">
                <a16:creationId xmlns:a16="http://schemas.microsoft.com/office/drawing/2014/main" id="{C6A28C06-67F7-8B41-75E5-8E75BD932748}"/>
              </a:ext>
            </a:extLst>
          </p:cNvPr>
          <p:cNvGrpSpPr/>
          <p:nvPr/>
        </p:nvGrpSpPr>
        <p:grpSpPr>
          <a:xfrm>
            <a:off x="10568574" y="1942346"/>
            <a:ext cx="1581150" cy="704850"/>
            <a:chOff x="11099800" y="3663950"/>
            <a:chExt cx="1581150" cy="704850"/>
          </a:xfrm>
        </p:grpSpPr>
        <p:pic>
          <p:nvPicPr>
            <p:cNvPr id="135" name="object 69">
              <a:extLst>
                <a:ext uri="{FF2B5EF4-FFF2-40B4-BE49-F238E27FC236}">
                  <a16:creationId xmlns:a16="http://schemas.microsoft.com/office/drawing/2014/main" id="{061FE6F1-EBC5-A006-FD6E-5D6B468A23B4}"/>
                </a:ext>
              </a:extLst>
            </p:cNvPr>
            <p:cNvPicPr/>
            <p:nvPr/>
          </p:nvPicPr>
          <p:blipFill>
            <a:blip r:embed="rId15" cstate="print"/>
            <a:stretch>
              <a:fillRect/>
            </a:stretch>
          </p:blipFill>
          <p:spPr>
            <a:xfrm>
              <a:off x="11099800" y="3670300"/>
              <a:ext cx="698500" cy="698500"/>
            </a:xfrm>
            <a:prstGeom prst="rect">
              <a:avLst/>
            </a:prstGeom>
          </p:spPr>
        </p:pic>
        <p:sp>
          <p:nvSpPr>
            <p:cNvPr id="136" name="object 70">
              <a:extLst>
                <a:ext uri="{FF2B5EF4-FFF2-40B4-BE49-F238E27FC236}">
                  <a16:creationId xmlns:a16="http://schemas.microsoft.com/office/drawing/2014/main" id="{4B18E296-5158-5058-9944-742D13EA59BC}"/>
                </a:ext>
              </a:extLst>
            </p:cNvPr>
            <p:cNvSpPr/>
            <p:nvPr/>
          </p:nvSpPr>
          <p:spPr>
            <a:xfrm>
              <a:off x="11214100" y="3784600"/>
              <a:ext cx="355600" cy="355600"/>
            </a:xfrm>
            <a:custGeom>
              <a:avLst/>
              <a:gdLst/>
              <a:ahLst/>
              <a:cxnLst/>
              <a:rect l="l" t="t" r="r" b="b"/>
              <a:pathLst>
                <a:path w="355600" h="355600">
                  <a:moveTo>
                    <a:pt x="177799" y="0"/>
                  </a:moveTo>
                  <a:lnTo>
                    <a:pt x="132696" y="5786"/>
                  </a:lnTo>
                  <a:lnTo>
                    <a:pt x="89989" y="23144"/>
                  </a:lnTo>
                  <a:lnTo>
                    <a:pt x="52076" y="52076"/>
                  </a:lnTo>
                  <a:lnTo>
                    <a:pt x="23144" y="89989"/>
                  </a:lnTo>
                  <a:lnTo>
                    <a:pt x="5786" y="132696"/>
                  </a:lnTo>
                  <a:lnTo>
                    <a:pt x="0" y="177799"/>
                  </a:lnTo>
                  <a:lnTo>
                    <a:pt x="5786" y="222903"/>
                  </a:lnTo>
                  <a:lnTo>
                    <a:pt x="23144" y="265610"/>
                  </a:lnTo>
                  <a:lnTo>
                    <a:pt x="52076" y="303523"/>
                  </a:lnTo>
                  <a:lnTo>
                    <a:pt x="89989" y="332454"/>
                  </a:lnTo>
                  <a:lnTo>
                    <a:pt x="132696" y="349813"/>
                  </a:lnTo>
                  <a:lnTo>
                    <a:pt x="177799" y="355599"/>
                  </a:lnTo>
                  <a:lnTo>
                    <a:pt x="222903" y="349813"/>
                  </a:lnTo>
                  <a:lnTo>
                    <a:pt x="265609" y="332454"/>
                  </a:lnTo>
                  <a:lnTo>
                    <a:pt x="303523" y="303523"/>
                  </a:lnTo>
                  <a:lnTo>
                    <a:pt x="332454" y="265610"/>
                  </a:lnTo>
                  <a:lnTo>
                    <a:pt x="349813" y="222903"/>
                  </a:lnTo>
                  <a:lnTo>
                    <a:pt x="355599" y="177799"/>
                  </a:lnTo>
                  <a:lnTo>
                    <a:pt x="349813" y="132696"/>
                  </a:lnTo>
                  <a:lnTo>
                    <a:pt x="332454" y="89989"/>
                  </a:lnTo>
                  <a:lnTo>
                    <a:pt x="303523" y="52076"/>
                  </a:lnTo>
                  <a:lnTo>
                    <a:pt x="265609" y="23144"/>
                  </a:lnTo>
                  <a:lnTo>
                    <a:pt x="222903" y="5786"/>
                  </a:lnTo>
                  <a:lnTo>
                    <a:pt x="177799" y="0"/>
                  </a:lnTo>
                  <a:close/>
                </a:path>
              </a:pathLst>
            </a:custGeom>
            <a:solidFill>
              <a:srgbClr val="B6DA77"/>
            </a:solidFill>
          </p:spPr>
          <p:txBody>
            <a:bodyPr wrap="square" lIns="0" tIns="0" rIns="0" bIns="0" rtlCol="0"/>
            <a:lstStyle/>
            <a:p>
              <a:endParaRPr/>
            </a:p>
          </p:txBody>
        </p:sp>
        <p:sp>
          <p:nvSpPr>
            <p:cNvPr id="137" name="object 71">
              <a:extLst>
                <a:ext uri="{FF2B5EF4-FFF2-40B4-BE49-F238E27FC236}">
                  <a16:creationId xmlns:a16="http://schemas.microsoft.com/office/drawing/2014/main" id="{C1267524-1342-9B4D-DF35-F2E9C86B27B2}"/>
                </a:ext>
              </a:extLst>
            </p:cNvPr>
            <p:cNvSpPr/>
            <p:nvPr/>
          </p:nvSpPr>
          <p:spPr>
            <a:xfrm>
              <a:off x="11214100" y="3784600"/>
              <a:ext cx="355600" cy="355600"/>
            </a:xfrm>
            <a:custGeom>
              <a:avLst/>
              <a:gdLst/>
              <a:ahLst/>
              <a:cxnLst/>
              <a:rect l="l" t="t" r="r" b="b"/>
              <a:pathLst>
                <a:path w="355600" h="355600">
                  <a:moveTo>
                    <a:pt x="303523" y="52076"/>
                  </a:moveTo>
                  <a:lnTo>
                    <a:pt x="332454" y="89989"/>
                  </a:lnTo>
                  <a:lnTo>
                    <a:pt x="349813" y="132696"/>
                  </a:lnTo>
                  <a:lnTo>
                    <a:pt x="355599" y="177799"/>
                  </a:lnTo>
                  <a:lnTo>
                    <a:pt x="349813" y="222903"/>
                  </a:lnTo>
                  <a:lnTo>
                    <a:pt x="332454" y="265610"/>
                  </a:lnTo>
                  <a:lnTo>
                    <a:pt x="303523" y="303523"/>
                  </a:lnTo>
                  <a:lnTo>
                    <a:pt x="265609" y="332454"/>
                  </a:lnTo>
                  <a:lnTo>
                    <a:pt x="222903" y="349813"/>
                  </a:lnTo>
                  <a:lnTo>
                    <a:pt x="177799" y="355599"/>
                  </a:lnTo>
                  <a:lnTo>
                    <a:pt x="132696" y="349813"/>
                  </a:lnTo>
                  <a:lnTo>
                    <a:pt x="89989" y="332454"/>
                  </a:lnTo>
                  <a:lnTo>
                    <a:pt x="52076" y="303523"/>
                  </a:lnTo>
                  <a:lnTo>
                    <a:pt x="23144" y="265610"/>
                  </a:lnTo>
                  <a:lnTo>
                    <a:pt x="5786" y="222903"/>
                  </a:lnTo>
                  <a:lnTo>
                    <a:pt x="0" y="177799"/>
                  </a:lnTo>
                  <a:lnTo>
                    <a:pt x="5786" y="132696"/>
                  </a:lnTo>
                  <a:lnTo>
                    <a:pt x="23144" y="89989"/>
                  </a:lnTo>
                  <a:lnTo>
                    <a:pt x="52076" y="52076"/>
                  </a:lnTo>
                  <a:lnTo>
                    <a:pt x="89989" y="23144"/>
                  </a:lnTo>
                  <a:lnTo>
                    <a:pt x="132696" y="5786"/>
                  </a:lnTo>
                  <a:lnTo>
                    <a:pt x="177799" y="0"/>
                  </a:lnTo>
                  <a:lnTo>
                    <a:pt x="222903" y="5786"/>
                  </a:lnTo>
                  <a:lnTo>
                    <a:pt x="265609" y="23144"/>
                  </a:lnTo>
                  <a:lnTo>
                    <a:pt x="303523" y="52076"/>
                  </a:lnTo>
                </a:path>
              </a:pathLst>
            </a:custGeom>
            <a:ln w="12700">
              <a:solidFill>
                <a:srgbClr val="FFFFFF"/>
              </a:solidFill>
            </a:ln>
          </p:spPr>
          <p:txBody>
            <a:bodyPr wrap="square" lIns="0" tIns="0" rIns="0" bIns="0" rtlCol="0"/>
            <a:lstStyle/>
            <a:p>
              <a:endParaRPr/>
            </a:p>
          </p:txBody>
        </p:sp>
        <p:sp>
          <p:nvSpPr>
            <p:cNvPr id="138" name="object 72">
              <a:extLst>
                <a:ext uri="{FF2B5EF4-FFF2-40B4-BE49-F238E27FC236}">
                  <a16:creationId xmlns:a16="http://schemas.microsoft.com/office/drawing/2014/main" id="{AE2914B8-B5F4-1F2F-CE15-300506D9C9B4}"/>
                </a:ext>
              </a:extLst>
            </p:cNvPr>
            <p:cNvSpPr/>
            <p:nvPr/>
          </p:nvSpPr>
          <p:spPr>
            <a:xfrm>
              <a:off x="11241285" y="3811785"/>
              <a:ext cx="301625" cy="301625"/>
            </a:xfrm>
            <a:custGeom>
              <a:avLst/>
              <a:gdLst/>
              <a:ahLst/>
              <a:cxnLst/>
              <a:rect l="l" t="t" r="r" b="b"/>
              <a:pathLst>
                <a:path w="301625" h="301625">
                  <a:moveTo>
                    <a:pt x="173942" y="0"/>
                  </a:moveTo>
                  <a:lnTo>
                    <a:pt x="127287" y="0"/>
                  </a:lnTo>
                  <a:lnTo>
                    <a:pt x="82406" y="14283"/>
                  </a:lnTo>
                  <a:lnTo>
                    <a:pt x="42851" y="42851"/>
                  </a:lnTo>
                  <a:lnTo>
                    <a:pt x="14283" y="82406"/>
                  </a:lnTo>
                  <a:lnTo>
                    <a:pt x="0" y="127287"/>
                  </a:lnTo>
                  <a:lnTo>
                    <a:pt x="0" y="173942"/>
                  </a:lnTo>
                  <a:lnTo>
                    <a:pt x="14283" y="218822"/>
                  </a:lnTo>
                  <a:lnTo>
                    <a:pt x="42851" y="258378"/>
                  </a:lnTo>
                  <a:lnTo>
                    <a:pt x="82406" y="286945"/>
                  </a:lnTo>
                  <a:lnTo>
                    <a:pt x="127287" y="301229"/>
                  </a:lnTo>
                  <a:lnTo>
                    <a:pt x="173942" y="301229"/>
                  </a:lnTo>
                  <a:lnTo>
                    <a:pt x="218822" y="286945"/>
                  </a:lnTo>
                  <a:lnTo>
                    <a:pt x="258378" y="258378"/>
                  </a:lnTo>
                  <a:lnTo>
                    <a:pt x="286945" y="218822"/>
                  </a:lnTo>
                  <a:lnTo>
                    <a:pt x="301229" y="173942"/>
                  </a:lnTo>
                  <a:lnTo>
                    <a:pt x="301229" y="127287"/>
                  </a:lnTo>
                  <a:lnTo>
                    <a:pt x="286945" y="82406"/>
                  </a:lnTo>
                  <a:lnTo>
                    <a:pt x="258378" y="42851"/>
                  </a:lnTo>
                  <a:lnTo>
                    <a:pt x="218822" y="14283"/>
                  </a:lnTo>
                  <a:lnTo>
                    <a:pt x="173942" y="0"/>
                  </a:lnTo>
                  <a:close/>
                </a:path>
              </a:pathLst>
            </a:custGeom>
            <a:solidFill>
              <a:srgbClr val="84C300"/>
            </a:solidFill>
          </p:spPr>
          <p:txBody>
            <a:bodyPr wrap="square" lIns="0" tIns="0" rIns="0" bIns="0" rtlCol="0"/>
            <a:lstStyle/>
            <a:p>
              <a:endParaRPr/>
            </a:p>
          </p:txBody>
        </p:sp>
        <p:sp>
          <p:nvSpPr>
            <p:cNvPr id="139" name="object 73">
              <a:extLst>
                <a:ext uri="{FF2B5EF4-FFF2-40B4-BE49-F238E27FC236}">
                  <a16:creationId xmlns:a16="http://schemas.microsoft.com/office/drawing/2014/main" id="{CEDE0E71-DDA3-ABF5-31AA-E9D28D4407EE}"/>
                </a:ext>
              </a:extLst>
            </p:cNvPr>
            <p:cNvSpPr/>
            <p:nvPr/>
          </p:nvSpPr>
          <p:spPr>
            <a:xfrm>
              <a:off x="11241285" y="3811785"/>
              <a:ext cx="301625" cy="301625"/>
            </a:xfrm>
            <a:custGeom>
              <a:avLst/>
              <a:gdLst/>
              <a:ahLst/>
              <a:cxnLst/>
              <a:rect l="l" t="t" r="r" b="b"/>
              <a:pathLst>
                <a:path w="301625" h="301625">
                  <a:moveTo>
                    <a:pt x="258378" y="42851"/>
                  </a:moveTo>
                  <a:lnTo>
                    <a:pt x="286945" y="82406"/>
                  </a:lnTo>
                  <a:lnTo>
                    <a:pt x="301229" y="127287"/>
                  </a:lnTo>
                  <a:lnTo>
                    <a:pt x="301229" y="173942"/>
                  </a:lnTo>
                  <a:lnTo>
                    <a:pt x="286945" y="218822"/>
                  </a:lnTo>
                  <a:lnTo>
                    <a:pt x="258378" y="258378"/>
                  </a:lnTo>
                  <a:lnTo>
                    <a:pt x="218822" y="286945"/>
                  </a:lnTo>
                  <a:lnTo>
                    <a:pt x="173942" y="301229"/>
                  </a:lnTo>
                  <a:lnTo>
                    <a:pt x="127287" y="301229"/>
                  </a:lnTo>
                  <a:lnTo>
                    <a:pt x="82406" y="286945"/>
                  </a:lnTo>
                  <a:lnTo>
                    <a:pt x="42851" y="258378"/>
                  </a:lnTo>
                  <a:lnTo>
                    <a:pt x="14283" y="218822"/>
                  </a:lnTo>
                  <a:lnTo>
                    <a:pt x="0" y="173942"/>
                  </a:lnTo>
                  <a:lnTo>
                    <a:pt x="0" y="127287"/>
                  </a:lnTo>
                  <a:lnTo>
                    <a:pt x="14283" y="82406"/>
                  </a:lnTo>
                  <a:lnTo>
                    <a:pt x="42851" y="42851"/>
                  </a:lnTo>
                  <a:lnTo>
                    <a:pt x="82406" y="14283"/>
                  </a:lnTo>
                  <a:lnTo>
                    <a:pt x="127287" y="0"/>
                  </a:lnTo>
                  <a:lnTo>
                    <a:pt x="173942" y="0"/>
                  </a:lnTo>
                  <a:lnTo>
                    <a:pt x="218822" y="14283"/>
                  </a:lnTo>
                  <a:lnTo>
                    <a:pt x="258378" y="42851"/>
                  </a:lnTo>
                </a:path>
              </a:pathLst>
            </a:custGeom>
            <a:ln w="12700">
              <a:solidFill>
                <a:srgbClr val="FFFFFF"/>
              </a:solidFill>
            </a:ln>
          </p:spPr>
          <p:txBody>
            <a:bodyPr wrap="square" lIns="0" tIns="0" rIns="0" bIns="0" rtlCol="0"/>
            <a:lstStyle/>
            <a:p>
              <a:endParaRPr/>
            </a:p>
          </p:txBody>
        </p:sp>
        <p:sp>
          <p:nvSpPr>
            <p:cNvPr id="140" name="object 74">
              <a:extLst>
                <a:ext uri="{FF2B5EF4-FFF2-40B4-BE49-F238E27FC236}">
                  <a16:creationId xmlns:a16="http://schemas.microsoft.com/office/drawing/2014/main" id="{27421245-B7BD-7286-C1CB-7B37365F9A36}"/>
                </a:ext>
              </a:extLst>
            </p:cNvPr>
            <p:cNvSpPr/>
            <p:nvPr/>
          </p:nvSpPr>
          <p:spPr>
            <a:xfrm>
              <a:off x="11518900" y="3670300"/>
              <a:ext cx="1155700" cy="571500"/>
            </a:xfrm>
            <a:custGeom>
              <a:avLst/>
              <a:gdLst/>
              <a:ahLst/>
              <a:cxnLst/>
              <a:rect l="l" t="t" r="r" b="b"/>
              <a:pathLst>
                <a:path w="1155700" h="571500">
                  <a:moveTo>
                    <a:pt x="1114425" y="0"/>
                  </a:moveTo>
                  <a:lnTo>
                    <a:pt x="41275" y="0"/>
                  </a:lnTo>
                  <a:lnTo>
                    <a:pt x="25209" y="3243"/>
                  </a:lnTo>
                  <a:lnTo>
                    <a:pt x="12089" y="12089"/>
                  </a:lnTo>
                  <a:lnTo>
                    <a:pt x="3243" y="25209"/>
                  </a:lnTo>
                  <a:lnTo>
                    <a:pt x="0" y="41275"/>
                  </a:lnTo>
                  <a:lnTo>
                    <a:pt x="0" y="530225"/>
                  </a:lnTo>
                  <a:lnTo>
                    <a:pt x="3243" y="546290"/>
                  </a:lnTo>
                  <a:lnTo>
                    <a:pt x="12089" y="559410"/>
                  </a:lnTo>
                  <a:lnTo>
                    <a:pt x="25209" y="568256"/>
                  </a:lnTo>
                  <a:lnTo>
                    <a:pt x="41275" y="571500"/>
                  </a:lnTo>
                  <a:lnTo>
                    <a:pt x="1114425" y="571500"/>
                  </a:lnTo>
                  <a:lnTo>
                    <a:pt x="1130490" y="568256"/>
                  </a:lnTo>
                  <a:lnTo>
                    <a:pt x="1143610" y="559410"/>
                  </a:lnTo>
                  <a:lnTo>
                    <a:pt x="1152456" y="546290"/>
                  </a:lnTo>
                  <a:lnTo>
                    <a:pt x="1155700" y="530225"/>
                  </a:lnTo>
                  <a:lnTo>
                    <a:pt x="1155700" y="41275"/>
                  </a:lnTo>
                  <a:lnTo>
                    <a:pt x="1152456" y="25209"/>
                  </a:lnTo>
                  <a:lnTo>
                    <a:pt x="1143610" y="12089"/>
                  </a:lnTo>
                  <a:lnTo>
                    <a:pt x="1130490" y="3243"/>
                  </a:lnTo>
                  <a:lnTo>
                    <a:pt x="1114425" y="0"/>
                  </a:lnTo>
                  <a:close/>
                </a:path>
              </a:pathLst>
            </a:custGeom>
            <a:solidFill>
              <a:srgbClr val="FFFFFF"/>
            </a:solidFill>
          </p:spPr>
          <p:txBody>
            <a:bodyPr wrap="square" lIns="0" tIns="0" rIns="0" bIns="0" rtlCol="0"/>
            <a:lstStyle/>
            <a:p>
              <a:endParaRPr/>
            </a:p>
          </p:txBody>
        </p:sp>
        <p:sp>
          <p:nvSpPr>
            <p:cNvPr id="141" name="object 75">
              <a:extLst>
                <a:ext uri="{FF2B5EF4-FFF2-40B4-BE49-F238E27FC236}">
                  <a16:creationId xmlns:a16="http://schemas.microsoft.com/office/drawing/2014/main" id="{ADE29750-61E9-166C-E790-2465A708B1F6}"/>
                </a:ext>
              </a:extLst>
            </p:cNvPr>
            <p:cNvSpPr/>
            <p:nvPr/>
          </p:nvSpPr>
          <p:spPr>
            <a:xfrm>
              <a:off x="11518900" y="3670300"/>
              <a:ext cx="1155700" cy="571500"/>
            </a:xfrm>
            <a:custGeom>
              <a:avLst/>
              <a:gdLst/>
              <a:ahLst/>
              <a:cxnLst/>
              <a:rect l="l" t="t" r="r" b="b"/>
              <a:pathLst>
                <a:path w="1155700" h="571500">
                  <a:moveTo>
                    <a:pt x="0" y="530225"/>
                  </a:moveTo>
                  <a:lnTo>
                    <a:pt x="0" y="41275"/>
                  </a:lnTo>
                  <a:lnTo>
                    <a:pt x="3243" y="25209"/>
                  </a:lnTo>
                  <a:lnTo>
                    <a:pt x="12089" y="12089"/>
                  </a:lnTo>
                  <a:lnTo>
                    <a:pt x="25209" y="3243"/>
                  </a:lnTo>
                  <a:lnTo>
                    <a:pt x="41275" y="0"/>
                  </a:lnTo>
                  <a:lnTo>
                    <a:pt x="1114425" y="0"/>
                  </a:lnTo>
                  <a:lnTo>
                    <a:pt x="1130490" y="3243"/>
                  </a:lnTo>
                  <a:lnTo>
                    <a:pt x="1143610" y="12089"/>
                  </a:lnTo>
                  <a:lnTo>
                    <a:pt x="1152456" y="25209"/>
                  </a:lnTo>
                  <a:lnTo>
                    <a:pt x="1155700" y="41275"/>
                  </a:lnTo>
                  <a:lnTo>
                    <a:pt x="1155700" y="530225"/>
                  </a:lnTo>
                  <a:lnTo>
                    <a:pt x="1152456" y="546290"/>
                  </a:lnTo>
                  <a:lnTo>
                    <a:pt x="1143610" y="559410"/>
                  </a:lnTo>
                  <a:lnTo>
                    <a:pt x="1130490" y="568256"/>
                  </a:lnTo>
                  <a:lnTo>
                    <a:pt x="1114425" y="571500"/>
                  </a:lnTo>
                  <a:lnTo>
                    <a:pt x="41275" y="571500"/>
                  </a:lnTo>
                  <a:lnTo>
                    <a:pt x="25209" y="568256"/>
                  </a:lnTo>
                  <a:lnTo>
                    <a:pt x="12089" y="559410"/>
                  </a:lnTo>
                  <a:lnTo>
                    <a:pt x="3243" y="546290"/>
                  </a:lnTo>
                  <a:lnTo>
                    <a:pt x="0" y="530225"/>
                  </a:lnTo>
                  <a:close/>
                </a:path>
              </a:pathLst>
            </a:custGeom>
            <a:ln w="12700">
              <a:solidFill>
                <a:srgbClr val="929292"/>
              </a:solidFill>
            </a:ln>
          </p:spPr>
          <p:txBody>
            <a:bodyPr wrap="square" lIns="0" tIns="0" rIns="0" bIns="0" rtlCol="0"/>
            <a:lstStyle/>
            <a:p>
              <a:endParaRPr/>
            </a:p>
          </p:txBody>
        </p:sp>
      </p:grpSp>
      <p:sp>
        <p:nvSpPr>
          <p:cNvPr id="142" name="object 76">
            <a:extLst>
              <a:ext uri="{FF2B5EF4-FFF2-40B4-BE49-F238E27FC236}">
                <a16:creationId xmlns:a16="http://schemas.microsoft.com/office/drawing/2014/main" id="{98063CD8-891A-992A-FFD2-319FD376039D}"/>
              </a:ext>
            </a:extLst>
          </p:cNvPr>
          <p:cNvSpPr txBox="1"/>
          <p:nvPr/>
        </p:nvSpPr>
        <p:spPr>
          <a:xfrm>
            <a:off x="11000068" y="1974096"/>
            <a:ext cx="1130935" cy="510540"/>
          </a:xfrm>
          <a:prstGeom prst="rect">
            <a:avLst/>
          </a:prstGeom>
        </p:spPr>
        <p:txBody>
          <a:bodyPr vert="horz" wrap="square" lIns="0" tIns="22860" rIns="0" bIns="0" rtlCol="0">
            <a:spAutoFit/>
          </a:bodyPr>
          <a:lstStyle/>
          <a:p>
            <a:pPr marL="173355" marR="166370" indent="174625">
              <a:lnSpc>
                <a:spcPts val="1900"/>
              </a:lnSpc>
              <a:spcBef>
                <a:spcPts val="180"/>
              </a:spcBef>
            </a:pPr>
            <a:r>
              <a:rPr sz="1600" spc="-10" dirty="0">
                <a:latin typeface="Arial Narrow"/>
                <a:cs typeface="Arial Narrow"/>
              </a:rPr>
              <a:t>Japan </a:t>
            </a:r>
            <a:r>
              <a:rPr sz="1600" dirty="0">
                <a:latin typeface="Arial Narrow"/>
                <a:cs typeface="Arial Narrow"/>
              </a:rPr>
              <a:t>52–66</a:t>
            </a:r>
            <a:r>
              <a:rPr sz="1600" spc="10" dirty="0">
                <a:latin typeface="Arial Narrow"/>
                <a:cs typeface="Arial Narrow"/>
              </a:rPr>
              <a:t> </a:t>
            </a:r>
            <a:r>
              <a:rPr sz="1600" spc="-85" dirty="0">
                <a:latin typeface="Arial Narrow"/>
                <a:cs typeface="Arial Narrow"/>
              </a:rPr>
              <a:t>GW</a:t>
            </a:r>
            <a:endParaRPr sz="1600">
              <a:latin typeface="Arial Narrow"/>
              <a:cs typeface="Arial Narrow"/>
            </a:endParaRPr>
          </a:p>
        </p:txBody>
      </p:sp>
      <p:grpSp>
        <p:nvGrpSpPr>
          <p:cNvPr id="143" name="object 77">
            <a:extLst>
              <a:ext uri="{FF2B5EF4-FFF2-40B4-BE49-F238E27FC236}">
                <a16:creationId xmlns:a16="http://schemas.microsoft.com/office/drawing/2014/main" id="{9B043FDC-FA28-9534-F758-FE2A34F47244}"/>
              </a:ext>
            </a:extLst>
          </p:cNvPr>
          <p:cNvGrpSpPr/>
          <p:nvPr/>
        </p:nvGrpSpPr>
        <p:grpSpPr>
          <a:xfrm>
            <a:off x="3882024" y="1427996"/>
            <a:ext cx="6902450" cy="2984500"/>
            <a:chOff x="4413250" y="3149600"/>
            <a:chExt cx="6902450" cy="2984500"/>
          </a:xfrm>
        </p:grpSpPr>
        <p:pic>
          <p:nvPicPr>
            <p:cNvPr id="144" name="object 78">
              <a:extLst>
                <a:ext uri="{FF2B5EF4-FFF2-40B4-BE49-F238E27FC236}">
                  <a16:creationId xmlns:a16="http://schemas.microsoft.com/office/drawing/2014/main" id="{4F74D946-38E9-9ABC-5116-2E6DE5B886D2}"/>
                </a:ext>
              </a:extLst>
            </p:cNvPr>
            <p:cNvPicPr/>
            <p:nvPr/>
          </p:nvPicPr>
          <p:blipFill>
            <a:blip r:embed="rId16" cstate="print"/>
            <a:stretch>
              <a:fillRect/>
            </a:stretch>
          </p:blipFill>
          <p:spPr>
            <a:xfrm>
              <a:off x="5575300" y="3556000"/>
              <a:ext cx="927100" cy="927100"/>
            </a:xfrm>
            <a:prstGeom prst="rect">
              <a:avLst/>
            </a:prstGeom>
          </p:spPr>
        </p:pic>
        <p:sp>
          <p:nvSpPr>
            <p:cNvPr id="145" name="object 79">
              <a:extLst>
                <a:ext uri="{FF2B5EF4-FFF2-40B4-BE49-F238E27FC236}">
                  <a16:creationId xmlns:a16="http://schemas.microsoft.com/office/drawing/2014/main" id="{18BE745A-1193-804E-0209-5CCB4EB57FA2}"/>
                </a:ext>
              </a:extLst>
            </p:cNvPr>
            <p:cNvSpPr/>
            <p:nvPr/>
          </p:nvSpPr>
          <p:spPr>
            <a:xfrm>
              <a:off x="5689600" y="3670300"/>
              <a:ext cx="584200" cy="584200"/>
            </a:xfrm>
            <a:custGeom>
              <a:avLst/>
              <a:gdLst/>
              <a:ahLst/>
              <a:cxnLst/>
              <a:rect l="l" t="t" r="r" b="b"/>
              <a:pathLst>
                <a:path w="584200" h="584200">
                  <a:moveTo>
                    <a:pt x="292100" y="0"/>
                  </a:moveTo>
                  <a:lnTo>
                    <a:pt x="247388" y="3422"/>
                  </a:lnTo>
                  <a:lnTo>
                    <a:pt x="203527" y="13688"/>
                  </a:lnTo>
                  <a:lnTo>
                    <a:pt x="161368" y="30799"/>
                  </a:lnTo>
                  <a:lnTo>
                    <a:pt x="121759" y="54754"/>
                  </a:lnTo>
                  <a:lnTo>
                    <a:pt x="85553" y="85553"/>
                  </a:lnTo>
                  <a:lnTo>
                    <a:pt x="54754" y="121759"/>
                  </a:lnTo>
                  <a:lnTo>
                    <a:pt x="30799" y="161368"/>
                  </a:lnTo>
                  <a:lnTo>
                    <a:pt x="13688" y="203527"/>
                  </a:lnTo>
                  <a:lnTo>
                    <a:pt x="3422" y="247388"/>
                  </a:lnTo>
                  <a:lnTo>
                    <a:pt x="0" y="292100"/>
                  </a:lnTo>
                  <a:lnTo>
                    <a:pt x="3422" y="336811"/>
                  </a:lnTo>
                  <a:lnTo>
                    <a:pt x="13688" y="380672"/>
                  </a:lnTo>
                  <a:lnTo>
                    <a:pt x="30799" y="422831"/>
                  </a:lnTo>
                  <a:lnTo>
                    <a:pt x="54754" y="462440"/>
                  </a:lnTo>
                  <a:lnTo>
                    <a:pt x="85553" y="498646"/>
                  </a:lnTo>
                  <a:lnTo>
                    <a:pt x="121759" y="529445"/>
                  </a:lnTo>
                  <a:lnTo>
                    <a:pt x="161368" y="553400"/>
                  </a:lnTo>
                  <a:lnTo>
                    <a:pt x="203527" y="570511"/>
                  </a:lnTo>
                  <a:lnTo>
                    <a:pt x="247388" y="580777"/>
                  </a:lnTo>
                  <a:lnTo>
                    <a:pt x="292100" y="584200"/>
                  </a:lnTo>
                  <a:lnTo>
                    <a:pt x="336811" y="580777"/>
                  </a:lnTo>
                  <a:lnTo>
                    <a:pt x="380672" y="570511"/>
                  </a:lnTo>
                  <a:lnTo>
                    <a:pt x="422831" y="553400"/>
                  </a:lnTo>
                  <a:lnTo>
                    <a:pt x="462440" y="529445"/>
                  </a:lnTo>
                  <a:lnTo>
                    <a:pt x="498646" y="498646"/>
                  </a:lnTo>
                  <a:lnTo>
                    <a:pt x="529445" y="462440"/>
                  </a:lnTo>
                  <a:lnTo>
                    <a:pt x="553400" y="422831"/>
                  </a:lnTo>
                  <a:lnTo>
                    <a:pt x="570511" y="380672"/>
                  </a:lnTo>
                  <a:lnTo>
                    <a:pt x="580777" y="336811"/>
                  </a:lnTo>
                  <a:lnTo>
                    <a:pt x="584200" y="292100"/>
                  </a:lnTo>
                  <a:lnTo>
                    <a:pt x="580777" y="247388"/>
                  </a:lnTo>
                  <a:lnTo>
                    <a:pt x="570511" y="203527"/>
                  </a:lnTo>
                  <a:lnTo>
                    <a:pt x="553400" y="161368"/>
                  </a:lnTo>
                  <a:lnTo>
                    <a:pt x="529445" y="121759"/>
                  </a:lnTo>
                  <a:lnTo>
                    <a:pt x="498646" y="85553"/>
                  </a:lnTo>
                  <a:lnTo>
                    <a:pt x="462440" y="54754"/>
                  </a:lnTo>
                  <a:lnTo>
                    <a:pt x="422831" y="30799"/>
                  </a:lnTo>
                  <a:lnTo>
                    <a:pt x="380672" y="13688"/>
                  </a:lnTo>
                  <a:lnTo>
                    <a:pt x="336811" y="3422"/>
                  </a:lnTo>
                  <a:lnTo>
                    <a:pt x="292100" y="0"/>
                  </a:lnTo>
                  <a:close/>
                </a:path>
              </a:pathLst>
            </a:custGeom>
            <a:solidFill>
              <a:srgbClr val="B6DA77"/>
            </a:solidFill>
          </p:spPr>
          <p:txBody>
            <a:bodyPr wrap="square" lIns="0" tIns="0" rIns="0" bIns="0" rtlCol="0"/>
            <a:lstStyle/>
            <a:p>
              <a:endParaRPr/>
            </a:p>
          </p:txBody>
        </p:sp>
        <p:sp>
          <p:nvSpPr>
            <p:cNvPr id="146" name="object 80">
              <a:extLst>
                <a:ext uri="{FF2B5EF4-FFF2-40B4-BE49-F238E27FC236}">
                  <a16:creationId xmlns:a16="http://schemas.microsoft.com/office/drawing/2014/main" id="{0358744E-0B81-38D9-BFEA-1C044310E40E}"/>
                </a:ext>
              </a:extLst>
            </p:cNvPr>
            <p:cNvSpPr/>
            <p:nvPr/>
          </p:nvSpPr>
          <p:spPr>
            <a:xfrm>
              <a:off x="5689600" y="3670300"/>
              <a:ext cx="584200" cy="584200"/>
            </a:xfrm>
            <a:custGeom>
              <a:avLst/>
              <a:gdLst/>
              <a:ahLst/>
              <a:cxnLst/>
              <a:rect l="l" t="t" r="r" b="b"/>
              <a:pathLst>
                <a:path w="584200" h="584200">
                  <a:moveTo>
                    <a:pt x="498646" y="85553"/>
                  </a:moveTo>
                  <a:lnTo>
                    <a:pt x="529445" y="121759"/>
                  </a:lnTo>
                  <a:lnTo>
                    <a:pt x="553400" y="161368"/>
                  </a:lnTo>
                  <a:lnTo>
                    <a:pt x="570511" y="203527"/>
                  </a:lnTo>
                  <a:lnTo>
                    <a:pt x="580777" y="247388"/>
                  </a:lnTo>
                  <a:lnTo>
                    <a:pt x="584200" y="292100"/>
                  </a:lnTo>
                  <a:lnTo>
                    <a:pt x="580777" y="336811"/>
                  </a:lnTo>
                  <a:lnTo>
                    <a:pt x="570511" y="380672"/>
                  </a:lnTo>
                  <a:lnTo>
                    <a:pt x="553400" y="422831"/>
                  </a:lnTo>
                  <a:lnTo>
                    <a:pt x="529445" y="462440"/>
                  </a:lnTo>
                  <a:lnTo>
                    <a:pt x="498646" y="498646"/>
                  </a:lnTo>
                  <a:lnTo>
                    <a:pt x="462440" y="529445"/>
                  </a:lnTo>
                  <a:lnTo>
                    <a:pt x="422831" y="553400"/>
                  </a:lnTo>
                  <a:lnTo>
                    <a:pt x="380672" y="570511"/>
                  </a:lnTo>
                  <a:lnTo>
                    <a:pt x="336811" y="580777"/>
                  </a:lnTo>
                  <a:lnTo>
                    <a:pt x="292100" y="584200"/>
                  </a:lnTo>
                  <a:lnTo>
                    <a:pt x="247388" y="580777"/>
                  </a:lnTo>
                  <a:lnTo>
                    <a:pt x="203527" y="570511"/>
                  </a:lnTo>
                  <a:lnTo>
                    <a:pt x="161368" y="553400"/>
                  </a:lnTo>
                  <a:lnTo>
                    <a:pt x="121759" y="529445"/>
                  </a:lnTo>
                  <a:lnTo>
                    <a:pt x="85553" y="498646"/>
                  </a:lnTo>
                  <a:lnTo>
                    <a:pt x="54754" y="462440"/>
                  </a:lnTo>
                  <a:lnTo>
                    <a:pt x="30799" y="422831"/>
                  </a:lnTo>
                  <a:lnTo>
                    <a:pt x="13688" y="380672"/>
                  </a:lnTo>
                  <a:lnTo>
                    <a:pt x="3422" y="336811"/>
                  </a:lnTo>
                  <a:lnTo>
                    <a:pt x="0" y="292100"/>
                  </a:lnTo>
                  <a:lnTo>
                    <a:pt x="3422" y="247388"/>
                  </a:lnTo>
                  <a:lnTo>
                    <a:pt x="13688" y="203527"/>
                  </a:lnTo>
                  <a:lnTo>
                    <a:pt x="30799" y="161368"/>
                  </a:lnTo>
                  <a:lnTo>
                    <a:pt x="54754" y="121759"/>
                  </a:lnTo>
                  <a:lnTo>
                    <a:pt x="85553" y="85553"/>
                  </a:lnTo>
                  <a:lnTo>
                    <a:pt x="121759" y="54754"/>
                  </a:lnTo>
                  <a:lnTo>
                    <a:pt x="161368" y="30799"/>
                  </a:lnTo>
                  <a:lnTo>
                    <a:pt x="203527" y="13688"/>
                  </a:lnTo>
                  <a:lnTo>
                    <a:pt x="247388" y="3422"/>
                  </a:lnTo>
                  <a:lnTo>
                    <a:pt x="292100" y="0"/>
                  </a:lnTo>
                  <a:lnTo>
                    <a:pt x="336811" y="3422"/>
                  </a:lnTo>
                  <a:lnTo>
                    <a:pt x="380672" y="13688"/>
                  </a:lnTo>
                  <a:lnTo>
                    <a:pt x="422831" y="30799"/>
                  </a:lnTo>
                  <a:lnTo>
                    <a:pt x="462440" y="54754"/>
                  </a:lnTo>
                  <a:lnTo>
                    <a:pt x="498646" y="85553"/>
                  </a:lnTo>
                </a:path>
              </a:pathLst>
            </a:custGeom>
            <a:ln w="12700">
              <a:solidFill>
                <a:srgbClr val="FFFFFF"/>
              </a:solidFill>
            </a:ln>
          </p:spPr>
          <p:txBody>
            <a:bodyPr wrap="square" lIns="0" tIns="0" rIns="0" bIns="0" rtlCol="0"/>
            <a:lstStyle/>
            <a:p>
              <a:endParaRPr/>
            </a:p>
          </p:txBody>
        </p:sp>
        <p:sp>
          <p:nvSpPr>
            <p:cNvPr id="147" name="object 81">
              <a:extLst>
                <a:ext uri="{FF2B5EF4-FFF2-40B4-BE49-F238E27FC236}">
                  <a16:creationId xmlns:a16="http://schemas.microsoft.com/office/drawing/2014/main" id="{B11EDDEB-A071-DF72-08FD-C9D8A6F0E85D}"/>
                </a:ext>
              </a:extLst>
            </p:cNvPr>
            <p:cNvSpPr/>
            <p:nvPr/>
          </p:nvSpPr>
          <p:spPr>
            <a:xfrm>
              <a:off x="5728618" y="3709318"/>
              <a:ext cx="506730" cy="506730"/>
            </a:xfrm>
            <a:custGeom>
              <a:avLst/>
              <a:gdLst/>
              <a:ahLst/>
              <a:cxnLst/>
              <a:rect l="l" t="t" r="r" b="b"/>
              <a:pathLst>
                <a:path w="506729" h="506729">
                  <a:moveTo>
                    <a:pt x="274727" y="0"/>
                  </a:moveTo>
                  <a:lnTo>
                    <a:pt x="231433" y="0"/>
                  </a:lnTo>
                  <a:lnTo>
                    <a:pt x="188647" y="7347"/>
                  </a:lnTo>
                  <a:lnTo>
                    <a:pt x="147382" y="22042"/>
                  </a:lnTo>
                  <a:lnTo>
                    <a:pt x="108654" y="44085"/>
                  </a:lnTo>
                  <a:lnTo>
                    <a:pt x="73476" y="73476"/>
                  </a:lnTo>
                  <a:lnTo>
                    <a:pt x="44085" y="108654"/>
                  </a:lnTo>
                  <a:lnTo>
                    <a:pt x="22042" y="147382"/>
                  </a:lnTo>
                  <a:lnTo>
                    <a:pt x="7347" y="188647"/>
                  </a:lnTo>
                  <a:lnTo>
                    <a:pt x="0" y="231433"/>
                  </a:lnTo>
                  <a:lnTo>
                    <a:pt x="0" y="274727"/>
                  </a:lnTo>
                  <a:lnTo>
                    <a:pt x="7347" y="317514"/>
                  </a:lnTo>
                  <a:lnTo>
                    <a:pt x="22042" y="358779"/>
                  </a:lnTo>
                  <a:lnTo>
                    <a:pt x="44085" y="397508"/>
                  </a:lnTo>
                  <a:lnTo>
                    <a:pt x="73476" y="432687"/>
                  </a:lnTo>
                  <a:lnTo>
                    <a:pt x="108654" y="462077"/>
                  </a:lnTo>
                  <a:lnTo>
                    <a:pt x="147382" y="484120"/>
                  </a:lnTo>
                  <a:lnTo>
                    <a:pt x="188647" y="498815"/>
                  </a:lnTo>
                  <a:lnTo>
                    <a:pt x="231433" y="506162"/>
                  </a:lnTo>
                  <a:lnTo>
                    <a:pt x="274727" y="506162"/>
                  </a:lnTo>
                  <a:lnTo>
                    <a:pt x="317514" y="498815"/>
                  </a:lnTo>
                  <a:lnTo>
                    <a:pt x="358779" y="484120"/>
                  </a:lnTo>
                  <a:lnTo>
                    <a:pt x="397508" y="462077"/>
                  </a:lnTo>
                  <a:lnTo>
                    <a:pt x="432687" y="432687"/>
                  </a:lnTo>
                  <a:lnTo>
                    <a:pt x="462077" y="397508"/>
                  </a:lnTo>
                  <a:lnTo>
                    <a:pt x="484120" y="358779"/>
                  </a:lnTo>
                  <a:lnTo>
                    <a:pt x="498815" y="317514"/>
                  </a:lnTo>
                  <a:lnTo>
                    <a:pt x="506162" y="274727"/>
                  </a:lnTo>
                  <a:lnTo>
                    <a:pt x="506162" y="231433"/>
                  </a:lnTo>
                  <a:lnTo>
                    <a:pt x="498815" y="188647"/>
                  </a:lnTo>
                  <a:lnTo>
                    <a:pt x="484120" y="147382"/>
                  </a:lnTo>
                  <a:lnTo>
                    <a:pt x="462077" y="108654"/>
                  </a:lnTo>
                  <a:lnTo>
                    <a:pt x="432687" y="73476"/>
                  </a:lnTo>
                  <a:lnTo>
                    <a:pt x="397508" y="44085"/>
                  </a:lnTo>
                  <a:lnTo>
                    <a:pt x="358779" y="22042"/>
                  </a:lnTo>
                  <a:lnTo>
                    <a:pt x="317514" y="7347"/>
                  </a:lnTo>
                  <a:lnTo>
                    <a:pt x="274727" y="0"/>
                  </a:lnTo>
                  <a:close/>
                </a:path>
              </a:pathLst>
            </a:custGeom>
            <a:solidFill>
              <a:srgbClr val="84C300"/>
            </a:solidFill>
          </p:spPr>
          <p:txBody>
            <a:bodyPr wrap="square" lIns="0" tIns="0" rIns="0" bIns="0" rtlCol="0"/>
            <a:lstStyle/>
            <a:p>
              <a:endParaRPr/>
            </a:p>
          </p:txBody>
        </p:sp>
        <p:sp>
          <p:nvSpPr>
            <p:cNvPr id="148" name="object 82">
              <a:extLst>
                <a:ext uri="{FF2B5EF4-FFF2-40B4-BE49-F238E27FC236}">
                  <a16:creationId xmlns:a16="http://schemas.microsoft.com/office/drawing/2014/main" id="{8B756356-E9BB-042F-B95C-FADEBFFA3D33}"/>
                </a:ext>
              </a:extLst>
            </p:cNvPr>
            <p:cNvSpPr/>
            <p:nvPr/>
          </p:nvSpPr>
          <p:spPr>
            <a:xfrm>
              <a:off x="5728618" y="3709318"/>
              <a:ext cx="506730" cy="506730"/>
            </a:xfrm>
            <a:custGeom>
              <a:avLst/>
              <a:gdLst/>
              <a:ahLst/>
              <a:cxnLst/>
              <a:rect l="l" t="t" r="r" b="b"/>
              <a:pathLst>
                <a:path w="506729" h="506729">
                  <a:moveTo>
                    <a:pt x="432687" y="73476"/>
                  </a:moveTo>
                  <a:lnTo>
                    <a:pt x="462077" y="108654"/>
                  </a:lnTo>
                  <a:lnTo>
                    <a:pt x="484120" y="147382"/>
                  </a:lnTo>
                  <a:lnTo>
                    <a:pt x="498815" y="188647"/>
                  </a:lnTo>
                  <a:lnTo>
                    <a:pt x="506162" y="231433"/>
                  </a:lnTo>
                  <a:lnTo>
                    <a:pt x="506162" y="274727"/>
                  </a:lnTo>
                  <a:lnTo>
                    <a:pt x="498815" y="317514"/>
                  </a:lnTo>
                  <a:lnTo>
                    <a:pt x="484120" y="358779"/>
                  </a:lnTo>
                  <a:lnTo>
                    <a:pt x="462077" y="397508"/>
                  </a:lnTo>
                  <a:lnTo>
                    <a:pt x="432687" y="432687"/>
                  </a:lnTo>
                  <a:lnTo>
                    <a:pt x="397508" y="462077"/>
                  </a:lnTo>
                  <a:lnTo>
                    <a:pt x="358779" y="484120"/>
                  </a:lnTo>
                  <a:lnTo>
                    <a:pt x="317514" y="498815"/>
                  </a:lnTo>
                  <a:lnTo>
                    <a:pt x="274727" y="506162"/>
                  </a:lnTo>
                  <a:lnTo>
                    <a:pt x="231433" y="506162"/>
                  </a:lnTo>
                  <a:lnTo>
                    <a:pt x="188647" y="498815"/>
                  </a:lnTo>
                  <a:lnTo>
                    <a:pt x="147382" y="484120"/>
                  </a:lnTo>
                  <a:lnTo>
                    <a:pt x="108654" y="462077"/>
                  </a:lnTo>
                  <a:lnTo>
                    <a:pt x="73476" y="432687"/>
                  </a:lnTo>
                  <a:lnTo>
                    <a:pt x="44085" y="397508"/>
                  </a:lnTo>
                  <a:lnTo>
                    <a:pt x="22042" y="358779"/>
                  </a:lnTo>
                  <a:lnTo>
                    <a:pt x="7347" y="317514"/>
                  </a:lnTo>
                  <a:lnTo>
                    <a:pt x="0" y="274727"/>
                  </a:lnTo>
                  <a:lnTo>
                    <a:pt x="0" y="231433"/>
                  </a:lnTo>
                  <a:lnTo>
                    <a:pt x="7347" y="188647"/>
                  </a:lnTo>
                  <a:lnTo>
                    <a:pt x="22042" y="147382"/>
                  </a:lnTo>
                  <a:lnTo>
                    <a:pt x="44085" y="108654"/>
                  </a:lnTo>
                  <a:lnTo>
                    <a:pt x="73476" y="73476"/>
                  </a:lnTo>
                  <a:lnTo>
                    <a:pt x="108654" y="44085"/>
                  </a:lnTo>
                  <a:lnTo>
                    <a:pt x="147382" y="22042"/>
                  </a:lnTo>
                  <a:lnTo>
                    <a:pt x="188647" y="7347"/>
                  </a:lnTo>
                  <a:lnTo>
                    <a:pt x="231433" y="0"/>
                  </a:lnTo>
                  <a:lnTo>
                    <a:pt x="274727" y="0"/>
                  </a:lnTo>
                  <a:lnTo>
                    <a:pt x="317514" y="7347"/>
                  </a:lnTo>
                  <a:lnTo>
                    <a:pt x="358779" y="22042"/>
                  </a:lnTo>
                  <a:lnTo>
                    <a:pt x="397508" y="44085"/>
                  </a:lnTo>
                  <a:lnTo>
                    <a:pt x="432687" y="73476"/>
                  </a:lnTo>
                </a:path>
              </a:pathLst>
            </a:custGeom>
            <a:ln w="12700">
              <a:solidFill>
                <a:srgbClr val="FFFFFF"/>
              </a:solidFill>
            </a:ln>
          </p:spPr>
          <p:txBody>
            <a:bodyPr wrap="square" lIns="0" tIns="0" rIns="0" bIns="0" rtlCol="0"/>
            <a:lstStyle/>
            <a:p>
              <a:endParaRPr/>
            </a:p>
          </p:txBody>
        </p:sp>
        <p:pic>
          <p:nvPicPr>
            <p:cNvPr id="149" name="object 83">
              <a:extLst>
                <a:ext uri="{FF2B5EF4-FFF2-40B4-BE49-F238E27FC236}">
                  <a16:creationId xmlns:a16="http://schemas.microsoft.com/office/drawing/2014/main" id="{33575E7B-95EB-3C1C-F900-B2F42E0A96A6}"/>
                </a:ext>
              </a:extLst>
            </p:cNvPr>
            <p:cNvPicPr/>
            <p:nvPr/>
          </p:nvPicPr>
          <p:blipFill>
            <a:blip r:embed="rId17" cstate="print"/>
            <a:stretch>
              <a:fillRect/>
            </a:stretch>
          </p:blipFill>
          <p:spPr>
            <a:xfrm>
              <a:off x="6438900" y="3149600"/>
              <a:ext cx="647700" cy="647700"/>
            </a:xfrm>
            <a:prstGeom prst="rect">
              <a:avLst/>
            </a:prstGeom>
          </p:spPr>
        </p:pic>
        <p:sp>
          <p:nvSpPr>
            <p:cNvPr id="150" name="object 84">
              <a:extLst>
                <a:ext uri="{FF2B5EF4-FFF2-40B4-BE49-F238E27FC236}">
                  <a16:creationId xmlns:a16="http://schemas.microsoft.com/office/drawing/2014/main" id="{D56BDF4A-C2DC-8818-C4B7-76A479B40076}"/>
                </a:ext>
              </a:extLst>
            </p:cNvPr>
            <p:cNvSpPr/>
            <p:nvPr/>
          </p:nvSpPr>
          <p:spPr>
            <a:xfrm>
              <a:off x="6554985" y="3265685"/>
              <a:ext cx="301625" cy="301625"/>
            </a:xfrm>
            <a:custGeom>
              <a:avLst/>
              <a:gdLst/>
              <a:ahLst/>
              <a:cxnLst/>
              <a:rect l="l" t="t" r="r" b="b"/>
              <a:pathLst>
                <a:path w="301625" h="301625">
                  <a:moveTo>
                    <a:pt x="173942" y="0"/>
                  </a:moveTo>
                  <a:lnTo>
                    <a:pt x="127287" y="0"/>
                  </a:lnTo>
                  <a:lnTo>
                    <a:pt x="82406" y="14283"/>
                  </a:lnTo>
                  <a:lnTo>
                    <a:pt x="42851" y="42851"/>
                  </a:lnTo>
                  <a:lnTo>
                    <a:pt x="14283" y="82406"/>
                  </a:lnTo>
                  <a:lnTo>
                    <a:pt x="0" y="127287"/>
                  </a:lnTo>
                  <a:lnTo>
                    <a:pt x="0" y="173942"/>
                  </a:lnTo>
                  <a:lnTo>
                    <a:pt x="14283" y="218822"/>
                  </a:lnTo>
                  <a:lnTo>
                    <a:pt x="42851" y="258378"/>
                  </a:lnTo>
                  <a:lnTo>
                    <a:pt x="82406" y="286945"/>
                  </a:lnTo>
                  <a:lnTo>
                    <a:pt x="127287" y="301229"/>
                  </a:lnTo>
                  <a:lnTo>
                    <a:pt x="173942" y="301229"/>
                  </a:lnTo>
                  <a:lnTo>
                    <a:pt x="218822" y="286945"/>
                  </a:lnTo>
                  <a:lnTo>
                    <a:pt x="258378" y="258378"/>
                  </a:lnTo>
                  <a:lnTo>
                    <a:pt x="286945" y="218822"/>
                  </a:lnTo>
                  <a:lnTo>
                    <a:pt x="301229" y="173942"/>
                  </a:lnTo>
                  <a:lnTo>
                    <a:pt x="301229" y="127287"/>
                  </a:lnTo>
                  <a:lnTo>
                    <a:pt x="286945" y="82406"/>
                  </a:lnTo>
                  <a:lnTo>
                    <a:pt x="258378" y="42851"/>
                  </a:lnTo>
                  <a:lnTo>
                    <a:pt x="218822" y="14283"/>
                  </a:lnTo>
                  <a:lnTo>
                    <a:pt x="173942" y="0"/>
                  </a:lnTo>
                  <a:close/>
                </a:path>
              </a:pathLst>
            </a:custGeom>
            <a:solidFill>
              <a:srgbClr val="B6DA77"/>
            </a:solidFill>
          </p:spPr>
          <p:txBody>
            <a:bodyPr wrap="square" lIns="0" tIns="0" rIns="0" bIns="0" rtlCol="0"/>
            <a:lstStyle/>
            <a:p>
              <a:endParaRPr/>
            </a:p>
          </p:txBody>
        </p:sp>
        <p:sp>
          <p:nvSpPr>
            <p:cNvPr id="151" name="object 85">
              <a:extLst>
                <a:ext uri="{FF2B5EF4-FFF2-40B4-BE49-F238E27FC236}">
                  <a16:creationId xmlns:a16="http://schemas.microsoft.com/office/drawing/2014/main" id="{8443D597-E701-83F2-875B-456EEBFC434F}"/>
                </a:ext>
              </a:extLst>
            </p:cNvPr>
            <p:cNvSpPr/>
            <p:nvPr/>
          </p:nvSpPr>
          <p:spPr>
            <a:xfrm>
              <a:off x="6554985" y="3265685"/>
              <a:ext cx="301625" cy="301625"/>
            </a:xfrm>
            <a:custGeom>
              <a:avLst/>
              <a:gdLst/>
              <a:ahLst/>
              <a:cxnLst/>
              <a:rect l="l" t="t" r="r" b="b"/>
              <a:pathLst>
                <a:path w="301625" h="301625">
                  <a:moveTo>
                    <a:pt x="258378" y="42851"/>
                  </a:moveTo>
                  <a:lnTo>
                    <a:pt x="286945" y="82406"/>
                  </a:lnTo>
                  <a:lnTo>
                    <a:pt x="301229" y="127287"/>
                  </a:lnTo>
                  <a:lnTo>
                    <a:pt x="301229" y="173942"/>
                  </a:lnTo>
                  <a:lnTo>
                    <a:pt x="286945" y="218822"/>
                  </a:lnTo>
                  <a:lnTo>
                    <a:pt x="258378" y="258378"/>
                  </a:lnTo>
                  <a:lnTo>
                    <a:pt x="218822" y="286945"/>
                  </a:lnTo>
                  <a:lnTo>
                    <a:pt x="173942" y="301229"/>
                  </a:lnTo>
                  <a:lnTo>
                    <a:pt x="127287" y="301229"/>
                  </a:lnTo>
                  <a:lnTo>
                    <a:pt x="82406" y="286945"/>
                  </a:lnTo>
                  <a:lnTo>
                    <a:pt x="42851" y="258378"/>
                  </a:lnTo>
                  <a:lnTo>
                    <a:pt x="14283" y="218822"/>
                  </a:lnTo>
                  <a:lnTo>
                    <a:pt x="0" y="173942"/>
                  </a:lnTo>
                  <a:lnTo>
                    <a:pt x="0" y="127287"/>
                  </a:lnTo>
                  <a:lnTo>
                    <a:pt x="14283" y="82406"/>
                  </a:lnTo>
                  <a:lnTo>
                    <a:pt x="42851" y="42851"/>
                  </a:lnTo>
                  <a:lnTo>
                    <a:pt x="82406" y="14283"/>
                  </a:lnTo>
                  <a:lnTo>
                    <a:pt x="127287" y="0"/>
                  </a:lnTo>
                  <a:lnTo>
                    <a:pt x="173942" y="0"/>
                  </a:lnTo>
                  <a:lnTo>
                    <a:pt x="218822" y="14283"/>
                  </a:lnTo>
                  <a:lnTo>
                    <a:pt x="258378" y="42851"/>
                  </a:lnTo>
                </a:path>
              </a:pathLst>
            </a:custGeom>
            <a:ln w="12700">
              <a:solidFill>
                <a:srgbClr val="FFFFFF"/>
              </a:solidFill>
            </a:ln>
          </p:spPr>
          <p:txBody>
            <a:bodyPr wrap="square" lIns="0" tIns="0" rIns="0" bIns="0" rtlCol="0"/>
            <a:lstStyle/>
            <a:p>
              <a:endParaRPr/>
            </a:p>
          </p:txBody>
        </p:sp>
        <p:pic>
          <p:nvPicPr>
            <p:cNvPr id="152" name="object 86">
              <a:extLst>
                <a:ext uri="{FF2B5EF4-FFF2-40B4-BE49-F238E27FC236}">
                  <a16:creationId xmlns:a16="http://schemas.microsoft.com/office/drawing/2014/main" id="{B2951767-05EF-C117-1D86-69EA91A2E048}"/>
                </a:ext>
              </a:extLst>
            </p:cNvPr>
            <p:cNvPicPr/>
            <p:nvPr/>
          </p:nvPicPr>
          <p:blipFill>
            <a:blip r:embed="rId10" cstate="print"/>
            <a:stretch>
              <a:fillRect/>
            </a:stretch>
          </p:blipFill>
          <p:spPr>
            <a:xfrm>
              <a:off x="6610350" y="3321050"/>
              <a:ext cx="190500" cy="190499"/>
            </a:xfrm>
            <a:prstGeom prst="rect">
              <a:avLst/>
            </a:prstGeom>
          </p:spPr>
        </p:pic>
        <p:pic>
          <p:nvPicPr>
            <p:cNvPr id="153" name="object 87">
              <a:extLst>
                <a:ext uri="{FF2B5EF4-FFF2-40B4-BE49-F238E27FC236}">
                  <a16:creationId xmlns:a16="http://schemas.microsoft.com/office/drawing/2014/main" id="{6B143262-6631-9FBA-1241-58D6AA8E656C}"/>
                </a:ext>
              </a:extLst>
            </p:cNvPr>
            <p:cNvPicPr/>
            <p:nvPr/>
          </p:nvPicPr>
          <p:blipFill>
            <a:blip r:embed="rId18" cstate="print"/>
            <a:stretch>
              <a:fillRect/>
            </a:stretch>
          </p:blipFill>
          <p:spPr>
            <a:xfrm>
              <a:off x="7302500" y="4089400"/>
              <a:ext cx="749300" cy="749300"/>
            </a:xfrm>
            <a:prstGeom prst="rect">
              <a:avLst/>
            </a:prstGeom>
          </p:spPr>
        </p:pic>
        <p:sp>
          <p:nvSpPr>
            <p:cNvPr id="154" name="object 88">
              <a:extLst>
                <a:ext uri="{FF2B5EF4-FFF2-40B4-BE49-F238E27FC236}">
                  <a16:creationId xmlns:a16="http://schemas.microsoft.com/office/drawing/2014/main" id="{71D01BB7-333A-1AE6-BAD9-A9A58D75A3BF}"/>
                </a:ext>
              </a:extLst>
            </p:cNvPr>
            <p:cNvSpPr/>
            <p:nvPr/>
          </p:nvSpPr>
          <p:spPr>
            <a:xfrm>
              <a:off x="7418014" y="4204914"/>
              <a:ext cx="404495" cy="404495"/>
            </a:xfrm>
            <a:custGeom>
              <a:avLst/>
              <a:gdLst/>
              <a:ahLst/>
              <a:cxnLst/>
              <a:rect l="l" t="t" r="r" b="b"/>
              <a:pathLst>
                <a:path w="404495" h="404495">
                  <a:moveTo>
                    <a:pt x="224236" y="0"/>
                  </a:moveTo>
                  <a:lnTo>
                    <a:pt x="179734" y="0"/>
                  </a:lnTo>
                  <a:lnTo>
                    <a:pt x="136094" y="9716"/>
                  </a:lnTo>
                  <a:lnTo>
                    <a:pt x="95041" y="29150"/>
                  </a:lnTo>
                  <a:lnTo>
                    <a:pt x="58301" y="58301"/>
                  </a:lnTo>
                  <a:lnTo>
                    <a:pt x="29150" y="95041"/>
                  </a:lnTo>
                  <a:lnTo>
                    <a:pt x="9716" y="136094"/>
                  </a:lnTo>
                  <a:lnTo>
                    <a:pt x="0" y="179734"/>
                  </a:lnTo>
                  <a:lnTo>
                    <a:pt x="0" y="224236"/>
                  </a:lnTo>
                  <a:lnTo>
                    <a:pt x="9716" y="267876"/>
                  </a:lnTo>
                  <a:lnTo>
                    <a:pt x="29150" y="308929"/>
                  </a:lnTo>
                  <a:lnTo>
                    <a:pt x="58301" y="345669"/>
                  </a:lnTo>
                  <a:lnTo>
                    <a:pt x="95041" y="374820"/>
                  </a:lnTo>
                  <a:lnTo>
                    <a:pt x="136094" y="394253"/>
                  </a:lnTo>
                  <a:lnTo>
                    <a:pt x="179734" y="403970"/>
                  </a:lnTo>
                  <a:lnTo>
                    <a:pt x="224236" y="403970"/>
                  </a:lnTo>
                  <a:lnTo>
                    <a:pt x="267876" y="394253"/>
                  </a:lnTo>
                  <a:lnTo>
                    <a:pt x="308929" y="374820"/>
                  </a:lnTo>
                  <a:lnTo>
                    <a:pt x="345669" y="345669"/>
                  </a:lnTo>
                  <a:lnTo>
                    <a:pt x="374820" y="308929"/>
                  </a:lnTo>
                  <a:lnTo>
                    <a:pt x="394253" y="267876"/>
                  </a:lnTo>
                  <a:lnTo>
                    <a:pt x="403970" y="224236"/>
                  </a:lnTo>
                  <a:lnTo>
                    <a:pt x="403970" y="179734"/>
                  </a:lnTo>
                  <a:lnTo>
                    <a:pt x="394253" y="136094"/>
                  </a:lnTo>
                  <a:lnTo>
                    <a:pt x="374820" y="95041"/>
                  </a:lnTo>
                  <a:lnTo>
                    <a:pt x="345669" y="58301"/>
                  </a:lnTo>
                  <a:lnTo>
                    <a:pt x="308929" y="29150"/>
                  </a:lnTo>
                  <a:lnTo>
                    <a:pt x="267876" y="9716"/>
                  </a:lnTo>
                  <a:lnTo>
                    <a:pt x="224236" y="0"/>
                  </a:lnTo>
                  <a:close/>
                </a:path>
              </a:pathLst>
            </a:custGeom>
            <a:solidFill>
              <a:srgbClr val="B6DA77"/>
            </a:solidFill>
          </p:spPr>
          <p:txBody>
            <a:bodyPr wrap="square" lIns="0" tIns="0" rIns="0" bIns="0" rtlCol="0"/>
            <a:lstStyle/>
            <a:p>
              <a:endParaRPr/>
            </a:p>
          </p:txBody>
        </p:sp>
        <p:sp>
          <p:nvSpPr>
            <p:cNvPr id="155" name="object 89">
              <a:extLst>
                <a:ext uri="{FF2B5EF4-FFF2-40B4-BE49-F238E27FC236}">
                  <a16:creationId xmlns:a16="http://schemas.microsoft.com/office/drawing/2014/main" id="{6691AD99-7F4E-5098-D2CB-17F0D150367E}"/>
                </a:ext>
              </a:extLst>
            </p:cNvPr>
            <p:cNvSpPr/>
            <p:nvPr/>
          </p:nvSpPr>
          <p:spPr>
            <a:xfrm>
              <a:off x="7418014" y="4204914"/>
              <a:ext cx="404495" cy="404495"/>
            </a:xfrm>
            <a:custGeom>
              <a:avLst/>
              <a:gdLst/>
              <a:ahLst/>
              <a:cxnLst/>
              <a:rect l="l" t="t" r="r" b="b"/>
              <a:pathLst>
                <a:path w="404495" h="404495">
                  <a:moveTo>
                    <a:pt x="345669" y="58301"/>
                  </a:moveTo>
                  <a:lnTo>
                    <a:pt x="374820" y="95041"/>
                  </a:lnTo>
                  <a:lnTo>
                    <a:pt x="394253" y="136094"/>
                  </a:lnTo>
                  <a:lnTo>
                    <a:pt x="403970" y="179734"/>
                  </a:lnTo>
                  <a:lnTo>
                    <a:pt x="403970" y="224236"/>
                  </a:lnTo>
                  <a:lnTo>
                    <a:pt x="394253" y="267876"/>
                  </a:lnTo>
                  <a:lnTo>
                    <a:pt x="374820" y="308929"/>
                  </a:lnTo>
                  <a:lnTo>
                    <a:pt x="345669" y="345669"/>
                  </a:lnTo>
                  <a:lnTo>
                    <a:pt x="308929" y="374820"/>
                  </a:lnTo>
                  <a:lnTo>
                    <a:pt x="267876" y="394253"/>
                  </a:lnTo>
                  <a:lnTo>
                    <a:pt x="224236" y="403970"/>
                  </a:lnTo>
                  <a:lnTo>
                    <a:pt x="179734" y="403970"/>
                  </a:lnTo>
                  <a:lnTo>
                    <a:pt x="136094" y="394253"/>
                  </a:lnTo>
                  <a:lnTo>
                    <a:pt x="95041" y="374820"/>
                  </a:lnTo>
                  <a:lnTo>
                    <a:pt x="58301" y="345669"/>
                  </a:lnTo>
                  <a:lnTo>
                    <a:pt x="29150" y="308929"/>
                  </a:lnTo>
                  <a:lnTo>
                    <a:pt x="9716" y="267876"/>
                  </a:lnTo>
                  <a:lnTo>
                    <a:pt x="0" y="224236"/>
                  </a:lnTo>
                  <a:lnTo>
                    <a:pt x="0" y="179734"/>
                  </a:lnTo>
                  <a:lnTo>
                    <a:pt x="9716" y="136094"/>
                  </a:lnTo>
                  <a:lnTo>
                    <a:pt x="29150" y="95041"/>
                  </a:lnTo>
                  <a:lnTo>
                    <a:pt x="58301" y="58301"/>
                  </a:lnTo>
                  <a:lnTo>
                    <a:pt x="95041" y="29150"/>
                  </a:lnTo>
                  <a:lnTo>
                    <a:pt x="136094" y="9716"/>
                  </a:lnTo>
                  <a:lnTo>
                    <a:pt x="179734" y="0"/>
                  </a:lnTo>
                  <a:lnTo>
                    <a:pt x="224236" y="0"/>
                  </a:lnTo>
                  <a:lnTo>
                    <a:pt x="267876" y="9716"/>
                  </a:lnTo>
                  <a:lnTo>
                    <a:pt x="308929" y="29150"/>
                  </a:lnTo>
                  <a:lnTo>
                    <a:pt x="345669" y="58301"/>
                  </a:lnTo>
                </a:path>
              </a:pathLst>
            </a:custGeom>
            <a:ln w="12700">
              <a:solidFill>
                <a:srgbClr val="FFFFFF"/>
              </a:solidFill>
            </a:ln>
          </p:spPr>
          <p:txBody>
            <a:bodyPr wrap="square" lIns="0" tIns="0" rIns="0" bIns="0" rtlCol="0"/>
            <a:lstStyle/>
            <a:p>
              <a:endParaRPr/>
            </a:p>
          </p:txBody>
        </p:sp>
        <p:pic>
          <p:nvPicPr>
            <p:cNvPr id="156" name="object 90">
              <a:extLst>
                <a:ext uri="{FF2B5EF4-FFF2-40B4-BE49-F238E27FC236}">
                  <a16:creationId xmlns:a16="http://schemas.microsoft.com/office/drawing/2014/main" id="{6DD6E9CD-C37D-13F9-3077-BB49950178BF}"/>
                </a:ext>
              </a:extLst>
            </p:cNvPr>
            <p:cNvPicPr/>
            <p:nvPr/>
          </p:nvPicPr>
          <p:blipFill>
            <a:blip r:embed="rId19" cstate="print"/>
            <a:stretch>
              <a:fillRect/>
            </a:stretch>
          </p:blipFill>
          <p:spPr>
            <a:xfrm>
              <a:off x="7550149" y="4337049"/>
              <a:ext cx="139700" cy="139700"/>
            </a:xfrm>
            <a:prstGeom prst="rect">
              <a:avLst/>
            </a:prstGeom>
          </p:spPr>
        </p:pic>
        <p:pic>
          <p:nvPicPr>
            <p:cNvPr id="157" name="object 91">
              <a:extLst>
                <a:ext uri="{FF2B5EF4-FFF2-40B4-BE49-F238E27FC236}">
                  <a16:creationId xmlns:a16="http://schemas.microsoft.com/office/drawing/2014/main" id="{9AA0FBD2-BA22-7A0C-49E8-5EC1A1C40757}"/>
                </a:ext>
              </a:extLst>
            </p:cNvPr>
            <p:cNvPicPr/>
            <p:nvPr/>
          </p:nvPicPr>
          <p:blipFill>
            <a:blip r:embed="rId20" cstate="print"/>
            <a:stretch>
              <a:fillRect/>
            </a:stretch>
          </p:blipFill>
          <p:spPr>
            <a:xfrm>
              <a:off x="8496300" y="4686300"/>
              <a:ext cx="1079500" cy="1079500"/>
            </a:xfrm>
            <a:prstGeom prst="rect">
              <a:avLst/>
            </a:prstGeom>
          </p:spPr>
        </p:pic>
        <p:sp>
          <p:nvSpPr>
            <p:cNvPr id="158" name="object 92">
              <a:extLst>
                <a:ext uri="{FF2B5EF4-FFF2-40B4-BE49-F238E27FC236}">
                  <a16:creationId xmlns:a16="http://schemas.microsoft.com/office/drawing/2014/main" id="{97868BC3-3E53-A0EF-E6BD-FB4FDDEFA4EB}"/>
                </a:ext>
              </a:extLst>
            </p:cNvPr>
            <p:cNvSpPr/>
            <p:nvPr/>
          </p:nvSpPr>
          <p:spPr>
            <a:xfrm>
              <a:off x="8611238" y="4801238"/>
              <a:ext cx="735330" cy="735330"/>
            </a:xfrm>
            <a:custGeom>
              <a:avLst/>
              <a:gdLst/>
              <a:ahLst/>
              <a:cxnLst/>
              <a:rect l="l" t="t" r="r" b="b"/>
              <a:pathLst>
                <a:path w="735329" h="735329">
                  <a:moveTo>
                    <a:pt x="389402" y="0"/>
                  </a:moveTo>
                  <a:lnTo>
                    <a:pt x="345920" y="0"/>
                  </a:lnTo>
                  <a:lnTo>
                    <a:pt x="302681" y="5106"/>
                  </a:lnTo>
                  <a:lnTo>
                    <a:pt x="260175" y="15319"/>
                  </a:lnTo>
                  <a:lnTo>
                    <a:pt x="218889" y="30638"/>
                  </a:lnTo>
                  <a:lnTo>
                    <a:pt x="179311" y="51063"/>
                  </a:lnTo>
                  <a:lnTo>
                    <a:pt x="141930" y="76595"/>
                  </a:lnTo>
                  <a:lnTo>
                    <a:pt x="107234" y="107234"/>
                  </a:lnTo>
                  <a:lnTo>
                    <a:pt x="76595" y="141930"/>
                  </a:lnTo>
                  <a:lnTo>
                    <a:pt x="51063" y="179311"/>
                  </a:lnTo>
                  <a:lnTo>
                    <a:pt x="30638" y="218889"/>
                  </a:lnTo>
                  <a:lnTo>
                    <a:pt x="15319" y="260175"/>
                  </a:lnTo>
                  <a:lnTo>
                    <a:pt x="5106" y="302681"/>
                  </a:lnTo>
                  <a:lnTo>
                    <a:pt x="0" y="345920"/>
                  </a:lnTo>
                  <a:lnTo>
                    <a:pt x="0" y="389402"/>
                  </a:lnTo>
                  <a:lnTo>
                    <a:pt x="5106" y="432641"/>
                  </a:lnTo>
                  <a:lnTo>
                    <a:pt x="15319" y="475147"/>
                  </a:lnTo>
                  <a:lnTo>
                    <a:pt x="30638" y="516433"/>
                  </a:lnTo>
                  <a:lnTo>
                    <a:pt x="51063" y="556011"/>
                  </a:lnTo>
                  <a:lnTo>
                    <a:pt x="76595" y="593392"/>
                  </a:lnTo>
                  <a:lnTo>
                    <a:pt x="107234" y="628089"/>
                  </a:lnTo>
                  <a:lnTo>
                    <a:pt x="141930" y="658727"/>
                  </a:lnTo>
                  <a:lnTo>
                    <a:pt x="179311" y="684259"/>
                  </a:lnTo>
                  <a:lnTo>
                    <a:pt x="218889" y="704685"/>
                  </a:lnTo>
                  <a:lnTo>
                    <a:pt x="260175" y="720004"/>
                  </a:lnTo>
                  <a:lnTo>
                    <a:pt x="302681" y="730217"/>
                  </a:lnTo>
                  <a:lnTo>
                    <a:pt x="345920" y="735323"/>
                  </a:lnTo>
                  <a:lnTo>
                    <a:pt x="389402" y="735323"/>
                  </a:lnTo>
                  <a:lnTo>
                    <a:pt x="432641" y="730217"/>
                  </a:lnTo>
                  <a:lnTo>
                    <a:pt x="475147" y="720004"/>
                  </a:lnTo>
                  <a:lnTo>
                    <a:pt x="516433" y="704685"/>
                  </a:lnTo>
                  <a:lnTo>
                    <a:pt x="556011" y="684259"/>
                  </a:lnTo>
                  <a:lnTo>
                    <a:pt x="593392" y="658727"/>
                  </a:lnTo>
                  <a:lnTo>
                    <a:pt x="628089" y="628089"/>
                  </a:lnTo>
                  <a:lnTo>
                    <a:pt x="658727" y="593392"/>
                  </a:lnTo>
                  <a:lnTo>
                    <a:pt x="684259" y="556011"/>
                  </a:lnTo>
                  <a:lnTo>
                    <a:pt x="704685" y="516433"/>
                  </a:lnTo>
                  <a:lnTo>
                    <a:pt x="720004" y="475147"/>
                  </a:lnTo>
                  <a:lnTo>
                    <a:pt x="730217" y="432641"/>
                  </a:lnTo>
                  <a:lnTo>
                    <a:pt x="735323" y="389402"/>
                  </a:lnTo>
                  <a:lnTo>
                    <a:pt x="735323" y="345920"/>
                  </a:lnTo>
                  <a:lnTo>
                    <a:pt x="730217" y="302681"/>
                  </a:lnTo>
                  <a:lnTo>
                    <a:pt x="720004" y="260175"/>
                  </a:lnTo>
                  <a:lnTo>
                    <a:pt x="704685" y="218889"/>
                  </a:lnTo>
                  <a:lnTo>
                    <a:pt x="684259" y="179311"/>
                  </a:lnTo>
                  <a:lnTo>
                    <a:pt x="658727" y="141930"/>
                  </a:lnTo>
                  <a:lnTo>
                    <a:pt x="628089" y="107234"/>
                  </a:lnTo>
                  <a:lnTo>
                    <a:pt x="593392" y="76595"/>
                  </a:lnTo>
                  <a:lnTo>
                    <a:pt x="556011" y="51063"/>
                  </a:lnTo>
                  <a:lnTo>
                    <a:pt x="516433" y="30638"/>
                  </a:lnTo>
                  <a:lnTo>
                    <a:pt x="475147" y="15319"/>
                  </a:lnTo>
                  <a:lnTo>
                    <a:pt x="432641" y="5106"/>
                  </a:lnTo>
                  <a:lnTo>
                    <a:pt x="389402" y="0"/>
                  </a:lnTo>
                  <a:close/>
                </a:path>
              </a:pathLst>
            </a:custGeom>
            <a:solidFill>
              <a:srgbClr val="B6DA77"/>
            </a:solidFill>
          </p:spPr>
          <p:txBody>
            <a:bodyPr wrap="square" lIns="0" tIns="0" rIns="0" bIns="0" rtlCol="0"/>
            <a:lstStyle/>
            <a:p>
              <a:endParaRPr/>
            </a:p>
          </p:txBody>
        </p:sp>
        <p:sp>
          <p:nvSpPr>
            <p:cNvPr id="159" name="object 93">
              <a:extLst>
                <a:ext uri="{FF2B5EF4-FFF2-40B4-BE49-F238E27FC236}">
                  <a16:creationId xmlns:a16="http://schemas.microsoft.com/office/drawing/2014/main" id="{64E86CDA-9833-5EB5-0312-D0CBA234C1D9}"/>
                </a:ext>
              </a:extLst>
            </p:cNvPr>
            <p:cNvSpPr/>
            <p:nvPr/>
          </p:nvSpPr>
          <p:spPr>
            <a:xfrm>
              <a:off x="8611238" y="4801238"/>
              <a:ext cx="735330" cy="735330"/>
            </a:xfrm>
            <a:custGeom>
              <a:avLst/>
              <a:gdLst/>
              <a:ahLst/>
              <a:cxnLst/>
              <a:rect l="l" t="t" r="r" b="b"/>
              <a:pathLst>
                <a:path w="735329" h="735329">
                  <a:moveTo>
                    <a:pt x="628089" y="107234"/>
                  </a:moveTo>
                  <a:lnTo>
                    <a:pt x="658727" y="141930"/>
                  </a:lnTo>
                  <a:lnTo>
                    <a:pt x="684259" y="179311"/>
                  </a:lnTo>
                  <a:lnTo>
                    <a:pt x="704685" y="218889"/>
                  </a:lnTo>
                  <a:lnTo>
                    <a:pt x="720004" y="260175"/>
                  </a:lnTo>
                  <a:lnTo>
                    <a:pt x="730217" y="302681"/>
                  </a:lnTo>
                  <a:lnTo>
                    <a:pt x="735323" y="345920"/>
                  </a:lnTo>
                  <a:lnTo>
                    <a:pt x="735323" y="389402"/>
                  </a:lnTo>
                  <a:lnTo>
                    <a:pt x="730217" y="432641"/>
                  </a:lnTo>
                  <a:lnTo>
                    <a:pt x="720004" y="475147"/>
                  </a:lnTo>
                  <a:lnTo>
                    <a:pt x="704685" y="516433"/>
                  </a:lnTo>
                  <a:lnTo>
                    <a:pt x="684259" y="556011"/>
                  </a:lnTo>
                  <a:lnTo>
                    <a:pt x="658727" y="593392"/>
                  </a:lnTo>
                  <a:lnTo>
                    <a:pt x="628089" y="628089"/>
                  </a:lnTo>
                  <a:lnTo>
                    <a:pt x="593392" y="658727"/>
                  </a:lnTo>
                  <a:lnTo>
                    <a:pt x="556011" y="684259"/>
                  </a:lnTo>
                  <a:lnTo>
                    <a:pt x="516433" y="704685"/>
                  </a:lnTo>
                  <a:lnTo>
                    <a:pt x="475147" y="720004"/>
                  </a:lnTo>
                  <a:lnTo>
                    <a:pt x="432641" y="730217"/>
                  </a:lnTo>
                  <a:lnTo>
                    <a:pt x="389402" y="735323"/>
                  </a:lnTo>
                  <a:lnTo>
                    <a:pt x="345920" y="735323"/>
                  </a:lnTo>
                  <a:lnTo>
                    <a:pt x="302681" y="730217"/>
                  </a:lnTo>
                  <a:lnTo>
                    <a:pt x="260175" y="720004"/>
                  </a:lnTo>
                  <a:lnTo>
                    <a:pt x="218889" y="704685"/>
                  </a:lnTo>
                  <a:lnTo>
                    <a:pt x="179311" y="684259"/>
                  </a:lnTo>
                  <a:lnTo>
                    <a:pt x="141930" y="658727"/>
                  </a:lnTo>
                  <a:lnTo>
                    <a:pt x="107234" y="628089"/>
                  </a:lnTo>
                  <a:lnTo>
                    <a:pt x="76595" y="593392"/>
                  </a:lnTo>
                  <a:lnTo>
                    <a:pt x="51063" y="556011"/>
                  </a:lnTo>
                  <a:lnTo>
                    <a:pt x="30638" y="516433"/>
                  </a:lnTo>
                  <a:lnTo>
                    <a:pt x="15319" y="475147"/>
                  </a:lnTo>
                  <a:lnTo>
                    <a:pt x="5106" y="432641"/>
                  </a:lnTo>
                  <a:lnTo>
                    <a:pt x="0" y="389402"/>
                  </a:lnTo>
                  <a:lnTo>
                    <a:pt x="0" y="345920"/>
                  </a:lnTo>
                  <a:lnTo>
                    <a:pt x="5106" y="302681"/>
                  </a:lnTo>
                  <a:lnTo>
                    <a:pt x="15319" y="260175"/>
                  </a:lnTo>
                  <a:lnTo>
                    <a:pt x="30638" y="218889"/>
                  </a:lnTo>
                  <a:lnTo>
                    <a:pt x="51063" y="179311"/>
                  </a:lnTo>
                  <a:lnTo>
                    <a:pt x="76595" y="141930"/>
                  </a:lnTo>
                  <a:lnTo>
                    <a:pt x="107234" y="107234"/>
                  </a:lnTo>
                  <a:lnTo>
                    <a:pt x="141930" y="76595"/>
                  </a:lnTo>
                  <a:lnTo>
                    <a:pt x="179311" y="51063"/>
                  </a:lnTo>
                  <a:lnTo>
                    <a:pt x="218889" y="30638"/>
                  </a:lnTo>
                  <a:lnTo>
                    <a:pt x="260175" y="15319"/>
                  </a:lnTo>
                  <a:lnTo>
                    <a:pt x="302681" y="5106"/>
                  </a:lnTo>
                  <a:lnTo>
                    <a:pt x="345920" y="0"/>
                  </a:lnTo>
                  <a:lnTo>
                    <a:pt x="389402" y="0"/>
                  </a:lnTo>
                  <a:lnTo>
                    <a:pt x="432641" y="5106"/>
                  </a:lnTo>
                  <a:lnTo>
                    <a:pt x="475147" y="15319"/>
                  </a:lnTo>
                  <a:lnTo>
                    <a:pt x="516433" y="30638"/>
                  </a:lnTo>
                  <a:lnTo>
                    <a:pt x="556011" y="51063"/>
                  </a:lnTo>
                  <a:lnTo>
                    <a:pt x="593392" y="76595"/>
                  </a:lnTo>
                  <a:lnTo>
                    <a:pt x="628089" y="107234"/>
                  </a:lnTo>
                </a:path>
              </a:pathLst>
            </a:custGeom>
            <a:ln w="12700">
              <a:solidFill>
                <a:srgbClr val="FFFFFF"/>
              </a:solidFill>
            </a:ln>
          </p:spPr>
          <p:txBody>
            <a:bodyPr wrap="square" lIns="0" tIns="0" rIns="0" bIns="0" rtlCol="0"/>
            <a:lstStyle/>
            <a:p>
              <a:endParaRPr/>
            </a:p>
          </p:txBody>
        </p:sp>
        <p:pic>
          <p:nvPicPr>
            <p:cNvPr id="160" name="object 94">
              <a:extLst>
                <a:ext uri="{FF2B5EF4-FFF2-40B4-BE49-F238E27FC236}">
                  <a16:creationId xmlns:a16="http://schemas.microsoft.com/office/drawing/2014/main" id="{BB67AE46-9B84-D2A2-D2AF-3681D23C3AD8}"/>
                </a:ext>
              </a:extLst>
            </p:cNvPr>
            <p:cNvPicPr/>
            <p:nvPr/>
          </p:nvPicPr>
          <p:blipFill>
            <a:blip r:embed="rId21" cstate="print"/>
            <a:stretch>
              <a:fillRect/>
            </a:stretch>
          </p:blipFill>
          <p:spPr>
            <a:xfrm>
              <a:off x="8870949" y="5060950"/>
              <a:ext cx="215901" cy="215899"/>
            </a:xfrm>
            <a:prstGeom prst="rect">
              <a:avLst/>
            </a:prstGeom>
          </p:spPr>
        </p:pic>
        <p:pic>
          <p:nvPicPr>
            <p:cNvPr id="161" name="object 95">
              <a:extLst>
                <a:ext uri="{FF2B5EF4-FFF2-40B4-BE49-F238E27FC236}">
                  <a16:creationId xmlns:a16="http://schemas.microsoft.com/office/drawing/2014/main" id="{9B35E91D-A620-3420-BCBC-2C2067C2FE9C}"/>
                </a:ext>
              </a:extLst>
            </p:cNvPr>
            <p:cNvPicPr/>
            <p:nvPr/>
          </p:nvPicPr>
          <p:blipFill>
            <a:blip r:embed="rId17" cstate="print"/>
            <a:stretch>
              <a:fillRect/>
            </a:stretch>
          </p:blipFill>
          <p:spPr>
            <a:xfrm>
              <a:off x="10668000" y="4127500"/>
              <a:ext cx="647700" cy="647700"/>
            </a:xfrm>
            <a:prstGeom prst="rect">
              <a:avLst/>
            </a:prstGeom>
          </p:spPr>
        </p:pic>
        <p:sp>
          <p:nvSpPr>
            <p:cNvPr id="162" name="object 96">
              <a:extLst>
                <a:ext uri="{FF2B5EF4-FFF2-40B4-BE49-F238E27FC236}">
                  <a16:creationId xmlns:a16="http://schemas.microsoft.com/office/drawing/2014/main" id="{5A465CD3-068A-F834-2290-EFF736EF260A}"/>
                </a:ext>
              </a:extLst>
            </p:cNvPr>
            <p:cNvSpPr/>
            <p:nvPr/>
          </p:nvSpPr>
          <p:spPr>
            <a:xfrm>
              <a:off x="10784085" y="4243585"/>
              <a:ext cx="301625" cy="301625"/>
            </a:xfrm>
            <a:custGeom>
              <a:avLst/>
              <a:gdLst/>
              <a:ahLst/>
              <a:cxnLst/>
              <a:rect l="l" t="t" r="r" b="b"/>
              <a:pathLst>
                <a:path w="301625" h="301625">
                  <a:moveTo>
                    <a:pt x="173942" y="0"/>
                  </a:moveTo>
                  <a:lnTo>
                    <a:pt x="127287" y="0"/>
                  </a:lnTo>
                  <a:lnTo>
                    <a:pt x="82406" y="14283"/>
                  </a:lnTo>
                  <a:lnTo>
                    <a:pt x="42851" y="42851"/>
                  </a:lnTo>
                  <a:lnTo>
                    <a:pt x="14283" y="82406"/>
                  </a:lnTo>
                  <a:lnTo>
                    <a:pt x="0" y="127287"/>
                  </a:lnTo>
                  <a:lnTo>
                    <a:pt x="0" y="173942"/>
                  </a:lnTo>
                  <a:lnTo>
                    <a:pt x="14283" y="218822"/>
                  </a:lnTo>
                  <a:lnTo>
                    <a:pt x="42851" y="258378"/>
                  </a:lnTo>
                  <a:lnTo>
                    <a:pt x="82406" y="286945"/>
                  </a:lnTo>
                  <a:lnTo>
                    <a:pt x="127287" y="301229"/>
                  </a:lnTo>
                  <a:lnTo>
                    <a:pt x="173942" y="301229"/>
                  </a:lnTo>
                  <a:lnTo>
                    <a:pt x="218822" y="286945"/>
                  </a:lnTo>
                  <a:lnTo>
                    <a:pt x="258378" y="258378"/>
                  </a:lnTo>
                  <a:lnTo>
                    <a:pt x="286945" y="218822"/>
                  </a:lnTo>
                  <a:lnTo>
                    <a:pt x="301229" y="173942"/>
                  </a:lnTo>
                  <a:lnTo>
                    <a:pt x="301229" y="127287"/>
                  </a:lnTo>
                  <a:lnTo>
                    <a:pt x="286945" y="82406"/>
                  </a:lnTo>
                  <a:lnTo>
                    <a:pt x="258378" y="42851"/>
                  </a:lnTo>
                  <a:lnTo>
                    <a:pt x="218822" y="14283"/>
                  </a:lnTo>
                  <a:lnTo>
                    <a:pt x="173942" y="0"/>
                  </a:lnTo>
                  <a:close/>
                </a:path>
              </a:pathLst>
            </a:custGeom>
            <a:solidFill>
              <a:srgbClr val="B6DA77"/>
            </a:solidFill>
          </p:spPr>
          <p:txBody>
            <a:bodyPr wrap="square" lIns="0" tIns="0" rIns="0" bIns="0" rtlCol="0"/>
            <a:lstStyle/>
            <a:p>
              <a:endParaRPr/>
            </a:p>
          </p:txBody>
        </p:sp>
        <p:sp>
          <p:nvSpPr>
            <p:cNvPr id="163" name="object 97">
              <a:extLst>
                <a:ext uri="{FF2B5EF4-FFF2-40B4-BE49-F238E27FC236}">
                  <a16:creationId xmlns:a16="http://schemas.microsoft.com/office/drawing/2014/main" id="{A7A48D20-7D5D-BFA5-6328-1F21ABD692EE}"/>
                </a:ext>
              </a:extLst>
            </p:cNvPr>
            <p:cNvSpPr/>
            <p:nvPr/>
          </p:nvSpPr>
          <p:spPr>
            <a:xfrm>
              <a:off x="10784085" y="4243585"/>
              <a:ext cx="301625" cy="301625"/>
            </a:xfrm>
            <a:custGeom>
              <a:avLst/>
              <a:gdLst/>
              <a:ahLst/>
              <a:cxnLst/>
              <a:rect l="l" t="t" r="r" b="b"/>
              <a:pathLst>
                <a:path w="301625" h="301625">
                  <a:moveTo>
                    <a:pt x="258378" y="42851"/>
                  </a:moveTo>
                  <a:lnTo>
                    <a:pt x="286945" y="82406"/>
                  </a:lnTo>
                  <a:lnTo>
                    <a:pt x="301229" y="127287"/>
                  </a:lnTo>
                  <a:lnTo>
                    <a:pt x="301229" y="173942"/>
                  </a:lnTo>
                  <a:lnTo>
                    <a:pt x="286945" y="218822"/>
                  </a:lnTo>
                  <a:lnTo>
                    <a:pt x="258378" y="258378"/>
                  </a:lnTo>
                  <a:lnTo>
                    <a:pt x="218822" y="286945"/>
                  </a:lnTo>
                  <a:lnTo>
                    <a:pt x="173942" y="301229"/>
                  </a:lnTo>
                  <a:lnTo>
                    <a:pt x="127287" y="301229"/>
                  </a:lnTo>
                  <a:lnTo>
                    <a:pt x="82406" y="286945"/>
                  </a:lnTo>
                  <a:lnTo>
                    <a:pt x="42851" y="258378"/>
                  </a:lnTo>
                  <a:lnTo>
                    <a:pt x="14283" y="218822"/>
                  </a:lnTo>
                  <a:lnTo>
                    <a:pt x="0" y="173942"/>
                  </a:lnTo>
                  <a:lnTo>
                    <a:pt x="0" y="127287"/>
                  </a:lnTo>
                  <a:lnTo>
                    <a:pt x="14283" y="82406"/>
                  </a:lnTo>
                  <a:lnTo>
                    <a:pt x="42851" y="42851"/>
                  </a:lnTo>
                  <a:lnTo>
                    <a:pt x="82406" y="14283"/>
                  </a:lnTo>
                  <a:lnTo>
                    <a:pt x="127287" y="0"/>
                  </a:lnTo>
                  <a:lnTo>
                    <a:pt x="173942" y="0"/>
                  </a:lnTo>
                  <a:lnTo>
                    <a:pt x="218822" y="14283"/>
                  </a:lnTo>
                  <a:lnTo>
                    <a:pt x="258378" y="42851"/>
                  </a:lnTo>
                </a:path>
              </a:pathLst>
            </a:custGeom>
            <a:ln w="12700">
              <a:solidFill>
                <a:srgbClr val="FFFFFF"/>
              </a:solidFill>
            </a:ln>
          </p:spPr>
          <p:txBody>
            <a:bodyPr wrap="square" lIns="0" tIns="0" rIns="0" bIns="0" rtlCol="0"/>
            <a:lstStyle/>
            <a:p>
              <a:endParaRPr/>
            </a:p>
          </p:txBody>
        </p:sp>
        <p:pic>
          <p:nvPicPr>
            <p:cNvPr id="164" name="object 98">
              <a:extLst>
                <a:ext uri="{FF2B5EF4-FFF2-40B4-BE49-F238E27FC236}">
                  <a16:creationId xmlns:a16="http://schemas.microsoft.com/office/drawing/2014/main" id="{08D24661-4FF7-D311-CF02-2860C23498CA}"/>
                </a:ext>
              </a:extLst>
            </p:cNvPr>
            <p:cNvPicPr/>
            <p:nvPr/>
          </p:nvPicPr>
          <p:blipFill>
            <a:blip r:embed="rId22" cstate="print"/>
            <a:stretch>
              <a:fillRect/>
            </a:stretch>
          </p:blipFill>
          <p:spPr>
            <a:xfrm>
              <a:off x="10807700" y="4267200"/>
              <a:ext cx="253999" cy="253999"/>
            </a:xfrm>
            <a:prstGeom prst="rect">
              <a:avLst/>
            </a:prstGeom>
          </p:spPr>
        </p:pic>
        <p:sp>
          <p:nvSpPr>
            <p:cNvPr id="165" name="object 99">
              <a:extLst>
                <a:ext uri="{FF2B5EF4-FFF2-40B4-BE49-F238E27FC236}">
                  <a16:creationId xmlns:a16="http://schemas.microsoft.com/office/drawing/2014/main" id="{00158E94-A978-38AF-50FC-78852AE358C9}"/>
                </a:ext>
              </a:extLst>
            </p:cNvPr>
            <p:cNvSpPr/>
            <p:nvPr/>
          </p:nvSpPr>
          <p:spPr>
            <a:xfrm>
              <a:off x="10807700" y="4267200"/>
              <a:ext cx="254000" cy="254000"/>
            </a:xfrm>
            <a:custGeom>
              <a:avLst/>
              <a:gdLst/>
              <a:ahLst/>
              <a:cxnLst/>
              <a:rect l="l" t="t" r="r" b="b"/>
              <a:pathLst>
                <a:path w="254000" h="254000">
                  <a:moveTo>
                    <a:pt x="216801" y="37197"/>
                  </a:moveTo>
                  <a:lnTo>
                    <a:pt x="244699" y="79209"/>
                  </a:lnTo>
                  <a:lnTo>
                    <a:pt x="253999" y="126999"/>
                  </a:lnTo>
                  <a:lnTo>
                    <a:pt x="244699" y="174790"/>
                  </a:lnTo>
                  <a:lnTo>
                    <a:pt x="216801" y="216802"/>
                  </a:lnTo>
                  <a:lnTo>
                    <a:pt x="174789" y="244700"/>
                  </a:lnTo>
                  <a:lnTo>
                    <a:pt x="126999" y="253999"/>
                  </a:lnTo>
                  <a:lnTo>
                    <a:pt x="79209" y="244700"/>
                  </a:lnTo>
                  <a:lnTo>
                    <a:pt x="37197" y="216802"/>
                  </a:lnTo>
                  <a:lnTo>
                    <a:pt x="9299" y="174790"/>
                  </a:lnTo>
                  <a:lnTo>
                    <a:pt x="0" y="126999"/>
                  </a:lnTo>
                  <a:lnTo>
                    <a:pt x="9299" y="79209"/>
                  </a:lnTo>
                  <a:lnTo>
                    <a:pt x="37197" y="37197"/>
                  </a:lnTo>
                  <a:lnTo>
                    <a:pt x="79209" y="9299"/>
                  </a:lnTo>
                  <a:lnTo>
                    <a:pt x="126999" y="0"/>
                  </a:lnTo>
                  <a:lnTo>
                    <a:pt x="174789" y="9299"/>
                  </a:lnTo>
                  <a:lnTo>
                    <a:pt x="216801" y="37197"/>
                  </a:lnTo>
                </a:path>
              </a:pathLst>
            </a:custGeom>
            <a:ln w="12700">
              <a:solidFill>
                <a:srgbClr val="FFFFFF"/>
              </a:solidFill>
            </a:ln>
          </p:spPr>
          <p:txBody>
            <a:bodyPr wrap="square" lIns="0" tIns="0" rIns="0" bIns="0" rtlCol="0"/>
            <a:lstStyle/>
            <a:p>
              <a:endParaRPr/>
            </a:p>
          </p:txBody>
        </p:sp>
        <p:pic>
          <p:nvPicPr>
            <p:cNvPr id="166" name="object 100">
              <a:extLst>
                <a:ext uri="{FF2B5EF4-FFF2-40B4-BE49-F238E27FC236}">
                  <a16:creationId xmlns:a16="http://schemas.microsoft.com/office/drawing/2014/main" id="{4BA8C309-0F90-FE70-CFB7-9CF9298CD2A9}"/>
                </a:ext>
              </a:extLst>
            </p:cNvPr>
            <p:cNvPicPr/>
            <p:nvPr/>
          </p:nvPicPr>
          <p:blipFill>
            <a:blip r:embed="rId6" cstate="print"/>
            <a:stretch>
              <a:fillRect/>
            </a:stretch>
          </p:blipFill>
          <p:spPr>
            <a:xfrm>
              <a:off x="10045700" y="5257800"/>
              <a:ext cx="876300" cy="876300"/>
            </a:xfrm>
            <a:prstGeom prst="rect">
              <a:avLst/>
            </a:prstGeom>
          </p:spPr>
        </p:pic>
        <p:sp>
          <p:nvSpPr>
            <p:cNvPr id="167" name="object 101">
              <a:extLst>
                <a:ext uri="{FF2B5EF4-FFF2-40B4-BE49-F238E27FC236}">
                  <a16:creationId xmlns:a16="http://schemas.microsoft.com/office/drawing/2014/main" id="{14EAF95E-A0DD-7F6B-811C-C3403D4BF384}"/>
                </a:ext>
              </a:extLst>
            </p:cNvPr>
            <p:cNvSpPr/>
            <p:nvPr/>
          </p:nvSpPr>
          <p:spPr>
            <a:xfrm>
              <a:off x="10160965" y="5373064"/>
              <a:ext cx="531495" cy="531495"/>
            </a:xfrm>
            <a:custGeom>
              <a:avLst/>
              <a:gdLst/>
              <a:ahLst/>
              <a:cxnLst/>
              <a:rect l="l" t="t" r="r" b="b"/>
              <a:pathLst>
                <a:path w="531495" h="531495">
                  <a:moveTo>
                    <a:pt x="288464" y="0"/>
                  </a:moveTo>
                  <a:lnTo>
                    <a:pt x="243005" y="0"/>
                  </a:lnTo>
                  <a:lnTo>
                    <a:pt x="198079" y="7715"/>
                  </a:lnTo>
                  <a:lnTo>
                    <a:pt x="154751" y="23145"/>
                  </a:lnTo>
                  <a:lnTo>
                    <a:pt x="114086" y="46290"/>
                  </a:lnTo>
                  <a:lnTo>
                    <a:pt x="77150" y="77151"/>
                  </a:lnTo>
                  <a:lnTo>
                    <a:pt x="46290" y="114087"/>
                  </a:lnTo>
                  <a:lnTo>
                    <a:pt x="23145" y="154752"/>
                  </a:lnTo>
                  <a:lnTo>
                    <a:pt x="7715" y="198080"/>
                  </a:lnTo>
                  <a:lnTo>
                    <a:pt x="0" y="243006"/>
                  </a:lnTo>
                  <a:lnTo>
                    <a:pt x="0" y="288465"/>
                  </a:lnTo>
                  <a:lnTo>
                    <a:pt x="7715" y="333390"/>
                  </a:lnTo>
                  <a:lnTo>
                    <a:pt x="23145" y="376719"/>
                  </a:lnTo>
                  <a:lnTo>
                    <a:pt x="46290" y="417384"/>
                  </a:lnTo>
                  <a:lnTo>
                    <a:pt x="77150" y="454320"/>
                  </a:lnTo>
                  <a:lnTo>
                    <a:pt x="114086" y="485181"/>
                  </a:lnTo>
                  <a:lnTo>
                    <a:pt x="154751" y="508326"/>
                  </a:lnTo>
                  <a:lnTo>
                    <a:pt x="198079" y="523756"/>
                  </a:lnTo>
                  <a:lnTo>
                    <a:pt x="243005" y="531471"/>
                  </a:lnTo>
                  <a:lnTo>
                    <a:pt x="288464" y="531471"/>
                  </a:lnTo>
                  <a:lnTo>
                    <a:pt x="333390" y="523756"/>
                  </a:lnTo>
                  <a:lnTo>
                    <a:pt x="376718" y="508326"/>
                  </a:lnTo>
                  <a:lnTo>
                    <a:pt x="417383" y="485181"/>
                  </a:lnTo>
                  <a:lnTo>
                    <a:pt x="454319" y="454320"/>
                  </a:lnTo>
                  <a:lnTo>
                    <a:pt x="485179" y="417384"/>
                  </a:lnTo>
                  <a:lnTo>
                    <a:pt x="508324" y="376719"/>
                  </a:lnTo>
                  <a:lnTo>
                    <a:pt x="523754" y="333390"/>
                  </a:lnTo>
                  <a:lnTo>
                    <a:pt x="531469" y="288465"/>
                  </a:lnTo>
                  <a:lnTo>
                    <a:pt x="531469" y="243006"/>
                  </a:lnTo>
                  <a:lnTo>
                    <a:pt x="523754" y="198080"/>
                  </a:lnTo>
                  <a:lnTo>
                    <a:pt x="508324" y="154752"/>
                  </a:lnTo>
                  <a:lnTo>
                    <a:pt x="485179" y="114087"/>
                  </a:lnTo>
                  <a:lnTo>
                    <a:pt x="454319" y="77151"/>
                  </a:lnTo>
                  <a:lnTo>
                    <a:pt x="417383" y="46290"/>
                  </a:lnTo>
                  <a:lnTo>
                    <a:pt x="376718" y="23145"/>
                  </a:lnTo>
                  <a:lnTo>
                    <a:pt x="333390" y="7715"/>
                  </a:lnTo>
                  <a:lnTo>
                    <a:pt x="288464" y="0"/>
                  </a:lnTo>
                  <a:close/>
                </a:path>
              </a:pathLst>
            </a:custGeom>
            <a:solidFill>
              <a:srgbClr val="B6DA77"/>
            </a:solidFill>
          </p:spPr>
          <p:txBody>
            <a:bodyPr wrap="square" lIns="0" tIns="0" rIns="0" bIns="0" rtlCol="0"/>
            <a:lstStyle/>
            <a:p>
              <a:endParaRPr/>
            </a:p>
          </p:txBody>
        </p:sp>
        <p:sp>
          <p:nvSpPr>
            <p:cNvPr id="168" name="object 102">
              <a:extLst>
                <a:ext uri="{FF2B5EF4-FFF2-40B4-BE49-F238E27FC236}">
                  <a16:creationId xmlns:a16="http://schemas.microsoft.com/office/drawing/2014/main" id="{0848A497-256F-0F8E-BAE4-0208188101B9}"/>
                </a:ext>
              </a:extLst>
            </p:cNvPr>
            <p:cNvSpPr/>
            <p:nvPr/>
          </p:nvSpPr>
          <p:spPr>
            <a:xfrm>
              <a:off x="10160965" y="5373064"/>
              <a:ext cx="531495" cy="531495"/>
            </a:xfrm>
            <a:custGeom>
              <a:avLst/>
              <a:gdLst/>
              <a:ahLst/>
              <a:cxnLst/>
              <a:rect l="l" t="t" r="r" b="b"/>
              <a:pathLst>
                <a:path w="531495" h="531495">
                  <a:moveTo>
                    <a:pt x="454319" y="77151"/>
                  </a:moveTo>
                  <a:lnTo>
                    <a:pt x="485179" y="114087"/>
                  </a:lnTo>
                  <a:lnTo>
                    <a:pt x="508324" y="154752"/>
                  </a:lnTo>
                  <a:lnTo>
                    <a:pt x="523754" y="198080"/>
                  </a:lnTo>
                  <a:lnTo>
                    <a:pt x="531469" y="243006"/>
                  </a:lnTo>
                  <a:lnTo>
                    <a:pt x="531469" y="288465"/>
                  </a:lnTo>
                  <a:lnTo>
                    <a:pt x="523754" y="333390"/>
                  </a:lnTo>
                  <a:lnTo>
                    <a:pt x="508324" y="376719"/>
                  </a:lnTo>
                  <a:lnTo>
                    <a:pt x="485179" y="417384"/>
                  </a:lnTo>
                  <a:lnTo>
                    <a:pt x="454319" y="454320"/>
                  </a:lnTo>
                  <a:lnTo>
                    <a:pt x="417383" y="485181"/>
                  </a:lnTo>
                  <a:lnTo>
                    <a:pt x="376718" y="508326"/>
                  </a:lnTo>
                  <a:lnTo>
                    <a:pt x="333390" y="523756"/>
                  </a:lnTo>
                  <a:lnTo>
                    <a:pt x="288464" y="531471"/>
                  </a:lnTo>
                  <a:lnTo>
                    <a:pt x="243005" y="531471"/>
                  </a:lnTo>
                  <a:lnTo>
                    <a:pt x="198079" y="523756"/>
                  </a:lnTo>
                  <a:lnTo>
                    <a:pt x="154751" y="508326"/>
                  </a:lnTo>
                  <a:lnTo>
                    <a:pt x="114086" y="485181"/>
                  </a:lnTo>
                  <a:lnTo>
                    <a:pt x="77150" y="454320"/>
                  </a:lnTo>
                  <a:lnTo>
                    <a:pt x="46290" y="417384"/>
                  </a:lnTo>
                  <a:lnTo>
                    <a:pt x="23145" y="376719"/>
                  </a:lnTo>
                  <a:lnTo>
                    <a:pt x="7715" y="333390"/>
                  </a:lnTo>
                  <a:lnTo>
                    <a:pt x="0" y="288465"/>
                  </a:lnTo>
                  <a:lnTo>
                    <a:pt x="0" y="243006"/>
                  </a:lnTo>
                  <a:lnTo>
                    <a:pt x="7715" y="198080"/>
                  </a:lnTo>
                  <a:lnTo>
                    <a:pt x="23145" y="154752"/>
                  </a:lnTo>
                  <a:lnTo>
                    <a:pt x="46290" y="114087"/>
                  </a:lnTo>
                  <a:lnTo>
                    <a:pt x="77150" y="77151"/>
                  </a:lnTo>
                  <a:lnTo>
                    <a:pt x="114086" y="46290"/>
                  </a:lnTo>
                  <a:lnTo>
                    <a:pt x="154751" y="23145"/>
                  </a:lnTo>
                  <a:lnTo>
                    <a:pt x="198079" y="7715"/>
                  </a:lnTo>
                  <a:lnTo>
                    <a:pt x="243005" y="0"/>
                  </a:lnTo>
                  <a:lnTo>
                    <a:pt x="288464" y="0"/>
                  </a:lnTo>
                  <a:lnTo>
                    <a:pt x="333390" y="7715"/>
                  </a:lnTo>
                  <a:lnTo>
                    <a:pt x="376718" y="23145"/>
                  </a:lnTo>
                  <a:lnTo>
                    <a:pt x="417383" y="46290"/>
                  </a:lnTo>
                  <a:lnTo>
                    <a:pt x="454319" y="77151"/>
                  </a:lnTo>
                </a:path>
              </a:pathLst>
            </a:custGeom>
            <a:ln w="12700">
              <a:solidFill>
                <a:srgbClr val="FFFFFF"/>
              </a:solidFill>
            </a:ln>
          </p:spPr>
          <p:txBody>
            <a:bodyPr wrap="square" lIns="0" tIns="0" rIns="0" bIns="0" rtlCol="0"/>
            <a:lstStyle/>
            <a:p>
              <a:endParaRPr/>
            </a:p>
          </p:txBody>
        </p:sp>
        <p:pic>
          <p:nvPicPr>
            <p:cNvPr id="169" name="object 103">
              <a:extLst>
                <a:ext uri="{FF2B5EF4-FFF2-40B4-BE49-F238E27FC236}">
                  <a16:creationId xmlns:a16="http://schemas.microsoft.com/office/drawing/2014/main" id="{CC4C56B9-863E-CFB5-1B57-535BE729BB81}"/>
                </a:ext>
              </a:extLst>
            </p:cNvPr>
            <p:cNvPicPr/>
            <p:nvPr/>
          </p:nvPicPr>
          <p:blipFill>
            <a:blip r:embed="rId10" cstate="print"/>
            <a:stretch>
              <a:fillRect/>
            </a:stretch>
          </p:blipFill>
          <p:spPr>
            <a:xfrm>
              <a:off x="10331450" y="5543550"/>
              <a:ext cx="190500" cy="190499"/>
            </a:xfrm>
            <a:prstGeom prst="rect">
              <a:avLst/>
            </a:prstGeom>
          </p:spPr>
        </p:pic>
        <p:sp>
          <p:nvSpPr>
            <p:cNvPr id="170" name="object 104">
              <a:extLst>
                <a:ext uri="{FF2B5EF4-FFF2-40B4-BE49-F238E27FC236}">
                  <a16:creationId xmlns:a16="http://schemas.microsoft.com/office/drawing/2014/main" id="{9563F734-BEFA-6F64-F67A-B1B8365E5FD6}"/>
                </a:ext>
              </a:extLst>
            </p:cNvPr>
            <p:cNvSpPr/>
            <p:nvPr/>
          </p:nvSpPr>
          <p:spPr>
            <a:xfrm>
              <a:off x="4419600" y="3670300"/>
              <a:ext cx="1371600" cy="571500"/>
            </a:xfrm>
            <a:custGeom>
              <a:avLst/>
              <a:gdLst/>
              <a:ahLst/>
              <a:cxnLst/>
              <a:rect l="l" t="t" r="r" b="b"/>
              <a:pathLst>
                <a:path w="1371600" h="571500">
                  <a:moveTo>
                    <a:pt x="1330325" y="0"/>
                  </a:moveTo>
                  <a:lnTo>
                    <a:pt x="41275" y="0"/>
                  </a:lnTo>
                  <a:lnTo>
                    <a:pt x="25209" y="3243"/>
                  </a:lnTo>
                  <a:lnTo>
                    <a:pt x="12089" y="12089"/>
                  </a:lnTo>
                  <a:lnTo>
                    <a:pt x="3243" y="25209"/>
                  </a:lnTo>
                  <a:lnTo>
                    <a:pt x="0" y="41275"/>
                  </a:lnTo>
                  <a:lnTo>
                    <a:pt x="0" y="530225"/>
                  </a:lnTo>
                  <a:lnTo>
                    <a:pt x="3243" y="546290"/>
                  </a:lnTo>
                  <a:lnTo>
                    <a:pt x="12089" y="559410"/>
                  </a:lnTo>
                  <a:lnTo>
                    <a:pt x="25209" y="568256"/>
                  </a:lnTo>
                  <a:lnTo>
                    <a:pt x="41275" y="571500"/>
                  </a:lnTo>
                  <a:lnTo>
                    <a:pt x="1330325" y="571500"/>
                  </a:lnTo>
                  <a:lnTo>
                    <a:pt x="1346390" y="568256"/>
                  </a:lnTo>
                  <a:lnTo>
                    <a:pt x="1359510" y="559410"/>
                  </a:lnTo>
                  <a:lnTo>
                    <a:pt x="1368356" y="546290"/>
                  </a:lnTo>
                  <a:lnTo>
                    <a:pt x="1371600" y="530225"/>
                  </a:lnTo>
                  <a:lnTo>
                    <a:pt x="1371600" y="41275"/>
                  </a:lnTo>
                  <a:lnTo>
                    <a:pt x="1368356" y="25209"/>
                  </a:lnTo>
                  <a:lnTo>
                    <a:pt x="1359510" y="12089"/>
                  </a:lnTo>
                  <a:lnTo>
                    <a:pt x="1346390" y="3243"/>
                  </a:lnTo>
                  <a:lnTo>
                    <a:pt x="1330325" y="0"/>
                  </a:lnTo>
                  <a:close/>
                </a:path>
              </a:pathLst>
            </a:custGeom>
            <a:solidFill>
              <a:srgbClr val="FFFFFF"/>
            </a:solidFill>
          </p:spPr>
          <p:txBody>
            <a:bodyPr wrap="square" lIns="0" tIns="0" rIns="0" bIns="0" rtlCol="0"/>
            <a:lstStyle/>
            <a:p>
              <a:endParaRPr dirty="0"/>
            </a:p>
          </p:txBody>
        </p:sp>
        <p:sp>
          <p:nvSpPr>
            <p:cNvPr id="171" name="object 105">
              <a:extLst>
                <a:ext uri="{FF2B5EF4-FFF2-40B4-BE49-F238E27FC236}">
                  <a16:creationId xmlns:a16="http://schemas.microsoft.com/office/drawing/2014/main" id="{4A76B270-DC83-E490-82E7-CCBB3428EB48}"/>
                </a:ext>
              </a:extLst>
            </p:cNvPr>
            <p:cNvSpPr/>
            <p:nvPr/>
          </p:nvSpPr>
          <p:spPr>
            <a:xfrm>
              <a:off x="4419600" y="3670300"/>
              <a:ext cx="1371600" cy="571500"/>
            </a:xfrm>
            <a:custGeom>
              <a:avLst/>
              <a:gdLst/>
              <a:ahLst/>
              <a:cxnLst/>
              <a:rect l="l" t="t" r="r" b="b"/>
              <a:pathLst>
                <a:path w="1371600" h="571500">
                  <a:moveTo>
                    <a:pt x="0" y="530225"/>
                  </a:moveTo>
                  <a:lnTo>
                    <a:pt x="0" y="41275"/>
                  </a:lnTo>
                  <a:lnTo>
                    <a:pt x="3243" y="25209"/>
                  </a:lnTo>
                  <a:lnTo>
                    <a:pt x="12089" y="12089"/>
                  </a:lnTo>
                  <a:lnTo>
                    <a:pt x="25209" y="3243"/>
                  </a:lnTo>
                  <a:lnTo>
                    <a:pt x="41275" y="0"/>
                  </a:lnTo>
                  <a:lnTo>
                    <a:pt x="1330325" y="0"/>
                  </a:lnTo>
                  <a:lnTo>
                    <a:pt x="1346390" y="3243"/>
                  </a:lnTo>
                  <a:lnTo>
                    <a:pt x="1359510" y="12089"/>
                  </a:lnTo>
                  <a:lnTo>
                    <a:pt x="1368356" y="25209"/>
                  </a:lnTo>
                  <a:lnTo>
                    <a:pt x="1371600" y="41275"/>
                  </a:lnTo>
                  <a:lnTo>
                    <a:pt x="1371600" y="530225"/>
                  </a:lnTo>
                  <a:lnTo>
                    <a:pt x="1368356" y="546290"/>
                  </a:lnTo>
                  <a:lnTo>
                    <a:pt x="1359510" y="559410"/>
                  </a:lnTo>
                  <a:lnTo>
                    <a:pt x="1346390" y="568256"/>
                  </a:lnTo>
                  <a:lnTo>
                    <a:pt x="1330325" y="571500"/>
                  </a:lnTo>
                  <a:lnTo>
                    <a:pt x="41275" y="571500"/>
                  </a:lnTo>
                  <a:lnTo>
                    <a:pt x="25209" y="568256"/>
                  </a:lnTo>
                  <a:lnTo>
                    <a:pt x="12089" y="559410"/>
                  </a:lnTo>
                  <a:lnTo>
                    <a:pt x="3243" y="546290"/>
                  </a:lnTo>
                  <a:lnTo>
                    <a:pt x="0" y="530225"/>
                  </a:lnTo>
                  <a:close/>
                </a:path>
              </a:pathLst>
            </a:custGeom>
            <a:ln w="12700">
              <a:solidFill>
                <a:srgbClr val="929292"/>
              </a:solidFill>
            </a:ln>
          </p:spPr>
          <p:txBody>
            <a:bodyPr wrap="square" lIns="0" tIns="0" rIns="0" bIns="0" rtlCol="0"/>
            <a:lstStyle/>
            <a:p>
              <a:endParaRPr/>
            </a:p>
          </p:txBody>
        </p:sp>
      </p:grpSp>
      <p:sp>
        <p:nvSpPr>
          <p:cNvPr id="172" name="object 106">
            <a:extLst>
              <a:ext uri="{FF2B5EF4-FFF2-40B4-BE49-F238E27FC236}">
                <a16:creationId xmlns:a16="http://schemas.microsoft.com/office/drawing/2014/main" id="{5EB1FCDC-D791-3266-A094-B93745AED112}"/>
              </a:ext>
            </a:extLst>
          </p:cNvPr>
          <p:cNvSpPr txBox="1"/>
          <p:nvPr/>
        </p:nvSpPr>
        <p:spPr>
          <a:xfrm>
            <a:off x="3954287" y="1974096"/>
            <a:ext cx="1240790" cy="510540"/>
          </a:xfrm>
          <a:prstGeom prst="rect">
            <a:avLst/>
          </a:prstGeom>
        </p:spPr>
        <p:txBody>
          <a:bodyPr vert="horz" wrap="square" lIns="0" tIns="22860" rIns="0" bIns="0" rtlCol="0">
            <a:spAutoFit/>
          </a:bodyPr>
          <a:lstStyle/>
          <a:p>
            <a:pPr marL="168275" marR="5080" indent="-156210">
              <a:lnSpc>
                <a:spcPts val="1900"/>
              </a:lnSpc>
              <a:spcBef>
                <a:spcPts val="180"/>
              </a:spcBef>
            </a:pPr>
            <a:r>
              <a:rPr sz="1600" dirty="0">
                <a:latin typeface="Arial Narrow"/>
                <a:cs typeface="Arial Narrow"/>
              </a:rPr>
              <a:t>Western</a:t>
            </a:r>
            <a:r>
              <a:rPr sz="1600" spc="10" dirty="0">
                <a:latin typeface="Arial Narrow"/>
                <a:cs typeface="Arial Narrow"/>
              </a:rPr>
              <a:t> </a:t>
            </a:r>
            <a:r>
              <a:rPr sz="1600" spc="-10" dirty="0">
                <a:latin typeface="Arial Narrow"/>
                <a:cs typeface="Arial Narrow"/>
              </a:rPr>
              <a:t>Europe </a:t>
            </a:r>
            <a:r>
              <a:rPr sz="1600" spc="-80" dirty="0">
                <a:latin typeface="Arial Narrow"/>
                <a:cs typeface="Arial Narrow"/>
              </a:rPr>
              <a:t>129–163</a:t>
            </a:r>
            <a:r>
              <a:rPr sz="1600" spc="40" dirty="0">
                <a:latin typeface="Arial Narrow"/>
                <a:cs typeface="Arial Narrow"/>
              </a:rPr>
              <a:t> </a:t>
            </a:r>
            <a:r>
              <a:rPr sz="1600" spc="-25" dirty="0">
                <a:latin typeface="Arial Narrow"/>
                <a:cs typeface="Arial Narrow"/>
              </a:rPr>
              <a:t>GW</a:t>
            </a:r>
            <a:endParaRPr sz="1600">
              <a:latin typeface="Arial Narrow"/>
              <a:cs typeface="Arial Narrow"/>
            </a:endParaRPr>
          </a:p>
        </p:txBody>
      </p:sp>
      <p:grpSp>
        <p:nvGrpSpPr>
          <p:cNvPr id="173" name="object 107">
            <a:extLst>
              <a:ext uri="{FF2B5EF4-FFF2-40B4-BE49-F238E27FC236}">
                <a16:creationId xmlns:a16="http://schemas.microsoft.com/office/drawing/2014/main" id="{05B9342B-6624-D6A5-17D2-4901FAD40DF1}"/>
              </a:ext>
            </a:extLst>
          </p:cNvPr>
          <p:cNvGrpSpPr/>
          <p:nvPr/>
        </p:nvGrpSpPr>
        <p:grpSpPr>
          <a:xfrm>
            <a:off x="7971424" y="3733046"/>
            <a:ext cx="965200" cy="584200"/>
            <a:chOff x="8502650" y="5454650"/>
            <a:chExt cx="965200" cy="584200"/>
          </a:xfrm>
        </p:grpSpPr>
        <p:sp>
          <p:nvSpPr>
            <p:cNvPr id="174" name="object 108">
              <a:extLst>
                <a:ext uri="{FF2B5EF4-FFF2-40B4-BE49-F238E27FC236}">
                  <a16:creationId xmlns:a16="http://schemas.microsoft.com/office/drawing/2014/main" id="{1369EC71-BE40-BBE2-1B53-01D7DFF81920}"/>
                </a:ext>
              </a:extLst>
            </p:cNvPr>
            <p:cNvSpPr/>
            <p:nvPr/>
          </p:nvSpPr>
          <p:spPr>
            <a:xfrm>
              <a:off x="8509000" y="5461000"/>
              <a:ext cx="952500" cy="571500"/>
            </a:xfrm>
            <a:custGeom>
              <a:avLst/>
              <a:gdLst/>
              <a:ahLst/>
              <a:cxnLst/>
              <a:rect l="l" t="t" r="r" b="b"/>
              <a:pathLst>
                <a:path w="952500" h="571500">
                  <a:moveTo>
                    <a:pt x="911225" y="0"/>
                  </a:moveTo>
                  <a:lnTo>
                    <a:pt x="41275" y="0"/>
                  </a:lnTo>
                  <a:lnTo>
                    <a:pt x="25209" y="3243"/>
                  </a:lnTo>
                  <a:lnTo>
                    <a:pt x="12089" y="12089"/>
                  </a:lnTo>
                  <a:lnTo>
                    <a:pt x="3243" y="25209"/>
                  </a:lnTo>
                  <a:lnTo>
                    <a:pt x="0" y="41275"/>
                  </a:lnTo>
                  <a:lnTo>
                    <a:pt x="0" y="530225"/>
                  </a:lnTo>
                  <a:lnTo>
                    <a:pt x="3243" y="546290"/>
                  </a:lnTo>
                  <a:lnTo>
                    <a:pt x="12089" y="559410"/>
                  </a:lnTo>
                  <a:lnTo>
                    <a:pt x="25209" y="568256"/>
                  </a:lnTo>
                  <a:lnTo>
                    <a:pt x="41275" y="571500"/>
                  </a:lnTo>
                  <a:lnTo>
                    <a:pt x="911225" y="571500"/>
                  </a:lnTo>
                  <a:lnTo>
                    <a:pt x="927290" y="568256"/>
                  </a:lnTo>
                  <a:lnTo>
                    <a:pt x="940410" y="559410"/>
                  </a:lnTo>
                  <a:lnTo>
                    <a:pt x="949256" y="546290"/>
                  </a:lnTo>
                  <a:lnTo>
                    <a:pt x="952500" y="530225"/>
                  </a:lnTo>
                  <a:lnTo>
                    <a:pt x="952500" y="41275"/>
                  </a:lnTo>
                  <a:lnTo>
                    <a:pt x="949256" y="25209"/>
                  </a:lnTo>
                  <a:lnTo>
                    <a:pt x="940410" y="12089"/>
                  </a:lnTo>
                  <a:lnTo>
                    <a:pt x="927290" y="3243"/>
                  </a:lnTo>
                  <a:lnTo>
                    <a:pt x="911225" y="0"/>
                  </a:lnTo>
                  <a:close/>
                </a:path>
              </a:pathLst>
            </a:custGeom>
            <a:solidFill>
              <a:srgbClr val="FFFFFF"/>
            </a:solidFill>
          </p:spPr>
          <p:txBody>
            <a:bodyPr wrap="square" lIns="0" tIns="0" rIns="0" bIns="0" rtlCol="0"/>
            <a:lstStyle/>
            <a:p>
              <a:endParaRPr/>
            </a:p>
          </p:txBody>
        </p:sp>
        <p:sp>
          <p:nvSpPr>
            <p:cNvPr id="175" name="object 109">
              <a:extLst>
                <a:ext uri="{FF2B5EF4-FFF2-40B4-BE49-F238E27FC236}">
                  <a16:creationId xmlns:a16="http://schemas.microsoft.com/office/drawing/2014/main" id="{B75EEBC7-7629-9D77-867A-DA67B841018C}"/>
                </a:ext>
              </a:extLst>
            </p:cNvPr>
            <p:cNvSpPr/>
            <p:nvPr/>
          </p:nvSpPr>
          <p:spPr>
            <a:xfrm>
              <a:off x="8509000" y="5461000"/>
              <a:ext cx="952500" cy="571500"/>
            </a:xfrm>
            <a:custGeom>
              <a:avLst/>
              <a:gdLst/>
              <a:ahLst/>
              <a:cxnLst/>
              <a:rect l="l" t="t" r="r" b="b"/>
              <a:pathLst>
                <a:path w="952500" h="571500">
                  <a:moveTo>
                    <a:pt x="0" y="530225"/>
                  </a:moveTo>
                  <a:lnTo>
                    <a:pt x="0" y="41275"/>
                  </a:lnTo>
                  <a:lnTo>
                    <a:pt x="3243" y="25209"/>
                  </a:lnTo>
                  <a:lnTo>
                    <a:pt x="12089" y="12089"/>
                  </a:lnTo>
                  <a:lnTo>
                    <a:pt x="25209" y="3243"/>
                  </a:lnTo>
                  <a:lnTo>
                    <a:pt x="41275" y="0"/>
                  </a:lnTo>
                  <a:lnTo>
                    <a:pt x="911225" y="0"/>
                  </a:lnTo>
                  <a:lnTo>
                    <a:pt x="927290" y="3243"/>
                  </a:lnTo>
                  <a:lnTo>
                    <a:pt x="940410" y="12089"/>
                  </a:lnTo>
                  <a:lnTo>
                    <a:pt x="949256" y="25209"/>
                  </a:lnTo>
                  <a:lnTo>
                    <a:pt x="952500" y="41275"/>
                  </a:lnTo>
                  <a:lnTo>
                    <a:pt x="952500" y="530225"/>
                  </a:lnTo>
                  <a:lnTo>
                    <a:pt x="949256" y="546290"/>
                  </a:lnTo>
                  <a:lnTo>
                    <a:pt x="940410" y="559410"/>
                  </a:lnTo>
                  <a:lnTo>
                    <a:pt x="927290" y="568256"/>
                  </a:lnTo>
                  <a:lnTo>
                    <a:pt x="911225" y="571500"/>
                  </a:lnTo>
                  <a:lnTo>
                    <a:pt x="41275" y="571500"/>
                  </a:lnTo>
                  <a:lnTo>
                    <a:pt x="25209" y="568256"/>
                  </a:lnTo>
                  <a:lnTo>
                    <a:pt x="12089" y="559410"/>
                  </a:lnTo>
                  <a:lnTo>
                    <a:pt x="3243" y="546290"/>
                  </a:lnTo>
                  <a:lnTo>
                    <a:pt x="0" y="530225"/>
                  </a:lnTo>
                  <a:close/>
                </a:path>
              </a:pathLst>
            </a:custGeom>
            <a:ln w="12700">
              <a:solidFill>
                <a:srgbClr val="929292"/>
              </a:solidFill>
            </a:ln>
          </p:spPr>
          <p:txBody>
            <a:bodyPr wrap="square" lIns="0" tIns="0" rIns="0" bIns="0" rtlCol="0"/>
            <a:lstStyle/>
            <a:p>
              <a:endParaRPr/>
            </a:p>
          </p:txBody>
        </p:sp>
      </p:grpSp>
      <p:sp>
        <p:nvSpPr>
          <p:cNvPr id="176" name="object 110">
            <a:extLst>
              <a:ext uri="{FF2B5EF4-FFF2-40B4-BE49-F238E27FC236}">
                <a16:creationId xmlns:a16="http://schemas.microsoft.com/office/drawing/2014/main" id="{E05D65ED-BBD8-8A7A-2983-5E7481AD3727}"/>
              </a:ext>
            </a:extLst>
          </p:cNvPr>
          <p:cNvSpPr txBox="1"/>
          <p:nvPr/>
        </p:nvSpPr>
        <p:spPr>
          <a:xfrm>
            <a:off x="7990168" y="3764796"/>
            <a:ext cx="927735" cy="510540"/>
          </a:xfrm>
          <a:prstGeom prst="rect">
            <a:avLst/>
          </a:prstGeom>
        </p:spPr>
        <p:txBody>
          <a:bodyPr vert="horz" wrap="square" lIns="0" tIns="22860" rIns="0" bIns="0" rtlCol="0">
            <a:spAutoFit/>
          </a:bodyPr>
          <a:lstStyle/>
          <a:p>
            <a:pPr marL="43180" marR="46990" indent="217804">
              <a:lnSpc>
                <a:spcPts val="1900"/>
              </a:lnSpc>
              <a:spcBef>
                <a:spcPts val="180"/>
              </a:spcBef>
            </a:pPr>
            <a:r>
              <a:rPr sz="1600" spc="-10" dirty="0">
                <a:latin typeface="Arial Narrow"/>
                <a:cs typeface="Arial Narrow"/>
              </a:rPr>
              <a:t>India </a:t>
            </a:r>
            <a:r>
              <a:rPr sz="1600" spc="-55" dirty="0">
                <a:latin typeface="Arial Narrow"/>
                <a:cs typeface="Arial Narrow"/>
              </a:rPr>
              <a:t>19–277</a:t>
            </a:r>
            <a:r>
              <a:rPr sz="1600" spc="-35" dirty="0">
                <a:latin typeface="Arial Narrow"/>
                <a:cs typeface="Arial Narrow"/>
              </a:rPr>
              <a:t> </a:t>
            </a:r>
            <a:r>
              <a:rPr sz="1600" spc="-80" dirty="0">
                <a:latin typeface="Arial Narrow"/>
                <a:cs typeface="Arial Narrow"/>
              </a:rPr>
              <a:t>GW</a:t>
            </a:r>
            <a:endParaRPr sz="1600">
              <a:latin typeface="Arial Narrow"/>
              <a:cs typeface="Arial Narrow"/>
            </a:endParaRPr>
          </a:p>
        </p:txBody>
      </p:sp>
      <p:grpSp>
        <p:nvGrpSpPr>
          <p:cNvPr id="177" name="object 111">
            <a:extLst>
              <a:ext uri="{FF2B5EF4-FFF2-40B4-BE49-F238E27FC236}">
                <a16:creationId xmlns:a16="http://schemas.microsoft.com/office/drawing/2014/main" id="{82611E88-EB30-2D34-DC0B-F969F6F7DE05}"/>
              </a:ext>
            </a:extLst>
          </p:cNvPr>
          <p:cNvGrpSpPr/>
          <p:nvPr/>
        </p:nvGrpSpPr>
        <p:grpSpPr>
          <a:xfrm>
            <a:off x="9203324" y="4152146"/>
            <a:ext cx="1384300" cy="584200"/>
            <a:chOff x="9734550" y="5873750"/>
            <a:chExt cx="1384300" cy="584200"/>
          </a:xfrm>
        </p:grpSpPr>
        <p:sp>
          <p:nvSpPr>
            <p:cNvPr id="178" name="object 112">
              <a:extLst>
                <a:ext uri="{FF2B5EF4-FFF2-40B4-BE49-F238E27FC236}">
                  <a16:creationId xmlns:a16="http://schemas.microsoft.com/office/drawing/2014/main" id="{BE118E1E-5E74-29F6-ADB0-5191CC6B7B8C}"/>
                </a:ext>
              </a:extLst>
            </p:cNvPr>
            <p:cNvSpPr/>
            <p:nvPr/>
          </p:nvSpPr>
          <p:spPr>
            <a:xfrm>
              <a:off x="9740900" y="5880100"/>
              <a:ext cx="1371600" cy="571500"/>
            </a:xfrm>
            <a:custGeom>
              <a:avLst/>
              <a:gdLst/>
              <a:ahLst/>
              <a:cxnLst/>
              <a:rect l="l" t="t" r="r" b="b"/>
              <a:pathLst>
                <a:path w="1371600" h="571500">
                  <a:moveTo>
                    <a:pt x="1330325" y="0"/>
                  </a:moveTo>
                  <a:lnTo>
                    <a:pt x="41275" y="0"/>
                  </a:lnTo>
                  <a:lnTo>
                    <a:pt x="25209" y="3243"/>
                  </a:lnTo>
                  <a:lnTo>
                    <a:pt x="12089" y="12089"/>
                  </a:lnTo>
                  <a:lnTo>
                    <a:pt x="3243" y="25209"/>
                  </a:lnTo>
                  <a:lnTo>
                    <a:pt x="0" y="41275"/>
                  </a:lnTo>
                  <a:lnTo>
                    <a:pt x="0" y="530225"/>
                  </a:lnTo>
                  <a:lnTo>
                    <a:pt x="3243" y="546290"/>
                  </a:lnTo>
                  <a:lnTo>
                    <a:pt x="12089" y="559410"/>
                  </a:lnTo>
                  <a:lnTo>
                    <a:pt x="25209" y="568256"/>
                  </a:lnTo>
                  <a:lnTo>
                    <a:pt x="41275" y="571500"/>
                  </a:lnTo>
                  <a:lnTo>
                    <a:pt x="1330325" y="571500"/>
                  </a:lnTo>
                  <a:lnTo>
                    <a:pt x="1346390" y="568256"/>
                  </a:lnTo>
                  <a:lnTo>
                    <a:pt x="1359510" y="559410"/>
                  </a:lnTo>
                  <a:lnTo>
                    <a:pt x="1368356" y="546290"/>
                  </a:lnTo>
                  <a:lnTo>
                    <a:pt x="1371600" y="530225"/>
                  </a:lnTo>
                  <a:lnTo>
                    <a:pt x="1371600" y="41275"/>
                  </a:lnTo>
                  <a:lnTo>
                    <a:pt x="1368356" y="25209"/>
                  </a:lnTo>
                  <a:lnTo>
                    <a:pt x="1359510" y="12089"/>
                  </a:lnTo>
                  <a:lnTo>
                    <a:pt x="1346390" y="3243"/>
                  </a:lnTo>
                  <a:lnTo>
                    <a:pt x="1330325" y="0"/>
                  </a:lnTo>
                  <a:close/>
                </a:path>
              </a:pathLst>
            </a:custGeom>
            <a:solidFill>
              <a:srgbClr val="FFFFFF"/>
            </a:solidFill>
          </p:spPr>
          <p:txBody>
            <a:bodyPr wrap="square" lIns="0" tIns="0" rIns="0" bIns="0" rtlCol="0"/>
            <a:lstStyle/>
            <a:p>
              <a:endParaRPr/>
            </a:p>
          </p:txBody>
        </p:sp>
        <p:sp>
          <p:nvSpPr>
            <p:cNvPr id="179" name="object 113">
              <a:extLst>
                <a:ext uri="{FF2B5EF4-FFF2-40B4-BE49-F238E27FC236}">
                  <a16:creationId xmlns:a16="http://schemas.microsoft.com/office/drawing/2014/main" id="{99C3EBB8-41AF-BCF2-6574-5415C3B01FAC}"/>
                </a:ext>
              </a:extLst>
            </p:cNvPr>
            <p:cNvSpPr/>
            <p:nvPr/>
          </p:nvSpPr>
          <p:spPr>
            <a:xfrm>
              <a:off x="9740900" y="5880100"/>
              <a:ext cx="1371600" cy="571500"/>
            </a:xfrm>
            <a:custGeom>
              <a:avLst/>
              <a:gdLst/>
              <a:ahLst/>
              <a:cxnLst/>
              <a:rect l="l" t="t" r="r" b="b"/>
              <a:pathLst>
                <a:path w="1371600" h="571500">
                  <a:moveTo>
                    <a:pt x="0" y="530225"/>
                  </a:moveTo>
                  <a:lnTo>
                    <a:pt x="0" y="41275"/>
                  </a:lnTo>
                  <a:lnTo>
                    <a:pt x="3243" y="25209"/>
                  </a:lnTo>
                  <a:lnTo>
                    <a:pt x="12089" y="12089"/>
                  </a:lnTo>
                  <a:lnTo>
                    <a:pt x="25209" y="3243"/>
                  </a:lnTo>
                  <a:lnTo>
                    <a:pt x="41275" y="0"/>
                  </a:lnTo>
                  <a:lnTo>
                    <a:pt x="1330325" y="0"/>
                  </a:lnTo>
                  <a:lnTo>
                    <a:pt x="1346390" y="3243"/>
                  </a:lnTo>
                  <a:lnTo>
                    <a:pt x="1359510" y="12089"/>
                  </a:lnTo>
                  <a:lnTo>
                    <a:pt x="1368356" y="25209"/>
                  </a:lnTo>
                  <a:lnTo>
                    <a:pt x="1371600" y="41275"/>
                  </a:lnTo>
                  <a:lnTo>
                    <a:pt x="1371600" y="530225"/>
                  </a:lnTo>
                  <a:lnTo>
                    <a:pt x="1368356" y="546290"/>
                  </a:lnTo>
                  <a:lnTo>
                    <a:pt x="1359510" y="559410"/>
                  </a:lnTo>
                  <a:lnTo>
                    <a:pt x="1346390" y="568256"/>
                  </a:lnTo>
                  <a:lnTo>
                    <a:pt x="1330325" y="571500"/>
                  </a:lnTo>
                  <a:lnTo>
                    <a:pt x="41275" y="571500"/>
                  </a:lnTo>
                  <a:lnTo>
                    <a:pt x="25209" y="568256"/>
                  </a:lnTo>
                  <a:lnTo>
                    <a:pt x="12089" y="559410"/>
                  </a:lnTo>
                  <a:lnTo>
                    <a:pt x="3243" y="546290"/>
                  </a:lnTo>
                  <a:lnTo>
                    <a:pt x="0" y="530225"/>
                  </a:lnTo>
                  <a:close/>
                </a:path>
              </a:pathLst>
            </a:custGeom>
            <a:ln w="12700">
              <a:solidFill>
                <a:srgbClr val="929292"/>
              </a:solidFill>
            </a:ln>
          </p:spPr>
          <p:txBody>
            <a:bodyPr wrap="square" lIns="0" tIns="0" rIns="0" bIns="0" rtlCol="0"/>
            <a:lstStyle/>
            <a:p>
              <a:endParaRPr/>
            </a:p>
          </p:txBody>
        </p:sp>
      </p:grpSp>
      <p:sp>
        <p:nvSpPr>
          <p:cNvPr id="180" name="object 114">
            <a:extLst>
              <a:ext uri="{FF2B5EF4-FFF2-40B4-BE49-F238E27FC236}">
                <a16:creationId xmlns:a16="http://schemas.microsoft.com/office/drawing/2014/main" id="{E7C56928-60B1-DD2F-2013-AAC5DDB6F81F}"/>
              </a:ext>
            </a:extLst>
          </p:cNvPr>
          <p:cNvSpPr txBox="1"/>
          <p:nvPr/>
        </p:nvSpPr>
        <p:spPr>
          <a:xfrm>
            <a:off x="9315718" y="4183896"/>
            <a:ext cx="1160780" cy="510540"/>
          </a:xfrm>
          <a:prstGeom prst="rect">
            <a:avLst/>
          </a:prstGeom>
        </p:spPr>
        <p:txBody>
          <a:bodyPr vert="horz" wrap="square" lIns="0" tIns="22860" rIns="0" bIns="0" rtlCol="0">
            <a:spAutoFit/>
          </a:bodyPr>
          <a:lstStyle/>
          <a:p>
            <a:pPr marL="181610" marR="5080" indent="-169545">
              <a:lnSpc>
                <a:spcPts val="1900"/>
              </a:lnSpc>
              <a:spcBef>
                <a:spcPts val="180"/>
              </a:spcBef>
            </a:pPr>
            <a:r>
              <a:rPr sz="1600" dirty="0">
                <a:latin typeface="Arial Narrow"/>
                <a:cs typeface="Arial Narrow"/>
              </a:rPr>
              <a:t>Southeast</a:t>
            </a:r>
            <a:r>
              <a:rPr sz="1600" spc="-15" dirty="0">
                <a:latin typeface="Arial Narrow"/>
                <a:cs typeface="Arial Narrow"/>
              </a:rPr>
              <a:t> </a:t>
            </a:r>
            <a:r>
              <a:rPr sz="1600" spc="-20" dirty="0">
                <a:latin typeface="Arial Narrow"/>
                <a:cs typeface="Arial Narrow"/>
              </a:rPr>
              <a:t>Asia </a:t>
            </a:r>
            <a:r>
              <a:rPr sz="1600" spc="-110" dirty="0">
                <a:latin typeface="Arial Narrow"/>
                <a:cs typeface="Arial Narrow"/>
              </a:rPr>
              <a:t>15–147</a:t>
            </a:r>
            <a:r>
              <a:rPr sz="1600" spc="40" dirty="0">
                <a:latin typeface="Arial Narrow"/>
                <a:cs typeface="Arial Narrow"/>
              </a:rPr>
              <a:t> </a:t>
            </a:r>
            <a:r>
              <a:rPr sz="1600" spc="-25" dirty="0">
                <a:latin typeface="Arial Narrow"/>
                <a:cs typeface="Arial Narrow"/>
              </a:rPr>
              <a:t>GW</a:t>
            </a:r>
            <a:endParaRPr sz="1600">
              <a:latin typeface="Arial Narrow"/>
              <a:cs typeface="Arial Narrow"/>
            </a:endParaRPr>
          </a:p>
        </p:txBody>
      </p:sp>
      <p:grpSp>
        <p:nvGrpSpPr>
          <p:cNvPr id="181" name="object 115">
            <a:extLst>
              <a:ext uri="{FF2B5EF4-FFF2-40B4-BE49-F238E27FC236}">
                <a16:creationId xmlns:a16="http://schemas.microsoft.com/office/drawing/2014/main" id="{87743C2A-80A5-2CD7-E4F7-B3BAF7ADA804}"/>
              </a:ext>
            </a:extLst>
          </p:cNvPr>
          <p:cNvGrpSpPr/>
          <p:nvPr/>
        </p:nvGrpSpPr>
        <p:grpSpPr>
          <a:xfrm>
            <a:off x="10422524" y="2704346"/>
            <a:ext cx="1384300" cy="584200"/>
            <a:chOff x="10953750" y="4425950"/>
            <a:chExt cx="1384300" cy="584200"/>
          </a:xfrm>
        </p:grpSpPr>
        <p:sp>
          <p:nvSpPr>
            <p:cNvPr id="182" name="object 116">
              <a:extLst>
                <a:ext uri="{FF2B5EF4-FFF2-40B4-BE49-F238E27FC236}">
                  <a16:creationId xmlns:a16="http://schemas.microsoft.com/office/drawing/2014/main" id="{4F3F3881-0732-DCA0-2877-6169EF07F8A3}"/>
                </a:ext>
              </a:extLst>
            </p:cNvPr>
            <p:cNvSpPr/>
            <p:nvPr/>
          </p:nvSpPr>
          <p:spPr>
            <a:xfrm>
              <a:off x="10960100" y="4432300"/>
              <a:ext cx="1371600" cy="571500"/>
            </a:xfrm>
            <a:custGeom>
              <a:avLst/>
              <a:gdLst/>
              <a:ahLst/>
              <a:cxnLst/>
              <a:rect l="l" t="t" r="r" b="b"/>
              <a:pathLst>
                <a:path w="1371600" h="571500">
                  <a:moveTo>
                    <a:pt x="1330325" y="0"/>
                  </a:moveTo>
                  <a:lnTo>
                    <a:pt x="41275" y="0"/>
                  </a:lnTo>
                  <a:lnTo>
                    <a:pt x="25209" y="3243"/>
                  </a:lnTo>
                  <a:lnTo>
                    <a:pt x="12089" y="12089"/>
                  </a:lnTo>
                  <a:lnTo>
                    <a:pt x="3243" y="25209"/>
                  </a:lnTo>
                  <a:lnTo>
                    <a:pt x="0" y="41275"/>
                  </a:lnTo>
                  <a:lnTo>
                    <a:pt x="0" y="530225"/>
                  </a:lnTo>
                  <a:lnTo>
                    <a:pt x="3243" y="546290"/>
                  </a:lnTo>
                  <a:lnTo>
                    <a:pt x="12089" y="559410"/>
                  </a:lnTo>
                  <a:lnTo>
                    <a:pt x="25209" y="568256"/>
                  </a:lnTo>
                  <a:lnTo>
                    <a:pt x="41275" y="571500"/>
                  </a:lnTo>
                  <a:lnTo>
                    <a:pt x="1330325" y="571500"/>
                  </a:lnTo>
                  <a:lnTo>
                    <a:pt x="1346390" y="568256"/>
                  </a:lnTo>
                  <a:lnTo>
                    <a:pt x="1359510" y="559410"/>
                  </a:lnTo>
                  <a:lnTo>
                    <a:pt x="1368356" y="546290"/>
                  </a:lnTo>
                  <a:lnTo>
                    <a:pt x="1371600" y="530225"/>
                  </a:lnTo>
                  <a:lnTo>
                    <a:pt x="1371600" y="41275"/>
                  </a:lnTo>
                  <a:lnTo>
                    <a:pt x="1368356" y="25209"/>
                  </a:lnTo>
                  <a:lnTo>
                    <a:pt x="1359510" y="12089"/>
                  </a:lnTo>
                  <a:lnTo>
                    <a:pt x="1346390" y="3243"/>
                  </a:lnTo>
                  <a:lnTo>
                    <a:pt x="1330325" y="0"/>
                  </a:lnTo>
                  <a:close/>
                </a:path>
              </a:pathLst>
            </a:custGeom>
            <a:solidFill>
              <a:srgbClr val="FFFFFF"/>
            </a:solidFill>
          </p:spPr>
          <p:txBody>
            <a:bodyPr wrap="square" lIns="0" tIns="0" rIns="0" bIns="0" rtlCol="0"/>
            <a:lstStyle/>
            <a:p>
              <a:endParaRPr/>
            </a:p>
          </p:txBody>
        </p:sp>
        <p:sp>
          <p:nvSpPr>
            <p:cNvPr id="183" name="object 117">
              <a:extLst>
                <a:ext uri="{FF2B5EF4-FFF2-40B4-BE49-F238E27FC236}">
                  <a16:creationId xmlns:a16="http://schemas.microsoft.com/office/drawing/2014/main" id="{403A078A-0B2D-5402-736F-3DEBE5E2414F}"/>
                </a:ext>
              </a:extLst>
            </p:cNvPr>
            <p:cNvSpPr/>
            <p:nvPr/>
          </p:nvSpPr>
          <p:spPr>
            <a:xfrm>
              <a:off x="10960100" y="4432300"/>
              <a:ext cx="1371600" cy="571500"/>
            </a:xfrm>
            <a:custGeom>
              <a:avLst/>
              <a:gdLst/>
              <a:ahLst/>
              <a:cxnLst/>
              <a:rect l="l" t="t" r="r" b="b"/>
              <a:pathLst>
                <a:path w="1371600" h="571500">
                  <a:moveTo>
                    <a:pt x="0" y="530225"/>
                  </a:moveTo>
                  <a:lnTo>
                    <a:pt x="0" y="41275"/>
                  </a:lnTo>
                  <a:lnTo>
                    <a:pt x="3243" y="25209"/>
                  </a:lnTo>
                  <a:lnTo>
                    <a:pt x="12089" y="12089"/>
                  </a:lnTo>
                  <a:lnTo>
                    <a:pt x="25209" y="3243"/>
                  </a:lnTo>
                  <a:lnTo>
                    <a:pt x="41275" y="0"/>
                  </a:lnTo>
                  <a:lnTo>
                    <a:pt x="1330325" y="0"/>
                  </a:lnTo>
                  <a:lnTo>
                    <a:pt x="1346390" y="3243"/>
                  </a:lnTo>
                  <a:lnTo>
                    <a:pt x="1359510" y="12089"/>
                  </a:lnTo>
                  <a:lnTo>
                    <a:pt x="1368356" y="25209"/>
                  </a:lnTo>
                  <a:lnTo>
                    <a:pt x="1371600" y="41275"/>
                  </a:lnTo>
                  <a:lnTo>
                    <a:pt x="1371600" y="530225"/>
                  </a:lnTo>
                  <a:lnTo>
                    <a:pt x="1368356" y="546290"/>
                  </a:lnTo>
                  <a:lnTo>
                    <a:pt x="1359510" y="559410"/>
                  </a:lnTo>
                  <a:lnTo>
                    <a:pt x="1346390" y="568256"/>
                  </a:lnTo>
                  <a:lnTo>
                    <a:pt x="1330325" y="571500"/>
                  </a:lnTo>
                  <a:lnTo>
                    <a:pt x="41275" y="571500"/>
                  </a:lnTo>
                  <a:lnTo>
                    <a:pt x="25209" y="568256"/>
                  </a:lnTo>
                  <a:lnTo>
                    <a:pt x="12089" y="559410"/>
                  </a:lnTo>
                  <a:lnTo>
                    <a:pt x="3243" y="546290"/>
                  </a:lnTo>
                  <a:lnTo>
                    <a:pt x="0" y="530225"/>
                  </a:lnTo>
                  <a:close/>
                </a:path>
              </a:pathLst>
            </a:custGeom>
            <a:ln w="12700">
              <a:solidFill>
                <a:srgbClr val="929292"/>
              </a:solidFill>
            </a:ln>
          </p:spPr>
          <p:txBody>
            <a:bodyPr wrap="square" lIns="0" tIns="0" rIns="0" bIns="0" rtlCol="0"/>
            <a:lstStyle/>
            <a:p>
              <a:endParaRPr/>
            </a:p>
          </p:txBody>
        </p:sp>
      </p:grpSp>
      <p:sp>
        <p:nvSpPr>
          <p:cNvPr id="184" name="object 118">
            <a:extLst>
              <a:ext uri="{FF2B5EF4-FFF2-40B4-BE49-F238E27FC236}">
                <a16:creationId xmlns:a16="http://schemas.microsoft.com/office/drawing/2014/main" id="{99DEE331-784B-01ED-BAC8-35BDEAB10C0D}"/>
              </a:ext>
            </a:extLst>
          </p:cNvPr>
          <p:cNvSpPr txBox="1"/>
          <p:nvPr/>
        </p:nvSpPr>
        <p:spPr>
          <a:xfrm>
            <a:off x="10646552" y="2736096"/>
            <a:ext cx="953135" cy="510540"/>
          </a:xfrm>
          <a:prstGeom prst="rect">
            <a:avLst/>
          </a:prstGeom>
        </p:spPr>
        <p:txBody>
          <a:bodyPr vert="horz" wrap="square" lIns="0" tIns="22860" rIns="0" bIns="0" rtlCol="0">
            <a:spAutoFit/>
          </a:bodyPr>
          <a:lstStyle/>
          <a:p>
            <a:pPr marL="97155" marR="5080" indent="-85090">
              <a:lnSpc>
                <a:spcPts val="1900"/>
              </a:lnSpc>
              <a:spcBef>
                <a:spcPts val="180"/>
              </a:spcBef>
            </a:pPr>
            <a:r>
              <a:rPr sz="1600" dirty="0">
                <a:latin typeface="Arial Narrow"/>
                <a:cs typeface="Arial Narrow"/>
              </a:rPr>
              <a:t>South</a:t>
            </a:r>
            <a:r>
              <a:rPr sz="1600" spc="40" dirty="0">
                <a:latin typeface="Arial Narrow"/>
                <a:cs typeface="Arial Narrow"/>
              </a:rPr>
              <a:t> </a:t>
            </a:r>
            <a:r>
              <a:rPr sz="1600" spc="-20" dirty="0">
                <a:latin typeface="Arial Narrow"/>
                <a:cs typeface="Arial Narrow"/>
              </a:rPr>
              <a:t>Korea </a:t>
            </a:r>
            <a:r>
              <a:rPr sz="1600" spc="-25" dirty="0">
                <a:latin typeface="Arial Narrow"/>
                <a:cs typeface="Arial Narrow"/>
              </a:rPr>
              <a:t>32–47</a:t>
            </a:r>
            <a:r>
              <a:rPr sz="1600" spc="-60" dirty="0">
                <a:latin typeface="Arial Narrow"/>
                <a:cs typeface="Arial Narrow"/>
              </a:rPr>
              <a:t> </a:t>
            </a:r>
            <a:r>
              <a:rPr sz="1600" spc="-25" dirty="0">
                <a:latin typeface="Arial Narrow"/>
                <a:cs typeface="Arial Narrow"/>
              </a:rPr>
              <a:t>GW</a:t>
            </a:r>
            <a:endParaRPr sz="1600">
              <a:latin typeface="Arial Narrow"/>
              <a:cs typeface="Arial Narrow"/>
            </a:endParaRPr>
          </a:p>
        </p:txBody>
      </p:sp>
      <p:grpSp>
        <p:nvGrpSpPr>
          <p:cNvPr id="185" name="object 119">
            <a:extLst>
              <a:ext uri="{FF2B5EF4-FFF2-40B4-BE49-F238E27FC236}">
                <a16:creationId xmlns:a16="http://schemas.microsoft.com/office/drawing/2014/main" id="{57FB5DAA-828C-FA21-4738-38A98F92E90C}"/>
              </a:ext>
            </a:extLst>
          </p:cNvPr>
          <p:cNvGrpSpPr/>
          <p:nvPr/>
        </p:nvGrpSpPr>
        <p:grpSpPr>
          <a:xfrm>
            <a:off x="5482224" y="989846"/>
            <a:ext cx="1384300" cy="584200"/>
            <a:chOff x="6013450" y="2711450"/>
            <a:chExt cx="1384300" cy="584200"/>
          </a:xfrm>
        </p:grpSpPr>
        <p:sp>
          <p:nvSpPr>
            <p:cNvPr id="186" name="object 120">
              <a:extLst>
                <a:ext uri="{FF2B5EF4-FFF2-40B4-BE49-F238E27FC236}">
                  <a16:creationId xmlns:a16="http://schemas.microsoft.com/office/drawing/2014/main" id="{1806A846-C9A1-533F-C17C-A713F7EF61EA}"/>
                </a:ext>
              </a:extLst>
            </p:cNvPr>
            <p:cNvSpPr/>
            <p:nvPr/>
          </p:nvSpPr>
          <p:spPr>
            <a:xfrm>
              <a:off x="6019800" y="2717800"/>
              <a:ext cx="1371600" cy="571500"/>
            </a:xfrm>
            <a:custGeom>
              <a:avLst/>
              <a:gdLst/>
              <a:ahLst/>
              <a:cxnLst/>
              <a:rect l="l" t="t" r="r" b="b"/>
              <a:pathLst>
                <a:path w="1371600" h="571500">
                  <a:moveTo>
                    <a:pt x="1330325" y="0"/>
                  </a:moveTo>
                  <a:lnTo>
                    <a:pt x="41275" y="0"/>
                  </a:lnTo>
                  <a:lnTo>
                    <a:pt x="25209" y="3243"/>
                  </a:lnTo>
                  <a:lnTo>
                    <a:pt x="12089" y="12089"/>
                  </a:lnTo>
                  <a:lnTo>
                    <a:pt x="3243" y="25209"/>
                  </a:lnTo>
                  <a:lnTo>
                    <a:pt x="0" y="41275"/>
                  </a:lnTo>
                  <a:lnTo>
                    <a:pt x="0" y="530225"/>
                  </a:lnTo>
                  <a:lnTo>
                    <a:pt x="3243" y="546290"/>
                  </a:lnTo>
                  <a:lnTo>
                    <a:pt x="12089" y="559410"/>
                  </a:lnTo>
                  <a:lnTo>
                    <a:pt x="25209" y="568256"/>
                  </a:lnTo>
                  <a:lnTo>
                    <a:pt x="41275" y="571500"/>
                  </a:lnTo>
                  <a:lnTo>
                    <a:pt x="1330325" y="571500"/>
                  </a:lnTo>
                  <a:lnTo>
                    <a:pt x="1346390" y="568256"/>
                  </a:lnTo>
                  <a:lnTo>
                    <a:pt x="1359510" y="559410"/>
                  </a:lnTo>
                  <a:lnTo>
                    <a:pt x="1368356" y="546290"/>
                  </a:lnTo>
                  <a:lnTo>
                    <a:pt x="1371600" y="530225"/>
                  </a:lnTo>
                  <a:lnTo>
                    <a:pt x="1371600" y="41275"/>
                  </a:lnTo>
                  <a:lnTo>
                    <a:pt x="1368356" y="25209"/>
                  </a:lnTo>
                  <a:lnTo>
                    <a:pt x="1359510" y="12089"/>
                  </a:lnTo>
                  <a:lnTo>
                    <a:pt x="1346390" y="3243"/>
                  </a:lnTo>
                  <a:lnTo>
                    <a:pt x="1330325" y="0"/>
                  </a:lnTo>
                  <a:close/>
                </a:path>
              </a:pathLst>
            </a:custGeom>
            <a:solidFill>
              <a:srgbClr val="FFFFFF"/>
            </a:solidFill>
          </p:spPr>
          <p:txBody>
            <a:bodyPr wrap="square" lIns="0" tIns="0" rIns="0" bIns="0" rtlCol="0"/>
            <a:lstStyle/>
            <a:p>
              <a:endParaRPr/>
            </a:p>
          </p:txBody>
        </p:sp>
        <p:sp>
          <p:nvSpPr>
            <p:cNvPr id="187" name="object 121">
              <a:extLst>
                <a:ext uri="{FF2B5EF4-FFF2-40B4-BE49-F238E27FC236}">
                  <a16:creationId xmlns:a16="http://schemas.microsoft.com/office/drawing/2014/main" id="{F56F98AB-2351-07D0-B96C-0E54C2B2F072}"/>
                </a:ext>
              </a:extLst>
            </p:cNvPr>
            <p:cNvSpPr/>
            <p:nvPr/>
          </p:nvSpPr>
          <p:spPr>
            <a:xfrm>
              <a:off x="6019800" y="2717800"/>
              <a:ext cx="1371600" cy="571500"/>
            </a:xfrm>
            <a:custGeom>
              <a:avLst/>
              <a:gdLst/>
              <a:ahLst/>
              <a:cxnLst/>
              <a:rect l="l" t="t" r="r" b="b"/>
              <a:pathLst>
                <a:path w="1371600" h="571500">
                  <a:moveTo>
                    <a:pt x="0" y="530225"/>
                  </a:moveTo>
                  <a:lnTo>
                    <a:pt x="0" y="41275"/>
                  </a:lnTo>
                  <a:lnTo>
                    <a:pt x="3243" y="25209"/>
                  </a:lnTo>
                  <a:lnTo>
                    <a:pt x="12089" y="12089"/>
                  </a:lnTo>
                  <a:lnTo>
                    <a:pt x="25209" y="3243"/>
                  </a:lnTo>
                  <a:lnTo>
                    <a:pt x="41275" y="0"/>
                  </a:lnTo>
                  <a:lnTo>
                    <a:pt x="1330325" y="0"/>
                  </a:lnTo>
                  <a:lnTo>
                    <a:pt x="1346390" y="3243"/>
                  </a:lnTo>
                  <a:lnTo>
                    <a:pt x="1359510" y="12089"/>
                  </a:lnTo>
                  <a:lnTo>
                    <a:pt x="1368356" y="25209"/>
                  </a:lnTo>
                  <a:lnTo>
                    <a:pt x="1371600" y="41275"/>
                  </a:lnTo>
                  <a:lnTo>
                    <a:pt x="1371600" y="530225"/>
                  </a:lnTo>
                  <a:lnTo>
                    <a:pt x="1368356" y="546290"/>
                  </a:lnTo>
                  <a:lnTo>
                    <a:pt x="1359510" y="559410"/>
                  </a:lnTo>
                  <a:lnTo>
                    <a:pt x="1346390" y="568256"/>
                  </a:lnTo>
                  <a:lnTo>
                    <a:pt x="1330325" y="571500"/>
                  </a:lnTo>
                  <a:lnTo>
                    <a:pt x="41275" y="571500"/>
                  </a:lnTo>
                  <a:lnTo>
                    <a:pt x="25209" y="568256"/>
                  </a:lnTo>
                  <a:lnTo>
                    <a:pt x="12089" y="559410"/>
                  </a:lnTo>
                  <a:lnTo>
                    <a:pt x="3243" y="546290"/>
                  </a:lnTo>
                  <a:lnTo>
                    <a:pt x="0" y="530225"/>
                  </a:lnTo>
                  <a:close/>
                </a:path>
              </a:pathLst>
            </a:custGeom>
            <a:ln w="12700">
              <a:solidFill>
                <a:srgbClr val="929292"/>
              </a:solidFill>
            </a:ln>
          </p:spPr>
          <p:txBody>
            <a:bodyPr wrap="square" lIns="0" tIns="0" rIns="0" bIns="0" rtlCol="0"/>
            <a:lstStyle/>
            <a:p>
              <a:endParaRPr/>
            </a:p>
          </p:txBody>
        </p:sp>
      </p:grpSp>
      <p:sp>
        <p:nvSpPr>
          <p:cNvPr id="188" name="object 122">
            <a:extLst>
              <a:ext uri="{FF2B5EF4-FFF2-40B4-BE49-F238E27FC236}">
                <a16:creationId xmlns:a16="http://schemas.microsoft.com/office/drawing/2014/main" id="{A96A788D-5B07-7668-5F92-FA1DC95452CA}"/>
              </a:ext>
            </a:extLst>
          </p:cNvPr>
          <p:cNvSpPr txBox="1"/>
          <p:nvPr/>
        </p:nvSpPr>
        <p:spPr>
          <a:xfrm>
            <a:off x="5584560" y="1021596"/>
            <a:ext cx="1180465" cy="510540"/>
          </a:xfrm>
          <a:prstGeom prst="rect">
            <a:avLst/>
          </a:prstGeom>
        </p:spPr>
        <p:txBody>
          <a:bodyPr vert="horz" wrap="square" lIns="0" tIns="22860" rIns="0" bIns="0" rtlCol="0">
            <a:spAutoFit/>
          </a:bodyPr>
          <a:lstStyle/>
          <a:p>
            <a:pPr marL="214629" marR="5080" indent="-202565">
              <a:lnSpc>
                <a:spcPts val="1900"/>
              </a:lnSpc>
              <a:spcBef>
                <a:spcPts val="180"/>
              </a:spcBef>
            </a:pPr>
            <a:r>
              <a:rPr sz="1600" spc="-10" dirty="0">
                <a:latin typeface="Arial Narrow"/>
                <a:cs typeface="Arial Narrow"/>
              </a:rPr>
              <a:t>Eastern</a:t>
            </a:r>
            <a:r>
              <a:rPr sz="1600" spc="-25" dirty="0">
                <a:latin typeface="Arial Narrow"/>
                <a:cs typeface="Arial Narrow"/>
              </a:rPr>
              <a:t> </a:t>
            </a:r>
            <a:r>
              <a:rPr sz="1600" spc="-10" dirty="0">
                <a:latin typeface="Arial Narrow"/>
                <a:cs typeface="Arial Narrow"/>
              </a:rPr>
              <a:t>Europe </a:t>
            </a:r>
            <a:r>
              <a:rPr sz="1600" spc="-35" dirty="0">
                <a:latin typeface="Arial Narrow"/>
                <a:cs typeface="Arial Narrow"/>
              </a:rPr>
              <a:t>18–45</a:t>
            </a:r>
            <a:r>
              <a:rPr sz="1600" spc="-55" dirty="0">
                <a:latin typeface="Arial Narrow"/>
                <a:cs typeface="Arial Narrow"/>
              </a:rPr>
              <a:t> </a:t>
            </a:r>
            <a:r>
              <a:rPr sz="1600" spc="-35" dirty="0">
                <a:latin typeface="Arial Narrow"/>
                <a:cs typeface="Arial Narrow"/>
              </a:rPr>
              <a:t>GW</a:t>
            </a:r>
            <a:endParaRPr sz="1600">
              <a:latin typeface="Arial Narrow"/>
              <a:cs typeface="Arial Narrow"/>
            </a:endParaRPr>
          </a:p>
        </p:txBody>
      </p:sp>
      <p:grpSp>
        <p:nvGrpSpPr>
          <p:cNvPr id="189" name="object 123">
            <a:extLst>
              <a:ext uri="{FF2B5EF4-FFF2-40B4-BE49-F238E27FC236}">
                <a16:creationId xmlns:a16="http://schemas.microsoft.com/office/drawing/2014/main" id="{449A06CF-3C28-F58C-D5C5-E4193676D125}"/>
              </a:ext>
            </a:extLst>
          </p:cNvPr>
          <p:cNvGrpSpPr/>
          <p:nvPr/>
        </p:nvGrpSpPr>
        <p:grpSpPr>
          <a:xfrm>
            <a:off x="6396624" y="1929646"/>
            <a:ext cx="1384300" cy="584200"/>
            <a:chOff x="6927850" y="3651250"/>
            <a:chExt cx="1384300" cy="584200"/>
          </a:xfrm>
        </p:grpSpPr>
        <p:sp>
          <p:nvSpPr>
            <p:cNvPr id="190" name="object 124">
              <a:extLst>
                <a:ext uri="{FF2B5EF4-FFF2-40B4-BE49-F238E27FC236}">
                  <a16:creationId xmlns:a16="http://schemas.microsoft.com/office/drawing/2014/main" id="{F5259575-1026-800D-5A29-38DF9E91F28E}"/>
                </a:ext>
              </a:extLst>
            </p:cNvPr>
            <p:cNvSpPr/>
            <p:nvPr/>
          </p:nvSpPr>
          <p:spPr>
            <a:xfrm>
              <a:off x="6934200" y="3657600"/>
              <a:ext cx="1371600" cy="571500"/>
            </a:xfrm>
            <a:custGeom>
              <a:avLst/>
              <a:gdLst/>
              <a:ahLst/>
              <a:cxnLst/>
              <a:rect l="l" t="t" r="r" b="b"/>
              <a:pathLst>
                <a:path w="1371600" h="571500">
                  <a:moveTo>
                    <a:pt x="1330325" y="0"/>
                  </a:moveTo>
                  <a:lnTo>
                    <a:pt x="41275" y="0"/>
                  </a:lnTo>
                  <a:lnTo>
                    <a:pt x="25209" y="3243"/>
                  </a:lnTo>
                  <a:lnTo>
                    <a:pt x="12089" y="12089"/>
                  </a:lnTo>
                  <a:lnTo>
                    <a:pt x="3243" y="25209"/>
                  </a:lnTo>
                  <a:lnTo>
                    <a:pt x="0" y="41275"/>
                  </a:lnTo>
                  <a:lnTo>
                    <a:pt x="0" y="530225"/>
                  </a:lnTo>
                  <a:lnTo>
                    <a:pt x="3243" y="546290"/>
                  </a:lnTo>
                  <a:lnTo>
                    <a:pt x="12089" y="559410"/>
                  </a:lnTo>
                  <a:lnTo>
                    <a:pt x="25209" y="568256"/>
                  </a:lnTo>
                  <a:lnTo>
                    <a:pt x="41275" y="571500"/>
                  </a:lnTo>
                  <a:lnTo>
                    <a:pt x="1330325" y="571500"/>
                  </a:lnTo>
                  <a:lnTo>
                    <a:pt x="1346390" y="568256"/>
                  </a:lnTo>
                  <a:lnTo>
                    <a:pt x="1359510" y="559410"/>
                  </a:lnTo>
                  <a:lnTo>
                    <a:pt x="1368356" y="546290"/>
                  </a:lnTo>
                  <a:lnTo>
                    <a:pt x="1371600" y="530225"/>
                  </a:lnTo>
                  <a:lnTo>
                    <a:pt x="1371600" y="41275"/>
                  </a:lnTo>
                  <a:lnTo>
                    <a:pt x="1368356" y="25209"/>
                  </a:lnTo>
                  <a:lnTo>
                    <a:pt x="1359510" y="12089"/>
                  </a:lnTo>
                  <a:lnTo>
                    <a:pt x="1346390" y="3243"/>
                  </a:lnTo>
                  <a:lnTo>
                    <a:pt x="1330325" y="0"/>
                  </a:lnTo>
                  <a:close/>
                </a:path>
              </a:pathLst>
            </a:custGeom>
            <a:solidFill>
              <a:srgbClr val="FFFFFF"/>
            </a:solidFill>
          </p:spPr>
          <p:txBody>
            <a:bodyPr wrap="square" lIns="0" tIns="0" rIns="0" bIns="0" rtlCol="0"/>
            <a:lstStyle/>
            <a:p>
              <a:endParaRPr/>
            </a:p>
          </p:txBody>
        </p:sp>
        <p:sp>
          <p:nvSpPr>
            <p:cNvPr id="191" name="object 125">
              <a:extLst>
                <a:ext uri="{FF2B5EF4-FFF2-40B4-BE49-F238E27FC236}">
                  <a16:creationId xmlns:a16="http://schemas.microsoft.com/office/drawing/2014/main" id="{C47F40C2-F4E6-0C55-BF4F-68F424E871DB}"/>
                </a:ext>
              </a:extLst>
            </p:cNvPr>
            <p:cNvSpPr/>
            <p:nvPr/>
          </p:nvSpPr>
          <p:spPr>
            <a:xfrm>
              <a:off x="6934200" y="3657600"/>
              <a:ext cx="1371600" cy="571500"/>
            </a:xfrm>
            <a:custGeom>
              <a:avLst/>
              <a:gdLst/>
              <a:ahLst/>
              <a:cxnLst/>
              <a:rect l="l" t="t" r="r" b="b"/>
              <a:pathLst>
                <a:path w="1371600" h="571500">
                  <a:moveTo>
                    <a:pt x="0" y="530225"/>
                  </a:moveTo>
                  <a:lnTo>
                    <a:pt x="0" y="41275"/>
                  </a:lnTo>
                  <a:lnTo>
                    <a:pt x="3243" y="25209"/>
                  </a:lnTo>
                  <a:lnTo>
                    <a:pt x="12089" y="12089"/>
                  </a:lnTo>
                  <a:lnTo>
                    <a:pt x="25209" y="3243"/>
                  </a:lnTo>
                  <a:lnTo>
                    <a:pt x="41275" y="0"/>
                  </a:lnTo>
                  <a:lnTo>
                    <a:pt x="1330325" y="0"/>
                  </a:lnTo>
                  <a:lnTo>
                    <a:pt x="1346390" y="3243"/>
                  </a:lnTo>
                  <a:lnTo>
                    <a:pt x="1359510" y="12089"/>
                  </a:lnTo>
                  <a:lnTo>
                    <a:pt x="1368356" y="25209"/>
                  </a:lnTo>
                  <a:lnTo>
                    <a:pt x="1371600" y="41275"/>
                  </a:lnTo>
                  <a:lnTo>
                    <a:pt x="1371600" y="530225"/>
                  </a:lnTo>
                  <a:lnTo>
                    <a:pt x="1368356" y="546290"/>
                  </a:lnTo>
                  <a:lnTo>
                    <a:pt x="1359510" y="559410"/>
                  </a:lnTo>
                  <a:lnTo>
                    <a:pt x="1346390" y="568256"/>
                  </a:lnTo>
                  <a:lnTo>
                    <a:pt x="1330325" y="571500"/>
                  </a:lnTo>
                  <a:lnTo>
                    <a:pt x="41275" y="571500"/>
                  </a:lnTo>
                  <a:lnTo>
                    <a:pt x="25209" y="568256"/>
                  </a:lnTo>
                  <a:lnTo>
                    <a:pt x="12089" y="559410"/>
                  </a:lnTo>
                  <a:lnTo>
                    <a:pt x="3243" y="546290"/>
                  </a:lnTo>
                  <a:lnTo>
                    <a:pt x="0" y="530225"/>
                  </a:lnTo>
                  <a:close/>
                </a:path>
              </a:pathLst>
            </a:custGeom>
            <a:ln w="12700">
              <a:solidFill>
                <a:srgbClr val="929292"/>
              </a:solidFill>
            </a:ln>
          </p:spPr>
          <p:txBody>
            <a:bodyPr wrap="square" lIns="0" tIns="0" rIns="0" bIns="0" rtlCol="0"/>
            <a:lstStyle/>
            <a:p>
              <a:endParaRPr/>
            </a:p>
          </p:txBody>
        </p:sp>
      </p:grpSp>
      <p:sp>
        <p:nvSpPr>
          <p:cNvPr id="192" name="object 126">
            <a:extLst>
              <a:ext uri="{FF2B5EF4-FFF2-40B4-BE49-F238E27FC236}">
                <a16:creationId xmlns:a16="http://schemas.microsoft.com/office/drawing/2014/main" id="{B51E16A8-063D-D102-D28C-BB45483D71BD}"/>
              </a:ext>
            </a:extLst>
          </p:cNvPr>
          <p:cNvSpPr txBox="1"/>
          <p:nvPr/>
        </p:nvSpPr>
        <p:spPr>
          <a:xfrm>
            <a:off x="6628400" y="1961396"/>
            <a:ext cx="922019" cy="510540"/>
          </a:xfrm>
          <a:prstGeom prst="rect">
            <a:avLst/>
          </a:prstGeom>
        </p:spPr>
        <p:txBody>
          <a:bodyPr vert="horz" wrap="square" lIns="0" tIns="22860" rIns="0" bIns="0" rtlCol="0">
            <a:spAutoFit/>
          </a:bodyPr>
          <a:lstStyle/>
          <a:p>
            <a:pPr marL="111760" marR="5080" indent="-99695">
              <a:lnSpc>
                <a:spcPts val="1900"/>
              </a:lnSpc>
              <a:spcBef>
                <a:spcPts val="180"/>
              </a:spcBef>
            </a:pPr>
            <a:r>
              <a:rPr sz="1600" spc="50" dirty="0">
                <a:latin typeface="Arial Narrow"/>
                <a:cs typeface="Arial Narrow"/>
              </a:rPr>
              <a:t>Middle</a:t>
            </a:r>
            <a:r>
              <a:rPr sz="1600" spc="15" dirty="0">
                <a:latin typeface="Arial Narrow"/>
                <a:cs typeface="Arial Narrow"/>
              </a:rPr>
              <a:t> </a:t>
            </a:r>
            <a:r>
              <a:rPr sz="1600" spc="-45" dirty="0">
                <a:latin typeface="Arial Narrow"/>
                <a:cs typeface="Arial Narrow"/>
              </a:rPr>
              <a:t>East </a:t>
            </a:r>
            <a:r>
              <a:rPr sz="1600" dirty="0">
                <a:latin typeface="Arial Narrow"/>
                <a:cs typeface="Arial Narrow"/>
              </a:rPr>
              <a:t>9–86</a:t>
            </a:r>
            <a:r>
              <a:rPr sz="1600" spc="95" dirty="0">
                <a:latin typeface="Arial Narrow"/>
                <a:cs typeface="Arial Narrow"/>
              </a:rPr>
              <a:t> </a:t>
            </a:r>
            <a:r>
              <a:rPr sz="1600" spc="-25" dirty="0">
                <a:latin typeface="Arial Narrow"/>
                <a:cs typeface="Arial Narrow"/>
              </a:rPr>
              <a:t>GW</a:t>
            </a:r>
            <a:endParaRPr sz="1600">
              <a:latin typeface="Arial Narrow"/>
              <a:cs typeface="Arial Narrow"/>
            </a:endParaRPr>
          </a:p>
        </p:txBody>
      </p:sp>
      <p:grpSp>
        <p:nvGrpSpPr>
          <p:cNvPr id="193" name="object 127">
            <a:extLst>
              <a:ext uri="{FF2B5EF4-FFF2-40B4-BE49-F238E27FC236}">
                <a16:creationId xmlns:a16="http://schemas.microsoft.com/office/drawing/2014/main" id="{CAE93CD3-5826-2FB4-FC74-F5324449D8E2}"/>
              </a:ext>
            </a:extLst>
          </p:cNvPr>
          <p:cNvGrpSpPr/>
          <p:nvPr/>
        </p:nvGrpSpPr>
        <p:grpSpPr>
          <a:xfrm>
            <a:off x="3843924" y="6184146"/>
            <a:ext cx="266700" cy="558800"/>
            <a:chOff x="4375150" y="7905750"/>
            <a:chExt cx="266700" cy="558800"/>
          </a:xfrm>
        </p:grpSpPr>
        <p:pic>
          <p:nvPicPr>
            <p:cNvPr id="194" name="object 128">
              <a:extLst>
                <a:ext uri="{FF2B5EF4-FFF2-40B4-BE49-F238E27FC236}">
                  <a16:creationId xmlns:a16="http://schemas.microsoft.com/office/drawing/2014/main" id="{2F8540FA-55D8-EF0E-D6CC-5C4F66668676}"/>
                </a:ext>
              </a:extLst>
            </p:cNvPr>
            <p:cNvPicPr/>
            <p:nvPr/>
          </p:nvPicPr>
          <p:blipFill>
            <a:blip r:embed="rId23" cstate="print"/>
            <a:stretch>
              <a:fillRect/>
            </a:stretch>
          </p:blipFill>
          <p:spPr>
            <a:xfrm>
              <a:off x="4381500" y="8204200"/>
              <a:ext cx="253999" cy="253999"/>
            </a:xfrm>
            <a:prstGeom prst="rect">
              <a:avLst/>
            </a:prstGeom>
          </p:spPr>
        </p:pic>
        <p:sp>
          <p:nvSpPr>
            <p:cNvPr id="195" name="object 129">
              <a:extLst>
                <a:ext uri="{FF2B5EF4-FFF2-40B4-BE49-F238E27FC236}">
                  <a16:creationId xmlns:a16="http://schemas.microsoft.com/office/drawing/2014/main" id="{AA9BB516-1C45-1916-0EBB-1D19A695D2A6}"/>
                </a:ext>
              </a:extLst>
            </p:cNvPr>
            <p:cNvSpPr/>
            <p:nvPr/>
          </p:nvSpPr>
          <p:spPr>
            <a:xfrm>
              <a:off x="4381500" y="8204200"/>
              <a:ext cx="254000" cy="254000"/>
            </a:xfrm>
            <a:custGeom>
              <a:avLst/>
              <a:gdLst/>
              <a:ahLst/>
              <a:cxnLst/>
              <a:rect l="l" t="t" r="r" b="b"/>
              <a:pathLst>
                <a:path w="254000" h="254000">
                  <a:moveTo>
                    <a:pt x="216802" y="37197"/>
                  </a:moveTo>
                  <a:lnTo>
                    <a:pt x="244700" y="79209"/>
                  </a:lnTo>
                  <a:lnTo>
                    <a:pt x="253999" y="126999"/>
                  </a:lnTo>
                  <a:lnTo>
                    <a:pt x="244700" y="174789"/>
                  </a:lnTo>
                  <a:lnTo>
                    <a:pt x="216802" y="216801"/>
                  </a:lnTo>
                  <a:lnTo>
                    <a:pt x="174790" y="244699"/>
                  </a:lnTo>
                  <a:lnTo>
                    <a:pt x="126999" y="253999"/>
                  </a:lnTo>
                  <a:lnTo>
                    <a:pt x="79209" y="244699"/>
                  </a:lnTo>
                  <a:lnTo>
                    <a:pt x="37197" y="216801"/>
                  </a:lnTo>
                  <a:lnTo>
                    <a:pt x="9299" y="174789"/>
                  </a:lnTo>
                  <a:lnTo>
                    <a:pt x="0" y="126999"/>
                  </a:lnTo>
                  <a:lnTo>
                    <a:pt x="9299" y="79209"/>
                  </a:lnTo>
                  <a:lnTo>
                    <a:pt x="37197" y="37197"/>
                  </a:lnTo>
                  <a:lnTo>
                    <a:pt x="79209" y="9299"/>
                  </a:lnTo>
                  <a:lnTo>
                    <a:pt x="126999" y="0"/>
                  </a:lnTo>
                  <a:lnTo>
                    <a:pt x="174790" y="9299"/>
                  </a:lnTo>
                  <a:lnTo>
                    <a:pt x="216802" y="37197"/>
                  </a:lnTo>
                </a:path>
              </a:pathLst>
            </a:custGeom>
            <a:ln w="12700">
              <a:solidFill>
                <a:srgbClr val="FFFFFF"/>
              </a:solidFill>
            </a:ln>
          </p:spPr>
          <p:txBody>
            <a:bodyPr wrap="square" lIns="0" tIns="0" rIns="0" bIns="0" rtlCol="0"/>
            <a:lstStyle/>
            <a:p>
              <a:endParaRPr/>
            </a:p>
          </p:txBody>
        </p:sp>
        <p:pic>
          <p:nvPicPr>
            <p:cNvPr id="196" name="object 130">
              <a:extLst>
                <a:ext uri="{FF2B5EF4-FFF2-40B4-BE49-F238E27FC236}">
                  <a16:creationId xmlns:a16="http://schemas.microsoft.com/office/drawing/2014/main" id="{4765970E-8F3E-DC6D-2758-2999633D60E8}"/>
                </a:ext>
              </a:extLst>
            </p:cNvPr>
            <p:cNvPicPr/>
            <p:nvPr/>
          </p:nvPicPr>
          <p:blipFill>
            <a:blip r:embed="rId8" cstate="print"/>
            <a:stretch>
              <a:fillRect/>
            </a:stretch>
          </p:blipFill>
          <p:spPr>
            <a:xfrm>
              <a:off x="4438649" y="7905750"/>
              <a:ext cx="139700" cy="139700"/>
            </a:xfrm>
            <a:prstGeom prst="rect">
              <a:avLst/>
            </a:prstGeom>
          </p:spPr>
        </p:pic>
      </p:grpSp>
      <p:sp>
        <p:nvSpPr>
          <p:cNvPr id="197" name="object 131">
            <a:extLst>
              <a:ext uri="{FF2B5EF4-FFF2-40B4-BE49-F238E27FC236}">
                <a16:creationId xmlns:a16="http://schemas.microsoft.com/office/drawing/2014/main" id="{2B94D325-2DB1-E1D3-B449-363CB6078370}"/>
              </a:ext>
            </a:extLst>
          </p:cNvPr>
          <p:cNvSpPr txBox="1"/>
          <p:nvPr/>
        </p:nvSpPr>
        <p:spPr>
          <a:xfrm>
            <a:off x="2619398" y="6099095"/>
            <a:ext cx="6827520" cy="694485"/>
          </a:xfrm>
          <a:prstGeom prst="rect">
            <a:avLst/>
          </a:prstGeom>
        </p:spPr>
        <p:txBody>
          <a:bodyPr vert="horz" wrap="square" lIns="0" tIns="12700" rIns="0" bIns="0" rtlCol="0">
            <a:spAutoFit/>
          </a:bodyPr>
          <a:lstStyle/>
          <a:p>
            <a:pPr marL="1677035" marR="1581785">
              <a:lnSpc>
                <a:spcPct val="129600"/>
              </a:lnSpc>
              <a:spcBef>
                <a:spcPts val="100"/>
              </a:spcBef>
            </a:pPr>
            <a:r>
              <a:rPr sz="1800" dirty="0">
                <a:latin typeface="Arial Narrow"/>
                <a:cs typeface="Arial Narrow"/>
              </a:rPr>
              <a:t>Installed</a:t>
            </a:r>
            <a:r>
              <a:rPr sz="1800" spc="145" dirty="0">
                <a:latin typeface="Arial Narrow"/>
                <a:cs typeface="Arial Narrow"/>
              </a:rPr>
              <a:t> </a:t>
            </a:r>
            <a:r>
              <a:rPr sz="1800" dirty="0">
                <a:latin typeface="Arial Narrow"/>
                <a:cs typeface="Arial Narrow"/>
              </a:rPr>
              <a:t>capacity</a:t>
            </a:r>
            <a:r>
              <a:rPr sz="1800" spc="100" dirty="0">
                <a:latin typeface="Arial Narrow"/>
                <a:cs typeface="Arial Narrow"/>
              </a:rPr>
              <a:t> </a:t>
            </a:r>
            <a:r>
              <a:rPr sz="1800" spc="80" dirty="0">
                <a:latin typeface="Arial Narrow"/>
                <a:cs typeface="Arial Narrow"/>
              </a:rPr>
              <a:t>in</a:t>
            </a:r>
            <a:r>
              <a:rPr sz="1800" spc="145" dirty="0">
                <a:latin typeface="Arial Narrow"/>
                <a:cs typeface="Arial Narrow"/>
              </a:rPr>
              <a:t> </a:t>
            </a:r>
            <a:r>
              <a:rPr sz="1800" dirty="0">
                <a:latin typeface="Arial Narrow"/>
                <a:cs typeface="Arial Narrow"/>
              </a:rPr>
              <a:t>2035;</a:t>
            </a:r>
            <a:r>
              <a:rPr sz="1800" spc="145" dirty="0">
                <a:latin typeface="Arial Narrow"/>
                <a:cs typeface="Arial Narrow"/>
              </a:rPr>
              <a:t> </a:t>
            </a:r>
            <a:r>
              <a:rPr sz="1800" spc="55" dirty="0">
                <a:latin typeface="Arial Narrow"/>
                <a:cs typeface="Arial Narrow"/>
              </a:rPr>
              <a:t>total</a:t>
            </a:r>
            <a:r>
              <a:rPr sz="1800" spc="150" dirty="0">
                <a:latin typeface="Arial Narrow"/>
                <a:cs typeface="Arial Narrow"/>
              </a:rPr>
              <a:t> </a:t>
            </a:r>
            <a:r>
              <a:rPr sz="1800" dirty="0">
                <a:latin typeface="Arial Narrow"/>
                <a:cs typeface="Arial Narrow"/>
              </a:rPr>
              <a:t>0610</a:t>
            </a:r>
            <a:r>
              <a:rPr sz="1800" spc="145" dirty="0">
                <a:latin typeface="Arial Narrow"/>
                <a:cs typeface="Arial Narrow"/>
              </a:rPr>
              <a:t> </a:t>
            </a:r>
            <a:r>
              <a:rPr sz="1800" spc="-60" dirty="0">
                <a:latin typeface="Arial Narrow"/>
                <a:cs typeface="Arial Narrow"/>
              </a:rPr>
              <a:t>GW </a:t>
            </a:r>
            <a:r>
              <a:rPr sz="1800" dirty="0">
                <a:latin typeface="Arial Narrow"/>
                <a:cs typeface="Arial Narrow"/>
              </a:rPr>
              <a:t>Installed</a:t>
            </a:r>
            <a:r>
              <a:rPr sz="1800" spc="145" dirty="0">
                <a:latin typeface="Arial Narrow"/>
                <a:cs typeface="Arial Narrow"/>
              </a:rPr>
              <a:t> </a:t>
            </a:r>
            <a:r>
              <a:rPr sz="1800" dirty="0">
                <a:latin typeface="Arial Narrow"/>
                <a:cs typeface="Arial Narrow"/>
              </a:rPr>
              <a:t>capacity</a:t>
            </a:r>
            <a:r>
              <a:rPr sz="1800" spc="100" dirty="0">
                <a:latin typeface="Arial Narrow"/>
                <a:cs typeface="Arial Narrow"/>
              </a:rPr>
              <a:t> </a:t>
            </a:r>
            <a:r>
              <a:rPr sz="1800" spc="80" dirty="0">
                <a:latin typeface="Arial Narrow"/>
                <a:cs typeface="Arial Narrow"/>
              </a:rPr>
              <a:t>in</a:t>
            </a:r>
            <a:r>
              <a:rPr sz="1800" spc="145" dirty="0">
                <a:latin typeface="Arial Narrow"/>
                <a:cs typeface="Arial Narrow"/>
              </a:rPr>
              <a:t> </a:t>
            </a:r>
            <a:r>
              <a:rPr sz="1800" dirty="0">
                <a:latin typeface="Arial Narrow"/>
                <a:cs typeface="Arial Narrow"/>
              </a:rPr>
              <a:t>2060:</a:t>
            </a:r>
            <a:r>
              <a:rPr sz="1800" spc="145" dirty="0">
                <a:latin typeface="Arial Narrow"/>
                <a:cs typeface="Arial Narrow"/>
              </a:rPr>
              <a:t> </a:t>
            </a:r>
            <a:r>
              <a:rPr sz="1800" spc="55" dirty="0">
                <a:latin typeface="Arial Narrow"/>
                <a:cs typeface="Arial Narrow"/>
              </a:rPr>
              <a:t>total</a:t>
            </a:r>
            <a:r>
              <a:rPr sz="1800" spc="150" dirty="0">
                <a:latin typeface="Arial Narrow"/>
                <a:cs typeface="Arial Narrow"/>
              </a:rPr>
              <a:t> </a:t>
            </a:r>
            <a:r>
              <a:rPr sz="1800" dirty="0">
                <a:latin typeface="Arial Narrow"/>
                <a:cs typeface="Arial Narrow"/>
              </a:rPr>
              <a:t>1910</a:t>
            </a:r>
            <a:r>
              <a:rPr sz="1800" spc="145" dirty="0">
                <a:latin typeface="Arial Narrow"/>
                <a:cs typeface="Arial Narrow"/>
              </a:rPr>
              <a:t> </a:t>
            </a:r>
            <a:r>
              <a:rPr sz="1800" spc="-60" dirty="0">
                <a:latin typeface="Arial Narrow"/>
                <a:cs typeface="Arial Narrow"/>
              </a:rPr>
              <a:t>GW</a:t>
            </a:r>
            <a:endParaRPr sz="1800" dirty="0">
              <a:latin typeface="Arial Narrow"/>
              <a:cs typeface="Arial Narrow"/>
            </a:endParaRPr>
          </a:p>
        </p:txBody>
      </p:sp>
      <p:sp>
        <p:nvSpPr>
          <p:cNvPr id="198" name="テキスト ボックス 197">
            <a:extLst>
              <a:ext uri="{FF2B5EF4-FFF2-40B4-BE49-F238E27FC236}">
                <a16:creationId xmlns:a16="http://schemas.microsoft.com/office/drawing/2014/main" id="{741010F6-326D-2569-94BD-7D0A5DEFCD74}"/>
              </a:ext>
            </a:extLst>
          </p:cNvPr>
          <p:cNvSpPr txBox="1"/>
          <p:nvPr/>
        </p:nvSpPr>
        <p:spPr>
          <a:xfrm>
            <a:off x="0" y="0"/>
            <a:ext cx="12192000" cy="523220"/>
          </a:xfrm>
          <a:prstGeom prst="rect">
            <a:avLst/>
          </a:prstGeom>
          <a:solidFill>
            <a:srgbClr val="052F61"/>
          </a:solidFill>
        </p:spPr>
        <p:txBody>
          <a:bodyPr wrap="square" rtlCol="0">
            <a:spAutoFit/>
          </a:bodyPr>
          <a:lstStyle/>
          <a:p>
            <a:pPr marL="12700" algn="ctr">
              <a:lnSpc>
                <a:spcPct val="100000"/>
              </a:lnSpc>
              <a:spcBef>
                <a:spcPts val="100"/>
              </a:spcBef>
            </a:pPr>
            <a:r>
              <a:rPr lang="en-US" altLang="ja-JP" sz="2800" dirty="0">
                <a:solidFill>
                  <a:schemeClr val="bg1"/>
                </a:solidFill>
                <a:latin typeface="Cooper Black" panose="0208090404030B020404" pitchFamily="18" charset="0"/>
              </a:rPr>
              <a:t>Scenario</a:t>
            </a:r>
            <a:r>
              <a:rPr lang="en-US" altLang="ja-JP" sz="2800" spc="40" dirty="0">
                <a:solidFill>
                  <a:schemeClr val="bg1"/>
                </a:solidFill>
                <a:latin typeface="Cooper Black" panose="0208090404030B020404" pitchFamily="18" charset="0"/>
              </a:rPr>
              <a:t> </a:t>
            </a:r>
            <a:r>
              <a:rPr lang="en-US" altLang="ja-JP" sz="2800" spc="145" dirty="0">
                <a:solidFill>
                  <a:schemeClr val="bg1"/>
                </a:solidFill>
                <a:latin typeface="Cooper Black" panose="0208090404030B020404" pitchFamily="18" charset="0"/>
              </a:rPr>
              <a:t>for</a:t>
            </a:r>
            <a:r>
              <a:rPr lang="en-US" altLang="ja-JP" sz="2800" spc="-10" dirty="0">
                <a:solidFill>
                  <a:schemeClr val="bg1"/>
                </a:solidFill>
                <a:latin typeface="Cooper Black" panose="0208090404030B020404" pitchFamily="18" charset="0"/>
              </a:rPr>
              <a:t> </a:t>
            </a:r>
            <a:r>
              <a:rPr lang="en-US" altLang="ja-JP" sz="2800" dirty="0">
                <a:solidFill>
                  <a:schemeClr val="bg1"/>
                </a:solidFill>
                <a:latin typeface="Cooper Black" panose="0208090404030B020404" pitchFamily="18" charset="0"/>
              </a:rPr>
              <a:t>Global</a:t>
            </a:r>
            <a:r>
              <a:rPr lang="en-US" altLang="ja-JP" sz="2800" spc="40" dirty="0">
                <a:solidFill>
                  <a:schemeClr val="bg1"/>
                </a:solidFill>
                <a:latin typeface="Cooper Black" panose="0208090404030B020404" pitchFamily="18" charset="0"/>
              </a:rPr>
              <a:t> </a:t>
            </a:r>
            <a:r>
              <a:rPr lang="en-US" altLang="ja-JP" sz="2800" spc="55" dirty="0">
                <a:solidFill>
                  <a:schemeClr val="bg1"/>
                </a:solidFill>
                <a:latin typeface="Cooper Black" panose="0208090404030B020404" pitchFamily="18" charset="0"/>
              </a:rPr>
              <a:t>Nuclear</a:t>
            </a:r>
            <a:r>
              <a:rPr lang="en-US" altLang="ja-JP" sz="2800" spc="-5" dirty="0">
                <a:solidFill>
                  <a:schemeClr val="bg1"/>
                </a:solidFill>
                <a:latin typeface="Cooper Black" panose="0208090404030B020404" pitchFamily="18" charset="0"/>
              </a:rPr>
              <a:t> </a:t>
            </a:r>
            <a:r>
              <a:rPr lang="en-US" altLang="ja-JP" sz="2800" spc="-20" dirty="0">
                <a:solidFill>
                  <a:schemeClr val="bg1"/>
                </a:solidFill>
                <a:latin typeface="Cooper Black" panose="0208090404030B020404" pitchFamily="18" charset="0"/>
              </a:rPr>
              <a:t>Capacity,</a:t>
            </a:r>
            <a:r>
              <a:rPr lang="en-US" altLang="ja-JP" sz="2800" spc="40" dirty="0">
                <a:solidFill>
                  <a:schemeClr val="bg1"/>
                </a:solidFill>
                <a:latin typeface="Cooper Black" panose="0208090404030B020404" pitchFamily="18" charset="0"/>
              </a:rPr>
              <a:t> </a:t>
            </a:r>
            <a:r>
              <a:rPr lang="en-US" altLang="ja-JP" sz="2800" spc="-10" dirty="0">
                <a:solidFill>
                  <a:schemeClr val="bg1"/>
                </a:solidFill>
                <a:latin typeface="Cooper Black" panose="0208090404030B020404" pitchFamily="18" charset="0"/>
              </a:rPr>
              <a:t>2035–2060</a:t>
            </a:r>
            <a:endParaRPr lang="en-US" altLang="ja-JP" sz="2800" dirty="0">
              <a:solidFill>
                <a:schemeClr val="bg1"/>
              </a:solidFill>
              <a:latin typeface="Cooper Black" panose="0208090404030B020404" pitchFamily="18" charset="0"/>
            </a:endParaRPr>
          </a:p>
        </p:txBody>
      </p:sp>
    </p:spTree>
    <p:extLst>
      <p:ext uri="{BB962C8B-B14F-4D97-AF65-F5344CB8AC3E}">
        <p14:creationId xmlns:p14="http://schemas.microsoft.com/office/powerpoint/2010/main" val="77269418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テキスト ボックス 30">
            <a:extLst>
              <a:ext uri="{FF2B5EF4-FFF2-40B4-BE49-F238E27FC236}">
                <a16:creationId xmlns:a16="http://schemas.microsoft.com/office/drawing/2014/main" id="{F8E5A497-76AE-47D0-AAF2-9E7D375D5BCD}"/>
              </a:ext>
            </a:extLst>
          </p:cNvPr>
          <p:cNvSpPr txBox="1"/>
          <p:nvPr/>
        </p:nvSpPr>
        <p:spPr>
          <a:xfrm>
            <a:off x="0" y="0"/>
            <a:ext cx="12192000" cy="523220"/>
          </a:xfrm>
          <a:prstGeom prst="rect">
            <a:avLst/>
          </a:prstGeom>
          <a:solidFill>
            <a:srgbClr val="052F61"/>
          </a:solidFill>
        </p:spPr>
        <p:txBody>
          <a:bodyPr wrap="square" rtlCol="0">
            <a:spAutoFit/>
          </a:bodyPr>
          <a:lstStyle/>
          <a:p>
            <a:pPr algn="ctr"/>
            <a:r>
              <a:rPr lang="ja-JP" altLang="en-US" sz="2800" b="1" dirty="0">
                <a:solidFill>
                  <a:schemeClr val="bg1"/>
                </a:solidFill>
                <a:latin typeface="Meiryo UI" panose="020B0604030504040204" pitchFamily="50" charset="-128"/>
                <a:ea typeface="Meiryo UI" panose="020B0604030504040204" pitchFamily="50" charset="-128"/>
              </a:rPr>
              <a:t>再掲・・・</a:t>
            </a:r>
            <a:endParaRPr lang="en-US" altLang="ja-JP" sz="2800" b="1" dirty="0">
              <a:solidFill>
                <a:schemeClr val="bg1"/>
              </a:solidFill>
              <a:latin typeface="Meiryo UI" panose="020B0604030504040204" pitchFamily="50" charset="-128"/>
              <a:ea typeface="Meiryo UI" panose="020B0604030504040204" pitchFamily="50" charset="-128"/>
            </a:endParaRPr>
          </a:p>
        </p:txBody>
      </p:sp>
      <p:sp>
        <p:nvSpPr>
          <p:cNvPr id="2" name="テキスト ボックス 1">
            <a:extLst>
              <a:ext uri="{FF2B5EF4-FFF2-40B4-BE49-F238E27FC236}">
                <a16:creationId xmlns:a16="http://schemas.microsoft.com/office/drawing/2014/main" id="{1EEA7E4C-64A0-4171-85E6-6ECF5E4F2FE0}"/>
              </a:ext>
            </a:extLst>
          </p:cNvPr>
          <p:cNvSpPr txBox="1"/>
          <p:nvPr/>
        </p:nvSpPr>
        <p:spPr>
          <a:xfrm>
            <a:off x="721468" y="1523927"/>
            <a:ext cx="11107366" cy="954107"/>
          </a:xfrm>
          <a:prstGeom prst="rect">
            <a:avLst/>
          </a:prstGeom>
          <a:noFill/>
        </p:spPr>
        <p:txBody>
          <a:bodyPr wrap="square" rtlCol="0">
            <a:spAutoFit/>
          </a:bodyPr>
          <a:lstStyle/>
          <a:p>
            <a:r>
              <a:rPr kumimoji="1" lang="ja-JP" altLang="en-US" sz="2800" dirty="0">
                <a:latin typeface="UD デジタル 教科書体 NK-B" panose="02020700000000000000" pitchFamily="18" charset="-128"/>
                <a:ea typeface="UD デジタル 教科書体 NK-B" panose="02020700000000000000" pitchFamily="18" charset="-128"/>
              </a:rPr>
              <a:t>高レベル放射性廃棄物の減容化・短寿命化に溶融塩炉を試してみよう。</a:t>
            </a:r>
            <a:endParaRPr kumimoji="1" lang="en-US" altLang="ja-JP" sz="2800" dirty="0">
              <a:latin typeface="UD デジタル 教科書体 NK-B" panose="02020700000000000000" pitchFamily="18" charset="-128"/>
              <a:ea typeface="UD デジタル 教科書体 NK-B" panose="02020700000000000000" pitchFamily="18" charset="-128"/>
            </a:endParaRPr>
          </a:p>
          <a:p>
            <a:r>
              <a:rPr lang="ja-JP" altLang="en-US" sz="2800" dirty="0">
                <a:latin typeface="UD デジタル 教科書体 NK-B" panose="02020700000000000000" pitchFamily="18" charset="-128"/>
                <a:ea typeface="UD デジタル 教科書体 NK-B" panose="02020700000000000000" pitchFamily="18" charset="-128"/>
              </a:rPr>
              <a:t>１０万年保管するって、無理でしょ～</a:t>
            </a:r>
            <a:endParaRPr kumimoji="1" lang="ja-JP" altLang="en-US" sz="2800" dirty="0">
              <a:latin typeface="UD デジタル 教科書体 NK-B" panose="02020700000000000000" pitchFamily="18" charset="-128"/>
              <a:ea typeface="UD デジタル 教科書体 NK-B" panose="02020700000000000000" pitchFamily="18" charset="-128"/>
            </a:endParaRPr>
          </a:p>
        </p:txBody>
      </p:sp>
      <p:sp>
        <p:nvSpPr>
          <p:cNvPr id="6" name="テキスト ボックス 5">
            <a:extLst>
              <a:ext uri="{FF2B5EF4-FFF2-40B4-BE49-F238E27FC236}">
                <a16:creationId xmlns:a16="http://schemas.microsoft.com/office/drawing/2014/main" id="{74B24A87-B9C4-4290-9693-EEBF2B69E86B}"/>
              </a:ext>
            </a:extLst>
          </p:cNvPr>
          <p:cNvSpPr txBox="1"/>
          <p:nvPr/>
        </p:nvSpPr>
        <p:spPr>
          <a:xfrm>
            <a:off x="721468" y="3399783"/>
            <a:ext cx="10496144" cy="954107"/>
          </a:xfrm>
          <a:prstGeom prst="rect">
            <a:avLst/>
          </a:prstGeom>
          <a:noFill/>
        </p:spPr>
        <p:txBody>
          <a:bodyPr wrap="square" rtlCol="0">
            <a:spAutoFit/>
          </a:bodyPr>
          <a:lstStyle/>
          <a:p>
            <a:r>
              <a:rPr lang="ja-JP" altLang="en-US" sz="2800" dirty="0">
                <a:latin typeface="UD デジタル 教科書体 NK-B" panose="02020700000000000000" pitchFamily="18" charset="-128"/>
                <a:ea typeface="UD デジタル 教科書体 NK-B" panose="02020700000000000000" pitchFamily="18" charset="-128"/>
              </a:rPr>
              <a:t>ウラン資源には将来供給に限界が見えている。</a:t>
            </a:r>
            <a:endParaRPr lang="en-US" altLang="ja-JP" sz="2800" dirty="0">
              <a:latin typeface="UD デジタル 教科書体 NK-B" panose="02020700000000000000" pitchFamily="18" charset="-128"/>
              <a:ea typeface="UD デジタル 教科書体 NK-B" panose="02020700000000000000" pitchFamily="18" charset="-128"/>
            </a:endParaRPr>
          </a:p>
          <a:p>
            <a:r>
              <a:rPr lang="ja-JP" altLang="en-US" sz="2800" dirty="0">
                <a:latin typeface="UD デジタル 教科書体 NK-B" panose="02020700000000000000" pitchFamily="18" charset="-128"/>
                <a:ea typeface="UD デジタル 教科書体 NK-B" panose="02020700000000000000" pitchFamily="18" charset="-128"/>
              </a:rPr>
              <a:t>遥かに資源量が多い</a:t>
            </a:r>
            <a:r>
              <a:rPr lang="ja-JP" altLang="en-US" sz="2800" dirty="0">
                <a:solidFill>
                  <a:srgbClr val="C00000"/>
                </a:solidFill>
                <a:latin typeface="UD デジタル 教科書体 NK-B" panose="02020700000000000000" pitchFamily="18" charset="-128"/>
                <a:ea typeface="UD デジタル 教科書体 NK-B" panose="02020700000000000000" pitchFamily="18" charset="-128"/>
              </a:rPr>
              <a:t>トリウム</a:t>
            </a:r>
            <a:r>
              <a:rPr lang="ja-JP" altLang="en-US" sz="2800" dirty="0">
                <a:latin typeface="UD デジタル 教科書体 NK-B" panose="02020700000000000000" pitchFamily="18" charset="-128"/>
                <a:ea typeface="UD デジタル 教科書体 NK-B" panose="02020700000000000000" pitchFamily="18" charset="-128"/>
              </a:rPr>
              <a:t>に注目しても良いかも知れない。</a:t>
            </a:r>
            <a:endParaRPr kumimoji="1" lang="ja-JP" altLang="en-US" sz="2800" dirty="0">
              <a:latin typeface="UD デジタル 教科書体 NK-B" panose="02020700000000000000" pitchFamily="18" charset="-128"/>
              <a:ea typeface="UD デジタル 教科書体 NK-B" panose="02020700000000000000" pitchFamily="18" charset="-128"/>
            </a:endParaRPr>
          </a:p>
        </p:txBody>
      </p:sp>
      <p:sp>
        <p:nvSpPr>
          <p:cNvPr id="7" name="テキスト ボックス 6">
            <a:extLst>
              <a:ext uri="{FF2B5EF4-FFF2-40B4-BE49-F238E27FC236}">
                <a16:creationId xmlns:a16="http://schemas.microsoft.com/office/drawing/2014/main" id="{4D83CEB7-67DE-4FE2-82CF-8550CA08539E}"/>
              </a:ext>
            </a:extLst>
          </p:cNvPr>
          <p:cNvSpPr txBox="1"/>
          <p:nvPr/>
        </p:nvSpPr>
        <p:spPr>
          <a:xfrm>
            <a:off x="721467" y="5475727"/>
            <a:ext cx="10426431" cy="954107"/>
          </a:xfrm>
          <a:prstGeom prst="rect">
            <a:avLst/>
          </a:prstGeom>
          <a:noFill/>
        </p:spPr>
        <p:txBody>
          <a:bodyPr wrap="square" rtlCol="0">
            <a:spAutoFit/>
          </a:bodyPr>
          <a:lstStyle/>
          <a:p>
            <a:r>
              <a:rPr lang="ja-JP" altLang="en-US" sz="2800" dirty="0">
                <a:latin typeface="UD デジタル 教科書体 NK-B" panose="02020700000000000000" pitchFamily="18" charset="-128"/>
                <a:ea typeface="UD デジタル 教科書体 NK-B" panose="02020700000000000000" pitchFamily="18" charset="-128"/>
              </a:rPr>
              <a:t>新たに開発する原子炉も興味深いが、ビジネス視点からは、</a:t>
            </a:r>
            <a:endParaRPr lang="en-US" altLang="ja-JP" sz="2800" dirty="0">
              <a:latin typeface="UD デジタル 教科書体 NK-B" panose="02020700000000000000" pitchFamily="18" charset="-128"/>
              <a:ea typeface="UD デジタル 教科書体 NK-B" panose="02020700000000000000" pitchFamily="18" charset="-128"/>
            </a:endParaRPr>
          </a:p>
          <a:p>
            <a:r>
              <a:rPr lang="ja-JP" altLang="en-US" sz="2800" dirty="0">
                <a:latin typeface="UD デジタル 教科書体 NK-B" panose="02020700000000000000" pitchFamily="18" charset="-128"/>
                <a:ea typeface="UD デジタル 教科書体 NK-B" panose="02020700000000000000" pitchFamily="18" charset="-128"/>
              </a:rPr>
              <a:t>小型で長期燃料供給が不要な軍用原子炉で新事業領域を開拓？</a:t>
            </a:r>
            <a:endParaRPr kumimoji="1" lang="ja-JP" altLang="en-US" sz="2800" dirty="0">
              <a:latin typeface="UD デジタル 教科書体 NK-B" panose="02020700000000000000" pitchFamily="18" charset="-128"/>
              <a:ea typeface="UD デジタル 教科書体 NK-B" panose="02020700000000000000" pitchFamily="18" charset="-128"/>
            </a:endParaRPr>
          </a:p>
        </p:txBody>
      </p:sp>
      <p:sp>
        <p:nvSpPr>
          <p:cNvPr id="3" name="テキスト ボックス 2">
            <a:extLst>
              <a:ext uri="{FF2B5EF4-FFF2-40B4-BE49-F238E27FC236}">
                <a16:creationId xmlns:a16="http://schemas.microsoft.com/office/drawing/2014/main" id="{B1161743-B289-45E2-B6F3-D605D749601C}"/>
              </a:ext>
            </a:extLst>
          </p:cNvPr>
          <p:cNvSpPr txBox="1"/>
          <p:nvPr/>
        </p:nvSpPr>
        <p:spPr>
          <a:xfrm>
            <a:off x="721467" y="735554"/>
            <a:ext cx="5455597" cy="707886"/>
          </a:xfrm>
          <a:prstGeom prst="rect">
            <a:avLst/>
          </a:prstGeom>
          <a:solidFill>
            <a:srgbClr val="FFC000"/>
          </a:solidFill>
        </p:spPr>
        <p:txBody>
          <a:bodyPr wrap="square" rtlCol="0">
            <a:spAutoFit/>
          </a:bodyPr>
          <a:lstStyle/>
          <a:p>
            <a:r>
              <a:rPr kumimoji="1" lang="ja-JP" altLang="en-US" sz="4000" b="1" dirty="0">
                <a:latin typeface="HG教科書体" panose="02020609000000000000" pitchFamily="17" charset="-128"/>
                <a:ea typeface="HG教科書体" panose="02020609000000000000" pitchFamily="17" charset="-128"/>
              </a:rPr>
              <a:t>★</a:t>
            </a:r>
            <a:r>
              <a:rPr kumimoji="1" lang="en-US" altLang="ja-JP" sz="4000" b="1" dirty="0">
                <a:latin typeface="BIZ UDPゴシック" panose="020B0400000000000000" pitchFamily="50" charset="-128"/>
                <a:ea typeface="BIZ UDPゴシック" panose="020B0400000000000000" pitchFamily="50" charset="-128"/>
              </a:rPr>
              <a:t>F1</a:t>
            </a:r>
            <a:r>
              <a:rPr kumimoji="1" lang="ja-JP" altLang="en-US" sz="4000" b="1" dirty="0">
                <a:latin typeface="HG教科書体" panose="02020609000000000000" pitchFamily="17" charset="-128"/>
                <a:ea typeface="HG教科書体" panose="02020609000000000000" pitchFamily="17" charset="-128"/>
              </a:rPr>
              <a:t>事故処理、廃炉</a:t>
            </a:r>
          </a:p>
        </p:txBody>
      </p:sp>
      <p:sp>
        <p:nvSpPr>
          <p:cNvPr id="9" name="テキスト ボックス 8">
            <a:extLst>
              <a:ext uri="{FF2B5EF4-FFF2-40B4-BE49-F238E27FC236}">
                <a16:creationId xmlns:a16="http://schemas.microsoft.com/office/drawing/2014/main" id="{E4EDEF23-3431-456A-B628-0F431B64E0D6}"/>
              </a:ext>
            </a:extLst>
          </p:cNvPr>
          <p:cNvSpPr txBox="1"/>
          <p:nvPr/>
        </p:nvSpPr>
        <p:spPr>
          <a:xfrm>
            <a:off x="721468" y="2653224"/>
            <a:ext cx="2906950" cy="707886"/>
          </a:xfrm>
          <a:prstGeom prst="rect">
            <a:avLst/>
          </a:prstGeom>
          <a:solidFill>
            <a:schemeClr val="accent6">
              <a:lumMod val="60000"/>
              <a:lumOff val="40000"/>
            </a:schemeClr>
          </a:solidFill>
        </p:spPr>
        <p:txBody>
          <a:bodyPr wrap="square" rtlCol="0">
            <a:spAutoFit/>
          </a:bodyPr>
          <a:lstStyle/>
          <a:p>
            <a:r>
              <a:rPr kumimoji="1" lang="ja-JP" altLang="en-US" sz="4000" b="1" dirty="0">
                <a:latin typeface="HG教科書体" panose="02020609000000000000" pitchFamily="17" charset="-128"/>
                <a:ea typeface="HG教科書体" panose="02020609000000000000" pitchFamily="17" charset="-128"/>
              </a:rPr>
              <a:t>★資源制約</a:t>
            </a:r>
          </a:p>
        </p:txBody>
      </p:sp>
      <p:sp>
        <p:nvSpPr>
          <p:cNvPr id="10" name="テキスト ボックス 9">
            <a:extLst>
              <a:ext uri="{FF2B5EF4-FFF2-40B4-BE49-F238E27FC236}">
                <a16:creationId xmlns:a16="http://schemas.microsoft.com/office/drawing/2014/main" id="{A313B336-D81F-47FB-8033-4F1713FDA1B2}"/>
              </a:ext>
            </a:extLst>
          </p:cNvPr>
          <p:cNvSpPr txBox="1"/>
          <p:nvPr/>
        </p:nvSpPr>
        <p:spPr>
          <a:xfrm>
            <a:off x="721468" y="4705088"/>
            <a:ext cx="3928354" cy="707886"/>
          </a:xfrm>
          <a:prstGeom prst="rect">
            <a:avLst/>
          </a:prstGeom>
          <a:solidFill>
            <a:schemeClr val="accent2">
              <a:lumMod val="60000"/>
              <a:lumOff val="40000"/>
            </a:schemeClr>
          </a:solidFill>
        </p:spPr>
        <p:txBody>
          <a:bodyPr wrap="square" rtlCol="0">
            <a:spAutoFit/>
          </a:bodyPr>
          <a:lstStyle/>
          <a:p>
            <a:r>
              <a:rPr kumimoji="1" lang="ja-JP" altLang="en-US" sz="4000" b="1" dirty="0">
                <a:latin typeface="HG教科書体" panose="02020609000000000000" pitchFamily="17" charset="-128"/>
                <a:ea typeface="HG教科書体" panose="02020609000000000000" pitchFamily="17" charset="-128"/>
              </a:rPr>
              <a:t>★事業領域開拓</a:t>
            </a:r>
          </a:p>
        </p:txBody>
      </p:sp>
    </p:spTree>
    <p:extLst>
      <p:ext uri="{BB962C8B-B14F-4D97-AF65-F5344CB8AC3E}">
        <p14:creationId xmlns:p14="http://schemas.microsoft.com/office/powerpoint/2010/main" val="397555927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13" descr="biz_04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99422" y="2154237"/>
            <a:ext cx="2466181" cy="2473051"/>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4500563" y="4380850"/>
            <a:ext cx="3263900" cy="369332"/>
          </a:xfrm>
          <a:prstGeom prst="rect">
            <a:avLst/>
          </a:prstGeom>
          <a:noFill/>
        </p:spPr>
        <p:txBody>
          <a:bodyPr wrap="square" rtlCol="0">
            <a:spAutoFit/>
          </a:bodyPr>
          <a:lstStyle/>
          <a:p>
            <a:pPr algn="ctr"/>
            <a:r>
              <a:rPr lang="ja-JP" altLang="en-US" dirty="0">
                <a:latin typeface="Malgun Gothic" panose="020B0503020000020004" pitchFamily="34" charset="-127"/>
                <a:ea typeface="Malgun Gothic" panose="020B0503020000020004" pitchFamily="34" charset="-127"/>
              </a:rPr>
              <a:t>ありがとうございました。</a:t>
            </a:r>
            <a:endParaRPr kumimoji="1" lang="ja-JP" altLang="en-US" dirty="0">
              <a:latin typeface="Malgun Gothic" panose="020B0503020000020004" pitchFamily="34" charset="-127"/>
              <a:ea typeface="Malgun Gothic" panose="020B0503020000020004" pitchFamily="34" charset="-127"/>
            </a:endParaRPr>
          </a:p>
        </p:txBody>
      </p:sp>
      <p:sp>
        <p:nvSpPr>
          <p:cNvPr id="5" name="テキスト ボックス 4">
            <a:extLst>
              <a:ext uri="{FF2B5EF4-FFF2-40B4-BE49-F238E27FC236}">
                <a16:creationId xmlns:a16="http://schemas.microsoft.com/office/drawing/2014/main" id="{5F2036BD-DFB5-427E-8AC5-40B48AB08451}"/>
              </a:ext>
            </a:extLst>
          </p:cNvPr>
          <p:cNvSpPr txBox="1"/>
          <p:nvPr/>
        </p:nvSpPr>
        <p:spPr>
          <a:xfrm>
            <a:off x="0" y="6120505"/>
            <a:ext cx="12192000" cy="738664"/>
          </a:xfrm>
          <a:prstGeom prst="rect">
            <a:avLst/>
          </a:prstGeom>
          <a:noFill/>
        </p:spPr>
        <p:txBody>
          <a:bodyPr wrap="square">
            <a:spAutoFit/>
          </a:bodyPr>
          <a:lstStyle/>
          <a:p>
            <a:pPr algn="l"/>
            <a:r>
              <a:rPr lang="ja-JP" altLang="en-US" sz="1050" b="0" i="0" u="none" strike="noStrike" baseline="0" dirty="0">
                <a:latin typeface="UD Digi Kyokasho NK-R" panose="02020400000000000000" pitchFamily="18" charset="-128"/>
                <a:ea typeface="UD Digi Kyokasho NK-R" panose="02020400000000000000" pitchFamily="18" charset="-128"/>
              </a:rPr>
              <a:t>当レポートに掲載されているあらゆる内容は無断転載・複製を禁じます。</a:t>
            </a:r>
            <a:endParaRPr lang="en-US" altLang="ja-JP" sz="1050" b="0" i="0" u="none" strike="noStrike" baseline="0" dirty="0">
              <a:latin typeface="UD Digi Kyokasho NK-R" panose="02020400000000000000" pitchFamily="18" charset="-128"/>
              <a:ea typeface="UD Digi Kyokasho NK-R" panose="02020400000000000000" pitchFamily="18" charset="-128"/>
            </a:endParaRPr>
          </a:p>
          <a:p>
            <a:pPr algn="l"/>
            <a:r>
              <a:rPr lang="ja-JP" altLang="en-US" sz="1050" b="0" i="0" u="none" strike="noStrike" baseline="0" dirty="0">
                <a:latin typeface="UD Digi Kyokasho NK-R" panose="02020400000000000000" pitchFamily="18" charset="-128"/>
                <a:ea typeface="UD Digi Kyokasho NK-R" panose="02020400000000000000" pitchFamily="18" charset="-128"/>
              </a:rPr>
              <a:t>当レポートは信頼できると思われる情報ソースから入手した情報・データに基づき作成していますが、当社はその正確性、完全性、信頼性等を保証するものではありません。当レポートは執筆者の見解に基づき作成されたものであり、当社及び三井物産グループの統一的な見解を示すものではありません。また、当レポートのご利用により、直接的あるいは間接的な不利益・損害が発生したとしても、当社及び三井物産グループは一切責任を負いません。レポートに掲載された内容は予告なしに変更することがあります。</a:t>
            </a:r>
            <a:endParaRPr lang="ja-JP" altLang="en-US" sz="1050" dirty="0">
              <a:latin typeface="UD Digi Kyokasho NK-R" panose="02020400000000000000" pitchFamily="18" charset="-128"/>
              <a:ea typeface="UD Digi Kyokasho NK-R" panose="02020400000000000000" pitchFamily="18" charset="-128"/>
            </a:endParaRPr>
          </a:p>
        </p:txBody>
      </p:sp>
    </p:spTree>
    <p:extLst>
      <p:ext uri="{BB962C8B-B14F-4D97-AF65-F5344CB8AC3E}">
        <p14:creationId xmlns:p14="http://schemas.microsoft.com/office/powerpoint/2010/main" val="202969098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13" descr="biz_046">
            <a:extLst>
              <a:ext uri="{FF2B5EF4-FFF2-40B4-BE49-F238E27FC236}">
                <a16:creationId xmlns:a16="http://schemas.microsoft.com/office/drawing/2014/main" id="{1D7FE9E9-B845-4406-9957-AD71B2B1C5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57752" y="6266"/>
            <a:ext cx="780623" cy="782798"/>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a:extLst>
              <a:ext uri="{FF2B5EF4-FFF2-40B4-BE49-F238E27FC236}">
                <a16:creationId xmlns:a16="http://schemas.microsoft.com/office/drawing/2014/main" id="{8F063AC1-B6A1-437D-9E17-09A3FED2F192}"/>
              </a:ext>
            </a:extLst>
          </p:cNvPr>
          <p:cNvSpPr txBox="1"/>
          <p:nvPr/>
        </p:nvSpPr>
        <p:spPr>
          <a:xfrm>
            <a:off x="2653624" y="6396008"/>
            <a:ext cx="6884751" cy="461665"/>
          </a:xfrm>
          <a:prstGeom prst="rect">
            <a:avLst/>
          </a:prstGeom>
          <a:noFill/>
        </p:spPr>
        <p:txBody>
          <a:bodyPr wrap="square">
            <a:spAutoFit/>
          </a:bodyPr>
          <a:lstStyle/>
          <a:p>
            <a:r>
              <a:rPr lang="en-US" altLang="ja-JP" sz="2400" dirty="0">
                <a:latin typeface="Amasis MT Pro Black" panose="02040A04050005020304" pitchFamily="18" charset="0"/>
              </a:rPr>
              <a:t>https://forms.office.com/r/FUGQ1NFepd</a:t>
            </a:r>
            <a:endParaRPr lang="ja-JP" altLang="en-US" sz="2400" dirty="0">
              <a:latin typeface="Amasis MT Pro Black" panose="02040A04050005020304" pitchFamily="18" charset="0"/>
            </a:endParaRPr>
          </a:p>
        </p:txBody>
      </p:sp>
      <p:sp>
        <p:nvSpPr>
          <p:cNvPr id="6" name="テキスト ボックス 5">
            <a:extLst>
              <a:ext uri="{FF2B5EF4-FFF2-40B4-BE49-F238E27FC236}">
                <a16:creationId xmlns:a16="http://schemas.microsoft.com/office/drawing/2014/main" id="{6FCB6D7E-16E5-4246-A99A-4BF78E8C2AC1}"/>
              </a:ext>
            </a:extLst>
          </p:cNvPr>
          <p:cNvSpPr txBox="1"/>
          <p:nvPr/>
        </p:nvSpPr>
        <p:spPr>
          <a:xfrm>
            <a:off x="561320" y="141433"/>
            <a:ext cx="11264628" cy="523220"/>
          </a:xfrm>
          <a:prstGeom prst="rect">
            <a:avLst/>
          </a:prstGeom>
          <a:noFill/>
        </p:spPr>
        <p:txBody>
          <a:bodyPr wrap="square">
            <a:spAutoFit/>
          </a:bodyPr>
          <a:lstStyle/>
          <a:p>
            <a:pPr algn="ctr"/>
            <a:r>
              <a:rPr kumimoji="1" lang="ja-JP" altLang="en-US" sz="2800" dirty="0">
                <a:solidFill>
                  <a:sysClr val="windowText" lastClr="000000"/>
                </a:solidFill>
                <a:latin typeface="72 Black" panose="020B0A04030603020204" pitchFamily="34" charset="0"/>
                <a:ea typeface="BIZ UDP明朝 Medium" panose="02020500000000000000" pitchFamily="18" charset="-128"/>
                <a:cs typeface="72 Black" panose="020B0A04030603020204" pitchFamily="34" charset="0"/>
              </a:rPr>
              <a:t>アンケートにご協力をお願い致します。</a:t>
            </a:r>
            <a:endParaRPr lang="ja-JP" altLang="en-US" sz="2800" dirty="0">
              <a:latin typeface="Amasis MT Pro Black" panose="02040A04050005020304" pitchFamily="18" charset="0"/>
            </a:endParaRPr>
          </a:p>
        </p:txBody>
      </p:sp>
      <p:pic>
        <p:nvPicPr>
          <p:cNvPr id="8" name="図 13">
            <a:extLst>
              <a:ext uri="{FF2B5EF4-FFF2-40B4-BE49-F238E27FC236}">
                <a16:creationId xmlns:a16="http://schemas.microsoft.com/office/drawing/2014/main" id="{B18A2A1A-FB5E-4E81-9AE1-0A13DBBF28C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215435" y="5804454"/>
            <a:ext cx="966733" cy="1053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図 8">
            <a:extLst>
              <a:ext uri="{FF2B5EF4-FFF2-40B4-BE49-F238E27FC236}">
                <a16:creationId xmlns:a16="http://schemas.microsoft.com/office/drawing/2014/main" id="{AAD0CC9E-1B27-4B91-B28E-AE29838C3515}"/>
              </a:ext>
            </a:extLst>
          </p:cNvPr>
          <p:cNvPicPr>
            <a:picLocks noChangeAspect="1"/>
          </p:cNvPicPr>
          <p:nvPr/>
        </p:nvPicPr>
        <p:blipFill>
          <a:blip r:embed="rId4"/>
          <a:stretch>
            <a:fillRect/>
          </a:stretch>
        </p:blipFill>
        <p:spPr>
          <a:xfrm>
            <a:off x="3638599" y="971600"/>
            <a:ext cx="4914799" cy="4914799"/>
          </a:xfrm>
          <a:prstGeom prst="rect">
            <a:avLst/>
          </a:prstGeom>
        </p:spPr>
      </p:pic>
    </p:spTree>
    <p:extLst>
      <p:ext uri="{BB962C8B-B14F-4D97-AF65-F5344CB8AC3E}">
        <p14:creationId xmlns:p14="http://schemas.microsoft.com/office/powerpoint/2010/main" val="366569658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5" name="グループ化 4">
            <a:extLst>
              <a:ext uri="{FF2B5EF4-FFF2-40B4-BE49-F238E27FC236}">
                <a16:creationId xmlns:a16="http://schemas.microsoft.com/office/drawing/2014/main" id="{3EBDD846-DF71-F756-7786-06ECFD70D103}"/>
              </a:ext>
            </a:extLst>
          </p:cNvPr>
          <p:cNvGrpSpPr/>
          <p:nvPr/>
        </p:nvGrpSpPr>
        <p:grpSpPr>
          <a:xfrm>
            <a:off x="-1528" y="0"/>
            <a:ext cx="12195531" cy="6858000"/>
            <a:chOff x="-1528" y="0"/>
            <a:chExt cx="12195531" cy="6858000"/>
          </a:xfrm>
        </p:grpSpPr>
        <p:pic>
          <p:nvPicPr>
            <p:cNvPr id="3" name="図 2">
              <a:extLst>
                <a:ext uri="{FF2B5EF4-FFF2-40B4-BE49-F238E27FC236}">
                  <a16:creationId xmlns:a16="http://schemas.microsoft.com/office/drawing/2014/main" id="{980814A6-018B-C4C6-DED1-3E75B37DA974}"/>
                </a:ext>
              </a:extLst>
            </p:cNvPr>
            <p:cNvPicPr>
              <a:picLocks noChangeAspect="1"/>
            </p:cNvPicPr>
            <p:nvPr/>
          </p:nvPicPr>
          <p:blipFill>
            <a:blip r:embed="rId2"/>
            <a:stretch>
              <a:fillRect/>
            </a:stretch>
          </p:blipFill>
          <p:spPr>
            <a:xfrm>
              <a:off x="-1528" y="0"/>
              <a:ext cx="12193527" cy="6858000"/>
            </a:xfrm>
            <a:prstGeom prst="rect">
              <a:avLst/>
            </a:prstGeom>
          </p:spPr>
        </p:pic>
        <p:sp>
          <p:nvSpPr>
            <p:cNvPr id="2" name="テキスト ボックス 1">
              <a:extLst>
                <a:ext uri="{FF2B5EF4-FFF2-40B4-BE49-F238E27FC236}">
                  <a16:creationId xmlns:a16="http://schemas.microsoft.com/office/drawing/2014/main" id="{9AE7B7C2-608A-4BB5-B04D-9629391ED57F}"/>
                </a:ext>
              </a:extLst>
            </p:cNvPr>
            <p:cNvSpPr txBox="1"/>
            <p:nvPr/>
          </p:nvSpPr>
          <p:spPr>
            <a:xfrm>
              <a:off x="5052" y="1269013"/>
              <a:ext cx="12188951" cy="4339650"/>
            </a:xfrm>
            <a:prstGeom prst="rect">
              <a:avLst/>
            </a:prstGeom>
            <a:noFill/>
            <a:ln>
              <a:noFill/>
            </a:ln>
            <a:effectLst>
              <a:outerShdw blurRad="225425" dist="50800" dir="5220000" algn="ctr">
                <a:srgbClr val="000000">
                  <a:alpha val="33000"/>
                </a:srgbClr>
              </a:outerShdw>
            </a:effectLst>
          </p:spPr>
          <p:txBody>
            <a:bodyPr wrap="square" rtlCol="0">
              <a:spAutoFit/>
            </a:bodyPr>
            <a:lstStyle/>
            <a:p>
              <a:pPr algn="ctr"/>
              <a:r>
                <a:rPr lang="en-US" altLang="ja-JP" sz="13800" b="1" dirty="0">
                  <a:solidFill>
                    <a:schemeClr val="bg1">
                      <a:lumMod val="85000"/>
                    </a:schemeClr>
                  </a:solidFill>
                  <a:effectLst>
                    <a:outerShdw blurRad="38100" dist="38100" dir="2700000" algn="tl">
                      <a:srgbClr val="000000">
                        <a:alpha val="43137"/>
                      </a:srgbClr>
                    </a:outerShdw>
                  </a:effectLst>
                  <a:latin typeface="Gill Sans Nova Ultra Bold" panose="020B0B02020104020203" pitchFamily="34" charset="0"/>
                  <a:ea typeface="HGP創英角ｺﾞｼｯｸUB" panose="020B0900000000000000" pitchFamily="50" charset="-128"/>
                </a:rPr>
                <a:t>Backup</a:t>
              </a:r>
              <a:r>
                <a:rPr lang="ja-JP" altLang="en-US" sz="13800" b="1" dirty="0">
                  <a:solidFill>
                    <a:schemeClr val="bg1">
                      <a:lumMod val="85000"/>
                    </a:schemeClr>
                  </a:solidFill>
                  <a:effectLst>
                    <a:outerShdw blurRad="38100" dist="38100" dir="2700000" algn="tl">
                      <a:srgbClr val="000000">
                        <a:alpha val="43137"/>
                      </a:srgbClr>
                    </a:outerShdw>
                  </a:effectLst>
                  <a:latin typeface="Gill Sans Nova Ultra Bold" panose="020B0B02020104020203" pitchFamily="34" charset="0"/>
                  <a:ea typeface="HGP創英角ｺﾞｼｯｸUB" panose="020B0900000000000000" pitchFamily="50" charset="-128"/>
                </a:rPr>
                <a:t> </a:t>
              </a:r>
              <a:r>
                <a:rPr lang="en-US" altLang="ja-JP" sz="13800" b="1" dirty="0">
                  <a:solidFill>
                    <a:schemeClr val="bg1">
                      <a:lumMod val="85000"/>
                    </a:schemeClr>
                  </a:solidFill>
                  <a:effectLst>
                    <a:outerShdw blurRad="38100" dist="38100" dir="2700000" algn="tl">
                      <a:srgbClr val="000000">
                        <a:alpha val="43137"/>
                      </a:srgbClr>
                    </a:outerShdw>
                  </a:effectLst>
                  <a:latin typeface="Gill Sans Nova Ultra Bold" panose="020B0B02020104020203" pitchFamily="34" charset="0"/>
                  <a:ea typeface="HGP創英角ｺﾞｼｯｸUB" panose="020B0900000000000000" pitchFamily="50" charset="-128"/>
                </a:rPr>
                <a:t>Slide</a:t>
              </a:r>
              <a:endParaRPr kumimoji="1" lang="ja-JP" altLang="en-US" sz="4000" b="1" dirty="0">
                <a:solidFill>
                  <a:schemeClr val="bg1">
                    <a:lumMod val="95000"/>
                  </a:schemeClr>
                </a:solidFill>
                <a:latin typeface="Gill Sans Nova Ultra Bold" panose="020B0B02020104020203" pitchFamily="34" charset="0"/>
                <a:ea typeface="UD デジタル 教科書体 NK-R" panose="02020400000000000000" pitchFamily="18" charset="-128"/>
              </a:endParaRPr>
            </a:p>
          </p:txBody>
        </p:sp>
      </p:grpSp>
    </p:spTree>
    <p:extLst>
      <p:ext uri="{BB962C8B-B14F-4D97-AF65-F5344CB8AC3E}">
        <p14:creationId xmlns:p14="http://schemas.microsoft.com/office/powerpoint/2010/main" val="96131650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object 3"/>
          <p:cNvSpPr/>
          <p:nvPr/>
        </p:nvSpPr>
        <p:spPr>
          <a:xfrm>
            <a:off x="1480868" y="690185"/>
            <a:ext cx="3294440" cy="4503965"/>
          </a:xfrm>
          <a:prstGeom prst="rect">
            <a:avLst/>
          </a:prstGeom>
          <a:blipFill>
            <a:blip r:embed="rId2" cstate="print"/>
            <a:stretch>
              <a:fillRect/>
            </a:stretch>
          </a:blipFill>
        </p:spPr>
        <p:txBody>
          <a:bodyPr lIns="0" tIns="0" rIns="0" bIns="0"/>
          <a:lstStyle/>
          <a:p>
            <a:pPr>
              <a:defRPr/>
            </a:pPr>
            <a:endParaRPr sz="1556"/>
          </a:p>
        </p:txBody>
      </p:sp>
      <p:sp>
        <p:nvSpPr>
          <p:cNvPr id="10246" name="object 4"/>
          <p:cNvSpPr txBox="1">
            <a:spLocks noChangeArrowheads="1"/>
          </p:cNvSpPr>
          <p:nvPr/>
        </p:nvSpPr>
        <p:spPr bwMode="auto">
          <a:xfrm>
            <a:off x="1303886" y="5361115"/>
            <a:ext cx="9747571" cy="1496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marL="11113" indent="-1588">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ctr">
              <a:spcBef>
                <a:spcPct val="0"/>
              </a:spcBef>
              <a:buFontTx/>
              <a:buNone/>
            </a:pPr>
            <a:r>
              <a:rPr lang="ja-JP" altLang="ja-JP" sz="3048" i="1" dirty="0">
                <a:solidFill>
                  <a:srgbClr val="002060"/>
                </a:solidFill>
                <a:latin typeface="Microsoft Himalaya" panose="01010100010101010101" pitchFamily="2" charset="0"/>
              </a:rPr>
              <a:t>Our problem is not that  our idea is a poor one –  rather it is different from  the main line, and has  too chemical a flavor to  be fully appreciated by  non-chemists.</a:t>
            </a:r>
            <a:endParaRPr lang="ja-JP" altLang="ja-JP" sz="3048" dirty="0">
              <a:solidFill>
                <a:srgbClr val="002060"/>
              </a:solidFill>
              <a:latin typeface="Microsoft Himalaya" panose="01010100010101010101" pitchFamily="2" charset="0"/>
            </a:endParaRPr>
          </a:p>
          <a:p>
            <a:pPr algn="r">
              <a:spcBef>
                <a:spcPts val="667"/>
              </a:spcBef>
              <a:buNone/>
            </a:pPr>
            <a:r>
              <a:rPr lang="ja-JP" altLang="ja-JP" sz="3048" i="1" dirty="0">
                <a:solidFill>
                  <a:srgbClr val="002060"/>
                </a:solidFill>
                <a:latin typeface="Microsoft Himalaya" panose="01010100010101010101" pitchFamily="2" charset="0"/>
              </a:rPr>
              <a:t>-- Alvin Weinberg</a:t>
            </a:r>
            <a:endParaRPr lang="ja-JP" altLang="ja-JP" sz="3048" dirty="0">
              <a:solidFill>
                <a:srgbClr val="002060"/>
              </a:solidFill>
              <a:latin typeface="Microsoft Himalaya" panose="01010100010101010101" pitchFamily="2" charset="0"/>
            </a:endParaRPr>
          </a:p>
        </p:txBody>
      </p:sp>
      <p:pic>
        <p:nvPicPr>
          <p:cNvPr id="16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77621" y="793643"/>
            <a:ext cx="4731954" cy="4400507"/>
          </a:xfrm>
          <a:prstGeom prst="rect">
            <a:avLst/>
          </a:prstGeom>
          <a:no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Lst>
        </p:spPr>
      </p:pic>
      <p:sp>
        <p:nvSpPr>
          <p:cNvPr id="8" name="テキスト ボックス 7">
            <a:extLst>
              <a:ext uri="{FF2B5EF4-FFF2-40B4-BE49-F238E27FC236}">
                <a16:creationId xmlns:a16="http://schemas.microsoft.com/office/drawing/2014/main" id="{B7419926-6271-4ACD-B2CA-05B3AEF44C40}"/>
              </a:ext>
            </a:extLst>
          </p:cNvPr>
          <p:cNvSpPr txBox="1"/>
          <p:nvPr/>
        </p:nvSpPr>
        <p:spPr>
          <a:xfrm>
            <a:off x="0" y="0"/>
            <a:ext cx="12192000" cy="523220"/>
          </a:xfrm>
          <a:prstGeom prst="rect">
            <a:avLst/>
          </a:prstGeom>
          <a:solidFill>
            <a:srgbClr val="052F61"/>
          </a:solidFill>
        </p:spPr>
        <p:txBody>
          <a:bodyPr wrap="square" rtlCol="0" anchor="t">
            <a:spAutoFit/>
          </a:bodyPr>
          <a:lstStyle/>
          <a:p>
            <a:pPr algn="ctr"/>
            <a:r>
              <a:rPr lang="ja-JP" altLang="en-US" sz="2800" dirty="0">
                <a:solidFill>
                  <a:schemeClr val="bg1"/>
                </a:solidFill>
                <a:latin typeface="BIZ UDPゴシック" panose="020B0400000000000000" pitchFamily="50" charset="-128"/>
                <a:ea typeface="BIZ UDPゴシック" panose="020B0400000000000000" pitchFamily="50" charset="-128"/>
              </a:rPr>
              <a:t>加圧水型軽水炉と溶融塩炉を開発したワインバーグのメッセージ</a:t>
            </a:r>
          </a:p>
        </p:txBody>
      </p:sp>
    </p:spTree>
    <p:extLst>
      <p:ext uri="{BB962C8B-B14F-4D97-AF65-F5344CB8AC3E}">
        <p14:creationId xmlns:p14="http://schemas.microsoft.com/office/powerpoint/2010/main" val="193334108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a:extLst>
              <a:ext uri="{FF2B5EF4-FFF2-40B4-BE49-F238E27FC236}">
                <a16:creationId xmlns:a16="http://schemas.microsoft.com/office/drawing/2014/main" id="{2192B1D5-EE93-F6DB-5A1A-5D57015D20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95538" y="523220"/>
            <a:ext cx="4281842" cy="6334780"/>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a:extLst>
              <a:ext uri="{FF2B5EF4-FFF2-40B4-BE49-F238E27FC236}">
                <a16:creationId xmlns:a16="http://schemas.microsoft.com/office/drawing/2014/main" id="{8C45724A-0215-AA94-E79D-CCACA90E2E01}"/>
              </a:ext>
            </a:extLst>
          </p:cNvPr>
          <p:cNvSpPr txBox="1"/>
          <p:nvPr/>
        </p:nvSpPr>
        <p:spPr>
          <a:xfrm>
            <a:off x="0" y="0"/>
            <a:ext cx="12192000" cy="523220"/>
          </a:xfrm>
          <a:prstGeom prst="rect">
            <a:avLst/>
          </a:prstGeom>
          <a:solidFill>
            <a:srgbClr val="052F61"/>
          </a:solidFill>
        </p:spPr>
        <p:txBody>
          <a:bodyPr wrap="square" rtlCol="0">
            <a:spAutoFit/>
          </a:bodyPr>
          <a:lstStyle/>
          <a:p>
            <a:pPr algn="ctr"/>
            <a:r>
              <a:rPr kumimoji="1" lang="ja-JP" altLang="en-US" sz="2800" b="1" dirty="0">
                <a:solidFill>
                  <a:schemeClr val="bg1"/>
                </a:solidFill>
                <a:latin typeface="Meiryo UI" panose="020B0604030504040204" pitchFamily="50" charset="-128"/>
                <a:ea typeface="Meiryo UI" panose="020B0604030504040204" pitchFamily="50" charset="-128"/>
              </a:rPr>
              <a:t>熱</a:t>
            </a:r>
            <a:r>
              <a:rPr kumimoji="1" lang="ja-JP" altLang="en-US" sz="2800" b="1" dirty="0">
                <a:solidFill>
                  <a:srgbClr val="C00000"/>
                </a:solidFill>
                <a:latin typeface="Meiryo UI" panose="020B0604030504040204" pitchFamily="50" charset="-128"/>
                <a:ea typeface="Meiryo UI" panose="020B0604030504040204" pitchFamily="50" charset="-128"/>
              </a:rPr>
              <a:t>核</a:t>
            </a:r>
            <a:r>
              <a:rPr kumimoji="1" lang="ja-JP" altLang="en-US" sz="2800" b="1" dirty="0">
                <a:solidFill>
                  <a:schemeClr val="bg1"/>
                </a:solidFill>
                <a:latin typeface="Meiryo UI" panose="020B0604030504040204" pitchFamily="50" charset="-128"/>
                <a:ea typeface="Meiryo UI" panose="020B0604030504040204" pitchFamily="50" charset="-128"/>
              </a:rPr>
              <a:t>推進ロケット・エンジン</a:t>
            </a:r>
          </a:p>
        </p:txBody>
      </p:sp>
      <p:sp>
        <p:nvSpPr>
          <p:cNvPr id="4" name="object 5">
            <a:extLst>
              <a:ext uri="{FF2B5EF4-FFF2-40B4-BE49-F238E27FC236}">
                <a16:creationId xmlns:a16="http://schemas.microsoft.com/office/drawing/2014/main" id="{83D597CB-FF10-A85C-01DB-19EF0C08F7B5}"/>
              </a:ext>
            </a:extLst>
          </p:cNvPr>
          <p:cNvSpPr txBox="1"/>
          <p:nvPr/>
        </p:nvSpPr>
        <p:spPr>
          <a:xfrm>
            <a:off x="4035490" y="6615194"/>
            <a:ext cx="962025" cy="116839"/>
          </a:xfrm>
          <a:prstGeom prst="rect">
            <a:avLst/>
          </a:prstGeom>
        </p:spPr>
        <p:txBody>
          <a:bodyPr vert="horz" wrap="square" lIns="0" tIns="12700" rIns="0" bIns="0" rtlCol="0">
            <a:spAutoFit/>
          </a:bodyPr>
          <a:lstStyle/>
          <a:p>
            <a:pPr marL="12700">
              <a:lnSpc>
                <a:spcPct val="100000"/>
              </a:lnSpc>
              <a:spcBef>
                <a:spcPts val="100"/>
              </a:spcBef>
            </a:pPr>
            <a:r>
              <a:rPr sz="600" spc="-40" dirty="0">
                <a:solidFill>
                  <a:srgbClr val="231F20"/>
                </a:solidFill>
                <a:latin typeface="Arial"/>
                <a:cs typeface="Arial"/>
              </a:rPr>
              <a:t>Credit:</a:t>
            </a:r>
            <a:r>
              <a:rPr sz="600" spc="-5" dirty="0">
                <a:solidFill>
                  <a:srgbClr val="231F20"/>
                </a:solidFill>
                <a:latin typeface="Arial"/>
                <a:cs typeface="Arial"/>
              </a:rPr>
              <a:t> </a:t>
            </a:r>
            <a:r>
              <a:rPr sz="600" u="sng" spc="-70" dirty="0">
                <a:solidFill>
                  <a:srgbClr val="003150"/>
                </a:solidFill>
                <a:uFill>
                  <a:solidFill>
                    <a:srgbClr val="003150"/>
                  </a:solidFill>
                </a:uFill>
                <a:latin typeface="Arial"/>
                <a:cs typeface="Arial"/>
              </a:rPr>
              <a:t>Available</a:t>
            </a:r>
            <a:r>
              <a:rPr sz="600" u="sng" spc="-20" dirty="0">
                <a:solidFill>
                  <a:srgbClr val="003150"/>
                </a:solidFill>
                <a:uFill>
                  <a:solidFill>
                    <a:srgbClr val="003150"/>
                  </a:solidFill>
                </a:uFill>
                <a:latin typeface="Arial"/>
                <a:cs typeface="Arial"/>
              </a:rPr>
              <a:t> </a:t>
            </a:r>
            <a:r>
              <a:rPr sz="600" u="sng" spc="-65" dirty="0">
                <a:solidFill>
                  <a:srgbClr val="003150"/>
                </a:solidFill>
                <a:uFill>
                  <a:solidFill>
                    <a:srgbClr val="003150"/>
                  </a:solidFill>
                </a:uFill>
                <a:latin typeface="Arial"/>
                <a:cs typeface="Arial"/>
              </a:rPr>
              <a:t>via</a:t>
            </a:r>
            <a:r>
              <a:rPr sz="600" u="sng" spc="-20" dirty="0">
                <a:solidFill>
                  <a:srgbClr val="003150"/>
                </a:solidFill>
                <a:uFill>
                  <a:solidFill>
                    <a:srgbClr val="003150"/>
                  </a:solidFill>
                </a:uFill>
                <a:latin typeface="Arial"/>
                <a:cs typeface="Arial"/>
              </a:rPr>
              <a:t> </a:t>
            </a:r>
            <a:r>
              <a:rPr sz="600" u="sng" spc="-90" dirty="0">
                <a:solidFill>
                  <a:srgbClr val="003150"/>
                </a:solidFill>
                <a:uFill>
                  <a:solidFill>
                    <a:srgbClr val="003150"/>
                  </a:solidFill>
                </a:uFill>
                <a:latin typeface="Arial"/>
                <a:cs typeface="Arial"/>
                <a:hlinkClick r:id="rId3"/>
              </a:rPr>
              <a:t>Research</a:t>
            </a:r>
            <a:r>
              <a:rPr sz="600" u="sng" spc="-25" dirty="0">
                <a:solidFill>
                  <a:srgbClr val="003150"/>
                </a:solidFill>
                <a:uFill>
                  <a:solidFill>
                    <a:srgbClr val="003150"/>
                  </a:solidFill>
                </a:uFill>
                <a:latin typeface="Arial"/>
                <a:cs typeface="Arial"/>
                <a:hlinkClick r:id="rId3"/>
              </a:rPr>
              <a:t> </a:t>
            </a:r>
            <a:r>
              <a:rPr sz="600" u="sng" spc="-55" dirty="0">
                <a:solidFill>
                  <a:srgbClr val="003150"/>
                </a:solidFill>
                <a:uFill>
                  <a:solidFill>
                    <a:srgbClr val="003150"/>
                  </a:solidFill>
                </a:uFill>
                <a:latin typeface="Arial"/>
                <a:cs typeface="Arial"/>
                <a:hlinkClick r:id="rId3"/>
              </a:rPr>
              <a:t>Gate</a:t>
            </a:r>
            <a:endParaRPr sz="600">
              <a:latin typeface="Arial"/>
              <a:cs typeface="Arial"/>
            </a:endParaRPr>
          </a:p>
        </p:txBody>
      </p:sp>
      <p:sp>
        <p:nvSpPr>
          <p:cNvPr id="5" name="object 6">
            <a:extLst>
              <a:ext uri="{FF2B5EF4-FFF2-40B4-BE49-F238E27FC236}">
                <a16:creationId xmlns:a16="http://schemas.microsoft.com/office/drawing/2014/main" id="{5FB32D92-4AC6-EAA8-C6DE-168149B16B88}"/>
              </a:ext>
            </a:extLst>
          </p:cNvPr>
          <p:cNvSpPr txBox="1"/>
          <p:nvPr/>
        </p:nvSpPr>
        <p:spPr>
          <a:xfrm>
            <a:off x="1194525" y="6606176"/>
            <a:ext cx="1493520" cy="151323"/>
          </a:xfrm>
          <a:prstGeom prst="rect">
            <a:avLst/>
          </a:prstGeom>
        </p:spPr>
        <p:txBody>
          <a:bodyPr vert="horz" wrap="square" lIns="0" tIns="12700" rIns="0" bIns="0" rtlCol="0">
            <a:spAutoFit/>
          </a:bodyPr>
          <a:lstStyle/>
          <a:p>
            <a:pPr marL="12700">
              <a:lnSpc>
                <a:spcPct val="100000"/>
              </a:lnSpc>
              <a:spcBef>
                <a:spcPts val="100"/>
              </a:spcBef>
            </a:pPr>
            <a:r>
              <a:rPr sz="900" spc="-114" dirty="0">
                <a:solidFill>
                  <a:srgbClr val="231F20"/>
                </a:solidFill>
                <a:latin typeface="Arial"/>
                <a:cs typeface="Arial"/>
              </a:rPr>
              <a:t>Chemical</a:t>
            </a:r>
            <a:r>
              <a:rPr sz="900" spc="-45" dirty="0">
                <a:solidFill>
                  <a:srgbClr val="231F20"/>
                </a:solidFill>
                <a:latin typeface="Arial"/>
                <a:cs typeface="Arial"/>
              </a:rPr>
              <a:t> </a:t>
            </a:r>
            <a:r>
              <a:rPr sz="900" spc="-105" dirty="0">
                <a:solidFill>
                  <a:srgbClr val="231F20"/>
                </a:solidFill>
                <a:latin typeface="Arial"/>
                <a:cs typeface="Arial"/>
              </a:rPr>
              <a:t>Propulsion</a:t>
            </a:r>
            <a:r>
              <a:rPr sz="900" spc="-45" dirty="0">
                <a:solidFill>
                  <a:srgbClr val="231F20"/>
                </a:solidFill>
                <a:latin typeface="Arial"/>
                <a:cs typeface="Arial"/>
              </a:rPr>
              <a:t> </a:t>
            </a:r>
            <a:r>
              <a:rPr sz="900" spc="-85" dirty="0">
                <a:solidFill>
                  <a:srgbClr val="231F20"/>
                </a:solidFill>
                <a:latin typeface="Arial"/>
                <a:cs typeface="Arial"/>
              </a:rPr>
              <a:t>Engine</a:t>
            </a:r>
            <a:endParaRPr sz="900" dirty="0">
              <a:latin typeface="Arial"/>
              <a:cs typeface="Arial"/>
            </a:endParaRPr>
          </a:p>
        </p:txBody>
      </p:sp>
      <p:pic>
        <p:nvPicPr>
          <p:cNvPr id="6" name="object 7">
            <a:extLst>
              <a:ext uri="{FF2B5EF4-FFF2-40B4-BE49-F238E27FC236}">
                <a16:creationId xmlns:a16="http://schemas.microsoft.com/office/drawing/2014/main" id="{935A2210-DA57-E237-237A-B2E4A3887AB8}"/>
              </a:ext>
            </a:extLst>
          </p:cNvPr>
          <p:cNvPicPr/>
          <p:nvPr/>
        </p:nvPicPr>
        <p:blipFill>
          <a:blip r:embed="rId4" cstate="print"/>
          <a:stretch>
            <a:fillRect/>
          </a:stretch>
        </p:blipFill>
        <p:spPr>
          <a:xfrm>
            <a:off x="1263759" y="748938"/>
            <a:ext cx="3715365" cy="5836885"/>
          </a:xfrm>
          <a:prstGeom prst="rect">
            <a:avLst/>
          </a:prstGeom>
        </p:spPr>
      </p:pic>
    </p:spTree>
    <p:extLst>
      <p:ext uri="{BB962C8B-B14F-4D97-AF65-F5344CB8AC3E}">
        <p14:creationId xmlns:p14="http://schemas.microsoft.com/office/powerpoint/2010/main" val="25779422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Line 2">
            <a:extLst>
              <a:ext uri="{FF2B5EF4-FFF2-40B4-BE49-F238E27FC236}">
                <a16:creationId xmlns:a16="http://schemas.microsoft.com/office/drawing/2014/main" id="{D37B28EA-A6DC-4A6D-A9B5-7C5C34BEFADB}"/>
              </a:ext>
            </a:extLst>
          </p:cNvPr>
          <p:cNvSpPr>
            <a:spLocks noChangeShapeType="1"/>
          </p:cNvSpPr>
          <p:nvPr/>
        </p:nvSpPr>
        <p:spPr bwMode="auto">
          <a:xfrm flipH="1">
            <a:off x="6215441" y="1811262"/>
            <a:ext cx="2195286" cy="17145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ja-JP" altLang="en-US" sz="1714"/>
          </a:p>
        </p:txBody>
      </p:sp>
      <p:sp>
        <p:nvSpPr>
          <p:cNvPr id="14339" name="Text Box 3">
            <a:extLst>
              <a:ext uri="{FF2B5EF4-FFF2-40B4-BE49-F238E27FC236}">
                <a16:creationId xmlns:a16="http://schemas.microsoft.com/office/drawing/2014/main" id="{891815AC-CF6F-4CA2-A347-D4205D84AADB}"/>
              </a:ext>
            </a:extLst>
          </p:cNvPr>
          <p:cNvSpPr txBox="1">
            <a:spLocks noChangeArrowheads="1"/>
          </p:cNvSpPr>
          <p:nvPr/>
        </p:nvSpPr>
        <p:spPr bwMode="auto">
          <a:xfrm>
            <a:off x="6696227" y="2976941"/>
            <a:ext cx="273655" cy="17588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r>
              <a:rPr lang="en-US" altLang="ja-JP" sz="1143" b="1">
                <a:latin typeface="Times New Roman" panose="02020603050405020304" pitchFamily="18" charset="0"/>
              </a:rPr>
              <a:t>30y</a:t>
            </a:r>
          </a:p>
        </p:txBody>
      </p:sp>
      <p:sp>
        <p:nvSpPr>
          <p:cNvPr id="14340" name="Line 4">
            <a:extLst>
              <a:ext uri="{FF2B5EF4-FFF2-40B4-BE49-F238E27FC236}">
                <a16:creationId xmlns:a16="http://schemas.microsoft.com/office/drawing/2014/main" id="{E54CAA38-B0DC-40BD-80EA-C87EB28E96BB}"/>
              </a:ext>
            </a:extLst>
          </p:cNvPr>
          <p:cNvSpPr>
            <a:spLocks noChangeShapeType="1"/>
          </p:cNvSpPr>
          <p:nvPr/>
        </p:nvSpPr>
        <p:spPr bwMode="auto">
          <a:xfrm flipH="1">
            <a:off x="6901846" y="1811262"/>
            <a:ext cx="2195286" cy="17145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ja-JP" altLang="en-US" sz="1714"/>
          </a:p>
        </p:txBody>
      </p:sp>
      <p:sp>
        <p:nvSpPr>
          <p:cNvPr id="14341" name="Text Box 5">
            <a:extLst>
              <a:ext uri="{FF2B5EF4-FFF2-40B4-BE49-F238E27FC236}">
                <a16:creationId xmlns:a16="http://schemas.microsoft.com/office/drawing/2014/main" id="{4B8D4D85-97A6-4753-8075-C01F0705008D}"/>
              </a:ext>
            </a:extLst>
          </p:cNvPr>
          <p:cNvSpPr txBox="1">
            <a:spLocks noChangeArrowheads="1"/>
          </p:cNvSpPr>
          <p:nvPr/>
        </p:nvSpPr>
        <p:spPr bwMode="auto">
          <a:xfrm>
            <a:off x="7313084" y="2976941"/>
            <a:ext cx="411238" cy="17588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r>
              <a:rPr lang="en-US" altLang="ja-JP" sz="1143" b="1">
                <a:latin typeface="Times New Roman" panose="02020603050405020304" pitchFamily="18" charset="0"/>
              </a:rPr>
              <a:t>18.1y</a:t>
            </a:r>
          </a:p>
        </p:txBody>
      </p:sp>
      <p:sp>
        <p:nvSpPr>
          <p:cNvPr id="14342" name="Text Box 6">
            <a:extLst>
              <a:ext uri="{FF2B5EF4-FFF2-40B4-BE49-F238E27FC236}">
                <a16:creationId xmlns:a16="http://schemas.microsoft.com/office/drawing/2014/main" id="{4A63CD13-9CFE-489B-A793-DBCEE9D6B327}"/>
              </a:ext>
            </a:extLst>
          </p:cNvPr>
          <p:cNvSpPr txBox="1">
            <a:spLocks noChangeArrowheads="1"/>
          </p:cNvSpPr>
          <p:nvPr/>
        </p:nvSpPr>
        <p:spPr bwMode="auto">
          <a:xfrm>
            <a:off x="2924025" y="5675690"/>
            <a:ext cx="379912" cy="26379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r>
              <a:rPr lang="en-US" altLang="ja-JP" sz="1714" b="1" baseline="30000">
                <a:solidFill>
                  <a:srgbClr val="0000FF"/>
                </a:solidFill>
                <a:latin typeface="Times New Roman" panose="02020603050405020304" pitchFamily="18" charset="0"/>
              </a:rPr>
              <a:t>235</a:t>
            </a:r>
            <a:r>
              <a:rPr lang="en-US" altLang="ja-JP" sz="1714" b="1">
                <a:solidFill>
                  <a:srgbClr val="0000FF"/>
                </a:solidFill>
                <a:latin typeface="Times New Roman" panose="02020603050405020304" pitchFamily="18" charset="0"/>
              </a:rPr>
              <a:t>U</a:t>
            </a:r>
          </a:p>
        </p:txBody>
      </p:sp>
      <p:sp>
        <p:nvSpPr>
          <p:cNvPr id="14343" name="Text Box 7">
            <a:extLst>
              <a:ext uri="{FF2B5EF4-FFF2-40B4-BE49-F238E27FC236}">
                <a16:creationId xmlns:a16="http://schemas.microsoft.com/office/drawing/2014/main" id="{6F8DA00B-C08C-49C4-9461-48AAB3FC711F}"/>
              </a:ext>
            </a:extLst>
          </p:cNvPr>
          <p:cNvSpPr txBox="1">
            <a:spLocks noChangeArrowheads="1"/>
          </p:cNvSpPr>
          <p:nvPr/>
        </p:nvSpPr>
        <p:spPr bwMode="auto">
          <a:xfrm>
            <a:off x="3608917" y="5660571"/>
            <a:ext cx="379912" cy="26379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r>
              <a:rPr lang="en-US" altLang="ja-JP" sz="1714" b="1" baseline="30000">
                <a:latin typeface="Times New Roman" panose="02020603050405020304" pitchFamily="18" charset="0"/>
              </a:rPr>
              <a:t>236</a:t>
            </a:r>
            <a:r>
              <a:rPr lang="en-US" altLang="ja-JP" sz="1714" b="1">
                <a:latin typeface="Times New Roman" panose="02020603050405020304" pitchFamily="18" charset="0"/>
              </a:rPr>
              <a:t>U</a:t>
            </a:r>
          </a:p>
        </p:txBody>
      </p:sp>
      <p:sp>
        <p:nvSpPr>
          <p:cNvPr id="14344" name="Text Box 8">
            <a:extLst>
              <a:ext uri="{FF2B5EF4-FFF2-40B4-BE49-F238E27FC236}">
                <a16:creationId xmlns:a16="http://schemas.microsoft.com/office/drawing/2014/main" id="{A89E456A-C543-4328-947A-AE74F4359713}"/>
              </a:ext>
            </a:extLst>
          </p:cNvPr>
          <p:cNvSpPr txBox="1">
            <a:spLocks noChangeArrowheads="1"/>
          </p:cNvSpPr>
          <p:nvPr/>
        </p:nvSpPr>
        <p:spPr bwMode="auto">
          <a:xfrm>
            <a:off x="4295322" y="5660571"/>
            <a:ext cx="379912" cy="26379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r>
              <a:rPr lang="en-US" altLang="ja-JP" sz="1714" b="1" baseline="30000">
                <a:latin typeface="Times New Roman" panose="02020603050405020304" pitchFamily="18" charset="0"/>
              </a:rPr>
              <a:t>237</a:t>
            </a:r>
            <a:r>
              <a:rPr lang="en-US" altLang="ja-JP" sz="1714" b="1">
                <a:latin typeface="Times New Roman" panose="02020603050405020304" pitchFamily="18" charset="0"/>
              </a:rPr>
              <a:t>U</a:t>
            </a:r>
          </a:p>
        </p:txBody>
      </p:sp>
      <p:sp>
        <p:nvSpPr>
          <p:cNvPr id="14345" name="Text Box 9">
            <a:extLst>
              <a:ext uri="{FF2B5EF4-FFF2-40B4-BE49-F238E27FC236}">
                <a16:creationId xmlns:a16="http://schemas.microsoft.com/office/drawing/2014/main" id="{5FE4AC39-1A5A-4866-B438-DA114A45927D}"/>
              </a:ext>
            </a:extLst>
          </p:cNvPr>
          <p:cNvSpPr txBox="1">
            <a:spLocks noChangeArrowheads="1"/>
          </p:cNvSpPr>
          <p:nvPr/>
        </p:nvSpPr>
        <p:spPr bwMode="auto">
          <a:xfrm>
            <a:off x="5666620" y="5675690"/>
            <a:ext cx="379912" cy="26379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r>
              <a:rPr lang="en-US" altLang="ja-JP" sz="1714" b="1" baseline="30000">
                <a:latin typeface="Times New Roman" panose="02020603050405020304" pitchFamily="18" charset="0"/>
              </a:rPr>
              <a:t>239</a:t>
            </a:r>
            <a:r>
              <a:rPr lang="en-US" altLang="ja-JP" sz="1714" b="1">
                <a:latin typeface="Times New Roman" panose="02020603050405020304" pitchFamily="18" charset="0"/>
              </a:rPr>
              <a:t>U</a:t>
            </a:r>
          </a:p>
        </p:txBody>
      </p:sp>
      <p:sp>
        <p:nvSpPr>
          <p:cNvPr id="14346" name="Text Box 10">
            <a:extLst>
              <a:ext uri="{FF2B5EF4-FFF2-40B4-BE49-F238E27FC236}">
                <a16:creationId xmlns:a16="http://schemas.microsoft.com/office/drawing/2014/main" id="{4680C3C8-3F5E-430A-8000-25208A26CC85}"/>
              </a:ext>
            </a:extLst>
          </p:cNvPr>
          <p:cNvSpPr txBox="1">
            <a:spLocks noChangeArrowheads="1"/>
          </p:cNvSpPr>
          <p:nvPr/>
        </p:nvSpPr>
        <p:spPr bwMode="auto">
          <a:xfrm>
            <a:off x="4981727" y="5675690"/>
            <a:ext cx="379912" cy="26379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r>
              <a:rPr lang="en-US" altLang="ja-JP" sz="1714" b="1" baseline="30000">
                <a:latin typeface="Times New Roman" panose="02020603050405020304" pitchFamily="18" charset="0"/>
              </a:rPr>
              <a:t>238</a:t>
            </a:r>
            <a:r>
              <a:rPr lang="en-US" altLang="ja-JP" sz="1714" b="1">
                <a:latin typeface="Times New Roman" panose="02020603050405020304" pitchFamily="18" charset="0"/>
              </a:rPr>
              <a:t>U</a:t>
            </a:r>
          </a:p>
        </p:txBody>
      </p:sp>
      <p:sp>
        <p:nvSpPr>
          <p:cNvPr id="14347" name="Text Box 11">
            <a:extLst>
              <a:ext uri="{FF2B5EF4-FFF2-40B4-BE49-F238E27FC236}">
                <a16:creationId xmlns:a16="http://schemas.microsoft.com/office/drawing/2014/main" id="{EF490DED-314B-4C83-AC05-B6AD29690822}"/>
              </a:ext>
            </a:extLst>
          </p:cNvPr>
          <p:cNvSpPr txBox="1">
            <a:spLocks noChangeArrowheads="1"/>
          </p:cNvSpPr>
          <p:nvPr/>
        </p:nvSpPr>
        <p:spPr bwMode="auto">
          <a:xfrm>
            <a:off x="2237620" y="5675690"/>
            <a:ext cx="379912" cy="26379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r>
              <a:rPr lang="en-US" altLang="ja-JP" sz="1714" b="1" baseline="30000">
                <a:latin typeface="Times New Roman" panose="02020603050405020304" pitchFamily="18" charset="0"/>
              </a:rPr>
              <a:t>234</a:t>
            </a:r>
            <a:r>
              <a:rPr lang="en-US" altLang="ja-JP" sz="1714" b="1">
                <a:latin typeface="Times New Roman" panose="02020603050405020304" pitchFamily="18" charset="0"/>
              </a:rPr>
              <a:t>U</a:t>
            </a:r>
          </a:p>
        </p:txBody>
      </p:sp>
      <p:sp>
        <p:nvSpPr>
          <p:cNvPr id="14348" name="Text Box 12">
            <a:extLst>
              <a:ext uri="{FF2B5EF4-FFF2-40B4-BE49-F238E27FC236}">
                <a16:creationId xmlns:a16="http://schemas.microsoft.com/office/drawing/2014/main" id="{8A71F833-191C-4C65-B211-0EAA28D6454E}"/>
              </a:ext>
            </a:extLst>
          </p:cNvPr>
          <p:cNvSpPr txBox="1">
            <a:spLocks noChangeArrowheads="1"/>
          </p:cNvSpPr>
          <p:nvPr/>
        </p:nvSpPr>
        <p:spPr bwMode="auto">
          <a:xfrm>
            <a:off x="4227286" y="4650619"/>
            <a:ext cx="501740" cy="26379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r>
              <a:rPr lang="en-US" altLang="ja-JP" sz="1714" b="1" baseline="30000">
                <a:solidFill>
                  <a:srgbClr val="FF0000"/>
                </a:solidFill>
                <a:latin typeface="Times New Roman" panose="02020603050405020304" pitchFamily="18" charset="0"/>
              </a:rPr>
              <a:t>237</a:t>
            </a:r>
            <a:r>
              <a:rPr lang="en-US" altLang="ja-JP" sz="1714" b="1">
                <a:solidFill>
                  <a:srgbClr val="FF0000"/>
                </a:solidFill>
                <a:latin typeface="Times New Roman" panose="02020603050405020304" pitchFamily="18" charset="0"/>
              </a:rPr>
              <a:t>Np</a:t>
            </a:r>
          </a:p>
        </p:txBody>
      </p:sp>
      <p:sp>
        <p:nvSpPr>
          <p:cNvPr id="14349" name="Text Box 13">
            <a:extLst>
              <a:ext uri="{FF2B5EF4-FFF2-40B4-BE49-F238E27FC236}">
                <a16:creationId xmlns:a16="http://schemas.microsoft.com/office/drawing/2014/main" id="{B681510B-9462-4D32-BBBC-5640B79C28EF}"/>
              </a:ext>
            </a:extLst>
          </p:cNvPr>
          <p:cNvSpPr txBox="1">
            <a:spLocks noChangeArrowheads="1"/>
          </p:cNvSpPr>
          <p:nvPr/>
        </p:nvSpPr>
        <p:spPr bwMode="auto">
          <a:xfrm>
            <a:off x="4912179" y="4650619"/>
            <a:ext cx="501740" cy="26379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r>
              <a:rPr lang="en-US" altLang="ja-JP" sz="1714" b="1" baseline="30000">
                <a:solidFill>
                  <a:srgbClr val="0000FF"/>
                </a:solidFill>
                <a:latin typeface="Times New Roman" panose="02020603050405020304" pitchFamily="18" charset="0"/>
              </a:rPr>
              <a:t>238</a:t>
            </a:r>
            <a:r>
              <a:rPr lang="en-US" altLang="ja-JP" sz="1714" b="1">
                <a:solidFill>
                  <a:srgbClr val="0000FF"/>
                </a:solidFill>
                <a:latin typeface="Times New Roman" panose="02020603050405020304" pitchFamily="18" charset="0"/>
              </a:rPr>
              <a:t>Np</a:t>
            </a:r>
          </a:p>
        </p:txBody>
      </p:sp>
      <p:sp>
        <p:nvSpPr>
          <p:cNvPr id="14350" name="Text Box 14">
            <a:extLst>
              <a:ext uri="{FF2B5EF4-FFF2-40B4-BE49-F238E27FC236}">
                <a16:creationId xmlns:a16="http://schemas.microsoft.com/office/drawing/2014/main" id="{F8B71D60-6D27-4FE2-9484-C0A9C486CECD}"/>
              </a:ext>
            </a:extLst>
          </p:cNvPr>
          <p:cNvSpPr txBox="1">
            <a:spLocks noChangeArrowheads="1"/>
          </p:cNvSpPr>
          <p:nvPr/>
        </p:nvSpPr>
        <p:spPr bwMode="auto">
          <a:xfrm>
            <a:off x="5598584" y="4650619"/>
            <a:ext cx="501740" cy="26379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r>
              <a:rPr lang="en-US" altLang="ja-JP" sz="1714" b="1" baseline="30000">
                <a:latin typeface="Times New Roman" panose="02020603050405020304" pitchFamily="18" charset="0"/>
              </a:rPr>
              <a:t>239</a:t>
            </a:r>
            <a:r>
              <a:rPr lang="en-US" altLang="ja-JP" sz="1714" b="1">
                <a:latin typeface="Times New Roman" panose="02020603050405020304" pitchFamily="18" charset="0"/>
              </a:rPr>
              <a:t>Np</a:t>
            </a:r>
          </a:p>
        </p:txBody>
      </p:sp>
      <p:sp>
        <p:nvSpPr>
          <p:cNvPr id="14351" name="Text Box 15">
            <a:extLst>
              <a:ext uri="{FF2B5EF4-FFF2-40B4-BE49-F238E27FC236}">
                <a16:creationId xmlns:a16="http://schemas.microsoft.com/office/drawing/2014/main" id="{C3D4CFA2-4C6A-40D5-9FE8-C26E77BC5439}"/>
              </a:ext>
            </a:extLst>
          </p:cNvPr>
          <p:cNvSpPr txBox="1">
            <a:spLocks noChangeArrowheads="1"/>
          </p:cNvSpPr>
          <p:nvPr/>
        </p:nvSpPr>
        <p:spPr bwMode="auto">
          <a:xfrm>
            <a:off x="4912179" y="3628571"/>
            <a:ext cx="477695" cy="26379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r>
              <a:rPr lang="en-US" altLang="ja-JP" sz="1714" b="1" baseline="30000">
                <a:solidFill>
                  <a:srgbClr val="FF0000"/>
                </a:solidFill>
                <a:latin typeface="Times New Roman" panose="02020603050405020304" pitchFamily="18" charset="0"/>
              </a:rPr>
              <a:t>238</a:t>
            </a:r>
            <a:r>
              <a:rPr lang="en-US" altLang="ja-JP" sz="1714" b="1">
                <a:solidFill>
                  <a:srgbClr val="FF0000"/>
                </a:solidFill>
                <a:latin typeface="Times New Roman" panose="02020603050405020304" pitchFamily="18" charset="0"/>
              </a:rPr>
              <a:t>Pu</a:t>
            </a:r>
          </a:p>
        </p:txBody>
      </p:sp>
      <p:sp>
        <p:nvSpPr>
          <p:cNvPr id="14352" name="Text Box 16">
            <a:extLst>
              <a:ext uri="{FF2B5EF4-FFF2-40B4-BE49-F238E27FC236}">
                <a16:creationId xmlns:a16="http://schemas.microsoft.com/office/drawing/2014/main" id="{29EA7CE6-BD35-455F-B475-4B03D6C934B0}"/>
              </a:ext>
            </a:extLst>
          </p:cNvPr>
          <p:cNvSpPr txBox="1">
            <a:spLocks noChangeArrowheads="1"/>
          </p:cNvSpPr>
          <p:nvPr/>
        </p:nvSpPr>
        <p:spPr bwMode="auto">
          <a:xfrm>
            <a:off x="5598584" y="3628571"/>
            <a:ext cx="477695" cy="26379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r>
              <a:rPr lang="en-US" altLang="ja-JP" sz="1714" b="1" baseline="30000">
                <a:solidFill>
                  <a:srgbClr val="0000FF"/>
                </a:solidFill>
                <a:latin typeface="Times New Roman" panose="02020603050405020304" pitchFamily="18" charset="0"/>
              </a:rPr>
              <a:t>239</a:t>
            </a:r>
            <a:r>
              <a:rPr lang="en-US" altLang="ja-JP" sz="1714" b="1">
                <a:solidFill>
                  <a:srgbClr val="0000FF"/>
                </a:solidFill>
                <a:latin typeface="Times New Roman" panose="02020603050405020304" pitchFamily="18" charset="0"/>
              </a:rPr>
              <a:t>Pu</a:t>
            </a:r>
          </a:p>
        </p:txBody>
      </p:sp>
      <p:sp>
        <p:nvSpPr>
          <p:cNvPr id="14353" name="Text Box 17">
            <a:extLst>
              <a:ext uri="{FF2B5EF4-FFF2-40B4-BE49-F238E27FC236}">
                <a16:creationId xmlns:a16="http://schemas.microsoft.com/office/drawing/2014/main" id="{F54EBEE9-50D5-4F30-8715-3E21BDAED5F9}"/>
              </a:ext>
            </a:extLst>
          </p:cNvPr>
          <p:cNvSpPr txBox="1">
            <a:spLocks noChangeArrowheads="1"/>
          </p:cNvSpPr>
          <p:nvPr/>
        </p:nvSpPr>
        <p:spPr bwMode="auto">
          <a:xfrm>
            <a:off x="6283477" y="3628571"/>
            <a:ext cx="477695" cy="26379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r>
              <a:rPr lang="en-US" altLang="ja-JP" sz="1714" b="1" baseline="30000">
                <a:solidFill>
                  <a:srgbClr val="FF0000"/>
                </a:solidFill>
                <a:latin typeface="Times New Roman" panose="02020603050405020304" pitchFamily="18" charset="0"/>
              </a:rPr>
              <a:t>240</a:t>
            </a:r>
            <a:r>
              <a:rPr lang="en-US" altLang="ja-JP" sz="1714" b="1">
                <a:solidFill>
                  <a:srgbClr val="FF0000"/>
                </a:solidFill>
                <a:latin typeface="Times New Roman" panose="02020603050405020304" pitchFamily="18" charset="0"/>
              </a:rPr>
              <a:t>Pu</a:t>
            </a:r>
          </a:p>
        </p:txBody>
      </p:sp>
      <p:sp>
        <p:nvSpPr>
          <p:cNvPr id="14354" name="Text Box 18">
            <a:extLst>
              <a:ext uri="{FF2B5EF4-FFF2-40B4-BE49-F238E27FC236}">
                <a16:creationId xmlns:a16="http://schemas.microsoft.com/office/drawing/2014/main" id="{08FB811C-E496-4596-BD19-F6523AE72F42}"/>
              </a:ext>
            </a:extLst>
          </p:cNvPr>
          <p:cNvSpPr txBox="1">
            <a:spLocks noChangeArrowheads="1"/>
          </p:cNvSpPr>
          <p:nvPr/>
        </p:nvSpPr>
        <p:spPr bwMode="auto">
          <a:xfrm>
            <a:off x="6969882" y="3628571"/>
            <a:ext cx="477695" cy="26379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r>
              <a:rPr lang="en-US" altLang="ja-JP" sz="1714" b="1" baseline="30000">
                <a:solidFill>
                  <a:srgbClr val="0000FF"/>
                </a:solidFill>
                <a:latin typeface="Times New Roman" panose="02020603050405020304" pitchFamily="18" charset="0"/>
              </a:rPr>
              <a:t>241</a:t>
            </a:r>
            <a:r>
              <a:rPr lang="en-US" altLang="ja-JP" sz="1714" b="1">
                <a:solidFill>
                  <a:srgbClr val="0000FF"/>
                </a:solidFill>
                <a:latin typeface="Times New Roman" panose="02020603050405020304" pitchFamily="18" charset="0"/>
              </a:rPr>
              <a:t>Pu</a:t>
            </a:r>
          </a:p>
        </p:txBody>
      </p:sp>
      <p:sp>
        <p:nvSpPr>
          <p:cNvPr id="14355" name="Text Box 19">
            <a:extLst>
              <a:ext uri="{FF2B5EF4-FFF2-40B4-BE49-F238E27FC236}">
                <a16:creationId xmlns:a16="http://schemas.microsoft.com/office/drawing/2014/main" id="{01A33975-A7BD-4693-B060-2A1EBC034135}"/>
              </a:ext>
            </a:extLst>
          </p:cNvPr>
          <p:cNvSpPr txBox="1">
            <a:spLocks noChangeArrowheads="1"/>
          </p:cNvSpPr>
          <p:nvPr/>
        </p:nvSpPr>
        <p:spPr bwMode="auto">
          <a:xfrm>
            <a:off x="7656287" y="3628571"/>
            <a:ext cx="477695" cy="26379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r>
              <a:rPr lang="en-US" altLang="ja-JP" sz="1714" b="1" baseline="30000">
                <a:latin typeface="Times New Roman" panose="02020603050405020304" pitchFamily="18" charset="0"/>
              </a:rPr>
              <a:t>242</a:t>
            </a:r>
            <a:r>
              <a:rPr lang="en-US" altLang="ja-JP" sz="1714" b="1">
                <a:latin typeface="Times New Roman" panose="02020603050405020304" pitchFamily="18" charset="0"/>
              </a:rPr>
              <a:t>Pu</a:t>
            </a:r>
          </a:p>
        </p:txBody>
      </p:sp>
      <p:sp>
        <p:nvSpPr>
          <p:cNvPr id="14356" name="Text Box 20">
            <a:extLst>
              <a:ext uri="{FF2B5EF4-FFF2-40B4-BE49-F238E27FC236}">
                <a16:creationId xmlns:a16="http://schemas.microsoft.com/office/drawing/2014/main" id="{D66752F6-5B47-4793-8D66-0AE83BF09B05}"/>
              </a:ext>
            </a:extLst>
          </p:cNvPr>
          <p:cNvSpPr txBox="1">
            <a:spLocks noChangeArrowheads="1"/>
          </p:cNvSpPr>
          <p:nvPr/>
        </p:nvSpPr>
        <p:spPr bwMode="auto">
          <a:xfrm>
            <a:off x="8341179" y="3628571"/>
            <a:ext cx="477695" cy="26379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r>
              <a:rPr lang="en-US" altLang="ja-JP" sz="1714" b="1" baseline="30000">
                <a:latin typeface="Times New Roman" panose="02020603050405020304" pitchFamily="18" charset="0"/>
              </a:rPr>
              <a:t>243</a:t>
            </a:r>
            <a:r>
              <a:rPr lang="en-US" altLang="ja-JP" sz="1714" b="1">
                <a:latin typeface="Times New Roman" panose="02020603050405020304" pitchFamily="18" charset="0"/>
              </a:rPr>
              <a:t>Pu</a:t>
            </a:r>
          </a:p>
        </p:txBody>
      </p:sp>
      <p:sp>
        <p:nvSpPr>
          <p:cNvPr id="14357" name="Text Box 21">
            <a:extLst>
              <a:ext uri="{FF2B5EF4-FFF2-40B4-BE49-F238E27FC236}">
                <a16:creationId xmlns:a16="http://schemas.microsoft.com/office/drawing/2014/main" id="{1B020D50-6E4B-4D95-B259-BFEE62C72EFD}"/>
              </a:ext>
            </a:extLst>
          </p:cNvPr>
          <p:cNvSpPr txBox="1">
            <a:spLocks noChangeArrowheads="1"/>
          </p:cNvSpPr>
          <p:nvPr/>
        </p:nvSpPr>
        <p:spPr bwMode="auto">
          <a:xfrm>
            <a:off x="6950227" y="2591405"/>
            <a:ext cx="562655" cy="26379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r>
              <a:rPr lang="en-US" altLang="ja-JP" sz="1714" b="1" baseline="30000">
                <a:solidFill>
                  <a:srgbClr val="FF0000"/>
                </a:solidFill>
                <a:latin typeface="Times New Roman" panose="02020603050405020304" pitchFamily="18" charset="0"/>
              </a:rPr>
              <a:t>241</a:t>
            </a:r>
            <a:r>
              <a:rPr lang="en-US" altLang="ja-JP" sz="1714" b="1">
                <a:solidFill>
                  <a:srgbClr val="FF0000"/>
                </a:solidFill>
                <a:latin typeface="Times New Roman" panose="02020603050405020304" pitchFamily="18" charset="0"/>
              </a:rPr>
              <a:t>Am</a:t>
            </a:r>
          </a:p>
        </p:txBody>
      </p:sp>
      <p:sp>
        <p:nvSpPr>
          <p:cNvPr id="14358" name="Text Box 22">
            <a:extLst>
              <a:ext uri="{FF2B5EF4-FFF2-40B4-BE49-F238E27FC236}">
                <a16:creationId xmlns:a16="http://schemas.microsoft.com/office/drawing/2014/main" id="{D28A7356-2F70-4EC3-8C23-1C5EE4676B47}"/>
              </a:ext>
            </a:extLst>
          </p:cNvPr>
          <p:cNvSpPr txBox="1">
            <a:spLocks noChangeArrowheads="1"/>
          </p:cNvSpPr>
          <p:nvPr/>
        </p:nvSpPr>
        <p:spPr bwMode="auto">
          <a:xfrm>
            <a:off x="7635120" y="2591405"/>
            <a:ext cx="562655" cy="26379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r>
              <a:rPr lang="en-US" altLang="ja-JP" sz="1714" b="1" baseline="30000">
                <a:solidFill>
                  <a:srgbClr val="0000FF"/>
                </a:solidFill>
                <a:latin typeface="Times New Roman" panose="02020603050405020304" pitchFamily="18" charset="0"/>
              </a:rPr>
              <a:t>242</a:t>
            </a:r>
            <a:r>
              <a:rPr lang="en-US" altLang="ja-JP" sz="1714" b="1">
                <a:solidFill>
                  <a:srgbClr val="0000FF"/>
                </a:solidFill>
                <a:latin typeface="Times New Roman" panose="02020603050405020304" pitchFamily="18" charset="0"/>
              </a:rPr>
              <a:t>Am</a:t>
            </a:r>
          </a:p>
        </p:txBody>
      </p:sp>
      <p:sp>
        <p:nvSpPr>
          <p:cNvPr id="14359" name="Text Box 23">
            <a:extLst>
              <a:ext uri="{FF2B5EF4-FFF2-40B4-BE49-F238E27FC236}">
                <a16:creationId xmlns:a16="http://schemas.microsoft.com/office/drawing/2014/main" id="{CAC74B57-B59C-4220-9764-EB30CEC627AA}"/>
              </a:ext>
            </a:extLst>
          </p:cNvPr>
          <p:cNvSpPr txBox="1">
            <a:spLocks noChangeArrowheads="1"/>
          </p:cNvSpPr>
          <p:nvPr/>
        </p:nvSpPr>
        <p:spPr bwMode="auto">
          <a:xfrm>
            <a:off x="8321525" y="2591405"/>
            <a:ext cx="562655" cy="26379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r>
              <a:rPr lang="en-US" altLang="ja-JP" sz="1714" b="1" baseline="30000">
                <a:solidFill>
                  <a:srgbClr val="FF0000"/>
                </a:solidFill>
                <a:latin typeface="Times New Roman" panose="02020603050405020304" pitchFamily="18" charset="0"/>
              </a:rPr>
              <a:t>243</a:t>
            </a:r>
            <a:r>
              <a:rPr lang="en-US" altLang="ja-JP" sz="1714" b="1">
                <a:solidFill>
                  <a:srgbClr val="FF0000"/>
                </a:solidFill>
                <a:latin typeface="Times New Roman" panose="02020603050405020304" pitchFamily="18" charset="0"/>
              </a:rPr>
              <a:t>Am</a:t>
            </a:r>
          </a:p>
        </p:txBody>
      </p:sp>
      <p:sp>
        <p:nvSpPr>
          <p:cNvPr id="14360" name="Text Box 24">
            <a:extLst>
              <a:ext uri="{FF2B5EF4-FFF2-40B4-BE49-F238E27FC236}">
                <a16:creationId xmlns:a16="http://schemas.microsoft.com/office/drawing/2014/main" id="{6748BAA0-5FA1-457A-8024-472958B7B38B}"/>
              </a:ext>
            </a:extLst>
          </p:cNvPr>
          <p:cNvSpPr txBox="1">
            <a:spLocks noChangeArrowheads="1"/>
          </p:cNvSpPr>
          <p:nvPr/>
        </p:nvSpPr>
        <p:spPr bwMode="auto">
          <a:xfrm>
            <a:off x="9007930" y="2591405"/>
            <a:ext cx="562655" cy="26379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r>
              <a:rPr lang="en-US" altLang="ja-JP" sz="1714" b="1" baseline="30000">
                <a:solidFill>
                  <a:srgbClr val="0000FF"/>
                </a:solidFill>
                <a:latin typeface="Times New Roman" panose="02020603050405020304" pitchFamily="18" charset="0"/>
              </a:rPr>
              <a:t>244</a:t>
            </a:r>
            <a:r>
              <a:rPr lang="en-US" altLang="ja-JP" sz="1714" b="1">
                <a:solidFill>
                  <a:srgbClr val="0000FF"/>
                </a:solidFill>
                <a:latin typeface="Times New Roman" panose="02020603050405020304" pitchFamily="18" charset="0"/>
              </a:rPr>
              <a:t>Am</a:t>
            </a:r>
          </a:p>
        </p:txBody>
      </p:sp>
      <p:sp>
        <p:nvSpPr>
          <p:cNvPr id="14361" name="Text Box 25">
            <a:extLst>
              <a:ext uri="{FF2B5EF4-FFF2-40B4-BE49-F238E27FC236}">
                <a16:creationId xmlns:a16="http://schemas.microsoft.com/office/drawing/2014/main" id="{5CFB9C92-F6F8-476F-BC34-2629B4E313C1}"/>
              </a:ext>
            </a:extLst>
          </p:cNvPr>
          <p:cNvSpPr txBox="1">
            <a:spLocks noChangeArrowheads="1"/>
          </p:cNvSpPr>
          <p:nvPr/>
        </p:nvSpPr>
        <p:spPr bwMode="auto">
          <a:xfrm>
            <a:off x="7656287" y="1563309"/>
            <a:ext cx="562655" cy="26379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r>
              <a:rPr lang="en-US" altLang="ja-JP" sz="1714" b="1" baseline="30000">
                <a:latin typeface="Times New Roman" panose="02020603050405020304" pitchFamily="18" charset="0"/>
              </a:rPr>
              <a:t>242</a:t>
            </a:r>
            <a:r>
              <a:rPr lang="en-US" altLang="ja-JP" sz="1714" b="1">
                <a:latin typeface="Times New Roman" panose="02020603050405020304" pitchFamily="18" charset="0"/>
              </a:rPr>
              <a:t>Cm</a:t>
            </a:r>
          </a:p>
        </p:txBody>
      </p:sp>
      <p:sp>
        <p:nvSpPr>
          <p:cNvPr id="14362" name="Text Box 26">
            <a:extLst>
              <a:ext uri="{FF2B5EF4-FFF2-40B4-BE49-F238E27FC236}">
                <a16:creationId xmlns:a16="http://schemas.microsoft.com/office/drawing/2014/main" id="{17802332-BF8F-421B-91EA-A6645A51B875}"/>
              </a:ext>
            </a:extLst>
          </p:cNvPr>
          <p:cNvSpPr txBox="1">
            <a:spLocks noChangeArrowheads="1"/>
          </p:cNvSpPr>
          <p:nvPr/>
        </p:nvSpPr>
        <p:spPr bwMode="auto">
          <a:xfrm>
            <a:off x="8341179" y="1563309"/>
            <a:ext cx="562655" cy="26379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r>
              <a:rPr lang="en-US" altLang="ja-JP" sz="1714" b="1" baseline="30000">
                <a:solidFill>
                  <a:srgbClr val="0000FF"/>
                </a:solidFill>
                <a:latin typeface="Times New Roman" panose="02020603050405020304" pitchFamily="18" charset="0"/>
              </a:rPr>
              <a:t>243</a:t>
            </a:r>
            <a:r>
              <a:rPr lang="en-US" altLang="ja-JP" sz="1714" b="1">
                <a:solidFill>
                  <a:srgbClr val="0000FF"/>
                </a:solidFill>
                <a:latin typeface="Times New Roman" panose="02020603050405020304" pitchFamily="18" charset="0"/>
              </a:rPr>
              <a:t>Cm</a:t>
            </a:r>
          </a:p>
        </p:txBody>
      </p:sp>
      <p:sp>
        <p:nvSpPr>
          <p:cNvPr id="14363" name="Text Box 27">
            <a:extLst>
              <a:ext uri="{FF2B5EF4-FFF2-40B4-BE49-F238E27FC236}">
                <a16:creationId xmlns:a16="http://schemas.microsoft.com/office/drawing/2014/main" id="{D65EC128-7A54-432F-A144-B6B8FF3096D9}"/>
              </a:ext>
            </a:extLst>
          </p:cNvPr>
          <p:cNvSpPr txBox="1">
            <a:spLocks noChangeArrowheads="1"/>
          </p:cNvSpPr>
          <p:nvPr/>
        </p:nvSpPr>
        <p:spPr bwMode="auto">
          <a:xfrm>
            <a:off x="9027584" y="1563309"/>
            <a:ext cx="562655" cy="26379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r>
              <a:rPr lang="en-US" altLang="ja-JP" sz="1714" b="1" baseline="30000">
                <a:solidFill>
                  <a:srgbClr val="FF0000"/>
                </a:solidFill>
                <a:latin typeface="Times New Roman" panose="02020603050405020304" pitchFamily="18" charset="0"/>
              </a:rPr>
              <a:t>244</a:t>
            </a:r>
            <a:r>
              <a:rPr lang="en-US" altLang="ja-JP" sz="1714" b="1">
                <a:solidFill>
                  <a:srgbClr val="FF0000"/>
                </a:solidFill>
                <a:latin typeface="Times New Roman" panose="02020603050405020304" pitchFamily="18" charset="0"/>
              </a:rPr>
              <a:t>Cm</a:t>
            </a:r>
          </a:p>
        </p:txBody>
      </p:sp>
      <p:sp>
        <p:nvSpPr>
          <p:cNvPr id="14364" name="Text Box 28">
            <a:extLst>
              <a:ext uri="{FF2B5EF4-FFF2-40B4-BE49-F238E27FC236}">
                <a16:creationId xmlns:a16="http://schemas.microsoft.com/office/drawing/2014/main" id="{10706829-EC2C-4488-A291-3A32B07B5644}"/>
              </a:ext>
            </a:extLst>
          </p:cNvPr>
          <p:cNvSpPr txBox="1">
            <a:spLocks noChangeArrowheads="1"/>
          </p:cNvSpPr>
          <p:nvPr/>
        </p:nvSpPr>
        <p:spPr bwMode="auto">
          <a:xfrm>
            <a:off x="9712478" y="1563309"/>
            <a:ext cx="562655" cy="26379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r>
              <a:rPr lang="en-US" altLang="ja-JP" sz="1714" b="1" baseline="30000">
                <a:solidFill>
                  <a:srgbClr val="0000FF"/>
                </a:solidFill>
                <a:latin typeface="Times New Roman" panose="02020603050405020304" pitchFamily="18" charset="0"/>
              </a:rPr>
              <a:t>245</a:t>
            </a:r>
            <a:r>
              <a:rPr lang="en-US" altLang="ja-JP" sz="1714" b="1">
                <a:solidFill>
                  <a:srgbClr val="0000FF"/>
                </a:solidFill>
                <a:latin typeface="Times New Roman" panose="02020603050405020304" pitchFamily="18" charset="0"/>
              </a:rPr>
              <a:t>Cm</a:t>
            </a:r>
          </a:p>
        </p:txBody>
      </p:sp>
      <p:sp>
        <p:nvSpPr>
          <p:cNvPr id="14365" name="Text Box 29">
            <a:extLst>
              <a:ext uri="{FF2B5EF4-FFF2-40B4-BE49-F238E27FC236}">
                <a16:creationId xmlns:a16="http://schemas.microsoft.com/office/drawing/2014/main" id="{DC3D7C03-EE75-4AF1-9B4B-ACFE3EBB7248}"/>
              </a:ext>
            </a:extLst>
          </p:cNvPr>
          <p:cNvSpPr txBox="1">
            <a:spLocks noChangeArrowheads="1"/>
          </p:cNvSpPr>
          <p:nvPr/>
        </p:nvSpPr>
        <p:spPr bwMode="auto">
          <a:xfrm>
            <a:off x="7294941" y="5443358"/>
            <a:ext cx="4293810" cy="29745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r>
              <a:rPr lang="ja-JP" altLang="en-US" sz="1333">
                <a:latin typeface="Meiryo UI" panose="020B0604030504040204" pitchFamily="50" charset="-128"/>
                <a:ea typeface="Meiryo UI" panose="020B0604030504040204" pitchFamily="50" charset="-128"/>
              </a:rPr>
              <a:t>注）</a:t>
            </a:r>
            <a:r>
              <a:rPr lang="ja-JP" altLang="en-US" sz="1333">
                <a:solidFill>
                  <a:srgbClr val="0000FF"/>
                </a:solidFill>
                <a:latin typeface="Meiryo UI" panose="020B0604030504040204" pitchFamily="50" charset="-128"/>
                <a:ea typeface="Meiryo UI" panose="020B0604030504040204" pitchFamily="50" charset="-128"/>
              </a:rPr>
              <a:t>青字</a:t>
            </a:r>
            <a:r>
              <a:rPr lang="ja-JP" altLang="en-US" sz="1333">
                <a:latin typeface="Meiryo UI" panose="020B0604030504040204" pitchFamily="50" charset="-128"/>
                <a:ea typeface="Meiryo UI" panose="020B0604030504040204" pitchFamily="50" charset="-128"/>
              </a:rPr>
              <a:t>は主要な熱中性子核分裂性核種</a:t>
            </a:r>
            <a:r>
              <a:rPr lang="en-US" altLang="ja-JP" sz="1333">
                <a:latin typeface="Meiryo UI" panose="020B0604030504040204" pitchFamily="50" charset="-128"/>
                <a:ea typeface="Meiryo UI" panose="020B0604030504040204" pitchFamily="50" charset="-128"/>
              </a:rPr>
              <a:t>:</a:t>
            </a:r>
            <a:r>
              <a:rPr lang="en-US" altLang="ja-JP" sz="1143">
                <a:latin typeface="Meiryo UI" panose="020B0604030504040204" pitchFamily="50" charset="-128"/>
                <a:ea typeface="Meiryo UI" panose="020B0604030504040204" pitchFamily="50" charset="-128"/>
              </a:rPr>
              <a:t>fissile</a:t>
            </a:r>
          </a:p>
        </p:txBody>
      </p:sp>
      <p:sp>
        <p:nvSpPr>
          <p:cNvPr id="14366" name="Line 30">
            <a:extLst>
              <a:ext uri="{FF2B5EF4-FFF2-40B4-BE49-F238E27FC236}">
                <a16:creationId xmlns:a16="http://schemas.microsoft.com/office/drawing/2014/main" id="{BC248EEC-F9E8-4C87-95E1-BCEA403F703F}"/>
              </a:ext>
            </a:extLst>
          </p:cNvPr>
          <p:cNvSpPr>
            <a:spLocks noChangeShapeType="1"/>
          </p:cNvSpPr>
          <p:nvPr/>
        </p:nvSpPr>
        <p:spPr bwMode="auto">
          <a:xfrm flipV="1">
            <a:off x="5187346" y="3868965"/>
            <a:ext cx="0" cy="754440"/>
          </a:xfrm>
          <a:prstGeom prst="line">
            <a:avLst/>
          </a:prstGeom>
          <a:noFill/>
          <a:ln w="28575">
            <a:solidFill>
              <a:srgbClr val="0000FF"/>
            </a:solidFill>
            <a:round/>
            <a:headEnd/>
            <a:tailEnd type="triangle" w="med" len="med"/>
          </a:ln>
          <a:extLst>
            <a:ext uri="{909E8E84-426E-40DD-AFC4-6F175D3DCCD1}">
              <a14:hiddenFill xmlns:a14="http://schemas.microsoft.com/office/drawing/2010/main">
                <a:noFill/>
              </a14:hiddenFill>
            </a:ext>
          </a:extLst>
        </p:spPr>
        <p:txBody>
          <a:bodyPr/>
          <a:lstStyle/>
          <a:p>
            <a:endParaRPr lang="ja-JP" altLang="en-US" sz="1714"/>
          </a:p>
        </p:txBody>
      </p:sp>
      <p:sp>
        <p:nvSpPr>
          <p:cNvPr id="14367" name="Text Box 31">
            <a:extLst>
              <a:ext uri="{FF2B5EF4-FFF2-40B4-BE49-F238E27FC236}">
                <a16:creationId xmlns:a16="http://schemas.microsoft.com/office/drawing/2014/main" id="{85CF7A77-BBAB-4C7D-B77D-6BE875A58540}"/>
              </a:ext>
            </a:extLst>
          </p:cNvPr>
          <p:cNvSpPr txBox="1">
            <a:spLocks noChangeArrowheads="1"/>
          </p:cNvSpPr>
          <p:nvPr/>
        </p:nvSpPr>
        <p:spPr bwMode="auto">
          <a:xfrm>
            <a:off x="5237240" y="4239381"/>
            <a:ext cx="339837" cy="17588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r>
              <a:rPr lang="en-US" altLang="ja-JP" sz="1143" b="1">
                <a:solidFill>
                  <a:srgbClr val="0000FF"/>
                </a:solidFill>
                <a:latin typeface="Times New Roman" panose="02020603050405020304" pitchFamily="18" charset="0"/>
              </a:rPr>
              <a:t>2.12d</a:t>
            </a:r>
          </a:p>
        </p:txBody>
      </p:sp>
      <p:sp>
        <p:nvSpPr>
          <p:cNvPr id="14368" name="Line 32">
            <a:extLst>
              <a:ext uri="{FF2B5EF4-FFF2-40B4-BE49-F238E27FC236}">
                <a16:creationId xmlns:a16="http://schemas.microsoft.com/office/drawing/2014/main" id="{D6336671-D152-40F4-BC41-6F4ED18AFE2D}"/>
              </a:ext>
            </a:extLst>
          </p:cNvPr>
          <p:cNvSpPr>
            <a:spLocks noChangeShapeType="1"/>
          </p:cNvSpPr>
          <p:nvPr/>
        </p:nvSpPr>
        <p:spPr bwMode="auto">
          <a:xfrm flipH="1">
            <a:off x="2786441" y="3937000"/>
            <a:ext cx="2195286" cy="17145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ja-JP" altLang="en-US" sz="1714"/>
          </a:p>
        </p:txBody>
      </p:sp>
      <p:sp>
        <p:nvSpPr>
          <p:cNvPr id="14369" name="Text Box 33">
            <a:extLst>
              <a:ext uri="{FF2B5EF4-FFF2-40B4-BE49-F238E27FC236}">
                <a16:creationId xmlns:a16="http://schemas.microsoft.com/office/drawing/2014/main" id="{B4BBD987-0544-46F0-B467-388A03B95400}"/>
              </a:ext>
            </a:extLst>
          </p:cNvPr>
          <p:cNvSpPr txBox="1">
            <a:spLocks noChangeArrowheads="1"/>
          </p:cNvSpPr>
          <p:nvPr/>
        </p:nvSpPr>
        <p:spPr bwMode="auto">
          <a:xfrm>
            <a:off x="3530298" y="4649107"/>
            <a:ext cx="501740" cy="26379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r>
              <a:rPr lang="en-US" altLang="ja-JP" sz="1714" b="1" baseline="30000">
                <a:solidFill>
                  <a:srgbClr val="0000FF"/>
                </a:solidFill>
                <a:latin typeface="Times New Roman" panose="02020603050405020304" pitchFamily="18" charset="0"/>
              </a:rPr>
              <a:t>236</a:t>
            </a:r>
            <a:r>
              <a:rPr lang="en-US" altLang="ja-JP" sz="1714" b="1">
                <a:solidFill>
                  <a:srgbClr val="0000FF"/>
                </a:solidFill>
                <a:latin typeface="Times New Roman" panose="02020603050405020304" pitchFamily="18" charset="0"/>
              </a:rPr>
              <a:t>Np</a:t>
            </a:r>
          </a:p>
        </p:txBody>
      </p:sp>
      <p:sp>
        <p:nvSpPr>
          <p:cNvPr id="14370" name="Text Box 34">
            <a:extLst>
              <a:ext uri="{FF2B5EF4-FFF2-40B4-BE49-F238E27FC236}">
                <a16:creationId xmlns:a16="http://schemas.microsoft.com/office/drawing/2014/main" id="{A333C29C-650F-4F55-B83C-873B9F4A6738}"/>
              </a:ext>
            </a:extLst>
          </p:cNvPr>
          <p:cNvSpPr txBox="1">
            <a:spLocks noChangeArrowheads="1"/>
          </p:cNvSpPr>
          <p:nvPr/>
        </p:nvSpPr>
        <p:spPr bwMode="auto">
          <a:xfrm>
            <a:off x="4432906" y="4142619"/>
            <a:ext cx="411238" cy="17588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r>
              <a:rPr lang="en-US" altLang="ja-JP" sz="1143" b="1">
                <a:latin typeface="Times New Roman" panose="02020603050405020304" pitchFamily="18" charset="0"/>
              </a:rPr>
              <a:t>87.8y</a:t>
            </a:r>
          </a:p>
        </p:txBody>
      </p:sp>
      <p:sp>
        <p:nvSpPr>
          <p:cNvPr id="14371" name="Line 35">
            <a:extLst>
              <a:ext uri="{FF2B5EF4-FFF2-40B4-BE49-F238E27FC236}">
                <a16:creationId xmlns:a16="http://schemas.microsoft.com/office/drawing/2014/main" id="{AE4A8B0E-AA65-4322-8CA9-8E61B7D604B3}"/>
              </a:ext>
            </a:extLst>
          </p:cNvPr>
          <p:cNvSpPr>
            <a:spLocks noChangeShapeType="1"/>
          </p:cNvSpPr>
          <p:nvPr/>
        </p:nvSpPr>
        <p:spPr bwMode="auto">
          <a:xfrm flipV="1">
            <a:off x="7245049" y="2839358"/>
            <a:ext cx="0" cy="754441"/>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ja-JP" altLang="en-US" sz="1714"/>
          </a:p>
        </p:txBody>
      </p:sp>
      <p:sp>
        <p:nvSpPr>
          <p:cNvPr id="14372" name="Text Box 36">
            <a:extLst>
              <a:ext uri="{FF2B5EF4-FFF2-40B4-BE49-F238E27FC236}">
                <a16:creationId xmlns:a16="http://schemas.microsoft.com/office/drawing/2014/main" id="{31CB8B5A-EB9A-4C2C-AD16-92CA21524F22}"/>
              </a:ext>
            </a:extLst>
          </p:cNvPr>
          <p:cNvSpPr txBox="1">
            <a:spLocks noChangeArrowheads="1"/>
          </p:cNvSpPr>
          <p:nvPr/>
        </p:nvSpPr>
        <p:spPr bwMode="auto">
          <a:xfrm>
            <a:off x="7294941" y="3283857"/>
            <a:ext cx="331822" cy="17588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r>
              <a:rPr lang="en-US" altLang="ja-JP" sz="1143" b="1">
                <a:latin typeface="Times New Roman" panose="02020603050405020304" pitchFamily="18" charset="0"/>
              </a:rPr>
              <a:t>14.9y</a:t>
            </a:r>
          </a:p>
        </p:txBody>
      </p:sp>
      <p:sp>
        <p:nvSpPr>
          <p:cNvPr id="14373" name="Line 37">
            <a:extLst>
              <a:ext uri="{FF2B5EF4-FFF2-40B4-BE49-F238E27FC236}">
                <a16:creationId xmlns:a16="http://schemas.microsoft.com/office/drawing/2014/main" id="{D76409F5-E652-4D9C-A5D4-766299A4974B}"/>
              </a:ext>
            </a:extLst>
          </p:cNvPr>
          <p:cNvSpPr>
            <a:spLocks noChangeShapeType="1"/>
          </p:cNvSpPr>
          <p:nvPr/>
        </p:nvSpPr>
        <p:spPr bwMode="auto">
          <a:xfrm flipV="1">
            <a:off x="7929941" y="1811262"/>
            <a:ext cx="0" cy="754441"/>
          </a:xfrm>
          <a:prstGeom prst="line">
            <a:avLst/>
          </a:prstGeom>
          <a:noFill/>
          <a:ln w="28575">
            <a:solidFill>
              <a:srgbClr val="0000FF"/>
            </a:solidFill>
            <a:round/>
            <a:headEnd/>
            <a:tailEnd type="triangle" w="med" len="med"/>
          </a:ln>
          <a:extLst>
            <a:ext uri="{909E8E84-426E-40DD-AFC4-6F175D3DCCD1}">
              <a14:hiddenFill xmlns:a14="http://schemas.microsoft.com/office/drawing/2010/main">
                <a:noFill/>
              </a14:hiddenFill>
            </a:ext>
          </a:extLst>
        </p:spPr>
        <p:txBody>
          <a:bodyPr/>
          <a:lstStyle/>
          <a:p>
            <a:endParaRPr lang="ja-JP" altLang="en-US" sz="1714"/>
          </a:p>
        </p:txBody>
      </p:sp>
      <p:sp>
        <p:nvSpPr>
          <p:cNvPr id="14374" name="Text Box 38">
            <a:extLst>
              <a:ext uri="{FF2B5EF4-FFF2-40B4-BE49-F238E27FC236}">
                <a16:creationId xmlns:a16="http://schemas.microsoft.com/office/drawing/2014/main" id="{9380D91C-382A-4F3D-9414-EC295E2028E8}"/>
              </a:ext>
            </a:extLst>
          </p:cNvPr>
          <p:cNvSpPr txBox="1">
            <a:spLocks noChangeArrowheads="1"/>
          </p:cNvSpPr>
          <p:nvPr/>
        </p:nvSpPr>
        <p:spPr bwMode="auto">
          <a:xfrm>
            <a:off x="7979834" y="2332870"/>
            <a:ext cx="354264" cy="2497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nSpc>
                <a:spcPct val="70000"/>
              </a:lnSpc>
              <a:spcBef>
                <a:spcPct val="0"/>
              </a:spcBef>
              <a:buFontTx/>
              <a:buNone/>
            </a:pPr>
            <a:r>
              <a:rPr lang="en-US" altLang="ja-JP" sz="1143" b="1">
                <a:solidFill>
                  <a:srgbClr val="0000FF"/>
                </a:solidFill>
                <a:latin typeface="Times New Roman" panose="02020603050405020304" pitchFamily="18" charset="0"/>
              </a:rPr>
              <a:t>6h</a:t>
            </a:r>
          </a:p>
          <a:p>
            <a:pPr>
              <a:lnSpc>
                <a:spcPct val="70000"/>
              </a:lnSpc>
              <a:spcBef>
                <a:spcPct val="0"/>
              </a:spcBef>
              <a:buFontTx/>
              <a:buNone/>
            </a:pPr>
            <a:r>
              <a:rPr lang="en-US" altLang="ja-JP" sz="1143" b="1">
                <a:solidFill>
                  <a:srgbClr val="0000FF"/>
                </a:solidFill>
                <a:latin typeface="Times New Roman" panose="02020603050405020304" pitchFamily="18" charset="0"/>
              </a:rPr>
              <a:t>(0.16)</a:t>
            </a:r>
          </a:p>
        </p:txBody>
      </p:sp>
      <p:sp>
        <p:nvSpPr>
          <p:cNvPr id="14375" name="Text Box 39">
            <a:extLst>
              <a:ext uri="{FF2B5EF4-FFF2-40B4-BE49-F238E27FC236}">
                <a16:creationId xmlns:a16="http://schemas.microsoft.com/office/drawing/2014/main" id="{05CB029B-0E61-4B78-A189-FE6B488B8641}"/>
              </a:ext>
            </a:extLst>
          </p:cNvPr>
          <p:cNvSpPr txBox="1">
            <a:spLocks noChangeArrowheads="1"/>
          </p:cNvSpPr>
          <p:nvPr/>
        </p:nvSpPr>
        <p:spPr bwMode="auto">
          <a:xfrm>
            <a:off x="7586739" y="2018393"/>
            <a:ext cx="684483" cy="26379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r>
              <a:rPr lang="en-US" altLang="ja-JP" sz="1714" b="1" baseline="30000">
                <a:solidFill>
                  <a:srgbClr val="0000FF"/>
                </a:solidFill>
                <a:latin typeface="Times New Roman" panose="02020603050405020304" pitchFamily="18" charset="0"/>
              </a:rPr>
              <a:t>242m</a:t>
            </a:r>
            <a:r>
              <a:rPr lang="en-US" altLang="ja-JP" sz="1714" b="1">
                <a:solidFill>
                  <a:srgbClr val="0000FF"/>
                </a:solidFill>
                <a:latin typeface="Times New Roman" panose="02020603050405020304" pitchFamily="18" charset="0"/>
              </a:rPr>
              <a:t>Am</a:t>
            </a:r>
          </a:p>
        </p:txBody>
      </p:sp>
      <p:sp>
        <p:nvSpPr>
          <p:cNvPr id="14376" name="Line 40">
            <a:extLst>
              <a:ext uri="{FF2B5EF4-FFF2-40B4-BE49-F238E27FC236}">
                <a16:creationId xmlns:a16="http://schemas.microsoft.com/office/drawing/2014/main" id="{CC1DC0C7-F8F2-4C56-A41A-682A16DEDC56}"/>
              </a:ext>
            </a:extLst>
          </p:cNvPr>
          <p:cNvSpPr>
            <a:spLocks noChangeShapeType="1"/>
          </p:cNvSpPr>
          <p:nvPr/>
        </p:nvSpPr>
        <p:spPr bwMode="auto">
          <a:xfrm>
            <a:off x="7929941" y="2839358"/>
            <a:ext cx="0" cy="754441"/>
          </a:xfrm>
          <a:prstGeom prst="line">
            <a:avLst/>
          </a:prstGeom>
          <a:noFill/>
          <a:ln w="28575">
            <a:solidFill>
              <a:srgbClr val="0000FF"/>
            </a:solidFill>
            <a:round/>
            <a:headEnd/>
            <a:tailEnd type="triangle" w="med" len="med"/>
          </a:ln>
          <a:extLst>
            <a:ext uri="{909E8E84-426E-40DD-AFC4-6F175D3DCCD1}">
              <a14:hiddenFill xmlns:a14="http://schemas.microsoft.com/office/drawing/2010/main">
                <a:noFill/>
              </a14:hiddenFill>
            </a:ext>
          </a:extLst>
        </p:spPr>
        <p:txBody>
          <a:bodyPr/>
          <a:lstStyle/>
          <a:p>
            <a:endParaRPr lang="ja-JP" altLang="en-US" sz="1714"/>
          </a:p>
        </p:txBody>
      </p:sp>
      <p:sp>
        <p:nvSpPr>
          <p:cNvPr id="14377" name="Text Box 41">
            <a:extLst>
              <a:ext uri="{FF2B5EF4-FFF2-40B4-BE49-F238E27FC236}">
                <a16:creationId xmlns:a16="http://schemas.microsoft.com/office/drawing/2014/main" id="{8EE121E0-E8A6-422B-9C6D-E62809575539}"/>
              </a:ext>
            </a:extLst>
          </p:cNvPr>
          <p:cNvSpPr txBox="1">
            <a:spLocks noChangeArrowheads="1"/>
          </p:cNvSpPr>
          <p:nvPr/>
        </p:nvSpPr>
        <p:spPr bwMode="auto">
          <a:xfrm>
            <a:off x="7997977" y="3259667"/>
            <a:ext cx="354264" cy="2497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nSpc>
                <a:spcPct val="70000"/>
              </a:lnSpc>
              <a:spcBef>
                <a:spcPct val="0"/>
              </a:spcBef>
              <a:buFontTx/>
              <a:buNone/>
            </a:pPr>
            <a:r>
              <a:rPr lang="en-US" altLang="ja-JP" sz="1143" b="1">
                <a:solidFill>
                  <a:srgbClr val="0000FF"/>
                </a:solidFill>
                <a:latin typeface="Times New Roman" panose="02020603050405020304" pitchFamily="18" charset="0"/>
              </a:rPr>
              <a:t>16h</a:t>
            </a:r>
          </a:p>
          <a:p>
            <a:pPr>
              <a:lnSpc>
                <a:spcPct val="70000"/>
              </a:lnSpc>
              <a:spcBef>
                <a:spcPct val="0"/>
              </a:spcBef>
              <a:buFontTx/>
              <a:buNone/>
            </a:pPr>
            <a:r>
              <a:rPr lang="en-US" altLang="ja-JP" sz="1143" b="1">
                <a:solidFill>
                  <a:srgbClr val="0000FF"/>
                </a:solidFill>
                <a:latin typeface="Times New Roman" panose="02020603050405020304" pitchFamily="18" charset="0"/>
              </a:rPr>
              <a:t>(0.84)</a:t>
            </a:r>
          </a:p>
        </p:txBody>
      </p:sp>
      <p:sp>
        <p:nvSpPr>
          <p:cNvPr id="14378" name="Line 42">
            <a:extLst>
              <a:ext uri="{FF2B5EF4-FFF2-40B4-BE49-F238E27FC236}">
                <a16:creationId xmlns:a16="http://schemas.microsoft.com/office/drawing/2014/main" id="{9FE48B22-73D1-423E-BE35-1B2F1A9E48D9}"/>
              </a:ext>
            </a:extLst>
          </p:cNvPr>
          <p:cNvSpPr>
            <a:spLocks noChangeShapeType="1"/>
          </p:cNvSpPr>
          <p:nvPr/>
        </p:nvSpPr>
        <p:spPr bwMode="auto">
          <a:xfrm flipV="1">
            <a:off x="8623906" y="2839358"/>
            <a:ext cx="0" cy="754441"/>
          </a:xfrm>
          <a:prstGeom prst="line">
            <a:avLst/>
          </a:prstGeom>
          <a:noFill/>
          <a:ln w="28575">
            <a:solidFill>
              <a:srgbClr val="0000FF"/>
            </a:solidFill>
            <a:round/>
            <a:headEnd/>
            <a:tailEnd type="triangle" w="med" len="med"/>
          </a:ln>
          <a:extLst>
            <a:ext uri="{909E8E84-426E-40DD-AFC4-6F175D3DCCD1}">
              <a14:hiddenFill xmlns:a14="http://schemas.microsoft.com/office/drawing/2010/main">
                <a:noFill/>
              </a14:hiddenFill>
            </a:ext>
          </a:extLst>
        </p:spPr>
        <p:txBody>
          <a:bodyPr/>
          <a:lstStyle/>
          <a:p>
            <a:endParaRPr lang="ja-JP" altLang="en-US" sz="1714"/>
          </a:p>
        </p:txBody>
      </p:sp>
      <p:sp>
        <p:nvSpPr>
          <p:cNvPr id="14379" name="Text Box 43">
            <a:extLst>
              <a:ext uri="{FF2B5EF4-FFF2-40B4-BE49-F238E27FC236}">
                <a16:creationId xmlns:a16="http://schemas.microsoft.com/office/drawing/2014/main" id="{D2E4F849-4E9B-4AFB-BDF4-0AE823CCC68D}"/>
              </a:ext>
            </a:extLst>
          </p:cNvPr>
          <p:cNvSpPr txBox="1">
            <a:spLocks noChangeArrowheads="1"/>
          </p:cNvSpPr>
          <p:nvPr/>
        </p:nvSpPr>
        <p:spPr bwMode="auto">
          <a:xfrm>
            <a:off x="8673798" y="3209774"/>
            <a:ext cx="339837" cy="17588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r>
              <a:rPr lang="en-US" altLang="ja-JP" sz="1143" b="1">
                <a:solidFill>
                  <a:srgbClr val="0000FF"/>
                </a:solidFill>
                <a:latin typeface="Times New Roman" panose="02020603050405020304" pitchFamily="18" charset="0"/>
              </a:rPr>
              <a:t>4.96h</a:t>
            </a:r>
          </a:p>
        </p:txBody>
      </p:sp>
      <p:sp>
        <p:nvSpPr>
          <p:cNvPr id="14380" name="Line 44">
            <a:extLst>
              <a:ext uri="{FF2B5EF4-FFF2-40B4-BE49-F238E27FC236}">
                <a16:creationId xmlns:a16="http://schemas.microsoft.com/office/drawing/2014/main" id="{11413FE5-3AAE-473D-B011-ECD9FEC827B9}"/>
              </a:ext>
            </a:extLst>
          </p:cNvPr>
          <p:cNvSpPr>
            <a:spLocks noChangeShapeType="1"/>
          </p:cNvSpPr>
          <p:nvPr/>
        </p:nvSpPr>
        <p:spPr bwMode="auto">
          <a:xfrm flipV="1">
            <a:off x="5872239" y="3868965"/>
            <a:ext cx="0" cy="754440"/>
          </a:xfrm>
          <a:prstGeom prst="line">
            <a:avLst/>
          </a:prstGeom>
          <a:noFill/>
          <a:ln w="28575">
            <a:solidFill>
              <a:srgbClr val="0000FF"/>
            </a:solidFill>
            <a:round/>
            <a:headEnd/>
            <a:tailEnd type="triangle" w="med" len="med"/>
          </a:ln>
          <a:extLst>
            <a:ext uri="{909E8E84-426E-40DD-AFC4-6F175D3DCCD1}">
              <a14:hiddenFill xmlns:a14="http://schemas.microsoft.com/office/drawing/2010/main">
                <a:noFill/>
              </a14:hiddenFill>
            </a:ext>
          </a:extLst>
        </p:spPr>
        <p:txBody>
          <a:bodyPr/>
          <a:lstStyle/>
          <a:p>
            <a:endParaRPr lang="ja-JP" altLang="en-US" sz="1714"/>
          </a:p>
        </p:txBody>
      </p:sp>
      <p:sp>
        <p:nvSpPr>
          <p:cNvPr id="14381" name="Text Box 45">
            <a:extLst>
              <a:ext uri="{FF2B5EF4-FFF2-40B4-BE49-F238E27FC236}">
                <a16:creationId xmlns:a16="http://schemas.microsoft.com/office/drawing/2014/main" id="{9A18FEE8-A4EF-42FC-9F68-99014A11917A}"/>
              </a:ext>
            </a:extLst>
          </p:cNvPr>
          <p:cNvSpPr txBox="1">
            <a:spLocks noChangeArrowheads="1"/>
          </p:cNvSpPr>
          <p:nvPr/>
        </p:nvSpPr>
        <p:spPr bwMode="auto">
          <a:xfrm>
            <a:off x="5922132" y="4239381"/>
            <a:ext cx="339837" cy="17588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r>
              <a:rPr lang="en-US" altLang="ja-JP" sz="1143" b="1">
                <a:solidFill>
                  <a:srgbClr val="0000FF"/>
                </a:solidFill>
                <a:latin typeface="Times New Roman" panose="02020603050405020304" pitchFamily="18" charset="0"/>
              </a:rPr>
              <a:t>2.36d</a:t>
            </a:r>
          </a:p>
        </p:txBody>
      </p:sp>
      <p:sp>
        <p:nvSpPr>
          <p:cNvPr id="14382" name="Line 46">
            <a:extLst>
              <a:ext uri="{FF2B5EF4-FFF2-40B4-BE49-F238E27FC236}">
                <a16:creationId xmlns:a16="http://schemas.microsoft.com/office/drawing/2014/main" id="{2D3A061F-9F1A-47C7-80EA-2987F38F1E5A}"/>
              </a:ext>
            </a:extLst>
          </p:cNvPr>
          <p:cNvSpPr>
            <a:spLocks noChangeShapeType="1"/>
          </p:cNvSpPr>
          <p:nvPr/>
        </p:nvSpPr>
        <p:spPr bwMode="auto">
          <a:xfrm>
            <a:off x="4776108" y="4829024"/>
            <a:ext cx="136071" cy="0"/>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ja-JP" altLang="en-US" sz="1714"/>
          </a:p>
        </p:txBody>
      </p:sp>
      <p:sp>
        <p:nvSpPr>
          <p:cNvPr id="14383" name="Text Box 47">
            <a:extLst>
              <a:ext uri="{FF2B5EF4-FFF2-40B4-BE49-F238E27FC236}">
                <a16:creationId xmlns:a16="http://schemas.microsoft.com/office/drawing/2014/main" id="{E8387A3C-6E67-452C-82E3-C810744C7F4F}"/>
              </a:ext>
            </a:extLst>
          </p:cNvPr>
          <p:cNvSpPr txBox="1">
            <a:spLocks noChangeArrowheads="1"/>
          </p:cNvSpPr>
          <p:nvPr/>
        </p:nvSpPr>
        <p:spPr bwMode="auto">
          <a:xfrm>
            <a:off x="7302501" y="5774465"/>
            <a:ext cx="4605262" cy="29745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r>
              <a:rPr lang="ja-JP" altLang="en-US" sz="1333">
                <a:latin typeface="Meiryo UI" panose="020B0604030504040204" pitchFamily="50" charset="-128"/>
                <a:ea typeface="Meiryo UI" panose="020B0604030504040204" pitchFamily="50" charset="-128"/>
              </a:rPr>
              <a:t>注）</a:t>
            </a:r>
            <a:r>
              <a:rPr lang="ja-JP" altLang="en-US" sz="1333">
                <a:solidFill>
                  <a:srgbClr val="FF0000"/>
                </a:solidFill>
                <a:latin typeface="Meiryo UI" panose="020B0604030504040204" pitchFamily="50" charset="-128"/>
                <a:ea typeface="Meiryo UI" panose="020B0604030504040204" pitchFamily="50" charset="-128"/>
              </a:rPr>
              <a:t>赤字</a:t>
            </a:r>
            <a:r>
              <a:rPr lang="ja-JP" altLang="en-US" sz="1333">
                <a:latin typeface="Meiryo UI" panose="020B0604030504040204" pitchFamily="50" charset="-128"/>
                <a:ea typeface="Meiryo UI" panose="020B0604030504040204" pitchFamily="50" charset="-128"/>
              </a:rPr>
              <a:t>は主要</a:t>
            </a:r>
            <a:r>
              <a:rPr lang="en-US" altLang="ja-JP" sz="1333">
                <a:latin typeface="Meiryo UI" panose="020B0604030504040204" pitchFamily="50" charset="-128"/>
                <a:ea typeface="Meiryo UI" panose="020B0604030504040204" pitchFamily="50" charset="-128"/>
              </a:rPr>
              <a:t>MA</a:t>
            </a:r>
            <a:r>
              <a:rPr lang="ja-JP" altLang="en-US" sz="1333">
                <a:latin typeface="Meiryo UI" panose="020B0604030504040204" pitchFamily="50" charset="-128"/>
                <a:ea typeface="Meiryo UI" panose="020B0604030504040204" pitchFamily="50" charset="-128"/>
              </a:rPr>
              <a:t>核種いずれも核分裂性核種</a:t>
            </a:r>
            <a:r>
              <a:rPr lang="en-US" altLang="ja-JP" sz="1333">
                <a:latin typeface="Meiryo UI" panose="020B0604030504040204" pitchFamily="50" charset="-128"/>
                <a:ea typeface="Meiryo UI" panose="020B0604030504040204" pitchFamily="50" charset="-128"/>
              </a:rPr>
              <a:t>:fissionable</a:t>
            </a:r>
            <a:endParaRPr lang="ja-JP" altLang="en-US" sz="1333">
              <a:latin typeface="Meiryo UI" panose="020B0604030504040204" pitchFamily="50" charset="-128"/>
              <a:ea typeface="Meiryo UI" panose="020B0604030504040204" pitchFamily="50" charset="-128"/>
            </a:endParaRPr>
          </a:p>
        </p:txBody>
      </p:sp>
      <p:sp>
        <p:nvSpPr>
          <p:cNvPr id="14384" name="Line 48">
            <a:extLst>
              <a:ext uri="{FF2B5EF4-FFF2-40B4-BE49-F238E27FC236}">
                <a16:creationId xmlns:a16="http://schemas.microsoft.com/office/drawing/2014/main" id="{3B6578AB-CCB5-4023-81E3-F1517B169DA6}"/>
              </a:ext>
            </a:extLst>
          </p:cNvPr>
          <p:cNvSpPr>
            <a:spLocks noChangeShapeType="1"/>
          </p:cNvSpPr>
          <p:nvPr/>
        </p:nvSpPr>
        <p:spPr bwMode="auto">
          <a:xfrm flipV="1">
            <a:off x="9301239" y="1811262"/>
            <a:ext cx="0" cy="754441"/>
          </a:xfrm>
          <a:prstGeom prst="line">
            <a:avLst/>
          </a:prstGeom>
          <a:noFill/>
          <a:ln w="28575">
            <a:solidFill>
              <a:srgbClr val="0000FF"/>
            </a:solidFill>
            <a:round/>
            <a:headEnd/>
            <a:tailEnd type="triangle" w="med" len="med"/>
          </a:ln>
          <a:extLst>
            <a:ext uri="{909E8E84-426E-40DD-AFC4-6F175D3DCCD1}">
              <a14:hiddenFill xmlns:a14="http://schemas.microsoft.com/office/drawing/2010/main">
                <a:noFill/>
              </a14:hiddenFill>
            </a:ext>
          </a:extLst>
        </p:spPr>
        <p:txBody>
          <a:bodyPr/>
          <a:lstStyle/>
          <a:p>
            <a:endParaRPr lang="ja-JP" altLang="en-US" sz="1714"/>
          </a:p>
        </p:txBody>
      </p:sp>
      <p:sp>
        <p:nvSpPr>
          <p:cNvPr id="14385" name="Text Box 49">
            <a:extLst>
              <a:ext uri="{FF2B5EF4-FFF2-40B4-BE49-F238E27FC236}">
                <a16:creationId xmlns:a16="http://schemas.microsoft.com/office/drawing/2014/main" id="{7ECE022F-8343-49A8-924E-E7309C9987BC}"/>
              </a:ext>
            </a:extLst>
          </p:cNvPr>
          <p:cNvSpPr txBox="1">
            <a:spLocks noChangeArrowheads="1"/>
          </p:cNvSpPr>
          <p:nvPr/>
        </p:nvSpPr>
        <p:spPr bwMode="auto">
          <a:xfrm>
            <a:off x="9351132" y="2181679"/>
            <a:ext cx="339837" cy="17588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r>
              <a:rPr lang="en-US" altLang="ja-JP" sz="1143" b="1">
                <a:solidFill>
                  <a:srgbClr val="0000FF"/>
                </a:solidFill>
                <a:latin typeface="Times New Roman" panose="02020603050405020304" pitchFamily="18" charset="0"/>
              </a:rPr>
              <a:t>10.1h</a:t>
            </a:r>
          </a:p>
        </p:txBody>
      </p:sp>
      <p:sp>
        <p:nvSpPr>
          <p:cNvPr id="14386" name="Line 50">
            <a:extLst>
              <a:ext uri="{FF2B5EF4-FFF2-40B4-BE49-F238E27FC236}">
                <a16:creationId xmlns:a16="http://schemas.microsoft.com/office/drawing/2014/main" id="{51D53E72-474D-40D9-B076-A6097501F325}"/>
              </a:ext>
            </a:extLst>
          </p:cNvPr>
          <p:cNvSpPr>
            <a:spLocks noChangeShapeType="1"/>
          </p:cNvSpPr>
          <p:nvPr/>
        </p:nvSpPr>
        <p:spPr bwMode="auto">
          <a:xfrm flipH="1">
            <a:off x="5529036" y="1811262"/>
            <a:ext cx="2195286" cy="17145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ja-JP" altLang="en-US" sz="1714"/>
          </a:p>
        </p:txBody>
      </p:sp>
      <p:sp>
        <p:nvSpPr>
          <p:cNvPr id="14387" name="Text Box 51">
            <a:extLst>
              <a:ext uri="{FF2B5EF4-FFF2-40B4-BE49-F238E27FC236}">
                <a16:creationId xmlns:a16="http://schemas.microsoft.com/office/drawing/2014/main" id="{A7B32EEB-F86A-401A-BF3F-4DBAFBDE7D08}"/>
              </a:ext>
            </a:extLst>
          </p:cNvPr>
          <p:cNvSpPr txBox="1">
            <a:spLocks noChangeArrowheads="1"/>
          </p:cNvSpPr>
          <p:nvPr/>
        </p:nvSpPr>
        <p:spPr bwMode="auto">
          <a:xfrm>
            <a:off x="5940274" y="2976941"/>
            <a:ext cx="411238" cy="17588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r>
              <a:rPr lang="en-US" altLang="ja-JP" sz="1143" b="1">
                <a:latin typeface="Times New Roman" panose="02020603050405020304" pitchFamily="18" charset="0"/>
              </a:rPr>
              <a:t>163d</a:t>
            </a:r>
          </a:p>
        </p:txBody>
      </p:sp>
      <p:sp>
        <p:nvSpPr>
          <p:cNvPr id="14388" name="Line 52">
            <a:extLst>
              <a:ext uri="{FF2B5EF4-FFF2-40B4-BE49-F238E27FC236}">
                <a16:creationId xmlns:a16="http://schemas.microsoft.com/office/drawing/2014/main" id="{8288A2A5-6BEA-49CE-AF34-E6D5569B21B8}"/>
              </a:ext>
            </a:extLst>
          </p:cNvPr>
          <p:cNvSpPr>
            <a:spLocks noChangeShapeType="1"/>
          </p:cNvSpPr>
          <p:nvPr/>
        </p:nvSpPr>
        <p:spPr bwMode="auto">
          <a:xfrm>
            <a:off x="7518704" y="2771322"/>
            <a:ext cx="136071" cy="0"/>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ja-JP" altLang="en-US" sz="1714"/>
          </a:p>
        </p:txBody>
      </p:sp>
      <p:sp>
        <p:nvSpPr>
          <p:cNvPr id="14389" name="Line 53">
            <a:extLst>
              <a:ext uri="{FF2B5EF4-FFF2-40B4-BE49-F238E27FC236}">
                <a16:creationId xmlns:a16="http://schemas.microsoft.com/office/drawing/2014/main" id="{087D88EF-B816-40DD-8F4C-B30F955FAEFF}"/>
              </a:ext>
            </a:extLst>
          </p:cNvPr>
          <p:cNvSpPr>
            <a:spLocks noChangeShapeType="1"/>
          </p:cNvSpPr>
          <p:nvPr/>
        </p:nvSpPr>
        <p:spPr bwMode="auto">
          <a:xfrm>
            <a:off x="8890002" y="2771322"/>
            <a:ext cx="136071" cy="0"/>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ja-JP" altLang="en-US" sz="1714"/>
          </a:p>
        </p:txBody>
      </p:sp>
      <p:sp>
        <p:nvSpPr>
          <p:cNvPr id="14390" name="Line 54">
            <a:extLst>
              <a:ext uri="{FF2B5EF4-FFF2-40B4-BE49-F238E27FC236}">
                <a16:creationId xmlns:a16="http://schemas.microsoft.com/office/drawing/2014/main" id="{5F3A7787-2BCC-44A7-B0DE-4C4A327DEC05}"/>
              </a:ext>
            </a:extLst>
          </p:cNvPr>
          <p:cNvSpPr>
            <a:spLocks noChangeShapeType="1"/>
          </p:cNvSpPr>
          <p:nvPr/>
        </p:nvSpPr>
        <p:spPr bwMode="auto">
          <a:xfrm>
            <a:off x="8273145" y="1743227"/>
            <a:ext cx="136071"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ja-JP" altLang="en-US" sz="1714"/>
          </a:p>
        </p:txBody>
      </p:sp>
      <p:sp>
        <p:nvSpPr>
          <p:cNvPr id="14391" name="Line 55">
            <a:extLst>
              <a:ext uri="{FF2B5EF4-FFF2-40B4-BE49-F238E27FC236}">
                <a16:creationId xmlns:a16="http://schemas.microsoft.com/office/drawing/2014/main" id="{94876FCA-05AE-4C32-9D64-BF454911DF15}"/>
              </a:ext>
            </a:extLst>
          </p:cNvPr>
          <p:cNvSpPr>
            <a:spLocks noChangeShapeType="1"/>
          </p:cNvSpPr>
          <p:nvPr/>
        </p:nvSpPr>
        <p:spPr bwMode="auto">
          <a:xfrm>
            <a:off x="9645954" y="1743227"/>
            <a:ext cx="136071" cy="0"/>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ja-JP" altLang="en-US" sz="1714"/>
          </a:p>
        </p:txBody>
      </p:sp>
      <p:sp>
        <p:nvSpPr>
          <p:cNvPr id="14392" name="Line 56">
            <a:extLst>
              <a:ext uri="{FF2B5EF4-FFF2-40B4-BE49-F238E27FC236}">
                <a16:creationId xmlns:a16="http://schemas.microsoft.com/office/drawing/2014/main" id="{8D9DDC00-DD77-4434-A33E-A2EAADDF430B}"/>
              </a:ext>
            </a:extLst>
          </p:cNvPr>
          <p:cNvSpPr>
            <a:spLocks noChangeShapeType="1"/>
          </p:cNvSpPr>
          <p:nvPr/>
        </p:nvSpPr>
        <p:spPr bwMode="auto">
          <a:xfrm flipV="1">
            <a:off x="7243536" y="2290536"/>
            <a:ext cx="479274" cy="343202"/>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ja-JP" altLang="en-US" sz="1714"/>
          </a:p>
        </p:txBody>
      </p:sp>
      <p:sp>
        <p:nvSpPr>
          <p:cNvPr id="14393" name="Line 57">
            <a:extLst>
              <a:ext uri="{FF2B5EF4-FFF2-40B4-BE49-F238E27FC236}">
                <a16:creationId xmlns:a16="http://schemas.microsoft.com/office/drawing/2014/main" id="{EC07832B-B01B-4D05-ACF5-72743C72F5CC}"/>
              </a:ext>
            </a:extLst>
          </p:cNvPr>
          <p:cNvSpPr>
            <a:spLocks noChangeShapeType="1"/>
          </p:cNvSpPr>
          <p:nvPr/>
        </p:nvSpPr>
        <p:spPr bwMode="auto">
          <a:xfrm>
            <a:off x="7861906" y="2222500"/>
            <a:ext cx="0" cy="411238"/>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ja-JP" altLang="en-US" sz="1714"/>
          </a:p>
        </p:txBody>
      </p:sp>
      <p:sp>
        <p:nvSpPr>
          <p:cNvPr id="14394" name="Text Box 58">
            <a:extLst>
              <a:ext uri="{FF2B5EF4-FFF2-40B4-BE49-F238E27FC236}">
                <a16:creationId xmlns:a16="http://schemas.microsoft.com/office/drawing/2014/main" id="{B5833A12-B62D-46EB-89D8-0F3435EB4C9C}"/>
              </a:ext>
            </a:extLst>
          </p:cNvPr>
          <p:cNvSpPr txBox="1">
            <a:spLocks noChangeArrowheads="1"/>
          </p:cNvSpPr>
          <p:nvPr/>
        </p:nvSpPr>
        <p:spPr bwMode="auto">
          <a:xfrm>
            <a:off x="7518703" y="2431143"/>
            <a:ext cx="294953" cy="17588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r>
              <a:rPr lang="en-US" altLang="ja-JP" sz="1143" b="1">
                <a:latin typeface="Times New Roman" panose="02020603050405020304" pitchFamily="18" charset="0"/>
              </a:rPr>
              <a:t>152y</a:t>
            </a:r>
          </a:p>
        </p:txBody>
      </p:sp>
      <p:sp>
        <p:nvSpPr>
          <p:cNvPr id="14395" name="Text Box 59">
            <a:extLst>
              <a:ext uri="{FF2B5EF4-FFF2-40B4-BE49-F238E27FC236}">
                <a16:creationId xmlns:a16="http://schemas.microsoft.com/office/drawing/2014/main" id="{5768BD3D-0577-4022-BA25-AADE5526972A}"/>
              </a:ext>
            </a:extLst>
          </p:cNvPr>
          <p:cNvSpPr txBox="1">
            <a:spLocks noChangeArrowheads="1"/>
          </p:cNvSpPr>
          <p:nvPr/>
        </p:nvSpPr>
        <p:spPr bwMode="auto">
          <a:xfrm>
            <a:off x="7302500" y="6054168"/>
            <a:ext cx="3309560" cy="29745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r>
              <a:rPr lang="ja-JP" altLang="en-US" sz="1333">
                <a:latin typeface="Meiryo UI" panose="020B0604030504040204" pitchFamily="50" charset="-128"/>
                <a:ea typeface="Meiryo UI" panose="020B0604030504040204" pitchFamily="50" charset="-128"/>
              </a:rPr>
              <a:t>注）</a:t>
            </a:r>
            <a:r>
              <a:rPr lang="ja-JP" altLang="en-US" sz="1333">
                <a:solidFill>
                  <a:srgbClr val="0000FF"/>
                </a:solidFill>
                <a:latin typeface="Meiryo UI" panose="020B0604030504040204" pitchFamily="50" charset="-128"/>
                <a:ea typeface="Meiryo UI" panose="020B0604030504040204" pitchFamily="50" charset="-128"/>
              </a:rPr>
              <a:t>青→</a:t>
            </a:r>
            <a:r>
              <a:rPr lang="ja-JP" altLang="en-US" sz="1333">
                <a:latin typeface="Meiryo UI" panose="020B0604030504040204" pitchFamily="50" charset="-128"/>
                <a:ea typeface="Meiryo UI" panose="020B0604030504040204" pitchFamily="50" charset="-128"/>
              </a:rPr>
              <a:t>は、数日以内の短期的崩変</a:t>
            </a:r>
            <a:endParaRPr lang="ja-JP" altLang="en-US" sz="857">
              <a:latin typeface="Meiryo UI" panose="020B0604030504040204" pitchFamily="50" charset="-128"/>
              <a:ea typeface="Meiryo UI" panose="020B0604030504040204" pitchFamily="50" charset="-128"/>
            </a:endParaRPr>
          </a:p>
        </p:txBody>
      </p:sp>
      <p:sp>
        <p:nvSpPr>
          <p:cNvPr id="14396" name="Line 60">
            <a:extLst>
              <a:ext uri="{FF2B5EF4-FFF2-40B4-BE49-F238E27FC236}">
                <a16:creationId xmlns:a16="http://schemas.microsoft.com/office/drawing/2014/main" id="{BF6CCCED-BF81-4F23-96C4-8310E9A4A857}"/>
              </a:ext>
            </a:extLst>
          </p:cNvPr>
          <p:cNvSpPr>
            <a:spLocks noChangeShapeType="1"/>
          </p:cNvSpPr>
          <p:nvPr/>
        </p:nvSpPr>
        <p:spPr bwMode="auto">
          <a:xfrm>
            <a:off x="5462513" y="3799417"/>
            <a:ext cx="136071"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ja-JP" altLang="en-US" sz="1714"/>
          </a:p>
        </p:txBody>
      </p:sp>
      <p:sp>
        <p:nvSpPr>
          <p:cNvPr id="14397" name="Line 61">
            <a:extLst>
              <a:ext uri="{FF2B5EF4-FFF2-40B4-BE49-F238E27FC236}">
                <a16:creationId xmlns:a16="http://schemas.microsoft.com/office/drawing/2014/main" id="{0039E5D4-5FD1-409A-89F0-C7EF131B7AAD}"/>
              </a:ext>
            </a:extLst>
          </p:cNvPr>
          <p:cNvSpPr>
            <a:spLocks noChangeShapeType="1"/>
          </p:cNvSpPr>
          <p:nvPr/>
        </p:nvSpPr>
        <p:spPr bwMode="auto">
          <a:xfrm>
            <a:off x="6141359" y="3799417"/>
            <a:ext cx="136071"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ja-JP" altLang="en-US" sz="1714"/>
          </a:p>
        </p:txBody>
      </p:sp>
      <p:sp>
        <p:nvSpPr>
          <p:cNvPr id="14398" name="Line 62">
            <a:extLst>
              <a:ext uri="{FF2B5EF4-FFF2-40B4-BE49-F238E27FC236}">
                <a16:creationId xmlns:a16="http://schemas.microsoft.com/office/drawing/2014/main" id="{51AB4280-C377-471C-9590-78F12ED6CD0B}"/>
              </a:ext>
            </a:extLst>
          </p:cNvPr>
          <p:cNvSpPr>
            <a:spLocks noChangeShapeType="1"/>
          </p:cNvSpPr>
          <p:nvPr/>
        </p:nvSpPr>
        <p:spPr bwMode="auto">
          <a:xfrm>
            <a:off x="6832299" y="3799417"/>
            <a:ext cx="136071"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ja-JP" altLang="en-US" sz="1714"/>
          </a:p>
        </p:txBody>
      </p:sp>
      <p:sp>
        <p:nvSpPr>
          <p:cNvPr id="14399" name="Line 63">
            <a:extLst>
              <a:ext uri="{FF2B5EF4-FFF2-40B4-BE49-F238E27FC236}">
                <a16:creationId xmlns:a16="http://schemas.microsoft.com/office/drawing/2014/main" id="{D2A85568-E87B-4806-A55F-1FC8D809DD0E}"/>
              </a:ext>
            </a:extLst>
          </p:cNvPr>
          <p:cNvSpPr>
            <a:spLocks noChangeShapeType="1"/>
          </p:cNvSpPr>
          <p:nvPr/>
        </p:nvSpPr>
        <p:spPr bwMode="auto">
          <a:xfrm>
            <a:off x="7518704" y="3799417"/>
            <a:ext cx="136071"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ja-JP" altLang="en-US" sz="1714"/>
          </a:p>
        </p:txBody>
      </p:sp>
      <p:sp>
        <p:nvSpPr>
          <p:cNvPr id="14400" name="Line 64">
            <a:extLst>
              <a:ext uri="{FF2B5EF4-FFF2-40B4-BE49-F238E27FC236}">
                <a16:creationId xmlns:a16="http://schemas.microsoft.com/office/drawing/2014/main" id="{AD93B38D-44F6-41D7-8CF2-F1A7CB081309}"/>
              </a:ext>
            </a:extLst>
          </p:cNvPr>
          <p:cNvSpPr>
            <a:spLocks noChangeShapeType="1"/>
          </p:cNvSpPr>
          <p:nvPr/>
        </p:nvSpPr>
        <p:spPr bwMode="auto">
          <a:xfrm>
            <a:off x="8203597" y="3799417"/>
            <a:ext cx="136071"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ja-JP" altLang="en-US" sz="1714"/>
          </a:p>
        </p:txBody>
      </p:sp>
      <p:sp>
        <p:nvSpPr>
          <p:cNvPr id="14401" name="Line 65">
            <a:extLst>
              <a:ext uri="{FF2B5EF4-FFF2-40B4-BE49-F238E27FC236}">
                <a16:creationId xmlns:a16="http://schemas.microsoft.com/office/drawing/2014/main" id="{3DB79A02-DC18-42BC-BF50-0B63CFE21F5A}"/>
              </a:ext>
            </a:extLst>
          </p:cNvPr>
          <p:cNvSpPr>
            <a:spLocks noChangeShapeType="1"/>
          </p:cNvSpPr>
          <p:nvPr/>
        </p:nvSpPr>
        <p:spPr bwMode="auto">
          <a:xfrm>
            <a:off x="5461002" y="4829024"/>
            <a:ext cx="136071"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ja-JP" altLang="en-US" sz="1714"/>
          </a:p>
        </p:txBody>
      </p:sp>
      <p:sp>
        <p:nvSpPr>
          <p:cNvPr id="14402" name="Line 66">
            <a:extLst>
              <a:ext uri="{FF2B5EF4-FFF2-40B4-BE49-F238E27FC236}">
                <a16:creationId xmlns:a16="http://schemas.microsoft.com/office/drawing/2014/main" id="{DC067C96-DE51-4D12-A5BF-5D2C3B1D57A0}"/>
              </a:ext>
            </a:extLst>
          </p:cNvPr>
          <p:cNvSpPr>
            <a:spLocks noChangeShapeType="1"/>
          </p:cNvSpPr>
          <p:nvPr/>
        </p:nvSpPr>
        <p:spPr bwMode="auto">
          <a:xfrm>
            <a:off x="4091216" y="4829024"/>
            <a:ext cx="136071"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ja-JP" altLang="en-US" sz="1714"/>
          </a:p>
        </p:txBody>
      </p:sp>
      <p:sp>
        <p:nvSpPr>
          <p:cNvPr id="14403" name="Line 67">
            <a:extLst>
              <a:ext uri="{FF2B5EF4-FFF2-40B4-BE49-F238E27FC236}">
                <a16:creationId xmlns:a16="http://schemas.microsoft.com/office/drawing/2014/main" id="{97B76084-F6A6-49FD-A5E6-EF393F2BA530}"/>
              </a:ext>
            </a:extLst>
          </p:cNvPr>
          <p:cNvSpPr>
            <a:spLocks noChangeShapeType="1"/>
          </p:cNvSpPr>
          <p:nvPr/>
        </p:nvSpPr>
        <p:spPr bwMode="auto">
          <a:xfrm>
            <a:off x="2718406" y="5857119"/>
            <a:ext cx="136071"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ja-JP" altLang="en-US" sz="1714"/>
          </a:p>
        </p:txBody>
      </p:sp>
      <p:sp>
        <p:nvSpPr>
          <p:cNvPr id="14404" name="Line 68">
            <a:extLst>
              <a:ext uri="{FF2B5EF4-FFF2-40B4-BE49-F238E27FC236}">
                <a16:creationId xmlns:a16="http://schemas.microsoft.com/office/drawing/2014/main" id="{0D46D0A2-3B77-49C6-8FF0-E8DEBC3FCB44}"/>
              </a:ext>
            </a:extLst>
          </p:cNvPr>
          <p:cNvSpPr>
            <a:spLocks noChangeShapeType="1"/>
          </p:cNvSpPr>
          <p:nvPr/>
        </p:nvSpPr>
        <p:spPr bwMode="auto">
          <a:xfrm>
            <a:off x="3403299" y="5857119"/>
            <a:ext cx="136071"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ja-JP" altLang="en-US" sz="1714"/>
          </a:p>
        </p:txBody>
      </p:sp>
      <p:sp>
        <p:nvSpPr>
          <p:cNvPr id="14405" name="Line 69">
            <a:extLst>
              <a:ext uri="{FF2B5EF4-FFF2-40B4-BE49-F238E27FC236}">
                <a16:creationId xmlns:a16="http://schemas.microsoft.com/office/drawing/2014/main" id="{6E00EE75-8C4C-4508-81D5-D761683A7CA7}"/>
              </a:ext>
            </a:extLst>
          </p:cNvPr>
          <p:cNvSpPr>
            <a:spLocks noChangeShapeType="1"/>
          </p:cNvSpPr>
          <p:nvPr/>
        </p:nvSpPr>
        <p:spPr bwMode="auto">
          <a:xfrm>
            <a:off x="4089704" y="5857119"/>
            <a:ext cx="136071"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ja-JP" altLang="en-US" sz="1714"/>
          </a:p>
        </p:txBody>
      </p:sp>
      <p:sp>
        <p:nvSpPr>
          <p:cNvPr id="14406" name="Line 70">
            <a:extLst>
              <a:ext uri="{FF2B5EF4-FFF2-40B4-BE49-F238E27FC236}">
                <a16:creationId xmlns:a16="http://schemas.microsoft.com/office/drawing/2014/main" id="{7572966F-25A4-466B-B3C4-37E6FD626E0B}"/>
              </a:ext>
            </a:extLst>
          </p:cNvPr>
          <p:cNvSpPr>
            <a:spLocks noChangeShapeType="1"/>
          </p:cNvSpPr>
          <p:nvPr/>
        </p:nvSpPr>
        <p:spPr bwMode="auto">
          <a:xfrm>
            <a:off x="4774597" y="5857119"/>
            <a:ext cx="136071"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ja-JP" altLang="en-US" sz="1714"/>
          </a:p>
        </p:txBody>
      </p:sp>
      <p:sp>
        <p:nvSpPr>
          <p:cNvPr id="14407" name="Line 71">
            <a:extLst>
              <a:ext uri="{FF2B5EF4-FFF2-40B4-BE49-F238E27FC236}">
                <a16:creationId xmlns:a16="http://schemas.microsoft.com/office/drawing/2014/main" id="{5D869244-0384-450C-88A0-E73764C11307}"/>
              </a:ext>
            </a:extLst>
          </p:cNvPr>
          <p:cNvSpPr>
            <a:spLocks noChangeShapeType="1"/>
          </p:cNvSpPr>
          <p:nvPr/>
        </p:nvSpPr>
        <p:spPr bwMode="auto">
          <a:xfrm>
            <a:off x="5461002" y="5857119"/>
            <a:ext cx="136071"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ja-JP" altLang="en-US" sz="1714"/>
          </a:p>
        </p:txBody>
      </p:sp>
      <p:sp>
        <p:nvSpPr>
          <p:cNvPr id="14408" name="Line 72">
            <a:extLst>
              <a:ext uri="{FF2B5EF4-FFF2-40B4-BE49-F238E27FC236}">
                <a16:creationId xmlns:a16="http://schemas.microsoft.com/office/drawing/2014/main" id="{E61626BB-349A-4D13-8685-A5BD3A0081D4}"/>
              </a:ext>
            </a:extLst>
          </p:cNvPr>
          <p:cNvSpPr>
            <a:spLocks noChangeShapeType="1"/>
          </p:cNvSpPr>
          <p:nvPr/>
        </p:nvSpPr>
        <p:spPr bwMode="auto">
          <a:xfrm>
            <a:off x="3849310" y="4897060"/>
            <a:ext cx="0" cy="754440"/>
          </a:xfrm>
          <a:prstGeom prst="line">
            <a:avLst/>
          </a:prstGeom>
          <a:noFill/>
          <a:ln w="28575">
            <a:solidFill>
              <a:srgbClr val="0000FF"/>
            </a:solidFill>
            <a:round/>
            <a:headEnd/>
            <a:tailEnd type="triangle" w="med" len="med"/>
          </a:ln>
          <a:extLst>
            <a:ext uri="{909E8E84-426E-40DD-AFC4-6F175D3DCCD1}">
              <a14:hiddenFill xmlns:a14="http://schemas.microsoft.com/office/drawing/2010/main">
                <a:noFill/>
              </a14:hiddenFill>
            </a:ext>
          </a:extLst>
        </p:spPr>
        <p:txBody>
          <a:bodyPr/>
          <a:lstStyle/>
          <a:p>
            <a:endParaRPr lang="ja-JP" altLang="en-US" sz="1714"/>
          </a:p>
        </p:txBody>
      </p:sp>
      <p:sp>
        <p:nvSpPr>
          <p:cNvPr id="14409" name="Text Box 73">
            <a:extLst>
              <a:ext uri="{FF2B5EF4-FFF2-40B4-BE49-F238E27FC236}">
                <a16:creationId xmlns:a16="http://schemas.microsoft.com/office/drawing/2014/main" id="{8411A037-E5B2-465C-955C-4C0216CCEB4D}"/>
              </a:ext>
            </a:extLst>
          </p:cNvPr>
          <p:cNvSpPr txBox="1">
            <a:spLocks noChangeArrowheads="1"/>
          </p:cNvSpPr>
          <p:nvPr/>
        </p:nvSpPr>
        <p:spPr bwMode="auto">
          <a:xfrm>
            <a:off x="3917346" y="5275036"/>
            <a:ext cx="339837" cy="17588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r>
              <a:rPr lang="en-US" altLang="ja-JP" sz="1143" b="1">
                <a:solidFill>
                  <a:srgbClr val="0000FF"/>
                </a:solidFill>
                <a:latin typeface="Times New Roman" panose="02020603050405020304" pitchFamily="18" charset="0"/>
              </a:rPr>
              <a:t>2.25h</a:t>
            </a:r>
          </a:p>
        </p:txBody>
      </p:sp>
      <p:sp>
        <p:nvSpPr>
          <p:cNvPr id="14410" name="Line 74">
            <a:extLst>
              <a:ext uri="{FF2B5EF4-FFF2-40B4-BE49-F238E27FC236}">
                <a16:creationId xmlns:a16="http://schemas.microsoft.com/office/drawing/2014/main" id="{E8767887-C859-4EC5-9FD1-B5000347BA40}"/>
              </a:ext>
            </a:extLst>
          </p:cNvPr>
          <p:cNvSpPr>
            <a:spLocks noChangeShapeType="1"/>
          </p:cNvSpPr>
          <p:nvPr/>
        </p:nvSpPr>
        <p:spPr bwMode="auto">
          <a:xfrm flipV="1">
            <a:off x="4568977" y="4897060"/>
            <a:ext cx="0" cy="754440"/>
          </a:xfrm>
          <a:prstGeom prst="line">
            <a:avLst/>
          </a:prstGeom>
          <a:noFill/>
          <a:ln w="28575">
            <a:solidFill>
              <a:srgbClr val="0000FF"/>
            </a:solidFill>
            <a:round/>
            <a:headEnd/>
            <a:tailEnd type="triangle" w="med" len="med"/>
          </a:ln>
          <a:extLst>
            <a:ext uri="{909E8E84-426E-40DD-AFC4-6F175D3DCCD1}">
              <a14:hiddenFill xmlns:a14="http://schemas.microsoft.com/office/drawing/2010/main">
                <a:noFill/>
              </a14:hiddenFill>
            </a:ext>
          </a:extLst>
        </p:spPr>
        <p:txBody>
          <a:bodyPr/>
          <a:lstStyle/>
          <a:p>
            <a:endParaRPr lang="ja-JP" altLang="en-US" sz="1714"/>
          </a:p>
        </p:txBody>
      </p:sp>
      <p:sp>
        <p:nvSpPr>
          <p:cNvPr id="14411" name="Text Box 75">
            <a:extLst>
              <a:ext uri="{FF2B5EF4-FFF2-40B4-BE49-F238E27FC236}">
                <a16:creationId xmlns:a16="http://schemas.microsoft.com/office/drawing/2014/main" id="{F26175B5-3495-4FF4-AF58-0D43FC9A6BA8}"/>
              </a:ext>
            </a:extLst>
          </p:cNvPr>
          <p:cNvSpPr txBox="1">
            <a:spLocks noChangeArrowheads="1"/>
          </p:cNvSpPr>
          <p:nvPr/>
        </p:nvSpPr>
        <p:spPr bwMode="auto">
          <a:xfrm>
            <a:off x="4618870" y="5267476"/>
            <a:ext cx="339837" cy="17588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r>
              <a:rPr lang="en-US" altLang="ja-JP" sz="1143" b="1">
                <a:solidFill>
                  <a:srgbClr val="0000FF"/>
                </a:solidFill>
                <a:latin typeface="Times New Roman" panose="02020603050405020304" pitchFamily="18" charset="0"/>
              </a:rPr>
              <a:t>6.75d</a:t>
            </a:r>
          </a:p>
        </p:txBody>
      </p:sp>
      <p:sp>
        <p:nvSpPr>
          <p:cNvPr id="14412" name="Line 76">
            <a:extLst>
              <a:ext uri="{FF2B5EF4-FFF2-40B4-BE49-F238E27FC236}">
                <a16:creationId xmlns:a16="http://schemas.microsoft.com/office/drawing/2014/main" id="{96B57966-A519-4F7A-AE65-7D1A05ECB08C}"/>
              </a:ext>
            </a:extLst>
          </p:cNvPr>
          <p:cNvSpPr>
            <a:spLocks noChangeShapeType="1"/>
          </p:cNvSpPr>
          <p:nvPr/>
        </p:nvSpPr>
        <p:spPr bwMode="auto">
          <a:xfrm>
            <a:off x="8205108" y="2771322"/>
            <a:ext cx="136071"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ja-JP" altLang="en-US" sz="1714"/>
          </a:p>
        </p:txBody>
      </p:sp>
      <p:sp>
        <p:nvSpPr>
          <p:cNvPr id="14413" name="Line 77">
            <a:extLst>
              <a:ext uri="{FF2B5EF4-FFF2-40B4-BE49-F238E27FC236}">
                <a16:creationId xmlns:a16="http://schemas.microsoft.com/office/drawing/2014/main" id="{AC2F5C25-487F-49D9-A1AE-A6A91FD29987}"/>
              </a:ext>
            </a:extLst>
          </p:cNvPr>
          <p:cNvSpPr>
            <a:spLocks noChangeShapeType="1"/>
          </p:cNvSpPr>
          <p:nvPr/>
        </p:nvSpPr>
        <p:spPr bwMode="auto">
          <a:xfrm>
            <a:off x="8958037" y="1743227"/>
            <a:ext cx="136071"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ja-JP" altLang="en-US" sz="1714"/>
          </a:p>
        </p:txBody>
      </p:sp>
      <p:sp>
        <p:nvSpPr>
          <p:cNvPr id="14414" name="Text Box 78">
            <a:extLst>
              <a:ext uri="{FF2B5EF4-FFF2-40B4-BE49-F238E27FC236}">
                <a16:creationId xmlns:a16="http://schemas.microsoft.com/office/drawing/2014/main" id="{94F31F89-A7B8-4E7B-A5CF-7C3D6F74643C}"/>
              </a:ext>
            </a:extLst>
          </p:cNvPr>
          <p:cNvSpPr txBox="1">
            <a:spLocks noChangeArrowheads="1"/>
          </p:cNvSpPr>
          <p:nvPr/>
        </p:nvSpPr>
        <p:spPr bwMode="auto">
          <a:xfrm>
            <a:off x="1239762" y="6635750"/>
            <a:ext cx="5081512" cy="238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r>
              <a:rPr lang="ja-JP" altLang="en-US" sz="952">
                <a:latin typeface="Meiryo UI" panose="020B0604030504040204" pitchFamily="50" charset="-128"/>
                <a:ea typeface="Meiryo UI" panose="020B0604030504040204" pitchFamily="50" charset="-128"/>
              </a:rPr>
              <a:t>（出典）オーム社「原子力ハンドブック」および高速炉用</a:t>
            </a:r>
            <a:r>
              <a:rPr lang="en-US" altLang="ja-JP" sz="952">
                <a:latin typeface="Meiryo UI" panose="020B0604030504040204" pitchFamily="50" charset="-128"/>
                <a:ea typeface="Meiryo UI" panose="020B0604030504040204" pitchFamily="50" charset="-128"/>
              </a:rPr>
              <a:t>ORIGEN2</a:t>
            </a:r>
            <a:r>
              <a:rPr lang="ja-JP" altLang="en-US" sz="952">
                <a:latin typeface="Meiryo UI" panose="020B0604030504040204" pitchFamily="50" charset="-128"/>
                <a:ea typeface="Meiryo UI" panose="020B0604030504040204" pitchFamily="50" charset="-128"/>
              </a:rPr>
              <a:t>断面積ライブラリ（</a:t>
            </a:r>
            <a:r>
              <a:rPr lang="en-US" altLang="ja-JP" sz="952">
                <a:latin typeface="Meiryo UI" panose="020B0604030504040204" pitchFamily="50" charset="-128"/>
                <a:ea typeface="Meiryo UI" panose="020B0604030504040204" pitchFamily="50" charset="-128"/>
              </a:rPr>
              <a:t>JENDL3.3</a:t>
            </a:r>
            <a:r>
              <a:rPr lang="ja-JP" altLang="en-US" sz="952">
                <a:latin typeface="Meiryo UI" panose="020B0604030504040204" pitchFamily="50" charset="-128"/>
                <a:ea typeface="Meiryo UI" panose="020B0604030504040204" pitchFamily="50" charset="-128"/>
              </a:rPr>
              <a:t>）</a:t>
            </a:r>
          </a:p>
        </p:txBody>
      </p:sp>
      <p:sp>
        <p:nvSpPr>
          <p:cNvPr id="14415" name="Line 79">
            <a:extLst>
              <a:ext uri="{FF2B5EF4-FFF2-40B4-BE49-F238E27FC236}">
                <a16:creationId xmlns:a16="http://schemas.microsoft.com/office/drawing/2014/main" id="{406C332A-46D9-4AC7-83DF-7A819822A5A4}"/>
              </a:ext>
            </a:extLst>
          </p:cNvPr>
          <p:cNvSpPr>
            <a:spLocks noChangeShapeType="1"/>
          </p:cNvSpPr>
          <p:nvPr/>
        </p:nvSpPr>
        <p:spPr bwMode="auto">
          <a:xfrm flipV="1">
            <a:off x="5872239" y="4897060"/>
            <a:ext cx="0" cy="754440"/>
          </a:xfrm>
          <a:prstGeom prst="line">
            <a:avLst/>
          </a:prstGeom>
          <a:noFill/>
          <a:ln w="28575">
            <a:solidFill>
              <a:srgbClr val="0000FF"/>
            </a:solidFill>
            <a:round/>
            <a:headEnd/>
            <a:tailEnd type="triangle" w="med" len="med"/>
          </a:ln>
          <a:extLst>
            <a:ext uri="{909E8E84-426E-40DD-AFC4-6F175D3DCCD1}">
              <a14:hiddenFill xmlns:a14="http://schemas.microsoft.com/office/drawing/2010/main">
                <a:noFill/>
              </a14:hiddenFill>
            </a:ext>
          </a:extLst>
        </p:spPr>
        <p:txBody>
          <a:bodyPr/>
          <a:lstStyle/>
          <a:p>
            <a:endParaRPr lang="ja-JP" altLang="en-US" sz="1714"/>
          </a:p>
        </p:txBody>
      </p:sp>
      <p:sp>
        <p:nvSpPr>
          <p:cNvPr id="14416" name="Text Box 80">
            <a:extLst>
              <a:ext uri="{FF2B5EF4-FFF2-40B4-BE49-F238E27FC236}">
                <a16:creationId xmlns:a16="http://schemas.microsoft.com/office/drawing/2014/main" id="{12F01667-E5B3-448A-BAE7-99D6B04EDC46}"/>
              </a:ext>
            </a:extLst>
          </p:cNvPr>
          <p:cNvSpPr txBox="1">
            <a:spLocks noChangeArrowheads="1"/>
          </p:cNvSpPr>
          <p:nvPr/>
        </p:nvSpPr>
        <p:spPr bwMode="auto">
          <a:xfrm>
            <a:off x="5922132" y="5267476"/>
            <a:ext cx="379912" cy="17588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r>
              <a:rPr lang="en-US" altLang="ja-JP" sz="1143" b="1">
                <a:solidFill>
                  <a:srgbClr val="0000FF"/>
                </a:solidFill>
                <a:latin typeface="Times New Roman" panose="02020603050405020304" pitchFamily="18" charset="0"/>
              </a:rPr>
              <a:t>23.5m</a:t>
            </a:r>
          </a:p>
        </p:txBody>
      </p:sp>
      <p:sp>
        <p:nvSpPr>
          <p:cNvPr id="14417" name="Rectangle 81">
            <a:extLst>
              <a:ext uri="{FF2B5EF4-FFF2-40B4-BE49-F238E27FC236}">
                <a16:creationId xmlns:a16="http://schemas.microsoft.com/office/drawing/2014/main" id="{5458D272-EBB8-41EE-9950-146781D2E53C}"/>
              </a:ext>
            </a:extLst>
          </p:cNvPr>
          <p:cNvSpPr>
            <a:spLocks noChangeArrowheads="1"/>
          </p:cNvSpPr>
          <p:nvPr/>
        </p:nvSpPr>
        <p:spPr bwMode="auto">
          <a:xfrm>
            <a:off x="2100037" y="4897060"/>
            <a:ext cx="4321024" cy="11656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endParaRPr lang="ja-JP" altLang="en-US" sz="1714"/>
          </a:p>
        </p:txBody>
      </p:sp>
      <p:sp>
        <p:nvSpPr>
          <p:cNvPr id="14418" name="Rectangle 82">
            <a:extLst>
              <a:ext uri="{FF2B5EF4-FFF2-40B4-BE49-F238E27FC236}">
                <a16:creationId xmlns:a16="http://schemas.microsoft.com/office/drawing/2014/main" id="{BD469B00-6674-402B-8119-4A16CC329D7F}"/>
              </a:ext>
            </a:extLst>
          </p:cNvPr>
          <p:cNvSpPr>
            <a:spLocks noChangeArrowheads="1"/>
          </p:cNvSpPr>
          <p:nvPr/>
        </p:nvSpPr>
        <p:spPr bwMode="auto">
          <a:xfrm>
            <a:off x="5597073" y="3868965"/>
            <a:ext cx="755952" cy="10280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endParaRPr lang="ja-JP" altLang="en-US" sz="1714"/>
          </a:p>
        </p:txBody>
      </p:sp>
      <p:sp>
        <p:nvSpPr>
          <p:cNvPr id="14419" name="Rectangle 83">
            <a:extLst>
              <a:ext uri="{FF2B5EF4-FFF2-40B4-BE49-F238E27FC236}">
                <a16:creationId xmlns:a16="http://schemas.microsoft.com/office/drawing/2014/main" id="{E08493C7-1C57-4A22-8A32-147E4EE2F4BB}"/>
              </a:ext>
            </a:extLst>
          </p:cNvPr>
          <p:cNvSpPr>
            <a:spLocks noChangeArrowheads="1"/>
          </p:cNvSpPr>
          <p:nvPr/>
        </p:nvSpPr>
        <p:spPr bwMode="auto">
          <a:xfrm>
            <a:off x="3403298" y="4485822"/>
            <a:ext cx="823989" cy="411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endParaRPr lang="ja-JP" altLang="en-US" sz="1714"/>
          </a:p>
        </p:txBody>
      </p:sp>
      <p:sp>
        <p:nvSpPr>
          <p:cNvPr id="14420" name="Rectangle 84">
            <a:extLst>
              <a:ext uri="{FF2B5EF4-FFF2-40B4-BE49-F238E27FC236}">
                <a16:creationId xmlns:a16="http://schemas.microsoft.com/office/drawing/2014/main" id="{B404C094-4349-423B-B916-0DFE4664CA82}"/>
              </a:ext>
            </a:extLst>
          </p:cNvPr>
          <p:cNvSpPr>
            <a:spLocks noChangeArrowheads="1"/>
          </p:cNvSpPr>
          <p:nvPr/>
        </p:nvSpPr>
        <p:spPr bwMode="auto">
          <a:xfrm>
            <a:off x="4227287" y="3868965"/>
            <a:ext cx="822476" cy="754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endParaRPr lang="ja-JP" altLang="en-US" sz="1714"/>
          </a:p>
        </p:txBody>
      </p:sp>
      <p:sp>
        <p:nvSpPr>
          <p:cNvPr id="14421" name="Line 85">
            <a:extLst>
              <a:ext uri="{FF2B5EF4-FFF2-40B4-BE49-F238E27FC236}">
                <a16:creationId xmlns:a16="http://schemas.microsoft.com/office/drawing/2014/main" id="{B6030573-AAF0-48D5-A11C-13A275D9E126}"/>
              </a:ext>
            </a:extLst>
          </p:cNvPr>
          <p:cNvSpPr>
            <a:spLocks noChangeShapeType="1"/>
          </p:cNvSpPr>
          <p:nvPr/>
        </p:nvSpPr>
        <p:spPr bwMode="auto">
          <a:xfrm>
            <a:off x="8203596" y="2290536"/>
            <a:ext cx="412750" cy="343202"/>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ja-JP" altLang="en-US" sz="1714"/>
          </a:p>
        </p:txBody>
      </p:sp>
      <p:sp>
        <p:nvSpPr>
          <p:cNvPr id="94" name="Oval 86">
            <a:extLst>
              <a:ext uri="{FF2B5EF4-FFF2-40B4-BE49-F238E27FC236}">
                <a16:creationId xmlns:a16="http://schemas.microsoft.com/office/drawing/2014/main" id="{39A25B31-23D3-43A5-B683-DFF2AE0AA6AB}"/>
              </a:ext>
            </a:extLst>
          </p:cNvPr>
          <p:cNvSpPr>
            <a:spLocks noChangeArrowheads="1"/>
          </p:cNvSpPr>
          <p:nvPr/>
        </p:nvSpPr>
        <p:spPr bwMode="auto">
          <a:xfrm>
            <a:off x="2860525" y="5547179"/>
            <a:ext cx="521607" cy="450548"/>
          </a:xfrm>
          <a:prstGeom prst="ellipse">
            <a:avLst/>
          </a:prstGeom>
          <a:noFill/>
          <a:ln w="254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endParaRPr lang="ja-JP" altLang="en-US" sz="1714"/>
          </a:p>
        </p:txBody>
      </p:sp>
      <p:sp>
        <p:nvSpPr>
          <p:cNvPr id="95" name="Oval 87">
            <a:extLst>
              <a:ext uri="{FF2B5EF4-FFF2-40B4-BE49-F238E27FC236}">
                <a16:creationId xmlns:a16="http://schemas.microsoft.com/office/drawing/2014/main" id="{C5607446-AC1A-47EC-BEB7-FD5962FF548A}"/>
              </a:ext>
            </a:extLst>
          </p:cNvPr>
          <p:cNvSpPr>
            <a:spLocks noChangeArrowheads="1"/>
          </p:cNvSpPr>
          <p:nvPr/>
        </p:nvSpPr>
        <p:spPr bwMode="auto">
          <a:xfrm>
            <a:off x="4936369" y="5553227"/>
            <a:ext cx="521608" cy="450548"/>
          </a:xfrm>
          <a:prstGeom prst="ellipse">
            <a:avLst/>
          </a:prstGeom>
          <a:noFill/>
          <a:ln w="254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endParaRPr lang="ja-JP" altLang="en-US" sz="1714"/>
          </a:p>
        </p:txBody>
      </p:sp>
      <p:sp>
        <p:nvSpPr>
          <p:cNvPr id="14424" name="Line 88">
            <a:extLst>
              <a:ext uri="{FF2B5EF4-FFF2-40B4-BE49-F238E27FC236}">
                <a16:creationId xmlns:a16="http://schemas.microsoft.com/office/drawing/2014/main" id="{D9BE3291-4606-4D76-8173-1104B7AFC09F}"/>
              </a:ext>
            </a:extLst>
          </p:cNvPr>
          <p:cNvSpPr>
            <a:spLocks noChangeShapeType="1"/>
          </p:cNvSpPr>
          <p:nvPr/>
        </p:nvSpPr>
        <p:spPr bwMode="auto">
          <a:xfrm>
            <a:off x="10300608" y="1767417"/>
            <a:ext cx="136071"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ja-JP" altLang="en-US" sz="1714"/>
          </a:p>
        </p:txBody>
      </p:sp>
      <p:sp>
        <p:nvSpPr>
          <p:cNvPr id="97" name="Oval 89">
            <a:extLst>
              <a:ext uri="{FF2B5EF4-FFF2-40B4-BE49-F238E27FC236}">
                <a16:creationId xmlns:a16="http://schemas.microsoft.com/office/drawing/2014/main" id="{6B053E1E-7036-4CA1-B6FB-E9D2FDDDD9EC}"/>
              </a:ext>
            </a:extLst>
          </p:cNvPr>
          <p:cNvSpPr>
            <a:spLocks noChangeArrowheads="1"/>
          </p:cNvSpPr>
          <p:nvPr/>
        </p:nvSpPr>
        <p:spPr bwMode="auto">
          <a:xfrm>
            <a:off x="5584977" y="3533322"/>
            <a:ext cx="506488" cy="450548"/>
          </a:xfrm>
          <a:prstGeom prst="ellipse">
            <a:avLst/>
          </a:prstGeom>
          <a:noFill/>
          <a:ln w="254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endParaRPr lang="ja-JP" altLang="en-US" sz="1714"/>
          </a:p>
        </p:txBody>
      </p:sp>
      <p:sp>
        <p:nvSpPr>
          <p:cNvPr id="99" name="Oval 91">
            <a:extLst>
              <a:ext uri="{FF2B5EF4-FFF2-40B4-BE49-F238E27FC236}">
                <a16:creationId xmlns:a16="http://schemas.microsoft.com/office/drawing/2014/main" id="{9F37D43A-8F9D-4F43-95F5-2A572211EE06}"/>
              </a:ext>
            </a:extLst>
          </p:cNvPr>
          <p:cNvSpPr>
            <a:spLocks noChangeArrowheads="1"/>
          </p:cNvSpPr>
          <p:nvPr/>
        </p:nvSpPr>
        <p:spPr bwMode="auto">
          <a:xfrm>
            <a:off x="6883703" y="2493132"/>
            <a:ext cx="690941" cy="450548"/>
          </a:xfrm>
          <a:prstGeom prst="ellipse">
            <a:avLst/>
          </a:prstGeom>
          <a:noFill/>
          <a:ln w="254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endParaRPr lang="ja-JP" altLang="en-US" sz="1714"/>
          </a:p>
        </p:txBody>
      </p:sp>
      <p:sp>
        <p:nvSpPr>
          <p:cNvPr id="101" name="Oval 93">
            <a:extLst>
              <a:ext uri="{FF2B5EF4-FFF2-40B4-BE49-F238E27FC236}">
                <a16:creationId xmlns:a16="http://schemas.microsoft.com/office/drawing/2014/main" id="{FFBB3714-45D4-4FE6-AB1C-B898F5D19B0F}"/>
              </a:ext>
            </a:extLst>
          </p:cNvPr>
          <p:cNvSpPr>
            <a:spLocks noChangeArrowheads="1"/>
          </p:cNvSpPr>
          <p:nvPr/>
        </p:nvSpPr>
        <p:spPr bwMode="auto">
          <a:xfrm>
            <a:off x="7532311" y="1413632"/>
            <a:ext cx="2952750" cy="533702"/>
          </a:xfrm>
          <a:prstGeom prst="ellipse">
            <a:avLst/>
          </a:prstGeom>
          <a:noFill/>
          <a:ln w="254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endParaRPr lang="ja-JP" altLang="en-US" sz="1714"/>
          </a:p>
        </p:txBody>
      </p:sp>
      <p:sp>
        <p:nvSpPr>
          <p:cNvPr id="102" name="Text Box 94">
            <a:extLst>
              <a:ext uri="{FF2B5EF4-FFF2-40B4-BE49-F238E27FC236}">
                <a16:creationId xmlns:a16="http://schemas.microsoft.com/office/drawing/2014/main" id="{995EB05B-77ED-48D5-B1F6-1AB7C0BD675F}"/>
              </a:ext>
            </a:extLst>
          </p:cNvPr>
          <p:cNvSpPr txBox="1">
            <a:spLocks noChangeArrowheads="1"/>
          </p:cNvSpPr>
          <p:nvPr/>
        </p:nvSpPr>
        <p:spPr bwMode="auto">
          <a:xfrm>
            <a:off x="1977880" y="3203674"/>
            <a:ext cx="1976060" cy="356123"/>
          </a:xfrm>
          <a:prstGeom prst="rect">
            <a:avLst/>
          </a:prstGeom>
          <a:solidFill>
            <a:srgbClr val="FFC000"/>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spAutoFit/>
          </a:bodyPr>
          <a:lstStyle/>
          <a:p>
            <a:pPr algn="ctr">
              <a:spcBef>
                <a:spcPct val="50000"/>
              </a:spcBef>
              <a:defRPr/>
            </a:pPr>
            <a:r>
              <a:rPr lang="ja-JP" altLang="en-US" sz="1714" b="1" dirty="0">
                <a:solidFill>
                  <a:srgbClr val="7030A0"/>
                </a:solidFill>
              </a:rPr>
              <a:t>核不拡散上重要</a:t>
            </a:r>
          </a:p>
        </p:txBody>
      </p:sp>
      <p:sp>
        <p:nvSpPr>
          <p:cNvPr id="103" name="Text Box 95">
            <a:extLst>
              <a:ext uri="{FF2B5EF4-FFF2-40B4-BE49-F238E27FC236}">
                <a16:creationId xmlns:a16="http://schemas.microsoft.com/office/drawing/2014/main" id="{49FFA035-ACFB-49E3-8130-9D7FA28488A5}"/>
              </a:ext>
            </a:extLst>
          </p:cNvPr>
          <p:cNvSpPr txBox="1">
            <a:spLocks noChangeArrowheads="1"/>
          </p:cNvSpPr>
          <p:nvPr/>
        </p:nvSpPr>
        <p:spPr bwMode="auto">
          <a:xfrm>
            <a:off x="2826564" y="2737891"/>
            <a:ext cx="1132416" cy="356123"/>
          </a:xfrm>
          <a:prstGeom prst="rect">
            <a:avLst/>
          </a:prstGeom>
          <a:solidFill>
            <a:srgbClr val="FFC000"/>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spAutoFit/>
          </a:bodyPr>
          <a:lstStyle/>
          <a:p>
            <a:pPr>
              <a:spcBef>
                <a:spcPct val="50000"/>
              </a:spcBef>
              <a:defRPr/>
            </a:pPr>
            <a:r>
              <a:rPr lang="en-US" altLang="ja-JP" sz="1714" b="1" dirty="0">
                <a:solidFill>
                  <a:srgbClr val="7030A0"/>
                </a:solidFill>
              </a:rPr>
              <a:t>Pu</a:t>
            </a:r>
            <a:r>
              <a:rPr lang="ja-JP" altLang="en-US" sz="1714" b="1" dirty="0">
                <a:solidFill>
                  <a:srgbClr val="7030A0"/>
                </a:solidFill>
              </a:rPr>
              <a:t>の老化</a:t>
            </a:r>
          </a:p>
        </p:txBody>
      </p:sp>
      <p:sp>
        <p:nvSpPr>
          <p:cNvPr id="104" name="Oval 96">
            <a:extLst>
              <a:ext uri="{FF2B5EF4-FFF2-40B4-BE49-F238E27FC236}">
                <a16:creationId xmlns:a16="http://schemas.microsoft.com/office/drawing/2014/main" id="{D5AE1048-46BD-4DE4-9916-10F51B24E24F}"/>
              </a:ext>
            </a:extLst>
          </p:cNvPr>
          <p:cNvSpPr>
            <a:spLocks noChangeArrowheads="1"/>
          </p:cNvSpPr>
          <p:nvPr/>
        </p:nvSpPr>
        <p:spPr bwMode="auto">
          <a:xfrm>
            <a:off x="4844144" y="3503084"/>
            <a:ext cx="621392" cy="450548"/>
          </a:xfrm>
          <a:prstGeom prst="ellipse">
            <a:avLst/>
          </a:prstGeom>
          <a:noFill/>
          <a:ln w="28575">
            <a:solidFill>
              <a:srgbClr val="339966"/>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endParaRPr lang="ja-JP" altLang="en-US" sz="1714"/>
          </a:p>
        </p:txBody>
      </p:sp>
      <p:sp>
        <p:nvSpPr>
          <p:cNvPr id="105" name="Oval 97">
            <a:extLst>
              <a:ext uri="{FF2B5EF4-FFF2-40B4-BE49-F238E27FC236}">
                <a16:creationId xmlns:a16="http://schemas.microsoft.com/office/drawing/2014/main" id="{86A49FFF-26F4-417C-9C3C-72DE483984E6}"/>
              </a:ext>
            </a:extLst>
          </p:cNvPr>
          <p:cNvSpPr>
            <a:spLocks noChangeArrowheads="1"/>
          </p:cNvSpPr>
          <p:nvPr/>
        </p:nvSpPr>
        <p:spPr bwMode="auto">
          <a:xfrm>
            <a:off x="6224512" y="3542394"/>
            <a:ext cx="622905" cy="450548"/>
          </a:xfrm>
          <a:prstGeom prst="ellipse">
            <a:avLst/>
          </a:prstGeom>
          <a:noFill/>
          <a:ln w="28575">
            <a:solidFill>
              <a:srgbClr val="339966"/>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endParaRPr lang="ja-JP" altLang="en-US" sz="1714"/>
          </a:p>
        </p:txBody>
      </p:sp>
      <p:sp>
        <p:nvSpPr>
          <p:cNvPr id="106" name="Line 98">
            <a:extLst>
              <a:ext uri="{FF2B5EF4-FFF2-40B4-BE49-F238E27FC236}">
                <a16:creationId xmlns:a16="http://schemas.microsoft.com/office/drawing/2014/main" id="{84A3613B-902D-4D32-AF7A-77F9A47214A5}"/>
              </a:ext>
            </a:extLst>
          </p:cNvPr>
          <p:cNvSpPr>
            <a:spLocks noChangeShapeType="1"/>
          </p:cNvSpPr>
          <p:nvPr/>
        </p:nvSpPr>
        <p:spPr bwMode="auto">
          <a:xfrm>
            <a:off x="4218216" y="3168953"/>
            <a:ext cx="716643" cy="405190"/>
          </a:xfrm>
          <a:prstGeom prst="line">
            <a:avLst/>
          </a:prstGeom>
          <a:noFill/>
          <a:ln w="38100">
            <a:solidFill>
              <a:srgbClr val="339966"/>
            </a:solidFill>
            <a:round/>
            <a:headEnd/>
            <a:tailEnd type="triangle" w="med" len="med"/>
          </a:ln>
          <a:extLst>
            <a:ext uri="{909E8E84-426E-40DD-AFC4-6F175D3DCCD1}">
              <a14:hiddenFill xmlns:a14="http://schemas.microsoft.com/office/drawing/2010/main">
                <a:noFill/>
              </a14:hiddenFill>
            </a:ext>
          </a:extLst>
        </p:spPr>
        <p:txBody>
          <a:bodyPr/>
          <a:lstStyle/>
          <a:p>
            <a:endParaRPr lang="ja-JP" altLang="en-US" sz="1714"/>
          </a:p>
        </p:txBody>
      </p:sp>
      <p:sp>
        <p:nvSpPr>
          <p:cNvPr id="107" name="Line 99">
            <a:extLst>
              <a:ext uri="{FF2B5EF4-FFF2-40B4-BE49-F238E27FC236}">
                <a16:creationId xmlns:a16="http://schemas.microsoft.com/office/drawing/2014/main" id="{AF1446B6-07B9-4DA0-9B67-22480743BE5C}"/>
              </a:ext>
            </a:extLst>
          </p:cNvPr>
          <p:cNvSpPr>
            <a:spLocks noChangeShapeType="1"/>
          </p:cNvSpPr>
          <p:nvPr/>
        </p:nvSpPr>
        <p:spPr bwMode="auto">
          <a:xfrm>
            <a:off x="4225774" y="3168953"/>
            <a:ext cx="2081893" cy="462643"/>
          </a:xfrm>
          <a:prstGeom prst="line">
            <a:avLst/>
          </a:prstGeom>
          <a:noFill/>
          <a:ln w="38100">
            <a:solidFill>
              <a:srgbClr val="008000"/>
            </a:solidFill>
            <a:round/>
            <a:headEnd/>
            <a:tailEnd type="triangle" w="med" len="med"/>
          </a:ln>
          <a:extLst>
            <a:ext uri="{909E8E84-426E-40DD-AFC4-6F175D3DCCD1}">
              <a14:hiddenFill xmlns:a14="http://schemas.microsoft.com/office/drawing/2010/main">
                <a:noFill/>
              </a14:hiddenFill>
            </a:ext>
          </a:extLst>
        </p:spPr>
        <p:txBody>
          <a:bodyPr/>
          <a:lstStyle/>
          <a:p>
            <a:endParaRPr lang="ja-JP" altLang="en-US" sz="1714"/>
          </a:p>
        </p:txBody>
      </p:sp>
      <p:sp>
        <p:nvSpPr>
          <p:cNvPr id="108" name="Text Box 100">
            <a:extLst>
              <a:ext uri="{FF2B5EF4-FFF2-40B4-BE49-F238E27FC236}">
                <a16:creationId xmlns:a16="http://schemas.microsoft.com/office/drawing/2014/main" id="{A0F87C69-FDF0-4B95-A35A-FB6B24B9BB83}"/>
              </a:ext>
            </a:extLst>
          </p:cNvPr>
          <p:cNvSpPr txBox="1">
            <a:spLocks noChangeArrowheads="1"/>
          </p:cNvSpPr>
          <p:nvPr/>
        </p:nvSpPr>
        <p:spPr bwMode="auto">
          <a:xfrm>
            <a:off x="558069" y="1934046"/>
            <a:ext cx="496189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50000"/>
              </a:spcBef>
              <a:buFontTx/>
              <a:buNone/>
            </a:pPr>
            <a:r>
              <a:rPr lang="ja-JP" altLang="en-US" sz="2400" b="1" dirty="0">
                <a:latin typeface="BIZ UDPゴシック" panose="020B0400000000000000" pitchFamily="50" charset="-128"/>
                <a:ea typeface="BIZ UDPゴシック" panose="020B0400000000000000" pitchFamily="50" charset="-128"/>
              </a:rPr>
              <a:t>★高速炉ではすべての</a:t>
            </a:r>
            <a:r>
              <a:rPr lang="en-US" altLang="ja-JP" sz="2400" b="1" dirty="0">
                <a:latin typeface="BIZ UDPゴシック" panose="020B0400000000000000" pitchFamily="50" charset="-128"/>
                <a:ea typeface="BIZ UDPゴシック" panose="020B0400000000000000" pitchFamily="50" charset="-128"/>
              </a:rPr>
              <a:t>MA</a:t>
            </a:r>
            <a:r>
              <a:rPr lang="ja-JP" altLang="en-US" sz="2400" b="1" dirty="0">
                <a:latin typeface="BIZ UDPゴシック" panose="020B0400000000000000" pitchFamily="50" charset="-128"/>
                <a:ea typeface="BIZ UDPゴシック" panose="020B0400000000000000" pitchFamily="50" charset="-128"/>
              </a:rPr>
              <a:t>が燃料</a:t>
            </a:r>
          </a:p>
        </p:txBody>
      </p:sp>
      <p:sp>
        <p:nvSpPr>
          <p:cNvPr id="109" name="AutoShape 101">
            <a:extLst>
              <a:ext uri="{FF2B5EF4-FFF2-40B4-BE49-F238E27FC236}">
                <a16:creationId xmlns:a16="http://schemas.microsoft.com/office/drawing/2014/main" id="{03E342EF-51FE-4080-BEA6-1CBDBBBB432C}"/>
              </a:ext>
            </a:extLst>
          </p:cNvPr>
          <p:cNvSpPr>
            <a:spLocks/>
          </p:cNvSpPr>
          <p:nvPr/>
        </p:nvSpPr>
        <p:spPr bwMode="auto">
          <a:xfrm>
            <a:off x="4002013" y="2730500"/>
            <a:ext cx="263071" cy="869346"/>
          </a:xfrm>
          <a:prstGeom prst="rightBrace">
            <a:avLst>
              <a:gd name="adj1" fmla="val 27538"/>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endParaRPr lang="ja-JP" altLang="en-US" sz="1714"/>
          </a:p>
        </p:txBody>
      </p:sp>
      <p:sp>
        <p:nvSpPr>
          <p:cNvPr id="110" name="Text Box 102">
            <a:extLst>
              <a:ext uri="{FF2B5EF4-FFF2-40B4-BE49-F238E27FC236}">
                <a16:creationId xmlns:a16="http://schemas.microsoft.com/office/drawing/2014/main" id="{CB42A9AB-179F-4E5B-86EF-B8BB5D32034B}"/>
              </a:ext>
            </a:extLst>
          </p:cNvPr>
          <p:cNvSpPr txBox="1">
            <a:spLocks noChangeArrowheads="1"/>
          </p:cNvSpPr>
          <p:nvPr/>
        </p:nvSpPr>
        <p:spPr bwMode="auto">
          <a:xfrm>
            <a:off x="547039" y="918399"/>
            <a:ext cx="635479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50000"/>
              </a:spcBef>
              <a:buFontTx/>
              <a:buNone/>
            </a:pPr>
            <a:r>
              <a:rPr lang="ja-JP" altLang="en-US" sz="2400" b="1" dirty="0">
                <a:latin typeface="BIZ UDPゴシック" panose="020B0400000000000000" pitchFamily="50" charset="-128"/>
                <a:ea typeface="BIZ UDPゴシック" panose="020B0400000000000000" pitchFamily="50" charset="-128"/>
              </a:rPr>
              <a:t>★高燃焼度化、リサイクルに伴う</a:t>
            </a:r>
            <a:r>
              <a:rPr lang="en-US" altLang="ja-JP" sz="2400" b="1" dirty="0">
                <a:latin typeface="BIZ UDPゴシック" panose="020B0400000000000000" pitchFamily="50" charset="-128"/>
                <a:ea typeface="BIZ UDPゴシック" panose="020B0400000000000000" pitchFamily="50" charset="-128"/>
              </a:rPr>
              <a:t>MA</a:t>
            </a:r>
            <a:r>
              <a:rPr lang="ja-JP" altLang="en-US" sz="2400" b="1" dirty="0">
                <a:latin typeface="BIZ UDPゴシック" panose="020B0400000000000000" pitchFamily="50" charset="-128"/>
                <a:ea typeface="BIZ UDPゴシック" panose="020B0400000000000000" pitchFamily="50" charset="-128"/>
              </a:rPr>
              <a:t>の蓄積</a:t>
            </a:r>
          </a:p>
        </p:txBody>
      </p:sp>
      <p:sp>
        <p:nvSpPr>
          <p:cNvPr id="111" name="Text Box 103">
            <a:extLst>
              <a:ext uri="{FF2B5EF4-FFF2-40B4-BE49-F238E27FC236}">
                <a16:creationId xmlns:a16="http://schemas.microsoft.com/office/drawing/2014/main" id="{2B93F883-6424-4088-A4FB-E5C8ACF8C4B9}"/>
              </a:ext>
            </a:extLst>
          </p:cNvPr>
          <p:cNvSpPr txBox="1">
            <a:spLocks noChangeArrowheads="1"/>
          </p:cNvSpPr>
          <p:nvPr/>
        </p:nvSpPr>
        <p:spPr bwMode="auto">
          <a:xfrm>
            <a:off x="557814" y="1405950"/>
            <a:ext cx="395357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50000"/>
              </a:spcBef>
              <a:buFontTx/>
              <a:buNone/>
            </a:pPr>
            <a:r>
              <a:rPr lang="ja-JP" altLang="en-US" sz="2400" b="1" dirty="0">
                <a:latin typeface="BIZ UDPゴシック" panose="020B0400000000000000" pitchFamily="50" charset="-128"/>
                <a:ea typeface="BIZ UDPゴシック" panose="020B0400000000000000" pitchFamily="50" charset="-128"/>
              </a:rPr>
              <a:t>★</a:t>
            </a:r>
            <a:r>
              <a:rPr lang="en-US" altLang="ja-JP" sz="2400" b="1" dirty="0">
                <a:latin typeface="BIZ UDPゴシック" panose="020B0400000000000000" pitchFamily="50" charset="-128"/>
                <a:ea typeface="BIZ UDPゴシック" panose="020B0400000000000000" pitchFamily="50" charset="-128"/>
              </a:rPr>
              <a:t>MA</a:t>
            </a:r>
            <a:r>
              <a:rPr lang="ja-JP" altLang="en-US" sz="2400" b="1" dirty="0">
                <a:latin typeface="BIZ UDPゴシック" panose="020B0400000000000000" pitchFamily="50" charset="-128"/>
                <a:ea typeface="BIZ UDPゴシック" panose="020B0400000000000000" pitchFamily="50" charset="-128"/>
              </a:rPr>
              <a:t>の高反応度価値</a:t>
            </a:r>
          </a:p>
        </p:txBody>
      </p:sp>
      <p:sp>
        <p:nvSpPr>
          <p:cNvPr id="113" name="テキスト ボックス 112">
            <a:extLst>
              <a:ext uri="{FF2B5EF4-FFF2-40B4-BE49-F238E27FC236}">
                <a16:creationId xmlns:a16="http://schemas.microsoft.com/office/drawing/2014/main" id="{E5701426-279C-4A63-909D-BDD1AE54F6AA}"/>
              </a:ext>
            </a:extLst>
          </p:cNvPr>
          <p:cNvSpPr txBox="1"/>
          <p:nvPr/>
        </p:nvSpPr>
        <p:spPr>
          <a:xfrm>
            <a:off x="0" y="0"/>
            <a:ext cx="12192000" cy="523220"/>
          </a:xfrm>
          <a:prstGeom prst="rect">
            <a:avLst/>
          </a:prstGeom>
          <a:solidFill>
            <a:srgbClr val="052F61"/>
          </a:solidFill>
        </p:spPr>
        <p:txBody>
          <a:bodyPr wrap="square" rtlCol="0">
            <a:spAutoFit/>
          </a:bodyPr>
          <a:lstStyle/>
          <a:p>
            <a:pPr algn="ctr"/>
            <a:r>
              <a:rPr kumimoji="1" lang="ja-JP" altLang="en-US" sz="2800" b="1" dirty="0">
                <a:solidFill>
                  <a:schemeClr val="bg1"/>
                </a:solidFill>
                <a:latin typeface="Meiryo UI" panose="020B0604030504040204" pitchFamily="50" charset="-128"/>
                <a:ea typeface="Meiryo UI" panose="020B0604030504040204" pitchFamily="50" charset="-128"/>
              </a:rPr>
              <a:t>アクチノイド核種の合成（燃焼）プロセス</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95"/>
                                        </p:tgtEl>
                                        <p:attrNameLst>
                                          <p:attrName>style.visibility</p:attrName>
                                        </p:attrNameLst>
                                      </p:cBhvr>
                                      <p:to>
                                        <p:strVal val="visible"/>
                                      </p:to>
                                    </p:set>
                                    <p:animEffect transition="in" filter="box(in)">
                                      <p:cBhvr>
                                        <p:cTn id="7" dur="500"/>
                                        <p:tgtEl>
                                          <p:spTgt spid="95"/>
                                        </p:tgtEl>
                                      </p:cBhvr>
                                    </p:animEffect>
                                  </p:childTnLst>
                                </p:cTn>
                              </p:par>
                              <p:par>
                                <p:cTn id="8" presetID="4" presetClass="entr" presetSubtype="16" fill="hold" grpId="0" nodeType="withEffect">
                                  <p:stCondLst>
                                    <p:cond delay="0"/>
                                  </p:stCondLst>
                                  <p:childTnLst>
                                    <p:set>
                                      <p:cBhvr>
                                        <p:cTn id="9" dur="1" fill="hold">
                                          <p:stCondLst>
                                            <p:cond delay="0"/>
                                          </p:stCondLst>
                                        </p:cTn>
                                        <p:tgtEl>
                                          <p:spTgt spid="94"/>
                                        </p:tgtEl>
                                        <p:attrNameLst>
                                          <p:attrName>style.visibility</p:attrName>
                                        </p:attrNameLst>
                                      </p:cBhvr>
                                      <p:to>
                                        <p:strVal val="visible"/>
                                      </p:to>
                                    </p:set>
                                    <p:animEffect transition="in" filter="box(in)">
                                      <p:cBhvr>
                                        <p:cTn id="10" dur="500"/>
                                        <p:tgtEl>
                                          <p:spTgt spid="94"/>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4" presetClass="entr" presetSubtype="16" fill="hold" grpId="0" nodeType="clickEffect">
                                  <p:stCondLst>
                                    <p:cond delay="0"/>
                                  </p:stCondLst>
                                  <p:childTnLst>
                                    <p:set>
                                      <p:cBhvr>
                                        <p:cTn id="14" dur="1" fill="hold">
                                          <p:stCondLst>
                                            <p:cond delay="0"/>
                                          </p:stCondLst>
                                        </p:cTn>
                                        <p:tgtEl>
                                          <p:spTgt spid="97"/>
                                        </p:tgtEl>
                                        <p:attrNameLst>
                                          <p:attrName>style.visibility</p:attrName>
                                        </p:attrNameLst>
                                      </p:cBhvr>
                                      <p:to>
                                        <p:strVal val="visible"/>
                                      </p:to>
                                    </p:set>
                                    <p:animEffect transition="in" filter="box(in)">
                                      <p:cBhvr>
                                        <p:cTn id="15" dur="500"/>
                                        <p:tgtEl>
                                          <p:spTgt spid="97"/>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4" presetClass="entr" presetSubtype="16" fill="hold" grpId="0" nodeType="clickEffect">
                                  <p:stCondLst>
                                    <p:cond delay="0"/>
                                  </p:stCondLst>
                                  <p:childTnLst>
                                    <p:set>
                                      <p:cBhvr>
                                        <p:cTn id="19" dur="1" fill="hold">
                                          <p:stCondLst>
                                            <p:cond delay="0"/>
                                          </p:stCondLst>
                                        </p:cTn>
                                        <p:tgtEl>
                                          <p:spTgt spid="99"/>
                                        </p:tgtEl>
                                        <p:attrNameLst>
                                          <p:attrName>style.visibility</p:attrName>
                                        </p:attrNameLst>
                                      </p:cBhvr>
                                      <p:to>
                                        <p:strVal val="visible"/>
                                      </p:to>
                                    </p:set>
                                    <p:animEffect transition="in" filter="box(in)">
                                      <p:cBhvr>
                                        <p:cTn id="20" dur="500"/>
                                        <p:tgtEl>
                                          <p:spTgt spid="99"/>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4" presetClass="entr" presetSubtype="16" fill="hold" grpId="0" nodeType="clickEffect">
                                  <p:stCondLst>
                                    <p:cond delay="0"/>
                                  </p:stCondLst>
                                  <p:childTnLst>
                                    <p:set>
                                      <p:cBhvr>
                                        <p:cTn id="24" dur="1" fill="hold">
                                          <p:stCondLst>
                                            <p:cond delay="0"/>
                                          </p:stCondLst>
                                        </p:cTn>
                                        <p:tgtEl>
                                          <p:spTgt spid="101"/>
                                        </p:tgtEl>
                                        <p:attrNameLst>
                                          <p:attrName>style.visibility</p:attrName>
                                        </p:attrNameLst>
                                      </p:cBhvr>
                                      <p:to>
                                        <p:strVal val="visible"/>
                                      </p:to>
                                    </p:set>
                                    <p:animEffect transition="in" filter="box(in)">
                                      <p:cBhvr>
                                        <p:cTn id="25" dur="500"/>
                                        <p:tgtEl>
                                          <p:spTgt spid="101"/>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4" presetClass="entr" presetSubtype="16" fill="hold" grpId="0" nodeType="clickEffect">
                                  <p:stCondLst>
                                    <p:cond delay="0"/>
                                  </p:stCondLst>
                                  <p:childTnLst>
                                    <p:set>
                                      <p:cBhvr>
                                        <p:cTn id="29" dur="1" fill="hold">
                                          <p:stCondLst>
                                            <p:cond delay="0"/>
                                          </p:stCondLst>
                                        </p:cTn>
                                        <p:tgtEl>
                                          <p:spTgt spid="104"/>
                                        </p:tgtEl>
                                        <p:attrNameLst>
                                          <p:attrName>style.visibility</p:attrName>
                                        </p:attrNameLst>
                                      </p:cBhvr>
                                      <p:to>
                                        <p:strVal val="visible"/>
                                      </p:to>
                                    </p:set>
                                    <p:animEffect transition="in" filter="box(in)">
                                      <p:cBhvr>
                                        <p:cTn id="30" dur="500"/>
                                        <p:tgtEl>
                                          <p:spTgt spid="104"/>
                                        </p:tgtEl>
                                      </p:cBhvr>
                                    </p:animEffect>
                                  </p:childTnLst>
                                </p:cTn>
                              </p:par>
                              <p:par>
                                <p:cTn id="31" presetID="4" presetClass="entr" presetSubtype="16" fill="hold" grpId="0" nodeType="withEffect">
                                  <p:stCondLst>
                                    <p:cond delay="0"/>
                                  </p:stCondLst>
                                  <p:childTnLst>
                                    <p:set>
                                      <p:cBhvr>
                                        <p:cTn id="32" dur="1" fill="hold">
                                          <p:stCondLst>
                                            <p:cond delay="0"/>
                                          </p:stCondLst>
                                        </p:cTn>
                                        <p:tgtEl>
                                          <p:spTgt spid="105"/>
                                        </p:tgtEl>
                                        <p:attrNameLst>
                                          <p:attrName>style.visibility</p:attrName>
                                        </p:attrNameLst>
                                      </p:cBhvr>
                                      <p:to>
                                        <p:strVal val="visible"/>
                                      </p:to>
                                    </p:set>
                                    <p:animEffect transition="in" filter="box(in)">
                                      <p:cBhvr>
                                        <p:cTn id="33" dur="500"/>
                                        <p:tgtEl>
                                          <p:spTgt spid="105"/>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2" presetClass="entr" presetSubtype="4" fill="hold" nodeType="clickEffect">
                                  <p:stCondLst>
                                    <p:cond delay="0"/>
                                  </p:stCondLst>
                                  <p:childTnLst>
                                    <p:set>
                                      <p:cBhvr>
                                        <p:cTn id="37" dur="1" fill="hold">
                                          <p:stCondLst>
                                            <p:cond delay="0"/>
                                          </p:stCondLst>
                                        </p:cTn>
                                        <p:tgtEl>
                                          <p:spTgt spid="102"/>
                                        </p:tgtEl>
                                        <p:attrNameLst>
                                          <p:attrName>style.visibility</p:attrName>
                                        </p:attrNameLst>
                                      </p:cBhvr>
                                      <p:to>
                                        <p:strVal val="visible"/>
                                      </p:to>
                                    </p:set>
                                    <p:anim calcmode="lin" valueType="num">
                                      <p:cBhvr additive="base">
                                        <p:cTn id="38" dur="500" fill="hold"/>
                                        <p:tgtEl>
                                          <p:spTgt spid="102"/>
                                        </p:tgtEl>
                                        <p:attrNameLst>
                                          <p:attrName>ppt_x</p:attrName>
                                        </p:attrNameLst>
                                      </p:cBhvr>
                                      <p:tavLst>
                                        <p:tav tm="0">
                                          <p:val>
                                            <p:strVal val="#ppt_x"/>
                                          </p:val>
                                        </p:tav>
                                        <p:tav tm="100000">
                                          <p:val>
                                            <p:strVal val="#ppt_x"/>
                                          </p:val>
                                        </p:tav>
                                      </p:tavLst>
                                    </p:anim>
                                    <p:anim calcmode="lin" valueType="num">
                                      <p:cBhvr additive="base">
                                        <p:cTn id="39" dur="500" fill="hold"/>
                                        <p:tgtEl>
                                          <p:spTgt spid="102"/>
                                        </p:tgtEl>
                                        <p:attrNameLst>
                                          <p:attrName>ppt_y</p:attrName>
                                        </p:attrNameLst>
                                      </p:cBhvr>
                                      <p:tavLst>
                                        <p:tav tm="0">
                                          <p:val>
                                            <p:strVal val="1+#ppt_h/2"/>
                                          </p:val>
                                        </p:tav>
                                        <p:tav tm="100000">
                                          <p:val>
                                            <p:strVal val="#ppt_y"/>
                                          </p:val>
                                        </p:tav>
                                      </p:tavLst>
                                    </p:anim>
                                  </p:childTnLst>
                                </p:cTn>
                              </p:par>
                              <p:par>
                                <p:cTn id="40" presetID="2" presetClass="entr" presetSubtype="4" fill="hold" nodeType="withEffect">
                                  <p:stCondLst>
                                    <p:cond delay="0"/>
                                  </p:stCondLst>
                                  <p:childTnLst>
                                    <p:set>
                                      <p:cBhvr>
                                        <p:cTn id="41" dur="1" fill="hold">
                                          <p:stCondLst>
                                            <p:cond delay="0"/>
                                          </p:stCondLst>
                                        </p:cTn>
                                        <p:tgtEl>
                                          <p:spTgt spid="103"/>
                                        </p:tgtEl>
                                        <p:attrNameLst>
                                          <p:attrName>style.visibility</p:attrName>
                                        </p:attrNameLst>
                                      </p:cBhvr>
                                      <p:to>
                                        <p:strVal val="visible"/>
                                      </p:to>
                                    </p:set>
                                    <p:anim calcmode="lin" valueType="num">
                                      <p:cBhvr additive="base">
                                        <p:cTn id="42" dur="500" fill="hold"/>
                                        <p:tgtEl>
                                          <p:spTgt spid="103"/>
                                        </p:tgtEl>
                                        <p:attrNameLst>
                                          <p:attrName>ppt_x</p:attrName>
                                        </p:attrNameLst>
                                      </p:cBhvr>
                                      <p:tavLst>
                                        <p:tav tm="0">
                                          <p:val>
                                            <p:strVal val="#ppt_x"/>
                                          </p:val>
                                        </p:tav>
                                        <p:tav tm="100000">
                                          <p:val>
                                            <p:strVal val="#ppt_x"/>
                                          </p:val>
                                        </p:tav>
                                      </p:tavLst>
                                    </p:anim>
                                    <p:anim calcmode="lin" valueType="num">
                                      <p:cBhvr additive="base">
                                        <p:cTn id="43" dur="500" fill="hold"/>
                                        <p:tgtEl>
                                          <p:spTgt spid="103"/>
                                        </p:tgtEl>
                                        <p:attrNameLst>
                                          <p:attrName>ppt_y</p:attrName>
                                        </p:attrNameLst>
                                      </p:cBhvr>
                                      <p:tavLst>
                                        <p:tav tm="0">
                                          <p:val>
                                            <p:strVal val="1+#ppt_h/2"/>
                                          </p:val>
                                        </p:tav>
                                        <p:tav tm="100000">
                                          <p:val>
                                            <p:strVal val="#ppt_y"/>
                                          </p:val>
                                        </p:tav>
                                      </p:tavLst>
                                    </p:anim>
                                  </p:childTnLst>
                                </p:cTn>
                              </p:par>
                              <p:par>
                                <p:cTn id="44" presetID="2" presetClass="entr" presetSubtype="4" fill="hold" nodeType="withEffect">
                                  <p:stCondLst>
                                    <p:cond delay="0"/>
                                  </p:stCondLst>
                                  <p:childTnLst>
                                    <p:set>
                                      <p:cBhvr>
                                        <p:cTn id="45" dur="1" fill="hold">
                                          <p:stCondLst>
                                            <p:cond delay="0"/>
                                          </p:stCondLst>
                                        </p:cTn>
                                        <p:tgtEl>
                                          <p:spTgt spid="106"/>
                                        </p:tgtEl>
                                        <p:attrNameLst>
                                          <p:attrName>style.visibility</p:attrName>
                                        </p:attrNameLst>
                                      </p:cBhvr>
                                      <p:to>
                                        <p:strVal val="visible"/>
                                      </p:to>
                                    </p:set>
                                    <p:anim calcmode="lin" valueType="num">
                                      <p:cBhvr additive="base">
                                        <p:cTn id="46" dur="500" fill="hold"/>
                                        <p:tgtEl>
                                          <p:spTgt spid="106"/>
                                        </p:tgtEl>
                                        <p:attrNameLst>
                                          <p:attrName>ppt_x</p:attrName>
                                        </p:attrNameLst>
                                      </p:cBhvr>
                                      <p:tavLst>
                                        <p:tav tm="0">
                                          <p:val>
                                            <p:strVal val="#ppt_x"/>
                                          </p:val>
                                        </p:tav>
                                        <p:tav tm="100000">
                                          <p:val>
                                            <p:strVal val="#ppt_x"/>
                                          </p:val>
                                        </p:tav>
                                      </p:tavLst>
                                    </p:anim>
                                    <p:anim calcmode="lin" valueType="num">
                                      <p:cBhvr additive="base">
                                        <p:cTn id="47" dur="500" fill="hold"/>
                                        <p:tgtEl>
                                          <p:spTgt spid="106"/>
                                        </p:tgtEl>
                                        <p:attrNameLst>
                                          <p:attrName>ppt_y</p:attrName>
                                        </p:attrNameLst>
                                      </p:cBhvr>
                                      <p:tavLst>
                                        <p:tav tm="0">
                                          <p:val>
                                            <p:strVal val="1+#ppt_h/2"/>
                                          </p:val>
                                        </p:tav>
                                        <p:tav tm="100000">
                                          <p:val>
                                            <p:strVal val="#ppt_y"/>
                                          </p:val>
                                        </p:tav>
                                      </p:tavLst>
                                    </p:anim>
                                  </p:childTnLst>
                                </p:cTn>
                              </p:par>
                              <p:par>
                                <p:cTn id="48" presetID="2" presetClass="entr" presetSubtype="4" fill="hold" nodeType="withEffect">
                                  <p:stCondLst>
                                    <p:cond delay="0"/>
                                  </p:stCondLst>
                                  <p:childTnLst>
                                    <p:set>
                                      <p:cBhvr>
                                        <p:cTn id="49" dur="1" fill="hold">
                                          <p:stCondLst>
                                            <p:cond delay="0"/>
                                          </p:stCondLst>
                                        </p:cTn>
                                        <p:tgtEl>
                                          <p:spTgt spid="107"/>
                                        </p:tgtEl>
                                        <p:attrNameLst>
                                          <p:attrName>style.visibility</p:attrName>
                                        </p:attrNameLst>
                                      </p:cBhvr>
                                      <p:to>
                                        <p:strVal val="visible"/>
                                      </p:to>
                                    </p:set>
                                    <p:anim calcmode="lin" valueType="num">
                                      <p:cBhvr additive="base">
                                        <p:cTn id="50" dur="500" fill="hold"/>
                                        <p:tgtEl>
                                          <p:spTgt spid="107"/>
                                        </p:tgtEl>
                                        <p:attrNameLst>
                                          <p:attrName>ppt_x</p:attrName>
                                        </p:attrNameLst>
                                      </p:cBhvr>
                                      <p:tavLst>
                                        <p:tav tm="0">
                                          <p:val>
                                            <p:strVal val="#ppt_x"/>
                                          </p:val>
                                        </p:tav>
                                        <p:tav tm="100000">
                                          <p:val>
                                            <p:strVal val="#ppt_x"/>
                                          </p:val>
                                        </p:tav>
                                      </p:tavLst>
                                    </p:anim>
                                    <p:anim calcmode="lin" valueType="num">
                                      <p:cBhvr additive="base">
                                        <p:cTn id="51" dur="500" fill="hold"/>
                                        <p:tgtEl>
                                          <p:spTgt spid="107"/>
                                        </p:tgtEl>
                                        <p:attrNameLst>
                                          <p:attrName>ppt_y</p:attrName>
                                        </p:attrNameLst>
                                      </p:cBhvr>
                                      <p:tavLst>
                                        <p:tav tm="0">
                                          <p:val>
                                            <p:strVal val="1+#ppt_h/2"/>
                                          </p:val>
                                        </p:tav>
                                        <p:tav tm="100000">
                                          <p:val>
                                            <p:strVal val="#ppt_y"/>
                                          </p:val>
                                        </p:tav>
                                      </p:tavLst>
                                    </p:anim>
                                  </p:childTnLst>
                                </p:cTn>
                              </p:par>
                              <p:par>
                                <p:cTn id="52" presetID="2" presetClass="entr" presetSubtype="4" fill="hold" grpId="0" nodeType="withEffect">
                                  <p:stCondLst>
                                    <p:cond delay="0"/>
                                  </p:stCondLst>
                                  <p:childTnLst>
                                    <p:set>
                                      <p:cBhvr>
                                        <p:cTn id="53" dur="1" fill="hold">
                                          <p:stCondLst>
                                            <p:cond delay="0"/>
                                          </p:stCondLst>
                                        </p:cTn>
                                        <p:tgtEl>
                                          <p:spTgt spid="109"/>
                                        </p:tgtEl>
                                        <p:attrNameLst>
                                          <p:attrName>style.visibility</p:attrName>
                                        </p:attrNameLst>
                                      </p:cBhvr>
                                      <p:to>
                                        <p:strVal val="visible"/>
                                      </p:to>
                                    </p:set>
                                    <p:anim calcmode="lin" valueType="num">
                                      <p:cBhvr additive="base">
                                        <p:cTn id="54" dur="500" fill="hold"/>
                                        <p:tgtEl>
                                          <p:spTgt spid="109"/>
                                        </p:tgtEl>
                                        <p:attrNameLst>
                                          <p:attrName>ppt_x</p:attrName>
                                        </p:attrNameLst>
                                      </p:cBhvr>
                                      <p:tavLst>
                                        <p:tav tm="0">
                                          <p:val>
                                            <p:strVal val="#ppt_x"/>
                                          </p:val>
                                        </p:tav>
                                        <p:tav tm="100000">
                                          <p:val>
                                            <p:strVal val="#ppt_x"/>
                                          </p:val>
                                        </p:tav>
                                      </p:tavLst>
                                    </p:anim>
                                    <p:anim calcmode="lin" valueType="num">
                                      <p:cBhvr additive="base">
                                        <p:cTn id="55" dur="500" fill="hold"/>
                                        <p:tgtEl>
                                          <p:spTgt spid="109"/>
                                        </p:tgtEl>
                                        <p:attrNameLst>
                                          <p:attrName>ppt_y</p:attrName>
                                        </p:attrNameLst>
                                      </p:cBhvr>
                                      <p:tavLst>
                                        <p:tav tm="0">
                                          <p:val>
                                            <p:strVal val="1+#ppt_h/2"/>
                                          </p:val>
                                        </p:tav>
                                        <p:tav tm="100000">
                                          <p:val>
                                            <p:strVal val="#ppt_y"/>
                                          </p:val>
                                        </p:tav>
                                      </p:tavLst>
                                    </p:anim>
                                  </p:childTnLst>
                                </p:cTn>
                              </p:par>
                            </p:childTnLst>
                          </p:cTn>
                        </p:par>
                      </p:childTnLst>
                    </p:cTn>
                  </p:par>
                  <p:par>
                    <p:cTn id="56" fill="hold" nodeType="clickPar">
                      <p:stCondLst>
                        <p:cond delay="indefinite"/>
                      </p:stCondLst>
                      <p:childTnLst>
                        <p:par>
                          <p:cTn id="57" fill="hold" nodeType="withGroup">
                            <p:stCondLst>
                              <p:cond delay="0"/>
                            </p:stCondLst>
                            <p:childTnLst>
                              <p:par>
                                <p:cTn id="58" presetID="2" presetClass="entr" presetSubtype="4" fill="hold" grpId="0" nodeType="clickEffect">
                                  <p:stCondLst>
                                    <p:cond delay="0"/>
                                  </p:stCondLst>
                                  <p:childTnLst>
                                    <p:set>
                                      <p:cBhvr>
                                        <p:cTn id="59" dur="1" fill="hold">
                                          <p:stCondLst>
                                            <p:cond delay="0"/>
                                          </p:stCondLst>
                                        </p:cTn>
                                        <p:tgtEl>
                                          <p:spTgt spid="110"/>
                                        </p:tgtEl>
                                        <p:attrNameLst>
                                          <p:attrName>style.visibility</p:attrName>
                                        </p:attrNameLst>
                                      </p:cBhvr>
                                      <p:to>
                                        <p:strVal val="visible"/>
                                      </p:to>
                                    </p:set>
                                    <p:anim calcmode="lin" valueType="num">
                                      <p:cBhvr additive="base">
                                        <p:cTn id="60" dur="500" fill="hold"/>
                                        <p:tgtEl>
                                          <p:spTgt spid="110"/>
                                        </p:tgtEl>
                                        <p:attrNameLst>
                                          <p:attrName>ppt_x</p:attrName>
                                        </p:attrNameLst>
                                      </p:cBhvr>
                                      <p:tavLst>
                                        <p:tav tm="0">
                                          <p:val>
                                            <p:strVal val="#ppt_x"/>
                                          </p:val>
                                        </p:tav>
                                        <p:tav tm="100000">
                                          <p:val>
                                            <p:strVal val="#ppt_x"/>
                                          </p:val>
                                        </p:tav>
                                      </p:tavLst>
                                    </p:anim>
                                    <p:anim calcmode="lin" valueType="num">
                                      <p:cBhvr additive="base">
                                        <p:cTn id="61" dur="500" fill="hold"/>
                                        <p:tgtEl>
                                          <p:spTgt spid="110"/>
                                        </p:tgtEl>
                                        <p:attrNameLst>
                                          <p:attrName>ppt_y</p:attrName>
                                        </p:attrNameLst>
                                      </p:cBhvr>
                                      <p:tavLst>
                                        <p:tav tm="0">
                                          <p:val>
                                            <p:strVal val="1+#ppt_h/2"/>
                                          </p:val>
                                        </p:tav>
                                        <p:tav tm="100000">
                                          <p:val>
                                            <p:strVal val="#ppt_y"/>
                                          </p:val>
                                        </p:tav>
                                      </p:tavLst>
                                    </p:anim>
                                  </p:childTnLst>
                                </p:cTn>
                              </p:par>
                              <p:par>
                                <p:cTn id="62" presetID="2" presetClass="entr" presetSubtype="4" fill="hold" grpId="0" nodeType="withEffect">
                                  <p:stCondLst>
                                    <p:cond delay="0"/>
                                  </p:stCondLst>
                                  <p:childTnLst>
                                    <p:set>
                                      <p:cBhvr>
                                        <p:cTn id="63" dur="1" fill="hold">
                                          <p:stCondLst>
                                            <p:cond delay="0"/>
                                          </p:stCondLst>
                                        </p:cTn>
                                        <p:tgtEl>
                                          <p:spTgt spid="108"/>
                                        </p:tgtEl>
                                        <p:attrNameLst>
                                          <p:attrName>style.visibility</p:attrName>
                                        </p:attrNameLst>
                                      </p:cBhvr>
                                      <p:to>
                                        <p:strVal val="visible"/>
                                      </p:to>
                                    </p:set>
                                    <p:anim calcmode="lin" valueType="num">
                                      <p:cBhvr additive="base">
                                        <p:cTn id="64" dur="500" fill="hold"/>
                                        <p:tgtEl>
                                          <p:spTgt spid="108"/>
                                        </p:tgtEl>
                                        <p:attrNameLst>
                                          <p:attrName>ppt_x</p:attrName>
                                        </p:attrNameLst>
                                      </p:cBhvr>
                                      <p:tavLst>
                                        <p:tav tm="0">
                                          <p:val>
                                            <p:strVal val="#ppt_x"/>
                                          </p:val>
                                        </p:tav>
                                        <p:tav tm="100000">
                                          <p:val>
                                            <p:strVal val="#ppt_x"/>
                                          </p:val>
                                        </p:tav>
                                      </p:tavLst>
                                    </p:anim>
                                    <p:anim calcmode="lin" valueType="num">
                                      <p:cBhvr additive="base">
                                        <p:cTn id="65" dur="500" fill="hold"/>
                                        <p:tgtEl>
                                          <p:spTgt spid="108"/>
                                        </p:tgtEl>
                                        <p:attrNameLst>
                                          <p:attrName>ppt_y</p:attrName>
                                        </p:attrNameLst>
                                      </p:cBhvr>
                                      <p:tavLst>
                                        <p:tav tm="0">
                                          <p:val>
                                            <p:strVal val="1+#ppt_h/2"/>
                                          </p:val>
                                        </p:tav>
                                        <p:tav tm="100000">
                                          <p:val>
                                            <p:strVal val="#ppt_y"/>
                                          </p:val>
                                        </p:tav>
                                      </p:tavLst>
                                    </p:anim>
                                  </p:childTnLst>
                                </p:cTn>
                              </p:par>
                              <p:par>
                                <p:cTn id="66" presetID="2" presetClass="entr" presetSubtype="4" fill="hold" grpId="0" nodeType="withEffect">
                                  <p:stCondLst>
                                    <p:cond delay="0"/>
                                  </p:stCondLst>
                                  <p:childTnLst>
                                    <p:set>
                                      <p:cBhvr>
                                        <p:cTn id="67" dur="1" fill="hold">
                                          <p:stCondLst>
                                            <p:cond delay="0"/>
                                          </p:stCondLst>
                                        </p:cTn>
                                        <p:tgtEl>
                                          <p:spTgt spid="111"/>
                                        </p:tgtEl>
                                        <p:attrNameLst>
                                          <p:attrName>style.visibility</p:attrName>
                                        </p:attrNameLst>
                                      </p:cBhvr>
                                      <p:to>
                                        <p:strVal val="visible"/>
                                      </p:to>
                                    </p:set>
                                    <p:anim calcmode="lin" valueType="num">
                                      <p:cBhvr additive="base">
                                        <p:cTn id="68" dur="500" fill="hold"/>
                                        <p:tgtEl>
                                          <p:spTgt spid="111"/>
                                        </p:tgtEl>
                                        <p:attrNameLst>
                                          <p:attrName>ppt_x</p:attrName>
                                        </p:attrNameLst>
                                      </p:cBhvr>
                                      <p:tavLst>
                                        <p:tav tm="0">
                                          <p:val>
                                            <p:strVal val="#ppt_x"/>
                                          </p:val>
                                        </p:tav>
                                        <p:tav tm="100000">
                                          <p:val>
                                            <p:strVal val="#ppt_x"/>
                                          </p:val>
                                        </p:tav>
                                      </p:tavLst>
                                    </p:anim>
                                    <p:anim calcmode="lin" valueType="num">
                                      <p:cBhvr additive="base">
                                        <p:cTn id="69" dur="500" fill="hold"/>
                                        <p:tgtEl>
                                          <p:spTgt spid="1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 grpId="0" animBg="1"/>
      <p:bldP spid="95" grpId="0" animBg="1"/>
      <p:bldP spid="97" grpId="0" animBg="1"/>
      <p:bldP spid="99" grpId="0" animBg="1"/>
      <p:bldP spid="101" grpId="0" animBg="1"/>
      <p:bldP spid="104" grpId="0" animBg="1"/>
      <p:bldP spid="105" grpId="0" animBg="1"/>
      <p:bldP spid="108" grpId="0"/>
      <p:bldP spid="109" grpId="0" animBg="1"/>
      <p:bldP spid="110" grpId="0"/>
      <p:bldP spid="111"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4"/>
          <p:cNvGraphicFramePr>
            <a:graphicFrameLocks noGrp="1"/>
          </p:cNvGraphicFramePr>
          <p:nvPr>
            <p:extLst>
              <p:ext uri="{D42A27DB-BD31-4B8C-83A1-F6EECF244321}">
                <p14:modId xmlns:p14="http://schemas.microsoft.com/office/powerpoint/2010/main" val="789199083"/>
              </p:ext>
            </p:extLst>
          </p:nvPr>
        </p:nvGraphicFramePr>
        <p:xfrm>
          <a:off x="3257974" y="745575"/>
          <a:ext cx="8816481" cy="1282924"/>
        </p:xfrm>
        <a:graphic>
          <a:graphicData uri="http://schemas.openxmlformats.org/drawingml/2006/table">
            <a:tbl>
              <a:tblPr firstRow="1" bandRow="1">
                <a:tableStyleId>{2D5ABB26-0587-4C30-8999-92F81FD0307C}</a:tableStyleId>
              </a:tblPr>
              <a:tblGrid>
                <a:gridCol w="2188872">
                  <a:extLst>
                    <a:ext uri="{9D8B030D-6E8A-4147-A177-3AD203B41FA5}">
                      <a16:colId xmlns:a16="http://schemas.microsoft.com/office/drawing/2014/main" val="20000"/>
                    </a:ext>
                  </a:extLst>
                </a:gridCol>
                <a:gridCol w="3313805">
                  <a:extLst>
                    <a:ext uri="{9D8B030D-6E8A-4147-A177-3AD203B41FA5}">
                      <a16:colId xmlns:a16="http://schemas.microsoft.com/office/drawing/2014/main" val="20001"/>
                    </a:ext>
                  </a:extLst>
                </a:gridCol>
                <a:gridCol w="3313804">
                  <a:extLst>
                    <a:ext uri="{9D8B030D-6E8A-4147-A177-3AD203B41FA5}">
                      <a16:colId xmlns:a16="http://schemas.microsoft.com/office/drawing/2014/main" val="20002"/>
                    </a:ext>
                  </a:extLst>
                </a:gridCol>
              </a:tblGrid>
              <a:tr h="320155">
                <a:tc>
                  <a:txBody>
                    <a:bodyPr/>
                    <a:lstStyle/>
                    <a:p>
                      <a:pPr algn="ctr">
                        <a:lnSpc>
                          <a:spcPct val="100000"/>
                        </a:lnSpc>
                        <a:spcBef>
                          <a:spcPts val="380"/>
                        </a:spcBef>
                      </a:pPr>
                      <a:r>
                        <a:rPr sz="1500" b="1" spc="-25" dirty="0">
                          <a:solidFill>
                            <a:srgbClr val="FFFFFF"/>
                          </a:solidFill>
                          <a:latin typeface="Meiryo UI"/>
                          <a:cs typeface="Meiryo UI"/>
                        </a:rPr>
                        <a:t>項⽬</a:t>
                      </a:r>
                      <a:endParaRPr sz="1500">
                        <a:latin typeface="Meiryo UI"/>
                        <a:cs typeface="Meiryo UI"/>
                      </a:endParaRPr>
                    </a:p>
                  </a:txBody>
                  <a:tcPr marL="0" marR="0" marT="43762" marB="0">
                    <a:lnL w="19050">
                      <a:solidFill>
                        <a:srgbClr val="FFFFFF"/>
                      </a:solidFill>
                      <a:prstDash val="solid"/>
                    </a:lnL>
                    <a:lnR w="19050">
                      <a:solidFill>
                        <a:srgbClr val="FFFFFF"/>
                      </a:solidFill>
                      <a:prstDash val="solid"/>
                    </a:lnR>
                    <a:lnT w="19050">
                      <a:solidFill>
                        <a:srgbClr val="FFFFFF"/>
                      </a:solidFill>
                      <a:prstDash val="solid"/>
                    </a:lnT>
                    <a:lnB w="57150">
                      <a:solidFill>
                        <a:srgbClr val="FFFFFF"/>
                      </a:solidFill>
                      <a:prstDash val="solid"/>
                    </a:lnB>
                    <a:solidFill>
                      <a:srgbClr val="4F81BD"/>
                    </a:solidFill>
                  </a:tcPr>
                </a:tc>
                <a:tc>
                  <a:txBody>
                    <a:bodyPr/>
                    <a:lstStyle/>
                    <a:p>
                      <a:pPr algn="ctr">
                        <a:lnSpc>
                          <a:spcPct val="100000"/>
                        </a:lnSpc>
                        <a:spcBef>
                          <a:spcPts val="380"/>
                        </a:spcBef>
                      </a:pPr>
                      <a:r>
                        <a:rPr sz="1500" b="1" spc="-10" dirty="0">
                          <a:solidFill>
                            <a:srgbClr val="FFFFFF"/>
                          </a:solidFill>
                          <a:latin typeface="Meiryo UI"/>
                          <a:cs typeface="Meiryo UI"/>
                        </a:rPr>
                        <a:t>⾼温ガス炉</a:t>
                      </a:r>
                      <a:endParaRPr sz="1500">
                        <a:latin typeface="Meiryo UI"/>
                        <a:cs typeface="Meiryo UI"/>
                      </a:endParaRPr>
                    </a:p>
                  </a:txBody>
                  <a:tcPr marL="0" marR="0" marT="43762" marB="0">
                    <a:lnL w="19050">
                      <a:solidFill>
                        <a:srgbClr val="FFFFFF"/>
                      </a:solidFill>
                      <a:prstDash val="solid"/>
                    </a:lnL>
                    <a:lnR w="19050">
                      <a:solidFill>
                        <a:srgbClr val="FFFFFF"/>
                      </a:solidFill>
                      <a:prstDash val="solid"/>
                    </a:lnR>
                    <a:lnT w="19050">
                      <a:solidFill>
                        <a:srgbClr val="FFFFFF"/>
                      </a:solidFill>
                      <a:prstDash val="solid"/>
                    </a:lnT>
                    <a:lnB w="57150">
                      <a:solidFill>
                        <a:srgbClr val="FFFFFF"/>
                      </a:solidFill>
                      <a:prstDash val="solid"/>
                    </a:lnB>
                    <a:solidFill>
                      <a:srgbClr val="4F81BD"/>
                    </a:solidFill>
                  </a:tcPr>
                </a:tc>
                <a:tc>
                  <a:txBody>
                    <a:bodyPr/>
                    <a:lstStyle/>
                    <a:p>
                      <a:pPr marL="1059815">
                        <a:lnSpc>
                          <a:spcPct val="100000"/>
                        </a:lnSpc>
                        <a:spcBef>
                          <a:spcPts val="380"/>
                        </a:spcBef>
                      </a:pPr>
                      <a:r>
                        <a:rPr sz="1500" b="1" dirty="0">
                          <a:solidFill>
                            <a:srgbClr val="FFFFFF"/>
                          </a:solidFill>
                          <a:latin typeface="Meiryo UI"/>
                          <a:cs typeface="Meiryo UI"/>
                        </a:rPr>
                        <a:t>（参考）</a:t>
                      </a:r>
                      <a:r>
                        <a:rPr sz="1500" b="1" spc="-20" dirty="0">
                          <a:solidFill>
                            <a:srgbClr val="FFFFFF"/>
                          </a:solidFill>
                          <a:latin typeface="Meiryo UI"/>
                          <a:cs typeface="Meiryo UI"/>
                        </a:rPr>
                        <a:t>軽⽔炉</a:t>
                      </a:r>
                      <a:endParaRPr sz="1500">
                        <a:latin typeface="Meiryo UI"/>
                        <a:cs typeface="Meiryo UI"/>
                      </a:endParaRPr>
                    </a:p>
                  </a:txBody>
                  <a:tcPr marL="0" marR="0" marT="43762" marB="0">
                    <a:lnL w="19050">
                      <a:solidFill>
                        <a:srgbClr val="FFFFFF"/>
                      </a:solidFill>
                      <a:prstDash val="solid"/>
                    </a:lnL>
                    <a:lnR w="19050">
                      <a:solidFill>
                        <a:srgbClr val="FFFFFF"/>
                      </a:solidFill>
                      <a:prstDash val="solid"/>
                    </a:lnR>
                    <a:lnT w="19050">
                      <a:solidFill>
                        <a:srgbClr val="FFFFFF"/>
                      </a:solidFill>
                      <a:prstDash val="solid"/>
                    </a:lnT>
                    <a:lnB w="57150">
                      <a:solidFill>
                        <a:srgbClr val="FFFFFF"/>
                      </a:solidFill>
                      <a:prstDash val="solid"/>
                    </a:lnB>
                    <a:solidFill>
                      <a:srgbClr val="4F81BD"/>
                    </a:solidFill>
                  </a:tcPr>
                </a:tc>
                <a:extLst>
                  <a:ext uri="{0D108BD9-81ED-4DB2-BD59-A6C34878D82A}">
                    <a16:rowId xmlns:a16="http://schemas.microsoft.com/office/drawing/2014/main" val="10000"/>
                  </a:ext>
                </a:extLst>
              </a:tr>
              <a:tr h="320731">
                <a:tc>
                  <a:txBody>
                    <a:bodyPr/>
                    <a:lstStyle/>
                    <a:p>
                      <a:pPr marL="90805" algn="ctr">
                        <a:lnSpc>
                          <a:spcPct val="100000"/>
                        </a:lnSpc>
                        <a:spcBef>
                          <a:spcPts val="385"/>
                        </a:spcBef>
                      </a:pPr>
                      <a:r>
                        <a:rPr sz="1500" spc="-15" dirty="0">
                          <a:latin typeface="Meiryo UI"/>
                          <a:cs typeface="Meiryo UI"/>
                        </a:rPr>
                        <a:t>燃料型式</a:t>
                      </a:r>
                      <a:endParaRPr sz="1500" dirty="0">
                        <a:latin typeface="Meiryo UI"/>
                        <a:cs typeface="Meiryo UI"/>
                      </a:endParaRPr>
                    </a:p>
                  </a:txBody>
                  <a:tcPr marL="0" marR="0" marT="44338" marB="0">
                    <a:lnL w="19050">
                      <a:solidFill>
                        <a:srgbClr val="FFFFFF"/>
                      </a:solidFill>
                      <a:prstDash val="solid"/>
                    </a:lnL>
                    <a:lnR w="19050">
                      <a:solidFill>
                        <a:srgbClr val="FFFFFF"/>
                      </a:solidFill>
                      <a:prstDash val="solid"/>
                    </a:lnR>
                    <a:lnT w="57150">
                      <a:solidFill>
                        <a:srgbClr val="FFFFFF"/>
                      </a:solidFill>
                      <a:prstDash val="solid"/>
                    </a:lnT>
                    <a:lnB w="19050">
                      <a:solidFill>
                        <a:srgbClr val="FFFFFF"/>
                      </a:solidFill>
                      <a:prstDash val="solid"/>
                    </a:lnB>
                    <a:solidFill>
                      <a:srgbClr val="D0D8E8"/>
                    </a:solidFill>
                  </a:tcPr>
                </a:tc>
                <a:tc>
                  <a:txBody>
                    <a:bodyPr/>
                    <a:lstStyle/>
                    <a:p>
                      <a:pPr marL="90805" algn="ctr">
                        <a:lnSpc>
                          <a:spcPct val="100000"/>
                        </a:lnSpc>
                        <a:spcBef>
                          <a:spcPts val="385"/>
                        </a:spcBef>
                      </a:pPr>
                      <a:r>
                        <a:rPr sz="1500" spc="-5" dirty="0">
                          <a:solidFill>
                            <a:srgbClr val="FF0000"/>
                          </a:solidFill>
                          <a:latin typeface="Meiryo UI"/>
                          <a:cs typeface="Meiryo UI"/>
                        </a:rPr>
                        <a:t>セラミックス被覆燃料粒⼦</a:t>
                      </a:r>
                      <a:endParaRPr sz="1500" dirty="0">
                        <a:latin typeface="Meiryo UI"/>
                        <a:cs typeface="Meiryo UI"/>
                      </a:endParaRPr>
                    </a:p>
                  </a:txBody>
                  <a:tcPr marL="0" marR="0" marT="44338" marB="0">
                    <a:lnL w="19050">
                      <a:solidFill>
                        <a:srgbClr val="FFFFFF"/>
                      </a:solidFill>
                      <a:prstDash val="solid"/>
                    </a:lnL>
                    <a:lnR w="19050">
                      <a:solidFill>
                        <a:srgbClr val="FFFFFF"/>
                      </a:solidFill>
                      <a:prstDash val="solid"/>
                    </a:lnR>
                    <a:lnT w="57150">
                      <a:solidFill>
                        <a:srgbClr val="FFFFFF"/>
                      </a:solidFill>
                      <a:prstDash val="solid"/>
                    </a:lnT>
                    <a:lnB w="19050">
                      <a:solidFill>
                        <a:srgbClr val="FFFFFF"/>
                      </a:solidFill>
                      <a:prstDash val="solid"/>
                    </a:lnB>
                    <a:solidFill>
                      <a:srgbClr val="D0D8E8"/>
                    </a:solidFill>
                  </a:tcPr>
                </a:tc>
                <a:tc>
                  <a:txBody>
                    <a:bodyPr/>
                    <a:lstStyle/>
                    <a:p>
                      <a:pPr marL="90805" algn="ctr">
                        <a:lnSpc>
                          <a:spcPct val="100000"/>
                        </a:lnSpc>
                        <a:spcBef>
                          <a:spcPts val="385"/>
                        </a:spcBef>
                      </a:pPr>
                      <a:r>
                        <a:rPr sz="1500" dirty="0">
                          <a:latin typeface="Meiryo UI"/>
                          <a:cs typeface="Meiryo UI"/>
                        </a:rPr>
                        <a:t>⾦属（ジルカロイ）</a:t>
                      </a:r>
                      <a:r>
                        <a:rPr sz="1500" spc="-10" dirty="0">
                          <a:latin typeface="Meiryo UI"/>
                          <a:cs typeface="Meiryo UI"/>
                        </a:rPr>
                        <a:t>被覆燃料棒</a:t>
                      </a:r>
                      <a:endParaRPr sz="1500">
                        <a:latin typeface="Meiryo UI"/>
                        <a:cs typeface="Meiryo UI"/>
                      </a:endParaRPr>
                    </a:p>
                  </a:txBody>
                  <a:tcPr marL="0" marR="0" marT="44338" marB="0">
                    <a:lnL w="19050">
                      <a:solidFill>
                        <a:srgbClr val="FFFFFF"/>
                      </a:solidFill>
                      <a:prstDash val="solid"/>
                    </a:lnL>
                    <a:lnR w="19050">
                      <a:solidFill>
                        <a:srgbClr val="FFFFFF"/>
                      </a:solidFill>
                      <a:prstDash val="solid"/>
                    </a:lnR>
                    <a:lnT w="57150">
                      <a:solidFill>
                        <a:srgbClr val="FFFFFF"/>
                      </a:solidFill>
                      <a:prstDash val="solid"/>
                    </a:lnT>
                    <a:lnB w="19050">
                      <a:solidFill>
                        <a:srgbClr val="FFFFFF"/>
                      </a:solidFill>
                      <a:prstDash val="solid"/>
                    </a:lnB>
                    <a:solidFill>
                      <a:srgbClr val="D0D8E8"/>
                    </a:solidFill>
                  </a:tcPr>
                </a:tc>
                <a:extLst>
                  <a:ext uri="{0D108BD9-81ED-4DB2-BD59-A6C34878D82A}">
                    <a16:rowId xmlns:a16="http://schemas.microsoft.com/office/drawing/2014/main" val="10001"/>
                  </a:ext>
                </a:extLst>
              </a:tr>
              <a:tr h="320731">
                <a:tc>
                  <a:txBody>
                    <a:bodyPr/>
                    <a:lstStyle/>
                    <a:p>
                      <a:pPr marL="90805" algn="ctr">
                        <a:lnSpc>
                          <a:spcPct val="100000"/>
                        </a:lnSpc>
                        <a:spcBef>
                          <a:spcPts val="385"/>
                        </a:spcBef>
                      </a:pPr>
                      <a:r>
                        <a:rPr sz="1500" spc="-10" dirty="0">
                          <a:latin typeface="Meiryo UI"/>
                          <a:cs typeface="Meiryo UI"/>
                        </a:rPr>
                        <a:t>原⼦炉冷却材</a:t>
                      </a:r>
                      <a:endParaRPr sz="1500" dirty="0">
                        <a:latin typeface="Meiryo UI"/>
                        <a:cs typeface="Meiryo UI"/>
                      </a:endParaRPr>
                    </a:p>
                  </a:txBody>
                  <a:tcPr marL="0" marR="0" marT="44338"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E9EDF4"/>
                    </a:solidFill>
                  </a:tcPr>
                </a:tc>
                <a:tc>
                  <a:txBody>
                    <a:bodyPr/>
                    <a:lstStyle/>
                    <a:p>
                      <a:pPr marL="90805" algn="ctr">
                        <a:lnSpc>
                          <a:spcPct val="100000"/>
                        </a:lnSpc>
                        <a:spcBef>
                          <a:spcPts val="385"/>
                        </a:spcBef>
                      </a:pPr>
                      <a:r>
                        <a:rPr sz="1500" spc="-10" dirty="0">
                          <a:solidFill>
                            <a:srgbClr val="FF0000"/>
                          </a:solidFill>
                          <a:latin typeface="Meiryo UI"/>
                          <a:cs typeface="Meiryo UI"/>
                        </a:rPr>
                        <a:t>ヘリウムガス</a:t>
                      </a:r>
                      <a:endParaRPr sz="1500" dirty="0">
                        <a:latin typeface="Meiryo UI"/>
                        <a:cs typeface="Meiryo UI"/>
                      </a:endParaRPr>
                    </a:p>
                  </a:txBody>
                  <a:tcPr marL="0" marR="0" marT="44338"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E9EDF4"/>
                    </a:solidFill>
                  </a:tcPr>
                </a:tc>
                <a:tc>
                  <a:txBody>
                    <a:bodyPr/>
                    <a:lstStyle/>
                    <a:p>
                      <a:pPr marL="90805" algn="ctr">
                        <a:lnSpc>
                          <a:spcPct val="100000"/>
                        </a:lnSpc>
                        <a:spcBef>
                          <a:spcPts val="385"/>
                        </a:spcBef>
                      </a:pPr>
                      <a:r>
                        <a:rPr sz="1500" spc="-25" dirty="0">
                          <a:latin typeface="Meiryo UI"/>
                          <a:cs typeface="Meiryo UI"/>
                        </a:rPr>
                        <a:t>軽⽔</a:t>
                      </a:r>
                      <a:endParaRPr sz="1500">
                        <a:latin typeface="Meiryo UI"/>
                        <a:cs typeface="Meiryo UI"/>
                      </a:endParaRPr>
                    </a:p>
                  </a:txBody>
                  <a:tcPr marL="0" marR="0" marT="44338"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E9EDF4"/>
                    </a:solidFill>
                  </a:tcPr>
                </a:tc>
                <a:extLst>
                  <a:ext uri="{0D108BD9-81ED-4DB2-BD59-A6C34878D82A}">
                    <a16:rowId xmlns:a16="http://schemas.microsoft.com/office/drawing/2014/main" val="10002"/>
                  </a:ext>
                </a:extLst>
              </a:tr>
              <a:tr h="321307">
                <a:tc>
                  <a:txBody>
                    <a:bodyPr/>
                    <a:lstStyle/>
                    <a:p>
                      <a:pPr marL="90805" algn="ctr">
                        <a:lnSpc>
                          <a:spcPct val="100000"/>
                        </a:lnSpc>
                        <a:spcBef>
                          <a:spcPts val="385"/>
                        </a:spcBef>
                      </a:pPr>
                      <a:r>
                        <a:rPr sz="1500" spc="-20" dirty="0">
                          <a:latin typeface="Meiryo UI"/>
                          <a:cs typeface="Meiryo UI"/>
                        </a:rPr>
                        <a:t>減速材</a:t>
                      </a:r>
                      <a:endParaRPr sz="1500" dirty="0">
                        <a:latin typeface="Meiryo UI"/>
                        <a:cs typeface="Meiryo UI"/>
                      </a:endParaRPr>
                    </a:p>
                  </a:txBody>
                  <a:tcPr marL="0" marR="0" marT="44338"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D0D8E8"/>
                    </a:solidFill>
                  </a:tcPr>
                </a:tc>
                <a:tc>
                  <a:txBody>
                    <a:bodyPr/>
                    <a:lstStyle/>
                    <a:p>
                      <a:pPr marL="90805" algn="ctr">
                        <a:lnSpc>
                          <a:spcPct val="100000"/>
                        </a:lnSpc>
                        <a:spcBef>
                          <a:spcPts val="385"/>
                        </a:spcBef>
                      </a:pPr>
                      <a:r>
                        <a:rPr sz="1500" spc="-25" dirty="0">
                          <a:solidFill>
                            <a:srgbClr val="FF0000"/>
                          </a:solidFill>
                          <a:latin typeface="Meiryo UI"/>
                          <a:cs typeface="Meiryo UI"/>
                        </a:rPr>
                        <a:t>⿊鉛</a:t>
                      </a:r>
                      <a:endParaRPr sz="1500" dirty="0">
                        <a:latin typeface="Meiryo UI"/>
                        <a:cs typeface="Meiryo UI"/>
                      </a:endParaRPr>
                    </a:p>
                  </a:txBody>
                  <a:tcPr marL="0" marR="0" marT="44338"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D0D8E8"/>
                    </a:solidFill>
                  </a:tcPr>
                </a:tc>
                <a:tc>
                  <a:txBody>
                    <a:bodyPr/>
                    <a:lstStyle/>
                    <a:p>
                      <a:pPr marL="90805" algn="ctr">
                        <a:lnSpc>
                          <a:spcPct val="100000"/>
                        </a:lnSpc>
                        <a:spcBef>
                          <a:spcPts val="385"/>
                        </a:spcBef>
                      </a:pPr>
                      <a:r>
                        <a:rPr sz="1500" spc="-25" dirty="0">
                          <a:latin typeface="Meiryo UI"/>
                          <a:cs typeface="Meiryo UI"/>
                        </a:rPr>
                        <a:t>軽⽔</a:t>
                      </a:r>
                      <a:endParaRPr sz="1500" dirty="0">
                        <a:latin typeface="Meiryo UI"/>
                        <a:cs typeface="Meiryo UI"/>
                      </a:endParaRPr>
                    </a:p>
                  </a:txBody>
                  <a:tcPr marL="0" marR="0" marT="44338"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D0D8E8"/>
                    </a:solidFill>
                  </a:tcPr>
                </a:tc>
                <a:extLst>
                  <a:ext uri="{0D108BD9-81ED-4DB2-BD59-A6C34878D82A}">
                    <a16:rowId xmlns:a16="http://schemas.microsoft.com/office/drawing/2014/main" val="10003"/>
                  </a:ext>
                </a:extLst>
              </a:tr>
            </a:tbl>
          </a:graphicData>
        </a:graphic>
      </p:graphicFrame>
      <p:grpSp>
        <p:nvGrpSpPr>
          <p:cNvPr id="5" name="object 5"/>
          <p:cNvGrpSpPr/>
          <p:nvPr/>
        </p:nvGrpSpPr>
        <p:grpSpPr>
          <a:xfrm>
            <a:off x="3257974" y="2126844"/>
            <a:ext cx="8822463" cy="4566933"/>
            <a:chOff x="488327" y="2345436"/>
            <a:chExt cx="9729216" cy="5036312"/>
          </a:xfrm>
        </p:grpSpPr>
        <p:sp>
          <p:nvSpPr>
            <p:cNvPr id="6" name="object 6"/>
            <p:cNvSpPr/>
            <p:nvPr/>
          </p:nvSpPr>
          <p:spPr>
            <a:xfrm>
              <a:off x="7192403" y="2345436"/>
              <a:ext cx="3025140" cy="5036185"/>
            </a:xfrm>
            <a:custGeom>
              <a:avLst/>
              <a:gdLst/>
              <a:ahLst/>
              <a:cxnLst/>
              <a:rect l="l" t="t" r="r" b="b"/>
              <a:pathLst>
                <a:path w="3025140" h="5036184">
                  <a:moveTo>
                    <a:pt x="0" y="5036058"/>
                  </a:moveTo>
                  <a:lnTo>
                    <a:pt x="0" y="0"/>
                  </a:lnTo>
                  <a:lnTo>
                    <a:pt x="3025139" y="0"/>
                  </a:lnTo>
                  <a:lnTo>
                    <a:pt x="3025139" y="5036058"/>
                  </a:lnTo>
                  <a:lnTo>
                    <a:pt x="0" y="5036058"/>
                  </a:lnTo>
                  <a:close/>
                </a:path>
              </a:pathLst>
            </a:custGeom>
            <a:ln w="13703">
              <a:solidFill>
                <a:srgbClr val="000000"/>
              </a:solidFill>
            </a:ln>
          </p:spPr>
          <p:txBody>
            <a:bodyPr wrap="square" lIns="0" tIns="0" rIns="0" bIns="0" rtlCol="0"/>
            <a:lstStyle/>
            <a:p>
              <a:endParaRPr sz="1632"/>
            </a:p>
          </p:txBody>
        </p:sp>
        <p:sp>
          <p:nvSpPr>
            <p:cNvPr id="7" name="object 7"/>
            <p:cNvSpPr/>
            <p:nvPr/>
          </p:nvSpPr>
          <p:spPr>
            <a:xfrm>
              <a:off x="7961249" y="5122938"/>
              <a:ext cx="2117090" cy="1557655"/>
            </a:xfrm>
            <a:custGeom>
              <a:avLst/>
              <a:gdLst/>
              <a:ahLst/>
              <a:cxnLst/>
              <a:rect l="l" t="t" r="r" b="b"/>
              <a:pathLst>
                <a:path w="2117090" h="1557654">
                  <a:moveTo>
                    <a:pt x="2116848" y="1533906"/>
                  </a:moveTo>
                  <a:lnTo>
                    <a:pt x="2116836" y="1524"/>
                  </a:lnTo>
                  <a:lnTo>
                    <a:pt x="2115312" y="0"/>
                  </a:lnTo>
                  <a:lnTo>
                    <a:pt x="2109216" y="0"/>
                  </a:lnTo>
                  <a:lnTo>
                    <a:pt x="2109216" y="6096"/>
                  </a:lnTo>
                  <a:lnTo>
                    <a:pt x="2109216" y="1533906"/>
                  </a:lnTo>
                  <a:lnTo>
                    <a:pt x="2109216" y="1551432"/>
                  </a:lnTo>
                  <a:lnTo>
                    <a:pt x="1815858" y="1551432"/>
                  </a:lnTo>
                  <a:lnTo>
                    <a:pt x="1815858" y="1533906"/>
                  </a:lnTo>
                  <a:lnTo>
                    <a:pt x="1808226" y="1533906"/>
                  </a:lnTo>
                  <a:lnTo>
                    <a:pt x="1808226" y="1551432"/>
                  </a:lnTo>
                  <a:lnTo>
                    <a:pt x="1514106" y="1551432"/>
                  </a:lnTo>
                  <a:lnTo>
                    <a:pt x="1514106" y="1533906"/>
                  </a:lnTo>
                  <a:lnTo>
                    <a:pt x="1507248" y="1533906"/>
                  </a:lnTo>
                  <a:lnTo>
                    <a:pt x="1507248" y="1551432"/>
                  </a:lnTo>
                  <a:lnTo>
                    <a:pt x="1213116" y="1551432"/>
                  </a:lnTo>
                  <a:lnTo>
                    <a:pt x="1213116" y="1533906"/>
                  </a:lnTo>
                  <a:lnTo>
                    <a:pt x="1205496" y="1533906"/>
                  </a:lnTo>
                  <a:lnTo>
                    <a:pt x="1205496" y="1551432"/>
                  </a:lnTo>
                  <a:lnTo>
                    <a:pt x="912126" y="1551432"/>
                  </a:lnTo>
                  <a:lnTo>
                    <a:pt x="912126" y="1533906"/>
                  </a:lnTo>
                  <a:lnTo>
                    <a:pt x="904494" y="1533906"/>
                  </a:lnTo>
                  <a:lnTo>
                    <a:pt x="904494" y="1551432"/>
                  </a:lnTo>
                  <a:lnTo>
                    <a:pt x="611124" y="1551432"/>
                  </a:lnTo>
                  <a:lnTo>
                    <a:pt x="611124" y="1533906"/>
                  </a:lnTo>
                  <a:lnTo>
                    <a:pt x="603504" y="1533906"/>
                  </a:lnTo>
                  <a:lnTo>
                    <a:pt x="603504" y="1551432"/>
                  </a:lnTo>
                  <a:lnTo>
                    <a:pt x="309384" y="1551432"/>
                  </a:lnTo>
                  <a:lnTo>
                    <a:pt x="309384" y="1533906"/>
                  </a:lnTo>
                  <a:lnTo>
                    <a:pt x="301752" y="1533906"/>
                  </a:lnTo>
                  <a:lnTo>
                    <a:pt x="301752" y="1551432"/>
                  </a:lnTo>
                  <a:lnTo>
                    <a:pt x="28968" y="1551432"/>
                  </a:lnTo>
                  <a:lnTo>
                    <a:pt x="7632" y="1551432"/>
                  </a:lnTo>
                  <a:lnTo>
                    <a:pt x="7632" y="1533906"/>
                  </a:lnTo>
                  <a:lnTo>
                    <a:pt x="7620" y="1040130"/>
                  </a:lnTo>
                  <a:lnTo>
                    <a:pt x="28968" y="1040130"/>
                  </a:lnTo>
                  <a:lnTo>
                    <a:pt x="28968" y="1033272"/>
                  </a:lnTo>
                  <a:lnTo>
                    <a:pt x="7620" y="1033272"/>
                  </a:lnTo>
                  <a:lnTo>
                    <a:pt x="7620" y="522732"/>
                  </a:lnTo>
                  <a:lnTo>
                    <a:pt x="28968" y="522732"/>
                  </a:lnTo>
                  <a:lnTo>
                    <a:pt x="28968" y="516636"/>
                  </a:lnTo>
                  <a:lnTo>
                    <a:pt x="7620" y="516636"/>
                  </a:lnTo>
                  <a:lnTo>
                    <a:pt x="7620" y="6096"/>
                  </a:lnTo>
                  <a:lnTo>
                    <a:pt x="28968" y="6096"/>
                  </a:lnTo>
                  <a:lnTo>
                    <a:pt x="2109216" y="6096"/>
                  </a:lnTo>
                  <a:lnTo>
                    <a:pt x="2109216" y="0"/>
                  </a:lnTo>
                  <a:lnTo>
                    <a:pt x="28968" y="0"/>
                  </a:lnTo>
                  <a:lnTo>
                    <a:pt x="3822" y="0"/>
                  </a:lnTo>
                  <a:lnTo>
                    <a:pt x="1524" y="0"/>
                  </a:lnTo>
                  <a:lnTo>
                    <a:pt x="0" y="1524"/>
                  </a:lnTo>
                  <a:lnTo>
                    <a:pt x="0" y="3048"/>
                  </a:lnTo>
                  <a:lnTo>
                    <a:pt x="0" y="1533906"/>
                  </a:lnTo>
                  <a:lnTo>
                    <a:pt x="0" y="1554480"/>
                  </a:lnTo>
                  <a:lnTo>
                    <a:pt x="0" y="1556004"/>
                  </a:lnTo>
                  <a:lnTo>
                    <a:pt x="1524" y="1557528"/>
                  </a:lnTo>
                  <a:lnTo>
                    <a:pt x="2115312" y="1557528"/>
                  </a:lnTo>
                  <a:lnTo>
                    <a:pt x="2116836" y="1556004"/>
                  </a:lnTo>
                  <a:lnTo>
                    <a:pt x="2116836" y="1554480"/>
                  </a:lnTo>
                  <a:lnTo>
                    <a:pt x="2116848" y="1533906"/>
                  </a:lnTo>
                  <a:close/>
                </a:path>
              </a:pathLst>
            </a:custGeom>
            <a:solidFill>
              <a:srgbClr val="000000"/>
            </a:solidFill>
          </p:spPr>
          <p:txBody>
            <a:bodyPr wrap="square" lIns="0" tIns="0" rIns="0" bIns="0" rtlCol="0"/>
            <a:lstStyle/>
            <a:p>
              <a:endParaRPr sz="1632"/>
            </a:p>
          </p:txBody>
        </p:sp>
        <p:sp>
          <p:nvSpPr>
            <p:cNvPr id="8" name="object 8"/>
            <p:cNvSpPr/>
            <p:nvPr/>
          </p:nvSpPr>
          <p:spPr>
            <a:xfrm>
              <a:off x="7965071" y="5932235"/>
              <a:ext cx="2114550" cy="307340"/>
            </a:xfrm>
            <a:custGeom>
              <a:avLst/>
              <a:gdLst/>
              <a:ahLst/>
              <a:cxnLst/>
              <a:rect l="l" t="t" r="r" b="b"/>
              <a:pathLst>
                <a:path w="2114550" h="307339">
                  <a:moveTo>
                    <a:pt x="2114550" y="63802"/>
                  </a:moveTo>
                  <a:lnTo>
                    <a:pt x="2114550" y="43418"/>
                  </a:lnTo>
                  <a:lnTo>
                    <a:pt x="2101595" y="42606"/>
                  </a:lnTo>
                  <a:lnTo>
                    <a:pt x="2090165" y="42606"/>
                  </a:lnTo>
                  <a:lnTo>
                    <a:pt x="1937914" y="34594"/>
                  </a:lnTo>
                  <a:lnTo>
                    <a:pt x="1836398" y="29276"/>
                  </a:lnTo>
                  <a:lnTo>
                    <a:pt x="1785634" y="26663"/>
                  </a:lnTo>
                  <a:lnTo>
                    <a:pt x="1734867" y="24096"/>
                  </a:lnTo>
                  <a:lnTo>
                    <a:pt x="1684097" y="21590"/>
                  </a:lnTo>
                  <a:lnTo>
                    <a:pt x="1633322" y="19157"/>
                  </a:lnTo>
                  <a:lnTo>
                    <a:pt x="1582544" y="16810"/>
                  </a:lnTo>
                  <a:lnTo>
                    <a:pt x="1531761" y="14562"/>
                  </a:lnTo>
                  <a:lnTo>
                    <a:pt x="1480975" y="12424"/>
                  </a:lnTo>
                  <a:lnTo>
                    <a:pt x="1430184" y="10411"/>
                  </a:lnTo>
                  <a:lnTo>
                    <a:pt x="1379389" y="8535"/>
                  </a:lnTo>
                  <a:lnTo>
                    <a:pt x="1328590" y="6809"/>
                  </a:lnTo>
                  <a:lnTo>
                    <a:pt x="1277786" y="5246"/>
                  </a:lnTo>
                  <a:lnTo>
                    <a:pt x="1226977" y="3858"/>
                  </a:lnTo>
                  <a:lnTo>
                    <a:pt x="1176163" y="2659"/>
                  </a:lnTo>
                  <a:lnTo>
                    <a:pt x="1125345" y="1660"/>
                  </a:lnTo>
                  <a:lnTo>
                    <a:pt x="1074521" y="876"/>
                  </a:lnTo>
                  <a:lnTo>
                    <a:pt x="1023693" y="318"/>
                  </a:lnTo>
                  <a:lnTo>
                    <a:pt x="972859" y="0"/>
                  </a:lnTo>
                  <a:lnTo>
                    <a:pt x="903674" y="46"/>
                  </a:lnTo>
                  <a:lnTo>
                    <a:pt x="861232" y="824"/>
                  </a:lnTo>
                  <a:lnTo>
                    <a:pt x="812197" y="2012"/>
                  </a:lnTo>
                  <a:lnTo>
                    <a:pt x="762831" y="3621"/>
                  </a:lnTo>
                  <a:lnTo>
                    <a:pt x="713243" y="5778"/>
                  </a:lnTo>
                  <a:lnTo>
                    <a:pt x="663541" y="8610"/>
                  </a:lnTo>
                  <a:lnTo>
                    <a:pt x="613833" y="12240"/>
                  </a:lnTo>
                  <a:lnTo>
                    <a:pt x="564229" y="16795"/>
                  </a:lnTo>
                  <a:lnTo>
                    <a:pt x="514838" y="22401"/>
                  </a:lnTo>
                  <a:lnTo>
                    <a:pt x="465767" y="29184"/>
                  </a:lnTo>
                  <a:lnTo>
                    <a:pt x="417125" y="37268"/>
                  </a:lnTo>
                  <a:lnTo>
                    <a:pt x="368807" y="46830"/>
                  </a:lnTo>
                  <a:lnTo>
                    <a:pt x="321563" y="57846"/>
                  </a:lnTo>
                  <a:lnTo>
                    <a:pt x="304037" y="62418"/>
                  </a:lnTo>
                  <a:lnTo>
                    <a:pt x="285749" y="66990"/>
                  </a:lnTo>
                  <a:lnTo>
                    <a:pt x="213419" y="91181"/>
                  </a:lnTo>
                  <a:lnTo>
                    <a:pt x="166526" y="111095"/>
                  </a:lnTo>
                  <a:lnTo>
                    <a:pt x="120899" y="135221"/>
                  </a:lnTo>
                  <a:lnTo>
                    <a:pt x="79035" y="163664"/>
                  </a:lnTo>
                  <a:lnTo>
                    <a:pt x="43433" y="196530"/>
                  </a:lnTo>
                  <a:lnTo>
                    <a:pt x="41147" y="198054"/>
                  </a:lnTo>
                  <a:lnTo>
                    <a:pt x="38099" y="201102"/>
                  </a:lnTo>
                  <a:lnTo>
                    <a:pt x="35813" y="204150"/>
                  </a:lnTo>
                  <a:lnTo>
                    <a:pt x="30429" y="210627"/>
                  </a:lnTo>
                  <a:lnTo>
                    <a:pt x="25412" y="216367"/>
                  </a:lnTo>
                  <a:lnTo>
                    <a:pt x="20573" y="223200"/>
                  </a:lnTo>
                  <a:lnTo>
                    <a:pt x="18287" y="226248"/>
                  </a:lnTo>
                  <a:lnTo>
                    <a:pt x="16763" y="229296"/>
                  </a:lnTo>
                  <a:lnTo>
                    <a:pt x="14477" y="231582"/>
                  </a:lnTo>
                  <a:lnTo>
                    <a:pt x="12953" y="234630"/>
                  </a:lnTo>
                  <a:lnTo>
                    <a:pt x="11429" y="236916"/>
                  </a:lnTo>
                  <a:lnTo>
                    <a:pt x="9143" y="241488"/>
                  </a:lnTo>
                  <a:lnTo>
                    <a:pt x="7619" y="243012"/>
                  </a:lnTo>
                  <a:lnTo>
                    <a:pt x="7619" y="244536"/>
                  </a:lnTo>
                  <a:lnTo>
                    <a:pt x="6095" y="246060"/>
                  </a:lnTo>
                  <a:lnTo>
                    <a:pt x="5333" y="248346"/>
                  </a:lnTo>
                  <a:lnTo>
                    <a:pt x="4267" y="250213"/>
                  </a:lnTo>
                  <a:lnTo>
                    <a:pt x="0" y="257979"/>
                  </a:lnTo>
                  <a:lnTo>
                    <a:pt x="0" y="307020"/>
                  </a:lnTo>
                  <a:lnTo>
                    <a:pt x="6857" y="307020"/>
                  </a:lnTo>
                  <a:lnTo>
                    <a:pt x="9143" y="305060"/>
                  </a:lnTo>
                  <a:lnTo>
                    <a:pt x="9143" y="302448"/>
                  </a:lnTo>
                  <a:lnTo>
                    <a:pt x="12191" y="295590"/>
                  </a:lnTo>
                  <a:lnTo>
                    <a:pt x="12191" y="294066"/>
                  </a:lnTo>
                  <a:lnTo>
                    <a:pt x="12953" y="291018"/>
                  </a:lnTo>
                  <a:lnTo>
                    <a:pt x="13715" y="289494"/>
                  </a:lnTo>
                  <a:lnTo>
                    <a:pt x="13715" y="287970"/>
                  </a:lnTo>
                  <a:lnTo>
                    <a:pt x="14477" y="287208"/>
                  </a:lnTo>
                  <a:lnTo>
                    <a:pt x="14477" y="284922"/>
                  </a:lnTo>
                  <a:lnTo>
                    <a:pt x="15239" y="284160"/>
                  </a:lnTo>
                  <a:lnTo>
                    <a:pt x="15239" y="282636"/>
                  </a:lnTo>
                  <a:lnTo>
                    <a:pt x="16001" y="281874"/>
                  </a:lnTo>
                  <a:lnTo>
                    <a:pt x="16001" y="280350"/>
                  </a:lnTo>
                  <a:lnTo>
                    <a:pt x="16763" y="279588"/>
                  </a:lnTo>
                  <a:lnTo>
                    <a:pt x="16763" y="278064"/>
                  </a:lnTo>
                  <a:lnTo>
                    <a:pt x="17525" y="277302"/>
                  </a:lnTo>
                  <a:lnTo>
                    <a:pt x="18287" y="275778"/>
                  </a:lnTo>
                  <a:lnTo>
                    <a:pt x="18287" y="273492"/>
                  </a:lnTo>
                  <a:lnTo>
                    <a:pt x="19049" y="272730"/>
                  </a:lnTo>
                  <a:lnTo>
                    <a:pt x="20573" y="269682"/>
                  </a:lnTo>
                  <a:lnTo>
                    <a:pt x="20675" y="265338"/>
                  </a:lnTo>
                  <a:lnTo>
                    <a:pt x="25793" y="260538"/>
                  </a:lnTo>
                  <a:lnTo>
                    <a:pt x="26669" y="255966"/>
                  </a:lnTo>
                  <a:lnTo>
                    <a:pt x="27431" y="254442"/>
                  </a:lnTo>
                  <a:lnTo>
                    <a:pt x="28955" y="252918"/>
                  </a:lnTo>
                  <a:lnTo>
                    <a:pt x="28955" y="252156"/>
                  </a:lnTo>
                  <a:lnTo>
                    <a:pt x="29717" y="250632"/>
                  </a:lnTo>
                  <a:lnTo>
                    <a:pt x="30479" y="249870"/>
                  </a:lnTo>
                  <a:lnTo>
                    <a:pt x="31241" y="248346"/>
                  </a:lnTo>
                  <a:lnTo>
                    <a:pt x="35813" y="241488"/>
                  </a:lnTo>
                  <a:lnTo>
                    <a:pt x="35813" y="240726"/>
                  </a:lnTo>
                  <a:lnTo>
                    <a:pt x="37337" y="239202"/>
                  </a:lnTo>
                  <a:lnTo>
                    <a:pt x="66647" y="203414"/>
                  </a:lnTo>
                  <a:lnTo>
                    <a:pt x="76961" y="193482"/>
                  </a:lnTo>
                  <a:lnTo>
                    <a:pt x="81533" y="188910"/>
                  </a:lnTo>
                  <a:lnTo>
                    <a:pt x="126784" y="156365"/>
                  </a:lnTo>
                  <a:lnTo>
                    <a:pt x="170202" y="132299"/>
                  </a:lnTo>
                  <a:lnTo>
                    <a:pt x="215741" y="112229"/>
                  </a:lnTo>
                  <a:lnTo>
                    <a:pt x="262782" y="95483"/>
                  </a:lnTo>
                  <a:lnTo>
                    <a:pt x="310708" y="81389"/>
                  </a:lnTo>
                  <a:lnTo>
                    <a:pt x="358901" y="69276"/>
                  </a:lnTo>
                  <a:lnTo>
                    <a:pt x="363473" y="68514"/>
                  </a:lnTo>
                  <a:lnTo>
                    <a:pt x="368807" y="66990"/>
                  </a:lnTo>
                  <a:lnTo>
                    <a:pt x="374141" y="66228"/>
                  </a:lnTo>
                  <a:lnTo>
                    <a:pt x="380237" y="64704"/>
                  </a:lnTo>
                  <a:lnTo>
                    <a:pt x="431117" y="55230"/>
                  </a:lnTo>
                  <a:lnTo>
                    <a:pt x="482564" y="47153"/>
                  </a:lnTo>
                  <a:lnTo>
                    <a:pt x="534489" y="40370"/>
                  </a:lnTo>
                  <a:lnTo>
                    <a:pt x="586801" y="34774"/>
                  </a:lnTo>
                  <a:lnTo>
                    <a:pt x="639407" y="30260"/>
                  </a:lnTo>
                  <a:lnTo>
                    <a:pt x="692217" y="26724"/>
                  </a:lnTo>
                  <a:lnTo>
                    <a:pt x="745140" y="24060"/>
                  </a:lnTo>
                  <a:lnTo>
                    <a:pt x="798085" y="22163"/>
                  </a:lnTo>
                  <a:lnTo>
                    <a:pt x="850960" y="20928"/>
                  </a:lnTo>
                  <a:lnTo>
                    <a:pt x="903674" y="20250"/>
                  </a:lnTo>
                  <a:lnTo>
                    <a:pt x="922019" y="20171"/>
                  </a:lnTo>
                  <a:lnTo>
                    <a:pt x="1023693" y="20253"/>
                  </a:lnTo>
                  <a:lnTo>
                    <a:pt x="1160525" y="22032"/>
                  </a:lnTo>
                  <a:lnTo>
                    <a:pt x="1211114" y="23365"/>
                  </a:lnTo>
                  <a:lnTo>
                    <a:pt x="1261712" y="24835"/>
                  </a:lnTo>
                  <a:lnTo>
                    <a:pt x="1312317" y="26434"/>
                  </a:lnTo>
                  <a:lnTo>
                    <a:pt x="1362928" y="28156"/>
                  </a:lnTo>
                  <a:lnTo>
                    <a:pt x="1413545" y="29994"/>
                  </a:lnTo>
                  <a:lnTo>
                    <a:pt x="1464165" y="31942"/>
                  </a:lnTo>
                  <a:lnTo>
                    <a:pt x="1514788" y="33993"/>
                  </a:lnTo>
                  <a:lnTo>
                    <a:pt x="1565411" y="36140"/>
                  </a:lnTo>
                  <a:lnTo>
                    <a:pt x="1616034" y="38376"/>
                  </a:lnTo>
                  <a:lnTo>
                    <a:pt x="1666655" y="40696"/>
                  </a:lnTo>
                  <a:lnTo>
                    <a:pt x="1717273" y="43092"/>
                  </a:lnTo>
                  <a:lnTo>
                    <a:pt x="1767886" y="45557"/>
                  </a:lnTo>
                  <a:lnTo>
                    <a:pt x="1818494" y="48086"/>
                  </a:lnTo>
                  <a:lnTo>
                    <a:pt x="1869093" y="50671"/>
                  </a:lnTo>
                  <a:lnTo>
                    <a:pt x="1919685" y="53305"/>
                  </a:lnTo>
                  <a:lnTo>
                    <a:pt x="1970266" y="55983"/>
                  </a:lnTo>
                  <a:lnTo>
                    <a:pt x="2020835" y="58697"/>
                  </a:lnTo>
                  <a:lnTo>
                    <a:pt x="2114550" y="63802"/>
                  </a:lnTo>
                  <a:close/>
                </a:path>
                <a:path w="2114550" h="307339">
                  <a:moveTo>
                    <a:pt x="12191" y="295590"/>
                  </a:moveTo>
                  <a:lnTo>
                    <a:pt x="9143" y="302448"/>
                  </a:lnTo>
                  <a:lnTo>
                    <a:pt x="11937" y="296860"/>
                  </a:lnTo>
                  <a:lnTo>
                    <a:pt x="12191" y="295590"/>
                  </a:lnTo>
                  <a:close/>
                </a:path>
                <a:path w="2114550" h="307339">
                  <a:moveTo>
                    <a:pt x="11937" y="296860"/>
                  </a:moveTo>
                  <a:lnTo>
                    <a:pt x="9143" y="302448"/>
                  </a:lnTo>
                  <a:lnTo>
                    <a:pt x="9715" y="302067"/>
                  </a:lnTo>
                  <a:lnTo>
                    <a:pt x="11683" y="298130"/>
                  </a:lnTo>
                  <a:lnTo>
                    <a:pt x="11937" y="296860"/>
                  </a:lnTo>
                  <a:close/>
                </a:path>
                <a:path w="2114550" h="307339">
                  <a:moveTo>
                    <a:pt x="9715" y="302067"/>
                  </a:moveTo>
                  <a:lnTo>
                    <a:pt x="9143" y="302448"/>
                  </a:lnTo>
                  <a:lnTo>
                    <a:pt x="9143" y="303210"/>
                  </a:lnTo>
                  <a:lnTo>
                    <a:pt x="9715" y="302067"/>
                  </a:lnTo>
                  <a:close/>
                </a:path>
                <a:path w="2114550" h="307339">
                  <a:moveTo>
                    <a:pt x="12191" y="299400"/>
                  </a:moveTo>
                  <a:lnTo>
                    <a:pt x="12191" y="298638"/>
                  </a:lnTo>
                  <a:lnTo>
                    <a:pt x="11429" y="300924"/>
                  </a:lnTo>
                  <a:lnTo>
                    <a:pt x="9715" y="302067"/>
                  </a:lnTo>
                  <a:lnTo>
                    <a:pt x="9143" y="303210"/>
                  </a:lnTo>
                  <a:lnTo>
                    <a:pt x="11429" y="301686"/>
                  </a:lnTo>
                  <a:lnTo>
                    <a:pt x="12191" y="299400"/>
                  </a:lnTo>
                  <a:close/>
                </a:path>
                <a:path w="2114550" h="307339">
                  <a:moveTo>
                    <a:pt x="12191" y="302448"/>
                  </a:moveTo>
                  <a:lnTo>
                    <a:pt x="12191" y="299400"/>
                  </a:lnTo>
                  <a:lnTo>
                    <a:pt x="11429" y="301686"/>
                  </a:lnTo>
                  <a:lnTo>
                    <a:pt x="9143" y="303210"/>
                  </a:lnTo>
                  <a:lnTo>
                    <a:pt x="9143" y="305060"/>
                  </a:lnTo>
                  <a:lnTo>
                    <a:pt x="12191" y="302448"/>
                  </a:lnTo>
                  <a:close/>
                </a:path>
                <a:path w="2114550" h="307339">
                  <a:moveTo>
                    <a:pt x="11683" y="298130"/>
                  </a:moveTo>
                  <a:lnTo>
                    <a:pt x="9715" y="302067"/>
                  </a:lnTo>
                  <a:lnTo>
                    <a:pt x="11429" y="300924"/>
                  </a:lnTo>
                  <a:lnTo>
                    <a:pt x="11429" y="299400"/>
                  </a:lnTo>
                  <a:lnTo>
                    <a:pt x="11683" y="298130"/>
                  </a:lnTo>
                  <a:close/>
                </a:path>
                <a:path w="2114550" h="307339">
                  <a:moveTo>
                    <a:pt x="12191" y="297876"/>
                  </a:moveTo>
                  <a:lnTo>
                    <a:pt x="12191" y="297114"/>
                  </a:lnTo>
                  <a:lnTo>
                    <a:pt x="11683" y="298130"/>
                  </a:lnTo>
                  <a:lnTo>
                    <a:pt x="11429" y="299400"/>
                  </a:lnTo>
                  <a:lnTo>
                    <a:pt x="12191" y="297876"/>
                  </a:lnTo>
                  <a:close/>
                </a:path>
                <a:path w="2114550" h="307339">
                  <a:moveTo>
                    <a:pt x="12191" y="298638"/>
                  </a:moveTo>
                  <a:lnTo>
                    <a:pt x="12191" y="297876"/>
                  </a:lnTo>
                  <a:lnTo>
                    <a:pt x="11429" y="299400"/>
                  </a:lnTo>
                  <a:lnTo>
                    <a:pt x="11429" y="300924"/>
                  </a:lnTo>
                  <a:lnTo>
                    <a:pt x="12191" y="298638"/>
                  </a:lnTo>
                  <a:close/>
                </a:path>
                <a:path w="2114550" h="307339">
                  <a:moveTo>
                    <a:pt x="12191" y="297114"/>
                  </a:moveTo>
                  <a:lnTo>
                    <a:pt x="12191" y="296352"/>
                  </a:lnTo>
                  <a:lnTo>
                    <a:pt x="11937" y="296860"/>
                  </a:lnTo>
                  <a:lnTo>
                    <a:pt x="11683" y="298130"/>
                  </a:lnTo>
                  <a:lnTo>
                    <a:pt x="12191" y="297114"/>
                  </a:lnTo>
                  <a:close/>
                </a:path>
                <a:path w="2114550" h="307339">
                  <a:moveTo>
                    <a:pt x="12382" y="295399"/>
                  </a:moveTo>
                  <a:lnTo>
                    <a:pt x="12191" y="295590"/>
                  </a:lnTo>
                  <a:lnTo>
                    <a:pt x="11937" y="296860"/>
                  </a:lnTo>
                  <a:lnTo>
                    <a:pt x="12191" y="296352"/>
                  </a:lnTo>
                  <a:lnTo>
                    <a:pt x="12382" y="295399"/>
                  </a:lnTo>
                  <a:close/>
                </a:path>
                <a:path w="2114550" h="307339">
                  <a:moveTo>
                    <a:pt x="12953" y="292542"/>
                  </a:moveTo>
                  <a:lnTo>
                    <a:pt x="12953" y="291018"/>
                  </a:lnTo>
                  <a:lnTo>
                    <a:pt x="12191" y="294066"/>
                  </a:lnTo>
                  <a:lnTo>
                    <a:pt x="12445" y="294066"/>
                  </a:lnTo>
                  <a:lnTo>
                    <a:pt x="12953" y="292542"/>
                  </a:lnTo>
                  <a:close/>
                </a:path>
                <a:path w="2114550" h="307339">
                  <a:moveTo>
                    <a:pt x="12445" y="294066"/>
                  </a:moveTo>
                  <a:lnTo>
                    <a:pt x="12191" y="294066"/>
                  </a:lnTo>
                  <a:lnTo>
                    <a:pt x="12191" y="294828"/>
                  </a:lnTo>
                  <a:lnTo>
                    <a:pt x="12445" y="294066"/>
                  </a:lnTo>
                  <a:close/>
                </a:path>
                <a:path w="2114550" h="307339">
                  <a:moveTo>
                    <a:pt x="12649" y="294066"/>
                  </a:moveTo>
                  <a:lnTo>
                    <a:pt x="12445" y="294066"/>
                  </a:lnTo>
                  <a:lnTo>
                    <a:pt x="12191" y="294828"/>
                  </a:lnTo>
                  <a:lnTo>
                    <a:pt x="12572" y="294447"/>
                  </a:lnTo>
                  <a:lnTo>
                    <a:pt x="12649" y="294066"/>
                  </a:lnTo>
                  <a:close/>
                </a:path>
                <a:path w="2114550" h="307339">
                  <a:moveTo>
                    <a:pt x="12572" y="294447"/>
                  </a:moveTo>
                  <a:lnTo>
                    <a:pt x="12191" y="294828"/>
                  </a:lnTo>
                  <a:lnTo>
                    <a:pt x="12191" y="295590"/>
                  </a:lnTo>
                  <a:lnTo>
                    <a:pt x="12572" y="294447"/>
                  </a:lnTo>
                  <a:close/>
                </a:path>
                <a:path w="2114550" h="307339">
                  <a:moveTo>
                    <a:pt x="12572" y="294447"/>
                  </a:moveTo>
                  <a:lnTo>
                    <a:pt x="12191" y="295590"/>
                  </a:lnTo>
                  <a:lnTo>
                    <a:pt x="12382" y="295399"/>
                  </a:lnTo>
                  <a:lnTo>
                    <a:pt x="12572" y="294447"/>
                  </a:lnTo>
                  <a:close/>
                </a:path>
                <a:path w="2114550" h="307339">
                  <a:moveTo>
                    <a:pt x="12445" y="295336"/>
                  </a:moveTo>
                  <a:lnTo>
                    <a:pt x="12191" y="296352"/>
                  </a:lnTo>
                  <a:lnTo>
                    <a:pt x="12445" y="295336"/>
                  </a:lnTo>
                  <a:close/>
                </a:path>
                <a:path w="2114550" h="307339">
                  <a:moveTo>
                    <a:pt x="12572" y="295209"/>
                  </a:moveTo>
                  <a:lnTo>
                    <a:pt x="12445" y="295336"/>
                  </a:lnTo>
                  <a:lnTo>
                    <a:pt x="12191" y="296352"/>
                  </a:lnTo>
                  <a:lnTo>
                    <a:pt x="12572" y="295209"/>
                  </a:lnTo>
                  <a:close/>
                </a:path>
                <a:path w="2114550" h="307339">
                  <a:moveTo>
                    <a:pt x="12953" y="292542"/>
                  </a:moveTo>
                  <a:lnTo>
                    <a:pt x="12445" y="294066"/>
                  </a:lnTo>
                  <a:lnTo>
                    <a:pt x="12649" y="294066"/>
                  </a:lnTo>
                  <a:lnTo>
                    <a:pt x="12953" y="292542"/>
                  </a:lnTo>
                  <a:close/>
                </a:path>
                <a:path w="2114550" h="307339">
                  <a:moveTo>
                    <a:pt x="12953" y="294066"/>
                  </a:moveTo>
                  <a:lnTo>
                    <a:pt x="12699" y="294320"/>
                  </a:lnTo>
                  <a:lnTo>
                    <a:pt x="12445" y="295336"/>
                  </a:lnTo>
                  <a:lnTo>
                    <a:pt x="12572" y="295209"/>
                  </a:lnTo>
                  <a:lnTo>
                    <a:pt x="12953" y="294066"/>
                  </a:lnTo>
                  <a:close/>
                </a:path>
                <a:path w="2114550" h="307339">
                  <a:moveTo>
                    <a:pt x="12699" y="294066"/>
                  </a:moveTo>
                  <a:lnTo>
                    <a:pt x="12572" y="294447"/>
                  </a:lnTo>
                  <a:lnTo>
                    <a:pt x="12699" y="294066"/>
                  </a:lnTo>
                  <a:close/>
                </a:path>
                <a:path w="2114550" h="307339">
                  <a:moveTo>
                    <a:pt x="12763" y="294066"/>
                  </a:moveTo>
                  <a:lnTo>
                    <a:pt x="12572" y="294447"/>
                  </a:lnTo>
                  <a:lnTo>
                    <a:pt x="12699" y="294320"/>
                  </a:lnTo>
                  <a:lnTo>
                    <a:pt x="12763" y="294066"/>
                  </a:lnTo>
                  <a:close/>
                </a:path>
                <a:path w="2114550" h="307339">
                  <a:moveTo>
                    <a:pt x="12953" y="294828"/>
                  </a:moveTo>
                  <a:lnTo>
                    <a:pt x="12953" y="294066"/>
                  </a:lnTo>
                  <a:lnTo>
                    <a:pt x="12572" y="295209"/>
                  </a:lnTo>
                  <a:lnTo>
                    <a:pt x="12953" y="294828"/>
                  </a:lnTo>
                  <a:close/>
                </a:path>
                <a:path w="2114550" h="307339">
                  <a:moveTo>
                    <a:pt x="12953" y="293304"/>
                  </a:moveTo>
                  <a:lnTo>
                    <a:pt x="12953" y="292542"/>
                  </a:lnTo>
                  <a:lnTo>
                    <a:pt x="12649" y="294066"/>
                  </a:lnTo>
                  <a:lnTo>
                    <a:pt x="12953" y="293304"/>
                  </a:lnTo>
                  <a:close/>
                </a:path>
                <a:path w="2114550" h="307339">
                  <a:moveTo>
                    <a:pt x="12953" y="293304"/>
                  </a:moveTo>
                  <a:lnTo>
                    <a:pt x="12699" y="294066"/>
                  </a:lnTo>
                  <a:lnTo>
                    <a:pt x="12953" y="293304"/>
                  </a:lnTo>
                  <a:close/>
                </a:path>
                <a:path w="2114550" h="307339">
                  <a:moveTo>
                    <a:pt x="12953" y="294066"/>
                  </a:moveTo>
                  <a:lnTo>
                    <a:pt x="12763" y="294066"/>
                  </a:lnTo>
                  <a:lnTo>
                    <a:pt x="12699" y="294320"/>
                  </a:lnTo>
                  <a:lnTo>
                    <a:pt x="12953" y="294066"/>
                  </a:lnTo>
                  <a:close/>
                </a:path>
                <a:path w="2114550" h="307339">
                  <a:moveTo>
                    <a:pt x="12953" y="294066"/>
                  </a:moveTo>
                  <a:lnTo>
                    <a:pt x="12953" y="293304"/>
                  </a:lnTo>
                  <a:lnTo>
                    <a:pt x="12763" y="294066"/>
                  </a:lnTo>
                  <a:lnTo>
                    <a:pt x="12953" y="294066"/>
                  </a:lnTo>
                  <a:close/>
                </a:path>
                <a:path w="2114550" h="307339">
                  <a:moveTo>
                    <a:pt x="13715" y="290256"/>
                  </a:moveTo>
                  <a:lnTo>
                    <a:pt x="13715" y="289494"/>
                  </a:lnTo>
                  <a:lnTo>
                    <a:pt x="12953" y="291018"/>
                  </a:lnTo>
                  <a:lnTo>
                    <a:pt x="13715" y="290256"/>
                  </a:lnTo>
                  <a:close/>
                </a:path>
              </a:pathLst>
            </a:custGeom>
            <a:solidFill>
              <a:srgbClr val="FF0000"/>
            </a:solidFill>
          </p:spPr>
          <p:txBody>
            <a:bodyPr wrap="square" lIns="0" tIns="0" rIns="0" bIns="0" rtlCol="0"/>
            <a:lstStyle/>
            <a:p>
              <a:endParaRPr sz="1632"/>
            </a:p>
          </p:txBody>
        </p:sp>
        <p:sp>
          <p:nvSpPr>
            <p:cNvPr id="9" name="object 9"/>
            <p:cNvSpPr/>
            <p:nvPr/>
          </p:nvSpPr>
          <p:spPr>
            <a:xfrm>
              <a:off x="7965071" y="5842254"/>
              <a:ext cx="2075814" cy="14604"/>
            </a:xfrm>
            <a:custGeom>
              <a:avLst/>
              <a:gdLst/>
              <a:ahLst/>
              <a:cxnLst/>
              <a:rect l="l" t="t" r="r" b="b"/>
              <a:pathLst>
                <a:path w="2075815" h="14604">
                  <a:moveTo>
                    <a:pt x="59435" y="11430"/>
                  </a:moveTo>
                  <a:lnTo>
                    <a:pt x="59435" y="3810"/>
                  </a:lnTo>
                  <a:lnTo>
                    <a:pt x="55625" y="0"/>
                  </a:lnTo>
                  <a:lnTo>
                    <a:pt x="0" y="0"/>
                  </a:lnTo>
                  <a:lnTo>
                    <a:pt x="0" y="14478"/>
                  </a:lnTo>
                  <a:lnTo>
                    <a:pt x="55625" y="14478"/>
                  </a:lnTo>
                  <a:lnTo>
                    <a:pt x="59435" y="11430"/>
                  </a:lnTo>
                  <a:close/>
                </a:path>
                <a:path w="2075815" h="14604">
                  <a:moveTo>
                    <a:pt x="178307" y="11430"/>
                  </a:moveTo>
                  <a:lnTo>
                    <a:pt x="178307" y="3810"/>
                  </a:lnTo>
                  <a:lnTo>
                    <a:pt x="174497" y="0"/>
                  </a:lnTo>
                  <a:lnTo>
                    <a:pt x="114300" y="0"/>
                  </a:lnTo>
                  <a:lnTo>
                    <a:pt x="110477" y="3810"/>
                  </a:lnTo>
                  <a:lnTo>
                    <a:pt x="110477" y="11430"/>
                  </a:lnTo>
                  <a:lnTo>
                    <a:pt x="114300" y="14478"/>
                  </a:lnTo>
                  <a:lnTo>
                    <a:pt x="174497" y="14478"/>
                  </a:lnTo>
                  <a:lnTo>
                    <a:pt x="178307" y="11430"/>
                  </a:lnTo>
                  <a:close/>
                </a:path>
                <a:path w="2075815" h="14604">
                  <a:moveTo>
                    <a:pt x="297167" y="11430"/>
                  </a:moveTo>
                  <a:lnTo>
                    <a:pt x="297167" y="3810"/>
                  </a:lnTo>
                  <a:lnTo>
                    <a:pt x="293369" y="0"/>
                  </a:lnTo>
                  <a:lnTo>
                    <a:pt x="233171" y="0"/>
                  </a:lnTo>
                  <a:lnTo>
                    <a:pt x="229361" y="3810"/>
                  </a:lnTo>
                  <a:lnTo>
                    <a:pt x="229361" y="11430"/>
                  </a:lnTo>
                  <a:lnTo>
                    <a:pt x="233171" y="14478"/>
                  </a:lnTo>
                  <a:lnTo>
                    <a:pt x="293369" y="14478"/>
                  </a:lnTo>
                  <a:lnTo>
                    <a:pt x="297167" y="11430"/>
                  </a:lnTo>
                  <a:close/>
                </a:path>
                <a:path w="2075815" h="14604">
                  <a:moveTo>
                    <a:pt x="415277" y="11430"/>
                  </a:moveTo>
                  <a:lnTo>
                    <a:pt x="415277" y="3810"/>
                  </a:lnTo>
                  <a:lnTo>
                    <a:pt x="411467" y="0"/>
                  </a:lnTo>
                  <a:lnTo>
                    <a:pt x="351281" y="0"/>
                  </a:lnTo>
                  <a:lnTo>
                    <a:pt x="347471" y="3810"/>
                  </a:lnTo>
                  <a:lnTo>
                    <a:pt x="347471" y="11430"/>
                  </a:lnTo>
                  <a:lnTo>
                    <a:pt x="351281" y="14478"/>
                  </a:lnTo>
                  <a:lnTo>
                    <a:pt x="411467" y="14478"/>
                  </a:lnTo>
                  <a:lnTo>
                    <a:pt x="415277" y="11430"/>
                  </a:lnTo>
                  <a:close/>
                </a:path>
                <a:path w="2075815" h="14604">
                  <a:moveTo>
                    <a:pt x="534161" y="11430"/>
                  </a:moveTo>
                  <a:lnTo>
                    <a:pt x="534161" y="3810"/>
                  </a:lnTo>
                  <a:lnTo>
                    <a:pt x="530351" y="0"/>
                  </a:lnTo>
                  <a:lnTo>
                    <a:pt x="470141" y="0"/>
                  </a:lnTo>
                  <a:lnTo>
                    <a:pt x="466343" y="3810"/>
                  </a:lnTo>
                  <a:lnTo>
                    <a:pt x="466343" y="11430"/>
                  </a:lnTo>
                  <a:lnTo>
                    <a:pt x="470141" y="14478"/>
                  </a:lnTo>
                  <a:lnTo>
                    <a:pt x="530351" y="14478"/>
                  </a:lnTo>
                  <a:lnTo>
                    <a:pt x="534161" y="11430"/>
                  </a:lnTo>
                  <a:close/>
                </a:path>
                <a:path w="2075815" h="14604">
                  <a:moveTo>
                    <a:pt x="653033" y="11430"/>
                  </a:moveTo>
                  <a:lnTo>
                    <a:pt x="653033" y="3810"/>
                  </a:lnTo>
                  <a:lnTo>
                    <a:pt x="649224" y="0"/>
                  </a:lnTo>
                  <a:lnTo>
                    <a:pt x="589026" y="0"/>
                  </a:lnTo>
                  <a:lnTo>
                    <a:pt x="585203" y="3810"/>
                  </a:lnTo>
                  <a:lnTo>
                    <a:pt x="585203" y="11430"/>
                  </a:lnTo>
                  <a:lnTo>
                    <a:pt x="589026" y="14478"/>
                  </a:lnTo>
                  <a:lnTo>
                    <a:pt x="649224" y="14478"/>
                  </a:lnTo>
                  <a:lnTo>
                    <a:pt x="653033" y="11430"/>
                  </a:lnTo>
                  <a:close/>
                </a:path>
                <a:path w="2075815" h="14604">
                  <a:moveTo>
                    <a:pt x="771143" y="11430"/>
                  </a:moveTo>
                  <a:lnTo>
                    <a:pt x="771143" y="3810"/>
                  </a:lnTo>
                  <a:lnTo>
                    <a:pt x="767333" y="0"/>
                  </a:lnTo>
                  <a:lnTo>
                    <a:pt x="707123" y="0"/>
                  </a:lnTo>
                  <a:lnTo>
                    <a:pt x="703326" y="3810"/>
                  </a:lnTo>
                  <a:lnTo>
                    <a:pt x="703326" y="11430"/>
                  </a:lnTo>
                  <a:lnTo>
                    <a:pt x="707123" y="14478"/>
                  </a:lnTo>
                  <a:lnTo>
                    <a:pt x="767333" y="14478"/>
                  </a:lnTo>
                  <a:lnTo>
                    <a:pt x="771143" y="11430"/>
                  </a:lnTo>
                  <a:close/>
                </a:path>
                <a:path w="2075815" h="14604">
                  <a:moveTo>
                    <a:pt x="890003" y="11430"/>
                  </a:moveTo>
                  <a:lnTo>
                    <a:pt x="890003" y="3810"/>
                  </a:lnTo>
                  <a:lnTo>
                    <a:pt x="886205" y="0"/>
                  </a:lnTo>
                  <a:lnTo>
                    <a:pt x="826007" y="0"/>
                  </a:lnTo>
                  <a:lnTo>
                    <a:pt x="822197" y="3810"/>
                  </a:lnTo>
                  <a:lnTo>
                    <a:pt x="822197" y="11430"/>
                  </a:lnTo>
                  <a:lnTo>
                    <a:pt x="826007" y="14478"/>
                  </a:lnTo>
                  <a:lnTo>
                    <a:pt x="886205" y="14478"/>
                  </a:lnTo>
                  <a:lnTo>
                    <a:pt x="890003" y="11430"/>
                  </a:lnTo>
                  <a:close/>
                </a:path>
                <a:path w="2075815" h="14604">
                  <a:moveTo>
                    <a:pt x="1008126" y="11430"/>
                  </a:moveTo>
                  <a:lnTo>
                    <a:pt x="1008126" y="3810"/>
                  </a:lnTo>
                  <a:lnTo>
                    <a:pt x="1004303" y="0"/>
                  </a:lnTo>
                  <a:lnTo>
                    <a:pt x="944105" y="0"/>
                  </a:lnTo>
                  <a:lnTo>
                    <a:pt x="940307" y="3810"/>
                  </a:lnTo>
                  <a:lnTo>
                    <a:pt x="940307" y="11430"/>
                  </a:lnTo>
                  <a:lnTo>
                    <a:pt x="944105" y="14478"/>
                  </a:lnTo>
                  <a:lnTo>
                    <a:pt x="1004303" y="14478"/>
                  </a:lnTo>
                  <a:lnTo>
                    <a:pt x="1008126" y="11430"/>
                  </a:lnTo>
                  <a:close/>
                </a:path>
                <a:path w="2075815" h="14604">
                  <a:moveTo>
                    <a:pt x="1126997" y="11430"/>
                  </a:moveTo>
                  <a:lnTo>
                    <a:pt x="1126997" y="3810"/>
                  </a:lnTo>
                  <a:lnTo>
                    <a:pt x="1123175" y="0"/>
                  </a:lnTo>
                  <a:lnTo>
                    <a:pt x="1062977" y="0"/>
                  </a:lnTo>
                  <a:lnTo>
                    <a:pt x="1059167" y="3810"/>
                  </a:lnTo>
                  <a:lnTo>
                    <a:pt x="1059167" y="11430"/>
                  </a:lnTo>
                  <a:lnTo>
                    <a:pt x="1062977" y="14478"/>
                  </a:lnTo>
                  <a:lnTo>
                    <a:pt x="1123175" y="14478"/>
                  </a:lnTo>
                  <a:lnTo>
                    <a:pt x="1126997" y="11430"/>
                  </a:lnTo>
                  <a:close/>
                </a:path>
                <a:path w="2075815" h="14604">
                  <a:moveTo>
                    <a:pt x="1245869" y="11430"/>
                  </a:moveTo>
                  <a:lnTo>
                    <a:pt x="1245869" y="3810"/>
                  </a:lnTo>
                  <a:lnTo>
                    <a:pt x="1242059" y="0"/>
                  </a:lnTo>
                  <a:lnTo>
                    <a:pt x="1181849" y="0"/>
                  </a:lnTo>
                  <a:lnTo>
                    <a:pt x="1178052" y="3810"/>
                  </a:lnTo>
                  <a:lnTo>
                    <a:pt x="1178052" y="11430"/>
                  </a:lnTo>
                  <a:lnTo>
                    <a:pt x="1181849" y="14478"/>
                  </a:lnTo>
                  <a:lnTo>
                    <a:pt x="1242059" y="14478"/>
                  </a:lnTo>
                  <a:lnTo>
                    <a:pt x="1245869" y="11430"/>
                  </a:lnTo>
                  <a:close/>
                </a:path>
                <a:path w="2075815" h="14604">
                  <a:moveTo>
                    <a:pt x="1363967" y="11430"/>
                  </a:moveTo>
                  <a:lnTo>
                    <a:pt x="1363967" y="3810"/>
                  </a:lnTo>
                  <a:lnTo>
                    <a:pt x="1360169" y="0"/>
                  </a:lnTo>
                  <a:lnTo>
                    <a:pt x="1299971" y="0"/>
                  </a:lnTo>
                  <a:lnTo>
                    <a:pt x="1296149" y="3810"/>
                  </a:lnTo>
                  <a:lnTo>
                    <a:pt x="1296149" y="11430"/>
                  </a:lnTo>
                  <a:lnTo>
                    <a:pt x="1299971" y="14478"/>
                  </a:lnTo>
                  <a:lnTo>
                    <a:pt x="1360169" y="14478"/>
                  </a:lnTo>
                  <a:lnTo>
                    <a:pt x="1363967" y="11430"/>
                  </a:lnTo>
                  <a:close/>
                </a:path>
                <a:path w="2075815" h="14604">
                  <a:moveTo>
                    <a:pt x="1482852" y="11430"/>
                  </a:moveTo>
                  <a:lnTo>
                    <a:pt x="1482852" y="3810"/>
                  </a:lnTo>
                  <a:lnTo>
                    <a:pt x="1479029" y="0"/>
                  </a:lnTo>
                  <a:lnTo>
                    <a:pt x="1418843" y="0"/>
                  </a:lnTo>
                  <a:lnTo>
                    <a:pt x="1415033" y="3810"/>
                  </a:lnTo>
                  <a:lnTo>
                    <a:pt x="1415033" y="11430"/>
                  </a:lnTo>
                  <a:lnTo>
                    <a:pt x="1418843" y="14478"/>
                  </a:lnTo>
                  <a:lnTo>
                    <a:pt x="1479029" y="14478"/>
                  </a:lnTo>
                  <a:lnTo>
                    <a:pt x="1482852" y="11430"/>
                  </a:lnTo>
                  <a:close/>
                </a:path>
                <a:path w="2075815" h="14604">
                  <a:moveTo>
                    <a:pt x="1601724" y="11430"/>
                  </a:moveTo>
                  <a:lnTo>
                    <a:pt x="1601724" y="3810"/>
                  </a:lnTo>
                  <a:lnTo>
                    <a:pt x="1597901" y="0"/>
                  </a:lnTo>
                  <a:lnTo>
                    <a:pt x="1537703" y="0"/>
                  </a:lnTo>
                  <a:lnTo>
                    <a:pt x="1533905" y="3810"/>
                  </a:lnTo>
                  <a:lnTo>
                    <a:pt x="1533905" y="11430"/>
                  </a:lnTo>
                  <a:lnTo>
                    <a:pt x="1537703" y="14478"/>
                  </a:lnTo>
                  <a:lnTo>
                    <a:pt x="1597901" y="14478"/>
                  </a:lnTo>
                  <a:lnTo>
                    <a:pt x="1601724" y="11430"/>
                  </a:lnTo>
                  <a:close/>
                </a:path>
                <a:path w="2075815" h="14604">
                  <a:moveTo>
                    <a:pt x="1719833" y="11430"/>
                  </a:moveTo>
                  <a:lnTo>
                    <a:pt x="1719833" y="3810"/>
                  </a:lnTo>
                  <a:lnTo>
                    <a:pt x="1716024" y="0"/>
                  </a:lnTo>
                  <a:lnTo>
                    <a:pt x="1655826" y="0"/>
                  </a:lnTo>
                  <a:lnTo>
                    <a:pt x="1652003" y="3810"/>
                  </a:lnTo>
                  <a:lnTo>
                    <a:pt x="1652003" y="11430"/>
                  </a:lnTo>
                  <a:lnTo>
                    <a:pt x="1655826" y="14478"/>
                  </a:lnTo>
                  <a:lnTo>
                    <a:pt x="1716024" y="14478"/>
                  </a:lnTo>
                  <a:lnTo>
                    <a:pt x="1719833" y="11430"/>
                  </a:lnTo>
                  <a:close/>
                </a:path>
                <a:path w="2075815" h="14604">
                  <a:moveTo>
                    <a:pt x="1838705" y="11430"/>
                  </a:moveTo>
                  <a:lnTo>
                    <a:pt x="1838705" y="3810"/>
                  </a:lnTo>
                  <a:lnTo>
                    <a:pt x="1834895" y="0"/>
                  </a:lnTo>
                  <a:lnTo>
                    <a:pt x="1774697" y="0"/>
                  </a:lnTo>
                  <a:lnTo>
                    <a:pt x="1770875" y="3810"/>
                  </a:lnTo>
                  <a:lnTo>
                    <a:pt x="1770875" y="11430"/>
                  </a:lnTo>
                  <a:lnTo>
                    <a:pt x="1774697" y="14478"/>
                  </a:lnTo>
                  <a:lnTo>
                    <a:pt x="1834895" y="14478"/>
                  </a:lnTo>
                  <a:lnTo>
                    <a:pt x="1838705" y="11430"/>
                  </a:lnTo>
                  <a:close/>
                </a:path>
                <a:path w="2075815" h="14604">
                  <a:moveTo>
                    <a:pt x="1957577" y="11430"/>
                  </a:moveTo>
                  <a:lnTo>
                    <a:pt x="1957577" y="3810"/>
                  </a:lnTo>
                  <a:lnTo>
                    <a:pt x="1953755" y="0"/>
                  </a:lnTo>
                  <a:lnTo>
                    <a:pt x="1893569" y="0"/>
                  </a:lnTo>
                  <a:lnTo>
                    <a:pt x="1889759" y="3810"/>
                  </a:lnTo>
                  <a:lnTo>
                    <a:pt x="1889759" y="11430"/>
                  </a:lnTo>
                  <a:lnTo>
                    <a:pt x="1893569" y="14478"/>
                  </a:lnTo>
                  <a:lnTo>
                    <a:pt x="1953755" y="14478"/>
                  </a:lnTo>
                  <a:lnTo>
                    <a:pt x="1957577" y="11430"/>
                  </a:lnTo>
                  <a:close/>
                </a:path>
                <a:path w="2075815" h="14604">
                  <a:moveTo>
                    <a:pt x="2075675" y="11430"/>
                  </a:moveTo>
                  <a:lnTo>
                    <a:pt x="2075675" y="3810"/>
                  </a:lnTo>
                  <a:lnTo>
                    <a:pt x="2071877" y="0"/>
                  </a:lnTo>
                  <a:lnTo>
                    <a:pt x="2011679" y="0"/>
                  </a:lnTo>
                  <a:lnTo>
                    <a:pt x="2007869" y="3810"/>
                  </a:lnTo>
                  <a:lnTo>
                    <a:pt x="2007869" y="11430"/>
                  </a:lnTo>
                  <a:lnTo>
                    <a:pt x="2011679" y="14478"/>
                  </a:lnTo>
                  <a:lnTo>
                    <a:pt x="2071877" y="14478"/>
                  </a:lnTo>
                  <a:lnTo>
                    <a:pt x="2075675" y="11430"/>
                  </a:lnTo>
                  <a:close/>
                </a:path>
              </a:pathLst>
            </a:custGeom>
            <a:solidFill>
              <a:srgbClr val="000000"/>
            </a:solidFill>
          </p:spPr>
          <p:txBody>
            <a:bodyPr wrap="square" lIns="0" tIns="0" rIns="0" bIns="0" rtlCol="0"/>
            <a:lstStyle/>
            <a:p>
              <a:endParaRPr sz="1632"/>
            </a:p>
          </p:txBody>
        </p:sp>
        <p:sp>
          <p:nvSpPr>
            <p:cNvPr id="10" name="object 10"/>
            <p:cNvSpPr/>
            <p:nvPr/>
          </p:nvSpPr>
          <p:spPr>
            <a:xfrm>
              <a:off x="488327" y="2345436"/>
              <a:ext cx="3025140" cy="3769360"/>
            </a:xfrm>
            <a:custGeom>
              <a:avLst/>
              <a:gdLst/>
              <a:ahLst/>
              <a:cxnLst/>
              <a:rect l="l" t="t" r="r" b="b"/>
              <a:pathLst>
                <a:path w="3025140" h="3769360">
                  <a:moveTo>
                    <a:pt x="0" y="3768852"/>
                  </a:moveTo>
                  <a:lnTo>
                    <a:pt x="0" y="0"/>
                  </a:lnTo>
                  <a:lnTo>
                    <a:pt x="3025140" y="0"/>
                  </a:lnTo>
                  <a:lnTo>
                    <a:pt x="3025140" y="3768852"/>
                  </a:lnTo>
                  <a:lnTo>
                    <a:pt x="0" y="3768852"/>
                  </a:lnTo>
                  <a:close/>
                </a:path>
              </a:pathLst>
            </a:custGeom>
            <a:ln w="13703">
              <a:solidFill>
                <a:srgbClr val="000000"/>
              </a:solidFill>
            </a:ln>
          </p:spPr>
          <p:txBody>
            <a:bodyPr wrap="square" lIns="0" tIns="0" rIns="0" bIns="0" rtlCol="0"/>
            <a:lstStyle/>
            <a:p>
              <a:endParaRPr sz="1632"/>
            </a:p>
          </p:txBody>
        </p:sp>
        <p:pic>
          <p:nvPicPr>
            <p:cNvPr id="11" name="object 11"/>
            <p:cNvPicPr/>
            <p:nvPr/>
          </p:nvPicPr>
          <p:blipFill>
            <a:blip r:embed="rId2" cstate="print"/>
            <a:stretch>
              <a:fillRect/>
            </a:stretch>
          </p:blipFill>
          <p:spPr>
            <a:xfrm>
              <a:off x="1569656" y="5143550"/>
              <a:ext cx="1217574" cy="255930"/>
            </a:xfrm>
            <a:prstGeom prst="rect">
              <a:avLst/>
            </a:prstGeom>
          </p:spPr>
        </p:pic>
        <p:pic>
          <p:nvPicPr>
            <p:cNvPr id="12" name="object 12"/>
            <p:cNvPicPr/>
            <p:nvPr/>
          </p:nvPicPr>
          <p:blipFill>
            <a:blip r:embed="rId3" cstate="print"/>
            <a:stretch>
              <a:fillRect/>
            </a:stretch>
          </p:blipFill>
          <p:spPr>
            <a:xfrm>
              <a:off x="2666936" y="4916474"/>
              <a:ext cx="111912" cy="116484"/>
            </a:xfrm>
            <a:prstGeom prst="rect">
              <a:avLst/>
            </a:prstGeom>
          </p:spPr>
        </p:pic>
        <p:sp>
          <p:nvSpPr>
            <p:cNvPr id="13" name="object 13"/>
            <p:cNvSpPr/>
            <p:nvPr/>
          </p:nvSpPr>
          <p:spPr>
            <a:xfrm>
              <a:off x="2670695" y="4755642"/>
              <a:ext cx="45085" cy="40640"/>
            </a:xfrm>
            <a:custGeom>
              <a:avLst/>
              <a:gdLst/>
              <a:ahLst/>
              <a:cxnLst/>
              <a:rect l="l" t="t" r="r" b="b"/>
              <a:pathLst>
                <a:path w="45085" h="40639">
                  <a:moveTo>
                    <a:pt x="44958" y="20574"/>
                  </a:moveTo>
                  <a:lnTo>
                    <a:pt x="43219" y="12537"/>
                  </a:lnTo>
                  <a:lnTo>
                    <a:pt x="38480" y="6000"/>
                  </a:lnTo>
                  <a:lnTo>
                    <a:pt x="31456" y="1607"/>
                  </a:lnTo>
                  <a:lnTo>
                    <a:pt x="22860" y="0"/>
                  </a:lnTo>
                  <a:lnTo>
                    <a:pt x="14144" y="1607"/>
                  </a:lnTo>
                  <a:lnTo>
                    <a:pt x="6857" y="6000"/>
                  </a:lnTo>
                  <a:lnTo>
                    <a:pt x="1857" y="12537"/>
                  </a:lnTo>
                  <a:lnTo>
                    <a:pt x="0" y="20574"/>
                  </a:lnTo>
                  <a:lnTo>
                    <a:pt x="1857" y="28170"/>
                  </a:lnTo>
                  <a:lnTo>
                    <a:pt x="6858" y="34480"/>
                  </a:lnTo>
                  <a:lnTo>
                    <a:pt x="14144" y="38790"/>
                  </a:lnTo>
                  <a:lnTo>
                    <a:pt x="22860" y="40386"/>
                  </a:lnTo>
                  <a:lnTo>
                    <a:pt x="31456" y="38790"/>
                  </a:lnTo>
                  <a:lnTo>
                    <a:pt x="38481" y="34480"/>
                  </a:lnTo>
                  <a:lnTo>
                    <a:pt x="43219" y="28170"/>
                  </a:lnTo>
                  <a:lnTo>
                    <a:pt x="44958" y="20574"/>
                  </a:lnTo>
                  <a:close/>
                </a:path>
              </a:pathLst>
            </a:custGeom>
            <a:solidFill>
              <a:srgbClr val="DBEEF4"/>
            </a:solidFill>
          </p:spPr>
          <p:txBody>
            <a:bodyPr wrap="square" lIns="0" tIns="0" rIns="0" bIns="0" rtlCol="0"/>
            <a:lstStyle/>
            <a:p>
              <a:endParaRPr sz="1632"/>
            </a:p>
          </p:txBody>
        </p:sp>
        <p:sp>
          <p:nvSpPr>
            <p:cNvPr id="14" name="object 14"/>
            <p:cNvSpPr/>
            <p:nvPr/>
          </p:nvSpPr>
          <p:spPr>
            <a:xfrm>
              <a:off x="2670695" y="4755642"/>
              <a:ext cx="45085" cy="40640"/>
            </a:xfrm>
            <a:custGeom>
              <a:avLst/>
              <a:gdLst/>
              <a:ahLst/>
              <a:cxnLst/>
              <a:rect l="l" t="t" r="r" b="b"/>
              <a:pathLst>
                <a:path w="45085" h="40639">
                  <a:moveTo>
                    <a:pt x="0" y="20574"/>
                  </a:moveTo>
                  <a:lnTo>
                    <a:pt x="1857" y="12537"/>
                  </a:lnTo>
                  <a:lnTo>
                    <a:pt x="6857" y="6000"/>
                  </a:lnTo>
                  <a:lnTo>
                    <a:pt x="14144" y="1607"/>
                  </a:lnTo>
                  <a:lnTo>
                    <a:pt x="22860" y="0"/>
                  </a:lnTo>
                  <a:lnTo>
                    <a:pt x="31456" y="1607"/>
                  </a:lnTo>
                  <a:lnTo>
                    <a:pt x="38480" y="6000"/>
                  </a:lnTo>
                  <a:lnTo>
                    <a:pt x="43219" y="12537"/>
                  </a:lnTo>
                  <a:lnTo>
                    <a:pt x="44958" y="20574"/>
                  </a:lnTo>
                  <a:lnTo>
                    <a:pt x="43219" y="28170"/>
                  </a:lnTo>
                  <a:lnTo>
                    <a:pt x="38481" y="34480"/>
                  </a:lnTo>
                  <a:lnTo>
                    <a:pt x="31456" y="38790"/>
                  </a:lnTo>
                  <a:lnTo>
                    <a:pt x="22860" y="40386"/>
                  </a:lnTo>
                  <a:lnTo>
                    <a:pt x="14144" y="38790"/>
                  </a:lnTo>
                  <a:lnTo>
                    <a:pt x="6858" y="34480"/>
                  </a:lnTo>
                  <a:lnTo>
                    <a:pt x="1857" y="28170"/>
                  </a:lnTo>
                  <a:lnTo>
                    <a:pt x="0" y="20574"/>
                  </a:lnTo>
                  <a:close/>
                </a:path>
              </a:pathLst>
            </a:custGeom>
            <a:ln w="12090">
              <a:solidFill>
                <a:srgbClr val="17375E"/>
              </a:solidFill>
            </a:ln>
          </p:spPr>
          <p:txBody>
            <a:bodyPr wrap="square" lIns="0" tIns="0" rIns="0" bIns="0" rtlCol="0"/>
            <a:lstStyle/>
            <a:p>
              <a:endParaRPr sz="1632"/>
            </a:p>
          </p:txBody>
        </p:sp>
        <p:sp>
          <p:nvSpPr>
            <p:cNvPr id="15" name="object 15"/>
            <p:cNvSpPr/>
            <p:nvPr/>
          </p:nvSpPr>
          <p:spPr>
            <a:xfrm>
              <a:off x="2796425" y="4709922"/>
              <a:ext cx="45085" cy="40640"/>
            </a:xfrm>
            <a:custGeom>
              <a:avLst/>
              <a:gdLst/>
              <a:ahLst/>
              <a:cxnLst/>
              <a:rect l="l" t="t" r="r" b="b"/>
              <a:pathLst>
                <a:path w="45085" h="40639">
                  <a:moveTo>
                    <a:pt x="44958" y="20574"/>
                  </a:moveTo>
                  <a:lnTo>
                    <a:pt x="43219" y="12537"/>
                  </a:lnTo>
                  <a:lnTo>
                    <a:pt x="38480" y="6000"/>
                  </a:lnTo>
                  <a:lnTo>
                    <a:pt x="31456" y="1607"/>
                  </a:lnTo>
                  <a:lnTo>
                    <a:pt x="22860" y="0"/>
                  </a:lnTo>
                  <a:lnTo>
                    <a:pt x="13823" y="1607"/>
                  </a:lnTo>
                  <a:lnTo>
                    <a:pt x="6572" y="6000"/>
                  </a:lnTo>
                  <a:lnTo>
                    <a:pt x="1750" y="12537"/>
                  </a:lnTo>
                  <a:lnTo>
                    <a:pt x="0" y="20574"/>
                  </a:lnTo>
                  <a:lnTo>
                    <a:pt x="1750" y="28491"/>
                  </a:lnTo>
                  <a:lnTo>
                    <a:pt x="6572" y="34766"/>
                  </a:lnTo>
                  <a:lnTo>
                    <a:pt x="13823" y="38897"/>
                  </a:lnTo>
                  <a:lnTo>
                    <a:pt x="22860" y="40386"/>
                  </a:lnTo>
                  <a:lnTo>
                    <a:pt x="31456" y="38897"/>
                  </a:lnTo>
                  <a:lnTo>
                    <a:pt x="38481" y="34766"/>
                  </a:lnTo>
                  <a:lnTo>
                    <a:pt x="43219" y="28491"/>
                  </a:lnTo>
                  <a:lnTo>
                    <a:pt x="44958" y="20574"/>
                  </a:lnTo>
                  <a:close/>
                </a:path>
              </a:pathLst>
            </a:custGeom>
            <a:solidFill>
              <a:srgbClr val="DBEEF4"/>
            </a:solidFill>
          </p:spPr>
          <p:txBody>
            <a:bodyPr wrap="square" lIns="0" tIns="0" rIns="0" bIns="0" rtlCol="0"/>
            <a:lstStyle/>
            <a:p>
              <a:endParaRPr sz="1632"/>
            </a:p>
          </p:txBody>
        </p:sp>
        <p:sp>
          <p:nvSpPr>
            <p:cNvPr id="16" name="object 16"/>
            <p:cNvSpPr/>
            <p:nvPr/>
          </p:nvSpPr>
          <p:spPr>
            <a:xfrm>
              <a:off x="2796425" y="4709922"/>
              <a:ext cx="45085" cy="40640"/>
            </a:xfrm>
            <a:custGeom>
              <a:avLst/>
              <a:gdLst/>
              <a:ahLst/>
              <a:cxnLst/>
              <a:rect l="l" t="t" r="r" b="b"/>
              <a:pathLst>
                <a:path w="45085" h="40639">
                  <a:moveTo>
                    <a:pt x="0" y="20574"/>
                  </a:moveTo>
                  <a:lnTo>
                    <a:pt x="1750" y="12537"/>
                  </a:lnTo>
                  <a:lnTo>
                    <a:pt x="6572" y="6000"/>
                  </a:lnTo>
                  <a:lnTo>
                    <a:pt x="13823" y="1607"/>
                  </a:lnTo>
                  <a:lnTo>
                    <a:pt x="22860" y="0"/>
                  </a:lnTo>
                  <a:lnTo>
                    <a:pt x="31456" y="1607"/>
                  </a:lnTo>
                  <a:lnTo>
                    <a:pt x="38480" y="6000"/>
                  </a:lnTo>
                  <a:lnTo>
                    <a:pt x="43219" y="12537"/>
                  </a:lnTo>
                  <a:lnTo>
                    <a:pt x="44958" y="20574"/>
                  </a:lnTo>
                  <a:lnTo>
                    <a:pt x="43219" y="28491"/>
                  </a:lnTo>
                  <a:lnTo>
                    <a:pt x="38481" y="34766"/>
                  </a:lnTo>
                  <a:lnTo>
                    <a:pt x="31456" y="38897"/>
                  </a:lnTo>
                  <a:lnTo>
                    <a:pt x="22860" y="40386"/>
                  </a:lnTo>
                  <a:lnTo>
                    <a:pt x="13823" y="38897"/>
                  </a:lnTo>
                  <a:lnTo>
                    <a:pt x="6572" y="34766"/>
                  </a:lnTo>
                  <a:lnTo>
                    <a:pt x="1750" y="28491"/>
                  </a:lnTo>
                  <a:lnTo>
                    <a:pt x="0" y="20574"/>
                  </a:lnTo>
                  <a:close/>
                </a:path>
              </a:pathLst>
            </a:custGeom>
            <a:ln w="12090">
              <a:solidFill>
                <a:srgbClr val="17375E"/>
              </a:solidFill>
            </a:ln>
          </p:spPr>
          <p:txBody>
            <a:bodyPr wrap="square" lIns="0" tIns="0" rIns="0" bIns="0" rtlCol="0"/>
            <a:lstStyle/>
            <a:p>
              <a:endParaRPr sz="1632"/>
            </a:p>
          </p:txBody>
        </p:sp>
        <p:sp>
          <p:nvSpPr>
            <p:cNvPr id="17" name="object 17"/>
            <p:cNvSpPr/>
            <p:nvPr/>
          </p:nvSpPr>
          <p:spPr>
            <a:xfrm>
              <a:off x="2735465" y="4565142"/>
              <a:ext cx="43815" cy="40640"/>
            </a:xfrm>
            <a:custGeom>
              <a:avLst/>
              <a:gdLst/>
              <a:ahLst/>
              <a:cxnLst/>
              <a:rect l="l" t="t" r="r" b="b"/>
              <a:pathLst>
                <a:path w="43814" h="40639">
                  <a:moveTo>
                    <a:pt x="43434" y="20574"/>
                  </a:moveTo>
                  <a:lnTo>
                    <a:pt x="41695" y="12537"/>
                  </a:lnTo>
                  <a:lnTo>
                    <a:pt x="36957" y="6000"/>
                  </a:lnTo>
                  <a:lnTo>
                    <a:pt x="29932" y="1607"/>
                  </a:lnTo>
                  <a:lnTo>
                    <a:pt x="21336" y="0"/>
                  </a:lnTo>
                  <a:lnTo>
                    <a:pt x="13180" y="1607"/>
                  </a:lnTo>
                  <a:lnTo>
                    <a:pt x="6381" y="6000"/>
                  </a:lnTo>
                  <a:lnTo>
                    <a:pt x="1726" y="12537"/>
                  </a:lnTo>
                  <a:lnTo>
                    <a:pt x="0" y="20574"/>
                  </a:lnTo>
                  <a:lnTo>
                    <a:pt x="1726" y="28170"/>
                  </a:lnTo>
                  <a:lnTo>
                    <a:pt x="6381" y="34480"/>
                  </a:lnTo>
                  <a:lnTo>
                    <a:pt x="13180" y="38790"/>
                  </a:lnTo>
                  <a:lnTo>
                    <a:pt x="21336" y="40386"/>
                  </a:lnTo>
                  <a:lnTo>
                    <a:pt x="29932" y="38790"/>
                  </a:lnTo>
                  <a:lnTo>
                    <a:pt x="36957" y="34480"/>
                  </a:lnTo>
                  <a:lnTo>
                    <a:pt x="41695" y="28170"/>
                  </a:lnTo>
                  <a:lnTo>
                    <a:pt x="43434" y="20574"/>
                  </a:lnTo>
                  <a:close/>
                </a:path>
              </a:pathLst>
            </a:custGeom>
            <a:solidFill>
              <a:srgbClr val="DBEEF4"/>
            </a:solidFill>
          </p:spPr>
          <p:txBody>
            <a:bodyPr wrap="square" lIns="0" tIns="0" rIns="0" bIns="0" rtlCol="0"/>
            <a:lstStyle/>
            <a:p>
              <a:endParaRPr sz="1632"/>
            </a:p>
          </p:txBody>
        </p:sp>
        <p:sp>
          <p:nvSpPr>
            <p:cNvPr id="18" name="object 18"/>
            <p:cNvSpPr/>
            <p:nvPr/>
          </p:nvSpPr>
          <p:spPr>
            <a:xfrm>
              <a:off x="2735465" y="4565142"/>
              <a:ext cx="43815" cy="40640"/>
            </a:xfrm>
            <a:custGeom>
              <a:avLst/>
              <a:gdLst/>
              <a:ahLst/>
              <a:cxnLst/>
              <a:rect l="l" t="t" r="r" b="b"/>
              <a:pathLst>
                <a:path w="43814" h="40639">
                  <a:moveTo>
                    <a:pt x="0" y="20574"/>
                  </a:moveTo>
                  <a:lnTo>
                    <a:pt x="1726" y="12537"/>
                  </a:lnTo>
                  <a:lnTo>
                    <a:pt x="6381" y="6000"/>
                  </a:lnTo>
                  <a:lnTo>
                    <a:pt x="13180" y="1607"/>
                  </a:lnTo>
                  <a:lnTo>
                    <a:pt x="21336" y="0"/>
                  </a:lnTo>
                  <a:lnTo>
                    <a:pt x="29932" y="1607"/>
                  </a:lnTo>
                  <a:lnTo>
                    <a:pt x="36957" y="6000"/>
                  </a:lnTo>
                  <a:lnTo>
                    <a:pt x="41695" y="12537"/>
                  </a:lnTo>
                  <a:lnTo>
                    <a:pt x="43434" y="20574"/>
                  </a:lnTo>
                  <a:lnTo>
                    <a:pt x="41695" y="28170"/>
                  </a:lnTo>
                  <a:lnTo>
                    <a:pt x="36957" y="34480"/>
                  </a:lnTo>
                  <a:lnTo>
                    <a:pt x="29932" y="38790"/>
                  </a:lnTo>
                  <a:lnTo>
                    <a:pt x="21336" y="40386"/>
                  </a:lnTo>
                  <a:lnTo>
                    <a:pt x="13180" y="38790"/>
                  </a:lnTo>
                  <a:lnTo>
                    <a:pt x="6381" y="34480"/>
                  </a:lnTo>
                  <a:lnTo>
                    <a:pt x="1726" y="28170"/>
                  </a:lnTo>
                  <a:lnTo>
                    <a:pt x="0" y="20574"/>
                  </a:lnTo>
                  <a:close/>
                </a:path>
              </a:pathLst>
            </a:custGeom>
            <a:ln w="12090">
              <a:solidFill>
                <a:srgbClr val="17375E"/>
              </a:solidFill>
            </a:ln>
          </p:spPr>
          <p:txBody>
            <a:bodyPr wrap="square" lIns="0" tIns="0" rIns="0" bIns="0" rtlCol="0"/>
            <a:lstStyle/>
            <a:p>
              <a:endParaRPr sz="1632"/>
            </a:p>
          </p:txBody>
        </p:sp>
        <p:sp>
          <p:nvSpPr>
            <p:cNvPr id="19" name="object 19"/>
            <p:cNvSpPr/>
            <p:nvPr/>
          </p:nvSpPr>
          <p:spPr>
            <a:xfrm>
              <a:off x="2796425" y="4470654"/>
              <a:ext cx="45085" cy="40640"/>
            </a:xfrm>
            <a:custGeom>
              <a:avLst/>
              <a:gdLst/>
              <a:ahLst/>
              <a:cxnLst/>
              <a:rect l="l" t="t" r="r" b="b"/>
              <a:pathLst>
                <a:path w="45085" h="40639">
                  <a:moveTo>
                    <a:pt x="44958" y="20574"/>
                  </a:moveTo>
                  <a:lnTo>
                    <a:pt x="43219" y="12537"/>
                  </a:lnTo>
                  <a:lnTo>
                    <a:pt x="38480" y="6000"/>
                  </a:lnTo>
                  <a:lnTo>
                    <a:pt x="31456" y="1607"/>
                  </a:lnTo>
                  <a:lnTo>
                    <a:pt x="22860" y="0"/>
                  </a:lnTo>
                  <a:lnTo>
                    <a:pt x="13823" y="1607"/>
                  </a:lnTo>
                  <a:lnTo>
                    <a:pt x="6572" y="6000"/>
                  </a:lnTo>
                  <a:lnTo>
                    <a:pt x="1750" y="12537"/>
                  </a:lnTo>
                  <a:lnTo>
                    <a:pt x="0" y="20574"/>
                  </a:lnTo>
                  <a:lnTo>
                    <a:pt x="1750" y="28170"/>
                  </a:lnTo>
                  <a:lnTo>
                    <a:pt x="6572" y="34480"/>
                  </a:lnTo>
                  <a:lnTo>
                    <a:pt x="13823" y="38790"/>
                  </a:lnTo>
                  <a:lnTo>
                    <a:pt x="22860" y="40386"/>
                  </a:lnTo>
                  <a:lnTo>
                    <a:pt x="31456" y="38790"/>
                  </a:lnTo>
                  <a:lnTo>
                    <a:pt x="38481" y="34480"/>
                  </a:lnTo>
                  <a:lnTo>
                    <a:pt x="43219" y="28170"/>
                  </a:lnTo>
                  <a:lnTo>
                    <a:pt x="44958" y="20574"/>
                  </a:lnTo>
                  <a:close/>
                </a:path>
              </a:pathLst>
            </a:custGeom>
            <a:solidFill>
              <a:srgbClr val="DBEEF4"/>
            </a:solidFill>
          </p:spPr>
          <p:txBody>
            <a:bodyPr wrap="square" lIns="0" tIns="0" rIns="0" bIns="0" rtlCol="0"/>
            <a:lstStyle/>
            <a:p>
              <a:endParaRPr sz="1632"/>
            </a:p>
          </p:txBody>
        </p:sp>
        <p:sp>
          <p:nvSpPr>
            <p:cNvPr id="20" name="object 20"/>
            <p:cNvSpPr/>
            <p:nvPr/>
          </p:nvSpPr>
          <p:spPr>
            <a:xfrm>
              <a:off x="2796425" y="4470654"/>
              <a:ext cx="45085" cy="40640"/>
            </a:xfrm>
            <a:custGeom>
              <a:avLst/>
              <a:gdLst/>
              <a:ahLst/>
              <a:cxnLst/>
              <a:rect l="l" t="t" r="r" b="b"/>
              <a:pathLst>
                <a:path w="45085" h="40639">
                  <a:moveTo>
                    <a:pt x="0" y="20574"/>
                  </a:moveTo>
                  <a:lnTo>
                    <a:pt x="1750" y="12537"/>
                  </a:lnTo>
                  <a:lnTo>
                    <a:pt x="6572" y="6000"/>
                  </a:lnTo>
                  <a:lnTo>
                    <a:pt x="13823" y="1607"/>
                  </a:lnTo>
                  <a:lnTo>
                    <a:pt x="22860" y="0"/>
                  </a:lnTo>
                  <a:lnTo>
                    <a:pt x="31456" y="1607"/>
                  </a:lnTo>
                  <a:lnTo>
                    <a:pt x="38480" y="6000"/>
                  </a:lnTo>
                  <a:lnTo>
                    <a:pt x="43219" y="12537"/>
                  </a:lnTo>
                  <a:lnTo>
                    <a:pt x="44958" y="20574"/>
                  </a:lnTo>
                  <a:lnTo>
                    <a:pt x="43219" y="28170"/>
                  </a:lnTo>
                  <a:lnTo>
                    <a:pt x="38481" y="34480"/>
                  </a:lnTo>
                  <a:lnTo>
                    <a:pt x="31456" y="38790"/>
                  </a:lnTo>
                  <a:lnTo>
                    <a:pt x="22860" y="40386"/>
                  </a:lnTo>
                  <a:lnTo>
                    <a:pt x="13823" y="38790"/>
                  </a:lnTo>
                  <a:lnTo>
                    <a:pt x="6572" y="34480"/>
                  </a:lnTo>
                  <a:lnTo>
                    <a:pt x="1750" y="28170"/>
                  </a:lnTo>
                  <a:lnTo>
                    <a:pt x="0" y="20574"/>
                  </a:lnTo>
                  <a:close/>
                </a:path>
              </a:pathLst>
            </a:custGeom>
            <a:ln w="12090">
              <a:solidFill>
                <a:srgbClr val="17375E"/>
              </a:solidFill>
            </a:ln>
          </p:spPr>
          <p:txBody>
            <a:bodyPr wrap="square" lIns="0" tIns="0" rIns="0" bIns="0" rtlCol="0"/>
            <a:lstStyle/>
            <a:p>
              <a:endParaRPr sz="1632"/>
            </a:p>
          </p:txBody>
        </p:sp>
        <p:pic>
          <p:nvPicPr>
            <p:cNvPr id="21" name="object 21"/>
            <p:cNvPicPr/>
            <p:nvPr/>
          </p:nvPicPr>
          <p:blipFill>
            <a:blip r:embed="rId4" cstate="print"/>
            <a:stretch>
              <a:fillRect/>
            </a:stretch>
          </p:blipFill>
          <p:spPr>
            <a:xfrm>
              <a:off x="2894012" y="4373930"/>
              <a:ext cx="112674" cy="73812"/>
            </a:xfrm>
            <a:prstGeom prst="rect">
              <a:avLst/>
            </a:prstGeom>
          </p:spPr>
        </p:pic>
        <p:sp>
          <p:nvSpPr>
            <p:cNvPr id="22" name="object 22"/>
            <p:cNvSpPr/>
            <p:nvPr/>
          </p:nvSpPr>
          <p:spPr>
            <a:xfrm>
              <a:off x="1173365" y="4883658"/>
              <a:ext cx="43815" cy="0"/>
            </a:xfrm>
            <a:custGeom>
              <a:avLst/>
              <a:gdLst/>
              <a:ahLst/>
              <a:cxnLst/>
              <a:rect l="l" t="t" r="r" b="b"/>
              <a:pathLst>
                <a:path w="43815">
                  <a:moveTo>
                    <a:pt x="0" y="0"/>
                  </a:moveTo>
                  <a:lnTo>
                    <a:pt x="43434" y="0"/>
                  </a:lnTo>
                </a:path>
              </a:pathLst>
            </a:custGeom>
            <a:ln w="12090">
              <a:solidFill>
                <a:srgbClr val="000000"/>
              </a:solidFill>
            </a:ln>
          </p:spPr>
          <p:txBody>
            <a:bodyPr wrap="square" lIns="0" tIns="0" rIns="0" bIns="0" rtlCol="0"/>
            <a:lstStyle/>
            <a:p>
              <a:endParaRPr sz="1632"/>
            </a:p>
          </p:txBody>
        </p:sp>
        <p:sp>
          <p:nvSpPr>
            <p:cNvPr id="23" name="object 23"/>
            <p:cNvSpPr/>
            <p:nvPr/>
          </p:nvSpPr>
          <p:spPr>
            <a:xfrm>
              <a:off x="4846967" y="3049524"/>
              <a:ext cx="1064260" cy="2303780"/>
            </a:xfrm>
            <a:custGeom>
              <a:avLst/>
              <a:gdLst/>
              <a:ahLst/>
              <a:cxnLst/>
              <a:rect l="l" t="t" r="r" b="b"/>
              <a:pathLst>
                <a:path w="1064260" h="2303779">
                  <a:moveTo>
                    <a:pt x="1063752" y="1771650"/>
                  </a:moveTo>
                  <a:lnTo>
                    <a:pt x="1063752" y="531875"/>
                  </a:lnTo>
                  <a:lnTo>
                    <a:pt x="1061581" y="483520"/>
                  </a:lnTo>
                  <a:lnTo>
                    <a:pt x="1055195" y="436369"/>
                  </a:lnTo>
                  <a:lnTo>
                    <a:pt x="1044779" y="390613"/>
                  </a:lnTo>
                  <a:lnTo>
                    <a:pt x="1030520" y="346439"/>
                  </a:lnTo>
                  <a:lnTo>
                    <a:pt x="1012605" y="304037"/>
                  </a:lnTo>
                  <a:lnTo>
                    <a:pt x="991220" y="263595"/>
                  </a:lnTo>
                  <a:lnTo>
                    <a:pt x="966552" y="225303"/>
                  </a:lnTo>
                  <a:lnTo>
                    <a:pt x="938788" y="189350"/>
                  </a:lnTo>
                  <a:lnTo>
                    <a:pt x="908113" y="155924"/>
                  </a:lnTo>
                  <a:lnTo>
                    <a:pt x="874715" y="125214"/>
                  </a:lnTo>
                  <a:lnTo>
                    <a:pt x="838780" y="97410"/>
                  </a:lnTo>
                  <a:lnTo>
                    <a:pt x="800495" y="72700"/>
                  </a:lnTo>
                  <a:lnTo>
                    <a:pt x="760046" y="51273"/>
                  </a:lnTo>
                  <a:lnTo>
                    <a:pt x="717620" y="33318"/>
                  </a:lnTo>
                  <a:lnTo>
                    <a:pt x="673403" y="19025"/>
                  </a:lnTo>
                  <a:lnTo>
                    <a:pt x="627582" y="8581"/>
                  </a:lnTo>
                  <a:lnTo>
                    <a:pt x="580344" y="2176"/>
                  </a:lnTo>
                  <a:lnTo>
                    <a:pt x="531876" y="0"/>
                  </a:lnTo>
                  <a:lnTo>
                    <a:pt x="483520" y="2176"/>
                  </a:lnTo>
                  <a:lnTo>
                    <a:pt x="436369" y="8581"/>
                  </a:lnTo>
                  <a:lnTo>
                    <a:pt x="390613" y="19025"/>
                  </a:lnTo>
                  <a:lnTo>
                    <a:pt x="346439" y="33318"/>
                  </a:lnTo>
                  <a:lnTo>
                    <a:pt x="304037" y="51273"/>
                  </a:lnTo>
                  <a:lnTo>
                    <a:pt x="263595" y="72700"/>
                  </a:lnTo>
                  <a:lnTo>
                    <a:pt x="225303" y="97410"/>
                  </a:lnTo>
                  <a:lnTo>
                    <a:pt x="189350" y="125214"/>
                  </a:lnTo>
                  <a:lnTo>
                    <a:pt x="155924" y="155924"/>
                  </a:lnTo>
                  <a:lnTo>
                    <a:pt x="125214" y="189350"/>
                  </a:lnTo>
                  <a:lnTo>
                    <a:pt x="97410" y="225303"/>
                  </a:lnTo>
                  <a:lnTo>
                    <a:pt x="72700" y="263595"/>
                  </a:lnTo>
                  <a:lnTo>
                    <a:pt x="51273" y="304037"/>
                  </a:lnTo>
                  <a:lnTo>
                    <a:pt x="33318" y="346439"/>
                  </a:lnTo>
                  <a:lnTo>
                    <a:pt x="19025" y="390613"/>
                  </a:lnTo>
                  <a:lnTo>
                    <a:pt x="8581" y="436369"/>
                  </a:lnTo>
                  <a:lnTo>
                    <a:pt x="2176" y="483520"/>
                  </a:lnTo>
                  <a:lnTo>
                    <a:pt x="0" y="531876"/>
                  </a:lnTo>
                  <a:lnTo>
                    <a:pt x="0" y="1771650"/>
                  </a:lnTo>
                  <a:lnTo>
                    <a:pt x="2176" y="1820118"/>
                  </a:lnTo>
                  <a:lnTo>
                    <a:pt x="8581" y="1867356"/>
                  </a:lnTo>
                  <a:lnTo>
                    <a:pt x="19025" y="1913177"/>
                  </a:lnTo>
                  <a:lnTo>
                    <a:pt x="33318" y="1957394"/>
                  </a:lnTo>
                  <a:lnTo>
                    <a:pt x="51273" y="1999820"/>
                  </a:lnTo>
                  <a:lnTo>
                    <a:pt x="72700" y="2040269"/>
                  </a:lnTo>
                  <a:lnTo>
                    <a:pt x="97410" y="2078554"/>
                  </a:lnTo>
                  <a:lnTo>
                    <a:pt x="125214" y="2114489"/>
                  </a:lnTo>
                  <a:lnTo>
                    <a:pt x="155924" y="2147887"/>
                  </a:lnTo>
                  <a:lnTo>
                    <a:pt x="189350" y="2178562"/>
                  </a:lnTo>
                  <a:lnTo>
                    <a:pt x="225303" y="2206326"/>
                  </a:lnTo>
                  <a:lnTo>
                    <a:pt x="263595" y="2230994"/>
                  </a:lnTo>
                  <a:lnTo>
                    <a:pt x="304037" y="2252379"/>
                  </a:lnTo>
                  <a:lnTo>
                    <a:pt x="346439" y="2270294"/>
                  </a:lnTo>
                  <a:lnTo>
                    <a:pt x="390613" y="2284553"/>
                  </a:lnTo>
                  <a:lnTo>
                    <a:pt x="436369" y="2294969"/>
                  </a:lnTo>
                  <a:lnTo>
                    <a:pt x="483520" y="2301355"/>
                  </a:lnTo>
                  <a:lnTo>
                    <a:pt x="531876" y="2303526"/>
                  </a:lnTo>
                  <a:lnTo>
                    <a:pt x="580344" y="2301355"/>
                  </a:lnTo>
                  <a:lnTo>
                    <a:pt x="627582" y="2294969"/>
                  </a:lnTo>
                  <a:lnTo>
                    <a:pt x="673403" y="2284553"/>
                  </a:lnTo>
                  <a:lnTo>
                    <a:pt x="717620" y="2270294"/>
                  </a:lnTo>
                  <a:lnTo>
                    <a:pt x="760046" y="2252379"/>
                  </a:lnTo>
                  <a:lnTo>
                    <a:pt x="800495" y="2230994"/>
                  </a:lnTo>
                  <a:lnTo>
                    <a:pt x="838780" y="2206326"/>
                  </a:lnTo>
                  <a:lnTo>
                    <a:pt x="874715" y="2178562"/>
                  </a:lnTo>
                  <a:lnTo>
                    <a:pt x="908113" y="2147887"/>
                  </a:lnTo>
                  <a:lnTo>
                    <a:pt x="938788" y="2114489"/>
                  </a:lnTo>
                  <a:lnTo>
                    <a:pt x="966552" y="2078554"/>
                  </a:lnTo>
                  <a:lnTo>
                    <a:pt x="991220" y="2040269"/>
                  </a:lnTo>
                  <a:lnTo>
                    <a:pt x="1012605" y="1999820"/>
                  </a:lnTo>
                  <a:lnTo>
                    <a:pt x="1030520" y="1957394"/>
                  </a:lnTo>
                  <a:lnTo>
                    <a:pt x="1044779" y="1913177"/>
                  </a:lnTo>
                  <a:lnTo>
                    <a:pt x="1055195" y="1867356"/>
                  </a:lnTo>
                  <a:lnTo>
                    <a:pt x="1061581" y="1820118"/>
                  </a:lnTo>
                  <a:lnTo>
                    <a:pt x="1063752" y="1771650"/>
                  </a:lnTo>
                  <a:close/>
                </a:path>
              </a:pathLst>
            </a:custGeom>
            <a:solidFill>
              <a:srgbClr val="FDEADA"/>
            </a:solidFill>
          </p:spPr>
          <p:txBody>
            <a:bodyPr wrap="square" lIns="0" tIns="0" rIns="0" bIns="0" rtlCol="0"/>
            <a:lstStyle/>
            <a:p>
              <a:endParaRPr sz="1632"/>
            </a:p>
          </p:txBody>
        </p:sp>
        <p:sp>
          <p:nvSpPr>
            <p:cNvPr id="24" name="object 24"/>
            <p:cNvSpPr/>
            <p:nvPr/>
          </p:nvSpPr>
          <p:spPr>
            <a:xfrm>
              <a:off x="4846967" y="3049524"/>
              <a:ext cx="1064260" cy="2303780"/>
            </a:xfrm>
            <a:custGeom>
              <a:avLst/>
              <a:gdLst/>
              <a:ahLst/>
              <a:cxnLst/>
              <a:rect l="l" t="t" r="r" b="b"/>
              <a:pathLst>
                <a:path w="1064260" h="2303779">
                  <a:moveTo>
                    <a:pt x="0" y="531876"/>
                  </a:moveTo>
                  <a:lnTo>
                    <a:pt x="2176" y="483520"/>
                  </a:lnTo>
                  <a:lnTo>
                    <a:pt x="8581" y="436369"/>
                  </a:lnTo>
                  <a:lnTo>
                    <a:pt x="19025" y="390613"/>
                  </a:lnTo>
                  <a:lnTo>
                    <a:pt x="33318" y="346439"/>
                  </a:lnTo>
                  <a:lnTo>
                    <a:pt x="51273" y="304037"/>
                  </a:lnTo>
                  <a:lnTo>
                    <a:pt x="72700" y="263595"/>
                  </a:lnTo>
                  <a:lnTo>
                    <a:pt x="97410" y="225303"/>
                  </a:lnTo>
                  <a:lnTo>
                    <a:pt x="125214" y="189350"/>
                  </a:lnTo>
                  <a:lnTo>
                    <a:pt x="155924" y="155924"/>
                  </a:lnTo>
                  <a:lnTo>
                    <a:pt x="189350" y="125214"/>
                  </a:lnTo>
                  <a:lnTo>
                    <a:pt x="225303" y="97410"/>
                  </a:lnTo>
                  <a:lnTo>
                    <a:pt x="263595" y="72700"/>
                  </a:lnTo>
                  <a:lnTo>
                    <a:pt x="304037" y="51273"/>
                  </a:lnTo>
                  <a:lnTo>
                    <a:pt x="346439" y="33318"/>
                  </a:lnTo>
                  <a:lnTo>
                    <a:pt x="390613" y="19025"/>
                  </a:lnTo>
                  <a:lnTo>
                    <a:pt x="436369" y="8581"/>
                  </a:lnTo>
                  <a:lnTo>
                    <a:pt x="483520" y="2176"/>
                  </a:lnTo>
                  <a:lnTo>
                    <a:pt x="531876" y="0"/>
                  </a:lnTo>
                  <a:lnTo>
                    <a:pt x="580344" y="2176"/>
                  </a:lnTo>
                  <a:lnTo>
                    <a:pt x="627582" y="8581"/>
                  </a:lnTo>
                  <a:lnTo>
                    <a:pt x="673403" y="19025"/>
                  </a:lnTo>
                  <a:lnTo>
                    <a:pt x="717620" y="33318"/>
                  </a:lnTo>
                  <a:lnTo>
                    <a:pt x="760046" y="51273"/>
                  </a:lnTo>
                  <a:lnTo>
                    <a:pt x="800495" y="72700"/>
                  </a:lnTo>
                  <a:lnTo>
                    <a:pt x="838780" y="97410"/>
                  </a:lnTo>
                  <a:lnTo>
                    <a:pt x="874715" y="125214"/>
                  </a:lnTo>
                  <a:lnTo>
                    <a:pt x="908113" y="155924"/>
                  </a:lnTo>
                  <a:lnTo>
                    <a:pt x="938788" y="189350"/>
                  </a:lnTo>
                  <a:lnTo>
                    <a:pt x="966552" y="225303"/>
                  </a:lnTo>
                  <a:lnTo>
                    <a:pt x="991220" y="263595"/>
                  </a:lnTo>
                  <a:lnTo>
                    <a:pt x="1012605" y="304037"/>
                  </a:lnTo>
                  <a:lnTo>
                    <a:pt x="1030520" y="346439"/>
                  </a:lnTo>
                  <a:lnTo>
                    <a:pt x="1044779" y="390613"/>
                  </a:lnTo>
                  <a:lnTo>
                    <a:pt x="1055195" y="436369"/>
                  </a:lnTo>
                  <a:lnTo>
                    <a:pt x="1061581" y="483520"/>
                  </a:lnTo>
                  <a:lnTo>
                    <a:pt x="1063752" y="531875"/>
                  </a:lnTo>
                  <a:lnTo>
                    <a:pt x="1063752" y="1771650"/>
                  </a:lnTo>
                  <a:lnTo>
                    <a:pt x="1061581" y="1820118"/>
                  </a:lnTo>
                  <a:lnTo>
                    <a:pt x="1055195" y="1867356"/>
                  </a:lnTo>
                  <a:lnTo>
                    <a:pt x="1044779" y="1913177"/>
                  </a:lnTo>
                  <a:lnTo>
                    <a:pt x="1030520" y="1957394"/>
                  </a:lnTo>
                  <a:lnTo>
                    <a:pt x="1012605" y="1999820"/>
                  </a:lnTo>
                  <a:lnTo>
                    <a:pt x="991220" y="2040269"/>
                  </a:lnTo>
                  <a:lnTo>
                    <a:pt x="966552" y="2078554"/>
                  </a:lnTo>
                  <a:lnTo>
                    <a:pt x="938788" y="2114489"/>
                  </a:lnTo>
                  <a:lnTo>
                    <a:pt x="908113" y="2147887"/>
                  </a:lnTo>
                  <a:lnTo>
                    <a:pt x="874715" y="2178562"/>
                  </a:lnTo>
                  <a:lnTo>
                    <a:pt x="838780" y="2206326"/>
                  </a:lnTo>
                  <a:lnTo>
                    <a:pt x="800495" y="2230994"/>
                  </a:lnTo>
                  <a:lnTo>
                    <a:pt x="760046" y="2252379"/>
                  </a:lnTo>
                  <a:lnTo>
                    <a:pt x="717620" y="2270294"/>
                  </a:lnTo>
                  <a:lnTo>
                    <a:pt x="673403" y="2284553"/>
                  </a:lnTo>
                  <a:lnTo>
                    <a:pt x="627582" y="2294969"/>
                  </a:lnTo>
                  <a:lnTo>
                    <a:pt x="580344" y="2301355"/>
                  </a:lnTo>
                  <a:lnTo>
                    <a:pt x="531876" y="2303526"/>
                  </a:lnTo>
                  <a:lnTo>
                    <a:pt x="483520" y="2301355"/>
                  </a:lnTo>
                  <a:lnTo>
                    <a:pt x="436369" y="2294969"/>
                  </a:lnTo>
                  <a:lnTo>
                    <a:pt x="390613" y="2284553"/>
                  </a:lnTo>
                  <a:lnTo>
                    <a:pt x="346439" y="2270294"/>
                  </a:lnTo>
                  <a:lnTo>
                    <a:pt x="304037" y="2252379"/>
                  </a:lnTo>
                  <a:lnTo>
                    <a:pt x="263595" y="2230994"/>
                  </a:lnTo>
                  <a:lnTo>
                    <a:pt x="225303" y="2206326"/>
                  </a:lnTo>
                  <a:lnTo>
                    <a:pt x="189350" y="2178562"/>
                  </a:lnTo>
                  <a:lnTo>
                    <a:pt x="155924" y="2147887"/>
                  </a:lnTo>
                  <a:lnTo>
                    <a:pt x="125214" y="2114489"/>
                  </a:lnTo>
                  <a:lnTo>
                    <a:pt x="97410" y="2078554"/>
                  </a:lnTo>
                  <a:lnTo>
                    <a:pt x="72700" y="2040269"/>
                  </a:lnTo>
                  <a:lnTo>
                    <a:pt x="51273" y="1999820"/>
                  </a:lnTo>
                  <a:lnTo>
                    <a:pt x="33318" y="1957394"/>
                  </a:lnTo>
                  <a:lnTo>
                    <a:pt x="19025" y="1913177"/>
                  </a:lnTo>
                  <a:lnTo>
                    <a:pt x="8581" y="1867356"/>
                  </a:lnTo>
                  <a:lnTo>
                    <a:pt x="2176" y="1820118"/>
                  </a:lnTo>
                  <a:lnTo>
                    <a:pt x="0" y="1771650"/>
                  </a:lnTo>
                  <a:lnTo>
                    <a:pt x="0" y="531876"/>
                  </a:lnTo>
                  <a:close/>
                </a:path>
              </a:pathLst>
            </a:custGeom>
            <a:ln w="82245">
              <a:solidFill>
                <a:srgbClr val="7F7F7F"/>
              </a:solidFill>
            </a:ln>
          </p:spPr>
          <p:txBody>
            <a:bodyPr wrap="square" lIns="0" tIns="0" rIns="0" bIns="0" rtlCol="0"/>
            <a:lstStyle/>
            <a:p>
              <a:endParaRPr sz="1632"/>
            </a:p>
          </p:txBody>
        </p:sp>
        <p:sp>
          <p:nvSpPr>
            <p:cNvPr id="25" name="object 25"/>
            <p:cNvSpPr/>
            <p:nvPr/>
          </p:nvSpPr>
          <p:spPr>
            <a:xfrm>
              <a:off x="5905385" y="3534918"/>
              <a:ext cx="130810" cy="64135"/>
            </a:xfrm>
            <a:custGeom>
              <a:avLst/>
              <a:gdLst/>
              <a:ahLst/>
              <a:cxnLst/>
              <a:rect l="l" t="t" r="r" b="b"/>
              <a:pathLst>
                <a:path w="130810" h="64135">
                  <a:moveTo>
                    <a:pt x="130301" y="64008"/>
                  </a:moveTo>
                  <a:lnTo>
                    <a:pt x="130301" y="0"/>
                  </a:lnTo>
                  <a:lnTo>
                    <a:pt x="0" y="0"/>
                  </a:lnTo>
                  <a:lnTo>
                    <a:pt x="0" y="64008"/>
                  </a:lnTo>
                  <a:lnTo>
                    <a:pt x="130301" y="64008"/>
                  </a:lnTo>
                  <a:close/>
                </a:path>
              </a:pathLst>
            </a:custGeom>
            <a:solidFill>
              <a:srgbClr val="7F7F7F"/>
            </a:solidFill>
          </p:spPr>
          <p:txBody>
            <a:bodyPr wrap="square" lIns="0" tIns="0" rIns="0" bIns="0" rtlCol="0"/>
            <a:lstStyle/>
            <a:p>
              <a:endParaRPr sz="1632"/>
            </a:p>
          </p:txBody>
        </p:sp>
        <p:sp>
          <p:nvSpPr>
            <p:cNvPr id="26" name="object 26"/>
            <p:cNvSpPr/>
            <p:nvPr/>
          </p:nvSpPr>
          <p:spPr>
            <a:xfrm>
              <a:off x="5905385" y="3534918"/>
              <a:ext cx="130810" cy="64135"/>
            </a:xfrm>
            <a:custGeom>
              <a:avLst/>
              <a:gdLst/>
              <a:ahLst/>
              <a:cxnLst/>
              <a:rect l="l" t="t" r="r" b="b"/>
              <a:pathLst>
                <a:path w="130810" h="64135">
                  <a:moveTo>
                    <a:pt x="0" y="64008"/>
                  </a:moveTo>
                  <a:lnTo>
                    <a:pt x="0" y="0"/>
                  </a:lnTo>
                  <a:lnTo>
                    <a:pt x="130301" y="0"/>
                  </a:lnTo>
                  <a:lnTo>
                    <a:pt x="130301" y="64008"/>
                  </a:lnTo>
                  <a:lnTo>
                    <a:pt x="0" y="64008"/>
                  </a:lnTo>
                  <a:close/>
                </a:path>
              </a:pathLst>
            </a:custGeom>
            <a:ln w="27419">
              <a:solidFill>
                <a:srgbClr val="7F7F7F"/>
              </a:solidFill>
            </a:ln>
          </p:spPr>
          <p:txBody>
            <a:bodyPr wrap="square" lIns="0" tIns="0" rIns="0" bIns="0" rtlCol="0"/>
            <a:lstStyle/>
            <a:p>
              <a:endParaRPr sz="1632"/>
            </a:p>
          </p:txBody>
        </p:sp>
        <p:sp>
          <p:nvSpPr>
            <p:cNvPr id="27" name="object 27"/>
            <p:cNvSpPr/>
            <p:nvPr/>
          </p:nvSpPr>
          <p:spPr>
            <a:xfrm>
              <a:off x="4934597" y="3603498"/>
              <a:ext cx="879475" cy="1118870"/>
            </a:xfrm>
            <a:custGeom>
              <a:avLst/>
              <a:gdLst/>
              <a:ahLst/>
              <a:cxnLst/>
              <a:rect l="l" t="t" r="r" b="b"/>
              <a:pathLst>
                <a:path w="879475" h="1118870">
                  <a:moveTo>
                    <a:pt x="879348" y="1118615"/>
                  </a:moveTo>
                  <a:lnTo>
                    <a:pt x="879348" y="0"/>
                  </a:lnTo>
                  <a:lnTo>
                    <a:pt x="0" y="0"/>
                  </a:lnTo>
                  <a:lnTo>
                    <a:pt x="0" y="1118615"/>
                  </a:lnTo>
                  <a:lnTo>
                    <a:pt x="879348" y="1118615"/>
                  </a:lnTo>
                  <a:close/>
                </a:path>
              </a:pathLst>
            </a:custGeom>
            <a:solidFill>
              <a:srgbClr val="000000"/>
            </a:solidFill>
          </p:spPr>
          <p:txBody>
            <a:bodyPr wrap="square" lIns="0" tIns="0" rIns="0" bIns="0" rtlCol="0"/>
            <a:lstStyle/>
            <a:p>
              <a:endParaRPr sz="1632"/>
            </a:p>
          </p:txBody>
        </p:sp>
        <p:sp>
          <p:nvSpPr>
            <p:cNvPr id="28" name="object 28"/>
            <p:cNvSpPr/>
            <p:nvPr/>
          </p:nvSpPr>
          <p:spPr>
            <a:xfrm>
              <a:off x="5144148" y="3604272"/>
              <a:ext cx="466090" cy="923290"/>
            </a:xfrm>
            <a:custGeom>
              <a:avLst/>
              <a:gdLst/>
              <a:ahLst/>
              <a:cxnLst/>
              <a:rect l="l" t="t" r="r" b="b"/>
              <a:pathLst>
                <a:path w="466089" h="923289">
                  <a:moveTo>
                    <a:pt x="51816" y="0"/>
                  </a:moveTo>
                  <a:lnTo>
                    <a:pt x="0" y="0"/>
                  </a:lnTo>
                  <a:lnTo>
                    <a:pt x="0" y="922020"/>
                  </a:lnTo>
                  <a:lnTo>
                    <a:pt x="51816" y="922020"/>
                  </a:lnTo>
                  <a:lnTo>
                    <a:pt x="51816" y="0"/>
                  </a:lnTo>
                  <a:close/>
                </a:path>
                <a:path w="466089" h="923289">
                  <a:moveTo>
                    <a:pt x="252984" y="1524"/>
                  </a:moveTo>
                  <a:lnTo>
                    <a:pt x="201930" y="1524"/>
                  </a:lnTo>
                  <a:lnTo>
                    <a:pt x="201930" y="922782"/>
                  </a:lnTo>
                  <a:lnTo>
                    <a:pt x="252984" y="922782"/>
                  </a:lnTo>
                  <a:lnTo>
                    <a:pt x="252984" y="1524"/>
                  </a:lnTo>
                  <a:close/>
                </a:path>
                <a:path w="466089" h="923289">
                  <a:moveTo>
                    <a:pt x="465569" y="0"/>
                  </a:moveTo>
                  <a:lnTo>
                    <a:pt x="414528" y="0"/>
                  </a:lnTo>
                  <a:lnTo>
                    <a:pt x="414528" y="922020"/>
                  </a:lnTo>
                  <a:lnTo>
                    <a:pt x="465569" y="922020"/>
                  </a:lnTo>
                  <a:lnTo>
                    <a:pt x="465569" y="0"/>
                  </a:lnTo>
                  <a:close/>
                </a:path>
              </a:pathLst>
            </a:custGeom>
            <a:solidFill>
              <a:srgbClr val="EBF1DE"/>
            </a:solidFill>
          </p:spPr>
          <p:txBody>
            <a:bodyPr wrap="square" lIns="0" tIns="0" rIns="0" bIns="0" rtlCol="0"/>
            <a:lstStyle/>
            <a:p>
              <a:endParaRPr sz="1632"/>
            </a:p>
          </p:txBody>
        </p:sp>
        <p:sp>
          <p:nvSpPr>
            <p:cNvPr id="29" name="object 29"/>
            <p:cNvSpPr/>
            <p:nvPr/>
          </p:nvSpPr>
          <p:spPr>
            <a:xfrm>
              <a:off x="5235587" y="3881628"/>
              <a:ext cx="51435" cy="454659"/>
            </a:xfrm>
            <a:custGeom>
              <a:avLst/>
              <a:gdLst/>
              <a:ahLst/>
              <a:cxnLst/>
              <a:rect l="l" t="t" r="r" b="b"/>
              <a:pathLst>
                <a:path w="51435" h="454660">
                  <a:moveTo>
                    <a:pt x="51053" y="454151"/>
                  </a:moveTo>
                  <a:lnTo>
                    <a:pt x="51053" y="0"/>
                  </a:lnTo>
                  <a:lnTo>
                    <a:pt x="0" y="0"/>
                  </a:lnTo>
                  <a:lnTo>
                    <a:pt x="0" y="454151"/>
                  </a:lnTo>
                  <a:lnTo>
                    <a:pt x="51053" y="454151"/>
                  </a:lnTo>
                  <a:close/>
                </a:path>
              </a:pathLst>
            </a:custGeom>
            <a:solidFill>
              <a:srgbClr val="FFC000"/>
            </a:solidFill>
          </p:spPr>
          <p:txBody>
            <a:bodyPr wrap="square" lIns="0" tIns="0" rIns="0" bIns="0" rtlCol="0"/>
            <a:lstStyle/>
            <a:p>
              <a:endParaRPr sz="1632"/>
            </a:p>
          </p:txBody>
        </p:sp>
        <p:sp>
          <p:nvSpPr>
            <p:cNvPr id="30" name="object 30"/>
            <p:cNvSpPr/>
            <p:nvPr/>
          </p:nvSpPr>
          <p:spPr>
            <a:xfrm>
              <a:off x="5235587" y="3881628"/>
              <a:ext cx="51435" cy="454659"/>
            </a:xfrm>
            <a:custGeom>
              <a:avLst/>
              <a:gdLst/>
              <a:ahLst/>
              <a:cxnLst/>
              <a:rect l="l" t="t" r="r" b="b"/>
              <a:pathLst>
                <a:path w="51435" h="454660">
                  <a:moveTo>
                    <a:pt x="0" y="454151"/>
                  </a:moveTo>
                  <a:lnTo>
                    <a:pt x="0" y="0"/>
                  </a:lnTo>
                  <a:lnTo>
                    <a:pt x="51053" y="0"/>
                  </a:lnTo>
                  <a:lnTo>
                    <a:pt x="51053" y="454151"/>
                  </a:lnTo>
                  <a:lnTo>
                    <a:pt x="0" y="454151"/>
                  </a:lnTo>
                  <a:close/>
                </a:path>
              </a:pathLst>
            </a:custGeom>
            <a:ln w="27419">
              <a:solidFill>
                <a:srgbClr val="FFC000"/>
              </a:solidFill>
            </a:ln>
          </p:spPr>
          <p:txBody>
            <a:bodyPr wrap="square" lIns="0" tIns="0" rIns="0" bIns="0" rtlCol="0"/>
            <a:lstStyle/>
            <a:p>
              <a:endParaRPr sz="1632"/>
            </a:p>
          </p:txBody>
        </p:sp>
        <p:sp>
          <p:nvSpPr>
            <p:cNvPr id="31" name="object 31"/>
            <p:cNvSpPr/>
            <p:nvPr/>
          </p:nvSpPr>
          <p:spPr>
            <a:xfrm>
              <a:off x="5447423" y="3881628"/>
              <a:ext cx="52069" cy="454659"/>
            </a:xfrm>
            <a:custGeom>
              <a:avLst/>
              <a:gdLst/>
              <a:ahLst/>
              <a:cxnLst/>
              <a:rect l="l" t="t" r="r" b="b"/>
              <a:pathLst>
                <a:path w="52070" h="454660">
                  <a:moveTo>
                    <a:pt x="51815" y="454151"/>
                  </a:moveTo>
                  <a:lnTo>
                    <a:pt x="51815" y="0"/>
                  </a:lnTo>
                  <a:lnTo>
                    <a:pt x="0" y="0"/>
                  </a:lnTo>
                  <a:lnTo>
                    <a:pt x="0" y="454151"/>
                  </a:lnTo>
                  <a:lnTo>
                    <a:pt x="51815" y="454151"/>
                  </a:lnTo>
                  <a:close/>
                </a:path>
              </a:pathLst>
            </a:custGeom>
            <a:solidFill>
              <a:srgbClr val="FFC000"/>
            </a:solidFill>
          </p:spPr>
          <p:txBody>
            <a:bodyPr wrap="square" lIns="0" tIns="0" rIns="0" bIns="0" rtlCol="0"/>
            <a:lstStyle/>
            <a:p>
              <a:endParaRPr sz="1632"/>
            </a:p>
          </p:txBody>
        </p:sp>
        <p:sp>
          <p:nvSpPr>
            <p:cNvPr id="32" name="object 32"/>
            <p:cNvSpPr/>
            <p:nvPr/>
          </p:nvSpPr>
          <p:spPr>
            <a:xfrm>
              <a:off x="5447423" y="3881628"/>
              <a:ext cx="52069" cy="454659"/>
            </a:xfrm>
            <a:custGeom>
              <a:avLst/>
              <a:gdLst/>
              <a:ahLst/>
              <a:cxnLst/>
              <a:rect l="l" t="t" r="r" b="b"/>
              <a:pathLst>
                <a:path w="52070" h="454660">
                  <a:moveTo>
                    <a:pt x="0" y="454151"/>
                  </a:moveTo>
                  <a:lnTo>
                    <a:pt x="0" y="0"/>
                  </a:lnTo>
                  <a:lnTo>
                    <a:pt x="51815" y="0"/>
                  </a:lnTo>
                  <a:lnTo>
                    <a:pt x="51815" y="454151"/>
                  </a:lnTo>
                  <a:lnTo>
                    <a:pt x="0" y="454151"/>
                  </a:lnTo>
                  <a:close/>
                </a:path>
              </a:pathLst>
            </a:custGeom>
            <a:ln w="27419">
              <a:solidFill>
                <a:srgbClr val="FFC000"/>
              </a:solidFill>
            </a:ln>
          </p:spPr>
          <p:txBody>
            <a:bodyPr wrap="square" lIns="0" tIns="0" rIns="0" bIns="0" rtlCol="0"/>
            <a:lstStyle/>
            <a:p>
              <a:endParaRPr sz="1632"/>
            </a:p>
          </p:txBody>
        </p:sp>
        <p:sp>
          <p:nvSpPr>
            <p:cNvPr id="33" name="object 33"/>
            <p:cNvSpPr/>
            <p:nvPr/>
          </p:nvSpPr>
          <p:spPr>
            <a:xfrm>
              <a:off x="5144147" y="2653284"/>
              <a:ext cx="48895" cy="117475"/>
            </a:xfrm>
            <a:custGeom>
              <a:avLst/>
              <a:gdLst/>
              <a:ahLst/>
              <a:cxnLst/>
              <a:rect l="l" t="t" r="r" b="b"/>
              <a:pathLst>
                <a:path w="48895" h="117475">
                  <a:moveTo>
                    <a:pt x="48767" y="117348"/>
                  </a:moveTo>
                  <a:lnTo>
                    <a:pt x="48767" y="0"/>
                  </a:lnTo>
                  <a:lnTo>
                    <a:pt x="0" y="0"/>
                  </a:lnTo>
                  <a:lnTo>
                    <a:pt x="0" y="117348"/>
                  </a:lnTo>
                  <a:lnTo>
                    <a:pt x="48767" y="117348"/>
                  </a:lnTo>
                  <a:close/>
                </a:path>
              </a:pathLst>
            </a:custGeom>
            <a:solidFill>
              <a:srgbClr val="000000"/>
            </a:solidFill>
          </p:spPr>
          <p:txBody>
            <a:bodyPr wrap="square" lIns="0" tIns="0" rIns="0" bIns="0" rtlCol="0"/>
            <a:lstStyle/>
            <a:p>
              <a:endParaRPr sz="1632"/>
            </a:p>
          </p:txBody>
        </p:sp>
        <p:sp>
          <p:nvSpPr>
            <p:cNvPr id="34" name="object 34"/>
            <p:cNvSpPr/>
            <p:nvPr/>
          </p:nvSpPr>
          <p:spPr>
            <a:xfrm>
              <a:off x="5144147" y="2653284"/>
              <a:ext cx="48895" cy="117475"/>
            </a:xfrm>
            <a:custGeom>
              <a:avLst/>
              <a:gdLst/>
              <a:ahLst/>
              <a:cxnLst/>
              <a:rect l="l" t="t" r="r" b="b"/>
              <a:pathLst>
                <a:path w="48895" h="117475">
                  <a:moveTo>
                    <a:pt x="0" y="117348"/>
                  </a:moveTo>
                  <a:lnTo>
                    <a:pt x="0" y="0"/>
                  </a:lnTo>
                  <a:lnTo>
                    <a:pt x="48767" y="0"/>
                  </a:lnTo>
                  <a:lnTo>
                    <a:pt x="48767" y="117348"/>
                  </a:lnTo>
                  <a:lnTo>
                    <a:pt x="0" y="117348"/>
                  </a:lnTo>
                  <a:close/>
                </a:path>
              </a:pathLst>
            </a:custGeom>
            <a:ln w="27419">
              <a:solidFill>
                <a:srgbClr val="000000"/>
              </a:solidFill>
            </a:ln>
          </p:spPr>
          <p:txBody>
            <a:bodyPr wrap="square" lIns="0" tIns="0" rIns="0" bIns="0" rtlCol="0"/>
            <a:lstStyle/>
            <a:p>
              <a:endParaRPr sz="1632"/>
            </a:p>
          </p:txBody>
        </p:sp>
        <p:sp>
          <p:nvSpPr>
            <p:cNvPr id="35" name="object 35"/>
            <p:cNvSpPr/>
            <p:nvPr/>
          </p:nvSpPr>
          <p:spPr>
            <a:xfrm>
              <a:off x="5168531" y="2763774"/>
              <a:ext cx="0" cy="1141095"/>
            </a:xfrm>
            <a:custGeom>
              <a:avLst/>
              <a:gdLst/>
              <a:ahLst/>
              <a:cxnLst/>
              <a:rect l="l" t="t" r="r" b="b"/>
              <a:pathLst>
                <a:path h="1141095">
                  <a:moveTo>
                    <a:pt x="0" y="1140714"/>
                  </a:moveTo>
                  <a:lnTo>
                    <a:pt x="0" y="0"/>
                  </a:lnTo>
                </a:path>
              </a:pathLst>
            </a:custGeom>
            <a:ln w="41122">
              <a:solidFill>
                <a:srgbClr val="000000"/>
              </a:solidFill>
            </a:ln>
          </p:spPr>
          <p:txBody>
            <a:bodyPr wrap="square" lIns="0" tIns="0" rIns="0" bIns="0" rtlCol="0"/>
            <a:lstStyle/>
            <a:p>
              <a:endParaRPr sz="1632"/>
            </a:p>
          </p:txBody>
        </p:sp>
        <p:sp>
          <p:nvSpPr>
            <p:cNvPr id="36" name="object 36"/>
            <p:cNvSpPr/>
            <p:nvPr/>
          </p:nvSpPr>
          <p:spPr>
            <a:xfrm>
              <a:off x="5350649" y="2653284"/>
              <a:ext cx="48895" cy="117475"/>
            </a:xfrm>
            <a:custGeom>
              <a:avLst/>
              <a:gdLst/>
              <a:ahLst/>
              <a:cxnLst/>
              <a:rect l="l" t="t" r="r" b="b"/>
              <a:pathLst>
                <a:path w="48895" h="117475">
                  <a:moveTo>
                    <a:pt x="48767" y="117348"/>
                  </a:moveTo>
                  <a:lnTo>
                    <a:pt x="48767" y="0"/>
                  </a:lnTo>
                  <a:lnTo>
                    <a:pt x="0" y="0"/>
                  </a:lnTo>
                  <a:lnTo>
                    <a:pt x="0" y="117348"/>
                  </a:lnTo>
                  <a:lnTo>
                    <a:pt x="48767" y="117348"/>
                  </a:lnTo>
                  <a:close/>
                </a:path>
              </a:pathLst>
            </a:custGeom>
            <a:solidFill>
              <a:srgbClr val="000000"/>
            </a:solidFill>
          </p:spPr>
          <p:txBody>
            <a:bodyPr wrap="square" lIns="0" tIns="0" rIns="0" bIns="0" rtlCol="0"/>
            <a:lstStyle/>
            <a:p>
              <a:endParaRPr sz="1632"/>
            </a:p>
          </p:txBody>
        </p:sp>
        <p:sp>
          <p:nvSpPr>
            <p:cNvPr id="37" name="object 37"/>
            <p:cNvSpPr/>
            <p:nvPr/>
          </p:nvSpPr>
          <p:spPr>
            <a:xfrm>
              <a:off x="5350649" y="2653284"/>
              <a:ext cx="48895" cy="117475"/>
            </a:xfrm>
            <a:custGeom>
              <a:avLst/>
              <a:gdLst/>
              <a:ahLst/>
              <a:cxnLst/>
              <a:rect l="l" t="t" r="r" b="b"/>
              <a:pathLst>
                <a:path w="48895" h="117475">
                  <a:moveTo>
                    <a:pt x="0" y="117348"/>
                  </a:moveTo>
                  <a:lnTo>
                    <a:pt x="0" y="0"/>
                  </a:lnTo>
                  <a:lnTo>
                    <a:pt x="48767" y="0"/>
                  </a:lnTo>
                  <a:lnTo>
                    <a:pt x="48767" y="117348"/>
                  </a:lnTo>
                  <a:lnTo>
                    <a:pt x="0" y="117348"/>
                  </a:lnTo>
                  <a:close/>
                </a:path>
              </a:pathLst>
            </a:custGeom>
            <a:ln w="27419">
              <a:solidFill>
                <a:srgbClr val="000000"/>
              </a:solidFill>
            </a:ln>
          </p:spPr>
          <p:txBody>
            <a:bodyPr wrap="square" lIns="0" tIns="0" rIns="0" bIns="0" rtlCol="0"/>
            <a:lstStyle/>
            <a:p>
              <a:endParaRPr sz="1632"/>
            </a:p>
          </p:txBody>
        </p:sp>
        <p:sp>
          <p:nvSpPr>
            <p:cNvPr id="38" name="object 38"/>
            <p:cNvSpPr/>
            <p:nvPr/>
          </p:nvSpPr>
          <p:spPr>
            <a:xfrm>
              <a:off x="5369699" y="2763774"/>
              <a:ext cx="0" cy="1141095"/>
            </a:xfrm>
            <a:custGeom>
              <a:avLst/>
              <a:gdLst/>
              <a:ahLst/>
              <a:cxnLst/>
              <a:rect l="l" t="t" r="r" b="b"/>
              <a:pathLst>
                <a:path h="1141095">
                  <a:moveTo>
                    <a:pt x="0" y="1140714"/>
                  </a:moveTo>
                  <a:lnTo>
                    <a:pt x="0" y="0"/>
                  </a:lnTo>
                </a:path>
              </a:pathLst>
            </a:custGeom>
            <a:ln w="41122">
              <a:solidFill>
                <a:srgbClr val="000000"/>
              </a:solidFill>
            </a:ln>
          </p:spPr>
          <p:txBody>
            <a:bodyPr wrap="square" lIns="0" tIns="0" rIns="0" bIns="0" rtlCol="0"/>
            <a:lstStyle/>
            <a:p>
              <a:endParaRPr sz="1632"/>
            </a:p>
          </p:txBody>
        </p:sp>
        <p:sp>
          <p:nvSpPr>
            <p:cNvPr id="39" name="object 39"/>
            <p:cNvSpPr/>
            <p:nvPr/>
          </p:nvSpPr>
          <p:spPr>
            <a:xfrm>
              <a:off x="5567819" y="2653284"/>
              <a:ext cx="48260" cy="117475"/>
            </a:xfrm>
            <a:custGeom>
              <a:avLst/>
              <a:gdLst/>
              <a:ahLst/>
              <a:cxnLst/>
              <a:rect l="l" t="t" r="r" b="b"/>
              <a:pathLst>
                <a:path w="48260" h="117475">
                  <a:moveTo>
                    <a:pt x="48005" y="117348"/>
                  </a:moveTo>
                  <a:lnTo>
                    <a:pt x="48005" y="0"/>
                  </a:lnTo>
                  <a:lnTo>
                    <a:pt x="0" y="0"/>
                  </a:lnTo>
                  <a:lnTo>
                    <a:pt x="0" y="117348"/>
                  </a:lnTo>
                  <a:lnTo>
                    <a:pt x="48005" y="117348"/>
                  </a:lnTo>
                  <a:close/>
                </a:path>
              </a:pathLst>
            </a:custGeom>
            <a:solidFill>
              <a:srgbClr val="000000"/>
            </a:solidFill>
          </p:spPr>
          <p:txBody>
            <a:bodyPr wrap="square" lIns="0" tIns="0" rIns="0" bIns="0" rtlCol="0"/>
            <a:lstStyle/>
            <a:p>
              <a:endParaRPr sz="1632"/>
            </a:p>
          </p:txBody>
        </p:sp>
        <p:sp>
          <p:nvSpPr>
            <p:cNvPr id="40" name="object 40"/>
            <p:cNvSpPr/>
            <p:nvPr/>
          </p:nvSpPr>
          <p:spPr>
            <a:xfrm>
              <a:off x="5567819" y="2653284"/>
              <a:ext cx="48260" cy="117475"/>
            </a:xfrm>
            <a:custGeom>
              <a:avLst/>
              <a:gdLst/>
              <a:ahLst/>
              <a:cxnLst/>
              <a:rect l="l" t="t" r="r" b="b"/>
              <a:pathLst>
                <a:path w="48260" h="117475">
                  <a:moveTo>
                    <a:pt x="0" y="117348"/>
                  </a:moveTo>
                  <a:lnTo>
                    <a:pt x="0" y="0"/>
                  </a:lnTo>
                  <a:lnTo>
                    <a:pt x="48005" y="0"/>
                  </a:lnTo>
                  <a:lnTo>
                    <a:pt x="48005" y="117348"/>
                  </a:lnTo>
                  <a:lnTo>
                    <a:pt x="0" y="117348"/>
                  </a:lnTo>
                  <a:close/>
                </a:path>
              </a:pathLst>
            </a:custGeom>
            <a:ln w="27419">
              <a:solidFill>
                <a:srgbClr val="000000"/>
              </a:solidFill>
            </a:ln>
          </p:spPr>
          <p:txBody>
            <a:bodyPr wrap="square" lIns="0" tIns="0" rIns="0" bIns="0" rtlCol="0"/>
            <a:lstStyle/>
            <a:p>
              <a:endParaRPr sz="1632"/>
            </a:p>
          </p:txBody>
        </p:sp>
        <p:sp>
          <p:nvSpPr>
            <p:cNvPr id="41" name="object 41"/>
            <p:cNvSpPr/>
            <p:nvPr/>
          </p:nvSpPr>
          <p:spPr>
            <a:xfrm>
              <a:off x="5586107" y="2766060"/>
              <a:ext cx="0" cy="1141095"/>
            </a:xfrm>
            <a:custGeom>
              <a:avLst/>
              <a:gdLst/>
              <a:ahLst/>
              <a:cxnLst/>
              <a:rect l="l" t="t" r="r" b="b"/>
              <a:pathLst>
                <a:path h="1141095">
                  <a:moveTo>
                    <a:pt x="0" y="1140714"/>
                  </a:moveTo>
                  <a:lnTo>
                    <a:pt x="0" y="0"/>
                  </a:lnTo>
                </a:path>
              </a:pathLst>
            </a:custGeom>
            <a:ln w="41122">
              <a:solidFill>
                <a:srgbClr val="000000"/>
              </a:solidFill>
            </a:ln>
          </p:spPr>
          <p:txBody>
            <a:bodyPr wrap="square" lIns="0" tIns="0" rIns="0" bIns="0" rtlCol="0"/>
            <a:lstStyle/>
            <a:p>
              <a:endParaRPr sz="1632"/>
            </a:p>
          </p:txBody>
        </p:sp>
        <p:sp>
          <p:nvSpPr>
            <p:cNvPr id="42" name="object 42"/>
            <p:cNvSpPr/>
            <p:nvPr/>
          </p:nvSpPr>
          <p:spPr>
            <a:xfrm>
              <a:off x="4708283" y="3525774"/>
              <a:ext cx="129539" cy="63500"/>
            </a:xfrm>
            <a:custGeom>
              <a:avLst/>
              <a:gdLst/>
              <a:ahLst/>
              <a:cxnLst/>
              <a:rect l="l" t="t" r="r" b="b"/>
              <a:pathLst>
                <a:path w="129539" h="63500">
                  <a:moveTo>
                    <a:pt x="129539" y="63246"/>
                  </a:moveTo>
                  <a:lnTo>
                    <a:pt x="129539" y="0"/>
                  </a:lnTo>
                  <a:lnTo>
                    <a:pt x="0" y="0"/>
                  </a:lnTo>
                  <a:lnTo>
                    <a:pt x="0" y="63246"/>
                  </a:lnTo>
                  <a:lnTo>
                    <a:pt x="129539" y="63246"/>
                  </a:lnTo>
                  <a:close/>
                </a:path>
              </a:pathLst>
            </a:custGeom>
            <a:solidFill>
              <a:srgbClr val="7F7F7F"/>
            </a:solidFill>
          </p:spPr>
          <p:txBody>
            <a:bodyPr wrap="square" lIns="0" tIns="0" rIns="0" bIns="0" rtlCol="0"/>
            <a:lstStyle/>
            <a:p>
              <a:endParaRPr sz="1632"/>
            </a:p>
          </p:txBody>
        </p:sp>
        <p:sp>
          <p:nvSpPr>
            <p:cNvPr id="43" name="object 43"/>
            <p:cNvSpPr/>
            <p:nvPr/>
          </p:nvSpPr>
          <p:spPr>
            <a:xfrm>
              <a:off x="4708283" y="3525774"/>
              <a:ext cx="129539" cy="63500"/>
            </a:xfrm>
            <a:custGeom>
              <a:avLst/>
              <a:gdLst/>
              <a:ahLst/>
              <a:cxnLst/>
              <a:rect l="l" t="t" r="r" b="b"/>
              <a:pathLst>
                <a:path w="129539" h="63500">
                  <a:moveTo>
                    <a:pt x="0" y="63246"/>
                  </a:moveTo>
                  <a:lnTo>
                    <a:pt x="0" y="0"/>
                  </a:lnTo>
                  <a:lnTo>
                    <a:pt x="129539" y="0"/>
                  </a:lnTo>
                  <a:lnTo>
                    <a:pt x="129539" y="63246"/>
                  </a:lnTo>
                  <a:lnTo>
                    <a:pt x="0" y="63246"/>
                  </a:lnTo>
                  <a:close/>
                </a:path>
              </a:pathLst>
            </a:custGeom>
            <a:ln w="27419">
              <a:solidFill>
                <a:srgbClr val="7F7F7F"/>
              </a:solidFill>
            </a:ln>
          </p:spPr>
          <p:txBody>
            <a:bodyPr wrap="square" lIns="0" tIns="0" rIns="0" bIns="0" rtlCol="0"/>
            <a:lstStyle/>
            <a:p>
              <a:endParaRPr sz="1632"/>
            </a:p>
          </p:txBody>
        </p:sp>
        <p:sp>
          <p:nvSpPr>
            <p:cNvPr id="44" name="object 44"/>
            <p:cNvSpPr/>
            <p:nvPr/>
          </p:nvSpPr>
          <p:spPr>
            <a:xfrm>
              <a:off x="5825375" y="4709922"/>
              <a:ext cx="346075" cy="79375"/>
            </a:xfrm>
            <a:custGeom>
              <a:avLst/>
              <a:gdLst/>
              <a:ahLst/>
              <a:cxnLst/>
              <a:rect l="l" t="t" r="r" b="b"/>
              <a:pathLst>
                <a:path w="346075" h="79375">
                  <a:moveTo>
                    <a:pt x="345948" y="79248"/>
                  </a:moveTo>
                  <a:lnTo>
                    <a:pt x="345948" y="0"/>
                  </a:lnTo>
                  <a:lnTo>
                    <a:pt x="0" y="0"/>
                  </a:lnTo>
                  <a:lnTo>
                    <a:pt x="0" y="79248"/>
                  </a:lnTo>
                  <a:lnTo>
                    <a:pt x="345948" y="79248"/>
                  </a:lnTo>
                  <a:close/>
                </a:path>
              </a:pathLst>
            </a:custGeom>
            <a:solidFill>
              <a:srgbClr val="FDEADA"/>
            </a:solidFill>
          </p:spPr>
          <p:txBody>
            <a:bodyPr wrap="square" lIns="0" tIns="0" rIns="0" bIns="0" rtlCol="0"/>
            <a:lstStyle/>
            <a:p>
              <a:endParaRPr sz="1632"/>
            </a:p>
          </p:txBody>
        </p:sp>
        <p:sp>
          <p:nvSpPr>
            <p:cNvPr id="45" name="object 45"/>
            <p:cNvSpPr/>
            <p:nvPr/>
          </p:nvSpPr>
          <p:spPr>
            <a:xfrm>
              <a:off x="5825375" y="4709922"/>
              <a:ext cx="346075" cy="79375"/>
            </a:xfrm>
            <a:custGeom>
              <a:avLst/>
              <a:gdLst/>
              <a:ahLst/>
              <a:cxnLst/>
              <a:rect l="l" t="t" r="r" b="b"/>
              <a:pathLst>
                <a:path w="346075" h="79375">
                  <a:moveTo>
                    <a:pt x="0" y="79248"/>
                  </a:moveTo>
                  <a:lnTo>
                    <a:pt x="0" y="0"/>
                  </a:lnTo>
                  <a:lnTo>
                    <a:pt x="345948" y="0"/>
                  </a:lnTo>
                  <a:lnTo>
                    <a:pt x="345948" y="79248"/>
                  </a:lnTo>
                  <a:lnTo>
                    <a:pt x="0" y="79248"/>
                  </a:lnTo>
                  <a:close/>
                </a:path>
              </a:pathLst>
            </a:custGeom>
            <a:ln w="27419">
              <a:solidFill>
                <a:srgbClr val="FDEADA"/>
              </a:solidFill>
            </a:ln>
          </p:spPr>
          <p:txBody>
            <a:bodyPr wrap="square" lIns="0" tIns="0" rIns="0" bIns="0" rtlCol="0"/>
            <a:lstStyle/>
            <a:p>
              <a:endParaRPr sz="1632"/>
            </a:p>
          </p:txBody>
        </p:sp>
        <p:sp>
          <p:nvSpPr>
            <p:cNvPr id="46" name="object 46"/>
            <p:cNvSpPr/>
            <p:nvPr/>
          </p:nvSpPr>
          <p:spPr>
            <a:xfrm>
              <a:off x="5898527" y="4692396"/>
              <a:ext cx="281940" cy="0"/>
            </a:xfrm>
            <a:custGeom>
              <a:avLst/>
              <a:gdLst/>
              <a:ahLst/>
              <a:cxnLst/>
              <a:rect l="l" t="t" r="r" b="b"/>
              <a:pathLst>
                <a:path w="281939">
                  <a:moveTo>
                    <a:pt x="0" y="0"/>
                  </a:moveTo>
                  <a:lnTo>
                    <a:pt x="281940" y="0"/>
                  </a:lnTo>
                </a:path>
              </a:pathLst>
            </a:custGeom>
            <a:ln w="41122">
              <a:solidFill>
                <a:srgbClr val="7F7F7F"/>
              </a:solidFill>
            </a:ln>
          </p:spPr>
          <p:txBody>
            <a:bodyPr wrap="square" lIns="0" tIns="0" rIns="0" bIns="0" rtlCol="0"/>
            <a:lstStyle/>
            <a:p>
              <a:endParaRPr sz="1632"/>
            </a:p>
          </p:txBody>
        </p:sp>
        <p:sp>
          <p:nvSpPr>
            <p:cNvPr id="47" name="object 47"/>
            <p:cNvSpPr/>
            <p:nvPr/>
          </p:nvSpPr>
          <p:spPr>
            <a:xfrm>
              <a:off x="5898527" y="4808220"/>
              <a:ext cx="281940" cy="0"/>
            </a:xfrm>
            <a:custGeom>
              <a:avLst/>
              <a:gdLst/>
              <a:ahLst/>
              <a:cxnLst/>
              <a:rect l="l" t="t" r="r" b="b"/>
              <a:pathLst>
                <a:path w="281939">
                  <a:moveTo>
                    <a:pt x="0" y="0"/>
                  </a:moveTo>
                  <a:lnTo>
                    <a:pt x="281940" y="0"/>
                  </a:lnTo>
                </a:path>
              </a:pathLst>
            </a:custGeom>
            <a:ln w="41122">
              <a:solidFill>
                <a:srgbClr val="7F7F7F"/>
              </a:solidFill>
            </a:ln>
          </p:spPr>
          <p:txBody>
            <a:bodyPr wrap="square" lIns="0" tIns="0" rIns="0" bIns="0" rtlCol="0"/>
            <a:lstStyle/>
            <a:p>
              <a:endParaRPr sz="1632"/>
            </a:p>
          </p:txBody>
        </p:sp>
        <p:sp>
          <p:nvSpPr>
            <p:cNvPr id="48" name="object 48"/>
            <p:cNvSpPr/>
            <p:nvPr/>
          </p:nvSpPr>
          <p:spPr>
            <a:xfrm>
              <a:off x="6226949" y="4516374"/>
              <a:ext cx="307340" cy="160020"/>
            </a:xfrm>
            <a:custGeom>
              <a:avLst/>
              <a:gdLst/>
              <a:ahLst/>
              <a:cxnLst/>
              <a:rect l="l" t="t" r="r" b="b"/>
              <a:pathLst>
                <a:path w="307340" h="160020">
                  <a:moveTo>
                    <a:pt x="0" y="160019"/>
                  </a:moveTo>
                  <a:lnTo>
                    <a:pt x="307086" y="0"/>
                  </a:lnTo>
                </a:path>
              </a:pathLst>
            </a:custGeom>
            <a:ln w="41122">
              <a:solidFill>
                <a:srgbClr val="7F7F7F"/>
              </a:solidFill>
            </a:ln>
          </p:spPr>
          <p:txBody>
            <a:bodyPr wrap="square" lIns="0" tIns="0" rIns="0" bIns="0" rtlCol="0"/>
            <a:lstStyle/>
            <a:p>
              <a:endParaRPr sz="1632"/>
            </a:p>
          </p:txBody>
        </p:sp>
        <p:sp>
          <p:nvSpPr>
            <p:cNvPr id="49" name="object 49"/>
            <p:cNvSpPr/>
            <p:nvPr/>
          </p:nvSpPr>
          <p:spPr>
            <a:xfrm>
              <a:off x="6281051" y="4627626"/>
              <a:ext cx="307340" cy="159385"/>
            </a:xfrm>
            <a:custGeom>
              <a:avLst/>
              <a:gdLst/>
              <a:ahLst/>
              <a:cxnLst/>
              <a:rect l="l" t="t" r="r" b="b"/>
              <a:pathLst>
                <a:path w="307340" h="159385">
                  <a:moveTo>
                    <a:pt x="0" y="159257"/>
                  </a:moveTo>
                  <a:lnTo>
                    <a:pt x="307086" y="0"/>
                  </a:lnTo>
                </a:path>
              </a:pathLst>
            </a:custGeom>
            <a:ln w="41122">
              <a:solidFill>
                <a:srgbClr val="7F7F7F"/>
              </a:solidFill>
            </a:ln>
          </p:spPr>
          <p:txBody>
            <a:bodyPr wrap="square" lIns="0" tIns="0" rIns="0" bIns="0" rtlCol="0"/>
            <a:lstStyle/>
            <a:p>
              <a:endParaRPr sz="1632"/>
            </a:p>
          </p:txBody>
        </p:sp>
        <p:sp>
          <p:nvSpPr>
            <p:cNvPr id="50" name="object 50"/>
            <p:cNvSpPr/>
            <p:nvPr/>
          </p:nvSpPr>
          <p:spPr>
            <a:xfrm>
              <a:off x="6138557" y="4378464"/>
              <a:ext cx="450850" cy="729615"/>
            </a:xfrm>
            <a:custGeom>
              <a:avLst/>
              <a:gdLst/>
              <a:ahLst/>
              <a:cxnLst/>
              <a:rect l="l" t="t" r="r" b="b"/>
              <a:pathLst>
                <a:path w="450850" h="729614">
                  <a:moveTo>
                    <a:pt x="450342" y="560832"/>
                  </a:moveTo>
                  <a:lnTo>
                    <a:pt x="306324" y="459486"/>
                  </a:lnTo>
                  <a:lnTo>
                    <a:pt x="304800" y="448818"/>
                  </a:lnTo>
                  <a:lnTo>
                    <a:pt x="220218" y="413766"/>
                  </a:lnTo>
                  <a:lnTo>
                    <a:pt x="202692" y="394716"/>
                  </a:lnTo>
                  <a:lnTo>
                    <a:pt x="213360" y="392430"/>
                  </a:lnTo>
                  <a:lnTo>
                    <a:pt x="97802" y="348627"/>
                  </a:lnTo>
                  <a:lnTo>
                    <a:pt x="120396" y="320040"/>
                  </a:lnTo>
                  <a:lnTo>
                    <a:pt x="112776" y="321564"/>
                  </a:lnTo>
                  <a:lnTo>
                    <a:pt x="179070" y="232410"/>
                  </a:lnTo>
                  <a:lnTo>
                    <a:pt x="166878" y="236982"/>
                  </a:lnTo>
                  <a:lnTo>
                    <a:pt x="206502" y="193548"/>
                  </a:lnTo>
                  <a:lnTo>
                    <a:pt x="201168" y="193548"/>
                  </a:lnTo>
                  <a:lnTo>
                    <a:pt x="289560" y="81534"/>
                  </a:lnTo>
                  <a:lnTo>
                    <a:pt x="147828" y="0"/>
                  </a:lnTo>
                  <a:lnTo>
                    <a:pt x="92964" y="136398"/>
                  </a:lnTo>
                  <a:lnTo>
                    <a:pt x="85344" y="140208"/>
                  </a:lnTo>
                  <a:lnTo>
                    <a:pt x="70866" y="214122"/>
                  </a:lnTo>
                  <a:lnTo>
                    <a:pt x="59436" y="232410"/>
                  </a:lnTo>
                  <a:lnTo>
                    <a:pt x="56388" y="225552"/>
                  </a:lnTo>
                  <a:lnTo>
                    <a:pt x="39649" y="320878"/>
                  </a:lnTo>
                  <a:lnTo>
                    <a:pt x="35217" y="325374"/>
                  </a:lnTo>
                  <a:lnTo>
                    <a:pt x="32766" y="325374"/>
                  </a:lnTo>
                  <a:lnTo>
                    <a:pt x="31978" y="328676"/>
                  </a:lnTo>
                  <a:lnTo>
                    <a:pt x="0" y="361188"/>
                  </a:lnTo>
                  <a:lnTo>
                    <a:pt x="65532" y="455676"/>
                  </a:lnTo>
                  <a:lnTo>
                    <a:pt x="67818" y="445770"/>
                  </a:lnTo>
                  <a:lnTo>
                    <a:pt x="147066" y="550926"/>
                  </a:lnTo>
                  <a:lnTo>
                    <a:pt x="147066" y="534924"/>
                  </a:lnTo>
                  <a:lnTo>
                    <a:pt x="182880" y="595884"/>
                  </a:lnTo>
                  <a:lnTo>
                    <a:pt x="185166" y="589026"/>
                  </a:lnTo>
                  <a:lnTo>
                    <a:pt x="281940" y="729234"/>
                  </a:lnTo>
                  <a:lnTo>
                    <a:pt x="450342" y="560832"/>
                  </a:lnTo>
                  <a:close/>
                </a:path>
              </a:pathLst>
            </a:custGeom>
            <a:solidFill>
              <a:srgbClr val="FDEADA"/>
            </a:solidFill>
          </p:spPr>
          <p:txBody>
            <a:bodyPr wrap="square" lIns="0" tIns="0" rIns="0" bIns="0" rtlCol="0"/>
            <a:lstStyle/>
            <a:p>
              <a:endParaRPr sz="1632"/>
            </a:p>
          </p:txBody>
        </p:sp>
        <p:pic>
          <p:nvPicPr>
            <p:cNvPr id="51" name="object 51"/>
            <p:cNvPicPr/>
            <p:nvPr/>
          </p:nvPicPr>
          <p:blipFill>
            <a:blip r:embed="rId5" cstate="print"/>
            <a:stretch>
              <a:fillRect/>
            </a:stretch>
          </p:blipFill>
          <p:spPr>
            <a:xfrm>
              <a:off x="4868303" y="3808476"/>
              <a:ext cx="320802" cy="536448"/>
            </a:xfrm>
            <a:prstGeom prst="rect">
              <a:avLst/>
            </a:prstGeom>
          </p:spPr>
        </p:pic>
        <p:pic>
          <p:nvPicPr>
            <p:cNvPr id="52" name="object 52"/>
            <p:cNvPicPr/>
            <p:nvPr/>
          </p:nvPicPr>
          <p:blipFill>
            <a:blip r:embed="rId6" cstate="print"/>
            <a:stretch>
              <a:fillRect/>
            </a:stretch>
          </p:blipFill>
          <p:spPr>
            <a:xfrm>
              <a:off x="4868303" y="4352544"/>
              <a:ext cx="320802" cy="271272"/>
            </a:xfrm>
            <a:prstGeom prst="rect">
              <a:avLst/>
            </a:prstGeom>
          </p:spPr>
        </p:pic>
        <p:pic>
          <p:nvPicPr>
            <p:cNvPr id="53" name="object 53"/>
            <p:cNvPicPr/>
            <p:nvPr/>
          </p:nvPicPr>
          <p:blipFill>
            <a:blip r:embed="rId7" cstate="print"/>
            <a:stretch>
              <a:fillRect/>
            </a:stretch>
          </p:blipFill>
          <p:spPr>
            <a:xfrm>
              <a:off x="5566295" y="3800094"/>
              <a:ext cx="316991" cy="275081"/>
            </a:xfrm>
            <a:prstGeom prst="rect">
              <a:avLst/>
            </a:prstGeom>
          </p:spPr>
        </p:pic>
        <p:pic>
          <p:nvPicPr>
            <p:cNvPr id="54" name="object 54"/>
            <p:cNvPicPr/>
            <p:nvPr/>
          </p:nvPicPr>
          <p:blipFill>
            <a:blip r:embed="rId8" cstate="print"/>
            <a:stretch>
              <a:fillRect/>
            </a:stretch>
          </p:blipFill>
          <p:spPr>
            <a:xfrm>
              <a:off x="5566295" y="4082796"/>
              <a:ext cx="316991" cy="275081"/>
            </a:xfrm>
            <a:prstGeom prst="rect">
              <a:avLst/>
            </a:prstGeom>
          </p:spPr>
        </p:pic>
        <p:pic>
          <p:nvPicPr>
            <p:cNvPr id="55" name="object 55"/>
            <p:cNvPicPr/>
            <p:nvPr/>
          </p:nvPicPr>
          <p:blipFill>
            <a:blip r:embed="rId9" cstate="print"/>
            <a:stretch>
              <a:fillRect/>
            </a:stretch>
          </p:blipFill>
          <p:spPr>
            <a:xfrm>
              <a:off x="5574677" y="4360926"/>
              <a:ext cx="316991" cy="275081"/>
            </a:xfrm>
            <a:prstGeom prst="rect">
              <a:avLst/>
            </a:prstGeom>
          </p:spPr>
        </p:pic>
        <p:pic>
          <p:nvPicPr>
            <p:cNvPr id="56" name="object 56"/>
            <p:cNvPicPr/>
            <p:nvPr/>
          </p:nvPicPr>
          <p:blipFill>
            <a:blip r:embed="rId10" cstate="print"/>
            <a:stretch>
              <a:fillRect/>
            </a:stretch>
          </p:blipFill>
          <p:spPr>
            <a:xfrm>
              <a:off x="4502543" y="3808476"/>
              <a:ext cx="320802" cy="815339"/>
            </a:xfrm>
            <a:prstGeom prst="rect">
              <a:avLst/>
            </a:prstGeom>
          </p:spPr>
        </p:pic>
        <p:pic>
          <p:nvPicPr>
            <p:cNvPr id="57" name="object 57"/>
            <p:cNvPicPr/>
            <p:nvPr/>
          </p:nvPicPr>
          <p:blipFill>
            <a:blip r:embed="rId11" cstate="print"/>
            <a:stretch>
              <a:fillRect/>
            </a:stretch>
          </p:blipFill>
          <p:spPr>
            <a:xfrm>
              <a:off x="5940437" y="3816858"/>
              <a:ext cx="316991" cy="819149"/>
            </a:xfrm>
            <a:prstGeom prst="rect">
              <a:avLst/>
            </a:prstGeom>
          </p:spPr>
        </p:pic>
        <p:sp>
          <p:nvSpPr>
            <p:cNvPr id="58" name="object 58"/>
            <p:cNvSpPr/>
            <p:nvPr/>
          </p:nvSpPr>
          <p:spPr>
            <a:xfrm>
              <a:off x="488327" y="6243828"/>
              <a:ext cx="3025140" cy="1137920"/>
            </a:xfrm>
            <a:custGeom>
              <a:avLst/>
              <a:gdLst/>
              <a:ahLst/>
              <a:cxnLst/>
              <a:rect l="l" t="t" r="r" b="b"/>
              <a:pathLst>
                <a:path w="3025140" h="1137920">
                  <a:moveTo>
                    <a:pt x="0" y="1137665"/>
                  </a:moveTo>
                  <a:lnTo>
                    <a:pt x="0" y="0"/>
                  </a:lnTo>
                  <a:lnTo>
                    <a:pt x="3025140" y="0"/>
                  </a:lnTo>
                  <a:lnTo>
                    <a:pt x="3025140" y="1137665"/>
                  </a:lnTo>
                  <a:lnTo>
                    <a:pt x="0" y="1137665"/>
                  </a:lnTo>
                  <a:close/>
                </a:path>
              </a:pathLst>
            </a:custGeom>
            <a:ln w="13703">
              <a:solidFill>
                <a:srgbClr val="000000"/>
              </a:solidFill>
            </a:ln>
          </p:spPr>
          <p:txBody>
            <a:bodyPr wrap="square" lIns="0" tIns="0" rIns="0" bIns="0" rtlCol="0"/>
            <a:lstStyle/>
            <a:p>
              <a:endParaRPr sz="1632"/>
            </a:p>
          </p:txBody>
        </p:sp>
      </p:grpSp>
      <p:sp>
        <p:nvSpPr>
          <p:cNvPr id="59" name="object 59"/>
          <p:cNvSpPr txBox="1"/>
          <p:nvPr/>
        </p:nvSpPr>
        <p:spPr>
          <a:xfrm>
            <a:off x="6627199" y="3625491"/>
            <a:ext cx="174473" cy="220917"/>
          </a:xfrm>
          <a:prstGeom prst="rect">
            <a:avLst/>
          </a:prstGeom>
        </p:spPr>
        <p:txBody>
          <a:bodyPr vert="horz" wrap="square" lIns="0" tIns="11516" rIns="0" bIns="0" rtlCol="0">
            <a:spAutoFit/>
          </a:bodyPr>
          <a:lstStyle/>
          <a:p>
            <a:pPr>
              <a:spcBef>
                <a:spcPts val="91"/>
              </a:spcBef>
            </a:pPr>
            <a:r>
              <a:rPr sz="1360" spc="9" dirty="0">
                <a:solidFill>
                  <a:srgbClr val="FF0000"/>
                </a:solidFill>
                <a:latin typeface="Meiryo UI"/>
                <a:cs typeface="Meiryo UI"/>
              </a:rPr>
              <a:t>放</a:t>
            </a:r>
            <a:endParaRPr sz="1360">
              <a:latin typeface="Meiryo UI"/>
              <a:cs typeface="Meiryo UI"/>
            </a:endParaRPr>
          </a:p>
        </p:txBody>
      </p:sp>
      <p:sp>
        <p:nvSpPr>
          <p:cNvPr id="60" name="object 60"/>
          <p:cNvSpPr txBox="1"/>
          <p:nvPr/>
        </p:nvSpPr>
        <p:spPr>
          <a:xfrm>
            <a:off x="6615682" y="3833107"/>
            <a:ext cx="197505" cy="222080"/>
          </a:xfrm>
          <a:prstGeom prst="rect">
            <a:avLst/>
          </a:prstGeom>
        </p:spPr>
        <p:txBody>
          <a:bodyPr vert="horz" wrap="square" lIns="0" tIns="12668" rIns="0" bIns="0" rtlCol="0">
            <a:spAutoFit/>
          </a:bodyPr>
          <a:lstStyle/>
          <a:p>
            <a:pPr marL="11516">
              <a:spcBef>
                <a:spcPts val="100"/>
              </a:spcBef>
            </a:pPr>
            <a:r>
              <a:rPr sz="1360" spc="9" dirty="0">
                <a:solidFill>
                  <a:srgbClr val="FF0000"/>
                </a:solidFill>
                <a:latin typeface="Meiryo UI"/>
                <a:cs typeface="Meiryo UI"/>
              </a:rPr>
              <a:t>熱</a:t>
            </a:r>
            <a:endParaRPr sz="1360">
              <a:latin typeface="Meiryo UI"/>
              <a:cs typeface="Meiryo UI"/>
            </a:endParaRPr>
          </a:p>
        </p:txBody>
      </p:sp>
      <p:sp>
        <p:nvSpPr>
          <p:cNvPr id="61" name="object 61"/>
          <p:cNvSpPr txBox="1"/>
          <p:nvPr/>
        </p:nvSpPr>
        <p:spPr>
          <a:xfrm>
            <a:off x="7411688" y="2105657"/>
            <a:ext cx="545876" cy="222080"/>
          </a:xfrm>
          <a:prstGeom prst="rect">
            <a:avLst/>
          </a:prstGeom>
        </p:spPr>
        <p:txBody>
          <a:bodyPr vert="horz" wrap="square" lIns="0" tIns="12668" rIns="0" bIns="0" rtlCol="0">
            <a:spAutoFit/>
          </a:bodyPr>
          <a:lstStyle/>
          <a:p>
            <a:pPr marL="11516">
              <a:spcBef>
                <a:spcPts val="100"/>
              </a:spcBef>
            </a:pPr>
            <a:r>
              <a:rPr sz="1360" spc="-18" dirty="0">
                <a:latin typeface="Meiryo UI"/>
                <a:cs typeface="Meiryo UI"/>
              </a:rPr>
              <a:t>制御棒</a:t>
            </a:r>
            <a:endParaRPr sz="1360">
              <a:latin typeface="Meiryo UI"/>
              <a:cs typeface="Meiryo UI"/>
            </a:endParaRPr>
          </a:p>
        </p:txBody>
      </p:sp>
      <p:sp>
        <p:nvSpPr>
          <p:cNvPr id="62" name="object 62"/>
          <p:cNvSpPr txBox="1"/>
          <p:nvPr/>
        </p:nvSpPr>
        <p:spPr>
          <a:xfrm>
            <a:off x="8191118" y="2534760"/>
            <a:ext cx="893670" cy="222080"/>
          </a:xfrm>
          <a:prstGeom prst="rect">
            <a:avLst/>
          </a:prstGeom>
        </p:spPr>
        <p:txBody>
          <a:bodyPr vert="horz" wrap="square" lIns="0" tIns="12668" rIns="0" bIns="0" rtlCol="0">
            <a:spAutoFit/>
          </a:bodyPr>
          <a:lstStyle/>
          <a:p>
            <a:pPr marL="11516">
              <a:spcBef>
                <a:spcPts val="100"/>
              </a:spcBef>
            </a:pPr>
            <a:r>
              <a:rPr sz="1360" spc="-9" dirty="0">
                <a:latin typeface="Meiryo UI"/>
                <a:cs typeface="Meiryo UI"/>
              </a:rPr>
              <a:t>原⼦炉容器</a:t>
            </a:r>
            <a:endParaRPr sz="1360">
              <a:latin typeface="Meiryo UI"/>
              <a:cs typeface="Meiryo UI"/>
            </a:endParaRPr>
          </a:p>
        </p:txBody>
      </p:sp>
      <p:grpSp>
        <p:nvGrpSpPr>
          <p:cNvPr id="63" name="object 63"/>
          <p:cNvGrpSpPr/>
          <p:nvPr/>
        </p:nvGrpSpPr>
        <p:grpSpPr>
          <a:xfrm>
            <a:off x="6144207" y="2795714"/>
            <a:ext cx="3070840" cy="3221129"/>
            <a:chOff x="3671201" y="3083051"/>
            <a:chExt cx="3386454" cy="3552190"/>
          </a:xfrm>
        </p:grpSpPr>
        <p:pic>
          <p:nvPicPr>
            <p:cNvPr id="64" name="object 64"/>
            <p:cNvPicPr/>
            <p:nvPr/>
          </p:nvPicPr>
          <p:blipFill>
            <a:blip r:embed="rId12" cstate="print"/>
            <a:stretch>
              <a:fillRect/>
            </a:stretch>
          </p:blipFill>
          <p:spPr>
            <a:xfrm>
              <a:off x="5772988" y="3083051"/>
              <a:ext cx="204787" cy="211931"/>
            </a:xfrm>
            <a:prstGeom prst="rect">
              <a:avLst/>
            </a:prstGeom>
          </p:spPr>
        </p:pic>
        <p:sp>
          <p:nvSpPr>
            <p:cNvPr id="65" name="object 65"/>
            <p:cNvSpPr/>
            <p:nvPr/>
          </p:nvSpPr>
          <p:spPr>
            <a:xfrm>
              <a:off x="3671201" y="5399531"/>
              <a:ext cx="3386454" cy="1235710"/>
            </a:xfrm>
            <a:custGeom>
              <a:avLst/>
              <a:gdLst/>
              <a:ahLst/>
              <a:cxnLst/>
              <a:rect l="l" t="t" r="r" b="b"/>
              <a:pathLst>
                <a:path w="3386454" h="1235709">
                  <a:moveTo>
                    <a:pt x="3386328" y="1196339"/>
                  </a:moveTo>
                  <a:lnTo>
                    <a:pt x="3386328" y="38861"/>
                  </a:lnTo>
                  <a:lnTo>
                    <a:pt x="3383256" y="23788"/>
                  </a:lnTo>
                  <a:lnTo>
                    <a:pt x="3374897" y="11429"/>
                  </a:lnTo>
                  <a:lnTo>
                    <a:pt x="3362539" y="3071"/>
                  </a:lnTo>
                  <a:lnTo>
                    <a:pt x="3347466" y="0"/>
                  </a:lnTo>
                  <a:lnTo>
                    <a:pt x="38862" y="0"/>
                  </a:lnTo>
                  <a:lnTo>
                    <a:pt x="23788" y="3071"/>
                  </a:lnTo>
                  <a:lnTo>
                    <a:pt x="11429" y="11430"/>
                  </a:lnTo>
                  <a:lnTo>
                    <a:pt x="3071" y="23788"/>
                  </a:lnTo>
                  <a:lnTo>
                    <a:pt x="0" y="38862"/>
                  </a:lnTo>
                  <a:lnTo>
                    <a:pt x="0" y="1196340"/>
                  </a:lnTo>
                  <a:lnTo>
                    <a:pt x="3071" y="1211413"/>
                  </a:lnTo>
                  <a:lnTo>
                    <a:pt x="11430" y="1223772"/>
                  </a:lnTo>
                  <a:lnTo>
                    <a:pt x="23788" y="1232130"/>
                  </a:lnTo>
                  <a:lnTo>
                    <a:pt x="38862" y="1235202"/>
                  </a:lnTo>
                  <a:lnTo>
                    <a:pt x="3347466" y="1235202"/>
                  </a:lnTo>
                  <a:lnTo>
                    <a:pt x="3362539" y="1232130"/>
                  </a:lnTo>
                  <a:lnTo>
                    <a:pt x="3374898" y="1223771"/>
                  </a:lnTo>
                  <a:lnTo>
                    <a:pt x="3383256" y="1211413"/>
                  </a:lnTo>
                  <a:lnTo>
                    <a:pt x="3386328" y="1196339"/>
                  </a:lnTo>
                  <a:close/>
                </a:path>
              </a:pathLst>
            </a:custGeom>
            <a:solidFill>
              <a:srgbClr val="F79646"/>
            </a:solidFill>
          </p:spPr>
          <p:txBody>
            <a:bodyPr wrap="square" lIns="0" tIns="0" rIns="0" bIns="0" rtlCol="0"/>
            <a:lstStyle/>
            <a:p>
              <a:endParaRPr sz="1632"/>
            </a:p>
          </p:txBody>
        </p:sp>
      </p:grpSp>
      <p:sp>
        <p:nvSpPr>
          <p:cNvPr id="66" name="object 66"/>
          <p:cNvSpPr txBox="1"/>
          <p:nvPr/>
        </p:nvSpPr>
        <p:spPr>
          <a:xfrm>
            <a:off x="6599559" y="4970956"/>
            <a:ext cx="1162002" cy="747792"/>
          </a:xfrm>
          <a:prstGeom prst="rect">
            <a:avLst/>
          </a:prstGeom>
        </p:spPr>
        <p:txBody>
          <a:bodyPr vert="horz" wrap="square" lIns="0" tIns="11516" rIns="0" bIns="0" rtlCol="0">
            <a:spAutoFit/>
          </a:bodyPr>
          <a:lstStyle/>
          <a:p>
            <a:pPr marL="109405" marR="62188" indent="-109981">
              <a:spcBef>
                <a:spcPts val="91"/>
              </a:spcBef>
            </a:pPr>
            <a:r>
              <a:rPr sz="1632" spc="-32" dirty="0">
                <a:solidFill>
                  <a:srgbClr val="FFFFFF"/>
                </a:solidFill>
                <a:latin typeface="Meiryo UI"/>
                <a:cs typeface="Meiryo UI"/>
              </a:rPr>
              <a:t>電源や冷却</a:t>
            </a:r>
            <a:r>
              <a:rPr sz="1632" spc="-27" dirty="0">
                <a:solidFill>
                  <a:srgbClr val="FFFFFF"/>
                </a:solidFill>
                <a:latin typeface="Meiryo UI"/>
                <a:cs typeface="Meiryo UI"/>
              </a:rPr>
              <a:t>制御棒を挿</a:t>
            </a:r>
            <a:endParaRPr sz="1632">
              <a:latin typeface="Meiryo UI"/>
              <a:cs typeface="Meiryo UI"/>
            </a:endParaRPr>
          </a:p>
          <a:p>
            <a:pPr marL="223416">
              <a:lnSpc>
                <a:spcPts val="1950"/>
              </a:lnSpc>
            </a:pPr>
            <a:r>
              <a:rPr sz="1632" spc="-27" dirty="0">
                <a:solidFill>
                  <a:srgbClr val="FFFFFF"/>
                </a:solidFill>
                <a:latin typeface="Meiryo UI"/>
                <a:cs typeface="Meiryo UI"/>
              </a:rPr>
              <a:t>⾃然に⽌ま</a:t>
            </a:r>
            <a:endParaRPr sz="1632">
              <a:latin typeface="Meiryo UI"/>
              <a:cs typeface="Meiryo UI"/>
            </a:endParaRPr>
          </a:p>
        </p:txBody>
      </p:sp>
      <p:sp>
        <p:nvSpPr>
          <p:cNvPr id="67" name="object 67"/>
          <p:cNvSpPr txBox="1"/>
          <p:nvPr/>
        </p:nvSpPr>
        <p:spPr>
          <a:xfrm>
            <a:off x="6459514" y="4971849"/>
            <a:ext cx="2439744" cy="1036970"/>
          </a:xfrm>
          <a:prstGeom prst="rect">
            <a:avLst/>
          </a:prstGeom>
        </p:spPr>
        <p:txBody>
          <a:bodyPr vert="horz" wrap="square" lIns="0" tIns="10941" rIns="0" bIns="0" rtlCol="0">
            <a:spAutoFit/>
          </a:bodyPr>
          <a:lstStyle/>
          <a:p>
            <a:pPr marL="1141271">
              <a:lnSpc>
                <a:spcPts val="1954"/>
              </a:lnSpc>
              <a:spcBef>
                <a:spcPts val="86"/>
              </a:spcBef>
            </a:pPr>
            <a:r>
              <a:rPr sz="1632" spc="-32" dirty="0">
                <a:solidFill>
                  <a:srgbClr val="FFFFFF"/>
                </a:solidFill>
                <a:latin typeface="Meiryo UI"/>
                <a:cs typeface="Meiryo UI"/>
              </a:rPr>
              <a:t>材の喪失時に</a:t>
            </a:r>
            <a:endParaRPr sz="1632">
              <a:latin typeface="Meiryo UI"/>
              <a:cs typeface="Meiryo UI"/>
            </a:endParaRPr>
          </a:p>
          <a:p>
            <a:pPr marL="1301349" marR="242995" indent="-69674">
              <a:lnSpc>
                <a:spcPts val="1950"/>
              </a:lnSpc>
              <a:spcBef>
                <a:spcPts val="68"/>
              </a:spcBef>
            </a:pPr>
            <a:r>
              <a:rPr sz="1632" spc="-27" dirty="0">
                <a:solidFill>
                  <a:srgbClr val="FFFFFF"/>
                </a:solidFill>
                <a:latin typeface="Meiryo UI"/>
                <a:cs typeface="Meiryo UI"/>
              </a:rPr>
              <a:t>⼊しなくてもり、冷え、</a:t>
            </a:r>
            <a:endParaRPr sz="1632">
              <a:latin typeface="Meiryo UI"/>
              <a:cs typeface="Meiryo UI"/>
            </a:endParaRPr>
          </a:p>
          <a:p>
            <a:pPr marL="11516">
              <a:lnSpc>
                <a:spcPts val="1895"/>
              </a:lnSpc>
            </a:pPr>
            <a:r>
              <a:rPr sz="1632" spc="-27" dirty="0">
                <a:solidFill>
                  <a:srgbClr val="FFFFFF"/>
                </a:solidFill>
                <a:latin typeface="Meiryo UI"/>
                <a:cs typeface="Meiryo UI"/>
              </a:rPr>
              <a:t>放射性物質が閉じ込められる</a:t>
            </a:r>
            <a:endParaRPr sz="1632">
              <a:latin typeface="Meiryo UI"/>
              <a:cs typeface="Meiryo UI"/>
            </a:endParaRPr>
          </a:p>
        </p:txBody>
      </p:sp>
      <p:grpSp>
        <p:nvGrpSpPr>
          <p:cNvPr id="68" name="object 68"/>
          <p:cNvGrpSpPr/>
          <p:nvPr/>
        </p:nvGrpSpPr>
        <p:grpSpPr>
          <a:xfrm>
            <a:off x="3586191" y="2899361"/>
            <a:ext cx="1947994" cy="777355"/>
            <a:chOff x="850277" y="3197351"/>
            <a:chExt cx="2148205" cy="857250"/>
          </a:xfrm>
        </p:grpSpPr>
        <p:pic>
          <p:nvPicPr>
            <p:cNvPr id="69" name="object 69"/>
            <p:cNvPicPr/>
            <p:nvPr/>
          </p:nvPicPr>
          <p:blipFill>
            <a:blip r:embed="rId13" cstate="print"/>
            <a:stretch>
              <a:fillRect/>
            </a:stretch>
          </p:blipFill>
          <p:spPr>
            <a:xfrm>
              <a:off x="850277" y="3275837"/>
              <a:ext cx="942594" cy="665226"/>
            </a:xfrm>
            <a:prstGeom prst="rect">
              <a:avLst/>
            </a:prstGeom>
          </p:spPr>
        </p:pic>
        <p:pic>
          <p:nvPicPr>
            <p:cNvPr id="70" name="object 70"/>
            <p:cNvPicPr/>
            <p:nvPr/>
          </p:nvPicPr>
          <p:blipFill>
            <a:blip r:embed="rId14" cstate="print"/>
            <a:stretch>
              <a:fillRect/>
            </a:stretch>
          </p:blipFill>
          <p:spPr>
            <a:xfrm>
              <a:off x="1501787" y="3197351"/>
              <a:ext cx="1496567" cy="857250"/>
            </a:xfrm>
            <a:prstGeom prst="rect">
              <a:avLst/>
            </a:prstGeom>
          </p:spPr>
        </p:pic>
        <p:sp>
          <p:nvSpPr>
            <p:cNvPr id="71" name="object 71"/>
            <p:cNvSpPr/>
            <p:nvPr/>
          </p:nvSpPr>
          <p:spPr>
            <a:xfrm>
              <a:off x="1537601" y="3265169"/>
              <a:ext cx="778510" cy="275590"/>
            </a:xfrm>
            <a:custGeom>
              <a:avLst/>
              <a:gdLst/>
              <a:ahLst/>
              <a:cxnLst/>
              <a:rect l="l" t="t" r="r" b="b"/>
              <a:pathLst>
                <a:path w="778510" h="275589">
                  <a:moveTo>
                    <a:pt x="0" y="275081"/>
                  </a:moveTo>
                  <a:lnTo>
                    <a:pt x="778002" y="0"/>
                  </a:lnTo>
                </a:path>
              </a:pathLst>
            </a:custGeom>
            <a:ln w="10274">
              <a:solidFill>
                <a:srgbClr val="000000"/>
              </a:solidFill>
              <a:prstDash val="sysDash"/>
            </a:ln>
          </p:spPr>
          <p:txBody>
            <a:bodyPr wrap="square" lIns="0" tIns="0" rIns="0" bIns="0" rtlCol="0"/>
            <a:lstStyle/>
            <a:p>
              <a:endParaRPr sz="1632"/>
            </a:p>
          </p:txBody>
        </p:sp>
        <p:pic>
          <p:nvPicPr>
            <p:cNvPr id="72" name="object 72"/>
            <p:cNvPicPr/>
            <p:nvPr/>
          </p:nvPicPr>
          <p:blipFill>
            <a:blip r:embed="rId15" cstate="print"/>
            <a:stretch>
              <a:fillRect/>
            </a:stretch>
          </p:blipFill>
          <p:spPr>
            <a:xfrm>
              <a:off x="1501787" y="3612641"/>
              <a:ext cx="852677" cy="420623"/>
            </a:xfrm>
            <a:prstGeom prst="rect">
              <a:avLst/>
            </a:prstGeom>
          </p:spPr>
        </p:pic>
        <p:sp>
          <p:nvSpPr>
            <p:cNvPr id="73" name="object 73"/>
            <p:cNvSpPr/>
            <p:nvPr/>
          </p:nvSpPr>
          <p:spPr>
            <a:xfrm>
              <a:off x="1537601" y="3649217"/>
              <a:ext cx="778510" cy="345440"/>
            </a:xfrm>
            <a:custGeom>
              <a:avLst/>
              <a:gdLst/>
              <a:ahLst/>
              <a:cxnLst/>
              <a:rect l="l" t="t" r="r" b="b"/>
              <a:pathLst>
                <a:path w="778510" h="345439">
                  <a:moveTo>
                    <a:pt x="0" y="0"/>
                  </a:moveTo>
                  <a:lnTo>
                    <a:pt x="778002" y="345186"/>
                  </a:lnTo>
                </a:path>
              </a:pathLst>
            </a:custGeom>
            <a:ln w="10274">
              <a:solidFill>
                <a:srgbClr val="000000"/>
              </a:solidFill>
              <a:prstDash val="sysDash"/>
            </a:ln>
          </p:spPr>
          <p:txBody>
            <a:bodyPr wrap="square" lIns="0" tIns="0" rIns="0" bIns="0" rtlCol="0"/>
            <a:lstStyle/>
            <a:p>
              <a:endParaRPr sz="1632"/>
            </a:p>
          </p:txBody>
        </p:sp>
      </p:grpSp>
      <p:sp>
        <p:nvSpPr>
          <p:cNvPr id="74" name="object 74"/>
          <p:cNvSpPr txBox="1"/>
          <p:nvPr/>
        </p:nvSpPr>
        <p:spPr>
          <a:xfrm>
            <a:off x="4394865" y="3734299"/>
            <a:ext cx="1195399" cy="150638"/>
          </a:xfrm>
          <a:prstGeom prst="rect">
            <a:avLst/>
          </a:prstGeom>
        </p:spPr>
        <p:txBody>
          <a:bodyPr vert="horz" wrap="square" lIns="0" tIns="10941" rIns="0" bIns="0" rtlCol="0">
            <a:spAutoFit/>
          </a:bodyPr>
          <a:lstStyle/>
          <a:p>
            <a:pPr marL="11516">
              <a:spcBef>
                <a:spcPts val="86"/>
              </a:spcBef>
              <a:tabLst>
                <a:tab pos="479081" algn="l"/>
              </a:tabLst>
            </a:pPr>
            <a:r>
              <a:rPr sz="907" spc="-9" dirty="0">
                <a:latin typeface="Meiryo UI"/>
                <a:cs typeface="Meiryo UI"/>
              </a:rPr>
              <a:t>燃料</a:t>
            </a:r>
            <a:r>
              <a:rPr sz="907" spc="-45" dirty="0">
                <a:latin typeface="Meiryo UI"/>
                <a:cs typeface="Meiryo UI"/>
              </a:rPr>
              <a:t>核</a:t>
            </a:r>
            <a:r>
              <a:rPr sz="907" dirty="0">
                <a:latin typeface="Meiryo UI"/>
                <a:cs typeface="Meiryo UI"/>
              </a:rPr>
              <a:t>	</a:t>
            </a:r>
            <a:r>
              <a:rPr sz="1360" spc="-14" baseline="2777" dirty="0">
                <a:latin typeface="Meiryo UI"/>
                <a:cs typeface="Meiryo UI"/>
              </a:rPr>
              <a:t>セラミックス被</a:t>
            </a:r>
            <a:r>
              <a:rPr sz="1360" spc="-68" baseline="2777" dirty="0">
                <a:latin typeface="Meiryo UI"/>
                <a:cs typeface="Meiryo UI"/>
              </a:rPr>
              <a:t>覆</a:t>
            </a:r>
            <a:endParaRPr sz="1360" baseline="2777">
              <a:latin typeface="Meiryo UI"/>
              <a:cs typeface="Meiryo UI"/>
            </a:endParaRPr>
          </a:p>
        </p:txBody>
      </p:sp>
      <p:grpSp>
        <p:nvGrpSpPr>
          <p:cNvPr id="75" name="object 75"/>
          <p:cNvGrpSpPr/>
          <p:nvPr/>
        </p:nvGrpSpPr>
        <p:grpSpPr>
          <a:xfrm>
            <a:off x="4553566" y="3226888"/>
            <a:ext cx="814783" cy="533208"/>
            <a:chOff x="1917077" y="3558540"/>
            <a:chExt cx="898525" cy="588010"/>
          </a:xfrm>
        </p:grpSpPr>
        <p:pic>
          <p:nvPicPr>
            <p:cNvPr id="76" name="object 76"/>
            <p:cNvPicPr/>
            <p:nvPr/>
          </p:nvPicPr>
          <p:blipFill>
            <a:blip r:embed="rId16" cstate="print"/>
            <a:stretch>
              <a:fillRect/>
            </a:stretch>
          </p:blipFill>
          <p:spPr>
            <a:xfrm>
              <a:off x="1917077" y="3558540"/>
              <a:ext cx="665987" cy="587501"/>
            </a:xfrm>
            <a:prstGeom prst="rect">
              <a:avLst/>
            </a:prstGeom>
          </p:spPr>
        </p:pic>
        <p:sp>
          <p:nvSpPr>
            <p:cNvPr id="77" name="object 77"/>
            <p:cNvSpPr/>
            <p:nvPr/>
          </p:nvSpPr>
          <p:spPr>
            <a:xfrm>
              <a:off x="1948319" y="3592068"/>
              <a:ext cx="603885" cy="521970"/>
            </a:xfrm>
            <a:custGeom>
              <a:avLst/>
              <a:gdLst/>
              <a:ahLst/>
              <a:cxnLst/>
              <a:rect l="l" t="t" r="r" b="b"/>
              <a:pathLst>
                <a:path w="603885" h="521970">
                  <a:moveTo>
                    <a:pt x="562356" y="455676"/>
                  </a:moveTo>
                  <a:lnTo>
                    <a:pt x="4571" y="455676"/>
                  </a:lnTo>
                  <a:lnTo>
                    <a:pt x="0" y="460248"/>
                  </a:lnTo>
                  <a:lnTo>
                    <a:pt x="0" y="521970"/>
                  </a:lnTo>
                  <a:lnTo>
                    <a:pt x="10668" y="521970"/>
                  </a:lnTo>
                  <a:lnTo>
                    <a:pt x="10667" y="476250"/>
                  </a:lnTo>
                  <a:lnTo>
                    <a:pt x="20573" y="465582"/>
                  </a:lnTo>
                  <a:lnTo>
                    <a:pt x="20573" y="476250"/>
                  </a:lnTo>
                  <a:lnTo>
                    <a:pt x="551688" y="476250"/>
                  </a:lnTo>
                  <a:lnTo>
                    <a:pt x="551688" y="465582"/>
                  </a:lnTo>
                  <a:lnTo>
                    <a:pt x="562356" y="455676"/>
                  </a:lnTo>
                  <a:close/>
                </a:path>
                <a:path w="603885" h="521970">
                  <a:moveTo>
                    <a:pt x="20573" y="476250"/>
                  </a:moveTo>
                  <a:lnTo>
                    <a:pt x="20573" y="465582"/>
                  </a:lnTo>
                  <a:lnTo>
                    <a:pt x="10667" y="476250"/>
                  </a:lnTo>
                  <a:lnTo>
                    <a:pt x="20573" y="476250"/>
                  </a:lnTo>
                  <a:close/>
                </a:path>
                <a:path w="603885" h="521970">
                  <a:moveTo>
                    <a:pt x="20573" y="521970"/>
                  </a:moveTo>
                  <a:lnTo>
                    <a:pt x="20573" y="476250"/>
                  </a:lnTo>
                  <a:lnTo>
                    <a:pt x="10667" y="476250"/>
                  </a:lnTo>
                  <a:lnTo>
                    <a:pt x="10668" y="521970"/>
                  </a:lnTo>
                  <a:lnTo>
                    <a:pt x="20573" y="521970"/>
                  </a:lnTo>
                  <a:close/>
                </a:path>
                <a:path w="603885" h="521970">
                  <a:moveTo>
                    <a:pt x="603504" y="41148"/>
                  </a:moveTo>
                  <a:lnTo>
                    <a:pt x="600182" y="25074"/>
                  </a:lnTo>
                  <a:lnTo>
                    <a:pt x="591216" y="12001"/>
                  </a:lnTo>
                  <a:lnTo>
                    <a:pt x="578107" y="3214"/>
                  </a:lnTo>
                  <a:lnTo>
                    <a:pt x="562356" y="0"/>
                  </a:lnTo>
                  <a:lnTo>
                    <a:pt x="546282" y="3214"/>
                  </a:lnTo>
                  <a:lnTo>
                    <a:pt x="533209" y="12001"/>
                  </a:lnTo>
                  <a:lnTo>
                    <a:pt x="524422" y="25074"/>
                  </a:lnTo>
                  <a:lnTo>
                    <a:pt x="521208" y="41148"/>
                  </a:lnTo>
                  <a:lnTo>
                    <a:pt x="524422" y="57221"/>
                  </a:lnTo>
                  <a:lnTo>
                    <a:pt x="533209" y="70294"/>
                  </a:lnTo>
                  <a:lnTo>
                    <a:pt x="546282" y="79081"/>
                  </a:lnTo>
                  <a:lnTo>
                    <a:pt x="551688" y="80162"/>
                  </a:lnTo>
                  <a:lnTo>
                    <a:pt x="551688" y="41148"/>
                  </a:lnTo>
                  <a:lnTo>
                    <a:pt x="572262" y="41148"/>
                  </a:lnTo>
                  <a:lnTo>
                    <a:pt x="572262" y="80274"/>
                  </a:lnTo>
                  <a:lnTo>
                    <a:pt x="578107" y="79081"/>
                  </a:lnTo>
                  <a:lnTo>
                    <a:pt x="591216" y="70294"/>
                  </a:lnTo>
                  <a:lnTo>
                    <a:pt x="600182" y="57221"/>
                  </a:lnTo>
                  <a:lnTo>
                    <a:pt x="603504" y="41148"/>
                  </a:lnTo>
                  <a:close/>
                </a:path>
                <a:path w="603885" h="521970">
                  <a:moveTo>
                    <a:pt x="572262" y="80274"/>
                  </a:moveTo>
                  <a:lnTo>
                    <a:pt x="572262" y="41148"/>
                  </a:lnTo>
                  <a:lnTo>
                    <a:pt x="551688" y="41148"/>
                  </a:lnTo>
                  <a:lnTo>
                    <a:pt x="551688" y="80162"/>
                  </a:lnTo>
                  <a:lnTo>
                    <a:pt x="562356" y="82296"/>
                  </a:lnTo>
                  <a:lnTo>
                    <a:pt x="572262" y="80274"/>
                  </a:lnTo>
                  <a:close/>
                </a:path>
                <a:path w="603885" h="521970">
                  <a:moveTo>
                    <a:pt x="572262" y="470916"/>
                  </a:moveTo>
                  <a:lnTo>
                    <a:pt x="572262" y="80274"/>
                  </a:lnTo>
                  <a:lnTo>
                    <a:pt x="562356" y="82296"/>
                  </a:lnTo>
                  <a:lnTo>
                    <a:pt x="551688" y="80162"/>
                  </a:lnTo>
                  <a:lnTo>
                    <a:pt x="551688" y="455676"/>
                  </a:lnTo>
                  <a:lnTo>
                    <a:pt x="562356" y="455676"/>
                  </a:lnTo>
                  <a:lnTo>
                    <a:pt x="562356" y="476250"/>
                  </a:lnTo>
                  <a:lnTo>
                    <a:pt x="567690" y="476250"/>
                  </a:lnTo>
                  <a:lnTo>
                    <a:pt x="572262" y="470916"/>
                  </a:lnTo>
                  <a:close/>
                </a:path>
                <a:path w="603885" h="521970">
                  <a:moveTo>
                    <a:pt x="562356" y="476250"/>
                  </a:moveTo>
                  <a:lnTo>
                    <a:pt x="562356" y="455676"/>
                  </a:lnTo>
                  <a:lnTo>
                    <a:pt x="551688" y="465582"/>
                  </a:lnTo>
                  <a:lnTo>
                    <a:pt x="551688" y="476250"/>
                  </a:lnTo>
                  <a:lnTo>
                    <a:pt x="562356" y="476250"/>
                  </a:lnTo>
                  <a:close/>
                </a:path>
              </a:pathLst>
            </a:custGeom>
            <a:solidFill>
              <a:srgbClr val="000000"/>
            </a:solidFill>
          </p:spPr>
          <p:txBody>
            <a:bodyPr wrap="square" lIns="0" tIns="0" rIns="0" bIns="0" rtlCol="0"/>
            <a:lstStyle/>
            <a:p>
              <a:endParaRPr sz="1632"/>
            </a:p>
          </p:txBody>
        </p:sp>
        <p:pic>
          <p:nvPicPr>
            <p:cNvPr id="78" name="object 78"/>
            <p:cNvPicPr/>
            <p:nvPr/>
          </p:nvPicPr>
          <p:blipFill>
            <a:blip r:embed="rId17" cstate="print"/>
            <a:stretch>
              <a:fillRect/>
            </a:stretch>
          </p:blipFill>
          <p:spPr>
            <a:xfrm>
              <a:off x="2669171" y="3845814"/>
              <a:ext cx="146304" cy="283463"/>
            </a:xfrm>
            <a:prstGeom prst="rect">
              <a:avLst/>
            </a:prstGeom>
          </p:spPr>
        </p:pic>
        <p:pic>
          <p:nvPicPr>
            <p:cNvPr id="79" name="object 79"/>
            <p:cNvPicPr/>
            <p:nvPr/>
          </p:nvPicPr>
          <p:blipFill>
            <a:blip r:embed="rId18" cstate="print"/>
            <a:stretch>
              <a:fillRect/>
            </a:stretch>
          </p:blipFill>
          <p:spPr>
            <a:xfrm>
              <a:off x="2703461" y="3877056"/>
              <a:ext cx="82295" cy="220218"/>
            </a:xfrm>
            <a:prstGeom prst="rect">
              <a:avLst/>
            </a:prstGeom>
          </p:spPr>
        </p:pic>
      </p:grpSp>
      <p:sp>
        <p:nvSpPr>
          <p:cNvPr id="80" name="object 80"/>
          <p:cNvSpPr txBox="1"/>
          <p:nvPr/>
        </p:nvSpPr>
        <p:spPr>
          <a:xfrm>
            <a:off x="3611982" y="2584503"/>
            <a:ext cx="2038398" cy="219754"/>
          </a:xfrm>
          <a:prstGeom prst="rect">
            <a:avLst/>
          </a:prstGeom>
        </p:spPr>
        <p:txBody>
          <a:bodyPr vert="horz" wrap="square" lIns="0" tIns="10365" rIns="0" bIns="0" rtlCol="0">
            <a:spAutoFit/>
          </a:bodyPr>
          <a:lstStyle/>
          <a:p>
            <a:pPr marL="11516">
              <a:spcBef>
                <a:spcPts val="82"/>
              </a:spcBef>
            </a:pPr>
            <a:r>
              <a:rPr sz="1360" spc="-27" dirty="0">
                <a:latin typeface="Meiryo UI"/>
                <a:cs typeface="Meiryo UI"/>
              </a:rPr>
              <a:t>耐熱性が⾼く燃料溶融しない</a:t>
            </a:r>
            <a:endParaRPr sz="1360">
              <a:latin typeface="Meiryo UI"/>
              <a:cs typeface="Meiryo UI"/>
            </a:endParaRPr>
          </a:p>
        </p:txBody>
      </p:sp>
      <p:sp>
        <p:nvSpPr>
          <p:cNvPr id="81" name="object 81"/>
          <p:cNvSpPr txBox="1"/>
          <p:nvPr/>
        </p:nvSpPr>
        <p:spPr>
          <a:xfrm>
            <a:off x="3439894" y="3932150"/>
            <a:ext cx="236661" cy="150638"/>
          </a:xfrm>
          <a:prstGeom prst="rect">
            <a:avLst/>
          </a:prstGeom>
        </p:spPr>
        <p:txBody>
          <a:bodyPr vert="horz" wrap="square" lIns="0" tIns="10941" rIns="0" bIns="0" rtlCol="0">
            <a:spAutoFit/>
          </a:bodyPr>
          <a:lstStyle/>
          <a:p>
            <a:pPr marL="11516">
              <a:spcBef>
                <a:spcPts val="86"/>
              </a:spcBef>
            </a:pPr>
            <a:r>
              <a:rPr sz="907" spc="-23" dirty="0">
                <a:latin typeface="Meiryo UI"/>
                <a:cs typeface="Meiryo UI"/>
              </a:rPr>
              <a:t>100</a:t>
            </a:r>
            <a:endParaRPr sz="907">
              <a:latin typeface="Meiryo UI"/>
              <a:cs typeface="Meiryo UI"/>
            </a:endParaRPr>
          </a:p>
        </p:txBody>
      </p:sp>
      <p:sp>
        <p:nvSpPr>
          <p:cNvPr id="82" name="object 82"/>
          <p:cNvSpPr txBox="1"/>
          <p:nvPr/>
        </p:nvSpPr>
        <p:spPr>
          <a:xfrm>
            <a:off x="3507614" y="4367470"/>
            <a:ext cx="165836" cy="150638"/>
          </a:xfrm>
          <a:prstGeom prst="rect">
            <a:avLst/>
          </a:prstGeom>
        </p:spPr>
        <p:txBody>
          <a:bodyPr vert="horz" wrap="square" lIns="0" tIns="10941" rIns="0" bIns="0" rtlCol="0">
            <a:spAutoFit/>
          </a:bodyPr>
          <a:lstStyle/>
          <a:p>
            <a:pPr marL="11516">
              <a:spcBef>
                <a:spcPts val="86"/>
              </a:spcBef>
            </a:pPr>
            <a:r>
              <a:rPr sz="907" spc="-23" dirty="0">
                <a:latin typeface="Meiryo UI"/>
                <a:cs typeface="Meiryo UI"/>
              </a:rPr>
              <a:t>50</a:t>
            </a:r>
            <a:endParaRPr sz="907">
              <a:latin typeface="Meiryo UI"/>
              <a:cs typeface="Meiryo UI"/>
            </a:endParaRPr>
          </a:p>
        </p:txBody>
      </p:sp>
      <p:sp>
        <p:nvSpPr>
          <p:cNvPr id="83" name="object 83"/>
          <p:cNvSpPr txBox="1"/>
          <p:nvPr/>
        </p:nvSpPr>
        <p:spPr>
          <a:xfrm>
            <a:off x="3586381" y="4795187"/>
            <a:ext cx="94433" cy="150638"/>
          </a:xfrm>
          <a:prstGeom prst="rect">
            <a:avLst/>
          </a:prstGeom>
        </p:spPr>
        <p:txBody>
          <a:bodyPr vert="horz" wrap="square" lIns="0" tIns="10941" rIns="0" bIns="0" rtlCol="0">
            <a:spAutoFit/>
          </a:bodyPr>
          <a:lstStyle/>
          <a:p>
            <a:pPr marL="11516">
              <a:spcBef>
                <a:spcPts val="86"/>
              </a:spcBef>
            </a:pPr>
            <a:r>
              <a:rPr sz="907" spc="-5" dirty="0">
                <a:latin typeface="Meiryo UI"/>
                <a:cs typeface="Meiryo UI"/>
              </a:rPr>
              <a:t>0</a:t>
            </a:r>
            <a:endParaRPr sz="907">
              <a:latin typeface="Meiryo UI"/>
              <a:cs typeface="Meiryo UI"/>
            </a:endParaRPr>
          </a:p>
        </p:txBody>
      </p:sp>
      <p:sp>
        <p:nvSpPr>
          <p:cNvPr id="84" name="object 84"/>
          <p:cNvSpPr txBox="1"/>
          <p:nvPr/>
        </p:nvSpPr>
        <p:spPr>
          <a:xfrm>
            <a:off x="3296036" y="3938893"/>
            <a:ext cx="113429" cy="1170063"/>
          </a:xfrm>
          <a:prstGeom prst="rect">
            <a:avLst/>
          </a:prstGeom>
        </p:spPr>
        <p:txBody>
          <a:bodyPr vert="eaVert" wrap="square" lIns="0" tIns="0" rIns="0" bIns="0" rtlCol="0">
            <a:spAutoFit/>
          </a:bodyPr>
          <a:lstStyle/>
          <a:p>
            <a:pPr marL="11516">
              <a:lnSpc>
                <a:spcPct val="75000"/>
              </a:lnSpc>
            </a:pPr>
            <a:r>
              <a:rPr sz="1360" spc="6" baseline="5555" dirty="0" err="1">
                <a:latin typeface="Meiryo UI"/>
                <a:cs typeface="Meiryo UI"/>
              </a:rPr>
              <a:t>被</a:t>
            </a:r>
            <a:r>
              <a:rPr sz="1360" spc="-6" baseline="5555" dirty="0" err="1">
                <a:latin typeface="Meiryo UI"/>
                <a:cs typeface="Meiryo UI"/>
              </a:rPr>
              <a:t>覆</a:t>
            </a:r>
            <a:r>
              <a:rPr sz="907" spc="-5" dirty="0" err="1">
                <a:latin typeface="Meiryo UI"/>
                <a:cs typeface="Meiryo UI"/>
              </a:rPr>
              <a:t>の</a:t>
            </a:r>
            <a:r>
              <a:rPr sz="1360" spc="-6" baseline="5555" dirty="0" err="1">
                <a:latin typeface="Meiryo UI"/>
                <a:cs typeface="Meiryo UI"/>
              </a:rPr>
              <a:t>破</a:t>
            </a:r>
            <a:r>
              <a:rPr sz="1360" baseline="5555" dirty="0" err="1">
                <a:latin typeface="Meiryo UI"/>
                <a:cs typeface="Meiryo UI"/>
              </a:rPr>
              <a:t>損度</a:t>
            </a:r>
            <a:r>
              <a:rPr sz="1360" spc="-20" baseline="5555" dirty="0" err="1">
                <a:latin typeface="Meiryo UI"/>
                <a:cs typeface="Meiryo UI"/>
              </a:rPr>
              <a:t>合</a:t>
            </a:r>
            <a:r>
              <a:rPr sz="1200" baseline="5555" dirty="0">
                <a:latin typeface="Meiryo UI"/>
                <a:cs typeface="Meiryo UI"/>
              </a:rPr>
              <a:t>％</a:t>
            </a:r>
            <a:endParaRPr sz="1360" baseline="5555" dirty="0">
              <a:latin typeface="Meiryo UI"/>
              <a:cs typeface="Meiryo UI"/>
            </a:endParaRPr>
          </a:p>
        </p:txBody>
      </p:sp>
      <p:sp>
        <p:nvSpPr>
          <p:cNvPr id="85" name="object 85"/>
          <p:cNvSpPr txBox="1"/>
          <p:nvPr/>
        </p:nvSpPr>
        <p:spPr>
          <a:xfrm>
            <a:off x="3758279" y="4903869"/>
            <a:ext cx="440069" cy="150638"/>
          </a:xfrm>
          <a:prstGeom prst="rect">
            <a:avLst/>
          </a:prstGeom>
        </p:spPr>
        <p:txBody>
          <a:bodyPr vert="horz" wrap="square" lIns="0" tIns="10941" rIns="0" bIns="0" rtlCol="0">
            <a:spAutoFit/>
          </a:bodyPr>
          <a:lstStyle/>
          <a:p>
            <a:pPr marL="11516">
              <a:spcBef>
                <a:spcPts val="86"/>
              </a:spcBef>
            </a:pPr>
            <a:r>
              <a:rPr sz="907" spc="-18" dirty="0">
                <a:latin typeface="Meiryo UI"/>
                <a:cs typeface="Meiryo UI"/>
              </a:rPr>
              <a:t>1000</a:t>
            </a:r>
            <a:endParaRPr sz="907" dirty="0">
              <a:latin typeface="Meiryo UI"/>
              <a:cs typeface="Meiryo UI"/>
            </a:endParaRPr>
          </a:p>
        </p:txBody>
      </p:sp>
      <p:sp>
        <p:nvSpPr>
          <p:cNvPr id="86" name="object 86"/>
          <p:cNvSpPr txBox="1"/>
          <p:nvPr/>
        </p:nvSpPr>
        <p:spPr>
          <a:xfrm>
            <a:off x="4461189" y="4891149"/>
            <a:ext cx="1494825" cy="312354"/>
          </a:xfrm>
          <a:prstGeom prst="rect">
            <a:avLst/>
          </a:prstGeom>
        </p:spPr>
        <p:txBody>
          <a:bodyPr vert="horz" wrap="square" lIns="0" tIns="20154" rIns="0" bIns="0" rtlCol="0">
            <a:spAutoFit/>
          </a:bodyPr>
          <a:lstStyle/>
          <a:p>
            <a:pPr marL="230903">
              <a:spcBef>
                <a:spcPts val="159"/>
              </a:spcBef>
              <a:tabLst>
                <a:tab pos="1174669" algn="l"/>
              </a:tabLst>
            </a:pPr>
            <a:r>
              <a:rPr sz="907" spc="-18" dirty="0">
                <a:latin typeface="Meiryo UI"/>
                <a:cs typeface="Meiryo UI"/>
              </a:rPr>
              <a:t>2000</a:t>
            </a:r>
            <a:r>
              <a:rPr sz="907" dirty="0">
                <a:latin typeface="Meiryo UI"/>
                <a:cs typeface="Meiryo UI"/>
              </a:rPr>
              <a:t>	</a:t>
            </a:r>
            <a:r>
              <a:rPr sz="1360" spc="-27" baseline="2777" dirty="0">
                <a:latin typeface="Meiryo UI"/>
                <a:cs typeface="Meiryo UI"/>
              </a:rPr>
              <a:t>3000</a:t>
            </a:r>
            <a:endParaRPr sz="1360" baseline="2777">
              <a:latin typeface="Meiryo UI"/>
              <a:cs typeface="Meiryo UI"/>
            </a:endParaRPr>
          </a:p>
          <a:p>
            <a:pPr marL="46065">
              <a:spcBef>
                <a:spcPts val="73"/>
              </a:spcBef>
            </a:pPr>
            <a:r>
              <a:rPr sz="907" spc="-9" dirty="0">
                <a:latin typeface="Meiryo UI"/>
                <a:cs typeface="Meiryo UI"/>
              </a:rPr>
              <a:t>温度</a:t>
            </a:r>
            <a:r>
              <a:rPr sz="907" spc="-18" dirty="0">
                <a:latin typeface="Meiryo UI"/>
                <a:cs typeface="Meiryo UI"/>
              </a:rPr>
              <a:t>（</a:t>
            </a:r>
            <a:r>
              <a:rPr sz="884" spc="-27" baseline="25641" dirty="0">
                <a:latin typeface="Meiryo UI"/>
                <a:cs typeface="Meiryo UI"/>
              </a:rPr>
              <a:t>o</a:t>
            </a:r>
            <a:r>
              <a:rPr sz="907" spc="-18" dirty="0">
                <a:latin typeface="Meiryo UI"/>
                <a:cs typeface="Meiryo UI"/>
              </a:rPr>
              <a:t>C）</a:t>
            </a:r>
            <a:endParaRPr sz="907">
              <a:latin typeface="Meiryo UI"/>
              <a:cs typeface="Meiryo UI"/>
            </a:endParaRPr>
          </a:p>
        </p:txBody>
      </p:sp>
      <p:sp>
        <p:nvSpPr>
          <p:cNvPr id="87" name="object 87"/>
          <p:cNvSpPr txBox="1"/>
          <p:nvPr/>
        </p:nvSpPr>
        <p:spPr>
          <a:xfrm>
            <a:off x="3871566" y="3991114"/>
            <a:ext cx="1947994" cy="354696"/>
          </a:xfrm>
          <a:prstGeom prst="rect">
            <a:avLst/>
          </a:prstGeom>
          <a:ln w="12090">
            <a:solidFill>
              <a:srgbClr val="000000"/>
            </a:solidFill>
          </a:ln>
        </p:spPr>
        <p:txBody>
          <a:bodyPr vert="horz" wrap="square" lIns="0" tIns="65643" rIns="0" bIns="0" rtlCol="0">
            <a:spAutoFit/>
          </a:bodyPr>
          <a:lstStyle/>
          <a:p>
            <a:pPr marL="19002" marR="615549">
              <a:lnSpc>
                <a:spcPct val="102899"/>
              </a:lnSpc>
              <a:spcBef>
                <a:spcPts val="517"/>
              </a:spcBef>
            </a:pPr>
            <a:r>
              <a:rPr sz="952" dirty="0">
                <a:latin typeface="Meiryo UI"/>
                <a:cs typeface="Meiryo UI"/>
              </a:rPr>
              <a:t>1600</a:t>
            </a:r>
            <a:r>
              <a:rPr sz="952" baseline="23809" dirty="0">
                <a:latin typeface="Symbol"/>
                <a:cs typeface="Symbol"/>
              </a:rPr>
              <a:t></a:t>
            </a:r>
            <a:r>
              <a:rPr sz="952" dirty="0">
                <a:latin typeface="Meiryo UI"/>
                <a:cs typeface="Meiryo UI"/>
              </a:rPr>
              <a:t>Cを超える </a:t>
            </a:r>
            <a:r>
              <a:rPr sz="952" spc="-9" dirty="0">
                <a:latin typeface="Meiryo UI"/>
                <a:cs typeface="Meiryo UI"/>
              </a:rPr>
              <a:t>2000</a:t>
            </a:r>
            <a:r>
              <a:rPr sz="952" spc="-14" baseline="23809" dirty="0">
                <a:latin typeface="Symbol"/>
                <a:cs typeface="Symbol"/>
              </a:rPr>
              <a:t></a:t>
            </a:r>
            <a:r>
              <a:rPr sz="952" spc="-9" dirty="0">
                <a:latin typeface="Meiryo UI"/>
                <a:cs typeface="Meiryo UI"/>
              </a:rPr>
              <a:t>C</a:t>
            </a:r>
            <a:r>
              <a:rPr sz="952" spc="-5" dirty="0">
                <a:latin typeface="Meiryo UI"/>
                <a:cs typeface="Meiryo UI"/>
              </a:rPr>
              <a:t>でもほとんど破損しない</a:t>
            </a:r>
            <a:endParaRPr sz="952">
              <a:latin typeface="Meiryo UI"/>
              <a:cs typeface="Meiryo UI"/>
            </a:endParaRPr>
          </a:p>
        </p:txBody>
      </p:sp>
      <p:sp>
        <p:nvSpPr>
          <p:cNvPr id="88" name="object 88"/>
          <p:cNvSpPr/>
          <p:nvPr/>
        </p:nvSpPr>
        <p:spPr>
          <a:xfrm>
            <a:off x="3643542" y="5256303"/>
            <a:ext cx="1980816" cy="219963"/>
          </a:xfrm>
          <a:custGeom>
            <a:avLst/>
            <a:gdLst/>
            <a:ahLst/>
            <a:cxnLst/>
            <a:rect l="l" t="t" r="r" b="b"/>
            <a:pathLst>
              <a:path w="2184400" h="242570">
                <a:moveTo>
                  <a:pt x="2183892" y="201929"/>
                </a:moveTo>
                <a:lnTo>
                  <a:pt x="2183892" y="40385"/>
                </a:lnTo>
                <a:lnTo>
                  <a:pt x="2180689" y="24753"/>
                </a:lnTo>
                <a:lnTo>
                  <a:pt x="2171985" y="11906"/>
                </a:lnTo>
                <a:lnTo>
                  <a:pt x="2159138" y="3202"/>
                </a:lnTo>
                <a:lnTo>
                  <a:pt x="2143506" y="0"/>
                </a:lnTo>
                <a:lnTo>
                  <a:pt x="40386" y="0"/>
                </a:lnTo>
                <a:lnTo>
                  <a:pt x="24753" y="3202"/>
                </a:lnTo>
                <a:lnTo>
                  <a:pt x="11906" y="11906"/>
                </a:lnTo>
                <a:lnTo>
                  <a:pt x="3202" y="24753"/>
                </a:lnTo>
                <a:lnTo>
                  <a:pt x="0" y="40386"/>
                </a:lnTo>
                <a:lnTo>
                  <a:pt x="0" y="201930"/>
                </a:lnTo>
                <a:lnTo>
                  <a:pt x="3202" y="217884"/>
                </a:lnTo>
                <a:lnTo>
                  <a:pt x="11906" y="230695"/>
                </a:lnTo>
                <a:lnTo>
                  <a:pt x="24753" y="239220"/>
                </a:lnTo>
                <a:lnTo>
                  <a:pt x="40386" y="242316"/>
                </a:lnTo>
                <a:lnTo>
                  <a:pt x="2143506" y="242315"/>
                </a:lnTo>
                <a:lnTo>
                  <a:pt x="2159138" y="239220"/>
                </a:lnTo>
                <a:lnTo>
                  <a:pt x="2171985" y="230695"/>
                </a:lnTo>
                <a:lnTo>
                  <a:pt x="2180689" y="217884"/>
                </a:lnTo>
                <a:lnTo>
                  <a:pt x="2183892" y="201929"/>
                </a:lnTo>
                <a:close/>
              </a:path>
            </a:pathLst>
          </a:custGeom>
          <a:solidFill>
            <a:srgbClr val="DBEEF4"/>
          </a:solidFill>
        </p:spPr>
        <p:txBody>
          <a:bodyPr wrap="square" lIns="0" tIns="0" rIns="0" bIns="0" rtlCol="0"/>
          <a:lstStyle/>
          <a:p>
            <a:endParaRPr sz="1632"/>
          </a:p>
        </p:txBody>
      </p:sp>
      <p:sp>
        <p:nvSpPr>
          <p:cNvPr id="89" name="object 89"/>
          <p:cNvSpPr txBox="1"/>
          <p:nvPr/>
        </p:nvSpPr>
        <p:spPr>
          <a:xfrm>
            <a:off x="3919469" y="5294537"/>
            <a:ext cx="1429758" cy="150638"/>
          </a:xfrm>
          <a:prstGeom prst="rect">
            <a:avLst/>
          </a:prstGeom>
        </p:spPr>
        <p:txBody>
          <a:bodyPr vert="horz" wrap="square" lIns="0" tIns="10941" rIns="0" bIns="0" rtlCol="0">
            <a:spAutoFit/>
          </a:bodyPr>
          <a:lstStyle/>
          <a:p>
            <a:pPr marL="11516">
              <a:spcBef>
                <a:spcPts val="86"/>
              </a:spcBef>
            </a:pPr>
            <a:r>
              <a:rPr sz="907" spc="-23" dirty="0">
                <a:latin typeface="Meiryo UI"/>
                <a:cs typeface="Meiryo UI"/>
              </a:rPr>
              <a:t>被覆燃料を加熱した実験結果</a:t>
            </a:r>
            <a:endParaRPr sz="907">
              <a:latin typeface="Meiryo UI"/>
              <a:cs typeface="Meiryo UI"/>
            </a:endParaRPr>
          </a:p>
        </p:txBody>
      </p:sp>
      <p:sp>
        <p:nvSpPr>
          <p:cNvPr id="90" name="object 90"/>
          <p:cNvSpPr txBox="1"/>
          <p:nvPr/>
        </p:nvSpPr>
        <p:spPr>
          <a:xfrm>
            <a:off x="3357700" y="6134772"/>
            <a:ext cx="2210568" cy="420835"/>
          </a:xfrm>
          <a:prstGeom prst="rect">
            <a:avLst/>
          </a:prstGeom>
        </p:spPr>
        <p:txBody>
          <a:bodyPr vert="horz" wrap="square" lIns="0" tIns="10365" rIns="0" bIns="0" rtlCol="0">
            <a:spAutoFit/>
          </a:bodyPr>
          <a:lstStyle/>
          <a:p>
            <a:pPr marL="11516">
              <a:lnSpc>
                <a:spcPts val="1628"/>
              </a:lnSpc>
              <a:spcBef>
                <a:spcPts val="82"/>
              </a:spcBef>
            </a:pPr>
            <a:r>
              <a:rPr sz="1360" spc="-23" dirty="0">
                <a:latin typeface="Meiryo UI"/>
                <a:cs typeface="Meiryo UI"/>
              </a:rPr>
              <a:t>化学反応、蒸発しないため</a:t>
            </a:r>
            <a:endParaRPr sz="1360">
              <a:latin typeface="Meiryo UI"/>
              <a:cs typeface="Meiryo UI"/>
            </a:endParaRPr>
          </a:p>
          <a:p>
            <a:pPr marL="11516">
              <a:lnSpc>
                <a:spcPts val="1628"/>
              </a:lnSpc>
            </a:pPr>
            <a:r>
              <a:rPr sz="1360" spc="-23" dirty="0">
                <a:latin typeface="Meiryo UI"/>
                <a:cs typeface="Meiryo UI"/>
              </a:rPr>
              <a:t>⽔素・⽔蒸気爆発が発⽣しない</a:t>
            </a:r>
            <a:endParaRPr sz="1360">
              <a:latin typeface="Meiryo UI"/>
              <a:cs typeface="Meiryo UI"/>
            </a:endParaRPr>
          </a:p>
        </p:txBody>
      </p:sp>
      <p:grpSp>
        <p:nvGrpSpPr>
          <p:cNvPr id="91" name="object 91"/>
          <p:cNvGrpSpPr/>
          <p:nvPr/>
        </p:nvGrpSpPr>
        <p:grpSpPr>
          <a:xfrm>
            <a:off x="9810560" y="3255218"/>
            <a:ext cx="1871411" cy="1303653"/>
            <a:chOff x="7714374" y="3589782"/>
            <a:chExt cx="2063750" cy="1437640"/>
          </a:xfrm>
        </p:grpSpPr>
        <p:pic>
          <p:nvPicPr>
            <p:cNvPr id="92" name="object 92"/>
            <p:cNvPicPr/>
            <p:nvPr/>
          </p:nvPicPr>
          <p:blipFill>
            <a:blip r:embed="rId19" cstate="print"/>
            <a:stretch>
              <a:fillRect/>
            </a:stretch>
          </p:blipFill>
          <p:spPr>
            <a:xfrm>
              <a:off x="7714374" y="3589782"/>
              <a:ext cx="2063495" cy="1399794"/>
            </a:xfrm>
            <a:prstGeom prst="rect">
              <a:avLst/>
            </a:prstGeom>
          </p:spPr>
        </p:pic>
        <p:pic>
          <p:nvPicPr>
            <p:cNvPr id="93" name="object 93"/>
            <p:cNvPicPr/>
            <p:nvPr/>
          </p:nvPicPr>
          <p:blipFill>
            <a:blip r:embed="rId20" cstate="print"/>
            <a:stretch>
              <a:fillRect/>
            </a:stretch>
          </p:blipFill>
          <p:spPr>
            <a:xfrm>
              <a:off x="8725548" y="4797552"/>
              <a:ext cx="1006602" cy="229361"/>
            </a:xfrm>
            <a:prstGeom prst="rect">
              <a:avLst/>
            </a:prstGeom>
          </p:spPr>
        </p:pic>
      </p:grpSp>
      <p:sp>
        <p:nvSpPr>
          <p:cNvPr id="94" name="object 94"/>
          <p:cNvSpPr txBox="1"/>
          <p:nvPr/>
        </p:nvSpPr>
        <p:spPr>
          <a:xfrm>
            <a:off x="10899772" y="4382441"/>
            <a:ext cx="567757" cy="150638"/>
          </a:xfrm>
          <a:prstGeom prst="rect">
            <a:avLst/>
          </a:prstGeom>
        </p:spPr>
        <p:txBody>
          <a:bodyPr vert="horz" wrap="square" lIns="0" tIns="10941" rIns="0" bIns="0" rtlCol="0">
            <a:spAutoFit/>
          </a:bodyPr>
          <a:lstStyle/>
          <a:p>
            <a:pPr marL="11516">
              <a:spcBef>
                <a:spcPts val="86"/>
              </a:spcBef>
            </a:pPr>
            <a:r>
              <a:rPr sz="907" spc="-23" dirty="0">
                <a:latin typeface="Meiryo UI"/>
                <a:cs typeface="Meiryo UI"/>
              </a:rPr>
              <a:t>燃料ブロック</a:t>
            </a:r>
            <a:endParaRPr sz="907">
              <a:latin typeface="Meiryo UI"/>
              <a:cs typeface="Meiryo UI"/>
            </a:endParaRPr>
          </a:p>
        </p:txBody>
      </p:sp>
      <p:pic>
        <p:nvPicPr>
          <p:cNvPr id="95" name="object 95"/>
          <p:cNvPicPr/>
          <p:nvPr/>
        </p:nvPicPr>
        <p:blipFill>
          <a:blip r:embed="rId21" cstate="print"/>
          <a:stretch>
            <a:fillRect/>
          </a:stretch>
        </p:blipFill>
        <p:spPr>
          <a:xfrm>
            <a:off x="9732479" y="3739597"/>
            <a:ext cx="664033" cy="207985"/>
          </a:xfrm>
          <a:prstGeom prst="rect">
            <a:avLst/>
          </a:prstGeom>
        </p:spPr>
      </p:pic>
      <p:sp>
        <p:nvSpPr>
          <p:cNvPr id="96" name="object 96"/>
          <p:cNvSpPr txBox="1"/>
          <p:nvPr/>
        </p:nvSpPr>
        <p:spPr>
          <a:xfrm>
            <a:off x="9851552" y="3773685"/>
            <a:ext cx="423227" cy="150638"/>
          </a:xfrm>
          <a:prstGeom prst="rect">
            <a:avLst/>
          </a:prstGeom>
        </p:spPr>
        <p:txBody>
          <a:bodyPr vert="horz" wrap="square" lIns="0" tIns="10941" rIns="0" bIns="0" rtlCol="0">
            <a:spAutoFit/>
          </a:bodyPr>
          <a:lstStyle/>
          <a:p>
            <a:pPr marL="11516">
              <a:spcBef>
                <a:spcPts val="86"/>
              </a:spcBef>
            </a:pPr>
            <a:r>
              <a:rPr sz="907" spc="-23" dirty="0">
                <a:latin typeface="Meiryo UI"/>
                <a:cs typeface="Meiryo UI"/>
              </a:rPr>
              <a:t>燃料ピン</a:t>
            </a:r>
            <a:endParaRPr sz="907">
              <a:latin typeface="Meiryo UI"/>
              <a:cs typeface="Meiryo UI"/>
            </a:endParaRPr>
          </a:p>
        </p:txBody>
      </p:sp>
      <p:sp>
        <p:nvSpPr>
          <p:cNvPr id="97" name="object 97"/>
          <p:cNvSpPr txBox="1"/>
          <p:nvPr/>
        </p:nvSpPr>
        <p:spPr>
          <a:xfrm>
            <a:off x="9528173" y="2599014"/>
            <a:ext cx="2386768" cy="638330"/>
          </a:xfrm>
          <a:prstGeom prst="rect">
            <a:avLst/>
          </a:prstGeom>
        </p:spPr>
        <p:txBody>
          <a:bodyPr vert="horz" wrap="square" lIns="0" tIns="10365" rIns="0" bIns="0" rtlCol="0">
            <a:spAutoFit/>
          </a:bodyPr>
          <a:lstStyle/>
          <a:p>
            <a:pPr marL="11516" marR="4607" algn="ctr">
              <a:spcBef>
                <a:spcPts val="82"/>
              </a:spcBef>
            </a:pPr>
            <a:r>
              <a:rPr sz="1360" spc="-23" dirty="0">
                <a:latin typeface="Meiryo UI"/>
                <a:cs typeface="Meiryo UI"/>
              </a:rPr>
              <a:t>⼤熱容量・⾼熱伝導のため燃料の</a:t>
            </a:r>
            <a:r>
              <a:rPr sz="1360" spc="-27" dirty="0">
                <a:latin typeface="Meiryo UI"/>
                <a:cs typeface="Meiryo UI"/>
              </a:rPr>
              <a:t>温度上昇が緩やかで原⼦炉容器外側での放熱で燃料が冷える</a:t>
            </a:r>
            <a:endParaRPr sz="1360">
              <a:latin typeface="Meiryo UI"/>
              <a:cs typeface="Meiryo UI"/>
            </a:endParaRPr>
          </a:p>
        </p:txBody>
      </p:sp>
      <p:sp>
        <p:nvSpPr>
          <p:cNvPr id="98" name="object 98"/>
          <p:cNvSpPr txBox="1"/>
          <p:nvPr/>
        </p:nvSpPr>
        <p:spPr>
          <a:xfrm>
            <a:off x="9920651" y="6219763"/>
            <a:ext cx="1998666" cy="177884"/>
          </a:xfrm>
          <a:prstGeom prst="rect">
            <a:avLst/>
          </a:prstGeom>
        </p:spPr>
        <p:txBody>
          <a:bodyPr vert="horz" wrap="square" lIns="0" tIns="10365" rIns="0" bIns="0" rtlCol="0">
            <a:spAutoFit/>
          </a:bodyPr>
          <a:lstStyle/>
          <a:p>
            <a:pPr marL="11516">
              <a:spcBef>
                <a:spcPts val="82"/>
              </a:spcBef>
            </a:pPr>
            <a:r>
              <a:rPr sz="1088" spc="-18" dirty="0">
                <a:latin typeface="Meiryo UI"/>
                <a:cs typeface="Meiryo UI"/>
              </a:rPr>
              <a:t>冷却材喪失からの経過時間（⽇</a:t>
            </a:r>
            <a:r>
              <a:rPr sz="1088" spc="-45" dirty="0">
                <a:latin typeface="Meiryo UI"/>
                <a:cs typeface="Meiryo UI"/>
              </a:rPr>
              <a:t>）</a:t>
            </a:r>
            <a:endParaRPr sz="1088">
              <a:latin typeface="Meiryo UI"/>
              <a:cs typeface="Meiryo UI"/>
            </a:endParaRPr>
          </a:p>
        </p:txBody>
      </p:sp>
      <p:sp>
        <p:nvSpPr>
          <p:cNvPr id="99" name="object 99"/>
          <p:cNvSpPr/>
          <p:nvPr/>
        </p:nvSpPr>
        <p:spPr>
          <a:xfrm>
            <a:off x="10032354" y="5785596"/>
            <a:ext cx="1909415" cy="112285"/>
          </a:xfrm>
          <a:custGeom>
            <a:avLst/>
            <a:gdLst/>
            <a:ahLst/>
            <a:cxnLst/>
            <a:rect l="l" t="t" r="r" b="b"/>
            <a:pathLst>
              <a:path w="2105659" h="123825">
                <a:moveTo>
                  <a:pt x="205752" y="41148"/>
                </a:moveTo>
                <a:lnTo>
                  <a:pt x="205752" y="0"/>
                </a:lnTo>
                <a:lnTo>
                  <a:pt x="0" y="61722"/>
                </a:lnTo>
                <a:lnTo>
                  <a:pt x="185178" y="117272"/>
                </a:lnTo>
                <a:lnTo>
                  <a:pt x="185178" y="41148"/>
                </a:lnTo>
                <a:lnTo>
                  <a:pt x="205752" y="41148"/>
                </a:lnTo>
                <a:close/>
              </a:path>
              <a:path w="2105659" h="123825">
                <a:moveTo>
                  <a:pt x="1920252" y="82296"/>
                </a:moveTo>
                <a:lnTo>
                  <a:pt x="1920252" y="41148"/>
                </a:lnTo>
                <a:lnTo>
                  <a:pt x="185178" y="41148"/>
                </a:lnTo>
                <a:lnTo>
                  <a:pt x="185178" y="82296"/>
                </a:lnTo>
                <a:lnTo>
                  <a:pt x="1920252" y="82296"/>
                </a:lnTo>
                <a:close/>
              </a:path>
              <a:path w="2105659" h="123825">
                <a:moveTo>
                  <a:pt x="205752" y="123444"/>
                </a:moveTo>
                <a:lnTo>
                  <a:pt x="205752" y="82296"/>
                </a:lnTo>
                <a:lnTo>
                  <a:pt x="185178" y="82296"/>
                </a:lnTo>
                <a:lnTo>
                  <a:pt x="185178" y="117272"/>
                </a:lnTo>
                <a:lnTo>
                  <a:pt x="205752" y="123444"/>
                </a:lnTo>
                <a:close/>
              </a:path>
              <a:path w="2105659" h="123825">
                <a:moveTo>
                  <a:pt x="2105418" y="61722"/>
                </a:moveTo>
                <a:lnTo>
                  <a:pt x="1899678" y="0"/>
                </a:lnTo>
                <a:lnTo>
                  <a:pt x="1899678" y="41148"/>
                </a:lnTo>
                <a:lnTo>
                  <a:pt x="1920252" y="41148"/>
                </a:lnTo>
                <a:lnTo>
                  <a:pt x="1920252" y="117271"/>
                </a:lnTo>
                <a:lnTo>
                  <a:pt x="2105418" y="61722"/>
                </a:lnTo>
                <a:close/>
              </a:path>
              <a:path w="2105659" h="123825">
                <a:moveTo>
                  <a:pt x="1920252" y="117271"/>
                </a:moveTo>
                <a:lnTo>
                  <a:pt x="1920252" y="82296"/>
                </a:lnTo>
                <a:lnTo>
                  <a:pt x="1899678" y="82296"/>
                </a:lnTo>
                <a:lnTo>
                  <a:pt x="1899678" y="123444"/>
                </a:lnTo>
                <a:lnTo>
                  <a:pt x="1920252" y="117271"/>
                </a:lnTo>
                <a:close/>
              </a:path>
            </a:pathLst>
          </a:custGeom>
          <a:solidFill>
            <a:srgbClr val="0070C0"/>
          </a:solidFill>
        </p:spPr>
        <p:txBody>
          <a:bodyPr wrap="square" lIns="0" tIns="0" rIns="0" bIns="0" rtlCol="0"/>
          <a:lstStyle/>
          <a:p>
            <a:endParaRPr sz="1632"/>
          </a:p>
        </p:txBody>
      </p:sp>
      <p:sp>
        <p:nvSpPr>
          <p:cNvPr id="100" name="object 100"/>
          <p:cNvSpPr txBox="1"/>
          <p:nvPr/>
        </p:nvSpPr>
        <p:spPr>
          <a:xfrm>
            <a:off x="9669133" y="4588354"/>
            <a:ext cx="308063" cy="150638"/>
          </a:xfrm>
          <a:prstGeom prst="rect">
            <a:avLst/>
          </a:prstGeom>
        </p:spPr>
        <p:txBody>
          <a:bodyPr vert="horz" wrap="square" lIns="0" tIns="10941" rIns="0" bIns="0" rtlCol="0">
            <a:spAutoFit/>
          </a:bodyPr>
          <a:lstStyle/>
          <a:p>
            <a:pPr marL="11516">
              <a:spcBef>
                <a:spcPts val="86"/>
              </a:spcBef>
            </a:pPr>
            <a:r>
              <a:rPr sz="907" spc="-18" dirty="0">
                <a:latin typeface="Meiryo UI"/>
                <a:cs typeface="Meiryo UI"/>
              </a:rPr>
              <a:t>3000</a:t>
            </a:r>
            <a:endParaRPr sz="907">
              <a:latin typeface="Meiryo UI"/>
              <a:cs typeface="Meiryo UI"/>
            </a:endParaRPr>
          </a:p>
        </p:txBody>
      </p:sp>
      <p:sp>
        <p:nvSpPr>
          <p:cNvPr id="101" name="object 101"/>
          <p:cNvSpPr txBox="1"/>
          <p:nvPr/>
        </p:nvSpPr>
        <p:spPr>
          <a:xfrm>
            <a:off x="9669133" y="5518411"/>
            <a:ext cx="308063" cy="150638"/>
          </a:xfrm>
          <a:prstGeom prst="rect">
            <a:avLst/>
          </a:prstGeom>
        </p:spPr>
        <p:txBody>
          <a:bodyPr vert="horz" wrap="square" lIns="0" tIns="10941" rIns="0" bIns="0" rtlCol="0">
            <a:spAutoFit/>
          </a:bodyPr>
          <a:lstStyle/>
          <a:p>
            <a:pPr marL="11516">
              <a:spcBef>
                <a:spcPts val="86"/>
              </a:spcBef>
            </a:pPr>
            <a:r>
              <a:rPr sz="907" spc="-18" dirty="0">
                <a:latin typeface="Meiryo UI"/>
                <a:cs typeface="Meiryo UI"/>
              </a:rPr>
              <a:t>1000</a:t>
            </a:r>
            <a:endParaRPr sz="907">
              <a:latin typeface="Meiryo UI"/>
              <a:cs typeface="Meiryo UI"/>
            </a:endParaRPr>
          </a:p>
        </p:txBody>
      </p:sp>
      <p:sp>
        <p:nvSpPr>
          <p:cNvPr id="102" name="object 102"/>
          <p:cNvSpPr txBox="1"/>
          <p:nvPr/>
        </p:nvSpPr>
        <p:spPr>
          <a:xfrm>
            <a:off x="10634435" y="5628972"/>
            <a:ext cx="710560" cy="177884"/>
          </a:xfrm>
          <a:prstGeom prst="rect">
            <a:avLst/>
          </a:prstGeom>
        </p:spPr>
        <p:txBody>
          <a:bodyPr vert="horz" wrap="square" lIns="0" tIns="10365" rIns="0" bIns="0" rtlCol="0">
            <a:spAutoFit/>
          </a:bodyPr>
          <a:lstStyle/>
          <a:p>
            <a:pPr marL="11516">
              <a:spcBef>
                <a:spcPts val="82"/>
              </a:spcBef>
            </a:pPr>
            <a:r>
              <a:rPr sz="1088" spc="-27" dirty="0">
                <a:solidFill>
                  <a:srgbClr val="0070C0"/>
                </a:solidFill>
                <a:latin typeface="Meiryo UI"/>
                <a:cs typeface="Meiryo UI"/>
              </a:rPr>
              <a:t>１週間程度</a:t>
            </a:r>
            <a:endParaRPr sz="1088">
              <a:latin typeface="Meiryo UI"/>
              <a:cs typeface="Meiryo UI"/>
            </a:endParaRPr>
          </a:p>
        </p:txBody>
      </p:sp>
      <p:sp>
        <p:nvSpPr>
          <p:cNvPr id="103" name="object 103"/>
          <p:cNvSpPr/>
          <p:nvPr/>
        </p:nvSpPr>
        <p:spPr>
          <a:xfrm>
            <a:off x="9581142" y="6432354"/>
            <a:ext cx="2265271" cy="219963"/>
          </a:xfrm>
          <a:custGeom>
            <a:avLst/>
            <a:gdLst/>
            <a:ahLst/>
            <a:cxnLst/>
            <a:rect l="l" t="t" r="r" b="b"/>
            <a:pathLst>
              <a:path w="2498090" h="242570">
                <a:moveTo>
                  <a:pt x="2497836" y="201930"/>
                </a:moveTo>
                <a:lnTo>
                  <a:pt x="2497836" y="40386"/>
                </a:lnTo>
                <a:lnTo>
                  <a:pt x="2494740" y="24753"/>
                </a:lnTo>
                <a:lnTo>
                  <a:pt x="2486215" y="11906"/>
                </a:lnTo>
                <a:lnTo>
                  <a:pt x="2473404" y="3202"/>
                </a:lnTo>
                <a:lnTo>
                  <a:pt x="2457450" y="0"/>
                </a:lnTo>
                <a:lnTo>
                  <a:pt x="40386" y="0"/>
                </a:lnTo>
                <a:lnTo>
                  <a:pt x="24753" y="3202"/>
                </a:lnTo>
                <a:lnTo>
                  <a:pt x="11906" y="11906"/>
                </a:lnTo>
                <a:lnTo>
                  <a:pt x="3202" y="24753"/>
                </a:lnTo>
                <a:lnTo>
                  <a:pt x="0" y="40386"/>
                </a:lnTo>
                <a:lnTo>
                  <a:pt x="0" y="201930"/>
                </a:lnTo>
                <a:lnTo>
                  <a:pt x="3202" y="217884"/>
                </a:lnTo>
                <a:lnTo>
                  <a:pt x="11906" y="230695"/>
                </a:lnTo>
                <a:lnTo>
                  <a:pt x="24753" y="239220"/>
                </a:lnTo>
                <a:lnTo>
                  <a:pt x="40386" y="242316"/>
                </a:lnTo>
                <a:lnTo>
                  <a:pt x="2457450" y="242316"/>
                </a:lnTo>
                <a:lnTo>
                  <a:pt x="2473404" y="239220"/>
                </a:lnTo>
                <a:lnTo>
                  <a:pt x="2486215" y="230695"/>
                </a:lnTo>
                <a:lnTo>
                  <a:pt x="2494740" y="217884"/>
                </a:lnTo>
                <a:lnTo>
                  <a:pt x="2497836" y="201930"/>
                </a:lnTo>
                <a:close/>
              </a:path>
            </a:pathLst>
          </a:custGeom>
          <a:solidFill>
            <a:srgbClr val="DBEEF4"/>
          </a:solidFill>
        </p:spPr>
        <p:txBody>
          <a:bodyPr wrap="square" lIns="0" tIns="0" rIns="0" bIns="0" rtlCol="0"/>
          <a:lstStyle/>
          <a:p>
            <a:endParaRPr sz="1632"/>
          </a:p>
        </p:txBody>
      </p:sp>
      <p:sp>
        <p:nvSpPr>
          <p:cNvPr id="104" name="object 104"/>
          <p:cNvSpPr txBox="1"/>
          <p:nvPr/>
        </p:nvSpPr>
        <p:spPr>
          <a:xfrm>
            <a:off x="9737540" y="6470589"/>
            <a:ext cx="1952601" cy="150638"/>
          </a:xfrm>
          <a:prstGeom prst="rect">
            <a:avLst/>
          </a:prstGeom>
        </p:spPr>
        <p:txBody>
          <a:bodyPr vert="horz" wrap="square" lIns="0" tIns="10941" rIns="0" bIns="0" rtlCol="0">
            <a:spAutoFit/>
          </a:bodyPr>
          <a:lstStyle/>
          <a:p>
            <a:pPr marL="11516">
              <a:spcBef>
                <a:spcPts val="86"/>
              </a:spcBef>
            </a:pPr>
            <a:r>
              <a:rPr sz="907" spc="-9" dirty="0">
                <a:latin typeface="Meiryo UI"/>
                <a:cs typeface="Meiryo UI"/>
              </a:rPr>
              <a:t>冷却材喪失時の燃料温度（解析結果</a:t>
            </a:r>
            <a:r>
              <a:rPr sz="907" spc="-45" dirty="0">
                <a:latin typeface="Meiryo UI"/>
                <a:cs typeface="Meiryo UI"/>
              </a:rPr>
              <a:t>）</a:t>
            </a:r>
            <a:endParaRPr sz="907">
              <a:latin typeface="Meiryo UI"/>
              <a:cs typeface="Meiryo UI"/>
            </a:endParaRPr>
          </a:p>
        </p:txBody>
      </p:sp>
      <p:sp>
        <p:nvSpPr>
          <p:cNvPr id="105" name="object 105"/>
          <p:cNvSpPr txBox="1"/>
          <p:nvPr/>
        </p:nvSpPr>
        <p:spPr>
          <a:xfrm>
            <a:off x="9669131" y="5053386"/>
            <a:ext cx="308063" cy="150638"/>
          </a:xfrm>
          <a:prstGeom prst="rect">
            <a:avLst/>
          </a:prstGeom>
        </p:spPr>
        <p:txBody>
          <a:bodyPr vert="horz" wrap="square" lIns="0" tIns="10941" rIns="0" bIns="0" rtlCol="0">
            <a:spAutoFit/>
          </a:bodyPr>
          <a:lstStyle/>
          <a:p>
            <a:pPr marL="11516">
              <a:spcBef>
                <a:spcPts val="86"/>
              </a:spcBef>
            </a:pPr>
            <a:r>
              <a:rPr sz="907" spc="-18" dirty="0">
                <a:latin typeface="Meiryo UI"/>
                <a:cs typeface="Meiryo UI"/>
              </a:rPr>
              <a:t>2000</a:t>
            </a:r>
            <a:endParaRPr sz="907">
              <a:latin typeface="Meiryo UI"/>
              <a:cs typeface="Meiryo UI"/>
            </a:endParaRPr>
          </a:p>
        </p:txBody>
      </p:sp>
      <p:grpSp>
        <p:nvGrpSpPr>
          <p:cNvPr id="106" name="object 106"/>
          <p:cNvGrpSpPr/>
          <p:nvPr/>
        </p:nvGrpSpPr>
        <p:grpSpPr>
          <a:xfrm>
            <a:off x="3324251" y="2948421"/>
            <a:ext cx="6069703" cy="3124968"/>
            <a:chOff x="561416" y="3251453"/>
            <a:chExt cx="6693534" cy="3446145"/>
          </a:xfrm>
        </p:grpSpPr>
        <p:pic>
          <p:nvPicPr>
            <p:cNvPr id="107" name="object 107"/>
            <p:cNvPicPr/>
            <p:nvPr/>
          </p:nvPicPr>
          <p:blipFill>
            <a:blip r:embed="rId22" cstate="print"/>
            <a:stretch>
              <a:fillRect/>
            </a:stretch>
          </p:blipFill>
          <p:spPr>
            <a:xfrm>
              <a:off x="3467747" y="3251453"/>
              <a:ext cx="1866900" cy="923544"/>
            </a:xfrm>
            <a:prstGeom prst="rect">
              <a:avLst/>
            </a:prstGeom>
          </p:spPr>
        </p:pic>
        <p:sp>
          <p:nvSpPr>
            <p:cNvPr id="108" name="object 108"/>
            <p:cNvSpPr/>
            <p:nvPr/>
          </p:nvSpPr>
          <p:spPr>
            <a:xfrm>
              <a:off x="3513467" y="3295649"/>
              <a:ext cx="1776730" cy="835660"/>
            </a:xfrm>
            <a:custGeom>
              <a:avLst/>
              <a:gdLst/>
              <a:ahLst/>
              <a:cxnLst/>
              <a:rect l="l" t="t" r="r" b="b"/>
              <a:pathLst>
                <a:path w="1776729" h="835660">
                  <a:moveTo>
                    <a:pt x="1745742" y="746047"/>
                  </a:moveTo>
                  <a:lnTo>
                    <a:pt x="1745742" y="6857"/>
                  </a:lnTo>
                  <a:lnTo>
                    <a:pt x="1738883" y="0"/>
                  </a:lnTo>
                  <a:lnTo>
                    <a:pt x="0" y="0"/>
                  </a:lnTo>
                  <a:lnTo>
                    <a:pt x="0" y="31242"/>
                  </a:lnTo>
                  <a:lnTo>
                    <a:pt x="1714500" y="31241"/>
                  </a:lnTo>
                  <a:lnTo>
                    <a:pt x="1714500" y="15239"/>
                  </a:lnTo>
                  <a:lnTo>
                    <a:pt x="1730502" y="31241"/>
                  </a:lnTo>
                  <a:lnTo>
                    <a:pt x="1730502" y="742949"/>
                  </a:lnTo>
                  <a:lnTo>
                    <a:pt x="1745742" y="746047"/>
                  </a:lnTo>
                  <a:close/>
                </a:path>
                <a:path w="1776729" h="835660">
                  <a:moveTo>
                    <a:pt x="1776222" y="788669"/>
                  </a:moveTo>
                  <a:lnTo>
                    <a:pt x="1772614" y="770917"/>
                  </a:lnTo>
                  <a:lnTo>
                    <a:pt x="1762791" y="756380"/>
                  </a:lnTo>
                  <a:lnTo>
                    <a:pt x="1748254" y="746557"/>
                  </a:lnTo>
                  <a:lnTo>
                    <a:pt x="1730502" y="742949"/>
                  </a:lnTo>
                  <a:lnTo>
                    <a:pt x="1712309" y="746557"/>
                  </a:lnTo>
                  <a:lnTo>
                    <a:pt x="1697545" y="756380"/>
                  </a:lnTo>
                  <a:lnTo>
                    <a:pt x="1687639" y="770917"/>
                  </a:lnTo>
                  <a:lnTo>
                    <a:pt x="1684020" y="788669"/>
                  </a:lnTo>
                  <a:lnTo>
                    <a:pt x="1687639" y="806862"/>
                  </a:lnTo>
                  <a:lnTo>
                    <a:pt x="1697545" y="821626"/>
                  </a:lnTo>
                  <a:lnTo>
                    <a:pt x="1712309" y="831532"/>
                  </a:lnTo>
                  <a:lnTo>
                    <a:pt x="1714500" y="831968"/>
                  </a:lnTo>
                  <a:lnTo>
                    <a:pt x="1714500" y="788669"/>
                  </a:lnTo>
                  <a:lnTo>
                    <a:pt x="1745742" y="788669"/>
                  </a:lnTo>
                  <a:lnTo>
                    <a:pt x="1745742" y="832044"/>
                  </a:lnTo>
                  <a:lnTo>
                    <a:pt x="1748254" y="831532"/>
                  </a:lnTo>
                  <a:lnTo>
                    <a:pt x="1762791" y="821626"/>
                  </a:lnTo>
                  <a:lnTo>
                    <a:pt x="1772614" y="806862"/>
                  </a:lnTo>
                  <a:lnTo>
                    <a:pt x="1776222" y="788669"/>
                  </a:lnTo>
                  <a:close/>
                </a:path>
                <a:path w="1776729" h="835660">
                  <a:moveTo>
                    <a:pt x="1730502" y="31241"/>
                  </a:moveTo>
                  <a:lnTo>
                    <a:pt x="1714500" y="15239"/>
                  </a:lnTo>
                  <a:lnTo>
                    <a:pt x="1714500" y="31241"/>
                  </a:lnTo>
                  <a:lnTo>
                    <a:pt x="1730502" y="31241"/>
                  </a:lnTo>
                  <a:close/>
                </a:path>
                <a:path w="1776729" h="835660">
                  <a:moveTo>
                    <a:pt x="1730502" y="742949"/>
                  </a:moveTo>
                  <a:lnTo>
                    <a:pt x="1730502" y="31241"/>
                  </a:lnTo>
                  <a:lnTo>
                    <a:pt x="1714500" y="31241"/>
                  </a:lnTo>
                  <a:lnTo>
                    <a:pt x="1714500" y="746123"/>
                  </a:lnTo>
                  <a:lnTo>
                    <a:pt x="1730502" y="742949"/>
                  </a:lnTo>
                  <a:close/>
                </a:path>
                <a:path w="1776729" h="835660">
                  <a:moveTo>
                    <a:pt x="1745742" y="832044"/>
                  </a:moveTo>
                  <a:lnTo>
                    <a:pt x="1745742" y="788669"/>
                  </a:lnTo>
                  <a:lnTo>
                    <a:pt x="1714500" y="788669"/>
                  </a:lnTo>
                  <a:lnTo>
                    <a:pt x="1714500" y="831968"/>
                  </a:lnTo>
                  <a:lnTo>
                    <a:pt x="1730502" y="835151"/>
                  </a:lnTo>
                  <a:lnTo>
                    <a:pt x="1745742" y="832044"/>
                  </a:lnTo>
                  <a:close/>
                </a:path>
              </a:pathLst>
            </a:custGeom>
            <a:solidFill>
              <a:srgbClr val="00B050"/>
            </a:solidFill>
          </p:spPr>
          <p:txBody>
            <a:bodyPr wrap="square" lIns="0" tIns="0" rIns="0" bIns="0" rtlCol="0"/>
            <a:lstStyle/>
            <a:p>
              <a:endParaRPr sz="1632"/>
            </a:p>
          </p:txBody>
        </p:sp>
        <p:pic>
          <p:nvPicPr>
            <p:cNvPr id="109" name="object 109"/>
            <p:cNvPicPr/>
            <p:nvPr/>
          </p:nvPicPr>
          <p:blipFill>
            <a:blip r:embed="rId23" cstate="print"/>
            <a:stretch>
              <a:fillRect/>
            </a:stretch>
          </p:blipFill>
          <p:spPr>
            <a:xfrm>
              <a:off x="5574677" y="3683507"/>
              <a:ext cx="1680210" cy="188213"/>
            </a:xfrm>
            <a:prstGeom prst="rect">
              <a:avLst/>
            </a:prstGeom>
          </p:spPr>
        </p:pic>
        <p:sp>
          <p:nvSpPr>
            <p:cNvPr id="110" name="object 110"/>
            <p:cNvSpPr/>
            <p:nvPr/>
          </p:nvSpPr>
          <p:spPr>
            <a:xfrm>
              <a:off x="5619635" y="3731513"/>
              <a:ext cx="1572895" cy="92710"/>
            </a:xfrm>
            <a:custGeom>
              <a:avLst/>
              <a:gdLst/>
              <a:ahLst/>
              <a:cxnLst/>
              <a:rect l="l" t="t" r="r" b="b"/>
              <a:pathLst>
                <a:path w="1572895" h="92710">
                  <a:moveTo>
                    <a:pt x="89094" y="30480"/>
                  </a:moveTo>
                  <a:lnTo>
                    <a:pt x="88582" y="27967"/>
                  </a:lnTo>
                  <a:lnTo>
                    <a:pt x="78676" y="13430"/>
                  </a:lnTo>
                  <a:lnTo>
                    <a:pt x="63912" y="3607"/>
                  </a:lnTo>
                  <a:lnTo>
                    <a:pt x="45720" y="0"/>
                  </a:lnTo>
                  <a:lnTo>
                    <a:pt x="27967" y="3607"/>
                  </a:lnTo>
                  <a:lnTo>
                    <a:pt x="13430" y="13430"/>
                  </a:lnTo>
                  <a:lnTo>
                    <a:pt x="3607" y="27967"/>
                  </a:lnTo>
                  <a:lnTo>
                    <a:pt x="0" y="45720"/>
                  </a:lnTo>
                  <a:lnTo>
                    <a:pt x="3607" y="63912"/>
                  </a:lnTo>
                  <a:lnTo>
                    <a:pt x="13430" y="78676"/>
                  </a:lnTo>
                  <a:lnTo>
                    <a:pt x="27967" y="88582"/>
                  </a:lnTo>
                  <a:lnTo>
                    <a:pt x="45720" y="92201"/>
                  </a:lnTo>
                  <a:lnTo>
                    <a:pt x="45720" y="30480"/>
                  </a:lnTo>
                  <a:lnTo>
                    <a:pt x="89094" y="30480"/>
                  </a:lnTo>
                  <a:close/>
                </a:path>
                <a:path w="1572895" h="92710">
                  <a:moveTo>
                    <a:pt x="92201" y="45720"/>
                  </a:moveTo>
                  <a:lnTo>
                    <a:pt x="89094" y="30480"/>
                  </a:lnTo>
                  <a:lnTo>
                    <a:pt x="45720" y="30480"/>
                  </a:lnTo>
                  <a:lnTo>
                    <a:pt x="45720" y="61722"/>
                  </a:lnTo>
                  <a:lnTo>
                    <a:pt x="89018" y="61722"/>
                  </a:lnTo>
                  <a:lnTo>
                    <a:pt x="92201" y="45720"/>
                  </a:lnTo>
                  <a:close/>
                </a:path>
                <a:path w="1572895" h="92710">
                  <a:moveTo>
                    <a:pt x="89018" y="61722"/>
                  </a:moveTo>
                  <a:lnTo>
                    <a:pt x="45720" y="61722"/>
                  </a:lnTo>
                  <a:lnTo>
                    <a:pt x="45720" y="92201"/>
                  </a:lnTo>
                  <a:lnTo>
                    <a:pt x="63912" y="88582"/>
                  </a:lnTo>
                  <a:lnTo>
                    <a:pt x="78676" y="78676"/>
                  </a:lnTo>
                  <a:lnTo>
                    <a:pt x="88582" y="63912"/>
                  </a:lnTo>
                  <a:lnTo>
                    <a:pt x="89018" y="61722"/>
                  </a:lnTo>
                  <a:close/>
                </a:path>
                <a:path w="1572895" h="92710">
                  <a:moveTo>
                    <a:pt x="92201" y="61722"/>
                  </a:moveTo>
                  <a:lnTo>
                    <a:pt x="92201" y="45720"/>
                  </a:lnTo>
                  <a:lnTo>
                    <a:pt x="89018" y="61722"/>
                  </a:lnTo>
                  <a:lnTo>
                    <a:pt x="92201" y="61722"/>
                  </a:lnTo>
                  <a:close/>
                </a:path>
                <a:path w="1572895" h="92710">
                  <a:moveTo>
                    <a:pt x="1572768" y="61721"/>
                  </a:moveTo>
                  <a:lnTo>
                    <a:pt x="1572768" y="30479"/>
                  </a:lnTo>
                  <a:lnTo>
                    <a:pt x="89094" y="30480"/>
                  </a:lnTo>
                  <a:lnTo>
                    <a:pt x="92201" y="45720"/>
                  </a:lnTo>
                  <a:lnTo>
                    <a:pt x="92201" y="61722"/>
                  </a:lnTo>
                  <a:lnTo>
                    <a:pt x="1572768" y="61721"/>
                  </a:lnTo>
                  <a:close/>
                </a:path>
              </a:pathLst>
            </a:custGeom>
            <a:solidFill>
              <a:srgbClr val="00B050"/>
            </a:solidFill>
          </p:spPr>
          <p:txBody>
            <a:bodyPr wrap="square" lIns="0" tIns="0" rIns="0" bIns="0" rtlCol="0"/>
            <a:lstStyle/>
            <a:p>
              <a:endParaRPr sz="1632"/>
            </a:p>
          </p:txBody>
        </p:sp>
        <p:pic>
          <p:nvPicPr>
            <p:cNvPr id="111" name="object 111"/>
            <p:cNvPicPr/>
            <p:nvPr/>
          </p:nvPicPr>
          <p:blipFill>
            <a:blip r:embed="rId24" cstate="print"/>
            <a:stretch>
              <a:fillRect/>
            </a:stretch>
          </p:blipFill>
          <p:spPr>
            <a:xfrm>
              <a:off x="3459365" y="5005577"/>
              <a:ext cx="1978914" cy="1430274"/>
            </a:xfrm>
            <a:prstGeom prst="rect">
              <a:avLst/>
            </a:prstGeom>
          </p:spPr>
        </p:pic>
        <p:sp>
          <p:nvSpPr>
            <p:cNvPr id="112" name="object 112"/>
            <p:cNvSpPr/>
            <p:nvPr/>
          </p:nvSpPr>
          <p:spPr>
            <a:xfrm>
              <a:off x="3505847" y="5052821"/>
              <a:ext cx="1887220" cy="1336040"/>
            </a:xfrm>
            <a:custGeom>
              <a:avLst/>
              <a:gdLst/>
              <a:ahLst/>
              <a:cxnLst/>
              <a:rect l="l" t="t" r="r" b="b"/>
              <a:pathLst>
                <a:path w="1887220" h="1336039">
                  <a:moveTo>
                    <a:pt x="87630" y="1304544"/>
                  </a:moveTo>
                  <a:lnTo>
                    <a:pt x="0" y="1304544"/>
                  </a:lnTo>
                  <a:lnTo>
                    <a:pt x="0" y="1335786"/>
                  </a:lnTo>
                  <a:lnTo>
                    <a:pt x="72389" y="1335786"/>
                  </a:lnTo>
                  <a:lnTo>
                    <a:pt x="72389" y="1320546"/>
                  </a:lnTo>
                  <a:lnTo>
                    <a:pt x="87630" y="1304544"/>
                  </a:lnTo>
                  <a:close/>
                </a:path>
                <a:path w="1887220" h="1336039">
                  <a:moveTo>
                    <a:pt x="1797607" y="30480"/>
                  </a:moveTo>
                  <a:lnTo>
                    <a:pt x="79247" y="30480"/>
                  </a:lnTo>
                  <a:lnTo>
                    <a:pt x="72389" y="37338"/>
                  </a:lnTo>
                  <a:lnTo>
                    <a:pt x="72389" y="1304544"/>
                  </a:lnTo>
                  <a:lnTo>
                    <a:pt x="87630" y="1304544"/>
                  </a:lnTo>
                  <a:lnTo>
                    <a:pt x="87629" y="61722"/>
                  </a:lnTo>
                  <a:lnTo>
                    <a:pt x="103631" y="45720"/>
                  </a:lnTo>
                  <a:lnTo>
                    <a:pt x="103631" y="61722"/>
                  </a:lnTo>
                  <a:lnTo>
                    <a:pt x="1794510" y="61722"/>
                  </a:lnTo>
                  <a:lnTo>
                    <a:pt x="1794510" y="45720"/>
                  </a:lnTo>
                  <a:lnTo>
                    <a:pt x="1797607" y="30480"/>
                  </a:lnTo>
                  <a:close/>
                </a:path>
                <a:path w="1887220" h="1336039">
                  <a:moveTo>
                    <a:pt x="103631" y="1328928"/>
                  </a:moveTo>
                  <a:lnTo>
                    <a:pt x="103631" y="61722"/>
                  </a:lnTo>
                  <a:lnTo>
                    <a:pt x="87629" y="61722"/>
                  </a:lnTo>
                  <a:lnTo>
                    <a:pt x="87630" y="1304544"/>
                  </a:lnTo>
                  <a:lnTo>
                    <a:pt x="72389" y="1320546"/>
                  </a:lnTo>
                  <a:lnTo>
                    <a:pt x="72389" y="1335786"/>
                  </a:lnTo>
                  <a:lnTo>
                    <a:pt x="96012" y="1335786"/>
                  </a:lnTo>
                  <a:lnTo>
                    <a:pt x="103631" y="1328928"/>
                  </a:lnTo>
                  <a:close/>
                </a:path>
                <a:path w="1887220" h="1336039">
                  <a:moveTo>
                    <a:pt x="103631" y="61722"/>
                  </a:moveTo>
                  <a:lnTo>
                    <a:pt x="103631" y="45720"/>
                  </a:lnTo>
                  <a:lnTo>
                    <a:pt x="87629" y="61722"/>
                  </a:lnTo>
                  <a:lnTo>
                    <a:pt x="103631" y="61722"/>
                  </a:lnTo>
                  <a:close/>
                </a:path>
                <a:path w="1887220" h="1336039">
                  <a:moveTo>
                    <a:pt x="1840230" y="61722"/>
                  </a:moveTo>
                  <a:lnTo>
                    <a:pt x="1840230" y="30480"/>
                  </a:lnTo>
                  <a:lnTo>
                    <a:pt x="1797607" y="30480"/>
                  </a:lnTo>
                  <a:lnTo>
                    <a:pt x="1794510" y="45720"/>
                  </a:lnTo>
                  <a:lnTo>
                    <a:pt x="1797683" y="61722"/>
                  </a:lnTo>
                  <a:lnTo>
                    <a:pt x="1840230" y="61722"/>
                  </a:lnTo>
                  <a:close/>
                </a:path>
                <a:path w="1887220" h="1336039">
                  <a:moveTo>
                    <a:pt x="1797683" y="61722"/>
                  </a:moveTo>
                  <a:lnTo>
                    <a:pt x="1794510" y="45720"/>
                  </a:lnTo>
                  <a:lnTo>
                    <a:pt x="1794510" y="61722"/>
                  </a:lnTo>
                  <a:lnTo>
                    <a:pt x="1797683" y="61722"/>
                  </a:lnTo>
                  <a:close/>
                </a:path>
                <a:path w="1887220" h="1336039">
                  <a:moveTo>
                    <a:pt x="1886712" y="45720"/>
                  </a:moveTo>
                  <a:lnTo>
                    <a:pt x="1883092" y="27967"/>
                  </a:lnTo>
                  <a:lnTo>
                    <a:pt x="1873186" y="13430"/>
                  </a:lnTo>
                  <a:lnTo>
                    <a:pt x="1858422" y="3607"/>
                  </a:lnTo>
                  <a:lnTo>
                    <a:pt x="1840230" y="0"/>
                  </a:lnTo>
                  <a:lnTo>
                    <a:pt x="1822477" y="3607"/>
                  </a:lnTo>
                  <a:lnTo>
                    <a:pt x="1807940" y="13430"/>
                  </a:lnTo>
                  <a:lnTo>
                    <a:pt x="1798117" y="27967"/>
                  </a:lnTo>
                  <a:lnTo>
                    <a:pt x="1797607" y="30480"/>
                  </a:lnTo>
                  <a:lnTo>
                    <a:pt x="1840230" y="30480"/>
                  </a:lnTo>
                  <a:lnTo>
                    <a:pt x="1840230" y="92202"/>
                  </a:lnTo>
                  <a:lnTo>
                    <a:pt x="1858422" y="88582"/>
                  </a:lnTo>
                  <a:lnTo>
                    <a:pt x="1873186" y="78676"/>
                  </a:lnTo>
                  <a:lnTo>
                    <a:pt x="1883092" y="63912"/>
                  </a:lnTo>
                  <a:lnTo>
                    <a:pt x="1886712" y="45720"/>
                  </a:lnTo>
                  <a:close/>
                </a:path>
                <a:path w="1887220" h="1336039">
                  <a:moveTo>
                    <a:pt x="1840230" y="92202"/>
                  </a:moveTo>
                  <a:lnTo>
                    <a:pt x="1840230" y="61722"/>
                  </a:lnTo>
                  <a:lnTo>
                    <a:pt x="1797683" y="61722"/>
                  </a:lnTo>
                  <a:lnTo>
                    <a:pt x="1798117" y="63912"/>
                  </a:lnTo>
                  <a:lnTo>
                    <a:pt x="1807940" y="78676"/>
                  </a:lnTo>
                  <a:lnTo>
                    <a:pt x="1822477" y="88582"/>
                  </a:lnTo>
                  <a:lnTo>
                    <a:pt x="1840230" y="92202"/>
                  </a:lnTo>
                  <a:close/>
                </a:path>
              </a:pathLst>
            </a:custGeom>
            <a:solidFill>
              <a:srgbClr val="00B050"/>
            </a:solidFill>
          </p:spPr>
          <p:txBody>
            <a:bodyPr wrap="square" lIns="0" tIns="0" rIns="0" bIns="0" rtlCol="0"/>
            <a:lstStyle/>
            <a:p>
              <a:endParaRPr sz="1632"/>
            </a:p>
          </p:txBody>
        </p:sp>
        <p:sp>
          <p:nvSpPr>
            <p:cNvPr id="113" name="object 113"/>
            <p:cNvSpPr/>
            <p:nvPr/>
          </p:nvSpPr>
          <p:spPr>
            <a:xfrm>
              <a:off x="582053" y="6292595"/>
              <a:ext cx="2830830" cy="384175"/>
            </a:xfrm>
            <a:custGeom>
              <a:avLst/>
              <a:gdLst/>
              <a:ahLst/>
              <a:cxnLst/>
              <a:rect l="l" t="t" r="r" b="b"/>
              <a:pathLst>
                <a:path w="2830829" h="384175">
                  <a:moveTo>
                    <a:pt x="2830830" y="384048"/>
                  </a:moveTo>
                  <a:lnTo>
                    <a:pt x="2830830" y="0"/>
                  </a:lnTo>
                  <a:lnTo>
                    <a:pt x="0" y="0"/>
                  </a:lnTo>
                  <a:lnTo>
                    <a:pt x="0" y="384048"/>
                  </a:lnTo>
                  <a:lnTo>
                    <a:pt x="2830830" y="384048"/>
                  </a:lnTo>
                  <a:close/>
                </a:path>
              </a:pathLst>
            </a:custGeom>
            <a:solidFill>
              <a:srgbClr val="1F497D"/>
            </a:solidFill>
          </p:spPr>
          <p:txBody>
            <a:bodyPr wrap="square" lIns="0" tIns="0" rIns="0" bIns="0" rtlCol="0"/>
            <a:lstStyle/>
            <a:p>
              <a:endParaRPr sz="1632"/>
            </a:p>
          </p:txBody>
        </p:sp>
        <p:sp>
          <p:nvSpPr>
            <p:cNvPr id="114" name="object 114"/>
            <p:cNvSpPr/>
            <p:nvPr/>
          </p:nvSpPr>
          <p:spPr>
            <a:xfrm>
              <a:off x="582053" y="6292595"/>
              <a:ext cx="2830830" cy="384175"/>
            </a:xfrm>
            <a:custGeom>
              <a:avLst/>
              <a:gdLst/>
              <a:ahLst/>
              <a:cxnLst/>
              <a:rect l="l" t="t" r="r" b="b"/>
              <a:pathLst>
                <a:path w="2830829" h="384175">
                  <a:moveTo>
                    <a:pt x="0" y="384048"/>
                  </a:moveTo>
                  <a:lnTo>
                    <a:pt x="0" y="0"/>
                  </a:lnTo>
                  <a:lnTo>
                    <a:pt x="2830830" y="0"/>
                  </a:lnTo>
                  <a:lnTo>
                    <a:pt x="2830830" y="384048"/>
                  </a:lnTo>
                  <a:lnTo>
                    <a:pt x="0" y="384048"/>
                  </a:lnTo>
                  <a:close/>
                </a:path>
              </a:pathLst>
            </a:custGeom>
            <a:ln w="41122">
              <a:solidFill>
                <a:srgbClr val="FFFFFF"/>
              </a:solidFill>
            </a:ln>
          </p:spPr>
          <p:txBody>
            <a:bodyPr wrap="square" lIns="0" tIns="0" rIns="0" bIns="0" rtlCol="0"/>
            <a:lstStyle/>
            <a:p>
              <a:endParaRPr sz="1632"/>
            </a:p>
          </p:txBody>
        </p:sp>
      </p:grpSp>
      <p:sp>
        <p:nvSpPr>
          <p:cNvPr id="115" name="object 115"/>
          <p:cNvSpPr txBox="1"/>
          <p:nvPr/>
        </p:nvSpPr>
        <p:spPr>
          <a:xfrm>
            <a:off x="9514954" y="4906839"/>
            <a:ext cx="102913" cy="595972"/>
          </a:xfrm>
          <a:prstGeom prst="rect">
            <a:avLst/>
          </a:prstGeom>
        </p:spPr>
        <p:txBody>
          <a:bodyPr vert="eaVert" wrap="square" lIns="0" tIns="0" rIns="0" bIns="0" rtlCol="0">
            <a:spAutoFit/>
          </a:bodyPr>
          <a:lstStyle/>
          <a:p>
            <a:pPr marL="11516">
              <a:lnSpc>
                <a:spcPct val="65000"/>
              </a:lnSpc>
            </a:pPr>
            <a:r>
              <a:rPr sz="907" spc="-5" dirty="0">
                <a:latin typeface="Meiryo UI"/>
                <a:cs typeface="Meiryo UI"/>
              </a:rPr>
              <a:t>燃料温</a:t>
            </a:r>
            <a:r>
              <a:rPr sz="907" spc="-9" dirty="0">
                <a:latin typeface="Meiryo UI"/>
                <a:cs typeface="Meiryo UI"/>
              </a:rPr>
              <a:t>度</a:t>
            </a:r>
            <a:r>
              <a:rPr sz="907" dirty="0">
                <a:latin typeface="Meiryo UI"/>
                <a:cs typeface="Meiryo UI"/>
              </a:rPr>
              <a:t>（</a:t>
            </a:r>
            <a:endParaRPr sz="907">
              <a:latin typeface="Meiryo UI"/>
              <a:cs typeface="Meiryo UI"/>
            </a:endParaRPr>
          </a:p>
        </p:txBody>
      </p:sp>
      <p:sp>
        <p:nvSpPr>
          <p:cNvPr id="116" name="object 116"/>
          <p:cNvSpPr txBox="1"/>
          <p:nvPr/>
        </p:nvSpPr>
        <p:spPr>
          <a:xfrm>
            <a:off x="9515067" y="5596996"/>
            <a:ext cx="102913" cy="138196"/>
          </a:xfrm>
          <a:prstGeom prst="rect">
            <a:avLst/>
          </a:prstGeom>
        </p:spPr>
        <p:txBody>
          <a:bodyPr vert="eaVert" wrap="square" lIns="0" tIns="0" rIns="0" bIns="0" rtlCol="0">
            <a:spAutoFit/>
          </a:bodyPr>
          <a:lstStyle/>
          <a:p>
            <a:pPr marL="11516">
              <a:lnSpc>
                <a:spcPct val="65000"/>
              </a:lnSpc>
            </a:pPr>
            <a:r>
              <a:rPr sz="907" dirty="0">
                <a:latin typeface="Meiryo UI"/>
                <a:cs typeface="Meiryo UI"/>
              </a:rPr>
              <a:t>）</a:t>
            </a:r>
            <a:endParaRPr sz="907">
              <a:latin typeface="Meiryo UI"/>
              <a:cs typeface="Meiryo UI"/>
            </a:endParaRPr>
          </a:p>
        </p:txBody>
      </p:sp>
      <p:sp>
        <p:nvSpPr>
          <p:cNvPr id="117" name="object 117"/>
          <p:cNvSpPr txBox="1"/>
          <p:nvPr/>
        </p:nvSpPr>
        <p:spPr>
          <a:xfrm>
            <a:off x="9424295" y="5450007"/>
            <a:ext cx="192323" cy="150573"/>
          </a:xfrm>
          <a:prstGeom prst="rect">
            <a:avLst/>
          </a:prstGeom>
        </p:spPr>
        <p:txBody>
          <a:bodyPr vert="horz" wrap="square" lIns="0" tIns="10941" rIns="0" bIns="0" rtlCol="0">
            <a:spAutoFit/>
          </a:bodyPr>
          <a:lstStyle/>
          <a:p>
            <a:pPr marL="34549">
              <a:spcBef>
                <a:spcPts val="86"/>
              </a:spcBef>
            </a:pPr>
            <a:r>
              <a:rPr sz="589" spc="-23" dirty="0">
                <a:latin typeface="Meiryo UI"/>
                <a:cs typeface="Meiryo UI"/>
              </a:rPr>
              <a:t>o</a:t>
            </a:r>
            <a:r>
              <a:rPr sz="1360" spc="-34" baseline="-16666" dirty="0">
                <a:latin typeface="Meiryo UI"/>
                <a:cs typeface="Meiryo UI"/>
              </a:rPr>
              <a:t>C</a:t>
            </a:r>
            <a:endParaRPr sz="1360" baseline="-16666">
              <a:latin typeface="Meiryo UI"/>
              <a:cs typeface="Meiryo UI"/>
            </a:endParaRPr>
          </a:p>
        </p:txBody>
      </p:sp>
      <p:sp>
        <p:nvSpPr>
          <p:cNvPr id="118" name="object 118"/>
          <p:cNvSpPr txBox="1"/>
          <p:nvPr/>
        </p:nvSpPr>
        <p:spPr>
          <a:xfrm>
            <a:off x="3864881" y="5749202"/>
            <a:ext cx="1521313" cy="251845"/>
          </a:xfrm>
          <a:prstGeom prst="rect">
            <a:avLst/>
          </a:prstGeom>
        </p:spPr>
        <p:txBody>
          <a:bodyPr vert="horz" wrap="square" lIns="0" tIns="14395" rIns="0" bIns="0" rtlCol="0">
            <a:spAutoFit/>
          </a:bodyPr>
          <a:lstStyle/>
          <a:p>
            <a:pPr marL="11516">
              <a:spcBef>
                <a:spcPts val="113"/>
              </a:spcBef>
            </a:pPr>
            <a:r>
              <a:rPr sz="1542" spc="-9" dirty="0">
                <a:solidFill>
                  <a:srgbClr val="FFFFFF"/>
                </a:solidFill>
                <a:latin typeface="Meiryo UI"/>
                <a:cs typeface="Meiryo UI"/>
              </a:rPr>
              <a:t>ヘリウムガス冷却材</a:t>
            </a:r>
            <a:endParaRPr sz="1542">
              <a:latin typeface="Meiryo UI"/>
              <a:cs typeface="Meiryo UI"/>
            </a:endParaRPr>
          </a:p>
        </p:txBody>
      </p:sp>
      <p:grpSp>
        <p:nvGrpSpPr>
          <p:cNvPr id="119" name="object 119"/>
          <p:cNvGrpSpPr/>
          <p:nvPr/>
        </p:nvGrpSpPr>
        <p:grpSpPr>
          <a:xfrm>
            <a:off x="3333642" y="2163467"/>
            <a:ext cx="2585644" cy="348370"/>
            <a:chOff x="571772" y="2385822"/>
            <a:chExt cx="2851391" cy="384175"/>
          </a:xfrm>
        </p:grpSpPr>
        <p:sp>
          <p:nvSpPr>
            <p:cNvPr id="120" name="object 120"/>
            <p:cNvSpPr/>
            <p:nvPr/>
          </p:nvSpPr>
          <p:spPr>
            <a:xfrm>
              <a:off x="571772" y="2385822"/>
              <a:ext cx="0" cy="384175"/>
            </a:xfrm>
            <a:custGeom>
              <a:avLst/>
              <a:gdLst/>
              <a:ahLst/>
              <a:cxnLst/>
              <a:rect l="l" t="t" r="r" b="b"/>
              <a:pathLst>
                <a:path h="384175">
                  <a:moveTo>
                    <a:pt x="0" y="0"/>
                  </a:moveTo>
                  <a:lnTo>
                    <a:pt x="0" y="384048"/>
                  </a:lnTo>
                </a:path>
              </a:pathLst>
            </a:custGeom>
            <a:ln w="20561">
              <a:solidFill>
                <a:srgbClr val="FFFFFF"/>
              </a:solidFill>
            </a:ln>
          </p:spPr>
          <p:txBody>
            <a:bodyPr wrap="square" lIns="0" tIns="0" rIns="0" bIns="0" rtlCol="0"/>
            <a:lstStyle/>
            <a:p>
              <a:endParaRPr sz="1632"/>
            </a:p>
          </p:txBody>
        </p:sp>
        <p:sp>
          <p:nvSpPr>
            <p:cNvPr id="122" name="object 122"/>
            <p:cNvSpPr/>
            <p:nvPr/>
          </p:nvSpPr>
          <p:spPr>
            <a:xfrm>
              <a:off x="3423163" y="2385822"/>
              <a:ext cx="0" cy="384175"/>
            </a:xfrm>
            <a:custGeom>
              <a:avLst/>
              <a:gdLst/>
              <a:ahLst/>
              <a:cxnLst/>
              <a:rect l="l" t="t" r="r" b="b"/>
              <a:pathLst>
                <a:path h="384175">
                  <a:moveTo>
                    <a:pt x="0" y="0"/>
                  </a:moveTo>
                  <a:lnTo>
                    <a:pt x="0" y="384048"/>
                  </a:lnTo>
                </a:path>
              </a:pathLst>
            </a:custGeom>
            <a:ln w="20561">
              <a:solidFill>
                <a:srgbClr val="FFFFFF"/>
              </a:solidFill>
            </a:ln>
          </p:spPr>
          <p:txBody>
            <a:bodyPr wrap="square" lIns="0" tIns="0" rIns="0" bIns="0" rtlCol="0"/>
            <a:lstStyle/>
            <a:p>
              <a:endParaRPr sz="1632"/>
            </a:p>
          </p:txBody>
        </p:sp>
        <p:sp>
          <p:nvSpPr>
            <p:cNvPr id="123" name="object 123"/>
            <p:cNvSpPr/>
            <p:nvPr/>
          </p:nvSpPr>
          <p:spPr>
            <a:xfrm>
              <a:off x="582053" y="2385822"/>
              <a:ext cx="2830830" cy="384175"/>
            </a:xfrm>
            <a:custGeom>
              <a:avLst/>
              <a:gdLst/>
              <a:ahLst/>
              <a:cxnLst/>
              <a:rect l="l" t="t" r="r" b="b"/>
              <a:pathLst>
                <a:path w="2830829" h="384175">
                  <a:moveTo>
                    <a:pt x="2830829" y="384047"/>
                  </a:moveTo>
                  <a:lnTo>
                    <a:pt x="2830829" y="0"/>
                  </a:lnTo>
                  <a:lnTo>
                    <a:pt x="0" y="0"/>
                  </a:lnTo>
                  <a:lnTo>
                    <a:pt x="0" y="384048"/>
                  </a:lnTo>
                  <a:lnTo>
                    <a:pt x="2830829" y="384047"/>
                  </a:lnTo>
                  <a:close/>
                </a:path>
              </a:pathLst>
            </a:custGeom>
            <a:solidFill>
              <a:srgbClr val="1F497D"/>
            </a:solidFill>
          </p:spPr>
          <p:txBody>
            <a:bodyPr wrap="square" lIns="0" tIns="0" rIns="0" bIns="0" rtlCol="0"/>
            <a:lstStyle/>
            <a:p>
              <a:endParaRPr sz="1632"/>
            </a:p>
          </p:txBody>
        </p:sp>
        <p:sp>
          <p:nvSpPr>
            <p:cNvPr id="124" name="object 124"/>
            <p:cNvSpPr/>
            <p:nvPr/>
          </p:nvSpPr>
          <p:spPr>
            <a:xfrm>
              <a:off x="582053" y="2385822"/>
              <a:ext cx="2830830" cy="384175"/>
            </a:xfrm>
            <a:custGeom>
              <a:avLst/>
              <a:gdLst/>
              <a:ahLst/>
              <a:cxnLst/>
              <a:rect l="l" t="t" r="r" b="b"/>
              <a:pathLst>
                <a:path w="2830829" h="384175">
                  <a:moveTo>
                    <a:pt x="0" y="384048"/>
                  </a:moveTo>
                  <a:lnTo>
                    <a:pt x="0" y="0"/>
                  </a:lnTo>
                  <a:lnTo>
                    <a:pt x="2830829" y="0"/>
                  </a:lnTo>
                  <a:lnTo>
                    <a:pt x="2830829" y="384048"/>
                  </a:lnTo>
                  <a:lnTo>
                    <a:pt x="0" y="384048"/>
                  </a:lnTo>
                  <a:close/>
                </a:path>
              </a:pathLst>
            </a:custGeom>
            <a:ln w="41122">
              <a:solidFill>
                <a:srgbClr val="FFFFFF"/>
              </a:solidFill>
            </a:ln>
          </p:spPr>
          <p:txBody>
            <a:bodyPr wrap="square" lIns="0" tIns="0" rIns="0" bIns="0" rtlCol="0"/>
            <a:lstStyle/>
            <a:p>
              <a:endParaRPr sz="1632"/>
            </a:p>
          </p:txBody>
        </p:sp>
      </p:grpSp>
      <p:sp>
        <p:nvSpPr>
          <p:cNvPr id="125" name="object 125"/>
          <p:cNvSpPr txBox="1"/>
          <p:nvPr/>
        </p:nvSpPr>
        <p:spPr>
          <a:xfrm>
            <a:off x="3605072" y="2206538"/>
            <a:ext cx="2040701" cy="251845"/>
          </a:xfrm>
          <a:prstGeom prst="rect">
            <a:avLst/>
          </a:prstGeom>
        </p:spPr>
        <p:txBody>
          <a:bodyPr vert="horz" wrap="square" lIns="0" tIns="14395" rIns="0" bIns="0" rtlCol="0">
            <a:spAutoFit/>
          </a:bodyPr>
          <a:lstStyle/>
          <a:p>
            <a:pPr marL="11516">
              <a:spcBef>
                <a:spcPts val="113"/>
              </a:spcBef>
            </a:pPr>
            <a:r>
              <a:rPr sz="1542" spc="-5" dirty="0">
                <a:solidFill>
                  <a:srgbClr val="FFFFFF"/>
                </a:solidFill>
                <a:latin typeface="Meiryo UI"/>
                <a:cs typeface="Meiryo UI"/>
              </a:rPr>
              <a:t>セラミックス被覆燃料粒⼦</a:t>
            </a:r>
            <a:endParaRPr sz="1542">
              <a:latin typeface="Meiryo UI"/>
              <a:cs typeface="Meiryo UI"/>
            </a:endParaRPr>
          </a:p>
        </p:txBody>
      </p:sp>
      <p:grpSp>
        <p:nvGrpSpPr>
          <p:cNvPr id="126" name="object 126"/>
          <p:cNvGrpSpPr/>
          <p:nvPr/>
        </p:nvGrpSpPr>
        <p:grpSpPr>
          <a:xfrm>
            <a:off x="9415249" y="2138533"/>
            <a:ext cx="2605579" cy="385798"/>
            <a:chOff x="7278433" y="2358326"/>
            <a:chExt cx="2873375" cy="425450"/>
          </a:xfrm>
        </p:grpSpPr>
        <p:sp>
          <p:nvSpPr>
            <p:cNvPr id="127" name="object 127"/>
            <p:cNvSpPr/>
            <p:nvPr/>
          </p:nvSpPr>
          <p:spPr>
            <a:xfrm>
              <a:off x="7299070" y="2378964"/>
              <a:ext cx="2832100" cy="384175"/>
            </a:xfrm>
            <a:custGeom>
              <a:avLst/>
              <a:gdLst/>
              <a:ahLst/>
              <a:cxnLst/>
              <a:rect l="l" t="t" r="r" b="b"/>
              <a:pathLst>
                <a:path w="2832100" h="384175">
                  <a:moveTo>
                    <a:pt x="0" y="384048"/>
                  </a:moveTo>
                  <a:lnTo>
                    <a:pt x="0" y="0"/>
                  </a:lnTo>
                  <a:lnTo>
                    <a:pt x="2831591" y="0"/>
                  </a:lnTo>
                </a:path>
              </a:pathLst>
            </a:custGeom>
            <a:ln w="41122">
              <a:solidFill>
                <a:srgbClr val="FFFFFF"/>
              </a:solidFill>
            </a:ln>
          </p:spPr>
          <p:txBody>
            <a:bodyPr wrap="square" lIns="0" tIns="0" rIns="0" bIns="0" rtlCol="0"/>
            <a:lstStyle/>
            <a:p>
              <a:endParaRPr sz="1632"/>
            </a:p>
          </p:txBody>
        </p:sp>
        <p:sp>
          <p:nvSpPr>
            <p:cNvPr id="128" name="object 128"/>
            <p:cNvSpPr/>
            <p:nvPr/>
          </p:nvSpPr>
          <p:spPr>
            <a:xfrm>
              <a:off x="7299070" y="2763012"/>
              <a:ext cx="2832100" cy="20955"/>
            </a:xfrm>
            <a:custGeom>
              <a:avLst/>
              <a:gdLst/>
              <a:ahLst/>
              <a:cxnLst/>
              <a:rect l="l" t="t" r="r" b="b"/>
              <a:pathLst>
                <a:path w="2832100" h="20955">
                  <a:moveTo>
                    <a:pt x="0" y="20561"/>
                  </a:moveTo>
                  <a:lnTo>
                    <a:pt x="2831592" y="20561"/>
                  </a:lnTo>
                  <a:lnTo>
                    <a:pt x="2831592" y="0"/>
                  </a:lnTo>
                  <a:lnTo>
                    <a:pt x="0" y="0"/>
                  </a:lnTo>
                  <a:lnTo>
                    <a:pt x="0" y="20561"/>
                  </a:lnTo>
                  <a:close/>
                </a:path>
              </a:pathLst>
            </a:custGeom>
            <a:solidFill>
              <a:srgbClr val="FFFFFF"/>
            </a:solidFill>
          </p:spPr>
          <p:txBody>
            <a:bodyPr wrap="square" lIns="0" tIns="0" rIns="0" bIns="0" rtlCol="0"/>
            <a:lstStyle/>
            <a:p>
              <a:endParaRPr sz="1632"/>
            </a:p>
          </p:txBody>
        </p:sp>
        <p:sp>
          <p:nvSpPr>
            <p:cNvPr id="129" name="object 129"/>
            <p:cNvSpPr/>
            <p:nvPr/>
          </p:nvSpPr>
          <p:spPr>
            <a:xfrm>
              <a:off x="10140943" y="2378964"/>
              <a:ext cx="0" cy="384175"/>
            </a:xfrm>
            <a:custGeom>
              <a:avLst/>
              <a:gdLst/>
              <a:ahLst/>
              <a:cxnLst/>
              <a:rect l="l" t="t" r="r" b="b"/>
              <a:pathLst>
                <a:path h="384175">
                  <a:moveTo>
                    <a:pt x="0" y="0"/>
                  </a:moveTo>
                  <a:lnTo>
                    <a:pt x="0" y="384048"/>
                  </a:lnTo>
                </a:path>
              </a:pathLst>
            </a:custGeom>
            <a:ln w="20561">
              <a:solidFill>
                <a:srgbClr val="FFFFFF"/>
              </a:solidFill>
            </a:ln>
          </p:spPr>
          <p:txBody>
            <a:bodyPr wrap="square" lIns="0" tIns="0" rIns="0" bIns="0" rtlCol="0"/>
            <a:lstStyle/>
            <a:p>
              <a:endParaRPr sz="1632"/>
            </a:p>
          </p:txBody>
        </p:sp>
        <p:sp>
          <p:nvSpPr>
            <p:cNvPr id="130" name="object 130"/>
            <p:cNvSpPr/>
            <p:nvPr/>
          </p:nvSpPr>
          <p:spPr>
            <a:xfrm>
              <a:off x="7299070" y="2378964"/>
              <a:ext cx="2832100" cy="384175"/>
            </a:xfrm>
            <a:custGeom>
              <a:avLst/>
              <a:gdLst/>
              <a:ahLst/>
              <a:cxnLst/>
              <a:rect l="l" t="t" r="r" b="b"/>
              <a:pathLst>
                <a:path w="2832100" h="384175">
                  <a:moveTo>
                    <a:pt x="2831592" y="384048"/>
                  </a:moveTo>
                  <a:lnTo>
                    <a:pt x="2831592" y="0"/>
                  </a:lnTo>
                  <a:lnTo>
                    <a:pt x="0" y="0"/>
                  </a:lnTo>
                  <a:lnTo>
                    <a:pt x="0" y="384048"/>
                  </a:lnTo>
                  <a:lnTo>
                    <a:pt x="2831592" y="384048"/>
                  </a:lnTo>
                  <a:close/>
                </a:path>
              </a:pathLst>
            </a:custGeom>
            <a:solidFill>
              <a:srgbClr val="1F497D"/>
            </a:solidFill>
          </p:spPr>
          <p:txBody>
            <a:bodyPr wrap="square" lIns="0" tIns="0" rIns="0" bIns="0" rtlCol="0"/>
            <a:lstStyle/>
            <a:p>
              <a:endParaRPr sz="1632"/>
            </a:p>
          </p:txBody>
        </p:sp>
        <p:sp>
          <p:nvSpPr>
            <p:cNvPr id="131" name="object 131"/>
            <p:cNvSpPr/>
            <p:nvPr/>
          </p:nvSpPr>
          <p:spPr>
            <a:xfrm>
              <a:off x="7299070" y="2378964"/>
              <a:ext cx="2832100" cy="384175"/>
            </a:xfrm>
            <a:custGeom>
              <a:avLst/>
              <a:gdLst/>
              <a:ahLst/>
              <a:cxnLst/>
              <a:rect l="l" t="t" r="r" b="b"/>
              <a:pathLst>
                <a:path w="2832100" h="384175">
                  <a:moveTo>
                    <a:pt x="0" y="384048"/>
                  </a:moveTo>
                  <a:lnTo>
                    <a:pt x="0" y="0"/>
                  </a:lnTo>
                  <a:lnTo>
                    <a:pt x="2831592" y="0"/>
                  </a:lnTo>
                  <a:lnTo>
                    <a:pt x="2831592" y="384048"/>
                  </a:lnTo>
                  <a:lnTo>
                    <a:pt x="0" y="384048"/>
                  </a:lnTo>
                  <a:close/>
                </a:path>
              </a:pathLst>
            </a:custGeom>
            <a:ln w="41122">
              <a:solidFill>
                <a:srgbClr val="FFFFFF"/>
              </a:solidFill>
            </a:ln>
          </p:spPr>
          <p:txBody>
            <a:bodyPr wrap="square" lIns="0" tIns="0" rIns="0" bIns="0" rtlCol="0"/>
            <a:lstStyle/>
            <a:p>
              <a:endParaRPr sz="1632"/>
            </a:p>
          </p:txBody>
        </p:sp>
      </p:grpSp>
      <p:sp>
        <p:nvSpPr>
          <p:cNvPr id="132" name="object 132"/>
          <p:cNvSpPr txBox="1"/>
          <p:nvPr/>
        </p:nvSpPr>
        <p:spPr>
          <a:xfrm>
            <a:off x="9512280" y="2200318"/>
            <a:ext cx="2411528" cy="251845"/>
          </a:xfrm>
          <a:prstGeom prst="rect">
            <a:avLst/>
          </a:prstGeom>
        </p:spPr>
        <p:txBody>
          <a:bodyPr vert="horz" wrap="square" lIns="0" tIns="14395" rIns="0" bIns="0" rtlCol="0">
            <a:spAutoFit/>
          </a:bodyPr>
          <a:lstStyle/>
          <a:p>
            <a:pPr marL="11516">
              <a:spcBef>
                <a:spcPts val="113"/>
              </a:spcBef>
            </a:pPr>
            <a:r>
              <a:rPr sz="1542" dirty="0">
                <a:solidFill>
                  <a:srgbClr val="FFFFFF"/>
                </a:solidFill>
                <a:latin typeface="Meiryo UI"/>
                <a:cs typeface="Meiryo UI"/>
              </a:rPr>
              <a:t>⿊鉛減速材（炉⼼構造材</a:t>
            </a:r>
            <a:r>
              <a:rPr sz="1542" spc="-45" dirty="0">
                <a:solidFill>
                  <a:srgbClr val="FFFFFF"/>
                </a:solidFill>
                <a:latin typeface="Meiryo UI"/>
                <a:cs typeface="Meiryo UI"/>
              </a:rPr>
              <a:t>）</a:t>
            </a:r>
            <a:endParaRPr sz="1542">
              <a:latin typeface="Meiryo UI"/>
              <a:cs typeface="Meiryo UI"/>
            </a:endParaRPr>
          </a:p>
        </p:txBody>
      </p:sp>
      <p:sp>
        <p:nvSpPr>
          <p:cNvPr id="133" name="object 133"/>
          <p:cNvSpPr txBox="1"/>
          <p:nvPr/>
        </p:nvSpPr>
        <p:spPr>
          <a:xfrm>
            <a:off x="9891399" y="5983446"/>
            <a:ext cx="257391" cy="150638"/>
          </a:xfrm>
          <a:prstGeom prst="rect">
            <a:avLst/>
          </a:prstGeom>
        </p:spPr>
        <p:txBody>
          <a:bodyPr vert="horz" wrap="square" lIns="0" tIns="10941" rIns="0" bIns="0" rtlCol="0">
            <a:spAutoFit/>
          </a:bodyPr>
          <a:lstStyle/>
          <a:p>
            <a:pPr marL="34549">
              <a:spcBef>
                <a:spcPts val="86"/>
              </a:spcBef>
            </a:pPr>
            <a:r>
              <a:rPr sz="907" dirty="0">
                <a:latin typeface="Meiryo UI"/>
                <a:cs typeface="Meiryo UI"/>
              </a:rPr>
              <a:t>0</a:t>
            </a:r>
            <a:r>
              <a:rPr sz="907" spc="41" dirty="0">
                <a:latin typeface="Meiryo UI"/>
                <a:cs typeface="Meiryo UI"/>
              </a:rPr>
              <a:t> </a:t>
            </a:r>
            <a:r>
              <a:rPr sz="1360" spc="-68" baseline="-41666" dirty="0">
                <a:latin typeface="Meiryo UI"/>
                <a:cs typeface="Meiryo UI"/>
              </a:rPr>
              <a:t>0</a:t>
            </a:r>
            <a:endParaRPr sz="1360" baseline="-41666">
              <a:latin typeface="Meiryo UI"/>
              <a:cs typeface="Meiryo UI"/>
            </a:endParaRPr>
          </a:p>
        </p:txBody>
      </p:sp>
      <p:sp>
        <p:nvSpPr>
          <p:cNvPr id="134" name="object 134"/>
          <p:cNvSpPr txBox="1"/>
          <p:nvPr/>
        </p:nvSpPr>
        <p:spPr>
          <a:xfrm>
            <a:off x="10292376" y="6072583"/>
            <a:ext cx="1728032" cy="150638"/>
          </a:xfrm>
          <a:prstGeom prst="rect">
            <a:avLst/>
          </a:prstGeom>
        </p:spPr>
        <p:txBody>
          <a:bodyPr vert="horz" wrap="square" lIns="0" tIns="10941" rIns="0" bIns="0" rtlCol="0">
            <a:spAutoFit/>
          </a:bodyPr>
          <a:lstStyle/>
          <a:p>
            <a:pPr marL="11516">
              <a:spcBef>
                <a:spcPts val="86"/>
              </a:spcBef>
              <a:tabLst>
                <a:tab pos="296546" algn="l"/>
                <a:tab pos="561423" algn="l"/>
                <a:tab pos="821116" algn="l"/>
                <a:tab pos="1102691" algn="l"/>
                <a:tab pos="1377357" algn="l"/>
                <a:tab pos="1644536" algn="l"/>
              </a:tabLst>
            </a:pPr>
            <a:r>
              <a:rPr sz="907" spc="-45" dirty="0">
                <a:latin typeface="Meiryo UI"/>
                <a:cs typeface="Meiryo UI"/>
              </a:rPr>
              <a:t>1</a:t>
            </a:r>
            <a:r>
              <a:rPr sz="907" dirty="0">
                <a:latin typeface="Meiryo UI"/>
                <a:cs typeface="Meiryo UI"/>
              </a:rPr>
              <a:t>	</a:t>
            </a:r>
            <a:r>
              <a:rPr sz="907" spc="-45" dirty="0">
                <a:latin typeface="Meiryo UI"/>
                <a:cs typeface="Meiryo UI"/>
              </a:rPr>
              <a:t>2</a:t>
            </a:r>
            <a:r>
              <a:rPr sz="907" dirty="0">
                <a:latin typeface="Meiryo UI"/>
                <a:cs typeface="Meiryo UI"/>
              </a:rPr>
              <a:t>	</a:t>
            </a:r>
            <a:r>
              <a:rPr sz="907" spc="-45" dirty="0">
                <a:latin typeface="Meiryo UI"/>
                <a:cs typeface="Meiryo UI"/>
              </a:rPr>
              <a:t>3</a:t>
            </a:r>
            <a:r>
              <a:rPr sz="907" dirty="0">
                <a:latin typeface="Meiryo UI"/>
                <a:cs typeface="Meiryo UI"/>
              </a:rPr>
              <a:t>	</a:t>
            </a:r>
            <a:r>
              <a:rPr sz="907" spc="-45" dirty="0">
                <a:latin typeface="Meiryo UI"/>
                <a:cs typeface="Meiryo UI"/>
              </a:rPr>
              <a:t>4</a:t>
            </a:r>
            <a:r>
              <a:rPr sz="907" dirty="0">
                <a:latin typeface="Meiryo UI"/>
                <a:cs typeface="Meiryo UI"/>
              </a:rPr>
              <a:t>	</a:t>
            </a:r>
            <a:r>
              <a:rPr sz="907" spc="-45" dirty="0">
                <a:latin typeface="Meiryo UI"/>
                <a:cs typeface="Meiryo UI"/>
              </a:rPr>
              <a:t>5</a:t>
            </a:r>
            <a:r>
              <a:rPr sz="907" dirty="0">
                <a:latin typeface="Meiryo UI"/>
                <a:cs typeface="Meiryo UI"/>
              </a:rPr>
              <a:t>	</a:t>
            </a:r>
            <a:r>
              <a:rPr sz="907" spc="-45" dirty="0">
                <a:latin typeface="Meiryo UI"/>
                <a:cs typeface="Meiryo UI"/>
              </a:rPr>
              <a:t>6</a:t>
            </a:r>
            <a:r>
              <a:rPr sz="907" dirty="0">
                <a:latin typeface="Meiryo UI"/>
                <a:cs typeface="Meiryo UI"/>
              </a:rPr>
              <a:t>	</a:t>
            </a:r>
            <a:r>
              <a:rPr sz="907" spc="-45" dirty="0">
                <a:latin typeface="Meiryo UI"/>
                <a:cs typeface="Meiryo UI"/>
              </a:rPr>
              <a:t>7</a:t>
            </a:r>
            <a:endParaRPr sz="907">
              <a:latin typeface="Meiryo UI"/>
              <a:cs typeface="Meiryo UI"/>
            </a:endParaRPr>
          </a:p>
        </p:txBody>
      </p:sp>
      <p:sp>
        <p:nvSpPr>
          <p:cNvPr id="135" name="object 135"/>
          <p:cNvSpPr txBox="1"/>
          <p:nvPr/>
        </p:nvSpPr>
        <p:spPr>
          <a:xfrm>
            <a:off x="10094548" y="4682327"/>
            <a:ext cx="1726879" cy="536957"/>
          </a:xfrm>
          <a:prstGeom prst="rect">
            <a:avLst/>
          </a:prstGeom>
        </p:spPr>
        <p:txBody>
          <a:bodyPr vert="horz" wrap="square" lIns="0" tIns="10365" rIns="0" bIns="0" rtlCol="0">
            <a:spAutoFit/>
          </a:bodyPr>
          <a:lstStyle/>
          <a:p>
            <a:pPr marL="34549">
              <a:lnSpc>
                <a:spcPts val="1301"/>
              </a:lnSpc>
              <a:spcBef>
                <a:spcPts val="82"/>
              </a:spcBef>
            </a:pPr>
            <a:r>
              <a:rPr sz="1088" spc="-27" dirty="0">
                <a:latin typeface="Meiryo UI"/>
                <a:cs typeface="Meiryo UI"/>
              </a:rPr>
              <a:t>事故が発⽣しても</a:t>
            </a:r>
            <a:endParaRPr sz="1088">
              <a:latin typeface="Meiryo UI"/>
              <a:cs typeface="Meiryo UI"/>
            </a:endParaRPr>
          </a:p>
          <a:p>
            <a:pPr marL="34549">
              <a:lnSpc>
                <a:spcPts val="1301"/>
              </a:lnSpc>
            </a:pPr>
            <a:r>
              <a:rPr sz="1088" spc="-27" dirty="0">
                <a:latin typeface="Meiryo UI"/>
                <a:cs typeface="Meiryo UI"/>
              </a:rPr>
              <a:t>短時間で対応する必要がない</a:t>
            </a:r>
            <a:endParaRPr sz="1088">
              <a:latin typeface="Meiryo UI"/>
              <a:cs typeface="Meiryo UI"/>
            </a:endParaRPr>
          </a:p>
          <a:p>
            <a:pPr marL="99617">
              <a:spcBef>
                <a:spcPts val="185"/>
              </a:spcBef>
            </a:pPr>
            <a:r>
              <a:rPr sz="1088" spc="-18" dirty="0">
                <a:latin typeface="Meiryo UI"/>
                <a:cs typeface="Meiryo UI"/>
              </a:rPr>
              <a:t>許容設計限界</a:t>
            </a:r>
            <a:r>
              <a:rPr sz="1088" spc="-9" dirty="0">
                <a:latin typeface="Meiryo UI"/>
                <a:cs typeface="Meiryo UI"/>
              </a:rPr>
              <a:t>（1600</a:t>
            </a:r>
            <a:r>
              <a:rPr sz="1088" spc="-14" baseline="24305" dirty="0">
                <a:latin typeface="Meiryo UI"/>
                <a:cs typeface="Meiryo UI"/>
              </a:rPr>
              <a:t>o</a:t>
            </a:r>
            <a:r>
              <a:rPr sz="1088" spc="-9" dirty="0">
                <a:latin typeface="Meiryo UI"/>
                <a:cs typeface="Meiryo UI"/>
              </a:rPr>
              <a:t>C）</a:t>
            </a:r>
            <a:endParaRPr sz="1088">
              <a:latin typeface="Meiryo UI"/>
              <a:cs typeface="Meiryo UI"/>
            </a:endParaRPr>
          </a:p>
        </p:txBody>
      </p:sp>
      <p:grpSp>
        <p:nvGrpSpPr>
          <p:cNvPr id="136" name="object 136"/>
          <p:cNvGrpSpPr/>
          <p:nvPr/>
        </p:nvGrpSpPr>
        <p:grpSpPr>
          <a:xfrm>
            <a:off x="6144207" y="5382522"/>
            <a:ext cx="3911536" cy="1369297"/>
            <a:chOff x="3671201" y="5935726"/>
            <a:chExt cx="4313555" cy="1510030"/>
          </a:xfrm>
        </p:grpSpPr>
        <p:sp>
          <p:nvSpPr>
            <p:cNvPr id="137" name="object 137"/>
            <p:cNvSpPr/>
            <p:nvPr/>
          </p:nvSpPr>
          <p:spPr>
            <a:xfrm>
              <a:off x="7970405" y="5949696"/>
              <a:ext cx="0" cy="250825"/>
            </a:xfrm>
            <a:custGeom>
              <a:avLst/>
              <a:gdLst/>
              <a:ahLst/>
              <a:cxnLst/>
              <a:rect l="l" t="t" r="r" b="b"/>
              <a:pathLst>
                <a:path h="250825">
                  <a:moveTo>
                    <a:pt x="0" y="0"/>
                  </a:moveTo>
                  <a:lnTo>
                    <a:pt x="0" y="250697"/>
                  </a:lnTo>
                </a:path>
              </a:pathLst>
            </a:custGeom>
            <a:ln w="27419">
              <a:solidFill>
                <a:srgbClr val="FF0000"/>
              </a:solidFill>
            </a:ln>
          </p:spPr>
          <p:txBody>
            <a:bodyPr wrap="square" lIns="0" tIns="0" rIns="0" bIns="0" rtlCol="0"/>
            <a:lstStyle/>
            <a:p>
              <a:endParaRPr sz="1632"/>
            </a:p>
          </p:txBody>
        </p:sp>
        <p:sp>
          <p:nvSpPr>
            <p:cNvPr id="138" name="object 138"/>
            <p:cNvSpPr/>
            <p:nvPr/>
          </p:nvSpPr>
          <p:spPr>
            <a:xfrm>
              <a:off x="3671201" y="6766560"/>
              <a:ext cx="3386454" cy="679450"/>
            </a:xfrm>
            <a:custGeom>
              <a:avLst/>
              <a:gdLst/>
              <a:ahLst/>
              <a:cxnLst/>
              <a:rect l="l" t="t" r="r" b="b"/>
              <a:pathLst>
                <a:path w="3386454" h="679450">
                  <a:moveTo>
                    <a:pt x="3386328" y="657606"/>
                  </a:moveTo>
                  <a:lnTo>
                    <a:pt x="3386328" y="21336"/>
                  </a:lnTo>
                  <a:lnTo>
                    <a:pt x="3384601" y="12858"/>
                  </a:lnTo>
                  <a:lnTo>
                    <a:pt x="3379946" y="6096"/>
                  </a:lnTo>
                  <a:lnTo>
                    <a:pt x="3373147" y="1619"/>
                  </a:lnTo>
                  <a:lnTo>
                    <a:pt x="3364991" y="0"/>
                  </a:lnTo>
                  <a:lnTo>
                    <a:pt x="21336" y="0"/>
                  </a:lnTo>
                  <a:lnTo>
                    <a:pt x="12858" y="1619"/>
                  </a:lnTo>
                  <a:lnTo>
                    <a:pt x="6096" y="6096"/>
                  </a:lnTo>
                  <a:lnTo>
                    <a:pt x="1619" y="12858"/>
                  </a:lnTo>
                  <a:lnTo>
                    <a:pt x="0" y="21336"/>
                  </a:lnTo>
                  <a:lnTo>
                    <a:pt x="0" y="657606"/>
                  </a:lnTo>
                  <a:lnTo>
                    <a:pt x="1619" y="666083"/>
                  </a:lnTo>
                  <a:lnTo>
                    <a:pt x="6096" y="672846"/>
                  </a:lnTo>
                  <a:lnTo>
                    <a:pt x="12858" y="677322"/>
                  </a:lnTo>
                  <a:lnTo>
                    <a:pt x="21336" y="678942"/>
                  </a:lnTo>
                  <a:lnTo>
                    <a:pt x="3364991" y="678942"/>
                  </a:lnTo>
                  <a:lnTo>
                    <a:pt x="3373147" y="677322"/>
                  </a:lnTo>
                  <a:lnTo>
                    <a:pt x="3379946" y="672846"/>
                  </a:lnTo>
                  <a:lnTo>
                    <a:pt x="3384601" y="666083"/>
                  </a:lnTo>
                  <a:lnTo>
                    <a:pt x="3386328" y="657606"/>
                  </a:lnTo>
                  <a:close/>
                </a:path>
              </a:pathLst>
            </a:custGeom>
            <a:solidFill>
              <a:srgbClr val="31859C"/>
            </a:solidFill>
          </p:spPr>
          <p:txBody>
            <a:bodyPr wrap="square" lIns="0" tIns="0" rIns="0" bIns="0" rtlCol="0"/>
            <a:lstStyle/>
            <a:p>
              <a:endParaRPr sz="1632"/>
            </a:p>
          </p:txBody>
        </p:sp>
      </p:grpSp>
      <p:sp>
        <p:nvSpPr>
          <p:cNvPr id="139" name="object 139"/>
          <p:cNvSpPr txBox="1"/>
          <p:nvPr/>
        </p:nvSpPr>
        <p:spPr>
          <a:xfrm>
            <a:off x="8600874" y="3527004"/>
            <a:ext cx="197505" cy="416226"/>
          </a:xfrm>
          <a:prstGeom prst="rect">
            <a:avLst/>
          </a:prstGeom>
        </p:spPr>
        <p:txBody>
          <a:bodyPr vert="horz" wrap="square" lIns="0" tIns="11516" rIns="0" bIns="0" rtlCol="0">
            <a:spAutoFit/>
          </a:bodyPr>
          <a:lstStyle/>
          <a:p>
            <a:pPr marL="11516" marR="4607">
              <a:lnSpc>
                <a:spcPct val="100699"/>
              </a:lnSpc>
              <a:spcBef>
                <a:spcPts val="91"/>
              </a:spcBef>
            </a:pPr>
            <a:r>
              <a:rPr sz="1360" spc="-45" dirty="0">
                <a:solidFill>
                  <a:srgbClr val="FF0000"/>
                </a:solidFill>
                <a:latin typeface="Meiryo UI"/>
                <a:cs typeface="Meiryo UI"/>
              </a:rPr>
              <a:t>放熱</a:t>
            </a:r>
            <a:endParaRPr sz="1360">
              <a:latin typeface="Meiryo UI"/>
              <a:cs typeface="Meiryo UI"/>
            </a:endParaRPr>
          </a:p>
        </p:txBody>
      </p:sp>
      <p:sp>
        <p:nvSpPr>
          <p:cNvPr id="140" name="object 140"/>
          <p:cNvSpPr txBox="1"/>
          <p:nvPr/>
        </p:nvSpPr>
        <p:spPr>
          <a:xfrm>
            <a:off x="6192801" y="6226672"/>
            <a:ext cx="2973527" cy="473350"/>
          </a:xfrm>
          <a:prstGeom prst="rect">
            <a:avLst/>
          </a:prstGeom>
        </p:spPr>
        <p:txBody>
          <a:bodyPr vert="horz" wrap="square" lIns="0" tIns="10365" rIns="0" bIns="0" rtlCol="0">
            <a:spAutoFit/>
          </a:bodyPr>
          <a:lstStyle/>
          <a:p>
            <a:pPr marL="58733" marR="4607" indent="-47793">
              <a:lnSpc>
                <a:spcPct val="101800"/>
              </a:lnSpc>
              <a:spcBef>
                <a:spcPts val="82"/>
              </a:spcBef>
            </a:pPr>
            <a:r>
              <a:rPr sz="1542" dirty="0">
                <a:solidFill>
                  <a:srgbClr val="FFFFFF"/>
                </a:solidFill>
                <a:latin typeface="Meiryo UI"/>
                <a:cs typeface="Meiryo UI"/>
              </a:rPr>
              <a:t>HTTR</a:t>
            </a:r>
            <a:r>
              <a:rPr sz="1542" spc="-5" dirty="0">
                <a:solidFill>
                  <a:srgbClr val="FFFFFF"/>
                </a:solidFill>
                <a:latin typeface="Meiryo UI"/>
                <a:cs typeface="Meiryo UI"/>
              </a:rPr>
              <a:t>建設時の安全設計⽅針には、その良さが必ずしも反映できていない</a:t>
            </a:r>
            <a:endParaRPr sz="1542">
              <a:latin typeface="Meiryo UI"/>
              <a:cs typeface="Meiryo UI"/>
            </a:endParaRPr>
          </a:p>
        </p:txBody>
      </p:sp>
      <p:grpSp>
        <p:nvGrpSpPr>
          <p:cNvPr id="141" name="object 141"/>
          <p:cNvGrpSpPr/>
          <p:nvPr/>
        </p:nvGrpSpPr>
        <p:grpSpPr>
          <a:xfrm>
            <a:off x="7393510" y="6015007"/>
            <a:ext cx="585608" cy="133590"/>
            <a:chOff x="5048904" y="6633216"/>
            <a:chExt cx="645795" cy="147320"/>
          </a:xfrm>
        </p:grpSpPr>
        <p:sp>
          <p:nvSpPr>
            <p:cNvPr id="142" name="object 142"/>
            <p:cNvSpPr/>
            <p:nvPr/>
          </p:nvSpPr>
          <p:spPr>
            <a:xfrm>
              <a:off x="5062613" y="6646925"/>
              <a:ext cx="618490" cy="120014"/>
            </a:xfrm>
            <a:custGeom>
              <a:avLst/>
              <a:gdLst/>
              <a:ahLst/>
              <a:cxnLst/>
              <a:rect l="l" t="t" r="r" b="b"/>
              <a:pathLst>
                <a:path w="618489" h="120015">
                  <a:moveTo>
                    <a:pt x="617982" y="59436"/>
                  </a:moveTo>
                  <a:lnTo>
                    <a:pt x="463295" y="59436"/>
                  </a:lnTo>
                  <a:lnTo>
                    <a:pt x="463295" y="0"/>
                  </a:lnTo>
                  <a:lnTo>
                    <a:pt x="154686" y="0"/>
                  </a:lnTo>
                  <a:lnTo>
                    <a:pt x="154686" y="59436"/>
                  </a:lnTo>
                  <a:lnTo>
                    <a:pt x="0" y="59436"/>
                  </a:lnTo>
                  <a:lnTo>
                    <a:pt x="308610" y="119634"/>
                  </a:lnTo>
                  <a:lnTo>
                    <a:pt x="617982" y="59436"/>
                  </a:lnTo>
                  <a:close/>
                </a:path>
              </a:pathLst>
            </a:custGeom>
            <a:solidFill>
              <a:srgbClr val="4F81BD"/>
            </a:solidFill>
          </p:spPr>
          <p:txBody>
            <a:bodyPr wrap="square" lIns="0" tIns="0" rIns="0" bIns="0" rtlCol="0"/>
            <a:lstStyle/>
            <a:p>
              <a:endParaRPr sz="1632"/>
            </a:p>
          </p:txBody>
        </p:sp>
        <p:sp>
          <p:nvSpPr>
            <p:cNvPr id="143" name="object 143"/>
            <p:cNvSpPr/>
            <p:nvPr/>
          </p:nvSpPr>
          <p:spPr>
            <a:xfrm>
              <a:off x="5062613" y="6646925"/>
              <a:ext cx="618490" cy="120014"/>
            </a:xfrm>
            <a:custGeom>
              <a:avLst/>
              <a:gdLst/>
              <a:ahLst/>
              <a:cxnLst/>
              <a:rect l="l" t="t" r="r" b="b"/>
              <a:pathLst>
                <a:path w="618489" h="120015">
                  <a:moveTo>
                    <a:pt x="0" y="59436"/>
                  </a:moveTo>
                  <a:lnTo>
                    <a:pt x="154686" y="59436"/>
                  </a:lnTo>
                  <a:lnTo>
                    <a:pt x="154686" y="0"/>
                  </a:lnTo>
                  <a:lnTo>
                    <a:pt x="463295" y="0"/>
                  </a:lnTo>
                  <a:lnTo>
                    <a:pt x="463295" y="59436"/>
                  </a:lnTo>
                  <a:lnTo>
                    <a:pt x="617982" y="59436"/>
                  </a:lnTo>
                  <a:lnTo>
                    <a:pt x="308610" y="119634"/>
                  </a:lnTo>
                  <a:lnTo>
                    <a:pt x="0" y="59436"/>
                  </a:lnTo>
                  <a:close/>
                </a:path>
              </a:pathLst>
            </a:custGeom>
            <a:ln w="27419">
              <a:solidFill>
                <a:srgbClr val="4F81BD"/>
              </a:solidFill>
            </a:ln>
          </p:spPr>
          <p:txBody>
            <a:bodyPr wrap="square" lIns="0" tIns="0" rIns="0" bIns="0" rtlCol="0"/>
            <a:lstStyle/>
            <a:p>
              <a:endParaRPr sz="1632"/>
            </a:p>
          </p:txBody>
        </p:sp>
      </p:grpSp>
      <p:pic>
        <p:nvPicPr>
          <p:cNvPr id="252" name="図 251">
            <a:extLst>
              <a:ext uri="{FF2B5EF4-FFF2-40B4-BE49-F238E27FC236}">
                <a16:creationId xmlns:a16="http://schemas.microsoft.com/office/drawing/2014/main" id="{49FE9454-AE97-1250-0A2C-80DFB76C61AE}"/>
              </a:ext>
            </a:extLst>
          </p:cNvPr>
          <p:cNvPicPr>
            <a:picLocks noChangeAspect="1"/>
          </p:cNvPicPr>
          <p:nvPr/>
        </p:nvPicPr>
        <p:blipFill>
          <a:blip r:embed="rId25"/>
          <a:stretch>
            <a:fillRect/>
          </a:stretch>
        </p:blipFill>
        <p:spPr>
          <a:xfrm>
            <a:off x="121748" y="555968"/>
            <a:ext cx="3003211" cy="1949534"/>
          </a:xfrm>
          <a:prstGeom prst="rect">
            <a:avLst/>
          </a:prstGeom>
        </p:spPr>
      </p:pic>
      <p:pic>
        <p:nvPicPr>
          <p:cNvPr id="259" name="図 258">
            <a:extLst>
              <a:ext uri="{FF2B5EF4-FFF2-40B4-BE49-F238E27FC236}">
                <a16:creationId xmlns:a16="http://schemas.microsoft.com/office/drawing/2014/main" id="{8F88509F-3CDD-67CB-800C-C29A1868F942}"/>
              </a:ext>
            </a:extLst>
          </p:cNvPr>
          <p:cNvPicPr>
            <a:picLocks noChangeAspect="1"/>
          </p:cNvPicPr>
          <p:nvPr/>
        </p:nvPicPr>
        <p:blipFill>
          <a:blip r:embed="rId26"/>
          <a:stretch>
            <a:fillRect/>
          </a:stretch>
        </p:blipFill>
        <p:spPr>
          <a:xfrm>
            <a:off x="80464" y="4732020"/>
            <a:ext cx="3006668" cy="2107152"/>
          </a:xfrm>
          <a:prstGeom prst="rect">
            <a:avLst/>
          </a:prstGeom>
        </p:spPr>
      </p:pic>
      <p:pic>
        <p:nvPicPr>
          <p:cNvPr id="260" name="図 259">
            <a:extLst>
              <a:ext uri="{FF2B5EF4-FFF2-40B4-BE49-F238E27FC236}">
                <a16:creationId xmlns:a16="http://schemas.microsoft.com/office/drawing/2014/main" id="{3E682EB1-F561-BB9C-D434-6EBCB0423C0C}"/>
              </a:ext>
            </a:extLst>
          </p:cNvPr>
          <p:cNvPicPr>
            <a:picLocks noChangeAspect="1"/>
          </p:cNvPicPr>
          <p:nvPr/>
        </p:nvPicPr>
        <p:blipFill>
          <a:blip r:embed="rId27"/>
          <a:stretch>
            <a:fillRect/>
          </a:stretch>
        </p:blipFill>
        <p:spPr>
          <a:xfrm>
            <a:off x="193582" y="2534760"/>
            <a:ext cx="2977161" cy="2233720"/>
          </a:xfrm>
          <a:prstGeom prst="rect">
            <a:avLst/>
          </a:prstGeom>
        </p:spPr>
      </p:pic>
      <p:sp>
        <p:nvSpPr>
          <p:cNvPr id="261" name="テキスト ボックス 260">
            <a:extLst>
              <a:ext uri="{FF2B5EF4-FFF2-40B4-BE49-F238E27FC236}">
                <a16:creationId xmlns:a16="http://schemas.microsoft.com/office/drawing/2014/main" id="{6C9C6E65-8D56-7DB4-4EC9-820EA9CDEA15}"/>
              </a:ext>
            </a:extLst>
          </p:cNvPr>
          <p:cNvSpPr txBox="1"/>
          <p:nvPr/>
        </p:nvSpPr>
        <p:spPr>
          <a:xfrm>
            <a:off x="0" y="0"/>
            <a:ext cx="12192000" cy="523220"/>
          </a:xfrm>
          <a:prstGeom prst="rect">
            <a:avLst/>
          </a:prstGeom>
          <a:solidFill>
            <a:srgbClr val="052F61"/>
          </a:solidFill>
        </p:spPr>
        <p:txBody>
          <a:bodyPr wrap="square" rtlCol="0">
            <a:spAutoFit/>
          </a:bodyPr>
          <a:lstStyle/>
          <a:p>
            <a:pPr algn="ctr">
              <a:tabLst>
                <a:tab pos="1793875" algn="l"/>
              </a:tabLst>
            </a:pPr>
            <a:r>
              <a:rPr kumimoji="1" lang="ja-JP" altLang="en-US" sz="2800" b="1" dirty="0">
                <a:solidFill>
                  <a:schemeClr val="bg1"/>
                </a:solidFill>
                <a:latin typeface="Meiryo UI" panose="020B0604030504040204" pitchFamily="50" charset="-128"/>
                <a:ea typeface="Meiryo UI" panose="020B0604030504040204" pitchFamily="50" charset="-128"/>
              </a:rPr>
              <a:t>高温ガス炉　全電源喪失でも自然冷却</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6" descr="中川町位置図（北海道）">
            <a:extLst>
              <a:ext uri="{FF2B5EF4-FFF2-40B4-BE49-F238E27FC236}">
                <a16:creationId xmlns:a16="http://schemas.microsoft.com/office/drawing/2014/main" id="{3DBD9C12-8740-4CA6-8790-580A456341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80930" y="2278441"/>
            <a:ext cx="1528535" cy="23041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59" name="Picture 8" descr="日本地域区画地図補助 01450.svg">
            <a:extLst>
              <a:ext uri="{FF2B5EF4-FFF2-40B4-BE49-F238E27FC236}">
                <a16:creationId xmlns:a16="http://schemas.microsoft.com/office/drawing/2014/main" id="{E314C154-7053-4A27-B4D0-5C1B0518BA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41620" y="817941"/>
            <a:ext cx="1829405" cy="1153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60" name="Text Box 9">
            <a:extLst>
              <a:ext uri="{FF2B5EF4-FFF2-40B4-BE49-F238E27FC236}">
                <a16:creationId xmlns:a16="http://schemas.microsoft.com/office/drawing/2014/main" id="{C1B4755F-946F-4A7B-854D-1A46F60D624C}"/>
              </a:ext>
            </a:extLst>
          </p:cNvPr>
          <p:cNvSpPr txBox="1">
            <a:spLocks noChangeArrowheads="1"/>
          </p:cNvSpPr>
          <p:nvPr/>
        </p:nvSpPr>
        <p:spPr bwMode="auto">
          <a:xfrm>
            <a:off x="1844525" y="768048"/>
            <a:ext cx="6353021" cy="619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r>
              <a:rPr lang="ja-JP" altLang="en-US" sz="1714" b="1">
                <a:latin typeface="Meiryo UI" panose="020B0604030504040204" pitchFamily="50" charset="-128"/>
                <a:ea typeface="Meiryo UI" panose="020B0604030504040204" pitchFamily="50" charset="-128"/>
              </a:rPr>
              <a:t>希望「トリウム溶融塩炉を熱源とし畑作北限地域での新農業の構築」</a:t>
            </a:r>
          </a:p>
          <a:p>
            <a:pPr>
              <a:spcBef>
                <a:spcPct val="0"/>
              </a:spcBef>
              <a:buFontTx/>
              <a:buNone/>
            </a:pPr>
            <a:r>
              <a:rPr lang="ja-JP" altLang="en-US" sz="1714" b="1">
                <a:latin typeface="Meiryo UI" panose="020B0604030504040204" pitchFamily="50" charset="-128"/>
                <a:ea typeface="Meiryo UI" panose="020B0604030504040204" pitchFamily="50" charset="-128"/>
              </a:rPr>
              <a:t>主体：トリウム協議会（中川町有志。代表「高見善雄」）</a:t>
            </a:r>
          </a:p>
        </p:txBody>
      </p:sp>
      <p:sp>
        <p:nvSpPr>
          <p:cNvPr id="2058" name="Text Box 10">
            <a:extLst>
              <a:ext uri="{FF2B5EF4-FFF2-40B4-BE49-F238E27FC236}">
                <a16:creationId xmlns:a16="http://schemas.microsoft.com/office/drawing/2014/main" id="{3EA0775B-700F-45F6-BFF5-A0EB8AD7A27D}"/>
              </a:ext>
            </a:extLst>
          </p:cNvPr>
          <p:cNvSpPr txBox="1">
            <a:spLocks noChangeArrowheads="1"/>
          </p:cNvSpPr>
          <p:nvPr/>
        </p:nvSpPr>
        <p:spPr bwMode="auto">
          <a:xfrm>
            <a:off x="756169" y="1379577"/>
            <a:ext cx="9914856" cy="54784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defRPr/>
            </a:pPr>
            <a:r>
              <a:rPr lang="ja-JP" altLang="en-US" sz="1400" dirty="0">
                <a:latin typeface="Meiryo UI" panose="020B0604030504040204" pitchFamily="50" charset="-128"/>
                <a:ea typeface="Meiryo UI" panose="020B0604030504040204" pitchFamily="50" charset="-128"/>
              </a:rPr>
              <a:t>・トリウム溶融塩炉の研究所を誘致したい（中川町）→すぐには無理（亀井）</a:t>
            </a:r>
          </a:p>
          <a:p>
            <a:pPr>
              <a:defRPr/>
            </a:pPr>
            <a:r>
              <a:rPr lang="ja-JP" altLang="en-US" sz="1400" b="1" dirty="0">
                <a:latin typeface="Meiryo UI" panose="020B0604030504040204" pitchFamily="50" charset="-128"/>
                <a:ea typeface="Meiryo UI" panose="020B0604030504040204" pitchFamily="50" charset="-128"/>
              </a:rPr>
              <a:t>・トリウム国家備蓄の候補地を探している。それはどうか→可能だ（中川町）</a:t>
            </a:r>
          </a:p>
          <a:p>
            <a:pPr>
              <a:defRPr/>
            </a:pPr>
            <a:r>
              <a:rPr lang="ja-JP" altLang="en-US" sz="1400" dirty="0">
                <a:latin typeface="Meiryo UI" panose="020B0604030504040204" pitchFamily="50" charset="-128"/>
                <a:ea typeface="Meiryo UI" panose="020B0604030504040204" pitchFamily="50" charset="-128"/>
              </a:rPr>
              <a:t>・中川町は</a:t>
            </a:r>
            <a:r>
              <a:rPr lang="en-US" altLang="ja-JP" sz="1400" dirty="0">
                <a:latin typeface="Meiryo UI" panose="020B0604030504040204" pitchFamily="50" charset="-128"/>
                <a:ea typeface="Meiryo UI" panose="020B0604030504040204" pitchFamily="50" charset="-128"/>
              </a:rPr>
              <a:t>1800</a:t>
            </a:r>
            <a:r>
              <a:rPr lang="ja-JP" altLang="en-US" sz="1400" dirty="0">
                <a:latin typeface="Meiryo UI" panose="020B0604030504040204" pitchFamily="50" charset="-128"/>
                <a:ea typeface="Meiryo UI" panose="020B0604030504040204" pitchFamily="50" charset="-128"/>
              </a:rPr>
              <a:t>人。トリウム溶融塩炉を</a:t>
            </a:r>
            <a:r>
              <a:rPr lang="en-US" altLang="ja-JP" sz="1400" dirty="0">
                <a:latin typeface="Meiryo UI" panose="020B0604030504040204" pitchFamily="50" charset="-128"/>
                <a:ea typeface="Meiryo UI" panose="020B0604030504040204" pitchFamily="50" charset="-128"/>
              </a:rPr>
              <a:t>5</a:t>
            </a:r>
            <a:r>
              <a:rPr lang="ja-JP" altLang="en-US" sz="1400" dirty="0">
                <a:latin typeface="Meiryo UI" panose="020B0604030504040204" pitchFamily="50" charset="-128"/>
                <a:ea typeface="Meiryo UI" panose="020B0604030504040204" pitchFamily="50" charset="-128"/>
              </a:rPr>
              <a:t>年前から学習。すでに</a:t>
            </a:r>
            <a:r>
              <a:rPr lang="en-US" altLang="ja-JP" sz="1400" dirty="0">
                <a:latin typeface="Meiryo UI" panose="020B0604030504040204" pitchFamily="50" charset="-128"/>
                <a:ea typeface="Meiryo UI" panose="020B0604030504040204" pitchFamily="50" charset="-128"/>
              </a:rPr>
              <a:t>100</a:t>
            </a:r>
            <a:r>
              <a:rPr lang="ja-JP" altLang="en-US" sz="1400" dirty="0">
                <a:latin typeface="Meiryo UI" panose="020B0604030504040204" pitchFamily="50" charset="-128"/>
                <a:ea typeface="Meiryo UI" panose="020B0604030504040204" pitchFamily="50" charset="-128"/>
              </a:rPr>
              <a:t>回程度の勉強会を開催。</a:t>
            </a:r>
          </a:p>
          <a:p>
            <a:pPr>
              <a:defRPr/>
            </a:pPr>
            <a:r>
              <a:rPr lang="ja-JP" altLang="en-US" sz="1400" dirty="0">
                <a:latin typeface="Meiryo UI" panose="020B0604030504040204" pitchFamily="50" charset="-128"/>
                <a:ea typeface="Meiryo UI" panose="020B0604030504040204" pitchFamily="50" charset="-128"/>
              </a:rPr>
              <a:t>　</a:t>
            </a:r>
            <a:r>
              <a:rPr lang="en-US" altLang="ja-JP" sz="1400" dirty="0">
                <a:latin typeface="Meiryo UI" panose="020B0604030504040204" pitchFamily="50" charset="-128"/>
                <a:ea typeface="Meiryo UI" panose="020B0604030504040204" pitchFamily="50" charset="-128"/>
              </a:rPr>
              <a:t>2011</a:t>
            </a:r>
            <a:r>
              <a:rPr lang="ja-JP" altLang="en-US" sz="1400" dirty="0">
                <a:latin typeface="Meiryo UI" panose="020B0604030504040204" pitchFamily="50" charset="-128"/>
                <a:ea typeface="Meiryo UI" panose="020B0604030504040204" pitchFamily="50" charset="-128"/>
              </a:rPr>
              <a:t>年</a:t>
            </a:r>
            <a:r>
              <a:rPr lang="en-US" altLang="ja-JP" sz="1400" dirty="0">
                <a:latin typeface="Meiryo UI" panose="020B0604030504040204" pitchFamily="50" charset="-128"/>
                <a:ea typeface="Meiryo UI" panose="020B0604030504040204" pitchFamily="50" charset="-128"/>
              </a:rPr>
              <a:t>8</a:t>
            </a:r>
            <a:r>
              <a:rPr lang="ja-JP" altLang="en-US" sz="1400" dirty="0">
                <a:latin typeface="Meiryo UI" panose="020B0604030504040204" pitchFamily="50" charset="-128"/>
                <a:ea typeface="Meiryo UI" panose="020B0604030504040204" pitchFamily="50" charset="-128"/>
              </a:rPr>
              <a:t>月</a:t>
            </a:r>
            <a:r>
              <a:rPr lang="en-US" altLang="ja-JP" sz="1400" dirty="0">
                <a:latin typeface="Meiryo UI" panose="020B0604030504040204" pitchFamily="50" charset="-128"/>
                <a:ea typeface="Meiryo UI" panose="020B0604030504040204" pitchFamily="50" charset="-128"/>
              </a:rPr>
              <a:t>28</a:t>
            </a:r>
            <a:r>
              <a:rPr lang="ja-JP" altLang="en-US" sz="1400" dirty="0">
                <a:latin typeface="Meiryo UI" panose="020B0604030504040204" pitchFamily="50" charset="-128"/>
                <a:ea typeface="Meiryo UI" panose="020B0604030504040204" pitchFamily="50" charset="-128"/>
              </a:rPr>
              <a:t>日、亀井の講演会。</a:t>
            </a:r>
            <a:r>
              <a:rPr lang="en-US" altLang="ja-JP" sz="1400" dirty="0">
                <a:latin typeface="Meiryo UI" panose="020B0604030504040204" pitchFamily="50" charset="-128"/>
                <a:ea typeface="Meiryo UI" panose="020B0604030504040204" pitchFamily="50" charset="-128"/>
              </a:rPr>
              <a:t>40</a:t>
            </a:r>
            <a:r>
              <a:rPr lang="ja-JP" altLang="en-US" sz="1400" dirty="0">
                <a:latin typeface="Meiryo UI" panose="020B0604030504040204" pitchFamily="50" charset="-128"/>
                <a:ea typeface="Meiryo UI" panose="020B0604030504040204" pitchFamily="50" charset="-128"/>
              </a:rPr>
              <a:t>人。　原発革命が発端だが古川氏とは別かつ今後も接触なし。</a:t>
            </a:r>
          </a:p>
          <a:p>
            <a:pPr>
              <a:defRPr/>
            </a:pPr>
            <a:r>
              <a:rPr lang="ja-JP" altLang="en-US" sz="1400" dirty="0">
                <a:latin typeface="Meiryo UI" panose="020B0604030504040204" pitchFamily="50" charset="-128"/>
                <a:ea typeface="Meiryo UI" panose="020B0604030504040204" pitchFamily="50" charset="-128"/>
              </a:rPr>
              <a:t>・中川町は２５００ｈａにわたり活断層なし（亀井義昭前町長は地質の専門家）</a:t>
            </a:r>
          </a:p>
          <a:p>
            <a:pPr>
              <a:defRPr/>
            </a:pPr>
            <a:r>
              <a:rPr lang="ja-JP" altLang="en-US" sz="1400" dirty="0">
                <a:latin typeface="Meiryo UI" panose="020B0604030504040204" pitchFamily="50" charset="-128"/>
                <a:ea typeface="Meiryo UI" panose="020B0604030504040204" pitchFamily="50" charset="-128"/>
              </a:rPr>
              <a:t>・レアアース精錬残渣のトリウムは、鉱物資源課も問題を認識しつつも、国内</a:t>
            </a:r>
          </a:p>
          <a:p>
            <a:pPr>
              <a:defRPr/>
            </a:pPr>
            <a:r>
              <a:rPr lang="ja-JP" altLang="en-US" sz="1400" dirty="0">
                <a:latin typeface="Meiryo UI" panose="020B0604030504040204" pitchFamily="50" charset="-128"/>
                <a:ea typeface="Meiryo UI" panose="020B0604030504040204" pitchFamily="50" charset="-128"/>
              </a:rPr>
              <a:t>　での国家備蓄には消極的（①自己の責任問題、②今後の利用の不透明さ）</a:t>
            </a:r>
          </a:p>
          <a:p>
            <a:pPr>
              <a:defRPr/>
            </a:pPr>
            <a:r>
              <a:rPr lang="ja-JP" altLang="en-US" sz="1400" dirty="0">
                <a:latin typeface="Meiryo UI" panose="020B0604030504040204" pitchFamily="50" charset="-128"/>
                <a:ea typeface="Meiryo UI" panose="020B0604030504040204" pitchFamily="50" charset="-128"/>
              </a:rPr>
              <a:t>・双日提携の豪ライナスはマレーシアに工場。現地の反対。トリウムが原因</a:t>
            </a:r>
          </a:p>
          <a:p>
            <a:pPr>
              <a:defRPr/>
            </a:pPr>
            <a:r>
              <a:rPr lang="ja-JP" altLang="en-US" sz="1400" dirty="0">
                <a:latin typeface="Meiryo UI" panose="020B0604030504040204" pitchFamily="50" charset="-128"/>
                <a:ea typeface="Meiryo UI" panose="020B0604030504040204" pitchFamily="50" charset="-128"/>
              </a:rPr>
              <a:t>・下記のステップを検討（亀井案）</a:t>
            </a:r>
          </a:p>
          <a:p>
            <a:pPr>
              <a:defRPr/>
            </a:pPr>
            <a:r>
              <a:rPr lang="ja-JP" altLang="en-US" sz="1400" dirty="0">
                <a:latin typeface="Meiryo UI" panose="020B0604030504040204" pitchFamily="50" charset="-128"/>
                <a:ea typeface="Meiryo UI" panose="020B0604030504040204" pitchFamily="50" charset="-128"/>
              </a:rPr>
              <a:t>　１．国内で地元自治体了承のもと、トリウム国家備蓄地に名乗り</a:t>
            </a:r>
          </a:p>
          <a:p>
            <a:pPr>
              <a:defRPr/>
            </a:pPr>
            <a:r>
              <a:rPr lang="ja-JP" altLang="en-US" sz="1400" dirty="0">
                <a:latin typeface="Meiryo UI" panose="020B0604030504040204" pitchFamily="50" charset="-128"/>
                <a:ea typeface="Meiryo UI" panose="020B0604030504040204" pitchFamily="50" charset="-128"/>
              </a:rPr>
              <a:t>　２．ライナス工場などで発生するトリウムを商社は引き受け、中川町トリウム</a:t>
            </a:r>
          </a:p>
          <a:p>
            <a:pPr>
              <a:defRPr/>
            </a:pPr>
            <a:r>
              <a:rPr lang="ja-JP" altLang="en-US" sz="1400" dirty="0">
                <a:latin typeface="Meiryo UI" panose="020B0604030504040204" pitchFamily="50" charset="-128"/>
                <a:ea typeface="Meiryo UI" panose="020B0604030504040204" pitchFamily="50" charset="-128"/>
              </a:rPr>
              <a:t>　　　倉庫に保管。</a:t>
            </a:r>
            <a:r>
              <a:rPr lang="ja-JP" altLang="en-US" sz="1400" dirty="0">
                <a:solidFill>
                  <a:srgbClr val="FF0000"/>
                </a:solidFill>
                <a:latin typeface="Meiryo UI" panose="020B0604030504040204" pitchFamily="50" charset="-128"/>
                <a:ea typeface="Meiryo UI" panose="020B0604030504040204" pitchFamily="50" charset="-128"/>
              </a:rPr>
              <a:t>管理主体は国？商社？町立新会社？（要検討）</a:t>
            </a:r>
          </a:p>
          <a:p>
            <a:pPr>
              <a:defRPr/>
            </a:pPr>
            <a:r>
              <a:rPr lang="ja-JP" altLang="en-US" sz="1400" dirty="0">
                <a:latin typeface="Meiryo UI" panose="020B0604030504040204" pitchFamily="50" charset="-128"/>
                <a:ea typeface="Meiryo UI" panose="020B0604030504040204" pitchFamily="50" charset="-128"/>
              </a:rPr>
              <a:t>　３．倉庫の設計等基礎情報はメタ研西川氏に相談（ブラジルの事例熟知）</a:t>
            </a:r>
          </a:p>
          <a:p>
            <a:pPr>
              <a:defRPr/>
            </a:pPr>
            <a:r>
              <a:rPr lang="ja-JP" altLang="en-US" sz="1400" dirty="0">
                <a:latin typeface="Meiryo UI" panose="020B0604030504040204" pitchFamily="50" charset="-128"/>
                <a:ea typeface="Meiryo UI" panose="020B0604030504040204" pitchFamily="50" charset="-128"/>
              </a:rPr>
              <a:t>　４．倉庫の施工は地元企業（大掛かりな設備ではない）</a:t>
            </a:r>
          </a:p>
          <a:p>
            <a:pPr>
              <a:defRPr/>
            </a:pPr>
            <a:r>
              <a:rPr lang="ja-JP" altLang="en-US" sz="1400" dirty="0">
                <a:latin typeface="Meiryo UI" panose="020B0604030504040204" pitchFamily="50" charset="-128"/>
                <a:ea typeface="Meiryo UI" panose="020B0604030504040204" pitchFamily="50" charset="-128"/>
              </a:rPr>
              <a:t>　５．倉庫の安全保障に自衛隊（防衛省に相談）</a:t>
            </a:r>
          </a:p>
          <a:p>
            <a:pPr>
              <a:defRPr/>
            </a:pPr>
            <a:r>
              <a:rPr lang="ja-JP" altLang="en-US" sz="1400" dirty="0">
                <a:latin typeface="Meiryo UI" panose="020B0604030504040204" pitchFamily="50" charset="-128"/>
                <a:ea typeface="Meiryo UI" panose="020B0604030504040204" pitchFamily="50" charset="-128"/>
              </a:rPr>
              <a:t>　６．ノルウェー、ベネズエラ、トルコなど新たな海外権益獲得時に、「鉱石を輸入、隣接自治体（天塩町）に</a:t>
            </a:r>
          </a:p>
          <a:p>
            <a:pPr>
              <a:defRPr/>
            </a:pPr>
            <a:r>
              <a:rPr lang="ja-JP" altLang="en-US" sz="1400" dirty="0">
                <a:latin typeface="Meiryo UI" panose="020B0604030504040204" pitchFamily="50" charset="-128"/>
                <a:ea typeface="Meiryo UI" panose="020B0604030504040204" pitchFamily="50" charset="-128"/>
              </a:rPr>
              <a:t>　　　陸揚げ、</a:t>
            </a:r>
            <a:r>
              <a:rPr lang="ja-JP" altLang="en-US" sz="1400" dirty="0">
                <a:solidFill>
                  <a:srgbClr val="FF0000"/>
                </a:solidFill>
                <a:latin typeface="Meiryo UI" panose="020B0604030504040204" pitchFamily="50" charset="-128"/>
                <a:ea typeface="Meiryo UI" panose="020B0604030504040204" pitchFamily="50" charset="-128"/>
              </a:rPr>
              <a:t>新レアアース工場を建設</a:t>
            </a:r>
            <a:r>
              <a:rPr lang="ja-JP" altLang="en-US" sz="1400" dirty="0">
                <a:latin typeface="Meiryo UI" panose="020B0604030504040204" pitchFamily="50" charset="-128"/>
                <a:ea typeface="Meiryo UI" panose="020B0604030504040204" pitchFamily="50" charset="-128"/>
              </a:rPr>
              <a:t>、レアアースは国内企業に販売、</a:t>
            </a:r>
            <a:r>
              <a:rPr lang="ja-JP" altLang="en-US" sz="1400" dirty="0">
                <a:solidFill>
                  <a:srgbClr val="FF0000"/>
                </a:solidFill>
                <a:latin typeface="Meiryo UI" panose="020B0604030504040204" pitchFamily="50" charset="-128"/>
                <a:ea typeface="Meiryo UI" panose="020B0604030504040204" pitchFamily="50" charset="-128"/>
              </a:rPr>
              <a:t>トリウムは中川町</a:t>
            </a:r>
          </a:p>
          <a:p>
            <a:pPr>
              <a:defRPr/>
            </a:pPr>
            <a:r>
              <a:rPr lang="ja-JP" altLang="en-US" sz="1400" dirty="0">
                <a:solidFill>
                  <a:srgbClr val="FF0000"/>
                </a:solidFill>
                <a:latin typeface="Meiryo UI" panose="020B0604030504040204" pitchFamily="50" charset="-128"/>
                <a:ea typeface="Meiryo UI" panose="020B0604030504040204" pitchFamily="50" charset="-128"/>
              </a:rPr>
              <a:t>　　　トリウム倉庫に保管</a:t>
            </a:r>
            <a:r>
              <a:rPr lang="ja-JP" altLang="en-US" sz="1400" dirty="0">
                <a:latin typeface="Meiryo UI" panose="020B0604030504040204" pitchFamily="50" charset="-128"/>
                <a:ea typeface="Meiryo UI" panose="020B0604030504040204" pitchFamily="50" charset="-128"/>
              </a:rPr>
              <a:t>（いずれは国内・海外利用）」隣接する幌延町はＮＵＭＯによる</a:t>
            </a:r>
          </a:p>
          <a:p>
            <a:pPr>
              <a:defRPr/>
            </a:pPr>
            <a:r>
              <a:rPr lang="ja-JP" altLang="en-US" sz="1400" dirty="0">
                <a:latin typeface="Meiryo UI" panose="020B0604030504040204" pitchFamily="50" charset="-128"/>
                <a:ea typeface="Meiryo UI" panose="020B0604030504040204" pitchFamily="50" charset="-128"/>
              </a:rPr>
              <a:t>　　　深地層処分研究施設。レアアース工場稼動時の課題（化学薬品の利用など）は説明済み。</a:t>
            </a:r>
          </a:p>
          <a:p>
            <a:pPr>
              <a:defRPr/>
            </a:pPr>
            <a:r>
              <a:rPr lang="ja-JP" altLang="en-US" sz="1400" dirty="0">
                <a:latin typeface="Meiryo UI" panose="020B0604030504040204" pitchFamily="50" charset="-128"/>
                <a:ea typeface="Meiryo UI" panose="020B0604030504040204" pitchFamily="50" charset="-128"/>
              </a:rPr>
              <a:t>　　　天塩町は</a:t>
            </a:r>
            <a:r>
              <a:rPr lang="en-US" altLang="ja-JP" sz="1400" dirty="0">
                <a:latin typeface="Meiryo UI" panose="020B0604030504040204" pitchFamily="50" charset="-128"/>
                <a:ea typeface="Meiryo UI" panose="020B0604030504040204" pitchFamily="50" charset="-128"/>
              </a:rPr>
              <a:t>5000</a:t>
            </a:r>
            <a:r>
              <a:rPr lang="ja-JP" altLang="en-US" sz="1400" dirty="0">
                <a:latin typeface="Meiryo UI" panose="020B0604030504040204" pitchFamily="50" charset="-128"/>
                <a:ea typeface="Meiryo UI" panose="020B0604030504040204" pitchFamily="50" charset="-128"/>
              </a:rPr>
              <a:t>トンクラスの港湾施設あり。</a:t>
            </a:r>
          </a:p>
          <a:p>
            <a:pPr>
              <a:defRPr/>
            </a:pPr>
            <a:r>
              <a:rPr lang="ja-JP" altLang="en-US" sz="1400" dirty="0">
                <a:latin typeface="Meiryo UI" panose="020B0604030504040204" pitchFamily="50" charset="-128"/>
                <a:ea typeface="Meiryo UI" panose="020B0604030504040204" pitchFamily="50" charset="-128"/>
              </a:rPr>
              <a:t>　７．新たなレアアース生産に伴うトリウム発生前に、</a:t>
            </a:r>
            <a:r>
              <a:rPr lang="ja-JP" altLang="en-US" sz="1400" dirty="0">
                <a:solidFill>
                  <a:srgbClr val="FF0000"/>
                </a:solidFill>
                <a:latin typeface="Meiryo UI" panose="020B0604030504040204" pitchFamily="50" charset="-128"/>
                <a:ea typeface="Meiryo UI" panose="020B0604030504040204" pitchFamily="50" charset="-128"/>
              </a:rPr>
              <a:t>「今、日本にゴマンとあるトリウムを集めて保管する」</a:t>
            </a:r>
          </a:p>
          <a:p>
            <a:pPr>
              <a:defRPr/>
            </a:pPr>
            <a:r>
              <a:rPr lang="ja-JP" altLang="en-US" sz="1400" dirty="0">
                <a:latin typeface="Meiryo UI" panose="020B0604030504040204" pitchFamily="50" charset="-128"/>
                <a:ea typeface="Meiryo UI" panose="020B0604030504040204" pitchFamily="50" charset="-128"/>
              </a:rPr>
              <a:t>　８．上記と並行し、京都「トリウム研究会（顧問：堀場雅夫）」によるトリウム溶融塩炉開発。</a:t>
            </a:r>
          </a:p>
          <a:p>
            <a:pPr>
              <a:defRPr/>
            </a:pPr>
            <a:r>
              <a:rPr lang="ja-JP" altLang="en-US" sz="1400" dirty="0">
                <a:latin typeface="Meiryo UI" panose="020B0604030504040204" pitchFamily="50" charset="-128"/>
                <a:ea typeface="Meiryo UI" panose="020B0604030504040204" pitchFamily="50" charset="-128"/>
              </a:rPr>
              <a:t>　９．発電設備としての開発は京都を拠点に、熱利用を主体とする設備を将来、中川町に？</a:t>
            </a:r>
          </a:p>
          <a:p>
            <a:pPr>
              <a:defRPr/>
            </a:pPr>
            <a:r>
              <a:rPr lang="ja-JP" altLang="en-US" sz="1400" dirty="0">
                <a:latin typeface="Meiryo UI" panose="020B0604030504040204" pitchFamily="50" charset="-128"/>
                <a:ea typeface="Meiryo UI" panose="020B0604030504040204" pitchFamily="50" charset="-128"/>
              </a:rPr>
              <a:t>　　　気候はアイダホ国立研究所（冬－３０度）、地形はチェコ原子力研究所に酷似</a:t>
            </a:r>
          </a:p>
          <a:p>
            <a:pPr>
              <a:defRPr/>
            </a:pPr>
            <a:r>
              <a:rPr lang="ja-JP" altLang="en-US" sz="1400" dirty="0">
                <a:latin typeface="Meiryo UI" panose="020B0604030504040204" pitchFamily="50" charset="-128"/>
                <a:ea typeface="Meiryo UI" panose="020B0604030504040204" pitchFamily="50" charset="-128"/>
              </a:rPr>
              <a:t>　　　将来の研究所設立候補地の周辺は居住者なし。天塩川支流域（チェコも同様）。</a:t>
            </a:r>
          </a:p>
        </p:txBody>
      </p:sp>
      <p:sp>
        <p:nvSpPr>
          <p:cNvPr id="7" name="テキスト ボックス 6">
            <a:extLst>
              <a:ext uri="{FF2B5EF4-FFF2-40B4-BE49-F238E27FC236}">
                <a16:creationId xmlns:a16="http://schemas.microsoft.com/office/drawing/2014/main" id="{1BDC4990-B4B2-4501-A31C-4910DADDF2F7}"/>
              </a:ext>
            </a:extLst>
          </p:cNvPr>
          <p:cNvSpPr txBox="1"/>
          <p:nvPr/>
        </p:nvSpPr>
        <p:spPr>
          <a:xfrm>
            <a:off x="0" y="0"/>
            <a:ext cx="12192000" cy="523220"/>
          </a:xfrm>
          <a:prstGeom prst="rect">
            <a:avLst/>
          </a:prstGeom>
          <a:solidFill>
            <a:srgbClr val="052F61"/>
          </a:solidFill>
        </p:spPr>
        <p:txBody>
          <a:bodyPr wrap="square" rtlCol="0">
            <a:spAutoFit/>
          </a:bodyPr>
          <a:lstStyle/>
          <a:p>
            <a:pPr algn="ctr"/>
            <a:r>
              <a:rPr kumimoji="1" lang="ja-JP" altLang="en-US" sz="2800" b="1" dirty="0">
                <a:solidFill>
                  <a:schemeClr val="bg1"/>
                </a:solidFill>
                <a:latin typeface="Meiryo UI" panose="020B0604030504040204" pitchFamily="50" charset="-128"/>
                <a:ea typeface="Meiryo UI" panose="020B0604030504040204" pitchFamily="50" charset="-128"/>
              </a:rPr>
              <a:t>トリウム国家備蓄構想？</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object 8"/>
          <p:cNvGrpSpPr/>
          <p:nvPr/>
        </p:nvGrpSpPr>
        <p:grpSpPr>
          <a:xfrm>
            <a:off x="1498061" y="1129283"/>
            <a:ext cx="9583256" cy="3482340"/>
            <a:chOff x="-25939" y="1129283"/>
            <a:chExt cx="9583256" cy="3482340"/>
          </a:xfrm>
        </p:grpSpPr>
        <p:pic>
          <p:nvPicPr>
            <p:cNvPr id="9" name="object 9"/>
            <p:cNvPicPr/>
            <p:nvPr/>
          </p:nvPicPr>
          <p:blipFill>
            <a:blip r:embed="rId2" cstate="print"/>
            <a:stretch>
              <a:fillRect/>
            </a:stretch>
          </p:blipFill>
          <p:spPr>
            <a:xfrm>
              <a:off x="1971995" y="1319755"/>
              <a:ext cx="3335355" cy="3272835"/>
            </a:xfrm>
            <a:prstGeom prst="rect">
              <a:avLst/>
            </a:prstGeom>
          </p:spPr>
        </p:pic>
        <p:pic>
          <p:nvPicPr>
            <p:cNvPr id="10" name="object 10"/>
            <p:cNvPicPr/>
            <p:nvPr/>
          </p:nvPicPr>
          <p:blipFill>
            <a:blip r:embed="rId3" cstate="print"/>
            <a:stretch>
              <a:fillRect/>
            </a:stretch>
          </p:blipFill>
          <p:spPr>
            <a:xfrm>
              <a:off x="1844039" y="1129283"/>
              <a:ext cx="3457955" cy="3482340"/>
            </a:xfrm>
            <a:prstGeom prst="rect">
              <a:avLst/>
            </a:prstGeom>
          </p:spPr>
        </p:pic>
        <p:sp>
          <p:nvSpPr>
            <p:cNvPr id="11" name="object 11"/>
            <p:cNvSpPr/>
            <p:nvPr/>
          </p:nvSpPr>
          <p:spPr>
            <a:xfrm>
              <a:off x="2342388" y="1479803"/>
              <a:ext cx="1018540" cy="1983739"/>
            </a:xfrm>
            <a:custGeom>
              <a:avLst/>
              <a:gdLst/>
              <a:ahLst/>
              <a:cxnLst/>
              <a:rect l="l" t="t" r="r" b="b"/>
              <a:pathLst>
                <a:path w="1018539" h="1983739">
                  <a:moveTo>
                    <a:pt x="0" y="0"/>
                  </a:moveTo>
                  <a:lnTo>
                    <a:pt x="1018286" y="1983613"/>
                  </a:lnTo>
                </a:path>
              </a:pathLst>
            </a:custGeom>
            <a:ln w="12699">
              <a:solidFill>
                <a:srgbClr val="FF0000"/>
              </a:solidFill>
            </a:ln>
          </p:spPr>
          <p:txBody>
            <a:bodyPr wrap="square" lIns="0" tIns="0" rIns="0" bIns="0" rtlCol="0"/>
            <a:lstStyle/>
            <a:p>
              <a:endParaRPr sz="1600">
                <a:latin typeface="BIZ UDPゴシック" panose="020B0400000000000000" pitchFamily="50" charset="-128"/>
                <a:ea typeface="BIZ UDPゴシック" panose="020B0400000000000000" pitchFamily="50" charset="-128"/>
              </a:endParaRPr>
            </a:p>
          </p:txBody>
        </p:sp>
        <p:sp>
          <p:nvSpPr>
            <p:cNvPr id="12" name="object 12"/>
            <p:cNvSpPr/>
            <p:nvPr/>
          </p:nvSpPr>
          <p:spPr>
            <a:xfrm>
              <a:off x="-25939" y="1987295"/>
              <a:ext cx="4070634" cy="830580"/>
            </a:xfrm>
            <a:custGeom>
              <a:avLst/>
              <a:gdLst/>
              <a:ahLst/>
              <a:cxnLst/>
              <a:rect l="l" t="t" r="r" b="b"/>
              <a:pathLst>
                <a:path w="3954779" h="830580">
                  <a:moveTo>
                    <a:pt x="3954779" y="0"/>
                  </a:moveTo>
                  <a:lnTo>
                    <a:pt x="0" y="0"/>
                  </a:lnTo>
                  <a:lnTo>
                    <a:pt x="0" y="830579"/>
                  </a:lnTo>
                  <a:lnTo>
                    <a:pt x="3954779" y="830579"/>
                  </a:lnTo>
                  <a:lnTo>
                    <a:pt x="3954779" y="0"/>
                  </a:lnTo>
                  <a:close/>
                </a:path>
              </a:pathLst>
            </a:custGeom>
            <a:solidFill>
              <a:srgbClr val="EBF0DE"/>
            </a:solidFill>
          </p:spPr>
          <p:txBody>
            <a:bodyPr wrap="square" lIns="0" tIns="0" rIns="0" bIns="0" rtlCol="0"/>
            <a:lstStyle/>
            <a:p>
              <a:endParaRPr sz="1600" dirty="0">
                <a:latin typeface="BIZ UDPゴシック" panose="020B0400000000000000" pitchFamily="50" charset="-128"/>
                <a:ea typeface="BIZ UDPゴシック" panose="020B0400000000000000" pitchFamily="50" charset="-128"/>
              </a:endParaRPr>
            </a:p>
          </p:txBody>
        </p:sp>
        <p:sp>
          <p:nvSpPr>
            <p:cNvPr id="13" name="object 13"/>
            <p:cNvSpPr/>
            <p:nvPr/>
          </p:nvSpPr>
          <p:spPr>
            <a:xfrm>
              <a:off x="5017134" y="2140838"/>
              <a:ext cx="4540183" cy="2016760"/>
            </a:xfrm>
            <a:custGeom>
              <a:avLst/>
              <a:gdLst/>
              <a:ahLst/>
              <a:cxnLst/>
              <a:rect l="l" t="t" r="r" b="b"/>
              <a:pathLst>
                <a:path w="4067809" h="2016760">
                  <a:moveTo>
                    <a:pt x="4067555" y="0"/>
                  </a:moveTo>
                  <a:lnTo>
                    <a:pt x="0" y="0"/>
                  </a:lnTo>
                  <a:lnTo>
                    <a:pt x="0" y="2016251"/>
                  </a:lnTo>
                  <a:lnTo>
                    <a:pt x="4067555" y="2016251"/>
                  </a:lnTo>
                  <a:lnTo>
                    <a:pt x="4067555" y="0"/>
                  </a:lnTo>
                  <a:close/>
                </a:path>
              </a:pathLst>
            </a:custGeom>
            <a:solidFill>
              <a:srgbClr val="DBEDF4"/>
            </a:solidFill>
          </p:spPr>
          <p:txBody>
            <a:bodyPr wrap="square" lIns="0" tIns="0" rIns="0" bIns="0" rtlCol="0"/>
            <a:lstStyle/>
            <a:p>
              <a:endParaRPr sz="1600">
                <a:latin typeface="BIZ UDPゴシック" panose="020B0400000000000000" pitchFamily="50" charset="-128"/>
                <a:ea typeface="BIZ UDPゴシック" panose="020B0400000000000000" pitchFamily="50" charset="-128"/>
              </a:endParaRPr>
            </a:p>
          </p:txBody>
        </p:sp>
        <p:pic>
          <p:nvPicPr>
            <p:cNvPr id="14" name="object 14"/>
            <p:cNvPicPr/>
            <p:nvPr/>
          </p:nvPicPr>
          <p:blipFill>
            <a:blip r:embed="rId4" cstate="print"/>
            <a:stretch>
              <a:fillRect/>
            </a:stretch>
          </p:blipFill>
          <p:spPr>
            <a:xfrm>
              <a:off x="4390389" y="2299461"/>
              <a:ext cx="113284" cy="111760"/>
            </a:xfrm>
            <a:prstGeom prst="rect">
              <a:avLst/>
            </a:prstGeom>
          </p:spPr>
        </p:pic>
      </p:grpSp>
      <p:sp>
        <p:nvSpPr>
          <p:cNvPr id="15" name="object 15"/>
          <p:cNvSpPr txBox="1"/>
          <p:nvPr/>
        </p:nvSpPr>
        <p:spPr>
          <a:xfrm>
            <a:off x="6966204" y="1524000"/>
            <a:ext cx="3110865" cy="212238"/>
          </a:xfrm>
          <a:prstGeom prst="rect">
            <a:avLst/>
          </a:prstGeom>
          <a:solidFill>
            <a:srgbClr val="F1F1F1"/>
          </a:solidFill>
        </p:spPr>
        <p:txBody>
          <a:bodyPr vert="horz" wrap="square" lIns="0" tIns="42545" rIns="0" bIns="0" rtlCol="0">
            <a:spAutoFit/>
          </a:bodyPr>
          <a:lstStyle/>
          <a:p>
            <a:pPr marL="92075">
              <a:spcBef>
                <a:spcPts val="335"/>
              </a:spcBef>
            </a:pPr>
            <a:r>
              <a:rPr sz="1100" dirty="0">
                <a:solidFill>
                  <a:srgbClr val="FF0000"/>
                </a:solidFill>
                <a:latin typeface="BIZ UDPゴシック" panose="020B0400000000000000" pitchFamily="50" charset="-128"/>
                <a:ea typeface="BIZ UDPゴシック" panose="020B0400000000000000" pitchFamily="50" charset="-128"/>
                <a:cs typeface="ＭＳ ゴシック"/>
              </a:rPr>
              <a:t>原子力船むつ</a:t>
            </a:r>
            <a:r>
              <a:rPr sz="1100" spc="-10" dirty="0">
                <a:solidFill>
                  <a:srgbClr val="FF0000"/>
                </a:solidFill>
                <a:latin typeface="BIZ UDPゴシック" panose="020B0400000000000000" pitchFamily="50" charset="-128"/>
                <a:ea typeface="BIZ UDPゴシック" panose="020B0400000000000000" pitchFamily="50" charset="-128"/>
                <a:cs typeface="Arial"/>
              </a:rPr>
              <a:t>: </a:t>
            </a:r>
            <a:r>
              <a:rPr sz="1100" dirty="0">
                <a:solidFill>
                  <a:srgbClr val="FF0000"/>
                </a:solidFill>
                <a:latin typeface="BIZ UDPゴシック" panose="020B0400000000000000" pitchFamily="50" charset="-128"/>
                <a:ea typeface="BIZ UDPゴシック" panose="020B0400000000000000" pitchFamily="50" charset="-128"/>
                <a:cs typeface="Arial"/>
              </a:rPr>
              <a:t>36</a:t>
            </a:r>
            <a:r>
              <a:rPr sz="1100" spc="-20" dirty="0">
                <a:solidFill>
                  <a:srgbClr val="FF0000"/>
                </a:solidFill>
                <a:latin typeface="BIZ UDPゴシック" panose="020B0400000000000000" pitchFamily="50" charset="-128"/>
                <a:ea typeface="BIZ UDPゴシック" panose="020B0400000000000000" pitchFamily="50" charset="-128"/>
                <a:cs typeface="Arial"/>
              </a:rPr>
              <a:t> </a:t>
            </a:r>
            <a:r>
              <a:rPr sz="1100" dirty="0">
                <a:solidFill>
                  <a:srgbClr val="FF0000"/>
                </a:solidFill>
                <a:latin typeface="BIZ UDPゴシック" panose="020B0400000000000000" pitchFamily="50" charset="-128"/>
                <a:ea typeface="BIZ UDPゴシック" panose="020B0400000000000000" pitchFamily="50" charset="-128"/>
                <a:cs typeface="Arial"/>
              </a:rPr>
              <a:t>MW</a:t>
            </a:r>
            <a:r>
              <a:rPr sz="1100" spc="-15" dirty="0">
                <a:solidFill>
                  <a:srgbClr val="FF0000"/>
                </a:solidFill>
                <a:latin typeface="BIZ UDPゴシック" panose="020B0400000000000000" pitchFamily="50" charset="-128"/>
                <a:ea typeface="BIZ UDPゴシック" panose="020B0400000000000000" pitchFamily="50" charset="-128"/>
                <a:cs typeface="Arial"/>
              </a:rPr>
              <a:t>, </a:t>
            </a:r>
            <a:r>
              <a:rPr sz="1100" spc="-10" dirty="0">
                <a:solidFill>
                  <a:srgbClr val="FF0000"/>
                </a:solidFill>
                <a:latin typeface="BIZ UDPゴシック" panose="020B0400000000000000" pitchFamily="50" charset="-128"/>
                <a:ea typeface="BIZ UDPゴシック" panose="020B0400000000000000" pitchFamily="50" charset="-128"/>
                <a:cs typeface="Arial"/>
              </a:rPr>
              <a:t>1974-1992</a:t>
            </a:r>
            <a:r>
              <a:rPr sz="1100" spc="-45" dirty="0">
                <a:solidFill>
                  <a:srgbClr val="FF0000"/>
                </a:solidFill>
                <a:latin typeface="BIZ UDPゴシック" panose="020B0400000000000000" pitchFamily="50" charset="-128"/>
                <a:ea typeface="BIZ UDPゴシック" panose="020B0400000000000000" pitchFamily="50" charset="-128"/>
                <a:cs typeface="Arial"/>
              </a:rPr>
              <a:t> </a:t>
            </a:r>
            <a:r>
              <a:rPr sz="1100" spc="-10" dirty="0">
                <a:solidFill>
                  <a:srgbClr val="FF0000"/>
                </a:solidFill>
                <a:latin typeface="BIZ UDPゴシック" panose="020B0400000000000000" pitchFamily="50" charset="-128"/>
                <a:ea typeface="BIZ UDPゴシック" panose="020B0400000000000000" pitchFamily="50" charset="-128"/>
                <a:cs typeface="Arial"/>
              </a:rPr>
              <a:t>(JAEA)</a:t>
            </a:r>
            <a:endParaRPr sz="1100">
              <a:latin typeface="BIZ UDPゴシック" panose="020B0400000000000000" pitchFamily="50" charset="-128"/>
              <a:ea typeface="BIZ UDPゴシック" panose="020B0400000000000000" pitchFamily="50" charset="-128"/>
              <a:cs typeface="Arial"/>
            </a:endParaRPr>
          </a:p>
        </p:txBody>
      </p:sp>
      <p:sp>
        <p:nvSpPr>
          <p:cNvPr id="16" name="object 16"/>
          <p:cNvSpPr txBox="1"/>
          <p:nvPr/>
        </p:nvSpPr>
        <p:spPr>
          <a:xfrm>
            <a:off x="6595365" y="2211070"/>
            <a:ext cx="3975735" cy="182101"/>
          </a:xfrm>
          <a:prstGeom prst="rect">
            <a:avLst/>
          </a:prstGeom>
        </p:spPr>
        <p:txBody>
          <a:bodyPr vert="horz" wrap="square" lIns="0" tIns="12700" rIns="0" bIns="0" rtlCol="0">
            <a:spAutoFit/>
          </a:bodyPr>
          <a:lstStyle/>
          <a:p>
            <a:pPr marL="12700">
              <a:spcBef>
                <a:spcPts val="100"/>
              </a:spcBef>
              <a:tabLst>
                <a:tab pos="3108325" algn="l"/>
              </a:tabLst>
            </a:pPr>
            <a:r>
              <a:rPr sz="1100" dirty="0">
                <a:solidFill>
                  <a:srgbClr val="FF0000"/>
                </a:solidFill>
                <a:latin typeface="BIZ UDPゴシック" panose="020B0400000000000000" pitchFamily="50" charset="-128"/>
                <a:ea typeface="BIZ UDPゴシック" panose="020B0400000000000000" pitchFamily="50" charset="-128"/>
                <a:cs typeface="ＭＳ ゴシック"/>
              </a:rPr>
              <a:t>高速中性子源炉「弥生」</a:t>
            </a:r>
            <a:r>
              <a:rPr sz="1100" spc="-265" dirty="0">
                <a:solidFill>
                  <a:srgbClr val="FF0000"/>
                </a:solidFill>
                <a:latin typeface="BIZ UDPゴシック" panose="020B0400000000000000" pitchFamily="50" charset="-128"/>
                <a:ea typeface="BIZ UDPゴシック" panose="020B0400000000000000" pitchFamily="50" charset="-128"/>
                <a:cs typeface="ＭＳ ゴシック"/>
              </a:rPr>
              <a:t> </a:t>
            </a:r>
            <a:r>
              <a:rPr sz="1100" dirty="0">
                <a:solidFill>
                  <a:srgbClr val="FF0000"/>
                </a:solidFill>
                <a:latin typeface="BIZ UDPゴシック" panose="020B0400000000000000" pitchFamily="50" charset="-128"/>
                <a:ea typeface="BIZ UDPゴシック" panose="020B0400000000000000" pitchFamily="50" charset="-128"/>
                <a:cs typeface="Arial"/>
              </a:rPr>
              <a:t>:</a:t>
            </a:r>
            <a:r>
              <a:rPr sz="1100" spc="-10" dirty="0">
                <a:solidFill>
                  <a:srgbClr val="FF0000"/>
                </a:solidFill>
                <a:latin typeface="BIZ UDPゴシック" panose="020B0400000000000000" pitchFamily="50" charset="-128"/>
                <a:ea typeface="BIZ UDPゴシック" panose="020B0400000000000000" pitchFamily="50" charset="-128"/>
                <a:cs typeface="Arial"/>
              </a:rPr>
              <a:t> </a:t>
            </a:r>
            <a:r>
              <a:rPr sz="1100" dirty="0">
                <a:solidFill>
                  <a:srgbClr val="FF0000"/>
                </a:solidFill>
                <a:latin typeface="BIZ UDPゴシック" panose="020B0400000000000000" pitchFamily="50" charset="-128"/>
                <a:ea typeface="BIZ UDPゴシック" panose="020B0400000000000000" pitchFamily="50" charset="-128"/>
                <a:cs typeface="Arial"/>
              </a:rPr>
              <a:t>2 kW,</a:t>
            </a:r>
            <a:r>
              <a:rPr sz="1100" spc="-40" dirty="0">
                <a:solidFill>
                  <a:srgbClr val="FF0000"/>
                </a:solidFill>
                <a:latin typeface="BIZ UDPゴシック" panose="020B0400000000000000" pitchFamily="50" charset="-128"/>
                <a:ea typeface="BIZ UDPゴシック" panose="020B0400000000000000" pitchFamily="50" charset="-128"/>
                <a:cs typeface="Arial"/>
              </a:rPr>
              <a:t> </a:t>
            </a:r>
            <a:r>
              <a:rPr sz="1100" spc="-10" dirty="0">
                <a:solidFill>
                  <a:srgbClr val="FF0000"/>
                </a:solidFill>
                <a:latin typeface="BIZ UDPゴシック" panose="020B0400000000000000" pitchFamily="50" charset="-128"/>
                <a:ea typeface="BIZ UDPゴシック" panose="020B0400000000000000" pitchFamily="50" charset="-128"/>
                <a:cs typeface="Arial"/>
              </a:rPr>
              <a:t>1971-</a:t>
            </a:r>
            <a:r>
              <a:rPr sz="1100" spc="-20" dirty="0">
                <a:solidFill>
                  <a:srgbClr val="FF0000"/>
                </a:solidFill>
                <a:latin typeface="BIZ UDPゴシック" panose="020B0400000000000000" pitchFamily="50" charset="-128"/>
                <a:ea typeface="BIZ UDPゴシック" panose="020B0400000000000000" pitchFamily="50" charset="-128"/>
                <a:cs typeface="Arial"/>
              </a:rPr>
              <a:t>2011</a:t>
            </a:r>
            <a:r>
              <a:rPr sz="1100" dirty="0">
                <a:solidFill>
                  <a:srgbClr val="FF0000"/>
                </a:solidFill>
                <a:latin typeface="BIZ UDPゴシック" panose="020B0400000000000000" pitchFamily="50" charset="-128"/>
                <a:ea typeface="BIZ UDPゴシック" panose="020B0400000000000000" pitchFamily="50" charset="-128"/>
                <a:cs typeface="Arial"/>
              </a:rPr>
              <a:t>	</a:t>
            </a:r>
            <a:r>
              <a:rPr sz="1100" dirty="0">
                <a:solidFill>
                  <a:srgbClr val="FF0000"/>
                </a:solidFill>
                <a:latin typeface="BIZ UDPゴシック" panose="020B0400000000000000" pitchFamily="50" charset="-128"/>
                <a:ea typeface="BIZ UDPゴシック" panose="020B0400000000000000" pitchFamily="50" charset="-128"/>
                <a:cs typeface="ＭＳ ゴシック"/>
              </a:rPr>
              <a:t>（東京大学</a:t>
            </a:r>
            <a:r>
              <a:rPr sz="1100" spc="-25" dirty="0">
                <a:solidFill>
                  <a:srgbClr val="FF0000"/>
                </a:solidFill>
                <a:latin typeface="BIZ UDPゴシック" panose="020B0400000000000000" pitchFamily="50" charset="-128"/>
                <a:ea typeface="BIZ UDPゴシック" panose="020B0400000000000000" pitchFamily="50" charset="-128"/>
                <a:cs typeface="Arial"/>
              </a:rPr>
              <a:t>).</a:t>
            </a:r>
            <a:endParaRPr sz="1100">
              <a:latin typeface="BIZ UDPゴシック" panose="020B0400000000000000" pitchFamily="50" charset="-128"/>
              <a:ea typeface="BIZ UDPゴシック" panose="020B0400000000000000" pitchFamily="50" charset="-128"/>
              <a:cs typeface="Arial"/>
            </a:endParaRPr>
          </a:p>
        </p:txBody>
      </p:sp>
      <p:sp>
        <p:nvSpPr>
          <p:cNvPr id="17" name="object 17"/>
          <p:cNvSpPr txBox="1"/>
          <p:nvPr/>
        </p:nvSpPr>
        <p:spPr>
          <a:xfrm>
            <a:off x="6592061" y="2376932"/>
            <a:ext cx="4033270" cy="1722074"/>
          </a:xfrm>
          <a:prstGeom prst="rect">
            <a:avLst/>
          </a:prstGeom>
        </p:spPr>
        <p:txBody>
          <a:bodyPr vert="horz" wrap="square" lIns="0" tIns="12700" rIns="0" bIns="0" rtlCol="0">
            <a:spAutoFit/>
          </a:bodyPr>
          <a:lstStyle/>
          <a:p>
            <a:pPr marL="12700">
              <a:spcBef>
                <a:spcPts val="100"/>
              </a:spcBef>
            </a:pPr>
            <a:r>
              <a:rPr sz="1100" spc="-30" dirty="0">
                <a:latin typeface="BIZ UDPゴシック" panose="020B0400000000000000" pitchFamily="50" charset="-128"/>
                <a:ea typeface="BIZ UDPゴシック" panose="020B0400000000000000" pitchFamily="50" charset="-128"/>
                <a:cs typeface="ＭＳ ゴシック"/>
              </a:rPr>
              <a:t>定常臨界実験装置 </a:t>
            </a:r>
            <a:r>
              <a:rPr sz="1100" spc="-10" dirty="0">
                <a:latin typeface="BIZ UDPゴシック" panose="020B0400000000000000" pitchFamily="50" charset="-128"/>
                <a:ea typeface="BIZ UDPゴシック" panose="020B0400000000000000" pitchFamily="50" charset="-128"/>
                <a:cs typeface="Arial"/>
              </a:rPr>
              <a:t>(STACY</a:t>
            </a:r>
            <a:r>
              <a:rPr sz="1100" spc="-20" dirty="0">
                <a:latin typeface="BIZ UDPゴシック" panose="020B0400000000000000" pitchFamily="50" charset="-128"/>
                <a:ea typeface="BIZ UDPゴシック" panose="020B0400000000000000" pitchFamily="50" charset="-128"/>
                <a:cs typeface="Arial"/>
              </a:rPr>
              <a:t>): </a:t>
            </a:r>
            <a:r>
              <a:rPr sz="1100" dirty="0">
                <a:latin typeface="BIZ UDPゴシック" panose="020B0400000000000000" pitchFamily="50" charset="-128"/>
                <a:ea typeface="BIZ UDPゴシック" panose="020B0400000000000000" pitchFamily="50" charset="-128"/>
                <a:cs typeface="Arial"/>
              </a:rPr>
              <a:t>0.2</a:t>
            </a:r>
            <a:r>
              <a:rPr sz="1100" spc="-20" dirty="0">
                <a:latin typeface="BIZ UDPゴシック" panose="020B0400000000000000" pitchFamily="50" charset="-128"/>
                <a:ea typeface="BIZ UDPゴシック" panose="020B0400000000000000" pitchFamily="50" charset="-128"/>
                <a:cs typeface="Arial"/>
              </a:rPr>
              <a:t> </a:t>
            </a:r>
            <a:r>
              <a:rPr sz="1100" dirty="0">
                <a:latin typeface="BIZ UDPゴシック" panose="020B0400000000000000" pitchFamily="50" charset="-128"/>
                <a:ea typeface="BIZ UDPゴシック" panose="020B0400000000000000" pitchFamily="50" charset="-128"/>
                <a:cs typeface="Arial"/>
              </a:rPr>
              <a:t>kW</a:t>
            </a:r>
            <a:r>
              <a:rPr sz="1100" spc="-25" dirty="0">
                <a:latin typeface="BIZ UDPゴシック" panose="020B0400000000000000" pitchFamily="50" charset="-128"/>
                <a:ea typeface="BIZ UDPゴシック" panose="020B0400000000000000" pitchFamily="50" charset="-128"/>
                <a:cs typeface="Arial"/>
              </a:rPr>
              <a:t>, </a:t>
            </a:r>
            <a:r>
              <a:rPr sz="1100" spc="-10" dirty="0">
                <a:latin typeface="BIZ UDPゴシック" panose="020B0400000000000000" pitchFamily="50" charset="-128"/>
                <a:ea typeface="BIZ UDPゴシック" panose="020B0400000000000000" pitchFamily="50" charset="-128"/>
                <a:cs typeface="Arial"/>
              </a:rPr>
              <a:t>1995-</a:t>
            </a:r>
            <a:endParaRPr sz="1100" dirty="0">
              <a:latin typeface="BIZ UDPゴシック" panose="020B0400000000000000" pitchFamily="50" charset="-128"/>
              <a:ea typeface="BIZ UDPゴシック" panose="020B0400000000000000" pitchFamily="50" charset="-128"/>
              <a:cs typeface="Arial"/>
            </a:endParaRPr>
          </a:p>
          <a:p>
            <a:pPr marL="12700">
              <a:lnSpc>
                <a:spcPts val="1435"/>
              </a:lnSpc>
            </a:pPr>
            <a:r>
              <a:rPr sz="1100" spc="-30" dirty="0">
                <a:solidFill>
                  <a:srgbClr val="FF0000"/>
                </a:solidFill>
                <a:latin typeface="BIZ UDPゴシック" panose="020B0400000000000000" pitchFamily="50" charset="-128"/>
                <a:ea typeface="BIZ UDPゴシック" panose="020B0400000000000000" pitchFamily="50" charset="-128"/>
                <a:cs typeface="ＭＳ ゴシック"/>
              </a:rPr>
              <a:t>過渡臨界実験装置 </a:t>
            </a:r>
            <a:r>
              <a:rPr sz="1100" dirty="0">
                <a:solidFill>
                  <a:srgbClr val="FF0000"/>
                </a:solidFill>
                <a:latin typeface="BIZ UDPゴシック" panose="020B0400000000000000" pitchFamily="50" charset="-128"/>
                <a:ea typeface="BIZ UDPゴシック" panose="020B0400000000000000" pitchFamily="50" charset="-128"/>
                <a:cs typeface="Arial"/>
              </a:rPr>
              <a:t>(TRACY</a:t>
            </a:r>
            <a:r>
              <a:rPr sz="1100" spc="-35" dirty="0">
                <a:solidFill>
                  <a:srgbClr val="FF0000"/>
                </a:solidFill>
                <a:latin typeface="BIZ UDPゴシック" panose="020B0400000000000000" pitchFamily="50" charset="-128"/>
                <a:ea typeface="BIZ UDPゴシック" panose="020B0400000000000000" pitchFamily="50" charset="-128"/>
                <a:cs typeface="Arial"/>
              </a:rPr>
              <a:t>) :</a:t>
            </a:r>
            <a:endParaRPr sz="1100" dirty="0">
              <a:latin typeface="BIZ UDPゴシック" panose="020B0400000000000000" pitchFamily="50" charset="-128"/>
              <a:ea typeface="BIZ UDPゴシック" panose="020B0400000000000000" pitchFamily="50" charset="-128"/>
              <a:cs typeface="Arial"/>
            </a:endParaRPr>
          </a:p>
          <a:p>
            <a:pPr marL="227329">
              <a:lnSpc>
                <a:spcPts val="1435"/>
              </a:lnSpc>
            </a:pPr>
            <a:r>
              <a:rPr sz="1100" dirty="0">
                <a:solidFill>
                  <a:srgbClr val="FF0000"/>
                </a:solidFill>
                <a:latin typeface="BIZ UDPゴシック" panose="020B0400000000000000" pitchFamily="50" charset="-128"/>
                <a:ea typeface="BIZ UDPゴシック" panose="020B0400000000000000" pitchFamily="50" charset="-128"/>
                <a:cs typeface="Arial"/>
              </a:rPr>
              <a:t>10</a:t>
            </a:r>
            <a:r>
              <a:rPr sz="1100" spc="-50" dirty="0">
                <a:solidFill>
                  <a:srgbClr val="FF0000"/>
                </a:solidFill>
                <a:latin typeface="BIZ UDPゴシック" panose="020B0400000000000000" pitchFamily="50" charset="-128"/>
                <a:ea typeface="BIZ UDPゴシック" panose="020B0400000000000000" pitchFamily="50" charset="-128"/>
                <a:cs typeface="Arial"/>
              </a:rPr>
              <a:t> </a:t>
            </a:r>
            <a:r>
              <a:rPr sz="1100" dirty="0">
                <a:solidFill>
                  <a:srgbClr val="FF0000"/>
                </a:solidFill>
                <a:latin typeface="BIZ UDPゴシック" panose="020B0400000000000000" pitchFamily="50" charset="-128"/>
                <a:ea typeface="BIZ UDPゴシック" panose="020B0400000000000000" pitchFamily="50" charset="-128"/>
                <a:cs typeface="Arial"/>
              </a:rPr>
              <a:t>kW,</a:t>
            </a:r>
            <a:r>
              <a:rPr sz="1100" spc="-40" dirty="0">
                <a:solidFill>
                  <a:srgbClr val="FF0000"/>
                </a:solidFill>
                <a:latin typeface="BIZ UDPゴシック" panose="020B0400000000000000" pitchFamily="50" charset="-128"/>
                <a:ea typeface="BIZ UDPゴシック" panose="020B0400000000000000" pitchFamily="50" charset="-128"/>
                <a:cs typeface="Arial"/>
              </a:rPr>
              <a:t> </a:t>
            </a:r>
            <a:r>
              <a:rPr sz="1100" dirty="0">
                <a:solidFill>
                  <a:srgbClr val="FF0000"/>
                </a:solidFill>
                <a:latin typeface="BIZ UDPゴシック" panose="020B0400000000000000" pitchFamily="50" charset="-128"/>
                <a:ea typeface="BIZ UDPゴシック" panose="020B0400000000000000" pitchFamily="50" charset="-128"/>
                <a:cs typeface="Arial"/>
              </a:rPr>
              <a:t>5000</a:t>
            </a:r>
            <a:r>
              <a:rPr sz="1100" spc="-50" dirty="0">
                <a:solidFill>
                  <a:srgbClr val="FF0000"/>
                </a:solidFill>
                <a:latin typeface="BIZ UDPゴシック" panose="020B0400000000000000" pitchFamily="50" charset="-128"/>
                <a:ea typeface="BIZ UDPゴシック" panose="020B0400000000000000" pitchFamily="50" charset="-128"/>
                <a:cs typeface="Arial"/>
              </a:rPr>
              <a:t> </a:t>
            </a:r>
            <a:r>
              <a:rPr sz="1100" dirty="0">
                <a:solidFill>
                  <a:srgbClr val="FF0000"/>
                </a:solidFill>
                <a:latin typeface="BIZ UDPゴシック" panose="020B0400000000000000" pitchFamily="50" charset="-128"/>
                <a:ea typeface="BIZ UDPゴシック" panose="020B0400000000000000" pitchFamily="50" charset="-128"/>
                <a:cs typeface="Arial"/>
              </a:rPr>
              <a:t>MW</a:t>
            </a:r>
            <a:r>
              <a:rPr sz="1100" spc="-15" dirty="0">
                <a:solidFill>
                  <a:srgbClr val="FF0000"/>
                </a:solidFill>
                <a:latin typeface="BIZ UDPゴシック" panose="020B0400000000000000" pitchFamily="50" charset="-128"/>
                <a:ea typeface="BIZ UDPゴシック" panose="020B0400000000000000" pitchFamily="50" charset="-128"/>
                <a:cs typeface="Arial"/>
              </a:rPr>
              <a:t> </a:t>
            </a:r>
            <a:r>
              <a:rPr sz="1100" dirty="0">
                <a:solidFill>
                  <a:srgbClr val="FF0000"/>
                </a:solidFill>
                <a:latin typeface="BIZ UDPゴシック" panose="020B0400000000000000" pitchFamily="50" charset="-128"/>
                <a:ea typeface="BIZ UDPゴシック" panose="020B0400000000000000" pitchFamily="50" charset="-128"/>
                <a:cs typeface="Arial"/>
              </a:rPr>
              <a:t>(Pulse),</a:t>
            </a:r>
            <a:r>
              <a:rPr sz="1100" spc="-30" dirty="0">
                <a:solidFill>
                  <a:srgbClr val="FF0000"/>
                </a:solidFill>
                <a:latin typeface="BIZ UDPゴシック" panose="020B0400000000000000" pitchFamily="50" charset="-128"/>
                <a:ea typeface="BIZ UDPゴシック" panose="020B0400000000000000" pitchFamily="50" charset="-128"/>
                <a:cs typeface="Arial"/>
              </a:rPr>
              <a:t> </a:t>
            </a:r>
            <a:r>
              <a:rPr sz="1100" spc="-10" dirty="0">
                <a:solidFill>
                  <a:srgbClr val="FF0000"/>
                </a:solidFill>
                <a:latin typeface="BIZ UDPゴシック" panose="020B0400000000000000" pitchFamily="50" charset="-128"/>
                <a:ea typeface="BIZ UDPゴシック" panose="020B0400000000000000" pitchFamily="50" charset="-128"/>
                <a:cs typeface="Arial"/>
              </a:rPr>
              <a:t>1995-</a:t>
            </a:r>
            <a:endParaRPr sz="1100" dirty="0">
              <a:latin typeface="BIZ UDPゴシック" panose="020B0400000000000000" pitchFamily="50" charset="-128"/>
              <a:ea typeface="BIZ UDPゴシック" panose="020B0400000000000000" pitchFamily="50" charset="-128"/>
              <a:cs typeface="Arial"/>
            </a:endParaRPr>
          </a:p>
          <a:p>
            <a:pPr marL="12700">
              <a:spcBef>
                <a:spcPts val="10"/>
              </a:spcBef>
            </a:pPr>
            <a:r>
              <a:rPr sz="1100" spc="-5" dirty="0">
                <a:solidFill>
                  <a:srgbClr val="FF0000"/>
                </a:solidFill>
                <a:latin typeface="BIZ UDPゴシック" panose="020B0400000000000000" pitchFamily="50" charset="-128"/>
                <a:ea typeface="BIZ UDPゴシック" panose="020B0400000000000000" pitchFamily="50" charset="-128"/>
                <a:cs typeface="ＭＳ ゴシック"/>
              </a:rPr>
              <a:t>軽水臨界実験装置 </a:t>
            </a:r>
            <a:r>
              <a:rPr sz="1100" dirty="0">
                <a:solidFill>
                  <a:srgbClr val="FF0000"/>
                </a:solidFill>
                <a:latin typeface="BIZ UDPゴシック" panose="020B0400000000000000" pitchFamily="50" charset="-128"/>
                <a:ea typeface="BIZ UDPゴシック" panose="020B0400000000000000" pitchFamily="50" charset="-128"/>
                <a:cs typeface="Arial"/>
              </a:rPr>
              <a:t>(TCA): 0.2</a:t>
            </a:r>
            <a:r>
              <a:rPr sz="1100" spc="-10" dirty="0">
                <a:solidFill>
                  <a:srgbClr val="FF0000"/>
                </a:solidFill>
                <a:latin typeface="BIZ UDPゴシック" panose="020B0400000000000000" pitchFamily="50" charset="-128"/>
                <a:ea typeface="BIZ UDPゴシック" panose="020B0400000000000000" pitchFamily="50" charset="-128"/>
                <a:cs typeface="Arial"/>
              </a:rPr>
              <a:t> </a:t>
            </a:r>
            <a:r>
              <a:rPr sz="1100" dirty="0">
                <a:solidFill>
                  <a:srgbClr val="FF0000"/>
                </a:solidFill>
                <a:latin typeface="BIZ UDPゴシック" panose="020B0400000000000000" pitchFamily="50" charset="-128"/>
                <a:ea typeface="BIZ UDPゴシック" panose="020B0400000000000000" pitchFamily="50" charset="-128"/>
                <a:cs typeface="Arial"/>
              </a:rPr>
              <a:t>kW</a:t>
            </a:r>
            <a:r>
              <a:rPr sz="1100" spc="-20" dirty="0">
                <a:solidFill>
                  <a:srgbClr val="FF0000"/>
                </a:solidFill>
                <a:latin typeface="BIZ UDPゴシック" panose="020B0400000000000000" pitchFamily="50" charset="-128"/>
                <a:ea typeface="BIZ UDPゴシック" panose="020B0400000000000000" pitchFamily="50" charset="-128"/>
                <a:cs typeface="Arial"/>
              </a:rPr>
              <a:t>, 1962-</a:t>
            </a:r>
            <a:endParaRPr sz="1100" dirty="0">
              <a:latin typeface="BIZ UDPゴシック" panose="020B0400000000000000" pitchFamily="50" charset="-128"/>
              <a:ea typeface="BIZ UDPゴシック" panose="020B0400000000000000" pitchFamily="50" charset="-128"/>
              <a:cs typeface="Arial"/>
            </a:endParaRPr>
          </a:p>
          <a:p>
            <a:pPr marL="12700">
              <a:spcBef>
                <a:spcPts val="5"/>
              </a:spcBef>
            </a:pPr>
            <a:r>
              <a:rPr sz="1100" spc="-30" dirty="0">
                <a:solidFill>
                  <a:srgbClr val="FF0000"/>
                </a:solidFill>
                <a:latin typeface="BIZ UDPゴシック" panose="020B0400000000000000" pitchFamily="50" charset="-128"/>
                <a:ea typeface="BIZ UDPゴシック" panose="020B0400000000000000" pitchFamily="50" charset="-128"/>
                <a:cs typeface="ＭＳ ゴシック"/>
              </a:rPr>
              <a:t>高速炉臨界実験装置 </a:t>
            </a:r>
            <a:r>
              <a:rPr sz="1100" dirty="0">
                <a:solidFill>
                  <a:srgbClr val="FF0000"/>
                </a:solidFill>
                <a:latin typeface="BIZ UDPゴシック" panose="020B0400000000000000" pitchFamily="50" charset="-128"/>
                <a:ea typeface="BIZ UDPゴシック" panose="020B0400000000000000" pitchFamily="50" charset="-128"/>
                <a:cs typeface="Arial"/>
              </a:rPr>
              <a:t>(FCA):</a:t>
            </a:r>
            <a:r>
              <a:rPr sz="1100" spc="-15" dirty="0">
                <a:solidFill>
                  <a:srgbClr val="FF0000"/>
                </a:solidFill>
                <a:latin typeface="BIZ UDPゴシック" panose="020B0400000000000000" pitchFamily="50" charset="-128"/>
                <a:ea typeface="BIZ UDPゴシック" panose="020B0400000000000000" pitchFamily="50" charset="-128"/>
                <a:cs typeface="Arial"/>
              </a:rPr>
              <a:t> </a:t>
            </a:r>
            <a:r>
              <a:rPr sz="1100" dirty="0">
                <a:solidFill>
                  <a:srgbClr val="FF0000"/>
                </a:solidFill>
                <a:latin typeface="BIZ UDPゴシック" panose="020B0400000000000000" pitchFamily="50" charset="-128"/>
                <a:ea typeface="BIZ UDPゴシック" panose="020B0400000000000000" pitchFamily="50" charset="-128"/>
                <a:cs typeface="Arial"/>
              </a:rPr>
              <a:t>2</a:t>
            </a:r>
            <a:r>
              <a:rPr sz="1100" spc="-20" dirty="0">
                <a:solidFill>
                  <a:srgbClr val="FF0000"/>
                </a:solidFill>
                <a:latin typeface="BIZ UDPゴシック" panose="020B0400000000000000" pitchFamily="50" charset="-128"/>
                <a:ea typeface="BIZ UDPゴシック" panose="020B0400000000000000" pitchFamily="50" charset="-128"/>
                <a:cs typeface="Arial"/>
              </a:rPr>
              <a:t> </a:t>
            </a:r>
            <a:r>
              <a:rPr sz="1100" dirty="0">
                <a:solidFill>
                  <a:srgbClr val="FF0000"/>
                </a:solidFill>
                <a:latin typeface="BIZ UDPゴシック" panose="020B0400000000000000" pitchFamily="50" charset="-128"/>
                <a:ea typeface="BIZ UDPゴシック" panose="020B0400000000000000" pitchFamily="50" charset="-128"/>
                <a:cs typeface="Arial"/>
              </a:rPr>
              <a:t>kW</a:t>
            </a:r>
            <a:r>
              <a:rPr sz="1100" spc="-25" dirty="0">
                <a:solidFill>
                  <a:srgbClr val="FF0000"/>
                </a:solidFill>
                <a:latin typeface="BIZ UDPゴシック" panose="020B0400000000000000" pitchFamily="50" charset="-128"/>
                <a:ea typeface="BIZ UDPゴシック" panose="020B0400000000000000" pitchFamily="50" charset="-128"/>
                <a:cs typeface="Arial"/>
              </a:rPr>
              <a:t>, </a:t>
            </a:r>
            <a:r>
              <a:rPr sz="1100" dirty="0">
                <a:solidFill>
                  <a:srgbClr val="FF0000"/>
                </a:solidFill>
                <a:latin typeface="BIZ UDPゴシック" panose="020B0400000000000000" pitchFamily="50" charset="-128"/>
                <a:ea typeface="BIZ UDPゴシック" panose="020B0400000000000000" pitchFamily="50" charset="-128"/>
                <a:cs typeface="Arial"/>
              </a:rPr>
              <a:t>1967</a:t>
            </a:r>
            <a:r>
              <a:rPr sz="1100" spc="-30" dirty="0">
                <a:solidFill>
                  <a:srgbClr val="FF0000"/>
                </a:solidFill>
                <a:latin typeface="BIZ UDPゴシック" panose="020B0400000000000000" pitchFamily="50" charset="-128"/>
                <a:ea typeface="BIZ UDPゴシック" panose="020B0400000000000000" pitchFamily="50" charset="-128"/>
                <a:cs typeface="Arial"/>
              </a:rPr>
              <a:t>- </a:t>
            </a:r>
            <a:r>
              <a:rPr sz="1100" spc="-20" dirty="0">
                <a:solidFill>
                  <a:srgbClr val="FF0000"/>
                </a:solidFill>
                <a:latin typeface="BIZ UDPゴシック" panose="020B0400000000000000" pitchFamily="50" charset="-128"/>
                <a:ea typeface="BIZ UDPゴシック" panose="020B0400000000000000" pitchFamily="50" charset="-128"/>
                <a:cs typeface="Arial"/>
              </a:rPr>
              <a:t>2016</a:t>
            </a:r>
            <a:endParaRPr sz="1100" dirty="0">
              <a:latin typeface="BIZ UDPゴシック" panose="020B0400000000000000" pitchFamily="50" charset="-128"/>
              <a:ea typeface="BIZ UDPゴシック" panose="020B0400000000000000" pitchFamily="50" charset="-128"/>
              <a:cs typeface="Arial"/>
            </a:endParaRPr>
          </a:p>
          <a:p>
            <a:pPr marL="12700"/>
            <a:r>
              <a:rPr sz="1100" dirty="0">
                <a:solidFill>
                  <a:srgbClr val="FF0000"/>
                </a:solidFill>
                <a:latin typeface="BIZ UDPゴシック" panose="020B0400000000000000" pitchFamily="50" charset="-128"/>
                <a:ea typeface="BIZ UDPゴシック" panose="020B0400000000000000" pitchFamily="50" charset="-128"/>
                <a:cs typeface="ＭＳ ゴシック"/>
              </a:rPr>
              <a:t>研究用原子炉</a:t>
            </a:r>
            <a:r>
              <a:rPr sz="1100" spc="-10" dirty="0">
                <a:solidFill>
                  <a:srgbClr val="FF0000"/>
                </a:solidFill>
                <a:latin typeface="BIZ UDPゴシック" panose="020B0400000000000000" pitchFamily="50" charset="-128"/>
                <a:ea typeface="BIZ UDPゴシック" panose="020B0400000000000000" pitchFamily="50" charset="-128"/>
                <a:cs typeface="Arial"/>
              </a:rPr>
              <a:t>JRR-</a:t>
            </a:r>
            <a:r>
              <a:rPr sz="1100" dirty="0">
                <a:solidFill>
                  <a:srgbClr val="FF0000"/>
                </a:solidFill>
                <a:latin typeface="BIZ UDPゴシック" panose="020B0400000000000000" pitchFamily="50" charset="-128"/>
                <a:ea typeface="BIZ UDPゴシック" panose="020B0400000000000000" pitchFamily="50" charset="-128"/>
                <a:cs typeface="Arial"/>
              </a:rPr>
              <a:t>2</a:t>
            </a:r>
            <a:r>
              <a:rPr sz="1100" spc="-5" dirty="0">
                <a:solidFill>
                  <a:srgbClr val="FF0000"/>
                </a:solidFill>
                <a:latin typeface="BIZ UDPゴシック" panose="020B0400000000000000" pitchFamily="50" charset="-128"/>
                <a:ea typeface="BIZ UDPゴシック" panose="020B0400000000000000" pitchFamily="50" charset="-128"/>
                <a:cs typeface="Arial"/>
              </a:rPr>
              <a:t>: </a:t>
            </a:r>
            <a:r>
              <a:rPr sz="1100" dirty="0">
                <a:solidFill>
                  <a:srgbClr val="FF0000"/>
                </a:solidFill>
                <a:latin typeface="BIZ UDPゴシック" panose="020B0400000000000000" pitchFamily="50" charset="-128"/>
                <a:ea typeface="BIZ UDPゴシック" panose="020B0400000000000000" pitchFamily="50" charset="-128"/>
                <a:cs typeface="Arial"/>
              </a:rPr>
              <a:t>10</a:t>
            </a:r>
            <a:r>
              <a:rPr sz="1100" spc="-25" dirty="0">
                <a:solidFill>
                  <a:srgbClr val="FF0000"/>
                </a:solidFill>
                <a:latin typeface="BIZ UDPゴシック" panose="020B0400000000000000" pitchFamily="50" charset="-128"/>
                <a:ea typeface="BIZ UDPゴシック" panose="020B0400000000000000" pitchFamily="50" charset="-128"/>
                <a:cs typeface="Arial"/>
              </a:rPr>
              <a:t> </a:t>
            </a:r>
            <a:r>
              <a:rPr sz="1100" dirty="0">
                <a:solidFill>
                  <a:srgbClr val="FF0000"/>
                </a:solidFill>
                <a:latin typeface="BIZ UDPゴシック" panose="020B0400000000000000" pitchFamily="50" charset="-128"/>
                <a:ea typeface="BIZ UDPゴシック" panose="020B0400000000000000" pitchFamily="50" charset="-128"/>
                <a:cs typeface="Arial"/>
              </a:rPr>
              <a:t>MW</a:t>
            </a:r>
            <a:r>
              <a:rPr sz="1100" spc="-20" dirty="0">
                <a:solidFill>
                  <a:srgbClr val="FF0000"/>
                </a:solidFill>
                <a:latin typeface="BIZ UDPゴシック" panose="020B0400000000000000" pitchFamily="50" charset="-128"/>
                <a:ea typeface="BIZ UDPゴシック" panose="020B0400000000000000" pitchFamily="50" charset="-128"/>
                <a:cs typeface="Arial"/>
              </a:rPr>
              <a:t>, </a:t>
            </a:r>
            <a:r>
              <a:rPr sz="1100" spc="-10" dirty="0">
                <a:solidFill>
                  <a:srgbClr val="FF0000"/>
                </a:solidFill>
                <a:latin typeface="BIZ UDPゴシック" panose="020B0400000000000000" pitchFamily="50" charset="-128"/>
                <a:ea typeface="BIZ UDPゴシック" panose="020B0400000000000000" pitchFamily="50" charset="-128"/>
                <a:cs typeface="Arial"/>
              </a:rPr>
              <a:t>1960-</a:t>
            </a:r>
            <a:r>
              <a:rPr sz="1100" spc="-20" dirty="0">
                <a:solidFill>
                  <a:srgbClr val="FF0000"/>
                </a:solidFill>
                <a:latin typeface="BIZ UDPゴシック" panose="020B0400000000000000" pitchFamily="50" charset="-128"/>
                <a:ea typeface="BIZ UDPゴシック" panose="020B0400000000000000" pitchFamily="50" charset="-128"/>
                <a:cs typeface="Arial"/>
              </a:rPr>
              <a:t>1996</a:t>
            </a:r>
            <a:endParaRPr sz="1100" dirty="0">
              <a:latin typeface="BIZ UDPゴシック" panose="020B0400000000000000" pitchFamily="50" charset="-128"/>
              <a:ea typeface="BIZ UDPゴシック" panose="020B0400000000000000" pitchFamily="50" charset="-128"/>
              <a:cs typeface="Arial"/>
            </a:endParaRPr>
          </a:p>
          <a:p>
            <a:pPr marL="12700"/>
            <a:r>
              <a:rPr sz="1100" dirty="0">
                <a:latin typeface="BIZ UDPゴシック" panose="020B0400000000000000" pitchFamily="50" charset="-128"/>
                <a:ea typeface="BIZ UDPゴシック" panose="020B0400000000000000" pitchFamily="50" charset="-128"/>
                <a:cs typeface="ＭＳ ゴシック"/>
              </a:rPr>
              <a:t>研究用原子炉</a:t>
            </a:r>
            <a:r>
              <a:rPr sz="1100" spc="-10" dirty="0">
                <a:latin typeface="BIZ UDPゴシック" panose="020B0400000000000000" pitchFamily="50" charset="-128"/>
                <a:ea typeface="BIZ UDPゴシック" panose="020B0400000000000000" pitchFamily="50" charset="-128"/>
                <a:cs typeface="Arial"/>
              </a:rPr>
              <a:t>JRR-</a:t>
            </a:r>
            <a:r>
              <a:rPr sz="1100" dirty="0">
                <a:latin typeface="BIZ UDPゴシック" panose="020B0400000000000000" pitchFamily="50" charset="-128"/>
                <a:ea typeface="BIZ UDPゴシック" panose="020B0400000000000000" pitchFamily="50" charset="-128"/>
                <a:cs typeface="Arial"/>
              </a:rPr>
              <a:t>3</a:t>
            </a:r>
            <a:r>
              <a:rPr sz="1100" spc="-10" dirty="0">
                <a:latin typeface="BIZ UDPゴシック" panose="020B0400000000000000" pitchFamily="50" charset="-128"/>
                <a:ea typeface="BIZ UDPゴシック" panose="020B0400000000000000" pitchFamily="50" charset="-128"/>
                <a:cs typeface="Arial"/>
              </a:rPr>
              <a:t>: </a:t>
            </a:r>
            <a:r>
              <a:rPr sz="1100" dirty="0">
                <a:latin typeface="BIZ UDPゴシック" panose="020B0400000000000000" pitchFamily="50" charset="-128"/>
                <a:ea typeface="BIZ UDPゴシック" panose="020B0400000000000000" pitchFamily="50" charset="-128"/>
                <a:cs typeface="Arial"/>
              </a:rPr>
              <a:t>20</a:t>
            </a:r>
            <a:r>
              <a:rPr sz="1100" spc="-35" dirty="0">
                <a:latin typeface="BIZ UDPゴシック" panose="020B0400000000000000" pitchFamily="50" charset="-128"/>
                <a:ea typeface="BIZ UDPゴシック" panose="020B0400000000000000" pitchFamily="50" charset="-128"/>
                <a:cs typeface="Arial"/>
              </a:rPr>
              <a:t> </a:t>
            </a:r>
            <a:r>
              <a:rPr sz="1100" dirty="0">
                <a:latin typeface="BIZ UDPゴシック" panose="020B0400000000000000" pitchFamily="50" charset="-128"/>
                <a:ea typeface="BIZ UDPゴシック" panose="020B0400000000000000" pitchFamily="50" charset="-128"/>
                <a:cs typeface="Arial"/>
              </a:rPr>
              <a:t>MW</a:t>
            </a:r>
            <a:r>
              <a:rPr sz="1100" spc="-25" dirty="0">
                <a:latin typeface="BIZ UDPゴシック" panose="020B0400000000000000" pitchFamily="50" charset="-128"/>
                <a:ea typeface="BIZ UDPゴシック" panose="020B0400000000000000" pitchFamily="50" charset="-128"/>
                <a:cs typeface="Arial"/>
              </a:rPr>
              <a:t>, </a:t>
            </a:r>
            <a:r>
              <a:rPr sz="1100" spc="-20" dirty="0">
                <a:latin typeface="BIZ UDPゴシック" panose="020B0400000000000000" pitchFamily="50" charset="-128"/>
                <a:ea typeface="BIZ UDPゴシック" panose="020B0400000000000000" pitchFamily="50" charset="-128"/>
                <a:cs typeface="Arial"/>
              </a:rPr>
              <a:t>1990-</a:t>
            </a:r>
            <a:endParaRPr sz="1100" dirty="0">
              <a:latin typeface="BIZ UDPゴシック" panose="020B0400000000000000" pitchFamily="50" charset="-128"/>
              <a:ea typeface="BIZ UDPゴシック" panose="020B0400000000000000" pitchFamily="50" charset="-128"/>
              <a:cs typeface="Arial"/>
            </a:endParaRPr>
          </a:p>
          <a:p>
            <a:pPr marL="12700"/>
            <a:r>
              <a:rPr sz="1100" dirty="0">
                <a:solidFill>
                  <a:srgbClr val="FF0000"/>
                </a:solidFill>
                <a:latin typeface="BIZ UDPゴシック" panose="020B0400000000000000" pitchFamily="50" charset="-128"/>
                <a:ea typeface="BIZ UDPゴシック" panose="020B0400000000000000" pitchFamily="50" charset="-128"/>
                <a:cs typeface="ＭＳ ゴシック"/>
              </a:rPr>
              <a:t>研究用原子炉</a:t>
            </a:r>
            <a:r>
              <a:rPr sz="1100" spc="-10" dirty="0">
                <a:solidFill>
                  <a:srgbClr val="FF0000"/>
                </a:solidFill>
                <a:latin typeface="BIZ UDPゴシック" panose="020B0400000000000000" pitchFamily="50" charset="-128"/>
                <a:ea typeface="BIZ UDPゴシック" panose="020B0400000000000000" pitchFamily="50" charset="-128"/>
                <a:cs typeface="Arial"/>
              </a:rPr>
              <a:t>JRR-</a:t>
            </a:r>
            <a:r>
              <a:rPr sz="1100" dirty="0">
                <a:solidFill>
                  <a:srgbClr val="FF0000"/>
                </a:solidFill>
                <a:latin typeface="BIZ UDPゴシック" panose="020B0400000000000000" pitchFamily="50" charset="-128"/>
                <a:ea typeface="BIZ UDPゴシック" panose="020B0400000000000000" pitchFamily="50" charset="-128"/>
                <a:cs typeface="Arial"/>
              </a:rPr>
              <a:t>4</a:t>
            </a:r>
            <a:r>
              <a:rPr sz="1100" spc="-5" dirty="0">
                <a:solidFill>
                  <a:srgbClr val="FF0000"/>
                </a:solidFill>
                <a:latin typeface="BIZ UDPゴシック" panose="020B0400000000000000" pitchFamily="50" charset="-128"/>
                <a:ea typeface="BIZ UDPゴシック" panose="020B0400000000000000" pitchFamily="50" charset="-128"/>
                <a:cs typeface="Arial"/>
              </a:rPr>
              <a:t>: </a:t>
            </a:r>
            <a:r>
              <a:rPr sz="1100" dirty="0">
                <a:solidFill>
                  <a:srgbClr val="FF0000"/>
                </a:solidFill>
                <a:latin typeface="BIZ UDPゴシック" panose="020B0400000000000000" pitchFamily="50" charset="-128"/>
                <a:ea typeface="BIZ UDPゴシック" panose="020B0400000000000000" pitchFamily="50" charset="-128"/>
                <a:cs typeface="Arial"/>
              </a:rPr>
              <a:t>3500</a:t>
            </a:r>
            <a:r>
              <a:rPr sz="1100" spc="-20" dirty="0">
                <a:solidFill>
                  <a:srgbClr val="FF0000"/>
                </a:solidFill>
                <a:latin typeface="BIZ UDPゴシック" panose="020B0400000000000000" pitchFamily="50" charset="-128"/>
                <a:ea typeface="BIZ UDPゴシック" panose="020B0400000000000000" pitchFamily="50" charset="-128"/>
                <a:cs typeface="Arial"/>
              </a:rPr>
              <a:t> </a:t>
            </a:r>
            <a:r>
              <a:rPr sz="1100" spc="-10" dirty="0">
                <a:solidFill>
                  <a:srgbClr val="FF0000"/>
                </a:solidFill>
                <a:latin typeface="BIZ UDPゴシック" panose="020B0400000000000000" pitchFamily="50" charset="-128"/>
                <a:ea typeface="BIZ UDPゴシック" panose="020B0400000000000000" pitchFamily="50" charset="-128"/>
                <a:cs typeface="Arial"/>
              </a:rPr>
              <a:t>kW</a:t>
            </a:r>
            <a:r>
              <a:rPr sz="1100" spc="-30" dirty="0">
                <a:solidFill>
                  <a:srgbClr val="FF0000"/>
                </a:solidFill>
                <a:latin typeface="BIZ UDPゴシック" panose="020B0400000000000000" pitchFamily="50" charset="-128"/>
                <a:ea typeface="BIZ UDPゴシック" panose="020B0400000000000000" pitchFamily="50" charset="-128"/>
                <a:cs typeface="Arial"/>
              </a:rPr>
              <a:t>, </a:t>
            </a:r>
            <a:r>
              <a:rPr sz="1100" spc="-10" dirty="0">
                <a:solidFill>
                  <a:srgbClr val="FF0000"/>
                </a:solidFill>
                <a:latin typeface="BIZ UDPゴシック" panose="020B0400000000000000" pitchFamily="50" charset="-128"/>
                <a:ea typeface="BIZ UDPゴシック" panose="020B0400000000000000" pitchFamily="50" charset="-128"/>
                <a:cs typeface="Arial"/>
              </a:rPr>
              <a:t>1965-</a:t>
            </a:r>
            <a:r>
              <a:rPr sz="1100" spc="-20" dirty="0">
                <a:solidFill>
                  <a:srgbClr val="FF0000"/>
                </a:solidFill>
                <a:latin typeface="BIZ UDPゴシック" panose="020B0400000000000000" pitchFamily="50" charset="-128"/>
                <a:ea typeface="BIZ UDPゴシック" panose="020B0400000000000000" pitchFamily="50" charset="-128"/>
                <a:cs typeface="Arial"/>
              </a:rPr>
              <a:t>2013</a:t>
            </a:r>
            <a:endParaRPr sz="1100" dirty="0">
              <a:latin typeface="BIZ UDPゴシック" panose="020B0400000000000000" pitchFamily="50" charset="-128"/>
              <a:ea typeface="BIZ UDPゴシック" panose="020B0400000000000000" pitchFamily="50" charset="-128"/>
              <a:cs typeface="Arial"/>
            </a:endParaRPr>
          </a:p>
          <a:p>
            <a:pPr marL="12700">
              <a:lnSpc>
                <a:spcPts val="1435"/>
              </a:lnSpc>
            </a:pPr>
            <a:r>
              <a:rPr sz="1100" spc="-30" dirty="0">
                <a:latin typeface="BIZ UDPゴシック" panose="020B0400000000000000" pitchFamily="50" charset="-128"/>
                <a:ea typeface="BIZ UDPゴシック" panose="020B0400000000000000" pitchFamily="50" charset="-128"/>
                <a:cs typeface="ＭＳ ゴシック"/>
              </a:rPr>
              <a:t>原子炉安全性研究炉 </a:t>
            </a:r>
            <a:r>
              <a:rPr sz="1100" spc="-10" dirty="0">
                <a:latin typeface="BIZ UDPゴシック" panose="020B0400000000000000" pitchFamily="50" charset="-128"/>
                <a:ea typeface="BIZ UDPゴシック" panose="020B0400000000000000" pitchFamily="50" charset="-128"/>
                <a:cs typeface="Arial"/>
              </a:rPr>
              <a:t>(NSRR):</a:t>
            </a:r>
            <a:endParaRPr sz="1100" dirty="0">
              <a:latin typeface="BIZ UDPゴシック" panose="020B0400000000000000" pitchFamily="50" charset="-128"/>
              <a:ea typeface="BIZ UDPゴシック" panose="020B0400000000000000" pitchFamily="50" charset="-128"/>
              <a:cs typeface="Arial"/>
            </a:endParaRPr>
          </a:p>
          <a:p>
            <a:pPr marL="182880">
              <a:lnSpc>
                <a:spcPts val="1435"/>
              </a:lnSpc>
            </a:pPr>
            <a:r>
              <a:rPr sz="1100" dirty="0">
                <a:latin typeface="BIZ UDPゴシック" panose="020B0400000000000000" pitchFamily="50" charset="-128"/>
                <a:ea typeface="BIZ UDPゴシック" panose="020B0400000000000000" pitchFamily="50" charset="-128"/>
                <a:cs typeface="Arial"/>
              </a:rPr>
              <a:t>300</a:t>
            </a:r>
            <a:r>
              <a:rPr sz="1100" spc="-40" dirty="0">
                <a:latin typeface="BIZ UDPゴシック" panose="020B0400000000000000" pitchFamily="50" charset="-128"/>
                <a:ea typeface="BIZ UDPゴシック" panose="020B0400000000000000" pitchFamily="50" charset="-128"/>
                <a:cs typeface="Arial"/>
              </a:rPr>
              <a:t> </a:t>
            </a:r>
            <a:r>
              <a:rPr sz="1100" dirty="0">
                <a:latin typeface="BIZ UDPゴシック" panose="020B0400000000000000" pitchFamily="50" charset="-128"/>
                <a:ea typeface="BIZ UDPゴシック" panose="020B0400000000000000" pitchFamily="50" charset="-128"/>
                <a:cs typeface="Arial"/>
              </a:rPr>
              <a:t>kW,</a:t>
            </a:r>
            <a:r>
              <a:rPr sz="1100" spc="-50" dirty="0">
                <a:latin typeface="BIZ UDPゴシック" panose="020B0400000000000000" pitchFamily="50" charset="-128"/>
                <a:ea typeface="BIZ UDPゴシック" panose="020B0400000000000000" pitchFamily="50" charset="-128"/>
                <a:cs typeface="Arial"/>
              </a:rPr>
              <a:t> </a:t>
            </a:r>
            <a:r>
              <a:rPr sz="1100" dirty="0">
                <a:latin typeface="BIZ UDPゴシック" panose="020B0400000000000000" pitchFamily="50" charset="-128"/>
                <a:ea typeface="BIZ UDPゴシック" panose="020B0400000000000000" pitchFamily="50" charset="-128"/>
                <a:cs typeface="Arial"/>
              </a:rPr>
              <a:t>23</a:t>
            </a:r>
            <a:r>
              <a:rPr sz="1100" spc="-35" dirty="0">
                <a:latin typeface="BIZ UDPゴシック" panose="020B0400000000000000" pitchFamily="50" charset="-128"/>
                <a:ea typeface="BIZ UDPゴシック" panose="020B0400000000000000" pitchFamily="50" charset="-128"/>
                <a:cs typeface="Arial"/>
              </a:rPr>
              <a:t> </a:t>
            </a:r>
            <a:r>
              <a:rPr sz="1100" dirty="0">
                <a:latin typeface="BIZ UDPゴシック" panose="020B0400000000000000" pitchFamily="50" charset="-128"/>
                <a:ea typeface="BIZ UDPゴシック" panose="020B0400000000000000" pitchFamily="50" charset="-128"/>
                <a:cs typeface="Arial"/>
              </a:rPr>
              <a:t>000</a:t>
            </a:r>
            <a:r>
              <a:rPr sz="1100" spc="-35" dirty="0">
                <a:latin typeface="BIZ UDPゴシック" panose="020B0400000000000000" pitchFamily="50" charset="-128"/>
                <a:ea typeface="BIZ UDPゴシック" panose="020B0400000000000000" pitchFamily="50" charset="-128"/>
                <a:cs typeface="Arial"/>
              </a:rPr>
              <a:t> </a:t>
            </a:r>
            <a:r>
              <a:rPr sz="1100" dirty="0">
                <a:latin typeface="BIZ UDPゴシック" panose="020B0400000000000000" pitchFamily="50" charset="-128"/>
                <a:ea typeface="BIZ UDPゴシック" panose="020B0400000000000000" pitchFamily="50" charset="-128"/>
                <a:cs typeface="Arial"/>
              </a:rPr>
              <a:t>MW</a:t>
            </a:r>
            <a:r>
              <a:rPr sz="1100" spc="-15" dirty="0">
                <a:latin typeface="BIZ UDPゴシック" panose="020B0400000000000000" pitchFamily="50" charset="-128"/>
                <a:ea typeface="BIZ UDPゴシック" panose="020B0400000000000000" pitchFamily="50" charset="-128"/>
                <a:cs typeface="Arial"/>
              </a:rPr>
              <a:t> </a:t>
            </a:r>
            <a:r>
              <a:rPr sz="1100" dirty="0">
                <a:latin typeface="BIZ UDPゴシック" panose="020B0400000000000000" pitchFamily="50" charset="-128"/>
                <a:ea typeface="BIZ UDPゴシック" panose="020B0400000000000000" pitchFamily="50" charset="-128"/>
                <a:cs typeface="Arial"/>
              </a:rPr>
              <a:t>(Pulse),</a:t>
            </a:r>
            <a:r>
              <a:rPr sz="1100" spc="-25" dirty="0">
                <a:latin typeface="BIZ UDPゴシック" panose="020B0400000000000000" pitchFamily="50" charset="-128"/>
                <a:ea typeface="BIZ UDPゴシック" panose="020B0400000000000000" pitchFamily="50" charset="-128"/>
                <a:cs typeface="Arial"/>
              </a:rPr>
              <a:t> </a:t>
            </a:r>
            <a:r>
              <a:rPr sz="1100" spc="-10" dirty="0">
                <a:latin typeface="BIZ UDPゴシック" panose="020B0400000000000000" pitchFamily="50" charset="-128"/>
                <a:ea typeface="BIZ UDPゴシック" panose="020B0400000000000000" pitchFamily="50" charset="-128"/>
                <a:cs typeface="Arial"/>
              </a:rPr>
              <a:t>1975-</a:t>
            </a:r>
            <a:endParaRPr sz="1100" dirty="0">
              <a:latin typeface="BIZ UDPゴシック" panose="020B0400000000000000" pitchFamily="50" charset="-128"/>
              <a:ea typeface="BIZ UDPゴシック" panose="020B0400000000000000" pitchFamily="50" charset="-128"/>
              <a:cs typeface="Arial"/>
            </a:endParaRPr>
          </a:p>
        </p:txBody>
      </p:sp>
      <p:sp>
        <p:nvSpPr>
          <p:cNvPr id="18" name="object 18"/>
          <p:cNvSpPr txBox="1"/>
          <p:nvPr/>
        </p:nvSpPr>
        <p:spPr>
          <a:xfrm>
            <a:off x="1636984" y="2039089"/>
            <a:ext cx="3366747" cy="689932"/>
          </a:xfrm>
          <a:prstGeom prst="rect">
            <a:avLst/>
          </a:prstGeom>
        </p:spPr>
        <p:txBody>
          <a:bodyPr vert="horz" wrap="square" lIns="0" tIns="12700" rIns="0" bIns="0" rtlCol="0">
            <a:spAutoFit/>
          </a:bodyPr>
          <a:lstStyle/>
          <a:p>
            <a:pPr>
              <a:spcBef>
                <a:spcPts val="100"/>
              </a:spcBef>
            </a:pPr>
            <a:r>
              <a:rPr sz="1100" spc="-45" dirty="0">
                <a:solidFill>
                  <a:srgbClr val="FF0000"/>
                </a:solidFill>
                <a:latin typeface="BIZ UDPゴシック" panose="020B0400000000000000" pitchFamily="50" charset="-128"/>
                <a:ea typeface="BIZ UDPゴシック" panose="020B0400000000000000" pitchFamily="50" charset="-128"/>
                <a:cs typeface="ＭＳ ゴシック"/>
              </a:rPr>
              <a:t>材料試験炉 </a:t>
            </a:r>
            <a:r>
              <a:rPr sz="1100" dirty="0">
                <a:solidFill>
                  <a:srgbClr val="FF0000"/>
                </a:solidFill>
                <a:latin typeface="BIZ UDPゴシック" panose="020B0400000000000000" pitchFamily="50" charset="-128"/>
                <a:ea typeface="BIZ UDPゴシック" panose="020B0400000000000000" pitchFamily="50" charset="-128"/>
                <a:cs typeface="Arial"/>
              </a:rPr>
              <a:t>(JMTR</a:t>
            </a:r>
            <a:r>
              <a:rPr sz="1100" spc="-5" dirty="0">
                <a:solidFill>
                  <a:srgbClr val="FF0000"/>
                </a:solidFill>
                <a:latin typeface="BIZ UDPゴシック" panose="020B0400000000000000" pitchFamily="50" charset="-128"/>
                <a:ea typeface="BIZ UDPゴシック" panose="020B0400000000000000" pitchFamily="50" charset="-128"/>
                <a:cs typeface="Arial"/>
              </a:rPr>
              <a:t>): </a:t>
            </a:r>
            <a:r>
              <a:rPr sz="1100" dirty="0">
                <a:solidFill>
                  <a:srgbClr val="FF0000"/>
                </a:solidFill>
                <a:latin typeface="BIZ UDPゴシック" panose="020B0400000000000000" pitchFamily="50" charset="-128"/>
                <a:ea typeface="BIZ UDPゴシック" panose="020B0400000000000000" pitchFamily="50" charset="-128"/>
                <a:cs typeface="Arial"/>
              </a:rPr>
              <a:t>50</a:t>
            </a:r>
            <a:r>
              <a:rPr sz="1100" spc="-30" dirty="0">
                <a:solidFill>
                  <a:srgbClr val="FF0000"/>
                </a:solidFill>
                <a:latin typeface="BIZ UDPゴシック" panose="020B0400000000000000" pitchFamily="50" charset="-128"/>
                <a:ea typeface="BIZ UDPゴシック" panose="020B0400000000000000" pitchFamily="50" charset="-128"/>
                <a:cs typeface="Arial"/>
              </a:rPr>
              <a:t> </a:t>
            </a:r>
            <a:r>
              <a:rPr sz="1100" dirty="0">
                <a:solidFill>
                  <a:srgbClr val="FF0000"/>
                </a:solidFill>
                <a:latin typeface="BIZ UDPゴシック" panose="020B0400000000000000" pitchFamily="50" charset="-128"/>
                <a:ea typeface="BIZ UDPゴシック" panose="020B0400000000000000" pitchFamily="50" charset="-128"/>
                <a:cs typeface="Arial"/>
              </a:rPr>
              <a:t>MW</a:t>
            </a:r>
            <a:r>
              <a:rPr sz="1100" spc="-25" dirty="0">
                <a:solidFill>
                  <a:srgbClr val="FF0000"/>
                </a:solidFill>
                <a:latin typeface="BIZ UDPゴシック" panose="020B0400000000000000" pitchFamily="50" charset="-128"/>
                <a:ea typeface="BIZ UDPゴシック" panose="020B0400000000000000" pitchFamily="50" charset="-128"/>
                <a:cs typeface="Arial"/>
              </a:rPr>
              <a:t>, </a:t>
            </a:r>
            <a:r>
              <a:rPr sz="1100" spc="-10" dirty="0">
                <a:solidFill>
                  <a:srgbClr val="FF0000"/>
                </a:solidFill>
                <a:latin typeface="BIZ UDPゴシック" panose="020B0400000000000000" pitchFamily="50" charset="-128"/>
                <a:ea typeface="BIZ UDPゴシック" panose="020B0400000000000000" pitchFamily="50" charset="-128"/>
                <a:cs typeface="Arial"/>
              </a:rPr>
              <a:t>1968-</a:t>
            </a:r>
            <a:r>
              <a:rPr sz="1100" spc="-20" dirty="0">
                <a:solidFill>
                  <a:srgbClr val="FF0000"/>
                </a:solidFill>
                <a:latin typeface="BIZ UDPゴシック" panose="020B0400000000000000" pitchFamily="50" charset="-128"/>
                <a:ea typeface="BIZ UDPゴシック" panose="020B0400000000000000" pitchFamily="50" charset="-128"/>
                <a:cs typeface="Arial"/>
              </a:rPr>
              <a:t>2017</a:t>
            </a:r>
            <a:endParaRPr sz="1100" dirty="0">
              <a:latin typeface="BIZ UDPゴシック" panose="020B0400000000000000" pitchFamily="50" charset="-128"/>
              <a:ea typeface="BIZ UDPゴシック" panose="020B0400000000000000" pitchFamily="50" charset="-128"/>
              <a:cs typeface="Arial"/>
            </a:endParaRPr>
          </a:p>
          <a:p>
            <a:pPr>
              <a:lnSpc>
                <a:spcPct val="100000"/>
              </a:lnSpc>
            </a:pPr>
            <a:r>
              <a:rPr sz="1100" spc="-35" dirty="0">
                <a:latin typeface="BIZ UDPゴシック" panose="020B0400000000000000" pitchFamily="50" charset="-128"/>
                <a:ea typeface="BIZ UDPゴシック" panose="020B0400000000000000" pitchFamily="50" charset="-128"/>
                <a:cs typeface="ＭＳ ゴシック"/>
              </a:rPr>
              <a:t>高温工学試験炉 </a:t>
            </a:r>
            <a:r>
              <a:rPr sz="1100" dirty="0">
                <a:latin typeface="BIZ UDPゴシック" panose="020B0400000000000000" pitchFamily="50" charset="-128"/>
                <a:ea typeface="BIZ UDPゴシック" panose="020B0400000000000000" pitchFamily="50" charset="-128"/>
                <a:cs typeface="Arial"/>
              </a:rPr>
              <a:t>(HTTR</a:t>
            </a:r>
            <a:r>
              <a:rPr sz="1100" spc="95" dirty="0">
                <a:latin typeface="BIZ UDPゴシック" panose="020B0400000000000000" pitchFamily="50" charset="-128"/>
                <a:ea typeface="BIZ UDPゴシック" panose="020B0400000000000000" pitchFamily="50" charset="-128"/>
                <a:cs typeface="Arial"/>
              </a:rPr>
              <a:t>): </a:t>
            </a:r>
            <a:r>
              <a:rPr sz="1100" dirty="0">
                <a:latin typeface="BIZ UDPゴシック" panose="020B0400000000000000" pitchFamily="50" charset="-128"/>
                <a:ea typeface="BIZ UDPゴシック" panose="020B0400000000000000" pitchFamily="50" charset="-128"/>
                <a:cs typeface="Arial"/>
              </a:rPr>
              <a:t>30</a:t>
            </a:r>
            <a:r>
              <a:rPr sz="1100" spc="-35" dirty="0">
                <a:latin typeface="BIZ UDPゴシック" panose="020B0400000000000000" pitchFamily="50" charset="-128"/>
                <a:ea typeface="BIZ UDPゴシック" panose="020B0400000000000000" pitchFamily="50" charset="-128"/>
                <a:cs typeface="Arial"/>
              </a:rPr>
              <a:t> </a:t>
            </a:r>
            <a:r>
              <a:rPr sz="1100" dirty="0">
                <a:latin typeface="BIZ UDPゴシック" panose="020B0400000000000000" pitchFamily="50" charset="-128"/>
                <a:ea typeface="BIZ UDPゴシック" panose="020B0400000000000000" pitchFamily="50" charset="-128"/>
                <a:cs typeface="Arial"/>
              </a:rPr>
              <a:t>MW</a:t>
            </a:r>
            <a:r>
              <a:rPr sz="1100" spc="-25" dirty="0">
                <a:latin typeface="BIZ UDPゴシック" panose="020B0400000000000000" pitchFamily="50" charset="-128"/>
                <a:ea typeface="BIZ UDPゴシック" panose="020B0400000000000000" pitchFamily="50" charset="-128"/>
                <a:cs typeface="Arial"/>
              </a:rPr>
              <a:t>, </a:t>
            </a:r>
            <a:r>
              <a:rPr sz="1100" spc="-20" dirty="0">
                <a:latin typeface="BIZ UDPゴシック" panose="020B0400000000000000" pitchFamily="50" charset="-128"/>
                <a:ea typeface="BIZ UDPゴシック" panose="020B0400000000000000" pitchFamily="50" charset="-128"/>
                <a:cs typeface="Arial"/>
              </a:rPr>
              <a:t>1998-</a:t>
            </a:r>
            <a:endParaRPr sz="1100" dirty="0">
              <a:latin typeface="BIZ UDPゴシック" panose="020B0400000000000000" pitchFamily="50" charset="-128"/>
              <a:ea typeface="BIZ UDPゴシック" panose="020B0400000000000000" pitchFamily="50" charset="-128"/>
              <a:cs typeface="Arial"/>
            </a:endParaRPr>
          </a:p>
          <a:p>
            <a:pPr>
              <a:lnSpc>
                <a:spcPct val="100000"/>
              </a:lnSpc>
            </a:pPr>
            <a:r>
              <a:rPr sz="1100" dirty="0">
                <a:latin typeface="BIZ UDPゴシック" panose="020B0400000000000000" pitchFamily="50" charset="-128"/>
                <a:ea typeface="BIZ UDPゴシック" panose="020B0400000000000000" pitchFamily="50" charset="-128"/>
                <a:cs typeface="ＭＳ ゴシック"/>
              </a:rPr>
              <a:t>高速実験炉「常陽」</a:t>
            </a:r>
            <a:r>
              <a:rPr sz="1100" spc="-15" dirty="0">
                <a:latin typeface="BIZ UDPゴシック" panose="020B0400000000000000" pitchFamily="50" charset="-128"/>
                <a:ea typeface="BIZ UDPゴシック" panose="020B0400000000000000" pitchFamily="50" charset="-128"/>
                <a:cs typeface="Arial"/>
              </a:rPr>
              <a:t>: </a:t>
            </a:r>
            <a:r>
              <a:rPr sz="1100" dirty="0">
                <a:latin typeface="BIZ UDPゴシック" panose="020B0400000000000000" pitchFamily="50" charset="-128"/>
                <a:ea typeface="BIZ UDPゴシック" panose="020B0400000000000000" pitchFamily="50" charset="-128"/>
                <a:cs typeface="Arial"/>
              </a:rPr>
              <a:t>140</a:t>
            </a:r>
            <a:r>
              <a:rPr sz="1100" spc="-35" dirty="0">
                <a:latin typeface="BIZ UDPゴシック" panose="020B0400000000000000" pitchFamily="50" charset="-128"/>
                <a:ea typeface="BIZ UDPゴシック" panose="020B0400000000000000" pitchFamily="50" charset="-128"/>
                <a:cs typeface="Arial"/>
              </a:rPr>
              <a:t> </a:t>
            </a:r>
            <a:r>
              <a:rPr sz="1100" dirty="0">
                <a:latin typeface="BIZ UDPゴシック" panose="020B0400000000000000" pitchFamily="50" charset="-128"/>
                <a:ea typeface="BIZ UDPゴシック" panose="020B0400000000000000" pitchFamily="50" charset="-128"/>
                <a:cs typeface="Arial"/>
              </a:rPr>
              <a:t>MW</a:t>
            </a:r>
            <a:r>
              <a:rPr sz="1100" spc="-25" dirty="0">
                <a:latin typeface="BIZ UDPゴシック" panose="020B0400000000000000" pitchFamily="50" charset="-128"/>
                <a:ea typeface="BIZ UDPゴシック" panose="020B0400000000000000" pitchFamily="50" charset="-128"/>
                <a:cs typeface="Arial"/>
              </a:rPr>
              <a:t>, </a:t>
            </a:r>
            <a:r>
              <a:rPr sz="1100" spc="-20" dirty="0">
                <a:latin typeface="BIZ UDPゴシック" panose="020B0400000000000000" pitchFamily="50" charset="-128"/>
                <a:ea typeface="BIZ UDPゴシック" panose="020B0400000000000000" pitchFamily="50" charset="-128"/>
                <a:cs typeface="Arial"/>
              </a:rPr>
              <a:t>1977-</a:t>
            </a:r>
            <a:endParaRPr sz="1100" dirty="0">
              <a:latin typeface="BIZ UDPゴシック" panose="020B0400000000000000" pitchFamily="50" charset="-128"/>
              <a:ea typeface="BIZ UDPゴシック" panose="020B0400000000000000" pitchFamily="50" charset="-128"/>
              <a:cs typeface="Arial"/>
            </a:endParaRPr>
          </a:p>
          <a:p>
            <a:pPr>
              <a:lnSpc>
                <a:spcPct val="100000"/>
              </a:lnSpc>
            </a:pPr>
            <a:r>
              <a:rPr sz="1100" spc="-40" dirty="0">
                <a:solidFill>
                  <a:srgbClr val="FF0000"/>
                </a:solidFill>
                <a:latin typeface="BIZ UDPゴシック" panose="020B0400000000000000" pitchFamily="50" charset="-128"/>
                <a:ea typeface="BIZ UDPゴシック" panose="020B0400000000000000" pitchFamily="50" charset="-128"/>
                <a:cs typeface="ＭＳ ゴシック"/>
              </a:rPr>
              <a:t>重水臨界試験装置 </a:t>
            </a:r>
            <a:r>
              <a:rPr sz="1100" dirty="0">
                <a:solidFill>
                  <a:srgbClr val="FF0000"/>
                </a:solidFill>
                <a:latin typeface="BIZ UDPゴシック" panose="020B0400000000000000" pitchFamily="50" charset="-128"/>
                <a:ea typeface="BIZ UDPゴシック" panose="020B0400000000000000" pitchFamily="50" charset="-128"/>
                <a:cs typeface="Arial"/>
              </a:rPr>
              <a:t>(DCA):</a:t>
            </a:r>
            <a:r>
              <a:rPr sz="1100" spc="10" dirty="0">
                <a:solidFill>
                  <a:srgbClr val="FF0000"/>
                </a:solidFill>
                <a:latin typeface="BIZ UDPゴシック" panose="020B0400000000000000" pitchFamily="50" charset="-128"/>
                <a:ea typeface="BIZ UDPゴシック" panose="020B0400000000000000" pitchFamily="50" charset="-128"/>
                <a:cs typeface="Arial"/>
              </a:rPr>
              <a:t> </a:t>
            </a:r>
            <a:r>
              <a:rPr sz="1100" dirty="0">
                <a:solidFill>
                  <a:srgbClr val="FF0000"/>
                </a:solidFill>
                <a:latin typeface="BIZ UDPゴシック" panose="020B0400000000000000" pitchFamily="50" charset="-128"/>
                <a:ea typeface="BIZ UDPゴシック" panose="020B0400000000000000" pitchFamily="50" charset="-128"/>
                <a:cs typeface="Arial"/>
              </a:rPr>
              <a:t>1</a:t>
            </a:r>
            <a:r>
              <a:rPr sz="1100" spc="10" dirty="0">
                <a:solidFill>
                  <a:srgbClr val="FF0000"/>
                </a:solidFill>
                <a:latin typeface="BIZ UDPゴシック" panose="020B0400000000000000" pitchFamily="50" charset="-128"/>
                <a:ea typeface="BIZ UDPゴシック" panose="020B0400000000000000" pitchFamily="50" charset="-128"/>
                <a:cs typeface="Arial"/>
              </a:rPr>
              <a:t> </a:t>
            </a:r>
            <a:r>
              <a:rPr sz="1100" dirty="0">
                <a:solidFill>
                  <a:srgbClr val="FF0000"/>
                </a:solidFill>
                <a:latin typeface="BIZ UDPゴシック" panose="020B0400000000000000" pitchFamily="50" charset="-128"/>
                <a:ea typeface="BIZ UDPゴシック" panose="020B0400000000000000" pitchFamily="50" charset="-128"/>
                <a:cs typeface="Arial"/>
              </a:rPr>
              <a:t>kW</a:t>
            </a:r>
            <a:r>
              <a:rPr sz="1100" spc="-10" dirty="0">
                <a:solidFill>
                  <a:srgbClr val="FF0000"/>
                </a:solidFill>
                <a:latin typeface="BIZ UDPゴシック" panose="020B0400000000000000" pitchFamily="50" charset="-128"/>
                <a:ea typeface="BIZ UDPゴシック" panose="020B0400000000000000" pitchFamily="50" charset="-128"/>
                <a:cs typeface="Arial"/>
              </a:rPr>
              <a:t>, 1969-</a:t>
            </a:r>
            <a:r>
              <a:rPr sz="1100" spc="-20" dirty="0">
                <a:solidFill>
                  <a:srgbClr val="FF0000"/>
                </a:solidFill>
                <a:latin typeface="BIZ UDPゴシック" panose="020B0400000000000000" pitchFamily="50" charset="-128"/>
                <a:ea typeface="BIZ UDPゴシック" panose="020B0400000000000000" pitchFamily="50" charset="-128"/>
                <a:cs typeface="Arial"/>
              </a:rPr>
              <a:t>2001</a:t>
            </a:r>
            <a:endParaRPr sz="1100" dirty="0">
              <a:latin typeface="BIZ UDPゴシック" panose="020B0400000000000000" pitchFamily="50" charset="-128"/>
              <a:ea typeface="BIZ UDPゴシック" panose="020B0400000000000000" pitchFamily="50" charset="-128"/>
              <a:cs typeface="Arial"/>
            </a:endParaRPr>
          </a:p>
        </p:txBody>
      </p:sp>
      <p:sp>
        <p:nvSpPr>
          <p:cNvPr id="19" name="object 19"/>
          <p:cNvSpPr txBox="1"/>
          <p:nvPr/>
        </p:nvSpPr>
        <p:spPr>
          <a:xfrm>
            <a:off x="6082284" y="4384548"/>
            <a:ext cx="4116704" cy="720710"/>
          </a:xfrm>
          <a:prstGeom prst="rect">
            <a:avLst/>
          </a:prstGeom>
          <a:solidFill>
            <a:srgbClr val="FFFFAA"/>
          </a:solidFill>
        </p:spPr>
        <p:txBody>
          <a:bodyPr vert="horz" wrap="square" lIns="0" tIns="43180" rIns="0" bIns="0" rtlCol="0">
            <a:spAutoFit/>
          </a:bodyPr>
          <a:lstStyle/>
          <a:p>
            <a:pPr marL="92710">
              <a:spcBef>
                <a:spcPts val="340"/>
              </a:spcBef>
            </a:pPr>
            <a:r>
              <a:rPr sz="1100" spc="-30" dirty="0">
                <a:solidFill>
                  <a:srgbClr val="FF0000"/>
                </a:solidFill>
                <a:latin typeface="BIZ UDPゴシック" panose="020B0400000000000000" pitchFamily="50" charset="-128"/>
                <a:ea typeface="BIZ UDPゴシック" panose="020B0400000000000000" pitchFamily="50" charset="-128"/>
                <a:cs typeface="ＭＳ ゴシック"/>
              </a:rPr>
              <a:t>東芝臨界実験装置 </a:t>
            </a:r>
            <a:r>
              <a:rPr sz="1100" dirty="0">
                <a:solidFill>
                  <a:srgbClr val="FF0000"/>
                </a:solidFill>
                <a:latin typeface="BIZ UDPゴシック" panose="020B0400000000000000" pitchFamily="50" charset="-128"/>
                <a:ea typeface="BIZ UDPゴシック" panose="020B0400000000000000" pitchFamily="50" charset="-128"/>
                <a:cs typeface="Arial"/>
              </a:rPr>
              <a:t>(NCA):</a:t>
            </a:r>
            <a:r>
              <a:rPr sz="1100" spc="-30" dirty="0">
                <a:solidFill>
                  <a:srgbClr val="FF0000"/>
                </a:solidFill>
                <a:latin typeface="BIZ UDPゴシック" panose="020B0400000000000000" pitchFamily="50" charset="-128"/>
                <a:ea typeface="BIZ UDPゴシック" panose="020B0400000000000000" pitchFamily="50" charset="-128"/>
                <a:cs typeface="Arial"/>
              </a:rPr>
              <a:t> </a:t>
            </a:r>
            <a:r>
              <a:rPr sz="1100" dirty="0">
                <a:solidFill>
                  <a:srgbClr val="FF0000"/>
                </a:solidFill>
                <a:latin typeface="BIZ UDPゴシック" panose="020B0400000000000000" pitchFamily="50" charset="-128"/>
                <a:ea typeface="BIZ UDPゴシック" panose="020B0400000000000000" pitchFamily="50" charset="-128"/>
                <a:cs typeface="Arial"/>
              </a:rPr>
              <a:t>0.2</a:t>
            </a:r>
            <a:r>
              <a:rPr sz="1100" spc="-20" dirty="0">
                <a:solidFill>
                  <a:srgbClr val="FF0000"/>
                </a:solidFill>
                <a:latin typeface="BIZ UDPゴシック" panose="020B0400000000000000" pitchFamily="50" charset="-128"/>
                <a:ea typeface="BIZ UDPゴシック" panose="020B0400000000000000" pitchFamily="50" charset="-128"/>
                <a:cs typeface="Arial"/>
              </a:rPr>
              <a:t> </a:t>
            </a:r>
            <a:r>
              <a:rPr sz="1100" dirty="0">
                <a:solidFill>
                  <a:srgbClr val="FF0000"/>
                </a:solidFill>
                <a:latin typeface="BIZ UDPゴシック" panose="020B0400000000000000" pitchFamily="50" charset="-128"/>
                <a:ea typeface="BIZ UDPゴシック" panose="020B0400000000000000" pitchFamily="50" charset="-128"/>
                <a:cs typeface="Arial"/>
              </a:rPr>
              <a:t>kW</a:t>
            </a:r>
            <a:r>
              <a:rPr sz="1100" spc="-20" dirty="0">
                <a:solidFill>
                  <a:srgbClr val="FF0000"/>
                </a:solidFill>
                <a:latin typeface="BIZ UDPゴシック" panose="020B0400000000000000" pitchFamily="50" charset="-128"/>
                <a:ea typeface="BIZ UDPゴシック" panose="020B0400000000000000" pitchFamily="50" charset="-128"/>
                <a:cs typeface="Arial"/>
              </a:rPr>
              <a:t>, </a:t>
            </a:r>
            <a:r>
              <a:rPr sz="1100" dirty="0">
                <a:solidFill>
                  <a:srgbClr val="FF0000"/>
                </a:solidFill>
                <a:latin typeface="BIZ UDPゴシック" panose="020B0400000000000000" pitchFamily="50" charset="-128"/>
                <a:ea typeface="BIZ UDPゴシック" panose="020B0400000000000000" pitchFamily="50" charset="-128"/>
                <a:cs typeface="Arial"/>
              </a:rPr>
              <a:t>1963</a:t>
            </a:r>
            <a:r>
              <a:rPr sz="1100" spc="-20" dirty="0">
                <a:solidFill>
                  <a:srgbClr val="FF0000"/>
                </a:solidFill>
                <a:latin typeface="BIZ UDPゴシック" panose="020B0400000000000000" pitchFamily="50" charset="-128"/>
                <a:ea typeface="BIZ UDPゴシック" panose="020B0400000000000000" pitchFamily="50" charset="-128"/>
                <a:cs typeface="Arial"/>
              </a:rPr>
              <a:t> - 2013</a:t>
            </a:r>
            <a:endParaRPr sz="1100">
              <a:latin typeface="BIZ UDPゴシック" panose="020B0400000000000000" pitchFamily="50" charset="-128"/>
              <a:ea typeface="BIZ UDPゴシック" panose="020B0400000000000000" pitchFamily="50" charset="-128"/>
              <a:cs typeface="Arial"/>
            </a:endParaRPr>
          </a:p>
          <a:p>
            <a:pPr marL="92710"/>
            <a:r>
              <a:rPr sz="1100" spc="-25" dirty="0">
                <a:solidFill>
                  <a:srgbClr val="FF0000"/>
                </a:solidFill>
                <a:latin typeface="BIZ UDPゴシック" panose="020B0400000000000000" pitchFamily="50" charset="-128"/>
                <a:ea typeface="BIZ UDPゴシック" panose="020B0400000000000000" pitchFamily="50" charset="-128"/>
                <a:cs typeface="ＭＳ ゴシック"/>
              </a:rPr>
              <a:t>東芝教育訓練用原子炉 </a:t>
            </a:r>
            <a:r>
              <a:rPr sz="1100" spc="-10" dirty="0">
                <a:solidFill>
                  <a:srgbClr val="FF0000"/>
                </a:solidFill>
                <a:latin typeface="BIZ UDPゴシック" panose="020B0400000000000000" pitchFamily="50" charset="-128"/>
                <a:ea typeface="BIZ UDPゴシック" panose="020B0400000000000000" pitchFamily="50" charset="-128"/>
                <a:cs typeface="Arial"/>
              </a:rPr>
              <a:t>(TRR-</a:t>
            </a:r>
            <a:r>
              <a:rPr sz="1100" dirty="0">
                <a:solidFill>
                  <a:srgbClr val="FF0000"/>
                </a:solidFill>
                <a:latin typeface="BIZ UDPゴシック" panose="020B0400000000000000" pitchFamily="50" charset="-128"/>
                <a:ea typeface="BIZ UDPゴシック" panose="020B0400000000000000" pitchFamily="50" charset="-128"/>
                <a:cs typeface="Arial"/>
              </a:rPr>
              <a:t>1</a:t>
            </a:r>
            <a:r>
              <a:rPr sz="1100" spc="-5" dirty="0">
                <a:solidFill>
                  <a:srgbClr val="FF0000"/>
                </a:solidFill>
                <a:latin typeface="BIZ UDPゴシック" panose="020B0400000000000000" pitchFamily="50" charset="-128"/>
                <a:ea typeface="BIZ UDPゴシック" panose="020B0400000000000000" pitchFamily="50" charset="-128"/>
                <a:cs typeface="Arial"/>
              </a:rPr>
              <a:t>): </a:t>
            </a:r>
            <a:r>
              <a:rPr sz="1100" dirty="0">
                <a:solidFill>
                  <a:srgbClr val="FF0000"/>
                </a:solidFill>
                <a:latin typeface="BIZ UDPゴシック" panose="020B0400000000000000" pitchFamily="50" charset="-128"/>
                <a:ea typeface="BIZ UDPゴシック" panose="020B0400000000000000" pitchFamily="50" charset="-128"/>
                <a:cs typeface="Arial"/>
              </a:rPr>
              <a:t>100</a:t>
            </a:r>
            <a:r>
              <a:rPr sz="1100" spc="-25" dirty="0">
                <a:solidFill>
                  <a:srgbClr val="FF0000"/>
                </a:solidFill>
                <a:latin typeface="BIZ UDPゴシック" panose="020B0400000000000000" pitchFamily="50" charset="-128"/>
                <a:ea typeface="BIZ UDPゴシック" panose="020B0400000000000000" pitchFamily="50" charset="-128"/>
                <a:cs typeface="Arial"/>
              </a:rPr>
              <a:t> </a:t>
            </a:r>
            <a:r>
              <a:rPr sz="1100" dirty="0">
                <a:solidFill>
                  <a:srgbClr val="FF0000"/>
                </a:solidFill>
                <a:latin typeface="BIZ UDPゴシック" panose="020B0400000000000000" pitchFamily="50" charset="-128"/>
                <a:ea typeface="BIZ UDPゴシック" panose="020B0400000000000000" pitchFamily="50" charset="-128"/>
                <a:cs typeface="Arial"/>
              </a:rPr>
              <a:t>kW</a:t>
            </a:r>
            <a:r>
              <a:rPr sz="1100" spc="-20" dirty="0">
                <a:solidFill>
                  <a:srgbClr val="FF0000"/>
                </a:solidFill>
                <a:latin typeface="BIZ UDPゴシック" panose="020B0400000000000000" pitchFamily="50" charset="-128"/>
                <a:ea typeface="BIZ UDPゴシック" panose="020B0400000000000000" pitchFamily="50" charset="-128"/>
                <a:cs typeface="Arial"/>
              </a:rPr>
              <a:t>, </a:t>
            </a:r>
            <a:r>
              <a:rPr sz="1100" spc="-10" dirty="0">
                <a:solidFill>
                  <a:srgbClr val="FF0000"/>
                </a:solidFill>
                <a:latin typeface="BIZ UDPゴシック" panose="020B0400000000000000" pitchFamily="50" charset="-128"/>
                <a:ea typeface="BIZ UDPゴシック" panose="020B0400000000000000" pitchFamily="50" charset="-128"/>
                <a:cs typeface="Arial"/>
              </a:rPr>
              <a:t>1962-</a:t>
            </a:r>
            <a:r>
              <a:rPr sz="1100" spc="-20" dirty="0">
                <a:solidFill>
                  <a:srgbClr val="FF0000"/>
                </a:solidFill>
                <a:latin typeface="BIZ UDPゴシック" panose="020B0400000000000000" pitchFamily="50" charset="-128"/>
                <a:ea typeface="BIZ UDPゴシック" panose="020B0400000000000000" pitchFamily="50" charset="-128"/>
                <a:cs typeface="Arial"/>
              </a:rPr>
              <a:t>2001</a:t>
            </a:r>
            <a:endParaRPr sz="1100">
              <a:latin typeface="BIZ UDPゴシック" panose="020B0400000000000000" pitchFamily="50" charset="-128"/>
              <a:ea typeface="BIZ UDPゴシック" panose="020B0400000000000000" pitchFamily="50" charset="-128"/>
              <a:cs typeface="Arial"/>
            </a:endParaRPr>
          </a:p>
          <a:p>
            <a:pPr marL="92710"/>
            <a:r>
              <a:rPr sz="1100" spc="-25" dirty="0">
                <a:solidFill>
                  <a:srgbClr val="FF0000"/>
                </a:solidFill>
                <a:latin typeface="BIZ UDPゴシック" panose="020B0400000000000000" pitchFamily="50" charset="-128"/>
                <a:ea typeface="BIZ UDPゴシック" panose="020B0400000000000000" pitchFamily="50" charset="-128"/>
                <a:cs typeface="ＭＳ ゴシック"/>
              </a:rPr>
              <a:t>日立教育訓練用原子炉 </a:t>
            </a:r>
            <a:r>
              <a:rPr sz="1100" dirty="0">
                <a:solidFill>
                  <a:srgbClr val="FF0000"/>
                </a:solidFill>
                <a:latin typeface="BIZ UDPゴシック" panose="020B0400000000000000" pitchFamily="50" charset="-128"/>
                <a:ea typeface="BIZ UDPゴシック" panose="020B0400000000000000" pitchFamily="50" charset="-128"/>
                <a:cs typeface="Arial"/>
              </a:rPr>
              <a:t>(HTR</a:t>
            </a:r>
            <a:r>
              <a:rPr sz="1100" spc="-15" dirty="0">
                <a:solidFill>
                  <a:srgbClr val="FF0000"/>
                </a:solidFill>
                <a:latin typeface="BIZ UDPゴシック" panose="020B0400000000000000" pitchFamily="50" charset="-128"/>
                <a:ea typeface="BIZ UDPゴシック" panose="020B0400000000000000" pitchFamily="50" charset="-128"/>
                <a:cs typeface="Arial"/>
              </a:rPr>
              <a:t>): </a:t>
            </a:r>
            <a:r>
              <a:rPr sz="1100" dirty="0">
                <a:solidFill>
                  <a:srgbClr val="FF0000"/>
                </a:solidFill>
                <a:latin typeface="BIZ UDPゴシック" panose="020B0400000000000000" pitchFamily="50" charset="-128"/>
                <a:ea typeface="BIZ UDPゴシック" panose="020B0400000000000000" pitchFamily="50" charset="-128"/>
                <a:cs typeface="Arial"/>
              </a:rPr>
              <a:t>100</a:t>
            </a:r>
            <a:r>
              <a:rPr sz="1100" spc="-40" dirty="0">
                <a:solidFill>
                  <a:srgbClr val="FF0000"/>
                </a:solidFill>
                <a:latin typeface="BIZ UDPゴシック" panose="020B0400000000000000" pitchFamily="50" charset="-128"/>
                <a:ea typeface="BIZ UDPゴシック" panose="020B0400000000000000" pitchFamily="50" charset="-128"/>
                <a:cs typeface="Arial"/>
              </a:rPr>
              <a:t> </a:t>
            </a:r>
            <a:r>
              <a:rPr sz="1100" dirty="0">
                <a:solidFill>
                  <a:srgbClr val="FF0000"/>
                </a:solidFill>
                <a:latin typeface="BIZ UDPゴシック" panose="020B0400000000000000" pitchFamily="50" charset="-128"/>
                <a:ea typeface="BIZ UDPゴシック" panose="020B0400000000000000" pitchFamily="50" charset="-128"/>
                <a:cs typeface="Arial"/>
              </a:rPr>
              <a:t>kW</a:t>
            </a:r>
            <a:r>
              <a:rPr sz="1100" spc="-20" dirty="0">
                <a:solidFill>
                  <a:srgbClr val="FF0000"/>
                </a:solidFill>
                <a:latin typeface="BIZ UDPゴシック" panose="020B0400000000000000" pitchFamily="50" charset="-128"/>
                <a:ea typeface="BIZ UDPゴシック" panose="020B0400000000000000" pitchFamily="50" charset="-128"/>
                <a:cs typeface="Arial"/>
              </a:rPr>
              <a:t>, </a:t>
            </a:r>
            <a:r>
              <a:rPr sz="1100" spc="-10" dirty="0">
                <a:solidFill>
                  <a:srgbClr val="FF0000"/>
                </a:solidFill>
                <a:latin typeface="BIZ UDPゴシック" panose="020B0400000000000000" pitchFamily="50" charset="-128"/>
                <a:ea typeface="BIZ UDPゴシック" panose="020B0400000000000000" pitchFamily="50" charset="-128"/>
                <a:cs typeface="Arial"/>
              </a:rPr>
              <a:t>1961-</a:t>
            </a:r>
            <a:r>
              <a:rPr sz="1100" spc="-20" dirty="0">
                <a:solidFill>
                  <a:srgbClr val="FF0000"/>
                </a:solidFill>
                <a:latin typeface="BIZ UDPゴシック" panose="020B0400000000000000" pitchFamily="50" charset="-128"/>
                <a:ea typeface="BIZ UDPゴシック" panose="020B0400000000000000" pitchFamily="50" charset="-128"/>
                <a:cs typeface="Arial"/>
              </a:rPr>
              <a:t>1975</a:t>
            </a:r>
            <a:endParaRPr sz="1100">
              <a:latin typeface="BIZ UDPゴシック" panose="020B0400000000000000" pitchFamily="50" charset="-128"/>
              <a:ea typeface="BIZ UDPゴシック" panose="020B0400000000000000" pitchFamily="50" charset="-128"/>
              <a:cs typeface="Arial"/>
            </a:endParaRPr>
          </a:p>
          <a:p>
            <a:pPr marL="92710"/>
            <a:r>
              <a:rPr sz="1100" spc="-50" dirty="0">
                <a:solidFill>
                  <a:srgbClr val="FF0000"/>
                </a:solidFill>
                <a:latin typeface="BIZ UDPゴシック" panose="020B0400000000000000" pitchFamily="50" charset="-128"/>
                <a:ea typeface="BIZ UDPゴシック" panose="020B0400000000000000" pitchFamily="50" charset="-128"/>
                <a:cs typeface="ＭＳ ゴシック"/>
              </a:rPr>
              <a:t>武蔵工大炉 </a:t>
            </a:r>
            <a:r>
              <a:rPr sz="1100" dirty="0">
                <a:solidFill>
                  <a:srgbClr val="FF0000"/>
                </a:solidFill>
                <a:latin typeface="BIZ UDPゴシック" panose="020B0400000000000000" pitchFamily="50" charset="-128"/>
                <a:ea typeface="BIZ UDPゴシック" panose="020B0400000000000000" pitchFamily="50" charset="-128"/>
                <a:cs typeface="Arial"/>
              </a:rPr>
              <a:t>TRIGA</a:t>
            </a:r>
            <a:r>
              <a:rPr sz="1100" spc="-70" dirty="0">
                <a:solidFill>
                  <a:srgbClr val="FF0000"/>
                </a:solidFill>
                <a:latin typeface="BIZ UDPゴシック" panose="020B0400000000000000" pitchFamily="50" charset="-128"/>
                <a:ea typeface="BIZ UDPゴシック" panose="020B0400000000000000" pitchFamily="50" charset="-128"/>
                <a:cs typeface="Arial"/>
              </a:rPr>
              <a:t> </a:t>
            </a:r>
            <a:r>
              <a:rPr sz="1100" dirty="0">
                <a:solidFill>
                  <a:srgbClr val="FF0000"/>
                </a:solidFill>
                <a:latin typeface="BIZ UDPゴシック" panose="020B0400000000000000" pitchFamily="50" charset="-128"/>
                <a:ea typeface="BIZ UDPゴシック" panose="020B0400000000000000" pitchFamily="50" charset="-128"/>
                <a:cs typeface="Arial"/>
              </a:rPr>
              <a:t>II:</a:t>
            </a:r>
            <a:r>
              <a:rPr sz="1100" spc="15" dirty="0">
                <a:solidFill>
                  <a:srgbClr val="FF0000"/>
                </a:solidFill>
                <a:latin typeface="BIZ UDPゴシック" panose="020B0400000000000000" pitchFamily="50" charset="-128"/>
                <a:ea typeface="BIZ UDPゴシック" panose="020B0400000000000000" pitchFamily="50" charset="-128"/>
                <a:cs typeface="Arial"/>
              </a:rPr>
              <a:t> </a:t>
            </a:r>
            <a:r>
              <a:rPr sz="1100" dirty="0">
                <a:solidFill>
                  <a:srgbClr val="FF0000"/>
                </a:solidFill>
                <a:latin typeface="BIZ UDPゴシック" panose="020B0400000000000000" pitchFamily="50" charset="-128"/>
                <a:ea typeface="BIZ UDPゴシック" panose="020B0400000000000000" pitchFamily="50" charset="-128"/>
                <a:cs typeface="Arial"/>
              </a:rPr>
              <a:t>100</a:t>
            </a:r>
            <a:r>
              <a:rPr sz="1100" spc="-30" dirty="0">
                <a:solidFill>
                  <a:srgbClr val="FF0000"/>
                </a:solidFill>
                <a:latin typeface="BIZ UDPゴシック" panose="020B0400000000000000" pitchFamily="50" charset="-128"/>
                <a:ea typeface="BIZ UDPゴシック" panose="020B0400000000000000" pitchFamily="50" charset="-128"/>
                <a:cs typeface="Arial"/>
              </a:rPr>
              <a:t> </a:t>
            </a:r>
            <a:r>
              <a:rPr sz="1100" dirty="0">
                <a:solidFill>
                  <a:srgbClr val="FF0000"/>
                </a:solidFill>
                <a:latin typeface="BIZ UDPゴシック" panose="020B0400000000000000" pitchFamily="50" charset="-128"/>
                <a:ea typeface="BIZ UDPゴシック" panose="020B0400000000000000" pitchFamily="50" charset="-128"/>
                <a:cs typeface="Arial"/>
              </a:rPr>
              <a:t>kW</a:t>
            </a:r>
            <a:r>
              <a:rPr sz="1100" spc="-20" dirty="0">
                <a:solidFill>
                  <a:srgbClr val="FF0000"/>
                </a:solidFill>
                <a:latin typeface="BIZ UDPゴシック" panose="020B0400000000000000" pitchFamily="50" charset="-128"/>
                <a:ea typeface="BIZ UDPゴシック" panose="020B0400000000000000" pitchFamily="50" charset="-128"/>
                <a:cs typeface="Arial"/>
              </a:rPr>
              <a:t>, </a:t>
            </a:r>
            <a:r>
              <a:rPr sz="1100" spc="-10" dirty="0">
                <a:solidFill>
                  <a:srgbClr val="FF0000"/>
                </a:solidFill>
                <a:latin typeface="BIZ UDPゴシック" panose="020B0400000000000000" pitchFamily="50" charset="-128"/>
                <a:ea typeface="BIZ UDPゴシック" panose="020B0400000000000000" pitchFamily="50" charset="-128"/>
                <a:cs typeface="Arial"/>
              </a:rPr>
              <a:t>1963-2003</a:t>
            </a:r>
            <a:r>
              <a:rPr sz="1100" spc="-30" dirty="0">
                <a:solidFill>
                  <a:srgbClr val="FF0000"/>
                </a:solidFill>
                <a:latin typeface="BIZ UDPゴシック" panose="020B0400000000000000" pitchFamily="50" charset="-128"/>
                <a:ea typeface="BIZ UDPゴシック" panose="020B0400000000000000" pitchFamily="50" charset="-128"/>
                <a:cs typeface="Arial"/>
              </a:rPr>
              <a:t> (</a:t>
            </a:r>
            <a:r>
              <a:rPr sz="1100" dirty="0">
                <a:solidFill>
                  <a:srgbClr val="FF0000"/>
                </a:solidFill>
                <a:latin typeface="BIZ UDPゴシック" panose="020B0400000000000000" pitchFamily="50" charset="-128"/>
                <a:ea typeface="BIZ UDPゴシック" panose="020B0400000000000000" pitchFamily="50" charset="-128"/>
                <a:cs typeface="ＭＳ ゴシック"/>
              </a:rPr>
              <a:t>東京都市大学</a:t>
            </a:r>
            <a:r>
              <a:rPr sz="1100" spc="-50" dirty="0">
                <a:solidFill>
                  <a:srgbClr val="FF0000"/>
                </a:solidFill>
                <a:latin typeface="BIZ UDPゴシック" panose="020B0400000000000000" pitchFamily="50" charset="-128"/>
                <a:ea typeface="BIZ UDPゴシック" panose="020B0400000000000000" pitchFamily="50" charset="-128"/>
                <a:cs typeface="Arial"/>
              </a:rPr>
              <a:t>)</a:t>
            </a:r>
            <a:endParaRPr sz="1100">
              <a:latin typeface="BIZ UDPゴシック" panose="020B0400000000000000" pitchFamily="50" charset="-128"/>
              <a:ea typeface="BIZ UDPゴシック" panose="020B0400000000000000" pitchFamily="50" charset="-128"/>
              <a:cs typeface="Arial"/>
            </a:endParaRPr>
          </a:p>
        </p:txBody>
      </p:sp>
      <p:grpSp>
        <p:nvGrpSpPr>
          <p:cNvPr id="20" name="object 20"/>
          <p:cNvGrpSpPr/>
          <p:nvPr/>
        </p:nvGrpSpPr>
        <p:grpSpPr>
          <a:xfrm>
            <a:off x="4730305" y="2054161"/>
            <a:ext cx="5125720" cy="2108200"/>
            <a:chOff x="3206305" y="2054161"/>
            <a:chExt cx="5125720" cy="2108200"/>
          </a:xfrm>
        </p:grpSpPr>
        <p:sp>
          <p:nvSpPr>
            <p:cNvPr id="21" name="object 21"/>
            <p:cNvSpPr/>
            <p:nvPr/>
          </p:nvSpPr>
          <p:spPr>
            <a:xfrm>
              <a:off x="3211067" y="2058923"/>
              <a:ext cx="5116195" cy="2098675"/>
            </a:xfrm>
            <a:custGeom>
              <a:avLst/>
              <a:gdLst/>
              <a:ahLst/>
              <a:cxnLst/>
              <a:rect l="l" t="t" r="r" b="b"/>
              <a:pathLst>
                <a:path w="5116195" h="2098675">
                  <a:moveTo>
                    <a:pt x="5050535" y="388620"/>
                  </a:moveTo>
                  <a:lnTo>
                    <a:pt x="5063263" y="389044"/>
                  </a:lnTo>
                  <a:lnTo>
                    <a:pt x="5073681" y="390207"/>
                  </a:lnTo>
                  <a:lnTo>
                    <a:pt x="5080718" y="391941"/>
                  </a:lnTo>
                  <a:lnTo>
                    <a:pt x="5083302" y="394080"/>
                  </a:lnTo>
                  <a:lnTo>
                    <a:pt x="5083302" y="1238123"/>
                  </a:lnTo>
                  <a:lnTo>
                    <a:pt x="5085885" y="1240262"/>
                  </a:lnTo>
                  <a:lnTo>
                    <a:pt x="5092922" y="1241996"/>
                  </a:lnTo>
                  <a:lnTo>
                    <a:pt x="5103340" y="1243159"/>
                  </a:lnTo>
                  <a:lnTo>
                    <a:pt x="5116067" y="1243584"/>
                  </a:lnTo>
                  <a:lnTo>
                    <a:pt x="5103340" y="1244008"/>
                  </a:lnTo>
                  <a:lnTo>
                    <a:pt x="5092922" y="1245171"/>
                  </a:lnTo>
                  <a:lnTo>
                    <a:pt x="5085885" y="1246905"/>
                  </a:lnTo>
                  <a:lnTo>
                    <a:pt x="5083302" y="1249045"/>
                  </a:lnTo>
                  <a:lnTo>
                    <a:pt x="5083302" y="2093087"/>
                  </a:lnTo>
                  <a:lnTo>
                    <a:pt x="5080718" y="2095226"/>
                  </a:lnTo>
                  <a:lnTo>
                    <a:pt x="5073681" y="2096960"/>
                  </a:lnTo>
                  <a:lnTo>
                    <a:pt x="5063263" y="2098123"/>
                  </a:lnTo>
                  <a:lnTo>
                    <a:pt x="5050535" y="2098548"/>
                  </a:lnTo>
                </a:path>
                <a:path w="5116195" h="2098675">
                  <a:moveTo>
                    <a:pt x="0" y="0"/>
                  </a:moveTo>
                  <a:lnTo>
                    <a:pt x="29640" y="1002"/>
                  </a:lnTo>
                  <a:lnTo>
                    <a:pt x="53863" y="3730"/>
                  </a:lnTo>
                  <a:lnTo>
                    <a:pt x="70205" y="7768"/>
                  </a:lnTo>
                  <a:lnTo>
                    <a:pt x="76199" y="12700"/>
                  </a:lnTo>
                  <a:lnTo>
                    <a:pt x="76199" y="334772"/>
                  </a:lnTo>
                  <a:lnTo>
                    <a:pt x="82194" y="339703"/>
                  </a:lnTo>
                  <a:lnTo>
                    <a:pt x="98536" y="343741"/>
                  </a:lnTo>
                  <a:lnTo>
                    <a:pt x="122759" y="346469"/>
                  </a:lnTo>
                  <a:lnTo>
                    <a:pt x="152399" y="347472"/>
                  </a:lnTo>
                  <a:lnTo>
                    <a:pt x="122759" y="348474"/>
                  </a:lnTo>
                  <a:lnTo>
                    <a:pt x="98536" y="351202"/>
                  </a:lnTo>
                  <a:lnTo>
                    <a:pt x="82194" y="355240"/>
                  </a:lnTo>
                  <a:lnTo>
                    <a:pt x="76199" y="360172"/>
                  </a:lnTo>
                  <a:lnTo>
                    <a:pt x="76199" y="682243"/>
                  </a:lnTo>
                  <a:lnTo>
                    <a:pt x="70205" y="687175"/>
                  </a:lnTo>
                  <a:lnTo>
                    <a:pt x="53863" y="691213"/>
                  </a:lnTo>
                  <a:lnTo>
                    <a:pt x="29640" y="693941"/>
                  </a:lnTo>
                  <a:lnTo>
                    <a:pt x="0" y="694943"/>
                  </a:lnTo>
                </a:path>
              </a:pathLst>
            </a:custGeom>
            <a:ln w="9525">
              <a:solidFill>
                <a:srgbClr val="000000"/>
              </a:solidFill>
            </a:ln>
          </p:spPr>
          <p:txBody>
            <a:bodyPr wrap="square" lIns="0" tIns="0" rIns="0" bIns="0" rtlCol="0"/>
            <a:lstStyle/>
            <a:p>
              <a:endParaRPr sz="1600">
                <a:latin typeface="BIZ UDPゴシック" panose="020B0400000000000000" pitchFamily="50" charset="-128"/>
                <a:ea typeface="BIZ UDPゴシック" panose="020B0400000000000000" pitchFamily="50" charset="-128"/>
              </a:endParaRPr>
            </a:p>
          </p:txBody>
        </p:sp>
        <p:pic>
          <p:nvPicPr>
            <p:cNvPr id="22" name="object 22"/>
            <p:cNvPicPr/>
            <p:nvPr/>
          </p:nvPicPr>
          <p:blipFill>
            <a:blip r:embed="rId5" cstate="print"/>
            <a:stretch>
              <a:fillRect/>
            </a:stretch>
          </p:blipFill>
          <p:spPr>
            <a:xfrm>
              <a:off x="4265421" y="3396741"/>
              <a:ext cx="114807" cy="171196"/>
            </a:xfrm>
            <a:prstGeom prst="rect">
              <a:avLst/>
            </a:prstGeom>
          </p:spPr>
        </p:pic>
      </p:grpSp>
      <p:sp>
        <p:nvSpPr>
          <p:cNvPr id="23" name="object 23"/>
          <p:cNvSpPr txBox="1"/>
          <p:nvPr/>
        </p:nvSpPr>
        <p:spPr>
          <a:xfrm>
            <a:off x="9920730" y="3197733"/>
            <a:ext cx="730123" cy="182101"/>
          </a:xfrm>
          <a:prstGeom prst="rect">
            <a:avLst/>
          </a:prstGeom>
        </p:spPr>
        <p:txBody>
          <a:bodyPr vert="horz" wrap="square" lIns="0" tIns="12700" rIns="0" bIns="0" rtlCol="0">
            <a:spAutoFit/>
          </a:bodyPr>
          <a:lstStyle/>
          <a:p>
            <a:pPr marL="12700">
              <a:spcBef>
                <a:spcPts val="100"/>
              </a:spcBef>
            </a:pPr>
            <a:r>
              <a:rPr sz="1100" spc="-10" dirty="0">
                <a:latin typeface="BIZ UDPゴシック" panose="020B0400000000000000" pitchFamily="50" charset="-128"/>
                <a:ea typeface="BIZ UDPゴシック" panose="020B0400000000000000" pitchFamily="50" charset="-128"/>
                <a:cs typeface="Arial"/>
              </a:rPr>
              <a:t>(JAEA)</a:t>
            </a:r>
            <a:endParaRPr sz="1100" dirty="0">
              <a:latin typeface="BIZ UDPゴシック" panose="020B0400000000000000" pitchFamily="50" charset="-128"/>
              <a:ea typeface="BIZ UDPゴシック" panose="020B0400000000000000" pitchFamily="50" charset="-128"/>
              <a:cs typeface="Arial"/>
            </a:endParaRPr>
          </a:p>
        </p:txBody>
      </p:sp>
      <p:sp>
        <p:nvSpPr>
          <p:cNvPr id="24" name="object 24"/>
          <p:cNvSpPr txBox="1"/>
          <p:nvPr/>
        </p:nvSpPr>
        <p:spPr>
          <a:xfrm>
            <a:off x="4967350" y="2289809"/>
            <a:ext cx="549841" cy="182101"/>
          </a:xfrm>
          <a:prstGeom prst="rect">
            <a:avLst/>
          </a:prstGeom>
        </p:spPr>
        <p:txBody>
          <a:bodyPr vert="horz" wrap="square" lIns="0" tIns="12700" rIns="0" bIns="0" rtlCol="0">
            <a:spAutoFit/>
          </a:bodyPr>
          <a:lstStyle/>
          <a:p>
            <a:pPr>
              <a:spcBef>
                <a:spcPts val="100"/>
              </a:spcBef>
            </a:pPr>
            <a:r>
              <a:rPr sz="1100" spc="-10" dirty="0">
                <a:latin typeface="BIZ UDPゴシック" panose="020B0400000000000000" pitchFamily="50" charset="-128"/>
                <a:ea typeface="BIZ UDPゴシック" panose="020B0400000000000000" pitchFamily="50" charset="-128"/>
                <a:cs typeface="Arial"/>
              </a:rPr>
              <a:t>(JAEA)</a:t>
            </a:r>
            <a:endParaRPr sz="1100" dirty="0">
              <a:latin typeface="BIZ UDPゴシック" panose="020B0400000000000000" pitchFamily="50" charset="-128"/>
              <a:ea typeface="BIZ UDPゴシック" panose="020B0400000000000000" pitchFamily="50" charset="-128"/>
              <a:cs typeface="Arial"/>
            </a:endParaRPr>
          </a:p>
        </p:txBody>
      </p:sp>
      <p:sp>
        <p:nvSpPr>
          <p:cNvPr id="25" name="object 25"/>
          <p:cNvSpPr txBox="1"/>
          <p:nvPr/>
        </p:nvSpPr>
        <p:spPr>
          <a:xfrm>
            <a:off x="6541134" y="1993150"/>
            <a:ext cx="330200" cy="207108"/>
          </a:xfrm>
          <a:prstGeom prst="rect">
            <a:avLst/>
          </a:prstGeom>
        </p:spPr>
        <p:txBody>
          <a:bodyPr vert="horz" wrap="square" lIns="0" tIns="14605" rIns="0" bIns="0" rtlCol="0">
            <a:spAutoFit/>
          </a:bodyPr>
          <a:lstStyle/>
          <a:p>
            <a:pPr marL="12700">
              <a:spcBef>
                <a:spcPts val="115"/>
              </a:spcBef>
            </a:pPr>
            <a:r>
              <a:rPr sz="1200" b="1" i="1" u="sng" spc="-60" dirty="0">
                <a:uFill>
                  <a:solidFill>
                    <a:srgbClr val="000000"/>
                  </a:solidFill>
                </a:uFill>
                <a:latin typeface="BIZ UDPゴシック" panose="020B0400000000000000" pitchFamily="50" charset="-128"/>
                <a:ea typeface="BIZ UDPゴシック" panose="020B0400000000000000" pitchFamily="50" charset="-128"/>
                <a:cs typeface="ＭＳ ゴシック"/>
              </a:rPr>
              <a:t>東海</a:t>
            </a:r>
            <a:endParaRPr sz="1200">
              <a:latin typeface="BIZ UDPゴシック" panose="020B0400000000000000" pitchFamily="50" charset="-128"/>
              <a:ea typeface="BIZ UDPゴシック" panose="020B0400000000000000" pitchFamily="50" charset="-128"/>
              <a:cs typeface="ＭＳ ゴシック"/>
            </a:endParaRPr>
          </a:p>
        </p:txBody>
      </p:sp>
      <p:sp>
        <p:nvSpPr>
          <p:cNvPr id="26" name="object 26"/>
          <p:cNvSpPr txBox="1"/>
          <p:nvPr/>
        </p:nvSpPr>
        <p:spPr>
          <a:xfrm>
            <a:off x="5662040" y="5215775"/>
            <a:ext cx="487680" cy="207108"/>
          </a:xfrm>
          <a:prstGeom prst="rect">
            <a:avLst/>
          </a:prstGeom>
        </p:spPr>
        <p:txBody>
          <a:bodyPr vert="horz" wrap="square" lIns="0" tIns="14605" rIns="0" bIns="0" rtlCol="0">
            <a:spAutoFit/>
          </a:bodyPr>
          <a:lstStyle/>
          <a:p>
            <a:pPr marL="12700">
              <a:spcBef>
                <a:spcPts val="115"/>
              </a:spcBef>
            </a:pPr>
            <a:r>
              <a:rPr sz="1200" b="1" i="1" u="sng" spc="-60" dirty="0">
                <a:uFill>
                  <a:solidFill>
                    <a:srgbClr val="000000"/>
                  </a:solidFill>
                </a:uFill>
                <a:latin typeface="BIZ UDPゴシック" panose="020B0400000000000000" pitchFamily="50" charset="-128"/>
                <a:ea typeface="BIZ UDPゴシック" panose="020B0400000000000000" pitchFamily="50" charset="-128"/>
                <a:cs typeface="ＭＳ ゴシック"/>
              </a:rPr>
              <a:t>横須賀</a:t>
            </a:r>
            <a:endParaRPr sz="1200">
              <a:latin typeface="BIZ UDPゴシック" panose="020B0400000000000000" pitchFamily="50" charset="-128"/>
              <a:ea typeface="BIZ UDPゴシック" panose="020B0400000000000000" pitchFamily="50" charset="-128"/>
              <a:cs typeface="ＭＳ ゴシック"/>
            </a:endParaRPr>
          </a:p>
        </p:txBody>
      </p:sp>
      <p:sp>
        <p:nvSpPr>
          <p:cNvPr id="27" name="object 27"/>
          <p:cNvSpPr txBox="1"/>
          <p:nvPr/>
        </p:nvSpPr>
        <p:spPr>
          <a:xfrm>
            <a:off x="6086347" y="4159643"/>
            <a:ext cx="330200" cy="207108"/>
          </a:xfrm>
          <a:prstGeom prst="rect">
            <a:avLst/>
          </a:prstGeom>
        </p:spPr>
        <p:txBody>
          <a:bodyPr vert="horz" wrap="square" lIns="0" tIns="14605" rIns="0" bIns="0" rtlCol="0">
            <a:spAutoFit/>
          </a:bodyPr>
          <a:lstStyle/>
          <a:p>
            <a:pPr marL="12700">
              <a:spcBef>
                <a:spcPts val="115"/>
              </a:spcBef>
            </a:pPr>
            <a:r>
              <a:rPr sz="1200" b="1" i="1" u="sng" spc="-60" dirty="0">
                <a:uFill>
                  <a:solidFill>
                    <a:srgbClr val="000000"/>
                  </a:solidFill>
                </a:uFill>
                <a:latin typeface="BIZ UDPゴシック" panose="020B0400000000000000" pitchFamily="50" charset="-128"/>
                <a:ea typeface="BIZ UDPゴシック" panose="020B0400000000000000" pitchFamily="50" charset="-128"/>
                <a:cs typeface="ＭＳ ゴシック"/>
              </a:rPr>
              <a:t>川崎</a:t>
            </a:r>
            <a:endParaRPr sz="1200">
              <a:latin typeface="BIZ UDPゴシック" panose="020B0400000000000000" pitchFamily="50" charset="-128"/>
              <a:ea typeface="BIZ UDPゴシック" panose="020B0400000000000000" pitchFamily="50" charset="-128"/>
              <a:cs typeface="ＭＳ ゴシック"/>
            </a:endParaRPr>
          </a:p>
        </p:txBody>
      </p:sp>
      <p:sp>
        <p:nvSpPr>
          <p:cNvPr id="28" name="object 28"/>
          <p:cNvSpPr txBox="1"/>
          <p:nvPr/>
        </p:nvSpPr>
        <p:spPr>
          <a:xfrm>
            <a:off x="1643278" y="2960001"/>
            <a:ext cx="482600" cy="207108"/>
          </a:xfrm>
          <a:prstGeom prst="rect">
            <a:avLst/>
          </a:prstGeom>
        </p:spPr>
        <p:txBody>
          <a:bodyPr vert="horz" wrap="square" lIns="0" tIns="14605" rIns="0" bIns="0" rtlCol="0">
            <a:spAutoFit/>
          </a:bodyPr>
          <a:lstStyle/>
          <a:p>
            <a:pPr marL="12700">
              <a:spcBef>
                <a:spcPts val="115"/>
              </a:spcBef>
            </a:pPr>
            <a:r>
              <a:rPr sz="1200" b="1" i="1" u="sng" spc="-65" dirty="0">
                <a:uFill>
                  <a:solidFill>
                    <a:srgbClr val="000000"/>
                  </a:solidFill>
                </a:uFill>
                <a:latin typeface="BIZ UDPゴシック" panose="020B0400000000000000" pitchFamily="50" charset="-128"/>
                <a:ea typeface="BIZ UDPゴシック" panose="020B0400000000000000" pitchFamily="50" charset="-128"/>
                <a:cs typeface="ＭＳ ゴシック"/>
              </a:rPr>
              <a:t>東大阪</a:t>
            </a:r>
            <a:endParaRPr sz="1200">
              <a:latin typeface="BIZ UDPゴシック" panose="020B0400000000000000" pitchFamily="50" charset="-128"/>
              <a:ea typeface="BIZ UDPゴシック" panose="020B0400000000000000" pitchFamily="50" charset="-128"/>
              <a:cs typeface="ＭＳ ゴシック"/>
            </a:endParaRPr>
          </a:p>
        </p:txBody>
      </p:sp>
      <p:sp>
        <p:nvSpPr>
          <p:cNvPr id="29" name="object 29"/>
          <p:cNvSpPr txBox="1"/>
          <p:nvPr/>
        </p:nvSpPr>
        <p:spPr>
          <a:xfrm>
            <a:off x="1457961" y="4613424"/>
            <a:ext cx="330200" cy="207108"/>
          </a:xfrm>
          <a:prstGeom prst="rect">
            <a:avLst/>
          </a:prstGeom>
        </p:spPr>
        <p:txBody>
          <a:bodyPr vert="horz" wrap="square" lIns="0" tIns="14605" rIns="0" bIns="0" rtlCol="0">
            <a:spAutoFit/>
          </a:bodyPr>
          <a:lstStyle/>
          <a:p>
            <a:pPr marL="12700">
              <a:spcBef>
                <a:spcPts val="115"/>
              </a:spcBef>
            </a:pPr>
            <a:r>
              <a:rPr sz="1200" b="1" i="1" u="sng" spc="-60" dirty="0">
                <a:uFill>
                  <a:solidFill>
                    <a:srgbClr val="000000"/>
                  </a:solidFill>
                </a:uFill>
                <a:latin typeface="BIZ UDPゴシック" panose="020B0400000000000000" pitchFamily="50" charset="-128"/>
                <a:ea typeface="BIZ UDPゴシック" panose="020B0400000000000000" pitchFamily="50" charset="-128"/>
                <a:cs typeface="ＭＳ ゴシック"/>
              </a:rPr>
              <a:t>熊取</a:t>
            </a:r>
            <a:endParaRPr sz="1200">
              <a:latin typeface="BIZ UDPゴシック" panose="020B0400000000000000" pitchFamily="50" charset="-128"/>
              <a:ea typeface="BIZ UDPゴシック" panose="020B0400000000000000" pitchFamily="50" charset="-128"/>
              <a:cs typeface="ＭＳ ゴシック"/>
            </a:endParaRPr>
          </a:p>
        </p:txBody>
      </p:sp>
      <p:sp>
        <p:nvSpPr>
          <p:cNvPr id="30" name="object 30"/>
          <p:cNvSpPr txBox="1"/>
          <p:nvPr/>
        </p:nvSpPr>
        <p:spPr>
          <a:xfrm>
            <a:off x="1623061" y="3188208"/>
            <a:ext cx="2905125" cy="213520"/>
          </a:xfrm>
          <a:prstGeom prst="rect">
            <a:avLst/>
          </a:prstGeom>
          <a:solidFill>
            <a:srgbClr val="FCEADA"/>
          </a:solidFill>
        </p:spPr>
        <p:txBody>
          <a:bodyPr vert="horz" wrap="square" lIns="0" tIns="43815" rIns="0" bIns="0" rtlCol="0">
            <a:spAutoFit/>
          </a:bodyPr>
          <a:lstStyle/>
          <a:p>
            <a:pPr marL="91440">
              <a:spcBef>
                <a:spcPts val="345"/>
              </a:spcBef>
            </a:pPr>
            <a:r>
              <a:rPr sz="1100" dirty="0">
                <a:latin typeface="BIZ UDPゴシック" panose="020B0400000000000000" pitchFamily="50" charset="-128"/>
                <a:ea typeface="BIZ UDPゴシック" panose="020B0400000000000000" pitchFamily="50" charset="-128"/>
                <a:cs typeface="ＭＳ ゴシック"/>
              </a:rPr>
              <a:t>近畿大学原子炉</a:t>
            </a:r>
            <a:r>
              <a:rPr sz="1100" spc="-10" dirty="0">
                <a:latin typeface="BIZ UDPゴシック" panose="020B0400000000000000" pitchFamily="50" charset="-128"/>
                <a:ea typeface="BIZ UDPゴシック" panose="020B0400000000000000" pitchFamily="50" charset="-128"/>
                <a:cs typeface="Arial"/>
              </a:rPr>
              <a:t>UTR-</a:t>
            </a:r>
            <a:r>
              <a:rPr sz="1100" dirty="0">
                <a:latin typeface="BIZ UDPゴシック" panose="020B0400000000000000" pitchFamily="50" charset="-128"/>
                <a:ea typeface="BIZ UDPゴシック" panose="020B0400000000000000" pitchFamily="50" charset="-128"/>
                <a:cs typeface="Arial"/>
              </a:rPr>
              <a:t>KINKI:</a:t>
            </a:r>
            <a:r>
              <a:rPr sz="1100" spc="-25" dirty="0">
                <a:latin typeface="BIZ UDPゴシック" panose="020B0400000000000000" pitchFamily="50" charset="-128"/>
                <a:ea typeface="BIZ UDPゴシック" panose="020B0400000000000000" pitchFamily="50" charset="-128"/>
                <a:cs typeface="Arial"/>
              </a:rPr>
              <a:t> </a:t>
            </a:r>
            <a:r>
              <a:rPr sz="1100" dirty="0">
                <a:latin typeface="BIZ UDPゴシック" panose="020B0400000000000000" pitchFamily="50" charset="-128"/>
                <a:ea typeface="BIZ UDPゴシック" panose="020B0400000000000000" pitchFamily="50" charset="-128"/>
                <a:cs typeface="Arial"/>
              </a:rPr>
              <a:t>1</a:t>
            </a:r>
            <a:r>
              <a:rPr sz="1100" spc="-20" dirty="0">
                <a:latin typeface="BIZ UDPゴシック" panose="020B0400000000000000" pitchFamily="50" charset="-128"/>
                <a:ea typeface="BIZ UDPゴシック" panose="020B0400000000000000" pitchFamily="50" charset="-128"/>
                <a:cs typeface="Arial"/>
              </a:rPr>
              <a:t> </a:t>
            </a:r>
            <a:r>
              <a:rPr sz="1100" dirty="0">
                <a:latin typeface="BIZ UDPゴシック" panose="020B0400000000000000" pitchFamily="50" charset="-128"/>
                <a:ea typeface="BIZ UDPゴシック" panose="020B0400000000000000" pitchFamily="50" charset="-128"/>
                <a:cs typeface="Arial"/>
              </a:rPr>
              <a:t>W</a:t>
            </a:r>
            <a:r>
              <a:rPr sz="1100" spc="-25" dirty="0">
                <a:latin typeface="BIZ UDPゴシック" panose="020B0400000000000000" pitchFamily="50" charset="-128"/>
                <a:ea typeface="BIZ UDPゴシック" panose="020B0400000000000000" pitchFamily="50" charset="-128"/>
                <a:cs typeface="Arial"/>
              </a:rPr>
              <a:t>, </a:t>
            </a:r>
            <a:r>
              <a:rPr sz="1100" spc="-10" dirty="0">
                <a:latin typeface="BIZ UDPゴシック" panose="020B0400000000000000" pitchFamily="50" charset="-128"/>
                <a:ea typeface="BIZ UDPゴシック" panose="020B0400000000000000" pitchFamily="50" charset="-128"/>
                <a:cs typeface="Arial"/>
              </a:rPr>
              <a:t>1961-</a:t>
            </a:r>
            <a:endParaRPr sz="1100">
              <a:latin typeface="BIZ UDPゴシック" panose="020B0400000000000000" pitchFamily="50" charset="-128"/>
              <a:ea typeface="BIZ UDPゴシック" panose="020B0400000000000000" pitchFamily="50" charset="-128"/>
              <a:cs typeface="Arial"/>
            </a:endParaRPr>
          </a:p>
        </p:txBody>
      </p:sp>
      <p:sp>
        <p:nvSpPr>
          <p:cNvPr id="31" name="object 31"/>
          <p:cNvSpPr txBox="1"/>
          <p:nvPr/>
        </p:nvSpPr>
        <p:spPr>
          <a:xfrm>
            <a:off x="1371346" y="4864609"/>
            <a:ext cx="2905125" cy="761747"/>
          </a:xfrm>
          <a:prstGeom prst="rect">
            <a:avLst/>
          </a:prstGeom>
          <a:solidFill>
            <a:srgbClr val="E6DFEB"/>
          </a:solidFill>
        </p:spPr>
        <p:txBody>
          <a:bodyPr vert="horz" wrap="square" lIns="0" tIns="43180" rIns="0" bIns="0" rtlCol="0">
            <a:spAutoFit/>
          </a:bodyPr>
          <a:lstStyle/>
          <a:p>
            <a:pPr marL="91440">
              <a:lnSpc>
                <a:spcPts val="1435"/>
              </a:lnSpc>
              <a:spcBef>
                <a:spcPts val="340"/>
              </a:spcBef>
            </a:pPr>
            <a:r>
              <a:rPr sz="1100" spc="-25" dirty="0">
                <a:latin typeface="BIZ UDPゴシック" panose="020B0400000000000000" pitchFamily="50" charset="-128"/>
                <a:ea typeface="BIZ UDPゴシック" panose="020B0400000000000000" pitchFamily="50" charset="-128"/>
                <a:cs typeface="ＭＳ ゴシック"/>
              </a:rPr>
              <a:t>京都大学研究用原子炉 </a:t>
            </a:r>
            <a:r>
              <a:rPr sz="1100" spc="-10" dirty="0">
                <a:latin typeface="BIZ UDPゴシック" panose="020B0400000000000000" pitchFamily="50" charset="-128"/>
                <a:ea typeface="BIZ UDPゴシック" panose="020B0400000000000000" pitchFamily="50" charset="-128"/>
                <a:cs typeface="Arial"/>
              </a:rPr>
              <a:t>(KUR):</a:t>
            </a:r>
            <a:endParaRPr sz="1100" dirty="0">
              <a:latin typeface="BIZ UDPゴシック" panose="020B0400000000000000" pitchFamily="50" charset="-128"/>
              <a:ea typeface="BIZ UDPゴシック" panose="020B0400000000000000" pitchFamily="50" charset="-128"/>
              <a:cs typeface="Arial"/>
            </a:endParaRPr>
          </a:p>
          <a:p>
            <a:pPr marL="306705">
              <a:lnSpc>
                <a:spcPts val="1435"/>
              </a:lnSpc>
            </a:pPr>
            <a:r>
              <a:rPr sz="1100" dirty="0">
                <a:latin typeface="BIZ UDPゴシック" panose="020B0400000000000000" pitchFamily="50" charset="-128"/>
                <a:ea typeface="BIZ UDPゴシック" panose="020B0400000000000000" pitchFamily="50" charset="-128"/>
                <a:cs typeface="Arial"/>
              </a:rPr>
              <a:t>5000</a:t>
            </a:r>
            <a:r>
              <a:rPr sz="1100" spc="-30" dirty="0">
                <a:latin typeface="BIZ UDPゴシック" panose="020B0400000000000000" pitchFamily="50" charset="-128"/>
                <a:ea typeface="BIZ UDPゴシック" panose="020B0400000000000000" pitchFamily="50" charset="-128"/>
                <a:cs typeface="Arial"/>
              </a:rPr>
              <a:t> </a:t>
            </a:r>
            <a:r>
              <a:rPr sz="1100" spc="-10" dirty="0">
                <a:latin typeface="BIZ UDPゴシック" panose="020B0400000000000000" pitchFamily="50" charset="-128"/>
                <a:ea typeface="BIZ UDPゴシック" panose="020B0400000000000000" pitchFamily="50" charset="-128"/>
                <a:cs typeface="Arial"/>
              </a:rPr>
              <a:t>kW,</a:t>
            </a:r>
            <a:r>
              <a:rPr sz="1100" spc="-45" dirty="0">
                <a:latin typeface="BIZ UDPゴシック" panose="020B0400000000000000" pitchFamily="50" charset="-128"/>
                <a:ea typeface="BIZ UDPゴシック" panose="020B0400000000000000" pitchFamily="50" charset="-128"/>
                <a:cs typeface="Arial"/>
              </a:rPr>
              <a:t> </a:t>
            </a:r>
            <a:r>
              <a:rPr sz="1100" spc="-20" dirty="0">
                <a:latin typeface="BIZ UDPゴシック" panose="020B0400000000000000" pitchFamily="50" charset="-128"/>
                <a:ea typeface="BIZ UDPゴシック" panose="020B0400000000000000" pitchFamily="50" charset="-128"/>
                <a:cs typeface="Arial"/>
              </a:rPr>
              <a:t>1964-</a:t>
            </a:r>
            <a:endParaRPr sz="1100" dirty="0">
              <a:latin typeface="BIZ UDPゴシック" panose="020B0400000000000000" pitchFamily="50" charset="-128"/>
              <a:ea typeface="BIZ UDPゴシック" panose="020B0400000000000000" pitchFamily="50" charset="-128"/>
              <a:cs typeface="Arial"/>
            </a:endParaRPr>
          </a:p>
          <a:p>
            <a:pPr marL="91440">
              <a:lnSpc>
                <a:spcPts val="1435"/>
              </a:lnSpc>
              <a:spcBef>
                <a:spcPts val="15"/>
              </a:spcBef>
            </a:pPr>
            <a:r>
              <a:rPr sz="1100" spc="-20" dirty="0">
                <a:latin typeface="BIZ UDPゴシック" panose="020B0400000000000000" pitchFamily="50" charset="-128"/>
                <a:ea typeface="BIZ UDPゴシック" panose="020B0400000000000000" pitchFamily="50" charset="-128"/>
                <a:cs typeface="ＭＳ ゴシック"/>
              </a:rPr>
              <a:t>京都大学臨界集合体実験装置 </a:t>
            </a:r>
            <a:r>
              <a:rPr sz="1100" spc="-10" dirty="0">
                <a:latin typeface="BIZ UDPゴシック" panose="020B0400000000000000" pitchFamily="50" charset="-128"/>
                <a:ea typeface="BIZ UDPゴシック" panose="020B0400000000000000" pitchFamily="50" charset="-128"/>
                <a:cs typeface="Arial"/>
              </a:rPr>
              <a:t>(KUCA):</a:t>
            </a:r>
            <a:endParaRPr sz="1100" dirty="0">
              <a:latin typeface="BIZ UDPゴシック" panose="020B0400000000000000" pitchFamily="50" charset="-128"/>
              <a:ea typeface="BIZ UDPゴシック" panose="020B0400000000000000" pitchFamily="50" charset="-128"/>
              <a:cs typeface="Arial"/>
            </a:endParaRPr>
          </a:p>
          <a:p>
            <a:pPr marL="306705">
              <a:lnSpc>
                <a:spcPts val="1435"/>
              </a:lnSpc>
            </a:pPr>
            <a:r>
              <a:rPr sz="1100" dirty="0">
                <a:latin typeface="BIZ UDPゴシック" panose="020B0400000000000000" pitchFamily="50" charset="-128"/>
                <a:ea typeface="BIZ UDPゴシック" panose="020B0400000000000000" pitchFamily="50" charset="-128"/>
                <a:cs typeface="Arial"/>
              </a:rPr>
              <a:t>0.1</a:t>
            </a:r>
            <a:r>
              <a:rPr sz="1100" spc="-30" dirty="0">
                <a:latin typeface="BIZ UDPゴシック" panose="020B0400000000000000" pitchFamily="50" charset="-128"/>
                <a:ea typeface="BIZ UDPゴシック" panose="020B0400000000000000" pitchFamily="50" charset="-128"/>
                <a:cs typeface="Arial"/>
              </a:rPr>
              <a:t> </a:t>
            </a:r>
            <a:r>
              <a:rPr sz="1100" spc="-10" dirty="0">
                <a:latin typeface="BIZ UDPゴシック" panose="020B0400000000000000" pitchFamily="50" charset="-128"/>
                <a:ea typeface="BIZ UDPゴシック" panose="020B0400000000000000" pitchFamily="50" charset="-128"/>
                <a:cs typeface="Arial"/>
              </a:rPr>
              <a:t>kW,1974-</a:t>
            </a:r>
            <a:endParaRPr sz="1100" dirty="0">
              <a:latin typeface="BIZ UDPゴシック" panose="020B0400000000000000" pitchFamily="50" charset="-128"/>
              <a:ea typeface="BIZ UDPゴシック" panose="020B0400000000000000" pitchFamily="50" charset="-128"/>
              <a:cs typeface="Arial"/>
            </a:endParaRPr>
          </a:p>
        </p:txBody>
      </p:sp>
      <p:grpSp>
        <p:nvGrpSpPr>
          <p:cNvPr id="32" name="object 32"/>
          <p:cNvGrpSpPr/>
          <p:nvPr/>
        </p:nvGrpSpPr>
        <p:grpSpPr>
          <a:xfrm>
            <a:off x="3442462" y="1656333"/>
            <a:ext cx="3529329" cy="3543300"/>
            <a:chOff x="1918461" y="1656333"/>
            <a:chExt cx="3529329" cy="3543300"/>
          </a:xfrm>
        </p:grpSpPr>
        <p:pic>
          <p:nvPicPr>
            <p:cNvPr id="33" name="object 33"/>
            <p:cNvPicPr/>
            <p:nvPr/>
          </p:nvPicPr>
          <p:blipFill>
            <a:blip r:embed="rId6" cstate="print"/>
            <a:stretch>
              <a:fillRect/>
            </a:stretch>
          </p:blipFill>
          <p:spPr>
            <a:xfrm>
              <a:off x="4088638" y="3547617"/>
              <a:ext cx="139191" cy="149860"/>
            </a:xfrm>
            <a:prstGeom prst="rect">
              <a:avLst/>
            </a:prstGeom>
          </p:spPr>
        </p:pic>
        <p:pic>
          <p:nvPicPr>
            <p:cNvPr id="34" name="object 34"/>
            <p:cNvPicPr/>
            <p:nvPr/>
          </p:nvPicPr>
          <p:blipFill>
            <a:blip r:embed="rId7" cstate="print"/>
            <a:stretch>
              <a:fillRect/>
            </a:stretch>
          </p:blipFill>
          <p:spPr>
            <a:xfrm>
              <a:off x="3200145" y="3750310"/>
              <a:ext cx="149859" cy="162051"/>
            </a:xfrm>
            <a:prstGeom prst="rect">
              <a:avLst/>
            </a:prstGeom>
          </p:spPr>
        </p:pic>
        <p:sp>
          <p:nvSpPr>
            <p:cNvPr id="35" name="object 35"/>
            <p:cNvSpPr/>
            <p:nvPr/>
          </p:nvSpPr>
          <p:spPr>
            <a:xfrm>
              <a:off x="1924811" y="1662683"/>
              <a:ext cx="3516629" cy="3530600"/>
            </a:xfrm>
            <a:custGeom>
              <a:avLst/>
              <a:gdLst/>
              <a:ahLst/>
              <a:cxnLst/>
              <a:rect l="l" t="t" r="r" b="b"/>
              <a:pathLst>
                <a:path w="3516629" h="3530600">
                  <a:moveTo>
                    <a:pt x="2557272" y="728217"/>
                  </a:moveTo>
                  <a:lnTo>
                    <a:pt x="3516503" y="0"/>
                  </a:lnTo>
                </a:path>
                <a:path w="3516629" h="3530600">
                  <a:moveTo>
                    <a:pt x="2398776" y="1741042"/>
                  </a:moveTo>
                  <a:lnTo>
                    <a:pt x="3062732" y="1653539"/>
                  </a:lnTo>
                </a:path>
                <a:path w="3516629" h="3530600">
                  <a:moveTo>
                    <a:pt x="2282952" y="1906524"/>
                  </a:moveTo>
                  <a:lnTo>
                    <a:pt x="2558034" y="2612897"/>
                  </a:lnTo>
                </a:path>
                <a:path w="3516629" h="3530600">
                  <a:moveTo>
                    <a:pt x="2255520" y="2013203"/>
                  </a:moveTo>
                  <a:lnTo>
                    <a:pt x="2478278" y="3530218"/>
                  </a:lnTo>
                </a:path>
                <a:path w="3516629" h="3530600">
                  <a:moveTo>
                    <a:pt x="2098548" y="736091"/>
                  </a:moveTo>
                  <a:lnTo>
                    <a:pt x="2346579" y="1848357"/>
                  </a:lnTo>
                </a:path>
                <a:path w="3516629" h="3530600">
                  <a:moveTo>
                    <a:pt x="0" y="3201670"/>
                  </a:moveTo>
                  <a:lnTo>
                    <a:pt x="1330833" y="2243328"/>
                  </a:lnTo>
                </a:path>
              </a:pathLst>
            </a:custGeom>
            <a:ln w="12700">
              <a:solidFill>
                <a:srgbClr val="FF0000"/>
              </a:solidFill>
            </a:ln>
          </p:spPr>
          <p:txBody>
            <a:bodyPr wrap="square" lIns="0" tIns="0" rIns="0" bIns="0" rtlCol="0"/>
            <a:lstStyle/>
            <a:p>
              <a:endParaRPr sz="1600" dirty="0">
                <a:latin typeface="BIZ UDPゴシック" panose="020B0400000000000000" pitchFamily="50" charset="-128"/>
                <a:ea typeface="BIZ UDPゴシック" panose="020B0400000000000000" pitchFamily="50" charset="-128"/>
              </a:endParaRPr>
            </a:p>
          </p:txBody>
        </p:sp>
      </p:grpSp>
      <p:sp>
        <p:nvSpPr>
          <p:cNvPr id="36" name="object 36"/>
          <p:cNvSpPr txBox="1"/>
          <p:nvPr/>
        </p:nvSpPr>
        <p:spPr>
          <a:xfrm>
            <a:off x="1681732" y="1766311"/>
            <a:ext cx="330200" cy="207107"/>
          </a:xfrm>
          <a:prstGeom prst="rect">
            <a:avLst/>
          </a:prstGeom>
        </p:spPr>
        <p:txBody>
          <a:bodyPr vert="horz" wrap="square" lIns="0" tIns="14604" rIns="0" bIns="0" rtlCol="0">
            <a:spAutoFit/>
          </a:bodyPr>
          <a:lstStyle/>
          <a:p>
            <a:pPr marL="12700">
              <a:spcBef>
                <a:spcPts val="114"/>
              </a:spcBef>
            </a:pPr>
            <a:r>
              <a:rPr sz="1200" b="1" i="1" spc="-65" dirty="0">
                <a:latin typeface="BIZ UDPゴシック" panose="020B0400000000000000" pitchFamily="50" charset="-128"/>
                <a:ea typeface="BIZ UDPゴシック" panose="020B0400000000000000" pitchFamily="50" charset="-128"/>
                <a:cs typeface="ＭＳ ゴシック"/>
              </a:rPr>
              <a:t>大洗</a:t>
            </a:r>
            <a:endParaRPr sz="1200" dirty="0">
              <a:latin typeface="BIZ UDPゴシック" panose="020B0400000000000000" pitchFamily="50" charset="-128"/>
              <a:ea typeface="BIZ UDPゴシック" panose="020B0400000000000000" pitchFamily="50" charset="-128"/>
              <a:cs typeface="ＭＳ ゴシック"/>
            </a:endParaRPr>
          </a:p>
        </p:txBody>
      </p:sp>
      <p:grpSp>
        <p:nvGrpSpPr>
          <p:cNvPr id="37" name="object 37"/>
          <p:cNvGrpSpPr/>
          <p:nvPr/>
        </p:nvGrpSpPr>
        <p:grpSpPr>
          <a:xfrm>
            <a:off x="1669466" y="1981454"/>
            <a:ext cx="3320415" cy="1795780"/>
            <a:chOff x="145465" y="1981454"/>
            <a:chExt cx="3320415" cy="1795780"/>
          </a:xfrm>
        </p:grpSpPr>
        <p:sp>
          <p:nvSpPr>
            <p:cNvPr id="38" name="object 38"/>
            <p:cNvSpPr/>
            <p:nvPr/>
          </p:nvSpPr>
          <p:spPr>
            <a:xfrm>
              <a:off x="145465" y="1981454"/>
              <a:ext cx="304800" cy="7620"/>
            </a:xfrm>
            <a:custGeom>
              <a:avLst/>
              <a:gdLst/>
              <a:ahLst/>
              <a:cxnLst/>
              <a:rect l="l" t="t" r="r" b="b"/>
              <a:pathLst>
                <a:path w="304800" h="7619">
                  <a:moveTo>
                    <a:pt x="304800" y="0"/>
                  </a:moveTo>
                  <a:lnTo>
                    <a:pt x="0" y="0"/>
                  </a:lnTo>
                  <a:lnTo>
                    <a:pt x="0" y="7620"/>
                  </a:lnTo>
                  <a:lnTo>
                    <a:pt x="304800" y="7620"/>
                  </a:lnTo>
                  <a:lnTo>
                    <a:pt x="304800" y="0"/>
                  </a:lnTo>
                  <a:close/>
                </a:path>
              </a:pathLst>
            </a:custGeom>
            <a:solidFill>
              <a:srgbClr val="000000"/>
            </a:solidFill>
          </p:spPr>
          <p:txBody>
            <a:bodyPr wrap="square" lIns="0" tIns="0" rIns="0" bIns="0" rtlCol="0"/>
            <a:lstStyle/>
            <a:p>
              <a:endParaRPr sz="1600">
                <a:latin typeface="BIZ UDPゴシック" panose="020B0400000000000000" pitchFamily="50" charset="-128"/>
                <a:ea typeface="BIZ UDPゴシック" panose="020B0400000000000000" pitchFamily="50" charset="-128"/>
              </a:endParaRPr>
            </a:p>
          </p:txBody>
        </p:sp>
        <p:sp>
          <p:nvSpPr>
            <p:cNvPr id="39" name="object 39"/>
            <p:cNvSpPr/>
            <p:nvPr/>
          </p:nvSpPr>
          <p:spPr>
            <a:xfrm>
              <a:off x="3003803" y="3326892"/>
              <a:ext cx="254635" cy="443865"/>
            </a:xfrm>
            <a:custGeom>
              <a:avLst/>
              <a:gdLst/>
              <a:ahLst/>
              <a:cxnLst/>
              <a:rect l="l" t="t" r="r" b="b"/>
              <a:pathLst>
                <a:path w="254635" h="443864">
                  <a:moveTo>
                    <a:pt x="0" y="0"/>
                  </a:moveTo>
                  <a:lnTo>
                    <a:pt x="254381" y="443738"/>
                  </a:lnTo>
                </a:path>
              </a:pathLst>
            </a:custGeom>
            <a:ln w="12700">
              <a:solidFill>
                <a:srgbClr val="FF0000"/>
              </a:solidFill>
            </a:ln>
          </p:spPr>
          <p:txBody>
            <a:bodyPr wrap="square" lIns="0" tIns="0" rIns="0" bIns="0" rtlCol="0"/>
            <a:lstStyle/>
            <a:p>
              <a:endParaRPr sz="1600">
                <a:latin typeface="BIZ UDPゴシック" panose="020B0400000000000000" pitchFamily="50" charset="-128"/>
                <a:ea typeface="BIZ UDPゴシック" panose="020B0400000000000000" pitchFamily="50" charset="-128"/>
              </a:endParaRPr>
            </a:p>
          </p:txBody>
        </p:sp>
        <p:pic>
          <p:nvPicPr>
            <p:cNvPr id="40" name="object 40"/>
            <p:cNvPicPr/>
            <p:nvPr/>
          </p:nvPicPr>
          <p:blipFill>
            <a:blip r:embed="rId8" cstate="print"/>
            <a:stretch>
              <a:fillRect/>
            </a:stretch>
          </p:blipFill>
          <p:spPr>
            <a:xfrm>
              <a:off x="3354069" y="3405886"/>
              <a:ext cx="111759" cy="113284"/>
            </a:xfrm>
            <a:prstGeom prst="rect">
              <a:avLst/>
            </a:prstGeom>
          </p:spPr>
        </p:pic>
      </p:grpSp>
      <p:sp>
        <p:nvSpPr>
          <p:cNvPr id="41" name="object 41"/>
          <p:cNvSpPr txBox="1"/>
          <p:nvPr/>
        </p:nvSpPr>
        <p:spPr>
          <a:xfrm>
            <a:off x="6905625" y="1327543"/>
            <a:ext cx="330200" cy="207108"/>
          </a:xfrm>
          <a:prstGeom prst="rect">
            <a:avLst/>
          </a:prstGeom>
        </p:spPr>
        <p:txBody>
          <a:bodyPr vert="horz" wrap="square" lIns="0" tIns="14605" rIns="0" bIns="0" rtlCol="0">
            <a:spAutoFit/>
          </a:bodyPr>
          <a:lstStyle/>
          <a:p>
            <a:pPr marL="12700">
              <a:spcBef>
                <a:spcPts val="115"/>
              </a:spcBef>
            </a:pPr>
            <a:r>
              <a:rPr sz="1200" b="1" i="1" u="sng" spc="-60" dirty="0">
                <a:uFill>
                  <a:solidFill>
                    <a:srgbClr val="000000"/>
                  </a:solidFill>
                </a:uFill>
                <a:latin typeface="BIZ UDPゴシック" panose="020B0400000000000000" pitchFamily="50" charset="-128"/>
                <a:ea typeface="BIZ UDPゴシック" panose="020B0400000000000000" pitchFamily="50" charset="-128"/>
                <a:cs typeface="ＭＳ ゴシック"/>
              </a:rPr>
              <a:t>むつ</a:t>
            </a:r>
            <a:endParaRPr sz="1200">
              <a:latin typeface="BIZ UDPゴシック" panose="020B0400000000000000" pitchFamily="50" charset="-128"/>
              <a:ea typeface="BIZ UDPゴシック" panose="020B0400000000000000" pitchFamily="50" charset="-128"/>
              <a:cs typeface="ＭＳ ゴシック"/>
            </a:endParaRPr>
          </a:p>
        </p:txBody>
      </p:sp>
      <p:sp>
        <p:nvSpPr>
          <p:cNvPr id="42" name="object 42"/>
          <p:cNvSpPr txBox="1"/>
          <p:nvPr/>
        </p:nvSpPr>
        <p:spPr>
          <a:xfrm>
            <a:off x="5719571" y="5442203"/>
            <a:ext cx="4357498" cy="212879"/>
          </a:xfrm>
          <a:prstGeom prst="rect">
            <a:avLst/>
          </a:prstGeom>
          <a:solidFill>
            <a:srgbClr val="DDD9C3"/>
          </a:solidFill>
        </p:spPr>
        <p:txBody>
          <a:bodyPr vert="horz" wrap="square" lIns="0" tIns="43180" rIns="0" bIns="0" rtlCol="0">
            <a:spAutoFit/>
          </a:bodyPr>
          <a:lstStyle/>
          <a:p>
            <a:pPr marL="92075">
              <a:spcBef>
                <a:spcPts val="340"/>
              </a:spcBef>
            </a:pPr>
            <a:r>
              <a:rPr sz="1100" dirty="0">
                <a:solidFill>
                  <a:srgbClr val="FF0000"/>
                </a:solidFill>
                <a:latin typeface="BIZ UDPゴシック" panose="020B0400000000000000" pitchFamily="50" charset="-128"/>
                <a:ea typeface="BIZ UDPゴシック" panose="020B0400000000000000" pitchFamily="50" charset="-128"/>
                <a:cs typeface="ＭＳ ゴシック"/>
              </a:rPr>
              <a:t>立教大学原子炉</a:t>
            </a:r>
            <a:r>
              <a:rPr sz="1100" dirty="0">
                <a:solidFill>
                  <a:srgbClr val="FF0000"/>
                </a:solidFill>
                <a:latin typeface="BIZ UDPゴシック" panose="020B0400000000000000" pitchFamily="50" charset="-128"/>
                <a:ea typeface="BIZ UDPゴシック" panose="020B0400000000000000" pitchFamily="50" charset="-128"/>
                <a:cs typeface="Arial"/>
              </a:rPr>
              <a:t>TRIGA</a:t>
            </a:r>
            <a:r>
              <a:rPr sz="1100" spc="-75" dirty="0">
                <a:solidFill>
                  <a:srgbClr val="FF0000"/>
                </a:solidFill>
                <a:latin typeface="BIZ UDPゴシック" panose="020B0400000000000000" pitchFamily="50" charset="-128"/>
                <a:ea typeface="BIZ UDPゴシック" panose="020B0400000000000000" pitchFamily="50" charset="-128"/>
                <a:cs typeface="Arial"/>
              </a:rPr>
              <a:t> </a:t>
            </a:r>
            <a:r>
              <a:rPr sz="1100" dirty="0">
                <a:solidFill>
                  <a:srgbClr val="FF0000"/>
                </a:solidFill>
                <a:latin typeface="BIZ UDPゴシック" panose="020B0400000000000000" pitchFamily="50" charset="-128"/>
                <a:ea typeface="BIZ UDPゴシック" panose="020B0400000000000000" pitchFamily="50" charset="-128"/>
                <a:cs typeface="Arial"/>
              </a:rPr>
              <a:t>II</a:t>
            </a:r>
            <a:r>
              <a:rPr sz="1100" spc="-10" dirty="0">
                <a:solidFill>
                  <a:srgbClr val="FF0000"/>
                </a:solidFill>
                <a:latin typeface="BIZ UDPゴシック" panose="020B0400000000000000" pitchFamily="50" charset="-128"/>
                <a:ea typeface="BIZ UDPゴシック" panose="020B0400000000000000" pitchFamily="50" charset="-128"/>
                <a:cs typeface="Arial"/>
              </a:rPr>
              <a:t> (</a:t>
            </a:r>
            <a:r>
              <a:rPr sz="1100" dirty="0">
                <a:solidFill>
                  <a:srgbClr val="FF0000"/>
                </a:solidFill>
                <a:latin typeface="BIZ UDPゴシック" panose="020B0400000000000000" pitchFamily="50" charset="-128"/>
                <a:ea typeface="BIZ UDPゴシック" panose="020B0400000000000000" pitchFamily="50" charset="-128"/>
                <a:cs typeface="Arial"/>
              </a:rPr>
              <a:t>RUR): 100</a:t>
            </a:r>
            <a:r>
              <a:rPr sz="1100" spc="-30" dirty="0">
                <a:solidFill>
                  <a:srgbClr val="FF0000"/>
                </a:solidFill>
                <a:latin typeface="BIZ UDPゴシック" panose="020B0400000000000000" pitchFamily="50" charset="-128"/>
                <a:ea typeface="BIZ UDPゴシック" panose="020B0400000000000000" pitchFamily="50" charset="-128"/>
                <a:cs typeface="Arial"/>
              </a:rPr>
              <a:t> </a:t>
            </a:r>
            <a:r>
              <a:rPr sz="1100" dirty="0">
                <a:solidFill>
                  <a:srgbClr val="FF0000"/>
                </a:solidFill>
                <a:latin typeface="BIZ UDPゴシック" panose="020B0400000000000000" pitchFamily="50" charset="-128"/>
                <a:ea typeface="BIZ UDPゴシック" panose="020B0400000000000000" pitchFamily="50" charset="-128"/>
                <a:cs typeface="Arial"/>
              </a:rPr>
              <a:t>kW</a:t>
            </a:r>
            <a:r>
              <a:rPr sz="1100" spc="-25" dirty="0">
                <a:solidFill>
                  <a:srgbClr val="FF0000"/>
                </a:solidFill>
                <a:latin typeface="BIZ UDPゴシック" panose="020B0400000000000000" pitchFamily="50" charset="-128"/>
                <a:ea typeface="BIZ UDPゴシック" panose="020B0400000000000000" pitchFamily="50" charset="-128"/>
                <a:cs typeface="Arial"/>
              </a:rPr>
              <a:t>, </a:t>
            </a:r>
            <a:r>
              <a:rPr sz="1100" spc="-10" dirty="0">
                <a:solidFill>
                  <a:srgbClr val="FF0000"/>
                </a:solidFill>
                <a:latin typeface="BIZ UDPゴシック" panose="020B0400000000000000" pitchFamily="50" charset="-128"/>
                <a:ea typeface="BIZ UDPゴシック" panose="020B0400000000000000" pitchFamily="50" charset="-128"/>
                <a:cs typeface="Arial"/>
              </a:rPr>
              <a:t>1961-</a:t>
            </a:r>
            <a:r>
              <a:rPr sz="1100" spc="-20" dirty="0">
                <a:solidFill>
                  <a:srgbClr val="FF0000"/>
                </a:solidFill>
                <a:latin typeface="BIZ UDPゴシック" panose="020B0400000000000000" pitchFamily="50" charset="-128"/>
                <a:ea typeface="BIZ UDPゴシック" panose="020B0400000000000000" pitchFamily="50" charset="-128"/>
                <a:cs typeface="Arial"/>
              </a:rPr>
              <a:t>2001</a:t>
            </a:r>
            <a:endParaRPr sz="1100" dirty="0">
              <a:latin typeface="BIZ UDPゴシック" panose="020B0400000000000000" pitchFamily="50" charset="-128"/>
              <a:ea typeface="BIZ UDPゴシック" panose="020B0400000000000000" pitchFamily="50" charset="-128"/>
              <a:cs typeface="Arial"/>
            </a:endParaRPr>
          </a:p>
        </p:txBody>
      </p:sp>
      <p:sp>
        <p:nvSpPr>
          <p:cNvPr id="44" name="object 44"/>
          <p:cNvSpPr txBox="1"/>
          <p:nvPr/>
        </p:nvSpPr>
        <p:spPr>
          <a:xfrm>
            <a:off x="1731264" y="1341120"/>
            <a:ext cx="2135505" cy="212237"/>
          </a:xfrm>
          <a:prstGeom prst="rect">
            <a:avLst/>
          </a:prstGeom>
          <a:solidFill>
            <a:srgbClr val="F1F1F1"/>
          </a:solidFill>
        </p:spPr>
        <p:txBody>
          <a:bodyPr vert="horz" wrap="square" lIns="0" tIns="42544" rIns="0" bIns="0" rtlCol="0">
            <a:spAutoFit/>
          </a:bodyPr>
          <a:lstStyle/>
          <a:p>
            <a:pPr marL="90805">
              <a:spcBef>
                <a:spcPts val="334"/>
              </a:spcBef>
            </a:pPr>
            <a:r>
              <a:rPr sz="1100" dirty="0">
                <a:latin typeface="BIZ UDPゴシック" panose="020B0400000000000000" pitchFamily="50" charset="-128"/>
                <a:ea typeface="BIZ UDPゴシック" panose="020B0400000000000000" pitchFamily="50" charset="-128"/>
                <a:cs typeface="ＭＳ ゴシック"/>
              </a:rPr>
              <a:t>新試験研究炉（検討中</a:t>
            </a:r>
            <a:r>
              <a:rPr sz="1100" spc="-50" dirty="0">
                <a:latin typeface="BIZ UDPゴシック" panose="020B0400000000000000" pitchFamily="50" charset="-128"/>
                <a:ea typeface="BIZ UDPゴシック" panose="020B0400000000000000" pitchFamily="50" charset="-128"/>
                <a:cs typeface="ＭＳ ゴシック"/>
              </a:rPr>
              <a:t>）</a:t>
            </a:r>
            <a:endParaRPr sz="1100">
              <a:latin typeface="BIZ UDPゴシック" panose="020B0400000000000000" pitchFamily="50" charset="-128"/>
              <a:ea typeface="BIZ UDPゴシック" panose="020B0400000000000000" pitchFamily="50" charset="-128"/>
              <a:cs typeface="ＭＳ ゴシック"/>
            </a:endParaRPr>
          </a:p>
        </p:txBody>
      </p:sp>
      <p:sp>
        <p:nvSpPr>
          <p:cNvPr id="45" name="object 45"/>
          <p:cNvSpPr txBox="1"/>
          <p:nvPr/>
        </p:nvSpPr>
        <p:spPr>
          <a:xfrm>
            <a:off x="1669795" y="1144663"/>
            <a:ext cx="330200" cy="207108"/>
          </a:xfrm>
          <a:prstGeom prst="rect">
            <a:avLst/>
          </a:prstGeom>
        </p:spPr>
        <p:txBody>
          <a:bodyPr vert="horz" wrap="square" lIns="0" tIns="14605" rIns="0" bIns="0" rtlCol="0">
            <a:spAutoFit/>
          </a:bodyPr>
          <a:lstStyle/>
          <a:p>
            <a:pPr marL="12700">
              <a:spcBef>
                <a:spcPts val="115"/>
              </a:spcBef>
            </a:pPr>
            <a:r>
              <a:rPr sz="1200" b="1" i="1" u="sng" spc="-60" dirty="0">
                <a:uFill>
                  <a:solidFill>
                    <a:srgbClr val="000000"/>
                  </a:solidFill>
                </a:uFill>
                <a:latin typeface="BIZ UDPゴシック" panose="020B0400000000000000" pitchFamily="50" charset="-128"/>
                <a:ea typeface="BIZ UDPゴシック" panose="020B0400000000000000" pitchFamily="50" charset="-128"/>
                <a:cs typeface="ＭＳ ゴシック"/>
              </a:rPr>
              <a:t>敦賀</a:t>
            </a:r>
            <a:endParaRPr sz="1200">
              <a:latin typeface="BIZ UDPゴシック" panose="020B0400000000000000" pitchFamily="50" charset="-128"/>
              <a:ea typeface="BIZ UDPゴシック" panose="020B0400000000000000" pitchFamily="50" charset="-128"/>
              <a:cs typeface="ＭＳ ゴシック"/>
            </a:endParaRPr>
          </a:p>
        </p:txBody>
      </p:sp>
      <p:sp>
        <p:nvSpPr>
          <p:cNvPr id="46" name="object 46"/>
          <p:cNvSpPr txBox="1"/>
          <p:nvPr/>
        </p:nvSpPr>
        <p:spPr>
          <a:xfrm>
            <a:off x="3999935" y="6219574"/>
            <a:ext cx="4135120" cy="226344"/>
          </a:xfrm>
          <a:prstGeom prst="rect">
            <a:avLst/>
          </a:prstGeom>
          <a:ln w="9525">
            <a:solidFill>
              <a:srgbClr val="FF0000"/>
            </a:solidFill>
          </a:ln>
        </p:spPr>
        <p:txBody>
          <a:bodyPr vert="horz" wrap="square" lIns="0" tIns="41275" rIns="0" bIns="0" rtlCol="0" anchor="ctr">
            <a:spAutoFit/>
          </a:bodyPr>
          <a:lstStyle/>
          <a:p>
            <a:pPr marL="92710" algn="ctr">
              <a:spcBef>
                <a:spcPts val="325"/>
              </a:spcBef>
            </a:pPr>
            <a:r>
              <a:rPr sz="1200" b="1" spc="-25" dirty="0">
                <a:solidFill>
                  <a:srgbClr val="FF0000"/>
                </a:solidFill>
                <a:latin typeface="BIZ UDPゴシック" panose="020B0400000000000000" pitchFamily="50" charset="-128"/>
                <a:ea typeface="BIZ UDPゴシック" panose="020B0400000000000000" pitchFamily="50" charset="-128"/>
                <a:cs typeface="ＭＳ ゴシック"/>
              </a:rPr>
              <a:t>赤字：廃止措置準備中あるいは廃止措置中の施設</a:t>
            </a:r>
            <a:endParaRPr sz="1200" dirty="0">
              <a:latin typeface="BIZ UDPゴシック" panose="020B0400000000000000" pitchFamily="50" charset="-128"/>
              <a:ea typeface="BIZ UDPゴシック" panose="020B0400000000000000" pitchFamily="50" charset="-128"/>
              <a:cs typeface="ＭＳ ゴシック"/>
            </a:endParaRPr>
          </a:p>
        </p:txBody>
      </p:sp>
      <p:sp>
        <p:nvSpPr>
          <p:cNvPr id="47" name="テキスト ボックス 46">
            <a:extLst>
              <a:ext uri="{FF2B5EF4-FFF2-40B4-BE49-F238E27FC236}">
                <a16:creationId xmlns:a16="http://schemas.microsoft.com/office/drawing/2014/main" id="{741556CB-76DC-48E2-B211-3CD997185369}"/>
              </a:ext>
            </a:extLst>
          </p:cNvPr>
          <p:cNvSpPr txBox="1"/>
          <p:nvPr/>
        </p:nvSpPr>
        <p:spPr>
          <a:xfrm>
            <a:off x="0" y="0"/>
            <a:ext cx="12192000" cy="523220"/>
          </a:xfrm>
          <a:prstGeom prst="rect">
            <a:avLst/>
          </a:prstGeom>
          <a:solidFill>
            <a:srgbClr val="052F61"/>
          </a:solidFill>
        </p:spPr>
        <p:txBody>
          <a:bodyPr wrap="square" rtlCol="0">
            <a:spAutoFit/>
          </a:bodyPr>
          <a:lstStyle/>
          <a:p>
            <a:pPr algn="ctr"/>
            <a:r>
              <a:rPr lang="ja-JP" altLang="en-US" sz="2800" b="1" dirty="0">
                <a:solidFill>
                  <a:schemeClr val="bg1"/>
                </a:solidFill>
                <a:latin typeface="Meiryo UI" panose="020B0604030504040204" pitchFamily="50" charset="-128"/>
                <a:ea typeface="Meiryo UI" panose="020B0604030504040204" pitchFamily="50" charset="-128"/>
              </a:rPr>
              <a:t>研究用原子炉（</a:t>
            </a:r>
            <a:r>
              <a:rPr lang="ja-JP" altLang="en-US" sz="2800" b="1" dirty="0">
                <a:solidFill>
                  <a:srgbClr val="FF0000"/>
                </a:solidFill>
                <a:latin typeface="Meiryo UI" panose="020B0604030504040204" pitchFamily="50" charset="-128"/>
                <a:ea typeface="Meiryo UI" panose="020B0604030504040204" pitchFamily="50" charset="-128"/>
              </a:rPr>
              <a:t>赤字は廃止措置中＆準備中</a:t>
            </a:r>
            <a:r>
              <a:rPr lang="ja-JP" altLang="en-US" sz="2800" b="1" dirty="0">
                <a:solidFill>
                  <a:schemeClr val="bg1"/>
                </a:solidFill>
                <a:latin typeface="Meiryo UI" panose="020B0604030504040204" pitchFamily="50" charset="-128"/>
                <a:ea typeface="Meiryo UI" panose="020B0604030504040204" pitchFamily="50" charset="-128"/>
              </a:rPr>
              <a:t>）</a:t>
            </a:r>
            <a:endParaRPr lang="en-US" altLang="ja-JP" sz="2800" b="1" dirty="0">
              <a:solidFill>
                <a:schemeClr val="bg1"/>
              </a:solidFill>
              <a:latin typeface="Meiryo UI" panose="020B0604030504040204" pitchFamily="50" charset="-128"/>
              <a:ea typeface="Meiryo UI" panose="020B0604030504040204" pitchFamily="50" charset="-128"/>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object 18"/>
          <p:cNvGrpSpPr/>
          <p:nvPr/>
        </p:nvGrpSpPr>
        <p:grpSpPr>
          <a:xfrm>
            <a:off x="5770964" y="3501148"/>
            <a:ext cx="971550" cy="546735"/>
            <a:chOff x="4475988" y="3735323"/>
            <a:chExt cx="971550" cy="546735"/>
          </a:xfrm>
        </p:grpSpPr>
        <p:pic>
          <p:nvPicPr>
            <p:cNvPr id="19" name="object 19"/>
            <p:cNvPicPr/>
            <p:nvPr/>
          </p:nvPicPr>
          <p:blipFill>
            <a:blip r:embed="rId2" cstate="print"/>
            <a:stretch>
              <a:fillRect/>
            </a:stretch>
          </p:blipFill>
          <p:spPr>
            <a:xfrm>
              <a:off x="4475988" y="3735323"/>
              <a:ext cx="971550" cy="546354"/>
            </a:xfrm>
            <a:prstGeom prst="rect">
              <a:avLst/>
            </a:prstGeom>
          </p:spPr>
        </p:pic>
        <p:pic>
          <p:nvPicPr>
            <p:cNvPr id="20" name="object 20"/>
            <p:cNvPicPr/>
            <p:nvPr/>
          </p:nvPicPr>
          <p:blipFill>
            <a:blip r:embed="rId3" cstate="print"/>
            <a:stretch>
              <a:fillRect/>
            </a:stretch>
          </p:blipFill>
          <p:spPr>
            <a:xfrm>
              <a:off x="4479036" y="3738371"/>
              <a:ext cx="944117" cy="518921"/>
            </a:xfrm>
            <a:prstGeom prst="rect">
              <a:avLst/>
            </a:prstGeom>
          </p:spPr>
        </p:pic>
      </p:grpSp>
      <p:grpSp>
        <p:nvGrpSpPr>
          <p:cNvPr id="21" name="object 21"/>
          <p:cNvGrpSpPr/>
          <p:nvPr/>
        </p:nvGrpSpPr>
        <p:grpSpPr>
          <a:xfrm>
            <a:off x="8806771" y="3501148"/>
            <a:ext cx="1220470" cy="546735"/>
            <a:chOff x="7511795" y="3735323"/>
            <a:chExt cx="1220470" cy="546735"/>
          </a:xfrm>
        </p:grpSpPr>
        <p:pic>
          <p:nvPicPr>
            <p:cNvPr id="22" name="object 22"/>
            <p:cNvPicPr/>
            <p:nvPr/>
          </p:nvPicPr>
          <p:blipFill>
            <a:blip r:embed="rId4" cstate="print"/>
            <a:stretch>
              <a:fillRect/>
            </a:stretch>
          </p:blipFill>
          <p:spPr>
            <a:xfrm>
              <a:off x="7511795" y="3735323"/>
              <a:ext cx="1219961" cy="546354"/>
            </a:xfrm>
            <a:prstGeom prst="rect">
              <a:avLst/>
            </a:prstGeom>
          </p:spPr>
        </p:pic>
        <p:pic>
          <p:nvPicPr>
            <p:cNvPr id="23" name="object 23"/>
            <p:cNvPicPr/>
            <p:nvPr/>
          </p:nvPicPr>
          <p:blipFill>
            <a:blip r:embed="rId5" cstate="print"/>
            <a:stretch>
              <a:fillRect/>
            </a:stretch>
          </p:blipFill>
          <p:spPr>
            <a:xfrm>
              <a:off x="7514843" y="3738371"/>
              <a:ext cx="1192529" cy="518921"/>
            </a:xfrm>
            <a:prstGeom prst="rect">
              <a:avLst/>
            </a:prstGeom>
          </p:spPr>
        </p:pic>
      </p:grpSp>
      <p:grpSp>
        <p:nvGrpSpPr>
          <p:cNvPr id="24" name="object 24"/>
          <p:cNvGrpSpPr/>
          <p:nvPr/>
        </p:nvGrpSpPr>
        <p:grpSpPr>
          <a:xfrm>
            <a:off x="6874341" y="1821700"/>
            <a:ext cx="3893185" cy="1597660"/>
            <a:chOff x="5579364" y="2055876"/>
            <a:chExt cx="3893185" cy="1597660"/>
          </a:xfrm>
        </p:grpSpPr>
        <p:pic>
          <p:nvPicPr>
            <p:cNvPr id="25" name="object 25"/>
            <p:cNvPicPr/>
            <p:nvPr/>
          </p:nvPicPr>
          <p:blipFill>
            <a:blip r:embed="rId6" cstate="print"/>
            <a:stretch>
              <a:fillRect/>
            </a:stretch>
          </p:blipFill>
          <p:spPr>
            <a:xfrm>
              <a:off x="5579364" y="2258060"/>
              <a:ext cx="2048256" cy="1394968"/>
            </a:xfrm>
            <a:prstGeom prst="rect">
              <a:avLst/>
            </a:prstGeom>
          </p:spPr>
        </p:pic>
        <p:sp>
          <p:nvSpPr>
            <p:cNvPr id="26" name="object 26"/>
            <p:cNvSpPr/>
            <p:nvPr/>
          </p:nvSpPr>
          <p:spPr>
            <a:xfrm>
              <a:off x="6864096" y="2834640"/>
              <a:ext cx="1059180" cy="334010"/>
            </a:xfrm>
            <a:custGeom>
              <a:avLst/>
              <a:gdLst/>
              <a:ahLst/>
              <a:cxnLst/>
              <a:rect l="l" t="t" r="r" b="b"/>
              <a:pathLst>
                <a:path w="1059179" h="334010">
                  <a:moveTo>
                    <a:pt x="1059179" y="0"/>
                  </a:moveTo>
                  <a:lnTo>
                    <a:pt x="0" y="333756"/>
                  </a:lnTo>
                  <a:lnTo>
                    <a:pt x="1059179" y="333756"/>
                  </a:lnTo>
                  <a:lnTo>
                    <a:pt x="1059179" y="0"/>
                  </a:lnTo>
                  <a:close/>
                </a:path>
              </a:pathLst>
            </a:custGeom>
            <a:solidFill>
              <a:srgbClr val="F1F1F1">
                <a:alpha val="79998"/>
              </a:srgbClr>
            </a:solidFill>
          </p:spPr>
          <p:txBody>
            <a:bodyPr wrap="square" lIns="0" tIns="0" rIns="0" bIns="0" rtlCol="0"/>
            <a:lstStyle/>
            <a:p>
              <a:endParaRPr/>
            </a:p>
          </p:txBody>
        </p:sp>
        <p:pic>
          <p:nvPicPr>
            <p:cNvPr id="27" name="object 27"/>
            <p:cNvPicPr/>
            <p:nvPr/>
          </p:nvPicPr>
          <p:blipFill>
            <a:blip r:embed="rId7" cstate="print"/>
            <a:stretch>
              <a:fillRect/>
            </a:stretch>
          </p:blipFill>
          <p:spPr>
            <a:xfrm>
              <a:off x="7894320" y="2164080"/>
              <a:ext cx="701040" cy="1426464"/>
            </a:xfrm>
            <a:prstGeom prst="rect">
              <a:avLst/>
            </a:prstGeom>
          </p:spPr>
        </p:pic>
        <p:sp>
          <p:nvSpPr>
            <p:cNvPr id="28" name="object 28"/>
            <p:cNvSpPr/>
            <p:nvPr/>
          </p:nvSpPr>
          <p:spPr>
            <a:xfrm>
              <a:off x="8297267" y="3196439"/>
              <a:ext cx="320040" cy="185420"/>
            </a:xfrm>
            <a:custGeom>
              <a:avLst/>
              <a:gdLst/>
              <a:ahLst/>
              <a:cxnLst/>
              <a:rect l="l" t="t" r="r" b="b"/>
              <a:pathLst>
                <a:path w="320040" h="185420">
                  <a:moveTo>
                    <a:pt x="49584" y="31010"/>
                  </a:moveTo>
                  <a:lnTo>
                    <a:pt x="47775" y="37234"/>
                  </a:lnTo>
                  <a:lnTo>
                    <a:pt x="43694" y="42170"/>
                  </a:lnTo>
                  <a:lnTo>
                    <a:pt x="314094" y="185316"/>
                  </a:lnTo>
                  <a:lnTo>
                    <a:pt x="319936" y="174013"/>
                  </a:lnTo>
                  <a:lnTo>
                    <a:pt x="49584" y="31010"/>
                  </a:lnTo>
                  <a:close/>
                </a:path>
                <a:path w="320040" h="185420">
                  <a:moveTo>
                    <a:pt x="27535" y="0"/>
                  </a:moveTo>
                  <a:lnTo>
                    <a:pt x="17835" y="1039"/>
                  </a:lnTo>
                  <a:lnTo>
                    <a:pt x="9231" y="5603"/>
                  </a:lnTo>
                  <a:lnTo>
                    <a:pt x="2817" y="13358"/>
                  </a:lnTo>
                  <a:lnTo>
                    <a:pt x="0" y="23058"/>
                  </a:lnTo>
                  <a:lnTo>
                    <a:pt x="1039" y="32758"/>
                  </a:lnTo>
                  <a:lnTo>
                    <a:pt x="5603" y="41362"/>
                  </a:lnTo>
                  <a:lnTo>
                    <a:pt x="13358" y="47775"/>
                  </a:lnTo>
                  <a:lnTo>
                    <a:pt x="23058" y="50593"/>
                  </a:lnTo>
                  <a:lnTo>
                    <a:pt x="32758" y="49553"/>
                  </a:lnTo>
                  <a:lnTo>
                    <a:pt x="41362" y="44989"/>
                  </a:lnTo>
                  <a:lnTo>
                    <a:pt x="43694" y="42170"/>
                  </a:lnTo>
                  <a:lnTo>
                    <a:pt x="22375" y="30884"/>
                  </a:lnTo>
                  <a:lnTo>
                    <a:pt x="28217" y="19708"/>
                  </a:lnTo>
                  <a:lnTo>
                    <a:pt x="49754" y="19708"/>
                  </a:lnTo>
                  <a:lnTo>
                    <a:pt x="49553" y="17835"/>
                  </a:lnTo>
                  <a:lnTo>
                    <a:pt x="44989" y="9231"/>
                  </a:lnTo>
                  <a:lnTo>
                    <a:pt x="37234" y="2817"/>
                  </a:lnTo>
                  <a:lnTo>
                    <a:pt x="27535" y="0"/>
                  </a:lnTo>
                  <a:close/>
                </a:path>
                <a:path w="320040" h="185420">
                  <a:moveTo>
                    <a:pt x="28217" y="19708"/>
                  </a:moveTo>
                  <a:lnTo>
                    <a:pt x="22375" y="30884"/>
                  </a:lnTo>
                  <a:lnTo>
                    <a:pt x="43694" y="42170"/>
                  </a:lnTo>
                  <a:lnTo>
                    <a:pt x="47775" y="37234"/>
                  </a:lnTo>
                  <a:lnTo>
                    <a:pt x="49584" y="31010"/>
                  </a:lnTo>
                  <a:lnTo>
                    <a:pt x="28217" y="19708"/>
                  </a:lnTo>
                  <a:close/>
                </a:path>
                <a:path w="320040" h="185420">
                  <a:moveTo>
                    <a:pt x="49754" y="19708"/>
                  </a:moveTo>
                  <a:lnTo>
                    <a:pt x="28217" y="19708"/>
                  </a:lnTo>
                  <a:lnTo>
                    <a:pt x="49584" y="31010"/>
                  </a:lnTo>
                  <a:lnTo>
                    <a:pt x="50593" y="27535"/>
                  </a:lnTo>
                  <a:lnTo>
                    <a:pt x="49754" y="19708"/>
                  </a:lnTo>
                  <a:close/>
                </a:path>
              </a:pathLst>
            </a:custGeom>
            <a:solidFill>
              <a:srgbClr val="000000"/>
            </a:solidFill>
          </p:spPr>
          <p:txBody>
            <a:bodyPr wrap="square" lIns="0" tIns="0" rIns="0" bIns="0" rtlCol="0"/>
            <a:lstStyle/>
            <a:p>
              <a:endParaRPr/>
            </a:p>
          </p:txBody>
        </p:sp>
        <p:pic>
          <p:nvPicPr>
            <p:cNvPr id="29" name="object 29"/>
            <p:cNvPicPr/>
            <p:nvPr/>
          </p:nvPicPr>
          <p:blipFill>
            <a:blip r:embed="rId8" cstate="print"/>
            <a:stretch>
              <a:fillRect/>
            </a:stretch>
          </p:blipFill>
          <p:spPr>
            <a:xfrm>
              <a:off x="8545068" y="3230880"/>
              <a:ext cx="854201" cy="381761"/>
            </a:xfrm>
            <a:prstGeom prst="rect">
              <a:avLst/>
            </a:prstGeom>
          </p:spPr>
        </p:pic>
        <p:pic>
          <p:nvPicPr>
            <p:cNvPr id="30" name="object 30"/>
            <p:cNvPicPr/>
            <p:nvPr/>
          </p:nvPicPr>
          <p:blipFill>
            <a:blip r:embed="rId9" cstate="print"/>
            <a:stretch>
              <a:fillRect/>
            </a:stretch>
          </p:blipFill>
          <p:spPr>
            <a:xfrm>
              <a:off x="8465820" y="2055876"/>
              <a:ext cx="1006601" cy="381762"/>
            </a:xfrm>
            <a:prstGeom prst="rect">
              <a:avLst/>
            </a:prstGeom>
          </p:spPr>
        </p:pic>
        <p:sp>
          <p:nvSpPr>
            <p:cNvPr id="31" name="object 31"/>
            <p:cNvSpPr/>
            <p:nvPr/>
          </p:nvSpPr>
          <p:spPr>
            <a:xfrm>
              <a:off x="8377999" y="2281809"/>
              <a:ext cx="272415" cy="305435"/>
            </a:xfrm>
            <a:custGeom>
              <a:avLst/>
              <a:gdLst/>
              <a:ahLst/>
              <a:cxnLst/>
              <a:rect l="l" t="t" r="r" b="b"/>
              <a:pathLst>
                <a:path w="272415" h="305435">
                  <a:moveTo>
                    <a:pt x="23717" y="254190"/>
                  </a:moveTo>
                  <a:lnTo>
                    <a:pt x="14311" y="256655"/>
                  </a:lnTo>
                  <a:lnTo>
                    <a:pt x="6286" y="262763"/>
                  </a:lnTo>
                  <a:lnTo>
                    <a:pt x="1250" y="271502"/>
                  </a:lnTo>
                  <a:lnTo>
                    <a:pt x="0" y="281146"/>
                  </a:lnTo>
                  <a:lnTo>
                    <a:pt x="2464" y="290552"/>
                  </a:lnTo>
                  <a:lnTo>
                    <a:pt x="8572" y="298576"/>
                  </a:lnTo>
                  <a:lnTo>
                    <a:pt x="17311" y="303613"/>
                  </a:lnTo>
                  <a:lnTo>
                    <a:pt x="26955" y="304863"/>
                  </a:lnTo>
                  <a:lnTo>
                    <a:pt x="36361" y="302398"/>
                  </a:lnTo>
                  <a:lnTo>
                    <a:pt x="44386" y="296290"/>
                  </a:lnTo>
                  <a:lnTo>
                    <a:pt x="49422" y="287551"/>
                  </a:lnTo>
                  <a:lnTo>
                    <a:pt x="49919" y="283717"/>
                  </a:lnTo>
                  <a:lnTo>
                    <a:pt x="30162" y="283717"/>
                  </a:lnTo>
                  <a:lnTo>
                    <a:pt x="20510" y="275336"/>
                  </a:lnTo>
                  <a:lnTo>
                    <a:pt x="36452" y="257221"/>
                  </a:lnTo>
                  <a:lnTo>
                    <a:pt x="33361" y="255440"/>
                  </a:lnTo>
                  <a:lnTo>
                    <a:pt x="23717" y="254190"/>
                  </a:lnTo>
                  <a:close/>
                </a:path>
                <a:path w="272415" h="305435">
                  <a:moveTo>
                    <a:pt x="36452" y="257221"/>
                  </a:moveTo>
                  <a:lnTo>
                    <a:pt x="20510" y="275336"/>
                  </a:lnTo>
                  <a:lnTo>
                    <a:pt x="30162" y="283717"/>
                  </a:lnTo>
                  <a:lnTo>
                    <a:pt x="46045" y="265660"/>
                  </a:lnTo>
                  <a:lnTo>
                    <a:pt x="42100" y="260476"/>
                  </a:lnTo>
                  <a:lnTo>
                    <a:pt x="36452" y="257221"/>
                  </a:lnTo>
                  <a:close/>
                </a:path>
                <a:path w="272415" h="305435">
                  <a:moveTo>
                    <a:pt x="46045" y="265660"/>
                  </a:moveTo>
                  <a:lnTo>
                    <a:pt x="30162" y="283717"/>
                  </a:lnTo>
                  <a:lnTo>
                    <a:pt x="49919" y="283717"/>
                  </a:lnTo>
                  <a:lnTo>
                    <a:pt x="50673" y="277907"/>
                  </a:lnTo>
                  <a:lnTo>
                    <a:pt x="48208" y="268501"/>
                  </a:lnTo>
                  <a:lnTo>
                    <a:pt x="46045" y="265660"/>
                  </a:lnTo>
                  <a:close/>
                </a:path>
                <a:path w="272415" h="305435">
                  <a:moveTo>
                    <a:pt x="262826" y="0"/>
                  </a:moveTo>
                  <a:lnTo>
                    <a:pt x="36452" y="257221"/>
                  </a:lnTo>
                  <a:lnTo>
                    <a:pt x="42100" y="260476"/>
                  </a:lnTo>
                  <a:lnTo>
                    <a:pt x="46045" y="265660"/>
                  </a:lnTo>
                  <a:lnTo>
                    <a:pt x="272351" y="8381"/>
                  </a:lnTo>
                  <a:lnTo>
                    <a:pt x="262826" y="0"/>
                  </a:lnTo>
                  <a:close/>
                </a:path>
              </a:pathLst>
            </a:custGeom>
            <a:solidFill>
              <a:srgbClr val="000000"/>
            </a:solidFill>
          </p:spPr>
          <p:txBody>
            <a:bodyPr wrap="square" lIns="0" tIns="0" rIns="0" bIns="0" rtlCol="0"/>
            <a:lstStyle/>
            <a:p>
              <a:endParaRPr/>
            </a:p>
          </p:txBody>
        </p:sp>
      </p:grpSp>
      <p:grpSp>
        <p:nvGrpSpPr>
          <p:cNvPr id="32" name="object 32"/>
          <p:cNvGrpSpPr/>
          <p:nvPr/>
        </p:nvGrpSpPr>
        <p:grpSpPr>
          <a:xfrm>
            <a:off x="1624160" y="2114308"/>
            <a:ext cx="4734560" cy="1933575"/>
            <a:chOff x="329184" y="2348483"/>
            <a:chExt cx="4734560" cy="1933575"/>
          </a:xfrm>
        </p:grpSpPr>
        <p:pic>
          <p:nvPicPr>
            <p:cNvPr id="33" name="object 33"/>
            <p:cNvPicPr/>
            <p:nvPr/>
          </p:nvPicPr>
          <p:blipFill>
            <a:blip r:embed="rId10" cstate="print"/>
            <a:stretch>
              <a:fillRect/>
            </a:stretch>
          </p:blipFill>
          <p:spPr>
            <a:xfrm>
              <a:off x="1149095" y="3735323"/>
              <a:ext cx="1302258" cy="546354"/>
            </a:xfrm>
            <a:prstGeom prst="rect">
              <a:avLst/>
            </a:prstGeom>
          </p:spPr>
        </p:pic>
        <p:pic>
          <p:nvPicPr>
            <p:cNvPr id="34" name="object 34"/>
            <p:cNvPicPr/>
            <p:nvPr/>
          </p:nvPicPr>
          <p:blipFill>
            <a:blip r:embed="rId11" cstate="print"/>
            <a:stretch>
              <a:fillRect/>
            </a:stretch>
          </p:blipFill>
          <p:spPr>
            <a:xfrm>
              <a:off x="1153667" y="3738372"/>
              <a:ext cx="1274826" cy="518921"/>
            </a:xfrm>
            <a:prstGeom prst="rect">
              <a:avLst/>
            </a:prstGeom>
          </p:spPr>
        </p:pic>
        <p:pic>
          <p:nvPicPr>
            <p:cNvPr id="35" name="object 35"/>
            <p:cNvPicPr/>
            <p:nvPr/>
          </p:nvPicPr>
          <p:blipFill>
            <a:blip r:embed="rId12" cstate="print"/>
            <a:stretch>
              <a:fillRect/>
            </a:stretch>
          </p:blipFill>
          <p:spPr>
            <a:xfrm>
              <a:off x="1356359" y="2348483"/>
              <a:ext cx="2816352" cy="1194815"/>
            </a:xfrm>
            <a:prstGeom prst="rect">
              <a:avLst/>
            </a:prstGeom>
          </p:spPr>
        </p:pic>
        <p:sp>
          <p:nvSpPr>
            <p:cNvPr id="36" name="object 36"/>
            <p:cNvSpPr/>
            <p:nvPr/>
          </p:nvSpPr>
          <p:spPr>
            <a:xfrm>
              <a:off x="995425" y="2648711"/>
              <a:ext cx="594995" cy="127635"/>
            </a:xfrm>
            <a:custGeom>
              <a:avLst/>
              <a:gdLst/>
              <a:ahLst/>
              <a:cxnLst/>
              <a:rect l="l" t="t" r="r" b="b"/>
              <a:pathLst>
                <a:path w="594994" h="127635">
                  <a:moveTo>
                    <a:pt x="469264" y="19176"/>
                  </a:moveTo>
                  <a:lnTo>
                    <a:pt x="0" y="114935"/>
                  </a:lnTo>
                  <a:lnTo>
                    <a:pt x="2540" y="127380"/>
                  </a:lnTo>
                  <a:lnTo>
                    <a:pt x="471804" y="31622"/>
                  </a:lnTo>
                  <a:lnTo>
                    <a:pt x="469264" y="19176"/>
                  </a:lnTo>
                  <a:close/>
                </a:path>
                <a:path w="594994" h="127635">
                  <a:moveTo>
                    <a:pt x="555503" y="16637"/>
                  </a:moveTo>
                  <a:lnTo>
                    <a:pt x="481711" y="16637"/>
                  </a:lnTo>
                  <a:lnTo>
                    <a:pt x="484251" y="29083"/>
                  </a:lnTo>
                  <a:lnTo>
                    <a:pt x="471804" y="31622"/>
                  </a:lnTo>
                  <a:lnTo>
                    <a:pt x="475615" y="50291"/>
                  </a:lnTo>
                  <a:lnTo>
                    <a:pt x="555503" y="16637"/>
                  </a:lnTo>
                  <a:close/>
                </a:path>
                <a:path w="594994" h="127635">
                  <a:moveTo>
                    <a:pt x="481711" y="16637"/>
                  </a:moveTo>
                  <a:lnTo>
                    <a:pt x="469264" y="19176"/>
                  </a:lnTo>
                  <a:lnTo>
                    <a:pt x="471804" y="31622"/>
                  </a:lnTo>
                  <a:lnTo>
                    <a:pt x="484251" y="29083"/>
                  </a:lnTo>
                  <a:lnTo>
                    <a:pt x="481711" y="16637"/>
                  </a:lnTo>
                  <a:close/>
                </a:path>
                <a:path w="594994" h="127635">
                  <a:moveTo>
                    <a:pt x="594995" y="0"/>
                  </a:moveTo>
                  <a:lnTo>
                    <a:pt x="465455" y="508"/>
                  </a:lnTo>
                  <a:lnTo>
                    <a:pt x="469264" y="19176"/>
                  </a:lnTo>
                  <a:lnTo>
                    <a:pt x="481711" y="16637"/>
                  </a:lnTo>
                  <a:lnTo>
                    <a:pt x="555503" y="16637"/>
                  </a:lnTo>
                  <a:lnTo>
                    <a:pt x="594995" y="0"/>
                  </a:lnTo>
                  <a:close/>
                </a:path>
              </a:pathLst>
            </a:custGeom>
            <a:solidFill>
              <a:srgbClr val="FF0000"/>
            </a:solidFill>
          </p:spPr>
          <p:txBody>
            <a:bodyPr wrap="square" lIns="0" tIns="0" rIns="0" bIns="0" rtlCol="0"/>
            <a:lstStyle/>
            <a:p>
              <a:endParaRPr/>
            </a:p>
          </p:txBody>
        </p:sp>
        <p:pic>
          <p:nvPicPr>
            <p:cNvPr id="37" name="object 37"/>
            <p:cNvPicPr/>
            <p:nvPr/>
          </p:nvPicPr>
          <p:blipFill>
            <a:blip r:embed="rId13" cstate="print"/>
            <a:stretch>
              <a:fillRect/>
            </a:stretch>
          </p:blipFill>
          <p:spPr>
            <a:xfrm>
              <a:off x="3665219" y="2865119"/>
              <a:ext cx="1168864" cy="734567"/>
            </a:xfrm>
            <a:prstGeom prst="rect">
              <a:avLst/>
            </a:prstGeom>
          </p:spPr>
        </p:pic>
        <p:sp>
          <p:nvSpPr>
            <p:cNvPr id="38" name="object 38"/>
            <p:cNvSpPr/>
            <p:nvPr/>
          </p:nvSpPr>
          <p:spPr>
            <a:xfrm>
              <a:off x="3650868" y="2850768"/>
              <a:ext cx="1197610" cy="763270"/>
            </a:xfrm>
            <a:custGeom>
              <a:avLst/>
              <a:gdLst/>
              <a:ahLst/>
              <a:cxnLst/>
              <a:rect l="l" t="t" r="r" b="b"/>
              <a:pathLst>
                <a:path w="1197610" h="763270">
                  <a:moveTo>
                    <a:pt x="0" y="763142"/>
                  </a:moveTo>
                  <a:lnTo>
                    <a:pt x="1197483" y="763142"/>
                  </a:lnTo>
                  <a:lnTo>
                    <a:pt x="1197483" y="0"/>
                  </a:lnTo>
                  <a:lnTo>
                    <a:pt x="0" y="0"/>
                  </a:lnTo>
                  <a:lnTo>
                    <a:pt x="0" y="763142"/>
                  </a:lnTo>
                  <a:close/>
                </a:path>
              </a:pathLst>
            </a:custGeom>
            <a:ln w="28575">
              <a:solidFill>
                <a:srgbClr val="B4EBFF"/>
              </a:solidFill>
            </a:ln>
          </p:spPr>
          <p:txBody>
            <a:bodyPr wrap="square" lIns="0" tIns="0" rIns="0" bIns="0" rtlCol="0"/>
            <a:lstStyle/>
            <a:p>
              <a:endParaRPr/>
            </a:p>
          </p:txBody>
        </p:sp>
        <p:pic>
          <p:nvPicPr>
            <p:cNvPr id="39" name="object 39"/>
            <p:cNvPicPr/>
            <p:nvPr/>
          </p:nvPicPr>
          <p:blipFill>
            <a:blip r:embed="rId14" cstate="print"/>
            <a:stretch>
              <a:fillRect/>
            </a:stretch>
          </p:blipFill>
          <p:spPr>
            <a:xfrm>
              <a:off x="4024884" y="3332987"/>
              <a:ext cx="1038606" cy="381762"/>
            </a:xfrm>
            <a:prstGeom prst="rect">
              <a:avLst/>
            </a:prstGeom>
          </p:spPr>
        </p:pic>
        <p:sp>
          <p:nvSpPr>
            <p:cNvPr id="40" name="object 40"/>
            <p:cNvSpPr/>
            <p:nvPr/>
          </p:nvSpPr>
          <p:spPr>
            <a:xfrm>
              <a:off x="2881884" y="3118992"/>
              <a:ext cx="784860" cy="120014"/>
            </a:xfrm>
            <a:custGeom>
              <a:avLst/>
              <a:gdLst/>
              <a:ahLst/>
              <a:cxnLst/>
              <a:rect l="l" t="t" r="r" b="b"/>
              <a:pathLst>
                <a:path w="784860" h="120014">
                  <a:moveTo>
                    <a:pt x="126764" y="18836"/>
                  </a:moveTo>
                  <a:lnTo>
                    <a:pt x="125080" y="31421"/>
                  </a:lnTo>
                  <a:lnTo>
                    <a:pt x="782955" y="119761"/>
                  </a:lnTo>
                  <a:lnTo>
                    <a:pt x="784606" y="107187"/>
                  </a:lnTo>
                  <a:lnTo>
                    <a:pt x="126764" y="18836"/>
                  </a:lnTo>
                  <a:close/>
                </a:path>
                <a:path w="784860" h="120014">
                  <a:moveTo>
                    <a:pt x="129286" y="0"/>
                  </a:moveTo>
                  <a:lnTo>
                    <a:pt x="0" y="8255"/>
                  </a:lnTo>
                  <a:lnTo>
                    <a:pt x="122555" y="50292"/>
                  </a:lnTo>
                  <a:lnTo>
                    <a:pt x="125080" y="31421"/>
                  </a:lnTo>
                  <a:lnTo>
                    <a:pt x="112395" y="29718"/>
                  </a:lnTo>
                  <a:lnTo>
                    <a:pt x="114173" y="17145"/>
                  </a:lnTo>
                  <a:lnTo>
                    <a:pt x="126991" y="17145"/>
                  </a:lnTo>
                  <a:lnTo>
                    <a:pt x="129286" y="0"/>
                  </a:lnTo>
                  <a:close/>
                </a:path>
                <a:path w="784860" h="120014">
                  <a:moveTo>
                    <a:pt x="114173" y="17145"/>
                  </a:moveTo>
                  <a:lnTo>
                    <a:pt x="112395" y="29718"/>
                  </a:lnTo>
                  <a:lnTo>
                    <a:pt x="125080" y="31421"/>
                  </a:lnTo>
                  <a:lnTo>
                    <a:pt x="126764" y="18836"/>
                  </a:lnTo>
                  <a:lnTo>
                    <a:pt x="114173" y="17145"/>
                  </a:lnTo>
                  <a:close/>
                </a:path>
                <a:path w="784860" h="120014">
                  <a:moveTo>
                    <a:pt x="126991" y="17145"/>
                  </a:moveTo>
                  <a:lnTo>
                    <a:pt x="114173" y="17145"/>
                  </a:lnTo>
                  <a:lnTo>
                    <a:pt x="126764" y="18836"/>
                  </a:lnTo>
                  <a:lnTo>
                    <a:pt x="126991" y="17145"/>
                  </a:lnTo>
                  <a:close/>
                </a:path>
              </a:pathLst>
            </a:custGeom>
            <a:solidFill>
              <a:srgbClr val="FF0000"/>
            </a:solidFill>
          </p:spPr>
          <p:txBody>
            <a:bodyPr wrap="square" lIns="0" tIns="0" rIns="0" bIns="0" rtlCol="0"/>
            <a:lstStyle/>
            <a:p>
              <a:endParaRPr/>
            </a:p>
          </p:txBody>
        </p:sp>
        <p:sp>
          <p:nvSpPr>
            <p:cNvPr id="41" name="object 41"/>
            <p:cNvSpPr/>
            <p:nvPr/>
          </p:nvSpPr>
          <p:spPr>
            <a:xfrm>
              <a:off x="1591056" y="2456687"/>
              <a:ext cx="452755" cy="384175"/>
            </a:xfrm>
            <a:custGeom>
              <a:avLst/>
              <a:gdLst/>
              <a:ahLst/>
              <a:cxnLst/>
              <a:rect l="l" t="t" r="r" b="b"/>
              <a:pathLst>
                <a:path w="452755" h="384175">
                  <a:moveTo>
                    <a:pt x="0" y="192024"/>
                  </a:moveTo>
                  <a:lnTo>
                    <a:pt x="5978" y="147996"/>
                  </a:lnTo>
                  <a:lnTo>
                    <a:pt x="23006" y="107579"/>
                  </a:lnTo>
                  <a:lnTo>
                    <a:pt x="49725" y="71925"/>
                  </a:lnTo>
                  <a:lnTo>
                    <a:pt x="84775" y="42187"/>
                  </a:lnTo>
                  <a:lnTo>
                    <a:pt x="126796" y="19518"/>
                  </a:lnTo>
                  <a:lnTo>
                    <a:pt x="174429" y="5071"/>
                  </a:lnTo>
                  <a:lnTo>
                    <a:pt x="226313" y="0"/>
                  </a:lnTo>
                  <a:lnTo>
                    <a:pt x="278198" y="5071"/>
                  </a:lnTo>
                  <a:lnTo>
                    <a:pt x="325831" y="19518"/>
                  </a:lnTo>
                  <a:lnTo>
                    <a:pt x="367852" y="42187"/>
                  </a:lnTo>
                  <a:lnTo>
                    <a:pt x="402902" y="71925"/>
                  </a:lnTo>
                  <a:lnTo>
                    <a:pt x="429621" y="107579"/>
                  </a:lnTo>
                  <a:lnTo>
                    <a:pt x="446649" y="147996"/>
                  </a:lnTo>
                  <a:lnTo>
                    <a:pt x="452627" y="192024"/>
                  </a:lnTo>
                  <a:lnTo>
                    <a:pt x="446649" y="236051"/>
                  </a:lnTo>
                  <a:lnTo>
                    <a:pt x="429621" y="276468"/>
                  </a:lnTo>
                  <a:lnTo>
                    <a:pt x="402902" y="312122"/>
                  </a:lnTo>
                  <a:lnTo>
                    <a:pt x="367852" y="341860"/>
                  </a:lnTo>
                  <a:lnTo>
                    <a:pt x="325831" y="364529"/>
                  </a:lnTo>
                  <a:lnTo>
                    <a:pt x="278198" y="378976"/>
                  </a:lnTo>
                  <a:lnTo>
                    <a:pt x="226313" y="384048"/>
                  </a:lnTo>
                  <a:lnTo>
                    <a:pt x="174429" y="378976"/>
                  </a:lnTo>
                  <a:lnTo>
                    <a:pt x="126796" y="364529"/>
                  </a:lnTo>
                  <a:lnTo>
                    <a:pt x="84775" y="341860"/>
                  </a:lnTo>
                  <a:lnTo>
                    <a:pt x="49725" y="312122"/>
                  </a:lnTo>
                  <a:lnTo>
                    <a:pt x="23006" y="276468"/>
                  </a:lnTo>
                  <a:lnTo>
                    <a:pt x="5978" y="236051"/>
                  </a:lnTo>
                  <a:lnTo>
                    <a:pt x="0" y="192024"/>
                  </a:lnTo>
                  <a:close/>
                </a:path>
              </a:pathLst>
            </a:custGeom>
            <a:ln w="12700">
              <a:solidFill>
                <a:srgbClr val="FF0000"/>
              </a:solidFill>
            </a:ln>
          </p:spPr>
          <p:txBody>
            <a:bodyPr wrap="square" lIns="0" tIns="0" rIns="0" bIns="0" rtlCol="0"/>
            <a:lstStyle/>
            <a:p>
              <a:endParaRPr/>
            </a:p>
          </p:txBody>
        </p:sp>
        <p:pic>
          <p:nvPicPr>
            <p:cNvPr id="42" name="object 42"/>
            <p:cNvPicPr/>
            <p:nvPr/>
          </p:nvPicPr>
          <p:blipFill>
            <a:blip r:embed="rId15" cstate="print"/>
            <a:stretch>
              <a:fillRect/>
            </a:stretch>
          </p:blipFill>
          <p:spPr>
            <a:xfrm>
              <a:off x="382523" y="2764535"/>
              <a:ext cx="1164336" cy="729996"/>
            </a:xfrm>
            <a:prstGeom prst="rect">
              <a:avLst/>
            </a:prstGeom>
          </p:spPr>
        </p:pic>
        <p:sp>
          <p:nvSpPr>
            <p:cNvPr id="43" name="object 43"/>
            <p:cNvSpPr/>
            <p:nvPr/>
          </p:nvSpPr>
          <p:spPr>
            <a:xfrm>
              <a:off x="368236" y="2750184"/>
              <a:ext cx="1193165" cy="758825"/>
            </a:xfrm>
            <a:custGeom>
              <a:avLst/>
              <a:gdLst/>
              <a:ahLst/>
              <a:cxnLst/>
              <a:rect l="l" t="t" r="r" b="b"/>
              <a:pathLst>
                <a:path w="1193165" h="758825">
                  <a:moveTo>
                    <a:pt x="0" y="758571"/>
                  </a:moveTo>
                  <a:lnTo>
                    <a:pt x="1192911" y="758571"/>
                  </a:lnTo>
                  <a:lnTo>
                    <a:pt x="1192911" y="0"/>
                  </a:lnTo>
                  <a:lnTo>
                    <a:pt x="0" y="0"/>
                  </a:lnTo>
                  <a:lnTo>
                    <a:pt x="0" y="758571"/>
                  </a:lnTo>
                  <a:close/>
                </a:path>
              </a:pathLst>
            </a:custGeom>
            <a:ln w="28574">
              <a:solidFill>
                <a:srgbClr val="B4EBFF"/>
              </a:solidFill>
            </a:ln>
          </p:spPr>
          <p:txBody>
            <a:bodyPr wrap="square" lIns="0" tIns="0" rIns="0" bIns="0" rtlCol="0"/>
            <a:lstStyle/>
            <a:p>
              <a:endParaRPr/>
            </a:p>
          </p:txBody>
        </p:sp>
        <p:pic>
          <p:nvPicPr>
            <p:cNvPr id="44" name="object 44"/>
            <p:cNvPicPr/>
            <p:nvPr/>
          </p:nvPicPr>
          <p:blipFill>
            <a:blip r:embed="rId16" cstate="print"/>
            <a:stretch>
              <a:fillRect/>
            </a:stretch>
          </p:blipFill>
          <p:spPr>
            <a:xfrm>
              <a:off x="329184" y="3265931"/>
              <a:ext cx="1311402" cy="381761"/>
            </a:xfrm>
            <a:prstGeom prst="rect">
              <a:avLst/>
            </a:prstGeom>
          </p:spPr>
        </p:pic>
        <p:pic>
          <p:nvPicPr>
            <p:cNvPr id="45" name="object 45"/>
            <p:cNvPicPr/>
            <p:nvPr/>
          </p:nvPicPr>
          <p:blipFill>
            <a:blip r:embed="rId17" cstate="print"/>
            <a:stretch>
              <a:fillRect/>
            </a:stretch>
          </p:blipFill>
          <p:spPr>
            <a:xfrm>
              <a:off x="461771" y="3430523"/>
              <a:ext cx="1044702" cy="381762"/>
            </a:xfrm>
            <a:prstGeom prst="rect">
              <a:avLst/>
            </a:prstGeom>
          </p:spPr>
        </p:pic>
      </p:grpSp>
      <p:graphicFrame>
        <p:nvGraphicFramePr>
          <p:cNvPr id="47" name="object 47"/>
          <p:cNvGraphicFramePr>
            <a:graphicFrameLocks noGrp="1"/>
          </p:cNvGraphicFramePr>
          <p:nvPr>
            <p:extLst>
              <p:ext uri="{D42A27DB-BD31-4B8C-83A1-F6EECF244321}">
                <p14:modId xmlns:p14="http://schemas.microsoft.com/office/powerpoint/2010/main" val="2478131613"/>
              </p:ext>
            </p:extLst>
          </p:nvPr>
        </p:nvGraphicFramePr>
        <p:xfrm>
          <a:off x="1497833" y="924953"/>
          <a:ext cx="9481184" cy="2586355"/>
        </p:xfrm>
        <a:graphic>
          <a:graphicData uri="http://schemas.openxmlformats.org/drawingml/2006/table">
            <a:tbl>
              <a:tblPr firstRow="1" bandRow="1">
                <a:tableStyleId>{2D5ABB26-0587-4C30-8999-92F81FD0307C}</a:tableStyleId>
              </a:tblPr>
              <a:tblGrid>
                <a:gridCol w="4740592">
                  <a:extLst>
                    <a:ext uri="{9D8B030D-6E8A-4147-A177-3AD203B41FA5}">
                      <a16:colId xmlns:a16="http://schemas.microsoft.com/office/drawing/2014/main" val="20000"/>
                    </a:ext>
                  </a:extLst>
                </a:gridCol>
                <a:gridCol w="4740592">
                  <a:extLst>
                    <a:ext uri="{9D8B030D-6E8A-4147-A177-3AD203B41FA5}">
                      <a16:colId xmlns:a16="http://schemas.microsoft.com/office/drawing/2014/main" val="20001"/>
                    </a:ext>
                  </a:extLst>
                </a:gridCol>
              </a:tblGrid>
              <a:tr h="358140">
                <a:tc>
                  <a:txBody>
                    <a:bodyPr/>
                    <a:lstStyle/>
                    <a:p>
                      <a:pPr algn="ctr">
                        <a:lnSpc>
                          <a:spcPct val="100000"/>
                        </a:lnSpc>
                        <a:spcBef>
                          <a:spcPts val="370"/>
                        </a:spcBef>
                      </a:pPr>
                      <a:r>
                        <a:rPr lang="ja-JP" altLang="en-US" sz="1600" b="1" spc="-25" dirty="0">
                          <a:solidFill>
                            <a:srgbClr val="006FC0"/>
                          </a:solidFill>
                          <a:latin typeface="Meiryo UI"/>
                          <a:cs typeface="Meiryo UI"/>
                        </a:rPr>
                        <a:t>新型</a:t>
                      </a:r>
                      <a:r>
                        <a:rPr sz="1600" b="1" spc="-25" dirty="0" err="1">
                          <a:solidFill>
                            <a:srgbClr val="006FC0"/>
                          </a:solidFill>
                          <a:latin typeface="Meiryo UI"/>
                          <a:cs typeface="Meiryo UI"/>
                        </a:rPr>
                        <a:t>軽水炉</a:t>
                      </a:r>
                      <a:endParaRPr sz="1600" dirty="0">
                        <a:latin typeface="Meiryo UI"/>
                        <a:cs typeface="Meiryo UI"/>
                      </a:endParaRPr>
                    </a:p>
                  </a:txBody>
                  <a:tcPr marL="0" marR="0" marT="46990" marB="0">
                    <a:lnL w="19050">
                      <a:solidFill>
                        <a:srgbClr val="8496AF"/>
                      </a:solidFill>
                      <a:prstDash val="solid"/>
                    </a:lnL>
                    <a:lnR w="19050">
                      <a:solidFill>
                        <a:srgbClr val="8496AF"/>
                      </a:solidFill>
                      <a:prstDash val="solid"/>
                    </a:lnR>
                    <a:lnT w="19050">
                      <a:solidFill>
                        <a:srgbClr val="8496AF"/>
                      </a:solidFill>
                      <a:prstDash val="solid"/>
                    </a:lnT>
                    <a:lnB w="19050">
                      <a:solidFill>
                        <a:srgbClr val="8496AF"/>
                      </a:solidFill>
                      <a:prstDash val="solid"/>
                    </a:lnB>
                    <a:solidFill>
                      <a:srgbClr val="D6EFFA"/>
                    </a:solidFill>
                  </a:tcPr>
                </a:tc>
                <a:tc>
                  <a:txBody>
                    <a:bodyPr/>
                    <a:lstStyle/>
                    <a:p>
                      <a:pPr marL="1905" algn="ctr">
                        <a:lnSpc>
                          <a:spcPct val="100000"/>
                        </a:lnSpc>
                        <a:spcBef>
                          <a:spcPts val="370"/>
                        </a:spcBef>
                      </a:pPr>
                      <a:r>
                        <a:rPr sz="1600" b="1" spc="-30" dirty="0">
                          <a:solidFill>
                            <a:srgbClr val="00823A"/>
                          </a:solidFill>
                          <a:latin typeface="Meiryo UI"/>
                          <a:cs typeface="Meiryo UI"/>
                        </a:rPr>
                        <a:t>小型軽水炉</a:t>
                      </a:r>
                      <a:endParaRPr sz="1600">
                        <a:latin typeface="Meiryo UI"/>
                        <a:cs typeface="Meiryo UI"/>
                      </a:endParaRPr>
                    </a:p>
                  </a:txBody>
                  <a:tcPr marL="0" marR="0" marT="46990" marB="0">
                    <a:lnL w="19050">
                      <a:solidFill>
                        <a:srgbClr val="8496AF"/>
                      </a:solidFill>
                      <a:prstDash val="solid"/>
                    </a:lnL>
                    <a:lnR w="19050">
                      <a:solidFill>
                        <a:srgbClr val="8496AF"/>
                      </a:solidFill>
                      <a:prstDash val="solid"/>
                    </a:lnR>
                    <a:lnT w="19050">
                      <a:solidFill>
                        <a:srgbClr val="8496AF"/>
                      </a:solidFill>
                      <a:prstDash val="solid"/>
                    </a:lnT>
                    <a:lnB w="19050">
                      <a:solidFill>
                        <a:srgbClr val="8496AF"/>
                      </a:solidFill>
                      <a:prstDash val="solid"/>
                    </a:lnB>
                    <a:solidFill>
                      <a:srgbClr val="E2ECCD"/>
                    </a:solidFill>
                  </a:tcPr>
                </a:tc>
                <a:extLst>
                  <a:ext uri="{0D108BD9-81ED-4DB2-BD59-A6C34878D82A}">
                    <a16:rowId xmlns:a16="http://schemas.microsoft.com/office/drawing/2014/main" val="10000"/>
                  </a:ext>
                </a:extLst>
              </a:tr>
              <a:tr h="2223135">
                <a:tc>
                  <a:txBody>
                    <a:bodyPr/>
                    <a:lstStyle/>
                    <a:p>
                      <a:pPr marL="269875" indent="-179070">
                        <a:lnSpc>
                          <a:spcPct val="100000"/>
                        </a:lnSpc>
                        <a:spcBef>
                          <a:spcPts val="365"/>
                        </a:spcBef>
                        <a:buClr>
                          <a:srgbClr val="0D0D0D"/>
                        </a:buClr>
                        <a:buFont typeface="Wingdings"/>
                        <a:buChar char=""/>
                        <a:tabLst>
                          <a:tab pos="270510" algn="l"/>
                        </a:tabLst>
                      </a:pPr>
                      <a:r>
                        <a:rPr sz="1400" spc="-15" dirty="0">
                          <a:latin typeface="Meiryo UI"/>
                          <a:cs typeface="Meiryo UI"/>
                        </a:rPr>
                        <a:t>既存グリッド向発電(電気出力</a:t>
                      </a:r>
                      <a:r>
                        <a:rPr sz="1400" dirty="0">
                          <a:latin typeface="Meiryo UI"/>
                          <a:cs typeface="Meiryo UI"/>
                        </a:rPr>
                        <a:t>:120万</a:t>
                      </a:r>
                      <a:r>
                        <a:rPr sz="1400" spc="-25" dirty="0">
                          <a:latin typeface="Meiryo UI"/>
                          <a:cs typeface="Meiryo UI"/>
                        </a:rPr>
                        <a:t>kW)</a:t>
                      </a:r>
                      <a:endParaRPr sz="1400" dirty="0">
                        <a:latin typeface="Meiryo UI"/>
                        <a:cs typeface="Meiryo UI"/>
                      </a:endParaRPr>
                    </a:p>
                    <a:p>
                      <a:pPr marL="269875" marR="375285" indent="-178435">
                        <a:lnSpc>
                          <a:spcPct val="100000"/>
                        </a:lnSpc>
                        <a:buClr>
                          <a:srgbClr val="0D0D0D"/>
                        </a:buClr>
                        <a:buFont typeface="Wingdings"/>
                        <a:buChar char=""/>
                        <a:tabLst>
                          <a:tab pos="270510" algn="l"/>
                        </a:tabLst>
                      </a:pPr>
                      <a:r>
                        <a:rPr sz="1400" dirty="0">
                          <a:latin typeface="Meiryo UI"/>
                          <a:cs typeface="Meiryo UI"/>
                        </a:rPr>
                        <a:t>2030</a:t>
                      </a:r>
                      <a:r>
                        <a:rPr sz="1400" spc="-20" dirty="0">
                          <a:latin typeface="Meiryo UI"/>
                          <a:cs typeface="Meiryo UI"/>
                        </a:rPr>
                        <a:t>年代半ばの実用化を目標に、高い経済性に加え、革新技術を採用した世界最高水準の安全性を実現</a:t>
                      </a:r>
                      <a:endParaRPr sz="1400" dirty="0">
                        <a:latin typeface="Meiryo UI"/>
                        <a:cs typeface="Meiryo UI"/>
                      </a:endParaRPr>
                    </a:p>
                    <a:p>
                      <a:pPr>
                        <a:lnSpc>
                          <a:spcPct val="100000"/>
                        </a:lnSpc>
                      </a:pPr>
                      <a:endParaRPr sz="1800" dirty="0">
                        <a:latin typeface="Times New Roman"/>
                        <a:cs typeface="Times New Roman"/>
                      </a:endParaRPr>
                    </a:p>
                    <a:p>
                      <a:pPr>
                        <a:lnSpc>
                          <a:spcPct val="100000"/>
                        </a:lnSpc>
                      </a:pPr>
                      <a:endParaRPr sz="1800" dirty="0">
                        <a:latin typeface="Times New Roman"/>
                        <a:cs typeface="Times New Roman"/>
                      </a:endParaRPr>
                    </a:p>
                    <a:p>
                      <a:pPr>
                        <a:lnSpc>
                          <a:spcPct val="100000"/>
                        </a:lnSpc>
                      </a:pPr>
                      <a:endParaRPr sz="1800" dirty="0">
                        <a:latin typeface="Times New Roman"/>
                        <a:cs typeface="Times New Roman"/>
                      </a:endParaRPr>
                    </a:p>
                    <a:p>
                      <a:pPr>
                        <a:lnSpc>
                          <a:spcPct val="100000"/>
                        </a:lnSpc>
                        <a:spcBef>
                          <a:spcPts val="50"/>
                        </a:spcBef>
                      </a:pPr>
                      <a:endParaRPr sz="2300" dirty="0">
                        <a:latin typeface="Times New Roman"/>
                        <a:cs typeface="Times New Roman"/>
                      </a:endParaRPr>
                    </a:p>
                    <a:p>
                      <a:pPr marL="127000">
                        <a:lnSpc>
                          <a:spcPts val="1370"/>
                        </a:lnSpc>
                        <a:tabLst>
                          <a:tab pos="3823970" algn="l"/>
                        </a:tabLst>
                      </a:pPr>
                      <a:r>
                        <a:rPr sz="1200" b="1" dirty="0">
                          <a:solidFill>
                            <a:srgbClr val="006FC0"/>
                          </a:solidFill>
                          <a:latin typeface="Meiryo UI"/>
                          <a:cs typeface="Meiryo UI"/>
                        </a:rPr>
                        <a:t>放射性物資放</a:t>
                      </a:r>
                      <a:r>
                        <a:rPr sz="1200" b="1" spc="-50" dirty="0">
                          <a:solidFill>
                            <a:srgbClr val="006FC0"/>
                          </a:solidFill>
                          <a:latin typeface="Meiryo UI"/>
                          <a:cs typeface="Meiryo UI"/>
                        </a:rPr>
                        <a:t>出</a:t>
                      </a:r>
                      <a:r>
                        <a:rPr sz="1200" b="1" dirty="0">
                          <a:solidFill>
                            <a:srgbClr val="006FC0"/>
                          </a:solidFill>
                          <a:latin typeface="Meiryo UI"/>
                          <a:cs typeface="Meiryo UI"/>
                        </a:rPr>
                        <a:t>	</a:t>
                      </a:r>
                      <a:r>
                        <a:rPr sz="1800" b="1" spc="-15" baseline="-25462" dirty="0">
                          <a:solidFill>
                            <a:srgbClr val="006FC0"/>
                          </a:solidFill>
                          <a:latin typeface="Meiryo UI"/>
                          <a:cs typeface="Meiryo UI"/>
                        </a:rPr>
                        <a:t>コアキャッ</a:t>
                      </a:r>
                      <a:r>
                        <a:rPr sz="1800" b="1" baseline="-25462" dirty="0">
                          <a:solidFill>
                            <a:srgbClr val="006FC0"/>
                          </a:solidFill>
                          <a:latin typeface="Meiryo UI"/>
                          <a:cs typeface="Meiryo UI"/>
                        </a:rPr>
                        <a:t>チ</a:t>
                      </a:r>
                      <a:r>
                        <a:rPr sz="1800" b="1" spc="-75" baseline="-25462" dirty="0">
                          <a:solidFill>
                            <a:srgbClr val="006FC0"/>
                          </a:solidFill>
                          <a:latin typeface="Meiryo UI"/>
                          <a:cs typeface="Meiryo UI"/>
                        </a:rPr>
                        <a:t>ャ</a:t>
                      </a:r>
                      <a:endParaRPr sz="1800" baseline="-25462" dirty="0">
                        <a:latin typeface="Meiryo UI"/>
                        <a:cs typeface="Meiryo UI"/>
                      </a:endParaRPr>
                    </a:p>
                    <a:p>
                      <a:pPr marL="259715">
                        <a:lnSpc>
                          <a:spcPts val="1370"/>
                        </a:lnSpc>
                      </a:pPr>
                      <a:r>
                        <a:rPr sz="1200" b="1" spc="-10" dirty="0">
                          <a:solidFill>
                            <a:srgbClr val="006FC0"/>
                          </a:solidFill>
                          <a:latin typeface="Meiryo UI"/>
                          <a:cs typeface="Meiryo UI"/>
                        </a:rPr>
                        <a:t>防止システム</a:t>
                      </a:r>
                      <a:endParaRPr sz="1200" dirty="0">
                        <a:latin typeface="Meiryo UI"/>
                        <a:cs typeface="Meiryo UI"/>
                      </a:endParaRPr>
                    </a:p>
                  </a:txBody>
                  <a:tcPr marL="0" marR="0" marT="46355" marB="0">
                    <a:lnL w="19050">
                      <a:solidFill>
                        <a:srgbClr val="8496AF"/>
                      </a:solidFill>
                      <a:prstDash val="solid"/>
                    </a:lnL>
                    <a:lnR w="19050">
                      <a:solidFill>
                        <a:srgbClr val="8496AF"/>
                      </a:solidFill>
                      <a:prstDash val="solid"/>
                    </a:lnR>
                    <a:lnT w="19050">
                      <a:solidFill>
                        <a:srgbClr val="8496AF"/>
                      </a:solidFill>
                      <a:prstDash val="solid"/>
                    </a:lnT>
                    <a:lnB w="19050">
                      <a:solidFill>
                        <a:srgbClr val="8496AF"/>
                      </a:solidFill>
                      <a:prstDash val="solid"/>
                    </a:lnB>
                  </a:tcPr>
                </a:tc>
                <a:tc>
                  <a:txBody>
                    <a:bodyPr/>
                    <a:lstStyle/>
                    <a:p>
                      <a:pPr marL="270510" indent="-179070">
                        <a:lnSpc>
                          <a:spcPct val="100000"/>
                        </a:lnSpc>
                        <a:spcBef>
                          <a:spcPts val="365"/>
                        </a:spcBef>
                        <a:buClr>
                          <a:srgbClr val="0D0D0D"/>
                        </a:buClr>
                        <a:buFont typeface="Wingdings"/>
                        <a:buChar char=""/>
                        <a:tabLst>
                          <a:tab pos="271145" algn="l"/>
                        </a:tabLst>
                      </a:pPr>
                      <a:r>
                        <a:rPr sz="1400" dirty="0">
                          <a:latin typeface="Meiryo UI"/>
                          <a:cs typeface="Meiryo UI"/>
                        </a:rPr>
                        <a:t>分散型、小規模グリッド向発電 (電気出力:30万</a:t>
                      </a:r>
                      <a:r>
                        <a:rPr sz="1400" spc="-25" dirty="0">
                          <a:latin typeface="Meiryo UI"/>
                          <a:cs typeface="Meiryo UI"/>
                        </a:rPr>
                        <a:t>kW)</a:t>
                      </a:r>
                      <a:endParaRPr sz="1400" dirty="0">
                        <a:latin typeface="Meiryo UI"/>
                        <a:cs typeface="Meiryo UI"/>
                      </a:endParaRPr>
                    </a:p>
                    <a:p>
                      <a:pPr marL="270510" indent="-179070">
                        <a:lnSpc>
                          <a:spcPct val="100000"/>
                        </a:lnSpc>
                        <a:buClr>
                          <a:srgbClr val="0D0D0D"/>
                        </a:buClr>
                        <a:buFont typeface="Wingdings"/>
                        <a:buChar char=""/>
                        <a:tabLst>
                          <a:tab pos="271145" algn="l"/>
                        </a:tabLst>
                      </a:pPr>
                      <a:r>
                        <a:rPr sz="1400" spc="-20" dirty="0">
                          <a:latin typeface="Meiryo UI"/>
                          <a:cs typeface="Meiryo UI"/>
                        </a:rPr>
                        <a:t>安全系のフルパッシブ化、主機一体型炉他の採用</a:t>
                      </a:r>
                      <a:endParaRPr sz="1400" dirty="0">
                        <a:latin typeface="Meiryo UI"/>
                        <a:cs typeface="Meiryo UI"/>
                      </a:endParaRPr>
                    </a:p>
                    <a:p>
                      <a:pPr marL="3621404">
                        <a:lnSpc>
                          <a:spcPct val="100000"/>
                        </a:lnSpc>
                        <a:spcBef>
                          <a:spcPts val="1050"/>
                        </a:spcBef>
                      </a:pPr>
                      <a:r>
                        <a:rPr sz="1200" spc="-10" dirty="0">
                          <a:latin typeface="Meiryo UI"/>
                          <a:cs typeface="Meiryo UI"/>
                        </a:rPr>
                        <a:t>蒸気発生器</a:t>
                      </a:r>
                      <a:endParaRPr sz="1200" dirty="0">
                        <a:latin typeface="Meiryo UI"/>
                        <a:cs typeface="Meiryo UI"/>
                      </a:endParaRPr>
                    </a:p>
                    <a:p>
                      <a:pPr>
                        <a:lnSpc>
                          <a:spcPct val="100000"/>
                        </a:lnSpc>
                      </a:pPr>
                      <a:endParaRPr sz="1500" dirty="0">
                        <a:latin typeface="Times New Roman"/>
                        <a:cs typeface="Times New Roman"/>
                      </a:endParaRPr>
                    </a:p>
                    <a:p>
                      <a:pPr>
                        <a:lnSpc>
                          <a:spcPct val="100000"/>
                        </a:lnSpc>
                      </a:pPr>
                      <a:endParaRPr sz="1500" dirty="0">
                        <a:latin typeface="Times New Roman"/>
                        <a:cs typeface="Times New Roman"/>
                      </a:endParaRPr>
                    </a:p>
                    <a:p>
                      <a:pPr>
                        <a:lnSpc>
                          <a:spcPct val="100000"/>
                        </a:lnSpc>
                      </a:pPr>
                      <a:endParaRPr sz="1500" dirty="0">
                        <a:latin typeface="Times New Roman"/>
                        <a:cs typeface="Times New Roman"/>
                      </a:endParaRPr>
                    </a:p>
                    <a:p>
                      <a:pPr>
                        <a:lnSpc>
                          <a:spcPct val="100000"/>
                        </a:lnSpc>
                      </a:pPr>
                      <a:endParaRPr sz="1500" dirty="0">
                        <a:latin typeface="Times New Roman"/>
                        <a:cs typeface="Times New Roman"/>
                      </a:endParaRPr>
                    </a:p>
                    <a:p>
                      <a:pPr marL="3700145">
                        <a:lnSpc>
                          <a:spcPct val="100000"/>
                        </a:lnSpc>
                        <a:spcBef>
                          <a:spcPts val="925"/>
                        </a:spcBef>
                      </a:pPr>
                      <a:r>
                        <a:rPr sz="1200" spc="-20" dirty="0">
                          <a:latin typeface="Meiryo UI"/>
                          <a:cs typeface="Meiryo UI"/>
                        </a:rPr>
                        <a:t>炉心燃料</a:t>
                      </a:r>
                      <a:endParaRPr sz="1200" dirty="0">
                        <a:latin typeface="Meiryo UI"/>
                        <a:cs typeface="Meiryo UI"/>
                      </a:endParaRPr>
                    </a:p>
                  </a:txBody>
                  <a:tcPr marL="0" marR="0" marT="46355" marB="0">
                    <a:lnL w="19050">
                      <a:solidFill>
                        <a:srgbClr val="8496AF"/>
                      </a:solidFill>
                      <a:prstDash val="solid"/>
                    </a:lnL>
                    <a:lnR w="19050">
                      <a:solidFill>
                        <a:srgbClr val="8496AF"/>
                      </a:solidFill>
                      <a:prstDash val="solid"/>
                    </a:lnR>
                    <a:lnT w="19050">
                      <a:solidFill>
                        <a:srgbClr val="8496AF"/>
                      </a:solidFill>
                      <a:prstDash val="solid"/>
                    </a:lnT>
                    <a:lnB w="19050">
                      <a:solidFill>
                        <a:srgbClr val="8496AF"/>
                      </a:solidFill>
                      <a:prstDash val="solid"/>
                    </a:lnB>
                  </a:tcPr>
                </a:tc>
                <a:extLst>
                  <a:ext uri="{0D108BD9-81ED-4DB2-BD59-A6C34878D82A}">
                    <a16:rowId xmlns:a16="http://schemas.microsoft.com/office/drawing/2014/main" val="10001"/>
                  </a:ext>
                </a:extLst>
              </a:tr>
            </a:tbl>
          </a:graphicData>
        </a:graphic>
      </p:graphicFrame>
      <p:grpSp>
        <p:nvGrpSpPr>
          <p:cNvPr id="48" name="object 48"/>
          <p:cNvGrpSpPr/>
          <p:nvPr/>
        </p:nvGrpSpPr>
        <p:grpSpPr>
          <a:xfrm>
            <a:off x="1785703" y="4737113"/>
            <a:ext cx="2537460" cy="1467485"/>
            <a:chOff x="490727" y="4971288"/>
            <a:chExt cx="2537460" cy="1467485"/>
          </a:xfrm>
        </p:grpSpPr>
        <p:pic>
          <p:nvPicPr>
            <p:cNvPr id="49" name="object 49"/>
            <p:cNvPicPr/>
            <p:nvPr/>
          </p:nvPicPr>
          <p:blipFill>
            <a:blip r:embed="rId18" cstate="print"/>
            <a:stretch>
              <a:fillRect/>
            </a:stretch>
          </p:blipFill>
          <p:spPr>
            <a:xfrm>
              <a:off x="556259" y="4971288"/>
              <a:ext cx="2471928" cy="1389888"/>
            </a:xfrm>
            <a:prstGeom prst="rect">
              <a:avLst/>
            </a:prstGeom>
          </p:spPr>
        </p:pic>
        <p:sp>
          <p:nvSpPr>
            <p:cNvPr id="50" name="object 50"/>
            <p:cNvSpPr/>
            <p:nvPr/>
          </p:nvSpPr>
          <p:spPr>
            <a:xfrm>
              <a:off x="588264" y="5001767"/>
              <a:ext cx="2368550" cy="203200"/>
            </a:xfrm>
            <a:custGeom>
              <a:avLst/>
              <a:gdLst/>
              <a:ahLst/>
              <a:cxnLst/>
              <a:rect l="l" t="t" r="r" b="b"/>
              <a:pathLst>
                <a:path w="2368550" h="203200">
                  <a:moveTo>
                    <a:pt x="1010412" y="25908"/>
                  </a:moveTo>
                  <a:lnTo>
                    <a:pt x="0" y="25908"/>
                  </a:lnTo>
                  <a:lnTo>
                    <a:pt x="0" y="187452"/>
                  </a:lnTo>
                  <a:lnTo>
                    <a:pt x="1010412" y="187452"/>
                  </a:lnTo>
                  <a:lnTo>
                    <a:pt x="1010412" y="25908"/>
                  </a:lnTo>
                  <a:close/>
                </a:path>
                <a:path w="2368550" h="203200">
                  <a:moveTo>
                    <a:pt x="2368296" y="0"/>
                  </a:moveTo>
                  <a:lnTo>
                    <a:pt x="1501140" y="0"/>
                  </a:lnTo>
                  <a:lnTo>
                    <a:pt x="1501140" y="202704"/>
                  </a:lnTo>
                  <a:lnTo>
                    <a:pt x="2368296" y="202704"/>
                  </a:lnTo>
                  <a:lnTo>
                    <a:pt x="2368296" y="0"/>
                  </a:lnTo>
                  <a:close/>
                </a:path>
              </a:pathLst>
            </a:custGeom>
            <a:solidFill>
              <a:srgbClr val="FFFFFF"/>
            </a:solidFill>
          </p:spPr>
          <p:txBody>
            <a:bodyPr wrap="square" lIns="0" tIns="0" rIns="0" bIns="0" rtlCol="0"/>
            <a:lstStyle/>
            <a:p>
              <a:endParaRPr/>
            </a:p>
          </p:txBody>
        </p:sp>
        <p:pic>
          <p:nvPicPr>
            <p:cNvPr id="51" name="object 51"/>
            <p:cNvPicPr/>
            <p:nvPr/>
          </p:nvPicPr>
          <p:blipFill>
            <a:blip r:embed="rId19" cstate="print"/>
            <a:stretch>
              <a:fillRect/>
            </a:stretch>
          </p:blipFill>
          <p:spPr>
            <a:xfrm>
              <a:off x="1241513" y="5738520"/>
              <a:ext cx="549694" cy="326663"/>
            </a:xfrm>
            <a:prstGeom prst="rect">
              <a:avLst/>
            </a:prstGeom>
          </p:spPr>
        </p:pic>
        <p:sp>
          <p:nvSpPr>
            <p:cNvPr id="52" name="object 52"/>
            <p:cNvSpPr/>
            <p:nvPr/>
          </p:nvSpPr>
          <p:spPr>
            <a:xfrm>
              <a:off x="1241513" y="5738520"/>
              <a:ext cx="549910" cy="327025"/>
            </a:xfrm>
            <a:custGeom>
              <a:avLst/>
              <a:gdLst/>
              <a:ahLst/>
              <a:cxnLst/>
              <a:rect l="l" t="t" r="r" b="b"/>
              <a:pathLst>
                <a:path w="549910" h="327025">
                  <a:moveTo>
                    <a:pt x="549694" y="314731"/>
                  </a:moveTo>
                  <a:lnTo>
                    <a:pt x="500359" y="322688"/>
                  </a:lnTo>
                  <a:lnTo>
                    <a:pt x="452176" y="326663"/>
                  </a:lnTo>
                  <a:lnTo>
                    <a:pt x="405144" y="326658"/>
                  </a:lnTo>
                  <a:lnTo>
                    <a:pt x="359263" y="322670"/>
                  </a:lnTo>
                  <a:lnTo>
                    <a:pt x="314532" y="314701"/>
                  </a:lnTo>
                  <a:lnTo>
                    <a:pt x="270951" y="302751"/>
                  </a:lnTo>
                  <a:lnTo>
                    <a:pt x="228519" y="286819"/>
                  </a:lnTo>
                  <a:lnTo>
                    <a:pt x="187235" y="266905"/>
                  </a:lnTo>
                  <a:lnTo>
                    <a:pt x="147099" y="243010"/>
                  </a:lnTo>
                  <a:lnTo>
                    <a:pt x="108110" y="215132"/>
                  </a:lnTo>
                  <a:lnTo>
                    <a:pt x="70269" y="183273"/>
                  </a:lnTo>
                  <a:lnTo>
                    <a:pt x="30264" y="213169"/>
                  </a:lnTo>
                  <a:lnTo>
                    <a:pt x="0" y="0"/>
                  </a:lnTo>
                  <a:lnTo>
                    <a:pt x="193840" y="90868"/>
                  </a:lnTo>
                  <a:lnTo>
                    <a:pt x="153835" y="120764"/>
                  </a:lnTo>
                  <a:lnTo>
                    <a:pt x="187354" y="159072"/>
                  </a:lnTo>
                  <a:lnTo>
                    <a:pt x="223482" y="193191"/>
                  </a:lnTo>
                  <a:lnTo>
                    <a:pt x="262222" y="223122"/>
                  </a:lnTo>
                  <a:lnTo>
                    <a:pt x="303578" y="248863"/>
                  </a:lnTo>
                  <a:lnTo>
                    <a:pt x="347551" y="270414"/>
                  </a:lnTo>
                  <a:lnTo>
                    <a:pt x="394147" y="287777"/>
                  </a:lnTo>
                  <a:lnTo>
                    <a:pt x="443367" y="300951"/>
                  </a:lnTo>
                  <a:lnTo>
                    <a:pt x="495215" y="309935"/>
                  </a:lnTo>
                  <a:lnTo>
                    <a:pt x="549694" y="314731"/>
                  </a:lnTo>
                  <a:close/>
                </a:path>
              </a:pathLst>
            </a:custGeom>
            <a:ln w="22225">
              <a:solidFill>
                <a:srgbClr val="FFFFFF"/>
              </a:solidFill>
            </a:ln>
          </p:spPr>
          <p:txBody>
            <a:bodyPr wrap="square" lIns="0" tIns="0" rIns="0" bIns="0" rtlCol="0"/>
            <a:lstStyle/>
            <a:p>
              <a:endParaRPr/>
            </a:p>
          </p:txBody>
        </p:sp>
        <p:pic>
          <p:nvPicPr>
            <p:cNvPr id="53" name="object 53"/>
            <p:cNvPicPr/>
            <p:nvPr/>
          </p:nvPicPr>
          <p:blipFill>
            <a:blip r:embed="rId20" cstate="print"/>
            <a:stretch>
              <a:fillRect/>
            </a:stretch>
          </p:blipFill>
          <p:spPr>
            <a:xfrm>
              <a:off x="490727" y="5893308"/>
              <a:ext cx="1172718" cy="384822"/>
            </a:xfrm>
            <a:prstGeom prst="rect">
              <a:avLst/>
            </a:prstGeom>
          </p:spPr>
        </p:pic>
        <p:pic>
          <p:nvPicPr>
            <p:cNvPr id="54" name="object 54"/>
            <p:cNvPicPr/>
            <p:nvPr/>
          </p:nvPicPr>
          <p:blipFill>
            <a:blip r:embed="rId21" cstate="print"/>
            <a:stretch>
              <a:fillRect/>
            </a:stretch>
          </p:blipFill>
          <p:spPr>
            <a:xfrm>
              <a:off x="504443" y="5893308"/>
              <a:ext cx="1145286" cy="357390"/>
            </a:xfrm>
            <a:prstGeom prst="rect">
              <a:avLst/>
            </a:prstGeom>
          </p:spPr>
        </p:pic>
        <p:pic>
          <p:nvPicPr>
            <p:cNvPr id="55" name="object 55"/>
            <p:cNvPicPr/>
            <p:nvPr/>
          </p:nvPicPr>
          <p:blipFill>
            <a:blip r:embed="rId22" cstate="print"/>
            <a:stretch>
              <a:fillRect/>
            </a:stretch>
          </p:blipFill>
          <p:spPr>
            <a:xfrm>
              <a:off x="490727" y="6053327"/>
              <a:ext cx="994410" cy="384822"/>
            </a:xfrm>
            <a:prstGeom prst="rect">
              <a:avLst/>
            </a:prstGeom>
          </p:spPr>
        </p:pic>
        <p:pic>
          <p:nvPicPr>
            <p:cNvPr id="56" name="object 56"/>
            <p:cNvPicPr/>
            <p:nvPr/>
          </p:nvPicPr>
          <p:blipFill>
            <a:blip r:embed="rId23" cstate="print"/>
            <a:stretch>
              <a:fillRect/>
            </a:stretch>
          </p:blipFill>
          <p:spPr>
            <a:xfrm>
              <a:off x="504443" y="6053327"/>
              <a:ext cx="966978" cy="357390"/>
            </a:xfrm>
            <a:prstGeom prst="rect">
              <a:avLst/>
            </a:prstGeom>
          </p:spPr>
        </p:pic>
      </p:grpSp>
      <p:graphicFrame>
        <p:nvGraphicFramePr>
          <p:cNvPr id="57" name="object 57"/>
          <p:cNvGraphicFramePr>
            <a:graphicFrameLocks noGrp="1"/>
          </p:cNvGraphicFramePr>
          <p:nvPr>
            <p:extLst>
              <p:ext uri="{D42A27DB-BD31-4B8C-83A1-F6EECF244321}">
                <p14:modId xmlns:p14="http://schemas.microsoft.com/office/powerpoint/2010/main" val="781723345"/>
              </p:ext>
            </p:extLst>
          </p:nvPr>
        </p:nvGraphicFramePr>
        <p:xfrm>
          <a:off x="1497833" y="3556266"/>
          <a:ext cx="9481184" cy="2630805"/>
        </p:xfrm>
        <a:graphic>
          <a:graphicData uri="http://schemas.openxmlformats.org/drawingml/2006/table">
            <a:tbl>
              <a:tblPr firstRow="1" bandRow="1">
                <a:tableStyleId>{2D5ABB26-0587-4C30-8999-92F81FD0307C}</a:tableStyleId>
              </a:tblPr>
              <a:tblGrid>
                <a:gridCol w="3160395">
                  <a:extLst>
                    <a:ext uri="{9D8B030D-6E8A-4147-A177-3AD203B41FA5}">
                      <a16:colId xmlns:a16="http://schemas.microsoft.com/office/drawing/2014/main" val="20000"/>
                    </a:ext>
                  </a:extLst>
                </a:gridCol>
                <a:gridCol w="3160395">
                  <a:extLst>
                    <a:ext uri="{9D8B030D-6E8A-4147-A177-3AD203B41FA5}">
                      <a16:colId xmlns:a16="http://schemas.microsoft.com/office/drawing/2014/main" val="20001"/>
                    </a:ext>
                  </a:extLst>
                </a:gridCol>
                <a:gridCol w="3160394">
                  <a:extLst>
                    <a:ext uri="{9D8B030D-6E8A-4147-A177-3AD203B41FA5}">
                      <a16:colId xmlns:a16="http://schemas.microsoft.com/office/drawing/2014/main" val="20002"/>
                    </a:ext>
                  </a:extLst>
                </a:gridCol>
              </a:tblGrid>
              <a:tr h="358140">
                <a:tc>
                  <a:txBody>
                    <a:bodyPr/>
                    <a:lstStyle/>
                    <a:p>
                      <a:pPr algn="ctr">
                        <a:lnSpc>
                          <a:spcPct val="100000"/>
                        </a:lnSpc>
                        <a:spcBef>
                          <a:spcPts val="375"/>
                        </a:spcBef>
                      </a:pPr>
                      <a:r>
                        <a:rPr sz="1600" b="1" spc="-30" dirty="0">
                          <a:solidFill>
                            <a:srgbClr val="DC6913"/>
                          </a:solidFill>
                          <a:latin typeface="Meiryo UI"/>
                          <a:cs typeface="Meiryo UI"/>
                        </a:rPr>
                        <a:t>高温ガス炉</a:t>
                      </a:r>
                      <a:endParaRPr sz="1600">
                        <a:latin typeface="Meiryo UI"/>
                        <a:cs typeface="Meiryo UI"/>
                      </a:endParaRPr>
                    </a:p>
                  </a:txBody>
                  <a:tcPr marL="0" marR="0" marT="47625" marB="0">
                    <a:lnL w="19050">
                      <a:solidFill>
                        <a:srgbClr val="8496AF"/>
                      </a:solidFill>
                      <a:prstDash val="solid"/>
                    </a:lnL>
                    <a:lnR w="19050">
                      <a:solidFill>
                        <a:srgbClr val="8496AF"/>
                      </a:solidFill>
                      <a:prstDash val="solid"/>
                    </a:lnR>
                    <a:lnT w="19050">
                      <a:solidFill>
                        <a:srgbClr val="8496AF"/>
                      </a:solidFill>
                      <a:prstDash val="solid"/>
                    </a:lnT>
                    <a:lnB w="19050">
                      <a:solidFill>
                        <a:srgbClr val="8496AF"/>
                      </a:solidFill>
                      <a:prstDash val="solid"/>
                    </a:lnB>
                    <a:solidFill>
                      <a:srgbClr val="F9E0CE"/>
                    </a:solidFill>
                  </a:tcPr>
                </a:tc>
                <a:tc>
                  <a:txBody>
                    <a:bodyPr/>
                    <a:lstStyle/>
                    <a:p>
                      <a:pPr marL="1270" algn="ctr">
                        <a:lnSpc>
                          <a:spcPct val="100000"/>
                        </a:lnSpc>
                        <a:spcBef>
                          <a:spcPts val="375"/>
                        </a:spcBef>
                      </a:pPr>
                      <a:r>
                        <a:rPr sz="1600" b="1" spc="-35" dirty="0">
                          <a:solidFill>
                            <a:srgbClr val="E21F25"/>
                          </a:solidFill>
                          <a:latin typeface="Meiryo UI"/>
                          <a:cs typeface="Meiryo UI"/>
                        </a:rPr>
                        <a:t>高速炉</a:t>
                      </a:r>
                      <a:endParaRPr sz="1600">
                        <a:latin typeface="Meiryo UI"/>
                        <a:cs typeface="Meiryo UI"/>
                      </a:endParaRPr>
                    </a:p>
                  </a:txBody>
                  <a:tcPr marL="0" marR="0" marT="47625" marB="0">
                    <a:lnL w="19050">
                      <a:solidFill>
                        <a:srgbClr val="8496AF"/>
                      </a:solidFill>
                      <a:prstDash val="solid"/>
                    </a:lnL>
                    <a:lnR w="19050">
                      <a:solidFill>
                        <a:srgbClr val="8496AF"/>
                      </a:solidFill>
                      <a:prstDash val="solid"/>
                    </a:lnR>
                    <a:lnT w="19050">
                      <a:solidFill>
                        <a:srgbClr val="8496AF"/>
                      </a:solidFill>
                      <a:prstDash val="solid"/>
                    </a:lnT>
                    <a:lnB w="19050">
                      <a:solidFill>
                        <a:srgbClr val="8496AF"/>
                      </a:solidFill>
                      <a:prstDash val="solid"/>
                    </a:lnB>
                    <a:solidFill>
                      <a:srgbClr val="F8D2D3"/>
                    </a:solidFill>
                  </a:tcPr>
                </a:tc>
                <a:tc>
                  <a:txBody>
                    <a:bodyPr/>
                    <a:lstStyle/>
                    <a:p>
                      <a:pPr marL="635" algn="ctr">
                        <a:lnSpc>
                          <a:spcPct val="100000"/>
                        </a:lnSpc>
                        <a:spcBef>
                          <a:spcPts val="375"/>
                        </a:spcBef>
                      </a:pPr>
                      <a:r>
                        <a:rPr sz="1600" b="1" spc="-30" dirty="0">
                          <a:solidFill>
                            <a:srgbClr val="6D1E4A"/>
                          </a:solidFill>
                          <a:latin typeface="Meiryo UI"/>
                          <a:cs typeface="Meiryo UI"/>
                        </a:rPr>
                        <a:t>マイクロ炉</a:t>
                      </a:r>
                      <a:endParaRPr sz="1600">
                        <a:latin typeface="Meiryo UI"/>
                        <a:cs typeface="Meiryo UI"/>
                      </a:endParaRPr>
                    </a:p>
                  </a:txBody>
                  <a:tcPr marL="0" marR="0" marT="47625" marB="0">
                    <a:lnL w="19050">
                      <a:solidFill>
                        <a:srgbClr val="8496AF"/>
                      </a:solidFill>
                      <a:prstDash val="solid"/>
                    </a:lnL>
                    <a:lnR w="19050">
                      <a:solidFill>
                        <a:srgbClr val="8496AF"/>
                      </a:solidFill>
                      <a:prstDash val="solid"/>
                    </a:lnR>
                    <a:lnT w="19050">
                      <a:solidFill>
                        <a:srgbClr val="8496AF"/>
                      </a:solidFill>
                      <a:prstDash val="solid"/>
                    </a:lnT>
                    <a:lnB w="19050">
                      <a:solidFill>
                        <a:srgbClr val="8496AF"/>
                      </a:solidFill>
                      <a:prstDash val="solid"/>
                    </a:lnB>
                    <a:solidFill>
                      <a:srgbClr val="EEC5DD"/>
                    </a:solidFill>
                  </a:tcPr>
                </a:tc>
                <a:extLst>
                  <a:ext uri="{0D108BD9-81ED-4DB2-BD59-A6C34878D82A}">
                    <a16:rowId xmlns:a16="http://schemas.microsoft.com/office/drawing/2014/main" val="10000"/>
                  </a:ext>
                </a:extLst>
              </a:tr>
              <a:tr h="2272665">
                <a:tc>
                  <a:txBody>
                    <a:bodyPr/>
                    <a:lstStyle/>
                    <a:p>
                      <a:pPr marL="269240" marR="107950" indent="-178435">
                        <a:lnSpc>
                          <a:spcPct val="100000"/>
                        </a:lnSpc>
                        <a:spcBef>
                          <a:spcPts val="370"/>
                        </a:spcBef>
                        <a:buClr>
                          <a:srgbClr val="0D0D0D"/>
                        </a:buClr>
                        <a:buFont typeface="Wingdings"/>
                        <a:buChar char=""/>
                        <a:tabLst>
                          <a:tab pos="269875" algn="l"/>
                        </a:tabLst>
                      </a:pPr>
                      <a:r>
                        <a:rPr sz="1400" dirty="0">
                          <a:latin typeface="Meiryo UI"/>
                          <a:cs typeface="Meiryo UI"/>
                        </a:rPr>
                        <a:t>超高温（900℃以上）</a:t>
                      </a:r>
                      <a:r>
                        <a:rPr sz="1400" spc="-20" dirty="0">
                          <a:latin typeface="Meiryo UI"/>
                          <a:cs typeface="Meiryo UI"/>
                        </a:rPr>
                        <a:t>の核熱利用により大量かつ安定的な水素製造を実現</a:t>
                      </a:r>
                      <a:endParaRPr sz="1400" dirty="0">
                        <a:latin typeface="Meiryo UI"/>
                        <a:cs typeface="Meiryo UI"/>
                      </a:endParaRPr>
                    </a:p>
                    <a:p>
                      <a:pPr marL="269240" indent="-178435">
                        <a:lnSpc>
                          <a:spcPct val="100000"/>
                        </a:lnSpc>
                        <a:buClr>
                          <a:srgbClr val="0D0D0D"/>
                        </a:buClr>
                        <a:buFont typeface="Wingdings"/>
                        <a:buChar char=""/>
                        <a:tabLst>
                          <a:tab pos="269875" algn="l"/>
                        </a:tabLst>
                      </a:pPr>
                      <a:r>
                        <a:rPr sz="1400" spc="-110" dirty="0">
                          <a:latin typeface="Meiryo UI"/>
                          <a:cs typeface="Meiryo UI"/>
                        </a:rPr>
                        <a:t>鉄鋼業界など産業界の脱炭素化に貢献</a:t>
                      </a:r>
                      <a:endParaRPr sz="1400" dirty="0">
                        <a:latin typeface="Meiryo UI"/>
                        <a:cs typeface="Meiryo UI"/>
                      </a:endParaRPr>
                    </a:p>
                    <a:p>
                      <a:pPr marL="478155">
                        <a:lnSpc>
                          <a:spcPct val="100000"/>
                        </a:lnSpc>
                        <a:spcBef>
                          <a:spcPts val="1450"/>
                        </a:spcBef>
                        <a:tabLst>
                          <a:tab pos="2004695" algn="l"/>
                        </a:tabLst>
                      </a:pPr>
                      <a:r>
                        <a:rPr sz="1050" dirty="0">
                          <a:solidFill>
                            <a:srgbClr val="FF0000"/>
                          </a:solidFill>
                          <a:latin typeface="Meiryo UI"/>
                          <a:cs typeface="Meiryo UI"/>
                        </a:rPr>
                        <a:t>水素製造装</a:t>
                      </a:r>
                      <a:r>
                        <a:rPr sz="1050" spc="-50" dirty="0">
                          <a:solidFill>
                            <a:srgbClr val="FF0000"/>
                          </a:solidFill>
                          <a:latin typeface="Meiryo UI"/>
                          <a:cs typeface="Meiryo UI"/>
                        </a:rPr>
                        <a:t>置</a:t>
                      </a:r>
                      <a:r>
                        <a:rPr sz="1050" dirty="0">
                          <a:solidFill>
                            <a:srgbClr val="FF0000"/>
                          </a:solidFill>
                          <a:latin typeface="Meiryo UI"/>
                          <a:cs typeface="Meiryo UI"/>
                        </a:rPr>
                        <a:t>	</a:t>
                      </a:r>
                      <a:r>
                        <a:rPr sz="1575" baseline="10582" dirty="0">
                          <a:solidFill>
                            <a:srgbClr val="FF0000"/>
                          </a:solidFill>
                          <a:latin typeface="Meiryo UI"/>
                          <a:cs typeface="Meiryo UI"/>
                        </a:rPr>
                        <a:t>高温</a:t>
                      </a:r>
                      <a:r>
                        <a:rPr sz="1575" spc="-15" baseline="10582" dirty="0">
                          <a:solidFill>
                            <a:srgbClr val="FF0000"/>
                          </a:solidFill>
                          <a:latin typeface="Meiryo UI"/>
                          <a:cs typeface="Meiryo UI"/>
                        </a:rPr>
                        <a:t>ガス</a:t>
                      </a:r>
                      <a:r>
                        <a:rPr sz="1575" spc="-75" baseline="10582" dirty="0">
                          <a:solidFill>
                            <a:srgbClr val="FF0000"/>
                          </a:solidFill>
                          <a:latin typeface="Meiryo UI"/>
                          <a:cs typeface="Meiryo UI"/>
                        </a:rPr>
                        <a:t>炉</a:t>
                      </a:r>
                      <a:endParaRPr sz="1575" baseline="10582" dirty="0">
                        <a:latin typeface="Meiryo UI"/>
                        <a:cs typeface="Meiryo UI"/>
                      </a:endParaRPr>
                    </a:p>
                    <a:p>
                      <a:pPr>
                        <a:lnSpc>
                          <a:spcPct val="100000"/>
                        </a:lnSpc>
                      </a:pPr>
                      <a:endParaRPr sz="1500" dirty="0">
                        <a:latin typeface="Times New Roman"/>
                        <a:cs typeface="Times New Roman"/>
                      </a:endParaRPr>
                    </a:p>
                    <a:p>
                      <a:pPr>
                        <a:lnSpc>
                          <a:spcPct val="100000"/>
                        </a:lnSpc>
                      </a:pPr>
                      <a:endParaRPr sz="1500" dirty="0">
                        <a:latin typeface="Times New Roman"/>
                        <a:cs typeface="Times New Roman"/>
                      </a:endParaRPr>
                    </a:p>
                    <a:p>
                      <a:pPr>
                        <a:lnSpc>
                          <a:spcPct val="100000"/>
                        </a:lnSpc>
                      </a:pPr>
                      <a:endParaRPr sz="1500" dirty="0">
                        <a:latin typeface="Times New Roman"/>
                        <a:cs typeface="Times New Roman"/>
                      </a:endParaRPr>
                    </a:p>
                    <a:p>
                      <a:pPr marL="410209" marR="1832610">
                        <a:lnSpc>
                          <a:spcPct val="100000"/>
                        </a:lnSpc>
                        <a:spcBef>
                          <a:spcPts val="1015"/>
                        </a:spcBef>
                      </a:pPr>
                      <a:r>
                        <a:rPr sz="1050" b="1" spc="-15" dirty="0">
                          <a:solidFill>
                            <a:srgbClr val="FF0000"/>
                          </a:solidFill>
                          <a:latin typeface="Meiryo UI"/>
                          <a:cs typeface="Meiryo UI"/>
                        </a:rPr>
                        <a:t>高温ヘリウムガスによる熱供給</a:t>
                      </a:r>
                      <a:endParaRPr sz="1050" dirty="0">
                        <a:latin typeface="Meiryo UI"/>
                        <a:cs typeface="Meiryo UI"/>
                      </a:endParaRPr>
                    </a:p>
                  </a:txBody>
                  <a:tcPr marL="0" marR="0" marT="46990" marB="0">
                    <a:lnL w="19050">
                      <a:solidFill>
                        <a:srgbClr val="8496AF"/>
                      </a:solidFill>
                      <a:prstDash val="solid"/>
                    </a:lnL>
                    <a:lnR w="19050">
                      <a:solidFill>
                        <a:srgbClr val="8496AF"/>
                      </a:solidFill>
                      <a:prstDash val="solid"/>
                    </a:lnR>
                    <a:lnT w="19050">
                      <a:solidFill>
                        <a:srgbClr val="8496AF"/>
                      </a:solidFill>
                      <a:prstDash val="solid"/>
                    </a:lnT>
                    <a:lnB w="19050">
                      <a:solidFill>
                        <a:srgbClr val="8496AF"/>
                      </a:solidFill>
                      <a:prstDash val="solid"/>
                    </a:lnB>
                  </a:tcPr>
                </a:tc>
                <a:tc>
                  <a:txBody>
                    <a:bodyPr/>
                    <a:lstStyle/>
                    <a:p>
                      <a:pPr marL="270510" marR="237490" indent="-178435">
                        <a:lnSpc>
                          <a:spcPct val="100000"/>
                        </a:lnSpc>
                        <a:spcBef>
                          <a:spcPts val="370"/>
                        </a:spcBef>
                        <a:buClr>
                          <a:srgbClr val="0D0D0D"/>
                        </a:buClr>
                        <a:buFont typeface="Wingdings"/>
                        <a:buChar char=""/>
                        <a:tabLst>
                          <a:tab pos="270510" algn="l"/>
                        </a:tabLst>
                      </a:pPr>
                      <a:r>
                        <a:rPr sz="1400" spc="-20" dirty="0">
                          <a:latin typeface="Meiryo UI"/>
                          <a:cs typeface="Meiryo UI"/>
                        </a:rPr>
                        <a:t>核燃料サイクルの実現により、資源の有効活用、高レベル放射性廃棄物の</a:t>
                      </a:r>
                      <a:r>
                        <a:rPr sz="1400" spc="-15" dirty="0">
                          <a:latin typeface="Meiryo UI"/>
                          <a:cs typeface="Meiryo UI"/>
                        </a:rPr>
                        <a:t>減容化、有害度の低減が可能</a:t>
                      </a:r>
                      <a:endParaRPr sz="1400" dirty="0">
                        <a:latin typeface="Meiryo UI"/>
                        <a:cs typeface="Meiryo UI"/>
                      </a:endParaRPr>
                    </a:p>
                    <a:p>
                      <a:pPr>
                        <a:lnSpc>
                          <a:spcPct val="100000"/>
                        </a:lnSpc>
                      </a:pPr>
                      <a:endParaRPr sz="1800" dirty="0">
                        <a:latin typeface="Times New Roman"/>
                        <a:cs typeface="Times New Roman"/>
                      </a:endParaRPr>
                    </a:p>
                    <a:p>
                      <a:pPr>
                        <a:lnSpc>
                          <a:spcPct val="100000"/>
                        </a:lnSpc>
                      </a:pPr>
                      <a:endParaRPr sz="1800" dirty="0">
                        <a:latin typeface="Times New Roman"/>
                        <a:cs typeface="Times New Roman"/>
                      </a:endParaRPr>
                    </a:p>
                    <a:p>
                      <a:pPr>
                        <a:lnSpc>
                          <a:spcPct val="100000"/>
                        </a:lnSpc>
                      </a:pPr>
                      <a:endParaRPr sz="1800" dirty="0">
                        <a:latin typeface="Times New Roman"/>
                        <a:cs typeface="Times New Roman"/>
                      </a:endParaRPr>
                    </a:p>
                    <a:p>
                      <a:pPr>
                        <a:lnSpc>
                          <a:spcPct val="100000"/>
                        </a:lnSpc>
                      </a:pPr>
                      <a:endParaRPr sz="1800" dirty="0">
                        <a:latin typeface="Times New Roman"/>
                        <a:cs typeface="Times New Roman"/>
                      </a:endParaRPr>
                    </a:p>
                    <a:p>
                      <a:pPr>
                        <a:lnSpc>
                          <a:spcPct val="100000"/>
                        </a:lnSpc>
                      </a:pPr>
                      <a:endParaRPr sz="1950" dirty="0">
                        <a:latin typeface="Times New Roman"/>
                        <a:cs typeface="Times New Roman"/>
                      </a:endParaRPr>
                    </a:p>
                    <a:p>
                      <a:pPr marR="54610" algn="r">
                        <a:lnSpc>
                          <a:spcPct val="100000"/>
                        </a:lnSpc>
                      </a:pPr>
                      <a:endParaRPr sz="1050" dirty="0">
                        <a:latin typeface="Meiryo UI"/>
                        <a:cs typeface="Meiryo UI"/>
                      </a:endParaRPr>
                    </a:p>
                  </a:txBody>
                  <a:tcPr marL="0" marR="0" marT="46990" marB="0">
                    <a:lnL w="19050">
                      <a:solidFill>
                        <a:srgbClr val="8496AF"/>
                      </a:solidFill>
                      <a:prstDash val="solid"/>
                    </a:lnL>
                    <a:lnR w="19050">
                      <a:solidFill>
                        <a:srgbClr val="8496AF"/>
                      </a:solidFill>
                      <a:prstDash val="solid"/>
                    </a:lnR>
                    <a:lnT w="19050">
                      <a:solidFill>
                        <a:srgbClr val="8496AF"/>
                      </a:solidFill>
                      <a:prstDash val="solid"/>
                    </a:lnT>
                    <a:lnB w="19050">
                      <a:solidFill>
                        <a:srgbClr val="8496AF"/>
                      </a:solidFill>
                      <a:prstDash val="solid"/>
                    </a:lnB>
                  </a:tcPr>
                </a:tc>
                <a:tc>
                  <a:txBody>
                    <a:bodyPr/>
                    <a:lstStyle/>
                    <a:p>
                      <a:pPr marL="270510" marR="123825" indent="-178435">
                        <a:lnSpc>
                          <a:spcPct val="100000"/>
                        </a:lnSpc>
                        <a:spcBef>
                          <a:spcPts val="370"/>
                        </a:spcBef>
                        <a:buClr>
                          <a:srgbClr val="0D0D0D"/>
                        </a:buClr>
                        <a:buFont typeface="Wingdings"/>
                        <a:buChar char=""/>
                        <a:tabLst>
                          <a:tab pos="271145" algn="l"/>
                        </a:tabLst>
                      </a:pPr>
                      <a:r>
                        <a:rPr sz="1400" spc="-15" dirty="0">
                          <a:latin typeface="Meiryo UI"/>
                          <a:cs typeface="Meiryo UI"/>
                        </a:rPr>
                        <a:t>離島・僻地・災害地用電源など多目的</a:t>
                      </a:r>
                      <a:r>
                        <a:rPr sz="1400" spc="-20" dirty="0">
                          <a:latin typeface="Meiryo UI"/>
                          <a:cs typeface="Meiryo UI"/>
                        </a:rPr>
                        <a:t>利用を可能とするポータブル原子炉</a:t>
                      </a:r>
                      <a:endParaRPr sz="1400" dirty="0">
                        <a:latin typeface="Meiryo UI"/>
                        <a:cs typeface="Meiryo UI"/>
                      </a:endParaRPr>
                    </a:p>
                    <a:p>
                      <a:pPr marL="270510" indent="-179070">
                        <a:lnSpc>
                          <a:spcPct val="100000"/>
                        </a:lnSpc>
                        <a:buClr>
                          <a:srgbClr val="0D0D0D"/>
                        </a:buClr>
                        <a:buFont typeface="Wingdings"/>
                        <a:buChar char=""/>
                        <a:tabLst>
                          <a:tab pos="271145" algn="l"/>
                        </a:tabLst>
                      </a:pPr>
                      <a:r>
                        <a:rPr lang="ja-JP" altLang="en-US" sz="1400" spc="-15" dirty="0">
                          <a:latin typeface="BIZ UDPゴシック" panose="020B0400000000000000" pitchFamily="50" charset="-128"/>
                          <a:ea typeface="BIZ UDPゴシック" panose="020B0400000000000000" pitchFamily="50" charset="-128"/>
                          <a:cs typeface="Meiryo UI"/>
                        </a:rPr>
                        <a:t>遠隔軍事基地向けなど</a:t>
                      </a:r>
                      <a:r>
                        <a:rPr sz="1400" spc="-15" dirty="0" err="1">
                          <a:latin typeface="BIZ UDPゴシック" panose="020B0400000000000000" pitchFamily="50" charset="-128"/>
                          <a:ea typeface="BIZ UDPゴシック" panose="020B0400000000000000" pitchFamily="50" charset="-128"/>
                          <a:cs typeface="Meiryo UI"/>
                        </a:rPr>
                        <a:t>全固体原子炉</a:t>
                      </a:r>
                      <a:endParaRPr sz="1400" dirty="0">
                        <a:latin typeface="BIZ UDPゴシック" panose="020B0400000000000000" pitchFamily="50" charset="-128"/>
                        <a:ea typeface="BIZ UDPゴシック" panose="020B0400000000000000" pitchFamily="50" charset="-128"/>
                        <a:cs typeface="Meiryo UI"/>
                      </a:endParaRPr>
                    </a:p>
                  </a:txBody>
                  <a:tcPr marL="0" marR="0" marT="46990" marB="0">
                    <a:lnL w="19050">
                      <a:solidFill>
                        <a:srgbClr val="8496AF"/>
                      </a:solidFill>
                      <a:prstDash val="solid"/>
                    </a:lnL>
                    <a:lnR w="19050">
                      <a:solidFill>
                        <a:srgbClr val="8496AF"/>
                      </a:solidFill>
                      <a:prstDash val="solid"/>
                    </a:lnR>
                    <a:lnT w="19050">
                      <a:solidFill>
                        <a:srgbClr val="8496AF"/>
                      </a:solidFill>
                      <a:prstDash val="solid"/>
                    </a:lnT>
                    <a:lnB w="19050">
                      <a:solidFill>
                        <a:srgbClr val="8496AF"/>
                      </a:solidFill>
                      <a:prstDash val="solid"/>
                    </a:lnB>
                  </a:tcPr>
                </a:tc>
                <a:extLst>
                  <a:ext uri="{0D108BD9-81ED-4DB2-BD59-A6C34878D82A}">
                    <a16:rowId xmlns:a16="http://schemas.microsoft.com/office/drawing/2014/main" val="10001"/>
                  </a:ext>
                </a:extLst>
              </a:tr>
            </a:tbl>
          </a:graphicData>
        </a:graphic>
      </p:graphicFrame>
      <p:pic>
        <p:nvPicPr>
          <p:cNvPr id="58" name="object 58"/>
          <p:cNvPicPr/>
          <p:nvPr/>
        </p:nvPicPr>
        <p:blipFill>
          <a:blip r:embed="rId24" cstate="print"/>
          <a:stretch>
            <a:fillRect/>
          </a:stretch>
        </p:blipFill>
        <p:spPr>
          <a:xfrm>
            <a:off x="3944959" y="2793758"/>
            <a:ext cx="238251" cy="198627"/>
          </a:xfrm>
          <a:prstGeom prst="rect">
            <a:avLst/>
          </a:prstGeom>
        </p:spPr>
      </p:pic>
      <p:pic>
        <p:nvPicPr>
          <p:cNvPr id="59" name="object 59"/>
          <p:cNvPicPr/>
          <p:nvPr/>
        </p:nvPicPr>
        <p:blipFill>
          <a:blip r:embed="rId25" cstate="print"/>
          <a:stretch>
            <a:fillRect/>
          </a:stretch>
        </p:blipFill>
        <p:spPr>
          <a:xfrm>
            <a:off x="4775792" y="4782487"/>
            <a:ext cx="2755391" cy="1323176"/>
          </a:xfrm>
          <a:prstGeom prst="rect">
            <a:avLst/>
          </a:prstGeom>
        </p:spPr>
      </p:pic>
      <p:pic>
        <p:nvPicPr>
          <p:cNvPr id="60" name="object 60"/>
          <p:cNvPicPr/>
          <p:nvPr/>
        </p:nvPicPr>
        <p:blipFill>
          <a:blip r:embed="rId26" cstate="print"/>
          <a:stretch>
            <a:fillRect/>
          </a:stretch>
        </p:blipFill>
        <p:spPr>
          <a:xfrm>
            <a:off x="8181933" y="4759971"/>
            <a:ext cx="2391155" cy="1360932"/>
          </a:xfrm>
          <a:prstGeom prst="rect">
            <a:avLst/>
          </a:prstGeom>
        </p:spPr>
      </p:pic>
      <p:sp>
        <p:nvSpPr>
          <p:cNvPr id="65" name="テキスト ボックス 64">
            <a:extLst>
              <a:ext uri="{FF2B5EF4-FFF2-40B4-BE49-F238E27FC236}">
                <a16:creationId xmlns:a16="http://schemas.microsoft.com/office/drawing/2014/main" id="{28F218C4-BBDB-8925-053A-ED520B649457}"/>
              </a:ext>
            </a:extLst>
          </p:cNvPr>
          <p:cNvSpPr txBox="1"/>
          <p:nvPr/>
        </p:nvSpPr>
        <p:spPr>
          <a:xfrm>
            <a:off x="0" y="0"/>
            <a:ext cx="12192000" cy="523220"/>
          </a:xfrm>
          <a:prstGeom prst="rect">
            <a:avLst/>
          </a:prstGeom>
          <a:solidFill>
            <a:srgbClr val="052F61"/>
          </a:solidFill>
        </p:spPr>
        <p:txBody>
          <a:bodyPr wrap="square" rtlCol="0">
            <a:spAutoFit/>
          </a:bodyPr>
          <a:lstStyle/>
          <a:p>
            <a:pPr algn="ctr"/>
            <a:r>
              <a:rPr kumimoji="1" lang="ja-JP" altLang="en-US" sz="2800" b="1" dirty="0">
                <a:solidFill>
                  <a:schemeClr val="bg1"/>
                </a:solidFill>
                <a:latin typeface="Meiryo UI" panose="020B0604030504040204" pitchFamily="50" charset="-128"/>
                <a:ea typeface="Meiryo UI" panose="020B0604030504040204" pitchFamily="50" charset="-128"/>
              </a:rPr>
              <a:t>小型炉、新型炉、革新炉とか</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p:nvPr/>
        </p:nvSpPr>
        <p:spPr>
          <a:xfrm>
            <a:off x="367995" y="6624319"/>
            <a:ext cx="2259965" cy="116839"/>
          </a:xfrm>
          <a:prstGeom prst="rect">
            <a:avLst/>
          </a:prstGeom>
        </p:spPr>
        <p:txBody>
          <a:bodyPr vert="horz" wrap="square" lIns="0" tIns="12700" rIns="0" bIns="0" rtlCol="0">
            <a:spAutoFit/>
          </a:bodyPr>
          <a:lstStyle/>
          <a:p>
            <a:pPr marL="12700">
              <a:lnSpc>
                <a:spcPct val="100000"/>
              </a:lnSpc>
              <a:spcBef>
                <a:spcPts val="100"/>
              </a:spcBef>
            </a:pPr>
            <a:r>
              <a:rPr sz="600" b="1" dirty="0">
                <a:solidFill>
                  <a:srgbClr val="001287"/>
                </a:solidFill>
                <a:latin typeface="Arial"/>
                <a:cs typeface="Arial"/>
              </a:rPr>
              <a:t>NuScale</a:t>
            </a:r>
            <a:r>
              <a:rPr sz="600" b="1" spc="5" dirty="0">
                <a:solidFill>
                  <a:srgbClr val="001287"/>
                </a:solidFill>
                <a:latin typeface="Arial"/>
                <a:cs typeface="Arial"/>
              </a:rPr>
              <a:t> </a:t>
            </a:r>
            <a:r>
              <a:rPr sz="600" b="1" spc="-10" dirty="0">
                <a:solidFill>
                  <a:srgbClr val="001287"/>
                </a:solidFill>
                <a:latin typeface="Arial"/>
                <a:cs typeface="Arial"/>
              </a:rPr>
              <a:t>Nonproprietary</a:t>
            </a:r>
            <a:r>
              <a:rPr sz="600" b="1" dirty="0">
                <a:solidFill>
                  <a:srgbClr val="001287"/>
                </a:solidFill>
                <a:latin typeface="Arial"/>
                <a:cs typeface="Arial"/>
              </a:rPr>
              <a:t> </a:t>
            </a:r>
            <a:r>
              <a:rPr sz="600" dirty="0">
                <a:solidFill>
                  <a:srgbClr val="001287"/>
                </a:solidFill>
                <a:latin typeface="Arial"/>
                <a:cs typeface="Arial"/>
              </a:rPr>
              <a:t>Copyright</a:t>
            </a:r>
            <a:r>
              <a:rPr sz="600" spc="5" dirty="0">
                <a:solidFill>
                  <a:srgbClr val="001287"/>
                </a:solidFill>
                <a:latin typeface="Arial"/>
                <a:cs typeface="Arial"/>
              </a:rPr>
              <a:t> </a:t>
            </a:r>
            <a:r>
              <a:rPr sz="600" dirty="0">
                <a:solidFill>
                  <a:srgbClr val="001287"/>
                </a:solidFill>
                <a:latin typeface="Arial"/>
                <a:cs typeface="Arial"/>
              </a:rPr>
              <a:t>©</a:t>
            </a:r>
            <a:r>
              <a:rPr sz="600" spc="-5" dirty="0">
                <a:solidFill>
                  <a:srgbClr val="001287"/>
                </a:solidFill>
                <a:latin typeface="Arial"/>
                <a:cs typeface="Arial"/>
              </a:rPr>
              <a:t> </a:t>
            </a:r>
            <a:r>
              <a:rPr sz="600" dirty="0">
                <a:solidFill>
                  <a:srgbClr val="001287"/>
                </a:solidFill>
                <a:latin typeface="Arial"/>
                <a:cs typeface="Arial"/>
              </a:rPr>
              <a:t>2021</a:t>
            </a:r>
            <a:r>
              <a:rPr sz="600" spc="10" dirty="0">
                <a:solidFill>
                  <a:srgbClr val="001287"/>
                </a:solidFill>
                <a:latin typeface="Arial"/>
                <a:cs typeface="Arial"/>
              </a:rPr>
              <a:t> </a:t>
            </a:r>
            <a:r>
              <a:rPr sz="600" dirty="0">
                <a:solidFill>
                  <a:srgbClr val="001287"/>
                </a:solidFill>
                <a:latin typeface="Arial"/>
                <a:cs typeface="Arial"/>
              </a:rPr>
              <a:t>NuScale</a:t>
            </a:r>
            <a:r>
              <a:rPr sz="600" spc="5" dirty="0">
                <a:solidFill>
                  <a:srgbClr val="001287"/>
                </a:solidFill>
                <a:latin typeface="Arial"/>
                <a:cs typeface="Arial"/>
              </a:rPr>
              <a:t> </a:t>
            </a:r>
            <a:r>
              <a:rPr sz="600" dirty="0">
                <a:solidFill>
                  <a:srgbClr val="001287"/>
                </a:solidFill>
                <a:latin typeface="Arial"/>
                <a:cs typeface="Arial"/>
              </a:rPr>
              <a:t>Power,</a:t>
            </a:r>
            <a:r>
              <a:rPr sz="600" spc="25" dirty="0">
                <a:solidFill>
                  <a:srgbClr val="001287"/>
                </a:solidFill>
                <a:latin typeface="Arial"/>
                <a:cs typeface="Arial"/>
              </a:rPr>
              <a:t> </a:t>
            </a:r>
            <a:r>
              <a:rPr sz="600" spc="-20" dirty="0">
                <a:solidFill>
                  <a:srgbClr val="001287"/>
                </a:solidFill>
                <a:latin typeface="Arial"/>
                <a:cs typeface="Arial"/>
              </a:rPr>
              <a:t>LLC.</a:t>
            </a:r>
            <a:endParaRPr sz="600">
              <a:latin typeface="Arial"/>
              <a:cs typeface="Arial"/>
            </a:endParaRPr>
          </a:p>
        </p:txBody>
      </p:sp>
      <p:sp>
        <p:nvSpPr>
          <p:cNvPr id="6" name="object 6"/>
          <p:cNvSpPr txBox="1">
            <a:spLocks noGrp="1"/>
          </p:cNvSpPr>
          <p:nvPr>
            <p:ph type="title"/>
          </p:nvPr>
        </p:nvSpPr>
        <p:spPr>
          <a:xfrm>
            <a:off x="6220714" y="475310"/>
            <a:ext cx="5064760" cy="719455"/>
          </a:xfrm>
          <a:prstGeom prst="rect">
            <a:avLst/>
          </a:prstGeom>
        </p:spPr>
        <p:txBody>
          <a:bodyPr vert="horz" wrap="square" lIns="0" tIns="12700" rIns="0" bIns="0" rtlCol="0">
            <a:spAutoFit/>
          </a:bodyPr>
          <a:lstStyle/>
          <a:p>
            <a:pPr marL="12700">
              <a:lnSpc>
                <a:spcPts val="2730"/>
              </a:lnSpc>
              <a:spcBef>
                <a:spcPts val="100"/>
              </a:spcBef>
            </a:pPr>
            <a:r>
              <a:rPr sz="2400" b="0" spc="-10" dirty="0">
                <a:solidFill>
                  <a:schemeClr val="tx1"/>
                </a:solidFill>
                <a:latin typeface="BIZ UDPゴシック" panose="020B0400000000000000" pitchFamily="50" charset="-128"/>
                <a:ea typeface="BIZ UDPゴシック" panose="020B0400000000000000" pitchFamily="50" charset="-128"/>
                <a:cs typeface="ＭＳ ゴシック"/>
              </a:rPr>
              <a:t>コアテクノロジー</a:t>
            </a:r>
            <a:r>
              <a:rPr sz="2400" b="0" spc="-50" dirty="0">
                <a:solidFill>
                  <a:schemeClr val="tx1"/>
                </a:solidFill>
                <a:latin typeface="BIZ UDPゴシック" panose="020B0400000000000000" pitchFamily="50" charset="-128"/>
                <a:ea typeface="BIZ UDPゴシック" panose="020B0400000000000000" pitchFamily="50" charset="-128"/>
                <a:cs typeface="ＭＳ Ｐゴシック"/>
              </a:rPr>
              <a:t>：</a:t>
            </a:r>
            <a:endParaRPr sz="2400" dirty="0">
              <a:solidFill>
                <a:schemeClr val="tx1"/>
              </a:solidFill>
              <a:latin typeface="BIZ UDPゴシック" panose="020B0400000000000000" pitchFamily="50" charset="-128"/>
              <a:ea typeface="BIZ UDPゴシック" panose="020B0400000000000000" pitchFamily="50" charset="-128"/>
              <a:cs typeface="ＭＳ Ｐゴシック"/>
            </a:endParaRPr>
          </a:p>
          <a:p>
            <a:pPr marL="12700">
              <a:lnSpc>
                <a:spcPts val="2730"/>
              </a:lnSpc>
            </a:pPr>
            <a:r>
              <a:rPr sz="2400" b="0" dirty="0">
                <a:solidFill>
                  <a:schemeClr val="tx1"/>
                </a:solidFill>
                <a:latin typeface="BIZ UDPゴシック" panose="020B0400000000000000" pitchFamily="50" charset="-128"/>
                <a:ea typeface="BIZ UDPゴシック" panose="020B0400000000000000" pitchFamily="50" charset="-128"/>
              </a:rPr>
              <a:t>NuScale</a:t>
            </a:r>
            <a:r>
              <a:rPr sz="2400" b="0" spc="-30" dirty="0">
                <a:solidFill>
                  <a:schemeClr val="tx1"/>
                </a:solidFill>
                <a:latin typeface="BIZ UDPゴシック" panose="020B0400000000000000" pitchFamily="50" charset="-128"/>
                <a:ea typeface="BIZ UDPゴシック" panose="020B0400000000000000" pitchFamily="50" charset="-128"/>
              </a:rPr>
              <a:t> </a:t>
            </a:r>
            <a:r>
              <a:rPr sz="2400" b="0" dirty="0">
                <a:solidFill>
                  <a:schemeClr val="tx1"/>
                </a:solidFill>
                <a:latin typeface="BIZ UDPゴシック" panose="020B0400000000000000" pitchFamily="50" charset="-128"/>
                <a:ea typeface="BIZ UDPゴシック" panose="020B0400000000000000" pitchFamily="50" charset="-128"/>
              </a:rPr>
              <a:t>Power</a:t>
            </a:r>
            <a:r>
              <a:rPr sz="2400" b="0" spc="-25" dirty="0">
                <a:solidFill>
                  <a:schemeClr val="tx1"/>
                </a:solidFill>
                <a:latin typeface="BIZ UDPゴシック" panose="020B0400000000000000" pitchFamily="50" charset="-128"/>
                <a:ea typeface="BIZ UDPゴシック" panose="020B0400000000000000" pitchFamily="50" charset="-128"/>
              </a:rPr>
              <a:t> </a:t>
            </a:r>
            <a:r>
              <a:rPr sz="2400" b="0" spc="-10" dirty="0">
                <a:solidFill>
                  <a:schemeClr val="tx1"/>
                </a:solidFill>
                <a:latin typeface="BIZ UDPゴシック" panose="020B0400000000000000" pitchFamily="50" charset="-128"/>
                <a:ea typeface="BIZ UDPゴシック" panose="020B0400000000000000" pitchFamily="50" charset="-128"/>
              </a:rPr>
              <a:t>Module</a:t>
            </a:r>
            <a:endParaRPr sz="2400" dirty="0">
              <a:solidFill>
                <a:schemeClr val="tx1"/>
              </a:solidFill>
              <a:latin typeface="BIZ UDPゴシック" panose="020B0400000000000000" pitchFamily="50" charset="-128"/>
              <a:ea typeface="BIZ UDPゴシック" panose="020B0400000000000000" pitchFamily="50" charset="-128"/>
            </a:endParaRPr>
          </a:p>
        </p:txBody>
      </p:sp>
      <p:pic>
        <p:nvPicPr>
          <p:cNvPr id="7" name="object 7"/>
          <p:cNvPicPr/>
          <p:nvPr/>
        </p:nvPicPr>
        <p:blipFill>
          <a:blip r:embed="rId2" cstate="print"/>
          <a:stretch>
            <a:fillRect/>
          </a:stretch>
        </p:blipFill>
        <p:spPr>
          <a:xfrm>
            <a:off x="381000" y="733044"/>
            <a:ext cx="5577840" cy="5559552"/>
          </a:xfrm>
          <a:prstGeom prst="rect">
            <a:avLst/>
          </a:prstGeom>
        </p:spPr>
      </p:pic>
      <p:sp>
        <p:nvSpPr>
          <p:cNvPr id="8" name="object 8"/>
          <p:cNvSpPr txBox="1"/>
          <p:nvPr/>
        </p:nvSpPr>
        <p:spPr>
          <a:xfrm>
            <a:off x="6022594" y="1304925"/>
            <a:ext cx="5788406" cy="848360"/>
          </a:xfrm>
          <a:prstGeom prst="rect">
            <a:avLst/>
          </a:prstGeom>
        </p:spPr>
        <p:txBody>
          <a:bodyPr vert="horz" wrap="square" lIns="0" tIns="12700" rIns="0" bIns="0" rtlCol="0">
            <a:spAutoFit/>
          </a:bodyPr>
          <a:lstStyle/>
          <a:p>
            <a:pPr marL="299085" marR="5080" indent="-287020">
              <a:lnSpc>
                <a:spcPct val="100000"/>
              </a:lnSpc>
              <a:spcBef>
                <a:spcPts val="100"/>
              </a:spcBef>
              <a:buChar char="•"/>
              <a:tabLst>
                <a:tab pos="299085" algn="l"/>
                <a:tab pos="299720" algn="l"/>
              </a:tabLst>
            </a:pPr>
            <a:r>
              <a:rPr sz="1800" dirty="0">
                <a:latin typeface="BIZ UDPゴシック" panose="020B0400000000000000" pitchFamily="50" charset="-128"/>
                <a:ea typeface="BIZ UDPゴシック" panose="020B0400000000000000" pitchFamily="50" charset="-128"/>
                <a:cs typeface="Arial"/>
              </a:rPr>
              <a:t>NuScale</a:t>
            </a:r>
            <a:r>
              <a:rPr sz="1800" spc="-40" dirty="0">
                <a:latin typeface="BIZ UDPゴシック" panose="020B0400000000000000" pitchFamily="50" charset="-128"/>
                <a:ea typeface="BIZ UDPゴシック" panose="020B0400000000000000" pitchFamily="50" charset="-128"/>
                <a:cs typeface="Arial"/>
              </a:rPr>
              <a:t> </a:t>
            </a:r>
            <a:r>
              <a:rPr sz="1800" dirty="0">
                <a:latin typeface="BIZ UDPゴシック" panose="020B0400000000000000" pitchFamily="50" charset="-128"/>
                <a:ea typeface="BIZ UDPゴシック" panose="020B0400000000000000" pitchFamily="50" charset="-128"/>
                <a:cs typeface="Arial"/>
              </a:rPr>
              <a:t>Power</a:t>
            </a:r>
            <a:r>
              <a:rPr sz="1800" spc="-10" dirty="0">
                <a:latin typeface="BIZ UDPゴシック" panose="020B0400000000000000" pitchFamily="50" charset="-128"/>
                <a:ea typeface="BIZ UDPゴシック" panose="020B0400000000000000" pitchFamily="50" charset="-128"/>
                <a:cs typeface="Arial"/>
              </a:rPr>
              <a:t> Module™</a:t>
            </a:r>
            <a:r>
              <a:rPr sz="1800" spc="-10" dirty="0">
                <a:latin typeface="BIZ UDPゴシック" panose="020B0400000000000000" pitchFamily="50" charset="-128"/>
                <a:ea typeface="BIZ UDPゴシック" panose="020B0400000000000000" pitchFamily="50" charset="-128"/>
                <a:cs typeface="ＭＳ ゴシック"/>
              </a:rPr>
              <a:t>（</a:t>
            </a:r>
            <a:r>
              <a:rPr sz="1800" spc="-10" dirty="0">
                <a:latin typeface="BIZ UDPゴシック" panose="020B0400000000000000" pitchFamily="50" charset="-128"/>
                <a:ea typeface="BIZ UDPゴシック" panose="020B0400000000000000" pitchFamily="50" charset="-128"/>
                <a:cs typeface="Arial"/>
              </a:rPr>
              <a:t>NPM</a:t>
            </a:r>
            <a:r>
              <a:rPr sz="1800" spc="-10" dirty="0">
                <a:latin typeface="BIZ UDPゴシック" panose="020B0400000000000000" pitchFamily="50" charset="-128"/>
                <a:ea typeface="BIZ UDPゴシック" panose="020B0400000000000000" pitchFamily="50" charset="-128"/>
                <a:cs typeface="ＭＳ ゴシック"/>
              </a:rPr>
              <a:t>）には、原子炉</a:t>
            </a:r>
            <a:r>
              <a:rPr sz="1800" spc="-25" dirty="0">
                <a:latin typeface="BIZ UDPゴシック" panose="020B0400000000000000" pitchFamily="50" charset="-128"/>
                <a:ea typeface="BIZ UDPゴシック" panose="020B0400000000000000" pitchFamily="50" charset="-128"/>
                <a:cs typeface="ＭＳ ゴシック"/>
              </a:rPr>
              <a:t>容器、蒸気発生器、加圧器、格納容器が一つの</a:t>
            </a:r>
            <a:r>
              <a:rPr sz="1800" spc="-5" dirty="0">
                <a:latin typeface="BIZ UDPゴシック" panose="020B0400000000000000" pitchFamily="50" charset="-128"/>
                <a:ea typeface="BIZ UDPゴシック" panose="020B0400000000000000" pitchFamily="50" charset="-128"/>
                <a:cs typeface="ＭＳ ゴシック"/>
              </a:rPr>
              <a:t>パッケージとして含まれる。</a:t>
            </a:r>
            <a:endParaRPr sz="1800" dirty="0">
              <a:latin typeface="BIZ UDPゴシック" panose="020B0400000000000000" pitchFamily="50" charset="-128"/>
              <a:ea typeface="BIZ UDPゴシック" panose="020B0400000000000000" pitchFamily="50" charset="-128"/>
              <a:cs typeface="ＭＳ ゴシック"/>
            </a:endParaRPr>
          </a:p>
        </p:txBody>
      </p:sp>
      <p:sp>
        <p:nvSpPr>
          <p:cNvPr id="9" name="object 9"/>
          <p:cNvSpPr txBox="1"/>
          <p:nvPr/>
        </p:nvSpPr>
        <p:spPr>
          <a:xfrm>
            <a:off x="6022594" y="2490978"/>
            <a:ext cx="5788406" cy="561564"/>
          </a:xfrm>
          <a:prstGeom prst="rect">
            <a:avLst/>
          </a:prstGeom>
        </p:spPr>
        <p:txBody>
          <a:bodyPr vert="horz" wrap="square" lIns="0" tIns="18415" rIns="0" bIns="0" rtlCol="0">
            <a:spAutoFit/>
          </a:bodyPr>
          <a:lstStyle/>
          <a:p>
            <a:pPr marL="299085" marR="5080" indent="-287020" algn="just">
              <a:lnSpc>
                <a:spcPct val="97800"/>
              </a:lnSpc>
              <a:spcBef>
                <a:spcPts val="145"/>
              </a:spcBef>
              <a:buFont typeface="Arial"/>
              <a:buChar char="•"/>
              <a:tabLst>
                <a:tab pos="299720" algn="l"/>
              </a:tabLst>
            </a:pPr>
            <a:r>
              <a:rPr sz="1800" spc="-20" dirty="0">
                <a:latin typeface="BIZ UDPゴシック" panose="020B0400000000000000" pitchFamily="50" charset="-128"/>
                <a:ea typeface="BIZ UDPゴシック" panose="020B0400000000000000" pitchFamily="50" charset="-128"/>
                <a:cs typeface="ＭＳ ゴシック"/>
              </a:rPr>
              <a:t>従来の大型原子炉にあった原子炉冷却材ポンプ、大口径配管、その他の系統・機器を排除したシンプル</a:t>
            </a:r>
            <a:r>
              <a:rPr sz="1800" spc="-15" dirty="0">
                <a:latin typeface="BIZ UDPゴシック" panose="020B0400000000000000" pitchFamily="50" charset="-128"/>
                <a:ea typeface="BIZ UDPゴシック" panose="020B0400000000000000" pitchFamily="50" charset="-128"/>
                <a:cs typeface="ＭＳ ゴシック"/>
              </a:rPr>
              <a:t>な設計。</a:t>
            </a:r>
            <a:endParaRPr sz="1800" dirty="0">
              <a:latin typeface="BIZ UDPゴシック" panose="020B0400000000000000" pitchFamily="50" charset="-128"/>
              <a:ea typeface="BIZ UDPゴシック" panose="020B0400000000000000" pitchFamily="50" charset="-128"/>
              <a:cs typeface="ＭＳ ゴシック"/>
            </a:endParaRPr>
          </a:p>
        </p:txBody>
      </p:sp>
      <p:sp>
        <p:nvSpPr>
          <p:cNvPr id="10" name="object 10"/>
          <p:cNvSpPr txBox="1"/>
          <p:nvPr/>
        </p:nvSpPr>
        <p:spPr>
          <a:xfrm>
            <a:off x="6022594" y="3655006"/>
            <a:ext cx="5578475" cy="2459990"/>
          </a:xfrm>
          <a:prstGeom prst="rect">
            <a:avLst/>
          </a:prstGeom>
        </p:spPr>
        <p:txBody>
          <a:bodyPr vert="horz" wrap="square" lIns="0" tIns="84455" rIns="0" bIns="0" rtlCol="0">
            <a:spAutoFit/>
          </a:bodyPr>
          <a:lstStyle/>
          <a:p>
            <a:pPr marL="299085" indent="-287020">
              <a:lnSpc>
                <a:spcPct val="100000"/>
              </a:lnSpc>
              <a:spcBef>
                <a:spcPts val="665"/>
              </a:spcBef>
              <a:buFont typeface="Arial"/>
              <a:buChar char="•"/>
              <a:tabLst>
                <a:tab pos="299085" algn="l"/>
                <a:tab pos="299720" algn="l"/>
              </a:tabLst>
            </a:pPr>
            <a:r>
              <a:rPr sz="1800" dirty="0">
                <a:latin typeface="BIZ UDPゴシック" panose="020B0400000000000000" pitchFamily="50" charset="-128"/>
                <a:ea typeface="BIZ UDPゴシック" panose="020B0400000000000000" pitchFamily="50" charset="-128"/>
                <a:cs typeface="ＭＳ ゴシック"/>
              </a:rPr>
              <a:t>各モジュールは</a:t>
            </a:r>
            <a:r>
              <a:rPr sz="1800" spc="-10" dirty="0">
                <a:latin typeface="BIZ UDPゴシック" panose="020B0400000000000000" pitchFamily="50" charset="-128"/>
                <a:ea typeface="BIZ UDPゴシック" panose="020B0400000000000000" pitchFamily="50" charset="-128"/>
                <a:cs typeface="Arial"/>
              </a:rPr>
              <a:t>250MWt</a:t>
            </a:r>
            <a:r>
              <a:rPr sz="1800" spc="-10" dirty="0">
                <a:latin typeface="BIZ UDPゴシック" panose="020B0400000000000000" pitchFamily="50" charset="-128"/>
                <a:ea typeface="BIZ UDPゴシック" panose="020B0400000000000000" pitchFamily="50" charset="-128"/>
                <a:cs typeface="ＭＳ ゴシック"/>
              </a:rPr>
              <a:t>（</a:t>
            </a:r>
            <a:r>
              <a:rPr sz="1800" dirty="0">
                <a:latin typeface="BIZ UDPゴシック" panose="020B0400000000000000" pitchFamily="50" charset="-128"/>
                <a:ea typeface="BIZ UDPゴシック" panose="020B0400000000000000" pitchFamily="50" charset="-128"/>
                <a:cs typeface="ＭＳ ゴシック"/>
              </a:rPr>
              <a:t>最大</a:t>
            </a:r>
            <a:r>
              <a:rPr sz="1800" spc="-10" dirty="0">
                <a:latin typeface="BIZ UDPゴシック" panose="020B0400000000000000" pitchFamily="50" charset="-128"/>
                <a:ea typeface="BIZ UDPゴシック" panose="020B0400000000000000" pitchFamily="50" charset="-128"/>
                <a:cs typeface="Arial"/>
              </a:rPr>
              <a:t>77MWe</a:t>
            </a:r>
            <a:r>
              <a:rPr sz="1800" spc="-60" dirty="0">
                <a:latin typeface="BIZ UDPゴシック" panose="020B0400000000000000" pitchFamily="50" charset="-128"/>
                <a:ea typeface="BIZ UDPゴシック" panose="020B0400000000000000" pitchFamily="50" charset="-128"/>
                <a:cs typeface="Arial"/>
              </a:rPr>
              <a:t> </a:t>
            </a:r>
            <a:r>
              <a:rPr sz="1800" dirty="0">
                <a:latin typeface="BIZ UDPゴシック" panose="020B0400000000000000" pitchFamily="50" charset="-128"/>
                <a:ea typeface="BIZ UDPゴシック" panose="020B0400000000000000" pitchFamily="50" charset="-128"/>
                <a:cs typeface="ＭＳ ゴシック"/>
              </a:rPr>
              <a:t>）</a:t>
            </a:r>
            <a:r>
              <a:rPr sz="1800" spc="-30" dirty="0">
                <a:latin typeface="BIZ UDPゴシック" panose="020B0400000000000000" pitchFamily="50" charset="-128"/>
                <a:ea typeface="BIZ UDPゴシック" panose="020B0400000000000000" pitchFamily="50" charset="-128"/>
                <a:cs typeface="ＭＳ ゴシック"/>
              </a:rPr>
              <a:t>を生成</a:t>
            </a:r>
            <a:endParaRPr sz="1800" dirty="0">
              <a:latin typeface="BIZ UDPゴシック" panose="020B0400000000000000" pitchFamily="50" charset="-128"/>
              <a:ea typeface="BIZ UDPゴシック" panose="020B0400000000000000" pitchFamily="50" charset="-128"/>
              <a:cs typeface="ＭＳ ゴシック"/>
            </a:endParaRPr>
          </a:p>
          <a:p>
            <a:pPr marL="698500" lvl="1" indent="-228600">
              <a:lnSpc>
                <a:spcPct val="100000"/>
              </a:lnSpc>
              <a:spcBef>
                <a:spcPts val="500"/>
              </a:spcBef>
              <a:buSzPct val="78125"/>
              <a:buFont typeface="Courier New"/>
              <a:buChar char="o"/>
              <a:tabLst>
                <a:tab pos="698500" algn="l"/>
              </a:tabLst>
            </a:pPr>
            <a:r>
              <a:rPr sz="1600" spc="-45" dirty="0">
                <a:latin typeface="BIZ UDPゴシック" panose="020B0400000000000000" pitchFamily="50" charset="-128"/>
                <a:ea typeface="BIZ UDPゴシック" panose="020B0400000000000000" pitchFamily="50" charset="-128"/>
                <a:cs typeface="ＭＳ ゴシック"/>
              </a:rPr>
              <a:t>工場で組み立てられるほど小型で、輸送や設置が簡単</a:t>
            </a:r>
            <a:endParaRPr sz="1600" dirty="0">
              <a:latin typeface="BIZ UDPゴシック" panose="020B0400000000000000" pitchFamily="50" charset="-128"/>
              <a:ea typeface="BIZ UDPゴシック" panose="020B0400000000000000" pitchFamily="50" charset="-128"/>
              <a:cs typeface="ＭＳ ゴシック"/>
            </a:endParaRPr>
          </a:p>
          <a:p>
            <a:pPr marL="698500" lvl="1" indent="-228600">
              <a:lnSpc>
                <a:spcPts val="1885"/>
              </a:lnSpc>
              <a:spcBef>
                <a:spcPts val="580"/>
              </a:spcBef>
              <a:buSzPct val="78125"/>
              <a:buFont typeface="Courier New"/>
              <a:buChar char="o"/>
              <a:tabLst>
                <a:tab pos="698500" algn="l"/>
              </a:tabLst>
            </a:pPr>
            <a:r>
              <a:rPr sz="1600" spc="-30" dirty="0">
                <a:latin typeface="BIZ UDPゴシック" panose="020B0400000000000000" pitchFamily="50" charset="-128"/>
                <a:ea typeface="BIZ UDPゴシック" panose="020B0400000000000000" pitchFamily="50" charset="-128"/>
                <a:cs typeface="ＭＳ ゴシック"/>
              </a:rPr>
              <a:t>個々のモジュール専用の発電システムにより柔</a:t>
            </a:r>
            <a:endParaRPr sz="1600" dirty="0">
              <a:latin typeface="BIZ UDPゴシック" panose="020B0400000000000000" pitchFamily="50" charset="-128"/>
              <a:ea typeface="BIZ UDPゴシック" panose="020B0400000000000000" pitchFamily="50" charset="-128"/>
              <a:cs typeface="ＭＳ ゴシック"/>
            </a:endParaRPr>
          </a:p>
          <a:p>
            <a:pPr marL="698500">
              <a:lnSpc>
                <a:spcPts val="1885"/>
              </a:lnSpc>
            </a:pPr>
            <a:r>
              <a:rPr sz="1600" spc="-45" dirty="0">
                <a:latin typeface="BIZ UDPゴシック" panose="020B0400000000000000" pitchFamily="50" charset="-128"/>
                <a:ea typeface="BIZ UDPゴシック" panose="020B0400000000000000" pitchFamily="50" charset="-128"/>
                <a:cs typeface="ＭＳ ゴシック"/>
              </a:rPr>
              <a:t>軟な独立運用を実現</a:t>
            </a:r>
            <a:endParaRPr sz="1600" dirty="0">
              <a:latin typeface="BIZ UDPゴシック" panose="020B0400000000000000" pitchFamily="50" charset="-128"/>
              <a:ea typeface="BIZ UDPゴシック" panose="020B0400000000000000" pitchFamily="50" charset="-128"/>
              <a:cs typeface="ＭＳ ゴシック"/>
            </a:endParaRPr>
          </a:p>
          <a:p>
            <a:pPr marL="698500" lvl="1" indent="-228600">
              <a:lnSpc>
                <a:spcPct val="100000"/>
              </a:lnSpc>
              <a:spcBef>
                <a:spcPts val="490"/>
              </a:spcBef>
              <a:buSzPct val="78125"/>
              <a:buFont typeface="Courier New"/>
              <a:buChar char="o"/>
              <a:tabLst>
                <a:tab pos="698500" algn="l"/>
              </a:tabLst>
            </a:pPr>
            <a:r>
              <a:rPr sz="1600" spc="-45" dirty="0">
                <a:latin typeface="BIZ UDPゴシック" panose="020B0400000000000000" pitchFamily="50" charset="-128"/>
                <a:ea typeface="BIZ UDPゴシック" panose="020B0400000000000000" pitchFamily="50" charset="-128"/>
                <a:cs typeface="ＭＳ ゴシック"/>
              </a:rPr>
              <a:t>負荷の増加に合わせて増設</a:t>
            </a:r>
            <a:endParaRPr sz="1600" dirty="0">
              <a:latin typeface="BIZ UDPゴシック" panose="020B0400000000000000" pitchFamily="50" charset="-128"/>
              <a:ea typeface="BIZ UDPゴシック" panose="020B0400000000000000" pitchFamily="50" charset="-128"/>
              <a:cs typeface="ＭＳ ゴシック"/>
            </a:endParaRPr>
          </a:p>
          <a:p>
            <a:pPr marL="698500" lvl="1" indent="-228600">
              <a:lnSpc>
                <a:spcPct val="100000"/>
              </a:lnSpc>
              <a:spcBef>
                <a:spcPts val="505"/>
              </a:spcBef>
              <a:buSzPct val="78125"/>
              <a:buFont typeface="Courier New"/>
              <a:buChar char="o"/>
              <a:tabLst>
                <a:tab pos="698500" algn="l"/>
              </a:tabLst>
            </a:pPr>
            <a:r>
              <a:rPr sz="1600" spc="-10" dirty="0">
                <a:latin typeface="BIZ UDPゴシック" panose="020B0400000000000000" pitchFamily="50" charset="-128"/>
                <a:ea typeface="BIZ UDPゴシック" panose="020B0400000000000000" pitchFamily="50" charset="-128"/>
                <a:cs typeface="Arial"/>
              </a:rPr>
              <a:t>12</a:t>
            </a:r>
            <a:r>
              <a:rPr sz="1600" spc="-60" dirty="0">
                <a:latin typeface="BIZ UDPゴシック" panose="020B0400000000000000" pitchFamily="50" charset="-128"/>
                <a:ea typeface="BIZ UDPゴシック" panose="020B0400000000000000" pitchFamily="50" charset="-128"/>
                <a:cs typeface="ＭＳ ゴシック"/>
              </a:rPr>
              <a:t>モジュールプラント </a:t>
            </a:r>
            <a:r>
              <a:rPr sz="1600" spc="30" dirty="0">
                <a:latin typeface="BIZ UDPゴシック" panose="020B0400000000000000" pitchFamily="50" charset="-128"/>
                <a:ea typeface="BIZ UDPゴシック" panose="020B0400000000000000" pitchFamily="50" charset="-128"/>
                <a:cs typeface="Arial"/>
              </a:rPr>
              <a:t>- </a:t>
            </a:r>
            <a:r>
              <a:rPr sz="1600" spc="-10" dirty="0">
                <a:latin typeface="BIZ UDPゴシック" panose="020B0400000000000000" pitchFamily="50" charset="-128"/>
                <a:ea typeface="BIZ UDPゴシック" panose="020B0400000000000000" pitchFamily="50" charset="-128"/>
                <a:cs typeface="ＭＳ ゴシック"/>
              </a:rPr>
              <a:t>最大</a:t>
            </a:r>
            <a:r>
              <a:rPr sz="1600" spc="-10" dirty="0">
                <a:latin typeface="BIZ UDPゴシック" panose="020B0400000000000000" pitchFamily="50" charset="-128"/>
                <a:ea typeface="BIZ UDPゴシック" panose="020B0400000000000000" pitchFamily="50" charset="-128"/>
                <a:cs typeface="Arial"/>
              </a:rPr>
              <a:t>924MWe</a:t>
            </a:r>
            <a:r>
              <a:rPr sz="1600" spc="-10" dirty="0">
                <a:latin typeface="BIZ UDPゴシック" panose="020B0400000000000000" pitchFamily="50" charset="-128"/>
                <a:ea typeface="BIZ UDPゴシック" panose="020B0400000000000000" pitchFamily="50" charset="-128"/>
                <a:cs typeface="ＭＳ ゴシック"/>
              </a:rPr>
              <a:t>（</a:t>
            </a:r>
            <a:r>
              <a:rPr sz="1600" spc="-15" dirty="0">
                <a:latin typeface="BIZ UDPゴシック" panose="020B0400000000000000" pitchFamily="50" charset="-128"/>
                <a:ea typeface="BIZ UDPゴシック" panose="020B0400000000000000" pitchFamily="50" charset="-128"/>
                <a:cs typeface="ＭＳ ゴシック"/>
              </a:rPr>
              <a:t>グロス</a:t>
            </a:r>
            <a:r>
              <a:rPr sz="1600" spc="-50" dirty="0">
                <a:latin typeface="BIZ UDPゴシック" panose="020B0400000000000000" pitchFamily="50" charset="-128"/>
                <a:ea typeface="BIZ UDPゴシック" panose="020B0400000000000000" pitchFamily="50" charset="-128"/>
                <a:cs typeface="ＭＳ ゴシック"/>
              </a:rPr>
              <a:t>）</a:t>
            </a:r>
            <a:endParaRPr sz="1600" dirty="0">
              <a:latin typeface="BIZ UDPゴシック" panose="020B0400000000000000" pitchFamily="50" charset="-128"/>
              <a:ea typeface="BIZ UDPゴシック" panose="020B0400000000000000" pitchFamily="50" charset="-128"/>
              <a:cs typeface="ＭＳ ゴシック"/>
            </a:endParaRPr>
          </a:p>
          <a:p>
            <a:pPr marL="698500" lvl="1" indent="-228600">
              <a:lnSpc>
                <a:spcPct val="100000"/>
              </a:lnSpc>
              <a:spcBef>
                <a:spcPts val="505"/>
              </a:spcBef>
              <a:buSzPct val="78125"/>
              <a:buFont typeface="Courier New"/>
              <a:buChar char="o"/>
              <a:tabLst>
                <a:tab pos="698500" algn="l"/>
              </a:tabLst>
            </a:pPr>
            <a:r>
              <a:rPr sz="1600" spc="-10" dirty="0">
                <a:latin typeface="BIZ UDPゴシック" panose="020B0400000000000000" pitchFamily="50" charset="-128"/>
                <a:ea typeface="BIZ UDPゴシック" panose="020B0400000000000000" pitchFamily="50" charset="-128"/>
                <a:cs typeface="Arial"/>
              </a:rPr>
              <a:t>6</a:t>
            </a:r>
            <a:r>
              <a:rPr sz="1600" spc="-60" dirty="0">
                <a:latin typeface="BIZ UDPゴシック" panose="020B0400000000000000" pitchFamily="50" charset="-128"/>
                <a:ea typeface="BIZ UDPゴシック" panose="020B0400000000000000" pitchFamily="50" charset="-128"/>
                <a:cs typeface="ＭＳ ゴシック"/>
              </a:rPr>
              <a:t>モジュールプラント </a:t>
            </a:r>
            <a:r>
              <a:rPr sz="1600" spc="30" dirty="0">
                <a:latin typeface="BIZ UDPゴシック" panose="020B0400000000000000" pitchFamily="50" charset="-128"/>
                <a:ea typeface="BIZ UDPゴシック" panose="020B0400000000000000" pitchFamily="50" charset="-128"/>
                <a:cs typeface="Arial"/>
              </a:rPr>
              <a:t>- </a:t>
            </a:r>
            <a:r>
              <a:rPr sz="1600" spc="-10" dirty="0">
                <a:latin typeface="BIZ UDPゴシック" panose="020B0400000000000000" pitchFamily="50" charset="-128"/>
                <a:ea typeface="BIZ UDPゴシック" panose="020B0400000000000000" pitchFamily="50" charset="-128"/>
                <a:cs typeface="ＭＳ ゴシック"/>
              </a:rPr>
              <a:t>最大</a:t>
            </a:r>
            <a:r>
              <a:rPr sz="1600" spc="-10" dirty="0">
                <a:latin typeface="BIZ UDPゴシック" panose="020B0400000000000000" pitchFamily="50" charset="-128"/>
                <a:ea typeface="BIZ UDPゴシック" panose="020B0400000000000000" pitchFamily="50" charset="-128"/>
                <a:cs typeface="Arial"/>
              </a:rPr>
              <a:t>462MWe</a:t>
            </a:r>
            <a:r>
              <a:rPr sz="1600" spc="-10" dirty="0">
                <a:latin typeface="BIZ UDPゴシック" panose="020B0400000000000000" pitchFamily="50" charset="-128"/>
                <a:ea typeface="BIZ UDPゴシック" panose="020B0400000000000000" pitchFamily="50" charset="-128"/>
                <a:cs typeface="ＭＳ ゴシック"/>
              </a:rPr>
              <a:t>（</a:t>
            </a:r>
            <a:r>
              <a:rPr sz="1600" spc="-15" dirty="0">
                <a:latin typeface="BIZ UDPゴシック" panose="020B0400000000000000" pitchFamily="50" charset="-128"/>
                <a:ea typeface="BIZ UDPゴシック" panose="020B0400000000000000" pitchFamily="50" charset="-128"/>
                <a:cs typeface="ＭＳ ゴシック"/>
              </a:rPr>
              <a:t>グロス</a:t>
            </a:r>
            <a:r>
              <a:rPr sz="1600" spc="-50" dirty="0">
                <a:latin typeface="BIZ UDPゴシック" panose="020B0400000000000000" pitchFamily="50" charset="-128"/>
                <a:ea typeface="BIZ UDPゴシック" panose="020B0400000000000000" pitchFamily="50" charset="-128"/>
                <a:cs typeface="ＭＳ ゴシック"/>
              </a:rPr>
              <a:t>）</a:t>
            </a:r>
            <a:endParaRPr sz="1600" dirty="0">
              <a:latin typeface="BIZ UDPゴシック" panose="020B0400000000000000" pitchFamily="50" charset="-128"/>
              <a:ea typeface="BIZ UDPゴシック" panose="020B0400000000000000" pitchFamily="50" charset="-128"/>
              <a:cs typeface="ＭＳ ゴシック"/>
            </a:endParaRPr>
          </a:p>
          <a:p>
            <a:pPr marL="698500" lvl="1" indent="-228600">
              <a:lnSpc>
                <a:spcPct val="100000"/>
              </a:lnSpc>
              <a:spcBef>
                <a:spcPts val="490"/>
              </a:spcBef>
              <a:buSzPct val="78125"/>
              <a:buFont typeface="Courier New"/>
              <a:buChar char="o"/>
              <a:tabLst>
                <a:tab pos="698500" algn="l"/>
              </a:tabLst>
            </a:pPr>
            <a:r>
              <a:rPr sz="1600" spc="-10" dirty="0">
                <a:latin typeface="BIZ UDPゴシック" panose="020B0400000000000000" pitchFamily="50" charset="-128"/>
                <a:ea typeface="BIZ UDPゴシック" panose="020B0400000000000000" pitchFamily="50" charset="-128"/>
                <a:cs typeface="Arial"/>
              </a:rPr>
              <a:t>4</a:t>
            </a:r>
            <a:r>
              <a:rPr sz="1600" spc="-60" dirty="0">
                <a:latin typeface="BIZ UDPゴシック" panose="020B0400000000000000" pitchFamily="50" charset="-128"/>
                <a:ea typeface="BIZ UDPゴシック" panose="020B0400000000000000" pitchFamily="50" charset="-128"/>
                <a:cs typeface="ＭＳ ゴシック"/>
              </a:rPr>
              <a:t>モジュールプラント </a:t>
            </a:r>
            <a:r>
              <a:rPr sz="1600" spc="30" dirty="0">
                <a:latin typeface="BIZ UDPゴシック" panose="020B0400000000000000" pitchFamily="50" charset="-128"/>
                <a:ea typeface="BIZ UDPゴシック" panose="020B0400000000000000" pitchFamily="50" charset="-128"/>
                <a:cs typeface="Arial"/>
              </a:rPr>
              <a:t>- </a:t>
            </a:r>
            <a:r>
              <a:rPr sz="1600" spc="-10" dirty="0">
                <a:latin typeface="BIZ UDPゴシック" panose="020B0400000000000000" pitchFamily="50" charset="-128"/>
                <a:ea typeface="BIZ UDPゴシック" panose="020B0400000000000000" pitchFamily="50" charset="-128"/>
                <a:cs typeface="ＭＳ ゴシック"/>
              </a:rPr>
              <a:t>最大</a:t>
            </a:r>
            <a:r>
              <a:rPr sz="1600" spc="-10" dirty="0">
                <a:latin typeface="BIZ UDPゴシック" panose="020B0400000000000000" pitchFamily="50" charset="-128"/>
                <a:ea typeface="BIZ UDPゴシック" panose="020B0400000000000000" pitchFamily="50" charset="-128"/>
                <a:cs typeface="Arial"/>
              </a:rPr>
              <a:t>308MWe</a:t>
            </a:r>
            <a:r>
              <a:rPr sz="1600" spc="-10" dirty="0">
                <a:latin typeface="BIZ UDPゴシック" panose="020B0400000000000000" pitchFamily="50" charset="-128"/>
                <a:ea typeface="BIZ UDPゴシック" panose="020B0400000000000000" pitchFamily="50" charset="-128"/>
                <a:cs typeface="ＭＳ ゴシック"/>
              </a:rPr>
              <a:t>（</a:t>
            </a:r>
            <a:r>
              <a:rPr sz="1600" spc="-15" dirty="0">
                <a:latin typeface="BIZ UDPゴシック" panose="020B0400000000000000" pitchFamily="50" charset="-128"/>
                <a:ea typeface="BIZ UDPゴシック" panose="020B0400000000000000" pitchFamily="50" charset="-128"/>
                <a:cs typeface="ＭＳ ゴシック"/>
              </a:rPr>
              <a:t>グロス</a:t>
            </a:r>
            <a:r>
              <a:rPr sz="1600" spc="-50" dirty="0">
                <a:latin typeface="BIZ UDPゴシック" panose="020B0400000000000000" pitchFamily="50" charset="-128"/>
                <a:ea typeface="BIZ UDPゴシック" panose="020B0400000000000000" pitchFamily="50" charset="-128"/>
                <a:cs typeface="ＭＳ ゴシック"/>
              </a:rPr>
              <a:t>）</a:t>
            </a:r>
            <a:endParaRPr sz="1600" dirty="0">
              <a:latin typeface="BIZ UDPゴシック" panose="020B0400000000000000" pitchFamily="50" charset="-128"/>
              <a:ea typeface="BIZ UDPゴシック" panose="020B0400000000000000" pitchFamily="50" charset="-128"/>
              <a:cs typeface="ＭＳ ゴシック"/>
            </a:endParaRPr>
          </a:p>
        </p:txBody>
      </p:sp>
      <p:sp>
        <p:nvSpPr>
          <p:cNvPr id="11" name="object 11"/>
          <p:cNvSpPr txBox="1"/>
          <p:nvPr/>
        </p:nvSpPr>
        <p:spPr>
          <a:xfrm>
            <a:off x="1327403" y="1395983"/>
            <a:ext cx="1309370" cy="253365"/>
          </a:xfrm>
          <a:prstGeom prst="rect">
            <a:avLst/>
          </a:prstGeom>
          <a:solidFill>
            <a:srgbClr val="1C2058"/>
          </a:solidFill>
        </p:spPr>
        <p:txBody>
          <a:bodyPr vert="horz" wrap="square" lIns="0" tIns="43180" rIns="0" bIns="0" rtlCol="0">
            <a:spAutoFit/>
          </a:bodyPr>
          <a:lstStyle/>
          <a:p>
            <a:pPr marL="91440">
              <a:lnSpc>
                <a:spcPct val="100000"/>
              </a:lnSpc>
              <a:spcBef>
                <a:spcPts val="340"/>
              </a:spcBef>
            </a:pPr>
            <a:r>
              <a:rPr sz="1050" b="1" spc="-10" dirty="0">
                <a:solidFill>
                  <a:srgbClr val="00AF50"/>
                </a:solidFill>
                <a:latin typeface="ＭＳ ゴシック"/>
                <a:cs typeface="ＭＳ ゴシック"/>
              </a:rPr>
              <a:t>［</a:t>
            </a:r>
            <a:r>
              <a:rPr sz="1050" b="1" spc="-10" dirty="0">
                <a:solidFill>
                  <a:srgbClr val="00AF50"/>
                </a:solidFill>
                <a:latin typeface="Arial"/>
                <a:cs typeface="Arial"/>
              </a:rPr>
              <a:t>2</a:t>
            </a:r>
            <a:r>
              <a:rPr sz="1050" b="1" spc="-10" dirty="0">
                <a:solidFill>
                  <a:srgbClr val="00AF50"/>
                </a:solidFill>
                <a:latin typeface="ＭＳ ゴシック"/>
                <a:cs typeface="ＭＳ ゴシック"/>
              </a:rPr>
              <a:t>］</a:t>
            </a:r>
            <a:r>
              <a:rPr sz="1050" b="1" spc="-25" dirty="0">
                <a:solidFill>
                  <a:srgbClr val="FFFFFF"/>
                </a:solidFill>
                <a:latin typeface="ＭＳ ゴシック"/>
                <a:cs typeface="ＭＳ ゴシック"/>
              </a:rPr>
              <a:t>格納容器</a:t>
            </a:r>
            <a:endParaRPr sz="1050">
              <a:latin typeface="ＭＳ ゴシック"/>
              <a:cs typeface="ＭＳ ゴシック"/>
            </a:endParaRPr>
          </a:p>
        </p:txBody>
      </p:sp>
      <p:sp>
        <p:nvSpPr>
          <p:cNvPr id="12" name="object 12"/>
          <p:cNvSpPr txBox="1"/>
          <p:nvPr/>
        </p:nvSpPr>
        <p:spPr>
          <a:xfrm>
            <a:off x="3660647" y="2252472"/>
            <a:ext cx="1492250" cy="254635"/>
          </a:xfrm>
          <a:prstGeom prst="rect">
            <a:avLst/>
          </a:prstGeom>
          <a:solidFill>
            <a:srgbClr val="1C2058"/>
          </a:solidFill>
        </p:spPr>
        <p:txBody>
          <a:bodyPr vert="horz" wrap="square" lIns="0" tIns="44450" rIns="0" bIns="0" rtlCol="0">
            <a:spAutoFit/>
          </a:bodyPr>
          <a:lstStyle/>
          <a:p>
            <a:pPr marL="92075">
              <a:lnSpc>
                <a:spcPct val="100000"/>
              </a:lnSpc>
              <a:spcBef>
                <a:spcPts val="350"/>
              </a:spcBef>
            </a:pPr>
            <a:r>
              <a:rPr sz="1050" b="1" dirty="0">
                <a:solidFill>
                  <a:srgbClr val="00AF50"/>
                </a:solidFill>
                <a:latin typeface="ＭＳ ゴシック"/>
                <a:cs typeface="ＭＳ ゴシック"/>
              </a:rPr>
              <a:t>［</a:t>
            </a:r>
            <a:r>
              <a:rPr sz="1050" b="1" dirty="0">
                <a:solidFill>
                  <a:srgbClr val="00AF50"/>
                </a:solidFill>
                <a:latin typeface="Arial"/>
                <a:cs typeface="Arial"/>
              </a:rPr>
              <a:t>1</a:t>
            </a:r>
            <a:r>
              <a:rPr sz="1050" b="1" dirty="0">
                <a:solidFill>
                  <a:srgbClr val="00AF50"/>
                </a:solidFill>
                <a:latin typeface="ＭＳ ゴシック"/>
                <a:cs typeface="ＭＳ ゴシック"/>
              </a:rPr>
              <a:t>］</a:t>
            </a:r>
            <a:r>
              <a:rPr sz="1050" b="1" spc="-20" dirty="0">
                <a:solidFill>
                  <a:srgbClr val="FFFFFF"/>
                </a:solidFill>
                <a:latin typeface="ＭＳ ゴシック"/>
                <a:cs typeface="ＭＳ ゴシック"/>
              </a:rPr>
              <a:t>原子炉圧力容器</a:t>
            </a:r>
            <a:endParaRPr sz="1050">
              <a:latin typeface="ＭＳ ゴシック"/>
              <a:cs typeface="ＭＳ ゴシック"/>
            </a:endParaRPr>
          </a:p>
        </p:txBody>
      </p:sp>
      <p:sp>
        <p:nvSpPr>
          <p:cNvPr id="13" name="object 13"/>
          <p:cNvSpPr txBox="1"/>
          <p:nvPr/>
        </p:nvSpPr>
        <p:spPr>
          <a:xfrm>
            <a:off x="829055" y="3928871"/>
            <a:ext cx="1732914" cy="254635"/>
          </a:xfrm>
          <a:prstGeom prst="rect">
            <a:avLst/>
          </a:prstGeom>
          <a:solidFill>
            <a:srgbClr val="1C2058"/>
          </a:solidFill>
        </p:spPr>
        <p:txBody>
          <a:bodyPr vert="horz" wrap="square" lIns="0" tIns="44450" rIns="0" bIns="0" rtlCol="0">
            <a:spAutoFit/>
          </a:bodyPr>
          <a:lstStyle/>
          <a:p>
            <a:pPr marL="95250">
              <a:lnSpc>
                <a:spcPct val="100000"/>
              </a:lnSpc>
              <a:spcBef>
                <a:spcPts val="350"/>
              </a:spcBef>
            </a:pPr>
            <a:r>
              <a:rPr sz="1050" b="1" dirty="0">
                <a:solidFill>
                  <a:srgbClr val="00AF50"/>
                </a:solidFill>
                <a:latin typeface="ＭＳ ゴシック"/>
                <a:cs typeface="ＭＳ ゴシック"/>
              </a:rPr>
              <a:t>［</a:t>
            </a:r>
            <a:r>
              <a:rPr sz="1050" b="1" dirty="0">
                <a:solidFill>
                  <a:srgbClr val="00AF50"/>
                </a:solidFill>
                <a:latin typeface="Arial"/>
                <a:cs typeface="Arial"/>
              </a:rPr>
              <a:t>4</a:t>
            </a:r>
            <a:r>
              <a:rPr sz="1050" b="1" dirty="0">
                <a:solidFill>
                  <a:srgbClr val="00AF50"/>
                </a:solidFill>
                <a:latin typeface="ＭＳ ゴシック"/>
                <a:cs typeface="ＭＳ ゴシック"/>
              </a:rPr>
              <a:t>］</a:t>
            </a:r>
            <a:r>
              <a:rPr sz="1050" b="1" spc="-20" dirty="0">
                <a:solidFill>
                  <a:srgbClr val="FFFFFF"/>
                </a:solidFill>
                <a:latin typeface="ＭＳ ゴシック"/>
                <a:cs typeface="ＭＳ ゴシック"/>
              </a:rPr>
              <a:t>ホットレグ・ライザ</a:t>
            </a:r>
            <a:endParaRPr sz="1050">
              <a:latin typeface="ＭＳ ゴシック"/>
              <a:cs typeface="ＭＳ ゴシック"/>
            </a:endParaRPr>
          </a:p>
        </p:txBody>
      </p:sp>
      <p:sp>
        <p:nvSpPr>
          <p:cNvPr id="14" name="object 14"/>
          <p:cNvSpPr txBox="1"/>
          <p:nvPr/>
        </p:nvSpPr>
        <p:spPr>
          <a:xfrm>
            <a:off x="3642359" y="5405628"/>
            <a:ext cx="977265" cy="253365"/>
          </a:xfrm>
          <a:prstGeom prst="rect">
            <a:avLst/>
          </a:prstGeom>
          <a:solidFill>
            <a:srgbClr val="1C2058"/>
          </a:solidFill>
        </p:spPr>
        <p:txBody>
          <a:bodyPr vert="horz" wrap="square" lIns="0" tIns="43815" rIns="0" bIns="0" rtlCol="0">
            <a:spAutoFit/>
          </a:bodyPr>
          <a:lstStyle/>
          <a:p>
            <a:pPr marL="91440">
              <a:lnSpc>
                <a:spcPct val="100000"/>
              </a:lnSpc>
              <a:spcBef>
                <a:spcPts val="345"/>
              </a:spcBef>
            </a:pPr>
            <a:r>
              <a:rPr sz="1050" b="1" dirty="0">
                <a:solidFill>
                  <a:srgbClr val="00AF50"/>
                </a:solidFill>
                <a:latin typeface="ＭＳ ゴシック"/>
                <a:cs typeface="ＭＳ ゴシック"/>
              </a:rPr>
              <a:t>［</a:t>
            </a:r>
            <a:r>
              <a:rPr sz="1050" b="1" dirty="0">
                <a:solidFill>
                  <a:srgbClr val="00AF50"/>
                </a:solidFill>
                <a:latin typeface="Arial"/>
                <a:cs typeface="Arial"/>
              </a:rPr>
              <a:t>3</a:t>
            </a:r>
            <a:r>
              <a:rPr sz="1050" b="1" dirty="0">
                <a:solidFill>
                  <a:srgbClr val="00AF50"/>
                </a:solidFill>
                <a:latin typeface="ＭＳ ゴシック"/>
                <a:cs typeface="ＭＳ ゴシック"/>
              </a:rPr>
              <a:t>］</a:t>
            </a:r>
            <a:r>
              <a:rPr sz="1050" b="1" spc="-25" dirty="0">
                <a:solidFill>
                  <a:srgbClr val="FFFFFF"/>
                </a:solidFill>
                <a:latin typeface="ＭＳ ゴシック"/>
                <a:cs typeface="ＭＳ ゴシック"/>
              </a:rPr>
              <a:t>炉心</a:t>
            </a:r>
            <a:endParaRPr sz="1050">
              <a:latin typeface="ＭＳ ゴシック"/>
              <a:cs typeface="ＭＳ ゴシック"/>
            </a:endParaRPr>
          </a:p>
        </p:txBody>
      </p:sp>
      <p:sp>
        <p:nvSpPr>
          <p:cNvPr id="17" name="テキスト ボックス 16">
            <a:extLst>
              <a:ext uri="{FF2B5EF4-FFF2-40B4-BE49-F238E27FC236}">
                <a16:creationId xmlns:a16="http://schemas.microsoft.com/office/drawing/2014/main" id="{023A7B9B-F698-7A49-0878-419F598D08C0}"/>
              </a:ext>
            </a:extLst>
          </p:cNvPr>
          <p:cNvSpPr txBox="1"/>
          <p:nvPr/>
        </p:nvSpPr>
        <p:spPr>
          <a:xfrm>
            <a:off x="0" y="0"/>
            <a:ext cx="12192000" cy="523220"/>
          </a:xfrm>
          <a:prstGeom prst="rect">
            <a:avLst/>
          </a:prstGeom>
          <a:solidFill>
            <a:srgbClr val="052F61"/>
          </a:solidFill>
        </p:spPr>
        <p:txBody>
          <a:bodyPr wrap="square" rtlCol="0">
            <a:spAutoFit/>
          </a:bodyPr>
          <a:lstStyle/>
          <a:p>
            <a:pPr algn="ctr"/>
            <a:r>
              <a:rPr kumimoji="1" lang="en-US" altLang="ja-JP" sz="2800" b="1" dirty="0" err="1">
                <a:solidFill>
                  <a:schemeClr val="bg1"/>
                </a:solidFill>
                <a:latin typeface="Meiryo UI" panose="020B0604030504040204" pitchFamily="50" charset="-128"/>
                <a:ea typeface="Meiryo UI" panose="020B0604030504040204" pitchFamily="50" charset="-128"/>
              </a:rPr>
              <a:t>NuScale</a:t>
            </a:r>
            <a:r>
              <a:rPr kumimoji="1" lang="en-US" altLang="ja-JP" sz="2800" b="1" dirty="0">
                <a:solidFill>
                  <a:schemeClr val="bg1"/>
                </a:solidFill>
                <a:latin typeface="Meiryo UI" panose="020B0604030504040204" pitchFamily="50" charset="-128"/>
                <a:ea typeface="Meiryo UI" panose="020B0604030504040204" pitchFamily="50" charset="-128"/>
              </a:rPr>
              <a:t> Power Module</a:t>
            </a:r>
            <a:endParaRPr kumimoji="1" lang="ja-JP" altLang="en-US" sz="2800" b="1" dirty="0">
              <a:solidFill>
                <a:schemeClr val="bg1"/>
              </a:solidFill>
              <a:latin typeface="Meiryo UI" panose="020B0604030504040204" pitchFamily="50" charset="-128"/>
              <a:ea typeface="Meiryo UI" panose="020B0604030504040204" pitchFamily="50" charset="-128"/>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object 7"/>
          <p:cNvPicPr/>
          <p:nvPr/>
        </p:nvPicPr>
        <p:blipFill>
          <a:blip r:embed="rId2" cstate="print"/>
          <a:stretch>
            <a:fillRect/>
          </a:stretch>
        </p:blipFill>
        <p:spPr>
          <a:xfrm>
            <a:off x="7381982" y="1544033"/>
            <a:ext cx="4459117" cy="3984745"/>
          </a:xfrm>
          <a:prstGeom prst="rect">
            <a:avLst/>
          </a:prstGeom>
        </p:spPr>
      </p:pic>
      <p:pic>
        <p:nvPicPr>
          <p:cNvPr id="8" name="object 8"/>
          <p:cNvPicPr/>
          <p:nvPr/>
        </p:nvPicPr>
        <p:blipFill>
          <a:blip r:embed="rId3" cstate="print"/>
          <a:stretch>
            <a:fillRect/>
          </a:stretch>
        </p:blipFill>
        <p:spPr>
          <a:xfrm>
            <a:off x="4839925" y="4821936"/>
            <a:ext cx="1335024" cy="1309115"/>
          </a:xfrm>
          <a:prstGeom prst="rect">
            <a:avLst/>
          </a:prstGeom>
        </p:spPr>
      </p:pic>
      <p:sp>
        <p:nvSpPr>
          <p:cNvPr id="10" name="object 10"/>
          <p:cNvSpPr txBox="1"/>
          <p:nvPr/>
        </p:nvSpPr>
        <p:spPr>
          <a:xfrm>
            <a:off x="3961135" y="2140517"/>
            <a:ext cx="1908712" cy="382156"/>
          </a:xfrm>
          <a:prstGeom prst="rect">
            <a:avLst/>
          </a:prstGeom>
        </p:spPr>
        <p:txBody>
          <a:bodyPr vert="horz" wrap="square" lIns="0" tIns="12700" rIns="0" bIns="0" rtlCol="0">
            <a:spAutoFit/>
          </a:bodyPr>
          <a:lstStyle/>
          <a:p>
            <a:pPr marL="12700" algn="ctr">
              <a:lnSpc>
                <a:spcPct val="100000"/>
              </a:lnSpc>
              <a:spcBef>
                <a:spcPts val="100"/>
              </a:spcBef>
            </a:pPr>
            <a:r>
              <a:rPr sz="2400" b="1" dirty="0" err="1">
                <a:solidFill>
                  <a:srgbClr val="001287"/>
                </a:solidFill>
                <a:latin typeface="BIZ UDPゴシック" panose="020B0400000000000000" pitchFamily="50" charset="-128"/>
                <a:ea typeface="BIZ UDPゴシック" panose="020B0400000000000000" pitchFamily="50" charset="-128"/>
                <a:cs typeface="Arial"/>
              </a:rPr>
              <a:t>NuScale</a:t>
            </a:r>
            <a:endParaRPr sz="2400" dirty="0">
              <a:latin typeface="BIZ UDPゴシック" panose="020B0400000000000000" pitchFamily="50" charset="-128"/>
              <a:ea typeface="BIZ UDPゴシック" panose="020B0400000000000000" pitchFamily="50" charset="-128"/>
              <a:cs typeface="Arial"/>
            </a:endParaRPr>
          </a:p>
        </p:txBody>
      </p:sp>
      <p:sp>
        <p:nvSpPr>
          <p:cNvPr id="12" name="object 12"/>
          <p:cNvSpPr/>
          <p:nvPr/>
        </p:nvSpPr>
        <p:spPr>
          <a:xfrm>
            <a:off x="5659584" y="3530346"/>
            <a:ext cx="3778885" cy="1334058"/>
          </a:xfrm>
          <a:custGeom>
            <a:avLst/>
            <a:gdLst/>
            <a:ahLst/>
            <a:cxnLst/>
            <a:rect l="l" t="t" r="r" b="b"/>
            <a:pathLst>
              <a:path w="3791584" h="1754504">
                <a:moveTo>
                  <a:pt x="0" y="1753996"/>
                </a:moveTo>
                <a:lnTo>
                  <a:pt x="3791204" y="0"/>
                </a:lnTo>
              </a:path>
            </a:pathLst>
          </a:custGeom>
          <a:ln w="19812">
            <a:solidFill>
              <a:srgbClr val="419545"/>
            </a:solidFill>
            <a:prstDash val="sysDash"/>
          </a:ln>
        </p:spPr>
        <p:txBody>
          <a:bodyPr wrap="square" lIns="0" tIns="0" rIns="0" bIns="0" rtlCol="0"/>
          <a:lstStyle/>
          <a:p>
            <a:endParaRPr>
              <a:latin typeface="BIZ UDPゴシック" panose="020B0400000000000000" pitchFamily="50" charset="-128"/>
              <a:ea typeface="BIZ UDPゴシック" panose="020B0400000000000000" pitchFamily="50" charset="-128"/>
            </a:endParaRPr>
          </a:p>
        </p:txBody>
      </p:sp>
      <p:sp>
        <p:nvSpPr>
          <p:cNvPr id="13" name="object 13"/>
          <p:cNvSpPr/>
          <p:nvPr/>
        </p:nvSpPr>
        <p:spPr>
          <a:xfrm>
            <a:off x="9410402" y="3500627"/>
            <a:ext cx="85090" cy="68580"/>
          </a:xfrm>
          <a:custGeom>
            <a:avLst/>
            <a:gdLst/>
            <a:ahLst/>
            <a:cxnLst/>
            <a:rect l="l" t="t" r="r" b="b"/>
            <a:pathLst>
              <a:path w="85090" h="68579">
                <a:moveTo>
                  <a:pt x="0" y="0"/>
                </a:moveTo>
                <a:lnTo>
                  <a:pt x="31876" y="68580"/>
                </a:lnTo>
                <a:lnTo>
                  <a:pt x="84835" y="2539"/>
                </a:lnTo>
                <a:lnTo>
                  <a:pt x="0" y="0"/>
                </a:lnTo>
                <a:close/>
              </a:path>
            </a:pathLst>
          </a:custGeom>
          <a:solidFill>
            <a:srgbClr val="419545"/>
          </a:solidFill>
        </p:spPr>
        <p:txBody>
          <a:bodyPr wrap="square" lIns="0" tIns="0" rIns="0" bIns="0" rtlCol="0"/>
          <a:lstStyle/>
          <a:p>
            <a:endParaRPr>
              <a:latin typeface="BIZ UDPゴシック" panose="020B0400000000000000" pitchFamily="50" charset="-128"/>
              <a:ea typeface="BIZ UDPゴシック" panose="020B0400000000000000" pitchFamily="50" charset="-128"/>
            </a:endParaRPr>
          </a:p>
        </p:txBody>
      </p:sp>
      <p:pic>
        <p:nvPicPr>
          <p:cNvPr id="14" name="object 14"/>
          <p:cNvPicPr/>
          <p:nvPr/>
        </p:nvPicPr>
        <p:blipFill>
          <a:blip r:embed="rId4" cstate="print"/>
          <a:stretch>
            <a:fillRect/>
          </a:stretch>
        </p:blipFill>
        <p:spPr>
          <a:xfrm>
            <a:off x="3340437" y="2522673"/>
            <a:ext cx="3150108" cy="1866446"/>
          </a:xfrm>
          <a:prstGeom prst="rect">
            <a:avLst/>
          </a:prstGeom>
        </p:spPr>
      </p:pic>
      <p:sp>
        <p:nvSpPr>
          <p:cNvPr id="15" name="object 15"/>
          <p:cNvSpPr/>
          <p:nvPr/>
        </p:nvSpPr>
        <p:spPr>
          <a:xfrm>
            <a:off x="6333700" y="3815335"/>
            <a:ext cx="1669542" cy="45719"/>
          </a:xfrm>
          <a:custGeom>
            <a:avLst/>
            <a:gdLst/>
            <a:ahLst/>
            <a:cxnLst/>
            <a:rect l="l" t="t" r="r" b="b"/>
            <a:pathLst>
              <a:path w="951229">
                <a:moveTo>
                  <a:pt x="0" y="0"/>
                </a:moveTo>
                <a:lnTo>
                  <a:pt x="950722" y="0"/>
                </a:lnTo>
              </a:path>
            </a:pathLst>
          </a:custGeom>
          <a:ln w="19812">
            <a:solidFill>
              <a:srgbClr val="001287"/>
            </a:solidFill>
            <a:prstDash val="sysDash"/>
          </a:ln>
        </p:spPr>
        <p:txBody>
          <a:bodyPr wrap="square" lIns="0" tIns="0" rIns="0" bIns="0" rtlCol="0"/>
          <a:lstStyle/>
          <a:p>
            <a:endParaRPr>
              <a:latin typeface="BIZ UDPゴシック" panose="020B0400000000000000" pitchFamily="50" charset="-128"/>
              <a:ea typeface="BIZ UDPゴシック" panose="020B0400000000000000" pitchFamily="50" charset="-128"/>
            </a:endParaRPr>
          </a:p>
        </p:txBody>
      </p:sp>
      <p:sp>
        <p:nvSpPr>
          <p:cNvPr id="16" name="object 16"/>
          <p:cNvSpPr/>
          <p:nvPr/>
        </p:nvSpPr>
        <p:spPr>
          <a:xfrm>
            <a:off x="10393511" y="1631442"/>
            <a:ext cx="0" cy="2616835"/>
          </a:xfrm>
          <a:custGeom>
            <a:avLst/>
            <a:gdLst/>
            <a:ahLst/>
            <a:cxnLst/>
            <a:rect l="l" t="t" r="r" b="b"/>
            <a:pathLst>
              <a:path h="2616835">
                <a:moveTo>
                  <a:pt x="0" y="0"/>
                </a:moveTo>
                <a:lnTo>
                  <a:pt x="0" y="2616708"/>
                </a:lnTo>
              </a:path>
            </a:pathLst>
          </a:custGeom>
          <a:ln w="19812">
            <a:solidFill>
              <a:srgbClr val="007095"/>
            </a:solidFill>
          </a:ln>
        </p:spPr>
        <p:txBody>
          <a:bodyPr wrap="square" lIns="0" tIns="0" rIns="0" bIns="0" rtlCol="0"/>
          <a:lstStyle/>
          <a:p>
            <a:endParaRPr>
              <a:latin typeface="BIZ UDPゴシック" panose="020B0400000000000000" pitchFamily="50" charset="-128"/>
              <a:ea typeface="BIZ UDPゴシック" panose="020B0400000000000000" pitchFamily="50" charset="-128"/>
            </a:endParaRPr>
          </a:p>
        </p:txBody>
      </p:sp>
      <p:sp>
        <p:nvSpPr>
          <p:cNvPr id="18" name="object 18"/>
          <p:cNvSpPr/>
          <p:nvPr/>
        </p:nvSpPr>
        <p:spPr>
          <a:xfrm>
            <a:off x="9016447" y="1544574"/>
            <a:ext cx="1245235" cy="0"/>
          </a:xfrm>
          <a:custGeom>
            <a:avLst/>
            <a:gdLst/>
            <a:ahLst/>
            <a:cxnLst/>
            <a:rect l="l" t="t" r="r" b="b"/>
            <a:pathLst>
              <a:path w="1245234">
                <a:moveTo>
                  <a:pt x="1245108" y="0"/>
                </a:moveTo>
                <a:lnTo>
                  <a:pt x="0" y="0"/>
                </a:lnTo>
              </a:path>
            </a:pathLst>
          </a:custGeom>
          <a:ln w="19812">
            <a:solidFill>
              <a:srgbClr val="007095"/>
            </a:solidFill>
          </a:ln>
        </p:spPr>
        <p:txBody>
          <a:bodyPr wrap="square" lIns="0" tIns="0" rIns="0" bIns="0" rtlCol="0"/>
          <a:lstStyle/>
          <a:p>
            <a:endParaRPr>
              <a:latin typeface="BIZ UDPゴシック" panose="020B0400000000000000" pitchFamily="50" charset="-128"/>
              <a:ea typeface="BIZ UDPゴシック" panose="020B0400000000000000" pitchFamily="50" charset="-128"/>
            </a:endParaRPr>
          </a:p>
        </p:txBody>
      </p:sp>
      <p:sp>
        <p:nvSpPr>
          <p:cNvPr id="19" name="object 19"/>
          <p:cNvSpPr/>
          <p:nvPr/>
        </p:nvSpPr>
        <p:spPr>
          <a:xfrm>
            <a:off x="8951678" y="1504187"/>
            <a:ext cx="1371600" cy="76200"/>
          </a:xfrm>
          <a:custGeom>
            <a:avLst/>
            <a:gdLst/>
            <a:ahLst/>
            <a:cxnLst/>
            <a:rect l="l" t="t" r="r" b="b"/>
            <a:pathLst>
              <a:path w="1371600" h="76200">
                <a:moveTo>
                  <a:pt x="76200" y="0"/>
                </a:moveTo>
                <a:lnTo>
                  <a:pt x="0" y="38100"/>
                </a:lnTo>
                <a:lnTo>
                  <a:pt x="76200" y="76200"/>
                </a:lnTo>
                <a:lnTo>
                  <a:pt x="76200" y="0"/>
                </a:lnTo>
                <a:close/>
              </a:path>
              <a:path w="1371600" h="76200">
                <a:moveTo>
                  <a:pt x="1371600" y="38100"/>
                </a:moveTo>
                <a:lnTo>
                  <a:pt x="1295400" y="0"/>
                </a:lnTo>
                <a:lnTo>
                  <a:pt x="1295400" y="76200"/>
                </a:lnTo>
                <a:lnTo>
                  <a:pt x="1371600" y="38100"/>
                </a:lnTo>
                <a:close/>
              </a:path>
            </a:pathLst>
          </a:custGeom>
          <a:solidFill>
            <a:srgbClr val="007095"/>
          </a:solidFill>
        </p:spPr>
        <p:txBody>
          <a:bodyPr wrap="square" lIns="0" tIns="0" rIns="0" bIns="0" rtlCol="0"/>
          <a:lstStyle/>
          <a:p>
            <a:endParaRPr>
              <a:latin typeface="BIZ UDPゴシック" panose="020B0400000000000000" pitchFamily="50" charset="-128"/>
              <a:ea typeface="BIZ UDPゴシック" panose="020B0400000000000000" pitchFamily="50" charset="-128"/>
            </a:endParaRPr>
          </a:p>
        </p:txBody>
      </p:sp>
      <p:sp>
        <p:nvSpPr>
          <p:cNvPr id="20" name="object 20"/>
          <p:cNvSpPr/>
          <p:nvPr/>
        </p:nvSpPr>
        <p:spPr>
          <a:xfrm>
            <a:off x="3598755" y="2784368"/>
            <a:ext cx="0" cy="376555"/>
          </a:xfrm>
          <a:custGeom>
            <a:avLst/>
            <a:gdLst/>
            <a:ahLst/>
            <a:cxnLst/>
            <a:rect l="l" t="t" r="r" b="b"/>
            <a:pathLst>
              <a:path h="376554">
                <a:moveTo>
                  <a:pt x="0" y="0"/>
                </a:moveTo>
                <a:lnTo>
                  <a:pt x="0" y="376428"/>
                </a:lnTo>
              </a:path>
            </a:pathLst>
          </a:custGeom>
          <a:ln w="19812">
            <a:solidFill>
              <a:srgbClr val="007095"/>
            </a:solidFill>
          </a:ln>
        </p:spPr>
        <p:txBody>
          <a:bodyPr wrap="square" lIns="0" tIns="0" rIns="0" bIns="0" rtlCol="0"/>
          <a:lstStyle/>
          <a:p>
            <a:endParaRPr>
              <a:latin typeface="BIZ UDPゴシック" panose="020B0400000000000000" pitchFamily="50" charset="-128"/>
              <a:ea typeface="BIZ UDPゴシック" panose="020B0400000000000000" pitchFamily="50" charset="-128"/>
            </a:endParaRPr>
          </a:p>
        </p:txBody>
      </p:sp>
      <p:sp>
        <p:nvSpPr>
          <p:cNvPr id="21" name="object 21"/>
          <p:cNvSpPr/>
          <p:nvPr/>
        </p:nvSpPr>
        <p:spPr>
          <a:xfrm>
            <a:off x="3559893" y="2721121"/>
            <a:ext cx="76200" cy="502920"/>
          </a:xfrm>
          <a:custGeom>
            <a:avLst/>
            <a:gdLst/>
            <a:ahLst/>
            <a:cxnLst/>
            <a:rect l="l" t="t" r="r" b="b"/>
            <a:pathLst>
              <a:path w="76200" h="502920">
                <a:moveTo>
                  <a:pt x="76200" y="426720"/>
                </a:moveTo>
                <a:lnTo>
                  <a:pt x="0" y="426720"/>
                </a:lnTo>
                <a:lnTo>
                  <a:pt x="38100" y="502920"/>
                </a:lnTo>
                <a:lnTo>
                  <a:pt x="76200" y="426720"/>
                </a:lnTo>
                <a:close/>
              </a:path>
              <a:path w="76200" h="502920">
                <a:moveTo>
                  <a:pt x="76200" y="76200"/>
                </a:moveTo>
                <a:lnTo>
                  <a:pt x="38100" y="0"/>
                </a:lnTo>
                <a:lnTo>
                  <a:pt x="0" y="76200"/>
                </a:lnTo>
                <a:lnTo>
                  <a:pt x="76200" y="76200"/>
                </a:lnTo>
                <a:close/>
              </a:path>
            </a:pathLst>
          </a:custGeom>
          <a:solidFill>
            <a:srgbClr val="007095"/>
          </a:solidFill>
        </p:spPr>
        <p:txBody>
          <a:bodyPr wrap="square" lIns="0" tIns="0" rIns="0" bIns="0" rtlCol="0"/>
          <a:lstStyle/>
          <a:p>
            <a:endParaRPr>
              <a:latin typeface="BIZ UDPゴシック" panose="020B0400000000000000" pitchFamily="50" charset="-128"/>
              <a:ea typeface="BIZ UDPゴシック" panose="020B0400000000000000" pitchFamily="50" charset="-128"/>
            </a:endParaRPr>
          </a:p>
        </p:txBody>
      </p:sp>
      <p:sp>
        <p:nvSpPr>
          <p:cNvPr id="22" name="object 22"/>
          <p:cNvSpPr/>
          <p:nvPr/>
        </p:nvSpPr>
        <p:spPr>
          <a:xfrm>
            <a:off x="4817954" y="3858004"/>
            <a:ext cx="512327" cy="963932"/>
          </a:xfrm>
          <a:custGeom>
            <a:avLst/>
            <a:gdLst/>
            <a:ahLst/>
            <a:cxnLst/>
            <a:rect l="l" t="t" r="r" b="b"/>
            <a:pathLst>
              <a:path w="65404" h="533400">
                <a:moveTo>
                  <a:pt x="64897" y="533146"/>
                </a:moveTo>
                <a:lnTo>
                  <a:pt x="0" y="0"/>
                </a:lnTo>
              </a:path>
            </a:pathLst>
          </a:custGeom>
          <a:ln w="19812">
            <a:solidFill>
              <a:srgbClr val="001287"/>
            </a:solidFill>
            <a:prstDash val="sysDash"/>
          </a:ln>
        </p:spPr>
        <p:txBody>
          <a:bodyPr wrap="square" lIns="0" tIns="0" rIns="0" bIns="0" rtlCol="0"/>
          <a:lstStyle/>
          <a:p>
            <a:endParaRPr>
              <a:latin typeface="BIZ UDPゴシック" panose="020B0400000000000000" pitchFamily="50" charset="-128"/>
              <a:ea typeface="BIZ UDPゴシック" panose="020B0400000000000000" pitchFamily="50" charset="-128"/>
            </a:endParaRPr>
          </a:p>
        </p:txBody>
      </p:sp>
      <p:sp>
        <p:nvSpPr>
          <p:cNvPr id="23" name="object 23"/>
          <p:cNvSpPr/>
          <p:nvPr/>
        </p:nvSpPr>
        <p:spPr>
          <a:xfrm>
            <a:off x="4780617" y="3794759"/>
            <a:ext cx="75565" cy="79375"/>
          </a:xfrm>
          <a:custGeom>
            <a:avLst/>
            <a:gdLst/>
            <a:ahLst/>
            <a:cxnLst/>
            <a:rect l="l" t="t" r="r" b="b"/>
            <a:pathLst>
              <a:path w="75564" h="79375">
                <a:moveTo>
                  <a:pt x="28575" y="0"/>
                </a:moveTo>
                <a:lnTo>
                  <a:pt x="0" y="78866"/>
                </a:lnTo>
                <a:lnTo>
                  <a:pt x="75564" y="69722"/>
                </a:lnTo>
                <a:lnTo>
                  <a:pt x="28575" y="0"/>
                </a:lnTo>
                <a:close/>
              </a:path>
            </a:pathLst>
          </a:custGeom>
          <a:solidFill>
            <a:srgbClr val="001287"/>
          </a:solidFill>
        </p:spPr>
        <p:txBody>
          <a:bodyPr wrap="square" lIns="0" tIns="0" rIns="0" bIns="0" rtlCol="0"/>
          <a:lstStyle/>
          <a:p>
            <a:endParaRPr>
              <a:latin typeface="BIZ UDPゴシック" panose="020B0400000000000000" pitchFamily="50" charset="-128"/>
              <a:ea typeface="BIZ UDPゴシック" panose="020B0400000000000000" pitchFamily="50" charset="-128"/>
            </a:endParaRPr>
          </a:p>
        </p:txBody>
      </p:sp>
      <p:sp>
        <p:nvSpPr>
          <p:cNvPr id="24" name="object 24"/>
          <p:cNvSpPr txBox="1"/>
          <p:nvPr/>
        </p:nvSpPr>
        <p:spPr>
          <a:xfrm>
            <a:off x="8954632" y="1224212"/>
            <a:ext cx="1313815" cy="267894"/>
          </a:xfrm>
          <a:prstGeom prst="rect">
            <a:avLst/>
          </a:prstGeom>
        </p:spPr>
        <p:txBody>
          <a:bodyPr vert="horz" wrap="square" lIns="0" tIns="22860" rIns="0" bIns="0" rtlCol="0">
            <a:spAutoFit/>
          </a:bodyPr>
          <a:lstStyle/>
          <a:p>
            <a:pPr marL="320675" marR="5080" indent="-308610" algn="ctr">
              <a:lnSpc>
                <a:spcPts val="2150"/>
              </a:lnSpc>
              <a:spcBef>
                <a:spcPts val="180"/>
              </a:spcBef>
            </a:pPr>
            <a:r>
              <a:rPr sz="1800" b="1" dirty="0">
                <a:solidFill>
                  <a:srgbClr val="001287"/>
                </a:solidFill>
                <a:latin typeface="BIZ UDPゴシック" panose="020B0400000000000000" pitchFamily="50" charset="-128"/>
                <a:ea typeface="BIZ UDPゴシック" panose="020B0400000000000000" pitchFamily="50" charset="-128"/>
                <a:cs typeface="Arial"/>
              </a:rPr>
              <a:t>37</a:t>
            </a:r>
            <a:r>
              <a:rPr sz="1800" b="1" spc="-25" dirty="0">
                <a:solidFill>
                  <a:srgbClr val="001287"/>
                </a:solidFill>
                <a:latin typeface="BIZ UDPゴシック" panose="020B0400000000000000" pitchFamily="50" charset="-128"/>
                <a:ea typeface="BIZ UDPゴシック" panose="020B0400000000000000" pitchFamily="50" charset="-128"/>
                <a:cs typeface="Arial"/>
              </a:rPr>
              <a:t>m</a:t>
            </a:r>
            <a:endParaRPr sz="1800" dirty="0">
              <a:latin typeface="BIZ UDPゴシック" panose="020B0400000000000000" pitchFamily="50" charset="-128"/>
              <a:ea typeface="BIZ UDPゴシック" panose="020B0400000000000000" pitchFamily="50" charset="-128"/>
              <a:cs typeface="Arial"/>
            </a:endParaRPr>
          </a:p>
        </p:txBody>
      </p:sp>
      <p:sp>
        <p:nvSpPr>
          <p:cNvPr id="25" name="object 25"/>
          <p:cNvSpPr txBox="1"/>
          <p:nvPr/>
        </p:nvSpPr>
        <p:spPr>
          <a:xfrm rot="16200000">
            <a:off x="2968451" y="2927045"/>
            <a:ext cx="793920" cy="267894"/>
          </a:xfrm>
          <a:prstGeom prst="rect">
            <a:avLst/>
          </a:prstGeom>
        </p:spPr>
        <p:txBody>
          <a:bodyPr vert="horz" wrap="square" lIns="0" tIns="22860" rIns="0" bIns="0" rtlCol="0">
            <a:spAutoFit/>
          </a:bodyPr>
          <a:lstStyle/>
          <a:p>
            <a:pPr marL="234950" marR="5080" indent="-222885" algn="r">
              <a:lnSpc>
                <a:spcPts val="2150"/>
              </a:lnSpc>
              <a:spcBef>
                <a:spcPts val="180"/>
              </a:spcBef>
            </a:pPr>
            <a:r>
              <a:rPr sz="1800" b="1" dirty="0">
                <a:solidFill>
                  <a:srgbClr val="001287"/>
                </a:solidFill>
                <a:latin typeface="BIZ UDPゴシック" panose="020B0400000000000000" pitchFamily="50" charset="-128"/>
                <a:ea typeface="BIZ UDPゴシック" panose="020B0400000000000000" pitchFamily="50" charset="-128"/>
                <a:cs typeface="Arial"/>
              </a:rPr>
              <a:t>23</a:t>
            </a:r>
            <a:r>
              <a:rPr sz="1800" b="1" spc="-25" dirty="0">
                <a:solidFill>
                  <a:srgbClr val="001287"/>
                </a:solidFill>
                <a:latin typeface="BIZ UDPゴシック" panose="020B0400000000000000" pitchFamily="50" charset="-128"/>
                <a:ea typeface="BIZ UDPゴシック" panose="020B0400000000000000" pitchFamily="50" charset="-128"/>
                <a:cs typeface="Arial"/>
              </a:rPr>
              <a:t>m</a:t>
            </a:r>
            <a:endParaRPr sz="1800" dirty="0">
              <a:latin typeface="BIZ UDPゴシック" panose="020B0400000000000000" pitchFamily="50" charset="-128"/>
              <a:ea typeface="BIZ UDPゴシック" panose="020B0400000000000000" pitchFamily="50" charset="-128"/>
              <a:cs typeface="Arial"/>
            </a:endParaRPr>
          </a:p>
        </p:txBody>
      </p:sp>
      <p:sp>
        <p:nvSpPr>
          <p:cNvPr id="26" name="object 26"/>
          <p:cNvSpPr txBox="1"/>
          <p:nvPr/>
        </p:nvSpPr>
        <p:spPr>
          <a:xfrm>
            <a:off x="3458120" y="5012947"/>
            <a:ext cx="1932305" cy="862330"/>
          </a:xfrm>
          <a:prstGeom prst="rect">
            <a:avLst/>
          </a:prstGeom>
        </p:spPr>
        <p:txBody>
          <a:bodyPr vert="horz" wrap="square" lIns="0" tIns="12700" rIns="0" bIns="0" rtlCol="0">
            <a:spAutoFit/>
          </a:bodyPr>
          <a:lstStyle/>
          <a:p>
            <a:pPr marL="12065" marR="5080" algn="ctr">
              <a:lnSpc>
                <a:spcPct val="100000"/>
              </a:lnSpc>
              <a:spcBef>
                <a:spcPts val="100"/>
              </a:spcBef>
            </a:pPr>
            <a:r>
              <a:rPr sz="1800" b="1" spc="-40" dirty="0">
                <a:solidFill>
                  <a:srgbClr val="419545"/>
                </a:solidFill>
                <a:latin typeface="BIZ UDPゴシック" panose="020B0400000000000000" pitchFamily="50" charset="-128"/>
                <a:ea typeface="BIZ UDPゴシック" panose="020B0400000000000000" pitchFamily="50" charset="-128"/>
                <a:cs typeface="ＭＳ ゴシック"/>
              </a:rPr>
              <a:t>大型</a:t>
            </a:r>
            <a:r>
              <a:rPr sz="1800" b="1" dirty="0">
                <a:solidFill>
                  <a:srgbClr val="419545"/>
                </a:solidFill>
                <a:latin typeface="BIZ UDPゴシック" panose="020B0400000000000000" pitchFamily="50" charset="-128"/>
                <a:ea typeface="BIZ UDPゴシック" panose="020B0400000000000000" pitchFamily="50" charset="-128"/>
                <a:cs typeface="Arial"/>
              </a:rPr>
              <a:t>PWR</a:t>
            </a:r>
            <a:r>
              <a:rPr sz="1800" b="1" spc="-20" dirty="0">
                <a:solidFill>
                  <a:srgbClr val="419545"/>
                </a:solidFill>
                <a:latin typeface="BIZ UDPゴシック" panose="020B0400000000000000" pitchFamily="50" charset="-128"/>
                <a:ea typeface="BIZ UDPゴシック" panose="020B0400000000000000" pitchFamily="50" charset="-128"/>
                <a:cs typeface="ＭＳ ゴシック"/>
              </a:rPr>
              <a:t>発電所の</a:t>
            </a:r>
            <a:r>
              <a:rPr sz="1800" b="1" spc="-45" dirty="0">
                <a:solidFill>
                  <a:srgbClr val="419545"/>
                </a:solidFill>
                <a:latin typeface="BIZ UDPゴシック" panose="020B0400000000000000" pitchFamily="50" charset="-128"/>
                <a:ea typeface="BIZ UDPゴシック" panose="020B0400000000000000" pitchFamily="50" charset="-128"/>
                <a:cs typeface="ＭＳ ゴシック"/>
              </a:rPr>
              <a:t>蒸気発生器</a:t>
            </a:r>
            <a:endParaRPr sz="1800" dirty="0">
              <a:latin typeface="BIZ UDPゴシック" panose="020B0400000000000000" pitchFamily="50" charset="-128"/>
              <a:ea typeface="BIZ UDPゴシック" panose="020B0400000000000000" pitchFamily="50" charset="-128"/>
              <a:cs typeface="ＭＳ ゴシック"/>
            </a:endParaRPr>
          </a:p>
          <a:p>
            <a:pPr algn="ctr">
              <a:lnSpc>
                <a:spcPct val="100000"/>
              </a:lnSpc>
              <a:spcBef>
                <a:spcPts val="105"/>
              </a:spcBef>
            </a:pPr>
            <a:r>
              <a:rPr sz="1800" b="1" spc="-25" dirty="0">
                <a:solidFill>
                  <a:srgbClr val="419545"/>
                </a:solidFill>
                <a:latin typeface="BIZ UDPゴシック" panose="020B0400000000000000" pitchFamily="50" charset="-128"/>
                <a:ea typeface="BIZ UDPゴシック" panose="020B0400000000000000" pitchFamily="50" charset="-128"/>
                <a:cs typeface="ＭＳ ゴシック"/>
              </a:rPr>
              <a:t>に近いサイズ感</a:t>
            </a:r>
            <a:endParaRPr sz="1800" dirty="0">
              <a:latin typeface="BIZ UDPゴシック" panose="020B0400000000000000" pitchFamily="50" charset="-128"/>
              <a:ea typeface="BIZ UDPゴシック" panose="020B0400000000000000" pitchFamily="50" charset="-128"/>
              <a:cs typeface="ＭＳ ゴシック"/>
            </a:endParaRPr>
          </a:p>
        </p:txBody>
      </p:sp>
      <p:sp>
        <p:nvSpPr>
          <p:cNvPr id="27" name="object 27"/>
          <p:cNvSpPr txBox="1"/>
          <p:nvPr/>
        </p:nvSpPr>
        <p:spPr>
          <a:xfrm>
            <a:off x="6449518" y="3259280"/>
            <a:ext cx="1368932" cy="502284"/>
          </a:xfrm>
          <a:prstGeom prst="rect">
            <a:avLst/>
          </a:prstGeom>
        </p:spPr>
        <p:txBody>
          <a:bodyPr vert="horz" wrap="square" lIns="0" tIns="12065" rIns="0" bIns="0" rtlCol="0">
            <a:spAutoFit/>
          </a:bodyPr>
          <a:lstStyle/>
          <a:p>
            <a:pPr algn="ctr">
              <a:lnSpc>
                <a:spcPts val="1880"/>
              </a:lnSpc>
              <a:spcBef>
                <a:spcPts val="95"/>
              </a:spcBef>
            </a:pPr>
            <a:r>
              <a:rPr sz="1600" b="1" spc="-20" dirty="0">
                <a:solidFill>
                  <a:srgbClr val="001287"/>
                </a:solidFill>
                <a:latin typeface="BIZ UDPゴシック" panose="020B0400000000000000" pitchFamily="50" charset="-128"/>
                <a:ea typeface="BIZ UDPゴシック" panose="020B0400000000000000" pitchFamily="50" charset="-128"/>
                <a:cs typeface="ＭＳ ゴシック"/>
              </a:rPr>
              <a:t>グランド</a:t>
            </a:r>
            <a:endParaRPr sz="1600" dirty="0">
              <a:latin typeface="BIZ UDPゴシック" panose="020B0400000000000000" pitchFamily="50" charset="-128"/>
              <a:ea typeface="BIZ UDPゴシック" panose="020B0400000000000000" pitchFamily="50" charset="-128"/>
              <a:cs typeface="ＭＳ ゴシック"/>
            </a:endParaRPr>
          </a:p>
          <a:p>
            <a:pPr marL="3175" algn="ctr">
              <a:lnSpc>
                <a:spcPts val="1880"/>
              </a:lnSpc>
            </a:pPr>
            <a:r>
              <a:rPr sz="1600" b="1" spc="-35" dirty="0">
                <a:solidFill>
                  <a:srgbClr val="001287"/>
                </a:solidFill>
                <a:latin typeface="BIZ UDPゴシック" panose="020B0400000000000000" pitchFamily="50" charset="-128"/>
                <a:ea typeface="BIZ UDPゴシック" panose="020B0400000000000000" pitchFamily="50" charset="-128"/>
                <a:cs typeface="ＭＳ ゴシック"/>
              </a:rPr>
              <a:t>レベル</a:t>
            </a:r>
            <a:endParaRPr sz="1600" dirty="0">
              <a:latin typeface="BIZ UDPゴシック" panose="020B0400000000000000" pitchFamily="50" charset="-128"/>
              <a:ea typeface="BIZ UDPゴシック" panose="020B0400000000000000" pitchFamily="50" charset="-128"/>
              <a:cs typeface="ＭＳ ゴシック"/>
            </a:endParaRPr>
          </a:p>
        </p:txBody>
      </p:sp>
      <p:sp>
        <p:nvSpPr>
          <p:cNvPr id="29" name="object 29"/>
          <p:cNvSpPr txBox="1"/>
          <p:nvPr/>
        </p:nvSpPr>
        <p:spPr>
          <a:xfrm>
            <a:off x="6174949" y="624808"/>
            <a:ext cx="4998720" cy="391160"/>
          </a:xfrm>
          <a:prstGeom prst="rect">
            <a:avLst/>
          </a:prstGeom>
        </p:spPr>
        <p:txBody>
          <a:bodyPr vert="horz" wrap="square" lIns="0" tIns="12700" rIns="0" bIns="0" rtlCol="0">
            <a:spAutoFit/>
          </a:bodyPr>
          <a:lstStyle/>
          <a:p>
            <a:pPr marL="12700" algn="r">
              <a:lnSpc>
                <a:spcPct val="100000"/>
              </a:lnSpc>
              <a:spcBef>
                <a:spcPts val="100"/>
              </a:spcBef>
            </a:pPr>
            <a:r>
              <a:rPr sz="2400" dirty="0" err="1">
                <a:solidFill>
                  <a:srgbClr val="001287"/>
                </a:solidFill>
                <a:latin typeface="BIZ UDPゴシック" panose="020B0400000000000000" pitchFamily="50" charset="-128"/>
                <a:ea typeface="BIZ UDPゴシック" panose="020B0400000000000000" pitchFamily="50" charset="-128"/>
                <a:cs typeface="ＭＳ ゴシック"/>
              </a:rPr>
              <a:t>大型加圧水型軽水炉</a:t>
            </a:r>
            <a:r>
              <a:rPr sz="2400" spc="-20" dirty="0" err="1">
                <a:solidFill>
                  <a:srgbClr val="001287"/>
                </a:solidFill>
                <a:latin typeface="BIZ UDPゴシック" panose="020B0400000000000000" pitchFamily="50" charset="-128"/>
                <a:ea typeface="BIZ UDPゴシック" panose="020B0400000000000000" pitchFamily="50" charset="-128"/>
                <a:cs typeface="ＭＳ Ｐゴシック"/>
              </a:rPr>
              <a:t>（</a:t>
            </a:r>
            <a:r>
              <a:rPr sz="2400" spc="-20" dirty="0" err="1">
                <a:solidFill>
                  <a:srgbClr val="001287"/>
                </a:solidFill>
                <a:latin typeface="BIZ UDPゴシック" panose="020B0400000000000000" pitchFamily="50" charset="-128"/>
                <a:ea typeface="BIZ UDPゴシック" panose="020B0400000000000000" pitchFamily="50" charset="-128"/>
                <a:cs typeface="Arial"/>
              </a:rPr>
              <a:t>PWR</a:t>
            </a:r>
            <a:r>
              <a:rPr sz="2400" spc="-20" dirty="0">
                <a:solidFill>
                  <a:srgbClr val="001287"/>
                </a:solidFill>
                <a:latin typeface="BIZ UDPゴシック" panose="020B0400000000000000" pitchFamily="50" charset="-128"/>
                <a:ea typeface="BIZ UDPゴシック" panose="020B0400000000000000" pitchFamily="50" charset="-128"/>
                <a:cs typeface="ＭＳ Ｐゴシック"/>
              </a:rPr>
              <a:t>）</a:t>
            </a:r>
            <a:endParaRPr sz="2400" dirty="0">
              <a:latin typeface="BIZ UDPゴシック" panose="020B0400000000000000" pitchFamily="50" charset="-128"/>
              <a:ea typeface="BIZ UDPゴシック" panose="020B0400000000000000" pitchFamily="50" charset="-128"/>
              <a:cs typeface="ＭＳ ゴシック"/>
            </a:endParaRPr>
          </a:p>
        </p:txBody>
      </p:sp>
      <p:sp>
        <p:nvSpPr>
          <p:cNvPr id="30" name="object 30"/>
          <p:cNvSpPr txBox="1"/>
          <p:nvPr/>
        </p:nvSpPr>
        <p:spPr>
          <a:xfrm>
            <a:off x="10018756" y="1658959"/>
            <a:ext cx="1313180" cy="267894"/>
          </a:xfrm>
          <a:prstGeom prst="rect">
            <a:avLst/>
          </a:prstGeom>
        </p:spPr>
        <p:txBody>
          <a:bodyPr vert="horz" wrap="square" lIns="0" tIns="22860" rIns="0" bIns="0" rtlCol="0">
            <a:spAutoFit/>
          </a:bodyPr>
          <a:lstStyle/>
          <a:p>
            <a:pPr marL="323215" marR="5080" indent="-311150" algn="ctr">
              <a:lnSpc>
                <a:spcPts val="2150"/>
              </a:lnSpc>
              <a:spcBef>
                <a:spcPts val="180"/>
              </a:spcBef>
            </a:pPr>
            <a:r>
              <a:rPr sz="1800" b="1" dirty="0">
                <a:solidFill>
                  <a:srgbClr val="001287"/>
                </a:solidFill>
                <a:latin typeface="BIZ UDPゴシック" panose="020B0400000000000000" pitchFamily="50" charset="-128"/>
                <a:ea typeface="BIZ UDPゴシック" panose="020B0400000000000000" pitchFamily="50" charset="-128"/>
                <a:cs typeface="Arial"/>
              </a:rPr>
              <a:t>61</a:t>
            </a:r>
            <a:r>
              <a:rPr sz="1800" b="1" spc="-25" dirty="0">
                <a:solidFill>
                  <a:srgbClr val="001287"/>
                </a:solidFill>
                <a:latin typeface="BIZ UDPゴシック" panose="020B0400000000000000" pitchFamily="50" charset="-128"/>
                <a:ea typeface="BIZ UDPゴシック" panose="020B0400000000000000" pitchFamily="50" charset="-128"/>
                <a:cs typeface="Arial"/>
              </a:rPr>
              <a:t>m</a:t>
            </a:r>
            <a:endParaRPr sz="1800" dirty="0">
              <a:latin typeface="BIZ UDPゴシック" panose="020B0400000000000000" pitchFamily="50" charset="-128"/>
              <a:ea typeface="BIZ UDPゴシック" panose="020B0400000000000000" pitchFamily="50" charset="-128"/>
              <a:cs typeface="Arial"/>
            </a:endParaRPr>
          </a:p>
        </p:txBody>
      </p:sp>
      <p:sp>
        <p:nvSpPr>
          <p:cNvPr id="33" name="テキスト ボックス 32">
            <a:extLst>
              <a:ext uri="{FF2B5EF4-FFF2-40B4-BE49-F238E27FC236}">
                <a16:creationId xmlns:a16="http://schemas.microsoft.com/office/drawing/2014/main" id="{BC178DB7-1DCA-82D4-0D9B-8FDF0E05E49A}"/>
              </a:ext>
            </a:extLst>
          </p:cNvPr>
          <p:cNvSpPr txBox="1"/>
          <p:nvPr/>
        </p:nvSpPr>
        <p:spPr>
          <a:xfrm>
            <a:off x="0" y="0"/>
            <a:ext cx="12192000" cy="523220"/>
          </a:xfrm>
          <a:prstGeom prst="rect">
            <a:avLst/>
          </a:prstGeom>
          <a:solidFill>
            <a:srgbClr val="052F61"/>
          </a:solidFill>
        </p:spPr>
        <p:txBody>
          <a:bodyPr wrap="square" rtlCol="0">
            <a:spAutoFit/>
          </a:bodyPr>
          <a:lstStyle/>
          <a:p>
            <a:pPr algn="ctr"/>
            <a:r>
              <a:rPr kumimoji="1" lang="ja-JP" altLang="en-US" sz="2800" b="1" dirty="0">
                <a:solidFill>
                  <a:schemeClr val="bg1"/>
                </a:solidFill>
                <a:latin typeface="Meiryo UI" panose="020B0604030504040204" pitchFamily="50" charset="-128"/>
                <a:ea typeface="Meiryo UI" panose="020B0604030504040204" pitchFamily="50" charset="-128"/>
              </a:rPr>
              <a:t>大型炉との比較</a:t>
            </a:r>
          </a:p>
        </p:txBody>
      </p:sp>
      <p:sp>
        <p:nvSpPr>
          <p:cNvPr id="35" name="object 11">
            <a:extLst>
              <a:ext uri="{FF2B5EF4-FFF2-40B4-BE49-F238E27FC236}">
                <a16:creationId xmlns:a16="http://schemas.microsoft.com/office/drawing/2014/main" id="{EC8E1FAB-EAE6-B050-178B-BC73C6661FB4}"/>
              </a:ext>
            </a:extLst>
          </p:cNvPr>
          <p:cNvSpPr txBox="1"/>
          <p:nvPr/>
        </p:nvSpPr>
        <p:spPr>
          <a:xfrm>
            <a:off x="4069797" y="6131051"/>
            <a:ext cx="2875280" cy="543560"/>
          </a:xfrm>
          <a:prstGeom prst="rect">
            <a:avLst/>
          </a:prstGeom>
        </p:spPr>
        <p:txBody>
          <a:bodyPr vert="horz" wrap="square" lIns="0" tIns="12700" rIns="0" bIns="0" rtlCol="0">
            <a:spAutoFit/>
          </a:bodyPr>
          <a:lstStyle/>
          <a:p>
            <a:pPr algn="ctr">
              <a:lnSpc>
                <a:spcPts val="2160"/>
              </a:lnSpc>
              <a:spcBef>
                <a:spcPts val="100"/>
              </a:spcBef>
            </a:pPr>
            <a:r>
              <a:rPr sz="1800" b="1" dirty="0">
                <a:solidFill>
                  <a:srgbClr val="001287"/>
                </a:solidFill>
                <a:latin typeface="Arial"/>
                <a:cs typeface="Arial"/>
              </a:rPr>
              <a:t>NuScale</a:t>
            </a:r>
            <a:r>
              <a:rPr sz="1800" b="1" spc="-60" dirty="0">
                <a:solidFill>
                  <a:srgbClr val="001287"/>
                </a:solidFill>
                <a:latin typeface="Arial"/>
                <a:cs typeface="Arial"/>
              </a:rPr>
              <a:t> </a:t>
            </a:r>
            <a:r>
              <a:rPr sz="1800" b="1" dirty="0">
                <a:solidFill>
                  <a:srgbClr val="001287"/>
                </a:solidFill>
                <a:latin typeface="Arial"/>
                <a:cs typeface="Arial"/>
              </a:rPr>
              <a:t>Power</a:t>
            </a:r>
            <a:r>
              <a:rPr sz="1800" b="1" spc="-100" dirty="0">
                <a:solidFill>
                  <a:srgbClr val="001287"/>
                </a:solidFill>
                <a:latin typeface="Arial"/>
                <a:cs typeface="Arial"/>
              </a:rPr>
              <a:t> </a:t>
            </a:r>
            <a:r>
              <a:rPr sz="1800" b="1" dirty="0">
                <a:solidFill>
                  <a:srgbClr val="001287"/>
                </a:solidFill>
                <a:latin typeface="Arial"/>
                <a:cs typeface="Arial"/>
              </a:rPr>
              <a:t>Module</a:t>
            </a:r>
            <a:r>
              <a:rPr sz="1800" b="1" spc="-65" dirty="0">
                <a:solidFill>
                  <a:srgbClr val="001287"/>
                </a:solidFill>
                <a:latin typeface="Arial"/>
                <a:cs typeface="Arial"/>
              </a:rPr>
              <a:t> </a:t>
            </a:r>
            <a:r>
              <a:rPr sz="1800" spc="-37" baseline="20833" dirty="0">
                <a:solidFill>
                  <a:srgbClr val="001287"/>
                </a:solidFill>
                <a:latin typeface="Arial"/>
                <a:cs typeface="Arial"/>
              </a:rPr>
              <a:t>TM</a:t>
            </a:r>
            <a:endParaRPr sz="1800" baseline="20833" dirty="0">
              <a:latin typeface="Arial"/>
              <a:cs typeface="Arial"/>
            </a:endParaRPr>
          </a:p>
          <a:p>
            <a:pPr marR="30480" algn="ctr">
              <a:lnSpc>
                <a:spcPts val="1920"/>
              </a:lnSpc>
            </a:pPr>
            <a:r>
              <a:rPr sz="1600" b="1" dirty="0">
                <a:solidFill>
                  <a:srgbClr val="001287"/>
                </a:solidFill>
                <a:latin typeface="Arial"/>
                <a:cs typeface="Arial"/>
              </a:rPr>
              <a:t>77</a:t>
            </a:r>
            <a:r>
              <a:rPr sz="1600" b="1" spc="-15" dirty="0">
                <a:solidFill>
                  <a:srgbClr val="001287"/>
                </a:solidFill>
                <a:latin typeface="Arial"/>
                <a:cs typeface="Arial"/>
              </a:rPr>
              <a:t> </a:t>
            </a:r>
            <a:r>
              <a:rPr sz="1600" b="1" dirty="0">
                <a:solidFill>
                  <a:srgbClr val="001287"/>
                </a:solidFill>
                <a:latin typeface="Arial"/>
                <a:cs typeface="Arial"/>
              </a:rPr>
              <a:t>MWe</a:t>
            </a:r>
            <a:r>
              <a:rPr sz="1600" b="1" spc="-20" dirty="0">
                <a:solidFill>
                  <a:srgbClr val="001287"/>
                </a:solidFill>
                <a:latin typeface="Arial"/>
                <a:cs typeface="Arial"/>
              </a:rPr>
              <a:t> (</a:t>
            </a:r>
            <a:r>
              <a:rPr sz="1600" b="1" spc="-20" dirty="0">
                <a:solidFill>
                  <a:srgbClr val="001287"/>
                </a:solidFill>
                <a:latin typeface="ＭＳ ゴシック"/>
                <a:cs typeface="ＭＳ ゴシック"/>
              </a:rPr>
              <a:t>グロス</a:t>
            </a:r>
            <a:r>
              <a:rPr sz="1600" b="1" spc="-50" dirty="0">
                <a:solidFill>
                  <a:srgbClr val="001287"/>
                </a:solidFill>
                <a:latin typeface="Arial"/>
                <a:cs typeface="Arial"/>
              </a:rPr>
              <a:t>)</a:t>
            </a:r>
            <a:endParaRPr sz="1600" dirty="0">
              <a:latin typeface="Arial"/>
              <a:cs typeface="Arial"/>
            </a:endParaRPr>
          </a:p>
        </p:txBody>
      </p:sp>
      <p:pic>
        <p:nvPicPr>
          <p:cNvPr id="36" name="object 7">
            <a:extLst>
              <a:ext uri="{FF2B5EF4-FFF2-40B4-BE49-F238E27FC236}">
                <a16:creationId xmlns:a16="http://schemas.microsoft.com/office/drawing/2014/main" id="{84290783-E1C6-F379-1C29-0408D6AA914B}"/>
              </a:ext>
            </a:extLst>
          </p:cNvPr>
          <p:cNvPicPr/>
          <p:nvPr/>
        </p:nvPicPr>
        <p:blipFill>
          <a:blip r:embed="rId5" cstate="print"/>
          <a:stretch>
            <a:fillRect/>
          </a:stretch>
        </p:blipFill>
        <p:spPr>
          <a:xfrm>
            <a:off x="97445" y="1837943"/>
            <a:ext cx="2993135" cy="1464564"/>
          </a:xfrm>
          <a:prstGeom prst="rect">
            <a:avLst/>
          </a:prstGeom>
        </p:spPr>
      </p:pic>
      <p:pic>
        <p:nvPicPr>
          <p:cNvPr id="37" name="object 8">
            <a:extLst>
              <a:ext uri="{FF2B5EF4-FFF2-40B4-BE49-F238E27FC236}">
                <a16:creationId xmlns:a16="http://schemas.microsoft.com/office/drawing/2014/main" id="{271B5B77-5B49-FA48-215B-43411A21527D}"/>
              </a:ext>
            </a:extLst>
          </p:cNvPr>
          <p:cNvPicPr/>
          <p:nvPr/>
        </p:nvPicPr>
        <p:blipFill>
          <a:blip r:embed="rId6" cstate="print"/>
          <a:stretch>
            <a:fillRect/>
          </a:stretch>
        </p:blipFill>
        <p:spPr>
          <a:xfrm>
            <a:off x="33438" y="4389119"/>
            <a:ext cx="3087624" cy="1542288"/>
          </a:xfrm>
          <a:prstGeom prst="rect">
            <a:avLst/>
          </a:prstGeom>
        </p:spPr>
      </p:pic>
      <p:sp>
        <p:nvSpPr>
          <p:cNvPr id="38" name="object 12">
            <a:extLst>
              <a:ext uri="{FF2B5EF4-FFF2-40B4-BE49-F238E27FC236}">
                <a16:creationId xmlns:a16="http://schemas.microsoft.com/office/drawing/2014/main" id="{B4DA1B50-35DC-EF79-084F-73F4DD958912}"/>
              </a:ext>
            </a:extLst>
          </p:cNvPr>
          <p:cNvSpPr txBox="1"/>
          <p:nvPr/>
        </p:nvSpPr>
        <p:spPr>
          <a:xfrm>
            <a:off x="857413" y="3257168"/>
            <a:ext cx="1697989" cy="269240"/>
          </a:xfrm>
          <a:prstGeom prst="rect">
            <a:avLst/>
          </a:prstGeom>
        </p:spPr>
        <p:txBody>
          <a:bodyPr vert="horz" wrap="square" lIns="0" tIns="12065" rIns="0" bIns="0" rtlCol="0">
            <a:spAutoFit/>
          </a:bodyPr>
          <a:lstStyle/>
          <a:p>
            <a:pPr marL="12700">
              <a:lnSpc>
                <a:spcPct val="100000"/>
              </a:lnSpc>
              <a:spcBef>
                <a:spcPts val="95"/>
              </a:spcBef>
            </a:pPr>
            <a:r>
              <a:rPr sz="1600" b="1" dirty="0">
                <a:solidFill>
                  <a:srgbClr val="001287"/>
                </a:solidFill>
                <a:latin typeface="Arial"/>
                <a:cs typeface="Arial"/>
              </a:rPr>
              <a:t>462</a:t>
            </a:r>
            <a:r>
              <a:rPr sz="1600" b="1" spc="-25" dirty="0">
                <a:solidFill>
                  <a:srgbClr val="001287"/>
                </a:solidFill>
                <a:latin typeface="Arial"/>
                <a:cs typeface="Arial"/>
              </a:rPr>
              <a:t> </a:t>
            </a:r>
            <a:r>
              <a:rPr sz="1600" b="1" dirty="0">
                <a:solidFill>
                  <a:srgbClr val="001287"/>
                </a:solidFill>
                <a:latin typeface="Arial"/>
                <a:cs typeface="Arial"/>
              </a:rPr>
              <a:t>MWe</a:t>
            </a:r>
            <a:r>
              <a:rPr sz="1600" b="1" spc="-20" dirty="0">
                <a:solidFill>
                  <a:srgbClr val="001287"/>
                </a:solidFill>
                <a:latin typeface="Arial"/>
                <a:cs typeface="Arial"/>
              </a:rPr>
              <a:t> (</a:t>
            </a:r>
            <a:r>
              <a:rPr sz="1600" b="1" spc="-10" dirty="0">
                <a:solidFill>
                  <a:srgbClr val="001287"/>
                </a:solidFill>
                <a:latin typeface="ＭＳ ゴシック"/>
                <a:cs typeface="ＭＳ ゴシック"/>
              </a:rPr>
              <a:t>グロス</a:t>
            </a:r>
            <a:r>
              <a:rPr sz="1600" b="1" spc="-50" dirty="0">
                <a:solidFill>
                  <a:srgbClr val="001287"/>
                </a:solidFill>
                <a:latin typeface="Arial"/>
                <a:cs typeface="Arial"/>
              </a:rPr>
              <a:t>)</a:t>
            </a:r>
            <a:endParaRPr sz="1600">
              <a:latin typeface="Arial"/>
              <a:cs typeface="Arial"/>
            </a:endParaRPr>
          </a:p>
        </p:txBody>
      </p:sp>
      <p:sp>
        <p:nvSpPr>
          <p:cNvPr id="39" name="object 13">
            <a:extLst>
              <a:ext uri="{FF2B5EF4-FFF2-40B4-BE49-F238E27FC236}">
                <a16:creationId xmlns:a16="http://schemas.microsoft.com/office/drawing/2014/main" id="{2FA8E772-B7E9-92B9-6270-965F9166225F}"/>
              </a:ext>
            </a:extLst>
          </p:cNvPr>
          <p:cNvSpPr txBox="1"/>
          <p:nvPr/>
        </p:nvSpPr>
        <p:spPr>
          <a:xfrm>
            <a:off x="851953" y="5946444"/>
            <a:ext cx="1697989" cy="269240"/>
          </a:xfrm>
          <a:prstGeom prst="rect">
            <a:avLst/>
          </a:prstGeom>
        </p:spPr>
        <p:txBody>
          <a:bodyPr vert="horz" wrap="square" lIns="0" tIns="12065" rIns="0" bIns="0" rtlCol="0">
            <a:spAutoFit/>
          </a:bodyPr>
          <a:lstStyle/>
          <a:p>
            <a:pPr marL="12700">
              <a:lnSpc>
                <a:spcPct val="100000"/>
              </a:lnSpc>
              <a:spcBef>
                <a:spcPts val="95"/>
              </a:spcBef>
            </a:pPr>
            <a:r>
              <a:rPr sz="1600" b="1" dirty="0">
                <a:solidFill>
                  <a:srgbClr val="001287"/>
                </a:solidFill>
                <a:latin typeface="Arial"/>
                <a:cs typeface="Arial"/>
              </a:rPr>
              <a:t>308</a:t>
            </a:r>
            <a:r>
              <a:rPr sz="1600" b="1" spc="-25" dirty="0">
                <a:solidFill>
                  <a:srgbClr val="001287"/>
                </a:solidFill>
                <a:latin typeface="Arial"/>
                <a:cs typeface="Arial"/>
              </a:rPr>
              <a:t> </a:t>
            </a:r>
            <a:r>
              <a:rPr sz="1600" b="1" dirty="0">
                <a:solidFill>
                  <a:srgbClr val="001287"/>
                </a:solidFill>
                <a:latin typeface="Arial"/>
                <a:cs typeface="Arial"/>
              </a:rPr>
              <a:t>MWe</a:t>
            </a:r>
            <a:r>
              <a:rPr sz="1600" b="1" spc="-25" dirty="0">
                <a:solidFill>
                  <a:srgbClr val="001287"/>
                </a:solidFill>
                <a:latin typeface="Arial"/>
                <a:cs typeface="Arial"/>
              </a:rPr>
              <a:t> (</a:t>
            </a:r>
            <a:r>
              <a:rPr sz="1600" b="1" spc="-10" dirty="0">
                <a:solidFill>
                  <a:srgbClr val="001287"/>
                </a:solidFill>
                <a:latin typeface="ＭＳ ゴシック"/>
                <a:cs typeface="ＭＳ ゴシック"/>
              </a:rPr>
              <a:t>グロス</a:t>
            </a:r>
            <a:r>
              <a:rPr sz="1600" b="1" spc="-50" dirty="0">
                <a:solidFill>
                  <a:srgbClr val="001287"/>
                </a:solidFill>
                <a:latin typeface="Arial"/>
                <a:cs typeface="Arial"/>
              </a:rPr>
              <a:t>)</a:t>
            </a:r>
            <a:endParaRPr sz="1600">
              <a:latin typeface="Arial"/>
              <a:cs typeface="Arial"/>
            </a:endParaRPr>
          </a:p>
        </p:txBody>
      </p:sp>
      <p:sp>
        <p:nvSpPr>
          <p:cNvPr id="40" name="object 14">
            <a:extLst>
              <a:ext uri="{FF2B5EF4-FFF2-40B4-BE49-F238E27FC236}">
                <a16:creationId xmlns:a16="http://schemas.microsoft.com/office/drawing/2014/main" id="{422BFC0E-8E44-47BF-8AB1-CC9D5D091C7E}"/>
              </a:ext>
            </a:extLst>
          </p:cNvPr>
          <p:cNvSpPr txBox="1"/>
          <p:nvPr/>
        </p:nvSpPr>
        <p:spPr>
          <a:xfrm>
            <a:off x="742733" y="1439822"/>
            <a:ext cx="1719580" cy="226695"/>
          </a:xfrm>
          <a:prstGeom prst="rect">
            <a:avLst/>
          </a:prstGeom>
        </p:spPr>
        <p:txBody>
          <a:bodyPr vert="horz" wrap="square" lIns="0" tIns="0" rIns="0" bIns="0" rtlCol="0">
            <a:spAutoFit/>
          </a:bodyPr>
          <a:lstStyle/>
          <a:p>
            <a:pPr>
              <a:lnSpc>
                <a:spcPts val="1764"/>
              </a:lnSpc>
            </a:pPr>
            <a:r>
              <a:rPr sz="1600" spc="-40" dirty="0">
                <a:solidFill>
                  <a:srgbClr val="FFFFFF"/>
                </a:solidFill>
                <a:latin typeface="Arial"/>
                <a:cs typeface="Arial"/>
              </a:rPr>
              <a:t>6</a:t>
            </a:r>
            <a:r>
              <a:rPr sz="1600" spc="-45" dirty="0">
                <a:solidFill>
                  <a:srgbClr val="FFFFFF"/>
                </a:solidFill>
                <a:latin typeface="ＭＳ ゴシック"/>
                <a:cs typeface="ＭＳ ゴシック"/>
              </a:rPr>
              <a:t>モジュール発電所</a:t>
            </a:r>
            <a:endParaRPr sz="1600">
              <a:latin typeface="ＭＳ ゴシック"/>
              <a:cs typeface="ＭＳ ゴシック"/>
            </a:endParaRPr>
          </a:p>
        </p:txBody>
      </p:sp>
      <p:sp>
        <p:nvSpPr>
          <p:cNvPr id="41" name="object 15">
            <a:extLst>
              <a:ext uri="{FF2B5EF4-FFF2-40B4-BE49-F238E27FC236}">
                <a16:creationId xmlns:a16="http://schemas.microsoft.com/office/drawing/2014/main" id="{221176F2-2A90-2E98-E3DC-B7B7DDBF8545}"/>
              </a:ext>
            </a:extLst>
          </p:cNvPr>
          <p:cNvSpPr txBox="1"/>
          <p:nvPr/>
        </p:nvSpPr>
        <p:spPr>
          <a:xfrm>
            <a:off x="575981" y="3973067"/>
            <a:ext cx="2045335" cy="268605"/>
          </a:xfrm>
          <a:prstGeom prst="rect">
            <a:avLst/>
          </a:prstGeom>
          <a:solidFill>
            <a:srgbClr val="419545"/>
          </a:solidFill>
        </p:spPr>
        <p:txBody>
          <a:bodyPr vert="horz" wrap="square" lIns="0" tIns="19050" rIns="0" bIns="0" rtlCol="0">
            <a:spAutoFit/>
          </a:bodyPr>
          <a:lstStyle/>
          <a:p>
            <a:pPr marL="163195">
              <a:lnSpc>
                <a:spcPct val="100000"/>
              </a:lnSpc>
              <a:spcBef>
                <a:spcPts val="150"/>
              </a:spcBef>
            </a:pPr>
            <a:r>
              <a:rPr sz="1600" spc="-40" dirty="0">
                <a:solidFill>
                  <a:srgbClr val="FFFFFF"/>
                </a:solidFill>
                <a:latin typeface="Arial"/>
                <a:cs typeface="Arial"/>
              </a:rPr>
              <a:t>4</a:t>
            </a:r>
            <a:r>
              <a:rPr sz="1600" spc="-45" dirty="0">
                <a:solidFill>
                  <a:srgbClr val="FFFFFF"/>
                </a:solidFill>
                <a:latin typeface="ＭＳ ゴシック"/>
                <a:cs typeface="ＭＳ ゴシック"/>
              </a:rPr>
              <a:t>モジュール発電所</a:t>
            </a:r>
            <a:endParaRPr sz="1600">
              <a:latin typeface="ＭＳ ゴシック"/>
              <a:cs typeface="ＭＳ ゴシック"/>
            </a:endParaRPr>
          </a:p>
        </p:txBody>
      </p:sp>
      <p:pic>
        <p:nvPicPr>
          <p:cNvPr id="42" name="object 19">
            <a:extLst>
              <a:ext uri="{FF2B5EF4-FFF2-40B4-BE49-F238E27FC236}">
                <a16:creationId xmlns:a16="http://schemas.microsoft.com/office/drawing/2014/main" id="{CB57465B-2B20-5F6A-BB86-18B5E775AB15}"/>
              </a:ext>
            </a:extLst>
          </p:cNvPr>
          <p:cNvPicPr/>
          <p:nvPr/>
        </p:nvPicPr>
        <p:blipFill>
          <a:blip r:embed="rId5" cstate="print"/>
          <a:stretch>
            <a:fillRect/>
          </a:stretch>
        </p:blipFill>
        <p:spPr>
          <a:xfrm>
            <a:off x="127925" y="1844040"/>
            <a:ext cx="2993136" cy="1464564"/>
          </a:xfrm>
          <a:prstGeom prst="rect">
            <a:avLst/>
          </a:prstGeom>
        </p:spPr>
      </p:pic>
      <p:sp>
        <p:nvSpPr>
          <p:cNvPr id="43" name="object 20">
            <a:extLst>
              <a:ext uri="{FF2B5EF4-FFF2-40B4-BE49-F238E27FC236}">
                <a16:creationId xmlns:a16="http://schemas.microsoft.com/office/drawing/2014/main" id="{5326278A-C5CB-C304-8F0F-2BAFE2E14E16}"/>
              </a:ext>
            </a:extLst>
          </p:cNvPr>
          <p:cNvSpPr txBox="1"/>
          <p:nvPr/>
        </p:nvSpPr>
        <p:spPr>
          <a:xfrm>
            <a:off x="579030" y="1403603"/>
            <a:ext cx="2075814" cy="271780"/>
          </a:xfrm>
          <a:prstGeom prst="rect">
            <a:avLst/>
          </a:prstGeom>
          <a:solidFill>
            <a:srgbClr val="419545"/>
          </a:solidFill>
        </p:spPr>
        <p:txBody>
          <a:bodyPr vert="horz" wrap="square" lIns="0" tIns="22225" rIns="0" bIns="0" rtlCol="0">
            <a:spAutoFit/>
          </a:bodyPr>
          <a:lstStyle/>
          <a:p>
            <a:pPr marL="193675">
              <a:lnSpc>
                <a:spcPct val="100000"/>
              </a:lnSpc>
              <a:spcBef>
                <a:spcPts val="175"/>
              </a:spcBef>
            </a:pPr>
            <a:r>
              <a:rPr sz="1600" spc="-40" dirty="0">
                <a:solidFill>
                  <a:srgbClr val="FFFFFF"/>
                </a:solidFill>
                <a:latin typeface="Arial"/>
                <a:cs typeface="Arial"/>
              </a:rPr>
              <a:t>6</a:t>
            </a:r>
            <a:r>
              <a:rPr sz="1600" spc="-45" dirty="0">
                <a:solidFill>
                  <a:srgbClr val="FFFFFF"/>
                </a:solidFill>
                <a:latin typeface="ＭＳ ゴシック"/>
                <a:cs typeface="ＭＳ ゴシック"/>
              </a:rPr>
              <a:t>モジュール発電所</a:t>
            </a:r>
            <a:endParaRPr sz="1600">
              <a:latin typeface="ＭＳ ゴシック"/>
              <a:cs typeface="ＭＳ ゴシック"/>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title"/>
          </p:nvPr>
        </p:nvSpPr>
        <p:spPr>
          <a:xfrm>
            <a:off x="93906" y="5705122"/>
            <a:ext cx="6340963" cy="692807"/>
          </a:xfrm>
          <a:prstGeom prst="rect">
            <a:avLst/>
          </a:prstGeom>
        </p:spPr>
        <p:txBody>
          <a:bodyPr vert="horz" wrap="square" lIns="0" tIns="15547" rIns="0" bIns="0" rtlCol="0" anchor="ctr">
            <a:spAutoFit/>
          </a:bodyPr>
          <a:lstStyle/>
          <a:p>
            <a:pPr marL="11516" algn="ctr">
              <a:lnSpc>
                <a:spcPct val="100000"/>
              </a:lnSpc>
              <a:spcBef>
                <a:spcPts val="122"/>
              </a:spcBef>
            </a:pPr>
            <a:r>
              <a:rPr spc="-5" dirty="0">
                <a:latin typeface="HGP行書体" panose="03000600000000000000" pitchFamily="66" charset="-128"/>
                <a:ea typeface="HGP行書体" panose="03000600000000000000" pitchFamily="66" charset="-128"/>
                <a:cs typeface="ＭＳ Ｐゴシック"/>
              </a:rPr>
              <a:t>異種炉型の協働的運用</a:t>
            </a:r>
          </a:p>
        </p:txBody>
      </p:sp>
      <p:sp>
        <p:nvSpPr>
          <p:cNvPr id="5" name="object 5"/>
          <p:cNvSpPr txBox="1"/>
          <p:nvPr/>
        </p:nvSpPr>
        <p:spPr>
          <a:xfrm>
            <a:off x="301430" y="1114302"/>
            <a:ext cx="5376215" cy="1511459"/>
          </a:xfrm>
          <a:prstGeom prst="rect">
            <a:avLst/>
          </a:prstGeom>
        </p:spPr>
        <p:txBody>
          <a:bodyPr vert="horz" wrap="square" lIns="0" tIns="10941" rIns="0" bIns="0" rtlCol="0">
            <a:spAutoFit/>
          </a:bodyPr>
          <a:lstStyle/>
          <a:p>
            <a:pPr marL="346642" marR="4607" indent="-335702">
              <a:lnSpc>
                <a:spcPct val="100499"/>
              </a:lnSpc>
              <a:spcBef>
                <a:spcPts val="86"/>
              </a:spcBef>
              <a:buFont typeface="Wingdings"/>
              <a:buChar char=""/>
              <a:tabLst>
                <a:tab pos="347218" algn="l"/>
              </a:tabLst>
            </a:pPr>
            <a:r>
              <a:rPr sz="1950" spc="-14" dirty="0" err="1">
                <a:latin typeface="BIZ UDPゴシック" panose="020B0400000000000000" pitchFamily="50" charset="-128"/>
                <a:ea typeface="BIZ UDPゴシック" panose="020B0400000000000000" pitchFamily="50" charset="-128"/>
                <a:cs typeface="ＭＳ Ｐゴシック"/>
              </a:rPr>
              <a:t>将来の原子力が軽水炉やガス炉等</a:t>
            </a:r>
            <a:r>
              <a:rPr sz="1950" spc="-5" dirty="0" err="1">
                <a:latin typeface="BIZ UDPゴシック" panose="020B0400000000000000" pitchFamily="50" charset="-128"/>
                <a:ea typeface="BIZ UDPゴシック" panose="020B0400000000000000" pitchFamily="50" charset="-128"/>
                <a:cs typeface="ＭＳ Ｐゴシック"/>
              </a:rPr>
              <a:t>の熱中性子炉と高速炉の複数炉型</a:t>
            </a:r>
            <a:r>
              <a:rPr sz="1950" spc="-18" dirty="0" err="1">
                <a:latin typeface="BIZ UDPゴシック" panose="020B0400000000000000" pitchFamily="50" charset="-128"/>
                <a:ea typeface="BIZ UDPゴシック" panose="020B0400000000000000" pitchFamily="50" charset="-128"/>
                <a:cs typeface="ＭＳ Ｐゴシック"/>
              </a:rPr>
              <a:t>で構成されることを仮定すると、燃料</a:t>
            </a:r>
            <a:r>
              <a:rPr sz="1950" spc="-14" dirty="0" err="1">
                <a:latin typeface="BIZ UDPゴシック" panose="020B0400000000000000" pitchFamily="50" charset="-128"/>
                <a:ea typeface="BIZ UDPゴシック" panose="020B0400000000000000" pitchFamily="50" charset="-128"/>
                <a:cs typeface="ＭＳ Ｐゴシック"/>
              </a:rPr>
              <a:t>や消滅対象廃棄物を相互にやり取り</a:t>
            </a:r>
            <a:r>
              <a:rPr lang="ja-JP" altLang="en-US" sz="1950" spc="-5" dirty="0">
                <a:latin typeface="BIZ UDPゴシック" panose="020B0400000000000000" pitchFamily="50" charset="-128"/>
                <a:ea typeface="BIZ UDPゴシック" panose="020B0400000000000000" pitchFamily="50" charset="-128"/>
                <a:cs typeface="ＭＳ Ｐゴシック"/>
              </a:rPr>
              <a:t>する</a:t>
            </a:r>
            <a:r>
              <a:rPr lang="ja-JP" altLang="en-US" sz="1950" b="1" dirty="0">
                <a:solidFill>
                  <a:srgbClr val="FF0000"/>
                </a:solidFill>
                <a:latin typeface="BIZ UDPゴシック" panose="020B0400000000000000" pitchFamily="50" charset="-128"/>
                <a:ea typeface="BIZ UDPゴシック" panose="020B0400000000000000" pitchFamily="50" charset="-128"/>
                <a:cs typeface="Microsoft JhengHei"/>
              </a:rPr>
              <a:t>協働系</a:t>
            </a:r>
            <a:r>
              <a:rPr lang="ja-JP" altLang="en-US" sz="1950" spc="-14" dirty="0">
                <a:latin typeface="BIZ UDPゴシック" panose="020B0400000000000000" pitchFamily="50" charset="-128"/>
                <a:ea typeface="BIZ UDPゴシック" panose="020B0400000000000000" pitchFamily="50" charset="-128"/>
                <a:cs typeface="ＭＳ Ｐゴシック"/>
              </a:rPr>
              <a:t>として、燃料維持と廃棄物燃焼を両立できる可能性あり</a:t>
            </a:r>
            <a:endParaRPr sz="1950" dirty="0">
              <a:latin typeface="BIZ UDPゴシック" panose="020B0400000000000000" pitchFamily="50" charset="-128"/>
              <a:ea typeface="BIZ UDPゴシック" panose="020B0400000000000000" pitchFamily="50" charset="-128"/>
              <a:cs typeface="ＭＳ Ｐゴシック"/>
            </a:endParaRPr>
          </a:p>
        </p:txBody>
      </p:sp>
      <p:sp>
        <p:nvSpPr>
          <p:cNvPr id="6" name="object 6"/>
          <p:cNvSpPr txBox="1"/>
          <p:nvPr/>
        </p:nvSpPr>
        <p:spPr>
          <a:xfrm>
            <a:off x="371326" y="3202145"/>
            <a:ext cx="5393478" cy="2184620"/>
          </a:xfrm>
          <a:prstGeom prst="rect">
            <a:avLst/>
          </a:prstGeom>
        </p:spPr>
        <p:txBody>
          <a:bodyPr vert="horz" wrap="square" lIns="0" tIns="31670" rIns="0" bIns="0" rtlCol="0">
            <a:spAutoFit/>
          </a:bodyPr>
          <a:lstStyle/>
          <a:p>
            <a:pPr marL="346642" marR="4607" indent="-335702">
              <a:lnSpc>
                <a:spcPct val="99400"/>
              </a:lnSpc>
              <a:spcBef>
                <a:spcPts val="535"/>
              </a:spcBef>
              <a:buFont typeface="Wingdings"/>
              <a:buChar char=""/>
              <a:tabLst>
                <a:tab pos="347218" algn="l"/>
              </a:tabLst>
            </a:pPr>
            <a:r>
              <a:rPr sz="1950" spc="-9" dirty="0">
                <a:latin typeface="BIZ UDPゴシック" panose="020B0400000000000000" pitchFamily="50" charset="-128"/>
                <a:ea typeface="BIZ UDPゴシック" panose="020B0400000000000000" pitchFamily="50" charset="-128"/>
                <a:cs typeface="ＭＳ Ｐゴシック"/>
              </a:rPr>
              <a:t>高速炉の持つ高い増殖性能は、十</a:t>
            </a:r>
            <a:r>
              <a:rPr sz="1950" spc="-14" dirty="0">
                <a:latin typeface="BIZ UDPゴシック" panose="020B0400000000000000" pitchFamily="50" charset="-128"/>
                <a:ea typeface="BIZ UDPゴシック" panose="020B0400000000000000" pitchFamily="50" charset="-128"/>
                <a:cs typeface="ＭＳ Ｐゴシック"/>
              </a:rPr>
              <a:t>分な発電設備容量に到達した時点でやがて不要となり、</a:t>
            </a:r>
            <a:r>
              <a:rPr sz="1950" u="sng" spc="-14" dirty="0">
                <a:uFill>
                  <a:solidFill>
                    <a:srgbClr val="000000"/>
                  </a:solidFill>
                </a:uFill>
                <a:latin typeface="BIZ UDPゴシック" panose="020B0400000000000000" pitchFamily="50" charset="-128"/>
                <a:ea typeface="BIZ UDPゴシック" panose="020B0400000000000000" pitchFamily="50" charset="-128"/>
                <a:cs typeface="ＭＳ Ｐゴシック"/>
              </a:rPr>
              <a:t>熱炉向けの燃料生産や、熱炉で発生した廃棄物の核変換に振り向け可能</a:t>
            </a:r>
            <a:endParaRPr sz="1950" dirty="0">
              <a:latin typeface="BIZ UDPゴシック" panose="020B0400000000000000" pitchFamily="50" charset="-128"/>
              <a:ea typeface="BIZ UDPゴシック" panose="020B0400000000000000" pitchFamily="50" charset="-128"/>
              <a:cs typeface="ＭＳ Ｐゴシック"/>
            </a:endParaRPr>
          </a:p>
          <a:p>
            <a:pPr marL="346642" marR="93858" indent="-335702">
              <a:lnSpc>
                <a:spcPct val="100400"/>
              </a:lnSpc>
              <a:spcBef>
                <a:spcPts val="472"/>
              </a:spcBef>
              <a:buFont typeface="Wingdings"/>
              <a:buChar char=""/>
              <a:tabLst>
                <a:tab pos="347218" algn="l"/>
              </a:tabLst>
            </a:pPr>
            <a:r>
              <a:rPr sz="1950" dirty="0">
                <a:latin typeface="BIZ UDPゴシック" panose="020B0400000000000000" pitchFamily="50" charset="-128"/>
                <a:ea typeface="BIZ UDPゴシック" panose="020B0400000000000000" pitchFamily="50" charset="-128"/>
                <a:cs typeface="ＭＳ Ｐゴシック"/>
              </a:rPr>
              <a:t>軽水炉、</a:t>
            </a:r>
            <a:r>
              <a:rPr sz="1950" spc="-9" dirty="0">
                <a:latin typeface="BIZ UDPゴシック" panose="020B0400000000000000" pitchFamily="50" charset="-128"/>
                <a:ea typeface="BIZ UDPゴシック" panose="020B0400000000000000" pitchFamily="50" charset="-128"/>
                <a:cs typeface="Arial"/>
              </a:rPr>
              <a:t>SMR</a:t>
            </a:r>
            <a:r>
              <a:rPr sz="1950" spc="-18" dirty="0">
                <a:latin typeface="BIZ UDPゴシック" panose="020B0400000000000000" pitchFamily="50" charset="-128"/>
                <a:ea typeface="BIZ UDPゴシック" panose="020B0400000000000000" pitchFamily="50" charset="-128"/>
                <a:cs typeface="ＭＳ Ｐゴシック"/>
              </a:rPr>
              <a:t>、ガス炉、高速炉を資</a:t>
            </a:r>
            <a:r>
              <a:rPr sz="1950" spc="-14" dirty="0">
                <a:latin typeface="BIZ UDPゴシック" panose="020B0400000000000000" pitchFamily="50" charset="-128"/>
                <a:ea typeface="BIZ UDPゴシック" panose="020B0400000000000000" pitchFamily="50" charset="-128"/>
                <a:cs typeface="ＭＳ Ｐゴシック"/>
              </a:rPr>
              <a:t>源や廃棄物の視点で相互に関連づ</a:t>
            </a:r>
            <a:r>
              <a:rPr sz="1950" spc="-9" dirty="0">
                <a:latin typeface="BIZ UDPゴシック" panose="020B0400000000000000" pitchFamily="50" charset="-128"/>
                <a:ea typeface="BIZ UDPゴシック" panose="020B0400000000000000" pitchFamily="50" charset="-128"/>
                <a:cs typeface="ＭＳ Ｐゴシック"/>
              </a:rPr>
              <a:t>けた</a:t>
            </a:r>
            <a:r>
              <a:rPr sz="1950" b="1" spc="-218" dirty="0">
                <a:solidFill>
                  <a:srgbClr val="FF0000"/>
                </a:solidFill>
                <a:latin typeface="BIZ UDPゴシック" panose="020B0400000000000000" pitchFamily="50" charset="-128"/>
                <a:ea typeface="BIZ UDPゴシック" panose="020B0400000000000000" pitchFamily="50" charset="-128"/>
                <a:cs typeface="Microsoft JhengHei"/>
              </a:rPr>
              <a:t>導入シナリオ・サイクル諸量</a:t>
            </a:r>
            <a:r>
              <a:rPr sz="1950" spc="-45" dirty="0">
                <a:latin typeface="BIZ UDPゴシック" panose="020B0400000000000000" pitchFamily="50" charset="-128"/>
                <a:ea typeface="BIZ UDPゴシック" panose="020B0400000000000000" pitchFamily="50" charset="-128"/>
                <a:cs typeface="ＭＳ Ｐゴシック"/>
              </a:rPr>
              <a:t>の</a:t>
            </a:r>
            <a:r>
              <a:rPr sz="1950" spc="-9" dirty="0">
                <a:latin typeface="BIZ UDPゴシック" panose="020B0400000000000000" pitchFamily="50" charset="-128"/>
                <a:ea typeface="BIZ UDPゴシック" panose="020B0400000000000000" pitchFamily="50" charset="-128"/>
                <a:cs typeface="ＭＳ Ｐゴシック"/>
              </a:rPr>
              <a:t>検討が必要</a:t>
            </a:r>
            <a:endParaRPr sz="1950" dirty="0">
              <a:latin typeface="BIZ UDPゴシック" panose="020B0400000000000000" pitchFamily="50" charset="-128"/>
              <a:ea typeface="BIZ UDPゴシック" panose="020B0400000000000000" pitchFamily="50" charset="-128"/>
              <a:cs typeface="ＭＳ Ｐゴシック"/>
            </a:endParaRPr>
          </a:p>
        </p:txBody>
      </p:sp>
      <p:grpSp>
        <p:nvGrpSpPr>
          <p:cNvPr id="7" name="object 7"/>
          <p:cNvGrpSpPr/>
          <p:nvPr/>
        </p:nvGrpSpPr>
        <p:grpSpPr>
          <a:xfrm>
            <a:off x="6687614" y="1531349"/>
            <a:ext cx="4361250" cy="4459715"/>
            <a:chOff x="5359907" y="1662683"/>
            <a:chExt cx="4809490" cy="4918075"/>
          </a:xfrm>
        </p:grpSpPr>
        <p:pic>
          <p:nvPicPr>
            <p:cNvPr id="8" name="object 8"/>
            <p:cNvPicPr/>
            <p:nvPr/>
          </p:nvPicPr>
          <p:blipFill>
            <a:blip r:embed="rId2" cstate="print"/>
            <a:stretch>
              <a:fillRect/>
            </a:stretch>
          </p:blipFill>
          <p:spPr>
            <a:xfrm>
              <a:off x="5359907" y="3523488"/>
              <a:ext cx="1054607" cy="2154935"/>
            </a:xfrm>
            <a:prstGeom prst="rect">
              <a:avLst/>
            </a:prstGeom>
          </p:spPr>
        </p:pic>
        <p:pic>
          <p:nvPicPr>
            <p:cNvPr id="9" name="object 9"/>
            <p:cNvPicPr/>
            <p:nvPr/>
          </p:nvPicPr>
          <p:blipFill>
            <a:blip r:embed="rId3" cstate="print"/>
            <a:stretch>
              <a:fillRect/>
            </a:stretch>
          </p:blipFill>
          <p:spPr>
            <a:xfrm>
              <a:off x="7625329" y="4522467"/>
              <a:ext cx="2544045" cy="2058164"/>
            </a:xfrm>
            <a:prstGeom prst="rect">
              <a:avLst/>
            </a:prstGeom>
          </p:spPr>
        </p:pic>
        <p:pic>
          <p:nvPicPr>
            <p:cNvPr id="10" name="object 10"/>
            <p:cNvPicPr/>
            <p:nvPr/>
          </p:nvPicPr>
          <p:blipFill>
            <a:blip r:embed="rId4" cstate="print"/>
            <a:stretch>
              <a:fillRect/>
            </a:stretch>
          </p:blipFill>
          <p:spPr>
            <a:xfrm>
              <a:off x="6673596" y="3168396"/>
              <a:ext cx="1019555" cy="1804416"/>
            </a:xfrm>
            <a:prstGeom prst="rect">
              <a:avLst/>
            </a:prstGeom>
          </p:spPr>
        </p:pic>
        <p:pic>
          <p:nvPicPr>
            <p:cNvPr id="11" name="object 11"/>
            <p:cNvPicPr/>
            <p:nvPr/>
          </p:nvPicPr>
          <p:blipFill>
            <a:blip r:embed="rId5" cstate="print"/>
            <a:stretch>
              <a:fillRect/>
            </a:stretch>
          </p:blipFill>
          <p:spPr>
            <a:xfrm>
              <a:off x="5745480" y="1662683"/>
              <a:ext cx="2869691" cy="1365503"/>
            </a:xfrm>
            <a:prstGeom prst="rect">
              <a:avLst/>
            </a:prstGeom>
          </p:spPr>
        </p:pic>
      </p:grpSp>
      <p:sp>
        <p:nvSpPr>
          <p:cNvPr id="12" name="object 12"/>
          <p:cNvSpPr txBox="1"/>
          <p:nvPr/>
        </p:nvSpPr>
        <p:spPr>
          <a:xfrm>
            <a:off x="7511664" y="6222258"/>
            <a:ext cx="2952203" cy="167976"/>
          </a:xfrm>
          <a:prstGeom prst="rect">
            <a:avLst/>
          </a:prstGeom>
        </p:spPr>
        <p:txBody>
          <a:bodyPr vert="horz" wrap="square" lIns="0" tIns="14395" rIns="0" bIns="0" rtlCol="0">
            <a:spAutoFit/>
          </a:bodyPr>
          <a:lstStyle/>
          <a:p>
            <a:pPr marL="11516">
              <a:spcBef>
                <a:spcPts val="113"/>
              </a:spcBef>
            </a:pPr>
            <a:r>
              <a:rPr sz="997" dirty="0">
                <a:latin typeface="BIZ UDPゴシック" panose="020B0400000000000000" pitchFamily="50" charset="-128"/>
                <a:ea typeface="BIZ UDPゴシック" panose="020B0400000000000000" pitchFamily="50" charset="-128"/>
                <a:cs typeface="ＭＳ Ｐゴシック"/>
              </a:rPr>
              <a:t>第</a:t>
            </a:r>
            <a:r>
              <a:rPr sz="997" dirty="0">
                <a:latin typeface="BIZ UDPゴシック" panose="020B0400000000000000" pitchFamily="50" charset="-128"/>
                <a:ea typeface="BIZ UDPゴシック" panose="020B0400000000000000" pitchFamily="50" charset="-128"/>
                <a:cs typeface="Arial"/>
              </a:rPr>
              <a:t>1</a:t>
            </a:r>
            <a:r>
              <a:rPr sz="997" dirty="0">
                <a:latin typeface="BIZ UDPゴシック" panose="020B0400000000000000" pitchFamily="50" charset="-128"/>
                <a:ea typeface="BIZ UDPゴシック" panose="020B0400000000000000" pitchFamily="50" charset="-128"/>
                <a:cs typeface="ＭＳ Ｐゴシック"/>
              </a:rPr>
              <a:t>回革新炉</a:t>
            </a:r>
            <a:r>
              <a:rPr sz="997" dirty="0">
                <a:latin typeface="BIZ UDPゴシック" panose="020B0400000000000000" pitchFamily="50" charset="-128"/>
                <a:ea typeface="BIZ UDPゴシック" panose="020B0400000000000000" pitchFamily="50" charset="-128"/>
                <a:cs typeface="Arial"/>
              </a:rPr>
              <a:t>WG(20220420)</a:t>
            </a:r>
            <a:r>
              <a:rPr sz="997" spc="-18" dirty="0" err="1">
                <a:latin typeface="BIZ UDPゴシック" panose="020B0400000000000000" pitchFamily="50" charset="-128"/>
                <a:ea typeface="BIZ UDPゴシック" panose="020B0400000000000000" pitchFamily="50" charset="-128"/>
                <a:cs typeface="ＭＳ Ｐゴシック"/>
              </a:rPr>
              <a:t>より</a:t>
            </a:r>
            <a:endParaRPr sz="997" dirty="0">
              <a:latin typeface="BIZ UDPゴシック" panose="020B0400000000000000" pitchFamily="50" charset="-128"/>
              <a:ea typeface="BIZ UDPゴシック" panose="020B0400000000000000" pitchFamily="50" charset="-128"/>
              <a:cs typeface="ＭＳ Ｐゴシック"/>
            </a:endParaRPr>
          </a:p>
        </p:txBody>
      </p:sp>
      <p:sp>
        <p:nvSpPr>
          <p:cNvPr id="13" name="object 13"/>
          <p:cNvSpPr txBox="1"/>
          <p:nvPr/>
        </p:nvSpPr>
        <p:spPr>
          <a:xfrm>
            <a:off x="9716079" y="1854051"/>
            <a:ext cx="1677296" cy="431368"/>
          </a:xfrm>
          <a:prstGeom prst="rect">
            <a:avLst/>
          </a:prstGeom>
        </p:spPr>
        <p:txBody>
          <a:bodyPr vert="horz" wrap="square" lIns="0" tIns="12668" rIns="0" bIns="0" rtlCol="0">
            <a:spAutoFit/>
          </a:bodyPr>
          <a:lstStyle/>
          <a:p>
            <a:pPr marL="11516">
              <a:spcBef>
                <a:spcPts val="100"/>
              </a:spcBef>
            </a:pPr>
            <a:r>
              <a:rPr sz="1360" spc="-9" dirty="0">
                <a:latin typeface="BIZ UDPゴシック" panose="020B0400000000000000" pitchFamily="50" charset="-128"/>
                <a:ea typeface="BIZ UDPゴシック" panose="020B0400000000000000" pitchFamily="50" charset="-128"/>
                <a:cs typeface="ＭＳ Ｐゴシック"/>
              </a:rPr>
              <a:t>革新的軽水炉</a:t>
            </a:r>
            <a:endParaRPr sz="1360" dirty="0">
              <a:latin typeface="BIZ UDPゴシック" panose="020B0400000000000000" pitchFamily="50" charset="-128"/>
              <a:ea typeface="BIZ UDPゴシック" panose="020B0400000000000000" pitchFamily="50" charset="-128"/>
              <a:cs typeface="ＭＳ Ｐゴシック"/>
            </a:endParaRPr>
          </a:p>
          <a:p>
            <a:pPr marL="11516">
              <a:spcBef>
                <a:spcPts val="14"/>
              </a:spcBef>
            </a:pPr>
            <a:r>
              <a:rPr sz="1360" dirty="0">
                <a:latin typeface="BIZ UDPゴシック" panose="020B0400000000000000" pitchFamily="50" charset="-128"/>
                <a:ea typeface="BIZ UDPゴシック" panose="020B0400000000000000" pitchFamily="50" charset="-128"/>
                <a:cs typeface="ＭＳ Ｐゴシック"/>
              </a:rPr>
              <a:t>（大型炉</a:t>
            </a:r>
            <a:r>
              <a:rPr sz="1360" spc="-45" dirty="0">
                <a:latin typeface="BIZ UDPゴシック" panose="020B0400000000000000" pitchFamily="50" charset="-128"/>
                <a:ea typeface="BIZ UDPゴシック" panose="020B0400000000000000" pitchFamily="50" charset="-128"/>
                <a:cs typeface="ＭＳ Ｐゴシック"/>
              </a:rPr>
              <a:t>）</a:t>
            </a:r>
            <a:endParaRPr sz="1360" dirty="0">
              <a:latin typeface="BIZ UDPゴシック" panose="020B0400000000000000" pitchFamily="50" charset="-128"/>
              <a:ea typeface="BIZ UDPゴシック" panose="020B0400000000000000" pitchFamily="50" charset="-128"/>
              <a:cs typeface="ＭＳ Ｐゴシック"/>
            </a:endParaRPr>
          </a:p>
        </p:txBody>
      </p:sp>
      <p:sp>
        <p:nvSpPr>
          <p:cNvPr id="14" name="object 14"/>
          <p:cNvSpPr txBox="1"/>
          <p:nvPr/>
        </p:nvSpPr>
        <p:spPr>
          <a:xfrm>
            <a:off x="9037934" y="2944387"/>
            <a:ext cx="1068144" cy="431368"/>
          </a:xfrm>
          <a:prstGeom prst="rect">
            <a:avLst/>
          </a:prstGeom>
        </p:spPr>
        <p:txBody>
          <a:bodyPr vert="horz" wrap="square" lIns="0" tIns="12668" rIns="0" bIns="0" rtlCol="0">
            <a:spAutoFit/>
          </a:bodyPr>
          <a:lstStyle/>
          <a:p>
            <a:pPr marL="11516">
              <a:spcBef>
                <a:spcPts val="100"/>
              </a:spcBef>
            </a:pPr>
            <a:r>
              <a:rPr sz="1360" spc="-9" dirty="0">
                <a:latin typeface="BIZ UDPゴシック" panose="020B0400000000000000" pitchFamily="50" charset="-128"/>
                <a:ea typeface="BIZ UDPゴシック" panose="020B0400000000000000" pitchFamily="50" charset="-128"/>
                <a:cs typeface="ＭＳ Ｐゴシック"/>
              </a:rPr>
              <a:t>革新的軽水炉</a:t>
            </a:r>
            <a:endParaRPr sz="1360">
              <a:latin typeface="BIZ UDPゴシック" panose="020B0400000000000000" pitchFamily="50" charset="-128"/>
              <a:ea typeface="BIZ UDPゴシック" panose="020B0400000000000000" pitchFamily="50" charset="-128"/>
              <a:cs typeface="ＭＳ Ｐゴシック"/>
            </a:endParaRPr>
          </a:p>
          <a:p>
            <a:pPr marL="11516">
              <a:spcBef>
                <a:spcPts val="14"/>
              </a:spcBef>
            </a:pPr>
            <a:r>
              <a:rPr sz="1360" spc="-9" dirty="0">
                <a:latin typeface="BIZ UDPゴシック" panose="020B0400000000000000" pitchFamily="50" charset="-128"/>
                <a:ea typeface="BIZ UDPゴシック" panose="020B0400000000000000" pitchFamily="50" charset="-128"/>
                <a:cs typeface="ＭＳ Ｐゴシック"/>
              </a:rPr>
              <a:t>（</a:t>
            </a:r>
            <a:r>
              <a:rPr sz="1360" spc="-9" dirty="0">
                <a:latin typeface="BIZ UDPゴシック" panose="020B0400000000000000" pitchFamily="50" charset="-128"/>
                <a:ea typeface="BIZ UDPゴシック" panose="020B0400000000000000" pitchFamily="50" charset="-128"/>
                <a:cs typeface="Arial"/>
              </a:rPr>
              <a:t>SMR</a:t>
            </a:r>
            <a:r>
              <a:rPr sz="1360" spc="-9" dirty="0">
                <a:latin typeface="BIZ UDPゴシック" panose="020B0400000000000000" pitchFamily="50" charset="-128"/>
                <a:ea typeface="BIZ UDPゴシック" panose="020B0400000000000000" pitchFamily="50" charset="-128"/>
                <a:cs typeface="ＭＳ Ｐゴシック"/>
              </a:rPr>
              <a:t>）</a:t>
            </a:r>
            <a:endParaRPr sz="1360">
              <a:latin typeface="BIZ UDPゴシック" panose="020B0400000000000000" pitchFamily="50" charset="-128"/>
              <a:ea typeface="BIZ UDPゴシック" panose="020B0400000000000000" pitchFamily="50" charset="-128"/>
              <a:cs typeface="ＭＳ Ｐゴシック"/>
            </a:endParaRPr>
          </a:p>
        </p:txBody>
      </p:sp>
      <p:sp>
        <p:nvSpPr>
          <p:cNvPr id="15" name="object 15"/>
          <p:cNvSpPr txBox="1"/>
          <p:nvPr/>
        </p:nvSpPr>
        <p:spPr>
          <a:xfrm>
            <a:off x="8684238" y="5526369"/>
            <a:ext cx="545876" cy="222080"/>
          </a:xfrm>
          <a:prstGeom prst="rect">
            <a:avLst/>
          </a:prstGeom>
        </p:spPr>
        <p:txBody>
          <a:bodyPr vert="horz" wrap="square" lIns="0" tIns="12668" rIns="0" bIns="0" rtlCol="0">
            <a:spAutoFit/>
          </a:bodyPr>
          <a:lstStyle/>
          <a:p>
            <a:pPr marL="11516">
              <a:spcBef>
                <a:spcPts val="100"/>
              </a:spcBef>
            </a:pPr>
            <a:r>
              <a:rPr sz="1360" spc="-18" dirty="0">
                <a:latin typeface="BIZ UDPゴシック" panose="020B0400000000000000" pitchFamily="50" charset="-128"/>
                <a:ea typeface="BIZ UDPゴシック" panose="020B0400000000000000" pitchFamily="50" charset="-128"/>
                <a:cs typeface="ＭＳ Ｐゴシック"/>
              </a:rPr>
              <a:t>高速炉</a:t>
            </a:r>
            <a:endParaRPr sz="1360">
              <a:latin typeface="BIZ UDPゴシック" panose="020B0400000000000000" pitchFamily="50" charset="-128"/>
              <a:ea typeface="BIZ UDPゴシック" panose="020B0400000000000000" pitchFamily="50" charset="-128"/>
              <a:cs typeface="ＭＳ Ｐゴシック"/>
            </a:endParaRPr>
          </a:p>
        </p:txBody>
      </p:sp>
      <p:sp>
        <p:nvSpPr>
          <p:cNvPr id="16" name="object 16"/>
          <p:cNvSpPr txBox="1"/>
          <p:nvPr/>
        </p:nvSpPr>
        <p:spPr>
          <a:xfrm>
            <a:off x="6877665" y="2930784"/>
            <a:ext cx="515934" cy="222080"/>
          </a:xfrm>
          <a:prstGeom prst="rect">
            <a:avLst/>
          </a:prstGeom>
        </p:spPr>
        <p:txBody>
          <a:bodyPr vert="horz" wrap="square" lIns="0" tIns="12668" rIns="0" bIns="0" rtlCol="0">
            <a:spAutoFit/>
          </a:bodyPr>
          <a:lstStyle/>
          <a:p>
            <a:pPr marL="11516">
              <a:spcBef>
                <a:spcPts val="100"/>
              </a:spcBef>
            </a:pPr>
            <a:r>
              <a:rPr sz="1360" spc="-18" dirty="0">
                <a:latin typeface="BIZ UDPゴシック" panose="020B0400000000000000" pitchFamily="50" charset="-128"/>
                <a:ea typeface="BIZ UDPゴシック" panose="020B0400000000000000" pitchFamily="50" charset="-128"/>
                <a:cs typeface="ＭＳ Ｐゴシック"/>
              </a:rPr>
              <a:t>ガス炉</a:t>
            </a:r>
            <a:endParaRPr sz="1360">
              <a:latin typeface="BIZ UDPゴシック" panose="020B0400000000000000" pitchFamily="50" charset="-128"/>
              <a:ea typeface="BIZ UDPゴシック" panose="020B0400000000000000" pitchFamily="50" charset="-128"/>
              <a:cs typeface="ＭＳ Ｐゴシック"/>
            </a:endParaRPr>
          </a:p>
        </p:txBody>
      </p:sp>
      <p:grpSp>
        <p:nvGrpSpPr>
          <p:cNvPr id="17" name="object 17"/>
          <p:cNvGrpSpPr/>
          <p:nvPr/>
        </p:nvGrpSpPr>
        <p:grpSpPr>
          <a:xfrm>
            <a:off x="6231567" y="1196913"/>
            <a:ext cx="4411347" cy="4599639"/>
            <a:chOff x="4856988" y="1293875"/>
            <a:chExt cx="4864735" cy="5072380"/>
          </a:xfrm>
        </p:grpSpPr>
        <p:sp>
          <p:nvSpPr>
            <p:cNvPr id="18" name="object 18"/>
            <p:cNvSpPr/>
            <p:nvPr/>
          </p:nvSpPr>
          <p:spPr>
            <a:xfrm>
              <a:off x="4856975" y="1293875"/>
              <a:ext cx="4864735" cy="5055235"/>
            </a:xfrm>
            <a:custGeom>
              <a:avLst/>
              <a:gdLst/>
              <a:ahLst/>
              <a:cxnLst/>
              <a:rect l="l" t="t" r="r" b="b"/>
              <a:pathLst>
                <a:path w="4864734" h="5055235">
                  <a:moveTo>
                    <a:pt x="12192" y="2200656"/>
                  </a:moveTo>
                  <a:lnTo>
                    <a:pt x="1524" y="2202180"/>
                  </a:lnTo>
                  <a:lnTo>
                    <a:pt x="3048" y="2243328"/>
                  </a:lnTo>
                  <a:lnTo>
                    <a:pt x="12192" y="2241804"/>
                  </a:lnTo>
                  <a:lnTo>
                    <a:pt x="12192" y="2200656"/>
                  </a:lnTo>
                  <a:close/>
                </a:path>
                <a:path w="4864734" h="5055235">
                  <a:moveTo>
                    <a:pt x="12192" y="2129028"/>
                  </a:moveTo>
                  <a:lnTo>
                    <a:pt x="1524" y="2129028"/>
                  </a:lnTo>
                  <a:lnTo>
                    <a:pt x="0" y="2170176"/>
                  </a:lnTo>
                  <a:lnTo>
                    <a:pt x="10668" y="2170176"/>
                  </a:lnTo>
                  <a:lnTo>
                    <a:pt x="10668" y="2168652"/>
                  </a:lnTo>
                  <a:lnTo>
                    <a:pt x="12192" y="2129028"/>
                  </a:lnTo>
                  <a:close/>
                </a:path>
                <a:path w="4864734" h="5055235">
                  <a:moveTo>
                    <a:pt x="13716" y="2057400"/>
                  </a:moveTo>
                  <a:lnTo>
                    <a:pt x="3048" y="2057400"/>
                  </a:lnTo>
                  <a:lnTo>
                    <a:pt x="1524" y="2098548"/>
                  </a:lnTo>
                  <a:lnTo>
                    <a:pt x="12192" y="2098548"/>
                  </a:lnTo>
                  <a:lnTo>
                    <a:pt x="13716" y="2057400"/>
                  </a:lnTo>
                  <a:close/>
                </a:path>
                <a:path w="4864734" h="5055235">
                  <a:moveTo>
                    <a:pt x="16764" y="2313432"/>
                  </a:moveTo>
                  <a:lnTo>
                    <a:pt x="13716" y="2284476"/>
                  </a:lnTo>
                  <a:lnTo>
                    <a:pt x="13716" y="2273808"/>
                  </a:lnTo>
                  <a:lnTo>
                    <a:pt x="3048" y="2273808"/>
                  </a:lnTo>
                  <a:lnTo>
                    <a:pt x="3048" y="2286000"/>
                  </a:lnTo>
                  <a:lnTo>
                    <a:pt x="6096" y="2314956"/>
                  </a:lnTo>
                  <a:lnTo>
                    <a:pt x="16764" y="2313432"/>
                  </a:lnTo>
                  <a:close/>
                </a:path>
                <a:path w="4864734" h="5055235">
                  <a:moveTo>
                    <a:pt x="18288" y="1985772"/>
                  </a:moveTo>
                  <a:lnTo>
                    <a:pt x="7620" y="1985772"/>
                  </a:lnTo>
                  <a:lnTo>
                    <a:pt x="4572" y="2026920"/>
                  </a:lnTo>
                  <a:lnTo>
                    <a:pt x="15240" y="2026920"/>
                  </a:lnTo>
                  <a:lnTo>
                    <a:pt x="18288" y="1985772"/>
                  </a:lnTo>
                  <a:close/>
                </a:path>
                <a:path w="4864734" h="5055235">
                  <a:moveTo>
                    <a:pt x="21336" y="2385060"/>
                  </a:moveTo>
                  <a:lnTo>
                    <a:pt x="18288" y="2345436"/>
                  </a:lnTo>
                  <a:lnTo>
                    <a:pt x="7620" y="2345436"/>
                  </a:lnTo>
                  <a:lnTo>
                    <a:pt x="10668" y="2386584"/>
                  </a:lnTo>
                  <a:lnTo>
                    <a:pt x="21336" y="2385060"/>
                  </a:lnTo>
                  <a:close/>
                </a:path>
                <a:path w="4864734" h="5055235">
                  <a:moveTo>
                    <a:pt x="24384" y="1914144"/>
                  </a:moveTo>
                  <a:lnTo>
                    <a:pt x="15240" y="1914144"/>
                  </a:lnTo>
                  <a:lnTo>
                    <a:pt x="10668" y="1946148"/>
                  </a:lnTo>
                  <a:lnTo>
                    <a:pt x="10668" y="1955292"/>
                  </a:lnTo>
                  <a:lnTo>
                    <a:pt x="19812" y="1955292"/>
                  </a:lnTo>
                  <a:lnTo>
                    <a:pt x="21336" y="1946148"/>
                  </a:lnTo>
                  <a:lnTo>
                    <a:pt x="24384" y="1914144"/>
                  </a:lnTo>
                  <a:close/>
                </a:path>
                <a:path w="4864734" h="5055235">
                  <a:moveTo>
                    <a:pt x="28956" y="2456688"/>
                  </a:moveTo>
                  <a:lnTo>
                    <a:pt x="24384" y="2415540"/>
                  </a:lnTo>
                  <a:lnTo>
                    <a:pt x="13716" y="2417064"/>
                  </a:lnTo>
                  <a:lnTo>
                    <a:pt x="18288" y="2458212"/>
                  </a:lnTo>
                  <a:lnTo>
                    <a:pt x="28956" y="2456688"/>
                  </a:lnTo>
                  <a:close/>
                </a:path>
                <a:path w="4864734" h="5055235">
                  <a:moveTo>
                    <a:pt x="33528" y="1842516"/>
                  </a:moveTo>
                  <a:lnTo>
                    <a:pt x="22860" y="1842516"/>
                  </a:lnTo>
                  <a:lnTo>
                    <a:pt x="18288" y="1882140"/>
                  </a:lnTo>
                  <a:lnTo>
                    <a:pt x="28956" y="1883664"/>
                  </a:lnTo>
                  <a:lnTo>
                    <a:pt x="33528" y="1842516"/>
                  </a:lnTo>
                  <a:close/>
                </a:path>
                <a:path w="4864734" h="5055235">
                  <a:moveTo>
                    <a:pt x="38100" y="2525268"/>
                  </a:moveTo>
                  <a:lnTo>
                    <a:pt x="33528" y="2487168"/>
                  </a:lnTo>
                  <a:lnTo>
                    <a:pt x="22860" y="2488692"/>
                  </a:lnTo>
                  <a:lnTo>
                    <a:pt x="27432" y="2526792"/>
                  </a:lnTo>
                  <a:lnTo>
                    <a:pt x="28956" y="2529840"/>
                  </a:lnTo>
                  <a:lnTo>
                    <a:pt x="38100" y="2528316"/>
                  </a:lnTo>
                  <a:lnTo>
                    <a:pt x="38100" y="2525268"/>
                  </a:lnTo>
                  <a:close/>
                </a:path>
                <a:path w="4864734" h="5055235">
                  <a:moveTo>
                    <a:pt x="45720" y="1772412"/>
                  </a:moveTo>
                  <a:lnTo>
                    <a:pt x="35052" y="1770888"/>
                  </a:lnTo>
                  <a:lnTo>
                    <a:pt x="27432" y="1812036"/>
                  </a:lnTo>
                  <a:lnTo>
                    <a:pt x="38100" y="1813560"/>
                  </a:lnTo>
                  <a:lnTo>
                    <a:pt x="45720" y="1772412"/>
                  </a:lnTo>
                  <a:close/>
                </a:path>
                <a:path w="4864734" h="5055235">
                  <a:moveTo>
                    <a:pt x="50292" y="2598420"/>
                  </a:moveTo>
                  <a:lnTo>
                    <a:pt x="47244" y="2587752"/>
                  </a:lnTo>
                  <a:lnTo>
                    <a:pt x="42672" y="2558796"/>
                  </a:lnTo>
                  <a:lnTo>
                    <a:pt x="33528" y="2560320"/>
                  </a:lnTo>
                  <a:lnTo>
                    <a:pt x="38100" y="2589276"/>
                  </a:lnTo>
                  <a:lnTo>
                    <a:pt x="39624" y="2601468"/>
                  </a:lnTo>
                  <a:lnTo>
                    <a:pt x="50292" y="2598420"/>
                  </a:lnTo>
                  <a:close/>
                </a:path>
                <a:path w="4864734" h="5055235">
                  <a:moveTo>
                    <a:pt x="59436" y="1702308"/>
                  </a:moveTo>
                  <a:lnTo>
                    <a:pt x="48768" y="1699260"/>
                  </a:lnTo>
                  <a:lnTo>
                    <a:pt x="41148" y="1734312"/>
                  </a:lnTo>
                  <a:lnTo>
                    <a:pt x="39624" y="1740408"/>
                  </a:lnTo>
                  <a:lnTo>
                    <a:pt x="50292" y="1741932"/>
                  </a:lnTo>
                  <a:lnTo>
                    <a:pt x="51816" y="1735836"/>
                  </a:lnTo>
                  <a:lnTo>
                    <a:pt x="59436" y="1702308"/>
                  </a:lnTo>
                  <a:close/>
                </a:path>
                <a:path w="4864734" h="5055235">
                  <a:moveTo>
                    <a:pt x="62484" y="2670048"/>
                  </a:moveTo>
                  <a:lnTo>
                    <a:pt x="59436" y="2650236"/>
                  </a:lnTo>
                  <a:lnTo>
                    <a:pt x="54864" y="2628900"/>
                  </a:lnTo>
                  <a:lnTo>
                    <a:pt x="45720" y="2631948"/>
                  </a:lnTo>
                  <a:lnTo>
                    <a:pt x="48768" y="2651760"/>
                  </a:lnTo>
                  <a:lnTo>
                    <a:pt x="53340" y="2671572"/>
                  </a:lnTo>
                  <a:lnTo>
                    <a:pt x="62484" y="2670048"/>
                  </a:lnTo>
                  <a:close/>
                </a:path>
                <a:path w="4864734" h="5055235">
                  <a:moveTo>
                    <a:pt x="74676" y="1632204"/>
                  </a:moveTo>
                  <a:lnTo>
                    <a:pt x="64008" y="1629156"/>
                  </a:lnTo>
                  <a:lnTo>
                    <a:pt x="64008" y="1632204"/>
                  </a:lnTo>
                  <a:lnTo>
                    <a:pt x="54864" y="1670304"/>
                  </a:lnTo>
                  <a:lnTo>
                    <a:pt x="65532" y="1671828"/>
                  </a:lnTo>
                  <a:lnTo>
                    <a:pt x="74676" y="1633728"/>
                  </a:lnTo>
                  <a:lnTo>
                    <a:pt x="74676" y="1632204"/>
                  </a:lnTo>
                  <a:close/>
                </a:path>
                <a:path w="4864734" h="5055235">
                  <a:moveTo>
                    <a:pt x="76200" y="2740152"/>
                  </a:moveTo>
                  <a:lnTo>
                    <a:pt x="71628" y="2717292"/>
                  </a:lnTo>
                  <a:lnTo>
                    <a:pt x="68580" y="2700528"/>
                  </a:lnTo>
                  <a:lnTo>
                    <a:pt x="57912" y="2702052"/>
                  </a:lnTo>
                  <a:lnTo>
                    <a:pt x="60960" y="2718816"/>
                  </a:lnTo>
                  <a:lnTo>
                    <a:pt x="65532" y="2743200"/>
                  </a:lnTo>
                  <a:lnTo>
                    <a:pt x="76200" y="2740152"/>
                  </a:lnTo>
                  <a:close/>
                </a:path>
                <a:path w="4864734" h="5055235">
                  <a:moveTo>
                    <a:pt x="88392" y="2811780"/>
                  </a:moveTo>
                  <a:lnTo>
                    <a:pt x="83820" y="2788920"/>
                  </a:lnTo>
                  <a:lnTo>
                    <a:pt x="80772" y="2770632"/>
                  </a:lnTo>
                  <a:lnTo>
                    <a:pt x="71628" y="2772156"/>
                  </a:lnTo>
                  <a:lnTo>
                    <a:pt x="74676" y="2790444"/>
                  </a:lnTo>
                  <a:lnTo>
                    <a:pt x="77724" y="2813304"/>
                  </a:lnTo>
                  <a:lnTo>
                    <a:pt x="88392" y="2811780"/>
                  </a:lnTo>
                  <a:close/>
                </a:path>
                <a:path w="4864734" h="5055235">
                  <a:moveTo>
                    <a:pt x="94488" y="1562100"/>
                  </a:moveTo>
                  <a:lnTo>
                    <a:pt x="83820" y="1560576"/>
                  </a:lnTo>
                  <a:lnTo>
                    <a:pt x="73152" y="1600200"/>
                  </a:lnTo>
                  <a:lnTo>
                    <a:pt x="82296" y="1601724"/>
                  </a:lnTo>
                  <a:lnTo>
                    <a:pt x="94488" y="1562100"/>
                  </a:lnTo>
                  <a:close/>
                </a:path>
                <a:path w="4864734" h="5055235">
                  <a:moveTo>
                    <a:pt x="100584" y="2881884"/>
                  </a:moveTo>
                  <a:lnTo>
                    <a:pt x="97536" y="2866644"/>
                  </a:lnTo>
                  <a:lnTo>
                    <a:pt x="94488" y="2842260"/>
                  </a:lnTo>
                  <a:lnTo>
                    <a:pt x="83820" y="2843784"/>
                  </a:lnTo>
                  <a:lnTo>
                    <a:pt x="88392" y="2868168"/>
                  </a:lnTo>
                  <a:lnTo>
                    <a:pt x="91440" y="2884932"/>
                  </a:lnTo>
                  <a:lnTo>
                    <a:pt x="100584" y="2881884"/>
                  </a:lnTo>
                  <a:close/>
                </a:path>
                <a:path w="4864734" h="5055235">
                  <a:moveTo>
                    <a:pt x="112776" y="2948940"/>
                  </a:moveTo>
                  <a:lnTo>
                    <a:pt x="106680" y="2912364"/>
                  </a:lnTo>
                  <a:lnTo>
                    <a:pt x="96012" y="2913888"/>
                  </a:lnTo>
                  <a:lnTo>
                    <a:pt x="102108" y="2950464"/>
                  </a:lnTo>
                  <a:lnTo>
                    <a:pt x="103632" y="2955036"/>
                  </a:lnTo>
                  <a:lnTo>
                    <a:pt x="112776" y="2953512"/>
                  </a:lnTo>
                  <a:lnTo>
                    <a:pt x="112776" y="2948940"/>
                  </a:lnTo>
                  <a:close/>
                </a:path>
                <a:path w="4864734" h="5055235">
                  <a:moveTo>
                    <a:pt x="114300" y="1493520"/>
                  </a:moveTo>
                  <a:lnTo>
                    <a:pt x="105156" y="1490472"/>
                  </a:lnTo>
                  <a:lnTo>
                    <a:pt x="92964" y="1530096"/>
                  </a:lnTo>
                  <a:lnTo>
                    <a:pt x="102108" y="1533144"/>
                  </a:lnTo>
                  <a:lnTo>
                    <a:pt x="114300" y="1493520"/>
                  </a:lnTo>
                  <a:close/>
                </a:path>
                <a:path w="4864734" h="5055235">
                  <a:moveTo>
                    <a:pt x="124968" y="3023616"/>
                  </a:moveTo>
                  <a:lnTo>
                    <a:pt x="118872" y="2983992"/>
                  </a:lnTo>
                  <a:lnTo>
                    <a:pt x="108204" y="2985516"/>
                  </a:lnTo>
                  <a:lnTo>
                    <a:pt x="115824" y="3026664"/>
                  </a:lnTo>
                  <a:lnTo>
                    <a:pt x="124968" y="3023616"/>
                  </a:lnTo>
                  <a:close/>
                </a:path>
                <a:path w="4864734" h="5055235">
                  <a:moveTo>
                    <a:pt x="137160" y="3095244"/>
                  </a:moveTo>
                  <a:lnTo>
                    <a:pt x="131064" y="3054096"/>
                  </a:lnTo>
                  <a:lnTo>
                    <a:pt x="120396" y="3057144"/>
                  </a:lnTo>
                  <a:lnTo>
                    <a:pt x="128016" y="3096768"/>
                  </a:lnTo>
                  <a:lnTo>
                    <a:pt x="137160" y="3095244"/>
                  </a:lnTo>
                  <a:close/>
                </a:path>
                <a:path w="4864734" h="5055235">
                  <a:moveTo>
                    <a:pt x="138684" y="1426464"/>
                  </a:moveTo>
                  <a:lnTo>
                    <a:pt x="128016" y="1423416"/>
                  </a:lnTo>
                  <a:lnTo>
                    <a:pt x="121920" y="1437132"/>
                  </a:lnTo>
                  <a:lnTo>
                    <a:pt x="114300" y="1461516"/>
                  </a:lnTo>
                  <a:lnTo>
                    <a:pt x="124968" y="1464564"/>
                  </a:lnTo>
                  <a:lnTo>
                    <a:pt x="132588" y="1441704"/>
                  </a:lnTo>
                  <a:lnTo>
                    <a:pt x="138684" y="1426464"/>
                  </a:lnTo>
                  <a:close/>
                </a:path>
                <a:path w="4864734" h="5055235">
                  <a:moveTo>
                    <a:pt x="150888" y="3165360"/>
                  </a:moveTo>
                  <a:lnTo>
                    <a:pt x="143268" y="3125736"/>
                  </a:lnTo>
                  <a:lnTo>
                    <a:pt x="132600" y="3127260"/>
                  </a:lnTo>
                  <a:lnTo>
                    <a:pt x="140220" y="3168396"/>
                  </a:lnTo>
                  <a:lnTo>
                    <a:pt x="150888" y="3165360"/>
                  </a:lnTo>
                  <a:close/>
                </a:path>
                <a:path w="4864734" h="5055235">
                  <a:moveTo>
                    <a:pt x="163068" y="1359408"/>
                  </a:moveTo>
                  <a:lnTo>
                    <a:pt x="153924" y="1354836"/>
                  </a:lnTo>
                  <a:lnTo>
                    <a:pt x="140208" y="1394460"/>
                  </a:lnTo>
                  <a:lnTo>
                    <a:pt x="149352" y="1397508"/>
                  </a:lnTo>
                  <a:lnTo>
                    <a:pt x="163068" y="1359408"/>
                  </a:lnTo>
                  <a:close/>
                </a:path>
                <a:path w="4864734" h="5055235">
                  <a:moveTo>
                    <a:pt x="163080" y="3236976"/>
                  </a:moveTo>
                  <a:lnTo>
                    <a:pt x="160032" y="3217164"/>
                  </a:lnTo>
                  <a:lnTo>
                    <a:pt x="155460" y="3195840"/>
                  </a:lnTo>
                  <a:lnTo>
                    <a:pt x="146316" y="3198876"/>
                  </a:lnTo>
                  <a:lnTo>
                    <a:pt x="149364" y="3220212"/>
                  </a:lnTo>
                  <a:lnTo>
                    <a:pt x="152412" y="3238500"/>
                  </a:lnTo>
                  <a:lnTo>
                    <a:pt x="163080" y="3236976"/>
                  </a:lnTo>
                  <a:close/>
                </a:path>
                <a:path w="4864734" h="5055235">
                  <a:moveTo>
                    <a:pt x="176796" y="3307080"/>
                  </a:moveTo>
                  <a:lnTo>
                    <a:pt x="169176" y="3267456"/>
                  </a:lnTo>
                  <a:lnTo>
                    <a:pt x="158508" y="3268980"/>
                  </a:lnTo>
                  <a:lnTo>
                    <a:pt x="166128" y="3310140"/>
                  </a:lnTo>
                  <a:lnTo>
                    <a:pt x="176796" y="3307080"/>
                  </a:lnTo>
                  <a:close/>
                </a:path>
                <a:path w="4864734" h="5055235">
                  <a:moveTo>
                    <a:pt x="190512" y="3378708"/>
                  </a:moveTo>
                  <a:lnTo>
                    <a:pt x="181368" y="3337560"/>
                  </a:lnTo>
                  <a:lnTo>
                    <a:pt x="172224" y="3339084"/>
                  </a:lnTo>
                  <a:lnTo>
                    <a:pt x="179844" y="3380244"/>
                  </a:lnTo>
                  <a:lnTo>
                    <a:pt x="190512" y="3378708"/>
                  </a:lnTo>
                  <a:close/>
                </a:path>
                <a:path w="4864734" h="5055235">
                  <a:moveTo>
                    <a:pt x="192024" y="1293876"/>
                  </a:moveTo>
                  <a:lnTo>
                    <a:pt x="182880" y="1289304"/>
                  </a:lnTo>
                  <a:lnTo>
                    <a:pt x="166116" y="1327404"/>
                  </a:lnTo>
                  <a:lnTo>
                    <a:pt x="175260" y="1330452"/>
                  </a:lnTo>
                  <a:lnTo>
                    <a:pt x="192024" y="1293876"/>
                  </a:lnTo>
                  <a:close/>
                </a:path>
                <a:path w="4864734" h="5055235">
                  <a:moveTo>
                    <a:pt x="204228" y="3448812"/>
                  </a:moveTo>
                  <a:lnTo>
                    <a:pt x="196608" y="3412248"/>
                  </a:lnTo>
                  <a:lnTo>
                    <a:pt x="195084" y="3409188"/>
                  </a:lnTo>
                  <a:lnTo>
                    <a:pt x="185940" y="3410712"/>
                  </a:lnTo>
                  <a:lnTo>
                    <a:pt x="185940" y="3413760"/>
                  </a:lnTo>
                  <a:lnTo>
                    <a:pt x="193560" y="3450348"/>
                  </a:lnTo>
                  <a:lnTo>
                    <a:pt x="204228" y="3448812"/>
                  </a:lnTo>
                  <a:close/>
                </a:path>
                <a:path w="4864734" h="5055235">
                  <a:moveTo>
                    <a:pt x="217944" y="3518928"/>
                  </a:moveTo>
                  <a:lnTo>
                    <a:pt x="216420" y="3511296"/>
                  </a:lnTo>
                  <a:lnTo>
                    <a:pt x="210324" y="3479292"/>
                  </a:lnTo>
                  <a:lnTo>
                    <a:pt x="199656" y="3480828"/>
                  </a:lnTo>
                  <a:lnTo>
                    <a:pt x="205752" y="3512832"/>
                  </a:lnTo>
                  <a:lnTo>
                    <a:pt x="207276" y="3521964"/>
                  </a:lnTo>
                  <a:lnTo>
                    <a:pt x="217944" y="3518928"/>
                  </a:lnTo>
                  <a:close/>
                </a:path>
                <a:path w="4864734" h="5055235">
                  <a:moveTo>
                    <a:pt x="222504" y="1228344"/>
                  </a:moveTo>
                  <a:lnTo>
                    <a:pt x="213360" y="1223772"/>
                  </a:lnTo>
                  <a:lnTo>
                    <a:pt x="198120" y="1255776"/>
                  </a:lnTo>
                  <a:lnTo>
                    <a:pt x="195072" y="1260348"/>
                  </a:lnTo>
                  <a:lnTo>
                    <a:pt x="204216" y="1264920"/>
                  </a:lnTo>
                  <a:lnTo>
                    <a:pt x="222504" y="1228344"/>
                  </a:lnTo>
                  <a:close/>
                </a:path>
                <a:path w="4864734" h="5055235">
                  <a:moveTo>
                    <a:pt x="233184" y="3589032"/>
                  </a:moveTo>
                  <a:lnTo>
                    <a:pt x="224040" y="3549396"/>
                  </a:lnTo>
                  <a:lnTo>
                    <a:pt x="214896" y="3550932"/>
                  </a:lnTo>
                  <a:lnTo>
                    <a:pt x="222516" y="3592068"/>
                  </a:lnTo>
                  <a:lnTo>
                    <a:pt x="233184" y="3589032"/>
                  </a:lnTo>
                  <a:close/>
                </a:path>
                <a:path w="4864734" h="5055235">
                  <a:moveTo>
                    <a:pt x="248424" y="3659136"/>
                  </a:moveTo>
                  <a:lnTo>
                    <a:pt x="239280" y="3619500"/>
                  </a:lnTo>
                  <a:lnTo>
                    <a:pt x="230136" y="3622560"/>
                  </a:lnTo>
                  <a:lnTo>
                    <a:pt x="237756" y="3662172"/>
                  </a:lnTo>
                  <a:lnTo>
                    <a:pt x="248424" y="3659136"/>
                  </a:lnTo>
                  <a:close/>
                </a:path>
                <a:path w="4864734" h="5055235">
                  <a:moveTo>
                    <a:pt x="254508" y="1164336"/>
                  </a:moveTo>
                  <a:lnTo>
                    <a:pt x="245364" y="1159764"/>
                  </a:lnTo>
                  <a:lnTo>
                    <a:pt x="227076" y="1196340"/>
                  </a:lnTo>
                  <a:lnTo>
                    <a:pt x="236220" y="1200912"/>
                  </a:lnTo>
                  <a:lnTo>
                    <a:pt x="254508" y="1164336"/>
                  </a:lnTo>
                  <a:close/>
                </a:path>
                <a:path w="4864734" h="5055235">
                  <a:moveTo>
                    <a:pt x="263664" y="3730752"/>
                  </a:moveTo>
                  <a:lnTo>
                    <a:pt x="260616" y="3713988"/>
                  </a:lnTo>
                  <a:lnTo>
                    <a:pt x="254520" y="3689604"/>
                  </a:lnTo>
                  <a:lnTo>
                    <a:pt x="245376" y="3692652"/>
                  </a:lnTo>
                  <a:lnTo>
                    <a:pt x="249948" y="3715512"/>
                  </a:lnTo>
                  <a:lnTo>
                    <a:pt x="254520" y="3732288"/>
                  </a:lnTo>
                  <a:lnTo>
                    <a:pt x="263664" y="3730752"/>
                  </a:lnTo>
                  <a:close/>
                </a:path>
                <a:path w="4864734" h="5055235">
                  <a:moveTo>
                    <a:pt x="280428" y="3799332"/>
                  </a:moveTo>
                  <a:lnTo>
                    <a:pt x="271284" y="3759720"/>
                  </a:lnTo>
                  <a:lnTo>
                    <a:pt x="260616" y="3762756"/>
                  </a:lnTo>
                  <a:lnTo>
                    <a:pt x="271284" y="3802380"/>
                  </a:lnTo>
                  <a:lnTo>
                    <a:pt x="280428" y="3799332"/>
                  </a:lnTo>
                  <a:close/>
                </a:path>
                <a:path w="4864734" h="5055235">
                  <a:moveTo>
                    <a:pt x="289560" y="1101852"/>
                  </a:moveTo>
                  <a:lnTo>
                    <a:pt x="280416" y="1097280"/>
                  </a:lnTo>
                  <a:lnTo>
                    <a:pt x="260604" y="1132332"/>
                  </a:lnTo>
                  <a:lnTo>
                    <a:pt x="269748" y="1136904"/>
                  </a:lnTo>
                  <a:lnTo>
                    <a:pt x="289560" y="1101852"/>
                  </a:lnTo>
                  <a:close/>
                </a:path>
                <a:path w="4864734" h="5055235">
                  <a:moveTo>
                    <a:pt x="298716" y="3869436"/>
                  </a:moveTo>
                  <a:lnTo>
                    <a:pt x="288048" y="3829824"/>
                  </a:lnTo>
                  <a:lnTo>
                    <a:pt x="277380" y="3832872"/>
                  </a:lnTo>
                  <a:lnTo>
                    <a:pt x="288048" y="3872484"/>
                  </a:lnTo>
                  <a:lnTo>
                    <a:pt x="298716" y="3869436"/>
                  </a:lnTo>
                  <a:close/>
                </a:path>
                <a:path w="4864734" h="5055235">
                  <a:moveTo>
                    <a:pt x="317004" y="3939540"/>
                  </a:moveTo>
                  <a:lnTo>
                    <a:pt x="309384" y="3915156"/>
                  </a:lnTo>
                  <a:lnTo>
                    <a:pt x="306336" y="3899928"/>
                  </a:lnTo>
                  <a:lnTo>
                    <a:pt x="295668" y="3901440"/>
                  </a:lnTo>
                  <a:lnTo>
                    <a:pt x="300240" y="3918204"/>
                  </a:lnTo>
                  <a:lnTo>
                    <a:pt x="306336" y="3942588"/>
                  </a:lnTo>
                  <a:lnTo>
                    <a:pt x="317004" y="3939540"/>
                  </a:lnTo>
                  <a:close/>
                </a:path>
                <a:path w="4864734" h="5055235">
                  <a:moveTo>
                    <a:pt x="318516" y="1054608"/>
                  </a:moveTo>
                  <a:lnTo>
                    <a:pt x="309372" y="1050036"/>
                  </a:lnTo>
                  <a:lnTo>
                    <a:pt x="288036" y="1085088"/>
                  </a:lnTo>
                  <a:lnTo>
                    <a:pt x="297180" y="1089660"/>
                  </a:lnTo>
                  <a:lnTo>
                    <a:pt x="318516" y="1054608"/>
                  </a:lnTo>
                  <a:close/>
                </a:path>
                <a:path w="4864734" h="5055235">
                  <a:moveTo>
                    <a:pt x="335292" y="4008132"/>
                  </a:moveTo>
                  <a:lnTo>
                    <a:pt x="324624" y="3968496"/>
                  </a:lnTo>
                  <a:lnTo>
                    <a:pt x="313956" y="3971544"/>
                  </a:lnTo>
                  <a:lnTo>
                    <a:pt x="324624" y="4011180"/>
                  </a:lnTo>
                  <a:lnTo>
                    <a:pt x="335292" y="4008132"/>
                  </a:lnTo>
                  <a:close/>
                </a:path>
                <a:path w="4864734" h="5055235">
                  <a:moveTo>
                    <a:pt x="355104" y="4078236"/>
                  </a:moveTo>
                  <a:lnTo>
                    <a:pt x="344436" y="4038600"/>
                  </a:lnTo>
                  <a:lnTo>
                    <a:pt x="333768" y="4041648"/>
                  </a:lnTo>
                  <a:lnTo>
                    <a:pt x="345960" y="4081284"/>
                  </a:lnTo>
                  <a:lnTo>
                    <a:pt x="355104" y="4078236"/>
                  </a:lnTo>
                  <a:close/>
                </a:path>
                <a:path w="4864734" h="5055235">
                  <a:moveTo>
                    <a:pt x="356616" y="993648"/>
                  </a:moveTo>
                  <a:lnTo>
                    <a:pt x="347472" y="989076"/>
                  </a:lnTo>
                  <a:lnTo>
                    <a:pt x="338328" y="1004316"/>
                  </a:lnTo>
                  <a:lnTo>
                    <a:pt x="326136" y="1022604"/>
                  </a:lnTo>
                  <a:lnTo>
                    <a:pt x="333756" y="1028700"/>
                  </a:lnTo>
                  <a:lnTo>
                    <a:pt x="345948" y="1008888"/>
                  </a:lnTo>
                  <a:lnTo>
                    <a:pt x="356616" y="993648"/>
                  </a:lnTo>
                  <a:close/>
                </a:path>
                <a:path w="4864734" h="5055235">
                  <a:moveTo>
                    <a:pt x="376440" y="4146816"/>
                  </a:moveTo>
                  <a:lnTo>
                    <a:pt x="365772" y="4113288"/>
                  </a:lnTo>
                  <a:lnTo>
                    <a:pt x="364248" y="4107180"/>
                  </a:lnTo>
                  <a:lnTo>
                    <a:pt x="353580" y="4110240"/>
                  </a:lnTo>
                  <a:lnTo>
                    <a:pt x="356628" y="4116336"/>
                  </a:lnTo>
                  <a:lnTo>
                    <a:pt x="367296" y="4149864"/>
                  </a:lnTo>
                  <a:lnTo>
                    <a:pt x="376440" y="4146816"/>
                  </a:lnTo>
                  <a:close/>
                </a:path>
                <a:path w="4864734" h="5055235">
                  <a:moveTo>
                    <a:pt x="396240" y="934212"/>
                  </a:moveTo>
                  <a:lnTo>
                    <a:pt x="388620" y="928116"/>
                  </a:lnTo>
                  <a:lnTo>
                    <a:pt x="364236" y="963168"/>
                  </a:lnTo>
                  <a:lnTo>
                    <a:pt x="373380" y="967740"/>
                  </a:lnTo>
                  <a:lnTo>
                    <a:pt x="396240" y="934212"/>
                  </a:lnTo>
                  <a:close/>
                </a:path>
                <a:path w="4864734" h="5055235">
                  <a:moveTo>
                    <a:pt x="397776" y="4215384"/>
                  </a:moveTo>
                  <a:lnTo>
                    <a:pt x="396252" y="4209288"/>
                  </a:lnTo>
                  <a:lnTo>
                    <a:pt x="385584" y="4175772"/>
                  </a:lnTo>
                  <a:lnTo>
                    <a:pt x="376440" y="4178820"/>
                  </a:lnTo>
                  <a:lnTo>
                    <a:pt x="387108" y="4212336"/>
                  </a:lnTo>
                  <a:lnTo>
                    <a:pt x="388632" y="4218432"/>
                  </a:lnTo>
                  <a:lnTo>
                    <a:pt x="397776" y="4215384"/>
                  </a:lnTo>
                  <a:close/>
                </a:path>
                <a:path w="4864734" h="5055235">
                  <a:moveTo>
                    <a:pt x="422160" y="4282440"/>
                  </a:moveTo>
                  <a:lnTo>
                    <a:pt x="408444" y="4244340"/>
                  </a:lnTo>
                  <a:lnTo>
                    <a:pt x="399300" y="4247388"/>
                  </a:lnTo>
                  <a:lnTo>
                    <a:pt x="413016" y="4285488"/>
                  </a:lnTo>
                  <a:lnTo>
                    <a:pt x="422160" y="4282440"/>
                  </a:lnTo>
                  <a:close/>
                </a:path>
                <a:path w="4864734" h="5055235">
                  <a:moveTo>
                    <a:pt x="438912" y="876300"/>
                  </a:moveTo>
                  <a:lnTo>
                    <a:pt x="429768" y="870204"/>
                  </a:lnTo>
                  <a:lnTo>
                    <a:pt x="405384" y="903732"/>
                  </a:lnTo>
                  <a:lnTo>
                    <a:pt x="414528" y="909828"/>
                  </a:lnTo>
                  <a:lnTo>
                    <a:pt x="438912" y="876300"/>
                  </a:lnTo>
                  <a:close/>
                </a:path>
                <a:path w="4864734" h="5055235">
                  <a:moveTo>
                    <a:pt x="446544" y="4349496"/>
                  </a:moveTo>
                  <a:lnTo>
                    <a:pt x="432828" y="4311396"/>
                  </a:lnTo>
                  <a:lnTo>
                    <a:pt x="422160" y="4315968"/>
                  </a:lnTo>
                  <a:lnTo>
                    <a:pt x="437400" y="4354068"/>
                  </a:lnTo>
                  <a:lnTo>
                    <a:pt x="446544" y="4349496"/>
                  </a:lnTo>
                  <a:close/>
                </a:path>
                <a:path w="4864734" h="5055235">
                  <a:moveTo>
                    <a:pt x="473976" y="4416564"/>
                  </a:moveTo>
                  <a:lnTo>
                    <a:pt x="463308" y="4393692"/>
                  </a:lnTo>
                  <a:lnTo>
                    <a:pt x="457212" y="4378464"/>
                  </a:lnTo>
                  <a:lnTo>
                    <a:pt x="448068" y="4383036"/>
                  </a:lnTo>
                  <a:lnTo>
                    <a:pt x="454164" y="4396752"/>
                  </a:lnTo>
                  <a:lnTo>
                    <a:pt x="463308" y="4421136"/>
                  </a:lnTo>
                  <a:lnTo>
                    <a:pt x="473976" y="4416564"/>
                  </a:lnTo>
                  <a:close/>
                </a:path>
                <a:path w="4864734" h="5055235">
                  <a:moveTo>
                    <a:pt x="483108" y="819912"/>
                  </a:moveTo>
                  <a:lnTo>
                    <a:pt x="473964" y="813816"/>
                  </a:lnTo>
                  <a:lnTo>
                    <a:pt x="449580" y="845820"/>
                  </a:lnTo>
                  <a:lnTo>
                    <a:pt x="457200" y="851916"/>
                  </a:lnTo>
                  <a:lnTo>
                    <a:pt x="483108" y="819912"/>
                  </a:lnTo>
                  <a:close/>
                </a:path>
                <a:path w="4864734" h="5055235">
                  <a:moveTo>
                    <a:pt x="501408" y="4483620"/>
                  </a:moveTo>
                  <a:lnTo>
                    <a:pt x="499884" y="4479048"/>
                  </a:lnTo>
                  <a:lnTo>
                    <a:pt x="484644" y="4445520"/>
                  </a:lnTo>
                  <a:lnTo>
                    <a:pt x="475500" y="4448568"/>
                  </a:lnTo>
                  <a:lnTo>
                    <a:pt x="490740" y="4483620"/>
                  </a:lnTo>
                  <a:lnTo>
                    <a:pt x="492264" y="4486668"/>
                  </a:lnTo>
                  <a:lnTo>
                    <a:pt x="501408" y="4483620"/>
                  </a:lnTo>
                  <a:close/>
                </a:path>
                <a:path w="4864734" h="5055235">
                  <a:moveTo>
                    <a:pt x="528828" y="763524"/>
                  </a:moveTo>
                  <a:lnTo>
                    <a:pt x="521208" y="757428"/>
                  </a:lnTo>
                  <a:lnTo>
                    <a:pt x="505968" y="774192"/>
                  </a:lnTo>
                  <a:lnTo>
                    <a:pt x="493776" y="789432"/>
                  </a:lnTo>
                  <a:lnTo>
                    <a:pt x="501396" y="795528"/>
                  </a:lnTo>
                  <a:lnTo>
                    <a:pt x="513588" y="780288"/>
                  </a:lnTo>
                  <a:lnTo>
                    <a:pt x="528828" y="763524"/>
                  </a:lnTo>
                  <a:close/>
                </a:path>
                <a:path w="4864734" h="5055235">
                  <a:moveTo>
                    <a:pt x="531888" y="4547628"/>
                  </a:moveTo>
                  <a:lnTo>
                    <a:pt x="513600" y="4511052"/>
                  </a:lnTo>
                  <a:lnTo>
                    <a:pt x="504456" y="4515624"/>
                  </a:lnTo>
                  <a:lnTo>
                    <a:pt x="522744" y="4552200"/>
                  </a:lnTo>
                  <a:lnTo>
                    <a:pt x="531888" y="4547628"/>
                  </a:lnTo>
                  <a:close/>
                </a:path>
                <a:path w="4864734" h="5055235">
                  <a:moveTo>
                    <a:pt x="563892" y="4611636"/>
                  </a:moveTo>
                  <a:lnTo>
                    <a:pt x="545604" y="4575060"/>
                  </a:lnTo>
                  <a:lnTo>
                    <a:pt x="536460" y="4579632"/>
                  </a:lnTo>
                  <a:lnTo>
                    <a:pt x="554748" y="4616208"/>
                  </a:lnTo>
                  <a:lnTo>
                    <a:pt x="563892" y="4611636"/>
                  </a:lnTo>
                  <a:close/>
                </a:path>
                <a:path w="4864734" h="5055235">
                  <a:moveTo>
                    <a:pt x="576072" y="710184"/>
                  </a:moveTo>
                  <a:lnTo>
                    <a:pt x="568452" y="704088"/>
                  </a:lnTo>
                  <a:lnTo>
                    <a:pt x="541020" y="734568"/>
                  </a:lnTo>
                  <a:lnTo>
                    <a:pt x="548640" y="740664"/>
                  </a:lnTo>
                  <a:lnTo>
                    <a:pt x="576072" y="710184"/>
                  </a:lnTo>
                  <a:close/>
                </a:path>
                <a:path w="4864734" h="5055235">
                  <a:moveTo>
                    <a:pt x="598944" y="4674120"/>
                  </a:moveTo>
                  <a:lnTo>
                    <a:pt x="579132" y="4640592"/>
                  </a:lnTo>
                  <a:lnTo>
                    <a:pt x="579132" y="4639068"/>
                  </a:lnTo>
                  <a:lnTo>
                    <a:pt x="569988" y="4643640"/>
                  </a:lnTo>
                  <a:lnTo>
                    <a:pt x="569988" y="4645164"/>
                  </a:lnTo>
                  <a:lnTo>
                    <a:pt x="589800" y="4680216"/>
                  </a:lnTo>
                  <a:lnTo>
                    <a:pt x="598944" y="4674120"/>
                  </a:lnTo>
                  <a:close/>
                </a:path>
                <a:path w="4864734" h="5055235">
                  <a:moveTo>
                    <a:pt x="624840" y="658368"/>
                  </a:moveTo>
                  <a:lnTo>
                    <a:pt x="618744" y="650748"/>
                  </a:lnTo>
                  <a:lnTo>
                    <a:pt x="601980" y="667512"/>
                  </a:lnTo>
                  <a:lnTo>
                    <a:pt x="589788" y="681228"/>
                  </a:lnTo>
                  <a:lnTo>
                    <a:pt x="597408" y="687324"/>
                  </a:lnTo>
                  <a:lnTo>
                    <a:pt x="609600" y="675132"/>
                  </a:lnTo>
                  <a:lnTo>
                    <a:pt x="624840" y="658368"/>
                  </a:lnTo>
                  <a:close/>
                </a:path>
                <a:path w="4864734" h="5055235">
                  <a:moveTo>
                    <a:pt x="637044" y="4735080"/>
                  </a:moveTo>
                  <a:lnTo>
                    <a:pt x="621804" y="4712220"/>
                  </a:lnTo>
                  <a:lnTo>
                    <a:pt x="615708" y="4701552"/>
                  </a:lnTo>
                  <a:lnTo>
                    <a:pt x="606564" y="4706124"/>
                  </a:lnTo>
                  <a:lnTo>
                    <a:pt x="614184" y="4718316"/>
                  </a:lnTo>
                  <a:lnTo>
                    <a:pt x="627900" y="4741176"/>
                  </a:lnTo>
                  <a:lnTo>
                    <a:pt x="637044" y="4735080"/>
                  </a:lnTo>
                  <a:close/>
                </a:path>
                <a:path w="4864734" h="5055235">
                  <a:moveTo>
                    <a:pt x="676656" y="608076"/>
                  </a:moveTo>
                  <a:lnTo>
                    <a:pt x="669036" y="600456"/>
                  </a:lnTo>
                  <a:lnTo>
                    <a:pt x="640080" y="629412"/>
                  </a:lnTo>
                  <a:lnTo>
                    <a:pt x="647700" y="637032"/>
                  </a:lnTo>
                  <a:lnTo>
                    <a:pt x="676656" y="608076"/>
                  </a:lnTo>
                  <a:close/>
                </a:path>
                <a:path w="4864734" h="5055235">
                  <a:moveTo>
                    <a:pt x="678192" y="4794516"/>
                  </a:moveTo>
                  <a:lnTo>
                    <a:pt x="667524" y="4779276"/>
                  </a:lnTo>
                  <a:lnTo>
                    <a:pt x="653808" y="4760988"/>
                  </a:lnTo>
                  <a:lnTo>
                    <a:pt x="646188" y="4767084"/>
                  </a:lnTo>
                  <a:lnTo>
                    <a:pt x="659904" y="4785372"/>
                  </a:lnTo>
                  <a:lnTo>
                    <a:pt x="670572" y="4800612"/>
                  </a:lnTo>
                  <a:lnTo>
                    <a:pt x="678192" y="4794516"/>
                  </a:lnTo>
                  <a:close/>
                </a:path>
                <a:path w="4864734" h="5055235">
                  <a:moveTo>
                    <a:pt x="723912" y="4849380"/>
                  </a:moveTo>
                  <a:lnTo>
                    <a:pt x="714768" y="4840236"/>
                  </a:lnTo>
                  <a:lnTo>
                    <a:pt x="696480" y="4818900"/>
                  </a:lnTo>
                  <a:lnTo>
                    <a:pt x="688860" y="4824996"/>
                  </a:lnTo>
                  <a:lnTo>
                    <a:pt x="716292" y="4857000"/>
                  </a:lnTo>
                  <a:lnTo>
                    <a:pt x="723912" y="4849380"/>
                  </a:lnTo>
                  <a:close/>
                </a:path>
                <a:path w="4864734" h="5055235">
                  <a:moveTo>
                    <a:pt x="729996" y="560832"/>
                  </a:moveTo>
                  <a:lnTo>
                    <a:pt x="723900" y="553212"/>
                  </a:lnTo>
                  <a:lnTo>
                    <a:pt x="707136" y="566928"/>
                  </a:lnTo>
                  <a:lnTo>
                    <a:pt x="691896" y="580644"/>
                  </a:lnTo>
                  <a:lnTo>
                    <a:pt x="699516" y="588264"/>
                  </a:lnTo>
                  <a:lnTo>
                    <a:pt x="713232" y="574548"/>
                  </a:lnTo>
                  <a:lnTo>
                    <a:pt x="729996" y="560832"/>
                  </a:lnTo>
                  <a:close/>
                </a:path>
                <a:path w="4864734" h="5055235">
                  <a:moveTo>
                    <a:pt x="772680" y="4901196"/>
                  </a:moveTo>
                  <a:lnTo>
                    <a:pt x="743724" y="4872240"/>
                  </a:lnTo>
                  <a:lnTo>
                    <a:pt x="736104" y="4879860"/>
                  </a:lnTo>
                  <a:lnTo>
                    <a:pt x="758964" y="4901196"/>
                  </a:lnTo>
                  <a:lnTo>
                    <a:pt x="766584" y="4908816"/>
                  </a:lnTo>
                  <a:lnTo>
                    <a:pt x="772680" y="4901196"/>
                  </a:lnTo>
                  <a:close/>
                </a:path>
                <a:path w="4864734" h="5055235">
                  <a:moveTo>
                    <a:pt x="784860" y="515112"/>
                  </a:moveTo>
                  <a:lnTo>
                    <a:pt x="778764" y="505968"/>
                  </a:lnTo>
                  <a:lnTo>
                    <a:pt x="746760" y="531876"/>
                  </a:lnTo>
                  <a:lnTo>
                    <a:pt x="752856" y="541020"/>
                  </a:lnTo>
                  <a:lnTo>
                    <a:pt x="784860" y="515112"/>
                  </a:lnTo>
                  <a:close/>
                </a:path>
                <a:path w="4864734" h="5055235">
                  <a:moveTo>
                    <a:pt x="827544" y="4946916"/>
                  </a:moveTo>
                  <a:lnTo>
                    <a:pt x="818400" y="4940820"/>
                  </a:lnTo>
                  <a:lnTo>
                    <a:pt x="795540" y="4920996"/>
                  </a:lnTo>
                  <a:lnTo>
                    <a:pt x="789444" y="4930140"/>
                  </a:lnTo>
                  <a:lnTo>
                    <a:pt x="812304" y="4948440"/>
                  </a:lnTo>
                  <a:lnTo>
                    <a:pt x="821448" y="4956048"/>
                  </a:lnTo>
                  <a:lnTo>
                    <a:pt x="827544" y="4946916"/>
                  </a:lnTo>
                  <a:close/>
                </a:path>
                <a:path w="4864734" h="5055235">
                  <a:moveTo>
                    <a:pt x="842772" y="470916"/>
                  </a:moveTo>
                  <a:lnTo>
                    <a:pt x="836676" y="463296"/>
                  </a:lnTo>
                  <a:lnTo>
                    <a:pt x="821436" y="473964"/>
                  </a:lnTo>
                  <a:lnTo>
                    <a:pt x="803148" y="487680"/>
                  </a:lnTo>
                  <a:lnTo>
                    <a:pt x="809244" y="495300"/>
                  </a:lnTo>
                  <a:lnTo>
                    <a:pt x="827532" y="481584"/>
                  </a:lnTo>
                  <a:lnTo>
                    <a:pt x="842772" y="470916"/>
                  </a:lnTo>
                  <a:close/>
                </a:path>
                <a:path w="4864734" h="5055235">
                  <a:moveTo>
                    <a:pt x="886980" y="4986540"/>
                  </a:moveTo>
                  <a:lnTo>
                    <a:pt x="873264" y="4978908"/>
                  </a:lnTo>
                  <a:lnTo>
                    <a:pt x="851928" y="4965204"/>
                  </a:lnTo>
                  <a:lnTo>
                    <a:pt x="845832" y="4974348"/>
                  </a:lnTo>
                  <a:lnTo>
                    <a:pt x="868692" y="4988052"/>
                  </a:lnTo>
                  <a:lnTo>
                    <a:pt x="882408" y="4995672"/>
                  </a:lnTo>
                  <a:lnTo>
                    <a:pt x="886980" y="4986540"/>
                  </a:lnTo>
                  <a:close/>
                </a:path>
                <a:path w="4864734" h="5055235">
                  <a:moveTo>
                    <a:pt x="900684" y="429768"/>
                  </a:moveTo>
                  <a:lnTo>
                    <a:pt x="894588" y="420624"/>
                  </a:lnTo>
                  <a:lnTo>
                    <a:pt x="862584" y="443484"/>
                  </a:lnTo>
                  <a:lnTo>
                    <a:pt x="861060" y="445008"/>
                  </a:lnTo>
                  <a:lnTo>
                    <a:pt x="867156" y="452628"/>
                  </a:lnTo>
                  <a:lnTo>
                    <a:pt x="868680" y="452628"/>
                  </a:lnTo>
                  <a:lnTo>
                    <a:pt x="900684" y="429768"/>
                  </a:lnTo>
                  <a:close/>
                </a:path>
                <a:path w="4864734" h="5055235">
                  <a:moveTo>
                    <a:pt x="950988" y="5017008"/>
                  </a:moveTo>
                  <a:lnTo>
                    <a:pt x="931176" y="5009400"/>
                  </a:lnTo>
                  <a:lnTo>
                    <a:pt x="914412" y="5000256"/>
                  </a:lnTo>
                  <a:lnTo>
                    <a:pt x="909840" y="5009400"/>
                  </a:lnTo>
                  <a:lnTo>
                    <a:pt x="928128" y="5018544"/>
                  </a:lnTo>
                  <a:lnTo>
                    <a:pt x="947940" y="5026152"/>
                  </a:lnTo>
                  <a:lnTo>
                    <a:pt x="950988" y="5017008"/>
                  </a:lnTo>
                  <a:close/>
                </a:path>
                <a:path w="4864734" h="5055235">
                  <a:moveTo>
                    <a:pt x="961644" y="390144"/>
                  </a:moveTo>
                  <a:lnTo>
                    <a:pt x="955548" y="382524"/>
                  </a:lnTo>
                  <a:lnTo>
                    <a:pt x="947928" y="387096"/>
                  </a:lnTo>
                  <a:lnTo>
                    <a:pt x="920496" y="403860"/>
                  </a:lnTo>
                  <a:lnTo>
                    <a:pt x="926592" y="413004"/>
                  </a:lnTo>
                  <a:lnTo>
                    <a:pt x="952500" y="396240"/>
                  </a:lnTo>
                  <a:lnTo>
                    <a:pt x="961644" y="390144"/>
                  </a:lnTo>
                  <a:close/>
                </a:path>
                <a:path w="4864734" h="5055235">
                  <a:moveTo>
                    <a:pt x="1019568" y="5036820"/>
                  </a:moveTo>
                  <a:lnTo>
                    <a:pt x="992136" y="5030724"/>
                  </a:lnTo>
                  <a:lnTo>
                    <a:pt x="979944" y="5026152"/>
                  </a:lnTo>
                  <a:lnTo>
                    <a:pt x="976896" y="5036820"/>
                  </a:lnTo>
                  <a:lnTo>
                    <a:pt x="990612" y="5039868"/>
                  </a:lnTo>
                  <a:lnTo>
                    <a:pt x="1016520" y="5047500"/>
                  </a:lnTo>
                  <a:lnTo>
                    <a:pt x="1019568" y="5036820"/>
                  </a:lnTo>
                  <a:close/>
                </a:path>
                <a:path w="4864734" h="5055235">
                  <a:moveTo>
                    <a:pt x="1022604" y="355092"/>
                  </a:moveTo>
                  <a:lnTo>
                    <a:pt x="1018032" y="345948"/>
                  </a:lnTo>
                  <a:lnTo>
                    <a:pt x="992124" y="361188"/>
                  </a:lnTo>
                  <a:lnTo>
                    <a:pt x="982980" y="365760"/>
                  </a:lnTo>
                  <a:lnTo>
                    <a:pt x="987552" y="374904"/>
                  </a:lnTo>
                  <a:lnTo>
                    <a:pt x="996696" y="368808"/>
                  </a:lnTo>
                  <a:lnTo>
                    <a:pt x="1022604" y="355092"/>
                  </a:lnTo>
                  <a:close/>
                </a:path>
                <a:path w="4864734" h="5055235">
                  <a:moveTo>
                    <a:pt x="1086612" y="320040"/>
                  </a:moveTo>
                  <a:lnTo>
                    <a:pt x="1082040" y="310896"/>
                  </a:lnTo>
                  <a:lnTo>
                    <a:pt x="1045464" y="330708"/>
                  </a:lnTo>
                  <a:lnTo>
                    <a:pt x="1050036" y="339852"/>
                  </a:lnTo>
                  <a:lnTo>
                    <a:pt x="1086612" y="320040"/>
                  </a:lnTo>
                  <a:close/>
                </a:path>
                <a:path w="4864734" h="5055235">
                  <a:moveTo>
                    <a:pt x="1089672" y="5044452"/>
                  </a:moveTo>
                  <a:lnTo>
                    <a:pt x="1056144" y="5042916"/>
                  </a:lnTo>
                  <a:lnTo>
                    <a:pt x="1050048" y="5041404"/>
                  </a:lnTo>
                  <a:lnTo>
                    <a:pt x="1048524" y="5052060"/>
                  </a:lnTo>
                  <a:lnTo>
                    <a:pt x="1054620" y="5053596"/>
                  </a:lnTo>
                  <a:lnTo>
                    <a:pt x="1089672" y="5055108"/>
                  </a:lnTo>
                  <a:lnTo>
                    <a:pt x="1089672" y="5044452"/>
                  </a:lnTo>
                  <a:close/>
                </a:path>
                <a:path w="4864734" h="5055235">
                  <a:moveTo>
                    <a:pt x="1150620" y="289560"/>
                  </a:moveTo>
                  <a:lnTo>
                    <a:pt x="1146048" y="280416"/>
                  </a:lnTo>
                  <a:lnTo>
                    <a:pt x="1132332" y="286512"/>
                  </a:lnTo>
                  <a:lnTo>
                    <a:pt x="1109472" y="297180"/>
                  </a:lnTo>
                  <a:lnTo>
                    <a:pt x="1114044" y="306324"/>
                  </a:lnTo>
                  <a:lnTo>
                    <a:pt x="1136904" y="295656"/>
                  </a:lnTo>
                  <a:lnTo>
                    <a:pt x="1150620" y="289560"/>
                  </a:lnTo>
                  <a:close/>
                </a:path>
                <a:path w="4864734" h="5055235">
                  <a:moveTo>
                    <a:pt x="1162824" y="5052060"/>
                  </a:moveTo>
                  <a:lnTo>
                    <a:pt x="1161300" y="5041404"/>
                  </a:lnTo>
                  <a:lnTo>
                    <a:pt x="1158252" y="5042916"/>
                  </a:lnTo>
                  <a:lnTo>
                    <a:pt x="1123200" y="5044452"/>
                  </a:lnTo>
                  <a:lnTo>
                    <a:pt x="1120152" y="5044452"/>
                  </a:lnTo>
                  <a:lnTo>
                    <a:pt x="1120152" y="5055108"/>
                  </a:lnTo>
                  <a:lnTo>
                    <a:pt x="1123200" y="5055108"/>
                  </a:lnTo>
                  <a:lnTo>
                    <a:pt x="1159776" y="5052060"/>
                  </a:lnTo>
                  <a:lnTo>
                    <a:pt x="1162824" y="5052060"/>
                  </a:lnTo>
                  <a:close/>
                </a:path>
                <a:path w="4864734" h="5055235">
                  <a:moveTo>
                    <a:pt x="1216152" y="260604"/>
                  </a:moveTo>
                  <a:lnTo>
                    <a:pt x="1213104" y="249936"/>
                  </a:lnTo>
                  <a:lnTo>
                    <a:pt x="1182624" y="263652"/>
                  </a:lnTo>
                  <a:lnTo>
                    <a:pt x="1175004" y="266700"/>
                  </a:lnTo>
                  <a:lnTo>
                    <a:pt x="1179576" y="275844"/>
                  </a:lnTo>
                  <a:lnTo>
                    <a:pt x="1187196" y="272796"/>
                  </a:lnTo>
                  <a:lnTo>
                    <a:pt x="1216152" y="260604"/>
                  </a:lnTo>
                  <a:close/>
                </a:path>
                <a:path w="4864734" h="5055235">
                  <a:moveTo>
                    <a:pt x="1232928" y="5039868"/>
                  </a:moveTo>
                  <a:lnTo>
                    <a:pt x="1231404" y="5030724"/>
                  </a:lnTo>
                  <a:lnTo>
                    <a:pt x="1194828" y="5036820"/>
                  </a:lnTo>
                  <a:lnTo>
                    <a:pt x="1191780" y="5038356"/>
                  </a:lnTo>
                  <a:lnTo>
                    <a:pt x="1193304" y="5047500"/>
                  </a:lnTo>
                  <a:lnTo>
                    <a:pt x="1197876" y="5047500"/>
                  </a:lnTo>
                  <a:lnTo>
                    <a:pt x="1232928" y="5039868"/>
                  </a:lnTo>
                  <a:close/>
                </a:path>
                <a:path w="4864734" h="5055235">
                  <a:moveTo>
                    <a:pt x="1283208" y="233172"/>
                  </a:moveTo>
                  <a:lnTo>
                    <a:pt x="1278636" y="224028"/>
                  </a:lnTo>
                  <a:lnTo>
                    <a:pt x="1240536" y="239268"/>
                  </a:lnTo>
                  <a:lnTo>
                    <a:pt x="1245108" y="248412"/>
                  </a:lnTo>
                  <a:lnTo>
                    <a:pt x="1283208" y="233172"/>
                  </a:lnTo>
                  <a:close/>
                </a:path>
                <a:path w="4864734" h="5055235">
                  <a:moveTo>
                    <a:pt x="1303032" y="5023104"/>
                  </a:moveTo>
                  <a:lnTo>
                    <a:pt x="1301508" y="5012448"/>
                  </a:lnTo>
                  <a:lnTo>
                    <a:pt x="1275600" y="5020056"/>
                  </a:lnTo>
                  <a:lnTo>
                    <a:pt x="1261884" y="5023104"/>
                  </a:lnTo>
                  <a:lnTo>
                    <a:pt x="1263408" y="5033772"/>
                  </a:lnTo>
                  <a:lnTo>
                    <a:pt x="1278648" y="5030724"/>
                  </a:lnTo>
                  <a:lnTo>
                    <a:pt x="1303032" y="5023104"/>
                  </a:lnTo>
                  <a:close/>
                </a:path>
                <a:path w="4864734" h="5055235">
                  <a:moveTo>
                    <a:pt x="1350264" y="208788"/>
                  </a:moveTo>
                  <a:lnTo>
                    <a:pt x="1347216" y="199644"/>
                  </a:lnTo>
                  <a:lnTo>
                    <a:pt x="1339596" y="201168"/>
                  </a:lnTo>
                  <a:lnTo>
                    <a:pt x="1309116" y="213360"/>
                  </a:lnTo>
                  <a:lnTo>
                    <a:pt x="1312164" y="222504"/>
                  </a:lnTo>
                  <a:lnTo>
                    <a:pt x="1344168" y="211836"/>
                  </a:lnTo>
                  <a:lnTo>
                    <a:pt x="1350264" y="208788"/>
                  </a:lnTo>
                  <a:close/>
                </a:path>
                <a:path w="4864734" h="5055235">
                  <a:moveTo>
                    <a:pt x="1373136" y="5000256"/>
                  </a:moveTo>
                  <a:lnTo>
                    <a:pt x="1368564" y="4991100"/>
                  </a:lnTo>
                  <a:lnTo>
                    <a:pt x="1362468" y="4994148"/>
                  </a:lnTo>
                  <a:lnTo>
                    <a:pt x="1330464" y="5003304"/>
                  </a:lnTo>
                  <a:lnTo>
                    <a:pt x="1333512" y="5013960"/>
                  </a:lnTo>
                  <a:lnTo>
                    <a:pt x="1365516" y="5003304"/>
                  </a:lnTo>
                  <a:lnTo>
                    <a:pt x="1373136" y="5000256"/>
                  </a:lnTo>
                  <a:close/>
                </a:path>
                <a:path w="4864734" h="5055235">
                  <a:moveTo>
                    <a:pt x="1418844" y="187452"/>
                  </a:moveTo>
                  <a:lnTo>
                    <a:pt x="1415796" y="176784"/>
                  </a:lnTo>
                  <a:lnTo>
                    <a:pt x="1376172" y="188976"/>
                  </a:lnTo>
                  <a:lnTo>
                    <a:pt x="1379220" y="199644"/>
                  </a:lnTo>
                  <a:lnTo>
                    <a:pt x="1418844" y="187452"/>
                  </a:lnTo>
                  <a:close/>
                </a:path>
                <a:path w="4864734" h="5055235">
                  <a:moveTo>
                    <a:pt x="1440192" y="4975860"/>
                  </a:moveTo>
                  <a:lnTo>
                    <a:pt x="1435620" y="4966716"/>
                  </a:lnTo>
                  <a:lnTo>
                    <a:pt x="1406664" y="4977396"/>
                  </a:lnTo>
                  <a:lnTo>
                    <a:pt x="1397520" y="4980444"/>
                  </a:lnTo>
                  <a:lnTo>
                    <a:pt x="1402092" y="4991100"/>
                  </a:lnTo>
                  <a:lnTo>
                    <a:pt x="1411236" y="4986540"/>
                  </a:lnTo>
                  <a:lnTo>
                    <a:pt x="1440192" y="4975860"/>
                  </a:lnTo>
                  <a:close/>
                </a:path>
                <a:path w="4864734" h="5055235">
                  <a:moveTo>
                    <a:pt x="1487424" y="167640"/>
                  </a:moveTo>
                  <a:lnTo>
                    <a:pt x="1485900" y="156972"/>
                  </a:lnTo>
                  <a:lnTo>
                    <a:pt x="1452372" y="166116"/>
                  </a:lnTo>
                  <a:lnTo>
                    <a:pt x="1446276" y="169164"/>
                  </a:lnTo>
                  <a:lnTo>
                    <a:pt x="1447800" y="178308"/>
                  </a:lnTo>
                  <a:lnTo>
                    <a:pt x="1455420" y="176784"/>
                  </a:lnTo>
                  <a:lnTo>
                    <a:pt x="1487424" y="167640"/>
                  </a:lnTo>
                  <a:close/>
                </a:path>
                <a:path w="4864734" h="5055235">
                  <a:moveTo>
                    <a:pt x="1507248" y="4948440"/>
                  </a:moveTo>
                  <a:lnTo>
                    <a:pt x="1502676" y="4939296"/>
                  </a:lnTo>
                  <a:lnTo>
                    <a:pt x="1464576" y="4954524"/>
                  </a:lnTo>
                  <a:lnTo>
                    <a:pt x="1469148" y="4963668"/>
                  </a:lnTo>
                  <a:lnTo>
                    <a:pt x="1507248" y="4948440"/>
                  </a:lnTo>
                  <a:close/>
                </a:path>
                <a:path w="4864734" h="5055235">
                  <a:moveTo>
                    <a:pt x="1557528" y="149352"/>
                  </a:moveTo>
                  <a:lnTo>
                    <a:pt x="1556004" y="140208"/>
                  </a:lnTo>
                  <a:lnTo>
                    <a:pt x="1514856" y="149352"/>
                  </a:lnTo>
                  <a:lnTo>
                    <a:pt x="1517904" y="160020"/>
                  </a:lnTo>
                  <a:lnTo>
                    <a:pt x="1557528" y="149352"/>
                  </a:lnTo>
                  <a:close/>
                </a:path>
                <a:path w="4864734" h="5055235">
                  <a:moveTo>
                    <a:pt x="1572780" y="4917948"/>
                  </a:moveTo>
                  <a:lnTo>
                    <a:pt x="1568208" y="4908816"/>
                  </a:lnTo>
                  <a:lnTo>
                    <a:pt x="1552968" y="4914900"/>
                  </a:lnTo>
                  <a:lnTo>
                    <a:pt x="1530108" y="4925568"/>
                  </a:lnTo>
                  <a:lnTo>
                    <a:pt x="1534680" y="4934712"/>
                  </a:lnTo>
                  <a:lnTo>
                    <a:pt x="1557540" y="4925568"/>
                  </a:lnTo>
                  <a:lnTo>
                    <a:pt x="1572780" y="4917948"/>
                  </a:lnTo>
                  <a:close/>
                </a:path>
                <a:path w="4864734" h="5055235">
                  <a:moveTo>
                    <a:pt x="1627632" y="134112"/>
                  </a:moveTo>
                  <a:lnTo>
                    <a:pt x="1626108" y="124968"/>
                  </a:lnTo>
                  <a:lnTo>
                    <a:pt x="1584960" y="132588"/>
                  </a:lnTo>
                  <a:lnTo>
                    <a:pt x="1588008" y="143256"/>
                  </a:lnTo>
                  <a:lnTo>
                    <a:pt x="1627632" y="134112"/>
                  </a:lnTo>
                  <a:close/>
                </a:path>
                <a:path w="4864734" h="5055235">
                  <a:moveTo>
                    <a:pt x="1636788" y="4885944"/>
                  </a:moveTo>
                  <a:lnTo>
                    <a:pt x="1632216" y="4876800"/>
                  </a:lnTo>
                  <a:lnTo>
                    <a:pt x="1595640" y="4895088"/>
                  </a:lnTo>
                  <a:lnTo>
                    <a:pt x="1600212" y="4904244"/>
                  </a:lnTo>
                  <a:lnTo>
                    <a:pt x="1636788" y="4885944"/>
                  </a:lnTo>
                  <a:close/>
                </a:path>
                <a:path w="4864734" h="5055235">
                  <a:moveTo>
                    <a:pt x="1697736" y="120396"/>
                  </a:moveTo>
                  <a:lnTo>
                    <a:pt x="1696212" y="111252"/>
                  </a:lnTo>
                  <a:lnTo>
                    <a:pt x="1656588" y="118872"/>
                  </a:lnTo>
                  <a:lnTo>
                    <a:pt x="1658112" y="128016"/>
                  </a:lnTo>
                  <a:lnTo>
                    <a:pt x="1697736" y="120396"/>
                  </a:lnTo>
                  <a:close/>
                </a:path>
                <a:path w="4864734" h="5055235">
                  <a:moveTo>
                    <a:pt x="1700796" y="4853940"/>
                  </a:moveTo>
                  <a:lnTo>
                    <a:pt x="1696224" y="4844796"/>
                  </a:lnTo>
                  <a:lnTo>
                    <a:pt x="1659648" y="4863096"/>
                  </a:lnTo>
                  <a:lnTo>
                    <a:pt x="1664220" y="4872240"/>
                  </a:lnTo>
                  <a:lnTo>
                    <a:pt x="1700796" y="4853940"/>
                  </a:lnTo>
                  <a:close/>
                </a:path>
                <a:path w="4864734" h="5055235">
                  <a:moveTo>
                    <a:pt x="1764804" y="4818888"/>
                  </a:moveTo>
                  <a:lnTo>
                    <a:pt x="1760232" y="4809744"/>
                  </a:lnTo>
                  <a:lnTo>
                    <a:pt x="1723656" y="4829568"/>
                  </a:lnTo>
                  <a:lnTo>
                    <a:pt x="1728228" y="4838700"/>
                  </a:lnTo>
                  <a:lnTo>
                    <a:pt x="1764804" y="4818888"/>
                  </a:lnTo>
                  <a:close/>
                </a:path>
                <a:path w="4864734" h="5055235">
                  <a:moveTo>
                    <a:pt x="1769364" y="108204"/>
                  </a:moveTo>
                  <a:lnTo>
                    <a:pt x="1767840" y="99060"/>
                  </a:lnTo>
                  <a:lnTo>
                    <a:pt x="1764792" y="99060"/>
                  </a:lnTo>
                  <a:lnTo>
                    <a:pt x="1726692" y="105156"/>
                  </a:lnTo>
                  <a:lnTo>
                    <a:pt x="1728216" y="115824"/>
                  </a:lnTo>
                  <a:lnTo>
                    <a:pt x="1766316" y="109728"/>
                  </a:lnTo>
                  <a:lnTo>
                    <a:pt x="1769364" y="108204"/>
                  </a:lnTo>
                  <a:close/>
                </a:path>
                <a:path w="4864734" h="5055235">
                  <a:moveTo>
                    <a:pt x="1827288" y="4783836"/>
                  </a:moveTo>
                  <a:lnTo>
                    <a:pt x="1822716" y="4774692"/>
                  </a:lnTo>
                  <a:lnTo>
                    <a:pt x="1821192" y="4776216"/>
                  </a:lnTo>
                  <a:lnTo>
                    <a:pt x="1786140" y="4794516"/>
                  </a:lnTo>
                  <a:lnTo>
                    <a:pt x="1792236" y="4803648"/>
                  </a:lnTo>
                  <a:lnTo>
                    <a:pt x="1827288" y="4783836"/>
                  </a:lnTo>
                  <a:close/>
                </a:path>
                <a:path w="4864734" h="5055235">
                  <a:moveTo>
                    <a:pt x="1840992" y="97536"/>
                  </a:moveTo>
                  <a:lnTo>
                    <a:pt x="1839468" y="88392"/>
                  </a:lnTo>
                  <a:lnTo>
                    <a:pt x="1837944" y="88392"/>
                  </a:lnTo>
                  <a:lnTo>
                    <a:pt x="1798320" y="94488"/>
                  </a:lnTo>
                  <a:lnTo>
                    <a:pt x="1799844" y="103632"/>
                  </a:lnTo>
                  <a:lnTo>
                    <a:pt x="1839468" y="97536"/>
                  </a:lnTo>
                  <a:lnTo>
                    <a:pt x="1840992" y="97536"/>
                  </a:lnTo>
                  <a:close/>
                </a:path>
                <a:path w="4864734" h="5055235">
                  <a:moveTo>
                    <a:pt x="1889772" y="4747260"/>
                  </a:moveTo>
                  <a:lnTo>
                    <a:pt x="1883676" y="4738116"/>
                  </a:lnTo>
                  <a:lnTo>
                    <a:pt x="1877580" y="4742688"/>
                  </a:lnTo>
                  <a:lnTo>
                    <a:pt x="1848624" y="4759452"/>
                  </a:lnTo>
                  <a:lnTo>
                    <a:pt x="1854720" y="4768596"/>
                  </a:lnTo>
                  <a:lnTo>
                    <a:pt x="1883676" y="4751844"/>
                  </a:lnTo>
                  <a:lnTo>
                    <a:pt x="1889772" y="4747260"/>
                  </a:lnTo>
                  <a:close/>
                </a:path>
                <a:path w="4864734" h="5055235">
                  <a:moveTo>
                    <a:pt x="1911096" y="88392"/>
                  </a:moveTo>
                  <a:lnTo>
                    <a:pt x="1909572" y="77724"/>
                  </a:lnTo>
                  <a:lnTo>
                    <a:pt x="1869948" y="83820"/>
                  </a:lnTo>
                  <a:lnTo>
                    <a:pt x="1871472" y="94488"/>
                  </a:lnTo>
                  <a:lnTo>
                    <a:pt x="1911096" y="88392"/>
                  </a:lnTo>
                  <a:close/>
                </a:path>
                <a:path w="4864734" h="5055235">
                  <a:moveTo>
                    <a:pt x="1950732" y="4710696"/>
                  </a:moveTo>
                  <a:lnTo>
                    <a:pt x="1946160" y="4701540"/>
                  </a:lnTo>
                  <a:lnTo>
                    <a:pt x="1935492" y="4707636"/>
                  </a:lnTo>
                  <a:lnTo>
                    <a:pt x="1911108" y="4722876"/>
                  </a:lnTo>
                  <a:lnTo>
                    <a:pt x="1915680" y="4732020"/>
                  </a:lnTo>
                  <a:lnTo>
                    <a:pt x="1941588" y="4716780"/>
                  </a:lnTo>
                  <a:lnTo>
                    <a:pt x="1950732" y="4710696"/>
                  </a:lnTo>
                  <a:close/>
                </a:path>
                <a:path w="4864734" h="5055235">
                  <a:moveTo>
                    <a:pt x="1982724" y="79248"/>
                  </a:moveTo>
                  <a:lnTo>
                    <a:pt x="1981200" y="68580"/>
                  </a:lnTo>
                  <a:lnTo>
                    <a:pt x="1940052" y="73152"/>
                  </a:lnTo>
                  <a:lnTo>
                    <a:pt x="1941576" y="83820"/>
                  </a:lnTo>
                  <a:lnTo>
                    <a:pt x="1982724" y="79248"/>
                  </a:lnTo>
                  <a:close/>
                </a:path>
                <a:path w="4864734" h="5055235">
                  <a:moveTo>
                    <a:pt x="2013216" y="4672596"/>
                  </a:moveTo>
                  <a:lnTo>
                    <a:pt x="2007120" y="4663440"/>
                  </a:lnTo>
                  <a:lnTo>
                    <a:pt x="1994928" y="4671060"/>
                  </a:lnTo>
                  <a:lnTo>
                    <a:pt x="1972068" y="4684776"/>
                  </a:lnTo>
                  <a:lnTo>
                    <a:pt x="1978164" y="4693920"/>
                  </a:lnTo>
                  <a:lnTo>
                    <a:pt x="1999500" y="4680204"/>
                  </a:lnTo>
                  <a:lnTo>
                    <a:pt x="2013216" y="4672596"/>
                  </a:lnTo>
                  <a:close/>
                </a:path>
                <a:path w="4864734" h="5055235">
                  <a:moveTo>
                    <a:pt x="2054352" y="70104"/>
                  </a:moveTo>
                  <a:lnTo>
                    <a:pt x="2052828" y="59436"/>
                  </a:lnTo>
                  <a:lnTo>
                    <a:pt x="2011680" y="64008"/>
                  </a:lnTo>
                  <a:lnTo>
                    <a:pt x="2013204" y="74676"/>
                  </a:lnTo>
                  <a:lnTo>
                    <a:pt x="2054352" y="70104"/>
                  </a:lnTo>
                  <a:close/>
                </a:path>
                <a:path w="4864734" h="5055235">
                  <a:moveTo>
                    <a:pt x="2072652" y="4632960"/>
                  </a:moveTo>
                  <a:lnTo>
                    <a:pt x="2068080" y="4625340"/>
                  </a:lnTo>
                  <a:lnTo>
                    <a:pt x="2033028" y="4646676"/>
                  </a:lnTo>
                  <a:lnTo>
                    <a:pt x="2039124" y="4655820"/>
                  </a:lnTo>
                  <a:lnTo>
                    <a:pt x="2072652" y="4632960"/>
                  </a:lnTo>
                  <a:close/>
                </a:path>
                <a:path w="4864734" h="5055235">
                  <a:moveTo>
                    <a:pt x="2125980" y="62484"/>
                  </a:moveTo>
                  <a:lnTo>
                    <a:pt x="2124456" y="51816"/>
                  </a:lnTo>
                  <a:lnTo>
                    <a:pt x="2083308" y="56388"/>
                  </a:lnTo>
                  <a:lnTo>
                    <a:pt x="2084832" y="67056"/>
                  </a:lnTo>
                  <a:lnTo>
                    <a:pt x="2125980" y="62484"/>
                  </a:lnTo>
                  <a:close/>
                </a:path>
                <a:path w="4864734" h="5055235">
                  <a:moveTo>
                    <a:pt x="2133612" y="4594860"/>
                  </a:moveTo>
                  <a:lnTo>
                    <a:pt x="2127516" y="4585716"/>
                  </a:lnTo>
                  <a:lnTo>
                    <a:pt x="2113800" y="4594860"/>
                  </a:lnTo>
                  <a:lnTo>
                    <a:pt x="2093988" y="4608576"/>
                  </a:lnTo>
                  <a:lnTo>
                    <a:pt x="2098560" y="4617720"/>
                  </a:lnTo>
                  <a:lnTo>
                    <a:pt x="2119896" y="4604004"/>
                  </a:lnTo>
                  <a:lnTo>
                    <a:pt x="2133612" y="4594860"/>
                  </a:lnTo>
                  <a:close/>
                </a:path>
                <a:path w="4864734" h="5055235">
                  <a:moveTo>
                    <a:pt x="2193048" y="4555236"/>
                  </a:moveTo>
                  <a:lnTo>
                    <a:pt x="2188476" y="4546092"/>
                  </a:lnTo>
                  <a:lnTo>
                    <a:pt x="2153424" y="4568952"/>
                  </a:lnTo>
                  <a:lnTo>
                    <a:pt x="2159520" y="4578096"/>
                  </a:lnTo>
                  <a:lnTo>
                    <a:pt x="2193048" y="4555236"/>
                  </a:lnTo>
                  <a:close/>
                </a:path>
                <a:path w="4864734" h="5055235">
                  <a:moveTo>
                    <a:pt x="2197608" y="54864"/>
                  </a:moveTo>
                  <a:lnTo>
                    <a:pt x="2196084" y="44196"/>
                  </a:lnTo>
                  <a:lnTo>
                    <a:pt x="2170176" y="47244"/>
                  </a:lnTo>
                  <a:lnTo>
                    <a:pt x="2154936" y="48768"/>
                  </a:lnTo>
                  <a:lnTo>
                    <a:pt x="2156460" y="59436"/>
                  </a:lnTo>
                  <a:lnTo>
                    <a:pt x="2197608" y="54864"/>
                  </a:lnTo>
                  <a:close/>
                </a:path>
                <a:path w="4864734" h="5055235">
                  <a:moveTo>
                    <a:pt x="2252484" y="4514088"/>
                  </a:moveTo>
                  <a:lnTo>
                    <a:pt x="2247912" y="4506468"/>
                  </a:lnTo>
                  <a:lnTo>
                    <a:pt x="2235720" y="4514088"/>
                  </a:lnTo>
                  <a:lnTo>
                    <a:pt x="2212860" y="4529328"/>
                  </a:lnTo>
                  <a:lnTo>
                    <a:pt x="2218956" y="4536948"/>
                  </a:lnTo>
                  <a:lnTo>
                    <a:pt x="2241816" y="4521708"/>
                  </a:lnTo>
                  <a:lnTo>
                    <a:pt x="2252484" y="4514088"/>
                  </a:lnTo>
                  <a:close/>
                </a:path>
                <a:path w="4864734" h="5055235">
                  <a:moveTo>
                    <a:pt x="2269236" y="47244"/>
                  </a:moveTo>
                  <a:lnTo>
                    <a:pt x="2267712" y="38100"/>
                  </a:lnTo>
                  <a:lnTo>
                    <a:pt x="2261616" y="38100"/>
                  </a:lnTo>
                  <a:lnTo>
                    <a:pt x="2226564" y="41148"/>
                  </a:lnTo>
                  <a:lnTo>
                    <a:pt x="2228088" y="51816"/>
                  </a:lnTo>
                  <a:lnTo>
                    <a:pt x="2263140" y="48768"/>
                  </a:lnTo>
                  <a:lnTo>
                    <a:pt x="2269236" y="47244"/>
                  </a:lnTo>
                  <a:close/>
                </a:path>
                <a:path w="4864734" h="5055235">
                  <a:moveTo>
                    <a:pt x="2311920" y="4472940"/>
                  </a:moveTo>
                  <a:lnTo>
                    <a:pt x="2305824" y="4465320"/>
                  </a:lnTo>
                  <a:lnTo>
                    <a:pt x="2272296" y="4488180"/>
                  </a:lnTo>
                  <a:lnTo>
                    <a:pt x="2278392" y="4497324"/>
                  </a:lnTo>
                  <a:lnTo>
                    <a:pt x="2311920" y="4472940"/>
                  </a:lnTo>
                  <a:close/>
                </a:path>
                <a:path w="4864734" h="5055235">
                  <a:moveTo>
                    <a:pt x="2340864" y="41148"/>
                  </a:moveTo>
                  <a:lnTo>
                    <a:pt x="2339340" y="30480"/>
                  </a:lnTo>
                  <a:lnTo>
                    <a:pt x="2298192" y="35052"/>
                  </a:lnTo>
                  <a:lnTo>
                    <a:pt x="2299716" y="45720"/>
                  </a:lnTo>
                  <a:lnTo>
                    <a:pt x="2340864" y="41148"/>
                  </a:lnTo>
                  <a:close/>
                </a:path>
                <a:path w="4864734" h="5055235">
                  <a:moveTo>
                    <a:pt x="2371356" y="4431792"/>
                  </a:moveTo>
                  <a:lnTo>
                    <a:pt x="2365260" y="4424172"/>
                  </a:lnTo>
                  <a:lnTo>
                    <a:pt x="2360688" y="4427220"/>
                  </a:lnTo>
                  <a:lnTo>
                    <a:pt x="2331732" y="4447032"/>
                  </a:lnTo>
                  <a:lnTo>
                    <a:pt x="2337828" y="4456176"/>
                  </a:lnTo>
                  <a:lnTo>
                    <a:pt x="2366784" y="4434840"/>
                  </a:lnTo>
                  <a:lnTo>
                    <a:pt x="2371356" y="4431792"/>
                  </a:lnTo>
                  <a:close/>
                </a:path>
                <a:path w="4864734" h="5055235">
                  <a:moveTo>
                    <a:pt x="2412492" y="35052"/>
                  </a:moveTo>
                  <a:lnTo>
                    <a:pt x="2410968" y="25908"/>
                  </a:lnTo>
                  <a:lnTo>
                    <a:pt x="2369820" y="28956"/>
                  </a:lnTo>
                  <a:lnTo>
                    <a:pt x="2371344" y="39624"/>
                  </a:lnTo>
                  <a:lnTo>
                    <a:pt x="2412492" y="35052"/>
                  </a:lnTo>
                  <a:close/>
                </a:path>
                <a:path w="4864734" h="5055235">
                  <a:moveTo>
                    <a:pt x="2429268" y="4389120"/>
                  </a:moveTo>
                  <a:lnTo>
                    <a:pt x="2423172" y="4381500"/>
                  </a:lnTo>
                  <a:lnTo>
                    <a:pt x="2389644" y="4405884"/>
                  </a:lnTo>
                  <a:lnTo>
                    <a:pt x="2395740" y="4413504"/>
                  </a:lnTo>
                  <a:lnTo>
                    <a:pt x="2429268" y="4389120"/>
                  </a:lnTo>
                  <a:close/>
                </a:path>
                <a:path w="4864734" h="5055235">
                  <a:moveTo>
                    <a:pt x="2484120" y="30480"/>
                  </a:moveTo>
                  <a:lnTo>
                    <a:pt x="2482596" y="19812"/>
                  </a:lnTo>
                  <a:lnTo>
                    <a:pt x="2453640" y="22860"/>
                  </a:lnTo>
                  <a:lnTo>
                    <a:pt x="2441448" y="22860"/>
                  </a:lnTo>
                  <a:lnTo>
                    <a:pt x="2442972" y="33528"/>
                  </a:lnTo>
                  <a:lnTo>
                    <a:pt x="2453640" y="32004"/>
                  </a:lnTo>
                  <a:lnTo>
                    <a:pt x="2484120" y="30480"/>
                  </a:lnTo>
                  <a:close/>
                </a:path>
                <a:path w="4864734" h="5055235">
                  <a:moveTo>
                    <a:pt x="2488704" y="4347972"/>
                  </a:moveTo>
                  <a:lnTo>
                    <a:pt x="2482608" y="4338828"/>
                  </a:lnTo>
                  <a:lnTo>
                    <a:pt x="2449080" y="4363212"/>
                  </a:lnTo>
                  <a:lnTo>
                    <a:pt x="2455176" y="4372356"/>
                  </a:lnTo>
                  <a:lnTo>
                    <a:pt x="2488704" y="4347972"/>
                  </a:lnTo>
                  <a:close/>
                </a:path>
                <a:path w="4864734" h="5055235">
                  <a:moveTo>
                    <a:pt x="2546604" y="4305312"/>
                  </a:moveTo>
                  <a:lnTo>
                    <a:pt x="2540508" y="4296168"/>
                  </a:lnTo>
                  <a:lnTo>
                    <a:pt x="2506980" y="4320552"/>
                  </a:lnTo>
                  <a:lnTo>
                    <a:pt x="2513076" y="4329696"/>
                  </a:lnTo>
                  <a:lnTo>
                    <a:pt x="2546604" y="4305312"/>
                  </a:lnTo>
                  <a:close/>
                </a:path>
                <a:path w="4864734" h="5055235">
                  <a:moveTo>
                    <a:pt x="2555748" y="15240"/>
                  </a:moveTo>
                  <a:lnTo>
                    <a:pt x="2552700" y="15240"/>
                  </a:lnTo>
                  <a:lnTo>
                    <a:pt x="2514600" y="18288"/>
                  </a:lnTo>
                  <a:lnTo>
                    <a:pt x="2514600" y="28956"/>
                  </a:lnTo>
                  <a:lnTo>
                    <a:pt x="2552700" y="25908"/>
                  </a:lnTo>
                  <a:lnTo>
                    <a:pt x="2555748" y="25908"/>
                  </a:lnTo>
                  <a:lnTo>
                    <a:pt x="2555748" y="15240"/>
                  </a:lnTo>
                  <a:close/>
                </a:path>
                <a:path w="4864734" h="5055235">
                  <a:moveTo>
                    <a:pt x="2602992" y="4261116"/>
                  </a:moveTo>
                  <a:lnTo>
                    <a:pt x="2596896" y="4253496"/>
                  </a:lnTo>
                  <a:lnTo>
                    <a:pt x="2564892" y="4277880"/>
                  </a:lnTo>
                  <a:lnTo>
                    <a:pt x="2570988" y="4287024"/>
                  </a:lnTo>
                  <a:lnTo>
                    <a:pt x="2602992" y="4261116"/>
                  </a:lnTo>
                  <a:close/>
                </a:path>
                <a:path w="4864734" h="5055235">
                  <a:moveTo>
                    <a:pt x="2627376" y="12192"/>
                  </a:moveTo>
                  <a:lnTo>
                    <a:pt x="2586228" y="13716"/>
                  </a:lnTo>
                  <a:lnTo>
                    <a:pt x="2586228" y="24384"/>
                  </a:lnTo>
                  <a:lnTo>
                    <a:pt x="2627376" y="21336"/>
                  </a:lnTo>
                  <a:lnTo>
                    <a:pt x="2627376" y="12192"/>
                  </a:lnTo>
                  <a:close/>
                </a:path>
                <a:path w="4864734" h="5055235">
                  <a:moveTo>
                    <a:pt x="2660904" y="4218444"/>
                  </a:moveTo>
                  <a:lnTo>
                    <a:pt x="2654808" y="4209300"/>
                  </a:lnTo>
                  <a:lnTo>
                    <a:pt x="2622804" y="4235208"/>
                  </a:lnTo>
                  <a:lnTo>
                    <a:pt x="2628900" y="4242828"/>
                  </a:lnTo>
                  <a:lnTo>
                    <a:pt x="2660904" y="4218444"/>
                  </a:lnTo>
                  <a:close/>
                </a:path>
                <a:path w="4864734" h="5055235">
                  <a:moveTo>
                    <a:pt x="2699004" y="7620"/>
                  </a:moveTo>
                  <a:lnTo>
                    <a:pt x="2657856" y="10668"/>
                  </a:lnTo>
                  <a:lnTo>
                    <a:pt x="2657856" y="19812"/>
                  </a:lnTo>
                  <a:lnTo>
                    <a:pt x="2699004" y="18288"/>
                  </a:lnTo>
                  <a:lnTo>
                    <a:pt x="2699004" y="7620"/>
                  </a:lnTo>
                  <a:close/>
                </a:path>
                <a:path w="4864734" h="5055235">
                  <a:moveTo>
                    <a:pt x="2718816" y="4174248"/>
                  </a:moveTo>
                  <a:lnTo>
                    <a:pt x="2711196" y="4166628"/>
                  </a:lnTo>
                  <a:lnTo>
                    <a:pt x="2679192" y="4191012"/>
                  </a:lnTo>
                  <a:lnTo>
                    <a:pt x="2685288" y="4200156"/>
                  </a:lnTo>
                  <a:lnTo>
                    <a:pt x="2718816" y="4174248"/>
                  </a:lnTo>
                  <a:close/>
                </a:path>
                <a:path w="4864734" h="5055235">
                  <a:moveTo>
                    <a:pt x="2770632" y="4572"/>
                  </a:moveTo>
                  <a:lnTo>
                    <a:pt x="2755392" y="6096"/>
                  </a:lnTo>
                  <a:lnTo>
                    <a:pt x="2729484" y="6096"/>
                  </a:lnTo>
                  <a:lnTo>
                    <a:pt x="2729484" y="16764"/>
                  </a:lnTo>
                  <a:lnTo>
                    <a:pt x="2755392" y="15240"/>
                  </a:lnTo>
                  <a:lnTo>
                    <a:pt x="2770632" y="15240"/>
                  </a:lnTo>
                  <a:lnTo>
                    <a:pt x="2770632" y="4572"/>
                  </a:lnTo>
                  <a:close/>
                </a:path>
                <a:path w="4864734" h="5055235">
                  <a:moveTo>
                    <a:pt x="2775204" y="4130052"/>
                  </a:moveTo>
                  <a:lnTo>
                    <a:pt x="2769108" y="4122432"/>
                  </a:lnTo>
                  <a:lnTo>
                    <a:pt x="2740152" y="4145292"/>
                  </a:lnTo>
                  <a:lnTo>
                    <a:pt x="2737104" y="4146816"/>
                  </a:lnTo>
                  <a:lnTo>
                    <a:pt x="2743200" y="4155960"/>
                  </a:lnTo>
                  <a:lnTo>
                    <a:pt x="2746248" y="4152912"/>
                  </a:lnTo>
                  <a:lnTo>
                    <a:pt x="2775204" y="4130052"/>
                  </a:lnTo>
                  <a:close/>
                </a:path>
                <a:path w="4864734" h="5055235">
                  <a:moveTo>
                    <a:pt x="2831592" y="4085856"/>
                  </a:moveTo>
                  <a:lnTo>
                    <a:pt x="2825496" y="4078236"/>
                  </a:lnTo>
                  <a:lnTo>
                    <a:pt x="2793492" y="4102620"/>
                  </a:lnTo>
                  <a:lnTo>
                    <a:pt x="2799588" y="4111764"/>
                  </a:lnTo>
                  <a:lnTo>
                    <a:pt x="2831592" y="4085856"/>
                  </a:lnTo>
                  <a:close/>
                </a:path>
                <a:path w="4864734" h="5055235">
                  <a:moveTo>
                    <a:pt x="2843784" y="13716"/>
                  </a:moveTo>
                  <a:lnTo>
                    <a:pt x="2842260" y="3048"/>
                  </a:lnTo>
                  <a:lnTo>
                    <a:pt x="2801112" y="4572"/>
                  </a:lnTo>
                  <a:lnTo>
                    <a:pt x="2802636" y="15240"/>
                  </a:lnTo>
                  <a:lnTo>
                    <a:pt x="2843784" y="13716"/>
                  </a:lnTo>
                  <a:close/>
                </a:path>
                <a:path w="4864734" h="5055235">
                  <a:moveTo>
                    <a:pt x="2887980" y="4041660"/>
                  </a:moveTo>
                  <a:lnTo>
                    <a:pt x="2881884" y="4032516"/>
                  </a:lnTo>
                  <a:lnTo>
                    <a:pt x="2866644" y="4044708"/>
                  </a:lnTo>
                  <a:lnTo>
                    <a:pt x="2849880" y="4058424"/>
                  </a:lnTo>
                  <a:lnTo>
                    <a:pt x="2855976" y="4066044"/>
                  </a:lnTo>
                  <a:lnTo>
                    <a:pt x="2872740" y="4052328"/>
                  </a:lnTo>
                  <a:lnTo>
                    <a:pt x="2887980" y="4041660"/>
                  </a:lnTo>
                  <a:close/>
                </a:path>
                <a:path w="4864734" h="5055235">
                  <a:moveTo>
                    <a:pt x="2915412" y="1524"/>
                  </a:moveTo>
                  <a:lnTo>
                    <a:pt x="2874264" y="3048"/>
                  </a:lnTo>
                  <a:lnTo>
                    <a:pt x="2874264" y="12192"/>
                  </a:lnTo>
                  <a:lnTo>
                    <a:pt x="2915412" y="12192"/>
                  </a:lnTo>
                  <a:lnTo>
                    <a:pt x="2915412" y="1524"/>
                  </a:lnTo>
                  <a:close/>
                </a:path>
                <a:path w="4864734" h="5055235">
                  <a:moveTo>
                    <a:pt x="2944368" y="3995940"/>
                  </a:moveTo>
                  <a:lnTo>
                    <a:pt x="2936748" y="3988320"/>
                  </a:lnTo>
                  <a:lnTo>
                    <a:pt x="2904744" y="4014228"/>
                  </a:lnTo>
                  <a:lnTo>
                    <a:pt x="2912364" y="4021848"/>
                  </a:lnTo>
                  <a:lnTo>
                    <a:pt x="2944368" y="3995940"/>
                  </a:lnTo>
                  <a:close/>
                </a:path>
                <a:path w="4864734" h="5055235">
                  <a:moveTo>
                    <a:pt x="2987040" y="0"/>
                  </a:moveTo>
                  <a:lnTo>
                    <a:pt x="2945892" y="0"/>
                  </a:lnTo>
                  <a:lnTo>
                    <a:pt x="2945892" y="10668"/>
                  </a:lnTo>
                  <a:lnTo>
                    <a:pt x="2987040" y="10668"/>
                  </a:lnTo>
                  <a:lnTo>
                    <a:pt x="2987040" y="0"/>
                  </a:lnTo>
                  <a:close/>
                </a:path>
                <a:path w="4864734" h="5055235">
                  <a:moveTo>
                    <a:pt x="2999232" y="3950220"/>
                  </a:moveTo>
                  <a:lnTo>
                    <a:pt x="2993136" y="3942600"/>
                  </a:lnTo>
                  <a:lnTo>
                    <a:pt x="2961132" y="3968508"/>
                  </a:lnTo>
                  <a:lnTo>
                    <a:pt x="2967228" y="3976128"/>
                  </a:lnTo>
                  <a:lnTo>
                    <a:pt x="2999232" y="3950220"/>
                  </a:lnTo>
                  <a:close/>
                </a:path>
                <a:path w="4864734" h="5055235">
                  <a:moveTo>
                    <a:pt x="3055620" y="3904500"/>
                  </a:moveTo>
                  <a:lnTo>
                    <a:pt x="3048000" y="3896880"/>
                  </a:lnTo>
                  <a:lnTo>
                    <a:pt x="3017520" y="3922788"/>
                  </a:lnTo>
                  <a:lnTo>
                    <a:pt x="3023616" y="3930408"/>
                  </a:lnTo>
                  <a:lnTo>
                    <a:pt x="3055620" y="3904500"/>
                  </a:lnTo>
                  <a:close/>
                </a:path>
                <a:path w="4864734" h="5055235">
                  <a:moveTo>
                    <a:pt x="3058668" y="0"/>
                  </a:moveTo>
                  <a:lnTo>
                    <a:pt x="3017520" y="0"/>
                  </a:lnTo>
                  <a:lnTo>
                    <a:pt x="3017520" y="10668"/>
                  </a:lnTo>
                  <a:lnTo>
                    <a:pt x="3058668" y="10668"/>
                  </a:lnTo>
                  <a:lnTo>
                    <a:pt x="3058668" y="0"/>
                  </a:lnTo>
                  <a:close/>
                </a:path>
                <a:path w="4864734" h="5055235">
                  <a:moveTo>
                    <a:pt x="3110484" y="3858780"/>
                  </a:moveTo>
                  <a:lnTo>
                    <a:pt x="3104388" y="3851160"/>
                  </a:lnTo>
                  <a:lnTo>
                    <a:pt x="3072384" y="3877068"/>
                  </a:lnTo>
                  <a:lnTo>
                    <a:pt x="3078480" y="3884688"/>
                  </a:lnTo>
                  <a:lnTo>
                    <a:pt x="3110484" y="3858780"/>
                  </a:lnTo>
                  <a:close/>
                </a:path>
                <a:path w="4864734" h="5055235">
                  <a:moveTo>
                    <a:pt x="3130308" y="0"/>
                  </a:moveTo>
                  <a:lnTo>
                    <a:pt x="3089148" y="0"/>
                  </a:lnTo>
                  <a:lnTo>
                    <a:pt x="3089148" y="10668"/>
                  </a:lnTo>
                  <a:lnTo>
                    <a:pt x="3130308" y="10668"/>
                  </a:lnTo>
                  <a:lnTo>
                    <a:pt x="3130308" y="0"/>
                  </a:lnTo>
                  <a:close/>
                </a:path>
                <a:path w="4864734" h="5055235">
                  <a:moveTo>
                    <a:pt x="3165348" y="3811536"/>
                  </a:moveTo>
                  <a:lnTo>
                    <a:pt x="3159252" y="3803916"/>
                  </a:lnTo>
                  <a:lnTo>
                    <a:pt x="3127248" y="3831348"/>
                  </a:lnTo>
                  <a:lnTo>
                    <a:pt x="3134868" y="3838968"/>
                  </a:lnTo>
                  <a:lnTo>
                    <a:pt x="3165348" y="3811536"/>
                  </a:lnTo>
                  <a:close/>
                </a:path>
                <a:path w="4864734" h="5055235">
                  <a:moveTo>
                    <a:pt x="3203448" y="0"/>
                  </a:moveTo>
                  <a:lnTo>
                    <a:pt x="3162300" y="0"/>
                  </a:lnTo>
                  <a:lnTo>
                    <a:pt x="3162300" y="10668"/>
                  </a:lnTo>
                  <a:lnTo>
                    <a:pt x="3201924" y="10668"/>
                  </a:lnTo>
                  <a:lnTo>
                    <a:pt x="3203448" y="0"/>
                  </a:lnTo>
                  <a:close/>
                </a:path>
                <a:path w="4864734" h="5055235">
                  <a:moveTo>
                    <a:pt x="3220212" y="3765816"/>
                  </a:moveTo>
                  <a:lnTo>
                    <a:pt x="3214116" y="3758196"/>
                  </a:lnTo>
                  <a:lnTo>
                    <a:pt x="3182112" y="3784104"/>
                  </a:lnTo>
                  <a:lnTo>
                    <a:pt x="3189732" y="3791724"/>
                  </a:lnTo>
                  <a:lnTo>
                    <a:pt x="3220212" y="3765816"/>
                  </a:lnTo>
                  <a:close/>
                </a:path>
                <a:path w="4864734" h="5055235">
                  <a:moveTo>
                    <a:pt x="3275076" y="3718572"/>
                  </a:moveTo>
                  <a:lnTo>
                    <a:pt x="3268980" y="3710952"/>
                  </a:lnTo>
                  <a:lnTo>
                    <a:pt x="3243072" y="3732288"/>
                  </a:lnTo>
                  <a:lnTo>
                    <a:pt x="3236976" y="3736860"/>
                  </a:lnTo>
                  <a:lnTo>
                    <a:pt x="3244596" y="3746004"/>
                  </a:lnTo>
                  <a:lnTo>
                    <a:pt x="3250692" y="3739908"/>
                  </a:lnTo>
                  <a:lnTo>
                    <a:pt x="3275076" y="3718572"/>
                  </a:lnTo>
                  <a:close/>
                </a:path>
                <a:path w="4864734" h="5055235">
                  <a:moveTo>
                    <a:pt x="3275076" y="1524"/>
                  </a:moveTo>
                  <a:lnTo>
                    <a:pt x="3233928" y="1524"/>
                  </a:lnTo>
                  <a:lnTo>
                    <a:pt x="3233928" y="12192"/>
                  </a:lnTo>
                  <a:lnTo>
                    <a:pt x="3275076" y="12192"/>
                  </a:lnTo>
                  <a:lnTo>
                    <a:pt x="3275076" y="1524"/>
                  </a:lnTo>
                  <a:close/>
                </a:path>
                <a:path w="4864734" h="5055235">
                  <a:moveTo>
                    <a:pt x="3329940" y="3671328"/>
                  </a:moveTo>
                  <a:lnTo>
                    <a:pt x="3322320" y="3663708"/>
                  </a:lnTo>
                  <a:lnTo>
                    <a:pt x="3291840" y="3691140"/>
                  </a:lnTo>
                  <a:lnTo>
                    <a:pt x="3297936" y="3698760"/>
                  </a:lnTo>
                  <a:lnTo>
                    <a:pt x="3329940" y="3671328"/>
                  </a:lnTo>
                  <a:close/>
                </a:path>
                <a:path w="4864734" h="5055235">
                  <a:moveTo>
                    <a:pt x="3346704" y="4572"/>
                  </a:moveTo>
                  <a:lnTo>
                    <a:pt x="3305556" y="3048"/>
                  </a:lnTo>
                  <a:lnTo>
                    <a:pt x="3305556" y="13716"/>
                  </a:lnTo>
                  <a:lnTo>
                    <a:pt x="3346704" y="15240"/>
                  </a:lnTo>
                  <a:lnTo>
                    <a:pt x="3346704" y="4572"/>
                  </a:lnTo>
                  <a:close/>
                </a:path>
                <a:path w="4864734" h="5055235">
                  <a:moveTo>
                    <a:pt x="3383280" y="3624084"/>
                  </a:moveTo>
                  <a:lnTo>
                    <a:pt x="3377184" y="3616464"/>
                  </a:lnTo>
                  <a:lnTo>
                    <a:pt x="3364992" y="3625608"/>
                  </a:lnTo>
                  <a:lnTo>
                    <a:pt x="3345180" y="3642372"/>
                  </a:lnTo>
                  <a:lnTo>
                    <a:pt x="3352800" y="3651516"/>
                  </a:lnTo>
                  <a:lnTo>
                    <a:pt x="3372612" y="3633228"/>
                  </a:lnTo>
                  <a:lnTo>
                    <a:pt x="3383280" y="3624084"/>
                  </a:lnTo>
                  <a:close/>
                </a:path>
                <a:path w="4864734" h="5055235">
                  <a:moveTo>
                    <a:pt x="3418332" y="7620"/>
                  </a:moveTo>
                  <a:lnTo>
                    <a:pt x="3377184" y="6096"/>
                  </a:lnTo>
                  <a:lnTo>
                    <a:pt x="3377184" y="16764"/>
                  </a:lnTo>
                  <a:lnTo>
                    <a:pt x="3418332" y="18288"/>
                  </a:lnTo>
                  <a:lnTo>
                    <a:pt x="3418332" y="7620"/>
                  </a:lnTo>
                  <a:close/>
                </a:path>
                <a:path w="4864734" h="5055235">
                  <a:moveTo>
                    <a:pt x="3436620" y="3575316"/>
                  </a:moveTo>
                  <a:lnTo>
                    <a:pt x="3430524" y="3567696"/>
                  </a:lnTo>
                  <a:lnTo>
                    <a:pt x="3400044" y="3595128"/>
                  </a:lnTo>
                  <a:lnTo>
                    <a:pt x="3406140" y="3602748"/>
                  </a:lnTo>
                  <a:lnTo>
                    <a:pt x="3436620" y="3575316"/>
                  </a:lnTo>
                  <a:close/>
                </a:path>
                <a:path w="4864734" h="5055235">
                  <a:moveTo>
                    <a:pt x="3489960" y="12192"/>
                  </a:moveTo>
                  <a:lnTo>
                    <a:pt x="3471672" y="10668"/>
                  </a:lnTo>
                  <a:lnTo>
                    <a:pt x="3448812" y="10668"/>
                  </a:lnTo>
                  <a:lnTo>
                    <a:pt x="3448812" y="19812"/>
                  </a:lnTo>
                  <a:lnTo>
                    <a:pt x="3471672" y="21336"/>
                  </a:lnTo>
                  <a:lnTo>
                    <a:pt x="3489960" y="22860"/>
                  </a:lnTo>
                  <a:lnTo>
                    <a:pt x="3489960" y="12192"/>
                  </a:lnTo>
                  <a:close/>
                </a:path>
                <a:path w="4864734" h="5055235">
                  <a:moveTo>
                    <a:pt x="3491484" y="3528072"/>
                  </a:moveTo>
                  <a:lnTo>
                    <a:pt x="3483864" y="3520452"/>
                  </a:lnTo>
                  <a:lnTo>
                    <a:pt x="3453384" y="3547884"/>
                  </a:lnTo>
                  <a:lnTo>
                    <a:pt x="3461004" y="3555504"/>
                  </a:lnTo>
                  <a:lnTo>
                    <a:pt x="3491484" y="3528072"/>
                  </a:lnTo>
                  <a:close/>
                </a:path>
                <a:path w="4864734" h="5055235">
                  <a:moveTo>
                    <a:pt x="3544824" y="3479304"/>
                  </a:moveTo>
                  <a:lnTo>
                    <a:pt x="3537204" y="3471684"/>
                  </a:lnTo>
                  <a:lnTo>
                    <a:pt x="3506724" y="3499116"/>
                  </a:lnTo>
                  <a:lnTo>
                    <a:pt x="3514344" y="3506736"/>
                  </a:lnTo>
                  <a:lnTo>
                    <a:pt x="3544824" y="3479304"/>
                  </a:lnTo>
                  <a:close/>
                </a:path>
                <a:path w="4864734" h="5055235">
                  <a:moveTo>
                    <a:pt x="3563112" y="18288"/>
                  </a:moveTo>
                  <a:lnTo>
                    <a:pt x="3521964" y="15240"/>
                  </a:lnTo>
                  <a:lnTo>
                    <a:pt x="3520440" y="24384"/>
                  </a:lnTo>
                  <a:lnTo>
                    <a:pt x="3561600" y="27432"/>
                  </a:lnTo>
                  <a:lnTo>
                    <a:pt x="3563112" y="18288"/>
                  </a:lnTo>
                  <a:close/>
                </a:path>
                <a:path w="4864734" h="5055235">
                  <a:moveTo>
                    <a:pt x="3596640" y="3430536"/>
                  </a:moveTo>
                  <a:lnTo>
                    <a:pt x="3590544" y="3422916"/>
                  </a:lnTo>
                  <a:lnTo>
                    <a:pt x="3560064" y="3450348"/>
                  </a:lnTo>
                  <a:lnTo>
                    <a:pt x="3566160" y="3457968"/>
                  </a:lnTo>
                  <a:lnTo>
                    <a:pt x="3596640" y="3430536"/>
                  </a:lnTo>
                  <a:close/>
                </a:path>
                <a:path w="4864734" h="5055235">
                  <a:moveTo>
                    <a:pt x="3634740" y="24384"/>
                  </a:moveTo>
                  <a:lnTo>
                    <a:pt x="3593604" y="19812"/>
                  </a:lnTo>
                  <a:lnTo>
                    <a:pt x="3592068" y="30480"/>
                  </a:lnTo>
                  <a:lnTo>
                    <a:pt x="3633216" y="35052"/>
                  </a:lnTo>
                  <a:lnTo>
                    <a:pt x="3634740" y="24384"/>
                  </a:lnTo>
                  <a:close/>
                </a:path>
                <a:path w="4864734" h="5055235">
                  <a:moveTo>
                    <a:pt x="3649980" y="3381768"/>
                  </a:moveTo>
                  <a:lnTo>
                    <a:pt x="3642360" y="3374148"/>
                  </a:lnTo>
                  <a:lnTo>
                    <a:pt x="3613404" y="3401580"/>
                  </a:lnTo>
                  <a:lnTo>
                    <a:pt x="3619500" y="3409200"/>
                  </a:lnTo>
                  <a:lnTo>
                    <a:pt x="3649980" y="3381768"/>
                  </a:lnTo>
                  <a:close/>
                </a:path>
                <a:path w="4864734" h="5055235">
                  <a:moveTo>
                    <a:pt x="3701796" y="3333000"/>
                  </a:moveTo>
                  <a:lnTo>
                    <a:pt x="3695700" y="3325380"/>
                  </a:lnTo>
                  <a:lnTo>
                    <a:pt x="3665220" y="3352812"/>
                  </a:lnTo>
                  <a:lnTo>
                    <a:pt x="3672840" y="3360432"/>
                  </a:lnTo>
                  <a:lnTo>
                    <a:pt x="3701796" y="3333000"/>
                  </a:lnTo>
                  <a:close/>
                </a:path>
                <a:path w="4864734" h="5055235">
                  <a:moveTo>
                    <a:pt x="3706368" y="32004"/>
                  </a:moveTo>
                  <a:lnTo>
                    <a:pt x="3665220" y="27432"/>
                  </a:lnTo>
                  <a:lnTo>
                    <a:pt x="3663708" y="38100"/>
                  </a:lnTo>
                  <a:lnTo>
                    <a:pt x="3665220" y="38100"/>
                  </a:lnTo>
                  <a:lnTo>
                    <a:pt x="3704844" y="42672"/>
                  </a:lnTo>
                  <a:lnTo>
                    <a:pt x="3706368" y="32004"/>
                  </a:lnTo>
                  <a:close/>
                </a:path>
                <a:path w="4864734" h="5055235">
                  <a:moveTo>
                    <a:pt x="3755136" y="3282708"/>
                  </a:moveTo>
                  <a:lnTo>
                    <a:pt x="3747516" y="3275088"/>
                  </a:lnTo>
                  <a:lnTo>
                    <a:pt x="3717036" y="3304044"/>
                  </a:lnTo>
                  <a:lnTo>
                    <a:pt x="3724656" y="3311664"/>
                  </a:lnTo>
                  <a:lnTo>
                    <a:pt x="3755136" y="3282708"/>
                  </a:lnTo>
                  <a:close/>
                </a:path>
                <a:path w="4864734" h="5055235">
                  <a:moveTo>
                    <a:pt x="3778008" y="41148"/>
                  </a:moveTo>
                  <a:lnTo>
                    <a:pt x="3759708" y="38100"/>
                  </a:lnTo>
                  <a:lnTo>
                    <a:pt x="3736848" y="35052"/>
                  </a:lnTo>
                  <a:lnTo>
                    <a:pt x="3735324" y="45720"/>
                  </a:lnTo>
                  <a:lnTo>
                    <a:pt x="3758196" y="48768"/>
                  </a:lnTo>
                  <a:lnTo>
                    <a:pt x="3776472" y="51816"/>
                  </a:lnTo>
                  <a:lnTo>
                    <a:pt x="3778008" y="41148"/>
                  </a:lnTo>
                  <a:close/>
                </a:path>
                <a:path w="4864734" h="5055235">
                  <a:moveTo>
                    <a:pt x="3806952" y="3232416"/>
                  </a:moveTo>
                  <a:lnTo>
                    <a:pt x="3799332" y="3224796"/>
                  </a:lnTo>
                  <a:lnTo>
                    <a:pt x="3768852" y="3253752"/>
                  </a:lnTo>
                  <a:lnTo>
                    <a:pt x="3776472" y="3261372"/>
                  </a:lnTo>
                  <a:lnTo>
                    <a:pt x="3806952" y="3232416"/>
                  </a:lnTo>
                  <a:close/>
                </a:path>
                <a:path w="4864734" h="5055235">
                  <a:moveTo>
                    <a:pt x="3848112" y="51816"/>
                  </a:moveTo>
                  <a:lnTo>
                    <a:pt x="3808488" y="45720"/>
                  </a:lnTo>
                  <a:lnTo>
                    <a:pt x="3806964" y="54864"/>
                  </a:lnTo>
                  <a:lnTo>
                    <a:pt x="3846588" y="60960"/>
                  </a:lnTo>
                  <a:lnTo>
                    <a:pt x="3848112" y="51816"/>
                  </a:lnTo>
                  <a:close/>
                </a:path>
                <a:path w="4864734" h="5055235">
                  <a:moveTo>
                    <a:pt x="3857244" y="3182124"/>
                  </a:moveTo>
                  <a:lnTo>
                    <a:pt x="3851148" y="3174504"/>
                  </a:lnTo>
                  <a:lnTo>
                    <a:pt x="3822192" y="3203460"/>
                  </a:lnTo>
                  <a:lnTo>
                    <a:pt x="3828288" y="3211080"/>
                  </a:lnTo>
                  <a:lnTo>
                    <a:pt x="3829812" y="3211080"/>
                  </a:lnTo>
                  <a:lnTo>
                    <a:pt x="3857244" y="3182124"/>
                  </a:lnTo>
                  <a:close/>
                </a:path>
                <a:path w="4864734" h="5055235">
                  <a:moveTo>
                    <a:pt x="3909060" y="3131832"/>
                  </a:moveTo>
                  <a:lnTo>
                    <a:pt x="3901440" y="3124212"/>
                  </a:lnTo>
                  <a:lnTo>
                    <a:pt x="3872484" y="3153168"/>
                  </a:lnTo>
                  <a:lnTo>
                    <a:pt x="3880104" y="3160788"/>
                  </a:lnTo>
                  <a:lnTo>
                    <a:pt x="3909060" y="3131832"/>
                  </a:lnTo>
                  <a:close/>
                </a:path>
                <a:path w="4864734" h="5055235">
                  <a:moveTo>
                    <a:pt x="3919740" y="64008"/>
                  </a:moveTo>
                  <a:lnTo>
                    <a:pt x="3878592" y="56388"/>
                  </a:lnTo>
                  <a:lnTo>
                    <a:pt x="3877068" y="67056"/>
                  </a:lnTo>
                  <a:lnTo>
                    <a:pt x="3918216" y="73152"/>
                  </a:lnTo>
                  <a:lnTo>
                    <a:pt x="3919740" y="64008"/>
                  </a:lnTo>
                  <a:close/>
                </a:path>
                <a:path w="4864734" h="5055235">
                  <a:moveTo>
                    <a:pt x="3959352" y="3080016"/>
                  </a:moveTo>
                  <a:lnTo>
                    <a:pt x="3951732" y="3073920"/>
                  </a:lnTo>
                  <a:lnTo>
                    <a:pt x="3925824" y="3101352"/>
                  </a:lnTo>
                  <a:lnTo>
                    <a:pt x="3924300" y="3102876"/>
                  </a:lnTo>
                  <a:lnTo>
                    <a:pt x="3930396" y="3110496"/>
                  </a:lnTo>
                  <a:lnTo>
                    <a:pt x="3933444" y="3107448"/>
                  </a:lnTo>
                  <a:lnTo>
                    <a:pt x="3959352" y="3080016"/>
                  </a:lnTo>
                  <a:close/>
                </a:path>
                <a:path w="4864734" h="5055235">
                  <a:moveTo>
                    <a:pt x="3989844" y="77724"/>
                  </a:moveTo>
                  <a:lnTo>
                    <a:pt x="3950220" y="68580"/>
                  </a:lnTo>
                  <a:lnTo>
                    <a:pt x="3948696" y="79248"/>
                  </a:lnTo>
                  <a:lnTo>
                    <a:pt x="3988320" y="86868"/>
                  </a:lnTo>
                  <a:lnTo>
                    <a:pt x="3989844" y="77724"/>
                  </a:lnTo>
                  <a:close/>
                </a:path>
                <a:path w="4864734" h="5055235">
                  <a:moveTo>
                    <a:pt x="4009644" y="3029712"/>
                  </a:moveTo>
                  <a:lnTo>
                    <a:pt x="4003548" y="3022092"/>
                  </a:lnTo>
                  <a:lnTo>
                    <a:pt x="3974592" y="3051048"/>
                  </a:lnTo>
                  <a:lnTo>
                    <a:pt x="3980688" y="3058668"/>
                  </a:lnTo>
                  <a:lnTo>
                    <a:pt x="4009644" y="3029712"/>
                  </a:lnTo>
                  <a:close/>
                </a:path>
                <a:path w="4864734" h="5055235">
                  <a:moveTo>
                    <a:pt x="4059936" y="2977896"/>
                  </a:moveTo>
                  <a:lnTo>
                    <a:pt x="4052316" y="2970276"/>
                  </a:lnTo>
                  <a:lnTo>
                    <a:pt x="4024884" y="3000756"/>
                  </a:lnTo>
                  <a:lnTo>
                    <a:pt x="4032504" y="3006852"/>
                  </a:lnTo>
                  <a:lnTo>
                    <a:pt x="4059936" y="2977896"/>
                  </a:lnTo>
                  <a:close/>
                </a:path>
                <a:path w="4864734" h="5055235">
                  <a:moveTo>
                    <a:pt x="4061472" y="92964"/>
                  </a:moveTo>
                  <a:lnTo>
                    <a:pt x="4020324" y="83820"/>
                  </a:lnTo>
                  <a:lnTo>
                    <a:pt x="4018800" y="94488"/>
                  </a:lnTo>
                  <a:lnTo>
                    <a:pt x="4058424" y="103632"/>
                  </a:lnTo>
                  <a:lnTo>
                    <a:pt x="4061472" y="92964"/>
                  </a:lnTo>
                  <a:close/>
                </a:path>
                <a:path w="4864734" h="5055235">
                  <a:moveTo>
                    <a:pt x="4110228" y="2924556"/>
                  </a:moveTo>
                  <a:lnTo>
                    <a:pt x="4102608" y="2918460"/>
                  </a:lnTo>
                  <a:lnTo>
                    <a:pt x="4073652" y="2947416"/>
                  </a:lnTo>
                  <a:lnTo>
                    <a:pt x="4081272" y="2955036"/>
                  </a:lnTo>
                  <a:lnTo>
                    <a:pt x="4110228" y="2924556"/>
                  </a:lnTo>
                  <a:close/>
                </a:path>
                <a:path w="4864734" h="5055235">
                  <a:moveTo>
                    <a:pt x="4130052" y="112776"/>
                  </a:moveTo>
                  <a:lnTo>
                    <a:pt x="4101096" y="103632"/>
                  </a:lnTo>
                  <a:lnTo>
                    <a:pt x="4090428" y="100584"/>
                  </a:lnTo>
                  <a:lnTo>
                    <a:pt x="4088904" y="111252"/>
                  </a:lnTo>
                  <a:lnTo>
                    <a:pt x="4098048" y="114300"/>
                  </a:lnTo>
                  <a:lnTo>
                    <a:pt x="4127004" y="121920"/>
                  </a:lnTo>
                  <a:lnTo>
                    <a:pt x="4130052" y="112776"/>
                  </a:lnTo>
                  <a:close/>
                </a:path>
                <a:path w="4864734" h="5055235">
                  <a:moveTo>
                    <a:pt x="4158996" y="2872740"/>
                  </a:moveTo>
                  <a:lnTo>
                    <a:pt x="4151376" y="2865120"/>
                  </a:lnTo>
                  <a:lnTo>
                    <a:pt x="4123944" y="2895600"/>
                  </a:lnTo>
                  <a:lnTo>
                    <a:pt x="4131564" y="2903220"/>
                  </a:lnTo>
                  <a:lnTo>
                    <a:pt x="4158996" y="2872740"/>
                  </a:lnTo>
                  <a:close/>
                </a:path>
                <a:path w="4864734" h="5055235">
                  <a:moveTo>
                    <a:pt x="4198632" y="134112"/>
                  </a:moveTo>
                  <a:lnTo>
                    <a:pt x="4175772" y="124968"/>
                  </a:lnTo>
                  <a:lnTo>
                    <a:pt x="4160532" y="121920"/>
                  </a:lnTo>
                  <a:lnTo>
                    <a:pt x="4157484" y="131064"/>
                  </a:lnTo>
                  <a:lnTo>
                    <a:pt x="4172724" y="135636"/>
                  </a:lnTo>
                  <a:lnTo>
                    <a:pt x="4195584" y="143256"/>
                  </a:lnTo>
                  <a:lnTo>
                    <a:pt x="4198632" y="134112"/>
                  </a:lnTo>
                  <a:close/>
                </a:path>
                <a:path w="4864734" h="5055235">
                  <a:moveTo>
                    <a:pt x="4207764" y="2819400"/>
                  </a:moveTo>
                  <a:lnTo>
                    <a:pt x="4200144" y="2811780"/>
                  </a:lnTo>
                  <a:lnTo>
                    <a:pt x="4172712" y="2842260"/>
                  </a:lnTo>
                  <a:lnTo>
                    <a:pt x="4180332" y="2849880"/>
                  </a:lnTo>
                  <a:lnTo>
                    <a:pt x="4207764" y="2819400"/>
                  </a:lnTo>
                  <a:close/>
                </a:path>
                <a:path w="4864734" h="5055235">
                  <a:moveTo>
                    <a:pt x="4255008" y="2764536"/>
                  </a:moveTo>
                  <a:lnTo>
                    <a:pt x="4247388" y="2758440"/>
                  </a:lnTo>
                  <a:lnTo>
                    <a:pt x="4244340" y="2761488"/>
                  </a:lnTo>
                  <a:lnTo>
                    <a:pt x="4219956" y="2788920"/>
                  </a:lnTo>
                  <a:lnTo>
                    <a:pt x="4227576" y="2796540"/>
                  </a:lnTo>
                  <a:lnTo>
                    <a:pt x="4251960" y="2767584"/>
                  </a:lnTo>
                  <a:lnTo>
                    <a:pt x="4255008" y="2764536"/>
                  </a:lnTo>
                  <a:close/>
                </a:path>
                <a:path w="4864734" h="5055235">
                  <a:moveTo>
                    <a:pt x="4267212" y="158496"/>
                  </a:moveTo>
                  <a:lnTo>
                    <a:pt x="4229112" y="144780"/>
                  </a:lnTo>
                  <a:lnTo>
                    <a:pt x="4224540" y="153924"/>
                  </a:lnTo>
                  <a:lnTo>
                    <a:pt x="4242828" y="160020"/>
                  </a:lnTo>
                  <a:lnTo>
                    <a:pt x="4262640" y="169164"/>
                  </a:lnTo>
                  <a:lnTo>
                    <a:pt x="4267212" y="158496"/>
                  </a:lnTo>
                  <a:close/>
                </a:path>
                <a:path w="4864734" h="5055235">
                  <a:moveTo>
                    <a:pt x="4302252" y="2711196"/>
                  </a:moveTo>
                  <a:lnTo>
                    <a:pt x="4294632" y="2703576"/>
                  </a:lnTo>
                  <a:lnTo>
                    <a:pt x="4283964" y="2715768"/>
                  </a:lnTo>
                  <a:lnTo>
                    <a:pt x="4267200" y="2735580"/>
                  </a:lnTo>
                  <a:lnTo>
                    <a:pt x="4274820" y="2741676"/>
                  </a:lnTo>
                  <a:lnTo>
                    <a:pt x="4291584" y="2723388"/>
                  </a:lnTo>
                  <a:lnTo>
                    <a:pt x="4302252" y="2711196"/>
                  </a:lnTo>
                  <a:close/>
                </a:path>
                <a:path w="4864734" h="5055235">
                  <a:moveTo>
                    <a:pt x="4332744" y="188976"/>
                  </a:moveTo>
                  <a:lnTo>
                    <a:pt x="4311408" y="176784"/>
                  </a:lnTo>
                  <a:lnTo>
                    <a:pt x="4296168" y="170688"/>
                  </a:lnTo>
                  <a:lnTo>
                    <a:pt x="4291596" y="181356"/>
                  </a:lnTo>
                  <a:lnTo>
                    <a:pt x="4306836" y="187452"/>
                  </a:lnTo>
                  <a:lnTo>
                    <a:pt x="4328172" y="198120"/>
                  </a:lnTo>
                  <a:lnTo>
                    <a:pt x="4332744" y="188976"/>
                  </a:lnTo>
                  <a:close/>
                </a:path>
                <a:path w="4864734" h="5055235">
                  <a:moveTo>
                    <a:pt x="4347972" y="2654808"/>
                  </a:moveTo>
                  <a:lnTo>
                    <a:pt x="4340352" y="2648712"/>
                  </a:lnTo>
                  <a:lnTo>
                    <a:pt x="4320540" y="2673096"/>
                  </a:lnTo>
                  <a:lnTo>
                    <a:pt x="4314444" y="2680716"/>
                  </a:lnTo>
                  <a:lnTo>
                    <a:pt x="4322064" y="2686812"/>
                  </a:lnTo>
                  <a:lnTo>
                    <a:pt x="4328160" y="2679192"/>
                  </a:lnTo>
                  <a:lnTo>
                    <a:pt x="4347972" y="2654808"/>
                  </a:lnTo>
                  <a:close/>
                </a:path>
                <a:path w="4864734" h="5055235">
                  <a:moveTo>
                    <a:pt x="4393692" y="2599944"/>
                  </a:moveTo>
                  <a:lnTo>
                    <a:pt x="4386072" y="2592324"/>
                  </a:lnTo>
                  <a:lnTo>
                    <a:pt x="4360164" y="2624328"/>
                  </a:lnTo>
                  <a:lnTo>
                    <a:pt x="4367784" y="2631948"/>
                  </a:lnTo>
                  <a:lnTo>
                    <a:pt x="4393692" y="2599944"/>
                  </a:lnTo>
                  <a:close/>
                </a:path>
                <a:path w="4864734" h="5055235">
                  <a:moveTo>
                    <a:pt x="4396752" y="222504"/>
                  </a:moveTo>
                  <a:lnTo>
                    <a:pt x="4370844" y="207264"/>
                  </a:lnTo>
                  <a:lnTo>
                    <a:pt x="4360176" y="202692"/>
                  </a:lnTo>
                  <a:lnTo>
                    <a:pt x="4355604" y="211836"/>
                  </a:lnTo>
                  <a:lnTo>
                    <a:pt x="4366272" y="216408"/>
                  </a:lnTo>
                  <a:lnTo>
                    <a:pt x="4392180" y="231648"/>
                  </a:lnTo>
                  <a:lnTo>
                    <a:pt x="4396752" y="222504"/>
                  </a:lnTo>
                  <a:close/>
                </a:path>
                <a:path w="4864734" h="5055235">
                  <a:moveTo>
                    <a:pt x="4437888" y="2542032"/>
                  </a:moveTo>
                  <a:lnTo>
                    <a:pt x="4428744" y="2535936"/>
                  </a:lnTo>
                  <a:lnTo>
                    <a:pt x="4421124" y="2548128"/>
                  </a:lnTo>
                  <a:lnTo>
                    <a:pt x="4404360" y="2567940"/>
                  </a:lnTo>
                  <a:lnTo>
                    <a:pt x="4411980" y="2575560"/>
                  </a:lnTo>
                  <a:lnTo>
                    <a:pt x="4428744" y="2554224"/>
                  </a:lnTo>
                  <a:lnTo>
                    <a:pt x="4437888" y="2542032"/>
                  </a:lnTo>
                  <a:close/>
                </a:path>
                <a:path w="4864734" h="5055235">
                  <a:moveTo>
                    <a:pt x="4456188" y="263652"/>
                  </a:moveTo>
                  <a:lnTo>
                    <a:pt x="4448568" y="257556"/>
                  </a:lnTo>
                  <a:lnTo>
                    <a:pt x="4424184" y="240792"/>
                  </a:lnTo>
                  <a:lnTo>
                    <a:pt x="4422660" y="239268"/>
                  </a:lnTo>
                  <a:lnTo>
                    <a:pt x="4416564" y="248412"/>
                  </a:lnTo>
                  <a:lnTo>
                    <a:pt x="4418088" y="248412"/>
                  </a:lnTo>
                  <a:lnTo>
                    <a:pt x="4442472" y="266700"/>
                  </a:lnTo>
                  <a:lnTo>
                    <a:pt x="4450092" y="272796"/>
                  </a:lnTo>
                  <a:lnTo>
                    <a:pt x="4456188" y="263652"/>
                  </a:lnTo>
                  <a:close/>
                </a:path>
                <a:path w="4864734" h="5055235">
                  <a:moveTo>
                    <a:pt x="4480560" y="2484120"/>
                  </a:moveTo>
                  <a:lnTo>
                    <a:pt x="4471416" y="2478024"/>
                  </a:lnTo>
                  <a:lnTo>
                    <a:pt x="4450080" y="2508504"/>
                  </a:lnTo>
                  <a:lnTo>
                    <a:pt x="4448556" y="2511552"/>
                  </a:lnTo>
                  <a:lnTo>
                    <a:pt x="4456176" y="2517648"/>
                  </a:lnTo>
                  <a:lnTo>
                    <a:pt x="4459224" y="2514600"/>
                  </a:lnTo>
                  <a:lnTo>
                    <a:pt x="4480560" y="2484120"/>
                  </a:lnTo>
                  <a:close/>
                </a:path>
                <a:path w="4864734" h="5055235">
                  <a:moveTo>
                    <a:pt x="4511052" y="312420"/>
                  </a:moveTo>
                  <a:lnTo>
                    <a:pt x="4480572" y="284988"/>
                  </a:lnTo>
                  <a:lnTo>
                    <a:pt x="4472952" y="292608"/>
                  </a:lnTo>
                  <a:lnTo>
                    <a:pt x="4503432" y="320040"/>
                  </a:lnTo>
                  <a:lnTo>
                    <a:pt x="4511052" y="312420"/>
                  </a:lnTo>
                  <a:close/>
                </a:path>
                <a:path w="4864734" h="5055235">
                  <a:moveTo>
                    <a:pt x="4520184" y="2424684"/>
                  </a:moveTo>
                  <a:lnTo>
                    <a:pt x="4512564" y="2418588"/>
                  </a:lnTo>
                  <a:lnTo>
                    <a:pt x="4489704" y="2452116"/>
                  </a:lnTo>
                  <a:lnTo>
                    <a:pt x="4497324" y="2458212"/>
                  </a:lnTo>
                  <a:lnTo>
                    <a:pt x="4520184" y="2424684"/>
                  </a:lnTo>
                  <a:close/>
                </a:path>
                <a:path w="4864734" h="5055235">
                  <a:moveTo>
                    <a:pt x="4559808" y="2363724"/>
                  </a:moveTo>
                  <a:lnTo>
                    <a:pt x="4550664" y="2357628"/>
                  </a:lnTo>
                  <a:lnTo>
                    <a:pt x="4529328" y="2392680"/>
                  </a:lnTo>
                  <a:lnTo>
                    <a:pt x="4538472" y="2398776"/>
                  </a:lnTo>
                  <a:lnTo>
                    <a:pt x="4559808" y="2363724"/>
                  </a:lnTo>
                  <a:close/>
                </a:path>
                <a:path w="4864734" h="5055235">
                  <a:moveTo>
                    <a:pt x="4561344" y="364236"/>
                  </a:moveTo>
                  <a:lnTo>
                    <a:pt x="4553724" y="356616"/>
                  </a:lnTo>
                  <a:lnTo>
                    <a:pt x="4532388" y="333756"/>
                  </a:lnTo>
                  <a:lnTo>
                    <a:pt x="4524768" y="341376"/>
                  </a:lnTo>
                  <a:lnTo>
                    <a:pt x="4547628" y="364236"/>
                  </a:lnTo>
                  <a:lnTo>
                    <a:pt x="4552200" y="371856"/>
                  </a:lnTo>
                  <a:lnTo>
                    <a:pt x="4561344" y="364236"/>
                  </a:lnTo>
                  <a:close/>
                </a:path>
                <a:path w="4864734" h="5055235">
                  <a:moveTo>
                    <a:pt x="4596384" y="2301240"/>
                  </a:moveTo>
                  <a:lnTo>
                    <a:pt x="4587240" y="2296668"/>
                  </a:lnTo>
                  <a:lnTo>
                    <a:pt x="4573524" y="2319528"/>
                  </a:lnTo>
                  <a:lnTo>
                    <a:pt x="4565904" y="2331720"/>
                  </a:lnTo>
                  <a:lnTo>
                    <a:pt x="4575048" y="2336292"/>
                  </a:lnTo>
                  <a:lnTo>
                    <a:pt x="4582668" y="2324100"/>
                  </a:lnTo>
                  <a:lnTo>
                    <a:pt x="4596384" y="2301240"/>
                  </a:lnTo>
                  <a:close/>
                </a:path>
                <a:path w="4864734" h="5055235">
                  <a:moveTo>
                    <a:pt x="4605540" y="420624"/>
                  </a:moveTo>
                  <a:lnTo>
                    <a:pt x="4593348" y="402336"/>
                  </a:lnTo>
                  <a:lnTo>
                    <a:pt x="4581156" y="388620"/>
                  </a:lnTo>
                  <a:lnTo>
                    <a:pt x="4572012" y="394716"/>
                  </a:lnTo>
                  <a:lnTo>
                    <a:pt x="4584204" y="409956"/>
                  </a:lnTo>
                  <a:lnTo>
                    <a:pt x="4597920" y="426720"/>
                  </a:lnTo>
                  <a:lnTo>
                    <a:pt x="4605540" y="420624"/>
                  </a:lnTo>
                  <a:close/>
                </a:path>
                <a:path w="4864734" h="5055235">
                  <a:moveTo>
                    <a:pt x="4629912" y="2237232"/>
                  </a:moveTo>
                  <a:lnTo>
                    <a:pt x="4620768" y="2232660"/>
                  </a:lnTo>
                  <a:lnTo>
                    <a:pt x="4602480" y="2269236"/>
                  </a:lnTo>
                  <a:lnTo>
                    <a:pt x="4610100" y="2273808"/>
                  </a:lnTo>
                  <a:lnTo>
                    <a:pt x="4625340" y="2246376"/>
                  </a:lnTo>
                  <a:lnTo>
                    <a:pt x="4629912" y="2237232"/>
                  </a:lnTo>
                  <a:close/>
                </a:path>
                <a:path w="4864734" h="5055235">
                  <a:moveTo>
                    <a:pt x="4646688" y="480060"/>
                  </a:moveTo>
                  <a:lnTo>
                    <a:pt x="4628400" y="451104"/>
                  </a:lnTo>
                  <a:lnTo>
                    <a:pt x="4623828" y="445008"/>
                  </a:lnTo>
                  <a:lnTo>
                    <a:pt x="4616208" y="451104"/>
                  </a:lnTo>
                  <a:lnTo>
                    <a:pt x="4620780" y="457200"/>
                  </a:lnTo>
                  <a:lnTo>
                    <a:pt x="4639068" y="486156"/>
                  </a:lnTo>
                  <a:lnTo>
                    <a:pt x="4646688" y="480060"/>
                  </a:lnTo>
                  <a:close/>
                </a:path>
                <a:path w="4864734" h="5055235">
                  <a:moveTo>
                    <a:pt x="4661916" y="2173224"/>
                  </a:moveTo>
                  <a:lnTo>
                    <a:pt x="4652772" y="2168652"/>
                  </a:lnTo>
                  <a:lnTo>
                    <a:pt x="4634484" y="2205228"/>
                  </a:lnTo>
                  <a:lnTo>
                    <a:pt x="4643628" y="2209800"/>
                  </a:lnTo>
                  <a:lnTo>
                    <a:pt x="4661916" y="2173224"/>
                  </a:lnTo>
                  <a:close/>
                </a:path>
                <a:path w="4864734" h="5055235">
                  <a:moveTo>
                    <a:pt x="4684788" y="542544"/>
                  </a:moveTo>
                  <a:lnTo>
                    <a:pt x="4663452" y="505968"/>
                  </a:lnTo>
                  <a:lnTo>
                    <a:pt x="4655832" y="512064"/>
                  </a:lnTo>
                  <a:lnTo>
                    <a:pt x="4675644" y="547116"/>
                  </a:lnTo>
                  <a:lnTo>
                    <a:pt x="4684788" y="542544"/>
                  </a:lnTo>
                  <a:close/>
                </a:path>
                <a:path w="4864734" h="5055235">
                  <a:moveTo>
                    <a:pt x="4692396" y="2107692"/>
                  </a:moveTo>
                  <a:lnTo>
                    <a:pt x="4683252" y="2103120"/>
                  </a:lnTo>
                  <a:lnTo>
                    <a:pt x="4666488" y="2141220"/>
                  </a:lnTo>
                  <a:lnTo>
                    <a:pt x="4675632" y="2145792"/>
                  </a:lnTo>
                  <a:lnTo>
                    <a:pt x="4692396" y="2107692"/>
                  </a:lnTo>
                  <a:close/>
                </a:path>
                <a:path w="4864734" h="5055235">
                  <a:moveTo>
                    <a:pt x="4718316" y="606552"/>
                  </a:moveTo>
                  <a:lnTo>
                    <a:pt x="4700028" y="569976"/>
                  </a:lnTo>
                  <a:lnTo>
                    <a:pt x="4690884" y="574548"/>
                  </a:lnTo>
                  <a:lnTo>
                    <a:pt x="4709172" y="611124"/>
                  </a:lnTo>
                  <a:lnTo>
                    <a:pt x="4718316" y="606552"/>
                  </a:lnTo>
                  <a:close/>
                </a:path>
                <a:path w="4864734" h="5055235">
                  <a:moveTo>
                    <a:pt x="4719828" y="2040636"/>
                  </a:moveTo>
                  <a:lnTo>
                    <a:pt x="4710684" y="2037588"/>
                  </a:lnTo>
                  <a:lnTo>
                    <a:pt x="4695444" y="2075688"/>
                  </a:lnTo>
                  <a:lnTo>
                    <a:pt x="4704588" y="2078736"/>
                  </a:lnTo>
                  <a:lnTo>
                    <a:pt x="4719828" y="2040636"/>
                  </a:lnTo>
                  <a:close/>
                </a:path>
                <a:path w="4864734" h="5055235">
                  <a:moveTo>
                    <a:pt x="4745736" y="1973580"/>
                  </a:moveTo>
                  <a:lnTo>
                    <a:pt x="4735068" y="1970532"/>
                  </a:lnTo>
                  <a:lnTo>
                    <a:pt x="4722876" y="2007108"/>
                  </a:lnTo>
                  <a:lnTo>
                    <a:pt x="4721352" y="2008632"/>
                  </a:lnTo>
                  <a:lnTo>
                    <a:pt x="4732020" y="2011680"/>
                  </a:lnTo>
                  <a:lnTo>
                    <a:pt x="4745736" y="1973580"/>
                  </a:lnTo>
                  <a:close/>
                </a:path>
                <a:path w="4864734" h="5055235">
                  <a:moveTo>
                    <a:pt x="4747272" y="672084"/>
                  </a:moveTo>
                  <a:lnTo>
                    <a:pt x="4730508" y="633984"/>
                  </a:lnTo>
                  <a:lnTo>
                    <a:pt x="4721364" y="638556"/>
                  </a:lnTo>
                  <a:lnTo>
                    <a:pt x="4738128" y="676656"/>
                  </a:lnTo>
                  <a:lnTo>
                    <a:pt x="4747272" y="672084"/>
                  </a:lnTo>
                  <a:close/>
                </a:path>
                <a:path w="4864734" h="5055235">
                  <a:moveTo>
                    <a:pt x="4768596" y="1905000"/>
                  </a:moveTo>
                  <a:lnTo>
                    <a:pt x="4757928" y="1901952"/>
                  </a:lnTo>
                  <a:lnTo>
                    <a:pt x="4750308" y="1927860"/>
                  </a:lnTo>
                  <a:lnTo>
                    <a:pt x="4745736" y="1941576"/>
                  </a:lnTo>
                  <a:lnTo>
                    <a:pt x="4754880" y="1944624"/>
                  </a:lnTo>
                  <a:lnTo>
                    <a:pt x="4759452" y="1930908"/>
                  </a:lnTo>
                  <a:lnTo>
                    <a:pt x="4768596" y="1905000"/>
                  </a:lnTo>
                  <a:close/>
                </a:path>
                <a:path w="4864734" h="5055235">
                  <a:moveTo>
                    <a:pt x="4773180" y="736092"/>
                  </a:moveTo>
                  <a:lnTo>
                    <a:pt x="4759464" y="701040"/>
                  </a:lnTo>
                  <a:lnTo>
                    <a:pt x="4748796" y="704088"/>
                  </a:lnTo>
                  <a:lnTo>
                    <a:pt x="4762512" y="740664"/>
                  </a:lnTo>
                  <a:lnTo>
                    <a:pt x="4764036" y="742188"/>
                  </a:lnTo>
                  <a:lnTo>
                    <a:pt x="4773180" y="739140"/>
                  </a:lnTo>
                  <a:lnTo>
                    <a:pt x="4773180" y="736092"/>
                  </a:lnTo>
                  <a:close/>
                </a:path>
                <a:path w="4864734" h="5055235">
                  <a:moveTo>
                    <a:pt x="4788408" y="1836420"/>
                  </a:moveTo>
                  <a:lnTo>
                    <a:pt x="4779264" y="1833372"/>
                  </a:lnTo>
                  <a:lnTo>
                    <a:pt x="4774692" y="1848612"/>
                  </a:lnTo>
                  <a:lnTo>
                    <a:pt x="4767072" y="1872996"/>
                  </a:lnTo>
                  <a:lnTo>
                    <a:pt x="4777740" y="1876044"/>
                  </a:lnTo>
                  <a:lnTo>
                    <a:pt x="4785360" y="1851660"/>
                  </a:lnTo>
                  <a:lnTo>
                    <a:pt x="4788408" y="1836420"/>
                  </a:lnTo>
                  <a:close/>
                </a:path>
                <a:path w="4864734" h="5055235">
                  <a:moveTo>
                    <a:pt x="4796040" y="807720"/>
                  </a:moveTo>
                  <a:lnTo>
                    <a:pt x="4794516" y="801624"/>
                  </a:lnTo>
                  <a:lnTo>
                    <a:pt x="4783848" y="768096"/>
                  </a:lnTo>
                  <a:lnTo>
                    <a:pt x="4773180" y="772668"/>
                  </a:lnTo>
                  <a:lnTo>
                    <a:pt x="4783848" y="804672"/>
                  </a:lnTo>
                  <a:lnTo>
                    <a:pt x="4785372" y="810768"/>
                  </a:lnTo>
                  <a:lnTo>
                    <a:pt x="4796040" y="807720"/>
                  </a:lnTo>
                  <a:close/>
                </a:path>
                <a:path w="4864734" h="5055235">
                  <a:moveTo>
                    <a:pt x="4806696" y="1766316"/>
                  </a:moveTo>
                  <a:lnTo>
                    <a:pt x="4797552" y="1763268"/>
                  </a:lnTo>
                  <a:lnTo>
                    <a:pt x="4796028" y="1769364"/>
                  </a:lnTo>
                  <a:lnTo>
                    <a:pt x="4786884" y="1802892"/>
                  </a:lnTo>
                  <a:lnTo>
                    <a:pt x="4797552" y="1805940"/>
                  </a:lnTo>
                  <a:lnTo>
                    <a:pt x="4806696" y="1772412"/>
                  </a:lnTo>
                  <a:lnTo>
                    <a:pt x="4806696" y="1766316"/>
                  </a:lnTo>
                  <a:close/>
                </a:path>
                <a:path w="4864734" h="5055235">
                  <a:moveTo>
                    <a:pt x="4814328" y="877824"/>
                  </a:moveTo>
                  <a:lnTo>
                    <a:pt x="4812804" y="867156"/>
                  </a:lnTo>
                  <a:lnTo>
                    <a:pt x="4803660" y="838200"/>
                  </a:lnTo>
                  <a:lnTo>
                    <a:pt x="4794516" y="841248"/>
                  </a:lnTo>
                  <a:lnTo>
                    <a:pt x="4802136" y="870204"/>
                  </a:lnTo>
                  <a:lnTo>
                    <a:pt x="4805184" y="880872"/>
                  </a:lnTo>
                  <a:lnTo>
                    <a:pt x="4814328" y="877824"/>
                  </a:lnTo>
                  <a:close/>
                </a:path>
                <a:path w="4864734" h="5055235">
                  <a:moveTo>
                    <a:pt x="4823460" y="1696212"/>
                  </a:moveTo>
                  <a:lnTo>
                    <a:pt x="4812792" y="1693164"/>
                  </a:lnTo>
                  <a:lnTo>
                    <a:pt x="4803648" y="1734312"/>
                  </a:lnTo>
                  <a:lnTo>
                    <a:pt x="4814316" y="1735836"/>
                  </a:lnTo>
                  <a:lnTo>
                    <a:pt x="4823460" y="1696212"/>
                  </a:lnTo>
                  <a:close/>
                </a:path>
                <a:path w="4864734" h="5055235">
                  <a:moveTo>
                    <a:pt x="4831092" y="947928"/>
                  </a:moveTo>
                  <a:lnTo>
                    <a:pt x="4828044" y="935736"/>
                  </a:lnTo>
                  <a:lnTo>
                    <a:pt x="4821948" y="908304"/>
                  </a:lnTo>
                  <a:lnTo>
                    <a:pt x="4811280" y="909828"/>
                  </a:lnTo>
                  <a:lnTo>
                    <a:pt x="4817376" y="938784"/>
                  </a:lnTo>
                  <a:lnTo>
                    <a:pt x="4820424" y="950976"/>
                  </a:lnTo>
                  <a:lnTo>
                    <a:pt x="4831092" y="947928"/>
                  </a:lnTo>
                  <a:close/>
                </a:path>
                <a:path w="4864734" h="5055235">
                  <a:moveTo>
                    <a:pt x="4835652" y="1624584"/>
                  </a:moveTo>
                  <a:lnTo>
                    <a:pt x="4826508" y="1623060"/>
                  </a:lnTo>
                  <a:lnTo>
                    <a:pt x="4818888" y="1664208"/>
                  </a:lnTo>
                  <a:lnTo>
                    <a:pt x="4829556" y="1665732"/>
                  </a:lnTo>
                  <a:lnTo>
                    <a:pt x="4835652" y="1624584"/>
                  </a:lnTo>
                  <a:close/>
                </a:path>
                <a:path w="4864734" h="5055235">
                  <a:moveTo>
                    <a:pt x="4843284" y="1019556"/>
                  </a:moveTo>
                  <a:lnTo>
                    <a:pt x="4841760" y="1005840"/>
                  </a:lnTo>
                  <a:lnTo>
                    <a:pt x="4835664" y="978408"/>
                  </a:lnTo>
                  <a:lnTo>
                    <a:pt x="4826520" y="979932"/>
                  </a:lnTo>
                  <a:lnTo>
                    <a:pt x="4831092" y="1007364"/>
                  </a:lnTo>
                  <a:lnTo>
                    <a:pt x="4832616" y="1021080"/>
                  </a:lnTo>
                  <a:lnTo>
                    <a:pt x="4843284" y="1019556"/>
                  </a:lnTo>
                  <a:close/>
                </a:path>
                <a:path w="4864734" h="5055235">
                  <a:moveTo>
                    <a:pt x="4846320" y="1552956"/>
                  </a:moveTo>
                  <a:lnTo>
                    <a:pt x="4837176" y="1551432"/>
                  </a:lnTo>
                  <a:lnTo>
                    <a:pt x="4831080" y="1592580"/>
                  </a:lnTo>
                  <a:lnTo>
                    <a:pt x="4841748" y="1594104"/>
                  </a:lnTo>
                  <a:lnTo>
                    <a:pt x="4846320" y="1552956"/>
                  </a:lnTo>
                  <a:close/>
                </a:path>
                <a:path w="4864734" h="5055235">
                  <a:moveTo>
                    <a:pt x="4852428" y="1091184"/>
                  </a:moveTo>
                  <a:lnTo>
                    <a:pt x="4847856" y="1050036"/>
                  </a:lnTo>
                  <a:lnTo>
                    <a:pt x="4837188" y="1051560"/>
                  </a:lnTo>
                  <a:lnTo>
                    <a:pt x="4841760" y="1078992"/>
                  </a:lnTo>
                  <a:lnTo>
                    <a:pt x="4841760" y="1092708"/>
                  </a:lnTo>
                  <a:lnTo>
                    <a:pt x="4852428" y="1091184"/>
                  </a:lnTo>
                  <a:close/>
                </a:path>
                <a:path w="4864734" h="5055235">
                  <a:moveTo>
                    <a:pt x="4855464" y="1481328"/>
                  </a:moveTo>
                  <a:lnTo>
                    <a:pt x="4844796" y="1481328"/>
                  </a:lnTo>
                  <a:lnTo>
                    <a:pt x="4840224" y="1522476"/>
                  </a:lnTo>
                  <a:lnTo>
                    <a:pt x="4850892" y="1522476"/>
                  </a:lnTo>
                  <a:lnTo>
                    <a:pt x="4855464" y="1481328"/>
                  </a:lnTo>
                  <a:close/>
                </a:path>
                <a:path w="4864734" h="5055235">
                  <a:moveTo>
                    <a:pt x="4858524" y="1150620"/>
                  </a:moveTo>
                  <a:lnTo>
                    <a:pt x="4855476" y="1121664"/>
                  </a:lnTo>
                  <a:lnTo>
                    <a:pt x="4844808" y="1123188"/>
                  </a:lnTo>
                  <a:lnTo>
                    <a:pt x="4847856" y="1152144"/>
                  </a:lnTo>
                  <a:lnTo>
                    <a:pt x="4849380" y="1162812"/>
                  </a:lnTo>
                  <a:lnTo>
                    <a:pt x="4858524" y="1162812"/>
                  </a:lnTo>
                  <a:lnTo>
                    <a:pt x="4858524" y="1150620"/>
                  </a:lnTo>
                  <a:close/>
                </a:path>
                <a:path w="4864734" h="5055235">
                  <a:moveTo>
                    <a:pt x="4860036" y="1409700"/>
                  </a:moveTo>
                  <a:lnTo>
                    <a:pt x="4850892" y="1409700"/>
                  </a:lnTo>
                  <a:lnTo>
                    <a:pt x="4847844" y="1450848"/>
                  </a:lnTo>
                  <a:lnTo>
                    <a:pt x="4858512" y="1450848"/>
                  </a:lnTo>
                  <a:lnTo>
                    <a:pt x="4860036" y="1409700"/>
                  </a:lnTo>
                  <a:close/>
                </a:path>
                <a:path w="4864734" h="5055235">
                  <a:moveTo>
                    <a:pt x="4863096" y="1338072"/>
                  </a:moveTo>
                  <a:lnTo>
                    <a:pt x="4852428" y="1338072"/>
                  </a:lnTo>
                  <a:lnTo>
                    <a:pt x="4852428" y="1379220"/>
                  </a:lnTo>
                  <a:lnTo>
                    <a:pt x="4863096" y="1379220"/>
                  </a:lnTo>
                  <a:lnTo>
                    <a:pt x="4863096" y="1338072"/>
                  </a:lnTo>
                  <a:close/>
                </a:path>
                <a:path w="4864734" h="5055235">
                  <a:moveTo>
                    <a:pt x="4863096" y="1225296"/>
                  </a:moveTo>
                  <a:lnTo>
                    <a:pt x="4861572" y="1193292"/>
                  </a:lnTo>
                  <a:lnTo>
                    <a:pt x="4850904" y="1194816"/>
                  </a:lnTo>
                  <a:lnTo>
                    <a:pt x="4852352" y="1225296"/>
                  </a:lnTo>
                  <a:lnTo>
                    <a:pt x="4852428" y="1234440"/>
                  </a:lnTo>
                  <a:lnTo>
                    <a:pt x="4863096" y="1234440"/>
                  </a:lnTo>
                  <a:lnTo>
                    <a:pt x="4863096" y="1225296"/>
                  </a:lnTo>
                  <a:close/>
                </a:path>
                <a:path w="4864734" h="5055235">
                  <a:moveTo>
                    <a:pt x="4864620" y="1301496"/>
                  </a:moveTo>
                  <a:lnTo>
                    <a:pt x="4863096" y="1266444"/>
                  </a:lnTo>
                  <a:lnTo>
                    <a:pt x="4853952" y="1266444"/>
                  </a:lnTo>
                  <a:lnTo>
                    <a:pt x="4853952" y="1306080"/>
                  </a:lnTo>
                  <a:lnTo>
                    <a:pt x="4864620" y="1307592"/>
                  </a:lnTo>
                  <a:lnTo>
                    <a:pt x="4864620" y="1301496"/>
                  </a:lnTo>
                  <a:close/>
                </a:path>
              </a:pathLst>
            </a:custGeom>
            <a:solidFill>
              <a:srgbClr val="A5A5A5"/>
            </a:solidFill>
          </p:spPr>
          <p:txBody>
            <a:bodyPr wrap="square" lIns="0" tIns="0" rIns="0" bIns="0" rtlCol="0"/>
            <a:lstStyle/>
            <a:p>
              <a:endParaRPr sz="1632">
                <a:latin typeface="BIZ UDPゴシック" panose="020B0400000000000000" pitchFamily="50" charset="-128"/>
                <a:ea typeface="BIZ UDPゴシック" panose="020B0400000000000000" pitchFamily="50" charset="-128"/>
              </a:endParaRPr>
            </a:p>
          </p:txBody>
        </p:sp>
        <p:sp>
          <p:nvSpPr>
            <p:cNvPr id="19" name="object 19"/>
            <p:cNvSpPr/>
            <p:nvPr/>
          </p:nvSpPr>
          <p:spPr>
            <a:xfrm>
              <a:off x="5535168" y="6033516"/>
              <a:ext cx="1169035" cy="332740"/>
            </a:xfrm>
            <a:custGeom>
              <a:avLst/>
              <a:gdLst/>
              <a:ahLst/>
              <a:cxnLst/>
              <a:rect l="l" t="t" r="r" b="b"/>
              <a:pathLst>
                <a:path w="1169034" h="332739">
                  <a:moveTo>
                    <a:pt x="1168908" y="332232"/>
                  </a:moveTo>
                  <a:lnTo>
                    <a:pt x="0" y="332232"/>
                  </a:lnTo>
                  <a:lnTo>
                    <a:pt x="0" y="0"/>
                  </a:lnTo>
                  <a:lnTo>
                    <a:pt x="1168908" y="0"/>
                  </a:lnTo>
                  <a:lnTo>
                    <a:pt x="1168908" y="332232"/>
                  </a:lnTo>
                  <a:close/>
                </a:path>
              </a:pathLst>
            </a:custGeom>
            <a:solidFill>
              <a:srgbClr val="FFFFFF"/>
            </a:solidFill>
          </p:spPr>
          <p:txBody>
            <a:bodyPr wrap="square" lIns="0" tIns="0" rIns="0" bIns="0" rtlCol="0"/>
            <a:lstStyle/>
            <a:p>
              <a:endParaRPr sz="1632">
                <a:latin typeface="BIZ UDPゴシック" panose="020B0400000000000000" pitchFamily="50" charset="-128"/>
                <a:ea typeface="BIZ UDPゴシック" panose="020B0400000000000000" pitchFamily="50" charset="-128"/>
              </a:endParaRPr>
            </a:p>
          </p:txBody>
        </p:sp>
      </p:grpSp>
      <p:sp>
        <p:nvSpPr>
          <p:cNvPr id="20" name="object 20"/>
          <p:cNvSpPr txBox="1"/>
          <p:nvPr/>
        </p:nvSpPr>
        <p:spPr>
          <a:xfrm>
            <a:off x="6925959" y="5526369"/>
            <a:ext cx="893670" cy="222080"/>
          </a:xfrm>
          <a:prstGeom prst="rect">
            <a:avLst/>
          </a:prstGeom>
        </p:spPr>
        <p:txBody>
          <a:bodyPr vert="horz" wrap="square" lIns="0" tIns="12668" rIns="0" bIns="0" rtlCol="0">
            <a:spAutoFit/>
          </a:bodyPr>
          <a:lstStyle/>
          <a:p>
            <a:pPr marL="11516">
              <a:spcBef>
                <a:spcPts val="100"/>
              </a:spcBef>
            </a:pPr>
            <a:r>
              <a:rPr sz="1360" spc="-9" dirty="0">
                <a:latin typeface="BIZ UDPゴシック" panose="020B0400000000000000" pitchFamily="50" charset="-128"/>
                <a:ea typeface="BIZ UDPゴシック" panose="020B0400000000000000" pitchFamily="50" charset="-128"/>
                <a:cs typeface="ＭＳ Ｐゴシック"/>
              </a:rPr>
              <a:t>熱中性子炉</a:t>
            </a:r>
            <a:endParaRPr sz="1360">
              <a:latin typeface="BIZ UDPゴシック" panose="020B0400000000000000" pitchFamily="50" charset="-128"/>
              <a:ea typeface="BIZ UDPゴシック" panose="020B0400000000000000" pitchFamily="50" charset="-128"/>
              <a:cs typeface="ＭＳ Ｐゴシック"/>
            </a:endParaRPr>
          </a:p>
        </p:txBody>
      </p:sp>
      <p:pic>
        <p:nvPicPr>
          <p:cNvPr id="21" name="object 21"/>
          <p:cNvPicPr/>
          <p:nvPr/>
        </p:nvPicPr>
        <p:blipFill>
          <a:blip r:embed="rId6" cstate="print"/>
          <a:stretch>
            <a:fillRect/>
          </a:stretch>
        </p:blipFill>
        <p:spPr>
          <a:xfrm>
            <a:off x="7924474" y="3202145"/>
            <a:ext cx="2694830" cy="2231872"/>
          </a:xfrm>
          <a:prstGeom prst="rect">
            <a:avLst/>
          </a:prstGeom>
        </p:spPr>
      </p:pic>
      <p:sp>
        <p:nvSpPr>
          <p:cNvPr id="23" name="テキスト ボックス 22">
            <a:extLst>
              <a:ext uri="{FF2B5EF4-FFF2-40B4-BE49-F238E27FC236}">
                <a16:creationId xmlns:a16="http://schemas.microsoft.com/office/drawing/2014/main" id="{6F639004-6616-42BD-81DE-16F65CCBD37F}"/>
              </a:ext>
            </a:extLst>
          </p:cNvPr>
          <p:cNvSpPr txBox="1"/>
          <p:nvPr/>
        </p:nvSpPr>
        <p:spPr>
          <a:xfrm>
            <a:off x="0" y="0"/>
            <a:ext cx="12192000" cy="523220"/>
          </a:xfrm>
          <a:prstGeom prst="rect">
            <a:avLst/>
          </a:prstGeom>
          <a:solidFill>
            <a:srgbClr val="052F61"/>
          </a:solidFill>
        </p:spPr>
        <p:txBody>
          <a:bodyPr wrap="square" rtlCol="0">
            <a:spAutoFit/>
          </a:bodyPr>
          <a:lstStyle/>
          <a:p>
            <a:pPr algn="ctr"/>
            <a:r>
              <a:rPr lang="ja-JP" altLang="en-US" sz="2800" b="1" dirty="0">
                <a:solidFill>
                  <a:schemeClr val="bg1"/>
                </a:solidFill>
                <a:latin typeface="Meiryo UI" panose="020B0604030504040204" pitchFamily="50" charset="-128"/>
                <a:ea typeface="Meiryo UI" panose="020B0604030504040204" pitchFamily="50" charset="-128"/>
              </a:rPr>
              <a:t>異種炉型の協働運用による核廃棄物への対応</a:t>
            </a:r>
            <a:endParaRPr kumimoji="1" lang="ja-JP" altLang="en-US" sz="2800" b="1" dirty="0">
              <a:solidFill>
                <a:schemeClr val="bg1"/>
              </a:solidFill>
              <a:latin typeface="Meiryo UI" panose="020B0604030504040204" pitchFamily="50" charset="-128"/>
              <a:ea typeface="Meiryo UI" panose="020B0604030504040204" pitchFamily="50" charset="-128"/>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971907" y="1450148"/>
            <a:ext cx="10313133" cy="4270757"/>
            <a:chOff x="118833" y="1762378"/>
            <a:chExt cx="10313133" cy="4270757"/>
          </a:xfrm>
        </p:grpSpPr>
        <p:sp>
          <p:nvSpPr>
            <p:cNvPr id="3" name="object 3"/>
            <p:cNvSpPr/>
            <p:nvPr/>
          </p:nvSpPr>
          <p:spPr>
            <a:xfrm>
              <a:off x="125195" y="1781403"/>
              <a:ext cx="10306771" cy="977900"/>
            </a:xfrm>
            <a:custGeom>
              <a:avLst/>
              <a:gdLst/>
              <a:ahLst/>
              <a:cxnLst/>
              <a:rect l="l" t="t" r="r" b="b"/>
              <a:pathLst>
                <a:path w="9665335" h="977900">
                  <a:moveTo>
                    <a:pt x="9665335" y="0"/>
                  </a:moveTo>
                  <a:lnTo>
                    <a:pt x="0" y="0"/>
                  </a:lnTo>
                  <a:lnTo>
                    <a:pt x="0" y="977544"/>
                  </a:lnTo>
                  <a:lnTo>
                    <a:pt x="9665335" y="977544"/>
                  </a:lnTo>
                  <a:lnTo>
                    <a:pt x="9665335" y="0"/>
                  </a:lnTo>
                  <a:close/>
                </a:path>
              </a:pathLst>
            </a:custGeom>
            <a:solidFill>
              <a:srgbClr val="D0D7E8"/>
            </a:solidFill>
          </p:spPr>
          <p:txBody>
            <a:bodyPr wrap="square" lIns="0" tIns="0" rIns="0" bIns="0" rtlCol="0"/>
            <a:lstStyle/>
            <a:p>
              <a:endParaRPr dirty="0"/>
            </a:p>
          </p:txBody>
        </p:sp>
        <p:sp>
          <p:nvSpPr>
            <p:cNvPr id="4" name="object 4"/>
            <p:cNvSpPr/>
            <p:nvPr/>
          </p:nvSpPr>
          <p:spPr>
            <a:xfrm>
              <a:off x="125195" y="2758935"/>
              <a:ext cx="10306771" cy="920750"/>
            </a:xfrm>
            <a:custGeom>
              <a:avLst/>
              <a:gdLst/>
              <a:ahLst/>
              <a:cxnLst/>
              <a:rect l="l" t="t" r="r" b="b"/>
              <a:pathLst>
                <a:path w="9665335" h="920750">
                  <a:moveTo>
                    <a:pt x="9665335" y="0"/>
                  </a:moveTo>
                  <a:lnTo>
                    <a:pt x="0" y="0"/>
                  </a:lnTo>
                  <a:lnTo>
                    <a:pt x="0" y="920635"/>
                  </a:lnTo>
                  <a:lnTo>
                    <a:pt x="9665335" y="920635"/>
                  </a:lnTo>
                  <a:lnTo>
                    <a:pt x="9665335" y="0"/>
                  </a:lnTo>
                  <a:close/>
                </a:path>
              </a:pathLst>
            </a:custGeom>
            <a:solidFill>
              <a:srgbClr val="E9ECF4"/>
            </a:solidFill>
          </p:spPr>
          <p:txBody>
            <a:bodyPr wrap="square" lIns="0" tIns="0" rIns="0" bIns="0" rtlCol="0"/>
            <a:lstStyle/>
            <a:p>
              <a:endParaRPr dirty="0"/>
            </a:p>
          </p:txBody>
        </p:sp>
        <p:sp>
          <p:nvSpPr>
            <p:cNvPr id="5" name="object 5"/>
            <p:cNvSpPr/>
            <p:nvPr/>
          </p:nvSpPr>
          <p:spPr>
            <a:xfrm>
              <a:off x="125195" y="3679621"/>
              <a:ext cx="10306771" cy="930910"/>
            </a:xfrm>
            <a:custGeom>
              <a:avLst/>
              <a:gdLst/>
              <a:ahLst/>
              <a:cxnLst/>
              <a:rect l="l" t="t" r="r" b="b"/>
              <a:pathLst>
                <a:path w="9665335" h="930910">
                  <a:moveTo>
                    <a:pt x="9665335" y="0"/>
                  </a:moveTo>
                  <a:lnTo>
                    <a:pt x="0" y="0"/>
                  </a:lnTo>
                  <a:lnTo>
                    <a:pt x="0" y="930859"/>
                  </a:lnTo>
                  <a:lnTo>
                    <a:pt x="9665335" y="930859"/>
                  </a:lnTo>
                  <a:lnTo>
                    <a:pt x="9665335" y="0"/>
                  </a:lnTo>
                  <a:close/>
                </a:path>
              </a:pathLst>
            </a:custGeom>
            <a:solidFill>
              <a:srgbClr val="D0D7E8"/>
            </a:solidFill>
          </p:spPr>
          <p:txBody>
            <a:bodyPr wrap="square" lIns="0" tIns="0" rIns="0" bIns="0" rtlCol="0"/>
            <a:lstStyle/>
            <a:p>
              <a:endParaRPr dirty="0"/>
            </a:p>
          </p:txBody>
        </p:sp>
        <p:sp>
          <p:nvSpPr>
            <p:cNvPr id="6" name="object 6"/>
            <p:cNvSpPr/>
            <p:nvPr/>
          </p:nvSpPr>
          <p:spPr>
            <a:xfrm>
              <a:off x="125195" y="4610468"/>
              <a:ext cx="10306771" cy="695960"/>
            </a:xfrm>
            <a:custGeom>
              <a:avLst/>
              <a:gdLst/>
              <a:ahLst/>
              <a:cxnLst/>
              <a:rect l="l" t="t" r="r" b="b"/>
              <a:pathLst>
                <a:path w="9665335" h="695960">
                  <a:moveTo>
                    <a:pt x="9665335" y="0"/>
                  </a:moveTo>
                  <a:lnTo>
                    <a:pt x="0" y="0"/>
                  </a:lnTo>
                  <a:lnTo>
                    <a:pt x="0" y="695591"/>
                  </a:lnTo>
                  <a:lnTo>
                    <a:pt x="9665335" y="695591"/>
                  </a:lnTo>
                  <a:lnTo>
                    <a:pt x="9665335" y="0"/>
                  </a:lnTo>
                  <a:close/>
                </a:path>
              </a:pathLst>
            </a:custGeom>
            <a:solidFill>
              <a:srgbClr val="E9ECF4"/>
            </a:solidFill>
          </p:spPr>
          <p:txBody>
            <a:bodyPr wrap="square" lIns="0" tIns="0" rIns="0" bIns="0" rtlCol="0"/>
            <a:lstStyle/>
            <a:p>
              <a:endParaRPr/>
            </a:p>
          </p:txBody>
        </p:sp>
        <p:sp>
          <p:nvSpPr>
            <p:cNvPr id="7" name="object 7"/>
            <p:cNvSpPr/>
            <p:nvPr/>
          </p:nvSpPr>
          <p:spPr>
            <a:xfrm>
              <a:off x="125195" y="5306060"/>
              <a:ext cx="10306771" cy="727075"/>
            </a:xfrm>
            <a:custGeom>
              <a:avLst/>
              <a:gdLst/>
              <a:ahLst/>
              <a:cxnLst/>
              <a:rect l="l" t="t" r="r" b="b"/>
              <a:pathLst>
                <a:path w="9665335" h="727075">
                  <a:moveTo>
                    <a:pt x="9665335" y="0"/>
                  </a:moveTo>
                  <a:lnTo>
                    <a:pt x="0" y="0"/>
                  </a:lnTo>
                  <a:lnTo>
                    <a:pt x="0" y="726478"/>
                  </a:lnTo>
                  <a:lnTo>
                    <a:pt x="9665335" y="726478"/>
                  </a:lnTo>
                  <a:lnTo>
                    <a:pt x="9665335" y="0"/>
                  </a:lnTo>
                  <a:close/>
                </a:path>
              </a:pathLst>
            </a:custGeom>
            <a:solidFill>
              <a:srgbClr val="D0D7E8"/>
            </a:solidFill>
          </p:spPr>
          <p:txBody>
            <a:bodyPr wrap="square" lIns="0" tIns="0" rIns="0" bIns="0" rtlCol="0"/>
            <a:lstStyle/>
            <a:p>
              <a:endParaRPr/>
            </a:p>
          </p:txBody>
        </p:sp>
        <p:sp>
          <p:nvSpPr>
            <p:cNvPr id="8" name="object 8"/>
            <p:cNvSpPr/>
            <p:nvPr/>
          </p:nvSpPr>
          <p:spPr>
            <a:xfrm>
              <a:off x="118833" y="1762378"/>
              <a:ext cx="9678670" cy="3550285"/>
            </a:xfrm>
            <a:custGeom>
              <a:avLst/>
              <a:gdLst/>
              <a:ahLst/>
              <a:cxnLst/>
              <a:rect l="l" t="t" r="r" b="b"/>
              <a:pathLst>
                <a:path w="9678670" h="3550285">
                  <a:moveTo>
                    <a:pt x="9678073" y="3537331"/>
                  </a:moveTo>
                  <a:lnTo>
                    <a:pt x="0" y="3537331"/>
                  </a:lnTo>
                  <a:lnTo>
                    <a:pt x="0" y="3550031"/>
                  </a:lnTo>
                  <a:lnTo>
                    <a:pt x="9678073" y="3550031"/>
                  </a:lnTo>
                  <a:lnTo>
                    <a:pt x="9678073" y="3537331"/>
                  </a:lnTo>
                  <a:close/>
                </a:path>
                <a:path w="9678670" h="3550285">
                  <a:moveTo>
                    <a:pt x="9678073" y="2841752"/>
                  </a:moveTo>
                  <a:lnTo>
                    <a:pt x="0" y="2841752"/>
                  </a:lnTo>
                  <a:lnTo>
                    <a:pt x="0" y="2854452"/>
                  </a:lnTo>
                  <a:lnTo>
                    <a:pt x="9678073" y="2854452"/>
                  </a:lnTo>
                  <a:lnTo>
                    <a:pt x="9678073" y="2841752"/>
                  </a:lnTo>
                  <a:close/>
                </a:path>
                <a:path w="9678670" h="3550285">
                  <a:moveTo>
                    <a:pt x="9678073" y="1910842"/>
                  </a:moveTo>
                  <a:lnTo>
                    <a:pt x="0" y="1910842"/>
                  </a:lnTo>
                  <a:lnTo>
                    <a:pt x="0" y="1923542"/>
                  </a:lnTo>
                  <a:lnTo>
                    <a:pt x="9678073" y="1923542"/>
                  </a:lnTo>
                  <a:lnTo>
                    <a:pt x="9678073" y="1910842"/>
                  </a:lnTo>
                  <a:close/>
                </a:path>
                <a:path w="9678670" h="3550285">
                  <a:moveTo>
                    <a:pt x="9678073" y="990219"/>
                  </a:moveTo>
                  <a:lnTo>
                    <a:pt x="0" y="990219"/>
                  </a:lnTo>
                  <a:lnTo>
                    <a:pt x="0" y="1002919"/>
                  </a:lnTo>
                  <a:lnTo>
                    <a:pt x="9678073" y="1002919"/>
                  </a:lnTo>
                  <a:lnTo>
                    <a:pt x="9678073" y="990219"/>
                  </a:lnTo>
                  <a:close/>
                </a:path>
                <a:path w="9678670" h="3550285">
                  <a:moveTo>
                    <a:pt x="9678073" y="0"/>
                  </a:moveTo>
                  <a:lnTo>
                    <a:pt x="0" y="0"/>
                  </a:lnTo>
                  <a:lnTo>
                    <a:pt x="0" y="38100"/>
                  </a:lnTo>
                  <a:lnTo>
                    <a:pt x="9678073" y="38100"/>
                  </a:lnTo>
                  <a:lnTo>
                    <a:pt x="9678073" y="0"/>
                  </a:lnTo>
                  <a:close/>
                </a:path>
              </a:pathLst>
            </a:custGeom>
            <a:solidFill>
              <a:srgbClr val="FFFFFF"/>
            </a:solidFill>
          </p:spPr>
          <p:txBody>
            <a:bodyPr wrap="square" lIns="0" tIns="0" rIns="0" bIns="0" rtlCol="0"/>
            <a:lstStyle/>
            <a:p>
              <a:endParaRPr/>
            </a:p>
          </p:txBody>
        </p:sp>
      </p:grpSp>
      <p:sp>
        <p:nvSpPr>
          <p:cNvPr id="19" name="object 19"/>
          <p:cNvSpPr txBox="1"/>
          <p:nvPr/>
        </p:nvSpPr>
        <p:spPr>
          <a:xfrm>
            <a:off x="1842403" y="1584895"/>
            <a:ext cx="4500880" cy="776605"/>
          </a:xfrm>
          <a:prstGeom prst="rect">
            <a:avLst/>
          </a:prstGeom>
        </p:spPr>
        <p:txBody>
          <a:bodyPr vert="horz" wrap="square" lIns="0" tIns="1905" rIns="0" bIns="0" rtlCol="0">
            <a:spAutoFit/>
          </a:bodyPr>
          <a:lstStyle/>
          <a:p>
            <a:pPr marL="281940" marR="5080" indent="-269875">
              <a:lnSpc>
                <a:spcPct val="104099"/>
              </a:lnSpc>
              <a:spcBef>
                <a:spcPts val="15"/>
              </a:spcBef>
              <a:buFont typeface="Wingdings"/>
              <a:buChar char=""/>
              <a:tabLst>
                <a:tab pos="299720" algn="l"/>
              </a:tabLst>
            </a:pPr>
            <a:r>
              <a:rPr sz="1600" b="1" spc="-30" dirty="0" err="1">
                <a:latin typeface="Meiryo UI"/>
                <a:cs typeface="Meiryo UI"/>
              </a:rPr>
              <a:t>エネルギー省「革新的原子炉実証プログラム」等</a:t>
            </a:r>
            <a:r>
              <a:rPr sz="1600" b="1" spc="-30" dirty="0">
                <a:latin typeface="Meiryo UI"/>
                <a:cs typeface="Meiryo UI"/>
              </a:rPr>
              <a:t> </a:t>
            </a:r>
            <a:endParaRPr lang="en-US" sz="1600" b="1" spc="-30" dirty="0">
              <a:latin typeface="Meiryo UI"/>
              <a:cs typeface="Meiryo UI"/>
            </a:endParaRPr>
          </a:p>
          <a:p>
            <a:pPr marL="281940" marR="5080" indent="-269875">
              <a:lnSpc>
                <a:spcPct val="104099"/>
              </a:lnSpc>
              <a:spcBef>
                <a:spcPts val="15"/>
              </a:spcBef>
              <a:buFont typeface="Wingdings"/>
              <a:buChar char=""/>
              <a:tabLst>
                <a:tab pos="299720" algn="l"/>
              </a:tabLst>
            </a:pPr>
            <a:r>
              <a:rPr sz="1600" u="sng" spc="-50" dirty="0">
                <a:uFill>
                  <a:solidFill>
                    <a:srgbClr val="000000"/>
                  </a:solidFill>
                </a:uFill>
                <a:latin typeface="Meiryo UI"/>
                <a:cs typeface="Meiryo UI"/>
              </a:rPr>
              <a:t>２</a:t>
            </a:r>
            <a:r>
              <a:rPr sz="1600" u="sng" spc="-25" dirty="0">
                <a:uFill>
                  <a:solidFill>
                    <a:srgbClr val="000000"/>
                  </a:solidFill>
                </a:uFill>
                <a:latin typeface="Meiryo UI"/>
                <a:cs typeface="Meiryo UI"/>
              </a:rPr>
              <a:t>炉の建設支援</a:t>
            </a:r>
            <a:r>
              <a:rPr sz="1600" spc="-25" dirty="0">
                <a:latin typeface="Meiryo UI"/>
                <a:cs typeface="Meiryo UI"/>
              </a:rPr>
              <a:t>、</a:t>
            </a:r>
            <a:r>
              <a:rPr sz="1600" u="sng" spc="-25" dirty="0">
                <a:uFill>
                  <a:solidFill>
                    <a:srgbClr val="000000"/>
                  </a:solidFill>
                </a:uFill>
                <a:latin typeface="Meiryo UI"/>
                <a:cs typeface="Meiryo UI"/>
              </a:rPr>
              <a:t>８炉型の研究開発支援</a:t>
            </a:r>
            <a:r>
              <a:rPr sz="1200" dirty="0">
                <a:latin typeface="Meiryo UI"/>
                <a:cs typeface="Meiryo UI"/>
              </a:rPr>
              <a:t>（2020）</a:t>
            </a:r>
            <a:r>
              <a:rPr sz="1600" spc="-50" dirty="0">
                <a:latin typeface="Meiryo UI"/>
                <a:cs typeface="Meiryo UI"/>
              </a:rPr>
              <a:t>老</a:t>
            </a:r>
            <a:r>
              <a:rPr sz="1600" spc="-25" dirty="0">
                <a:latin typeface="Meiryo UI"/>
                <a:cs typeface="Meiryo UI"/>
              </a:rPr>
              <a:t>朽石炭火力を</a:t>
            </a:r>
            <a:r>
              <a:rPr sz="1600" u="sng" spc="-25" dirty="0">
                <a:uFill>
                  <a:solidFill>
                    <a:srgbClr val="000000"/>
                  </a:solidFill>
                </a:uFill>
                <a:latin typeface="Meiryo UI"/>
                <a:cs typeface="Meiryo UI"/>
              </a:rPr>
              <a:t>SMR等で置換</a:t>
            </a:r>
            <a:r>
              <a:rPr sz="1600" spc="-25" dirty="0">
                <a:latin typeface="Meiryo UI"/>
                <a:cs typeface="Meiryo UI"/>
              </a:rPr>
              <a:t>可能と分析</a:t>
            </a:r>
            <a:r>
              <a:rPr sz="1200" spc="-10" dirty="0">
                <a:latin typeface="Meiryo UI"/>
                <a:cs typeface="Meiryo UI"/>
              </a:rPr>
              <a:t>（2022）</a:t>
            </a:r>
            <a:endParaRPr sz="1200" dirty="0">
              <a:latin typeface="Meiryo UI"/>
              <a:cs typeface="Meiryo UI"/>
            </a:endParaRPr>
          </a:p>
        </p:txBody>
      </p:sp>
      <p:sp>
        <p:nvSpPr>
          <p:cNvPr id="20" name="object 20"/>
          <p:cNvSpPr txBox="1"/>
          <p:nvPr/>
        </p:nvSpPr>
        <p:spPr>
          <a:xfrm>
            <a:off x="1083909" y="2093913"/>
            <a:ext cx="585470" cy="228909"/>
          </a:xfrm>
          <a:prstGeom prst="rect">
            <a:avLst/>
          </a:prstGeom>
        </p:spPr>
        <p:txBody>
          <a:bodyPr vert="horz" wrap="square" lIns="0" tIns="13335" rIns="0" bIns="0" rtlCol="0">
            <a:spAutoFit/>
          </a:bodyPr>
          <a:lstStyle/>
          <a:p>
            <a:pPr marL="12700">
              <a:spcBef>
                <a:spcPts val="105"/>
              </a:spcBef>
            </a:pPr>
            <a:r>
              <a:rPr sz="1400" b="1" spc="-20" dirty="0">
                <a:latin typeface="Meiryo UI"/>
                <a:cs typeface="Meiryo UI"/>
              </a:rPr>
              <a:t>アメリカ</a:t>
            </a:r>
            <a:endParaRPr sz="1400">
              <a:latin typeface="Meiryo UI"/>
              <a:cs typeface="Meiryo UI"/>
            </a:endParaRPr>
          </a:p>
        </p:txBody>
      </p:sp>
      <p:sp>
        <p:nvSpPr>
          <p:cNvPr id="21" name="object 21"/>
          <p:cNvSpPr txBox="1"/>
          <p:nvPr/>
        </p:nvSpPr>
        <p:spPr>
          <a:xfrm>
            <a:off x="1061659" y="3044888"/>
            <a:ext cx="593725" cy="228909"/>
          </a:xfrm>
          <a:prstGeom prst="rect">
            <a:avLst/>
          </a:prstGeom>
        </p:spPr>
        <p:txBody>
          <a:bodyPr vert="horz" wrap="square" lIns="0" tIns="13335" rIns="0" bIns="0" rtlCol="0">
            <a:spAutoFit/>
          </a:bodyPr>
          <a:lstStyle/>
          <a:p>
            <a:pPr marL="12700">
              <a:spcBef>
                <a:spcPts val="105"/>
              </a:spcBef>
            </a:pPr>
            <a:r>
              <a:rPr sz="1400" b="1" spc="-20" dirty="0">
                <a:latin typeface="Meiryo UI"/>
                <a:cs typeface="Meiryo UI"/>
              </a:rPr>
              <a:t>イギリス</a:t>
            </a:r>
            <a:endParaRPr sz="1400">
              <a:latin typeface="Meiryo UI"/>
              <a:cs typeface="Meiryo UI"/>
            </a:endParaRPr>
          </a:p>
        </p:txBody>
      </p:sp>
      <p:grpSp>
        <p:nvGrpSpPr>
          <p:cNvPr id="22" name="object 22"/>
          <p:cNvGrpSpPr/>
          <p:nvPr/>
        </p:nvGrpSpPr>
        <p:grpSpPr>
          <a:xfrm>
            <a:off x="1077101" y="1618677"/>
            <a:ext cx="600456" cy="1298448"/>
            <a:chOff x="224027" y="1930907"/>
            <a:chExt cx="600456" cy="1298448"/>
          </a:xfrm>
        </p:grpSpPr>
        <p:pic>
          <p:nvPicPr>
            <p:cNvPr id="23" name="object 23"/>
            <p:cNvPicPr/>
            <p:nvPr/>
          </p:nvPicPr>
          <p:blipFill>
            <a:blip r:embed="rId2" cstate="print"/>
            <a:stretch>
              <a:fillRect/>
            </a:stretch>
          </p:blipFill>
          <p:spPr>
            <a:xfrm>
              <a:off x="249935" y="1930907"/>
              <a:ext cx="547116" cy="370332"/>
            </a:xfrm>
            <a:prstGeom prst="rect">
              <a:avLst/>
            </a:prstGeom>
          </p:spPr>
        </p:pic>
        <p:pic>
          <p:nvPicPr>
            <p:cNvPr id="24" name="object 24"/>
            <p:cNvPicPr/>
            <p:nvPr/>
          </p:nvPicPr>
          <p:blipFill>
            <a:blip r:embed="rId3" cstate="print"/>
            <a:stretch>
              <a:fillRect/>
            </a:stretch>
          </p:blipFill>
          <p:spPr>
            <a:xfrm>
              <a:off x="224027" y="2822447"/>
              <a:ext cx="600456" cy="406908"/>
            </a:xfrm>
            <a:prstGeom prst="rect">
              <a:avLst/>
            </a:prstGeom>
          </p:spPr>
        </p:pic>
      </p:grpSp>
      <p:sp>
        <p:nvSpPr>
          <p:cNvPr id="38" name="object 38"/>
          <p:cNvSpPr txBox="1"/>
          <p:nvPr/>
        </p:nvSpPr>
        <p:spPr>
          <a:xfrm>
            <a:off x="1845562" y="2490905"/>
            <a:ext cx="4377055" cy="776605"/>
          </a:xfrm>
          <a:prstGeom prst="rect">
            <a:avLst/>
          </a:prstGeom>
        </p:spPr>
        <p:txBody>
          <a:bodyPr vert="horz" wrap="square" lIns="0" tIns="1905" rIns="0" bIns="0" rtlCol="0">
            <a:spAutoFit/>
          </a:bodyPr>
          <a:lstStyle/>
          <a:p>
            <a:pPr marL="281940" marR="5080" indent="-269875">
              <a:lnSpc>
                <a:spcPct val="104099"/>
              </a:lnSpc>
              <a:spcBef>
                <a:spcPts val="15"/>
              </a:spcBef>
              <a:buFont typeface="Wingdings"/>
              <a:buChar char=""/>
              <a:tabLst>
                <a:tab pos="299720" algn="l"/>
              </a:tabLst>
            </a:pPr>
            <a:r>
              <a:rPr sz="1600" b="1" spc="-30" dirty="0">
                <a:latin typeface="Meiryo UI"/>
                <a:cs typeface="Meiryo UI"/>
              </a:rPr>
              <a:t>ジョンソン首相「エネルギー安保戦略」</a:t>
            </a:r>
            <a:r>
              <a:rPr sz="1200" b="1" spc="-10" dirty="0">
                <a:latin typeface="Meiryo UI"/>
                <a:cs typeface="Meiryo UI"/>
              </a:rPr>
              <a:t>（2022/4） </a:t>
            </a:r>
            <a:r>
              <a:rPr sz="1600" u="sng" spc="-10" dirty="0">
                <a:uFill>
                  <a:solidFill>
                    <a:srgbClr val="000000"/>
                  </a:solidFill>
                </a:uFill>
                <a:latin typeface="Meiryo UI"/>
                <a:cs typeface="Meiryo UI"/>
              </a:rPr>
              <a:t>2050</a:t>
            </a:r>
            <a:r>
              <a:rPr sz="1600" u="sng" spc="-25" dirty="0">
                <a:uFill>
                  <a:solidFill>
                    <a:srgbClr val="000000"/>
                  </a:solidFill>
                </a:uFill>
                <a:latin typeface="Meiryo UI"/>
                <a:cs typeface="Meiryo UI"/>
              </a:rPr>
              <a:t>年までに発電割合を</a:t>
            </a:r>
            <a:r>
              <a:rPr sz="1600" u="sng" spc="-10" dirty="0">
                <a:uFill>
                  <a:solidFill>
                    <a:srgbClr val="000000"/>
                  </a:solidFill>
                </a:uFill>
                <a:latin typeface="Meiryo UI"/>
                <a:cs typeface="Meiryo UI"/>
              </a:rPr>
              <a:t>25％</a:t>
            </a:r>
            <a:r>
              <a:rPr sz="1600" spc="-20" dirty="0">
                <a:latin typeface="Meiryo UI"/>
                <a:cs typeface="Meiryo UI"/>
              </a:rPr>
              <a:t>に、</a:t>
            </a:r>
            <a:r>
              <a:rPr sz="1600" u="sng" spc="-10" dirty="0">
                <a:uFill>
                  <a:solidFill>
                    <a:srgbClr val="000000"/>
                  </a:solidFill>
                </a:uFill>
                <a:latin typeface="Meiryo UI"/>
                <a:cs typeface="Meiryo UI"/>
              </a:rPr>
              <a:t>24GW</a:t>
            </a:r>
            <a:r>
              <a:rPr sz="1600" u="sng" spc="-35" dirty="0">
                <a:uFill>
                  <a:solidFill>
                    <a:srgbClr val="000000"/>
                  </a:solidFill>
                </a:uFill>
                <a:latin typeface="Meiryo UI"/>
                <a:cs typeface="Meiryo UI"/>
              </a:rPr>
              <a:t>の導入</a:t>
            </a:r>
            <a:r>
              <a:rPr sz="1600" spc="-50" dirty="0">
                <a:latin typeface="Meiryo UI"/>
                <a:cs typeface="Meiryo UI"/>
              </a:rPr>
              <a:t> </a:t>
            </a:r>
            <a:r>
              <a:rPr sz="1600" spc="-30" dirty="0">
                <a:latin typeface="Meiryo UI"/>
                <a:cs typeface="Meiryo UI"/>
              </a:rPr>
              <a:t>１基/１年に</a:t>
            </a:r>
            <a:r>
              <a:rPr sz="1600" u="sng" spc="-20" dirty="0">
                <a:uFill>
                  <a:solidFill>
                    <a:srgbClr val="000000"/>
                  </a:solidFill>
                </a:uFill>
                <a:latin typeface="Meiryo UI"/>
                <a:cs typeface="Meiryo UI"/>
              </a:rPr>
              <a:t>建設ペース加速</a:t>
            </a:r>
            <a:r>
              <a:rPr sz="1600" spc="-20" dirty="0">
                <a:latin typeface="Meiryo UI"/>
                <a:cs typeface="Meiryo UI"/>
              </a:rPr>
              <a:t>へ、</a:t>
            </a:r>
            <a:r>
              <a:rPr sz="1600" u="sng" spc="-30" dirty="0">
                <a:uFill>
                  <a:solidFill>
                    <a:srgbClr val="000000"/>
                  </a:solidFill>
                </a:uFill>
                <a:latin typeface="Meiryo UI"/>
                <a:cs typeface="Meiryo UI"/>
              </a:rPr>
              <a:t>支援を抜本拡充</a:t>
            </a:r>
            <a:endParaRPr sz="1600" dirty="0">
              <a:latin typeface="Meiryo UI"/>
              <a:cs typeface="Meiryo UI"/>
            </a:endParaRPr>
          </a:p>
        </p:txBody>
      </p:sp>
      <p:pic>
        <p:nvPicPr>
          <p:cNvPr id="41" name="object 41"/>
          <p:cNvPicPr/>
          <p:nvPr/>
        </p:nvPicPr>
        <p:blipFill>
          <a:blip r:embed="rId4" cstate="print"/>
          <a:stretch>
            <a:fillRect/>
          </a:stretch>
        </p:blipFill>
        <p:spPr>
          <a:xfrm>
            <a:off x="1069482" y="3474910"/>
            <a:ext cx="583692" cy="396239"/>
          </a:xfrm>
          <a:prstGeom prst="rect">
            <a:avLst/>
          </a:prstGeom>
        </p:spPr>
      </p:pic>
      <p:sp>
        <p:nvSpPr>
          <p:cNvPr id="42" name="object 42"/>
          <p:cNvSpPr txBox="1"/>
          <p:nvPr/>
        </p:nvSpPr>
        <p:spPr>
          <a:xfrm>
            <a:off x="1063183" y="3935920"/>
            <a:ext cx="578485" cy="228268"/>
          </a:xfrm>
          <a:prstGeom prst="rect">
            <a:avLst/>
          </a:prstGeom>
        </p:spPr>
        <p:txBody>
          <a:bodyPr vert="horz" wrap="square" lIns="0" tIns="12700" rIns="0" bIns="0" rtlCol="0">
            <a:spAutoFit/>
          </a:bodyPr>
          <a:lstStyle/>
          <a:p>
            <a:pPr marL="12700">
              <a:spcBef>
                <a:spcPts val="100"/>
              </a:spcBef>
            </a:pPr>
            <a:r>
              <a:rPr sz="1400" b="1" spc="-15" dirty="0">
                <a:latin typeface="Meiryo UI"/>
                <a:cs typeface="Meiryo UI"/>
              </a:rPr>
              <a:t>フランス</a:t>
            </a:r>
            <a:endParaRPr sz="1400">
              <a:latin typeface="Meiryo UI"/>
              <a:cs typeface="Meiryo UI"/>
            </a:endParaRPr>
          </a:p>
        </p:txBody>
      </p:sp>
      <p:sp>
        <p:nvSpPr>
          <p:cNvPr id="43" name="object 43"/>
          <p:cNvSpPr txBox="1"/>
          <p:nvPr/>
        </p:nvSpPr>
        <p:spPr>
          <a:xfrm>
            <a:off x="1155537" y="5476328"/>
            <a:ext cx="382270" cy="228268"/>
          </a:xfrm>
          <a:prstGeom prst="rect">
            <a:avLst/>
          </a:prstGeom>
        </p:spPr>
        <p:txBody>
          <a:bodyPr vert="horz" wrap="square" lIns="0" tIns="12700" rIns="0" bIns="0" rtlCol="0">
            <a:spAutoFit/>
          </a:bodyPr>
          <a:lstStyle/>
          <a:p>
            <a:pPr marL="12700">
              <a:spcBef>
                <a:spcPts val="100"/>
              </a:spcBef>
            </a:pPr>
            <a:r>
              <a:rPr sz="1400" b="1" spc="-25" dirty="0">
                <a:latin typeface="Meiryo UI"/>
                <a:cs typeface="Meiryo UI"/>
              </a:rPr>
              <a:t>韓国</a:t>
            </a:r>
            <a:endParaRPr sz="1400">
              <a:latin typeface="Meiryo UI"/>
              <a:cs typeface="Meiryo UI"/>
            </a:endParaRPr>
          </a:p>
        </p:txBody>
      </p:sp>
      <p:grpSp>
        <p:nvGrpSpPr>
          <p:cNvPr id="44" name="object 44"/>
          <p:cNvGrpSpPr/>
          <p:nvPr/>
        </p:nvGrpSpPr>
        <p:grpSpPr>
          <a:xfrm>
            <a:off x="1704990" y="4997385"/>
            <a:ext cx="4324350" cy="773430"/>
            <a:chOff x="851916" y="5309615"/>
            <a:chExt cx="4324350" cy="773430"/>
          </a:xfrm>
        </p:grpSpPr>
        <p:pic>
          <p:nvPicPr>
            <p:cNvPr id="45" name="object 45"/>
            <p:cNvPicPr/>
            <p:nvPr/>
          </p:nvPicPr>
          <p:blipFill>
            <a:blip r:embed="rId5" cstate="print"/>
            <a:stretch>
              <a:fillRect/>
            </a:stretch>
          </p:blipFill>
          <p:spPr>
            <a:xfrm>
              <a:off x="851916" y="5333999"/>
              <a:ext cx="479285" cy="486918"/>
            </a:xfrm>
            <a:prstGeom prst="rect">
              <a:avLst/>
            </a:prstGeom>
          </p:spPr>
        </p:pic>
        <p:pic>
          <p:nvPicPr>
            <p:cNvPr id="46" name="object 46"/>
            <p:cNvPicPr/>
            <p:nvPr/>
          </p:nvPicPr>
          <p:blipFill>
            <a:blip r:embed="rId6" cstate="print"/>
            <a:stretch>
              <a:fillRect/>
            </a:stretch>
          </p:blipFill>
          <p:spPr>
            <a:xfrm>
              <a:off x="1129284" y="5309615"/>
              <a:ext cx="3403854" cy="518922"/>
            </a:xfrm>
            <a:prstGeom prst="rect">
              <a:avLst/>
            </a:prstGeom>
          </p:spPr>
        </p:pic>
        <p:pic>
          <p:nvPicPr>
            <p:cNvPr id="47" name="object 47"/>
            <p:cNvPicPr/>
            <p:nvPr/>
          </p:nvPicPr>
          <p:blipFill>
            <a:blip r:embed="rId7" cstate="print"/>
            <a:stretch>
              <a:fillRect/>
            </a:stretch>
          </p:blipFill>
          <p:spPr>
            <a:xfrm>
              <a:off x="1182624" y="5564123"/>
              <a:ext cx="842010" cy="518921"/>
            </a:xfrm>
            <a:prstGeom prst="rect">
              <a:avLst/>
            </a:prstGeom>
          </p:spPr>
        </p:pic>
        <p:pic>
          <p:nvPicPr>
            <p:cNvPr id="48" name="object 48"/>
            <p:cNvPicPr/>
            <p:nvPr/>
          </p:nvPicPr>
          <p:blipFill>
            <a:blip r:embed="rId8" cstate="print"/>
            <a:stretch>
              <a:fillRect/>
            </a:stretch>
          </p:blipFill>
          <p:spPr>
            <a:xfrm>
              <a:off x="1304544" y="5847587"/>
              <a:ext cx="2472689" cy="102869"/>
            </a:xfrm>
            <a:prstGeom prst="rect">
              <a:avLst/>
            </a:prstGeom>
          </p:spPr>
        </p:pic>
        <p:pic>
          <p:nvPicPr>
            <p:cNvPr id="49" name="object 49"/>
            <p:cNvPicPr/>
            <p:nvPr/>
          </p:nvPicPr>
          <p:blipFill>
            <a:blip r:embed="rId9" cstate="print"/>
            <a:stretch>
              <a:fillRect/>
            </a:stretch>
          </p:blipFill>
          <p:spPr>
            <a:xfrm>
              <a:off x="1688591" y="5564123"/>
              <a:ext cx="1349502" cy="518921"/>
            </a:xfrm>
            <a:prstGeom prst="rect">
              <a:avLst/>
            </a:prstGeom>
          </p:spPr>
        </p:pic>
        <p:pic>
          <p:nvPicPr>
            <p:cNvPr id="50" name="object 50"/>
            <p:cNvPicPr/>
            <p:nvPr/>
          </p:nvPicPr>
          <p:blipFill>
            <a:blip r:embed="rId10" cstate="print"/>
            <a:stretch>
              <a:fillRect/>
            </a:stretch>
          </p:blipFill>
          <p:spPr>
            <a:xfrm>
              <a:off x="2702051" y="5564123"/>
              <a:ext cx="589026" cy="518921"/>
            </a:xfrm>
            <a:prstGeom prst="rect">
              <a:avLst/>
            </a:prstGeom>
          </p:spPr>
        </p:pic>
        <p:pic>
          <p:nvPicPr>
            <p:cNvPr id="51" name="object 51"/>
            <p:cNvPicPr/>
            <p:nvPr/>
          </p:nvPicPr>
          <p:blipFill>
            <a:blip r:embed="rId11" cstate="print"/>
            <a:stretch>
              <a:fillRect/>
            </a:stretch>
          </p:blipFill>
          <p:spPr>
            <a:xfrm>
              <a:off x="2955036" y="5564123"/>
              <a:ext cx="944117" cy="518921"/>
            </a:xfrm>
            <a:prstGeom prst="rect">
              <a:avLst/>
            </a:prstGeom>
          </p:spPr>
        </p:pic>
        <p:pic>
          <p:nvPicPr>
            <p:cNvPr id="52" name="object 52"/>
            <p:cNvPicPr/>
            <p:nvPr/>
          </p:nvPicPr>
          <p:blipFill>
            <a:blip r:embed="rId12" cstate="print"/>
            <a:stretch>
              <a:fillRect/>
            </a:stretch>
          </p:blipFill>
          <p:spPr>
            <a:xfrm>
              <a:off x="4104131" y="5564123"/>
              <a:ext cx="462546" cy="518921"/>
            </a:xfrm>
            <a:prstGeom prst="rect">
              <a:avLst/>
            </a:prstGeom>
          </p:spPr>
        </p:pic>
        <p:pic>
          <p:nvPicPr>
            <p:cNvPr id="53" name="object 53"/>
            <p:cNvPicPr/>
            <p:nvPr/>
          </p:nvPicPr>
          <p:blipFill>
            <a:blip r:embed="rId13" cstate="print"/>
            <a:stretch>
              <a:fillRect/>
            </a:stretch>
          </p:blipFill>
          <p:spPr>
            <a:xfrm>
              <a:off x="4226051" y="5847587"/>
              <a:ext cx="828294" cy="102869"/>
            </a:xfrm>
            <a:prstGeom prst="rect">
              <a:avLst/>
            </a:prstGeom>
          </p:spPr>
        </p:pic>
        <p:pic>
          <p:nvPicPr>
            <p:cNvPr id="54" name="object 54"/>
            <p:cNvPicPr/>
            <p:nvPr/>
          </p:nvPicPr>
          <p:blipFill>
            <a:blip r:embed="rId14" cstate="print"/>
            <a:stretch>
              <a:fillRect/>
            </a:stretch>
          </p:blipFill>
          <p:spPr>
            <a:xfrm>
              <a:off x="4230624" y="5564123"/>
              <a:ext cx="945641" cy="518921"/>
            </a:xfrm>
            <a:prstGeom prst="rect">
              <a:avLst/>
            </a:prstGeom>
          </p:spPr>
        </p:pic>
      </p:grpSp>
      <p:sp>
        <p:nvSpPr>
          <p:cNvPr id="55" name="object 55"/>
          <p:cNvSpPr txBox="1"/>
          <p:nvPr/>
        </p:nvSpPr>
        <p:spPr>
          <a:xfrm>
            <a:off x="1852920" y="5094108"/>
            <a:ext cx="4231005" cy="523240"/>
          </a:xfrm>
          <a:prstGeom prst="rect">
            <a:avLst/>
          </a:prstGeom>
        </p:spPr>
        <p:txBody>
          <a:bodyPr vert="horz" wrap="square" lIns="0" tIns="12065" rIns="0" bIns="0" rtlCol="0">
            <a:spAutoFit/>
          </a:bodyPr>
          <a:lstStyle/>
          <a:p>
            <a:pPr marL="286385" marR="5080" indent="-287020" algn="r">
              <a:spcBef>
                <a:spcPts val="95"/>
              </a:spcBef>
              <a:buFont typeface="Wingdings"/>
              <a:buChar char=""/>
              <a:tabLst>
                <a:tab pos="287020" algn="l"/>
              </a:tabLst>
            </a:pPr>
            <a:r>
              <a:rPr sz="1600" b="1" spc="-30" dirty="0">
                <a:latin typeface="Meiryo UI"/>
                <a:cs typeface="Meiryo UI"/>
              </a:rPr>
              <a:t>尹大統領「エネルギー政策の方向性」</a:t>
            </a:r>
            <a:r>
              <a:rPr sz="1200" spc="-10" dirty="0">
                <a:latin typeface="Meiryo UI"/>
                <a:cs typeface="Meiryo UI"/>
              </a:rPr>
              <a:t>（2022/7）</a:t>
            </a:r>
            <a:endParaRPr sz="1200">
              <a:latin typeface="Meiryo UI"/>
              <a:cs typeface="Meiryo UI"/>
            </a:endParaRPr>
          </a:p>
          <a:p>
            <a:pPr marR="9525" algn="r">
              <a:spcBef>
                <a:spcPts val="85"/>
              </a:spcBef>
            </a:pPr>
            <a:r>
              <a:rPr sz="1600" u="sng" spc="-10" dirty="0">
                <a:uFill>
                  <a:solidFill>
                    <a:srgbClr val="000000"/>
                  </a:solidFill>
                </a:uFill>
                <a:latin typeface="Meiryo UI"/>
                <a:cs typeface="Meiryo UI"/>
              </a:rPr>
              <a:t>2030</a:t>
            </a:r>
            <a:r>
              <a:rPr sz="1600" u="sng" spc="-30" dirty="0">
                <a:uFill>
                  <a:solidFill>
                    <a:srgbClr val="000000"/>
                  </a:solidFill>
                </a:uFill>
                <a:latin typeface="Meiryo UI"/>
                <a:cs typeface="Meiryo UI"/>
              </a:rPr>
              <a:t>年原発割合</a:t>
            </a:r>
            <a:r>
              <a:rPr sz="1600" u="sng" spc="-20" dirty="0">
                <a:uFill>
                  <a:solidFill>
                    <a:srgbClr val="000000"/>
                  </a:solidFill>
                </a:uFill>
                <a:latin typeface="Meiryo UI"/>
                <a:cs typeface="Meiryo UI"/>
              </a:rPr>
              <a:t>30％</a:t>
            </a:r>
            <a:r>
              <a:rPr sz="1600" u="sng" spc="-25" dirty="0">
                <a:uFill>
                  <a:solidFill>
                    <a:srgbClr val="000000"/>
                  </a:solidFill>
                </a:uFill>
                <a:latin typeface="Meiryo UI"/>
                <a:cs typeface="Meiryo UI"/>
              </a:rPr>
              <a:t>以上</a:t>
            </a:r>
            <a:r>
              <a:rPr sz="1600" spc="-25" dirty="0">
                <a:latin typeface="Meiryo UI"/>
                <a:cs typeface="Meiryo UI"/>
              </a:rPr>
              <a:t>、国内</a:t>
            </a:r>
            <a:r>
              <a:rPr sz="1600" u="sng" spc="-10" dirty="0">
                <a:uFill>
                  <a:solidFill>
                    <a:srgbClr val="000000"/>
                  </a:solidFill>
                </a:uFill>
                <a:latin typeface="Meiryo UI"/>
                <a:cs typeface="Meiryo UI"/>
              </a:rPr>
              <a:t>2</a:t>
            </a:r>
            <a:r>
              <a:rPr sz="1600" u="sng" spc="-25" dirty="0">
                <a:uFill>
                  <a:solidFill>
                    <a:srgbClr val="000000"/>
                  </a:solidFill>
                </a:uFill>
                <a:latin typeface="Meiryo UI"/>
                <a:cs typeface="Meiryo UI"/>
              </a:rPr>
              <a:t>基建設</a:t>
            </a:r>
            <a:r>
              <a:rPr sz="1600" spc="-50" dirty="0">
                <a:latin typeface="Meiryo UI"/>
                <a:cs typeface="Meiryo UI"/>
              </a:rPr>
              <a:t>等</a:t>
            </a:r>
            <a:endParaRPr sz="1600">
              <a:latin typeface="Meiryo UI"/>
              <a:cs typeface="Meiryo UI"/>
            </a:endParaRPr>
          </a:p>
        </p:txBody>
      </p:sp>
      <p:pic>
        <p:nvPicPr>
          <p:cNvPr id="56" name="object 56"/>
          <p:cNvPicPr/>
          <p:nvPr/>
        </p:nvPicPr>
        <p:blipFill>
          <a:blip r:embed="rId15" cstate="print"/>
          <a:stretch>
            <a:fillRect/>
          </a:stretch>
        </p:blipFill>
        <p:spPr>
          <a:xfrm>
            <a:off x="1052718" y="4311586"/>
            <a:ext cx="595884" cy="397763"/>
          </a:xfrm>
          <a:prstGeom prst="rect">
            <a:avLst/>
          </a:prstGeom>
        </p:spPr>
      </p:pic>
      <p:sp>
        <p:nvSpPr>
          <p:cNvPr id="57" name="object 57"/>
          <p:cNvSpPr txBox="1"/>
          <p:nvPr/>
        </p:nvSpPr>
        <p:spPr>
          <a:xfrm>
            <a:off x="1048857" y="4726190"/>
            <a:ext cx="593090" cy="228909"/>
          </a:xfrm>
          <a:prstGeom prst="rect">
            <a:avLst/>
          </a:prstGeom>
        </p:spPr>
        <p:txBody>
          <a:bodyPr vert="horz" wrap="square" lIns="0" tIns="13335" rIns="0" bIns="0" rtlCol="0">
            <a:spAutoFit/>
          </a:bodyPr>
          <a:lstStyle/>
          <a:p>
            <a:pPr marL="12700">
              <a:spcBef>
                <a:spcPts val="105"/>
              </a:spcBef>
            </a:pPr>
            <a:r>
              <a:rPr sz="1400" b="1" spc="-20" dirty="0">
                <a:latin typeface="Meiryo UI"/>
                <a:cs typeface="Meiryo UI"/>
              </a:rPr>
              <a:t>オランダ</a:t>
            </a:r>
            <a:endParaRPr sz="1400">
              <a:latin typeface="Meiryo UI"/>
              <a:cs typeface="Meiryo UI"/>
            </a:endParaRPr>
          </a:p>
        </p:txBody>
      </p:sp>
      <p:grpSp>
        <p:nvGrpSpPr>
          <p:cNvPr id="58" name="object 58"/>
          <p:cNvGrpSpPr/>
          <p:nvPr/>
        </p:nvGrpSpPr>
        <p:grpSpPr>
          <a:xfrm>
            <a:off x="1709563" y="4261293"/>
            <a:ext cx="3047365" cy="773430"/>
            <a:chOff x="856488" y="4573523"/>
            <a:chExt cx="3047365" cy="773430"/>
          </a:xfrm>
        </p:grpSpPr>
        <p:pic>
          <p:nvPicPr>
            <p:cNvPr id="59" name="object 59"/>
            <p:cNvPicPr/>
            <p:nvPr/>
          </p:nvPicPr>
          <p:blipFill>
            <a:blip r:embed="rId16" cstate="print"/>
            <a:stretch>
              <a:fillRect/>
            </a:stretch>
          </p:blipFill>
          <p:spPr>
            <a:xfrm>
              <a:off x="856488" y="4597907"/>
              <a:ext cx="479285" cy="486918"/>
            </a:xfrm>
            <a:prstGeom prst="rect">
              <a:avLst/>
            </a:prstGeom>
          </p:spPr>
        </p:pic>
        <p:pic>
          <p:nvPicPr>
            <p:cNvPr id="60" name="object 60"/>
            <p:cNvPicPr/>
            <p:nvPr/>
          </p:nvPicPr>
          <p:blipFill>
            <a:blip r:embed="rId17" cstate="print"/>
            <a:stretch>
              <a:fillRect/>
            </a:stretch>
          </p:blipFill>
          <p:spPr>
            <a:xfrm>
              <a:off x="1133856" y="4573523"/>
              <a:ext cx="2769870" cy="518921"/>
            </a:xfrm>
            <a:prstGeom prst="rect">
              <a:avLst/>
            </a:prstGeom>
          </p:spPr>
        </p:pic>
        <p:pic>
          <p:nvPicPr>
            <p:cNvPr id="61" name="object 61"/>
            <p:cNvPicPr/>
            <p:nvPr/>
          </p:nvPicPr>
          <p:blipFill>
            <a:blip r:embed="rId18" cstate="print"/>
            <a:stretch>
              <a:fillRect/>
            </a:stretch>
          </p:blipFill>
          <p:spPr>
            <a:xfrm>
              <a:off x="1252728" y="4828031"/>
              <a:ext cx="855725" cy="518922"/>
            </a:xfrm>
            <a:prstGeom prst="rect">
              <a:avLst/>
            </a:prstGeom>
          </p:spPr>
        </p:pic>
        <p:pic>
          <p:nvPicPr>
            <p:cNvPr id="62" name="object 62"/>
            <p:cNvPicPr/>
            <p:nvPr/>
          </p:nvPicPr>
          <p:blipFill>
            <a:blip r:embed="rId19" cstate="print"/>
            <a:stretch>
              <a:fillRect/>
            </a:stretch>
          </p:blipFill>
          <p:spPr>
            <a:xfrm>
              <a:off x="1374648" y="5111495"/>
              <a:ext cx="1498854" cy="102869"/>
            </a:xfrm>
            <a:prstGeom prst="rect">
              <a:avLst/>
            </a:prstGeom>
          </p:spPr>
        </p:pic>
        <p:pic>
          <p:nvPicPr>
            <p:cNvPr id="63" name="object 63"/>
            <p:cNvPicPr/>
            <p:nvPr/>
          </p:nvPicPr>
          <p:blipFill>
            <a:blip r:embed="rId20" cstate="print"/>
            <a:stretch>
              <a:fillRect/>
            </a:stretch>
          </p:blipFill>
          <p:spPr>
            <a:xfrm>
              <a:off x="1772412" y="4828031"/>
              <a:ext cx="462546" cy="518922"/>
            </a:xfrm>
            <a:prstGeom prst="rect">
              <a:avLst/>
            </a:prstGeom>
          </p:spPr>
        </p:pic>
        <p:pic>
          <p:nvPicPr>
            <p:cNvPr id="64" name="object 64"/>
            <p:cNvPicPr/>
            <p:nvPr/>
          </p:nvPicPr>
          <p:blipFill>
            <a:blip r:embed="rId21" cstate="print"/>
            <a:stretch>
              <a:fillRect/>
            </a:stretch>
          </p:blipFill>
          <p:spPr>
            <a:xfrm>
              <a:off x="1898904" y="4828031"/>
              <a:ext cx="1096518" cy="518922"/>
            </a:xfrm>
            <a:prstGeom prst="rect">
              <a:avLst/>
            </a:prstGeom>
          </p:spPr>
        </p:pic>
      </p:grpSp>
      <p:sp>
        <p:nvSpPr>
          <p:cNvPr id="65" name="object 65"/>
          <p:cNvSpPr txBox="1"/>
          <p:nvPr/>
        </p:nvSpPr>
        <p:spPr>
          <a:xfrm>
            <a:off x="1856577" y="4358575"/>
            <a:ext cx="3763010" cy="523240"/>
          </a:xfrm>
          <a:prstGeom prst="rect">
            <a:avLst/>
          </a:prstGeom>
        </p:spPr>
        <p:txBody>
          <a:bodyPr vert="horz" wrap="square" lIns="0" tIns="12065" rIns="0" bIns="0" rtlCol="0">
            <a:spAutoFit/>
          </a:bodyPr>
          <a:lstStyle/>
          <a:p>
            <a:pPr marL="286385" indent="-287020" algn="ctr">
              <a:spcBef>
                <a:spcPts val="95"/>
              </a:spcBef>
              <a:buFont typeface="Wingdings"/>
              <a:buChar char=""/>
              <a:tabLst>
                <a:tab pos="287020" algn="l"/>
              </a:tabLst>
            </a:pPr>
            <a:r>
              <a:rPr sz="1600" b="1" spc="-25" dirty="0">
                <a:latin typeface="Meiryo UI"/>
                <a:cs typeface="Meiryo UI"/>
              </a:rPr>
              <a:t>新連立政権「政策協定」公表</a:t>
            </a:r>
            <a:r>
              <a:rPr sz="1200" b="1" spc="-10" dirty="0">
                <a:latin typeface="Meiryo UI"/>
                <a:cs typeface="Meiryo UI"/>
              </a:rPr>
              <a:t>（2021/12）</a:t>
            </a:r>
            <a:endParaRPr sz="1200">
              <a:latin typeface="Meiryo UI"/>
              <a:cs typeface="Meiryo UI"/>
            </a:endParaRPr>
          </a:p>
          <a:p>
            <a:pPr marR="217170" algn="ctr">
              <a:spcBef>
                <a:spcPts val="85"/>
              </a:spcBef>
            </a:pPr>
            <a:r>
              <a:rPr sz="1600" u="sng" spc="-30" dirty="0">
                <a:uFill>
                  <a:solidFill>
                    <a:srgbClr val="000000"/>
                  </a:solidFill>
                </a:uFill>
                <a:latin typeface="Meiryo UI"/>
                <a:cs typeface="Meiryo UI"/>
              </a:rPr>
              <a:t>新たに</a:t>
            </a:r>
            <a:r>
              <a:rPr sz="1600" u="sng" spc="-10" dirty="0">
                <a:uFill>
                  <a:solidFill>
                    <a:srgbClr val="000000"/>
                  </a:solidFill>
                </a:uFill>
                <a:latin typeface="Meiryo UI"/>
                <a:cs typeface="Meiryo UI"/>
              </a:rPr>
              <a:t>2</a:t>
            </a:r>
            <a:r>
              <a:rPr sz="1600" u="sng" spc="-30" dirty="0">
                <a:uFill>
                  <a:solidFill>
                    <a:srgbClr val="000000"/>
                  </a:solidFill>
                </a:uFill>
                <a:latin typeface="Meiryo UI"/>
                <a:cs typeface="Meiryo UI"/>
              </a:rPr>
              <a:t>基を建設</a:t>
            </a:r>
            <a:r>
              <a:rPr sz="1600" spc="-25" dirty="0">
                <a:latin typeface="Meiryo UI"/>
                <a:cs typeface="Meiryo UI"/>
              </a:rPr>
              <a:t>する方針を表明</a:t>
            </a:r>
            <a:endParaRPr sz="1600">
              <a:latin typeface="Meiryo UI"/>
              <a:cs typeface="Meiryo UI"/>
            </a:endParaRPr>
          </a:p>
        </p:txBody>
      </p:sp>
      <p:grpSp>
        <p:nvGrpSpPr>
          <p:cNvPr id="66" name="object 66"/>
          <p:cNvGrpSpPr/>
          <p:nvPr/>
        </p:nvGrpSpPr>
        <p:grpSpPr>
          <a:xfrm>
            <a:off x="1046242" y="3377374"/>
            <a:ext cx="5117465" cy="2074545"/>
            <a:chOff x="193167" y="3689603"/>
            <a:chExt cx="5117465" cy="2074545"/>
          </a:xfrm>
        </p:grpSpPr>
        <p:pic>
          <p:nvPicPr>
            <p:cNvPr id="67" name="object 67"/>
            <p:cNvPicPr/>
            <p:nvPr/>
          </p:nvPicPr>
          <p:blipFill>
            <a:blip r:embed="rId22" cstate="print"/>
            <a:stretch>
              <a:fillRect/>
            </a:stretch>
          </p:blipFill>
          <p:spPr>
            <a:xfrm>
              <a:off x="202692" y="5346191"/>
              <a:ext cx="611124" cy="408431"/>
            </a:xfrm>
            <a:prstGeom prst="rect">
              <a:avLst/>
            </a:prstGeom>
          </p:spPr>
        </p:pic>
        <p:sp>
          <p:nvSpPr>
            <p:cNvPr id="68" name="object 68"/>
            <p:cNvSpPr/>
            <p:nvPr/>
          </p:nvSpPr>
          <p:spPr>
            <a:xfrm>
              <a:off x="197929" y="5341429"/>
              <a:ext cx="621030" cy="418465"/>
            </a:xfrm>
            <a:custGeom>
              <a:avLst/>
              <a:gdLst/>
              <a:ahLst/>
              <a:cxnLst/>
              <a:rect l="l" t="t" r="r" b="b"/>
              <a:pathLst>
                <a:path w="621030" h="418464">
                  <a:moveTo>
                    <a:pt x="0" y="417956"/>
                  </a:moveTo>
                  <a:lnTo>
                    <a:pt x="620649" y="417956"/>
                  </a:lnTo>
                  <a:lnTo>
                    <a:pt x="620649" y="0"/>
                  </a:lnTo>
                  <a:lnTo>
                    <a:pt x="0" y="0"/>
                  </a:lnTo>
                  <a:lnTo>
                    <a:pt x="0" y="417956"/>
                  </a:lnTo>
                  <a:close/>
                </a:path>
              </a:pathLst>
            </a:custGeom>
            <a:ln w="9525">
              <a:solidFill>
                <a:srgbClr val="497DBA"/>
              </a:solidFill>
            </a:ln>
          </p:spPr>
          <p:txBody>
            <a:bodyPr wrap="square" lIns="0" tIns="0" rIns="0" bIns="0" rtlCol="0"/>
            <a:lstStyle/>
            <a:p>
              <a:endParaRPr/>
            </a:p>
          </p:txBody>
        </p:sp>
        <p:pic>
          <p:nvPicPr>
            <p:cNvPr id="69" name="object 69"/>
            <p:cNvPicPr/>
            <p:nvPr/>
          </p:nvPicPr>
          <p:blipFill>
            <a:blip r:embed="rId23" cstate="print"/>
            <a:stretch>
              <a:fillRect/>
            </a:stretch>
          </p:blipFill>
          <p:spPr>
            <a:xfrm>
              <a:off x="856487" y="3713987"/>
              <a:ext cx="479285" cy="486918"/>
            </a:xfrm>
            <a:prstGeom prst="rect">
              <a:avLst/>
            </a:prstGeom>
          </p:spPr>
        </p:pic>
        <p:pic>
          <p:nvPicPr>
            <p:cNvPr id="70" name="object 70"/>
            <p:cNvPicPr/>
            <p:nvPr/>
          </p:nvPicPr>
          <p:blipFill>
            <a:blip r:embed="rId24" cstate="print"/>
            <a:stretch>
              <a:fillRect/>
            </a:stretch>
          </p:blipFill>
          <p:spPr>
            <a:xfrm>
              <a:off x="1133855" y="3689603"/>
              <a:ext cx="3213354" cy="518922"/>
            </a:xfrm>
            <a:prstGeom prst="rect">
              <a:avLst/>
            </a:prstGeom>
          </p:spPr>
        </p:pic>
        <p:pic>
          <p:nvPicPr>
            <p:cNvPr id="71" name="object 71"/>
            <p:cNvPicPr/>
            <p:nvPr/>
          </p:nvPicPr>
          <p:blipFill>
            <a:blip r:embed="rId25" cstate="print"/>
            <a:stretch>
              <a:fillRect/>
            </a:stretch>
          </p:blipFill>
          <p:spPr>
            <a:xfrm>
              <a:off x="1117092" y="3944111"/>
              <a:ext cx="842010" cy="518921"/>
            </a:xfrm>
            <a:prstGeom prst="rect">
              <a:avLst/>
            </a:prstGeom>
          </p:spPr>
        </p:pic>
        <p:pic>
          <p:nvPicPr>
            <p:cNvPr id="72" name="object 72"/>
            <p:cNvPicPr/>
            <p:nvPr/>
          </p:nvPicPr>
          <p:blipFill>
            <a:blip r:embed="rId26" cstate="print"/>
            <a:stretch>
              <a:fillRect/>
            </a:stretch>
          </p:blipFill>
          <p:spPr>
            <a:xfrm>
              <a:off x="1239011" y="4227575"/>
              <a:ext cx="2843022" cy="102869"/>
            </a:xfrm>
            <a:prstGeom prst="rect">
              <a:avLst/>
            </a:prstGeom>
          </p:spPr>
        </p:pic>
        <p:pic>
          <p:nvPicPr>
            <p:cNvPr id="73" name="object 73"/>
            <p:cNvPicPr/>
            <p:nvPr/>
          </p:nvPicPr>
          <p:blipFill>
            <a:blip r:embed="rId27" cstate="print"/>
            <a:stretch>
              <a:fillRect/>
            </a:stretch>
          </p:blipFill>
          <p:spPr>
            <a:xfrm>
              <a:off x="1623059" y="3944111"/>
              <a:ext cx="2123693" cy="518921"/>
            </a:xfrm>
            <a:prstGeom prst="rect">
              <a:avLst/>
            </a:prstGeom>
          </p:spPr>
        </p:pic>
        <p:pic>
          <p:nvPicPr>
            <p:cNvPr id="74" name="object 74"/>
            <p:cNvPicPr/>
            <p:nvPr/>
          </p:nvPicPr>
          <p:blipFill>
            <a:blip r:embed="rId28" cstate="print"/>
            <a:stretch>
              <a:fillRect/>
            </a:stretch>
          </p:blipFill>
          <p:spPr>
            <a:xfrm>
              <a:off x="3410712" y="3944111"/>
              <a:ext cx="589026" cy="518921"/>
            </a:xfrm>
            <a:prstGeom prst="rect">
              <a:avLst/>
            </a:prstGeom>
          </p:spPr>
        </p:pic>
        <p:pic>
          <p:nvPicPr>
            <p:cNvPr id="75" name="object 75"/>
            <p:cNvPicPr/>
            <p:nvPr/>
          </p:nvPicPr>
          <p:blipFill>
            <a:blip r:embed="rId29" cstate="print"/>
            <a:stretch>
              <a:fillRect/>
            </a:stretch>
          </p:blipFill>
          <p:spPr>
            <a:xfrm>
              <a:off x="3663695" y="3944111"/>
              <a:ext cx="540258" cy="518921"/>
            </a:xfrm>
            <a:prstGeom prst="rect">
              <a:avLst/>
            </a:prstGeom>
          </p:spPr>
        </p:pic>
        <p:pic>
          <p:nvPicPr>
            <p:cNvPr id="76" name="object 76"/>
            <p:cNvPicPr/>
            <p:nvPr/>
          </p:nvPicPr>
          <p:blipFill>
            <a:blip r:embed="rId30" cstate="print"/>
            <a:stretch>
              <a:fillRect/>
            </a:stretch>
          </p:blipFill>
          <p:spPr>
            <a:xfrm>
              <a:off x="2601468" y="4197095"/>
              <a:ext cx="1146809" cy="518921"/>
            </a:xfrm>
            <a:prstGeom prst="rect">
              <a:avLst/>
            </a:prstGeom>
          </p:spPr>
        </p:pic>
        <p:pic>
          <p:nvPicPr>
            <p:cNvPr id="77" name="object 77"/>
            <p:cNvPicPr/>
            <p:nvPr/>
          </p:nvPicPr>
          <p:blipFill>
            <a:blip r:embed="rId31" cstate="print"/>
            <a:stretch>
              <a:fillRect/>
            </a:stretch>
          </p:blipFill>
          <p:spPr>
            <a:xfrm>
              <a:off x="2723387" y="4480559"/>
              <a:ext cx="2465069" cy="102869"/>
            </a:xfrm>
            <a:prstGeom prst="rect">
              <a:avLst/>
            </a:prstGeom>
          </p:spPr>
        </p:pic>
        <p:pic>
          <p:nvPicPr>
            <p:cNvPr id="78" name="object 78"/>
            <p:cNvPicPr/>
            <p:nvPr/>
          </p:nvPicPr>
          <p:blipFill>
            <a:blip r:embed="rId32" cstate="print"/>
            <a:stretch>
              <a:fillRect/>
            </a:stretch>
          </p:blipFill>
          <p:spPr>
            <a:xfrm>
              <a:off x="3412236" y="4197095"/>
              <a:ext cx="729234" cy="518921"/>
            </a:xfrm>
            <a:prstGeom prst="rect">
              <a:avLst/>
            </a:prstGeom>
          </p:spPr>
        </p:pic>
        <p:pic>
          <p:nvPicPr>
            <p:cNvPr id="79" name="object 79"/>
            <p:cNvPicPr/>
            <p:nvPr/>
          </p:nvPicPr>
          <p:blipFill>
            <a:blip r:embed="rId33" cstate="print"/>
            <a:stretch>
              <a:fillRect/>
            </a:stretch>
          </p:blipFill>
          <p:spPr>
            <a:xfrm>
              <a:off x="3805427" y="4197095"/>
              <a:ext cx="1504950" cy="518921"/>
            </a:xfrm>
            <a:prstGeom prst="rect">
              <a:avLst/>
            </a:prstGeom>
          </p:spPr>
        </p:pic>
      </p:grpSp>
      <p:sp>
        <p:nvSpPr>
          <p:cNvPr id="80" name="object 80"/>
          <p:cNvSpPr txBox="1"/>
          <p:nvPr/>
        </p:nvSpPr>
        <p:spPr>
          <a:xfrm>
            <a:off x="1856577" y="3473513"/>
            <a:ext cx="4152900" cy="776605"/>
          </a:xfrm>
          <a:prstGeom prst="rect">
            <a:avLst/>
          </a:prstGeom>
        </p:spPr>
        <p:txBody>
          <a:bodyPr vert="horz" wrap="square" lIns="0" tIns="1905" rIns="0" bIns="0" rtlCol="0">
            <a:spAutoFit/>
          </a:bodyPr>
          <a:lstStyle/>
          <a:p>
            <a:pPr marL="281940" marR="5080" indent="-269875" algn="just">
              <a:lnSpc>
                <a:spcPct val="104099"/>
              </a:lnSpc>
              <a:spcBef>
                <a:spcPts val="15"/>
              </a:spcBef>
              <a:buFont typeface="Wingdings"/>
              <a:buChar char=""/>
              <a:tabLst>
                <a:tab pos="299720" algn="l"/>
              </a:tabLst>
            </a:pPr>
            <a:r>
              <a:rPr sz="1600" b="1" spc="-30" dirty="0">
                <a:latin typeface="Meiryo UI"/>
                <a:cs typeface="Meiryo UI"/>
              </a:rPr>
              <a:t>マクロン大統領「新規原子炉計画」</a:t>
            </a:r>
            <a:r>
              <a:rPr sz="1200" b="1" spc="-10" dirty="0">
                <a:latin typeface="Meiryo UI"/>
                <a:cs typeface="Meiryo UI"/>
              </a:rPr>
              <a:t>（2022/2） </a:t>
            </a:r>
            <a:r>
              <a:rPr sz="1600" u="sng" spc="-10" dirty="0">
                <a:uFill>
                  <a:solidFill>
                    <a:srgbClr val="000000"/>
                  </a:solidFill>
                </a:uFill>
                <a:latin typeface="Meiryo UI"/>
                <a:cs typeface="Meiryo UI"/>
              </a:rPr>
              <a:t>2050</a:t>
            </a:r>
            <a:r>
              <a:rPr sz="1600" u="sng" spc="-30" dirty="0">
                <a:uFill>
                  <a:solidFill>
                    <a:srgbClr val="000000"/>
                  </a:solidFill>
                </a:uFill>
                <a:latin typeface="Meiryo UI"/>
                <a:cs typeface="Meiryo UI"/>
              </a:rPr>
              <a:t>年へ大型革新軽水炉</a:t>
            </a:r>
            <a:r>
              <a:rPr sz="1600" u="sng" spc="-10" dirty="0">
                <a:uFill>
                  <a:solidFill>
                    <a:srgbClr val="000000"/>
                  </a:solidFill>
                </a:uFill>
                <a:latin typeface="Meiryo UI"/>
                <a:cs typeface="Meiryo UI"/>
              </a:rPr>
              <a:t>14</a:t>
            </a:r>
            <a:r>
              <a:rPr sz="1600" u="sng" spc="-20" dirty="0">
                <a:uFill>
                  <a:solidFill>
                    <a:srgbClr val="000000"/>
                  </a:solidFill>
                </a:uFill>
                <a:latin typeface="Meiryo UI"/>
                <a:cs typeface="Meiryo UI"/>
              </a:rPr>
              <a:t>基</a:t>
            </a:r>
            <a:r>
              <a:rPr sz="1600" spc="-30" dirty="0">
                <a:latin typeface="Meiryo UI"/>
                <a:cs typeface="Meiryo UI"/>
              </a:rPr>
              <a:t>を建設・検討</a:t>
            </a:r>
            <a:r>
              <a:rPr sz="1600" spc="-25" dirty="0">
                <a:latin typeface="Meiryo UI"/>
                <a:cs typeface="Meiryo UI"/>
              </a:rPr>
              <a:t>建設・運営主体の</a:t>
            </a:r>
            <a:r>
              <a:rPr sz="1600" u="sng" spc="-25" dirty="0">
                <a:uFill>
                  <a:solidFill>
                    <a:srgbClr val="000000"/>
                  </a:solidFill>
                </a:uFill>
                <a:latin typeface="Meiryo UI"/>
                <a:cs typeface="Meiryo UI"/>
              </a:rPr>
              <a:t>電力会社</a:t>
            </a:r>
            <a:r>
              <a:rPr sz="1600" u="sng" spc="-20" dirty="0">
                <a:uFill>
                  <a:solidFill>
                    <a:srgbClr val="000000"/>
                  </a:solidFill>
                </a:uFill>
                <a:latin typeface="Meiryo UI"/>
                <a:cs typeface="Meiryo UI"/>
              </a:rPr>
              <a:t>EDF</a:t>
            </a:r>
            <a:r>
              <a:rPr sz="1600" u="sng" spc="-30" dirty="0">
                <a:uFill>
                  <a:solidFill>
                    <a:srgbClr val="000000"/>
                  </a:solidFill>
                </a:uFill>
                <a:latin typeface="Meiryo UI"/>
                <a:cs typeface="Meiryo UI"/>
              </a:rPr>
              <a:t>を完全国有化</a:t>
            </a:r>
            <a:endParaRPr sz="1600" dirty="0">
              <a:latin typeface="Meiryo UI"/>
              <a:cs typeface="Meiryo UI"/>
            </a:endParaRPr>
          </a:p>
        </p:txBody>
      </p:sp>
      <p:sp>
        <p:nvSpPr>
          <p:cNvPr id="93" name="object 93"/>
          <p:cNvSpPr txBox="1"/>
          <p:nvPr/>
        </p:nvSpPr>
        <p:spPr>
          <a:xfrm>
            <a:off x="6789054" y="1569637"/>
            <a:ext cx="4362171" cy="776605"/>
          </a:xfrm>
          <a:prstGeom prst="rect">
            <a:avLst/>
          </a:prstGeom>
        </p:spPr>
        <p:txBody>
          <a:bodyPr vert="horz" wrap="square" lIns="0" tIns="1905" rIns="0" bIns="0" rtlCol="0">
            <a:spAutoFit/>
          </a:bodyPr>
          <a:lstStyle/>
          <a:p>
            <a:pPr marL="282575" marR="5080" indent="-270510" algn="just">
              <a:lnSpc>
                <a:spcPct val="104099"/>
              </a:lnSpc>
              <a:spcBef>
                <a:spcPts val="15"/>
              </a:spcBef>
              <a:buFont typeface="Wingdings"/>
              <a:buChar char=""/>
              <a:tabLst>
                <a:tab pos="299720" algn="l"/>
              </a:tabLst>
            </a:pPr>
            <a:r>
              <a:rPr sz="1600" b="1" spc="-25" dirty="0">
                <a:latin typeface="Meiryo UI"/>
                <a:cs typeface="Meiryo UI"/>
              </a:rPr>
              <a:t>運転期限なし</a:t>
            </a:r>
            <a:r>
              <a:rPr sz="1600" spc="-20" dirty="0">
                <a:latin typeface="Meiryo UI"/>
                <a:cs typeface="Meiryo UI"/>
              </a:rPr>
              <a:t>（40</a:t>
            </a:r>
            <a:r>
              <a:rPr sz="1600" spc="-25" dirty="0">
                <a:latin typeface="Meiryo UI"/>
                <a:cs typeface="Meiryo UI"/>
              </a:rPr>
              <a:t>年＋</a:t>
            </a:r>
            <a:r>
              <a:rPr sz="1600" spc="-20" dirty="0">
                <a:latin typeface="Meiryo UI"/>
                <a:cs typeface="Meiryo UI"/>
              </a:rPr>
              <a:t>20</a:t>
            </a:r>
            <a:r>
              <a:rPr sz="1600" spc="-25" dirty="0">
                <a:latin typeface="Meiryo UI"/>
                <a:cs typeface="Meiryo UI"/>
              </a:rPr>
              <a:t>年単位延長</a:t>
            </a:r>
            <a:r>
              <a:rPr sz="1600" spc="-50" dirty="0">
                <a:latin typeface="Meiryo UI"/>
                <a:cs typeface="Meiryo UI"/>
              </a:rPr>
              <a:t>）</a:t>
            </a:r>
            <a:r>
              <a:rPr sz="1600" spc="-30" dirty="0">
                <a:latin typeface="Meiryo UI"/>
                <a:cs typeface="Meiryo UI"/>
              </a:rPr>
              <a:t>現時点で</a:t>
            </a:r>
            <a:r>
              <a:rPr sz="1600" u="sng" spc="-10" dirty="0">
                <a:uFill>
                  <a:solidFill>
                    <a:srgbClr val="000000"/>
                  </a:solidFill>
                </a:uFill>
                <a:latin typeface="Meiryo UI"/>
                <a:cs typeface="Meiryo UI"/>
              </a:rPr>
              <a:t>80</a:t>
            </a:r>
            <a:r>
              <a:rPr sz="1600" u="sng" spc="-35" dirty="0">
                <a:uFill>
                  <a:solidFill>
                    <a:srgbClr val="000000"/>
                  </a:solidFill>
                </a:uFill>
                <a:latin typeface="Meiryo UI"/>
                <a:cs typeface="Meiryo UI"/>
              </a:rPr>
              <a:t>年までの運転延長認可は６基</a:t>
            </a:r>
            <a:r>
              <a:rPr sz="1600" u="sng" spc="500" dirty="0">
                <a:uFill>
                  <a:solidFill>
                    <a:srgbClr val="000000"/>
                  </a:solidFill>
                </a:uFill>
                <a:latin typeface="Meiryo UI"/>
                <a:cs typeface="Meiryo UI"/>
              </a:rPr>
              <a:t> </a:t>
            </a:r>
            <a:r>
              <a:rPr sz="1600" u="sng" spc="-35" dirty="0">
                <a:uFill>
                  <a:solidFill>
                    <a:srgbClr val="000000"/>
                  </a:solidFill>
                </a:uFill>
                <a:latin typeface="Meiryo UI"/>
                <a:cs typeface="Meiryo UI"/>
              </a:rPr>
              <a:t>さらに９基について審査中</a:t>
            </a:r>
            <a:endParaRPr sz="1600" dirty="0">
              <a:latin typeface="Meiryo UI"/>
              <a:cs typeface="Meiryo UI"/>
            </a:endParaRPr>
          </a:p>
        </p:txBody>
      </p:sp>
      <p:sp>
        <p:nvSpPr>
          <p:cNvPr id="104" name="object 104"/>
          <p:cNvSpPr txBox="1"/>
          <p:nvPr/>
        </p:nvSpPr>
        <p:spPr>
          <a:xfrm>
            <a:off x="6852300" y="2525131"/>
            <a:ext cx="4281386" cy="776605"/>
          </a:xfrm>
          <a:prstGeom prst="rect">
            <a:avLst/>
          </a:prstGeom>
        </p:spPr>
        <p:txBody>
          <a:bodyPr vert="horz" wrap="square" lIns="0" tIns="12065" rIns="0" bIns="0" rtlCol="0">
            <a:spAutoFit/>
          </a:bodyPr>
          <a:lstStyle/>
          <a:p>
            <a:pPr marL="299085" indent="-287020">
              <a:spcBef>
                <a:spcPts val="95"/>
              </a:spcBef>
              <a:buFont typeface="Wingdings"/>
              <a:buChar char=""/>
              <a:tabLst>
                <a:tab pos="299720" algn="l"/>
              </a:tabLst>
            </a:pPr>
            <a:r>
              <a:rPr sz="1600" b="1" spc="-25" dirty="0">
                <a:latin typeface="Meiryo UI"/>
                <a:cs typeface="Meiryo UI"/>
              </a:rPr>
              <a:t>運転期限なし</a:t>
            </a:r>
            <a:r>
              <a:rPr sz="1600" spc="-20" dirty="0">
                <a:latin typeface="Meiryo UI"/>
                <a:cs typeface="Meiryo UI"/>
              </a:rPr>
              <a:t>（10</a:t>
            </a:r>
            <a:r>
              <a:rPr sz="1600" spc="-30" dirty="0">
                <a:latin typeface="Meiryo UI"/>
                <a:cs typeface="Meiryo UI"/>
              </a:rPr>
              <a:t>年ごとに安全審査)</a:t>
            </a:r>
            <a:endParaRPr sz="1600" dirty="0">
              <a:latin typeface="Meiryo UI"/>
              <a:cs typeface="Meiryo UI"/>
            </a:endParaRPr>
          </a:p>
          <a:p>
            <a:pPr marL="282575">
              <a:spcBef>
                <a:spcPts val="85"/>
              </a:spcBef>
            </a:pPr>
            <a:r>
              <a:rPr sz="1600" spc="-10" dirty="0">
                <a:latin typeface="Meiryo UI"/>
                <a:cs typeface="Meiryo UI"/>
              </a:rPr>
              <a:t>2035</a:t>
            </a:r>
            <a:r>
              <a:rPr sz="1600" spc="-30" dirty="0">
                <a:latin typeface="Meiryo UI"/>
                <a:cs typeface="Meiryo UI"/>
              </a:rPr>
              <a:t>年に</a:t>
            </a:r>
            <a:r>
              <a:rPr sz="1600" spc="-10" dirty="0">
                <a:latin typeface="Meiryo UI"/>
                <a:cs typeface="Meiryo UI"/>
              </a:rPr>
              <a:t>40</a:t>
            </a:r>
            <a:r>
              <a:rPr sz="1600" spc="-35" dirty="0">
                <a:latin typeface="Meiryo UI"/>
                <a:cs typeface="Meiryo UI"/>
              </a:rPr>
              <a:t>年となるサイズウェル原発で</a:t>
            </a:r>
            <a:endParaRPr sz="1600" dirty="0">
              <a:latin typeface="Meiryo UI"/>
              <a:cs typeface="Meiryo UI"/>
            </a:endParaRPr>
          </a:p>
          <a:p>
            <a:pPr marL="276225">
              <a:spcBef>
                <a:spcPts val="75"/>
              </a:spcBef>
            </a:pPr>
            <a:r>
              <a:rPr sz="1600" u="sng" spc="-10" dirty="0">
                <a:uFill>
                  <a:solidFill>
                    <a:srgbClr val="000000"/>
                  </a:solidFill>
                </a:uFill>
                <a:latin typeface="Meiryo UI"/>
                <a:cs typeface="Meiryo UI"/>
              </a:rPr>
              <a:t>20</a:t>
            </a:r>
            <a:r>
              <a:rPr sz="1600" u="sng" spc="-30" dirty="0">
                <a:uFill>
                  <a:solidFill>
                    <a:srgbClr val="000000"/>
                  </a:solidFill>
                </a:uFill>
                <a:latin typeface="Meiryo UI"/>
                <a:cs typeface="Meiryo UI"/>
              </a:rPr>
              <a:t>年延長を検討中</a:t>
            </a:r>
            <a:endParaRPr sz="1600" dirty="0">
              <a:latin typeface="Meiryo UI"/>
              <a:cs typeface="Meiryo UI"/>
            </a:endParaRPr>
          </a:p>
        </p:txBody>
      </p:sp>
      <p:sp>
        <p:nvSpPr>
          <p:cNvPr id="112" name="object 112"/>
          <p:cNvSpPr txBox="1"/>
          <p:nvPr/>
        </p:nvSpPr>
        <p:spPr>
          <a:xfrm>
            <a:off x="6850775" y="3411503"/>
            <a:ext cx="4354538" cy="776605"/>
          </a:xfrm>
          <a:prstGeom prst="rect">
            <a:avLst/>
          </a:prstGeom>
        </p:spPr>
        <p:txBody>
          <a:bodyPr vert="horz" wrap="square" lIns="0" tIns="12065" rIns="0" bIns="0" rtlCol="0">
            <a:spAutoFit/>
          </a:bodyPr>
          <a:lstStyle/>
          <a:p>
            <a:pPr marL="299085" indent="-287020">
              <a:spcBef>
                <a:spcPts val="95"/>
              </a:spcBef>
              <a:buFont typeface="Wingdings"/>
              <a:buChar char=""/>
              <a:tabLst>
                <a:tab pos="299720" algn="l"/>
              </a:tabLst>
            </a:pPr>
            <a:r>
              <a:rPr sz="1600" b="1" spc="-25" dirty="0">
                <a:latin typeface="Meiryo UI"/>
                <a:cs typeface="Meiryo UI"/>
              </a:rPr>
              <a:t>運転期限なし</a:t>
            </a:r>
            <a:r>
              <a:rPr sz="1600" spc="-20" dirty="0">
                <a:latin typeface="Meiryo UI"/>
                <a:cs typeface="Meiryo UI"/>
              </a:rPr>
              <a:t>（10</a:t>
            </a:r>
            <a:r>
              <a:rPr sz="1600" spc="-30" dirty="0">
                <a:latin typeface="Meiryo UI"/>
                <a:cs typeface="Meiryo UI"/>
              </a:rPr>
              <a:t>年ごとに安全審査)</a:t>
            </a:r>
            <a:endParaRPr sz="1600" dirty="0">
              <a:latin typeface="Meiryo UI"/>
              <a:cs typeface="Meiryo UI"/>
            </a:endParaRPr>
          </a:p>
          <a:p>
            <a:pPr marL="281940">
              <a:spcBef>
                <a:spcPts val="85"/>
              </a:spcBef>
            </a:pPr>
            <a:r>
              <a:rPr sz="1600" spc="-10" dirty="0">
                <a:latin typeface="Meiryo UI"/>
                <a:cs typeface="Meiryo UI"/>
              </a:rPr>
              <a:t>56</a:t>
            </a:r>
            <a:r>
              <a:rPr sz="1600" spc="-30" dirty="0">
                <a:latin typeface="Meiryo UI"/>
                <a:cs typeface="Meiryo UI"/>
              </a:rPr>
              <a:t>基中</a:t>
            </a:r>
            <a:r>
              <a:rPr sz="1600" spc="-10" dirty="0">
                <a:latin typeface="Meiryo UI"/>
                <a:cs typeface="Meiryo UI"/>
              </a:rPr>
              <a:t>20</a:t>
            </a:r>
            <a:r>
              <a:rPr sz="1600" spc="-25" dirty="0">
                <a:latin typeface="Meiryo UI"/>
                <a:cs typeface="Meiryo UI"/>
              </a:rPr>
              <a:t>基が</a:t>
            </a:r>
            <a:r>
              <a:rPr sz="1600" spc="-10" dirty="0">
                <a:latin typeface="Meiryo UI"/>
                <a:cs typeface="Meiryo UI"/>
              </a:rPr>
              <a:t>40</a:t>
            </a:r>
            <a:r>
              <a:rPr sz="1600" spc="-35" dirty="0">
                <a:latin typeface="Meiryo UI"/>
                <a:cs typeface="Meiryo UI"/>
              </a:rPr>
              <a:t>年超運転へ</a:t>
            </a:r>
            <a:endParaRPr sz="1600" dirty="0">
              <a:latin typeface="Meiryo UI"/>
              <a:cs typeface="Meiryo UI"/>
            </a:endParaRPr>
          </a:p>
          <a:p>
            <a:pPr marL="281940">
              <a:spcBef>
                <a:spcPts val="75"/>
              </a:spcBef>
            </a:pPr>
            <a:r>
              <a:rPr sz="1600" spc="-30" dirty="0">
                <a:latin typeface="Meiryo UI"/>
                <a:cs typeface="Meiryo UI"/>
              </a:rPr>
              <a:t>運転延長も対象にグリーンファイナンス検討中</a:t>
            </a:r>
            <a:endParaRPr sz="1600" dirty="0">
              <a:latin typeface="Meiryo UI"/>
              <a:cs typeface="Meiryo UI"/>
            </a:endParaRPr>
          </a:p>
        </p:txBody>
      </p:sp>
      <p:sp>
        <p:nvSpPr>
          <p:cNvPr id="119" name="object 119"/>
          <p:cNvSpPr txBox="1"/>
          <p:nvPr/>
        </p:nvSpPr>
        <p:spPr>
          <a:xfrm>
            <a:off x="6773267" y="4379036"/>
            <a:ext cx="4126536" cy="523240"/>
          </a:xfrm>
          <a:prstGeom prst="rect">
            <a:avLst/>
          </a:prstGeom>
        </p:spPr>
        <p:txBody>
          <a:bodyPr vert="horz" wrap="square" lIns="0" tIns="12065" rIns="0" bIns="0" rtlCol="0">
            <a:spAutoFit/>
          </a:bodyPr>
          <a:lstStyle/>
          <a:p>
            <a:pPr marL="286385" marR="5080" indent="-287020" algn="r">
              <a:spcBef>
                <a:spcPts val="95"/>
              </a:spcBef>
              <a:buFont typeface="Wingdings"/>
              <a:buChar char=""/>
              <a:tabLst>
                <a:tab pos="287020" algn="l"/>
              </a:tabLst>
            </a:pPr>
            <a:r>
              <a:rPr sz="1600" b="1" spc="-30" dirty="0">
                <a:latin typeface="Meiryo UI"/>
                <a:cs typeface="Meiryo UI"/>
              </a:rPr>
              <a:t>運転期限は法律で規定</a:t>
            </a:r>
            <a:r>
              <a:rPr sz="1600" spc="-25" dirty="0">
                <a:latin typeface="Meiryo UI"/>
                <a:cs typeface="Meiryo UI"/>
              </a:rPr>
              <a:t>（</a:t>
            </a:r>
            <a:r>
              <a:rPr sz="1600" spc="-20" dirty="0">
                <a:latin typeface="Meiryo UI"/>
                <a:cs typeface="Meiryo UI"/>
              </a:rPr>
              <a:t>期間のルールなし</a:t>
            </a:r>
            <a:r>
              <a:rPr sz="1600" spc="-50" dirty="0">
                <a:latin typeface="Meiryo UI"/>
                <a:cs typeface="Meiryo UI"/>
              </a:rPr>
              <a:t>）</a:t>
            </a:r>
            <a:endParaRPr sz="1600" dirty="0">
              <a:latin typeface="Meiryo UI"/>
              <a:cs typeface="Meiryo UI"/>
            </a:endParaRPr>
          </a:p>
          <a:p>
            <a:pPr marR="18415" algn="r">
              <a:spcBef>
                <a:spcPts val="85"/>
              </a:spcBef>
            </a:pPr>
            <a:r>
              <a:rPr sz="1600" spc="-10" dirty="0">
                <a:latin typeface="Meiryo UI"/>
                <a:cs typeface="Meiryo UI"/>
              </a:rPr>
              <a:t>60</a:t>
            </a:r>
            <a:r>
              <a:rPr sz="1600" spc="-30" dirty="0">
                <a:latin typeface="Meiryo UI"/>
                <a:cs typeface="Meiryo UI"/>
              </a:rPr>
              <a:t>年運転認可済の原発の再延長方針を表明</a:t>
            </a:r>
            <a:endParaRPr sz="1600" dirty="0">
              <a:latin typeface="Meiryo UI"/>
              <a:cs typeface="Meiryo UI"/>
            </a:endParaRPr>
          </a:p>
        </p:txBody>
      </p:sp>
      <p:sp>
        <p:nvSpPr>
          <p:cNvPr id="127" name="object 127"/>
          <p:cNvSpPr txBox="1"/>
          <p:nvPr/>
        </p:nvSpPr>
        <p:spPr>
          <a:xfrm>
            <a:off x="6891459" y="5107268"/>
            <a:ext cx="4313854" cy="490199"/>
          </a:xfrm>
          <a:prstGeom prst="rect">
            <a:avLst/>
          </a:prstGeom>
        </p:spPr>
        <p:txBody>
          <a:bodyPr vert="horz" wrap="square" lIns="0" tIns="1270" rIns="0" bIns="0" rtlCol="0">
            <a:spAutoFit/>
          </a:bodyPr>
          <a:lstStyle/>
          <a:p>
            <a:pPr marL="282575" marR="5080" indent="-270510">
              <a:lnSpc>
                <a:spcPct val="104400"/>
              </a:lnSpc>
              <a:spcBef>
                <a:spcPts val="10"/>
              </a:spcBef>
              <a:buFont typeface="Wingdings"/>
              <a:buChar char=""/>
              <a:tabLst>
                <a:tab pos="299720" algn="l"/>
              </a:tabLst>
            </a:pPr>
            <a:r>
              <a:rPr sz="1600" b="1" spc="-25" dirty="0">
                <a:latin typeface="Meiryo UI"/>
                <a:cs typeface="Meiryo UI"/>
              </a:rPr>
              <a:t>運転期限なし</a:t>
            </a:r>
            <a:r>
              <a:rPr sz="1600" spc="-20" dirty="0">
                <a:latin typeface="Meiryo UI"/>
                <a:cs typeface="Meiryo UI"/>
              </a:rPr>
              <a:t>（10</a:t>
            </a:r>
            <a:r>
              <a:rPr sz="1600" spc="-25" dirty="0">
                <a:latin typeface="Meiryo UI"/>
                <a:cs typeface="Meiryo UI"/>
              </a:rPr>
              <a:t>年ごとに安全審査</a:t>
            </a:r>
            <a:r>
              <a:rPr sz="1600" spc="-50" dirty="0">
                <a:latin typeface="Meiryo UI"/>
                <a:cs typeface="Meiryo UI"/>
              </a:rPr>
              <a:t>）</a:t>
            </a:r>
            <a:r>
              <a:rPr sz="1600" spc="-30" dirty="0">
                <a:latin typeface="Meiryo UI"/>
                <a:cs typeface="Meiryo UI"/>
              </a:rPr>
              <a:t>既設炉の継続運転手続きの迅速化を表明</a:t>
            </a:r>
            <a:endParaRPr sz="1600" dirty="0">
              <a:latin typeface="Meiryo UI"/>
              <a:cs typeface="Meiryo UI"/>
            </a:endParaRPr>
          </a:p>
        </p:txBody>
      </p:sp>
      <p:sp>
        <p:nvSpPr>
          <p:cNvPr id="137" name="object 137"/>
          <p:cNvSpPr txBox="1"/>
          <p:nvPr/>
        </p:nvSpPr>
        <p:spPr>
          <a:xfrm>
            <a:off x="1454624" y="1179311"/>
            <a:ext cx="10306771" cy="293670"/>
          </a:xfrm>
          <a:prstGeom prst="rect">
            <a:avLst/>
          </a:prstGeom>
        </p:spPr>
        <p:txBody>
          <a:bodyPr vert="horz" wrap="square" lIns="0" tIns="46990" rIns="0" bIns="0" rtlCol="0">
            <a:spAutoFit/>
          </a:bodyPr>
          <a:lstStyle/>
          <a:p>
            <a:pPr marL="1483995">
              <a:spcBef>
                <a:spcPts val="235"/>
              </a:spcBef>
              <a:tabLst>
                <a:tab pos="5576570" algn="l"/>
              </a:tabLst>
            </a:pPr>
            <a:r>
              <a:rPr sz="1600" b="1" spc="-10" dirty="0">
                <a:solidFill>
                  <a:srgbClr val="0066FF"/>
                </a:solidFill>
                <a:latin typeface="Meiryo UI"/>
                <a:cs typeface="Meiryo UI"/>
              </a:rPr>
              <a:t>【</a:t>
            </a:r>
            <a:r>
              <a:rPr sz="1600" b="1" spc="-25" dirty="0">
                <a:solidFill>
                  <a:srgbClr val="0066FF"/>
                </a:solidFill>
                <a:latin typeface="Meiryo UI"/>
                <a:cs typeface="Meiryo UI"/>
              </a:rPr>
              <a:t>新</a:t>
            </a:r>
            <a:r>
              <a:rPr sz="1600" b="1" spc="-30" dirty="0">
                <a:solidFill>
                  <a:srgbClr val="0066FF"/>
                </a:solidFill>
                <a:latin typeface="Meiryo UI"/>
                <a:cs typeface="Meiryo UI"/>
              </a:rPr>
              <a:t>規</a:t>
            </a:r>
            <a:r>
              <a:rPr sz="1600" b="1" spc="-25" dirty="0">
                <a:solidFill>
                  <a:srgbClr val="0066FF"/>
                </a:solidFill>
                <a:latin typeface="Meiryo UI"/>
                <a:cs typeface="Meiryo UI"/>
              </a:rPr>
              <a:t>建</a:t>
            </a:r>
            <a:r>
              <a:rPr sz="1600" b="1" spc="-30" dirty="0">
                <a:solidFill>
                  <a:srgbClr val="0066FF"/>
                </a:solidFill>
                <a:latin typeface="Meiryo UI"/>
                <a:cs typeface="Meiryo UI"/>
              </a:rPr>
              <a:t>設</a:t>
            </a:r>
            <a:r>
              <a:rPr sz="1600" b="1" spc="-25" dirty="0">
                <a:solidFill>
                  <a:srgbClr val="0066FF"/>
                </a:solidFill>
                <a:latin typeface="Meiryo UI"/>
                <a:cs typeface="Meiryo UI"/>
              </a:rPr>
              <a:t>に向</a:t>
            </a:r>
            <a:r>
              <a:rPr sz="1600" b="1" spc="-20" dirty="0">
                <a:solidFill>
                  <a:srgbClr val="0066FF"/>
                </a:solidFill>
                <a:latin typeface="Meiryo UI"/>
                <a:cs typeface="Meiryo UI"/>
              </a:rPr>
              <a:t>けた</a:t>
            </a:r>
            <a:r>
              <a:rPr sz="1600" b="1" spc="-35" dirty="0">
                <a:solidFill>
                  <a:srgbClr val="0066FF"/>
                </a:solidFill>
                <a:latin typeface="Meiryo UI"/>
                <a:cs typeface="Meiryo UI"/>
              </a:rPr>
              <a:t>方</a:t>
            </a:r>
            <a:r>
              <a:rPr sz="1600" b="1" spc="-25" dirty="0">
                <a:solidFill>
                  <a:srgbClr val="0066FF"/>
                </a:solidFill>
                <a:latin typeface="Meiryo UI"/>
                <a:cs typeface="Meiryo UI"/>
              </a:rPr>
              <a:t>針</a:t>
            </a:r>
            <a:r>
              <a:rPr sz="1600" b="1" spc="-30" dirty="0">
                <a:solidFill>
                  <a:srgbClr val="0066FF"/>
                </a:solidFill>
                <a:latin typeface="Meiryo UI"/>
                <a:cs typeface="Meiryo UI"/>
              </a:rPr>
              <a:t>等</a:t>
            </a:r>
            <a:r>
              <a:rPr sz="1600" b="1" spc="-50" dirty="0">
                <a:solidFill>
                  <a:srgbClr val="0066FF"/>
                </a:solidFill>
                <a:latin typeface="Meiryo UI"/>
                <a:cs typeface="Meiryo UI"/>
              </a:rPr>
              <a:t>】</a:t>
            </a:r>
            <a:r>
              <a:rPr sz="1600" b="1" dirty="0">
                <a:solidFill>
                  <a:srgbClr val="0066FF"/>
                </a:solidFill>
                <a:latin typeface="Meiryo UI"/>
                <a:cs typeface="Meiryo UI"/>
              </a:rPr>
              <a:t>	</a:t>
            </a:r>
            <a:r>
              <a:rPr sz="1600" b="1" spc="-10" dirty="0">
                <a:solidFill>
                  <a:srgbClr val="0066FF"/>
                </a:solidFill>
                <a:latin typeface="Meiryo UI"/>
                <a:cs typeface="Meiryo UI"/>
              </a:rPr>
              <a:t>【</a:t>
            </a:r>
            <a:r>
              <a:rPr sz="1600" b="1" spc="-30" dirty="0">
                <a:solidFill>
                  <a:srgbClr val="0066FF"/>
                </a:solidFill>
                <a:latin typeface="Meiryo UI"/>
                <a:cs typeface="Meiryo UI"/>
              </a:rPr>
              <a:t>既設炉</a:t>
            </a:r>
            <a:r>
              <a:rPr sz="1600" b="1" spc="-25" dirty="0">
                <a:solidFill>
                  <a:srgbClr val="0066FF"/>
                </a:solidFill>
                <a:latin typeface="Meiryo UI"/>
                <a:cs typeface="Meiryo UI"/>
              </a:rPr>
              <a:t>の</a:t>
            </a:r>
            <a:r>
              <a:rPr sz="1600" b="1" spc="-30" dirty="0">
                <a:solidFill>
                  <a:srgbClr val="0066FF"/>
                </a:solidFill>
                <a:latin typeface="Meiryo UI"/>
                <a:cs typeface="Meiryo UI"/>
              </a:rPr>
              <a:t>運転延長</a:t>
            </a:r>
            <a:r>
              <a:rPr sz="1600" b="1" spc="-25" dirty="0">
                <a:solidFill>
                  <a:srgbClr val="0066FF"/>
                </a:solidFill>
                <a:latin typeface="Meiryo UI"/>
                <a:cs typeface="Meiryo UI"/>
              </a:rPr>
              <a:t>に</a:t>
            </a:r>
            <a:r>
              <a:rPr sz="1600" b="1" spc="-30" dirty="0">
                <a:solidFill>
                  <a:srgbClr val="0066FF"/>
                </a:solidFill>
                <a:latin typeface="Meiryo UI"/>
                <a:cs typeface="Meiryo UI"/>
              </a:rPr>
              <a:t>向</a:t>
            </a:r>
            <a:r>
              <a:rPr sz="1600" b="1" spc="-25" dirty="0">
                <a:solidFill>
                  <a:srgbClr val="0066FF"/>
                </a:solidFill>
                <a:latin typeface="Meiryo UI"/>
                <a:cs typeface="Meiryo UI"/>
              </a:rPr>
              <a:t>けた</a:t>
            </a:r>
            <a:r>
              <a:rPr sz="1600" b="1" spc="-30" dirty="0">
                <a:solidFill>
                  <a:srgbClr val="0066FF"/>
                </a:solidFill>
                <a:latin typeface="Meiryo UI"/>
                <a:cs typeface="Meiryo UI"/>
              </a:rPr>
              <a:t>方針</a:t>
            </a:r>
            <a:r>
              <a:rPr sz="1600" b="1" spc="-25" dirty="0">
                <a:solidFill>
                  <a:srgbClr val="0066FF"/>
                </a:solidFill>
                <a:latin typeface="Meiryo UI"/>
                <a:cs typeface="Meiryo UI"/>
              </a:rPr>
              <a:t>等</a:t>
            </a:r>
            <a:r>
              <a:rPr sz="1600" b="1" spc="-50" dirty="0">
                <a:solidFill>
                  <a:srgbClr val="0066FF"/>
                </a:solidFill>
                <a:latin typeface="Meiryo UI"/>
                <a:cs typeface="Meiryo UI"/>
              </a:rPr>
              <a:t>】</a:t>
            </a:r>
            <a:endParaRPr sz="1600" dirty="0">
              <a:latin typeface="Meiryo UI"/>
              <a:cs typeface="Meiryo UI"/>
            </a:endParaRPr>
          </a:p>
        </p:txBody>
      </p:sp>
      <p:pic>
        <p:nvPicPr>
          <p:cNvPr id="140" name="object 140"/>
          <p:cNvPicPr/>
          <p:nvPr/>
        </p:nvPicPr>
        <p:blipFill>
          <a:blip r:embed="rId34" cstate="print"/>
          <a:stretch>
            <a:fillRect/>
          </a:stretch>
        </p:blipFill>
        <p:spPr>
          <a:xfrm>
            <a:off x="5524467" y="5848594"/>
            <a:ext cx="595884" cy="353568"/>
          </a:xfrm>
          <a:prstGeom prst="rect">
            <a:avLst/>
          </a:prstGeom>
        </p:spPr>
      </p:pic>
      <p:sp>
        <p:nvSpPr>
          <p:cNvPr id="148" name="object 148"/>
          <p:cNvSpPr txBox="1"/>
          <p:nvPr/>
        </p:nvSpPr>
        <p:spPr>
          <a:xfrm>
            <a:off x="6709390" y="5820582"/>
            <a:ext cx="4268470" cy="627380"/>
          </a:xfrm>
          <a:prstGeom prst="rect">
            <a:avLst/>
          </a:prstGeom>
        </p:spPr>
        <p:txBody>
          <a:bodyPr vert="horz" wrap="square" lIns="0" tIns="12700" rIns="0" bIns="0" rtlCol="0">
            <a:spAutoFit/>
          </a:bodyPr>
          <a:lstStyle/>
          <a:p>
            <a:pPr marL="299085" indent="-287020">
              <a:spcBef>
                <a:spcPts val="100"/>
              </a:spcBef>
              <a:buFont typeface="Wingdings"/>
              <a:buChar char=""/>
              <a:tabLst>
                <a:tab pos="299085" algn="l"/>
                <a:tab pos="299720" algn="l"/>
              </a:tabLst>
            </a:pPr>
            <a:r>
              <a:rPr sz="1200" spc="-10" dirty="0">
                <a:latin typeface="Meiryo UI"/>
                <a:cs typeface="Meiryo UI"/>
              </a:rPr>
              <a:t>2025</a:t>
            </a:r>
            <a:r>
              <a:rPr sz="1200" dirty="0">
                <a:latin typeface="Meiryo UI"/>
                <a:cs typeface="Meiryo UI"/>
              </a:rPr>
              <a:t>年に</a:t>
            </a:r>
            <a:r>
              <a:rPr sz="1200" u="sng" dirty="0">
                <a:uFill>
                  <a:solidFill>
                    <a:srgbClr val="000000"/>
                  </a:solidFill>
                </a:uFill>
                <a:latin typeface="Meiryo UI"/>
                <a:cs typeface="Meiryo UI"/>
              </a:rPr>
              <a:t>閉鎖予定だった2</a:t>
            </a:r>
            <a:r>
              <a:rPr sz="1200" u="sng" spc="-15" dirty="0">
                <a:uFill>
                  <a:solidFill>
                    <a:srgbClr val="000000"/>
                  </a:solidFill>
                </a:uFill>
                <a:latin typeface="Meiryo UI"/>
                <a:cs typeface="Meiryo UI"/>
              </a:rPr>
              <a:t>基について、</a:t>
            </a:r>
            <a:endParaRPr sz="1200" dirty="0">
              <a:latin typeface="Meiryo UI"/>
              <a:cs typeface="Meiryo UI"/>
            </a:endParaRPr>
          </a:p>
          <a:p>
            <a:pPr marL="280670"/>
            <a:r>
              <a:rPr sz="1200" u="sng" spc="-10" dirty="0">
                <a:uFill>
                  <a:solidFill>
                    <a:srgbClr val="000000"/>
                  </a:solidFill>
                </a:uFill>
                <a:latin typeface="Meiryo UI"/>
                <a:cs typeface="Meiryo UI"/>
              </a:rPr>
              <a:t>10</a:t>
            </a:r>
            <a:r>
              <a:rPr sz="1200" u="sng" dirty="0">
                <a:uFill>
                  <a:solidFill>
                    <a:srgbClr val="000000"/>
                  </a:solidFill>
                </a:uFill>
                <a:latin typeface="Meiryo UI"/>
                <a:cs typeface="Meiryo UI"/>
              </a:rPr>
              <a:t>年間運転延長</a:t>
            </a:r>
            <a:r>
              <a:rPr sz="1200" spc="-5" dirty="0">
                <a:latin typeface="Meiryo UI"/>
                <a:cs typeface="Meiryo UI"/>
              </a:rPr>
              <a:t>する方針を決定</a:t>
            </a:r>
            <a:r>
              <a:rPr sz="1050" spc="-10" dirty="0">
                <a:latin typeface="Meiryo UI"/>
                <a:cs typeface="Meiryo UI"/>
              </a:rPr>
              <a:t>（2022/3）</a:t>
            </a:r>
            <a:endParaRPr sz="1050" dirty="0">
              <a:latin typeface="Meiryo UI"/>
              <a:cs typeface="Meiryo UI"/>
            </a:endParaRPr>
          </a:p>
          <a:p>
            <a:pPr marL="299085" indent="-287020">
              <a:spcBef>
                <a:spcPts val="415"/>
              </a:spcBef>
              <a:buFont typeface="Wingdings"/>
              <a:buChar char=""/>
              <a:tabLst>
                <a:tab pos="299085" algn="l"/>
                <a:tab pos="299720" algn="l"/>
              </a:tabLst>
            </a:pPr>
            <a:r>
              <a:rPr sz="1200" spc="-10" dirty="0">
                <a:latin typeface="Meiryo UI"/>
                <a:cs typeface="Meiryo UI"/>
              </a:rPr>
              <a:t>2022</a:t>
            </a:r>
            <a:r>
              <a:rPr sz="1200" spc="-15" dirty="0">
                <a:latin typeface="Meiryo UI"/>
                <a:cs typeface="Meiryo UI"/>
              </a:rPr>
              <a:t>年に廃止予定の３基について、運転延長を行わない方針を</a:t>
            </a:r>
            <a:endParaRPr sz="1200" dirty="0">
              <a:latin typeface="Meiryo UI"/>
              <a:cs typeface="Meiryo UI"/>
            </a:endParaRPr>
          </a:p>
        </p:txBody>
      </p:sp>
      <p:pic>
        <p:nvPicPr>
          <p:cNvPr id="149" name="object 149"/>
          <p:cNvPicPr/>
          <p:nvPr/>
        </p:nvPicPr>
        <p:blipFill>
          <a:blip r:embed="rId35" cstate="print"/>
          <a:stretch>
            <a:fillRect/>
          </a:stretch>
        </p:blipFill>
        <p:spPr>
          <a:xfrm>
            <a:off x="5524467" y="6240260"/>
            <a:ext cx="588263" cy="353566"/>
          </a:xfrm>
          <a:prstGeom prst="rect">
            <a:avLst/>
          </a:prstGeom>
        </p:spPr>
      </p:pic>
      <p:sp>
        <p:nvSpPr>
          <p:cNvPr id="150" name="object 150"/>
          <p:cNvSpPr txBox="1"/>
          <p:nvPr/>
        </p:nvSpPr>
        <p:spPr>
          <a:xfrm>
            <a:off x="4817077" y="5936782"/>
            <a:ext cx="543560" cy="197490"/>
          </a:xfrm>
          <a:prstGeom prst="rect">
            <a:avLst/>
          </a:prstGeom>
        </p:spPr>
        <p:txBody>
          <a:bodyPr vert="horz" wrap="square" lIns="0" tIns="12700" rIns="0" bIns="0" rtlCol="0">
            <a:spAutoFit/>
          </a:bodyPr>
          <a:lstStyle/>
          <a:p>
            <a:pPr marL="12700">
              <a:spcBef>
                <a:spcPts val="100"/>
              </a:spcBef>
            </a:pPr>
            <a:r>
              <a:rPr sz="1200" b="1" spc="-15" dirty="0">
                <a:latin typeface="Meiryo UI"/>
                <a:cs typeface="Meiryo UI"/>
              </a:rPr>
              <a:t>ベルギー</a:t>
            </a:r>
            <a:endParaRPr sz="1200">
              <a:latin typeface="Meiryo UI"/>
              <a:cs typeface="Meiryo UI"/>
            </a:endParaRPr>
          </a:p>
        </p:txBody>
      </p:sp>
      <p:sp>
        <p:nvSpPr>
          <p:cNvPr id="151" name="object 151"/>
          <p:cNvSpPr txBox="1"/>
          <p:nvPr/>
        </p:nvSpPr>
        <p:spPr>
          <a:xfrm>
            <a:off x="4890228" y="6326621"/>
            <a:ext cx="387350" cy="197490"/>
          </a:xfrm>
          <a:prstGeom prst="rect">
            <a:avLst/>
          </a:prstGeom>
        </p:spPr>
        <p:txBody>
          <a:bodyPr vert="horz" wrap="square" lIns="0" tIns="12700" rIns="0" bIns="0" rtlCol="0">
            <a:spAutoFit/>
          </a:bodyPr>
          <a:lstStyle/>
          <a:p>
            <a:pPr marL="12700">
              <a:spcBef>
                <a:spcPts val="100"/>
              </a:spcBef>
            </a:pPr>
            <a:r>
              <a:rPr sz="1200" b="1" spc="-25" dirty="0">
                <a:latin typeface="Meiryo UI"/>
                <a:cs typeface="Meiryo UI"/>
              </a:rPr>
              <a:t>ドイツ</a:t>
            </a:r>
            <a:endParaRPr sz="1200" dirty="0">
              <a:latin typeface="Meiryo UI"/>
              <a:cs typeface="Meiryo UI"/>
            </a:endParaRPr>
          </a:p>
        </p:txBody>
      </p:sp>
      <p:sp>
        <p:nvSpPr>
          <p:cNvPr id="152" name="object 152"/>
          <p:cNvSpPr txBox="1"/>
          <p:nvPr/>
        </p:nvSpPr>
        <p:spPr>
          <a:xfrm>
            <a:off x="3212559" y="6118342"/>
            <a:ext cx="1373505" cy="226344"/>
          </a:xfrm>
          <a:prstGeom prst="rect">
            <a:avLst/>
          </a:prstGeom>
          <a:solidFill>
            <a:srgbClr val="F1F1F1"/>
          </a:solidFill>
          <a:ln w="9525">
            <a:solidFill>
              <a:srgbClr val="B1B1B1"/>
            </a:solidFill>
          </a:ln>
        </p:spPr>
        <p:txBody>
          <a:bodyPr vert="horz" wrap="square" lIns="0" tIns="41275" rIns="0" bIns="0" rtlCol="0">
            <a:spAutoFit/>
          </a:bodyPr>
          <a:lstStyle/>
          <a:p>
            <a:pPr marL="92075">
              <a:spcBef>
                <a:spcPts val="325"/>
              </a:spcBef>
            </a:pPr>
            <a:r>
              <a:rPr sz="1200" spc="-10" dirty="0">
                <a:latin typeface="Meiryo UI"/>
                <a:cs typeface="Meiryo UI"/>
              </a:rPr>
              <a:t>原発廃止方針の国</a:t>
            </a:r>
            <a:endParaRPr sz="1200">
              <a:latin typeface="Meiryo UI"/>
              <a:cs typeface="Meiryo UI"/>
            </a:endParaRPr>
          </a:p>
        </p:txBody>
      </p:sp>
      <p:sp>
        <p:nvSpPr>
          <p:cNvPr id="153" name="object 153"/>
          <p:cNvSpPr txBox="1"/>
          <p:nvPr/>
        </p:nvSpPr>
        <p:spPr>
          <a:xfrm>
            <a:off x="6793412" y="6347434"/>
            <a:ext cx="4054475" cy="289823"/>
          </a:xfrm>
          <a:prstGeom prst="rect">
            <a:avLst/>
          </a:prstGeom>
        </p:spPr>
        <p:txBody>
          <a:bodyPr vert="horz" wrap="square" lIns="0" tIns="12700" rIns="0" bIns="0" rtlCol="0">
            <a:spAutoFit/>
          </a:bodyPr>
          <a:lstStyle/>
          <a:p>
            <a:pPr marL="12700">
              <a:spcBef>
                <a:spcPts val="100"/>
              </a:spcBef>
              <a:tabLst>
                <a:tab pos="3818890" algn="l"/>
              </a:tabLst>
            </a:pPr>
            <a:r>
              <a:rPr baseline="2314" dirty="0" err="1">
                <a:latin typeface="Meiryo UI"/>
                <a:cs typeface="Meiryo UI"/>
              </a:rPr>
              <a:t>一旦決定するも</a:t>
            </a:r>
            <a:r>
              <a:rPr spc="-15" baseline="2314" dirty="0" err="1">
                <a:latin typeface="Meiryo UI"/>
                <a:cs typeface="Meiryo UI"/>
              </a:rPr>
              <a:t>、</a:t>
            </a:r>
            <a:r>
              <a:rPr baseline="2314" dirty="0" err="1">
                <a:latin typeface="Meiryo UI"/>
                <a:cs typeface="Meiryo UI"/>
              </a:rPr>
              <a:t>電力供給への影響につ</a:t>
            </a:r>
            <a:r>
              <a:rPr spc="-15" baseline="2314" dirty="0" err="1">
                <a:latin typeface="Meiryo UI"/>
                <a:cs typeface="Meiryo UI"/>
              </a:rPr>
              <a:t>いて</a:t>
            </a:r>
            <a:r>
              <a:rPr baseline="2314" dirty="0" err="1">
                <a:latin typeface="Meiryo UI"/>
                <a:cs typeface="Meiryo UI"/>
              </a:rPr>
              <a:t>再度精査</a:t>
            </a:r>
            <a:r>
              <a:rPr spc="-75" baseline="2314" dirty="0" err="1">
                <a:latin typeface="Meiryo UI"/>
                <a:cs typeface="Meiryo UI"/>
              </a:rPr>
              <a:t>中</a:t>
            </a:r>
            <a:endParaRPr sz="1400" dirty="0">
              <a:latin typeface="Meiryo UI"/>
              <a:cs typeface="Meiryo UI"/>
            </a:endParaRPr>
          </a:p>
        </p:txBody>
      </p:sp>
      <p:sp>
        <p:nvSpPr>
          <p:cNvPr id="156" name="テキスト ボックス 155">
            <a:extLst>
              <a:ext uri="{FF2B5EF4-FFF2-40B4-BE49-F238E27FC236}">
                <a16:creationId xmlns:a16="http://schemas.microsoft.com/office/drawing/2014/main" id="{EA13B81C-63C8-490A-5C19-D21951D58865}"/>
              </a:ext>
            </a:extLst>
          </p:cNvPr>
          <p:cNvSpPr txBox="1"/>
          <p:nvPr/>
        </p:nvSpPr>
        <p:spPr>
          <a:xfrm>
            <a:off x="0" y="0"/>
            <a:ext cx="12192000" cy="523220"/>
          </a:xfrm>
          <a:prstGeom prst="rect">
            <a:avLst/>
          </a:prstGeom>
          <a:solidFill>
            <a:srgbClr val="052F61"/>
          </a:solidFill>
        </p:spPr>
        <p:txBody>
          <a:bodyPr wrap="square" rtlCol="0">
            <a:spAutoFit/>
          </a:bodyPr>
          <a:lstStyle/>
          <a:p>
            <a:pPr algn="ctr"/>
            <a:r>
              <a:rPr kumimoji="1" lang="ja-JP" altLang="en-US" sz="2800" b="1" dirty="0">
                <a:solidFill>
                  <a:schemeClr val="bg1"/>
                </a:solidFill>
                <a:latin typeface="Meiryo UI" panose="020B0604030504040204" pitchFamily="50" charset="-128"/>
                <a:ea typeface="Meiryo UI" panose="020B0604030504040204" pitchFamily="50" charset="-128"/>
              </a:rPr>
              <a:t>原子力発電所</a:t>
            </a: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object 2">
            <a:extLst>
              <a:ext uri="{FF2B5EF4-FFF2-40B4-BE49-F238E27FC236}">
                <a16:creationId xmlns:a16="http://schemas.microsoft.com/office/drawing/2014/main" id="{BFA158E0-DC59-4FDA-A576-6A33B3AFAF0F}"/>
              </a:ext>
            </a:extLst>
          </p:cNvPr>
          <p:cNvSpPr/>
          <p:nvPr/>
        </p:nvSpPr>
        <p:spPr>
          <a:xfrm>
            <a:off x="1638906" y="701524"/>
            <a:ext cx="7757583" cy="5805714"/>
          </a:xfrm>
          <a:prstGeom prst="rect">
            <a:avLst/>
          </a:prstGeom>
          <a:blipFill>
            <a:blip r:embed="rId2" cstate="print"/>
            <a:stretch>
              <a:fillRect/>
            </a:stretch>
          </a:blipFill>
        </p:spPr>
        <p:txBody>
          <a:bodyPr lIns="0" tIns="0" rIns="0" bIns="0"/>
          <a:lstStyle/>
          <a:p>
            <a:pPr>
              <a:defRPr/>
            </a:pPr>
            <a:endParaRPr sz="1556"/>
          </a:p>
        </p:txBody>
      </p:sp>
      <p:sp>
        <p:nvSpPr>
          <p:cNvPr id="27654" name="object 8">
            <a:extLst>
              <a:ext uri="{FF2B5EF4-FFF2-40B4-BE49-F238E27FC236}">
                <a16:creationId xmlns:a16="http://schemas.microsoft.com/office/drawing/2014/main" id="{6EDB939A-BD20-4559-8518-18FC31984439}"/>
              </a:ext>
            </a:extLst>
          </p:cNvPr>
          <p:cNvSpPr txBox="1">
            <a:spLocks noChangeArrowheads="1"/>
          </p:cNvSpPr>
          <p:nvPr/>
        </p:nvSpPr>
        <p:spPr bwMode="auto">
          <a:xfrm>
            <a:off x="8360834" y="3977822"/>
            <a:ext cx="2375202" cy="7030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0429" rIns="0" bIns="0">
            <a:spAutoFit/>
          </a:bodyPr>
          <a:lstStyle>
            <a:lvl1pPr marL="11113">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nSpc>
                <a:spcPts val="1810"/>
              </a:lnSpc>
              <a:spcBef>
                <a:spcPts val="84"/>
              </a:spcBef>
              <a:buNone/>
            </a:pPr>
            <a:r>
              <a:rPr lang="ja-JP" altLang="ja-JP" sz="1524">
                <a:latin typeface="Meiryo UI" panose="020B0604030504040204" pitchFamily="50" charset="-128"/>
                <a:ea typeface="Meiryo UI" panose="020B0604030504040204" pitchFamily="50" charset="-128"/>
                <a:cs typeface="ＭＳ Ｐゴシック" panose="020B0600070205080204" pitchFamily="50" charset="-128"/>
              </a:rPr>
              <a:t>正門の左脇の農地をつぶして建設サイトを整地</a:t>
            </a:r>
          </a:p>
          <a:p>
            <a:pPr>
              <a:lnSpc>
                <a:spcPts val="1846"/>
              </a:lnSpc>
              <a:spcBef>
                <a:spcPct val="0"/>
              </a:spcBef>
              <a:buNone/>
            </a:pPr>
            <a:r>
              <a:rPr lang="ja-JP" altLang="ja-JP" sz="1524">
                <a:latin typeface="Meiryo UI" panose="020B0604030504040204" pitchFamily="50" charset="-128"/>
                <a:ea typeface="Meiryo UI" panose="020B0604030504040204" pitchFamily="50" charset="-128"/>
                <a:cs typeface="Calibri" panose="020F0502020204030204" pitchFamily="34" charset="0"/>
              </a:rPr>
              <a:t>(2014)</a:t>
            </a:r>
          </a:p>
        </p:txBody>
      </p:sp>
      <p:sp>
        <p:nvSpPr>
          <p:cNvPr id="5" name="正方形/長方形 4">
            <a:extLst>
              <a:ext uri="{FF2B5EF4-FFF2-40B4-BE49-F238E27FC236}">
                <a16:creationId xmlns:a16="http://schemas.microsoft.com/office/drawing/2014/main" id="{42C8BF85-3B2E-4BC3-A615-3597703112FF}"/>
              </a:ext>
            </a:extLst>
          </p:cNvPr>
          <p:cNvSpPr/>
          <p:nvPr/>
        </p:nvSpPr>
        <p:spPr>
          <a:xfrm>
            <a:off x="2940656" y="4321024"/>
            <a:ext cx="3292929" cy="205619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sz="1714"/>
          </a:p>
        </p:txBody>
      </p:sp>
      <p:cxnSp>
        <p:nvCxnSpPr>
          <p:cNvPr id="7" name="直線矢印コネクタ 6">
            <a:extLst>
              <a:ext uri="{FF2B5EF4-FFF2-40B4-BE49-F238E27FC236}">
                <a16:creationId xmlns:a16="http://schemas.microsoft.com/office/drawing/2014/main" id="{E9D66569-2A49-4057-868C-8D6D336B45C3}"/>
              </a:ext>
            </a:extLst>
          </p:cNvPr>
          <p:cNvCxnSpPr/>
          <p:nvPr/>
        </p:nvCxnSpPr>
        <p:spPr>
          <a:xfrm flipH="1">
            <a:off x="6233585" y="4331608"/>
            <a:ext cx="2127250" cy="26307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テキスト ボックス 7">
            <a:extLst>
              <a:ext uri="{FF2B5EF4-FFF2-40B4-BE49-F238E27FC236}">
                <a16:creationId xmlns:a16="http://schemas.microsoft.com/office/drawing/2014/main" id="{02A508ED-84EE-4FDC-82C1-B187AD49F003}"/>
              </a:ext>
            </a:extLst>
          </p:cNvPr>
          <p:cNvSpPr txBox="1"/>
          <p:nvPr/>
        </p:nvSpPr>
        <p:spPr>
          <a:xfrm>
            <a:off x="0" y="0"/>
            <a:ext cx="12192000" cy="523220"/>
          </a:xfrm>
          <a:prstGeom prst="rect">
            <a:avLst/>
          </a:prstGeom>
          <a:solidFill>
            <a:srgbClr val="052F61"/>
          </a:solidFill>
        </p:spPr>
        <p:txBody>
          <a:bodyPr wrap="square" rtlCol="0">
            <a:spAutoFit/>
          </a:bodyPr>
          <a:lstStyle/>
          <a:p>
            <a:pPr algn="ctr"/>
            <a:r>
              <a:rPr lang="ja-JP" altLang="en-US" sz="2800" b="1" dirty="0">
                <a:solidFill>
                  <a:schemeClr val="bg1"/>
                </a:solidFill>
                <a:latin typeface="Meiryo UI" panose="020B0604030504040204" pitchFamily="50" charset="-128"/>
                <a:ea typeface="Meiryo UI" panose="020B0604030504040204" pitchFamily="50" charset="-128"/>
              </a:rPr>
              <a:t>実機スケールの高温溶融塩ループ炉建設＠上海</a:t>
            </a:r>
            <a:endParaRPr kumimoji="1" lang="ja-JP" altLang="en-US" sz="2800" b="1" dirty="0">
              <a:solidFill>
                <a:schemeClr val="bg1"/>
              </a:solidFill>
              <a:latin typeface="Meiryo UI" panose="020B0604030504040204" pitchFamily="50" charset="-128"/>
              <a:ea typeface="Meiryo UI" panose="020B0604030504040204" pitchFamily="50" charset="-128"/>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7" name="Line 142">
            <a:extLst>
              <a:ext uri="{FF2B5EF4-FFF2-40B4-BE49-F238E27FC236}">
                <a16:creationId xmlns:a16="http://schemas.microsoft.com/office/drawing/2014/main" id="{433D35A9-8E4D-4E2B-B140-E6B9B9E517D4}"/>
              </a:ext>
            </a:extLst>
          </p:cNvPr>
          <p:cNvSpPr>
            <a:spLocks noChangeShapeType="1"/>
          </p:cNvSpPr>
          <p:nvPr/>
        </p:nvSpPr>
        <p:spPr bwMode="auto">
          <a:xfrm>
            <a:off x="8314814" y="4652935"/>
            <a:ext cx="0" cy="103565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sz="1714"/>
          </a:p>
        </p:txBody>
      </p:sp>
      <p:pic>
        <p:nvPicPr>
          <p:cNvPr id="28678" name="Picture 43">
            <a:extLst>
              <a:ext uri="{FF2B5EF4-FFF2-40B4-BE49-F238E27FC236}">
                <a16:creationId xmlns:a16="http://schemas.microsoft.com/office/drawing/2014/main" id="{F9DAD788-DAF7-4A27-A46F-658FF5DCF345}"/>
              </a:ext>
            </a:extLst>
          </p:cNvPr>
          <p:cNvPicPr>
            <a:picLocks noChangeAspect="1" noChangeArrowheads="1"/>
          </p:cNvPicPr>
          <p:nvPr>
            <p:custDataLst>
              <p:tags r:id="rId1"/>
            </p:custDataLst>
          </p:nvPr>
        </p:nvPicPr>
        <p:blipFill>
          <a:blip r:embed="rId3">
            <a:extLst>
              <a:ext uri="{28A0092B-C50C-407E-A947-70E740481C1C}">
                <a14:useLocalDpi xmlns:a14="http://schemas.microsoft.com/office/drawing/2010/main" val="0"/>
              </a:ext>
            </a:extLst>
          </a:blip>
          <a:srcRect/>
          <a:stretch>
            <a:fillRect/>
          </a:stretch>
        </p:blipFill>
        <p:spPr bwMode="gray">
          <a:xfrm>
            <a:off x="5357528" y="5127673"/>
            <a:ext cx="876905" cy="10885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79" name="Text Box 8">
            <a:extLst>
              <a:ext uri="{FF2B5EF4-FFF2-40B4-BE49-F238E27FC236}">
                <a16:creationId xmlns:a16="http://schemas.microsoft.com/office/drawing/2014/main" id="{CCB7DCF5-93D2-4B37-89E2-3793FE9AFB72}"/>
              </a:ext>
            </a:extLst>
          </p:cNvPr>
          <p:cNvSpPr txBox="1">
            <a:spLocks noChangeArrowheads="1"/>
          </p:cNvSpPr>
          <p:nvPr/>
        </p:nvSpPr>
        <p:spPr bwMode="auto">
          <a:xfrm>
            <a:off x="5475310" y="921554"/>
            <a:ext cx="1037463" cy="38536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ctr" eaLnBrk="1" hangingPunct="1">
              <a:spcBef>
                <a:spcPct val="50000"/>
              </a:spcBef>
              <a:buFontTx/>
              <a:buNone/>
            </a:pPr>
            <a:r>
              <a:rPr lang="ja-JP" altLang="en-US" sz="952">
                <a:latin typeface="Meiryo UI" panose="020B0604030504040204" pitchFamily="50" charset="-128"/>
                <a:ea typeface="Meiryo UI" panose="020B0604030504040204" pitchFamily="50" charset="-128"/>
              </a:rPr>
              <a:t>中華人民共和国</a:t>
            </a:r>
            <a:br>
              <a:rPr lang="ja-JP" altLang="en-US" sz="952">
                <a:latin typeface="Meiryo UI" panose="020B0604030504040204" pitchFamily="50" charset="-128"/>
                <a:ea typeface="Meiryo UI" panose="020B0604030504040204" pitchFamily="50" charset="-128"/>
              </a:rPr>
            </a:br>
            <a:r>
              <a:rPr lang="ja-JP" altLang="en-US" sz="952">
                <a:latin typeface="Meiryo UI" panose="020B0604030504040204" pitchFamily="50" charset="-128"/>
                <a:ea typeface="Meiryo UI" panose="020B0604030504040204" pitchFamily="50" charset="-128"/>
              </a:rPr>
              <a:t>国務院</a:t>
            </a:r>
          </a:p>
        </p:txBody>
      </p:sp>
      <p:sp>
        <p:nvSpPr>
          <p:cNvPr id="28680" name="Line 9">
            <a:extLst>
              <a:ext uri="{FF2B5EF4-FFF2-40B4-BE49-F238E27FC236}">
                <a16:creationId xmlns:a16="http://schemas.microsoft.com/office/drawing/2014/main" id="{38D997ED-3489-49AB-AFEC-58DA491085C7}"/>
              </a:ext>
            </a:extLst>
          </p:cNvPr>
          <p:cNvSpPr>
            <a:spLocks noChangeShapeType="1"/>
          </p:cNvSpPr>
          <p:nvPr/>
        </p:nvSpPr>
        <p:spPr bwMode="auto">
          <a:xfrm>
            <a:off x="4258375" y="1468863"/>
            <a:ext cx="541413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sz="1714"/>
          </a:p>
        </p:txBody>
      </p:sp>
      <p:sp>
        <p:nvSpPr>
          <p:cNvPr id="28681" name="Line 10">
            <a:extLst>
              <a:ext uri="{FF2B5EF4-FFF2-40B4-BE49-F238E27FC236}">
                <a16:creationId xmlns:a16="http://schemas.microsoft.com/office/drawing/2014/main" id="{4C0DC440-1463-4AF4-BA1D-395A1FD6F551}"/>
              </a:ext>
            </a:extLst>
          </p:cNvPr>
          <p:cNvSpPr>
            <a:spLocks noChangeShapeType="1"/>
          </p:cNvSpPr>
          <p:nvPr/>
        </p:nvSpPr>
        <p:spPr bwMode="auto">
          <a:xfrm flipH="1">
            <a:off x="5974386" y="1310112"/>
            <a:ext cx="16631" cy="169938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sz="1714"/>
          </a:p>
        </p:txBody>
      </p:sp>
      <p:pic>
        <p:nvPicPr>
          <p:cNvPr id="28682" name="Picture 25">
            <a:extLst>
              <a:ext uri="{FF2B5EF4-FFF2-40B4-BE49-F238E27FC236}">
                <a16:creationId xmlns:a16="http://schemas.microsoft.com/office/drawing/2014/main" id="{7C0AEF19-86BE-4E4B-82A4-5DCB4D2306B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8327" y="4114697"/>
            <a:ext cx="1322916" cy="612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83" name="Text Box 62">
            <a:extLst>
              <a:ext uri="{FF2B5EF4-FFF2-40B4-BE49-F238E27FC236}">
                <a16:creationId xmlns:a16="http://schemas.microsoft.com/office/drawing/2014/main" id="{5641C206-B3E2-485D-A074-FD50B663C88E}"/>
              </a:ext>
            </a:extLst>
          </p:cNvPr>
          <p:cNvSpPr txBox="1">
            <a:spLocks noChangeArrowheads="1"/>
          </p:cNvSpPr>
          <p:nvPr/>
        </p:nvSpPr>
        <p:spPr bwMode="auto">
          <a:xfrm>
            <a:off x="5467751" y="1662387"/>
            <a:ext cx="1037463" cy="238848"/>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ctr" eaLnBrk="1" hangingPunct="1">
              <a:spcBef>
                <a:spcPct val="50000"/>
              </a:spcBef>
              <a:buFontTx/>
              <a:buNone/>
            </a:pPr>
            <a:r>
              <a:rPr lang="ja-JP" altLang="en-US" sz="952">
                <a:latin typeface="Meiryo UI" panose="020B0604030504040204" pitchFamily="50" charset="-128"/>
                <a:ea typeface="Meiryo UI" panose="020B0604030504040204" pitchFamily="50" charset="-128"/>
              </a:rPr>
              <a:t>内蒙古自治政府</a:t>
            </a:r>
          </a:p>
        </p:txBody>
      </p:sp>
      <p:sp>
        <p:nvSpPr>
          <p:cNvPr id="28684" name="Text Box 89">
            <a:extLst>
              <a:ext uri="{FF2B5EF4-FFF2-40B4-BE49-F238E27FC236}">
                <a16:creationId xmlns:a16="http://schemas.microsoft.com/office/drawing/2014/main" id="{1A2F6B8E-97D4-4921-9E2E-BD3981AAFD41}"/>
              </a:ext>
            </a:extLst>
          </p:cNvPr>
          <p:cNvSpPr txBox="1">
            <a:spLocks noChangeArrowheads="1"/>
          </p:cNvSpPr>
          <p:nvPr/>
        </p:nvSpPr>
        <p:spPr bwMode="auto">
          <a:xfrm>
            <a:off x="8598359" y="4090506"/>
            <a:ext cx="671979" cy="385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r" eaLnBrk="1" hangingPunct="1">
              <a:spcBef>
                <a:spcPct val="50000"/>
              </a:spcBef>
              <a:buFontTx/>
              <a:buNone/>
            </a:pPr>
            <a:r>
              <a:rPr lang="ja-JP" altLang="en-US" sz="952">
                <a:latin typeface="Meiryo UI" panose="020B0604030504040204" pitchFamily="50" charset="-128"/>
                <a:ea typeface="Meiryo UI" panose="020B0604030504040204" pitchFamily="50" charset="-128"/>
              </a:rPr>
              <a:t>白雲鄂博</a:t>
            </a:r>
            <a:br>
              <a:rPr lang="ja-JP" altLang="en-US" sz="952">
                <a:latin typeface="Meiryo UI" panose="020B0604030504040204" pitchFamily="50" charset="-128"/>
                <a:ea typeface="Meiryo UI" panose="020B0604030504040204" pitchFamily="50" charset="-128"/>
              </a:rPr>
            </a:br>
            <a:r>
              <a:rPr lang="ja-JP" altLang="en-US" sz="952">
                <a:latin typeface="Meiryo UI" panose="020B0604030504040204" pitchFamily="50" charset="-128"/>
                <a:ea typeface="Meiryo UI" panose="020B0604030504040204" pitchFamily="50" charset="-128"/>
              </a:rPr>
              <a:t>鉱山</a:t>
            </a:r>
            <a:endParaRPr lang="ja-JP" altLang="en-US" sz="476">
              <a:latin typeface="Meiryo UI" panose="020B0604030504040204" pitchFamily="50" charset="-128"/>
              <a:ea typeface="Meiryo UI" panose="020B0604030504040204" pitchFamily="50" charset="-128"/>
            </a:endParaRPr>
          </a:p>
        </p:txBody>
      </p:sp>
      <p:sp>
        <p:nvSpPr>
          <p:cNvPr id="28685" name="Text Box 105">
            <a:extLst>
              <a:ext uri="{FF2B5EF4-FFF2-40B4-BE49-F238E27FC236}">
                <a16:creationId xmlns:a16="http://schemas.microsoft.com/office/drawing/2014/main" id="{9DE4E6D6-51B4-44F0-AD53-DF03E529F6F3}"/>
              </a:ext>
            </a:extLst>
          </p:cNvPr>
          <p:cNvSpPr txBox="1">
            <a:spLocks noChangeArrowheads="1"/>
          </p:cNvSpPr>
          <p:nvPr/>
        </p:nvSpPr>
        <p:spPr bwMode="auto">
          <a:xfrm>
            <a:off x="5402299" y="2360887"/>
            <a:ext cx="1159292" cy="238848"/>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ctr" eaLnBrk="1" hangingPunct="1">
              <a:spcBef>
                <a:spcPct val="50000"/>
              </a:spcBef>
              <a:buFontTx/>
              <a:buNone/>
            </a:pPr>
            <a:r>
              <a:rPr lang="ja-JP" altLang="en-US" sz="952">
                <a:latin typeface="Meiryo UI" panose="020B0604030504040204" pitchFamily="50" charset="-128"/>
                <a:ea typeface="Meiryo UI" panose="020B0604030504040204" pitchFamily="50" charset="-128"/>
              </a:rPr>
              <a:t>内蒙古科学技術局</a:t>
            </a:r>
          </a:p>
        </p:txBody>
      </p:sp>
      <p:sp>
        <p:nvSpPr>
          <p:cNvPr id="28686" name="Line 107">
            <a:extLst>
              <a:ext uri="{FF2B5EF4-FFF2-40B4-BE49-F238E27FC236}">
                <a16:creationId xmlns:a16="http://schemas.microsoft.com/office/drawing/2014/main" id="{5C75435E-9E92-4851-903A-F7DAB03065FF}"/>
              </a:ext>
            </a:extLst>
          </p:cNvPr>
          <p:cNvSpPr>
            <a:spLocks noChangeShapeType="1"/>
          </p:cNvSpPr>
          <p:nvPr/>
        </p:nvSpPr>
        <p:spPr bwMode="auto">
          <a:xfrm>
            <a:off x="4252327" y="1468863"/>
            <a:ext cx="0" cy="162529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sz="1714"/>
          </a:p>
        </p:txBody>
      </p:sp>
      <p:sp>
        <p:nvSpPr>
          <p:cNvPr id="28687" name="Text Box 106">
            <a:extLst>
              <a:ext uri="{FF2B5EF4-FFF2-40B4-BE49-F238E27FC236}">
                <a16:creationId xmlns:a16="http://schemas.microsoft.com/office/drawing/2014/main" id="{9BC86288-93E7-4BEA-B771-C95D6CE0C531}"/>
              </a:ext>
            </a:extLst>
          </p:cNvPr>
          <p:cNvSpPr txBox="1">
            <a:spLocks noChangeArrowheads="1"/>
          </p:cNvSpPr>
          <p:nvPr/>
        </p:nvSpPr>
        <p:spPr bwMode="auto">
          <a:xfrm>
            <a:off x="3608742" y="1662387"/>
            <a:ext cx="1281121" cy="238848"/>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ctr" eaLnBrk="1" hangingPunct="1">
              <a:spcBef>
                <a:spcPct val="50000"/>
              </a:spcBef>
              <a:buFontTx/>
              <a:buNone/>
            </a:pPr>
            <a:r>
              <a:rPr lang="ja-JP" altLang="en-US" sz="952">
                <a:latin typeface="Meiryo UI" panose="020B0604030504040204" pitchFamily="50" charset="-128"/>
                <a:ea typeface="Meiryo UI" panose="020B0604030504040204" pitchFamily="50" charset="-128"/>
              </a:rPr>
              <a:t>中国核工業集団公司</a:t>
            </a:r>
          </a:p>
        </p:txBody>
      </p:sp>
      <p:sp>
        <p:nvSpPr>
          <p:cNvPr id="28688" name="Text Box 110">
            <a:extLst>
              <a:ext uri="{FF2B5EF4-FFF2-40B4-BE49-F238E27FC236}">
                <a16:creationId xmlns:a16="http://schemas.microsoft.com/office/drawing/2014/main" id="{BD95BDFA-D707-4B87-8A5A-C26C05A5118D}"/>
              </a:ext>
            </a:extLst>
          </p:cNvPr>
          <p:cNvSpPr txBox="1">
            <a:spLocks noChangeArrowheads="1"/>
          </p:cNvSpPr>
          <p:nvPr/>
        </p:nvSpPr>
        <p:spPr bwMode="auto">
          <a:xfrm>
            <a:off x="7876411" y="2968673"/>
            <a:ext cx="1402949" cy="385362"/>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ctr" eaLnBrk="1" hangingPunct="1">
              <a:spcBef>
                <a:spcPct val="50000"/>
              </a:spcBef>
              <a:buFontTx/>
              <a:buNone/>
            </a:pPr>
            <a:r>
              <a:rPr lang="ja-JP" altLang="en-US" sz="952">
                <a:latin typeface="Meiryo UI" panose="020B0604030504040204" pitchFamily="50" charset="-128"/>
                <a:ea typeface="Meiryo UI" panose="020B0604030504040204" pitchFamily="50" charset="-128"/>
              </a:rPr>
              <a:t>包頭鉄鋼希土高技股</a:t>
            </a:r>
            <a:r>
              <a:rPr lang="ja-JP" altLang="en-US" sz="952" b="1">
                <a:latin typeface="Meiryo UI" panose="020B0604030504040204" pitchFamily="50" charset="-128"/>
                <a:ea typeface="Meiryo UI" panose="020B0604030504040204" pitchFamily="50" charset="-128"/>
              </a:rPr>
              <a:t>份</a:t>
            </a:r>
            <a:br>
              <a:rPr lang="ja-JP" altLang="en-US" sz="952" b="1">
                <a:latin typeface="Meiryo UI" panose="020B0604030504040204" pitchFamily="50" charset="-128"/>
                <a:ea typeface="Meiryo UI" panose="020B0604030504040204" pitchFamily="50" charset="-128"/>
              </a:rPr>
            </a:br>
            <a:r>
              <a:rPr lang="ja-JP" altLang="en-US" sz="952">
                <a:latin typeface="Meiryo UI" panose="020B0604030504040204" pitchFamily="50" charset="-128"/>
                <a:ea typeface="Meiryo UI" panose="020B0604030504040204" pitchFamily="50" charset="-128"/>
              </a:rPr>
              <a:t>有限公司</a:t>
            </a:r>
          </a:p>
        </p:txBody>
      </p:sp>
      <p:sp>
        <p:nvSpPr>
          <p:cNvPr id="28689" name="Line 112">
            <a:extLst>
              <a:ext uri="{FF2B5EF4-FFF2-40B4-BE49-F238E27FC236}">
                <a16:creationId xmlns:a16="http://schemas.microsoft.com/office/drawing/2014/main" id="{7A327D7D-578E-4958-B015-24DA6F8E7A97}"/>
              </a:ext>
            </a:extLst>
          </p:cNvPr>
          <p:cNvSpPr>
            <a:spLocks noChangeShapeType="1"/>
          </p:cNvSpPr>
          <p:nvPr/>
        </p:nvSpPr>
        <p:spPr bwMode="auto">
          <a:xfrm>
            <a:off x="5984970" y="2073625"/>
            <a:ext cx="2588381"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sz="1714"/>
          </a:p>
        </p:txBody>
      </p:sp>
      <p:sp>
        <p:nvSpPr>
          <p:cNvPr id="28690" name="Line 114">
            <a:extLst>
              <a:ext uri="{FF2B5EF4-FFF2-40B4-BE49-F238E27FC236}">
                <a16:creationId xmlns:a16="http://schemas.microsoft.com/office/drawing/2014/main" id="{52523EB1-254E-477F-B07A-26F4C3EE3077}"/>
              </a:ext>
            </a:extLst>
          </p:cNvPr>
          <p:cNvSpPr>
            <a:spLocks noChangeShapeType="1"/>
          </p:cNvSpPr>
          <p:nvPr/>
        </p:nvSpPr>
        <p:spPr bwMode="auto">
          <a:xfrm>
            <a:off x="8573351" y="2064554"/>
            <a:ext cx="7559" cy="896559"/>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sz="1714"/>
          </a:p>
        </p:txBody>
      </p:sp>
      <p:sp>
        <p:nvSpPr>
          <p:cNvPr id="28691" name="Text Box 113">
            <a:extLst>
              <a:ext uri="{FF2B5EF4-FFF2-40B4-BE49-F238E27FC236}">
                <a16:creationId xmlns:a16="http://schemas.microsoft.com/office/drawing/2014/main" id="{7EAE21BE-07AD-4884-8A6D-2933F98F0A59}"/>
              </a:ext>
            </a:extLst>
          </p:cNvPr>
          <p:cNvSpPr txBox="1">
            <a:spLocks noChangeArrowheads="1"/>
          </p:cNvSpPr>
          <p:nvPr/>
        </p:nvSpPr>
        <p:spPr bwMode="auto">
          <a:xfrm>
            <a:off x="8110998" y="2383565"/>
            <a:ext cx="915636" cy="238848"/>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ctr" eaLnBrk="1" hangingPunct="1">
              <a:spcBef>
                <a:spcPct val="50000"/>
              </a:spcBef>
              <a:buFontTx/>
              <a:buNone/>
            </a:pPr>
            <a:r>
              <a:rPr lang="ja-JP" altLang="en-US" sz="952">
                <a:latin typeface="Meiryo UI" panose="020B0604030504040204" pitchFamily="50" charset="-128"/>
                <a:ea typeface="Meiryo UI" panose="020B0604030504040204" pitchFamily="50" charset="-128"/>
              </a:rPr>
              <a:t>内蒙古国資委</a:t>
            </a:r>
          </a:p>
        </p:txBody>
      </p:sp>
      <p:sp>
        <p:nvSpPr>
          <p:cNvPr id="28692" name="Text Box 34">
            <a:extLst>
              <a:ext uri="{FF2B5EF4-FFF2-40B4-BE49-F238E27FC236}">
                <a16:creationId xmlns:a16="http://schemas.microsoft.com/office/drawing/2014/main" id="{78F056DE-33E7-466C-AAC9-0DB709563CEC}"/>
              </a:ext>
            </a:extLst>
          </p:cNvPr>
          <p:cNvSpPr txBox="1">
            <a:spLocks noChangeArrowheads="1"/>
          </p:cNvSpPr>
          <p:nvPr/>
        </p:nvSpPr>
        <p:spPr bwMode="auto">
          <a:xfrm>
            <a:off x="6778374" y="2971696"/>
            <a:ext cx="671979" cy="238848"/>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ctr" eaLnBrk="1" hangingPunct="1">
              <a:spcBef>
                <a:spcPct val="50000"/>
              </a:spcBef>
              <a:buFontTx/>
              <a:buNone/>
            </a:pPr>
            <a:r>
              <a:rPr lang="ja-JP" altLang="en-US" sz="952">
                <a:latin typeface="Meiryo UI" panose="020B0604030504040204" pitchFamily="50" charset="-128"/>
                <a:ea typeface="Meiryo UI" panose="020B0604030504040204" pitchFamily="50" charset="-128"/>
              </a:rPr>
              <a:t>清華大学</a:t>
            </a:r>
          </a:p>
        </p:txBody>
      </p:sp>
      <p:sp>
        <p:nvSpPr>
          <p:cNvPr id="28693" name="Text Box 116">
            <a:extLst>
              <a:ext uri="{FF2B5EF4-FFF2-40B4-BE49-F238E27FC236}">
                <a16:creationId xmlns:a16="http://schemas.microsoft.com/office/drawing/2014/main" id="{F9101AEA-FAD9-460C-A81B-C53A9827BF73}"/>
              </a:ext>
            </a:extLst>
          </p:cNvPr>
          <p:cNvSpPr txBox="1">
            <a:spLocks noChangeArrowheads="1"/>
          </p:cNvSpPr>
          <p:nvPr/>
        </p:nvSpPr>
        <p:spPr bwMode="auto">
          <a:xfrm>
            <a:off x="5703867" y="3986184"/>
            <a:ext cx="1640193" cy="238848"/>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ctr" eaLnBrk="1" hangingPunct="1">
              <a:spcBef>
                <a:spcPct val="50000"/>
              </a:spcBef>
              <a:buFontTx/>
              <a:buNone/>
            </a:pPr>
            <a:r>
              <a:rPr lang="ja-JP" altLang="en-US" sz="952">
                <a:latin typeface="Meiryo UI" panose="020B0604030504040204" pitchFamily="50" charset="-128"/>
                <a:ea typeface="Meiryo UI" panose="020B0604030504040204" pitchFamily="50" charset="-128"/>
              </a:rPr>
              <a:t>トリウム燃料開発技術センター</a:t>
            </a:r>
          </a:p>
        </p:txBody>
      </p:sp>
      <p:sp>
        <p:nvSpPr>
          <p:cNvPr id="28694" name="Line 117">
            <a:extLst>
              <a:ext uri="{FF2B5EF4-FFF2-40B4-BE49-F238E27FC236}">
                <a16:creationId xmlns:a16="http://schemas.microsoft.com/office/drawing/2014/main" id="{35E3E35E-EAC1-4583-AE84-2FD229ADB0AC}"/>
              </a:ext>
            </a:extLst>
          </p:cNvPr>
          <p:cNvSpPr>
            <a:spLocks noChangeShapeType="1"/>
          </p:cNvSpPr>
          <p:nvPr/>
        </p:nvSpPr>
        <p:spPr bwMode="auto">
          <a:xfrm>
            <a:off x="4683219" y="3567387"/>
            <a:ext cx="3882571" cy="0"/>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sz="1714"/>
          </a:p>
        </p:txBody>
      </p:sp>
      <p:sp>
        <p:nvSpPr>
          <p:cNvPr id="28695" name="Line 118">
            <a:extLst>
              <a:ext uri="{FF2B5EF4-FFF2-40B4-BE49-F238E27FC236}">
                <a16:creationId xmlns:a16="http://schemas.microsoft.com/office/drawing/2014/main" id="{045CBD40-D5F4-47C9-AAEC-BC81ADA80BEF}"/>
              </a:ext>
            </a:extLst>
          </p:cNvPr>
          <p:cNvSpPr>
            <a:spLocks noChangeShapeType="1"/>
          </p:cNvSpPr>
          <p:nvPr/>
        </p:nvSpPr>
        <p:spPr bwMode="auto">
          <a:xfrm>
            <a:off x="4677171" y="3218137"/>
            <a:ext cx="0" cy="349250"/>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sz="1714"/>
          </a:p>
        </p:txBody>
      </p:sp>
      <p:sp>
        <p:nvSpPr>
          <p:cNvPr id="28696" name="Line 119">
            <a:extLst>
              <a:ext uri="{FF2B5EF4-FFF2-40B4-BE49-F238E27FC236}">
                <a16:creationId xmlns:a16="http://schemas.microsoft.com/office/drawing/2014/main" id="{AF7E0664-0F1E-4AAF-B986-4F10220A5DAB}"/>
              </a:ext>
            </a:extLst>
          </p:cNvPr>
          <p:cNvSpPr>
            <a:spLocks noChangeShapeType="1"/>
          </p:cNvSpPr>
          <p:nvPr/>
        </p:nvSpPr>
        <p:spPr bwMode="auto">
          <a:xfrm>
            <a:off x="7115874" y="3225696"/>
            <a:ext cx="0" cy="349250"/>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sz="1714"/>
          </a:p>
        </p:txBody>
      </p:sp>
      <p:sp>
        <p:nvSpPr>
          <p:cNvPr id="28697" name="Line 120">
            <a:extLst>
              <a:ext uri="{FF2B5EF4-FFF2-40B4-BE49-F238E27FC236}">
                <a16:creationId xmlns:a16="http://schemas.microsoft.com/office/drawing/2014/main" id="{503B9A8F-260D-435B-8B96-63E91F5ADF1A}"/>
              </a:ext>
            </a:extLst>
          </p:cNvPr>
          <p:cNvSpPr>
            <a:spLocks noChangeShapeType="1"/>
          </p:cNvSpPr>
          <p:nvPr/>
        </p:nvSpPr>
        <p:spPr bwMode="auto">
          <a:xfrm>
            <a:off x="8600565" y="3357232"/>
            <a:ext cx="0" cy="225274"/>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sz="1714"/>
          </a:p>
        </p:txBody>
      </p:sp>
      <p:sp>
        <p:nvSpPr>
          <p:cNvPr id="28698" name="Text Box 121">
            <a:extLst>
              <a:ext uri="{FF2B5EF4-FFF2-40B4-BE49-F238E27FC236}">
                <a16:creationId xmlns:a16="http://schemas.microsoft.com/office/drawing/2014/main" id="{2E68373B-BE21-49C5-97BC-E735D4D042F3}"/>
              </a:ext>
            </a:extLst>
          </p:cNvPr>
          <p:cNvSpPr txBox="1">
            <a:spLocks noChangeArrowheads="1"/>
          </p:cNvSpPr>
          <p:nvPr/>
        </p:nvSpPr>
        <p:spPr bwMode="auto">
          <a:xfrm>
            <a:off x="5932294" y="3461554"/>
            <a:ext cx="1693092" cy="224229"/>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r" eaLnBrk="1" hangingPunct="1">
              <a:spcBef>
                <a:spcPct val="50000"/>
              </a:spcBef>
              <a:buFontTx/>
              <a:buNone/>
            </a:pPr>
            <a:r>
              <a:rPr lang="ja-JP" altLang="en-US" sz="857">
                <a:latin typeface="Meiryo UI" panose="020B0604030504040204" pitchFamily="50" charset="-128"/>
                <a:ea typeface="Meiryo UI" panose="020B0604030504040204" pitchFamily="50" charset="-128"/>
              </a:rPr>
              <a:t>重水炉用トリウム燃料の開発設計</a:t>
            </a:r>
            <a:endParaRPr lang="ja-JP" altLang="en-US" sz="381">
              <a:latin typeface="Meiryo UI" panose="020B0604030504040204" pitchFamily="50" charset="-128"/>
              <a:ea typeface="Meiryo UI" panose="020B0604030504040204" pitchFamily="50" charset="-128"/>
            </a:endParaRPr>
          </a:p>
        </p:txBody>
      </p:sp>
      <p:sp>
        <p:nvSpPr>
          <p:cNvPr id="28699" name="Text Box 122">
            <a:extLst>
              <a:ext uri="{FF2B5EF4-FFF2-40B4-BE49-F238E27FC236}">
                <a16:creationId xmlns:a16="http://schemas.microsoft.com/office/drawing/2014/main" id="{11E2F180-7A74-4B4F-8AE0-E48D73E198BD}"/>
              </a:ext>
            </a:extLst>
          </p:cNvPr>
          <p:cNvSpPr txBox="1">
            <a:spLocks noChangeArrowheads="1"/>
          </p:cNvSpPr>
          <p:nvPr/>
        </p:nvSpPr>
        <p:spPr bwMode="auto">
          <a:xfrm>
            <a:off x="6681208" y="3818363"/>
            <a:ext cx="779381" cy="19499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r" eaLnBrk="1" hangingPunct="1">
              <a:spcBef>
                <a:spcPct val="50000"/>
              </a:spcBef>
              <a:buFontTx/>
              <a:buNone/>
            </a:pPr>
            <a:r>
              <a:rPr lang="ja-JP" altLang="en-US" sz="667">
                <a:latin typeface="Meiryo UI" panose="020B0604030504040204" pitchFamily="50" charset="-128"/>
                <a:ea typeface="Meiryo UI" panose="020B0604030504040204" pitchFamily="50" charset="-128"/>
              </a:rPr>
              <a:t>２００９年６月</a:t>
            </a:r>
            <a:endParaRPr lang="ja-JP" altLang="en-US" sz="190">
              <a:latin typeface="Meiryo UI" panose="020B0604030504040204" pitchFamily="50" charset="-128"/>
              <a:ea typeface="Meiryo UI" panose="020B0604030504040204" pitchFamily="50" charset="-128"/>
            </a:endParaRPr>
          </a:p>
        </p:txBody>
      </p:sp>
      <p:sp>
        <p:nvSpPr>
          <p:cNvPr id="28700" name="Text Box 123">
            <a:extLst>
              <a:ext uri="{FF2B5EF4-FFF2-40B4-BE49-F238E27FC236}">
                <a16:creationId xmlns:a16="http://schemas.microsoft.com/office/drawing/2014/main" id="{51B661D4-9F21-4A34-892E-912C9A925C9B}"/>
              </a:ext>
            </a:extLst>
          </p:cNvPr>
          <p:cNvSpPr txBox="1">
            <a:spLocks noChangeArrowheads="1"/>
          </p:cNvSpPr>
          <p:nvPr/>
        </p:nvSpPr>
        <p:spPr bwMode="auto">
          <a:xfrm>
            <a:off x="1942185" y="4367184"/>
            <a:ext cx="1402949" cy="238848"/>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ctr" eaLnBrk="1" hangingPunct="1">
              <a:spcBef>
                <a:spcPct val="50000"/>
              </a:spcBef>
              <a:buFontTx/>
              <a:buNone/>
            </a:pPr>
            <a:r>
              <a:rPr lang="ja-JP" altLang="en-US" sz="952">
                <a:latin typeface="Meiryo UI" panose="020B0604030504040204" pitchFamily="50" charset="-128"/>
                <a:ea typeface="Meiryo UI" panose="020B0604030504040204" pitchFamily="50" charset="-128"/>
              </a:rPr>
              <a:t>泰山第三核電有限公司</a:t>
            </a:r>
          </a:p>
        </p:txBody>
      </p:sp>
      <p:sp>
        <p:nvSpPr>
          <p:cNvPr id="28701" name="Text Box 124">
            <a:extLst>
              <a:ext uri="{FF2B5EF4-FFF2-40B4-BE49-F238E27FC236}">
                <a16:creationId xmlns:a16="http://schemas.microsoft.com/office/drawing/2014/main" id="{9B0C420A-7B94-475D-929C-23725F5A129A}"/>
              </a:ext>
            </a:extLst>
          </p:cNvPr>
          <p:cNvSpPr txBox="1">
            <a:spLocks noChangeArrowheads="1"/>
          </p:cNvSpPr>
          <p:nvPr/>
        </p:nvSpPr>
        <p:spPr bwMode="auto">
          <a:xfrm>
            <a:off x="1940673" y="4949268"/>
            <a:ext cx="1402949" cy="238848"/>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ctr" eaLnBrk="1" hangingPunct="1">
              <a:spcBef>
                <a:spcPct val="50000"/>
              </a:spcBef>
              <a:buFontTx/>
              <a:buNone/>
            </a:pPr>
            <a:r>
              <a:rPr lang="ja-JP" altLang="en-US" sz="952">
                <a:latin typeface="Meiryo UI" panose="020B0604030504040204" pitchFamily="50" charset="-128"/>
                <a:ea typeface="Meiryo UI" panose="020B0604030504040204" pitchFamily="50" charset="-128"/>
              </a:rPr>
              <a:t>中国核動力研究設計院</a:t>
            </a:r>
          </a:p>
        </p:txBody>
      </p:sp>
      <p:sp>
        <p:nvSpPr>
          <p:cNvPr id="28702" name="Text Box 125">
            <a:extLst>
              <a:ext uri="{FF2B5EF4-FFF2-40B4-BE49-F238E27FC236}">
                <a16:creationId xmlns:a16="http://schemas.microsoft.com/office/drawing/2014/main" id="{BE4E51F3-D212-4DF2-99D3-434B9B297C5B}"/>
              </a:ext>
            </a:extLst>
          </p:cNvPr>
          <p:cNvSpPr txBox="1">
            <a:spLocks noChangeArrowheads="1"/>
          </p:cNvSpPr>
          <p:nvPr/>
        </p:nvSpPr>
        <p:spPr bwMode="auto">
          <a:xfrm>
            <a:off x="4627394" y="4518375"/>
            <a:ext cx="2624437" cy="385362"/>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ctr" eaLnBrk="1" hangingPunct="1">
              <a:spcBef>
                <a:spcPct val="50000"/>
              </a:spcBef>
              <a:buFontTx/>
              <a:buNone/>
            </a:pPr>
            <a:r>
              <a:rPr lang="en-US" altLang="ja-JP" sz="952">
                <a:latin typeface="Meiryo UI" panose="020B0604030504040204" pitchFamily="50" charset="-128"/>
                <a:ea typeface="Meiryo UI" panose="020B0604030504040204" pitchFamily="50" charset="-128"/>
              </a:rPr>
              <a:t>Atomic</a:t>
            </a:r>
            <a:r>
              <a:rPr lang="ja-JP" altLang="en-US" sz="952">
                <a:latin typeface="Meiryo UI" panose="020B0604030504040204" pitchFamily="50" charset="-128"/>
                <a:ea typeface="Meiryo UI" panose="020B0604030504040204" pitchFamily="50" charset="-128"/>
              </a:rPr>
              <a:t> </a:t>
            </a:r>
            <a:r>
              <a:rPr lang="en-US" altLang="ja-JP" sz="952">
                <a:latin typeface="Meiryo UI" panose="020B0604030504040204" pitchFamily="50" charset="-128"/>
                <a:ea typeface="Meiryo UI" panose="020B0604030504040204" pitchFamily="50" charset="-128"/>
              </a:rPr>
              <a:t>Energy of Canada Limited (AECL)</a:t>
            </a:r>
            <a:br>
              <a:rPr lang="en-US" altLang="ja-JP" sz="952">
                <a:latin typeface="Meiryo UI" panose="020B0604030504040204" pitchFamily="50" charset="-128"/>
                <a:ea typeface="Meiryo UI" panose="020B0604030504040204" pitchFamily="50" charset="-128"/>
              </a:rPr>
            </a:br>
            <a:r>
              <a:rPr lang="ja-JP" altLang="en-US" sz="952">
                <a:latin typeface="Meiryo UI" panose="020B0604030504040204" pitchFamily="50" charset="-128"/>
                <a:ea typeface="Meiryo UI" panose="020B0604030504040204" pitchFamily="50" charset="-128"/>
              </a:rPr>
              <a:t>カナダ</a:t>
            </a:r>
          </a:p>
        </p:txBody>
      </p:sp>
      <p:sp>
        <p:nvSpPr>
          <p:cNvPr id="28703" name="AutoShape 126">
            <a:extLst>
              <a:ext uri="{FF2B5EF4-FFF2-40B4-BE49-F238E27FC236}">
                <a16:creationId xmlns:a16="http://schemas.microsoft.com/office/drawing/2014/main" id="{B249E353-07FA-4639-B457-4BF73E44C4DA}"/>
              </a:ext>
            </a:extLst>
          </p:cNvPr>
          <p:cNvSpPr>
            <a:spLocks noChangeArrowheads="1"/>
          </p:cNvSpPr>
          <p:nvPr/>
        </p:nvSpPr>
        <p:spPr bwMode="auto">
          <a:xfrm>
            <a:off x="1824208" y="4249256"/>
            <a:ext cx="1632857" cy="1194405"/>
          </a:xfrm>
          <a:prstGeom prst="roundRect">
            <a:avLst>
              <a:gd name="adj" fmla="val 13806"/>
            </a:avLst>
          </a:prstGeom>
          <a:noFill/>
          <a:ln w="9525">
            <a:solidFill>
              <a:schemeClr val="tx1"/>
            </a:solidFill>
            <a:prstDash val="sysDot"/>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eaLnBrk="1" hangingPunct="1">
              <a:spcBef>
                <a:spcPct val="0"/>
              </a:spcBef>
              <a:buFontTx/>
              <a:buNone/>
            </a:pPr>
            <a:endParaRPr lang="ja-JP" altLang="en-US" sz="1714">
              <a:latin typeface="Meiryo UI" panose="020B0604030504040204" pitchFamily="50" charset="-128"/>
              <a:ea typeface="Meiryo UI" panose="020B0604030504040204" pitchFamily="50" charset="-128"/>
            </a:endParaRPr>
          </a:p>
        </p:txBody>
      </p:sp>
      <p:sp>
        <p:nvSpPr>
          <p:cNvPr id="28704" name="Line 127">
            <a:extLst>
              <a:ext uri="{FF2B5EF4-FFF2-40B4-BE49-F238E27FC236}">
                <a16:creationId xmlns:a16="http://schemas.microsoft.com/office/drawing/2014/main" id="{A8F7855B-24A1-4C4C-ADC3-F93B25BE883B}"/>
              </a:ext>
            </a:extLst>
          </p:cNvPr>
          <p:cNvSpPr>
            <a:spLocks noChangeShapeType="1"/>
          </p:cNvSpPr>
          <p:nvPr/>
        </p:nvSpPr>
        <p:spPr bwMode="auto">
          <a:xfrm flipV="1">
            <a:off x="2642148" y="1775779"/>
            <a:ext cx="9071" cy="246289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sz="1714"/>
          </a:p>
        </p:txBody>
      </p:sp>
      <p:sp>
        <p:nvSpPr>
          <p:cNvPr id="28705" name="Line 129">
            <a:extLst>
              <a:ext uri="{FF2B5EF4-FFF2-40B4-BE49-F238E27FC236}">
                <a16:creationId xmlns:a16="http://schemas.microsoft.com/office/drawing/2014/main" id="{5360E23F-8DD7-414E-9E5C-D19BEE24E60A}"/>
              </a:ext>
            </a:extLst>
          </p:cNvPr>
          <p:cNvSpPr>
            <a:spLocks noChangeShapeType="1"/>
          </p:cNvSpPr>
          <p:nvPr/>
        </p:nvSpPr>
        <p:spPr bwMode="auto">
          <a:xfrm>
            <a:off x="2651220" y="1777291"/>
            <a:ext cx="94645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sz="1714"/>
          </a:p>
        </p:txBody>
      </p:sp>
      <p:sp>
        <p:nvSpPr>
          <p:cNvPr id="28706" name="Line 130">
            <a:extLst>
              <a:ext uri="{FF2B5EF4-FFF2-40B4-BE49-F238E27FC236}">
                <a16:creationId xmlns:a16="http://schemas.microsoft.com/office/drawing/2014/main" id="{4B1CE4A8-A03C-410F-9381-ACA716934AEE}"/>
              </a:ext>
            </a:extLst>
          </p:cNvPr>
          <p:cNvSpPr>
            <a:spLocks noChangeShapeType="1"/>
          </p:cNvSpPr>
          <p:nvPr/>
        </p:nvSpPr>
        <p:spPr bwMode="auto">
          <a:xfrm>
            <a:off x="4400493" y="4123768"/>
            <a:ext cx="1270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sz="1714"/>
          </a:p>
        </p:txBody>
      </p:sp>
      <p:sp>
        <p:nvSpPr>
          <p:cNvPr id="28707" name="Line 131">
            <a:extLst>
              <a:ext uri="{FF2B5EF4-FFF2-40B4-BE49-F238E27FC236}">
                <a16:creationId xmlns:a16="http://schemas.microsoft.com/office/drawing/2014/main" id="{E356AFEF-F26A-4B08-8273-E9F0ED92F02E}"/>
              </a:ext>
            </a:extLst>
          </p:cNvPr>
          <p:cNvSpPr>
            <a:spLocks noChangeShapeType="1"/>
          </p:cNvSpPr>
          <p:nvPr/>
        </p:nvSpPr>
        <p:spPr bwMode="auto">
          <a:xfrm>
            <a:off x="4061827" y="3218136"/>
            <a:ext cx="0" cy="1477131"/>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sz="1714"/>
          </a:p>
        </p:txBody>
      </p:sp>
      <p:sp>
        <p:nvSpPr>
          <p:cNvPr id="28708" name="Line 132">
            <a:extLst>
              <a:ext uri="{FF2B5EF4-FFF2-40B4-BE49-F238E27FC236}">
                <a16:creationId xmlns:a16="http://schemas.microsoft.com/office/drawing/2014/main" id="{85049288-C92B-45F5-AF9C-772F793E2624}"/>
              </a:ext>
            </a:extLst>
          </p:cNvPr>
          <p:cNvSpPr>
            <a:spLocks noChangeShapeType="1"/>
          </p:cNvSpPr>
          <p:nvPr/>
        </p:nvSpPr>
        <p:spPr bwMode="auto">
          <a:xfrm>
            <a:off x="3464624" y="4695268"/>
            <a:ext cx="1144512" cy="0"/>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sz="1714"/>
          </a:p>
        </p:txBody>
      </p:sp>
      <p:sp>
        <p:nvSpPr>
          <p:cNvPr id="28709" name="Text Box 134">
            <a:extLst>
              <a:ext uri="{FF2B5EF4-FFF2-40B4-BE49-F238E27FC236}">
                <a16:creationId xmlns:a16="http://schemas.microsoft.com/office/drawing/2014/main" id="{6B86337C-121E-47C1-ACE0-4FF513E5C9BD}"/>
              </a:ext>
            </a:extLst>
          </p:cNvPr>
          <p:cNvSpPr txBox="1">
            <a:spLocks noChangeArrowheads="1"/>
          </p:cNvSpPr>
          <p:nvPr/>
        </p:nvSpPr>
        <p:spPr bwMode="auto">
          <a:xfrm>
            <a:off x="1981019" y="4571292"/>
            <a:ext cx="1199367" cy="22422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r" eaLnBrk="1" hangingPunct="1">
              <a:spcBef>
                <a:spcPct val="50000"/>
              </a:spcBef>
              <a:buFontTx/>
              <a:buNone/>
            </a:pPr>
            <a:r>
              <a:rPr lang="ja-JP" altLang="en-US" sz="857">
                <a:latin typeface="Meiryo UI" panose="020B0604030504040204" pitchFamily="50" charset="-128"/>
                <a:ea typeface="Meiryo UI" panose="020B0604030504040204" pitchFamily="50" charset="-128"/>
              </a:rPr>
              <a:t>ＣＡＮＤＵ炉オーナー</a:t>
            </a:r>
            <a:endParaRPr lang="ja-JP" altLang="en-US" sz="381">
              <a:latin typeface="Meiryo UI" panose="020B0604030504040204" pitchFamily="50" charset="-128"/>
              <a:ea typeface="Meiryo UI" panose="020B0604030504040204" pitchFamily="50" charset="-128"/>
            </a:endParaRPr>
          </a:p>
        </p:txBody>
      </p:sp>
      <p:sp>
        <p:nvSpPr>
          <p:cNvPr id="28710" name="Text Box 135">
            <a:extLst>
              <a:ext uri="{FF2B5EF4-FFF2-40B4-BE49-F238E27FC236}">
                <a16:creationId xmlns:a16="http://schemas.microsoft.com/office/drawing/2014/main" id="{5C70D404-B098-423F-B13F-48598B05A7AB}"/>
              </a:ext>
            </a:extLst>
          </p:cNvPr>
          <p:cNvSpPr txBox="1">
            <a:spLocks noChangeArrowheads="1"/>
          </p:cNvSpPr>
          <p:nvPr/>
        </p:nvSpPr>
        <p:spPr bwMode="auto">
          <a:xfrm>
            <a:off x="5172469" y="4878207"/>
            <a:ext cx="1069525" cy="22422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r" eaLnBrk="1" hangingPunct="1">
              <a:spcBef>
                <a:spcPct val="50000"/>
              </a:spcBef>
              <a:buFontTx/>
              <a:buNone/>
            </a:pPr>
            <a:r>
              <a:rPr lang="ja-JP" altLang="en-US" sz="857">
                <a:latin typeface="Meiryo UI" panose="020B0604030504040204" pitchFamily="50" charset="-128"/>
                <a:ea typeface="Meiryo UI" panose="020B0604030504040204" pitchFamily="50" charset="-128"/>
              </a:rPr>
              <a:t>ＣＡＮＤＵ炉設計</a:t>
            </a:r>
            <a:endParaRPr lang="ja-JP" altLang="en-US" sz="381">
              <a:latin typeface="Meiryo UI" panose="020B0604030504040204" pitchFamily="50" charset="-128"/>
              <a:ea typeface="Meiryo UI" panose="020B0604030504040204" pitchFamily="50" charset="-128"/>
            </a:endParaRPr>
          </a:p>
        </p:txBody>
      </p:sp>
      <p:sp>
        <p:nvSpPr>
          <p:cNvPr id="28711" name="Text Box 136">
            <a:extLst>
              <a:ext uri="{FF2B5EF4-FFF2-40B4-BE49-F238E27FC236}">
                <a16:creationId xmlns:a16="http://schemas.microsoft.com/office/drawing/2014/main" id="{83A796DC-866C-4A19-85ED-C11295ED048C}"/>
              </a:ext>
            </a:extLst>
          </p:cNvPr>
          <p:cNvSpPr txBox="1">
            <a:spLocks noChangeArrowheads="1"/>
          </p:cNvSpPr>
          <p:nvPr/>
        </p:nvSpPr>
        <p:spPr bwMode="auto">
          <a:xfrm>
            <a:off x="1888136" y="5160935"/>
            <a:ext cx="1290739" cy="22422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r" eaLnBrk="1" hangingPunct="1">
              <a:spcBef>
                <a:spcPct val="50000"/>
              </a:spcBef>
              <a:buFontTx/>
              <a:buNone/>
            </a:pPr>
            <a:r>
              <a:rPr lang="ja-JP" altLang="en-US" sz="857">
                <a:latin typeface="Meiryo UI" panose="020B0604030504040204" pitchFamily="50" charset="-128"/>
                <a:ea typeface="Meiryo UI" panose="020B0604030504040204" pitchFamily="50" charset="-128"/>
              </a:rPr>
              <a:t>ＣＡＮＤＵ炉設計支援</a:t>
            </a:r>
            <a:endParaRPr lang="ja-JP" altLang="en-US" sz="381">
              <a:latin typeface="Meiryo UI" panose="020B0604030504040204" pitchFamily="50" charset="-128"/>
              <a:ea typeface="Meiryo UI" panose="020B0604030504040204" pitchFamily="50" charset="-128"/>
            </a:endParaRPr>
          </a:p>
        </p:txBody>
      </p:sp>
      <p:sp>
        <p:nvSpPr>
          <p:cNvPr id="28712" name="Text Box 137">
            <a:extLst>
              <a:ext uri="{FF2B5EF4-FFF2-40B4-BE49-F238E27FC236}">
                <a16:creationId xmlns:a16="http://schemas.microsoft.com/office/drawing/2014/main" id="{50CE6790-1C0F-4960-9FD7-C74EC61088E0}"/>
              </a:ext>
            </a:extLst>
          </p:cNvPr>
          <p:cNvSpPr txBox="1">
            <a:spLocks noChangeArrowheads="1"/>
          </p:cNvSpPr>
          <p:nvPr/>
        </p:nvSpPr>
        <p:spPr bwMode="auto">
          <a:xfrm>
            <a:off x="3900491" y="3327258"/>
            <a:ext cx="301942" cy="107016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r" eaLnBrk="1" hangingPunct="1">
              <a:spcBef>
                <a:spcPct val="50000"/>
              </a:spcBef>
              <a:buFontTx/>
              <a:buNone/>
            </a:pPr>
            <a:r>
              <a:rPr lang="ja-JP" altLang="en-US" sz="762">
                <a:latin typeface="Meiryo UI" panose="020B0604030504040204" pitchFamily="50" charset="-128"/>
                <a:ea typeface="Meiryo UI" panose="020B0604030504040204" pitchFamily="50" charset="-128"/>
              </a:rPr>
              <a:t>ＣＡＮＤＵ炉燃料製造</a:t>
            </a:r>
            <a:endParaRPr lang="ja-JP" altLang="en-US" sz="286">
              <a:latin typeface="Meiryo UI" panose="020B0604030504040204" pitchFamily="50" charset="-128"/>
              <a:ea typeface="Meiryo UI" panose="020B0604030504040204" pitchFamily="50" charset="-128"/>
            </a:endParaRPr>
          </a:p>
        </p:txBody>
      </p:sp>
      <p:sp>
        <p:nvSpPr>
          <p:cNvPr id="28713" name="Line 138">
            <a:extLst>
              <a:ext uri="{FF2B5EF4-FFF2-40B4-BE49-F238E27FC236}">
                <a16:creationId xmlns:a16="http://schemas.microsoft.com/office/drawing/2014/main" id="{A8B5839F-90B0-4D92-B633-A4AC29F52286}"/>
              </a:ext>
            </a:extLst>
          </p:cNvPr>
          <p:cNvSpPr>
            <a:spLocks noChangeShapeType="1"/>
          </p:cNvSpPr>
          <p:nvPr/>
        </p:nvSpPr>
        <p:spPr bwMode="auto">
          <a:xfrm>
            <a:off x="4394446" y="3218137"/>
            <a:ext cx="0" cy="904119"/>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sz="1714"/>
          </a:p>
        </p:txBody>
      </p:sp>
      <p:sp>
        <p:nvSpPr>
          <p:cNvPr id="28714" name="Text Box 139">
            <a:extLst>
              <a:ext uri="{FF2B5EF4-FFF2-40B4-BE49-F238E27FC236}">
                <a16:creationId xmlns:a16="http://schemas.microsoft.com/office/drawing/2014/main" id="{0BA14D76-598C-4191-87E1-F7439CEFC2B7}"/>
              </a:ext>
            </a:extLst>
          </p:cNvPr>
          <p:cNvSpPr txBox="1">
            <a:spLocks noChangeArrowheads="1"/>
          </p:cNvSpPr>
          <p:nvPr/>
        </p:nvSpPr>
        <p:spPr bwMode="auto">
          <a:xfrm>
            <a:off x="3728042" y="4587922"/>
            <a:ext cx="627095" cy="224229"/>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r" eaLnBrk="1" hangingPunct="1">
              <a:spcBef>
                <a:spcPct val="50000"/>
              </a:spcBef>
              <a:buFontTx/>
              <a:buNone/>
            </a:pPr>
            <a:r>
              <a:rPr lang="ja-JP" altLang="en-US" sz="857">
                <a:latin typeface="Meiryo UI" panose="020B0604030504040204" pitchFamily="50" charset="-128"/>
                <a:ea typeface="Meiryo UI" panose="020B0604030504040204" pitchFamily="50" charset="-128"/>
              </a:rPr>
              <a:t>４社契約</a:t>
            </a:r>
            <a:endParaRPr lang="ja-JP" altLang="en-US" sz="381">
              <a:latin typeface="Meiryo UI" panose="020B0604030504040204" pitchFamily="50" charset="-128"/>
              <a:ea typeface="Meiryo UI" panose="020B0604030504040204" pitchFamily="50" charset="-128"/>
            </a:endParaRPr>
          </a:p>
        </p:txBody>
      </p:sp>
      <p:sp>
        <p:nvSpPr>
          <p:cNvPr id="28715" name="AutoShape 133">
            <a:extLst>
              <a:ext uri="{FF2B5EF4-FFF2-40B4-BE49-F238E27FC236}">
                <a16:creationId xmlns:a16="http://schemas.microsoft.com/office/drawing/2014/main" id="{727052E3-871F-4469-9E01-FA0189154C4F}"/>
              </a:ext>
            </a:extLst>
          </p:cNvPr>
          <p:cNvSpPr>
            <a:spLocks noChangeArrowheads="1"/>
          </p:cNvSpPr>
          <p:nvPr/>
        </p:nvSpPr>
        <p:spPr bwMode="auto">
          <a:xfrm>
            <a:off x="3579529" y="5614506"/>
            <a:ext cx="1651000" cy="539750"/>
          </a:xfrm>
          <a:prstGeom prst="wedgeRoundRectCallout">
            <a:avLst>
              <a:gd name="adj1" fmla="val -19690"/>
              <a:gd name="adj2" fmla="val -206861"/>
              <a:gd name="adj3" fmla="val 16667"/>
            </a:avLst>
          </a:prstGeom>
          <a:noFill/>
          <a:ln w="9525">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ctr" eaLnBrk="1" hangingPunct="1">
              <a:spcBef>
                <a:spcPct val="0"/>
              </a:spcBef>
              <a:buFontTx/>
              <a:buNone/>
            </a:pPr>
            <a:r>
              <a:rPr lang="ja-JP" altLang="en-US" sz="857">
                <a:latin typeface="Meiryo UI" panose="020B0604030504040204" pitchFamily="50" charset="-128"/>
                <a:ea typeface="Meiryo UI" panose="020B0604030504040204" pitchFamily="50" charset="-128"/>
              </a:rPr>
              <a:t>新型ＣＡＮＤＵ燃料開発</a:t>
            </a:r>
            <a:br>
              <a:rPr lang="ja-JP" altLang="en-US" sz="857">
                <a:latin typeface="Meiryo UI" panose="020B0604030504040204" pitchFamily="50" charset="-128"/>
                <a:ea typeface="Meiryo UI" panose="020B0604030504040204" pitchFamily="50" charset="-128"/>
              </a:rPr>
            </a:br>
            <a:r>
              <a:rPr lang="ja-JP" altLang="en-US" sz="857">
                <a:latin typeface="Meiryo UI" panose="020B0604030504040204" pitchFamily="50" charset="-128"/>
                <a:ea typeface="Meiryo UI" panose="020B0604030504040204" pitchFamily="50" charset="-128"/>
              </a:rPr>
              <a:t>及び</a:t>
            </a:r>
            <a:br>
              <a:rPr lang="ja-JP" altLang="en-US" sz="857">
                <a:latin typeface="Meiryo UI" panose="020B0604030504040204" pitchFamily="50" charset="-128"/>
                <a:ea typeface="Meiryo UI" panose="020B0604030504040204" pitchFamily="50" charset="-128"/>
              </a:rPr>
            </a:br>
            <a:r>
              <a:rPr lang="ja-JP" altLang="en-US" sz="857">
                <a:latin typeface="Meiryo UI" panose="020B0604030504040204" pitchFamily="50" charset="-128"/>
                <a:ea typeface="Meiryo UI" panose="020B0604030504040204" pitchFamily="50" charset="-128"/>
              </a:rPr>
              <a:t>トリウム燃料実証プロジェクト</a:t>
            </a:r>
          </a:p>
        </p:txBody>
      </p:sp>
      <p:sp>
        <p:nvSpPr>
          <p:cNvPr id="28716" name="Text Box 140">
            <a:extLst>
              <a:ext uri="{FF2B5EF4-FFF2-40B4-BE49-F238E27FC236}">
                <a16:creationId xmlns:a16="http://schemas.microsoft.com/office/drawing/2014/main" id="{E9FB6A21-153F-4847-A10F-1DB220E644F7}"/>
              </a:ext>
            </a:extLst>
          </p:cNvPr>
          <p:cNvSpPr txBox="1">
            <a:spLocks noChangeArrowheads="1"/>
          </p:cNvSpPr>
          <p:nvPr/>
        </p:nvSpPr>
        <p:spPr bwMode="auto">
          <a:xfrm>
            <a:off x="5313552" y="6199612"/>
            <a:ext cx="848310" cy="22422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r" eaLnBrk="1" hangingPunct="1">
              <a:spcBef>
                <a:spcPct val="50000"/>
              </a:spcBef>
              <a:buFontTx/>
              <a:buNone/>
            </a:pPr>
            <a:r>
              <a:rPr lang="ja-JP" altLang="en-US" sz="857">
                <a:latin typeface="Meiryo UI" panose="020B0604030504040204" pitchFamily="50" charset="-128"/>
                <a:ea typeface="Meiryo UI" panose="020B0604030504040204" pitchFamily="50" charset="-128"/>
              </a:rPr>
              <a:t>ＣＡＮＤＵ炉</a:t>
            </a:r>
            <a:endParaRPr lang="ja-JP" altLang="en-US" sz="381">
              <a:latin typeface="Meiryo UI" panose="020B0604030504040204" pitchFamily="50" charset="-128"/>
              <a:ea typeface="Meiryo UI" panose="020B0604030504040204" pitchFamily="50" charset="-128"/>
            </a:endParaRPr>
          </a:p>
        </p:txBody>
      </p:sp>
      <p:sp>
        <p:nvSpPr>
          <p:cNvPr id="28717" name="Line 141">
            <a:extLst>
              <a:ext uri="{FF2B5EF4-FFF2-40B4-BE49-F238E27FC236}">
                <a16:creationId xmlns:a16="http://schemas.microsoft.com/office/drawing/2014/main" id="{9428CB18-CA4A-4889-9EC6-A71BAA9C0C40}"/>
              </a:ext>
            </a:extLst>
          </p:cNvPr>
          <p:cNvSpPr>
            <a:spLocks noChangeShapeType="1"/>
          </p:cNvSpPr>
          <p:nvPr/>
        </p:nvSpPr>
        <p:spPr bwMode="auto">
          <a:xfrm flipH="1">
            <a:off x="8939232" y="3351184"/>
            <a:ext cx="7559" cy="78014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sz="1714"/>
          </a:p>
        </p:txBody>
      </p:sp>
      <p:sp>
        <p:nvSpPr>
          <p:cNvPr id="28718" name="Text Box 144">
            <a:extLst>
              <a:ext uri="{FF2B5EF4-FFF2-40B4-BE49-F238E27FC236}">
                <a16:creationId xmlns:a16="http://schemas.microsoft.com/office/drawing/2014/main" id="{157689E6-3308-4FB5-950D-8F065F25D0F4}"/>
              </a:ext>
            </a:extLst>
          </p:cNvPr>
          <p:cNvSpPr txBox="1">
            <a:spLocks noChangeArrowheads="1"/>
          </p:cNvSpPr>
          <p:nvPr/>
        </p:nvSpPr>
        <p:spPr bwMode="auto">
          <a:xfrm>
            <a:off x="7048004" y="5519255"/>
            <a:ext cx="497252" cy="22422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r" eaLnBrk="1" hangingPunct="1">
              <a:spcBef>
                <a:spcPct val="50000"/>
              </a:spcBef>
              <a:buFontTx/>
              <a:buNone/>
            </a:pPr>
            <a:r>
              <a:rPr lang="ja-JP" altLang="en-US" sz="857">
                <a:latin typeface="Meiryo UI" panose="020B0604030504040204" pitchFamily="50" charset="-128"/>
                <a:ea typeface="Meiryo UI" panose="020B0604030504040204" pitchFamily="50" charset="-128"/>
              </a:rPr>
              <a:t>トリウム</a:t>
            </a:r>
            <a:endParaRPr lang="ja-JP" altLang="en-US" sz="381">
              <a:latin typeface="Meiryo UI" panose="020B0604030504040204" pitchFamily="50" charset="-128"/>
              <a:ea typeface="Meiryo UI" panose="020B0604030504040204" pitchFamily="50" charset="-128"/>
            </a:endParaRPr>
          </a:p>
        </p:txBody>
      </p:sp>
      <p:sp>
        <p:nvSpPr>
          <p:cNvPr id="28719" name="Line 148">
            <a:extLst>
              <a:ext uri="{FF2B5EF4-FFF2-40B4-BE49-F238E27FC236}">
                <a16:creationId xmlns:a16="http://schemas.microsoft.com/office/drawing/2014/main" id="{33A05D3B-15B4-40B3-A36F-A67D8074AECC}"/>
              </a:ext>
            </a:extLst>
          </p:cNvPr>
          <p:cNvSpPr>
            <a:spLocks noChangeShapeType="1"/>
          </p:cNvSpPr>
          <p:nvPr/>
        </p:nvSpPr>
        <p:spPr bwMode="auto">
          <a:xfrm>
            <a:off x="9674017" y="1476422"/>
            <a:ext cx="0" cy="289529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sz="1714"/>
          </a:p>
        </p:txBody>
      </p:sp>
      <p:sp>
        <p:nvSpPr>
          <p:cNvPr id="28720" name="Text Box 146">
            <a:extLst>
              <a:ext uri="{FF2B5EF4-FFF2-40B4-BE49-F238E27FC236}">
                <a16:creationId xmlns:a16="http://schemas.microsoft.com/office/drawing/2014/main" id="{180C56C9-7E46-454C-8727-B48F8365C85B}"/>
              </a:ext>
            </a:extLst>
          </p:cNvPr>
          <p:cNvSpPr txBox="1">
            <a:spLocks noChangeArrowheads="1"/>
          </p:cNvSpPr>
          <p:nvPr/>
        </p:nvSpPr>
        <p:spPr bwMode="auto">
          <a:xfrm>
            <a:off x="9216200" y="2379030"/>
            <a:ext cx="915636" cy="238848"/>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ctr" eaLnBrk="1" hangingPunct="1">
              <a:spcBef>
                <a:spcPct val="50000"/>
              </a:spcBef>
              <a:buFontTx/>
              <a:buNone/>
            </a:pPr>
            <a:r>
              <a:rPr lang="ja-JP" altLang="en-US" sz="952">
                <a:latin typeface="Meiryo UI" panose="020B0604030504040204" pitchFamily="50" charset="-128"/>
                <a:ea typeface="Meiryo UI" panose="020B0604030504040204" pitchFamily="50" charset="-128"/>
              </a:rPr>
              <a:t>核安全管理司</a:t>
            </a:r>
          </a:p>
        </p:txBody>
      </p:sp>
      <p:sp>
        <p:nvSpPr>
          <p:cNvPr id="28721" name="Text Box 145">
            <a:extLst>
              <a:ext uri="{FF2B5EF4-FFF2-40B4-BE49-F238E27FC236}">
                <a16:creationId xmlns:a16="http://schemas.microsoft.com/office/drawing/2014/main" id="{AE23C124-C1A7-4DE2-B22E-D1FE9DB0A2D2}"/>
              </a:ext>
            </a:extLst>
          </p:cNvPr>
          <p:cNvSpPr txBox="1">
            <a:spLocks noChangeArrowheads="1"/>
          </p:cNvSpPr>
          <p:nvPr/>
        </p:nvSpPr>
        <p:spPr bwMode="auto">
          <a:xfrm>
            <a:off x="9055061" y="1728911"/>
            <a:ext cx="1159292" cy="238848"/>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ctr" eaLnBrk="1" hangingPunct="1">
              <a:spcBef>
                <a:spcPct val="50000"/>
              </a:spcBef>
              <a:buFontTx/>
              <a:buNone/>
            </a:pPr>
            <a:r>
              <a:rPr lang="ja-JP" altLang="en-US" sz="952">
                <a:latin typeface="Meiryo UI" panose="020B0604030504040204" pitchFamily="50" charset="-128"/>
                <a:ea typeface="Meiryo UI" panose="020B0604030504040204" pitchFamily="50" charset="-128"/>
              </a:rPr>
              <a:t>国家環境保護総局</a:t>
            </a:r>
          </a:p>
        </p:txBody>
      </p:sp>
      <p:sp>
        <p:nvSpPr>
          <p:cNvPr id="28722" name="Line 149">
            <a:extLst>
              <a:ext uri="{FF2B5EF4-FFF2-40B4-BE49-F238E27FC236}">
                <a16:creationId xmlns:a16="http://schemas.microsoft.com/office/drawing/2014/main" id="{AA14B6CA-437B-4A0E-BE89-7291857E0CB5}"/>
              </a:ext>
            </a:extLst>
          </p:cNvPr>
          <p:cNvSpPr>
            <a:spLocks noChangeShapeType="1"/>
          </p:cNvSpPr>
          <p:nvPr/>
        </p:nvSpPr>
        <p:spPr bwMode="auto">
          <a:xfrm flipH="1">
            <a:off x="9217423" y="4370208"/>
            <a:ext cx="456595"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sz="1714"/>
          </a:p>
        </p:txBody>
      </p:sp>
      <p:sp>
        <p:nvSpPr>
          <p:cNvPr id="28723" name="Text Box 150">
            <a:extLst>
              <a:ext uri="{FF2B5EF4-FFF2-40B4-BE49-F238E27FC236}">
                <a16:creationId xmlns:a16="http://schemas.microsoft.com/office/drawing/2014/main" id="{D97F3B1D-1D52-43DE-9837-4F4B69000E26}"/>
              </a:ext>
            </a:extLst>
          </p:cNvPr>
          <p:cNvSpPr txBox="1">
            <a:spLocks noChangeArrowheads="1"/>
          </p:cNvSpPr>
          <p:nvPr/>
        </p:nvSpPr>
        <p:spPr bwMode="auto">
          <a:xfrm>
            <a:off x="9600372" y="3070805"/>
            <a:ext cx="301942" cy="58124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r" eaLnBrk="1" hangingPunct="1">
              <a:spcBef>
                <a:spcPct val="50000"/>
              </a:spcBef>
              <a:buFontTx/>
              <a:buNone/>
            </a:pPr>
            <a:r>
              <a:rPr lang="ja-JP" altLang="en-US" sz="762">
                <a:latin typeface="Meiryo UI" panose="020B0604030504040204" pitchFamily="50" charset="-128"/>
                <a:ea typeface="Meiryo UI" panose="020B0604030504040204" pitchFamily="50" charset="-128"/>
              </a:rPr>
              <a:t>監督・指導</a:t>
            </a:r>
            <a:endParaRPr lang="ja-JP" altLang="en-US" sz="286">
              <a:latin typeface="Meiryo UI" panose="020B0604030504040204" pitchFamily="50" charset="-128"/>
              <a:ea typeface="Meiryo UI" panose="020B0604030504040204" pitchFamily="50" charset="-128"/>
            </a:endParaRPr>
          </a:p>
        </p:txBody>
      </p:sp>
      <p:sp>
        <p:nvSpPr>
          <p:cNvPr id="28724" name="AutoShape 151">
            <a:extLst>
              <a:ext uri="{FF2B5EF4-FFF2-40B4-BE49-F238E27FC236}">
                <a16:creationId xmlns:a16="http://schemas.microsoft.com/office/drawing/2014/main" id="{5D872E13-0DD1-4FB7-A246-26E06313B193}"/>
              </a:ext>
            </a:extLst>
          </p:cNvPr>
          <p:cNvSpPr>
            <a:spLocks noChangeArrowheads="1"/>
          </p:cNvSpPr>
          <p:nvPr/>
        </p:nvSpPr>
        <p:spPr bwMode="auto">
          <a:xfrm>
            <a:off x="7418255" y="6018184"/>
            <a:ext cx="1451429" cy="565452"/>
          </a:xfrm>
          <a:prstGeom prst="wedgeRoundRectCallout">
            <a:avLst>
              <a:gd name="adj1" fmla="val 59014"/>
              <a:gd name="adj2" fmla="val -326630"/>
              <a:gd name="adj3" fmla="val 16667"/>
            </a:avLst>
          </a:prstGeom>
          <a:noFill/>
          <a:ln w="9525">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eaLnBrk="1" hangingPunct="1">
              <a:spcBef>
                <a:spcPct val="50000"/>
              </a:spcBef>
              <a:buFontTx/>
              <a:buNone/>
            </a:pPr>
            <a:r>
              <a:rPr lang="ja-JP" altLang="en-US" sz="762">
                <a:latin typeface="Meiryo UI" panose="020B0604030504040204" pitchFamily="50" charset="-128"/>
                <a:ea typeface="Meiryo UI" panose="020B0604030504040204" pitchFamily="50" charset="-128"/>
              </a:rPr>
              <a:t>白雲鄂博鉱山は、中国のトリウム資源の</a:t>
            </a:r>
            <a:r>
              <a:rPr lang="en-US" altLang="ja-JP" sz="762">
                <a:latin typeface="Meiryo UI" panose="020B0604030504040204" pitchFamily="50" charset="-128"/>
                <a:ea typeface="Meiryo UI" panose="020B0604030504040204" pitchFamily="50" charset="-128"/>
              </a:rPr>
              <a:t>77.3</a:t>
            </a:r>
            <a:r>
              <a:rPr lang="ja-JP" altLang="en-US" sz="762">
                <a:latin typeface="Meiryo UI" panose="020B0604030504040204" pitchFamily="50" charset="-128"/>
                <a:ea typeface="Meiryo UI" panose="020B0604030504040204" pitchFamily="50" charset="-128"/>
              </a:rPr>
              <a:t>％を占める。</a:t>
            </a:r>
            <a:br>
              <a:rPr lang="en-US" altLang="ja-JP" sz="762">
                <a:latin typeface="Meiryo UI" panose="020B0604030504040204" pitchFamily="50" charset="-128"/>
                <a:ea typeface="Meiryo UI" panose="020B0604030504040204" pitchFamily="50" charset="-128"/>
              </a:rPr>
            </a:br>
            <a:r>
              <a:rPr lang="ja-JP" altLang="en-US" sz="762">
                <a:latin typeface="Meiryo UI" panose="020B0604030504040204" pitchFamily="50" charset="-128"/>
                <a:ea typeface="Meiryo UI" panose="020B0604030504040204" pitchFamily="50" charset="-128"/>
              </a:rPr>
              <a:t>トリウム含有量は</a:t>
            </a:r>
            <a:r>
              <a:rPr lang="en-US" altLang="ja-JP" sz="762">
                <a:latin typeface="Meiryo UI" panose="020B0604030504040204" pitchFamily="50" charset="-128"/>
                <a:ea typeface="Meiryo UI" panose="020B0604030504040204" pitchFamily="50" charset="-128"/>
              </a:rPr>
              <a:t>0.3</a:t>
            </a:r>
            <a:r>
              <a:rPr lang="ja-JP" altLang="en-US" sz="762">
                <a:latin typeface="Meiryo UI" panose="020B0604030504040204" pitchFamily="50" charset="-128"/>
                <a:ea typeface="Meiryo UI" panose="020B0604030504040204" pitchFamily="50" charset="-128"/>
              </a:rPr>
              <a:t>％程度。</a:t>
            </a:r>
            <a:endParaRPr lang="ja-JP" altLang="en-US" sz="286">
              <a:latin typeface="Meiryo UI" panose="020B0604030504040204" pitchFamily="50" charset="-128"/>
              <a:ea typeface="Meiryo UI" panose="020B0604030504040204" pitchFamily="50" charset="-128"/>
            </a:endParaRPr>
          </a:p>
        </p:txBody>
      </p:sp>
      <p:sp>
        <p:nvSpPr>
          <p:cNvPr id="28725" name="Line 152">
            <a:extLst>
              <a:ext uri="{FF2B5EF4-FFF2-40B4-BE49-F238E27FC236}">
                <a16:creationId xmlns:a16="http://schemas.microsoft.com/office/drawing/2014/main" id="{A28E3357-D7CF-4BEA-9AE1-DA1A6C39B09B}"/>
              </a:ext>
            </a:extLst>
          </p:cNvPr>
          <p:cNvSpPr>
            <a:spLocks noChangeShapeType="1"/>
          </p:cNvSpPr>
          <p:nvPr/>
        </p:nvSpPr>
        <p:spPr bwMode="auto">
          <a:xfrm flipH="1">
            <a:off x="6255600" y="5690101"/>
            <a:ext cx="2065262"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sz="1714"/>
          </a:p>
        </p:txBody>
      </p:sp>
      <p:sp>
        <p:nvSpPr>
          <p:cNvPr id="28726" name="Line 153">
            <a:extLst>
              <a:ext uri="{FF2B5EF4-FFF2-40B4-BE49-F238E27FC236}">
                <a16:creationId xmlns:a16="http://schemas.microsoft.com/office/drawing/2014/main" id="{10A6371A-474A-44A9-A191-4F22E6999887}"/>
              </a:ext>
            </a:extLst>
          </p:cNvPr>
          <p:cNvSpPr>
            <a:spLocks noChangeShapeType="1"/>
          </p:cNvSpPr>
          <p:nvPr/>
        </p:nvSpPr>
        <p:spPr bwMode="auto">
          <a:xfrm flipH="1">
            <a:off x="5003744" y="3094160"/>
            <a:ext cx="390071"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sz="1714"/>
          </a:p>
        </p:txBody>
      </p:sp>
      <p:sp>
        <p:nvSpPr>
          <p:cNvPr id="28727" name="Text Box 104">
            <a:extLst>
              <a:ext uri="{FF2B5EF4-FFF2-40B4-BE49-F238E27FC236}">
                <a16:creationId xmlns:a16="http://schemas.microsoft.com/office/drawing/2014/main" id="{F12B86BD-1E17-4DFF-B3CA-1CC4E3A223B5}"/>
              </a:ext>
            </a:extLst>
          </p:cNvPr>
          <p:cNvSpPr txBox="1">
            <a:spLocks noChangeArrowheads="1"/>
          </p:cNvSpPr>
          <p:nvPr/>
        </p:nvSpPr>
        <p:spPr bwMode="auto">
          <a:xfrm>
            <a:off x="3491450" y="2973208"/>
            <a:ext cx="1524776" cy="238848"/>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ctr" eaLnBrk="1" hangingPunct="1">
              <a:spcBef>
                <a:spcPct val="50000"/>
              </a:spcBef>
              <a:buFontTx/>
              <a:buNone/>
            </a:pPr>
            <a:r>
              <a:rPr lang="ja-JP" altLang="en-US" sz="952">
                <a:latin typeface="Meiryo UI" panose="020B0604030504040204" pitchFamily="50" charset="-128"/>
                <a:ea typeface="Meiryo UI" panose="020B0604030504040204" pitchFamily="50" charset="-128"/>
              </a:rPr>
              <a:t>中核北方核燃料元件公司</a:t>
            </a:r>
          </a:p>
        </p:txBody>
      </p:sp>
      <p:sp>
        <p:nvSpPr>
          <p:cNvPr id="28728" name="Line 154">
            <a:extLst>
              <a:ext uri="{FF2B5EF4-FFF2-40B4-BE49-F238E27FC236}">
                <a16:creationId xmlns:a16="http://schemas.microsoft.com/office/drawing/2014/main" id="{52197945-536E-4760-8C98-63BEB1165291}"/>
              </a:ext>
            </a:extLst>
          </p:cNvPr>
          <p:cNvSpPr>
            <a:spLocks noChangeShapeType="1"/>
          </p:cNvSpPr>
          <p:nvPr/>
        </p:nvSpPr>
        <p:spPr bwMode="auto">
          <a:xfrm>
            <a:off x="6538327" y="3085089"/>
            <a:ext cx="23283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sz="1714"/>
          </a:p>
        </p:txBody>
      </p:sp>
      <p:sp>
        <p:nvSpPr>
          <p:cNvPr id="28729" name="Text Box 108">
            <a:extLst>
              <a:ext uri="{FF2B5EF4-FFF2-40B4-BE49-F238E27FC236}">
                <a16:creationId xmlns:a16="http://schemas.microsoft.com/office/drawing/2014/main" id="{715C11D6-96C4-4CFA-AB12-FFE239E6C73C}"/>
              </a:ext>
            </a:extLst>
          </p:cNvPr>
          <p:cNvSpPr txBox="1">
            <a:spLocks noChangeArrowheads="1"/>
          </p:cNvSpPr>
          <p:nvPr/>
        </p:nvSpPr>
        <p:spPr bwMode="auto">
          <a:xfrm>
            <a:off x="5388692" y="2973208"/>
            <a:ext cx="1159292" cy="238848"/>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ctr" eaLnBrk="1" hangingPunct="1">
              <a:spcBef>
                <a:spcPct val="50000"/>
              </a:spcBef>
              <a:buFontTx/>
              <a:buNone/>
            </a:pPr>
            <a:r>
              <a:rPr lang="ja-JP" altLang="en-US" sz="952">
                <a:latin typeface="Meiryo UI" panose="020B0604030504040204" pitchFamily="50" charset="-128"/>
                <a:ea typeface="Meiryo UI" panose="020B0604030504040204" pitchFamily="50" charset="-128"/>
              </a:rPr>
              <a:t>包頭市科学技術局</a:t>
            </a:r>
          </a:p>
        </p:txBody>
      </p:sp>
      <p:sp>
        <p:nvSpPr>
          <p:cNvPr id="28730" name="Line 155">
            <a:extLst>
              <a:ext uri="{FF2B5EF4-FFF2-40B4-BE49-F238E27FC236}">
                <a16:creationId xmlns:a16="http://schemas.microsoft.com/office/drawing/2014/main" id="{5C721DF6-5976-4131-A298-CF059F588BE4}"/>
              </a:ext>
            </a:extLst>
          </p:cNvPr>
          <p:cNvSpPr>
            <a:spLocks noChangeShapeType="1"/>
          </p:cNvSpPr>
          <p:nvPr/>
        </p:nvSpPr>
        <p:spPr bwMode="auto">
          <a:xfrm>
            <a:off x="8429719" y="4736089"/>
            <a:ext cx="0" cy="94645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sz="1714"/>
          </a:p>
        </p:txBody>
      </p:sp>
      <p:sp>
        <p:nvSpPr>
          <p:cNvPr id="28731" name="Line 156">
            <a:extLst>
              <a:ext uri="{FF2B5EF4-FFF2-40B4-BE49-F238E27FC236}">
                <a16:creationId xmlns:a16="http://schemas.microsoft.com/office/drawing/2014/main" id="{DBB13486-2215-4A0D-AA68-812D040F0709}"/>
              </a:ext>
            </a:extLst>
          </p:cNvPr>
          <p:cNvSpPr>
            <a:spLocks noChangeShapeType="1"/>
          </p:cNvSpPr>
          <p:nvPr/>
        </p:nvSpPr>
        <p:spPr bwMode="auto">
          <a:xfrm>
            <a:off x="8437279" y="5687077"/>
            <a:ext cx="159354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sz="1714"/>
          </a:p>
        </p:txBody>
      </p:sp>
      <p:sp>
        <p:nvSpPr>
          <p:cNvPr id="28732" name="Line 157">
            <a:extLst>
              <a:ext uri="{FF2B5EF4-FFF2-40B4-BE49-F238E27FC236}">
                <a16:creationId xmlns:a16="http://schemas.microsoft.com/office/drawing/2014/main" id="{00C3B045-A2EC-4769-9C00-06386C219EA2}"/>
              </a:ext>
            </a:extLst>
          </p:cNvPr>
          <p:cNvSpPr>
            <a:spLocks noChangeShapeType="1"/>
          </p:cNvSpPr>
          <p:nvPr/>
        </p:nvSpPr>
        <p:spPr bwMode="auto">
          <a:xfrm flipV="1">
            <a:off x="10030827" y="2613374"/>
            <a:ext cx="0" cy="306009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sz="1714"/>
          </a:p>
        </p:txBody>
      </p:sp>
      <p:sp>
        <p:nvSpPr>
          <p:cNvPr id="28733" name="Text Box 158">
            <a:extLst>
              <a:ext uri="{FF2B5EF4-FFF2-40B4-BE49-F238E27FC236}">
                <a16:creationId xmlns:a16="http://schemas.microsoft.com/office/drawing/2014/main" id="{2BE6DD55-D067-40B5-B282-B1C21DA78A60}"/>
              </a:ext>
            </a:extLst>
          </p:cNvPr>
          <p:cNvSpPr txBox="1">
            <a:spLocks noChangeArrowheads="1"/>
          </p:cNvSpPr>
          <p:nvPr/>
        </p:nvSpPr>
        <p:spPr bwMode="auto">
          <a:xfrm>
            <a:off x="8981384" y="5640207"/>
            <a:ext cx="423514" cy="22422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r" eaLnBrk="1" hangingPunct="1">
              <a:spcBef>
                <a:spcPct val="50000"/>
              </a:spcBef>
              <a:buFontTx/>
              <a:buNone/>
            </a:pPr>
            <a:r>
              <a:rPr lang="ja-JP" altLang="en-US" sz="857">
                <a:latin typeface="Meiryo UI" panose="020B0604030504040204" pitchFamily="50" charset="-128"/>
                <a:ea typeface="Meiryo UI" panose="020B0604030504040204" pitchFamily="50" charset="-128"/>
              </a:rPr>
              <a:t>ウラン</a:t>
            </a:r>
            <a:endParaRPr lang="ja-JP" altLang="en-US" sz="381">
              <a:latin typeface="Meiryo UI" panose="020B0604030504040204" pitchFamily="50" charset="-128"/>
              <a:ea typeface="Meiryo UI" panose="020B0604030504040204" pitchFamily="50" charset="-128"/>
            </a:endParaRPr>
          </a:p>
        </p:txBody>
      </p:sp>
      <p:sp>
        <p:nvSpPr>
          <p:cNvPr id="60" name="テキスト ボックス 59">
            <a:extLst>
              <a:ext uri="{FF2B5EF4-FFF2-40B4-BE49-F238E27FC236}">
                <a16:creationId xmlns:a16="http://schemas.microsoft.com/office/drawing/2014/main" id="{61C7F374-4A0B-499E-9D00-83A781B7CE11}"/>
              </a:ext>
            </a:extLst>
          </p:cNvPr>
          <p:cNvSpPr txBox="1"/>
          <p:nvPr/>
        </p:nvSpPr>
        <p:spPr>
          <a:xfrm>
            <a:off x="0" y="0"/>
            <a:ext cx="12192000" cy="523220"/>
          </a:xfrm>
          <a:prstGeom prst="rect">
            <a:avLst/>
          </a:prstGeom>
          <a:solidFill>
            <a:srgbClr val="052F61"/>
          </a:solidFill>
        </p:spPr>
        <p:txBody>
          <a:bodyPr wrap="square" rtlCol="0">
            <a:spAutoFit/>
          </a:bodyPr>
          <a:lstStyle/>
          <a:p>
            <a:pPr algn="ctr"/>
            <a:r>
              <a:rPr kumimoji="1" lang="ja-JP" altLang="en-US" sz="2800" b="1" dirty="0">
                <a:solidFill>
                  <a:schemeClr val="bg1"/>
                </a:solidFill>
                <a:latin typeface="Meiryo UI" panose="020B0604030504040204" pitchFamily="50" charset="-128"/>
                <a:ea typeface="Meiryo UI" panose="020B0604030504040204" pitchFamily="50" charset="-128"/>
              </a:rPr>
              <a:t>内蒙古自治区におけるレアアース＆原子炉開発</a:t>
            </a: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6370629" y="4175331"/>
            <a:ext cx="4186777" cy="1146820"/>
          </a:xfrm>
          <a:prstGeom prst="rect">
            <a:avLst/>
          </a:prstGeom>
        </p:spPr>
        <p:txBody>
          <a:bodyPr vert="horz" wrap="square" lIns="0" tIns="12668" rIns="0" bIns="0" rtlCol="0">
            <a:spAutoFit/>
          </a:bodyPr>
          <a:lstStyle/>
          <a:p>
            <a:pPr marL="151440" marR="122649" indent="-152016">
              <a:spcBef>
                <a:spcPts val="100"/>
              </a:spcBef>
            </a:pPr>
            <a:r>
              <a:rPr sz="2108" spc="503" baseline="10752" dirty="0">
                <a:solidFill>
                  <a:srgbClr val="3D5D83"/>
                </a:solidFill>
                <a:latin typeface="Times New Roman"/>
                <a:cs typeface="Times New Roman"/>
              </a:rPr>
              <a:t>■</a:t>
            </a:r>
            <a:r>
              <a:rPr sz="1768" spc="-23" dirty="0">
                <a:latin typeface="Meiryo UI"/>
                <a:cs typeface="Meiryo UI"/>
              </a:rPr>
              <a:t>設置場所（</a:t>
            </a:r>
            <a:r>
              <a:rPr sz="1768" spc="-32" dirty="0">
                <a:latin typeface="Meiryo UI"/>
                <a:cs typeface="Meiryo UI"/>
              </a:rPr>
              <a:t>地下、洋上、水中、輸送式、グ</a:t>
            </a:r>
            <a:r>
              <a:rPr sz="1768" spc="-27" dirty="0">
                <a:latin typeface="Meiryo UI"/>
                <a:cs typeface="Meiryo UI"/>
              </a:rPr>
              <a:t>リッドが未発達な地域への設置、等</a:t>
            </a:r>
            <a:r>
              <a:rPr sz="1768" spc="-45" dirty="0">
                <a:latin typeface="Meiryo UI"/>
                <a:cs typeface="Meiryo UI"/>
              </a:rPr>
              <a:t>）</a:t>
            </a:r>
            <a:endParaRPr sz="1768">
              <a:latin typeface="Meiryo UI"/>
              <a:cs typeface="Meiryo UI"/>
            </a:endParaRPr>
          </a:p>
          <a:p>
            <a:pPr marL="151440" indent="-152016">
              <a:lnSpc>
                <a:spcPts val="2113"/>
              </a:lnSpc>
              <a:spcBef>
                <a:spcPts val="435"/>
              </a:spcBef>
            </a:pPr>
            <a:r>
              <a:rPr sz="2108" spc="503" baseline="10752" dirty="0">
                <a:solidFill>
                  <a:srgbClr val="3D5D83"/>
                </a:solidFill>
                <a:latin typeface="Times New Roman"/>
                <a:cs typeface="Times New Roman"/>
              </a:rPr>
              <a:t>■</a:t>
            </a:r>
            <a:r>
              <a:rPr sz="1768" spc="-32" dirty="0">
                <a:latin typeface="Meiryo UI"/>
                <a:cs typeface="Meiryo UI"/>
              </a:rPr>
              <a:t>モジュールの輸送</a:t>
            </a:r>
            <a:r>
              <a:rPr sz="1768" spc="-23" dirty="0">
                <a:latin typeface="Meiryo UI"/>
                <a:cs typeface="Meiryo UI"/>
              </a:rPr>
              <a:t>（</a:t>
            </a:r>
            <a:r>
              <a:rPr sz="1768" spc="-32" dirty="0">
                <a:latin typeface="Meiryo UI"/>
                <a:cs typeface="Meiryo UI"/>
              </a:rPr>
              <a:t>建設段階、運転段階、燃</a:t>
            </a:r>
            <a:r>
              <a:rPr sz="1768" spc="-23" dirty="0">
                <a:latin typeface="Meiryo UI"/>
                <a:cs typeface="Meiryo UI"/>
              </a:rPr>
              <a:t>料装荷、等</a:t>
            </a:r>
            <a:r>
              <a:rPr sz="1768" spc="-45" dirty="0">
                <a:latin typeface="Meiryo UI"/>
                <a:cs typeface="Meiryo UI"/>
              </a:rPr>
              <a:t>）</a:t>
            </a:r>
            <a:endParaRPr sz="1768">
              <a:latin typeface="Meiryo UI"/>
              <a:cs typeface="Meiryo UI"/>
            </a:endParaRPr>
          </a:p>
        </p:txBody>
      </p:sp>
      <p:sp>
        <p:nvSpPr>
          <p:cNvPr id="5" name="object 5"/>
          <p:cNvSpPr txBox="1"/>
          <p:nvPr/>
        </p:nvSpPr>
        <p:spPr>
          <a:xfrm>
            <a:off x="6182602" y="4078177"/>
            <a:ext cx="4565090" cy="1591332"/>
          </a:xfrm>
          <a:prstGeom prst="rect">
            <a:avLst/>
          </a:prstGeom>
          <a:solidFill>
            <a:srgbClr val="E1E1E1"/>
          </a:solidFill>
        </p:spPr>
        <p:txBody>
          <a:bodyPr vert="horz" wrap="square" lIns="0" tIns="109981" rIns="0" bIns="0" rtlCol="0">
            <a:spAutoFit/>
          </a:bodyPr>
          <a:lstStyle/>
          <a:p>
            <a:pPr marL="339733" marR="313245" indent="-152016">
              <a:spcBef>
                <a:spcPts val="866"/>
              </a:spcBef>
              <a:buClr>
                <a:srgbClr val="3D5D83"/>
              </a:buClr>
              <a:buSzPct val="79487"/>
              <a:buFont typeface="Times New Roman"/>
              <a:buChar char="■"/>
              <a:tabLst>
                <a:tab pos="340308" algn="l"/>
              </a:tabLst>
            </a:pPr>
            <a:r>
              <a:rPr sz="1768" spc="-23" dirty="0">
                <a:latin typeface="Meiryo UI"/>
                <a:cs typeface="Meiryo UI"/>
              </a:rPr>
              <a:t>設置場所（</a:t>
            </a:r>
            <a:r>
              <a:rPr sz="1768" spc="-32" dirty="0">
                <a:latin typeface="Meiryo UI"/>
                <a:cs typeface="Meiryo UI"/>
              </a:rPr>
              <a:t>地下、洋上、水中、輸送式、グ</a:t>
            </a:r>
            <a:r>
              <a:rPr sz="1768" spc="-27" dirty="0">
                <a:latin typeface="Meiryo UI"/>
                <a:cs typeface="Meiryo UI"/>
              </a:rPr>
              <a:t>リッドが未発達な地域への設置、等</a:t>
            </a:r>
            <a:r>
              <a:rPr sz="1768" spc="-45" dirty="0">
                <a:latin typeface="Meiryo UI"/>
                <a:cs typeface="Meiryo UI"/>
              </a:rPr>
              <a:t>）</a:t>
            </a:r>
            <a:endParaRPr sz="1768" dirty="0">
              <a:latin typeface="Meiryo UI"/>
              <a:cs typeface="Meiryo UI"/>
            </a:endParaRPr>
          </a:p>
          <a:p>
            <a:pPr marL="339733" marR="183110" indent="-152016">
              <a:lnSpc>
                <a:spcPts val="2113"/>
              </a:lnSpc>
              <a:spcBef>
                <a:spcPts val="490"/>
              </a:spcBef>
              <a:buClr>
                <a:srgbClr val="3D5D83"/>
              </a:buClr>
              <a:buSzPct val="79487"/>
              <a:buFont typeface="Times New Roman"/>
              <a:buChar char="■"/>
              <a:tabLst>
                <a:tab pos="340308" algn="l"/>
              </a:tabLst>
            </a:pPr>
            <a:r>
              <a:rPr sz="1768" spc="-32" dirty="0" err="1">
                <a:latin typeface="Meiryo UI"/>
                <a:cs typeface="Meiryo UI"/>
              </a:rPr>
              <a:t>モジュールの輸送</a:t>
            </a:r>
            <a:r>
              <a:rPr sz="1768" spc="-23" dirty="0" err="1">
                <a:latin typeface="Meiryo UI"/>
                <a:cs typeface="Meiryo UI"/>
              </a:rPr>
              <a:t>（</a:t>
            </a:r>
            <a:r>
              <a:rPr sz="1768" spc="-32" dirty="0" err="1">
                <a:latin typeface="Meiryo UI"/>
                <a:cs typeface="Meiryo UI"/>
              </a:rPr>
              <a:t>建設段階、運転段階、燃</a:t>
            </a:r>
            <a:r>
              <a:rPr sz="1768" spc="-23" dirty="0" err="1">
                <a:latin typeface="Meiryo UI"/>
                <a:cs typeface="Meiryo UI"/>
              </a:rPr>
              <a:t>料装荷、等</a:t>
            </a:r>
            <a:r>
              <a:rPr sz="1768" spc="-45" dirty="0">
                <a:latin typeface="Meiryo UI"/>
                <a:cs typeface="Meiryo UI"/>
              </a:rPr>
              <a:t>）</a:t>
            </a:r>
            <a:endParaRPr lang="en-US" sz="1768" spc="-45" dirty="0">
              <a:latin typeface="Meiryo UI"/>
              <a:cs typeface="Meiryo UI"/>
            </a:endParaRPr>
          </a:p>
          <a:p>
            <a:pPr marL="339733" marR="183110" indent="-152016">
              <a:lnSpc>
                <a:spcPts val="2113"/>
              </a:lnSpc>
              <a:spcBef>
                <a:spcPts val="490"/>
              </a:spcBef>
              <a:buClr>
                <a:srgbClr val="3D5D83"/>
              </a:buClr>
              <a:buSzPct val="79487"/>
              <a:buFont typeface="Times New Roman"/>
              <a:buChar char="■"/>
              <a:tabLst>
                <a:tab pos="340308" algn="l"/>
              </a:tabLst>
            </a:pPr>
            <a:endParaRPr sz="1768" dirty="0">
              <a:latin typeface="Meiryo UI"/>
              <a:cs typeface="Meiryo UI"/>
            </a:endParaRPr>
          </a:p>
        </p:txBody>
      </p:sp>
      <p:sp>
        <p:nvSpPr>
          <p:cNvPr id="6" name="object 6"/>
          <p:cNvSpPr txBox="1"/>
          <p:nvPr/>
        </p:nvSpPr>
        <p:spPr>
          <a:xfrm>
            <a:off x="6182602" y="3503281"/>
            <a:ext cx="4565090" cy="402305"/>
          </a:xfrm>
          <a:prstGeom prst="rect">
            <a:avLst/>
          </a:prstGeom>
          <a:solidFill>
            <a:srgbClr val="3D5D83"/>
          </a:solidFill>
        </p:spPr>
        <p:txBody>
          <a:bodyPr vert="horz" wrap="square" lIns="0" tIns="128983" rIns="0" bIns="0" rtlCol="0">
            <a:spAutoFit/>
          </a:bodyPr>
          <a:lstStyle/>
          <a:p>
            <a:pPr marL="1727" algn="ctr">
              <a:spcBef>
                <a:spcPts val="1016"/>
              </a:spcBef>
            </a:pPr>
            <a:r>
              <a:rPr sz="1768" spc="-27" dirty="0">
                <a:solidFill>
                  <a:srgbClr val="FFFFFF"/>
                </a:solidFill>
                <a:latin typeface="Meiryo UI"/>
                <a:cs typeface="Meiryo UI"/>
              </a:rPr>
              <a:t>設置、輸送</a:t>
            </a:r>
            <a:endParaRPr sz="1768">
              <a:latin typeface="Meiryo UI"/>
              <a:cs typeface="Meiryo UI"/>
            </a:endParaRPr>
          </a:p>
        </p:txBody>
      </p:sp>
      <p:sp>
        <p:nvSpPr>
          <p:cNvPr id="7" name="object 7"/>
          <p:cNvSpPr txBox="1"/>
          <p:nvPr/>
        </p:nvSpPr>
        <p:spPr>
          <a:xfrm>
            <a:off x="1602797" y="4175331"/>
            <a:ext cx="4241480" cy="1526989"/>
          </a:xfrm>
          <a:prstGeom prst="rect">
            <a:avLst/>
          </a:prstGeom>
        </p:spPr>
        <p:txBody>
          <a:bodyPr vert="horz" wrap="square" lIns="0" tIns="12668" rIns="0" bIns="0" rtlCol="0">
            <a:spAutoFit/>
          </a:bodyPr>
          <a:lstStyle/>
          <a:p>
            <a:pPr marL="152016" indent="-152592">
              <a:spcBef>
                <a:spcPts val="100"/>
              </a:spcBef>
            </a:pPr>
            <a:r>
              <a:rPr sz="2108" spc="510" baseline="10752" dirty="0">
                <a:solidFill>
                  <a:srgbClr val="3D5D83"/>
                </a:solidFill>
                <a:latin typeface="Times New Roman"/>
                <a:cs typeface="Times New Roman"/>
              </a:rPr>
              <a:t>■</a:t>
            </a:r>
            <a:r>
              <a:rPr sz="1768" spc="-32" dirty="0">
                <a:latin typeface="Meiryo UI"/>
                <a:cs typeface="Meiryo UI"/>
              </a:rPr>
              <a:t>コンパクトでシンプルな設計</a:t>
            </a:r>
            <a:r>
              <a:rPr sz="1768" spc="-23" dirty="0">
                <a:latin typeface="Meiryo UI"/>
                <a:cs typeface="Meiryo UI"/>
              </a:rPr>
              <a:t>（</a:t>
            </a:r>
            <a:r>
              <a:rPr sz="1768" spc="-32" dirty="0">
                <a:latin typeface="Meiryo UI"/>
                <a:cs typeface="Meiryo UI"/>
              </a:rPr>
              <a:t>いくつかのシビアアクシデントの排除、構造物が少ない、等</a:t>
            </a:r>
            <a:r>
              <a:rPr sz="1768" spc="-45" dirty="0">
                <a:latin typeface="Meiryo UI"/>
                <a:cs typeface="Meiryo UI"/>
              </a:rPr>
              <a:t>）</a:t>
            </a:r>
            <a:endParaRPr sz="1768">
              <a:latin typeface="Meiryo UI"/>
              <a:cs typeface="Meiryo UI"/>
            </a:endParaRPr>
          </a:p>
          <a:p>
            <a:pPr>
              <a:spcBef>
                <a:spcPts val="413"/>
              </a:spcBef>
            </a:pPr>
            <a:r>
              <a:rPr sz="2108" spc="510" baseline="10752" dirty="0">
                <a:solidFill>
                  <a:srgbClr val="3D5D83"/>
                </a:solidFill>
                <a:latin typeface="Times New Roman"/>
                <a:cs typeface="Times New Roman"/>
              </a:rPr>
              <a:t>■</a:t>
            </a:r>
            <a:r>
              <a:rPr sz="1768" spc="-27" dirty="0">
                <a:latin typeface="Meiryo UI"/>
                <a:cs typeface="Meiryo UI"/>
              </a:rPr>
              <a:t>新たな事故</a:t>
            </a:r>
            <a:r>
              <a:rPr sz="1768" spc="-23" dirty="0">
                <a:latin typeface="Meiryo UI"/>
                <a:cs typeface="Meiryo UI"/>
              </a:rPr>
              <a:t>（</a:t>
            </a:r>
            <a:r>
              <a:rPr sz="1768" spc="-32" dirty="0">
                <a:latin typeface="Meiryo UI"/>
                <a:cs typeface="Meiryo UI"/>
              </a:rPr>
              <a:t>隣接モジュールの影響、等</a:t>
            </a:r>
            <a:r>
              <a:rPr sz="1768" spc="-45" dirty="0">
                <a:latin typeface="Meiryo UI"/>
                <a:cs typeface="Meiryo UI"/>
              </a:rPr>
              <a:t>）</a:t>
            </a:r>
            <a:endParaRPr sz="1768">
              <a:latin typeface="Meiryo UI"/>
              <a:cs typeface="Meiryo UI"/>
            </a:endParaRPr>
          </a:p>
          <a:p>
            <a:pPr>
              <a:spcBef>
                <a:spcPts val="413"/>
              </a:spcBef>
            </a:pPr>
            <a:r>
              <a:rPr sz="2108" spc="510" baseline="10752" dirty="0">
                <a:solidFill>
                  <a:srgbClr val="3D5D83"/>
                </a:solidFill>
                <a:latin typeface="Times New Roman"/>
                <a:cs typeface="Times New Roman"/>
              </a:rPr>
              <a:t>■</a:t>
            </a:r>
            <a:r>
              <a:rPr sz="1768" spc="-36" dirty="0">
                <a:latin typeface="Meiryo UI"/>
                <a:cs typeface="Meiryo UI"/>
              </a:rPr>
              <a:t>中操スタッフ・機器の共用</a:t>
            </a:r>
            <a:endParaRPr sz="1768">
              <a:latin typeface="Meiryo UI"/>
              <a:cs typeface="Meiryo UI"/>
            </a:endParaRPr>
          </a:p>
          <a:p>
            <a:pPr>
              <a:spcBef>
                <a:spcPts val="413"/>
              </a:spcBef>
            </a:pPr>
            <a:r>
              <a:rPr sz="2108" spc="510" baseline="10752" dirty="0">
                <a:solidFill>
                  <a:srgbClr val="3D5D83"/>
                </a:solidFill>
                <a:latin typeface="Times New Roman"/>
                <a:cs typeface="Times New Roman"/>
              </a:rPr>
              <a:t>■</a:t>
            </a:r>
            <a:r>
              <a:rPr sz="1768" spc="-36" dirty="0">
                <a:latin typeface="Meiryo UI"/>
                <a:cs typeface="Meiryo UI"/>
              </a:rPr>
              <a:t>複数モジュールの同時故障、等</a:t>
            </a:r>
            <a:endParaRPr sz="1768">
              <a:latin typeface="Meiryo UI"/>
              <a:cs typeface="Meiryo UI"/>
            </a:endParaRPr>
          </a:p>
        </p:txBody>
      </p:sp>
      <p:sp>
        <p:nvSpPr>
          <p:cNvPr id="8" name="object 8"/>
          <p:cNvSpPr txBox="1"/>
          <p:nvPr/>
        </p:nvSpPr>
        <p:spPr>
          <a:xfrm>
            <a:off x="1443845" y="4078177"/>
            <a:ext cx="4565090" cy="1625252"/>
          </a:xfrm>
          <a:prstGeom prst="rect">
            <a:avLst/>
          </a:prstGeom>
          <a:solidFill>
            <a:srgbClr val="E1E1E1"/>
          </a:solidFill>
        </p:spPr>
        <p:txBody>
          <a:bodyPr vert="horz" wrap="square" lIns="0" tIns="109981" rIns="0" bIns="0" rtlCol="0">
            <a:spAutoFit/>
          </a:bodyPr>
          <a:lstStyle/>
          <a:p>
            <a:pPr marL="310942" marR="157774" indent="-152592">
              <a:spcBef>
                <a:spcPts val="866"/>
              </a:spcBef>
              <a:buClr>
                <a:srgbClr val="3D5D83"/>
              </a:buClr>
              <a:buSzPct val="79487"/>
              <a:buFont typeface="Times New Roman"/>
              <a:buChar char="■"/>
              <a:tabLst>
                <a:tab pos="311518" algn="l"/>
              </a:tabLst>
            </a:pPr>
            <a:r>
              <a:rPr sz="1768" spc="-32" dirty="0">
                <a:latin typeface="Meiryo UI"/>
                <a:cs typeface="Meiryo UI"/>
              </a:rPr>
              <a:t>コンパクトでシンプルな設計</a:t>
            </a:r>
            <a:r>
              <a:rPr sz="1768" spc="-23" dirty="0">
                <a:latin typeface="Meiryo UI"/>
                <a:cs typeface="Meiryo UI"/>
              </a:rPr>
              <a:t>（</a:t>
            </a:r>
            <a:r>
              <a:rPr sz="1768" spc="-32" dirty="0">
                <a:latin typeface="Meiryo UI"/>
                <a:cs typeface="Meiryo UI"/>
              </a:rPr>
              <a:t>いくつかのシビアアクシデントの排除、構造物が少ない、等</a:t>
            </a:r>
            <a:r>
              <a:rPr sz="1768" spc="-45" dirty="0">
                <a:latin typeface="Meiryo UI"/>
                <a:cs typeface="Meiryo UI"/>
              </a:rPr>
              <a:t>）</a:t>
            </a:r>
            <a:endParaRPr sz="1768">
              <a:latin typeface="Meiryo UI"/>
              <a:cs typeface="Meiryo UI"/>
            </a:endParaRPr>
          </a:p>
          <a:p>
            <a:pPr marL="310942" indent="-152592">
              <a:spcBef>
                <a:spcPts val="413"/>
              </a:spcBef>
              <a:buClr>
                <a:srgbClr val="3D5D83"/>
              </a:buClr>
              <a:buSzPct val="79487"/>
              <a:buFont typeface="Times New Roman"/>
              <a:buChar char="■"/>
              <a:tabLst>
                <a:tab pos="311518" algn="l"/>
              </a:tabLst>
            </a:pPr>
            <a:r>
              <a:rPr sz="1768" spc="-27" dirty="0">
                <a:latin typeface="Meiryo UI"/>
                <a:cs typeface="Meiryo UI"/>
              </a:rPr>
              <a:t>新たな事故</a:t>
            </a:r>
            <a:r>
              <a:rPr sz="1768" spc="-23" dirty="0">
                <a:latin typeface="Meiryo UI"/>
                <a:cs typeface="Meiryo UI"/>
              </a:rPr>
              <a:t>（</a:t>
            </a:r>
            <a:r>
              <a:rPr sz="1768" spc="-32" dirty="0">
                <a:latin typeface="Meiryo UI"/>
                <a:cs typeface="Meiryo UI"/>
              </a:rPr>
              <a:t>隣接モジュールの影響、等</a:t>
            </a:r>
            <a:r>
              <a:rPr sz="1768" spc="-45" dirty="0">
                <a:latin typeface="Meiryo UI"/>
                <a:cs typeface="Meiryo UI"/>
              </a:rPr>
              <a:t>）</a:t>
            </a:r>
            <a:endParaRPr sz="1768">
              <a:latin typeface="Meiryo UI"/>
              <a:cs typeface="Meiryo UI"/>
            </a:endParaRPr>
          </a:p>
          <a:p>
            <a:pPr marL="310942" indent="-152592">
              <a:spcBef>
                <a:spcPts val="413"/>
              </a:spcBef>
              <a:buClr>
                <a:srgbClr val="3D5D83"/>
              </a:buClr>
              <a:buSzPct val="79487"/>
              <a:buFont typeface="Times New Roman"/>
              <a:buChar char="■"/>
              <a:tabLst>
                <a:tab pos="311518" algn="l"/>
              </a:tabLst>
            </a:pPr>
            <a:r>
              <a:rPr sz="1768" spc="-36" dirty="0">
                <a:latin typeface="Meiryo UI"/>
                <a:cs typeface="Meiryo UI"/>
              </a:rPr>
              <a:t>中操スタッフ・機器の共用</a:t>
            </a:r>
            <a:endParaRPr sz="1768">
              <a:latin typeface="Meiryo UI"/>
              <a:cs typeface="Meiryo UI"/>
            </a:endParaRPr>
          </a:p>
          <a:p>
            <a:pPr marL="310942" indent="-152592">
              <a:spcBef>
                <a:spcPts val="413"/>
              </a:spcBef>
              <a:buClr>
                <a:srgbClr val="3D5D83"/>
              </a:buClr>
              <a:buSzPct val="79487"/>
              <a:buFont typeface="Times New Roman"/>
              <a:buChar char="■"/>
              <a:tabLst>
                <a:tab pos="311518" algn="l"/>
              </a:tabLst>
            </a:pPr>
            <a:r>
              <a:rPr sz="1768" spc="-36" dirty="0">
                <a:latin typeface="Meiryo UI"/>
                <a:cs typeface="Meiryo UI"/>
              </a:rPr>
              <a:t>複数モジュールの同時故障、等</a:t>
            </a:r>
            <a:endParaRPr sz="1768">
              <a:latin typeface="Meiryo UI"/>
              <a:cs typeface="Meiryo UI"/>
            </a:endParaRPr>
          </a:p>
        </p:txBody>
      </p:sp>
      <p:sp>
        <p:nvSpPr>
          <p:cNvPr id="9" name="object 9"/>
          <p:cNvSpPr txBox="1"/>
          <p:nvPr/>
        </p:nvSpPr>
        <p:spPr>
          <a:xfrm>
            <a:off x="1443845" y="3503281"/>
            <a:ext cx="4565090" cy="402305"/>
          </a:xfrm>
          <a:prstGeom prst="rect">
            <a:avLst/>
          </a:prstGeom>
          <a:solidFill>
            <a:srgbClr val="3D5D83"/>
          </a:solidFill>
        </p:spPr>
        <p:txBody>
          <a:bodyPr vert="horz" wrap="square" lIns="0" tIns="128983" rIns="0" bIns="0" rtlCol="0">
            <a:spAutoFit/>
          </a:bodyPr>
          <a:lstStyle/>
          <a:p>
            <a:pPr marL="1727" algn="ctr">
              <a:spcBef>
                <a:spcPts val="1016"/>
              </a:spcBef>
            </a:pPr>
            <a:r>
              <a:rPr sz="1768" spc="-32" dirty="0">
                <a:solidFill>
                  <a:srgbClr val="FFFFFF"/>
                </a:solidFill>
                <a:latin typeface="Meiryo UI"/>
                <a:cs typeface="Meiryo UI"/>
              </a:rPr>
              <a:t>モジュール設計</a:t>
            </a:r>
            <a:endParaRPr sz="1768">
              <a:latin typeface="Meiryo UI"/>
              <a:cs typeface="Meiryo UI"/>
            </a:endParaRPr>
          </a:p>
        </p:txBody>
      </p:sp>
      <p:sp>
        <p:nvSpPr>
          <p:cNvPr id="10" name="object 10"/>
          <p:cNvSpPr txBox="1"/>
          <p:nvPr/>
        </p:nvSpPr>
        <p:spPr>
          <a:xfrm>
            <a:off x="6389928" y="1628374"/>
            <a:ext cx="4150501" cy="1521474"/>
          </a:xfrm>
          <a:prstGeom prst="rect">
            <a:avLst/>
          </a:prstGeom>
        </p:spPr>
        <p:txBody>
          <a:bodyPr vert="horz" wrap="square" lIns="0" tIns="12668" rIns="0" bIns="0" rtlCol="0">
            <a:spAutoFit/>
          </a:bodyPr>
          <a:lstStyle/>
          <a:p>
            <a:pPr>
              <a:spcBef>
                <a:spcPts val="100"/>
              </a:spcBef>
            </a:pPr>
            <a:r>
              <a:rPr sz="2108" spc="503" baseline="10752" dirty="0">
                <a:solidFill>
                  <a:srgbClr val="3D5D83"/>
                </a:solidFill>
                <a:latin typeface="Times New Roman"/>
                <a:cs typeface="Times New Roman"/>
              </a:rPr>
              <a:t>■</a:t>
            </a:r>
            <a:r>
              <a:rPr sz="1768" spc="-23" dirty="0">
                <a:latin typeface="Meiryo UI"/>
                <a:cs typeface="Meiryo UI"/>
              </a:rPr>
              <a:t>受動的冷却（自然循環冷却、重力駆動</a:t>
            </a:r>
            <a:r>
              <a:rPr sz="1768" spc="-45" dirty="0">
                <a:latin typeface="Meiryo UI"/>
                <a:cs typeface="Meiryo UI"/>
              </a:rPr>
              <a:t>）</a:t>
            </a:r>
            <a:endParaRPr sz="1768" dirty="0">
              <a:latin typeface="Meiryo UI"/>
              <a:cs typeface="Meiryo UI"/>
            </a:endParaRPr>
          </a:p>
          <a:p>
            <a:pPr>
              <a:spcBef>
                <a:spcPts val="413"/>
              </a:spcBef>
            </a:pPr>
            <a:r>
              <a:rPr sz="2108" spc="503" baseline="10752" dirty="0">
                <a:solidFill>
                  <a:srgbClr val="3D5D83"/>
                </a:solidFill>
                <a:latin typeface="Times New Roman"/>
                <a:cs typeface="Times New Roman"/>
              </a:rPr>
              <a:t>■</a:t>
            </a:r>
            <a:r>
              <a:rPr sz="1768" spc="-23" dirty="0">
                <a:latin typeface="Meiryo UI"/>
                <a:cs typeface="Meiryo UI"/>
              </a:rPr>
              <a:t>一体設計（</a:t>
            </a:r>
            <a:r>
              <a:rPr sz="1768" spc="-36" dirty="0">
                <a:latin typeface="Meiryo UI"/>
                <a:cs typeface="Meiryo UI"/>
              </a:rPr>
              <a:t>一次系のベッセルへの統合</a:t>
            </a:r>
            <a:r>
              <a:rPr sz="1768" spc="-45" dirty="0">
                <a:latin typeface="Meiryo UI"/>
                <a:cs typeface="Meiryo UI"/>
              </a:rPr>
              <a:t>）</a:t>
            </a:r>
            <a:endParaRPr sz="1768" dirty="0">
              <a:latin typeface="Meiryo UI"/>
              <a:cs typeface="Meiryo UI"/>
            </a:endParaRPr>
          </a:p>
          <a:p>
            <a:pPr>
              <a:spcBef>
                <a:spcPts val="426"/>
              </a:spcBef>
            </a:pPr>
            <a:r>
              <a:rPr sz="2108" spc="503" baseline="10752" dirty="0">
                <a:solidFill>
                  <a:srgbClr val="3D5D83"/>
                </a:solidFill>
                <a:latin typeface="Times New Roman"/>
                <a:cs typeface="Times New Roman"/>
              </a:rPr>
              <a:t>■</a:t>
            </a:r>
            <a:r>
              <a:rPr sz="1768" spc="-36" dirty="0">
                <a:latin typeface="Meiryo UI"/>
                <a:cs typeface="Meiryo UI"/>
              </a:rPr>
              <a:t>核分裂生成物に対する障壁数の違い</a:t>
            </a:r>
            <a:endParaRPr sz="1768" dirty="0">
              <a:latin typeface="Meiryo UI"/>
              <a:cs typeface="Meiryo UI"/>
            </a:endParaRPr>
          </a:p>
          <a:p>
            <a:pPr marL="151440" indent="-152016">
              <a:lnSpc>
                <a:spcPts val="2113"/>
              </a:lnSpc>
              <a:spcBef>
                <a:spcPts val="435"/>
              </a:spcBef>
            </a:pPr>
            <a:r>
              <a:rPr sz="2108" spc="503" baseline="10752" dirty="0">
                <a:solidFill>
                  <a:srgbClr val="3D5D83"/>
                </a:solidFill>
                <a:latin typeface="Times New Roman"/>
                <a:cs typeface="Times New Roman"/>
              </a:rPr>
              <a:t>■</a:t>
            </a:r>
            <a:r>
              <a:rPr sz="1768" spc="-32" dirty="0">
                <a:latin typeface="Meiryo UI"/>
                <a:cs typeface="Meiryo UI"/>
              </a:rPr>
              <a:t>特有の燃料設計</a:t>
            </a:r>
            <a:r>
              <a:rPr sz="1768" spc="-23" dirty="0">
                <a:latin typeface="Meiryo UI"/>
                <a:cs typeface="Meiryo UI"/>
              </a:rPr>
              <a:t>（</a:t>
            </a:r>
            <a:r>
              <a:rPr sz="1768" spc="-27" dirty="0">
                <a:latin typeface="Meiryo UI"/>
                <a:cs typeface="Meiryo UI"/>
              </a:rPr>
              <a:t>セラミック材料、溶融塩燃</a:t>
            </a:r>
            <a:r>
              <a:rPr sz="1768" spc="-23" dirty="0">
                <a:latin typeface="Meiryo UI"/>
                <a:cs typeface="Meiryo UI"/>
              </a:rPr>
              <a:t>料</a:t>
            </a:r>
            <a:r>
              <a:rPr sz="1768" spc="-45" dirty="0">
                <a:latin typeface="Meiryo UI"/>
                <a:cs typeface="Meiryo UI"/>
              </a:rPr>
              <a:t>）</a:t>
            </a:r>
            <a:endParaRPr sz="1768" dirty="0">
              <a:latin typeface="Meiryo UI"/>
              <a:cs typeface="Meiryo UI"/>
            </a:endParaRPr>
          </a:p>
        </p:txBody>
      </p:sp>
      <p:sp>
        <p:nvSpPr>
          <p:cNvPr id="11" name="object 11"/>
          <p:cNvSpPr txBox="1"/>
          <p:nvPr/>
        </p:nvSpPr>
        <p:spPr>
          <a:xfrm>
            <a:off x="6182602" y="1531217"/>
            <a:ext cx="4565090" cy="1632562"/>
          </a:xfrm>
          <a:prstGeom prst="rect">
            <a:avLst/>
          </a:prstGeom>
          <a:solidFill>
            <a:srgbClr val="E1E1E1"/>
          </a:solidFill>
        </p:spPr>
        <p:txBody>
          <a:bodyPr vert="horz" wrap="square" lIns="0" tIns="109981" rIns="0" bIns="0" rtlCol="0">
            <a:spAutoFit/>
          </a:bodyPr>
          <a:lstStyle/>
          <a:p>
            <a:pPr marL="358735" indent="-152016">
              <a:spcBef>
                <a:spcPts val="866"/>
              </a:spcBef>
              <a:buClr>
                <a:srgbClr val="3D5D83"/>
              </a:buClr>
              <a:buSzPct val="79487"/>
              <a:buFont typeface="Times New Roman"/>
              <a:buChar char="■"/>
              <a:tabLst>
                <a:tab pos="359310" algn="l"/>
              </a:tabLst>
            </a:pPr>
            <a:r>
              <a:rPr sz="1768" spc="-23" dirty="0">
                <a:latin typeface="Meiryo UI"/>
                <a:cs typeface="Meiryo UI"/>
              </a:rPr>
              <a:t>受動的冷却（自然循環冷却、重力駆動</a:t>
            </a:r>
            <a:r>
              <a:rPr sz="1768" spc="-45" dirty="0">
                <a:latin typeface="Meiryo UI"/>
                <a:cs typeface="Meiryo UI"/>
              </a:rPr>
              <a:t>）</a:t>
            </a:r>
            <a:endParaRPr sz="1768" dirty="0">
              <a:latin typeface="Meiryo UI"/>
              <a:cs typeface="Meiryo UI"/>
            </a:endParaRPr>
          </a:p>
          <a:p>
            <a:pPr marL="358735" indent="-152016">
              <a:spcBef>
                <a:spcPts val="413"/>
              </a:spcBef>
              <a:buClr>
                <a:srgbClr val="3D5D83"/>
              </a:buClr>
              <a:buSzPct val="79487"/>
              <a:buFont typeface="Times New Roman"/>
              <a:buChar char="■"/>
              <a:tabLst>
                <a:tab pos="359310" algn="l"/>
              </a:tabLst>
            </a:pPr>
            <a:r>
              <a:rPr sz="1768" spc="-23" dirty="0">
                <a:latin typeface="Meiryo UI"/>
                <a:cs typeface="Meiryo UI"/>
              </a:rPr>
              <a:t>一体設計（</a:t>
            </a:r>
            <a:r>
              <a:rPr sz="1768" spc="-36" dirty="0">
                <a:latin typeface="Meiryo UI"/>
                <a:cs typeface="Meiryo UI"/>
              </a:rPr>
              <a:t>一次系のベッセルへの統合</a:t>
            </a:r>
            <a:r>
              <a:rPr sz="1768" spc="-45" dirty="0">
                <a:latin typeface="Meiryo UI"/>
                <a:cs typeface="Meiryo UI"/>
              </a:rPr>
              <a:t>）</a:t>
            </a:r>
            <a:endParaRPr sz="1768" dirty="0">
              <a:latin typeface="Meiryo UI"/>
              <a:cs typeface="Meiryo UI"/>
            </a:endParaRPr>
          </a:p>
          <a:p>
            <a:pPr marL="358735" indent="-152016">
              <a:spcBef>
                <a:spcPts val="422"/>
              </a:spcBef>
              <a:buClr>
                <a:srgbClr val="3D5D83"/>
              </a:buClr>
              <a:buSzPct val="79487"/>
              <a:buFont typeface="Times New Roman"/>
              <a:buChar char="■"/>
              <a:tabLst>
                <a:tab pos="359310" algn="l"/>
              </a:tabLst>
            </a:pPr>
            <a:r>
              <a:rPr sz="1768" spc="-36" dirty="0">
                <a:latin typeface="Meiryo UI"/>
                <a:cs typeface="Meiryo UI"/>
              </a:rPr>
              <a:t>核分裂生成物に対する障壁数の違い</a:t>
            </a:r>
            <a:endParaRPr sz="1768" dirty="0">
              <a:latin typeface="Meiryo UI"/>
              <a:cs typeface="Meiryo UI"/>
            </a:endParaRPr>
          </a:p>
          <a:p>
            <a:pPr marL="358735" marR="199809" indent="-152016">
              <a:lnSpc>
                <a:spcPts val="2113"/>
              </a:lnSpc>
              <a:spcBef>
                <a:spcPts val="494"/>
              </a:spcBef>
              <a:buClr>
                <a:srgbClr val="3D5D83"/>
              </a:buClr>
              <a:buSzPct val="79487"/>
              <a:buFont typeface="Times New Roman"/>
              <a:buChar char="■"/>
              <a:tabLst>
                <a:tab pos="359310" algn="l"/>
              </a:tabLst>
            </a:pPr>
            <a:r>
              <a:rPr sz="1768" spc="-32" dirty="0">
                <a:latin typeface="Meiryo UI"/>
                <a:cs typeface="Meiryo UI"/>
              </a:rPr>
              <a:t>特有の燃料設計</a:t>
            </a:r>
            <a:r>
              <a:rPr sz="1768" spc="-23" dirty="0">
                <a:latin typeface="Meiryo UI"/>
                <a:cs typeface="Meiryo UI"/>
              </a:rPr>
              <a:t>（</a:t>
            </a:r>
            <a:r>
              <a:rPr sz="1768" spc="-27" dirty="0">
                <a:latin typeface="Meiryo UI"/>
                <a:cs typeface="Meiryo UI"/>
              </a:rPr>
              <a:t>セラミック材料、溶融塩燃</a:t>
            </a:r>
            <a:r>
              <a:rPr sz="1768" spc="-23" dirty="0">
                <a:latin typeface="Meiryo UI"/>
                <a:cs typeface="Meiryo UI"/>
              </a:rPr>
              <a:t>料</a:t>
            </a:r>
            <a:r>
              <a:rPr sz="1768" spc="-45" dirty="0">
                <a:latin typeface="Meiryo UI"/>
                <a:cs typeface="Meiryo UI"/>
              </a:rPr>
              <a:t>）</a:t>
            </a:r>
            <a:endParaRPr sz="1768" dirty="0">
              <a:latin typeface="Meiryo UI"/>
              <a:cs typeface="Meiryo UI"/>
            </a:endParaRPr>
          </a:p>
        </p:txBody>
      </p:sp>
      <p:sp>
        <p:nvSpPr>
          <p:cNvPr id="12" name="object 12"/>
          <p:cNvSpPr txBox="1"/>
          <p:nvPr/>
        </p:nvSpPr>
        <p:spPr>
          <a:xfrm>
            <a:off x="6182602" y="956320"/>
            <a:ext cx="4565090" cy="402305"/>
          </a:xfrm>
          <a:prstGeom prst="rect">
            <a:avLst/>
          </a:prstGeom>
          <a:solidFill>
            <a:srgbClr val="3D5D83"/>
          </a:solidFill>
        </p:spPr>
        <p:txBody>
          <a:bodyPr vert="horz" wrap="square" lIns="0" tIns="128983" rIns="0" bIns="0" rtlCol="0">
            <a:spAutoFit/>
          </a:bodyPr>
          <a:lstStyle/>
          <a:p>
            <a:pPr marL="2303" algn="ctr">
              <a:spcBef>
                <a:spcPts val="1016"/>
              </a:spcBef>
            </a:pPr>
            <a:r>
              <a:rPr sz="1768" spc="-36" dirty="0">
                <a:solidFill>
                  <a:srgbClr val="FFFFFF"/>
                </a:solidFill>
                <a:latin typeface="Meiryo UI"/>
                <a:cs typeface="Meiryo UI"/>
              </a:rPr>
              <a:t>新しい技術の採用</a:t>
            </a:r>
            <a:endParaRPr sz="1768">
              <a:latin typeface="Meiryo UI"/>
              <a:cs typeface="Meiryo UI"/>
            </a:endParaRPr>
          </a:p>
        </p:txBody>
      </p:sp>
      <p:sp>
        <p:nvSpPr>
          <p:cNvPr id="13" name="object 13"/>
          <p:cNvSpPr txBox="1"/>
          <p:nvPr/>
        </p:nvSpPr>
        <p:spPr>
          <a:xfrm>
            <a:off x="1682888" y="1628373"/>
            <a:ext cx="4088312" cy="880273"/>
          </a:xfrm>
          <a:prstGeom prst="rect">
            <a:avLst/>
          </a:prstGeom>
        </p:spPr>
        <p:txBody>
          <a:bodyPr vert="horz" wrap="square" lIns="0" tIns="12668" rIns="0" bIns="0" rtlCol="0">
            <a:spAutoFit/>
          </a:bodyPr>
          <a:lstStyle/>
          <a:p>
            <a:pPr>
              <a:spcBef>
                <a:spcPts val="100"/>
              </a:spcBef>
            </a:pPr>
            <a:r>
              <a:rPr sz="2108" spc="510" baseline="10752" dirty="0">
                <a:solidFill>
                  <a:srgbClr val="3D5D83"/>
                </a:solidFill>
                <a:latin typeface="Times New Roman"/>
                <a:cs typeface="Times New Roman"/>
              </a:rPr>
              <a:t>■</a:t>
            </a:r>
            <a:r>
              <a:rPr sz="1768" spc="-32" dirty="0">
                <a:latin typeface="Meiryo UI"/>
                <a:cs typeface="Meiryo UI"/>
              </a:rPr>
              <a:t>小さなプラント設置面積</a:t>
            </a:r>
            <a:endParaRPr sz="1768">
              <a:latin typeface="Meiryo UI"/>
              <a:cs typeface="Meiryo UI"/>
            </a:endParaRPr>
          </a:p>
          <a:p>
            <a:pPr marL="152016" indent="-152592">
              <a:spcBef>
                <a:spcPts val="413"/>
              </a:spcBef>
            </a:pPr>
            <a:r>
              <a:rPr sz="2108" spc="510" baseline="10752" dirty="0">
                <a:solidFill>
                  <a:srgbClr val="3D5D83"/>
                </a:solidFill>
                <a:latin typeface="Times New Roman"/>
                <a:cs typeface="Times New Roman"/>
              </a:rPr>
              <a:t>■</a:t>
            </a:r>
            <a:r>
              <a:rPr sz="1768" spc="-23" dirty="0">
                <a:latin typeface="Meiryo UI"/>
                <a:cs typeface="Meiryo UI"/>
              </a:rPr>
              <a:t>小さな炉心出力（</a:t>
            </a:r>
            <a:r>
              <a:rPr sz="1768" spc="-32" dirty="0">
                <a:latin typeface="Meiryo UI"/>
                <a:cs typeface="Meiryo UI"/>
              </a:rPr>
              <a:t>小さな崩壊熱、炉心の安定性、ソースタームの量、等</a:t>
            </a:r>
            <a:r>
              <a:rPr sz="1768" spc="-45" dirty="0">
                <a:latin typeface="Meiryo UI"/>
                <a:cs typeface="Meiryo UI"/>
              </a:rPr>
              <a:t>）</a:t>
            </a:r>
            <a:endParaRPr sz="1768">
              <a:latin typeface="Meiryo UI"/>
              <a:cs typeface="Meiryo UI"/>
            </a:endParaRPr>
          </a:p>
        </p:txBody>
      </p:sp>
      <p:sp>
        <p:nvSpPr>
          <p:cNvPr id="14" name="object 14"/>
          <p:cNvSpPr txBox="1"/>
          <p:nvPr/>
        </p:nvSpPr>
        <p:spPr>
          <a:xfrm>
            <a:off x="1443845" y="1531217"/>
            <a:ext cx="4565090" cy="1625252"/>
          </a:xfrm>
          <a:prstGeom prst="rect">
            <a:avLst/>
          </a:prstGeom>
          <a:solidFill>
            <a:srgbClr val="E1E1E1"/>
          </a:solidFill>
        </p:spPr>
        <p:txBody>
          <a:bodyPr vert="horz" wrap="square" lIns="0" tIns="109981" rIns="0" bIns="0" rtlCol="0">
            <a:spAutoFit/>
          </a:bodyPr>
          <a:lstStyle/>
          <a:p>
            <a:pPr marL="390980" indent="-152592">
              <a:spcBef>
                <a:spcPts val="866"/>
              </a:spcBef>
              <a:buClr>
                <a:srgbClr val="3D5D83"/>
              </a:buClr>
              <a:buSzPct val="79487"/>
              <a:buFont typeface="Times New Roman"/>
              <a:buChar char="■"/>
              <a:tabLst>
                <a:tab pos="391556" algn="l"/>
              </a:tabLst>
            </a:pPr>
            <a:r>
              <a:rPr sz="1768" spc="-32" dirty="0">
                <a:latin typeface="Meiryo UI"/>
                <a:cs typeface="Meiryo UI"/>
              </a:rPr>
              <a:t>小さなプラント設置面積</a:t>
            </a:r>
            <a:endParaRPr sz="1768" dirty="0">
              <a:latin typeface="Meiryo UI"/>
              <a:cs typeface="Meiryo UI"/>
            </a:endParaRPr>
          </a:p>
          <a:p>
            <a:pPr marL="390980" marR="230327" indent="-152592">
              <a:spcBef>
                <a:spcPts val="413"/>
              </a:spcBef>
              <a:buClr>
                <a:srgbClr val="3D5D83"/>
              </a:buClr>
              <a:buSzPct val="79487"/>
              <a:buFont typeface="Times New Roman"/>
              <a:buChar char="■"/>
              <a:tabLst>
                <a:tab pos="391556" algn="l"/>
              </a:tabLst>
            </a:pPr>
            <a:r>
              <a:rPr sz="1768" spc="-23" dirty="0" err="1">
                <a:latin typeface="Meiryo UI"/>
                <a:cs typeface="Meiryo UI"/>
              </a:rPr>
              <a:t>小さな炉心出力（</a:t>
            </a:r>
            <a:r>
              <a:rPr sz="1768" spc="-32" dirty="0" err="1">
                <a:latin typeface="Meiryo UI"/>
                <a:cs typeface="Meiryo UI"/>
              </a:rPr>
              <a:t>小さな崩壊熱、炉心の安定性、ソースタームの量、等</a:t>
            </a:r>
            <a:r>
              <a:rPr sz="1768" spc="-45" dirty="0">
                <a:latin typeface="Meiryo UI"/>
                <a:cs typeface="Meiryo UI"/>
              </a:rPr>
              <a:t>）</a:t>
            </a:r>
            <a:endParaRPr lang="en-US" sz="1768" spc="-45" dirty="0">
              <a:latin typeface="Meiryo UI"/>
              <a:cs typeface="Meiryo UI"/>
            </a:endParaRPr>
          </a:p>
          <a:p>
            <a:pPr marL="390980" marR="230327" indent="-152592">
              <a:spcBef>
                <a:spcPts val="413"/>
              </a:spcBef>
              <a:buClr>
                <a:srgbClr val="3D5D83"/>
              </a:buClr>
              <a:buSzPct val="79487"/>
              <a:buFont typeface="Times New Roman"/>
              <a:buChar char="■"/>
              <a:tabLst>
                <a:tab pos="391556" algn="l"/>
              </a:tabLst>
            </a:pPr>
            <a:endParaRPr lang="en-US" sz="1768" spc="-45" dirty="0">
              <a:latin typeface="Meiryo UI"/>
              <a:cs typeface="Meiryo UI"/>
            </a:endParaRPr>
          </a:p>
          <a:p>
            <a:pPr marL="390980" marR="230327" indent="-152592">
              <a:spcBef>
                <a:spcPts val="413"/>
              </a:spcBef>
              <a:buClr>
                <a:srgbClr val="3D5D83"/>
              </a:buClr>
              <a:buSzPct val="79487"/>
              <a:buFont typeface="Times New Roman"/>
              <a:buChar char="■"/>
              <a:tabLst>
                <a:tab pos="391556" algn="l"/>
              </a:tabLst>
            </a:pPr>
            <a:endParaRPr sz="1768" dirty="0">
              <a:latin typeface="Meiryo UI"/>
              <a:cs typeface="Meiryo UI"/>
            </a:endParaRPr>
          </a:p>
        </p:txBody>
      </p:sp>
      <p:sp>
        <p:nvSpPr>
          <p:cNvPr id="15" name="object 15"/>
          <p:cNvSpPr txBox="1"/>
          <p:nvPr/>
        </p:nvSpPr>
        <p:spPr>
          <a:xfrm>
            <a:off x="1443845" y="956320"/>
            <a:ext cx="4565090" cy="402305"/>
          </a:xfrm>
          <a:prstGeom prst="rect">
            <a:avLst/>
          </a:prstGeom>
          <a:solidFill>
            <a:srgbClr val="3D5D83"/>
          </a:solidFill>
        </p:spPr>
        <p:txBody>
          <a:bodyPr vert="horz" wrap="square" lIns="0" tIns="128983" rIns="0" bIns="0" rtlCol="0">
            <a:spAutoFit/>
          </a:bodyPr>
          <a:lstStyle/>
          <a:p>
            <a:pPr marL="1727" algn="ctr">
              <a:spcBef>
                <a:spcPts val="1016"/>
              </a:spcBef>
            </a:pPr>
            <a:r>
              <a:rPr sz="1768" spc="-32" dirty="0">
                <a:solidFill>
                  <a:srgbClr val="FFFFFF"/>
                </a:solidFill>
                <a:latin typeface="Meiryo UI"/>
                <a:cs typeface="Meiryo UI"/>
              </a:rPr>
              <a:t>施設の大きさ</a:t>
            </a:r>
            <a:endParaRPr sz="1768">
              <a:latin typeface="Meiryo UI"/>
              <a:cs typeface="Meiryo UI"/>
            </a:endParaRPr>
          </a:p>
        </p:txBody>
      </p:sp>
      <p:sp>
        <p:nvSpPr>
          <p:cNvPr id="16" name="object 16"/>
          <p:cNvSpPr txBox="1"/>
          <p:nvPr/>
        </p:nvSpPr>
        <p:spPr>
          <a:xfrm>
            <a:off x="313508" y="6436904"/>
            <a:ext cx="11878491" cy="274903"/>
          </a:xfrm>
          <a:prstGeom prst="rect">
            <a:avLst/>
          </a:prstGeom>
        </p:spPr>
        <p:txBody>
          <a:bodyPr vert="horz" wrap="square" lIns="0" tIns="10941" rIns="0" bIns="0" rtlCol="0">
            <a:spAutoFit/>
          </a:bodyPr>
          <a:lstStyle/>
          <a:p>
            <a:pPr marL="11516" marR="4607">
              <a:lnSpc>
                <a:spcPct val="101800"/>
              </a:lnSpc>
              <a:spcBef>
                <a:spcPts val="86"/>
              </a:spcBef>
            </a:pPr>
            <a:r>
              <a:rPr lang="ja-JP" altLang="en-US" sz="900" dirty="0">
                <a:latin typeface="BIZ UDPゴシック" panose="020B0400000000000000" pitchFamily="50" charset="-128"/>
                <a:ea typeface="BIZ UDPゴシック" panose="020B0400000000000000" pitchFamily="50" charset="-128"/>
                <a:cs typeface="Meiryo UI"/>
              </a:rPr>
              <a:t>（出所</a:t>
            </a:r>
            <a:r>
              <a:rPr sz="900" dirty="0">
                <a:latin typeface="BIZ UDPゴシック" panose="020B0400000000000000" pitchFamily="50" charset="-128"/>
                <a:ea typeface="BIZ UDPゴシック" panose="020B0400000000000000" pitchFamily="50" charset="-128"/>
                <a:cs typeface="Meiryo UI"/>
              </a:rPr>
              <a:t>）IAEA</a:t>
            </a:r>
            <a:r>
              <a:rPr sz="900" spc="36" dirty="0">
                <a:latin typeface="BIZ UDPゴシック" panose="020B0400000000000000" pitchFamily="50" charset="-128"/>
                <a:ea typeface="BIZ UDPゴシック" panose="020B0400000000000000" pitchFamily="50" charset="-128"/>
                <a:cs typeface="Meiryo UI"/>
              </a:rPr>
              <a:t> </a:t>
            </a:r>
            <a:r>
              <a:rPr sz="900" dirty="0">
                <a:latin typeface="BIZ UDPゴシック" panose="020B0400000000000000" pitchFamily="50" charset="-128"/>
                <a:ea typeface="BIZ UDPゴシック" panose="020B0400000000000000" pitchFamily="50" charset="-128"/>
                <a:cs typeface="Meiryo UI"/>
              </a:rPr>
              <a:t>SMR</a:t>
            </a:r>
            <a:r>
              <a:rPr sz="900" spc="27" dirty="0">
                <a:latin typeface="BIZ UDPゴシック" panose="020B0400000000000000" pitchFamily="50" charset="-128"/>
                <a:ea typeface="BIZ UDPゴシック" panose="020B0400000000000000" pitchFamily="50" charset="-128"/>
                <a:cs typeface="Meiryo UI"/>
              </a:rPr>
              <a:t> </a:t>
            </a:r>
            <a:r>
              <a:rPr sz="900" dirty="0">
                <a:latin typeface="BIZ UDPゴシック" panose="020B0400000000000000" pitchFamily="50" charset="-128"/>
                <a:ea typeface="BIZ UDPゴシック" panose="020B0400000000000000" pitchFamily="50" charset="-128"/>
                <a:cs typeface="Meiryo UI"/>
              </a:rPr>
              <a:t>Regulator’s</a:t>
            </a:r>
            <a:r>
              <a:rPr sz="900" spc="9" dirty="0">
                <a:latin typeface="BIZ UDPゴシック" panose="020B0400000000000000" pitchFamily="50" charset="-128"/>
                <a:ea typeface="BIZ UDPゴシック" panose="020B0400000000000000" pitchFamily="50" charset="-128"/>
                <a:cs typeface="Meiryo UI"/>
              </a:rPr>
              <a:t> </a:t>
            </a:r>
            <a:r>
              <a:rPr sz="900" dirty="0">
                <a:latin typeface="BIZ UDPゴシック" panose="020B0400000000000000" pitchFamily="50" charset="-128"/>
                <a:ea typeface="BIZ UDPゴシック" panose="020B0400000000000000" pitchFamily="50" charset="-128"/>
                <a:cs typeface="Meiryo UI"/>
              </a:rPr>
              <a:t>Forum</a:t>
            </a:r>
            <a:r>
              <a:rPr sz="900" spc="5" dirty="0">
                <a:latin typeface="BIZ UDPゴシック" panose="020B0400000000000000" pitchFamily="50" charset="-128"/>
                <a:ea typeface="BIZ UDPゴシック" panose="020B0400000000000000" pitchFamily="50" charset="-128"/>
                <a:cs typeface="Meiryo UI"/>
              </a:rPr>
              <a:t>, “</a:t>
            </a:r>
            <a:r>
              <a:rPr sz="900" dirty="0">
                <a:latin typeface="BIZ UDPゴシック" panose="020B0400000000000000" pitchFamily="50" charset="-128"/>
                <a:ea typeface="BIZ UDPゴシック" panose="020B0400000000000000" pitchFamily="50" charset="-128"/>
                <a:cs typeface="Meiryo UI"/>
              </a:rPr>
              <a:t>Pilot</a:t>
            </a:r>
            <a:r>
              <a:rPr sz="900" spc="32" dirty="0">
                <a:latin typeface="BIZ UDPゴシック" panose="020B0400000000000000" pitchFamily="50" charset="-128"/>
                <a:ea typeface="BIZ UDPゴシック" panose="020B0400000000000000" pitchFamily="50" charset="-128"/>
                <a:cs typeface="Meiryo UI"/>
              </a:rPr>
              <a:t> </a:t>
            </a:r>
            <a:r>
              <a:rPr sz="900" dirty="0">
                <a:latin typeface="BIZ UDPゴシック" panose="020B0400000000000000" pitchFamily="50" charset="-128"/>
                <a:ea typeface="BIZ UDPゴシック" panose="020B0400000000000000" pitchFamily="50" charset="-128"/>
                <a:cs typeface="Meiryo UI"/>
              </a:rPr>
              <a:t>Project</a:t>
            </a:r>
            <a:r>
              <a:rPr sz="900" spc="5" dirty="0">
                <a:latin typeface="BIZ UDPゴシック" panose="020B0400000000000000" pitchFamily="50" charset="-128"/>
                <a:ea typeface="BIZ UDPゴシック" panose="020B0400000000000000" pitchFamily="50" charset="-128"/>
                <a:cs typeface="Meiryo UI"/>
              </a:rPr>
              <a:t> </a:t>
            </a:r>
            <a:r>
              <a:rPr sz="900" dirty="0">
                <a:latin typeface="BIZ UDPゴシック" panose="020B0400000000000000" pitchFamily="50" charset="-128"/>
                <a:ea typeface="BIZ UDPゴシック" panose="020B0400000000000000" pitchFamily="50" charset="-128"/>
                <a:cs typeface="Meiryo UI"/>
              </a:rPr>
              <a:t>Report:Considering</a:t>
            </a:r>
            <a:r>
              <a:rPr sz="900" spc="14" dirty="0">
                <a:latin typeface="BIZ UDPゴシック" panose="020B0400000000000000" pitchFamily="50" charset="-128"/>
                <a:ea typeface="BIZ UDPゴシック" panose="020B0400000000000000" pitchFamily="50" charset="-128"/>
                <a:cs typeface="Meiryo UI"/>
              </a:rPr>
              <a:t> </a:t>
            </a:r>
            <a:r>
              <a:rPr sz="900" dirty="0">
                <a:latin typeface="BIZ UDPゴシック" panose="020B0400000000000000" pitchFamily="50" charset="-128"/>
                <a:ea typeface="BIZ UDPゴシック" panose="020B0400000000000000" pitchFamily="50" charset="-128"/>
                <a:cs typeface="Meiryo UI"/>
              </a:rPr>
              <a:t>the</a:t>
            </a:r>
            <a:r>
              <a:rPr sz="900" spc="27" dirty="0">
                <a:latin typeface="BIZ UDPゴシック" panose="020B0400000000000000" pitchFamily="50" charset="-128"/>
                <a:ea typeface="BIZ UDPゴシック" panose="020B0400000000000000" pitchFamily="50" charset="-128"/>
                <a:cs typeface="Meiryo UI"/>
              </a:rPr>
              <a:t> </a:t>
            </a:r>
            <a:r>
              <a:rPr sz="900" dirty="0">
                <a:latin typeface="BIZ UDPゴシック" panose="020B0400000000000000" pitchFamily="50" charset="-128"/>
                <a:ea typeface="BIZ UDPゴシック" panose="020B0400000000000000" pitchFamily="50" charset="-128"/>
                <a:cs typeface="Meiryo UI"/>
              </a:rPr>
              <a:t>Application</a:t>
            </a:r>
            <a:r>
              <a:rPr sz="900" spc="18" dirty="0">
                <a:latin typeface="BIZ UDPゴシック" panose="020B0400000000000000" pitchFamily="50" charset="-128"/>
                <a:ea typeface="BIZ UDPゴシック" panose="020B0400000000000000" pitchFamily="50" charset="-128"/>
                <a:cs typeface="Meiryo UI"/>
              </a:rPr>
              <a:t> </a:t>
            </a:r>
            <a:r>
              <a:rPr sz="900" dirty="0">
                <a:latin typeface="BIZ UDPゴシック" panose="020B0400000000000000" pitchFamily="50" charset="-128"/>
                <a:ea typeface="BIZ UDPゴシック" panose="020B0400000000000000" pitchFamily="50" charset="-128"/>
                <a:cs typeface="Meiryo UI"/>
              </a:rPr>
              <a:t>of</a:t>
            </a:r>
            <a:r>
              <a:rPr sz="900" spc="9" dirty="0">
                <a:latin typeface="BIZ UDPゴシック" panose="020B0400000000000000" pitchFamily="50" charset="-128"/>
                <a:ea typeface="BIZ UDPゴシック" panose="020B0400000000000000" pitchFamily="50" charset="-128"/>
                <a:cs typeface="Meiryo UI"/>
              </a:rPr>
              <a:t> </a:t>
            </a:r>
            <a:r>
              <a:rPr sz="900" dirty="0">
                <a:latin typeface="BIZ UDPゴシック" panose="020B0400000000000000" pitchFamily="50" charset="-128"/>
                <a:ea typeface="BIZ UDPゴシック" panose="020B0400000000000000" pitchFamily="50" charset="-128"/>
                <a:cs typeface="Meiryo UI"/>
              </a:rPr>
              <a:t>a</a:t>
            </a:r>
            <a:r>
              <a:rPr sz="900" spc="32" dirty="0">
                <a:latin typeface="BIZ UDPゴシック" panose="020B0400000000000000" pitchFamily="50" charset="-128"/>
                <a:ea typeface="BIZ UDPゴシック" panose="020B0400000000000000" pitchFamily="50" charset="-128"/>
                <a:cs typeface="Meiryo UI"/>
              </a:rPr>
              <a:t> </a:t>
            </a:r>
            <a:r>
              <a:rPr sz="900" dirty="0">
                <a:latin typeface="BIZ UDPゴシック" panose="020B0400000000000000" pitchFamily="50" charset="-128"/>
                <a:ea typeface="BIZ UDPゴシック" panose="020B0400000000000000" pitchFamily="50" charset="-128"/>
                <a:cs typeface="Meiryo UI"/>
              </a:rPr>
              <a:t>Graded</a:t>
            </a:r>
            <a:r>
              <a:rPr sz="900" spc="18" dirty="0">
                <a:latin typeface="BIZ UDPゴシック" panose="020B0400000000000000" pitchFamily="50" charset="-128"/>
                <a:ea typeface="BIZ UDPゴシック" panose="020B0400000000000000" pitchFamily="50" charset="-128"/>
                <a:cs typeface="Meiryo UI"/>
              </a:rPr>
              <a:t> </a:t>
            </a:r>
            <a:r>
              <a:rPr sz="900" spc="-9" dirty="0">
                <a:latin typeface="BIZ UDPゴシック" panose="020B0400000000000000" pitchFamily="50" charset="-128"/>
                <a:ea typeface="BIZ UDPゴシック" panose="020B0400000000000000" pitchFamily="50" charset="-128"/>
                <a:cs typeface="Meiryo UI"/>
              </a:rPr>
              <a:t>Approach, </a:t>
            </a:r>
            <a:r>
              <a:rPr sz="900" dirty="0">
                <a:latin typeface="BIZ UDPゴシック" panose="020B0400000000000000" pitchFamily="50" charset="-128"/>
                <a:ea typeface="BIZ UDPゴシック" panose="020B0400000000000000" pitchFamily="50" charset="-128"/>
                <a:cs typeface="Meiryo UI"/>
              </a:rPr>
              <a:t>Defence-in-Depth</a:t>
            </a:r>
            <a:r>
              <a:rPr sz="900" spc="14" dirty="0">
                <a:latin typeface="BIZ UDPゴシック" panose="020B0400000000000000" pitchFamily="50" charset="-128"/>
                <a:ea typeface="BIZ UDPゴシック" panose="020B0400000000000000" pitchFamily="50" charset="-128"/>
                <a:cs typeface="Meiryo UI"/>
              </a:rPr>
              <a:t> </a:t>
            </a:r>
            <a:r>
              <a:rPr sz="900" dirty="0">
                <a:latin typeface="BIZ UDPゴシック" panose="020B0400000000000000" pitchFamily="50" charset="-128"/>
                <a:ea typeface="BIZ UDPゴシック" panose="020B0400000000000000" pitchFamily="50" charset="-128"/>
                <a:cs typeface="Meiryo UI"/>
              </a:rPr>
              <a:t>and</a:t>
            </a:r>
            <a:r>
              <a:rPr sz="900" spc="45" dirty="0">
                <a:latin typeface="BIZ UDPゴシック" panose="020B0400000000000000" pitchFamily="50" charset="-128"/>
                <a:ea typeface="BIZ UDPゴシック" panose="020B0400000000000000" pitchFamily="50" charset="-128"/>
                <a:cs typeface="Meiryo UI"/>
              </a:rPr>
              <a:t> </a:t>
            </a:r>
            <a:r>
              <a:rPr sz="900" dirty="0">
                <a:latin typeface="BIZ UDPゴシック" panose="020B0400000000000000" pitchFamily="50" charset="-128"/>
                <a:ea typeface="BIZ UDPゴシック" panose="020B0400000000000000" pitchFamily="50" charset="-128"/>
                <a:cs typeface="Meiryo UI"/>
              </a:rPr>
              <a:t>Emergency</a:t>
            </a:r>
            <a:r>
              <a:rPr sz="900" spc="27" dirty="0">
                <a:latin typeface="BIZ UDPゴシック" panose="020B0400000000000000" pitchFamily="50" charset="-128"/>
                <a:ea typeface="BIZ UDPゴシック" panose="020B0400000000000000" pitchFamily="50" charset="-128"/>
                <a:cs typeface="Meiryo UI"/>
              </a:rPr>
              <a:t> </a:t>
            </a:r>
            <a:r>
              <a:rPr sz="900" dirty="0">
                <a:latin typeface="BIZ UDPゴシック" panose="020B0400000000000000" pitchFamily="50" charset="-128"/>
                <a:ea typeface="BIZ UDPゴシック" panose="020B0400000000000000" pitchFamily="50" charset="-128"/>
                <a:cs typeface="Meiryo UI"/>
              </a:rPr>
              <a:t>Planning</a:t>
            </a:r>
            <a:r>
              <a:rPr sz="900" spc="32" dirty="0">
                <a:latin typeface="BIZ UDPゴシック" panose="020B0400000000000000" pitchFamily="50" charset="-128"/>
                <a:ea typeface="BIZ UDPゴシック" panose="020B0400000000000000" pitchFamily="50" charset="-128"/>
                <a:cs typeface="Meiryo UI"/>
              </a:rPr>
              <a:t> </a:t>
            </a:r>
            <a:r>
              <a:rPr sz="900" dirty="0">
                <a:latin typeface="BIZ UDPゴシック" panose="020B0400000000000000" pitchFamily="50" charset="-128"/>
                <a:ea typeface="BIZ UDPゴシック" panose="020B0400000000000000" pitchFamily="50" charset="-128"/>
                <a:cs typeface="Meiryo UI"/>
              </a:rPr>
              <a:t>Zone</a:t>
            </a:r>
            <a:r>
              <a:rPr sz="900" spc="54" dirty="0">
                <a:latin typeface="BIZ UDPゴシック" panose="020B0400000000000000" pitchFamily="50" charset="-128"/>
                <a:ea typeface="BIZ UDPゴシック" panose="020B0400000000000000" pitchFamily="50" charset="-128"/>
                <a:cs typeface="Meiryo UI"/>
              </a:rPr>
              <a:t> </a:t>
            </a:r>
            <a:r>
              <a:rPr sz="900" dirty="0">
                <a:latin typeface="BIZ UDPゴシック" panose="020B0400000000000000" pitchFamily="50" charset="-128"/>
                <a:ea typeface="BIZ UDPゴシック" panose="020B0400000000000000" pitchFamily="50" charset="-128"/>
                <a:cs typeface="Meiryo UI"/>
              </a:rPr>
              <a:t>Size</a:t>
            </a:r>
            <a:r>
              <a:rPr sz="900" spc="36" dirty="0">
                <a:latin typeface="BIZ UDPゴシック" panose="020B0400000000000000" pitchFamily="50" charset="-128"/>
                <a:ea typeface="BIZ UDPゴシック" panose="020B0400000000000000" pitchFamily="50" charset="-128"/>
                <a:cs typeface="Meiryo UI"/>
              </a:rPr>
              <a:t> </a:t>
            </a:r>
            <a:r>
              <a:rPr sz="900" dirty="0">
                <a:latin typeface="BIZ UDPゴシック" panose="020B0400000000000000" pitchFamily="50" charset="-128"/>
                <a:ea typeface="BIZ UDPゴシック" panose="020B0400000000000000" pitchFamily="50" charset="-128"/>
                <a:cs typeface="Meiryo UI"/>
              </a:rPr>
              <a:t>for</a:t>
            </a:r>
            <a:r>
              <a:rPr sz="900" spc="36" dirty="0">
                <a:latin typeface="BIZ UDPゴシック" panose="020B0400000000000000" pitchFamily="50" charset="-128"/>
                <a:ea typeface="BIZ UDPゴシック" panose="020B0400000000000000" pitchFamily="50" charset="-128"/>
                <a:cs typeface="Meiryo UI"/>
              </a:rPr>
              <a:t> </a:t>
            </a:r>
            <a:r>
              <a:rPr sz="900" dirty="0">
                <a:latin typeface="BIZ UDPゴシック" panose="020B0400000000000000" pitchFamily="50" charset="-128"/>
                <a:ea typeface="BIZ UDPゴシック" panose="020B0400000000000000" pitchFamily="50" charset="-128"/>
                <a:cs typeface="Meiryo UI"/>
              </a:rPr>
              <a:t>Small</a:t>
            </a:r>
            <a:r>
              <a:rPr sz="900" spc="27" dirty="0">
                <a:latin typeface="BIZ UDPゴシック" panose="020B0400000000000000" pitchFamily="50" charset="-128"/>
                <a:ea typeface="BIZ UDPゴシック" panose="020B0400000000000000" pitchFamily="50" charset="-128"/>
                <a:cs typeface="Meiryo UI"/>
              </a:rPr>
              <a:t> </a:t>
            </a:r>
            <a:r>
              <a:rPr sz="900" dirty="0">
                <a:latin typeface="BIZ UDPゴシック" panose="020B0400000000000000" pitchFamily="50" charset="-128"/>
                <a:ea typeface="BIZ UDPゴシック" panose="020B0400000000000000" pitchFamily="50" charset="-128"/>
                <a:cs typeface="Meiryo UI"/>
              </a:rPr>
              <a:t>Modular</a:t>
            </a:r>
            <a:r>
              <a:rPr sz="900" spc="18" dirty="0">
                <a:latin typeface="BIZ UDPゴシック" panose="020B0400000000000000" pitchFamily="50" charset="-128"/>
                <a:ea typeface="BIZ UDPゴシック" panose="020B0400000000000000" pitchFamily="50" charset="-128"/>
                <a:cs typeface="Meiryo UI"/>
              </a:rPr>
              <a:t> </a:t>
            </a:r>
            <a:r>
              <a:rPr sz="900" dirty="0">
                <a:latin typeface="BIZ UDPゴシック" panose="020B0400000000000000" pitchFamily="50" charset="-128"/>
                <a:ea typeface="BIZ UDPゴシック" panose="020B0400000000000000" pitchFamily="50" charset="-128"/>
                <a:cs typeface="Meiryo UI"/>
              </a:rPr>
              <a:t>Reactors”（2020年9月8日閲覧</a:t>
            </a:r>
            <a:r>
              <a:rPr sz="900" spc="-45" dirty="0">
                <a:latin typeface="BIZ UDPゴシック" panose="020B0400000000000000" pitchFamily="50" charset="-128"/>
                <a:ea typeface="BIZ UDPゴシック" panose="020B0400000000000000" pitchFamily="50" charset="-128"/>
                <a:cs typeface="Meiryo UI"/>
              </a:rPr>
              <a:t>） </a:t>
            </a:r>
            <a:r>
              <a:rPr sz="900" u="sng" dirty="0">
                <a:solidFill>
                  <a:srgbClr val="3D5D83"/>
                </a:solidFill>
                <a:uFill>
                  <a:solidFill>
                    <a:srgbClr val="3D5D83"/>
                  </a:solidFill>
                </a:uFill>
                <a:latin typeface="BIZ UDPゴシック" panose="020B0400000000000000" pitchFamily="50" charset="-128"/>
                <a:ea typeface="BIZ UDPゴシック" panose="020B0400000000000000" pitchFamily="50" charset="-128"/>
                <a:cs typeface="Meiryo UI"/>
              </a:rPr>
              <a:t>https://</a:t>
            </a:r>
            <a:r>
              <a:rPr sz="900" u="sng" dirty="0">
                <a:solidFill>
                  <a:srgbClr val="3D5D83"/>
                </a:solidFill>
                <a:uFill>
                  <a:solidFill>
                    <a:srgbClr val="3D5D83"/>
                  </a:solidFill>
                </a:uFill>
                <a:latin typeface="BIZ UDPゴシック" panose="020B0400000000000000" pitchFamily="50" charset="-128"/>
                <a:ea typeface="BIZ UDPゴシック" panose="020B0400000000000000" pitchFamily="50" charset="-128"/>
                <a:cs typeface="Meiryo UI"/>
                <a:hlinkClick r:id="rId2"/>
              </a:rPr>
              <a:t>www.iaea.org/sites/default/files/18/01/smr-</a:t>
            </a:r>
            <a:r>
              <a:rPr sz="900" u="sng" spc="-9" dirty="0">
                <a:solidFill>
                  <a:srgbClr val="3D5D83"/>
                </a:solidFill>
                <a:uFill>
                  <a:solidFill>
                    <a:srgbClr val="3D5D83"/>
                  </a:solidFill>
                </a:uFill>
                <a:latin typeface="BIZ UDPゴシック" panose="020B0400000000000000" pitchFamily="50" charset="-128"/>
                <a:ea typeface="BIZ UDPゴシック" panose="020B0400000000000000" pitchFamily="50" charset="-128"/>
                <a:cs typeface="Meiryo UI"/>
                <a:hlinkClick r:id="rId2"/>
              </a:rPr>
              <a:t>rf-report-29012018.pdf</a:t>
            </a:r>
            <a:endParaRPr sz="900" dirty="0">
              <a:latin typeface="BIZ UDPゴシック" panose="020B0400000000000000" pitchFamily="50" charset="-128"/>
              <a:ea typeface="BIZ UDPゴシック" panose="020B0400000000000000" pitchFamily="50" charset="-128"/>
              <a:cs typeface="Meiryo UI"/>
            </a:endParaRPr>
          </a:p>
        </p:txBody>
      </p:sp>
      <p:sp>
        <p:nvSpPr>
          <p:cNvPr id="19" name="テキスト ボックス 18">
            <a:extLst>
              <a:ext uri="{FF2B5EF4-FFF2-40B4-BE49-F238E27FC236}">
                <a16:creationId xmlns:a16="http://schemas.microsoft.com/office/drawing/2014/main" id="{3253F585-5A63-FE53-0821-452C6BAB47FD}"/>
              </a:ext>
            </a:extLst>
          </p:cNvPr>
          <p:cNvSpPr txBox="1"/>
          <p:nvPr/>
        </p:nvSpPr>
        <p:spPr>
          <a:xfrm>
            <a:off x="0" y="0"/>
            <a:ext cx="12192000" cy="523220"/>
          </a:xfrm>
          <a:prstGeom prst="rect">
            <a:avLst/>
          </a:prstGeom>
          <a:solidFill>
            <a:srgbClr val="052F61"/>
          </a:solidFill>
        </p:spPr>
        <p:txBody>
          <a:bodyPr wrap="square" rtlCol="0">
            <a:spAutoFit/>
          </a:bodyPr>
          <a:lstStyle/>
          <a:p>
            <a:pPr algn="ctr"/>
            <a:r>
              <a:rPr kumimoji="1" lang="en-US" altLang="ja-JP" sz="2800" b="1" dirty="0">
                <a:solidFill>
                  <a:schemeClr val="bg1"/>
                </a:solidFill>
                <a:latin typeface="Meiryo UI" panose="020B0604030504040204" pitchFamily="50" charset="-128"/>
                <a:ea typeface="Meiryo UI" panose="020B0604030504040204" pitchFamily="50" charset="-128"/>
              </a:rPr>
              <a:t>SMR</a:t>
            </a:r>
            <a:r>
              <a:rPr kumimoji="1" lang="ja-JP" altLang="en-US" sz="2800" b="1" dirty="0">
                <a:solidFill>
                  <a:schemeClr val="bg1"/>
                </a:solidFill>
                <a:latin typeface="Meiryo UI" panose="020B0604030504040204" pitchFamily="50" charset="-128"/>
                <a:ea typeface="Meiryo UI" panose="020B0604030504040204" pitchFamily="50" charset="-128"/>
              </a:rPr>
              <a:t>の特徴と規制評価の視点</a:t>
            </a:r>
            <a:endParaRPr kumimoji="1" lang="en-US" altLang="ja-JP" sz="2800" b="1" dirty="0">
              <a:solidFill>
                <a:schemeClr val="bg1"/>
              </a:solidFill>
              <a:latin typeface="Meiryo UI" panose="020B0604030504040204" pitchFamily="50" charset="-128"/>
              <a:ea typeface="Meiryo UI" panose="020B0604030504040204" pitchFamily="50" charset="-128"/>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object 29"/>
          <p:cNvSpPr txBox="1"/>
          <p:nvPr/>
        </p:nvSpPr>
        <p:spPr>
          <a:xfrm>
            <a:off x="5936615" y="6684670"/>
            <a:ext cx="244475" cy="177800"/>
          </a:xfrm>
          <a:prstGeom prst="rect">
            <a:avLst/>
          </a:prstGeom>
        </p:spPr>
        <p:txBody>
          <a:bodyPr vert="horz" wrap="square" lIns="0" tIns="0" rIns="0" bIns="0" rtlCol="0">
            <a:spAutoFit/>
          </a:bodyPr>
          <a:lstStyle/>
          <a:p>
            <a:pPr marL="38100">
              <a:lnSpc>
                <a:spcPts val="1240"/>
              </a:lnSpc>
            </a:pPr>
            <a:fld id="{81D60167-4931-47E6-BA6A-407CBD079E47}" type="slidenum">
              <a:rPr sz="1200" spc="-25" dirty="0">
                <a:solidFill>
                  <a:srgbClr val="FFFFFF"/>
                </a:solidFill>
                <a:latin typeface="Calibri"/>
                <a:cs typeface="Calibri"/>
              </a:rPr>
              <a:t>78</a:t>
            </a:fld>
            <a:endParaRPr sz="1200">
              <a:latin typeface="Calibri"/>
              <a:cs typeface="Calibri"/>
            </a:endParaRPr>
          </a:p>
        </p:txBody>
      </p:sp>
      <p:sp>
        <p:nvSpPr>
          <p:cNvPr id="30" name="テキスト ボックス 29">
            <a:extLst>
              <a:ext uri="{FF2B5EF4-FFF2-40B4-BE49-F238E27FC236}">
                <a16:creationId xmlns:a16="http://schemas.microsoft.com/office/drawing/2014/main" id="{24DED468-FEBA-A20E-9B72-3D32F556AEC3}"/>
              </a:ext>
            </a:extLst>
          </p:cNvPr>
          <p:cNvSpPr txBox="1"/>
          <p:nvPr/>
        </p:nvSpPr>
        <p:spPr>
          <a:xfrm>
            <a:off x="0" y="0"/>
            <a:ext cx="12192000" cy="523220"/>
          </a:xfrm>
          <a:prstGeom prst="rect">
            <a:avLst/>
          </a:prstGeom>
          <a:solidFill>
            <a:srgbClr val="052F61"/>
          </a:solidFill>
        </p:spPr>
        <p:txBody>
          <a:bodyPr wrap="square" rtlCol="0">
            <a:spAutoFit/>
          </a:bodyPr>
          <a:lstStyle/>
          <a:p>
            <a:pPr algn="ctr"/>
            <a:r>
              <a:rPr kumimoji="1" lang="ja-JP" altLang="en-US" sz="2800" b="1" dirty="0">
                <a:solidFill>
                  <a:schemeClr val="bg1"/>
                </a:solidFill>
                <a:latin typeface="Meiryo UI" panose="020B0604030504040204" pitchFamily="50" charset="-128"/>
                <a:ea typeface="Meiryo UI" panose="020B0604030504040204" pitchFamily="50" charset="-128"/>
              </a:rPr>
              <a:t>続々稼働へ</a:t>
            </a:r>
            <a:endParaRPr kumimoji="1" lang="en-US" altLang="ja-JP" sz="2800" b="1" dirty="0">
              <a:solidFill>
                <a:schemeClr val="bg1"/>
              </a:solidFill>
              <a:latin typeface="Meiryo UI" panose="020B0604030504040204" pitchFamily="50" charset="-128"/>
              <a:ea typeface="Meiryo UI" panose="020B0604030504040204" pitchFamily="50" charset="-128"/>
            </a:endParaRPr>
          </a:p>
        </p:txBody>
      </p:sp>
      <p:sp>
        <p:nvSpPr>
          <p:cNvPr id="4" name="object 4">
            <a:extLst>
              <a:ext uri="{FF2B5EF4-FFF2-40B4-BE49-F238E27FC236}">
                <a16:creationId xmlns:a16="http://schemas.microsoft.com/office/drawing/2014/main" id="{B3CB7433-6005-5117-32FB-899E7079563C}"/>
              </a:ext>
            </a:extLst>
          </p:cNvPr>
          <p:cNvSpPr txBox="1"/>
          <p:nvPr/>
        </p:nvSpPr>
        <p:spPr>
          <a:xfrm>
            <a:off x="688340" y="1625346"/>
            <a:ext cx="4147820" cy="4324350"/>
          </a:xfrm>
          <a:prstGeom prst="rect">
            <a:avLst/>
          </a:prstGeom>
        </p:spPr>
        <p:txBody>
          <a:bodyPr vert="horz" wrap="square" lIns="0" tIns="12700" rIns="0" bIns="0" rtlCol="0">
            <a:spAutoFit/>
          </a:bodyPr>
          <a:lstStyle/>
          <a:p>
            <a:pPr marL="299085" marR="5080" indent="-287020">
              <a:lnSpc>
                <a:spcPct val="100000"/>
              </a:lnSpc>
              <a:spcBef>
                <a:spcPts val="100"/>
              </a:spcBef>
              <a:buChar char="•"/>
              <a:tabLst>
                <a:tab pos="299085" algn="l"/>
                <a:tab pos="299720" algn="l"/>
              </a:tabLst>
            </a:pPr>
            <a:r>
              <a:rPr sz="1800" dirty="0">
                <a:latin typeface="Arial"/>
                <a:cs typeface="Arial"/>
              </a:rPr>
              <a:t>Several</a:t>
            </a:r>
            <a:r>
              <a:rPr sz="1800" spc="-15" dirty="0">
                <a:latin typeface="Arial"/>
                <a:cs typeface="Arial"/>
              </a:rPr>
              <a:t> </a:t>
            </a:r>
            <a:r>
              <a:rPr sz="1800" dirty="0">
                <a:latin typeface="Arial"/>
                <a:cs typeface="Arial"/>
              </a:rPr>
              <a:t>SMR</a:t>
            </a:r>
            <a:r>
              <a:rPr sz="1800" spc="-15" dirty="0">
                <a:latin typeface="Arial"/>
                <a:cs typeface="Arial"/>
              </a:rPr>
              <a:t> </a:t>
            </a:r>
            <a:r>
              <a:rPr sz="1800" dirty="0">
                <a:latin typeface="Arial"/>
                <a:cs typeface="Arial"/>
              </a:rPr>
              <a:t>designs</a:t>
            </a:r>
            <a:r>
              <a:rPr sz="1800" spc="-15" dirty="0">
                <a:latin typeface="Arial"/>
                <a:cs typeface="Arial"/>
              </a:rPr>
              <a:t> </a:t>
            </a:r>
            <a:r>
              <a:rPr sz="1800" dirty="0">
                <a:latin typeface="Arial"/>
                <a:cs typeface="Arial"/>
              </a:rPr>
              <a:t>are</a:t>
            </a:r>
            <a:r>
              <a:rPr sz="1800" spc="-15" dirty="0">
                <a:latin typeface="Arial"/>
                <a:cs typeface="Arial"/>
              </a:rPr>
              <a:t> </a:t>
            </a:r>
            <a:r>
              <a:rPr sz="1800" dirty="0">
                <a:latin typeface="Arial"/>
                <a:cs typeface="Arial"/>
              </a:rPr>
              <a:t>expected </a:t>
            </a:r>
            <a:r>
              <a:rPr sz="1800" spc="-25" dirty="0">
                <a:latin typeface="Arial"/>
                <a:cs typeface="Arial"/>
              </a:rPr>
              <a:t>to </a:t>
            </a:r>
            <a:r>
              <a:rPr sz="1800" dirty="0">
                <a:latin typeface="Arial"/>
                <a:cs typeface="Arial"/>
              </a:rPr>
              <a:t>be</a:t>
            </a:r>
            <a:r>
              <a:rPr sz="1800" spc="-50" dirty="0">
                <a:latin typeface="Arial"/>
                <a:cs typeface="Arial"/>
              </a:rPr>
              <a:t> </a:t>
            </a:r>
            <a:r>
              <a:rPr sz="1800" dirty="0">
                <a:latin typeface="Arial"/>
                <a:cs typeface="Arial"/>
              </a:rPr>
              <a:t>commercially</a:t>
            </a:r>
            <a:r>
              <a:rPr sz="1800" spc="-25" dirty="0">
                <a:latin typeface="Arial"/>
                <a:cs typeface="Arial"/>
              </a:rPr>
              <a:t> </a:t>
            </a:r>
            <a:r>
              <a:rPr sz="1800" dirty="0">
                <a:latin typeface="Arial"/>
                <a:cs typeface="Arial"/>
              </a:rPr>
              <a:t>deployed within</a:t>
            </a:r>
            <a:r>
              <a:rPr sz="1800" spc="-5" dirty="0">
                <a:latin typeface="Arial"/>
                <a:cs typeface="Arial"/>
              </a:rPr>
              <a:t> </a:t>
            </a:r>
            <a:r>
              <a:rPr sz="1800" spc="-10" dirty="0">
                <a:latin typeface="Arial"/>
                <a:cs typeface="Arial"/>
              </a:rPr>
              <a:t>5-</a:t>
            </a:r>
            <a:r>
              <a:rPr sz="1800" spc="-25" dirty="0">
                <a:latin typeface="Arial"/>
                <a:cs typeface="Arial"/>
              </a:rPr>
              <a:t>10 </a:t>
            </a:r>
            <a:r>
              <a:rPr sz="1800" dirty="0">
                <a:latin typeface="Arial"/>
                <a:cs typeface="Arial"/>
              </a:rPr>
              <a:t>years</a:t>
            </a:r>
            <a:r>
              <a:rPr sz="1800" spc="-15" dirty="0">
                <a:latin typeface="Arial"/>
                <a:cs typeface="Arial"/>
              </a:rPr>
              <a:t> </a:t>
            </a:r>
            <a:r>
              <a:rPr sz="1800" dirty="0">
                <a:latin typeface="Arial"/>
                <a:cs typeface="Arial"/>
              </a:rPr>
              <a:t>and</a:t>
            </a:r>
            <a:r>
              <a:rPr sz="1800" spc="-20" dirty="0">
                <a:latin typeface="Arial"/>
                <a:cs typeface="Arial"/>
              </a:rPr>
              <a:t> </a:t>
            </a:r>
            <a:r>
              <a:rPr sz="1800" dirty="0">
                <a:latin typeface="Arial"/>
                <a:cs typeface="Arial"/>
              </a:rPr>
              <a:t>ready</a:t>
            </a:r>
            <a:r>
              <a:rPr sz="1800" spc="-15" dirty="0">
                <a:latin typeface="Arial"/>
                <a:cs typeface="Arial"/>
              </a:rPr>
              <a:t> </a:t>
            </a:r>
            <a:r>
              <a:rPr sz="1800" dirty="0">
                <a:latin typeface="Arial"/>
                <a:cs typeface="Arial"/>
              </a:rPr>
              <a:t>to</a:t>
            </a:r>
            <a:r>
              <a:rPr sz="1800" spc="-35" dirty="0">
                <a:latin typeface="Arial"/>
                <a:cs typeface="Arial"/>
              </a:rPr>
              <a:t> </a:t>
            </a:r>
            <a:r>
              <a:rPr sz="1800" dirty="0">
                <a:latin typeface="Arial"/>
                <a:cs typeface="Arial"/>
              </a:rPr>
              <a:t>contribute</a:t>
            </a:r>
            <a:r>
              <a:rPr sz="1800" spc="-15" dirty="0">
                <a:latin typeface="Arial"/>
                <a:cs typeface="Arial"/>
              </a:rPr>
              <a:t> </a:t>
            </a:r>
            <a:r>
              <a:rPr sz="1800" dirty="0">
                <a:latin typeface="Arial"/>
                <a:cs typeface="Arial"/>
              </a:rPr>
              <a:t>to</a:t>
            </a:r>
            <a:r>
              <a:rPr sz="1800" spc="-20" dirty="0">
                <a:latin typeface="Arial"/>
                <a:cs typeface="Arial"/>
              </a:rPr>
              <a:t> </a:t>
            </a:r>
            <a:r>
              <a:rPr sz="1800" spc="-10" dirty="0">
                <a:latin typeface="Arial"/>
                <a:cs typeface="Arial"/>
              </a:rPr>
              <a:t>near- </a:t>
            </a:r>
            <a:r>
              <a:rPr sz="1800" dirty="0">
                <a:latin typeface="Arial"/>
                <a:cs typeface="Arial"/>
              </a:rPr>
              <a:t>term</a:t>
            </a:r>
            <a:r>
              <a:rPr sz="1800" spc="5" dirty="0">
                <a:latin typeface="Arial"/>
                <a:cs typeface="Arial"/>
              </a:rPr>
              <a:t> </a:t>
            </a:r>
            <a:r>
              <a:rPr sz="1800" dirty="0">
                <a:latin typeface="Arial"/>
                <a:cs typeface="Arial"/>
              </a:rPr>
              <a:t>and </a:t>
            </a:r>
            <a:r>
              <a:rPr sz="1800" spc="-10" dirty="0">
                <a:latin typeface="Arial"/>
                <a:cs typeface="Arial"/>
              </a:rPr>
              <a:t>medium-</a:t>
            </a:r>
            <a:r>
              <a:rPr sz="1800" dirty="0">
                <a:latin typeface="Arial"/>
                <a:cs typeface="Arial"/>
              </a:rPr>
              <a:t>term</a:t>
            </a:r>
            <a:r>
              <a:rPr sz="1800" spc="25" dirty="0">
                <a:latin typeface="Arial"/>
                <a:cs typeface="Arial"/>
              </a:rPr>
              <a:t> </a:t>
            </a:r>
            <a:r>
              <a:rPr sz="1800" spc="-10" dirty="0">
                <a:latin typeface="Arial"/>
                <a:cs typeface="Arial"/>
              </a:rPr>
              <a:t>emissions reductions</a:t>
            </a:r>
            <a:endParaRPr sz="1800">
              <a:latin typeface="Arial"/>
              <a:cs typeface="Arial"/>
            </a:endParaRPr>
          </a:p>
          <a:p>
            <a:pPr marL="299085" marR="337820" indent="-287020">
              <a:lnSpc>
                <a:spcPct val="100000"/>
              </a:lnSpc>
              <a:spcBef>
                <a:spcPts val="1200"/>
              </a:spcBef>
              <a:buChar char="•"/>
              <a:tabLst>
                <a:tab pos="299085" algn="l"/>
                <a:tab pos="299720" algn="l"/>
              </a:tabLst>
            </a:pPr>
            <a:r>
              <a:rPr sz="1800" dirty="0">
                <a:latin typeface="Arial"/>
                <a:cs typeface="Arial"/>
              </a:rPr>
              <a:t>SMRs</a:t>
            </a:r>
            <a:r>
              <a:rPr sz="1800" spc="-25" dirty="0">
                <a:latin typeface="Arial"/>
                <a:cs typeface="Arial"/>
              </a:rPr>
              <a:t> </a:t>
            </a:r>
            <a:r>
              <a:rPr sz="1800" dirty="0">
                <a:latin typeface="Arial"/>
                <a:cs typeface="Arial"/>
              </a:rPr>
              <a:t>could</a:t>
            </a:r>
            <a:r>
              <a:rPr sz="1800" spc="-5" dirty="0">
                <a:latin typeface="Arial"/>
                <a:cs typeface="Arial"/>
              </a:rPr>
              <a:t> </a:t>
            </a:r>
            <a:r>
              <a:rPr sz="1800" dirty="0">
                <a:latin typeface="Arial"/>
                <a:cs typeface="Arial"/>
              </a:rPr>
              <a:t>see</a:t>
            </a:r>
            <a:r>
              <a:rPr sz="1800" spc="-20" dirty="0">
                <a:latin typeface="Arial"/>
                <a:cs typeface="Arial"/>
              </a:rPr>
              <a:t> </a:t>
            </a:r>
            <a:r>
              <a:rPr sz="1800" dirty="0">
                <a:latin typeface="Arial"/>
                <a:cs typeface="Arial"/>
              </a:rPr>
              <a:t>rapidly</a:t>
            </a:r>
            <a:r>
              <a:rPr sz="1800" spc="10" dirty="0">
                <a:latin typeface="Arial"/>
                <a:cs typeface="Arial"/>
              </a:rPr>
              <a:t> </a:t>
            </a:r>
            <a:r>
              <a:rPr sz="1800" spc="-10" dirty="0">
                <a:latin typeface="Arial"/>
                <a:cs typeface="Arial"/>
              </a:rPr>
              <a:t>increasing </a:t>
            </a:r>
            <a:r>
              <a:rPr sz="1800" dirty="0">
                <a:latin typeface="Arial"/>
                <a:cs typeface="Arial"/>
              </a:rPr>
              <a:t>rates</a:t>
            </a:r>
            <a:r>
              <a:rPr sz="1800" spc="-15" dirty="0">
                <a:latin typeface="Arial"/>
                <a:cs typeface="Arial"/>
              </a:rPr>
              <a:t> </a:t>
            </a:r>
            <a:r>
              <a:rPr sz="1800" dirty="0">
                <a:latin typeface="Arial"/>
                <a:cs typeface="Arial"/>
              </a:rPr>
              <a:t>of</a:t>
            </a:r>
            <a:r>
              <a:rPr sz="1800" spc="-10" dirty="0">
                <a:latin typeface="Arial"/>
                <a:cs typeface="Arial"/>
              </a:rPr>
              <a:t> </a:t>
            </a:r>
            <a:r>
              <a:rPr sz="1800" dirty="0">
                <a:latin typeface="Arial"/>
                <a:cs typeface="Arial"/>
              </a:rPr>
              <a:t>construction</a:t>
            </a:r>
            <a:r>
              <a:rPr sz="1800" spc="-5" dirty="0">
                <a:latin typeface="Arial"/>
                <a:cs typeface="Arial"/>
              </a:rPr>
              <a:t> </a:t>
            </a:r>
            <a:r>
              <a:rPr sz="1800" dirty="0">
                <a:latin typeface="Arial"/>
                <a:cs typeface="Arial"/>
              </a:rPr>
              <a:t>in</a:t>
            </a:r>
            <a:r>
              <a:rPr sz="1800" spc="-20" dirty="0">
                <a:latin typeface="Arial"/>
                <a:cs typeface="Arial"/>
              </a:rPr>
              <a:t> </a:t>
            </a:r>
            <a:r>
              <a:rPr sz="1800" dirty="0">
                <a:latin typeface="Arial"/>
                <a:cs typeface="Arial"/>
              </a:rPr>
              <a:t>net</a:t>
            </a:r>
            <a:r>
              <a:rPr sz="1800" spc="-5" dirty="0">
                <a:latin typeface="Arial"/>
                <a:cs typeface="Arial"/>
              </a:rPr>
              <a:t> </a:t>
            </a:r>
            <a:r>
              <a:rPr sz="1800" spc="-20" dirty="0">
                <a:latin typeface="Arial"/>
                <a:cs typeface="Arial"/>
              </a:rPr>
              <a:t>zero </a:t>
            </a:r>
            <a:r>
              <a:rPr sz="1800" spc="-10" dirty="0">
                <a:latin typeface="Arial"/>
                <a:cs typeface="Arial"/>
              </a:rPr>
              <a:t>pathways</a:t>
            </a:r>
            <a:endParaRPr sz="1800">
              <a:latin typeface="Arial"/>
              <a:cs typeface="Arial"/>
            </a:endParaRPr>
          </a:p>
          <a:p>
            <a:pPr marL="299085" marR="273685" indent="-287020">
              <a:lnSpc>
                <a:spcPct val="100000"/>
              </a:lnSpc>
              <a:spcBef>
                <a:spcPts val="1200"/>
              </a:spcBef>
              <a:buChar char="•"/>
              <a:tabLst>
                <a:tab pos="299085" algn="l"/>
                <a:tab pos="299720" algn="l"/>
              </a:tabLst>
            </a:pPr>
            <a:r>
              <a:rPr sz="1800" dirty="0">
                <a:latin typeface="Arial"/>
                <a:cs typeface="Arial"/>
              </a:rPr>
              <a:t>Up</a:t>
            </a:r>
            <a:r>
              <a:rPr sz="1800" spc="-30" dirty="0">
                <a:latin typeface="Arial"/>
                <a:cs typeface="Arial"/>
              </a:rPr>
              <a:t> </a:t>
            </a:r>
            <a:r>
              <a:rPr sz="1800" dirty="0">
                <a:latin typeface="Arial"/>
                <a:cs typeface="Arial"/>
              </a:rPr>
              <a:t>to</a:t>
            </a:r>
            <a:r>
              <a:rPr sz="1800" spc="-20" dirty="0">
                <a:latin typeface="Arial"/>
                <a:cs typeface="Arial"/>
              </a:rPr>
              <a:t> </a:t>
            </a:r>
            <a:r>
              <a:rPr sz="1800" dirty="0">
                <a:latin typeface="Arial"/>
                <a:cs typeface="Arial"/>
              </a:rPr>
              <a:t>2035,</a:t>
            </a:r>
            <a:r>
              <a:rPr sz="1800" spc="-10" dirty="0">
                <a:latin typeface="Arial"/>
                <a:cs typeface="Arial"/>
              </a:rPr>
              <a:t> </a:t>
            </a:r>
            <a:r>
              <a:rPr sz="1800" dirty="0">
                <a:latin typeface="Arial"/>
                <a:cs typeface="Arial"/>
              </a:rPr>
              <a:t>the</a:t>
            </a:r>
            <a:r>
              <a:rPr sz="1800" spc="-20" dirty="0">
                <a:latin typeface="Arial"/>
                <a:cs typeface="Arial"/>
              </a:rPr>
              <a:t> </a:t>
            </a:r>
            <a:r>
              <a:rPr sz="1800" dirty="0">
                <a:latin typeface="Arial"/>
                <a:cs typeface="Arial"/>
              </a:rPr>
              <a:t>global</a:t>
            </a:r>
            <a:r>
              <a:rPr sz="1800" spc="-10" dirty="0">
                <a:latin typeface="Arial"/>
                <a:cs typeface="Arial"/>
              </a:rPr>
              <a:t> </a:t>
            </a:r>
            <a:r>
              <a:rPr sz="1800" dirty="0">
                <a:latin typeface="Arial"/>
                <a:cs typeface="Arial"/>
              </a:rPr>
              <a:t>SMR</a:t>
            </a:r>
            <a:r>
              <a:rPr sz="1800" spc="-15" dirty="0">
                <a:latin typeface="Arial"/>
                <a:cs typeface="Arial"/>
              </a:rPr>
              <a:t> </a:t>
            </a:r>
            <a:r>
              <a:rPr sz="1800" spc="-10" dirty="0">
                <a:latin typeface="Arial"/>
                <a:cs typeface="Arial"/>
              </a:rPr>
              <a:t>market </a:t>
            </a:r>
            <a:r>
              <a:rPr sz="1800" dirty="0">
                <a:latin typeface="Arial"/>
                <a:cs typeface="Arial"/>
              </a:rPr>
              <a:t>could</a:t>
            </a:r>
            <a:r>
              <a:rPr sz="1800" spc="-25" dirty="0">
                <a:latin typeface="Arial"/>
                <a:cs typeface="Arial"/>
              </a:rPr>
              <a:t> </a:t>
            </a:r>
            <a:r>
              <a:rPr sz="1800" dirty="0">
                <a:latin typeface="Arial"/>
                <a:cs typeface="Arial"/>
              </a:rPr>
              <a:t>reach</a:t>
            </a:r>
            <a:r>
              <a:rPr sz="1800" spc="-10" dirty="0">
                <a:latin typeface="Arial"/>
                <a:cs typeface="Arial"/>
              </a:rPr>
              <a:t> </a:t>
            </a:r>
            <a:r>
              <a:rPr sz="1800" dirty="0">
                <a:latin typeface="Arial"/>
                <a:cs typeface="Arial"/>
              </a:rPr>
              <a:t>21</a:t>
            </a:r>
            <a:r>
              <a:rPr sz="1800" spc="-20" dirty="0">
                <a:latin typeface="Arial"/>
                <a:cs typeface="Arial"/>
              </a:rPr>
              <a:t> </a:t>
            </a:r>
            <a:r>
              <a:rPr sz="1800" spc="-10" dirty="0">
                <a:latin typeface="Arial"/>
                <a:cs typeface="Arial"/>
              </a:rPr>
              <a:t>gigawatts</a:t>
            </a:r>
            <a:endParaRPr sz="1800">
              <a:latin typeface="Arial"/>
              <a:cs typeface="Arial"/>
            </a:endParaRPr>
          </a:p>
          <a:p>
            <a:pPr marL="299085" marR="262255" indent="-287020">
              <a:lnSpc>
                <a:spcPct val="100000"/>
              </a:lnSpc>
              <a:spcBef>
                <a:spcPts val="1200"/>
              </a:spcBef>
              <a:buChar char="•"/>
              <a:tabLst>
                <a:tab pos="299085" algn="l"/>
                <a:tab pos="299720" algn="l"/>
              </a:tabLst>
            </a:pPr>
            <a:r>
              <a:rPr sz="1800" dirty="0">
                <a:latin typeface="Arial"/>
                <a:cs typeface="Arial"/>
              </a:rPr>
              <a:t>Thereafter,</a:t>
            </a:r>
            <a:r>
              <a:rPr sz="1800" spc="-45" dirty="0">
                <a:latin typeface="Arial"/>
                <a:cs typeface="Arial"/>
              </a:rPr>
              <a:t> </a:t>
            </a:r>
            <a:r>
              <a:rPr sz="1800" dirty="0">
                <a:latin typeface="Arial"/>
                <a:cs typeface="Arial"/>
              </a:rPr>
              <a:t>a</a:t>
            </a:r>
            <a:r>
              <a:rPr sz="1800" spc="-45" dirty="0">
                <a:latin typeface="Arial"/>
                <a:cs typeface="Arial"/>
              </a:rPr>
              <a:t> </a:t>
            </a:r>
            <a:r>
              <a:rPr sz="1800" dirty="0">
                <a:latin typeface="Arial"/>
                <a:cs typeface="Arial"/>
              </a:rPr>
              <a:t>rapid</a:t>
            </a:r>
            <a:r>
              <a:rPr sz="1800" spc="-25" dirty="0">
                <a:latin typeface="Arial"/>
                <a:cs typeface="Arial"/>
              </a:rPr>
              <a:t> </a:t>
            </a:r>
            <a:r>
              <a:rPr sz="1800" dirty="0">
                <a:latin typeface="Arial"/>
                <a:cs typeface="Arial"/>
              </a:rPr>
              <a:t>increase</a:t>
            </a:r>
            <a:r>
              <a:rPr sz="1800" spc="-30" dirty="0">
                <a:latin typeface="Arial"/>
                <a:cs typeface="Arial"/>
              </a:rPr>
              <a:t> </a:t>
            </a:r>
            <a:r>
              <a:rPr sz="1800" dirty="0">
                <a:latin typeface="Arial"/>
                <a:cs typeface="Arial"/>
              </a:rPr>
              <a:t>in</a:t>
            </a:r>
            <a:r>
              <a:rPr sz="1800" spc="-40" dirty="0">
                <a:latin typeface="Arial"/>
                <a:cs typeface="Arial"/>
              </a:rPr>
              <a:t> </a:t>
            </a:r>
            <a:r>
              <a:rPr sz="1800" spc="-10" dirty="0">
                <a:latin typeface="Arial"/>
                <a:cs typeface="Arial"/>
              </a:rPr>
              <a:t>build </a:t>
            </a:r>
            <a:r>
              <a:rPr sz="1800" dirty="0">
                <a:latin typeface="Arial"/>
                <a:cs typeface="Arial"/>
              </a:rPr>
              <a:t>rate</a:t>
            </a:r>
            <a:r>
              <a:rPr sz="1800" spc="-25" dirty="0">
                <a:latin typeface="Arial"/>
                <a:cs typeface="Arial"/>
              </a:rPr>
              <a:t> </a:t>
            </a:r>
            <a:r>
              <a:rPr sz="1800" dirty="0">
                <a:latin typeface="Arial"/>
                <a:cs typeface="Arial"/>
              </a:rPr>
              <a:t>can</a:t>
            </a:r>
            <a:r>
              <a:rPr sz="1800" spc="-20" dirty="0">
                <a:latin typeface="Arial"/>
                <a:cs typeface="Arial"/>
              </a:rPr>
              <a:t> </a:t>
            </a:r>
            <a:r>
              <a:rPr sz="1800" dirty="0">
                <a:latin typeface="Arial"/>
                <a:cs typeface="Arial"/>
              </a:rPr>
              <a:t>be</a:t>
            </a:r>
            <a:r>
              <a:rPr sz="1800" spc="-5" dirty="0">
                <a:latin typeface="Arial"/>
                <a:cs typeface="Arial"/>
              </a:rPr>
              <a:t> </a:t>
            </a:r>
            <a:r>
              <a:rPr sz="1800" dirty="0">
                <a:latin typeface="Arial"/>
                <a:cs typeface="Arial"/>
              </a:rPr>
              <a:t>envisaged</a:t>
            </a:r>
            <a:r>
              <a:rPr sz="1800" spc="10" dirty="0">
                <a:latin typeface="Arial"/>
                <a:cs typeface="Arial"/>
              </a:rPr>
              <a:t> </a:t>
            </a:r>
            <a:r>
              <a:rPr sz="1800" spc="-20" dirty="0">
                <a:latin typeface="Arial"/>
                <a:cs typeface="Arial"/>
              </a:rPr>
              <a:t>with </a:t>
            </a:r>
            <a:r>
              <a:rPr sz="1800" dirty="0">
                <a:latin typeface="Arial"/>
                <a:cs typeface="Arial"/>
              </a:rPr>
              <a:t>construction</a:t>
            </a:r>
            <a:r>
              <a:rPr sz="1800" spc="-40" dirty="0">
                <a:latin typeface="Arial"/>
                <a:cs typeface="Arial"/>
              </a:rPr>
              <a:t> </a:t>
            </a:r>
            <a:r>
              <a:rPr sz="1800" dirty="0">
                <a:latin typeface="Arial"/>
                <a:cs typeface="Arial"/>
              </a:rPr>
              <a:t>between</a:t>
            </a:r>
            <a:r>
              <a:rPr sz="1800" spc="10" dirty="0">
                <a:latin typeface="Arial"/>
                <a:cs typeface="Arial"/>
              </a:rPr>
              <a:t> </a:t>
            </a:r>
            <a:r>
              <a:rPr sz="1800" dirty="0">
                <a:latin typeface="Arial"/>
                <a:cs typeface="Arial"/>
              </a:rPr>
              <a:t>15</a:t>
            </a:r>
            <a:r>
              <a:rPr sz="1800" spc="-25" dirty="0">
                <a:latin typeface="Arial"/>
                <a:cs typeface="Arial"/>
              </a:rPr>
              <a:t> </a:t>
            </a:r>
            <a:r>
              <a:rPr sz="1800" dirty="0">
                <a:latin typeface="Arial"/>
                <a:cs typeface="Arial"/>
              </a:rPr>
              <a:t>and</a:t>
            </a:r>
            <a:r>
              <a:rPr sz="1800" spc="-35" dirty="0">
                <a:latin typeface="Arial"/>
                <a:cs typeface="Arial"/>
              </a:rPr>
              <a:t> </a:t>
            </a:r>
            <a:r>
              <a:rPr sz="1800" spc="-25" dirty="0">
                <a:latin typeface="Arial"/>
                <a:cs typeface="Arial"/>
              </a:rPr>
              <a:t>150 </a:t>
            </a:r>
            <a:r>
              <a:rPr sz="1800" dirty="0">
                <a:latin typeface="Arial"/>
                <a:cs typeface="Arial"/>
              </a:rPr>
              <a:t>gigawatts</a:t>
            </a:r>
            <a:r>
              <a:rPr sz="1800" spc="-5" dirty="0">
                <a:latin typeface="Arial"/>
                <a:cs typeface="Arial"/>
              </a:rPr>
              <a:t> </a:t>
            </a:r>
            <a:r>
              <a:rPr sz="1800" dirty="0">
                <a:latin typeface="Arial"/>
                <a:cs typeface="Arial"/>
              </a:rPr>
              <a:t>per</a:t>
            </a:r>
            <a:r>
              <a:rPr sz="1800" spc="-45" dirty="0">
                <a:latin typeface="Arial"/>
                <a:cs typeface="Arial"/>
              </a:rPr>
              <a:t> </a:t>
            </a:r>
            <a:r>
              <a:rPr sz="1800" spc="-20" dirty="0">
                <a:latin typeface="Arial"/>
                <a:cs typeface="Arial"/>
              </a:rPr>
              <a:t>year</a:t>
            </a:r>
            <a:endParaRPr sz="1800">
              <a:latin typeface="Arial"/>
              <a:cs typeface="Arial"/>
            </a:endParaRPr>
          </a:p>
        </p:txBody>
      </p:sp>
      <p:sp>
        <p:nvSpPr>
          <p:cNvPr id="5" name="object 5">
            <a:extLst>
              <a:ext uri="{FF2B5EF4-FFF2-40B4-BE49-F238E27FC236}">
                <a16:creationId xmlns:a16="http://schemas.microsoft.com/office/drawing/2014/main" id="{20930FDC-D6EB-70DB-3127-C8E7A43ABA4F}"/>
              </a:ext>
            </a:extLst>
          </p:cNvPr>
          <p:cNvSpPr txBox="1"/>
          <p:nvPr/>
        </p:nvSpPr>
        <p:spPr>
          <a:xfrm>
            <a:off x="5421629" y="1625346"/>
            <a:ext cx="5910580" cy="299720"/>
          </a:xfrm>
          <a:prstGeom prst="rect">
            <a:avLst/>
          </a:prstGeom>
        </p:spPr>
        <p:txBody>
          <a:bodyPr vert="horz" wrap="square" lIns="0" tIns="12700" rIns="0" bIns="0" rtlCol="0">
            <a:spAutoFit/>
          </a:bodyPr>
          <a:lstStyle/>
          <a:p>
            <a:pPr marL="12700">
              <a:lnSpc>
                <a:spcPct val="100000"/>
              </a:lnSpc>
              <a:spcBef>
                <a:spcPts val="100"/>
              </a:spcBef>
            </a:pPr>
            <a:r>
              <a:rPr sz="1800" b="1" dirty="0">
                <a:latin typeface="Arial"/>
                <a:cs typeface="Arial"/>
              </a:rPr>
              <a:t>Installed</a:t>
            </a:r>
            <a:r>
              <a:rPr sz="1800" b="1" spc="-50" dirty="0">
                <a:latin typeface="Arial"/>
                <a:cs typeface="Arial"/>
              </a:rPr>
              <a:t> </a:t>
            </a:r>
            <a:r>
              <a:rPr sz="1800" b="1" dirty="0">
                <a:latin typeface="Arial"/>
                <a:cs typeface="Arial"/>
              </a:rPr>
              <a:t>Capacity</a:t>
            </a:r>
            <a:r>
              <a:rPr sz="1800" b="1" spc="-95" dirty="0">
                <a:latin typeface="Arial"/>
                <a:cs typeface="Arial"/>
              </a:rPr>
              <a:t> </a:t>
            </a:r>
            <a:r>
              <a:rPr sz="1800" b="1" dirty="0">
                <a:latin typeface="Arial"/>
                <a:cs typeface="Arial"/>
              </a:rPr>
              <a:t>And</a:t>
            </a:r>
            <a:r>
              <a:rPr sz="1800" b="1" spc="5" dirty="0">
                <a:latin typeface="Arial"/>
                <a:cs typeface="Arial"/>
              </a:rPr>
              <a:t> </a:t>
            </a:r>
            <a:r>
              <a:rPr sz="1800" b="1" dirty="0">
                <a:latin typeface="Arial"/>
                <a:cs typeface="Arial"/>
              </a:rPr>
              <a:t>Cumulative</a:t>
            </a:r>
            <a:r>
              <a:rPr sz="1800" b="1" spc="-10" dirty="0">
                <a:latin typeface="Arial"/>
                <a:cs typeface="Arial"/>
              </a:rPr>
              <a:t> </a:t>
            </a:r>
            <a:r>
              <a:rPr sz="1800" b="1" dirty="0">
                <a:latin typeface="Arial"/>
                <a:cs typeface="Arial"/>
              </a:rPr>
              <a:t>Emissions</a:t>
            </a:r>
            <a:r>
              <a:rPr sz="1800" b="1" spc="-100" dirty="0">
                <a:latin typeface="Arial"/>
                <a:cs typeface="Arial"/>
              </a:rPr>
              <a:t> </a:t>
            </a:r>
            <a:r>
              <a:rPr sz="1800" b="1" spc="-10" dirty="0">
                <a:latin typeface="Arial"/>
                <a:cs typeface="Arial"/>
              </a:rPr>
              <a:t>Avoided</a:t>
            </a:r>
            <a:endParaRPr sz="1800" dirty="0">
              <a:latin typeface="Arial"/>
              <a:cs typeface="Arial"/>
            </a:endParaRPr>
          </a:p>
        </p:txBody>
      </p:sp>
      <p:sp>
        <p:nvSpPr>
          <p:cNvPr id="6" name="object 6">
            <a:extLst>
              <a:ext uri="{FF2B5EF4-FFF2-40B4-BE49-F238E27FC236}">
                <a16:creationId xmlns:a16="http://schemas.microsoft.com/office/drawing/2014/main" id="{C2737114-8B20-6F7E-7BC9-2C45A1FD8F7C}"/>
              </a:ext>
            </a:extLst>
          </p:cNvPr>
          <p:cNvSpPr txBox="1">
            <a:spLocks noGrp="1"/>
          </p:cNvSpPr>
          <p:nvPr>
            <p:ph type="title"/>
          </p:nvPr>
        </p:nvSpPr>
        <p:spPr>
          <a:xfrm>
            <a:off x="688340" y="859282"/>
            <a:ext cx="4653915" cy="513715"/>
          </a:xfrm>
          <a:prstGeom prst="rect">
            <a:avLst/>
          </a:prstGeom>
        </p:spPr>
        <p:txBody>
          <a:bodyPr vert="horz" wrap="square" lIns="0" tIns="13335" rIns="0" bIns="0" rtlCol="0">
            <a:spAutoFit/>
          </a:bodyPr>
          <a:lstStyle/>
          <a:p>
            <a:pPr marL="12700">
              <a:lnSpc>
                <a:spcPct val="100000"/>
              </a:lnSpc>
              <a:spcBef>
                <a:spcPts val="105"/>
              </a:spcBef>
            </a:pPr>
            <a:r>
              <a:rPr sz="3200" dirty="0">
                <a:solidFill>
                  <a:srgbClr val="4F81BC"/>
                </a:solidFill>
              </a:rPr>
              <a:t>Small</a:t>
            </a:r>
            <a:r>
              <a:rPr sz="3200" spc="-25" dirty="0">
                <a:solidFill>
                  <a:srgbClr val="4F81BC"/>
                </a:solidFill>
              </a:rPr>
              <a:t> </a:t>
            </a:r>
            <a:r>
              <a:rPr sz="3200" dirty="0">
                <a:solidFill>
                  <a:srgbClr val="4F81BC"/>
                </a:solidFill>
              </a:rPr>
              <a:t>Modular</a:t>
            </a:r>
            <a:r>
              <a:rPr sz="3200" spc="-30" dirty="0">
                <a:solidFill>
                  <a:srgbClr val="4F81BC"/>
                </a:solidFill>
              </a:rPr>
              <a:t> </a:t>
            </a:r>
            <a:r>
              <a:rPr sz="3200" spc="-10" dirty="0">
                <a:solidFill>
                  <a:srgbClr val="4F81BC"/>
                </a:solidFill>
              </a:rPr>
              <a:t>Reactors</a:t>
            </a:r>
            <a:endParaRPr sz="3200"/>
          </a:p>
        </p:txBody>
      </p:sp>
      <p:pic>
        <p:nvPicPr>
          <p:cNvPr id="7" name="object 7">
            <a:extLst>
              <a:ext uri="{FF2B5EF4-FFF2-40B4-BE49-F238E27FC236}">
                <a16:creationId xmlns:a16="http://schemas.microsoft.com/office/drawing/2014/main" id="{BDA7E73F-2279-B283-87D9-46BE44DF1359}"/>
              </a:ext>
            </a:extLst>
          </p:cNvPr>
          <p:cNvPicPr/>
          <p:nvPr/>
        </p:nvPicPr>
        <p:blipFill>
          <a:blip r:embed="rId2" cstate="print"/>
          <a:stretch>
            <a:fillRect/>
          </a:stretch>
        </p:blipFill>
        <p:spPr>
          <a:xfrm>
            <a:off x="5237988" y="1970532"/>
            <a:ext cx="6766559" cy="4297680"/>
          </a:xfrm>
          <a:prstGeom prst="rect">
            <a:avLst/>
          </a:prstGeom>
        </p:spPr>
      </p:pic>
      <p:sp>
        <p:nvSpPr>
          <p:cNvPr id="8" name="object 8">
            <a:extLst>
              <a:ext uri="{FF2B5EF4-FFF2-40B4-BE49-F238E27FC236}">
                <a16:creationId xmlns:a16="http://schemas.microsoft.com/office/drawing/2014/main" id="{827840EB-9C26-F2EF-AE7E-25757AD1843D}"/>
              </a:ext>
            </a:extLst>
          </p:cNvPr>
          <p:cNvSpPr txBox="1"/>
          <p:nvPr/>
        </p:nvSpPr>
        <p:spPr>
          <a:xfrm>
            <a:off x="9771633" y="6312567"/>
            <a:ext cx="1478280" cy="165735"/>
          </a:xfrm>
          <a:prstGeom prst="rect">
            <a:avLst/>
          </a:prstGeom>
        </p:spPr>
        <p:txBody>
          <a:bodyPr vert="horz" wrap="square" lIns="0" tIns="0" rIns="0" bIns="0" rtlCol="0">
            <a:spAutoFit/>
          </a:bodyPr>
          <a:lstStyle/>
          <a:p>
            <a:pPr marL="12700">
              <a:lnSpc>
                <a:spcPts val="1190"/>
              </a:lnSpc>
            </a:pPr>
            <a:r>
              <a:rPr sz="1000" i="1" dirty="0">
                <a:solidFill>
                  <a:srgbClr val="7E7E7E"/>
                </a:solidFill>
                <a:latin typeface="Times New Roman"/>
                <a:cs typeface="Times New Roman"/>
              </a:rPr>
              <a:t>Source</a:t>
            </a:r>
            <a:r>
              <a:rPr sz="1000" dirty="0">
                <a:solidFill>
                  <a:srgbClr val="7E7E7E"/>
                </a:solidFill>
                <a:latin typeface="Times New Roman"/>
                <a:cs typeface="Times New Roman"/>
              </a:rPr>
              <a:t>:</a:t>
            </a:r>
            <a:r>
              <a:rPr sz="1000" spc="-25" dirty="0">
                <a:solidFill>
                  <a:srgbClr val="7E7E7E"/>
                </a:solidFill>
                <a:latin typeface="Times New Roman"/>
                <a:cs typeface="Times New Roman"/>
              </a:rPr>
              <a:t> </a:t>
            </a:r>
            <a:r>
              <a:rPr sz="1000" dirty="0">
                <a:solidFill>
                  <a:srgbClr val="7E7E7E"/>
                </a:solidFill>
                <a:latin typeface="Times New Roman"/>
                <a:cs typeface="Times New Roman"/>
              </a:rPr>
              <a:t>NEA</a:t>
            </a:r>
            <a:r>
              <a:rPr sz="1000" spc="-10" dirty="0">
                <a:solidFill>
                  <a:srgbClr val="7E7E7E"/>
                </a:solidFill>
                <a:latin typeface="Times New Roman"/>
                <a:cs typeface="Times New Roman"/>
              </a:rPr>
              <a:t> (forthcoming).</a:t>
            </a:r>
            <a:endParaRPr sz="1000">
              <a:latin typeface="Times New Roman"/>
              <a:cs typeface="Times New Roman"/>
            </a:endParaRPr>
          </a:p>
        </p:txBody>
      </p:sp>
    </p:spTree>
    <p:extLst>
      <p:ext uri="{BB962C8B-B14F-4D97-AF65-F5344CB8AC3E}">
        <p14:creationId xmlns:p14="http://schemas.microsoft.com/office/powerpoint/2010/main" val="184372398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テキスト ボックス 29">
            <a:extLst>
              <a:ext uri="{FF2B5EF4-FFF2-40B4-BE49-F238E27FC236}">
                <a16:creationId xmlns:a16="http://schemas.microsoft.com/office/drawing/2014/main" id="{24DED468-FEBA-A20E-9B72-3D32F556AEC3}"/>
              </a:ext>
            </a:extLst>
          </p:cNvPr>
          <p:cNvSpPr txBox="1"/>
          <p:nvPr/>
        </p:nvSpPr>
        <p:spPr>
          <a:xfrm>
            <a:off x="0" y="0"/>
            <a:ext cx="12192000" cy="523220"/>
          </a:xfrm>
          <a:prstGeom prst="rect">
            <a:avLst/>
          </a:prstGeom>
          <a:solidFill>
            <a:srgbClr val="052F61"/>
          </a:solidFill>
        </p:spPr>
        <p:txBody>
          <a:bodyPr wrap="square" rtlCol="0">
            <a:spAutoFit/>
          </a:bodyPr>
          <a:lstStyle/>
          <a:p>
            <a:pPr algn="ctr"/>
            <a:r>
              <a:rPr kumimoji="1" lang="ja-JP" altLang="en-US" sz="2800" b="1" dirty="0">
                <a:solidFill>
                  <a:schemeClr val="bg1"/>
                </a:solidFill>
                <a:latin typeface="Meiryo UI" panose="020B0604030504040204" pitchFamily="50" charset="-128"/>
                <a:ea typeface="Meiryo UI" panose="020B0604030504040204" pitchFamily="50" charset="-128"/>
              </a:rPr>
              <a:t>続々稼働へ</a:t>
            </a:r>
            <a:endParaRPr kumimoji="1" lang="en-US" altLang="ja-JP" sz="2800" b="1" dirty="0">
              <a:solidFill>
                <a:schemeClr val="bg1"/>
              </a:solidFill>
              <a:latin typeface="Meiryo UI" panose="020B0604030504040204" pitchFamily="50" charset="-128"/>
              <a:ea typeface="Meiryo UI" panose="020B0604030504040204" pitchFamily="50" charset="-128"/>
            </a:endParaRPr>
          </a:p>
        </p:txBody>
      </p:sp>
      <p:grpSp>
        <p:nvGrpSpPr>
          <p:cNvPr id="10" name="object 4">
            <a:extLst>
              <a:ext uri="{FF2B5EF4-FFF2-40B4-BE49-F238E27FC236}">
                <a16:creationId xmlns:a16="http://schemas.microsoft.com/office/drawing/2014/main" id="{AA0A0314-74FA-9BB4-589F-5B555C75D53A}"/>
              </a:ext>
            </a:extLst>
          </p:cNvPr>
          <p:cNvGrpSpPr/>
          <p:nvPr/>
        </p:nvGrpSpPr>
        <p:grpSpPr>
          <a:xfrm>
            <a:off x="7275258" y="1641157"/>
            <a:ext cx="4267835" cy="3583304"/>
            <a:chOff x="7275258" y="1641157"/>
            <a:chExt cx="4267835" cy="3583304"/>
          </a:xfrm>
        </p:grpSpPr>
        <p:sp>
          <p:nvSpPr>
            <p:cNvPr id="11" name="object 5">
              <a:extLst>
                <a:ext uri="{FF2B5EF4-FFF2-40B4-BE49-F238E27FC236}">
                  <a16:creationId xmlns:a16="http://schemas.microsoft.com/office/drawing/2014/main" id="{67A0E8CB-4841-12C8-8090-9C4A4D5948E5}"/>
                </a:ext>
              </a:extLst>
            </p:cNvPr>
            <p:cNvSpPr/>
            <p:nvPr/>
          </p:nvSpPr>
          <p:spPr>
            <a:xfrm>
              <a:off x="7286243" y="1645920"/>
              <a:ext cx="4249420" cy="3573779"/>
            </a:xfrm>
            <a:custGeom>
              <a:avLst/>
              <a:gdLst/>
              <a:ahLst/>
              <a:cxnLst/>
              <a:rect l="l" t="t" r="r" b="b"/>
              <a:pathLst>
                <a:path w="4249420" h="3573779">
                  <a:moveTo>
                    <a:pt x="0" y="3127247"/>
                  </a:moveTo>
                  <a:lnTo>
                    <a:pt x="4248911" y="3127247"/>
                  </a:lnTo>
                </a:path>
                <a:path w="4249420" h="3573779">
                  <a:moveTo>
                    <a:pt x="0" y="2679191"/>
                  </a:moveTo>
                  <a:lnTo>
                    <a:pt x="4248911" y="2679191"/>
                  </a:lnTo>
                </a:path>
                <a:path w="4249420" h="3573779">
                  <a:moveTo>
                    <a:pt x="0" y="2232660"/>
                  </a:moveTo>
                  <a:lnTo>
                    <a:pt x="4248911" y="2232660"/>
                  </a:lnTo>
                </a:path>
                <a:path w="4249420" h="3573779">
                  <a:moveTo>
                    <a:pt x="0" y="1786127"/>
                  </a:moveTo>
                  <a:lnTo>
                    <a:pt x="4248911" y="1786127"/>
                  </a:lnTo>
                </a:path>
                <a:path w="4249420" h="3573779">
                  <a:moveTo>
                    <a:pt x="0" y="1339595"/>
                  </a:moveTo>
                  <a:lnTo>
                    <a:pt x="4248911" y="1339595"/>
                  </a:lnTo>
                </a:path>
                <a:path w="4249420" h="3573779">
                  <a:moveTo>
                    <a:pt x="0" y="893063"/>
                  </a:moveTo>
                  <a:lnTo>
                    <a:pt x="4248911" y="893063"/>
                  </a:lnTo>
                </a:path>
                <a:path w="4249420" h="3573779">
                  <a:moveTo>
                    <a:pt x="0" y="446531"/>
                  </a:moveTo>
                  <a:lnTo>
                    <a:pt x="4248911" y="446531"/>
                  </a:lnTo>
                </a:path>
                <a:path w="4249420" h="3573779">
                  <a:moveTo>
                    <a:pt x="0" y="0"/>
                  </a:moveTo>
                  <a:lnTo>
                    <a:pt x="4248911" y="0"/>
                  </a:lnTo>
                </a:path>
                <a:path w="4249420" h="3573779">
                  <a:moveTo>
                    <a:pt x="425196" y="0"/>
                  </a:moveTo>
                  <a:lnTo>
                    <a:pt x="425196" y="3573779"/>
                  </a:lnTo>
                </a:path>
                <a:path w="4249420" h="3573779">
                  <a:moveTo>
                    <a:pt x="850391" y="0"/>
                  </a:moveTo>
                  <a:lnTo>
                    <a:pt x="850391" y="3573779"/>
                  </a:lnTo>
                </a:path>
                <a:path w="4249420" h="3573779">
                  <a:moveTo>
                    <a:pt x="1275587" y="0"/>
                  </a:moveTo>
                  <a:lnTo>
                    <a:pt x="1275587" y="3573779"/>
                  </a:lnTo>
                </a:path>
                <a:path w="4249420" h="3573779">
                  <a:moveTo>
                    <a:pt x="1699259" y="0"/>
                  </a:moveTo>
                  <a:lnTo>
                    <a:pt x="1699259" y="3573779"/>
                  </a:lnTo>
                </a:path>
                <a:path w="4249420" h="3573779">
                  <a:moveTo>
                    <a:pt x="2124455" y="0"/>
                  </a:moveTo>
                  <a:lnTo>
                    <a:pt x="2124455" y="3573779"/>
                  </a:lnTo>
                </a:path>
                <a:path w="4249420" h="3573779">
                  <a:moveTo>
                    <a:pt x="2549652" y="0"/>
                  </a:moveTo>
                  <a:lnTo>
                    <a:pt x="2549652" y="3573779"/>
                  </a:lnTo>
                </a:path>
                <a:path w="4249420" h="3573779">
                  <a:moveTo>
                    <a:pt x="2973324" y="0"/>
                  </a:moveTo>
                  <a:lnTo>
                    <a:pt x="2973324" y="3573779"/>
                  </a:lnTo>
                </a:path>
                <a:path w="4249420" h="3573779">
                  <a:moveTo>
                    <a:pt x="3398520" y="0"/>
                  </a:moveTo>
                  <a:lnTo>
                    <a:pt x="3398520" y="3573779"/>
                  </a:lnTo>
                </a:path>
                <a:path w="4249420" h="3573779">
                  <a:moveTo>
                    <a:pt x="3823715" y="0"/>
                  </a:moveTo>
                  <a:lnTo>
                    <a:pt x="3823715" y="3573779"/>
                  </a:lnTo>
                </a:path>
                <a:path w="4249420" h="3573779">
                  <a:moveTo>
                    <a:pt x="4248911" y="0"/>
                  </a:moveTo>
                  <a:lnTo>
                    <a:pt x="4248911" y="3573779"/>
                  </a:lnTo>
                </a:path>
              </a:pathLst>
            </a:custGeom>
            <a:ln w="9525">
              <a:solidFill>
                <a:srgbClr val="D9D9D9"/>
              </a:solidFill>
            </a:ln>
          </p:spPr>
          <p:txBody>
            <a:bodyPr wrap="square" lIns="0" tIns="0" rIns="0" bIns="0" rtlCol="0"/>
            <a:lstStyle/>
            <a:p>
              <a:endParaRPr/>
            </a:p>
          </p:txBody>
        </p:sp>
        <p:sp>
          <p:nvSpPr>
            <p:cNvPr id="12" name="object 6">
              <a:extLst>
                <a:ext uri="{FF2B5EF4-FFF2-40B4-BE49-F238E27FC236}">
                  <a16:creationId xmlns:a16="http://schemas.microsoft.com/office/drawing/2014/main" id="{A5D6D971-C52D-1C5E-E5AE-C5167CAF698A}"/>
                </a:ext>
              </a:extLst>
            </p:cNvPr>
            <p:cNvSpPr/>
            <p:nvPr/>
          </p:nvSpPr>
          <p:spPr>
            <a:xfrm>
              <a:off x="7286243" y="1645920"/>
              <a:ext cx="4249420" cy="3573779"/>
            </a:xfrm>
            <a:custGeom>
              <a:avLst/>
              <a:gdLst/>
              <a:ahLst/>
              <a:cxnLst/>
              <a:rect l="l" t="t" r="r" b="b"/>
              <a:pathLst>
                <a:path w="4249420" h="3573779">
                  <a:moveTo>
                    <a:pt x="0" y="3573779"/>
                  </a:moveTo>
                  <a:lnTo>
                    <a:pt x="4248911" y="3573779"/>
                  </a:lnTo>
                  <a:lnTo>
                    <a:pt x="4248911" y="0"/>
                  </a:lnTo>
                  <a:lnTo>
                    <a:pt x="0" y="0"/>
                  </a:lnTo>
                  <a:lnTo>
                    <a:pt x="0" y="3573779"/>
                  </a:lnTo>
                  <a:close/>
                </a:path>
              </a:pathLst>
            </a:custGeom>
            <a:ln w="9524">
              <a:solidFill>
                <a:srgbClr val="D0CECE"/>
              </a:solidFill>
            </a:ln>
          </p:spPr>
          <p:txBody>
            <a:bodyPr wrap="square" lIns="0" tIns="0" rIns="0" bIns="0" rtlCol="0"/>
            <a:lstStyle/>
            <a:p>
              <a:endParaRPr/>
            </a:p>
          </p:txBody>
        </p:sp>
        <p:sp>
          <p:nvSpPr>
            <p:cNvPr id="13" name="object 7">
              <a:extLst>
                <a:ext uri="{FF2B5EF4-FFF2-40B4-BE49-F238E27FC236}">
                  <a16:creationId xmlns:a16="http://schemas.microsoft.com/office/drawing/2014/main" id="{AD118FBC-70F6-D6E9-3F9C-F8831CA12882}"/>
                </a:ext>
              </a:extLst>
            </p:cNvPr>
            <p:cNvSpPr/>
            <p:nvPr/>
          </p:nvSpPr>
          <p:spPr>
            <a:xfrm>
              <a:off x="7286243" y="1645920"/>
              <a:ext cx="4249420" cy="3573779"/>
            </a:xfrm>
            <a:custGeom>
              <a:avLst/>
              <a:gdLst/>
              <a:ahLst/>
              <a:cxnLst/>
              <a:rect l="l" t="t" r="r" b="b"/>
              <a:pathLst>
                <a:path w="4249420" h="3573779">
                  <a:moveTo>
                    <a:pt x="0" y="3573779"/>
                  </a:moveTo>
                  <a:lnTo>
                    <a:pt x="0" y="0"/>
                  </a:lnTo>
                </a:path>
                <a:path w="4249420" h="3573779">
                  <a:moveTo>
                    <a:pt x="0" y="3573779"/>
                  </a:moveTo>
                  <a:lnTo>
                    <a:pt x="4248911" y="3573779"/>
                  </a:lnTo>
                </a:path>
              </a:pathLst>
            </a:custGeom>
            <a:ln w="9525">
              <a:solidFill>
                <a:srgbClr val="BEBEBE"/>
              </a:solidFill>
            </a:ln>
          </p:spPr>
          <p:txBody>
            <a:bodyPr wrap="square" lIns="0" tIns="0" rIns="0" bIns="0" rtlCol="0"/>
            <a:lstStyle/>
            <a:p>
              <a:endParaRPr/>
            </a:p>
          </p:txBody>
        </p:sp>
        <p:sp>
          <p:nvSpPr>
            <p:cNvPr id="14" name="object 8">
              <a:extLst>
                <a:ext uri="{FF2B5EF4-FFF2-40B4-BE49-F238E27FC236}">
                  <a16:creationId xmlns:a16="http://schemas.microsoft.com/office/drawing/2014/main" id="{D1089C5B-BEB5-D731-83C0-990F2759AA2C}"/>
                </a:ext>
              </a:extLst>
            </p:cNvPr>
            <p:cNvSpPr/>
            <p:nvPr/>
          </p:nvSpPr>
          <p:spPr>
            <a:xfrm>
              <a:off x="7287005" y="4883658"/>
              <a:ext cx="4255770" cy="0"/>
            </a:xfrm>
            <a:custGeom>
              <a:avLst/>
              <a:gdLst/>
              <a:ahLst/>
              <a:cxnLst/>
              <a:rect l="l" t="t" r="r" b="b"/>
              <a:pathLst>
                <a:path w="4255770">
                  <a:moveTo>
                    <a:pt x="0" y="0"/>
                  </a:moveTo>
                  <a:lnTo>
                    <a:pt x="4255770" y="0"/>
                  </a:lnTo>
                </a:path>
              </a:pathLst>
            </a:custGeom>
            <a:ln w="25400">
              <a:solidFill>
                <a:srgbClr val="006FC0"/>
              </a:solidFill>
              <a:prstDash val="dash"/>
            </a:ln>
          </p:spPr>
          <p:txBody>
            <a:bodyPr wrap="square" lIns="0" tIns="0" rIns="0" bIns="0" rtlCol="0"/>
            <a:lstStyle/>
            <a:p>
              <a:endParaRPr/>
            </a:p>
          </p:txBody>
        </p:sp>
        <p:sp>
          <p:nvSpPr>
            <p:cNvPr id="15" name="object 9">
              <a:extLst>
                <a:ext uri="{FF2B5EF4-FFF2-40B4-BE49-F238E27FC236}">
                  <a16:creationId xmlns:a16="http://schemas.microsoft.com/office/drawing/2014/main" id="{79A3D2EB-771A-B03B-D818-5A666FCC62A1}"/>
                </a:ext>
              </a:extLst>
            </p:cNvPr>
            <p:cNvSpPr/>
            <p:nvPr/>
          </p:nvSpPr>
          <p:spPr>
            <a:xfrm>
              <a:off x="7287005" y="4437126"/>
              <a:ext cx="4255770" cy="0"/>
            </a:xfrm>
            <a:custGeom>
              <a:avLst/>
              <a:gdLst/>
              <a:ahLst/>
              <a:cxnLst/>
              <a:rect l="l" t="t" r="r" b="b"/>
              <a:pathLst>
                <a:path w="4255770">
                  <a:moveTo>
                    <a:pt x="0" y="0"/>
                  </a:moveTo>
                  <a:lnTo>
                    <a:pt x="4255770" y="0"/>
                  </a:lnTo>
                </a:path>
              </a:pathLst>
            </a:custGeom>
            <a:ln w="25400">
              <a:solidFill>
                <a:srgbClr val="00AFEF"/>
              </a:solidFill>
              <a:prstDash val="dash"/>
            </a:ln>
          </p:spPr>
          <p:txBody>
            <a:bodyPr wrap="square" lIns="0" tIns="0" rIns="0" bIns="0" rtlCol="0"/>
            <a:lstStyle/>
            <a:p>
              <a:endParaRPr/>
            </a:p>
          </p:txBody>
        </p:sp>
        <p:sp>
          <p:nvSpPr>
            <p:cNvPr id="16" name="object 10">
              <a:extLst>
                <a:ext uri="{FF2B5EF4-FFF2-40B4-BE49-F238E27FC236}">
                  <a16:creationId xmlns:a16="http://schemas.microsoft.com/office/drawing/2014/main" id="{BBED32E0-2A70-8F53-9E13-9AB7F1F9FA5B}"/>
                </a:ext>
              </a:extLst>
            </p:cNvPr>
            <p:cNvSpPr/>
            <p:nvPr/>
          </p:nvSpPr>
          <p:spPr>
            <a:xfrm>
              <a:off x="7287005" y="3990594"/>
              <a:ext cx="4255770" cy="0"/>
            </a:xfrm>
            <a:custGeom>
              <a:avLst/>
              <a:gdLst/>
              <a:ahLst/>
              <a:cxnLst/>
              <a:rect l="l" t="t" r="r" b="b"/>
              <a:pathLst>
                <a:path w="4255770">
                  <a:moveTo>
                    <a:pt x="0" y="0"/>
                  </a:moveTo>
                  <a:lnTo>
                    <a:pt x="4255770" y="0"/>
                  </a:lnTo>
                </a:path>
              </a:pathLst>
            </a:custGeom>
            <a:ln w="25400">
              <a:solidFill>
                <a:srgbClr val="A9D18E"/>
              </a:solidFill>
              <a:prstDash val="dash"/>
            </a:ln>
          </p:spPr>
          <p:txBody>
            <a:bodyPr wrap="square" lIns="0" tIns="0" rIns="0" bIns="0" rtlCol="0"/>
            <a:lstStyle/>
            <a:p>
              <a:endParaRPr/>
            </a:p>
          </p:txBody>
        </p:sp>
        <p:sp>
          <p:nvSpPr>
            <p:cNvPr id="17" name="object 11">
              <a:extLst>
                <a:ext uri="{FF2B5EF4-FFF2-40B4-BE49-F238E27FC236}">
                  <a16:creationId xmlns:a16="http://schemas.microsoft.com/office/drawing/2014/main" id="{A5F170E9-3E1C-86EE-8E6B-F64D6226B8C4}"/>
                </a:ext>
              </a:extLst>
            </p:cNvPr>
            <p:cNvSpPr/>
            <p:nvPr/>
          </p:nvSpPr>
          <p:spPr>
            <a:xfrm>
              <a:off x="7287005" y="3432810"/>
              <a:ext cx="4255770" cy="0"/>
            </a:xfrm>
            <a:custGeom>
              <a:avLst/>
              <a:gdLst/>
              <a:ahLst/>
              <a:cxnLst/>
              <a:rect l="l" t="t" r="r" b="b"/>
              <a:pathLst>
                <a:path w="4255770">
                  <a:moveTo>
                    <a:pt x="0" y="0"/>
                  </a:moveTo>
                  <a:lnTo>
                    <a:pt x="4255770" y="0"/>
                  </a:lnTo>
                </a:path>
              </a:pathLst>
            </a:custGeom>
            <a:ln w="25400">
              <a:solidFill>
                <a:srgbClr val="F4B083"/>
              </a:solidFill>
              <a:prstDash val="dash"/>
            </a:ln>
          </p:spPr>
          <p:txBody>
            <a:bodyPr wrap="square" lIns="0" tIns="0" rIns="0" bIns="0" rtlCol="0"/>
            <a:lstStyle/>
            <a:p>
              <a:endParaRPr/>
            </a:p>
          </p:txBody>
        </p:sp>
        <p:sp>
          <p:nvSpPr>
            <p:cNvPr id="18" name="object 12">
              <a:extLst>
                <a:ext uri="{FF2B5EF4-FFF2-40B4-BE49-F238E27FC236}">
                  <a16:creationId xmlns:a16="http://schemas.microsoft.com/office/drawing/2014/main" id="{8616A4C0-00BE-DD20-F85F-9CBC207284E7}"/>
                </a:ext>
              </a:extLst>
            </p:cNvPr>
            <p:cNvSpPr/>
            <p:nvPr/>
          </p:nvSpPr>
          <p:spPr>
            <a:xfrm>
              <a:off x="7287005" y="1869186"/>
              <a:ext cx="4255770" cy="0"/>
            </a:xfrm>
            <a:custGeom>
              <a:avLst/>
              <a:gdLst/>
              <a:ahLst/>
              <a:cxnLst/>
              <a:rect l="l" t="t" r="r" b="b"/>
              <a:pathLst>
                <a:path w="4255770">
                  <a:moveTo>
                    <a:pt x="0" y="0"/>
                  </a:moveTo>
                  <a:lnTo>
                    <a:pt x="4255770" y="0"/>
                  </a:lnTo>
                </a:path>
              </a:pathLst>
            </a:custGeom>
            <a:ln w="25400">
              <a:solidFill>
                <a:srgbClr val="FF0000"/>
              </a:solidFill>
              <a:prstDash val="dash"/>
            </a:ln>
          </p:spPr>
          <p:txBody>
            <a:bodyPr wrap="square" lIns="0" tIns="0" rIns="0" bIns="0" rtlCol="0"/>
            <a:lstStyle/>
            <a:p>
              <a:endParaRPr/>
            </a:p>
          </p:txBody>
        </p:sp>
        <p:pic>
          <p:nvPicPr>
            <p:cNvPr id="19" name="object 13">
              <a:extLst>
                <a:ext uri="{FF2B5EF4-FFF2-40B4-BE49-F238E27FC236}">
                  <a16:creationId xmlns:a16="http://schemas.microsoft.com/office/drawing/2014/main" id="{5105DBA9-3002-AC05-068A-B9713A464307}"/>
                </a:ext>
              </a:extLst>
            </p:cNvPr>
            <p:cNvPicPr/>
            <p:nvPr/>
          </p:nvPicPr>
          <p:blipFill>
            <a:blip r:embed="rId2" cstate="print"/>
            <a:stretch>
              <a:fillRect/>
            </a:stretch>
          </p:blipFill>
          <p:spPr>
            <a:xfrm>
              <a:off x="9033954" y="3508692"/>
              <a:ext cx="73532" cy="73533"/>
            </a:xfrm>
            <a:prstGeom prst="rect">
              <a:avLst/>
            </a:prstGeom>
          </p:spPr>
        </p:pic>
        <p:pic>
          <p:nvPicPr>
            <p:cNvPr id="20" name="object 14">
              <a:extLst>
                <a:ext uri="{FF2B5EF4-FFF2-40B4-BE49-F238E27FC236}">
                  <a16:creationId xmlns:a16="http://schemas.microsoft.com/office/drawing/2014/main" id="{75663E05-95A9-D7B9-66CD-3D1BDDE75EAF}"/>
                </a:ext>
              </a:extLst>
            </p:cNvPr>
            <p:cNvPicPr/>
            <p:nvPr/>
          </p:nvPicPr>
          <p:blipFill>
            <a:blip r:embed="rId3" cstate="print"/>
            <a:stretch>
              <a:fillRect/>
            </a:stretch>
          </p:blipFill>
          <p:spPr>
            <a:xfrm>
              <a:off x="7950390" y="3508692"/>
              <a:ext cx="73532" cy="73533"/>
            </a:xfrm>
            <a:prstGeom prst="rect">
              <a:avLst/>
            </a:prstGeom>
          </p:spPr>
        </p:pic>
        <p:pic>
          <p:nvPicPr>
            <p:cNvPr id="21" name="object 15">
              <a:extLst>
                <a:ext uri="{FF2B5EF4-FFF2-40B4-BE49-F238E27FC236}">
                  <a16:creationId xmlns:a16="http://schemas.microsoft.com/office/drawing/2014/main" id="{733ACB95-43B7-3C40-848C-EB78A8FA4F77}"/>
                </a:ext>
              </a:extLst>
            </p:cNvPr>
            <p:cNvPicPr/>
            <p:nvPr/>
          </p:nvPicPr>
          <p:blipFill>
            <a:blip r:embed="rId3" cstate="print"/>
            <a:stretch>
              <a:fillRect/>
            </a:stretch>
          </p:blipFill>
          <p:spPr>
            <a:xfrm>
              <a:off x="7292022" y="3775392"/>
              <a:ext cx="73533" cy="73532"/>
            </a:xfrm>
            <a:prstGeom prst="rect">
              <a:avLst/>
            </a:prstGeom>
          </p:spPr>
        </p:pic>
        <p:sp>
          <p:nvSpPr>
            <p:cNvPr id="22" name="object 16">
              <a:extLst>
                <a:ext uri="{FF2B5EF4-FFF2-40B4-BE49-F238E27FC236}">
                  <a16:creationId xmlns:a16="http://schemas.microsoft.com/office/drawing/2014/main" id="{2A7C205B-7492-3F3D-498E-43D7C196CDC3}"/>
                </a:ext>
              </a:extLst>
            </p:cNvPr>
            <p:cNvSpPr/>
            <p:nvPr/>
          </p:nvSpPr>
          <p:spPr>
            <a:xfrm>
              <a:off x="7289164" y="3513455"/>
              <a:ext cx="64135" cy="64135"/>
            </a:xfrm>
            <a:custGeom>
              <a:avLst/>
              <a:gdLst/>
              <a:ahLst/>
              <a:cxnLst/>
              <a:rect l="l" t="t" r="r" b="b"/>
              <a:pathLst>
                <a:path w="64134" h="64135">
                  <a:moveTo>
                    <a:pt x="32003" y="0"/>
                  </a:moveTo>
                  <a:lnTo>
                    <a:pt x="19556" y="2518"/>
                  </a:lnTo>
                  <a:lnTo>
                    <a:pt x="9382" y="9382"/>
                  </a:lnTo>
                  <a:lnTo>
                    <a:pt x="2518" y="19556"/>
                  </a:lnTo>
                  <a:lnTo>
                    <a:pt x="0" y="32004"/>
                  </a:lnTo>
                  <a:lnTo>
                    <a:pt x="2518" y="44451"/>
                  </a:lnTo>
                  <a:lnTo>
                    <a:pt x="9382" y="54625"/>
                  </a:lnTo>
                  <a:lnTo>
                    <a:pt x="19556" y="61489"/>
                  </a:lnTo>
                  <a:lnTo>
                    <a:pt x="32003" y="64008"/>
                  </a:lnTo>
                  <a:lnTo>
                    <a:pt x="44451" y="61489"/>
                  </a:lnTo>
                  <a:lnTo>
                    <a:pt x="54625" y="54625"/>
                  </a:lnTo>
                  <a:lnTo>
                    <a:pt x="61489" y="44451"/>
                  </a:lnTo>
                  <a:lnTo>
                    <a:pt x="64007" y="32004"/>
                  </a:lnTo>
                  <a:lnTo>
                    <a:pt x="61489" y="19556"/>
                  </a:lnTo>
                  <a:lnTo>
                    <a:pt x="54625" y="9382"/>
                  </a:lnTo>
                  <a:lnTo>
                    <a:pt x="44451" y="2518"/>
                  </a:lnTo>
                  <a:lnTo>
                    <a:pt x="32003" y="0"/>
                  </a:lnTo>
                  <a:close/>
                </a:path>
              </a:pathLst>
            </a:custGeom>
            <a:solidFill>
              <a:srgbClr val="5B9BD4"/>
            </a:solidFill>
          </p:spPr>
          <p:txBody>
            <a:bodyPr wrap="square" lIns="0" tIns="0" rIns="0" bIns="0" rtlCol="0"/>
            <a:lstStyle/>
            <a:p>
              <a:endParaRPr/>
            </a:p>
          </p:txBody>
        </p:sp>
        <p:sp>
          <p:nvSpPr>
            <p:cNvPr id="23" name="object 17">
              <a:extLst>
                <a:ext uri="{FF2B5EF4-FFF2-40B4-BE49-F238E27FC236}">
                  <a16:creationId xmlns:a16="http://schemas.microsoft.com/office/drawing/2014/main" id="{63022B05-F370-CCCE-B6F2-C95245E35D78}"/>
                </a:ext>
              </a:extLst>
            </p:cNvPr>
            <p:cNvSpPr/>
            <p:nvPr/>
          </p:nvSpPr>
          <p:spPr>
            <a:xfrm>
              <a:off x="7289164" y="3513455"/>
              <a:ext cx="64135" cy="64135"/>
            </a:xfrm>
            <a:custGeom>
              <a:avLst/>
              <a:gdLst/>
              <a:ahLst/>
              <a:cxnLst/>
              <a:rect l="l" t="t" r="r" b="b"/>
              <a:pathLst>
                <a:path w="64134" h="64135">
                  <a:moveTo>
                    <a:pt x="64007" y="32004"/>
                  </a:moveTo>
                  <a:lnTo>
                    <a:pt x="61489" y="44451"/>
                  </a:lnTo>
                  <a:lnTo>
                    <a:pt x="54625" y="54625"/>
                  </a:lnTo>
                  <a:lnTo>
                    <a:pt x="44451" y="61489"/>
                  </a:lnTo>
                  <a:lnTo>
                    <a:pt x="32003" y="64008"/>
                  </a:lnTo>
                  <a:lnTo>
                    <a:pt x="19556" y="61489"/>
                  </a:lnTo>
                  <a:lnTo>
                    <a:pt x="9382" y="54625"/>
                  </a:lnTo>
                  <a:lnTo>
                    <a:pt x="2518" y="44451"/>
                  </a:lnTo>
                  <a:lnTo>
                    <a:pt x="0" y="32004"/>
                  </a:lnTo>
                  <a:lnTo>
                    <a:pt x="2518" y="19556"/>
                  </a:lnTo>
                  <a:lnTo>
                    <a:pt x="9382" y="9382"/>
                  </a:lnTo>
                  <a:lnTo>
                    <a:pt x="19556" y="2518"/>
                  </a:lnTo>
                  <a:lnTo>
                    <a:pt x="32003" y="0"/>
                  </a:lnTo>
                  <a:lnTo>
                    <a:pt x="44451" y="2518"/>
                  </a:lnTo>
                  <a:lnTo>
                    <a:pt x="54625" y="9382"/>
                  </a:lnTo>
                  <a:lnTo>
                    <a:pt x="61489" y="19556"/>
                  </a:lnTo>
                  <a:lnTo>
                    <a:pt x="64007" y="32004"/>
                  </a:lnTo>
                  <a:close/>
                </a:path>
              </a:pathLst>
            </a:custGeom>
            <a:ln w="9525">
              <a:solidFill>
                <a:srgbClr val="5B9BD4"/>
              </a:solidFill>
            </a:ln>
          </p:spPr>
          <p:txBody>
            <a:bodyPr wrap="square" lIns="0" tIns="0" rIns="0" bIns="0" rtlCol="0"/>
            <a:lstStyle/>
            <a:p>
              <a:endParaRPr/>
            </a:p>
          </p:txBody>
        </p:sp>
        <p:pic>
          <p:nvPicPr>
            <p:cNvPr id="24" name="object 18">
              <a:extLst>
                <a:ext uri="{FF2B5EF4-FFF2-40B4-BE49-F238E27FC236}">
                  <a16:creationId xmlns:a16="http://schemas.microsoft.com/office/drawing/2014/main" id="{7491CAEC-A4FA-7C51-BA12-C3E14837C244}"/>
                </a:ext>
              </a:extLst>
            </p:cNvPr>
            <p:cNvPicPr/>
            <p:nvPr/>
          </p:nvPicPr>
          <p:blipFill>
            <a:blip r:embed="rId4" cstate="print"/>
            <a:stretch>
              <a:fillRect/>
            </a:stretch>
          </p:blipFill>
          <p:spPr>
            <a:xfrm>
              <a:off x="8439594" y="3731196"/>
              <a:ext cx="73533" cy="73533"/>
            </a:xfrm>
            <a:prstGeom prst="rect">
              <a:avLst/>
            </a:prstGeom>
          </p:spPr>
        </p:pic>
        <p:sp>
          <p:nvSpPr>
            <p:cNvPr id="25" name="object 19">
              <a:extLst>
                <a:ext uri="{FF2B5EF4-FFF2-40B4-BE49-F238E27FC236}">
                  <a16:creationId xmlns:a16="http://schemas.microsoft.com/office/drawing/2014/main" id="{4E767534-60A1-936F-F2C8-F7EAC33F6B59}"/>
                </a:ext>
              </a:extLst>
            </p:cNvPr>
            <p:cNvSpPr/>
            <p:nvPr/>
          </p:nvSpPr>
          <p:spPr>
            <a:xfrm>
              <a:off x="7372984" y="3513455"/>
              <a:ext cx="64135" cy="64135"/>
            </a:xfrm>
            <a:custGeom>
              <a:avLst/>
              <a:gdLst/>
              <a:ahLst/>
              <a:cxnLst/>
              <a:rect l="l" t="t" r="r" b="b"/>
              <a:pathLst>
                <a:path w="64134" h="64135">
                  <a:moveTo>
                    <a:pt x="32004" y="0"/>
                  </a:moveTo>
                  <a:lnTo>
                    <a:pt x="19556" y="2518"/>
                  </a:lnTo>
                  <a:lnTo>
                    <a:pt x="9382" y="9382"/>
                  </a:lnTo>
                  <a:lnTo>
                    <a:pt x="2518" y="19556"/>
                  </a:lnTo>
                  <a:lnTo>
                    <a:pt x="0" y="32004"/>
                  </a:lnTo>
                  <a:lnTo>
                    <a:pt x="2518" y="44451"/>
                  </a:lnTo>
                  <a:lnTo>
                    <a:pt x="9382" y="54625"/>
                  </a:lnTo>
                  <a:lnTo>
                    <a:pt x="19556" y="61489"/>
                  </a:lnTo>
                  <a:lnTo>
                    <a:pt x="32004" y="64008"/>
                  </a:lnTo>
                  <a:lnTo>
                    <a:pt x="44451" y="61489"/>
                  </a:lnTo>
                  <a:lnTo>
                    <a:pt x="54625" y="54625"/>
                  </a:lnTo>
                  <a:lnTo>
                    <a:pt x="61489" y="44451"/>
                  </a:lnTo>
                  <a:lnTo>
                    <a:pt x="64008" y="32004"/>
                  </a:lnTo>
                  <a:lnTo>
                    <a:pt x="61489" y="19556"/>
                  </a:lnTo>
                  <a:lnTo>
                    <a:pt x="54625" y="9382"/>
                  </a:lnTo>
                  <a:lnTo>
                    <a:pt x="44451" y="2518"/>
                  </a:lnTo>
                  <a:lnTo>
                    <a:pt x="32004" y="0"/>
                  </a:lnTo>
                  <a:close/>
                </a:path>
              </a:pathLst>
            </a:custGeom>
            <a:solidFill>
              <a:srgbClr val="5B9BD4"/>
            </a:solidFill>
          </p:spPr>
          <p:txBody>
            <a:bodyPr wrap="square" lIns="0" tIns="0" rIns="0" bIns="0" rtlCol="0"/>
            <a:lstStyle/>
            <a:p>
              <a:endParaRPr/>
            </a:p>
          </p:txBody>
        </p:sp>
        <p:sp>
          <p:nvSpPr>
            <p:cNvPr id="26" name="object 20">
              <a:extLst>
                <a:ext uri="{FF2B5EF4-FFF2-40B4-BE49-F238E27FC236}">
                  <a16:creationId xmlns:a16="http://schemas.microsoft.com/office/drawing/2014/main" id="{9ACD712C-53E7-5F06-E9BD-CC74B3D3F6A1}"/>
                </a:ext>
              </a:extLst>
            </p:cNvPr>
            <p:cNvSpPr/>
            <p:nvPr/>
          </p:nvSpPr>
          <p:spPr>
            <a:xfrm>
              <a:off x="7372984" y="3513455"/>
              <a:ext cx="64135" cy="64135"/>
            </a:xfrm>
            <a:custGeom>
              <a:avLst/>
              <a:gdLst/>
              <a:ahLst/>
              <a:cxnLst/>
              <a:rect l="l" t="t" r="r" b="b"/>
              <a:pathLst>
                <a:path w="64134" h="64135">
                  <a:moveTo>
                    <a:pt x="64008" y="32004"/>
                  </a:moveTo>
                  <a:lnTo>
                    <a:pt x="61489" y="44451"/>
                  </a:lnTo>
                  <a:lnTo>
                    <a:pt x="54625" y="54625"/>
                  </a:lnTo>
                  <a:lnTo>
                    <a:pt x="44451" y="61489"/>
                  </a:lnTo>
                  <a:lnTo>
                    <a:pt x="32004" y="64008"/>
                  </a:lnTo>
                  <a:lnTo>
                    <a:pt x="19556" y="61489"/>
                  </a:lnTo>
                  <a:lnTo>
                    <a:pt x="9382" y="54625"/>
                  </a:lnTo>
                  <a:lnTo>
                    <a:pt x="2518" y="44451"/>
                  </a:lnTo>
                  <a:lnTo>
                    <a:pt x="0" y="32004"/>
                  </a:lnTo>
                  <a:lnTo>
                    <a:pt x="2518" y="19556"/>
                  </a:lnTo>
                  <a:lnTo>
                    <a:pt x="9382" y="9382"/>
                  </a:lnTo>
                  <a:lnTo>
                    <a:pt x="19556" y="2518"/>
                  </a:lnTo>
                  <a:lnTo>
                    <a:pt x="32004" y="0"/>
                  </a:lnTo>
                  <a:lnTo>
                    <a:pt x="44451" y="2518"/>
                  </a:lnTo>
                  <a:lnTo>
                    <a:pt x="54625" y="9382"/>
                  </a:lnTo>
                  <a:lnTo>
                    <a:pt x="61489" y="19556"/>
                  </a:lnTo>
                  <a:lnTo>
                    <a:pt x="64008" y="32004"/>
                  </a:lnTo>
                  <a:close/>
                </a:path>
              </a:pathLst>
            </a:custGeom>
            <a:ln w="9525">
              <a:solidFill>
                <a:srgbClr val="5B9BD4"/>
              </a:solidFill>
            </a:ln>
          </p:spPr>
          <p:txBody>
            <a:bodyPr wrap="square" lIns="0" tIns="0" rIns="0" bIns="0" rtlCol="0"/>
            <a:lstStyle/>
            <a:p>
              <a:endParaRPr/>
            </a:p>
          </p:txBody>
        </p:sp>
        <p:pic>
          <p:nvPicPr>
            <p:cNvPr id="27" name="object 21">
              <a:extLst>
                <a:ext uri="{FF2B5EF4-FFF2-40B4-BE49-F238E27FC236}">
                  <a16:creationId xmlns:a16="http://schemas.microsoft.com/office/drawing/2014/main" id="{2268549D-5366-00DC-0393-2073E2DB13BD}"/>
                </a:ext>
              </a:extLst>
            </p:cNvPr>
            <p:cNvPicPr/>
            <p:nvPr/>
          </p:nvPicPr>
          <p:blipFill>
            <a:blip r:embed="rId5" cstate="print"/>
            <a:stretch>
              <a:fillRect/>
            </a:stretch>
          </p:blipFill>
          <p:spPr>
            <a:xfrm>
              <a:off x="8099742" y="4043616"/>
              <a:ext cx="73533" cy="73532"/>
            </a:xfrm>
            <a:prstGeom prst="rect">
              <a:avLst/>
            </a:prstGeom>
          </p:spPr>
        </p:pic>
        <p:pic>
          <p:nvPicPr>
            <p:cNvPr id="28" name="object 22">
              <a:extLst>
                <a:ext uri="{FF2B5EF4-FFF2-40B4-BE49-F238E27FC236}">
                  <a16:creationId xmlns:a16="http://schemas.microsoft.com/office/drawing/2014/main" id="{66E51074-D2AC-CBC8-9D5E-E6502C394966}"/>
                </a:ext>
              </a:extLst>
            </p:cNvPr>
            <p:cNvPicPr/>
            <p:nvPr/>
          </p:nvPicPr>
          <p:blipFill>
            <a:blip r:embed="rId5" cstate="print"/>
            <a:stretch>
              <a:fillRect/>
            </a:stretch>
          </p:blipFill>
          <p:spPr>
            <a:xfrm>
              <a:off x="11073066" y="3842448"/>
              <a:ext cx="73532" cy="73532"/>
            </a:xfrm>
            <a:prstGeom prst="rect">
              <a:avLst/>
            </a:prstGeom>
          </p:spPr>
        </p:pic>
        <p:pic>
          <p:nvPicPr>
            <p:cNvPr id="31" name="object 23">
              <a:extLst>
                <a:ext uri="{FF2B5EF4-FFF2-40B4-BE49-F238E27FC236}">
                  <a16:creationId xmlns:a16="http://schemas.microsoft.com/office/drawing/2014/main" id="{661321BF-0351-EFAF-F639-43FFBEADEF0F}"/>
                </a:ext>
              </a:extLst>
            </p:cNvPr>
            <p:cNvPicPr/>
            <p:nvPr/>
          </p:nvPicPr>
          <p:blipFill>
            <a:blip r:embed="rId5" cstate="print"/>
            <a:stretch>
              <a:fillRect/>
            </a:stretch>
          </p:blipFill>
          <p:spPr>
            <a:xfrm>
              <a:off x="7275258" y="4218876"/>
              <a:ext cx="73532" cy="73533"/>
            </a:xfrm>
            <a:prstGeom prst="rect">
              <a:avLst/>
            </a:prstGeom>
          </p:spPr>
        </p:pic>
        <p:pic>
          <p:nvPicPr>
            <p:cNvPr id="32" name="object 24">
              <a:extLst>
                <a:ext uri="{FF2B5EF4-FFF2-40B4-BE49-F238E27FC236}">
                  <a16:creationId xmlns:a16="http://schemas.microsoft.com/office/drawing/2014/main" id="{F4603DA3-2FEF-35B0-0456-95B86350FAF4}"/>
                </a:ext>
              </a:extLst>
            </p:cNvPr>
            <p:cNvPicPr/>
            <p:nvPr/>
          </p:nvPicPr>
          <p:blipFill>
            <a:blip r:embed="rId6" cstate="print"/>
            <a:stretch>
              <a:fillRect/>
            </a:stretch>
          </p:blipFill>
          <p:spPr>
            <a:xfrm>
              <a:off x="8905938" y="3619944"/>
              <a:ext cx="73532" cy="73532"/>
            </a:xfrm>
            <a:prstGeom prst="rect">
              <a:avLst/>
            </a:prstGeom>
          </p:spPr>
        </p:pic>
        <p:pic>
          <p:nvPicPr>
            <p:cNvPr id="33" name="object 25">
              <a:extLst>
                <a:ext uri="{FF2B5EF4-FFF2-40B4-BE49-F238E27FC236}">
                  <a16:creationId xmlns:a16="http://schemas.microsoft.com/office/drawing/2014/main" id="{B089243E-24FA-C2A3-F1B8-6E6425BD4595}"/>
                </a:ext>
              </a:extLst>
            </p:cNvPr>
            <p:cNvPicPr/>
            <p:nvPr/>
          </p:nvPicPr>
          <p:blipFill>
            <a:blip r:embed="rId7" cstate="print"/>
            <a:stretch>
              <a:fillRect/>
            </a:stretch>
          </p:blipFill>
          <p:spPr>
            <a:xfrm>
              <a:off x="9799002" y="3865308"/>
              <a:ext cx="73532" cy="73533"/>
            </a:xfrm>
            <a:prstGeom prst="rect">
              <a:avLst/>
            </a:prstGeom>
          </p:spPr>
        </p:pic>
        <p:pic>
          <p:nvPicPr>
            <p:cNvPr id="34" name="object 26">
              <a:extLst>
                <a:ext uri="{FF2B5EF4-FFF2-40B4-BE49-F238E27FC236}">
                  <a16:creationId xmlns:a16="http://schemas.microsoft.com/office/drawing/2014/main" id="{0B2056C6-00BD-E979-F00A-7C8D8BDC921C}"/>
                </a:ext>
              </a:extLst>
            </p:cNvPr>
            <p:cNvPicPr/>
            <p:nvPr/>
          </p:nvPicPr>
          <p:blipFill>
            <a:blip r:embed="rId8" cstate="print"/>
            <a:stretch>
              <a:fillRect/>
            </a:stretch>
          </p:blipFill>
          <p:spPr>
            <a:xfrm>
              <a:off x="9501822" y="3284664"/>
              <a:ext cx="73533" cy="73533"/>
            </a:xfrm>
            <a:prstGeom prst="rect">
              <a:avLst/>
            </a:prstGeom>
          </p:spPr>
        </p:pic>
        <p:sp>
          <p:nvSpPr>
            <p:cNvPr id="35" name="object 27">
              <a:extLst>
                <a:ext uri="{FF2B5EF4-FFF2-40B4-BE49-F238E27FC236}">
                  <a16:creationId xmlns:a16="http://schemas.microsoft.com/office/drawing/2014/main" id="{E312ED71-6EC5-B273-5A46-7761B4306ECA}"/>
                </a:ext>
              </a:extLst>
            </p:cNvPr>
            <p:cNvSpPr/>
            <p:nvPr/>
          </p:nvSpPr>
          <p:spPr>
            <a:xfrm>
              <a:off x="7849996" y="4482719"/>
              <a:ext cx="64135" cy="64135"/>
            </a:xfrm>
            <a:custGeom>
              <a:avLst/>
              <a:gdLst/>
              <a:ahLst/>
              <a:cxnLst/>
              <a:rect l="l" t="t" r="r" b="b"/>
              <a:pathLst>
                <a:path w="64134" h="64135">
                  <a:moveTo>
                    <a:pt x="32003" y="0"/>
                  </a:moveTo>
                  <a:lnTo>
                    <a:pt x="19556" y="2518"/>
                  </a:lnTo>
                  <a:lnTo>
                    <a:pt x="9382" y="9382"/>
                  </a:lnTo>
                  <a:lnTo>
                    <a:pt x="2518" y="19556"/>
                  </a:lnTo>
                  <a:lnTo>
                    <a:pt x="0" y="32003"/>
                  </a:lnTo>
                  <a:lnTo>
                    <a:pt x="2518" y="44451"/>
                  </a:lnTo>
                  <a:lnTo>
                    <a:pt x="9382" y="54625"/>
                  </a:lnTo>
                  <a:lnTo>
                    <a:pt x="19556" y="61489"/>
                  </a:lnTo>
                  <a:lnTo>
                    <a:pt x="32003" y="64007"/>
                  </a:lnTo>
                  <a:lnTo>
                    <a:pt x="44451" y="61489"/>
                  </a:lnTo>
                  <a:lnTo>
                    <a:pt x="54625" y="54625"/>
                  </a:lnTo>
                  <a:lnTo>
                    <a:pt x="61489" y="44451"/>
                  </a:lnTo>
                  <a:lnTo>
                    <a:pt x="64007" y="32003"/>
                  </a:lnTo>
                  <a:lnTo>
                    <a:pt x="61489" y="19556"/>
                  </a:lnTo>
                  <a:lnTo>
                    <a:pt x="54625" y="9382"/>
                  </a:lnTo>
                  <a:lnTo>
                    <a:pt x="44451" y="2518"/>
                  </a:lnTo>
                  <a:lnTo>
                    <a:pt x="32003" y="0"/>
                  </a:lnTo>
                  <a:close/>
                </a:path>
              </a:pathLst>
            </a:custGeom>
            <a:solidFill>
              <a:srgbClr val="4471C4"/>
            </a:solidFill>
          </p:spPr>
          <p:txBody>
            <a:bodyPr wrap="square" lIns="0" tIns="0" rIns="0" bIns="0" rtlCol="0"/>
            <a:lstStyle/>
            <a:p>
              <a:endParaRPr/>
            </a:p>
          </p:txBody>
        </p:sp>
        <p:sp>
          <p:nvSpPr>
            <p:cNvPr id="36" name="object 28">
              <a:extLst>
                <a:ext uri="{FF2B5EF4-FFF2-40B4-BE49-F238E27FC236}">
                  <a16:creationId xmlns:a16="http://schemas.microsoft.com/office/drawing/2014/main" id="{2FD6A3C3-37C7-2238-6A86-5E79C18A435B}"/>
                </a:ext>
              </a:extLst>
            </p:cNvPr>
            <p:cNvSpPr/>
            <p:nvPr/>
          </p:nvSpPr>
          <p:spPr>
            <a:xfrm>
              <a:off x="7849996" y="4482719"/>
              <a:ext cx="64135" cy="64135"/>
            </a:xfrm>
            <a:custGeom>
              <a:avLst/>
              <a:gdLst/>
              <a:ahLst/>
              <a:cxnLst/>
              <a:rect l="l" t="t" r="r" b="b"/>
              <a:pathLst>
                <a:path w="64134" h="64135">
                  <a:moveTo>
                    <a:pt x="64007" y="32003"/>
                  </a:moveTo>
                  <a:lnTo>
                    <a:pt x="61489" y="44451"/>
                  </a:lnTo>
                  <a:lnTo>
                    <a:pt x="54625" y="54625"/>
                  </a:lnTo>
                  <a:lnTo>
                    <a:pt x="44451" y="61489"/>
                  </a:lnTo>
                  <a:lnTo>
                    <a:pt x="32003" y="64007"/>
                  </a:lnTo>
                  <a:lnTo>
                    <a:pt x="19556" y="61489"/>
                  </a:lnTo>
                  <a:lnTo>
                    <a:pt x="9382" y="54625"/>
                  </a:lnTo>
                  <a:lnTo>
                    <a:pt x="2518" y="44451"/>
                  </a:lnTo>
                  <a:lnTo>
                    <a:pt x="0" y="32003"/>
                  </a:lnTo>
                  <a:lnTo>
                    <a:pt x="2518" y="19556"/>
                  </a:lnTo>
                  <a:lnTo>
                    <a:pt x="9382" y="9382"/>
                  </a:lnTo>
                  <a:lnTo>
                    <a:pt x="19556" y="2518"/>
                  </a:lnTo>
                  <a:lnTo>
                    <a:pt x="32003" y="0"/>
                  </a:lnTo>
                  <a:lnTo>
                    <a:pt x="44451" y="2518"/>
                  </a:lnTo>
                  <a:lnTo>
                    <a:pt x="54625" y="9382"/>
                  </a:lnTo>
                  <a:lnTo>
                    <a:pt x="61489" y="19556"/>
                  </a:lnTo>
                  <a:lnTo>
                    <a:pt x="64007" y="32003"/>
                  </a:lnTo>
                  <a:close/>
                </a:path>
              </a:pathLst>
            </a:custGeom>
            <a:ln w="9525">
              <a:solidFill>
                <a:srgbClr val="4471C4"/>
              </a:solidFill>
            </a:ln>
          </p:spPr>
          <p:txBody>
            <a:bodyPr wrap="square" lIns="0" tIns="0" rIns="0" bIns="0" rtlCol="0"/>
            <a:lstStyle/>
            <a:p>
              <a:endParaRPr/>
            </a:p>
          </p:txBody>
        </p:sp>
        <p:sp>
          <p:nvSpPr>
            <p:cNvPr id="37" name="object 29">
              <a:extLst>
                <a:ext uri="{FF2B5EF4-FFF2-40B4-BE49-F238E27FC236}">
                  <a16:creationId xmlns:a16="http://schemas.microsoft.com/office/drawing/2014/main" id="{A19E60E5-320D-48C2-CC0D-90B0BC1B0359}"/>
                </a:ext>
              </a:extLst>
            </p:cNvPr>
            <p:cNvSpPr/>
            <p:nvPr/>
          </p:nvSpPr>
          <p:spPr>
            <a:xfrm>
              <a:off x="7679308" y="4469002"/>
              <a:ext cx="64135" cy="64135"/>
            </a:xfrm>
            <a:custGeom>
              <a:avLst/>
              <a:gdLst/>
              <a:ahLst/>
              <a:cxnLst/>
              <a:rect l="l" t="t" r="r" b="b"/>
              <a:pathLst>
                <a:path w="64134" h="64135">
                  <a:moveTo>
                    <a:pt x="32004" y="0"/>
                  </a:moveTo>
                  <a:lnTo>
                    <a:pt x="19556" y="2518"/>
                  </a:lnTo>
                  <a:lnTo>
                    <a:pt x="9382" y="9382"/>
                  </a:lnTo>
                  <a:lnTo>
                    <a:pt x="2518" y="19556"/>
                  </a:lnTo>
                  <a:lnTo>
                    <a:pt x="0" y="32004"/>
                  </a:lnTo>
                  <a:lnTo>
                    <a:pt x="2518" y="44451"/>
                  </a:lnTo>
                  <a:lnTo>
                    <a:pt x="9382" y="54625"/>
                  </a:lnTo>
                  <a:lnTo>
                    <a:pt x="19556" y="61489"/>
                  </a:lnTo>
                  <a:lnTo>
                    <a:pt x="32004" y="64008"/>
                  </a:lnTo>
                  <a:lnTo>
                    <a:pt x="44451" y="61489"/>
                  </a:lnTo>
                  <a:lnTo>
                    <a:pt x="54625" y="54625"/>
                  </a:lnTo>
                  <a:lnTo>
                    <a:pt x="61489" y="44451"/>
                  </a:lnTo>
                  <a:lnTo>
                    <a:pt x="64008" y="32004"/>
                  </a:lnTo>
                  <a:lnTo>
                    <a:pt x="61489" y="19556"/>
                  </a:lnTo>
                  <a:lnTo>
                    <a:pt x="54625" y="9382"/>
                  </a:lnTo>
                  <a:lnTo>
                    <a:pt x="44451" y="2518"/>
                  </a:lnTo>
                  <a:lnTo>
                    <a:pt x="32004" y="0"/>
                  </a:lnTo>
                  <a:close/>
                </a:path>
              </a:pathLst>
            </a:custGeom>
            <a:solidFill>
              <a:srgbClr val="4471C4"/>
            </a:solidFill>
          </p:spPr>
          <p:txBody>
            <a:bodyPr wrap="square" lIns="0" tIns="0" rIns="0" bIns="0" rtlCol="0"/>
            <a:lstStyle/>
            <a:p>
              <a:endParaRPr/>
            </a:p>
          </p:txBody>
        </p:sp>
        <p:sp>
          <p:nvSpPr>
            <p:cNvPr id="38" name="object 30">
              <a:extLst>
                <a:ext uri="{FF2B5EF4-FFF2-40B4-BE49-F238E27FC236}">
                  <a16:creationId xmlns:a16="http://schemas.microsoft.com/office/drawing/2014/main" id="{3D7683D5-49F0-12B4-7C5B-5D19FD42698A}"/>
                </a:ext>
              </a:extLst>
            </p:cNvPr>
            <p:cNvSpPr/>
            <p:nvPr/>
          </p:nvSpPr>
          <p:spPr>
            <a:xfrm>
              <a:off x="7679308" y="4469002"/>
              <a:ext cx="64135" cy="64135"/>
            </a:xfrm>
            <a:custGeom>
              <a:avLst/>
              <a:gdLst/>
              <a:ahLst/>
              <a:cxnLst/>
              <a:rect l="l" t="t" r="r" b="b"/>
              <a:pathLst>
                <a:path w="64134" h="64135">
                  <a:moveTo>
                    <a:pt x="64008" y="32004"/>
                  </a:moveTo>
                  <a:lnTo>
                    <a:pt x="61489" y="44451"/>
                  </a:lnTo>
                  <a:lnTo>
                    <a:pt x="54625" y="54625"/>
                  </a:lnTo>
                  <a:lnTo>
                    <a:pt x="44451" y="61489"/>
                  </a:lnTo>
                  <a:lnTo>
                    <a:pt x="32004" y="64008"/>
                  </a:lnTo>
                  <a:lnTo>
                    <a:pt x="19556" y="61489"/>
                  </a:lnTo>
                  <a:lnTo>
                    <a:pt x="9382" y="54625"/>
                  </a:lnTo>
                  <a:lnTo>
                    <a:pt x="2518" y="44451"/>
                  </a:lnTo>
                  <a:lnTo>
                    <a:pt x="0" y="32004"/>
                  </a:lnTo>
                  <a:lnTo>
                    <a:pt x="2518" y="19556"/>
                  </a:lnTo>
                  <a:lnTo>
                    <a:pt x="9382" y="9382"/>
                  </a:lnTo>
                  <a:lnTo>
                    <a:pt x="19556" y="2518"/>
                  </a:lnTo>
                  <a:lnTo>
                    <a:pt x="32004" y="0"/>
                  </a:lnTo>
                  <a:lnTo>
                    <a:pt x="44451" y="2518"/>
                  </a:lnTo>
                  <a:lnTo>
                    <a:pt x="54625" y="9382"/>
                  </a:lnTo>
                  <a:lnTo>
                    <a:pt x="61489" y="19556"/>
                  </a:lnTo>
                  <a:lnTo>
                    <a:pt x="64008" y="32004"/>
                  </a:lnTo>
                  <a:close/>
                </a:path>
              </a:pathLst>
            </a:custGeom>
            <a:ln w="9525">
              <a:solidFill>
                <a:srgbClr val="4471C4"/>
              </a:solidFill>
            </a:ln>
          </p:spPr>
          <p:txBody>
            <a:bodyPr wrap="square" lIns="0" tIns="0" rIns="0" bIns="0" rtlCol="0"/>
            <a:lstStyle/>
            <a:p>
              <a:endParaRPr/>
            </a:p>
          </p:txBody>
        </p:sp>
        <p:pic>
          <p:nvPicPr>
            <p:cNvPr id="39" name="object 31">
              <a:extLst>
                <a:ext uri="{FF2B5EF4-FFF2-40B4-BE49-F238E27FC236}">
                  <a16:creationId xmlns:a16="http://schemas.microsoft.com/office/drawing/2014/main" id="{A9782BD3-2624-EFE8-71B1-BD79344A8042}"/>
                </a:ext>
              </a:extLst>
            </p:cNvPr>
            <p:cNvPicPr/>
            <p:nvPr/>
          </p:nvPicPr>
          <p:blipFill>
            <a:blip r:embed="rId9" cstate="print"/>
            <a:stretch>
              <a:fillRect/>
            </a:stretch>
          </p:blipFill>
          <p:spPr>
            <a:xfrm>
              <a:off x="7505382" y="4455096"/>
              <a:ext cx="73532" cy="73533"/>
            </a:xfrm>
            <a:prstGeom prst="rect">
              <a:avLst/>
            </a:prstGeom>
          </p:spPr>
        </p:pic>
        <p:sp>
          <p:nvSpPr>
            <p:cNvPr id="40" name="object 32">
              <a:extLst>
                <a:ext uri="{FF2B5EF4-FFF2-40B4-BE49-F238E27FC236}">
                  <a16:creationId xmlns:a16="http://schemas.microsoft.com/office/drawing/2014/main" id="{FB57E0EA-F781-D68B-7CE2-66EE68C4E1B9}"/>
                </a:ext>
              </a:extLst>
            </p:cNvPr>
            <p:cNvSpPr/>
            <p:nvPr/>
          </p:nvSpPr>
          <p:spPr>
            <a:xfrm>
              <a:off x="8104504" y="4469002"/>
              <a:ext cx="64135" cy="64135"/>
            </a:xfrm>
            <a:custGeom>
              <a:avLst/>
              <a:gdLst/>
              <a:ahLst/>
              <a:cxnLst/>
              <a:rect l="l" t="t" r="r" b="b"/>
              <a:pathLst>
                <a:path w="64134" h="64135">
                  <a:moveTo>
                    <a:pt x="32003" y="0"/>
                  </a:moveTo>
                  <a:lnTo>
                    <a:pt x="19556" y="2518"/>
                  </a:lnTo>
                  <a:lnTo>
                    <a:pt x="9382" y="9382"/>
                  </a:lnTo>
                  <a:lnTo>
                    <a:pt x="2518" y="19556"/>
                  </a:lnTo>
                  <a:lnTo>
                    <a:pt x="0" y="32004"/>
                  </a:lnTo>
                  <a:lnTo>
                    <a:pt x="2518" y="44451"/>
                  </a:lnTo>
                  <a:lnTo>
                    <a:pt x="9382" y="54625"/>
                  </a:lnTo>
                  <a:lnTo>
                    <a:pt x="19556" y="61489"/>
                  </a:lnTo>
                  <a:lnTo>
                    <a:pt x="32003" y="64008"/>
                  </a:lnTo>
                  <a:lnTo>
                    <a:pt x="44451" y="61489"/>
                  </a:lnTo>
                  <a:lnTo>
                    <a:pt x="54625" y="54625"/>
                  </a:lnTo>
                  <a:lnTo>
                    <a:pt x="61489" y="44451"/>
                  </a:lnTo>
                  <a:lnTo>
                    <a:pt x="64008" y="32004"/>
                  </a:lnTo>
                  <a:lnTo>
                    <a:pt x="61489" y="19556"/>
                  </a:lnTo>
                  <a:lnTo>
                    <a:pt x="54625" y="9382"/>
                  </a:lnTo>
                  <a:lnTo>
                    <a:pt x="44451" y="2518"/>
                  </a:lnTo>
                  <a:lnTo>
                    <a:pt x="32003" y="0"/>
                  </a:lnTo>
                  <a:close/>
                </a:path>
              </a:pathLst>
            </a:custGeom>
            <a:solidFill>
              <a:srgbClr val="245E91"/>
            </a:solidFill>
          </p:spPr>
          <p:txBody>
            <a:bodyPr wrap="square" lIns="0" tIns="0" rIns="0" bIns="0" rtlCol="0"/>
            <a:lstStyle/>
            <a:p>
              <a:endParaRPr/>
            </a:p>
          </p:txBody>
        </p:sp>
        <p:sp>
          <p:nvSpPr>
            <p:cNvPr id="41" name="object 33">
              <a:extLst>
                <a:ext uri="{FF2B5EF4-FFF2-40B4-BE49-F238E27FC236}">
                  <a16:creationId xmlns:a16="http://schemas.microsoft.com/office/drawing/2014/main" id="{7D864530-DED6-78BE-8B44-918D36553426}"/>
                </a:ext>
              </a:extLst>
            </p:cNvPr>
            <p:cNvSpPr/>
            <p:nvPr/>
          </p:nvSpPr>
          <p:spPr>
            <a:xfrm>
              <a:off x="8104504" y="4469002"/>
              <a:ext cx="64135" cy="64135"/>
            </a:xfrm>
            <a:custGeom>
              <a:avLst/>
              <a:gdLst/>
              <a:ahLst/>
              <a:cxnLst/>
              <a:rect l="l" t="t" r="r" b="b"/>
              <a:pathLst>
                <a:path w="64134" h="64135">
                  <a:moveTo>
                    <a:pt x="64008" y="32004"/>
                  </a:moveTo>
                  <a:lnTo>
                    <a:pt x="61489" y="44451"/>
                  </a:lnTo>
                  <a:lnTo>
                    <a:pt x="54625" y="54625"/>
                  </a:lnTo>
                  <a:lnTo>
                    <a:pt x="44451" y="61489"/>
                  </a:lnTo>
                  <a:lnTo>
                    <a:pt x="32003" y="64008"/>
                  </a:lnTo>
                  <a:lnTo>
                    <a:pt x="19556" y="61489"/>
                  </a:lnTo>
                  <a:lnTo>
                    <a:pt x="9382" y="54625"/>
                  </a:lnTo>
                  <a:lnTo>
                    <a:pt x="2518" y="44451"/>
                  </a:lnTo>
                  <a:lnTo>
                    <a:pt x="0" y="32004"/>
                  </a:lnTo>
                  <a:lnTo>
                    <a:pt x="2518" y="19556"/>
                  </a:lnTo>
                  <a:lnTo>
                    <a:pt x="9382" y="9382"/>
                  </a:lnTo>
                  <a:lnTo>
                    <a:pt x="19556" y="2518"/>
                  </a:lnTo>
                  <a:lnTo>
                    <a:pt x="32003" y="0"/>
                  </a:lnTo>
                  <a:lnTo>
                    <a:pt x="44451" y="2518"/>
                  </a:lnTo>
                  <a:lnTo>
                    <a:pt x="54625" y="9382"/>
                  </a:lnTo>
                  <a:lnTo>
                    <a:pt x="61489" y="19556"/>
                  </a:lnTo>
                  <a:lnTo>
                    <a:pt x="64008" y="32004"/>
                  </a:lnTo>
                  <a:close/>
                </a:path>
              </a:pathLst>
            </a:custGeom>
            <a:ln w="9525">
              <a:solidFill>
                <a:srgbClr val="245E91"/>
              </a:solidFill>
            </a:ln>
          </p:spPr>
          <p:txBody>
            <a:bodyPr wrap="square" lIns="0" tIns="0" rIns="0" bIns="0" rtlCol="0"/>
            <a:lstStyle/>
            <a:p>
              <a:endParaRPr/>
            </a:p>
          </p:txBody>
        </p:sp>
        <p:sp>
          <p:nvSpPr>
            <p:cNvPr id="42" name="object 34">
              <a:extLst>
                <a:ext uri="{FF2B5EF4-FFF2-40B4-BE49-F238E27FC236}">
                  <a16:creationId xmlns:a16="http://schemas.microsoft.com/office/drawing/2014/main" id="{5AB12695-CECA-5644-E693-5476F1AE7CCA}"/>
                </a:ext>
              </a:extLst>
            </p:cNvPr>
            <p:cNvSpPr/>
            <p:nvPr/>
          </p:nvSpPr>
          <p:spPr>
            <a:xfrm>
              <a:off x="7764652" y="4470527"/>
              <a:ext cx="64135" cy="64135"/>
            </a:xfrm>
            <a:custGeom>
              <a:avLst/>
              <a:gdLst/>
              <a:ahLst/>
              <a:cxnLst/>
              <a:rect l="l" t="t" r="r" b="b"/>
              <a:pathLst>
                <a:path w="64134" h="64135">
                  <a:moveTo>
                    <a:pt x="32003" y="0"/>
                  </a:moveTo>
                  <a:lnTo>
                    <a:pt x="19556" y="2518"/>
                  </a:lnTo>
                  <a:lnTo>
                    <a:pt x="9382" y="9382"/>
                  </a:lnTo>
                  <a:lnTo>
                    <a:pt x="2518" y="19556"/>
                  </a:lnTo>
                  <a:lnTo>
                    <a:pt x="0" y="32004"/>
                  </a:lnTo>
                  <a:lnTo>
                    <a:pt x="2518" y="44451"/>
                  </a:lnTo>
                  <a:lnTo>
                    <a:pt x="9382" y="54625"/>
                  </a:lnTo>
                  <a:lnTo>
                    <a:pt x="19556" y="61489"/>
                  </a:lnTo>
                  <a:lnTo>
                    <a:pt x="32003" y="64008"/>
                  </a:lnTo>
                  <a:lnTo>
                    <a:pt x="44451" y="61489"/>
                  </a:lnTo>
                  <a:lnTo>
                    <a:pt x="54625" y="54625"/>
                  </a:lnTo>
                  <a:lnTo>
                    <a:pt x="61489" y="44451"/>
                  </a:lnTo>
                  <a:lnTo>
                    <a:pt x="64007" y="32004"/>
                  </a:lnTo>
                  <a:lnTo>
                    <a:pt x="61489" y="19556"/>
                  </a:lnTo>
                  <a:lnTo>
                    <a:pt x="54625" y="9382"/>
                  </a:lnTo>
                  <a:lnTo>
                    <a:pt x="44451" y="2518"/>
                  </a:lnTo>
                  <a:lnTo>
                    <a:pt x="32003" y="0"/>
                  </a:lnTo>
                  <a:close/>
                </a:path>
              </a:pathLst>
            </a:custGeom>
            <a:solidFill>
              <a:srgbClr val="245E91"/>
            </a:solidFill>
          </p:spPr>
          <p:txBody>
            <a:bodyPr wrap="square" lIns="0" tIns="0" rIns="0" bIns="0" rtlCol="0"/>
            <a:lstStyle/>
            <a:p>
              <a:endParaRPr/>
            </a:p>
          </p:txBody>
        </p:sp>
        <p:sp>
          <p:nvSpPr>
            <p:cNvPr id="43" name="object 35">
              <a:extLst>
                <a:ext uri="{FF2B5EF4-FFF2-40B4-BE49-F238E27FC236}">
                  <a16:creationId xmlns:a16="http://schemas.microsoft.com/office/drawing/2014/main" id="{290B0E46-28FF-478A-31AE-3C4FECC4F9B2}"/>
                </a:ext>
              </a:extLst>
            </p:cNvPr>
            <p:cNvSpPr/>
            <p:nvPr/>
          </p:nvSpPr>
          <p:spPr>
            <a:xfrm>
              <a:off x="7764652" y="4470527"/>
              <a:ext cx="64135" cy="64135"/>
            </a:xfrm>
            <a:custGeom>
              <a:avLst/>
              <a:gdLst/>
              <a:ahLst/>
              <a:cxnLst/>
              <a:rect l="l" t="t" r="r" b="b"/>
              <a:pathLst>
                <a:path w="64134" h="64135">
                  <a:moveTo>
                    <a:pt x="64007" y="32004"/>
                  </a:moveTo>
                  <a:lnTo>
                    <a:pt x="61489" y="44451"/>
                  </a:lnTo>
                  <a:lnTo>
                    <a:pt x="54625" y="54625"/>
                  </a:lnTo>
                  <a:lnTo>
                    <a:pt x="44451" y="61489"/>
                  </a:lnTo>
                  <a:lnTo>
                    <a:pt x="32003" y="64008"/>
                  </a:lnTo>
                  <a:lnTo>
                    <a:pt x="19556" y="61489"/>
                  </a:lnTo>
                  <a:lnTo>
                    <a:pt x="9382" y="54625"/>
                  </a:lnTo>
                  <a:lnTo>
                    <a:pt x="2518" y="44451"/>
                  </a:lnTo>
                  <a:lnTo>
                    <a:pt x="0" y="32004"/>
                  </a:lnTo>
                  <a:lnTo>
                    <a:pt x="2518" y="19556"/>
                  </a:lnTo>
                  <a:lnTo>
                    <a:pt x="9382" y="9382"/>
                  </a:lnTo>
                  <a:lnTo>
                    <a:pt x="19556" y="2518"/>
                  </a:lnTo>
                  <a:lnTo>
                    <a:pt x="32003" y="0"/>
                  </a:lnTo>
                  <a:lnTo>
                    <a:pt x="44451" y="2518"/>
                  </a:lnTo>
                  <a:lnTo>
                    <a:pt x="54625" y="9382"/>
                  </a:lnTo>
                  <a:lnTo>
                    <a:pt x="61489" y="19556"/>
                  </a:lnTo>
                  <a:lnTo>
                    <a:pt x="64007" y="32004"/>
                  </a:lnTo>
                  <a:close/>
                </a:path>
              </a:pathLst>
            </a:custGeom>
            <a:ln w="9525">
              <a:solidFill>
                <a:srgbClr val="245E91"/>
              </a:solidFill>
            </a:ln>
          </p:spPr>
          <p:txBody>
            <a:bodyPr wrap="square" lIns="0" tIns="0" rIns="0" bIns="0" rtlCol="0"/>
            <a:lstStyle/>
            <a:p>
              <a:endParaRPr/>
            </a:p>
          </p:txBody>
        </p:sp>
        <p:sp>
          <p:nvSpPr>
            <p:cNvPr id="44" name="object 36">
              <a:extLst>
                <a:ext uri="{FF2B5EF4-FFF2-40B4-BE49-F238E27FC236}">
                  <a16:creationId xmlns:a16="http://schemas.microsoft.com/office/drawing/2014/main" id="{3D42A15F-A8DD-4D49-0F2B-EC9941BC110B}"/>
                </a:ext>
              </a:extLst>
            </p:cNvPr>
            <p:cNvSpPr/>
            <p:nvPr/>
          </p:nvSpPr>
          <p:spPr>
            <a:xfrm>
              <a:off x="8613520" y="4470527"/>
              <a:ext cx="64135" cy="64135"/>
            </a:xfrm>
            <a:custGeom>
              <a:avLst/>
              <a:gdLst/>
              <a:ahLst/>
              <a:cxnLst/>
              <a:rect l="l" t="t" r="r" b="b"/>
              <a:pathLst>
                <a:path w="64134" h="64135">
                  <a:moveTo>
                    <a:pt x="32003" y="0"/>
                  </a:moveTo>
                  <a:lnTo>
                    <a:pt x="19556" y="2518"/>
                  </a:lnTo>
                  <a:lnTo>
                    <a:pt x="9382" y="9382"/>
                  </a:lnTo>
                  <a:lnTo>
                    <a:pt x="2518" y="19556"/>
                  </a:lnTo>
                  <a:lnTo>
                    <a:pt x="0" y="32004"/>
                  </a:lnTo>
                  <a:lnTo>
                    <a:pt x="2518" y="44451"/>
                  </a:lnTo>
                  <a:lnTo>
                    <a:pt x="9382" y="54625"/>
                  </a:lnTo>
                  <a:lnTo>
                    <a:pt x="19556" y="61489"/>
                  </a:lnTo>
                  <a:lnTo>
                    <a:pt x="32003" y="64008"/>
                  </a:lnTo>
                  <a:lnTo>
                    <a:pt x="44451" y="61489"/>
                  </a:lnTo>
                  <a:lnTo>
                    <a:pt x="54625" y="54625"/>
                  </a:lnTo>
                  <a:lnTo>
                    <a:pt x="61489" y="44451"/>
                  </a:lnTo>
                  <a:lnTo>
                    <a:pt x="64007" y="32004"/>
                  </a:lnTo>
                  <a:lnTo>
                    <a:pt x="61489" y="19556"/>
                  </a:lnTo>
                  <a:lnTo>
                    <a:pt x="54625" y="9382"/>
                  </a:lnTo>
                  <a:lnTo>
                    <a:pt x="44451" y="2518"/>
                  </a:lnTo>
                  <a:lnTo>
                    <a:pt x="32003" y="0"/>
                  </a:lnTo>
                  <a:close/>
                </a:path>
              </a:pathLst>
            </a:custGeom>
            <a:solidFill>
              <a:srgbClr val="245E91"/>
            </a:solidFill>
          </p:spPr>
          <p:txBody>
            <a:bodyPr wrap="square" lIns="0" tIns="0" rIns="0" bIns="0" rtlCol="0"/>
            <a:lstStyle/>
            <a:p>
              <a:endParaRPr/>
            </a:p>
          </p:txBody>
        </p:sp>
        <p:sp>
          <p:nvSpPr>
            <p:cNvPr id="45" name="object 37">
              <a:extLst>
                <a:ext uri="{FF2B5EF4-FFF2-40B4-BE49-F238E27FC236}">
                  <a16:creationId xmlns:a16="http://schemas.microsoft.com/office/drawing/2014/main" id="{3011DA91-491E-55B4-A7A3-6A3790C065BB}"/>
                </a:ext>
              </a:extLst>
            </p:cNvPr>
            <p:cNvSpPr/>
            <p:nvPr/>
          </p:nvSpPr>
          <p:spPr>
            <a:xfrm>
              <a:off x="8613520" y="4470527"/>
              <a:ext cx="64135" cy="64135"/>
            </a:xfrm>
            <a:custGeom>
              <a:avLst/>
              <a:gdLst/>
              <a:ahLst/>
              <a:cxnLst/>
              <a:rect l="l" t="t" r="r" b="b"/>
              <a:pathLst>
                <a:path w="64134" h="64135">
                  <a:moveTo>
                    <a:pt x="64007" y="32004"/>
                  </a:moveTo>
                  <a:lnTo>
                    <a:pt x="61489" y="44451"/>
                  </a:lnTo>
                  <a:lnTo>
                    <a:pt x="54625" y="54625"/>
                  </a:lnTo>
                  <a:lnTo>
                    <a:pt x="44451" y="61489"/>
                  </a:lnTo>
                  <a:lnTo>
                    <a:pt x="32003" y="64008"/>
                  </a:lnTo>
                  <a:lnTo>
                    <a:pt x="19556" y="61489"/>
                  </a:lnTo>
                  <a:lnTo>
                    <a:pt x="9382" y="54625"/>
                  </a:lnTo>
                  <a:lnTo>
                    <a:pt x="2518" y="44451"/>
                  </a:lnTo>
                  <a:lnTo>
                    <a:pt x="0" y="32004"/>
                  </a:lnTo>
                  <a:lnTo>
                    <a:pt x="2518" y="19556"/>
                  </a:lnTo>
                  <a:lnTo>
                    <a:pt x="9382" y="9382"/>
                  </a:lnTo>
                  <a:lnTo>
                    <a:pt x="19556" y="2518"/>
                  </a:lnTo>
                  <a:lnTo>
                    <a:pt x="32003" y="0"/>
                  </a:lnTo>
                  <a:lnTo>
                    <a:pt x="44451" y="2518"/>
                  </a:lnTo>
                  <a:lnTo>
                    <a:pt x="54625" y="9382"/>
                  </a:lnTo>
                  <a:lnTo>
                    <a:pt x="61489" y="19556"/>
                  </a:lnTo>
                  <a:lnTo>
                    <a:pt x="64007" y="32004"/>
                  </a:lnTo>
                  <a:close/>
                </a:path>
              </a:pathLst>
            </a:custGeom>
            <a:ln w="9525">
              <a:solidFill>
                <a:srgbClr val="245E91"/>
              </a:solidFill>
            </a:ln>
          </p:spPr>
          <p:txBody>
            <a:bodyPr wrap="square" lIns="0" tIns="0" rIns="0" bIns="0" rtlCol="0"/>
            <a:lstStyle/>
            <a:p>
              <a:endParaRPr/>
            </a:p>
          </p:txBody>
        </p:sp>
        <p:pic>
          <p:nvPicPr>
            <p:cNvPr id="46" name="object 38">
              <a:extLst>
                <a:ext uri="{FF2B5EF4-FFF2-40B4-BE49-F238E27FC236}">
                  <a16:creationId xmlns:a16="http://schemas.microsoft.com/office/drawing/2014/main" id="{919AD451-2829-0F7D-CFCF-4E012ED7620A}"/>
                </a:ext>
              </a:extLst>
            </p:cNvPr>
            <p:cNvPicPr/>
            <p:nvPr/>
          </p:nvPicPr>
          <p:blipFill>
            <a:blip r:embed="rId10" cstate="print"/>
            <a:stretch>
              <a:fillRect/>
            </a:stretch>
          </p:blipFill>
          <p:spPr>
            <a:xfrm>
              <a:off x="9799002" y="4541964"/>
              <a:ext cx="73532" cy="73533"/>
            </a:xfrm>
            <a:prstGeom prst="rect">
              <a:avLst/>
            </a:prstGeom>
          </p:spPr>
        </p:pic>
        <p:pic>
          <p:nvPicPr>
            <p:cNvPr id="47" name="object 39">
              <a:extLst>
                <a:ext uri="{FF2B5EF4-FFF2-40B4-BE49-F238E27FC236}">
                  <a16:creationId xmlns:a16="http://schemas.microsoft.com/office/drawing/2014/main" id="{3BB6F721-985B-0025-820D-1703E34102B6}"/>
                </a:ext>
              </a:extLst>
            </p:cNvPr>
            <p:cNvPicPr/>
            <p:nvPr/>
          </p:nvPicPr>
          <p:blipFill>
            <a:blip r:embed="rId10" cstate="print"/>
            <a:stretch>
              <a:fillRect/>
            </a:stretch>
          </p:blipFill>
          <p:spPr>
            <a:xfrm>
              <a:off x="11013630" y="4452048"/>
              <a:ext cx="73532" cy="73532"/>
            </a:xfrm>
            <a:prstGeom prst="rect">
              <a:avLst/>
            </a:prstGeom>
          </p:spPr>
        </p:pic>
        <p:sp>
          <p:nvSpPr>
            <p:cNvPr id="48" name="object 40">
              <a:extLst>
                <a:ext uri="{FF2B5EF4-FFF2-40B4-BE49-F238E27FC236}">
                  <a16:creationId xmlns:a16="http://schemas.microsoft.com/office/drawing/2014/main" id="{7C1C475C-0DE2-F285-76ED-F37E5A1326F0}"/>
                </a:ext>
              </a:extLst>
            </p:cNvPr>
            <p:cNvSpPr/>
            <p:nvPr/>
          </p:nvSpPr>
          <p:spPr>
            <a:xfrm>
              <a:off x="8698864" y="4502530"/>
              <a:ext cx="64135" cy="64135"/>
            </a:xfrm>
            <a:custGeom>
              <a:avLst/>
              <a:gdLst/>
              <a:ahLst/>
              <a:cxnLst/>
              <a:rect l="l" t="t" r="r" b="b"/>
              <a:pathLst>
                <a:path w="64134" h="64135">
                  <a:moveTo>
                    <a:pt x="32003" y="0"/>
                  </a:moveTo>
                  <a:lnTo>
                    <a:pt x="19556" y="2518"/>
                  </a:lnTo>
                  <a:lnTo>
                    <a:pt x="9382" y="9382"/>
                  </a:lnTo>
                  <a:lnTo>
                    <a:pt x="2518" y="19556"/>
                  </a:lnTo>
                  <a:lnTo>
                    <a:pt x="0" y="32004"/>
                  </a:lnTo>
                  <a:lnTo>
                    <a:pt x="2518" y="44451"/>
                  </a:lnTo>
                  <a:lnTo>
                    <a:pt x="9382" y="54625"/>
                  </a:lnTo>
                  <a:lnTo>
                    <a:pt x="19556" y="61489"/>
                  </a:lnTo>
                  <a:lnTo>
                    <a:pt x="32003" y="64008"/>
                  </a:lnTo>
                  <a:lnTo>
                    <a:pt x="44451" y="61489"/>
                  </a:lnTo>
                  <a:lnTo>
                    <a:pt x="54625" y="54625"/>
                  </a:lnTo>
                  <a:lnTo>
                    <a:pt x="61489" y="44451"/>
                  </a:lnTo>
                  <a:lnTo>
                    <a:pt x="64007" y="32004"/>
                  </a:lnTo>
                  <a:lnTo>
                    <a:pt x="61489" y="19556"/>
                  </a:lnTo>
                  <a:lnTo>
                    <a:pt x="54625" y="9382"/>
                  </a:lnTo>
                  <a:lnTo>
                    <a:pt x="44451" y="2518"/>
                  </a:lnTo>
                  <a:lnTo>
                    <a:pt x="32003" y="0"/>
                  </a:lnTo>
                  <a:close/>
                </a:path>
              </a:pathLst>
            </a:custGeom>
            <a:solidFill>
              <a:srgbClr val="245E91"/>
            </a:solidFill>
          </p:spPr>
          <p:txBody>
            <a:bodyPr wrap="square" lIns="0" tIns="0" rIns="0" bIns="0" rtlCol="0"/>
            <a:lstStyle/>
            <a:p>
              <a:endParaRPr/>
            </a:p>
          </p:txBody>
        </p:sp>
        <p:sp>
          <p:nvSpPr>
            <p:cNvPr id="49" name="object 41">
              <a:extLst>
                <a:ext uri="{FF2B5EF4-FFF2-40B4-BE49-F238E27FC236}">
                  <a16:creationId xmlns:a16="http://schemas.microsoft.com/office/drawing/2014/main" id="{13611D2A-D137-DAAC-5D39-FE04521DB34F}"/>
                </a:ext>
              </a:extLst>
            </p:cNvPr>
            <p:cNvSpPr/>
            <p:nvPr/>
          </p:nvSpPr>
          <p:spPr>
            <a:xfrm>
              <a:off x="8698864" y="4502530"/>
              <a:ext cx="64135" cy="64135"/>
            </a:xfrm>
            <a:custGeom>
              <a:avLst/>
              <a:gdLst/>
              <a:ahLst/>
              <a:cxnLst/>
              <a:rect l="l" t="t" r="r" b="b"/>
              <a:pathLst>
                <a:path w="64134" h="64135">
                  <a:moveTo>
                    <a:pt x="64007" y="32004"/>
                  </a:moveTo>
                  <a:lnTo>
                    <a:pt x="61489" y="44451"/>
                  </a:lnTo>
                  <a:lnTo>
                    <a:pt x="54625" y="54625"/>
                  </a:lnTo>
                  <a:lnTo>
                    <a:pt x="44451" y="61489"/>
                  </a:lnTo>
                  <a:lnTo>
                    <a:pt x="32003" y="64008"/>
                  </a:lnTo>
                  <a:lnTo>
                    <a:pt x="19556" y="61489"/>
                  </a:lnTo>
                  <a:lnTo>
                    <a:pt x="9382" y="54625"/>
                  </a:lnTo>
                  <a:lnTo>
                    <a:pt x="2518" y="44451"/>
                  </a:lnTo>
                  <a:lnTo>
                    <a:pt x="0" y="32004"/>
                  </a:lnTo>
                  <a:lnTo>
                    <a:pt x="2518" y="19556"/>
                  </a:lnTo>
                  <a:lnTo>
                    <a:pt x="9382" y="9382"/>
                  </a:lnTo>
                  <a:lnTo>
                    <a:pt x="19556" y="2518"/>
                  </a:lnTo>
                  <a:lnTo>
                    <a:pt x="32003" y="0"/>
                  </a:lnTo>
                  <a:lnTo>
                    <a:pt x="44451" y="2518"/>
                  </a:lnTo>
                  <a:lnTo>
                    <a:pt x="54625" y="9382"/>
                  </a:lnTo>
                  <a:lnTo>
                    <a:pt x="61489" y="19556"/>
                  </a:lnTo>
                  <a:lnTo>
                    <a:pt x="64007" y="32004"/>
                  </a:lnTo>
                  <a:close/>
                </a:path>
              </a:pathLst>
            </a:custGeom>
            <a:ln w="9525">
              <a:solidFill>
                <a:srgbClr val="245E91"/>
              </a:solidFill>
            </a:ln>
          </p:spPr>
          <p:txBody>
            <a:bodyPr wrap="square" lIns="0" tIns="0" rIns="0" bIns="0" rtlCol="0"/>
            <a:lstStyle/>
            <a:p>
              <a:endParaRPr/>
            </a:p>
          </p:txBody>
        </p:sp>
        <p:sp>
          <p:nvSpPr>
            <p:cNvPr id="50" name="object 42">
              <a:extLst>
                <a:ext uri="{FF2B5EF4-FFF2-40B4-BE49-F238E27FC236}">
                  <a16:creationId xmlns:a16="http://schemas.microsoft.com/office/drawing/2014/main" id="{9D7C67C8-B968-7E37-2091-032C7A6C62B5}"/>
                </a:ext>
              </a:extLst>
            </p:cNvPr>
            <p:cNvSpPr/>
            <p:nvPr/>
          </p:nvSpPr>
          <p:spPr>
            <a:xfrm>
              <a:off x="8104504" y="4473575"/>
              <a:ext cx="64135" cy="64135"/>
            </a:xfrm>
            <a:custGeom>
              <a:avLst/>
              <a:gdLst/>
              <a:ahLst/>
              <a:cxnLst/>
              <a:rect l="l" t="t" r="r" b="b"/>
              <a:pathLst>
                <a:path w="64134" h="64135">
                  <a:moveTo>
                    <a:pt x="32003" y="0"/>
                  </a:moveTo>
                  <a:lnTo>
                    <a:pt x="19556" y="2518"/>
                  </a:lnTo>
                  <a:lnTo>
                    <a:pt x="9382" y="9382"/>
                  </a:lnTo>
                  <a:lnTo>
                    <a:pt x="2518" y="19556"/>
                  </a:lnTo>
                  <a:lnTo>
                    <a:pt x="0" y="32004"/>
                  </a:lnTo>
                  <a:lnTo>
                    <a:pt x="2518" y="44451"/>
                  </a:lnTo>
                  <a:lnTo>
                    <a:pt x="9382" y="54625"/>
                  </a:lnTo>
                  <a:lnTo>
                    <a:pt x="19556" y="61489"/>
                  </a:lnTo>
                  <a:lnTo>
                    <a:pt x="32003" y="64007"/>
                  </a:lnTo>
                  <a:lnTo>
                    <a:pt x="44451" y="61489"/>
                  </a:lnTo>
                  <a:lnTo>
                    <a:pt x="54625" y="54625"/>
                  </a:lnTo>
                  <a:lnTo>
                    <a:pt x="61489" y="44451"/>
                  </a:lnTo>
                  <a:lnTo>
                    <a:pt x="64008" y="32004"/>
                  </a:lnTo>
                  <a:lnTo>
                    <a:pt x="61489" y="19556"/>
                  </a:lnTo>
                  <a:lnTo>
                    <a:pt x="54625" y="9382"/>
                  </a:lnTo>
                  <a:lnTo>
                    <a:pt x="44451" y="2518"/>
                  </a:lnTo>
                  <a:lnTo>
                    <a:pt x="32003" y="0"/>
                  </a:lnTo>
                  <a:close/>
                </a:path>
              </a:pathLst>
            </a:custGeom>
            <a:solidFill>
              <a:srgbClr val="245E91"/>
            </a:solidFill>
          </p:spPr>
          <p:txBody>
            <a:bodyPr wrap="square" lIns="0" tIns="0" rIns="0" bIns="0" rtlCol="0"/>
            <a:lstStyle/>
            <a:p>
              <a:endParaRPr/>
            </a:p>
          </p:txBody>
        </p:sp>
        <p:sp>
          <p:nvSpPr>
            <p:cNvPr id="51" name="object 43">
              <a:extLst>
                <a:ext uri="{FF2B5EF4-FFF2-40B4-BE49-F238E27FC236}">
                  <a16:creationId xmlns:a16="http://schemas.microsoft.com/office/drawing/2014/main" id="{78EE0985-0B15-81D0-C9DF-3B3E7296EC66}"/>
                </a:ext>
              </a:extLst>
            </p:cNvPr>
            <p:cNvSpPr/>
            <p:nvPr/>
          </p:nvSpPr>
          <p:spPr>
            <a:xfrm>
              <a:off x="8104504" y="4473575"/>
              <a:ext cx="64135" cy="64135"/>
            </a:xfrm>
            <a:custGeom>
              <a:avLst/>
              <a:gdLst/>
              <a:ahLst/>
              <a:cxnLst/>
              <a:rect l="l" t="t" r="r" b="b"/>
              <a:pathLst>
                <a:path w="64134" h="64135">
                  <a:moveTo>
                    <a:pt x="64008" y="32004"/>
                  </a:moveTo>
                  <a:lnTo>
                    <a:pt x="61489" y="44451"/>
                  </a:lnTo>
                  <a:lnTo>
                    <a:pt x="54625" y="54625"/>
                  </a:lnTo>
                  <a:lnTo>
                    <a:pt x="44451" y="61489"/>
                  </a:lnTo>
                  <a:lnTo>
                    <a:pt x="32003" y="64007"/>
                  </a:lnTo>
                  <a:lnTo>
                    <a:pt x="19556" y="61489"/>
                  </a:lnTo>
                  <a:lnTo>
                    <a:pt x="9382" y="54625"/>
                  </a:lnTo>
                  <a:lnTo>
                    <a:pt x="2518" y="44451"/>
                  </a:lnTo>
                  <a:lnTo>
                    <a:pt x="0" y="32004"/>
                  </a:lnTo>
                  <a:lnTo>
                    <a:pt x="2518" y="19556"/>
                  </a:lnTo>
                  <a:lnTo>
                    <a:pt x="9382" y="9382"/>
                  </a:lnTo>
                  <a:lnTo>
                    <a:pt x="19556" y="2518"/>
                  </a:lnTo>
                  <a:lnTo>
                    <a:pt x="32003" y="0"/>
                  </a:lnTo>
                  <a:lnTo>
                    <a:pt x="44451" y="2518"/>
                  </a:lnTo>
                  <a:lnTo>
                    <a:pt x="54625" y="9382"/>
                  </a:lnTo>
                  <a:lnTo>
                    <a:pt x="61489" y="19556"/>
                  </a:lnTo>
                  <a:lnTo>
                    <a:pt x="64008" y="32004"/>
                  </a:lnTo>
                  <a:close/>
                </a:path>
              </a:pathLst>
            </a:custGeom>
            <a:ln w="9525">
              <a:solidFill>
                <a:srgbClr val="245E91"/>
              </a:solidFill>
            </a:ln>
          </p:spPr>
          <p:txBody>
            <a:bodyPr wrap="square" lIns="0" tIns="0" rIns="0" bIns="0" rtlCol="0"/>
            <a:lstStyle/>
            <a:p>
              <a:endParaRPr/>
            </a:p>
          </p:txBody>
        </p:sp>
        <p:sp>
          <p:nvSpPr>
            <p:cNvPr id="52" name="object 44">
              <a:extLst>
                <a:ext uri="{FF2B5EF4-FFF2-40B4-BE49-F238E27FC236}">
                  <a16:creationId xmlns:a16="http://schemas.microsoft.com/office/drawing/2014/main" id="{F04EFB7A-8292-5D17-5A12-86DE6E2B0DD6}"/>
                </a:ext>
              </a:extLst>
            </p:cNvPr>
            <p:cNvSpPr/>
            <p:nvPr/>
          </p:nvSpPr>
          <p:spPr>
            <a:xfrm>
              <a:off x="7705216" y="4488815"/>
              <a:ext cx="64135" cy="64135"/>
            </a:xfrm>
            <a:custGeom>
              <a:avLst/>
              <a:gdLst/>
              <a:ahLst/>
              <a:cxnLst/>
              <a:rect l="l" t="t" r="r" b="b"/>
              <a:pathLst>
                <a:path w="64134" h="64135">
                  <a:moveTo>
                    <a:pt x="32003" y="0"/>
                  </a:moveTo>
                  <a:lnTo>
                    <a:pt x="19556" y="2518"/>
                  </a:lnTo>
                  <a:lnTo>
                    <a:pt x="9382" y="9382"/>
                  </a:lnTo>
                  <a:lnTo>
                    <a:pt x="2518" y="19556"/>
                  </a:lnTo>
                  <a:lnTo>
                    <a:pt x="0" y="32004"/>
                  </a:lnTo>
                  <a:lnTo>
                    <a:pt x="2518" y="44451"/>
                  </a:lnTo>
                  <a:lnTo>
                    <a:pt x="9382" y="54625"/>
                  </a:lnTo>
                  <a:lnTo>
                    <a:pt x="19556" y="61489"/>
                  </a:lnTo>
                  <a:lnTo>
                    <a:pt x="32003" y="64008"/>
                  </a:lnTo>
                  <a:lnTo>
                    <a:pt x="44451" y="61489"/>
                  </a:lnTo>
                  <a:lnTo>
                    <a:pt x="54625" y="54625"/>
                  </a:lnTo>
                  <a:lnTo>
                    <a:pt x="61489" y="44451"/>
                  </a:lnTo>
                  <a:lnTo>
                    <a:pt x="64007" y="32004"/>
                  </a:lnTo>
                  <a:lnTo>
                    <a:pt x="61489" y="19556"/>
                  </a:lnTo>
                  <a:lnTo>
                    <a:pt x="54625" y="9382"/>
                  </a:lnTo>
                  <a:lnTo>
                    <a:pt x="44451" y="2518"/>
                  </a:lnTo>
                  <a:lnTo>
                    <a:pt x="32003" y="0"/>
                  </a:lnTo>
                  <a:close/>
                </a:path>
              </a:pathLst>
            </a:custGeom>
            <a:solidFill>
              <a:srgbClr val="245E91"/>
            </a:solidFill>
          </p:spPr>
          <p:txBody>
            <a:bodyPr wrap="square" lIns="0" tIns="0" rIns="0" bIns="0" rtlCol="0"/>
            <a:lstStyle/>
            <a:p>
              <a:endParaRPr/>
            </a:p>
          </p:txBody>
        </p:sp>
        <p:sp>
          <p:nvSpPr>
            <p:cNvPr id="53" name="object 45">
              <a:extLst>
                <a:ext uri="{FF2B5EF4-FFF2-40B4-BE49-F238E27FC236}">
                  <a16:creationId xmlns:a16="http://schemas.microsoft.com/office/drawing/2014/main" id="{3649F14A-4948-57FF-01EA-225DD525A724}"/>
                </a:ext>
              </a:extLst>
            </p:cNvPr>
            <p:cNvSpPr/>
            <p:nvPr/>
          </p:nvSpPr>
          <p:spPr>
            <a:xfrm>
              <a:off x="7705216" y="4488815"/>
              <a:ext cx="64135" cy="64135"/>
            </a:xfrm>
            <a:custGeom>
              <a:avLst/>
              <a:gdLst/>
              <a:ahLst/>
              <a:cxnLst/>
              <a:rect l="l" t="t" r="r" b="b"/>
              <a:pathLst>
                <a:path w="64134" h="64135">
                  <a:moveTo>
                    <a:pt x="64007" y="32004"/>
                  </a:moveTo>
                  <a:lnTo>
                    <a:pt x="61489" y="44451"/>
                  </a:lnTo>
                  <a:lnTo>
                    <a:pt x="54625" y="54625"/>
                  </a:lnTo>
                  <a:lnTo>
                    <a:pt x="44451" y="61489"/>
                  </a:lnTo>
                  <a:lnTo>
                    <a:pt x="32003" y="64008"/>
                  </a:lnTo>
                  <a:lnTo>
                    <a:pt x="19556" y="61489"/>
                  </a:lnTo>
                  <a:lnTo>
                    <a:pt x="9382" y="54625"/>
                  </a:lnTo>
                  <a:lnTo>
                    <a:pt x="2518" y="44451"/>
                  </a:lnTo>
                  <a:lnTo>
                    <a:pt x="0" y="32004"/>
                  </a:lnTo>
                  <a:lnTo>
                    <a:pt x="2518" y="19556"/>
                  </a:lnTo>
                  <a:lnTo>
                    <a:pt x="9382" y="9382"/>
                  </a:lnTo>
                  <a:lnTo>
                    <a:pt x="19556" y="2518"/>
                  </a:lnTo>
                  <a:lnTo>
                    <a:pt x="32003" y="0"/>
                  </a:lnTo>
                  <a:lnTo>
                    <a:pt x="44451" y="2518"/>
                  </a:lnTo>
                  <a:lnTo>
                    <a:pt x="54625" y="9382"/>
                  </a:lnTo>
                  <a:lnTo>
                    <a:pt x="61489" y="19556"/>
                  </a:lnTo>
                  <a:lnTo>
                    <a:pt x="64007" y="32004"/>
                  </a:lnTo>
                  <a:close/>
                </a:path>
              </a:pathLst>
            </a:custGeom>
            <a:ln w="9525">
              <a:solidFill>
                <a:srgbClr val="245E91"/>
              </a:solidFill>
            </a:ln>
          </p:spPr>
          <p:txBody>
            <a:bodyPr wrap="square" lIns="0" tIns="0" rIns="0" bIns="0" rtlCol="0"/>
            <a:lstStyle/>
            <a:p>
              <a:endParaRPr/>
            </a:p>
          </p:txBody>
        </p:sp>
      </p:grpSp>
      <p:sp>
        <p:nvSpPr>
          <p:cNvPr id="54" name="object 46">
            <a:extLst>
              <a:ext uri="{FF2B5EF4-FFF2-40B4-BE49-F238E27FC236}">
                <a16:creationId xmlns:a16="http://schemas.microsoft.com/office/drawing/2014/main" id="{E96968BF-A1E8-57F1-509E-88A1C634F4BB}"/>
              </a:ext>
            </a:extLst>
          </p:cNvPr>
          <p:cNvSpPr txBox="1"/>
          <p:nvPr/>
        </p:nvSpPr>
        <p:spPr>
          <a:xfrm>
            <a:off x="9166097" y="3464178"/>
            <a:ext cx="368300" cy="147955"/>
          </a:xfrm>
          <a:prstGeom prst="rect">
            <a:avLst/>
          </a:prstGeom>
        </p:spPr>
        <p:txBody>
          <a:bodyPr vert="horz" wrap="square" lIns="0" tIns="13335" rIns="0" bIns="0" rtlCol="0">
            <a:spAutoFit/>
          </a:bodyPr>
          <a:lstStyle/>
          <a:p>
            <a:pPr marL="12700">
              <a:lnSpc>
                <a:spcPct val="100000"/>
              </a:lnSpc>
              <a:spcBef>
                <a:spcPts val="105"/>
              </a:spcBef>
            </a:pPr>
            <a:r>
              <a:rPr sz="800" dirty="0">
                <a:solidFill>
                  <a:srgbClr val="404040"/>
                </a:solidFill>
                <a:latin typeface="Calibri"/>
                <a:cs typeface="Calibri"/>
              </a:rPr>
              <a:t>HTR-</a:t>
            </a:r>
            <a:r>
              <a:rPr sz="800" spc="-25" dirty="0">
                <a:solidFill>
                  <a:srgbClr val="404040"/>
                </a:solidFill>
                <a:latin typeface="Calibri"/>
                <a:cs typeface="Calibri"/>
              </a:rPr>
              <a:t>PM</a:t>
            </a:r>
            <a:endParaRPr sz="800">
              <a:latin typeface="Calibri"/>
              <a:cs typeface="Calibri"/>
            </a:endParaRPr>
          </a:p>
        </p:txBody>
      </p:sp>
      <p:sp>
        <p:nvSpPr>
          <p:cNvPr id="55" name="object 47">
            <a:extLst>
              <a:ext uri="{FF2B5EF4-FFF2-40B4-BE49-F238E27FC236}">
                <a16:creationId xmlns:a16="http://schemas.microsoft.com/office/drawing/2014/main" id="{9CF7BD5B-2A24-9239-944B-A383480E490D}"/>
              </a:ext>
            </a:extLst>
          </p:cNvPr>
          <p:cNvSpPr txBox="1"/>
          <p:nvPr/>
        </p:nvSpPr>
        <p:spPr>
          <a:xfrm>
            <a:off x="7716202" y="3313302"/>
            <a:ext cx="417830" cy="147955"/>
          </a:xfrm>
          <a:prstGeom prst="rect">
            <a:avLst/>
          </a:prstGeom>
        </p:spPr>
        <p:txBody>
          <a:bodyPr vert="horz" wrap="square" lIns="0" tIns="13335" rIns="0" bIns="0" rtlCol="0">
            <a:spAutoFit/>
          </a:bodyPr>
          <a:lstStyle/>
          <a:p>
            <a:pPr marL="125730">
              <a:lnSpc>
                <a:spcPct val="100000"/>
              </a:lnSpc>
              <a:spcBef>
                <a:spcPts val="105"/>
              </a:spcBef>
            </a:pPr>
            <a:r>
              <a:rPr sz="800" dirty="0">
                <a:solidFill>
                  <a:srgbClr val="404040"/>
                </a:solidFill>
                <a:latin typeface="Calibri"/>
                <a:cs typeface="Calibri"/>
              </a:rPr>
              <a:t>Xe-</a:t>
            </a:r>
            <a:r>
              <a:rPr sz="800" spc="-25" dirty="0">
                <a:solidFill>
                  <a:srgbClr val="404040"/>
                </a:solidFill>
                <a:latin typeface="Calibri"/>
                <a:cs typeface="Calibri"/>
              </a:rPr>
              <a:t>100</a:t>
            </a:r>
            <a:endParaRPr sz="800">
              <a:latin typeface="Calibri"/>
              <a:cs typeface="Calibri"/>
            </a:endParaRPr>
          </a:p>
        </p:txBody>
      </p:sp>
      <p:sp>
        <p:nvSpPr>
          <p:cNvPr id="56" name="object 48">
            <a:extLst>
              <a:ext uri="{FF2B5EF4-FFF2-40B4-BE49-F238E27FC236}">
                <a16:creationId xmlns:a16="http://schemas.microsoft.com/office/drawing/2014/main" id="{18391A37-5829-BD76-21AF-71B63A8F9796}"/>
              </a:ext>
            </a:extLst>
          </p:cNvPr>
          <p:cNvSpPr txBox="1"/>
          <p:nvPr/>
        </p:nvSpPr>
        <p:spPr>
          <a:xfrm>
            <a:off x="8566594" y="3687571"/>
            <a:ext cx="414655" cy="147955"/>
          </a:xfrm>
          <a:prstGeom prst="rect">
            <a:avLst/>
          </a:prstGeom>
        </p:spPr>
        <p:txBody>
          <a:bodyPr vert="horz" wrap="square" lIns="0" tIns="12700" rIns="0" bIns="0" rtlCol="0">
            <a:spAutoFit/>
          </a:bodyPr>
          <a:lstStyle/>
          <a:p>
            <a:pPr marL="18415">
              <a:lnSpc>
                <a:spcPct val="100000"/>
              </a:lnSpc>
              <a:spcBef>
                <a:spcPts val="100"/>
              </a:spcBef>
            </a:pPr>
            <a:r>
              <a:rPr sz="800" spc="-10" dirty="0">
                <a:solidFill>
                  <a:srgbClr val="404040"/>
                </a:solidFill>
                <a:latin typeface="Calibri"/>
                <a:cs typeface="Calibri"/>
              </a:rPr>
              <a:t>Kairos</a:t>
            </a:r>
            <a:endParaRPr sz="800">
              <a:latin typeface="Calibri"/>
              <a:cs typeface="Calibri"/>
            </a:endParaRPr>
          </a:p>
        </p:txBody>
      </p:sp>
      <p:sp>
        <p:nvSpPr>
          <p:cNvPr id="57" name="object 49">
            <a:extLst>
              <a:ext uri="{FF2B5EF4-FFF2-40B4-BE49-F238E27FC236}">
                <a16:creationId xmlns:a16="http://schemas.microsoft.com/office/drawing/2014/main" id="{F963431D-CF74-5019-8BC6-C66C3C98A9CE}"/>
              </a:ext>
            </a:extLst>
          </p:cNvPr>
          <p:cNvSpPr txBox="1"/>
          <p:nvPr/>
        </p:nvSpPr>
        <p:spPr>
          <a:xfrm>
            <a:off x="7716202" y="4151121"/>
            <a:ext cx="841375" cy="147955"/>
          </a:xfrm>
          <a:prstGeom prst="rect">
            <a:avLst/>
          </a:prstGeom>
        </p:spPr>
        <p:txBody>
          <a:bodyPr vert="horz" wrap="square" lIns="0" tIns="12700" rIns="0" bIns="0" rtlCol="0">
            <a:spAutoFit/>
          </a:bodyPr>
          <a:lstStyle/>
          <a:p>
            <a:pPr marL="242570">
              <a:lnSpc>
                <a:spcPct val="100000"/>
              </a:lnSpc>
              <a:spcBef>
                <a:spcPts val="100"/>
              </a:spcBef>
            </a:pPr>
            <a:r>
              <a:rPr sz="800" dirty="0">
                <a:solidFill>
                  <a:srgbClr val="404040"/>
                </a:solidFill>
                <a:latin typeface="Calibri"/>
                <a:cs typeface="Calibri"/>
              </a:rPr>
              <a:t>ARC-</a:t>
            </a:r>
            <a:r>
              <a:rPr sz="800" spc="-25" dirty="0">
                <a:solidFill>
                  <a:srgbClr val="404040"/>
                </a:solidFill>
                <a:latin typeface="Calibri"/>
                <a:cs typeface="Calibri"/>
              </a:rPr>
              <a:t>100</a:t>
            </a:r>
            <a:endParaRPr sz="800">
              <a:latin typeface="Calibri"/>
              <a:cs typeface="Calibri"/>
            </a:endParaRPr>
          </a:p>
        </p:txBody>
      </p:sp>
      <p:sp>
        <p:nvSpPr>
          <p:cNvPr id="58" name="object 50">
            <a:extLst>
              <a:ext uri="{FF2B5EF4-FFF2-40B4-BE49-F238E27FC236}">
                <a16:creationId xmlns:a16="http://schemas.microsoft.com/office/drawing/2014/main" id="{F38E9782-A50D-1AAD-CA95-F4AF0ADA9904}"/>
              </a:ext>
            </a:extLst>
          </p:cNvPr>
          <p:cNvSpPr txBox="1"/>
          <p:nvPr/>
        </p:nvSpPr>
        <p:spPr>
          <a:xfrm>
            <a:off x="11078082" y="3737228"/>
            <a:ext cx="615950" cy="147955"/>
          </a:xfrm>
          <a:prstGeom prst="rect">
            <a:avLst/>
          </a:prstGeom>
        </p:spPr>
        <p:txBody>
          <a:bodyPr vert="horz" wrap="square" lIns="0" tIns="12700" rIns="0" bIns="0" rtlCol="0">
            <a:spAutoFit/>
          </a:bodyPr>
          <a:lstStyle/>
          <a:p>
            <a:pPr marL="12700">
              <a:lnSpc>
                <a:spcPct val="100000"/>
              </a:lnSpc>
              <a:spcBef>
                <a:spcPts val="100"/>
              </a:spcBef>
            </a:pPr>
            <a:r>
              <a:rPr sz="800" spc="-10" dirty="0">
                <a:solidFill>
                  <a:srgbClr val="404040"/>
                </a:solidFill>
                <a:latin typeface="Calibri"/>
                <a:cs typeface="Calibri"/>
              </a:rPr>
              <a:t>Westinghouse</a:t>
            </a:r>
            <a:endParaRPr sz="800">
              <a:latin typeface="Calibri"/>
              <a:cs typeface="Calibri"/>
            </a:endParaRPr>
          </a:p>
        </p:txBody>
      </p:sp>
      <p:sp>
        <p:nvSpPr>
          <p:cNvPr id="59" name="object 51">
            <a:extLst>
              <a:ext uri="{FF2B5EF4-FFF2-40B4-BE49-F238E27FC236}">
                <a16:creationId xmlns:a16="http://schemas.microsoft.com/office/drawing/2014/main" id="{122490B0-A115-9F48-4998-A3C5F035725E}"/>
              </a:ext>
            </a:extLst>
          </p:cNvPr>
          <p:cNvSpPr txBox="1"/>
          <p:nvPr/>
        </p:nvSpPr>
        <p:spPr>
          <a:xfrm>
            <a:off x="10689526" y="3862196"/>
            <a:ext cx="1047115" cy="147955"/>
          </a:xfrm>
          <a:prstGeom prst="rect">
            <a:avLst/>
          </a:prstGeom>
        </p:spPr>
        <p:txBody>
          <a:bodyPr vert="horz" wrap="square" lIns="0" tIns="12700" rIns="0" bIns="0" rtlCol="0">
            <a:spAutoFit/>
          </a:bodyPr>
          <a:lstStyle/>
          <a:p>
            <a:pPr marL="360045">
              <a:lnSpc>
                <a:spcPct val="100000"/>
              </a:lnSpc>
              <a:spcBef>
                <a:spcPts val="100"/>
              </a:spcBef>
            </a:pPr>
            <a:r>
              <a:rPr sz="800" dirty="0">
                <a:solidFill>
                  <a:srgbClr val="404040"/>
                </a:solidFill>
                <a:latin typeface="Calibri"/>
                <a:cs typeface="Calibri"/>
              </a:rPr>
              <a:t>lead</a:t>
            </a:r>
            <a:r>
              <a:rPr sz="800" spc="-30" dirty="0">
                <a:solidFill>
                  <a:srgbClr val="404040"/>
                </a:solidFill>
                <a:latin typeface="Calibri"/>
                <a:cs typeface="Calibri"/>
              </a:rPr>
              <a:t> </a:t>
            </a:r>
            <a:r>
              <a:rPr sz="800" dirty="0">
                <a:solidFill>
                  <a:srgbClr val="404040"/>
                </a:solidFill>
                <a:latin typeface="Calibri"/>
                <a:cs typeface="Calibri"/>
              </a:rPr>
              <a:t>fast</a:t>
            </a:r>
            <a:r>
              <a:rPr sz="800" spc="-10" dirty="0">
                <a:solidFill>
                  <a:srgbClr val="404040"/>
                </a:solidFill>
                <a:latin typeface="Calibri"/>
                <a:cs typeface="Calibri"/>
              </a:rPr>
              <a:t> reactor</a:t>
            </a:r>
            <a:endParaRPr sz="800">
              <a:latin typeface="Calibri"/>
              <a:cs typeface="Calibri"/>
            </a:endParaRPr>
          </a:p>
        </p:txBody>
      </p:sp>
      <p:sp>
        <p:nvSpPr>
          <p:cNvPr id="60" name="object 52">
            <a:extLst>
              <a:ext uri="{FF2B5EF4-FFF2-40B4-BE49-F238E27FC236}">
                <a16:creationId xmlns:a16="http://schemas.microsoft.com/office/drawing/2014/main" id="{9669AEFA-C9D2-8BC4-4021-77541222CA0A}"/>
              </a:ext>
            </a:extLst>
          </p:cNvPr>
          <p:cNvSpPr txBox="1"/>
          <p:nvPr/>
        </p:nvSpPr>
        <p:spPr>
          <a:xfrm>
            <a:off x="9677781" y="3972559"/>
            <a:ext cx="316865" cy="147955"/>
          </a:xfrm>
          <a:prstGeom prst="rect">
            <a:avLst/>
          </a:prstGeom>
        </p:spPr>
        <p:txBody>
          <a:bodyPr vert="horz" wrap="square" lIns="0" tIns="12700" rIns="0" bIns="0" rtlCol="0">
            <a:spAutoFit/>
          </a:bodyPr>
          <a:lstStyle/>
          <a:p>
            <a:pPr marL="12700">
              <a:lnSpc>
                <a:spcPct val="100000"/>
              </a:lnSpc>
              <a:spcBef>
                <a:spcPts val="100"/>
              </a:spcBef>
            </a:pPr>
            <a:r>
              <a:rPr sz="800" spc="-10" dirty="0">
                <a:solidFill>
                  <a:srgbClr val="404040"/>
                </a:solidFill>
                <a:latin typeface="Calibri"/>
                <a:cs typeface="Calibri"/>
              </a:rPr>
              <a:t>Moltex</a:t>
            </a:r>
            <a:endParaRPr sz="800">
              <a:latin typeface="Calibri"/>
              <a:cs typeface="Calibri"/>
            </a:endParaRPr>
          </a:p>
        </p:txBody>
      </p:sp>
      <p:sp>
        <p:nvSpPr>
          <p:cNvPr id="61" name="object 53">
            <a:extLst>
              <a:ext uri="{FF2B5EF4-FFF2-40B4-BE49-F238E27FC236}">
                <a16:creationId xmlns:a16="http://schemas.microsoft.com/office/drawing/2014/main" id="{F39B256C-195F-9CC0-FBCE-ED3B53A928E4}"/>
              </a:ext>
            </a:extLst>
          </p:cNvPr>
          <p:cNvSpPr txBox="1"/>
          <p:nvPr/>
        </p:nvSpPr>
        <p:spPr>
          <a:xfrm>
            <a:off x="9415462" y="3089910"/>
            <a:ext cx="415925" cy="147955"/>
          </a:xfrm>
          <a:prstGeom prst="rect">
            <a:avLst/>
          </a:prstGeom>
        </p:spPr>
        <p:txBody>
          <a:bodyPr vert="horz" wrap="square" lIns="0" tIns="13335" rIns="0" bIns="0" rtlCol="0">
            <a:spAutoFit/>
          </a:bodyPr>
          <a:lstStyle/>
          <a:p>
            <a:pPr marL="29209">
              <a:lnSpc>
                <a:spcPct val="100000"/>
              </a:lnSpc>
              <a:spcBef>
                <a:spcPts val="105"/>
              </a:spcBef>
            </a:pPr>
            <a:r>
              <a:rPr sz="800" spc="-25" dirty="0">
                <a:solidFill>
                  <a:srgbClr val="404040"/>
                </a:solidFill>
                <a:latin typeface="Calibri"/>
                <a:cs typeface="Calibri"/>
              </a:rPr>
              <a:t>EM2</a:t>
            </a:r>
            <a:endParaRPr sz="800">
              <a:latin typeface="Calibri"/>
              <a:cs typeface="Calibri"/>
            </a:endParaRPr>
          </a:p>
        </p:txBody>
      </p:sp>
      <p:sp>
        <p:nvSpPr>
          <p:cNvPr id="62" name="object 54">
            <a:extLst>
              <a:ext uri="{FF2B5EF4-FFF2-40B4-BE49-F238E27FC236}">
                <a16:creationId xmlns:a16="http://schemas.microsoft.com/office/drawing/2014/main" id="{6E49FD14-B2DE-699A-D75F-9C4242001F69}"/>
              </a:ext>
            </a:extLst>
          </p:cNvPr>
          <p:cNvSpPr txBox="1"/>
          <p:nvPr/>
        </p:nvSpPr>
        <p:spPr>
          <a:xfrm>
            <a:off x="7415910" y="4584572"/>
            <a:ext cx="934085" cy="147955"/>
          </a:xfrm>
          <a:prstGeom prst="rect">
            <a:avLst/>
          </a:prstGeom>
        </p:spPr>
        <p:txBody>
          <a:bodyPr vert="horz" wrap="square" lIns="0" tIns="12700" rIns="0" bIns="0" rtlCol="0">
            <a:spAutoFit/>
          </a:bodyPr>
          <a:lstStyle/>
          <a:p>
            <a:pPr marL="12700">
              <a:lnSpc>
                <a:spcPct val="100000"/>
              </a:lnSpc>
              <a:spcBef>
                <a:spcPts val="100"/>
              </a:spcBef>
            </a:pPr>
            <a:r>
              <a:rPr sz="800" dirty="0">
                <a:solidFill>
                  <a:srgbClr val="404040"/>
                </a:solidFill>
                <a:latin typeface="Calibri"/>
                <a:cs typeface="Calibri"/>
              </a:rPr>
              <a:t>Akademik</a:t>
            </a:r>
            <a:r>
              <a:rPr sz="800" spc="-25" dirty="0">
                <a:solidFill>
                  <a:srgbClr val="404040"/>
                </a:solidFill>
                <a:latin typeface="Calibri"/>
                <a:cs typeface="Calibri"/>
              </a:rPr>
              <a:t> </a:t>
            </a:r>
            <a:r>
              <a:rPr sz="800" spc="-10" dirty="0">
                <a:solidFill>
                  <a:srgbClr val="404040"/>
                </a:solidFill>
                <a:latin typeface="Calibri"/>
                <a:cs typeface="Calibri"/>
              </a:rPr>
              <a:t>Lomonosov</a:t>
            </a:r>
            <a:endParaRPr sz="800">
              <a:latin typeface="Calibri"/>
              <a:cs typeface="Calibri"/>
            </a:endParaRPr>
          </a:p>
        </p:txBody>
      </p:sp>
      <p:sp>
        <p:nvSpPr>
          <p:cNvPr id="63" name="object 55">
            <a:extLst>
              <a:ext uri="{FF2B5EF4-FFF2-40B4-BE49-F238E27FC236}">
                <a16:creationId xmlns:a16="http://schemas.microsoft.com/office/drawing/2014/main" id="{54DA6D7A-7090-B583-9113-76746754A2B0}"/>
              </a:ext>
            </a:extLst>
          </p:cNvPr>
          <p:cNvSpPr txBox="1"/>
          <p:nvPr/>
        </p:nvSpPr>
        <p:spPr>
          <a:xfrm>
            <a:off x="7291006" y="4271517"/>
            <a:ext cx="841375" cy="147955"/>
          </a:xfrm>
          <a:prstGeom prst="rect">
            <a:avLst/>
          </a:prstGeom>
        </p:spPr>
        <p:txBody>
          <a:bodyPr vert="horz" wrap="square" lIns="0" tIns="12700" rIns="0" bIns="0" rtlCol="0">
            <a:spAutoFit/>
          </a:bodyPr>
          <a:lstStyle/>
          <a:p>
            <a:pPr marL="340360">
              <a:lnSpc>
                <a:spcPct val="100000"/>
              </a:lnSpc>
              <a:spcBef>
                <a:spcPts val="100"/>
              </a:spcBef>
            </a:pPr>
            <a:r>
              <a:rPr sz="800" spc="-10" dirty="0">
                <a:solidFill>
                  <a:srgbClr val="404040"/>
                </a:solidFill>
                <a:latin typeface="Calibri"/>
                <a:cs typeface="Calibri"/>
              </a:rPr>
              <a:t>NuScale</a:t>
            </a:r>
            <a:endParaRPr sz="800">
              <a:latin typeface="Calibri"/>
              <a:cs typeface="Calibri"/>
            </a:endParaRPr>
          </a:p>
        </p:txBody>
      </p:sp>
      <p:sp>
        <p:nvSpPr>
          <p:cNvPr id="64" name="object 56">
            <a:extLst>
              <a:ext uri="{FF2B5EF4-FFF2-40B4-BE49-F238E27FC236}">
                <a16:creationId xmlns:a16="http://schemas.microsoft.com/office/drawing/2014/main" id="{B76713EF-E95E-592A-579D-E2228F5636C0}"/>
              </a:ext>
            </a:extLst>
          </p:cNvPr>
          <p:cNvSpPr txBox="1"/>
          <p:nvPr/>
        </p:nvSpPr>
        <p:spPr>
          <a:xfrm>
            <a:off x="9415462" y="4649470"/>
            <a:ext cx="839469" cy="147955"/>
          </a:xfrm>
          <a:prstGeom prst="rect">
            <a:avLst/>
          </a:prstGeom>
        </p:spPr>
        <p:txBody>
          <a:bodyPr vert="horz" wrap="square" lIns="0" tIns="12700" rIns="0" bIns="0" rtlCol="0">
            <a:spAutoFit/>
          </a:bodyPr>
          <a:lstStyle/>
          <a:p>
            <a:pPr marL="200025">
              <a:lnSpc>
                <a:spcPct val="100000"/>
              </a:lnSpc>
              <a:spcBef>
                <a:spcPts val="100"/>
              </a:spcBef>
            </a:pPr>
            <a:r>
              <a:rPr sz="800" spc="-10" dirty="0">
                <a:solidFill>
                  <a:srgbClr val="404040"/>
                </a:solidFill>
                <a:latin typeface="Calibri"/>
                <a:cs typeface="Calibri"/>
              </a:rPr>
              <a:t>BWRX-</a:t>
            </a:r>
            <a:r>
              <a:rPr sz="800" spc="-25" dirty="0">
                <a:solidFill>
                  <a:srgbClr val="404040"/>
                </a:solidFill>
                <a:latin typeface="Calibri"/>
                <a:cs typeface="Calibri"/>
              </a:rPr>
              <a:t>300</a:t>
            </a:r>
            <a:endParaRPr sz="800">
              <a:latin typeface="Calibri"/>
              <a:cs typeface="Calibri"/>
            </a:endParaRPr>
          </a:p>
        </p:txBody>
      </p:sp>
      <p:sp>
        <p:nvSpPr>
          <p:cNvPr id="65" name="object 57">
            <a:extLst>
              <a:ext uri="{FF2B5EF4-FFF2-40B4-BE49-F238E27FC236}">
                <a16:creationId xmlns:a16="http://schemas.microsoft.com/office/drawing/2014/main" id="{DF1C304E-1A18-E990-8023-505E34621AC2}"/>
              </a:ext>
            </a:extLst>
          </p:cNvPr>
          <p:cNvSpPr txBox="1"/>
          <p:nvPr/>
        </p:nvSpPr>
        <p:spPr>
          <a:xfrm>
            <a:off x="8827389" y="4453890"/>
            <a:ext cx="354965" cy="147955"/>
          </a:xfrm>
          <a:prstGeom prst="rect">
            <a:avLst/>
          </a:prstGeom>
        </p:spPr>
        <p:txBody>
          <a:bodyPr vert="horz" wrap="square" lIns="0" tIns="12700" rIns="0" bIns="0" rtlCol="0">
            <a:spAutoFit/>
          </a:bodyPr>
          <a:lstStyle/>
          <a:p>
            <a:pPr marL="12700">
              <a:lnSpc>
                <a:spcPct val="100000"/>
              </a:lnSpc>
              <a:spcBef>
                <a:spcPts val="100"/>
              </a:spcBef>
            </a:pPr>
            <a:r>
              <a:rPr sz="800" spc="-10" dirty="0">
                <a:solidFill>
                  <a:srgbClr val="404040"/>
                </a:solidFill>
                <a:latin typeface="Calibri"/>
                <a:cs typeface="Calibri"/>
              </a:rPr>
              <a:t>Nuward</a:t>
            </a:r>
            <a:endParaRPr sz="800">
              <a:latin typeface="Calibri"/>
              <a:cs typeface="Calibri"/>
            </a:endParaRPr>
          </a:p>
        </p:txBody>
      </p:sp>
      <p:sp>
        <p:nvSpPr>
          <p:cNvPr id="66" name="object 58">
            <a:extLst>
              <a:ext uri="{FF2B5EF4-FFF2-40B4-BE49-F238E27FC236}">
                <a16:creationId xmlns:a16="http://schemas.microsoft.com/office/drawing/2014/main" id="{0AE55BD4-1A8B-9CCD-5261-0F8ACDF18B02}"/>
              </a:ext>
            </a:extLst>
          </p:cNvPr>
          <p:cNvSpPr txBox="1"/>
          <p:nvPr/>
        </p:nvSpPr>
        <p:spPr>
          <a:xfrm>
            <a:off x="6969886" y="3614750"/>
            <a:ext cx="762635" cy="268605"/>
          </a:xfrm>
          <a:prstGeom prst="rect">
            <a:avLst/>
          </a:prstGeom>
        </p:spPr>
        <p:txBody>
          <a:bodyPr vert="horz" wrap="square" lIns="0" tIns="13335" rIns="0" bIns="0" rtlCol="0">
            <a:spAutoFit/>
          </a:bodyPr>
          <a:lstStyle/>
          <a:p>
            <a:pPr marR="50800" algn="ctr">
              <a:lnSpc>
                <a:spcPts val="890"/>
              </a:lnSpc>
              <a:spcBef>
                <a:spcPts val="105"/>
              </a:spcBef>
            </a:pPr>
            <a:r>
              <a:rPr sz="800" dirty="0">
                <a:solidFill>
                  <a:srgbClr val="404040"/>
                </a:solidFill>
                <a:latin typeface="Calibri"/>
                <a:cs typeface="Calibri"/>
              </a:rPr>
              <a:t>U-</a:t>
            </a:r>
            <a:r>
              <a:rPr sz="800" spc="-10" dirty="0">
                <a:solidFill>
                  <a:srgbClr val="404040"/>
                </a:solidFill>
                <a:latin typeface="Calibri"/>
                <a:cs typeface="Calibri"/>
              </a:rPr>
              <a:t>battery</a:t>
            </a:r>
            <a:endParaRPr sz="800">
              <a:latin typeface="Calibri"/>
              <a:cs typeface="Calibri"/>
            </a:endParaRPr>
          </a:p>
          <a:p>
            <a:pPr marR="16510" algn="ctr">
              <a:lnSpc>
                <a:spcPts val="1010"/>
              </a:lnSpc>
              <a:tabLst>
                <a:tab pos="428625" algn="l"/>
              </a:tabLst>
            </a:pPr>
            <a:r>
              <a:rPr sz="1350" spc="-37" baseline="-30864" dirty="0">
                <a:solidFill>
                  <a:srgbClr val="585858"/>
                </a:solidFill>
                <a:latin typeface="Calibri"/>
                <a:cs typeface="Calibri"/>
              </a:rPr>
              <a:t>600</a:t>
            </a:r>
            <a:r>
              <a:rPr sz="1350" baseline="-30864" dirty="0">
                <a:solidFill>
                  <a:srgbClr val="585858"/>
                </a:solidFill>
                <a:latin typeface="Calibri"/>
                <a:cs typeface="Calibri"/>
              </a:rPr>
              <a:t>	</a:t>
            </a:r>
            <a:r>
              <a:rPr sz="800" spc="-20" dirty="0">
                <a:solidFill>
                  <a:srgbClr val="404040"/>
                </a:solidFill>
                <a:latin typeface="Calibri"/>
                <a:cs typeface="Calibri"/>
              </a:rPr>
              <a:t>USNC</a:t>
            </a:r>
            <a:endParaRPr sz="800">
              <a:latin typeface="Calibri"/>
              <a:cs typeface="Calibri"/>
            </a:endParaRPr>
          </a:p>
        </p:txBody>
      </p:sp>
      <p:sp>
        <p:nvSpPr>
          <p:cNvPr id="67" name="object 59">
            <a:extLst>
              <a:ext uri="{FF2B5EF4-FFF2-40B4-BE49-F238E27FC236}">
                <a16:creationId xmlns:a16="http://schemas.microsoft.com/office/drawing/2014/main" id="{71D45291-9CF6-D517-0C4B-3250A37D31B1}"/>
              </a:ext>
            </a:extLst>
          </p:cNvPr>
          <p:cNvSpPr txBox="1"/>
          <p:nvPr/>
        </p:nvSpPr>
        <p:spPr>
          <a:xfrm>
            <a:off x="7111110" y="5125034"/>
            <a:ext cx="83820" cy="163195"/>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585858"/>
                </a:solidFill>
                <a:latin typeface="Calibri"/>
                <a:cs typeface="Calibri"/>
              </a:rPr>
              <a:t>0</a:t>
            </a:r>
            <a:endParaRPr sz="900">
              <a:latin typeface="Calibri"/>
              <a:cs typeface="Calibri"/>
            </a:endParaRPr>
          </a:p>
        </p:txBody>
      </p:sp>
      <p:sp>
        <p:nvSpPr>
          <p:cNvPr id="68" name="object 60">
            <a:extLst>
              <a:ext uri="{FF2B5EF4-FFF2-40B4-BE49-F238E27FC236}">
                <a16:creationId xmlns:a16="http://schemas.microsoft.com/office/drawing/2014/main" id="{111227FC-96EB-8809-69B6-52647963BE2E}"/>
              </a:ext>
            </a:extLst>
          </p:cNvPr>
          <p:cNvSpPr txBox="1"/>
          <p:nvPr/>
        </p:nvSpPr>
        <p:spPr>
          <a:xfrm>
            <a:off x="6995286" y="4678807"/>
            <a:ext cx="199390" cy="162560"/>
          </a:xfrm>
          <a:prstGeom prst="rect">
            <a:avLst/>
          </a:prstGeom>
        </p:spPr>
        <p:txBody>
          <a:bodyPr vert="horz" wrap="square" lIns="0" tIns="12700" rIns="0" bIns="0" rtlCol="0">
            <a:spAutoFit/>
          </a:bodyPr>
          <a:lstStyle/>
          <a:p>
            <a:pPr marL="12700">
              <a:lnSpc>
                <a:spcPct val="100000"/>
              </a:lnSpc>
              <a:spcBef>
                <a:spcPts val="100"/>
              </a:spcBef>
            </a:pPr>
            <a:r>
              <a:rPr sz="900" spc="-25" dirty="0">
                <a:solidFill>
                  <a:srgbClr val="585858"/>
                </a:solidFill>
                <a:latin typeface="Calibri"/>
                <a:cs typeface="Calibri"/>
              </a:rPr>
              <a:t>200</a:t>
            </a:r>
            <a:endParaRPr sz="900">
              <a:latin typeface="Calibri"/>
              <a:cs typeface="Calibri"/>
            </a:endParaRPr>
          </a:p>
        </p:txBody>
      </p:sp>
      <p:sp>
        <p:nvSpPr>
          <p:cNvPr id="69" name="object 61">
            <a:extLst>
              <a:ext uri="{FF2B5EF4-FFF2-40B4-BE49-F238E27FC236}">
                <a16:creationId xmlns:a16="http://schemas.microsoft.com/office/drawing/2014/main" id="{57B9DF01-43A5-4A9A-55D1-7A77BAE260C7}"/>
              </a:ext>
            </a:extLst>
          </p:cNvPr>
          <p:cNvSpPr txBox="1"/>
          <p:nvPr/>
        </p:nvSpPr>
        <p:spPr>
          <a:xfrm>
            <a:off x="6995286" y="4231894"/>
            <a:ext cx="199390" cy="162560"/>
          </a:xfrm>
          <a:prstGeom prst="rect">
            <a:avLst/>
          </a:prstGeom>
        </p:spPr>
        <p:txBody>
          <a:bodyPr vert="horz" wrap="square" lIns="0" tIns="12700" rIns="0" bIns="0" rtlCol="0">
            <a:spAutoFit/>
          </a:bodyPr>
          <a:lstStyle/>
          <a:p>
            <a:pPr marL="12700">
              <a:lnSpc>
                <a:spcPct val="100000"/>
              </a:lnSpc>
              <a:spcBef>
                <a:spcPts val="100"/>
              </a:spcBef>
            </a:pPr>
            <a:r>
              <a:rPr sz="900" spc="-25" dirty="0">
                <a:solidFill>
                  <a:srgbClr val="585858"/>
                </a:solidFill>
                <a:latin typeface="Calibri"/>
                <a:cs typeface="Calibri"/>
              </a:rPr>
              <a:t>400</a:t>
            </a:r>
            <a:endParaRPr sz="900">
              <a:latin typeface="Calibri"/>
              <a:cs typeface="Calibri"/>
            </a:endParaRPr>
          </a:p>
        </p:txBody>
      </p:sp>
      <p:sp>
        <p:nvSpPr>
          <p:cNvPr id="70" name="object 62">
            <a:extLst>
              <a:ext uri="{FF2B5EF4-FFF2-40B4-BE49-F238E27FC236}">
                <a16:creationId xmlns:a16="http://schemas.microsoft.com/office/drawing/2014/main" id="{59D4550D-CDF1-A19D-BAB4-CD547F016FEA}"/>
              </a:ext>
            </a:extLst>
          </p:cNvPr>
          <p:cNvSpPr txBox="1"/>
          <p:nvPr/>
        </p:nvSpPr>
        <p:spPr>
          <a:xfrm>
            <a:off x="6995286" y="3338576"/>
            <a:ext cx="199390" cy="162560"/>
          </a:xfrm>
          <a:prstGeom prst="rect">
            <a:avLst/>
          </a:prstGeom>
        </p:spPr>
        <p:txBody>
          <a:bodyPr vert="horz" wrap="square" lIns="0" tIns="12700" rIns="0" bIns="0" rtlCol="0">
            <a:spAutoFit/>
          </a:bodyPr>
          <a:lstStyle/>
          <a:p>
            <a:pPr marL="12700">
              <a:lnSpc>
                <a:spcPct val="100000"/>
              </a:lnSpc>
              <a:spcBef>
                <a:spcPts val="100"/>
              </a:spcBef>
            </a:pPr>
            <a:r>
              <a:rPr sz="900" spc="-25" dirty="0">
                <a:solidFill>
                  <a:srgbClr val="585858"/>
                </a:solidFill>
                <a:latin typeface="Calibri"/>
                <a:cs typeface="Calibri"/>
              </a:rPr>
              <a:t>800</a:t>
            </a:r>
            <a:endParaRPr sz="900">
              <a:latin typeface="Calibri"/>
              <a:cs typeface="Calibri"/>
            </a:endParaRPr>
          </a:p>
        </p:txBody>
      </p:sp>
      <p:sp>
        <p:nvSpPr>
          <p:cNvPr id="71" name="object 63">
            <a:extLst>
              <a:ext uri="{FF2B5EF4-FFF2-40B4-BE49-F238E27FC236}">
                <a16:creationId xmlns:a16="http://schemas.microsoft.com/office/drawing/2014/main" id="{669ED670-4040-1601-2B4C-B25896F79C98}"/>
              </a:ext>
            </a:extLst>
          </p:cNvPr>
          <p:cNvSpPr txBox="1"/>
          <p:nvPr/>
        </p:nvSpPr>
        <p:spPr>
          <a:xfrm>
            <a:off x="6937375" y="2891790"/>
            <a:ext cx="257175" cy="162560"/>
          </a:xfrm>
          <a:prstGeom prst="rect">
            <a:avLst/>
          </a:prstGeom>
        </p:spPr>
        <p:txBody>
          <a:bodyPr vert="horz" wrap="square" lIns="0" tIns="12700" rIns="0" bIns="0" rtlCol="0">
            <a:spAutoFit/>
          </a:bodyPr>
          <a:lstStyle/>
          <a:p>
            <a:pPr marL="12700">
              <a:lnSpc>
                <a:spcPct val="100000"/>
              </a:lnSpc>
              <a:spcBef>
                <a:spcPts val="100"/>
              </a:spcBef>
            </a:pPr>
            <a:r>
              <a:rPr sz="900" spc="-20" dirty="0">
                <a:solidFill>
                  <a:srgbClr val="585858"/>
                </a:solidFill>
                <a:latin typeface="Calibri"/>
                <a:cs typeface="Calibri"/>
              </a:rPr>
              <a:t>1000</a:t>
            </a:r>
            <a:endParaRPr sz="900">
              <a:latin typeface="Calibri"/>
              <a:cs typeface="Calibri"/>
            </a:endParaRPr>
          </a:p>
        </p:txBody>
      </p:sp>
      <p:sp>
        <p:nvSpPr>
          <p:cNvPr id="72" name="object 64">
            <a:extLst>
              <a:ext uri="{FF2B5EF4-FFF2-40B4-BE49-F238E27FC236}">
                <a16:creationId xmlns:a16="http://schemas.microsoft.com/office/drawing/2014/main" id="{0A33B49C-AAA8-2D64-225C-356FBA0218FB}"/>
              </a:ext>
            </a:extLst>
          </p:cNvPr>
          <p:cNvSpPr txBox="1"/>
          <p:nvPr/>
        </p:nvSpPr>
        <p:spPr>
          <a:xfrm>
            <a:off x="6937375" y="2444877"/>
            <a:ext cx="257175" cy="162560"/>
          </a:xfrm>
          <a:prstGeom prst="rect">
            <a:avLst/>
          </a:prstGeom>
        </p:spPr>
        <p:txBody>
          <a:bodyPr vert="horz" wrap="square" lIns="0" tIns="12700" rIns="0" bIns="0" rtlCol="0">
            <a:spAutoFit/>
          </a:bodyPr>
          <a:lstStyle/>
          <a:p>
            <a:pPr marL="12700">
              <a:lnSpc>
                <a:spcPct val="100000"/>
              </a:lnSpc>
              <a:spcBef>
                <a:spcPts val="100"/>
              </a:spcBef>
            </a:pPr>
            <a:r>
              <a:rPr sz="900" spc="-20" dirty="0">
                <a:solidFill>
                  <a:srgbClr val="585858"/>
                </a:solidFill>
                <a:latin typeface="Calibri"/>
                <a:cs typeface="Calibri"/>
              </a:rPr>
              <a:t>1200</a:t>
            </a:r>
            <a:endParaRPr sz="900">
              <a:latin typeface="Calibri"/>
              <a:cs typeface="Calibri"/>
            </a:endParaRPr>
          </a:p>
        </p:txBody>
      </p:sp>
      <p:sp>
        <p:nvSpPr>
          <p:cNvPr id="73" name="object 65">
            <a:extLst>
              <a:ext uri="{FF2B5EF4-FFF2-40B4-BE49-F238E27FC236}">
                <a16:creationId xmlns:a16="http://schemas.microsoft.com/office/drawing/2014/main" id="{43E98F89-B34E-3228-F94A-7A66241B2A41}"/>
              </a:ext>
            </a:extLst>
          </p:cNvPr>
          <p:cNvSpPr txBox="1"/>
          <p:nvPr/>
        </p:nvSpPr>
        <p:spPr>
          <a:xfrm>
            <a:off x="6937375" y="1998345"/>
            <a:ext cx="257175" cy="162560"/>
          </a:xfrm>
          <a:prstGeom prst="rect">
            <a:avLst/>
          </a:prstGeom>
        </p:spPr>
        <p:txBody>
          <a:bodyPr vert="horz" wrap="square" lIns="0" tIns="12700" rIns="0" bIns="0" rtlCol="0">
            <a:spAutoFit/>
          </a:bodyPr>
          <a:lstStyle/>
          <a:p>
            <a:pPr marL="12700">
              <a:lnSpc>
                <a:spcPct val="100000"/>
              </a:lnSpc>
              <a:spcBef>
                <a:spcPts val="100"/>
              </a:spcBef>
            </a:pPr>
            <a:r>
              <a:rPr sz="900" spc="-20" dirty="0">
                <a:solidFill>
                  <a:srgbClr val="585858"/>
                </a:solidFill>
                <a:latin typeface="Calibri"/>
                <a:cs typeface="Calibri"/>
              </a:rPr>
              <a:t>1400</a:t>
            </a:r>
            <a:endParaRPr sz="900">
              <a:latin typeface="Calibri"/>
              <a:cs typeface="Calibri"/>
            </a:endParaRPr>
          </a:p>
        </p:txBody>
      </p:sp>
      <p:sp>
        <p:nvSpPr>
          <p:cNvPr id="74" name="object 66">
            <a:extLst>
              <a:ext uri="{FF2B5EF4-FFF2-40B4-BE49-F238E27FC236}">
                <a16:creationId xmlns:a16="http://schemas.microsoft.com/office/drawing/2014/main" id="{DC3DE6BF-BA3B-440F-E3B8-3CC835216E65}"/>
              </a:ext>
            </a:extLst>
          </p:cNvPr>
          <p:cNvSpPr txBox="1"/>
          <p:nvPr/>
        </p:nvSpPr>
        <p:spPr>
          <a:xfrm>
            <a:off x="6937375" y="1551559"/>
            <a:ext cx="257175" cy="162560"/>
          </a:xfrm>
          <a:prstGeom prst="rect">
            <a:avLst/>
          </a:prstGeom>
        </p:spPr>
        <p:txBody>
          <a:bodyPr vert="horz" wrap="square" lIns="0" tIns="12700" rIns="0" bIns="0" rtlCol="0">
            <a:spAutoFit/>
          </a:bodyPr>
          <a:lstStyle/>
          <a:p>
            <a:pPr marL="12700">
              <a:lnSpc>
                <a:spcPct val="100000"/>
              </a:lnSpc>
              <a:spcBef>
                <a:spcPts val="100"/>
              </a:spcBef>
            </a:pPr>
            <a:r>
              <a:rPr sz="900" spc="-20" dirty="0">
                <a:solidFill>
                  <a:srgbClr val="585858"/>
                </a:solidFill>
                <a:latin typeface="Calibri"/>
                <a:cs typeface="Calibri"/>
              </a:rPr>
              <a:t>1600</a:t>
            </a:r>
            <a:endParaRPr sz="900">
              <a:latin typeface="Calibri"/>
              <a:cs typeface="Calibri"/>
            </a:endParaRPr>
          </a:p>
        </p:txBody>
      </p:sp>
      <p:sp>
        <p:nvSpPr>
          <p:cNvPr id="75" name="object 67">
            <a:extLst>
              <a:ext uri="{FF2B5EF4-FFF2-40B4-BE49-F238E27FC236}">
                <a16:creationId xmlns:a16="http://schemas.microsoft.com/office/drawing/2014/main" id="{609C2F29-EEE4-5869-61D8-32C64959EBA9}"/>
              </a:ext>
            </a:extLst>
          </p:cNvPr>
          <p:cNvSpPr txBox="1"/>
          <p:nvPr/>
        </p:nvSpPr>
        <p:spPr>
          <a:xfrm>
            <a:off x="7246111" y="5274055"/>
            <a:ext cx="83820" cy="162560"/>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585858"/>
                </a:solidFill>
                <a:latin typeface="Calibri"/>
                <a:cs typeface="Calibri"/>
              </a:rPr>
              <a:t>0</a:t>
            </a:r>
            <a:endParaRPr sz="900">
              <a:latin typeface="Calibri"/>
              <a:cs typeface="Calibri"/>
            </a:endParaRPr>
          </a:p>
        </p:txBody>
      </p:sp>
      <p:sp>
        <p:nvSpPr>
          <p:cNvPr id="76" name="object 68">
            <a:extLst>
              <a:ext uri="{FF2B5EF4-FFF2-40B4-BE49-F238E27FC236}">
                <a16:creationId xmlns:a16="http://schemas.microsoft.com/office/drawing/2014/main" id="{46C5BBCB-7D87-EB0D-C170-97B027E2F08D}"/>
              </a:ext>
            </a:extLst>
          </p:cNvPr>
          <p:cNvSpPr txBox="1"/>
          <p:nvPr/>
        </p:nvSpPr>
        <p:spPr>
          <a:xfrm>
            <a:off x="7641717" y="5274055"/>
            <a:ext cx="141605" cy="162560"/>
          </a:xfrm>
          <a:prstGeom prst="rect">
            <a:avLst/>
          </a:prstGeom>
        </p:spPr>
        <p:txBody>
          <a:bodyPr vert="horz" wrap="square" lIns="0" tIns="12700" rIns="0" bIns="0" rtlCol="0">
            <a:spAutoFit/>
          </a:bodyPr>
          <a:lstStyle/>
          <a:p>
            <a:pPr marL="12700">
              <a:lnSpc>
                <a:spcPct val="100000"/>
              </a:lnSpc>
              <a:spcBef>
                <a:spcPts val="100"/>
              </a:spcBef>
            </a:pPr>
            <a:r>
              <a:rPr sz="900" spc="-25" dirty="0">
                <a:solidFill>
                  <a:srgbClr val="585858"/>
                </a:solidFill>
                <a:latin typeface="Calibri"/>
                <a:cs typeface="Calibri"/>
              </a:rPr>
              <a:t>50</a:t>
            </a:r>
            <a:endParaRPr sz="900">
              <a:latin typeface="Calibri"/>
              <a:cs typeface="Calibri"/>
            </a:endParaRPr>
          </a:p>
        </p:txBody>
      </p:sp>
      <p:sp>
        <p:nvSpPr>
          <p:cNvPr id="77" name="object 69">
            <a:extLst>
              <a:ext uri="{FF2B5EF4-FFF2-40B4-BE49-F238E27FC236}">
                <a16:creationId xmlns:a16="http://schemas.microsoft.com/office/drawing/2014/main" id="{75DDA640-448D-D82F-5C9E-094E53E19F0E}"/>
              </a:ext>
            </a:extLst>
          </p:cNvPr>
          <p:cNvSpPr txBox="1"/>
          <p:nvPr/>
        </p:nvSpPr>
        <p:spPr>
          <a:xfrm>
            <a:off x="8037703" y="5274055"/>
            <a:ext cx="199390" cy="162560"/>
          </a:xfrm>
          <a:prstGeom prst="rect">
            <a:avLst/>
          </a:prstGeom>
        </p:spPr>
        <p:txBody>
          <a:bodyPr vert="horz" wrap="square" lIns="0" tIns="12700" rIns="0" bIns="0" rtlCol="0">
            <a:spAutoFit/>
          </a:bodyPr>
          <a:lstStyle/>
          <a:p>
            <a:pPr marL="12700">
              <a:lnSpc>
                <a:spcPct val="100000"/>
              </a:lnSpc>
              <a:spcBef>
                <a:spcPts val="100"/>
              </a:spcBef>
            </a:pPr>
            <a:r>
              <a:rPr sz="900" spc="-25" dirty="0">
                <a:solidFill>
                  <a:srgbClr val="585858"/>
                </a:solidFill>
                <a:latin typeface="Calibri"/>
                <a:cs typeface="Calibri"/>
              </a:rPr>
              <a:t>100</a:t>
            </a:r>
            <a:endParaRPr sz="900">
              <a:latin typeface="Calibri"/>
              <a:cs typeface="Calibri"/>
            </a:endParaRPr>
          </a:p>
        </p:txBody>
      </p:sp>
      <p:sp>
        <p:nvSpPr>
          <p:cNvPr id="78" name="object 70">
            <a:extLst>
              <a:ext uri="{FF2B5EF4-FFF2-40B4-BE49-F238E27FC236}">
                <a16:creationId xmlns:a16="http://schemas.microsoft.com/office/drawing/2014/main" id="{1010A0C0-5233-1428-9CD8-4F17013083F6}"/>
              </a:ext>
            </a:extLst>
          </p:cNvPr>
          <p:cNvSpPr txBox="1"/>
          <p:nvPr/>
        </p:nvSpPr>
        <p:spPr>
          <a:xfrm>
            <a:off x="8462518" y="5274055"/>
            <a:ext cx="199390" cy="162560"/>
          </a:xfrm>
          <a:prstGeom prst="rect">
            <a:avLst/>
          </a:prstGeom>
        </p:spPr>
        <p:txBody>
          <a:bodyPr vert="horz" wrap="square" lIns="0" tIns="12700" rIns="0" bIns="0" rtlCol="0">
            <a:spAutoFit/>
          </a:bodyPr>
          <a:lstStyle/>
          <a:p>
            <a:pPr marL="12700">
              <a:lnSpc>
                <a:spcPct val="100000"/>
              </a:lnSpc>
              <a:spcBef>
                <a:spcPts val="100"/>
              </a:spcBef>
            </a:pPr>
            <a:r>
              <a:rPr sz="900" spc="-25" dirty="0">
                <a:solidFill>
                  <a:srgbClr val="585858"/>
                </a:solidFill>
                <a:latin typeface="Calibri"/>
                <a:cs typeface="Calibri"/>
              </a:rPr>
              <a:t>150</a:t>
            </a:r>
            <a:endParaRPr sz="900">
              <a:latin typeface="Calibri"/>
              <a:cs typeface="Calibri"/>
            </a:endParaRPr>
          </a:p>
        </p:txBody>
      </p:sp>
      <p:sp>
        <p:nvSpPr>
          <p:cNvPr id="79" name="object 71">
            <a:extLst>
              <a:ext uri="{FF2B5EF4-FFF2-40B4-BE49-F238E27FC236}">
                <a16:creationId xmlns:a16="http://schemas.microsoft.com/office/drawing/2014/main" id="{07DF39D5-E31B-4053-1C0E-E8FC50CD8F01}"/>
              </a:ext>
            </a:extLst>
          </p:cNvPr>
          <p:cNvSpPr txBox="1"/>
          <p:nvPr/>
        </p:nvSpPr>
        <p:spPr>
          <a:xfrm>
            <a:off x="8840851" y="5237424"/>
            <a:ext cx="1142365" cy="391795"/>
          </a:xfrm>
          <a:prstGeom prst="rect">
            <a:avLst/>
          </a:prstGeom>
        </p:spPr>
        <p:txBody>
          <a:bodyPr vert="horz" wrap="square" lIns="0" tIns="48895" rIns="0" bIns="0" rtlCol="0">
            <a:spAutoFit/>
          </a:bodyPr>
          <a:lstStyle/>
          <a:p>
            <a:pPr marL="58419">
              <a:lnSpc>
                <a:spcPct val="100000"/>
              </a:lnSpc>
              <a:spcBef>
                <a:spcPts val="385"/>
              </a:spcBef>
              <a:tabLst>
                <a:tab pos="483234" algn="l"/>
                <a:tab pos="908685" algn="l"/>
              </a:tabLst>
            </a:pPr>
            <a:r>
              <a:rPr sz="900" spc="-25" dirty="0">
                <a:solidFill>
                  <a:srgbClr val="585858"/>
                </a:solidFill>
                <a:latin typeface="Calibri"/>
                <a:cs typeface="Calibri"/>
              </a:rPr>
              <a:t>200</a:t>
            </a:r>
            <a:r>
              <a:rPr sz="900" dirty="0">
                <a:solidFill>
                  <a:srgbClr val="585858"/>
                </a:solidFill>
                <a:latin typeface="Calibri"/>
                <a:cs typeface="Calibri"/>
              </a:rPr>
              <a:t>	</a:t>
            </a:r>
            <a:r>
              <a:rPr sz="900" spc="-25" dirty="0">
                <a:solidFill>
                  <a:srgbClr val="585858"/>
                </a:solidFill>
                <a:latin typeface="Calibri"/>
                <a:cs typeface="Calibri"/>
              </a:rPr>
              <a:t>250</a:t>
            </a:r>
            <a:r>
              <a:rPr sz="900" dirty="0">
                <a:solidFill>
                  <a:srgbClr val="585858"/>
                </a:solidFill>
                <a:latin typeface="Calibri"/>
                <a:cs typeface="Calibri"/>
              </a:rPr>
              <a:t>	</a:t>
            </a:r>
            <a:r>
              <a:rPr sz="900" spc="-25" dirty="0">
                <a:solidFill>
                  <a:srgbClr val="585858"/>
                </a:solidFill>
                <a:latin typeface="Calibri"/>
                <a:cs typeface="Calibri"/>
              </a:rPr>
              <a:t>300</a:t>
            </a:r>
            <a:endParaRPr sz="900">
              <a:latin typeface="Calibri"/>
              <a:cs typeface="Calibri"/>
            </a:endParaRPr>
          </a:p>
          <a:p>
            <a:pPr marL="12700">
              <a:lnSpc>
                <a:spcPct val="100000"/>
              </a:lnSpc>
              <a:spcBef>
                <a:spcPts val="315"/>
              </a:spcBef>
            </a:pPr>
            <a:r>
              <a:rPr sz="1000" dirty="0">
                <a:solidFill>
                  <a:srgbClr val="585858"/>
                </a:solidFill>
                <a:latin typeface="Calibri"/>
                <a:cs typeface="Calibri"/>
              </a:rPr>
              <a:t>Power</a:t>
            </a:r>
            <a:r>
              <a:rPr sz="1000" spc="-25" dirty="0">
                <a:solidFill>
                  <a:srgbClr val="585858"/>
                </a:solidFill>
                <a:latin typeface="Calibri"/>
                <a:cs typeface="Calibri"/>
              </a:rPr>
              <a:t> </a:t>
            </a:r>
            <a:r>
              <a:rPr sz="1000" dirty="0">
                <a:solidFill>
                  <a:srgbClr val="585858"/>
                </a:solidFill>
                <a:latin typeface="Calibri"/>
                <a:cs typeface="Calibri"/>
              </a:rPr>
              <a:t>Output</a:t>
            </a:r>
            <a:r>
              <a:rPr sz="1000" spc="-45" dirty="0">
                <a:solidFill>
                  <a:srgbClr val="585858"/>
                </a:solidFill>
                <a:latin typeface="Calibri"/>
                <a:cs typeface="Calibri"/>
              </a:rPr>
              <a:t> </a:t>
            </a:r>
            <a:r>
              <a:rPr sz="1000" spc="-10" dirty="0">
                <a:solidFill>
                  <a:srgbClr val="585858"/>
                </a:solidFill>
                <a:latin typeface="Calibri"/>
                <a:cs typeface="Calibri"/>
              </a:rPr>
              <a:t>(MWe)</a:t>
            </a:r>
            <a:endParaRPr sz="1000">
              <a:latin typeface="Calibri"/>
              <a:cs typeface="Calibri"/>
            </a:endParaRPr>
          </a:p>
        </p:txBody>
      </p:sp>
      <p:sp>
        <p:nvSpPr>
          <p:cNvPr id="80" name="object 72">
            <a:extLst>
              <a:ext uri="{FF2B5EF4-FFF2-40B4-BE49-F238E27FC236}">
                <a16:creationId xmlns:a16="http://schemas.microsoft.com/office/drawing/2014/main" id="{1176563B-EBB2-582B-1998-2802D7554BAD}"/>
              </a:ext>
            </a:extLst>
          </p:cNvPr>
          <p:cNvSpPr txBox="1"/>
          <p:nvPr/>
        </p:nvSpPr>
        <p:spPr>
          <a:xfrm>
            <a:off x="10161778" y="5274055"/>
            <a:ext cx="199390" cy="162560"/>
          </a:xfrm>
          <a:prstGeom prst="rect">
            <a:avLst/>
          </a:prstGeom>
        </p:spPr>
        <p:txBody>
          <a:bodyPr vert="horz" wrap="square" lIns="0" tIns="12700" rIns="0" bIns="0" rtlCol="0">
            <a:spAutoFit/>
          </a:bodyPr>
          <a:lstStyle/>
          <a:p>
            <a:pPr marL="12700">
              <a:lnSpc>
                <a:spcPct val="100000"/>
              </a:lnSpc>
              <a:spcBef>
                <a:spcPts val="100"/>
              </a:spcBef>
            </a:pPr>
            <a:r>
              <a:rPr sz="900" spc="-25" dirty="0">
                <a:solidFill>
                  <a:srgbClr val="585858"/>
                </a:solidFill>
                <a:latin typeface="Calibri"/>
                <a:cs typeface="Calibri"/>
              </a:rPr>
              <a:t>350</a:t>
            </a:r>
            <a:endParaRPr sz="900">
              <a:latin typeface="Calibri"/>
              <a:cs typeface="Calibri"/>
            </a:endParaRPr>
          </a:p>
        </p:txBody>
      </p:sp>
      <p:sp>
        <p:nvSpPr>
          <p:cNvPr id="81" name="object 73">
            <a:extLst>
              <a:ext uri="{FF2B5EF4-FFF2-40B4-BE49-F238E27FC236}">
                <a16:creationId xmlns:a16="http://schemas.microsoft.com/office/drawing/2014/main" id="{2F1270F8-E686-5207-57A7-EA16B4C1C537}"/>
              </a:ext>
            </a:extLst>
          </p:cNvPr>
          <p:cNvSpPr txBox="1"/>
          <p:nvPr/>
        </p:nvSpPr>
        <p:spPr>
          <a:xfrm>
            <a:off x="10586466" y="5274055"/>
            <a:ext cx="199390" cy="162560"/>
          </a:xfrm>
          <a:prstGeom prst="rect">
            <a:avLst/>
          </a:prstGeom>
        </p:spPr>
        <p:txBody>
          <a:bodyPr vert="horz" wrap="square" lIns="0" tIns="12700" rIns="0" bIns="0" rtlCol="0">
            <a:spAutoFit/>
          </a:bodyPr>
          <a:lstStyle/>
          <a:p>
            <a:pPr marL="12700">
              <a:lnSpc>
                <a:spcPct val="100000"/>
              </a:lnSpc>
              <a:spcBef>
                <a:spcPts val="100"/>
              </a:spcBef>
            </a:pPr>
            <a:r>
              <a:rPr sz="900" spc="-25" dirty="0">
                <a:solidFill>
                  <a:srgbClr val="585858"/>
                </a:solidFill>
                <a:latin typeface="Calibri"/>
                <a:cs typeface="Calibri"/>
              </a:rPr>
              <a:t>400</a:t>
            </a:r>
            <a:endParaRPr sz="900">
              <a:latin typeface="Calibri"/>
              <a:cs typeface="Calibri"/>
            </a:endParaRPr>
          </a:p>
        </p:txBody>
      </p:sp>
      <p:sp>
        <p:nvSpPr>
          <p:cNvPr id="82" name="object 74">
            <a:extLst>
              <a:ext uri="{FF2B5EF4-FFF2-40B4-BE49-F238E27FC236}">
                <a16:creationId xmlns:a16="http://schemas.microsoft.com/office/drawing/2014/main" id="{38268E17-E83B-2E54-EDE9-AF25F07D847F}"/>
              </a:ext>
            </a:extLst>
          </p:cNvPr>
          <p:cNvSpPr txBox="1"/>
          <p:nvPr/>
        </p:nvSpPr>
        <p:spPr>
          <a:xfrm>
            <a:off x="11011281" y="5274055"/>
            <a:ext cx="624205" cy="162560"/>
          </a:xfrm>
          <a:prstGeom prst="rect">
            <a:avLst/>
          </a:prstGeom>
        </p:spPr>
        <p:txBody>
          <a:bodyPr vert="horz" wrap="square" lIns="0" tIns="12700" rIns="0" bIns="0" rtlCol="0">
            <a:spAutoFit/>
          </a:bodyPr>
          <a:lstStyle/>
          <a:p>
            <a:pPr marL="12700">
              <a:lnSpc>
                <a:spcPct val="100000"/>
              </a:lnSpc>
              <a:spcBef>
                <a:spcPts val="100"/>
              </a:spcBef>
              <a:tabLst>
                <a:tab pos="437515" algn="l"/>
              </a:tabLst>
            </a:pPr>
            <a:r>
              <a:rPr sz="900" spc="-25" dirty="0">
                <a:solidFill>
                  <a:srgbClr val="585858"/>
                </a:solidFill>
                <a:latin typeface="Calibri"/>
                <a:cs typeface="Calibri"/>
              </a:rPr>
              <a:t>450</a:t>
            </a:r>
            <a:r>
              <a:rPr sz="900" dirty="0">
                <a:solidFill>
                  <a:srgbClr val="585858"/>
                </a:solidFill>
                <a:latin typeface="Calibri"/>
                <a:cs typeface="Calibri"/>
              </a:rPr>
              <a:t>	</a:t>
            </a:r>
            <a:r>
              <a:rPr sz="900" spc="-25" dirty="0">
                <a:solidFill>
                  <a:srgbClr val="585858"/>
                </a:solidFill>
                <a:latin typeface="Calibri"/>
                <a:cs typeface="Calibri"/>
              </a:rPr>
              <a:t>500</a:t>
            </a:r>
            <a:endParaRPr sz="900">
              <a:latin typeface="Calibri"/>
              <a:cs typeface="Calibri"/>
            </a:endParaRPr>
          </a:p>
        </p:txBody>
      </p:sp>
      <p:sp>
        <p:nvSpPr>
          <p:cNvPr id="83" name="object 75">
            <a:extLst>
              <a:ext uri="{FF2B5EF4-FFF2-40B4-BE49-F238E27FC236}">
                <a16:creationId xmlns:a16="http://schemas.microsoft.com/office/drawing/2014/main" id="{AA8E497A-A84A-4005-8A71-06C70A9A5D95}"/>
              </a:ext>
            </a:extLst>
          </p:cNvPr>
          <p:cNvSpPr txBox="1"/>
          <p:nvPr/>
        </p:nvSpPr>
        <p:spPr>
          <a:xfrm>
            <a:off x="6769607" y="2962029"/>
            <a:ext cx="152400" cy="944880"/>
          </a:xfrm>
          <a:prstGeom prst="rect">
            <a:avLst/>
          </a:prstGeom>
        </p:spPr>
        <p:txBody>
          <a:bodyPr vert="vert270" wrap="square" lIns="0" tIns="0" rIns="0" bIns="0" rtlCol="0">
            <a:spAutoFit/>
          </a:bodyPr>
          <a:lstStyle/>
          <a:p>
            <a:pPr marL="12700">
              <a:lnSpc>
                <a:spcPts val="1045"/>
              </a:lnSpc>
            </a:pPr>
            <a:r>
              <a:rPr sz="1000" dirty="0">
                <a:solidFill>
                  <a:srgbClr val="585858"/>
                </a:solidFill>
                <a:latin typeface="Calibri"/>
                <a:cs typeface="Calibri"/>
              </a:rPr>
              <a:t>Output</a:t>
            </a:r>
            <a:r>
              <a:rPr sz="1000" spc="-40" dirty="0">
                <a:solidFill>
                  <a:srgbClr val="585858"/>
                </a:solidFill>
                <a:latin typeface="Calibri"/>
                <a:cs typeface="Calibri"/>
              </a:rPr>
              <a:t> </a:t>
            </a:r>
            <a:r>
              <a:rPr sz="1000" dirty="0">
                <a:solidFill>
                  <a:srgbClr val="585858"/>
                </a:solidFill>
                <a:latin typeface="Calibri"/>
                <a:cs typeface="Calibri"/>
              </a:rPr>
              <a:t>temp.</a:t>
            </a:r>
            <a:r>
              <a:rPr sz="1000" spc="-20" dirty="0">
                <a:solidFill>
                  <a:srgbClr val="585858"/>
                </a:solidFill>
                <a:latin typeface="Calibri"/>
                <a:cs typeface="Calibri"/>
              </a:rPr>
              <a:t> (°C)</a:t>
            </a:r>
            <a:endParaRPr sz="1000">
              <a:latin typeface="Calibri"/>
              <a:cs typeface="Calibri"/>
            </a:endParaRPr>
          </a:p>
        </p:txBody>
      </p:sp>
      <p:pic>
        <p:nvPicPr>
          <p:cNvPr id="84" name="object 76">
            <a:extLst>
              <a:ext uri="{FF2B5EF4-FFF2-40B4-BE49-F238E27FC236}">
                <a16:creationId xmlns:a16="http://schemas.microsoft.com/office/drawing/2014/main" id="{1CA4072D-6AAF-7FC2-944F-4B8A7FBDF9F6}"/>
              </a:ext>
            </a:extLst>
          </p:cNvPr>
          <p:cNvPicPr/>
          <p:nvPr/>
        </p:nvPicPr>
        <p:blipFill>
          <a:blip r:embed="rId11" cstate="print"/>
          <a:stretch>
            <a:fillRect/>
          </a:stretch>
        </p:blipFill>
        <p:spPr>
          <a:xfrm>
            <a:off x="7508557" y="5791009"/>
            <a:ext cx="73532" cy="73533"/>
          </a:xfrm>
          <a:prstGeom prst="rect">
            <a:avLst/>
          </a:prstGeom>
        </p:spPr>
      </p:pic>
      <p:sp>
        <p:nvSpPr>
          <p:cNvPr id="85" name="object 77">
            <a:extLst>
              <a:ext uri="{FF2B5EF4-FFF2-40B4-BE49-F238E27FC236}">
                <a16:creationId xmlns:a16="http://schemas.microsoft.com/office/drawing/2014/main" id="{C1F2FB5D-9A0A-3B19-0673-E34CD7264B6F}"/>
              </a:ext>
            </a:extLst>
          </p:cNvPr>
          <p:cNvSpPr txBox="1"/>
          <p:nvPr/>
        </p:nvSpPr>
        <p:spPr>
          <a:xfrm>
            <a:off x="7592694" y="5696813"/>
            <a:ext cx="1304290" cy="553085"/>
          </a:xfrm>
          <a:prstGeom prst="rect">
            <a:avLst/>
          </a:prstGeom>
        </p:spPr>
        <p:txBody>
          <a:bodyPr vert="horz" wrap="square" lIns="0" tIns="12700" rIns="0" bIns="0" rtlCol="0">
            <a:spAutoFit/>
          </a:bodyPr>
          <a:lstStyle/>
          <a:p>
            <a:pPr marL="12700" marR="5080">
              <a:lnSpc>
                <a:spcPct val="128200"/>
              </a:lnSpc>
              <a:spcBef>
                <a:spcPts val="100"/>
              </a:spcBef>
            </a:pPr>
            <a:r>
              <a:rPr sz="900" dirty="0">
                <a:solidFill>
                  <a:srgbClr val="585858"/>
                </a:solidFill>
                <a:latin typeface="Calibri"/>
                <a:cs typeface="Calibri"/>
              </a:rPr>
              <a:t>High</a:t>
            </a:r>
            <a:r>
              <a:rPr sz="900" spc="-10" dirty="0">
                <a:solidFill>
                  <a:srgbClr val="585858"/>
                </a:solidFill>
                <a:latin typeface="Calibri"/>
                <a:cs typeface="Calibri"/>
              </a:rPr>
              <a:t> </a:t>
            </a:r>
            <a:r>
              <a:rPr sz="900" dirty="0">
                <a:solidFill>
                  <a:srgbClr val="585858"/>
                </a:solidFill>
                <a:latin typeface="Calibri"/>
                <a:cs typeface="Calibri"/>
              </a:rPr>
              <a:t>Temperature</a:t>
            </a:r>
            <a:r>
              <a:rPr sz="900" spc="-20" dirty="0">
                <a:solidFill>
                  <a:srgbClr val="585858"/>
                </a:solidFill>
                <a:latin typeface="Calibri"/>
                <a:cs typeface="Calibri"/>
              </a:rPr>
              <a:t> </a:t>
            </a:r>
            <a:r>
              <a:rPr sz="900" spc="-10" dirty="0">
                <a:solidFill>
                  <a:srgbClr val="585858"/>
                </a:solidFill>
                <a:latin typeface="Calibri"/>
                <a:cs typeface="Calibri"/>
              </a:rPr>
              <a:t>Reactors</a:t>
            </a:r>
            <a:r>
              <a:rPr sz="900" dirty="0">
                <a:solidFill>
                  <a:srgbClr val="585858"/>
                </a:solidFill>
                <a:latin typeface="Calibri"/>
                <a:cs typeface="Calibri"/>
              </a:rPr>
              <a:t> Molten</a:t>
            </a:r>
            <a:r>
              <a:rPr sz="900" spc="-10" dirty="0">
                <a:solidFill>
                  <a:srgbClr val="585858"/>
                </a:solidFill>
                <a:latin typeface="Calibri"/>
                <a:cs typeface="Calibri"/>
              </a:rPr>
              <a:t> </a:t>
            </a:r>
            <a:r>
              <a:rPr sz="900" dirty="0">
                <a:solidFill>
                  <a:srgbClr val="585858"/>
                </a:solidFill>
                <a:latin typeface="Calibri"/>
                <a:cs typeface="Calibri"/>
              </a:rPr>
              <a:t>Salt</a:t>
            </a:r>
            <a:r>
              <a:rPr sz="900" spc="-10" dirty="0">
                <a:solidFill>
                  <a:srgbClr val="585858"/>
                </a:solidFill>
                <a:latin typeface="Calibri"/>
                <a:cs typeface="Calibri"/>
              </a:rPr>
              <a:t> Reactors</a:t>
            </a:r>
            <a:r>
              <a:rPr sz="900" dirty="0">
                <a:solidFill>
                  <a:srgbClr val="585858"/>
                </a:solidFill>
                <a:latin typeface="Calibri"/>
                <a:cs typeface="Calibri"/>
              </a:rPr>
              <a:t> Floating</a:t>
            </a:r>
            <a:r>
              <a:rPr sz="900" spc="-25" dirty="0">
                <a:solidFill>
                  <a:srgbClr val="585858"/>
                </a:solidFill>
                <a:latin typeface="Calibri"/>
                <a:cs typeface="Calibri"/>
              </a:rPr>
              <a:t> LWR</a:t>
            </a:r>
            <a:endParaRPr sz="900">
              <a:latin typeface="Calibri"/>
              <a:cs typeface="Calibri"/>
            </a:endParaRPr>
          </a:p>
        </p:txBody>
      </p:sp>
      <p:pic>
        <p:nvPicPr>
          <p:cNvPr id="86" name="object 78">
            <a:extLst>
              <a:ext uri="{FF2B5EF4-FFF2-40B4-BE49-F238E27FC236}">
                <a16:creationId xmlns:a16="http://schemas.microsoft.com/office/drawing/2014/main" id="{E74F71E4-868B-9CBC-37C2-291D7ACD3B46}"/>
              </a:ext>
            </a:extLst>
          </p:cNvPr>
          <p:cNvPicPr/>
          <p:nvPr/>
        </p:nvPicPr>
        <p:blipFill>
          <a:blip r:embed="rId12" cstate="print"/>
          <a:stretch>
            <a:fillRect/>
          </a:stretch>
        </p:blipFill>
        <p:spPr>
          <a:xfrm>
            <a:off x="9508045" y="5791009"/>
            <a:ext cx="73533" cy="73533"/>
          </a:xfrm>
          <a:prstGeom prst="rect">
            <a:avLst/>
          </a:prstGeom>
        </p:spPr>
      </p:pic>
      <p:sp>
        <p:nvSpPr>
          <p:cNvPr id="87" name="object 79">
            <a:extLst>
              <a:ext uri="{FF2B5EF4-FFF2-40B4-BE49-F238E27FC236}">
                <a16:creationId xmlns:a16="http://schemas.microsoft.com/office/drawing/2014/main" id="{DA0C2762-A6CF-AA8E-BF7D-2BFDA66ED102}"/>
              </a:ext>
            </a:extLst>
          </p:cNvPr>
          <p:cNvSpPr txBox="1"/>
          <p:nvPr/>
        </p:nvSpPr>
        <p:spPr>
          <a:xfrm>
            <a:off x="9591802" y="5696813"/>
            <a:ext cx="1252855" cy="553085"/>
          </a:xfrm>
          <a:prstGeom prst="rect">
            <a:avLst/>
          </a:prstGeom>
        </p:spPr>
        <p:txBody>
          <a:bodyPr vert="horz" wrap="square" lIns="0" tIns="12700" rIns="0" bIns="0" rtlCol="0">
            <a:spAutoFit/>
          </a:bodyPr>
          <a:lstStyle/>
          <a:p>
            <a:pPr marL="12700" marR="5080">
              <a:lnSpc>
                <a:spcPct val="128200"/>
              </a:lnSpc>
              <a:spcBef>
                <a:spcPts val="100"/>
              </a:spcBef>
            </a:pPr>
            <a:r>
              <a:rPr sz="900" dirty="0">
                <a:solidFill>
                  <a:srgbClr val="585858"/>
                </a:solidFill>
                <a:latin typeface="Calibri"/>
                <a:cs typeface="Calibri"/>
              </a:rPr>
              <a:t>Liquid</a:t>
            </a:r>
            <a:r>
              <a:rPr sz="900" spc="-5" dirty="0">
                <a:solidFill>
                  <a:srgbClr val="585858"/>
                </a:solidFill>
                <a:latin typeface="Calibri"/>
                <a:cs typeface="Calibri"/>
              </a:rPr>
              <a:t> </a:t>
            </a:r>
            <a:r>
              <a:rPr sz="900" dirty="0">
                <a:solidFill>
                  <a:srgbClr val="585858"/>
                </a:solidFill>
                <a:latin typeface="Calibri"/>
                <a:cs typeface="Calibri"/>
              </a:rPr>
              <a:t>Metal</a:t>
            </a:r>
            <a:r>
              <a:rPr sz="900" spc="-5" dirty="0">
                <a:solidFill>
                  <a:srgbClr val="585858"/>
                </a:solidFill>
                <a:latin typeface="Calibri"/>
                <a:cs typeface="Calibri"/>
              </a:rPr>
              <a:t> </a:t>
            </a:r>
            <a:r>
              <a:rPr sz="900" dirty="0">
                <a:solidFill>
                  <a:srgbClr val="585858"/>
                </a:solidFill>
                <a:latin typeface="Calibri"/>
                <a:cs typeface="Calibri"/>
              </a:rPr>
              <a:t>Fast </a:t>
            </a:r>
            <a:r>
              <a:rPr sz="900" spc="-10" dirty="0">
                <a:solidFill>
                  <a:srgbClr val="585858"/>
                </a:solidFill>
                <a:latin typeface="Calibri"/>
                <a:cs typeface="Calibri"/>
              </a:rPr>
              <a:t>Reactors</a:t>
            </a:r>
            <a:r>
              <a:rPr sz="900" dirty="0">
                <a:solidFill>
                  <a:srgbClr val="585858"/>
                </a:solidFill>
                <a:latin typeface="Calibri"/>
                <a:cs typeface="Calibri"/>
              </a:rPr>
              <a:t> Gas</a:t>
            </a:r>
            <a:r>
              <a:rPr sz="900" spc="-5" dirty="0">
                <a:solidFill>
                  <a:srgbClr val="585858"/>
                </a:solidFill>
                <a:latin typeface="Calibri"/>
                <a:cs typeface="Calibri"/>
              </a:rPr>
              <a:t> </a:t>
            </a:r>
            <a:r>
              <a:rPr sz="900" dirty="0">
                <a:solidFill>
                  <a:srgbClr val="585858"/>
                </a:solidFill>
                <a:latin typeface="Calibri"/>
                <a:cs typeface="Calibri"/>
              </a:rPr>
              <a:t>Fast</a:t>
            </a:r>
            <a:r>
              <a:rPr sz="900" spc="-5" dirty="0">
                <a:solidFill>
                  <a:srgbClr val="585858"/>
                </a:solidFill>
                <a:latin typeface="Calibri"/>
                <a:cs typeface="Calibri"/>
              </a:rPr>
              <a:t> </a:t>
            </a:r>
            <a:r>
              <a:rPr sz="900" spc="-10" dirty="0">
                <a:solidFill>
                  <a:srgbClr val="585858"/>
                </a:solidFill>
                <a:latin typeface="Calibri"/>
                <a:cs typeface="Calibri"/>
              </a:rPr>
              <a:t>Reactors</a:t>
            </a:r>
            <a:endParaRPr sz="900">
              <a:latin typeface="Calibri"/>
              <a:cs typeface="Calibri"/>
            </a:endParaRPr>
          </a:p>
          <a:p>
            <a:pPr marL="12700">
              <a:lnSpc>
                <a:spcPct val="100000"/>
              </a:lnSpc>
              <a:spcBef>
                <a:spcPts val="305"/>
              </a:spcBef>
            </a:pPr>
            <a:r>
              <a:rPr sz="900" spc="-10" dirty="0">
                <a:solidFill>
                  <a:srgbClr val="585858"/>
                </a:solidFill>
                <a:latin typeface="Calibri"/>
                <a:cs typeface="Calibri"/>
              </a:rPr>
              <a:t>LWR-</a:t>
            </a:r>
            <a:r>
              <a:rPr sz="900" spc="-25" dirty="0">
                <a:solidFill>
                  <a:srgbClr val="585858"/>
                </a:solidFill>
                <a:latin typeface="Calibri"/>
                <a:cs typeface="Calibri"/>
              </a:rPr>
              <a:t>SMR</a:t>
            </a:r>
            <a:endParaRPr sz="900">
              <a:latin typeface="Calibri"/>
              <a:cs typeface="Calibri"/>
            </a:endParaRPr>
          </a:p>
        </p:txBody>
      </p:sp>
      <p:pic>
        <p:nvPicPr>
          <p:cNvPr id="88" name="object 80">
            <a:extLst>
              <a:ext uri="{FF2B5EF4-FFF2-40B4-BE49-F238E27FC236}">
                <a16:creationId xmlns:a16="http://schemas.microsoft.com/office/drawing/2014/main" id="{9D065478-714B-EF8A-0916-9B8DBC38D294}"/>
              </a:ext>
            </a:extLst>
          </p:cNvPr>
          <p:cNvPicPr/>
          <p:nvPr/>
        </p:nvPicPr>
        <p:blipFill>
          <a:blip r:embed="rId6" cstate="print"/>
          <a:stretch>
            <a:fillRect/>
          </a:stretch>
        </p:blipFill>
        <p:spPr>
          <a:xfrm>
            <a:off x="7508557" y="5967793"/>
            <a:ext cx="73532" cy="73532"/>
          </a:xfrm>
          <a:prstGeom prst="rect">
            <a:avLst/>
          </a:prstGeom>
        </p:spPr>
      </p:pic>
      <p:pic>
        <p:nvPicPr>
          <p:cNvPr id="89" name="object 81">
            <a:extLst>
              <a:ext uri="{FF2B5EF4-FFF2-40B4-BE49-F238E27FC236}">
                <a16:creationId xmlns:a16="http://schemas.microsoft.com/office/drawing/2014/main" id="{0B2D4228-2F6E-6752-2C25-B874746305B3}"/>
              </a:ext>
            </a:extLst>
          </p:cNvPr>
          <p:cNvPicPr/>
          <p:nvPr/>
        </p:nvPicPr>
        <p:blipFill>
          <a:blip r:embed="rId13" cstate="print"/>
          <a:stretch>
            <a:fillRect/>
          </a:stretch>
        </p:blipFill>
        <p:spPr>
          <a:xfrm>
            <a:off x="9508045" y="5967793"/>
            <a:ext cx="73533" cy="73532"/>
          </a:xfrm>
          <a:prstGeom prst="rect">
            <a:avLst/>
          </a:prstGeom>
        </p:spPr>
      </p:pic>
      <p:pic>
        <p:nvPicPr>
          <p:cNvPr id="90" name="object 82">
            <a:extLst>
              <a:ext uri="{FF2B5EF4-FFF2-40B4-BE49-F238E27FC236}">
                <a16:creationId xmlns:a16="http://schemas.microsoft.com/office/drawing/2014/main" id="{0F6B0E31-61A7-0BF7-371A-1F481A46D947}"/>
              </a:ext>
            </a:extLst>
          </p:cNvPr>
          <p:cNvPicPr/>
          <p:nvPr/>
        </p:nvPicPr>
        <p:blipFill>
          <a:blip r:embed="rId14" cstate="print"/>
          <a:stretch>
            <a:fillRect/>
          </a:stretch>
        </p:blipFill>
        <p:spPr>
          <a:xfrm>
            <a:off x="7508557" y="6143053"/>
            <a:ext cx="73532" cy="73532"/>
          </a:xfrm>
          <a:prstGeom prst="rect">
            <a:avLst/>
          </a:prstGeom>
        </p:spPr>
      </p:pic>
      <p:pic>
        <p:nvPicPr>
          <p:cNvPr id="91" name="object 83">
            <a:extLst>
              <a:ext uri="{FF2B5EF4-FFF2-40B4-BE49-F238E27FC236}">
                <a16:creationId xmlns:a16="http://schemas.microsoft.com/office/drawing/2014/main" id="{086859D8-CD0C-3B5A-433C-A711C8772EEC}"/>
              </a:ext>
            </a:extLst>
          </p:cNvPr>
          <p:cNvPicPr/>
          <p:nvPr/>
        </p:nvPicPr>
        <p:blipFill>
          <a:blip r:embed="rId15" cstate="print"/>
          <a:stretch>
            <a:fillRect/>
          </a:stretch>
        </p:blipFill>
        <p:spPr>
          <a:xfrm>
            <a:off x="9508045" y="6143053"/>
            <a:ext cx="73533" cy="73532"/>
          </a:xfrm>
          <a:prstGeom prst="rect">
            <a:avLst/>
          </a:prstGeom>
        </p:spPr>
      </p:pic>
      <p:sp>
        <p:nvSpPr>
          <p:cNvPr id="92" name="object 84">
            <a:extLst>
              <a:ext uri="{FF2B5EF4-FFF2-40B4-BE49-F238E27FC236}">
                <a16:creationId xmlns:a16="http://schemas.microsoft.com/office/drawing/2014/main" id="{D54B8824-695B-9CE9-FE22-4DAFEBA2FBA7}"/>
              </a:ext>
            </a:extLst>
          </p:cNvPr>
          <p:cNvSpPr txBox="1"/>
          <p:nvPr/>
        </p:nvSpPr>
        <p:spPr>
          <a:xfrm>
            <a:off x="9840658" y="1853945"/>
            <a:ext cx="1727835" cy="193675"/>
          </a:xfrm>
          <a:prstGeom prst="rect">
            <a:avLst/>
          </a:prstGeom>
        </p:spPr>
        <p:txBody>
          <a:bodyPr vert="horz" wrap="square" lIns="0" tIns="13335" rIns="0" bIns="0" rtlCol="0">
            <a:spAutoFit/>
          </a:bodyPr>
          <a:lstStyle/>
          <a:p>
            <a:pPr marL="48895">
              <a:lnSpc>
                <a:spcPct val="100000"/>
              </a:lnSpc>
              <a:spcBef>
                <a:spcPts val="105"/>
              </a:spcBef>
            </a:pPr>
            <a:r>
              <a:rPr sz="1100" b="1" dirty="0">
                <a:solidFill>
                  <a:srgbClr val="FF0000"/>
                </a:solidFill>
                <a:latin typeface="Calibri"/>
                <a:cs typeface="Calibri"/>
              </a:rPr>
              <a:t>Steel,</a:t>
            </a:r>
            <a:r>
              <a:rPr sz="1100" b="1" spc="-10" dirty="0">
                <a:solidFill>
                  <a:srgbClr val="FF0000"/>
                </a:solidFill>
                <a:latin typeface="Calibri"/>
                <a:cs typeface="Calibri"/>
              </a:rPr>
              <a:t> </a:t>
            </a:r>
            <a:r>
              <a:rPr sz="1100" b="1" dirty="0">
                <a:solidFill>
                  <a:srgbClr val="FF0000"/>
                </a:solidFill>
                <a:latin typeface="Calibri"/>
                <a:cs typeface="Calibri"/>
              </a:rPr>
              <a:t>glass,</a:t>
            </a:r>
            <a:r>
              <a:rPr sz="1100" b="1" spc="-20" dirty="0">
                <a:solidFill>
                  <a:srgbClr val="FF0000"/>
                </a:solidFill>
                <a:latin typeface="Calibri"/>
                <a:cs typeface="Calibri"/>
              </a:rPr>
              <a:t> </a:t>
            </a:r>
            <a:r>
              <a:rPr sz="1100" b="1" dirty="0">
                <a:solidFill>
                  <a:srgbClr val="FF0000"/>
                </a:solidFill>
                <a:latin typeface="Calibri"/>
                <a:cs typeface="Calibri"/>
              </a:rPr>
              <a:t>ceramic,</a:t>
            </a:r>
            <a:r>
              <a:rPr sz="1100" b="1" spc="-40" dirty="0">
                <a:solidFill>
                  <a:srgbClr val="FF0000"/>
                </a:solidFill>
                <a:latin typeface="Calibri"/>
                <a:cs typeface="Calibri"/>
              </a:rPr>
              <a:t> </a:t>
            </a:r>
            <a:r>
              <a:rPr sz="1100" b="1" spc="-10" dirty="0">
                <a:solidFill>
                  <a:srgbClr val="FF0000"/>
                </a:solidFill>
                <a:latin typeface="Calibri"/>
                <a:cs typeface="Calibri"/>
              </a:rPr>
              <a:t>cement</a:t>
            </a:r>
            <a:endParaRPr sz="1100">
              <a:latin typeface="Calibri"/>
              <a:cs typeface="Calibri"/>
            </a:endParaRPr>
          </a:p>
        </p:txBody>
      </p:sp>
      <p:sp>
        <p:nvSpPr>
          <p:cNvPr id="93" name="object 100">
            <a:extLst>
              <a:ext uri="{FF2B5EF4-FFF2-40B4-BE49-F238E27FC236}">
                <a16:creationId xmlns:a16="http://schemas.microsoft.com/office/drawing/2014/main" id="{2DC9DF4B-CF25-D2C3-459E-71FD668E8D8F}"/>
              </a:ext>
            </a:extLst>
          </p:cNvPr>
          <p:cNvSpPr txBox="1"/>
          <p:nvPr/>
        </p:nvSpPr>
        <p:spPr>
          <a:xfrm>
            <a:off x="9771633" y="6312567"/>
            <a:ext cx="1478280" cy="165735"/>
          </a:xfrm>
          <a:prstGeom prst="rect">
            <a:avLst/>
          </a:prstGeom>
        </p:spPr>
        <p:txBody>
          <a:bodyPr vert="horz" wrap="square" lIns="0" tIns="0" rIns="0" bIns="0" rtlCol="0">
            <a:spAutoFit/>
          </a:bodyPr>
          <a:lstStyle/>
          <a:p>
            <a:pPr marL="12700">
              <a:lnSpc>
                <a:spcPts val="1190"/>
              </a:lnSpc>
            </a:pPr>
            <a:r>
              <a:rPr sz="1000" i="1" dirty="0">
                <a:solidFill>
                  <a:srgbClr val="7E7E7E"/>
                </a:solidFill>
                <a:latin typeface="Times New Roman"/>
                <a:cs typeface="Times New Roman"/>
              </a:rPr>
              <a:t>Source</a:t>
            </a:r>
            <a:r>
              <a:rPr sz="1000" dirty="0">
                <a:solidFill>
                  <a:srgbClr val="7E7E7E"/>
                </a:solidFill>
                <a:latin typeface="Times New Roman"/>
                <a:cs typeface="Times New Roman"/>
              </a:rPr>
              <a:t>:</a:t>
            </a:r>
            <a:r>
              <a:rPr sz="1000" spc="-25" dirty="0">
                <a:solidFill>
                  <a:srgbClr val="7E7E7E"/>
                </a:solidFill>
                <a:latin typeface="Times New Roman"/>
                <a:cs typeface="Times New Roman"/>
              </a:rPr>
              <a:t> </a:t>
            </a:r>
            <a:r>
              <a:rPr sz="1000" dirty="0">
                <a:solidFill>
                  <a:srgbClr val="7E7E7E"/>
                </a:solidFill>
                <a:latin typeface="Times New Roman"/>
                <a:cs typeface="Times New Roman"/>
              </a:rPr>
              <a:t>NEA</a:t>
            </a:r>
            <a:r>
              <a:rPr sz="1000" spc="-10" dirty="0">
                <a:solidFill>
                  <a:srgbClr val="7E7E7E"/>
                </a:solidFill>
                <a:latin typeface="Times New Roman"/>
                <a:cs typeface="Times New Roman"/>
              </a:rPr>
              <a:t> (forthcoming).</a:t>
            </a:r>
            <a:endParaRPr sz="1000">
              <a:latin typeface="Times New Roman"/>
              <a:cs typeface="Times New Roman"/>
            </a:endParaRPr>
          </a:p>
        </p:txBody>
      </p:sp>
      <p:sp>
        <p:nvSpPr>
          <p:cNvPr id="96" name="object 85">
            <a:extLst>
              <a:ext uri="{FF2B5EF4-FFF2-40B4-BE49-F238E27FC236}">
                <a16:creationId xmlns:a16="http://schemas.microsoft.com/office/drawing/2014/main" id="{4F533F05-A5FD-3FAC-8063-DEE3A34124AA}"/>
              </a:ext>
            </a:extLst>
          </p:cNvPr>
          <p:cNvSpPr txBox="1"/>
          <p:nvPr/>
        </p:nvSpPr>
        <p:spPr>
          <a:xfrm>
            <a:off x="9013570" y="3582670"/>
            <a:ext cx="1276985" cy="193675"/>
          </a:xfrm>
          <a:prstGeom prst="rect">
            <a:avLst/>
          </a:prstGeom>
        </p:spPr>
        <p:txBody>
          <a:bodyPr vert="horz" wrap="square" lIns="0" tIns="13335" rIns="0" bIns="0" rtlCol="0">
            <a:spAutoFit/>
          </a:bodyPr>
          <a:lstStyle/>
          <a:p>
            <a:pPr marL="38100">
              <a:lnSpc>
                <a:spcPct val="100000"/>
              </a:lnSpc>
              <a:spcBef>
                <a:spcPts val="105"/>
              </a:spcBef>
            </a:pPr>
            <a:r>
              <a:rPr sz="1200" baseline="24305" dirty="0">
                <a:solidFill>
                  <a:srgbClr val="404040"/>
                </a:solidFill>
                <a:latin typeface="Calibri"/>
                <a:cs typeface="Calibri"/>
              </a:rPr>
              <a:t>IMSR</a:t>
            </a:r>
            <a:r>
              <a:rPr sz="1200" spc="472" baseline="24305" dirty="0">
                <a:solidFill>
                  <a:srgbClr val="404040"/>
                </a:solidFill>
                <a:latin typeface="Calibri"/>
                <a:cs typeface="Calibri"/>
              </a:rPr>
              <a:t> </a:t>
            </a:r>
            <a:r>
              <a:rPr sz="1100" b="1" dirty="0">
                <a:solidFill>
                  <a:srgbClr val="EC7C30"/>
                </a:solidFill>
                <a:latin typeface="Calibri"/>
                <a:cs typeface="Calibri"/>
              </a:rPr>
              <a:t>Alumnium,</a:t>
            </a:r>
            <a:r>
              <a:rPr sz="1100" b="1" spc="-15" dirty="0">
                <a:solidFill>
                  <a:srgbClr val="EC7C30"/>
                </a:solidFill>
                <a:latin typeface="Calibri"/>
                <a:cs typeface="Calibri"/>
              </a:rPr>
              <a:t> </a:t>
            </a:r>
            <a:r>
              <a:rPr sz="1100" b="1" spc="-20" dirty="0">
                <a:solidFill>
                  <a:srgbClr val="EC7C30"/>
                </a:solidFill>
                <a:latin typeface="Calibri"/>
                <a:cs typeface="Calibri"/>
              </a:rPr>
              <a:t>stea</a:t>
            </a:r>
            <a:endParaRPr sz="1100">
              <a:latin typeface="Calibri"/>
              <a:cs typeface="Calibri"/>
            </a:endParaRPr>
          </a:p>
        </p:txBody>
      </p:sp>
      <p:sp>
        <p:nvSpPr>
          <p:cNvPr id="97" name="object 86">
            <a:extLst>
              <a:ext uri="{FF2B5EF4-FFF2-40B4-BE49-F238E27FC236}">
                <a16:creationId xmlns:a16="http://schemas.microsoft.com/office/drawing/2014/main" id="{F9E21EFE-82CA-6677-20EE-15E6C0FF51CF}"/>
              </a:ext>
            </a:extLst>
          </p:cNvPr>
          <p:cNvSpPr txBox="1"/>
          <p:nvPr/>
        </p:nvSpPr>
        <p:spPr>
          <a:xfrm>
            <a:off x="10251244" y="3582670"/>
            <a:ext cx="453390" cy="193675"/>
          </a:xfrm>
          <a:prstGeom prst="rect">
            <a:avLst/>
          </a:prstGeom>
        </p:spPr>
        <p:txBody>
          <a:bodyPr vert="horz" wrap="square" lIns="0" tIns="13335" rIns="0" bIns="0" rtlCol="0">
            <a:spAutoFit/>
          </a:bodyPr>
          <a:lstStyle/>
          <a:p>
            <a:pPr>
              <a:lnSpc>
                <a:spcPct val="100000"/>
              </a:lnSpc>
              <a:spcBef>
                <a:spcPts val="105"/>
              </a:spcBef>
            </a:pPr>
            <a:r>
              <a:rPr sz="1100" b="1" dirty="0">
                <a:solidFill>
                  <a:srgbClr val="EC7C30"/>
                </a:solidFill>
                <a:latin typeface="Calibri"/>
                <a:cs typeface="Calibri"/>
              </a:rPr>
              <a:t>m</a:t>
            </a:r>
            <a:r>
              <a:rPr sz="1100" b="1" spc="-10" dirty="0">
                <a:solidFill>
                  <a:srgbClr val="EC7C30"/>
                </a:solidFill>
                <a:latin typeface="Calibri"/>
                <a:cs typeface="Calibri"/>
              </a:rPr>
              <a:t> </a:t>
            </a:r>
            <a:r>
              <a:rPr sz="1100" b="1" spc="-20" dirty="0">
                <a:solidFill>
                  <a:srgbClr val="EC7C30"/>
                </a:solidFill>
                <a:latin typeface="Calibri"/>
                <a:cs typeface="Calibri"/>
              </a:rPr>
              <a:t>meth</a:t>
            </a:r>
            <a:endParaRPr sz="1100">
              <a:latin typeface="Calibri"/>
              <a:cs typeface="Calibri"/>
            </a:endParaRPr>
          </a:p>
        </p:txBody>
      </p:sp>
      <p:sp>
        <p:nvSpPr>
          <p:cNvPr id="98" name="object 87">
            <a:extLst>
              <a:ext uri="{FF2B5EF4-FFF2-40B4-BE49-F238E27FC236}">
                <a16:creationId xmlns:a16="http://schemas.microsoft.com/office/drawing/2014/main" id="{AEF0A2BA-71EC-AC76-EDD6-9BB1BF69FABE}"/>
              </a:ext>
            </a:extLst>
          </p:cNvPr>
          <p:cNvSpPr txBox="1"/>
          <p:nvPr/>
        </p:nvSpPr>
        <p:spPr>
          <a:xfrm>
            <a:off x="10690969" y="3582670"/>
            <a:ext cx="848994" cy="193675"/>
          </a:xfrm>
          <a:prstGeom prst="rect">
            <a:avLst/>
          </a:prstGeom>
        </p:spPr>
        <p:txBody>
          <a:bodyPr vert="horz" wrap="square" lIns="0" tIns="13335" rIns="0" bIns="0" rtlCol="0">
            <a:spAutoFit/>
          </a:bodyPr>
          <a:lstStyle/>
          <a:p>
            <a:pPr marL="12700">
              <a:lnSpc>
                <a:spcPct val="100000"/>
              </a:lnSpc>
              <a:spcBef>
                <a:spcPts val="105"/>
              </a:spcBef>
            </a:pPr>
            <a:r>
              <a:rPr sz="1100" b="1" dirty="0">
                <a:solidFill>
                  <a:srgbClr val="EC7C30"/>
                </a:solidFill>
                <a:latin typeface="Calibri"/>
                <a:cs typeface="Calibri"/>
              </a:rPr>
              <a:t>ane</a:t>
            </a:r>
            <a:r>
              <a:rPr sz="1100" b="1" spc="-30" dirty="0">
                <a:solidFill>
                  <a:srgbClr val="EC7C30"/>
                </a:solidFill>
                <a:latin typeface="Calibri"/>
                <a:cs typeface="Calibri"/>
              </a:rPr>
              <a:t> </a:t>
            </a:r>
            <a:r>
              <a:rPr sz="1100" b="1" spc="-10" dirty="0">
                <a:solidFill>
                  <a:srgbClr val="EC7C30"/>
                </a:solidFill>
                <a:latin typeface="Calibri"/>
                <a:cs typeface="Calibri"/>
              </a:rPr>
              <a:t>reforming</a:t>
            </a:r>
            <a:endParaRPr sz="1100">
              <a:latin typeface="Calibri"/>
              <a:cs typeface="Calibri"/>
            </a:endParaRPr>
          </a:p>
        </p:txBody>
      </p:sp>
      <p:sp>
        <p:nvSpPr>
          <p:cNvPr id="99" name="object 88">
            <a:extLst>
              <a:ext uri="{FF2B5EF4-FFF2-40B4-BE49-F238E27FC236}">
                <a16:creationId xmlns:a16="http://schemas.microsoft.com/office/drawing/2014/main" id="{0F65AF83-E3DA-FE14-A283-903F6195B8C2}"/>
              </a:ext>
            </a:extLst>
          </p:cNvPr>
          <p:cNvSpPr txBox="1"/>
          <p:nvPr/>
        </p:nvSpPr>
        <p:spPr>
          <a:xfrm>
            <a:off x="9711308" y="4183760"/>
            <a:ext cx="556260" cy="193675"/>
          </a:xfrm>
          <a:prstGeom prst="rect">
            <a:avLst/>
          </a:prstGeom>
        </p:spPr>
        <p:txBody>
          <a:bodyPr vert="horz" wrap="square" lIns="0" tIns="12700" rIns="0" bIns="0" rtlCol="0">
            <a:spAutoFit/>
          </a:bodyPr>
          <a:lstStyle/>
          <a:p>
            <a:pPr marL="12700">
              <a:lnSpc>
                <a:spcPct val="100000"/>
              </a:lnSpc>
              <a:spcBef>
                <a:spcPts val="100"/>
              </a:spcBef>
            </a:pPr>
            <a:r>
              <a:rPr sz="1100" b="1" spc="-10" dirty="0">
                <a:solidFill>
                  <a:srgbClr val="538235"/>
                </a:solidFill>
                <a:latin typeface="Calibri"/>
                <a:cs typeface="Calibri"/>
              </a:rPr>
              <a:t>Chemical</a:t>
            </a:r>
            <a:endParaRPr sz="1100">
              <a:latin typeface="Calibri"/>
              <a:cs typeface="Calibri"/>
            </a:endParaRPr>
          </a:p>
        </p:txBody>
      </p:sp>
      <p:sp>
        <p:nvSpPr>
          <p:cNvPr id="100" name="object 89">
            <a:extLst>
              <a:ext uri="{FF2B5EF4-FFF2-40B4-BE49-F238E27FC236}">
                <a16:creationId xmlns:a16="http://schemas.microsoft.com/office/drawing/2014/main" id="{E659558D-A61E-8E7A-DFF0-78DDFA014F7C}"/>
              </a:ext>
            </a:extLst>
          </p:cNvPr>
          <p:cNvSpPr txBox="1"/>
          <p:nvPr/>
        </p:nvSpPr>
        <p:spPr>
          <a:xfrm>
            <a:off x="10255275" y="4183760"/>
            <a:ext cx="424815" cy="193675"/>
          </a:xfrm>
          <a:prstGeom prst="rect">
            <a:avLst/>
          </a:prstGeom>
        </p:spPr>
        <p:txBody>
          <a:bodyPr vert="horz" wrap="square" lIns="0" tIns="12700" rIns="0" bIns="0" rtlCol="0">
            <a:spAutoFit/>
          </a:bodyPr>
          <a:lstStyle/>
          <a:p>
            <a:pPr>
              <a:lnSpc>
                <a:spcPct val="100000"/>
              </a:lnSpc>
              <a:spcBef>
                <a:spcPts val="100"/>
              </a:spcBef>
            </a:pPr>
            <a:r>
              <a:rPr sz="1100" b="1" dirty="0">
                <a:solidFill>
                  <a:srgbClr val="538235"/>
                </a:solidFill>
                <a:latin typeface="Calibri"/>
                <a:cs typeface="Calibri"/>
              </a:rPr>
              <a:t>s,</a:t>
            </a:r>
            <a:r>
              <a:rPr sz="1100" b="1" spc="-15" dirty="0">
                <a:solidFill>
                  <a:srgbClr val="538235"/>
                </a:solidFill>
                <a:latin typeface="Calibri"/>
                <a:cs typeface="Calibri"/>
              </a:rPr>
              <a:t> </a:t>
            </a:r>
            <a:r>
              <a:rPr sz="1100" b="1" spc="-25" dirty="0">
                <a:solidFill>
                  <a:srgbClr val="538235"/>
                </a:solidFill>
                <a:latin typeface="Calibri"/>
                <a:cs typeface="Calibri"/>
              </a:rPr>
              <a:t>amm</a:t>
            </a:r>
            <a:endParaRPr sz="1100">
              <a:latin typeface="Calibri"/>
              <a:cs typeface="Calibri"/>
            </a:endParaRPr>
          </a:p>
        </p:txBody>
      </p:sp>
      <p:sp>
        <p:nvSpPr>
          <p:cNvPr id="101" name="object 90">
            <a:extLst>
              <a:ext uri="{FF2B5EF4-FFF2-40B4-BE49-F238E27FC236}">
                <a16:creationId xmlns:a16="http://schemas.microsoft.com/office/drawing/2014/main" id="{8DE05545-A26B-956D-4201-76E7D9DB5675}"/>
              </a:ext>
            </a:extLst>
          </p:cNvPr>
          <p:cNvSpPr txBox="1"/>
          <p:nvPr/>
        </p:nvSpPr>
        <p:spPr>
          <a:xfrm>
            <a:off x="10649365" y="4183760"/>
            <a:ext cx="926465" cy="193675"/>
          </a:xfrm>
          <a:prstGeom prst="rect">
            <a:avLst/>
          </a:prstGeom>
        </p:spPr>
        <p:txBody>
          <a:bodyPr vert="horz" wrap="square" lIns="0" tIns="12700" rIns="0" bIns="0" rtlCol="0">
            <a:spAutoFit/>
          </a:bodyPr>
          <a:lstStyle/>
          <a:p>
            <a:pPr marL="25400">
              <a:lnSpc>
                <a:spcPct val="100000"/>
              </a:lnSpc>
              <a:spcBef>
                <a:spcPts val="100"/>
              </a:spcBef>
            </a:pPr>
            <a:r>
              <a:rPr sz="1100" b="1" spc="-15" dirty="0">
                <a:solidFill>
                  <a:srgbClr val="538235"/>
                </a:solidFill>
                <a:latin typeface="Calibri"/>
                <a:cs typeface="Calibri"/>
              </a:rPr>
              <a:t>o</a:t>
            </a:r>
            <a:r>
              <a:rPr sz="1100" b="1" spc="-10" dirty="0">
                <a:solidFill>
                  <a:srgbClr val="538235"/>
                </a:solidFill>
                <a:latin typeface="Calibri"/>
                <a:cs typeface="Calibri"/>
              </a:rPr>
              <a:t>n</a:t>
            </a:r>
            <a:r>
              <a:rPr sz="1100" b="1" spc="-5" dirty="0">
                <a:solidFill>
                  <a:srgbClr val="538235"/>
                </a:solidFill>
                <a:latin typeface="Calibri"/>
                <a:cs typeface="Calibri"/>
              </a:rPr>
              <a:t>i</a:t>
            </a:r>
            <a:r>
              <a:rPr sz="1100" b="1" spc="-330" dirty="0">
                <a:solidFill>
                  <a:srgbClr val="538235"/>
                </a:solidFill>
                <a:latin typeface="Calibri"/>
                <a:cs typeface="Calibri"/>
              </a:rPr>
              <a:t>a</a:t>
            </a:r>
            <a:r>
              <a:rPr sz="1200" spc="-7" baseline="-20833" dirty="0">
                <a:solidFill>
                  <a:srgbClr val="404040"/>
                </a:solidFill>
                <a:latin typeface="Calibri"/>
                <a:cs typeface="Calibri"/>
              </a:rPr>
              <a:t>U</a:t>
            </a:r>
            <a:r>
              <a:rPr sz="1200" spc="-937" baseline="-20833" dirty="0">
                <a:solidFill>
                  <a:srgbClr val="404040"/>
                </a:solidFill>
                <a:latin typeface="Calibri"/>
                <a:cs typeface="Calibri"/>
              </a:rPr>
              <a:t>K</a:t>
            </a:r>
            <a:r>
              <a:rPr sz="1100" b="1" spc="-5" dirty="0">
                <a:solidFill>
                  <a:srgbClr val="538235"/>
                </a:solidFill>
                <a:latin typeface="Calibri"/>
                <a:cs typeface="Calibri"/>
              </a:rPr>
              <a:t>,</a:t>
            </a:r>
            <a:r>
              <a:rPr sz="1100" b="1" spc="20" dirty="0">
                <a:solidFill>
                  <a:srgbClr val="538235"/>
                </a:solidFill>
                <a:latin typeface="Calibri"/>
                <a:cs typeface="Calibri"/>
              </a:rPr>
              <a:t> </a:t>
            </a:r>
            <a:r>
              <a:rPr sz="1100" b="1" spc="-170" dirty="0">
                <a:solidFill>
                  <a:srgbClr val="538235"/>
                </a:solidFill>
                <a:latin typeface="Calibri"/>
                <a:cs typeface="Calibri"/>
              </a:rPr>
              <a:t>r</a:t>
            </a:r>
            <a:r>
              <a:rPr sz="1200" spc="-405" baseline="-20833" dirty="0">
                <a:solidFill>
                  <a:srgbClr val="404040"/>
                </a:solidFill>
                <a:latin typeface="Calibri"/>
                <a:cs typeface="Calibri"/>
              </a:rPr>
              <a:t>S</a:t>
            </a:r>
            <a:r>
              <a:rPr sz="1100" b="1" spc="-360" dirty="0">
                <a:solidFill>
                  <a:srgbClr val="538235"/>
                </a:solidFill>
                <a:latin typeface="Calibri"/>
                <a:cs typeface="Calibri"/>
              </a:rPr>
              <a:t>e</a:t>
            </a:r>
            <a:r>
              <a:rPr sz="1200" spc="-60" baseline="-20833" dirty="0">
                <a:solidFill>
                  <a:srgbClr val="404040"/>
                </a:solidFill>
                <a:latin typeface="Calibri"/>
                <a:cs typeface="Calibri"/>
              </a:rPr>
              <a:t>M</a:t>
            </a:r>
            <a:r>
              <a:rPr sz="1200" spc="-1260" baseline="-20833" dirty="0">
                <a:solidFill>
                  <a:srgbClr val="404040"/>
                </a:solidFill>
                <a:latin typeface="Calibri"/>
                <a:cs typeface="Calibri"/>
              </a:rPr>
              <a:t>R</a:t>
            </a:r>
            <a:r>
              <a:rPr sz="1100" b="1" spc="-40" dirty="0">
                <a:solidFill>
                  <a:srgbClr val="538235"/>
                </a:solidFill>
                <a:latin typeface="Calibri"/>
                <a:cs typeface="Calibri"/>
              </a:rPr>
              <a:t>f</a:t>
            </a:r>
            <a:r>
              <a:rPr sz="1100" b="1" spc="-35" dirty="0">
                <a:solidFill>
                  <a:srgbClr val="538235"/>
                </a:solidFill>
                <a:latin typeface="Calibri"/>
                <a:cs typeface="Calibri"/>
              </a:rPr>
              <a:t>i</a:t>
            </a:r>
            <a:r>
              <a:rPr sz="1100" b="1" spc="-40" dirty="0">
                <a:solidFill>
                  <a:srgbClr val="538235"/>
                </a:solidFill>
                <a:latin typeface="Calibri"/>
                <a:cs typeface="Calibri"/>
              </a:rPr>
              <a:t>ne</a:t>
            </a:r>
            <a:r>
              <a:rPr sz="1100" b="1" spc="-35" dirty="0">
                <a:solidFill>
                  <a:srgbClr val="538235"/>
                </a:solidFill>
                <a:latin typeface="Calibri"/>
                <a:cs typeface="Calibri"/>
              </a:rPr>
              <a:t>ri</a:t>
            </a:r>
            <a:r>
              <a:rPr sz="1100" b="1" spc="-40" dirty="0">
                <a:solidFill>
                  <a:srgbClr val="538235"/>
                </a:solidFill>
                <a:latin typeface="Calibri"/>
                <a:cs typeface="Calibri"/>
              </a:rPr>
              <a:t>e</a:t>
            </a:r>
            <a:r>
              <a:rPr sz="1100" b="1" spc="-35" dirty="0">
                <a:solidFill>
                  <a:srgbClr val="538235"/>
                </a:solidFill>
                <a:latin typeface="Calibri"/>
                <a:cs typeface="Calibri"/>
              </a:rPr>
              <a:t>s</a:t>
            </a:r>
            <a:endParaRPr sz="1100">
              <a:latin typeface="Calibri"/>
              <a:cs typeface="Calibri"/>
            </a:endParaRPr>
          </a:p>
        </p:txBody>
      </p:sp>
      <p:sp>
        <p:nvSpPr>
          <p:cNvPr id="102" name="object 91">
            <a:extLst>
              <a:ext uri="{FF2B5EF4-FFF2-40B4-BE49-F238E27FC236}">
                <a16:creationId xmlns:a16="http://schemas.microsoft.com/office/drawing/2014/main" id="{C8E65159-379C-7455-8CF9-67705819D512}"/>
              </a:ext>
            </a:extLst>
          </p:cNvPr>
          <p:cNvSpPr txBox="1"/>
          <p:nvPr/>
        </p:nvSpPr>
        <p:spPr>
          <a:xfrm>
            <a:off x="10689526" y="4695190"/>
            <a:ext cx="882650" cy="193675"/>
          </a:xfrm>
          <a:prstGeom prst="rect">
            <a:avLst/>
          </a:prstGeom>
        </p:spPr>
        <p:txBody>
          <a:bodyPr vert="horz" wrap="square" lIns="0" tIns="12700" rIns="0" bIns="0" rtlCol="0">
            <a:spAutoFit/>
          </a:bodyPr>
          <a:lstStyle/>
          <a:p>
            <a:pPr marL="353695">
              <a:lnSpc>
                <a:spcPct val="100000"/>
              </a:lnSpc>
              <a:spcBef>
                <a:spcPts val="100"/>
              </a:spcBef>
            </a:pPr>
            <a:r>
              <a:rPr sz="1100" b="1" dirty="0">
                <a:solidFill>
                  <a:srgbClr val="5B9BD4"/>
                </a:solidFill>
                <a:latin typeface="Calibri"/>
                <a:cs typeface="Calibri"/>
              </a:rPr>
              <a:t>Soda</a:t>
            </a:r>
            <a:r>
              <a:rPr sz="1100" b="1" spc="-30" dirty="0">
                <a:solidFill>
                  <a:srgbClr val="5B9BD4"/>
                </a:solidFill>
                <a:latin typeface="Calibri"/>
                <a:cs typeface="Calibri"/>
              </a:rPr>
              <a:t> </a:t>
            </a:r>
            <a:r>
              <a:rPr sz="1100" b="1" spc="-25" dirty="0">
                <a:solidFill>
                  <a:srgbClr val="5B9BD4"/>
                </a:solidFill>
                <a:latin typeface="Calibri"/>
                <a:cs typeface="Calibri"/>
              </a:rPr>
              <a:t>ash</a:t>
            </a:r>
            <a:endParaRPr sz="1100">
              <a:latin typeface="Calibri"/>
              <a:cs typeface="Calibri"/>
            </a:endParaRPr>
          </a:p>
        </p:txBody>
      </p:sp>
      <p:sp>
        <p:nvSpPr>
          <p:cNvPr id="103" name="object 92">
            <a:extLst>
              <a:ext uri="{FF2B5EF4-FFF2-40B4-BE49-F238E27FC236}">
                <a16:creationId xmlns:a16="http://schemas.microsoft.com/office/drawing/2014/main" id="{E444A316-48FB-FC86-F6FF-29EBC6B59923}"/>
              </a:ext>
            </a:extLst>
          </p:cNvPr>
          <p:cNvSpPr txBox="1"/>
          <p:nvPr/>
        </p:nvSpPr>
        <p:spPr>
          <a:xfrm>
            <a:off x="11206988" y="5174741"/>
            <a:ext cx="363855" cy="193675"/>
          </a:xfrm>
          <a:prstGeom prst="rect">
            <a:avLst/>
          </a:prstGeom>
        </p:spPr>
        <p:txBody>
          <a:bodyPr vert="horz" wrap="square" lIns="0" tIns="12700" rIns="0" bIns="0" rtlCol="0">
            <a:spAutoFit/>
          </a:bodyPr>
          <a:lstStyle/>
          <a:p>
            <a:pPr marL="12700">
              <a:lnSpc>
                <a:spcPct val="100000"/>
              </a:lnSpc>
              <a:spcBef>
                <a:spcPts val="100"/>
              </a:spcBef>
            </a:pPr>
            <a:r>
              <a:rPr sz="1100" b="1" spc="-10" dirty="0">
                <a:solidFill>
                  <a:srgbClr val="006FC0"/>
                </a:solidFill>
                <a:latin typeface="Calibri"/>
                <a:cs typeface="Calibri"/>
              </a:rPr>
              <a:t>Paper</a:t>
            </a:r>
            <a:endParaRPr sz="1100">
              <a:latin typeface="Calibri"/>
              <a:cs typeface="Calibri"/>
            </a:endParaRPr>
          </a:p>
        </p:txBody>
      </p:sp>
      <p:sp>
        <p:nvSpPr>
          <p:cNvPr id="104" name="object 93">
            <a:extLst>
              <a:ext uri="{FF2B5EF4-FFF2-40B4-BE49-F238E27FC236}">
                <a16:creationId xmlns:a16="http://schemas.microsoft.com/office/drawing/2014/main" id="{28468F88-AD94-E8F2-1278-BA3CFE3ACB49}"/>
              </a:ext>
            </a:extLst>
          </p:cNvPr>
          <p:cNvSpPr txBox="1"/>
          <p:nvPr/>
        </p:nvSpPr>
        <p:spPr>
          <a:xfrm>
            <a:off x="688340" y="2187122"/>
            <a:ext cx="4932045" cy="770890"/>
          </a:xfrm>
          <a:prstGeom prst="rect">
            <a:avLst/>
          </a:prstGeom>
        </p:spPr>
        <p:txBody>
          <a:bodyPr vert="horz" wrap="square" lIns="0" tIns="118745" rIns="0" bIns="0" rtlCol="0">
            <a:spAutoFit/>
          </a:bodyPr>
          <a:lstStyle/>
          <a:p>
            <a:pPr marL="299085" indent="-287020">
              <a:lnSpc>
                <a:spcPct val="100000"/>
              </a:lnSpc>
              <a:spcBef>
                <a:spcPts val="935"/>
              </a:spcBef>
              <a:buChar char="•"/>
              <a:tabLst>
                <a:tab pos="299085" algn="l"/>
                <a:tab pos="299720" algn="l"/>
              </a:tabLst>
            </a:pPr>
            <a:r>
              <a:rPr sz="1600" dirty="0">
                <a:latin typeface="Arial"/>
                <a:cs typeface="Arial"/>
              </a:rPr>
              <a:t>SMRs</a:t>
            </a:r>
            <a:r>
              <a:rPr sz="1600" spc="-40" dirty="0">
                <a:latin typeface="Arial"/>
                <a:cs typeface="Arial"/>
              </a:rPr>
              <a:t> </a:t>
            </a:r>
            <a:r>
              <a:rPr sz="1600" dirty="0">
                <a:latin typeface="Arial"/>
                <a:cs typeface="Arial"/>
              </a:rPr>
              <a:t>vary</a:t>
            </a:r>
            <a:r>
              <a:rPr sz="1600" spc="-25" dirty="0">
                <a:latin typeface="Arial"/>
                <a:cs typeface="Arial"/>
              </a:rPr>
              <a:t> </a:t>
            </a:r>
            <a:r>
              <a:rPr sz="1600" dirty="0">
                <a:latin typeface="Arial"/>
                <a:cs typeface="Arial"/>
              </a:rPr>
              <a:t>in</a:t>
            </a:r>
            <a:r>
              <a:rPr sz="1600" spc="-50" dirty="0">
                <a:latin typeface="Arial"/>
                <a:cs typeface="Arial"/>
              </a:rPr>
              <a:t> </a:t>
            </a:r>
            <a:r>
              <a:rPr sz="1600" dirty="0">
                <a:latin typeface="Arial"/>
                <a:cs typeface="Arial"/>
              </a:rPr>
              <a:t>size</a:t>
            </a:r>
            <a:r>
              <a:rPr sz="1600" spc="-50" dirty="0">
                <a:latin typeface="Arial"/>
                <a:cs typeface="Arial"/>
              </a:rPr>
              <a:t> </a:t>
            </a:r>
            <a:r>
              <a:rPr sz="1600" dirty="0">
                <a:latin typeface="Arial"/>
                <a:cs typeface="Arial"/>
              </a:rPr>
              <a:t>from</a:t>
            </a:r>
            <a:r>
              <a:rPr sz="1600" spc="-15" dirty="0">
                <a:latin typeface="Arial"/>
                <a:cs typeface="Arial"/>
              </a:rPr>
              <a:t> </a:t>
            </a:r>
            <a:r>
              <a:rPr sz="1600" dirty="0">
                <a:latin typeface="Arial"/>
                <a:cs typeface="Arial"/>
              </a:rPr>
              <a:t>1</a:t>
            </a:r>
            <a:r>
              <a:rPr sz="1600" spc="-25" dirty="0">
                <a:latin typeface="Arial"/>
                <a:cs typeface="Arial"/>
              </a:rPr>
              <a:t> </a:t>
            </a:r>
            <a:r>
              <a:rPr sz="1600" dirty="0">
                <a:latin typeface="Arial"/>
                <a:cs typeface="Arial"/>
              </a:rPr>
              <a:t>to</a:t>
            </a:r>
            <a:r>
              <a:rPr sz="1600" spc="-30" dirty="0">
                <a:latin typeface="Arial"/>
                <a:cs typeface="Arial"/>
              </a:rPr>
              <a:t> </a:t>
            </a:r>
            <a:r>
              <a:rPr sz="1600" dirty="0">
                <a:latin typeface="Arial"/>
                <a:cs typeface="Arial"/>
              </a:rPr>
              <a:t>300</a:t>
            </a:r>
            <a:r>
              <a:rPr sz="1600" spc="-40" dirty="0">
                <a:latin typeface="Arial"/>
                <a:cs typeface="Arial"/>
              </a:rPr>
              <a:t> </a:t>
            </a:r>
            <a:r>
              <a:rPr sz="1600" dirty="0">
                <a:latin typeface="Arial"/>
                <a:cs typeface="Arial"/>
              </a:rPr>
              <a:t>megawatts</a:t>
            </a:r>
            <a:r>
              <a:rPr sz="1600" spc="-10" dirty="0">
                <a:latin typeface="Arial"/>
                <a:cs typeface="Arial"/>
              </a:rPr>
              <a:t> electric</a:t>
            </a:r>
            <a:endParaRPr sz="1600">
              <a:latin typeface="Arial"/>
              <a:cs typeface="Arial"/>
            </a:endParaRPr>
          </a:p>
          <a:p>
            <a:pPr marL="12700">
              <a:lnSpc>
                <a:spcPct val="100000"/>
              </a:lnSpc>
              <a:spcBef>
                <a:spcPts val="955"/>
              </a:spcBef>
            </a:pPr>
            <a:r>
              <a:rPr sz="1800" b="1" spc="-10" dirty="0">
                <a:latin typeface="Arial"/>
                <a:cs typeface="Arial"/>
              </a:rPr>
              <a:t>TEMPERATURE</a:t>
            </a:r>
            <a:endParaRPr sz="1800">
              <a:latin typeface="Arial"/>
              <a:cs typeface="Arial"/>
            </a:endParaRPr>
          </a:p>
        </p:txBody>
      </p:sp>
      <p:sp>
        <p:nvSpPr>
          <p:cNvPr id="105" name="object 94">
            <a:extLst>
              <a:ext uri="{FF2B5EF4-FFF2-40B4-BE49-F238E27FC236}">
                <a16:creationId xmlns:a16="http://schemas.microsoft.com/office/drawing/2014/main" id="{329876E5-54F6-B644-AA2A-11BC4568275A}"/>
              </a:ext>
            </a:extLst>
          </p:cNvPr>
          <p:cNvSpPr txBox="1"/>
          <p:nvPr/>
        </p:nvSpPr>
        <p:spPr>
          <a:xfrm>
            <a:off x="688340" y="2934461"/>
            <a:ext cx="5347335" cy="908050"/>
          </a:xfrm>
          <a:prstGeom prst="rect">
            <a:avLst/>
          </a:prstGeom>
        </p:spPr>
        <p:txBody>
          <a:bodyPr vert="horz" wrap="square" lIns="0" tIns="12065" rIns="0" bIns="0" rtlCol="0">
            <a:spAutoFit/>
          </a:bodyPr>
          <a:lstStyle/>
          <a:p>
            <a:pPr marL="299085" marR="5080" indent="-287020">
              <a:lnSpc>
                <a:spcPct val="100000"/>
              </a:lnSpc>
              <a:spcBef>
                <a:spcPts val="95"/>
              </a:spcBef>
              <a:buChar char="•"/>
              <a:tabLst>
                <a:tab pos="299085" algn="l"/>
                <a:tab pos="299720" algn="l"/>
              </a:tabLst>
            </a:pPr>
            <a:r>
              <a:rPr sz="1600" dirty="0">
                <a:latin typeface="Arial"/>
                <a:cs typeface="Arial"/>
              </a:rPr>
              <a:t>From</a:t>
            </a:r>
            <a:r>
              <a:rPr sz="1600" spc="-10" dirty="0">
                <a:latin typeface="Arial"/>
                <a:cs typeface="Arial"/>
              </a:rPr>
              <a:t> </a:t>
            </a:r>
            <a:r>
              <a:rPr sz="1600" dirty="0">
                <a:latin typeface="Arial"/>
                <a:cs typeface="Arial"/>
              </a:rPr>
              <a:t>285°C</a:t>
            </a:r>
            <a:r>
              <a:rPr sz="1600" spc="-30" dirty="0">
                <a:latin typeface="Arial"/>
                <a:cs typeface="Arial"/>
              </a:rPr>
              <a:t> </a:t>
            </a:r>
            <a:r>
              <a:rPr sz="1600" dirty="0">
                <a:latin typeface="Arial"/>
                <a:cs typeface="Arial"/>
              </a:rPr>
              <a:t>to</a:t>
            </a:r>
            <a:r>
              <a:rPr sz="1600" spc="-15" dirty="0">
                <a:latin typeface="Arial"/>
                <a:cs typeface="Arial"/>
              </a:rPr>
              <a:t> </a:t>
            </a:r>
            <a:r>
              <a:rPr sz="1600" dirty="0">
                <a:latin typeface="Arial"/>
                <a:cs typeface="Arial"/>
              </a:rPr>
              <a:t>850°C</a:t>
            </a:r>
            <a:r>
              <a:rPr sz="1600" spc="-15" dirty="0">
                <a:latin typeface="Arial"/>
                <a:cs typeface="Arial"/>
              </a:rPr>
              <a:t> </a:t>
            </a:r>
            <a:r>
              <a:rPr sz="1600" dirty="0">
                <a:latin typeface="Arial"/>
                <a:cs typeface="Arial"/>
              </a:rPr>
              <a:t>in</a:t>
            </a:r>
            <a:r>
              <a:rPr sz="1600" spc="-40" dirty="0">
                <a:latin typeface="Arial"/>
                <a:cs typeface="Arial"/>
              </a:rPr>
              <a:t> </a:t>
            </a:r>
            <a:r>
              <a:rPr sz="1600" dirty="0">
                <a:latin typeface="Arial"/>
                <a:cs typeface="Arial"/>
              </a:rPr>
              <a:t>the</a:t>
            </a:r>
            <a:r>
              <a:rPr sz="1600" spc="-15" dirty="0">
                <a:latin typeface="Arial"/>
                <a:cs typeface="Arial"/>
              </a:rPr>
              <a:t> </a:t>
            </a:r>
            <a:r>
              <a:rPr sz="1600" spc="-20" dirty="0">
                <a:latin typeface="Arial"/>
                <a:cs typeface="Arial"/>
              </a:rPr>
              <a:t>near-</a:t>
            </a:r>
            <a:r>
              <a:rPr sz="1600" dirty="0">
                <a:latin typeface="Arial"/>
                <a:cs typeface="Arial"/>
              </a:rPr>
              <a:t>term</a:t>
            </a:r>
            <a:r>
              <a:rPr sz="1600" spc="20" dirty="0">
                <a:latin typeface="Arial"/>
                <a:cs typeface="Arial"/>
              </a:rPr>
              <a:t> </a:t>
            </a:r>
            <a:r>
              <a:rPr sz="1600" dirty="0">
                <a:latin typeface="Arial"/>
                <a:cs typeface="Arial"/>
              </a:rPr>
              <a:t>and</a:t>
            </a:r>
            <a:r>
              <a:rPr sz="1600" spc="-30" dirty="0">
                <a:latin typeface="Arial"/>
                <a:cs typeface="Arial"/>
              </a:rPr>
              <a:t> </a:t>
            </a:r>
            <a:r>
              <a:rPr sz="1600" dirty="0">
                <a:latin typeface="Arial"/>
                <a:cs typeface="Arial"/>
              </a:rPr>
              <a:t>up</a:t>
            </a:r>
            <a:r>
              <a:rPr sz="1600" spc="-20" dirty="0">
                <a:latin typeface="Arial"/>
                <a:cs typeface="Arial"/>
              </a:rPr>
              <a:t> </a:t>
            </a:r>
            <a:r>
              <a:rPr sz="1600" dirty="0">
                <a:latin typeface="Arial"/>
                <a:cs typeface="Arial"/>
              </a:rPr>
              <a:t>to</a:t>
            </a:r>
            <a:r>
              <a:rPr sz="1600" spc="-15" dirty="0">
                <a:latin typeface="Arial"/>
                <a:cs typeface="Arial"/>
              </a:rPr>
              <a:t> </a:t>
            </a:r>
            <a:r>
              <a:rPr sz="1600" dirty="0">
                <a:latin typeface="Arial"/>
                <a:cs typeface="Arial"/>
              </a:rPr>
              <a:t>or</a:t>
            </a:r>
            <a:r>
              <a:rPr sz="1600" spc="-20" dirty="0">
                <a:latin typeface="Arial"/>
                <a:cs typeface="Arial"/>
              </a:rPr>
              <a:t> over </a:t>
            </a:r>
            <a:r>
              <a:rPr sz="1600" dirty="0">
                <a:latin typeface="Arial"/>
                <a:cs typeface="Arial"/>
              </a:rPr>
              <a:t>1,000°C</a:t>
            </a:r>
            <a:r>
              <a:rPr sz="1600" spc="-25" dirty="0">
                <a:latin typeface="Arial"/>
                <a:cs typeface="Arial"/>
              </a:rPr>
              <a:t> </a:t>
            </a:r>
            <a:r>
              <a:rPr sz="1600" dirty="0">
                <a:latin typeface="Arial"/>
                <a:cs typeface="Arial"/>
              </a:rPr>
              <a:t>in</a:t>
            </a:r>
            <a:r>
              <a:rPr sz="1600" spc="-45" dirty="0">
                <a:latin typeface="Arial"/>
                <a:cs typeface="Arial"/>
              </a:rPr>
              <a:t> </a:t>
            </a:r>
            <a:r>
              <a:rPr sz="1600" dirty="0">
                <a:latin typeface="Arial"/>
                <a:cs typeface="Arial"/>
              </a:rPr>
              <a:t>the</a:t>
            </a:r>
            <a:r>
              <a:rPr sz="1600" spc="-25" dirty="0">
                <a:latin typeface="Arial"/>
                <a:cs typeface="Arial"/>
              </a:rPr>
              <a:t> </a:t>
            </a:r>
            <a:r>
              <a:rPr sz="1600" spc="-10" dirty="0">
                <a:latin typeface="Arial"/>
                <a:cs typeface="Arial"/>
              </a:rPr>
              <a:t>future</a:t>
            </a:r>
            <a:endParaRPr sz="1600">
              <a:latin typeface="Arial"/>
              <a:cs typeface="Arial"/>
            </a:endParaRPr>
          </a:p>
          <a:p>
            <a:pPr marL="12700">
              <a:lnSpc>
                <a:spcPct val="100000"/>
              </a:lnSpc>
              <a:spcBef>
                <a:spcPts val="950"/>
              </a:spcBef>
            </a:pPr>
            <a:r>
              <a:rPr sz="1800" b="1" spc="-10" dirty="0">
                <a:latin typeface="Arial"/>
                <a:cs typeface="Arial"/>
              </a:rPr>
              <a:t>TECHNOLOGY</a:t>
            </a:r>
            <a:endParaRPr sz="1800">
              <a:latin typeface="Arial"/>
              <a:cs typeface="Arial"/>
            </a:endParaRPr>
          </a:p>
        </p:txBody>
      </p:sp>
      <p:sp>
        <p:nvSpPr>
          <p:cNvPr id="106" name="object 95">
            <a:extLst>
              <a:ext uri="{FF2B5EF4-FFF2-40B4-BE49-F238E27FC236}">
                <a16:creationId xmlns:a16="http://schemas.microsoft.com/office/drawing/2014/main" id="{0322A41F-B54C-7C23-5AB7-A46F2914D54E}"/>
              </a:ext>
            </a:extLst>
          </p:cNvPr>
          <p:cNvSpPr txBox="1"/>
          <p:nvPr/>
        </p:nvSpPr>
        <p:spPr>
          <a:xfrm>
            <a:off x="688340" y="3818382"/>
            <a:ext cx="5466080" cy="1000760"/>
          </a:xfrm>
          <a:prstGeom prst="rect">
            <a:avLst/>
          </a:prstGeom>
        </p:spPr>
        <p:txBody>
          <a:bodyPr vert="horz" wrap="square" lIns="0" tIns="12065" rIns="0" bIns="0" rtlCol="0">
            <a:spAutoFit/>
          </a:bodyPr>
          <a:lstStyle/>
          <a:p>
            <a:pPr marL="299085" indent="-287020">
              <a:lnSpc>
                <a:spcPct val="100000"/>
              </a:lnSpc>
              <a:spcBef>
                <a:spcPts val="95"/>
              </a:spcBef>
              <a:buChar char="•"/>
              <a:tabLst>
                <a:tab pos="299085" algn="l"/>
                <a:tab pos="299720" algn="l"/>
              </a:tabLst>
            </a:pPr>
            <a:r>
              <a:rPr sz="1600" dirty="0">
                <a:latin typeface="Arial"/>
                <a:cs typeface="Arial"/>
              </a:rPr>
              <a:t>Some</a:t>
            </a:r>
            <a:r>
              <a:rPr sz="1600" spc="-45" dirty="0">
                <a:latin typeface="Arial"/>
                <a:cs typeface="Arial"/>
              </a:rPr>
              <a:t> </a:t>
            </a:r>
            <a:r>
              <a:rPr sz="1600" dirty="0">
                <a:latin typeface="Arial"/>
                <a:cs typeface="Arial"/>
              </a:rPr>
              <a:t>SMRs</a:t>
            </a:r>
            <a:r>
              <a:rPr sz="1600" spc="-40" dirty="0">
                <a:latin typeface="Arial"/>
                <a:cs typeface="Arial"/>
              </a:rPr>
              <a:t> </a:t>
            </a:r>
            <a:r>
              <a:rPr sz="1600" dirty="0">
                <a:latin typeface="Arial"/>
                <a:cs typeface="Arial"/>
              </a:rPr>
              <a:t>are</a:t>
            </a:r>
            <a:r>
              <a:rPr sz="1600" spc="-30" dirty="0">
                <a:latin typeface="Arial"/>
                <a:cs typeface="Arial"/>
              </a:rPr>
              <a:t> </a:t>
            </a:r>
            <a:r>
              <a:rPr sz="1600" dirty="0">
                <a:latin typeface="Arial"/>
                <a:cs typeface="Arial"/>
              </a:rPr>
              <a:t>based</a:t>
            </a:r>
            <a:r>
              <a:rPr sz="1600" spc="-45" dirty="0">
                <a:latin typeface="Arial"/>
                <a:cs typeface="Arial"/>
              </a:rPr>
              <a:t> </a:t>
            </a:r>
            <a:r>
              <a:rPr sz="1600" dirty="0">
                <a:latin typeface="Arial"/>
                <a:cs typeface="Arial"/>
              </a:rPr>
              <a:t>on</a:t>
            </a:r>
            <a:r>
              <a:rPr sz="1600" spc="-45" dirty="0">
                <a:latin typeface="Arial"/>
                <a:cs typeface="Arial"/>
              </a:rPr>
              <a:t> </a:t>
            </a:r>
            <a:r>
              <a:rPr sz="1600" dirty="0">
                <a:latin typeface="Arial"/>
                <a:cs typeface="Arial"/>
              </a:rPr>
              <a:t>Generation</a:t>
            </a:r>
            <a:r>
              <a:rPr sz="1600" spc="-15" dirty="0">
                <a:latin typeface="Arial"/>
                <a:cs typeface="Arial"/>
              </a:rPr>
              <a:t> </a:t>
            </a:r>
            <a:r>
              <a:rPr sz="1600" dirty="0">
                <a:latin typeface="Arial"/>
                <a:cs typeface="Arial"/>
              </a:rPr>
              <a:t>III</a:t>
            </a:r>
            <a:r>
              <a:rPr sz="1600" spc="-20" dirty="0">
                <a:latin typeface="Arial"/>
                <a:cs typeface="Arial"/>
              </a:rPr>
              <a:t> </a:t>
            </a:r>
            <a:r>
              <a:rPr sz="1600" dirty="0">
                <a:latin typeface="Arial"/>
                <a:cs typeface="Arial"/>
              </a:rPr>
              <a:t>and</a:t>
            </a:r>
            <a:r>
              <a:rPr sz="1600" spc="-45" dirty="0">
                <a:latin typeface="Arial"/>
                <a:cs typeface="Arial"/>
              </a:rPr>
              <a:t> </a:t>
            </a:r>
            <a:r>
              <a:rPr sz="1600" dirty="0">
                <a:latin typeface="Arial"/>
                <a:cs typeface="Arial"/>
              </a:rPr>
              <a:t>Light</a:t>
            </a:r>
            <a:r>
              <a:rPr sz="1600" spc="-45" dirty="0">
                <a:latin typeface="Arial"/>
                <a:cs typeface="Arial"/>
              </a:rPr>
              <a:t> </a:t>
            </a:r>
            <a:r>
              <a:rPr sz="1600" spc="-10" dirty="0">
                <a:latin typeface="Arial"/>
                <a:cs typeface="Arial"/>
              </a:rPr>
              <a:t>Water</a:t>
            </a:r>
            <a:endParaRPr sz="1600">
              <a:latin typeface="Arial"/>
              <a:cs typeface="Arial"/>
            </a:endParaRPr>
          </a:p>
          <a:p>
            <a:pPr marL="299085">
              <a:lnSpc>
                <a:spcPct val="100000"/>
              </a:lnSpc>
            </a:pPr>
            <a:r>
              <a:rPr sz="1600" dirty="0">
                <a:latin typeface="Arial"/>
                <a:cs typeface="Arial"/>
              </a:rPr>
              <a:t>reactor</a:t>
            </a:r>
            <a:r>
              <a:rPr sz="1600" spc="-55" dirty="0">
                <a:latin typeface="Arial"/>
                <a:cs typeface="Arial"/>
              </a:rPr>
              <a:t> </a:t>
            </a:r>
            <a:r>
              <a:rPr sz="1600" spc="-10" dirty="0">
                <a:latin typeface="Arial"/>
                <a:cs typeface="Arial"/>
              </a:rPr>
              <a:t>technologies</a:t>
            </a:r>
            <a:endParaRPr sz="1600">
              <a:latin typeface="Arial"/>
              <a:cs typeface="Arial"/>
            </a:endParaRPr>
          </a:p>
          <a:p>
            <a:pPr marL="299085" marR="76835" indent="-287020">
              <a:lnSpc>
                <a:spcPct val="100000"/>
              </a:lnSpc>
              <a:buChar char="•"/>
              <a:tabLst>
                <a:tab pos="299085" algn="l"/>
                <a:tab pos="299720" algn="l"/>
              </a:tabLst>
            </a:pPr>
            <a:r>
              <a:rPr sz="1600" dirty="0">
                <a:latin typeface="Arial"/>
                <a:cs typeface="Arial"/>
              </a:rPr>
              <a:t>Other</a:t>
            </a:r>
            <a:r>
              <a:rPr sz="1600" spc="-15" dirty="0">
                <a:latin typeface="Arial"/>
                <a:cs typeface="Arial"/>
              </a:rPr>
              <a:t> </a:t>
            </a:r>
            <a:r>
              <a:rPr sz="1600" dirty="0">
                <a:latin typeface="Arial"/>
                <a:cs typeface="Arial"/>
              </a:rPr>
              <a:t>are</a:t>
            </a:r>
            <a:r>
              <a:rPr sz="1600" spc="-35" dirty="0">
                <a:latin typeface="Arial"/>
                <a:cs typeface="Arial"/>
              </a:rPr>
              <a:t> </a:t>
            </a:r>
            <a:r>
              <a:rPr sz="1600" dirty="0">
                <a:latin typeface="Arial"/>
                <a:cs typeface="Arial"/>
              </a:rPr>
              <a:t>based</a:t>
            </a:r>
            <a:r>
              <a:rPr sz="1600" spc="-45" dirty="0">
                <a:latin typeface="Arial"/>
                <a:cs typeface="Arial"/>
              </a:rPr>
              <a:t> </a:t>
            </a:r>
            <a:r>
              <a:rPr sz="1600" dirty="0">
                <a:latin typeface="Arial"/>
                <a:cs typeface="Arial"/>
              </a:rPr>
              <a:t>on</a:t>
            </a:r>
            <a:r>
              <a:rPr sz="1600" spc="-30" dirty="0">
                <a:latin typeface="Arial"/>
                <a:cs typeface="Arial"/>
              </a:rPr>
              <a:t> </a:t>
            </a:r>
            <a:r>
              <a:rPr sz="1600" spc="-10" dirty="0">
                <a:latin typeface="Arial"/>
                <a:cs typeface="Arial"/>
              </a:rPr>
              <a:t>Generation</a:t>
            </a:r>
            <a:r>
              <a:rPr sz="1600" spc="-35" dirty="0">
                <a:latin typeface="Arial"/>
                <a:cs typeface="Arial"/>
              </a:rPr>
              <a:t> </a:t>
            </a:r>
            <a:r>
              <a:rPr sz="1600" dirty="0">
                <a:latin typeface="Arial"/>
                <a:cs typeface="Arial"/>
              </a:rPr>
              <a:t>IV</a:t>
            </a:r>
            <a:r>
              <a:rPr sz="1600" spc="-30" dirty="0">
                <a:latin typeface="Arial"/>
                <a:cs typeface="Arial"/>
              </a:rPr>
              <a:t> </a:t>
            </a:r>
            <a:r>
              <a:rPr sz="1600" dirty="0">
                <a:latin typeface="Arial"/>
                <a:cs typeface="Arial"/>
              </a:rPr>
              <a:t>and</a:t>
            </a:r>
            <a:r>
              <a:rPr sz="1600" spc="-45" dirty="0">
                <a:latin typeface="Arial"/>
                <a:cs typeface="Arial"/>
              </a:rPr>
              <a:t> </a:t>
            </a:r>
            <a:r>
              <a:rPr sz="1600" dirty="0">
                <a:latin typeface="Arial"/>
                <a:cs typeface="Arial"/>
              </a:rPr>
              <a:t>advanced</a:t>
            </a:r>
            <a:r>
              <a:rPr sz="1600" spc="-40" dirty="0">
                <a:latin typeface="Arial"/>
                <a:cs typeface="Arial"/>
              </a:rPr>
              <a:t> </a:t>
            </a:r>
            <a:r>
              <a:rPr sz="1600" spc="-10" dirty="0">
                <a:latin typeface="Arial"/>
                <a:cs typeface="Arial"/>
              </a:rPr>
              <a:t>reactor technologies</a:t>
            </a:r>
            <a:endParaRPr sz="1600">
              <a:latin typeface="Arial"/>
              <a:cs typeface="Arial"/>
            </a:endParaRPr>
          </a:p>
        </p:txBody>
      </p:sp>
      <p:sp>
        <p:nvSpPr>
          <p:cNvPr id="107" name="object 96">
            <a:extLst>
              <a:ext uri="{FF2B5EF4-FFF2-40B4-BE49-F238E27FC236}">
                <a16:creationId xmlns:a16="http://schemas.microsoft.com/office/drawing/2014/main" id="{C8F5B4DB-DFF6-49F2-1834-1DEA6083903B}"/>
              </a:ext>
            </a:extLst>
          </p:cNvPr>
          <p:cNvSpPr txBox="1"/>
          <p:nvPr/>
        </p:nvSpPr>
        <p:spPr>
          <a:xfrm>
            <a:off x="688340" y="4914392"/>
            <a:ext cx="1456690" cy="299720"/>
          </a:xfrm>
          <a:prstGeom prst="rect">
            <a:avLst/>
          </a:prstGeom>
        </p:spPr>
        <p:txBody>
          <a:bodyPr vert="horz" wrap="square" lIns="0" tIns="12700" rIns="0" bIns="0" rtlCol="0">
            <a:spAutoFit/>
          </a:bodyPr>
          <a:lstStyle/>
          <a:p>
            <a:pPr marL="12700">
              <a:lnSpc>
                <a:spcPct val="100000"/>
              </a:lnSpc>
              <a:spcBef>
                <a:spcPts val="100"/>
              </a:spcBef>
            </a:pPr>
            <a:r>
              <a:rPr sz="1800" b="1" dirty="0">
                <a:latin typeface="Arial"/>
                <a:cs typeface="Arial"/>
              </a:rPr>
              <a:t>FUEL</a:t>
            </a:r>
            <a:r>
              <a:rPr sz="1800" b="1" spc="-35" dirty="0">
                <a:latin typeface="Arial"/>
                <a:cs typeface="Arial"/>
              </a:rPr>
              <a:t> </a:t>
            </a:r>
            <a:r>
              <a:rPr sz="1800" b="1" spc="-10" dirty="0">
                <a:latin typeface="Arial"/>
                <a:cs typeface="Arial"/>
              </a:rPr>
              <a:t>CYCLE</a:t>
            </a:r>
            <a:endParaRPr sz="1800">
              <a:latin typeface="Arial"/>
              <a:cs typeface="Arial"/>
            </a:endParaRPr>
          </a:p>
        </p:txBody>
      </p:sp>
      <p:sp>
        <p:nvSpPr>
          <p:cNvPr id="108" name="object 97">
            <a:extLst>
              <a:ext uri="{FF2B5EF4-FFF2-40B4-BE49-F238E27FC236}">
                <a16:creationId xmlns:a16="http://schemas.microsoft.com/office/drawing/2014/main" id="{5AD4FB59-2C2B-6EB5-AAA9-6FA5AD096343}"/>
              </a:ext>
            </a:extLst>
          </p:cNvPr>
          <p:cNvSpPr txBox="1"/>
          <p:nvPr/>
        </p:nvSpPr>
        <p:spPr>
          <a:xfrm>
            <a:off x="688340" y="5190235"/>
            <a:ext cx="5798820" cy="1000760"/>
          </a:xfrm>
          <a:prstGeom prst="rect">
            <a:avLst/>
          </a:prstGeom>
        </p:spPr>
        <p:txBody>
          <a:bodyPr vert="horz" wrap="square" lIns="0" tIns="12065" rIns="0" bIns="0" rtlCol="0">
            <a:spAutoFit/>
          </a:bodyPr>
          <a:lstStyle/>
          <a:p>
            <a:pPr marL="299085" indent="-287020">
              <a:lnSpc>
                <a:spcPct val="100000"/>
              </a:lnSpc>
              <a:spcBef>
                <a:spcPts val="95"/>
              </a:spcBef>
              <a:buChar char="•"/>
              <a:tabLst>
                <a:tab pos="299085" algn="l"/>
                <a:tab pos="299720" algn="l"/>
              </a:tabLst>
            </a:pPr>
            <a:r>
              <a:rPr sz="1600" dirty="0">
                <a:latin typeface="Arial"/>
                <a:cs typeface="Arial"/>
              </a:rPr>
              <a:t>Some</a:t>
            </a:r>
            <a:r>
              <a:rPr sz="1600" spc="-40" dirty="0">
                <a:latin typeface="Arial"/>
                <a:cs typeface="Arial"/>
              </a:rPr>
              <a:t> </a:t>
            </a:r>
            <a:r>
              <a:rPr sz="1600" dirty="0">
                <a:latin typeface="Arial"/>
                <a:cs typeface="Arial"/>
              </a:rPr>
              <a:t>SMRS</a:t>
            </a:r>
            <a:r>
              <a:rPr sz="1600" spc="-40" dirty="0">
                <a:latin typeface="Arial"/>
                <a:cs typeface="Arial"/>
              </a:rPr>
              <a:t> </a:t>
            </a:r>
            <a:r>
              <a:rPr sz="1600" dirty="0">
                <a:latin typeface="Arial"/>
                <a:cs typeface="Arial"/>
              </a:rPr>
              <a:t>are</a:t>
            </a:r>
            <a:r>
              <a:rPr sz="1600" spc="-15" dirty="0">
                <a:latin typeface="Arial"/>
                <a:cs typeface="Arial"/>
              </a:rPr>
              <a:t> </a:t>
            </a:r>
            <a:r>
              <a:rPr sz="1600" dirty="0">
                <a:latin typeface="Arial"/>
                <a:cs typeface="Arial"/>
              </a:rPr>
              <a:t>based</a:t>
            </a:r>
            <a:r>
              <a:rPr sz="1600" spc="-40" dirty="0">
                <a:latin typeface="Arial"/>
                <a:cs typeface="Arial"/>
              </a:rPr>
              <a:t> </a:t>
            </a:r>
            <a:r>
              <a:rPr sz="1600" dirty="0">
                <a:latin typeface="Arial"/>
                <a:cs typeface="Arial"/>
              </a:rPr>
              <a:t>on</a:t>
            </a:r>
            <a:r>
              <a:rPr sz="1600" spc="-35" dirty="0">
                <a:latin typeface="Arial"/>
                <a:cs typeface="Arial"/>
              </a:rPr>
              <a:t> </a:t>
            </a:r>
            <a:r>
              <a:rPr sz="1600" dirty="0">
                <a:latin typeface="Arial"/>
                <a:cs typeface="Arial"/>
              </a:rPr>
              <a:t>a</a:t>
            </a:r>
            <a:r>
              <a:rPr sz="1600" spc="-40" dirty="0">
                <a:latin typeface="Arial"/>
                <a:cs typeface="Arial"/>
              </a:rPr>
              <a:t> </a:t>
            </a:r>
            <a:r>
              <a:rPr sz="1600" spc="-10" dirty="0">
                <a:latin typeface="Arial"/>
                <a:cs typeface="Arial"/>
              </a:rPr>
              <a:t>once-</a:t>
            </a:r>
            <a:r>
              <a:rPr sz="1600" dirty="0">
                <a:latin typeface="Arial"/>
                <a:cs typeface="Arial"/>
              </a:rPr>
              <a:t>through</a:t>
            </a:r>
            <a:r>
              <a:rPr sz="1600" spc="-15" dirty="0">
                <a:latin typeface="Arial"/>
                <a:cs typeface="Arial"/>
              </a:rPr>
              <a:t> </a:t>
            </a:r>
            <a:r>
              <a:rPr sz="1600" dirty="0">
                <a:latin typeface="Arial"/>
                <a:cs typeface="Arial"/>
              </a:rPr>
              <a:t>fuel</a:t>
            </a:r>
            <a:r>
              <a:rPr sz="1600" spc="-30" dirty="0">
                <a:latin typeface="Arial"/>
                <a:cs typeface="Arial"/>
              </a:rPr>
              <a:t> </a:t>
            </a:r>
            <a:r>
              <a:rPr sz="1600" spc="-10" dirty="0">
                <a:latin typeface="Arial"/>
                <a:cs typeface="Arial"/>
              </a:rPr>
              <a:t>cycle</a:t>
            </a:r>
            <a:endParaRPr sz="1600">
              <a:latin typeface="Arial"/>
              <a:cs typeface="Arial"/>
            </a:endParaRPr>
          </a:p>
          <a:p>
            <a:pPr marL="299085" marR="5080" indent="-287020">
              <a:lnSpc>
                <a:spcPct val="100000"/>
              </a:lnSpc>
              <a:buChar char="•"/>
              <a:tabLst>
                <a:tab pos="299085" algn="l"/>
                <a:tab pos="299720" algn="l"/>
              </a:tabLst>
            </a:pPr>
            <a:r>
              <a:rPr sz="1600" dirty="0">
                <a:latin typeface="Arial"/>
                <a:cs typeface="Arial"/>
              </a:rPr>
              <a:t>Other</a:t>
            </a:r>
            <a:r>
              <a:rPr sz="1600" spc="-25" dirty="0">
                <a:latin typeface="Arial"/>
                <a:cs typeface="Arial"/>
              </a:rPr>
              <a:t> </a:t>
            </a:r>
            <a:r>
              <a:rPr sz="1600" dirty="0">
                <a:latin typeface="Arial"/>
                <a:cs typeface="Arial"/>
              </a:rPr>
              <a:t>seek</a:t>
            </a:r>
            <a:r>
              <a:rPr sz="1600" spc="-50" dirty="0">
                <a:latin typeface="Arial"/>
                <a:cs typeface="Arial"/>
              </a:rPr>
              <a:t> </a:t>
            </a:r>
            <a:r>
              <a:rPr sz="1600" dirty="0">
                <a:latin typeface="Arial"/>
                <a:cs typeface="Arial"/>
              </a:rPr>
              <a:t>to</a:t>
            </a:r>
            <a:r>
              <a:rPr sz="1600" spc="-35" dirty="0">
                <a:latin typeface="Arial"/>
                <a:cs typeface="Arial"/>
              </a:rPr>
              <a:t> </a:t>
            </a:r>
            <a:r>
              <a:rPr sz="1600" dirty="0">
                <a:latin typeface="Arial"/>
                <a:cs typeface="Arial"/>
              </a:rPr>
              <a:t>close</a:t>
            </a:r>
            <a:r>
              <a:rPr sz="1600" spc="-55" dirty="0">
                <a:latin typeface="Arial"/>
                <a:cs typeface="Arial"/>
              </a:rPr>
              <a:t> </a:t>
            </a:r>
            <a:r>
              <a:rPr sz="1600" dirty="0">
                <a:latin typeface="Arial"/>
                <a:cs typeface="Arial"/>
              </a:rPr>
              <a:t>the</a:t>
            </a:r>
            <a:r>
              <a:rPr sz="1600" spc="-45" dirty="0">
                <a:latin typeface="Arial"/>
                <a:cs typeface="Arial"/>
              </a:rPr>
              <a:t> </a:t>
            </a:r>
            <a:r>
              <a:rPr sz="1600" dirty="0">
                <a:latin typeface="Arial"/>
                <a:cs typeface="Arial"/>
              </a:rPr>
              <a:t>fuel</a:t>
            </a:r>
            <a:r>
              <a:rPr sz="1600" spc="-35" dirty="0">
                <a:latin typeface="Arial"/>
                <a:cs typeface="Arial"/>
              </a:rPr>
              <a:t> </a:t>
            </a:r>
            <a:r>
              <a:rPr sz="1600" dirty="0">
                <a:latin typeface="Arial"/>
                <a:cs typeface="Arial"/>
              </a:rPr>
              <a:t>cycle</a:t>
            </a:r>
            <a:r>
              <a:rPr sz="1600" spc="-50" dirty="0">
                <a:latin typeface="Arial"/>
                <a:cs typeface="Arial"/>
              </a:rPr>
              <a:t> </a:t>
            </a:r>
            <a:r>
              <a:rPr sz="1600" dirty="0">
                <a:latin typeface="Arial"/>
                <a:cs typeface="Arial"/>
              </a:rPr>
              <a:t>by</a:t>
            </a:r>
            <a:r>
              <a:rPr sz="1600" spc="-45" dirty="0">
                <a:latin typeface="Arial"/>
                <a:cs typeface="Arial"/>
              </a:rPr>
              <a:t> </a:t>
            </a:r>
            <a:r>
              <a:rPr sz="1600" dirty="0">
                <a:latin typeface="Arial"/>
                <a:cs typeface="Arial"/>
              </a:rPr>
              <a:t>recycling</a:t>
            </a:r>
            <a:r>
              <a:rPr sz="1600" spc="-40" dirty="0">
                <a:latin typeface="Arial"/>
                <a:cs typeface="Arial"/>
              </a:rPr>
              <a:t> </a:t>
            </a:r>
            <a:r>
              <a:rPr sz="1600" dirty="0">
                <a:latin typeface="Arial"/>
                <a:cs typeface="Arial"/>
              </a:rPr>
              <a:t>waste</a:t>
            </a:r>
            <a:r>
              <a:rPr sz="1600" spc="-35" dirty="0">
                <a:latin typeface="Arial"/>
                <a:cs typeface="Arial"/>
              </a:rPr>
              <a:t> </a:t>
            </a:r>
            <a:r>
              <a:rPr sz="1600" spc="-10" dirty="0">
                <a:latin typeface="Arial"/>
                <a:cs typeface="Arial"/>
              </a:rPr>
              <a:t>streams </a:t>
            </a:r>
            <a:r>
              <a:rPr sz="1600" dirty="0">
                <a:latin typeface="Arial"/>
                <a:cs typeface="Arial"/>
              </a:rPr>
              <a:t>to</a:t>
            </a:r>
            <a:r>
              <a:rPr sz="1600" spc="-40" dirty="0">
                <a:latin typeface="Arial"/>
                <a:cs typeface="Arial"/>
              </a:rPr>
              <a:t> </a:t>
            </a:r>
            <a:r>
              <a:rPr sz="1600" dirty="0">
                <a:latin typeface="Arial"/>
                <a:cs typeface="Arial"/>
              </a:rPr>
              <a:t>produce</a:t>
            </a:r>
            <a:r>
              <a:rPr sz="1600" spc="-45" dirty="0">
                <a:latin typeface="Arial"/>
                <a:cs typeface="Arial"/>
              </a:rPr>
              <a:t> </a:t>
            </a:r>
            <a:r>
              <a:rPr sz="1600" dirty="0">
                <a:latin typeface="Arial"/>
                <a:cs typeface="Arial"/>
              </a:rPr>
              <a:t>new</a:t>
            </a:r>
            <a:r>
              <a:rPr sz="1600" spc="-55" dirty="0">
                <a:latin typeface="Arial"/>
                <a:cs typeface="Arial"/>
              </a:rPr>
              <a:t> </a:t>
            </a:r>
            <a:r>
              <a:rPr sz="1600" dirty="0">
                <a:latin typeface="Arial"/>
                <a:cs typeface="Arial"/>
              </a:rPr>
              <a:t>useful</a:t>
            </a:r>
            <a:r>
              <a:rPr sz="1600" spc="-40" dirty="0">
                <a:latin typeface="Arial"/>
                <a:cs typeface="Arial"/>
              </a:rPr>
              <a:t> </a:t>
            </a:r>
            <a:r>
              <a:rPr sz="1600" dirty="0">
                <a:latin typeface="Arial"/>
                <a:cs typeface="Arial"/>
              </a:rPr>
              <a:t>fuel</a:t>
            </a:r>
            <a:r>
              <a:rPr sz="1600" spc="-45" dirty="0">
                <a:latin typeface="Arial"/>
                <a:cs typeface="Arial"/>
              </a:rPr>
              <a:t> </a:t>
            </a:r>
            <a:r>
              <a:rPr sz="1600" dirty="0">
                <a:latin typeface="Arial"/>
                <a:cs typeface="Arial"/>
              </a:rPr>
              <a:t>and</a:t>
            </a:r>
            <a:r>
              <a:rPr sz="1600" spc="-50" dirty="0">
                <a:latin typeface="Arial"/>
                <a:cs typeface="Arial"/>
              </a:rPr>
              <a:t> </a:t>
            </a:r>
            <a:r>
              <a:rPr sz="1600" dirty="0">
                <a:latin typeface="Arial"/>
                <a:cs typeface="Arial"/>
              </a:rPr>
              <a:t>minimize</a:t>
            </a:r>
            <a:r>
              <a:rPr sz="1600" spc="-65" dirty="0">
                <a:latin typeface="Arial"/>
                <a:cs typeface="Arial"/>
              </a:rPr>
              <a:t> </a:t>
            </a:r>
            <a:r>
              <a:rPr sz="1600" dirty="0">
                <a:latin typeface="Arial"/>
                <a:cs typeface="Arial"/>
              </a:rPr>
              <a:t>waste</a:t>
            </a:r>
            <a:r>
              <a:rPr sz="1600" spc="-40" dirty="0">
                <a:latin typeface="Arial"/>
                <a:cs typeface="Arial"/>
              </a:rPr>
              <a:t> </a:t>
            </a:r>
            <a:r>
              <a:rPr sz="1600" spc="-10" dirty="0">
                <a:latin typeface="Arial"/>
                <a:cs typeface="Arial"/>
              </a:rPr>
              <a:t>streams </a:t>
            </a:r>
            <a:r>
              <a:rPr sz="1600" dirty="0">
                <a:latin typeface="Arial"/>
                <a:cs typeface="Arial"/>
              </a:rPr>
              <a:t>requiring</a:t>
            </a:r>
            <a:r>
              <a:rPr sz="1600" spc="-65" dirty="0">
                <a:latin typeface="Arial"/>
                <a:cs typeface="Arial"/>
              </a:rPr>
              <a:t> </a:t>
            </a:r>
            <a:r>
              <a:rPr sz="1600" spc="-10" dirty="0">
                <a:latin typeface="Arial"/>
                <a:cs typeface="Arial"/>
              </a:rPr>
              <a:t>long-</a:t>
            </a:r>
            <a:r>
              <a:rPr sz="1600" dirty="0">
                <a:latin typeface="Arial"/>
                <a:cs typeface="Arial"/>
              </a:rPr>
              <a:t>term</a:t>
            </a:r>
            <a:r>
              <a:rPr sz="1600" spc="-40" dirty="0">
                <a:latin typeface="Arial"/>
                <a:cs typeface="Arial"/>
              </a:rPr>
              <a:t> </a:t>
            </a:r>
            <a:r>
              <a:rPr sz="1600" dirty="0">
                <a:latin typeface="Arial"/>
                <a:cs typeface="Arial"/>
              </a:rPr>
              <a:t>management</a:t>
            </a:r>
            <a:r>
              <a:rPr sz="1600" spc="-40" dirty="0">
                <a:latin typeface="Arial"/>
                <a:cs typeface="Arial"/>
              </a:rPr>
              <a:t> </a:t>
            </a:r>
            <a:r>
              <a:rPr sz="1600" dirty="0">
                <a:latin typeface="Arial"/>
                <a:cs typeface="Arial"/>
              </a:rPr>
              <a:t>and</a:t>
            </a:r>
            <a:r>
              <a:rPr sz="1600" spc="-60" dirty="0">
                <a:latin typeface="Arial"/>
                <a:cs typeface="Arial"/>
              </a:rPr>
              <a:t> </a:t>
            </a:r>
            <a:r>
              <a:rPr sz="1600" spc="-10" dirty="0">
                <a:latin typeface="Arial"/>
                <a:cs typeface="Arial"/>
              </a:rPr>
              <a:t>disposal</a:t>
            </a:r>
            <a:endParaRPr sz="1600">
              <a:latin typeface="Arial"/>
              <a:cs typeface="Arial"/>
            </a:endParaRPr>
          </a:p>
        </p:txBody>
      </p:sp>
      <p:sp>
        <p:nvSpPr>
          <p:cNvPr id="109" name="object 98">
            <a:extLst>
              <a:ext uri="{FF2B5EF4-FFF2-40B4-BE49-F238E27FC236}">
                <a16:creationId xmlns:a16="http://schemas.microsoft.com/office/drawing/2014/main" id="{F8859AF2-72F2-0246-E252-4DC616D7DF07}"/>
              </a:ext>
            </a:extLst>
          </p:cNvPr>
          <p:cNvSpPr txBox="1">
            <a:spLocks noGrp="1"/>
          </p:cNvSpPr>
          <p:nvPr>
            <p:ph type="title"/>
          </p:nvPr>
        </p:nvSpPr>
        <p:spPr>
          <a:xfrm>
            <a:off x="688340" y="859282"/>
            <a:ext cx="9049385" cy="513715"/>
          </a:xfrm>
          <a:prstGeom prst="rect">
            <a:avLst/>
          </a:prstGeom>
        </p:spPr>
        <p:txBody>
          <a:bodyPr vert="horz" wrap="square" lIns="0" tIns="13335" rIns="0" bIns="0" rtlCol="0">
            <a:spAutoFit/>
          </a:bodyPr>
          <a:lstStyle/>
          <a:p>
            <a:pPr marL="12700">
              <a:lnSpc>
                <a:spcPct val="100000"/>
              </a:lnSpc>
              <a:spcBef>
                <a:spcPts val="105"/>
              </a:spcBef>
            </a:pPr>
            <a:r>
              <a:rPr sz="3200" dirty="0">
                <a:solidFill>
                  <a:srgbClr val="4F81BC"/>
                </a:solidFill>
              </a:rPr>
              <a:t>Small</a:t>
            </a:r>
            <a:r>
              <a:rPr sz="3200" spc="-25" dirty="0">
                <a:solidFill>
                  <a:srgbClr val="4F81BC"/>
                </a:solidFill>
              </a:rPr>
              <a:t> </a:t>
            </a:r>
            <a:r>
              <a:rPr sz="3200" dirty="0">
                <a:solidFill>
                  <a:srgbClr val="4F81BC"/>
                </a:solidFill>
              </a:rPr>
              <a:t>Modular</a:t>
            </a:r>
            <a:r>
              <a:rPr sz="3200" spc="-25" dirty="0">
                <a:solidFill>
                  <a:srgbClr val="4F81BC"/>
                </a:solidFill>
              </a:rPr>
              <a:t> </a:t>
            </a:r>
            <a:r>
              <a:rPr sz="3200" dirty="0">
                <a:solidFill>
                  <a:srgbClr val="4F81BC"/>
                </a:solidFill>
              </a:rPr>
              <a:t>Reactors</a:t>
            </a:r>
            <a:r>
              <a:rPr sz="3200" spc="-50" dirty="0">
                <a:solidFill>
                  <a:srgbClr val="4F81BC"/>
                </a:solidFill>
              </a:rPr>
              <a:t> </a:t>
            </a:r>
            <a:r>
              <a:rPr sz="3200" dirty="0">
                <a:solidFill>
                  <a:srgbClr val="4F81BC"/>
                </a:solidFill>
              </a:rPr>
              <a:t>–</a:t>
            </a:r>
            <a:r>
              <a:rPr sz="3200" spc="-20" dirty="0">
                <a:solidFill>
                  <a:srgbClr val="4F81BC"/>
                </a:solidFill>
              </a:rPr>
              <a:t> </a:t>
            </a:r>
            <a:r>
              <a:rPr sz="3200" dirty="0">
                <a:solidFill>
                  <a:srgbClr val="4F81BC"/>
                </a:solidFill>
              </a:rPr>
              <a:t>Ranges</a:t>
            </a:r>
            <a:r>
              <a:rPr sz="3200" spc="-35" dirty="0">
                <a:solidFill>
                  <a:srgbClr val="4F81BC"/>
                </a:solidFill>
              </a:rPr>
              <a:t> </a:t>
            </a:r>
            <a:r>
              <a:rPr sz="3200" dirty="0">
                <a:solidFill>
                  <a:srgbClr val="4F81BC"/>
                </a:solidFill>
              </a:rPr>
              <a:t>of</a:t>
            </a:r>
            <a:r>
              <a:rPr sz="3200" spc="-25" dirty="0">
                <a:solidFill>
                  <a:srgbClr val="4F81BC"/>
                </a:solidFill>
              </a:rPr>
              <a:t> </a:t>
            </a:r>
            <a:r>
              <a:rPr sz="3200" dirty="0">
                <a:solidFill>
                  <a:srgbClr val="4F81BC"/>
                </a:solidFill>
              </a:rPr>
              <a:t>Sizes</a:t>
            </a:r>
            <a:r>
              <a:rPr sz="3200" spc="-35" dirty="0">
                <a:solidFill>
                  <a:srgbClr val="4F81BC"/>
                </a:solidFill>
              </a:rPr>
              <a:t> </a:t>
            </a:r>
            <a:r>
              <a:rPr sz="3200" spc="-25" dirty="0">
                <a:solidFill>
                  <a:srgbClr val="4F81BC"/>
                </a:solidFill>
              </a:rPr>
              <a:t>and</a:t>
            </a:r>
            <a:endParaRPr sz="3200" dirty="0"/>
          </a:p>
        </p:txBody>
      </p:sp>
      <p:sp>
        <p:nvSpPr>
          <p:cNvPr id="110" name="object 99">
            <a:extLst>
              <a:ext uri="{FF2B5EF4-FFF2-40B4-BE49-F238E27FC236}">
                <a16:creationId xmlns:a16="http://schemas.microsoft.com/office/drawing/2014/main" id="{E78850F4-5BEF-F54B-138B-E6793AB970CE}"/>
              </a:ext>
            </a:extLst>
          </p:cNvPr>
          <p:cNvSpPr txBox="1"/>
          <p:nvPr/>
        </p:nvSpPr>
        <p:spPr>
          <a:xfrm>
            <a:off x="688340" y="1346657"/>
            <a:ext cx="2682875" cy="971550"/>
          </a:xfrm>
          <a:prstGeom prst="rect">
            <a:avLst/>
          </a:prstGeom>
        </p:spPr>
        <p:txBody>
          <a:bodyPr vert="horz" wrap="square" lIns="0" tIns="13335" rIns="0" bIns="0" rtlCol="0">
            <a:spAutoFit/>
          </a:bodyPr>
          <a:lstStyle/>
          <a:p>
            <a:pPr marL="12700">
              <a:lnSpc>
                <a:spcPct val="100000"/>
              </a:lnSpc>
              <a:spcBef>
                <a:spcPts val="105"/>
              </a:spcBef>
            </a:pPr>
            <a:r>
              <a:rPr sz="3200" b="1" spc="-25" dirty="0">
                <a:solidFill>
                  <a:srgbClr val="4F81BC"/>
                </a:solidFill>
                <a:latin typeface="Arial"/>
                <a:cs typeface="Arial"/>
              </a:rPr>
              <a:t>Temperatures</a:t>
            </a:r>
            <a:endParaRPr sz="3200" dirty="0">
              <a:latin typeface="Arial"/>
              <a:cs typeface="Arial"/>
            </a:endParaRPr>
          </a:p>
          <a:p>
            <a:pPr marL="12700">
              <a:lnSpc>
                <a:spcPct val="100000"/>
              </a:lnSpc>
              <a:spcBef>
                <a:spcPts val="1440"/>
              </a:spcBef>
            </a:pPr>
            <a:r>
              <a:rPr sz="1800" b="1" spc="-10" dirty="0">
                <a:latin typeface="Arial"/>
                <a:cs typeface="Arial"/>
              </a:rPr>
              <a:t>POWER</a:t>
            </a:r>
            <a:endParaRPr sz="1800" dirty="0">
              <a:latin typeface="Arial"/>
              <a:cs typeface="Arial"/>
            </a:endParaRPr>
          </a:p>
        </p:txBody>
      </p:sp>
    </p:spTree>
    <p:extLst>
      <p:ext uri="{BB962C8B-B14F-4D97-AF65-F5344CB8AC3E}">
        <p14:creationId xmlns:p14="http://schemas.microsoft.com/office/powerpoint/2010/main" val="12581758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テキスト ボックス 9">
            <a:extLst>
              <a:ext uri="{FF2B5EF4-FFF2-40B4-BE49-F238E27FC236}">
                <a16:creationId xmlns:a16="http://schemas.microsoft.com/office/drawing/2014/main" id="{58F167C6-810E-550D-4B8D-0AE2B7D8FC14}"/>
              </a:ext>
            </a:extLst>
          </p:cNvPr>
          <p:cNvSpPr txBox="1"/>
          <p:nvPr/>
        </p:nvSpPr>
        <p:spPr>
          <a:xfrm>
            <a:off x="0" y="0"/>
            <a:ext cx="12192000" cy="523220"/>
          </a:xfrm>
          <a:prstGeom prst="rect">
            <a:avLst/>
          </a:prstGeom>
          <a:solidFill>
            <a:srgbClr val="052F61"/>
          </a:solidFill>
        </p:spPr>
        <p:txBody>
          <a:bodyPr wrap="square" rtlCol="0">
            <a:spAutoFit/>
          </a:bodyPr>
          <a:lstStyle/>
          <a:p>
            <a:pPr algn="ctr"/>
            <a:r>
              <a:rPr kumimoji="1" lang="ja-JP" altLang="en-US" sz="2800" b="1" dirty="0">
                <a:solidFill>
                  <a:schemeClr val="bg1"/>
                </a:solidFill>
                <a:latin typeface="Meiryo UI" panose="020B0604030504040204" pitchFamily="50" charset="-128"/>
                <a:ea typeface="Meiryo UI" panose="020B0604030504040204" pitchFamily="50" charset="-128"/>
              </a:rPr>
              <a:t>原子力発電の設備容量将来推移</a:t>
            </a:r>
            <a:endParaRPr kumimoji="1" lang="en-US" altLang="ja-JP" sz="2800" b="1" dirty="0">
              <a:solidFill>
                <a:schemeClr val="bg1"/>
              </a:solidFill>
              <a:latin typeface="Meiryo UI" panose="020B0604030504040204" pitchFamily="50" charset="-128"/>
              <a:ea typeface="Meiryo UI" panose="020B0604030504040204" pitchFamily="50" charset="-128"/>
            </a:endParaRPr>
          </a:p>
        </p:txBody>
      </p:sp>
      <p:grpSp>
        <p:nvGrpSpPr>
          <p:cNvPr id="11" name="object 6">
            <a:extLst>
              <a:ext uri="{FF2B5EF4-FFF2-40B4-BE49-F238E27FC236}">
                <a16:creationId xmlns:a16="http://schemas.microsoft.com/office/drawing/2014/main" id="{25F05355-4B2F-1055-E578-1912993A1ED4}"/>
              </a:ext>
            </a:extLst>
          </p:cNvPr>
          <p:cNvGrpSpPr/>
          <p:nvPr/>
        </p:nvGrpSpPr>
        <p:grpSpPr>
          <a:xfrm>
            <a:off x="970155" y="892991"/>
            <a:ext cx="10705171" cy="5641623"/>
            <a:chOff x="83082" y="1439550"/>
            <a:chExt cx="10053376" cy="5323540"/>
          </a:xfrm>
        </p:grpSpPr>
        <p:sp>
          <p:nvSpPr>
            <p:cNvPr id="12" name="object 7">
              <a:extLst>
                <a:ext uri="{FF2B5EF4-FFF2-40B4-BE49-F238E27FC236}">
                  <a16:creationId xmlns:a16="http://schemas.microsoft.com/office/drawing/2014/main" id="{BF3A8A10-B401-A523-19C8-7B127506679B}"/>
                </a:ext>
              </a:extLst>
            </p:cNvPr>
            <p:cNvSpPr/>
            <p:nvPr/>
          </p:nvSpPr>
          <p:spPr>
            <a:xfrm>
              <a:off x="83082" y="1439550"/>
              <a:ext cx="10053376" cy="5323540"/>
            </a:xfrm>
            <a:prstGeom prst="rect">
              <a:avLst/>
            </a:prstGeom>
            <a:blipFill>
              <a:blip r:embed="rId2" cstate="print"/>
              <a:stretch>
                <a:fillRect/>
              </a:stretch>
            </a:blipFill>
          </p:spPr>
          <p:txBody>
            <a:bodyPr wrap="square" lIns="0" tIns="0" rIns="0" bIns="0" rtlCol="0"/>
            <a:lstStyle/>
            <a:p>
              <a:endParaRPr sz="1600" dirty="0">
                <a:latin typeface="BIZ UDPゴシック" panose="020B0400000000000000" pitchFamily="50" charset="-128"/>
                <a:ea typeface="BIZ UDPゴシック" panose="020B0400000000000000" pitchFamily="50" charset="-128"/>
              </a:endParaRPr>
            </a:p>
          </p:txBody>
        </p:sp>
        <p:sp>
          <p:nvSpPr>
            <p:cNvPr id="13" name="object 8">
              <a:extLst>
                <a:ext uri="{FF2B5EF4-FFF2-40B4-BE49-F238E27FC236}">
                  <a16:creationId xmlns:a16="http://schemas.microsoft.com/office/drawing/2014/main" id="{8506C54F-5B03-0B2B-4FBC-23FBCEFD29CA}"/>
                </a:ext>
              </a:extLst>
            </p:cNvPr>
            <p:cNvSpPr/>
            <p:nvPr/>
          </p:nvSpPr>
          <p:spPr>
            <a:xfrm>
              <a:off x="696468" y="5315711"/>
              <a:ext cx="1489075" cy="858519"/>
            </a:xfrm>
            <a:custGeom>
              <a:avLst/>
              <a:gdLst/>
              <a:ahLst/>
              <a:cxnLst/>
              <a:rect l="l" t="t" r="r" b="b"/>
              <a:pathLst>
                <a:path w="1489075" h="858520">
                  <a:moveTo>
                    <a:pt x="1345945" y="0"/>
                  </a:moveTo>
                  <a:lnTo>
                    <a:pt x="143001" y="0"/>
                  </a:lnTo>
                  <a:lnTo>
                    <a:pt x="97800" y="7288"/>
                  </a:lnTo>
                  <a:lnTo>
                    <a:pt x="58545" y="27586"/>
                  </a:lnTo>
                  <a:lnTo>
                    <a:pt x="27590" y="58539"/>
                  </a:lnTo>
                  <a:lnTo>
                    <a:pt x="7290" y="97796"/>
                  </a:lnTo>
                  <a:lnTo>
                    <a:pt x="0" y="143001"/>
                  </a:lnTo>
                  <a:lnTo>
                    <a:pt x="0" y="715010"/>
                  </a:lnTo>
                  <a:lnTo>
                    <a:pt x="7290" y="760211"/>
                  </a:lnTo>
                  <a:lnTo>
                    <a:pt x="27590" y="799466"/>
                  </a:lnTo>
                  <a:lnTo>
                    <a:pt x="58545" y="830421"/>
                  </a:lnTo>
                  <a:lnTo>
                    <a:pt x="97800" y="850721"/>
                  </a:lnTo>
                  <a:lnTo>
                    <a:pt x="143001" y="858012"/>
                  </a:lnTo>
                  <a:lnTo>
                    <a:pt x="1345945" y="858012"/>
                  </a:lnTo>
                  <a:lnTo>
                    <a:pt x="1391151" y="850721"/>
                  </a:lnTo>
                  <a:lnTo>
                    <a:pt x="1430408" y="830421"/>
                  </a:lnTo>
                  <a:lnTo>
                    <a:pt x="1461361" y="799466"/>
                  </a:lnTo>
                  <a:lnTo>
                    <a:pt x="1481659" y="760211"/>
                  </a:lnTo>
                  <a:lnTo>
                    <a:pt x="1488948" y="715010"/>
                  </a:lnTo>
                  <a:lnTo>
                    <a:pt x="1488948" y="143001"/>
                  </a:lnTo>
                  <a:lnTo>
                    <a:pt x="1481659" y="97796"/>
                  </a:lnTo>
                  <a:lnTo>
                    <a:pt x="1461361" y="58539"/>
                  </a:lnTo>
                  <a:lnTo>
                    <a:pt x="1430408" y="27586"/>
                  </a:lnTo>
                  <a:lnTo>
                    <a:pt x="1391151" y="7288"/>
                  </a:lnTo>
                  <a:lnTo>
                    <a:pt x="1345945" y="0"/>
                  </a:lnTo>
                  <a:close/>
                </a:path>
              </a:pathLst>
            </a:custGeom>
            <a:solidFill>
              <a:srgbClr val="FFFFFF"/>
            </a:solidFill>
          </p:spPr>
          <p:txBody>
            <a:bodyPr wrap="square" lIns="0" tIns="0" rIns="0" bIns="0" rtlCol="0"/>
            <a:lstStyle/>
            <a:p>
              <a:endParaRPr sz="1600">
                <a:latin typeface="BIZ UDPゴシック" panose="020B0400000000000000" pitchFamily="50" charset="-128"/>
                <a:ea typeface="BIZ UDPゴシック" panose="020B0400000000000000" pitchFamily="50" charset="-128"/>
              </a:endParaRPr>
            </a:p>
          </p:txBody>
        </p:sp>
        <p:sp>
          <p:nvSpPr>
            <p:cNvPr id="14" name="object 9">
              <a:extLst>
                <a:ext uri="{FF2B5EF4-FFF2-40B4-BE49-F238E27FC236}">
                  <a16:creationId xmlns:a16="http://schemas.microsoft.com/office/drawing/2014/main" id="{51BB6513-F230-EC10-0E60-543A919D2D6E}"/>
                </a:ext>
              </a:extLst>
            </p:cNvPr>
            <p:cNvSpPr/>
            <p:nvPr/>
          </p:nvSpPr>
          <p:spPr>
            <a:xfrm>
              <a:off x="696468" y="5315711"/>
              <a:ext cx="1489075" cy="858519"/>
            </a:xfrm>
            <a:custGeom>
              <a:avLst/>
              <a:gdLst/>
              <a:ahLst/>
              <a:cxnLst/>
              <a:rect l="l" t="t" r="r" b="b"/>
              <a:pathLst>
                <a:path w="1489075" h="858520">
                  <a:moveTo>
                    <a:pt x="0" y="143001"/>
                  </a:moveTo>
                  <a:lnTo>
                    <a:pt x="7290" y="97796"/>
                  </a:lnTo>
                  <a:lnTo>
                    <a:pt x="27590" y="58539"/>
                  </a:lnTo>
                  <a:lnTo>
                    <a:pt x="58545" y="27586"/>
                  </a:lnTo>
                  <a:lnTo>
                    <a:pt x="97800" y="7288"/>
                  </a:lnTo>
                  <a:lnTo>
                    <a:pt x="143001" y="0"/>
                  </a:lnTo>
                  <a:lnTo>
                    <a:pt x="1345945" y="0"/>
                  </a:lnTo>
                  <a:lnTo>
                    <a:pt x="1391151" y="7288"/>
                  </a:lnTo>
                  <a:lnTo>
                    <a:pt x="1430408" y="27586"/>
                  </a:lnTo>
                  <a:lnTo>
                    <a:pt x="1461361" y="58539"/>
                  </a:lnTo>
                  <a:lnTo>
                    <a:pt x="1481659" y="97796"/>
                  </a:lnTo>
                  <a:lnTo>
                    <a:pt x="1488948" y="143001"/>
                  </a:lnTo>
                  <a:lnTo>
                    <a:pt x="1488948" y="715010"/>
                  </a:lnTo>
                  <a:lnTo>
                    <a:pt x="1481659" y="760211"/>
                  </a:lnTo>
                  <a:lnTo>
                    <a:pt x="1461361" y="799466"/>
                  </a:lnTo>
                  <a:lnTo>
                    <a:pt x="1430408" y="830421"/>
                  </a:lnTo>
                  <a:lnTo>
                    <a:pt x="1391151" y="850721"/>
                  </a:lnTo>
                  <a:lnTo>
                    <a:pt x="1345945" y="858012"/>
                  </a:lnTo>
                  <a:lnTo>
                    <a:pt x="143001" y="858012"/>
                  </a:lnTo>
                  <a:lnTo>
                    <a:pt x="97800" y="850721"/>
                  </a:lnTo>
                  <a:lnTo>
                    <a:pt x="58545" y="830421"/>
                  </a:lnTo>
                  <a:lnTo>
                    <a:pt x="27590" y="799466"/>
                  </a:lnTo>
                  <a:lnTo>
                    <a:pt x="7290" y="760211"/>
                  </a:lnTo>
                  <a:lnTo>
                    <a:pt x="0" y="715010"/>
                  </a:lnTo>
                  <a:lnTo>
                    <a:pt x="0" y="143001"/>
                  </a:lnTo>
                  <a:close/>
                </a:path>
              </a:pathLst>
            </a:custGeom>
            <a:ln w="12700">
              <a:solidFill>
                <a:srgbClr val="000000"/>
              </a:solidFill>
            </a:ln>
          </p:spPr>
          <p:txBody>
            <a:bodyPr wrap="square" lIns="0" tIns="0" rIns="0" bIns="0" rtlCol="0"/>
            <a:lstStyle/>
            <a:p>
              <a:endParaRPr sz="1600">
                <a:latin typeface="BIZ UDPゴシック" panose="020B0400000000000000" pitchFamily="50" charset="-128"/>
                <a:ea typeface="BIZ UDPゴシック" panose="020B0400000000000000" pitchFamily="50" charset="-128"/>
              </a:endParaRPr>
            </a:p>
          </p:txBody>
        </p:sp>
        <p:sp>
          <p:nvSpPr>
            <p:cNvPr id="15" name="object 10">
              <a:extLst>
                <a:ext uri="{FF2B5EF4-FFF2-40B4-BE49-F238E27FC236}">
                  <a16:creationId xmlns:a16="http://schemas.microsoft.com/office/drawing/2014/main" id="{ED95F9B5-B413-F362-578E-35A6BA1B65C9}"/>
                </a:ext>
              </a:extLst>
            </p:cNvPr>
            <p:cNvSpPr/>
            <p:nvPr/>
          </p:nvSpPr>
          <p:spPr>
            <a:xfrm>
              <a:off x="925067" y="5510783"/>
              <a:ext cx="167640" cy="108203"/>
            </a:xfrm>
            <a:prstGeom prst="rect">
              <a:avLst/>
            </a:prstGeom>
            <a:blipFill>
              <a:blip r:embed="rId3" cstate="print"/>
              <a:stretch>
                <a:fillRect/>
              </a:stretch>
            </a:blipFill>
          </p:spPr>
          <p:txBody>
            <a:bodyPr wrap="square" lIns="0" tIns="0" rIns="0" bIns="0" rtlCol="0"/>
            <a:lstStyle/>
            <a:p>
              <a:endParaRPr sz="1600" dirty="0">
                <a:latin typeface="BIZ UDPゴシック" panose="020B0400000000000000" pitchFamily="50" charset="-128"/>
                <a:ea typeface="BIZ UDPゴシック" panose="020B0400000000000000" pitchFamily="50" charset="-128"/>
              </a:endParaRPr>
            </a:p>
          </p:txBody>
        </p:sp>
        <p:sp>
          <p:nvSpPr>
            <p:cNvPr id="16" name="object 11">
              <a:extLst>
                <a:ext uri="{FF2B5EF4-FFF2-40B4-BE49-F238E27FC236}">
                  <a16:creationId xmlns:a16="http://schemas.microsoft.com/office/drawing/2014/main" id="{18254123-B2C1-DB39-956E-F5E452FE7EAC}"/>
                </a:ext>
              </a:extLst>
            </p:cNvPr>
            <p:cNvSpPr/>
            <p:nvPr/>
          </p:nvSpPr>
          <p:spPr>
            <a:xfrm>
              <a:off x="925067" y="5510783"/>
              <a:ext cx="167640" cy="108585"/>
            </a:xfrm>
            <a:custGeom>
              <a:avLst/>
              <a:gdLst/>
              <a:ahLst/>
              <a:cxnLst/>
              <a:rect l="l" t="t" r="r" b="b"/>
              <a:pathLst>
                <a:path w="167640" h="108585">
                  <a:moveTo>
                    <a:pt x="0" y="108203"/>
                  </a:moveTo>
                  <a:lnTo>
                    <a:pt x="167640" y="108203"/>
                  </a:lnTo>
                  <a:lnTo>
                    <a:pt x="167640" y="0"/>
                  </a:lnTo>
                  <a:lnTo>
                    <a:pt x="0" y="0"/>
                  </a:lnTo>
                  <a:lnTo>
                    <a:pt x="0" y="108203"/>
                  </a:lnTo>
                  <a:close/>
                </a:path>
              </a:pathLst>
            </a:custGeom>
            <a:ln w="9525">
              <a:solidFill>
                <a:srgbClr val="497DBA"/>
              </a:solidFill>
            </a:ln>
          </p:spPr>
          <p:txBody>
            <a:bodyPr wrap="square" lIns="0" tIns="0" rIns="0" bIns="0" rtlCol="0"/>
            <a:lstStyle/>
            <a:p>
              <a:endParaRPr sz="1600">
                <a:latin typeface="BIZ UDPゴシック" panose="020B0400000000000000" pitchFamily="50" charset="-128"/>
                <a:ea typeface="BIZ UDPゴシック" panose="020B0400000000000000" pitchFamily="50" charset="-128"/>
              </a:endParaRPr>
            </a:p>
          </p:txBody>
        </p:sp>
        <p:sp>
          <p:nvSpPr>
            <p:cNvPr id="17" name="object 12">
              <a:extLst>
                <a:ext uri="{FF2B5EF4-FFF2-40B4-BE49-F238E27FC236}">
                  <a16:creationId xmlns:a16="http://schemas.microsoft.com/office/drawing/2014/main" id="{5B649B32-04D8-7EBE-E0C6-A65CC998946D}"/>
                </a:ext>
              </a:extLst>
            </p:cNvPr>
            <p:cNvSpPr/>
            <p:nvPr/>
          </p:nvSpPr>
          <p:spPr>
            <a:xfrm>
              <a:off x="925067" y="5824727"/>
              <a:ext cx="167640" cy="106680"/>
            </a:xfrm>
            <a:prstGeom prst="rect">
              <a:avLst/>
            </a:prstGeom>
            <a:blipFill>
              <a:blip r:embed="rId4" cstate="print"/>
              <a:stretch>
                <a:fillRect/>
              </a:stretch>
            </a:blipFill>
          </p:spPr>
          <p:txBody>
            <a:bodyPr wrap="square" lIns="0" tIns="0" rIns="0" bIns="0" rtlCol="0"/>
            <a:lstStyle/>
            <a:p>
              <a:endParaRPr sz="1600">
                <a:latin typeface="BIZ UDPゴシック" panose="020B0400000000000000" pitchFamily="50" charset="-128"/>
                <a:ea typeface="BIZ UDPゴシック" panose="020B0400000000000000" pitchFamily="50" charset="-128"/>
              </a:endParaRPr>
            </a:p>
          </p:txBody>
        </p:sp>
        <p:sp>
          <p:nvSpPr>
            <p:cNvPr id="18" name="object 13">
              <a:extLst>
                <a:ext uri="{FF2B5EF4-FFF2-40B4-BE49-F238E27FC236}">
                  <a16:creationId xmlns:a16="http://schemas.microsoft.com/office/drawing/2014/main" id="{0DB74D93-6829-4414-44E4-315B71AE0E22}"/>
                </a:ext>
              </a:extLst>
            </p:cNvPr>
            <p:cNvSpPr/>
            <p:nvPr/>
          </p:nvSpPr>
          <p:spPr>
            <a:xfrm>
              <a:off x="925067" y="5824727"/>
              <a:ext cx="167640" cy="106680"/>
            </a:xfrm>
            <a:custGeom>
              <a:avLst/>
              <a:gdLst/>
              <a:ahLst/>
              <a:cxnLst/>
              <a:rect l="l" t="t" r="r" b="b"/>
              <a:pathLst>
                <a:path w="167640" h="106679">
                  <a:moveTo>
                    <a:pt x="0" y="106680"/>
                  </a:moveTo>
                  <a:lnTo>
                    <a:pt x="167640" y="106680"/>
                  </a:lnTo>
                  <a:lnTo>
                    <a:pt x="167640" y="0"/>
                  </a:lnTo>
                  <a:lnTo>
                    <a:pt x="0" y="0"/>
                  </a:lnTo>
                  <a:lnTo>
                    <a:pt x="0" y="106680"/>
                  </a:lnTo>
                  <a:close/>
                </a:path>
              </a:pathLst>
            </a:custGeom>
            <a:ln w="9524">
              <a:solidFill>
                <a:srgbClr val="97B853"/>
              </a:solidFill>
            </a:ln>
          </p:spPr>
          <p:txBody>
            <a:bodyPr wrap="square" lIns="0" tIns="0" rIns="0" bIns="0" rtlCol="0"/>
            <a:lstStyle/>
            <a:p>
              <a:endParaRPr sz="1600">
                <a:latin typeface="BIZ UDPゴシック" panose="020B0400000000000000" pitchFamily="50" charset="-128"/>
                <a:ea typeface="BIZ UDPゴシック" panose="020B0400000000000000" pitchFamily="50" charset="-128"/>
              </a:endParaRPr>
            </a:p>
          </p:txBody>
        </p:sp>
      </p:grpSp>
      <p:sp>
        <p:nvSpPr>
          <p:cNvPr id="19" name="object 14">
            <a:extLst>
              <a:ext uri="{FF2B5EF4-FFF2-40B4-BE49-F238E27FC236}">
                <a16:creationId xmlns:a16="http://schemas.microsoft.com/office/drawing/2014/main" id="{EF9722D0-FBA7-1CB6-F155-984756D61388}"/>
              </a:ext>
            </a:extLst>
          </p:cNvPr>
          <p:cNvSpPr txBox="1"/>
          <p:nvPr/>
        </p:nvSpPr>
        <p:spPr>
          <a:xfrm>
            <a:off x="2102133" y="5099881"/>
            <a:ext cx="676910" cy="553357"/>
          </a:xfrm>
          <a:prstGeom prst="rect">
            <a:avLst/>
          </a:prstGeom>
        </p:spPr>
        <p:txBody>
          <a:bodyPr vert="horz" wrap="square" lIns="0" tIns="111125" rIns="0" bIns="0" rtlCol="0">
            <a:spAutoFit/>
          </a:bodyPr>
          <a:lstStyle/>
          <a:p>
            <a:pPr marL="12700">
              <a:lnSpc>
                <a:spcPct val="100000"/>
              </a:lnSpc>
              <a:spcBef>
                <a:spcPts val="875"/>
              </a:spcBef>
            </a:pPr>
            <a:r>
              <a:rPr sz="1100" spc="75" dirty="0">
                <a:latin typeface="BIZ UDPゴシック" panose="020B0400000000000000" pitchFamily="50" charset="-128"/>
                <a:ea typeface="BIZ UDPゴシック" panose="020B0400000000000000" pitchFamily="50" charset="-128"/>
                <a:cs typeface="UKIJ CJK"/>
              </a:rPr>
              <a:t>40</a:t>
            </a:r>
            <a:r>
              <a:rPr sz="1100" dirty="0">
                <a:latin typeface="BIZ UDPゴシック" panose="020B0400000000000000" pitchFamily="50" charset="-128"/>
                <a:ea typeface="BIZ UDPゴシック" panose="020B0400000000000000" pitchFamily="50" charset="-128"/>
                <a:cs typeface="UKIJ CJK"/>
              </a:rPr>
              <a:t>年運転</a:t>
            </a:r>
          </a:p>
          <a:p>
            <a:pPr marL="17145">
              <a:lnSpc>
                <a:spcPct val="100000"/>
              </a:lnSpc>
              <a:spcBef>
                <a:spcPts val="780"/>
              </a:spcBef>
            </a:pPr>
            <a:r>
              <a:rPr sz="1100" spc="75" dirty="0">
                <a:latin typeface="BIZ UDPゴシック" panose="020B0400000000000000" pitchFamily="50" charset="-128"/>
                <a:ea typeface="BIZ UDPゴシック" panose="020B0400000000000000" pitchFamily="50" charset="-128"/>
                <a:cs typeface="UKIJ CJK"/>
              </a:rPr>
              <a:t>60</a:t>
            </a:r>
            <a:r>
              <a:rPr sz="1100" dirty="0">
                <a:latin typeface="BIZ UDPゴシック" panose="020B0400000000000000" pitchFamily="50" charset="-128"/>
                <a:ea typeface="BIZ UDPゴシック" panose="020B0400000000000000" pitchFamily="50" charset="-128"/>
                <a:cs typeface="UKIJ CJK"/>
              </a:rPr>
              <a:t>年運転</a:t>
            </a:r>
          </a:p>
        </p:txBody>
      </p:sp>
      <p:grpSp>
        <p:nvGrpSpPr>
          <p:cNvPr id="20" name="object 15">
            <a:extLst>
              <a:ext uri="{FF2B5EF4-FFF2-40B4-BE49-F238E27FC236}">
                <a16:creationId xmlns:a16="http://schemas.microsoft.com/office/drawing/2014/main" id="{B1B18239-EC9D-A15B-806E-7435C159D9D5}"/>
              </a:ext>
            </a:extLst>
          </p:cNvPr>
          <p:cNvGrpSpPr/>
          <p:nvPr/>
        </p:nvGrpSpPr>
        <p:grpSpPr>
          <a:xfrm>
            <a:off x="4050129" y="2473577"/>
            <a:ext cx="2385695" cy="3829685"/>
            <a:chOff x="2723133" y="2730055"/>
            <a:chExt cx="2385695" cy="3829685"/>
          </a:xfrm>
        </p:grpSpPr>
        <p:sp>
          <p:nvSpPr>
            <p:cNvPr id="21" name="object 16">
              <a:extLst>
                <a:ext uri="{FF2B5EF4-FFF2-40B4-BE49-F238E27FC236}">
                  <a16:creationId xmlns:a16="http://schemas.microsoft.com/office/drawing/2014/main" id="{7DBD5FFA-4D28-4D2C-394C-2D02E71C283E}"/>
                </a:ext>
              </a:extLst>
            </p:cNvPr>
            <p:cNvSpPr/>
            <p:nvPr/>
          </p:nvSpPr>
          <p:spPr>
            <a:xfrm>
              <a:off x="2735516" y="2742437"/>
              <a:ext cx="0" cy="3804920"/>
            </a:xfrm>
            <a:custGeom>
              <a:avLst/>
              <a:gdLst/>
              <a:ahLst/>
              <a:cxnLst/>
              <a:rect l="l" t="t" r="r" b="b"/>
              <a:pathLst>
                <a:path h="3804920">
                  <a:moveTo>
                    <a:pt x="0" y="1623060"/>
                  </a:moveTo>
                  <a:lnTo>
                    <a:pt x="0" y="3804653"/>
                  </a:lnTo>
                </a:path>
                <a:path h="3804920">
                  <a:moveTo>
                    <a:pt x="0" y="0"/>
                  </a:moveTo>
                  <a:lnTo>
                    <a:pt x="0" y="1335024"/>
                  </a:lnTo>
                </a:path>
              </a:pathLst>
            </a:custGeom>
            <a:ln w="24765">
              <a:solidFill>
                <a:srgbClr val="497DBA"/>
              </a:solidFill>
              <a:prstDash val="sysDash"/>
            </a:ln>
          </p:spPr>
          <p:txBody>
            <a:bodyPr wrap="square" lIns="0" tIns="0" rIns="0" bIns="0" rtlCol="0"/>
            <a:lstStyle/>
            <a:p>
              <a:endParaRPr sz="1600">
                <a:latin typeface="BIZ UDPゴシック" panose="020B0400000000000000" pitchFamily="50" charset="-128"/>
                <a:ea typeface="BIZ UDPゴシック" panose="020B0400000000000000" pitchFamily="50" charset="-128"/>
              </a:endParaRPr>
            </a:p>
          </p:txBody>
        </p:sp>
        <p:sp>
          <p:nvSpPr>
            <p:cNvPr id="22" name="object 17">
              <a:extLst>
                <a:ext uri="{FF2B5EF4-FFF2-40B4-BE49-F238E27FC236}">
                  <a16:creationId xmlns:a16="http://schemas.microsoft.com/office/drawing/2014/main" id="{DEC9D599-EA48-5528-2D71-EACBF2A7EE1B}"/>
                </a:ext>
              </a:extLst>
            </p:cNvPr>
            <p:cNvSpPr/>
            <p:nvPr/>
          </p:nvSpPr>
          <p:spPr>
            <a:xfrm>
              <a:off x="5102351" y="4030979"/>
              <a:ext cx="0" cy="2449830"/>
            </a:xfrm>
            <a:custGeom>
              <a:avLst/>
              <a:gdLst/>
              <a:ahLst/>
              <a:cxnLst/>
              <a:rect l="l" t="t" r="r" b="b"/>
              <a:pathLst>
                <a:path h="2449829">
                  <a:moveTo>
                    <a:pt x="0" y="1799082"/>
                  </a:moveTo>
                  <a:lnTo>
                    <a:pt x="0" y="2449601"/>
                  </a:lnTo>
                </a:path>
                <a:path h="2449829">
                  <a:moveTo>
                    <a:pt x="0" y="0"/>
                  </a:moveTo>
                  <a:lnTo>
                    <a:pt x="0" y="1568958"/>
                  </a:lnTo>
                </a:path>
              </a:pathLst>
            </a:custGeom>
            <a:ln w="12700">
              <a:solidFill>
                <a:srgbClr val="497DBA"/>
              </a:solidFill>
              <a:prstDash val="sysDash"/>
            </a:ln>
          </p:spPr>
          <p:txBody>
            <a:bodyPr wrap="square" lIns="0" tIns="0" rIns="0" bIns="0" rtlCol="0"/>
            <a:lstStyle/>
            <a:p>
              <a:endParaRPr sz="1600">
                <a:latin typeface="BIZ UDPゴシック" panose="020B0400000000000000" pitchFamily="50" charset="-128"/>
                <a:ea typeface="BIZ UDPゴシック" panose="020B0400000000000000" pitchFamily="50" charset="-128"/>
              </a:endParaRPr>
            </a:p>
          </p:txBody>
        </p:sp>
      </p:grpSp>
      <p:sp>
        <p:nvSpPr>
          <p:cNvPr id="23" name="object 18">
            <a:extLst>
              <a:ext uri="{FF2B5EF4-FFF2-40B4-BE49-F238E27FC236}">
                <a16:creationId xmlns:a16="http://schemas.microsoft.com/office/drawing/2014/main" id="{F6DC1F54-CE3B-BCB6-84F0-2DE61203C32E}"/>
              </a:ext>
            </a:extLst>
          </p:cNvPr>
          <p:cNvSpPr txBox="1"/>
          <p:nvPr/>
        </p:nvSpPr>
        <p:spPr>
          <a:xfrm>
            <a:off x="3366869" y="2007977"/>
            <a:ext cx="1403985" cy="223138"/>
          </a:xfrm>
          <a:prstGeom prst="rect">
            <a:avLst/>
          </a:prstGeom>
          <a:solidFill>
            <a:srgbClr val="FFFFFF"/>
          </a:solidFill>
          <a:ln w="25400">
            <a:solidFill>
              <a:srgbClr val="9BBA58"/>
            </a:solidFill>
          </a:ln>
        </p:spPr>
        <p:txBody>
          <a:bodyPr vert="horz" wrap="square" lIns="0" tIns="60960" rIns="0" bIns="0" rtlCol="0">
            <a:spAutoFit/>
          </a:bodyPr>
          <a:lstStyle/>
          <a:p>
            <a:pPr marL="97155">
              <a:lnSpc>
                <a:spcPct val="100000"/>
              </a:lnSpc>
              <a:spcBef>
                <a:spcPts val="480"/>
              </a:spcBef>
            </a:pPr>
            <a:r>
              <a:rPr sz="1050" spc="70" dirty="0">
                <a:solidFill>
                  <a:srgbClr val="00AF50"/>
                </a:solidFill>
                <a:latin typeface="BIZ UDPゴシック" panose="020B0400000000000000" pitchFamily="50" charset="-128"/>
                <a:ea typeface="BIZ UDPゴシック" panose="020B0400000000000000" pitchFamily="50" charset="-128"/>
                <a:cs typeface="UKIJ CJK"/>
              </a:rPr>
              <a:t>36</a:t>
            </a:r>
            <a:r>
              <a:rPr sz="1050" dirty="0">
                <a:solidFill>
                  <a:srgbClr val="00AF50"/>
                </a:solidFill>
                <a:latin typeface="BIZ UDPゴシック" panose="020B0400000000000000" pitchFamily="50" charset="-128"/>
                <a:ea typeface="BIZ UDPゴシック" panose="020B0400000000000000" pitchFamily="50" charset="-128"/>
                <a:cs typeface="UKIJ CJK"/>
              </a:rPr>
              <a:t>基</a:t>
            </a:r>
            <a:r>
              <a:rPr sz="1050" spc="65" dirty="0">
                <a:solidFill>
                  <a:srgbClr val="00AF50"/>
                </a:solidFill>
                <a:latin typeface="BIZ UDPゴシック" panose="020B0400000000000000" pitchFamily="50" charset="-128"/>
                <a:ea typeface="BIZ UDPゴシック" panose="020B0400000000000000" pitchFamily="50" charset="-128"/>
                <a:cs typeface="UKIJ CJK"/>
              </a:rPr>
              <a:t>：3,722</a:t>
            </a:r>
            <a:r>
              <a:rPr sz="1050" dirty="0">
                <a:solidFill>
                  <a:srgbClr val="00AF50"/>
                </a:solidFill>
                <a:latin typeface="BIZ UDPゴシック" panose="020B0400000000000000" pitchFamily="50" charset="-128"/>
                <a:ea typeface="BIZ UDPゴシック" panose="020B0400000000000000" pitchFamily="50" charset="-128"/>
                <a:cs typeface="UKIJ CJK"/>
              </a:rPr>
              <a:t>万</a:t>
            </a:r>
            <a:r>
              <a:rPr sz="1050" spc="95" dirty="0">
                <a:solidFill>
                  <a:srgbClr val="00AF50"/>
                </a:solidFill>
                <a:latin typeface="BIZ UDPゴシック" panose="020B0400000000000000" pitchFamily="50" charset="-128"/>
                <a:ea typeface="BIZ UDPゴシック" panose="020B0400000000000000" pitchFamily="50" charset="-128"/>
                <a:cs typeface="UKIJ CJK"/>
              </a:rPr>
              <a:t>kW</a:t>
            </a:r>
            <a:endParaRPr sz="1050">
              <a:latin typeface="BIZ UDPゴシック" panose="020B0400000000000000" pitchFamily="50" charset="-128"/>
              <a:ea typeface="BIZ UDPゴシック" panose="020B0400000000000000" pitchFamily="50" charset="-128"/>
              <a:cs typeface="UKIJ CJK"/>
            </a:endParaRPr>
          </a:p>
        </p:txBody>
      </p:sp>
      <p:sp>
        <p:nvSpPr>
          <p:cNvPr id="24" name="object 19">
            <a:extLst>
              <a:ext uri="{FF2B5EF4-FFF2-40B4-BE49-F238E27FC236}">
                <a16:creationId xmlns:a16="http://schemas.microsoft.com/office/drawing/2014/main" id="{EFDFFFB7-80F6-F318-2268-354DFF6BC27B}"/>
              </a:ext>
            </a:extLst>
          </p:cNvPr>
          <p:cNvSpPr txBox="1"/>
          <p:nvPr/>
        </p:nvSpPr>
        <p:spPr>
          <a:xfrm>
            <a:off x="1299993" y="742309"/>
            <a:ext cx="1108075" cy="150682"/>
          </a:xfrm>
          <a:prstGeom prst="rect">
            <a:avLst/>
          </a:prstGeom>
        </p:spPr>
        <p:txBody>
          <a:bodyPr vert="horz" wrap="square" lIns="0" tIns="12065" rIns="0" bIns="0" rtlCol="0">
            <a:spAutoFit/>
          </a:bodyPr>
          <a:lstStyle/>
          <a:p>
            <a:pPr marL="12700">
              <a:lnSpc>
                <a:spcPct val="100000"/>
              </a:lnSpc>
              <a:spcBef>
                <a:spcPts val="95"/>
              </a:spcBef>
            </a:pPr>
            <a:r>
              <a:rPr sz="900" spc="-5" dirty="0">
                <a:latin typeface="BIZ UDPゴシック" panose="020B0400000000000000" pitchFamily="50" charset="-128"/>
                <a:ea typeface="BIZ UDPゴシック" panose="020B0400000000000000" pitchFamily="50" charset="-128"/>
                <a:cs typeface="UKIJ CJK"/>
              </a:rPr>
              <a:t>設備容量（万</a:t>
            </a:r>
            <a:r>
              <a:rPr sz="900" spc="80" dirty="0">
                <a:latin typeface="BIZ UDPゴシック" panose="020B0400000000000000" pitchFamily="50" charset="-128"/>
                <a:ea typeface="BIZ UDPゴシック" panose="020B0400000000000000" pitchFamily="50" charset="-128"/>
                <a:cs typeface="UKIJ CJK"/>
              </a:rPr>
              <a:t>kW</a:t>
            </a:r>
            <a:r>
              <a:rPr sz="900" spc="-5" dirty="0">
                <a:latin typeface="BIZ UDPゴシック" panose="020B0400000000000000" pitchFamily="50" charset="-128"/>
                <a:ea typeface="BIZ UDPゴシック" panose="020B0400000000000000" pitchFamily="50" charset="-128"/>
                <a:cs typeface="UKIJ CJK"/>
              </a:rPr>
              <a:t>）</a:t>
            </a:r>
            <a:endParaRPr sz="900" dirty="0">
              <a:latin typeface="BIZ UDPゴシック" panose="020B0400000000000000" pitchFamily="50" charset="-128"/>
              <a:ea typeface="BIZ UDPゴシック" panose="020B0400000000000000" pitchFamily="50" charset="-128"/>
              <a:cs typeface="UKIJ CJK"/>
            </a:endParaRPr>
          </a:p>
        </p:txBody>
      </p:sp>
      <p:sp>
        <p:nvSpPr>
          <p:cNvPr id="25" name="object 20">
            <a:extLst>
              <a:ext uri="{FF2B5EF4-FFF2-40B4-BE49-F238E27FC236}">
                <a16:creationId xmlns:a16="http://schemas.microsoft.com/office/drawing/2014/main" id="{35E65880-21D5-DBBF-681E-C2CB6380A1B1}"/>
              </a:ext>
            </a:extLst>
          </p:cNvPr>
          <p:cNvSpPr txBox="1"/>
          <p:nvPr/>
        </p:nvSpPr>
        <p:spPr>
          <a:xfrm>
            <a:off x="3366869" y="3820983"/>
            <a:ext cx="1403985" cy="223138"/>
          </a:xfrm>
          <a:prstGeom prst="rect">
            <a:avLst/>
          </a:prstGeom>
          <a:solidFill>
            <a:srgbClr val="FFFFFF"/>
          </a:solidFill>
          <a:ln w="25400">
            <a:solidFill>
              <a:srgbClr val="4AACC5"/>
            </a:solidFill>
          </a:ln>
        </p:spPr>
        <p:txBody>
          <a:bodyPr vert="horz" wrap="square" lIns="0" tIns="60960" rIns="0" bIns="0" rtlCol="0">
            <a:spAutoFit/>
          </a:bodyPr>
          <a:lstStyle/>
          <a:p>
            <a:pPr marL="97155">
              <a:lnSpc>
                <a:spcPct val="100000"/>
              </a:lnSpc>
              <a:spcBef>
                <a:spcPts val="480"/>
              </a:spcBef>
            </a:pPr>
            <a:r>
              <a:rPr sz="1050" spc="70" dirty="0">
                <a:solidFill>
                  <a:srgbClr val="4F81BC"/>
                </a:solidFill>
                <a:latin typeface="BIZ UDPゴシック" panose="020B0400000000000000" pitchFamily="50" charset="-128"/>
                <a:ea typeface="BIZ UDPゴシック" panose="020B0400000000000000" pitchFamily="50" charset="-128"/>
                <a:cs typeface="UKIJ CJK"/>
              </a:rPr>
              <a:t>27</a:t>
            </a:r>
            <a:r>
              <a:rPr sz="1050" dirty="0">
                <a:solidFill>
                  <a:srgbClr val="4F81BC"/>
                </a:solidFill>
                <a:latin typeface="BIZ UDPゴシック" panose="020B0400000000000000" pitchFamily="50" charset="-128"/>
                <a:ea typeface="BIZ UDPゴシック" panose="020B0400000000000000" pitchFamily="50" charset="-128"/>
                <a:cs typeface="UKIJ CJK"/>
              </a:rPr>
              <a:t>基</a:t>
            </a:r>
            <a:r>
              <a:rPr sz="1050" spc="65" dirty="0">
                <a:solidFill>
                  <a:srgbClr val="4F81BC"/>
                </a:solidFill>
                <a:latin typeface="BIZ UDPゴシック" panose="020B0400000000000000" pitchFamily="50" charset="-128"/>
                <a:ea typeface="BIZ UDPゴシック" panose="020B0400000000000000" pitchFamily="50" charset="-128"/>
                <a:cs typeface="UKIJ CJK"/>
              </a:rPr>
              <a:t>：2,731</a:t>
            </a:r>
            <a:r>
              <a:rPr sz="1050" dirty="0">
                <a:solidFill>
                  <a:srgbClr val="4F81BC"/>
                </a:solidFill>
                <a:latin typeface="BIZ UDPゴシック" panose="020B0400000000000000" pitchFamily="50" charset="-128"/>
                <a:ea typeface="BIZ UDPゴシック" panose="020B0400000000000000" pitchFamily="50" charset="-128"/>
                <a:cs typeface="UKIJ CJK"/>
              </a:rPr>
              <a:t>万</a:t>
            </a:r>
            <a:r>
              <a:rPr sz="1050" spc="95" dirty="0">
                <a:solidFill>
                  <a:srgbClr val="4F81BC"/>
                </a:solidFill>
                <a:latin typeface="BIZ UDPゴシック" panose="020B0400000000000000" pitchFamily="50" charset="-128"/>
                <a:ea typeface="BIZ UDPゴシック" panose="020B0400000000000000" pitchFamily="50" charset="-128"/>
                <a:cs typeface="UKIJ CJK"/>
              </a:rPr>
              <a:t>kW</a:t>
            </a:r>
            <a:endParaRPr sz="1050">
              <a:latin typeface="BIZ UDPゴシック" panose="020B0400000000000000" pitchFamily="50" charset="-128"/>
              <a:ea typeface="BIZ UDPゴシック" panose="020B0400000000000000" pitchFamily="50" charset="-128"/>
              <a:cs typeface="UKIJ CJK"/>
            </a:endParaRPr>
          </a:p>
        </p:txBody>
      </p:sp>
      <p:sp>
        <p:nvSpPr>
          <p:cNvPr id="26" name="object 21">
            <a:extLst>
              <a:ext uri="{FF2B5EF4-FFF2-40B4-BE49-F238E27FC236}">
                <a16:creationId xmlns:a16="http://schemas.microsoft.com/office/drawing/2014/main" id="{A6AC438B-89D2-C248-1D3C-25F0C77DC09C}"/>
              </a:ext>
            </a:extLst>
          </p:cNvPr>
          <p:cNvSpPr txBox="1"/>
          <p:nvPr/>
        </p:nvSpPr>
        <p:spPr>
          <a:xfrm>
            <a:off x="5730593" y="3532948"/>
            <a:ext cx="1403985" cy="200055"/>
          </a:xfrm>
          <a:prstGeom prst="rect">
            <a:avLst/>
          </a:prstGeom>
          <a:solidFill>
            <a:srgbClr val="FFFFFF"/>
          </a:solidFill>
          <a:ln w="25400">
            <a:solidFill>
              <a:srgbClr val="9BBA58"/>
            </a:solidFill>
          </a:ln>
        </p:spPr>
        <p:txBody>
          <a:bodyPr vert="horz" wrap="square" lIns="0" tIns="38100" rIns="0" bIns="0" rtlCol="0">
            <a:spAutoFit/>
          </a:bodyPr>
          <a:lstStyle/>
          <a:p>
            <a:pPr marL="96520">
              <a:lnSpc>
                <a:spcPct val="100000"/>
              </a:lnSpc>
              <a:spcBef>
                <a:spcPts val="300"/>
              </a:spcBef>
            </a:pPr>
            <a:r>
              <a:rPr sz="1050" spc="70" dirty="0">
                <a:solidFill>
                  <a:srgbClr val="00AF50"/>
                </a:solidFill>
                <a:latin typeface="BIZ UDPゴシック" panose="020B0400000000000000" pitchFamily="50" charset="-128"/>
                <a:ea typeface="BIZ UDPゴシック" panose="020B0400000000000000" pitchFamily="50" charset="-128"/>
                <a:cs typeface="UKIJ CJK"/>
              </a:rPr>
              <a:t>23</a:t>
            </a:r>
            <a:r>
              <a:rPr sz="1050" dirty="0">
                <a:solidFill>
                  <a:srgbClr val="00AF50"/>
                </a:solidFill>
                <a:latin typeface="BIZ UDPゴシック" panose="020B0400000000000000" pitchFamily="50" charset="-128"/>
                <a:ea typeface="BIZ UDPゴシック" panose="020B0400000000000000" pitchFamily="50" charset="-128"/>
                <a:cs typeface="UKIJ CJK"/>
              </a:rPr>
              <a:t>基</a:t>
            </a:r>
            <a:r>
              <a:rPr sz="1050" spc="65" dirty="0">
                <a:solidFill>
                  <a:srgbClr val="00AF50"/>
                </a:solidFill>
                <a:latin typeface="BIZ UDPゴシック" panose="020B0400000000000000" pitchFamily="50" charset="-128"/>
                <a:ea typeface="BIZ UDPゴシック" panose="020B0400000000000000" pitchFamily="50" charset="-128"/>
                <a:cs typeface="UKIJ CJK"/>
              </a:rPr>
              <a:t>：2,374</a:t>
            </a:r>
            <a:r>
              <a:rPr sz="1050" dirty="0">
                <a:solidFill>
                  <a:srgbClr val="00AF50"/>
                </a:solidFill>
                <a:latin typeface="BIZ UDPゴシック" panose="020B0400000000000000" pitchFamily="50" charset="-128"/>
                <a:ea typeface="BIZ UDPゴシック" panose="020B0400000000000000" pitchFamily="50" charset="-128"/>
                <a:cs typeface="UKIJ CJK"/>
              </a:rPr>
              <a:t>万</a:t>
            </a:r>
            <a:r>
              <a:rPr sz="1050" spc="95" dirty="0">
                <a:solidFill>
                  <a:srgbClr val="00AF50"/>
                </a:solidFill>
                <a:latin typeface="BIZ UDPゴシック" panose="020B0400000000000000" pitchFamily="50" charset="-128"/>
                <a:ea typeface="BIZ UDPゴシック" panose="020B0400000000000000" pitchFamily="50" charset="-128"/>
                <a:cs typeface="UKIJ CJK"/>
              </a:rPr>
              <a:t>kW</a:t>
            </a:r>
            <a:endParaRPr sz="1050">
              <a:latin typeface="BIZ UDPゴシック" panose="020B0400000000000000" pitchFamily="50" charset="-128"/>
              <a:ea typeface="BIZ UDPゴシック" panose="020B0400000000000000" pitchFamily="50" charset="-128"/>
              <a:cs typeface="UKIJ CJK"/>
            </a:endParaRPr>
          </a:p>
        </p:txBody>
      </p:sp>
      <p:sp>
        <p:nvSpPr>
          <p:cNvPr id="27" name="object 22">
            <a:extLst>
              <a:ext uri="{FF2B5EF4-FFF2-40B4-BE49-F238E27FC236}">
                <a16:creationId xmlns:a16="http://schemas.microsoft.com/office/drawing/2014/main" id="{66AC3413-4BD4-3E90-5EBA-A0858A39DA87}"/>
              </a:ext>
            </a:extLst>
          </p:cNvPr>
          <p:cNvSpPr txBox="1"/>
          <p:nvPr/>
        </p:nvSpPr>
        <p:spPr>
          <a:xfrm>
            <a:off x="5596481" y="5343460"/>
            <a:ext cx="1405255" cy="201977"/>
          </a:xfrm>
          <a:prstGeom prst="rect">
            <a:avLst/>
          </a:prstGeom>
          <a:solidFill>
            <a:srgbClr val="FFFFFF"/>
          </a:solidFill>
          <a:ln w="25400">
            <a:solidFill>
              <a:srgbClr val="4AACC5"/>
            </a:solidFill>
          </a:ln>
        </p:spPr>
        <p:txBody>
          <a:bodyPr vert="horz" wrap="square" lIns="0" tIns="32384" rIns="0" bIns="0" rtlCol="0">
            <a:spAutoFit/>
          </a:bodyPr>
          <a:lstStyle/>
          <a:p>
            <a:pPr marL="209550">
              <a:lnSpc>
                <a:spcPct val="100000"/>
              </a:lnSpc>
              <a:spcBef>
                <a:spcPts val="254"/>
              </a:spcBef>
            </a:pPr>
            <a:r>
              <a:rPr sz="1050" spc="70" dirty="0">
                <a:solidFill>
                  <a:srgbClr val="4F81BC"/>
                </a:solidFill>
                <a:latin typeface="BIZ UDPゴシック" panose="020B0400000000000000" pitchFamily="50" charset="-128"/>
                <a:ea typeface="BIZ UDPゴシック" panose="020B0400000000000000" pitchFamily="50" charset="-128"/>
                <a:cs typeface="UKIJ CJK"/>
              </a:rPr>
              <a:t>3</a:t>
            </a:r>
            <a:r>
              <a:rPr sz="1050" dirty="0">
                <a:solidFill>
                  <a:srgbClr val="4F81BC"/>
                </a:solidFill>
                <a:latin typeface="BIZ UDPゴシック" panose="020B0400000000000000" pitchFamily="50" charset="-128"/>
                <a:ea typeface="BIZ UDPゴシック" panose="020B0400000000000000" pitchFamily="50" charset="-128"/>
                <a:cs typeface="UKIJ CJK"/>
              </a:rPr>
              <a:t>基</a:t>
            </a:r>
            <a:r>
              <a:rPr sz="1050" spc="55" dirty="0">
                <a:solidFill>
                  <a:srgbClr val="4F81BC"/>
                </a:solidFill>
                <a:latin typeface="BIZ UDPゴシック" panose="020B0400000000000000" pitchFamily="50" charset="-128"/>
                <a:ea typeface="BIZ UDPゴシック" panose="020B0400000000000000" pitchFamily="50" charset="-128"/>
                <a:cs typeface="UKIJ CJK"/>
              </a:rPr>
              <a:t>：414</a:t>
            </a:r>
            <a:r>
              <a:rPr sz="1050" dirty="0">
                <a:solidFill>
                  <a:srgbClr val="4F81BC"/>
                </a:solidFill>
                <a:latin typeface="BIZ UDPゴシック" panose="020B0400000000000000" pitchFamily="50" charset="-128"/>
                <a:ea typeface="BIZ UDPゴシック" panose="020B0400000000000000" pitchFamily="50" charset="-128"/>
                <a:cs typeface="UKIJ CJK"/>
              </a:rPr>
              <a:t>万</a:t>
            </a:r>
            <a:r>
              <a:rPr sz="1050" spc="95" dirty="0">
                <a:solidFill>
                  <a:srgbClr val="4F81BC"/>
                </a:solidFill>
                <a:latin typeface="BIZ UDPゴシック" panose="020B0400000000000000" pitchFamily="50" charset="-128"/>
                <a:ea typeface="BIZ UDPゴシック" panose="020B0400000000000000" pitchFamily="50" charset="-128"/>
                <a:cs typeface="UKIJ CJK"/>
              </a:rPr>
              <a:t>kW</a:t>
            </a:r>
            <a:endParaRPr sz="1050">
              <a:latin typeface="BIZ UDPゴシック" panose="020B0400000000000000" pitchFamily="50" charset="-128"/>
              <a:ea typeface="BIZ UDPゴシック" panose="020B0400000000000000" pitchFamily="50" charset="-128"/>
              <a:cs typeface="UKIJ CJK"/>
            </a:endParaRPr>
          </a:p>
        </p:txBody>
      </p:sp>
      <p:sp>
        <p:nvSpPr>
          <p:cNvPr id="28" name="object 23">
            <a:extLst>
              <a:ext uri="{FF2B5EF4-FFF2-40B4-BE49-F238E27FC236}">
                <a16:creationId xmlns:a16="http://schemas.microsoft.com/office/drawing/2014/main" id="{BAD97E3C-53A5-830B-C547-62E8575D2942}"/>
              </a:ext>
            </a:extLst>
          </p:cNvPr>
          <p:cNvSpPr/>
          <p:nvPr/>
        </p:nvSpPr>
        <p:spPr>
          <a:xfrm>
            <a:off x="5197701" y="2986974"/>
            <a:ext cx="12700" cy="3275965"/>
          </a:xfrm>
          <a:custGeom>
            <a:avLst/>
            <a:gdLst/>
            <a:ahLst/>
            <a:cxnLst/>
            <a:rect l="l" t="t" r="r" b="b"/>
            <a:pathLst>
              <a:path w="12700" h="3275965">
                <a:moveTo>
                  <a:pt x="6350" y="1986153"/>
                </a:moveTo>
                <a:lnTo>
                  <a:pt x="6350" y="3275495"/>
                </a:lnTo>
              </a:path>
              <a:path w="12700" h="3275965">
                <a:moveTo>
                  <a:pt x="6350" y="288417"/>
                </a:moveTo>
                <a:lnTo>
                  <a:pt x="6350" y="1698117"/>
                </a:lnTo>
              </a:path>
              <a:path w="12700" h="3275965">
                <a:moveTo>
                  <a:pt x="0" y="0"/>
                </a:moveTo>
                <a:lnTo>
                  <a:pt x="12700" y="0"/>
                </a:lnTo>
              </a:path>
            </a:pathLst>
          </a:custGeom>
          <a:ln w="12700">
            <a:solidFill>
              <a:srgbClr val="497DBA"/>
            </a:solidFill>
            <a:prstDash val="sysDash"/>
          </a:ln>
        </p:spPr>
        <p:txBody>
          <a:bodyPr wrap="square" lIns="0" tIns="0" rIns="0" bIns="0" rtlCol="0"/>
          <a:lstStyle/>
          <a:p>
            <a:endParaRPr sz="1600">
              <a:latin typeface="BIZ UDPゴシック" panose="020B0400000000000000" pitchFamily="50" charset="-128"/>
              <a:ea typeface="BIZ UDPゴシック" panose="020B0400000000000000" pitchFamily="50" charset="-128"/>
            </a:endParaRPr>
          </a:p>
        </p:txBody>
      </p:sp>
      <p:sp>
        <p:nvSpPr>
          <p:cNvPr id="29" name="object 24">
            <a:extLst>
              <a:ext uri="{FF2B5EF4-FFF2-40B4-BE49-F238E27FC236}">
                <a16:creationId xmlns:a16="http://schemas.microsoft.com/office/drawing/2014/main" id="{B2ECA456-626C-B72A-E8A9-EC7CFA59057D}"/>
              </a:ext>
            </a:extLst>
          </p:cNvPr>
          <p:cNvSpPr txBox="1"/>
          <p:nvPr/>
        </p:nvSpPr>
        <p:spPr>
          <a:xfrm>
            <a:off x="3769460" y="1839784"/>
            <a:ext cx="1001394" cy="198131"/>
          </a:xfrm>
          <a:prstGeom prst="rect">
            <a:avLst/>
          </a:prstGeom>
        </p:spPr>
        <p:txBody>
          <a:bodyPr vert="horz" wrap="square" lIns="0" tIns="13335" rIns="0" bIns="0" rtlCol="0">
            <a:spAutoFit/>
          </a:bodyPr>
          <a:lstStyle/>
          <a:p>
            <a:pPr marL="12700">
              <a:lnSpc>
                <a:spcPct val="100000"/>
              </a:lnSpc>
              <a:spcBef>
                <a:spcPts val="105"/>
              </a:spcBef>
            </a:pPr>
            <a:r>
              <a:rPr sz="1200" b="1" spc="120" dirty="0">
                <a:latin typeface="BIZ UDPゴシック" panose="020B0400000000000000" pitchFamily="50" charset="-128"/>
                <a:ea typeface="BIZ UDPゴシック" panose="020B0400000000000000" pitchFamily="50" charset="-128"/>
                <a:cs typeface="Noto Sans CJK HK"/>
              </a:rPr>
              <a:t>2030</a:t>
            </a:r>
            <a:r>
              <a:rPr sz="1200" b="1" dirty="0">
                <a:latin typeface="BIZ UDPゴシック" panose="020B0400000000000000" pitchFamily="50" charset="-128"/>
                <a:ea typeface="BIZ UDPゴシック" panose="020B0400000000000000" pitchFamily="50" charset="-128"/>
                <a:cs typeface="Noto Sans CJK HK"/>
              </a:rPr>
              <a:t>年</a:t>
            </a:r>
            <a:endParaRPr sz="1200" dirty="0">
              <a:latin typeface="BIZ UDPゴシック" panose="020B0400000000000000" pitchFamily="50" charset="-128"/>
              <a:ea typeface="BIZ UDPゴシック" panose="020B0400000000000000" pitchFamily="50" charset="-128"/>
              <a:cs typeface="Noto Sans CJK HK"/>
            </a:endParaRPr>
          </a:p>
        </p:txBody>
      </p:sp>
      <p:sp>
        <p:nvSpPr>
          <p:cNvPr id="31" name="object 25">
            <a:extLst>
              <a:ext uri="{FF2B5EF4-FFF2-40B4-BE49-F238E27FC236}">
                <a16:creationId xmlns:a16="http://schemas.microsoft.com/office/drawing/2014/main" id="{228CC6CA-F8F5-B5ED-560C-8C79628865AE}"/>
              </a:ext>
            </a:extLst>
          </p:cNvPr>
          <p:cNvSpPr txBox="1"/>
          <p:nvPr/>
        </p:nvSpPr>
        <p:spPr>
          <a:xfrm>
            <a:off x="4882614" y="2502673"/>
            <a:ext cx="847977" cy="198131"/>
          </a:xfrm>
          <a:prstGeom prst="rect">
            <a:avLst/>
          </a:prstGeom>
        </p:spPr>
        <p:txBody>
          <a:bodyPr vert="horz" wrap="square" lIns="0" tIns="13335" rIns="0" bIns="0" rtlCol="0">
            <a:spAutoFit/>
          </a:bodyPr>
          <a:lstStyle/>
          <a:p>
            <a:pPr marL="12700">
              <a:lnSpc>
                <a:spcPct val="100000"/>
              </a:lnSpc>
              <a:spcBef>
                <a:spcPts val="105"/>
              </a:spcBef>
            </a:pPr>
            <a:r>
              <a:rPr sz="1200" b="1" spc="120" dirty="0">
                <a:latin typeface="BIZ UDPゴシック" panose="020B0400000000000000" pitchFamily="50" charset="-128"/>
                <a:ea typeface="BIZ UDPゴシック" panose="020B0400000000000000" pitchFamily="50" charset="-128"/>
                <a:cs typeface="Noto Sans CJK HK"/>
              </a:rPr>
              <a:t>2040</a:t>
            </a:r>
            <a:r>
              <a:rPr sz="1200" b="1" spc="5" dirty="0">
                <a:latin typeface="BIZ UDPゴシック" panose="020B0400000000000000" pitchFamily="50" charset="-128"/>
                <a:ea typeface="BIZ UDPゴシック" panose="020B0400000000000000" pitchFamily="50" charset="-128"/>
                <a:cs typeface="Noto Sans CJK HK"/>
              </a:rPr>
              <a:t>年</a:t>
            </a:r>
            <a:endParaRPr sz="1200" dirty="0">
              <a:latin typeface="BIZ UDPゴシック" panose="020B0400000000000000" pitchFamily="50" charset="-128"/>
              <a:ea typeface="BIZ UDPゴシック" panose="020B0400000000000000" pitchFamily="50" charset="-128"/>
              <a:cs typeface="Noto Sans CJK HK"/>
            </a:endParaRPr>
          </a:p>
        </p:txBody>
      </p:sp>
      <p:sp>
        <p:nvSpPr>
          <p:cNvPr id="32" name="object 26">
            <a:extLst>
              <a:ext uri="{FF2B5EF4-FFF2-40B4-BE49-F238E27FC236}">
                <a16:creationId xmlns:a16="http://schemas.microsoft.com/office/drawing/2014/main" id="{9C66C87A-FDDE-9940-0916-A64405824D47}"/>
              </a:ext>
            </a:extLst>
          </p:cNvPr>
          <p:cNvSpPr txBox="1"/>
          <p:nvPr/>
        </p:nvSpPr>
        <p:spPr>
          <a:xfrm>
            <a:off x="6147154" y="3270185"/>
            <a:ext cx="987424" cy="198131"/>
          </a:xfrm>
          <a:prstGeom prst="rect">
            <a:avLst/>
          </a:prstGeom>
        </p:spPr>
        <p:txBody>
          <a:bodyPr vert="horz" wrap="square" lIns="0" tIns="13335" rIns="0" bIns="0" rtlCol="0">
            <a:spAutoFit/>
          </a:bodyPr>
          <a:lstStyle/>
          <a:p>
            <a:pPr marL="12700">
              <a:lnSpc>
                <a:spcPct val="100000"/>
              </a:lnSpc>
              <a:spcBef>
                <a:spcPts val="105"/>
              </a:spcBef>
            </a:pPr>
            <a:r>
              <a:rPr sz="1200" b="1" spc="120" dirty="0">
                <a:latin typeface="BIZ UDPゴシック" panose="020B0400000000000000" pitchFamily="50" charset="-128"/>
                <a:ea typeface="BIZ UDPゴシック" panose="020B0400000000000000" pitchFamily="50" charset="-128"/>
                <a:cs typeface="Noto Sans CJK HK"/>
              </a:rPr>
              <a:t>205</a:t>
            </a:r>
            <a:r>
              <a:rPr sz="1200" b="1" spc="125" dirty="0">
                <a:latin typeface="BIZ UDPゴシック" panose="020B0400000000000000" pitchFamily="50" charset="-128"/>
                <a:ea typeface="BIZ UDPゴシック" panose="020B0400000000000000" pitchFamily="50" charset="-128"/>
                <a:cs typeface="Noto Sans CJK HK"/>
              </a:rPr>
              <a:t>0</a:t>
            </a:r>
            <a:r>
              <a:rPr sz="1200" b="1" dirty="0">
                <a:latin typeface="BIZ UDPゴシック" panose="020B0400000000000000" pitchFamily="50" charset="-128"/>
                <a:ea typeface="BIZ UDPゴシック" panose="020B0400000000000000" pitchFamily="50" charset="-128"/>
                <a:cs typeface="Noto Sans CJK HK"/>
              </a:rPr>
              <a:t>年</a:t>
            </a:r>
            <a:endParaRPr sz="1200" dirty="0">
              <a:latin typeface="BIZ UDPゴシック" panose="020B0400000000000000" pitchFamily="50" charset="-128"/>
              <a:ea typeface="BIZ UDPゴシック" panose="020B0400000000000000" pitchFamily="50" charset="-128"/>
              <a:cs typeface="Noto Sans CJK HK"/>
            </a:endParaRPr>
          </a:p>
        </p:txBody>
      </p:sp>
      <p:sp>
        <p:nvSpPr>
          <p:cNvPr id="33" name="object 27">
            <a:extLst>
              <a:ext uri="{FF2B5EF4-FFF2-40B4-BE49-F238E27FC236}">
                <a16:creationId xmlns:a16="http://schemas.microsoft.com/office/drawing/2014/main" id="{B848350F-CF75-5E1F-AAB8-A64568AF5DB5}"/>
              </a:ext>
            </a:extLst>
          </p:cNvPr>
          <p:cNvSpPr txBox="1"/>
          <p:nvPr/>
        </p:nvSpPr>
        <p:spPr>
          <a:xfrm>
            <a:off x="7220049" y="4476557"/>
            <a:ext cx="964946" cy="197490"/>
          </a:xfrm>
          <a:prstGeom prst="rect">
            <a:avLst/>
          </a:prstGeom>
        </p:spPr>
        <p:txBody>
          <a:bodyPr vert="horz" wrap="square" lIns="0" tIns="12700" rIns="0" bIns="0" rtlCol="0">
            <a:spAutoFit/>
          </a:bodyPr>
          <a:lstStyle/>
          <a:p>
            <a:pPr marL="12700">
              <a:lnSpc>
                <a:spcPct val="100000"/>
              </a:lnSpc>
              <a:spcBef>
                <a:spcPts val="100"/>
              </a:spcBef>
            </a:pPr>
            <a:r>
              <a:rPr sz="1200" b="1" spc="120" dirty="0">
                <a:latin typeface="BIZ UDPゴシック" panose="020B0400000000000000" pitchFamily="50" charset="-128"/>
                <a:ea typeface="BIZ UDPゴシック" panose="020B0400000000000000" pitchFamily="50" charset="-128"/>
                <a:cs typeface="Noto Sans CJK HK"/>
              </a:rPr>
              <a:t>2060</a:t>
            </a:r>
            <a:r>
              <a:rPr sz="1200" b="1" dirty="0">
                <a:latin typeface="BIZ UDPゴシック" panose="020B0400000000000000" pitchFamily="50" charset="-128"/>
                <a:ea typeface="BIZ UDPゴシック" panose="020B0400000000000000" pitchFamily="50" charset="-128"/>
                <a:cs typeface="Noto Sans CJK HK"/>
              </a:rPr>
              <a:t>年</a:t>
            </a:r>
            <a:endParaRPr sz="1200" dirty="0">
              <a:latin typeface="BIZ UDPゴシック" panose="020B0400000000000000" pitchFamily="50" charset="-128"/>
              <a:ea typeface="BIZ UDPゴシック" panose="020B0400000000000000" pitchFamily="50" charset="-128"/>
              <a:cs typeface="Noto Sans CJK HK"/>
            </a:endParaRPr>
          </a:p>
        </p:txBody>
      </p:sp>
      <p:sp>
        <p:nvSpPr>
          <p:cNvPr id="34" name="object 28">
            <a:extLst>
              <a:ext uri="{FF2B5EF4-FFF2-40B4-BE49-F238E27FC236}">
                <a16:creationId xmlns:a16="http://schemas.microsoft.com/office/drawing/2014/main" id="{222932AC-688C-F387-4DD5-D23A24ED06BC}"/>
              </a:ext>
            </a:extLst>
          </p:cNvPr>
          <p:cNvSpPr txBox="1"/>
          <p:nvPr/>
        </p:nvSpPr>
        <p:spPr>
          <a:xfrm>
            <a:off x="4500725" y="2765436"/>
            <a:ext cx="1405255" cy="222497"/>
          </a:xfrm>
          <a:prstGeom prst="rect">
            <a:avLst/>
          </a:prstGeom>
          <a:solidFill>
            <a:srgbClr val="FFFFFF"/>
          </a:solidFill>
          <a:ln w="25400">
            <a:solidFill>
              <a:srgbClr val="9BBA58"/>
            </a:solidFill>
          </a:ln>
        </p:spPr>
        <p:txBody>
          <a:bodyPr vert="horz" wrap="square" lIns="0" tIns="60325" rIns="0" bIns="0" rtlCol="0">
            <a:spAutoFit/>
          </a:bodyPr>
          <a:lstStyle/>
          <a:p>
            <a:pPr marL="99695">
              <a:lnSpc>
                <a:spcPct val="100000"/>
              </a:lnSpc>
              <a:spcBef>
                <a:spcPts val="475"/>
              </a:spcBef>
            </a:pPr>
            <a:r>
              <a:rPr sz="1050" spc="70" dirty="0">
                <a:solidFill>
                  <a:srgbClr val="00AF50"/>
                </a:solidFill>
                <a:latin typeface="BIZ UDPゴシック" panose="020B0400000000000000" pitchFamily="50" charset="-128"/>
                <a:ea typeface="BIZ UDPゴシック" panose="020B0400000000000000" pitchFamily="50" charset="-128"/>
                <a:cs typeface="UKIJ CJK"/>
              </a:rPr>
              <a:t>32</a:t>
            </a:r>
            <a:r>
              <a:rPr sz="1050" dirty="0">
                <a:solidFill>
                  <a:srgbClr val="00AF50"/>
                </a:solidFill>
                <a:latin typeface="BIZ UDPゴシック" panose="020B0400000000000000" pitchFamily="50" charset="-128"/>
                <a:ea typeface="BIZ UDPゴシック" panose="020B0400000000000000" pitchFamily="50" charset="-128"/>
                <a:cs typeface="UKIJ CJK"/>
              </a:rPr>
              <a:t>基</a:t>
            </a:r>
            <a:r>
              <a:rPr sz="1050" spc="65" dirty="0">
                <a:solidFill>
                  <a:srgbClr val="00AF50"/>
                </a:solidFill>
                <a:latin typeface="BIZ UDPゴシック" panose="020B0400000000000000" pitchFamily="50" charset="-128"/>
                <a:ea typeface="BIZ UDPゴシック" panose="020B0400000000000000" pitchFamily="50" charset="-128"/>
                <a:cs typeface="UKIJ CJK"/>
              </a:rPr>
              <a:t>：3,365</a:t>
            </a:r>
            <a:r>
              <a:rPr sz="1050" dirty="0">
                <a:solidFill>
                  <a:srgbClr val="00AF50"/>
                </a:solidFill>
                <a:latin typeface="BIZ UDPゴシック" panose="020B0400000000000000" pitchFamily="50" charset="-128"/>
                <a:ea typeface="BIZ UDPゴシック" panose="020B0400000000000000" pitchFamily="50" charset="-128"/>
                <a:cs typeface="UKIJ CJK"/>
              </a:rPr>
              <a:t>万</a:t>
            </a:r>
            <a:r>
              <a:rPr sz="1050" spc="95" dirty="0">
                <a:solidFill>
                  <a:srgbClr val="00AF50"/>
                </a:solidFill>
                <a:latin typeface="BIZ UDPゴシック" panose="020B0400000000000000" pitchFamily="50" charset="-128"/>
                <a:ea typeface="BIZ UDPゴシック" panose="020B0400000000000000" pitchFamily="50" charset="-128"/>
                <a:cs typeface="UKIJ CJK"/>
              </a:rPr>
              <a:t>kW</a:t>
            </a:r>
            <a:endParaRPr sz="1050">
              <a:latin typeface="BIZ UDPゴシック" panose="020B0400000000000000" pitchFamily="50" charset="-128"/>
              <a:ea typeface="BIZ UDPゴシック" panose="020B0400000000000000" pitchFamily="50" charset="-128"/>
              <a:cs typeface="UKIJ CJK"/>
            </a:endParaRPr>
          </a:p>
        </p:txBody>
      </p:sp>
      <p:sp>
        <p:nvSpPr>
          <p:cNvPr id="35" name="object 29">
            <a:extLst>
              <a:ext uri="{FF2B5EF4-FFF2-40B4-BE49-F238E27FC236}">
                <a16:creationId xmlns:a16="http://schemas.microsoft.com/office/drawing/2014/main" id="{6BA8DB59-045D-684E-CBD5-011D5994E334}"/>
              </a:ext>
            </a:extLst>
          </p:cNvPr>
          <p:cNvSpPr txBox="1"/>
          <p:nvPr/>
        </p:nvSpPr>
        <p:spPr>
          <a:xfrm>
            <a:off x="4500725" y="4685092"/>
            <a:ext cx="1405255" cy="231473"/>
          </a:xfrm>
          <a:prstGeom prst="rect">
            <a:avLst/>
          </a:prstGeom>
          <a:solidFill>
            <a:srgbClr val="FFFFFF"/>
          </a:solidFill>
          <a:ln w="25400">
            <a:solidFill>
              <a:srgbClr val="4AACC5"/>
            </a:solidFill>
          </a:ln>
        </p:spPr>
        <p:txBody>
          <a:bodyPr vert="horz" wrap="square" lIns="0" tIns="61594" rIns="0" bIns="0" rtlCol="0">
            <a:spAutoFit/>
          </a:bodyPr>
          <a:lstStyle/>
          <a:p>
            <a:pPr marL="207645">
              <a:lnSpc>
                <a:spcPct val="100000"/>
              </a:lnSpc>
              <a:spcBef>
                <a:spcPts val="484"/>
              </a:spcBef>
            </a:pPr>
            <a:r>
              <a:rPr sz="1050" spc="70" dirty="0">
                <a:solidFill>
                  <a:srgbClr val="4F81BC"/>
                </a:solidFill>
                <a:latin typeface="BIZ UDPゴシック" panose="020B0400000000000000" pitchFamily="50" charset="-128"/>
                <a:ea typeface="BIZ UDPゴシック" panose="020B0400000000000000" pitchFamily="50" charset="-128"/>
                <a:cs typeface="UKIJ CJK"/>
              </a:rPr>
              <a:t>8</a:t>
            </a:r>
            <a:r>
              <a:rPr sz="1050" dirty="0">
                <a:solidFill>
                  <a:srgbClr val="4F81BC"/>
                </a:solidFill>
                <a:latin typeface="BIZ UDPゴシック" panose="020B0400000000000000" pitchFamily="50" charset="-128"/>
                <a:ea typeface="BIZ UDPゴシック" panose="020B0400000000000000" pitchFamily="50" charset="-128"/>
                <a:cs typeface="UKIJ CJK"/>
              </a:rPr>
              <a:t>基</a:t>
            </a:r>
            <a:r>
              <a:rPr sz="1050" spc="55" dirty="0">
                <a:solidFill>
                  <a:srgbClr val="4F81BC"/>
                </a:solidFill>
                <a:latin typeface="BIZ UDPゴシック" panose="020B0400000000000000" pitchFamily="50" charset="-128"/>
                <a:ea typeface="BIZ UDPゴシック" panose="020B0400000000000000" pitchFamily="50" charset="-128"/>
                <a:cs typeface="UKIJ CJK"/>
              </a:rPr>
              <a:t>：956</a:t>
            </a:r>
            <a:r>
              <a:rPr sz="1050" dirty="0">
                <a:solidFill>
                  <a:srgbClr val="4F81BC"/>
                </a:solidFill>
                <a:latin typeface="BIZ UDPゴシック" panose="020B0400000000000000" pitchFamily="50" charset="-128"/>
                <a:ea typeface="BIZ UDPゴシック" panose="020B0400000000000000" pitchFamily="50" charset="-128"/>
                <a:cs typeface="UKIJ CJK"/>
              </a:rPr>
              <a:t>万</a:t>
            </a:r>
            <a:r>
              <a:rPr sz="1050" spc="95" dirty="0">
                <a:solidFill>
                  <a:srgbClr val="4F81BC"/>
                </a:solidFill>
                <a:latin typeface="BIZ UDPゴシック" panose="020B0400000000000000" pitchFamily="50" charset="-128"/>
                <a:ea typeface="BIZ UDPゴシック" panose="020B0400000000000000" pitchFamily="50" charset="-128"/>
                <a:cs typeface="UKIJ CJK"/>
              </a:rPr>
              <a:t>kW</a:t>
            </a:r>
            <a:endParaRPr sz="1050">
              <a:latin typeface="BIZ UDPゴシック" panose="020B0400000000000000" pitchFamily="50" charset="-128"/>
              <a:ea typeface="BIZ UDPゴシック" panose="020B0400000000000000" pitchFamily="50" charset="-128"/>
              <a:cs typeface="UKIJ CJK"/>
            </a:endParaRPr>
          </a:p>
        </p:txBody>
      </p:sp>
      <p:graphicFrame>
        <p:nvGraphicFramePr>
          <p:cNvPr id="36" name="object 30">
            <a:extLst>
              <a:ext uri="{FF2B5EF4-FFF2-40B4-BE49-F238E27FC236}">
                <a16:creationId xmlns:a16="http://schemas.microsoft.com/office/drawing/2014/main" id="{B8829BC2-C337-EB38-9F7C-97EF5A7922FC}"/>
              </a:ext>
            </a:extLst>
          </p:cNvPr>
          <p:cNvGraphicFramePr>
            <a:graphicFrameLocks noGrp="1"/>
          </p:cNvGraphicFramePr>
          <p:nvPr>
            <p:extLst>
              <p:ext uri="{D42A27DB-BD31-4B8C-83A1-F6EECF244321}">
                <p14:modId xmlns:p14="http://schemas.microsoft.com/office/powerpoint/2010/main" val="3375343261"/>
              </p:ext>
            </p:extLst>
          </p:nvPr>
        </p:nvGraphicFramePr>
        <p:xfrm>
          <a:off x="6857846" y="4765356"/>
          <a:ext cx="1456055" cy="1444993"/>
        </p:xfrm>
        <a:graphic>
          <a:graphicData uri="http://schemas.openxmlformats.org/drawingml/2006/table">
            <a:tbl>
              <a:tblPr firstRow="1" bandRow="1">
                <a:tableStyleId>{2D5ABB26-0587-4C30-8999-92F81FD0307C}</a:tableStyleId>
              </a:tblPr>
              <a:tblGrid>
                <a:gridCol w="749300">
                  <a:extLst>
                    <a:ext uri="{9D8B030D-6E8A-4147-A177-3AD203B41FA5}">
                      <a16:colId xmlns:a16="http://schemas.microsoft.com/office/drawing/2014/main" val="20000"/>
                    </a:ext>
                  </a:extLst>
                </a:gridCol>
                <a:gridCol w="706755">
                  <a:extLst>
                    <a:ext uri="{9D8B030D-6E8A-4147-A177-3AD203B41FA5}">
                      <a16:colId xmlns:a16="http://schemas.microsoft.com/office/drawing/2014/main" val="20001"/>
                    </a:ext>
                  </a:extLst>
                </a:gridCol>
              </a:tblGrid>
              <a:tr h="288036">
                <a:tc gridSpan="2">
                  <a:txBody>
                    <a:bodyPr/>
                    <a:lstStyle/>
                    <a:p>
                      <a:pPr marL="208279">
                        <a:lnSpc>
                          <a:spcPct val="100000"/>
                        </a:lnSpc>
                        <a:spcBef>
                          <a:spcPts val="484"/>
                        </a:spcBef>
                      </a:pPr>
                      <a:r>
                        <a:rPr sz="1100" spc="70" dirty="0">
                          <a:solidFill>
                            <a:srgbClr val="00AF50"/>
                          </a:solidFill>
                          <a:latin typeface="UKIJ CJK"/>
                          <a:cs typeface="UKIJ CJK"/>
                        </a:rPr>
                        <a:t>8</a:t>
                      </a:r>
                      <a:r>
                        <a:rPr sz="1100" dirty="0">
                          <a:solidFill>
                            <a:srgbClr val="00AF50"/>
                          </a:solidFill>
                          <a:latin typeface="UKIJ CJK"/>
                          <a:cs typeface="UKIJ CJK"/>
                        </a:rPr>
                        <a:t>基</a:t>
                      </a:r>
                      <a:r>
                        <a:rPr sz="1100" spc="55" dirty="0">
                          <a:solidFill>
                            <a:srgbClr val="00AF50"/>
                          </a:solidFill>
                          <a:latin typeface="UKIJ CJK"/>
                          <a:cs typeface="UKIJ CJK"/>
                        </a:rPr>
                        <a:t>：956</a:t>
                      </a:r>
                      <a:r>
                        <a:rPr sz="1100" dirty="0">
                          <a:solidFill>
                            <a:srgbClr val="00AF50"/>
                          </a:solidFill>
                          <a:latin typeface="UKIJ CJK"/>
                          <a:cs typeface="UKIJ CJK"/>
                        </a:rPr>
                        <a:t>万</a:t>
                      </a:r>
                      <a:r>
                        <a:rPr sz="1100" spc="95" dirty="0">
                          <a:solidFill>
                            <a:srgbClr val="00AF50"/>
                          </a:solidFill>
                          <a:latin typeface="UKIJ CJK"/>
                          <a:cs typeface="UKIJ CJK"/>
                        </a:rPr>
                        <a:t>kW</a:t>
                      </a:r>
                      <a:endParaRPr sz="1100">
                        <a:latin typeface="UKIJ CJK"/>
                        <a:cs typeface="UKIJ CJK"/>
                      </a:endParaRPr>
                    </a:p>
                  </a:txBody>
                  <a:tcPr marL="0" marR="0" marT="61594" marB="0">
                    <a:lnL w="28575">
                      <a:solidFill>
                        <a:srgbClr val="9BBA58"/>
                      </a:solidFill>
                      <a:prstDash val="solid"/>
                    </a:lnL>
                    <a:lnR w="28575">
                      <a:solidFill>
                        <a:srgbClr val="9BBA58"/>
                      </a:solidFill>
                      <a:prstDash val="solid"/>
                    </a:lnR>
                    <a:lnT w="28575">
                      <a:solidFill>
                        <a:srgbClr val="9BBA58"/>
                      </a:solidFill>
                      <a:prstDash val="solid"/>
                    </a:lnT>
                    <a:lnB w="28575">
                      <a:solidFill>
                        <a:srgbClr val="9BBA58"/>
                      </a:solidFill>
                      <a:prstDash val="solid"/>
                    </a:lnB>
                    <a:solidFill>
                      <a:srgbClr val="FFFFFF"/>
                    </a:solidFill>
                  </a:tcPr>
                </a:tc>
                <a:tc hMerge="1">
                  <a:txBody>
                    <a:bodyPr/>
                    <a:lstStyle/>
                    <a:p>
                      <a:endParaRPr/>
                    </a:p>
                  </a:txBody>
                  <a:tcPr marL="0" marR="0" marT="0" marB="0"/>
                </a:tc>
                <a:extLst>
                  <a:ext uri="{0D108BD9-81ED-4DB2-BD59-A6C34878D82A}">
                    <a16:rowId xmlns:a16="http://schemas.microsoft.com/office/drawing/2014/main" val="10000"/>
                  </a:ext>
                </a:extLst>
              </a:tr>
              <a:tr h="644652">
                <a:tc>
                  <a:txBody>
                    <a:bodyPr/>
                    <a:lstStyle/>
                    <a:p>
                      <a:pPr>
                        <a:lnSpc>
                          <a:spcPct val="100000"/>
                        </a:lnSpc>
                      </a:pPr>
                      <a:endParaRPr sz="1500">
                        <a:latin typeface="Times New Roman"/>
                        <a:cs typeface="Times New Roman"/>
                      </a:endParaRPr>
                    </a:p>
                  </a:txBody>
                  <a:tcPr marL="0" marR="0" marT="0" marB="0">
                    <a:lnR w="12700">
                      <a:solidFill>
                        <a:srgbClr val="497DBA"/>
                      </a:solidFill>
                      <a:prstDash val="solid"/>
                    </a:lnR>
                    <a:lnT w="28575">
                      <a:solidFill>
                        <a:srgbClr val="9BBA58"/>
                      </a:solidFill>
                      <a:prstDash val="solid"/>
                    </a:lnT>
                    <a:lnB w="28575">
                      <a:solidFill>
                        <a:srgbClr val="4AACC5"/>
                      </a:solidFill>
                      <a:prstDash val="solid"/>
                    </a:lnB>
                  </a:tcPr>
                </a:tc>
                <a:tc>
                  <a:txBody>
                    <a:bodyPr/>
                    <a:lstStyle/>
                    <a:p>
                      <a:pPr>
                        <a:lnSpc>
                          <a:spcPct val="100000"/>
                        </a:lnSpc>
                      </a:pPr>
                      <a:endParaRPr sz="1500">
                        <a:latin typeface="Times New Roman"/>
                        <a:cs typeface="Times New Roman"/>
                      </a:endParaRPr>
                    </a:p>
                  </a:txBody>
                  <a:tcPr marL="0" marR="0" marT="0" marB="0">
                    <a:lnL w="12700">
                      <a:solidFill>
                        <a:srgbClr val="497DBA"/>
                      </a:solidFill>
                      <a:prstDash val="solid"/>
                    </a:lnL>
                    <a:lnT w="28575">
                      <a:solidFill>
                        <a:srgbClr val="9BBA58"/>
                      </a:solidFill>
                      <a:prstDash val="solid"/>
                    </a:lnT>
                    <a:lnB w="28575">
                      <a:solidFill>
                        <a:srgbClr val="4AACC5"/>
                      </a:solidFill>
                      <a:prstDash val="solid"/>
                    </a:lnB>
                  </a:tcPr>
                </a:tc>
                <a:extLst>
                  <a:ext uri="{0D108BD9-81ED-4DB2-BD59-A6C34878D82A}">
                    <a16:rowId xmlns:a16="http://schemas.microsoft.com/office/drawing/2014/main" val="10001"/>
                  </a:ext>
                </a:extLst>
              </a:tr>
              <a:tr h="214884">
                <a:tc gridSpan="2">
                  <a:txBody>
                    <a:bodyPr/>
                    <a:lstStyle/>
                    <a:p>
                      <a:pPr marL="260985">
                        <a:lnSpc>
                          <a:spcPct val="100000"/>
                        </a:lnSpc>
                        <a:spcBef>
                          <a:spcPts val="200"/>
                        </a:spcBef>
                      </a:pPr>
                      <a:r>
                        <a:rPr sz="1100" spc="70" dirty="0">
                          <a:solidFill>
                            <a:srgbClr val="4F81BC"/>
                          </a:solidFill>
                          <a:latin typeface="UKIJ CJK"/>
                          <a:cs typeface="UKIJ CJK"/>
                        </a:rPr>
                        <a:t>3</a:t>
                      </a:r>
                      <a:r>
                        <a:rPr sz="1100" dirty="0">
                          <a:solidFill>
                            <a:srgbClr val="4F81BC"/>
                          </a:solidFill>
                          <a:latin typeface="UKIJ CJK"/>
                          <a:cs typeface="UKIJ CJK"/>
                        </a:rPr>
                        <a:t>基</a:t>
                      </a:r>
                      <a:r>
                        <a:rPr sz="1100" spc="55" dirty="0">
                          <a:solidFill>
                            <a:srgbClr val="4F81BC"/>
                          </a:solidFill>
                          <a:latin typeface="UKIJ CJK"/>
                          <a:cs typeface="UKIJ CJK"/>
                        </a:rPr>
                        <a:t>：414</a:t>
                      </a:r>
                      <a:r>
                        <a:rPr sz="1100" dirty="0">
                          <a:solidFill>
                            <a:srgbClr val="4F81BC"/>
                          </a:solidFill>
                          <a:latin typeface="UKIJ CJK"/>
                          <a:cs typeface="UKIJ CJK"/>
                        </a:rPr>
                        <a:t>万</a:t>
                      </a:r>
                      <a:r>
                        <a:rPr sz="1100" spc="95" dirty="0">
                          <a:solidFill>
                            <a:srgbClr val="4F81BC"/>
                          </a:solidFill>
                          <a:latin typeface="UKIJ CJK"/>
                          <a:cs typeface="UKIJ CJK"/>
                        </a:rPr>
                        <a:t>kW</a:t>
                      </a:r>
                      <a:endParaRPr sz="1100">
                        <a:latin typeface="UKIJ CJK"/>
                        <a:cs typeface="UKIJ CJK"/>
                      </a:endParaRPr>
                    </a:p>
                  </a:txBody>
                  <a:tcPr marL="0" marR="0" marT="25400" marB="0">
                    <a:lnL w="28575">
                      <a:solidFill>
                        <a:srgbClr val="4AACC5"/>
                      </a:solidFill>
                      <a:prstDash val="solid"/>
                    </a:lnL>
                    <a:lnR w="28575">
                      <a:solidFill>
                        <a:srgbClr val="4AACC5"/>
                      </a:solidFill>
                      <a:prstDash val="solid"/>
                    </a:lnR>
                    <a:lnT w="28575">
                      <a:solidFill>
                        <a:srgbClr val="4AACC5"/>
                      </a:solidFill>
                      <a:prstDash val="solid"/>
                    </a:lnT>
                    <a:lnB w="28575">
                      <a:solidFill>
                        <a:srgbClr val="4AACC5"/>
                      </a:solidFill>
                      <a:prstDash val="solid"/>
                    </a:lnB>
                    <a:solidFill>
                      <a:srgbClr val="FFFFFF"/>
                    </a:solidFill>
                  </a:tcPr>
                </a:tc>
                <a:tc hMerge="1">
                  <a:txBody>
                    <a:bodyPr/>
                    <a:lstStyle/>
                    <a:p>
                      <a:endParaRPr/>
                    </a:p>
                  </a:txBody>
                  <a:tcPr marL="0" marR="0" marT="0" marB="0"/>
                </a:tc>
                <a:extLst>
                  <a:ext uri="{0D108BD9-81ED-4DB2-BD59-A6C34878D82A}">
                    <a16:rowId xmlns:a16="http://schemas.microsoft.com/office/drawing/2014/main" val="10002"/>
                  </a:ext>
                </a:extLst>
              </a:tr>
              <a:tr h="297421">
                <a:tc>
                  <a:txBody>
                    <a:bodyPr/>
                    <a:lstStyle/>
                    <a:p>
                      <a:pPr>
                        <a:lnSpc>
                          <a:spcPct val="100000"/>
                        </a:lnSpc>
                      </a:pPr>
                      <a:endParaRPr sz="1500">
                        <a:latin typeface="Times New Roman"/>
                        <a:cs typeface="Times New Roman"/>
                      </a:endParaRPr>
                    </a:p>
                  </a:txBody>
                  <a:tcPr marL="0" marR="0" marT="0" marB="0">
                    <a:lnR w="12700">
                      <a:solidFill>
                        <a:srgbClr val="497DBA"/>
                      </a:solidFill>
                      <a:prstDash val="solid"/>
                    </a:lnR>
                    <a:lnT w="28575">
                      <a:solidFill>
                        <a:srgbClr val="4AACC5"/>
                      </a:solidFill>
                      <a:prstDash val="solid"/>
                    </a:lnT>
                  </a:tcPr>
                </a:tc>
                <a:tc>
                  <a:txBody>
                    <a:bodyPr/>
                    <a:lstStyle/>
                    <a:p>
                      <a:pPr>
                        <a:lnSpc>
                          <a:spcPct val="100000"/>
                        </a:lnSpc>
                      </a:pPr>
                      <a:endParaRPr sz="1500">
                        <a:latin typeface="Times New Roman"/>
                        <a:cs typeface="Times New Roman"/>
                      </a:endParaRPr>
                    </a:p>
                  </a:txBody>
                  <a:tcPr marL="0" marR="0" marT="0" marB="0">
                    <a:lnL w="12700">
                      <a:solidFill>
                        <a:srgbClr val="497DBA"/>
                      </a:solidFill>
                      <a:prstDash val="solid"/>
                    </a:lnL>
                    <a:lnT w="28575">
                      <a:solidFill>
                        <a:srgbClr val="4AACC5"/>
                      </a:solidFill>
                      <a:prstDash val="solid"/>
                    </a:lnT>
                  </a:tcPr>
                </a:tc>
                <a:extLst>
                  <a:ext uri="{0D108BD9-81ED-4DB2-BD59-A6C34878D82A}">
                    <a16:rowId xmlns:a16="http://schemas.microsoft.com/office/drawing/2014/main" val="10003"/>
                  </a:ext>
                </a:extLst>
              </a:tr>
            </a:tbl>
          </a:graphicData>
        </a:graphic>
      </p:graphicFrame>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6511855" y="1074813"/>
            <a:ext cx="4249420" cy="768350"/>
          </a:xfrm>
          <a:custGeom>
            <a:avLst/>
            <a:gdLst/>
            <a:ahLst/>
            <a:cxnLst/>
            <a:rect l="l" t="t" r="r" b="b"/>
            <a:pathLst>
              <a:path w="4249420" h="768350">
                <a:moveTo>
                  <a:pt x="4120895" y="0"/>
                </a:moveTo>
                <a:lnTo>
                  <a:pt x="128015" y="0"/>
                </a:lnTo>
                <a:lnTo>
                  <a:pt x="78170" y="10054"/>
                </a:lnTo>
                <a:lnTo>
                  <a:pt x="37480" y="37480"/>
                </a:lnTo>
                <a:lnTo>
                  <a:pt x="10054" y="78170"/>
                </a:lnTo>
                <a:lnTo>
                  <a:pt x="0" y="128015"/>
                </a:lnTo>
                <a:lnTo>
                  <a:pt x="0" y="640080"/>
                </a:lnTo>
                <a:lnTo>
                  <a:pt x="10054" y="689925"/>
                </a:lnTo>
                <a:lnTo>
                  <a:pt x="37480" y="730615"/>
                </a:lnTo>
                <a:lnTo>
                  <a:pt x="78170" y="758041"/>
                </a:lnTo>
                <a:lnTo>
                  <a:pt x="128015" y="768096"/>
                </a:lnTo>
                <a:lnTo>
                  <a:pt x="4120895" y="768096"/>
                </a:lnTo>
                <a:lnTo>
                  <a:pt x="4170741" y="758041"/>
                </a:lnTo>
                <a:lnTo>
                  <a:pt x="4211431" y="730615"/>
                </a:lnTo>
                <a:lnTo>
                  <a:pt x="4238857" y="689925"/>
                </a:lnTo>
                <a:lnTo>
                  <a:pt x="4248912" y="640080"/>
                </a:lnTo>
                <a:lnTo>
                  <a:pt x="4248912" y="128015"/>
                </a:lnTo>
                <a:lnTo>
                  <a:pt x="4238857" y="78170"/>
                </a:lnTo>
                <a:lnTo>
                  <a:pt x="4211431" y="37480"/>
                </a:lnTo>
                <a:lnTo>
                  <a:pt x="4170741" y="10054"/>
                </a:lnTo>
                <a:lnTo>
                  <a:pt x="4120895" y="0"/>
                </a:lnTo>
                <a:close/>
              </a:path>
            </a:pathLst>
          </a:custGeom>
          <a:solidFill>
            <a:srgbClr val="C5D9F0"/>
          </a:solid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4" name="object 4"/>
          <p:cNvSpPr txBox="1"/>
          <p:nvPr/>
        </p:nvSpPr>
        <p:spPr>
          <a:xfrm>
            <a:off x="759738" y="658712"/>
            <a:ext cx="5208627" cy="2230098"/>
          </a:xfrm>
          <a:prstGeom prst="rect">
            <a:avLst/>
          </a:prstGeom>
          <a:ln w="9144">
            <a:solidFill>
              <a:srgbClr val="000000"/>
            </a:solidFill>
          </a:ln>
        </p:spPr>
        <p:txBody>
          <a:bodyPr vert="horz" wrap="square" lIns="0" tIns="46990" rIns="0" bIns="0" rtlCol="0">
            <a:spAutoFit/>
          </a:bodyPr>
          <a:lstStyle/>
          <a:p>
            <a:pPr algn="ctr">
              <a:spcBef>
                <a:spcPts val="370"/>
              </a:spcBef>
            </a:pPr>
            <a:r>
              <a:rPr sz="1600" spc="-25" dirty="0">
                <a:latin typeface="Meiryo UI" panose="020B0604030504040204" pitchFamily="50" charset="-128"/>
                <a:ea typeface="Meiryo UI" panose="020B0604030504040204" pitchFamily="50" charset="-128"/>
                <a:cs typeface="Meiryo UI"/>
              </a:rPr>
              <a:t>使用済燃料対策に関する</a:t>
            </a:r>
            <a:r>
              <a:rPr sz="1600" u="sng" spc="-25" dirty="0">
                <a:uFill>
                  <a:solidFill>
                    <a:srgbClr val="000000"/>
                  </a:solidFill>
                </a:uFill>
                <a:latin typeface="Meiryo UI" panose="020B0604030504040204" pitchFamily="50" charset="-128"/>
                <a:ea typeface="Meiryo UI" panose="020B0604030504040204" pitchFamily="50" charset="-128"/>
                <a:cs typeface="Meiryo UI"/>
              </a:rPr>
              <a:t>アクションプラン</a:t>
            </a:r>
            <a:endParaRPr sz="1600" dirty="0">
              <a:latin typeface="Meiryo UI" panose="020B0604030504040204" pitchFamily="50" charset="-128"/>
              <a:ea typeface="Meiryo UI" panose="020B0604030504040204" pitchFamily="50" charset="-128"/>
              <a:cs typeface="Meiryo UI"/>
            </a:endParaRPr>
          </a:p>
          <a:p>
            <a:pPr marL="3330575" marR="83820" indent="-274320" algn="r">
              <a:spcBef>
                <a:spcPts val="1320"/>
              </a:spcBef>
            </a:pPr>
            <a:r>
              <a:rPr sz="1100" dirty="0">
                <a:latin typeface="Meiryo UI" panose="020B0604030504040204" pitchFamily="50" charset="-128"/>
                <a:ea typeface="Meiryo UI" panose="020B0604030504040204" pitchFamily="50" charset="-128"/>
                <a:cs typeface="Meiryo UI"/>
              </a:rPr>
              <a:t>平成</a:t>
            </a:r>
            <a:r>
              <a:rPr sz="1100" spc="-10" dirty="0">
                <a:latin typeface="Meiryo UI" panose="020B0604030504040204" pitchFamily="50" charset="-128"/>
                <a:ea typeface="Meiryo UI" panose="020B0604030504040204" pitchFamily="50" charset="-128"/>
                <a:cs typeface="Meiryo UI"/>
              </a:rPr>
              <a:t>27</a:t>
            </a:r>
            <a:r>
              <a:rPr sz="1100" dirty="0">
                <a:latin typeface="Meiryo UI" panose="020B0604030504040204" pitchFamily="50" charset="-128"/>
                <a:ea typeface="Meiryo UI" panose="020B0604030504040204" pitchFamily="50" charset="-128"/>
                <a:cs typeface="Meiryo UI"/>
              </a:rPr>
              <a:t>年</a:t>
            </a:r>
            <a:r>
              <a:rPr sz="1100" spc="-10" dirty="0">
                <a:latin typeface="Meiryo UI" panose="020B0604030504040204" pitchFamily="50" charset="-128"/>
                <a:ea typeface="Meiryo UI" panose="020B0604030504040204" pitchFamily="50" charset="-128"/>
                <a:cs typeface="Meiryo UI"/>
              </a:rPr>
              <a:t>（2015</a:t>
            </a:r>
            <a:r>
              <a:rPr sz="1100" dirty="0">
                <a:latin typeface="Meiryo UI" panose="020B0604030504040204" pitchFamily="50" charset="-128"/>
                <a:ea typeface="Meiryo UI" panose="020B0604030504040204" pitchFamily="50" charset="-128"/>
                <a:cs typeface="Meiryo UI"/>
              </a:rPr>
              <a:t>年</a:t>
            </a:r>
            <a:r>
              <a:rPr sz="1100" spc="-10" dirty="0">
                <a:latin typeface="Meiryo UI" panose="020B0604030504040204" pitchFamily="50" charset="-128"/>
                <a:ea typeface="Meiryo UI" panose="020B0604030504040204" pitchFamily="50" charset="-128"/>
                <a:cs typeface="Meiryo UI"/>
              </a:rPr>
              <a:t>）10</a:t>
            </a:r>
            <a:r>
              <a:rPr sz="1100" spc="-60" dirty="0">
                <a:latin typeface="Meiryo UI" panose="020B0604030504040204" pitchFamily="50" charset="-128"/>
                <a:ea typeface="Meiryo UI" panose="020B0604030504040204" pitchFamily="50" charset="-128"/>
                <a:cs typeface="Meiryo UI"/>
              </a:rPr>
              <a:t>月</a:t>
            </a:r>
            <a:r>
              <a:rPr sz="1100" spc="-5" dirty="0">
                <a:latin typeface="Meiryo UI" panose="020B0604030504040204" pitchFamily="50" charset="-128"/>
                <a:ea typeface="Meiryo UI" panose="020B0604030504040204" pitchFamily="50" charset="-128"/>
                <a:cs typeface="Meiryo UI"/>
              </a:rPr>
              <a:t>最終処分関係閣僚会議</a:t>
            </a:r>
            <a:endParaRPr sz="1100" dirty="0">
              <a:latin typeface="Meiryo UI" panose="020B0604030504040204" pitchFamily="50" charset="-128"/>
              <a:ea typeface="Meiryo UI" panose="020B0604030504040204" pitchFamily="50" charset="-128"/>
              <a:cs typeface="Meiryo UI"/>
            </a:endParaRPr>
          </a:p>
          <a:p>
            <a:pPr>
              <a:spcBef>
                <a:spcPts val="25"/>
              </a:spcBef>
            </a:pPr>
            <a:endParaRPr sz="1000" dirty="0">
              <a:latin typeface="Meiryo UI" panose="020B0604030504040204" pitchFamily="50" charset="-128"/>
              <a:ea typeface="Meiryo UI" panose="020B0604030504040204" pitchFamily="50" charset="-128"/>
              <a:cs typeface="Meiryo UI"/>
            </a:endParaRPr>
          </a:p>
          <a:p>
            <a:pPr marL="91440" marR="183515"/>
            <a:r>
              <a:rPr sz="1400" spc="-10" dirty="0">
                <a:latin typeface="Meiryo UI" panose="020B0604030504040204" pitchFamily="50" charset="-128"/>
                <a:ea typeface="Meiryo UI" panose="020B0604030504040204" pitchFamily="50" charset="-128"/>
                <a:cs typeface="ＭＳ Ｐ明朝"/>
              </a:rPr>
              <a:t>･･･</a:t>
            </a:r>
            <a:r>
              <a:rPr sz="1400" spc="-15" dirty="0">
                <a:latin typeface="Meiryo UI" panose="020B0604030504040204" pitchFamily="50" charset="-128"/>
                <a:ea typeface="Meiryo UI" panose="020B0604030504040204" pitchFamily="50" charset="-128"/>
                <a:cs typeface="ＭＳ Ｐ明朝"/>
              </a:rPr>
              <a:t>安全の確保を大前提として、</a:t>
            </a:r>
            <a:r>
              <a:rPr sz="1400" u="sng" spc="-20" dirty="0">
                <a:uFill>
                  <a:solidFill>
                    <a:srgbClr val="000000"/>
                  </a:solidFill>
                </a:uFill>
                <a:latin typeface="Meiryo UI" panose="020B0604030504040204" pitchFamily="50" charset="-128"/>
                <a:ea typeface="Meiryo UI" panose="020B0604030504040204" pitchFamily="50" charset="-128"/>
                <a:cs typeface="ＭＳ Ｐ明朝"/>
              </a:rPr>
              <a:t>貯蔵能力の拡大に向けた取り</a:t>
            </a:r>
            <a:r>
              <a:rPr sz="1400" u="sng" spc="500" dirty="0">
                <a:uFill>
                  <a:solidFill>
                    <a:srgbClr val="000000"/>
                  </a:solidFill>
                </a:uFill>
                <a:latin typeface="Meiryo UI" panose="020B0604030504040204" pitchFamily="50" charset="-128"/>
                <a:ea typeface="Meiryo UI" panose="020B0604030504040204" pitchFamily="50" charset="-128"/>
                <a:cs typeface="ＭＳ Ｐ明朝"/>
              </a:rPr>
              <a:t>                         </a:t>
            </a:r>
            <a:r>
              <a:rPr sz="1400" u="sng" spc="-5" dirty="0">
                <a:uFill>
                  <a:solidFill>
                    <a:srgbClr val="000000"/>
                  </a:solidFill>
                </a:uFill>
                <a:latin typeface="Meiryo UI" panose="020B0604030504040204" pitchFamily="50" charset="-128"/>
                <a:ea typeface="Meiryo UI" panose="020B0604030504040204" pitchFamily="50" charset="-128"/>
                <a:cs typeface="ＭＳ Ｐ明朝"/>
              </a:rPr>
              <a:t>組みの強化</a:t>
            </a:r>
            <a:r>
              <a:rPr sz="1400" spc="-20" dirty="0">
                <a:latin typeface="Meiryo UI" panose="020B0604030504040204" pitchFamily="50" charset="-128"/>
                <a:ea typeface="Meiryo UI" panose="020B0604030504040204" pitchFamily="50" charset="-128"/>
                <a:cs typeface="ＭＳ Ｐ明朝"/>
              </a:rPr>
              <a:t>を官民が協力して推進することとする。・・・</a:t>
            </a:r>
            <a:endParaRPr sz="1400" dirty="0">
              <a:latin typeface="Meiryo UI" panose="020B0604030504040204" pitchFamily="50" charset="-128"/>
              <a:ea typeface="Meiryo UI" panose="020B0604030504040204" pitchFamily="50" charset="-128"/>
              <a:cs typeface="ＭＳ Ｐ明朝"/>
            </a:endParaRPr>
          </a:p>
          <a:p>
            <a:pPr>
              <a:spcBef>
                <a:spcPts val="15"/>
              </a:spcBef>
            </a:pPr>
            <a:endParaRPr sz="1300" dirty="0">
              <a:latin typeface="Meiryo UI" panose="020B0604030504040204" pitchFamily="50" charset="-128"/>
              <a:ea typeface="Meiryo UI" panose="020B0604030504040204" pitchFamily="50" charset="-128"/>
              <a:cs typeface="ＭＳ Ｐ明朝"/>
            </a:endParaRPr>
          </a:p>
          <a:p>
            <a:pPr marL="91440">
              <a:spcBef>
                <a:spcPts val="5"/>
              </a:spcBef>
            </a:pPr>
            <a:r>
              <a:rPr sz="1400" dirty="0">
                <a:latin typeface="Meiryo UI" panose="020B0604030504040204" pitchFamily="50" charset="-128"/>
                <a:ea typeface="Meiryo UI" panose="020B0604030504040204" pitchFamily="50" charset="-128"/>
                <a:cs typeface="ＭＳ Ｐ明朝"/>
              </a:rPr>
              <a:t>（１）</a:t>
            </a:r>
            <a:r>
              <a:rPr sz="1400" spc="-10" dirty="0">
                <a:latin typeface="Meiryo UI" panose="020B0604030504040204" pitchFamily="50" charset="-128"/>
                <a:ea typeface="Meiryo UI" panose="020B0604030504040204" pitchFamily="50" charset="-128"/>
                <a:cs typeface="ＭＳ Ｐ明朝"/>
              </a:rPr>
              <a:t> 政府と事業者による</a:t>
            </a:r>
            <a:r>
              <a:rPr sz="1400" u="sng" spc="-5" dirty="0">
                <a:uFill>
                  <a:solidFill>
                    <a:srgbClr val="000000"/>
                  </a:solidFill>
                </a:uFill>
                <a:latin typeface="Meiryo UI" panose="020B0604030504040204" pitchFamily="50" charset="-128"/>
                <a:ea typeface="Meiryo UI" panose="020B0604030504040204" pitchFamily="50" charset="-128"/>
                <a:cs typeface="ＭＳ Ｐ明朝"/>
              </a:rPr>
              <a:t>協議会</a:t>
            </a:r>
            <a:r>
              <a:rPr sz="1400" spc="-25" dirty="0">
                <a:latin typeface="Meiryo UI" panose="020B0604030504040204" pitchFamily="50" charset="-128"/>
                <a:ea typeface="Meiryo UI" panose="020B0604030504040204" pitchFamily="50" charset="-128"/>
                <a:cs typeface="ＭＳ Ｐ明朝"/>
              </a:rPr>
              <a:t>の設置</a:t>
            </a:r>
            <a:endParaRPr sz="1400" dirty="0">
              <a:latin typeface="Meiryo UI" panose="020B0604030504040204" pitchFamily="50" charset="-128"/>
              <a:ea typeface="Meiryo UI" panose="020B0604030504040204" pitchFamily="50" charset="-128"/>
              <a:cs typeface="ＭＳ Ｐ明朝"/>
            </a:endParaRPr>
          </a:p>
          <a:p>
            <a:pPr marL="91440"/>
            <a:r>
              <a:rPr sz="1400" dirty="0">
                <a:latin typeface="Meiryo UI" panose="020B0604030504040204" pitchFamily="50" charset="-128"/>
                <a:ea typeface="Meiryo UI" panose="020B0604030504040204" pitchFamily="50" charset="-128"/>
                <a:cs typeface="ＭＳ Ｐ明朝"/>
              </a:rPr>
              <a:t>（２）</a:t>
            </a:r>
            <a:r>
              <a:rPr sz="1400" spc="-5" dirty="0">
                <a:latin typeface="Meiryo UI" panose="020B0604030504040204" pitchFamily="50" charset="-128"/>
                <a:ea typeface="Meiryo UI" panose="020B0604030504040204" pitchFamily="50" charset="-128"/>
                <a:cs typeface="ＭＳ Ｐ明朝"/>
              </a:rPr>
              <a:t>事業者に対する「</a:t>
            </a:r>
            <a:r>
              <a:rPr sz="1400" u="sng" spc="-15" dirty="0">
                <a:uFill>
                  <a:solidFill>
                    <a:srgbClr val="000000"/>
                  </a:solidFill>
                </a:uFill>
                <a:latin typeface="Meiryo UI" panose="020B0604030504040204" pitchFamily="50" charset="-128"/>
                <a:ea typeface="Meiryo UI" panose="020B0604030504040204" pitchFamily="50" charset="-128"/>
                <a:cs typeface="ＭＳ Ｐ明朝"/>
              </a:rPr>
              <a:t>使用済燃料対策推進計画</a:t>
            </a:r>
            <a:r>
              <a:rPr sz="1400" spc="-20" dirty="0">
                <a:latin typeface="Meiryo UI" panose="020B0604030504040204" pitchFamily="50" charset="-128"/>
                <a:ea typeface="Meiryo UI" panose="020B0604030504040204" pitchFamily="50" charset="-128"/>
                <a:cs typeface="ＭＳ Ｐ明朝"/>
              </a:rPr>
              <a:t>」の策定要請</a:t>
            </a:r>
            <a:endParaRPr sz="1400" dirty="0">
              <a:latin typeface="Meiryo UI" panose="020B0604030504040204" pitchFamily="50" charset="-128"/>
              <a:ea typeface="Meiryo UI" panose="020B0604030504040204" pitchFamily="50" charset="-128"/>
              <a:cs typeface="ＭＳ Ｐ明朝"/>
            </a:endParaRPr>
          </a:p>
          <a:p>
            <a:pPr marL="4420870"/>
            <a:r>
              <a:rPr sz="1400" spc="-25" dirty="0">
                <a:latin typeface="Meiryo UI" panose="020B0604030504040204" pitchFamily="50" charset="-128"/>
                <a:ea typeface="Meiryo UI" panose="020B0604030504040204" pitchFamily="50" charset="-128"/>
                <a:cs typeface="ＭＳ Ｐ明朝"/>
              </a:rPr>
              <a:t>など</a:t>
            </a:r>
            <a:endParaRPr sz="1400" dirty="0">
              <a:latin typeface="Meiryo UI" panose="020B0604030504040204" pitchFamily="50" charset="-128"/>
              <a:ea typeface="Meiryo UI" panose="020B0604030504040204" pitchFamily="50" charset="-128"/>
              <a:cs typeface="ＭＳ Ｐ明朝"/>
            </a:endParaRPr>
          </a:p>
        </p:txBody>
      </p:sp>
      <p:sp>
        <p:nvSpPr>
          <p:cNvPr id="5" name="object 5"/>
          <p:cNvSpPr txBox="1"/>
          <p:nvPr/>
        </p:nvSpPr>
        <p:spPr>
          <a:xfrm>
            <a:off x="759738" y="3301328"/>
            <a:ext cx="5208627" cy="1661352"/>
          </a:xfrm>
          <a:prstGeom prst="rect">
            <a:avLst/>
          </a:prstGeom>
          <a:ln w="9144">
            <a:solidFill>
              <a:srgbClr val="000000"/>
            </a:solidFill>
          </a:ln>
        </p:spPr>
        <p:txBody>
          <a:bodyPr vert="horz" wrap="square" lIns="0" tIns="47625" rIns="0" bIns="0" rtlCol="0">
            <a:spAutoFit/>
          </a:bodyPr>
          <a:lstStyle/>
          <a:p>
            <a:pPr algn="ctr">
              <a:spcBef>
                <a:spcPts val="375"/>
              </a:spcBef>
            </a:pPr>
            <a:r>
              <a:rPr sz="1600" spc="-25" dirty="0">
                <a:latin typeface="Meiryo UI" panose="020B0604030504040204" pitchFamily="50" charset="-128"/>
                <a:ea typeface="Meiryo UI" panose="020B0604030504040204" pitchFamily="50" charset="-128"/>
                <a:cs typeface="Meiryo UI"/>
              </a:rPr>
              <a:t>使用済燃料対策</a:t>
            </a:r>
            <a:r>
              <a:rPr sz="1600" u="sng" spc="-35" dirty="0">
                <a:uFill>
                  <a:solidFill>
                    <a:srgbClr val="000000"/>
                  </a:solidFill>
                </a:uFill>
                <a:latin typeface="Meiryo UI" panose="020B0604030504040204" pitchFamily="50" charset="-128"/>
                <a:ea typeface="Meiryo UI" panose="020B0604030504040204" pitchFamily="50" charset="-128"/>
                <a:cs typeface="Meiryo UI"/>
              </a:rPr>
              <a:t>推進計画</a:t>
            </a:r>
            <a:endParaRPr sz="1600" dirty="0">
              <a:latin typeface="Meiryo UI" panose="020B0604030504040204" pitchFamily="50" charset="-128"/>
              <a:ea typeface="Meiryo UI" panose="020B0604030504040204" pitchFamily="50" charset="-128"/>
              <a:cs typeface="Meiryo UI"/>
            </a:endParaRPr>
          </a:p>
          <a:p>
            <a:pPr marR="83820" algn="r">
              <a:spcBef>
                <a:spcPts val="1315"/>
              </a:spcBef>
            </a:pPr>
            <a:r>
              <a:rPr sz="1100" dirty="0">
                <a:latin typeface="Meiryo UI" panose="020B0604030504040204" pitchFamily="50" charset="-128"/>
                <a:ea typeface="Meiryo UI" panose="020B0604030504040204" pitchFamily="50" charset="-128"/>
                <a:cs typeface="Meiryo UI"/>
              </a:rPr>
              <a:t>平成</a:t>
            </a:r>
            <a:r>
              <a:rPr sz="1100" spc="-10" dirty="0">
                <a:latin typeface="Meiryo UI" panose="020B0604030504040204" pitchFamily="50" charset="-128"/>
                <a:ea typeface="Meiryo UI" panose="020B0604030504040204" pitchFamily="50" charset="-128"/>
                <a:cs typeface="Meiryo UI"/>
              </a:rPr>
              <a:t>30</a:t>
            </a:r>
            <a:r>
              <a:rPr sz="1100" dirty="0">
                <a:latin typeface="Meiryo UI" panose="020B0604030504040204" pitchFamily="50" charset="-128"/>
                <a:ea typeface="Meiryo UI" panose="020B0604030504040204" pitchFamily="50" charset="-128"/>
                <a:cs typeface="Meiryo UI"/>
              </a:rPr>
              <a:t>年</a:t>
            </a:r>
            <a:r>
              <a:rPr sz="1100" spc="-10" dirty="0">
                <a:latin typeface="Meiryo UI" panose="020B0604030504040204" pitchFamily="50" charset="-128"/>
                <a:ea typeface="Meiryo UI" panose="020B0604030504040204" pitchFamily="50" charset="-128"/>
                <a:cs typeface="Meiryo UI"/>
              </a:rPr>
              <a:t>（2018</a:t>
            </a:r>
            <a:r>
              <a:rPr sz="1100" dirty="0">
                <a:latin typeface="Meiryo UI" panose="020B0604030504040204" pitchFamily="50" charset="-128"/>
                <a:ea typeface="Meiryo UI" panose="020B0604030504040204" pitchFamily="50" charset="-128"/>
                <a:cs typeface="Meiryo UI"/>
              </a:rPr>
              <a:t>年</a:t>
            </a:r>
            <a:r>
              <a:rPr sz="1100" spc="-10" dirty="0">
                <a:latin typeface="Meiryo UI" panose="020B0604030504040204" pitchFamily="50" charset="-128"/>
                <a:ea typeface="Meiryo UI" panose="020B0604030504040204" pitchFamily="50" charset="-128"/>
                <a:cs typeface="Meiryo UI"/>
              </a:rPr>
              <a:t>）11</a:t>
            </a:r>
            <a:r>
              <a:rPr sz="1100" spc="-60" dirty="0">
                <a:latin typeface="Meiryo UI" panose="020B0604030504040204" pitchFamily="50" charset="-128"/>
                <a:ea typeface="Meiryo UI" panose="020B0604030504040204" pitchFamily="50" charset="-128"/>
                <a:cs typeface="Meiryo UI"/>
              </a:rPr>
              <a:t>月</a:t>
            </a:r>
            <a:endParaRPr sz="1100" dirty="0">
              <a:latin typeface="Meiryo UI" panose="020B0604030504040204" pitchFamily="50" charset="-128"/>
              <a:ea typeface="Meiryo UI" panose="020B0604030504040204" pitchFamily="50" charset="-128"/>
              <a:cs typeface="Meiryo UI"/>
            </a:endParaRPr>
          </a:p>
          <a:p>
            <a:pPr marR="83820" algn="r">
              <a:spcBef>
                <a:spcPts val="5"/>
              </a:spcBef>
            </a:pPr>
            <a:r>
              <a:rPr sz="1100" spc="-10" dirty="0">
                <a:latin typeface="Meiryo UI" panose="020B0604030504040204" pitchFamily="50" charset="-128"/>
                <a:ea typeface="Meiryo UI" panose="020B0604030504040204" pitchFamily="50" charset="-128"/>
                <a:cs typeface="Meiryo UI"/>
              </a:rPr>
              <a:t>電気事業連合会</a:t>
            </a:r>
            <a:endParaRPr sz="1100" dirty="0">
              <a:latin typeface="Meiryo UI" panose="020B0604030504040204" pitchFamily="50" charset="-128"/>
              <a:ea typeface="Meiryo UI" panose="020B0604030504040204" pitchFamily="50" charset="-128"/>
              <a:cs typeface="Meiryo UI"/>
            </a:endParaRPr>
          </a:p>
          <a:p>
            <a:pPr marL="91440">
              <a:spcBef>
                <a:spcPts val="35"/>
              </a:spcBef>
            </a:pPr>
            <a:r>
              <a:rPr sz="1400" spc="-15" dirty="0">
                <a:latin typeface="Meiryo UI" panose="020B0604030504040204" pitchFamily="50" charset="-128"/>
                <a:ea typeface="Meiryo UI" panose="020B0604030504040204" pitchFamily="50" charset="-128"/>
                <a:cs typeface="ＭＳ Ｐ明朝"/>
              </a:rPr>
              <a:t>・・・事業者全体として、</a:t>
            </a:r>
            <a:endParaRPr sz="1400" dirty="0">
              <a:latin typeface="Meiryo UI" panose="020B0604030504040204" pitchFamily="50" charset="-128"/>
              <a:ea typeface="Meiryo UI" panose="020B0604030504040204" pitchFamily="50" charset="-128"/>
              <a:cs typeface="ＭＳ Ｐ明朝"/>
            </a:endParaRPr>
          </a:p>
          <a:p>
            <a:pPr marL="91440"/>
            <a:r>
              <a:rPr sz="1400" u="sng" spc="-10" dirty="0">
                <a:uFill>
                  <a:solidFill>
                    <a:srgbClr val="000000"/>
                  </a:solidFill>
                </a:uFill>
                <a:latin typeface="Meiryo UI" panose="020B0604030504040204" pitchFamily="50" charset="-128"/>
                <a:ea typeface="Meiryo UI" panose="020B0604030504040204" pitchFamily="50" charset="-128"/>
                <a:cs typeface="ＭＳ Ｐ明朝"/>
              </a:rPr>
              <a:t>2020年頃</a:t>
            </a:r>
            <a:r>
              <a:rPr sz="1400" spc="-20" dirty="0">
                <a:latin typeface="Meiryo UI" panose="020B0604030504040204" pitchFamily="50" charset="-128"/>
                <a:ea typeface="Meiryo UI" panose="020B0604030504040204" pitchFamily="50" charset="-128"/>
                <a:cs typeface="ＭＳ Ｐ明朝"/>
              </a:rPr>
              <a:t>に現在計画されている対策を中心に</a:t>
            </a:r>
            <a:r>
              <a:rPr sz="1400" u="sng" spc="-10" dirty="0">
                <a:uFill>
                  <a:solidFill>
                    <a:srgbClr val="000000"/>
                  </a:solidFill>
                </a:uFill>
                <a:latin typeface="Meiryo UI" panose="020B0604030504040204" pitchFamily="50" charset="-128"/>
                <a:ea typeface="Meiryo UI" panose="020B0604030504040204" pitchFamily="50" charset="-128"/>
                <a:cs typeface="ＭＳ Ｐ明朝"/>
              </a:rPr>
              <a:t>＋4,000</a:t>
            </a:r>
            <a:r>
              <a:rPr sz="1400" u="sng" spc="-5" dirty="0">
                <a:uFill>
                  <a:solidFill>
                    <a:srgbClr val="000000"/>
                  </a:solidFill>
                </a:uFill>
                <a:latin typeface="Meiryo UI" panose="020B0604030504040204" pitchFamily="50" charset="-128"/>
                <a:ea typeface="Meiryo UI" panose="020B0604030504040204" pitchFamily="50" charset="-128"/>
                <a:cs typeface="ＭＳ Ｐ明朝"/>
              </a:rPr>
              <a:t>トン</a:t>
            </a:r>
            <a:r>
              <a:rPr sz="1400" spc="-25" dirty="0">
                <a:latin typeface="Meiryo UI" panose="020B0604030504040204" pitchFamily="50" charset="-128"/>
                <a:ea typeface="Meiryo UI" panose="020B0604030504040204" pitchFamily="50" charset="-128"/>
                <a:cs typeface="ＭＳ Ｐ明朝"/>
              </a:rPr>
              <a:t>程度、</a:t>
            </a:r>
            <a:endParaRPr sz="1400" dirty="0">
              <a:latin typeface="Meiryo UI" panose="020B0604030504040204" pitchFamily="50" charset="-128"/>
              <a:ea typeface="Meiryo UI" panose="020B0604030504040204" pitchFamily="50" charset="-128"/>
              <a:cs typeface="ＭＳ Ｐ明朝"/>
            </a:endParaRPr>
          </a:p>
          <a:p>
            <a:pPr marL="91440"/>
            <a:r>
              <a:rPr sz="1400" u="sng" dirty="0">
                <a:uFill>
                  <a:solidFill>
                    <a:srgbClr val="000000"/>
                  </a:solidFill>
                </a:uFill>
                <a:latin typeface="Meiryo UI" panose="020B0604030504040204" pitchFamily="50" charset="-128"/>
                <a:ea typeface="Meiryo UI" panose="020B0604030504040204" pitchFamily="50" charset="-128"/>
                <a:cs typeface="ＭＳ Ｐ明朝"/>
              </a:rPr>
              <a:t>2030年頃</a:t>
            </a:r>
            <a:r>
              <a:rPr sz="1400" spc="-15" dirty="0">
                <a:latin typeface="Meiryo UI" panose="020B0604030504040204" pitchFamily="50" charset="-128"/>
                <a:ea typeface="Meiryo UI" panose="020B0604030504040204" pitchFamily="50" charset="-128"/>
                <a:cs typeface="ＭＳ Ｐ明朝"/>
              </a:rPr>
              <a:t>に</a:t>
            </a:r>
            <a:r>
              <a:rPr sz="1400" u="sng" spc="-10" dirty="0">
                <a:uFill>
                  <a:solidFill>
                    <a:srgbClr val="000000"/>
                  </a:solidFill>
                </a:uFill>
                <a:latin typeface="Meiryo UI" panose="020B0604030504040204" pitchFamily="50" charset="-128"/>
                <a:ea typeface="Meiryo UI" panose="020B0604030504040204" pitchFamily="50" charset="-128"/>
                <a:cs typeface="ＭＳ Ｐ明朝"/>
              </a:rPr>
              <a:t>＋2,000</a:t>
            </a:r>
            <a:r>
              <a:rPr sz="1400" u="sng" spc="-5" dirty="0">
                <a:uFill>
                  <a:solidFill>
                    <a:srgbClr val="000000"/>
                  </a:solidFill>
                </a:uFill>
                <a:latin typeface="Meiryo UI" panose="020B0604030504040204" pitchFamily="50" charset="-128"/>
                <a:ea typeface="Meiryo UI" panose="020B0604030504040204" pitchFamily="50" charset="-128"/>
                <a:cs typeface="ＭＳ Ｐ明朝"/>
              </a:rPr>
              <a:t>トン</a:t>
            </a:r>
            <a:r>
              <a:rPr sz="1400" spc="-20" dirty="0">
                <a:latin typeface="Meiryo UI" panose="020B0604030504040204" pitchFamily="50" charset="-128"/>
                <a:ea typeface="Meiryo UI" panose="020B0604030504040204" pitchFamily="50" charset="-128"/>
                <a:cs typeface="ＭＳ Ｐ明朝"/>
              </a:rPr>
              <a:t>程度、</a:t>
            </a:r>
            <a:endParaRPr sz="1400" dirty="0">
              <a:latin typeface="Meiryo UI" panose="020B0604030504040204" pitchFamily="50" charset="-128"/>
              <a:ea typeface="Meiryo UI" panose="020B0604030504040204" pitchFamily="50" charset="-128"/>
              <a:cs typeface="ＭＳ Ｐ明朝"/>
            </a:endParaRPr>
          </a:p>
          <a:p>
            <a:pPr marL="91440" marR="257810"/>
            <a:r>
              <a:rPr sz="1400" u="sng" dirty="0">
                <a:uFill>
                  <a:solidFill>
                    <a:srgbClr val="000000"/>
                  </a:solidFill>
                </a:uFill>
                <a:latin typeface="Meiryo UI" panose="020B0604030504040204" pitchFamily="50" charset="-128"/>
                <a:ea typeface="Meiryo UI" panose="020B0604030504040204" pitchFamily="50" charset="-128"/>
                <a:cs typeface="ＭＳ Ｐ明朝"/>
              </a:rPr>
              <a:t>合わせて</a:t>
            </a:r>
            <a:r>
              <a:rPr sz="1400" u="sng" spc="-10" dirty="0">
                <a:uFill>
                  <a:solidFill>
                    <a:srgbClr val="000000"/>
                  </a:solidFill>
                </a:uFill>
                <a:latin typeface="Meiryo UI" panose="020B0604030504040204" pitchFamily="50" charset="-128"/>
                <a:ea typeface="Meiryo UI" panose="020B0604030504040204" pitchFamily="50" charset="-128"/>
                <a:cs typeface="ＭＳ Ｐ明朝"/>
              </a:rPr>
              <a:t>＋6,000</a:t>
            </a:r>
            <a:r>
              <a:rPr sz="1400" u="sng" spc="-5" dirty="0">
                <a:uFill>
                  <a:solidFill>
                    <a:srgbClr val="000000"/>
                  </a:solidFill>
                </a:uFill>
                <a:latin typeface="Meiryo UI" panose="020B0604030504040204" pitchFamily="50" charset="-128"/>
                <a:ea typeface="Meiryo UI" panose="020B0604030504040204" pitchFamily="50" charset="-128"/>
                <a:cs typeface="ＭＳ Ｐ明朝"/>
              </a:rPr>
              <a:t>トン</a:t>
            </a:r>
            <a:r>
              <a:rPr sz="1400" spc="-20" dirty="0">
                <a:latin typeface="Meiryo UI" panose="020B0604030504040204" pitchFamily="50" charset="-128"/>
                <a:ea typeface="Meiryo UI" panose="020B0604030504040204" pitchFamily="50" charset="-128"/>
                <a:cs typeface="ＭＳ Ｐ明朝"/>
              </a:rPr>
              <a:t>程度の使用済燃料貯蔵対策を目指していく。</a:t>
            </a:r>
            <a:endParaRPr sz="1400" dirty="0">
              <a:latin typeface="Meiryo UI" panose="020B0604030504040204" pitchFamily="50" charset="-128"/>
              <a:ea typeface="Meiryo UI" panose="020B0604030504040204" pitchFamily="50" charset="-128"/>
              <a:cs typeface="ＭＳ Ｐ明朝"/>
            </a:endParaRPr>
          </a:p>
        </p:txBody>
      </p:sp>
      <p:sp>
        <p:nvSpPr>
          <p:cNvPr id="6" name="object 6"/>
          <p:cNvSpPr txBox="1"/>
          <p:nvPr/>
        </p:nvSpPr>
        <p:spPr>
          <a:xfrm>
            <a:off x="5027701" y="6106200"/>
            <a:ext cx="253365" cy="197490"/>
          </a:xfrm>
          <a:prstGeom prst="rect">
            <a:avLst/>
          </a:prstGeom>
        </p:spPr>
        <p:txBody>
          <a:bodyPr vert="horz" wrap="square" lIns="0" tIns="12700" rIns="0" bIns="0" rtlCol="0">
            <a:spAutoFit/>
          </a:bodyPr>
          <a:lstStyle/>
          <a:p>
            <a:pPr marL="12700">
              <a:spcBef>
                <a:spcPts val="100"/>
              </a:spcBef>
            </a:pPr>
            <a:r>
              <a:rPr sz="1200" spc="-25" dirty="0">
                <a:latin typeface="Meiryo UI" panose="020B0604030504040204" pitchFamily="50" charset="-128"/>
                <a:ea typeface="Meiryo UI" panose="020B0604030504040204" pitchFamily="50" charset="-128"/>
                <a:cs typeface="Meiryo UI"/>
              </a:rPr>
              <a:t>など</a:t>
            </a:r>
            <a:endParaRPr sz="1200">
              <a:latin typeface="Meiryo UI" panose="020B0604030504040204" pitchFamily="50" charset="-128"/>
              <a:ea typeface="Meiryo UI" panose="020B0604030504040204" pitchFamily="50" charset="-128"/>
              <a:cs typeface="Meiryo UI"/>
            </a:endParaRPr>
          </a:p>
        </p:txBody>
      </p:sp>
      <p:sp>
        <p:nvSpPr>
          <p:cNvPr id="7" name="object 7"/>
          <p:cNvSpPr txBox="1"/>
          <p:nvPr/>
        </p:nvSpPr>
        <p:spPr>
          <a:xfrm>
            <a:off x="839087" y="5497795"/>
            <a:ext cx="4458970" cy="1292020"/>
          </a:xfrm>
          <a:prstGeom prst="rect">
            <a:avLst/>
          </a:prstGeom>
        </p:spPr>
        <p:txBody>
          <a:bodyPr vert="horz" wrap="square" lIns="0" tIns="12065" rIns="0" bIns="0" rtlCol="0">
            <a:spAutoFit/>
          </a:bodyPr>
          <a:lstStyle/>
          <a:p>
            <a:pPr marL="12700">
              <a:spcBef>
                <a:spcPts val="95"/>
              </a:spcBef>
            </a:pPr>
            <a:r>
              <a:rPr sz="1600" spc="-25" dirty="0">
                <a:latin typeface="Meiryo UI" panose="020B0604030504040204" pitchFamily="50" charset="-128"/>
                <a:ea typeface="Meiryo UI" panose="020B0604030504040204" pitchFamily="50" charset="-128"/>
                <a:cs typeface="Meiryo UI"/>
              </a:rPr>
              <a:t>使用済燃料対策推進</a:t>
            </a:r>
            <a:r>
              <a:rPr sz="1600" u="sng" spc="-35" dirty="0">
                <a:uFill>
                  <a:solidFill>
                    <a:srgbClr val="000000"/>
                  </a:solidFill>
                </a:uFill>
                <a:latin typeface="Meiryo UI" panose="020B0604030504040204" pitchFamily="50" charset="-128"/>
                <a:ea typeface="Meiryo UI" panose="020B0604030504040204" pitchFamily="50" charset="-128"/>
                <a:cs typeface="Meiryo UI"/>
              </a:rPr>
              <a:t>協議会</a:t>
            </a:r>
            <a:endParaRPr sz="1600" dirty="0">
              <a:latin typeface="Meiryo UI" panose="020B0604030504040204" pitchFamily="50" charset="-128"/>
              <a:ea typeface="Meiryo UI" panose="020B0604030504040204" pitchFamily="50" charset="-128"/>
              <a:cs typeface="Meiryo UI"/>
            </a:endParaRPr>
          </a:p>
          <a:p>
            <a:pPr marL="12700">
              <a:spcBef>
                <a:spcPts val="1430"/>
              </a:spcBef>
            </a:pPr>
            <a:r>
              <a:rPr sz="1200" spc="-15" dirty="0">
                <a:latin typeface="Meiryo UI" panose="020B0604030504040204" pitchFamily="50" charset="-128"/>
                <a:ea typeface="Meiryo UI" panose="020B0604030504040204" pitchFamily="50" charset="-128"/>
                <a:cs typeface="Meiryo UI"/>
              </a:rPr>
              <a:t>構成員：経済産業大臣、資源エネルギー庁長官、電力・ガス事業部長、</a:t>
            </a:r>
            <a:endParaRPr sz="1200" dirty="0">
              <a:latin typeface="Meiryo UI" panose="020B0604030504040204" pitchFamily="50" charset="-128"/>
              <a:ea typeface="Meiryo UI" panose="020B0604030504040204" pitchFamily="50" charset="-128"/>
              <a:cs typeface="Meiryo UI"/>
            </a:endParaRPr>
          </a:p>
          <a:p>
            <a:pPr marL="12700" marR="859790" indent="609600">
              <a:spcBef>
                <a:spcPts val="5"/>
              </a:spcBef>
            </a:pPr>
            <a:r>
              <a:rPr sz="1200" spc="-10" dirty="0" err="1">
                <a:latin typeface="Meiryo UI" panose="020B0604030504040204" pitchFamily="50" charset="-128"/>
                <a:ea typeface="Meiryo UI" panose="020B0604030504040204" pitchFamily="50" charset="-128"/>
                <a:cs typeface="Meiryo UI"/>
              </a:rPr>
              <a:t>電気事業連合会会長、原子力事業者の各社</a:t>
            </a:r>
            <a:r>
              <a:rPr lang="ja-JP" altLang="en-US" sz="1200" spc="-10" dirty="0">
                <a:latin typeface="Meiryo UI" panose="020B0604030504040204" pitchFamily="50" charset="-128"/>
                <a:ea typeface="Meiryo UI" panose="020B0604030504040204" pitchFamily="50" charset="-128"/>
                <a:cs typeface="Meiryo UI"/>
              </a:rPr>
              <a:t>長</a:t>
            </a:r>
            <a:r>
              <a:rPr lang="ja-JP" altLang="en-US" sz="1050" dirty="0">
                <a:latin typeface="Meiryo UI" panose="020B0604030504040204" pitchFamily="50" charset="-128"/>
                <a:ea typeface="Meiryo UI" panose="020B0604030504040204" pitchFamily="50" charset="-128"/>
                <a:cs typeface="ＭＳ Ｐ明朝"/>
              </a:rPr>
              <a:t>①</a:t>
            </a:r>
            <a:r>
              <a:rPr sz="1050" dirty="0">
                <a:latin typeface="Meiryo UI" panose="020B0604030504040204" pitchFamily="50" charset="-128"/>
                <a:ea typeface="Meiryo UI" panose="020B0604030504040204" pitchFamily="50" charset="-128"/>
                <a:cs typeface="ＭＳ Ｐ明朝"/>
              </a:rPr>
              <a:t>平成27年</a:t>
            </a:r>
            <a:r>
              <a:rPr sz="1050" spc="-10" dirty="0">
                <a:latin typeface="Meiryo UI" panose="020B0604030504040204" pitchFamily="50" charset="-128"/>
                <a:ea typeface="Meiryo UI" panose="020B0604030504040204" pitchFamily="50" charset="-128"/>
                <a:cs typeface="ＭＳ Ｐ明朝"/>
              </a:rPr>
              <a:t>（2015</a:t>
            </a:r>
            <a:r>
              <a:rPr sz="1050" dirty="0">
                <a:latin typeface="Meiryo UI" panose="020B0604030504040204" pitchFamily="50" charset="-128"/>
                <a:ea typeface="Meiryo UI" panose="020B0604030504040204" pitchFamily="50" charset="-128"/>
                <a:cs typeface="ＭＳ Ｐ明朝"/>
              </a:rPr>
              <a:t>年</a:t>
            </a:r>
            <a:r>
              <a:rPr sz="1050" spc="-10" dirty="0">
                <a:latin typeface="Meiryo UI" panose="020B0604030504040204" pitchFamily="50" charset="-128"/>
                <a:ea typeface="Meiryo UI" panose="020B0604030504040204" pitchFamily="50" charset="-128"/>
                <a:cs typeface="ＭＳ Ｐ明朝"/>
              </a:rPr>
              <a:t>）11</a:t>
            </a:r>
            <a:r>
              <a:rPr sz="1050" spc="-15" dirty="0">
                <a:latin typeface="Meiryo UI" panose="020B0604030504040204" pitchFamily="50" charset="-128"/>
                <a:ea typeface="Meiryo UI" panose="020B0604030504040204" pitchFamily="50" charset="-128"/>
                <a:cs typeface="ＭＳ Ｐ明朝"/>
              </a:rPr>
              <a:t>月、②平成</a:t>
            </a:r>
            <a:r>
              <a:rPr sz="1050" dirty="0">
                <a:latin typeface="Meiryo UI" panose="020B0604030504040204" pitchFamily="50" charset="-128"/>
                <a:ea typeface="Meiryo UI" panose="020B0604030504040204" pitchFamily="50" charset="-128"/>
                <a:cs typeface="ＭＳ Ｐ明朝"/>
              </a:rPr>
              <a:t>28</a:t>
            </a:r>
            <a:r>
              <a:rPr sz="1050" spc="-15" dirty="0">
                <a:latin typeface="Meiryo UI" panose="020B0604030504040204" pitchFamily="50" charset="-128"/>
                <a:ea typeface="Meiryo UI" panose="020B0604030504040204" pitchFamily="50" charset="-128"/>
                <a:cs typeface="ＭＳ Ｐ明朝"/>
              </a:rPr>
              <a:t>年</a:t>
            </a:r>
            <a:r>
              <a:rPr sz="1050" spc="-10" dirty="0">
                <a:latin typeface="Meiryo UI" panose="020B0604030504040204" pitchFamily="50" charset="-128"/>
                <a:ea typeface="Meiryo UI" panose="020B0604030504040204" pitchFamily="50" charset="-128"/>
                <a:cs typeface="ＭＳ Ｐ明朝"/>
              </a:rPr>
              <a:t>（2016</a:t>
            </a:r>
            <a:r>
              <a:rPr sz="1050" dirty="0">
                <a:latin typeface="Meiryo UI" panose="020B0604030504040204" pitchFamily="50" charset="-128"/>
                <a:ea typeface="Meiryo UI" panose="020B0604030504040204" pitchFamily="50" charset="-128"/>
                <a:cs typeface="ＭＳ Ｐ明朝"/>
              </a:rPr>
              <a:t>年</a:t>
            </a:r>
            <a:r>
              <a:rPr sz="1050" spc="-10" dirty="0">
                <a:latin typeface="Meiryo UI" panose="020B0604030504040204" pitchFamily="50" charset="-128"/>
                <a:ea typeface="Meiryo UI" panose="020B0604030504040204" pitchFamily="50" charset="-128"/>
                <a:cs typeface="ＭＳ Ｐ明朝"/>
              </a:rPr>
              <a:t>）10</a:t>
            </a:r>
            <a:r>
              <a:rPr sz="1050" spc="-35" dirty="0">
                <a:latin typeface="Meiryo UI" panose="020B0604030504040204" pitchFamily="50" charset="-128"/>
                <a:ea typeface="Meiryo UI" panose="020B0604030504040204" pitchFamily="50" charset="-128"/>
                <a:cs typeface="ＭＳ Ｐ明朝"/>
              </a:rPr>
              <a:t>月、</a:t>
            </a:r>
            <a:endParaRPr sz="1050" dirty="0">
              <a:latin typeface="Meiryo UI" panose="020B0604030504040204" pitchFamily="50" charset="-128"/>
              <a:ea typeface="Meiryo UI" panose="020B0604030504040204" pitchFamily="50" charset="-128"/>
              <a:cs typeface="ＭＳ Ｐ明朝"/>
            </a:endParaRPr>
          </a:p>
          <a:p>
            <a:pPr marL="12700"/>
            <a:r>
              <a:rPr sz="1050" dirty="0">
                <a:latin typeface="Meiryo UI" panose="020B0604030504040204" pitchFamily="50" charset="-128"/>
                <a:ea typeface="Meiryo UI" panose="020B0604030504040204" pitchFamily="50" charset="-128"/>
                <a:cs typeface="ＭＳ Ｐ明朝"/>
              </a:rPr>
              <a:t>③平成29年</a:t>
            </a:r>
            <a:r>
              <a:rPr sz="1050" spc="-10" dirty="0">
                <a:latin typeface="Meiryo UI" panose="020B0604030504040204" pitchFamily="50" charset="-128"/>
                <a:ea typeface="Meiryo UI" panose="020B0604030504040204" pitchFamily="50" charset="-128"/>
                <a:cs typeface="ＭＳ Ｐ明朝"/>
              </a:rPr>
              <a:t>（2017</a:t>
            </a:r>
            <a:r>
              <a:rPr sz="1050" dirty="0">
                <a:latin typeface="Meiryo UI" panose="020B0604030504040204" pitchFamily="50" charset="-128"/>
                <a:ea typeface="Meiryo UI" panose="020B0604030504040204" pitchFamily="50" charset="-128"/>
                <a:cs typeface="ＭＳ Ｐ明朝"/>
              </a:rPr>
              <a:t>年</a:t>
            </a:r>
            <a:r>
              <a:rPr sz="1050" spc="-10" dirty="0">
                <a:latin typeface="Meiryo UI" panose="020B0604030504040204" pitchFamily="50" charset="-128"/>
                <a:ea typeface="Meiryo UI" panose="020B0604030504040204" pitchFamily="50" charset="-128"/>
                <a:cs typeface="ＭＳ Ｐ明朝"/>
              </a:rPr>
              <a:t>）10</a:t>
            </a:r>
            <a:r>
              <a:rPr sz="1050" spc="-15" dirty="0">
                <a:latin typeface="Meiryo UI" panose="020B0604030504040204" pitchFamily="50" charset="-128"/>
                <a:ea typeface="Meiryo UI" panose="020B0604030504040204" pitchFamily="50" charset="-128"/>
                <a:cs typeface="ＭＳ Ｐ明朝"/>
              </a:rPr>
              <a:t>月、④平成</a:t>
            </a:r>
            <a:r>
              <a:rPr sz="1050" dirty="0">
                <a:latin typeface="Meiryo UI" panose="020B0604030504040204" pitchFamily="50" charset="-128"/>
                <a:ea typeface="Meiryo UI" panose="020B0604030504040204" pitchFamily="50" charset="-128"/>
                <a:cs typeface="ＭＳ Ｐ明朝"/>
              </a:rPr>
              <a:t>30</a:t>
            </a:r>
            <a:r>
              <a:rPr sz="1050" spc="-15" dirty="0">
                <a:latin typeface="Meiryo UI" panose="020B0604030504040204" pitchFamily="50" charset="-128"/>
                <a:ea typeface="Meiryo UI" panose="020B0604030504040204" pitchFamily="50" charset="-128"/>
                <a:cs typeface="ＭＳ Ｐ明朝"/>
              </a:rPr>
              <a:t>年</a:t>
            </a:r>
            <a:r>
              <a:rPr sz="1050" spc="-10" dirty="0">
                <a:latin typeface="Meiryo UI" panose="020B0604030504040204" pitchFamily="50" charset="-128"/>
                <a:ea typeface="Meiryo UI" panose="020B0604030504040204" pitchFamily="50" charset="-128"/>
                <a:cs typeface="ＭＳ Ｐ明朝"/>
              </a:rPr>
              <a:t>（2018</a:t>
            </a:r>
            <a:r>
              <a:rPr sz="1050" dirty="0">
                <a:latin typeface="Meiryo UI" panose="020B0604030504040204" pitchFamily="50" charset="-128"/>
                <a:ea typeface="Meiryo UI" panose="020B0604030504040204" pitchFamily="50" charset="-128"/>
                <a:cs typeface="ＭＳ Ｐ明朝"/>
              </a:rPr>
              <a:t>年</a:t>
            </a:r>
            <a:r>
              <a:rPr sz="1050" spc="-10" dirty="0">
                <a:latin typeface="Meiryo UI" panose="020B0604030504040204" pitchFamily="50" charset="-128"/>
                <a:ea typeface="Meiryo UI" panose="020B0604030504040204" pitchFamily="50" charset="-128"/>
                <a:cs typeface="ＭＳ Ｐ明朝"/>
              </a:rPr>
              <a:t>）11</a:t>
            </a:r>
            <a:r>
              <a:rPr sz="1050" spc="-50" dirty="0">
                <a:latin typeface="Meiryo UI" panose="020B0604030504040204" pitchFamily="50" charset="-128"/>
                <a:ea typeface="Meiryo UI" panose="020B0604030504040204" pitchFamily="50" charset="-128"/>
                <a:cs typeface="ＭＳ Ｐ明朝"/>
              </a:rPr>
              <a:t>月</a:t>
            </a:r>
            <a:endParaRPr sz="1050" dirty="0">
              <a:latin typeface="Meiryo UI" panose="020B0604030504040204" pitchFamily="50" charset="-128"/>
              <a:ea typeface="Meiryo UI" panose="020B0604030504040204" pitchFamily="50" charset="-128"/>
              <a:cs typeface="ＭＳ Ｐ明朝"/>
            </a:endParaRPr>
          </a:p>
        </p:txBody>
      </p:sp>
      <p:sp>
        <p:nvSpPr>
          <p:cNvPr id="8" name="object 8"/>
          <p:cNvSpPr txBox="1"/>
          <p:nvPr/>
        </p:nvSpPr>
        <p:spPr>
          <a:xfrm>
            <a:off x="8360595" y="1326400"/>
            <a:ext cx="836294" cy="258404"/>
          </a:xfrm>
          <a:prstGeom prst="rect">
            <a:avLst/>
          </a:prstGeom>
        </p:spPr>
        <p:txBody>
          <a:bodyPr vert="horz" wrap="square" lIns="0" tIns="12065" rIns="0" bIns="0" rtlCol="0">
            <a:spAutoFit/>
          </a:bodyPr>
          <a:lstStyle/>
          <a:p>
            <a:pPr marL="12700">
              <a:spcBef>
                <a:spcPts val="95"/>
              </a:spcBef>
            </a:pPr>
            <a:r>
              <a:rPr sz="1600" spc="-35" dirty="0">
                <a:latin typeface="Meiryo UI" panose="020B0604030504040204" pitchFamily="50" charset="-128"/>
                <a:ea typeface="Meiryo UI" panose="020B0604030504040204" pitchFamily="50" charset="-128"/>
                <a:cs typeface="Meiryo UI"/>
              </a:rPr>
              <a:t>貯蔵容量</a:t>
            </a:r>
            <a:endParaRPr sz="1600">
              <a:latin typeface="Meiryo UI" panose="020B0604030504040204" pitchFamily="50" charset="-128"/>
              <a:ea typeface="Meiryo UI" panose="020B0604030504040204" pitchFamily="50" charset="-128"/>
              <a:cs typeface="Meiryo UI"/>
            </a:endParaRPr>
          </a:p>
        </p:txBody>
      </p:sp>
      <p:sp>
        <p:nvSpPr>
          <p:cNvPr id="9" name="object 9"/>
          <p:cNvSpPr/>
          <p:nvPr/>
        </p:nvSpPr>
        <p:spPr>
          <a:xfrm>
            <a:off x="7595421" y="1219594"/>
            <a:ext cx="942975" cy="590550"/>
          </a:xfrm>
          <a:custGeom>
            <a:avLst/>
            <a:gdLst/>
            <a:ahLst/>
            <a:cxnLst/>
            <a:rect l="l" t="t" r="r" b="b"/>
            <a:pathLst>
              <a:path w="942975" h="590550">
                <a:moveTo>
                  <a:pt x="942975" y="0"/>
                </a:moveTo>
                <a:lnTo>
                  <a:pt x="0" y="590422"/>
                </a:lnTo>
              </a:path>
            </a:pathLst>
          </a:custGeom>
          <a:ln w="9144">
            <a:solidFill>
              <a:srgbClr val="000000"/>
            </a:solidFill>
          </a:ln>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0" name="object 10"/>
          <p:cNvSpPr txBox="1"/>
          <p:nvPr/>
        </p:nvSpPr>
        <p:spPr>
          <a:xfrm>
            <a:off x="8335195" y="1417841"/>
            <a:ext cx="2360930" cy="452120"/>
          </a:xfrm>
          <a:prstGeom prst="rect">
            <a:avLst/>
          </a:prstGeom>
        </p:spPr>
        <p:txBody>
          <a:bodyPr vert="horz" wrap="square" lIns="0" tIns="12065" rIns="0" bIns="0" rtlCol="0">
            <a:spAutoFit/>
          </a:bodyPr>
          <a:lstStyle/>
          <a:p>
            <a:pPr marL="38100">
              <a:spcBef>
                <a:spcPts val="95"/>
              </a:spcBef>
            </a:pPr>
            <a:r>
              <a:rPr sz="1600" spc="-25" dirty="0">
                <a:latin typeface="Meiryo UI" panose="020B0604030504040204" pitchFamily="50" charset="-128"/>
                <a:ea typeface="Meiryo UI" panose="020B0604030504040204" pitchFamily="50" charset="-128"/>
                <a:cs typeface="Meiryo UI"/>
              </a:rPr>
              <a:t>約</a:t>
            </a:r>
            <a:r>
              <a:rPr sz="1600" spc="-10" dirty="0">
                <a:latin typeface="Meiryo UI" panose="020B0604030504040204" pitchFamily="50" charset="-128"/>
                <a:ea typeface="Meiryo UI" panose="020B0604030504040204" pitchFamily="50" charset="-128"/>
                <a:cs typeface="Meiryo UI"/>
              </a:rPr>
              <a:t>24,000</a:t>
            </a:r>
            <a:r>
              <a:rPr sz="1600" spc="85" dirty="0">
                <a:latin typeface="Meiryo UI" panose="020B0604030504040204" pitchFamily="50" charset="-128"/>
                <a:ea typeface="Meiryo UI" panose="020B0604030504040204" pitchFamily="50" charset="-128"/>
                <a:cs typeface="Meiryo UI"/>
              </a:rPr>
              <a:t>トン</a:t>
            </a:r>
            <a:r>
              <a:rPr sz="2400" spc="-37" baseline="24305" dirty="0">
                <a:latin typeface="Meiryo UI" panose="020B0604030504040204" pitchFamily="50" charset="-128"/>
                <a:ea typeface="Meiryo UI" panose="020B0604030504040204" pitchFamily="50" charset="-128"/>
                <a:cs typeface="Meiryo UI"/>
              </a:rPr>
              <a:t>＝約</a:t>
            </a:r>
            <a:r>
              <a:rPr sz="4200" spc="-37" baseline="13888" dirty="0">
                <a:latin typeface="Meiryo UI" panose="020B0604030504040204" pitchFamily="50" charset="-128"/>
                <a:ea typeface="Meiryo UI" panose="020B0604030504040204" pitchFamily="50" charset="-128"/>
                <a:cs typeface="Meiryo UI"/>
              </a:rPr>
              <a:t>75</a:t>
            </a:r>
            <a:r>
              <a:rPr sz="2400" spc="-37" baseline="24305" dirty="0">
                <a:latin typeface="Meiryo UI" panose="020B0604030504040204" pitchFamily="50" charset="-128"/>
                <a:ea typeface="Meiryo UI" panose="020B0604030504040204" pitchFamily="50" charset="-128"/>
                <a:cs typeface="Meiryo UI"/>
              </a:rPr>
              <a:t>%</a:t>
            </a:r>
            <a:endParaRPr sz="2400" baseline="24305">
              <a:latin typeface="Meiryo UI" panose="020B0604030504040204" pitchFamily="50" charset="-128"/>
              <a:ea typeface="Meiryo UI" panose="020B0604030504040204" pitchFamily="50" charset="-128"/>
              <a:cs typeface="Meiryo UI"/>
            </a:endParaRPr>
          </a:p>
        </p:txBody>
      </p:sp>
      <p:sp>
        <p:nvSpPr>
          <p:cNvPr id="11" name="object 11"/>
          <p:cNvSpPr txBox="1"/>
          <p:nvPr/>
        </p:nvSpPr>
        <p:spPr>
          <a:xfrm>
            <a:off x="6303449" y="705260"/>
            <a:ext cx="1604645" cy="921385"/>
          </a:xfrm>
          <a:prstGeom prst="rect">
            <a:avLst/>
          </a:prstGeom>
        </p:spPr>
        <p:txBody>
          <a:bodyPr vert="horz" wrap="square" lIns="0" tIns="83820" rIns="0" bIns="0" rtlCol="0">
            <a:spAutoFit/>
          </a:bodyPr>
          <a:lstStyle/>
          <a:p>
            <a:pPr marL="12700">
              <a:spcBef>
                <a:spcPts val="660"/>
              </a:spcBef>
            </a:pPr>
            <a:r>
              <a:rPr spc="-10" dirty="0">
                <a:latin typeface="Meiryo UI" panose="020B0604030504040204" pitchFamily="50" charset="-128"/>
                <a:ea typeface="Meiryo UI" panose="020B0604030504040204" pitchFamily="50" charset="-128"/>
                <a:cs typeface="Meiryo UI"/>
              </a:rPr>
              <a:t>①</a:t>
            </a:r>
            <a:r>
              <a:rPr u="sng" spc="-30" dirty="0">
                <a:uFill>
                  <a:solidFill>
                    <a:srgbClr val="000000"/>
                  </a:solidFill>
                </a:uFill>
                <a:latin typeface="Meiryo UI" panose="020B0604030504040204" pitchFamily="50" charset="-128"/>
                <a:ea typeface="Meiryo UI" panose="020B0604030504040204" pitchFamily="50" charset="-128"/>
                <a:cs typeface="Meiryo UI"/>
              </a:rPr>
              <a:t>現状</a:t>
            </a:r>
            <a:endParaRPr>
              <a:latin typeface="Meiryo UI" panose="020B0604030504040204" pitchFamily="50" charset="-128"/>
              <a:ea typeface="Meiryo UI" panose="020B0604030504040204" pitchFamily="50" charset="-128"/>
              <a:cs typeface="Meiryo UI"/>
            </a:endParaRPr>
          </a:p>
          <a:p>
            <a:pPr marL="391160" marR="5080">
              <a:spcBef>
                <a:spcPts val="490"/>
              </a:spcBef>
            </a:pPr>
            <a:r>
              <a:rPr sz="1600" spc="-20" dirty="0">
                <a:solidFill>
                  <a:srgbClr val="FF0000"/>
                </a:solidFill>
                <a:latin typeface="Meiryo UI" panose="020B0604030504040204" pitchFamily="50" charset="-128"/>
                <a:ea typeface="Meiryo UI" panose="020B0604030504040204" pitchFamily="50" charset="-128"/>
                <a:cs typeface="Meiryo UI"/>
              </a:rPr>
              <a:t>使用済燃料約</a:t>
            </a:r>
            <a:r>
              <a:rPr sz="1600" spc="-10" dirty="0">
                <a:solidFill>
                  <a:srgbClr val="FF0000"/>
                </a:solidFill>
                <a:latin typeface="Meiryo UI" panose="020B0604030504040204" pitchFamily="50" charset="-128"/>
                <a:ea typeface="Meiryo UI" panose="020B0604030504040204" pitchFamily="50" charset="-128"/>
                <a:cs typeface="Meiryo UI"/>
              </a:rPr>
              <a:t>18,000</a:t>
            </a:r>
            <a:r>
              <a:rPr sz="1600" spc="-20" dirty="0">
                <a:solidFill>
                  <a:srgbClr val="FF0000"/>
                </a:solidFill>
                <a:latin typeface="Meiryo UI" panose="020B0604030504040204" pitchFamily="50" charset="-128"/>
                <a:ea typeface="Meiryo UI" panose="020B0604030504040204" pitchFamily="50" charset="-128"/>
                <a:cs typeface="Meiryo UI"/>
              </a:rPr>
              <a:t>トン</a:t>
            </a:r>
            <a:endParaRPr sz="1600">
              <a:latin typeface="Meiryo UI" panose="020B0604030504040204" pitchFamily="50" charset="-128"/>
              <a:ea typeface="Meiryo UI" panose="020B0604030504040204" pitchFamily="50" charset="-128"/>
              <a:cs typeface="Meiryo UI"/>
            </a:endParaRPr>
          </a:p>
        </p:txBody>
      </p:sp>
      <p:sp>
        <p:nvSpPr>
          <p:cNvPr id="12" name="object 12"/>
          <p:cNvSpPr txBox="1"/>
          <p:nvPr/>
        </p:nvSpPr>
        <p:spPr>
          <a:xfrm>
            <a:off x="6303448" y="1840623"/>
            <a:ext cx="1135380" cy="299720"/>
          </a:xfrm>
          <a:prstGeom prst="rect">
            <a:avLst/>
          </a:prstGeom>
        </p:spPr>
        <p:txBody>
          <a:bodyPr vert="horz" wrap="square" lIns="0" tIns="12700" rIns="0" bIns="0" rtlCol="0">
            <a:spAutoFit/>
          </a:bodyPr>
          <a:lstStyle/>
          <a:p>
            <a:pPr marL="12700">
              <a:spcBef>
                <a:spcPts val="100"/>
              </a:spcBef>
            </a:pPr>
            <a:r>
              <a:rPr dirty="0">
                <a:latin typeface="Meiryo UI" panose="020B0604030504040204" pitchFamily="50" charset="-128"/>
                <a:ea typeface="Meiryo UI" panose="020B0604030504040204" pitchFamily="50" charset="-128"/>
                <a:cs typeface="Meiryo UI"/>
              </a:rPr>
              <a:t>②</a:t>
            </a:r>
            <a:r>
              <a:rPr u="sng" spc="-15" dirty="0">
                <a:uFill>
                  <a:solidFill>
                    <a:srgbClr val="000000"/>
                  </a:solidFill>
                </a:uFill>
                <a:latin typeface="Meiryo UI" panose="020B0604030504040204" pitchFamily="50" charset="-128"/>
                <a:ea typeface="Meiryo UI" panose="020B0604030504040204" pitchFamily="50" charset="-128"/>
                <a:cs typeface="Meiryo UI"/>
              </a:rPr>
              <a:t>主な対策</a:t>
            </a:r>
            <a:endParaRPr>
              <a:latin typeface="Meiryo UI" panose="020B0604030504040204" pitchFamily="50" charset="-128"/>
              <a:ea typeface="Meiryo UI" panose="020B0604030504040204" pitchFamily="50" charset="-128"/>
              <a:cs typeface="Meiryo UI"/>
            </a:endParaRPr>
          </a:p>
        </p:txBody>
      </p:sp>
      <p:sp>
        <p:nvSpPr>
          <p:cNvPr id="13" name="object 13"/>
          <p:cNvSpPr txBox="1"/>
          <p:nvPr/>
        </p:nvSpPr>
        <p:spPr>
          <a:xfrm>
            <a:off x="6303447" y="2114945"/>
            <a:ext cx="4993817" cy="4635243"/>
          </a:xfrm>
          <a:prstGeom prst="rect">
            <a:avLst/>
          </a:prstGeom>
        </p:spPr>
        <p:txBody>
          <a:bodyPr vert="horz" wrap="square" lIns="0" tIns="13335" rIns="0" bIns="0" rtlCol="0">
            <a:spAutoFit/>
          </a:bodyPr>
          <a:lstStyle/>
          <a:p>
            <a:pPr marL="3670935">
              <a:spcBef>
                <a:spcPts val="105"/>
              </a:spcBef>
            </a:pPr>
            <a:r>
              <a:rPr sz="1400" dirty="0">
                <a:latin typeface="Meiryo UI" panose="020B0604030504040204" pitchFamily="50" charset="-128"/>
                <a:ea typeface="Meiryo UI" panose="020B0604030504040204" pitchFamily="50" charset="-128"/>
                <a:cs typeface="Meiryo UI"/>
              </a:rPr>
              <a:t>余裕年数</a:t>
            </a:r>
            <a:r>
              <a:rPr sz="1000" spc="-25" dirty="0">
                <a:latin typeface="Meiryo UI" panose="020B0604030504040204" pitchFamily="50" charset="-128"/>
                <a:ea typeface="Meiryo UI" panose="020B0604030504040204" pitchFamily="50" charset="-128"/>
                <a:cs typeface="Meiryo UI"/>
              </a:rPr>
              <a:t>(※)</a:t>
            </a:r>
            <a:endParaRPr sz="1000" dirty="0">
              <a:latin typeface="Meiryo UI" panose="020B0604030504040204" pitchFamily="50" charset="-128"/>
              <a:ea typeface="Meiryo UI" panose="020B0604030504040204" pitchFamily="50" charset="-128"/>
              <a:cs typeface="Meiryo UI"/>
            </a:endParaRPr>
          </a:p>
          <a:p>
            <a:pPr marL="248920"/>
            <a:r>
              <a:rPr sz="1400" spc="70" dirty="0">
                <a:latin typeface="Meiryo UI" panose="020B0604030504040204" pitchFamily="50" charset="-128"/>
                <a:ea typeface="Meiryo UI" panose="020B0604030504040204" pitchFamily="50" charset="-128"/>
                <a:cs typeface="Meiryo UI"/>
              </a:rPr>
              <a:t>伊方発電所 </a:t>
            </a:r>
            <a:r>
              <a:rPr sz="1050" spc="-15" dirty="0">
                <a:latin typeface="Meiryo UI" panose="020B0604030504040204" pitchFamily="50" charset="-128"/>
                <a:ea typeface="Meiryo UI" panose="020B0604030504040204" pitchFamily="50" charset="-128"/>
                <a:cs typeface="ＭＳ Ｐ明朝"/>
              </a:rPr>
              <a:t>③稼働中</a:t>
            </a:r>
            <a:endParaRPr sz="1050" dirty="0">
              <a:latin typeface="Meiryo UI" panose="020B0604030504040204" pitchFamily="50" charset="-128"/>
              <a:ea typeface="Meiryo UI" panose="020B0604030504040204" pitchFamily="50" charset="-128"/>
              <a:cs typeface="ＭＳ Ｐ明朝"/>
            </a:endParaRPr>
          </a:p>
          <a:p>
            <a:pPr marL="927100">
              <a:tabLst>
                <a:tab pos="3670300" algn="l"/>
              </a:tabLst>
            </a:pPr>
            <a:r>
              <a:rPr sz="1400" dirty="0">
                <a:solidFill>
                  <a:srgbClr val="FF0000"/>
                </a:solidFill>
                <a:latin typeface="Meiryo UI" panose="020B0604030504040204" pitchFamily="50" charset="-128"/>
                <a:ea typeface="Meiryo UI" panose="020B0604030504040204" pitchFamily="50" charset="-128"/>
                <a:cs typeface="Meiryo UI"/>
              </a:rPr>
              <a:t>710ト</a:t>
            </a:r>
            <a:r>
              <a:rPr sz="1400" spc="-10" dirty="0">
                <a:solidFill>
                  <a:srgbClr val="FF0000"/>
                </a:solidFill>
                <a:latin typeface="Meiryo UI" panose="020B0604030504040204" pitchFamily="50" charset="-128"/>
                <a:ea typeface="Meiryo UI" panose="020B0604030504040204" pitchFamily="50" charset="-128"/>
                <a:cs typeface="Meiryo UI"/>
              </a:rPr>
              <a:t>ン</a:t>
            </a:r>
            <a:r>
              <a:rPr sz="1400" dirty="0">
                <a:latin typeface="Meiryo UI" panose="020B0604030504040204" pitchFamily="50" charset="-128"/>
                <a:ea typeface="Meiryo UI" panose="020B0604030504040204" pitchFamily="50" charset="-128"/>
                <a:cs typeface="Meiryo UI"/>
              </a:rPr>
              <a:t>／1,080ト</a:t>
            </a:r>
            <a:r>
              <a:rPr sz="1400" spc="-50" dirty="0">
                <a:latin typeface="Meiryo UI" panose="020B0604030504040204" pitchFamily="50" charset="-128"/>
                <a:ea typeface="Meiryo UI" panose="020B0604030504040204" pitchFamily="50" charset="-128"/>
                <a:cs typeface="Meiryo UI"/>
              </a:rPr>
              <a:t>ン</a:t>
            </a:r>
            <a:r>
              <a:rPr sz="1400" dirty="0">
                <a:latin typeface="Meiryo UI" panose="020B0604030504040204" pitchFamily="50" charset="-128"/>
                <a:ea typeface="Meiryo UI" panose="020B0604030504040204" pitchFamily="50" charset="-128"/>
                <a:cs typeface="Meiryo UI"/>
              </a:rPr>
              <a:t>	11</a:t>
            </a:r>
            <a:r>
              <a:rPr sz="1400" spc="-50" dirty="0">
                <a:latin typeface="Meiryo UI" panose="020B0604030504040204" pitchFamily="50" charset="-128"/>
                <a:ea typeface="Meiryo UI" panose="020B0604030504040204" pitchFamily="50" charset="-128"/>
                <a:cs typeface="Meiryo UI"/>
              </a:rPr>
              <a:t>年</a:t>
            </a:r>
            <a:endParaRPr sz="1400" dirty="0">
              <a:latin typeface="Meiryo UI" panose="020B0604030504040204" pitchFamily="50" charset="-128"/>
              <a:ea typeface="Meiryo UI" panose="020B0604030504040204" pitchFamily="50" charset="-128"/>
              <a:cs typeface="Meiryo UI"/>
            </a:endParaRPr>
          </a:p>
          <a:p>
            <a:pPr marL="1841500">
              <a:tabLst>
                <a:tab pos="4152265" algn="l"/>
              </a:tabLst>
            </a:pPr>
            <a:r>
              <a:rPr sz="1400" b="1" spc="-10" dirty="0">
                <a:latin typeface="Meiryo UI" panose="020B0604030504040204" pitchFamily="50" charset="-128"/>
                <a:ea typeface="Meiryo UI" panose="020B0604030504040204" pitchFamily="50" charset="-128"/>
                <a:cs typeface="Meiryo UI"/>
              </a:rPr>
              <a:t>＋500ト</a:t>
            </a:r>
            <a:r>
              <a:rPr sz="1400" b="1" dirty="0">
                <a:latin typeface="Meiryo UI" panose="020B0604030504040204" pitchFamily="50" charset="-128"/>
                <a:ea typeface="Meiryo UI" panose="020B0604030504040204" pitchFamily="50" charset="-128"/>
                <a:cs typeface="Meiryo UI"/>
              </a:rPr>
              <a:t>ン</a:t>
            </a:r>
            <a:r>
              <a:rPr sz="1400" b="1" spc="20" dirty="0">
                <a:latin typeface="Meiryo UI" panose="020B0604030504040204" pitchFamily="50" charset="-128"/>
                <a:ea typeface="Meiryo UI" panose="020B0604030504040204" pitchFamily="50" charset="-128"/>
                <a:cs typeface="Meiryo UI"/>
              </a:rPr>
              <a:t> </a:t>
            </a:r>
            <a:r>
              <a:rPr sz="1400" dirty="0">
                <a:latin typeface="Meiryo UI" panose="020B0604030504040204" pitchFamily="50" charset="-128"/>
                <a:ea typeface="Meiryo UI" panose="020B0604030504040204" pitchFamily="50" charset="-128"/>
                <a:cs typeface="Meiryo UI"/>
              </a:rPr>
              <a:t>乾式貯蔵</a:t>
            </a:r>
            <a:r>
              <a:rPr sz="1400" spc="-5" dirty="0">
                <a:latin typeface="Meiryo UI" panose="020B0604030504040204" pitchFamily="50" charset="-128"/>
                <a:ea typeface="Meiryo UI" panose="020B0604030504040204" pitchFamily="50" charset="-128"/>
                <a:cs typeface="Meiryo UI"/>
              </a:rPr>
              <a:t> </a:t>
            </a:r>
            <a:r>
              <a:rPr sz="1050" dirty="0">
                <a:latin typeface="Meiryo UI" panose="020B0604030504040204" pitchFamily="50" charset="-128"/>
                <a:ea typeface="Meiryo UI" panose="020B0604030504040204" pitchFamily="50" charset="-128"/>
                <a:cs typeface="Meiryo UI"/>
              </a:rPr>
              <a:t>申請</a:t>
            </a:r>
            <a:r>
              <a:rPr sz="1050" spc="-50" dirty="0">
                <a:latin typeface="Meiryo UI" panose="020B0604030504040204" pitchFamily="50" charset="-128"/>
                <a:ea typeface="Meiryo UI" panose="020B0604030504040204" pitchFamily="50" charset="-128"/>
                <a:cs typeface="Meiryo UI"/>
              </a:rPr>
              <a:t>中</a:t>
            </a:r>
            <a:r>
              <a:rPr sz="1050" dirty="0">
                <a:latin typeface="Meiryo UI" panose="020B0604030504040204" pitchFamily="50" charset="-128"/>
                <a:ea typeface="Meiryo UI" panose="020B0604030504040204" pitchFamily="50" charset="-128"/>
                <a:cs typeface="Meiryo UI"/>
              </a:rPr>
              <a:t>	</a:t>
            </a:r>
            <a:r>
              <a:rPr sz="1400" dirty="0">
                <a:latin typeface="Meiryo UI" panose="020B0604030504040204" pitchFamily="50" charset="-128"/>
                <a:ea typeface="Meiryo UI" panose="020B0604030504040204" pitchFamily="50" charset="-128"/>
                <a:cs typeface="Meiryo UI"/>
              </a:rPr>
              <a:t>→</a:t>
            </a:r>
            <a:r>
              <a:rPr sz="1400" spc="-10" dirty="0">
                <a:latin typeface="Meiryo UI" panose="020B0604030504040204" pitchFamily="50" charset="-128"/>
                <a:ea typeface="Meiryo UI" panose="020B0604030504040204" pitchFamily="50" charset="-128"/>
                <a:cs typeface="Meiryo UI"/>
              </a:rPr>
              <a:t> </a:t>
            </a:r>
            <a:r>
              <a:rPr sz="1400" dirty="0">
                <a:latin typeface="Meiryo UI" panose="020B0604030504040204" pitchFamily="50" charset="-128"/>
                <a:ea typeface="Meiryo UI" panose="020B0604030504040204" pitchFamily="50" charset="-128"/>
                <a:cs typeface="Meiryo UI"/>
              </a:rPr>
              <a:t>36</a:t>
            </a:r>
            <a:r>
              <a:rPr sz="1400" spc="-50" dirty="0">
                <a:latin typeface="Meiryo UI" panose="020B0604030504040204" pitchFamily="50" charset="-128"/>
                <a:ea typeface="Meiryo UI" panose="020B0604030504040204" pitchFamily="50" charset="-128"/>
                <a:cs typeface="Meiryo UI"/>
              </a:rPr>
              <a:t>年</a:t>
            </a:r>
            <a:endParaRPr sz="1400" dirty="0">
              <a:latin typeface="Meiryo UI" panose="020B0604030504040204" pitchFamily="50" charset="-128"/>
              <a:ea typeface="Meiryo UI" panose="020B0604030504040204" pitchFamily="50" charset="-128"/>
              <a:cs typeface="Meiryo UI"/>
            </a:endParaRPr>
          </a:p>
          <a:p>
            <a:pPr marL="248920">
              <a:spcBef>
                <a:spcPts val="955"/>
              </a:spcBef>
            </a:pPr>
            <a:r>
              <a:rPr sz="1400" spc="40" dirty="0">
                <a:latin typeface="Meiryo UI" panose="020B0604030504040204" pitchFamily="50" charset="-128"/>
                <a:ea typeface="Meiryo UI" panose="020B0604030504040204" pitchFamily="50" charset="-128"/>
                <a:cs typeface="Meiryo UI"/>
              </a:rPr>
              <a:t>玄海原子力発電所 </a:t>
            </a:r>
            <a:r>
              <a:rPr sz="1050" spc="-20" dirty="0">
                <a:latin typeface="Meiryo UI" panose="020B0604030504040204" pitchFamily="50" charset="-128"/>
                <a:ea typeface="Meiryo UI" panose="020B0604030504040204" pitchFamily="50" charset="-128"/>
                <a:cs typeface="ＭＳ Ｐ明朝"/>
              </a:rPr>
              <a:t>③④稼働中</a:t>
            </a:r>
            <a:endParaRPr sz="1050" dirty="0">
              <a:latin typeface="Meiryo UI" panose="020B0604030504040204" pitchFamily="50" charset="-128"/>
              <a:ea typeface="Meiryo UI" panose="020B0604030504040204" pitchFamily="50" charset="-128"/>
              <a:cs typeface="ＭＳ Ｐ明朝"/>
            </a:endParaRPr>
          </a:p>
          <a:p>
            <a:pPr marL="927100">
              <a:spcBef>
                <a:spcPts val="5"/>
              </a:spcBef>
              <a:tabLst>
                <a:tab pos="3778885" algn="l"/>
              </a:tabLst>
            </a:pPr>
            <a:r>
              <a:rPr sz="1400" dirty="0">
                <a:solidFill>
                  <a:srgbClr val="FF0000"/>
                </a:solidFill>
                <a:latin typeface="Meiryo UI" panose="020B0604030504040204" pitchFamily="50" charset="-128"/>
                <a:ea typeface="Meiryo UI" panose="020B0604030504040204" pitchFamily="50" charset="-128"/>
                <a:cs typeface="Meiryo UI"/>
              </a:rPr>
              <a:t>910ト</a:t>
            </a:r>
            <a:r>
              <a:rPr sz="1400" spc="-10" dirty="0">
                <a:solidFill>
                  <a:srgbClr val="FF0000"/>
                </a:solidFill>
                <a:latin typeface="Meiryo UI" panose="020B0604030504040204" pitchFamily="50" charset="-128"/>
                <a:ea typeface="Meiryo UI" panose="020B0604030504040204" pitchFamily="50" charset="-128"/>
                <a:cs typeface="Meiryo UI"/>
              </a:rPr>
              <a:t>ン</a:t>
            </a:r>
            <a:r>
              <a:rPr sz="1400" dirty="0">
                <a:latin typeface="Meiryo UI" panose="020B0604030504040204" pitchFamily="50" charset="-128"/>
                <a:ea typeface="Meiryo UI" panose="020B0604030504040204" pitchFamily="50" charset="-128"/>
                <a:cs typeface="Meiryo UI"/>
              </a:rPr>
              <a:t>／1,130ト</a:t>
            </a:r>
            <a:r>
              <a:rPr sz="1400" spc="-50" dirty="0">
                <a:latin typeface="Meiryo UI" panose="020B0604030504040204" pitchFamily="50" charset="-128"/>
                <a:ea typeface="Meiryo UI" panose="020B0604030504040204" pitchFamily="50" charset="-128"/>
                <a:cs typeface="Meiryo UI"/>
              </a:rPr>
              <a:t>ン</a:t>
            </a:r>
            <a:r>
              <a:rPr sz="1400" dirty="0">
                <a:latin typeface="Meiryo UI" panose="020B0604030504040204" pitchFamily="50" charset="-128"/>
                <a:ea typeface="Meiryo UI" panose="020B0604030504040204" pitchFamily="50" charset="-128"/>
                <a:cs typeface="Meiryo UI"/>
              </a:rPr>
              <a:t>	3</a:t>
            </a:r>
            <a:r>
              <a:rPr sz="1400" spc="-50" dirty="0">
                <a:latin typeface="Meiryo UI" panose="020B0604030504040204" pitchFamily="50" charset="-128"/>
                <a:ea typeface="Meiryo UI" panose="020B0604030504040204" pitchFamily="50" charset="-128"/>
                <a:cs typeface="Meiryo UI"/>
              </a:rPr>
              <a:t>年</a:t>
            </a:r>
            <a:endParaRPr sz="1400" dirty="0">
              <a:latin typeface="Meiryo UI" panose="020B0604030504040204" pitchFamily="50" charset="-128"/>
              <a:ea typeface="Meiryo UI" panose="020B0604030504040204" pitchFamily="50" charset="-128"/>
              <a:cs typeface="Meiryo UI"/>
            </a:endParaRPr>
          </a:p>
          <a:p>
            <a:pPr marL="1841500"/>
            <a:r>
              <a:rPr sz="1400" b="1" spc="-10" dirty="0">
                <a:latin typeface="Meiryo UI" panose="020B0604030504040204" pitchFamily="50" charset="-128"/>
                <a:ea typeface="Meiryo UI" panose="020B0604030504040204" pitchFamily="50" charset="-128"/>
                <a:cs typeface="Meiryo UI"/>
              </a:rPr>
              <a:t>＋290</a:t>
            </a:r>
            <a:r>
              <a:rPr sz="1400" b="1" spc="5" dirty="0">
                <a:latin typeface="Meiryo UI" panose="020B0604030504040204" pitchFamily="50" charset="-128"/>
                <a:ea typeface="Meiryo UI" panose="020B0604030504040204" pitchFamily="50" charset="-128"/>
                <a:cs typeface="Meiryo UI"/>
              </a:rPr>
              <a:t>トン </a:t>
            </a:r>
            <a:r>
              <a:rPr sz="1400" spc="-10" dirty="0">
                <a:latin typeface="Meiryo UI" panose="020B0604030504040204" pitchFamily="50" charset="-128"/>
                <a:ea typeface="Meiryo UI" panose="020B0604030504040204" pitchFamily="50" charset="-128"/>
                <a:cs typeface="Meiryo UI"/>
              </a:rPr>
              <a:t>リラッキング </a:t>
            </a:r>
            <a:r>
              <a:rPr sz="1050" spc="-20" dirty="0">
                <a:latin typeface="Meiryo UI" panose="020B0604030504040204" pitchFamily="50" charset="-128"/>
                <a:ea typeface="Meiryo UI" panose="020B0604030504040204" pitchFamily="50" charset="-128"/>
                <a:cs typeface="Meiryo UI"/>
              </a:rPr>
              <a:t>申請中</a:t>
            </a:r>
            <a:endParaRPr sz="1050" dirty="0">
              <a:latin typeface="Meiryo UI" panose="020B0604030504040204" pitchFamily="50" charset="-128"/>
              <a:ea typeface="Meiryo UI" panose="020B0604030504040204" pitchFamily="50" charset="-128"/>
              <a:cs typeface="Meiryo UI"/>
            </a:endParaRPr>
          </a:p>
          <a:p>
            <a:pPr marL="1867535"/>
            <a:r>
              <a:rPr sz="1400" b="1" spc="-10" dirty="0">
                <a:latin typeface="Meiryo UI" panose="020B0604030504040204" pitchFamily="50" charset="-128"/>
                <a:ea typeface="Meiryo UI" panose="020B0604030504040204" pitchFamily="50" charset="-128"/>
                <a:cs typeface="Meiryo UI"/>
              </a:rPr>
              <a:t>＋440</a:t>
            </a:r>
            <a:r>
              <a:rPr sz="1400" b="1" spc="-5" dirty="0">
                <a:latin typeface="Meiryo UI" panose="020B0604030504040204" pitchFamily="50" charset="-128"/>
                <a:ea typeface="Meiryo UI" panose="020B0604030504040204" pitchFamily="50" charset="-128"/>
                <a:cs typeface="Meiryo UI"/>
              </a:rPr>
              <a:t>トン </a:t>
            </a:r>
            <a:r>
              <a:rPr sz="1400" spc="35" dirty="0">
                <a:latin typeface="Meiryo UI" panose="020B0604030504040204" pitchFamily="50" charset="-128"/>
                <a:ea typeface="Meiryo UI" panose="020B0604030504040204" pitchFamily="50" charset="-128"/>
                <a:cs typeface="Meiryo UI"/>
              </a:rPr>
              <a:t>乾式貯蔵 申請中 → </a:t>
            </a:r>
            <a:r>
              <a:rPr sz="1400" dirty="0">
                <a:latin typeface="Meiryo UI" panose="020B0604030504040204" pitchFamily="50" charset="-128"/>
                <a:ea typeface="Meiryo UI" panose="020B0604030504040204" pitchFamily="50" charset="-128"/>
                <a:cs typeface="Meiryo UI"/>
              </a:rPr>
              <a:t>14</a:t>
            </a:r>
            <a:r>
              <a:rPr sz="1400" spc="-50" dirty="0">
                <a:latin typeface="Meiryo UI" panose="020B0604030504040204" pitchFamily="50" charset="-128"/>
                <a:ea typeface="Meiryo UI" panose="020B0604030504040204" pitchFamily="50" charset="-128"/>
                <a:cs typeface="Meiryo UI"/>
              </a:rPr>
              <a:t>年</a:t>
            </a:r>
            <a:endParaRPr sz="1400" dirty="0">
              <a:latin typeface="Meiryo UI" panose="020B0604030504040204" pitchFamily="50" charset="-128"/>
              <a:ea typeface="Meiryo UI" panose="020B0604030504040204" pitchFamily="50" charset="-128"/>
              <a:cs typeface="Meiryo UI"/>
            </a:endParaRPr>
          </a:p>
          <a:p>
            <a:pPr marR="2052320" algn="ctr">
              <a:spcBef>
                <a:spcPts val="960"/>
              </a:spcBef>
            </a:pPr>
            <a:r>
              <a:rPr sz="1400" spc="20" dirty="0">
                <a:latin typeface="Meiryo UI" panose="020B0604030504040204" pitchFamily="50" charset="-128"/>
                <a:ea typeface="Meiryo UI" panose="020B0604030504040204" pitchFamily="50" charset="-128"/>
                <a:cs typeface="Meiryo UI"/>
              </a:rPr>
              <a:t>東海第二発電所 </a:t>
            </a:r>
            <a:r>
              <a:rPr sz="1050" spc="-10" dirty="0">
                <a:latin typeface="Meiryo UI" panose="020B0604030504040204" pitchFamily="50" charset="-128"/>
                <a:ea typeface="Meiryo UI" panose="020B0604030504040204" pitchFamily="50" charset="-128"/>
                <a:cs typeface="ＭＳ Ｐ明朝"/>
              </a:rPr>
              <a:t>安全対策工事中</a:t>
            </a:r>
            <a:endParaRPr sz="1050" dirty="0">
              <a:latin typeface="Meiryo UI" panose="020B0604030504040204" pitchFamily="50" charset="-128"/>
              <a:ea typeface="Meiryo UI" panose="020B0604030504040204" pitchFamily="50" charset="-128"/>
              <a:cs typeface="ＭＳ Ｐ明朝"/>
            </a:endParaRPr>
          </a:p>
          <a:p>
            <a:pPr marL="117475" algn="ctr">
              <a:tabLst>
                <a:tab pos="2922270" algn="l"/>
              </a:tabLst>
            </a:pPr>
            <a:r>
              <a:rPr sz="1400" dirty="0">
                <a:solidFill>
                  <a:srgbClr val="FF0000"/>
                </a:solidFill>
                <a:latin typeface="Meiryo UI" panose="020B0604030504040204" pitchFamily="50" charset="-128"/>
                <a:ea typeface="Meiryo UI" panose="020B0604030504040204" pitchFamily="50" charset="-128"/>
                <a:cs typeface="Meiryo UI"/>
              </a:rPr>
              <a:t>370ト</a:t>
            </a:r>
            <a:r>
              <a:rPr sz="1400" spc="-10" dirty="0">
                <a:solidFill>
                  <a:srgbClr val="FF0000"/>
                </a:solidFill>
                <a:latin typeface="Meiryo UI" panose="020B0604030504040204" pitchFamily="50" charset="-128"/>
                <a:ea typeface="Meiryo UI" panose="020B0604030504040204" pitchFamily="50" charset="-128"/>
                <a:cs typeface="Meiryo UI"/>
              </a:rPr>
              <a:t>ン</a:t>
            </a:r>
            <a:r>
              <a:rPr sz="1400" dirty="0">
                <a:latin typeface="Meiryo UI" panose="020B0604030504040204" pitchFamily="50" charset="-128"/>
                <a:ea typeface="Meiryo UI" panose="020B0604030504040204" pitchFamily="50" charset="-128"/>
                <a:cs typeface="Meiryo UI"/>
              </a:rPr>
              <a:t>／440ト</a:t>
            </a:r>
            <a:r>
              <a:rPr sz="1400" spc="-50" dirty="0">
                <a:latin typeface="Meiryo UI" panose="020B0604030504040204" pitchFamily="50" charset="-128"/>
                <a:ea typeface="Meiryo UI" panose="020B0604030504040204" pitchFamily="50" charset="-128"/>
                <a:cs typeface="Meiryo UI"/>
              </a:rPr>
              <a:t>ン</a:t>
            </a:r>
            <a:r>
              <a:rPr sz="1400" dirty="0">
                <a:latin typeface="Meiryo UI" panose="020B0604030504040204" pitchFamily="50" charset="-128"/>
                <a:ea typeface="Meiryo UI" panose="020B0604030504040204" pitchFamily="50" charset="-128"/>
                <a:cs typeface="Meiryo UI"/>
              </a:rPr>
              <a:t>	3</a:t>
            </a:r>
            <a:r>
              <a:rPr sz="1400" spc="-50" dirty="0">
                <a:latin typeface="Meiryo UI" panose="020B0604030504040204" pitchFamily="50" charset="-128"/>
                <a:ea typeface="Meiryo UI" panose="020B0604030504040204" pitchFamily="50" charset="-128"/>
                <a:cs typeface="Meiryo UI"/>
              </a:rPr>
              <a:t>年</a:t>
            </a:r>
            <a:endParaRPr sz="1400" dirty="0">
              <a:latin typeface="Meiryo UI" panose="020B0604030504040204" pitchFamily="50" charset="-128"/>
              <a:ea typeface="Meiryo UI" panose="020B0604030504040204" pitchFamily="50" charset="-128"/>
              <a:cs typeface="Meiryo UI"/>
            </a:endParaRPr>
          </a:p>
          <a:p>
            <a:pPr marL="1043940" algn="ctr">
              <a:tabLst>
                <a:tab pos="4424680" algn="l"/>
              </a:tabLst>
            </a:pPr>
            <a:r>
              <a:rPr sz="1050" dirty="0">
                <a:latin typeface="Meiryo UI" panose="020B0604030504040204" pitchFamily="50" charset="-128"/>
                <a:ea typeface="Meiryo UI" panose="020B0604030504040204" pitchFamily="50" charset="-128"/>
                <a:cs typeface="Meiryo UI"/>
              </a:rPr>
              <a:t>180ト</a:t>
            </a:r>
            <a:r>
              <a:rPr sz="1050" spc="-15" dirty="0">
                <a:latin typeface="Meiryo UI" panose="020B0604030504040204" pitchFamily="50" charset="-128"/>
                <a:ea typeface="Meiryo UI" panose="020B0604030504040204" pitchFamily="50" charset="-128"/>
                <a:cs typeface="Meiryo UI"/>
              </a:rPr>
              <a:t>ン</a:t>
            </a:r>
            <a:r>
              <a:rPr sz="1050" dirty="0">
                <a:latin typeface="Meiryo UI" panose="020B0604030504040204" pitchFamily="50" charset="-128"/>
                <a:ea typeface="Meiryo UI" panose="020B0604030504040204" pitchFamily="50" charset="-128"/>
                <a:cs typeface="Meiryo UI"/>
              </a:rPr>
              <a:t>既</a:t>
            </a:r>
            <a:r>
              <a:rPr sz="1050" spc="-10" dirty="0">
                <a:latin typeface="Meiryo UI" panose="020B0604030504040204" pitchFamily="50" charset="-128"/>
                <a:ea typeface="Meiryo UI" panose="020B0604030504040204" pitchFamily="50" charset="-128"/>
                <a:cs typeface="Meiryo UI"/>
              </a:rPr>
              <a:t>設</a:t>
            </a:r>
            <a:r>
              <a:rPr sz="1400" b="1" spc="-10" dirty="0">
                <a:latin typeface="Meiryo UI" panose="020B0604030504040204" pitchFamily="50" charset="-128"/>
                <a:ea typeface="Meiryo UI" panose="020B0604030504040204" pitchFamily="50" charset="-128"/>
                <a:cs typeface="Meiryo UI"/>
              </a:rPr>
              <a:t>＋70ト</a:t>
            </a:r>
            <a:r>
              <a:rPr sz="1400" b="1" dirty="0">
                <a:latin typeface="Meiryo UI" panose="020B0604030504040204" pitchFamily="50" charset="-128"/>
                <a:ea typeface="Meiryo UI" panose="020B0604030504040204" pitchFamily="50" charset="-128"/>
                <a:cs typeface="Meiryo UI"/>
              </a:rPr>
              <a:t>ン</a:t>
            </a:r>
            <a:r>
              <a:rPr sz="1400" b="1" spc="-30" dirty="0">
                <a:latin typeface="Meiryo UI" panose="020B0604030504040204" pitchFamily="50" charset="-128"/>
                <a:ea typeface="Meiryo UI" panose="020B0604030504040204" pitchFamily="50" charset="-128"/>
                <a:cs typeface="Meiryo UI"/>
              </a:rPr>
              <a:t> </a:t>
            </a:r>
            <a:r>
              <a:rPr sz="1400" dirty="0">
                <a:latin typeface="Meiryo UI" panose="020B0604030504040204" pitchFamily="50" charset="-128"/>
                <a:ea typeface="Meiryo UI" panose="020B0604030504040204" pitchFamily="50" charset="-128"/>
                <a:cs typeface="Meiryo UI"/>
              </a:rPr>
              <a:t>乾式貯蔵</a:t>
            </a:r>
            <a:r>
              <a:rPr sz="1400" spc="-15" dirty="0">
                <a:latin typeface="Meiryo UI" panose="020B0604030504040204" pitchFamily="50" charset="-128"/>
                <a:ea typeface="Meiryo UI" panose="020B0604030504040204" pitchFamily="50" charset="-128"/>
                <a:cs typeface="Meiryo UI"/>
              </a:rPr>
              <a:t> </a:t>
            </a:r>
            <a:r>
              <a:rPr sz="1050" dirty="0">
                <a:latin typeface="Meiryo UI" panose="020B0604030504040204" pitchFamily="50" charset="-128"/>
                <a:ea typeface="Meiryo UI" panose="020B0604030504040204" pitchFamily="50" charset="-128"/>
                <a:cs typeface="Meiryo UI"/>
              </a:rPr>
              <a:t>検査・製造中</a:t>
            </a:r>
            <a:r>
              <a:rPr sz="1050" spc="254" dirty="0">
                <a:latin typeface="Meiryo UI" panose="020B0604030504040204" pitchFamily="50" charset="-128"/>
                <a:ea typeface="Meiryo UI" panose="020B0604030504040204" pitchFamily="50" charset="-128"/>
                <a:cs typeface="Meiryo UI"/>
              </a:rPr>
              <a:t> </a:t>
            </a:r>
            <a:r>
              <a:rPr sz="1400" spc="-50" dirty="0">
                <a:latin typeface="Meiryo UI" panose="020B0604030504040204" pitchFamily="50" charset="-128"/>
                <a:ea typeface="Meiryo UI" panose="020B0604030504040204" pitchFamily="50" charset="-128"/>
                <a:cs typeface="Meiryo UI"/>
              </a:rPr>
              <a:t>→</a:t>
            </a:r>
            <a:r>
              <a:rPr sz="1400" dirty="0">
                <a:latin typeface="Meiryo UI" panose="020B0604030504040204" pitchFamily="50" charset="-128"/>
                <a:ea typeface="Meiryo UI" panose="020B0604030504040204" pitchFamily="50" charset="-128"/>
                <a:cs typeface="Meiryo UI"/>
              </a:rPr>
              <a:t>	</a:t>
            </a:r>
            <a:r>
              <a:rPr sz="1400" spc="-45" dirty="0">
                <a:latin typeface="Meiryo UI" panose="020B0604030504040204" pitchFamily="50" charset="-128"/>
                <a:ea typeface="Meiryo UI" panose="020B0604030504040204" pitchFamily="50" charset="-128"/>
                <a:cs typeface="Meiryo UI"/>
              </a:rPr>
              <a:t>6</a:t>
            </a:r>
            <a:r>
              <a:rPr sz="1400" spc="-50" dirty="0">
                <a:latin typeface="Meiryo UI" panose="020B0604030504040204" pitchFamily="50" charset="-128"/>
                <a:ea typeface="Meiryo UI" panose="020B0604030504040204" pitchFamily="50" charset="-128"/>
                <a:cs typeface="Meiryo UI"/>
              </a:rPr>
              <a:t>年</a:t>
            </a:r>
            <a:endParaRPr sz="1400" dirty="0">
              <a:latin typeface="Meiryo UI" panose="020B0604030504040204" pitchFamily="50" charset="-128"/>
              <a:ea typeface="Meiryo UI" panose="020B0604030504040204" pitchFamily="50" charset="-128"/>
              <a:cs typeface="Meiryo UI"/>
            </a:endParaRPr>
          </a:p>
          <a:p>
            <a:pPr marR="2115185" algn="ctr">
              <a:spcBef>
                <a:spcPts val="960"/>
              </a:spcBef>
            </a:pPr>
            <a:r>
              <a:rPr sz="1400" spc="45" dirty="0">
                <a:latin typeface="Meiryo UI" panose="020B0604030504040204" pitchFamily="50" charset="-128"/>
                <a:ea typeface="Meiryo UI" panose="020B0604030504040204" pitchFamily="50" charset="-128"/>
                <a:cs typeface="Meiryo UI"/>
              </a:rPr>
              <a:t>浜岡原子力発電所 </a:t>
            </a:r>
            <a:r>
              <a:rPr sz="1050" spc="-10" dirty="0">
                <a:latin typeface="Meiryo UI" panose="020B0604030504040204" pitchFamily="50" charset="-128"/>
                <a:ea typeface="Meiryo UI" panose="020B0604030504040204" pitchFamily="50" charset="-128"/>
                <a:cs typeface="ＭＳ Ｐ明朝"/>
              </a:rPr>
              <a:t>③④審査中</a:t>
            </a:r>
            <a:endParaRPr sz="1050" dirty="0">
              <a:latin typeface="Meiryo UI" panose="020B0604030504040204" pitchFamily="50" charset="-128"/>
              <a:ea typeface="Meiryo UI" panose="020B0604030504040204" pitchFamily="50" charset="-128"/>
              <a:cs typeface="ＭＳ Ｐ明朝"/>
            </a:endParaRPr>
          </a:p>
          <a:p>
            <a:pPr marL="117475" algn="ctr">
              <a:tabLst>
                <a:tab pos="2922270" algn="l"/>
              </a:tabLst>
            </a:pPr>
            <a:r>
              <a:rPr sz="1400" dirty="0">
                <a:solidFill>
                  <a:srgbClr val="FF0000"/>
                </a:solidFill>
                <a:latin typeface="Meiryo UI" panose="020B0604030504040204" pitchFamily="50" charset="-128"/>
                <a:ea typeface="Meiryo UI" panose="020B0604030504040204" pitchFamily="50" charset="-128"/>
                <a:cs typeface="Meiryo UI"/>
              </a:rPr>
              <a:t>1,130ト</a:t>
            </a:r>
            <a:r>
              <a:rPr sz="1400" spc="-10" dirty="0">
                <a:solidFill>
                  <a:srgbClr val="FF0000"/>
                </a:solidFill>
                <a:latin typeface="Meiryo UI" panose="020B0604030504040204" pitchFamily="50" charset="-128"/>
                <a:ea typeface="Meiryo UI" panose="020B0604030504040204" pitchFamily="50" charset="-128"/>
                <a:cs typeface="Meiryo UI"/>
              </a:rPr>
              <a:t>ン</a:t>
            </a:r>
            <a:r>
              <a:rPr sz="1400" dirty="0">
                <a:latin typeface="Meiryo UI" panose="020B0604030504040204" pitchFamily="50" charset="-128"/>
                <a:ea typeface="Meiryo UI" panose="020B0604030504040204" pitchFamily="50" charset="-128"/>
                <a:cs typeface="Meiryo UI"/>
              </a:rPr>
              <a:t>／1,300ト</a:t>
            </a:r>
            <a:r>
              <a:rPr sz="1400" spc="-50" dirty="0">
                <a:latin typeface="Meiryo UI" panose="020B0604030504040204" pitchFamily="50" charset="-128"/>
                <a:ea typeface="Meiryo UI" panose="020B0604030504040204" pitchFamily="50" charset="-128"/>
                <a:cs typeface="Meiryo UI"/>
              </a:rPr>
              <a:t>ン</a:t>
            </a:r>
            <a:r>
              <a:rPr sz="1400" dirty="0">
                <a:latin typeface="Meiryo UI" panose="020B0604030504040204" pitchFamily="50" charset="-128"/>
                <a:ea typeface="Meiryo UI" panose="020B0604030504040204" pitchFamily="50" charset="-128"/>
                <a:cs typeface="Meiryo UI"/>
              </a:rPr>
              <a:t>	2</a:t>
            </a:r>
            <a:r>
              <a:rPr sz="1400" spc="-50" dirty="0">
                <a:latin typeface="Meiryo UI" panose="020B0604030504040204" pitchFamily="50" charset="-128"/>
                <a:ea typeface="Meiryo UI" panose="020B0604030504040204" pitchFamily="50" charset="-128"/>
                <a:cs typeface="Meiryo UI"/>
              </a:rPr>
              <a:t>年</a:t>
            </a:r>
            <a:endParaRPr sz="1400" dirty="0">
              <a:latin typeface="Meiryo UI" panose="020B0604030504040204" pitchFamily="50" charset="-128"/>
              <a:ea typeface="Meiryo UI" panose="020B0604030504040204" pitchFamily="50" charset="-128"/>
              <a:cs typeface="Meiryo UI"/>
            </a:endParaRPr>
          </a:p>
          <a:p>
            <a:pPr marL="1746885" algn="ctr">
              <a:tabLst>
                <a:tab pos="4057650" algn="l"/>
              </a:tabLst>
            </a:pPr>
            <a:r>
              <a:rPr sz="1400" b="1" spc="-10" dirty="0">
                <a:latin typeface="Meiryo UI" panose="020B0604030504040204" pitchFamily="50" charset="-128"/>
                <a:ea typeface="Meiryo UI" panose="020B0604030504040204" pitchFamily="50" charset="-128"/>
                <a:cs typeface="Meiryo UI"/>
              </a:rPr>
              <a:t>＋400ト</a:t>
            </a:r>
            <a:r>
              <a:rPr sz="1400" b="1" dirty="0">
                <a:latin typeface="Meiryo UI" panose="020B0604030504040204" pitchFamily="50" charset="-128"/>
                <a:ea typeface="Meiryo UI" panose="020B0604030504040204" pitchFamily="50" charset="-128"/>
                <a:cs typeface="Meiryo UI"/>
              </a:rPr>
              <a:t>ン</a:t>
            </a:r>
            <a:r>
              <a:rPr sz="1400" b="1" spc="20" dirty="0">
                <a:latin typeface="Meiryo UI" panose="020B0604030504040204" pitchFamily="50" charset="-128"/>
                <a:ea typeface="Meiryo UI" panose="020B0604030504040204" pitchFamily="50" charset="-128"/>
                <a:cs typeface="Meiryo UI"/>
              </a:rPr>
              <a:t> </a:t>
            </a:r>
            <a:r>
              <a:rPr sz="1400" dirty="0">
                <a:latin typeface="Meiryo UI" panose="020B0604030504040204" pitchFamily="50" charset="-128"/>
                <a:ea typeface="Meiryo UI" panose="020B0604030504040204" pitchFamily="50" charset="-128"/>
                <a:cs typeface="Meiryo UI"/>
              </a:rPr>
              <a:t>乾式貯蔵</a:t>
            </a:r>
            <a:r>
              <a:rPr sz="1400" spc="-5" dirty="0">
                <a:latin typeface="Meiryo UI" panose="020B0604030504040204" pitchFamily="50" charset="-128"/>
                <a:ea typeface="Meiryo UI" panose="020B0604030504040204" pitchFamily="50" charset="-128"/>
                <a:cs typeface="Meiryo UI"/>
              </a:rPr>
              <a:t> </a:t>
            </a:r>
            <a:r>
              <a:rPr sz="1050" dirty="0">
                <a:latin typeface="Meiryo UI" panose="020B0604030504040204" pitchFamily="50" charset="-128"/>
                <a:ea typeface="Meiryo UI" panose="020B0604030504040204" pitchFamily="50" charset="-128"/>
                <a:cs typeface="Meiryo UI"/>
              </a:rPr>
              <a:t>申請</a:t>
            </a:r>
            <a:r>
              <a:rPr sz="1050" spc="-50" dirty="0">
                <a:latin typeface="Meiryo UI" panose="020B0604030504040204" pitchFamily="50" charset="-128"/>
                <a:ea typeface="Meiryo UI" panose="020B0604030504040204" pitchFamily="50" charset="-128"/>
                <a:cs typeface="Meiryo UI"/>
              </a:rPr>
              <a:t>中</a:t>
            </a:r>
            <a:r>
              <a:rPr sz="1050" dirty="0">
                <a:latin typeface="Meiryo UI" panose="020B0604030504040204" pitchFamily="50" charset="-128"/>
                <a:ea typeface="Meiryo UI" panose="020B0604030504040204" pitchFamily="50" charset="-128"/>
                <a:cs typeface="Meiryo UI"/>
              </a:rPr>
              <a:t>	</a:t>
            </a:r>
            <a:r>
              <a:rPr sz="1400" dirty="0">
                <a:latin typeface="Meiryo UI" panose="020B0604030504040204" pitchFamily="50" charset="-128"/>
                <a:ea typeface="Meiryo UI" panose="020B0604030504040204" pitchFamily="50" charset="-128"/>
                <a:cs typeface="Meiryo UI"/>
              </a:rPr>
              <a:t>→</a:t>
            </a:r>
            <a:r>
              <a:rPr sz="1400" spc="425" dirty="0">
                <a:latin typeface="Meiryo UI" panose="020B0604030504040204" pitchFamily="50" charset="-128"/>
                <a:ea typeface="Meiryo UI" panose="020B0604030504040204" pitchFamily="50" charset="-128"/>
                <a:cs typeface="Meiryo UI"/>
              </a:rPr>
              <a:t> </a:t>
            </a:r>
            <a:r>
              <a:rPr sz="1400" dirty="0">
                <a:latin typeface="Meiryo UI" panose="020B0604030504040204" pitchFamily="50" charset="-128"/>
                <a:ea typeface="Meiryo UI" panose="020B0604030504040204" pitchFamily="50" charset="-128"/>
                <a:cs typeface="Meiryo UI"/>
              </a:rPr>
              <a:t>8</a:t>
            </a:r>
            <a:r>
              <a:rPr sz="1400" spc="-50" dirty="0">
                <a:latin typeface="Meiryo UI" panose="020B0604030504040204" pitchFamily="50" charset="-128"/>
                <a:ea typeface="Meiryo UI" panose="020B0604030504040204" pitchFamily="50" charset="-128"/>
                <a:cs typeface="Meiryo UI"/>
              </a:rPr>
              <a:t>年</a:t>
            </a:r>
            <a:endParaRPr sz="1400" dirty="0">
              <a:latin typeface="Meiryo UI" panose="020B0604030504040204" pitchFamily="50" charset="-128"/>
              <a:ea typeface="Meiryo UI" panose="020B0604030504040204" pitchFamily="50" charset="-128"/>
              <a:cs typeface="Meiryo UI"/>
            </a:endParaRPr>
          </a:p>
          <a:p>
            <a:pPr marL="242570">
              <a:spcBef>
                <a:spcPts val="1260"/>
              </a:spcBef>
            </a:pPr>
            <a:r>
              <a:rPr sz="1400" spc="-5" dirty="0">
                <a:latin typeface="Meiryo UI" panose="020B0604030504040204" pitchFamily="50" charset="-128"/>
                <a:ea typeface="Meiryo UI" panose="020B0604030504040204" pitchFamily="50" charset="-128"/>
                <a:cs typeface="Meiryo UI"/>
              </a:rPr>
              <a:t>福島第二原子力発電所 </a:t>
            </a:r>
            <a:r>
              <a:rPr sz="1050" spc="-10" dirty="0">
                <a:latin typeface="Meiryo UI" panose="020B0604030504040204" pitchFamily="50" charset="-128"/>
                <a:ea typeface="Meiryo UI" panose="020B0604030504040204" pitchFamily="50" charset="-128"/>
                <a:cs typeface="ＭＳ Ｐ明朝"/>
              </a:rPr>
              <a:t>①ｰ</a:t>
            </a:r>
            <a:r>
              <a:rPr sz="1050" spc="-25" dirty="0">
                <a:latin typeface="Meiryo UI" panose="020B0604030504040204" pitchFamily="50" charset="-128"/>
                <a:ea typeface="Meiryo UI" panose="020B0604030504040204" pitchFamily="50" charset="-128"/>
                <a:cs typeface="ＭＳ Ｐ明朝"/>
              </a:rPr>
              <a:t>④廃炉</a:t>
            </a:r>
            <a:endParaRPr sz="1050" dirty="0">
              <a:latin typeface="Meiryo UI" panose="020B0604030504040204" pitchFamily="50" charset="-128"/>
              <a:ea typeface="Meiryo UI" panose="020B0604030504040204" pitchFamily="50" charset="-128"/>
              <a:cs typeface="ＭＳ Ｐ明朝"/>
            </a:endParaRPr>
          </a:p>
          <a:p>
            <a:pPr marL="1794510" algn="ctr">
              <a:spcBef>
                <a:spcPts val="5"/>
              </a:spcBef>
            </a:pPr>
            <a:r>
              <a:rPr sz="1400" spc="-5" dirty="0">
                <a:latin typeface="Meiryo UI" panose="020B0604030504040204" pitchFamily="50" charset="-128"/>
                <a:ea typeface="Meiryo UI" panose="020B0604030504040204" pitchFamily="50" charset="-128"/>
                <a:cs typeface="Meiryo UI"/>
              </a:rPr>
              <a:t>乾式貯蔵 </a:t>
            </a:r>
            <a:r>
              <a:rPr sz="1050" spc="-20" dirty="0">
                <a:latin typeface="Meiryo UI" panose="020B0604030504040204" pitchFamily="50" charset="-128"/>
                <a:ea typeface="Meiryo UI" panose="020B0604030504040204" pitchFamily="50" charset="-128"/>
                <a:cs typeface="Meiryo UI"/>
              </a:rPr>
              <a:t>検討中</a:t>
            </a:r>
            <a:endParaRPr sz="1050" dirty="0">
              <a:latin typeface="Meiryo UI" panose="020B0604030504040204" pitchFamily="50" charset="-128"/>
              <a:ea typeface="Meiryo UI" panose="020B0604030504040204" pitchFamily="50" charset="-128"/>
              <a:cs typeface="Meiryo UI"/>
            </a:endParaRPr>
          </a:p>
          <a:p>
            <a:pPr marL="248920">
              <a:spcBef>
                <a:spcPts val="960"/>
              </a:spcBef>
            </a:pPr>
            <a:r>
              <a:rPr sz="1400" spc="-15" dirty="0">
                <a:latin typeface="Meiryo UI" panose="020B0604030504040204" pitchFamily="50" charset="-128"/>
                <a:ea typeface="Meiryo UI" panose="020B0604030504040204" pitchFamily="50" charset="-128"/>
                <a:cs typeface="Meiryo UI"/>
              </a:rPr>
              <a:t>むつ中間貯蔵施設</a:t>
            </a:r>
            <a:endParaRPr sz="1400" dirty="0">
              <a:latin typeface="Meiryo UI" panose="020B0604030504040204" pitchFamily="50" charset="-128"/>
              <a:ea typeface="Meiryo UI" panose="020B0604030504040204" pitchFamily="50" charset="-128"/>
              <a:cs typeface="Meiryo UI"/>
            </a:endParaRPr>
          </a:p>
          <a:p>
            <a:pPr marL="1698625">
              <a:spcBef>
                <a:spcPts val="465"/>
              </a:spcBef>
            </a:pPr>
            <a:r>
              <a:rPr sz="1400" b="1" spc="-10" dirty="0">
                <a:latin typeface="Meiryo UI" panose="020B0604030504040204" pitchFamily="50" charset="-128"/>
                <a:ea typeface="Meiryo UI" panose="020B0604030504040204" pitchFamily="50" charset="-128"/>
                <a:cs typeface="Meiryo UI"/>
              </a:rPr>
              <a:t>＋3,000</a:t>
            </a:r>
            <a:r>
              <a:rPr sz="1400" b="1" dirty="0">
                <a:latin typeface="Meiryo UI" panose="020B0604030504040204" pitchFamily="50" charset="-128"/>
                <a:ea typeface="Meiryo UI" panose="020B0604030504040204" pitchFamily="50" charset="-128"/>
                <a:cs typeface="Meiryo UI"/>
              </a:rPr>
              <a:t>トン </a:t>
            </a:r>
            <a:r>
              <a:rPr sz="1400" dirty="0" err="1">
                <a:latin typeface="Meiryo UI" panose="020B0604030504040204" pitchFamily="50" charset="-128"/>
                <a:ea typeface="Meiryo UI" panose="020B0604030504040204" pitchFamily="50" charset="-128"/>
                <a:cs typeface="Meiryo UI"/>
              </a:rPr>
              <a:t>乾式貯蔵</a:t>
            </a:r>
            <a:r>
              <a:rPr sz="1400" dirty="0">
                <a:latin typeface="Meiryo UI" panose="020B0604030504040204" pitchFamily="50" charset="-128"/>
                <a:ea typeface="Meiryo UI" panose="020B0604030504040204" pitchFamily="50" charset="-128"/>
                <a:cs typeface="Meiryo UI"/>
              </a:rPr>
              <a:t> </a:t>
            </a:r>
            <a:r>
              <a:rPr sz="1050" spc="-20" dirty="0" err="1">
                <a:latin typeface="Meiryo UI" panose="020B0604030504040204" pitchFamily="50" charset="-128"/>
                <a:ea typeface="Meiryo UI" panose="020B0604030504040204" pitchFamily="50" charset="-128"/>
                <a:cs typeface="Meiryo UI"/>
              </a:rPr>
              <a:t>申請中</a:t>
            </a:r>
            <a:endParaRPr sz="1050" dirty="0">
              <a:latin typeface="Meiryo UI" panose="020B0604030504040204" pitchFamily="50" charset="-128"/>
              <a:ea typeface="Meiryo UI" panose="020B0604030504040204" pitchFamily="50" charset="-128"/>
              <a:cs typeface="ＭＳ Ｐ明朝"/>
            </a:endParaRPr>
          </a:p>
        </p:txBody>
      </p:sp>
      <p:sp>
        <p:nvSpPr>
          <p:cNvPr id="14" name="テキスト ボックス 13">
            <a:extLst>
              <a:ext uri="{FF2B5EF4-FFF2-40B4-BE49-F238E27FC236}">
                <a16:creationId xmlns:a16="http://schemas.microsoft.com/office/drawing/2014/main" id="{46098B56-E2BF-4509-8CD5-6401482DBE3F}"/>
              </a:ext>
            </a:extLst>
          </p:cNvPr>
          <p:cNvSpPr txBox="1"/>
          <p:nvPr/>
        </p:nvSpPr>
        <p:spPr>
          <a:xfrm>
            <a:off x="0" y="0"/>
            <a:ext cx="12192000" cy="523220"/>
          </a:xfrm>
          <a:prstGeom prst="rect">
            <a:avLst/>
          </a:prstGeom>
          <a:solidFill>
            <a:srgbClr val="052F61"/>
          </a:solidFill>
        </p:spPr>
        <p:txBody>
          <a:bodyPr wrap="square" rtlCol="0">
            <a:spAutoFit/>
          </a:bodyPr>
          <a:lstStyle/>
          <a:p>
            <a:pPr algn="ctr"/>
            <a:r>
              <a:rPr lang="ja-JP" altLang="en-US" sz="2800" b="1" dirty="0">
                <a:solidFill>
                  <a:schemeClr val="bg1"/>
                </a:solidFill>
                <a:latin typeface="Meiryo UI" panose="020B0604030504040204" pitchFamily="50" charset="-128"/>
                <a:ea typeface="Meiryo UI" panose="020B0604030504040204" pitchFamily="50" charset="-128"/>
              </a:rPr>
              <a:t>使用済み核燃料（参考）</a:t>
            </a:r>
            <a:endParaRPr kumimoji="1" lang="ja-JP" altLang="en-US" sz="2800" b="1" dirty="0">
              <a:solidFill>
                <a:schemeClr val="bg1"/>
              </a:solidFill>
              <a:latin typeface="Meiryo UI" panose="020B0604030504040204" pitchFamily="50" charset="-128"/>
              <a:ea typeface="Meiryo UI" panose="020B0604030504040204" pitchFamily="50" charset="-128"/>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11186286" y="571245"/>
            <a:ext cx="154305" cy="228600"/>
          </a:xfrm>
          <a:prstGeom prst="rect">
            <a:avLst/>
          </a:prstGeom>
        </p:spPr>
        <p:txBody>
          <a:bodyPr vert="horz" wrap="square" lIns="0" tIns="16510" rIns="0" bIns="0" rtlCol="0">
            <a:spAutoFit/>
          </a:bodyPr>
          <a:lstStyle/>
          <a:p>
            <a:pPr marL="12700">
              <a:lnSpc>
                <a:spcPct val="100000"/>
              </a:lnSpc>
              <a:spcBef>
                <a:spcPts val="130"/>
              </a:spcBef>
            </a:pPr>
            <a:r>
              <a:rPr sz="1300" spc="20" dirty="0">
                <a:solidFill>
                  <a:srgbClr val="FFFFFF"/>
                </a:solidFill>
                <a:latin typeface="BIZ UDPゴシック"/>
                <a:cs typeface="BIZ UDPゴシック"/>
              </a:rPr>
              <a:t>5</a:t>
            </a:r>
            <a:endParaRPr sz="1300">
              <a:latin typeface="BIZ UDPゴシック"/>
              <a:cs typeface="BIZ UDPゴシック"/>
            </a:endParaRPr>
          </a:p>
        </p:txBody>
      </p:sp>
      <p:pic>
        <p:nvPicPr>
          <p:cNvPr id="5" name="object 5"/>
          <p:cNvPicPr/>
          <p:nvPr/>
        </p:nvPicPr>
        <p:blipFill>
          <a:blip r:embed="rId2" cstate="print"/>
          <a:stretch>
            <a:fillRect/>
          </a:stretch>
        </p:blipFill>
        <p:spPr>
          <a:xfrm>
            <a:off x="1496889" y="713678"/>
            <a:ext cx="9198221" cy="3754689"/>
          </a:xfrm>
          <a:prstGeom prst="rect">
            <a:avLst/>
          </a:prstGeom>
        </p:spPr>
      </p:pic>
      <p:sp>
        <p:nvSpPr>
          <p:cNvPr id="6" name="object 6"/>
          <p:cNvSpPr txBox="1"/>
          <p:nvPr/>
        </p:nvSpPr>
        <p:spPr>
          <a:xfrm>
            <a:off x="898826" y="4468367"/>
            <a:ext cx="10796785" cy="2167260"/>
          </a:xfrm>
          <a:prstGeom prst="rect">
            <a:avLst/>
          </a:prstGeom>
        </p:spPr>
        <p:txBody>
          <a:bodyPr vert="horz" wrap="square" lIns="0" tIns="88900" rIns="0" bIns="0" rtlCol="0">
            <a:spAutoFit/>
          </a:bodyPr>
          <a:lstStyle/>
          <a:p>
            <a:pPr marL="354965" indent="-342900">
              <a:lnSpc>
                <a:spcPct val="100000"/>
              </a:lnSpc>
              <a:spcBef>
                <a:spcPts val="700"/>
              </a:spcBef>
              <a:buFont typeface="Arial"/>
              <a:buChar char="•"/>
              <a:tabLst>
                <a:tab pos="354965" algn="l"/>
                <a:tab pos="356235" algn="l"/>
              </a:tabLst>
            </a:pPr>
            <a:r>
              <a:rPr sz="2000" u="sng" spc="-10" dirty="0">
                <a:uFill>
                  <a:solidFill>
                    <a:srgbClr val="000000"/>
                  </a:solidFill>
                </a:uFill>
                <a:latin typeface="BIZ UDPゴシック" panose="020B0400000000000000" pitchFamily="50" charset="-128"/>
                <a:ea typeface="BIZ UDPゴシック" panose="020B0400000000000000" pitchFamily="50" charset="-128"/>
                <a:cs typeface="BIZ UDPゴシック"/>
              </a:rPr>
              <a:t>NuScale</a:t>
            </a:r>
            <a:r>
              <a:rPr sz="2000" u="sng" spc="-15" dirty="0">
                <a:uFill>
                  <a:solidFill>
                    <a:srgbClr val="000000"/>
                  </a:solidFill>
                </a:uFill>
                <a:latin typeface="BIZ UDPゴシック" panose="020B0400000000000000" pitchFamily="50" charset="-128"/>
                <a:ea typeface="BIZ UDPゴシック" panose="020B0400000000000000" pitchFamily="50" charset="-128"/>
                <a:cs typeface="BIZ UDPゴシック"/>
              </a:rPr>
              <a:t>社の予測</a:t>
            </a:r>
            <a:endParaRPr sz="2000" dirty="0">
              <a:latin typeface="BIZ UDPゴシック" panose="020B0400000000000000" pitchFamily="50" charset="-128"/>
              <a:ea typeface="BIZ UDPゴシック" panose="020B0400000000000000" pitchFamily="50" charset="-128"/>
              <a:cs typeface="BIZ UDPゴシック"/>
            </a:endParaRPr>
          </a:p>
          <a:p>
            <a:pPr marL="12700">
              <a:lnSpc>
                <a:spcPct val="100000"/>
              </a:lnSpc>
              <a:spcBef>
                <a:spcPts val="600"/>
              </a:spcBef>
            </a:pPr>
            <a:r>
              <a:rPr sz="2000" dirty="0">
                <a:latin typeface="BIZ UDPゴシック" panose="020B0400000000000000" pitchFamily="50" charset="-128"/>
                <a:ea typeface="BIZ UDPゴシック" panose="020B0400000000000000" pitchFamily="50" charset="-128"/>
                <a:cs typeface="BIZ UDPゴシック"/>
              </a:rPr>
              <a:t>2023年</a:t>
            </a:r>
            <a:r>
              <a:rPr sz="2000" spc="-10" dirty="0">
                <a:latin typeface="BIZ UDPゴシック" panose="020B0400000000000000" pitchFamily="50" charset="-128"/>
                <a:ea typeface="BIZ UDPゴシック" panose="020B0400000000000000" pitchFamily="50" charset="-128"/>
                <a:cs typeface="BIZ UDPゴシック"/>
              </a:rPr>
              <a:t>～2042</a:t>
            </a:r>
            <a:r>
              <a:rPr sz="2000" dirty="0">
                <a:latin typeface="BIZ UDPゴシック" panose="020B0400000000000000" pitchFamily="50" charset="-128"/>
                <a:ea typeface="BIZ UDPゴシック" panose="020B0400000000000000" pitchFamily="50" charset="-128"/>
                <a:cs typeface="BIZ UDPゴシック"/>
              </a:rPr>
              <a:t>年の間に</a:t>
            </a:r>
            <a:r>
              <a:rPr sz="2000" b="1" spc="-10" dirty="0">
                <a:solidFill>
                  <a:srgbClr val="FF0000"/>
                </a:solidFill>
                <a:latin typeface="BIZ UDPゴシック" panose="020B0400000000000000" pitchFamily="50" charset="-128"/>
                <a:ea typeface="BIZ UDPゴシック" panose="020B0400000000000000" pitchFamily="50" charset="-128"/>
                <a:cs typeface="BIZ UDPゴシック"/>
              </a:rPr>
              <a:t>674</a:t>
            </a:r>
            <a:r>
              <a:rPr sz="2000" b="1" dirty="0">
                <a:solidFill>
                  <a:srgbClr val="FF0000"/>
                </a:solidFill>
                <a:latin typeface="BIZ UDPゴシック" panose="020B0400000000000000" pitchFamily="50" charset="-128"/>
                <a:ea typeface="BIZ UDPゴシック" panose="020B0400000000000000" pitchFamily="50" charset="-128"/>
                <a:cs typeface="BIZ UDPゴシック"/>
              </a:rPr>
              <a:t>基</a:t>
            </a:r>
            <a:r>
              <a:rPr sz="2000" b="1" spc="-10" dirty="0">
                <a:solidFill>
                  <a:srgbClr val="FF0000"/>
                </a:solidFill>
                <a:latin typeface="BIZ UDPゴシック" panose="020B0400000000000000" pitchFamily="50" charset="-128"/>
                <a:ea typeface="BIZ UDPゴシック" panose="020B0400000000000000" pitchFamily="50" charset="-128"/>
                <a:cs typeface="BIZ UDPゴシック"/>
              </a:rPr>
              <a:t>～1,682</a:t>
            </a:r>
            <a:r>
              <a:rPr sz="2000" b="1" dirty="0">
                <a:solidFill>
                  <a:srgbClr val="FF0000"/>
                </a:solidFill>
                <a:latin typeface="BIZ UDPゴシック" panose="020B0400000000000000" pitchFamily="50" charset="-128"/>
                <a:ea typeface="BIZ UDPゴシック" panose="020B0400000000000000" pitchFamily="50" charset="-128"/>
                <a:cs typeface="BIZ UDPゴシック"/>
              </a:rPr>
              <a:t>基（約</a:t>
            </a:r>
            <a:r>
              <a:rPr sz="2000" b="1" spc="-10" dirty="0">
                <a:solidFill>
                  <a:srgbClr val="FF0000"/>
                </a:solidFill>
                <a:latin typeface="BIZ UDPゴシック" panose="020B0400000000000000" pitchFamily="50" charset="-128"/>
                <a:ea typeface="BIZ UDPゴシック" panose="020B0400000000000000" pitchFamily="50" charset="-128"/>
                <a:cs typeface="BIZ UDPゴシック"/>
              </a:rPr>
              <a:t>34GW～84GW）</a:t>
            </a:r>
            <a:r>
              <a:rPr sz="2000" spc="-10" dirty="0">
                <a:latin typeface="BIZ UDPゴシック" panose="020B0400000000000000" pitchFamily="50" charset="-128"/>
                <a:ea typeface="BIZ UDPゴシック" panose="020B0400000000000000" pitchFamily="50" charset="-128"/>
                <a:cs typeface="BIZ UDPゴシック"/>
              </a:rPr>
              <a:t>の受注見込み</a:t>
            </a:r>
            <a:endParaRPr sz="2000" dirty="0">
              <a:latin typeface="BIZ UDPゴシック" panose="020B0400000000000000" pitchFamily="50" charset="-128"/>
              <a:ea typeface="BIZ UDPゴシック" panose="020B0400000000000000" pitchFamily="50" charset="-128"/>
              <a:cs typeface="BIZ UDPゴシック"/>
            </a:endParaRPr>
          </a:p>
          <a:p>
            <a:pPr marL="299085" indent="-287020">
              <a:lnSpc>
                <a:spcPct val="100000"/>
              </a:lnSpc>
              <a:spcBef>
                <a:spcPts val="600"/>
              </a:spcBef>
              <a:buFont typeface="Arial"/>
              <a:buChar char="•"/>
              <a:tabLst>
                <a:tab pos="299085" algn="l"/>
                <a:tab pos="299720" algn="l"/>
              </a:tabLst>
            </a:pPr>
            <a:r>
              <a:rPr sz="2000" u="sng" spc="-5" dirty="0">
                <a:uFill>
                  <a:solidFill>
                    <a:srgbClr val="000000"/>
                  </a:solidFill>
                </a:uFill>
                <a:latin typeface="BIZ UDPゴシック" panose="020B0400000000000000" pitchFamily="50" charset="-128"/>
                <a:ea typeface="BIZ UDPゴシック" panose="020B0400000000000000" pitchFamily="50" charset="-128"/>
                <a:cs typeface="BIZ UDPゴシック"/>
              </a:rPr>
              <a:t>過去の東芝が発表していた受注予測</a:t>
            </a:r>
            <a:endParaRPr sz="2000" dirty="0">
              <a:latin typeface="BIZ UDPゴシック" panose="020B0400000000000000" pitchFamily="50" charset="-128"/>
              <a:ea typeface="BIZ UDPゴシック" panose="020B0400000000000000" pitchFamily="50" charset="-128"/>
              <a:cs typeface="BIZ UDPゴシック"/>
            </a:endParaRPr>
          </a:p>
          <a:p>
            <a:pPr marL="12700">
              <a:lnSpc>
                <a:spcPct val="100000"/>
              </a:lnSpc>
              <a:spcBef>
                <a:spcPts val="600"/>
              </a:spcBef>
            </a:pPr>
            <a:r>
              <a:rPr sz="2000" spc="-10" dirty="0">
                <a:latin typeface="BIZ UDPゴシック" panose="020B0400000000000000" pitchFamily="50" charset="-128"/>
                <a:ea typeface="BIZ UDPゴシック" panose="020B0400000000000000" pitchFamily="50" charset="-128"/>
                <a:cs typeface="BIZ UDPゴシック"/>
              </a:rPr>
              <a:t>2008年：2015年までに</a:t>
            </a:r>
            <a:r>
              <a:rPr sz="2000" b="1" spc="-10" dirty="0">
                <a:solidFill>
                  <a:srgbClr val="FF0000"/>
                </a:solidFill>
                <a:latin typeface="BIZ UDPゴシック" panose="020B0400000000000000" pitchFamily="50" charset="-128"/>
                <a:ea typeface="BIZ UDPゴシック" panose="020B0400000000000000" pitchFamily="50" charset="-128"/>
                <a:cs typeface="BIZ UDPゴシック"/>
              </a:rPr>
              <a:t>33</a:t>
            </a:r>
            <a:r>
              <a:rPr sz="2000" b="1" dirty="0">
                <a:solidFill>
                  <a:srgbClr val="FF0000"/>
                </a:solidFill>
                <a:latin typeface="BIZ UDPゴシック" panose="020B0400000000000000" pitchFamily="50" charset="-128"/>
                <a:ea typeface="BIZ UDPゴシック" panose="020B0400000000000000" pitchFamily="50" charset="-128"/>
                <a:cs typeface="BIZ UDPゴシック"/>
              </a:rPr>
              <a:t>基（</a:t>
            </a:r>
            <a:r>
              <a:rPr sz="2000" b="1" spc="-10" dirty="0">
                <a:solidFill>
                  <a:srgbClr val="FF0000"/>
                </a:solidFill>
                <a:latin typeface="BIZ UDPゴシック" panose="020B0400000000000000" pitchFamily="50" charset="-128"/>
                <a:ea typeface="BIZ UDPゴシック" panose="020B0400000000000000" pitchFamily="50" charset="-128"/>
                <a:cs typeface="BIZ UDPゴシック"/>
              </a:rPr>
              <a:t>約36GW）</a:t>
            </a:r>
            <a:endParaRPr sz="2000" dirty="0">
              <a:latin typeface="BIZ UDPゴシック" panose="020B0400000000000000" pitchFamily="50" charset="-128"/>
              <a:ea typeface="BIZ UDPゴシック" panose="020B0400000000000000" pitchFamily="50" charset="-128"/>
              <a:cs typeface="BIZ UDPゴシック"/>
            </a:endParaRPr>
          </a:p>
          <a:p>
            <a:pPr marL="12700">
              <a:lnSpc>
                <a:spcPct val="100000"/>
              </a:lnSpc>
            </a:pPr>
            <a:r>
              <a:rPr sz="2000" spc="-10" dirty="0">
                <a:latin typeface="BIZ UDPゴシック" panose="020B0400000000000000" pitchFamily="50" charset="-128"/>
                <a:ea typeface="BIZ UDPゴシック" panose="020B0400000000000000" pitchFamily="50" charset="-128"/>
                <a:cs typeface="BIZ UDPゴシック"/>
              </a:rPr>
              <a:t>2016</a:t>
            </a:r>
            <a:r>
              <a:rPr sz="2000" dirty="0">
                <a:latin typeface="BIZ UDPゴシック" panose="020B0400000000000000" pitchFamily="50" charset="-128"/>
                <a:ea typeface="BIZ UDPゴシック" panose="020B0400000000000000" pitchFamily="50" charset="-128"/>
                <a:cs typeface="BIZ UDPゴシック"/>
              </a:rPr>
              <a:t>年：2030年度までに</a:t>
            </a:r>
            <a:r>
              <a:rPr sz="2000" b="1" spc="-10" dirty="0">
                <a:solidFill>
                  <a:srgbClr val="FF0000"/>
                </a:solidFill>
                <a:latin typeface="BIZ UDPゴシック" panose="020B0400000000000000" pitchFamily="50" charset="-128"/>
                <a:ea typeface="BIZ UDPゴシック" panose="020B0400000000000000" pitchFamily="50" charset="-128"/>
                <a:cs typeface="BIZ UDPゴシック"/>
              </a:rPr>
              <a:t>45</a:t>
            </a:r>
            <a:r>
              <a:rPr sz="2000" b="1" dirty="0">
                <a:solidFill>
                  <a:srgbClr val="FF0000"/>
                </a:solidFill>
                <a:latin typeface="BIZ UDPゴシック" panose="020B0400000000000000" pitchFamily="50" charset="-128"/>
                <a:ea typeface="BIZ UDPゴシック" panose="020B0400000000000000" pitchFamily="50" charset="-128"/>
                <a:cs typeface="BIZ UDPゴシック"/>
              </a:rPr>
              <a:t>基（約</a:t>
            </a:r>
            <a:r>
              <a:rPr sz="2000" b="1" spc="-10" dirty="0">
                <a:solidFill>
                  <a:srgbClr val="FF0000"/>
                </a:solidFill>
                <a:latin typeface="BIZ UDPゴシック" panose="020B0400000000000000" pitchFamily="50" charset="-128"/>
                <a:ea typeface="BIZ UDPゴシック" panose="020B0400000000000000" pitchFamily="50" charset="-128"/>
                <a:cs typeface="BIZ UDPゴシック"/>
              </a:rPr>
              <a:t>50GW）</a:t>
            </a:r>
            <a:r>
              <a:rPr sz="2000" dirty="0">
                <a:latin typeface="BIZ UDPゴシック" panose="020B0400000000000000" pitchFamily="50" charset="-128"/>
                <a:ea typeface="BIZ UDPゴシック" panose="020B0400000000000000" pitchFamily="50" charset="-128"/>
                <a:cs typeface="BIZ UDPゴシック"/>
              </a:rPr>
              <a:t>以上（米WEC単体では</a:t>
            </a:r>
            <a:r>
              <a:rPr sz="2000" b="1" spc="-10" dirty="0">
                <a:solidFill>
                  <a:srgbClr val="FF0000"/>
                </a:solidFill>
                <a:latin typeface="BIZ UDPゴシック" panose="020B0400000000000000" pitchFamily="50" charset="-128"/>
                <a:ea typeface="BIZ UDPゴシック" panose="020B0400000000000000" pitchFamily="50" charset="-128"/>
                <a:cs typeface="BIZ UDPゴシック"/>
              </a:rPr>
              <a:t>65</a:t>
            </a:r>
            <a:r>
              <a:rPr sz="2000" b="1" dirty="0">
                <a:solidFill>
                  <a:srgbClr val="FF0000"/>
                </a:solidFill>
                <a:latin typeface="BIZ UDPゴシック" panose="020B0400000000000000" pitchFamily="50" charset="-128"/>
                <a:ea typeface="BIZ UDPゴシック" panose="020B0400000000000000" pitchFamily="50" charset="-128"/>
                <a:cs typeface="BIZ UDPゴシック"/>
              </a:rPr>
              <a:t>基（約</a:t>
            </a:r>
            <a:r>
              <a:rPr sz="2000" b="1" spc="-10" dirty="0">
                <a:solidFill>
                  <a:srgbClr val="FF0000"/>
                </a:solidFill>
                <a:latin typeface="BIZ UDPゴシック" panose="020B0400000000000000" pitchFamily="50" charset="-128"/>
                <a:ea typeface="BIZ UDPゴシック" panose="020B0400000000000000" pitchFamily="50" charset="-128"/>
                <a:cs typeface="BIZ UDPゴシック"/>
              </a:rPr>
              <a:t>72GW）</a:t>
            </a:r>
            <a:r>
              <a:rPr sz="2000" spc="-10" dirty="0">
                <a:latin typeface="BIZ UDPゴシック" panose="020B0400000000000000" pitchFamily="50" charset="-128"/>
                <a:ea typeface="BIZ UDPゴシック" panose="020B0400000000000000" pitchFamily="50" charset="-128"/>
                <a:cs typeface="BIZ UDPゴシック"/>
              </a:rPr>
              <a:t>）</a:t>
            </a:r>
            <a:endParaRPr sz="2000" dirty="0">
              <a:latin typeface="BIZ UDPゴシック" panose="020B0400000000000000" pitchFamily="50" charset="-128"/>
              <a:ea typeface="BIZ UDPゴシック" panose="020B0400000000000000" pitchFamily="50" charset="-128"/>
              <a:cs typeface="BIZ UDPゴシック"/>
            </a:endParaRPr>
          </a:p>
          <a:p>
            <a:pPr marL="12700">
              <a:lnSpc>
                <a:spcPct val="100000"/>
              </a:lnSpc>
            </a:pPr>
            <a:r>
              <a:rPr sz="2000" dirty="0">
                <a:latin typeface="BIZ UDPゴシック" panose="020B0400000000000000" pitchFamily="50" charset="-128"/>
                <a:ea typeface="BIZ UDPゴシック" panose="020B0400000000000000" pitchFamily="50" charset="-128"/>
                <a:cs typeface="BIZ UDPゴシック"/>
              </a:rPr>
              <a:t>⇒実際は</a:t>
            </a:r>
            <a:r>
              <a:rPr sz="2000" b="1" u="sng" dirty="0">
                <a:solidFill>
                  <a:srgbClr val="FF0000"/>
                </a:solidFill>
                <a:uFill>
                  <a:solidFill>
                    <a:srgbClr val="FF0000"/>
                  </a:solidFill>
                </a:uFill>
                <a:latin typeface="BIZ UDPゴシック" panose="020B0400000000000000" pitchFamily="50" charset="-128"/>
                <a:ea typeface="BIZ UDPゴシック" panose="020B0400000000000000" pitchFamily="50" charset="-128"/>
                <a:cs typeface="BIZ UDPゴシック"/>
              </a:rPr>
              <a:t>8基止まり</a:t>
            </a:r>
            <a:r>
              <a:rPr sz="2000" spc="-5" dirty="0">
                <a:latin typeface="BIZ UDPゴシック" panose="020B0400000000000000" pitchFamily="50" charset="-128"/>
                <a:ea typeface="BIZ UDPゴシック" panose="020B0400000000000000" pitchFamily="50" charset="-128"/>
                <a:cs typeface="BIZ UDPゴシック"/>
              </a:rPr>
              <a:t>で、内</a:t>
            </a:r>
            <a:r>
              <a:rPr sz="2000" dirty="0">
                <a:latin typeface="BIZ UDPゴシック" panose="020B0400000000000000" pitchFamily="50" charset="-128"/>
                <a:ea typeface="BIZ UDPゴシック" panose="020B0400000000000000" pitchFamily="50" charset="-128"/>
                <a:cs typeface="BIZ UDPゴシック"/>
              </a:rPr>
              <a:t>2</a:t>
            </a:r>
            <a:r>
              <a:rPr sz="2000" spc="-5" dirty="0">
                <a:latin typeface="BIZ UDPゴシック" panose="020B0400000000000000" pitchFamily="50" charset="-128"/>
                <a:ea typeface="BIZ UDPゴシック" panose="020B0400000000000000" pitchFamily="50" charset="-128"/>
                <a:cs typeface="BIZ UDPゴシック"/>
              </a:rPr>
              <a:t>基はコストが嵩みすぎて建設中止</a:t>
            </a:r>
            <a:endParaRPr sz="2000" dirty="0">
              <a:latin typeface="BIZ UDPゴシック" panose="020B0400000000000000" pitchFamily="50" charset="-128"/>
              <a:ea typeface="BIZ UDPゴシック" panose="020B0400000000000000" pitchFamily="50" charset="-128"/>
              <a:cs typeface="BIZ UDPゴシック"/>
            </a:endParaRPr>
          </a:p>
        </p:txBody>
      </p:sp>
      <p:sp>
        <p:nvSpPr>
          <p:cNvPr id="9" name="テキスト ボックス 8">
            <a:extLst>
              <a:ext uri="{FF2B5EF4-FFF2-40B4-BE49-F238E27FC236}">
                <a16:creationId xmlns:a16="http://schemas.microsoft.com/office/drawing/2014/main" id="{36FCA7F8-FDAD-3BFC-C548-191E07ED7FF7}"/>
              </a:ext>
            </a:extLst>
          </p:cNvPr>
          <p:cNvSpPr txBox="1"/>
          <p:nvPr/>
        </p:nvSpPr>
        <p:spPr>
          <a:xfrm>
            <a:off x="0" y="0"/>
            <a:ext cx="12192000" cy="523220"/>
          </a:xfrm>
          <a:prstGeom prst="rect">
            <a:avLst/>
          </a:prstGeom>
          <a:solidFill>
            <a:srgbClr val="052F61"/>
          </a:solidFill>
        </p:spPr>
        <p:txBody>
          <a:bodyPr wrap="square" rtlCol="0">
            <a:spAutoFit/>
          </a:bodyPr>
          <a:lstStyle/>
          <a:p>
            <a:pPr algn="ctr"/>
            <a:r>
              <a:rPr kumimoji="1" lang="ja-JP" altLang="en-US" sz="2800" b="1" dirty="0">
                <a:solidFill>
                  <a:schemeClr val="bg1"/>
                </a:solidFill>
                <a:latin typeface="Meiryo UI" panose="020B0604030504040204" pitchFamily="50" charset="-128"/>
                <a:ea typeface="Meiryo UI" panose="020B0604030504040204" pitchFamily="50" charset="-128"/>
              </a:rPr>
              <a:t>小型炉開発</a:t>
            </a: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CBC65D60-81E4-473F-9C29-F405BECCDDF2}"/>
              </a:ext>
            </a:extLst>
          </p:cNvPr>
          <p:cNvSpPr txBox="1"/>
          <p:nvPr/>
        </p:nvSpPr>
        <p:spPr>
          <a:xfrm>
            <a:off x="0" y="0"/>
            <a:ext cx="12192000" cy="523220"/>
          </a:xfrm>
          <a:prstGeom prst="rect">
            <a:avLst/>
          </a:prstGeom>
          <a:solidFill>
            <a:srgbClr val="052F61"/>
          </a:solidFill>
        </p:spPr>
        <p:txBody>
          <a:bodyPr wrap="square" rtlCol="0">
            <a:spAutoFit/>
          </a:bodyPr>
          <a:lstStyle/>
          <a:p>
            <a:pPr algn="ctr"/>
            <a:r>
              <a:rPr lang="ja-JP" altLang="en-US" sz="2800" b="1" dirty="0">
                <a:solidFill>
                  <a:schemeClr val="bg1"/>
                </a:solidFill>
                <a:latin typeface="Meiryo UI" panose="020B0604030504040204" pitchFamily="50" charset="-128"/>
                <a:ea typeface="Meiryo UI" panose="020B0604030504040204" pitchFamily="50" charset="-128"/>
              </a:rPr>
              <a:t>次世代炉関連予算</a:t>
            </a:r>
            <a:endParaRPr kumimoji="1" lang="ja-JP" altLang="en-US" sz="2800" b="1" dirty="0">
              <a:solidFill>
                <a:schemeClr val="bg1"/>
              </a:solidFill>
              <a:latin typeface="Meiryo UI" panose="020B0604030504040204" pitchFamily="50" charset="-128"/>
              <a:ea typeface="Meiryo UI" panose="020B0604030504040204" pitchFamily="50" charset="-128"/>
            </a:endParaRPr>
          </a:p>
        </p:txBody>
      </p:sp>
      <p:graphicFrame>
        <p:nvGraphicFramePr>
          <p:cNvPr id="2" name="object 5">
            <a:extLst>
              <a:ext uri="{FF2B5EF4-FFF2-40B4-BE49-F238E27FC236}">
                <a16:creationId xmlns:a16="http://schemas.microsoft.com/office/drawing/2014/main" id="{F6018587-229D-CC5B-6060-2D37232DEC8C}"/>
              </a:ext>
            </a:extLst>
          </p:cNvPr>
          <p:cNvGraphicFramePr>
            <a:graphicFrameLocks noGrp="1"/>
          </p:cNvGraphicFramePr>
          <p:nvPr>
            <p:extLst>
              <p:ext uri="{D42A27DB-BD31-4B8C-83A1-F6EECF244321}">
                <p14:modId xmlns:p14="http://schemas.microsoft.com/office/powerpoint/2010/main" val="3589296947"/>
              </p:ext>
            </p:extLst>
          </p:nvPr>
        </p:nvGraphicFramePr>
        <p:xfrm>
          <a:off x="0" y="894000"/>
          <a:ext cx="12192001" cy="5650229"/>
        </p:xfrm>
        <a:graphic>
          <a:graphicData uri="http://schemas.openxmlformats.org/drawingml/2006/table">
            <a:tbl>
              <a:tblPr firstRow="1" bandRow="1">
                <a:tableStyleId>{2D5ABB26-0587-4C30-8999-92F81FD0307C}</a:tableStyleId>
              </a:tblPr>
              <a:tblGrid>
                <a:gridCol w="632672">
                  <a:extLst>
                    <a:ext uri="{9D8B030D-6E8A-4147-A177-3AD203B41FA5}">
                      <a16:colId xmlns:a16="http://schemas.microsoft.com/office/drawing/2014/main" val="20000"/>
                    </a:ext>
                  </a:extLst>
                </a:gridCol>
                <a:gridCol w="1360988">
                  <a:extLst>
                    <a:ext uri="{9D8B030D-6E8A-4147-A177-3AD203B41FA5}">
                      <a16:colId xmlns:a16="http://schemas.microsoft.com/office/drawing/2014/main" val="20001"/>
                    </a:ext>
                  </a:extLst>
                </a:gridCol>
                <a:gridCol w="5597585">
                  <a:extLst>
                    <a:ext uri="{9D8B030D-6E8A-4147-A177-3AD203B41FA5}">
                      <a16:colId xmlns:a16="http://schemas.microsoft.com/office/drawing/2014/main" val="20002"/>
                    </a:ext>
                  </a:extLst>
                </a:gridCol>
                <a:gridCol w="2491632">
                  <a:extLst>
                    <a:ext uri="{9D8B030D-6E8A-4147-A177-3AD203B41FA5}">
                      <a16:colId xmlns:a16="http://schemas.microsoft.com/office/drawing/2014/main" val="20003"/>
                    </a:ext>
                  </a:extLst>
                </a:gridCol>
                <a:gridCol w="2109124">
                  <a:extLst>
                    <a:ext uri="{9D8B030D-6E8A-4147-A177-3AD203B41FA5}">
                      <a16:colId xmlns:a16="http://schemas.microsoft.com/office/drawing/2014/main" val="20004"/>
                    </a:ext>
                  </a:extLst>
                </a:gridCol>
              </a:tblGrid>
              <a:tr h="231775">
                <a:tc>
                  <a:txBody>
                    <a:bodyPr/>
                    <a:lstStyle/>
                    <a:p>
                      <a:pPr marL="3175" algn="ctr">
                        <a:lnSpc>
                          <a:spcPts val="1670"/>
                        </a:lnSpc>
                        <a:spcBef>
                          <a:spcPts val="55"/>
                        </a:spcBef>
                      </a:pPr>
                      <a:r>
                        <a:rPr sz="1400" b="1" dirty="0">
                          <a:solidFill>
                            <a:srgbClr val="FFFFFF"/>
                          </a:solidFill>
                          <a:latin typeface="BIZ UDPゴシック"/>
                          <a:cs typeface="BIZ UDPゴシック"/>
                        </a:rPr>
                        <a:t>米</a:t>
                      </a:r>
                      <a:endParaRPr sz="1400" dirty="0">
                        <a:latin typeface="BIZ UDPゴシック"/>
                        <a:cs typeface="BIZ UDPゴシック"/>
                      </a:endParaRPr>
                    </a:p>
                  </a:txBody>
                  <a:tcPr marL="0" marR="0" marT="698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000000"/>
                    </a:solidFill>
                  </a:tcPr>
                </a:tc>
                <a:tc>
                  <a:txBody>
                    <a:bodyPr/>
                    <a:lstStyle/>
                    <a:p>
                      <a:pPr>
                        <a:lnSpc>
                          <a:spcPct val="100000"/>
                        </a:lnSpc>
                      </a:pPr>
                      <a:endParaRPr sz="14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000000"/>
                    </a:solidFill>
                  </a:tcPr>
                </a:tc>
                <a:tc>
                  <a:txBody>
                    <a:bodyPr/>
                    <a:lstStyle/>
                    <a:p>
                      <a:pPr>
                        <a:lnSpc>
                          <a:spcPct val="100000"/>
                        </a:lnSpc>
                      </a:pPr>
                      <a:endParaRPr sz="1400" dirty="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000000"/>
                    </a:solidFill>
                  </a:tcPr>
                </a:tc>
                <a:tc>
                  <a:txBody>
                    <a:bodyPr/>
                    <a:lstStyle/>
                    <a:p>
                      <a:pPr>
                        <a:lnSpc>
                          <a:spcPct val="100000"/>
                        </a:lnSpc>
                      </a:pPr>
                      <a:endParaRPr sz="1400" dirty="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000000"/>
                    </a:solidFill>
                  </a:tcPr>
                </a:tc>
                <a:tc>
                  <a:txBody>
                    <a:bodyPr/>
                    <a:lstStyle/>
                    <a:p>
                      <a:pPr>
                        <a:lnSpc>
                          <a:spcPct val="100000"/>
                        </a:lnSpc>
                      </a:pPr>
                      <a:endParaRPr sz="14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000000"/>
                    </a:solidFill>
                  </a:tcPr>
                </a:tc>
                <a:extLst>
                  <a:ext uri="{0D108BD9-81ED-4DB2-BD59-A6C34878D82A}">
                    <a16:rowId xmlns:a16="http://schemas.microsoft.com/office/drawing/2014/main" val="10000"/>
                  </a:ext>
                </a:extLst>
              </a:tr>
              <a:tr h="216535">
                <a:tc>
                  <a:txBody>
                    <a:bodyPr/>
                    <a:lstStyle/>
                    <a:p>
                      <a:pPr algn="ctr">
                        <a:lnSpc>
                          <a:spcPts val="1605"/>
                        </a:lnSpc>
                      </a:pPr>
                      <a:r>
                        <a:rPr sz="1400" b="1" spc="-20" dirty="0">
                          <a:solidFill>
                            <a:srgbClr val="FFFFFF"/>
                          </a:solidFill>
                          <a:latin typeface="BIZ UDPゴシック"/>
                          <a:cs typeface="BIZ UDPゴシック"/>
                        </a:rPr>
                        <a:t>2007</a:t>
                      </a:r>
                      <a:endParaRPr sz="1400" dirty="0">
                        <a:latin typeface="BIZ UDPゴシック"/>
                        <a:cs typeface="BIZ UDPゴシック"/>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000000"/>
                    </a:solidFill>
                  </a:tcPr>
                </a:tc>
                <a:tc>
                  <a:txBody>
                    <a:bodyPr/>
                    <a:lstStyle/>
                    <a:p>
                      <a:pPr marL="3175" algn="ctr">
                        <a:lnSpc>
                          <a:spcPts val="1605"/>
                        </a:lnSpc>
                      </a:pPr>
                      <a:r>
                        <a:rPr sz="1400" spc="-25" dirty="0">
                          <a:latin typeface="BIZ UDPゴシック"/>
                          <a:cs typeface="BIZ UDPゴシック"/>
                        </a:rPr>
                        <a:t>DOE</a:t>
                      </a:r>
                      <a:endParaRPr sz="1400" dirty="0">
                        <a:latin typeface="BIZ UDPゴシック"/>
                        <a:cs typeface="BIZ UDPゴシック"/>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7E7"/>
                    </a:solidFill>
                  </a:tcPr>
                </a:tc>
                <a:tc>
                  <a:txBody>
                    <a:bodyPr/>
                    <a:lstStyle/>
                    <a:p>
                      <a:pPr marL="3175">
                        <a:lnSpc>
                          <a:spcPts val="1605"/>
                        </a:lnSpc>
                      </a:pPr>
                      <a:r>
                        <a:rPr sz="1400" dirty="0">
                          <a:latin typeface="BIZ UDPゴシック"/>
                          <a:cs typeface="BIZ UDPゴシック"/>
                        </a:rPr>
                        <a:t>ARPA-</a:t>
                      </a:r>
                      <a:r>
                        <a:rPr sz="1400" spc="-50" dirty="0">
                          <a:latin typeface="BIZ UDPゴシック"/>
                          <a:cs typeface="BIZ UDPゴシック"/>
                        </a:rPr>
                        <a:t>E</a:t>
                      </a:r>
                      <a:endParaRPr sz="1400">
                        <a:latin typeface="BIZ UDPゴシック"/>
                        <a:cs typeface="BIZ UDPゴシック"/>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7E7"/>
                    </a:solidFill>
                  </a:tcPr>
                </a:tc>
                <a:tc>
                  <a:txBody>
                    <a:bodyPr/>
                    <a:lstStyle/>
                    <a:p>
                      <a:pPr marL="3810">
                        <a:lnSpc>
                          <a:spcPts val="1605"/>
                        </a:lnSpc>
                      </a:pPr>
                      <a:r>
                        <a:rPr sz="1400" spc="-25" dirty="0">
                          <a:latin typeface="BIZ UDPゴシック"/>
                          <a:cs typeface="BIZ UDPゴシック"/>
                        </a:rPr>
                        <a:t>R&amp;D</a:t>
                      </a:r>
                      <a:endParaRPr sz="1400" dirty="0">
                        <a:latin typeface="BIZ UDPゴシック"/>
                        <a:cs typeface="BIZ UDPゴシック"/>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7E7"/>
                    </a:solidFill>
                  </a:tcPr>
                </a:tc>
                <a:tc>
                  <a:txBody>
                    <a:bodyPr/>
                    <a:lstStyle/>
                    <a:p>
                      <a:pPr algn="ctr">
                        <a:lnSpc>
                          <a:spcPct val="100000"/>
                        </a:lnSpc>
                      </a:pPr>
                      <a:endParaRPr sz="1300">
                        <a:latin typeface="Times New Roman"/>
                        <a:cs typeface="Times New Roman"/>
                      </a:endParaRPr>
                    </a:p>
                  </a:txBody>
                  <a:tcPr marL="0" marR="0" marT="0" marB="0" anchor="ctr">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7E7"/>
                    </a:solidFill>
                  </a:tcPr>
                </a:tc>
                <a:extLst>
                  <a:ext uri="{0D108BD9-81ED-4DB2-BD59-A6C34878D82A}">
                    <a16:rowId xmlns:a16="http://schemas.microsoft.com/office/drawing/2014/main" val="10001"/>
                  </a:ext>
                </a:extLst>
              </a:tr>
              <a:tr h="216535">
                <a:tc>
                  <a:txBody>
                    <a:bodyPr/>
                    <a:lstStyle/>
                    <a:p>
                      <a:pPr algn="ctr">
                        <a:lnSpc>
                          <a:spcPts val="1605"/>
                        </a:lnSpc>
                      </a:pPr>
                      <a:r>
                        <a:rPr sz="1400" b="1" spc="-20" dirty="0">
                          <a:solidFill>
                            <a:srgbClr val="FFFFFF"/>
                          </a:solidFill>
                          <a:latin typeface="BIZ UDPゴシック"/>
                          <a:cs typeface="BIZ UDPゴシック"/>
                        </a:rPr>
                        <a:t>2012</a:t>
                      </a:r>
                      <a:endParaRPr sz="1400" dirty="0">
                        <a:latin typeface="BIZ UDPゴシック"/>
                        <a:cs typeface="BIZ UDPゴシック"/>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000000"/>
                    </a:solidFill>
                  </a:tcPr>
                </a:tc>
                <a:tc>
                  <a:txBody>
                    <a:bodyPr/>
                    <a:lstStyle/>
                    <a:p>
                      <a:pPr marL="3175" algn="ctr">
                        <a:lnSpc>
                          <a:spcPts val="1605"/>
                        </a:lnSpc>
                      </a:pPr>
                      <a:r>
                        <a:rPr sz="1400" spc="-25" dirty="0">
                          <a:latin typeface="BIZ UDPゴシック"/>
                          <a:cs typeface="BIZ UDPゴシック"/>
                        </a:rPr>
                        <a:t>DOE</a:t>
                      </a:r>
                      <a:endParaRPr sz="1400">
                        <a:latin typeface="BIZ UDPゴシック"/>
                        <a:cs typeface="BIZ UDPゴシック"/>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7E7"/>
                    </a:solidFill>
                  </a:tcPr>
                </a:tc>
                <a:tc>
                  <a:txBody>
                    <a:bodyPr/>
                    <a:lstStyle/>
                    <a:p>
                      <a:pPr marL="3175">
                        <a:lnSpc>
                          <a:spcPts val="1605"/>
                        </a:lnSpc>
                      </a:pPr>
                      <a:r>
                        <a:rPr sz="1400" dirty="0">
                          <a:latin typeface="BIZ UDPゴシック"/>
                          <a:cs typeface="BIZ UDPゴシック"/>
                        </a:rPr>
                        <a:t>SMR</a:t>
                      </a:r>
                      <a:r>
                        <a:rPr sz="1400" spc="-40" dirty="0">
                          <a:latin typeface="BIZ UDPゴシック"/>
                          <a:cs typeface="BIZ UDPゴシック"/>
                        </a:rPr>
                        <a:t> </a:t>
                      </a:r>
                      <a:r>
                        <a:rPr sz="1400" dirty="0">
                          <a:latin typeface="BIZ UDPゴシック"/>
                          <a:cs typeface="BIZ UDPゴシック"/>
                        </a:rPr>
                        <a:t>Licensing</a:t>
                      </a:r>
                      <a:r>
                        <a:rPr sz="1400" spc="-40" dirty="0">
                          <a:latin typeface="BIZ UDPゴシック"/>
                          <a:cs typeface="BIZ UDPゴシック"/>
                        </a:rPr>
                        <a:t> </a:t>
                      </a:r>
                      <a:r>
                        <a:rPr sz="1400" dirty="0">
                          <a:latin typeface="BIZ UDPゴシック"/>
                          <a:cs typeface="BIZ UDPゴシック"/>
                        </a:rPr>
                        <a:t>Technical</a:t>
                      </a:r>
                      <a:r>
                        <a:rPr sz="1400" spc="-45" dirty="0">
                          <a:latin typeface="BIZ UDPゴシック"/>
                          <a:cs typeface="BIZ UDPゴシック"/>
                        </a:rPr>
                        <a:t> </a:t>
                      </a:r>
                      <a:r>
                        <a:rPr sz="1400" spc="-10" dirty="0">
                          <a:latin typeface="BIZ UDPゴシック"/>
                          <a:cs typeface="BIZ UDPゴシック"/>
                        </a:rPr>
                        <a:t>Support</a:t>
                      </a:r>
                      <a:endParaRPr sz="1400">
                        <a:latin typeface="BIZ UDPゴシック"/>
                        <a:cs typeface="BIZ UDPゴシック"/>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7E7"/>
                    </a:solidFill>
                  </a:tcPr>
                </a:tc>
                <a:tc>
                  <a:txBody>
                    <a:bodyPr/>
                    <a:lstStyle/>
                    <a:p>
                      <a:pPr marL="3810">
                        <a:lnSpc>
                          <a:spcPts val="1605"/>
                        </a:lnSpc>
                      </a:pPr>
                      <a:r>
                        <a:rPr sz="1400" dirty="0">
                          <a:latin typeface="BIZ UDPゴシック"/>
                          <a:cs typeface="BIZ UDPゴシック"/>
                        </a:rPr>
                        <a:t>B&amp;W</a:t>
                      </a:r>
                      <a:r>
                        <a:rPr sz="1400" spc="-15" dirty="0">
                          <a:latin typeface="BIZ UDPゴシック"/>
                          <a:cs typeface="BIZ UDPゴシック"/>
                        </a:rPr>
                        <a:t> </a:t>
                      </a:r>
                      <a:r>
                        <a:rPr sz="1400" dirty="0">
                          <a:latin typeface="BIZ UDPゴシック"/>
                          <a:cs typeface="BIZ UDPゴシック"/>
                        </a:rPr>
                        <a:t>180</a:t>
                      </a:r>
                      <a:r>
                        <a:rPr sz="1400" spc="-25" dirty="0">
                          <a:latin typeface="BIZ UDPゴシック"/>
                          <a:cs typeface="BIZ UDPゴシック"/>
                        </a:rPr>
                        <a:t> </a:t>
                      </a:r>
                      <a:r>
                        <a:rPr sz="1400" dirty="0">
                          <a:latin typeface="BIZ UDPゴシック"/>
                          <a:cs typeface="BIZ UDPゴシック"/>
                        </a:rPr>
                        <a:t>MWe</a:t>
                      </a:r>
                      <a:r>
                        <a:rPr sz="1400" spc="-20" dirty="0">
                          <a:latin typeface="BIZ UDPゴシック"/>
                          <a:cs typeface="BIZ UDPゴシック"/>
                        </a:rPr>
                        <a:t> </a:t>
                      </a:r>
                      <a:r>
                        <a:rPr sz="1400" spc="-10" dirty="0">
                          <a:latin typeface="BIZ UDPゴシック"/>
                          <a:cs typeface="BIZ UDPゴシック"/>
                        </a:rPr>
                        <a:t>mPower</a:t>
                      </a:r>
                      <a:endParaRPr sz="1400" dirty="0">
                        <a:latin typeface="BIZ UDPゴシック"/>
                        <a:cs typeface="BIZ UDPゴシック"/>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7E7"/>
                    </a:solidFill>
                  </a:tcPr>
                </a:tc>
                <a:tc>
                  <a:txBody>
                    <a:bodyPr/>
                    <a:lstStyle/>
                    <a:p>
                      <a:pPr marL="4445" algn="ctr">
                        <a:lnSpc>
                          <a:spcPts val="1605"/>
                        </a:lnSpc>
                      </a:pPr>
                      <a:r>
                        <a:rPr sz="1400" dirty="0">
                          <a:latin typeface="BIZ UDPゴシック"/>
                          <a:cs typeface="BIZ UDPゴシック"/>
                        </a:rPr>
                        <a:t>111</a:t>
                      </a:r>
                      <a:r>
                        <a:rPr sz="1400" spc="-15" dirty="0">
                          <a:latin typeface="BIZ UDPゴシック"/>
                          <a:cs typeface="BIZ UDPゴシック"/>
                        </a:rPr>
                        <a:t>百万ドル</a:t>
                      </a:r>
                      <a:endParaRPr sz="1400" dirty="0">
                        <a:latin typeface="BIZ UDPゴシック"/>
                        <a:cs typeface="BIZ UDPゴシック"/>
                      </a:endParaRPr>
                    </a:p>
                  </a:txBody>
                  <a:tcPr marL="0" marR="0" marT="0" marB="0" anchor="ctr">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7E7"/>
                    </a:solidFill>
                  </a:tcPr>
                </a:tc>
                <a:extLst>
                  <a:ext uri="{0D108BD9-81ED-4DB2-BD59-A6C34878D82A}">
                    <a16:rowId xmlns:a16="http://schemas.microsoft.com/office/drawing/2014/main" val="10002"/>
                  </a:ext>
                </a:extLst>
              </a:tr>
              <a:tr h="216535">
                <a:tc>
                  <a:txBody>
                    <a:bodyPr/>
                    <a:lstStyle/>
                    <a:p>
                      <a:pPr algn="ctr">
                        <a:lnSpc>
                          <a:spcPts val="1605"/>
                        </a:lnSpc>
                      </a:pPr>
                      <a:r>
                        <a:rPr sz="1400" b="1" spc="-20" dirty="0">
                          <a:solidFill>
                            <a:srgbClr val="FFFFFF"/>
                          </a:solidFill>
                          <a:latin typeface="BIZ UDPゴシック"/>
                          <a:cs typeface="BIZ UDPゴシック"/>
                        </a:rPr>
                        <a:t>2012</a:t>
                      </a:r>
                      <a:endParaRPr sz="1400" dirty="0">
                        <a:latin typeface="BIZ UDPゴシック"/>
                        <a:cs typeface="BIZ UDPゴシック"/>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000000"/>
                    </a:solidFill>
                  </a:tcPr>
                </a:tc>
                <a:tc>
                  <a:txBody>
                    <a:bodyPr/>
                    <a:lstStyle/>
                    <a:p>
                      <a:pPr marL="3175" algn="ctr">
                        <a:lnSpc>
                          <a:spcPts val="1605"/>
                        </a:lnSpc>
                      </a:pPr>
                      <a:r>
                        <a:rPr sz="1400" spc="-25" dirty="0">
                          <a:latin typeface="BIZ UDPゴシック"/>
                          <a:cs typeface="BIZ UDPゴシック"/>
                        </a:rPr>
                        <a:t>DOE</a:t>
                      </a:r>
                      <a:endParaRPr sz="1400" dirty="0">
                        <a:latin typeface="BIZ UDPゴシック"/>
                        <a:cs typeface="BIZ UDPゴシック"/>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7E7"/>
                    </a:solidFill>
                  </a:tcPr>
                </a:tc>
                <a:tc>
                  <a:txBody>
                    <a:bodyPr/>
                    <a:lstStyle/>
                    <a:p>
                      <a:pPr>
                        <a:lnSpc>
                          <a:spcPct val="100000"/>
                        </a:lnSpc>
                      </a:pPr>
                      <a:endParaRPr sz="13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7E7"/>
                    </a:solidFill>
                  </a:tcPr>
                </a:tc>
                <a:tc>
                  <a:txBody>
                    <a:bodyPr/>
                    <a:lstStyle/>
                    <a:p>
                      <a:pPr marL="3810">
                        <a:lnSpc>
                          <a:spcPts val="1605"/>
                        </a:lnSpc>
                      </a:pPr>
                      <a:r>
                        <a:rPr sz="1400" spc="-10" dirty="0">
                          <a:latin typeface="BIZ UDPゴシック"/>
                          <a:cs typeface="BIZ UDPゴシック"/>
                        </a:rPr>
                        <a:t>SRSでの実証SMR</a:t>
                      </a:r>
                      <a:r>
                        <a:rPr sz="1400" spc="-30" dirty="0">
                          <a:latin typeface="BIZ UDPゴシック"/>
                          <a:cs typeface="BIZ UDPゴシック"/>
                        </a:rPr>
                        <a:t>計画</a:t>
                      </a:r>
                      <a:endParaRPr sz="1400" dirty="0">
                        <a:latin typeface="BIZ UDPゴシック"/>
                        <a:cs typeface="BIZ UDPゴシック"/>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7E7"/>
                    </a:solidFill>
                  </a:tcPr>
                </a:tc>
                <a:tc>
                  <a:txBody>
                    <a:bodyPr/>
                    <a:lstStyle/>
                    <a:p>
                      <a:pPr algn="ctr">
                        <a:lnSpc>
                          <a:spcPct val="100000"/>
                        </a:lnSpc>
                      </a:pPr>
                      <a:endParaRPr sz="1300" dirty="0">
                        <a:latin typeface="Times New Roman"/>
                        <a:cs typeface="Times New Roman"/>
                      </a:endParaRPr>
                    </a:p>
                  </a:txBody>
                  <a:tcPr marL="0" marR="0" marT="0" marB="0" anchor="ctr">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7E7"/>
                    </a:solidFill>
                  </a:tcPr>
                </a:tc>
                <a:extLst>
                  <a:ext uri="{0D108BD9-81ED-4DB2-BD59-A6C34878D82A}">
                    <a16:rowId xmlns:a16="http://schemas.microsoft.com/office/drawing/2014/main" val="10003"/>
                  </a:ext>
                </a:extLst>
              </a:tr>
              <a:tr h="231775">
                <a:tc>
                  <a:txBody>
                    <a:bodyPr/>
                    <a:lstStyle/>
                    <a:p>
                      <a:pPr algn="ctr">
                        <a:lnSpc>
                          <a:spcPts val="1670"/>
                        </a:lnSpc>
                        <a:spcBef>
                          <a:spcPts val="60"/>
                        </a:spcBef>
                      </a:pPr>
                      <a:r>
                        <a:rPr sz="1400" b="1" spc="-20" dirty="0">
                          <a:solidFill>
                            <a:srgbClr val="FFFFFF"/>
                          </a:solidFill>
                          <a:latin typeface="BIZ UDPゴシック"/>
                          <a:cs typeface="BIZ UDPゴシック"/>
                        </a:rPr>
                        <a:t>2013</a:t>
                      </a:r>
                      <a:endParaRPr sz="1400">
                        <a:latin typeface="BIZ UDPゴシック"/>
                        <a:cs typeface="BIZ UDPゴシック"/>
                      </a:endParaRPr>
                    </a:p>
                  </a:txBody>
                  <a:tcPr marL="0" marR="0" marT="762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000000"/>
                    </a:solidFill>
                  </a:tcPr>
                </a:tc>
                <a:tc>
                  <a:txBody>
                    <a:bodyPr/>
                    <a:lstStyle/>
                    <a:p>
                      <a:pPr marL="3175" algn="ctr">
                        <a:lnSpc>
                          <a:spcPts val="1670"/>
                        </a:lnSpc>
                        <a:spcBef>
                          <a:spcPts val="60"/>
                        </a:spcBef>
                      </a:pPr>
                      <a:r>
                        <a:rPr sz="1400" spc="-25" dirty="0">
                          <a:latin typeface="BIZ UDPゴシック"/>
                          <a:cs typeface="BIZ UDPゴシック"/>
                        </a:rPr>
                        <a:t>DOE</a:t>
                      </a:r>
                      <a:endParaRPr sz="1400" dirty="0">
                        <a:latin typeface="BIZ UDPゴシック"/>
                        <a:cs typeface="BIZ UDPゴシック"/>
                      </a:endParaRPr>
                    </a:p>
                  </a:txBody>
                  <a:tcPr marL="0" marR="0" marT="762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7E7"/>
                    </a:solidFill>
                  </a:tcPr>
                </a:tc>
                <a:tc>
                  <a:txBody>
                    <a:bodyPr/>
                    <a:lstStyle/>
                    <a:p>
                      <a:pPr marL="3175">
                        <a:lnSpc>
                          <a:spcPts val="1670"/>
                        </a:lnSpc>
                        <a:spcBef>
                          <a:spcPts val="60"/>
                        </a:spcBef>
                      </a:pPr>
                      <a:r>
                        <a:rPr sz="1400" spc="-10" dirty="0">
                          <a:latin typeface="BIZ UDPゴシック"/>
                          <a:cs typeface="BIZ UDPゴシック"/>
                        </a:rPr>
                        <a:t>NuScale</a:t>
                      </a:r>
                      <a:endParaRPr sz="1400">
                        <a:latin typeface="BIZ UDPゴシック"/>
                        <a:cs typeface="BIZ UDPゴシック"/>
                      </a:endParaRPr>
                    </a:p>
                  </a:txBody>
                  <a:tcPr marL="0" marR="0" marT="762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7E7"/>
                    </a:solidFill>
                  </a:tcPr>
                </a:tc>
                <a:tc>
                  <a:txBody>
                    <a:bodyPr/>
                    <a:lstStyle/>
                    <a:p>
                      <a:pPr>
                        <a:lnSpc>
                          <a:spcPct val="100000"/>
                        </a:lnSpc>
                      </a:pPr>
                      <a:endParaRPr sz="1400" dirty="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7E7"/>
                    </a:solidFill>
                  </a:tcPr>
                </a:tc>
                <a:tc>
                  <a:txBody>
                    <a:bodyPr/>
                    <a:lstStyle/>
                    <a:p>
                      <a:pPr marL="4445" algn="ctr">
                        <a:lnSpc>
                          <a:spcPts val="1670"/>
                        </a:lnSpc>
                        <a:spcBef>
                          <a:spcPts val="60"/>
                        </a:spcBef>
                      </a:pPr>
                      <a:r>
                        <a:rPr sz="1400" dirty="0">
                          <a:latin typeface="BIZ UDPゴシック"/>
                          <a:cs typeface="BIZ UDPゴシック"/>
                        </a:rPr>
                        <a:t>217</a:t>
                      </a:r>
                      <a:r>
                        <a:rPr sz="1400" spc="-10" dirty="0">
                          <a:latin typeface="BIZ UDPゴシック"/>
                          <a:cs typeface="BIZ UDPゴシック"/>
                        </a:rPr>
                        <a:t>百万ドル </a:t>
                      </a:r>
                      <a:r>
                        <a:rPr sz="1400" dirty="0">
                          <a:latin typeface="BIZ UDPゴシック"/>
                          <a:cs typeface="BIZ UDPゴシック"/>
                        </a:rPr>
                        <a:t>5</a:t>
                      </a:r>
                      <a:r>
                        <a:rPr sz="1400" spc="-20" dirty="0">
                          <a:latin typeface="BIZ UDPゴシック"/>
                          <a:cs typeface="BIZ UDPゴシック"/>
                        </a:rPr>
                        <a:t>年間で</a:t>
                      </a:r>
                      <a:endParaRPr sz="1400" dirty="0">
                        <a:latin typeface="BIZ UDPゴシック"/>
                        <a:cs typeface="BIZ UDPゴシック"/>
                      </a:endParaRPr>
                    </a:p>
                  </a:txBody>
                  <a:tcPr marL="0" marR="0" marT="7620" marB="0" anchor="ctr">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7E7"/>
                    </a:solidFill>
                  </a:tcPr>
                </a:tc>
                <a:extLst>
                  <a:ext uri="{0D108BD9-81ED-4DB2-BD59-A6C34878D82A}">
                    <a16:rowId xmlns:a16="http://schemas.microsoft.com/office/drawing/2014/main" val="10004"/>
                  </a:ext>
                </a:extLst>
              </a:tr>
              <a:tr h="216535">
                <a:tc>
                  <a:txBody>
                    <a:bodyPr/>
                    <a:lstStyle/>
                    <a:p>
                      <a:pPr algn="ctr">
                        <a:lnSpc>
                          <a:spcPts val="1605"/>
                        </a:lnSpc>
                      </a:pPr>
                      <a:r>
                        <a:rPr sz="1400" b="1" spc="-20" dirty="0">
                          <a:solidFill>
                            <a:srgbClr val="FFFFFF"/>
                          </a:solidFill>
                          <a:latin typeface="BIZ UDPゴシック"/>
                          <a:cs typeface="BIZ UDPゴシック"/>
                        </a:rPr>
                        <a:t>2016</a:t>
                      </a:r>
                      <a:endParaRPr sz="1400" dirty="0">
                        <a:latin typeface="BIZ UDPゴシック"/>
                        <a:cs typeface="BIZ UDPゴシック"/>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000000"/>
                    </a:solidFill>
                  </a:tcPr>
                </a:tc>
                <a:tc>
                  <a:txBody>
                    <a:bodyPr/>
                    <a:lstStyle/>
                    <a:p>
                      <a:pPr marL="3175" algn="ctr">
                        <a:lnSpc>
                          <a:spcPts val="1605"/>
                        </a:lnSpc>
                      </a:pPr>
                      <a:r>
                        <a:rPr sz="1400" spc="-25" dirty="0">
                          <a:latin typeface="BIZ UDPゴシック"/>
                          <a:cs typeface="BIZ UDPゴシック"/>
                        </a:rPr>
                        <a:t>DOE</a:t>
                      </a:r>
                      <a:endParaRPr sz="1400" dirty="0">
                        <a:latin typeface="BIZ UDPゴシック"/>
                        <a:cs typeface="BIZ UDPゴシック"/>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7E7"/>
                    </a:solidFill>
                  </a:tcPr>
                </a:tc>
                <a:tc>
                  <a:txBody>
                    <a:bodyPr/>
                    <a:lstStyle/>
                    <a:p>
                      <a:pPr marL="3175">
                        <a:lnSpc>
                          <a:spcPts val="1605"/>
                        </a:lnSpc>
                      </a:pPr>
                      <a:r>
                        <a:rPr sz="1400" dirty="0">
                          <a:latin typeface="BIZ UDPゴシック"/>
                          <a:cs typeface="BIZ UDPゴシック"/>
                        </a:rPr>
                        <a:t>SMR</a:t>
                      </a:r>
                      <a:r>
                        <a:rPr sz="1400" spc="-40" dirty="0">
                          <a:latin typeface="BIZ UDPゴシック"/>
                          <a:cs typeface="BIZ UDPゴシック"/>
                        </a:rPr>
                        <a:t> </a:t>
                      </a:r>
                      <a:r>
                        <a:rPr sz="1400" dirty="0">
                          <a:latin typeface="BIZ UDPゴシック"/>
                          <a:cs typeface="BIZ UDPゴシック"/>
                        </a:rPr>
                        <a:t>Licensing</a:t>
                      </a:r>
                      <a:r>
                        <a:rPr sz="1400" spc="-40" dirty="0">
                          <a:latin typeface="BIZ UDPゴシック"/>
                          <a:cs typeface="BIZ UDPゴシック"/>
                        </a:rPr>
                        <a:t> </a:t>
                      </a:r>
                      <a:r>
                        <a:rPr sz="1400" dirty="0">
                          <a:latin typeface="BIZ UDPゴシック"/>
                          <a:cs typeface="BIZ UDPゴシック"/>
                        </a:rPr>
                        <a:t>Technical</a:t>
                      </a:r>
                      <a:r>
                        <a:rPr sz="1400" spc="-45" dirty="0">
                          <a:latin typeface="BIZ UDPゴシック"/>
                          <a:cs typeface="BIZ UDPゴシック"/>
                        </a:rPr>
                        <a:t> </a:t>
                      </a:r>
                      <a:r>
                        <a:rPr sz="1400" spc="-10" dirty="0">
                          <a:latin typeface="BIZ UDPゴシック"/>
                          <a:cs typeface="BIZ UDPゴシック"/>
                        </a:rPr>
                        <a:t>Support</a:t>
                      </a:r>
                      <a:endParaRPr sz="1400" dirty="0">
                        <a:latin typeface="BIZ UDPゴシック"/>
                        <a:cs typeface="BIZ UDPゴシック"/>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7E7"/>
                    </a:solidFill>
                  </a:tcPr>
                </a:tc>
                <a:tc>
                  <a:txBody>
                    <a:bodyPr/>
                    <a:lstStyle/>
                    <a:p>
                      <a:pPr marL="3810">
                        <a:lnSpc>
                          <a:spcPts val="1605"/>
                        </a:lnSpc>
                      </a:pPr>
                      <a:r>
                        <a:rPr sz="1400" spc="-25" dirty="0">
                          <a:latin typeface="BIZ UDPゴシック"/>
                          <a:cs typeface="BIZ UDPゴシック"/>
                        </a:rPr>
                        <a:t>TVA</a:t>
                      </a:r>
                      <a:endParaRPr sz="1400" dirty="0">
                        <a:latin typeface="BIZ UDPゴシック"/>
                        <a:cs typeface="BIZ UDPゴシック"/>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7E7"/>
                    </a:solidFill>
                  </a:tcPr>
                </a:tc>
                <a:tc>
                  <a:txBody>
                    <a:bodyPr/>
                    <a:lstStyle/>
                    <a:p>
                      <a:pPr marL="4445" algn="ctr">
                        <a:lnSpc>
                          <a:spcPts val="1605"/>
                        </a:lnSpc>
                      </a:pPr>
                      <a:r>
                        <a:rPr sz="1400" spc="-10" dirty="0">
                          <a:latin typeface="BIZ UDPゴシック"/>
                          <a:cs typeface="BIZ UDPゴシック"/>
                        </a:rPr>
                        <a:t>36.3</a:t>
                      </a:r>
                      <a:r>
                        <a:rPr sz="1400" spc="-15" dirty="0">
                          <a:latin typeface="BIZ UDPゴシック"/>
                          <a:cs typeface="BIZ UDPゴシック"/>
                        </a:rPr>
                        <a:t>百万ドル</a:t>
                      </a:r>
                      <a:endParaRPr sz="1400" dirty="0">
                        <a:latin typeface="BIZ UDPゴシック"/>
                        <a:cs typeface="BIZ UDPゴシック"/>
                      </a:endParaRPr>
                    </a:p>
                  </a:txBody>
                  <a:tcPr marL="0" marR="0" marT="0" marB="0" anchor="ctr">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7E7"/>
                    </a:solidFill>
                  </a:tcPr>
                </a:tc>
                <a:extLst>
                  <a:ext uri="{0D108BD9-81ED-4DB2-BD59-A6C34878D82A}">
                    <a16:rowId xmlns:a16="http://schemas.microsoft.com/office/drawing/2014/main" val="10005"/>
                  </a:ext>
                </a:extLst>
              </a:tr>
              <a:tr h="216535">
                <a:tc>
                  <a:txBody>
                    <a:bodyPr/>
                    <a:lstStyle/>
                    <a:p>
                      <a:pPr algn="ctr">
                        <a:lnSpc>
                          <a:spcPts val="1605"/>
                        </a:lnSpc>
                      </a:pPr>
                      <a:r>
                        <a:rPr sz="1400" b="1" spc="-20" dirty="0">
                          <a:solidFill>
                            <a:srgbClr val="FFFFFF"/>
                          </a:solidFill>
                          <a:latin typeface="BIZ UDPゴシック"/>
                          <a:cs typeface="BIZ UDPゴシック"/>
                        </a:rPr>
                        <a:t>2015</a:t>
                      </a:r>
                      <a:endParaRPr sz="1400" dirty="0">
                        <a:latin typeface="BIZ UDPゴシック"/>
                        <a:cs typeface="BIZ UDPゴシック"/>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000000"/>
                    </a:solidFill>
                  </a:tcPr>
                </a:tc>
                <a:tc>
                  <a:txBody>
                    <a:bodyPr/>
                    <a:lstStyle/>
                    <a:p>
                      <a:pPr marL="3175" algn="ctr">
                        <a:lnSpc>
                          <a:spcPts val="1605"/>
                        </a:lnSpc>
                      </a:pPr>
                      <a:r>
                        <a:rPr sz="1400" spc="-25" dirty="0">
                          <a:latin typeface="BIZ UDPゴシック"/>
                          <a:cs typeface="BIZ UDPゴシック"/>
                        </a:rPr>
                        <a:t>DOE</a:t>
                      </a:r>
                      <a:endParaRPr sz="1400" dirty="0">
                        <a:latin typeface="BIZ UDPゴシック"/>
                        <a:cs typeface="BIZ UDPゴシック"/>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7E7"/>
                    </a:solidFill>
                  </a:tcPr>
                </a:tc>
                <a:tc>
                  <a:txBody>
                    <a:bodyPr/>
                    <a:lstStyle/>
                    <a:p>
                      <a:pPr marL="3175">
                        <a:lnSpc>
                          <a:spcPts val="1605"/>
                        </a:lnSpc>
                      </a:pPr>
                      <a:r>
                        <a:rPr sz="1400" dirty="0">
                          <a:latin typeface="BIZ UDPゴシック"/>
                          <a:cs typeface="BIZ UDPゴシック"/>
                        </a:rPr>
                        <a:t>Gateway</a:t>
                      </a:r>
                      <a:r>
                        <a:rPr sz="1400" spc="-30" dirty="0">
                          <a:latin typeface="BIZ UDPゴシック"/>
                          <a:cs typeface="BIZ UDPゴシック"/>
                        </a:rPr>
                        <a:t> </a:t>
                      </a:r>
                      <a:r>
                        <a:rPr sz="1400" dirty="0">
                          <a:latin typeface="BIZ UDPゴシック"/>
                          <a:cs typeface="BIZ UDPゴシック"/>
                        </a:rPr>
                        <a:t>for</a:t>
                      </a:r>
                      <a:r>
                        <a:rPr sz="1400" spc="-30" dirty="0">
                          <a:latin typeface="BIZ UDPゴシック"/>
                          <a:cs typeface="BIZ UDPゴシック"/>
                        </a:rPr>
                        <a:t> </a:t>
                      </a:r>
                      <a:r>
                        <a:rPr sz="1400" dirty="0">
                          <a:latin typeface="BIZ UDPゴシック"/>
                          <a:cs typeface="BIZ UDPゴシック"/>
                        </a:rPr>
                        <a:t>Accelerated</a:t>
                      </a:r>
                      <a:r>
                        <a:rPr sz="1400" spc="-40" dirty="0">
                          <a:latin typeface="BIZ UDPゴシック"/>
                          <a:cs typeface="BIZ UDPゴシック"/>
                        </a:rPr>
                        <a:t> </a:t>
                      </a:r>
                      <a:r>
                        <a:rPr sz="1400" dirty="0">
                          <a:latin typeface="BIZ UDPゴシック"/>
                          <a:cs typeface="BIZ UDPゴシック"/>
                        </a:rPr>
                        <a:t>Innovation</a:t>
                      </a:r>
                      <a:r>
                        <a:rPr sz="1400" spc="-45" dirty="0">
                          <a:latin typeface="BIZ UDPゴシック"/>
                          <a:cs typeface="BIZ UDPゴシック"/>
                        </a:rPr>
                        <a:t> </a:t>
                      </a:r>
                      <a:r>
                        <a:rPr sz="1400" dirty="0">
                          <a:latin typeface="BIZ UDPゴシック"/>
                          <a:cs typeface="BIZ UDPゴシック"/>
                        </a:rPr>
                        <a:t>in</a:t>
                      </a:r>
                      <a:r>
                        <a:rPr sz="1400" spc="-10" dirty="0">
                          <a:latin typeface="BIZ UDPゴシック"/>
                          <a:cs typeface="BIZ UDPゴシック"/>
                        </a:rPr>
                        <a:t> Nuclear(GAIN)</a:t>
                      </a:r>
                      <a:endParaRPr sz="1400">
                        <a:latin typeface="BIZ UDPゴシック"/>
                        <a:cs typeface="BIZ UDPゴシック"/>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7E7"/>
                    </a:solidFill>
                  </a:tcPr>
                </a:tc>
                <a:tc>
                  <a:txBody>
                    <a:bodyPr/>
                    <a:lstStyle/>
                    <a:p>
                      <a:pPr marL="3810">
                        <a:lnSpc>
                          <a:spcPts val="1605"/>
                        </a:lnSpc>
                      </a:pPr>
                      <a:r>
                        <a:rPr sz="1400" dirty="0">
                          <a:latin typeface="BIZ UDPゴシック"/>
                          <a:cs typeface="BIZ UDPゴシック"/>
                        </a:rPr>
                        <a:t>X-energy,</a:t>
                      </a:r>
                      <a:r>
                        <a:rPr sz="1400" spc="-45" dirty="0">
                          <a:latin typeface="BIZ UDPゴシック"/>
                          <a:cs typeface="BIZ UDPゴシック"/>
                        </a:rPr>
                        <a:t> </a:t>
                      </a:r>
                      <a:r>
                        <a:rPr sz="1400" spc="-10" dirty="0">
                          <a:latin typeface="BIZ UDPゴシック"/>
                          <a:cs typeface="BIZ UDPゴシック"/>
                        </a:rPr>
                        <a:t>Southern</a:t>
                      </a:r>
                      <a:endParaRPr sz="1400" dirty="0">
                        <a:latin typeface="BIZ UDPゴシック"/>
                        <a:cs typeface="BIZ UDPゴシック"/>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7E7"/>
                    </a:solidFill>
                  </a:tcPr>
                </a:tc>
                <a:tc>
                  <a:txBody>
                    <a:bodyPr/>
                    <a:lstStyle/>
                    <a:p>
                      <a:pPr marL="4445" algn="ctr">
                        <a:lnSpc>
                          <a:spcPts val="1605"/>
                        </a:lnSpc>
                      </a:pPr>
                      <a:r>
                        <a:rPr sz="1400" dirty="0">
                          <a:latin typeface="BIZ UDPゴシック"/>
                          <a:cs typeface="BIZ UDPゴシック"/>
                        </a:rPr>
                        <a:t>80</a:t>
                      </a:r>
                      <a:r>
                        <a:rPr sz="1400" spc="-15" dirty="0">
                          <a:latin typeface="BIZ UDPゴシック"/>
                          <a:cs typeface="BIZ UDPゴシック"/>
                        </a:rPr>
                        <a:t>百万ドル</a:t>
                      </a:r>
                      <a:endParaRPr sz="1400" dirty="0">
                        <a:latin typeface="BIZ UDPゴシック"/>
                        <a:cs typeface="BIZ UDPゴシック"/>
                      </a:endParaRPr>
                    </a:p>
                  </a:txBody>
                  <a:tcPr marL="0" marR="0" marT="0" marB="0" anchor="ctr">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7E7"/>
                    </a:solidFill>
                  </a:tcPr>
                </a:tc>
                <a:extLst>
                  <a:ext uri="{0D108BD9-81ED-4DB2-BD59-A6C34878D82A}">
                    <a16:rowId xmlns:a16="http://schemas.microsoft.com/office/drawing/2014/main" val="10006"/>
                  </a:ext>
                </a:extLst>
              </a:tr>
              <a:tr h="231775">
                <a:tc>
                  <a:txBody>
                    <a:bodyPr/>
                    <a:lstStyle/>
                    <a:p>
                      <a:pPr algn="ctr">
                        <a:lnSpc>
                          <a:spcPts val="1670"/>
                        </a:lnSpc>
                        <a:spcBef>
                          <a:spcPts val="60"/>
                        </a:spcBef>
                      </a:pPr>
                      <a:r>
                        <a:rPr sz="1400" b="1" spc="-20" dirty="0">
                          <a:solidFill>
                            <a:srgbClr val="FFFFFF"/>
                          </a:solidFill>
                          <a:latin typeface="BIZ UDPゴシック"/>
                          <a:cs typeface="BIZ UDPゴシック"/>
                        </a:rPr>
                        <a:t>2016</a:t>
                      </a:r>
                      <a:endParaRPr sz="1400">
                        <a:latin typeface="BIZ UDPゴシック"/>
                        <a:cs typeface="BIZ UDPゴシック"/>
                      </a:endParaRPr>
                    </a:p>
                  </a:txBody>
                  <a:tcPr marL="0" marR="0" marT="762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000000"/>
                    </a:solidFill>
                  </a:tcPr>
                </a:tc>
                <a:tc>
                  <a:txBody>
                    <a:bodyPr/>
                    <a:lstStyle/>
                    <a:p>
                      <a:pPr marL="3175" algn="ctr">
                        <a:lnSpc>
                          <a:spcPts val="1670"/>
                        </a:lnSpc>
                        <a:spcBef>
                          <a:spcPts val="60"/>
                        </a:spcBef>
                      </a:pPr>
                      <a:r>
                        <a:rPr sz="1400" spc="-25" dirty="0">
                          <a:latin typeface="BIZ UDPゴシック"/>
                          <a:cs typeface="BIZ UDPゴシック"/>
                        </a:rPr>
                        <a:t>DOE</a:t>
                      </a:r>
                      <a:endParaRPr sz="1400">
                        <a:latin typeface="BIZ UDPゴシック"/>
                        <a:cs typeface="BIZ UDPゴシック"/>
                      </a:endParaRPr>
                    </a:p>
                  </a:txBody>
                  <a:tcPr marL="0" marR="0" marT="762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7E7"/>
                    </a:solidFill>
                  </a:tcPr>
                </a:tc>
                <a:tc>
                  <a:txBody>
                    <a:bodyPr/>
                    <a:lstStyle/>
                    <a:p>
                      <a:pPr marL="3175">
                        <a:lnSpc>
                          <a:spcPts val="1670"/>
                        </a:lnSpc>
                        <a:spcBef>
                          <a:spcPts val="60"/>
                        </a:spcBef>
                      </a:pPr>
                      <a:r>
                        <a:rPr sz="1400" spc="-20" dirty="0">
                          <a:latin typeface="BIZ UDPゴシック"/>
                          <a:cs typeface="BIZ UDPゴシック"/>
                        </a:rPr>
                        <a:t>GAIN</a:t>
                      </a:r>
                      <a:endParaRPr sz="1400" dirty="0">
                        <a:latin typeface="BIZ UDPゴシック"/>
                        <a:cs typeface="BIZ UDPゴシック"/>
                      </a:endParaRPr>
                    </a:p>
                  </a:txBody>
                  <a:tcPr marL="0" marR="0" marT="762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7E7"/>
                    </a:solidFill>
                  </a:tcPr>
                </a:tc>
                <a:tc>
                  <a:txBody>
                    <a:bodyPr/>
                    <a:lstStyle/>
                    <a:p>
                      <a:pPr>
                        <a:lnSpc>
                          <a:spcPct val="100000"/>
                        </a:lnSpc>
                      </a:pPr>
                      <a:endParaRPr sz="1400" dirty="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7E7"/>
                    </a:solidFill>
                  </a:tcPr>
                </a:tc>
                <a:tc>
                  <a:txBody>
                    <a:bodyPr/>
                    <a:lstStyle/>
                    <a:p>
                      <a:pPr marL="4445" algn="ctr">
                        <a:lnSpc>
                          <a:spcPts val="1670"/>
                        </a:lnSpc>
                        <a:spcBef>
                          <a:spcPts val="60"/>
                        </a:spcBef>
                      </a:pPr>
                      <a:r>
                        <a:rPr sz="1400" spc="-10" dirty="0">
                          <a:latin typeface="BIZ UDPゴシック"/>
                          <a:cs typeface="BIZ UDPゴシック"/>
                        </a:rPr>
                        <a:t>6.2</a:t>
                      </a:r>
                      <a:r>
                        <a:rPr sz="1400" spc="-15" dirty="0">
                          <a:latin typeface="BIZ UDPゴシック"/>
                          <a:cs typeface="BIZ UDPゴシック"/>
                        </a:rPr>
                        <a:t>百万ドル</a:t>
                      </a:r>
                      <a:endParaRPr sz="1400" dirty="0">
                        <a:latin typeface="BIZ UDPゴシック"/>
                        <a:cs typeface="BIZ UDPゴシック"/>
                      </a:endParaRPr>
                    </a:p>
                  </a:txBody>
                  <a:tcPr marL="0" marR="0" marT="7620" marB="0" anchor="ctr">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7E7"/>
                    </a:solidFill>
                  </a:tcPr>
                </a:tc>
                <a:extLst>
                  <a:ext uri="{0D108BD9-81ED-4DB2-BD59-A6C34878D82A}">
                    <a16:rowId xmlns:a16="http://schemas.microsoft.com/office/drawing/2014/main" val="10007"/>
                  </a:ext>
                </a:extLst>
              </a:tr>
              <a:tr h="231775">
                <a:tc>
                  <a:txBody>
                    <a:bodyPr/>
                    <a:lstStyle/>
                    <a:p>
                      <a:pPr algn="ctr">
                        <a:lnSpc>
                          <a:spcPts val="1664"/>
                        </a:lnSpc>
                        <a:spcBef>
                          <a:spcPts val="60"/>
                        </a:spcBef>
                      </a:pPr>
                      <a:r>
                        <a:rPr sz="1400" b="1" spc="-20" dirty="0">
                          <a:solidFill>
                            <a:srgbClr val="FFFFFF"/>
                          </a:solidFill>
                          <a:latin typeface="BIZ UDPゴシック"/>
                          <a:cs typeface="BIZ UDPゴシック"/>
                        </a:rPr>
                        <a:t>2018</a:t>
                      </a:r>
                      <a:endParaRPr sz="1400" dirty="0">
                        <a:latin typeface="BIZ UDPゴシック"/>
                        <a:cs typeface="BIZ UDPゴシック"/>
                      </a:endParaRPr>
                    </a:p>
                  </a:txBody>
                  <a:tcPr marL="0" marR="0" marT="762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000000"/>
                    </a:solidFill>
                  </a:tcPr>
                </a:tc>
                <a:tc>
                  <a:txBody>
                    <a:bodyPr/>
                    <a:lstStyle/>
                    <a:p>
                      <a:pPr marL="3175" algn="ctr">
                        <a:lnSpc>
                          <a:spcPts val="1664"/>
                        </a:lnSpc>
                        <a:spcBef>
                          <a:spcPts val="60"/>
                        </a:spcBef>
                      </a:pPr>
                      <a:r>
                        <a:rPr sz="1400" spc="-25" dirty="0">
                          <a:latin typeface="BIZ UDPゴシック"/>
                          <a:cs typeface="BIZ UDPゴシック"/>
                        </a:rPr>
                        <a:t>DOE</a:t>
                      </a:r>
                      <a:endParaRPr sz="1400" dirty="0">
                        <a:latin typeface="BIZ UDPゴシック"/>
                        <a:cs typeface="BIZ UDPゴシック"/>
                      </a:endParaRPr>
                    </a:p>
                  </a:txBody>
                  <a:tcPr marL="0" marR="0" marT="762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7E7"/>
                    </a:solidFill>
                  </a:tcPr>
                </a:tc>
                <a:tc>
                  <a:txBody>
                    <a:bodyPr/>
                    <a:lstStyle/>
                    <a:p>
                      <a:pPr>
                        <a:lnSpc>
                          <a:spcPct val="100000"/>
                        </a:lnSpc>
                      </a:pPr>
                      <a:endParaRPr sz="14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7E7"/>
                    </a:solidFill>
                  </a:tcPr>
                </a:tc>
                <a:tc>
                  <a:txBody>
                    <a:bodyPr/>
                    <a:lstStyle/>
                    <a:p>
                      <a:pPr>
                        <a:lnSpc>
                          <a:spcPct val="100000"/>
                        </a:lnSpc>
                      </a:pPr>
                      <a:endParaRPr sz="1400" dirty="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7E7"/>
                    </a:solidFill>
                  </a:tcPr>
                </a:tc>
                <a:tc>
                  <a:txBody>
                    <a:bodyPr/>
                    <a:lstStyle/>
                    <a:p>
                      <a:pPr marL="4445" algn="ctr">
                        <a:lnSpc>
                          <a:spcPts val="1664"/>
                        </a:lnSpc>
                        <a:spcBef>
                          <a:spcPts val="60"/>
                        </a:spcBef>
                      </a:pPr>
                      <a:r>
                        <a:rPr sz="1400" dirty="0">
                          <a:latin typeface="BIZ UDPゴシック"/>
                          <a:cs typeface="BIZ UDPゴシック"/>
                        </a:rPr>
                        <a:t>60</a:t>
                      </a:r>
                      <a:r>
                        <a:rPr sz="1400" spc="-15" dirty="0">
                          <a:latin typeface="BIZ UDPゴシック"/>
                          <a:cs typeface="BIZ UDPゴシック"/>
                        </a:rPr>
                        <a:t>百万ドル</a:t>
                      </a:r>
                      <a:endParaRPr sz="1400" dirty="0">
                        <a:latin typeface="BIZ UDPゴシック"/>
                        <a:cs typeface="BIZ UDPゴシック"/>
                      </a:endParaRPr>
                    </a:p>
                  </a:txBody>
                  <a:tcPr marL="0" marR="0" marT="7620" marB="0" anchor="ctr">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7E7"/>
                    </a:solidFill>
                  </a:tcPr>
                </a:tc>
                <a:extLst>
                  <a:ext uri="{0D108BD9-81ED-4DB2-BD59-A6C34878D82A}">
                    <a16:rowId xmlns:a16="http://schemas.microsoft.com/office/drawing/2014/main" val="10008"/>
                  </a:ext>
                </a:extLst>
              </a:tr>
              <a:tr h="216535">
                <a:tc>
                  <a:txBody>
                    <a:bodyPr/>
                    <a:lstStyle/>
                    <a:p>
                      <a:pPr algn="ctr">
                        <a:lnSpc>
                          <a:spcPts val="1605"/>
                        </a:lnSpc>
                      </a:pPr>
                      <a:r>
                        <a:rPr sz="1400" b="1" spc="-20" dirty="0">
                          <a:solidFill>
                            <a:srgbClr val="FFFFFF"/>
                          </a:solidFill>
                          <a:latin typeface="BIZ UDPゴシック"/>
                          <a:cs typeface="BIZ UDPゴシック"/>
                        </a:rPr>
                        <a:t>2020</a:t>
                      </a:r>
                      <a:endParaRPr sz="1400">
                        <a:latin typeface="BIZ UDPゴシック"/>
                        <a:cs typeface="BIZ UDPゴシック"/>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000000"/>
                    </a:solidFill>
                  </a:tcPr>
                </a:tc>
                <a:tc>
                  <a:txBody>
                    <a:bodyPr/>
                    <a:lstStyle/>
                    <a:p>
                      <a:pPr marL="3175" algn="ctr">
                        <a:lnSpc>
                          <a:spcPts val="1605"/>
                        </a:lnSpc>
                      </a:pPr>
                      <a:r>
                        <a:rPr sz="1400" spc="-25" dirty="0">
                          <a:latin typeface="BIZ UDPゴシック"/>
                          <a:cs typeface="BIZ UDPゴシック"/>
                        </a:rPr>
                        <a:t>DOE</a:t>
                      </a:r>
                      <a:endParaRPr sz="1400" dirty="0">
                        <a:latin typeface="BIZ UDPゴシック"/>
                        <a:cs typeface="BIZ UDPゴシック"/>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7E7"/>
                    </a:solidFill>
                  </a:tcPr>
                </a:tc>
                <a:tc>
                  <a:txBody>
                    <a:bodyPr/>
                    <a:lstStyle/>
                    <a:p>
                      <a:pPr marL="62230">
                        <a:lnSpc>
                          <a:spcPts val="1605"/>
                        </a:lnSpc>
                      </a:pPr>
                      <a:r>
                        <a:rPr sz="1400" dirty="0">
                          <a:latin typeface="BIZ UDPゴシック"/>
                          <a:cs typeface="BIZ UDPゴシック"/>
                        </a:rPr>
                        <a:t>Advanced</a:t>
                      </a:r>
                      <a:r>
                        <a:rPr sz="1400" spc="-40" dirty="0">
                          <a:latin typeface="BIZ UDPゴシック"/>
                          <a:cs typeface="BIZ UDPゴシック"/>
                        </a:rPr>
                        <a:t> </a:t>
                      </a:r>
                      <a:r>
                        <a:rPr sz="1400" dirty="0">
                          <a:latin typeface="BIZ UDPゴシック"/>
                          <a:cs typeface="BIZ UDPゴシック"/>
                        </a:rPr>
                        <a:t>Reactor</a:t>
                      </a:r>
                      <a:r>
                        <a:rPr sz="1400" spc="-35" dirty="0">
                          <a:latin typeface="BIZ UDPゴシック"/>
                          <a:cs typeface="BIZ UDPゴシック"/>
                        </a:rPr>
                        <a:t> </a:t>
                      </a:r>
                      <a:r>
                        <a:rPr sz="1400" dirty="0">
                          <a:latin typeface="BIZ UDPゴシック"/>
                          <a:cs typeface="BIZ UDPゴシック"/>
                        </a:rPr>
                        <a:t>Demonstration</a:t>
                      </a:r>
                      <a:r>
                        <a:rPr sz="1400" spc="-45" dirty="0">
                          <a:latin typeface="BIZ UDPゴシック"/>
                          <a:cs typeface="BIZ UDPゴシック"/>
                        </a:rPr>
                        <a:t> </a:t>
                      </a:r>
                      <a:r>
                        <a:rPr sz="1400" dirty="0">
                          <a:latin typeface="BIZ UDPゴシック"/>
                          <a:cs typeface="BIZ UDPゴシック"/>
                        </a:rPr>
                        <a:t>Program</a:t>
                      </a:r>
                      <a:r>
                        <a:rPr sz="1400" spc="-45" dirty="0">
                          <a:latin typeface="BIZ UDPゴシック"/>
                          <a:cs typeface="BIZ UDPゴシック"/>
                        </a:rPr>
                        <a:t> </a:t>
                      </a:r>
                      <a:r>
                        <a:rPr sz="1400" spc="-10" dirty="0">
                          <a:latin typeface="BIZ UDPゴシック"/>
                          <a:cs typeface="BIZ UDPゴシック"/>
                        </a:rPr>
                        <a:t>(ARDP)</a:t>
                      </a:r>
                      <a:endParaRPr sz="1400">
                        <a:latin typeface="BIZ UDPゴシック"/>
                        <a:cs typeface="BIZ UDPゴシック"/>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7E7"/>
                    </a:solidFill>
                  </a:tcPr>
                </a:tc>
                <a:tc>
                  <a:txBody>
                    <a:bodyPr/>
                    <a:lstStyle/>
                    <a:p>
                      <a:pPr>
                        <a:lnSpc>
                          <a:spcPct val="100000"/>
                        </a:lnSpc>
                      </a:pPr>
                      <a:endParaRPr sz="13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7E7"/>
                    </a:solidFill>
                  </a:tcPr>
                </a:tc>
                <a:tc>
                  <a:txBody>
                    <a:bodyPr/>
                    <a:lstStyle/>
                    <a:p>
                      <a:pPr marL="4445" algn="ctr">
                        <a:lnSpc>
                          <a:spcPts val="1605"/>
                        </a:lnSpc>
                      </a:pPr>
                      <a:r>
                        <a:rPr sz="1400" dirty="0">
                          <a:latin typeface="BIZ UDPゴシック"/>
                          <a:cs typeface="BIZ UDPゴシック"/>
                        </a:rPr>
                        <a:t>160</a:t>
                      </a:r>
                      <a:r>
                        <a:rPr sz="1400" spc="-15" dirty="0">
                          <a:latin typeface="BIZ UDPゴシック"/>
                          <a:cs typeface="BIZ UDPゴシック"/>
                        </a:rPr>
                        <a:t>百万ドル</a:t>
                      </a:r>
                      <a:endParaRPr sz="1400" dirty="0">
                        <a:latin typeface="BIZ UDPゴシック"/>
                        <a:cs typeface="BIZ UDPゴシック"/>
                      </a:endParaRPr>
                    </a:p>
                  </a:txBody>
                  <a:tcPr marL="0" marR="0" marT="0" marB="0" anchor="ctr">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7E7"/>
                    </a:solidFill>
                  </a:tcPr>
                </a:tc>
                <a:extLst>
                  <a:ext uri="{0D108BD9-81ED-4DB2-BD59-A6C34878D82A}">
                    <a16:rowId xmlns:a16="http://schemas.microsoft.com/office/drawing/2014/main" val="10009"/>
                  </a:ext>
                </a:extLst>
              </a:tr>
              <a:tr h="231775">
                <a:tc>
                  <a:txBody>
                    <a:bodyPr/>
                    <a:lstStyle/>
                    <a:p>
                      <a:pPr marL="3175" algn="ctr">
                        <a:lnSpc>
                          <a:spcPts val="1670"/>
                        </a:lnSpc>
                        <a:spcBef>
                          <a:spcPts val="60"/>
                        </a:spcBef>
                      </a:pPr>
                      <a:r>
                        <a:rPr sz="1400" b="1" dirty="0">
                          <a:solidFill>
                            <a:srgbClr val="FFFFFF"/>
                          </a:solidFill>
                          <a:latin typeface="BIZ UDPゴシック"/>
                          <a:cs typeface="BIZ UDPゴシック"/>
                        </a:rPr>
                        <a:t>英</a:t>
                      </a:r>
                      <a:endParaRPr sz="1400" dirty="0">
                        <a:latin typeface="BIZ UDPゴシック"/>
                        <a:cs typeface="BIZ UDPゴシック"/>
                      </a:endParaRPr>
                    </a:p>
                  </a:txBody>
                  <a:tcPr marL="0" marR="0" marT="762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000000"/>
                    </a:solidFill>
                  </a:tcPr>
                </a:tc>
                <a:tc>
                  <a:txBody>
                    <a:bodyPr/>
                    <a:lstStyle/>
                    <a:p>
                      <a:pPr algn="ctr">
                        <a:lnSpc>
                          <a:spcPct val="100000"/>
                        </a:lnSpc>
                      </a:pPr>
                      <a:endParaRPr sz="1400" dirty="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000000"/>
                    </a:solidFill>
                  </a:tcPr>
                </a:tc>
                <a:tc>
                  <a:txBody>
                    <a:bodyPr/>
                    <a:lstStyle/>
                    <a:p>
                      <a:pPr>
                        <a:lnSpc>
                          <a:spcPct val="100000"/>
                        </a:lnSpc>
                      </a:pPr>
                      <a:endParaRPr sz="14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000000"/>
                    </a:solidFill>
                  </a:tcPr>
                </a:tc>
                <a:tc>
                  <a:txBody>
                    <a:bodyPr/>
                    <a:lstStyle/>
                    <a:p>
                      <a:pPr>
                        <a:lnSpc>
                          <a:spcPct val="100000"/>
                        </a:lnSpc>
                      </a:pPr>
                      <a:endParaRPr sz="14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000000"/>
                    </a:solidFill>
                  </a:tcPr>
                </a:tc>
                <a:tc>
                  <a:txBody>
                    <a:bodyPr/>
                    <a:lstStyle/>
                    <a:p>
                      <a:pPr algn="ctr">
                        <a:lnSpc>
                          <a:spcPct val="100000"/>
                        </a:lnSpc>
                      </a:pPr>
                      <a:endParaRPr sz="1400" dirty="0">
                        <a:latin typeface="Times New Roman"/>
                        <a:cs typeface="Times New Roman"/>
                      </a:endParaRPr>
                    </a:p>
                  </a:txBody>
                  <a:tcPr marL="0" marR="0" marT="0" marB="0" anchor="ctr">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000000"/>
                    </a:solidFill>
                  </a:tcPr>
                </a:tc>
                <a:extLst>
                  <a:ext uri="{0D108BD9-81ED-4DB2-BD59-A6C34878D82A}">
                    <a16:rowId xmlns:a16="http://schemas.microsoft.com/office/drawing/2014/main" val="10010"/>
                  </a:ext>
                </a:extLst>
              </a:tr>
              <a:tr h="286385">
                <a:tc>
                  <a:txBody>
                    <a:bodyPr/>
                    <a:lstStyle/>
                    <a:p>
                      <a:pPr algn="ctr">
                        <a:lnSpc>
                          <a:spcPct val="100000"/>
                        </a:lnSpc>
                        <a:spcBef>
                          <a:spcPts val="275"/>
                        </a:spcBef>
                      </a:pPr>
                      <a:r>
                        <a:rPr sz="1400" b="1" spc="-20" dirty="0">
                          <a:solidFill>
                            <a:srgbClr val="FFFFFF"/>
                          </a:solidFill>
                          <a:latin typeface="BIZ UDPゴシック"/>
                          <a:cs typeface="BIZ UDPゴシック"/>
                        </a:rPr>
                        <a:t>2014</a:t>
                      </a:r>
                      <a:endParaRPr sz="1400" dirty="0">
                        <a:latin typeface="BIZ UDPゴシック"/>
                        <a:cs typeface="BIZ UDPゴシック"/>
                      </a:endParaRPr>
                    </a:p>
                  </a:txBody>
                  <a:tcPr marL="0" marR="0" marT="3492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000000"/>
                    </a:solidFill>
                  </a:tcPr>
                </a:tc>
                <a:tc>
                  <a:txBody>
                    <a:bodyPr/>
                    <a:lstStyle/>
                    <a:p>
                      <a:pPr marL="3175" algn="ctr">
                        <a:lnSpc>
                          <a:spcPct val="100000"/>
                        </a:lnSpc>
                        <a:spcBef>
                          <a:spcPts val="275"/>
                        </a:spcBef>
                      </a:pPr>
                      <a:r>
                        <a:rPr sz="1400" spc="-10" dirty="0">
                          <a:latin typeface="BIZ UDPゴシック"/>
                          <a:cs typeface="BIZ UDPゴシック"/>
                        </a:rPr>
                        <a:t>国立核研究所</a:t>
                      </a:r>
                      <a:endParaRPr sz="1400" dirty="0">
                        <a:latin typeface="BIZ UDPゴシック"/>
                        <a:cs typeface="BIZ UDPゴシック"/>
                      </a:endParaRPr>
                    </a:p>
                  </a:txBody>
                  <a:tcPr marL="0" marR="0" marT="3492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7E7"/>
                    </a:solidFill>
                  </a:tcPr>
                </a:tc>
                <a:tc>
                  <a:txBody>
                    <a:bodyPr/>
                    <a:lstStyle/>
                    <a:p>
                      <a:pPr marL="3175">
                        <a:lnSpc>
                          <a:spcPct val="100000"/>
                        </a:lnSpc>
                        <a:spcBef>
                          <a:spcPts val="275"/>
                        </a:spcBef>
                      </a:pPr>
                      <a:r>
                        <a:rPr sz="1400" dirty="0">
                          <a:latin typeface="BIZ UDPゴシック"/>
                          <a:cs typeface="BIZ UDPゴシック"/>
                        </a:rPr>
                        <a:t>SMR</a:t>
                      </a:r>
                      <a:r>
                        <a:rPr sz="1400" spc="-20" dirty="0">
                          <a:latin typeface="BIZ UDPゴシック"/>
                          <a:cs typeface="BIZ UDPゴシック"/>
                        </a:rPr>
                        <a:t> </a:t>
                      </a:r>
                      <a:r>
                        <a:rPr sz="1400" dirty="0">
                          <a:latin typeface="BIZ UDPゴシック"/>
                          <a:cs typeface="BIZ UDPゴシック"/>
                        </a:rPr>
                        <a:t>feasibility</a:t>
                      </a:r>
                      <a:r>
                        <a:rPr sz="1400" spc="-20" dirty="0">
                          <a:latin typeface="BIZ UDPゴシック"/>
                          <a:cs typeface="BIZ UDPゴシック"/>
                        </a:rPr>
                        <a:t> study</a:t>
                      </a:r>
                      <a:endParaRPr sz="1400">
                        <a:latin typeface="BIZ UDPゴシック"/>
                        <a:cs typeface="BIZ UDPゴシック"/>
                      </a:endParaRPr>
                    </a:p>
                  </a:txBody>
                  <a:tcPr marL="0" marR="0" marT="3492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7E7"/>
                    </a:solidFill>
                  </a:tcPr>
                </a:tc>
                <a:tc>
                  <a:txBody>
                    <a:bodyPr/>
                    <a:lstStyle/>
                    <a:p>
                      <a:pPr>
                        <a:lnSpc>
                          <a:spcPct val="100000"/>
                        </a:lnSpc>
                      </a:pPr>
                      <a:endParaRPr sz="14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7E7"/>
                    </a:solidFill>
                  </a:tcPr>
                </a:tc>
                <a:tc>
                  <a:txBody>
                    <a:bodyPr/>
                    <a:lstStyle/>
                    <a:p>
                      <a:pPr algn="ctr">
                        <a:lnSpc>
                          <a:spcPct val="100000"/>
                        </a:lnSpc>
                      </a:pPr>
                      <a:endParaRPr sz="1400" dirty="0">
                        <a:latin typeface="Times New Roman"/>
                        <a:cs typeface="Times New Roman"/>
                      </a:endParaRPr>
                    </a:p>
                  </a:txBody>
                  <a:tcPr marL="0" marR="0" marT="0" marB="0" anchor="ctr">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7E7"/>
                    </a:solidFill>
                  </a:tcPr>
                </a:tc>
                <a:extLst>
                  <a:ext uri="{0D108BD9-81ED-4DB2-BD59-A6C34878D82A}">
                    <a16:rowId xmlns:a16="http://schemas.microsoft.com/office/drawing/2014/main" val="10011"/>
                  </a:ext>
                </a:extLst>
              </a:tr>
              <a:tr h="231775">
                <a:tc>
                  <a:txBody>
                    <a:bodyPr/>
                    <a:lstStyle/>
                    <a:p>
                      <a:pPr algn="ctr">
                        <a:lnSpc>
                          <a:spcPts val="1664"/>
                        </a:lnSpc>
                        <a:spcBef>
                          <a:spcPts val="60"/>
                        </a:spcBef>
                      </a:pPr>
                      <a:r>
                        <a:rPr sz="1400" b="1" spc="-20" dirty="0">
                          <a:solidFill>
                            <a:srgbClr val="FFFFFF"/>
                          </a:solidFill>
                          <a:latin typeface="BIZ UDPゴシック"/>
                          <a:cs typeface="BIZ UDPゴシック"/>
                        </a:rPr>
                        <a:t>2016</a:t>
                      </a:r>
                      <a:endParaRPr sz="1400">
                        <a:latin typeface="BIZ UDPゴシック"/>
                        <a:cs typeface="BIZ UDPゴシック"/>
                      </a:endParaRPr>
                    </a:p>
                  </a:txBody>
                  <a:tcPr marL="0" marR="0" marT="762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000000"/>
                    </a:solidFill>
                  </a:tcPr>
                </a:tc>
                <a:tc>
                  <a:txBody>
                    <a:bodyPr/>
                    <a:lstStyle/>
                    <a:p>
                      <a:pPr marL="3175" algn="ctr">
                        <a:lnSpc>
                          <a:spcPts val="1664"/>
                        </a:lnSpc>
                        <a:spcBef>
                          <a:spcPts val="60"/>
                        </a:spcBef>
                      </a:pPr>
                      <a:r>
                        <a:rPr sz="1400" spc="-20" dirty="0">
                          <a:latin typeface="BIZ UDPゴシック"/>
                          <a:cs typeface="BIZ UDPゴシック"/>
                        </a:rPr>
                        <a:t>DECC</a:t>
                      </a:r>
                      <a:endParaRPr sz="1400" dirty="0">
                        <a:latin typeface="BIZ UDPゴシック"/>
                        <a:cs typeface="BIZ UDPゴシック"/>
                      </a:endParaRPr>
                    </a:p>
                  </a:txBody>
                  <a:tcPr marL="0" marR="0" marT="762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7E7"/>
                    </a:solidFill>
                  </a:tcPr>
                </a:tc>
                <a:tc>
                  <a:txBody>
                    <a:bodyPr/>
                    <a:lstStyle/>
                    <a:p>
                      <a:pPr marL="3175">
                        <a:lnSpc>
                          <a:spcPts val="1664"/>
                        </a:lnSpc>
                        <a:spcBef>
                          <a:spcPts val="60"/>
                        </a:spcBef>
                      </a:pPr>
                      <a:r>
                        <a:rPr sz="1400" dirty="0">
                          <a:latin typeface="BIZ UDPゴシック"/>
                          <a:cs typeface="BIZ UDPゴシック"/>
                        </a:rPr>
                        <a:t>nuclear</a:t>
                      </a:r>
                      <a:r>
                        <a:rPr sz="1400" spc="-60" dirty="0">
                          <a:latin typeface="BIZ UDPゴシック"/>
                          <a:cs typeface="BIZ UDPゴシック"/>
                        </a:rPr>
                        <a:t> </a:t>
                      </a:r>
                      <a:r>
                        <a:rPr sz="1400" dirty="0">
                          <a:latin typeface="BIZ UDPゴシック"/>
                          <a:cs typeface="BIZ UDPゴシック"/>
                        </a:rPr>
                        <a:t>R&amp;D</a:t>
                      </a:r>
                      <a:r>
                        <a:rPr sz="1400" spc="-20" dirty="0">
                          <a:latin typeface="BIZ UDPゴシック"/>
                          <a:cs typeface="BIZ UDPゴシック"/>
                        </a:rPr>
                        <a:t> </a:t>
                      </a:r>
                      <a:r>
                        <a:rPr sz="1400" dirty="0">
                          <a:latin typeface="BIZ UDPゴシック"/>
                          <a:cs typeface="BIZ UDPゴシック"/>
                        </a:rPr>
                        <a:t>including</a:t>
                      </a:r>
                      <a:r>
                        <a:rPr sz="1400" spc="-35" dirty="0">
                          <a:latin typeface="BIZ UDPゴシック"/>
                          <a:cs typeface="BIZ UDPゴシック"/>
                        </a:rPr>
                        <a:t> </a:t>
                      </a:r>
                      <a:r>
                        <a:rPr sz="1400" spc="-25" dirty="0">
                          <a:latin typeface="BIZ UDPゴシック"/>
                          <a:cs typeface="BIZ UDPゴシック"/>
                        </a:rPr>
                        <a:t>SMR</a:t>
                      </a:r>
                      <a:endParaRPr sz="1400">
                        <a:latin typeface="BIZ UDPゴシック"/>
                        <a:cs typeface="BIZ UDPゴシック"/>
                      </a:endParaRPr>
                    </a:p>
                  </a:txBody>
                  <a:tcPr marL="0" marR="0" marT="762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7E7"/>
                    </a:solidFill>
                  </a:tcPr>
                </a:tc>
                <a:tc>
                  <a:txBody>
                    <a:bodyPr/>
                    <a:lstStyle/>
                    <a:p>
                      <a:pPr>
                        <a:lnSpc>
                          <a:spcPct val="100000"/>
                        </a:lnSpc>
                      </a:pPr>
                      <a:endParaRPr sz="14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7E7"/>
                    </a:solidFill>
                  </a:tcPr>
                </a:tc>
                <a:tc>
                  <a:txBody>
                    <a:bodyPr/>
                    <a:lstStyle/>
                    <a:p>
                      <a:pPr marL="4445" algn="ctr">
                        <a:lnSpc>
                          <a:spcPts val="1664"/>
                        </a:lnSpc>
                        <a:spcBef>
                          <a:spcPts val="60"/>
                        </a:spcBef>
                      </a:pPr>
                      <a:r>
                        <a:rPr sz="1400" dirty="0">
                          <a:latin typeface="BIZ UDPゴシック"/>
                          <a:cs typeface="BIZ UDPゴシック"/>
                        </a:rPr>
                        <a:t>250</a:t>
                      </a:r>
                      <a:r>
                        <a:rPr sz="1400" spc="-5" dirty="0">
                          <a:latin typeface="BIZ UDPゴシック"/>
                          <a:cs typeface="BIZ UDPゴシック"/>
                        </a:rPr>
                        <a:t>百万ポンド</a:t>
                      </a:r>
                      <a:r>
                        <a:rPr sz="1400" dirty="0">
                          <a:latin typeface="BIZ UDPゴシック"/>
                          <a:cs typeface="BIZ UDPゴシック"/>
                        </a:rPr>
                        <a:t>（5</a:t>
                      </a:r>
                      <a:r>
                        <a:rPr sz="1400" spc="-10" dirty="0">
                          <a:latin typeface="BIZ UDPゴシック"/>
                          <a:cs typeface="BIZ UDPゴシック"/>
                        </a:rPr>
                        <a:t>年計</a:t>
                      </a:r>
                      <a:r>
                        <a:rPr sz="1400" spc="-50" dirty="0">
                          <a:latin typeface="BIZ UDPゴシック"/>
                          <a:cs typeface="BIZ UDPゴシック"/>
                        </a:rPr>
                        <a:t>）</a:t>
                      </a:r>
                      <a:endParaRPr sz="1400" dirty="0">
                        <a:latin typeface="BIZ UDPゴシック"/>
                        <a:cs typeface="BIZ UDPゴシック"/>
                      </a:endParaRPr>
                    </a:p>
                  </a:txBody>
                  <a:tcPr marL="0" marR="0" marT="7620" marB="0" anchor="ctr">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7E7"/>
                    </a:solidFill>
                  </a:tcPr>
                </a:tc>
                <a:extLst>
                  <a:ext uri="{0D108BD9-81ED-4DB2-BD59-A6C34878D82A}">
                    <a16:rowId xmlns:a16="http://schemas.microsoft.com/office/drawing/2014/main" val="10012"/>
                  </a:ext>
                </a:extLst>
              </a:tr>
              <a:tr h="429259">
                <a:tc>
                  <a:txBody>
                    <a:bodyPr/>
                    <a:lstStyle/>
                    <a:p>
                      <a:pPr algn="ctr">
                        <a:lnSpc>
                          <a:spcPct val="100000"/>
                        </a:lnSpc>
                        <a:spcBef>
                          <a:spcPts val="840"/>
                        </a:spcBef>
                      </a:pPr>
                      <a:r>
                        <a:rPr sz="1400" b="1" spc="-20" dirty="0">
                          <a:solidFill>
                            <a:srgbClr val="FFFFFF"/>
                          </a:solidFill>
                          <a:latin typeface="BIZ UDPゴシック"/>
                          <a:cs typeface="BIZ UDPゴシック"/>
                        </a:rPr>
                        <a:t>2018</a:t>
                      </a:r>
                      <a:endParaRPr sz="1400" dirty="0">
                        <a:latin typeface="BIZ UDPゴシック"/>
                        <a:cs typeface="BIZ UDPゴシック"/>
                      </a:endParaRPr>
                    </a:p>
                  </a:txBody>
                  <a:tcPr marL="0" marR="0" marT="10668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000000"/>
                    </a:solidFill>
                  </a:tcPr>
                </a:tc>
                <a:tc>
                  <a:txBody>
                    <a:bodyPr/>
                    <a:lstStyle/>
                    <a:p>
                      <a:pPr marL="3175" algn="ctr">
                        <a:lnSpc>
                          <a:spcPct val="100000"/>
                        </a:lnSpc>
                        <a:spcBef>
                          <a:spcPts val="840"/>
                        </a:spcBef>
                      </a:pPr>
                      <a:r>
                        <a:rPr sz="1400" spc="-20" dirty="0">
                          <a:latin typeface="BIZ UDPゴシック"/>
                          <a:cs typeface="BIZ UDPゴシック"/>
                        </a:rPr>
                        <a:t>BEIS</a:t>
                      </a:r>
                      <a:endParaRPr sz="1400" dirty="0">
                        <a:latin typeface="BIZ UDPゴシック"/>
                        <a:cs typeface="BIZ UDPゴシック"/>
                      </a:endParaRPr>
                    </a:p>
                  </a:txBody>
                  <a:tcPr marL="0" marR="0" marT="10668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7E7"/>
                    </a:solidFill>
                  </a:tcPr>
                </a:tc>
                <a:tc>
                  <a:txBody>
                    <a:bodyPr/>
                    <a:lstStyle/>
                    <a:p>
                      <a:pPr marL="3175" marR="531495">
                        <a:lnSpc>
                          <a:spcPct val="100000"/>
                        </a:lnSpc>
                      </a:pPr>
                      <a:r>
                        <a:rPr sz="1400" dirty="0">
                          <a:latin typeface="BIZ UDPゴシック"/>
                          <a:cs typeface="BIZ UDPゴシック"/>
                        </a:rPr>
                        <a:t>Advanced</a:t>
                      </a:r>
                      <a:r>
                        <a:rPr sz="1400" spc="-40" dirty="0">
                          <a:latin typeface="BIZ UDPゴシック"/>
                          <a:cs typeface="BIZ UDPゴシック"/>
                        </a:rPr>
                        <a:t> </a:t>
                      </a:r>
                      <a:r>
                        <a:rPr sz="1400" dirty="0">
                          <a:latin typeface="BIZ UDPゴシック"/>
                          <a:cs typeface="BIZ UDPゴシック"/>
                        </a:rPr>
                        <a:t>Modular</a:t>
                      </a:r>
                      <a:r>
                        <a:rPr sz="1400" spc="-35" dirty="0">
                          <a:latin typeface="BIZ UDPゴシック"/>
                          <a:cs typeface="BIZ UDPゴシック"/>
                        </a:rPr>
                        <a:t> </a:t>
                      </a:r>
                      <a:r>
                        <a:rPr sz="1400" dirty="0">
                          <a:latin typeface="BIZ UDPゴシック"/>
                          <a:cs typeface="BIZ UDPゴシック"/>
                        </a:rPr>
                        <a:t>Reactor</a:t>
                      </a:r>
                      <a:r>
                        <a:rPr sz="1400" spc="-50" dirty="0">
                          <a:latin typeface="BIZ UDPゴシック"/>
                          <a:cs typeface="BIZ UDPゴシック"/>
                        </a:rPr>
                        <a:t> </a:t>
                      </a:r>
                      <a:r>
                        <a:rPr sz="1400" dirty="0">
                          <a:latin typeface="BIZ UDPゴシック"/>
                          <a:cs typeface="BIZ UDPゴシック"/>
                        </a:rPr>
                        <a:t>(AMR)</a:t>
                      </a:r>
                      <a:r>
                        <a:rPr sz="1400" spc="-15" dirty="0">
                          <a:latin typeface="BIZ UDPゴシック"/>
                          <a:cs typeface="BIZ UDPゴシック"/>
                        </a:rPr>
                        <a:t> </a:t>
                      </a:r>
                      <a:r>
                        <a:rPr sz="1400" dirty="0">
                          <a:latin typeface="BIZ UDPゴシック"/>
                          <a:cs typeface="BIZ UDPゴシック"/>
                        </a:rPr>
                        <a:t>Feasibility</a:t>
                      </a:r>
                      <a:r>
                        <a:rPr sz="1400" spc="-5" dirty="0">
                          <a:latin typeface="BIZ UDPゴシック"/>
                          <a:cs typeface="BIZ UDPゴシック"/>
                        </a:rPr>
                        <a:t> </a:t>
                      </a:r>
                      <a:r>
                        <a:rPr sz="1400" spc="-25" dirty="0">
                          <a:latin typeface="BIZ UDPゴシック"/>
                          <a:cs typeface="BIZ UDPゴシック"/>
                        </a:rPr>
                        <a:t>and </a:t>
                      </a:r>
                      <a:r>
                        <a:rPr sz="1400" dirty="0">
                          <a:latin typeface="BIZ UDPゴシック"/>
                          <a:cs typeface="BIZ UDPゴシック"/>
                        </a:rPr>
                        <a:t>Development</a:t>
                      </a:r>
                      <a:r>
                        <a:rPr sz="1400" spc="-50" dirty="0">
                          <a:latin typeface="BIZ UDPゴシック"/>
                          <a:cs typeface="BIZ UDPゴシック"/>
                        </a:rPr>
                        <a:t> </a:t>
                      </a:r>
                      <a:r>
                        <a:rPr sz="1400" spc="-10" dirty="0">
                          <a:latin typeface="BIZ UDPゴシック"/>
                          <a:cs typeface="BIZ UDPゴシック"/>
                        </a:rPr>
                        <a:t>(F&amp;D)</a:t>
                      </a:r>
                      <a:endParaRPr sz="1400">
                        <a:latin typeface="BIZ UDPゴシック"/>
                        <a:cs typeface="BIZ UDPゴシック"/>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7E7"/>
                    </a:solidFill>
                  </a:tcPr>
                </a:tc>
                <a:tc>
                  <a:txBody>
                    <a:bodyPr/>
                    <a:lstStyle/>
                    <a:p>
                      <a:pPr>
                        <a:lnSpc>
                          <a:spcPct val="100000"/>
                        </a:lnSpc>
                      </a:pPr>
                      <a:endParaRPr sz="14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7E7"/>
                    </a:solidFill>
                  </a:tcPr>
                </a:tc>
                <a:tc>
                  <a:txBody>
                    <a:bodyPr/>
                    <a:lstStyle/>
                    <a:p>
                      <a:pPr marL="4445" algn="ctr">
                        <a:lnSpc>
                          <a:spcPct val="100000"/>
                        </a:lnSpc>
                        <a:spcBef>
                          <a:spcPts val="840"/>
                        </a:spcBef>
                      </a:pPr>
                      <a:r>
                        <a:rPr sz="1400" dirty="0">
                          <a:latin typeface="BIZ UDPゴシック"/>
                          <a:cs typeface="BIZ UDPゴシック"/>
                        </a:rPr>
                        <a:t>44</a:t>
                      </a:r>
                      <a:r>
                        <a:rPr sz="1400" spc="-10" dirty="0">
                          <a:latin typeface="BIZ UDPゴシック"/>
                          <a:cs typeface="BIZ UDPゴシック"/>
                        </a:rPr>
                        <a:t>百万ポンド</a:t>
                      </a:r>
                      <a:endParaRPr sz="1400" dirty="0">
                        <a:latin typeface="BIZ UDPゴシック"/>
                        <a:cs typeface="BIZ UDPゴシック"/>
                      </a:endParaRPr>
                    </a:p>
                  </a:txBody>
                  <a:tcPr marL="0" marR="0" marT="106680" marB="0" anchor="ctr">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7E7"/>
                    </a:solidFill>
                  </a:tcPr>
                </a:tc>
                <a:extLst>
                  <a:ext uri="{0D108BD9-81ED-4DB2-BD59-A6C34878D82A}">
                    <a16:rowId xmlns:a16="http://schemas.microsoft.com/office/drawing/2014/main" val="10013"/>
                  </a:ext>
                </a:extLst>
              </a:tr>
              <a:tr h="231775">
                <a:tc>
                  <a:txBody>
                    <a:bodyPr/>
                    <a:lstStyle/>
                    <a:p>
                      <a:pPr algn="ctr">
                        <a:lnSpc>
                          <a:spcPts val="1664"/>
                        </a:lnSpc>
                        <a:spcBef>
                          <a:spcPts val="65"/>
                        </a:spcBef>
                      </a:pPr>
                      <a:r>
                        <a:rPr sz="1400" b="1" spc="-20" dirty="0">
                          <a:solidFill>
                            <a:srgbClr val="FFFFFF"/>
                          </a:solidFill>
                          <a:latin typeface="BIZ UDPゴシック"/>
                          <a:cs typeface="BIZ UDPゴシック"/>
                        </a:rPr>
                        <a:t>2020</a:t>
                      </a:r>
                      <a:endParaRPr sz="1400">
                        <a:latin typeface="BIZ UDPゴシック"/>
                        <a:cs typeface="BIZ UDPゴシック"/>
                      </a:endParaRPr>
                    </a:p>
                  </a:txBody>
                  <a:tcPr marL="0" marR="0" marT="825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000000"/>
                    </a:solidFill>
                  </a:tcPr>
                </a:tc>
                <a:tc>
                  <a:txBody>
                    <a:bodyPr/>
                    <a:lstStyle/>
                    <a:p>
                      <a:pPr marL="3175" algn="ctr">
                        <a:lnSpc>
                          <a:spcPts val="1664"/>
                        </a:lnSpc>
                        <a:spcBef>
                          <a:spcPts val="65"/>
                        </a:spcBef>
                      </a:pPr>
                      <a:r>
                        <a:rPr sz="1400" spc="-20" dirty="0">
                          <a:latin typeface="BIZ UDPゴシック"/>
                          <a:cs typeface="BIZ UDPゴシック"/>
                        </a:rPr>
                        <a:t>BEIS</a:t>
                      </a:r>
                      <a:endParaRPr sz="1400" dirty="0">
                        <a:latin typeface="BIZ UDPゴシック"/>
                        <a:cs typeface="BIZ UDPゴシック"/>
                      </a:endParaRPr>
                    </a:p>
                  </a:txBody>
                  <a:tcPr marL="0" marR="0" marT="825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7E7"/>
                    </a:solidFill>
                  </a:tcPr>
                </a:tc>
                <a:tc>
                  <a:txBody>
                    <a:bodyPr/>
                    <a:lstStyle/>
                    <a:p>
                      <a:pPr marL="3175">
                        <a:lnSpc>
                          <a:spcPts val="1664"/>
                        </a:lnSpc>
                        <a:spcBef>
                          <a:spcPts val="65"/>
                        </a:spcBef>
                      </a:pPr>
                      <a:r>
                        <a:rPr sz="1400" dirty="0">
                          <a:latin typeface="BIZ UDPゴシック"/>
                          <a:cs typeface="BIZ UDPゴシック"/>
                        </a:rPr>
                        <a:t>AMR</a:t>
                      </a:r>
                      <a:r>
                        <a:rPr sz="1400" spc="-15" dirty="0">
                          <a:latin typeface="BIZ UDPゴシック"/>
                          <a:cs typeface="BIZ UDPゴシック"/>
                        </a:rPr>
                        <a:t> </a:t>
                      </a:r>
                      <a:r>
                        <a:rPr sz="1400" spc="-10" dirty="0">
                          <a:latin typeface="BIZ UDPゴシック"/>
                          <a:cs typeface="BIZ UDPゴシック"/>
                        </a:rPr>
                        <a:t>programme</a:t>
                      </a:r>
                      <a:endParaRPr sz="1400">
                        <a:latin typeface="BIZ UDPゴシック"/>
                        <a:cs typeface="BIZ UDPゴシック"/>
                      </a:endParaRPr>
                    </a:p>
                  </a:txBody>
                  <a:tcPr marL="0" marR="0" marT="825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7E7"/>
                    </a:solidFill>
                  </a:tcPr>
                </a:tc>
                <a:tc>
                  <a:txBody>
                    <a:bodyPr/>
                    <a:lstStyle/>
                    <a:p>
                      <a:pPr>
                        <a:lnSpc>
                          <a:spcPct val="100000"/>
                        </a:lnSpc>
                      </a:pPr>
                      <a:endParaRPr sz="14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7E7"/>
                    </a:solidFill>
                  </a:tcPr>
                </a:tc>
                <a:tc>
                  <a:txBody>
                    <a:bodyPr/>
                    <a:lstStyle/>
                    <a:p>
                      <a:pPr marL="4445" algn="ctr">
                        <a:lnSpc>
                          <a:spcPts val="1664"/>
                        </a:lnSpc>
                        <a:spcBef>
                          <a:spcPts val="65"/>
                        </a:spcBef>
                      </a:pPr>
                      <a:r>
                        <a:rPr sz="1400" dirty="0">
                          <a:latin typeface="BIZ UDPゴシック"/>
                          <a:cs typeface="BIZ UDPゴシック"/>
                        </a:rPr>
                        <a:t>40</a:t>
                      </a:r>
                      <a:r>
                        <a:rPr sz="1400" spc="-10" dirty="0">
                          <a:latin typeface="BIZ UDPゴシック"/>
                          <a:cs typeface="BIZ UDPゴシック"/>
                        </a:rPr>
                        <a:t>百万ポンド</a:t>
                      </a:r>
                      <a:endParaRPr sz="1400" dirty="0">
                        <a:latin typeface="BIZ UDPゴシック"/>
                        <a:cs typeface="BIZ UDPゴシック"/>
                      </a:endParaRPr>
                    </a:p>
                  </a:txBody>
                  <a:tcPr marL="0" marR="0" marT="8255" marB="0" anchor="ctr">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7E7"/>
                    </a:solidFill>
                  </a:tcPr>
                </a:tc>
                <a:extLst>
                  <a:ext uri="{0D108BD9-81ED-4DB2-BD59-A6C34878D82A}">
                    <a16:rowId xmlns:a16="http://schemas.microsoft.com/office/drawing/2014/main" val="10014"/>
                  </a:ext>
                </a:extLst>
              </a:tr>
              <a:tr h="231775">
                <a:tc>
                  <a:txBody>
                    <a:bodyPr/>
                    <a:lstStyle/>
                    <a:p>
                      <a:pPr marL="3175" algn="ctr">
                        <a:lnSpc>
                          <a:spcPts val="1664"/>
                        </a:lnSpc>
                        <a:spcBef>
                          <a:spcPts val="60"/>
                        </a:spcBef>
                      </a:pPr>
                      <a:r>
                        <a:rPr sz="1400" b="1" spc="-25" dirty="0">
                          <a:solidFill>
                            <a:srgbClr val="FFFFFF"/>
                          </a:solidFill>
                          <a:latin typeface="BIZ UDPゴシック"/>
                          <a:cs typeface="BIZ UDPゴシック"/>
                        </a:rPr>
                        <a:t>カナダ</a:t>
                      </a:r>
                      <a:endParaRPr sz="1400" dirty="0">
                        <a:latin typeface="BIZ UDPゴシック"/>
                        <a:cs typeface="BIZ UDPゴシック"/>
                      </a:endParaRPr>
                    </a:p>
                  </a:txBody>
                  <a:tcPr marL="0" marR="0" marT="762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000000"/>
                    </a:solidFill>
                  </a:tcPr>
                </a:tc>
                <a:tc>
                  <a:txBody>
                    <a:bodyPr/>
                    <a:lstStyle/>
                    <a:p>
                      <a:pPr algn="ctr">
                        <a:lnSpc>
                          <a:spcPct val="100000"/>
                        </a:lnSpc>
                      </a:pPr>
                      <a:endParaRPr sz="1400" dirty="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000000"/>
                    </a:solidFill>
                  </a:tcPr>
                </a:tc>
                <a:tc>
                  <a:txBody>
                    <a:bodyPr/>
                    <a:lstStyle/>
                    <a:p>
                      <a:pPr>
                        <a:lnSpc>
                          <a:spcPct val="100000"/>
                        </a:lnSpc>
                      </a:pPr>
                      <a:endParaRPr sz="14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000000"/>
                    </a:solidFill>
                  </a:tcPr>
                </a:tc>
                <a:tc>
                  <a:txBody>
                    <a:bodyPr/>
                    <a:lstStyle/>
                    <a:p>
                      <a:pPr>
                        <a:lnSpc>
                          <a:spcPct val="100000"/>
                        </a:lnSpc>
                      </a:pPr>
                      <a:endParaRPr sz="14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000000"/>
                    </a:solidFill>
                  </a:tcPr>
                </a:tc>
                <a:tc>
                  <a:txBody>
                    <a:bodyPr/>
                    <a:lstStyle/>
                    <a:p>
                      <a:pPr algn="ctr">
                        <a:lnSpc>
                          <a:spcPct val="100000"/>
                        </a:lnSpc>
                      </a:pPr>
                      <a:endParaRPr sz="1400" dirty="0">
                        <a:latin typeface="Times New Roman"/>
                        <a:cs typeface="Times New Roman"/>
                      </a:endParaRPr>
                    </a:p>
                  </a:txBody>
                  <a:tcPr marL="0" marR="0" marT="0" marB="0" anchor="ctr">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000000"/>
                    </a:solidFill>
                  </a:tcPr>
                </a:tc>
                <a:extLst>
                  <a:ext uri="{0D108BD9-81ED-4DB2-BD59-A6C34878D82A}">
                    <a16:rowId xmlns:a16="http://schemas.microsoft.com/office/drawing/2014/main" val="10015"/>
                  </a:ext>
                </a:extLst>
              </a:tr>
              <a:tr h="231775">
                <a:tc>
                  <a:txBody>
                    <a:bodyPr/>
                    <a:lstStyle/>
                    <a:p>
                      <a:pPr algn="ctr">
                        <a:lnSpc>
                          <a:spcPts val="1664"/>
                        </a:lnSpc>
                        <a:spcBef>
                          <a:spcPts val="60"/>
                        </a:spcBef>
                      </a:pPr>
                      <a:r>
                        <a:rPr sz="1400" b="1" spc="-20" dirty="0">
                          <a:solidFill>
                            <a:srgbClr val="FFFFFF"/>
                          </a:solidFill>
                          <a:latin typeface="BIZ UDPゴシック"/>
                          <a:cs typeface="BIZ UDPゴシック"/>
                        </a:rPr>
                        <a:t>2018</a:t>
                      </a:r>
                      <a:endParaRPr sz="1400" dirty="0">
                        <a:latin typeface="BIZ UDPゴシック"/>
                        <a:cs typeface="BIZ UDPゴシック"/>
                      </a:endParaRPr>
                    </a:p>
                  </a:txBody>
                  <a:tcPr marL="0" marR="0" marT="762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000000"/>
                    </a:solidFill>
                  </a:tcPr>
                </a:tc>
                <a:tc>
                  <a:txBody>
                    <a:bodyPr/>
                    <a:lstStyle/>
                    <a:p>
                      <a:pPr marL="3175" algn="ctr">
                        <a:lnSpc>
                          <a:spcPts val="1664"/>
                        </a:lnSpc>
                        <a:spcBef>
                          <a:spcPts val="60"/>
                        </a:spcBef>
                      </a:pPr>
                      <a:r>
                        <a:rPr sz="1400" spc="-10" dirty="0">
                          <a:latin typeface="BIZ UDPゴシック"/>
                          <a:cs typeface="BIZ UDPゴシック"/>
                        </a:rPr>
                        <a:t>カナダ政府</a:t>
                      </a:r>
                      <a:endParaRPr sz="1400" dirty="0">
                        <a:latin typeface="BIZ UDPゴシック"/>
                        <a:cs typeface="BIZ UDPゴシック"/>
                      </a:endParaRPr>
                    </a:p>
                  </a:txBody>
                  <a:tcPr marL="0" marR="0" marT="762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7E7"/>
                    </a:solidFill>
                  </a:tcPr>
                </a:tc>
                <a:tc>
                  <a:txBody>
                    <a:bodyPr/>
                    <a:lstStyle/>
                    <a:p>
                      <a:pPr marL="62230">
                        <a:lnSpc>
                          <a:spcPts val="1664"/>
                        </a:lnSpc>
                        <a:spcBef>
                          <a:spcPts val="60"/>
                        </a:spcBef>
                      </a:pPr>
                      <a:r>
                        <a:rPr sz="1400" dirty="0">
                          <a:latin typeface="BIZ UDPゴシック"/>
                          <a:cs typeface="BIZ UDPゴシック"/>
                        </a:rPr>
                        <a:t>SMR</a:t>
                      </a:r>
                      <a:r>
                        <a:rPr sz="1400" spc="-5" dirty="0">
                          <a:latin typeface="BIZ UDPゴシック"/>
                          <a:cs typeface="BIZ UDPゴシック"/>
                        </a:rPr>
                        <a:t> </a:t>
                      </a:r>
                      <a:r>
                        <a:rPr sz="1400" spc="-10" dirty="0">
                          <a:latin typeface="BIZ UDPゴシック"/>
                          <a:cs typeface="BIZ UDPゴシック"/>
                        </a:rPr>
                        <a:t>Roadmap</a:t>
                      </a:r>
                      <a:endParaRPr sz="1400" dirty="0">
                        <a:latin typeface="BIZ UDPゴシック"/>
                        <a:cs typeface="BIZ UDPゴシック"/>
                      </a:endParaRPr>
                    </a:p>
                  </a:txBody>
                  <a:tcPr marL="0" marR="0" marT="762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7E7"/>
                    </a:solidFill>
                  </a:tcPr>
                </a:tc>
                <a:tc>
                  <a:txBody>
                    <a:bodyPr/>
                    <a:lstStyle/>
                    <a:p>
                      <a:pPr>
                        <a:lnSpc>
                          <a:spcPct val="100000"/>
                        </a:lnSpc>
                      </a:pPr>
                      <a:endParaRPr sz="14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7E7"/>
                    </a:solidFill>
                  </a:tcPr>
                </a:tc>
                <a:tc>
                  <a:txBody>
                    <a:bodyPr/>
                    <a:lstStyle/>
                    <a:p>
                      <a:pPr algn="ctr">
                        <a:lnSpc>
                          <a:spcPct val="100000"/>
                        </a:lnSpc>
                      </a:pPr>
                      <a:endParaRPr sz="1400" dirty="0">
                        <a:latin typeface="Times New Roman"/>
                        <a:cs typeface="Times New Roman"/>
                      </a:endParaRPr>
                    </a:p>
                  </a:txBody>
                  <a:tcPr marL="0" marR="0" marT="0" marB="0" anchor="ctr">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7E7"/>
                    </a:solidFill>
                  </a:tcPr>
                </a:tc>
                <a:extLst>
                  <a:ext uri="{0D108BD9-81ED-4DB2-BD59-A6C34878D82A}">
                    <a16:rowId xmlns:a16="http://schemas.microsoft.com/office/drawing/2014/main" val="10016"/>
                  </a:ext>
                </a:extLst>
              </a:tr>
              <a:tr h="216535">
                <a:tc>
                  <a:txBody>
                    <a:bodyPr/>
                    <a:lstStyle/>
                    <a:p>
                      <a:pPr algn="ctr">
                        <a:lnSpc>
                          <a:spcPts val="1600"/>
                        </a:lnSpc>
                        <a:spcBef>
                          <a:spcPts val="5"/>
                        </a:spcBef>
                      </a:pPr>
                      <a:r>
                        <a:rPr sz="1400" b="1" spc="-20" dirty="0">
                          <a:solidFill>
                            <a:srgbClr val="FFFFFF"/>
                          </a:solidFill>
                          <a:latin typeface="BIZ UDPゴシック"/>
                          <a:cs typeface="BIZ UDPゴシック"/>
                        </a:rPr>
                        <a:t>2020</a:t>
                      </a:r>
                      <a:endParaRPr sz="1400" dirty="0">
                        <a:latin typeface="BIZ UDPゴシック"/>
                        <a:cs typeface="BIZ UDPゴシック"/>
                      </a:endParaRPr>
                    </a:p>
                  </a:txBody>
                  <a:tcPr marL="0" marR="0" marT="63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000000"/>
                    </a:solidFill>
                  </a:tcPr>
                </a:tc>
                <a:tc>
                  <a:txBody>
                    <a:bodyPr/>
                    <a:lstStyle/>
                    <a:p>
                      <a:pPr marL="3175" algn="ctr">
                        <a:lnSpc>
                          <a:spcPts val="1600"/>
                        </a:lnSpc>
                        <a:spcBef>
                          <a:spcPts val="5"/>
                        </a:spcBef>
                      </a:pPr>
                      <a:r>
                        <a:rPr sz="1400" spc="-10" dirty="0">
                          <a:latin typeface="BIZ UDPゴシック"/>
                          <a:cs typeface="BIZ UDPゴシック"/>
                        </a:rPr>
                        <a:t>産業科学省</a:t>
                      </a:r>
                      <a:endParaRPr sz="1400" dirty="0">
                        <a:latin typeface="BIZ UDPゴシック"/>
                        <a:cs typeface="BIZ UDPゴシック"/>
                      </a:endParaRPr>
                    </a:p>
                  </a:txBody>
                  <a:tcPr marL="0" marR="0" marT="63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7E7"/>
                    </a:solidFill>
                  </a:tcPr>
                </a:tc>
                <a:tc>
                  <a:txBody>
                    <a:bodyPr/>
                    <a:lstStyle/>
                    <a:p>
                      <a:pPr>
                        <a:lnSpc>
                          <a:spcPct val="100000"/>
                        </a:lnSpc>
                      </a:pPr>
                      <a:endParaRPr sz="1300" dirty="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7E7"/>
                    </a:solidFill>
                  </a:tcPr>
                </a:tc>
                <a:tc>
                  <a:txBody>
                    <a:bodyPr/>
                    <a:lstStyle/>
                    <a:p>
                      <a:pPr marL="3810">
                        <a:lnSpc>
                          <a:spcPts val="1600"/>
                        </a:lnSpc>
                        <a:spcBef>
                          <a:spcPts val="5"/>
                        </a:spcBef>
                      </a:pPr>
                      <a:r>
                        <a:rPr sz="1400" dirty="0">
                          <a:latin typeface="BIZ UDPゴシック"/>
                          <a:cs typeface="BIZ UDPゴシック"/>
                        </a:rPr>
                        <a:t>Terrestrial</a:t>
                      </a:r>
                      <a:r>
                        <a:rPr sz="1400" spc="-90" dirty="0">
                          <a:latin typeface="BIZ UDPゴシック"/>
                          <a:cs typeface="BIZ UDPゴシック"/>
                        </a:rPr>
                        <a:t> </a:t>
                      </a:r>
                      <a:r>
                        <a:rPr sz="1400" spc="-10" dirty="0">
                          <a:latin typeface="BIZ UDPゴシック"/>
                          <a:cs typeface="BIZ UDPゴシック"/>
                        </a:rPr>
                        <a:t>Energy</a:t>
                      </a:r>
                      <a:endParaRPr sz="1400">
                        <a:latin typeface="BIZ UDPゴシック"/>
                        <a:cs typeface="BIZ UDPゴシック"/>
                      </a:endParaRPr>
                    </a:p>
                  </a:txBody>
                  <a:tcPr marL="0" marR="0" marT="63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7E7"/>
                    </a:solidFill>
                  </a:tcPr>
                </a:tc>
                <a:tc>
                  <a:txBody>
                    <a:bodyPr/>
                    <a:lstStyle/>
                    <a:p>
                      <a:pPr marL="4445" algn="ctr">
                        <a:lnSpc>
                          <a:spcPts val="1600"/>
                        </a:lnSpc>
                        <a:spcBef>
                          <a:spcPts val="5"/>
                        </a:spcBef>
                      </a:pPr>
                      <a:r>
                        <a:rPr sz="1400" dirty="0">
                          <a:latin typeface="BIZ UDPゴシック"/>
                          <a:cs typeface="BIZ UDPゴシック"/>
                        </a:rPr>
                        <a:t>20</a:t>
                      </a:r>
                      <a:r>
                        <a:rPr sz="1400" spc="-10" dirty="0">
                          <a:latin typeface="BIZ UDPゴシック"/>
                          <a:cs typeface="BIZ UDPゴシック"/>
                        </a:rPr>
                        <a:t>百万カナダドル</a:t>
                      </a:r>
                      <a:endParaRPr sz="1400" dirty="0">
                        <a:latin typeface="BIZ UDPゴシック"/>
                        <a:cs typeface="BIZ UDPゴシック"/>
                      </a:endParaRPr>
                    </a:p>
                  </a:txBody>
                  <a:tcPr marL="0" marR="0" marT="635" marB="0" anchor="ctr">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7E7"/>
                    </a:solidFill>
                  </a:tcPr>
                </a:tc>
                <a:extLst>
                  <a:ext uri="{0D108BD9-81ED-4DB2-BD59-A6C34878D82A}">
                    <a16:rowId xmlns:a16="http://schemas.microsoft.com/office/drawing/2014/main" val="10017"/>
                  </a:ext>
                </a:extLst>
              </a:tr>
              <a:tr h="330200">
                <a:tc>
                  <a:txBody>
                    <a:bodyPr/>
                    <a:lstStyle/>
                    <a:p>
                      <a:pPr algn="ctr">
                        <a:lnSpc>
                          <a:spcPct val="100000"/>
                        </a:lnSpc>
                        <a:spcBef>
                          <a:spcPts val="455"/>
                        </a:spcBef>
                      </a:pPr>
                      <a:r>
                        <a:rPr sz="1400" b="1" spc="-20" dirty="0">
                          <a:solidFill>
                            <a:srgbClr val="FFFFFF"/>
                          </a:solidFill>
                          <a:latin typeface="BIZ UDPゴシック"/>
                          <a:cs typeface="BIZ UDPゴシック"/>
                        </a:rPr>
                        <a:t>2020</a:t>
                      </a:r>
                      <a:endParaRPr sz="1400" dirty="0">
                        <a:latin typeface="BIZ UDPゴシック"/>
                        <a:cs typeface="BIZ UDPゴシック"/>
                      </a:endParaRPr>
                    </a:p>
                  </a:txBody>
                  <a:tcPr marL="0" marR="0" marT="5778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000000"/>
                    </a:solidFill>
                  </a:tcPr>
                </a:tc>
                <a:tc>
                  <a:txBody>
                    <a:bodyPr/>
                    <a:lstStyle/>
                    <a:p>
                      <a:pPr marL="3175" algn="ctr">
                        <a:lnSpc>
                          <a:spcPct val="100000"/>
                        </a:lnSpc>
                        <a:spcBef>
                          <a:spcPts val="455"/>
                        </a:spcBef>
                      </a:pPr>
                      <a:r>
                        <a:rPr sz="1400" spc="-20" dirty="0">
                          <a:latin typeface="BIZ UDPゴシック"/>
                          <a:cs typeface="BIZ UDPゴシック"/>
                        </a:rPr>
                        <a:t>オンタリオ電力</a:t>
                      </a:r>
                      <a:endParaRPr sz="1400" dirty="0">
                        <a:latin typeface="BIZ UDPゴシック"/>
                        <a:cs typeface="BIZ UDPゴシック"/>
                      </a:endParaRPr>
                    </a:p>
                  </a:txBody>
                  <a:tcPr marL="0" marR="0" marT="5778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7E7"/>
                    </a:solidFill>
                  </a:tcPr>
                </a:tc>
                <a:tc>
                  <a:txBody>
                    <a:bodyPr/>
                    <a:lstStyle/>
                    <a:p>
                      <a:pPr marL="3175">
                        <a:lnSpc>
                          <a:spcPct val="100000"/>
                        </a:lnSpc>
                        <a:spcBef>
                          <a:spcPts val="455"/>
                        </a:spcBef>
                      </a:pPr>
                      <a:r>
                        <a:rPr sz="1400" dirty="0">
                          <a:latin typeface="BIZ UDPゴシック"/>
                          <a:cs typeface="BIZ UDPゴシック"/>
                        </a:rPr>
                        <a:t>SMR</a:t>
                      </a:r>
                      <a:r>
                        <a:rPr sz="1400" spc="-15" dirty="0">
                          <a:latin typeface="BIZ UDPゴシック"/>
                          <a:cs typeface="BIZ UDPゴシック"/>
                        </a:rPr>
                        <a:t>に関するエンジニアリング作業</a:t>
                      </a:r>
                      <a:endParaRPr sz="1400" dirty="0">
                        <a:latin typeface="BIZ UDPゴシック"/>
                        <a:cs typeface="BIZ UDPゴシック"/>
                      </a:endParaRPr>
                    </a:p>
                  </a:txBody>
                  <a:tcPr marL="0" marR="0" marT="5778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7E7"/>
                    </a:solidFill>
                  </a:tcPr>
                </a:tc>
                <a:tc>
                  <a:txBody>
                    <a:bodyPr/>
                    <a:lstStyle/>
                    <a:p>
                      <a:pPr marL="3810">
                        <a:lnSpc>
                          <a:spcPct val="100000"/>
                        </a:lnSpc>
                        <a:spcBef>
                          <a:spcPts val="455"/>
                        </a:spcBef>
                      </a:pPr>
                      <a:r>
                        <a:rPr sz="1400" dirty="0">
                          <a:latin typeface="BIZ UDPゴシック"/>
                          <a:cs typeface="BIZ UDPゴシック"/>
                        </a:rPr>
                        <a:t>3</a:t>
                      </a:r>
                      <a:r>
                        <a:rPr sz="1400" spc="-15" dirty="0">
                          <a:latin typeface="BIZ UDPゴシック"/>
                          <a:cs typeface="BIZ UDPゴシック"/>
                        </a:rPr>
                        <a:t>社を検討</a:t>
                      </a:r>
                      <a:endParaRPr sz="1400">
                        <a:latin typeface="BIZ UDPゴシック"/>
                        <a:cs typeface="BIZ UDPゴシック"/>
                      </a:endParaRPr>
                    </a:p>
                  </a:txBody>
                  <a:tcPr marL="0" marR="0" marT="5778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7E7"/>
                    </a:solidFill>
                  </a:tcPr>
                </a:tc>
                <a:tc>
                  <a:txBody>
                    <a:bodyPr/>
                    <a:lstStyle/>
                    <a:p>
                      <a:pPr algn="ctr">
                        <a:lnSpc>
                          <a:spcPct val="100000"/>
                        </a:lnSpc>
                      </a:pPr>
                      <a:endParaRPr sz="1400" dirty="0">
                        <a:latin typeface="Times New Roman"/>
                        <a:cs typeface="Times New Roman"/>
                      </a:endParaRPr>
                    </a:p>
                  </a:txBody>
                  <a:tcPr marL="0" marR="0" marT="0" marB="0" anchor="ctr">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7E7"/>
                    </a:solidFill>
                  </a:tcPr>
                </a:tc>
                <a:extLst>
                  <a:ext uri="{0D108BD9-81ED-4DB2-BD59-A6C34878D82A}">
                    <a16:rowId xmlns:a16="http://schemas.microsoft.com/office/drawing/2014/main" val="10018"/>
                  </a:ext>
                </a:extLst>
              </a:tr>
              <a:tr h="286385">
                <a:tc>
                  <a:txBody>
                    <a:bodyPr/>
                    <a:lstStyle/>
                    <a:p>
                      <a:pPr marL="3175" algn="ctr">
                        <a:lnSpc>
                          <a:spcPct val="100000"/>
                        </a:lnSpc>
                        <a:spcBef>
                          <a:spcPts val="280"/>
                        </a:spcBef>
                      </a:pPr>
                      <a:r>
                        <a:rPr sz="1400" spc="-25" dirty="0">
                          <a:solidFill>
                            <a:srgbClr val="FFFFFF"/>
                          </a:solidFill>
                          <a:latin typeface="BIZ UDPゴシック"/>
                          <a:cs typeface="BIZ UDPゴシック"/>
                        </a:rPr>
                        <a:t>日本</a:t>
                      </a:r>
                      <a:endParaRPr sz="1400" dirty="0">
                        <a:latin typeface="BIZ UDPゴシック"/>
                        <a:cs typeface="BIZ UDPゴシック"/>
                      </a:endParaRPr>
                    </a:p>
                  </a:txBody>
                  <a:tcPr marL="0" marR="0" marT="3556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000000"/>
                    </a:solidFill>
                  </a:tcPr>
                </a:tc>
                <a:tc>
                  <a:txBody>
                    <a:bodyPr/>
                    <a:lstStyle/>
                    <a:p>
                      <a:pPr algn="ctr">
                        <a:lnSpc>
                          <a:spcPct val="100000"/>
                        </a:lnSpc>
                      </a:pPr>
                      <a:endParaRPr sz="1400" dirty="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000000"/>
                    </a:solidFill>
                  </a:tcPr>
                </a:tc>
                <a:tc>
                  <a:txBody>
                    <a:bodyPr/>
                    <a:lstStyle/>
                    <a:p>
                      <a:pPr>
                        <a:lnSpc>
                          <a:spcPct val="100000"/>
                        </a:lnSpc>
                      </a:pPr>
                      <a:endParaRPr sz="1400" dirty="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000000"/>
                    </a:solidFill>
                  </a:tcPr>
                </a:tc>
                <a:tc>
                  <a:txBody>
                    <a:bodyPr/>
                    <a:lstStyle/>
                    <a:p>
                      <a:pPr>
                        <a:lnSpc>
                          <a:spcPct val="100000"/>
                        </a:lnSpc>
                      </a:pPr>
                      <a:endParaRPr sz="14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000000"/>
                    </a:solidFill>
                  </a:tcPr>
                </a:tc>
                <a:tc>
                  <a:txBody>
                    <a:bodyPr/>
                    <a:lstStyle/>
                    <a:p>
                      <a:pPr>
                        <a:lnSpc>
                          <a:spcPct val="100000"/>
                        </a:lnSpc>
                      </a:pPr>
                      <a:endParaRPr sz="1400" dirty="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000000"/>
                    </a:solidFill>
                  </a:tcPr>
                </a:tc>
                <a:extLst>
                  <a:ext uri="{0D108BD9-81ED-4DB2-BD59-A6C34878D82A}">
                    <a16:rowId xmlns:a16="http://schemas.microsoft.com/office/drawing/2014/main" val="10019"/>
                  </a:ext>
                </a:extLst>
              </a:tr>
              <a:tr h="429895">
                <a:tc>
                  <a:txBody>
                    <a:bodyPr/>
                    <a:lstStyle/>
                    <a:p>
                      <a:pPr algn="ctr">
                        <a:lnSpc>
                          <a:spcPct val="100000"/>
                        </a:lnSpc>
                      </a:pPr>
                      <a:endParaRPr sz="1400" dirty="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000000"/>
                    </a:solidFill>
                  </a:tcPr>
                </a:tc>
                <a:tc>
                  <a:txBody>
                    <a:bodyPr/>
                    <a:lstStyle/>
                    <a:p>
                      <a:pPr marL="3175" algn="ctr">
                        <a:lnSpc>
                          <a:spcPct val="100000"/>
                        </a:lnSpc>
                        <a:spcBef>
                          <a:spcPts val="845"/>
                        </a:spcBef>
                      </a:pPr>
                      <a:r>
                        <a:rPr sz="1400" spc="-20" dirty="0">
                          <a:latin typeface="BIZ UDPゴシック"/>
                          <a:cs typeface="BIZ UDPゴシック"/>
                        </a:rPr>
                        <a:t>JAEA</a:t>
                      </a:r>
                      <a:endParaRPr sz="1400" dirty="0">
                        <a:latin typeface="BIZ UDPゴシック"/>
                        <a:cs typeface="BIZ UDPゴシック"/>
                      </a:endParaRPr>
                    </a:p>
                  </a:txBody>
                  <a:tcPr marL="0" marR="0" marT="10731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7E7"/>
                    </a:solidFill>
                  </a:tcPr>
                </a:tc>
                <a:tc>
                  <a:txBody>
                    <a:bodyPr/>
                    <a:lstStyle/>
                    <a:p>
                      <a:pPr marL="3175">
                        <a:lnSpc>
                          <a:spcPct val="100000"/>
                        </a:lnSpc>
                        <a:spcBef>
                          <a:spcPts val="845"/>
                        </a:spcBef>
                      </a:pPr>
                      <a:r>
                        <a:rPr sz="1400" spc="-20" dirty="0">
                          <a:latin typeface="BIZ UDPゴシック"/>
                          <a:cs typeface="BIZ UDPゴシック"/>
                        </a:rPr>
                        <a:t>高速炉</a:t>
                      </a:r>
                      <a:endParaRPr sz="1400" dirty="0">
                        <a:latin typeface="BIZ UDPゴシック"/>
                        <a:cs typeface="BIZ UDPゴシック"/>
                      </a:endParaRPr>
                    </a:p>
                  </a:txBody>
                  <a:tcPr marL="0" marR="0" marT="10731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7E7"/>
                    </a:solidFill>
                  </a:tcPr>
                </a:tc>
                <a:tc>
                  <a:txBody>
                    <a:bodyPr/>
                    <a:lstStyle/>
                    <a:p>
                      <a:pPr>
                        <a:lnSpc>
                          <a:spcPct val="100000"/>
                        </a:lnSpc>
                      </a:pPr>
                      <a:endParaRPr sz="14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7E7"/>
                    </a:solidFill>
                  </a:tcPr>
                </a:tc>
                <a:tc>
                  <a:txBody>
                    <a:bodyPr/>
                    <a:lstStyle/>
                    <a:p>
                      <a:pPr marL="4445">
                        <a:lnSpc>
                          <a:spcPct val="100000"/>
                        </a:lnSpc>
                        <a:spcBef>
                          <a:spcPts val="5"/>
                        </a:spcBef>
                      </a:pPr>
                      <a:r>
                        <a:rPr sz="1400" dirty="0">
                          <a:latin typeface="BIZ UDPゴシック"/>
                          <a:cs typeface="BIZ UDPゴシック"/>
                        </a:rPr>
                        <a:t>３１１５百万ドル（2010</a:t>
                      </a:r>
                      <a:r>
                        <a:rPr sz="1400" spc="-50" dirty="0">
                          <a:latin typeface="BIZ UDPゴシック"/>
                          <a:cs typeface="BIZ UDPゴシック"/>
                        </a:rPr>
                        <a:t>年</a:t>
                      </a:r>
                      <a:endParaRPr sz="1400" dirty="0">
                        <a:latin typeface="BIZ UDPゴシック"/>
                        <a:cs typeface="BIZ UDPゴシック"/>
                      </a:endParaRPr>
                    </a:p>
                    <a:p>
                      <a:pPr marL="4445">
                        <a:lnSpc>
                          <a:spcPts val="1600"/>
                        </a:lnSpc>
                      </a:pPr>
                      <a:r>
                        <a:rPr sz="1400" dirty="0">
                          <a:latin typeface="BIZ UDPゴシック"/>
                          <a:cs typeface="BIZ UDPゴシック"/>
                        </a:rPr>
                        <a:t>～のみ</a:t>
                      </a:r>
                      <a:r>
                        <a:rPr sz="1400" spc="-50" dirty="0">
                          <a:latin typeface="BIZ UDPゴシック"/>
                          <a:cs typeface="BIZ UDPゴシック"/>
                        </a:rPr>
                        <a:t>）</a:t>
                      </a:r>
                      <a:endParaRPr sz="1400" dirty="0">
                        <a:latin typeface="BIZ UDPゴシック"/>
                        <a:cs typeface="BIZ UDPゴシック"/>
                      </a:endParaRPr>
                    </a:p>
                  </a:txBody>
                  <a:tcPr marL="0" marR="0" marT="63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7E7"/>
                    </a:solidFill>
                  </a:tcPr>
                </a:tc>
                <a:extLst>
                  <a:ext uri="{0D108BD9-81ED-4DB2-BD59-A6C34878D82A}">
                    <a16:rowId xmlns:a16="http://schemas.microsoft.com/office/drawing/2014/main" val="10020"/>
                  </a:ext>
                </a:extLst>
              </a:tr>
              <a:tr h="286385">
                <a:tc>
                  <a:txBody>
                    <a:bodyPr/>
                    <a:lstStyle/>
                    <a:p>
                      <a:pPr algn="ctr">
                        <a:lnSpc>
                          <a:spcPct val="100000"/>
                        </a:lnSpc>
                      </a:pPr>
                      <a:endParaRPr sz="1400" dirty="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000000"/>
                    </a:solidFill>
                  </a:tcPr>
                </a:tc>
                <a:tc>
                  <a:txBody>
                    <a:bodyPr/>
                    <a:lstStyle/>
                    <a:p>
                      <a:pPr marL="3175" algn="ctr">
                        <a:lnSpc>
                          <a:spcPct val="100000"/>
                        </a:lnSpc>
                        <a:spcBef>
                          <a:spcPts val="284"/>
                        </a:spcBef>
                      </a:pPr>
                      <a:r>
                        <a:rPr sz="1400" spc="-20" dirty="0">
                          <a:latin typeface="BIZ UDPゴシック"/>
                          <a:cs typeface="BIZ UDPゴシック"/>
                        </a:rPr>
                        <a:t>JAEA</a:t>
                      </a:r>
                      <a:endParaRPr sz="1400" dirty="0">
                        <a:latin typeface="BIZ UDPゴシック"/>
                        <a:cs typeface="BIZ UDPゴシック"/>
                      </a:endParaRPr>
                    </a:p>
                  </a:txBody>
                  <a:tcPr marL="0" marR="0" marT="3619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7E7"/>
                    </a:solidFill>
                  </a:tcPr>
                </a:tc>
                <a:tc>
                  <a:txBody>
                    <a:bodyPr/>
                    <a:lstStyle/>
                    <a:p>
                      <a:pPr marL="3175">
                        <a:lnSpc>
                          <a:spcPct val="100000"/>
                        </a:lnSpc>
                        <a:spcBef>
                          <a:spcPts val="284"/>
                        </a:spcBef>
                      </a:pPr>
                      <a:r>
                        <a:rPr sz="1400" spc="-10" dirty="0">
                          <a:latin typeface="BIZ UDPゴシック"/>
                          <a:cs typeface="BIZ UDPゴシック"/>
                        </a:rPr>
                        <a:t>高温ガス炉</a:t>
                      </a:r>
                      <a:endParaRPr sz="1400" dirty="0">
                        <a:latin typeface="BIZ UDPゴシック"/>
                        <a:cs typeface="BIZ UDPゴシック"/>
                      </a:endParaRPr>
                    </a:p>
                  </a:txBody>
                  <a:tcPr marL="0" marR="0" marT="3619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7E7"/>
                    </a:solidFill>
                  </a:tcPr>
                </a:tc>
                <a:tc>
                  <a:txBody>
                    <a:bodyPr/>
                    <a:lstStyle/>
                    <a:p>
                      <a:pPr>
                        <a:lnSpc>
                          <a:spcPct val="100000"/>
                        </a:lnSpc>
                      </a:pPr>
                      <a:endParaRPr sz="14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7E7"/>
                    </a:solidFill>
                  </a:tcPr>
                </a:tc>
                <a:tc>
                  <a:txBody>
                    <a:bodyPr/>
                    <a:lstStyle/>
                    <a:p>
                      <a:pPr>
                        <a:lnSpc>
                          <a:spcPct val="100000"/>
                        </a:lnSpc>
                      </a:pPr>
                      <a:endParaRPr sz="1400" dirty="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7E7"/>
                    </a:solidFill>
                  </a:tcPr>
                </a:tc>
                <a:extLst>
                  <a:ext uri="{0D108BD9-81ED-4DB2-BD59-A6C34878D82A}">
                    <a16:rowId xmlns:a16="http://schemas.microsoft.com/office/drawing/2014/main" val="10021"/>
                  </a:ext>
                </a:extLst>
              </a:tr>
            </a:tbl>
          </a:graphicData>
        </a:graphic>
      </p:graphicFrame>
    </p:spTree>
    <p:extLst>
      <p:ext uri="{BB962C8B-B14F-4D97-AF65-F5344CB8AC3E}">
        <p14:creationId xmlns:p14="http://schemas.microsoft.com/office/powerpoint/2010/main" val="235745740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テキスト ボックス 73">
            <a:extLst>
              <a:ext uri="{FF2B5EF4-FFF2-40B4-BE49-F238E27FC236}">
                <a16:creationId xmlns:a16="http://schemas.microsoft.com/office/drawing/2014/main" id="{770611F9-56A3-9187-BCE5-ECF5C44C30F2}"/>
              </a:ext>
            </a:extLst>
          </p:cNvPr>
          <p:cNvSpPr txBox="1"/>
          <p:nvPr/>
        </p:nvSpPr>
        <p:spPr>
          <a:xfrm>
            <a:off x="0" y="0"/>
            <a:ext cx="12192000" cy="523220"/>
          </a:xfrm>
          <a:prstGeom prst="rect">
            <a:avLst/>
          </a:prstGeom>
          <a:solidFill>
            <a:srgbClr val="052F61"/>
          </a:solidFill>
        </p:spPr>
        <p:txBody>
          <a:bodyPr wrap="square" rtlCol="0">
            <a:spAutoFit/>
          </a:bodyPr>
          <a:lstStyle/>
          <a:p>
            <a:pPr algn="ctr"/>
            <a:r>
              <a:rPr kumimoji="1" lang="ja-JP" altLang="en-US" sz="2800" b="1" dirty="0">
                <a:solidFill>
                  <a:schemeClr val="bg1"/>
                </a:solidFill>
                <a:latin typeface="Meiryo UI" panose="020B0604030504040204" pitchFamily="50" charset="-128"/>
                <a:ea typeface="Meiryo UI" panose="020B0604030504040204" pitchFamily="50" charset="-128"/>
              </a:rPr>
              <a:t>原子力サプライヤー</a:t>
            </a:r>
            <a:endParaRPr kumimoji="1" lang="en-US" altLang="ja-JP" sz="2800" b="1" dirty="0">
              <a:solidFill>
                <a:schemeClr val="bg1"/>
              </a:solidFill>
              <a:latin typeface="Meiryo UI" panose="020B0604030504040204" pitchFamily="50" charset="-128"/>
              <a:ea typeface="Meiryo UI" panose="020B0604030504040204" pitchFamily="50" charset="-128"/>
            </a:endParaRPr>
          </a:p>
        </p:txBody>
      </p:sp>
      <p:graphicFrame>
        <p:nvGraphicFramePr>
          <p:cNvPr id="2" name="object 4">
            <a:extLst>
              <a:ext uri="{FF2B5EF4-FFF2-40B4-BE49-F238E27FC236}">
                <a16:creationId xmlns:a16="http://schemas.microsoft.com/office/drawing/2014/main" id="{8045354F-7D63-C85D-646E-E3E68C846500}"/>
              </a:ext>
            </a:extLst>
          </p:cNvPr>
          <p:cNvGraphicFramePr>
            <a:graphicFrameLocks noGrp="1"/>
          </p:cNvGraphicFramePr>
          <p:nvPr>
            <p:extLst>
              <p:ext uri="{D42A27DB-BD31-4B8C-83A1-F6EECF244321}">
                <p14:modId xmlns:p14="http://schemas.microsoft.com/office/powerpoint/2010/main" val="115154876"/>
              </p:ext>
            </p:extLst>
          </p:nvPr>
        </p:nvGraphicFramePr>
        <p:xfrm>
          <a:off x="356839" y="761981"/>
          <a:ext cx="11541510" cy="5829548"/>
        </p:xfrm>
        <a:graphic>
          <a:graphicData uri="http://schemas.openxmlformats.org/drawingml/2006/table">
            <a:tbl>
              <a:tblPr firstRow="1" bandRow="1">
                <a:tableStyleId>{2D5ABB26-0587-4C30-8999-92F81FD0307C}</a:tableStyleId>
              </a:tblPr>
              <a:tblGrid>
                <a:gridCol w="916248">
                  <a:extLst>
                    <a:ext uri="{9D8B030D-6E8A-4147-A177-3AD203B41FA5}">
                      <a16:colId xmlns:a16="http://schemas.microsoft.com/office/drawing/2014/main" val="20000"/>
                    </a:ext>
                  </a:extLst>
                </a:gridCol>
                <a:gridCol w="1816422">
                  <a:extLst>
                    <a:ext uri="{9D8B030D-6E8A-4147-A177-3AD203B41FA5}">
                      <a16:colId xmlns:a16="http://schemas.microsoft.com/office/drawing/2014/main" val="20001"/>
                    </a:ext>
                  </a:extLst>
                </a:gridCol>
                <a:gridCol w="2202210">
                  <a:extLst>
                    <a:ext uri="{9D8B030D-6E8A-4147-A177-3AD203B41FA5}">
                      <a16:colId xmlns:a16="http://schemas.microsoft.com/office/drawing/2014/main" val="20002"/>
                    </a:ext>
                  </a:extLst>
                </a:gridCol>
                <a:gridCol w="2202210">
                  <a:extLst>
                    <a:ext uri="{9D8B030D-6E8A-4147-A177-3AD203B41FA5}">
                      <a16:colId xmlns:a16="http://schemas.microsoft.com/office/drawing/2014/main" val="20003"/>
                    </a:ext>
                  </a:extLst>
                </a:gridCol>
                <a:gridCol w="2202210">
                  <a:extLst>
                    <a:ext uri="{9D8B030D-6E8A-4147-A177-3AD203B41FA5}">
                      <a16:colId xmlns:a16="http://schemas.microsoft.com/office/drawing/2014/main" val="20004"/>
                    </a:ext>
                  </a:extLst>
                </a:gridCol>
                <a:gridCol w="2202210">
                  <a:extLst>
                    <a:ext uri="{9D8B030D-6E8A-4147-A177-3AD203B41FA5}">
                      <a16:colId xmlns:a16="http://schemas.microsoft.com/office/drawing/2014/main" val="20005"/>
                    </a:ext>
                  </a:extLst>
                </a:gridCol>
              </a:tblGrid>
              <a:tr h="221856">
                <a:tc>
                  <a:txBody>
                    <a:bodyPr/>
                    <a:lstStyle/>
                    <a:p>
                      <a:pPr marL="120650">
                        <a:lnSpc>
                          <a:spcPct val="100000"/>
                        </a:lnSpc>
                        <a:spcBef>
                          <a:spcPts val="250"/>
                        </a:spcBef>
                      </a:pPr>
                      <a:r>
                        <a:rPr sz="1050" b="1" spc="5" dirty="0">
                          <a:solidFill>
                            <a:srgbClr val="FFFFFF"/>
                          </a:solidFill>
                          <a:latin typeface="BIZ UDPゴシック" panose="020B0400000000000000" pitchFamily="50" charset="-128"/>
                          <a:ea typeface="BIZ UDPゴシック" panose="020B0400000000000000" pitchFamily="50" charset="-128"/>
                          <a:cs typeface="Noto Sans CJK HK"/>
                        </a:rPr>
                        <a:t>構成機器</a:t>
                      </a:r>
                      <a:endParaRPr sz="1050" dirty="0">
                        <a:latin typeface="BIZ UDPゴシック" panose="020B0400000000000000" pitchFamily="50" charset="-128"/>
                        <a:ea typeface="BIZ UDPゴシック" panose="020B0400000000000000" pitchFamily="50" charset="-128"/>
                        <a:cs typeface="Noto Sans CJK HK"/>
                      </a:endParaRPr>
                    </a:p>
                  </a:txBody>
                  <a:tcPr marL="0" marR="0" marT="31750" marB="0">
                    <a:lnR w="12700">
                      <a:solidFill>
                        <a:srgbClr val="FFFFFF"/>
                      </a:solidFill>
                      <a:prstDash val="solid"/>
                    </a:lnR>
                    <a:solidFill>
                      <a:schemeClr val="tx1"/>
                    </a:solidFill>
                  </a:tcPr>
                </a:tc>
                <a:tc>
                  <a:txBody>
                    <a:bodyPr/>
                    <a:lstStyle/>
                    <a:p>
                      <a:pPr marL="17145" algn="ctr">
                        <a:lnSpc>
                          <a:spcPct val="100000"/>
                        </a:lnSpc>
                        <a:spcBef>
                          <a:spcPts val="155"/>
                        </a:spcBef>
                      </a:pPr>
                      <a:r>
                        <a:rPr sz="1200" b="1" dirty="0">
                          <a:solidFill>
                            <a:srgbClr val="FFFFFF"/>
                          </a:solidFill>
                          <a:latin typeface="BIZ UDPゴシック" panose="020B0400000000000000" pitchFamily="50" charset="-128"/>
                          <a:ea typeface="BIZ UDPゴシック" panose="020B0400000000000000" pitchFamily="50" charset="-128"/>
                          <a:cs typeface="Noto Sans CJK HK"/>
                        </a:rPr>
                        <a:t>米国</a:t>
                      </a:r>
                      <a:endParaRPr sz="1200" dirty="0">
                        <a:latin typeface="BIZ UDPゴシック" panose="020B0400000000000000" pitchFamily="50" charset="-128"/>
                        <a:ea typeface="BIZ UDPゴシック" panose="020B0400000000000000" pitchFamily="50" charset="-128"/>
                        <a:cs typeface="Noto Sans CJK HK"/>
                      </a:endParaRPr>
                    </a:p>
                  </a:txBody>
                  <a:tcPr marL="0" marR="0" marT="19685" marB="0">
                    <a:lnL w="12700">
                      <a:solidFill>
                        <a:srgbClr val="FFFFFF"/>
                      </a:solidFill>
                      <a:prstDash val="solid"/>
                    </a:lnL>
                    <a:lnR w="12700">
                      <a:solidFill>
                        <a:srgbClr val="FFFFFF"/>
                      </a:solidFill>
                      <a:prstDash val="solid"/>
                    </a:lnR>
                    <a:solidFill>
                      <a:schemeClr val="tx1"/>
                    </a:solidFill>
                  </a:tcPr>
                </a:tc>
                <a:tc>
                  <a:txBody>
                    <a:bodyPr/>
                    <a:lstStyle/>
                    <a:p>
                      <a:pPr marL="20320" algn="ctr">
                        <a:lnSpc>
                          <a:spcPct val="100000"/>
                        </a:lnSpc>
                        <a:spcBef>
                          <a:spcPts val="155"/>
                        </a:spcBef>
                      </a:pPr>
                      <a:r>
                        <a:rPr sz="1200" b="1" dirty="0">
                          <a:solidFill>
                            <a:srgbClr val="FFFFFF"/>
                          </a:solidFill>
                          <a:latin typeface="BIZ UDPゴシック" panose="020B0400000000000000" pitchFamily="50" charset="-128"/>
                          <a:ea typeface="BIZ UDPゴシック" panose="020B0400000000000000" pitchFamily="50" charset="-128"/>
                          <a:cs typeface="Noto Sans CJK HK"/>
                        </a:rPr>
                        <a:t>英国</a:t>
                      </a:r>
                      <a:endParaRPr sz="1200" dirty="0">
                        <a:latin typeface="BIZ UDPゴシック" panose="020B0400000000000000" pitchFamily="50" charset="-128"/>
                        <a:ea typeface="BIZ UDPゴシック" panose="020B0400000000000000" pitchFamily="50" charset="-128"/>
                        <a:cs typeface="Noto Sans CJK HK"/>
                      </a:endParaRPr>
                    </a:p>
                  </a:txBody>
                  <a:tcPr marL="0" marR="0" marT="19685" marB="0">
                    <a:lnL w="12700">
                      <a:solidFill>
                        <a:srgbClr val="FFFFFF"/>
                      </a:solidFill>
                      <a:prstDash val="solid"/>
                    </a:lnL>
                    <a:lnR w="12700">
                      <a:solidFill>
                        <a:srgbClr val="FFFFFF"/>
                      </a:solidFill>
                      <a:prstDash val="solid"/>
                    </a:lnR>
                    <a:solidFill>
                      <a:schemeClr val="tx1"/>
                    </a:solidFill>
                  </a:tcPr>
                </a:tc>
                <a:tc>
                  <a:txBody>
                    <a:bodyPr/>
                    <a:lstStyle/>
                    <a:p>
                      <a:pPr marL="20320" algn="ctr">
                        <a:lnSpc>
                          <a:spcPct val="100000"/>
                        </a:lnSpc>
                        <a:spcBef>
                          <a:spcPts val="155"/>
                        </a:spcBef>
                      </a:pPr>
                      <a:r>
                        <a:rPr sz="1200" b="1" dirty="0">
                          <a:solidFill>
                            <a:srgbClr val="FFFFFF"/>
                          </a:solidFill>
                          <a:latin typeface="BIZ UDPゴシック" panose="020B0400000000000000" pitchFamily="50" charset="-128"/>
                          <a:ea typeface="BIZ UDPゴシック" panose="020B0400000000000000" pitchFamily="50" charset="-128"/>
                          <a:cs typeface="Noto Sans CJK HK"/>
                        </a:rPr>
                        <a:t>仏国</a:t>
                      </a:r>
                      <a:endParaRPr sz="1200" dirty="0">
                        <a:latin typeface="BIZ UDPゴシック" panose="020B0400000000000000" pitchFamily="50" charset="-128"/>
                        <a:ea typeface="BIZ UDPゴシック" panose="020B0400000000000000" pitchFamily="50" charset="-128"/>
                        <a:cs typeface="Noto Sans CJK HK"/>
                      </a:endParaRPr>
                    </a:p>
                  </a:txBody>
                  <a:tcPr marL="0" marR="0" marT="19685" marB="0">
                    <a:lnL w="12700">
                      <a:solidFill>
                        <a:srgbClr val="FFFFFF"/>
                      </a:solidFill>
                      <a:prstDash val="solid"/>
                    </a:lnL>
                    <a:lnR w="12700">
                      <a:solidFill>
                        <a:srgbClr val="FFFFFF"/>
                      </a:solidFill>
                      <a:prstDash val="solid"/>
                    </a:lnR>
                    <a:solidFill>
                      <a:schemeClr val="tx1"/>
                    </a:solidFill>
                  </a:tcPr>
                </a:tc>
                <a:tc>
                  <a:txBody>
                    <a:bodyPr/>
                    <a:lstStyle/>
                    <a:p>
                      <a:pPr marL="20955" algn="ctr">
                        <a:lnSpc>
                          <a:spcPct val="100000"/>
                        </a:lnSpc>
                        <a:spcBef>
                          <a:spcPts val="155"/>
                        </a:spcBef>
                      </a:pPr>
                      <a:r>
                        <a:rPr sz="1200" b="1" dirty="0">
                          <a:solidFill>
                            <a:srgbClr val="FFFFFF"/>
                          </a:solidFill>
                          <a:latin typeface="BIZ UDPゴシック" panose="020B0400000000000000" pitchFamily="50" charset="-128"/>
                          <a:ea typeface="BIZ UDPゴシック" panose="020B0400000000000000" pitchFamily="50" charset="-128"/>
                          <a:cs typeface="Noto Sans CJK HK"/>
                        </a:rPr>
                        <a:t>韓国</a:t>
                      </a:r>
                      <a:endParaRPr sz="1200" dirty="0">
                        <a:latin typeface="BIZ UDPゴシック" panose="020B0400000000000000" pitchFamily="50" charset="-128"/>
                        <a:ea typeface="BIZ UDPゴシック" panose="020B0400000000000000" pitchFamily="50" charset="-128"/>
                        <a:cs typeface="Noto Sans CJK HK"/>
                      </a:endParaRPr>
                    </a:p>
                  </a:txBody>
                  <a:tcPr marL="0" marR="0" marT="19685" marB="0">
                    <a:lnL w="12700">
                      <a:solidFill>
                        <a:srgbClr val="FFFFFF"/>
                      </a:solidFill>
                      <a:prstDash val="solid"/>
                    </a:lnL>
                    <a:lnR w="12700">
                      <a:solidFill>
                        <a:srgbClr val="FFFFFF"/>
                      </a:solidFill>
                      <a:prstDash val="solid"/>
                    </a:lnR>
                    <a:solidFill>
                      <a:schemeClr val="tx1"/>
                    </a:solidFill>
                  </a:tcPr>
                </a:tc>
                <a:tc>
                  <a:txBody>
                    <a:bodyPr/>
                    <a:lstStyle/>
                    <a:p>
                      <a:pPr marL="21590" algn="ctr">
                        <a:lnSpc>
                          <a:spcPct val="100000"/>
                        </a:lnSpc>
                        <a:spcBef>
                          <a:spcPts val="155"/>
                        </a:spcBef>
                      </a:pPr>
                      <a:r>
                        <a:rPr sz="1200" b="1" dirty="0">
                          <a:solidFill>
                            <a:srgbClr val="FFFFFF"/>
                          </a:solidFill>
                          <a:latin typeface="BIZ UDPゴシック" panose="020B0400000000000000" pitchFamily="50" charset="-128"/>
                          <a:ea typeface="BIZ UDPゴシック" panose="020B0400000000000000" pitchFamily="50" charset="-128"/>
                          <a:cs typeface="Noto Sans CJK HK"/>
                        </a:rPr>
                        <a:t>日本</a:t>
                      </a:r>
                      <a:endParaRPr sz="1200" dirty="0">
                        <a:latin typeface="BIZ UDPゴシック" panose="020B0400000000000000" pitchFamily="50" charset="-128"/>
                        <a:ea typeface="BIZ UDPゴシック" panose="020B0400000000000000" pitchFamily="50" charset="-128"/>
                        <a:cs typeface="Noto Sans CJK HK"/>
                      </a:endParaRPr>
                    </a:p>
                  </a:txBody>
                  <a:tcPr marL="0" marR="0" marT="19685" marB="0">
                    <a:lnL w="12700">
                      <a:solidFill>
                        <a:srgbClr val="FFFFFF"/>
                      </a:solidFill>
                      <a:prstDash val="solid"/>
                    </a:lnL>
                    <a:solidFill>
                      <a:schemeClr val="tx1"/>
                    </a:solidFill>
                  </a:tcPr>
                </a:tc>
                <a:extLst>
                  <a:ext uri="{0D108BD9-81ED-4DB2-BD59-A6C34878D82A}">
                    <a16:rowId xmlns:a16="http://schemas.microsoft.com/office/drawing/2014/main" val="10000"/>
                  </a:ext>
                </a:extLst>
              </a:tr>
              <a:tr h="515620">
                <a:tc>
                  <a:txBody>
                    <a:bodyPr/>
                    <a:lstStyle/>
                    <a:p>
                      <a:pPr marL="36195" algn="ctr">
                        <a:lnSpc>
                          <a:spcPct val="100000"/>
                        </a:lnSpc>
                        <a:spcBef>
                          <a:spcPts val="5"/>
                        </a:spcBef>
                      </a:pPr>
                      <a:r>
                        <a:rPr sz="1000" b="1" spc="-170" dirty="0" err="1">
                          <a:latin typeface="BIZ UDPゴシック" panose="020B0400000000000000" pitchFamily="50" charset="-128"/>
                          <a:ea typeface="BIZ UDPゴシック" panose="020B0400000000000000" pitchFamily="50" charset="-128"/>
                          <a:cs typeface="Noto Sans CJK HK"/>
                        </a:rPr>
                        <a:t>エ</a:t>
                      </a:r>
                      <a:r>
                        <a:rPr sz="1000" b="1" spc="-165" dirty="0" err="1">
                          <a:latin typeface="BIZ UDPゴシック" panose="020B0400000000000000" pitchFamily="50" charset="-128"/>
                          <a:ea typeface="BIZ UDPゴシック" panose="020B0400000000000000" pitchFamily="50" charset="-128"/>
                          <a:cs typeface="Noto Sans CJK HK"/>
                        </a:rPr>
                        <a:t>ン</a:t>
                      </a:r>
                      <a:r>
                        <a:rPr sz="1000" b="1" spc="-135" dirty="0" err="1">
                          <a:latin typeface="BIZ UDPゴシック" panose="020B0400000000000000" pitchFamily="50" charset="-128"/>
                          <a:ea typeface="BIZ UDPゴシック" panose="020B0400000000000000" pitchFamily="50" charset="-128"/>
                          <a:cs typeface="Noto Sans CJK HK"/>
                        </a:rPr>
                        <a:t>ジ</a:t>
                      </a:r>
                      <a:r>
                        <a:rPr sz="1000" b="1" spc="-170" dirty="0" err="1">
                          <a:latin typeface="BIZ UDPゴシック" panose="020B0400000000000000" pitchFamily="50" charset="-128"/>
                          <a:ea typeface="BIZ UDPゴシック" panose="020B0400000000000000" pitchFamily="50" charset="-128"/>
                          <a:cs typeface="Noto Sans CJK HK"/>
                        </a:rPr>
                        <a:t>ニアリング</a:t>
                      </a:r>
                      <a:endParaRPr sz="1000" dirty="0">
                        <a:latin typeface="BIZ UDPゴシック" panose="020B0400000000000000" pitchFamily="50" charset="-128"/>
                        <a:ea typeface="BIZ UDPゴシック" panose="020B0400000000000000" pitchFamily="50" charset="-128"/>
                        <a:cs typeface="Noto Sans CJK HK"/>
                      </a:endParaRPr>
                    </a:p>
                  </a:txBody>
                  <a:tcPr marL="0" marR="0" marT="0" marB="0" anchor="ctr">
                    <a:lnL w="12700">
                      <a:solidFill>
                        <a:srgbClr val="4F81BC"/>
                      </a:solidFill>
                      <a:prstDash val="solid"/>
                    </a:lnL>
                    <a:lnR w="12700">
                      <a:solidFill>
                        <a:srgbClr val="548ED4"/>
                      </a:solidFill>
                      <a:prstDash val="solid"/>
                    </a:lnR>
                    <a:lnB w="12700">
                      <a:solidFill>
                        <a:srgbClr val="548ED4"/>
                      </a:solidFill>
                      <a:prstDash val="solid"/>
                    </a:lnB>
                  </a:tcPr>
                </a:tc>
                <a:tc>
                  <a:txBody>
                    <a:bodyPr/>
                    <a:lstStyle/>
                    <a:p>
                      <a:pPr marL="522605" marR="338455" indent="-160655" algn="ctr">
                        <a:lnSpc>
                          <a:spcPct val="100000"/>
                        </a:lnSpc>
                        <a:spcBef>
                          <a:spcPts val="780"/>
                        </a:spcBef>
                      </a:pPr>
                      <a:r>
                        <a:rPr sz="1050" spc="75" dirty="0">
                          <a:latin typeface="BIZ UDPゴシック" panose="020B0400000000000000" pitchFamily="50" charset="-128"/>
                          <a:ea typeface="BIZ UDPゴシック" panose="020B0400000000000000" pitchFamily="50" charset="-128"/>
                          <a:cs typeface="UKIJ CJK"/>
                        </a:rPr>
                        <a:t>Shaw</a:t>
                      </a:r>
                      <a:r>
                        <a:rPr sz="1050" spc="-10" dirty="0">
                          <a:latin typeface="BIZ UDPゴシック" panose="020B0400000000000000" pitchFamily="50" charset="-128"/>
                          <a:ea typeface="BIZ UDPゴシック" panose="020B0400000000000000" pitchFamily="50" charset="-128"/>
                          <a:cs typeface="UKIJ CJK"/>
                        </a:rPr>
                        <a:t> </a:t>
                      </a:r>
                      <a:r>
                        <a:rPr sz="1050" spc="25" dirty="0">
                          <a:latin typeface="BIZ UDPゴシック" panose="020B0400000000000000" pitchFamily="50" charset="-128"/>
                          <a:ea typeface="BIZ UDPゴシック" panose="020B0400000000000000" pitchFamily="50" charset="-128"/>
                          <a:cs typeface="UKIJ CJK"/>
                        </a:rPr>
                        <a:t>Group  </a:t>
                      </a:r>
                      <a:r>
                        <a:rPr sz="1050" spc="35" dirty="0">
                          <a:latin typeface="BIZ UDPゴシック" panose="020B0400000000000000" pitchFamily="50" charset="-128"/>
                          <a:ea typeface="BIZ UDPゴシック" panose="020B0400000000000000" pitchFamily="50" charset="-128"/>
                          <a:cs typeface="UKIJ CJK"/>
                        </a:rPr>
                        <a:t>Bechtel</a:t>
                      </a:r>
                      <a:endParaRPr sz="1050" dirty="0">
                        <a:latin typeface="BIZ UDPゴシック" panose="020B0400000000000000" pitchFamily="50" charset="-128"/>
                        <a:ea typeface="BIZ UDPゴシック" panose="020B0400000000000000" pitchFamily="50" charset="-128"/>
                        <a:cs typeface="UKIJ CJK"/>
                      </a:endParaRPr>
                    </a:p>
                  </a:txBody>
                  <a:tcPr marL="0" marR="0" marT="99060" marB="0" anchor="ctr">
                    <a:lnL w="12700">
                      <a:solidFill>
                        <a:srgbClr val="548ED4"/>
                      </a:solidFill>
                      <a:prstDash val="solid"/>
                    </a:lnL>
                    <a:lnR w="12700">
                      <a:solidFill>
                        <a:srgbClr val="548ED4"/>
                      </a:solidFill>
                      <a:prstDash val="solid"/>
                    </a:lnR>
                    <a:lnB w="12700">
                      <a:solidFill>
                        <a:srgbClr val="548ED4"/>
                      </a:solidFill>
                      <a:prstDash val="solid"/>
                    </a:lnB>
                    <a:solidFill>
                      <a:srgbClr val="DCE6F1"/>
                    </a:solidFill>
                  </a:tcPr>
                </a:tc>
                <a:tc>
                  <a:txBody>
                    <a:bodyPr/>
                    <a:lstStyle/>
                    <a:p>
                      <a:pPr marL="19050" algn="ctr">
                        <a:lnSpc>
                          <a:spcPct val="100000"/>
                        </a:lnSpc>
                        <a:spcBef>
                          <a:spcPts val="780"/>
                        </a:spcBef>
                      </a:pPr>
                      <a:r>
                        <a:rPr sz="1050" spc="25" dirty="0">
                          <a:latin typeface="BIZ UDPゴシック" panose="020B0400000000000000" pitchFamily="50" charset="-128"/>
                          <a:ea typeface="BIZ UDPゴシック" panose="020B0400000000000000" pitchFamily="50" charset="-128"/>
                          <a:cs typeface="UKIJ CJK"/>
                        </a:rPr>
                        <a:t>NNB</a:t>
                      </a:r>
                      <a:r>
                        <a:rPr sz="1050" spc="70" dirty="0">
                          <a:latin typeface="BIZ UDPゴシック" panose="020B0400000000000000" pitchFamily="50" charset="-128"/>
                          <a:ea typeface="BIZ UDPゴシック" panose="020B0400000000000000" pitchFamily="50" charset="-128"/>
                          <a:cs typeface="UKIJ CJK"/>
                        </a:rPr>
                        <a:t> </a:t>
                      </a:r>
                      <a:r>
                        <a:rPr sz="1050" spc="40" dirty="0">
                          <a:latin typeface="BIZ UDPゴシック" panose="020B0400000000000000" pitchFamily="50" charset="-128"/>
                          <a:ea typeface="BIZ UDPゴシック" panose="020B0400000000000000" pitchFamily="50" charset="-128"/>
                          <a:cs typeface="UKIJ CJK"/>
                        </a:rPr>
                        <a:t>GenCo</a:t>
                      </a:r>
                      <a:endParaRPr sz="1050">
                        <a:latin typeface="BIZ UDPゴシック" panose="020B0400000000000000" pitchFamily="50" charset="-128"/>
                        <a:ea typeface="BIZ UDPゴシック" panose="020B0400000000000000" pitchFamily="50" charset="-128"/>
                        <a:cs typeface="UKIJ CJK"/>
                      </a:endParaRPr>
                    </a:p>
                    <a:p>
                      <a:pPr marL="21590" algn="ctr">
                        <a:lnSpc>
                          <a:spcPct val="100000"/>
                        </a:lnSpc>
                      </a:pPr>
                      <a:r>
                        <a:rPr sz="1050" spc="60" dirty="0">
                          <a:latin typeface="BIZ UDPゴシック" panose="020B0400000000000000" pitchFamily="50" charset="-128"/>
                          <a:ea typeface="BIZ UDPゴシック" panose="020B0400000000000000" pitchFamily="50" charset="-128"/>
                          <a:cs typeface="UKIJ CJK"/>
                        </a:rPr>
                        <a:t>（EDF</a:t>
                      </a:r>
                      <a:r>
                        <a:rPr sz="1050" spc="-260" dirty="0">
                          <a:latin typeface="BIZ UDPゴシック" panose="020B0400000000000000" pitchFamily="50" charset="-128"/>
                          <a:ea typeface="BIZ UDPゴシック" panose="020B0400000000000000" pitchFamily="50" charset="-128"/>
                          <a:cs typeface="UKIJ CJK"/>
                        </a:rPr>
                        <a:t>エ</a:t>
                      </a:r>
                      <a:r>
                        <a:rPr sz="1050" spc="-215" dirty="0">
                          <a:latin typeface="BIZ UDPゴシック" panose="020B0400000000000000" pitchFamily="50" charset="-128"/>
                          <a:ea typeface="BIZ UDPゴシック" panose="020B0400000000000000" pitchFamily="50" charset="-128"/>
                          <a:cs typeface="UKIJ CJK"/>
                        </a:rPr>
                        <a:t>ナ</a:t>
                      </a:r>
                      <a:r>
                        <a:rPr sz="1050" spc="-75" dirty="0">
                          <a:latin typeface="BIZ UDPゴシック" panose="020B0400000000000000" pitchFamily="50" charset="-128"/>
                          <a:ea typeface="BIZ UDPゴシック" panose="020B0400000000000000" pitchFamily="50" charset="-128"/>
                          <a:cs typeface="UKIJ CJK"/>
                        </a:rPr>
                        <a:t>ジーの子会社）</a:t>
                      </a:r>
                      <a:endParaRPr sz="1050">
                        <a:latin typeface="BIZ UDPゴシック" panose="020B0400000000000000" pitchFamily="50" charset="-128"/>
                        <a:ea typeface="BIZ UDPゴシック" panose="020B0400000000000000" pitchFamily="50" charset="-128"/>
                        <a:cs typeface="UKIJ CJK"/>
                      </a:endParaRPr>
                    </a:p>
                  </a:txBody>
                  <a:tcPr marL="0" marR="0" marT="99060" marB="0" anchor="ctr">
                    <a:lnL w="12700">
                      <a:solidFill>
                        <a:srgbClr val="548ED4"/>
                      </a:solidFill>
                      <a:prstDash val="solid"/>
                    </a:lnL>
                    <a:lnR w="12700">
                      <a:solidFill>
                        <a:srgbClr val="548ED4"/>
                      </a:solidFill>
                      <a:prstDash val="solid"/>
                    </a:lnR>
                    <a:lnB w="12700">
                      <a:solidFill>
                        <a:srgbClr val="548ED4"/>
                      </a:solidFill>
                      <a:prstDash val="solid"/>
                    </a:lnB>
                    <a:solidFill>
                      <a:srgbClr val="DCE6F1"/>
                    </a:solidFill>
                  </a:tcPr>
                </a:tc>
                <a:tc>
                  <a:txBody>
                    <a:bodyPr/>
                    <a:lstStyle/>
                    <a:p>
                      <a:pPr marL="20955" algn="ctr">
                        <a:lnSpc>
                          <a:spcPct val="100000"/>
                        </a:lnSpc>
                      </a:pPr>
                      <a:r>
                        <a:rPr sz="1050" spc="80" dirty="0">
                          <a:latin typeface="BIZ UDPゴシック" panose="020B0400000000000000" pitchFamily="50" charset="-128"/>
                          <a:ea typeface="BIZ UDPゴシック" panose="020B0400000000000000" pitchFamily="50" charset="-128"/>
                          <a:cs typeface="UKIJ CJK"/>
                        </a:rPr>
                        <a:t>EDF</a:t>
                      </a:r>
                      <a:endParaRPr sz="1050" dirty="0">
                        <a:latin typeface="BIZ UDPゴシック" panose="020B0400000000000000" pitchFamily="50" charset="-128"/>
                        <a:ea typeface="BIZ UDPゴシック" panose="020B0400000000000000" pitchFamily="50" charset="-128"/>
                        <a:cs typeface="UKIJ CJK"/>
                      </a:endParaRPr>
                    </a:p>
                  </a:txBody>
                  <a:tcPr marL="0" marR="0" marT="3175" marB="0" anchor="ctr">
                    <a:lnL w="12700">
                      <a:solidFill>
                        <a:srgbClr val="548ED4"/>
                      </a:solidFill>
                      <a:prstDash val="solid"/>
                    </a:lnL>
                    <a:lnR w="12700">
                      <a:solidFill>
                        <a:srgbClr val="548ED4"/>
                      </a:solidFill>
                      <a:prstDash val="solid"/>
                    </a:lnR>
                    <a:lnB w="12700">
                      <a:solidFill>
                        <a:srgbClr val="548ED4"/>
                      </a:solidFill>
                      <a:prstDash val="solid"/>
                    </a:lnB>
                    <a:solidFill>
                      <a:srgbClr val="DCE6F1"/>
                    </a:solidFill>
                  </a:tcPr>
                </a:tc>
                <a:tc>
                  <a:txBody>
                    <a:bodyPr/>
                    <a:lstStyle/>
                    <a:p>
                      <a:pPr marL="21590" algn="ctr">
                        <a:lnSpc>
                          <a:spcPct val="100000"/>
                        </a:lnSpc>
                      </a:pPr>
                      <a:r>
                        <a:rPr sz="1050" spc="55" dirty="0">
                          <a:latin typeface="BIZ UDPゴシック" panose="020B0400000000000000" pitchFamily="50" charset="-128"/>
                          <a:ea typeface="BIZ UDPゴシック" panose="020B0400000000000000" pitchFamily="50" charset="-128"/>
                          <a:cs typeface="UKIJ CJK"/>
                        </a:rPr>
                        <a:t>KEPCO </a:t>
                      </a:r>
                      <a:r>
                        <a:rPr sz="1050" spc="65" dirty="0">
                          <a:latin typeface="BIZ UDPゴシック" panose="020B0400000000000000" pitchFamily="50" charset="-128"/>
                          <a:ea typeface="BIZ UDPゴシック" panose="020B0400000000000000" pitchFamily="50" charset="-128"/>
                          <a:cs typeface="UKIJ CJK"/>
                        </a:rPr>
                        <a:t>E&amp;C</a:t>
                      </a:r>
                      <a:endParaRPr sz="1050" dirty="0">
                        <a:latin typeface="BIZ UDPゴシック" panose="020B0400000000000000" pitchFamily="50" charset="-128"/>
                        <a:ea typeface="BIZ UDPゴシック" panose="020B0400000000000000" pitchFamily="50" charset="-128"/>
                        <a:cs typeface="UKIJ CJK"/>
                      </a:endParaRPr>
                    </a:p>
                  </a:txBody>
                  <a:tcPr marL="0" marR="0" marT="3175" marB="0" anchor="ctr">
                    <a:lnL w="12700">
                      <a:solidFill>
                        <a:srgbClr val="548ED4"/>
                      </a:solidFill>
                      <a:prstDash val="solid"/>
                    </a:lnL>
                    <a:lnR w="12700">
                      <a:solidFill>
                        <a:srgbClr val="548ED4"/>
                      </a:solidFill>
                      <a:prstDash val="solid"/>
                    </a:lnR>
                    <a:lnB w="12700">
                      <a:solidFill>
                        <a:srgbClr val="548ED4"/>
                      </a:solidFill>
                      <a:prstDash val="solid"/>
                    </a:lnB>
                    <a:solidFill>
                      <a:srgbClr val="DCE6F1"/>
                    </a:solidFill>
                  </a:tcPr>
                </a:tc>
                <a:tc>
                  <a:txBody>
                    <a:bodyPr/>
                    <a:lstStyle/>
                    <a:p>
                      <a:pPr marL="663575" marR="559435" indent="-74930" algn="ctr">
                        <a:lnSpc>
                          <a:spcPct val="100000"/>
                        </a:lnSpc>
                        <a:spcBef>
                          <a:spcPts val="145"/>
                        </a:spcBef>
                      </a:pPr>
                      <a:r>
                        <a:rPr sz="1050" dirty="0">
                          <a:latin typeface="BIZ UDPゴシック" panose="020B0400000000000000" pitchFamily="50" charset="-128"/>
                          <a:ea typeface="BIZ UDPゴシック" panose="020B0400000000000000" pitchFamily="50" charset="-128"/>
                          <a:cs typeface="UKIJ CJK"/>
                        </a:rPr>
                        <a:t>三菱重工業 日 立 </a:t>
                      </a:r>
                      <a:r>
                        <a:rPr sz="1050" spc="65" dirty="0">
                          <a:latin typeface="BIZ UDPゴシック" panose="020B0400000000000000" pitchFamily="50" charset="-128"/>
                          <a:ea typeface="BIZ UDPゴシック" panose="020B0400000000000000" pitchFamily="50" charset="-128"/>
                          <a:cs typeface="UKIJ CJK"/>
                        </a:rPr>
                        <a:t>GE  </a:t>
                      </a:r>
                      <a:r>
                        <a:rPr sz="1050" spc="5" dirty="0">
                          <a:latin typeface="BIZ UDPゴシック" panose="020B0400000000000000" pitchFamily="50" charset="-128"/>
                          <a:ea typeface="BIZ UDPゴシック" panose="020B0400000000000000" pitchFamily="50" charset="-128"/>
                          <a:cs typeface="UKIJ CJK"/>
                        </a:rPr>
                        <a:t>東芝</a:t>
                      </a:r>
                      <a:r>
                        <a:rPr sz="1050" spc="105" dirty="0">
                          <a:latin typeface="BIZ UDPゴシック" panose="020B0400000000000000" pitchFamily="50" charset="-128"/>
                          <a:ea typeface="BIZ UDPゴシック" panose="020B0400000000000000" pitchFamily="50" charset="-128"/>
                          <a:cs typeface="UKIJ CJK"/>
                        </a:rPr>
                        <a:t>ESS</a:t>
                      </a:r>
                      <a:endParaRPr sz="1050" dirty="0">
                        <a:latin typeface="BIZ UDPゴシック" panose="020B0400000000000000" pitchFamily="50" charset="-128"/>
                        <a:ea typeface="BIZ UDPゴシック" panose="020B0400000000000000" pitchFamily="50" charset="-128"/>
                        <a:cs typeface="UKIJ CJK"/>
                      </a:endParaRPr>
                    </a:p>
                  </a:txBody>
                  <a:tcPr marL="0" marR="0" marT="18415" marB="0" anchor="ctr">
                    <a:lnL w="12700">
                      <a:solidFill>
                        <a:srgbClr val="548ED4"/>
                      </a:solidFill>
                      <a:prstDash val="solid"/>
                    </a:lnL>
                    <a:lnR w="12700">
                      <a:solidFill>
                        <a:srgbClr val="4F81BC"/>
                      </a:solidFill>
                      <a:prstDash val="solid"/>
                    </a:lnR>
                    <a:lnB w="12700">
                      <a:solidFill>
                        <a:srgbClr val="548ED4"/>
                      </a:solidFill>
                      <a:prstDash val="solid"/>
                    </a:lnB>
                    <a:solidFill>
                      <a:schemeClr val="accent4">
                        <a:lumMod val="60000"/>
                        <a:lumOff val="40000"/>
                      </a:schemeClr>
                    </a:solidFill>
                  </a:tcPr>
                </a:tc>
                <a:extLst>
                  <a:ext uri="{0D108BD9-81ED-4DB2-BD59-A6C34878D82A}">
                    <a16:rowId xmlns:a16="http://schemas.microsoft.com/office/drawing/2014/main" val="10001"/>
                  </a:ext>
                </a:extLst>
              </a:tr>
              <a:tr h="515619">
                <a:tc>
                  <a:txBody>
                    <a:bodyPr/>
                    <a:lstStyle/>
                    <a:p>
                      <a:pPr marL="36195" algn="ctr">
                        <a:lnSpc>
                          <a:spcPct val="100000"/>
                        </a:lnSpc>
                      </a:pPr>
                      <a:r>
                        <a:rPr sz="1050" b="1" dirty="0" err="1">
                          <a:latin typeface="BIZ UDPゴシック" panose="020B0400000000000000" pitchFamily="50" charset="-128"/>
                          <a:ea typeface="BIZ UDPゴシック" panose="020B0400000000000000" pitchFamily="50" charset="-128"/>
                          <a:cs typeface="Noto Sans CJK HK"/>
                        </a:rPr>
                        <a:t>燃料</a:t>
                      </a:r>
                      <a:endParaRPr sz="1050" dirty="0">
                        <a:latin typeface="BIZ UDPゴシック" panose="020B0400000000000000" pitchFamily="50" charset="-128"/>
                        <a:ea typeface="BIZ UDPゴシック" panose="020B0400000000000000" pitchFamily="50" charset="-128"/>
                        <a:cs typeface="Noto Sans CJK HK"/>
                      </a:endParaRPr>
                    </a:p>
                  </a:txBody>
                  <a:tcPr marL="0" marR="0" marT="6985" marB="0" anchor="ctr">
                    <a:lnL w="12700">
                      <a:solidFill>
                        <a:srgbClr val="4F81BC"/>
                      </a:solidFill>
                      <a:prstDash val="solid"/>
                    </a:lnL>
                    <a:lnR w="12700">
                      <a:solidFill>
                        <a:srgbClr val="548ED4"/>
                      </a:solidFill>
                      <a:prstDash val="solid"/>
                    </a:lnR>
                    <a:lnT w="12700">
                      <a:solidFill>
                        <a:srgbClr val="548ED4"/>
                      </a:solidFill>
                      <a:prstDash val="solid"/>
                    </a:lnT>
                    <a:lnB w="12700">
                      <a:solidFill>
                        <a:srgbClr val="4F81BC"/>
                      </a:solidFill>
                      <a:prstDash val="solid"/>
                    </a:lnB>
                  </a:tcPr>
                </a:tc>
                <a:tc>
                  <a:txBody>
                    <a:bodyPr/>
                    <a:lstStyle/>
                    <a:p>
                      <a:pPr marL="671830" marR="283210" indent="-365125" algn="ctr">
                        <a:lnSpc>
                          <a:spcPct val="100000"/>
                        </a:lnSpc>
                        <a:spcBef>
                          <a:spcPts val="780"/>
                        </a:spcBef>
                      </a:pPr>
                      <a:r>
                        <a:rPr sz="1050" spc="-50" dirty="0">
                          <a:latin typeface="BIZ UDPゴシック" panose="020B0400000000000000" pitchFamily="50" charset="-128"/>
                          <a:ea typeface="BIZ UDPゴシック" panose="020B0400000000000000" pitchFamily="50" charset="-128"/>
                          <a:cs typeface="UKIJ CJK"/>
                        </a:rPr>
                        <a:t>W</a:t>
                      </a:r>
                      <a:r>
                        <a:rPr sz="1050" spc="-5" dirty="0">
                          <a:latin typeface="BIZ UDPゴシック" panose="020B0400000000000000" pitchFamily="50" charset="-128"/>
                          <a:ea typeface="BIZ UDPゴシック" panose="020B0400000000000000" pitchFamily="50" charset="-128"/>
                          <a:cs typeface="UKIJ CJK"/>
                        </a:rPr>
                        <a:t>e</a:t>
                      </a:r>
                      <a:r>
                        <a:rPr sz="1050" dirty="0">
                          <a:latin typeface="BIZ UDPゴシック" panose="020B0400000000000000" pitchFamily="50" charset="-128"/>
                          <a:ea typeface="BIZ UDPゴシック" panose="020B0400000000000000" pitchFamily="50" charset="-128"/>
                          <a:cs typeface="UKIJ CJK"/>
                        </a:rPr>
                        <a:t>s</a:t>
                      </a:r>
                      <a:r>
                        <a:rPr sz="1050" spc="-5" dirty="0">
                          <a:latin typeface="BIZ UDPゴシック" panose="020B0400000000000000" pitchFamily="50" charset="-128"/>
                          <a:ea typeface="BIZ UDPゴシック" panose="020B0400000000000000" pitchFamily="50" charset="-128"/>
                          <a:cs typeface="UKIJ CJK"/>
                        </a:rPr>
                        <a:t>tin</a:t>
                      </a:r>
                      <a:r>
                        <a:rPr sz="1050" spc="-10" dirty="0">
                          <a:latin typeface="BIZ UDPゴシック" panose="020B0400000000000000" pitchFamily="50" charset="-128"/>
                          <a:ea typeface="BIZ UDPゴシック" panose="020B0400000000000000" pitchFamily="50" charset="-128"/>
                          <a:cs typeface="UKIJ CJK"/>
                        </a:rPr>
                        <a:t>g</a:t>
                      </a:r>
                      <a:r>
                        <a:rPr sz="1050" spc="-5" dirty="0">
                          <a:latin typeface="BIZ UDPゴシック" panose="020B0400000000000000" pitchFamily="50" charset="-128"/>
                          <a:ea typeface="BIZ UDPゴシック" panose="020B0400000000000000" pitchFamily="50" charset="-128"/>
                          <a:cs typeface="UKIJ CJK"/>
                        </a:rPr>
                        <a:t>hou</a:t>
                      </a:r>
                      <a:r>
                        <a:rPr sz="1050" dirty="0">
                          <a:latin typeface="BIZ UDPゴシック" panose="020B0400000000000000" pitchFamily="50" charset="-128"/>
                          <a:ea typeface="BIZ UDPゴシック" panose="020B0400000000000000" pitchFamily="50" charset="-128"/>
                          <a:cs typeface="UKIJ CJK"/>
                        </a:rPr>
                        <a:t>se  </a:t>
                      </a:r>
                      <a:r>
                        <a:rPr sz="1050" spc="65" dirty="0">
                          <a:latin typeface="BIZ UDPゴシック" panose="020B0400000000000000" pitchFamily="50" charset="-128"/>
                          <a:ea typeface="BIZ UDPゴシック" panose="020B0400000000000000" pitchFamily="50" charset="-128"/>
                          <a:cs typeface="UKIJ CJK"/>
                        </a:rPr>
                        <a:t>GE</a:t>
                      </a:r>
                      <a:endParaRPr sz="1050" dirty="0">
                        <a:latin typeface="BIZ UDPゴシック" panose="020B0400000000000000" pitchFamily="50" charset="-128"/>
                        <a:ea typeface="BIZ UDPゴシック" panose="020B0400000000000000" pitchFamily="50" charset="-128"/>
                        <a:cs typeface="UKIJ CJK"/>
                      </a:endParaRPr>
                    </a:p>
                  </a:txBody>
                  <a:tcPr marL="0" marR="0" marT="99060" marB="0" anchor="ctr">
                    <a:lnL w="12700">
                      <a:solidFill>
                        <a:srgbClr val="548ED4"/>
                      </a:solidFill>
                      <a:prstDash val="solid"/>
                    </a:lnL>
                    <a:lnR w="12700">
                      <a:solidFill>
                        <a:srgbClr val="548ED4"/>
                      </a:solidFill>
                      <a:prstDash val="solid"/>
                    </a:lnR>
                    <a:lnT w="12700">
                      <a:solidFill>
                        <a:srgbClr val="548ED4"/>
                      </a:solidFill>
                      <a:prstDash val="solid"/>
                    </a:lnT>
                    <a:lnB w="12700">
                      <a:solidFill>
                        <a:srgbClr val="4F81BC"/>
                      </a:solidFill>
                      <a:prstDash val="solid"/>
                    </a:lnB>
                    <a:solidFill>
                      <a:srgbClr val="DCE6F1"/>
                    </a:solidFill>
                  </a:tcPr>
                </a:tc>
                <a:tc>
                  <a:txBody>
                    <a:bodyPr/>
                    <a:lstStyle/>
                    <a:p>
                      <a:pPr marL="19685" algn="ctr">
                        <a:lnSpc>
                          <a:spcPct val="100000"/>
                        </a:lnSpc>
                      </a:pPr>
                      <a:r>
                        <a:rPr sz="1050" spc="30" dirty="0">
                          <a:latin typeface="BIZ UDPゴシック" panose="020B0400000000000000" pitchFamily="50" charset="-128"/>
                          <a:ea typeface="BIZ UDPゴシック" panose="020B0400000000000000" pitchFamily="50" charset="-128"/>
                          <a:cs typeface="UKIJ CJK"/>
                        </a:rPr>
                        <a:t>Springfields</a:t>
                      </a:r>
                      <a:r>
                        <a:rPr sz="1050" spc="40" dirty="0">
                          <a:latin typeface="BIZ UDPゴシック" panose="020B0400000000000000" pitchFamily="50" charset="-128"/>
                          <a:ea typeface="BIZ UDPゴシック" panose="020B0400000000000000" pitchFamily="50" charset="-128"/>
                          <a:cs typeface="UKIJ CJK"/>
                        </a:rPr>
                        <a:t> </a:t>
                      </a:r>
                      <a:r>
                        <a:rPr sz="1050" spc="35" dirty="0">
                          <a:latin typeface="BIZ UDPゴシック" panose="020B0400000000000000" pitchFamily="50" charset="-128"/>
                          <a:ea typeface="BIZ UDPゴシック" panose="020B0400000000000000" pitchFamily="50" charset="-128"/>
                          <a:cs typeface="UKIJ CJK"/>
                        </a:rPr>
                        <a:t>Fuels</a:t>
                      </a:r>
                      <a:endParaRPr sz="1050" dirty="0">
                        <a:latin typeface="BIZ UDPゴシック" panose="020B0400000000000000" pitchFamily="50" charset="-128"/>
                        <a:ea typeface="BIZ UDPゴシック" panose="020B0400000000000000" pitchFamily="50" charset="-128"/>
                        <a:cs typeface="UKIJ CJK"/>
                      </a:endParaRPr>
                    </a:p>
                  </a:txBody>
                  <a:tcPr marL="0" marR="0" marT="3175" marB="0" anchor="ctr">
                    <a:lnL w="12700">
                      <a:solidFill>
                        <a:srgbClr val="548ED4"/>
                      </a:solidFill>
                      <a:prstDash val="solid"/>
                    </a:lnL>
                    <a:lnR w="12700">
                      <a:solidFill>
                        <a:srgbClr val="548ED4"/>
                      </a:solidFill>
                      <a:prstDash val="solid"/>
                    </a:lnR>
                    <a:lnT w="12700">
                      <a:solidFill>
                        <a:srgbClr val="548ED4"/>
                      </a:solidFill>
                      <a:prstDash val="solid"/>
                    </a:lnT>
                    <a:lnB w="12700">
                      <a:solidFill>
                        <a:srgbClr val="4F81BC"/>
                      </a:solidFill>
                      <a:prstDash val="solid"/>
                    </a:lnB>
                    <a:solidFill>
                      <a:srgbClr val="DCE6F1"/>
                    </a:solidFill>
                  </a:tcPr>
                </a:tc>
                <a:tc>
                  <a:txBody>
                    <a:bodyPr/>
                    <a:lstStyle/>
                    <a:p>
                      <a:pPr marL="19050" algn="ctr">
                        <a:lnSpc>
                          <a:spcPct val="100000"/>
                        </a:lnSpc>
                      </a:pPr>
                      <a:r>
                        <a:rPr sz="1050" spc="45" dirty="0" err="1">
                          <a:latin typeface="BIZ UDPゴシック" panose="020B0400000000000000" pitchFamily="50" charset="-128"/>
                          <a:ea typeface="BIZ UDPゴシック" panose="020B0400000000000000" pitchFamily="50" charset="-128"/>
                          <a:cs typeface="UKIJ CJK"/>
                        </a:rPr>
                        <a:t>Framatome</a:t>
                      </a:r>
                      <a:endParaRPr sz="1050" dirty="0">
                        <a:latin typeface="BIZ UDPゴシック" panose="020B0400000000000000" pitchFamily="50" charset="-128"/>
                        <a:ea typeface="BIZ UDPゴシック" panose="020B0400000000000000" pitchFamily="50" charset="-128"/>
                        <a:cs typeface="UKIJ CJK"/>
                      </a:endParaRPr>
                    </a:p>
                  </a:txBody>
                  <a:tcPr marL="0" marR="0" marT="3175" marB="0" anchor="ctr">
                    <a:lnL w="12700">
                      <a:solidFill>
                        <a:srgbClr val="548ED4"/>
                      </a:solidFill>
                      <a:prstDash val="solid"/>
                    </a:lnL>
                    <a:lnR w="12700">
                      <a:solidFill>
                        <a:srgbClr val="548ED4"/>
                      </a:solidFill>
                      <a:prstDash val="solid"/>
                    </a:lnR>
                    <a:lnT w="12700">
                      <a:solidFill>
                        <a:srgbClr val="548ED4"/>
                      </a:solidFill>
                      <a:prstDash val="solid"/>
                    </a:lnT>
                    <a:lnB w="12700">
                      <a:solidFill>
                        <a:srgbClr val="4F81BC"/>
                      </a:solidFill>
                      <a:prstDash val="solid"/>
                    </a:lnB>
                    <a:solidFill>
                      <a:srgbClr val="DCE6F1"/>
                    </a:solidFill>
                  </a:tcPr>
                </a:tc>
                <a:tc>
                  <a:txBody>
                    <a:bodyPr/>
                    <a:lstStyle/>
                    <a:p>
                      <a:pPr marL="615950" marR="282575" indent="-306705" algn="ctr">
                        <a:lnSpc>
                          <a:spcPct val="100000"/>
                        </a:lnSpc>
                        <a:spcBef>
                          <a:spcPts val="780"/>
                        </a:spcBef>
                      </a:pPr>
                      <a:r>
                        <a:rPr sz="1050" spc="35" dirty="0">
                          <a:latin typeface="BIZ UDPゴシック" panose="020B0400000000000000" pitchFamily="50" charset="-128"/>
                          <a:ea typeface="BIZ UDPゴシック" panose="020B0400000000000000" pitchFamily="50" charset="-128"/>
                          <a:cs typeface="UKIJ CJK"/>
                        </a:rPr>
                        <a:t>Korea </a:t>
                      </a:r>
                      <a:r>
                        <a:rPr sz="1050" spc="25" dirty="0">
                          <a:latin typeface="BIZ UDPゴシック" panose="020B0400000000000000" pitchFamily="50" charset="-128"/>
                          <a:ea typeface="BIZ UDPゴシック" panose="020B0400000000000000" pitchFamily="50" charset="-128"/>
                          <a:cs typeface="UKIJ CJK"/>
                        </a:rPr>
                        <a:t>Nuclear </a:t>
                      </a:r>
                      <a:r>
                        <a:rPr sz="1050" spc="35" dirty="0">
                          <a:latin typeface="BIZ UDPゴシック" panose="020B0400000000000000" pitchFamily="50" charset="-128"/>
                          <a:ea typeface="BIZ UDPゴシック" panose="020B0400000000000000" pitchFamily="50" charset="-128"/>
                          <a:cs typeface="UKIJ CJK"/>
                        </a:rPr>
                        <a:t>Fuel  </a:t>
                      </a:r>
                      <a:r>
                        <a:rPr sz="1050" spc="45" dirty="0">
                          <a:latin typeface="BIZ UDPゴシック" panose="020B0400000000000000" pitchFamily="50" charset="-128"/>
                          <a:ea typeface="BIZ UDPゴシック" panose="020B0400000000000000" pitchFamily="50" charset="-128"/>
                          <a:cs typeface="UKIJ CJK"/>
                        </a:rPr>
                        <a:t>Company</a:t>
                      </a:r>
                      <a:endParaRPr sz="1050" dirty="0">
                        <a:latin typeface="BIZ UDPゴシック" panose="020B0400000000000000" pitchFamily="50" charset="-128"/>
                        <a:ea typeface="BIZ UDPゴシック" panose="020B0400000000000000" pitchFamily="50" charset="-128"/>
                        <a:cs typeface="UKIJ CJK"/>
                      </a:endParaRPr>
                    </a:p>
                  </a:txBody>
                  <a:tcPr marL="0" marR="0" marT="99060" marB="0" anchor="ctr">
                    <a:lnL w="12700">
                      <a:solidFill>
                        <a:srgbClr val="548ED4"/>
                      </a:solidFill>
                      <a:prstDash val="solid"/>
                    </a:lnL>
                    <a:lnR w="12700">
                      <a:solidFill>
                        <a:srgbClr val="548ED4"/>
                      </a:solidFill>
                      <a:prstDash val="solid"/>
                    </a:lnR>
                    <a:lnT w="12700">
                      <a:solidFill>
                        <a:srgbClr val="548ED4"/>
                      </a:solidFill>
                      <a:prstDash val="solid"/>
                    </a:lnT>
                    <a:lnB w="12700">
                      <a:solidFill>
                        <a:srgbClr val="4F81BC"/>
                      </a:solidFill>
                      <a:prstDash val="solid"/>
                    </a:lnB>
                    <a:solidFill>
                      <a:srgbClr val="DCE6F1"/>
                    </a:solidFill>
                  </a:tcPr>
                </a:tc>
                <a:tc>
                  <a:txBody>
                    <a:bodyPr/>
                    <a:lstStyle/>
                    <a:p>
                      <a:pPr marL="21590" algn="ctr">
                        <a:lnSpc>
                          <a:spcPct val="100000"/>
                        </a:lnSpc>
                        <a:spcBef>
                          <a:spcPts val="145"/>
                        </a:spcBef>
                      </a:pPr>
                      <a:r>
                        <a:rPr sz="1050" spc="5" dirty="0">
                          <a:latin typeface="BIZ UDPゴシック" panose="020B0400000000000000" pitchFamily="50" charset="-128"/>
                          <a:ea typeface="BIZ UDPゴシック" panose="020B0400000000000000" pitchFamily="50" charset="-128"/>
                          <a:cs typeface="UKIJ CJK"/>
                        </a:rPr>
                        <a:t>三菱原子燃料</a:t>
                      </a:r>
                      <a:endParaRPr sz="1050" dirty="0">
                        <a:latin typeface="BIZ UDPゴシック" panose="020B0400000000000000" pitchFamily="50" charset="-128"/>
                        <a:ea typeface="BIZ UDPゴシック" panose="020B0400000000000000" pitchFamily="50" charset="-128"/>
                        <a:cs typeface="UKIJ CJK"/>
                      </a:endParaRPr>
                    </a:p>
                    <a:p>
                      <a:pPr marL="20320" algn="ctr">
                        <a:lnSpc>
                          <a:spcPct val="100000"/>
                        </a:lnSpc>
                      </a:pPr>
                      <a:r>
                        <a:rPr sz="1050" spc="75" dirty="0">
                          <a:latin typeface="BIZ UDPゴシック" panose="020B0400000000000000" pitchFamily="50" charset="-128"/>
                          <a:ea typeface="BIZ UDPゴシック" panose="020B0400000000000000" pitchFamily="50" charset="-128"/>
                          <a:cs typeface="UKIJ CJK"/>
                        </a:rPr>
                        <a:t>GNFJ</a:t>
                      </a:r>
                      <a:endParaRPr sz="1050" dirty="0">
                        <a:latin typeface="BIZ UDPゴシック" panose="020B0400000000000000" pitchFamily="50" charset="-128"/>
                        <a:ea typeface="BIZ UDPゴシック" panose="020B0400000000000000" pitchFamily="50" charset="-128"/>
                        <a:cs typeface="UKIJ CJK"/>
                      </a:endParaRPr>
                    </a:p>
                    <a:p>
                      <a:pPr marL="21590" algn="ctr">
                        <a:lnSpc>
                          <a:spcPct val="100000"/>
                        </a:lnSpc>
                        <a:spcBef>
                          <a:spcPts val="5"/>
                        </a:spcBef>
                      </a:pPr>
                      <a:r>
                        <a:rPr sz="1050" spc="5" dirty="0">
                          <a:latin typeface="BIZ UDPゴシック" panose="020B0400000000000000" pitchFamily="50" charset="-128"/>
                          <a:ea typeface="BIZ UDPゴシック" panose="020B0400000000000000" pitchFamily="50" charset="-128"/>
                          <a:cs typeface="UKIJ CJK"/>
                        </a:rPr>
                        <a:t>原子燃料工業</a:t>
                      </a:r>
                      <a:endParaRPr sz="1050" dirty="0">
                        <a:latin typeface="BIZ UDPゴシック" panose="020B0400000000000000" pitchFamily="50" charset="-128"/>
                        <a:ea typeface="BIZ UDPゴシック" panose="020B0400000000000000" pitchFamily="50" charset="-128"/>
                        <a:cs typeface="UKIJ CJK"/>
                      </a:endParaRPr>
                    </a:p>
                  </a:txBody>
                  <a:tcPr marL="0" marR="0" marT="18415" marB="0" anchor="ctr">
                    <a:lnL w="12700">
                      <a:solidFill>
                        <a:srgbClr val="548ED4"/>
                      </a:solidFill>
                      <a:prstDash val="solid"/>
                    </a:lnL>
                    <a:lnR w="12700">
                      <a:solidFill>
                        <a:srgbClr val="4F81BC"/>
                      </a:solidFill>
                      <a:prstDash val="solid"/>
                    </a:lnR>
                    <a:lnT w="12700">
                      <a:solidFill>
                        <a:srgbClr val="548ED4"/>
                      </a:solidFill>
                      <a:prstDash val="solid"/>
                    </a:lnT>
                    <a:lnB w="12700">
                      <a:solidFill>
                        <a:srgbClr val="4F81BC"/>
                      </a:solidFill>
                      <a:prstDash val="solid"/>
                    </a:lnB>
                    <a:solidFill>
                      <a:schemeClr val="accent4">
                        <a:lumMod val="60000"/>
                        <a:lumOff val="40000"/>
                      </a:schemeClr>
                    </a:solidFill>
                  </a:tcPr>
                </a:tc>
                <a:extLst>
                  <a:ext uri="{0D108BD9-81ED-4DB2-BD59-A6C34878D82A}">
                    <a16:rowId xmlns:a16="http://schemas.microsoft.com/office/drawing/2014/main" val="10002"/>
                  </a:ext>
                </a:extLst>
              </a:tr>
              <a:tr h="401700">
                <a:tc>
                  <a:txBody>
                    <a:bodyPr/>
                    <a:lstStyle/>
                    <a:p>
                      <a:pPr marL="36195" algn="ctr">
                        <a:lnSpc>
                          <a:spcPct val="100000"/>
                        </a:lnSpc>
                      </a:pPr>
                      <a:r>
                        <a:rPr sz="1050" b="1" dirty="0" err="1">
                          <a:latin typeface="BIZ UDPゴシック" panose="020B0400000000000000" pitchFamily="50" charset="-128"/>
                          <a:ea typeface="BIZ UDPゴシック" panose="020B0400000000000000" pitchFamily="50" charset="-128"/>
                          <a:cs typeface="Noto Sans CJK HK"/>
                        </a:rPr>
                        <a:t>濃縮</a:t>
                      </a:r>
                      <a:endParaRPr sz="1050" dirty="0">
                        <a:latin typeface="BIZ UDPゴシック" panose="020B0400000000000000" pitchFamily="50" charset="-128"/>
                        <a:ea typeface="BIZ UDPゴシック" panose="020B0400000000000000" pitchFamily="50" charset="-128"/>
                        <a:cs typeface="Noto Sans CJK HK"/>
                      </a:endParaRPr>
                    </a:p>
                  </a:txBody>
                  <a:tcPr marL="0" marR="0" marT="1270" marB="0" anchor="ctr">
                    <a:lnL w="12700">
                      <a:solidFill>
                        <a:srgbClr val="4F81BC"/>
                      </a:solidFill>
                      <a:prstDash val="solid"/>
                    </a:lnL>
                    <a:lnR w="12700">
                      <a:solidFill>
                        <a:srgbClr val="548ED4"/>
                      </a:solidFill>
                      <a:prstDash val="solid"/>
                    </a:lnR>
                    <a:lnT w="12700">
                      <a:solidFill>
                        <a:srgbClr val="4F81BC"/>
                      </a:solidFill>
                      <a:prstDash val="solid"/>
                    </a:lnT>
                    <a:lnB w="12700">
                      <a:solidFill>
                        <a:srgbClr val="4F81BC"/>
                      </a:solidFill>
                      <a:prstDash val="solid"/>
                    </a:lnB>
                  </a:tcPr>
                </a:tc>
                <a:tc>
                  <a:txBody>
                    <a:bodyPr/>
                    <a:lstStyle/>
                    <a:p>
                      <a:pPr marL="349885" marR="198755" indent="-125095" algn="ctr">
                        <a:lnSpc>
                          <a:spcPct val="100000"/>
                        </a:lnSpc>
                        <a:spcBef>
                          <a:spcPts val="330"/>
                        </a:spcBef>
                      </a:pPr>
                      <a:r>
                        <a:rPr sz="1050" spc="35" dirty="0">
                          <a:latin typeface="BIZ UDPゴシック" panose="020B0400000000000000" pitchFamily="50" charset="-128"/>
                          <a:ea typeface="BIZ UDPゴシック" panose="020B0400000000000000" pitchFamily="50" charset="-128"/>
                          <a:cs typeface="UKIJ CJK"/>
                        </a:rPr>
                        <a:t>Lousiana </a:t>
                      </a:r>
                      <a:r>
                        <a:rPr sz="1050" spc="55" dirty="0">
                          <a:latin typeface="BIZ UDPゴシック" panose="020B0400000000000000" pitchFamily="50" charset="-128"/>
                          <a:ea typeface="BIZ UDPゴシック" panose="020B0400000000000000" pitchFamily="50" charset="-128"/>
                          <a:cs typeface="UKIJ CJK"/>
                        </a:rPr>
                        <a:t>Energy  </a:t>
                      </a:r>
                      <a:r>
                        <a:rPr sz="1050" spc="50" dirty="0">
                          <a:latin typeface="BIZ UDPゴシック" panose="020B0400000000000000" pitchFamily="50" charset="-128"/>
                          <a:ea typeface="BIZ UDPゴシック" panose="020B0400000000000000" pitchFamily="50" charset="-128"/>
                          <a:cs typeface="UKIJ CJK"/>
                        </a:rPr>
                        <a:t>Services</a:t>
                      </a:r>
                      <a:r>
                        <a:rPr sz="1050" spc="45" dirty="0">
                          <a:latin typeface="BIZ UDPゴシック" panose="020B0400000000000000" pitchFamily="50" charset="-128"/>
                          <a:ea typeface="BIZ UDPゴシック" panose="020B0400000000000000" pitchFamily="50" charset="-128"/>
                          <a:cs typeface="UKIJ CJK"/>
                        </a:rPr>
                        <a:t> </a:t>
                      </a:r>
                      <a:r>
                        <a:rPr sz="1050" spc="65" dirty="0">
                          <a:latin typeface="BIZ UDPゴシック" panose="020B0400000000000000" pitchFamily="50" charset="-128"/>
                          <a:ea typeface="BIZ UDPゴシック" panose="020B0400000000000000" pitchFamily="50" charset="-128"/>
                          <a:cs typeface="UKIJ CJK"/>
                        </a:rPr>
                        <a:t>LLC</a:t>
                      </a:r>
                      <a:endParaRPr sz="1050">
                        <a:latin typeface="BIZ UDPゴシック" panose="020B0400000000000000" pitchFamily="50" charset="-128"/>
                        <a:ea typeface="BIZ UDPゴシック" panose="020B0400000000000000" pitchFamily="50" charset="-128"/>
                        <a:cs typeface="UKIJ CJK"/>
                      </a:endParaRPr>
                    </a:p>
                  </a:txBody>
                  <a:tcPr marL="0" marR="0" marT="41910" marB="0" anchor="ctr">
                    <a:lnL w="12700">
                      <a:solidFill>
                        <a:srgbClr val="548ED4"/>
                      </a:solidFill>
                      <a:prstDash val="solid"/>
                    </a:lnL>
                    <a:lnR w="12700">
                      <a:solidFill>
                        <a:srgbClr val="548ED4"/>
                      </a:solidFill>
                      <a:prstDash val="solid"/>
                    </a:lnR>
                    <a:lnT w="12700">
                      <a:solidFill>
                        <a:srgbClr val="4F81BC"/>
                      </a:solidFill>
                      <a:prstDash val="solid"/>
                    </a:lnT>
                    <a:lnB w="12700">
                      <a:solidFill>
                        <a:srgbClr val="4F81BC"/>
                      </a:solidFill>
                      <a:prstDash val="solid"/>
                    </a:lnB>
                    <a:solidFill>
                      <a:srgbClr val="DCE6F1"/>
                    </a:solidFill>
                  </a:tcPr>
                </a:tc>
                <a:tc>
                  <a:txBody>
                    <a:bodyPr/>
                    <a:lstStyle/>
                    <a:p>
                      <a:pPr marL="19050" algn="ctr">
                        <a:lnSpc>
                          <a:spcPct val="100000"/>
                        </a:lnSpc>
                        <a:spcBef>
                          <a:spcPts val="960"/>
                        </a:spcBef>
                      </a:pPr>
                      <a:r>
                        <a:rPr sz="1050" spc="55" dirty="0">
                          <a:latin typeface="BIZ UDPゴシック" panose="020B0400000000000000" pitchFamily="50" charset="-128"/>
                          <a:ea typeface="BIZ UDPゴシック" panose="020B0400000000000000" pitchFamily="50" charset="-128"/>
                          <a:cs typeface="UKIJ CJK"/>
                        </a:rPr>
                        <a:t>URENCO</a:t>
                      </a:r>
                      <a:r>
                        <a:rPr sz="1050" spc="50" dirty="0">
                          <a:latin typeface="BIZ UDPゴシック" panose="020B0400000000000000" pitchFamily="50" charset="-128"/>
                          <a:ea typeface="BIZ UDPゴシック" panose="020B0400000000000000" pitchFamily="50" charset="-128"/>
                          <a:cs typeface="UKIJ CJK"/>
                        </a:rPr>
                        <a:t> </a:t>
                      </a:r>
                      <a:r>
                        <a:rPr sz="1050" spc="60" dirty="0">
                          <a:latin typeface="BIZ UDPゴシック" panose="020B0400000000000000" pitchFamily="50" charset="-128"/>
                          <a:ea typeface="BIZ UDPゴシック" panose="020B0400000000000000" pitchFamily="50" charset="-128"/>
                          <a:cs typeface="UKIJ CJK"/>
                        </a:rPr>
                        <a:t>UK</a:t>
                      </a:r>
                      <a:endParaRPr sz="1050" dirty="0">
                        <a:latin typeface="BIZ UDPゴシック" panose="020B0400000000000000" pitchFamily="50" charset="-128"/>
                        <a:ea typeface="BIZ UDPゴシック" panose="020B0400000000000000" pitchFamily="50" charset="-128"/>
                        <a:cs typeface="UKIJ CJK"/>
                      </a:endParaRPr>
                    </a:p>
                  </a:txBody>
                  <a:tcPr marL="0" marR="0" marT="121920" marB="0" anchor="ctr">
                    <a:lnL w="12700">
                      <a:solidFill>
                        <a:srgbClr val="548ED4"/>
                      </a:solidFill>
                      <a:prstDash val="solid"/>
                    </a:lnL>
                    <a:lnR w="12700">
                      <a:solidFill>
                        <a:srgbClr val="548ED4"/>
                      </a:solidFill>
                      <a:prstDash val="solid"/>
                    </a:lnR>
                    <a:lnT w="12700">
                      <a:solidFill>
                        <a:srgbClr val="4F81BC"/>
                      </a:solidFill>
                      <a:prstDash val="solid"/>
                    </a:lnT>
                    <a:lnB w="12700">
                      <a:solidFill>
                        <a:srgbClr val="4F81BC"/>
                      </a:solidFill>
                      <a:prstDash val="solid"/>
                    </a:lnB>
                    <a:solidFill>
                      <a:srgbClr val="DCE6F1"/>
                    </a:solidFill>
                  </a:tcPr>
                </a:tc>
                <a:tc>
                  <a:txBody>
                    <a:bodyPr/>
                    <a:lstStyle/>
                    <a:p>
                      <a:pPr marL="19050" algn="ctr">
                        <a:lnSpc>
                          <a:spcPct val="100000"/>
                        </a:lnSpc>
                        <a:spcBef>
                          <a:spcPts val="960"/>
                        </a:spcBef>
                      </a:pPr>
                      <a:r>
                        <a:rPr sz="1050" spc="20" dirty="0" err="1">
                          <a:latin typeface="BIZ UDPゴシック" panose="020B0400000000000000" pitchFamily="50" charset="-128"/>
                          <a:ea typeface="BIZ UDPゴシック" panose="020B0400000000000000" pitchFamily="50" charset="-128"/>
                          <a:cs typeface="UKIJ CJK"/>
                        </a:rPr>
                        <a:t>Oran</a:t>
                      </a:r>
                      <a:r>
                        <a:rPr lang="en-US" sz="1050" spc="20" dirty="0" err="1">
                          <a:latin typeface="BIZ UDPゴシック" panose="020B0400000000000000" pitchFamily="50" charset="-128"/>
                          <a:ea typeface="BIZ UDPゴシック" panose="020B0400000000000000" pitchFamily="50" charset="-128"/>
                          <a:cs typeface="UKIJ CJK"/>
                        </a:rPr>
                        <a:t>o</a:t>
                      </a:r>
                      <a:endParaRPr sz="1050" dirty="0">
                        <a:latin typeface="BIZ UDPゴシック" panose="020B0400000000000000" pitchFamily="50" charset="-128"/>
                        <a:ea typeface="BIZ UDPゴシック" panose="020B0400000000000000" pitchFamily="50" charset="-128"/>
                        <a:cs typeface="UKIJ CJK"/>
                      </a:endParaRPr>
                    </a:p>
                  </a:txBody>
                  <a:tcPr marL="0" marR="0" marT="121920" marB="0" anchor="ctr">
                    <a:lnL w="12700">
                      <a:solidFill>
                        <a:srgbClr val="548ED4"/>
                      </a:solidFill>
                      <a:prstDash val="solid"/>
                    </a:lnL>
                    <a:lnR w="12700">
                      <a:solidFill>
                        <a:srgbClr val="548ED4"/>
                      </a:solidFill>
                      <a:prstDash val="solid"/>
                    </a:lnR>
                    <a:lnT w="12700">
                      <a:solidFill>
                        <a:srgbClr val="4F81BC"/>
                      </a:solidFill>
                      <a:prstDash val="solid"/>
                    </a:lnT>
                    <a:lnB w="12700">
                      <a:solidFill>
                        <a:srgbClr val="4F81BC"/>
                      </a:solidFill>
                      <a:prstDash val="solid"/>
                    </a:lnB>
                    <a:solidFill>
                      <a:srgbClr val="DCE6F1"/>
                    </a:solidFill>
                  </a:tcPr>
                </a:tc>
                <a:tc>
                  <a:txBody>
                    <a:bodyPr/>
                    <a:lstStyle/>
                    <a:p>
                      <a:pPr algn="ctr">
                        <a:lnSpc>
                          <a:spcPct val="100000"/>
                        </a:lnSpc>
                      </a:pPr>
                      <a:endParaRPr sz="1000" dirty="0">
                        <a:latin typeface="BIZ UDPゴシック" panose="020B0400000000000000" pitchFamily="50" charset="-128"/>
                        <a:ea typeface="BIZ UDPゴシック" panose="020B0400000000000000" pitchFamily="50" charset="-128"/>
                        <a:cs typeface="Times New Roman"/>
                      </a:endParaRPr>
                    </a:p>
                  </a:txBody>
                  <a:tcPr marL="0" marR="0" marT="0" marB="0" anchor="ctr">
                    <a:lnL w="12700">
                      <a:solidFill>
                        <a:srgbClr val="548ED4"/>
                      </a:solidFill>
                      <a:prstDash val="solid"/>
                    </a:lnL>
                    <a:lnR w="12700">
                      <a:solidFill>
                        <a:srgbClr val="548ED4"/>
                      </a:solidFill>
                      <a:prstDash val="solid"/>
                    </a:lnR>
                    <a:lnT w="12700">
                      <a:solidFill>
                        <a:srgbClr val="4F81BC"/>
                      </a:solidFill>
                      <a:prstDash val="solid"/>
                    </a:lnT>
                    <a:lnB w="12700">
                      <a:solidFill>
                        <a:srgbClr val="4F81BC"/>
                      </a:solidFill>
                      <a:prstDash val="solid"/>
                    </a:lnB>
                  </a:tcPr>
                </a:tc>
                <a:tc>
                  <a:txBody>
                    <a:bodyPr/>
                    <a:lstStyle/>
                    <a:p>
                      <a:pPr marL="21590" algn="ctr">
                        <a:lnSpc>
                          <a:spcPct val="100000"/>
                        </a:lnSpc>
                        <a:spcBef>
                          <a:spcPts val="960"/>
                        </a:spcBef>
                      </a:pPr>
                      <a:r>
                        <a:rPr sz="1050" spc="5" dirty="0">
                          <a:latin typeface="BIZ UDPゴシック" panose="020B0400000000000000" pitchFamily="50" charset="-128"/>
                          <a:ea typeface="BIZ UDPゴシック" panose="020B0400000000000000" pitchFamily="50" charset="-128"/>
                          <a:cs typeface="UKIJ CJK"/>
                        </a:rPr>
                        <a:t>日本原燃</a:t>
                      </a:r>
                      <a:endParaRPr sz="1050" dirty="0">
                        <a:latin typeface="BIZ UDPゴシック" panose="020B0400000000000000" pitchFamily="50" charset="-128"/>
                        <a:ea typeface="BIZ UDPゴシック" panose="020B0400000000000000" pitchFamily="50" charset="-128"/>
                        <a:cs typeface="UKIJ CJK"/>
                      </a:endParaRPr>
                    </a:p>
                  </a:txBody>
                  <a:tcPr marL="0" marR="0" marT="121920" marB="0" anchor="ctr">
                    <a:lnL w="12700">
                      <a:solidFill>
                        <a:srgbClr val="548ED4"/>
                      </a:solidFill>
                      <a:prstDash val="solid"/>
                    </a:lnL>
                    <a:lnR w="12700">
                      <a:solidFill>
                        <a:srgbClr val="4F81BC"/>
                      </a:solidFill>
                      <a:prstDash val="solid"/>
                    </a:lnR>
                    <a:lnT w="12700">
                      <a:solidFill>
                        <a:srgbClr val="4F81BC"/>
                      </a:solidFill>
                      <a:prstDash val="solid"/>
                    </a:lnT>
                    <a:lnB w="12700">
                      <a:solidFill>
                        <a:srgbClr val="4F81BC"/>
                      </a:solidFill>
                      <a:prstDash val="solid"/>
                    </a:lnB>
                    <a:solidFill>
                      <a:schemeClr val="accent4">
                        <a:lumMod val="60000"/>
                        <a:lumOff val="40000"/>
                      </a:schemeClr>
                    </a:solidFill>
                  </a:tcPr>
                </a:tc>
                <a:extLst>
                  <a:ext uri="{0D108BD9-81ED-4DB2-BD59-A6C34878D82A}">
                    <a16:rowId xmlns:a16="http://schemas.microsoft.com/office/drawing/2014/main" val="10003"/>
                  </a:ext>
                </a:extLst>
              </a:tr>
              <a:tr h="515620">
                <a:tc>
                  <a:txBody>
                    <a:bodyPr/>
                    <a:lstStyle/>
                    <a:p>
                      <a:pPr marL="36195" algn="ctr">
                        <a:lnSpc>
                          <a:spcPct val="100000"/>
                        </a:lnSpc>
                      </a:pPr>
                      <a:r>
                        <a:rPr sz="1050" b="1" dirty="0" err="1">
                          <a:latin typeface="BIZ UDPゴシック" panose="020B0400000000000000" pitchFamily="50" charset="-128"/>
                          <a:ea typeface="BIZ UDPゴシック" panose="020B0400000000000000" pitchFamily="50" charset="-128"/>
                          <a:cs typeface="Noto Sans CJK HK"/>
                        </a:rPr>
                        <a:t>炉内構造物</a:t>
                      </a:r>
                      <a:endParaRPr sz="1050" dirty="0">
                        <a:latin typeface="BIZ UDPゴシック" panose="020B0400000000000000" pitchFamily="50" charset="-128"/>
                        <a:ea typeface="BIZ UDPゴシック" panose="020B0400000000000000" pitchFamily="50" charset="-128"/>
                        <a:cs typeface="Noto Sans CJK HK"/>
                      </a:endParaRPr>
                    </a:p>
                  </a:txBody>
                  <a:tcPr marL="0" marR="0" marT="6985" marB="0" anchor="ctr">
                    <a:lnL w="12700">
                      <a:solidFill>
                        <a:srgbClr val="4F81BC"/>
                      </a:solidFill>
                      <a:prstDash val="solid"/>
                    </a:lnL>
                    <a:lnR w="12700">
                      <a:solidFill>
                        <a:srgbClr val="548ED4"/>
                      </a:solidFill>
                      <a:prstDash val="solid"/>
                    </a:lnR>
                    <a:lnT w="12700">
                      <a:solidFill>
                        <a:srgbClr val="4F81BC"/>
                      </a:solidFill>
                      <a:prstDash val="solid"/>
                    </a:lnT>
                    <a:lnB w="12700">
                      <a:solidFill>
                        <a:srgbClr val="4F81BC"/>
                      </a:solidFill>
                      <a:prstDash val="solid"/>
                    </a:lnB>
                  </a:tcPr>
                </a:tc>
                <a:tc>
                  <a:txBody>
                    <a:bodyPr/>
                    <a:lstStyle/>
                    <a:p>
                      <a:pPr algn="ctr">
                        <a:lnSpc>
                          <a:spcPct val="100000"/>
                        </a:lnSpc>
                        <a:spcBef>
                          <a:spcPts val="30"/>
                        </a:spcBef>
                      </a:pPr>
                      <a:endParaRPr sz="1200">
                        <a:latin typeface="BIZ UDPゴシック" panose="020B0400000000000000" pitchFamily="50" charset="-128"/>
                        <a:ea typeface="BIZ UDPゴシック" panose="020B0400000000000000" pitchFamily="50" charset="-128"/>
                        <a:cs typeface="Times New Roman"/>
                      </a:endParaRPr>
                    </a:p>
                    <a:p>
                      <a:pPr marL="15875" algn="ctr">
                        <a:lnSpc>
                          <a:spcPct val="100000"/>
                        </a:lnSpc>
                      </a:pPr>
                      <a:r>
                        <a:rPr sz="1050" spc="40" dirty="0">
                          <a:latin typeface="BIZ UDPゴシック" panose="020B0400000000000000" pitchFamily="50" charset="-128"/>
                          <a:ea typeface="BIZ UDPゴシック" panose="020B0400000000000000" pitchFamily="50" charset="-128"/>
                          <a:cs typeface="UKIJ CJK"/>
                        </a:rPr>
                        <a:t>Westinghouse</a:t>
                      </a:r>
                      <a:endParaRPr sz="1050">
                        <a:latin typeface="BIZ UDPゴシック" panose="020B0400000000000000" pitchFamily="50" charset="-128"/>
                        <a:ea typeface="BIZ UDPゴシック" panose="020B0400000000000000" pitchFamily="50" charset="-128"/>
                        <a:cs typeface="UKIJ CJK"/>
                      </a:endParaRPr>
                    </a:p>
                  </a:txBody>
                  <a:tcPr marL="0" marR="0" marT="3810" marB="0" anchor="ctr">
                    <a:lnL w="12700">
                      <a:solidFill>
                        <a:srgbClr val="548ED4"/>
                      </a:solidFill>
                      <a:prstDash val="solid"/>
                    </a:lnL>
                    <a:lnR w="12700">
                      <a:solidFill>
                        <a:srgbClr val="548ED4"/>
                      </a:solidFill>
                      <a:prstDash val="solid"/>
                    </a:lnR>
                    <a:lnT w="12700">
                      <a:solidFill>
                        <a:srgbClr val="4F81BC"/>
                      </a:solidFill>
                      <a:prstDash val="solid"/>
                    </a:lnT>
                    <a:lnB w="12700">
                      <a:solidFill>
                        <a:srgbClr val="4F81BC"/>
                      </a:solidFill>
                      <a:prstDash val="solid"/>
                    </a:lnB>
                    <a:solidFill>
                      <a:srgbClr val="DCE6F1"/>
                    </a:solidFill>
                  </a:tcPr>
                </a:tc>
                <a:tc>
                  <a:txBody>
                    <a:bodyPr/>
                    <a:lstStyle/>
                    <a:p>
                      <a:pPr algn="ctr">
                        <a:lnSpc>
                          <a:spcPct val="100000"/>
                        </a:lnSpc>
                      </a:pPr>
                      <a:endParaRPr sz="1000">
                        <a:latin typeface="BIZ UDPゴシック" panose="020B0400000000000000" pitchFamily="50" charset="-128"/>
                        <a:ea typeface="BIZ UDPゴシック" panose="020B0400000000000000" pitchFamily="50" charset="-128"/>
                        <a:cs typeface="Times New Roman"/>
                      </a:endParaRPr>
                    </a:p>
                  </a:txBody>
                  <a:tcPr marL="0" marR="0" marT="0" marB="0" anchor="ctr">
                    <a:lnL w="12700">
                      <a:solidFill>
                        <a:srgbClr val="548ED4"/>
                      </a:solidFill>
                      <a:prstDash val="solid"/>
                    </a:lnL>
                    <a:lnR w="12700">
                      <a:solidFill>
                        <a:srgbClr val="548ED4"/>
                      </a:solidFill>
                      <a:prstDash val="solid"/>
                    </a:lnR>
                    <a:lnT w="12700">
                      <a:solidFill>
                        <a:srgbClr val="4F81BC"/>
                      </a:solidFill>
                      <a:prstDash val="solid"/>
                    </a:lnT>
                    <a:lnB w="12700">
                      <a:solidFill>
                        <a:srgbClr val="4F81BC"/>
                      </a:solidFill>
                      <a:prstDash val="solid"/>
                    </a:lnB>
                  </a:tcPr>
                </a:tc>
                <a:tc>
                  <a:txBody>
                    <a:bodyPr/>
                    <a:lstStyle/>
                    <a:p>
                      <a:pPr marL="20955" algn="ctr">
                        <a:lnSpc>
                          <a:spcPct val="100000"/>
                        </a:lnSpc>
                        <a:spcBef>
                          <a:spcPts val="780"/>
                        </a:spcBef>
                      </a:pPr>
                      <a:r>
                        <a:rPr sz="1050" spc="40" dirty="0">
                          <a:latin typeface="BIZ UDPゴシック" panose="020B0400000000000000" pitchFamily="50" charset="-128"/>
                          <a:ea typeface="BIZ UDPゴシック" panose="020B0400000000000000" pitchFamily="50" charset="-128"/>
                          <a:cs typeface="UKIJ CJK"/>
                        </a:rPr>
                        <a:t>Framatome（</a:t>
                      </a:r>
                      <a:r>
                        <a:rPr sz="1050" spc="5" dirty="0">
                          <a:latin typeface="BIZ UDPゴシック" panose="020B0400000000000000" pitchFamily="50" charset="-128"/>
                          <a:ea typeface="BIZ UDPゴシック" panose="020B0400000000000000" pitchFamily="50" charset="-128"/>
                          <a:cs typeface="UKIJ CJK"/>
                        </a:rPr>
                        <a:t>旧</a:t>
                      </a:r>
                      <a:r>
                        <a:rPr sz="1050" spc="25" dirty="0">
                          <a:latin typeface="BIZ UDPゴシック" panose="020B0400000000000000" pitchFamily="50" charset="-128"/>
                          <a:ea typeface="BIZ UDPゴシック" panose="020B0400000000000000" pitchFamily="50" charset="-128"/>
                          <a:cs typeface="UKIJ CJK"/>
                        </a:rPr>
                        <a:t>Valinox）</a:t>
                      </a:r>
                      <a:endParaRPr sz="1050" dirty="0">
                        <a:latin typeface="BIZ UDPゴシック" panose="020B0400000000000000" pitchFamily="50" charset="-128"/>
                        <a:ea typeface="BIZ UDPゴシック" panose="020B0400000000000000" pitchFamily="50" charset="-128"/>
                        <a:cs typeface="UKIJ CJK"/>
                      </a:endParaRPr>
                    </a:p>
                    <a:p>
                      <a:pPr marL="19685" algn="ctr">
                        <a:lnSpc>
                          <a:spcPct val="100000"/>
                        </a:lnSpc>
                      </a:pPr>
                      <a:r>
                        <a:rPr sz="1050" spc="40" dirty="0">
                          <a:latin typeface="BIZ UDPゴシック" panose="020B0400000000000000" pitchFamily="50" charset="-128"/>
                          <a:ea typeface="BIZ UDPゴシック" panose="020B0400000000000000" pitchFamily="50" charset="-128"/>
                          <a:cs typeface="UKIJ CJK"/>
                        </a:rPr>
                        <a:t>Eiffage</a:t>
                      </a:r>
                      <a:endParaRPr sz="1050" dirty="0">
                        <a:latin typeface="BIZ UDPゴシック" panose="020B0400000000000000" pitchFamily="50" charset="-128"/>
                        <a:ea typeface="BIZ UDPゴシック" panose="020B0400000000000000" pitchFamily="50" charset="-128"/>
                        <a:cs typeface="UKIJ CJK"/>
                      </a:endParaRPr>
                    </a:p>
                  </a:txBody>
                  <a:tcPr marL="0" marR="0" marT="99060" marB="0" anchor="ctr">
                    <a:lnL w="12700">
                      <a:solidFill>
                        <a:srgbClr val="548ED4"/>
                      </a:solidFill>
                      <a:prstDash val="solid"/>
                    </a:lnL>
                    <a:lnR w="12700">
                      <a:solidFill>
                        <a:srgbClr val="548ED4"/>
                      </a:solidFill>
                      <a:prstDash val="solid"/>
                    </a:lnR>
                    <a:lnT w="12700">
                      <a:solidFill>
                        <a:srgbClr val="4F81BC"/>
                      </a:solidFill>
                      <a:prstDash val="solid"/>
                    </a:lnT>
                    <a:lnB w="12700">
                      <a:solidFill>
                        <a:srgbClr val="4F81BC"/>
                      </a:solidFill>
                      <a:prstDash val="solid"/>
                    </a:lnB>
                    <a:solidFill>
                      <a:srgbClr val="DCE6F1"/>
                    </a:solidFill>
                  </a:tcPr>
                </a:tc>
                <a:tc>
                  <a:txBody>
                    <a:bodyPr/>
                    <a:lstStyle/>
                    <a:p>
                      <a:pPr marL="19685" algn="ctr">
                        <a:lnSpc>
                          <a:spcPct val="100000"/>
                        </a:lnSpc>
                      </a:pPr>
                      <a:r>
                        <a:rPr sz="1050" spc="40" dirty="0">
                          <a:latin typeface="BIZ UDPゴシック" panose="020B0400000000000000" pitchFamily="50" charset="-128"/>
                          <a:ea typeface="BIZ UDPゴシック" panose="020B0400000000000000" pitchFamily="50" charset="-128"/>
                          <a:cs typeface="UKIJ CJK"/>
                        </a:rPr>
                        <a:t>Doosan</a:t>
                      </a:r>
                      <a:endParaRPr sz="1050" dirty="0">
                        <a:latin typeface="BIZ UDPゴシック" panose="020B0400000000000000" pitchFamily="50" charset="-128"/>
                        <a:ea typeface="BIZ UDPゴシック" panose="020B0400000000000000" pitchFamily="50" charset="-128"/>
                        <a:cs typeface="UKIJ CJK"/>
                      </a:endParaRPr>
                    </a:p>
                  </a:txBody>
                  <a:tcPr marL="0" marR="0" marT="3810" marB="0" anchor="ctr">
                    <a:lnL w="12700">
                      <a:solidFill>
                        <a:srgbClr val="548ED4"/>
                      </a:solidFill>
                      <a:prstDash val="solid"/>
                    </a:lnL>
                    <a:lnR w="12700">
                      <a:solidFill>
                        <a:srgbClr val="548ED4"/>
                      </a:solidFill>
                      <a:prstDash val="solid"/>
                    </a:lnR>
                    <a:lnT w="12700">
                      <a:solidFill>
                        <a:srgbClr val="4F81BC"/>
                      </a:solidFill>
                      <a:prstDash val="solid"/>
                    </a:lnT>
                    <a:lnB w="12700">
                      <a:solidFill>
                        <a:srgbClr val="4F81BC"/>
                      </a:solidFill>
                      <a:prstDash val="solid"/>
                    </a:lnB>
                    <a:solidFill>
                      <a:srgbClr val="DCE6F1"/>
                    </a:solidFill>
                  </a:tcPr>
                </a:tc>
                <a:tc>
                  <a:txBody>
                    <a:bodyPr/>
                    <a:lstStyle/>
                    <a:p>
                      <a:pPr marL="663575" marR="559435" indent="-74930" algn="ctr">
                        <a:lnSpc>
                          <a:spcPct val="100000"/>
                        </a:lnSpc>
                        <a:spcBef>
                          <a:spcPts val="150"/>
                        </a:spcBef>
                      </a:pPr>
                      <a:r>
                        <a:rPr sz="1050" dirty="0" err="1">
                          <a:latin typeface="BIZ UDPゴシック" panose="020B0400000000000000" pitchFamily="50" charset="-128"/>
                          <a:ea typeface="BIZ UDPゴシック" panose="020B0400000000000000" pitchFamily="50" charset="-128"/>
                          <a:cs typeface="UKIJ CJK"/>
                        </a:rPr>
                        <a:t>三菱重工業</a:t>
                      </a:r>
                      <a:r>
                        <a:rPr sz="1050" dirty="0">
                          <a:latin typeface="BIZ UDPゴシック" panose="020B0400000000000000" pitchFamily="50" charset="-128"/>
                          <a:ea typeface="BIZ UDPゴシック" panose="020B0400000000000000" pitchFamily="50" charset="-128"/>
                          <a:cs typeface="UKIJ CJK"/>
                        </a:rPr>
                        <a:t> </a:t>
                      </a:r>
                      <a:r>
                        <a:rPr sz="1050" spc="5" dirty="0" err="1">
                          <a:latin typeface="BIZ UDPゴシック" panose="020B0400000000000000" pitchFamily="50" charset="-128"/>
                          <a:ea typeface="BIZ UDPゴシック" panose="020B0400000000000000" pitchFamily="50" charset="-128"/>
                          <a:cs typeface="UKIJ CJK"/>
                        </a:rPr>
                        <a:t>日立</a:t>
                      </a:r>
                      <a:r>
                        <a:rPr sz="1050" spc="5" dirty="0">
                          <a:latin typeface="BIZ UDPゴシック" panose="020B0400000000000000" pitchFamily="50" charset="-128"/>
                          <a:ea typeface="BIZ UDPゴシック" panose="020B0400000000000000" pitchFamily="50" charset="-128"/>
                          <a:cs typeface="UKIJ CJK"/>
                        </a:rPr>
                        <a:t> </a:t>
                      </a:r>
                      <a:r>
                        <a:rPr sz="1050" spc="65" dirty="0">
                          <a:latin typeface="BIZ UDPゴシック" panose="020B0400000000000000" pitchFamily="50" charset="-128"/>
                          <a:ea typeface="BIZ UDPゴシック" panose="020B0400000000000000" pitchFamily="50" charset="-128"/>
                          <a:cs typeface="UKIJ CJK"/>
                        </a:rPr>
                        <a:t>GE  </a:t>
                      </a:r>
                      <a:r>
                        <a:rPr sz="1050" spc="5" dirty="0">
                          <a:latin typeface="BIZ UDPゴシック" panose="020B0400000000000000" pitchFamily="50" charset="-128"/>
                          <a:ea typeface="BIZ UDPゴシック" panose="020B0400000000000000" pitchFamily="50" charset="-128"/>
                          <a:cs typeface="UKIJ CJK"/>
                        </a:rPr>
                        <a:t>東芝</a:t>
                      </a:r>
                      <a:r>
                        <a:rPr sz="1050" spc="105" dirty="0">
                          <a:latin typeface="BIZ UDPゴシック" panose="020B0400000000000000" pitchFamily="50" charset="-128"/>
                          <a:ea typeface="BIZ UDPゴシック" panose="020B0400000000000000" pitchFamily="50" charset="-128"/>
                          <a:cs typeface="UKIJ CJK"/>
                        </a:rPr>
                        <a:t>ESS</a:t>
                      </a:r>
                      <a:endParaRPr sz="1050" dirty="0">
                        <a:latin typeface="BIZ UDPゴシック" panose="020B0400000000000000" pitchFamily="50" charset="-128"/>
                        <a:ea typeface="BIZ UDPゴシック" panose="020B0400000000000000" pitchFamily="50" charset="-128"/>
                        <a:cs typeface="UKIJ CJK"/>
                      </a:endParaRPr>
                    </a:p>
                  </a:txBody>
                  <a:tcPr marL="0" marR="0" marT="19050" marB="0" anchor="ctr">
                    <a:lnL w="12700">
                      <a:solidFill>
                        <a:srgbClr val="548ED4"/>
                      </a:solidFill>
                      <a:prstDash val="solid"/>
                    </a:lnL>
                    <a:lnR w="12700">
                      <a:solidFill>
                        <a:srgbClr val="4F81BC"/>
                      </a:solidFill>
                      <a:prstDash val="solid"/>
                    </a:lnR>
                    <a:lnT w="12700">
                      <a:solidFill>
                        <a:srgbClr val="4F81BC"/>
                      </a:solidFill>
                      <a:prstDash val="solid"/>
                    </a:lnT>
                    <a:lnB w="12700">
                      <a:solidFill>
                        <a:srgbClr val="4F81BC"/>
                      </a:solidFill>
                      <a:prstDash val="solid"/>
                    </a:lnB>
                    <a:solidFill>
                      <a:schemeClr val="accent4">
                        <a:lumMod val="60000"/>
                        <a:lumOff val="40000"/>
                      </a:schemeClr>
                    </a:solidFill>
                  </a:tcPr>
                </a:tc>
                <a:extLst>
                  <a:ext uri="{0D108BD9-81ED-4DB2-BD59-A6C34878D82A}">
                    <a16:rowId xmlns:a16="http://schemas.microsoft.com/office/drawing/2014/main" val="10004"/>
                  </a:ext>
                </a:extLst>
              </a:tr>
              <a:tr h="392556">
                <a:tc>
                  <a:txBody>
                    <a:bodyPr/>
                    <a:lstStyle/>
                    <a:p>
                      <a:pPr marL="36195" algn="ctr">
                        <a:lnSpc>
                          <a:spcPct val="100000"/>
                        </a:lnSpc>
                      </a:pPr>
                      <a:r>
                        <a:rPr sz="1050" b="1" dirty="0" err="1">
                          <a:latin typeface="BIZ UDPゴシック" panose="020B0400000000000000" pitchFamily="50" charset="-128"/>
                          <a:ea typeface="BIZ UDPゴシック" panose="020B0400000000000000" pitchFamily="50" charset="-128"/>
                          <a:cs typeface="Noto Sans CJK HK"/>
                        </a:rPr>
                        <a:t>原子炉容器</a:t>
                      </a:r>
                      <a:endParaRPr sz="1050" dirty="0">
                        <a:latin typeface="BIZ UDPゴシック" panose="020B0400000000000000" pitchFamily="50" charset="-128"/>
                        <a:ea typeface="BIZ UDPゴシック" panose="020B0400000000000000" pitchFamily="50" charset="-128"/>
                        <a:cs typeface="Noto Sans CJK HK"/>
                      </a:endParaRPr>
                    </a:p>
                  </a:txBody>
                  <a:tcPr marL="0" marR="0" marT="4445" marB="0" anchor="ctr">
                    <a:lnL w="12700">
                      <a:solidFill>
                        <a:srgbClr val="4F81BC"/>
                      </a:solidFill>
                      <a:prstDash val="solid"/>
                    </a:lnL>
                    <a:lnR w="12700">
                      <a:solidFill>
                        <a:srgbClr val="548ED4"/>
                      </a:solidFill>
                      <a:prstDash val="solid"/>
                    </a:lnR>
                    <a:lnT w="12700">
                      <a:solidFill>
                        <a:srgbClr val="4F81BC"/>
                      </a:solidFill>
                      <a:prstDash val="solid"/>
                    </a:lnT>
                    <a:lnB w="12700">
                      <a:solidFill>
                        <a:srgbClr val="4F81BC"/>
                      </a:solidFill>
                      <a:prstDash val="solid"/>
                    </a:lnB>
                  </a:tcPr>
                </a:tc>
                <a:tc>
                  <a:txBody>
                    <a:bodyPr/>
                    <a:lstStyle/>
                    <a:p>
                      <a:pPr algn="ctr">
                        <a:lnSpc>
                          <a:spcPct val="100000"/>
                        </a:lnSpc>
                      </a:pPr>
                      <a:endParaRPr sz="1000">
                        <a:latin typeface="BIZ UDPゴシック" panose="020B0400000000000000" pitchFamily="50" charset="-128"/>
                        <a:ea typeface="BIZ UDPゴシック" panose="020B0400000000000000" pitchFamily="50" charset="-128"/>
                        <a:cs typeface="Times New Roman"/>
                      </a:endParaRPr>
                    </a:p>
                  </a:txBody>
                  <a:tcPr marL="0" marR="0" marT="0" marB="0" anchor="ctr">
                    <a:lnL w="12700">
                      <a:solidFill>
                        <a:srgbClr val="548ED4"/>
                      </a:solidFill>
                      <a:prstDash val="solid"/>
                    </a:lnL>
                    <a:lnR w="12700">
                      <a:solidFill>
                        <a:srgbClr val="548ED4"/>
                      </a:solidFill>
                      <a:prstDash val="solid"/>
                    </a:lnR>
                    <a:lnT w="12700">
                      <a:solidFill>
                        <a:srgbClr val="4F81BC"/>
                      </a:solidFill>
                      <a:prstDash val="solid"/>
                    </a:lnT>
                    <a:lnB w="12700">
                      <a:solidFill>
                        <a:srgbClr val="4F81BC"/>
                      </a:solidFill>
                      <a:prstDash val="solid"/>
                    </a:lnB>
                  </a:tcPr>
                </a:tc>
                <a:tc>
                  <a:txBody>
                    <a:bodyPr/>
                    <a:lstStyle/>
                    <a:p>
                      <a:pPr algn="ctr">
                        <a:lnSpc>
                          <a:spcPct val="100000"/>
                        </a:lnSpc>
                      </a:pPr>
                      <a:endParaRPr sz="1000">
                        <a:latin typeface="BIZ UDPゴシック" panose="020B0400000000000000" pitchFamily="50" charset="-128"/>
                        <a:ea typeface="BIZ UDPゴシック" panose="020B0400000000000000" pitchFamily="50" charset="-128"/>
                        <a:cs typeface="Times New Roman"/>
                      </a:endParaRPr>
                    </a:p>
                  </a:txBody>
                  <a:tcPr marL="0" marR="0" marT="0" marB="0" anchor="ctr">
                    <a:lnL w="12700">
                      <a:solidFill>
                        <a:srgbClr val="548ED4"/>
                      </a:solidFill>
                      <a:prstDash val="solid"/>
                    </a:lnL>
                    <a:lnR w="12700">
                      <a:solidFill>
                        <a:srgbClr val="548ED4"/>
                      </a:solidFill>
                      <a:prstDash val="solid"/>
                    </a:lnR>
                    <a:lnT w="12700">
                      <a:solidFill>
                        <a:srgbClr val="4F81BC"/>
                      </a:solidFill>
                      <a:prstDash val="solid"/>
                    </a:lnT>
                    <a:lnB w="12700">
                      <a:solidFill>
                        <a:srgbClr val="4F81BC"/>
                      </a:solidFill>
                      <a:prstDash val="solid"/>
                    </a:lnB>
                  </a:tcPr>
                </a:tc>
                <a:tc>
                  <a:txBody>
                    <a:bodyPr/>
                    <a:lstStyle/>
                    <a:p>
                      <a:pPr marL="18415" algn="ctr">
                        <a:lnSpc>
                          <a:spcPct val="100000"/>
                        </a:lnSpc>
                        <a:spcBef>
                          <a:spcPts val="925"/>
                        </a:spcBef>
                      </a:pPr>
                      <a:r>
                        <a:rPr sz="1050" spc="45" dirty="0">
                          <a:latin typeface="BIZ UDPゴシック" panose="020B0400000000000000" pitchFamily="50" charset="-128"/>
                          <a:ea typeface="BIZ UDPゴシック" panose="020B0400000000000000" pitchFamily="50" charset="-128"/>
                          <a:cs typeface="UKIJ CJK"/>
                        </a:rPr>
                        <a:t>Framatome</a:t>
                      </a:r>
                      <a:endParaRPr sz="1050" dirty="0">
                        <a:latin typeface="BIZ UDPゴシック" panose="020B0400000000000000" pitchFamily="50" charset="-128"/>
                        <a:ea typeface="BIZ UDPゴシック" panose="020B0400000000000000" pitchFamily="50" charset="-128"/>
                        <a:cs typeface="UKIJ CJK"/>
                      </a:endParaRPr>
                    </a:p>
                  </a:txBody>
                  <a:tcPr marL="0" marR="0" marT="117475" marB="0" anchor="ctr">
                    <a:lnL w="12700">
                      <a:solidFill>
                        <a:srgbClr val="548ED4"/>
                      </a:solidFill>
                      <a:prstDash val="solid"/>
                    </a:lnL>
                    <a:lnR w="12700">
                      <a:solidFill>
                        <a:srgbClr val="548ED4"/>
                      </a:solidFill>
                      <a:prstDash val="solid"/>
                    </a:lnR>
                    <a:lnT w="12700">
                      <a:solidFill>
                        <a:srgbClr val="4F81BC"/>
                      </a:solidFill>
                      <a:prstDash val="solid"/>
                    </a:lnT>
                    <a:lnB w="12700">
                      <a:solidFill>
                        <a:srgbClr val="4F81BC"/>
                      </a:solidFill>
                      <a:prstDash val="solid"/>
                    </a:lnB>
                    <a:solidFill>
                      <a:srgbClr val="DCE6F1"/>
                    </a:solidFill>
                  </a:tcPr>
                </a:tc>
                <a:tc>
                  <a:txBody>
                    <a:bodyPr/>
                    <a:lstStyle/>
                    <a:p>
                      <a:pPr marL="19685" algn="ctr">
                        <a:lnSpc>
                          <a:spcPct val="100000"/>
                        </a:lnSpc>
                        <a:spcBef>
                          <a:spcPts val="925"/>
                        </a:spcBef>
                      </a:pPr>
                      <a:r>
                        <a:rPr sz="1050" spc="40" dirty="0">
                          <a:latin typeface="BIZ UDPゴシック" panose="020B0400000000000000" pitchFamily="50" charset="-128"/>
                          <a:ea typeface="BIZ UDPゴシック" panose="020B0400000000000000" pitchFamily="50" charset="-128"/>
                          <a:cs typeface="UKIJ CJK"/>
                        </a:rPr>
                        <a:t>Doosan</a:t>
                      </a:r>
                      <a:endParaRPr sz="1050" dirty="0">
                        <a:latin typeface="BIZ UDPゴシック" panose="020B0400000000000000" pitchFamily="50" charset="-128"/>
                        <a:ea typeface="BIZ UDPゴシック" panose="020B0400000000000000" pitchFamily="50" charset="-128"/>
                        <a:cs typeface="UKIJ CJK"/>
                      </a:endParaRPr>
                    </a:p>
                  </a:txBody>
                  <a:tcPr marL="0" marR="0" marT="117475" marB="0" anchor="ctr">
                    <a:lnL w="12700">
                      <a:solidFill>
                        <a:srgbClr val="548ED4"/>
                      </a:solidFill>
                      <a:prstDash val="solid"/>
                    </a:lnL>
                    <a:lnR w="12700">
                      <a:solidFill>
                        <a:srgbClr val="548ED4"/>
                      </a:solidFill>
                      <a:prstDash val="solid"/>
                    </a:lnR>
                    <a:lnT w="12700">
                      <a:solidFill>
                        <a:srgbClr val="4F81BC"/>
                      </a:solidFill>
                      <a:prstDash val="solid"/>
                    </a:lnT>
                    <a:lnB w="12700">
                      <a:solidFill>
                        <a:srgbClr val="4F81BC"/>
                      </a:solidFill>
                      <a:prstDash val="solid"/>
                    </a:lnB>
                    <a:solidFill>
                      <a:srgbClr val="DCE6F1"/>
                    </a:solidFill>
                  </a:tcPr>
                </a:tc>
                <a:tc>
                  <a:txBody>
                    <a:bodyPr/>
                    <a:lstStyle/>
                    <a:p>
                      <a:pPr marL="21590" algn="ctr">
                        <a:lnSpc>
                          <a:spcPct val="100000"/>
                        </a:lnSpc>
                        <a:spcBef>
                          <a:spcPts val="295"/>
                        </a:spcBef>
                      </a:pPr>
                      <a:r>
                        <a:rPr sz="1050" dirty="0">
                          <a:latin typeface="BIZ UDPゴシック" panose="020B0400000000000000" pitchFamily="50" charset="-128"/>
                          <a:ea typeface="BIZ UDPゴシック" panose="020B0400000000000000" pitchFamily="50" charset="-128"/>
                          <a:cs typeface="UKIJ CJK"/>
                        </a:rPr>
                        <a:t>三菱重工業</a:t>
                      </a:r>
                      <a:endParaRPr sz="1050">
                        <a:latin typeface="BIZ UDPゴシック" panose="020B0400000000000000" pitchFamily="50" charset="-128"/>
                        <a:ea typeface="BIZ UDPゴシック" panose="020B0400000000000000" pitchFamily="50" charset="-128"/>
                        <a:cs typeface="UKIJ CJK"/>
                      </a:endParaRPr>
                    </a:p>
                    <a:p>
                      <a:pPr marL="19685" algn="ctr">
                        <a:lnSpc>
                          <a:spcPct val="100000"/>
                        </a:lnSpc>
                        <a:spcBef>
                          <a:spcPts val="5"/>
                        </a:spcBef>
                      </a:pPr>
                      <a:r>
                        <a:rPr sz="1050" spc="50" dirty="0">
                          <a:latin typeface="BIZ UDPゴシック" panose="020B0400000000000000" pitchFamily="50" charset="-128"/>
                          <a:ea typeface="BIZ UDPゴシック" panose="020B0400000000000000" pitchFamily="50" charset="-128"/>
                          <a:cs typeface="UKIJ CJK"/>
                        </a:rPr>
                        <a:t>IHI</a:t>
                      </a:r>
                      <a:endParaRPr sz="1050">
                        <a:latin typeface="BIZ UDPゴシック" panose="020B0400000000000000" pitchFamily="50" charset="-128"/>
                        <a:ea typeface="BIZ UDPゴシック" panose="020B0400000000000000" pitchFamily="50" charset="-128"/>
                        <a:cs typeface="UKIJ CJK"/>
                      </a:endParaRPr>
                    </a:p>
                  </a:txBody>
                  <a:tcPr marL="0" marR="0" marT="37465" marB="0" anchor="ctr">
                    <a:lnL w="12700">
                      <a:solidFill>
                        <a:srgbClr val="548ED4"/>
                      </a:solidFill>
                      <a:prstDash val="solid"/>
                    </a:lnL>
                    <a:lnR w="12700">
                      <a:solidFill>
                        <a:srgbClr val="4F81BC"/>
                      </a:solidFill>
                      <a:prstDash val="solid"/>
                    </a:lnR>
                    <a:lnT w="12700">
                      <a:solidFill>
                        <a:srgbClr val="4F81BC"/>
                      </a:solidFill>
                      <a:prstDash val="solid"/>
                    </a:lnT>
                    <a:lnB w="12700">
                      <a:solidFill>
                        <a:srgbClr val="4F81BC"/>
                      </a:solidFill>
                      <a:prstDash val="solid"/>
                    </a:lnB>
                    <a:solidFill>
                      <a:schemeClr val="accent4">
                        <a:lumMod val="60000"/>
                        <a:lumOff val="40000"/>
                      </a:schemeClr>
                    </a:solidFill>
                  </a:tcPr>
                </a:tc>
                <a:extLst>
                  <a:ext uri="{0D108BD9-81ED-4DB2-BD59-A6C34878D82A}">
                    <a16:rowId xmlns:a16="http://schemas.microsoft.com/office/drawing/2014/main" val="10005"/>
                  </a:ext>
                </a:extLst>
              </a:tr>
              <a:tr h="401701">
                <a:tc>
                  <a:txBody>
                    <a:bodyPr/>
                    <a:lstStyle/>
                    <a:p>
                      <a:pPr marL="36195" algn="ctr">
                        <a:lnSpc>
                          <a:spcPct val="100000"/>
                        </a:lnSpc>
                        <a:spcBef>
                          <a:spcPts val="5"/>
                        </a:spcBef>
                      </a:pPr>
                      <a:r>
                        <a:rPr sz="1050" b="1" dirty="0" err="1">
                          <a:latin typeface="BIZ UDPゴシック" panose="020B0400000000000000" pitchFamily="50" charset="-128"/>
                          <a:ea typeface="BIZ UDPゴシック" panose="020B0400000000000000" pitchFamily="50" charset="-128"/>
                          <a:cs typeface="Noto Sans CJK HK"/>
                        </a:rPr>
                        <a:t>鍛造品</a:t>
                      </a:r>
                      <a:endParaRPr sz="1050" dirty="0">
                        <a:latin typeface="BIZ UDPゴシック" panose="020B0400000000000000" pitchFamily="50" charset="-128"/>
                        <a:ea typeface="BIZ UDPゴシック" panose="020B0400000000000000" pitchFamily="50" charset="-128"/>
                        <a:cs typeface="Noto Sans CJK HK"/>
                      </a:endParaRPr>
                    </a:p>
                  </a:txBody>
                  <a:tcPr marL="0" marR="0" marT="1270" marB="0" anchor="ctr">
                    <a:lnL w="12700">
                      <a:solidFill>
                        <a:srgbClr val="4F81BC"/>
                      </a:solidFill>
                      <a:prstDash val="solid"/>
                    </a:lnL>
                    <a:lnR w="12700">
                      <a:solidFill>
                        <a:srgbClr val="548ED4"/>
                      </a:solidFill>
                      <a:prstDash val="solid"/>
                    </a:lnR>
                    <a:lnT w="12700">
                      <a:solidFill>
                        <a:srgbClr val="4F81BC"/>
                      </a:solidFill>
                      <a:prstDash val="solid"/>
                    </a:lnT>
                    <a:lnB w="12700">
                      <a:solidFill>
                        <a:srgbClr val="4F81BC"/>
                      </a:solidFill>
                      <a:prstDash val="solid"/>
                    </a:lnB>
                  </a:tcPr>
                </a:tc>
                <a:tc>
                  <a:txBody>
                    <a:bodyPr/>
                    <a:lstStyle/>
                    <a:p>
                      <a:pPr marL="151765" marR="125730" indent="124460" algn="ctr">
                        <a:lnSpc>
                          <a:spcPct val="100000"/>
                        </a:lnSpc>
                        <a:spcBef>
                          <a:spcPts val="384"/>
                        </a:spcBef>
                      </a:pPr>
                      <a:r>
                        <a:rPr sz="1000" spc="15" dirty="0">
                          <a:latin typeface="BIZ UDPゴシック" panose="020B0400000000000000" pitchFamily="50" charset="-128"/>
                          <a:ea typeface="BIZ UDPゴシック" panose="020B0400000000000000" pitchFamily="50" charset="-128"/>
                          <a:cs typeface="UKIJ CJK"/>
                        </a:rPr>
                        <a:t>North </a:t>
                      </a:r>
                      <a:r>
                        <a:rPr sz="1000" spc="30" dirty="0">
                          <a:latin typeface="BIZ UDPゴシック" panose="020B0400000000000000" pitchFamily="50" charset="-128"/>
                          <a:ea typeface="BIZ UDPゴシック" panose="020B0400000000000000" pitchFamily="50" charset="-128"/>
                          <a:cs typeface="UKIJ CJK"/>
                        </a:rPr>
                        <a:t>American  </a:t>
                      </a:r>
                      <a:r>
                        <a:rPr sz="1000" spc="45" dirty="0">
                          <a:latin typeface="BIZ UDPゴシック" panose="020B0400000000000000" pitchFamily="50" charset="-128"/>
                          <a:ea typeface="BIZ UDPゴシック" panose="020B0400000000000000" pitchFamily="50" charset="-128"/>
                          <a:cs typeface="UKIJ CJK"/>
                        </a:rPr>
                        <a:t>Forgemasters（※）</a:t>
                      </a:r>
                      <a:endParaRPr sz="1000">
                        <a:latin typeface="BIZ UDPゴシック" panose="020B0400000000000000" pitchFamily="50" charset="-128"/>
                        <a:ea typeface="BIZ UDPゴシック" panose="020B0400000000000000" pitchFamily="50" charset="-128"/>
                        <a:cs typeface="UKIJ CJK"/>
                      </a:endParaRPr>
                    </a:p>
                  </a:txBody>
                  <a:tcPr marL="0" marR="0" marT="48894" marB="0" anchor="ctr">
                    <a:lnL w="12700">
                      <a:solidFill>
                        <a:srgbClr val="548ED4"/>
                      </a:solidFill>
                      <a:prstDash val="solid"/>
                    </a:lnL>
                    <a:lnR w="12700">
                      <a:solidFill>
                        <a:srgbClr val="548ED4"/>
                      </a:solidFill>
                      <a:prstDash val="solid"/>
                    </a:lnR>
                    <a:lnT w="12700">
                      <a:solidFill>
                        <a:srgbClr val="4F81BC"/>
                      </a:solidFill>
                      <a:prstDash val="solid"/>
                    </a:lnT>
                    <a:lnB w="12700">
                      <a:solidFill>
                        <a:srgbClr val="4F81BC"/>
                      </a:solidFill>
                      <a:prstDash val="solid"/>
                    </a:lnB>
                    <a:solidFill>
                      <a:srgbClr val="DCE6F1"/>
                    </a:solidFill>
                  </a:tcPr>
                </a:tc>
                <a:tc>
                  <a:txBody>
                    <a:bodyPr/>
                    <a:lstStyle/>
                    <a:p>
                      <a:pPr marL="19685" algn="ctr">
                        <a:lnSpc>
                          <a:spcPct val="100000"/>
                        </a:lnSpc>
                        <a:spcBef>
                          <a:spcPts val="384"/>
                        </a:spcBef>
                      </a:pPr>
                      <a:r>
                        <a:rPr sz="1000" spc="20" dirty="0">
                          <a:latin typeface="BIZ UDPゴシック" panose="020B0400000000000000" pitchFamily="50" charset="-128"/>
                          <a:ea typeface="BIZ UDPゴシック" panose="020B0400000000000000" pitchFamily="50" charset="-128"/>
                          <a:cs typeface="UKIJ CJK"/>
                        </a:rPr>
                        <a:t>Sheffield</a:t>
                      </a:r>
                      <a:r>
                        <a:rPr sz="1000" spc="70" dirty="0">
                          <a:latin typeface="BIZ UDPゴシック" panose="020B0400000000000000" pitchFamily="50" charset="-128"/>
                          <a:ea typeface="BIZ UDPゴシック" panose="020B0400000000000000" pitchFamily="50" charset="-128"/>
                          <a:cs typeface="UKIJ CJK"/>
                        </a:rPr>
                        <a:t> </a:t>
                      </a:r>
                      <a:r>
                        <a:rPr sz="1000" spc="35" dirty="0" err="1">
                          <a:latin typeface="BIZ UDPゴシック" panose="020B0400000000000000" pitchFamily="50" charset="-128"/>
                          <a:ea typeface="BIZ UDPゴシック" panose="020B0400000000000000" pitchFamily="50" charset="-128"/>
                          <a:cs typeface="UKIJ CJK"/>
                        </a:rPr>
                        <a:t>Forgemasters</a:t>
                      </a:r>
                      <a:endParaRPr sz="1000" dirty="0">
                        <a:latin typeface="BIZ UDPゴシック" panose="020B0400000000000000" pitchFamily="50" charset="-128"/>
                        <a:ea typeface="BIZ UDPゴシック" panose="020B0400000000000000" pitchFamily="50" charset="-128"/>
                        <a:cs typeface="UKIJ CJK"/>
                      </a:endParaRPr>
                    </a:p>
                  </a:txBody>
                  <a:tcPr marL="0" marR="0" marT="48894" marB="0" anchor="ctr">
                    <a:lnL w="12700">
                      <a:solidFill>
                        <a:srgbClr val="548ED4"/>
                      </a:solidFill>
                      <a:prstDash val="solid"/>
                    </a:lnL>
                    <a:lnR w="12700">
                      <a:solidFill>
                        <a:srgbClr val="548ED4"/>
                      </a:solidFill>
                      <a:prstDash val="solid"/>
                    </a:lnR>
                    <a:lnT w="12700">
                      <a:solidFill>
                        <a:srgbClr val="4F81BC"/>
                      </a:solidFill>
                      <a:prstDash val="solid"/>
                    </a:lnT>
                    <a:lnB w="12700">
                      <a:solidFill>
                        <a:srgbClr val="4F81BC"/>
                      </a:solidFill>
                      <a:prstDash val="solid"/>
                    </a:lnB>
                    <a:solidFill>
                      <a:srgbClr val="DCE6F1"/>
                    </a:solidFill>
                  </a:tcPr>
                </a:tc>
                <a:tc>
                  <a:txBody>
                    <a:bodyPr/>
                    <a:lstStyle/>
                    <a:p>
                      <a:pPr marL="19050" marR="0" lvl="0" indent="0" algn="ctr" defTabSz="914400" rtl="0" eaLnBrk="1" fontAlgn="auto" latinLnBrk="0" hangingPunct="1">
                        <a:lnSpc>
                          <a:spcPct val="100000"/>
                        </a:lnSpc>
                        <a:spcBef>
                          <a:spcPts val="965"/>
                        </a:spcBef>
                        <a:spcAft>
                          <a:spcPts val="0"/>
                        </a:spcAft>
                        <a:buClrTx/>
                        <a:buSzTx/>
                        <a:buFontTx/>
                        <a:buNone/>
                        <a:tabLst/>
                        <a:defRPr/>
                      </a:pPr>
                      <a:endParaRPr sz="1050" dirty="0">
                        <a:latin typeface="BIZ UDPゴシック" panose="020B0400000000000000" pitchFamily="50" charset="-128"/>
                        <a:ea typeface="BIZ UDPゴシック" panose="020B0400000000000000" pitchFamily="50" charset="-128"/>
                        <a:cs typeface="UKIJ CJK"/>
                      </a:endParaRPr>
                    </a:p>
                  </a:txBody>
                  <a:tcPr marL="0" marR="0" marT="122555" marB="0" anchor="ctr">
                    <a:lnL w="12700">
                      <a:solidFill>
                        <a:srgbClr val="548ED4"/>
                      </a:solidFill>
                      <a:prstDash val="solid"/>
                    </a:lnL>
                    <a:lnR w="12700">
                      <a:solidFill>
                        <a:srgbClr val="548ED4"/>
                      </a:solidFill>
                      <a:prstDash val="solid"/>
                    </a:lnR>
                    <a:lnT w="12700">
                      <a:solidFill>
                        <a:srgbClr val="4F81BC"/>
                      </a:solidFill>
                      <a:prstDash val="solid"/>
                    </a:lnT>
                    <a:lnB w="12700">
                      <a:solidFill>
                        <a:srgbClr val="4F81BC"/>
                      </a:solidFill>
                      <a:prstDash val="solid"/>
                    </a:lnB>
                    <a:solidFill>
                      <a:srgbClr val="DCE6F1"/>
                    </a:solidFill>
                  </a:tcPr>
                </a:tc>
                <a:tc>
                  <a:txBody>
                    <a:bodyPr/>
                    <a:lstStyle/>
                    <a:p>
                      <a:pPr marL="19685" algn="ctr">
                        <a:lnSpc>
                          <a:spcPct val="100000"/>
                        </a:lnSpc>
                        <a:spcBef>
                          <a:spcPts val="965"/>
                        </a:spcBef>
                      </a:pPr>
                      <a:r>
                        <a:rPr sz="1050" spc="40" dirty="0">
                          <a:latin typeface="BIZ UDPゴシック" panose="020B0400000000000000" pitchFamily="50" charset="-128"/>
                          <a:ea typeface="BIZ UDPゴシック" panose="020B0400000000000000" pitchFamily="50" charset="-128"/>
                          <a:cs typeface="UKIJ CJK"/>
                        </a:rPr>
                        <a:t>Doosan</a:t>
                      </a:r>
                      <a:endParaRPr sz="1050" dirty="0">
                        <a:latin typeface="BIZ UDPゴシック" panose="020B0400000000000000" pitchFamily="50" charset="-128"/>
                        <a:ea typeface="BIZ UDPゴシック" panose="020B0400000000000000" pitchFamily="50" charset="-128"/>
                        <a:cs typeface="UKIJ CJK"/>
                      </a:endParaRPr>
                    </a:p>
                  </a:txBody>
                  <a:tcPr marL="0" marR="0" marT="122555" marB="0" anchor="ctr">
                    <a:lnL w="12700">
                      <a:solidFill>
                        <a:srgbClr val="548ED4"/>
                      </a:solidFill>
                      <a:prstDash val="solid"/>
                    </a:lnL>
                    <a:lnR w="12700">
                      <a:solidFill>
                        <a:srgbClr val="548ED4"/>
                      </a:solidFill>
                      <a:prstDash val="solid"/>
                    </a:lnR>
                    <a:lnT w="12700">
                      <a:solidFill>
                        <a:srgbClr val="4F81BC"/>
                      </a:solidFill>
                      <a:prstDash val="solid"/>
                    </a:lnT>
                    <a:lnB w="12700">
                      <a:solidFill>
                        <a:srgbClr val="4F81BC"/>
                      </a:solidFill>
                      <a:prstDash val="solid"/>
                    </a:lnB>
                    <a:solidFill>
                      <a:srgbClr val="DCE6F1"/>
                    </a:solidFill>
                  </a:tcPr>
                </a:tc>
                <a:tc>
                  <a:txBody>
                    <a:bodyPr/>
                    <a:lstStyle/>
                    <a:p>
                      <a:pPr marL="20320" algn="ctr">
                        <a:lnSpc>
                          <a:spcPct val="100000"/>
                        </a:lnSpc>
                        <a:spcBef>
                          <a:spcPts val="965"/>
                        </a:spcBef>
                      </a:pPr>
                      <a:r>
                        <a:rPr sz="1050" spc="5" dirty="0">
                          <a:latin typeface="BIZ UDPゴシック" panose="020B0400000000000000" pitchFamily="50" charset="-128"/>
                          <a:ea typeface="BIZ UDPゴシック" panose="020B0400000000000000" pitchFamily="50" charset="-128"/>
                          <a:cs typeface="UKIJ CJK"/>
                        </a:rPr>
                        <a:t>日本製鋼所</a:t>
                      </a:r>
                      <a:r>
                        <a:rPr sz="1050" spc="30" dirty="0">
                          <a:latin typeface="BIZ UDPゴシック" panose="020B0400000000000000" pitchFamily="50" charset="-128"/>
                          <a:ea typeface="BIZ UDPゴシック" panose="020B0400000000000000" pitchFamily="50" charset="-128"/>
                          <a:cs typeface="UKIJ CJK"/>
                        </a:rPr>
                        <a:t>M&amp;E</a:t>
                      </a:r>
                      <a:endParaRPr sz="1050" dirty="0">
                        <a:latin typeface="BIZ UDPゴシック" panose="020B0400000000000000" pitchFamily="50" charset="-128"/>
                        <a:ea typeface="BIZ UDPゴシック" panose="020B0400000000000000" pitchFamily="50" charset="-128"/>
                        <a:cs typeface="UKIJ CJK"/>
                      </a:endParaRPr>
                    </a:p>
                  </a:txBody>
                  <a:tcPr marL="0" marR="0" marT="122555" marB="0" anchor="ctr">
                    <a:lnL w="12700">
                      <a:solidFill>
                        <a:srgbClr val="548ED4"/>
                      </a:solidFill>
                      <a:prstDash val="solid"/>
                    </a:lnL>
                    <a:lnR w="12700">
                      <a:solidFill>
                        <a:srgbClr val="4F81BC"/>
                      </a:solidFill>
                      <a:prstDash val="solid"/>
                    </a:lnR>
                    <a:lnT w="12700">
                      <a:solidFill>
                        <a:srgbClr val="4F81BC"/>
                      </a:solidFill>
                      <a:prstDash val="solid"/>
                    </a:lnT>
                    <a:lnB w="12700">
                      <a:solidFill>
                        <a:srgbClr val="4F81BC"/>
                      </a:solidFill>
                      <a:prstDash val="solid"/>
                    </a:lnB>
                    <a:solidFill>
                      <a:schemeClr val="accent4">
                        <a:lumMod val="60000"/>
                        <a:lumOff val="40000"/>
                      </a:schemeClr>
                    </a:solidFill>
                  </a:tcPr>
                </a:tc>
                <a:extLst>
                  <a:ext uri="{0D108BD9-81ED-4DB2-BD59-A6C34878D82A}">
                    <a16:rowId xmlns:a16="http://schemas.microsoft.com/office/drawing/2014/main" val="10006"/>
                  </a:ext>
                </a:extLst>
              </a:tr>
              <a:tr h="557911">
                <a:tc>
                  <a:txBody>
                    <a:bodyPr/>
                    <a:lstStyle/>
                    <a:p>
                      <a:pPr marL="36195" algn="ctr">
                        <a:lnSpc>
                          <a:spcPct val="100000"/>
                        </a:lnSpc>
                      </a:pPr>
                      <a:r>
                        <a:rPr sz="1050" b="1" dirty="0" err="1">
                          <a:latin typeface="BIZ UDPゴシック" panose="020B0400000000000000" pitchFamily="50" charset="-128"/>
                          <a:ea typeface="BIZ UDPゴシック" panose="020B0400000000000000" pitchFamily="50" charset="-128"/>
                          <a:cs typeface="Noto Sans CJK HK"/>
                        </a:rPr>
                        <a:t>格納容器</a:t>
                      </a:r>
                      <a:endParaRPr sz="1050" dirty="0">
                        <a:latin typeface="BIZ UDPゴシック" panose="020B0400000000000000" pitchFamily="50" charset="-128"/>
                        <a:ea typeface="BIZ UDPゴシック" panose="020B0400000000000000" pitchFamily="50" charset="-128"/>
                        <a:cs typeface="Noto Sans CJK HK"/>
                      </a:endParaRPr>
                    </a:p>
                    <a:p>
                      <a:pPr marL="36195" algn="ctr">
                        <a:lnSpc>
                          <a:spcPct val="100000"/>
                        </a:lnSpc>
                      </a:pPr>
                      <a:r>
                        <a:rPr sz="1050" b="1" spc="-150" dirty="0">
                          <a:latin typeface="BIZ UDPゴシック" panose="020B0400000000000000" pitchFamily="50" charset="-128"/>
                          <a:ea typeface="BIZ UDPゴシック" panose="020B0400000000000000" pitchFamily="50" charset="-128"/>
                          <a:cs typeface="Noto Sans CJK HK"/>
                        </a:rPr>
                        <a:t>・建屋</a:t>
                      </a:r>
                      <a:endParaRPr sz="1050" dirty="0">
                        <a:latin typeface="BIZ UDPゴシック" panose="020B0400000000000000" pitchFamily="50" charset="-128"/>
                        <a:ea typeface="BIZ UDPゴシック" panose="020B0400000000000000" pitchFamily="50" charset="-128"/>
                        <a:cs typeface="Noto Sans CJK HK"/>
                      </a:endParaRPr>
                    </a:p>
                  </a:txBody>
                  <a:tcPr marL="0" marR="0" marT="3810" marB="0" anchor="ctr">
                    <a:lnL w="12700">
                      <a:solidFill>
                        <a:srgbClr val="4F81BC"/>
                      </a:solidFill>
                      <a:prstDash val="solid"/>
                    </a:lnL>
                    <a:lnR w="12700">
                      <a:solidFill>
                        <a:srgbClr val="548ED4"/>
                      </a:solidFill>
                      <a:prstDash val="solid"/>
                    </a:lnR>
                    <a:lnT w="12700">
                      <a:solidFill>
                        <a:srgbClr val="4F81BC"/>
                      </a:solidFill>
                      <a:prstDash val="solid"/>
                    </a:lnT>
                    <a:lnB w="12700">
                      <a:solidFill>
                        <a:srgbClr val="4F81BC"/>
                      </a:solidFill>
                      <a:prstDash val="solid"/>
                    </a:lnB>
                  </a:tcPr>
                </a:tc>
                <a:tc>
                  <a:txBody>
                    <a:bodyPr/>
                    <a:lstStyle/>
                    <a:p>
                      <a:pPr marL="284480" marR="259079" algn="ctr">
                        <a:lnSpc>
                          <a:spcPct val="100000"/>
                        </a:lnSpc>
                        <a:spcBef>
                          <a:spcPts val="320"/>
                        </a:spcBef>
                      </a:pPr>
                      <a:r>
                        <a:rPr sz="1050" spc="35" dirty="0">
                          <a:latin typeface="BIZ UDPゴシック" panose="020B0400000000000000" pitchFamily="50" charset="-128"/>
                          <a:ea typeface="BIZ UDPゴシック" panose="020B0400000000000000" pitchFamily="50" charset="-128"/>
                          <a:cs typeface="UKIJ CJK"/>
                        </a:rPr>
                        <a:t>Bechtel  Newport</a:t>
                      </a:r>
                      <a:r>
                        <a:rPr sz="1050" spc="-10" dirty="0">
                          <a:latin typeface="BIZ UDPゴシック" panose="020B0400000000000000" pitchFamily="50" charset="-128"/>
                          <a:ea typeface="BIZ UDPゴシック" panose="020B0400000000000000" pitchFamily="50" charset="-128"/>
                          <a:cs typeface="UKIJ CJK"/>
                        </a:rPr>
                        <a:t> </a:t>
                      </a:r>
                      <a:r>
                        <a:rPr sz="1050" spc="45" dirty="0">
                          <a:latin typeface="BIZ UDPゴシック" panose="020B0400000000000000" pitchFamily="50" charset="-128"/>
                          <a:ea typeface="BIZ UDPゴシック" panose="020B0400000000000000" pitchFamily="50" charset="-128"/>
                          <a:cs typeface="UKIJ CJK"/>
                        </a:rPr>
                        <a:t>News  </a:t>
                      </a:r>
                      <a:r>
                        <a:rPr sz="1050" spc="25" dirty="0">
                          <a:latin typeface="BIZ UDPゴシック" panose="020B0400000000000000" pitchFamily="50" charset="-128"/>
                          <a:ea typeface="BIZ UDPゴシック" panose="020B0400000000000000" pitchFamily="50" charset="-128"/>
                          <a:cs typeface="UKIJ CJK"/>
                        </a:rPr>
                        <a:t>Industrial</a:t>
                      </a:r>
                      <a:endParaRPr sz="1050">
                        <a:latin typeface="BIZ UDPゴシック" panose="020B0400000000000000" pitchFamily="50" charset="-128"/>
                        <a:ea typeface="BIZ UDPゴシック" panose="020B0400000000000000" pitchFamily="50" charset="-128"/>
                        <a:cs typeface="UKIJ CJK"/>
                      </a:endParaRPr>
                    </a:p>
                  </a:txBody>
                  <a:tcPr marL="0" marR="0" marT="40640" marB="0" anchor="ctr">
                    <a:lnL w="12700">
                      <a:solidFill>
                        <a:srgbClr val="548ED4"/>
                      </a:solidFill>
                      <a:prstDash val="solid"/>
                    </a:lnL>
                    <a:lnR w="12700">
                      <a:solidFill>
                        <a:srgbClr val="548ED4"/>
                      </a:solidFill>
                      <a:prstDash val="solid"/>
                    </a:lnR>
                    <a:lnT w="12700">
                      <a:solidFill>
                        <a:srgbClr val="4F81BC"/>
                      </a:solidFill>
                      <a:prstDash val="solid"/>
                    </a:lnT>
                    <a:lnB w="12700">
                      <a:solidFill>
                        <a:srgbClr val="4F81BC"/>
                      </a:solidFill>
                      <a:prstDash val="solid"/>
                    </a:lnB>
                    <a:solidFill>
                      <a:srgbClr val="DCE6F1"/>
                    </a:solidFill>
                  </a:tcPr>
                </a:tc>
                <a:tc>
                  <a:txBody>
                    <a:bodyPr/>
                    <a:lstStyle/>
                    <a:p>
                      <a:pPr marL="19050" algn="ctr">
                        <a:lnSpc>
                          <a:spcPct val="100000"/>
                        </a:lnSpc>
                      </a:pPr>
                      <a:r>
                        <a:rPr sz="1050" spc="30" dirty="0" err="1">
                          <a:latin typeface="BIZ UDPゴシック" panose="020B0400000000000000" pitchFamily="50" charset="-128"/>
                          <a:ea typeface="BIZ UDPゴシック" panose="020B0400000000000000" pitchFamily="50" charset="-128"/>
                          <a:cs typeface="UKIJ CJK"/>
                        </a:rPr>
                        <a:t>Bylor</a:t>
                      </a:r>
                      <a:endParaRPr sz="1050" dirty="0">
                        <a:latin typeface="BIZ UDPゴシック" panose="020B0400000000000000" pitchFamily="50" charset="-128"/>
                        <a:ea typeface="BIZ UDPゴシック" panose="020B0400000000000000" pitchFamily="50" charset="-128"/>
                        <a:cs typeface="UKIJ CJK"/>
                      </a:endParaRPr>
                    </a:p>
                  </a:txBody>
                  <a:tcPr marL="0" marR="0" marT="3175" marB="0" anchor="ctr">
                    <a:lnL w="12700">
                      <a:solidFill>
                        <a:srgbClr val="548ED4"/>
                      </a:solidFill>
                      <a:prstDash val="solid"/>
                    </a:lnL>
                    <a:lnR w="12700">
                      <a:solidFill>
                        <a:srgbClr val="548ED4"/>
                      </a:solidFill>
                      <a:prstDash val="solid"/>
                    </a:lnR>
                    <a:lnT w="12700">
                      <a:solidFill>
                        <a:srgbClr val="4F81BC"/>
                      </a:solidFill>
                      <a:prstDash val="solid"/>
                    </a:lnT>
                    <a:lnB w="12700">
                      <a:solidFill>
                        <a:srgbClr val="4F81BC"/>
                      </a:solidFill>
                      <a:prstDash val="solid"/>
                    </a:lnB>
                    <a:solidFill>
                      <a:srgbClr val="DCE6F1"/>
                    </a:solidFill>
                  </a:tcPr>
                </a:tc>
                <a:tc>
                  <a:txBody>
                    <a:bodyPr/>
                    <a:lstStyle/>
                    <a:p>
                      <a:pPr marL="18415" algn="ctr">
                        <a:lnSpc>
                          <a:spcPct val="100000"/>
                        </a:lnSpc>
                      </a:pPr>
                      <a:r>
                        <a:rPr sz="1050" spc="45" dirty="0">
                          <a:latin typeface="BIZ UDPゴシック" panose="020B0400000000000000" pitchFamily="50" charset="-128"/>
                          <a:ea typeface="BIZ UDPゴシック" panose="020B0400000000000000" pitchFamily="50" charset="-128"/>
                          <a:cs typeface="UKIJ CJK"/>
                        </a:rPr>
                        <a:t>Bouygues</a:t>
                      </a:r>
                      <a:endParaRPr sz="1050" dirty="0">
                        <a:latin typeface="BIZ UDPゴシック" panose="020B0400000000000000" pitchFamily="50" charset="-128"/>
                        <a:ea typeface="BIZ UDPゴシック" panose="020B0400000000000000" pitchFamily="50" charset="-128"/>
                        <a:cs typeface="UKIJ CJK"/>
                      </a:endParaRPr>
                    </a:p>
                  </a:txBody>
                  <a:tcPr marL="0" marR="0" marT="3175" marB="0" anchor="ctr">
                    <a:lnL w="12700">
                      <a:solidFill>
                        <a:srgbClr val="548ED4"/>
                      </a:solidFill>
                      <a:prstDash val="solid"/>
                    </a:lnL>
                    <a:lnR w="12700">
                      <a:solidFill>
                        <a:srgbClr val="548ED4"/>
                      </a:solidFill>
                      <a:prstDash val="solid"/>
                    </a:lnR>
                    <a:lnT w="12700">
                      <a:solidFill>
                        <a:srgbClr val="4F81BC"/>
                      </a:solidFill>
                      <a:prstDash val="solid"/>
                    </a:lnT>
                    <a:lnB w="12700">
                      <a:solidFill>
                        <a:srgbClr val="4F81BC"/>
                      </a:solidFill>
                      <a:prstDash val="solid"/>
                    </a:lnB>
                    <a:solidFill>
                      <a:srgbClr val="DCE6F1"/>
                    </a:solidFill>
                  </a:tcPr>
                </a:tc>
                <a:tc>
                  <a:txBody>
                    <a:bodyPr/>
                    <a:lstStyle/>
                    <a:p>
                      <a:pPr marL="43180" marR="15240" algn="ctr">
                        <a:lnSpc>
                          <a:spcPct val="100000"/>
                        </a:lnSpc>
                        <a:spcBef>
                          <a:spcPts val="320"/>
                        </a:spcBef>
                      </a:pPr>
                      <a:r>
                        <a:rPr sz="1050" spc="80" dirty="0">
                          <a:latin typeface="BIZ UDPゴシック" panose="020B0400000000000000" pitchFamily="50" charset="-128"/>
                          <a:ea typeface="BIZ UDPゴシック" panose="020B0400000000000000" pitchFamily="50" charset="-128"/>
                          <a:cs typeface="UKIJ CJK"/>
                        </a:rPr>
                        <a:t>GS</a:t>
                      </a:r>
                      <a:r>
                        <a:rPr sz="1050" spc="55" dirty="0">
                          <a:latin typeface="BIZ UDPゴシック" panose="020B0400000000000000" pitchFamily="50" charset="-128"/>
                          <a:ea typeface="BIZ UDPゴシック" panose="020B0400000000000000" pitchFamily="50" charset="-128"/>
                          <a:cs typeface="UKIJ CJK"/>
                        </a:rPr>
                        <a:t> </a:t>
                      </a:r>
                      <a:r>
                        <a:rPr sz="1050" spc="65" dirty="0">
                          <a:latin typeface="BIZ UDPゴシック" panose="020B0400000000000000" pitchFamily="50" charset="-128"/>
                          <a:ea typeface="BIZ UDPゴシック" panose="020B0400000000000000" pitchFamily="50" charset="-128"/>
                          <a:cs typeface="UKIJ CJK"/>
                        </a:rPr>
                        <a:t>E&amp;C</a:t>
                      </a:r>
                      <a:r>
                        <a:rPr sz="1050" spc="-360" dirty="0">
                          <a:latin typeface="BIZ UDPゴシック" panose="020B0400000000000000" pitchFamily="50" charset="-128"/>
                          <a:ea typeface="BIZ UDPゴシック" panose="020B0400000000000000" pitchFamily="50" charset="-128"/>
                          <a:cs typeface="UKIJ CJK"/>
                        </a:rPr>
                        <a:t>、</a:t>
                      </a:r>
                      <a:r>
                        <a:rPr sz="1050" spc="50" dirty="0">
                          <a:latin typeface="BIZ UDPゴシック" panose="020B0400000000000000" pitchFamily="50" charset="-128"/>
                          <a:ea typeface="BIZ UDPゴシック" panose="020B0400000000000000" pitchFamily="50" charset="-128"/>
                          <a:cs typeface="UKIJ CJK"/>
                        </a:rPr>
                        <a:t>SAMSUNG</a:t>
                      </a:r>
                      <a:r>
                        <a:rPr sz="1050" spc="-350" dirty="0">
                          <a:latin typeface="BIZ UDPゴシック" panose="020B0400000000000000" pitchFamily="50" charset="-128"/>
                          <a:ea typeface="BIZ UDPゴシック" panose="020B0400000000000000" pitchFamily="50" charset="-128"/>
                          <a:cs typeface="UKIJ CJK"/>
                        </a:rPr>
                        <a:t>、 </a:t>
                      </a:r>
                      <a:r>
                        <a:rPr sz="1050" spc="55" dirty="0">
                          <a:latin typeface="BIZ UDPゴシック" panose="020B0400000000000000" pitchFamily="50" charset="-128"/>
                          <a:ea typeface="BIZ UDPゴシック" panose="020B0400000000000000" pitchFamily="50" charset="-128"/>
                          <a:cs typeface="UKIJ CJK"/>
                        </a:rPr>
                        <a:t>HYUNDAI </a:t>
                      </a:r>
                      <a:r>
                        <a:rPr sz="1050" spc="65" dirty="0">
                          <a:latin typeface="BIZ UDPゴシック" panose="020B0400000000000000" pitchFamily="50" charset="-128"/>
                          <a:ea typeface="BIZ UDPゴシック" panose="020B0400000000000000" pitchFamily="50" charset="-128"/>
                          <a:cs typeface="UKIJ CJK"/>
                        </a:rPr>
                        <a:t>E&amp;C </a:t>
                      </a:r>
                      <a:r>
                        <a:rPr sz="1050" spc="-360" dirty="0">
                          <a:latin typeface="BIZ UDPゴシック" panose="020B0400000000000000" pitchFamily="50" charset="-128"/>
                          <a:ea typeface="BIZ UDPゴシック" panose="020B0400000000000000" pitchFamily="50" charset="-128"/>
                          <a:cs typeface="UKIJ CJK"/>
                        </a:rPr>
                        <a:t>、</a:t>
                      </a:r>
                      <a:r>
                        <a:rPr sz="1050" spc="65" dirty="0">
                          <a:latin typeface="BIZ UDPゴシック" panose="020B0400000000000000" pitchFamily="50" charset="-128"/>
                          <a:ea typeface="BIZ UDPゴシック" panose="020B0400000000000000" pitchFamily="50" charset="-128"/>
                          <a:cs typeface="UKIJ CJK"/>
                        </a:rPr>
                        <a:t>DAEWOO </a:t>
                      </a:r>
                      <a:r>
                        <a:rPr sz="1050" spc="-25" dirty="0">
                          <a:latin typeface="BIZ UDPゴシック" panose="020B0400000000000000" pitchFamily="50" charset="-128"/>
                          <a:ea typeface="BIZ UDPゴシック" panose="020B0400000000000000" pitchFamily="50" charset="-128"/>
                          <a:cs typeface="UKIJ CJK"/>
                        </a:rPr>
                        <a:t> </a:t>
                      </a:r>
                      <a:r>
                        <a:rPr sz="1050" spc="65" dirty="0">
                          <a:latin typeface="BIZ UDPゴシック" panose="020B0400000000000000" pitchFamily="50" charset="-128"/>
                          <a:ea typeface="BIZ UDPゴシック" panose="020B0400000000000000" pitchFamily="50" charset="-128"/>
                          <a:cs typeface="UKIJ CJK"/>
                        </a:rPr>
                        <a:t>E&amp;C</a:t>
                      </a:r>
                      <a:r>
                        <a:rPr sz="1050" spc="-360" dirty="0">
                          <a:latin typeface="BIZ UDPゴシック" panose="020B0400000000000000" pitchFamily="50" charset="-128"/>
                          <a:ea typeface="BIZ UDPゴシック" panose="020B0400000000000000" pitchFamily="50" charset="-128"/>
                          <a:cs typeface="UKIJ CJK"/>
                        </a:rPr>
                        <a:t>、</a:t>
                      </a:r>
                      <a:r>
                        <a:rPr sz="1050" spc="105" dirty="0">
                          <a:latin typeface="BIZ UDPゴシック" panose="020B0400000000000000" pitchFamily="50" charset="-128"/>
                          <a:ea typeface="BIZ UDPゴシック" panose="020B0400000000000000" pitchFamily="50" charset="-128"/>
                          <a:cs typeface="UKIJ CJK"/>
                        </a:rPr>
                        <a:t>SK</a:t>
                      </a:r>
                      <a:r>
                        <a:rPr sz="1050" spc="15" dirty="0">
                          <a:latin typeface="BIZ UDPゴシック" panose="020B0400000000000000" pitchFamily="50" charset="-128"/>
                          <a:ea typeface="BIZ UDPゴシック" panose="020B0400000000000000" pitchFamily="50" charset="-128"/>
                          <a:cs typeface="UKIJ CJK"/>
                        </a:rPr>
                        <a:t> </a:t>
                      </a:r>
                      <a:r>
                        <a:rPr sz="1050" spc="65" dirty="0">
                          <a:latin typeface="BIZ UDPゴシック" panose="020B0400000000000000" pitchFamily="50" charset="-128"/>
                          <a:ea typeface="BIZ UDPゴシック" panose="020B0400000000000000" pitchFamily="50" charset="-128"/>
                          <a:cs typeface="UKIJ CJK"/>
                        </a:rPr>
                        <a:t>E&amp;C</a:t>
                      </a:r>
                      <a:r>
                        <a:rPr sz="1050" spc="-360" dirty="0">
                          <a:latin typeface="BIZ UDPゴシック" panose="020B0400000000000000" pitchFamily="50" charset="-128"/>
                          <a:ea typeface="BIZ UDPゴシック" panose="020B0400000000000000" pitchFamily="50" charset="-128"/>
                          <a:cs typeface="UKIJ CJK"/>
                        </a:rPr>
                        <a:t>、</a:t>
                      </a:r>
                      <a:r>
                        <a:rPr sz="1050" spc="55" dirty="0">
                          <a:latin typeface="BIZ UDPゴシック" panose="020B0400000000000000" pitchFamily="50" charset="-128"/>
                          <a:ea typeface="BIZ UDPゴシック" panose="020B0400000000000000" pitchFamily="50" charset="-128"/>
                          <a:cs typeface="UKIJ CJK"/>
                        </a:rPr>
                        <a:t>DAELIM</a:t>
                      </a:r>
                      <a:r>
                        <a:rPr sz="1050" spc="35" dirty="0">
                          <a:latin typeface="BIZ UDPゴシック" panose="020B0400000000000000" pitchFamily="50" charset="-128"/>
                          <a:ea typeface="BIZ UDPゴシック" panose="020B0400000000000000" pitchFamily="50" charset="-128"/>
                          <a:cs typeface="UKIJ CJK"/>
                        </a:rPr>
                        <a:t> </a:t>
                      </a:r>
                      <a:r>
                        <a:rPr sz="1050" spc="65" dirty="0">
                          <a:latin typeface="BIZ UDPゴシック" panose="020B0400000000000000" pitchFamily="50" charset="-128"/>
                          <a:ea typeface="BIZ UDPゴシック" panose="020B0400000000000000" pitchFamily="50" charset="-128"/>
                          <a:cs typeface="UKIJ CJK"/>
                        </a:rPr>
                        <a:t>E&amp;C</a:t>
                      </a:r>
                      <a:endParaRPr sz="1050" dirty="0">
                        <a:latin typeface="BIZ UDPゴシック" panose="020B0400000000000000" pitchFamily="50" charset="-128"/>
                        <a:ea typeface="BIZ UDPゴシック" panose="020B0400000000000000" pitchFamily="50" charset="-128"/>
                        <a:cs typeface="UKIJ CJK"/>
                      </a:endParaRPr>
                    </a:p>
                  </a:txBody>
                  <a:tcPr marL="0" marR="0" marT="40640" marB="0" anchor="ctr">
                    <a:lnL w="12700">
                      <a:solidFill>
                        <a:srgbClr val="548ED4"/>
                      </a:solidFill>
                      <a:prstDash val="solid"/>
                    </a:lnL>
                    <a:lnR w="12700">
                      <a:solidFill>
                        <a:srgbClr val="548ED4"/>
                      </a:solidFill>
                      <a:prstDash val="solid"/>
                    </a:lnR>
                    <a:lnT w="12700">
                      <a:solidFill>
                        <a:srgbClr val="4F81BC"/>
                      </a:solidFill>
                      <a:prstDash val="solid"/>
                    </a:lnT>
                    <a:lnB w="12700">
                      <a:solidFill>
                        <a:srgbClr val="4F81BC"/>
                      </a:solidFill>
                      <a:prstDash val="solid"/>
                    </a:lnB>
                    <a:solidFill>
                      <a:srgbClr val="DCE6F1"/>
                    </a:solidFill>
                  </a:tcPr>
                </a:tc>
                <a:tc>
                  <a:txBody>
                    <a:bodyPr/>
                    <a:lstStyle/>
                    <a:p>
                      <a:pPr marL="21590" algn="ctr">
                        <a:lnSpc>
                          <a:spcPct val="100000"/>
                        </a:lnSpc>
                        <a:spcBef>
                          <a:spcPts val="950"/>
                        </a:spcBef>
                      </a:pPr>
                      <a:r>
                        <a:rPr sz="1050" spc="5" dirty="0">
                          <a:latin typeface="BIZ UDPゴシック" panose="020B0400000000000000" pitchFamily="50" charset="-128"/>
                          <a:ea typeface="BIZ UDPゴシック" panose="020B0400000000000000" pitchFamily="50" charset="-128"/>
                          <a:cs typeface="UKIJ CJK"/>
                        </a:rPr>
                        <a:t>三菱重工業</a:t>
                      </a:r>
                      <a:endParaRPr sz="1050" dirty="0">
                        <a:latin typeface="BIZ UDPゴシック" panose="020B0400000000000000" pitchFamily="50" charset="-128"/>
                        <a:ea typeface="BIZ UDPゴシック" panose="020B0400000000000000" pitchFamily="50" charset="-128"/>
                        <a:cs typeface="UKIJ CJK"/>
                      </a:endParaRPr>
                    </a:p>
                    <a:p>
                      <a:pPr marL="19685" algn="ctr">
                        <a:lnSpc>
                          <a:spcPct val="100000"/>
                        </a:lnSpc>
                      </a:pPr>
                      <a:r>
                        <a:rPr sz="1050" spc="50" dirty="0">
                          <a:latin typeface="BIZ UDPゴシック" panose="020B0400000000000000" pitchFamily="50" charset="-128"/>
                          <a:ea typeface="BIZ UDPゴシック" panose="020B0400000000000000" pitchFamily="50" charset="-128"/>
                          <a:cs typeface="UKIJ CJK"/>
                        </a:rPr>
                        <a:t>IHI</a:t>
                      </a:r>
                      <a:endParaRPr sz="1050" dirty="0">
                        <a:latin typeface="BIZ UDPゴシック" panose="020B0400000000000000" pitchFamily="50" charset="-128"/>
                        <a:ea typeface="BIZ UDPゴシック" panose="020B0400000000000000" pitchFamily="50" charset="-128"/>
                        <a:cs typeface="UKIJ CJK"/>
                      </a:endParaRPr>
                    </a:p>
                  </a:txBody>
                  <a:tcPr marL="0" marR="0" marT="120650" marB="0" anchor="ctr">
                    <a:lnL w="12700">
                      <a:solidFill>
                        <a:srgbClr val="548ED4"/>
                      </a:solidFill>
                      <a:prstDash val="solid"/>
                    </a:lnL>
                    <a:lnR w="12700">
                      <a:solidFill>
                        <a:srgbClr val="4F81BC"/>
                      </a:solidFill>
                      <a:prstDash val="solid"/>
                    </a:lnR>
                    <a:lnT w="12700">
                      <a:solidFill>
                        <a:srgbClr val="4F81BC"/>
                      </a:solidFill>
                      <a:prstDash val="solid"/>
                    </a:lnT>
                    <a:lnB w="12700">
                      <a:solidFill>
                        <a:srgbClr val="4F81BC"/>
                      </a:solidFill>
                      <a:prstDash val="solid"/>
                    </a:lnB>
                    <a:solidFill>
                      <a:schemeClr val="accent4">
                        <a:lumMod val="60000"/>
                        <a:lumOff val="40000"/>
                      </a:schemeClr>
                    </a:solidFill>
                  </a:tcPr>
                </a:tc>
                <a:extLst>
                  <a:ext uri="{0D108BD9-81ED-4DB2-BD59-A6C34878D82A}">
                    <a16:rowId xmlns:a16="http://schemas.microsoft.com/office/drawing/2014/main" val="10007"/>
                  </a:ext>
                </a:extLst>
              </a:tr>
              <a:tr h="835659">
                <a:tc>
                  <a:txBody>
                    <a:bodyPr/>
                    <a:lstStyle/>
                    <a:p>
                      <a:pPr marL="36195" algn="ctr">
                        <a:lnSpc>
                          <a:spcPct val="100000"/>
                        </a:lnSpc>
                      </a:pPr>
                      <a:r>
                        <a:rPr sz="1050" b="1" spc="-150" dirty="0" err="1">
                          <a:latin typeface="BIZ UDPゴシック" panose="020B0400000000000000" pitchFamily="50" charset="-128"/>
                          <a:ea typeface="BIZ UDPゴシック" panose="020B0400000000000000" pitchFamily="50" charset="-128"/>
                          <a:cs typeface="Noto Sans CJK HK"/>
                        </a:rPr>
                        <a:t>ポ</a:t>
                      </a:r>
                      <a:r>
                        <a:rPr sz="1050" b="1" spc="-170" dirty="0" err="1">
                          <a:latin typeface="BIZ UDPゴシック" panose="020B0400000000000000" pitchFamily="50" charset="-128"/>
                          <a:ea typeface="BIZ UDPゴシック" panose="020B0400000000000000" pitchFamily="50" charset="-128"/>
                          <a:cs typeface="Noto Sans CJK HK"/>
                        </a:rPr>
                        <a:t>ンプ</a:t>
                      </a:r>
                      <a:endParaRPr sz="1050" dirty="0">
                        <a:latin typeface="BIZ UDPゴシック" panose="020B0400000000000000" pitchFamily="50" charset="-128"/>
                        <a:ea typeface="BIZ UDPゴシック" panose="020B0400000000000000" pitchFamily="50" charset="-128"/>
                        <a:cs typeface="Noto Sans CJK HK"/>
                      </a:endParaRPr>
                    </a:p>
                  </a:txBody>
                  <a:tcPr marL="0" marR="0" marT="0" marB="0" anchor="ctr">
                    <a:lnL w="12700">
                      <a:solidFill>
                        <a:srgbClr val="4F81BC"/>
                      </a:solidFill>
                      <a:prstDash val="solid"/>
                    </a:lnL>
                    <a:lnR w="12700">
                      <a:solidFill>
                        <a:srgbClr val="548ED4"/>
                      </a:solidFill>
                      <a:prstDash val="solid"/>
                    </a:lnR>
                    <a:lnT w="12700">
                      <a:solidFill>
                        <a:srgbClr val="4F81BC"/>
                      </a:solidFill>
                      <a:prstDash val="solid"/>
                    </a:lnT>
                    <a:lnB w="12700">
                      <a:solidFill>
                        <a:srgbClr val="4F81BC"/>
                      </a:solidFill>
                      <a:prstDash val="solid"/>
                    </a:lnB>
                  </a:tcPr>
                </a:tc>
                <a:tc>
                  <a:txBody>
                    <a:bodyPr/>
                    <a:lstStyle/>
                    <a:p>
                      <a:pPr marL="113664" marR="86995" indent="-1270" algn="ctr">
                        <a:lnSpc>
                          <a:spcPct val="100000"/>
                        </a:lnSpc>
                        <a:spcBef>
                          <a:spcPts val="150"/>
                        </a:spcBef>
                      </a:pPr>
                      <a:r>
                        <a:rPr sz="1050" spc="45" dirty="0">
                          <a:latin typeface="BIZ UDPゴシック" panose="020B0400000000000000" pitchFamily="50" charset="-128"/>
                          <a:ea typeface="BIZ UDPゴシック" panose="020B0400000000000000" pitchFamily="50" charset="-128"/>
                          <a:cs typeface="UKIJ CJK"/>
                        </a:rPr>
                        <a:t>Curtiss-Wright  Hayward </a:t>
                      </a:r>
                      <a:r>
                        <a:rPr sz="1050" spc="35" dirty="0">
                          <a:latin typeface="BIZ UDPゴシック" panose="020B0400000000000000" pitchFamily="50" charset="-128"/>
                          <a:ea typeface="BIZ UDPゴシック" panose="020B0400000000000000" pitchFamily="50" charset="-128"/>
                          <a:cs typeface="UKIJ CJK"/>
                        </a:rPr>
                        <a:t>Tyler  </a:t>
                      </a:r>
                      <a:r>
                        <a:rPr sz="1050" spc="30" dirty="0">
                          <a:latin typeface="BIZ UDPゴシック" panose="020B0400000000000000" pitchFamily="50" charset="-128"/>
                          <a:ea typeface="BIZ UDPゴシック" panose="020B0400000000000000" pitchFamily="50" charset="-128"/>
                          <a:cs typeface="UKIJ CJK"/>
                        </a:rPr>
                        <a:t>Gardner </a:t>
                      </a:r>
                      <a:r>
                        <a:rPr sz="1050" spc="50" dirty="0">
                          <a:latin typeface="BIZ UDPゴシック" panose="020B0400000000000000" pitchFamily="50" charset="-128"/>
                          <a:ea typeface="BIZ UDPゴシック" panose="020B0400000000000000" pitchFamily="50" charset="-128"/>
                          <a:cs typeface="UKIJ CJK"/>
                        </a:rPr>
                        <a:t>Davis </a:t>
                      </a:r>
                      <a:r>
                        <a:rPr sz="1050" spc="35" dirty="0">
                          <a:latin typeface="BIZ UDPゴシック" panose="020B0400000000000000" pitchFamily="50" charset="-128"/>
                          <a:ea typeface="BIZ UDPゴシック" panose="020B0400000000000000" pitchFamily="50" charset="-128"/>
                          <a:cs typeface="UKIJ CJK"/>
                        </a:rPr>
                        <a:t>Nash  </a:t>
                      </a:r>
                      <a:r>
                        <a:rPr sz="1050" spc="45" dirty="0">
                          <a:latin typeface="BIZ UDPゴシック" panose="020B0400000000000000" pitchFamily="50" charset="-128"/>
                          <a:ea typeface="BIZ UDPゴシック" panose="020B0400000000000000" pitchFamily="50" charset="-128"/>
                          <a:cs typeface="UKIJ CJK"/>
                        </a:rPr>
                        <a:t>Flowserve</a:t>
                      </a:r>
                      <a:endParaRPr sz="1050" dirty="0">
                        <a:latin typeface="BIZ UDPゴシック" panose="020B0400000000000000" pitchFamily="50" charset="-128"/>
                        <a:ea typeface="BIZ UDPゴシック" panose="020B0400000000000000" pitchFamily="50" charset="-128"/>
                        <a:cs typeface="UKIJ CJK"/>
                      </a:endParaRPr>
                    </a:p>
                    <a:p>
                      <a:pPr marL="18415" algn="ctr">
                        <a:lnSpc>
                          <a:spcPct val="100000"/>
                        </a:lnSpc>
                        <a:spcBef>
                          <a:spcPts val="5"/>
                        </a:spcBef>
                      </a:pPr>
                      <a:r>
                        <a:rPr sz="1050" spc="90" dirty="0">
                          <a:latin typeface="BIZ UDPゴシック" panose="020B0400000000000000" pitchFamily="50" charset="-128"/>
                          <a:ea typeface="BIZ UDPゴシック" panose="020B0400000000000000" pitchFamily="50" charset="-128"/>
                          <a:cs typeface="UKIJ CJK"/>
                        </a:rPr>
                        <a:t>SPX</a:t>
                      </a:r>
                      <a:r>
                        <a:rPr sz="1050" spc="-10" dirty="0">
                          <a:latin typeface="BIZ UDPゴシック" panose="020B0400000000000000" pitchFamily="50" charset="-128"/>
                          <a:ea typeface="BIZ UDPゴシック" panose="020B0400000000000000" pitchFamily="50" charset="-128"/>
                          <a:cs typeface="UKIJ CJK"/>
                        </a:rPr>
                        <a:t> </a:t>
                      </a:r>
                      <a:r>
                        <a:rPr sz="1050" spc="65" dirty="0">
                          <a:latin typeface="BIZ UDPゴシック" panose="020B0400000000000000" pitchFamily="50" charset="-128"/>
                          <a:ea typeface="BIZ UDPゴシック" panose="020B0400000000000000" pitchFamily="50" charset="-128"/>
                          <a:cs typeface="UKIJ CJK"/>
                        </a:rPr>
                        <a:t>FLOW</a:t>
                      </a:r>
                      <a:endParaRPr sz="1050" dirty="0">
                        <a:latin typeface="BIZ UDPゴシック" panose="020B0400000000000000" pitchFamily="50" charset="-128"/>
                        <a:ea typeface="BIZ UDPゴシック" panose="020B0400000000000000" pitchFamily="50" charset="-128"/>
                        <a:cs typeface="UKIJ CJK"/>
                      </a:endParaRPr>
                    </a:p>
                  </a:txBody>
                  <a:tcPr marL="0" marR="0" marT="19050" marB="0" anchor="ctr">
                    <a:lnL w="12700">
                      <a:solidFill>
                        <a:srgbClr val="548ED4"/>
                      </a:solidFill>
                      <a:prstDash val="solid"/>
                    </a:lnL>
                    <a:lnR w="12700">
                      <a:solidFill>
                        <a:srgbClr val="548ED4"/>
                      </a:solidFill>
                      <a:prstDash val="solid"/>
                    </a:lnR>
                    <a:lnT w="12700">
                      <a:solidFill>
                        <a:srgbClr val="4F81BC"/>
                      </a:solidFill>
                      <a:prstDash val="solid"/>
                    </a:lnT>
                    <a:lnB w="12700">
                      <a:solidFill>
                        <a:srgbClr val="4F81BC"/>
                      </a:solidFill>
                      <a:prstDash val="solid"/>
                    </a:lnB>
                    <a:solidFill>
                      <a:srgbClr val="DCE6F1"/>
                    </a:solidFill>
                  </a:tcPr>
                </a:tc>
                <a:tc>
                  <a:txBody>
                    <a:bodyPr/>
                    <a:lstStyle/>
                    <a:p>
                      <a:pPr marL="19685" algn="ctr">
                        <a:lnSpc>
                          <a:spcPct val="100000"/>
                        </a:lnSpc>
                        <a:spcBef>
                          <a:spcPts val="5"/>
                        </a:spcBef>
                      </a:pPr>
                      <a:r>
                        <a:rPr sz="1050" spc="45" dirty="0">
                          <a:latin typeface="BIZ UDPゴシック" panose="020B0400000000000000" pitchFamily="50" charset="-128"/>
                          <a:ea typeface="BIZ UDPゴシック" panose="020B0400000000000000" pitchFamily="50" charset="-128"/>
                          <a:cs typeface="UKIJ CJK"/>
                        </a:rPr>
                        <a:t>Selwood</a:t>
                      </a:r>
                      <a:endParaRPr sz="1050" dirty="0">
                        <a:latin typeface="BIZ UDPゴシック" panose="020B0400000000000000" pitchFamily="50" charset="-128"/>
                        <a:ea typeface="BIZ UDPゴシック" panose="020B0400000000000000" pitchFamily="50" charset="-128"/>
                        <a:cs typeface="UKIJ CJK"/>
                      </a:endParaRPr>
                    </a:p>
                  </a:txBody>
                  <a:tcPr marL="0" marR="0" marT="0" marB="0" anchor="ctr">
                    <a:lnL w="12700">
                      <a:solidFill>
                        <a:srgbClr val="548ED4"/>
                      </a:solidFill>
                      <a:prstDash val="solid"/>
                    </a:lnL>
                    <a:lnR w="12700">
                      <a:solidFill>
                        <a:srgbClr val="548ED4"/>
                      </a:solidFill>
                      <a:prstDash val="solid"/>
                    </a:lnR>
                    <a:lnT w="12700">
                      <a:solidFill>
                        <a:srgbClr val="4F81BC"/>
                      </a:solidFill>
                      <a:prstDash val="solid"/>
                    </a:lnT>
                    <a:lnB w="12700">
                      <a:solidFill>
                        <a:srgbClr val="4F81BC"/>
                      </a:solidFill>
                      <a:prstDash val="solid"/>
                    </a:lnB>
                    <a:solidFill>
                      <a:srgbClr val="DCE6F1"/>
                    </a:solidFill>
                  </a:tcPr>
                </a:tc>
                <a:tc>
                  <a:txBody>
                    <a:bodyPr/>
                    <a:lstStyle/>
                    <a:p>
                      <a:pPr marL="18415" algn="ctr">
                        <a:lnSpc>
                          <a:spcPct val="100000"/>
                        </a:lnSpc>
                      </a:pPr>
                      <a:r>
                        <a:rPr sz="1050" spc="45" dirty="0" err="1">
                          <a:latin typeface="BIZ UDPゴシック" panose="020B0400000000000000" pitchFamily="50" charset="-128"/>
                          <a:ea typeface="BIZ UDPゴシック" panose="020B0400000000000000" pitchFamily="50" charset="-128"/>
                          <a:cs typeface="UKIJ CJK"/>
                        </a:rPr>
                        <a:t>Framatome</a:t>
                      </a:r>
                      <a:endParaRPr sz="1050" dirty="0">
                        <a:latin typeface="BIZ UDPゴシック" panose="020B0400000000000000" pitchFamily="50" charset="-128"/>
                        <a:ea typeface="BIZ UDPゴシック" panose="020B0400000000000000" pitchFamily="50" charset="-128"/>
                        <a:cs typeface="UKIJ CJK"/>
                      </a:endParaRPr>
                    </a:p>
                    <a:p>
                      <a:pPr marL="17780" algn="ctr">
                        <a:lnSpc>
                          <a:spcPct val="100000"/>
                        </a:lnSpc>
                      </a:pPr>
                      <a:r>
                        <a:rPr sz="1050" spc="-260" dirty="0">
                          <a:latin typeface="BIZ UDPゴシック" panose="020B0400000000000000" pitchFamily="50" charset="-128"/>
                          <a:ea typeface="BIZ UDPゴシック" panose="020B0400000000000000" pitchFamily="50" charset="-128"/>
                          <a:cs typeface="UKIJ CJK"/>
                        </a:rPr>
                        <a:t>ア</a:t>
                      </a:r>
                      <a:r>
                        <a:rPr sz="1050" spc="-250" dirty="0">
                          <a:latin typeface="BIZ UDPゴシック" panose="020B0400000000000000" pitchFamily="50" charset="-128"/>
                          <a:ea typeface="BIZ UDPゴシック" panose="020B0400000000000000" pitchFamily="50" charset="-128"/>
                          <a:cs typeface="UKIJ CJK"/>
                        </a:rPr>
                        <a:t>ルス</a:t>
                      </a:r>
                      <a:r>
                        <a:rPr sz="1050" spc="-254" dirty="0">
                          <a:latin typeface="BIZ UDPゴシック" panose="020B0400000000000000" pitchFamily="50" charset="-128"/>
                          <a:ea typeface="BIZ UDPゴシック" panose="020B0400000000000000" pitchFamily="50" charset="-128"/>
                          <a:cs typeface="UKIJ CJK"/>
                        </a:rPr>
                        <a:t>ト</a:t>
                      </a:r>
                      <a:r>
                        <a:rPr sz="1050" spc="-295" dirty="0">
                          <a:latin typeface="BIZ UDPゴシック" panose="020B0400000000000000" pitchFamily="50" charset="-128"/>
                          <a:ea typeface="BIZ UDPゴシック" panose="020B0400000000000000" pitchFamily="50" charset="-128"/>
                          <a:cs typeface="UKIJ CJK"/>
                        </a:rPr>
                        <a:t>ム・</a:t>
                      </a:r>
                      <a:r>
                        <a:rPr sz="1050" spc="-290" dirty="0">
                          <a:latin typeface="BIZ UDPゴシック" panose="020B0400000000000000" pitchFamily="50" charset="-128"/>
                          <a:ea typeface="BIZ UDPゴシック" panose="020B0400000000000000" pitchFamily="50" charset="-128"/>
                          <a:cs typeface="UKIJ CJK"/>
                        </a:rPr>
                        <a:t>パ</a:t>
                      </a:r>
                      <a:r>
                        <a:rPr sz="1050" spc="-260" dirty="0">
                          <a:latin typeface="BIZ UDPゴシック" panose="020B0400000000000000" pitchFamily="50" charset="-128"/>
                          <a:ea typeface="BIZ UDPゴシック" panose="020B0400000000000000" pitchFamily="50" charset="-128"/>
                          <a:cs typeface="UKIJ CJK"/>
                        </a:rPr>
                        <a:t>ワ</a:t>
                      </a:r>
                      <a:r>
                        <a:rPr sz="1050" spc="-195" dirty="0">
                          <a:latin typeface="BIZ UDPゴシック" panose="020B0400000000000000" pitchFamily="50" charset="-128"/>
                          <a:ea typeface="BIZ UDPゴシック" panose="020B0400000000000000" pitchFamily="50" charset="-128"/>
                          <a:cs typeface="UKIJ CJK"/>
                        </a:rPr>
                        <a:t>ー</a:t>
                      </a:r>
                      <a:r>
                        <a:rPr sz="1050" spc="-190" dirty="0">
                          <a:latin typeface="BIZ UDPゴシック" panose="020B0400000000000000" pitchFamily="50" charset="-128"/>
                          <a:ea typeface="BIZ UDPゴシック" panose="020B0400000000000000" pitchFamily="50" charset="-128"/>
                          <a:cs typeface="UKIJ CJK"/>
                        </a:rPr>
                        <a:t>シ</a:t>
                      </a:r>
                      <a:r>
                        <a:rPr sz="1050" spc="-265" dirty="0">
                          <a:latin typeface="BIZ UDPゴシック" panose="020B0400000000000000" pitchFamily="50" charset="-128"/>
                          <a:ea typeface="BIZ UDPゴシック" panose="020B0400000000000000" pitchFamily="50" charset="-128"/>
                          <a:cs typeface="UKIJ CJK"/>
                        </a:rPr>
                        <a:t>ス</a:t>
                      </a:r>
                      <a:r>
                        <a:rPr sz="1050" spc="-250" dirty="0">
                          <a:latin typeface="BIZ UDPゴシック" panose="020B0400000000000000" pitchFamily="50" charset="-128"/>
                          <a:ea typeface="BIZ UDPゴシック" panose="020B0400000000000000" pitchFamily="50" charset="-128"/>
                          <a:cs typeface="UKIJ CJK"/>
                        </a:rPr>
                        <a:t>テ</a:t>
                      </a:r>
                      <a:r>
                        <a:rPr sz="1050" spc="-195" dirty="0">
                          <a:latin typeface="BIZ UDPゴシック" panose="020B0400000000000000" pitchFamily="50" charset="-128"/>
                          <a:ea typeface="BIZ UDPゴシック" panose="020B0400000000000000" pitchFamily="50" charset="-128"/>
                          <a:cs typeface="UKIJ CJK"/>
                        </a:rPr>
                        <a:t>ムズ</a:t>
                      </a:r>
                      <a:endParaRPr sz="1050" dirty="0">
                        <a:latin typeface="BIZ UDPゴシック" panose="020B0400000000000000" pitchFamily="50" charset="-128"/>
                        <a:ea typeface="BIZ UDPゴシック" panose="020B0400000000000000" pitchFamily="50" charset="-128"/>
                        <a:cs typeface="UKIJ CJK"/>
                      </a:endParaRPr>
                    </a:p>
                  </a:txBody>
                  <a:tcPr marL="0" marR="0" marT="3810" marB="0" anchor="ctr">
                    <a:lnL w="12700">
                      <a:solidFill>
                        <a:srgbClr val="548ED4"/>
                      </a:solidFill>
                      <a:prstDash val="solid"/>
                    </a:lnL>
                    <a:lnR w="12700">
                      <a:solidFill>
                        <a:srgbClr val="548ED4"/>
                      </a:solidFill>
                      <a:prstDash val="solid"/>
                    </a:lnR>
                    <a:lnT w="12700">
                      <a:solidFill>
                        <a:srgbClr val="4F81BC"/>
                      </a:solidFill>
                      <a:prstDash val="solid"/>
                    </a:lnT>
                    <a:lnB w="12700">
                      <a:solidFill>
                        <a:srgbClr val="4F81BC"/>
                      </a:solidFill>
                      <a:prstDash val="solid"/>
                    </a:lnB>
                    <a:solidFill>
                      <a:srgbClr val="DCE6F1"/>
                    </a:solidFill>
                  </a:tcPr>
                </a:tc>
                <a:tc>
                  <a:txBody>
                    <a:bodyPr/>
                    <a:lstStyle/>
                    <a:p>
                      <a:pPr marL="19685" algn="ctr">
                        <a:lnSpc>
                          <a:spcPct val="100000"/>
                        </a:lnSpc>
                        <a:spcBef>
                          <a:spcPts val="5"/>
                        </a:spcBef>
                      </a:pPr>
                      <a:r>
                        <a:rPr sz="1050" spc="40" dirty="0">
                          <a:latin typeface="BIZ UDPゴシック" panose="020B0400000000000000" pitchFamily="50" charset="-128"/>
                          <a:ea typeface="BIZ UDPゴシック" panose="020B0400000000000000" pitchFamily="50" charset="-128"/>
                          <a:cs typeface="UKIJ CJK"/>
                        </a:rPr>
                        <a:t>Doosan</a:t>
                      </a:r>
                      <a:endParaRPr sz="1050" dirty="0">
                        <a:latin typeface="BIZ UDPゴシック" panose="020B0400000000000000" pitchFamily="50" charset="-128"/>
                        <a:ea typeface="BIZ UDPゴシック" panose="020B0400000000000000" pitchFamily="50" charset="-128"/>
                        <a:cs typeface="UKIJ CJK"/>
                      </a:endParaRPr>
                    </a:p>
                    <a:p>
                      <a:pPr marL="19685" algn="ctr">
                        <a:lnSpc>
                          <a:spcPct val="100000"/>
                        </a:lnSpc>
                      </a:pPr>
                      <a:r>
                        <a:rPr sz="1050" spc="60" dirty="0">
                          <a:latin typeface="BIZ UDPゴシック" panose="020B0400000000000000" pitchFamily="50" charset="-128"/>
                          <a:ea typeface="BIZ UDPゴシック" panose="020B0400000000000000" pitchFamily="50" charset="-128"/>
                          <a:cs typeface="UKIJ CJK"/>
                        </a:rPr>
                        <a:t>CW-Hydro</a:t>
                      </a:r>
                      <a:endParaRPr sz="1050" dirty="0">
                        <a:latin typeface="BIZ UDPゴシック" panose="020B0400000000000000" pitchFamily="50" charset="-128"/>
                        <a:ea typeface="BIZ UDPゴシック" panose="020B0400000000000000" pitchFamily="50" charset="-128"/>
                        <a:cs typeface="UKIJ CJK"/>
                      </a:endParaRPr>
                    </a:p>
                    <a:p>
                      <a:pPr marL="22225" algn="ctr">
                        <a:lnSpc>
                          <a:spcPct val="100000"/>
                        </a:lnSpc>
                      </a:pPr>
                      <a:r>
                        <a:rPr sz="1050" spc="50" dirty="0">
                          <a:latin typeface="BIZ UDPゴシック" panose="020B0400000000000000" pitchFamily="50" charset="-128"/>
                          <a:ea typeface="BIZ UDPゴシック" panose="020B0400000000000000" pitchFamily="50" charset="-128"/>
                          <a:cs typeface="UKIJ CJK"/>
                        </a:rPr>
                        <a:t>HYOSUNG</a:t>
                      </a:r>
                      <a:r>
                        <a:rPr sz="1050" spc="20" dirty="0">
                          <a:latin typeface="BIZ UDPゴシック" panose="020B0400000000000000" pitchFamily="50" charset="-128"/>
                          <a:ea typeface="BIZ UDPゴシック" panose="020B0400000000000000" pitchFamily="50" charset="-128"/>
                          <a:cs typeface="UKIJ CJK"/>
                        </a:rPr>
                        <a:t> </a:t>
                      </a:r>
                      <a:r>
                        <a:rPr sz="1050" spc="55" dirty="0">
                          <a:latin typeface="BIZ UDPゴシック" panose="020B0400000000000000" pitchFamily="50" charset="-128"/>
                          <a:ea typeface="BIZ UDPゴシック" panose="020B0400000000000000" pitchFamily="50" charset="-128"/>
                          <a:cs typeface="UKIJ CJK"/>
                        </a:rPr>
                        <a:t>GOODSPRINGS</a:t>
                      </a:r>
                      <a:endParaRPr sz="1050" dirty="0">
                        <a:latin typeface="BIZ UDPゴシック" panose="020B0400000000000000" pitchFamily="50" charset="-128"/>
                        <a:ea typeface="BIZ UDPゴシック" panose="020B0400000000000000" pitchFamily="50" charset="-128"/>
                        <a:cs typeface="UKIJ CJK"/>
                      </a:endParaRPr>
                    </a:p>
                  </a:txBody>
                  <a:tcPr marL="0" marR="0" marT="3810" marB="0" anchor="ctr">
                    <a:lnL w="12700">
                      <a:solidFill>
                        <a:srgbClr val="548ED4"/>
                      </a:solidFill>
                      <a:prstDash val="solid"/>
                    </a:lnL>
                    <a:lnR w="12700">
                      <a:solidFill>
                        <a:srgbClr val="548ED4"/>
                      </a:solidFill>
                      <a:prstDash val="solid"/>
                    </a:lnR>
                    <a:lnT w="12700">
                      <a:solidFill>
                        <a:srgbClr val="4F81BC"/>
                      </a:solidFill>
                      <a:prstDash val="solid"/>
                    </a:lnT>
                    <a:lnB w="12700">
                      <a:solidFill>
                        <a:srgbClr val="4F81BC"/>
                      </a:solidFill>
                      <a:prstDash val="solid"/>
                    </a:lnB>
                    <a:solidFill>
                      <a:srgbClr val="DCE6F1"/>
                    </a:solidFill>
                  </a:tcPr>
                </a:tc>
                <a:tc>
                  <a:txBody>
                    <a:bodyPr/>
                    <a:lstStyle/>
                    <a:p>
                      <a:pPr marL="663575" marR="559435" indent="-74930" algn="ctr">
                        <a:lnSpc>
                          <a:spcPct val="100000"/>
                        </a:lnSpc>
                        <a:spcBef>
                          <a:spcPts val="150"/>
                        </a:spcBef>
                      </a:pPr>
                      <a:r>
                        <a:rPr sz="1050" dirty="0" err="1">
                          <a:latin typeface="BIZ UDPゴシック" panose="020B0400000000000000" pitchFamily="50" charset="-128"/>
                          <a:ea typeface="BIZ UDPゴシック" panose="020B0400000000000000" pitchFamily="50" charset="-128"/>
                          <a:cs typeface="UKIJ CJK"/>
                        </a:rPr>
                        <a:t>三菱重工業</a:t>
                      </a:r>
                      <a:r>
                        <a:rPr sz="1050" dirty="0">
                          <a:latin typeface="BIZ UDPゴシック" panose="020B0400000000000000" pitchFamily="50" charset="-128"/>
                          <a:ea typeface="BIZ UDPゴシック" panose="020B0400000000000000" pitchFamily="50" charset="-128"/>
                          <a:cs typeface="UKIJ CJK"/>
                        </a:rPr>
                        <a:t> </a:t>
                      </a:r>
                      <a:r>
                        <a:rPr sz="1050" spc="5" dirty="0" err="1">
                          <a:latin typeface="BIZ UDPゴシック" panose="020B0400000000000000" pitchFamily="50" charset="-128"/>
                          <a:ea typeface="BIZ UDPゴシック" panose="020B0400000000000000" pitchFamily="50" charset="-128"/>
                          <a:cs typeface="UKIJ CJK"/>
                        </a:rPr>
                        <a:t>日立</a:t>
                      </a:r>
                      <a:r>
                        <a:rPr sz="1050" spc="5" dirty="0">
                          <a:latin typeface="BIZ UDPゴシック" panose="020B0400000000000000" pitchFamily="50" charset="-128"/>
                          <a:ea typeface="BIZ UDPゴシック" panose="020B0400000000000000" pitchFamily="50" charset="-128"/>
                          <a:cs typeface="UKIJ CJK"/>
                        </a:rPr>
                        <a:t> </a:t>
                      </a:r>
                      <a:r>
                        <a:rPr sz="1050" spc="65" dirty="0">
                          <a:latin typeface="BIZ UDPゴシック" panose="020B0400000000000000" pitchFamily="50" charset="-128"/>
                          <a:ea typeface="BIZ UDPゴシック" panose="020B0400000000000000" pitchFamily="50" charset="-128"/>
                          <a:cs typeface="UKIJ CJK"/>
                        </a:rPr>
                        <a:t>GE  </a:t>
                      </a:r>
                      <a:r>
                        <a:rPr sz="1050" dirty="0">
                          <a:latin typeface="BIZ UDPゴシック" panose="020B0400000000000000" pitchFamily="50" charset="-128"/>
                          <a:ea typeface="BIZ UDPゴシック" panose="020B0400000000000000" pitchFamily="50" charset="-128"/>
                          <a:cs typeface="UKIJ CJK"/>
                        </a:rPr>
                        <a:t>東芝</a:t>
                      </a:r>
                      <a:r>
                        <a:rPr sz="1050" spc="105" dirty="0">
                          <a:latin typeface="BIZ UDPゴシック" panose="020B0400000000000000" pitchFamily="50" charset="-128"/>
                          <a:ea typeface="BIZ UDPゴシック" panose="020B0400000000000000" pitchFamily="50" charset="-128"/>
                          <a:cs typeface="UKIJ CJK"/>
                        </a:rPr>
                        <a:t>ESS</a:t>
                      </a:r>
                      <a:endParaRPr sz="1050" dirty="0">
                        <a:latin typeface="BIZ UDPゴシック" panose="020B0400000000000000" pitchFamily="50" charset="-128"/>
                        <a:ea typeface="BIZ UDPゴシック" panose="020B0400000000000000" pitchFamily="50" charset="-128"/>
                        <a:cs typeface="UKIJ CJK"/>
                      </a:endParaRPr>
                    </a:p>
                    <a:p>
                      <a:pPr marL="723265" marR="559435" indent="-134620" algn="ctr">
                        <a:lnSpc>
                          <a:spcPct val="100000"/>
                        </a:lnSpc>
                        <a:spcBef>
                          <a:spcPts val="5"/>
                        </a:spcBef>
                      </a:pPr>
                      <a:r>
                        <a:rPr sz="1050" dirty="0" err="1">
                          <a:latin typeface="BIZ UDPゴシック" panose="020B0400000000000000" pitchFamily="50" charset="-128"/>
                          <a:ea typeface="BIZ UDPゴシック" panose="020B0400000000000000" pitchFamily="50" charset="-128"/>
                          <a:cs typeface="UKIJ CJK"/>
                        </a:rPr>
                        <a:t>荏原製作所</a:t>
                      </a:r>
                      <a:r>
                        <a:rPr sz="1050" dirty="0">
                          <a:latin typeface="BIZ UDPゴシック" panose="020B0400000000000000" pitchFamily="50" charset="-128"/>
                          <a:ea typeface="BIZ UDPゴシック" panose="020B0400000000000000" pitchFamily="50" charset="-128"/>
                          <a:cs typeface="UKIJ CJK"/>
                        </a:rPr>
                        <a:t> </a:t>
                      </a:r>
                      <a:endParaRPr lang="en-US" sz="1050" dirty="0">
                        <a:latin typeface="BIZ UDPゴシック" panose="020B0400000000000000" pitchFamily="50" charset="-128"/>
                        <a:ea typeface="BIZ UDPゴシック" panose="020B0400000000000000" pitchFamily="50" charset="-128"/>
                        <a:cs typeface="UKIJ CJK"/>
                      </a:endParaRPr>
                    </a:p>
                    <a:p>
                      <a:pPr marL="723265" marR="559435" indent="-134620" algn="ctr">
                        <a:lnSpc>
                          <a:spcPct val="100000"/>
                        </a:lnSpc>
                        <a:spcBef>
                          <a:spcPts val="5"/>
                        </a:spcBef>
                      </a:pPr>
                      <a:r>
                        <a:rPr sz="1050" spc="5" dirty="0" err="1">
                          <a:latin typeface="BIZ UDPゴシック" panose="020B0400000000000000" pitchFamily="50" charset="-128"/>
                          <a:ea typeface="BIZ UDPゴシック" panose="020B0400000000000000" pitchFamily="50" charset="-128"/>
                          <a:cs typeface="UKIJ CJK"/>
                        </a:rPr>
                        <a:t>関水社</a:t>
                      </a:r>
                      <a:endParaRPr sz="1050" dirty="0">
                        <a:latin typeface="BIZ UDPゴシック" panose="020B0400000000000000" pitchFamily="50" charset="-128"/>
                        <a:ea typeface="BIZ UDPゴシック" panose="020B0400000000000000" pitchFamily="50" charset="-128"/>
                        <a:cs typeface="UKIJ CJK"/>
                      </a:endParaRPr>
                    </a:p>
                  </a:txBody>
                  <a:tcPr marL="0" marR="0" marT="19050" marB="0" anchor="ctr">
                    <a:lnL w="12700">
                      <a:solidFill>
                        <a:srgbClr val="548ED4"/>
                      </a:solidFill>
                      <a:prstDash val="solid"/>
                    </a:lnL>
                    <a:lnR w="12700">
                      <a:solidFill>
                        <a:srgbClr val="4F81BC"/>
                      </a:solidFill>
                      <a:prstDash val="solid"/>
                    </a:lnR>
                    <a:lnT w="12700">
                      <a:solidFill>
                        <a:srgbClr val="4F81BC"/>
                      </a:solidFill>
                      <a:prstDash val="solid"/>
                    </a:lnT>
                    <a:lnB w="12700">
                      <a:solidFill>
                        <a:srgbClr val="4F81BC"/>
                      </a:solidFill>
                      <a:prstDash val="solid"/>
                    </a:lnB>
                    <a:solidFill>
                      <a:schemeClr val="accent4">
                        <a:lumMod val="60000"/>
                        <a:lumOff val="40000"/>
                      </a:schemeClr>
                    </a:solidFill>
                  </a:tcPr>
                </a:tc>
                <a:extLst>
                  <a:ext uri="{0D108BD9-81ED-4DB2-BD59-A6C34878D82A}">
                    <a16:rowId xmlns:a16="http://schemas.microsoft.com/office/drawing/2014/main" val="10008"/>
                  </a:ext>
                </a:extLst>
              </a:tr>
              <a:tr h="734021">
                <a:tc>
                  <a:txBody>
                    <a:bodyPr/>
                    <a:lstStyle/>
                    <a:p>
                      <a:pPr marL="36195" algn="ctr">
                        <a:lnSpc>
                          <a:spcPct val="100000"/>
                        </a:lnSpc>
                      </a:pPr>
                      <a:r>
                        <a:rPr sz="1050" b="1" spc="-105" dirty="0" err="1">
                          <a:latin typeface="BIZ UDPゴシック" panose="020B0400000000000000" pitchFamily="50" charset="-128"/>
                          <a:ea typeface="BIZ UDPゴシック" panose="020B0400000000000000" pitchFamily="50" charset="-128"/>
                          <a:cs typeface="Noto Sans CJK HK"/>
                        </a:rPr>
                        <a:t>バ</a:t>
                      </a:r>
                      <a:r>
                        <a:rPr sz="1050" b="1" spc="-125" dirty="0" err="1">
                          <a:latin typeface="BIZ UDPゴシック" panose="020B0400000000000000" pitchFamily="50" charset="-128"/>
                          <a:ea typeface="BIZ UDPゴシック" panose="020B0400000000000000" pitchFamily="50" charset="-128"/>
                          <a:cs typeface="Noto Sans CJK HK"/>
                        </a:rPr>
                        <a:t>ルブ</a:t>
                      </a:r>
                      <a:endParaRPr sz="1050" dirty="0">
                        <a:latin typeface="BIZ UDPゴシック" panose="020B0400000000000000" pitchFamily="50" charset="-128"/>
                        <a:ea typeface="BIZ UDPゴシック" panose="020B0400000000000000" pitchFamily="50" charset="-128"/>
                        <a:cs typeface="Noto Sans CJK HK"/>
                      </a:endParaRPr>
                    </a:p>
                  </a:txBody>
                  <a:tcPr marL="0" marR="0" marT="0" marB="0" anchor="ctr">
                    <a:lnL w="12700">
                      <a:solidFill>
                        <a:srgbClr val="4F81BC"/>
                      </a:solidFill>
                      <a:prstDash val="solid"/>
                    </a:lnL>
                    <a:lnR w="12700">
                      <a:solidFill>
                        <a:srgbClr val="548ED4"/>
                      </a:solidFill>
                      <a:prstDash val="solid"/>
                    </a:lnR>
                    <a:lnT w="12700">
                      <a:solidFill>
                        <a:srgbClr val="4F81BC"/>
                      </a:solidFill>
                      <a:prstDash val="solid"/>
                    </a:lnT>
                    <a:lnB w="12700">
                      <a:solidFill>
                        <a:srgbClr val="4F81BC"/>
                      </a:solidFill>
                      <a:prstDash val="solid"/>
                    </a:lnB>
                  </a:tcPr>
                </a:tc>
                <a:tc>
                  <a:txBody>
                    <a:bodyPr/>
                    <a:lstStyle/>
                    <a:p>
                      <a:pPr marL="18415" algn="ctr">
                        <a:lnSpc>
                          <a:spcPct val="100000"/>
                        </a:lnSpc>
                        <a:spcBef>
                          <a:spcPts val="384"/>
                        </a:spcBef>
                      </a:pPr>
                      <a:r>
                        <a:rPr sz="1050" spc="35" dirty="0">
                          <a:latin typeface="BIZ UDPゴシック" panose="020B0400000000000000" pitchFamily="50" charset="-128"/>
                          <a:ea typeface="BIZ UDPゴシック" panose="020B0400000000000000" pitchFamily="50" charset="-128"/>
                          <a:cs typeface="UKIJ CJK"/>
                        </a:rPr>
                        <a:t>Georgia</a:t>
                      </a:r>
                      <a:r>
                        <a:rPr sz="1050" spc="50" dirty="0">
                          <a:latin typeface="BIZ UDPゴシック" panose="020B0400000000000000" pitchFamily="50" charset="-128"/>
                          <a:ea typeface="BIZ UDPゴシック" panose="020B0400000000000000" pitchFamily="50" charset="-128"/>
                          <a:cs typeface="UKIJ CJK"/>
                        </a:rPr>
                        <a:t> </a:t>
                      </a:r>
                      <a:r>
                        <a:rPr sz="1050" spc="25" dirty="0">
                          <a:latin typeface="BIZ UDPゴシック" panose="020B0400000000000000" pitchFamily="50" charset="-128"/>
                          <a:ea typeface="BIZ UDPゴシック" panose="020B0400000000000000" pitchFamily="50" charset="-128"/>
                          <a:cs typeface="UKIJ CJK"/>
                        </a:rPr>
                        <a:t>Transformer</a:t>
                      </a:r>
                      <a:endParaRPr sz="1050" dirty="0">
                        <a:latin typeface="BIZ UDPゴシック" panose="020B0400000000000000" pitchFamily="50" charset="-128"/>
                        <a:ea typeface="BIZ UDPゴシック" panose="020B0400000000000000" pitchFamily="50" charset="-128"/>
                        <a:cs typeface="UKIJ CJK"/>
                      </a:endParaRPr>
                    </a:p>
                    <a:p>
                      <a:pPr marL="240665" marR="262255" indent="47625" algn="ctr">
                        <a:lnSpc>
                          <a:spcPct val="100000"/>
                        </a:lnSpc>
                      </a:pPr>
                      <a:r>
                        <a:rPr sz="1050" spc="40" dirty="0">
                          <a:latin typeface="BIZ UDPゴシック" panose="020B0400000000000000" pitchFamily="50" charset="-128"/>
                          <a:ea typeface="BIZ UDPゴシック" panose="020B0400000000000000" pitchFamily="50" charset="-128"/>
                          <a:cs typeface="UKIJ CJK"/>
                        </a:rPr>
                        <a:t>Enertech  </a:t>
                      </a:r>
                      <a:r>
                        <a:rPr sz="1050" spc="35" dirty="0">
                          <a:latin typeface="BIZ UDPゴシック" panose="020B0400000000000000" pitchFamily="50" charset="-128"/>
                          <a:ea typeface="BIZ UDPゴシック" panose="020B0400000000000000" pitchFamily="50" charset="-128"/>
                          <a:cs typeface="UKIJ CJK"/>
                        </a:rPr>
                        <a:t>Crane </a:t>
                      </a:r>
                      <a:r>
                        <a:rPr sz="1050" spc="25" dirty="0">
                          <a:latin typeface="BIZ UDPゴシック" panose="020B0400000000000000" pitchFamily="50" charset="-128"/>
                          <a:ea typeface="BIZ UDPゴシック" panose="020B0400000000000000" pitchFamily="50" charset="-128"/>
                          <a:cs typeface="UKIJ CJK"/>
                        </a:rPr>
                        <a:t>Nuclear  </a:t>
                      </a:r>
                      <a:r>
                        <a:rPr sz="1050" spc="30" dirty="0">
                          <a:latin typeface="BIZ UDPゴシック" panose="020B0400000000000000" pitchFamily="50" charset="-128"/>
                          <a:ea typeface="BIZ UDPゴシック" panose="020B0400000000000000" pitchFamily="50" charset="-128"/>
                          <a:cs typeface="UKIJ CJK"/>
                        </a:rPr>
                        <a:t>Chromalox </a:t>
                      </a:r>
                      <a:r>
                        <a:rPr sz="1050" spc="55" dirty="0">
                          <a:latin typeface="BIZ UDPゴシック" panose="020B0400000000000000" pitchFamily="50" charset="-128"/>
                          <a:ea typeface="BIZ UDPゴシック" panose="020B0400000000000000" pitchFamily="50" charset="-128"/>
                          <a:cs typeface="UKIJ CJK"/>
                        </a:rPr>
                        <a:t>Inc.</a:t>
                      </a:r>
                      <a:endParaRPr sz="1050" dirty="0">
                        <a:latin typeface="BIZ UDPゴシック" panose="020B0400000000000000" pitchFamily="50" charset="-128"/>
                        <a:ea typeface="BIZ UDPゴシック" panose="020B0400000000000000" pitchFamily="50" charset="-128"/>
                        <a:cs typeface="UKIJ CJK"/>
                      </a:endParaRPr>
                    </a:p>
                  </a:txBody>
                  <a:tcPr marL="0" marR="0" marT="48894" marB="0" anchor="ctr">
                    <a:lnL w="12700">
                      <a:solidFill>
                        <a:srgbClr val="548ED4"/>
                      </a:solidFill>
                      <a:prstDash val="solid"/>
                    </a:lnL>
                    <a:lnR w="12700">
                      <a:solidFill>
                        <a:srgbClr val="548ED4"/>
                      </a:solidFill>
                      <a:prstDash val="solid"/>
                    </a:lnR>
                    <a:lnT w="12700">
                      <a:solidFill>
                        <a:srgbClr val="4F81BC"/>
                      </a:solidFill>
                      <a:prstDash val="solid"/>
                    </a:lnT>
                    <a:lnB w="12700">
                      <a:solidFill>
                        <a:srgbClr val="4F81BC"/>
                      </a:solidFill>
                      <a:prstDash val="solid"/>
                    </a:lnB>
                    <a:solidFill>
                      <a:srgbClr val="DCE6F1"/>
                    </a:solidFill>
                  </a:tcPr>
                </a:tc>
                <a:tc>
                  <a:txBody>
                    <a:bodyPr/>
                    <a:lstStyle/>
                    <a:p>
                      <a:pPr marL="20320" algn="ctr">
                        <a:lnSpc>
                          <a:spcPct val="100000"/>
                        </a:lnSpc>
                        <a:spcBef>
                          <a:spcPts val="780"/>
                        </a:spcBef>
                      </a:pPr>
                      <a:r>
                        <a:rPr sz="1050" spc="30" dirty="0">
                          <a:latin typeface="BIZ UDPゴシック" panose="020B0400000000000000" pitchFamily="50" charset="-128"/>
                          <a:ea typeface="BIZ UDPゴシック" panose="020B0400000000000000" pitchFamily="50" charset="-128"/>
                          <a:cs typeface="UKIJ CJK"/>
                        </a:rPr>
                        <a:t>IMI </a:t>
                      </a:r>
                      <a:r>
                        <a:rPr sz="1050" spc="20" dirty="0">
                          <a:latin typeface="BIZ UDPゴシック" panose="020B0400000000000000" pitchFamily="50" charset="-128"/>
                          <a:ea typeface="BIZ UDPゴシック" panose="020B0400000000000000" pitchFamily="50" charset="-128"/>
                          <a:cs typeface="UKIJ CJK"/>
                        </a:rPr>
                        <a:t>Critical</a:t>
                      </a:r>
                      <a:r>
                        <a:rPr sz="1050" spc="105" dirty="0">
                          <a:latin typeface="BIZ UDPゴシック" panose="020B0400000000000000" pitchFamily="50" charset="-128"/>
                          <a:ea typeface="BIZ UDPゴシック" panose="020B0400000000000000" pitchFamily="50" charset="-128"/>
                          <a:cs typeface="UKIJ CJK"/>
                        </a:rPr>
                        <a:t> </a:t>
                      </a:r>
                      <a:r>
                        <a:rPr sz="1050" spc="40" dirty="0">
                          <a:latin typeface="BIZ UDPゴシック" panose="020B0400000000000000" pitchFamily="50" charset="-128"/>
                          <a:ea typeface="BIZ UDPゴシック" panose="020B0400000000000000" pitchFamily="50" charset="-128"/>
                          <a:cs typeface="UKIJ CJK"/>
                        </a:rPr>
                        <a:t>Engineering</a:t>
                      </a:r>
                      <a:endParaRPr sz="1050" dirty="0">
                        <a:latin typeface="BIZ UDPゴシック" panose="020B0400000000000000" pitchFamily="50" charset="-128"/>
                        <a:ea typeface="BIZ UDPゴシック" panose="020B0400000000000000" pitchFamily="50" charset="-128"/>
                        <a:cs typeface="UKIJ CJK"/>
                      </a:endParaRPr>
                    </a:p>
                  </a:txBody>
                  <a:tcPr marL="0" marR="0" marT="0" marB="0" anchor="ctr">
                    <a:lnL w="12700">
                      <a:solidFill>
                        <a:srgbClr val="548ED4"/>
                      </a:solidFill>
                      <a:prstDash val="solid"/>
                    </a:lnL>
                    <a:lnR w="12700">
                      <a:solidFill>
                        <a:srgbClr val="548ED4"/>
                      </a:solidFill>
                      <a:prstDash val="solid"/>
                    </a:lnR>
                    <a:lnT w="12700">
                      <a:solidFill>
                        <a:srgbClr val="4F81BC"/>
                      </a:solidFill>
                      <a:prstDash val="solid"/>
                    </a:lnT>
                    <a:lnB w="12700">
                      <a:solidFill>
                        <a:srgbClr val="4F81BC"/>
                      </a:solidFill>
                      <a:prstDash val="solid"/>
                    </a:lnB>
                    <a:solidFill>
                      <a:srgbClr val="DCE6F1"/>
                    </a:solidFill>
                  </a:tcPr>
                </a:tc>
                <a:tc>
                  <a:txBody>
                    <a:bodyPr/>
                    <a:lstStyle/>
                    <a:p>
                      <a:pPr marL="17780" algn="ctr">
                        <a:lnSpc>
                          <a:spcPct val="100000"/>
                        </a:lnSpc>
                        <a:spcBef>
                          <a:spcPts val="384"/>
                        </a:spcBef>
                      </a:pPr>
                      <a:r>
                        <a:rPr sz="1050" spc="-260" dirty="0">
                          <a:latin typeface="BIZ UDPゴシック" panose="020B0400000000000000" pitchFamily="50" charset="-128"/>
                          <a:ea typeface="BIZ UDPゴシック" panose="020B0400000000000000" pitchFamily="50" charset="-128"/>
                          <a:cs typeface="UKIJ CJK"/>
                        </a:rPr>
                        <a:t>ア</a:t>
                      </a:r>
                      <a:r>
                        <a:rPr sz="1050" spc="-250" dirty="0">
                          <a:latin typeface="BIZ UDPゴシック" panose="020B0400000000000000" pitchFamily="50" charset="-128"/>
                          <a:ea typeface="BIZ UDPゴシック" panose="020B0400000000000000" pitchFamily="50" charset="-128"/>
                          <a:cs typeface="UKIJ CJK"/>
                        </a:rPr>
                        <a:t>ルス</a:t>
                      </a:r>
                      <a:r>
                        <a:rPr sz="1050" spc="-254" dirty="0">
                          <a:latin typeface="BIZ UDPゴシック" panose="020B0400000000000000" pitchFamily="50" charset="-128"/>
                          <a:ea typeface="BIZ UDPゴシック" panose="020B0400000000000000" pitchFamily="50" charset="-128"/>
                          <a:cs typeface="UKIJ CJK"/>
                        </a:rPr>
                        <a:t>ト</a:t>
                      </a:r>
                      <a:r>
                        <a:rPr sz="1050" spc="-295" dirty="0">
                          <a:latin typeface="BIZ UDPゴシック" panose="020B0400000000000000" pitchFamily="50" charset="-128"/>
                          <a:ea typeface="BIZ UDPゴシック" panose="020B0400000000000000" pitchFamily="50" charset="-128"/>
                          <a:cs typeface="UKIJ CJK"/>
                        </a:rPr>
                        <a:t>ム・</a:t>
                      </a:r>
                      <a:r>
                        <a:rPr sz="1050" spc="-290" dirty="0">
                          <a:latin typeface="BIZ UDPゴシック" panose="020B0400000000000000" pitchFamily="50" charset="-128"/>
                          <a:ea typeface="BIZ UDPゴシック" panose="020B0400000000000000" pitchFamily="50" charset="-128"/>
                          <a:cs typeface="UKIJ CJK"/>
                        </a:rPr>
                        <a:t>パ</a:t>
                      </a:r>
                      <a:r>
                        <a:rPr sz="1050" spc="-260" dirty="0">
                          <a:latin typeface="BIZ UDPゴシック" panose="020B0400000000000000" pitchFamily="50" charset="-128"/>
                          <a:ea typeface="BIZ UDPゴシック" panose="020B0400000000000000" pitchFamily="50" charset="-128"/>
                          <a:cs typeface="UKIJ CJK"/>
                        </a:rPr>
                        <a:t>ワ</a:t>
                      </a:r>
                      <a:r>
                        <a:rPr sz="1050" spc="-195" dirty="0">
                          <a:latin typeface="BIZ UDPゴシック" panose="020B0400000000000000" pitchFamily="50" charset="-128"/>
                          <a:ea typeface="BIZ UDPゴシック" panose="020B0400000000000000" pitchFamily="50" charset="-128"/>
                          <a:cs typeface="UKIJ CJK"/>
                        </a:rPr>
                        <a:t>ー</a:t>
                      </a:r>
                      <a:r>
                        <a:rPr sz="1050" spc="-190" dirty="0">
                          <a:latin typeface="BIZ UDPゴシック" panose="020B0400000000000000" pitchFamily="50" charset="-128"/>
                          <a:ea typeface="BIZ UDPゴシック" panose="020B0400000000000000" pitchFamily="50" charset="-128"/>
                          <a:cs typeface="UKIJ CJK"/>
                        </a:rPr>
                        <a:t>シ</a:t>
                      </a:r>
                      <a:r>
                        <a:rPr sz="1050" spc="-265" dirty="0">
                          <a:latin typeface="BIZ UDPゴシック" panose="020B0400000000000000" pitchFamily="50" charset="-128"/>
                          <a:ea typeface="BIZ UDPゴシック" panose="020B0400000000000000" pitchFamily="50" charset="-128"/>
                          <a:cs typeface="UKIJ CJK"/>
                        </a:rPr>
                        <a:t>ス</a:t>
                      </a:r>
                      <a:r>
                        <a:rPr sz="1050" spc="-250" dirty="0">
                          <a:latin typeface="BIZ UDPゴシック" panose="020B0400000000000000" pitchFamily="50" charset="-128"/>
                          <a:ea typeface="BIZ UDPゴシック" panose="020B0400000000000000" pitchFamily="50" charset="-128"/>
                          <a:cs typeface="UKIJ CJK"/>
                        </a:rPr>
                        <a:t>テ</a:t>
                      </a:r>
                      <a:r>
                        <a:rPr sz="1050" spc="-195" dirty="0">
                          <a:latin typeface="BIZ UDPゴシック" panose="020B0400000000000000" pitchFamily="50" charset="-128"/>
                          <a:ea typeface="BIZ UDPゴシック" panose="020B0400000000000000" pitchFamily="50" charset="-128"/>
                          <a:cs typeface="UKIJ CJK"/>
                        </a:rPr>
                        <a:t>ムズ</a:t>
                      </a:r>
                      <a:endParaRPr sz="1050" dirty="0">
                        <a:latin typeface="BIZ UDPゴシック" panose="020B0400000000000000" pitchFamily="50" charset="-128"/>
                        <a:ea typeface="BIZ UDPゴシック" panose="020B0400000000000000" pitchFamily="50" charset="-128"/>
                        <a:cs typeface="UKIJ CJK"/>
                      </a:endParaRPr>
                    </a:p>
                    <a:p>
                      <a:pPr marL="20955" algn="ctr">
                        <a:lnSpc>
                          <a:spcPct val="100000"/>
                        </a:lnSpc>
                      </a:pPr>
                      <a:r>
                        <a:rPr sz="1050" spc="40" dirty="0">
                          <a:latin typeface="BIZ UDPゴシック" panose="020B0400000000000000" pitchFamily="50" charset="-128"/>
                          <a:ea typeface="BIZ UDPゴシック" panose="020B0400000000000000" pitchFamily="50" charset="-128"/>
                          <a:cs typeface="UKIJ CJK"/>
                        </a:rPr>
                        <a:t>Daher</a:t>
                      </a:r>
                      <a:endParaRPr sz="1050" dirty="0">
                        <a:latin typeface="BIZ UDPゴシック" panose="020B0400000000000000" pitchFamily="50" charset="-128"/>
                        <a:ea typeface="BIZ UDPゴシック" panose="020B0400000000000000" pitchFamily="50" charset="-128"/>
                        <a:cs typeface="UKIJ CJK"/>
                      </a:endParaRPr>
                    </a:p>
                    <a:p>
                      <a:pPr marL="58419" marR="29845" algn="ctr">
                        <a:lnSpc>
                          <a:spcPct val="100000"/>
                        </a:lnSpc>
                      </a:pPr>
                      <a:r>
                        <a:rPr sz="1050" spc="30" dirty="0">
                          <a:latin typeface="BIZ UDPゴシック" panose="020B0400000000000000" pitchFamily="50" charset="-128"/>
                          <a:ea typeface="BIZ UDPゴシック" panose="020B0400000000000000" pitchFamily="50" charset="-128"/>
                          <a:cs typeface="UKIJ CJK"/>
                        </a:rPr>
                        <a:t>Valco（</a:t>
                      </a:r>
                      <a:r>
                        <a:rPr sz="1050" spc="5" dirty="0">
                          <a:latin typeface="BIZ UDPゴシック" panose="020B0400000000000000" pitchFamily="50" charset="-128"/>
                          <a:ea typeface="BIZ UDPゴシック" panose="020B0400000000000000" pitchFamily="50" charset="-128"/>
                          <a:cs typeface="UKIJ CJK"/>
                        </a:rPr>
                        <a:t>旧</a:t>
                      </a:r>
                      <a:r>
                        <a:rPr sz="1050" spc="25" dirty="0">
                          <a:latin typeface="BIZ UDPゴシック" panose="020B0400000000000000" pitchFamily="50" charset="-128"/>
                          <a:ea typeface="BIZ UDPゴシック" panose="020B0400000000000000" pitchFamily="50" charset="-128"/>
                          <a:cs typeface="UKIJ CJK"/>
                        </a:rPr>
                        <a:t>Guichon</a:t>
                      </a:r>
                      <a:r>
                        <a:rPr sz="1050" spc="-10" dirty="0">
                          <a:latin typeface="BIZ UDPゴシック" panose="020B0400000000000000" pitchFamily="50" charset="-128"/>
                          <a:ea typeface="BIZ UDPゴシック" panose="020B0400000000000000" pitchFamily="50" charset="-128"/>
                          <a:cs typeface="UKIJ CJK"/>
                        </a:rPr>
                        <a:t> </a:t>
                      </a:r>
                      <a:r>
                        <a:rPr sz="1050" spc="40" dirty="0">
                          <a:latin typeface="BIZ UDPゴシック" panose="020B0400000000000000" pitchFamily="50" charset="-128"/>
                          <a:ea typeface="BIZ UDPゴシック" panose="020B0400000000000000" pitchFamily="50" charset="-128"/>
                          <a:cs typeface="UKIJ CJK"/>
                        </a:rPr>
                        <a:t>Valves）  </a:t>
                      </a:r>
                      <a:r>
                        <a:rPr sz="1050" spc="35" dirty="0">
                          <a:latin typeface="BIZ UDPゴシック" panose="020B0400000000000000" pitchFamily="50" charset="-128"/>
                          <a:ea typeface="BIZ UDPゴシック" panose="020B0400000000000000" pitchFamily="50" charset="-128"/>
                          <a:cs typeface="UKIJ CJK"/>
                        </a:rPr>
                        <a:t>Velan</a:t>
                      </a:r>
                      <a:endParaRPr sz="1050" dirty="0">
                        <a:latin typeface="BIZ UDPゴシック" panose="020B0400000000000000" pitchFamily="50" charset="-128"/>
                        <a:ea typeface="BIZ UDPゴシック" panose="020B0400000000000000" pitchFamily="50" charset="-128"/>
                        <a:cs typeface="UKIJ CJK"/>
                      </a:endParaRPr>
                    </a:p>
                  </a:txBody>
                  <a:tcPr marL="0" marR="0" marT="48894" marB="0" anchor="ctr">
                    <a:lnL w="12700">
                      <a:solidFill>
                        <a:srgbClr val="548ED4"/>
                      </a:solidFill>
                      <a:prstDash val="solid"/>
                    </a:lnL>
                    <a:lnR w="12700">
                      <a:solidFill>
                        <a:srgbClr val="548ED4"/>
                      </a:solidFill>
                      <a:prstDash val="solid"/>
                    </a:lnR>
                    <a:lnT w="12700">
                      <a:solidFill>
                        <a:srgbClr val="4F81BC"/>
                      </a:solidFill>
                      <a:prstDash val="solid"/>
                    </a:lnT>
                    <a:lnB w="12700">
                      <a:solidFill>
                        <a:srgbClr val="4F81BC"/>
                      </a:solidFill>
                      <a:prstDash val="solid"/>
                    </a:lnB>
                    <a:solidFill>
                      <a:srgbClr val="DCE6F1"/>
                    </a:solidFill>
                  </a:tcPr>
                </a:tc>
                <a:tc>
                  <a:txBody>
                    <a:bodyPr/>
                    <a:lstStyle/>
                    <a:p>
                      <a:pPr marL="641985" marR="614680" indent="38100" algn="ctr">
                        <a:lnSpc>
                          <a:spcPct val="100000"/>
                        </a:lnSpc>
                        <a:spcBef>
                          <a:spcPts val="1015"/>
                        </a:spcBef>
                      </a:pPr>
                      <a:r>
                        <a:rPr sz="1050" spc="40" dirty="0">
                          <a:latin typeface="BIZ UDPゴシック" panose="020B0400000000000000" pitchFamily="50" charset="-128"/>
                          <a:ea typeface="BIZ UDPゴシック" panose="020B0400000000000000" pitchFamily="50" charset="-128"/>
                          <a:cs typeface="UKIJ CJK"/>
                        </a:rPr>
                        <a:t>Doosan  </a:t>
                      </a:r>
                      <a:r>
                        <a:rPr sz="1050" spc="50" dirty="0">
                          <a:latin typeface="BIZ UDPゴシック" panose="020B0400000000000000" pitchFamily="50" charset="-128"/>
                          <a:ea typeface="BIZ UDPゴシック" panose="020B0400000000000000" pitchFamily="50" charset="-128"/>
                          <a:cs typeface="UKIJ CJK"/>
                        </a:rPr>
                        <a:t>PK</a:t>
                      </a:r>
                      <a:r>
                        <a:rPr sz="1050" spc="10" dirty="0">
                          <a:latin typeface="BIZ UDPゴシック" panose="020B0400000000000000" pitchFamily="50" charset="-128"/>
                          <a:ea typeface="BIZ UDPゴシック" panose="020B0400000000000000" pitchFamily="50" charset="-128"/>
                          <a:cs typeface="UKIJ CJK"/>
                        </a:rPr>
                        <a:t> </a:t>
                      </a:r>
                      <a:r>
                        <a:rPr sz="1050" spc="45" dirty="0">
                          <a:latin typeface="BIZ UDPゴシック" panose="020B0400000000000000" pitchFamily="50" charset="-128"/>
                          <a:ea typeface="BIZ UDPゴシック" panose="020B0400000000000000" pitchFamily="50" charset="-128"/>
                          <a:cs typeface="UKIJ CJK"/>
                        </a:rPr>
                        <a:t>Valve  </a:t>
                      </a:r>
                      <a:r>
                        <a:rPr sz="1050" dirty="0">
                          <a:latin typeface="BIZ UDPゴシック" panose="020B0400000000000000" pitchFamily="50" charset="-128"/>
                          <a:ea typeface="BIZ UDPゴシック" panose="020B0400000000000000" pitchFamily="50" charset="-128"/>
                          <a:cs typeface="UKIJ CJK"/>
                        </a:rPr>
                        <a:t>Sa</a:t>
                      </a:r>
                      <a:r>
                        <a:rPr sz="1050" spc="-5" dirty="0">
                          <a:latin typeface="BIZ UDPゴシック" panose="020B0400000000000000" pitchFamily="50" charset="-128"/>
                          <a:ea typeface="BIZ UDPゴシック" panose="020B0400000000000000" pitchFamily="50" charset="-128"/>
                          <a:cs typeface="UKIJ CJK"/>
                        </a:rPr>
                        <a:t>m</a:t>
                      </a:r>
                      <a:r>
                        <a:rPr sz="1050" dirty="0">
                          <a:latin typeface="BIZ UDPゴシック" panose="020B0400000000000000" pitchFamily="50" charset="-128"/>
                          <a:ea typeface="BIZ UDPゴシック" panose="020B0400000000000000" pitchFamily="50" charset="-128"/>
                          <a:cs typeface="UKIJ CJK"/>
                        </a:rPr>
                        <a:t>sh</a:t>
                      </a:r>
                      <a:r>
                        <a:rPr sz="1050" spc="-10" dirty="0">
                          <a:latin typeface="BIZ UDPゴシック" panose="020B0400000000000000" pitchFamily="50" charset="-128"/>
                          <a:ea typeface="BIZ UDPゴシック" panose="020B0400000000000000" pitchFamily="50" charset="-128"/>
                          <a:cs typeface="UKIJ CJK"/>
                        </a:rPr>
                        <a:t>i</a:t>
                      </a:r>
                      <a:r>
                        <a:rPr sz="1050" dirty="0">
                          <a:latin typeface="BIZ UDPゴシック" panose="020B0400000000000000" pitchFamily="50" charset="-128"/>
                          <a:ea typeface="BIZ UDPゴシック" panose="020B0400000000000000" pitchFamily="50" charset="-128"/>
                          <a:cs typeface="UKIJ CJK"/>
                        </a:rPr>
                        <a:t>n</a:t>
                      </a:r>
                    </a:p>
                  </a:txBody>
                  <a:tcPr marL="0" marR="0" marT="128905" marB="0" anchor="ctr">
                    <a:lnL w="12700">
                      <a:solidFill>
                        <a:srgbClr val="548ED4"/>
                      </a:solidFill>
                      <a:prstDash val="solid"/>
                    </a:lnL>
                    <a:lnR w="12700">
                      <a:solidFill>
                        <a:srgbClr val="548ED4"/>
                      </a:solidFill>
                      <a:prstDash val="solid"/>
                    </a:lnR>
                    <a:lnT w="12700">
                      <a:solidFill>
                        <a:srgbClr val="4F81BC"/>
                      </a:solidFill>
                      <a:prstDash val="solid"/>
                    </a:lnT>
                    <a:lnB w="12700">
                      <a:solidFill>
                        <a:srgbClr val="4F81BC"/>
                      </a:solidFill>
                      <a:prstDash val="solid"/>
                    </a:lnB>
                    <a:solidFill>
                      <a:srgbClr val="DCE6F1"/>
                    </a:solidFill>
                  </a:tcPr>
                </a:tc>
                <a:tc>
                  <a:txBody>
                    <a:bodyPr/>
                    <a:lstStyle/>
                    <a:p>
                      <a:pPr marL="22225" algn="ctr">
                        <a:lnSpc>
                          <a:spcPct val="100000"/>
                        </a:lnSpc>
                        <a:spcBef>
                          <a:spcPts val="1015"/>
                        </a:spcBef>
                      </a:pPr>
                      <a:r>
                        <a:rPr sz="1050" spc="114" dirty="0">
                          <a:latin typeface="BIZ UDPゴシック" panose="020B0400000000000000" pitchFamily="50" charset="-128"/>
                          <a:ea typeface="BIZ UDPゴシック" panose="020B0400000000000000" pitchFamily="50" charset="-128"/>
                          <a:cs typeface="UKIJ CJK"/>
                        </a:rPr>
                        <a:t>TVE</a:t>
                      </a:r>
                      <a:endParaRPr sz="1050" dirty="0">
                        <a:latin typeface="BIZ UDPゴシック" panose="020B0400000000000000" pitchFamily="50" charset="-128"/>
                        <a:ea typeface="BIZ UDPゴシック" panose="020B0400000000000000" pitchFamily="50" charset="-128"/>
                        <a:cs typeface="UKIJ CJK"/>
                      </a:endParaRPr>
                    </a:p>
                    <a:p>
                      <a:pPr marL="626745" marR="599440" algn="ctr">
                        <a:lnSpc>
                          <a:spcPct val="100000"/>
                        </a:lnSpc>
                      </a:pPr>
                      <a:r>
                        <a:rPr sz="1050" dirty="0" err="1">
                          <a:latin typeface="BIZ UDPゴシック" panose="020B0400000000000000" pitchFamily="50" charset="-128"/>
                          <a:ea typeface="BIZ UDPゴシック" panose="020B0400000000000000" pitchFamily="50" charset="-128"/>
                          <a:cs typeface="UKIJ CJK"/>
                        </a:rPr>
                        <a:t>岡野バ</a:t>
                      </a:r>
                      <a:r>
                        <a:rPr sz="1050" spc="-5" dirty="0" err="1">
                          <a:latin typeface="BIZ UDPゴシック" panose="020B0400000000000000" pitchFamily="50" charset="-128"/>
                          <a:ea typeface="BIZ UDPゴシック" panose="020B0400000000000000" pitchFamily="50" charset="-128"/>
                          <a:cs typeface="UKIJ CJK"/>
                        </a:rPr>
                        <a:t>ルブ</a:t>
                      </a:r>
                      <a:r>
                        <a:rPr sz="1050" spc="-5" dirty="0">
                          <a:latin typeface="BIZ UDPゴシック" panose="020B0400000000000000" pitchFamily="50" charset="-128"/>
                          <a:ea typeface="BIZ UDPゴシック" panose="020B0400000000000000" pitchFamily="50" charset="-128"/>
                          <a:cs typeface="UKIJ CJK"/>
                        </a:rPr>
                        <a:t> </a:t>
                      </a:r>
                      <a:endParaRPr lang="en-US" sz="1050" spc="-5" dirty="0">
                        <a:latin typeface="BIZ UDPゴシック" panose="020B0400000000000000" pitchFamily="50" charset="-128"/>
                        <a:ea typeface="BIZ UDPゴシック" panose="020B0400000000000000" pitchFamily="50" charset="-128"/>
                        <a:cs typeface="UKIJ CJK"/>
                      </a:endParaRPr>
                    </a:p>
                    <a:p>
                      <a:pPr marL="626745" marR="599440" algn="ctr">
                        <a:lnSpc>
                          <a:spcPct val="100000"/>
                        </a:lnSpc>
                      </a:pPr>
                      <a:r>
                        <a:rPr sz="1050" dirty="0" err="1">
                          <a:latin typeface="BIZ UDPゴシック" panose="020B0400000000000000" pitchFamily="50" charset="-128"/>
                          <a:ea typeface="BIZ UDPゴシック" panose="020B0400000000000000" pitchFamily="50" charset="-128"/>
                          <a:cs typeface="UKIJ CJK"/>
                        </a:rPr>
                        <a:t>平田バ</a:t>
                      </a:r>
                      <a:r>
                        <a:rPr sz="1050" spc="-5" dirty="0" err="1">
                          <a:latin typeface="BIZ UDPゴシック" panose="020B0400000000000000" pitchFamily="50" charset="-128"/>
                          <a:ea typeface="BIZ UDPゴシック" panose="020B0400000000000000" pitchFamily="50" charset="-128"/>
                          <a:cs typeface="UKIJ CJK"/>
                        </a:rPr>
                        <a:t>ルブ</a:t>
                      </a:r>
                      <a:endParaRPr sz="1050" dirty="0">
                        <a:latin typeface="BIZ UDPゴシック" panose="020B0400000000000000" pitchFamily="50" charset="-128"/>
                        <a:ea typeface="BIZ UDPゴシック" panose="020B0400000000000000" pitchFamily="50" charset="-128"/>
                        <a:cs typeface="UKIJ CJK"/>
                      </a:endParaRPr>
                    </a:p>
                  </a:txBody>
                  <a:tcPr marL="0" marR="0" marT="128905" marB="0" anchor="ctr">
                    <a:lnL w="12700">
                      <a:solidFill>
                        <a:srgbClr val="548ED4"/>
                      </a:solidFill>
                      <a:prstDash val="solid"/>
                    </a:lnL>
                    <a:lnR w="12700">
                      <a:solidFill>
                        <a:srgbClr val="4F81BC"/>
                      </a:solidFill>
                      <a:prstDash val="solid"/>
                    </a:lnR>
                    <a:lnT w="12700">
                      <a:solidFill>
                        <a:srgbClr val="4F81BC"/>
                      </a:solidFill>
                      <a:prstDash val="solid"/>
                    </a:lnT>
                    <a:lnB w="12700">
                      <a:solidFill>
                        <a:srgbClr val="4F81BC"/>
                      </a:solidFill>
                      <a:prstDash val="solid"/>
                    </a:lnB>
                    <a:solidFill>
                      <a:schemeClr val="accent4">
                        <a:lumMod val="60000"/>
                        <a:lumOff val="40000"/>
                      </a:schemeClr>
                    </a:solidFill>
                  </a:tcPr>
                </a:tc>
                <a:extLst>
                  <a:ext uri="{0D108BD9-81ED-4DB2-BD59-A6C34878D82A}">
                    <a16:rowId xmlns:a16="http://schemas.microsoft.com/office/drawing/2014/main" val="10009"/>
                  </a:ext>
                </a:extLst>
              </a:tr>
              <a:tr h="381685">
                <a:tc>
                  <a:txBody>
                    <a:bodyPr/>
                    <a:lstStyle/>
                    <a:p>
                      <a:pPr marL="36195" algn="ctr">
                        <a:lnSpc>
                          <a:spcPct val="100000"/>
                        </a:lnSpc>
                        <a:spcBef>
                          <a:spcPts val="975"/>
                        </a:spcBef>
                      </a:pPr>
                      <a:r>
                        <a:rPr sz="1050" b="1" dirty="0" err="1">
                          <a:latin typeface="BIZ UDPゴシック" panose="020B0400000000000000" pitchFamily="50" charset="-128"/>
                          <a:ea typeface="BIZ UDPゴシック" panose="020B0400000000000000" pitchFamily="50" charset="-128"/>
                          <a:cs typeface="Noto Sans CJK HK"/>
                        </a:rPr>
                        <a:t>蒸気発</a:t>
                      </a:r>
                      <a:r>
                        <a:rPr lang="ja-JP" altLang="en-US" sz="1050" b="1" dirty="0">
                          <a:latin typeface="BIZ UDPゴシック" panose="020B0400000000000000" pitchFamily="50" charset="-128"/>
                          <a:ea typeface="BIZ UDPゴシック" panose="020B0400000000000000" pitchFamily="50" charset="-128"/>
                          <a:cs typeface="Noto Sans CJK HK"/>
                        </a:rPr>
                        <a:t>生</a:t>
                      </a:r>
                      <a:r>
                        <a:rPr sz="1050" b="1" dirty="0">
                          <a:latin typeface="BIZ UDPゴシック" panose="020B0400000000000000" pitchFamily="50" charset="-128"/>
                          <a:ea typeface="BIZ UDPゴシック" panose="020B0400000000000000" pitchFamily="50" charset="-128"/>
                          <a:cs typeface="Noto Sans CJK HK"/>
                        </a:rPr>
                        <a:t>器</a:t>
                      </a:r>
                      <a:endParaRPr sz="1050" dirty="0">
                        <a:latin typeface="BIZ UDPゴシック" panose="020B0400000000000000" pitchFamily="50" charset="-128"/>
                        <a:ea typeface="BIZ UDPゴシック" panose="020B0400000000000000" pitchFamily="50" charset="-128"/>
                        <a:cs typeface="Noto Sans CJK HK"/>
                      </a:endParaRPr>
                    </a:p>
                  </a:txBody>
                  <a:tcPr marL="0" marR="0" marT="123825" marB="0" anchor="ctr">
                    <a:lnL w="12700">
                      <a:solidFill>
                        <a:srgbClr val="4F81BC"/>
                      </a:solidFill>
                      <a:prstDash val="solid"/>
                    </a:lnL>
                    <a:lnR w="12700">
                      <a:solidFill>
                        <a:srgbClr val="548ED4"/>
                      </a:solidFill>
                      <a:prstDash val="solid"/>
                    </a:lnR>
                    <a:lnT w="12700">
                      <a:solidFill>
                        <a:srgbClr val="4F81BC"/>
                      </a:solidFill>
                      <a:prstDash val="solid"/>
                    </a:lnT>
                    <a:lnB w="12700">
                      <a:solidFill>
                        <a:srgbClr val="4F81BC"/>
                      </a:solidFill>
                      <a:prstDash val="solid"/>
                    </a:lnB>
                  </a:tcPr>
                </a:tc>
                <a:tc>
                  <a:txBody>
                    <a:bodyPr/>
                    <a:lstStyle/>
                    <a:p>
                      <a:pPr algn="ctr">
                        <a:lnSpc>
                          <a:spcPct val="100000"/>
                        </a:lnSpc>
                      </a:pPr>
                      <a:endParaRPr sz="1000" dirty="0">
                        <a:latin typeface="BIZ UDPゴシック" panose="020B0400000000000000" pitchFamily="50" charset="-128"/>
                        <a:ea typeface="BIZ UDPゴシック" panose="020B0400000000000000" pitchFamily="50" charset="-128"/>
                        <a:cs typeface="Times New Roman"/>
                      </a:endParaRPr>
                    </a:p>
                  </a:txBody>
                  <a:tcPr marL="0" marR="0" marT="0" marB="0" anchor="ctr">
                    <a:lnL w="12700">
                      <a:solidFill>
                        <a:srgbClr val="548ED4"/>
                      </a:solidFill>
                      <a:prstDash val="solid"/>
                    </a:lnL>
                    <a:lnR w="12700">
                      <a:solidFill>
                        <a:srgbClr val="548ED4"/>
                      </a:solidFill>
                      <a:prstDash val="solid"/>
                    </a:lnR>
                    <a:lnT w="12700">
                      <a:solidFill>
                        <a:srgbClr val="4F81BC"/>
                      </a:solidFill>
                      <a:prstDash val="solid"/>
                    </a:lnT>
                    <a:lnB w="12700">
                      <a:solidFill>
                        <a:srgbClr val="4F81BC"/>
                      </a:solidFill>
                      <a:prstDash val="solid"/>
                    </a:lnB>
                  </a:tcPr>
                </a:tc>
                <a:tc>
                  <a:txBody>
                    <a:bodyPr/>
                    <a:lstStyle/>
                    <a:p>
                      <a:pPr algn="ctr">
                        <a:lnSpc>
                          <a:spcPct val="100000"/>
                        </a:lnSpc>
                      </a:pPr>
                      <a:endParaRPr sz="1000">
                        <a:latin typeface="BIZ UDPゴシック" panose="020B0400000000000000" pitchFamily="50" charset="-128"/>
                        <a:ea typeface="BIZ UDPゴシック" panose="020B0400000000000000" pitchFamily="50" charset="-128"/>
                        <a:cs typeface="Times New Roman"/>
                      </a:endParaRPr>
                    </a:p>
                  </a:txBody>
                  <a:tcPr marL="0" marR="0" marT="0" marB="0" anchor="ctr">
                    <a:lnL w="12700">
                      <a:solidFill>
                        <a:srgbClr val="548ED4"/>
                      </a:solidFill>
                      <a:prstDash val="solid"/>
                    </a:lnL>
                    <a:lnR w="12700">
                      <a:solidFill>
                        <a:srgbClr val="548ED4"/>
                      </a:solidFill>
                      <a:prstDash val="solid"/>
                    </a:lnR>
                    <a:lnT w="12700">
                      <a:solidFill>
                        <a:srgbClr val="4F81BC"/>
                      </a:solidFill>
                      <a:prstDash val="solid"/>
                    </a:lnT>
                    <a:lnB w="12700">
                      <a:solidFill>
                        <a:srgbClr val="4F81BC"/>
                      </a:solidFill>
                      <a:prstDash val="solid"/>
                    </a:lnB>
                  </a:tcPr>
                </a:tc>
                <a:tc>
                  <a:txBody>
                    <a:bodyPr/>
                    <a:lstStyle/>
                    <a:p>
                      <a:pPr marL="365760" marR="337820" indent="182880" algn="ctr">
                        <a:lnSpc>
                          <a:spcPct val="100000"/>
                        </a:lnSpc>
                        <a:spcBef>
                          <a:spcPts val="260"/>
                        </a:spcBef>
                      </a:pPr>
                      <a:r>
                        <a:rPr sz="1050" spc="45" dirty="0">
                          <a:latin typeface="BIZ UDPゴシック" panose="020B0400000000000000" pitchFamily="50" charset="-128"/>
                          <a:ea typeface="BIZ UDPゴシック" panose="020B0400000000000000" pitchFamily="50" charset="-128"/>
                          <a:cs typeface="UKIJ CJK"/>
                        </a:rPr>
                        <a:t>Framatome  </a:t>
                      </a:r>
                      <a:r>
                        <a:rPr sz="1050" spc="25" dirty="0">
                          <a:latin typeface="BIZ UDPゴシック" panose="020B0400000000000000" pitchFamily="50" charset="-128"/>
                          <a:ea typeface="BIZ UDPゴシック" panose="020B0400000000000000" pitchFamily="50" charset="-128"/>
                          <a:cs typeface="UKIJ CJK"/>
                        </a:rPr>
                        <a:t>Valinox</a:t>
                      </a:r>
                      <a:r>
                        <a:rPr sz="1050" spc="45" dirty="0">
                          <a:latin typeface="BIZ UDPゴシック" panose="020B0400000000000000" pitchFamily="50" charset="-128"/>
                          <a:ea typeface="BIZ UDPゴシック" panose="020B0400000000000000" pitchFamily="50" charset="-128"/>
                          <a:cs typeface="UKIJ CJK"/>
                        </a:rPr>
                        <a:t> </a:t>
                      </a:r>
                      <a:r>
                        <a:rPr sz="1050" spc="20" dirty="0">
                          <a:latin typeface="BIZ UDPゴシック" panose="020B0400000000000000" pitchFamily="50" charset="-128"/>
                          <a:ea typeface="BIZ UDPゴシック" panose="020B0400000000000000" pitchFamily="50" charset="-128"/>
                          <a:cs typeface="UKIJ CJK"/>
                        </a:rPr>
                        <a:t>Nucleaire</a:t>
                      </a:r>
                      <a:endParaRPr sz="1050" dirty="0">
                        <a:latin typeface="BIZ UDPゴシック" panose="020B0400000000000000" pitchFamily="50" charset="-128"/>
                        <a:ea typeface="BIZ UDPゴシック" panose="020B0400000000000000" pitchFamily="50" charset="-128"/>
                        <a:cs typeface="UKIJ CJK"/>
                      </a:endParaRPr>
                    </a:p>
                  </a:txBody>
                  <a:tcPr marL="0" marR="0" marT="33020" marB="0" anchor="ctr">
                    <a:lnL w="12700">
                      <a:solidFill>
                        <a:srgbClr val="548ED4"/>
                      </a:solidFill>
                      <a:prstDash val="solid"/>
                    </a:lnL>
                    <a:lnR w="12700">
                      <a:solidFill>
                        <a:srgbClr val="548ED4"/>
                      </a:solidFill>
                      <a:prstDash val="solid"/>
                    </a:lnR>
                    <a:lnT w="12700">
                      <a:solidFill>
                        <a:srgbClr val="4F81BC"/>
                      </a:solidFill>
                      <a:prstDash val="solid"/>
                    </a:lnT>
                    <a:lnB w="12700">
                      <a:solidFill>
                        <a:srgbClr val="4F81BC"/>
                      </a:solidFill>
                      <a:prstDash val="solid"/>
                    </a:lnB>
                    <a:solidFill>
                      <a:srgbClr val="DCE6F1"/>
                    </a:solidFill>
                  </a:tcPr>
                </a:tc>
                <a:tc>
                  <a:txBody>
                    <a:bodyPr/>
                    <a:lstStyle/>
                    <a:p>
                      <a:pPr marL="19685" algn="ctr">
                        <a:lnSpc>
                          <a:spcPct val="100000"/>
                        </a:lnSpc>
                        <a:spcBef>
                          <a:spcPts val="890"/>
                        </a:spcBef>
                      </a:pPr>
                      <a:r>
                        <a:rPr sz="1050" spc="40" dirty="0">
                          <a:latin typeface="BIZ UDPゴシック" panose="020B0400000000000000" pitchFamily="50" charset="-128"/>
                          <a:ea typeface="BIZ UDPゴシック" panose="020B0400000000000000" pitchFamily="50" charset="-128"/>
                          <a:cs typeface="UKIJ CJK"/>
                        </a:rPr>
                        <a:t>Doosan</a:t>
                      </a:r>
                      <a:endParaRPr sz="1050" dirty="0">
                        <a:latin typeface="BIZ UDPゴシック" panose="020B0400000000000000" pitchFamily="50" charset="-128"/>
                        <a:ea typeface="BIZ UDPゴシック" panose="020B0400000000000000" pitchFamily="50" charset="-128"/>
                        <a:cs typeface="UKIJ CJK"/>
                      </a:endParaRPr>
                    </a:p>
                  </a:txBody>
                  <a:tcPr marL="0" marR="0" marT="113030" marB="0" anchor="ctr">
                    <a:lnL w="12700">
                      <a:solidFill>
                        <a:srgbClr val="548ED4"/>
                      </a:solidFill>
                      <a:prstDash val="solid"/>
                    </a:lnL>
                    <a:lnR w="12700">
                      <a:solidFill>
                        <a:srgbClr val="548ED4"/>
                      </a:solidFill>
                      <a:prstDash val="solid"/>
                    </a:lnR>
                    <a:lnT w="12700">
                      <a:solidFill>
                        <a:srgbClr val="4F81BC"/>
                      </a:solidFill>
                      <a:prstDash val="solid"/>
                    </a:lnT>
                    <a:lnB w="12700">
                      <a:solidFill>
                        <a:srgbClr val="4F81BC"/>
                      </a:solidFill>
                      <a:prstDash val="solid"/>
                    </a:lnB>
                    <a:solidFill>
                      <a:srgbClr val="DCE6F1"/>
                    </a:solidFill>
                  </a:tcPr>
                </a:tc>
                <a:tc>
                  <a:txBody>
                    <a:bodyPr/>
                    <a:lstStyle/>
                    <a:p>
                      <a:pPr marL="21590" algn="ctr">
                        <a:lnSpc>
                          <a:spcPct val="100000"/>
                        </a:lnSpc>
                        <a:spcBef>
                          <a:spcPts val="890"/>
                        </a:spcBef>
                      </a:pPr>
                      <a:r>
                        <a:rPr sz="1050" spc="5" dirty="0">
                          <a:latin typeface="BIZ UDPゴシック" panose="020B0400000000000000" pitchFamily="50" charset="-128"/>
                          <a:ea typeface="BIZ UDPゴシック" panose="020B0400000000000000" pitchFamily="50" charset="-128"/>
                          <a:cs typeface="UKIJ CJK"/>
                        </a:rPr>
                        <a:t>三菱重工業</a:t>
                      </a:r>
                      <a:endParaRPr sz="1050" dirty="0">
                        <a:latin typeface="BIZ UDPゴシック" panose="020B0400000000000000" pitchFamily="50" charset="-128"/>
                        <a:ea typeface="BIZ UDPゴシック" panose="020B0400000000000000" pitchFamily="50" charset="-128"/>
                        <a:cs typeface="UKIJ CJK"/>
                      </a:endParaRPr>
                    </a:p>
                  </a:txBody>
                  <a:tcPr marL="0" marR="0" marT="113030" marB="0" anchor="ctr">
                    <a:lnL w="12700">
                      <a:solidFill>
                        <a:srgbClr val="548ED4"/>
                      </a:solidFill>
                      <a:prstDash val="solid"/>
                    </a:lnL>
                    <a:lnR w="12700">
                      <a:solidFill>
                        <a:srgbClr val="4F81BC"/>
                      </a:solidFill>
                      <a:prstDash val="solid"/>
                    </a:lnR>
                    <a:lnT w="12700">
                      <a:solidFill>
                        <a:srgbClr val="4F81BC"/>
                      </a:solidFill>
                      <a:prstDash val="solid"/>
                    </a:lnT>
                    <a:lnB w="12700">
                      <a:solidFill>
                        <a:srgbClr val="4F81BC"/>
                      </a:solidFill>
                      <a:prstDash val="solid"/>
                    </a:lnB>
                    <a:solidFill>
                      <a:schemeClr val="accent4">
                        <a:lumMod val="60000"/>
                        <a:lumOff val="40000"/>
                      </a:schemeClr>
                    </a:solidFill>
                  </a:tcPr>
                </a:tc>
                <a:extLst>
                  <a:ext uri="{0D108BD9-81ED-4DB2-BD59-A6C34878D82A}">
                    <a16:rowId xmlns:a16="http://schemas.microsoft.com/office/drawing/2014/main" val="10010"/>
                  </a:ext>
                </a:extLst>
              </a:tr>
              <a:tr h="355600">
                <a:tc>
                  <a:txBody>
                    <a:bodyPr/>
                    <a:lstStyle/>
                    <a:p>
                      <a:pPr marL="36195" algn="ctr">
                        <a:lnSpc>
                          <a:spcPct val="100000"/>
                        </a:lnSpc>
                        <a:spcBef>
                          <a:spcPts val="869"/>
                        </a:spcBef>
                      </a:pPr>
                      <a:r>
                        <a:rPr sz="1050" b="1" spc="-75" dirty="0">
                          <a:latin typeface="BIZ UDPゴシック" panose="020B0400000000000000" pitchFamily="50" charset="-128"/>
                          <a:ea typeface="BIZ UDPゴシック" panose="020B0400000000000000" pitchFamily="50" charset="-128"/>
                          <a:cs typeface="Noto Sans CJK HK"/>
                        </a:rPr>
                        <a:t>蒸気タ</a:t>
                      </a:r>
                      <a:r>
                        <a:rPr sz="1050" b="1" spc="-80" dirty="0">
                          <a:latin typeface="BIZ UDPゴシック" panose="020B0400000000000000" pitchFamily="50" charset="-128"/>
                          <a:ea typeface="BIZ UDPゴシック" panose="020B0400000000000000" pitchFamily="50" charset="-128"/>
                          <a:cs typeface="Noto Sans CJK HK"/>
                        </a:rPr>
                        <a:t>ー</a:t>
                      </a:r>
                      <a:r>
                        <a:rPr sz="1050" b="1" spc="-229" dirty="0">
                          <a:latin typeface="BIZ UDPゴシック" panose="020B0400000000000000" pitchFamily="50" charset="-128"/>
                          <a:ea typeface="BIZ UDPゴシック" panose="020B0400000000000000" pitchFamily="50" charset="-128"/>
                          <a:cs typeface="Noto Sans CJK HK"/>
                        </a:rPr>
                        <a:t>ビ</a:t>
                      </a:r>
                      <a:r>
                        <a:rPr sz="1050" b="1" spc="-204" dirty="0">
                          <a:latin typeface="BIZ UDPゴシック" panose="020B0400000000000000" pitchFamily="50" charset="-128"/>
                          <a:ea typeface="BIZ UDPゴシック" panose="020B0400000000000000" pitchFamily="50" charset="-128"/>
                          <a:cs typeface="Noto Sans CJK HK"/>
                        </a:rPr>
                        <a:t>ン</a:t>
                      </a:r>
                      <a:endParaRPr sz="1050" dirty="0">
                        <a:latin typeface="BIZ UDPゴシック" panose="020B0400000000000000" pitchFamily="50" charset="-128"/>
                        <a:ea typeface="BIZ UDPゴシック" panose="020B0400000000000000" pitchFamily="50" charset="-128"/>
                        <a:cs typeface="Noto Sans CJK HK"/>
                      </a:endParaRPr>
                    </a:p>
                  </a:txBody>
                  <a:tcPr marL="0" marR="0" marT="110489" marB="0" anchor="ctr">
                    <a:lnL w="12700">
                      <a:solidFill>
                        <a:srgbClr val="4F81BC"/>
                      </a:solidFill>
                      <a:prstDash val="solid"/>
                    </a:lnL>
                    <a:lnR w="12700">
                      <a:solidFill>
                        <a:srgbClr val="548ED4"/>
                      </a:solidFill>
                      <a:prstDash val="solid"/>
                    </a:lnR>
                    <a:lnT w="12700">
                      <a:solidFill>
                        <a:srgbClr val="4F81BC"/>
                      </a:solidFill>
                      <a:prstDash val="solid"/>
                    </a:lnT>
                    <a:lnB w="12700">
                      <a:solidFill>
                        <a:srgbClr val="4F81BC"/>
                      </a:solidFill>
                      <a:prstDash val="solid"/>
                    </a:lnB>
                  </a:tcPr>
                </a:tc>
                <a:tc>
                  <a:txBody>
                    <a:bodyPr/>
                    <a:lstStyle/>
                    <a:p>
                      <a:pPr algn="ctr">
                        <a:lnSpc>
                          <a:spcPct val="100000"/>
                        </a:lnSpc>
                      </a:pPr>
                      <a:endParaRPr sz="1000">
                        <a:latin typeface="BIZ UDPゴシック" panose="020B0400000000000000" pitchFamily="50" charset="-128"/>
                        <a:ea typeface="BIZ UDPゴシック" panose="020B0400000000000000" pitchFamily="50" charset="-128"/>
                        <a:cs typeface="Times New Roman"/>
                      </a:endParaRPr>
                    </a:p>
                  </a:txBody>
                  <a:tcPr marL="0" marR="0" marT="0" marB="0" anchor="ctr">
                    <a:lnL w="12700">
                      <a:solidFill>
                        <a:srgbClr val="548ED4"/>
                      </a:solidFill>
                      <a:prstDash val="solid"/>
                    </a:lnL>
                    <a:lnR w="12700">
                      <a:solidFill>
                        <a:srgbClr val="548ED4"/>
                      </a:solidFill>
                      <a:prstDash val="solid"/>
                    </a:lnR>
                    <a:lnT w="12700">
                      <a:solidFill>
                        <a:srgbClr val="4F81BC"/>
                      </a:solidFill>
                      <a:prstDash val="solid"/>
                    </a:lnT>
                    <a:lnB w="12700">
                      <a:solidFill>
                        <a:srgbClr val="4F81BC"/>
                      </a:solidFill>
                      <a:prstDash val="solid"/>
                    </a:lnB>
                  </a:tcPr>
                </a:tc>
                <a:tc>
                  <a:txBody>
                    <a:bodyPr/>
                    <a:lstStyle/>
                    <a:p>
                      <a:pPr algn="ctr">
                        <a:lnSpc>
                          <a:spcPct val="100000"/>
                        </a:lnSpc>
                      </a:pPr>
                      <a:endParaRPr sz="1000">
                        <a:latin typeface="BIZ UDPゴシック" panose="020B0400000000000000" pitchFamily="50" charset="-128"/>
                        <a:ea typeface="BIZ UDPゴシック" panose="020B0400000000000000" pitchFamily="50" charset="-128"/>
                        <a:cs typeface="Times New Roman"/>
                      </a:endParaRPr>
                    </a:p>
                  </a:txBody>
                  <a:tcPr marL="0" marR="0" marT="0" marB="0" anchor="ctr">
                    <a:lnL w="12700">
                      <a:solidFill>
                        <a:srgbClr val="548ED4"/>
                      </a:solidFill>
                      <a:prstDash val="solid"/>
                    </a:lnL>
                    <a:lnR w="12700">
                      <a:solidFill>
                        <a:srgbClr val="548ED4"/>
                      </a:solidFill>
                      <a:prstDash val="solid"/>
                    </a:lnR>
                    <a:lnT w="12700">
                      <a:solidFill>
                        <a:srgbClr val="4F81BC"/>
                      </a:solidFill>
                      <a:prstDash val="solid"/>
                    </a:lnT>
                    <a:lnB w="12700">
                      <a:solidFill>
                        <a:srgbClr val="4F81BC"/>
                      </a:solidFill>
                      <a:prstDash val="solid"/>
                    </a:lnB>
                  </a:tcPr>
                </a:tc>
                <a:tc>
                  <a:txBody>
                    <a:bodyPr/>
                    <a:lstStyle/>
                    <a:p>
                      <a:pPr marL="18415" algn="ctr">
                        <a:lnSpc>
                          <a:spcPct val="100000"/>
                        </a:lnSpc>
                        <a:spcBef>
                          <a:spcPts val="785"/>
                        </a:spcBef>
                      </a:pPr>
                      <a:r>
                        <a:rPr sz="1050" spc="-265" dirty="0">
                          <a:latin typeface="BIZ UDPゴシック" panose="020B0400000000000000" pitchFamily="50" charset="-128"/>
                          <a:ea typeface="BIZ UDPゴシック" panose="020B0400000000000000" pitchFamily="50" charset="-128"/>
                          <a:cs typeface="UKIJ CJK"/>
                        </a:rPr>
                        <a:t>ア</a:t>
                      </a:r>
                      <a:r>
                        <a:rPr sz="1050" spc="-220" dirty="0">
                          <a:latin typeface="BIZ UDPゴシック" panose="020B0400000000000000" pitchFamily="50" charset="-128"/>
                          <a:ea typeface="BIZ UDPゴシック" panose="020B0400000000000000" pitchFamily="50" charset="-128"/>
                          <a:cs typeface="UKIJ CJK"/>
                        </a:rPr>
                        <a:t>ル</a:t>
                      </a:r>
                      <a:r>
                        <a:rPr sz="1050" spc="-225" dirty="0">
                          <a:latin typeface="BIZ UDPゴシック" panose="020B0400000000000000" pitchFamily="50" charset="-128"/>
                          <a:ea typeface="BIZ UDPゴシック" panose="020B0400000000000000" pitchFamily="50" charset="-128"/>
                          <a:cs typeface="UKIJ CJK"/>
                        </a:rPr>
                        <a:t>ス</a:t>
                      </a:r>
                      <a:r>
                        <a:rPr sz="1050" spc="-310" dirty="0">
                          <a:latin typeface="BIZ UDPゴシック" panose="020B0400000000000000" pitchFamily="50" charset="-128"/>
                          <a:ea typeface="BIZ UDPゴシック" panose="020B0400000000000000" pitchFamily="50" charset="-128"/>
                          <a:cs typeface="UKIJ CJK"/>
                        </a:rPr>
                        <a:t>ト</a:t>
                      </a:r>
                      <a:r>
                        <a:rPr sz="1050" spc="-285" dirty="0">
                          <a:latin typeface="BIZ UDPゴシック" panose="020B0400000000000000" pitchFamily="50" charset="-128"/>
                          <a:ea typeface="BIZ UDPゴシック" panose="020B0400000000000000" pitchFamily="50" charset="-128"/>
                          <a:cs typeface="UKIJ CJK"/>
                        </a:rPr>
                        <a:t>ム・パワ</a:t>
                      </a:r>
                      <a:r>
                        <a:rPr sz="1050" spc="-210" dirty="0">
                          <a:latin typeface="BIZ UDPゴシック" panose="020B0400000000000000" pitchFamily="50" charset="-128"/>
                          <a:ea typeface="BIZ UDPゴシック" panose="020B0400000000000000" pitchFamily="50" charset="-128"/>
                          <a:cs typeface="UKIJ CJK"/>
                        </a:rPr>
                        <a:t>ーシ</a:t>
                      </a:r>
                      <a:r>
                        <a:rPr sz="1050" spc="-225" dirty="0">
                          <a:latin typeface="BIZ UDPゴシック" panose="020B0400000000000000" pitchFamily="50" charset="-128"/>
                          <a:ea typeface="BIZ UDPゴシック" panose="020B0400000000000000" pitchFamily="50" charset="-128"/>
                          <a:cs typeface="UKIJ CJK"/>
                        </a:rPr>
                        <a:t>ス</a:t>
                      </a:r>
                      <a:r>
                        <a:rPr sz="1050" spc="-250" dirty="0">
                          <a:latin typeface="BIZ UDPゴシック" panose="020B0400000000000000" pitchFamily="50" charset="-128"/>
                          <a:ea typeface="BIZ UDPゴシック" panose="020B0400000000000000" pitchFamily="50" charset="-128"/>
                          <a:cs typeface="UKIJ CJK"/>
                        </a:rPr>
                        <a:t>テ</a:t>
                      </a:r>
                      <a:r>
                        <a:rPr sz="1050" spc="-195" dirty="0">
                          <a:latin typeface="BIZ UDPゴシック" panose="020B0400000000000000" pitchFamily="50" charset="-128"/>
                          <a:ea typeface="BIZ UDPゴシック" panose="020B0400000000000000" pitchFamily="50" charset="-128"/>
                          <a:cs typeface="UKIJ CJK"/>
                        </a:rPr>
                        <a:t>ムズ</a:t>
                      </a:r>
                      <a:endParaRPr sz="1050" dirty="0">
                        <a:latin typeface="BIZ UDPゴシック" panose="020B0400000000000000" pitchFamily="50" charset="-128"/>
                        <a:ea typeface="BIZ UDPゴシック" panose="020B0400000000000000" pitchFamily="50" charset="-128"/>
                        <a:cs typeface="UKIJ CJK"/>
                      </a:endParaRPr>
                    </a:p>
                  </a:txBody>
                  <a:tcPr marL="0" marR="0" marT="99695" marB="0" anchor="ctr">
                    <a:lnL w="12700">
                      <a:solidFill>
                        <a:srgbClr val="548ED4"/>
                      </a:solidFill>
                      <a:prstDash val="solid"/>
                    </a:lnL>
                    <a:lnR w="12700">
                      <a:solidFill>
                        <a:srgbClr val="548ED4"/>
                      </a:solidFill>
                      <a:prstDash val="solid"/>
                    </a:lnR>
                    <a:lnT w="12700">
                      <a:solidFill>
                        <a:srgbClr val="4F81BC"/>
                      </a:solidFill>
                      <a:prstDash val="solid"/>
                    </a:lnT>
                    <a:lnB w="12700">
                      <a:solidFill>
                        <a:srgbClr val="4F81BC"/>
                      </a:solidFill>
                      <a:prstDash val="solid"/>
                    </a:lnB>
                    <a:solidFill>
                      <a:srgbClr val="DCE6F1"/>
                    </a:solidFill>
                  </a:tcPr>
                </a:tc>
                <a:tc>
                  <a:txBody>
                    <a:bodyPr/>
                    <a:lstStyle/>
                    <a:p>
                      <a:pPr marL="20320" algn="ctr">
                        <a:lnSpc>
                          <a:spcPct val="100000"/>
                        </a:lnSpc>
                        <a:spcBef>
                          <a:spcPts val="785"/>
                        </a:spcBef>
                      </a:pPr>
                      <a:r>
                        <a:rPr sz="1050" spc="40" dirty="0">
                          <a:latin typeface="BIZ UDPゴシック" panose="020B0400000000000000" pitchFamily="50" charset="-128"/>
                          <a:ea typeface="BIZ UDPゴシック" panose="020B0400000000000000" pitchFamily="50" charset="-128"/>
                          <a:cs typeface="UKIJ CJK"/>
                        </a:rPr>
                        <a:t>Doosan</a:t>
                      </a:r>
                      <a:endParaRPr sz="1050" dirty="0">
                        <a:latin typeface="BIZ UDPゴシック" panose="020B0400000000000000" pitchFamily="50" charset="-128"/>
                        <a:ea typeface="BIZ UDPゴシック" panose="020B0400000000000000" pitchFamily="50" charset="-128"/>
                        <a:cs typeface="UKIJ CJK"/>
                      </a:endParaRPr>
                    </a:p>
                  </a:txBody>
                  <a:tcPr marL="0" marR="0" marT="99695" marB="0" anchor="ctr">
                    <a:lnL w="12700">
                      <a:solidFill>
                        <a:srgbClr val="548ED4"/>
                      </a:solidFill>
                      <a:prstDash val="solid"/>
                    </a:lnL>
                    <a:lnR w="12700">
                      <a:solidFill>
                        <a:srgbClr val="548ED4"/>
                      </a:solidFill>
                      <a:prstDash val="solid"/>
                    </a:lnR>
                    <a:lnT w="12700">
                      <a:solidFill>
                        <a:srgbClr val="4F81BC"/>
                      </a:solidFill>
                      <a:prstDash val="solid"/>
                    </a:lnT>
                    <a:lnB w="12700">
                      <a:solidFill>
                        <a:srgbClr val="4F81BC"/>
                      </a:solidFill>
                      <a:prstDash val="solid"/>
                    </a:lnB>
                    <a:solidFill>
                      <a:srgbClr val="DCE6F1"/>
                    </a:solidFill>
                  </a:tcPr>
                </a:tc>
                <a:tc>
                  <a:txBody>
                    <a:bodyPr/>
                    <a:lstStyle/>
                    <a:p>
                      <a:pPr marL="663575" marR="559435" indent="-74930" algn="ctr">
                        <a:lnSpc>
                          <a:spcPct val="100000"/>
                        </a:lnSpc>
                        <a:spcBef>
                          <a:spcPts val="155"/>
                        </a:spcBef>
                      </a:pPr>
                      <a:r>
                        <a:rPr sz="1050" dirty="0">
                          <a:latin typeface="BIZ UDPゴシック" panose="020B0400000000000000" pitchFamily="50" charset="-128"/>
                          <a:ea typeface="BIZ UDPゴシック" panose="020B0400000000000000" pitchFamily="50" charset="-128"/>
                          <a:cs typeface="UKIJ CJK"/>
                        </a:rPr>
                        <a:t>三菱重工業 </a:t>
                      </a:r>
                      <a:r>
                        <a:rPr sz="1050" spc="5" dirty="0">
                          <a:latin typeface="BIZ UDPゴシック" panose="020B0400000000000000" pitchFamily="50" charset="-128"/>
                          <a:ea typeface="BIZ UDPゴシック" panose="020B0400000000000000" pitchFamily="50" charset="-128"/>
                          <a:cs typeface="UKIJ CJK"/>
                        </a:rPr>
                        <a:t>東芝</a:t>
                      </a:r>
                      <a:r>
                        <a:rPr sz="1050" spc="105" dirty="0">
                          <a:latin typeface="BIZ UDPゴシック" panose="020B0400000000000000" pitchFamily="50" charset="-128"/>
                          <a:ea typeface="BIZ UDPゴシック" panose="020B0400000000000000" pitchFamily="50" charset="-128"/>
                          <a:cs typeface="UKIJ CJK"/>
                        </a:rPr>
                        <a:t>ESS</a:t>
                      </a:r>
                      <a:endParaRPr sz="1050" dirty="0">
                        <a:latin typeface="BIZ UDPゴシック" panose="020B0400000000000000" pitchFamily="50" charset="-128"/>
                        <a:ea typeface="BIZ UDPゴシック" panose="020B0400000000000000" pitchFamily="50" charset="-128"/>
                        <a:cs typeface="UKIJ CJK"/>
                      </a:endParaRPr>
                    </a:p>
                  </a:txBody>
                  <a:tcPr marL="0" marR="0" marT="19685" marB="0" anchor="ctr">
                    <a:lnL w="12700">
                      <a:solidFill>
                        <a:srgbClr val="548ED4"/>
                      </a:solidFill>
                      <a:prstDash val="solid"/>
                    </a:lnL>
                    <a:lnR w="12700">
                      <a:solidFill>
                        <a:srgbClr val="4F81BC"/>
                      </a:solidFill>
                      <a:prstDash val="solid"/>
                    </a:lnR>
                    <a:lnT w="12700">
                      <a:solidFill>
                        <a:srgbClr val="4F81BC"/>
                      </a:solidFill>
                      <a:prstDash val="solid"/>
                    </a:lnT>
                    <a:lnB w="12700">
                      <a:solidFill>
                        <a:srgbClr val="4F81BC"/>
                      </a:solidFill>
                      <a:prstDash val="solid"/>
                    </a:lnB>
                    <a:solidFill>
                      <a:schemeClr val="accent4">
                        <a:lumMod val="60000"/>
                        <a:lumOff val="40000"/>
                      </a:schemeClr>
                    </a:solidFill>
                  </a:tcPr>
                </a:tc>
                <a:extLst>
                  <a:ext uri="{0D108BD9-81ED-4DB2-BD59-A6C34878D82A}">
                    <a16:rowId xmlns:a16="http://schemas.microsoft.com/office/drawing/2014/main" val="10011"/>
                  </a:ext>
                </a:extLst>
              </a:tr>
            </a:tbl>
          </a:graphicData>
        </a:graphic>
      </p:graphicFrame>
      <p:sp>
        <p:nvSpPr>
          <p:cNvPr id="5" name="テキスト ボックス 4">
            <a:extLst>
              <a:ext uri="{FF2B5EF4-FFF2-40B4-BE49-F238E27FC236}">
                <a16:creationId xmlns:a16="http://schemas.microsoft.com/office/drawing/2014/main" id="{D8620685-AA89-A548-17C5-9D125C695C13}"/>
              </a:ext>
            </a:extLst>
          </p:cNvPr>
          <p:cNvSpPr txBox="1"/>
          <p:nvPr/>
        </p:nvSpPr>
        <p:spPr>
          <a:xfrm>
            <a:off x="5497550" y="3429000"/>
            <a:ext cx="1672683" cy="261610"/>
          </a:xfrm>
          <a:prstGeom prst="rect">
            <a:avLst/>
          </a:prstGeom>
          <a:noFill/>
        </p:spPr>
        <p:txBody>
          <a:bodyPr wrap="square">
            <a:spAutoFit/>
          </a:bodyPr>
          <a:lstStyle/>
          <a:p>
            <a:pPr marL="19050" algn="ctr">
              <a:lnSpc>
                <a:spcPct val="100000"/>
              </a:lnSpc>
              <a:spcBef>
                <a:spcPts val="965"/>
              </a:spcBef>
            </a:pPr>
            <a:r>
              <a:rPr lang="ja-JP" altLang="en-US" sz="1100" spc="-260" dirty="0">
                <a:latin typeface="BIZ UDPゴシック" panose="020B0400000000000000" pitchFamily="50" charset="-128"/>
                <a:ea typeface="BIZ UDPゴシック" panose="020B0400000000000000" pitchFamily="50" charset="-128"/>
                <a:cs typeface="UKIJ CJK"/>
              </a:rPr>
              <a:t>ク</a:t>
            </a:r>
            <a:r>
              <a:rPr lang="ja-JP" altLang="en-US" sz="1100" spc="-254" dirty="0">
                <a:latin typeface="BIZ UDPゴシック" panose="020B0400000000000000" pitchFamily="50" charset="-128"/>
                <a:ea typeface="BIZ UDPゴシック" panose="020B0400000000000000" pitchFamily="50" charset="-128"/>
                <a:cs typeface="UKIJ CJK"/>
              </a:rPr>
              <a:t>ル</a:t>
            </a:r>
            <a:r>
              <a:rPr lang="ja-JP" altLang="en-US" sz="1100" spc="-215" dirty="0">
                <a:latin typeface="BIZ UDPゴシック" panose="020B0400000000000000" pitchFamily="50" charset="-128"/>
                <a:ea typeface="BIZ UDPゴシック" panose="020B0400000000000000" pitchFamily="50" charset="-128"/>
                <a:cs typeface="UKIJ CJK"/>
              </a:rPr>
              <a:t>ゾ</a:t>
            </a:r>
            <a:r>
              <a:rPr lang="ja-JP" altLang="en-US" sz="1100" spc="-430" dirty="0">
                <a:latin typeface="BIZ UDPゴシック" panose="020B0400000000000000" pitchFamily="50" charset="-128"/>
                <a:ea typeface="BIZ UDPゴシック" panose="020B0400000000000000" pitchFamily="50" charset="-128"/>
                <a:cs typeface="UKIJ CJK"/>
              </a:rPr>
              <a:t>・</a:t>
            </a:r>
            <a:r>
              <a:rPr lang="ja-JP" altLang="en-US" sz="1100" spc="-440" dirty="0">
                <a:latin typeface="BIZ UDPゴシック" panose="020B0400000000000000" pitchFamily="50" charset="-128"/>
                <a:ea typeface="BIZ UDPゴシック" panose="020B0400000000000000" pitchFamily="50" charset="-128"/>
                <a:cs typeface="UKIJ CJK"/>
              </a:rPr>
              <a:t>フ</a:t>
            </a:r>
            <a:r>
              <a:rPr lang="ja-JP" altLang="en-US" sz="1100" spc="-275" dirty="0">
                <a:latin typeface="BIZ UDPゴシック" panose="020B0400000000000000" pitchFamily="50" charset="-128"/>
                <a:ea typeface="BIZ UDPゴシック" panose="020B0400000000000000" pitchFamily="50" charset="-128"/>
                <a:cs typeface="UKIJ CJK"/>
              </a:rPr>
              <a:t>ォルジュ</a:t>
            </a:r>
            <a:endParaRPr lang="ja-JP" altLang="en-US" sz="1100" dirty="0">
              <a:latin typeface="BIZ UDPゴシック" panose="020B0400000000000000" pitchFamily="50" charset="-128"/>
              <a:ea typeface="BIZ UDPゴシック" panose="020B0400000000000000" pitchFamily="50" charset="-128"/>
              <a:cs typeface="UKIJ CJK"/>
            </a:endParaRPr>
          </a:p>
        </p:txBody>
      </p:sp>
    </p:spTree>
    <p:extLst>
      <p:ext uri="{BB962C8B-B14F-4D97-AF65-F5344CB8AC3E}">
        <p14:creationId xmlns:p14="http://schemas.microsoft.com/office/powerpoint/2010/main" val="317047148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object 2">
            <a:extLst>
              <a:ext uri="{FF2B5EF4-FFF2-40B4-BE49-F238E27FC236}">
                <a16:creationId xmlns:a16="http://schemas.microsoft.com/office/drawing/2014/main" id="{2C6C07B2-DB5B-4464-B2E0-D604434B01FD}"/>
              </a:ext>
            </a:extLst>
          </p:cNvPr>
          <p:cNvSpPr/>
          <p:nvPr/>
        </p:nvSpPr>
        <p:spPr>
          <a:xfrm>
            <a:off x="2400906" y="1440846"/>
            <a:ext cx="7390190" cy="4815416"/>
          </a:xfrm>
          <a:prstGeom prst="rect">
            <a:avLst/>
          </a:prstGeom>
          <a:blipFill>
            <a:blip r:embed="rId2" cstate="print"/>
            <a:stretch>
              <a:fillRect/>
            </a:stretch>
          </a:blipFill>
        </p:spPr>
        <p:txBody>
          <a:bodyPr lIns="0" tIns="0" rIns="0" bIns="0"/>
          <a:lstStyle/>
          <a:p>
            <a:pPr>
              <a:defRPr/>
            </a:pPr>
            <a:endParaRPr sz="1556">
              <a:latin typeface="Meiryo UI" panose="020B0604030504040204" pitchFamily="50" charset="-128"/>
              <a:ea typeface="Meiryo UI" panose="020B0604030504040204" pitchFamily="50" charset="-128"/>
            </a:endParaRPr>
          </a:p>
        </p:txBody>
      </p:sp>
      <p:sp>
        <p:nvSpPr>
          <p:cNvPr id="115" name="object 4">
            <a:extLst>
              <a:ext uri="{FF2B5EF4-FFF2-40B4-BE49-F238E27FC236}">
                <a16:creationId xmlns:a16="http://schemas.microsoft.com/office/drawing/2014/main" id="{BE68C8D8-E606-4714-90CF-9E97C208E80A}"/>
              </a:ext>
            </a:extLst>
          </p:cNvPr>
          <p:cNvSpPr txBox="1"/>
          <p:nvPr/>
        </p:nvSpPr>
        <p:spPr>
          <a:xfrm>
            <a:off x="2396370" y="1200453"/>
            <a:ext cx="3699631" cy="239425"/>
          </a:xfrm>
          <a:prstGeom prst="rect">
            <a:avLst/>
          </a:prstGeom>
        </p:spPr>
        <p:txBody>
          <a:bodyPr lIns="0" tIns="0" rIns="0" bIns="0">
            <a:spAutoFit/>
          </a:bodyPr>
          <a:lstStyle/>
          <a:p>
            <a:pPr marL="10978">
              <a:defRPr/>
            </a:pPr>
            <a:r>
              <a:rPr sz="1556" spc="-5" dirty="0">
                <a:latin typeface="Meiryo UI" panose="020B0604030504040204" pitchFamily="50" charset="-128"/>
                <a:ea typeface="Meiryo UI" panose="020B0604030504040204" pitchFamily="50" charset="-128"/>
                <a:cs typeface="MS PGothic"/>
              </a:rPr>
              <a:t>（軽水炉</a:t>
            </a:r>
            <a:r>
              <a:rPr sz="1556" spc="-5" dirty="0">
                <a:latin typeface="Meiryo UI" panose="020B0604030504040204" pitchFamily="50" charset="-128"/>
                <a:ea typeface="Meiryo UI" panose="020B0604030504040204" pitchFamily="50" charset="-128"/>
                <a:cs typeface="Calibri"/>
              </a:rPr>
              <a:t>UO2</a:t>
            </a:r>
            <a:r>
              <a:rPr sz="1556" spc="-5" dirty="0">
                <a:latin typeface="Meiryo UI" panose="020B0604030504040204" pitchFamily="50" charset="-128"/>
                <a:ea typeface="Meiryo UI" panose="020B0604030504040204" pitchFamily="50" charset="-128"/>
                <a:cs typeface="MS PGothic"/>
              </a:rPr>
              <a:t>燃料</a:t>
            </a:r>
            <a:r>
              <a:rPr sz="1556" spc="-5" dirty="0">
                <a:latin typeface="Meiryo UI" panose="020B0604030504040204" pitchFamily="50" charset="-128"/>
                <a:ea typeface="Meiryo UI" panose="020B0604030504040204" pitchFamily="50" charset="-128"/>
                <a:cs typeface="Calibri"/>
              </a:rPr>
              <a:t>;</a:t>
            </a:r>
            <a:r>
              <a:rPr sz="1556" spc="-5" dirty="0">
                <a:latin typeface="Meiryo UI" panose="020B0604030504040204" pitchFamily="50" charset="-128"/>
                <a:ea typeface="Meiryo UI" panose="020B0604030504040204" pitchFamily="50" charset="-128"/>
                <a:cs typeface="MS PGothic"/>
              </a:rPr>
              <a:t>燃焼度</a:t>
            </a:r>
            <a:r>
              <a:rPr sz="1556" spc="-5" dirty="0">
                <a:latin typeface="Meiryo UI" panose="020B0604030504040204" pitchFamily="50" charset="-128"/>
                <a:ea typeface="Meiryo UI" panose="020B0604030504040204" pitchFamily="50" charset="-128"/>
                <a:cs typeface="Calibri"/>
              </a:rPr>
              <a:t>43GWd/t)</a:t>
            </a:r>
            <a:endParaRPr sz="1556" dirty="0">
              <a:latin typeface="Meiryo UI" panose="020B0604030504040204" pitchFamily="50" charset="-128"/>
              <a:ea typeface="Meiryo UI" panose="020B0604030504040204" pitchFamily="50" charset="-128"/>
              <a:cs typeface="Calibri"/>
            </a:endParaRPr>
          </a:p>
        </p:txBody>
      </p:sp>
      <p:sp>
        <p:nvSpPr>
          <p:cNvPr id="116" name="object 5">
            <a:extLst>
              <a:ext uri="{FF2B5EF4-FFF2-40B4-BE49-F238E27FC236}">
                <a16:creationId xmlns:a16="http://schemas.microsoft.com/office/drawing/2014/main" id="{B6699B85-3962-40B1-974A-AED98C5CD4E4}"/>
              </a:ext>
            </a:extLst>
          </p:cNvPr>
          <p:cNvSpPr txBox="1"/>
          <p:nvPr/>
        </p:nvSpPr>
        <p:spPr>
          <a:xfrm>
            <a:off x="2843893" y="6286501"/>
            <a:ext cx="7698619" cy="205121"/>
          </a:xfrm>
          <a:prstGeom prst="rect">
            <a:avLst/>
          </a:prstGeom>
        </p:spPr>
        <p:txBody>
          <a:bodyPr lIns="0" tIns="0" rIns="0" bIns="0">
            <a:spAutoFit/>
          </a:bodyPr>
          <a:lstStyle/>
          <a:p>
            <a:pPr marL="10978">
              <a:defRPr/>
            </a:pPr>
            <a:r>
              <a:rPr sz="1333" spc="-5" dirty="0">
                <a:latin typeface="Meiryo UI" panose="020B0604030504040204" pitchFamily="50" charset="-128"/>
                <a:ea typeface="Meiryo UI" panose="020B0604030504040204" pitchFamily="50" charset="-128"/>
                <a:cs typeface="Calibri"/>
              </a:rPr>
              <a:t>(</a:t>
            </a:r>
            <a:r>
              <a:rPr sz="1333" spc="-5" dirty="0">
                <a:latin typeface="Meiryo UI" panose="020B0604030504040204" pitchFamily="50" charset="-128"/>
                <a:ea typeface="Meiryo UI" panose="020B0604030504040204" pitchFamily="50" charset="-128"/>
                <a:cs typeface="MS PGothic"/>
              </a:rPr>
              <a:t>プルトニウム（</a:t>
            </a:r>
            <a:r>
              <a:rPr sz="1333" spc="-5" dirty="0">
                <a:latin typeface="Meiryo UI" panose="020B0604030504040204" pitchFamily="50" charset="-128"/>
                <a:ea typeface="Meiryo UI" panose="020B0604030504040204" pitchFamily="50" charset="-128"/>
                <a:cs typeface="Calibri"/>
              </a:rPr>
              <a:t>Pu</a:t>
            </a:r>
            <a:r>
              <a:rPr sz="1333" spc="-5" dirty="0">
                <a:latin typeface="Meiryo UI" panose="020B0604030504040204" pitchFamily="50" charset="-128"/>
                <a:ea typeface="Meiryo UI" panose="020B0604030504040204" pitchFamily="50" charset="-128"/>
                <a:cs typeface="MS PGothic"/>
              </a:rPr>
              <a:t>）は</a:t>
            </a:r>
            <a:r>
              <a:rPr sz="1333" spc="-5" dirty="0">
                <a:latin typeface="Meiryo UI" panose="020B0604030504040204" pitchFamily="50" charset="-128"/>
                <a:ea typeface="Meiryo UI" panose="020B0604030504040204" pitchFamily="50" charset="-128"/>
                <a:cs typeface="Calibri"/>
              </a:rPr>
              <a:t>99.5%</a:t>
            </a:r>
            <a:r>
              <a:rPr sz="1333" spc="-5" dirty="0">
                <a:latin typeface="Meiryo UI" panose="020B0604030504040204" pitchFamily="50" charset="-128"/>
                <a:ea typeface="Meiryo UI" panose="020B0604030504040204" pitchFamily="50" charset="-128"/>
                <a:cs typeface="MS PGothic"/>
              </a:rPr>
              <a:t>除去、 ヨウ素（</a:t>
            </a:r>
            <a:r>
              <a:rPr sz="1333" spc="-5" dirty="0">
                <a:latin typeface="Meiryo UI" panose="020B0604030504040204" pitchFamily="50" charset="-128"/>
                <a:ea typeface="Meiryo UI" panose="020B0604030504040204" pitchFamily="50" charset="-128"/>
                <a:cs typeface="Calibri"/>
              </a:rPr>
              <a:t>I</a:t>
            </a:r>
            <a:r>
              <a:rPr sz="1333" spc="-5" dirty="0">
                <a:latin typeface="Meiryo UI" panose="020B0604030504040204" pitchFamily="50" charset="-128"/>
                <a:ea typeface="Meiryo UI" panose="020B0604030504040204" pitchFamily="50" charset="-128"/>
                <a:cs typeface="MS PGothic"/>
              </a:rPr>
              <a:t>）は</a:t>
            </a:r>
            <a:r>
              <a:rPr sz="1333" spc="-5" dirty="0">
                <a:latin typeface="Meiryo UI" panose="020B0604030504040204" pitchFamily="50" charset="-128"/>
                <a:ea typeface="Meiryo UI" panose="020B0604030504040204" pitchFamily="50" charset="-128"/>
                <a:cs typeface="Calibri"/>
              </a:rPr>
              <a:t>1%</a:t>
            </a:r>
            <a:r>
              <a:rPr sz="1333" spc="-5" dirty="0">
                <a:latin typeface="Meiryo UI" panose="020B0604030504040204" pitchFamily="50" charset="-128"/>
                <a:ea typeface="Meiryo UI" panose="020B0604030504040204" pitchFamily="50" charset="-128"/>
                <a:cs typeface="MS PGothic"/>
              </a:rPr>
              <a:t>が高レベル廃液へ移行すると仮定</a:t>
            </a:r>
            <a:r>
              <a:rPr sz="1333" spc="73" dirty="0">
                <a:latin typeface="Meiryo UI" panose="020B0604030504040204" pitchFamily="50" charset="-128"/>
                <a:ea typeface="Meiryo UI" panose="020B0604030504040204" pitchFamily="50" charset="-128"/>
                <a:cs typeface="MS PGothic"/>
              </a:rPr>
              <a:t> </a:t>
            </a:r>
            <a:r>
              <a:rPr sz="1333" dirty="0">
                <a:latin typeface="Meiryo UI" panose="020B0604030504040204" pitchFamily="50" charset="-128"/>
                <a:ea typeface="Meiryo UI" panose="020B0604030504040204" pitchFamily="50" charset="-128"/>
                <a:cs typeface="MS PGothic"/>
              </a:rPr>
              <a:t>）</a:t>
            </a:r>
          </a:p>
        </p:txBody>
      </p:sp>
      <p:sp>
        <p:nvSpPr>
          <p:cNvPr id="117" name="object 6">
            <a:extLst>
              <a:ext uri="{FF2B5EF4-FFF2-40B4-BE49-F238E27FC236}">
                <a16:creationId xmlns:a16="http://schemas.microsoft.com/office/drawing/2014/main" id="{25494492-B111-4FA4-A22B-E760B346C796}"/>
              </a:ext>
            </a:extLst>
          </p:cNvPr>
          <p:cNvSpPr txBox="1"/>
          <p:nvPr/>
        </p:nvSpPr>
        <p:spPr>
          <a:xfrm>
            <a:off x="8153703" y="1253370"/>
            <a:ext cx="1507370" cy="186333"/>
          </a:xfrm>
          <a:prstGeom prst="rect">
            <a:avLst/>
          </a:prstGeom>
        </p:spPr>
        <p:txBody>
          <a:bodyPr lIns="0" tIns="0" rIns="0" bIns="0">
            <a:spAutoFit/>
          </a:bodyPr>
          <a:lstStyle/>
          <a:p>
            <a:pPr marL="10978">
              <a:defRPr/>
            </a:pPr>
            <a:r>
              <a:rPr sz="1211" dirty="0">
                <a:latin typeface="Meiryo UI" panose="020B0604030504040204" pitchFamily="50" charset="-128"/>
                <a:ea typeface="Meiryo UI" panose="020B0604030504040204" pitchFamily="50" charset="-128"/>
                <a:cs typeface="MS PGothic"/>
              </a:rPr>
              <a:t>電中研、井上正氏資料</a:t>
            </a:r>
          </a:p>
        </p:txBody>
      </p:sp>
      <p:sp>
        <p:nvSpPr>
          <p:cNvPr id="7" name="テキスト ボックス 6">
            <a:extLst>
              <a:ext uri="{FF2B5EF4-FFF2-40B4-BE49-F238E27FC236}">
                <a16:creationId xmlns:a16="http://schemas.microsoft.com/office/drawing/2014/main" id="{FA0CBCAB-2ACC-413D-ABD7-519C6DC78024}"/>
              </a:ext>
            </a:extLst>
          </p:cNvPr>
          <p:cNvSpPr txBox="1"/>
          <p:nvPr/>
        </p:nvSpPr>
        <p:spPr>
          <a:xfrm>
            <a:off x="0" y="0"/>
            <a:ext cx="12192000" cy="523220"/>
          </a:xfrm>
          <a:prstGeom prst="rect">
            <a:avLst/>
          </a:prstGeom>
          <a:solidFill>
            <a:srgbClr val="052F61"/>
          </a:solidFill>
        </p:spPr>
        <p:txBody>
          <a:bodyPr wrap="square" rtlCol="0">
            <a:spAutoFit/>
          </a:bodyPr>
          <a:lstStyle/>
          <a:p>
            <a:pPr algn="ctr"/>
            <a:r>
              <a:rPr kumimoji="1" lang="ja-JP" altLang="en-US" sz="2800" b="1" dirty="0">
                <a:solidFill>
                  <a:schemeClr val="bg1"/>
                </a:solidFill>
                <a:latin typeface="Meiryo UI" panose="020B0604030504040204" pitchFamily="50" charset="-128"/>
                <a:ea typeface="Meiryo UI" panose="020B0604030504040204" pitchFamily="50" charset="-128"/>
              </a:rPr>
              <a:t>高レベル放射性廃棄物の長半減核種</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1" name="Group 14">
            <a:extLst>
              <a:ext uri="{FF2B5EF4-FFF2-40B4-BE49-F238E27FC236}">
                <a16:creationId xmlns:a16="http://schemas.microsoft.com/office/drawing/2014/main" id="{799346AD-A065-44FD-B3AC-7E62DFAAAECA}"/>
              </a:ext>
            </a:extLst>
          </p:cNvPr>
          <p:cNvGrpSpPr>
            <a:grpSpLocks/>
          </p:cNvGrpSpPr>
          <p:nvPr/>
        </p:nvGrpSpPr>
        <p:grpSpPr bwMode="auto">
          <a:xfrm>
            <a:off x="7962448" y="2207381"/>
            <a:ext cx="4150896" cy="3087263"/>
            <a:chOff x="4875" y="818"/>
            <a:chExt cx="1932" cy="1487"/>
          </a:xfrm>
        </p:grpSpPr>
        <p:pic>
          <p:nvPicPr>
            <p:cNvPr id="242" name="Picture 15">
              <a:extLst>
                <a:ext uri="{FF2B5EF4-FFF2-40B4-BE49-F238E27FC236}">
                  <a16:creationId xmlns:a16="http://schemas.microsoft.com/office/drawing/2014/main" id="{D580132A-CDAE-4298-A9FC-939153DE499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75" y="818"/>
              <a:ext cx="1932" cy="1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243" name="Text Box 16">
              <a:extLst>
                <a:ext uri="{FF2B5EF4-FFF2-40B4-BE49-F238E27FC236}">
                  <a16:creationId xmlns:a16="http://schemas.microsoft.com/office/drawing/2014/main" id="{95F2D364-2821-46C4-9042-019F5CDDB356}"/>
                </a:ext>
              </a:extLst>
            </p:cNvPr>
            <p:cNvSpPr txBox="1">
              <a:spLocks noChangeArrowheads="1"/>
            </p:cNvSpPr>
            <p:nvPr/>
          </p:nvSpPr>
          <p:spPr bwMode="auto">
            <a:xfrm>
              <a:off x="5438" y="2151"/>
              <a:ext cx="930" cy="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9320" tIns="19660" rIns="39320" bIns="19660">
              <a:spAutoFit/>
            </a:bodyPr>
            <a:lstStyle>
              <a:lvl1pPr defTabSz="966788">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482600" indent="-303213" defTabSz="966788">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966788" indent="-241300" defTabSz="966788">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450975" indent="-241300" defTabSz="966788">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1935163" indent="-242888" defTabSz="966788">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392363" indent="-242888" defTabSz="966788"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849563" indent="-242888" defTabSz="966788"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306763" indent="-242888" defTabSz="966788"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763963" indent="-242888" defTabSz="966788"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r>
                <a:rPr lang="fr-FR" altLang="ja-JP" sz="1333" b="1" i="1">
                  <a:solidFill>
                    <a:schemeClr val="accent2"/>
                  </a:solidFill>
                  <a:latin typeface="Times" panose="02020603050405020304" pitchFamily="18" charset="0"/>
                </a:rPr>
                <a:t>Molten Salt Reactor</a:t>
              </a:r>
            </a:p>
          </p:txBody>
        </p:sp>
      </p:grpSp>
      <p:grpSp>
        <p:nvGrpSpPr>
          <p:cNvPr id="11" name="Group 5">
            <a:extLst>
              <a:ext uri="{FF2B5EF4-FFF2-40B4-BE49-F238E27FC236}">
                <a16:creationId xmlns:a16="http://schemas.microsoft.com/office/drawing/2014/main" id="{D3E85759-32B8-4665-BCFB-3F839394A775}"/>
              </a:ext>
            </a:extLst>
          </p:cNvPr>
          <p:cNvGrpSpPr>
            <a:grpSpLocks/>
          </p:cNvGrpSpPr>
          <p:nvPr/>
        </p:nvGrpSpPr>
        <p:grpSpPr bwMode="auto">
          <a:xfrm>
            <a:off x="4972904" y="2671855"/>
            <a:ext cx="3096381" cy="3559443"/>
            <a:chOff x="3191" y="1828"/>
            <a:chExt cx="2293" cy="2389"/>
          </a:xfrm>
          <a:solidFill>
            <a:schemeClr val="accent2">
              <a:lumMod val="60000"/>
              <a:lumOff val="40000"/>
            </a:schemeClr>
          </a:solidFill>
        </p:grpSpPr>
        <p:pic>
          <p:nvPicPr>
            <p:cNvPr id="12" name="Picture 6">
              <a:extLst>
                <a:ext uri="{FF2B5EF4-FFF2-40B4-BE49-F238E27FC236}">
                  <a16:creationId xmlns:a16="http://schemas.microsoft.com/office/drawing/2014/main" id="{FB237E59-0DAD-4C0D-8110-98462D2428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91" y="1828"/>
              <a:ext cx="411" cy="4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13" name="Picture 7">
              <a:extLst>
                <a:ext uri="{FF2B5EF4-FFF2-40B4-BE49-F238E27FC236}">
                  <a16:creationId xmlns:a16="http://schemas.microsoft.com/office/drawing/2014/main" id="{CD9A12F4-B6ED-4C6F-8513-8FCCAE1EF7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02" y="1828"/>
              <a:ext cx="411" cy="4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14" name="Picture 8">
              <a:extLst>
                <a:ext uri="{FF2B5EF4-FFF2-40B4-BE49-F238E27FC236}">
                  <a16:creationId xmlns:a16="http://schemas.microsoft.com/office/drawing/2014/main" id="{BA4BC53F-16D2-4F5A-BD9E-EDABFF8922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13" y="1828"/>
              <a:ext cx="411" cy="4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15" name="Picture 9">
              <a:extLst>
                <a:ext uri="{FF2B5EF4-FFF2-40B4-BE49-F238E27FC236}">
                  <a16:creationId xmlns:a16="http://schemas.microsoft.com/office/drawing/2014/main" id="{37390730-5189-4F3C-911B-7860E8105C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24" y="1828"/>
              <a:ext cx="411" cy="4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16" name="Picture 10">
              <a:extLst>
                <a:ext uri="{FF2B5EF4-FFF2-40B4-BE49-F238E27FC236}">
                  <a16:creationId xmlns:a16="http://schemas.microsoft.com/office/drawing/2014/main" id="{33395482-CB85-4C56-969E-B1357BA480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35" y="1828"/>
              <a:ext cx="411" cy="4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17" name="Picture 11">
              <a:extLst>
                <a:ext uri="{FF2B5EF4-FFF2-40B4-BE49-F238E27FC236}">
                  <a16:creationId xmlns:a16="http://schemas.microsoft.com/office/drawing/2014/main" id="{CBA346C4-E55C-4583-A8C0-E63120653F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r="42188"/>
            <a:stretch>
              <a:fillRect/>
            </a:stretch>
          </p:blipFill>
          <p:spPr bwMode="auto">
            <a:xfrm>
              <a:off x="5246" y="1828"/>
              <a:ext cx="238" cy="4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18" name="Picture 12">
              <a:extLst>
                <a:ext uri="{FF2B5EF4-FFF2-40B4-BE49-F238E27FC236}">
                  <a16:creationId xmlns:a16="http://schemas.microsoft.com/office/drawing/2014/main" id="{A41F40F0-2ABF-4AF1-BB24-DD4F81F228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91" y="2239"/>
              <a:ext cx="411" cy="4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19" name="Picture 13">
              <a:extLst>
                <a:ext uri="{FF2B5EF4-FFF2-40B4-BE49-F238E27FC236}">
                  <a16:creationId xmlns:a16="http://schemas.microsoft.com/office/drawing/2014/main" id="{7CA39CD6-F193-40DC-AABA-075F9DFEA6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02" y="2239"/>
              <a:ext cx="411" cy="4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20" name="Picture 14">
              <a:extLst>
                <a:ext uri="{FF2B5EF4-FFF2-40B4-BE49-F238E27FC236}">
                  <a16:creationId xmlns:a16="http://schemas.microsoft.com/office/drawing/2014/main" id="{F543AC29-FEC7-4BBD-A09A-9C82CB652C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13" y="2239"/>
              <a:ext cx="411" cy="4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21" name="Picture 15">
              <a:extLst>
                <a:ext uri="{FF2B5EF4-FFF2-40B4-BE49-F238E27FC236}">
                  <a16:creationId xmlns:a16="http://schemas.microsoft.com/office/drawing/2014/main" id="{81B3E5DA-44E6-4C99-97C8-DB6CDCA6AF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24" y="2239"/>
              <a:ext cx="411" cy="4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22" name="Picture 16">
              <a:extLst>
                <a:ext uri="{FF2B5EF4-FFF2-40B4-BE49-F238E27FC236}">
                  <a16:creationId xmlns:a16="http://schemas.microsoft.com/office/drawing/2014/main" id="{1A286158-4E59-42B7-A5D5-AF0EC27642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35" y="2239"/>
              <a:ext cx="411" cy="4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23" name="Picture 17">
              <a:extLst>
                <a:ext uri="{FF2B5EF4-FFF2-40B4-BE49-F238E27FC236}">
                  <a16:creationId xmlns:a16="http://schemas.microsoft.com/office/drawing/2014/main" id="{E2F29F0D-0EEF-4D35-AD3D-4CAAF25AD8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r="42188"/>
            <a:stretch>
              <a:fillRect/>
            </a:stretch>
          </p:blipFill>
          <p:spPr bwMode="auto">
            <a:xfrm>
              <a:off x="5246" y="2239"/>
              <a:ext cx="238" cy="4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24" name="Picture 18">
              <a:extLst>
                <a:ext uri="{FF2B5EF4-FFF2-40B4-BE49-F238E27FC236}">
                  <a16:creationId xmlns:a16="http://schemas.microsoft.com/office/drawing/2014/main" id="{FCBE5746-2E39-4809-BF06-001322415B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91" y="2650"/>
              <a:ext cx="411" cy="4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25" name="Picture 19">
              <a:extLst>
                <a:ext uri="{FF2B5EF4-FFF2-40B4-BE49-F238E27FC236}">
                  <a16:creationId xmlns:a16="http://schemas.microsoft.com/office/drawing/2014/main" id="{5AFEB949-4D06-480C-835A-7A501D21C5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02" y="2650"/>
              <a:ext cx="411" cy="4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26" name="Picture 20">
              <a:extLst>
                <a:ext uri="{FF2B5EF4-FFF2-40B4-BE49-F238E27FC236}">
                  <a16:creationId xmlns:a16="http://schemas.microsoft.com/office/drawing/2014/main" id="{7D4DB93E-1800-4F57-BF75-BF34197066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13" y="2650"/>
              <a:ext cx="411" cy="4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27" name="Picture 21">
              <a:extLst>
                <a:ext uri="{FF2B5EF4-FFF2-40B4-BE49-F238E27FC236}">
                  <a16:creationId xmlns:a16="http://schemas.microsoft.com/office/drawing/2014/main" id="{10F982AD-9DDC-4F3B-9EB3-EA358EBDCB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24" y="2650"/>
              <a:ext cx="411" cy="4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28" name="Picture 22">
              <a:extLst>
                <a:ext uri="{FF2B5EF4-FFF2-40B4-BE49-F238E27FC236}">
                  <a16:creationId xmlns:a16="http://schemas.microsoft.com/office/drawing/2014/main" id="{471E1EB9-F238-43C5-AEC9-B6C2AF33E6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35" y="2650"/>
              <a:ext cx="411" cy="4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29" name="Picture 23">
              <a:extLst>
                <a:ext uri="{FF2B5EF4-FFF2-40B4-BE49-F238E27FC236}">
                  <a16:creationId xmlns:a16="http://schemas.microsoft.com/office/drawing/2014/main" id="{E4C0FAC0-B13D-48FC-97DE-EDBFBAE321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r="42188"/>
            <a:stretch>
              <a:fillRect/>
            </a:stretch>
          </p:blipFill>
          <p:spPr bwMode="auto">
            <a:xfrm>
              <a:off x="5246" y="2650"/>
              <a:ext cx="238" cy="4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30" name="Picture 24">
              <a:extLst>
                <a:ext uri="{FF2B5EF4-FFF2-40B4-BE49-F238E27FC236}">
                  <a16:creationId xmlns:a16="http://schemas.microsoft.com/office/drawing/2014/main" id="{F4C6B8D6-C1BF-4522-8019-03B0E53CB7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91" y="3061"/>
              <a:ext cx="411" cy="4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31" name="Picture 25">
              <a:extLst>
                <a:ext uri="{FF2B5EF4-FFF2-40B4-BE49-F238E27FC236}">
                  <a16:creationId xmlns:a16="http://schemas.microsoft.com/office/drawing/2014/main" id="{4CE6FE57-F66A-493C-B378-357C7FA90C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02" y="3061"/>
              <a:ext cx="411" cy="4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32" name="Picture 26">
              <a:extLst>
                <a:ext uri="{FF2B5EF4-FFF2-40B4-BE49-F238E27FC236}">
                  <a16:creationId xmlns:a16="http://schemas.microsoft.com/office/drawing/2014/main" id="{0ED5B084-2488-4DD8-9658-090DA7B99C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13" y="3061"/>
              <a:ext cx="411" cy="4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33" name="Picture 27">
              <a:extLst>
                <a:ext uri="{FF2B5EF4-FFF2-40B4-BE49-F238E27FC236}">
                  <a16:creationId xmlns:a16="http://schemas.microsoft.com/office/drawing/2014/main" id="{0AE3B30F-A0F9-4377-BA64-4334B93DB6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24" y="3061"/>
              <a:ext cx="411" cy="4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34" name="Picture 28">
              <a:extLst>
                <a:ext uri="{FF2B5EF4-FFF2-40B4-BE49-F238E27FC236}">
                  <a16:creationId xmlns:a16="http://schemas.microsoft.com/office/drawing/2014/main" id="{4265E78C-B9FB-430C-A22C-8DBFD28C83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35" y="3061"/>
              <a:ext cx="411" cy="4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35" name="Picture 29">
              <a:extLst>
                <a:ext uri="{FF2B5EF4-FFF2-40B4-BE49-F238E27FC236}">
                  <a16:creationId xmlns:a16="http://schemas.microsoft.com/office/drawing/2014/main" id="{E91C05FF-0D83-4BE3-B75A-8211867F2F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r="42188"/>
            <a:stretch>
              <a:fillRect/>
            </a:stretch>
          </p:blipFill>
          <p:spPr bwMode="auto">
            <a:xfrm>
              <a:off x="5246" y="3061"/>
              <a:ext cx="238" cy="4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36" name="Picture 30">
              <a:extLst>
                <a:ext uri="{FF2B5EF4-FFF2-40B4-BE49-F238E27FC236}">
                  <a16:creationId xmlns:a16="http://schemas.microsoft.com/office/drawing/2014/main" id="{AE0C4FF7-86F2-412B-BE4F-DF7AA07B0A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91" y="3472"/>
              <a:ext cx="411" cy="4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37" name="Picture 31">
              <a:extLst>
                <a:ext uri="{FF2B5EF4-FFF2-40B4-BE49-F238E27FC236}">
                  <a16:creationId xmlns:a16="http://schemas.microsoft.com/office/drawing/2014/main" id="{B9162AB8-DF5D-4A9F-8FB3-534107D684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02" y="3472"/>
              <a:ext cx="411" cy="4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38" name="Picture 32">
              <a:extLst>
                <a:ext uri="{FF2B5EF4-FFF2-40B4-BE49-F238E27FC236}">
                  <a16:creationId xmlns:a16="http://schemas.microsoft.com/office/drawing/2014/main" id="{F4F82B96-497C-4284-A01E-8BA6542BC1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13" y="3472"/>
              <a:ext cx="411" cy="4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39" name="Picture 33">
              <a:extLst>
                <a:ext uri="{FF2B5EF4-FFF2-40B4-BE49-F238E27FC236}">
                  <a16:creationId xmlns:a16="http://schemas.microsoft.com/office/drawing/2014/main" id="{E0CE5957-D3EF-4BEE-A25A-F57A75CB99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24" y="3472"/>
              <a:ext cx="411" cy="4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40" name="Picture 34">
              <a:extLst>
                <a:ext uri="{FF2B5EF4-FFF2-40B4-BE49-F238E27FC236}">
                  <a16:creationId xmlns:a16="http://schemas.microsoft.com/office/drawing/2014/main" id="{3D31E258-FF36-4061-B91B-8D97B4235C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35" y="3472"/>
              <a:ext cx="411" cy="4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41" name="Picture 35">
              <a:extLst>
                <a:ext uri="{FF2B5EF4-FFF2-40B4-BE49-F238E27FC236}">
                  <a16:creationId xmlns:a16="http://schemas.microsoft.com/office/drawing/2014/main" id="{A5F9AF33-A780-43C3-90B5-D329111F47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r="42188"/>
            <a:stretch>
              <a:fillRect/>
            </a:stretch>
          </p:blipFill>
          <p:spPr bwMode="auto">
            <a:xfrm>
              <a:off x="5246" y="3472"/>
              <a:ext cx="238" cy="4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42" name="Picture 36">
              <a:extLst>
                <a:ext uri="{FF2B5EF4-FFF2-40B4-BE49-F238E27FC236}">
                  <a16:creationId xmlns:a16="http://schemas.microsoft.com/office/drawing/2014/main" id="{902AA261-AEE3-4633-82F7-59A29EE391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b="18750"/>
            <a:stretch>
              <a:fillRect/>
            </a:stretch>
          </p:blipFill>
          <p:spPr bwMode="auto">
            <a:xfrm>
              <a:off x="3191" y="3883"/>
              <a:ext cx="411" cy="33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43" name="Picture 37">
              <a:extLst>
                <a:ext uri="{FF2B5EF4-FFF2-40B4-BE49-F238E27FC236}">
                  <a16:creationId xmlns:a16="http://schemas.microsoft.com/office/drawing/2014/main" id="{6B4D46C2-EC60-4E8B-8F5C-4B6D4D82F7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b="18750"/>
            <a:stretch>
              <a:fillRect/>
            </a:stretch>
          </p:blipFill>
          <p:spPr bwMode="auto">
            <a:xfrm>
              <a:off x="3602" y="3883"/>
              <a:ext cx="411" cy="33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44" name="Picture 38">
              <a:extLst>
                <a:ext uri="{FF2B5EF4-FFF2-40B4-BE49-F238E27FC236}">
                  <a16:creationId xmlns:a16="http://schemas.microsoft.com/office/drawing/2014/main" id="{7AA27543-08E7-43AA-9B9F-DC80CEB07B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b="18750"/>
            <a:stretch>
              <a:fillRect/>
            </a:stretch>
          </p:blipFill>
          <p:spPr bwMode="auto">
            <a:xfrm>
              <a:off x="4013" y="3883"/>
              <a:ext cx="411" cy="33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45" name="Picture 39">
              <a:extLst>
                <a:ext uri="{FF2B5EF4-FFF2-40B4-BE49-F238E27FC236}">
                  <a16:creationId xmlns:a16="http://schemas.microsoft.com/office/drawing/2014/main" id="{79E72D22-13E3-4276-A3A4-6834C5CDE7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b="18750"/>
            <a:stretch>
              <a:fillRect/>
            </a:stretch>
          </p:blipFill>
          <p:spPr bwMode="auto">
            <a:xfrm>
              <a:off x="4424" y="3883"/>
              <a:ext cx="411" cy="33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46" name="Picture 40">
              <a:extLst>
                <a:ext uri="{FF2B5EF4-FFF2-40B4-BE49-F238E27FC236}">
                  <a16:creationId xmlns:a16="http://schemas.microsoft.com/office/drawing/2014/main" id="{1B833167-B1F1-4FAF-98D8-DD00FDC14E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b="18750"/>
            <a:stretch>
              <a:fillRect/>
            </a:stretch>
          </p:blipFill>
          <p:spPr bwMode="auto">
            <a:xfrm>
              <a:off x="4835" y="3883"/>
              <a:ext cx="411" cy="33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47" name="Picture 41">
              <a:extLst>
                <a:ext uri="{FF2B5EF4-FFF2-40B4-BE49-F238E27FC236}">
                  <a16:creationId xmlns:a16="http://schemas.microsoft.com/office/drawing/2014/main" id="{922D38A9-93BF-466F-A97E-0D334FB6E6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r="42188" b="18750"/>
            <a:stretch>
              <a:fillRect/>
            </a:stretch>
          </p:blipFill>
          <p:spPr bwMode="auto">
            <a:xfrm>
              <a:off x="5246" y="3883"/>
              <a:ext cx="238" cy="33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grpSp>
      <p:sp>
        <p:nvSpPr>
          <p:cNvPr id="16387" name="Freeform 42">
            <a:extLst>
              <a:ext uri="{FF2B5EF4-FFF2-40B4-BE49-F238E27FC236}">
                <a16:creationId xmlns:a16="http://schemas.microsoft.com/office/drawing/2014/main" id="{57E49A23-C99D-4F15-B211-B82CCF4ABB78}"/>
              </a:ext>
            </a:extLst>
          </p:cNvPr>
          <p:cNvSpPr>
            <a:spLocks/>
          </p:cNvSpPr>
          <p:nvPr/>
        </p:nvSpPr>
        <p:spPr bwMode="auto">
          <a:xfrm>
            <a:off x="4892420" y="1292679"/>
            <a:ext cx="820965" cy="96762"/>
          </a:xfrm>
          <a:custGeom>
            <a:avLst/>
            <a:gdLst>
              <a:gd name="T0" fmla="*/ 2147483646 w 607"/>
              <a:gd name="T1" fmla="*/ 2147483646 h 77"/>
              <a:gd name="T2" fmla="*/ 2147483646 w 607"/>
              <a:gd name="T3" fmla="*/ 0 h 77"/>
              <a:gd name="T4" fmla="*/ 2147483646 w 607"/>
              <a:gd name="T5" fmla="*/ 0 h 77"/>
              <a:gd name="T6" fmla="*/ 0 w 607"/>
              <a:gd name="T7" fmla="*/ 2147483646 h 77"/>
              <a:gd name="T8" fmla="*/ 2147483646 w 607"/>
              <a:gd name="T9" fmla="*/ 2147483646 h 77"/>
              <a:gd name="T10" fmla="*/ 0 60000 65536"/>
              <a:gd name="T11" fmla="*/ 0 60000 65536"/>
              <a:gd name="T12" fmla="*/ 0 60000 65536"/>
              <a:gd name="T13" fmla="*/ 0 60000 65536"/>
              <a:gd name="T14" fmla="*/ 0 60000 65536"/>
              <a:gd name="T15" fmla="*/ 0 w 607"/>
              <a:gd name="T16" fmla="*/ 0 h 77"/>
              <a:gd name="T17" fmla="*/ 607 w 607"/>
              <a:gd name="T18" fmla="*/ 77 h 77"/>
            </a:gdLst>
            <a:ahLst/>
            <a:cxnLst>
              <a:cxn ang="T10">
                <a:pos x="T0" y="T1"/>
              </a:cxn>
              <a:cxn ang="T11">
                <a:pos x="T2" y="T3"/>
              </a:cxn>
              <a:cxn ang="T12">
                <a:pos x="T4" y="T5"/>
              </a:cxn>
              <a:cxn ang="T13">
                <a:pos x="T6" y="T7"/>
              </a:cxn>
              <a:cxn ang="T14">
                <a:pos x="T8" y="T9"/>
              </a:cxn>
            </a:cxnLst>
            <a:rect l="T15" t="T16" r="T17" b="T18"/>
            <a:pathLst>
              <a:path w="607" h="77">
                <a:moveTo>
                  <a:pt x="607" y="71"/>
                </a:moveTo>
                <a:lnTo>
                  <a:pt x="472" y="0"/>
                </a:lnTo>
                <a:lnTo>
                  <a:pt x="132" y="0"/>
                </a:lnTo>
                <a:lnTo>
                  <a:pt x="0" y="77"/>
                </a:lnTo>
                <a:lnTo>
                  <a:pt x="607" y="71"/>
                </a:lnTo>
                <a:close/>
              </a:path>
            </a:pathLst>
          </a:custGeom>
          <a:blipFill dpi="0" rotWithShape="0">
            <a:blip r:embed="rId4"/>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714"/>
          </a:p>
        </p:txBody>
      </p:sp>
      <p:sp>
        <p:nvSpPr>
          <p:cNvPr id="16388" name="Rectangle 43">
            <a:extLst>
              <a:ext uri="{FF2B5EF4-FFF2-40B4-BE49-F238E27FC236}">
                <a16:creationId xmlns:a16="http://schemas.microsoft.com/office/drawing/2014/main" id="{CE745A6E-AD1D-4944-9413-D6F6C311E359}"/>
              </a:ext>
            </a:extLst>
          </p:cNvPr>
          <p:cNvSpPr>
            <a:spLocks noChangeArrowheads="1"/>
          </p:cNvSpPr>
          <p:nvPr/>
        </p:nvSpPr>
        <p:spPr bwMode="auto">
          <a:xfrm>
            <a:off x="2866290" y="1519465"/>
            <a:ext cx="724558" cy="410241"/>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ctr">
              <a:spcBef>
                <a:spcPct val="0"/>
              </a:spcBef>
              <a:buFontTx/>
              <a:buNone/>
            </a:pPr>
            <a:r>
              <a:rPr lang="ja-JP" altLang="en-US" sz="1333">
                <a:solidFill>
                  <a:srgbClr val="000000"/>
                </a:solidFill>
                <a:latin typeface="Meiryo UI" panose="020B0604030504040204" pitchFamily="50" charset="-128"/>
                <a:ea typeface="Meiryo UI" panose="020B0604030504040204" pitchFamily="50" charset="-128"/>
              </a:rPr>
              <a:t>クリアランス</a:t>
            </a:r>
          </a:p>
          <a:p>
            <a:pPr algn="ctr">
              <a:spcBef>
                <a:spcPct val="0"/>
              </a:spcBef>
              <a:buFontTx/>
              <a:buNone/>
            </a:pPr>
            <a:r>
              <a:rPr lang="ja-JP" altLang="en-US" sz="1333">
                <a:solidFill>
                  <a:srgbClr val="000000"/>
                </a:solidFill>
                <a:latin typeface="Meiryo UI" panose="020B0604030504040204" pitchFamily="50" charset="-128"/>
                <a:ea typeface="Meiryo UI" panose="020B0604030504040204" pitchFamily="50" charset="-128"/>
              </a:rPr>
              <a:t>以下</a:t>
            </a:r>
          </a:p>
        </p:txBody>
      </p:sp>
      <p:sp>
        <p:nvSpPr>
          <p:cNvPr id="16389" name="Rectangle 44">
            <a:extLst>
              <a:ext uri="{FF2B5EF4-FFF2-40B4-BE49-F238E27FC236}">
                <a16:creationId xmlns:a16="http://schemas.microsoft.com/office/drawing/2014/main" id="{CEA46BAA-437A-441D-886A-C64EB836E1C8}"/>
              </a:ext>
            </a:extLst>
          </p:cNvPr>
          <p:cNvSpPr>
            <a:spLocks noChangeArrowheads="1"/>
          </p:cNvSpPr>
          <p:nvPr/>
        </p:nvSpPr>
        <p:spPr bwMode="auto">
          <a:xfrm>
            <a:off x="4981623" y="1297214"/>
            <a:ext cx="3096381" cy="1374322"/>
          </a:xfrm>
          <a:prstGeom prst="rect">
            <a:avLst/>
          </a:prstGeom>
          <a:blipFill dpi="0" rotWithShape="0">
            <a:blip r:embed="rId4"/>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eaLnBrk="1" hangingPunct="1">
              <a:spcBef>
                <a:spcPct val="0"/>
              </a:spcBef>
              <a:buFontTx/>
              <a:buNone/>
            </a:pPr>
            <a:endParaRPr lang="ja-JP" altLang="ja-JP" sz="1714">
              <a:latin typeface="Meiryo UI" panose="020B0604030504040204" pitchFamily="50" charset="-128"/>
              <a:ea typeface="Meiryo UI" panose="020B0604030504040204" pitchFamily="50" charset="-128"/>
            </a:endParaRPr>
          </a:p>
        </p:txBody>
      </p:sp>
      <p:sp>
        <p:nvSpPr>
          <p:cNvPr id="16390" name="Rectangle 45">
            <a:extLst>
              <a:ext uri="{FF2B5EF4-FFF2-40B4-BE49-F238E27FC236}">
                <a16:creationId xmlns:a16="http://schemas.microsoft.com/office/drawing/2014/main" id="{3E92F991-BEE4-4B60-9204-CDADBF63884A}"/>
              </a:ext>
            </a:extLst>
          </p:cNvPr>
          <p:cNvSpPr>
            <a:spLocks noChangeArrowheads="1"/>
          </p:cNvSpPr>
          <p:nvPr/>
        </p:nvSpPr>
        <p:spPr bwMode="auto">
          <a:xfrm>
            <a:off x="6668908" y="2384275"/>
            <a:ext cx="627440" cy="92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eaLnBrk="1" hangingPunct="1">
              <a:spcBef>
                <a:spcPct val="0"/>
              </a:spcBef>
              <a:buFontTx/>
              <a:buNone/>
            </a:pPr>
            <a:endParaRPr lang="ja-JP" altLang="ja-JP" sz="1714">
              <a:latin typeface="Meiryo UI" panose="020B0604030504040204" pitchFamily="50" charset="-128"/>
              <a:ea typeface="Meiryo UI" panose="020B0604030504040204" pitchFamily="50" charset="-128"/>
            </a:endParaRPr>
          </a:p>
        </p:txBody>
      </p:sp>
      <p:sp>
        <p:nvSpPr>
          <p:cNvPr id="16391" name="Rectangle 46">
            <a:extLst>
              <a:ext uri="{FF2B5EF4-FFF2-40B4-BE49-F238E27FC236}">
                <a16:creationId xmlns:a16="http://schemas.microsoft.com/office/drawing/2014/main" id="{7894014B-72DE-4DAE-BEF4-2341078BC966}"/>
              </a:ext>
            </a:extLst>
          </p:cNvPr>
          <p:cNvSpPr>
            <a:spLocks noChangeArrowheads="1"/>
          </p:cNvSpPr>
          <p:nvPr/>
        </p:nvSpPr>
        <p:spPr bwMode="auto">
          <a:xfrm>
            <a:off x="7668277" y="1044727"/>
            <a:ext cx="391133" cy="234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r>
              <a:rPr lang="ja-JP" altLang="en-US" sz="1524">
                <a:latin typeface="Meiryo UI" panose="020B0604030504040204" pitchFamily="50" charset="-128"/>
                <a:ea typeface="Meiryo UI" panose="020B0604030504040204" pitchFamily="50" charset="-128"/>
              </a:rPr>
              <a:t>地表</a:t>
            </a:r>
          </a:p>
        </p:txBody>
      </p:sp>
      <p:sp>
        <p:nvSpPr>
          <p:cNvPr id="16392" name="Rectangle 47">
            <a:extLst>
              <a:ext uri="{FF2B5EF4-FFF2-40B4-BE49-F238E27FC236}">
                <a16:creationId xmlns:a16="http://schemas.microsoft.com/office/drawing/2014/main" id="{7E3C25AD-D456-49FB-A4B3-A85525E0BD90}"/>
              </a:ext>
            </a:extLst>
          </p:cNvPr>
          <p:cNvSpPr>
            <a:spLocks noChangeArrowheads="1"/>
          </p:cNvSpPr>
          <p:nvPr/>
        </p:nvSpPr>
        <p:spPr bwMode="auto">
          <a:xfrm>
            <a:off x="6674956" y="3268738"/>
            <a:ext cx="978202" cy="175882"/>
          </a:xfrm>
          <a:prstGeom prst="rect">
            <a:avLst/>
          </a:prstGeom>
          <a:solidFill>
            <a:srgbClr val="CC99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r>
              <a:rPr lang="en-US" altLang="ja-JP" sz="1143">
                <a:solidFill>
                  <a:srgbClr val="000000"/>
                </a:solidFill>
                <a:latin typeface="Meiryo UI" panose="020B0604030504040204" pitchFamily="50" charset="-128"/>
                <a:ea typeface="Meiryo UI" panose="020B0604030504040204" pitchFamily="50" charset="-128"/>
              </a:rPr>
              <a:t>50</a:t>
            </a:r>
            <a:r>
              <a:rPr lang="ja-JP" altLang="en-US" sz="1143">
                <a:solidFill>
                  <a:srgbClr val="000000"/>
                </a:solidFill>
                <a:latin typeface="Meiryo UI" panose="020B0604030504040204" pitchFamily="50" charset="-128"/>
                <a:ea typeface="Meiryo UI" panose="020B0604030504040204" pitchFamily="50" charset="-128"/>
              </a:rPr>
              <a:t>～</a:t>
            </a:r>
            <a:r>
              <a:rPr lang="en-US" altLang="ja-JP" sz="1143">
                <a:solidFill>
                  <a:srgbClr val="000000"/>
                </a:solidFill>
                <a:latin typeface="Meiryo UI" panose="020B0604030504040204" pitchFamily="50" charset="-128"/>
                <a:ea typeface="Meiryo UI" panose="020B0604030504040204" pitchFamily="50" charset="-128"/>
              </a:rPr>
              <a:t>100</a:t>
            </a:r>
            <a:r>
              <a:rPr lang="ja-JP" altLang="en-US" sz="1143">
                <a:solidFill>
                  <a:srgbClr val="000000"/>
                </a:solidFill>
                <a:latin typeface="Meiryo UI" panose="020B0604030504040204" pitchFamily="50" charset="-128"/>
                <a:ea typeface="Meiryo UI" panose="020B0604030504040204" pitchFamily="50" charset="-128"/>
              </a:rPr>
              <a:t>ｍ</a:t>
            </a:r>
            <a:endParaRPr lang="ja-JP" altLang="en-US" sz="1143">
              <a:latin typeface="Meiryo UI" panose="020B0604030504040204" pitchFamily="50" charset="-128"/>
              <a:ea typeface="Meiryo UI" panose="020B0604030504040204" pitchFamily="50" charset="-128"/>
            </a:endParaRPr>
          </a:p>
        </p:txBody>
      </p:sp>
      <p:grpSp>
        <p:nvGrpSpPr>
          <p:cNvPr id="16393" name="Group 56">
            <a:extLst>
              <a:ext uri="{FF2B5EF4-FFF2-40B4-BE49-F238E27FC236}">
                <a16:creationId xmlns:a16="http://schemas.microsoft.com/office/drawing/2014/main" id="{1B8480F2-C1A1-4548-9A5C-6FB33CEEE2E9}"/>
              </a:ext>
            </a:extLst>
          </p:cNvPr>
          <p:cNvGrpSpPr>
            <a:grpSpLocks/>
          </p:cNvGrpSpPr>
          <p:nvPr/>
        </p:nvGrpSpPr>
        <p:grpSpPr bwMode="auto">
          <a:xfrm>
            <a:off x="5763277" y="1855107"/>
            <a:ext cx="368905" cy="331107"/>
            <a:chOff x="3612" y="1391"/>
            <a:chExt cx="273" cy="267"/>
          </a:xfrm>
        </p:grpSpPr>
        <p:sp>
          <p:nvSpPr>
            <p:cNvPr id="16577" name="Rectangle 57">
              <a:extLst>
                <a:ext uri="{FF2B5EF4-FFF2-40B4-BE49-F238E27FC236}">
                  <a16:creationId xmlns:a16="http://schemas.microsoft.com/office/drawing/2014/main" id="{A920A86A-C358-425C-9E2F-A5CE57EE36F5}"/>
                </a:ext>
              </a:extLst>
            </p:cNvPr>
            <p:cNvSpPr>
              <a:spLocks noChangeArrowheads="1"/>
            </p:cNvSpPr>
            <p:nvPr/>
          </p:nvSpPr>
          <p:spPr bwMode="auto">
            <a:xfrm>
              <a:off x="3612" y="1391"/>
              <a:ext cx="273" cy="267"/>
            </a:xfrm>
            <a:prstGeom prst="rect">
              <a:avLst/>
            </a:prstGeom>
            <a:solidFill>
              <a:srgbClr val="FFCC99"/>
            </a:solidFill>
            <a:ln w="4763">
              <a:solidFill>
                <a:srgbClr val="000000"/>
              </a:solidFill>
              <a:miter lim="800000"/>
              <a:headEnd/>
              <a:tailEnd/>
            </a:ln>
          </p:spPr>
          <p:txBody>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eaLnBrk="1" hangingPunct="1">
                <a:spcBef>
                  <a:spcPct val="0"/>
                </a:spcBef>
                <a:buFontTx/>
                <a:buNone/>
              </a:pPr>
              <a:endParaRPr lang="ja-JP" altLang="ja-JP" sz="1714">
                <a:latin typeface="Meiryo UI" panose="020B0604030504040204" pitchFamily="50" charset="-128"/>
                <a:ea typeface="Meiryo UI" panose="020B0604030504040204" pitchFamily="50" charset="-128"/>
              </a:endParaRPr>
            </a:p>
          </p:txBody>
        </p:sp>
        <p:sp>
          <p:nvSpPr>
            <p:cNvPr id="16578" name="Rectangle 58">
              <a:extLst>
                <a:ext uri="{FF2B5EF4-FFF2-40B4-BE49-F238E27FC236}">
                  <a16:creationId xmlns:a16="http://schemas.microsoft.com/office/drawing/2014/main" id="{BB655014-0622-47E7-802E-590320399C30}"/>
                </a:ext>
              </a:extLst>
            </p:cNvPr>
            <p:cNvSpPr>
              <a:spLocks noChangeArrowheads="1"/>
            </p:cNvSpPr>
            <p:nvPr/>
          </p:nvSpPr>
          <p:spPr bwMode="auto">
            <a:xfrm>
              <a:off x="3650" y="1423"/>
              <a:ext cx="196" cy="203"/>
            </a:xfrm>
            <a:prstGeom prst="rect">
              <a:avLst/>
            </a:prstGeom>
            <a:solidFill>
              <a:srgbClr val="FFFFFF"/>
            </a:solidFill>
            <a:ln w="4763">
              <a:solidFill>
                <a:srgbClr val="000000"/>
              </a:solidFill>
              <a:miter lim="800000"/>
              <a:headEnd/>
              <a:tailEnd/>
            </a:ln>
          </p:spPr>
          <p:txBody>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eaLnBrk="1" hangingPunct="1">
                <a:spcBef>
                  <a:spcPct val="0"/>
                </a:spcBef>
                <a:buFontTx/>
                <a:buNone/>
              </a:pPr>
              <a:endParaRPr lang="ja-JP" altLang="ja-JP" sz="1714">
                <a:latin typeface="Meiryo UI" panose="020B0604030504040204" pitchFamily="50" charset="-128"/>
                <a:ea typeface="Meiryo UI" panose="020B0604030504040204" pitchFamily="50" charset="-128"/>
              </a:endParaRPr>
            </a:p>
          </p:txBody>
        </p:sp>
        <p:grpSp>
          <p:nvGrpSpPr>
            <p:cNvPr id="16579" name="Group 59">
              <a:extLst>
                <a:ext uri="{FF2B5EF4-FFF2-40B4-BE49-F238E27FC236}">
                  <a16:creationId xmlns:a16="http://schemas.microsoft.com/office/drawing/2014/main" id="{9D9088CB-82AA-4FB9-A14A-6B4A8DC83576}"/>
                </a:ext>
              </a:extLst>
            </p:cNvPr>
            <p:cNvGrpSpPr>
              <a:grpSpLocks/>
            </p:cNvGrpSpPr>
            <p:nvPr/>
          </p:nvGrpSpPr>
          <p:grpSpPr bwMode="auto">
            <a:xfrm>
              <a:off x="3689" y="1459"/>
              <a:ext cx="119" cy="135"/>
              <a:chOff x="3689" y="1459"/>
              <a:chExt cx="119" cy="135"/>
            </a:xfrm>
          </p:grpSpPr>
          <p:sp>
            <p:nvSpPr>
              <p:cNvPr id="16600" name="Rectangle 60">
                <a:extLst>
                  <a:ext uri="{FF2B5EF4-FFF2-40B4-BE49-F238E27FC236}">
                    <a16:creationId xmlns:a16="http://schemas.microsoft.com/office/drawing/2014/main" id="{C7AE4413-3020-4313-8109-6E6B420CC63E}"/>
                  </a:ext>
                </a:extLst>
              </p:cNvPr>
              <p:cNvSpPr>
                <a:spLocks noChangeArrowheads="1"/>
              </p:cNvSpPr>
              <p:nvPr/>
            </p:nvSpPr>
            <p:spPr bwMode="auto">
              <a:xfrm>
                <a:off x="3689" y="1459"/>
                <a:ext cx="115" cy="131"/>
              </a:xfrm>
              <a:prstGeom prst="rect">
                <a:avLst/>
              </a:prstGeom>
              <a:blipFill dpi="0" rotWithShape="0">
                <a:blip r:embed="rId5"/>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eaLnBrk="1" hangingPunct="1">
                  <a:spcBef>
                    <a:spcPct val="0"/>
                  </a:spcBef>
                  <a:buFontTx/>
                  <a:buNone/>
                </a:pPr>
                <a:endParaRPr lang="ja-JP" altLang="ja-JP" sz="1714">
                  <a:latin typeface="Meiryo UI" panose="020B0604030504040204" pitchFamily="50" charset="-128"/>
                  <a:ea typeface="Meiryo UI" panose="020B0604030504040204" pitchFamily="50" charset="-128"/>
                </a:endParaRPr>
              </a:p>
            </p:txBody>
          </p:sp>
          <p:sp>
            <p:nvSpPr>
              <p:cNvPr id="16601" name="Rectangle 61">
                <a:extLst>
                  <a:ext uri="{FF2B5EF4-FFF2-40B4-BE49-F238E27FC236}">
                    <a16:creationId xmlns:a16="http://schemas.microsoft.com/office/drawing/2014/main" id="{94A905B9-F255-4463-9E16-72CFF28607C3}"/>
                  </a:ext>
                </a:extLst>
              </p:cNvPr>
              <p:cNvSpPr>
                <a:spLocks noChangeArrowheads="1"/>
              </p:cNvSpPr>
              <p:nvPr/>
            </p:nvSpPr>
            <p:spPr bwMode="auto">
              <a:xfrm>
                <a:off x="3689" y="1459"/>
                <a:ext cx="119" cy="135"/>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eaLnBrk="1" hangingPunct="1">
                  <a:spcBef>
                    <a:spcPct val="0"/>
                  </a:spcBef>
                  <a:buFontTx/>
                  <a:buNone/>
                </a:pPr>
                <a:endParaRPr lang="ja-JP" altLang="ja-JP" sz="1714">
                  <a:latin typeface="Meiryo UI" panose="020B0604030504040204" pitchFamily="50" charset="-128"/>
                  <a:ea typeface="Meiryo UI" panose="020B0604030504040204" pitchFamily="50" charset="-128"/>
                </a:endParaRPr>
              </a:p>
            </p:txBody>
          </p:sp>
        </p:grpSp>
        <p:grpSp>
          <p:nvGrpSpPr>
            <p:cNvPr id="16580" name="Group 62">
              <a:extLst>
                <a:ext uri="{FF2B5EF4-FFF2-40B4-BE49-F238E27FC236}">
                  <a16:creationId xmlns:a16="http://schemas.microsoft.com/office/drawing/2014/main" id="{D4126D7F-A603-4653-9066-37388475C1CB}"/>
                </a:ext>
              </a:extLst>
            </p:cNvPr>
            <p:cNvGrpSpPr>
              <a:grpSpLocks/>
            </p:cNvGrpSpPr>
            <p:nvPr/>
          </p:nvGrpSpPr>
          <p:grpSpPr bwMode="auto">
            <a:xfrm>
              <a:off x="3689" y="1465"/>
              <a:ext cx="115" cy="32"/>
              <a:chOff x="3689" y="1465"/>
              <a:chExt cx="115" cy="32"/>
            </a:xfrm>
          </p:grpSpPr>
          <p:sp>
            <p:nvSpPr>
              <p:cNvPr id="16596" name="Oval 63">
                <a:extLst>
                  <a:ext uri="{FF2B5EF4-FFF2-40B4-BE49-F238E27FC236}">
                    <a16:creationId xmlns:a16="http://schemas.microsoft.com/office/drawing/2014/main" id="{D2340D3C-D4C6-4F26-8445-4717C9E98B95}"/>
                  </a:ext>
                </a:extLst>
              </p:cNvPr>
              <p:cNvSpPr>
                <a:spLocks noChangeArrowheads="1"/>
              </p:cNvSpPr>
              <p:nvPr/>
            </p:nvSpPr>
            <p:spPr bwMode="auto">
              <a:xfrm>
                <a:off x="3689" y="1465"/>
                <a:ext cx="32" cy="32"/>
              </a:xfrm>
              <a:prstGeom prst="ellipse">
                <a:avLst/>
              </a:prstGeom>
              <a:solidFill>
                <a:srgbClr val="FFFFFF"/>
              </a:solidFill>
              <a:ln w="4763">
                <a:solidFill>
                  <a:srgbClr val="000000"/>
                </a:solidFill>
                <a:round/>
                <a:headEnd/>
                <a:tailEnd/>
              </a:ln>
            </p:spPr>
            <p:txBody>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eaLnBrk="1" hangingPunct="1">
                  <a:spcBef>
                    <a:spcPct val="0"/>
                  </a:spcBef>
                  <a:buFontTx/>
                  <a:buNone/>
                </a:pPr>
                <a:endParaRPr lang="ja-JP" altLang="ja-JP" sz="1714">
                  <a:latin typeface="Meiryo UI" panose="020B0604030504040204" pitchFamily="50" charset="-128"/>
                  <a:ea typeface="Meiryo UI" panose="020B0604030504040204" pitchFamily="50" charset="-128"/>
                </a:endParaRPr>
              </a:p>
            </p:txBody>
          </p:sp>
          <p:sp>
            <p:nvSpPr>
              <p:cNvPr id="16597" name="Oval 64">
                <a:extLst>
                  <a:ext uri="{FF2B5EF4-FFF2-40B4-BE49-F238E27FC236}">
                    <a16:creationId xmlns:a16="http://schemas.microsoft.com/office/drawing/2014/main" id="{6630489E-BAD6-4235-A8E7-2D6B60C7BD42}"/>
                  </a:ext>
                </a:extLst>
              </p:cNvPr>
              <p:cNvSpPr>
                <a:spLocks noChangeArrowheads="1"/>
              </p:cNvSpPr>
              <p:nvPr/>
            </p:nvSpPr>
            <p:spPr bwMode="auto">
              <a:xfrm>
                <a:off x="3718" y="1465"/>
                <a:ext cx="29" cy="32"/>
              </a:xfrm>
              <a:prstGeom prst="ellipse">
                <a:avLst/>
              </a:prstGeom>
              <a:solidFill>
                <a:srgbClr val="FFFFFF"/>
              </a:solidFill>
              <a:ln w="4763">
                <a:solidFill>
                  <a:srgbClr val="000000"/>
                </a:solidFill>
                <a:round/>
                <a:headEnd/>
                <a:tailEnd/>
              </a:ln>
            </p:spPr>
            <p:txBody>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eaLnBrk="1" hangingPunct="1">
                  <a:spcBef>
                    <a:spcPct val="0"/>
                  </a:spcBef>
                  <a:buFontTx/>
                  <a:buNone/>
                </a:pPr>
                <a:endParaRPr lang="ja-JP" altLang="ja-JP" sz="1714">
                  <a:latin typeface="Meiryo UI" panose="020B0604030504040204" pitchFamily="50" charset="-128"/>
                  <a:ea typeface="Meiryo UI" panose="020B0604030504040204" pitchFamily="50" charset="-128"/>
                </a:endParaRPr>
              </a:p>
            </p:txBody>
          </p:sp>
          <p:sp>
            <p:nvSpPr>
              <p:cNvPr id="16598" name="Oval 65">
                <a:extLst>
                  <a:ext uri="{FF2B5EF4-FFF2-40B4-BE49-F238E27FC236}">
                    <a16:creationId xmlns:a16="http://schemas.microsoft.com/office/drawing/2014/main" id="{A8C59311-371E-4077-9E78-D9200EF6211D}"/>
                  </a:ext>
                </a:extLst>
              </p:cNvPr>
              <p:cNvSpPr>
                <a:spLocks noChangeArrowheads="1"/>
              </p:cNvSpPr>
              <p:nvPr/>
            </p:nvSpPr>
            <p:spPr bwMode="auto">
              <a:xfrm>
                <a:off x="3743" y="1465"/>
                <a:ext cx="33" cy="32"/>
              </a:xfrm>
              <a:prstGeom prst="ellipse">
                <a:avLst/>
              </a:prstGeom>
              <a:solidFill>
                <a:srgbClr val="FFFFFF"/>
              </a:solidFill>
              <a:ln w="4763">
                <a:solidFill>
                  <a:srgbClr val="000000"/>
                </a:solidFill>
                <a:round/>
                <a:headEnd/>
                <a:tailEnd/>
              </a:ln>
            </p:spPr>
            <p:txBody>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eaLnBrk="1" hangingPunct="1">
                  <a:spcBef>
                    <a:spcPct val="0"/>
                  </a:spcBef>
                  <a:buFontTx/>
                  <a:buNone/>
                </a:pPr>
                <a:endParaRPr lang="ja-JP" altLang="ja-JP" sz="1714">
                  <a:latin typeface="Meiryo UI" panose="020B0604030504040204" pitchFamily="50" charset="-128"/>
                  <a:ea typeface="Meiryo UI" panose="020B0604030504040204" pitchFamily="50" charset="-128"/>
                </a:endParaRPr>
              </a:p>
            </p:txBody>
          </p:sp>
          <p:sp>
            <p:nvSpPr>
              <p:cNvPr id="16599" name="Oval 66">
                <a:extLst>
                  <a:ext uri="{FF2B5EF4-FFF2-40B4-BE49-F238E27FC236}">
                    <a16:creationId xmlns:a16="http://schemas.microsoft.com/office/drawing/2014/main" id="{FF157F06-7076-47E2-80E7-91EA729B4FAD}"/>
                  </a:ext>
                </a:extLst>
              </p:cNvPr>
              <p:cNvSpPr>
                <a:spLocks noChangeArrowheads="1"/>
              </p:cNvSpPr>
              <p:nvPr/>
            </p:nvSpPr>
            <p:spPr bwMode="auto">
              <a:xfrm>
                <a:off x="3772" y="1465"/>
                <a:ext cx="32" cy="32"/>
              </a:xfrm>
              <a:prstGeom prst="ellipse">
                <a:avLst/>
              </a:prstGeom>
              <a:solidFill>
                <a:srgbClr val="FFFFFF"/>
              </a:solidFill>
              <a:ln w="4763">
                <a:solidFill>
                  <a:srgbClr val="000000"/>
                </a:solidFill>
                <a:round/>
                <a:headEnd/>
                <a:tailEnd/>
              </a:ln>
            </p:spPr>
            <p:txBody>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eaLnBrk="1" hangingPunct="1">
                  <a:spcBef>
                    <a:spcPct val="0"/>
                  </a:spcBef>
                  <a:buFontTx/>
                  <a:buNone/>
                </a:pPr>
                <a:endParaRPr lang="ja-JP" altLang="ja-JP" sz="1714">
                  <a:latin typeface="Meiryo UI" panose="020B0604030504040204" pitchFamily="50" charset="-128"/>
                  <a:ea typeface="Meiryo UI" panose="020B0604030504040204" pitchFamily="50" charset="-128"/>
                </a:endParaRPr>
              </a:p>
            </p:txBody>
          </p:sp>
        </p:grpSp>
        <p:grpSp>
          <p:nvGrpSpPr>
            <p:cNvPr id="16581" name="Group 67">
              <a:extLst>
                <a:ext uri="{FF2B5EF4-FFF2-40B4-BE49-F238E27FC236}">
                  <a16:creationId xmlns:a16="http://schemas.microsoft.com/office/drawing/2014/main" id="{6867CF41-EA9D-4F4B-A41E-41F1FFF032DD}"/>
                </a:ext>
              </a:extLst>
            </p:cNvPr>
            <p:cNvGrpSpPr>
              <a:grpSpLocks/>
            </p:cNvGrpSpPr>
            <p:nvPr/>
          </p:nvGrpSpPr>
          <p:grpSpPr bwMode="auto">
            <a:xfrm>
              <a:off x="3689" y="1494"/>
              <a:ext cx="115" cy="32"/>
              <a:chOff x="3689" y="1494"/>
              <a:chExt cx="115" cy="32"/>
            </a:xfrm>
          </p:grpSpPr>
          <p:sp>
            <p:nvSpPr>
              <p:cNvPr id="16592" name="Oval 68">
                <a:extLst>
                  <a:ext uri="{FF2B5EF4-FFF2-40B4-BE49-F238E27FC236}">
                    <a16:creationId xmlns:a16="http://schemas.microsoft.com/office/drawing/2014/main" id="{CB15246D-4745-4A12-8447-415D0AF25566}"/>
                  </a:ext>
                </a:extLst>
              </p:cNvPr>
              <p:cNvSpPr>
                <a:spLocks noChangeArrowheads="1"/>
              </p:cNvSpPr>
              <p:nvPr/>
            </p:nvSpPr>
            <p:spPr bwMode="auto">
              <a:xfrm>
                <a:off x="3689" y="1494"/>
                <a:ext cx="32" cy="32"/>
              </a:xfrm>
              <a:prstGeom prst="ellipse">
                <a:avLst/>
              </a:prstGeom>
              <a:solidFill>
                <a:srgbClr val="FFFFFF"/>
              </a:solidFill>
              <a:ln w="4763">
                <a:solidFill>
                  <a:srgbClr val="000000"/>
                </a:solidFill>
                <a:round/>
                <a:headEnd/>
                <a:tailEnd/>
              </a:ln>
            </p:spPr>
            <p:txBody>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eaLnBrk="1" hangingPunct="1">
                  <a:spcBef>
                    <a:spcPct val="0"/>
                  </a:spcBef>
                  <a:buFontTx/>
                  <a:buNone/>
                </a:pPr>
                <a:endParaRPr lang="ja-JP" altLang="ja-JP" sz="1714">
                  <a:latin typeface="Meiryo UI" panose="020B0604030504040204" pitchFamily="50" charset="-128"/>
                  <a:ea typeface="Meiryo UI" panose="020B0604030504040204" pitchFamily="50" charset="-128"/>
                </a:endParaRPr>
              </a:p>
            </p:txBody>
          </p:sp>
          <p:sp>
            <p:nvSpPr>
              <p:cNvPr id="16593" name="Oval 69">
                <a:extLst>
                  <a:ext uri="{FF2B5EF4-FFF2-40B4-BE49-F238E27FC236}">
                    <a16:creationId xmlns:a16="http://schemas.microsoft.com/office/drawing/2014/main" id="{5A1045E5-E6F8-41BD-BBC7-F61CCE856C64}"/>
                  </a:ext>
                </a:extLst>
              </p:cNvPr>
              <p:cNvSpPr>
                <a:spLocks noChangeArrowheads="1"/>
              </p:cNvSpPr>
              <p:nvPr/>
            </p:nvSpPr>
            <p:spPr bwMode="auto">
              <a:xfrm>
                <a:off x="3718" y="1494"/>
                <a:ext cx="29" cy="32"/>
              </a:xfrm>
              <a:prstGeom prst="ellipse">
                <a:avLst/>
              </a:prstGeom>
              <a:solidFill>
                <a:srgbClr val="FFFFFF"/>
              </a:solidFill>
              <a:ln w="4763">
                <a:solidFill>
                  <a:srgbClr val="000000"/>
                </a:solidFill>
                <a:round/>
                <a:headEnd/>
                <a:tailEnd/>
              </a:ln>
            </p:spPr>
            <p:txBody>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eaLnBrk="1" hangingPunct="1">
                  <a:spcBef>
                    <a:spcPct val="0"/>
                  </a:spcBef>
                  <a:buFontTx/>
                  <a:buNone/>
                </a:pPr>
                <a:endParaRPr lang="ja-JP" altLang="ja-JP" sz="1714">
                  <a:latin typeface="Meiryo UI" panose="020B0604030504040204" pitchFamily="50" charset="-128"/>
                  <a:ea typeface="Meiryo UI" panose="020B0604030504040204" pitchFamily="50" charset="-128"/>
                </a:endParaRPr>
              </a:p>
            </p:txBody>
          </p:sp>
          <p:sp>
            <p:nvSpPr>
              <p:cNvPr id="16594" name="Oval 70">
                <a:extLst>
                  <a:ext uri="{FF2B5EF4-FFF2-40B4-BE49-F238E27FC236}">
                    <a16:creationId xmlns:a16="http://schemas.microsoft.com/office/drawing/2014/main" id="{C35AB81F-6CA1-47D4-ACAC-858E2EA7CDE6}"/>
                  </a:ext>
                </a:extLst>
              </p:cNvPr>
              <p:cNvSpPr>
                <a:spLocks noChangeArrowheads="1"/>
              </p:cNvSpPr>
              <p:nvPr/>
            </p:nvSpPr>
            <p:spPr bwMode="auto">
              <a:xfrm>
                <a:off x="3743" y="1494"/>
                <a:ext cx="33" cy="32"/>
              </a:xfrm>
              <a:prstGeom prst="ellipse">
                <a:avLst/>
              </a:prstGeom>
              <a:solidFill>
                <a:srgbClr val="FFFFFF"/>
              </a:solidFill>
              <a:ln w="4763">
                <a:solidFill>
                  <a:srgbClr val="000000"/>
                </a:solidFill>
                <a:round/>
                <a:headEnd/>
                <a:tailEnd/>
              </a:ln>
            </p:spPr>
            <p:txBody>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eaLnBrk="1" hangingPunct="1">
                  <a:spcBef>
                    <a:spcPct val="0"/>
                  </a:spcBef>
                  <a:buFontTx/>
                  <a:buNone/>
                </a:pPr>
                <a:endParaRPr lang="ja-JP" altLang="ja-JP" sz="1714">
                  <a:latin typeface="Meiryo UI" panose="020B0604030504040204" pitchFamily="50" charset="-128"/>
                  <a:ea typeface="Meiryo UI" panose="020B0604030504040204" pitchFamily="50" charset="-128"/>
                </a:endParaRPr>
              </a:p>
            </p:txBody>
          </p:sp>
          <p:sp>
            <p:nvSpPr>
              <p:cNvPr id="16595" name="Oval 71">
                <a:extLst>
                  <a:ext uri="{FF2B5EF4-FFF2-40B4-BE49-F238E27FC236}">
                    <a16:creationId xmlns:a16="http://schemas.microsoft.com/office/drawing/2014/main" id="{B78BF0BF-735D-44EA-960F-8CE6E93DACAC}"/>
                  </a:ext>
                </a:extLst>
              </p:cNvPr>
              <p:cNvSpPr>
                <a:spLocks noChangeArrowheads="1"/>
              </p:cNvSpPr>
              <p:nvPr/>
            </p:nvSpPr>
            <p:spPr bwMode="auto">
              <a:xfrm>
                <a:off x="3772" y="1494"/>
                <a:ext cx="32" cy="32"/>
              </a:xfrm>
              <a:prstGeom prst="ellipse">
                <a:avLst/>
              </a:prstGeom>
              <a:solidFill>
                <a:srgbClr val="FFFFFF"/>
              </a:solidFill>
              <a:ln w="4763">
                <a:solidFill>
                  <a:srgbClr val="000000"/>
                </a:solidFill>
                <a:round/>
                <a:headEnd/>
                <a:tailEnd/>
              </a:ln>
            </p:spPr>
            <p:txBody>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eaLnBrk="1" hangingPunct="1">
                  <a:spcBef>
                    <a:spcPct val="0"/>
                  </a:spcBef>
                  <a:buFontTx/>
                  <a:buNone/>
                </a:pPr>
                <a:endParaRPr lang="ja-JP" altLang="ja-JP" sz="1714">
                  <a:latin typeface="Meiryo UI" panose="020B0604030504040204" pitchFamily="50" charset="-128"/>
                  <a:ea typeface="Meiryo UI" panose="020B0604030504040204" pitchFamily="50" charset="-128"/>
                </a:endParaRPr>
              </a:p>
            </p:txBody>
          </p:sp>
        </p:grpSp>
        <p:grpSp>
          <p:nvGrpSpPr>
            <p:cNvPr id="16582" name="Group 72">
              <a:extLst>
                <a:ext uri="{FF2B5EF4-FFF2-40B4-BE49-F238E27FC236}">
                  <a16:creationId xmlns:a16="http://schemas.microsoft.com/office/drawing/2014/main" id="{DE32236D-E60D-4C31-8FB5-C6B4345FF8F7}"/>
                </a:ext>
              </a:extLst>
            </p:cNvPr>
            <p:cNvGrpSpPr>
              <a:grpSpLocks/>
            </p:cNvGrpSpPr>
            <p:nvPr/>
          </p:nvGrpSpPr>
          <p:grpSpPr bwMode="auto">
            <a:xfrm>
              <a:off x="3689" y="1529"/>
              <a:ext cx="115" cy="29"/>
              <a:chOff x="3689" y="1529"/>
              <a:chExt cx="115" cy="29"/>
            </a:xfrm>
          </p:grpSpPr>
          <p:sp>
            <p:nvSpPr>
              <p:cNvPr id="16588" name="Oval 73">
                <a:extLst>
                  <a:ext uri="{FF2B5EF4-FFF2-40B4-BE49-F238E27FC236}">
                    <a16:creationId xmlns:a16="http://schemas.microsoft.com/office/drawing/2014/main" id="{4C2B6D7F-E84E-4471-B3AB-6689E349B520}"/>
                  </a:ext>
                </a:extLst>
              </p:cNvPr>
              <p:cNvSpPr>
                <a:spLocks noChangeArrowheads="1"/>
              </p:cNvSpPr>
              <p:nvPr/>
            </p:nvSpPr>
            <p:spPr bwMode="auto">
              <a:xfrm>
                <a:off x="3689" y="1529"/>
                <a:ext cx="32" cy="29"/>
              </a:xfrm>
              <a:prstGeom prst="ellipse">
                <a:avLst/>
              </a:prstGeom>
              <a:solidFill>
                <a:srgbClr val="FFFFFF"/>
              </a:solidFill>
              <a:ln w="4763">
                <a:solidFill>
                  <a:srgbClr val="000000"/>
                </a:solidFill>
                <a:round/>
                <a:headEnd/>
                <a:tailEnd/>
              </a:ln>
            </p:spPr>
            <p:txBody>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eaLnBrk="1" hangingPunct="1">
                  <a:spcBef>
                    <a:spcPct val="0"/>
                  </a:spcBef>
                  <a:buFontTx/>
                  <a:buNone/>
                </a:pPr>
                <a:endParaRPr lang="ja-JP" altLang="ja-JP" sz="1714">
                  <a:latin typeface="Meiryo UI" panose="020B0604030504040204" pitchFamily="50" charset="-128"/>
                  <a:ea typeface="Meiryo UI" panose="020B0604030504040204" pitchFamily="50" charset="-128"/>
                </a:endParaRPr>
              </a:p>
            </p:txBody>
          </p:sp>
          <p:sp>
            <p:nvSpPr>
              <p:cNvPr id="16589" name="Oval 74">
                <a:extLst>
                  <a:ext uri="{FF2B5EF4-FFF2-40B4-BE49-F238E27FC236}">
                    <a16:creationId xmlns:a16="http://schemas.microsoft.com/office/drawing/2014/main" id="{9B85A525-CDA2-4229-AFFB-2008AED24341}"/>
                  </a:ext>
                </a:extLst>
              </p:cNvPr>
              <p:cNvSpPr>
                <a:spLocks noChangeArrowheads="1"/>
              </p:cNvSpPr>
              <p:nvPr/>
            </p:nvSpPr>
            <p:spPr bwMode="auto">
              <a:xfrm>
                <a:off x="3718" y="1529"/>
                <a:ext cx="29" cy="29"/>
              </a:xfrm>
              <a:prstGeom prst="ellipse">
                <a:avLst/>
              </a:prstGeom>
              <a:solidFill>
                <a:srgbClr val="FFFFFF"/>
              </a:solidFill>
              <a:ln w="4763">
                <a:solidFill>
                  <a:srgbClr val="000000"/>
                </a:solidFill>
                <a:round/>
                <a:headEnd/>
                <a:tailEnd/>
              </a:ln>
            </p:spPr>
            <p:txBody>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eaLnBrk="1" hangingPunct="1">
                  <a:spcBef>
                    <a:spcPct val="0"/>
                  </a:spcBef>
                  <a:buFontTx/>
                  <a:buNone/>
                </a:pPr>
                <a:endParaRPr lang="ja-JP" altLang="ja-JP" sz="1714">
                  <a:latin typeface="Meiryo UI" panose="020B0604030504040204" pitchFamily="50" charset="-128"/>
                  <a:ea typeface="Meiryo UI" panose="020B0604030504040204" pitchFamily="50" charset="-128"/>
                </a:endParaRPr>
              </a:p>
            </p:txBody>
          </p:sp>
          <p:sp>
            <p:nvSpPr>
              <p:cNvPr id="16590" name="Oval 75">
                <a:extLst>
                  <a:ext uri="{FF2B5EF4-FFF2-40B4-BE49-F238E27FC236}">
                    <a16:creationId xmlns:a16="http://schemas.microsoft.com/office/drawing/2014/main" id="{A83E8B06-DBE6-4DD5-BE6D-F752B0A2F4F0}"/>
                  </a:ext>
                </a:extLst>
              </p:cNvPr>
              <p:cNvSpPr>
                <a:spLocks noChangeArrowheads="1"/>
              </p:cNvSpPr>
              <p:nvPr/>
            </p:nvSpPr>
            <p:spPr bwMode="auto">
              <a:xfrm>
                <a:off x="3743" y="1529"/>
                <a:ext cx="33" cy="29"/>
              </a:xfrm>
              <a:prstGeom prst="ellipse">
                <a:avLst/>
              </a:prstGeom>
              <a:solidFill>
                <a:srgbClr val="FFFFFF"/>
              </a:solidFill>
              <a:ln w="4763">
                <a:solidFill>
                  <a:srgbClr val="000000"/>
                </a:solidFill>
                <a:round/>
                <a:headEnd/>
                <a:tailEnd/>
              </a:ln>
            </p:spPr>
            <p:txBody>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eaLnBrk="1" hangingPunct="1">
                  <a:spcBef>
                    <a:spcPct val="0"/>
                  </a:spcBef>
                  <a:buFontTx/>
                  <a:buNone/>
                </a:pPr>
                <a:endParaRPr lang="ja-JP" altLang="ja-JP" sz="1714">
                  <a:latin typeface="Meiryo UI" panose="020B0604030504040204" pitchFamily="50" charset="-128"/>
                  <a:ea typeface="Meiryo UI" panose="020B0604030504040204" pitchFamily="50" charset="-128"/>
                </a:endParaRPr>
              </a:p>
            </p:txBody>
          </p:sp>
          <p:sp>
            <p:nvSpPr>
              <p:cNvPr id="16591" name="Oval 76">
                <a:extLst>
                  <a:ext uri="{FF2B5EF4-FFF2-40B4-BE49-F238E27FC236}">
                    <a16:creationId xmlns:a16="http://schemas.microsoft.com/office/drawing/2014/main" id="{D3D79B03-EA9D-4A1E-9569-32F17DB9D68E}"/>
                  </a:ext>
                </a:extLst>
              </p:cNvPr>
              <p:cNvSpPr>
                <a:spLocks noChangeArrowheads="1"/>
              </p:cNvSpPr>
              <p:nvPr/>
            </p:nvSpPr>
            <p:spPr bwMode="auto">
              <a:xfrm>
                <a:off x="3772" y="1529"/>
                <a:ext cx="32" cy="29"/>
              </a:xfrm>
              <a:prstGeom prst="ellipse">
                <a:avLst/>
              </a:prstGeom>
              <a:solidFill>
                <a:srgbClr val="FFFFFF"/>
              </a:solidFill>
              <a:ln w="4763">
                <a:solidFill>
                  <a:srgbClr val="000000"/>
                </a:solidFill>
                <a:round/>
                <a:headEnd/>
                <a:tailEnd/>
              </a:ln>
            </p:spPr>
            <p:txBody>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eaLnBrk="1" hangingPunct="1">
                  <a:spcBef>
                    <a:spcPct val="0"/>
                  </a:spcBef>
                  <a:buFontTx/>
                  <a:buNone/>
                </a:pPr>
                <a:endParaRPr lang="ja-JP" altLang="ja-JP" sz="1714">
                  <a:latin typeface="Meiryo UI" panose="020B0604030504040204" pitchFamily="50" charset="-128"/>
                  <a:ea typeface="Meiryo UI" panose="020B0604030504040204" pitchFamily="50" charset="-128"/>
                </a:endParaRPr>
              </a:p>
            </p:txBody>
          </p:sp>
        </p:grpSp>
        <p:grpSp>
          <p:nvGrpSpPr>
            <p:cNvPr id="16583" name="Group 77">
              <a:extLst>
                <a:ext uri="{FF2B5EF4-FFF2-40B4-BE49-F238E27FC236}">
                  <a16:creationId xmlns:a16="http://schemas.microsoft.com/office/drawing/2014/main" id="{4F8B884B-90FB-427F-A297-A830C505089F}"/>
                </a:ext>
              </a:extLst>
            </p:cNvPr>
            <p:cNvGrpSpPr>
              <a:grpSpLocks/>
            </p:cNvGrpSpPr>
            <p:nvPr/>
          </p:nvGrpSpPr>
          <p:grpSpPr bwMode="auto">
            <a:xfrm>
              <a:off x="3689" y="1555"/>
              <a:ext cx="115" cy="32"/>
              <a:chOff x="3689" y="1555"/>
              <a:chExt cx="115" cy="32"/>
            </a:xfrm>
          </p:grpSpPr>
          <p:sp>
            <p:nvSpPr>
              <p:cNvPr id="16584" name="Oval 78">
                <a:extLst>
                  <a:ext uri="{FF2B5EF4-FFF2-40B4-BE49-F238E27FC236}">
                    <a16:creationId xmlns:a16="http://schemas.microsoft.com/office/drawing/2014/main" id="{9829D056-80F2-4DD4-B8CF-E626271F07ED}"/>
                  </a:ext>
                </a:extLst>
              </p:cNvPr>
              <p:cNvSpPr>
                <a:spLocks noChangeArrowheads="1"/>
              </p:cNvSpPr>
              <p:nvPr/>
            </p:nvSpPr>
            <p:spPr bwMode="auto">
              <a:xfrm>
                <a:off x="3689" y="1555"/>
                <a:ext cx="32" cy="32"/>
              </a:xfrm>
              <a:prstGeom prst="ellipse">
                <a:avLst/>
              </a:prstGeom>
              <a:solidFill>
                <a:srgbClr val="FFFFFF"/>
              </a:solidFill>
              <a:ln w="4763">
                <a:solidFill>
                  <a:srgbClr val="000000"/>
                </a:solidFill>
                <a:round/>
                <a:headEnd/>
                <a:tailEnd/>
              </a:ln>
            </p:spPr>
            <p:txBody>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eaLnBrk="1" hangingPunct="1">
                  <a:spcBef>
                    <a:spcPct val="0"/>
                  </a:spcBef>
                  <a:buFontTx/>
                  <a:buNone/>
                </a:pPr>
                <a:endParaRPr lang="ja-JP" altLang="ja-JP" sz="1714">
                  <a:latin typeface="Meiryo UI" panose="020B0604030504040204" pitchFamily="50" charset="-128"/>
                  <a:ea typeface="Meiryo UI" panose="020B0604030504040204" pitchFamily="50" charset="-128"/>
                </a:endParaRPr>
              </a:p>
            </p:txBody>
          </p:sp>
          <p:sp>
            <p:nvSpPr>
              <p:cNvPr id="16585" name="Oval 79">
                <a:extLst>
                  <a:ext uri="{FF2B5EF4-FFF2-40B4-BE49-F238E27FC236}">
                    <a16:creationId xmlns:a16="http://schemas.microsoft.com/office/drawing/2014/main" id="{6E782151-06E8-49EB-AD94-CDEF289B1176}"/>
                  </a:ext>
                </a:extLst>
              </p:cNvPr>
              <p:cNvSpPr>
                <a:spLocks noChangeArrowheads="1"/>
              </p:cNvSpPr>
              <p:nvPr/>
            </p:nvSpPr>
            <p:spPr bwMode="auto">
              <a:xfrm>
                <a:off x="3718" y="1555"/>
                <a:ext cx="29" cy="32"/>
              </a:xfrm>
              <a:prstGeom prst="ellipse">
                <a:avLst/>
              </a:prstGeom>
              <a:solidFill>
                <a:srgbClr val="FFFFFF"/>
              </a:solidFill>
              <a:ln w="4763">
                <a:solidFill>
                  <a:srgbClr val="000000"/>
                </a:solidFill>
                <a:round/>
                <a:headEnd/>
                <a:tailEnd/>
              </a:ln>
            </p:spPr>
            <p:txBody>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eaLnBrk="1" hangingPunct="1">
                  <a:spcBef>
                    <a:spcPct val="0"/>
                  </a:spcBef>
                  <a:buFontTx/>
                  <a:buNone/>
                </a:pPr>
                <a:endParaRPr lang="ja-JP" altLang="ja-JP" sz="1714">
                  <a:latin typeface="Meiryo UI" panose="020B0604030504040204" pitchFamily="50" charset="-128"/>
                  <a:ea typeface="Meiryo UI" panose="020B0604030504040204" pitchFamily="50" charset="-128"/>
                </a:endParaRPr>
              </a:p>
            </p:txBody>
          </p:sp>
          <p:sp>
            <p:nvSpPr>
              <p:cNvPr id="16586" name="Oval 80">
                <a:extLst>
                  <a:ext uri="{FF2B5EF4-FFF2-40B4-BE49-F238E27FC236}">
                    <a16:creationId xmlns:a16="http://schemas.microsoft.com/office/drawing/2014/main" id="{AA4E52FA-BF26-4619-8190-3B646D152379}"/>
                  </a:ext>
                </a:extLst>
              </p:cNvPr>
              <p:cNvSpPr>
                <a:spLocks noChangeArrowheads="1"/>
              </p:cNvSpPr>
              <p:nvPr/>
            </p:nvSpPr>
            <p:spPr bwMode="auto">
              <a:xfrm>
                <a:off x="3743" y="1555"/>
                <a:ext cx="33" cy="32"/>
              </a:xfrm>
              <a:prstGeom prst="ellipse">
                <a:avLst/>
              </a:prstGeom>
              <a:solidFill>
                <a:srgbClr val="FFFFFF"/>
              </a:solidFill>
              <a:ln w="4763">
                <a:solidFill>
                  <a:srgbClr val="000000"/>
                </a:solidFill>
                <a:round/>
                <a:headEnd/>
                <a:tailEnd/>
              </a:ln>
            </p:spPr>
            <p:txBody>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eaLnBrk="1" hangingPunct="1">
                  <a:spcBef>
                    <a:spcPct val="0"/>
                  </a:spcBef>
                  <a:buFontTx/>
                  <a:buNone/>
                </a:pPr>
                <a:endParaRPr lang="ja-JP" altLang="ja-JP" sz="1714">
                  <a:latin typeface="Meiryo UI" panose="020B0604030504040204" pitchFamily="50" charset="-128"/>
                  <a:ea typeface="Meiryo UI" panose="020B0604030504040204" pitchFamily="50" charset="-128"/>
                </a:endParaRPr>
              </a:p>
            </p:txBody>
          </p:sp>
          <p:sp>
            <p:nvSpPr>
              <p:cNvPr id="16587" name="Oval 81">
                <a:extLst>
                  <a:ext uri="{FF2B5EF4-FFF2-40B4-BE49-F238E27FC236}">
                    <a16:creationId xmlns:a16="http://schemas.microsoft.com/office/drawing/2014/main" id="{A9916D4F-DBC3-42BD-B8A7-563F17805668}"/>
                  </a:ext>
                </a:extLst>
              </p:cNvPr>
              <p:cNvSpPr>
                <a:spLocks noChangeArrowheads="1"/>
              </p:cNvSpPr>
              <p:nvPr/>
            </p:nvSpPr>
            <p:spPr bwMode="auto">
              <a:xfrm>
                <a:off x="3772" y="1555"/>
                <a:ext cx="32" cy="32"/>
              </a:xfrm>
              <a:prstGeom prst="ellipse">
                <a:avLst/>
              </a:prstGeom>
              <a:solidFill>
                <a:srgbClr val="FFFFFF"/>
              </a:solidFill>
              <a:ln w="4763">
                <a:solidFill>
                  <a:srgbClr val="000000"/>
                </a:solidFill>
                <a:round/>
                <a:headEnd/>
                <a:tailEnd/>
              </a:ln>
            </p:spPr>
            <p:txBody>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eaLnBrk="1" hangingPunct="1">
                  <a:spcBef>
                    <a:spcPct val="0"/>
                  </a:spcBef>
                  <a:buFontTx/>
                  <a:buNone/>
                </a:pPr>
                <a:endParaRPr lang="ja-JP" altLang="ja-JP" sz="1714">
                  <a:latin typeface="Meiryo UI" panose="020B0604030504040204" pitchFamily="50" charset="-128"/>
                  <a:ea typeface="Meiryo UI" panose="020B0604030504040204" pitchFamily="50" charset="-128"/>
                </a:endParaRPr>
              </a:p>
            </p:txBody>
          </p:sp>
        </p:grpSp>
      </p:grpSp>
      <p:grpSp>
        <p:nvGrpSpPr>
          <p:cNvPr id="16394" name="Group 82">
            <a:extLst>
              <a:ext uri="{FF2B5EF4-FFF2-40B4-BE49-F238E27FC236}">
                <a16:creationId xmlns:a16="http://schemas.microsoft.com/office/drawing/2014/main" id="{5AECFBA4-3D93-4939-9763-3ED1A32E620F}"/>
              </a:ext>
            </a:extLst>
          </p:cNvPr>
          <p:cNvGrpSpPr>
            <a:grpSpLocks/>
          </p:cNvGrpSpPr>
          <p:nvPr/>
        </p:nvGrpSpPr>
        <p:grpSpPr bwMode="auto">
          <a:xfrm>
            <a:off x="6260694" y="3040441"/>
            <a:ext cx="373440" cy="399143"/>
            <a:chOff x="4183" y="2233"/>
            <a:chExt cx="277" cy="321"/>
          </a:xfrm>
        </p:grpSpPr>
        <p:grpSp>
          <p:nvGrpSpPr>
            <p:cNvPr id="16548" name="Group 83">
              <a:extLst>
                <a:ext uri="{FF2B5EF4-FFF2-40B4-BE49-F238E27FC236}">
                  <a16:creationId xmlns:a16="http://schemas.microsoft.com/office/drawing/2014/main" id="{F3E31239-732E-47A6-8490-2A72564BBA4D}"/>
                </a:ext>
              </a:extLst>
            </p:cNvPr>
            <p:cNvGrpSpPr>
              <a:grpSpLocks/>
            </p:cNvGrpSpPr>
            <p:nvPr/>
          </p:nvGrpSpPr>
          <p:grpSpPr bwMode="auto">
            <a:xfrm>
              <a:off x="4187" y="2233"/>
              <a:ext cx="273" cy="106"/>
              <a:chOff x="4187" y="2233"/>
              <a:chExt cx="273" cy="106"/>
            </a:xfrm>
          </p:grpSpPr>
          <p:sp>
            <p:nvSpPr>
              <p:cNvPr id="16575" name="Oval 84">
                <a:extLst>
                  <a:ext uri="{FF2B5EF4-FFF2-40B4-BE49-F238E27FC236}">
                    <a16:creationId xmlns:a16="http://schemas.microsoft.com/office/drawing/2014/main" id="{0110DB41-0E16-44AA-8A74-A1CB18B7FC6B}"/>
                  </a:ext>
                </a:extLst>
              </p:cNvPr>
              <p:cNvSpPr>
                <a:spLocks noChangeArrowheads="1"/>
              </p:cNvSpPr>
              <p:nvPr/>
            </p:nvSpPr>
            <p:spPr bwMode="auto">
              <a:xfrm>
                <a:off x="4187" y="2233"/>
                <a:ext cx="273" cy="106"/>
              </a:xfrm>
              <a:prstGeom prst="ellipse">
                <a:avLst/>
              </a:prstGeom>
              <a:blipFill dpi="0" rotWithShape="0">
                <a:blip r:embed="rId6"/>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eaLnBrk="1" hangingPunct="1">
                  <a:spcBef>
                    <a:spcPct val="0"/>
                  </a:spcBef>
                  <a:buFontTx/>
                  <a:buNone/>
                </a:pPr>
                <a:endParaRPr lang="ja-JP" altLang="ja-JP" sz="1714">
                  <a:latin typeface="Meiryo UI" panose="020B0604030504040204" pitchFamily="50" charset="-128"/>
                  <a:ea typeface="Meiryo UI" panose="020B0604030504040204" pitchFamily="50" charset="-128"/>
                </a:endParaRPr>
              </a:p>
            </p:txBody>
          </p:sp>
          <p:sp>
            <p:nvSpPr>
              <p:cNvPr id="16576" name="Oval 85">
                <a:extLst>
                  <a:ext uri="{FF2B5EF4-FFF2-40B4-BE49-F238E27FC236}">
                    <a16:creationId xmlns:a16="http://schemas.microsoft.com/office/drawing/2014/main" id="{E91573CF-B4B0-4F82-8FBB-50BE623AC6B2}"/>
                  </a:ext>
                </a:extLst>
              </p:cNvPr>
              <p:cNvSpPr>
                <a:spLocks noChangeArrowheads="1"/>
              </p:cNvSpPr>
              <p:nvPr/>
            </p:nvSpPr>
            <p:spPr bwMode="auto">
              <a:xfrm>
                <a:off x="4187" y="2233"/>
                <a:ext cx="273" cy="106"/>
              </a:xfrm>
              <a:prstGeom prst="ellipse">
                <a:avLst/>
              </a:prstGeom>
              <a:noFill/>
              <a:ln w="47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eaLnBrk="1" hangingPunct="1">
                  <a:spcBef>
                    <a:spcPct val="0"/>
                  </a:spcBef>
                  <a:buFontTx/>
                  <a:buNone/>
                </a:pPr>
                <a:endParaRPr lang="ja-JP" altLang="ja-JP" sz="1714">
                  <a:latin typeface="Meiryo UI" panose="020B0604030504040204" pitchFamily="50" charset="-128"/>
                  <a:ea typeface="Meiryo UI" panose="020B0604030504040204" pitchFamily="50" charset="-128"/>
                </a:endParaRPr>
              </a:p>
            </p:txBody>
          </p:sp>
        </p:grpSp>
        <p:grpSp>
          <p:nvGrpSpPr>
            <p:cNvPr id="16549" name="Group 86">
              <a:extLst>
                <a:ext uri="{FF2B5EF4-FFF2-40B4-BE49-F238E27FC236}">
                  <a16:creationId xmlns:a16="http://schemas.microsoft.com/office/drawing/2014/main" id="{69413417-AA25-4C7A-B37A-FA7154BEDE35}"/>
                </a:ext>
              </a:extLst>
            </p:cNvPr>
            <p:cNvGrpSpPr>
              <a:grpSpLocks/>
            </p:cNvGrpSpPr>
            <p:nvPr/>
          </p:nvGrpSpPr>
          <p:grpSpPr bwMode="auto">
            <a:xfrm>
              <a:off x="4183" y="2284"/>
              <a:ext cx="277" cy="270"/>
              <a:chOff x="4183" y="2284"/>
              <a:chExt cx="277" cy="270"/>
            </a:xfrm>
          </p:grpSpPr>
          <p:sp>
            <p:nvSpPr>
              <p:cNvPr id="16550" name="Rectangle 87">
                <a:extLst>
                  <a:ext uri="{FF2B5EF4-FFF2-40B4-BE49-F238E27FC236}">
                    <a16:creationId xmlns:a16="http://schemas.microsoft.com/office/drawing/2014/main" id="{FA41E613-6B46-4D29-88AD-919F06B216A1}"/>
                  </a:ext>
                </a:extLst>
              </p:cNvPr>
              <p:cNvSpPr>
                <a:spLocks noChangeArrowheads="1"/>
              </p:cNvSpPr>
              <p:nvPr/>
            </p:nvSpPr>
            <p:spPr bwMode="auto">
              <a:xfrm>
                <a:off x="4183" y="2284"/>
                <a:ext cx="277" cy="270"/>
              </a:xfrm>
              <a:prstGeom prst="rect">
                <a:avLst/>
              </a:prstGeom>
              <a:solidFill>
                <a:srgbClr val="FFCC99"/>
              </a:solidFill>
              <a:ln w="4763">
                <a:solidFill>
                  <a:srgbClr val="000000"/>
                </a:solidFill>
                <a:miter lim="800000"/>
                <a:headEnd/>
                <a:tailEnd/>
              </a:ln>
            </p:spPr>
            <p:txBody>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eaLnBrk="1" hangingPunct="1">
                  <a:spcBef>
                    <a:spcPct val="0"/>
                  </a:spcBef>
                  <a:buFontTx/>
                  <a:buNone/>
                </a:pPr>
                <a:endParaRPr lang="ja-JP" altLang="ja-JP" sz="1714">
                  <a:latin typeface="Meiryo UI" panose="020B0604030504040204" pitchFamily="50" charset="-128"/>
                  <a:ea typeface="Meiryo UI" panose="020B0604030504040204" pitchFamily="50" charset="-128"/>
                </a:endParaRPr>
              </a:p>
            </p:txBody>
          </p:sp>
          <p:sp>
            <p:nvSpPr>
              <p:cNvPr id="16551" name="Rectangle 88">
                <a:extLst>
                  <a:ext uri="{FF2B5EF4-FFF2-40B4-BE49-F238E27FC236}">
                    <a16:creationId xmlns:a16="http://schemas.microsoft.com/office/drawing/2014/main" id="{75A3C5C0-8E26-4A05-AEA9-A015E3629756}"/>
                  </a:ext>
                </a:extLst>
              </p:cNvPr>
              <p:cNvSpPr>
                <a:spLocks noChangeArrowheads="1"/>
              </p:cNvSpPr>
              <p:nvPr/>
            </p:nvSpPr>
            <p:spPr bwMode="auto">
              <a:xfrm>
                <a:off x="4222" y="2316"/>
                <a:ext cx="199" cy="206"/>
              </a:xfrm>
              <a:prstGeom prst="rect">
                <a:avLst/>
              </a:prstGeom>
              <a:solidFill>
                <a:srgbClr val="FFFFFF"/>
              </a:solidFill>
              <a:ln w="4763">
                <a:solidFill>
                  <a:srgbClr val="000000"/>
                </a:solidFill>
                <a:miter lim="800000"/>
                <a:headEnd/>
                <a:tailEnd/>
              </a:ln>
            </p:spPr>
            <p:txBody>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eaLnBrk="1" hangingPunct="1">
                  <a:spcBef>
                    <a:spcPct val="0"/>
                  </a:spcBef>
                  <a:buFontTx/>
                  <a:buNone/>
                </a:pPr>
                <a:endParaRPr lang="ja-JP" altLang="ja-JP" sz="1714">
                  <a:latin typeface="Meiryo UI" panose="020B0604030504040204" pitchFamily="50" charset="-128"/>
                  <a:ea typeface="Meiryo UI" panose="020B0604030504040204" pitchFamily="50" charset="-128"/>
                </a:endParaRPr>
              </a:p>
            </p:txBody>
          </p:sp>
          <p:grpSp>
            <p:nvGrpSpPr>
              <p:cNvPr id="16552" name="Group 89">
                <a:extLst>
                  <a:ext uri="{FF2B5EF4-FFF2-40B4-BE49-F238E27FC236}">
                    <a16:creationId xmlns:a16="http://schemas.microsoft.com/office/drawing/2014/main" id="{05288C52-C5D7-4805-B40D-CF43B0D520E1}"/>
                  </a:ext>
                </a:extLst>
              </p:cNvPr>
              <p:cNvGrpSpPr>
                <a:grpSpLocks/>
              </p:cNvGrpSpPr>
              <p:nvPr/>
            </p:nvGrpSpPr>
            <p:grpSpPr bwMode="auto">
              <a:xfrm>
                <a:off x="4260" y="2351"/>
                <a:ext cx="122" cy="135"/>
                <a:chOff x="4260" y="2351"/>
                <a:chExt cx="122" cy="135"/>
              </a:xfrm>
            </p:grpSpPr>
            <p:sp>
              <p:nvSpPr>
                <p:cNvPr id="16573" name="Rectangle 90">
                  <a:extLst>
                    <a:ext uri="{FF2B5EF4-FFF2-40B4-BE49-F238E27FC236}">
                      <a16:creationId xmlns:a16="http://schemas.microsoft.com/office/drawing/2014/main" id="{1F22CDE1-E0F1-4A52-A6F8-6C5B17A1FD59}"/>
                    </a:ext>
                  </a:extLst>
                </p:cNvPr>
                <p:cNvSpPr>
                  <a:spLocks noChangeArrowheads="1"/>
                </p:cNvSpPr>
                <p:nvPr/>
              </p:nvSpPr>
              <p:spPr bwMode="auto">
                <a:xfrm>
                  <a:off x="4260" y="2351"/>
                  <a:ext cx="119" cy="132"/>
                </a:xfrm>
                <a:prstGeom prst="rect">
                  <a:avLst/>
                </a:prstGeom>
                <a:blipFill dpi="0" rotWithShape="0">
                  <a:blip r:embed="rId7"/>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eaLnBrk="1" hangingPunct="1">
                    <a:spcBef>
                      <a:spcPct val="0"/>
                    </a:spcBef>
                    <a:buFontTx/>
                    <a:buNone/>
                  </a:pPr>
                  <a:endParaRPr lang="ja-JP" altLang="ja-JP" sz="1714">
                    <a:latin typeface="Meiryo UI" panose="020B0604030504040204" pitchFamily="50" charset="-128"/>
                    <a:ea typeface="Meiryo UI" panose="020B0604030504040204" pitchFamily="50" charset="-128"/>
                  </a:endParaRPr>
                </a:p>
              </p:txBody>
            </p:sp>
            <p:sp>
              <p:nvSpPr>
                <p:cNvPr id="16574" name="Rectangle 91">
                  <a:extLst>
                    <a:ext uri="{FF2B5EF4-FFF2-40B4-BE49-F238E27FC236}">
                      <a16:creationId xmlns:a16="http://schemas.microsoft.com/office/drawing/2014/main" id="{64E6F8BE-4CAC-4B64-A89F-45C6EF4C5B5F}"/>
                    </a:ext>
                  </a:extLst>
                </p:cNvPr>
                <p:cNvSpPr>
                  <a:spLocks noChangeArrowheads="1"/>
                </p:cNvSpPr>
                <p:nvPr/>
              </p:nvSpPr>
              <p:spPr bwMode="auto">
                <a:xfrm>
                  <a:off x="4260" y="2351"/>
                  <a:ext cx="122" cy="135"/>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eaLnBrk="1" hangingPunct="1">
                    <a:spcBef>
                      <a:spcPct val="0"/>
                    </a:spcBef>
                    <a:buFontTx/>
                    <a:buNone/>
                  </a:pPr>
                  <a:endParaRPr lang="ja-JP" altLang="ja-JP" sz="1714">
                    <a:latin typeface="Meiryo UI" panose="020B0604030504040204" pitchFamily="50" charset="-128"/>
                    <a:ea typeface="Meiryo UI" panose="020B0604030504040204" pitchFamily="50" charset="-128"/>
                  </a:endParaRPr>
                </a:p>
              </p:txBody>
            </p:sp>
          </p:grpSp>
          <p:grpSp>
            <p:nvGrpSpPr>
              <p:cNvPr id="16553" name="Group 92">
                <a:extLst>
                  <a:ext uri="{FF2B5EF4-FFF2-40B4-BE49-F238E27FC236}">
                    <a16:creationId xmlns:a16="http://schemas.microsoft.com/office/drawing/2014/main" id="{636DDD1E-9D77-46D6-B53A-C8AD26E097E1}"/>
                  </a:ext>
                </a:extLst>
              </p:cNvPr>
              <p:cNvGrpSpPr>
                <a:grpSpLocks/>
              </p:cNvGrpSpPr>
              <p:nvPr/>
            </p:nvGrpSpPr>
            <p:grpSpPr bwMode="auto">
              <a:xfrm>
                <a:off x="4260" y="2361"/>
                <a:ext cx="119" cy="29"/>
                <a:chOff x="4260" y="2361"/>
                <a:chExt cx="119" cy="29"/>
              </a:xfrm>
            </p:grpSpPr>
            <p:sp>
              <p:nvSpPr>
                <p:cNvPr id="16569" name="Oval 93">
                  <a:extLst>
                    <a:ext uri="{FF2B5EF4-FFF2-40B4-BE49-F238E27FC236}">
                      <a16:creationId xmlns:a16="http://schemas.microsoft.com/office/drawing/2014/main" id="{19D3B30E-84F5-4EA3-8ECC-BBDA2299E811}"/>
                    </a:ext>
                  </a:extLst>
                </p:cNvPr>
                <p:cNvSpPr>
                  <a:spLocks noChangeArrowheads="1"/>
                </p:cNvSpPr>
                <p:nvPr/>
              </p:nvSpPr>
              <p:spPr bwMode="auto">
                <a:xfrm>
                  <a:off x="4260" y="2361"/>
                  <a:ext cx="33" cy="29"/>
                </a:xfrm>
                <a:prstGeom prst="ellipse">
                  <a:avLst/>
                </a:prstGeom>
                <a:solidFill>
                  <a:srgbClr val="FFFFFF"/>
                </a:solidFill>
                <a:ln w="4763">
                  <a:solidFill>
                    <a:srgbClr val="000000"/>
                  </a:solidFill>
                  <a:round/>
                  <a:headEnd/>
                  <a:tailEnd/>
                </a:ln>
              </p:spPr>
              <p:txBody>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eaLnBrk="1" hangingPunct="1">
                    <a:spcBef>
                      <a:spcPct val="0"/>
                    </a:spcBef>
                    <a:buFontTx/>
                    <a:buNone/>
                  </a:pPr>
                  <a:endParaRPr lang="ja-JP" altLang="ja-JP" sz="1714">
                    <a:latin typeface="Meiryo UI" panose="020B0604030504040204" pitchFamily="50" charset="-128"/>
                    <a:ea typeface="Meiryo UI" panose="020B0604030504040204" pitchFamily="50" charset="-128"/>
                  </a:endParaRPr>
                </a:p>
              </p:txBody>
            </p:sp>
            <p:sp>
              <p:nvSpPr>
                <p:cNvPr id="16570" name="Oval 94">
                  <a:extLst>
                    <a:ext uri="{FF2B5EF4-FFF2-40B4-BE49-F238E27FC236}">
                      <a16:creationId xmlns:a16="http://schemas.microsoft.com/office/drawing/2014/main" id="{CE544005-6B15-44AC-9766-DD5ED6FFFB0E}"/>
                    </a:ext>
                  </a:extLst>
                </p:cNvPr>
                <p:cNvSpPr>
                  <a:spLocks noChangeArrowheads="1"/>
                </p:cNvSpPr>
                <p:nvPr/>
              </p:nvSpPr>
              <p:spPr bwMode="auto">
                <a:xfrm>
                  <a:off x="4289" y="2361"/>
                  <a:ext cx="32" cy="29"/>
                </a:xfrm>
                <a:prstGeom prst="ellipse">
                  <a:avLst/>
                </a:prstGeom>
                <a:solidFill>
                  <a:srgbClr val="FFFFFF"/>
                </a:solidFill>
                <a:ln w="4763">
                  <a:solidFill>
                    <a:srgbClr val="000000"/>
                  </a:solidFill>
                  <a:round/>
                  <a:headEnd/>
                  <a:tailEnd/>
                </a:ln>
              </p:spPr>
              <p:txBody>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eaLnBrk="1" hangingPunct="1">
                    <a:spcBef>
                      <a:spcPct val="0"/>
                    </a:spcBef>
                    <a:buFontTx/>
                    <a:buNone/>
                  </a:pPr>
                  <a:endParaRPr lang="ja-JP" altLang="ja-JP" sz="1714">
                    <a:latin typeface="Meiryo UI" panose="020B0604030504040204" pitchFamily="50" charset="-128"/>
                    <a:ea typeface="Meiryo UI" panose="020B0604030504040204" pitchFamily="50" charset="-128"/>
                  </a:endParaRPr>
                </a:p>
              </p:txBody>
            </p:sp>
            <p:sp>
              <p:nvSpPr>
                <p:cNvPr id="16571" name="Oval 95">
                  <a:extLst>
                    <a:ext uri="{FF2B5EF4-FFF2-40B4-BE49-F238E27FC236}">
                      <a16:creationId xmlns:a16="http://schemas.microsoft.com/office/drawing/2014/main" id="{E9996433-1BDC-41B2-AD4C-BDED1AC62298}"/>
                    </a:ext>
                  </a:extLst>
                </p:cNvPr>
                <p:cNvSpPr>
                  <a:spLocks noChangeArrowheads="1"/>
                </p:cNvSpPr>
                <p:nvPr/>
              </p:nvSpPr>
              <p:spPr bwMode="auto">
                <a:xfrm>
                  <a:off x="4318" y="2361"/>
                  <a:ext cx="32" cy="29"/>
                </a:xfrm>
                <a:prstGeom prst="ellipse">
                  <a:avLst/>
                </a:prstGeom>
                <a:solidFill>
                  <a:srgbClr val="FFFFFF"/>
                </a:solidFill>
                <a:ln w="4763">
                  <a:solidFill>
                    <a:srgbClr val="000000"/>
                  </a:solidFill>
                  <a:round/>
                  <a:headEnd/>
                  <a:tailEnd/>
                </a:ln>
              </p:spPr>
              <p:txBody>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eaLnBrk="1" hangingPunct="1">
                    <a:spcBef>
                      <a:spcPct val="0"/>
                    </a:spcBef>
                    <a:buFontTx/>
                    <a:buNone/>
                  </a:pPr>
                  <a:endParaRPr lang="ja-JP" altLang="ja-JP" sz="1714">
                    <a:latin typeface="Meiryo UI" panose="020B0604030504040204" pitchFamily="50" charset="-128"/>
                    <a:ea typeface="Meiryo UI" panose="020B0604030504040204" pitchFamily="50" charset="-128"/>
                  </a:endParaRPr>
                </a:p>
              </p:txBody>
            </p:sp>
            <p:sp>
              <p:nvSpPr>
                <p:cNvPr id="16572" name="Oval 96">
                  <a:extLst>
                    <a:ext uri="{FF2B5EF4-FFF2-40B4-BE49-F238E27FC236}">
                      <a16:creationId xmlns:a16="http://schemas.microsoft.com/office/drawing/2014/main" id="{32035194-B765-4A04-97A3-01E79EBB50DE}"/>
                    </a:ext>
                  </a:extLst>
                </p:cNvPr>
                <p:cNvSpPr>
                  <a:spLocks noChangeArrowheads="1"/>
                </p:cNvSpPr>
                <p:nvPr/>
              </p:nvSpPr>
              <p:spPr bwMode="auto">
                <a:xfrm>
                  <a:off x="4347" y="2361"/>
                  <a:ext cx="32" cy="29"/>
                </a:xfrm>
                <a:prstGeom prst="ellipse">
                  <a:avLst/>
                </a:prstGeom>
                <a:solidFill>
                  <a:srgbClr val="FFFFFF"/>
                </a:solidFill>
                <a:ln w="4763">
                  <a:solidFill>
                    <a:srgbClr val="000000"/>
                  </a:solidFill>
                  <a:round/>
                  <a:headEnd/>
                  <a:tailEnd/>
                </a:ln>
              </p:spPr>
              <p:txBody>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eaLnBrk="1" hangingPunct="1">
                    <a:spcBef>
                      <a:spcPct val="0"/>
                    </a:spcBef>
                    <a:buFontTx/>
                    <a:buNone/>
                  </a:pPr>
                  <a:endParaRPr lang="ja-JP" altLang="ja-JP" sz="1714">
                    <a:latin typeface="Meiryo UI" panose="020B0604030504040204" pitchFamily="50" charset="-128"/>
                    <a:ea typeface="Meiryo UI" panose="020B0604030504040204" pitchFamily="50" charset="-128"/>
                  </a:endParaRPr>
                </a:p>
              </p:txBody>
            </p:sp>
          </p:grpSp>
          <p:grpSp>
            <p:nvGrpSpPr>
              <p:cNvPr id="16554" name="Group 97">
                <a:extLst>
                  <a:ext uri="{FF2B5EF4-FFF2-40B4-BE49-F238E27FC236}">
                    <a16:creationId xmlns:a16="http://schemas.microsoft.com/office/drawing/2014/main" id="{E4943746-5D78-424B-B766-7E8B242887B9}"/>
                  </a:ext>
                </a:extLst>
              </p:cNvPr>
              <p:cNvGrpSpPr>
                <a:grpSpLocks/>
              </p:cNvGrpSpPr>
              <p:nvPr/>
            </p:nvGrpSpPr>
            <p:grpSpPr bwMode="auto">
              <a:xfrm>
                <a:off x="4260" y="2390"/>
                <a:ext cx="119" cy="32"/>
                <a:chOff x="4260" y="2390"/>
                <a:chExt cx="119" cy="32"/>
              </a:xfrm>
            </p:grpSpPr>
            <p:sp>
              <p:nvSpPr>
                <p:cNvPr id="16565" name="Oval 98">
                  <a:extLst>
                    <a:ext uri="{FF2B5EF4-FFF2-40B4-BE49-F238E27FC236}">
                      <a16:creationId xmlns:a16="http://schemas.microsoft.com/office/drawing/2014/main" id="{89224357-5F6D-4016-81CE-31014382EF69}"/>
                    </a:ext>
                  </a:extLst>
                </p:cNvPr>
                <p:cNvSpPr>
                  <a:spLocks noChangeArrowheads="1"/>
                </p:cNvSpPr>
                <p:nvPr/>
              </p:nvSpPr>
              <p:spPr bwMode="auto">
                <a:xfrm>
                  <a:off x="4260" y="2390"/>
                  <a:ext cx="33" cy="32"/>
                </a:xfrm>
                <a:prstGeom prst="ellipse">
                  <a:avLst/>
                </a:prstGeom>
                <a:solidFill>
                  <a:srgbClr val="FFFFFF"/>
                </a:solidFill>
                <a:ln w="4763">
                  <a:solidFill>
                    <a:srgbClr val="000000"/>
                  </a:solidFill>
                  <a:round/>
                  <a:headEnd/>
                  <a:tailEnd/>
                </a:ln>
              </p:spPr>
              <p:txBody>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eaLnBrk="1" hangingPunct="1">
                    <a:spcBef>
                      <a:spcPct val="0"/>
                    </a:spcBef>
                    <a:buFontTx/>
                    <a:buNone/>
                  </a:pPr>
                  <a:endParaRPr lang="ja-JP" altLang="ja-JP" sz="1714">
                    <a:latin typeface="Meiryo UI" panose="020B0604030504040204" pitchFamily="50" charset="-128"/>
                    <a:ea typeface="Meiryo UI" panose="020B0604030504040204" pitchFamily="50" charset="-128"/>
                  </a:endParaRPr>
                </a:p>
              </p:txBody>
            </p:sp>
            <p:sp>
              <p:nvSpPr>
                <p:cNvPr id="16566" name="Oval 99">
                  <a:extLst>
                    <a:ext uri="{FF2B5EF4-FFF2-40B4-BE49-F238E27FC236}">
                      <a16:creationId xmlns:a16="http://schemas.microsoft.com/office/drawing/2014/main" id="{009961B4-C015-4F38-B67A-F90177A01A8B}"/>
                    </a:ext>
                  </a:extLst>
                </p:cNvPr>
                <p:cNvSpPr>
                  <a:spLocks noChangeArrowheads="1"/>
                </p:cNvSpPr>
                <p:nvPr/>
              </p:nvSpPr>
              <p:spPr bwMode="auto">
                <a:xfrm>
                  <a:off x="4289" y="2390"/>
                  <a:ext cx="32" cy="32"/>
                </a:xfrm>
                <a:prstGeom prst="ellipse">
                  <a:avLst/>
                </a:prstGeom>
                <a:solidFill>
                  <a:srgbClr val="FFFFFF"/>
                </a:solidFill>
                <a:ln w="4763">
                  <a:solidFill>
                    <a:srgbClr val="000000"/>
                  </a:solidFill>
                  <a:round/>
                  <a:headEnd/>
                  <a:tailEnd/>
                </a:ln>
              </p:spPr>
              <p:txBody>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eaLnBrk="1" hangingPunct="1">
                    <a:spcBef>
                      <a:spcPct val="0"/>
                    </a:spcBef>
                    <a:buFontTx/>
                    <a:buNone/>
                  </a:pPr>
                  <a:endParaRPr lang="ja-JP" altLang="ja-JP" sz="1714">
                    <a:latin typeface="Meiryo UI" panose="020B0604030504040204" pitchFamily="50" charset="-128"/>
                    <a:ea typeface="Meiryo UI" panose="020B0604030504040204" pitchFamily="50" charset="-128"/>
                  </a:endParaRPr>
                </a:p>
              </p:txBody>
            </p:sp>
            <p:sp>
              <p:nvSpPr>
                <p:cNvPr id="16567" name="Oval 100">
                  <a:extLst>
                    <a:ext uri="{FF2B5EF4-FFF2-40B4-BE49-F238E27FC236}">
                      <a16:creationId xmlns:a16="http://schemas.microsoft.com/office/drawing/2014/main" id="{5EBEC833-4AE0-4520-844D-540942B0701B}"/>
                    </a:ext>
                  </a:extLst>
                </p:cNvPr>
                <p:cNvSpPr>
                  <a:spLocks noChangeArrowheads="1"/>
                </p:cNvSpPr>
                <p:nvPr/>
              </p:nvSpPr>
              <p:spPr bwMode="auto">
                <a:xfrm>
                  <a:off x="4318" y="2390"/>
                  <a:ext cx="32" cy="32"/>
                </a:xfrm>
                <a:prstGeom prst="ellipse">
                  <a:avLst/>
                </a:prstGeom>
                <a:solidFill>
                  <a:srgbClr val="FFFFFF"/>
                </a:solidFill>
                <a:ln w="4763">
                  <a:solidFill>
                    <a:srgbClr val="000000"/>
                  </a:solidFill>
                  <a:round/>
                  <a:headEnd/>
                  <a:tailEnd/>
                </a:ln>
              </p:spPr>
              <p:txBody>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eaLnBrk="1" hangingPunct="1">
                    <a:spcBef>
                      <a:spcPct val="0"/>
                    </a:spcBef>
                    <a:buFontTx/>
                    <a:buNone/>
                  </a:pPr>
                  <a:endParaRPr lang="ja-JP" altLang="ja-JP" sz="1714">
                    <a:latin typeface="Meiryo UI" panose="020B0604030504040204" pitchFamily="50" charset="-128"/>
                    <a:ea typeface="Meiryo UI" panose="020B0604030504040204" pitchFamily="50" charset="-128"/>
                  </a:endParaRPr>
                </a:p>
              </p:txBody>
            </p:sp>
            <p:sp>
              <p:nvSpPr>
                <p:cNvPr id="16568" name="Oval 101">
                  <a:extLst>
                    <a:ext uri="{FF2B5EF4-FFF2-40B4-BE49-F238E27FC236}">
                      <a16:creationId xmlns:a16="http://schemas.microsoft.com/office/drawing/2014/main" id="{E7C7CD80-B49F-4668-8711-E6A54A332FAB}"/>
                    </a:ext>
                  </a:extLst>
                </p:cNvPr>
                <p:cNvSpPr>
                  <a:spLocks noChangeArrowheads="1"/>
                </p:cNvSpPr>
                <p:nvPr/>
              </p:nvSpPr>
              <p:spPr bwMode="auto">
                <a:xfrm>
                  <a:off x="4347" y="2390"/>
                  <a:ext cx="32" cy="32"/>
                </a:xfrm>
                <a:prstGeom prst="ellipse">
                  <a:avLst/>
                </a:prstGeom>
                <a:solidFill>
                  <a:srgbClr val="FFFFFF"/>
                </a:solidFill>
                <a:ln w="4763">
                  <a:solidFill>
                    <a:srgbClr val="000000"/>
                  </a:solidFill>
                  <a:round/>
                  <a:headEnd/>
                  <a:tailEnd/>
                </a:ln>
              </p:spPr>
              <p:txBody>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eaLnBrk="1" hangingPunct="1">
                    <a:spcBef>
                      <a:spcPct val="0"/>
                    </a:spcBef>
                    <a:buFontTx/>
                    <a:buNone/>
                  </a:pPr>
                  <a:endParaRPr lang="ja-JP" altLang="ja-JP" sz="1714">
                    <a:latin typeface="Meiryo UI" panose="020B0604030504040204" pitchFamily="50" charset="-128"/>
                    <a:ea typeface="Meiryo UI" panose="020B0604030504040204" pitchFamily="50" charset="-128"/>
                  </a:endParaRPr>
                </a:p>
              </p:txBody>
            </p:sp>
          </p:grpSp>
          <p:grpSp>
            <p:nvGrpSpPr>
              <p:cNvPr id="16555" name="Group 102">
                <a:extLst>
                  <a:ext uri="{FF2B5EF4-FFF2-40B4-BE49-F238E27FC236}">
                    <a16:creationId xmlns:a16="http://schemas.microsoft.com/office/drawing/2014/main" id="{E88049CC-9167-49E7-BA13-FB841DB94A8E}"/>
                  </a:ext>
                </a:extLst>
              </p:cNvPr>
              <p:cNvGrpSpPr>
                <a:grpSpLocks/>
              </p:cNvGrpSpPr>
              <p:nvPr/>
            </p:nvGrpSpPr>
            <p:grpSpPr bwMode="auto">
              <a:xfrm>
                <a:off x="4260" y="2422"/>
                <a:ext cx="119" cy="32"/>
                <a:chOff x="4260" y="2422"/>
                <a:chExt cx="119" cy="32"/>
              </a:xfrm>
            </p:grpSpPr>
            <p:sp>
              <p:nvSpPr>
                <p:cNvPr id="16561" name="Oval 103">
                  <a:extLst>
                    <a:ext uri="{FF2B5EF4-FFF2-40B4-BE49-F238E27FC236}">
                      <a16:creationId xmlns:a16="http://schemas.microsoft.com/office/drawing/2014/main" id="{04735253-2D2A-439B-8E15-C26BA3E9675D}"/>
                    </a:ext>
                  </a:extLst>
                </p:cNvPr>
                <p:cNvSpPr>
                  <a:spLocks noChangeArrowheads="1"/>
                </p:cNvSpPr>
                <p:nvPr/>
              </p:nvSpPr>
              <p:spPr bwMode="auto">
                <a:xfrm>
                  <a:off x="4260" y="2422"/>
                  <a:ext cx="33" cy="32"/>
                </a:xfrm>
                <a:prstGeom prst="ellipse">
                  <a:avLst/>
                </a:prstGeom>
                <a:solidFill>
                  <a:srgbClr val="FFFFFF"/>
                </a:solidFill>
                <a:ln w="4763">
                  <a:solidFill>
                    <a:srgbClr val="000000"/>
                  </a:solidFill>
                  <a:round/>
                  <a:headEnd/>
                  <a:tailEnd/>
                </a:ln>
              </p:spPr>
              <p:txBody>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eaLnBrk="1" hangingPunct="1">
                    <a:spcBef>
                      <a:spcPct val="0"/>
                    </a:spcBef>
                    <a:buFontTx/>
                    <a:buNone/>
                  </a:pPr>
                  <a:endParaRPr lang="ja-JP" altLang="ja-JP" sz="1714">
                    <a:latin typeface="Meiryo UI" panose="020B0604030504040204" pitchFamily="50" charset="-128"/>
                    <a:ea typeface="Meiryo UI" panose="020B0604030504040204" pitchFamily="50" charset="-128"/>
                  </a:endParaRPr>
                </a:p>
              </p:txBody>
            </p:sp>
            <p:sp>
              <p:nvSpPr>
                <p:cNvPr id="16562" name="Oval 104">
                  <a:extLst>
                    <a:ext uri="{FF2B5EF4-FFF2-40B4-BE49-F238E27FC236}">
                      <a16:creationId xmlns:a16="http://schemas.microsoft.com/office/drawing/2014/main" id="{BE8F5EFC-9595-4918-990A-5D2BE5E885F0}"/>
                    </a:ext>
                  </a:extLst>
                </p:cNvPr>
                <p:cNvSpPr>
                  <a:spLocks noChangeArrowheads="1"/>
                </p:cNvSpPr>
                <p:nvPr/>
              </p:nvSpPr>
              <p:spPr bwMode="auto">
                <a:xfrm>
                  <a:off x="4289" y="2422"/>
                  <a:ext cx="32" cy="32"/>
                </a:xfrm>
                <a:prstGeom prst="ellipse">
                  <a:avLst/>
                </a:prstGeom>
                <a:solidFill>
                  <a:srgbClr val="FFFFFF"/>
                </a:solidFill>
                <a:ln w="4763">
                  <a:solidFill>
                    <a:srgbClr val="000000"/>
                  </a:solidFill>
                  <a:round/>
                  <a:headEnd/>
                  <a:tailEnd/>
                </a:ln>
              </p:spPr>
              <p:txBody>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eaLnBrk="1" hangingPunct="1">
                    <a:spcBef>
                      <a:spcPct val="0"/>
                    </a:spcBef>
                    <a:buFontTx/>
                    <a:buNone/>
                  </a:pPr>
                  <a:endParaRPr lang="ja-JP" altLang="ja-JP" sz="1714">
                    <a:latin typeface="Meiryo UI" panose="020B0604030504040204" pitchFamily="50" charset="-128"/>
                    <a:ea typeface="Meiryo UI" panose="020B0604030504040204" pitchFamily="50" charset="-128"/>
                  </a:endParaRPr>
                </a:p>
              </p:txBody>
            </p:sp>
            <p:sp>
              <p:nvSpPr>
                <p:cNvPr id="16563" name="Oval 105">
                  <a:extLst>
                    <a:ext uri="{FF2B5EF4-FFF2-40B4-BE49-F238E27FC236}">
                      <a16:creationId xmlns:a16="http://schemas.microsoft.com/office/drawing/2014/main" id="{7D5C70F8-889F-43BA-8617-4ECF7D90D16F}"/>
                    </a:ext>
                  </a:extLst>
                </p:cNvPr>
                <p:cNvSpPr>
                  <a:spLocks noChangeArrowheads="1"/>
                </p:cNvSpPr>
                <p:nvPr/>
              </p:nvSpPr>
              <p:spPr bwMode="auto">
                <a:xfrm>
                  <a:off x="4318" y="2422"/>
                  <a:ext cx="32" cy="32"/>
                </a:xfrm>
                <a:prstGeom prst="ellipse">
                  <a:avLst/>
                </a:prstGeom>
                <a:solidFill>
                  <a:srgbClr val="FFFFFF"/>
                </a:solidFill>
                <a:ln w="4763">
                  <a:solidFill>
                    <a:srgbClr val="000000"/>
                  </a:solidFill>
                  <a:round/>
                  <a:headEnd/>
                  <a:tailEnd/>
                </a:ln>
              </p:spPr>
              <p:txBody>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eaLnBrk="1" hangingPunct="1">
                    <a:spcBef>
                      <a:spcPct val="0"/>
                    </a:spcBef>
                    <a:buFontTx/>
                    <a:buNone/>
                  </a:pPr>
                  <a:endParaRPr lang="ja-JP" altLang="ja-JP" sz="1714">
                    <a:latin typeface="Meiryo UI" panose="020B0604030504040204" pitchFamily="50" charset="-128"/>
                    <a:ea typeface="Meiryo UI" panose="020B0604030504040204" pitchFamily="50" charset="-128"/>
                  </a:endParaRPr>
                </a:p>
              </p:txBody>
            </p:sp>
            <p:sp>
              <p:nvSpPr>
                <p:cNvPr id="16564" name="Oval 106">
                  <a:extLst>
                    <a:ext uri="{FF2B5EF4-FFF2-40B4-BE49-F238E27FC236}">
                      <a16:creationId xmlns:a16="http://schemas.microsoft.com/office/drawing/2014/main" id="{82C77757-9ABD-49AD-93EC-975A86F7186F}"/>
                    </a:ext>
                  </a:extLst>
                </p:cNvPr>
                <p:cNvSpPr>
                  <a:spLocks noChangeArrowheads="1"/>
                </p:cNvSpPr>
                <p:nvPr/>
              </p:nvSpPr>
              <p:spPr bwMode="auto">
                <a:xfrm>
                  <a:off x="4347" y="2422"/>
                  <a:ext cx="32" cy="32"/>
                </a:xfrm>
                <a:prstGeom prst="ellipse">
                  <a:avLst/>
                </a:prstGeom>
                <a:solidFill>
                  <a:srgbClr val="FFFFFF"/>
                </a:solidFill>
                <a:ln w="4763">
                  <a:solidFill>
                    <a:srgbClr val="000000"/>
                  </a:solidFill>
                  <a:round/>
                  <a:headEnd/>
                  <a:tailEnd/>
                </a:ln>
              </p:spPr>
              <p:txBody>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eaLnBrk="1" hangingPunct="1">
                    <a:spcBef>
                      <a:spcPct val="0"/>
                    </a:spcBef>
                    <a:buFontTx/>
                    <a:buNone/>
                  </a:pPr>
                  <a:endParaRPr lang="ja-JP" altLang="ja-JP" sz="1714">
                    <a:latin typeface="Meiryo UI" panose="020B0604030504040204" pitchFamily="50" charset="-128"/>
                    <a:ea typeface="Meiryo UI" panose="020B0604030504040204" pitchFamily="50" charset="-128"/>
                  </a:endParaRPr>
                </a:p>
              </p:txBody>
            </p:sp>
          </p:grpSp>
          <p:grpSp>
            <p:nvGrpSpPr>
              <p:cNvPr id="16556" name="Group 107">
                <a:extLst>
                  <a:ext uri="{FF2B5EF4-FFF2-40B4-BE49-F238E27FC236}">
                    <a16:creationId xmlns:a16="http://schemas.microsoft.com/office/drawing/2014/main" id="{D826943D-A8FE-4F19-99CE-A0542F6BAD88}"/>
                  </a:ext>
                </a:extLst>
              </p:cNvPr>
              <p:cNvGrpSpPr>
                <a:grpSpLocks/>
              </p:cNvGrpSpPr>
              <p:nvPr/>
            </p:nvGrpSpPr>
            <p:grpSpPr bwMode="auto">
              <a:xfrm>
                <a:off x="4260" y="2451"/>
                <a:ext cx="119" cy="32"/>
                <a:chOff x="4260" y="2451"/>
                <a:chExt cx="119" cy="32"/>
              </a:xfrm>
            </p:grpSpPr>
            <p:sp>
              <p:nvSpPr>
                <p:cNvPr id="16557" name="Oval 108">
                  <a:extLst>
                    <a:ext uri="{FF2B5EF4-FFF2-40B4-BE49-F238E27FC236}">
                      <a16:creationId xmlns:a16="http://schemas.microsoft.com/office/drawing/2014/main" id="{BF1C75D8-DACD-4C91-BDB4-D0D9BB62B182}"/>
                    </a:ext>
                  </a:extLst>
                </p:cNvPr>
                <p:cNvSpPr>
                  <a:spLocks noChangeArrowheads="1"/>
                </p:cNvSpPr>
                <p:nvPr/>
              </p:nvSpPr>
              <p:spPr bwMode="auto">
                <a:xfrm>
                  <a:off x="4260" y="2451"/>
                  <a:ext cx="33" cy="32"/>
                </a:xfrm>
                <a:prstGeom prst="ellipse">
                  <a:avLst/>
                </a:prstGeom>
                <a:solidFill>
                  <a:srgbClr val="FFFFFF"/>
                </a:solidFill>
                <a:ln w="4763">
                  <a:solidFill>
                    <a:srgbClr val="000000"/>
                  </a:solidFill>
                  <a:round/>
                  <a:headEnd/>
                  <a:tailEnd/>
                </a:ln>
              </p:spPr>
              <p:txBody>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eaLnBrk="1" hangingPunct="1">
                    <a:spcBef>
                      <a:spcPct val="0"/>
                    </a:spcBef>
                    <a:buFontTx/>
                    <a:buNone/>
                  </a:pPr>
                  <a:endParaRPr lang="ja-JP" altLang="ja-JP" sz="1714">
                    <a:latin typeface="Meiryo UI" panose="020B0604030504040204" pitchFamily="50" charset="-128"/>
                    <a:ea typeface="Meiryo UI" panose="020B0604030504040204" pitchFamily="50" charset="-128"/>
                  </a:endParaRPr>
                </a:p>
              </p:txBody>
            </p:sp>
            <p:sp>
              <p:nvSpPr>
                <p:cNvPr id="16558" name="Oval 109">
                  <a:extLst>
                    <a:ext uri="{FF2B5EF4-FFF2-40B4-BE49-F238E27FC236}">
                      <a16:creationId xmlns:a16="http://schemas.microsoft.com/office/drawing/2014/main" id="{FFE52ABE-CD98-4DFA-AAF7-CB852E974F98}"/>
                    </a:ext>
                  </a:extLst>
                </p:cNvPr>
                <p:cNvSpPr>
                  <a:spLocks noChangeArrowheads="1"/>
                </p:cNvSpPr>
                <p:nvPr/>
              </p:nvSpPr>
              <p:spPr bwMode="auto">
                <a:xfrm>
                  <a:off x="4289" y="2451"/>
                  <a:ext cx="32" cy="32"/>
                </a:xfrm>
                <a:prstGeom prst="ellipse">
                  <a:avLst/>
                </a:prstGeom>
                <a:solidFill>
                  <a:srgbClr val="FFFFFF"/>
                </a:solidFill>
                <a:ln w="4763">
                  <a:solidFill>
                    <a:srgbClr val="000000"/>
                  </a:solidFill>
                  <a:round/>
                  <a:headEnd/>
                  <a:tailEnd/>
                </a:ln>
              </p:spPr>
              <p:txBody>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eaLnBrk="1" hangingPunct="1">
                    <a:spcBef>
                      <a:spcPct val="0"/>
                    </a:spcBef>
                    <a:buFontTx/>
                    <a:buNone/>
                  </a:pPr>
                  <a:endParaRPr lang="ja-JP" altLang="ja-JP" sz="1714">
                    <a:latin typeface="Meiryo UI" panose="020B0604030504040204" pitchFamily="50" charset="-128"/>
                    <a:ea typeface="Meiryo UI" panose="020B0604030504040204" pitchFamily="50" charset="-128"/>
                  </a:endParaRPr>
                </a:p>
              </p:txBody>
            </p:sp>
            <p:sp>
              <p:nvSpPr>
                <p:cNvPr id="16559" name="Oval 110">
                  <a:extLst>
                    <a:ext uri="{FF2B5EF4-FFF2-40B4-BE49-F238E27FC236}">
                      <a16:creationId xmlns:a16="http://schemas.microsoft.com/office/drawing/2014/main" id="{7DB878BC-E8CC-4FC2-B27B-C986A698D334}"/>
                    </a:ext>
                  </a:extLst>
                </p:cNvPr>
                <p:cNvSpPr>
                  <a:spLocks noChangeArrowheads="1"/>
                </p:cNvSpPr>
                <p:nvPr/>
              </p:nvSpPr>
              <p:spPr bwMode="auto">
                <a:xfrm>
                  <a:off x="4318" y="2451"/>
                  <a:ext cx="32" cy="32"/>
                </a:xfrm>
                <a:prstGeom prst="ellipse">
                  <a:avLst/>
                </a:prstGeom>
                <a:solidFill>
                  <a:srgbClr val="FFFFFF"/>
                </a:solidFill>
                <a:ln w="4763">
                  <a:solidFill>
                    <a:srgbClr val="000000"/>
                  </a:solidFill>
                  <a:round/>
                  <a:headEnd/>
                  <a:tailEnd/>
                </a:ln>
              </p:spPr>
              <p:txBody>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eaLnBrk="1" hangingPunct="1">
                    <a:spcBef>
                      <a:spcPct val="0"/>
                    </a:spcBef>
                    <a:buFontTx/>
                    <a:buNone/>
                  </a:pPr>
                  <a:endParaRPr lang="ja-JP" altLang="ja-JP" sz="1714">
                    <a:latin typeface="Meiryo UI" panose="020B0604030504040204" pitchFamily="50" charset="-128"/>
                    <a:ea typeface="Meiryo UI" panose="020B0604030504040204" pitchFamily="50" charset="-128"/>
                  </a:endParaRPr>
                </a:p>
              </p:txBody>
            </p:sp>
            <p:sp>
              <p:nvSpPr>
                <p:cNvPr id="16560" name="Oval 111">
                  <a:extLst>
                    <a:ext uri="{FF2B5EF4-FFF2-40B4-BE49-F238E27FC236}">
                      <a16:creationId xmlns:a16="http://schemas.microsoft.com/office/drawing/2014/main" id="{BCAF541C-8194-490E-B3A9-628AB04978E3}"/>
                    </a:ext>
                  </a:extLst>
                </p:cNvPr>
                <p:cNvSpPr>
                  <a:spLocks noChangeArrowheads="1"/>
                </p:cNvSpPr>
                <p:nvPr/>
              </p:nvSpPr>
              <p:spPr bwMode="auto">
                <a:xfrm>
                  <a:off x="4347" y="2451"/>
                  <a:ext cx="32" cy="32"/>
                </a:xfrm>
                <a:prstGeom prst="ellipse">
                  <a:avLst/>
                </a:prstGeom>
                <a:solidFill>
                  <a:srgbClr val="FFFFFF"/>
                </a:solidFill>
                <a:ln w="4763">
                  <a:solidFill>
                    <a:srgbClr val="000000"/>
                  </a:solidFill>
                  <a:round/>
                  <a:headEnd/>
                  <a:tailEnd/>
                </a:ln>
              </p:spPr>
              <p:txBody>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eaLnBrk="1" hangingPunct="1">
                    <a:spcBef>
                      <a:spcPct val="0"/>
                    </a:spcBef>
                    <a:buFontTx/>
                    <a:buNone/>
                  </a:pPr>
                  <a:endParaRPr lang="ja-JP" altLang="ja-JP" sz="1714">
                    <a:latin typeface="Meiryo UI" panose="020B0604030504040204" pitchFamily="50" charset="-128"/>
                    <a:ea typeface="Meiryo UI" panose="020B0604030504040204" pitchFamily="50" charset="-128"/>
                  </a:endParaRPr>
                </a:p>
              </p:txBody>
            </p:sp>
          </p:grpSp>
        </p:grpSp>
      </p:grpSp>
      <p:grpSp>
        <p:nvGrpSpPr>
          <p:cNvPr id="16395" name="Group 112">
            <a:extLst>
              <a:ext uri="{FF2B5EF4-FFF2-40B4-BE49-F238E27FC236}">
                <a16:creationId xmlns:a16="http://schemas.microsoft.com/office/drawing/2014/main" id="{6BFC0CD6-1E46-4B78-83FE-E76BD9868CA0}"/>
              </a:ext>
            </a:extLst>
          </p:cNvPr>
          <p:cNvGrpSpPr>
            <a:grpSpLocks/>
          </p:cNvGrpSpPr>
          <p:nvPr/>
        </p:nvGrpSpPr>
        <p:grpSpPr bwMode="auto">
          <a:xfrm>
            <a:off x="5002790" y="1338036"/>
            <a:ext cx="455083" cy="210154"/>
            <a:chOff x="3310" y="1202"/>
            <a:chExt cx="337" cy="170"/>
          </a:xfrm>
        </p:grpSpPr>
        <p:grpSp>
          <p:nvGrpSpPr>
            <p:cNvPr id="16540" name="Group 113">
              <a:extLst>
                <a:ext uri="{FF2B5EF4-FFF2-40B4-BE49-F238E27FC236}">
                  <a16:creationId xmlns:a16="http://schemas.microsoft.com/office/drawing/2014/main" id="{FDE5A668-5AA7-487E-BF92-BDFFC17171C7}"/>
                </a:ext>
              </a:extLst>
            </p:cNvPr>
            <p:cNvGrpSpPr>
              <a:grpSpLocks/>
            </p:cNvGrpSpPr>
            <p:nvPr/>
          </p:nvGrpSpPr>
          <p:grpSpPr bwMode="auto">
            <a:xfrm>
              <a:off x="3310" y="1202"/>
              <a:ext cx="337" cy="170"/>
              <a:chOff x="3310" y="1202"/>
              <a:chExt cx="337" cy="170"/>
            </a:xfrm>
          </p:grpSpPr>
          <p:sp>
            <p:nvSpPr>
              <p:cNvPr id="16546" name="Freeform 114">
                <a:extLst>
                  <a:ext uri="{FF2B5EF4-FFF2-40B4-BE49-F238E27FC236}">
                    <a16:creationId xmlns:a16="http://schemas.microsoft.com/office/drawing/2014/main" id="{AF8EC703-96DB-4A48-A906-22F97CD9F80E}"/>
                  </a:ext>
                </a:extLst>
              </p:cNvPr>
              <p:cNvSpPr>
                <a:spLocks/>
              </p:cNvSpPr>
              <p:nvPr/>
            </p:nvSpPr>
            <p:spPr bwMode="auto">
              <a:xfrm>
                <a:off x="3310" y="1202"/>
                <a:ext cx="337" cy="170"/>
              </a:xfrm>
              <a:custGeom>
                <a:avLst/>
                <a:gdLst>
                  <a:gd name="T0" fmla="*/ 0 w 337"/>
                  <a:gd name="T1" fmla="*/ 0 h 170"/>
                  <a:gd name="T2" fmla="*/ 74 w 337"/>
                  <a:gd name="T3" fmla="*/ 170 h 170"/>
                  <a:gd name="T4" fmla="*/ 263 w 337"/>
                  <a:gd name="T5" fmla="*/ 170 h 170"/>
                  <a:gd name="T6" fmla="*/ 337 w 337"/>
                  <a:gd name="T7" fmla="*/ 0 h 170"/>
                  <a:gd name="T8" fmla="*/ 0 w 337"/>
                  <a:gd name="T9" fmla="*/ 0 h 170"/>
                  <a:gd name="T10" fmla="*/ 0 60000 65536"/>
                  <a:gd name="T11" fmla="*/ 0 60000 65536"/>
                  <a:gd name="T12" fmla="*/ 0 60000 65536"/>
                  <a:gd name="T13" fmla="*/ 0 60000 65536"/>
                  <a:gd name="T14" fmla="*/ 0 60000 65536"/>
                  <a:gd name="T15" fmla="*/ 0 w 337"/>
                  <a:gd name="T16" fmla="*/ 0 h 170"/>
                  <a:gd name="T17" fmla="*/ 337 w 337"/>
                  <a:gd name="T18" fmla="*/ 170 h 170"/>
                </a:gdLst>
                <a:ahLst/>
                <a:cxnLst>
                  <a:cxn ang="T10">
                    <a:pos x="T0" y="T1"/>
                  </a:cxn>
                  <a:cxn ang="T11">
                    <a:pos x="T2" y="T3"/>
                  </a:cxn>
                  <a:cxn ang="T12">
                    <a:pos x="T4" y="T5"/>
                  </a:cxn>
                  <a:cxn ang="T13">
                    <a:pos x="T6" y="T7"/>
                  </a:cxn>
                  <a:cxn ang="T14">
                    <a:pos x="T8" y="T9"/>
                  </a:cxn>
                </a:cxnLst>
                <a:rect l="T15" t="T16" r="T17" b="T18"/>
                <a:pathLst>
                  <a:path w="337" h="170">
                    <a:moveTo>
                      <a:pt x="0" y="0"/>
                    </a:moveTo>
                    <a:lnTo>
                      <a:pt x="74" y="170"/>
                    </a:lnTo>
                    <a:lnTo>
                      <a:pt x="263" y="170"/>
                    </a:lnTo>
                    <a:lnTo>
                      <a:pt x="337" y="0"/>
                    </a:lnTo>
                    <a:lnTo>
                      <a:pt x="0" y="0"/>
                    </a:lnTo>
                    <a:close/>
                  </a:path>
                </a:pathLst>
              </a:custGeom>
              <a:blipFill dpi="0" rotWithShape="0">
                <a:blip r:embed="rId8"/>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714"/>
              </a:p>
            </p:txBody>
          </p:sp>
          <p:sp>
            <p:nvSpPr>
              <p:cNvPr id="16547" name="Freeform 115">
                <a:extLst>
                  <a:ext uri="{FF2B5EF4-FFF2-40B4-BE49-F238E27FC236}">
                    <a16:creationId xmlns:a16="http://schemas.microsoft.com/office/drawing/2014/main" id="{69FF098A-FF90-4665-8285-F13DFEC1B76E}"/>
                  </a:ext>
                </a:extLst>
              </p:cNvPr>
              <p:cNvSpPr>
                <a:spLocks/>
              </p:cNvSpPr>
              <p:nvPr/>
            </p:nvSpPr>
            <p:spPr bwMode="auto">
              <a:xfrm>
                <a:off x="3310" y="1202"/>
                <a:ext cx="337" cy="170"/>
              </a:xfrm>
              <a:custGeom>
                <a:avLst/>
                <a:gdLst>
                  <a:gd name="T0" fmla="*/ 0 w 337"/>
                  <a:gd name="T1" fmla="*/ 0 h 170"/>
                  <a:gd name="T2" fmla="*/ 74 w 337"/>
                  <a:gd name="T3" fmla="*/ 170 h 170"/>
                  <a:gd name="T4" fmla="*/ 263 w 337"/>
                  <a:gd name="T5" fmla="*/ 170 h 170"/>
                  <a:gd name="T6" fmla="*/ 337 w 337"/>
                  <a:gd name="T7" fmla="*/ 0 h 170"/>
                  <a:gd name="T8" fmla="*/ 0 w 337"/>
                  <a:gd name="T9" fmla="*/ 0 h 170"/>
                  <a:gd name="T10" fmla="*/ 0 60000 65536"/>
                  <a:gd name="T11" fmla="*/ 0 60000 65536"/>
                  <a:gd name="T12" fmla="*/ 0 60000 65536"/>
                  <a:gd name="T13" fmla="*/ 0 60000 65536"/>
                  <a:gd name="T14" fmla="*/ 0 60000 65536"/>
                  <a:gd name="T15" fmla="*/ 0 w 337"/>
                  <a:gd name="T16" fmla="*/ 0 h 170"/>
                  <a:gd name="T17" fmla="*/ 337 w 337"/>
                  <a:gd name="T18" fmla="*/ 170 h 170"/>
                </a:gdLst>
                <a:ahLst/>
                <a:cxnLst>
                  <a:cxn ang="T10">
                    <a:pos x="T0" y="T1"/>
                  </a:cxn>
                  <a:cxn ang="T11">
                    <a:pos x="T2" y="T3"/>
                  </a:cxn>
                  <a:cxn ang="T12">
                    <a:pos x="T4" y="T5"/>
                  </a:cxn>
                  <a:cxn ang="T13">
                    <a:pos x="T6" y="T7"/>
                  </a:cxn>
                  <a:cxn ang="T14">
                    <a:pos x="T8" y="T9"/>
                  </a:cxn>
                </a:cxnLst>
                <a:rect l="T15" t="T16" r="T17" b="T18"/>
                <a:pathLst>
                  <a:path w="337" h="170">
                    <a:moveTo>
                      <a:pt x="0" y="0"/>
                    </a:moveTo>
                    <a:lnTo>
                      <a:pt x="74" y="170"/>
                    </a:lnTo>
                    <a:lnTo>
                      <a:pt x="263" y="170"/>
                    </a:lnTo>
                    <a:lnTo>
                      <a:pt x="337" y="0"/>
                    </a:lnTo>
                    <a:lnTo>
                      <a:pt x="0" y="0"/>
                    </a:lnTo>
                    <a:close/>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ja-JP" altLang="en-US" sz="1714"/>
              </a:p>
            </p:txBody>
          </p:sp>
        </p:grpSp>
        <p:sp>
          <p:nvSpPr>
            <p:cNvPr id="16541" name="Oval 116">
              <a:extLst>
                <a:ext uri="{FF2B5EF4-FFF2-40B4-BE49-F238E27FC236}">
                  <a16:creationId xmlns:a16="http://schemas.microsoft.com/office/drawing/2014/main" id="{4BD22004-0BA2-4ACC-A7BF-6280C555B0E0}"/>
                </a:ext>
              </a:extLst>
            </p:cNvPr>
            <p:cNvSpPr>
              <a:spLocks noChangeArrowheads="1"/>
            </p:cNvSpPr>
            <p:nvPr/>
          </p:nvSpPr>
          <p:spPr bwMode="auto">
            <a:xfrm>
              <a:off x="3377" y="1282"/>
              <a:ext cx="36" cy="61"/>
            </a:xfrm>
            <a:prstGeom prst="ellipse">
              <a:avLst/>
            </a:prstGeom>
            <a:solidFill>
              <a:srgbClr val="FFFFFF"/>
            </a:solidFill>
            <a:ln w="4763">
              <a:solidFill>
                <a:srgbClr val="000000"/>
              </a:solidFill>
              <a:round/>
              <a:headEnd/>
              <a:tailEnd/>
            </a:ln>
          </p:spPr>
          <p:txBody>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eaLnBrk="1" hangingPunct="1">
                <a:spcBef>
                  <a:spcPct val="0"/>
                </a:spcBef>
                <a:buFontTx/>
                <a:buNone/>
              </a:pPr>
              <a:endParaRPr lang="ja-JP" altLang="ja-JP" sz="1714">
                <a:latin typeface="Meiryo UI" panose="020B0604030504040204" pitchFamily="50" charset="-128"/>
                <a:ea typeface="Meiryo UI" panose="020B0604030504040204" pitchFamily="50" charset="-128"/>
              </a:endParaRPr>
            </a:p>
          </p:txBody>
        </p:sp>
        <p:sp>
          <p:nvSpPr>
            <p:cNvPr id="16542" name="Rectangle 117">
              <a:extLst>
                <a:ext uri="{FF2B5EF4-FFF2-40B4-BE49-F238E27FC236}">
                  <a16:creationId xmlns:a16="http://schemas.microsoft.com/office/drawing/2014/main" id="{B46FED7D-99E7-4AD0-A3C5-C839DABFC9CE}"/>
                </a:ext>
              </a:extLst>
            </p:cNvPr>
            <p:cNvSpPr>
              <a:spLocks noChangeArrowheads="1"/>
            </p:cNvSpPr>
            <p:nvPr/>
          </p:nvSpPr>
          <p:spPr bwMode="auto">
            <a:xfrm>
              <a:off x="3416" y="1305"/>
              <a:ext cx="38" cy="61"/>
            </a:xfrm>
            <a:prstGeom prst="rect">
              <a:avLst/>
            </a:prstGeom>
            <a:solidFill>
              <a:srgbClr val="FFFFFF"/>
            </a:solidFill>
            <a:ln w="4763">
              <a:solidFill>
                <a:srgbClr val="000000"/>
              </a:solidFill>
              <a:miter lim="800000"/>
              <a:headEnd/>
              <a:tailEnd/>
            </a:ln>
          </p:spPr>
          <p:txBody>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eaLnBrk="1" hangingPunct="1">
                <a:spcBef>
                  <a:spcPct val="0"/>
                </a:spcBef>
                <a:buFontTx/>
                <a:buNone/>
              </a:pPr>
              <a:endParaRPr lang="ja-JP" altLang="ja-JP" sz="1714">
                <a:latin typeface="Meiryo UI" panose="020B0604030504040204" pitchFamily="50" charset="-128"/>
                <a:ea typeface="Meiryo UI" panose="020B0604030504040204" pitchFamily="50" charset="-128"/>
              </a:endParaRPr>
            </a:p>
          </p:txBody>
        </p:sp>
        <p:sp>
          <p:nvSpPr>
            <p:cNvPr id="16543" name="Rectangle 118">
              <a:extLst>
                <a:ext uri="{FF2B5EF4-FFF2-40B4-BE49-F238E27FC236}">
                  <a16:creationId xmlns:a16="http://schemas.microsoft.com/office/drawing/2014/main" id="{32E4B4C4-6DB8-42B0-B827-4B2A47652394}"/>
                </a:ext>
              </a:extLst>
            </p:cNvPr>
            <p:cNvSpPr>
              <a:spLocks noChangeArrowheads="1"/>
            </p:cNvSpPr>
            <p:nvPr/>
          </p:nvSpPr>
          <p:spPr bwMode="auto">
            <a:xfrm>
              <a:off x="3464" y="1305"/>
              <a:ext cx="80" cy="61"/>
            </a:xfrm>
            <a:prstGeom prst="rect">
              <a:avLst/>
            </a:prstGeom>
            <a:solidFill>
              <a:srgbClr val="FFFFFF"/>
            </a:solidFill>
            <a:ln w="4763">
              <a:solidFill>
                <a:srgbClr val="000000"/>
              </a:solidFill>
              <a:miter lim="800000"/>
              <a:headEnd/>
              <a:tailEnd/>
            </a:ln>
          </p:spPr>
          <p:txBody>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eaLnBrk="1" hangingPunct="1">
                <a:spcBef>
                  <a:spcPct val="0"/>
                </a:spcBef>
                <a:buFontTx/>
                <a:buNone/>
              </a:pPr>
              <a:endParaRPr lang="ja-JP" altLang="ja-JP" sz="1714">
                <a:latin typeface="Meiryo UI" panose="020B0604030504040204" pitchFamily="50" charset="-128"/>
                <a:ea typeface="Meiryo UI" panose="020B0604030504040204" pitchFamily="50" charset="-128"/>
              </a:endParaRPr>
            </a:p>
          </p:txBody>
        </p:sp>
        <p:sp>
          <p:nvSpPr>
            <p:cNvPr id="16544" name="Oval 119">
              <a:extLst>
                <a:ext uri="{FF2B5EF4-FFF2-40B4-BE49-F238E27FC236}">
                  <a16:creationId xmlns:a16="http://schemas.microsoft.com/office/drawing/2014/main" id="{D00C31B8-2FD2-4B9C-ABE1-B4CBAED361DD}"/>
                </a:ext>
              </a:extLst>
            </p:cNvPr>
            <p:cNvSpPr>
              <a:spLocks noChangeArrowheads="1"/>
            </p:cNvSpPr>
            <p:nvPr/>
          </p:nvSpPr>
          <p:spPr bwMode="auto">
            <a:xfrm>
              <a:off x="3548" y="1295"/>
              <a:ext cx="35" cy="64"/>
            </a:xfrm>
            <a:prstGeom prst="ellipse">
              <a:avLst/>
            </a:prstGeom>
            <a:solidFill>
              <a:srgbClr val="FFFFFF"/>
            </a:solidFill>
            <a:ln w="4763">
              <a:solidFill>
                <a:srgbClr val="000000"/>
              </a:solidFill>
              <a:round/>
              <a:headEnd/>
              <a:tailEnd/>
            </a:ln>
          </p:spPr>
          <p:txBody>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eaLnBrk="1" hangingPunct="1">
                <a:spcBef>
                  <a:spcPct val="0"/>
                </a:spcBef>
                <a:buFontTx/>
                <a:buNone/>
              </a:pPr>
              <a:endParaRPr lang="ja-JP" altLang="ja-JP" sz="1714">
                <a:latin typeface="Meiryo UI" panose="020B0604030504040204" pitchFamily="50" charset="-128"/>
                <a:ea typeface="Meiryo UI" panose="020B0604030504040204" pitchFamily="50" charset="-128"/>
              </a:endParaRPr>
            </a:p>
          </p:txBody>
        </p:sp>
        <p:sp>
          <p:nvSpPr>
            <p:cNvPr id="16545" name="Rectangle 120">
              <a:extLst>
                <a:ext uri="{FF2B5EF4-FFF2-40B4-BE49-F238E27FC236}">
                  <a16:creationId xmlns:a16="http://schemas.microsoft.com/office/drawing/2014/main" id="{ED5C059E-92B1-4ED9-8B0F-249A344239EA}"/>
                </a:ext>
              </a:extLst>
            </p:cNvPr>
            <p:cNvSpPr>
              <a:spLocks noChangeArrowheads="1"/>
            </p:cNvSpPr>
            <p:nvPr/>
          </p:nvSpPr>
          <p:spPr bwMode="auto">
            <a:xfrm>
              <a:off x="3419" y="1263"/>
              <a:ext cx="116" cy="35"/>
            </a:xfrm>
            <a:prstGeom prst="rect">
              <a:avLst/>
            </a:prstGeom>
            <a:solidFill>
              <a:srgbClr val="FFFFFF"/>
            </a:solidFill>
            <a:ln w="4763">
              <a:solidFill>
                <a:srgbClr val="000000"/>
              </a:solidFill>
              <a:miter lim="800000"/>
              <a:headEnd/>
              <a:tailEnd/>
            </a:ln>
          </p:spPr>
          <p:txBody>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eaLnBrk="1" hangingPunct="1">
                <a:spcBef>
                  <a:spcPct val="0"/>
                </a:spcBef>
                <a:buFontTx/>
                <a:buNone/>
              </a:pPr>
              <a:endParaRPr lang="ja-JP" altLang="ja-JP" sz="1714">
                <a:latin typeface="Meiryo UI" panose="020B0604030504040204" pitchFamily="50" charset="-128"/>
                <a:ea typeface="Meiryo UI" panose="020B0604030504040204" pitchFamily="50" charset="-128"/>
              </a:endParaRPr>
            </a:p>
          </p:txBody>
        </p:sp>
      </p:grpSp>
      <p:sp>
        <p:nvSpPr>
          <p:cNvPr id="16396" name="Rectangle 121">
            <a:extLst>
              <a:ext uri="{FF2B5EF4-FFF2-40B4-BE49-F238E27FC236}">
                <a16:creationId xmlns:a16="http://schemas.microsoft.com/office/drawing/2014/main" id="{DAB37A09-A0C6-49EB-A172-F5BFF4201F2C}"/>
              </a:ext>
            </a:extLst>
          </p:cNvPr>
          <p:cNvSpPr>
            <a:spLocks noChangeArrowheads="1"/>
          </p:cNvSpPr>
          <p:nvPr/>
        </p:nvSpPr>
        <p:spPr bwMode="auto">
          <a:xfrm>
            <a:off x="4032147" y="2768299"/>
            <a:ext cx="940405" cy="104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eaLnBrk="1" hangingPunct="1">
              <a:spcBef>
                <a:spcPct val="0"/>
              </a:spcBef>
              <a:buFontTx/>
              <a:buNone/>
            </a:pPr>
            <a:endParaRPr lang="ja-JP" altLang="ja-JP" sz="1714">
              <a:latin typeface="Meiryo UI" panose="020B0604030504040204" pitchFamily="50" charset="-128"/>
              <a:ea typeface="Meiryo UI" panose="020B0604030504040204" pitchFamily="50" charset="-128"/>
            </a:endParaRPr>
          </a:p>
        </p:txBody>
      </p:sp>
      <p:sp>
        <p:nvSpPr>
          <p:cNvPr id="16397" name="Freeform 122">
            <a:extLst>
              <a:ext uri="{FF2B5EF4-FFF2-40B4-BE49-F238E27FC236}">
                <a16:creationId xmlns:a16="http://schemas.microsoft.com/office/drawing/2014/main" id="{91E51431-91CA-459A-9EBE-905322613C8D}"/>
              </a:ext>
            </a:extLst>
          </p:cNvPr>
          <p:cNvSpPr>
            <a:spLocks/>
          </p:cNvSpPr>
          <p:nvPr/>
        </p:nvSpPr>
        <p:spPr bwMode="auto">
          <a:xfrm>
            <a:off x="3882467" y="1289655"/>
            <a:ext cx="876905" cy="216202"/>
          </a:xfrm>
          <a:custGeom>
            <a:avLst/>
            <a:gdLst>
              <a:gd name="T0" fmla="*/ 2147483646 w 601"/>
              <a:gd name="T1" fmla="*/ 0 h 174"/>
              <a:gd name="T2" fmla="*/ 2147483646 w 601"/>
              <a:gd name="T3" fmla="*/ 2147483646 h 174"/>
              <a:gd name="T4" fmla="*/ 2147483646 w 601"/>
              <a:gd name="T5" fmla="*/ 2147483646 h 174"/>
              <a:gd name="T6" fmla="*/ 2147483646 w 601"/>
              <a:gd name="T7" fmla="*/ 2147483646 h 174"/>
              <a:gd name="T8" fmla="*/ 0 w 601"/>
              <a:gd name="T9" fmla="*/ 2147483646 h 174"/>
              <a:gd name="T10" fmla="*/ 0 w 601"/>
              <a:gd name="T11" fmla="*/ 2147483646 h 174"/>
              <a:gd name="T12" fmla="*/ 2147483646 w 601"/>
              <a:gd name="T13" fmla="*/ 2147483646 h 174"/>
              <a:gd name="T14" fmla="*/ 2147483646 w 601"/>
              <a:gd name="T15" fmla="*/ 2147483646 h 174"/>
              <a:gd name="T16" fmla="*/ 2147483646 w 601"/>
              <a:gd name="T17" fmla="*/ 2147483646 h 174"/>
              <a:gd name="T18" fmla="*/ 2147483646 w 601"/>
              <a:gd name="T19" fmla="*/ 2147483646 h 174"/>
              <a:gd name="T20" fmla="*/ 2147483646 w 601"/>
              <a:gd name="T21" fmla="*/ 2147483646 h 174"/>
              <a:gd name="T22" fmla="*/ 2147483646 w 601"/>
              <a:gd name="T23" fmla="*/ 2147483646 h 174"/>
              <a:gd name="T24" fmla="*/ 2147483646 w 601"/>
              <a:gd name="T25" fmla="*/ 2147483646 h 174"/>
              <a:gd name="T26" fmla="*/ 2147483646 w 601"/>
              <a:gd name="T27" fmla="*/ 2147483646 h 174"/>
              <a:gd name="T28" fmla="*/ 2147483646 w 601"/>
              <a:gd name="T29" fmla="*/ 2147483646 h 174"/>
              <a:gd name="T30" fmla="*/ 2147483646 w 601"/>
              <a:gd name="T31" fmla="*/ 2147483646 h 174"/>
              <a:gd name="T32" fmla="*/ 2147483646 w 601"/>
              <a:gd name="T33" fmla="*/ 2147483646 h 174"/>
              <a:gd name="T34" fmla="*/ 2147483646 w 601"/>
              <a:gd name="T35" fmla="*/ 2147483646 h 174"/>
              <a:gd name="T36" fmla="*/ 2147483646 w 601"/>
              <a:gd name="T37" fmla="*/ 2147483646 h 174"/>
              <a:gd name="T38" fmla="*/ 2147483646 w 601"/>
              <a:gd name="T39" fmla="*/ 0 h 174"/>
              <a:gd name="T40" fmla="*/ 2147483646 w 601"/>
              <a:gd name="T41" fmla="*/ 0 h 17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601"/>
              <a:gd name="T64" fmla="*/ 0 h 174"/>
              <a:gd name="T65" fmla="*/ 601 w 601"/>
              <a:gd name="T66" fmla="*/ 174 h 17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601" h="174">
                <a:moveTo>
                  <a:pt x="29" y="0"/>
                </a:moveTo>
                <a:lnTo>
                  <a:pt x="20" y="4"/>
                </a:lnTo>
                <a:lnTo>
                  <a:pt x="10" y="10"/>
                </a:lnTo>
                <a:lnTo>
                  <a:pt x="4" y="20"/>
                </a:lnTo>
                <a:lnTo>
                  <a:pt x="0" y="29"/>
                </a:lnTo>
                <a:lnTo>
                  <a:pt x="0" y="145"/>
                </a:lnTo>
                <a:lnTo>
                  <a:pt x="4" y="158"/>
                </a:lnTo>
                <a:lnTo>
                  <a:pt x="10" y="164"/>
                </a:lnTo>
                <a:lnTo>
                  <a:pt x="20" y="171"/>
                </a:lnTo>
                <a:lnTo>
                  <a:pt x="29" y="174"/>
                </a:lnTo>
                <a:lnTo>
                  <a:pt x="572" y="174"/>
                </a:lnTo>
                <a:lnTo>
                  <a:pt x="585" y="171"/>
                </a:lnTo>
                <a:lnTo>
                  <a:pt x="591" y="164"/>
                </a:lnTo>
                <a:lnTo>
                  <a:pt x="598" y="158"/>
                </a:lnTo>
                <a:lnTo>
                  <a:pt x="601" y="145"/>
                </a:lnTo>
                <a:lnTo>
                  <a:pt x="601" y="29"/>
                </a:lnTo>
                <a:lnTo>
                  <a:pt x="598" y="20"/>
                </a:lnTo>
                <a:lnTo>
                  <a:pt x="591" y="10"/>
                </a:lnTo>
                <a:lnTo>
                  <a:pt x="585" y="4"/>
                </a:lnTo>
                <a:lnTo>
                  <a:pt x="572" y="0"/>
                </a:lnTo>
                <a:lnTo>
                  <a:pt x="29" y="0"/>
                </a:lnTo>
                <a:close/>
              </a:path>
            </a:pathLst>
          </a:custGeom>
          <a:solidFill>
            <a:srgbClr val="FFFFCC"/>
          </a:solidFill>
          <a:ln w="4826">
            <a:solidFill>
              <a:srgbClr val="000000"/>
            </a:solidFill>
            <a:prstDash val="solid"/>
            <a:round/>
            <a:headEnd/>
            <a:tailEnd/>
          </a:ln>
        </p:spPr>
        <p:txBody>
          <a:bodyPr/>
          <a:lstStyle/>
          <a:p>
            <a:endParaRPr lang="ja-JP" altLang="en-US" sz="1714"/>
          </a:p>
        </p:txBody>
      </p:sp>
      <p:sp>
        <p:nvSpPr>
          <p:cNvPr id="16398" name="Rectangle 123">
            <a:extLst>
              <a:ext uri="{FF2B5EF4-FFF2-40B4-BE49-F238E27FC236}">
                <a16:creationId xmlns:a16="http://schemas.microsoft.com/office/drawing/2014/main" id="{7840093E-A441-4798-8934-5278666E0981}"/>
              </a:ext>
            </a:extLst>
          </p:cNvPr>
          <p:cNvSpPr>
            <a:spLocks noChangeArrowheads="1"/>
          </p:cNvSpPr>
          <p:nvPr/>
        </p:nvSpPr>
        <p:spPr bwMode="auto">
          <a:xfrm>
            <a:off x="3958062" y="1307799"/>
            <a:ext cx="709084" cy="205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ctr">
              <a:spcBef>
                <a:spcPct val="0"/>
              </a:spcBef>
              <a:buFontTx/>
              <a:buNone/>
            </a:pPr>
            <a:r>
              <a:rPr lang="ja-JP" altLang="en-US" sz="1333">
                <a:solidFill>
                  <a:srgbClr val="010000"/>
                </a:solidFill>
                <a:latin typeface="Meiryo UI" panose="020B0604030504040204" pitchFamily="50" charset="-128"/>
                <a:ea typeface="Meiryo UI" panose="020B0604030504040204" pitchFamily="50" charset="-128"/>
              </a:rPr>
              <a:t>再利用</a:t>
            </a:r>
            <a:endParaRPr lang="ja-JP" altLang="en-US" sz="1333">
              <a:latin typeface="Meiryo UI" panose="020B0604030504040204" pitchFamily="50" charset="-128"/>
              <a:ea typeface="Meiryo UI" panose="020B0604030504040204" pitchFamily="50" charset="-128"/>
            </a:endParaRPr>
          </a:p>
        </p:txBody>
      </p:sp>
      <p:grpSp>
        <p:nvGrpSpPr>
          <p:cNvPr id="16399" name="Group 124">
            <a:extLst>
              <a:ext uri="{FF2B5EF4-FFF2-40B4-BE49-F238E27FC236}">
                <a16:creationId xmlns:a16="http://schemas.microsoft.com/office/drawing/2014/main" id="{4ABA7A14-A461-4C80-B48D-9310BD980C8B}"/>
              </a:ext>
            </a:extLst>
          </p:cNvPr>
          <p:cNvGrpSpPr>
            <a:grpSpLocks/>
          </p:cNvGrpSpPr>
          <p:nvPr/>
        </p:nvGrpSpPr>
        <p:grpSpPr bwMode="auto">
          <a:xfrm>
            <a:off x="6874528" y="5368774"/>
            <a:ext cx="371929" cy="399143"/>
            <a:chOff x="4450" y="3379"/>
            <a:chExt cx="276" cy="321"/>
          </a:xfrm>
        </p:grpSpPr>
        <p:grpSp>
          <p:nvGrpSpPr>
            <p:cNvPr id="16511" name="Group 125">
              <a:extLst>
                <a:ext uri="{FF2B5EF4-FFF2-40B4-BE49-F238E27FC236}">
                  <a16:creationId xmlns:a16="http://schemas.microsoft.com/office/drawing/2014/main" id="{72332B8F-D1EF-4DEF-A88F-7E21A59E5447}"/>
                </a:ext>
              </a:extLst>
            </p:cNvPr>
            <p:cNvGrpSpPr>
              <a:grpSpLocks/>
            </p:cNvGrpSpPr>
            <p:nvPr/>
          </p:nvGrpSpPr>
          <p:grpSpPr bwMode="auto">
            <a:xfrm>
              <a:off x="4453" y="3379"/>
              <a:ext cx="273" cy="106"/>
              <a:chOff x="4453" y="3379"/>
              <a:chExt cx="273" cy="106"/>
            </a:xfrm>
          </p:grpSpPr>
          <p:sp>
            <p:nvSpPr>
              <p:cNvPr id="16538" name="Oval 126">
                <a:extLst>
                  <a:ext uri="{FF2B5EF4-FFF2-40B4-BE49-F238E27FC236}">
                    <a16:creationId xmlns:a16="http://schemas.microsoft.com/office/drawing/2014/main" id="{78DA0287-12B4-4D52-A097-42707D040D04}"/>
                  </a:ext>
                </a:extLst>
              </p:cNvPr>
              <p:cNvSpPr>
                <a:spLocks noChangeArrowheads="1"/>
              </p:cNvSpPr>
              <p:nvPr/>
            </p:nvSpPr>
            <p:spPr bwMode="auto">
              <a:xfrm>
                <a:off x="4453" y="3379"/>
                <a:ext cx="273" cy="106"/>
              </a:xfrm>
              <a:prstGeom prst="ellipse">
                <a:avLst/>
              </a:prstGeom>
              <a:blipFill dpi="0" rotWithShape="0">
                <a:blip r:embed="rId9"/>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eaLnBrk="1" hangingPunct="1">
                  <a:spcBef>
                    <a:spcPct val="0"/>
                  </a:spcBef>
                  <a:buFontTx/>
                  <a:buNone/>
                </a:pPr>
                <a:endParaRPr lang="ja-JP" altLang="ja-JP" sz="1714">
                  <a:latin typeface="Meiryo UI" panose="020B0604030504040204" pitchFamily="50" charset="-128"/>
                  <a:ea typeface="Meiryo UI" panose="020B0604030504040204" pitchFamily="50" charset="-128"/>
                </a:endParaRPr>
              </a:p>
            </p:txBody>
          </p:sp>
          <p:sp>
            <p:nvSpPr>
              <p:cNvPr id="16539" name="Oval 127">
                <a:extLst>
                  <a:ext uri="{FF2B5EF4-FFF2-40B4-BE49-F238E27FC236}">
                    <a16:creationId xmlns:a16="http://schemas.microsoft.com/office/drawing/2014/main" id="{26C2C30C-AB49-416A-9758-25DE34A86267}"/>
                  </a:ext>
                </a:extLst>
              </p:cNvPr>
              <p:cNvSpPr>
                <a:spLocks noChangeArrowheads="1"/>
              </p:cNvSpPr>
              <p:nvPr/>
            </p:nvSpPr>
            <p:spPr bwMode="auto">
              <a:xfrm>
                <a:off x="4453" y="3379"/>
                <a:ext cx="273" cy="106"/>
              </a:xfrm>
              <a:prstGeom prst="ellipse">
                <a:avLst/>
              </a:prstGeom>
              <a:noFill/>
              <a:ln w="47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eaLnBrk="1" hangingPunct="1">
                  <a:spcBef>
                    <a:spcPct val="0"/>
                  </a:spcBef>
                  <a:buFontTx/>
                  <a:buNone/>
                </a:pPr>
                <a:endParaRPr lang="ja-JP" altLang="ja-JP" sz="1714">
                  <a:latin typeface="Meiryo UI" panose="020B0604030504040204" pitchFamily="50" charset="-128"/>
                  <a:ea typeface="Meiryo UI" panose="020B0604030504040204" pitchFamily="50" charset="-128"/>
                </a:endParaRPr>
              </a:p>
            </p:txBody>
          </p:sp>
        </p:grpSp>
        <p:grpSp>
          <p:nvGrpSpPr>
            <p:cNvPr id="16512" name="Group 128">
              <a:extLst>
                <a:ext uri="{FF2B5EF4-FFF2-40B4-BE49-F238E27FC236}">
                  <a16:creationId xmlns:a16="http://schemas.microsoft.com/office/drawing/2014/main" id="{B938A36B-9855-4737-AF34-F26A4FECCFEA}"/>
                </a:ext>
              </a:extLst>
            </p:cNvPr>
            <p:cNvGrpSpPr>
              <a:grpSpLocks/>
            </p:cNvGrpSpPr>
            <p:nvPr/>
          </p:nvGrpSpPr>
          <p:grpSpPr bwMode="auto">
            <a:xfrm>
              <a:off x="4450" y="3430"/>
              <a:ext cx="276" cy="270"/>
              <a:chOff x="4450" y="3430"/>
              <a:chExt cx="276" cy="270"/>
            </a:xfrm>
          </p:grpSpPr>
          <p:sp>
            <p:nvSpPr>
              <p:cNvPr id="16513" name="Rectangle 129">
                <a:extLst>
                  <a:ext uri="{FF2B5EF4-FFF2-40B4-BE49-F238E27FC236}">
                    <a16:creationId xmlns:a16="http://schemas.microsoft.com/office/drawing/2014/main" id="{3A7AFE6A-2701-4FF2-9CAD-D719ECB53441}"/>
                  </a:ext>
                </a:extLst>
              </p:cNvPr>
              <p:cNvSpPr>
                <a:spLocks noChangeArrowheads="1"/>
              </p:cNvSpPr>
              <p:nvPr/>
            </p:nvSpPr>
            <p:spPr bwMode="auto">
              <a:xfrm>
                <a:off x="4450" y="3430"/>
                <a:ext cx="276" cy="270"/>
              </a:xfrm>
              <a:prstGeom prst="rect">
                <a:avLst/>
              </a:prstGeom>
              <a:solidFill>
                <a:srgbClr val="FFCC99"/>
              </a:solidFill>
              <a:ln w="4763">
                <a:solidFill>
                  <a:srgbClr val="000000"/>
                </a:solidFill>
                <a:miter lim="800000"/>
                <a:headEnd/>
                <a:tailEnd/>
              </a:ln>
            </p:spPr>
            <p:txBody>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eaLnBrk="1" hangingPunct="1">
                  <a:spcBef>
                    <a:spcPct val="0"/>
                  </a:spcBef>
                  <a:buFontTx/>
                  <a:buNone/>
                </a:pPr>
                <a:endParaRPr lang="ja-JP" altLang="ja-JP" sz="1714">
                  <a:latin typeface="Meiryo UI" panose="020B0604030504040204" pitchFamily="50" charset="-128"/>
                  <a:ea typeface="Meiryo UI" panose="020B0604030504040204" pitchFamily="50" charset="-128"/>
                </a:endParaRPr>
              </a:p>
            </p:txBody>
          </p:sp>
          <p:sp>
            <p:nvSpPr>
              <p:cNvPr id="16514" name="Rectangle 130">
                <a:extLst>
                  <a:ext uri="{FF2B5EF4-FFF2-40B4-BE49-F238E27FC236}">
                    <a16:creationId xmlns:a16="http://schemas.microsoft.com/office/drawing/2014/main" id="{AFA00C8F-7490-4A8B-92A1-77B03B89245C}"/>
                  </a:ext>
                </a:extLst>
              </p:cNvPr>
              <p:cNvSpPr>
                <a:spLocks noChangeArrowheads="1"/>
              </p:cNvSpPr>
              <p:nvPr/>
            </p:nvSpPr>
            <p:spPr bwMode="auto">
              <a:xfrm>
                <a:off x="4488" y="3462"/>
                <a:ext cx="200" cy="206"/>
              </a:xfrm>
              <a:prstGeom prst="rect">
                <a:avLst/>
              </a:prstGeom>
              <a:solidFill>
                <a:srgbClr val="FFFFFF"/>
              </a:solidFill>
              <a:ln w="4763">
                <a:solidFill>
                  <a:srgbClr val="000000"/>
                </a:solidFill>
                <a:miter lim="800000"/>
                <a:headEnd/>
                <a:tailEnd/>
              </a:ln>
            </p:spPr>
            <p:txBody>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eaLnBrk="1" hangingPunct="1">
                  <a:spcBef>
                    <a:spcPct val="0"/>
                  </a:spcBef>
                  <a:buFontTx/>
                  <a:buNone/>
                </a:pPr>
                <a:endParaRPr lang="ja-JP" altLang="ja-JP" sz="1714">
                  <a:latin typeface="Meiryo UI" panose="020B0604030504040204" pitchFamily="50" charset="-128"/>
                  <a:ea typeface="Meiryo UI" panose="020B0604030504040204" pitchFamily="50" charset="-128"/>
                </a:endParaRPr>
              </a:p>
            </p:txBody>
          </p:sp>
          <p:grpSp>
            <p:nvGrpSpPr>
              <p:cNvPr id="16515" name="Group 131">
                <a:extLst>
                  <a:ext uri="{FF2B5EF4-FFF2-40B4-BE49-F238E27FC236}">
                    <a16:creationId xmlns:a16="http://schemas.microsoft.com/office/drawing/2014/main" id="{A47822A5-FE90-4D95-ACAE-05826530C278}"/>
                  </a:ext>
                </a:extLst>
              </p:cNvPr>
              <p:cNvGrpSpPr>
                <a:grpSpLocks/>
              </p:cNvGrpSpPr>
              <p:nvPr/>
            </p:nvGrpSpPr>
            <p:grpSpPr bwMode="auto">
              <a:xfrm>
                <a:off x="4527" y="3498"/>
                <a:ext cx="122" cy="135"/>
                <a:chOff x="4527" y="3498"/>
                <a:chExt cx="122" cy="135"/>
              </a:xfrm>
            </p:grpSpPr>
            <p:sp>
              <p:nvSpPr>
                <p:cNvPr id="16536" name="Rectangle 132">
                  <a:extLst>
                    <a:ext uri="{FF2B5EF4-FFF2-40B4-BE49-F238E27FC236}">
                      <a16:creationId xmlns:a16="http://schemas.microsoft.com/office/drawing/2014/main" id="{14BB7BA9-20CD-4C57-8058-A5F726EA564C}"/>
                    </a:ext>
                  </a:extLst>
                </p:cNvPr>
                <p:cNvSpPr>
                  <a:spLocks noChangeArrowheads="1"/>
                </p:cNvSpPr>
                <p:nvPr/>
              </p:nvSpPr>
              <p:spPr bwMode="auto">
                <a:xfrm>
                  <a:off x="4527" y="3498"/>
                  <a:ext cx="119" cy="131"/>
                </a:xfrm>
                <a:prstGeom prst="rect">
                  <a:avLst/>
                </a:prstGeom>
                <a:blipFill dpi="0" rotWithShape="0">
                  <a:blip r:embed="rId10"/>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eaLnBrk="1" hangingPunct="1">
                    <a:spcBef>
                      <a:spcPct val="0"/>
                    </a:spcBef>
                    <a:buFontTx/>
                    <a:buNone/>
                  </a:pPr>
                  <a:endParaRPr lang="ja-JP" altLang="ja-JP" sz="1714">
                    <a:latin typeface="Meiryo UI" panose="020B0604030504040204" pitchFamily="50" charset="-128"/>
                    <a:ea typeface="Meiryo UI" panose="020B0604030504040204" pitchFamily="50" charset="-128"/>
                  </a:endParaRPr>
                </a:p>
              </p:txBody>
            </p:sp>
            <p:sp>
              <p:nvSpPr>
                <p:cNvPr id="16537" name="Rectangle 133">
                  <a:extLst>
                    <a:ext uri="{FF2B5EF4-FFF2-40B4-BE49-F238E27FC236}">
                      <a16:creationId xmlns:a16="http://schemas.microsoft.com/office/drawing/2014/main" id="{9B4142B0-C2CD-4C8B-B411-4A31E7942666}"/>
                    </a:ext>
                  </a:extLst>
                </p:cNvPr>
                <p:cNvSpPr>
                  <a:spLocks noChangeArrowheads="1"/>
                </p:cNvSpPr>
                <p:nvPr/>
              </p:nvSpPr>
              <p:spPr bwMode="auto">
                <a:xfrm>
                  <a:off x="4527" y="3498"/>
                  <a:ext cx="122" cy="135"/>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eaLnBrk="1" hangingPunct="1">
                    <a:spcBef>
                      <a:spcPct val="0"/>
                    </a:spcBef>
                    <a:buFontTx/>
                    <a:buNone/>
                  </a:pPr>
                  <a:endParaRPr lang="ja-JP" altLang="ja-JP" sz="1714">
                    <a:latin typeface="Meiryo UI" panose="020B0604030504040204" pitchFamily="50" charset="-128"/>
                    <a:ea typeface="Meiryo UI" panose="020B0604030504040204" pitchFamily="50" charset="-128"/>
                  </a:endParaRPr>
                </a:p>
              </p:txBody>
            </p:sp>
          </p:grpSp>
          <p:grpSp>
            <p:nvGrpSpPr>
              <p:cNvPr id="16516" name="Group 134">
                <a:extLst>
                  <a:ext uri="{FF2B5EF4-FFF2-40B4-BE49-F238E27FC236}">
                    <a16:creationId xmlns:a16="http://schemas.microsoft.com/office/drawing/2014/main" id="{234436EF-F586-4F08-9116-9720DF9764C9}"/>
                  </a:ext>
                </a:extLst>
              </p:cNvPr>
              <p:cNvGrpSpPr>
                <a:grpSpLocks/>
              </p:cNvGrpSpPr>
              <p:nvPr/>
            </p:nvGrpSpPr>
            <p:grpSpPr bwMode="auto">
              <a:xfrm>
                <a:off x="4527" y="3507"/>
                <a:ext cx="119" cy="29"/>
                <a:chOff x="4527" y="3507"/>
                <a:chExt cx="119" cy="29"/>
              </a:xfrm>
            </p:grpSpPr>
            <p:sp>
              <p:nvSpPr>
                <p:cNvPr id="16532" name="Oval 135">
                  <a:extLst>
                    <a:ext uri="{FF2B5EF4-FFF2-40B4-BE49-F238E27FC236}">
                      <a16:creationId xmlns:a16="http://schemas.microsoft.com/office/drawing/2014/main" id="{A991E9B7-E5EE-46A1-9EE7-6FE86711FB40}"/>
                    </a:ext>
                  </a:extLst>
                </p:cNvPr>
                <p:cNvSpPr>
                  <a:spLocks noChangeArrowheads="1"/>
                </p:cNvSpPr>
                <p:nvPr/>
              </p:nvSpPr>
              <p:spPr bwMode="auto">
                <a:xfrm>
                  <a:off x="4527" y="3507"/>
                  <a:ext cx="32" cy="29"/>
                </a:xfrm>
                <a:prstGeom prst="ellipse">
                  <a:avLst/>
                </a:prstGeom>
                <a:solidFill>
                  <a:srgbClr val="FFFFFF"/>
                </a:solidFill>
                <a:ln w="4763">
                  <a:solidFill>
                    <a:srgbClr val="000000"/>
                  </a:solidFill>
                  <a:round/>
                  <a:headEnd/>
                  <a:tailEnd/>
                </a:ln>
              </p:spPr>
              <p:txBody>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eaLnBrk="1" hangingPunct="1">
                    <a:spcBef>
                      <a:spcPct val="0"/>
                    </a:spcBef>
                    <a:buFontTx/>
                    <a:buNone/>
                  </a:pPr>
                  <a:endParaRPr lang="ja-JP" altLang="ja-JP" sz="1714">
                    <a:latin typeface="Meiryo UI" panose="020B0604030504040204" pitchFamily="50" charset="-128"/>
                    <a:ea typeface="Meiryo UI" panose="020B0604030504040204" pitchFamily="50" charset="-128"/>
                  </a:endParaRPr>
                </a:p>
              </p:txBody>
            </p:sp>
            <p:sp>
              <p:nvSpPr>
                <p:cNvPr id="16533" name="Oval 136">
                  <a:extLst>
                    <a:ext uri="{FF2B5EF4-FFF2-40B4-BE49-F238E27FC236}">
                      <a16:creationId xmlns:a16="http://schemas.microsoft.com/office/drawing/2014/main" id="{D9B49FCA-964B-4B3F-835C-82133C6CF2D6}"/>
                    </a:ext>
                  </a:extLst>
                </p:cNvPr>
                <p:cNvSpPr>
                  <a:spLocks noChangeArrowheads="1"/>
                </p:cNvSpPr>
                <p:nvPr/>
              </p:nvSpPr>
              <p:spPr bwMode="auto">
                <a:xfrm>
                  <a:off x="4556" y="3507"/>
                  <a:ext cx="32" cy="29"/>
                </a:xfrm>
                <a:prstGeom prst="ellipse">
                  <a:avLst/>
                </a:prstGeom>
                <a:solidFill>
                  <a:srgbClr val="FFFFFF"/>
                </a:solidFill>
                <a:ln w="4763">
                  <a:solidFill>
                    <a:srgbClr val="000000"/>
                  </a:solidFill>
                  <a:round/>
                  <a:headEnd/>
                  <a:tailEnd/>
                </a:ln>
              </p:spPr>
              <p:txBody>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eaLnBrk="1" hangingPunct="1">
                    <a:spcBef>
                      <a:spcPct val="0"/>
                    </a:spcBef>
                    <a:buFontTx/>
                    <a:buNone/>
                  </a:pPr>
                  <a:endParaRPr lang="ja-JP" altLang="ja-JP" sz="1714">
                    <a:latin typeface="Meiryo UI" panose="020B0604030504040204" pitchFamily="50" charset="-128"/>
                    <a:ea typeface="Meiryo UI" panose="020B0604030504040204" pitchFamily="50" charset="-128"/>
                  </a:endParaRPr>
                </a:p>
              </p:txBody>
            </p:sp>
            <p:sp>
              <p:nvSpPr>
                <p:cNvPr id="16534" name="Oval 137">
                  <a:extLst>
                    <a:ext uri="{FF2B5EF4-FFF2-40B4-BE49-F238E27FC236}">
                      <a16:creationId xmlns:a16="http://schemas.microsoft.com/office/drawing/2014/main" id="{3BA42CE9-6762-4443-9F74-25287450EA15}"/>
                    </a:ext>
                  </a:extLst>
                </p:cNvPr>
                <p:cNvSpPr>
                  <a:spLocks noChangeArrowheads="1"/>
                </p:cNvSpPr>
                <p:nvPr/>
              </p:nvSpPr>
              <p:spPr bwMode="auto">
                <a:xfrm>
                  <a:off x="4585" y="3507"/>
                  <a:ext cx="32" cy="29"/>
                </a:xfrm>
                <a:prstGeom prst="ellipse">
                  <a:avLst/>
                </a:prstGeom>
                <a:solidFill>
                  <a:srgbClr val="FFFFFF"/>
                </a:solidFill>
                <a:ln w="4763">
                  <a:solidFill>
                    <a:srgbClr val="000000"/>
                  </a:solidFill>
                  <a:round/>
                  <a:headEnd/>
                  <a:tailEnd/>
                </a:ln>
              </p:spPr>
              <p:txBody>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eaLnBrk="1" hangingPunct="1">
                    <a:spcBef>
                      <a:spcPct val="0"/>
                    </a:spcBef>
                    <a:buFontTx/>
                    <a:buNone/>
                  </a:pPr>
                  <a:endParaRPr lang="ja-JP" altLang="ja-JP" sz="1714">
                    <a:latin typeface="Meiryo UI" panose="020B0604030504040204" pitchFamily="50" charset="-128"/>
                    <a:ea typeface="Meiryo UI" panose="020B0604030504040204" pitchFamily="50" charset="-128"/>
                  </a:endParaRPr>
                </a:p>
              </p:txBody>
            </p:sp>
            <p:sp>
              <p:nvSpPr>
                <p:cNvPr id="16535" name="Oval 138">
                  <a:extLst>
                    <a:ext uri="{FF2B5EF4-FFF2-40B4-BE49-F238E27FC236}">
                      <a16:creationId xmlns:a16="http://schemas.microsoft.com/office/drawing/2014/main" id="{4C79CED4-3CB9-44B4-914D-41B77A0AC93B}"/>
                    </a:ext>
                  </a:extLst>
                </p:cNvPr>
                <p:cNvSpPr>
                  <a:spLocks noChangeArrowheads="1"/>
                </p:cNvSpPr>
                <p:nvPr/>
              </p:nvSpPr>
              <p:spPr bwMode="auto">
                <a:xfrm>
                  <a:off x="4614" y="3507"/>
                  <a:ext cx="32" cy="29"/>
                </a:xfrm>
                <a:prstGeom prst="ellipse">
                  <a:avLst/>
                </a:prstGeom>
                <a:solidFill>
                  <a:srgbClr val="FFFFFF"/>
                </a:solidFill>
                <a:ln w="4763">
                  <a:solidFill>
                    <a:srgbClr val="000000"/>
                  </a:solidFill>
                  <a:round/>
                  <a:headEnd/>
                  <a:tailEnd/>
                </a:ln>
              </p:spPr>
              <p:txBody>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eaLnBrk="1" hangingPunct="1">
                    <a:spcBef>
                      <a:spcPct val="0"/>
                    </a:spcBef>
                    <a:buFontTx/>
                    <a:buNone/>
                  </a:pPr>
                  <a:endParaRPr lang="ja-JP" altLang="ja-JP" sz="1714">
                    <a:latin typeface="Meiryo UI" panose="020B0604030504040204" pitchFamily="50" charset="-128"/>
                    <a:ea typeface="Meiryo UI" panose="020B0604030504040204" pitchFamily="50" charset="-128"/>
                  </a:endParaRPr>
                </a:p>
              </p:txBody>
            </p:sp>
          </p:grpSp>
          <p:grpSp>
            <p:nvGrpSpPr>
              <p:cNvPr id="16517" name="Group 139">
                <a:extLst>
                  <a:ext uri="{FF2B5EF4-FFF2-40B4-BE49-F238E27FC236}">
                    <a16:creationId xmlns:a16="http://schemas.microsoft.com/office/drawing/2014/main" id="{8A9CD675-F140-4319-A017-815729B55B25}"/>
                  </a:ext>
                </a:extLst>
              </p:cNvPr>
              <p:cNvGrpSpPr>
                <a:grpSpLocks/>
              </p:cNvGrpSpPr>
              <p:nvPr/>
            </p:nvGrpSpPr>
            <p:grpSpPr bwMode="auto">
              <a:xfrm>
                <a:off x="4527" y="3536"/>
                <a:ext cx="119" cy="32"/>
                <a:chOff x="4527" y="3536"/>
                <a:chExt cx="119" cy="32"/>
              </a:xfrm>
            </p:grpSpPr>
            <p:sp>
              <p:nvSpPr>
                <p:cNvPr id="16528" name="Oval 140">
                  <a:extLst>
                    <a:ext uri="{FF2B5EF4-FFF2-40B4-BE49-F238E27FC236}">
                      <a16:creationId xmlns:a16="http://schemas.microsoft.com/office/drawing/2014/main" id="{4C6302EB-2702-4401-9330-6ED1A178A9FB}"/>
                    </a:ext>
                  </a:extLst>
                </p:cNvPr>
                <p:cNvSpPr>
                  <a:spLocks noChangeArrowheads="1"/>
                </p:cNvSpPr>
                <p:nvPr/>
              </p:nvSpPr>
              <p:spPr bwMode="auto">
                <a:xfrm>
                  <a:off x="4527" y="3536"/>
                  <a:ext cx="32" cy="32"/>
                </a:xfrm>
                <a:prstGeom prst="ellipse">
                  <a:avLst/>
                </a:prstGeom>
                <a:solidFill>
                  <a:srgbClr val="FFFFFF"/>
                </a:solidFill>
                <a:ln w="4763">
                  <a:solidFill>
                    <a:srgbClr val="000000"/>
                  </a:solidFill>
                  <a:round/>
                  <a:headEnd/>
                  <a:tailEnd/>
                </a:ln>
              </p:spPr>
              <p:txBody>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eaLnBrk="1" hangingPunct="1">
                    <a:spcBef>
                      <a:spcPct val="0"/>
                    </a:spcBef>
                    <a:buFontTx/>
                    <a:buNone/>
                  </a:pPr>
                  <a:endParaRPr lang="ja-JP" altLang="ja-JP" sz="1714">
                    <a:latin typeface="Meiryo UI" panose="020B0604030504040204" pitchFamily="50" charset="-128"/>
                    <a:ea typeface="Meiryo UI" panose="020B0604030504040204" pitchFamily="50" charset="-128"/>
                  </a:endParaRPr>
                </a:p>
              </p:txBody>
            </p:sp>
            <p:sp>
              <p:nvSpPr>
                <p:cNvPr id="16529" name="Oval 141">
                  <a:extLst>
                    <a:ext uri="{FF2B5EF4-FFF2-40B4-BE49-F238E27FC236}">
                      <a16:creationId xmlns:a16="http://schemas.microsoft.com/office/drawing/2014/main" id="{CB6B1E84-E863-454D-9D0D-19C05F8A0E2C}"/>
                    </a:ext>
                  </a:extLst>
                </p:cNvPr>
                <p:cNvSpPr>
                  <a:spLocks noChangeArrowheads="1"/>
                </p:cNvSpPr>
                <p:nvPr/>
              </p:nvSpPr>
              <p:spPr bwMode="auto">
                <a:xfrm>
                  <a:off x="4556" y="3536"/>
                  <a:ext cx="32" cy="32"/>
                </a:xfrm>
                <a:prstGeom prst="ellipse">
                  <a:avLst/>
                </a:prstGeom>
                <a:solidFill>
                  <a:srgbClr val="FFFFFF"/>
                </a:solidFill>
                <a:ln w="4763">
                  <a:solidFill>
                    <a:srgbClr val="000000"/>
                  </a:solidFill>
                  <a:round/>
                  <a:headEnd/>
                  <a:tailEnd/>
                </a:ln>
              </p:spPr>
              <p:txBody>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eaLnBrk="1" hangingPunct="1">
                    <a:spcBef>
                      <a:spcPct val="0"/>
                    </a:spcBef>
                    <a:buFontTx/>
                    <a:buNone/>
                  </a:pPr>
                  <a:endParaRPr lang="ja-JP" altLang="ja-JP" sz="1714">
                    <a:latin typeface="Meiryo UI" panose="020B0604030504040204" pitchFamily="50" charset="-128"/>
                    <a:ea typeface="Meiryo UI" panose="020B0604030504040204" pitchFamily="50" charset="-128"/>
                  </a:endParaRPr>
                </a:p>
              </p:txBody>
            </p:sp>
            <p:sp>
              <p:nvSpPr>
                <p:cNvPr id="16530" name="Oval 142">
                  <a:extLst>
                    <a:ext uri="{FF2B5EF4-FFF2-40B4-BE49-F238E27FC236}">
                      <a16:creationId xmlns:a16="http://schemas.microsoft.com/office/drawing/2014/main" id="{C371311A-0763-4E29-B6D3-CEB432C16C9F}"/>
                    </a:ext>
                  </a:extLst>
                </p:cNvPr>
                <p:cNvSpPr>
                  <a:spLocks noChangeArrowheads="1"/>
                </p:cNvSpPr>
                <p:nvPr/>
              </p:nvSpPr>
              <p:spPr bwMode="auto">
                <a:xfrm>
                  <a:off x="4585" y="3536"/>
                  <a:ext cx="32" cy="32"/>
                </a:xfrm>
                <a:prstGeom prst="ellipse">
                  <a:avLst/>
                </a:prstGeom>
                <a:solidFill>
                  <a:srgbClr val="FFFFFF"/>
                </a:solidFill>
                <a:ln w="4763">
                  <a:solidFill>
                    <a:srgbClr val="000000"/>
                  </a:solidFill>
                  <a:round/>
                  <a:headEnd/>
                  <a:tailEnd/>
                </a:ln>
              </p:spPr>
              <p:txBody>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eaLnBrk="1" hangingPunct="1">
                    <a:spcBef>
                      <a:spcPct val="0"/>
                    </a:spcBef>
                    <a:buFontTx/>
                    <a:buNone/>
                  </a:pPr>
                  <a:endParaRPr lang="ja-JP" altLang="ja-JP" sz="1714">
                    <a:latin typeface="Meiryo UI" panose="020B0604030504040204" pitchFamily="50" charset="-128"/>
                    <a:ea typeface="Meiryo UI" panose="020B0604030504040204" pitchFamily="50" charset="-128"/>
                  </a:endParaRPr>
                </a:p>
              </p:txBody>
            </p:sp>
            <p:sp>
              <p:nvSpPr>
                <p:cNvPr id="16531" name="Oval 143">
                  <a:extLst>
                    <a:ext uri="{FF2B5EF4-FFF2-40B4-BE49-F238E27FC236}">
                      <a16:creationId xmlns:a16="http://schemas.microsoft.com/office/drawing/2014/main" id="{DD980399-0E69-46CB-AB7E-AA09FECA4AED}"/>
                    </a:ext>
                  </a:extLst>
                </p:cNvPr>
                <p:cNvSpPr>
                  <a:spLocks noChangeArrowheads="1"/>
                </p:cNvSpPr>
                <p:nvPr/>
              </p:nvSpPr>
              <p:spPr bwMode="auto">
                <a:xfrm>
                  <a:off x="4614" y="3536"/>
                  <a:ext cx="32" cy="32"/>
                </a:xfrm>
                <a:prstGeom prst="ellipse">
                  <a:avLst/>
                </a:prstGeom>
                <a:solidFill>
                  <a:srgbClr val="FFFFFF"/>
                </a:solidFill>
                <a:ln w="4763">
                  <a:solidFill>
                    <a:srgbClr val="000000"/>
                  </a:solidFill>
                  <a:round/>
                  <a:headEnd/>
                  <a:tailEnd/>
                </a:ln>
              </p:spPr>
              <p:txBody>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eaLnBrk="1" hangingPunct="1">
                    <a:spcBef>
                      <a:spcPct val="0"/>
                    </a:spcBef>
                    <a:buFontTx/>
                    <a:buNone/>
                  </a:pPr>
                  <a:endParaRPr lang="ja-JP" altLang="ja-JP" sz="1714">
                    <a:latin typeface="Meiryo UI" panose="020B0604030504040204" pitchFamily="50" charset="-128"/>
                    <a:ea typeface="Meiryo UI" panose="020B0604030504040204" pitchFamily="50" charset="-128"/>
                  </a:endParaRPr>
                </a:p>
              </p:txBody>
            </p:sp>
          </p:grpSp>
          <p:grpSp>
            <p:nvGrpSpPr>
              <p:cNvPr id="16518" name="Group 144">
                <a:extLst>
                  <a:ext uri="{FF2B5EF4-FFF2-40B4-BE49-F238E27FC236}">
                    <a16:creationId xmlns:a16="http://schemas.microsoft.com/office/drawing/2014/main" id="{094D5D22-417B-43C6-BCA9-534432D7DFAE}"/>
                  </a:ext>
                </a:extLst>
              </p:cNvPr>
              <p:cNvGrpSpPr>
                <a:grpSpLocks/>
              </p:cNvGrpSpPr>
              <p:nvPr/>
            </p:nvGrpSpPr>
            <p:grpSpPr bwMode="auto">
              <a:xfrm>
                <a:off x="4527" y="3568"/>
                <a:ext cx="119" cy="32"/>
                <a:chOff x="4527" y="3568"/>
                <a:chExt cx="119" cy="32"/>
              </a:xfrm>
            </p:grpSpPr>
            <p:sp>
              <p:nvSpPr>
                <p:cNvPr id="16524" name="Oval 145">
                  <a:extLst>
                    <a:ext uri="{FF2B5EF4-FFF2-40B4-BE49-F238E27FC236}">
                      <a16:creationId xmlns:a16="http://schemas.microsoft.com/office/drawing/2014/main" id="{0884AA17-784A-4AFD-AF85-838CAF0D8D61}"/>
                    </a:ext>
                  </a:extLst>
                </p:cNvPr>
                <p:cNvSpPr>
                  <a:spLocks noChangeArrowheads="1"/>
                </p:cNvSpPr>
                <p:nvPr/>
              </p:nvSpPr>
              <p:spPr bwMode="auto">
                <a:xfrm>
                  <a:off x="4527" y="3568"/>
                  <a:ext cx="32" cy="32"/>
                </a:xfrm>
                <a:prstGeom prst="ellipse">
                  <a:avLst/>
                </a:prstGeom>
                <a:solidFill>
                  <a:srgbClr val="FFFFFF"/>
                </a:solidFill>
                <a:ln w="4763">
                  <a:solidFill>
                    <a:srgbClr val="000000"/>
                  </a:solidFill>
                  <a:round/>
                  <a:headEnd/>
                  <a:tailEnd/>
                </a:ln>
              </p:spPr>
              <p:txBody>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eaLnBrk="1" hangingPunct="1">
                    <a:spcBef>
                      <a:spcPct val="0"/>
                    </a:spcBef>
                    <a:buFontTx/>
                    <a:buNone/>
                  </a:pPr>
                  <a:endParaRPr lang="ja-JP" altLang="ja-JP" sz="1714">
                    <a:latin typeface="Meiryo UI" panose="020B0604030504040204" pitchFamily="50" charset="-128"/>
                    <a:ea typeface="Meiryo UI" panose="020B0604030504040204" pitchFamily="50" charset="-128"/>
                  </a:endParaRPr>
                </a:p>
              </p:txBody>
            </p:sp>
            <p:sp>
              <p:nvSpPr>
                <p:cNvPr id="16525" name="Oval 146">
                  <a:extLst>
                    <a:ext uri="{FF2B5EF4-FFF2-40B4-BE49-F238E27FC236}">
                      <a16:creationId xmlns:a16="http://schemas.microsoft.com/office/drawing/2014/main" id="{BF30C924-9CB0-4A5C-882F-D544FE949CA6}"/>
                    </a:ext>
                  </a:extLst>
                </p:cNvPr>
                <p:cNvSpPr>
                  <a:spLocks noChangeArrowheads="1"/>
                </p:cNvSpPr>
                <p:nvPr/>
              </p:nvSpPr>
              <p:spPr bwMode="auto">
                <a:xfrm>
                  <a:off x="4556" y="3568"/>
                  <a:ext cx="32" cy="32"/>
                </a:xfrm>
                <a:prstGeom prst="ellipse">
                  <a:avLst/>
                </a:prstGeom>
                <a:solidFill>
                  <a:srgbClr val="FFFFFF"/>
                </a:solidFill>
                <a:ln w="4763">
                  <a:solidFill>
                    <a:srgbClr val="000000"/>
                  </a:solidFill>
                  <a:round/>
                  <a:headEnd/>
                  <a:tailEnd/>
                </a:ln>
              </p:spPr>
              <p:txBody>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eaLnBrk="1" hangingPunct="1">
                    <a:spcBef>
                      <a:spcPct val="0"/>
                    </a:spcBef>
                    <a:buFontTx/>
                    <a:buNone/>
                  </a:pPr>
                  <a:endParaRPr lang="ja-JP" altLang="ja-JP" sz="1714">
                    <a:latin typeface="Meiryo UI" panose="020B0604030504040204" pitchFamily="50" charset="-128"/>
                    <a:ea typeface="Meiryo UI" panose="020B0604030504040204" pitchFamily="50" charset="-128"/>
                  </a:endParaRPr>
                </a:p>
              </p:txBody>
            </p:sp>
            <p:sp>
              <p:nvSpPr>
                <p:cNvPr id="16526" name="Oval 147">
                  <a:extLst>
                    <a:ext uri="{FF2B5EF4-FFF2-40B4-BE49-F238E27FC236}">
                      <a16:creationId xmlns:a16="http://schemas.microsoft.com/office/drawing/2014/main" id="{3793F7FF-2B59-4B45-8E65-65A4D05FC930}"/>
                    </a:ext>
                  </a:extLst>
                </p:cNvPr>
                <p:cNvSpPr>
                  <a:spLocks noChangeArrowheads="1"/>
                </p:cNvSpPr>
                <p:nvPr/>
              </p:nvSpPr>
              <p:spPr bwMode="auto">
                <a:xfrm>
                  <a:off x="4585" y="3568"/>
                  <a:ext cx="32" cy="32"/>
                </a:xfrm>
                <a:prstGeom prst="ellipse">
                  <a:avLst/>
                </a:prstGeom>
                <a:solidFill>
                  <a:srgbClr val="FFFFFF"/>
                </a:solidFill>
                <a:ln w="4763">
                  <a:solidFill>
                    <a:srgbClr val="000000"/>
                  </a:solidFill>
                  <a:round/>
                  <a:headEnd/>
                  <a:tailEnd/>
                </a:ln>
              </p:spPr>
              <p:txBody>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eaLnBrk="1" hangingPunct="1">
                    <a:spcBef>
                      <a:spcPct val="0"/>
                    </a:spcBef>
                    <a:buFontTx/>
                    <a:buNone/>
                  </a:pPr>
                  <a:endParaRPr lang="ja-JP" altLang="ja-JP" sz="1714">
                    <a:latin typeface="Meiryo UI" panose="020B0604030504040204" pitchFamily="50" charset="-128"/>
                    <a:ea typeface="Meiryo UI" panose="020B0604030504040204" pitchFamily="50" charset="-128"/>
                  </a:endParaRPr>
                </a:p>
              </p:txBody>
            </p:sp>
            <p:sp>
              <p:nvSpPr>
                <p:cNvPr id="16527" name="Oval 148">
                  <a:extLst>
                    <a:ext uri="{FF2B5EF4-FFF2-40B4-BE49-F238E27FC236}">
                      <a16:creationId xmlns:a16="http://schemas.microsoft.com/office/drawing/2014/main" id="{BC35BA53-4A31-480B-A878-1821F7313604}"/>
                    </a:ext>
                  </a:extLst>
                </p:cNvPr>
                <p:cNvSpPr>
                  <a:spLocks noChangeArrowheads="1"/>
                </p:cNvSpPr>
                <p:nvPr/>
              </p:nvSpPr>
              <p:spPr bwMode="auto">
                <a:xfrm>
                  <a:off x="4614" y="3568"/>
                  <a:ext cx="32" cy="32"/>
                </a:xfrm>
                <a:prstGeom prst="ellipse">
                  <a:avLst/>
                </a:prstGeom>
                <a:solidFill>
                  <a:srgbClr val="FFFFFF"/>
                </a:solidFill>
                <a:ln w="4763">
                  <a:solidFill>
                    <a:srgbClr val="000000"/>
                  </a:solidFill>
                  <a:round/>
                  <a:headEnd/>
                  <a:tailEnd/>
                </a:ln>
              </p:spPr>
              <p:txBody>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eaLnBrk="1" hangingPunct="1">
                    <a:spcBef>
                      <a:spcPct val="0"/>
                    </a:spcBef>
                    <a:buFontTx/>
                    <a:buNone/>
                  </a:pPr>
                  <a:endParaRPr lang="ja-JP" altLang="ja-JP" sz="1714">
                    <a:latin typeface="Meiryo UI" panose="020B0604030504040204" pitchFamily="50" charset="-128"/>
                    <a:ea typeface="Meiryo UI" panose="020B0604030504040204" pitchFamily="50" charset="-128"/>
                  </a:endParaRPr>
                </a:p>
              </p:txBody>
            </p:sp>
          </p:grpSp>
          <p:grpSp>
            <p:nvGrpSpPr>
              <p:cNvPr id="16519" name="Group 149">
                <a:extLst>
                  <a:ext uri="{FF2B5EF4-FFF2-40B4-BE49-F238E27FC236}">
                    <a16:creationId xmlns:a16="http://schemas.microsoft.com/office/drawing/2014/main" id="{0EA54929-FE62-4FBA-9395-039320E5FEE8}"/>
                  </a:ext>
                </a:extLst>
              </p:cNvPr>
              <p:cNvGrpSpPr>
                <a:grpSpLocks/>
              </p:cNvGrpSpPr>
              <p:nvPr/>
            </p:nvGrpSpPr>
            <p:grpSpPr bwMode="auto">
              <a:xfrm>
                <a:off x="4527" y="3597"/>
                <a:ext cx="119" cy="32"/>
                <a:chOff x="4527" y="3597"/>
                <a:chExt cx="119" cy="32"/>
              </a:xfrm>
            </p:grpSpPr>
            <p:sp>
              <p:nvSpPr>
                <p:cNvPr id="16520" name="Oval 150">
                  <a:extLst>
                    <a:ext uri="{FF2B5EF4-FFF2-40B4-BE49-F238E27FC236}">
                      <a16:creationId xmlns:a16="http://schemas.microsoft.com/office/drawing/2014/main" id="{9AEA2019-4A43-4977-A44D-CE6970847638}"/>
                    </a:ext>
                  </a:extLst>
                </p:cNvPr>
                <p:cNvSpPr>
                  <a:spLocks noChangeArrowheads="1"/>
                </p:cNvSpPr>
                <p:nvPr/>
              </p:nvSpPr>
              <p:spPr bwMode="auto">
                <a:xfrm>
                  <a:off x="4527" y="3597"/>
                  <a:ext cx="32" cy="32"/>
                </a:xfrm>
                <a:prstGeom prst="ellipse">
                  <a:avLst/>
                </a:prstGeom>
                <a:solidFill>
                  <a:srgbClr val="FFFFFF"/>
                </a:solidFill>
                <a:ln w="4763">
                  <a:solidFill>
                    <a:srgbClr val="000000"/>
                  </a:solidFill>
                  <a:round/>
                  <a:headEnd/>
                  <a:tailEnd/>
                </a:ln>
              </p:spPr>
              <p:txBody>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eaLnBrk="1" hangingPunct="1">
                    <a:spcBef>
                      <a:spcPct val="0"/>
                    </a:spcBef>
                    <a:buFontTx/>
                    <a:buNone/>
                  </a:pPr>
                  <a:endParaRPr lang="ja-JP" altLang="ja-JP" sz="1714">
                    <a:latin typeface="Meiryo UI" panose="020B0604030504040204" pitchFamily="50" charset="-128"/>
                    <a:ea typeface="Meiryo UI" panose="020B0604030504040204" pitchFamily="50" charset="-128"/>
                  </a:endParaRPr>
                </a:p>
              </p:txBody>
            </p:sp>
            <p:sp>
              <p:nvSpPr>
                <p:cNvPr id="16521" name="Oval 151">
                  <a:extLst>
                    <a:ext uri="{FF2B5EF4-FFF2-40B4-BE49-F238E27FC236}">
                      <a16:creationId xmlns:a16="http://schemas.microsoft.com/office/drawing/2014/main" id="{7138FEBB-608D-470E-8435-96D8146CB0FD}"/>
                    </a:ext>
                  </a:extLst>
                </p:cNvPr>
                <p:cNvSpPr>
                  <a:spLocks noChangeArrowheads="1"/>
                </p:cNvSpPr>
                <p:nvPr/>
              </p:nvSpPr>
              <p:spPr bwMode="auto">
                <a:xfrm>
                  <a:off x="4556" y="3597"/>
                  <a:ext cx="32" cy="32"/>
                </a:xfrm>
                <a:prstGeom prst="ellipse">
                  <a:avLst/>
                </a:prstGeom>
                <a:solidFill>
                  <a:srgbClr val="FFFFFF"/>
                </a:solidFill>
                <a:ln w="4763">
                  <a:solidFill>
                    <a:srgbClr val="000000"/>
                  </a:solidFill>
                  <a:round/>
                  <a:headEnd/>
                  <a:tailEnd/>
                </a:ln>
              </p:spPr>
              <p:txBody>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eaLnBrk="1" hangingPunct="1">
                    <a:spcBef>
                      <a:spcPct val="0"/>
                    </a:spcBef>
                    <a:buFontTx/>
                    <a:buNone/>
                  </a:pPr>
                  <a:endParaRPr lang="ja-JP" altLang="ja-JP" sz="1714">
                    <a:latin typeface="Meiryo UI" panose="020B0604030504040204" pitchFamily="50" charset="-128"/>
                    <a:ea typeface="Meiryo UI" panose="020B0604030504040204" pitchFamily="50" charset="-128"/>
                  </a:endParaRPr>
                </a:p>
              </p:txBody>
            </p:sp>
            <p:sp>
              <p:nvSpPr>
                <p:cNvPr id="16522" name="Oval 152">
                  <a:extLst>
                    <a:ext uri="{FF2B5EF4-FFF2-40B4-BE49-F238E27FC236}">
                      <a16:creationId xmlns:a16="http://schemas.microsoft.com/office/drawing/2014/main" id="{EBFBB57D-FF8B-4623-87BA-6495CCC57A4B}"/>
                    </a:ext>
                  </a:extLst>
                </p:cNvPr>
                <p:cNvSpPr>
                  <a:spLocks noChangeArrowheads="1"/>
                </p:cNvSpPr>
                <p:nvPr/>
              </p:nvSpPr>
              <p:spPr bwMode="auto">
                <a:xfrm>
                  <a:off x="4585" y="3597"/>
                  <a:ext cx="32" cy="32"/>
                </a:xfrm>
                <a:prstGeom prst="ellipse">
                  <a:avLst/>
                </a:prstGeom>
                <a:solidFill>
                  <a:srgbClr val="FFFFFF"/>
                </a:solidFill>
                <a:ln w="4763">
                  <a:solidFill>
                    <a:srgbClr val="000000"/>
                  </a:solidFill>
                  <a:round/>
                  <a:headEnd/>
                  <a:tailEnd/>
                </a:ln>
              </p:spPr>
              <p:txBody>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eaLnBrk="1" hangingPunct="1">
                    <a:spcBef>
                      <a:spcPct val="0"/>
                    </a:spcBef>
                    <a:buFontTx/>
                    <a:buNone/>
                  </a:pPr>
                  <a:endParaRPr lang="ja-JP" altLang="ja-JP" sz="1714">
                    <a:latin typeface="Meiryo UI" panose="020B0604030504040204" pitchFamily="50" charset="-128"/>
                    <a:ea typeface="Meiryo UI" panose="020B0604030504040204" pitchFamily="50" charset="-128"/>
                  </a:endParaRPr>
                </a:p>
              </p:txBody>
            </p:sp>
            <p:sp>
              <p:nvSpPr>
                <p:cNvPr id="16523" name="Oval 153">
                  <a:extLst>
                    <a:ext uri="{FF2B5EF4-FFF2-40B4-BE49-F238E27FC236}">
                      <a16:creationId xmlns:a16="http://schemas.microsoft.com/office/drawing/2014/main" id="{32DB7000-909D-43E5-A934-1F2E9994B5BA}"/>
                    </a:ext>
                  </a:extLst>
                </p:cNvPr>
                <p:cNvSpPr>
                  <a:spLocks noChangeArrowheads="1"/>
                </p:cNvSpPr>
                <p:nvPr/>
              </p:nvSpPr>
              <p:spPr bwMode="auto">
                <a:xfrm>
                  <a:off x="4614" y="3597"/>
                  <a:ext cx="32" cy="32"/>
                </a:xfrm>
                <a:prstGeom prst="ellipse">
                  <a:avLst/>
                </a:prstGeom>
                <a:solidFill>
                  <a:srgbClr val="FFFFFF"/>
                </a:solidFill>
                <a:ln w="4763">
                  <a:solidFill>
                    <a:srgbClr val="000000"/>
                  </a:solidFill>
                  <a:round/>
                  <a:headEnd/>
                  <a:tailEnd/>
                </a:ln>
              </p:spPr>
              <p:txBody>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eaLnBrk="1" hangingPunct="1">
                    <a:spcBef>
                      <a:spcPct val="0"/>
                    </a:spcBef>
                    <a:buFontTx/>
                    <a:buNone/>
                  </a:pPr>
                  <a:endParaRPr lang="ja-JP" altLang="ja-JP" sz="1714">
                    <a:latin typeface="Meiryo UI" panose="020B0604030504040204" pitchFamily="50" charset="-128"/>
                    <a:ea typeface="Meiryo UI" panose="020B0604030504040204" pitchFamily="50" charset="-128"/>
                  </a:endParaRPr>
                </a:p>
              </p:txBody>
            </p:sp>
          </p:grpSp>
        </p:grpSp>
      </p:grpSp>
      <p:sp>
        <p:nvSpPr>
          <p:cNvPr id="16400" name="Rectangle 154">
            <a:extLst>
              <a:ext uri="{FF2B5EF4-FFF2-40B4-BE49-F238E27FC236}">
                <a16:creationId xmlns:a16="http://schemas.microsoft.com/office/drawing/2014/main" id="{5CDF08B0-7EEE-45FC-B765-0DE774A639E7}"/>
              </a:ext>
            </a:extLst>
          </p:cNvPr>
          <p:cNvSpPr>
            <a:spLocks noChangeArrowheads="1"/>
          </p:cNvSpPr>
          <p:nvPr/>
        </p:nvSpPr>
        <p:spPr bwMode="auto">
          <a:xfrm>
            <a:off x="5973433" y="1498298"/>
            <a:ext cx="528991" cy="175882"/>
          </a:xfrm>
          <a:prstGeom prst="rect">
            <a:avLst/>
          </a:prstGeom>
          <a:solidFill>
            <a:srgbClr val="CC99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r>
              <a:rPr lang="ja-JP" altLang="en-US" sz="1143">
                <a:solidFill>
                  <a:srgbClr val="010000"/>
                </a:solidFill>
                <a:latin typeface="Meiryo UI" panose="020B0604030504040204" pitchFamily="50" charset="-128"/>
                <a:ea typeface="Meiryo UI" panose="020B0604030504040204" pitchFamily="50" charset="-128"/>
              </a:rPr>
              <a:t>～１</a:t>
            </a:r>
            <a:r>
              <a:rPr lang="en-US" altLang="ja-JP" sz="1143">
                <a:solidFill>
                  <a:srgbClr val="010000"/>
                </a:solidFill>
                <a:latin typeface="Meiryo UI" panose="020B0604030504040204" pitchFamily="50" charset="-128"/>
                <a:ea typeface="Meiryo UI" panose="020B0604030504040204" pitchFamily="50" charset="-128"/>
              </a:rPr>
              <a:t>0</a:t>
            </a:r>
            <a:r>
              <a:rPr lang="ja-JP" altLang="en-US" sz="1143">
                <a:solidFill>
                  <a:srgbClr val="010000"/>
                </a:solidFill>
                <a:latin typeface="Meiryo UI" panose="020B0604030504040204" pitchFamily="50" charset="-128"/>
                <a:ea typeface="Meiryo UI" panose="020B0604030504040204" pitchFamily="50" charset="-128"/>
              </a:rPr>
              <a:t>ｍ</a:t>
            </a:r>
            <a:endParaRPr lang="ja-JP" altLang="en-US" sz="1143">
              <a:latin typeface="Meiryo UI" panose="020B0604030504040204" pitchFamily="50" charset="-128"/>
              <a:ea typeface="Meiryo UI" panose="020B0604030504040204" pitchFamily="50" charset="-128"/>
            </a:endParaRPr>
          </a:p>
        </p:txBody>
      </p:sp>
      <p:sp>
        <p:nvSpPr>
          <p:cNvPr id="153" name="Rectangle 155">
            <a:extLst>
              <a:ext uri="{FF2B5EF4-FFF2-40B4-BE49-F238E27FC236}">
                <a16:creationId xmlns:a16="http://schemas.microsoft.com/office/drawing/2014/main" id="{292D9F80-C4B5-437E-A005-9A0E13824F1F}"/>
              </a:ext>
            </a:extLst>
          </p:cNvPr>
          <p:cNvSpPr>
            <a:spLocks noChangeArrowheads="1"/>
          </p:cNvSpPr>
          <p:nvPr/>
        </p:nvSpPr>
        <p:spPr bwMode="auto">
          <a:xfrm>
            <a:off x="281803" y="1412769"/>
            <a:ext cx="1548851" cy="278538"/>
          </a:xfrm>
          <a:prstGeom prst="rect">
            <a:avLst/>
          </a:prstGeom>
          <a:solidFill>
            <a:srgbClr val="CC99FF"/>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algn="ctr">
              <a:spcBef>
                <a:spcPct val="0"/>
              </a:spcBef>
              <a:buFontTx/>
              <a:buNone/>
              <a:defRPr/>
            </a:pPr>
            <a:r>
              <a:rPr lang="ja-JP" altLang="en-US" sz="1810" dirty="0">
                <a:latin typeface="Meiryo UI" panose="020B0604030504040204" pitchFamily="50" charset="-128"/>
                <a:ea typeface="Meiryo UI" panose="020B0604030504040204" pitchFamily="50" charset="-128"/>
              </a:rPr>
              <a:t>原子力発電所</a:t>
            </a:r>
          </a:p>
        </p:txBody>
      </p:sp>
      <p:grpSp>
        <p:nvGrpSpPr>
          <p:cNvPr id="16404" name="Group 156">
            <a:extLst>
              <a:ext uri="{FF2B5EF4-FFF2-40B4-BE49-F238E27FC236}">
                <a16:creationId xmlns:a16="http://schemas.microsoft.com/office/drawing/2014/main" id="{6247AB72-33FA-4F25-A0D7-7D9AFE82E4FA}"/>
              </a:ext>
            </a:extLst>
          </p:cNvPr>
          <p:cNvGrpSpPr>
            <a:grpSpLocks/>
          </p:cNvGrpSpPr>
          <p:nvPr/>
        </p:nvGrpSpPr>
        <p:grpSpPr bwMode="auto">
          <a:xfrm>
            <a:off x="3660218" y="1731131"/>
            <a:ext cx="188988" cy="145143"/>
            <a:chOff x="2263" y="1189"/>
            <a:chExt cx="234" cy="122"/>
          </a:xfrm>
        </p:grpSpPr>
        <p:sp>
          <p:nvSpPr>
            <p:cNvPr id="16509" name="Freeform 157">
              <a:extLst>
                <a:ext uri="{FF2B5EF4-FFF2-40B4-BE49-F238E27FC236}">
                  <a16:creationId xmlns:a16="http://schemas.microsoft.com/office/drawing/2014/main" id="{16099597-F1E6-4BD2-BBF5-621824173EA4}"/>
                </a:ext>
              </a:extLst>
            </p:cNvPr>
            <p:cNvSpPr>
              <a:spLocks/>
            </p:cNvSpPr>
            <p:nvPr/>
          </p:nvSpPr>
          <p:spPr bwMode="auto">
            <a:xfrm>
              <a:off x="2263" y="1189"/>
              <a:ext cx="193" cy="103"/>
            </a:xfrm>
            <a:custGeom>
              <a:avLst/>
              <a:gdLst>
                <a:gd name="T0" fmla="*/ 0 w 193"/>
                <a:gd name="T1" fmla="*/ 0 h 103"/>
                <a:gd name="T2" fmla="*/ 0 w 193"/>
                <a:gd name="T3" fmla="*/ 10 h 103"/>
                <a:gd name="T4" fmla="*/ 116 w 193"/>
                <a:gd name="T5" fmla="*/ 10 h 103"/>
                <a:gd name="T6" fmla="*/ 116 w 193"/>
                <a:gd name="T7" fmla="*/ 3 h 103"/>
                <a:gd name="T8" fmla="*/ 112 w 193"/>
                <a:gd name="T9" fmla="*/ 3 h 103"/>
                <a:gd name="T10" fmla="*/ 112 w 193"/>
                <a:gd name="T11" fmla="*/ 96 h 103"/>
                <a:gd name="T12" fmla="*/ 112 w 193"/>
                <a:gd name="T13" fmla="*/ 100 h 103"/>
                <a:gd name="T14" fmla="*/ 116 w 193"/>
                <a:gd name="T15" fmla="*/ 103 h 103"/>
                <a:gd name="T16" fmla="*/ 193 w 193"/>
                <a:gd name="T17" fmla="*/ 103 h 103"/>
                <a:gd name="T18" fmla="*/ 193 w 193"/>
                <a:gd name="T19" fmla="*/ 93 h 103"/>
                <a:gd name="T20" fmla="*/ 116 w 193"/>
                <a:gd name="T21" fmla="*/ 93 h 103"/>
                <a:gd name="T22" fmla="*/ 116 w 193"/>
                <a:gd name="T23" fmla="*/ 96 h 103"/>
                <a:gd name="T24" fmla="*/ 122 w 193"/>
                <a:gd name="T25" fmla="*/ 96 h 103"/>
                <a:gd name="T26" fmla="*/ 122 w 193"/>
                <a:gd name="T27" fmla="*/ 3 h 103"/>
                <a:gd name="T28" fmla="*/ 122 w 193"/>
                <a:gd name="T29" fmla="*/ 0 h 103"/>
                <a:gd name="T30" fmla="*/ 116 w 193"/>
                <a:gd name="T31" fmla="*/ 0 h 103"/>
                <a:gd name="T32" fmla="*/ 0 w 193"/>
                <a:gd name="T33" fmla="*/ 0 h 10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93"/>
                <a:gd name="T52" fmla="*/ 0 h 103"/>
                <a:gd name="T53" fmla="*/ 193 w 193"/>
                <a:gd name="T54" fmla="*/ 103 h 10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93" h="103">
                  <a:moveTo>
                    <a:pt x="0" y="0"/>
                  </a:moveTo>
                  <a:lnTo>
                    <a:pt x="0" y="10"/>
                  </a:lnTo>
                  <a:lnTo>
                    <a:pt x="116" y="10"/>
                  </a:lnTo>
                  <a:lnTo>
                    <a:pt x="116" y="3"/>
                  </a:lnTo>
                  <a:lnTo>
                    <a:pt x="112" y="3"/>
                  </a:lnTo>
                  <a:lnTo>
                    <a:pt x="112" y="96"/>
                  </a:lnTo>
                  <a:lnTo>
                    <a:pt x="112" y="100"/>
                  </a:lnTo>
                  <a:lnTo>
                    <a:pt x="116" y="103"/>
                  </a:lnTo>
                  <a:lnTo>
                    <a:pt x="193" y="103"/>
                  </a:lnTo>
                  <a:lnTo>
                    <a:pt x="193" y="93"/>
                  </a:lnTo>
                  <a:lnTo>
                    <a:pt x="116" y="93"/>
                  </a:lnTo>
                  <a:lnTo>
                    <a:pt x="116" y="96"/>
                  </a:lnTo>
                  <a:lnTo>
                    <a:pt x="122" y="96"/>
                  </a:lnTo>
                  <a:lnTo>
                    <a:pt x="122" y="3"/>
                  </a:lnTo>
                  <a:lnTo>
                    <a:pt x="122" y="0"/>
                  </a:lnTo>
                  <a:lnTo>
                    <a:pt x="116" y="0"/>
                  </a:lnTo>
                  <a:lnTo>
                    <a:pt x="0" y="0"/>
                  </a:lnTo>
                  <a:close/>
                </a:path>
              </a:pathLst>
            </a:custGeom>
            <a:solidFill>
              <a:srgbClr val="00FFFF"/>
            </a:solidFill>
            <a:ln>
              <a:noFill/>
            </a:ln>
            <a:extLst>
              <a:ext uri="{91240B29-F687-4F45-9708-019B960494DF}">
                <a14:hiddenLine xmlns:a14="http://schemas.microsoft.com/office/drawing/2010/main" w="38100" cmpd="sng">
                  <a:solidFill>
                    <a:srgbClr val="000000"/>
                  </a:solidFill>
                  <a:round/>
                  <a:headEnd/>
                  <a:tailEnd/>
                </a14:hiddenLine>
              </a:ext>
            </a:extLst>
          </p:spPr>
          <p:txBody>
            <a:bodyPr/>
            <a:lstStyle/>
            <a:p>
              <a:endParaRPr lang="ja-JP" altLang="en-US" sz="1714"/>
            </a:p>
          </p:txBody>
        </p:sp>
        <p:sp>
          <p:nvSpPr>
            <p:cNvPr id="16510" name="Freeform 158">
              <a:extLst>
                <a:ext uri="{FF2B5EF4-FFF2-40B4-BE49-F238E27FC236}">
                  <a16:creationId xmlns:a16="http://schemas.microsoft.com/office/drawing/2014/main" id="{15ABA323-C6BA-498C-B32F-D37BF0D83849}"/>
                </a:ext>
              </a:extLst>
            </p:cNvPr>
            <p:cNvSpPr>
              <a:spLocks/>
            </p:cNvSpPr>
            <p:nvPr/>
          </p:nvSpPr>
          <p:spPr bwMode="auto">
            <a:xfrm>
              <a:off x="2449" y="1263"/>
              <a:ext cx="48" cy="48"/>
            </a:xfrm>
            <a:custGeom>
              <a:avLst/>
              <a:gdLst>
                <a:gd name="T0" fmla="*/ 0 w 48"/>
                <a:gd name="T1" fmla="*/ 48 h 48"/>
                <a:gd name="T2" fmla="*/ 48 w 48"/>
                <a:gd name="T3" fmla="*/ 22 h 48"/>
                <a:gd name="T4" fmla="*/ 0 w 48"/>
                <a:gd name="T5" fmla="*/ 0 h 48"/>
                <a:gd name="T6" fmla="*/ 0 w 48"/>
                <a:gd name="T7" fmla="*/ 48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0" y="48"/>
                  </a:moveTo>
                  <a:lnTo>
                    <a:pt x="48" y="22"/>
                  </a:lnTo>
                  <a:lnTo>
                    <a:pt x="0" y="0"/>
                  </a:lnTo>
                  <a:lnTo>
                    <a:pt x="0" y="48"/>
                  </a:lnTo>
                  <a:close/>
                </a:path>
              </a:pathLst>
            </a:custGeom>
            <a:solidFill>
              <a:srgbClr val="00FFFF"/>
            </a:solidFill>
            <a:ln>
              <a:noFill/>
            </a:ln>
            <a:extLst>
              <a:ext uri="{91240B29-F687-4F45-9708-019B960494DF}">
                <a14:hiddenLine xmlns:a14="http://schemas.microsoft.com/office/drawing/2010/main" w="38100" cmpd="sng">
                  <a:solidFill>
                    <a:srgbClr val="000000"/>
                  </a:solidFill>
                  <a:round/>
                  <a:headEnd/>
                  <a:tailEnd/>
                </a14:hiddenLine>
              </a:ext>
            </a:extLst>
          </p:spPr>
          <p:txBody>
            <a:bodyPr/>
            <a:lstStyle/>
            <a:p>
              <a:endParaRPr lang="ja-JP" altLang="en-US" sz="1714"/>
            </a:p>
          </p:txBody>
        </p:sp>
      </p:grpSp>
      <p:grpSp>
        <p:nvGrpSpPr>
          <p:cNvPr id="16405" name="Group 159">
            <a:extLst>
              <a:ext uri="{FF2B5EF4-FFF2-40B4-BE49-F238E27FC236}">
                <a16:creationId xmlns:a16="http://schemas.microsoft.com/office/drawing/2014/main" id="{17C03DD2-682C-405E-A950-7743C66EFBB2}"/>
              </a:ext>
            </a:extLst>
          </p:cNvPr>
          <p:cNvGrpSpPr>
            <a:grpSpLocks/>
          </p:cNvGrpSpPr>
          <p:nvPr/>
        </p:nvGrpSpPr>
        <p:grpSpPr bwMode="auto">
          <a:xfrm>
            <a:off x="3619397" y="1354667"/>
            <a:ext cx="263071" cy="353786"/>
            <a:chOff x="2263" y="910"/>
            <a:chExt cx="234" cy="289"/>
          </a:xfrm>
        </p:grpSpPr>
        <p:sp>
          <p:nvSpPr>
            <p:cNvPr id="16507" name="Freeform 160">
              <a:extLst>
                <a:ext uri="{FF2B5EF4-FFF2-40B4-BE49-F238E27FC236}">
                  <a16:creationId xmlns:a16="http://schemas.microsoft.com/office/drawing/2014/main" id="{8B68420D-6C92-4AA4-AD2F-B2704299DD1D}"/>
                </a:ext>
              </a:extLst>
            </p:cNvPr>
            <p:cNvSpPr>
              <a:spLocks/>
            </p:cNvSpPr>
            <p:nvPr/>
          </p:nvSpPr>
          <p:spPr bwMode="auto">
            <a:xfrm>
              <a:off x="2263" y="929"/>
              <a:ext cx="193" cy="270"/>
            </a:xfrm>
            <a:custGeom>
              <a:avLst/>
              <a:gdLst>
                <a:gd name="T0" fmla="*/ 0 w 193"/>
                <a:gd name="T1" fmla="*/ 260 h 270"/>
                <a:gd name="T2" fmla="*/ 0 w 193"/>
                <a:gd name="T3" fmla="*/ 270 h 270"/>
                <a:gd name="T4" fmla="*/ 116 w 193"/>
                <a:gd name="T5" fmla="*/ 270 h 270"/>
                <a:gd name="T6" fmla="*/ 119 w 193"/>
                <a:gd name="T7" fmla="*/ 270 h 270"/>
                <a:gd name="T8" fmla="*/ 122 w 193"/>
                <a:gd name="T9" fmla="*/ 263 h 270"/>
                <a:gd name="T10" fmla="*/ 122 w 193"/>
                <a:gd name="T11" fmla="*/ 3 h 270"/>
                <a:gd name="T12" fmla="*/ 116 w 193"/>
                <a:gd name="T13" fmla="*/ 3 h 270"/>
                <a:gd name="T14" fmla="*/ 116 w 193"/>
                <a:gd name="T15" fmla="*/ 10 h 270"/>
                <a:gd name="T16" fmla="*/ 193 w 193"/>
                <a:gd name="T17" fmla="*/ 10 h 270"/>
                <a:gd name="T18" fmla="*/ 193 w 193"/>
                <a:gd name="T19" fmla="*/ 0 h 270"/>
                <a:gd name="T20" fmla="*/ 116 w 193"/>
                <a:gd name="T21" fmla="*/ 0 h 270"/>
                <a:gd name="T22" fmla="*/ 112 w 193"/>
                <a:gd name="T23" fmla="*/ 0 h 270"/>
                <a:gd name="T24" fmla="*/ 112 w 193"/>
                <a:gd name="T25" fmla="*/ 3 h 270"/>
                <a:gd name="T26" fmla="*/ 112 w 193"/>
                <a:gd name="T27" fmla="*/ 263 h 270"/>
                <a:gd name="T28" fmla="*/ 116 w 193"/>
                <a:gd name="T29" fmla="*/ 263 h 270"/>
                <a:gd name="T30" fmla="*/ 116 w 193"/>
                <a:gd name="T31" fmla="*/ 260 h 270"/>
                <a:gd name="T32" fmla="*/ 0 w 193"/>
                <a:gd name="T33" fmla="*/ 260 h 27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93"/>
                <a:gd name="T52" fmla="*/ 0 h 270"/>
                <a:gd name="T53" fmla="*/ 193 w 193"/>
                <a:gd name="T54" fmla="*/ 270 h 270"/>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93" h="270">
                  <a:moveTo>
                    <a:pt x="0" y="260"/>
                  </a:moveTo>
                  <a:lnTo>
                    <a:pt x="0" y="270"/>
                  </a:lnTo>
                  <a:lnTo>
                    <a:pt x="116" y="270"/>
                  </a:lnTo>
                  <a:lnTo>
                    <a:pt x="119" y="270"/>
                  </a:lnTo>
                  <a:lnTo>
                    <a:pt x="122" y="263"/>
                  </a:lnTo>
                  <a:lnTo>
                    <a:pt x="122" y="3"/>
                  </a:lnTo>
                  <a:lnTo>
                    <a:pt x="116" y="3"/>
                  </a:lnTo>
                  <a:lnTo>
                    <a:pt x="116" y="10"/>
                  </a:lnTo>
                  <a:lnTo>
                    <a:pt x="193" y="10"/>
                  </a:lnTo>
                  <a:lnTo>
                    <a:pt x="193" y="0"/>
                  </a:lnTo>
                  <a:lnTo>
                    <a:pt x="116" y="0"/>
                  </a:lnTo>
                  <a:lnTo>
                    <a:pt x="112" y="0"/>
                  </a:lnTo>
                  <a:lnTo>
                    <a:pt x="112" y="3"/>
                  </a:lnTo>
                  <a:lnTo>
                    <a:pt x="112" y="263"/>
                  </a:lnTo>
                  <a:lnTo>
                    <a:pt x="116" y="263"/>
                  </a:lnTo>
                  <a:lnTo>
                    <a:pt x="116" y="260"/>
                  </a:lnTo>
                  <a:lnTo>
                    <a:pt x="0" y="260"/>
                  </a:lnTo>
                  <a:close/>
                </a:path>
              </a:pathLst>
            </a:custGeom>
            <a:solidFill>
              <a:srgbClr val="00FFFF"/>
            </a:solidFill>
            <a:ln>
              <a:noFill/>
            </a:ln>
            <a:extLst>
              <a:ext uri="{91240B29-F687-4F45-9708-019B960494DF}">
                <a14:hiddenLine xmlns:a14="http://schemas.microsoft.com/office/drawing/2010/main" w="38100" cmpd="sng">
                  <a:solidFill>
                    <a:srgbClr val="000000"/>
                  </a:solidFill>
                  <a:round/>
                  <a:headEnd/>
                  <a:tailEnd/>
                </a14:hiddenLine>
              </a:ext>
            </a:extLst>
          </p:spPr>
          <p:txBody>
            <a:bodyPr/>
            <a:lstStyle/>
            <a:p>
              <a:endParaRPr lang="ja-JP" altLang="en-US" sz="1714"/>
            </a:p>
          </p:txBody>
        </p:sp>
        <p:sp>
          <p:nvSpPr>
            <p:cNvPr id="16508" name="Freeform 161">
              <a:extLst>
                <a:ext uri="{FF2B5EF4-FFF2-40B4-BE49-F238E27FC236}">
                  <a16:creationId xmlns:a16="http://schemas.microsoft.com/office/drawing/2014/main" id="{559044CF-FA7F-4950-8CB8-C82B3610FADA}"/>
                </a:ext>
              </a:extLst>
            </p:cNvPr>
            <p:cNvSpPr>
              <a:spLocks/>
            </p:cNvSpPr>
            <p:nvPr/>
          </p:nvSpPr>
          <p:spPr bwMode="auto">
            <a:xfrm>
              <a:off x="2449" y="910"/>
              <a:ext cx="48" cy="48"/>
            </a:xfrm>
            <a:custGeom>
              <a:avLst/>
              <a:gdLst>
                <a:gd name="T0" fmla="*/ 0 w 48"/>
                <a:gd name="T1" fmla="*/ 48 h 48"/>
                <a:gd name="T2" fmla="*/ 48 w 48"/>
                <a:gd name="T3" fmla="*/ 22 h 48"/>
                <a:gd name="T4" fmla="*/ 0 w 48"/>
                <a:gd name="T5" fmla="*/ 0 h 48"/>
                <a:gd name="T6" fmla="*/ 0 w 48"/>
                <a:gd name="T7" fmla="*/ 48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0" y="48"/>
                  </a:moveTo>
                  <a:lnTo>
                    <a:pt x="48" y="22"/>
                  </a:lnTo>
                  <a:lnTo>
                    <a:pt x="0" y="0"/>
                  </a:lnTo>
                  <a:lnTo>
                    <a:pt x="0" y="48"/>
                  </a:lnTo>
                  <a:close/>
                </a:path>
              </a:pathLst>
            </a:custGeom>
            <a:solidFill>
              <a:srgbClr val="00FFFF"/>
            </a:solidFill>
            <a:ln>
              <a:noFill/>
            </a:ln>
            <a:extLst>
              <a:ext uri="{91240B29-F687-4F45-9708-019B960494DF}">
                <a14:hiddenLine xmlns:a14="http://schemas.microsoft.com/office/drawing/2010/main" w="38100" cmpd="sng">
                  <a:solidFill>
                    <a:srgbClr val="000000"/>
                  </a:solidFill>
                  <a:round/>
                  <a:headEnd/>
                  <a:tailEnd/>
                </a14:hiddenLine>
              </a:ext>
            </a:extLst>
          </p:spPr>
          <p:txBody>
            <a:bodyPr/>
            <a:lstStyle/>
            <a:p>
              <a:endParaRPr lang="ja-JP" altLang="en-US" sz="1714"/>
            </a:p>
          </p:txBody>
        </p:sp>
      </p:grpSp>
      <p:grpSp>
        <p:nvGrpSpPr>
          <p:cNvPr id="16406" name="Group 162">
            <a:extLst>
              <a:ext uri="{FF2B5EF4-FFF2-40B4-BE49-F238E27FC236}">
                <a16:creationId xmlns:a16="http://schemas.microsoft.com/office/drawing/2014/main" id="{5B24739B-A982-4D92-B371-7866B30812E1}"/>
              </a:ext>
            </a:extLst>
          </p:cNvPr>
          <p:cNvGrpSpPr>
            <a:grpSpLocks/>
          </p:cNvGrpSpPr>
          <p:nvPr/>
        </p:nvGrpSpPr>
        <p:grpSpPr bwMode="auto">
          <a:xfrm>
            <a:off x="3676849" y="1628322"/>
            <a:ext cx="1587500" cy="755952"/>
            <a:chOff x="2263" y="1362"/>
            <a:chExt cx="1265" cy="299"/>
          </a:xfrm>
        </p:grpSpPr>
        <p:sp>
          <p:nvSpPr>
            <p:cNvPr id="16505" name="Freeform 163">
              <a:extLst>
                <a:ext uri="{FF2B5EF4-FFF2-40B4-BE49-F238E27FC236}">
                  <a16:creationId xmlns:a16="http://schemas.microsoft.com/office/drawing/2014/main" id="{C589D69E-6528-436F-90C6-E8CB0811E02A}"/>
                </a:ext>
              </a:extLst>
            </p:cNvPr>
            <p:cNvSpPr>
              <a:spLocks/>
            </p:cNvSpPr>
            <p:nvPr/>
          </p:nvSpPr>
          <p:spPr bwMode="auto">
            <a:xfrm>
              <a:off x="2263" y="1404"/>
              <a:ext cx="1246" cy="257"/>
            </a:xfrm>
            <a:custGeom>
              <a:avLst/>
              <a:gdLst>
                <a:gd name="T0" fmla="*/ 0 w 1246"/>
                <a:gd name="T1" fmla="*/ 247 h 257"/>
                <a:gd name="T2" fmla="*/ 0 w 1246"/>
                <a:gd name="T3" fmla="*/ 257 h 257"/>
                <a:gd name="T4" fmla="*/ 1240 w 1246"/>
                <a:gd name="T5" fmla="*/ 257 h 257"/>
                <a:gd name="T6" fmla="*/ 1243 w 1246"/>
                <a:gd name="T7" fmla="*/ 257 h 257"/>
                <a:gd name="T8" fmla="*/ 1246 w 1246"/>
                <a:gd name="T9" fmla="*/ 251 h 257"/>
                <a:gd name="T10" fmla="*/ 1246 w 1246"/>
                <a:gd name="T11" fmla="*/ 0 h 257"/>
                <a:gd name="T12" fmla="*/ 1236 w 1246"/>
                <a:gd name="T13" fmla="*/ 0 h 257"/>
                <a:gd name="T14" fmla="*/ 1236 w 1246"/>
                <a:gd name="T15" fmla="*/ 251 h 257"/>
                <a:gd name="T16" fmla="*/ 1240 w 1246"/>
                <a:gd name="T17" fmla="*/ 251 h 257"/>
                <a:gd name="T18" fmla="*/ 1240 w 1246"/>
                <a:gd name="T19" fmla="*/ 247 h 257"/>
                <a:gd name="T20" fmla="*/ 0 w 1246"/>
                <a:gd name="T21" fmla="*/ 247 h 25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246"/>
                <a:gd name="T34" fmla="*/ 0 h 257"/>
                <a:gd name="T35" fmla="*/ 1246 w 1246"/>
                <a:gd name="T36" fmla="*/ 257 h 257"/>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246" h="257">
                  <a:moveTo>
                    <a:pt x="0" y="247"/>
                  </a:moveTo>
                  <a:lnTo>
                    <a:pt x="0" y="257"/>
                  </a:lnTo>
                  <a:lnTo>
                    <a:pt x="1240" y="257"/>
                  </a:lnTo>
                  <a:lnTo>
                    <a:pt x="1243" y="257"/>
                  </a:lnTo>
                  <a:lnTo>
                    <a:pt x="1246" y="251"/>
                  </a:lnTo>
                  <a:lnTo>
                    <a:pt x="1246" y="0"/>
                  </a:lnTo>
                  <a:lnTo>
                    <a:pt x="1236" y="0"/>
                  </a:lnTo>
                  <a:lnTo>
                    <a:pt x="1236" y="251"/>
                  </a:lnTo>
                  <a:lnTo>
                    <a:pt x="1240" y="251"/>
                  </a:lnTo>
                  <a:lnTo>
                    <a:pt x="1240" y="247"/>
                  </a:lnTo>
                  <a:lnTo>
                    <a:pt x="0" y="247"/>
                  </a:lnTo>
                  <a:close/>
                </a:path>
              </a:pathLst>
            </a:custGeom>
            <a:solidFill>
              <a:srgbClr val="00FFFF"/>
            </a:solidFill>
            <a:ln w="38100" cmpd="sng">
              <a:solidFill>
                <a:srgbClr val="00B0F0"/>
              </a:solidFill>
              <a:round/>
              <a:headEnd/>
              <a:tailEnd/>
            </a:ln>
          </p:spPr>
          <p:txBody>
            <a:bodyPr/>
            <a:lstStyle/>
            <a:p>
              <a:endParaRPr lang="ja-JP" altLang="en-US" sz="1714"/>
            </a:p>
          </p:txBody>
        </p:sp>
        <p:sp>
          <p:nvSpPr>
            <p:cNvPr id="16506" name="Freeform 164">
              <a:extLst>
                <a:ext uri="{FF2B5EF4-FFF2-40B4-BE49-F238E27FC236}">
                  <a16:creationId xmlns:a16="http://schemas.microsoft.com/office/drawing/2014/main" id="{0DF724E2-62B3-4835-A6AF-F33AEA75A9BD}"/>
                </a:ext>
              </a:extLst>
            </p:cNvPr>
            <p:cNvSpPr>
              <a:spLocks/>
            </p:cNvSpPr>
            <p:nvPr/>
          </p:nvSpPr>
          <p:spPr bwMode="auto">
            <a:xfrm>
              <a:off x="3480" y="1362"/>
              <a:ext cx="48" cy="49"/>
            </a:xfrm>
            <a:custGeom>
              <a:avLst/>
              <a:gdLst>
                <a:gd name="T0" fmla="*/ 48 w 48"/>
                <a:gd name="T1" fmla="*/ 49 h 49"/>
                <a:gd name="T2" fmla="*/ 23 w 48"/>
                <a:gd name="T3" fmla="*/ 0 h 49"/>
                <a:gd name="T4" fmla="*/ 0 w 48"/>
                <a:gd name="T5" fmla="*/ 49 h 49"/>
                <a:gd name="T6" fmla="*/ 48 w 48"/>
                <a:gd name="T7" fmla="*/ 49 h 49"/>
                <a:gd name="T8" fmla="*/ 0 60000 65536"/>
                <a:gd name="T9" fmla="*/ 0 60000 65536"/>
                <a:gd name="T10" fmla="*/ 0 60000 65536"/>
                <a:gd name="T11" fmla="*/ 0 60000 65536"/>
                <a:gd name="T12" fmla="*/ 0 w 48"/>
                <a:gd name="T13" fmla="*/ 0 h 49"/>
                <a:gd name="T14" fmla="*/ 48 w 48"/>
                <a:gd name="T15" fmla="*/ 49 h 49"/>
              </a:gdLst>
              <a:ahLst/>
              <a:cxnLst>
                <a:cxn ang="T8">
                  <a:pos x="T0" y="T1"/>
                </a:cxn>
                <a:cxn ang="T9">
                  <a:pos x="T2" y="T3"/>
                </a:cxn>
                <a:cxn ang="T10">
                  <a:pos x="T4" y="T5"/>
                </a:cxn>
                <a:cxn ang="T11">
                  <a:pos x="T6" y="T7"/>
                </a:cxn>
              </a:cxnLst>
              <a:rect l="T12" t="T13" r="T14" b="T15"/>
              <a:pathLst>
                <a:path w="48" h="49">
                  <a:moveTo>
                    <a:pt x="48" y="49"/>
                  </a:moveTo>
                  <a:lnTo>
                    <a:pt x="23" y="0"/>
                  </a:lnTo>
                  <a:lnTo>
                    <a:pt x="0" y="49"/>
                  </a:lnTo>
                  <a:lnTo>
                    <a:pt x="48" y="49"/>
                  </a:lnTo>
                  <a:close/>
                </a:path>
              </a:pathLst>
            </a:custGeom>
            <a:solidFill>
              <a:srgbClr val="00FFFF"/>
            </a:solidFill>
            <a:ln w="38100" cmpd="sng">
              <a:solidFill>
                <a:srgbClr val="00B0F0"/>
              </a:solidFill>
              <a:round/>
              <a:headEnd/>
              <a:tailEnd/>
            </a:ln>
          </p:spPr>
          <p:txBody>
            <a:bodyPr/>
            <a:lstStyle/>
            <a:p>
              <a:endParaRPr lang="ja-JP" altLang="en-US" sz="1714"/>
            </a:p>
          </p:txBody>
        </p:sp>
      </p:grpSp>
      <p:grpSp>
        <p:nvGrpSpPr>
          <p:cNvPr id="163" name="Group 165">
            <a:extLst>
              <a:ext uri="{FF2B5EF4-FFF2-40B4-BE49-F238E27FC236}">
                <a16:creationId xmlns:a16="http://schemas.microsoft.com/office/drawing/2014/main" id="{6D1EAC56-55F0-4E0D-9A24-543F0B4602FB}"/>
              </a:ext>
            </a:extLst>
          </p:cNvPr>
          <p:cNvGrpSpPr>
            <a:grpSpLocks/>
          </p:cNvGrpSpPr>
          <p:nvPr/>
        </p:nvGrpSpPr>
        <p:grpSpPr bwMode="auto">
          <a:xfrm>
            <a:off x="3829396" y="2256519"/>
            <a:ext cx="2172524" cy="564677"/>
            <a:chOff x="2263" y="1655"/>
            <a:chExt cx="1875" cy="468"/>
          </a:xfrm>
          <a:solidFill>
            <a:srgbClr val="00B0F0"/>
          </a:solidFill>
        </p:grpSpPr>
        <p:sp>
          <p:nvSpPr>
            <p:cNvPr id="164" name="Freeform 166">
              <a:extLst>
                <a:ext uri="{FF2B5EF4-FFF2-40B4-BE49-F238E27FC236}">
                  <a16:creationId xmlns:a16="http://schemas.microsoft.com/office/drawing/2014/main" id="{C304B51E-B8ED-4D5D-B51C-D717D666066D}"/>
                </a:ext>
              </a:extLst>
            </p:cNvPr>
            <p:cNvSpPr>
              <a:spLocks/>
            </p:cNvSpPr>
            <p:nvPr/>
          </p:nvSpPr>
          <p:spPr bwMode="auto">
            <a:xfrm>
              <a:off x="2263" y="1696"/>
              <a:ext cx="1856" cy="427"/>
            </a:xfrm>
            <a:custGeom>
              <a:avLst/>
              <a:gdLst>
                <a:gd name="T0" fmla="*/ 0 w 1856"/>
                <a:gd name="T1" fmla="*/ 418 h 427"/>
                <a:gd name="T2" fmla="*/ 0 w 1856"/>
                <a:gd name="T3" fmla="*/ 427 h 427"/>
                <a:gd name="T4" fmla="*/ 1850 w 1856"/>
                <a:gd name="T5" fmla="*/ 427 h 427"/>
                <a:gd name="T6" fmla="*/ 1853 w 1856"/>
                <a:gd name="T7" fmla="*/ 427 h 427"/>
                <a:gd name="T8" fmla="*/ 1856 w 1856"/>
                <a:gd name="T9" fmla="*/ 421 h 427"/>
                <a:gd name="T10" fmla="*/ 1856 w 1856"/>
                <a:gd name="T11" fmla="*/ 0 h 427"/>
                <a:gd name="T12" fmla="*/ 1847 w 1856"/>
                <a:gd name="T13" fmla="*/ 0 h 427"/>
                <a:gd name="T14" fmla="*/ 1847 w 1856"/>
                <a:gd name="T15" fmla="*/ 421 h 427"/>
                <a:gd name="T16" fmla="*/ 1850 w 1856"/>
                <a:gd name="T17" fmla="*/ 421 h 427"/>
                <a:gd name="T18" fmla="*/ 1850 w 1856"/>
                <a:gd name="T19" fmla="*/ 418 h 427"/>
                <a:gd name="T20" fmla="*/ 0 w 1856"/>
                <a:gd name="T21" fmla="*/ 418 h 42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856"/>
                <a:gd name="T34" fmla="*/ 0 h 427"/>
                <a:gd name="T35" fmla="*/ 1856 w 1856"/>
                <a:gd name="T36" fmla="*/ 427 h 427"/>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856" h="427">
                  <a:moveTo>
                    <a:pt x="0" y="418"/>
                  </a:moveTo>
                  <a:lnTo>
                    <a:pt x="0" y="427"/>
                  </a:lnTo>
                  <a:lnTo>
                    <a:pt x="1850" y="427"/>
                  </a:lnTo>
                  <a:lnTo>
                    <a:pt x="1853" y="427"/>
                  </a:lnTo>
                  <a:lnTo>
                    <a:pt x="1856" y="421"/>
                  </a:lnTo>
                  <a:lnTo>
                    <a:pt x="1856" y="0"/>
                  </a:lnTo>
                  <a:lnTo>
                    <a:pt x="1847" y="0"/>
                  </a:lnTo>
                  <a:lnTo>
                    <a:pt x="1847" y="421"/>
                  </a:lnTo>
                  <a:lnTo>
                    <a:pt x="1850" y="421"/>
                  </a:lnTo>
                  <a:lnTo>
                    <a:pt x="1850" y="418"/>
                  </a:lnTo>
                  <a:lnTo>
                    <a:pt x="0" y="418"/>
                  </a:lnTo>
                  <a:close/>
                </a:path>
              </a:pathLst>
            </a:custGeom>
            <a:grpFill/>
            <a:ln w="38100" cmpd="sng">
              <a:solidFill>
                <a:srgbClr val="00B0F0"/>
              </a:solidFill>
              <a:round/>
              <a:headEnd/>
              <a:tailEnd/>
            </a:ln>
          </p:spPr>
          <p:txBody>
            <a:bodyPr/>
            <a:lstStyle/>
            <a:p>
              <a:pPr eaLnBrk="1" hangingPunct="1">
                <a:defRPr/>
              </a:pPr>
              <a:endParaRPr lang="ja-JP" altLang="en-US" sz="1714">
                <a:latin typeface="Meiryo UI" panose="020B0604030504040204" pitchFamily="50" charset="-128"/>
                <a:ea typeface="Meiryo UI" panose="020B0604030504040204" pitchFamily="50" charset="-128"/>
              </a:endParaRPr>
            </a:p>
          </p:txBody>
        </p:sp>
        <p:sp>
          <p:nvSpPr>
            <p:cNvPr id="165" name="Freeform 167">
              <a:extLst>
                <a:ext uri="{FF2B5EF4-FFF2-40B4-BE49-F238E27FC236}">
                  <a16:creationId xmlns:a16="http://schemas.microsoft.com/office/drawing/2014/main" id="{6185A2B2-CE6D-48EA-87B8-2BC90565616B}"/>
                </a:ext>
              </a:extLst>
            </p:cNvPr>
            <p:cNvSpPr>
              <a:spLocks/>
            </p:cNvSpPr>
            <p:nvPr/>
          </p:nvSpPr>
          <p:spPr bwMode="auto">
            <a:xfrm>
              <a:off x="4090" y="1655"/>
              <a:ext cx="48" cy="48"/>
            </a:xfrm>
            <a:custGeom>
              <a:avLst/>
              <a:gdLst>
                <a:gd name="T0" fmla="*/ 48 w 48"/>
                <a:gd name="T1" fmla="*/ 48 h 48"/>
                <a:gd name="T2" fmla="*/ 23 w 48"/>
                <a:gd name="T3" fmla="*/ 0 h 48"/>
                <a:gd name="T4" fmla="*/ 0 w 48"/>
                <a:gd name="T5" fmla="*/ 48 h 48"/>
                <a:gd name="T6" fmla="*/ 48 w 48"/>
                <a:gd name="T7" fmla="*/ 48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48" y="48"/>
                  </a:moveTo>
                  <a:lnTo>
                    <a:pt x="23" y="0"/>
                  </a:lnTo>
                  <a:lnTo>
                    <a:pt x="0" y="48"/>
                  </a:lnTo>
                  <a:lnTo>
                    <a:pt x="48" y="48"/>
                  </a:lnTo>
                  <a:close/>
                </a:path>
              </a:pathLst>
            </a:custGeom>
            <a:grpFill/>
            <a:ln w="38100" cmpd="sng">
              <a:solidFill>
                <a:srgbClr val="00B0F0"/>
              </a:solidFill>
              <a:round/>
              <a:headEnd/>
              <a:tailEnd/>
            </a:ln>
          </p:spPr>
          <p:txBody>
            <a:bodyPr/>
            <a:lstStyle/>
            <a:p>
              <a:pPr eaLnBrk="1" hangingPunct="1">
                <a:defRPr/>
              </a:pPr>
              <a:endParaRPr lang="ja-JP" altLang="en-US" sz="1714">
                <a:latin typeface="Meiryo UI" panose="020B0604030504040204" pitchFamily="50" charset="-128"/>
                <a:ea typeface="Meiryo UI" panose="020B0604030504040204" pitchFamily="50" charset="-128"/>
              </a:endParaRPr>
            </a:p>
          </p:txBody>
        </p:sp>
      </p:grpSp>
      <p:grpSp>
        <p:nvGrpSpPr>
          <p:cNvPr id="16408" name="Group 168">
            <a:extLst>
              <a:ext uri="{FF2B5EF4-FFF2-40B4-BE49-F238E27FC236}">
                <a16:creationId xmlns:a16="http://schemas.microsoft.com/office/drawing/2014/main" id="{673418F2-49A8-4BC0-B092-370A6BD3CBA6}"/>
              </a:ext>
            </a:extLst>
          </p:cNvPr>
          <p:cNvGrpSpPr>
            <a:grpSpLocks/>
          </p:cNvGrpSpPr>
          <p:nvPr/>
        </p:nvGrpSpPr>
        <p:grpSpPr bwMode="auto">
          <a:xfrm>
            <a:off x="3528682" y="3439584"/>
            <a:ext cx="3017762" cy="149678"/>
            <a:chOff x="2263" y="2550"/>
            <a:chExt cx="2084" cy="65"/>
          </a:xfrm>
        </p:grpSpPr>
        <p:sp>
          <p:nvSpPr>
            <p:cNvPr id="16503" name="Freeform 169">
              <a:extLst>
                <a:ext uri="{FF2B5EF4-FFF2-40B4-BE49-F238E27FC236}">
                  <a16:creationId xmlns:a16="http://schemas.microsoft.com/office/drawing/2014/main" id="{FB95ACC2-6FA3-4DE2-912B-81A44287E8D8}"/>
                </a:ext>
              </a:extLst>
            </p:cNvPr>
            <p:cNvSpPr>
              <a:spLocks/>
            </p:cNvSpPr>
            <p:nvPr/>
          </p:nvSpPr>
          <p:spPr bwMode="auto">
            <a:xfrm>
              <a:off x="2263" y="2592"/>
              <a:ext cx="2065" cy="23"/>
            </a:xfrm>
            <a:custGeom>
              <a:avLst/>
              <a:gdLst>
                <a:gd name="T0" fmla="*/ 0 w 2065"/>
                <a:gd name="T1" fmla="*/ 13 h 23"/>
                <a:gd name="T2" fmla="*/ 0 w 2065"/>
                <a:gd name="T3" fmla="*/ 23 h 23"/>
                <a:gd name="T4" fmla="*/ 2058 w 2065"/>
                <a:gd name="T5" fmla="*/ 23 h 23"/>
                <a:gd name="T6" fmla="*/ 2062 w 2065"/>
                <a:gd name="T7" fmla="*/ 23 h 23"/>
                <a:gd name="T8" fmla="*/ 2065 w 2065"/>
                <a:gd name="T9" fmla="*/ 16 h 23"/>
                <a:gd name="T10" fmla="*/ 2065 w 2065"/>
                <a:gd name="T11" fmla="*/ 0 h 23"/>
                <a:gd name="T12" fmla="*/ 2055 w 2065"/>
                <a:gd name="T13" fmla="*/ 0 h 23"/>
                <a:gd name="T14" fmla="*/ 2055 w 2065"/>
                <a:gd name="T15" fmla="*/ 16 h 23"/>
                <a:gd name="T16" fmla="*/ 2058 w 2065"/>
                <a:gd name="T17" fmla="*/ 16 h 23"/>
                <a:gd name="T18" fmla="*/ 2058 w 2065"/>
                <a:gd name="T19" fmla="*/ 13 h 23"/>
                <a:gd name="T20" fmla="*/ 0 w 2065"/>
                <a:gd name="T21" fmla="*/ 13 h 2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65"/>
                <a:gd name="T34" fmla="*/ 0 h 23"/>
                <a:gd name="T35" fmla="*/ 2065 w 2065"/>
                <a:gd name="T36" fmla="*/ 23 h 2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65" h="23">
                  <a:moveTo>
                    <a:pt x="0" y="13"/>
                  </a:moveTo>
                  <a:lnTo>
                    <a:pt x="0" y="23"/>
                  </a:lnTo>
                  <a:lnTo>
                    <a:pt x="2058" y="23"/>
                  </a:lnTo>
                  <a:lnTo>
                    <a:pt x="2062" y="23"/>
                  </a:lnTo>
                  <a:lnTo>
                    <a:pt x="2065" y="16"/>
                  </a:lnTo>
                  <a:lnTo>
                    <a:pt x="2065" y="0"/>
                  </a:lnTo>
                  <a:lnTo>
                    <a:pt x="2055" y="0"/>
                  </a:lnTo>
                  <a:lnTo>
                    <a:pt x="2055" y="16"/>
                  </a:lnTo>
                  <a:lnTo>
                    <a:pt x="2058" y="16"/>
                  </a:lnTo>
                  <a:lnTo>
                    <a:pt x="2058" y="13"/>
                  </a:lnTo>
                  <a:lnTo>
                    <a:pt x="0" y="13"/>
                  </a:lnTo>
                  <a:close/>
                </a:path>
              </a:pathLst>
            </a:custGeom>
            <a:solidFill>
              <a:srgbClr val="00FFFF"/>
            </a:solidFill>
            <a:ln w="38100" cmpd="sng">
              <a:solidFill>
                <a:srgbClr val="00B0F0"/>
              </a:solidFill>
              <a:round/>
              <a:headEnd/>
              <a:tailEnd/>
            </a:ln>
          </p:spPr>
          <p:txBody>
            <a:bodyPr/>
            <a:lstStyle/>
            <a:p>
              <a:endParaRPr lang="ja-JP" altLang="en-US" sz="1714"/>
            </a:p>
          </p:txBody>
        </p:sp>
        <p:sp>
          <p:nvSpPr>
            <p:cNvPr id="16504" name="Freeform 170">
              <a:extLst>
                <a:ext uri="{FF2B5EF4-FFF2-40B4-BE49-F238E27FC236}">
                  <a16:creationId xmlns:a16="http://schemas.microsoft.com/office/drawing/2014/main" id="{04A83E39-2F90-4700-A9C5-A0CD3B495FAE}"/>
                </a:ext>
              </a:extLst>
            </p:cNvPr>
            <p:cNvSpPr>
              <a:spLocks/>
            </p:cNvSpPr>
            <p:nvPr/>
          </p:nvSpPr>
          <p:spPr bwMode="auto">
            <a:xfrm>
              <a:off x="4299" y="2550"/>
              <a:ext cx="48" cy="49"/>
            </a:xfrm>
            <a:custGeom>
              <a:avLst/>
              <a:gdLst>
                <a:gd name="T0" fmla="*/ 48 w 48"/>
                <a:gd name="T1" fmla="*/ 49 h 49"/>
                <a:gd name="T2" fmla="*/ 22 w 48"/>
                <a:gd name="T3" fmla="*/ 0 h 49"/>
                <a:gd name="T4" fmla="*/ 0 w 48"/>
                <a:gd name="T5" fmla="*/ 49 h 49"/>
                <a:gd name="T6" fmla="*/ 48 w 48"/>
                <a:gd name="T7" fmla="*/ 49 h 49"/>
                <a:gd name="T8" fmla="*/ 0 60000 65536"/>
                <a:gd name="T9" fmla="*/ 0 60000 65536"/>
                <a:gd name="T10" fmla="*/ 0 60000 65536"/>
                <a:gd name="T11" fmla="*/ 0 60000 65536"/>
                <a:gd name="T12" fmla="*/ 0 w 48"/>
                <a:gd name="T13" fmla="*/ 0 h 49"/>
                <a:gd name="T14" fmla="*/ 48 w 48"/>
                <a:gd name="T15" fmla="*/ 49 h 49"/>
              </a:gdLst>
              <a:ahLst/>
              <a:cxnLst>
                <a:cxn ang="T8">
                  <a:pos x="T0" y="T1"/>
                </a:cxn>
                <a:cxn ang="T9">
                  <a:pos x="T2" y="T3"/>
                </a:cxn>
                <a:cxn ang="T10">
                  <a:pos x="T4" y="T5"/>
                </a:cxn>
                <a:cxn ang="T11">
                  <a:pos x="T6" y="T7"/>
                </a:cxn>
              </a:cxnLst>
              <a:rect l="T12" t="T13" r="T14" b="T15"/>
              <a:pathLst>
                <a:path w="48" h="49">
                  <a:moveTo>
                    <a:pt x="48" y="49"/>
                  </a:moveTo>
                  <a:lnTo>
                    <a:pt x="22" y="0"/>
                  </a:lnTo>
                  <a:lnTo>
                    <a:pt x="0" y="49"/>
                  </a:lnTo>
                  <a:lnTo>
                    <a:pt x="48" y="49"/>
                  </a:lnTo>
                  <a:close/>
                </a:path>
              </a:pathLst>
            </a:custGeom>
            <a:solidFill>
              <a:srgbClr val="00FFFF"/>
            </a:solidFill>
            <a:ln w="38100" cmpd="sng">
              <a:solidFill>
                <a:srgbClr val="00B0F0"/>
              </a:solidFill>
              <a:round/>
              <a:headEnd/>
              <a:tailEnd/>
            </a:ln>
          </p:spPr>
          <p:txBody>
            <a:bodyPr/>
            <a:lstStyle/>
            <a:p>
              <a:endParaRPr lang="ja-JP" altLang="en-US" sz="1714"/>
            </a:p>
          </p:txBody>
        </p:sp>
      </p:grpSp>
      <p:grpSp>
        <p:nvGrpSpPr>
          <p:cNvPr id="16409" name="Group 171">
            <a:extLst>
              <a:ext uri="{FF2B5EF4-FFF2-40B4-BE49-F238E27FC236}">
                <a16:creationId xmlns:a16="http://schemas.microsoft.com/office/drawing/2014/main" id="{F329966D-DB43-40DC-A1E7-E41A50349370}"/>
              </a:ext>
            </a:extLst>
          </p:cNvPr>
          <p:cNvGrpSpPr>
            <a:grpSpLocks/>
          </p:cNvGrpSpPr>
          <p:nvPr/>
        </p:nvGrpSpPr>
        <p:grpSpPr bwMode="auto">
          <a:xfrm>
            <a:off x="4116814" y="4316488"/>
            <a:ext cx="3019273" cy="996345"/>
            <a:chOff x="2263" y="3096"/>
            <a:chExt cx="2348" cy="283"/>
          </a:xfrm>
        </p:grpSpPr>
        <p:sp>
          <p:nvSpPr>
            <p:cNvPr id="16501" name="Freeform 172">
              <a:extLst>
                <a:ext uri="{FF2B5EF4-FFF2-40B4-BE49-F238E27FC236}">
                  <a16:creationId xmlns:a16="http://schemas.microsoft.com/office/drawing/2014/main" id="{C1475B3F-E81B-48B4-8011-A11FCD18E186}"/>
                </a:ext>
              </a:extLst>
            </p:cNvPr>
            <p:cNvSpPr>
              <a:spLocks/>
            </p:cNvSpPr>
            <p:nvPr/>
          </p:nvSpPr>
          <p:spPr bwMode="auto">
            <a:xfrm>
              <a:off x="2263" y="3096"/>
              <a:ext cx="2331" cy="241"/>
            </a:xfrm>
            <a:custGeom>
              <a:avLst/>
              <a:gdLst>
                <a:gd name="T0" fmla="*/ 0 w 2331"/>
                <a:gd name="T1" fmla="*/ 0 h 241"/>
                <a:gd name="T2" fmla="*/ 0 w 2331"/>
                <a:gd name="T3" fmla="*/ 10 h 241"/>
                <a:gd name="T4" fmla="*/ 2325 w 2331"/>
                <a:gd name="T5" fmla="*/ 10 h 241"/>
                <a:gd name="T6" fmla="*/ 2325 w 2331"/>
                <a:gd name="T7" fmla="*/ 4 h 241"/>
                <a:gd name="T8" fmla="*/ 2322 w 2331"/>
                <a:gd name="T9" fmla="*/ 4 h 241"/>
                <a:gd name="T10" fmla="*/ 2322 w 2331"/>
                <a:gd name="T11" fmla="*/ 241 h 241"/>
                <a:gd name="T12" fmla="*/ 2331 w 2331"/>
                <a:gd name="T13" fmla="*/ 241 h 241"/>
                <a:gd name="T14" fmla="*/ 2331 w 2331"/>
                <a:gd name="T15" fmla="*/ 4 h 241"/>
                <a:gd name="T16" fmla="*/ 2331 w 2331"/>
                <a:gd name="T17" fmla="*/ 0 h 241"/>
                <a:gd name="T18" fmla="*/ 2325 w 2331"/>
                <a:gd name="T19" fmla="*/ 0 h 241"/>
                <a:gd name="T20" fmla="*/ 0 w 2331"/>
                <a:gd name="T21" fmla="*/ 0 h 24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331"/>
                <a:gd name="T34" fmla="*/ 0 h 241"/>
                <a:gd name="T35" fmla="*/ 2331 w 2331"/>
                <a:gd name="T36" fmla="*/ 241 h 24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331" h="241">
                  <a:moveTo>
                    <a:pt x="0" y="0"/>
                  </a:moveTo>
                  <a:lnTo>
                    <a:pt x="0" y="10"/>
                  </a:lnTo>
                  <a:lnTo>
                    <a:pt x="2325" y="10"/>
                  </a:lnTo>
                  <a:lnTo>
                    <a:pt x="2325" y="4"/>
                  </a:lnTo>
                  <a:lnTo>
                    <a:pt x="2322" y="4"/>
                  </a:lnTo>
                  <a:lnTo>
                    <a:pt x="2322" y="241"/>
                  </a:lnTo>
                  <a:lnTo>
                    <a:pt x="2331" y="241"/>
                  </a:lnTo>
                  <a:lnTo>
                    <a:pt x="2331" y="4"/>
                  </a:lnTo>
                  <a:lnTo>
                    <a:pt x="2331" y="0"/>
                  </a:lnTo>
                  <a:lnTo>
                    <a:pt x="2325" y="0"/>
                  </a:lnTo>
                  <a:lnTo>
                    <a:pt x="0" y="0"/>
                  </a:lnTo>
                  <a:close/>
                </a:path>
              </a:pathLst>
            </a:custGeom>
            <a:solidFill>
              <a:srgbClr val="00FFFF"/>
            </a:solidFill>
            <a:ln w="38100" cmpd="sng">
              <a:solidFill>
                <a:schemeClr val="tx1"/>
              </a:solidFill>
              <a:round/>
              <a:headEnd/>
              <a:tailEnd/>
            </a:ln>
          </p:spPr>
          <p:txBody>
            <a:bodyPr/>
            <a:lstStyle/>
            <a:p>
              <a:endParaRPr lang="ja-JP" altLang="en-US" sz="1714"/>
            </a:p>
          </p:txBody>
        </p:sp>
        <p:sp>
          <p:nvSpPr>
            <p:cNvPr id="16502" name="Freeform 173">
              <a:extLst>
                <a:ext uri="{FF2B5EF4-FFF2-40B4-BE49-F238E27FC236}">
                  <a16:creationId xmlns:a16="http://schemas.microsoft.com/office/drawing/2014/main" id="{616EE96B-77B8-4C38-90E8-97FB5481688E}"/>
                </a:ext>
              </a:extLst>
            </p:cNvPr>
            <p:cNvSpPr>
              <a:spLocks/>
            </p:cNvSpPr>
            <p:nvPr/>
          </p:nvSpPr>
          <p:spPr bwMode="auto">
            <a:xfrm>
              <a:off x="4562" y="3331"/>
              <a:ext cx="49" cy="48"/>
            </a:xfrm>
            <a:custGeom>
              <a:avLst/>
              <a:gdLst>
                <a:gd name="T0" fmla="*/ 0 w 49"/>
                <a:gd name="T1" fmla="*/ 0 h 48"/>
                <a:gd name="T2" fmla="*/ 26 w 49"/>
                <a:gd name="T3" fmla="*/ 48 h 48"/>
                <a:gd name="T4" fmla="*/ 49 w 49"/>
                <a:gd name="T5" fmla="*/ 0 h 48"/>
                <a:gd name="T6" fmla="*/ 0 w 49"/>
                <a:gd name="T7" fmla="*/ 0 h 48"/>
                <a:gd name="T8" fmla="*/ 0 60000 65536"/>
                <a:gd name="T9" fmla="*/ 0 60000 65536"/>
                <a:gd name="T10" fmla="*/ 0 60000 65536"/>
                <a:gd name="T11" fmla="*/ 0 60000 65536"/>
                <a:gd name="T12" fmla="*/ 0 w 49"/>
                <a:gd name="T13" fmla="*/ 0 h 48"/>
                <a:gd name="T14" fmla="*/ 49 w 49"/>
                <a:gd name="T15" fmla="*/ 48 h 48"/>
              </a:gdLst>
              <a:ahLst/>
              <a:cxnLst>
                <a:cxn ang="T8">
                  <a:pos x="T0" y="T1"/>
                </a:cxn>
                <a:cxn ang="T9">
                  <a:pos x="T2" y="T3"/>
                </a:cxn>
                <a:cxn ang="T10">
                  <a:pos x="T4" y="T5"/>
                </a:cxn>
                <a:cxn ang="T11">
                  <a:pos x="T6" y="T7"/>
                </a:cxn>
              </a:cxnLst>
              <a:rect l="T12" t="T13" r="T14" b="T15"/>
              <a:pathLst>
                <a:path w="49" h="48">
                  <a:moveTo>
                    <a:pt x="0" y="0"/>
                  </a:moveTo>
                  <a:lnTo>
                    <a:pt x="26" y="48"/>
                  </a:lnTo>
                  <a:lnTo>
                    <a:pt x="49" y="0"/>
                  </a:lnTo>
                  <a:lnTo>
                    <a:pt x="0" y="0"/>
                  </a:lnTo>
                  <a:close/>
                </a:path>
              </a:pathLst>
            </a:custGeom>
            <a:solidFill>
              <a:srgbClr val="00FFFF"/>
            </a:solidFill>
            <a:ln w="38100" cmpd="sng">
              <a:solidFill>
                <a:schemeClr val="tx1"/>
              </a:solidFill>
              <a:round/>
              <a:headEnd/>
              <a:tailEnd/>
            </a:ln>
          </p:spPr>
          <p:txBody>
            <a:bodyPr/>
            <a:lstStyle/>
            <a:p>
              <a:endParaRPr lang="ja-JP" altLang="en-US" sz="1714"/>
            </a:p>
          </p:txBody>
        </p:sp>
      </p:grpSp>
      <p:grpSp>
        <p:nvGrpSpPr>
          <p:cNvPr id="16410" name="Group 174">
            <a:extLst>
              <a:ext uri="{FF2B5EF4-FFF2-40B4-BE49-F238E27FC236}">
                <a16:creationId xmlns:a16="http://schemas.microsoft.com/office/drawing/2014/main" id="{68446B9E-C725-404E-B30C-A7F47F1BBE02}"/>
              </a:ext>
            </a:extLst>
          </p:cNvPr>
          <p:cNvGrpSpPr>
            <a:grpSpLocks/>
          </p:cNvGrpSpPr>
          <p:nvPr/>
        </p:nvGrpSpPr>
        <p:grpSpPr bwMode="auto">
          <a:xfrm>
            <a:off x="7213194" y="5595561"/>
            <a:ext cx="820964" cy="291797"/>
            <a:chOff x="4790" y="3697"/>
            <a:chExt cx="607" cy="234"/>
          </a:xfrm>
        </p:grpSpPr>
        <p:sp>
          <p:nvSpPr>
            <p:cNvPr id="16491" name="Rectangle 175">
              <a:extLst>
                <a:ext uri="{FF2B5EF4-FFF2-40B4-BE49-F238E27FC236}">
                  <a16:creationId xmlns:a16="http://schemas.microsoft.com/office/drawing/2014/main" id="{25C6A2ED-315D-44C0-BD62-A4AC31AC23F7}"/>
                </a:ext>
              </a:extLst>
            </p:cNvPr>
            <p:cNvSpPr>
              <a:spLocks noChangeArrowheads="1"/>
            </p:cNvSpPr>
            <p:nvPr/>
          </p:nvSpPr>
          <p:spPr bwMode="auto">
            <a:xfrm>
              <a:off x="4790" y="3697"/>
              <a:ext cx="607" cy="115"/>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eaLnBrk="1" hangingPunct="1">
                <a:spcBef>
                  <a:spcPct val="0"/>
                </a:spcBef>
                <a:buFontTx/>
                <a:buNone/>
              </a:pPr>
              <a:endParaRPr lang="ja-JP" altLang="ja-JP" sz="1714">
                <a:latin typeface="Meiryo UI" panose="020B0604030504040204" pitchFamily="50" charset="-128"/>
                <a:ea typeface="Meiryo UI" panose="020B0604030504040204" pitchFamily="50" charset="-128"/>
              </a:endParaRPr>
            </a:p>
          </p:txBody>
        </p:sp>
        <p:grpSp>
          <p:nvGrpSpPr>
            <p:cNvPr id="16492" name="Group 176">
              <a:extLst>
                <a:ext uri="{FF2B5EF4-FFF2-40B4-BE49-F238E27FC236}">
                  <a16:creationId xmlns:a16="http://schemas.microsoft.com/office/drawing/2014/main" id="{11103EB8-8966-4121-8398-8B9D5668BFFB}"/>
                </a:ext>
              </a:extLst>
            </p:cNvPr>
            <p:cNvGrpSpPr>
              <a:grpSpLocks/>
            </p:cNvGrpSpPr>
            <p:nvPr/>
          </p:nvGrpSpPr>
          <p:grpSpPr bwMode="auto">
            <a:xfrm>
              <a:off x="4858" y="3812"/>
              <a:ext cx="70" cy="119"/>
              <a:chOff x="4858" y="3812"/>
              <a:chExt cx="70" cy="119"/>
            </a:xfrm>
          </p:grpSpPr>
          <p:sp>
            <p:nvSpPr>
              <p:cNvPr id="16499" name="Rectangle 177">
                <a:extLst>
                  <a:ext uri="{FF2B5EF4-FFF2-40B4-BE49-F238E27FC236}">
                    <a16:creationId xmlns:a16="http://schemas.microsoft.com/office/drawing/2014/main" id="{8556A068-0613-4449-9CB3-3656CB4D3BFB}"/>
                  </a:ext>
                </a:extLst>
              </p:cNvPr>
              <p:cNvSpPr>
                <a:spLocks noChangeArrowheads="1"/>
              </p:cNvSpPr>
              <p:nvPr/>
            </p:nvSpPr>
            <p:spPr bwMode="auto">
              <a:xfrm>
                <a:off x="4858" y="3812"/>
                <a:ext cx="70" cy="119"/>
              </a:xfrm>
              <a:prstGeom prst="rect">
                <a:avLst/>
              </a:prstGeom>
              <a:solidFill>
                <a:srgbClr val="FFCC99"/>
              </a:solidFill>
              <a:ln w="4763">
                <a:solidFill>
                  <a:srgbClr val="000000"/>
                </a:solidFill>
                <a:miter lim="800000"/>
                <a:headEnd/>
                <a:tailEnd/>
              </a:ln>
            </p:spPr>
            <p:txBody>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eaLnBrk="1" hangingPunct="1">
                  <a:spcBef>
                    <a:spcPct val="0"/>
                  </a:spcBef>
                  <a:buFontTx/>
                  <a:buNone/>
                </a:pPr>
                <a:endParaRPr lang="ja-JP" altLang="ja-JP" sz="1714">
                  <a:latin typeface="Meiryo UI" panose="020B0604030504040204" pitchFamily="50" charset="-128"/>
                  <a:ea typeface="Meiryo UI" panose="020B0604030504040204" pitchFamily="50" charset="-128"/>
                </a:endParaRPr>
              </a:p>
            </p:txBody>
          </p:sp>
          <p:sp>
            <p:nvSpPr>
              <p:cNvPr id="16500" name="Rectangle 178">
                <a:extLst>
                  <a:ext uri="{FF2B5EF4-FFF2-40B4-BE49-F238E27FC236}">
                    <a16:creationId xmlns:a16="http://schemas.microsoft.com/office/drawing/2014/main" id="{AB712BDC-3A51-4273-9336-12F203C23B6F}"/>
                  </a:ext>
                </a:extLst>
              </p:cNvPr>
              <p:cNvSpPr>
                <a:spLocks noChangeArrowheads="1"/>
              </p:cNvSpPr>
              <p:nvPr/>
            </p:nvSpPr>
            <p:spPr bwMode="auto">
              <a:xfrm>
                <a:off x="4874" y="3832"/>
                <a:ext cx="38" cy="80"/>
              </a:xfrm>
              <a:prstGeom prst="rect">
                <a:avLst/>
              </a:prstGeom>
              <a:solidFill>
                <a:srgbClr val="FFFFFF"/>
              </a:solidFill>
              <a:ln w="4763">
                <a:solidFill>
                  <a:srgbClr val="000000"/>
                </a:solidFill>
                <a:miter lim="800000"/>
                <a:headEnd/>
                <a:tailEnd/>
              </a:ln>
            </p:spPr>
            <p:txBody>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eaLnBrk="1" hangingPunct="1">
                  <a:spcBef>
                    <a:spcPct val="0"/>
                  </a:spcBef>
                  <a:buFontTx/>
                  <a:buNone/>
                </a:pPr>
                <a:endParaRPr lang="ja-JP" altLang="ja-JP" sz="1714">
                  <a:latin typeface="Meiryo UI" panose="020B0604030504040204" pitchFamily="50" charset="-128"/>
                  <a:ea typeface="Meiryo UI" panose="020B0604030504040204" pitchFamily="50" charset="-128"/>
                </a:endParaRPr>
              </a:p>
            </p:txBody>
          </p:sp>
        </p:grpSp>
        <p:grpSp>
          <p:nvGrpSpPr>
            <p:cNvPr id="16493" name="Group 179">
              <a:extLst>
                <a:ext uri="{FF2B5EF4-FFF2-40B4-BE49-F238E27FC236}">
                  <a16:creationId xmlns:a16="http://schemas.microsoft.com/office/drawing/2014/main" id="{210AEA1B-B97D-4E0E-8CF3-A24C86DF4D97}"/>
                </a:ext>
              </a:extLst>
            </p:cNvPr>
            <p:cNvGrpSpPr>
              <a:grpSpLocks/>
            </p:cNvGrpSpPr>
            <p:nvPr/>
          </p:nvGrpSpPr>
          <p:grpSpPr bwMode="auto">
            <a:xfrm>
              <a:off x="5060" y="3812"/>
              <a:ext cx="71" cy="119"/>
              <a:chOff x="5060" y="3812"/>
              <a:chExt cx="71" cy="119"/>
            </a:xfrm>
          </p:grpSpPr>
          <p:sp>
            <p:nvSpPr>
              <p:cNvPr id="16497" name="Rectangle 180">
                <a:extLst>
                  <a:ext uri="{FF2B5EF4-FFF2-40B4-BE49-F238E27FC236}">
                    <a16:creationId xmlns:a16="http://schemas.microsoft.com/office/drawing/2014/main" id="{3DEE2347-8AC2-4061-9CC9-31C2B2582740}"/>
                  </a:ext>
                </a:extLst>
              </p:cNvPr>
              <p:cNvSpPr>
                <a:spLocks noChangeArrowheads="1"/>
              </p:cNvSpPr>
              <p:nvPr/>
            </p:nvSpPr>
            <p:spPr bwMode="auto">
              <a:xfrm>
                <a:off x="5060" y="3812"/>
                <a:ext cx="71" cy="119"/>
              </a:xfrm>
              <a:prstGeom prst="rect">
                <a:avLst/>
              </a:prstGeom>
              <a:solidFill>
                <a:srgbClr val="FFCC99"/>
              </a:solidFill>
              <a:ln w="4763">
                <a:solidFill>
                  <a:srgbClr val="000000"/>
                </a:solidFill>
                <a:miter lim="800000"/>
                <a:headEnd/>
                <a:tailEnd/>
              </a:ln>
            </p:spPr>
            <p:txBody>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eaLnBrk="1" hangingPunct="1">
                  <a:spcBef>
                    <a:spcPct val="0"/>
                  </a:spcBef>
                  <a:buFontTx/>
                  <a:buNone/>
                </a:pPr>
                <a:endParaRPr lang="ja-JP" altLang="ja-JP" sz="1714">
                  <a:latin typeface="Meiryo UI" panose="020B0604030504040204" pitchFamily="50" charset="-128"/>
                  <a:ea typeface="Meiryo UI" panose="020B0604030504040204" pitchFamily="50" charset="-128"/>
                </a:endParaRPr>
              </a:p>
            </p:txBody>
          </p:sp>
          <p:sp>
            <p:nvSpPr>
              <p:cNvPr id="16498" name="Rectangle 181">
                <a:extLst>
                  <a:ext uri="{FF2B5EF4-FFF2-40B4-BE49-F238E27FC236}">
                    <a16:creationId xmlns:a16="http://schemas.microsoft.com/office/drawing/2014/main" id="{C75B9AFB-E416-4C08-BEB5-DD88829BD142}"/>
                  </a:ext>
                </a:extLst>
              </p:cNvPr>
              <p:cNvSpPr>
                <a:spLocks noChangeArrowheads="1"/>
              </p:cNvSpPr>
              <p:nvPr/>
            </p:nvSpPr>
            <p:spPr bwMode="auto">
              <a:xfrm>
                <a:off x="5076" y="3832"/>
                <a:ext cx="39" cy="80"/>
              </a:xfrm>
              <a:prstGeom prst="rect">
                <a:avLst/>
              </a:prstGeom>
              <a:solidFill>
                <a:srgbClr val="FFFFFF"/>
              </a:solidFill>
              <a:ln w="4763">
                <a:solidFill>
                  <a:srgbClr val="000000"/>
                </a:solidFill>
                <a:miter lim="800000"/>
                <a:headEnd/>
                <a:tailEnd/>
              </a:ln>
            </p:spPr>
            <p:txBody>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eaLnBrk="1" hangingPunct="1">
                  <a:spcBef>
                    <a:spcPct val="0"/>
                  </a:spcBef>
                  <a:buFontTx/>
                  <a:buNone/>
                </a:pPr>
                <a:endParaRPr lang="ja-JP" altLang="ja-JP" sz="1714">
                  <a:latin typeface="Meiryo UI" panose="020B0604030504040204" pitchFamily="50" charset="-128"/>
                  <a:ea typeface="Meiryo UI" panose="020B0604030504040204" pitchFamily="50" charset="-128"/>
                </a:endParaRPr>
              </a:p>
            </p:txBody>
          </p:sp>
        </p:grpSp>
        <p:grpSp>
          <p:nvGrpSpPr>
            <p:cNvPr id="16494" name="Group 182">
              <a:extLst>
                <a:ext uri="{FF2B5EF4-FFF2-40B4-BE49-F238E27FC236}">
                  <a16:creationId xmlns:a16="http://schemas.microsoft.com/office/drawing/2014/main" id="{B144B4C4-C6A3-4288-8B22-D656FDBBB273}"/>
                </a:ext>
              </a:extLst>
            </p:cNvPr>
            <p:cNvGrpSpPr>
              <a:grpSpLocks/>
            </p:cNvGrpSpPr>
            <p:nvPr/>
          </p:nvGrpSpPr>
          <p:grpSpPr bwMode="auto">
            <a:xfrm>
              <a:off x="5262" y="3812"/>
              <a:ext cx="71" cy="119"/>
              <a:chOff x="5262" y="3812"/>
              <a:chExt cx="71" cy="119"/>
            </a:xfrm>
          </p:grpSpPr>
          <p:sp>
            <p:nvSpPr>
              <p:cNvPr id="16495" name="Rectangle 183">
                <a:extLst>
                  <a:ext uri="{FF2B5EF4-FFF2-40B4-BE49-F238E27FC236}">
                    <a16:creationId xmlns:a16="http://schemas.microsoft.com/office/drawing/2014/main" id="{E2DB3760-F468-4244-8CF4-399E0359CCCF}"/>
                  </a:ext>
                </a:extLst>
              </p:cNvPr>
              <p:cNvSpPr>
                <a:spLocks noChangeArrowheads="1"/>
              </p:cNvSpPr>
              <p:nvPr/>
            </p:nvSpPr>
            <p:spPr bwMode="auto">
              <a:xfrm>
                <a:off x="5262" y="3812"/>
                <a:ext cx="71" cy="119"/>
              </a:xfrm>
              <a:prstGeom prst="rect">
                <a:avLst/>
              </a:prstGeom>
              <a:solidFill>
                <a:srgbClr val="FFCC99"/>
              </a:solidFill>
              <a:ln w="4763">
                <a:solidFill>
                  <a:srgbClr val="000000"/>
                </a:solidFill>
                <a:miter lim="800000"/>
                <a:headEnd/>
                <a:tailEnd/>
              </a:ln>
            </p:spPr>
            <p:txBody>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eaLnBrk="1" hangingPunct="1">
                  <a:spcBef>
                    <a:spcPct val="0"/>
                  </a:spcBef>
                  <a:buFontTx/>
                  <a:buNone/>
                </a:pPr>
                <a:endParaRPr lang="ja-JP" altLang="ja-JP" sz="1714">
                  <a:latin typeface="Meiryo UI" panose="020B0604030504040204" pitchFamily="50" charset="-128"/>
                  <a:ea typeface="Meiryo UI" panose="020B0604030504040204" pitchFamily="50" charset="-128"/>
                </a:endParaRPr>
              </a:p>
            </p:txBody>
          </p:sp>
          <p:sp>
            <p:nvSpPr>
              <p:cNvPr id="16496" name="Rectangle 184">
                <a:extLst>
                  <a:ext uri="{FF2B5EF4-FFF2-40B4-BE49-F238E27FC236}">
                    <a16:creationId xmlns:a16="http://schemas.microsoft.com/office/drawing/2014/main" id="{D08479AF-F415-4EDD-B2B0-5B85E7CD9806}"/>
                  </a:ext>
                </a:extLst>
              </p:cNvPr>
              <p:cNvSpPr>
                <a:spLocks noChangeArrowheads="1"/>
              </p:cNvSpPr>
              <p:nvPr/>
            </p:nvSpPr>
            <p:spPr bwMode="auto">
              <a:xfrm>
                <a:off x="5278" y="3832"/>
                <a:ext cx="39" cy="80"/>
              </a:xfrm>
              <a:prstGeom prst="rect">
                <a:avLst/>
              </a:prstGeom>
              <a:solidFill>
                <a:srgbClr val="FFFFFF"/>
              </a:solidFill>
              <a:ln w="4763">
                <a:solidFill>
                  <a:srgbClr val="000000"/>
                </a:solidFill>
                <a:miter lim="800000"/>
                <a:headEnd/>
                <a:tailEnd/>
              </a:ln>
            </p:spPr>
            <p:txBody>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eaLnBrk="1" hangingPunct="1">
                  <a:spcBef>
                    <a:spcPct val="0"/>
                  </a:spcBef>
                  <a:buFontTx/>
                  <a:buNone/>
                </a:pPr>
                <a:endParaRPr lang="ja-JP" altLang="ja-JP" sz="1714">
                  <a:latin typeface="Meiryo UI" panose="020B0604030504040204" pitchFamily="50" charset="-128"/>
                  <a:ea typeface="Meiryo UI" panose="020B0604030504040204" pitchFamily="50" charset="-128"/>
                </a:endParaRPr>
              </a:p>
            </p:txBody>
          </p:sp>
        </p:grpSp>
      </p:grpSp>
      <p:sp>
        <p:nvSpPr>
          <p:cNvPr id="16411" name="Rectangle 185">
            <a:extLst>
              <a:ext uri="{FF2B5EF4-FFF2-40B4-BE49-F238E27FC236}">
                <a16:creationId xmlns:a16="http://schemas.microsoft.com/office/drawing/2014/main" id="{AC66510E-DF29-45DF-882C-60659ED84672}"/>
              </a:ext>
            </a:extLst>
          </p:cNvPr>
          <p:cNvSpPr>
            <a:spLocks noChangeArrowheads="1"/>
          </p:cNvSpPr>
          <p:nvPr/>
        </p:nvSpPr>
        <p:spPr bwMode="auto">
          <a:xfrm>
            <a:off x="6493527" y="3823608"/>
            <a:ext cx="1136952" cy="351763"/>
          </a:xfrm>
          <a:prstGeom prst="rect">
            <a:avLst/>
          </a:prstGeom>
          <a:solidFill>
            <a:srgbClr val="CC99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ctr">
              <a:spcBef>
                <a:spcPct val="0"/>
              </a:spcBef>
              <a:buFontTx/>
              <a:buNone/>
            </a:pPr>
            <a:r>
              <a:rPr lang="en-US" altLang="ja-JP" sz="1143">
                <a:solidFill>
                  <a:srgbClr val="000000"/>
                </a:solidFill>
                <a:latin typeface="Meiryo UI" panose="020B0604030504040204" pitchFamily="50" charset="-128"/>
                <a:ea typeface="Meiryo UI" panose="020B0604030504040204" pitchFamily="50" charset="-128"/>
              </a:rPr>
              <a:t>  </a:t>
            </a:r>
            <a:r>
              <a:rPr kumimoji="0" lang="ja-JP" altLang="en-US" sz="1143">
                <a:solidFill>
                  <a:srgbClr val="000000"/>
                </a:solidFill>
                <a:latin typeface="Meiryo UI" panose="020B0604030504040204" pitchFamily="50" charset="-128"/>
                <a:ea typeface="Meiryo UI" panose="020B0604030504040204" pitchFamily="50" charset="-128"/>
              </a:rPr>
              <a:t>地下</a:t>
            </a:r>
            <a:r>
              <a:rPr kumimoji="0" lang="en-US" altLang="ja-JP" sz="1143">
                <a:solidFill>
                  <a:srgbClr val="000000"/>
                </a:solidFill>
                <a:latin typeface="Meiryo UI" panose="020B0604030504040204" pitchFamily="50" charset="-128"/>
                <a:ea typeface="Meiryo UI" panose="020B0604030504040204" pitchFamily="50" charset="-128"/>
              </a:rPr>
              <a:t>300m</a:t>
            </a:r>
            <a:r>
              <a:rPr kumimoji="0" lang="ja-JP" altLang="en-US" sz="1143">
                <a:solidFill>
                  <a:srgbClr val="000000"/>
                </a:solidFill>
                <a:latin typeface="Meiryo UI" panose="020B0604030504040204" pitchFamily="50" charset="-128"/>
                <a:ea typeface="Meiryo UI" panose="020B0604030504040204" pitchFamily="50" charset="-128"/>
              </a:rPr>
              <a:t>より深い地層</a:t>
            </a:r>
            <a:endParaRPr lang="ja-JP" altLang="en-US" sz="1143">
              <a:latin typeface="Meiryo UI" panose="020B0604030504040204" pitchFamily="50" charset="-128"/>
              <a:ea typeface="Meiryo UI" panose="020B0604030504040204" pitchFamily="50" charset="-128"/>
            </a:endParaRPr>
          </a:p>
        </p:txBody>
      </p:sp>
      <p:sp>
        <p:nvSpPr>
          <p:cNvPr id="16412" name="Rectangle 189">
            <a:extLst>
              <a:ext uri="{FF2B5EF4-FFF2-40B4-BE49-F238E27FC236}">
                <a16:creationId xmlns:a16="http://schemas.microsoft.com/office/drawing/2014/main" id="{A5BA867B-0B02-4907-8382-D7F81D241922}"/>
              </a:ext>
            </a:extLst>
          </p:cNvPr>
          <p:cNvSpPr>
            <a:spLocks noChangeArrowheads="1"/>
          </p:cNvSpPr>
          <p:nvPr/>
        </p:nvSpPr>
        <p:spPr bwMode="auto">
          <a:xfrm>
            <a:off x="5030003" y="2196798"/>
            <a:ext cx="633488" cy="223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eaLnBrk="1" hangingPunct="1">
              <a:spcBef>
                <a:spcPct val="0"/>
              </a:spcBef>
              <a:buFontTx/>
              <a:buNone/>
            </a:pPr>
            <a:endParaRPr lang="ja-JP" altLang="ja-JP" sz="1714">
              <a:latin typeface="Meiryo UI" panose="020B0604030504040204" pitchFamily="50" charset="-128"/>
              <a:ea typeface="Meiryo UI" panose="020B0604030504040204" pitchFamily="50" charset="-128"/>
            </a:endParaRPr>
          </a:p>
        </p:txBody>
      </p:sp>
      <p:sp>
        <p:nvSpPr>
          <p:cNvPr id="16413" name="Rectangle 190">
            <a:extLst>
              <a:ext uri="{FF2B5EF4-FFF2-40B4-BE49-F238E27FC236}">
                <a16:creationId xmlns:a16="http://schemas.microsoft.com/office/drawing/2014/main" id="{69068097-24AF-4BA7-8F6E-BC9A902E09C0}"/>
              </a:ext>
            </a:extLst>
          </p:cNvPr>
          <p:cNvSpPr>
            <a:spLocks noChangeArrowheads="1"/>
          </p:cNvSpPr>
          <p:nvPr/>
        </p:nvSpPr>
        <p:spPr bwMode="auto">
          <a:xfrm>
            <a:off x="5801075" y="2355548"/>
            <a:ext cx="745369" cy="1315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eaLnBrk="1" hangingPunct="1">
              <a:spcBef>
                <a:spcPct val="0"/>
              </a:spcBef>
              <a:buFontTx/>
              <a:buNone/>
            </a:pPr>
            <a:endParaRPr lang="ja-JP" altLang="ja-JP" sz="1714">
              <a:latin typeface="Meiryo UI" panose="020B0604030504040204" pitchFamily="50" charset="-128"/>
              <a:ea typeface="Meiryo UI" panose="020B0604030504040204" pitchFamily="50" charset="-128"/>
            </a:endParaRPr>
          </a:p>
        </p:txBody>
      </p:sp>
      <p:sp>
        <p:nvSpPr>
          <p:cNvPr id="16414" name="Rectangle 191">
            <a:extLst>
              <a:ext uri="{FF2B5EF4-FFF2-40B4-BE49-F238E27FC236}">
                <a16:creationId xmlns:a16="http://schemas.microsoft.com/office/drawing/2014/main" id="{617A55C0-4AF7-4EBD-A31E-5F6B403B68D7}"/>
              </a:ext>
            </a:extLst>
          </p:cNvPr>
          <p:cNvSpPr>
            <a:spLocks noChangeArrowheads="1"/>
          </p:cNvSpPr>
          <p:nvPr/>
        </p:nvSpPr>
        <p:spPr bwMode="auto">
          <a:xfrm>
            <a:off x="5329361" y="1578428"/>
            <a:ext cx="437620" cy="175882"/>
          </a:xfrm>
          <a:prstGeom prst="rect">
            <a:avLst/>
          </a:prstGeom>
          <a:solidFill>
            <a:srgbClr val="CC99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r>
              <a:rPr lang="ja-JP" altLang="en-US" sz="1143">
                <a:solidFill>
                  <a:srgbClr val="000000"/>
                </a:solidFill>
                <a:latin typeface="Meiryo UI" panose="020B0604030504040204" pitchFamily="50" charset="-128"/>
                <a:ea typeface="Meiryo UI" panose="020B0604030504040204" pitchFamily="50" charset="-128"/>
              </a:rPr>
              <a:t>～２ｍ</a:t>
            </a:r>
            <a:endParaRPr lang="ja-JP" altLang="en-US" sz="1143">
              <a:latin typeface="Meiryo UI" panose="020B0604030504040204" pitchFamily="50" charset="-128"/>
              <a:ea typeface="Meiryo UI" panose="020B0604030504040204" pitchFamily="50" charset="-128"/>
            </a:endParaRPr>
          </a:p>
        </p:txBody>
      </p:sp>
      <p:grpSp>
        <p:nvGrpSpPr>
          <p:cNvPr id="16415" name="Group 192">
            <a:extLst>
              <a:ext uri="{FF2B5EF4-FFF2-40B4-BE49-F238E27FC236}">
                <a16:creationId xmlns:a16="http://schemas.microsoft.com/office/drawing/2014/main" id="{0C000458-2AA9-4FFD-8085-AC7ECA6900C4}"/>
              </a:ext>
            </a:extLst>
          </p:cNvPr>
          <p:cNvGrpSpPr>
            <a:grpSpLocks/>
          </p:cNvGrpSpPr>
          <p:nvPr/>
        </p:nvGrpSpPr>
        <p:grpSpPr bwMode="auto">
          <a:xfrm>
            <a:off x="5888766" y="1336524"/>
            <a:ext cx="57452" cy="511024"/>
            <a:chOff x="3821" y="1202"/>
            <a:chExt cx="25" cy="173"/>
          </a:xfrm>
        </p:grpSpPr>
        <p:sp>
          <p:nvSpPr>
            <p:cNvPr id="16488" name="Line 193">
              <a:extLst>
                <a:ext uri="{FF2B5EF4-FFF2-40B4-BE49-F238E27FC236}">
                  <a16:creationId xmlns:a16="http://schemas.microsoft.com/office/drawing/2014/main" id="{3F54EFC1-5045-4BC0-AC6C-777B01CAFCAC}"/>
                </a:ext>
              </a:extLst>
            </p:cNvPr>
            <p:cNvSpPr>
              <a:spLocks noChangeShapeType="1"/>
            </p:cNvSpPr>
            <p:nvPr/>
          </p:nvSpPr>
          <p:spPr bwMode="auto">
            <a:xfrm>
              <a:off x="3833" y="1202"/>
              <a:ext cx="1" cy="173"/>
            </a:xfrm>
            <a:prstGeom prst="line">
              <a:avLst/>
            </a:prstGeom>
            <a:noFill/>
            <a:ln w="27051">
              <a:solidFill>
                <a:srgbClr val="000000"/>
              </a:solidFill>
              <a:round/>
              <a:headEnd/>
              <a:tailEnd/>
            </a:ln>
            <a:extLst>
              <a:ext uri="{909E8E84-426E-40DD-AFC4-6F175D3DCCD1}">
                <a14:hiddenFill xmlns:a14="http://schemas.microsoft.com/office/drawing/2010/main">
                  <a:noFill/>
                </a14:hiddenFill>
              </a:ext>
            </a:extLst>
          </p:spPr>
          <p:txBody>
            <a:bodyPr/>
            <a:lstStyle/>
            <a:p>
              <a:endParaRPr lang="ja-JP" altLang="en-US" sz="1714"/>
            </a:p>
          </p:txBody>
        </p:sp>
        <p:sp>
          <p:nvSpPr>
            <p:cNvPr id="16489" name="Freeform 194">
              <a:extLst>
                <a:ext uri="{FF2B5EF4-FFF2-40B4-BE49-F238E27FC236}">
                  <a16:creationId xmlns:a16="http://schemas.microsoft.com/office/drawing/2014/main" id="{A04B24AF-78F5-4669-84E5-09FEAEE423BD}"/>
                </a:ext>
              </a:extLst>
            </p:cNvPr>
            <p:cNvSpPr>
              <a:spLocks/>
            </p:cNvSpPr>
            <p:nvPr/>
          </p:nvSpPr>
          <p:spPr bwMode="auto">
            <a:xfrm>
              <a:off x="3824" y="1202"/>
              <a:ext cx="22" cy="32"/>
            </a:xfrm>
            <a:custGeom>
              <a:avLst/>
              <a:gdLst>
                <a:gd name="T0" fmla="*/ 22 w 22"/>
                <a:gd name="T1" fmla="*/ 32 h 32"/>
                <a:gd name="T2" fmla="*/ 9 w 22"/>
                <a:gd name="T3" fmla="*/ 0 h 32"/>
                <a:gd name="T4" fmla="*/ 0 w 22"/>
                <a:gd name="T5" fmla="*/ 32 h 32"/>
                <a:gd name="T6" fmla="*/ 0 60000 65536"/>
                <a:gd name="T7" fmla="*/ 0 60000 65536"/>
                <a:gd name="T8" fmla="*/ 0 60000 65536"/>
                <a:gd name="T9" fmla="*/ 0 w 22"/>
                <a:gd name="T10" fmla="*/ 0 h 32"/>
                <a:gd name="T11" fmla="*/ 22 w 22"/>
                <a:gd name="T12" fmla="*/ 32 h 32"/>
              </a:gdLst>
              <a:ahLst/>
              <a:cxnLst>
                <a:cxn ang="T6">
                  <a:pos x="T0" y="T1"/>
                </a:cxn>
                <a:cxn ang="T7">
                  <a:pos x="T2" y="T3"/>
                </a:cxn>
                <a:cxn ang="T8">
                  <a:pos x="T4" y="T5"/>
                </a:cxn>
              </a:cxnLst>
              <a:rect l="T9" t="T10" r="T11" b="T12"/>
              <a:pathLst>
                <a:path w="22" h="32">
                  <a:moveTo>
                    <a:pt x="22" y="32"/>
                  </a:moveTo>
                  <a:lnTo>
                    <a:pt x="9" y="0"/>
                  </a:lnTo>
                  <a:lnTo>
                    <a:pt x="0" y="32"/>
                  </a:lnTo>
                </a:path>
              </a:pathLst>
            </a:custGeom>
            <a:noFill/>
            <a:ln w="27051">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ja-JP" altLang="en-US" sz="1714"/>
            </a:p>
          </p:txBody>
        </p:sp>
        <p:sp>
          <p:nvSpPr>
            <p:cNvPr id="16490" name="Freeform 195">
              <a:extLst>
                <a:ext uri="{FF2B5EF4-FFF2-40B4-BE49-F238E27FC236}">
                  <a16:creationId xmlns:a16="http://schemas.microsoft.com/office/drawing/2014/main" id="{29DD2639-5AEB-4E50-9D34-E0EF4154097B}"/>
                </a:ext>
              </a:extLst>
            </p:cNvPr>
            <p:cNvSpPr>
              <a:spLocks/>
            </p:cNvSpPr>
            <p:nvPr/>
          </p:nvSpPr>
          <p:spPr bwMode="auto">
            <a:xfrm>
              <a:off x="3821" y="1356"/>
              <a:ext cx="22" cy="19"/>
            </a:xfrm>
            <a:custGeom>
              <a:avLst/>
              <a:gdLst>
                <a:gd name="T0" fmla="*/ 0 w 22"/>
                <a:gd name="T1" fmla="*/ 0 h 19"/>
                <a:gd name="T2" fmla="*/ 12 w 22"/>
                <a:gd name="T3" fmla="*/ 19 h 19"/>
                <a:gd name="T4" fmla="*/ 22 w 22"/>
                <a:gd name="T5" fmla="*/ 0 h 19"/>
                <a:gd name="T6" fmla="*/ 0 60000 65536"/>
                <a:gd name="T7" fmla="*/ 0 60000 65536"/>
                <a:gd name="T8" fmla="*/ 0 60000 65536"/>
                <a:gd name="T9" fmla="*/ 0 w 22"/>
                <a:gd name="T10" fmla="*/ 0 h 19"/>
                <a:gd name="T11" fmla="*/ 22 w 22"/>
                <a:gd name="T12" fmla="*/ 19 h 19"/>
              </a:gdLst>
              <a:ahLst/>
              <a:cxnLst>
                <a:cxn ang="T6">
                  <a:pos x="T0" y="T1"/>
                </a:cxn>
                <a:cxn ang="T7">
                  <a:pos x="T2" y="T3"/>
                </a:cxn>
                <a:cxn ang="T8">
                  <a:pos x="T4" y="T5"/>
                </a:cxn>
              </a:cxnLst>
              <a:rect l="T9" t="T10" r="T11" b="T12"/>
              <a:pathLst>
                <a:path w="22" h="19">
                  <a:moveTo>
                    <a:pt x="0" y="0"/>
                  </a:moveTo>
                  <a:lnTo>
                    <a:pt x="12" y="19"/>
                  </a:lnTo>
                  <a:lnTo>
                    <a:pt x="22" y="0"/>
                  </a:lnTo>
                </a:path>
              </a:pathLst>
            </a:custGeom>
            <a:noFill/>
            <a:ln w="27051">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ja-JP" altLang="en-US" sz="1714"/>
            </a:p>
          </p:txBody>
        </p:sp>
      </p:grpSp>
      <p:sp>
        <p:nvSpPr>
          <p:cNvPr id="194" name="Text Box 196">
            <a:extLst>
              <a:ext uri="{FF2B5EF4-FFF2-40B4-BE49-F238E27FC236}">
                <a16:creationId xmlns:a16="http://schemas.microsoft.com/office/drawing/2014/main" id="{6F9587D2-691B-4CDE-9FA8-638E97E51FAD}"/>
              </a:ext>
            </a:extLst>
          </p:cNvPr>
          <p:cNvSpPr txBox="1">
            <a:spLocks noChangeArrowheads="1"/>
          </p:cNvSpPr>
          <p:nvPr/>
        </p:nvSpPr>
        <p:spPr bwMode="auto">
          <a:xfrm>
            <a:off x="4215382" y="2167297"/>
            <a:ext cx="477823" cy="1867202"/>
          </a:xfrm>
          <a:prstGeom prst="rect">
            <a:avLst/>
          </a:prstGeom>
          <a:solidFill>
            <a:srgbClr val="99FF99"/>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eaVert">
            <a:spAutoFit/>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algn="ctr">
              <a:spcBef>
                <a:spcPct val="0"/>
              </a:spcBef>
              <a:buFontTx/>
              <a:buNone/>
              <a:defRPr/>
            </a:pPr>
            <a:r>
              <a:rPr lang="ja-JP" altLang="en-US" sz="1905">
                <a:latin typeface="Meiryo UI" panose="020B0604030504040204" pitchFamily="50" charset="-128"/>
                <a:ea typeface="Meiryo UI" panose="020B0604030504040204" pitchFamily="50" charset="-128"/>
              </a:rPr>
              <a:t>管理型処分</a:t>
            </a:r>
          </a:p>
        </p:txBody>
      </p:sp>
      <p:grpSp>
        <p:nvGrpSpPr>
          <p:cNvPr id="16419" name="Group 198">
            <a:extLst>
              <a:ext uri="{FF2B5EF4-FFF2-40B4-BE49-F238E27FC236}">
                <a16:creationId xmlns:a16="http://schemas.microsoft.com/office/drawing/2014/main" id="{BC631487-AF90-418E-B2DC-DC37B23D4DF6}"/>
              </a:ext>
            </a:extLst>
          </p:cNvPr>
          <p:cNvGrpSpPr>
            <a:grpSpLocks/>
          </p:cNvGrpSpPr>
          <p:nvPr/>
        </p:nvGrpSpPr>
        <p:grpSpPr bwMode="auto">
          <a:xfrm>
            <a:off x="7669790" y="1297214"/>
            <a:ext cx="43845" cy="4252989"/>
            <a:chOff x="5009" y="1192"/>
            <a:chExt cx="25" cy="2447"/>
          </a:xfrm>
        </p:grpSpPr>
        <p:sp>
          <p:nvSpPr>
            <p:cNvPr id="16485" name="Line 199">
              <a:extLst>
                <a:ext uri="{FF2B5EF4-FFF2-40B4-BE49-F238E27FC236}">
                  <a16:creationId xmlns:a16="http://schemas.microsoft.com/office/drawing/2014/main" id="{3C751ADA-EC6A-45B1-A6BB-6C56660BB637}"/>
                </a:ext>
              </a:extLst>
            </p:cNvPr>
            <p:cNvSpPr>
              <a:spLocks noChangeShapeType="1"/>
            </p:cNvSpPr>
            <p:nvPr/>
          </p:nvSpPr>
          <p:spPr bwMode="auto">
            <a:xfrm>
              <a:off x="5022" y="1192"/>
              <a:ext cx="1" cy="2447"/>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ja-JP" altLang="en-US" sz="1714"/>
            </a:p>
          </p:txBody>
        </p:sp>
        <p:sp>
          <p:nvSpPr>
            <p:cNvPr id="16486" name="Freeform 200">
              <a:extLst>
                <a:ext uri="{FF2B5EF4-FFF2-40B4-BE49-F238E27FC236}">
                  <a16:creationId xmlns:a16="http://schemas.microsoft.com/office/drawing/2014/main" id="{339C322D-8E07-4C0F-9337-DB6186E183E9}"/>
                </a:ext>
              </a:extLst>
            </p:cNvPr>
            <p:cNvSpPr>
              <a:spLocks/>
            </p:cNvSpPr>
            <p:nvPr/>
          </p:nvSpPr>
          <p:spPr bwMode="auto">
            <a:xfrm>
              <a:off x="5012" y="1192"/>
              <a:ext cx="22" cy="19"/>
            </a:xfrm>
            <a:custGeom>
              <a:avLst/>
              <a:gdLst>
                <a:gd name="T0" fmla="*/ 22 w 22"/>
                <a:gd name="T1" fmla="*/ 19 h 19"/>
                <a:gd name="T2" fmla="*/ 10 w 22"/>
                <a:gd name="T3" fmla="*/ 0 h 19"/>
                <a:gd name="T4" fmla="*/ 0 w 22"/>
                <a:gd name="T5" fmla="*/ 19 h 19"/>
                <a:gd name="T6" fmla="*/ 0 60000 65536"/>
                <a:gd name="T7" fmla="*/ 0 60000 65536"/>
                <a:gd name="T8" fmla="*/ 0 60000 65536"/>
                <a:gd name="T9" fmla="*/ 0 w 22"/>
                <a:gd name="T10" fmla="*/ 0 h 19"/>
                <a:gd name="T11" fmla="*/ 22 w 22"/>
                <a:gd name="T12" fmla="*/ 19 h 19"/>
              </a:gdLst>
              <a:ahLst/>
              <a:cxnLst>
                <a:cxn ang="T6">
                  <a:pos x="T0" y="T1"/>
                </a:cxn>
                <a:cxn ang="T7">
                  <a:pos x="T2" y="T3"/>
                </a:cxn>
                <a:cxn ang="T8">
                  <a:pos x="T4" y="T5"/>
                </a:cxn>
              </a:cxnLst>
              <a:rect l="T9" t="T10" r="T11" b="T12"/>
              <a:pathLst>
                <a:path w="22" h="19">
                  <a:moveTo>
                    <a:pt x="22" y="19"/>
                  </a:moveTo>
                  <a:lnTo>
                    <a:pt x="10" y="0"/>
                  </a:lnTo>
                  <a:lnTo>
                    <a:pt x="0" y="19"/>
                  </a:lnTo>
                </a:path>
              </a:pathLst>
            </a:custGeom>
            <a:noFill/>
            <a:ln w="28575" cmpd="sng">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ja-JP" altLang="en-US" sz="1714"/>
            </a:p>
          </p:txBody>
        </p:sp>
        <p:sp>
          <p:nvSpPr>
            <p:cNvPr id="16487" name="Freeform 201">
              <a:extLst>
                <a:ext uri="{FF2B5EF4-FFF2-40B4-BE49-F238E27FC236}">
                  <a16:creationId xmlns:a16="http://schemas.microsoft.com/office/drawing/2014/main" id="{E4ABBA6C-480E-4DA1-8481-3FA7FF8BCCCC}"/>
                </a:ext>
              </a:extLst>
            </p:cNvPr>
            <p:cNvSpPr>
              <a:spLocks/>
            </p:cNvSpPr>
            <p:nvPr/>
          </p:nvSpPr>
          <p:spPr bwMode="auto">
            <a:xfrm>
              <a:off x="5009" y="3620"/>
              <a:ext cx="22" cy="19"/>
            </a:xfrm>
            <a:custGeom>
              <a:avLst/>
              <a:gdLst>
                <a:gd name="T0" fmla="*/ 0 w 22"/>
                <a:gd name="T1" fmla="*/ 0 h 19"/>
                <a:gd name="T2" fmla="*/ 13 w 22"/>
                <a:gd name="T3" fmla="*/ 19 h 19"/>
                <a:gd name="T4" fmla="*/ 22 w 22"/>
                <a:gd name="T5" fmla="*/ 0 h 19"/>
                <a:gd name="T6" fmla="*/ 0 60000 65536"/>
                <a:gd name="T7" fmla="*/ 0 60000 65536"/>
                <a:gd name="T8" fmla="*/ 0 60000 65536"/>
                <a:gd name="T9" fmla="*/ 0 w 22"/>
                <a:gd name="T10" fmla="*/ 0 h 19"/>
                <a:gd name="T11" fmla="*/ 22 w 22"/>
                <a:gd name="T12" fmla="*/ 19 h 19"/>
              </a:gdLst>
              <a:ahLst/>
              <a:cxnLst>
                <a:cxn ang="T6">
                  <a:pos x="T0" y="T1"/>
                </a:cxn>
                <a:cxn ang="T7">
                  <a:pos x="T2" y="T3"/>
                </a:cxn>
                <a:cxn ang="T8">
                  <a:pos x="T4" y="T5"/>
                </a:cxn>
              </a:cxnLst>
              <a:rect l="T9" t="T10" r="T11" b="T12"/>
              <a:pathLst>
                <a:path w="22" h="19">
                  <a:moveTo>
                    <a:pt x="0" y="0"/>
                  </a:moveTo>
                  <a:lnTo>
                    <a:pt x="13" y="19"/>
                  </a:lnTo>
                  <a:lnTo>
                    <a:pt x="22" y="0"/>
                  </a:lnTo>
                </a:path>
              </a:pathLst>
            </a:custGeom>
            <a:noFill/>
            <a:ln w="28575" cmpd="sng">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ja-JP" altLang="en-US" sz="1714"/>
            </a:p>
          </p:txBody>
        </p:sp>
      </p:grpSp>
      <p:sp>
        <p:nvSpPr>
          <p:cNvPr id="16420" name="Rectangle 202">
            <a:extLst>
              <a:ext uri="{FF2B5EF4-FFF2-40B4-BE49-F238E27FC236}">
                <a16:creationId xmlns:a16="http://schemas.microsoft.com/office/drawing/2014/main" id="{2706ECA0-9AF3-4F0F-8BC4-7FE513BB10D9}"/>
              </a:ext>
            </a:extLst>
          </p:cNvPr>
          <p:cNvSpPr>
            <a:spLocks noChangeArrowheads="1"/>
          </p:cNvSpPr>
          <p:nvPr/>
        </p:nvSpPr>
        <p:spPr bwMode="auto">
          <a:xfrm>
            <a:off x="2954158" y="2671537"/>
            <a:ext cx="881441" cy="293157"/>
          </a:xfrm>
          <a:prstGeom prst="rect">
            <a:avLst/>
          </a:prstGeom>
          <a:solidFill>
            <a:srgbClr val="CC99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ctr">
              <a:spcBef>
                <a:spcPct val="0"/>
              </a:spcBef>
              <a:buFontTx/>
              <a:buNone/>
            </a:pPr>
            <a:r>
              <a:rPr lang="en-US" altLang="ja-JP" sz="1905">
                <a:solidFill>
                  <a:srgbClr val="000000"/>
                </a:solidFill>
                <a:latin typeface="Meiryo UI" panose="020B0604030504040204" pitchFamily="50" charset="-128"/>
                <a:ea typeface="Meiryo UI" panose="020B0604030504040204" pitchFamily="50" charset="-128"/>
              </a:rPr>
              <a:t>LLW</a:t>
            </a:r>
            <a:endParaRPr lang="en-US" altLang="ja-JP" sz="1905">
              <a:latin typeface="Meiryo UI" panose="020B0604030504040204" pitchFamily="50" charset="-128"/>
              <a:ea typeface="Meiryo UI" panose="020B0604030504040204" pitchFamily="50" charset="-128"/>
            </a:endParaRPr>
          </a:p>
        </p:txBody>
      </p:sp>
      <p:sp>
        <p:nvSpPr>
          <p:cNvPr id="16421" name="Rectangle 203">
            <a:extLst>
              <a:ext uri="{FF2B5EF4-FFF2-40B4-BE49-F238E27FC236}">
                <a16:creationId xmlns:a16="http://schemas.microsoft.com/office/drawing/2014/main" id="{326A300C-9946-43D4-A302-2997562FEA9A}"/>
              </a:ext>
            </a:extLst>
          </p:cNvPr>
          <p:cNvSpPr>
            <a:spLocks noChangeArrowheads="1"/>
          </p:cNvSpPr>
          <p:nvPr/>
        </p:nvSpPr>
        <p:spPr bwMode="auto">
          <a:xfrm>
            <a:off x="3028242" y="3184072"/>
            <a:ext cx="940405" cy="410433"/>
          </a:xfrm>
          <a:prstGeom prst="rect">
            <a:avLst/>
          </a:prstGeom>
          <a:solidFill>
            <a:srgbClr val="FF99CC"/>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ctr">
              <a:spcBef>
                <a:spcPct val="0"/>
              </a:spcBef>
              <a:buFontTx/>
              <a:buNone/>
            </a:pPr>
            <a:r>
              <a:rPr lang="ja-JP" altLang="en-US" sz="1143">
                <a:solidFill>
                  <a:srgbClr val="000000"/>
                </a:solidFill>
                <a:latin typeface="Meiryo UI" panose="020B0604030504040204" pitchFamily="50" charset="-128"/>
                <a:ea typeface="Meiryo UI" panose="020B0604030504040204" pitchFamily="50" charset="-128"/>
              </a:rPr>
              <a:t>比較的高い</a:t>
            </a:r>
          </a:p>
          <a:p>
            <a:pPr algn="ctr">
              <a:spcBef>
                <a:spcPct val="0"/>
              </a:spcBef>
              <a:buFontTx/>
              <a:buNone/>
            </a:pPr>
            <a:r>
              <a:rPr lang="en-US" altLang="ja-JP" sz="1524">
                <a:solidFill>
                  <a:srgbClr val="000000"/>
                </a:solidFill>
                <a:latin typeface="Meiryo UI" panose="020B0604030504040204" pitchFamily="50" charset="-128"/>
                <a:ea typeface="Meiryo UI" panose="020B0604030504040204" pitchFamily="50" charset="-128"/>
              </a:rPr>
              <a:t>LLW</a:t>
            </a:r>
            <a:endParaRPr lang="en-US" altLang="ja-JP" sz="1524">
              <a:latin typeface="Meiryo UI" panose="020B0604030504040204" pitchFamily="50" charset="-128"/>
              <a:ea typeface="Meiryo UI" panose="020B0604030504040204" pitchFamily="50" charset="-128"/>
            </a:endParaRPr>
          </a:p>
        </p:txBody>
      </p:sp>
      <p:sp>
        <p:nvSpPr>
          <p:cNvPr id="202" name="Rectangle 204">
            <a:extLst>
              <a:ext uri="{FF2B5EF4-FFF2-40B4-BE49-F238E27FC236}">
                <a16:creationId xmlns:a16="http://schemas.microsoft.com/office/drawing/2014/main" id="{57FD1F45-D7A5-47FB-B85E-8BCF1D04440E}"/>
              </a:ext>
            </a:extLst>
          </p:cNvPr>
          <p:cNvSpPr>
            <a:spLocks noChangeArrowheads="1"/>
          </p:cNvSpPr>
          <p:nvPr/>
        </p:nvSpPr>
        <p:spPr bwMode="auto">
          <a:xfrm>
            <a:off x="2887634" y="2131786"/>
            <a:ext cx="879929" cy="410241"/>
          </a:xfrm>
          <a:prstGeom prst="rect">
            <a:avLst/>
          </a:prstGeom>
          <a:solidFill>
            <a:schemeClr val="accent1">
              <a:lumMod val="90000"/>
            </a:schemeClr>
          </a:solidFill>
          <a:ln>
            <a:noFill/>
          </a:ln>
        </p:spPr>
        <p:txBody>
          <a:bodyPr lIns="0" tIns="0" rIns="0" bIns="0">
            <a:spAutoFit/>
          </a:bodyPr>
          <a:lstStyle/>
          <a:p>
            <a:pPr algn="ctr">
              <a:defRPr/>
            </a:pPr>
            <a:r>
              <a:rPr lang="ja-JP" altLang="en-US" sz="1333" b="1" dirty="0">
                <a:solidFill>
                  <a:schemeClr val="bg1"/>
                </a:solidFill>
                <a:latin typeface="Meiryo UI" panose="020B0604030504040204" pitchFamily="50" charset="-128"/>
                <a:ea typeface="Meiryo UI" panose="020B0604030504040204" pitchFamily="50" charset="-128"/>
              </a:rPr>
              <a:t>極低</a:t>
            </a:r>
          </a:p>
          <a:p>
            <a:pPr algn="ctr">
              <a:defRPr/>
            </a:pPr>
            <a:r>
              <a:rPr lang="en-US" altLang="ja-JP" sz="1333" b="1" dirty="0">
                <a:solidFill>
                  <a:schemeClr val="bg1"/>
                </a:solidFill>
                <a:latin typeface="Meiryo UI" panose="020B0604030504040204" pitchFamily="50" charset="-128"/>
                <a:ea typeface="Meiryo UI" panose="020B0604030504040204" pitchFamily="50" charset="-128"/>
              </a:rPr>
              <a:t>LLW</a:t>
            </a:r>
          </a:p>
        </p:txBody>
      </p:sp>
      <p:sp>
        <p:nvSpPr>
          <p:cNvPr id="16423" name="Rectangle 205">
            <a:extLst>
              <a:ext uri="{FF2B5EF4-FFF2-40B4-BE49-F238E27FC236}">
                <a16:creationId xmlns:a16="http://schemas.microsoft.com/office/drawing/2014/main" id="{56E8B03E-DFB5-4B11-80A3-49A4526AFD63}"/>
              </a:ext>
            </a:extLst>
          </p:cNvPr>
          <p:cNvSpPr>
            <a:spLocks noChangeArrowheads="1"/>
          </p:cNvSpPr>
          <p:nvPr/>
        </p:nvSpPr>
        <p:spPr bwMode="auto">
          <a:xfrm>
            <a:off x="2969277" y="5312834"/>
            <a:ext cx="941917" cy="615553"/>
          </a:xfrm>
          <a:prstGeom prst="rect">
            <a:avLst/>
          </a:prstGeom>
          <a:solidFill>
            <a:srgbClr val="CC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ctr">
              <a:spcBef>
                <a:spcPct val="0"/>
              </a:spcBef>
              <a:buFontTx/>
              <a:buNone/>
            </a:pPr>
            <a:r>
              <a:rPr lang="en-US" altLang="ja-JP" sz="1714">
                <a:latin typeface="Meiryo UI" panose="020B0604030504040204" pitchFamily="50" charset="-128"/>
                <a:ea typeface="Meiryo UI" panose="020B0604030504040204" pitchFamily="50" charset="-128"/>
              </a:rPr>
              <a:t>HLW</a:t>
            </a:r>
          </a:p>
          <a:p>
            <a:pPr algn="ctr">
              <a:spcBef>
                <a:spcPct val="0"/>
              </a:spcBef>
              <a:buFontTx/>
              <a:buNone/>
            </a:pPr>
            <a:r>
              <a:rPr lang="ja-JP" altLang="en-US" sz="1143">
                <a:latin typeface="Meiryo UI" panose="020B0604030504040204" pitchFamily="50" charset="-128"/>
                <a:ea typeface="Meiryo UI" panose="020B0604030504040204" pitchFamily="50" charset="-128"/>
              </a:rPr>
              <a:t>高レベル</a:t>
            </a:r>
          </a:p>
          <a:p>
            <a:pPr algn="ctr">
              <a:spcBef>
                <a:spcPct val="0"/>
              </a:spcBef>
              <a:buFontTx/>
              <a:buNone/>
            </a:pPr>
            <a:r>
              <a:rPr lang="ja-JP" altLang="en-US" sz="1143">
                <a:latin typeface="Meiryo UI" panose="020B0604030504040204" pitchFamily="50" charset="-128"/>
                <a:ea typeface="Meiryo UI" panose="020B0604030504040204" pitchFamily="50" charset="-128"/>
              </a:rPr>
              <a:t>放射性廃棄物</a:t>
            </a:r>
          </a:p>
        </p:txBody>
      </p:sp>
      <p:sp>
        <p:nvSpPr>
          <p:cNvPr id="204" name="Rectangle 206">
            <a:extLst>
              <a:ext uri="{FF2B5EF4-FFF2-40B4-BE49-F238E27FC236}">
                <a16:creationId xmlns:a16="http://schemas.microsoft.com/office/drawing/2014/main" id="{3E458141-5BC2-44A1-ACED-3037B7AA75CC}"/>
              </a:ext>
            </a:extLst>
          </p:cNvPr>
          <p:cNvSpPr>
            <a:spLocks noChangeArrowheads="1"/>
          </p:cNvSpPr>
          <p:nvPr/>
        </p:nvSpPr>
        <p:spPr bwMode="auto">
          <a:xfrm>
            <a:off x="426608" y="2182416"/>
            <a:ext cx="1458988" cy="527580"/>
          </a:xfrm>
          <a:prstGeom prst="rect">
            <a:avLst/>
          </a:prstGeom>
          <a:solidFill>
            <a:srgbClr val="99CC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kumimoji="1">
                <a:solidFill>
                  <a:schemeClr val="tx1"/>
                </a:solidFill>
                <a:latin typeface="Calibri" panose="020F0502020204030204" pitchFamily="34" charset="0"/>
                <a:ea typeface="ＭＳ Ｐゴシック" panose="020B0600070205080204" pitchFamily="50" charset="-128"/>
              </a:defRPr>
            </a:lvl1pPr>
            <a:lvl2pPr marL="742950" indent="-285750">
              <a:defRPr kumimoji="1">
                <a:solidFill>
                  <a:schemeClr val="tx1"/>
                </a:solidFill>
                <a:latin typeface="Calibri" panose="020F0502020204030204" pitchFamily="34" charset="0"/>
                <a:ea typeface="ＭＳ Ｐゴシック" panose="020B0600070205080204" pitchFamily="50" charset="-128"/>
              </a:defRPr>
            </a:lvl2pPr>
            <a:lvl3pPr marL="1143000" indent="-228600">
              <a:defRPr kumimoji="1">
                <a:solidFill>
                  <a:schemeClr val="tx1"/>
                </a:solidFill>
                <a:latin typeface="Calibri" panose="020F0502020204030204" pitchFamily="34" charset="0"/>
                <a:ea typeface="ＭＳ Ｐゴシック" panose="020B0600070205080204" pitchFamily="50" charset="-128"/>
              </a:defRPr>
            </a:lvl3pPr>
            <a:lvl4pPr marL="1600200" indent="-228600">
              <a:defRPr kumimoji="1">
                <a:solidFill>
                  <a:schemeClr val="tx1"/>
                </a:solidFill>
                <a:latin typeface="Calibri" panose="020F0502020204030204" pitchFamily="34" charset="0"/>
                <a:ea typeface="ＭＳ Ｐゴシック" panose="020B0600070205080204" pitchFamily="50" charset="-128"/>
              </a:defRPr>
            </a:lvl4pPr>
            <a:lvl5pPr marL="2057400" indent="-228600">
              <a:defRPr kumimoji="1">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pPr algn="ctr">
              <a:defRPr/>
            </a:pPr>
            <a:r>
              <a:rPr lang="ja-JP" altLang="en-US" sz="1714">
                <a:latin typeface="Meiryo UI" panose="020B0604030504040204" pitchFamily="50" charset="-128"/>
                <a:ea typeface="Meiryo UI" panose="020B0604030504040204" pitchFamily="50" charset="-128"/>
                <a:cs typeface="Times New Roman" panose="02020603050405020304" pitchFamily="18" charset="0"/>
              </a:rPr>
              <a:t>ウラン取扱・</a:t>
            </a:r>
          </a:p>
          <a:p>
            <a:pPr algn="ctr">
              <a:defRPr/>
            </a:pPr>
            <a:r>
              <a:rPr lang="ja-JP" altLang="en-US" sz="1714">
                <a:latin typeface="Meiryo UI" panose="020B0604030504040204" pitchFamily="50" charset="-128"/>
                <a:ea typeface="Meiryo UI" panose="020B0604030504040204" pitchFamily="50" charset="-128"/>
                <a:cs typeface="Times New Roman" panose="02020603050405020304" pitchFamily="18" charset="0"/>
              </a:rPr>
              <a:t>燃料加工施設</a:t>
            </a:r>
          </a:p>
        </p:txBody>
      </p:sp>
      <p:sp>
        <p:nvSpPr>
          <p:cNvPr id="16427" name="Freeform 207">
            <a:extLst>
              <a:ext uri="{FF2B5EF4-FFF2-40B4-BE49-F238E27FC236}">
                <a16:creationId xmlns:a16="http://schemas.microsoft.com/office/drawing/2014/main" id="{D3A3EC2E-D6FA-4A86-BA2E-E444478AB912}"/>
              </a:ext>
            </a:extLst>
          </p:cNvPr>
          <p:cNvSpPr>
            <a:spLocks/>
          </p:cNvSpPr>
          <p:nvPr/>
        </p:nvSpPr>
        <p:spPr bwMode="auto">
          <a:xfrm>
            <a:off x="3862813" y="1693333"/>
            <a:ext cx="910167" cy="322036"/>
          </a:xfrm>
          <a:custGeom>
            <a:avLst/>
            <a:gdLst>
              <a:gd name="T0" fmla="*/ 2147483646 w 601"/>
              <a:gd name="T1" fmla="*/ 0 h 174"/>
              <a:gd name="T2" fmla="*/ 2147483646 w 601"/>
              <a:gd name="T3" fmla="*/ 2147483646 h 174"/>
              <a:gd name="T4" fmla="*/ 2147483646 w 601"/>
              <a:gd name="T5" fmla="*/ 2147483646 h 174"/>
              <a:gd name="T6" fmla="*/ 2147483646 w 601"/>
              <a:gd name="T7" fmla="*/ 2147483646 h 174"/>
              <a:gd name="T8" fmla="*/ 0 w 601"/>
              <a:gd name="T9" fmla="*/ 2147483646 h 174"/>
              <a:gd name="T10" fmla="*/ 0 w 601"/>
              <a:gd name="T11" fmla="*/ 2147483646 h 174"/>
              <a:gd name="T12" fmla="*/ 2147483646 w 601"/>
              <a:gd name="T13" fmla="*/ 2147483646 h 174"/>
              <a:gd name="T14" fmla="*/ 2147483646 w 601"/>
              <a:gd name="T15" fmla="*/ 2147483646 h 174"/>
              <a:gd name="T16" fmla="*/ 2147483646 w 601"/>
              <a:gd name="T17" fmla="*/ 2147483646 h 174"/>
              <a:gd name="T18" fmla="*/ 2147483646 w 601"/>
              <a:gd name="T19" fmla="*/ 2147483646 h 174"/>
              <a:gd name="T20" fmla="*/ 2147483646 w 601"/>
              <a:gd name="T21" fmla="*/ 2147483646 h 174"/>
              <a:gd name="T22" fmla="*/ 2147483646 w 601"/>
              <a:gd name="T23" fmla="*/ 2147483646 h 174"/>
              <a:gd name="T24" fmla="*/ 2147483646 w 601"/>
              <a:gd name="T25" fmla="*/ 2147483646 h 174"/>
              <a:gd name="T26" fmla="*/ 2147483646 w 601"/>
              <a:gd name="T27" fmla="*/ 2147483646 h 174"/>
              <a:gd name="T28" fmla="*/ 2147483646 w 601"/>
              <a:gd name="T29" fmla="*/ 2147483646 h 174"/>
              <a:gd name="T30" fmla="*/ 2147483646 w 601"/>
              <a:gd name="T31" fmla="*/ 2147483646 h 174"/>
              <a:gd name="T32" fmla="*/ 2147483646 w 601"/>
              <a:gd name="T33" fmla="*/ 2147483646 h 174"/>
              <a:gd name="T34" fmla="*/ 2147483646 w 601"/>
              <a:gd name="T35" fmla="*/ 2147483646 h 174"/>
              <a:gd name="T36" fmla="*/ 2147483646 w 601"/>
              <a:gd name="T37" fmla="*/ 2147483646 h 174"/>
              <a:gd name="T38" fmla="*/ 2147483646 w 601"/>
              <a:gd name="T39" fmla="*/ 0 h 174"/>
              <a:gd name="T40" fmla="*/ 2147483646 w 601"/>
              <a:gd name="T41" fmla="*/ 0 h 17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601"/>
              <a:gd name="T64" fmla="*/ 0 h 174"/>
              <a:gd name="T65" fmla="*/ 601 w 601"/>
              <a:gd name="T66" fmla="*/ 174 h 17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601" h="174">
                <a:moveTo>
                  <a:pt x="29" y="0"/>
                </a:moveTo>
                <a:lnTo>
                  <a:pt x="20" y="4"/>
                </a:lnTo>
                <a:lnTo>
                  <a:pt x="10" y="10"/>
                </a:lnTo>
                <a:lnTo>
                  <a:pt x="4" y="20"/>
                </a:lnTo>
                <a:lnTo>
                  <a:pt x="0" y="29"/>
                </a:lnTo>
                <a:lnTo>
                  <a:pt x="0" y="145"/>
                </a:lnTo>
                <a:lnTo>
                  <a:pt x="4" y="158"/>
                </a:lnTo>
                <a:lnTo>
                  <a:pt x="10" y="164"/>
                </a:lnTo>
                <a:lnTo>
                  <a:pt x="20" y="171"/>
                </a:lnTo>
                <a:lnTo>
                  <a:pt x="29" y="174"/>
                </a:lnTo>
                <a:lnTo>
                  <a:pt x="572" y="174"/>
                </a:lnTo>
                <a:lnTo>
                  <a:pt x="585" y="171"/>
                </a:lnTo>
                <a:lnTo>
                  <a:pt x="591" y="164"/>
                </a:lnTo>
                <a:lnTo>
                  <a:pt x="598" y="158"/>
                </a:lnTo>
                <a:lnTo>
                  <a:pt x="601" y="145"/>
                </a:lnTo>
                <a:lnTo>
                  <a:pt x="601" y="29"/>
                </a:lnTo>
                <a:lnTo>
                  <a:pt x="598" y="20"/>
                </a:lnTo>
                <a:lnTo>
                  <a:pt x="591" y="10"/>
                </a:lnTo>
                <a:lnTo>
                  <a:pt x="585" y="4"/>
                </a:lnTo>
                <a:lnTo>
                  <a:pt x="572" y="0"/>
                </a:lnTo>
                <a:lnTo>
                  <a:pt x="29" y="0"/>
                </a:lnTo>
                <a:close/>
              </a:path>
            </a:pathLst>
          </a:custGeom>
          <a:solidFill>
            <a:srgbClr val="FFFFCC"/>
          </a:solidFill>
          <a:ln w="4826">
            <a:solidFill>
              <a:srgbClr val="000000"/>
            </a:solidFill>
            <a:prstDash val="solid"/>
            <a:round/>
            <a:headEnd/>
            <a:tailEnd/>
          </a:ln>
        </p:spPr>
        <p:txBody>
          <a:bodyPr/>
          <a:lstStyle/>
          <a:p>
            <a:endParaRPr lang="ja-JP" altLang="en-US" sz="1714"/>
          </a:p>
        </p:txBody>
      </p:sp>
      <p:sp>
        <p:nvSpPr>
          <p:cNvPr id="16428" name="Rectangle 208">
            <a:extLst>
              <a:ext uri="{FF2B5EF4-FFF2-40B4-BE49-F238E27FC236}">
                <a16:creationId xmlns:a16="http://schemas.microsoft.com/office/drawing/2014/main" id="{39018030-3491-4A62-B476-EB777A23E6D8}"/>
              </a:ext>
            </a:extLst>
          </p:cNvPr>
          <p:cNvSpPr>
            <a:spLocks noChangeArrowheads="1"/>
          </p:cNvSpPr>
          <p:nvPr/>
        </p:nvSpPr>
        <p:spPr bwMode="auto">
          <a:xfrm>
            <a:off x="3120468" y="4033762"/>
            <a:ext cx="972155" cy="644792"/>
          </a:xfrm>
          <a:prstGeom prst="rect">
            <a:avLst/>
          </a:prstGeom>
          <a:solidFill>
            <a:srgbClr val="FFFF99"/>
          </a:solidFill>
          <a:ln w="9525">
            <a:solidFill>
              <a:srgbClr val="000000"/>
            </a:solidFill>
            <a:miter lim="800000"/>
            <a:headEnd/>
            <a:tailEnd/>
          </a:ln>
        </p:spPr>
        <p:txBody>
          <a:bodyPr lIns="0" tIns="0" rIns="0" bIns="0">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ctr">
              <a:spcBef>
                <a:spcPct val="0"/>
              </a:spcBef>
              <a:buFontTx/>
              <a:buNone/>
            </a:pPr>
            <a:r>
              <a:rPr lang="ja-JP" altLang="en-US" sz="1333">
                <a:latin typeface="Meiryo UI" panose="020B0604030504040204" pitchFamily="50" charset="-128"/>
                <a:ea typeface="Meiryo UI" panose="020B0604030504040204" pitchFamily="50" charset="-128"/>
              </a:rPr>
              <a:t>地層処分相当</a:t>
            </a:r>
            <a:r>
              <a:rPr lang="en-US" altLang="ja-JP" sz="1524">
                <a:latin typeface="Meiryo UI" panose="020B0604030504040204" pitchFamily="50" charset="-128"/>
                <a:ea typeface="Meiryo UI" panose="020B0604030504040204" pitchFamily="50" charset="-128"/>
              </a:rPr>
              <a:t>TRU</a:t>
            </a:r>
            <a:r>
              <a:rPr lang="en-US" altLang="ja-JP" sz="1333">
                <a:latin typeface="Meiryo UI" panose="020B0604030504040204" pitchFamily="50" charset="-128"/>
                <a:ea typeface="Meiryo UI" panose="020B0604030504040204" pitchFamily="50" charset="-128"/>
              </a:rPr>
              <a:t> </a:t>
            </a:r>
          </a:p>
          <a:p>
            <a:pPr algn="ctr">
              <a:spcBef>
                <a:spcPct val="0"/>
              </a:spcBef>
              <a:buFontTx/>
              <a:buNone/>
            </a:pPr>
            <a:r>
              <a:rPr lang="ja-JP" altLang="en-US" sz="1333">
                <a:latin typeface="Meiryo UI" panose="020B0604030504040204" pitchFamily="50" charset="-128"/>
                <a:ea typeface="Meiryo UI" panose="020B0604030504040204" pitchFamily="50" charset="-128"/>
              </a:rPr>
              <a:t>廃棄物</a:t>
            </a:r>
          </a:p>
        </p:txBody>
      </p:sp>
      <p:sp>
        <p:nvSpPr>
          <p:cNvPr id="16429" name="Rectangle 209">
            <a:extLst>
              <a:ext uri="{FF2B5EF4-FFF2-40B4-BE49-F238E27FC236}">
                <a16:creationId xmlns:a16="http://schemas.microsoft.com/office/drawing/2014/main" id="{E2F94F05-A8AD-46C3-9E7C-D7060BF5C140}"/>
              </a:ext>
            </a:extLst>
          </p:cNvPr>
          <p:cNvSpPr>
            <a:spLocks noChangeArrowheads="1"/>
          </p:cNvSpPr>
          <p:nvPr/>
        </p:nvSpPr>
        <p:spPr bwMode="auto">
          <a:xfrm>
            <a:off x="3941874" y="1752298"/>
            <a:ext cx="729367" cy="17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ctr">
              <a:spcBef>
                <a:spcPct val="0"/>
              </a:spcBef>
              <a:buFontTx/>
              <a:buNone/>
            </a:pPr>
            <a:r>
              <a:rPr lang="ja-JP" altLang="en-US" sz="1143">
                <a:solidFill>
                  <a:srgbClr val="010000"/>
                </a:solidFill>
                <a:latin typeface="Meiryo UI" panose="020B0604030504040204" pitchFamily="50" charset="-128"/>
                <a:ea typeface="Meiryo UI" panose="020B0604030504040204" pitchFamily="50" charset="-128"/>
              </a:rPr>
              <a:t>産業廃棄物</a:t>
            </a:r>
            <a:endParaRPr lang="ja-JP" altLang="en-US" sz="1143">
              <a:latin typeface="Meiryo UI" panose="020B0604030504040204" pitchFamily="50" charset="-128"/>
              <a:ea typeface="Meiryo UI" panose="020B0604030504040204" pitchFamily="50" charset="-128"/>
            </a:endParaRPr>
          </a:p>
        </p:txBody>
      </p:sp>
      <p:sp>
        <p:nvSpPr>
          <p:cNvPr id="16430" name="Line 210">
            <a:extLst>
              <a:ext uri="{FF2B5EF4-FFF2-40B4-BE49-F238E27FC236}">
                <a16:creationId xmlns:a16="http://schemas.microsoft.com/office/drawing/2014/main" id="{B163F5F3-C2A7-457E-9D88-1853A177C951}"/>
              </a:ext>
            </a:extLst>
          </p:cNvPr>
          <p:cNvSpPr>
            <a:spLocks noChangeShapeType="1"/>
          </p:cNvSpPr>
          <p:nvPr/>
        </p:nvSpPr>
        <p:spPr bwMode="auto">
          <a:xfrm flipV="1">
            <a:off x="1861051" y="4434417"/>
            <a:ext cx="1300238" cy="0"/>
          </a:xfrm>
          <a:prstGeom prst="line">
            <a:avLst/>
          </a:prstGeom>
          <a:noFill/>
          <a:ln w="38100">
            <a:solidFill>
              <a:srgbClr val="FF9900"/>
            </a:solidFill>
            <a:miter lim="800000"/>
            <a:headEnd/>
            <a:tailEnd type="triangle" w="sm" len="sm"/>
          </a:ln>
          <a:extLst>
            <a:ext uri="{909E8E84-426E-40DD-AFC4-6F175D3DCCD1}">
              <a14:hiddenFill xmlns:a14="http://schemas.microsoft.com/office/drawing/2010/main">
                <a:noFill/>
              </a14:hiddenFill>
            </a:ext>
          </a:extLst>
        </p:spPr>
        <p:txBody>
          <a:bodyPr wrap="none"/>
          <a:lstStyle/>
          <a:p>
            <a:endParaRPr lang="ja-JP" altLang="en-US" sz="1714"/>
          </a:p>
        </p:txBody>
      </p:sp>
      <p:sp>
        <p:nvSpPr>
          <p:cNvPr id="16431" name="Line 211">
            <a:extLst>
              <a:ext uri="{FF2B5EF4-FFF2-40B4-BE49-F238E27FC236}">
                <a16:creationId xmlns:a16="http://schemas.microsoft.com/office/drawing/2014/main" id="{F6310FBE-9186-4BFE-8993-AC2875E0E938}"/>
              </a:ext>
            </a:extLst>
          </p:cNvPr>
          <p:cNvSpPr>
            <a:spLocks noChangeShapeType="1"/>
          </p:cNvSpPr>
          <p:nvPr/>
        </p:nvSpPr>
        <p:spPr bwMode="auto">
          <a:xfrm flipH="1">
            <a:off x="1244194" y="4859262"/>
            <a:ext cx="0" cy="795262"/>
          </a:xfrm>
          <a:prstGeom prst="line">
            <a:avLst/>
          </a:prstGeom>
          <a:noFill/>
          <a:ln w="38100">
            <a:solidFill>
              <a:srgbClr val="FF9900"/>
            </a:solidFill>
            <a:miter lim="800000"/>
            <a:headEnd/>
            <a:tailEnd/>
          </a:ln>
          <a:extLst>
            <a:ext uri="{909E8E84-426E-40DD-AFC4-6F175D3DCCD1}">
              <a14:hiddenFill xmlns:a14="http://schemas.microsoft.com/office/drawing/2010/main">
                <a:noFill/>
              </a14:hiddenFill>
            </a:ext>
          </a:extLst>
        </p:spPr>
        <p:txBody>
          <a:bodyPr wrap="none"/>
          <a:lstStyle/>
          <a:p>
            <a:endParaRPr lang="ja-JP" altLang="en-US" sz="1714"/>
          </a:p>
        </p:txBody>
      </p:sp>
      <p:sp>
        <p:nvSpPr>
          <p:cNvPr id="16432" name="Line 212">
            <a:extLst>
              <a:ext uri="{FF2B5EF4-FFF2-40B4-BE49-F238E27FC236}">
                <a16:creationId xmlns:a16="http://schemas.microsoft.com/office/drawing/2014/main" id="{95E136A9-100F-4AE2-9C02-46517526D50B}"/>
              </a:ext>
            </a:extLst>
          </p:cNvPr>
          <p:cNvSpPr>
            <a:spLocks noChangeShapeType="1"/>
          </p:cNvSpPr>
          <p:nvPr/>
        </p:nvSpPr>
        <p:spPr bwMode="auto">
          <a:xfrm flipV="1">
            <a:off x="1224539" y="5640917"/>
            <a:ext cx="1700893" cy="13607"/>
          </a:xfrm>
          <a:prstGeom prst="line">
            <a:avLst/>
          </a:prstGeom>
          <a:noFill/>
          <a:ln w="38100">
            <a:solidFill>
              <a:srgbClr val="FF9900"/>
            </a:solidFill>
            <a:miter lim="800000"/>
            <a:headEnd/>
            <a:tailEnd type="triangle" w="sm" len="sm"/>
          </a:ln>
          <a:extLst>
            <a:ext uri="{909E8E84-426E-40DD-AFC4-6F175D3DCCD1}">
              <a14:hiddenFill xmlns:a14="http://schemas.microsoft.com/office/drawing/2010/main">
                <a:noFill/>
              </a14:hiddenFill>
            </a:ext>
          </a:extLst>
        </p:spPr>
        <p:txBody>
          <a:bodyPr wrap="none"/>
          <a:lstStyle/>
          <a:p>
            <a:endParaRPr lang="ja-JP" altLang="en-US" sz="1714"/>
          </a:p>
        </p:txBody>
      </p:sp>
      <p:sp>
        <p:nvSpPr>
          <p:cNvPr id="16433" name="Line 213">
            <a:extLst>
              <a:ext uri="{FF2B5EF4-FFF2-40B4-BE49-F238E27FC236}">
                <a16:creationId xmlns:a16="http://schemas.microsoft.com/office/drawing/2014/main" id="{19C29300-1CFB-4AA8-B57C-0DDE5462245B}"/>
              </a:ext>
            </a:extLst>
          </p:cNvPr>
          <p:cNvSpPr>
            <a:spLocks noChangeShapeType="1"/>
          </p:cNvSpPr>
          <p:nvPr/>
        </p:nvSpPr>
        <p:spPr bwMode="auto">
          <a:xfrm flipH="1" flipV="1">
            <a:off x="2570135" y="1879299"/>
            <a:ext cx="4536" cy="2555119"/>
          </a:xfrm>
          <a:prstGeom prst="line">
            <a:avLst/>
          </a:prstGeom>
          <a:noFill/>
          <a:ln w="38100">
            <a:solidFill>
              <a:srgbClr val="FF9900"/>
            </a:solidFill>
            <a:miter lim="800000"/>
            <a:headEnd/>
            <a:tailEnd/>
          </a:ln>
          <a:extLst>
            <a:ext uri="{909E8E84-426E-40DD-AFC4-6F175D3DCCD1}">
              <a14:hiddenFill xmlns:a14="http://schemas.microsoft.com/office/drawing/2010/main">
                <a:noFill/>
              </a14:hiddenFill>
            </a:ext>
          </a:extLst>
        </p:spPr>
        <p:txBody>
          <a:bodyPr wrap="none"/>
          <a:lstStyle/>
          <a:p>
            <a:endParaRPr lang="ja-JP" altLang="en-US" sz="1714"/>
          </a:p>
        </p:txBody>
      </p:sp>
      <p:sp>
        <p:nvSpPr>
          <p:cNvPr id="16434" name="Line 214">
            <a:extLst>
              <a:ext uri="{FF2B5EF4-FFF2-40B4-BE49-F238E27FC236}">
                <a16:creationId xmlns:a16="http://schemas.microsoft.com/office/drawing/2014/main" id="{77709F2F-8991-4CC2-BDE0-60CBE7C1FCBC}"/>
              </a:ext>
            </a:extLst>
          </p:cNvPr>
          <p:cNvSpPr>
            <a:spLocks noChangeShapeType="1"/>
          </p:cNvSpPr>
          <p:nvPr/>
        </p:nvSpPr>
        <p:spPr bwMode="auto">
          <a:xfrm>
            <a:off x="2579205" y="2420560"/>
            <a:ext cx="308429" cy="0"/>
          </a:xfrm>
          <a:prstGeom prst="line">
            <a:avLst/>
          </a:prstGeom>
          <a:noFill/>
          <a:ln w="38100">
            <a:solidFill>
              <a:srgbClr val="FF9900"/>
            </a:solidFill>
            <a:miter lim="800000"/>
            <a:headEnd/>
            <a:tailEnd type="triangle" w="sm" len="sm"/>
          </a:ln>
          <a:extLst>
            <a:ext uri="{909E8E84-426E-40DD-AFC4-6F175D3DCCD1}">
              <a14:hiddenFill xmlns:a14="http://schemas.microsoft.com/office/drawing/2010/main">
                <a:noFill/>
              </a14:hiddenFill>
            </a:ext>
          </a:extLst>
        </p:spPr>
        <p:txBody>
          <a:bodyPr wrap="none"/>
          <a:lstStyle/>
          <a:p>
            <a:endParaRPr lang="ja-JP" altLang="en-US" sz="1714"/>
          </a:p>
        </p:txBody>
      </p:sp>
      <p:sp>
        <p:nvSpPr>
          <p:cNvPr id="16435" name="Line 215">
            <a:extLst>
              <a:ext uri="{FF2B5EF4-FFF2-40B4-BE49-F238E27FC236}">
                <a16:creationId xmlns:a16="http://schemas.microsoft.com/office/drawing/2014/main" id="{C56FB89C-5E4E-4C2A-AC81-CE1F77576A10}"/>
              </a:ext>
            </a:extLst>
          </p:cNvPr>
          <p:cNvSpPr>
            <a:spLocks noChangeShapeType="1"/>
          </p:cNvSpPr>
          <p:nvPr/>
        </p:nvSpPr>
        <p:spPr bwMode="auto">
          <a:xfrm>
            <a:off x="2574670" y="3240012"/>
            <a:ext cx="453571" cy="0"/>
          </a:xfrm>
          <a:prstGeom prst="line">
            <a:avLst/>
          </a:prstGeom>
          <a:noFill/>
          <a:ln w="38100">
            <a:solidFill>
              <a:srgbClr val="FF9900"/>
            </a:solidFill>
            <a:miter lim="800000"/>
            <a:headEnd/>
            <a:tailEnd type="triangle" w="sm" len="sm"/>
          </a:ln>
          <a:extLst>
            <a:ext uri="{909E8E84-426E-40DD-AFC4-6F175D3DCCD1}">
              <a14:hiddenFill xmlns:a14="http://schemas.microsoft.com/office/drawing/2010/main">
                <a:noFill/>
              </a14:hiddenFill>
            </a:ext>
          </a:extLst>
        </p:spPr>
        <p:txBody>
          <a:bodyPr wrap="none"/>
          <a:lstStyle/>
          <a:p>
            <a:endParaRPr lang="ja-JP" altLang="en-US" sz="1714"/>
          </a:p>
        </p:txBody>
      </p:sp>
      <p:sp>
        <p:nvSpPr>
          <p:cNvPr id="16436" name="Line 216">
            <a:extLst>
              <a:ext uri="{FF2B5EF4-FFF2-40B4-BE49-F238E27FC236}">
                <a16:creationId xmlns:a16="http://schemas.microsoft.com/office/drawing/2014/main" id="{EB2C7DF4-291F-468C-9588-66EB9BACB8D0}"/>
              </a:ext>
            </a:extLst>
          </p:cNvPr>
          <p:cNvSpPr>
            <a:spLocks noChangeShapeType="1"/>
          </p:cNvSpPr>
          <p:nvPr/>
        </p:nvSpPr>
        <p:spPr bwMode="auto">
          <a:xfrm>
            <a:off x="2579206" y="2719917"/>
            <a:ext cx="384024" cy="0"/>
          </a:xfrm>
          <a:prstGeom prst="line">
            <a:avLst/>
          </a:prstGeom>
          <a:noFill/>
          <a:ln w="38100">
            <a:solidFill>
              <a:srgbClr val="FF9900"/>
            </a:solidFill>
            <a:miter lim="800000"/>
            <a:headEnd/>
            <a:tailEnd type="triangle" w="sm" len="sm"/>
          </a:ln>
          <a:extLst>
            <a:ext uri="{909E8E84-426E-40DD-AFC4-6F175D3DCCD1}">
              <a14:hiddenFill xmlns:a14="http://schemas.microsoft.com/office/drawing/2010/main">
                <a:noFill/>
              </a14:hiddenFill>
            </a:ext>
          </a:extLst>
        </p:spPr>
        <p:txBody>
          <a:bodyPr wrap="none"/>
          <a:lstStyle/>
          <a:p>
            <a:endParaRPr lang="ja-JP" altLang="en-US" sz="1714"/>
          </a:p>
        </p:txBody>
      </p:sp>
      <p:sp>
        <p:nvSpPr>
          <p:cNvPr id="16437" name="Line 217">
            <a:extLst>
              <a:ext uri="{FF2B5EF4-FFF2-40B4-BE49-F238E27FC236}">
                <a16:creationId xmlns:a16="http://schemas.microsoft.com/office/drawing/2014/main" id="{D1C65B1F-59D8-445E-86FF-551B924C3EA1}"/>
              </a:ext>
            </a:extLst>
          </p:cNvPr>
          <p:cNvSpPr>
            <a:spLocks noChangeShapeType="1"/>
          </p:cNvSpPr>
          <p:nvPr/>
        </p:nvSpPr>
        <p:spPr bwMode="auto">
          <a:xfrm>
            <a:off x="2570134" y="1885346"/>
            <a:ext cx="235857" cy="10583"/>
          </a:xfrm>
          <a:prstGeom prst="line">
            <a:avLst/>
          </a:prstGeom>
          <a:noFill/>
          <a:ln w="38100">
            <a:solidFill>
              <a:srgbClr val="FF9900"/>
            </a:solidFill>
            <a:miter lim="800000"/>
            <a:headEnd/>
            <a:tailEnd type="triangle" w="sm" len="sm"/>
          </a:ln>
          <a:extLst>
            <a:ext uri="{909E8E84-426E-40DD-AFC4-6F175D3DCCD1}">
              <a14:hiddenFill xmlns:a14="http://schemas.microsoft.com/office/drawing/2010/main">
                <a:noFill/>
              </a14:hiddenFill>
            </a:ext>
          </a:extLst>
        </p:spPr>
        <p:txBody>
          <a:bodyPr wrap="none"/>
          <a:lstStyle/>
          <a:p>
            <a:endParaRPr lang="ja-JP" altLang="en-US" sz="1714"/>
          </a:p>
        </p:txBody>
      </p:sp>
      <p:sp>
        <p:nvSpPr>
          <p:cNvPr id="16438" name="Line 218">
            <a:extLst>
              <a:ext uri="{FF2B5EF4-FFF2-40B4-BE49-F238E27FC236}">
                <a16:creationId xmlns:a16="http://schemas.microsoft.com/office/drawing/2014/main" id="{9CD076E9-A5EA-46C5-BAA5-A93065A482EC}"/>
              </a:ext>
            </a:extLst>
          </p:cNvPr>
          <p:cNvSpPr>
            <a:spLocks noChangeShapeType="1"/>
          </p:cNvSpPr>
          <p:nvPr/>
        </p:nvSpPr>
        <p:spPr bwMode="auto">
          <a:xfrm>
            <a:off x="1924551" y="2354037"/>
            <a:ext cx="988786" cy="1511"/>
          </a:xfrm>
          <a:prstGeom prst="line">
            <a:avLst/>
          </a:prstGeom>
          <a:noFill/>
          <a:ln w="38100">
            <a:solidFill>
              <a:srgbClr val="99CC00"/>
            </a:solidFill>
            <a:miter lim="800000"/>
            <a:headEnd/>
            <a:tailEnd type="triangle" w="sm" len="sm"/>
          </a:ln>
          <a:extLst>
            <a:ext uri="{909E8E84-426E-40DD-AFC4-6F175D3DCCD1}">
              <a14:hiddenFill xmlns:a14="http://schemas.microsoft.com/office/drawing/2010/main">
                <a:noFill/>
              </a14:hiddenFill>
            </a:ext>
          </a:extLst>
        </p:spPr>
        <p:txBody>
          <a:bodyPr wrap="none"/>
          <a:lstStyle/>
          <a:p>
            <a:endParaRPr lang="ja-JP" altLang="en-US" sz="1714"/>
          </a:p>
        </p:txBody>
      </p:sp>
      <p:sp>
        <p:nvSpPr>
          <p:cNvPr id="16439" name="Line 219">
            <a:extLst>
              <a:ext uri="{FF2B5EF4-FFF2-40B4-BE49-F238E27FC236}">
                <a16:creationId xmlns:a16="http://schemas.microsoft.com/office/drawing/2014/main" id="{1957D819-E863-4239-BF6B-8DFA2F4B71B4}"/>
              </a:ext>
            </a:extLst>
          </p:cNvPr>
          <p:cNvSpPr>
            <a:spLocks noChangeShapeType="1"/>
          </p:cNvSpPr>
          <p:nvPr/>
        </p:nvSpPr>
        <p:spPr bwMode="auto">
          <a:xfrm flipV="1">
            <a:off x="2494539" y="1690310"/>
            <a:ext cx="0" cy="1732643"/>
          </a:xfrm>
          <a:prstGeom prst="line">
            <a:avLst/>
          </a:prstGeom>
          <a:noFill/>
          <a:ln w="38100">
            <a:solidFill>
              <a:srgbClr val="99CC00"/>
            </a:solidFill>
            <a:miter lim="800000"/>
            <a:headEnd/>
            <a:tailEnd/>
          </a:ln>
          <a:extLst>
            <a:ext uri="{909E8E84-426E-40DD-AFC4-6F175D3DCCD1}">
              <a14:hiddenFill xmlns:a14="http://schemas.microsoft.com/office/drawing/2010/main">
                <a:noFill/>
              </a14:hiddenFill>
            </a:ext>
          </a:extLst>
        </p:spPr>
        <p:txBody>
          <a:bodyPr wrap="none"/>
          <a:lstStyle/>
          <a:p>
            <a:endParaRPr lang="ja-JP" altLang="en-US" sz="1714"/>
          </a:p>
        </p:txBody>
      </p:sp>
      <p:sp>
        <p:nvSpPr>
          <p:cNvPr id="16440" name="Line 220">
            <a:extLst>
              <a:ext uri="{FF2B5EF4-FFF2-40B4-BE49-F238E27FC236}">
                <a16:creationId xmlns:a16="http://schemas.microsoft.com/office/drawing/2014/main" id="{CC1CDC33-DC44-4C73-9EB4-FB39E67E0296}"/>
              </a:ext>
            </a:extLst>
          </p:cNvPr>
          <p:cNvSpPr>
            <a:spLocks noChangeShapeType="1"/>
          </p:cNvSpPr>
          <p:nvPr/>
        </p:nvSpPr>
        <p:spPr bwMode="auto">
          <a:xfrm>
            <a:off x="2459765" y="3400274"/>
            <a:ext cx="568476" cy="22678"/>
          </a:xfrm>
          <a:prstGeom prst="line">
            <a:avLst/>
          </a:prstGeom>
          <a:noFill/>
          <a:ln w="38100">
            <a:solidFill>
              <a:srgbClr val="99CC00"/>
            </a:solidFill>
            <a:miter lim="800000"/>
            <a:headEnd/>
            <a:tailEnd type="triangle" w="sm" len="sm"/>
          </a:ln>
          <a:extLst>
            <a:ext uri="{909E8E84-426E-40DD-AFC4-6F175D3DCCD1}">
              <a14:hiddenFill xmlns:a14="http://schemas.microsoft.com/office/drawing/2010/main">
                <a:noFill/>
              </a14:hiddenFill>
            </a:ext>
          </a:extLst>
        </p:spPr>
        <p:txBody>
          <a:bodyPr wrap="none"/>
          <a:lstStyle/>
          <a:p>
            <a:endParaRPr lang="ja-JP" altLang="en-US" sz="1714"/>
          </a:p>
        </p:txBody>
      </p:sp>
      <p:sp>
        <p:nvSpPr>
          <p:cNvPr id="16441" name="Line 221">
            <a:extLst>
              <a:ext uri="{FF2B5EF4-FFF2-40B4-BE49-F238E27FC236}">
                <a16:creationId xmlns:a16="http://schemas.microsoft.com/office/drawing/2014/main" id="{F9D294DF-E73A-49E5-A83A-4AC2FAF384E1}"/>
              </a:ext>
            </a:extLst>
          </p:cNvPr>
          <p:cNvSpPr>
            <a:spLocks noChangeShapeType="1"/>
          </p:cNvSpPr>
          <p:nvPr/>
        </p:nvSpPr>
        <p:spPr bwMode="auto">
          <a:xfrm>
            <a:off x="2496052" y="2668512"/>
            <a:ext cx="444500" cy="0"/>
          </a:xfrm>
          <a:prstGeom prst="line">
            <a:avLst/>
          </a:prstGeom>
          <a:noFill/>
          <a:ln w="38100">
            <a:solidFill>
              <a:srgbClr val="99CC00"/>
            </a:solidFill>
            <a:miter lim="800000"/>
            <a:headEnd/>
            <a:tailEnd type="triangle" w="sm" len="sm"/>
          </a:ln>
          <a:extLst>
            <a:ext uri="{909E8E84-426E-40DD-AFC4-6F175D3DCCD1}">
              <a14:hiddenFill xmlns:a14="http://schemas.microsoft.com/office/drawing/2010/main">
                <a:noFill/>
              </a14:hiddenFill>
            </a:ext>
          </a:extLst>
        </p:spPr>
        <p:txBody>
          <a:bodyPr wrap="none"/>
          <a:lstStyle/>
          <a:p>
            <a:endParaRPr lang="ja-JP" altLang="en-US" sz="1714"/>
          </a:p>
        </p:txBody>
      </p:sp>
      <p:sp>
        <p:nvSpPr>
          <p:cNvPr id="16442" name="Line 222">
            <a:extLst>
              <a:ext uri="{FF2B5EF4-FFF2-40B4-BE49-F238E27FC236}">
                <a16:creationId xmlns:a16="http://schemas.microsoft.com/office/drawing/2014/main" id="{8B16C424-EFFB-4C46-8D30-B928EF0518FB}"/>
              </a:ext>
            </a:extLst>
          </p:cNvPr>
          <p:cNvSpPr>
            <a:spLocks noChangeShapeType="1"/>
          </p:cNvSpPr>
          <p:nvPr/>
        </p:nvSpPr>
        <p:spPr bwMode="auto">
          <a:xfrm flipV="1">
            <a:off x="2505123" y="1708453"/>
            <a:ext cx="294821" cy="3024"/>
          </a:xfrm>
          <a:prstGeom prst="line">
            <a:avLst/>
          </a:prstGeom>
          <a:noFill/>
          <a:ln w="38100">
            <a:solidFill>
              <a:srgbClr val="99CC00"/>
            </a:solidFill>
            <a:miter lim="800000"/>
            <a:headEnd/>
            <a:tailEnd type="triangle" w="sm" len="sm"/>
          </a:ln>
          <a:extLst>
            <a:ext uri="{909E8E84-426E-40DD-AFC4-6F175D3DCCD1}">
              <a14:hiddenFill xmlns:a14="http://schemas.microsoft.com/office/drawing/2010/main">
                <a:noFill/>
              </a14:hiddenFill>
            </a:ext>
          </a:extLst>
        </p:spPr>
        <p:txBody>
          <a:bodyPr wrap="none"/>
          <a:lstStyle/>
          <a:p>
            <a:endParaRPr lang="ja-JP" altLang="en-US" sz="1714"/>
          </a:p>
        </p:txBody>
      </p:sp>
      <p:sp>
        <p:nvSpPr>
          <p:cNvPr id="16443" name="Line 223">
            <a:extLst>
              <a:ext uri="{FF2B5EF4-FFF2-40B4-BE49-F238E27FC236}">
                <a16:creationId xmlns:a16="http://schemas.microsoft.com/office/drawing/2014/main" id="{67E50291-510A-4FB0-A799-F7C4E81D96B2}"/>
              </a:ext>
            </a:extLst>
          </p:cNvPr>
          <p:cNvSpPr>
            <a:spLocks noChangeShapeType="1"/>
          </p:cNvSpPr>
          <p:nvPr/>
        </p:nvSpPr>
        <p:spPr bwMode="auto">
          <a:xfrm flipV="1">
            <a:off x="1861052" y="1602619"/>
            <a:ext cx="938892" cy="0"/>
          </a:xfrm>
          <a:prstGeom prst="line">
            <a:avLst/>
          </a:prstGeom>
          <a:noFill/>
          <a:ln w="38100">
            <a:solidFill>
              <a:srgbClr val="CC99FF"/>
            </a:solidFill>
            <a:miter lim="800000"/>
            <a:headEnd/>
            <a:tailEnd type="triangle" w="sm" len="sm"/>
          </a:ln>
          <a:extLst>
            <a:ext uri="{909E8E84-426E-40DD-AFC4-6F175D3DCCD1}">
              <a14:hiddenFill xmlns:a14="http://schemas.microsoft.com/office/drawing/2010/main">
                <a:noFill/>
              </a14:hiddenFill>
            </a:ext>
          </a:extLst>
        </p:spPr>
        <p:txBody>
          <a:bodyPr wrap="none"/>
          <a:lstStyle/>
          <a:p>
            <a:endParaRPr lang="ja-JP" altLang="en-US" sz="1714"/>
          </a:p>
        </p:txBody>
      </p:sp>
      <p:sp>
        <p:nvSpPr>
          <p:cNvPr id="16444" name="Line 224">
            <a:extLst>
              <a:ext uri="{FF2B5EF4-FFF2-40B4-BE49-F238E27FC236}">
                <a16:creationId xmlns:a16="http://schemas.microsoft.com/office/drawing/2014/main" id="{BDF3B9C8-ACD8-4EFD-89FF-7B3F1570D294}"/>
              </a:ext>
            </a:extLst>
          </p:cNvPr>
          <p:cNvSpPr>
            <a:spLocks noChangeShapeType="1"/>
          </p:cNvSpPr>
          <p:nvPr/>
        </p:nvSpPr>
        <p:spPr bwMode="auto">
          <a:xfrm flipH="1">
            <a:off x="2364515" y="1598084"/>
            <a:ext cx="3024" cy="1930702"/>
          </a:xfrm>
          <a:prstGeom prst="line">
            <a:avLst/>
          </a:prstGeom>
          <a:noFill/>
          <a:ln w="38100">
            <a:solidFill>
              <a:srgbClr val="CC99FF"/>
            </a:solidFill>
            <a:miter lim="800000"/>
            <a:headEnd/>
            <a:tailEnd/>
          </a:ln>
          <a:extLst>
            <a:ext uri="{909E8E84-426E-40DD-AFC4-6F175D3DCCD1}">
              <a14:hiddenFill xmlns:a14="http://schemas.microsoft.com/office/drawing/2010/main">
                <a:noFill/>
              </a14:hiddenFill>
            </a:ext>
          </a:extLst>
        </p:spPr>
        <p:txBody>
          <a:bodyPr wrap="none"/>
          <a:lstStyle/>
          <a:p>
            <a:endParaRPr lang="ja-JP" altLang="en-US" sz="1714"/>
          </a:p>
        </p:txBody>
      </p:sp>
      <p:sp>
        <p:nvSpPr>
          <p:cNvPr id="16445" name="Line 225">
            <a:extLst>
              <a:ext uri="{FF2B5EF4-FFF2-40B4-BE49-F238E27FC236}">
                <a16:creationId xmlns:a16="http://schemas.microsoft.com/office/drawing/2014/main" id="{265C61BD-B51F-4D30-9F0A-5E9DD0171CF4}"/>
              </a:ext>
            </a:extLst>
          </p:cNvPr>
          <p:cNvSpPr>
            <a:spLocks noChangeShapeType="1"/>
          </p:cNvSpPr>
          <p:nvPr/>
        </p:nvSpPr>
        <p:spPr bwMode="auto">
          <a:xfrm flipV="1">
            <a:off x="2364516" y="2872619"/>
            <a:ext cx="603250" cy="6048"/>
          </a:xfrm>
          <a:prstGeom prst="line">
            <a:avLst/>
          </a:prstGeom>
          <a:noFill/>
          <a:ln w="38100">
            <a:solidFill>
              <a:srgbClr val="CC99FF"/>
            </a:solidFill>
            <a:miter lim="800000"/>
            <a:headEnd/>
            <a:tailEnd type="triangle" w="sm" len="sm"/>
          </a:ln>
          <a:extLst>
            <a:ext uri="{909E8E84-426E-40DD-AFC4-6F175D3DCCD1}">
              <a14:hiddenFill xmlns:a14="http://schemas.microsoft.com/office/drawing/2010/main">
                <a:noFill/>
              </a14:hiddenFill>
            </a:ext>
          </a:extLst>
        </p:spPr>
        <p:txBody>
          <a:bodyPr wrap="none"/>
          <a:lstStyle/>
          <a:p>
            <a:endParaRPr lang="ja-JP" altLang="en-US" sz="1714"/>
          </a:p>
        </p:txBody>
      </p:sp>
      <p:sp>
        <p:nvSpPr>
          <p:cNvPr id="16446" name="Line 226">
            <a:extLst>
              <a:ext uri="{FF2B5EF4-FFF2-40B4-BE49-F238E27FC236}">
                <a16:creationId xmlns:a16="http://schemas.microsoft.com/office/drawing/2014/main" id="{BB567BD9-70AE-4B88-895E-6CC8A42B68B6}"/>
              </a:ext>
            </a:extLst>
          </p:cNvPr>
          <p:cNvSpPr>
            <a:spLocks noChangeShapeType="1"/>
          </p:cNvSpPr>
          <p:nvPr/>
        </p:nvSpPr>
        <p:spPr bwMode="auto">
          <a:xfrm>
            <a:off x="2364515" y="3512155"/>
            <a:ext cx="663727" cy="16630"/>
          </a:xfrm>
          <a:prstGeom prst="line">
            <a:avLst/>
          </a:prstGeom>
          <a:noFill/>
          <a:ln w="38100">
            <a:solidFill>
              <a:srgbClr val="CC99FF"/>
            </a:solidFill>
            <a:miter lim="800000"/>
            <a:headEnd/>
            <a:tailEnd type="triangle" w="sm" len="sm"/>
          </a:ln>
          <a:extLst>
            <a:ext uri="{909E8E84-426E-40DD-AFC4-6F175D3DCCD1}">
              <a14:hiddenFill xmlns:a14="http://schemas.microsoft.com/office/drawing/2010/main">
                <a:noFill/>
              </a14:hiddenFill>
            </a:ext>
          </a:extLst>
        </p:spPr>
        <p:txBody>
          <a:bodyPr wrap="none"/>
          <a:lstStyle/>
          <a:p>
            <a:endParaRPr lang="ja-JP" altLang="en-US" sz="1714"/>
          </a:p>
        </p:txBody>
      </p:sp>
      <p:sp>
        <p:nvSpPr>
          <p:cNvPr id="16447" name="Text Box 228">
            <a:extLst>
              <a:ext uri="{FF2B5EF4-FFF2-40B4-BE49-F238E27FC236}">
                <a16:creationId xmlns:a16="http://schemas.microsoft.com/office/drawing/2014/main" id="{EC1FE683-ABCF-40C0-BFE1-3AFCC6CB46F1}"/>
              </a:ext>
            </a:extLst>
          </p:cNvPr>
          <p:cNvSpPr txBox="1">
            <a:spLocks noChangeArrowheads="1"/>
          </p:cNvSpPr>
          <p:nvPr/>
        </p:nvSpPr>
        <p:spPr bwMode="auto">
          <a:xfrm>
            <a:off x="4772980" y="1031119"/>
            <a:ext cx="1554238" cy="261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7070" tIns="43535" rIns="87070" bIns="43535">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ctr" eaLnBrk="1" hangingPunct="1">
              <a:spcBef>
                <a:spcPct val="50000"/>
              </a:spcBef>
              <a:buFontTx/>
              <a:buNone/>
            </a:pPr>
            <a:r>
              <a:rPr lang="ja-JP" altLang="en-US" sz="1143">
                <a:latin typeface="Meiryo UI" panose="020B0604030504040204" pitchFamily="50" charset="-128"/>
                <a:ea typeface="Meiryo UI" panose="020B0604030504040204" pitchFamily="50" charset="-128"/>
              </a:rPr>
              <a:t>浅地中トレンチ処分</a:t>
            </a:r>
          </a:p>
        </p:txBody>
      </p:sp>
      <p:sp>
        <p:nvSpPr>
          <p:cNvPr id="16448" name="Text Box 229">
            <a:extLst>
              <a:ext uri="{FF2B5EF4-FFF2-40B4-BE49-F238E27FC236}">
                <a16:creationId xmlns:a16="http://schemas.microsoft.com/office/drawing/2014/main" id="{BDA7406D-42BE-44BD-9F30-E2237B351A51}"/>
              </a:ext>
            </a:extLst>
          </p:cNvPr>
          <p:cNvSpPr txBox="1">
            <a:spLocks noChangeArrowheads="1"/>
          </p:cNvSpPr>
          <p:nvPr/>
        </p:nvSpPr>
        <p:spPr bwMode="auto">
          <a:xfrm>
            <a:off x="6457241" y="1322918"/>
            <a:ext cx="1268488" cy="2615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7070" tIns="43535" rIns="87070" bIns="43535">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ctr" eaLnBrk="1" hangingPunct="1">
              <a:spcBef>
                <a:spcPct val="50000"/>
              </a:spcBef>
              <a:buFontTx/>
              <a:buNone/>
            </a:pPr>
            <a:r>
              <a:rPr lang="ja-JP" altLang="en-US" sz="1143">
                <a:latin typeface="Meiryo UI" panose="020B0604030504040204" pitchFamily="50" charset="-128"/>
                <a:ea typeface="Meiryo UI" panose="020B0604030504040204" pitchFamily="50" charset="-128"/>
              </a:rPr>
              <a:t>浅地中ピット処分</a:t>
            </a:r>
          </a:p>
        </p:txBody>
      </p:sp>
      <p:sp>
        <p:nvSpPr>
          <p:cNvPr id="16449" name="Text Box 230">
            <a:extLst>
              <a:ext uri="{FF2B5EF4-FFF2-40B4-BE49-F238E27FC236}">
                <a16:creationId xmlns:a16="http://schemas.microsoft.com/office/drawing/2014/main" id="{54662062-911D-412E-A920-119F4153BB3E}"/>
              </a:ext>
            </a:extLst>
          </p:cNvPr>
          <p:cNvSpPr txBox="1">
            <a:spLocks noChangeArrowheads="1"/>
          </p:cNvSpPr>
          <p:nvPr/>
        </p:nvSpPr>
        <p:spPr bwMode="auto">
          <a:xfrm>
            <a:off x="6617504" y="2846918"/>
            <a:ext cx="1167190" cy="2615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7070" tIns="43535" rIns="87070" bIns="43535">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ctr" eaLnBrk="1" hangingPunct="1">
              <a:spcBef>
                <a:spcPct val="50000"/>
              </a:spcBef>
              <a:buFontTx/>
              <a:buNone/>
            </a:pPr>
            <a:r>
              <a:rPr lang="ja-JP" altLang="en-US" sz="1143">
                <a:latin typeface="Meiryo UI" panose="020B0604030504040204" pitchFamily="50" charset="-128"/>
                <a:ea typeface="Meiryo UI" panose="020B0604030504040204" pitchFamily="50" charset="-128"/>
              </a:rPr>
              <a:t>余裕深度処分</a:t>
            </a:r>
          </a:p>
        </p:txBody>
      </p:sp>
      <p:sp>
        <p:nvSpPr>
          <p:cNvPr id="16450" name="Line 231">
            <a:extLst>
              <a:ext uri="{FF2B5EF4-FFF2-40B4-BE49-F238E27FC236}">
                <a16:creationId xmlns:a16="http://schemas.microsoft.com/office/drawing/2014/main" id="{117CF4B7-7B2F-42EF-B014-A753A1092AE0}"/>
              </a:ext>
            </a:extLst>
          </p:cNvPr>
          <p:cNvSpPr>
            <a:spLocks noChangeShapeType="1"/>
          </p:cNvSpPr>
          <p:nvPr/>
        </p:nvSpPr>
        <p:spPr bwMode="auto">
          <a:xfrm flipV="1">
            <a:off x="2190647" y="2255762"/>
            <a:ext cx="710595" cy="12095"/>
          </a:xfrm>
          <a:prstGeom prst="line">
            <a:avLst/>
          </a:prstGeom>
          <a:noFill/>
          <a:ln w="38100">
            <a:solidFill>
              <a:srgbClr val="B2B2B2"/>
            </a:solidFill>
            <a:miter lim="800000"/>
            <a:headEnd/>
            <a:tailEnd type="triangle" w="sm" len="sm"/>
          </a:ln>
          <a:extLst>
            <a:ext uri="{909E8E84-426E-40DD-AFC4-6F175D3DCCD1}">
              <a14:hiddenFill xmlns:a14="http://schemas.microsoft.com/office/drawing/2010/main">
                <a:noFill/>
              </a14:hiddenFill>
            </a:ext>
          </a:extLst>
        </p:spPr>
        <p:txBody>
          <a:bodyPr wrap="none"/>
          <a:lstStyle/>
          <a:p>
            <a:endParaRPr lang="ja-JP" altLang="en-US" sz="1714"/>
          </a:p>
        </p:txBody>
      </p:sp>
      <p:sp>
        <p:nvSpPr>
          <p:cNvPr id="229" name="Rectangle 232">
            <a:extLst>
              <a:ext uri="{FF2B5EF4-FFF2-40B4-BE49-F238E27FC236}">
                <a16:creationId xmlns:a16="http://schemas.microsoft.com/office/drawing/2014/main" id="{4CC974AC-549B-4781-A93A-2071B4B97A55}"/>
              </a:ext>
            </a:extLst>
          </p:cNvPr>
          <p:cNvSpPr>
            <a:spLocks noChangeArrowheads="1"/>
          </p:cNvSpPr>
          <p:nvPr/>
        </p:nvSpPr>
        <p:spPr bwMode="auto">
          <a:xfrm>
            <a:off x="553607" y="4273380"/>
            <a:ext cx="1360714" cy="586314"/>
          </a:xfrm>
          <a:prstGeom prst="rect">
            <a:avLst/>
          </a:prstGeom>
          <a:solidFill>
            <a:srgbClr val="FF99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algn="ctr">
              <a:spcBef>
                <a:spcPct val="0"/>
              </a:spcBef>
              <a:buFontTx/>
              <a:buNone/>
              <a:defRPr/>
            </a:pPr>
            <a:r>
              <a:rPr lang="ja-JP" altLang="en-US" sz="1905">
                <a:latin typeface="Meiryo UI" panose="020B0604030504040204" pitchFamily="50" charset="-128"/>
                <a:ea typeface="Meiryo UI" panose="020B0604030504040204" pitchFamily="50" charset="-128"/>
              </a:rPr>
              <a:t>使用済燃料再処理施設</a:t>
            </a:r>
            <a:endParaRPr lang="ja-JP" altLang="en-US" sz="1905">
              <a:solidFill>
                <a:srgbClr val="000000"/>
              </a:solidFill>
              <a:latin typeface="Meiryo UI" panose="020B0604030504040204" pitchFamily="50" charset="-128"/>
              <a:ea typeface="Meiryo UI" panose="020B0604030504040204" pitchFamily="50" charset="-128"/>
            </a:endParaRPr>
          </a:p>
        </p:txBody>
      </p:sp>
      <p:sp>
        <p:nvSpPr>
          <p:cNvPr id="230" name="Rectangle 233">
            <a:extLst>
              <a:ext uri="{FF2B5EF4-FFF2-40B4-BE49-F238E27FC236}">
                <a16:creationId xmlns:a16="http://schemas.microsoft.com/office/drawing/2014/main" id="{3F6F503D-0DB8-4F18-88E1-0B21650EB8E3}"/>
              </a:ext>
            </a:extLst>
          </p:cNvPr>
          <p:cNvSpPr>
            <a:spLocks noChangeArrowheads="1"/>
          </p:cNvSpPr>
          <p:nvPr/>
        </p:nvSpPr>
        <p:spPr bwMode="auto">
          <a:xfrm>
            <a:off x="438702" y="3107702"/>
            <a:ext cx="1493762" cy="527580"/>
          </a:xfrm>
          <a:prstGeom prst="rect">
            <a:avLst/>
          </a:prstGeom>
          <a:solidFill>
            <a:srgbClr val="B2B2B2"/>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algn="ctr">
              <a:spcBef>
                <a:spcPct val="0"/>
              </a:spcBef>
              <a:buFontTx/>
              <a:buNone/>
              <a:defRPr/>
            </a:pPr>
            <a:r>
              <a:rPr lang="en-US" altLang="ja-JP" sz="1714">
                <a:latin typeface="Meiryo UI" panose="020B0604030504040204" pitchFamily="50" charset="-128"/>
                <a:ea typeface="Meiryo UI" panose="020B0604030504040204" pitchFamily="50" charset="-128"/>
              </a:rPr>
              <a:t>MOX</a:t>
            </a:r>
            <a:r>
              <a:rPr lang="ja-JP" altLang="en-US" sz="1714">
                <a:latin typeface="Meiryo UI" panose="020B0604030504040204" pitchFamily="50" charset="-128"/>
                <a:ea typeface="Meiryo UI" panose="020B0604030504040204" pitchFamily="50" charset="-128"/>
              </a:rPr>
              <a:t>燃料</a:t>
            </a:r>
          </a:p>
          <a:p>
            <a:pPr algn="ctr">
              <a:spcBef>
                <a:spcPct val="0"/>
              </a:spcBef>
              <a:buFontTx/>
              <a:buNone/>
              <a:defRPr/>
            </a:pPr>
            <a:r>
              <a:rPr lang="ja-JP" altLang="en-US" sz="1714">
                <a:latin typeface="Meiryo UI" panose="020B0604030504040204" pitchFamily="50" charset="-128"/>
                <a:ea typeface="Meiryo UI" panose="020B0604030504040204" pitchFamily="50" charset="-128"/>
              </a:rPr>
              <a:t>加工施設</a:t>
            </a:r>
          </a:p>
        </p:txBody>
      </p:sp>
      <p:sp>
        <p:nvSpPr>
          <p:cNvPr id="16457" name="Freeform 234">
            <a:extLst>
              <a:ext uri="{FF2B5EF4-FFF2-40B4-BE49-F238E27FC236}">
                <a16:creationId xmlns:a16="http://schemas.microsoft.com/office/drawing/2014/main" id="{317E887B-FDB9-4D64-9767-532FE66AE633}"/>
              </a:ext>
            </a:extLst>
          </p:cNvPr>
          <p:cNvSpPr>
            <a:spLocks/>
          </p:cNvSpPr>
          <p:nvPr/>
        </p:nvSpPr>
        <p:spPr bwMode="auto">
          <a:xfrm>
            <a:off x="2216349" y="1800680"/>
            <a:ext cx="585108" cy="2125738"/>
          </a:xfrm>
          <a:custGeom>
            <a:avLst/>
            <a:gdLst>
              <a:gd name="T0" fmla="*/ 0 w 528"/>
              <a:gd name="T1" fmla="*/ 2147483646 h 1344"/>
              <a:gd name="T2" fmla="*/ 0 w 528"/>
              <a:gd name="T3" fmla="*/ 0 h 1344"/>
              <a:gd name="T4" fmla="*/ 2147483646 w 528"/>
              <a:gd name="T5" fmla="*/ 0 h 1344"/>
              <a:gd name="T6" fmla="*/ 0 60000 65536"/>
              <a:gd name="T7" fmla="*/ 0 60000 65536"/>
              <a:gd name="T8" fmla="*/ 0 60000 65536"/>
              <a:gd name="T9" fmla="*/ 0 w 528"/>
              <a:gd name="T10" fmla="*/ 0 h 1344"/>
              <a:gd name="T11" fmla="*/ 528 w 528"/>
              <a:gd name="T12" fmla="*/ 1344 h 1344"/>
            </a:gdLst>
            <a:ahLst/>
            <a:cxnLst>
              <a:cxn ang="T6">
                <a:pos x="T0" y="T1"/>
              </a:cxn>
              <a:cxn ang="T7">
                <a:pos x="T2" y="T3"/>
              </a:cxn>
              <a:cxn ang="T8">
                <a:pos x="T4" y="T5"/>
              </a:cxn>
            </a:cxnLst>
            <a:rect l="T9" t="T10" r="T11" b="T12"/>
            <a:pathLst>
              <a:path w="528" h="1344">
                <a:moveTo>
                  <a:pt x="0" y="1344"/>
                </a:moveTo>
                <a:lnTo>
                  <a:pt x="0" y="0"/>
                </a:lnTo>
                <a:lnTo>
                  <a:pt x="528" y="0"/>
                </a:lnTo>
              </a:path>
            </a:pathLst>
          </a:custGeom>
          <a:noFill/>
          <a:ln w="38100" cmpd="sng">
            <a:solidFill>
              <a:srgbClr val="B2B2B2"/>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ja-JP" altLang="en-US" sz="1714"/>
          </a:p>
        </p:txBody>
      </p:sp>
      <p:sp>
        <p:nvSpPr>
          <p:cNvPr id="16458" name="Line 235">
            <a:extLst>
              <a:ext uri="{FF2B5EF4-FFF2-40B4-BE49-F238E27FC236}">
                <a16:creationId xmlns:a16="http://schemas.microsoft.com/office/drawing/2014/main" id="{4D81F415-FC9D-4103-B068-A98F7ADF7862}"/>
              </a:ext>
            </a:extLst>
          </p:cNvPr>
          <p:cNvSpPr>
            <a:spLocks noChangeShapeType="1"/>
          </p:cNvSpPr>
          <p:nvPr/>
        </p:nvSpPr>
        <p:spPr bwMode="auto">
          <a:xfrm>
            <a:off x="2184599" y="2792489"/>
            <a:ext cx="769559" cy="0"/>
          </a:xfrm>
          <a:prstGeom prst="line">
            <a:avLst/>
          </a:prstGeom>
          <a:noFill/>
          <a:ln w="38100">
            <a:solidFill>
              <a:srgbClr val="B2B2B2"/>
            </a:solidFill>
            <a:miter lim="800000"/>
            <a:headEnd/>
            <a:tailEnd type="triangle" w="sm" len="sm"/>
          </a:ln>
          <a:extLst>
            <a:ext uri="{909E8E84-426E-40DD-AFC4-6F175D3DCCD1}">
              <a14:hiddenFill xmlns:a14="http://schemas.microsoft.com/office/drawing/2010/main">
                <a:noFill/>
              </a14:hiddenFill>
            </a:ext>
          </a:extLst>
        </p:spPr>
        <p:txBody>
          <a:bodyPr wrap="none"/>
          <a:lstStyle/>
          <a:p>
            <a:endParaRPr lang="ja-JP" altLang="en-US" sz="1714"/>
          </a:p>
        </p:txBody>
      </p:sp>
      <p:sp>
        <p:nvSpPr>
          <p:cNvPr id="16459" name="Line 236">
            <a:extLst>
              <a:ext uri="{FF2B5EF4-FFF2-40B4-BE49-F238E27FC236}">
                <a16:creationId xmlns:a16="http://schemas.microsoft.com/office/drawing/2014/main" id="{4895DA77-1189-4281-9F26-9F043139892A}"/>
              </a:ext>
            </a:extLst>
          </p:cNvPr>
          <p:cNvSpPr>
            <a:spLocks noChangeShapeType="1"/>
          </p:cNvSpPr>
          <p:nvPr/>
        </p:nvSpPr>
        <p:spPr bwMode="auto">
          <a:xfrm>
            <a:off x="1889777" y="3329214"/>
            <a:ext cx="1138465" cy="0"/>
          </a:xfrm>
          <a:prstGeom prst="line">
            <a:avLst/>
          </a:prstGeom>
          <a:noFill/>
          <a:ln w="38100">
            <a:solidFill>
              <a:srgbClr val="B2B2B2"/>
            </a:solidFill>
            <a:miter lim="800000"/>
            <a:headEnd/>
            <a:tailEnd type="triangle" w="sm" len="sm"/>
          </a:ln>
          <a:extLst>
            <a:ext uri="{909E8E84-426E-40DD-AFC4-6F175D3DCCD1}">
              <a14:hiddenFill xmlns:a14="http://schemas.microsoft.com/office/drawing/2010/main">
                <a:noFill/>
              </a14:hiddenFill>
            </a:ext>
          </a:extLst>
        </p:spPr>
        <p:txBody>
          <a:bodyPr wrap="none"/>
          <a:lstStyle/>
          <a:p>
            <a:endParaRPr lang="ja-JP" altLang="en-US" sz="1714"/>
          </a:p>
        </p:txBody>
      </p:sp>
      <p:sp>
        <p:nvSpPr>
          <p:cNvPr id="16460" name="Freeform 237">
            <a:extLst>
              <a:ext uri="{FF2B5EF4-FFF2-40B4-BE49-F238E27FC236}">
                <a16:creationId xmlns:a16="http://schemas.microsoft.com/office/drawing/2014/main" id="{B2F3FD79-643B-49F1-A1E7-6555C1005A68}"/>
              </a:ext>
            </a:extLst>
          </p:cNvPr>
          <p:cNvSpPr>
            <a:spLocks/>
          </p:cNvSpPr>
          <p:nvPr/>
        </p:nvSpPr>
        <p:spPr bwMode="auto">
          <a:xfrm>
            <a:off x="2216349" y="3926418"/>
            <a:ext cx="954012" cy="358321"/>
          </a:xfrm>
          <a:custGeom>
            <a:avLst/>
            <a:gdLst>
              <a:gd name="T0" fmla="*/ 0 w 432"/>
              <a:gd name="T1" fmla="*/ 0 h 288"/>
              <a:gd name="T2" fmla="*/ 0 w 432"/>
              <a:gd name="T3" fmla="*/ 2147483646 h 288"/>
              <a:gd name="T4" fmla="*/ 2147483646 w 432"/>
              <a:gd name="T5" fmla="*/ 2147483646 h 288"/>
              <a:gd name="T6" fmla="*/ 0 60000 65536"/>
              <a:gd name="T7" fmla="*/ 0 60000 65536"/>
              <a:gd name="T8" fmla="*/ 0 60000 65536"/>
              <a:gd name="T9" fmla="*/ 0 w 432"/>
              <a:gd name="T10" fmla="*/ 0 h 288"/>
              <a:gd name="T11" fmla="*/ 432 w 432"/>
              <a:gd name="T12" fmla="*/ 288 h 288"/>
            </a:gdLst>
            <a:ahLst/>
            <a:cxnLst>
              <a:cxn ang="T6">
                <a:pos x="T0" y="T1"/>
              </a:cxn>
              <a:cxn ang="T7">
                <a:pos x="T2" y="T3"/>
              </a:cxn>
              <a:cxn ang="T8">
                <a:pos x="T4" y="T5"/>
              </a:cxn>
            </a:cxnLst>
            <a:rect l="T9" t="T10" r="T11" b="T12"/>
            <a:pathLst>
              <a:path w="432" h="288">
                <a:moveTo>
                  <a:pt x="0" y="0"/>
                </a:moveTo>
                <a:lnTo>
                  <a:pt x="0" y="288"/>
                </a:lnTo>
                <a:lnTo>
                  <a:pt x="432" y="288"/>
                </a:lnTo>
              </a:path>
            </a:pathLst>
          </a:custGeom>
          <a:noFill/>
          <a:ln w="38100" cmpd="sng">
            <a:solidFill>
              <a:srgbClr val="B2B2B2"/>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ja-JP" altLang="en-US" sz="1714"/>
          </a:p>
        </p:txBody>
      </p:sp>
      <p:sp>
        <p:nvSpPr>
          <p:cNvPr id="16461" name="Rectangle 242">
            <a:extLst>
              <a:ext uri="{FF2B5EF4-FFF2-40B4-BE49-F238E27FC236}">
                <a16:creationId xmlns:a16="http://schemas.microsoft.com/office/drawing/2014/main" id="{A2EA8CA4-B996-4BA7-AC28-7A982A7854E6}"/>
              </a:ext>
            </a:extLst>
          </p:cNvPr>
          <p:cNvSpPr>
            <a:spLocks noChangeArrowheads="1"/>
          </p:cNvSpPr>
          <p:nvPr/>
        </p:nvSpPr>
        <p:spPr bwMode="auto">
          <a:xfrm>
            <a:off x="2960206" y="5312833"/>
            <a:ext cx="960060" cy="630465"/>
          </a:xfrm>
          <a:prstGeom prst="rect">
            <a:avLst/>
          </a:prstGeom>
          <a:noFill/>
          <a:ln w="254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eaLnBrk="1" hangingPunct="1">
              <a:spcBef>
                <a:spcPct val="0"/>
              </a:spcBef>
              <a:buFontTx/>
              <a:buNone/>
            </a:pPr>
            <a:endParaRPr lang="ja-JP" altLang="ja-JP" sz="1714">
              <a:latin typeface="Meiryo UI" panose="020B0604030504040204" pitchFamily="50" charset="-128"/>
              <a:ea typeface="Meiryo UI" panose="020B0604030504040204" pitchFamily="50" charset="-128"/>
            </a:endParaRPr>
          </a:p>
        </p:txBody>
      </p:sp>
      <p:sp>
        <p:nvSpPr>
          <p:cNvPr id="16462" name="Rectangle 243">
            <a:extLst>
              <a:ext uri="{FF2B5EF4-FFF2-40B4-BE49-F238E27FC236}">
                <a16:creationId xmlns:a16="http://schemas.microsoft.com/office/drawing/2014/main" id="{BD50B1A6-DEE3-4082-ACFD-0BF1BA5164FD}"/>
              </a:ext>
            </a:extLst>
          </p:cNvPr>
          <p:cNvSpPr>
            <a:spLocks noChangeArrowheads="1"/>
          </p:cNvSpPr>
          <p:nvPr/>
        </p:nvSpPr>
        <p:spPr bwMode="auto">
          <a:xfrm>
            <a:off x="4224158" y="4284739"/>
            <a:ext cx="442989" cy="1528536"/>
          </a:xfrm>
          <a:prstGeom prst="rect">
            <a:avLst/>
          </a:prstGeom>
          <a:noFill/>
          <a:ln w="254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eaLnBrk="1" hangingPunct="1">
              <a:spcBef>
                <a:spcPct val="0"/>
              </a:spcBef>
              <a:buFontTx/>
              <a:buNone/>
            </a:pPr>
            <a:endParaRPr lang="ja-JP" altLang="ja-JP" sz="1714">
              <a:latin typeface="Meiryo UI" panose="020B0604030504040204" pitchFamily="50" charset="-128"/>
              <a:ea typeface="Meiryo UI" panose="020B0604030504040204" pitchFamily="50" charset="-128"/>
            </a:endParaRPr>
          </a:p>
        </p:txBody>
      </p:sp>
      <p:grpSp>
        <p:nvGrpSpPr>
          <p:cNvPr id="16463" name="Group 198">
            <a:extLst>
              <a:ext uri="{FF2B5EF4-FFF2-40B4-BE49-F238E27FC236}">
                <a16:creationId xmlns:a16="http://schemas.microsoft.com/office/drawing/2014/main" id="{306DB95F-9A4F-40EA-98C3-C26461A21BC8}"/>
              </a:ext>
            </a:extLst>
          </p:cNvPr>
          <p:cNvGrpSpPr>
            <a:grpSpLocks/>
          </p:cNvGrpSpPr>
          <p:nvPr/>
        </p:nvGrpSpPr>
        <p:grpSpPr bwMode="auto">
          <a:xfrm flipH="1">
            <a:off x="6487480" y="1377346"/>
            <a:ext cx="43845" cy="1660071"/>
            <a:chOff x="5009" y="1192"/>
            <a:chExt cx="25" cy="2447"/>
          </a:xfrm>
        </p:grpSpPr>
        <p:sp>
          <p:nvSpPr>
            <p:cNvPr id="16482" name="Line 199">
              <a:extLst>
                <a:ext uri="{FF2B5EF4-FFF2-40B4-BE49-F238E27FC236}">
                  <a16:creationId xmlns:a16="http://schemas.microsoft.com/office/drawing/2014/main" id="{23C75592-BA11-4317-BC35-A47BD8418634}"/>
                </a:ext>
              </a:extLst>
            </p:cNvPr>
            <p:cNvSpPr>
              <a:spLocks noChangeShapeType="1"/>
            </p:cNvSpPr>
            <p:nvPr/>
          </p:nvSpPr>
          <p:spPr bwMode="auto">
            <a:xfrm>
              <a:off x="5022" y="1192"/>
              <a:ext cx="1" cy="2447"/>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ja-JP" altLang="en-US" sz="1714"/>
            </a:p>
          </p:txBody>
        </p:sp>
        <p:sp>
          <p:nvSpPr>
            <p:cNvPr id="16483" name="Freeform 200">
              <a:extLst>
                <a:ext uri="{FF2B5EF4-FFF2-40B4-BE49-F238E27FC236}">
                  <a16:creationId xmlns:a16="http://schemas.microsoft.com/office/drawing/2014/main" id="{E9BA6DAA-6853-472F-8689-9130E257F023}"/>
                </a:ext>
              </a:extLst>
            </p:cNvPr>
            <p:cNvSpPr>
              <a:spLocks/>
            </p:cNvSpPr>
            <p:nvPr/>
          </p:nvSpPr>
          <p:spPr bwMode="auto">
            <a:xfrm>
              <a:off x="5012" y="1192"/>
              <a:ext cx="22" cy="19"/>
            </a:xfrm>
            <a:custGeom>
              <a:avLst/>
              <a:gdLst>
                <a:gd name="T0" fmla="*/ 22 w 22"/>
                <a:gd name="T1" fmla="*/ 19 h 19"/>
                <a:gd name="T2" fmla="*/ 10 w 22"/>
                <a:gd name="T3" fmla="*/ 0 h 19"/>
                <a:gd name="T4" fmla="*/ 0 w 22"/>
                <a:gd name="T5" fmla="*/ 19 h 19"/>
                <a:gd name="T6" fmla="*/ 0 60000 65536"/>
                <a:gd name="T7" fmla="*/ 0 60000 65536"/>
                <a:gd name="T8" fmla="*/ 0 60000 65536"/>
                <a:gd name="T9" fmla="*/ 0 w 22"/>
                <a:gd name="T10" fmla="*/ 0 h 19"/>
                <a:gd name="T11" fmla="*/ 22 w 22"/>
                <a:gd name="T12" fmla="*/ 19 h 19"/>
              </a:gdLst>
              <a:ahLst/>
              <a:cxnLst>
                <a:cxn ang="T6">
                  <a:pos x="T0" y="T1"/>
                </a:cxn>
                <a:cxn ang="T7">
                  <a:pos x="T2" y="T3"/>
                </a:cxn>
                <a:cxn ang="T8">
                  <a:pos x="T4" y="T5"/>
                </a:cxn>
              </a:cxnLst>
              <a:rect l="T9" t="T10" r="T11" b="T12"/>
              <a:pathLst>
                <a:path w="22" h="19">
                  <a:moveTo>
                    <a:pt x="22" y="19"/>
                  </a:moveTo>
                  <a:lnTo>
                    <a:pt x="10" y="0"/>
                  </a:lnTo>
                  <a:lnTo>
                    <a:pt x="0" y="19"/>
                  </a:lnTo>
                </a:path>
              </a:pathLst>
            </a:custGeom>
            <a:noFill/>
            <a:ln w="28575" cmpd="sng">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ja-JP" altLang="en-US" sz="1714"/>
            </a:p>
          </p:txBody>
        </p:sp>
        <p:sp>
          <p:nvSpPr>
            <p:cNvPr id="16484" name="Freeform 201">
              <a:extLst>
                <a:ext uri="{FF2B5EF4-FFF2-40B4-BE49-F238E27FC236}">
                  <a16:creationId xmlns:a16="http://schemas.microsoft.com/office/drawing/2014/main" id="{070CAA9E-AE25-422E-8220-D2BA826EAEB1}"/>
                </a:ext>
              </a:extLst>
            </p:cNvPr>
            <p:cNvSpPr>
              <a:spLocks/>
            </p:cNvSpPr>
            <p:nvPr/>
          </p:nvSpPr>
          <p:spPr bwMode="auto">
            <a:xfrm>
              <a:off x="5009" y="3620"/>
              <a:ext cx="22" cy="19"/>
            </a:xfrm>
            <a:custGeom>
              <a:avLst/>
              <a:gdLst>
                <a:gd name="T0" fmla="*/ 0 w 22"/>
                <a:gd name="T1" fmla="*/ 0 h 19"/>
                <a:gd name="T2" fmla="*/ 13 w 22"/>
                <a:gd name="T3" fmla="*/ 19 h 19"/>
                <a:gd name="T4" fmla="*/ 22 w 22"/>
                <a:gd name="T5" fmla="*/ 0 h 19"/>
                <a:gd name="T6" fmla="*/ 0 60000 65536"/>
                <a:gd name="T7" fmla="*/ 0 60000 65536"/>
                <a:gd name="T8" fmla="*/ 0 60000 65536"/>
                <a:gd name="T9" fmla="*/ 0 w 22"/>
                <a:gd name="T10" fmla="*/ 0 h 19"/>
                <a:gd name="T11" fmla="*/ 22 w 22"/>
                <a:gd name="T12" fmla="*/ 19 h 19"/>
              </a:gdLst>
              <a:ahLst/>
              <a:cxnLst>
                <a:cxn ang="T6">
                  <a:pos x="T0" y="T1"/>
                </a:cxn>
                <a:cxn ang="T7">
                  <a:pos x="T2" y="T3"/>
                </a:cxn>
                <a:cxn ang="T8">
                  <a:pos x="T4" y="T5"/>
                </a:cxn>
              </a:cxnLst>
              <a:rect l="T9" t="T10" r="T11" b="T12"/>
              <a:pathLst>
                <a:path w="22" h="19">
                  <a:moveTo>
                    <a:pt x="0" y="0"/>
                  </a:moveTo>
                  <a:lnTo>
                    <a:pt x="13" y="19"/>
                  </a:lnTo>
                  <a:lnTo>
                    <a:pt x="22" y="0"/>
                  </a:lnTo>
                </a:path>
              </a:pathLst>
            </a:custGeom>
            <a:noFill/>
            <a:ln w="28575" cmpd="sng">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ja-JP" altLang="en-US" sz="1714"/>
            </a:p>
          </p:txBody>
        </p:sp>
      </p:grpSp>
      <p:sp>
        <p:nvSpPr>
          <p:cNvPr id="16464" name="Line 226">
            <a:extLst>
              <a:ext uri="{FF2B5EF4-FFF2-40B4-BE49-F238E27FC236}">
                <a16:creationId xmlns:a16="http://schemas.microsoft.com/office/drawing/2014/main" id="{A7F4B2F8-B4BD-45A2-BADE-9F48996D051D}"/>
              </a:ext>
            </a:extLst>
          </p:cNvPr>
          <p:cNvSpPr>
            <a:spLocks noChangeShapeType="1"/>
          </p:cNvSpPr>
          <p:nvPr/>
        </p:nvSpPr>
        <p:spPr bwMode="auto">
          <a:xfrm>
            <a:off x="2356956" y="2190750"/>
            <a:ext cx="530678" cy="0"/>
          </a:xfrm>
          <a:prstGeom prst="line">
            <a:avLst/>
          </a:prstGeom>
          <a:noFill/>
          <a:ln w="38100">
            <a:solidFill>
              <a:srgbClr val="CC99FF"/>
            </a:solidFill>
            <a:miter lim="800000"/>
            <a:headEnd/>
            <a:tailEnd type="triangle" w="sm" len="sm"/>
          </a:ln>
          <a:extLst>
            <a:ext uri="{909E8E84-426E-40DD-AFC4-6F175D3DCCD1}">
              <a14:hiddenFill xmlns:a14="http://schemas.microsoft.com/office/drawing/2010/main">
                <a:noFill/>
              </a14:hiddenFill>
            </a:ext>
          </a:extLst>
        </p:spPr>
        <p:txBody>
          <a:bodyPr wrap="none"/>
          <a:lstStyle/>
          <a:p>
            <a:endParaRPr lang="ja-JP" altLang="en-US" sz="1714"/>
          </a:p>
        </p:txBody>
      </p:sp>
      <p:pic>
        <p:nvPicPr>
          <p:cNvPr id="16465" name="Picture 16">
            <a:extLst>
              <a:ext uri="{FF2B5EF4-FFF2-40B4-BE49-F238E27FC236}">
                <a16:creationId xmlns:a16="http://schemas.microsoft.com/office/drawing/2014/main" id="{8D4425D2-F4D3-48AC-B72E-217FFC3C039B}"/>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989562" y="5194905"/>
            <a:ext cx="406703" cy="839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7150" cmpd="thinThick">
                <a:solidFill>
                  <a:srgbClr val="FF3300"/>
                </a:solidFill>
                <a:miter lim="800000"/>
                <a:headEnd/>
                <a:tailEnd/>
              </a14:hiddenLine>
            </a:ext>
          </a:extLst>
        </p:spPr>
      </p:pic>
      <p:pic>
        <p:nvPicPr>
          <p:cNvPr id="245" name="Picture 197">
            <a:extLst>
              <a:ext uri="{FF2B5EF4-FFF2-40B4-BE49-F238E27FC236}">
                <a16:creationId xmlns:a16="http://schemas.microsoft.com/office/drawing/2014/main" id="{6CD5151B-EFDA-460B-A8DF-4F8FEE44FCC9}"/>
              </a:ext>
            </a:extLst>
          </p:cNvPr>
          <p:cNvPicPr>
            <a:picLocks noChangeAspect="1" noChangeArrowheads="1"/>
          </p:cNvPicPr>
          <p:nvPr/>
        </p:nvPicPr>
        <p:blipFill>
          <a:blip r:embed="rId12"/>
          <a:srcRect/>
          <a:stretch>
            <a:fillRect/>
          </a:stretch>
        </p:blipFill>
        <p:spPr bwMode="auto">
          <a:xfrm>
            <a:off x="2293456" y="960060"/>
            <a:ext cx="361345" cy="577548"/>
          </a:xfrm>
          <a:prstGeom prst="rect">
            <a:avLst/>
          </a:prstGeom>
          <a:noFill/>
          <a:ln>
            <a:noFill/>
          </a:ln>
          <a:effectLst>
            <a:prstShdw prst="shdw17" dist="17961" dir="2700000">
              <a:schemeClr val="accent1">
                <a:gamma/>
                <a:shade val="60000"/>
                <a:invGamma/>
              </a:schemeClr>
            </a:prstShdw>
          </a:effectLst>
        </p:spPr>
      </p:pic>
      <p:pic>
        <p:nvPicPr>
          <p:cNvPr id="246" name="Picture 198">
            <a:extLst>
              <a:ext uri="{FF2B5EF4-FFF2-40B4-BE49-F238E27FC236}">
                <a16:creationId xmlns:a16="http://schemas.microsoft.com/office/drawing/2014/main" id="{673ADDC5-AD39-48DF-BAEA-1C405DF932B3}"/>
              </a:ext>
            </a:extLst>
          </p:cNvPr>
          <p:cNvPicPr>
            <a:picLocks noChangeAspect="1" noChangeArrowheads="1"/>
          </p:cNvPicPr>
          <p:nvPr/>
        </p:nvPicPr>
        <p:blipFill>
          <a:blip r:embed="rId13"/>
          <a:srcRect/>
          <a:stretch>
            <a:fillRect/>
          </a:stretch>
        </p:blipFill>
        <p:spPr bwMode="auto">
          <a:xfrm>
            <a:off x="1517849" y="3698120"/>
            <a:ext cx="476250" cy="500441"/>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6468" name="Picture 2">
            <a:extLst>
              <a:ext uri="{FF2B5EF4-FFF2-40B4-BE49-F238E27FC236}">
                <a16:creationId xmlns:a16="http://schemas.microsoft.com/office/drawing/2014/main" id="{A17DE300-FBFF-4819-BA00-DF9C49CE4D5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233480" y="967619"/>
            <a:ext cx="1345595" cy="25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248" name="直線矢印コネクタ 247">
            <a:extLst>
              <a:ext uri="{FF2B5EF4-FFF2-40B4-BE49-F238E27FC236}">
                <a16:creationId xmlns:a16="http://schemas.microsoft.com/office/drawing/2014/main" id="{4DEB19AA-074A-424C-A5F3-FC8709D66DCA}"/>
              </a:ext>
            </a:extLst>
          </p:cNvPr>
          <p:cNvCxnSpPr>
            <a:stCxn id="16461" idx="3"/>
            <a:endCxn id="16513" idx="1"/>
          </p:cNvCxnSpPr>
          <p:nvPr/>
        </p:nvCxnSpPr>
        <p:spPr>
          <a:xfrm flipV="1">
            <a:off x="3920266" y="5600096"/>
            <a:ext cx="2954262" cy="2872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5" name="Text Box 197">
            <a:extLst>
              <a:ext uri="{FF2B5EF4-FFF2-40B4-BE49-F238E27FC236}">
                <a16:creationId xmlns:a16="http://schemas.microsoft.com/office/drawing/2014/main" id="{DCB02201-DFCA-4ABC-BE4A-A45CC19EAE6D}"/>
              </a:ext>
            </a:extLst>
          </p:cNvPr>
          <p:cNvSpPr txBox="1">
            <a:spLocks noChangeArrowheads="1"/>
          </p:cNvSpPr>
          <p:nvPr/>
        </p:nvSpPr>
        <p:spPr bwMode="auto">
          <a:xfrm>
            <a:off x="4206343" y="4285476"/>
            <a:ext cx="477823" cy="1546679"/>
          </a:xfrm>
          <a:prstGeom prst="rect">
            <a:avLst/>
          </a:prstGeom>
          <a:solidFill>
            <a:srgbClr val="39F987"/>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a:extLs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algn="ctr">
              <a:spcBef>
                <a:spcPct val="0"/>
              </a:spcBef>
              <a:buFontTx/>
              <a:buNone/>
              <a:defRPr/>
            </a:pPr>
            <a:r>
              <a:rPr lang="ja-JP" altLang="en-US" sz="1905" dirty="0">
                <a:latin typeface="Meiryo UI" panose="020B0604030504040204" pitchFamily="50" charset="-128"/>
                <a:ea typeface="Meiryo UI" panose="020B0604030504040204" pitchFamily="50" charset="-128"/>
              </a:rPr>
              <a:t>短寿命化</a:t>
            </a:r>
          </a:p>
        </p:txBody>
      </p:sp>
      <p:sp>
        <p:nvSpPr>
          <p:cNvPr id="16473" name="テキスト ボックス 249">
            <a:extLst>
              <a:ext uri="{FF2B5EF4-FFF2-40B4-BE49-F238E27FC236}">
                <a16:creationId xmlns:a16="http://schemas.microsoft.com/office/drawing/2014/main" id="{4AA072D1-4460-4A6C-9B1D-192B62B62CF4}"/>
              </a:ext>
            </a:extLst>
          </p:cNvPr>
          <p:cNvSpPr txBox="1">
            <a:spLocks noChangeArrowheads="1"/>
          </p:cNvSpPr>
          <p:nvPr/>
        </p:nvSpPr>
        <p:spPr bwMode="auto">
          <a:xfrm>
            <a:off x="7816134" y="5591976"/>
            <a:ext cx="2945190" cy="4733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ctr">
              <a:spcBef>
                <a:spcPct val="0"/>
              </a:spcBef>
              <a:buFontTx/>
              <a:buNone/>
            </a:pPr>
            <a:r>
              <a:rPr lang="ja-JP" altLang="en-US" sz="1333" b="1" dirty="0">
                <a:latin typeface="Meiryo UI" panose="020B0604030504040204" pitchFamily="50" charset="-128"/>
                <a:ea typeface="Meiryo UI" panose="020B0604030504040204" pitchFamily="50" charset="-128"/>
              </a:rPr>
              <a:t>大深度溶融塩炉プラントシステム</a:t>
            </a:r>
            <a:endParaRPr lang="en-US" altLang="ja-JP" sz="1143" b="1" dirty="0">
              <a:latin typeface="Meiryo UI" panose="020B0604030504040204" pitchFamily="50" charset="-128"/>
              <a:ea typeface="Meiryo UI" panose="020B0604030504040204" pitchFamily="50" charset="-128"/>
            </a:endParaRPr>
          </a:p>
          <a:p>
            <a:pPr algn="ctr">
              <a:spcBef>
                <a:spcPct val="0"/>
              </a:spcBef>
              <a:buFontTx/>
              <a:buNone/>
            </a:pPr>
            <a:r>
              <a:rPr lang="ja-JP" altLang="en-US" sz="1143" b="1" dirty="0">
                <a:latin typeface="Meiryo UI" panose="020B0604030504040204" pitchFamily="50" charset="-128"/>
                <a:ea typeface="Meiryo UI" panose="020B0604030504040204" pitchFamily="50" charset="-128"/>
              </a:rPr>
              <a:t>（減容化・短寿命化・消滅処理）</a:t>
            </a:r>
            <a:endParaRPr lang="ja-JP" altLang="en-US" sz="1333" b="1" dirty="0">
              <a:latin typeface="Meiryo UI" panose="020B0604030504040204" pitchFamily="50" charset="-128"/>
              <a:ea typeface="Meiryo UI" panose="020B0604030504040204" pitchFamily="50" charset="-128"/>
            </a:endParaRPr>
          </a:p>
        </p:txBody>
      </p:sp>
      <p:sp>
        <p:nvSpPr>
          <p:cNvPr id="16477" name="正方形/長方形 251">
            <a:extLst>
              <a:ext uri="{FF2B5EF4-FFF2-40B4-BE49-F238E27FC236}">
                <a16:creationId xmlns:a16="http://schemas.microsoft.com/office/drawing/2014/main" id="{D1BBAA3D-507E-4CEE-8A69-97A3CC811A1F}"/>
              </a:ext>
            </a:extLst>
          </p:cNvPr>
          <p:cNvSpPr>
            <a:spLocks noChangeArrowheads="1"/>
          </p:cNvSpPr>
          <p:nvPr/>
        </p:nvSpPr>
        <p:spPr bwMode="auto">
          <a:xfrm>
            <a:off x="3545085" y="6670315"/>
            <a:ext cx="5810250" cy="224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eaLnBrk="1" hangingPunct="1">
              <a:spcBef>
                <a:spcPct val="0"/>
              </a:spcBef>
              <a:buFontTx/>
              <a:buNone/>
            </a:pPr>
            <a:r>
              <a:rPr lang="ja-JP" altLang="en-US" sz="857" dirty="0">
                <a:latin typeface="Meiryo UI" panose="020B0604030504040204" pitchFamily="50" charset="-128"/>
                <a:ea typeface="Meiryo UI" panose="020B0604030504040204" pitchFamily="50" charset="-128"/>
              </a:rPr>
              <a:t>（出典）</a:t>
            </a:r>
            <a:r>
              <a:rPr lang="zh-TW" altLang="en-US" sz="857" dirty="0">
                <a:latin typeface="Meiryo UI" panose="020B0604030504040204" pitchFamily="50" charset="-128"/>
                <a:ea typeface="Meiryo UI" panose="020B0604030504040204" pitchFamily="50" charset="-128"/>
              </a:rPr>
              <a:t>日本原子力研究開発機構</a:t>
            </a:r>
            <a:r>
              <a:rPr lang="ja-JP" altLang="en-US" sz="857" dirty="0">
                <a:latin typeface="Meiryo UI" panose="020B0604030504040204" pitchFamily="50" charset="-128"/>
                <a:ea typeface="Meiryo UI" panose="020B0604030504040204" pitchFamily="50" charset="-128"/>
              </a:rPr>
              <a:t>　東海サイクル工学研究所　</a:t>
            </a:r>
            <a:r>
              <a:rPr lang="ja-JP" altLang="en-US" sz="762" dirty="0">
                <a:latin typeface="Meiryo UI" panose="020B0604030504040204" pitchFamily="50" charset="-128"/>
                <a:ea typeface="Meiryo UI" panose="020B0604030504040204" pitchFamily="50" charset="-128"/>
              </a:rPr>
              <a:t>虎田真一郎（</a:t>
            </a:r>
            <a:r>
              <a:rPr lang="en-US" altLang="ja-JP" sz="762" dirty="0">
                <a:latin typeface="Meiryo UI" panose="020B0604030504040204" pitchFamily="50" charset="-128"/>
                <a:ea typeface="Meiryo UI" panose="020B0604030504040204" pitchFamily="50" charset="-128"/>
              </a:rPr>
              <a:t>2012</a:t>
            </a:r>
            <a:r>
              <a:rPr lang="ja-JP" altLang="en-US" sz="762" dirty="0">
                <a:latin typeface="Meiryo UI" panose="020B0604030504040204" pitchFamily="50" charset="-128"/>
                <a:ea typeface="Meiryo UI" panose="020B0604030504040204" pitchFamily="50" charset="-128"/>
              </a:rPr>
              <a:t>年、茨城大学）を修整</a:t>
            </a:r>
          </a:p>
        </p:txBody>
      </p:sp>
      <p:sp>
        <p:nvSpPr>
          <p:cNvPr id="254" name="円/楕円 253">
            <a:extLst>
              <a:ext uri="{FF2B5EF4-FFF2-40B4-BE49-F238E27FC236}">
                <a16:creationId xmlns:a16="http://schemas.microsoft.com/office/drawing/2014/main" id="{97712B44-CF02-4972-8244-CDAACA6907C1}"/>
              </a:ext>
            </a:extLst>
          </p:cNvPr>
          <p:cNvSpPr/>
          <p:nvPr/>
        </p:nvSpPr>
        <p:spPr>
          <a:xfrm>
            <a:off x="6517718" y="5008942"/>
            <a:ext cx="1038678" cy="1139976"/>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sz="1714"/>
          </a:p>
        </p:txBody>
      </p:sp>
      <p:sp>
        <p:nvSpPr>
          <p:cNvPr id="253" name="上矢印 252">
            <a:extLst>
              <a:ext uri="{FF2B5EF4-FFF2-40B4-BE49-F238E27FC236}">
                <a16:creationId xmlns:a16="http://schemas.microsoft.com/office/drawing/2014/main" id="{8B92C21F-F30A-4E7F-9498-8A9EB866DD15}"/>
              </a:ext>
            </a:extLst>
          </p:cNvPr>
          <p:cNvSpPr/>
          <p:nvPr/>
        </p:nvSpPr>
        <p:spPr>
          <a:xfrm>
            <a:off x="6894217" y="5837092"/>
            <a:ext cx="342895" cy="424845"/>
          </a:xfrm>
          <a:prstGeom prst="upArrow">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sz="1714"/>
          </a:p>
        </p:txBody>
      </p:sp>
      <p:sp>
        <p:nvSpPr>
          <p:cNvPr id="240" name="テキスト ボックス 239">
            <a:extLst>
              <a:ext uri="{FF2B5EF4-FFF2-40B4-BE49-F238E27FC236}">
                <a16:creationId xmlns:a16="http://schemas.microsoft.com/office/drawing/2014/main" id="{8D506DDC-EF07-4240-A9D6-B310ADE399C1}"/>
              </a:ext>
            </a:extLst>
          </p:cNvPr>
          <p:cNvSpPr txBox="1"/>
          <p:nvPr/>
        </p:nvSpPr>
        <p:spPr>
          <a:xfrm>
            <a:off x="0" y="0"/>
            <a:ext cx="12192000" cy="523220"/>
          </a:xfrm>
          <a:prstGeom prst="rect">
            <a:avLst/>
          </a:prstGeom>
          <a:solidFill>
            <a:srgbClr val="052F61"/>
          </a:solidFill>
        </p:spPr>
        <p:txBody>
          <a:bodyPr wrap="square" rtlCol="0">
            <a:spAutoFit/>
          </a:bodyPr>
          <a:lstStyle/>
          <a:p>
            <a:pPr algn="ctr"/>
            <a:r>
              <a:rPr kumimoji="1" lang="ja-JP" altLang="en-US" sz="2800" b="1" dirty="0">
                <a:solidFill>
                  <a:schemeClr val="bg1"/>
                </a:solidFill>
                <a:latin typeface="Meiryo UI" panose="020B0604030504040204" pitchFamily="50" charset="-128"/>
                <a:ea typeface="Meiryo UI" panose="020B0604030504040204" pitchFamily="50" charset="-128"/>
              </a:rPr>
              <a:t>大深度地下溶融塩炉プラント</a:t>
            </a:r>
          </a:p>
        </p:txBody>
      </p:sp>
      <p:sp>
        <p:nvSpPr>
          <p:cNvPr id="244" name="テキスト ボックス 243">
            <a:extLst>
              <a:ext uri="{FF2B5EF4-FFF2-40B4-BE49-F238E27FC236}">
                <a16:creationId xmlns:a16="http://schemas.microsoft.com/office/drawing/2014/main" id="{A767BE20-CAAE-4575-8276-90A5F684573E}"/>
              </a:ext>
            </a:extLst>
          </p:cNvPr>
          <p:cNvSpPr txBox="1"/>
          <p:nvPr/>
        </p:nvSpPr>
        <p:spPr>
          <a:xfrm>
            <a:off x="9167722" y="1876274"/>
            <a:ext cx="1876296" cy="523220"/>
          </a:xfrm>
          <a:prstGeom prst="rect">
            <a:avLst/>
          </a:prstGeom>
          <a:noFill/>
        </p:spPr>
        <p:txBody>
          <a:bodyPr wrap="square" rtlCol="0">
            <a:spAutoFit/>
          </a:bodyPr>
          <a:lstStyle/>
          <a:p>
            <a:pPr algn="ctr"/>
            <a:r>
              <a:rPr kumimoji="1" lang="ja-JP" altLang="en-US" sz="2800" dirty="0">
                <a:latin typeface="Meiryo UI" panose="020B0604030504040204" pitchFamily="50" charset="-128"/>
                <a:ea typeface="Meiryo UI" panose="020B0604030504040204" pitchFamily="50" charset="-128"/>
              </a:rPr>
              <a:t>熔融塩炉</a:t>
            </a:r>
          </a:p>
        </p:txBody>
      </p:sp>
      <p:sp>
        <p:nvSpPr>
          <p:cNvPr id="2" name="テキスト ボックス 1">
            <a:extLst>
              <a:ext uri="{FF2B5EF4-FFF2-40B4-BE49-F238E27FC236}">
                <a16:creationId xmlns:a16="http://schemas.microsoft.com/office/drawing/2014/main" id="{67B8B348-8647-43E6-9ECC-7DAF5809542C}"/>
              </a:ext>
            </a:extLst>
          </p:cNvPr>
          <p:cNvSpPr txBox="1"/>
          <p:nvPr/>
        </p:nvSpPr>
        <p:spPr>
          <a:xfrm>
            <a:off x="8127535" y="1139662"/>
            <a:ext cx="4010054" cy="707886"/>
          </a:xfrm>
          <a:prstGeom prst="rect">
            <a:avLst/>
          </a:prstGeom>
          <a:noFill/>
        </p:spPr>
        <p:txBody>
          <a:bodyPr wrap="square" rtlCol="0">
            <a:spAutoFit/>
          </a:bodyPr>
          <a:lstStyle/>
          <a:p>
            <a:pPr algn="ctr"/>
            <a:r>
              <a:rPr kumimoji="1" lang="ja-JP" altLang="en-US" sz="2000" dirty="0">
                <a:solidFill>
                  <a:srgbClr val="C00000"/>
                </a:solidFill>
                <a:latin typeface="UD デジタル 教科書体 NK-B" panose="02020700000000000000" pitchFamily="18" charset="-128"/>
                <a:ea typeface="UD デジタル 教科書体 NK-B" panose="02020700000000000000" pitchFamily="18" charset="-128"/>
              </a:rPr>
              <a:t>高レベル放射性廃棄物の減容処理</a:t>
            </a:r>
            <a:endParaRPr kumimoji="1" lang="en-US" altLang="ja-JP" sz="2000" dirty="0">
              <a:solidFill>
                <a:srgbClr val="C00000"/>
              </a:solidFill>
              <a:latin typeface="UD デジタル 教科書体 NK-B" panose="02020700000000000000" pitchFamily="18" charset="-128"/>
              <a:ea typeface="UD デジタル 教科書体 NK-B" panose="02020700000000000000" pitchFamily="18" charset="-128"/>
            </a:endParaRPr>
          </a:p>
          <a:p>
            <a:pPr algn="ctr"/>
            <a:r>
              <a:rPr lang="ja-JP" altLang="en-US" sz="2000" dirty="0">
                <a:solidFill>
                  <a:srgbClr val="C00000"/>
                </a:solidFill>
                <a:latin typeface="UD デジタル 教科書体 NK-B" panose="02020700000000000000" pitchFamily="18" charset="-128"/>
                <a:ea typeface="UD デジタル 教科書体 NK-B" panose="02020700000000000000" pitchFamily="18" charset="-128"/>
              </a:rPr>
              <a:t>短寿命化</a:t>
            </a:r>
            <a:endParaRPr kumimoji="1" lang="ja-JP" altLang="en-US" sz="2000" dirty="0">
              <a:solidFill>
                <a:srgbClr val="C00000"/>
              </a:solidFill>
              <a:latin typeface="UD デジタル 教科書体 NK-B" panose="02020700000000000000" pitchFamily="18" charset="-128"/>
              <a:ea typeface="UD デジタル 教科書体 NK-B" panose="02020700000000000000" pitchFamily="18" charset="-128"/>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7"/>
          <p:cNvSpPr txBox="1"/>
          <p:nvPr/>
        </p:nvSpPr>
        <p:spPr>
          <a:xfrm>
            <a:off x="611729" y="699241"/>
            <a:ext cx="11200315" cy="904177"/>
          </a:xfrm>
          <a:prstGeom prst="rect">
            <a:avLst/>
          </a:prstGeom>
        </p:spPr>
        <p:txBody>
          <a:bodyPr vert="horz" wrap="square" lIns="0" tIns="10941" rIns="0" bIns="0" rtlCol="0">
            <a:spAutoFit/>
          </a:bodyPr>
          <a:lstStyle/>
          <a:p>
            <a:pPr marL="11516" marR="4607">
              <a:spcBef>
                <a:spcPts val="86"/>
              </a:spcBef>
            </a:pPr>
            <a:r>
              <a:rPr sz="1768" spc="-9" dirty="0">
                <a:latin typeface="UKIJ CJK"/>
                <a:cs typeface="UKIJ CJK"/>
              </a:rPr>
              <a:t>国際機関</a:t>
            </a:r>
            <a:r>
              <a:rPr sz="1768" spc="-336" dirty="0">
                <a:latin typeface="UKIJ CJK"/>
                <a:cs typeface="UKIJ CJK"/>
              </a:rPr>
              <a:t>の</a:t>
            </a:r>
            <a:r>
              <a:rPr sz="1768" dirty="0">
                <a:latin typeface="UKIJ CJK"/>
                <a:cs typeface="UKIJ CJK"/>
              </a:rPr>
              <a:t>分</a:t>
            </a:r>
            <a:r>
              <a:rPr sz="1768" spc="-9" dirty="0">
                <a:latin typeface="UKIJ CJK"/>
                <a:cs typeface="UKIJ CJK"/>
              </a:rPr>
              <a:t>析</a:t>
            </a:r>
            <a:r>
              <a:rPr sz="1768" spc="-390" dirty="0">
                <a:latin typeface="UKIJ CJK"/>
                <a:cs typeface="UKIJ CJK"/>
              </a:rPr>
              <a:t>に</a:t>
            </a:r>
            <a:r>
              <a:rPr sz="1768" spc="-431" dirty="0">
                <a:latin typeface="UKIJ CJK"/>
                <a:cs typeface="UKIJ CJK"/>
              </a:rPr>
              <a:t>よる</a:t>
            </a:r>
            <a:r>
              <a:rPr sz="1768" spc="-662" dirty="0">
                <a:latin typeface="UKIJ CJK"/>
                <a:cs typeface="UKIJ CJK"/>
              </a:rPr>
              <a:t>と</a:t>
            </a:r>
            <a:r>
              <a:rPr sz="1768" spc="-594" dirty="0">
                <a:latin typeface="UKIJ CJK"/>
                <a:cs typeface="UKIJ CJK"/>
              </a:rPr>
              <a:t>、</a:t>
            </a:r>
            <a:r>
              <a:rPr sz="1768" dirty="0">
                <a:latin typeface="UKIJ CJK"/>
                <a:cs typeface="UKIJ CJK"/>
              </a:rPr>
              <a:t>原</a:t>
            </a:r>
            <a:r>
              <a:rPr sz="1768" spc="-9" dirty="0">
                <a:latin typeface="UKIJ CJK"/>
                <a:cs typeface="UKIJ CJK"/>
              </a:rPr>
              <a:t>子力</a:t>
            </a:r>
            <a:r>
              <a:rPr sz="1768" spc="-336" dirty="0">
                <a:latin typeface="UKIJ CJK"/>
                <a:cs typeface="UKIJ CJK"/>
              </a:rPr>
              <a:t>の</a:t>
            </a:r>
            <a:r>
              <a:rPr sz="1768" spc="-9" dirty="0">
                <a:latin typeface="UKIJ CJK"/>
                <a:cs typeface="UKIJ CJK"/>
              </a:rPr>
              <a:t>市場</a:t>
            </a:r>
            <a:r>
              <a:rPr sz="1768" dirty="0">
                <a:latin typeface="UKIJ CJK"/>
                <a:cs typeface="UKIJ CJK"/>
              </a:rPr>
              <a:t>規</a:t>
            </a:r>
            <a:r>
              <a:rPr sz="1768" spc="-9" dirty="0">
                <a:latin typeface="UKIJ CJK"/>
                <a:cs typeface="UKIJ CJK"/>
              </a:rPr>
              <a:t>模</a:t>
            </a:r>
            <a:r>
              <a:rPr sz="1768" spc="-258" dirty="0">
                <a:latin typeface="UKIJ CJK"/>
                <a:cs typeface="UKIJ CJK"/>
              </a:rPr>
              <a:t>は</a:t>
            </a:r>
            <a:r>
              <a:rPr sz="1768" spc="-594" dirty="0">
                <a:latin typeface="UKIJ CJK"/>
                <a:cs typeface="UKIJ CJK"/>
              </a:rPr>
              <a:t>、</a:t>
            </a:r>
            <a:r>
              <a:rPr sz="1768" b="1" u="heavy" spc="141" dirty="0">
                <a:uFill>
                  <a:solidFill>
                    <a:srgbClr val="000000"/>
                  </a:solidFill>
                </a:uFill>
                <a:latin typeface="Noto Sans CJK HK"/>
                <a:cs typeface="Noto Sans CJK HK"/>
              </a:rPr>
              <a:t>2050</a:t>
            </a:r>
            <a:r>
              <a:rPr sz="1768" b="1" u="heavy" spc="-23" dirty="0">
                <a:uFill>
                  <a:solidFill>
                    <a:srgbClr val="000000"/>
                  </a:solidFill>
                </a:uFill>
                <a:latin typeface="Noto Sans CJK HK"/>
                <a:cs typeface="Noto Sans CJK HK"/>
              </a:rPr>
              <a:t>年</a:t>
            </a:r>
            <a:r>
              <a:rPr sz="1768" b="1" u="heavy" spc="-336" dirty="0">
                <a:uFill>
                  <a:solidFill>
                    <a:srgbClr val="000000"/>
                  </a:solidFill>
                </a:uFill>
                <a:latin typeface="Noto Sans CJK HK"/>
                <a:cs typeface="Noto Sans CJK HK"/>
              </a:rPr>
              <a:t>に</a:t>
            </a:r>
            <a:r>
              <a:rPr sz="1768" b="1" u="heavy" spc="-204" dirty="0">
                <a:uFill>
                  <a:solidFill>
                    <a:srgbClr val="000000"/>
                  </a:solidFill>
                </a:uFill>
                <a:latin typeface="Noto Sans CJK HK"/>
                <a:cs typeface="Noto Sans CJK HK"/>
              </a:rPr>
              <a:t>は</a:t>
            </a:r>
            <a:r>
              <a:rPr sz="1768" b="1" u="heavy" spc="-9" dirty="0">
                <a:uFill>
                  <a:solidFill>
                    <a:srgbClr val="000000"/>
                  </a:solidFill>
                </a:uFill>
                <a:latin typeface="Noto Sans CJK HK"/>
                <a:cs typeface="Noto Sans CJK HK"/>
              </a:rPr>
              <a:t>最大</a:t>
            </a:r>
            <a:r>
              <a:rPr sz="1768" b="1" u="heavy" spc="-218" dirty="0">
                <a:uFill>
                  <a:solidFill>
                    <a:srgbClr val="000000"/>
                  </a:solidFill>
                </a:uFill>
                <a:latin typeface="Noto Sans CJK HK"/>
                <a:cs typeface="Noto Sans CJK HK"/>
              </a:rPr>
              <a:t>で</a:t>
            </a:r>
            <a:r>
              <a:rPr sz="1768" b="1" u="heavy" spc="-9" dirty="0">
                <a:uFill>
                  <a:solidFill>
                    <a:srgbClr val="000000"/>
                  </a:solidFill>
                </a:uFill>
                <a:latin typeface="Noto Sans CJK HK"/>
                <a:cs typeface="Noto Sans CJK HK"/>
              </a:rPr>
              <a:t>年間約</a:t>
            </a:r>
            <a:r>
              <a:rPr sz="1768" b="1" u="heavy" spc="145" dirty="0">
                <a:uFill>
                  <a:solidFill>
                    <a:srgbClr val="000000"/>
                  </a:solidFill>
                </a:uFill>
                <a:latin typeface="Noto Sans CJK HK"/>
                <a:cs typeface="Noto Sans CJK HK"/>
              </a:rPr>
              <a:t>40</a:t>
            </a:r>
            <a:r>
              <a:rPr sz="1768" b="1" u="heavy" spc="-9" dirty="0">
                <a:uFill>
                  <a:solidFill>
                    <a:srgbClr val="000000"/>
                  </a:solidFill>
                </a:uFill>
                <a:latin typeface="Noto Sans CJK HK"/>
                <a:cs typeface="Noto Sans CJK HK"/>
              </a:rPr>
              <a:t>兆</a:t>
            </a:r>
            <a:r>
              <a:rPr sz="1768" b="1" u="heavy" spc="-23" dirty="0">
                <a:uFill>
                  <a:solidFill>
                    <a:srgbClr val="000000"/>
                  </a:solidFill>
                </a:uFill>
                <a:latin typeface="Noto Sans CJK HK"/>
                <a:cs typeface="Noto Sans CJK HK"/>
              </a:rPr>
              <a:t>円</a:t>
            </a:r>
            <a:r>
              <a:rPr sz="1768" b="1" u="heavy" spc="-9" dirty="0">
                <a:uFill>
                  <a:solidFill>
                    <a:srgbClr val="000000"/>
                  </a:solidFill>
                </a:uFill>
                <a:latin typeface="Noto Sans CJK HK"/>
                <a:cs typeface="Noto Sans CJK HK"/>
              </a:rPr>
              <a:t>程度</a:t>
            </a:r>
            <a:r>
              <a:rPr sz="1768" b="1" u="heavy" spc="-349" dirty="0">
                <a:uFill>
                  <a:solidFill>
                    <a:srgbClr val="000000"/>
                  </a:solidFill>
                </a:uFill>
                <a:latin typeface="Noto Sans CJK HK"/>
                <a:cs typeface="Noto Sans CJK HK"/>
              </a:rPr>
              <a:t>ま</a:t>
            </a:r>
            <a:r>
              <a:rPr sz="1768" b="1" u="heavy" spc="-218" dirty="0">
                <a:uFill>
                  <a:solidFill>
                    <a:srgbClr val="000000"/>
                  </a:solidFill>
                </a:uFill>
                <a:latin typeface="Noto Sans CJK HK"/>
                <a:cs typeface="Noto Sans CJK HK"/>
              </a:rPr>
              <a:t>で</a:t>
            </a:r>
            <a:r>
              <a:rPr sz="1768" b="1" u="heavy" spc="-9" dirty="0">
                <a:uFill>
                  <a:solidFill>
                    <a:srgbClr val="000000"/>
                  </a:solidFill>
                </a:uFill>
                <a:latin typeface="Noto Sans CJK HK"/>
                <a:cs typeface="Noto Sans CJK HK"/>
              </a:rPr>
              <a:t>拡</a:t>
            </a:r>
            <a:r>
              <a:rPr sz="1768" b="1" u="heavy" dirty="0">
                <a:uFill>
                  <a:solidFill>
                    <a:srgbClr val="000000"/>
                  </a:solidFill>
                </a:uFill>
                <a:latin typeface="Noto Sans CJK HK"/>
                <a:cs typeface="Noto Sans CJK HK"/>
              </a:rPr>
              <a:t>大</a:t>
            </a:r>
            <a:r>
              <a:rPr sz="1768" spc="-598" dirty="0">
                <a:latin typeface="UKIJ CJK"/>
                <a:cs typeface="UKIJ CJK"/>
              </a:rPr>
              <a:t>。 </a:t>
            </a:r>
            <a:r>
              <a:rPr sz="1768" spc="-453" dirty="0">
                <a:latin typeface="UKIJ CJK"/>
                <a:cs typeface="UKIJ CJK"/>
              </a:rPr>
              <a:t>そ</a:t>
            </a:r>
            <a:r>
              <a:rPr sz="1768" spc="-336" dirty="0">
                <a:latin typeface="UKIJ CJK"/>
                <a:cs typeface="UKIJ CJK"/>
              </a:rPr>
              <a:t>の</a:t>
            </a:r>
            <a:r>
              <a:rPr sz="1768" spc="-639" dirty="0">
                <a:latin typeface="UKIJ CJK"/>
                <a:cs typeface="UKIJ CJK"/>
              </a:rPr>
              <a:t>う</a:t>
            </a:r>
            <a:r>
              <a:rPr sz="1768" spc="-431" dirty="0">
                <a:latin typeface="UKIJ CJK"/>
                <a:cs typeface="UKIJ CJK"/>
              </a:rPr>
              <a:t>ち</a:t>
            </a:r>
            <a:r>
              <a:rPr sz="1768" spc="-594" dirty="0">
                <a:latin typeface="UKIJ CJK"/>
                <a:cs typeface="UKIJ CJK"/>
              </a:rPr>
              <a:t>、</a:t>
            </a:r>
            <a:r>
              <a:rPr sz="1768" b="1" u="heavy" spc="-317" dirty="0">
                <a:uFill>
                  <a:solidFill>
                    <a:srgbClr val="000000"/>
                  </a:solidFill>
                </a:uFill>
                <a:latin typeface="Noto Sans CJK HK"/>
                <a:cs typeface="Noto Sans CJK HK"/>
              </a:rPr>
              <a:t>ア</a:t>
            </a:r>
            <a:r>
              <a:rPr sz="1768" b="1" u="heavy" spc="-295" dirty="0">
                <a:uFill>
                  <a:solidFill>
                    <a:srgbClr val="000000"/>
                  </a:solidFill>
                </a:uFill>
                <a:latin typeface="Noto Sans CJK HK"/>
                <a:cs typeface="Noto Sans CJK HK"/>
              </a:rPr>
              <a:t>ジ</a:t>
            </a:r>
            <a:r>
              <a:rPr sz="1768" b="1" u="heavy" spc="-317" dirty="0">
                <a:uFill>
                  <a:solidFill>
                    <a:srgbClr val="000000"/>
                  </a:solidFill>
                </a:uFill>
                <a:latin typeface="Noto Sans CJK HK"/>
                <a:cs typeface="Noto Sans CJK HK"/>
              </a:rPr>
              <a:t>ア</a:t>
            </a:r>
            <a:r>
              <a:rPr sz="1768" b="1" u="heavy" spc="-154" dirty="0">
                <a:uFill>
                  <a:solidFill>
                    <a:srgbClr val="000000"/>
                  </a:solidFill>
                </a:uFill>
                <a:latin typeface="Noto Sans CJK HK"/>
                <a:cs typeface="Noto Sans CJK HK"/>
              </a:rPr>
              <a:t>の</a:t>
            </a:r>
            <a:r>
              <a:rPr sz="1768" b="1" u="heavy" spc="-9" dirty="0">
                <a:uFill>
                  <a:solidFill>
                    <a:srgbClr val="000000"/>
                  </a:solidFill>
                </a:uFill>
                <a:latin typeface="Noto Sans CJK HK"/>
                <a:cs typeface="Noto Sans CJK HK"/>
              </a:rPr>
              <a:t>旺盛</a:t>
            </a:r>
            <a:r>
              <a:rPr sz="1768" b="1" u="heavy" spc="-181" dirty="0">
                <a:uFill>
                  <a:solidFill>
                    <a:srgbClr val="000000"/>
                  </a:solidFill>
                </a:uFill>
                <a:latin typeface="Noto Sans CJK HK"/>
                <a:cs typeface="Noto Sans CJK HK"/>
              </a:rPr>
              <a:t>な</a:t>
            </a:r>
            <a:r>
              <a:rPr sz="1768" b="1" u="heavy" spc="-9" dirty="0">
                <a:uFill>
                  <a:solidFill>
                    <a:srgbClr val="000000"/>
                  </a:solidFill>
                </a:uFill>
                <a:latin typeface="Noto Sans CJK HK"/>
                <a:cs typeface="Noto Sans CJK HK"/>
              </a:rPr>
              <a:t>需要拡大</a:t>
            </a:r>
            <a:r>
              <a:rPr sz="1768" spc="-390" dirty="0">
                <a:latin typeface="UKIJ CJK"/>
                <a:cs typeface="UKIJ CJK"/>
              </a:rPr>
              <a:t>に</a:t>
            </a:r>
            <a:r>
              <a:rPr sz="1768" spc="-9" dirty="0">
                <a:latin typeface="UKIJ CJK"/>
                <a:cs typeface="UKIJ CJK"/>
              </a:rPr>
              <a:t>応</a:t>
            </a:r>
            <a:r>
              <a:rPr sz="1768" spc="-390" dirty="0">
                <a:latin typeface="UKIJ CJK"/>
                <a:cs typeface="UKIJ CJK"/>
              </a:rPr>
              <a:t>え</a:t>
            </a:r>
            <a:r>
              <a:rPr sz="1768" spc="-431" dirty="0">
                <a:latin typeface="UKIJ CJK"/>
                <a:cs typeface="UKIJ CJK"/>
              </a:rPr>
              <a:t>る</a:t>
            </a:r>
            <a:r>
              <a:rPr sz="1768" spc="-9" dirty="0">
                <a:latin typeface="UKIJ CJK"/>
                <a:cs typeface="UKIJ CJK"/>
              </a:rPr>
              <a:t>伸</a:t>
            </a:r>
            <a:r>
              <a:rPr sz="1768" spc="-304" dirty="0">
                <a:latin typeface="UKIJ CJK"/>
                <a:cs typeface="UKIJ CJK"/>
              </a:rPr>
              <a:t>び</a:t>
            </a:r>
            <a:r>
              <a:rPr sz="1768" spc="-9" dirty="0">
                <a:latin typeface="UKIJ CJK"/>
                <a:cs typeface="UKIJ CJK"/>
              </a:rPr>
              <a:t>（石炭</a:t>
            </a:r>
            <a:r>
              <a:rPr sz="1768" spc="-336" dirty="0">
                <a:latin typeface="UKIJ CJK"/>
                <a:cs typeface="UKIJ CJK"/>
              </a:rPr>
              <a:t>か</a:t>
            </a:r>
            <a:r>
              <a:rPr sz="1768" spc="-558" dirty="0">
                <a:latin typeface="UKIJ CJK"/>
                <a:cs typeface="UKIJ CJK"/>
              </a:rPr>
              <a:t>ら</a:t>
            </a:r>
            <a:r>
              <a:rPr sz="1768" spc="-336" dirty="0">
                <a:latin typeface="UKIJ CJK"/>
                <a:cs typeface="UKIJ CJK"/>
              </a:rPr>
              <a:t>の</a:t>
            </a:r>
            <a:r>
              <a:rPr sz="1768" spc="-739" dirty="0">
                <a:latin typeface="UKIJ CJK"/>
                <a:cs typeface="UKIJ CJK"/>
              </a:rPr>
              <a:t>リ</a:t>
            </a:r>
            <a:r>
              <a:rPr sz="1768" spc="-444" dirty="0">
                <a:latin typeface="UKIJ CJK"/>
                <a:cs typeface="UKIJ CJK"/>
              </a:rPr>
              <a:t>プレ</a:t>
            </a:r>
            <a:r>
              <a:rPr sz="1768" spc="-336" dirty="0">
                <a:latin typeface="UKIJ CJK"/>
                <a:cs typeface="UKIJ CJK"/>
              </a:rPr>
              <a:t>ー</a:t>
            </a:r>
            <a:r>
              <a:rPr sz="1768" spc="-426" dirty="0">
                <a:latin typeface="UKIJ CJK"/>
                <a:cs typeface="UKIJ CJK"/>
              </a:rPr>
              <a:t>ス</a:t>
            </a:r>
            <a:r>
              <a:rPr sz="1768" spc="-9" dirty="0">
                <a:latin typeface="UKIJ CJK"/>
                <a:cs typeface="UKIJ CJK"/>
              </a:rPr>
              <a:t>等）</a:t>
            </a:r>
            <a:r>
              <a:rPr sz="1768" spc="-336" dirty="0">
                <a:latin typeface="UKIJ CJK"/>
                <a:cs typeface="UKIJ CJK"/>
              </a:rPr>
              <a:t>が</a:t>
            </a:r>
            <a:r>
              <a:rPr sz="1768" spc="-9" dirty="0">
                <a:latin typeface="UKIJ CJK"/>
                <a:cs typeface="UKIJ CJK"/>
              </a:rPr>
              <a:t>太</a:t>
            </a:r>
            <a:r>
              <a:rPr sz="1768" dirty="0">
                <a:latin typeface="UKIJ CJK"/>
                <a:cs typeface="UKIJ CJK"/>
              </a:rPr>
              <a:t>宗</a:t>
            </a:r>
            <a:r>
              <a:rPr sz="1768" spc="-444" dirty="0">
                <a:latin typeface="UKIJ CJK"/>
                <a:cs typeface="UKIJ CJK"/>
              </a:rPr>
              <a:t>を</a:t>
            </a:r>
            <a:r>
              <a:rPr sz="1768" spc="-9" dirty="0">
                <a:latin typeface="UKIJ CJK"/>
                <a:cs typeface="UKIJ CJK"/>
              </a:rPr>
              <a:t>占</a:t>
            </a:r>
            <a:r>
              <a:rPr sz="1768" spc="-326" dirty="0">
                <a:latin typeface="UKIJ CJK"/>
                <a:cs typeface="UKIJ CJK"/>
              </a:rPr>
              <a:t>め</a:t>
            </a:r>
            <a:r>
              <a:rPr sz="1768" spc="-431" dirty="0">
                <a:latin typeface="UKIJ CJK"/>
                <a:cs typeface="UKIJ CJK"/>
              </a:rPr>
              <a:t>る</a:t>
            </a:r>
            <a:r>
              <a:rPr sz="1768" spc="-598" dirty="0">
                <a:latin typeface="UKIJ CJK"/>
                <a:cs typeface="UKIJ CJK"/>
              </a:rPr>
              <a:t>。</a:t>
            </a:r>
            <a:endParaRPr sz="1768" dirty="0">
              <a:latin typeface="UKIJ CJK"/>
              <a:cs typeface="UKIJ CJK"/>
            </a:endParaRPr>
          </a:p>
          <a:p>
            <a:pPr marL="11516">
              <a:spcBef>
                <a:spcPts val="576"/>
              </a:spcBef>
            </a:pPr>
            <a:r>
              <a:rPr sz="1768" b="1" u="heavy" spc="-9" dirty="0">
                <a:uFill>
                  <a:solidFill>
                    <a:srgbClr val="000000"/>
                  </a:solidFill>
                </a:uFill>
                <a:latin typeface="Noto Sans CJK HK"/>
                <a:cs typeface="Noto Sans CJK HK"/>
              </a:rPr>
              <a:t>非従来型炉</a:t>
            </a:r>
            <a:r>
              <a:rPr sz="1768" b="1" u="heavy" spc="-154" dirty="0">
                <a:uFill>
                  <a:solidFill>
                    <a:srgbClr val="000000"/>
                  </a:solidFill>
                </a:uFill>
                <a:latin typeface="Noto Sans CJK HK"/>
                <a:cs typeface="Noto Sans CJK HK"/>
              </a:rPr>
              <a:t>の</a:t>
            </a:r>
            <a:r>
              <a:rPr sz="1768" b="1" u="heavy" spc="-336" dirty="0">
                <a:uFill>
                  <a:solidFill>
                    <a:srgbClr val="000000"/>
                  </a:solidFill>
                </a:uFill>
                <a:latin typeface="Noto Sans CJK HK"/>
                <a:cs typeface="Noto Sans CJK HK"/>
              </a:rPr>
              <a:t>シ</a:t>
            </a:r>
            <a:r>
              <a:rPr sz="1768" b="1" u="heavy" spc="-535" dirty="0">
                <a:uFill>
                  <a:solidFill>
                    <a:srgbClr val="000000"/>
                  </a:solidFill>
                </a:uFill>
                <a:latin typeface="Noto Sans CJK HK"/>
                <a:cs typeface="Noto Sans CJK HK"/>
              </a:rPr>
              <a:t>ェ</a:t>
            </a:r>
            <a:r>
              <a:rPr sz="1768" b="1" u="heavy" spc="-317" dirty="0">
                <a:uFill>
                  <a:solidFill>
                    <a:srgbClr val="000000"/>
                  </a:solidFill>
                </a:uFill>
                <a:latin typeface="Noto Sans CJK HK"/>
                <a:cs typeface="Noto Sans CJK HK"/>
              </a:rPr>
              <a:t>ア</a:t>
            </a:r>
            <a:r>
              <a:rPr sz="1768" b="1" u="heavy" spc="-204" dirty="0">
                <a:uFill>
                  <a:solidFill>
                    <a:srgbClr val="000000"/>
                  </a:solidFill>
                </a:uFill>
                <a:latin typeface="Noto Sans CJK HK"/>
                <a:cs typeface="Noto Sans CJK HK"/>
              </a:rPr>
              <a:t>は</a:t>
            </a:r>
            <a:r>
              <a:rPr sz="1768" b="1" u="heavy" spc="-594" dirty="0">
                <a:uFill>
                  <a:solidFill>
                    <a:srgbClr val="000000"/>
                  </a:solidFill>
                </a:uFill>
                <a:latin typeface="Noto Sans CJK HK"/>
                <a:cs typeface="Noto Sans CJK HK"/>
              </a:rPr>
              <a:t>、</a:t>
            </a:r>
            <a:r>
              <a:rPr sz="1768" b="1" u="heavy" spc="145" dirty="0">
                <a:uFill>
                  <a:solidFill>
                    <a:srgbClr val="000000"/>
                  </a:solidFill>
                </a:uFill>
                <a:latin typeface="Noto Sans CJK HK"/>
                <a:cs typeface="Noto Sans CJK HK"/>
              </a:rPr>
              <a:t>2050</a:t>
            </a:r>
            <a:r>
              <a:rPr sz="1768" b="1" u="heavy" spc="-9" dirty="0">
                <a:uFill>
                  <a:solidFill>
                    <a:srgbClr val="000000"/>
                  </a:solidFill>
                </a:uFill>
                <a:latin typeface="Noto Sans CJK HK"/>
                <a:cs typeface="Noto Sans CJK HK"/>
              </a:rPr>
              <a:t>年</a:t>
            </a:r>
            <a:r>
              <a:rPr sz="1768" b="1" u="heavy" spc="-218" dirty="0">
                <a:uFill>
                  <a:solidFill>
                    <a:srgbClr val="000000"/>
                  </a:solidFill>
                </a:uFill>
                <a:latin typeface="Noto Sans CJK HK"/>
                <a:cs typeface="Noto Sans CJK HK"/>
              </a:rPr>
              <a:t>で</a:t>
            </a:r>
            <a:r>
              <a:rPr sz="1768" b="1" u="heavy" spc="-9" dirty="0">
                <a:uFill>
                  <a:solidFill>
                    <a:srgbClr val="000000"/>
                  </a:solidFill>
                </a:uFill>
                <a:latin typeface="Noto Sans CJK HK"/>
                <a:cs typeface="Noto Sans CJK HK"/>
              </a:rPr>
              <a:t>市場</a:t>
            </a:r>
            <a:r>
              <a:rPr sz="1768" b="1" u="heavy" spc="-154" dirty="0">
                <a:uFill>
                  <a:solidFill>
                    <a:srgbClr val="000000"/>
                  </a:solidFill>
                </a:uFill>
                <a:latin typeface="Noto Sans CJK HK"/>
                <a:cs typeface="Noto Sans CJK HK"/>
              </a:rPr>
              <a:t>の</a:t>
            </a:r>
            <a:r>
              <a:rPr sz="1768" b="1" u="heavy" spc="195" dirty="0">
                <a:uFill>
                  <a:solidFill>
                    <a:srgbClr val="000000"/>
                  </a:solidFill>
                </a:uFill>
                <a:latin typeface="Noto Sans CJK HK"/>
                <a:cs typeface="Noto Sans CJK HK"/>
              </a:rPr>
              <a:t>1/4</a:t>
            </a:r>
            <a:r>
              <a:rPr sz="1768" b="1" u="heavy" spc="-9" dirty="0">
                <a:uFill>
                  <a:solidFill>
                    <a:srgbClr val="000000"/>
                  </a:solidFill>
                </a:uFill>
                <a:latin typeface="Noto Sans CJK HK"/>
                <a:cs typeface="Noto Sans CJK HK"/>
              </a:rPr>
              <a:t>規模</a:t>
            </a:r>
            <a:r>
              <a:rPr sz="1768" b="1" u="heavy" spc="-521" dirty="0">
                <a:uFill>
                  <a:solidFill>
                    <a:srgbClr val="000000"/>
                  </a:solidFill>
                </a:uFill>
                <a:latin typeface="Noto Sans CJK HK"/>
                <a:cs typeface="Noto Sans CJK HK"/>
              </a:rPr>
              <a:t>と</a:t>
            </a:r>
            <a:r>
              <a:rPr sz="1768" b="1" u="heavy" spc="-163" dirty="0">
                <a:uFill>
                  <a:solidFill>
                    <a:srgbClr val="000000"/>
                  </a:solidFill>
                </a:uFill>
                <a:latin typeface="Noto Sans CJK HK"/>
                <a:cs typeface="Noto Sans CJK HK"/>
              </a:rPr>
              <a:t>の</a:t>
            </a:r>
            <a:r>
              <a:rPr sz="1768" b="1" u="heavy" spc="-9" dirty="0">
                <a:uFill>
                  <a:solidFill>
                    <a:srgbClr val="000000"/>
                  </a:solidFill>
                </a:uFill>
                <a:latin typeface="Noto Sans CJK HK"/>
                <a:cs typeface="Noto Sans CJK HK"/>
              </a:rPr>
              <a:t>予測</a:t>
            </a:r>
            <a:r>
              <a:rPr sz="1360" spc="9" dirty="0">
                <a:latin typeface="UKIJ CJK"/>
                <a:cs typeface="UKIJ CJK"/>
              </a:rPr>
              <a:t>（当面</a:t>
            </a:r>
            <a:r>
              <a:rPr sz="1360" spc="-190" dirty="0">
                <a:latin typeface="UKIJ CJK"/>
                <a:cs typeface="UKIJ CJK"/>
              </a:rPr>
              <a:t>は</a:t>
            </a:r>
            <a:r>
              <a:rPr sz="1360" spc="9" dirty="0">
                <a:latin typeface="UKIJ CJK"/>
                <a:cs typeface="UKIJ CJK"/>
              </a:rPr>
              <a:t>革新軽水炉</a:t>
            </a:r>
            <a:r>
              <a:rPr sz="1360" spc="-258" dirty="0">
                <a:latin typeface="UKIJ CJK"/>
                <a:cs typeface="UKIJ CJK"/>
              </a:rPr>
              <a:t>が</a:t>
            </a:r>
            <a:r>
              <a:rPr sz="1360" spc="9" dirty="0">
                <a:latin typeface="UKIJ CJK"/>
                <a:cs typeface="UKIJ CJK"/>
              </a:rPr>
              <a:t>需要増</a:t>
            </a:r>
            <a:r>
              <a:rPr sz="1360" spc="-331" dirty="0">
                <a:latin typeface="UKIJ CJK"/>
                <a:cs typeface="UKIJ CJK"/>
              </a:rPr>
              <a:t>を</a:t>
            </a:r>
            <a:r>
              <a:rPr sz="1360" spc="9" dirty="0">
                <a:latin typeface="UKIJ CJK"/>
                <a:cs typeface="UKIJ CJK"/>
              </a:rPr>
              <a:t>満</a:t>
            </a:r>
            <a:r>
              <a:rPr sz="1360" spc="-286" dirty="0">
                <a:latin typeface="UKIJ CJK"/>
                <a:cs typeface="UKIJ CJK"/>
              </a:rPr>
              <a:t>た</a:t>
            </a:r>
            <a:r>
              <a:rPr sz="1360" spc="-199" dirty="0">
                <a:latin typeface="UKIJ CJK"/>
                <a:cs typeface="UKIJ CJK"/>
              </a:rPr>
              <a:t>す</a:t>
            </a:r>
            <a:r>
              <a:rPr sz="1360" spc="9" dirty="0">
                <a:latin typeface="UKIJ CJK"/>
                <a:cs typeface="UKIJ CJK"/>
              </a:rPr>
              <a:t>構図</a:t>
            </a:r>
            <a:r>
              <a:rPr sz="1360" spc="-462" dirty="0">
                <a:latin typeface="UKIJ CJK"/>
                <a:cs typeface="UKIJ CJK"/>
              </a:rPr>
              <a:t>。</a:t>
            </a:r>
            <a:r>
              <a:rPr sz="1360" spc="9" dirty="0">
                <a:latin typeface="UKIJ CJK"/>
                <a:cs typeface="UKIJ CJK"/>
              </a:rPr>
              <a:t>）</a:t>
            </a:r>
            <a:endParaRPr sz="1360" dirty="0">
              <a:latin typeface="UKIJ CJK"/>
              <a:cs typeface="UKIJ CJK"/>
            </a:endParaRPr>
          </a:p>
        </p:txBody>
      </p:sp>
      <p:sp>
        <p:nvSpPr>
          <p:cNvPr id="8" name="object 8"/>
          <p:cNvSpPr txBox="1"/>
          <p:nvPr/>
        </p:nvSpPr>
        <p:spPr>
          <a:xfrm>
            <a:off x="3020668" y="1807610"/>
            <a:ext cx="2392526" cy="256385"/>
          </a:xfrm>
          <a:prstGeom prst="rect">
            <a:avLst/>
          </a:prstGeom>
          <a:ln w="10668">
            <a:solidFill>
              <a:srgbClr val="000000"/>
            </a:solidFill>
          </a:ln>
        </p:spPr>
        <p:txBody>
          <a:bodyPr vert="horz" wrap="square" lIns="0" tIns="46641" rIns="0" bIns="0" rtlCol="0">
            <a:spAutoFit/>
          </a:bodyPr>
          <a:lstStyle/>
          <a:p>
            <a:pPr marL="89252">
              <a:spcBef>
                <a:spcPts val="367"/>
              </a:spcBef>
            </a:pPr>
            <a:r>
              <a:rPr sz="1360" b="1" spc="9" dirty="0">
                <a:latin typeface="Noto Sans CJK HK"/>
                <a:cs typeface="Noto Sans CJK HK"/>
              </a:rPr>
              <a:t>世界</a:t>
            </a:r>
            <a:r>
              <a:rPr sz="1360" b="1" spc="-103" dirty="0">
                <a:latin typeface="Noto Sans CJK HK"/>
                <a:cs typeface="Noto Sans CJK HK"/>
              </a:rPr>
              <a:t>の</a:t>
            </a:r>
            <a:r>
              <a:rPr sz="1360" b="1" spc="9" dirty="0">
                <a:latin typeface="Noto Sans CJK HK"/>
                <a:cs typeface="Noto Sans CJK HK"/>
              </a:rPr>
              <a:t>原子力設備容量予測</a:t>
            </a:r>
            <a:endParaRPr sz="1360">
              <a:latin typeface="Noto Sans CJK HK"/>
              <a:cs typeface="Noto Sans CJK HK"/>
            </a:endParaRPr>
          </a:p>
        </p:txBody>
      </p:sp>
      <p:sp>
        <p:nvSpPr>
          <p:cNvPr id="9" name="object 9"/>
          <p:cNvSpPr/>
          <p:nvPr/>
        </p:nvSpPr>
        <p:spPr>
          <a:xfrm>
            <a:off x="1496361" y="2523467"/>
            <a:ext cx="2296825" cy="1802081"/>
          </a:xfrm>
          <a:prstGeom prst="rect">
            <a:avLst/>
          </a:prstGeom>
          <a:blipFill>
            <a:blip r:embed="rId2" cstate="print"/>
            <a:stretch>
              <a:fillRect/>
            </a:stretch>
          </a:blipFill>
        </p:spPr>
        <p:txBody>
          <a:bodyPr wrap="square" lIns="0" tIns="0" rIns="0" bIns="0" rtlCol="0"/>
          <a:lstStyle/>
          <a:p>
            <a:endParaRPr sz="1632"/>
          </a:p>
        </p:txBody>
      </p:sp>
      <p:sp>
        <p:nvSpPr>
          <p:cNvPr id="10" name="object 10"/>
          <p:cNvSpPr/>
          <p:nvPr/>
        </p:nvSpPr>
        <p:spPr>
          <a:xfrm>
            <a:off x="3889924" y="2584273"/>
            <a:ext cx="2059127" cy="1738511"/>
          </a:xfrm>
          <a:prstGeom prst="rect">
            <a:avLst/>
          </a:prstGeom>
          <a:blipFill>
            <a:blip r:embed="rId3" cstate="print"/>
            <a:stretch>
              <a:fillRect/>
            </a:stretch>
          </a:blipFill>
        </p:spPr>
        <p:txBody>
          <a:bodyPr wrap="square" lIns="0" tIns="0" rIns="0" bIns="0" rtlCol="0"/>
          <a:lstStyle/>
          <a:p>
            <a:endParaRPr sz="1632"/>
          </a:p>
        </p:txBody>
      </p:sp>
      <p:sp>
        <p:nvSpPr>
          <p:cNvPr id="11" name="object 11"/>
          <p:cNvSpPr txBox="1"/>
          <p:nvPr/>
        </p:nvSpPr>
        <p:spPr>
          <a:xfrm>
            <a:off x="1430948" y="2232794"/>
            <a:ext cx="2346461" cy="192508"/>
          </a:xfrm>
          <a:prstGeom prst="rect">
            <a:avLst/>
          </a:prstGeom>
        </p:spPr>
        <p:txBody>
          <a:bodyPr vert="horz" wrap="square" lIns="0" tIns="10941" rIns="0" bIns="0" rtlCol="0">
            <a:spAutoFit/>
          </a:bodyPr>
          <a:lstStyle/>
          <a:p>
            <a:pPr marL="11516">
              <a:spcBef>
                <a:spcPts val="86"/>
              </a:spcBef>
            </a:pPr>
            <a:r>
              <a:rPr sz="1179" b="1" spc="-594" dirty="0">
                <a:solidFill>
                  <a:srgbClr val="FF0000"/>
                </a:solidFill>
                <a:latin typeface="Noto Sans CJK HK"/>
                <a:cs typeface="Noto Sans CJK HK"/>
              </a:rPr>
              <a:t>【</a:t>
            </a:r>
            <a:r>
              <a:rPr sz="1179" b="1" spc="-5" dirty="0">
                <a:solidFill>
                  <a:srgbClr val="FF0000"/>
                </a:solidFill>
                <a:latin typeface="Noto Sans CJK HK"/>
                <a:cs typeface="Noto Sans CJK HK"/>
              </a:rPr>
              <a:t>高予測</a:t>
            </a:r>
            <a:r>
              <a:rPr sz="1179" spc="-5" dirty="0">
                <a:latin typeface="UKIJ CJK"/>
                <a:cs typeface="UKIJ CJK"/>
              </a:rPr>
              <a:t>：各国</a:t>
            </a:r>
            <a:r>
              <a:rPr sz="1179" spc="-227" dirty="0">
                <a:latin typeface="UKIJ CJK"/>
                <a:cs typeface="UKIJ CJK"/>
              </a:rPr>
              <a:t>で</a:t>
            </a:r>
            <a:r>
              <a:rPr sz="1179" spc="-5" dirty="0">
                <a:latin typeface="UKIJ CJK"/>
                <a:cs typeface="UKIJ CJK"/>
              </a:rPr>
              <a:t>温暖化対策</a:t>
            </a:r>
            <a:r>
              <a:rPr sz="1179" spc="-304" dirty="0">
                <a:latin typeface="UKIJ CJK"/>
                <a:cs typeface="UKIJ CJK"/>
              </a:rPr>
              <a:t>を</a:t>
            </a:r>
            <a:r>
              <a:rPr sz="1179" spc="-5" dirty="0">
                <a:latin typeface="UKIJ CJK"/>
                <a:cs typeface="UKIJ CJK"/>
              </a:rPr>
              <a:t>拡充</a:t>
            </a:r>
            <a:r>
              <a:rPr sz="1179" spc="-594" dirty="0">
                <a:latin typeface="UKIJ CJK"/>
                <a:cs typeface="UKIJ CJK"/>
              </a:rPr>
              <a:t>】</a:t>
            </a:r>
            <a:endParaRPr sz="1179">
              <a:latin typeface="UKIJ CJK"/>
              <a:cs typeface="UKIJ CJK"/>
            </a:endParaRPr>
          </a:p>
        </p:txBody>
      </p:sp>
      <p:sp>
        <p:nvSpPr>
          <p:cNvPr id="12" name="object 12"/>
          <p:cNvSpPr txBox="1"/>
          <p:nvPr/>
        </p:nvSpPr>
        <p:spPr>
          <a:xfrm>
            <a:off x="4069118" y="2238323"/>
            <a:ext cx="2206537" cy="192508"/>
          </a:xfrm>
          <a:prstGeom prst="rect">
            <a:avLst/>
          </a:prstGeom>
        </p:spPr>
        <p:txBody>
          <a:bodyPr vert="horz" wrap="square" lIns="0" tIns="10941" rIns="0" bIns="0" rtlCol="0">
            <a:spAutoFit/>
          </a:bodyPr>
          <a:lstStyle/>
          <a:p>
            <a:pPr marL="11516">
              <a:spcBef>
                <a:spcPts val="86"/>
              </a:spcBef>
            </a:pPr>
            <a:r>
              <a:rPr sz="1179" spc="-594" dirty="0">
                <a:latin typeface="UKIJ CJK"/>
                <a:cs typeface="UKIJ CJK"/>
              </a:rPr>
              <a:t>【</a:t>
            </a:r>
            <a:r>
              <a:rPr sz="1179" spc="-5" dirty="0">
                <a:latin typeface="UKIJ CJK"/>
                <a:cs typeface="UKIJ CJK"/>
              </a:rPr>
              <a:t>低予測：各国</a:t>
            </a:r>
            <a:r>
              <a:rPr sz="1179" spc="-227" dirty="0">
                <a:latin typeface="UKIJ CJK"/>
                <a:cs typeface="UKIJ CJK"/>
              </a:rPr>
              <a:t>の</a:t>
            </a:r>
            <a:r>
              <a:rPr sz="1179" spc="-5" dirty="0">
                <a:latin typeface="UKIJ CJK"/>
                <a:cs typeface="UKIJ CJK"/>
              </a:rPr>
              <a:t>政策</a:t>
            </a:r>
            <a:r>
              <a:rPr sz="1179" spc="-227" dirty="0">
                <a:latin typeface="UKIJ CJK"/>
                <a:cs typeface="UKIJ CJK"/>
              </a:rPr>
              <a:t>が</a:t>
            </a:r>
            <a:r>
              <a:rPr sz="1179" spc="-5" dirty="0">
                <a:latin typeface="UKIJ CJK"/>
                <a:cs typeface="UKIJ CJK"/>
              </a:rPr>
              <a:t>現状維持</a:t>
            </a:r>
            <a:r>
              <a:rPr sz="1179" spc="-594" dirty="0">
                <a:latin typeface="UKIJ CJK"/>
                <a:cs typeface="UKIJ CJK"/>
              </a:rPr>
              <a:t>】</a:t>
            </a:r>
            <a:endParaRPr sz="1179">
              <a:latin typeface="UKIJ CJK"/>
              <a:cs typeface="UKIJ CJK"/>
            </a:endParaRPr>
          </a:p>
        </p:txBody>
      </p:sp>
      <p:sp>
        <p:nvSpPr>
          <p:cNvPr id="13" name="object 13"/>
          <p:cNvSpPr txBox="1"/>
          <p:nvPr/>
        </p:nvSpPr>
        <p:spPr>
          <a:xfrm>
            <a:off x="2589034" y="3175295"/>
            <a:ext cx="360462" cy="131414"/>
          </a:xfrm>
          <a:prstGeom prst="rect">
            <a:avLst/>
          </a:prstGeom>
        </p:spPr>
        <p:txBody>
          <a:bodyPr vert="horz" wrap="square" lIns="0" tIns="12668" rIns="0" bIns="0" rtlCol="0">
            <a:spAutoFit/>
          </a:bodyPr>
          <a:lstStyle/>
          <a:p>
            <a:pPr marL="11516">
              <a:spcBef>
                <a:spcPts val="100"/>
              </a:spcBef>
            </a:pPr>
            <a:r>
              <a:rPr sz="771" b="1" dirty="0">
                <a:latin typeface="Arial"/>
                <a:cs typeface="Arial"/>
              </a:rPr>
              <a:t>470</a:t>
            </a:r>
            <a:r>
              <a:rPr sz="771" b="1" spc="9" dirty="0">
                <a:latin typeface="Arial"/>
                <a:cs typeface="Arial"/>
              </a:rPr>
              <a:t>GW</a:t>
            </a:r>
            <a:endParaRPr sz="771">
              <a:latin typeface="Arial"/>
              <a:cs typeface="Arial"/>
            </a:endParaRPr>
          </a:p>
        </p:txBody>
      </p:sp>
      <p:sp>
        <p:nvSpPr>
          <p:cNvPr id="14" name="object 14"/>
          <p:cNvSpPr txBox="1"/>
          <p:nvPr/>
        </p:nvSpPr>
        <p:spPr>
          <a:xfrm>
            <a:off x="3342205" y="2572758"/>
            <a:ext cx="360462" cy="131414"/>
          </a:xfrm>
          <a:prstGeom prst="rect">
            <a:avLst/>
          </a:prstGeom>
        </p:spPr>
        <p:txBody>
          <a:bodyPr vert="horz" wrap="square" lIns="0" tIns="12668" rIns="0" bIns="0" rtlCol="0">
            <a:spAutoFit/>
          </a:bodyPr>
          <a:lstStyle/>
          <a:p>
            <a:pPr marL="11516">
              <a:spcBef>
                <a:spcPts val="100"/>
              </a:spcBef>
            </a:pPr>
            <a:r>
              <a:rPr sz="771" b="1" dirty="0">
                <a:latin typeface="Arial"/>
                <a:cs typeface="Arial"/>
              </a:rPr>
              <a:t>792</a:t>
            </a:r>
            <a:r>
              <a:rPr sz="771" b="1" spc="9" dirty="0">
                <a:latin typeface="Arial"/>
                <a:cs typeface="Arial"/>
              </a:rPr>
              <a:t>GW</a:t>
            </a:r>
            <a:endParaRPr sz="771">
              <a:latin typeface="Arial"/>
              <a:cs typeface="Arial"/>
            </a:endParaRPr>
          </a:p>
        </p:txBody>
      </p:sp>
      <p:sp>
        <p:nvSpPr>
          <p:cNvPr id="15" name="object 15"/>
          <p:cNvSpPr txBox="1"/>
          <p:nvPr/>
        </p:nvSpPr>
        <p:spPr>
          <a:xfrm>
            <a:off x="5478722" y="1899741"/>
            <a:ext cx="1014592" cy="131414"/>
          </a:xfrm>
          <a:prstGeom prst="rect">
            <a:avLst/>
          </a:prstGeom>
        </p:spPr>
        <p:txBody>
          <a:bodyPr vert="horz" wrap="square" lIns="0" tIns="12668" rIns="0" bIns="0" rtlCol="0">
            <a:spAutoFit/>
          </a:bodyPr>
          <a:lstStyle/>
          <a:p>
            <a:pPr marL="11516">
              <a:spcBef>
                <a:spcPts val="100"/>
              </a:spcBef>
            </a:pPr>
            <a:r>
              <a:rPr sz="771" spc="9" dirty="0">
                <a:latin typeface="UKIJ CJK"/>
                <a:cs typeface="UKIJ CJK"/>
              </a:rPr>
              <a:t>単位</a:t>
            </a:r>
            <a:r>
              <a:rPr sz="771" spc="73" dirty="0">
                <a:latin typeface="UKIJ CJK"/>
                <a:cs typeface="UKIJ CJK"/>
              </a:rPr>
              <a:t>：GW=100</a:t>
            </a:r>
            <a:r>
              <a:rPr sz="771" spc="9" dirty="0">
                <a:latin typeface="UKIJ CJK"/>
                <a:cs typeface="UKIJ CJK"/>
              </a:rPr>
              <a:t>万</a:t>
            </a:r>
            <a:r>
              <a:rPr sz="771" spc="73" dirty="0">
                <a:latin typeface="UKIJ CJK"/>
                <a:cs typeface="UKIJ CJK"/>
              </a:rPr>
              <a:t>kW</a:t>
            </a:r>
            <a:endParaRPr sz="771">
              <a:latin typeface="UKIJ CJK"/>
              <a:cs typeface="UKIJ CJK"/>
            </a:endParaRPr>
          </a:p>
        </p:txBody>
      </p:sp>
      <p:sp>
        <p:nvSpPr>
          <p:cNvPr id="16" name="object 16"/>
          <p:cNvSpPr txBox="1"/>
          <p:nvPr/>
        </p:nvSpPr>
        <p:spPr>
          <a:xfrm>
            <a:off x="4928701" y="3401936"/>
            <a:ext cx="360462" cy="131414"/>
          </a:xfrm>
          <a:prstGeom prst="rect">
            <a:avLst/>
          </a:prstGeom>
        </p:spPr>
        <p:txBody>
          <a:bodyPr vert="horz" wrap="square" lIns="0" tIns="12668" rIns="0" bIns="0" rtlCol="0">
            <a:spAutoFit/>
          </a:bodyPr>
          <a:lstStyle/>
          <a:p>
            <a:pPr marL="11516">
              <a:spcBef>
                <a:spcPts val="100"/>
              </a:spcBef>
            </a:pPr>
            <a:r>
              <a:rPr sz="771" b="1" dirty="0">
                <a:latin typeface="Arial"/>
                <a:cs typeface="Arial"/>
              </a:rPr>
              <a:t>366</a:t>
            </a:r>
            <a:r>
              <a:rPr sz="771" b="1" spc="9" dirty="0">
                <a:latin typeface="Arial"/>
                <a:cs typeface="Arial"/>
              </a:rPr>
              <a:t>GW</a:t>
            </a:r>
            <a:endParaRPr sz="771">
              <a:latin typeface="Arial"/>
              <a:cs typeface="Arial"/>
            </a:endParaRPr>
          </a:p>
        </p:txBody>
      </p:sp>
      <p:sp>
        <p:nvSpPr>
          <p:cNvPr id="17" name="object 17"/>
          <p:cNvSpPr txBox="1"/>
          <p:nvPr/>
        </p:nvSpPr>
        <p:spPr>
          <a:xfrm>
            <a:off x="5640413" y="3382589"/>
            <a:ext cx="360462" cy="131414"/>
          </a:xfrm>
          <a:prstGeom prst="rect">
            <a:avLst/>
          </a:prstGeom>
        </p:spPr>
        <p:txBody>
          <a:bodyPr vert="horz" wrap="square" lIns="0" tIns="12668" rIns="0" bIns="0" rtlCol="0">
            <a:spAutoFit/>
          </a:bodyPr>
          <a:lstStyle/>
          <a:p>
            <a:pPr marL="11516">
              <a:spcBef>
                <a:spcPts val="100"/>
              </a:spcBef>
            </a:pPr>
            <a:r>
              <a:rPr sz="771" b="1" dirty="0">
                <a:latin typeface="Arial"/>
                <a:cs typeface="Arial"/>
              </a:rPr>
              <a:t>394</a:t>
            </a:r>
            <a:r>
              <a:rPr sz="771" b="1" spc="9" dirty="0">
                <a:latin typeface="Arial"/>
                <a:cs typeface="Arial"/>
              </a:rPr>
              <a:t>GW</a:t>
            </a:r>
            <a:endParaRPr sz="771">
              <a:latin typeface="Arial"/>
              <a:cs typeface="Arial"/>
            </a:endParaRPr>
          </a:p>
        </p:txBody>
      </p:sp>
      <p:sp>
        <p:nvSpPr>
          <p:cNvPr id="18" name="object 18"/>
          <p:cNvSpPr txBox="1"/>
          <p:nvPr/>
        </p:nvSpPr>
        <p:spPr>
          <a:xfrm>
            <a:off x="2079088" y="3627196"/>
            <a:ext cx="221114" cy="131414"/>
          </a:xfrm>
          <a:prstGeom prst="rect">
            <a:avLst/>
          </a:prstGeom>
        </p:spPr>
        <p:txBody>
          <a:bodyPr vert="horz" wrap="square" lIns="0" tIns="12668" rIns="0" bIns="0" rtlCol="0">
            <a:spAutoFit/>
          </a:bodyPr>
          <a:lstStyle/>
          <a:p>
            <a:pPr marL="11516">
              <a:spcBef>
                <a:spcPts val="100"/>
              </a:spcBef>
            </a:pPr>
            <a:r>
              <a:rPr sz="771" b="1" spc="-5" dirty="0">
                <a:latin typeface="Noto Sans CJK HK"/>
                <a:cs typeface="Noto Sans CJK HK"/>
              </a:rPr>
              <a:t>閉</a:t>
            </a:r>
            <a:r>
              <a:rPr sz="771" b="1" spc="9" dirty="0">
                <a:latin typeface="Noto Sans CJK HK"/>
                <a:cs typeface="Noto Sans CJK HK"/>
              </a:rPr>
              <a:t>鎖</a:t>
            </a:r>
            <a:endParaRPr sz="771">
              <a:latin typeface="Noto Sans CJK HK"/>
              <a:cs typeface="Noto Sans CJK HK"/>
            </a:endParaRPr>
          </a:p>
        </p:txBody>
      </p:sp>
      <p:sp>
        <p:nvSpPr>
          <p:cNvPr id="19" name="object 19"/>
          <p:cNvSpPr/>
          <p:nvPr/>
        </p:nvSpPr>
        <p:spPr>
          <a:xfrm>
            <a:off x="4383285" y="3546122"/>
            <a:ext cx="127256" cy="0"/>
          </a:xfrm>
          <a:custGeom>
            <a:avLst/>
            <a:gdLst/>
            <a:ahLst/>
            <a:cxnLst/>
            <a:rect l="l" t="t" r="r" b="b"/>
            <a:pathLst>
              <a:path w="140335">
                <a:moveTo>
                  <a:pt x="0" y="0"/>
                </a:moveTo>
                <a:lnTo>
                  <a:pt x="140208" y="0"/>
                </a:lnTo>
              </a:path>
            </a:pathLst>
          </a:custGeom>
          <a:ln w="35052">
            <a:solidFill>
              <a:srgbClr val="FF0000"/>
            </a:solidFill>
          </a:ln>
        </p:spPr>
        <p:txBody>
          <a:bodyPr wrap="square" lIns="0" tIns="0" rIns="0" bIns="0" rtlCol="0"/>
          <a:lstStyle/>
          <a:p>
            <a:endParaRPr sz="1632"/>
          </a:p>
        </p:txBody>
      </p:sp>
      <p:sp>
        <p:nvSpPr>
          <p:cNvPr id="20" name="object 20"/>
          <p:cNvSpPr/>
          <p:nvPr/>
        </p:nvSpPr>
        <p:spPr>
          <a:xfrm>
            <a:off x="3252838" y="2752874"/>
            <a:ext cx="160653" cy="0"/>
          </a:xfrm>
          <a:custGeom>
            <a:avLst/>
            <a:gdLst/>
            <a:ahLst/>
            <a:cxnLst/>
            <a:rect l="l" t="t" r="r" b="b"/>
            <a:pathLst>
              <a:path w="177164">
                <a:moveTo>
                  <a:pt x="0" y="0"/>
                </a:moveTo>
                <a:lnTo>
                  <a:pt x="176783" y="0"/>
                </a:lnTo>
              </a:path>
            </a:pathLst>
          </a:custGeom>
          <a:ln w="35052">
            <a:solidFill>
              <a:srgbClr val="FF0000"/>
            </a:solidFill>
          </a:ln>
        </p:spPr>
        <p:txBody>
          <a:bodyPr wrap="square" lIns="0" tIns="0" rIns="0" bIns="0" rtlCol="0"/>
          <a:lstStyle/>
          <a:p>
            <a:endParaRPr sz="1632"/>
          </a:p>
        </p:txBody>
      </p:sp>
      <p:sp>
        <p:nvSpPr>
          <p:cNvPr id="21" name="object 21"/>
          <p:cNvSpPr txBox="1"/>
          <p:nvPr/>
        </p:nvSpPr>
        <p:spPr>
          <a:xfrm>
            <a:off x="1820661" y="4331999"/>
            <a:ext cx="244723" cy="131414"/>
          </a:xfrm>
          <a:prstGeom prst="rect">
            <a:avLst/>
          </a:prstGeom>
        </p:spPr>
        <p:txBody>
          <a:bodyPr vert="horz" wrap="square" lIns="0" tIns="12668" rIns="0" bIns="0" rtlCol="0">
            <a:spAutoFit/>
          </a:bodyPr>
          <a:lstStyle/>
          <a:p>
            <a:pPr marL="11516">
              <a:spcBef>
                <a:spcPts val="100"/>
              </a:spcBef>
            </a:pPr>
            <a:r>
              <a:rPr sz="771" b="1" u="sng" dirty="0">
                <a:uFill>
                  <a:solidFill>
                    <a:srgbClr val="000000"/>
                  </a:solidFill>
                </a:uFill>
                <a:latin typeface="Arial"/>
                <a:cs typeface="Arial"/>
              </a:rPr>
              <a:t>202</a:t>
            </a:r>
            <a:r>
              <a:rPr sz="771" b="1" u="sng" spc="5" dirty="0">
                <a:uFill>
                  <a:solidFill>
                    <a:srgbClr val="000000"/>
                  </a:solidFill>
                </a:uFill>
                <a:latin typeface="Arial"/>
                <a:cs typeface="Arial"/>
              </a:rPr>
              <a:t>0</a:t>
            </a:r>
            <a:endParaRPr sz="771">
              <a:latin typeface="Arial"/>
              <a:cs typeface="Arial"/>
            </a:endParaRPr>
          </a:p>
        </p:txBody>
      </p:sp>
      <p:sp>
        <p:nvSpPr>
          <p:cNvPr id="22" name="object 22"/>
          <p:cNvSpPr txBox="1"/>
          <p:nvPr/>
        </p:nvSpPr>
        <p:spPr>
          <a:xfrm>
            <a:off x="2602854" y="4331999"/>
            <a:ext cx="244723" cy="131414"/>
          </a:xfrm>
          <a:prstGeom prst="rect">
            <a:avLst/>
          </a:prstGeom>
        </p:spPr>
        <p:txBody>
          <a:bodyPr vert="horz" wrap="square" lIns="0" tIns="12668" rIns="0" bIns="0" rtlCol="0">
            <a:spAutoFit/>
          </a:bodyPr>
          <a:lstStyle/>
          <a:p>
            <a:pPr marL="11516">
              <a:spcBef>
                <a:spcPts val="100"/>
              </a:spcBef>
            </a:pPr>
            <a:r>
              <a:rPr sz="771" b="1" u="sng" dirty="0">
                <a:uFill>
                  <a:solidFill>
                    <a:srgbClr val="000000"/>
                  </a:solidFill>
                </a:uFill>
                <a:latin typeface="Arial"/>
                <a:cs typeface="Arial"/>
              </a:rPr>
              <a:t>203</a:t>
            </a:r>
            <a:r>
              <a:rPr sz="771" b="1" u="sng" spc="5" dirty="0">
                <a:uFill>
                  <a:solidFill>
                    <a:srgbClr val="000000"/>
                  </a:solidFill>
                </a:uFill>
                <a:latin typeface="Arial"/>
                <a:cs typeface="Arial"/>
              </a:rPr>
              <a:t>0</a:t>
            </a:r>
            <a:endParaRPr sz="771">
              <a:latin typeface="Arial"/>
              <a:cs typeface="Arial"/>
            </a:endParaRPr>
          </a:p>
        </p:txBody>
      </p:sp>
      <p:sp>
        <p:nvSpPr>
          <p:cNvPr id="23" name="object 23"/>
          <p:cNvSpPr txBox="1"/>
          <p:nvPr/>
        </p:nvSpPr>
        <p:spPr>
          <a:xfrm>
            <a:off x="3105889" y="3050917"/>
            <a:ext cx="222266" cy="246428"/>
          </a:xfrm>
          <a:prstGeom prst="rect">
            <a:avLst/>
          </a:prstGeom>
        </p:spPr>
        <p:txBody>
          <a:bodyPr vert="horz" wrap="square" lIns="0" tIns="10365" rIns="0" bIns="0" rtlCol="0">
            <a:spAutoFit/>
          </a:bodyPr>
          <a:lstStyle/>
          <a:p>
            <a:pPr marL="11516" marR="4607">
              <a:lnSpc>
                <a:spcPct val="102400"/>
              </a:lnSpc>
              <a:spcBef>
                <a:spcPts val="82"/>
              </a:spcBef>
            </a:pPr>
            <a:r>
              <a:rPr sz="771" b="1" spc="9" dirty="0">
                <a:latin typeface="Noto Sans CJK HK"/>
                <a:cs typeface="Noto Sans CJK HK"/>
              </a:rPr>
              <a:t>新規 建設</a:t>
            </a:r>
            <a:endParaRPr sz="771">
              <a:latin typeface="Noto Sans CJK HK"/>
              <a:cs typeface="Noto Sans CJK HK"/>
            </a:endParaRPr>
          </a:p>
        </p:txBody>
      </p:sp>
      <p:sp>
        <p:nvSpPr>
          <p:cNvPr id="24" name="object 24"/>
          <p:cNvSpPr txBox="1"/>
          <p:nvPr/>
        </p:nvSpPr>
        <p:spPr>
          <a:xfrm>
            <a:off x="3376754" y="4318179"/>
            <a:ext cx="244723" cy="131414"/>
          </a:xfrm>
          <a:prstGeom prst="rect">
            <a:avLst/>
          </a:prstGeom>
        </p:spPr>
        <p:txBody>
          <a:bodyPr vert="horz" wrap="square" lIns="0" tIns="12668" rIns="0" bIns="0" rtlCol="0">
            <a:spAutoFit/>
          </a:bodyPr>
          <a:lstStyle/>
          <a:p>
            <a:pPr marL="11516">
              <a:spcBef>
                <a:spcPts val="100"/>
              </a:spcBef>
            </a:pPr>
            <a:r>
              <a:rPr sz="771" b="1" u="sng" dirty="0">
                <a:uFill>
                  <a:solidFill>
                    <a:srgbClr val="000000"/>
                  </a:solidFill>
                </a:uFill>
                <a:latin typeface="Arial"/>
                <a:cs typeface="Arial"/>
              </a:rPr>
              <a:t>205</a:t>
            </a:r>
            <a:r>
              <a:rPr sz="771" b="1" u="sng" spc="5" dirty="0">
                <a:uFill>
                  <a:solidFill>
                    <a:srgbClr val="000000"/>
                  </a:solidFill>
                </a:uFill>
                <a:latin typeface="Arial"/>
                <a:cs typeface="Arial"/>
              </a:rPr>
              <a:t>0</a:t>
            </a:r>
            <a:endParaRPr sz="771">
              <a:latin typeface="Arial"/>
              <a:cs typeface="Arial"/>
            </a:endParaRPr>
          </a:p>
        </p:txBody>
      </p:sp>
      <p:sp>
        <p:nvSpPr>
          <p:cNvPr id="25" name="object 25"/>
          <p:cNvSpPr txBox="1"/>
          <p:nvPr/>
        </p:nvSpPr>
        <p:spPr>
          <a:xfrm>
            <a:off x="1827572" y="3238864"/>
            <a:ext cx="667374" cy="250036"/>
          </a:xfrm>
          <a:prstGeom prst="rect">
            <a:avLst/>
          </a:prstGeom>
        </p:spPr>
        <p:txBody>
          <a:bodyPr vert="horz" wrap="square" lIns="0" tIns="12668" rIns="0" bIns="0" rtlCol="0">
            <a:spAutoFit/>
          </a:bodyPr>
          <a:lstStyle/>
          <a:p>
            <a:pPr marR="4607" algn="r">
              <a:spcBef>
                <a:spcPts val="100"/>
              </a:spcBef>
            </a:pPr>
            <a:r>
              <a:rPr sz="771" b="1" spc="9" dirty="0">
                <a:latin typeface="Noto Sans CJK HK"/>
                <a:cs typeface="Noto Sans CJK HK"/>
              </a:rPr>
              <a:t>新規</a:t>
            </a:r>
            <a:endParaRPr sz="771">
              <a:latin typeface="Noto Sans CJK HK"/>
              <a:cs typeface="Noto Sans CJK HK"/>
            </a:endParaRPr>
          </a:p>
          <a:p>
            <a:pPr marL="11516">
              <a:spcBef>
                <a:spcPts val="23"/>
              </a:spcBef>
            </a:pPr>
            <a:r>
              <a:rPr sz="771" b="1" spc="5" dirty="0">
                <a:latin typeface="Arial"/>
                <a:cs typeface="Arial"/>
              </a:rPr>
              <a:t>393GW </a:t>
            </a:r>
            <a:r>
              <a:rPr sz="771" b="1" spc="150" dirty="0">
                <a:latin typeface="Arial"/>
                <a:cs typeface="Arial"/>
              </a:rPr>
              <a:t> </a:t>
            </a:r>
            <a:r>
              <a:rPr sz="771" b="1" spc="9" dirty="0">
                <a:latin typeface="Noto Sans CJK HK"/>
                <a:cs typeface="Noto Sans CJK HK"/>
              </a:rPr>
              <a:t>建 設</a:t>
            </a:r>
            <a:endParaRPr sz="771">
              <a:latin typeface="Noto Sans CJK HK"/>
              <a:cs typeface="Noto Sans CJK HK"/>
            </a:endParaRPr>
          </a:p>
        </p:txBody>
      </p:sp>
      <p:sp>
        <p:nvSpPr>
          <p:cNvPr id="26" name="object 26"/>
          <p:cNvSpPr txBox="1"/>
          <p:nvPr/>
        </p:nvSpPr>
        <p:spPr>
          <a:xfrm>
            <a:off x="4212843" y="4319561"/>
            <a:ext cx="244723" cy="131414"/>
          </a:xfrm>
          <a:prstGeom prst="rect">
            <a:avLst/>
          </a:prstGeom>
        </p:spPr>
        <p:txBody>
          <a:bodyPr vert="horz" wrap="square" lIns="0" tIns="12668" rIns="0" bIns="0" rtlCol="0">
            <a:spAutoFit/>
          </a:bodyPr>
          <a:lstStyle/>
          <a:p>
            <a:pPr marL="11516">
              <a:spcBef>
                <a:spcPts val="100"/>
              </a:spcBef>
            </a:pPr>
            <a:r>
              <a:rPr sz="771" b="1" u="sng" dirty="0">
                <a:uFill>
                  <a:solidFill>
                    <a:srgbClr val="000000"/>
                  </a:solidFill>
                </a:uFill>
                <a:latin typeface="Arial"/>
                <a:cs typeface="Arial"/>
              </a:rPr>
              <a:t>202</a:t>
            </a:r>
            <a:r>
              <a:rPr sz="771" b="1" u="sng" spc="5" dirty="0">
                <a:uFill>
                  <a:solidFill>
                    <a:srgbClr val="000000"/>
                  </a:solidFill>
                </a:uFill>
                <a:latin typeface="Arial"/>
                <a:cs typeface="Arial"/>
              </a:rPr>
              <a:t>0</a:t>
            </a:r>
            <a:endParaRPr sz="771">
              <a:latin typeface="Arial"/>
              <a:cs typeface="Arial"/>
            </a:endParaRPr>
          </a:p>
        </p:txBody>
      </p:sp>
      <p:sp>
        <p:nvSpPr>
          <p:cNvPr id="27" name="object 27"/>
          <p:cNvSpPr txBox="1"/>
          <p:nvPr/>
        </p:nvSpPr>
        <p:spPr>
          <a:xfrm>
            <a:off x="5661141" y="4318179"/>
            <a:ext cx="244723" cy="131414"/>
          </a:xfrm>
          <a:prstGeom prst="rect">
            <a:avLst/>
          </a:prstGeom>
        </p:spPr>
        <p:txBody>
          <a:bodyPr vert="horz" wrap="square" lIns="0" tIns="12668" rIns="0" bIns="0" rtlCol="0">
            <a:spAutoFit/>
          </a:bodyPr>
          <a:lstStyle/>
          <a:p>
            <a:pPr marL="11516">
              <a:spcBef>
                <a:spcPts val="100"/>
              </a:spcBef>
            </a:pPr>
            <a:r>
              <a:rPr sz="771" b="1" u="sng" dirty="0">
                <a:uFill>
                  <a:solidFill>
                    <a:srgbClr val="000000"/>
                  </a:solidFill>
                </a:uFill>
                <a:latin typeface="Arial"/>
                <a:cs typeface="Arial"/>
              </a:rPr>
              <a:t>205</a:t>
            </a:r>
            <a:r>
              <a:rPr sz="771" b="1" u="sng" spc="5" dirty="0">
                <a:uFill>
                  <a:solidFill>
                    <a:srgbClr val="000000"/>
                  </a:solidFill>
                </a:uFill>
                <a:latin typeface="Arial"/>
                <a:cs typeface="Arial"/>
              </a:rPr>
              <a:t>0</a:t>
            </a:r>
            <a:endParaRPr sz="771">
              <a:latin typeface="Arial"/>
              <a:cs typeface="Arial"/>
            </a:endParaRPr>
          </a:p>
        </p:txBody>
      </p:sp>
      <p:sp>
        <p:nvSpPr>
          <p:cNvPr id="28" name="object 28"/>
          <p:cNvSpPr txBox="1"/>
          <p:nvPr/>
        </p:nvSpPr>
        <p:spPr>
          <a:xfrm>
            <a:off x="4924554" y="4318179"/>
            <a:ext cx="244723" cy="131414"/>
          </a:xfrm>
          <a:prstGeom prst="rect">
            <a:avLst/>
          </a:prstGeom>
        </p:spPr>
        <p:txBody>
          <a:bodyPr vert="horz" wrap="square" lIns="0" tIns="12668" rIns="0" bIns="0" rtlCol="0">
            <a:spAutoFit/>
          </a:bodyPr>
          <a:lstStyle/>
          <a:p>
            <a:pPr marL="11516">
              <a:spcBef>
                <a:spcPts val="100"/>
              </a:spcBef>
            </a:pPr>
            <a:r>
              <a:rPr sz="771" b="1" u="sng" dirty="0">
                <a:uFill>
                  <a:solidFill>
                    <a:srgbClr val="000000"/>
                  </a:solidFill>
                </a:uFill>
                <a:latin typeface="Arial"/>
                <a:cs typeface="Arial"/>
              </a:rPr>
              <a:t>203</a:t>
            </a:r>
            <a:r>
              <a:rPr sz="771" b="1" u="sng" spc="5" dirty="0">
                <a:uFill>
                  <a:solidFill>
                    <a:srgbClr val="000000"/>
                  </a:solidFill>
                </a:uFill>
                <a:latin typeface="Arial"/>
                <a:cs typeface="Arial"/>
              </a:rPr>
              <a:t>0</a:t>
            </a:r>
            <a:endParaRPr sz="771">
              <a:latin typeface="Arial"/>
              <a:cs typeface="Arial"/>
            </a:endParaRPr>
          </a:p>
        </p:txBody>
      </p:sp>
      <p:sp>
        <p:nvSpPr>
          <p:cNvPr id="29" name="object 29"/>
          <p:cNvSpPr txBox="1"/>
          <p:nvPr/>
        </p:nvSpPr>
        <p:spPr>
          <a:xfrm>
            <a:off x="5496687" y="3643779"/>
            <a:ext cx="222266" cy="246428"/>
          </a:xfrm>
          <a:prstGeom prst="rect">
            <a:avLst/>
          </a:prstGeom>
        </p:spPr>
        <p:txBody>
          <a:bodyPr vert="horz" wrap="square" lIns="0" tIns="10365" rIns="0" bIns="0" rtlCol="0">
            <a:spAutoFit/>
          </a:bodyPr>
          <a:lstStyle/>
          <a:p>
            <a:pPr marL="11516" marR="4607">
              <a:lnSpc>
                <a:spcPct val="102400"/>
              </a:lnSpc>
              <a:spcBef>
                <a:spcPts val="82"/>
              </a:spcBef>
            </a:pPr>
            <a:r>
              <a:rPr sz="771" b="1" spc="9" dirty="0">
                <a:latin typeface="Noto Sans CJK HK"/>
                <a:cs typeface="Noto Sans CJK HK"/>
              </a:rPr>
              <a:t>新規 建設</a:t>
            </a:r>
            <a:endParaRPr sz="771">
              <a:latin typeface="Noto Sans CJK HK"/>
              <a:cs typeface="Noto Sans CJK HK"/>
            </a:endParaRPr>
          </a:p>
        </p:txBody>
      </p:sp>
      <p:sp>
        <p:nvSpPr>
          <p:cNvPr id="30" name="object 30"/>
          <p:cNvSpPr txBox="1"/>
          <p:nvPr/>
        </p:nvSpPr>
        <p:spPr>
          <a:xfrm>
            <a:off x="4177371" y="3379824"/>
            <a:ext cx="787720" cy="517674"/>
          </a:xfrm>
          <a:prstGeom prst="rect">
            <a:avLst/>
          </a:prstGeom>
        </p:spPr>
        <p:txBody>
          <a:bodyPr vert="horz" wrap="square" lIns="0" tIns="12668" rIns="0" bIns="0" rtlCol="0">
            <a:spAutoFit/>
          </a:bodyPr>
          <a:lstStyle/>
          <a:p>
            <a:pPr marL="34549">
              <a:spcBef>
                <a:spcPts val="100"/>
              </a:spcBef>
            </a:pPr>
            <a:r>
              <a:rPr sz="771" b="1" spc="5" dirty="0">
                <a:latin typeface="Arial"/>
                <a:cs typeface="Arial"/>
              </a:rPr>
              <a:t>393GW</a:t>
            </a:r>
            <a:endParaRPr sz="771">
              <a:latin typeface="Arial"/>
              <a:cs typeface="Arial"/>
            </a:endParaRPr>
          </a:p>
          <a:p>
            <a:pPr>
              <a:spcBef>
                <a:spcPts val="14"/>
              </a:spcBef>
            </a:pPr>
            <a:endParaRPr sz="635">
              <a:latin typeface="Arial"/>
              <a:cs typeface="Arial"/>
            </a:endParaRPr>
          </a:p>
          <a:p>
            <a:pPr marL="278696"/>
            <a:r>
              <a:rPr sz="771" b="1" spc="-5" dirty="0">
                <a:latin typeface="Noto Sans CJK HK"/>
                <a:cs typeface="Noto Sans CJK HK"/>
              </a:rPr>
              <a:t>閉 </a:t>
            </a:r>
            <a:r>
              <a:rPr sz="771" b="1" spc="9" dirty="0">
                <a:latin typeface="Noto Sans CJK HK"/>
                <a:cs typeface="Noto Sans CJK HK"/>
              </a:rPr>
              <a:t>鎖</a:t>
            </a:r>
            <a:r>
              <a:rPr sz="771" b="1" dirty="0">
                <a:latin typeface="Noto Sans CJK HK"/>
                <a:cs typeface="Noto Sans CJK HK"/>
              </a:rPr>
              <a:t> </a:t>
            </a:r>
            <a:r>
              <a:rPr sz="1156" b="1" spc="14" baseline="-29411" dirty="0">
                <a:latin typeface="Noto Sans CJK HK"/>
                <a:cs typeface="Noto Sans CJK HK"/>
              </a:rPr>
              <a:t>新 規</a:t>
            </a:r>
            <a:endParaRPr sz="1156" baseline="-29411">
              <a:latin typeface="Noto Sans CJK HK"/>
              <a:cs typeface="Noto Sans CJK HK"/>
            </a:endParaRPr>
          </a:p>
          <a:p>
            <a:pPr marR="27639" algn="r">
              <a:spcBef>
                <a:spcPts val="435"/>
              </a:spcBef>
            </a:pPr>
            <a:r>
              <a:rPr sz="771" b="1" spc="9" dirty="0">
                <a:latin typeface="Noto Sans CJK HK"/>
                <a:cs typeface="Noto Sans CJK HK"/>
              </a:rPr>
              <a:t>建設</a:t>
            </a:r>
            <a:endParaRPr sz="771">
              <a:latin typeface="Noto Sans CJK HK"/>
              <a:cs typeface="Noto Sans CJK HK"/>
            </a:endParaRPr>
          </a:p>
        </p:txBody>
      </p:sp>
      <p:sp>
        <p:nvSpPr>
          <p:cNvPr id="31" name="object 31"/>
          <p:cNvSpPr txBox="1"/>
          <p:nvPr/>
        </p:nvSpPr>
        <p:spPr>
          <a:xfrm>
            <a:off x="2855753" y="3425429"/>
            <a:ext cx="221114" cy="131414"/>
          </a:xfrm>
          <a:prstGeom prst="rect">
            <a:avLst/>
          </a:prstGeom>
        </p:spPr>
        <p:txBody>
          <a:bodyPr vert="horz" wrap="square" lIns="0" tIns="12668" rIns="0" bIns="0" rtlCol="0">
            <a:spAutoFit/>
          </a:bodyPr>
          <a:lstStyle/>
          <a:p>
            <a:pPr marL="11516">
              <a:spcBef>
                <a:spcPts val="100"/>
              </a:spcBef>
            </a:pPr>
            <a:r>
              <a:rPr sz="771" b="1" spc="-5" dirty="0">
                <a:latin typeface="Noto Sans CJK HK"/>
                <a:cs typeface="Noto Sans CJK HK"/>
              </a:rPr>
              <a:t>閉</a:t>
            </a:r>
            <a:r>
              <a:rPr sz="771" b="1" spc="9" dirty="0">
                <a:latin typeface="Noto Sans CJK HK"/>
                <a:cs typeface="Noto Sans CJK HK"/>
              </a:rPr>
              <a:t>鎖</a:t>
            </a:r>
            <a:endParaRPr sz="771">
              <a:latin typeface="Noto Sans CJK HK"/>
              <a:cs typeface="Noto Sans CJK HK"/>
            </a:endParaRPr>
          </a:p>
        </p:txBody>
      </p:sp>
      <p:sp>
        <p:nvSpPr>
          <p:cNvPr id="32" name="object 32"/>
          <p:cNvSpPr txBox="1"/>
          <p:nvPr/>
        </p:nvSpPr>
        <p:spPr>
          <a:xfrm>
            <a:off x="5185745" y="3704586"/>
            <a:ext cx="221114" cy="131414"/>
          </a:xfrm>
          <a:prstGeom prst="rect">
            <a:avLst/>
          </a:prstGeom>
        </p:spPr>
        <p:txBody>
          <a:bodyPr vert="horz" wrap="square" lIns="0" tIns="12668" rIns="0" bIns="0" rtlCol="0">
            <a:spAutoFit/>
          </a:bodyPr>
          <a:lstStyle/>
          <a:p>
            <a:pPr marL="11516">
              <a:spcBef>
                <a:spcPts val="100"/>
              </a:spcBef>
            </a:pPr>
            <a:r>
              <a:rPr sz="771" b="1" spc="-5" dirty="0">
                <a:latin typeface="Noto Sans CJK HK"/>
                <a:cs typeface="Noto Sans CJK HK"/>
              </a:rPr>
              <a:t>閉</a:t>
            </a:r>
            <a:r>
              <a:rPr sz="771" b="1" spc="9" dirty="0">
                <a:latin typeface="Noto Sans CJK HK"/>
                <a:cs typeface="Noto Sans CJK HK"/>
              </a:rPr>
              <a:t>鎖</a:t>
            </a:r>
            <a:endParaRPr sz="771">
              <a:latin typeface="Noto Sans CJK HK"/>
              <a:cs typeface="Noto Sans CJK HK"/>
            </a:endParaRPr>
          </a:p>
        </p:txBody>
      </p:sp>
      <p:sp>
        <p:nvSpPr>
          <p:cNvPr id="33" name="object 33"/>
          <p:cNvSpPr txBox="1"/>
          <p:nvPr/>
        </p:nvSpPr>
        <p:spPr>
          <a:xfrm>
            <a:off x="1475170" y="1854136"/>
            <a:ext cx="1490794" cy="222080"/>
          </a:xfrm>
          <a:prstGeom prst="rect">
            <a:avLst/>
          </a:prstGeom>
        </p:spPr>
        <p:txBody>
          <a:bodyPr vert="horz" wrap="square" lIns="0" tIns="12668" rIns="0" bIns="0" rtlCol="0">
            <a:spAutoFit/>
          </a:bodyPr>
          <a:lstStyle/>
          <a:p>
            <a:pPr marL="11516">
              <a:spcBef>
                <a:spcPts val="100"/>
              </a:spcBef>
            </a:pPr>
            <a:r>
              <a:rPr sz="2040" b="1" u="heavy" spc="177" baseline="3703" dirty="0">
                <a:uFill>
                  <a:solidFill>
                    <a:srgbClr val="000000"/>
                  </a:solidFill>
                </a:uFill>
                <a:latin typeface="Noto Sans CJK HK"/>
                <a:cs typeface="Noto Sans CJK HK"/>
              </a:rPr>
              <a:t>IAEA</a:t>
            </a:r>
            <a:r>
              <a:rPr sz="861" b="1" spc="118" dirty="0">
                <a:latin typeface="Noto Sans CJK HK"/>
                <a:cs typeface="Noto Sans CJK HK"/>
              </a:rPr>
              <a:t>（</a:t>
            </a:r>
            <a:r>
              <a:rPr sz="861" b="1" spc="18" dirty="0">
                <a:latin typeface="Noto Sans CJK HK"/>
                <a:cs typeface="Noto Sans CJK HK"/>
              </a:rPr>
              <a:t>国際原子力機関）</a:t>
            </a:r>
            <a:endParaRPr sz="861">
              <a:latin typeface="Noto Sans CJK HK"/>
              <a:cs typeface="Noto Sans CJK HK"/>
            </a:endParaRPr>
          </a:p>
        </p:txBody>
      </p:sp>
      <p:sp>
        <p:nvSpPr>
          <p:cNvPr id="34" name="object 34"/>
          <p:cNvSpPr/>
          <p:nvPr/>
        </p:nvSpPr>
        <p:spPr>
          <a:xfrm>
            <a:off x="6997963" y="2137899"/>
            <a:ext cx="3146733" cy="1985882"/>
          </a:xfrm>
          <a:prstGeom prst="rect">
            <a:avLst/>
          </a:prstGeom>
          <a:blipFill>
            <a:blip r:embed="rId4" cstate="print"/>
            <a:stretch>
              <a:fillRect/>
            </a:stretch>
          </a:blipFill>
        </p:spPr>
        <p:txBody>
          <a:bodyPr wrap="square" lIns="0" tIns="0" rIns="0" bIns="0" rtlCol="0"/>
          <a:lstStyle/>
          <a:p>
            <a:endParaRPr sz="1632"/>
          </a:p>
        </p:txBody>
      </p:sp>
      <p:sp>
        <p:nvSpPr>
          <p:cNvPr id="35" name="object 35"/>
          <p:cNvSpPr txBox="1"/>
          <p:nvPr/>
        </p:nvSpPr>
        <p:spPr>
          <a:xfrm>
            <a:off x="10098630" y="2795254"/>
            <a:ext cx="819390" cy="131414"/>
          </a:xfrm>
          <a:prstGeom prst="rect">
            <a:avLst/>
          </a:prstGeom>
        </p:spPr>
        <p:txBody>
          <a:bodyPr vert="horz" wrap="square" lIns="0" tIns="12668" rIns="0" bIns="0" rtlCol="0">
            <a:spAutoFit/>
          </a:bodyPr>
          <a:lstStyle/>
          <a:p>
            <a:pPr marL="11516">
              <a:spcBef>
                <a:spcPts val="100"/>
              </a:spcBef>
            </a:pPr>
            <a:r>
              <a:rPr sz="771" b="1" spc="9" dirty="0">
                <a:latin typeface="Noto Sans CJK HK"/>
                <a:cs typeface="Noto Sans CJK HK"/>
              </a:rPr>
              <a:t>資本費（新設炉）</a:t>
            </a:r>
            <a:endParaRPr sz="771">
              <a:latin typeface="Noto Sans CJK HK"/>
              <a:cs typeface="Noto Sans CJK HK"/>
            </a:endParaRPr>
          </a:p>
        </p:txBody>
      </p:sp>
      <p:sp>
        <p:nvSpPr>
          <p:cNvPr id="36" name="object 36"/>
          <p:cNvSpPr txBox="1"/>
          <p:nvPr/>
        </p:nvSpPr>
        <p:spPr>
          <a:xfrm>
            <a:off x="10106923" y="3205697"/>
            <a:ext cx="819390" cy="131414"/>
          </a:xfrm>
          <a:prstGeom prst="rect">
            <a:avLst/>
          </a:prstGeom>
        </p:spPr>
        <p:txBody>
          <a:bodyPr vert="horz" wrap="square" lIns="0" tIns="12668" rIns="0" bIns="0" rtlCol="0">
            <a:spAutoFit/>
          </a:bodyPr>
          <a:lstStyle/>
          <a:p>
            <a:pPr marL="11516">
              <a:spcBef>
                <a:spcPts val="100"/>
              </a:spcBef>
            </a:pPr>
            <a:r>
              <a:rPr sz="771" b="1" spc="9" dirty="0">
                <a:latin typeface="Noto Sans CJK HK"/>
                <a:cs typeface="Noto Sans CJK HK"/>
              </a:rPr>
              <a:t>資本費（既設炉）</a:t>
            </a:r>
            <a:endParaRPr sz="771">
              <a:latin typeface="Noto Sans CJK HK"/>
              <a:cs typeface="Noto Sans CJK HK"/>
            </a:endParaRPr>
          </a:p>
        </p:txBody>
      </p:sp>
      <p:sp>
        <p:nvSpPr>
          <p:cNvPr id="37" name="object 37"/>
          <p:cNvSpPr txBox="1"/>
          <p:nvPr/>
        </p:nvSpPr>
        <p:spPr>
          <a:xfrm>
            <a:off x="10162746" y="3516632"/>
            <a:ext cx="321883" cy="131414"/>
          </a:xfrm>
          <a:prstGeom prst="rect">
            <a:avLst/>
          </a:prstGeom>
        </p:spPr>
        <p:txBody>
          <a:bodyPr vert="horz" wrap="square" lIns="0" tIns="12668" rIns="0" bIns="0" rtlCol="0">
            <a:spAutoFit/>
          </a:bodyPr>
          <a:lstStyle/>
          <a:p>
            <a:pPr marL="11516">
              <a:spcBef>
                <a:spcPts val="100"/>
              </a:spcBef>
            </a:pPr>
            <a:r>
              <a:rPr sz="771" b="1" spc="9" dirty="0">
                <a:latin typeface="Noto Sans CJK HK"/>
                <a:cs typeface="Noto Sans CJK HK"/>
              </a:rPr>
              <a:t>運営費</a:t>
            </a:r>
            <a:endParaRPr sz="771">
              <a:latin typeface="Noto Sans CJK HK"/>
              <a:cs typeface="Noto Sans CJK HK"/>
            </a:endParaRPr>
          </a:p>
        </p:txBody>
      </p:sp>
      <p:sp>
        <p:nvSpPr>
          <p:cNvPr id="38" name="object 38"/>
          <p:cNvSpPr txBox="1"/>
          <p:nvPr/>
        </p:nvSpPr>
        <p:spPr>
          <a:xfrm>
            <a:off x="10098630" y="3692903"/>
            <a:ext cx="1020926" cy="131414"/>
          </a:xfrm>
          <a:prstGeom prst="rect">
            <a:avLst/>
          </a:prstGeom>
        </p:spPr>
        <p:txBody>
          <a:bodyPr vert="horz" wrap="square" lIns="0" tIns="12668" rIns="0" bIns="0" rtlCol="0">
            <a:spAutoFit/>
          </a:bodyPr>
          <a:lstStyle/>
          <a:p>
            <a:pPr marL="11516">
              <a:spcBef>
                <a:spcPts val="100"/>
              </a:spcBef>
            </a:pPr>
            <a:r>
              <a:rPr sz="771" b="1" spc="9" dirty="0">
                <a:latin typeface="Noto Sans CJK HK"/>
                <a:cs typeface="Noto Sans CJK HK"/>
              </a:rPr>
              <a:t>（運転</a:t>
            </a:r>
            <a:r>
              <a:rPr sz="771" b="1" spc="-376" dirty="0">
                <a:latin typeface="Noto Sans CJK HK"/>
                <a:cs typeface="Noto Sans CJK HK"/>
              </a:rPr>
              <a:t>・</a:t>
            </a:r>
            <a:r>
              <a:rPr sz="771" b="1" spc="9" dirty="0">
                <a:latin typeface="Noto Sans CJK HK"/>
                <a:cs typeface="Noto Sans CJK HK"/>
              </a:rPr>
              <a:t>保守</a:t>
            </a:r>
            <a:r>
              <a:rPr sz="771" b="1" spc="-376" dirty="0">
                <a:latin typeface="Noto Sans CJK HK"/>
                <a:cs typeface="Noto Sans CJK HK"/>
              </a:rPr>
              <a:t>・</a:t>
            </a:r>
            <a:r>
              <a:rPr sz="771" b="1" spc="9" dirty="0">
                <a:latin typeface="Noto Sans CJK HK"/>
                <a:cs typeface="Noto Sans CJK HK"/>
              </a:rPr>
              <a:t>燃料等）</a:t>
            </a:r>
            <a:endParaRPr sz="771" dirty="0">
              <a:latin typeface="Noto Sans CJK HK"/>
              <a:cs typeface="Noto Sans CJK HK"/>
            </a:endParaRPr>
          </a:p>
        </p:txBody>
      </p:sp>
      <p:sp>
        <p:nvSpPr>
          <p:cNvPr id="39" name="object 39"/>
          <p:cNvSpPr/>
          <p:nvPr/>
        </p:nvSpPr>
        <p:spPr>
          <a:xfrm>
            <a:off x="8519505" y="1817284"/>
            <a:ext cx="2238783" cy="481384"/>
          </a:xfrm>
          <a:custGeom>
            <a:avLst/>
            <a:gdLst/>
            <a:ahLst/>
            <a:cxnLst/>
            <a:rect l="l" t="t" r="r" b="b"/>
            <a:pathLst>
              <a:path w="2468879" h="530860">
                <a:moveTo>
                  <a:pt x="0" y="0"/>
                </a:moveTo>
                <a:lnTo>
                  <a:pt x="2468879" y="0"/>
                </a:lnTo>
                <a:lnTo>
                  <a:pt x="2468879" y="530351"/>
                </a:lnTo>
                <a:lnTo>
                  <a:pt x="0" y="530351"/>
                </a:lnTo>
                <a:lnTo>
                  <a:pt x="0" y="0"/>
                </a:lnTo>
                <a:close/>
              </a:path>
            </a:pathLst>
          </a:custGeom>
          <a:ln w="10668">
            <a:solidFill>
              <a:srgbClr val="000000"/>
            </a:solidFill>
          </a:ln>
        </p:spPr>
        <p:txBody>
          <a:bodyPr wrap="square" lIns="0" tIns="0" rIns="0" bIns="0" rtlCol="0"/>
          <a:lstStyle/>
          <a:p>
            <a:endParaRPr sz="1632"/>
          </a:p>
        </p:txBody>
      </p:sp>
      <p:sp>
        <p:nvSpPr>
          <p:cNvPr id="40" name="object 40"/>
          <p:cNvSpPr txBox="1"/>
          <p:nvPr/>
        </p:nvSpPr>
        <p:spPr>
          <a:xfrm>
            <a:off x="8597816" y="1851372"/>
            <a:ext cx="1865652" cy="397512"/>
          </a:xfrm>
          <a:prstGeom prst="rect">
            <a:avLst/>
          </a:prstGeom>
        </p:spPr>
        <p:txBody>
          <a:bodyPr vert="horz" wrap="square" lIns="0" tIns="12668" rIns="0" bIns="0" rtlCol="0">
            <a:spAutoFit/>
          </a:bodyPr>
          <a:lstStyle/>
          <a:p>
            <a:pPr marL="126104">
              <a:lnSpc>
                <a:spcPts val="1632"/>
              </a:lnSpc>
              <a:spcBef>
                <a:spcPts val="100"/>
              </a:spcBef>
            </a:pPr>
            <a:r>
              <a:rPr sz="1360" b="1" spc="9" dirty="0">
                <a:latin typeface="Noto Sans CJK HK"/>
                <a:cs typeface="Noto Sans CJK HK"/>
              </a:rPr>
              <a:t>世界</a:t>
            </a:r>
            <a:r>
              <a:rPr sz="1360" b="1" spc="-103" dirty="0">
                <a:latin typeface="Noto Sans CJK HK"/>
                <a:cs typeface="Noto Sans CJK HK"/>
              </a:rPr>
              <a:t>の</a:t>
            </a:r>
            <a:r>
              <a:rPr sz="1360" b="1" spc="9" dirty="0">
                <a:latin typeface="Noto Sans CJK HK"/>
                <a:cs typeface="Noto Sans CJK HK"/>
              </a:rPr>
              <a:t>原子力市場予測</a:t>
            </a:r>
            <a:endParaRPr sz="1360">
              <a:latin typeface="Noto Sans CJK HK"/>
              <a:cs typeface="Noto Sans CJK HK"/>
            </a:endParaRPr>
          </a:p>
          <a:p>
            <a:pPr marL="11516">
              <a:lnSpc>
                <a:spcPts val="1415"/>
              </a:lnSpc>
            </a:pPr>
            <a:r>
              <a:rPr sz="1179" spc="109" dirty="0">
                <a:latin typeface="UKIJ CJK"/>
                <a:cs typeface="UKIJ CJK"/>
              </a:rPr>
              <a:t>（※IAEA</a:t>
            </a:r>
            <a:r>
              <a:rPr sz="1179" spc="-594" dirty="0">
                <a:latin typeface="UKIJ CJK"/>
                <a:cs typeface="UKIJ CJK"/>
              </a:rPr>
              <a:t>「</a:t>
            </a:r>
            <a:r>
              <a:rPr sz="1179" spc="-5" dirty="0">
                <a:latin typeface="UKIJ CJK"/>
                <a:cs typeface="UKIJ CJK"/>
              </a:rPr>
              <a:t>高予測</a:t>
            </a:r>
            <a:r>
              <a:rPr sz="1179" spc="-594" dirty="0">
                <a:latin typeface="UKIJ CJK"/>
                <a:cs typeface="UKIJ CJK"/>
              </a:rPr>
              <a:t>」</a:t>
            </a:r>
            <a:r>
              <a:rPr sz="1179" spc="-258" dirty="0">
                <a:latin typeface="UKIJ CJK"/>
                <a:cs typeface="UKIJ CJK"/>
              </a:rPr>
              <a:t>に</a:t>
            </a:r>
            <a:r>
              <a:rPr sz="1179" spc="-5" dirty="0">
                <a:latin typeface="UKIJ CJK"/>
                <a:cs typeface="UKIJ CJK"/>
              </a:rPr>
              <a:t>相当）</a:t>
            </a:r>
            <a:endParaRPr sz="1179">
              <a:latin typeface="UKIJ CJK"/>
              <a:cs typeface="UKIJ CJK"/>
            </a:endParaRPr>
          </a:p>
        </p:txBody>
      </p:sp>
      <p:sp>
        <p:nvSpPr>
          <p:cNvPr id="41" name="object 41"/>
          <p:cNvSpPr txBox="1"/>
          <p:nvPr/>
        </p:nvSpPr>
        <p:spPr>
          <a:xfrm>
            <a:off x="6734929" y="1823733"/>
            <a:ext cx="1824193" cy="222080"/>
          </a:xfrm>
          <a:prstGeom prst="rect">
            <a:avLst/>
          </a:prstGeom>
        </p:spPr>
        <p:txBody>
          <a:bodyPr vert="horz" wrap="square" lIns="0" tIns="12668" rIns="0" bIns="0" rtlCol="0">
            <a:spAutoFit/>
          </a:bodyPr>
          <a:lstStyle/>
          <a:p>
            <a:pPr marL="11516">
              <a:spcBef>
                <a:spcPts val="100"/>
              </a:spcBef>
            </a:pPr>
            <a:r>
              <a:rPr sz="2040" b="1" u="heavy" spc="81" baseline="-5555" dirty="0">
                <a:uFill>
                  <a:solidFill>
                    <a:srgbClr val="000000"/>
                  </a:solidFill>
                </a:uFill>
                <a:latin typeface="Noto Sans CJK HK"/>
                <a:cs typeface="Noto Sans CJK HK"/>
              </a:rPr>
              <a:t>NEI</a:t>
            </a:r>
            <a:r>
              <a:rPr sz="861" b="1" spc="54" dirty="0">
                <a:latin typeface="Noto Sans CJK HK"/>
                <a:cs typeface="Noto Sans CJK HK"/>
              </a:rPr>
              <a:t>（</a:t>
            </a:r>
            <a:r>
              <a:rPr sz="861" b="1" spc="18" dirty="0">
                <a:latin typeface="Noto Sans CJK HK"/>
                <a:cs typeface="Noto Sans CJK HK"/>
              </a:rPr>
              <a:t>米国原子力</a:t>
            </a:r>
            <a:r>
              <a:rPr sz="861" b="1" spc="-159" dirty="0">
                <a:latin typeface="Noto Sans CJK HK"/>
                <a:cs typeface="Noto Sans CJK HK"/>
              </a:rPr>
              <a:t>エ</a:t>
            </a:r>
            <a:r>
              <a:rPr sz="861" b="1" spc="-127" dirty="0">
                <a:latin typeface="Noto Sans CJK HK"/>
                <a:cs typeface="Noto Sans CJK HK"/>
              </a:rPr>
              <a:t>ネル</a:t>
            </a:r>
            <a:r>
              <a:rPr sz="861" b="1" spc="-103" dirty="0">
                <a:latin typeface="Noto Sans CJK HK"/>
                <a:cs typeface="Noto Sans CJK HK"/>
              </a:rPr>
              <a:t>ギ</a:t>
            </a:r>
            <a:r>
              <a:rPr sz="861" b="1" spc="-95" dirty="0">
                <a:latin typeface="Noto Sans CJK HK"/>
                <a:cs typeface="Noto Sans CJK HK"/>
              </a:rPr>
              <a:t>ー</a:t>
            </a:r>
            <a:r>
              <a:rPr sz="861" b="1" spc="18" dirty="0">
                <a:latin typeface="Noto Sans CJK HK"/>
                <a:cs typeface="Noto Sans CJK HK"/>
              </a:rPr>
              <a:t>協会）</a:t>
            </a:r>
            <a:endParaRPr sz="861">
              <a:latin typeface="Noto Sans CJK HK"/>
              <a:cs typeface="Noto Sans CJK HK"/>
            </a:endParaRPr>
          </a:p>
        </p:txBody>
      </p:sp>
      <p:sp>
        <p:nvSpPr>
          <p:cNvPr id="42" name="object 42"/>
          <p:cNvSpPr txBox="1"/>
          <p:nvPr/>
        </p:nvSpPr>
        <p:spPr>
          <a:xfrm>
            <a:off x="6602259" y="2376519"/>
            <a:ext cx="357583" cy="131414"/>
          </a:xfrm>
          <a:prstGeom prst="rect">
            <a:avLst/>
          </a:prstGeom>
        </p:spPr>
        <p:txBody>
          <a:bodyPr vert="horz" wrap="square" lIns="0" tIns="12668" rIns="0" bIns="0" rtlCol="0">
            <a:spAutoFit/>
          </a:bodyPr>
          <a:lstStyle/>
          <a:p>
            <a:pPr marL="11516">
              <a:spcBef>
                <a:spcPts val="100"/>
              </a:spcBef>
            </a:pPr>
            <a:r>
              <a:rPr sz="771" b="1" spc="73" dirty="0">
                <a:latin typeface="Noto Sans CJK HK"/>
                <a:cs typeface="Noto Sans CJK HK"/>
              </a:rPr>
              <a:t>40</a:t>
            </a:r>
            <a:r>
              <a:rPr sz="771" b="1" spc="9" dirty="0">
                <a:latin typeface="Noto Sans CJK HK"/>
                <a:cs typeface="Noto Sans CJK HK"/>
              </a:rPr>
              <a:t>兆円</a:t>
            </a:r>
            <a:endParaRPr sz="771">
              <a:latin typeface="Noto Sans CJK HK"/>
              <a:cs typeface="Noto Sans CJK HK"/>
            </a:endParaRPr>
          </a:p>
        </p:txBody>
      </p:sp>
      <p:sp>
        <p:nvSpPr>
          <p:cNvPr id="43" name="object 43"/>
          <p:cNvSpPr/>
          <p:nvPr/>
        </p:nvSpPr>
        <p:spPr>
          <a:xfrm>
            <a:off x="6815044" y="4490008"/>
            <a:ext cx="3136042" cy="2292679"/>
          </a:xfrm>
          <a:prstGeom prst="rect">
            <a:avLst/>
          </a:prstGeom>
          <a:blipFill>
            <a:blip r:embed="rId5" cstate="print"/>
            <a:stretch>
              <a:fillRect/>
            </a:stretch>
          </a:blipFill>
        </p:spPr>
        <p:txBody>
          <a:bodyPr wrap="square" lIns="0" tIns="0" rIns="0" bIns="0" rtlCol="0"/>
          <a:lstStyle/>
          <a:p>
            <a:endParaRPr sz="1632"/>
          </a:p>
        </p:txBody>
      </p:sp>
      <p:sp>
        <p:nvSpPr>
          <p:cNvPr id="44" name="object 44"/>
          <p:cNvSpPr txBox="1"/>
          <p:nvPr/>
        </p:nvSpPr>
        <p:spPr>
          <a:xfrm>
            <a:off x="7481190" y="4356874"/>
            <a:ext cx="2029761" cy="192508"/>
          </a:xfrm>
          <a:prstGeom prst="rect">
            <a:avLst/>
          </a:prstGeom>
        </p:spPr>
        <p:txBody>
          <a:bodyPr vert="horz" wrap="square" lIns="0" tIns="10941" rIns="0" bIns="0" rtlCol="0">
            <a:spAutoFit/>
          </a:bodyPr>
          <a:lstStyle/>
          <a:p>
            <a:pPr marL="11516">
              <a:spcBef>
                <a:spcPts val="86"/>
              </a:spcBef>
            </a:pPr>
            <a:r>
              <a:rPr sz="1179" b="1" spc="-5" dirty="0">
                <a:latin typeface="Noto Sans CJK HK"/>
                <a:cs typeface="Noto Sans CJK HK"/>
              </a:rPr>
              <a:t>（</a:t>
            </a:r>
            <a:r>
              <a:rPr sz="1179" b="1" spc="-349" dirty="0">
                <a:latin typeface="Noto Sans CJK HK"/>
                <a:cs typeface="Noto Sans CJK HK"/>
              </a:rPr>
              <a:t>う</a:t>
            </a:r>
            <a:r>
              <a:rPr sz="1179" b="1" spc="-227" dirty="0">
                <a:latin typeface="Noto Sans CJK HK"/>
                <a:cs typeface="Noto Sans CJK HK"/>
              </a:rPr>
              <a:t>ち</a:t>
            </a:r>
            <a:r>
              <a:rPr sz="1179" b="1" spc="-5" dirty="0">
                <a:latin typeface="Noto Sans CJK HK"/>
                <a:cs typeface="Noto Sans CJK HK"/>
              </a:rPr>
              <a:t>地域別</a:t>
            </a:r>
            <a:r>
              <a:rPr sz="1179" b="1" spc="-109" dirty="0">
                <a:latin typeface="Noto Sans CJK HK"/>
                <a:cs typeface="Noto Sans CJK HK"/>
              </a:rPr>
              <a:t>の</a:t>
            </a:r>
            <a:r>
              <a:rPr sz="1179" b="1" spc="-5" dirty="0">
                <a:latin typeface="Noto Sans CJK HK"/>
                <a:cs typeface="Noto Sans CJK HK"/>
              </a:rPr>
              <a:t>設備容量予測）</a:t>
            </a:r>
            <a:endParaRPr sz="1179">
              <a:latin typeface="Noto Sans CJK HK"/>
              <a:cs typeface="Noto Sans CJK HK"/>
            </a:endParaRPr>
          </a:p>
        </p:txBody>
      </p:sp>
      <p:sp>
        <p:nvSpPr>
          <p:cNvPr id="45" name="object 45"/>
          <p:cNvSpPr txBox="1"/>
          <p:nvPr/>
        </p:nvSpPr>
        <p:spPr>
          <a:xfrm>
            <a:off x="9935559" y="6164484"/>
            <a:ext cx="222266" cy="131996"/>
          </a:xfrm>
          <a:prstGeom prst="rect">
            <a:avLst/>
          </a:prstGeom>
        </p:spPr>
        <p:txBody>
          <a:bodyPr vert="horz" wrap="square" lIns="0" tIns="13244" rIns="0" bIns="0" rtlCol="0">
            <a:spAutoFit/>
          </a:bodyPr>
          <a:lstStyle/>
          <a:p>
            <a:pPr marL="11516">
              <a:spcBef>
                <a:spcPts val="104"/>
              </a:spcBef>
            </a:pPr>
            <a:r>
              <a:rPr sz="771" b="1" spc="9" dirty="0">
                <a:latin typeface="Noto Sans CJK HK"/>
                <a:cs typeface="Noto Sans CJK HK"/>
              </a:rPr>
              <a:t>北米</a:t>
            </a:r>
            <a:endParaRPr sz="771">
              <a:latin typeface="Noto Sans CJK HK"/>
              <a:cs typeface="Noto Sans CJK HK"/>
            </a:endParaRPr>
          </a:p>
        </p:txBody>
      </p:sp>
      <p:sp>
        <p:nvSpPr>
          <p:cNvPr id="46" name="object 46"/>
          <p:cNvSpPr txBox="1"/>
          <p:nvPr/>
        </p:nvSpPr>
        <p:spPr>
          <a:xfrm>
            <a:off x="9938323" y="5639890"/>
            <a:ext cx="223417" cy="369544"/>
          </a:xfrm>
          <a:prstGeom prst="rect">
            <a:avLst/>
          </a:prstGeom>
        </p:spPr>
        <p:txBody>
          <a:bodyPr vert="horz" wrap="square" lIns="0" tIns="10941" rIns="0" bIns="0" rtlCol="0">
            <a:spAutoFit/>
          </a:bodyPr>
          <a:lstStyle/>
          <a:p>
            <a:pPr marL="11516" marR="4607" indent="1152">
              <a:lnSpc>
                <a:spcPct val="161200"/>
              </a:lnSpc>
              <a:spcBef>
                <a:spcPts val="86"/>
              </a:spcBef>
            </a:pPr>
            <a:r>
              <a:rPr sz="771" b="1" spc="9" dirty="0">
                <a:latin typeface="Noto Sans CJK HK"/>
                <a:cs typeface="Noto Sans CJK HK"/>
              </a:rPr>
              <a:t>東欧 西欧</a:t>
            </a:r>
            <a:endParaRPr sz="771">
              <a:latin typeface="Noto Sans CJK HK"/>
              <a:cs typeface="Noto Sans CJK HK"/>
            </a:endParaRPr>
          </a:p>
        </p:txBody>
      </p:sp>
      <p:sp>
        <p:nvSpPr>
          <p:cNvPr id="47" name="object 47"/>
          <p:cNvSpPr txBox="1"/>
          <p:nvPr/>
        </p:nvSpPr>
        <p:spPr>
          <a:xfrm>
            <a:off x="9893178" y="5201714"/>
            <a:ext cx="1033135" cy="215618"/>
          </a:xfrm>
          <a:prstGeom prst="rect">
            <a:avLst/>
          </a:prstGeom>
          <a:ln w="30480">
            <a:solidFill>
              <a:srgbClr val="FF0000"/>
            </a:solidFill>
          </a:ln>
        </p:spPr>
        <p:txBody>
          <a:bodyPr vert="horz" wrap="square" lIns="0" tIns="82342" rIns="0" bIns="0" rtlCol="0">
            <a:spAutoFit/>
          </a:bodyPr>
          <a:lstStyle/>
          <a:p>
            <a:pPr marL="50672">
              <a:spcBef>
                <a:spcPts val="648"/>
              </a:spcBef>
            </a:pPr>
            <a:r>
              <a:rPr sz="861" b="1" spc="-136" dirty="0">
                <a:latin typeface="Noto Sans CJK HK"/>
                <a:cs typeface="Noto Sans CJK HK"/>
              </a:rPr>
              <a:t>ア</a:t>
            </a:r>
            <a:r>
              <a:rPr sz="861" b="1" spc="-127" dirty="0">
                <a:latin typeface="Noto Sans CJK HK"/>
                <a:cs typeface="Noto Sans CJK HK"/>
              </a:rPr>
              <a:t>ジ</a:t>
            </a:r>
            <a:r>
              <a:rPr sz="861" b="1" spc="-136" dirty="0">
                <a:latin typeface="Noto Sans CJK HK"/>
                <a:cs typeface="Noto Sans CJK HK"/>
              </a:rPr>
              <a:t>ア</a:t>
            </a:r>
            <a:r>
              <a:rPr sz="861" b="1" spc="-408" dirty="0">
                <a:latin typeface="Noto Sans CJK HK"/>
                <a:cs typeface="Noto Sans CJK HK"/>
              </a:rPr>
              <a:t>・</a:t>
            </a:r>
            <a:r>
              <a:rPr sz="861" b="1" spc="-159" dirty="0">
                <a:latin typeface="Noto Sans CJK HK"/>
                <a:cs typeface="Noto Sans CJK HK"/>
              </a:rPr>
              <a:t>オセ</a:t>
            </a:r>
            <a:r>
              <a:rPr sz="861" b="1" spc="-136" dirty="0">
                <a:latin typeface="Noto Sans CJK HK"/>
                <a:cs typeface="Noto Sans CJK HK"/>
              </a:rPr>
              <a:t>ア</a:t>
            </a:r>
            <a:r>
              <a:rPr sz="861" b="1" spc="-168" dirty="0">
                <a:latin typeface="Noto Sans CJK HK"/>
                <a:cs typeface="Noto Sans CJK HK"/>
              </a:rPr>
              <a:t>ニ</a:t>
            </a:r>
            <a:r>
              <a:rPr sz="861" b="1" spc="-136" dirty="0">
                <a:latin typeface="Noto Sans CJK HK"/>
                <a:cs typeface="Noto Sans CJK HK"/>
              </a:rPr>
              <a:t>ア</a:t>
            </a:r>
            <a:endParaRPr sz="861">
              <a:latin typeface="Noto Sans CJK HK"/>
              <a:cs typeface="Noto Sans CJK HK"/>
            </a:endParaRPr>
          </a:p>
        </p:txBody>
      </p:sp>
      <p:sp>
        <p:nvSpPr>
          <p:cNvPr id="48" name="object 48"/>
          <p:cNvSpPr txBox="1"/>
          <p:nvPr/>
        </p:nvSpPr>
        <p:spPr>
          <a:xfrm>
            <a:off x="9957670" y="4619996"/>
            <a:ext cx="800618" cy="303593"/>
          </a:xfrm>
          <a:prstGeom prst="rect">
            <a:avLst/>
          </a:prstGeom>
        </p:spPr>
        <p:txBody>
          <a:bodyPr vert="horz" wrap="square" lIns="0" tIns="40307" rIns="0" bIns="0" rtlCol="0">
            <a:spAutoFit/>
          </a:bodyPr>
          <a:lstStyle/>
          <a:p>
            <a:pPr marL="12668">
              <a:spcBef>
                <a:spcPts val="317"/>
              </a:spcBef>
            </a:pPr>
            <a:r>
              <a:rPr sz="771" b="1" spc="9" dirty="0">
                <a:latin typeface="Noto Sans CJK HK"/>
                <a:cs typeface="Noto Sans CJK HK"/>
              </a:rPr>
              <a:t>南米</a:t>
            </a:r>
            <a:endParaRPr sz="771" dirty="0">
              <a:latin typeface="Noto Sans CJK HK"/>
              <a:cs typeface="Noto Sans CJK HK"/>
            </a:endParaRPr>
          </a:p>
          <a:p>
            <a:pPr marL="11516">
              <a:spcBef>
                <a:spcPts val="227"/>
              </a:spcBef>
            </a:pPr>
            <a:r>
              <a:rPr sz="771" b="1" spc="-131" dirty="0">
                <a:latin typeface="Noto Sans CJK HK"/>
                <a:cs typeface="Noto Sans CJK HK"/>
              </a:rPr>
              <a:t>ア</a:t>
            </a:r>
            <a:r>
              <a:rPr sz="771" b="1" spc="-222" dirty="0">
                <a:latin typeface="Noto Sans CJK HK"/>
                <a:cs typeface="Noto Sans CJK HK"/>
              </a:rPr>
              <a:t>フ</a:t>
            </a:r>
            <a:r>
              <a:rPr sz="771" b="1" spc="-230" dirty="0">
                <a:latin typeface="Noto Sans CJK HK"/>
                <a:cs typeface="Noto Sans CJK HK"/>
              </a:rPr>
              <a:t>リ</a:t>
            </a:r>
            <a:r>
              <a:rPr sz="771" b="1" spc="-131" dirty="0">
                <a:latin typeface="Noto Sans CJK HK"/>
                <a:cs typeface="Noto Sans CJK HK"/>
              </a:rPr>
              <a:t>カ</a:t>
            </a:r>
            <a:r>
              <a:rPr sz="771" b="1" spc="-376" dirty="0">
                <a:latin typeface="Noto Sans CJK HK"/>
                <a:cs typeface="Noto Sans CJK HK"/>
              </a:rPr>
              <a:t>・</a:t>
            </a:r>
            <a:r>
              <a:rPr sz="771" b="1" spc="9" dirty="0">
                <a:latin typeface="Noto Sans CJK HK"/>
                <a:cs typeface="Noto Sans CJK HK"/>
              </a:rPr>
              <a:t>中東</a:t>
            </a:r>
            <a:endParaRPr sz="771" dirty="0">
              <a:latin typeface="Noto Sans CJK HK"/>
              <a:cs typeface="Noto Sans CJK HK"/>
            </a:endParaRPr>
          </a:p>
        </p:txBody>
      </p:sp>
      <p:sp>
        <p:nvSpPr>
          <p:cNvPr id="49" name="object 49"/>
          <p:cNvSpPr txBox="1"/>
          <p:nvPr/>
        </p:nvSpPr>
        <p:spPr>
          <a:xfrm>
            <a:off x="6556656" y="3266499"/>
            <a:ext cx="357583" cy="131414"/>
          </a:xfrm>
          <a:prstGeom prst="rect">
            <a:avLst/>
          </a:prstGeom>
        </p:spPr>
        <p:txBody>
          <a:bodyPr vert="horz" wrap="square" lIns="0" tIns="12668" rIns="0" bIns="0" rtlCol="0">
            <a:spAutoFit/>
          </a:bodyPr>
          <a:lstStyle/>
          <a:p>
            <a:pPr marL="11516">
              <a:spcBef>
                <a:spcPts val="100"/>
              </a:spcBef>
            </a:pPr>
            <a:r>
              <a:rPr sz="771" b="1" spc="73" dirty="0">
                <a:latin typeface="Noto Sans CJK HK"/>
                <a:cs typeface="Noto Sans CJK HK"/>
              </a:rPr>
              <a:t>10</a:t>
            </a:r>
            <a:r>
              <a:rPr sz="771" b="1" spc="9" dirty="0">
                <a:latin typeface="Noto Sans CJK HK"/>
                <a:cs typeface="Noto Sans CJK HK"/>
              </a:rPr>
              <a:t>兆円</a:t>
            </a:r>
            <a:endParaRPr sz="771">
              <a:latin typeface="Noto Sans CJK HK"/>
              <a:cs typeface="Noto Sans CJK HK"/>
            </a:endParaRPr>
          </a:p>
        </p:txBody>
      </p:sp>
      <p:sp>
        <p:nvSpPr>
          <p:cNvPr id="50" name="object 50"/>
          <p:cNvSpPr txBox="1"/>
          <p:nvPr/>
        </p:nvSpPr>
        <p:spPr>
          <a:xfrm>
            <a:off x="218650" y="5884412"/>
            <a:ext cx="6389681" cy="423080"/>
          </a:xfrm>
          <a:prstGeom prst="rect">
            <a:avLst/>
          </a:prstGeom>
        </p:spPr>
        <p:txBody>
          <a:bodyPr vert="horz" wrap="square" lIns="0" tIns="10365" rIns="0" bIns="0" rtlCol="0">
            <a:spAutoFit/>
          </a:bodyPr>
          <a:lstStyle/>
          <a:p>
            <a:pPr marL="11516" marR="4607">
              <a:lnSpc>
                <a:spcPct val="101000"/>
              </a:lnSpc>
              <a:spcBef>
                <a:spcPts val="82"/>
              </a:spcBef>
            </a:pPr>
            <a:r>
              <a:rPr sz="1360" spc="-676" dirty="0">
                <a:latin typeface="UKIJ CJK"/>
                <a:cs typeface="UKIJ CJK"/>
              </a:rPr>
              <a:t>「</a:t>
            </a:r>
            <a:r>
              <a:rPr sz="1360" spc="82" dirty="0">
                <a:latin typeface="UKIJ CJK"/>
                <a:cs typeface="UKIJ CJK"/>
              </a:rPr>
              <a:t>SMR</a:t>
            </a:r>
            <a:r>
              <a:rPr sz="1360" spc="-453" dirty="0">
                <a:latin typeface="UKIJ CJK"/>
                <a:cs typeface="UKIJ CJK"/>
              </a:rPr>
              <a:t>、</a:t>
            </a:r>
            <a:r>
              <a:rPr sz="1360" spc="-331" dirty="0">
                <a:latin typeface="UKIJ CJK"/>
                <a:cs typeface="UKIJ CJK"/>
              </a:rPr>
              <a:t>マ</a:t>
            </a:r>
            <a:r>
              <a:rPr sz="1360" spc="-376" dirty="0">
                <a:latin typeface="UKIJ CJK"/>
                <a:cs typeface="UKIJ CJK"/>
              </a:rPr>
              <a:t>イ</a:t>
            </a:r>
            <a:r>
              <a:rPr sz="1360" spc="-416" dirty="0">
                <a:latin typeface="UKIJ CJK"/>
                <a:cs typeface="UKIJ CJK"/>
              </a:rPr>
              <a:t>ク</a:t>
            </a:r>
            <a:r>
              <a:rPr sz="1360" spc="-376" dirty="0">
                <a:latin typeface="UKIJ CJK"/>
                <a:cs typeface="UKIJ CJK"/>
              </a:rPr>
              <a:t>ロ</a:t>
            </a:r>
            <a:r>
              <a:rPr sz="1360" spc="9" dirty="0">
                <a:latin typeface="UKIJ CJK"/>
                <a:cs typeface="UKIJ CJK"/>
              </a:rPr>
              <a:t>炉</a:t>
            </a:r>
            <a:r>
              <a:rPr sz="1360" spc="-453" dirty="0">
                <a:latin typeface="UKIJ CJK"/>
                <a:cs typeface="UKIJ CJK"/>
              </a:rPr>
              <a:t>、</a:t>
            </a:r>
            <a:r>
              <a:rPr sz="1360" spc="9" dirty="0">
                <a:latin typeface="UKIJ CJK"/>
                <a:cs typeface="UKIJ CJK"/>
              </a:rPr>
              <a:t>高温</a:t>
            </a:r>
            <a:r>
              <a:rPr sz="1360" spc="-263" dirty="0">
                <a:latin typeface="UKIJ CJK"/>
                <a:cs typeface="UKIJ CJK"/>
              </a:rPr>
              <a:t>ガ</a:t>
            </a:r>
            <a:r>
              <a:rPr sz="1360" spc="-322" dirty="0">
                <a:latin typeface="UKIJ CJK"/>
                <a:cs typeface="UKIJ CJK"/>
              </a:rPr>
              <a:t>ス</a:t>
            </a:r>
            <a:r>
              <a:rPr sz="1360" spc="9" dirty="0">
                <a:latin typeface="UKIJ CJK"/>
                <a:cs typeface="UKIJ CJK"/>
              </a:rPr>
              <a:t>炉</a:t>
            </a:r>
            <a:r>
              <a:rPr sz="1360" spc="-453" dirty="0">
                <a:latin typeface="UKIJ CJK"/>
                <a:cs typeface="UKIJ CJK"/>
              </a:rPr>
              <a:t>、</a:t>
            </a:r>
            <a:r>
              <a:rPr sz="1360" spc="9" dirty="0">
                <a:latin typeface="UKIJ CJK"/>
                <a:cs typeface="UKIJ CJK"/>
              </a:rPr>
              <a:t>溶融塩炉等</a:t>
            </a:r>
            <a:r>
              <a:rPr sz="1360" spc="-245" dirty="0">
                <a:latin typeface="UKIJ CJK"/>
                <a:cs typeface="UKIJ CJK"/>
              </a:rPr>
              <a:t>の</a:t>
            </a:r>
            <a:r>
              <a:rPr sz="1360" spc="9" dirty="0">
                <a:latin typeface="UKIJ CJK"/>
                <a:cs typeface="UKIJ CJK"/>
              </a:rPr>
              <a:t>非従来型炉</a:t>
            </a:r>
            <a:r>
              <a:rPr sz="1360" spc="-258" dirty="0">
                <a:latin typeface="UKIJ CJK"/>
                <a:cs typeface="UKIJ CJK"/>
              </a:rPr>
              <a:t>が</a:t>
            </a:r>
            <a:r>
              <a:rPr sz="1360" spc="-462" dirty="0">
                <a:latin typeface="UKIJ CJK"/>
                <a:cs typeface="UKIJ CJK"/>
              </a:rPr>
              <a:t>、</a:t>
            </a:r>
            <a:r>
              <a:rPr sz="1360" u="heavy" spc="-331" dirty="0">
                <a:uFill>
                  <a:solidFill>
                    <a:srgbClr val="000000"/>
                  </a:solidFill>
                </a:uFill>
                <a:latin typeface="UKIJ CJK"/>
                <a:cs typeface="UKIJ CJK"/>
              </a:rPr>
              <a:t>よ</a:t>
            </a:r>
            <a:r>
              <a:rPr sz="1360" u="heavy" spc="-512" dirty="0">
                <a:uFill>
                  <a:solidFill>
                    <a:srgbClr val="000000"/>
                  </a:solidFill>
                </a:uFill>
                <a:latin typeface="UKIJ CJK"/>
                <a:cs typeface="UKIJ CJK"/>
              </a:rPr>
              <a:t>り</a:t>
            </a:r>
            <a:r>
              <a:rPr sz="1360" u="heavy" spc="9" dirty="0">
                <a:uFill>
                  <a:solidFill>
                    <a:srgbClr val="000000"/>
                  </a:solidFill>
                </a:uFill>
                <a:latin typeface="UKIJ CJK"/>
                <a:cs typeface="UKIJ CJK"/>
              </a:rPr>
              <a:t>市場 </a:t>
            </a:r>
            <a:r>
              <a:rPr sz="1360" u="heavy" spc="-286" dirty="0">
                <a:uFill>
                  <a:solidFill>
                    <a:srgbClr val="000000"/>
                  </a:solidFill>
                </a:uFill>
                <a:latin typeface="UKIJ CJK"/>
                <a:cs typeface="UKIJ CJK"/>
              </a:rPr>
              <a:t>に</a:t>
            </a:r>
            <a:r>
              <a:rPr sz="1360" u="heavy" spc="9" dirty="0">
                <a:uFill>
                  <a:solidFill>
                    <a:srgbClr val="000000"/>
                  </a:solidFill>
                </a:uFill>
                <a:latin typeface="UKIJ CJK"/>
                <a:cs typeface="UKIJ CJK"/>
              </a:rPr>
              <a:t>浸透</a:t>
            </a:r>
            <a:r>
              <a:rPr sz="1360" u="heavy" spc="-376" dirty="0">
                <a:uFill>
                  <a:solidFill>
                    <a:srgbClr val="000000"/>
                  </a:solidFill>
                </a:uFill>
                <a:latin typeface="UKIJ CJK"/>
                <a:cs typeface="UKIJ CJK"/>
              </a:rPr>
              <a:t>し</a:t>
            </a:r>
            <a:r>
              <a:rPr sz="1360" u="heavy" spc="-286" dirty="0">
                <a:uFill>
                  <a:solidFill>
                    <a:srgbClr val="000000"/>
                  </a:solidFill>
                </a:uFill>
                <a:latin typeface="UKIJ CJK"/>
                <a:cs typeface="UKIJ CJK"/>
              </a:rPr>
              <a:t>て</a:t>
            </a:r>
            <a:r>
              <a:rPr sz="1360" u="heavy" spc="-245" dirty="0">
                <a:uFill>
                  <a:solidFill>
                    <a:srgbClr val="000000"/>
                  </a:solidFill>
                </a:uFill>
                <a:latin typeface="UKIJ CJK"/>
                <a:cs typeface="UKIJ CJK"/>
              </a:rPr>
              <a:t>いけ</a:t>
            </a:r>
            <a:r>
              <a:rPr sz="1360" u="heavy" spc="-190" dirty="0">
                <a:uFill>
                  <a:solidFill>
                    <a:srgbClr val="000000"/>
                  </a:solidFill>
                </a:uFill>
                <a:latin typeface="UKIJ CJK"/>
                <a:cs typeface="UKIJ CJK"/>
              </a:rPr>
              <a:t>ば</a:t>
            </a:r>
            <a:r>
              <a:rPr sz="1360" u="heavy" spc="-453" dirty="0">
                <a:uFill>
                  <a:solidFill>
                    <a:srgbClr val="000000"/>
                  </a:solidFill>
                </a:uFill>
                <a:latin typeface="UKIJ CJK"/>
                <a:cs typeface="UKIJ CJK"/>
              </a:rPr>
              <a:t>、</a:t>
            </a:r>
            <a:r>
              <a:rPr sz="1360" u="heavy" spc="-416" dirty="0">
                <a:uFill>
                  <a:solidFill>
                    <a:srgbClr val="000000"/>
                  </a:solidFill>
                </a:uFill>
                <a:latin typeface="UKIJ CJK"/>
                <a:cs typeface="UKIJ CJK"/>
              </a:rPr>
              <a:t>こ</a:t>
            </a:r>
            <a:r>
              <a:rPr sz="1360" u="heavy" spc="-145" dirty="0">
                <a:uFill>
                  <a:solidFill>
                    <a:srgbClr val="000000"/>
                  </a:solidFill>
                </a:uFill>
                <a:latin typeface="UKIJ CJK"/>
                <a:cs typeface="UKIJ CJK"/>
              </a:rPr>
              <a:t>れ</a:t>
            </a:r>
            <a:r>
              <a:rPr sz="1360" u="heavy" spc="-416" dirty="0">
                <a:uFill>
                  <a:solidFill>
                    <a:srgbClr val="000000"/>
                  </a:solidFill>
                </a:uFill>
                <a:latin typeface="UKIJ CJK"/>
                <a:cs typeface="UKIJ CJK"/>
              </a:rPr>
              <a:t>ら</a:t>
            </a:r>
            <a:r>
              <a:rPr sz="1360" u="heavy" spc="9" dirty="0">
                <a:uFill>
                  <a:solidFill>
                    <a:srgbClr val="000000"/>
                  </a:solidFill>
                </a:uFill>
                <a:latin typeface="UKIJ CJK"/>
                <a:cs typeface="UKIJ CJK"/>
              </a:rPr>
              <a:t>非従来型</a:t>
            </a:r>
            <a:r>
              <a:rPr sz="1360" u="heavy" spc="-258" dirty="0">
                <a:uFill>
                  <a:solidFill>
                    <a:srgbClr val="000000"/>
                  </a:solidFill>
                </a:uFill>
                <a:latin typeface="UKIJ CJK"/>
                <a:cs typeface="UKIJ CJK"/>
              </a:rPr>
              <a:t>の</a:t>
            </a:r>
            <a:r>
              <a:rPr sz="1360" u="heavy" spc="9" dirty="0">
                <a:uFill>
                  <a:solidFill>
                    <a:srgbClr val="000000"/>
                  </a:solidFill>
                </a:uFill>
                <a:latin typeface="UKIJ CJK"/>
                <a:cs typeface="UKIJ CJK"/>
              </a:rPr>
              <a:t>炉</a:t>
            </a:r>
            <a:r>
              <a:rPr sz="1360" u="heavy" spc="-190" dirty="0">
                <a:uFill>
                  <a:solidFill>
                    <a:srgbClr val="000000"/>
                  </a:solidFill>
                </a:uFill>
                <a:latin typeface="UKIJ CJK"/>
                <a:cs typeface="UKIJ CJK"/>
              </a:rPr>
              <a:t>は</a:t>
            </a:r>
            <a:r>
              <a:rPr sz="1360" u="heavy" spc="-462" dirty="0">
                <a:uFill>
                  <a:solidFill>
                    <a:srgbClr val="000000"/>
                  </a:solidFill>
                </a:uFill>
                <a:latin typeface="UKIJ CJK"/>
                <a:cs typeface="UKIJ CJK"/>
              </a:rPr>
              <a:t>、</a:t>
            </a:r>
            <a:r>
              <a:rPr sz="1360" u="heavy" spc="95" dirty="0">
                <a:uFill>
                  <a:solidFill>
                    <a:srgbClr val="000000"/>
                  </a:solidFill>
                </a:uFill>
                <a:latin typeface="UKIJ CJK"/>
                <a:cs typeface="UKIJ CJK"/>
              </a:rPr>
              <a:t>2050</a:t>
            </a:r>
            <a:r>
              <a:rPr sz="1360" u="heavy" spc="9" dirty="0">
                <a:uFill>
                  <a:solidFill>
                    <a:srgbClr val="000000"/>
                  </a:solidFill>
                </a:uFill>
                <a:latin typeface="UKIJ CJK"/>
                <a:cs typeface="UKIJ CJK"/>
              </a:rPr>
              <a:t>年</a:t>
            </a:r>
            <a:r>
              <a:rPr sz="1360" u="heavy" spc="-245" dirty="0">
                <a:uFill>
                  <a:solidFill>
                    <a:srgbClr val="000000"/>
                  </a:solidFill>
                </a:uFill>
                <a:latin typeface="UKIJ CJK"/>
                <a:cs typeface="UKIJ CJK"/>
              </a:rPr>
              <a:t>の</a:t>
            </a:r>
            <a:r>
              <a:rPr sz="1360" u="heavy" spc="9" dirty="0">
                <a:uFill>
                  <a:solidFill>
                    <a:srgbClr val="000000"/>
                  </a:solidFill>
                </a:uFill>
                <a:latin typeface="UKIJ CJK"/>
                <a:cs typeface="UKIJ CJK"/>
              </a:rPr>
              <a:t>市場</a:t>
            </a:r>
            <a:r>
              <a:rPr sz="1360" u="heavy" spc="-286" dirty="0">
                <a:uFill>
                  <a:solidFill>
                    <a:srgbClr val="000000"/>
                  </a:solidFill>
                </a:uFill>
                <a:latin typeface="UKIJ CJK"/>
                <a:cs typeface="UKIJ CJK"/>
              </a:rPr>
              <a:t>に</a:t>
            </a:r>
            <a:r>
              <a:rPr sz="1360" u="heavy" spc="-245" dirty="0">
                <a:uFill>
                  <a:solidFill>
                    <a:srgbClr val="000000"/>
                  </a:solidFill>
                </a:uFill>
                <a:latin typeface="UKIJ CJK"/>
                <a:cs typeface="UKIJ CJK"/>
              </a:rPr>
              <a:t>おい</a:t>
            </a:r>
            <a:r>
              <a:rPr sz="1360" u="heavy" spc="-286" dirty="0">
                <a:uFill>
                  <a:solidFill>
                    <a:srgbClr val="000000"/>
                  </a:solidFill>
                </a:uFill>
                <a:latin typeface="UKIJ CJK"/>
                <a:cs typeface="UKIJ CJK"/>
              </a:rPr>
              <a:t>て</a:t>
            </a:r>
            <a:r>
              <a:rPr sz="1360" u="heavy" spc="-453" dirty="0">
                <a:uFill>
                  <a:solidFill>
                    <a:srgbClr val="000000"/>
                  </a:solidFill>
                </a:uFill>
                <a:latin typeface="UKIJ CJK"/>
                <a:cs typeface="UKIJ CJK"/>
              </a:rPr>
              <a:t>、</a:t>
            </a:r>
            <a:r>
              <a:rPr sz="1360" u="heavy" spc="-5" dirty="0">
                <a:uFill>
                  <a:solidFill>
                    <a:srgbClr val="000000"/>
                  </a:solidFill>
                </a:uFill>
                <a:latin typeface="UKIJ CJK"/>
                <a:cs typeface="UKIJ CJK"/>
              </a:rPr>
              <a:t>最</a:t>
            </a:r>
            <a:r>
              <a:rPr sz="1360" u="heavy" spc="9" dirty="0">
                <a:uFill>
                  <a:solidFill>
                    <a:srgbClr val="000000"/>
                  </a:solidFill>
                </a:uFill>
                <a:latin typeface="UKIJ CJK"/>
                <a:cs typeface="UKIJ CJK"/>
              </a:rPr>
              <a:t>大 </a:t>
            </a:r>
            <a:r>
              <a:rPr sz="1360" u="heavy" spc="-245" dirty="0">
                <a:uFill>
                  <a:solidFill>
                    <a:srgbClr val="000000"/>
                  </a:solidFill>
                </a:uFill>
                <a:latin typeface="UKIJ CJK"/>
                <a:cs typeface="UKIJ CJK"/>
              </a:rPr>
              <a:t>で</a:t>
            </a:r>
            <a:r>
              <a:rPr sz="1360" u="heavy" spc="68" dirty="0">
                <a:uFill>
                  <a:solidFill>
                    <a:srgbClr val="000000"/>
                  </a:solidFill>
                </a:uFill>
                <a:latin typeface="UKIJ CJK"/>
                <a:cs typeface="UKIJ CJK"/>
              </a:rPr>
              <a:t>25％</a:t>
            </a:r>
            <a:r>
              <a:rPr sz="1360" u="heavy" spc="9" dirty="0">
                <a:uFill>
                  <a:solidFill>
                    <a:srgbClr val="000000"/>
                  </a:solidFill>
                </a:uFill>
                <a:latin typeface="UKIJ CJK"/>
                <a:cs typeface="UKIJ CJK"/>
              </a:rPr>
              <a:t>程度</a:t>
            </a:r>
            <a:r>
              <a:rPr sz="1360" u="heavy" spc="-331" dirty="0">
                <a:uFill>
                  <a:solidFill>
                    <a:srgbClr val="000000"/>
                  </a:solidFill>
                </a:uFill>
                <a:latin typeface="UKIJ CJK"/>
                <a:cs typeface="UKIJ CJK"/>
              </a:rPr>
              <a:t>を</a:t>
            </a:r>
            <a:r>
              <a:rPr sz="1360" u="heavy" spc="9" dirty="0">
                <a:uFill>
                  <a:solidFill>
                    <a:srgbClr val="000000"/>
                  </a:solidFill>
                </a:uFill>
                <a:latin typeface="UKIJ CJK"/>
                <a:cs typeface="UKIJ CJK"/>
              </a:rPr>
              <a:t>占</a:t>
            </a:r>
            <a:r>
              <a:rPr sz="1360" u="heavy" spc="-245" dirty="0">
                <a:uFill>
                  <a:solidFill>
                    <a:srgbClr val="000000"/>
                  </a:solidFill>
                </a:uFill>
                <a:latin typeface="UKIJ CJK"/>
                <a:cs typeface="UKIJ CJK"/>
              </a:rPr>
              <a:t>め</a:t>
            </a:r>
            <a:r>
              <a:rPr sz="1360" u="heavy" spc="-317" dirty="0">
                <a:uFill>
                  <a:solidFill>
                    <a:srgbClr val="000000"/>
                  </a:solidFill>
                </a:uFill>
                <a:latin typeface="UKIJ CJK"/>
                <a:cs typeface="UKIJ CJK"/>
              </a:rPr>
              <a:t>る</a:t>
            </a:r>
            <a:r>
              <a:rPr sz="1360" u="heavy" spc="9" dirty="0">
                <a:uFill>
                  <a:solidFill>
                    <a:srgbClr val="000000"/>
                  </a:solidFill>
                </a:uFill>
                <a:latin typeface="UKIJ CJK"/>
                <a:cs typeface="UKIJ CJK"/>
              </a:rPr>
              <a:t>可能性</a:t>
            </a:r>
            <a:r>
              <a:rPr sz="1360" u="heavy" spc="-245" dirty="0">
                <a:uFill>
                  <a:solidFill>
                    <a:srgbClr val="000000"/>
                  </a:solidFill>
                </a:uFill>
                <a:latin typeface="UKIJ CJK"/>
                <a:cs typeface="UKIJ CJK"/>
              </a:rPr>
              <a:t>があ</a:t>
            </a:r>
            <a:r>
              <a:rPr sz="1360" u="heavy" spc="-317" dirty="0">
                <a:uFill>
                  <a:solidFill>
                    <a:srgbClr val="000000"/>
                  </a:solidFill>
                </a:uFill>
                <a:latin typeface="UKIJ CJK"/>
                <a:cs typeface="UKIJ CJK"/>
              </a:rPr>
              <a:t>る</a:t>
            </a:r>
            <a:r>
              <a:rPr sz="1360" spc="-676" dirty="0">
                <a:latin typeface="UKIJ CJK"/>
                <a:cs typeface="UKIJ CJK"/>
              </a:rPr>
              <a:t>」</a:t>
            </a:r>
            <a:endParaRPr sz="1360" dirty="0">
              <a:latin typeface="UKIJ CJK"/>
              <a:cs typeface="UKIJ CJK"/>
            </a:endParaRPr>
          </a:p>
        </p:txBody>
      </p:sp>
      <p:sp>
        <p:nvSpPr>
          <p:cNvPr id="51" name="object 51"/>
          <p:cNvSpPr/>
          <p:nvPr/>
        </p:nvSpPr>
        <p:spPr>
          <a:xfrm>
            <a:off x="1342962" y="2169684"/>
            <a:ext cx="2459897" cy="2468535"/>
          </a:xfrm>
          <a:custGeom>
            <a:avLst/>
            <a:gdLst/>
            <a:ahLst/>
            <a:cxnLst/>
            <a:rect l="l" t="t" r="r" b="b"/>
            <a:pathLst>
              <a:path w="2712720" h="2722245">
                <a:moveTo>
                  <a:pt x="28956" y="2691384"/>
                </a:moveTo>
                <a:lnTo>
                  <a:pt x="15240" y="2691384"/>
                </a:lnTo>
                <a:lnTo>
                  <a:pt x="15240" y="2721863"/>
                </a:lnTo>
                <a:lnTo>
                  <a:pt x="28956" y="2721863"/>
                </a:lnTo>
                <a:lnTo>
                  <a:pt x="28956" y="2691384"/>
                </a:lnTo>
                <a:close/>
              </a:path>
              <a:path w="2712720" h="2722245">
                <a:moveTo>
                  <a:pt x="30480" y="2676143"/>
                </a:moveTo>
                <a:lnTo>
                  <a:pt x="0" y="2676143"/>
                </a:lnTo>
                <a:lnTo>
                  <a:pt x="0" y="2706623"/>
                </a:lnTo>
                <a:lnTo>
                  <a:pt x="15240" y="2706623"/>
                </a:lnTo>
                <a:lnTo>
                  <a:pt x="15240" y="2691384"/>
                </a:lnTo>
                <a:lnTo>
                  <a:pt x="30480" y="2691384"/>
                </a:lnTo>
                <a:lnTo>
                  <a:pt x="30480" y="2676143"/>
                </a:lnTo>
                <a:close/>
              </a:path>
              <a:path w="2712720" h="2722245">
                <a:moveTo>
                  <a:pt x="30480" y="2691384"/>
                </a:moveTo>
                <a:lnTo>
                  <a:pt x="28956" y="2691384"/>
                </a:lnTo>
                <a:lnTo>
                  <a:pt x="28956" y="2706623"/>
                </a:lnTo>
                <a:lnTo>
                  <a:pt x="30480" y="2706623"/>
                </a:lnTo>
                <a:lnTo>
                  <a:pt x="30480" y="2691384"/>
                </a:lnTo>
                <a:close/>
              </a:path>
              <a:path w="2712720" h="2722245">
                <a:moveTo>
                  <a:pt x="30480" y="2613660"/>
                </a:moveTo>
                <a:lnTo>
                  <a:pt x="0" y="2613660"/>
                </a:lnTo>
                <a:lnTo>
                  <a:pt x="0" y="2645663"/>
                </a:lnTo>
                <a:lnTo>
                  <a:pt x="30480" y="2645663"/>
                </a:lnTo>
                <a:lnTo>
                  <a:pt x="30480" y="2613660"/>
                </a:lnTo>
                <a:close/>
              </a:path>
              <a:path w="2712720" h="2722245">
                <a:moveTo>
                  <a:pt x="30480" y="2552699"/>
                </a:moveTo>
                <a:lnTo>
                  <a:pt x="0" y="2552699"/>
                </a:lnTo>
                <a:lnTo>
                  <a:pt x="0" y="2583179"/>
                </a:lnTo>
                <a:lnTo>
                  <a:pt x="30480" y="2583179"/>
                </a:lnTo>
                <a:lnTo>
                  <a:pt x="30480" y="2552699"/>
                </a:lnTo>
                <a:close/>
              </a:path>
              <a:path w="2712720" h="2722245">
                <a:moveTo>
                  <a:pt x="30480" y="2490216"/>
                </a:moveTo>
                <a:lnTo>
                  <a:pt x="0" y="2490216"/>
                </a:lnTo>
                <a:lnTo>
                  <a:pt x="0" y="2522219"/>
                </a:lnTo>
                <a:lnTo>
                  <a:pt x="30480" y="2522219"/>
                </a:lnTo>
                <a:lnTo>
                  <a:pt x="30480" y="2490216"/>
                </a:lnTo>
                <a:close/>
              </a:path>
              <a:path w="2712720" h="2722245">
                <a:moveTo>
                  <a:pt x="30480" y="2429255"/>
                </a:moveTo>
                <a:lnTo>
                  <a:pt x="0" y="2429255"/>
                </a:lnTo>
                <a:lnTo>
                  <a:pt x="0" y="2459735"/>
                </a:lnTo>
                <a:lnTo>
                  <a:pt x="30480" y="2459735"/>
                </a:lnTo>
                <a:lnTo>
                  <a:pt x="30480" y="2429255"/>
                </a:lnTo>
                <a:close/>
              </a:path>
              <a:path w="2712720" h="2722245">
                <a:moveTo>
                  <a:pt x="30480" y="2366772"/>
                </a:moveTo>
                <a:lnTo>
                  <a:pt x="0" y="2366772"/>
                </a:lnTo>
                <a:lnTo>
                  <a:pt x="0" y="2398775"/>
                </a:lnTo>
                <a:lnTo>
                  <a:pt x="30480" y="2398775"/>
                </a:lnTo>
                <a:lnTo>
                  <a:pt x="30480" y="2366772"/>
                </a:lnTo>
                <a:close/>
              </a:path>
              <a:path w="2712720" h="2722245">
                <a:moveTo>
                  <a:pt x="30480" y="2305811"/>
                </a:moveTo>
                <a:lnTo>
                  <a:pt x="0" y="2305811"/>
                </a:lnTo>
                <a:lnTo>
                  <a:pt x="0" y="2336291"/>
                </a:lnTo>
                <a:lnTo>
                  <a:pt x="30480" y="2336291"/>
                </a:lnTo>
                <a:lnTo>
                  <a:pt x="30480" y="2305811"/>
                </a:lnTo>
                <a:close/>
              </a:path>
              <a:path w="2712720" h="2722245">
                <a:moveTo>
                  <a:pt x="30480" y="2243328"/>
                </a:moveTo>
                <a:lnTo>
                  <a:pt x="0" y="2243328"/>
                </a:lnTo>
                <a:lnTo>
                  <a:pt x="0" y="2275331"/>
                </a:lnTo>
                <a:lnTo>
                  <a:pt x="30480" y="2275331"/>
                </a:lnTo>
                <a:lnTo>
                  <a:pt x="30480" y="2243328"/>
                </a:lnTo>
                <a:close/>
              </a:path>
              <a:path w="2712720" h="2722245">
                <a:moveTo>
                  <a:pt x="30480" y="2182367"/>
                </a:moveTo>
                <a:lnTo>
                  <a:pt x="0" y="2182367"/>
                </a:lnTo>
                <a:lnTo>
                  <a:pt x="0" y="2212847"/>
                </a:lnTo>
                <a:lnTo>
                  <a:pt x="30480" y="2212847"/>
                </a:lnTo>
                <a:lnTo>
                  <a:pt x="30480" y="2182367"/>
                </a:lnTo>
                <a:close/>
              </a:path>
              <a:path w="2712720" h="2722245">
                <a:moveTo>
                  <a:pt x="30480" y="2121407"/>
                </a:moveTo>
                <a:lnTo>
                  <a:pt x="0" y="2121407"/>
                </a:lnTo>
                <a:lnTo>
                  <a:pt x="0" y="2151887"/>
                </a:lnTo>
                <a:lnTo>
                  <a:pt x="30480" y="2151887"/>
                </a:lnTo>
                <a:lnTo>
                  <a:pt x="30480" y="2121407"/>
                </a:lnTo>
                <a:close/>
              </a:path>
              <a:path w="2712720" h="2722245">
                <a:moveTo>
                  <a:pt x="30480" y="2058923"/>
                </a:moveTo>
                <a:lnTo>
                  <a:pt x="0" y="2058923"/>
                </a:lnTo>
                <a:lnTo>
                  <a:pt x="0" y="2089403"/>
                </a:lnTo>
                <a:lnTo>
                  <a:pt x="30480" y="2089403"/>
                </a:lnTo>
                <a:lnTo>
                  <a:pt x="30480" y="2058923"/>
                </a:lnTo>
                <a:close/>
              </a:path>
              <a:path w="2712720" h="2722245">
                <a:moveTo>
                  <a:pt x="30480" y="1997963"/>
                </a:moveTo>
                <a:lnTo>
                  <a:pt x="0" y="1997963"/>
                </a:lnTo>
                <a:lnTo>
                  <a:pt x="0" y="2028443"/>
                </a:lnTo>
                <a:lnTo>
                  <a:pt x="30480" y="2028443"/>
                </a:lnTo>
                <a:lnTo>
                  <a:pt x="30480" y="1997963"/>
                </a:lnTo>
                <a:close/>
              </a:path>
              <a:path w="2712720" h="2722245">
                <a:moveTo>
                  <a:pt x="30480" y="1935479"/>
                </a:moveTo>
                <a:lnTo>
                  <a:pt x="0" y="1935479"/>
                </a:lnTo>
                <a:lnTo>
                  <a:pt x="0" y="1965959"/>
                </a:lnTo>
                <a:lnTo>
                  <a:pt x="30480" y="1965959"/>
                </a:lnTo>
                <a:lnTo>
                  <a:pt x="30480" y="1935479"/>
                </a:lnTo>
                <a:close/>
              </a:path>
              <a:path w="2712720" h="2722245">
                <a:moveTo>
                  <a:pt x="30480" y="1874519"/>
                </a:moveTo>
                <a:lnTo>
                  <a:pt x="0" y="1874519"/>
                </a:lnTo>
                <a:lnTo>
                  <a:pt x="0" y="1905000"/>
                </a:lnTo>
                <a:lnTo>
                  <a:pt x="30480" y="1905000"/>
                </a:lnTo>
                <a:lnTo>
                  <a:pt x="30480" y="1874519"/>
                </a:lnTo>
                <a:close/>
              </a:path>
              <a:path w="2712720" h="2722245">
                <a:moveTo>
                  <a:pt x="30480" y="1812035"/>
                </a:moveTo>
                <a:lnTo>
                  <a:pt x="0" y="1812035"/>
                </a:lnTo>
                <a:lnTo>
                  <a:pt x="0" y="1842515"/>
                </a:lnTo>
                <a:lnTo>
                  <a:pt x="30480" y="1842515"/>
                </a:lnTo>
                <a:lnTo>
                  <a:pt x="30480" y="1812035"/>
                </a:lnTo>
                <a:close/>
              </a:path>
              <a:path w="2712720" h="2722245">
                <a:moveTo>
                  <a:pt x="30480" y="1751076"/>
                </a:moveTo>
                <a:lnTo>
                  <a:pt x="0" y="1751076"/>
                </a:lnTo>
                <a:lnTo>
                  <a:pt x="0" y="1781555"/>
                </a:lnTo>
                <a:lnTo>
                  <a:pt x="30480" y="1781555"/>
                </a:lnTo>
                <a:lnTo>
                  <a:pt x="30480" y="1751076"/>
                </a:lnTo>
                <a:close/>
              </a:path>
              <a:path w="2712720" h="2722245">
                <a:moveTo>
                  <a:pt x="30480" y="1688591"/>
                </a:moveTo>
                <a:lnTo>
                  <a:pt x="0" y="1688591"/>
                </a:lnTo>
                <a:lnTo>
                  <a:pt x="0" y="1719071"/>
                </a:lnTo>
                <a:lnTo>
                  <a:pt x="30480" y="1719071"/>
                </a:lnTo>
                <a:lnTo>
                  <a:pt x="30480" y="1688591"/>
                </a:lnTo>
                <a:close/>
              </a:path>
              <a:path w="2712720" h="2722245">
                <a:moveTo>
                  <a:pt x="30480" y="1627631"/>
                </a:moveTo>
                <a:lnTo>
                  <a:pt x="0" y="1627631"/>
                </a:lnTo>
                <a:lnTo>
                  <a:pt x="0" y="1658112"/>
                </a:lnTo>
                <a:lnTo>
                  <a:pt x="30480" y="1658112"/>
                </a:lnTo>
                <a:lnTo>
                  <a:pt x="30480" y="1627631"/>
                </a:lnTo>
                <a:close/>
              </a:path>
              <a:path w="2712720" h="2722245">
                <a:moveTo>
                  <a:pt x="30480" y="1565147"/>
                </a:moveTo>
                <a:lnTo>
                  <a:pt x="0" y="1565147"/>
                </a:lnTo>
                <a:lnTo>
                  <a:pt x="0" y="1597152"/>
                </a:lnTo>
                <a:lnTo>
                  <a:pt x="30480" y="1597152"/>
                </a:lnTo>
                <a:lnTo>
                  <a:pt x="30480" y="1565147"/>
                </a:lnTo>
                <a:close/>
              </a:path>
              <a:path w="2712720" h="2722245">
                <a:moveTo>
                  <a:pt x="30480" y="1504188"/>
                </a:moveTo>
                <a:lnTo>
                  <a:pt x="0" y="1504188"/>
                </a:lnTo>
                <a:lnTo>
                  <a:pt x="0" y="1534667"/>
                </a:lnTo>
                <a:lnTo>
                  <a:pt x="30480" y="1534667"/>
                </a:lnTo>
                <a:lnTo>
                  <a:pt x="30480" y="1504188"/>
                </a:lnTo>
                <a:close/>
              </a:path>
              <a:path w="2712720" h="2722245">
                <a:moveTo>
                  <a:pt x="30480" y="1441703"/>
                </a:moveTo>
                <a:lnTo>
                  <a:pt x="0" y="1441703"/>
                </a:lnTo>
                <a:lnTo>
                  <a:pt x="0" y="1473707"/>
                </a:lnTo>
                <a:lnTo>
                  <a:pt x="30480" y="1473707"/>
                </a:lnTo>
                <a:lnTo>
                  <a:pt x="30480" y="1441703"/>
                </a:lnTo>
                <a:close/>
              </a:path>
              <a:path w="2712720" h="2722245">
                <a:moveTo>
                  <a:pt x="30480" y="1380743"/>
                </a:moveTo>
                <a:lnTo>
                  <a:pt x="0" y="1380743"/>
                </a:lnTo>
                <a:lnTo>
                  <a:pt x="0" y="1411224"/>
                </a:lnTo>
                <a:lnTo>
                  <a:pt x="30480" y="1411224"/>
                </a:lnTo>
                <a:lnTo>
                  <a:pt x="30480" y="1380743"/>
                </a:lnTo>
                <a:close/>
              </a:path>
              <a:path w="2712720" h="2722245">
                <a:moveTo>
                  <a:pt x="30480" y="1318259"/>
                </a:moveTo>
                <a:lnTo>
                  <a:pt x="0" y="1318259"/>
                </a:lnTo>
                <a:lnTo>
                  <a:pt x="0" y="1350264"/>
                </a:lnTo>
                <a:lnTo>
                  <a:pt x="30480" y="1350264"/>
                </a:lnTo>
                <a:lnTo>
                  <a:pt x="30480" y="1318259"/>
                </a:lnTo>
                <a:close/>
              </a:path>
              <a:path w="2712720" h="2722245">
                <a:moveTo>
                  <a:pt x="30480" y="1257300"/>
                </a:moveTo>
                <a:lnTo>
                  <a:pt x="0" y="1257300"/>
                </a:lnTo>
                <a:lnTo>
                  <a:pt x="0" y="1287779"/>
                </a:lnTo>
                <a:lnTo>
                  <a:pt x="30480" y="1287779"/>
                </a:lnTo>
                <a:lnTo>
                  <a:pt x="30480" y="1257300"/>
                </a:lnTo>
                <a:close/>
              </a:path>
              <a:path w="2712720" h="2722245">
                <a:moveTo>
                  <a:pt x="30480" y="1196339"/>
                </a:moveTo>
                <a:lnTo>
                  <a:pt x="0" y="1196339"/>
                </a:lnTo>
                <a:lnTo>
                  <a:pt x="0" y="1226819"/>
                </a:lnTo>
                <a:lnTo>
                  <a:pt x="30480" y="1226819"/>
                </a:lnTo>
                <a:lnTo>
                  <a:pt x="30480" y="1196339"/>
                </a:lnTo>
                <a:close/>
              </a:path>
              <a:path w="2712720" h="2722245">
                <a:moveTo>
                  <a:pt x="30480" y="1133855"/>
                </a:moveTo>
                <a:lnTo>
                  <a:pt x="0" y="1133855"/>
                </a:lnTo>
                <a:lnTo>
                  <a:pt x="0" y="1164335"/>
                </a:lnTo>
                <a:lnTo>
                  <a:pt x="30480" y="1164335"/>
                </a:lnTo>
                <a:lnTo>
                  <a:pt x="30480" y="1133855"/>
                </a:lnTo>
                <a:close/>
              </a:path>
              <a:path w="2712720" h="2722245">
                <a:moveTo>
                  <a:pt x="30480" y="1072895"/>
                </a:moveTo>
                <a:lnTo>
                  <a:pt x="0" y="1072895"/>
                </a:lnTo>
                <a:lnTo>
                  <a:pt x="0" y="1103376"/>
                </a:lnTo>
                <a:lnTo>
                  <a:pt x="30480" y="1103376"/>
                </a:lnTo>
                <a:lnTo>
                  <a:pt x="30480" y="1072895"/>
                </a:lnTo>
                <a:close/>
              </a:path>
              <a:path w="2712720" h="2722245">
                <a:moveTo>
                  <a:pt x="30480" y="1010412"/>
                </a:moveTo>
                <a:lnTo>
                  <a:pt x="0" y="1010412"/>
                </a:lnTo>
                <a:lnTo>
                  <a:pt x="0" y="1040891"/>
                </a:lnTo>
                <a:lnTo>
                  <a:pt x="30480" y="1040891"/>
                </a:lnTo>
                <a:lnTo>
                  <a:pt x="30480" y="1010412"/>
                </a:lnTo>
                <a:close/>
              </a:path>
              <a:path w="2712720" h="2722245">
                <a:moveTo>
                  <a:pt x="30480" y="949451"/>
                </a:moveTo>
                <a:lnTo>
                  <a:pt x="0" y="949451"/>
                </a:lnTo>
                <a:lnTo>
                  <a:pt x="0" y="979931"/>
                </a:lnTo>
                <a:lnTo>
                  <a:pt x="30480" y="979931"/>
                </a:lnTo>
                <a:lnTo>
                  <a:pt x="30480" y="949451"/>
                </a:lnTo>
                <a:close/>
              </a:path>
              <a:path w="2712720" h="2722245">
                <a:moveTo>
                  <a:pt x="30480" y="886967"/>
                </a:moveTo>
                <a:lnTo>
                  <a:pt x="0" y="886967"/>
                </a:lnTo>
                <a:lnTo>
                  <a:pt x="0" y="917447"/>
                </a:lnTo>
                <a:lnTo>
                  <a:pt x="30480" y="917447"/>
                </a:lnTo>
                <a:lnTo>
                  <a:pt x="30480" y="886967"/>
                </a:lnTo>
                <a:close/>
              </a:path>
              <a:path w="2712720" h="2722245">
                <a:moveTo>
                  <a:pt x="30480" y="826007"/>
                </a:moveTo>
                <a:lnTo>
                  <a:pt x="0" y="826007"/>
                </a:lnTo>
                <a:lnTo>
                  <a:pt x="0" y="856488"/>
                </a:lnTo>
                <a:lnTo>
                  <a:pt x="30480" y="856488"/>
                </a:lnTo>
                <a:lnTo>
                  <a:pt x="30480" y="826007"/>
                </a:lnTo>
                <a:close/>
              </a:path>
              <a:path w="2712720" h="2722245">
                <a:moveTo>
                  <a:pt x="30480" y="763524"/>
                </a:moveTo>
                <a:lnTo>
                  <a:pt x="0" y="763524"/>
                </a:lnTo>
                <a:lnTo>
                  <a:pt x="0" y="794003"/>
                </a:lnTo>
                <a:lnTo>
                  <a:pt x="30480" y="794003"/>
                </a:lnTo>
                <a:lnTo>
                  <a:pt x="30480" y="763524"/>
                </a:lnTo>
                <a:close/>
              </a:path>
              <a:path w="2712720" h="2722245">
                <a:moveTo>
                  <a:pt x="30480" y="702563"/>
                </a:moveTo>
                <a:lnTo>
                  <a:pt x="0" y="702563"/>
                </a:lnTo>
                <a:lnTo>
                  <a:pt x="0" y="733043"/>
                </a:lnTo>
                <a:lnTo>
                  <a:pt x="30480" y="733043"/>
                </a:lnTo>
                <a:lnTo>
                  <a:pt x="30480" y="702563"/>
                </a:lnTo>
                <a:close/>
              </a:path>
              <a:path w="2712720" h="2722245">
                <a:moveTo>
                  <a:pt x="30480" y="640079"/>
                </a:moveTo>
                <a:lnTo>
                  <a:pt x="0" y="640079"/>
                </a:lnTo>
                <a:lnTo>
                  <a:pt x="0" y="672083"/>
                </a:lnTo>
                <a:lnTo>
                  <a:pt x="30480" y="672083"/>
                </a:lnTo>
                <a:lnTo>
                  <a:pt x="30480" y="640079"/>
                </a:lnTo>
                <a:close/>
              </a:path>
              <a:path w="2712720" h="2722245">
                <a:moveTo>
                  <a:pt x="30480" y="579119"/>
                </a:moveTo>
                <a:lnTo>
                  <a:pt x="0" y="579119"/>
                </a:lnTo>
                <a:lnTo>
                  <a:pt x="0" y="609600"/>
                </a:lnTo>
                <a:lnTo>
                  <a:pt x="30480" y="609600"/>
                </a:lnTo>
                <a:lnTo>
                  <a:pt x="30480" y="579119"/>
                </a:lnTo>
                <a:close/>
              </a:path>
              <a:path w="2712720" h="2722245">
                <a:moveTo>
                  <a:pt x="30480" y="516635"/>
                </a:moveTo>
                <a:lnTo>
                  <a:pt x="0" y="516635"/>
                </a:lnTo>
                <a:lnTo>
                  <a:pt x="0" y="548639"/>
                </a:lnTo>
                <a:lnTo>
                  <a:pt x="30480" y="548639"/>
                </a:lnTo>
                <a:lnTo>
                  <a:pt x="30480" y="516635"/>
                </a:lnTo>
                <a:close/>
              </a:path>
              <a:path w="2712720" h="2722245">
                <a:moveTo>
                  <a:pt x="30480" y="455675"/>
                </a:moveTo>
                <a:lnTo>
                  <a:pt x="0" y="455675"/>
                </a:lnTo>
                <a:lnTo>
                  <a:pt x="0" y="486155"/>
                </a:lnTo>
                <a:lnTo>
                  <a:pt x="30480" y="486155"/>
                </a:lnTo>
                <a:lnTo>
                  <a:pt x="30480" y="455675"/>
                </a:lnTo>
                <a:close/>
              </a:path>
              <a:path w="2712720" h="2722245">
                <a:moveTo>
                  <a:pt x="30480" y="393191"/>
                </a:moveTo>
                <a:lnTo>
                  <a:pt x="0" y="393191"/>
                </a:lnTo>
                <a:lnTo>
                  <a:pt x="0" y="425195"/>
                </a:lnTo>
                <a:lnTo>
                  <a:pt x="30480" y="425195"/>
                </a:lnTo>
                <a:lnTo>
                  <a:pt x="30480" y="393191"/>
                </a:lnTo>
                <a:close/>
              </a:path>
              <a:path w="2712720" h="2722245">
                <a:moveTo>
                  <a:pt x="30480" y="332231"/>
                </a:moveTo>
                <a:lnTo>
                  <a:pt x="0" y="332231"/>
                </a:lnTo>
                <a:lnTo>
                  <a:pt x="0" y="362712"/>
                </a:lnTo>
                <a:lnTo>
                  <a:pt x="30480" y="362712"/>
                </a:lnTo>
                <a:lnTo>
                  <a:pt x="30480" y="332231"/>
                </a:lnTo>
                <a:close/>
              </a:path>
              <a:path w="2712720" h="2722245">
                <a:moveTo>
                  <a:pt x="30480" y="269747"/>
                </a:moveTo>
                <a:lnTo>
                  <a:pt x="0" y="269747"/>
                </a:lnTo>
                <a:lnTo>
                  <a:pt x="0" y="301751"/>
                </a:lnTo>
                <a:lnTo>
                  <a:pt x="30480" y="301751"/>
                </a:lnTo>
                <a:lnTo>
                  <a:pt x="30480" y="269747"/>
                </a:lnTo>
                <a:close/>
              </a:path>
              <a:path w="2712720" h="2722245">
                <a:moveTo>
                  <a:pt x="30480" y="208787"/>
                </a:moveTo>
                <a:lnTo>
                  <a:pt x="0" y="208787"/>
                </a:lnTo>
                <a:lnTo>
                  <a:pt x="0" y="239267"/>
                </a:lnTo>
                <a:lnTo>
                  <a:pt x="30480" y="239267"/>
                </a:lnTo>
                <a:lnTo>
                  <a:pt x="30480" y="208787"/>
                </a:lnTo>
                <a:close/>
              </a:path>
              <a:path w="2712720" h="2722245">
                <a:moveTo>
                  <a:pt x="30480" y="147827"/>
                </a:moveTo>
                <a:lnTo>
                  <a:pt x="0" y="147827"/>
                </a:lnTo>
                <a:lnTo>
                  <a:pt x="0" y="178307"/>
                </a:lnTo>
                <a:lnTo>
                  <a:pt x="30480" y="178307"/>
                </a:lnTo>
                <a:lnTo>
                  <a:pt x="30480" y="147827"/>
                </a:lnTo>
                <a:close/>
              </a:path>
              <a:path w="2712720" h="2722245">
                <a:moveTo>
                  <a:pt x="30480" y="85343"/>
                </a:moveTo>
                <a:lnTo>
                  <a:pt x="0" y="85343"/>
                </a:lnTo>
                <a:lnTo>
                  <a:pt x="0" y="115824"/>
                </a:lnTo>
                <a:lnTo>
                  <a:pt x="30480" y="115824"/>
                </a:lnTo>
                <a:lnTo>
                  <a:pt x="30480" y="85343"/>
                </a:lnTo>
                <a:close/>
              </a:path>
              <a:path w="2712720" h="2722245">
                <a:moveTo>
                  <a:pt x="30480" y="24383"/>
                </a:moveTo>
                <a:lnTo>
                  <a:pt x="0" y="24383"/>
                </a:lnTo>
                <a:lnTo>
                  <a:pt x="0" y="54863"/>
                </a:lnTo>
                <a:lnTo>
                  <a:pt x="30480" y="54863"/>
                </a:lnTo>
                <a:lnTo>
                  <a:pt x="30480" y="24383"/>
                </a:lnTo>
                <a:close/>
              </a:path>
              <a:path w="2712720" h="2722245">
                <a:moveTo>
                  <a:pt x="68580" y="0"/>
                </a:moveTo>
                <a:lnTo>
                  <a:pt x="38100" y="0"/>
                </a:lnTo>
                <a:lnTo>
                  <a:pt x="38100" y="30479"/>
                </a:lnTo>
                <a:lnTo>
                  <a:pt x="68580" y="30479"/>
                </a:lnTo>
                <a:lnTo>
                  <a:pt x="68580" y="0"/>
                </a:lnTo>
                <a:close/>
              </a:path>
              <a:path w="2712720" h="2722245">
                <a:moveTo>
                  <a:pt x="129540" y="0"/>
                </a:moveTo>
                <a:lnTo>
                  <a:pt x="99059" y="0"/>
                </a:lnTo>
                <a:lnTo>
                  <a:pt x="99059" y="30479"/>
                </a:lnTo>
                <a:lnTo>
                  <a:pt x="129540" y="30479"/>
                </a:lnTo>
                <a:lnTo>
                  <a:pt x="129540" y="0"/>
                </a:lnTo>
                <a:close/>
              </a:path>
              <a:path w="2712720" h="2722245">
                <a:moveTo>
                  <a:pt x="192024" y="0"/>
                </a:moveTo>
                <a:lnTo>
                  <a:pt x="161544" y="0"/>
                </a:lnTo>
                <a:lnTo>
                  <a:pt x="161544" y="30479"/>
                </a:lnTo>
                <a:lnTo>
                  <a:pt x="192024" y="30479"/>
                </a:lnTo>
                <a:lnTo>
                  <a:pt x="192024" y="0"/>
                </a:lnTo>
                <a:close/>
              </a:path>
              <a:path w="2712720" h="2722245">
                <a:moveTo>
                  <a:pt x="252984" y="0"/>
                </a:moveTo>
                <a:lnTo>
                  <a:pt x="222504" y="0"/>
                </a:lnTo>
                <a:lnTo>
                  <a:pt x="222504" y="30479"/>
                </a:lnTo>
                <a:lnTo>
                  <a:pt x="252984" y="30479"/>
                </a:lnTo>
                <a:lnTo>
                  <a:pt x="252984" y="0"/>
                </a:lnTo>
                <a:close/>
              </a:path>
              <a:path w="2712720" h="2722245">
                <a:moveTo>
                  <a:pt x="315467" y="0"/>
                </a:moveTo>
                <a:lnTo>
                  <a:pt x="284988" y="0"/>
                </a:lnTo>
                <a:lnTo>
                  <a:pt x="284988" y="30479"/>
                </a:lnTo>
                <a:lnTo>
                  <a:pt x="315467" y="30479"/>
                </a:lnTo>
                <a:lnTo>
                  <a:pt x="315467" y="0"/>
                </a:lnTo>
                <a:close/>
              </a:path>
              <a:path w="2712720" h="2722245">
                <a:moveTo>
                  <a:pt x="376428" y="0"/>
                </a:moveTo>
                <a:lnTo>
                  <a:pt x="345948" y="0"/>
                </a:lnTo>
                <a:lnTo>
                  <a:pt x="345948" y="30479"/>
                </a:lnTo>
                <a:lnTo>
                  <a:pt x="376428" y="30479"/>
                </a:lnTo>
                <a:lnTo>
                  <a:pt x="376428" y="0"/>
                </a:lnTo>
                <a:close/>
              </a:path>
              <a:path w="2712720" h="2722245">
                <a:moveTo>
                  <a:pt x="438912" y="0"/>
                </a:moveTo>
                <a:lnTo>
                  <a:pt x="408431" y="0"/>
                </a:lnTo>
                <a:lnTo>
                  <a:pt x="408431" y="30479"/>
                </a:lnTo>
                <a:lnTo>
                  <a:pt x="438912" y="30479"/>
                </a:lnTo>
                <a:lnTo>
                  <a:pt x="438912" y="0"/>
                </a:lnTo>
                <a:close/>
              </a:path>
              <a:path w="2712720" h="2722245">
                <a:moveTo>
                  <a:pt x="499872" y="0"/>
                </a:moveTo>
                <a:lnTo>
                  <a:pt x="469392" y="0"/>
                </a:lnTo>
                <a:lnTo>
                  <a:pt x="469392" y="30479"/>
                </a:lnTo>
                <a:lnTo>
                  <a:pt x="499872" y="30479"/>
                </a:lnTo>
                <a:lnTo>
                  <a:pt x="499872" y="0"/>
                </a:lnTo>
                <a:close/>
              </a:path>
              <a:path w="2712720" h="2722245">
                <a:moveTo>
                  <a:pt x="562356" y="0"/>
                </a:moveTo>
                <a:lnTo>
                  <a:pt x="530352" y="0"/>
                </a:lnTo>
                <a:lnTo>
                  <a:pt x="530352" y="30479"/>
                </a:lnTo>
                <a:lnTo>
                  <a:pt x="562356" y="30479"/>
                </a:lnTo>
                <a:lnTo>
                  <a:pt x="562356" y="0"/>
                </a:lnTo>
                <a:close/>
              </a:path>
              <a:path w="2712720" h="2722245">
                <a:moveTo>
                  <a:pt x="623316" y="0"/>
                </a:moveTo>
                <a:lnTo>
                  <a:pt x="592836" y="0"/>
                </a:lnTo>
                <a:lnTo>
                  <a:pt x="592836" y="30479"/>
                </a:lnTo>
                <a:lnTo>
                  <a:pt x="623316" y="30479"/>
                </a:lnTo>
                <a:lnTo>
                  <a:pt x="623316" y="0"/>
                </a:lnTo>
                <a:close/>
              </a:path>
              <a:path w="2712720" h="2722245">
                <a:moveTo>
                  <a:pt x="685800" y="0"/>
                </a:moveTo>
                <a:lnTo>
                  <a:pt x="653796" y="0"/>
                </a:lnTo>
                <a:lnTo>
                  <a:pt x="653796" y="30479"/>
                </a:lnTo>
                <a:lnTo>
                  <a:pt x="685800" y="30479"/>
                </a:lnTo>
                <a:lnTo>
                  <a:pt x="685800" y="0"/>
                </a:lnTo>
                <a:close/>
              </a:path>
              <a:path w="2712720" h="2722245">
                <a:moveTo>
                  <a:pt x="746760" y="0"/>
                </a:moveTo>
                <a:lnTo>
                  <a:pt x="716280" y="0"/>
                </a:lnTo>
                <a:lnTo>
                  <a:pt x="716280" y="30479"/>
                </a:lnTo>
                <a:lnTo>
                  <a:pt x="746760" y="30479"/>
                </a:lnTo>
                <a:lnTo>
                  <a:pt x="746760" y="0"/>
                </a:lnTo>
                <a:close/>
              </a:path>
              <a:path w="2712720" h="2722245">
                <a:moveTo>
                  <a:pt x="809244" y="0"/>
                </a:moveTo>
                <a:lnTo>
                  <a:pt x="777240" y="0"/>
                </a:lnTo>
                <a:lnTo>
                  <a:pt x="777240" y="30479"/>
                </a:lnTo>
                <a:lnTo>
                  <a:pt x="809244" y="30479"/>
                </a:lnTo>
                <a:lnTo>
                  <a:pt x="809244" y="0"/>
                </a:lnTo>
                <a:close/>
              </a:path>
              <a:path w="2712720" h="2722245">
                <a:moveTo>
                  <a:pt x="870204" y="0"/>
                </a:moveTo>
                <a:lnTo>
                  <a:pt x="839724" y="0"/>
                </a:lnTo>
                <a:lnTo>
                  <a:pt x="839724" y="30479"/>
                </a:lnTo>
                <a:lnTo>
                  <a:pt x="870204" y="30479"/>
                </a:lnTo>
                <a:lnTo>
                  <a:pt x="870204" y="0"/>
                </a:lnTo>
                <a:close/>
              </a:path>
              <a:path w="2712720" h="2722245">
                <a:moveTo>
                  <a:pt x="931163" y="0"/>
                </a:moveTo>
                <a:lnTo>
                  <a:pt x="900684" y="0"/>
                </a:lnTo>
                <a:lnTo>
                  <a:pt x="900684" y="30479"/>
                </a:lnTo>
                <a:lnTo>
                  <a:pt x="931163" y="30479"/>
                </a:lnTo>
                <a:lnTo>
                  <a:pt x="931163" y="0"/>
                </a:lnTo>
                <a:close/>
              </a:path>
              <a:path w="2712720" h="2722245">
                <a:moveTo>
                  <a:pt x="993647" y="0"/>
                </a:moveTo>
                <a:lnTo>
                  <a:pt x="963168" y="0"/>
                </a:lnTo>
                <a:lnTo>
                  <a:pt x="963168" y="30479"/>
                </a:lnTo>
                <a:lnTo>
                  <a:pt x="993647" y="30479"/>
                </a:lnTo>
                <a:lnTo>
                  <a:pt x="993647" y="0"/>
                </a:lnTo>
                <a:close/>
              </a:path>
              <a:path w="2712720" h="2722245">
                <a:moveTo>
                  <a:pt x="1054608" y="0"/>
                </a:moveTo>
                <a:lnTo>
                  <a:pt x="1024128" y="0"/>
                </a:lnTo>
                <a:lnTo>
                  <a:pt x="1024128" y="30479"/>
                </a:lnTo>
                <a:lnTo>
                  <a:pt x="1054608" y="30479"/>
                </a:lnTo>
                <a:lnTo>
                  <a:pt x="1054608" y="0"/>
                </a:lnTo>
                <a:close/>
              </a:path>
              <a:path w="2712720" h="2722245">
                <a:moveTo>
                  <a:pt x="1117092" y="0"/>
                </a:moveTo>
                <a:lnTo>
                  <a:pt x="1086612" y="0"/>
                </a:lnTo>
                <a:lnTo>
                  <a:pt x="1086612" y="30479"/>
                </a:lnTo>
                <a:lnTo>
                  <a:pt x="1117092" y="30479"/>
                </a:lnTo>
                <a:lnTo>
                  <a:pt x="1117092" y="0"/>
                </a:lnTo>
                <a:close/>
              </a:path>
              <a:path w="2712720" h="2722245">
                <a:moveTo>
                  <a:pt x="1178052" y="0"/>
                </a:moveTo>
                <a:lnTo>
                  <a:pt x="1147572" y="0"/>
                </a:lnTo>
                <a:lnTo>
                  <a:pt x="1147572" y="30479"/>
                </a:lnTo>
                <a:lnTo>
                  <a:pt x="1178052" y="30479"/>
                </a:lnTo>
                <a:lnTo>
                  <a:pt x="1178052" y="0"/>
                </a:lnTo>
                <a:close/>
              </a:path>
              <a:path w="2712720" h="2722245">
                <a:moveTo>
                  <a:pt x="1240536" y="0"/>
                </a:moveTo>
                <a:lnTo>
                  <a:pt x="1210056" y="0"/>
                </a:lnTo>
                <a:lnTo>
                  <a:pt x="1210056" y="30479"/>
                </a:lnTo>
                <a:lnTo>
                  <a:pt x="1240536" y="30479"/>
                </a:lnTo>
                <a:lnTo>
                  <a:pt x="1240536" y="0"/>
                </a:lnTo>
                <a:close/>
              </a:path>
              <a:path w="2712720" h="2722245">
                <a:moveTo>
                  <a:pt x="1301496" y="0"/>
                </a:moveTo>
                <a:lnTo>
                  <a:pt x="1271016" y="0"/>
                </a:lnTo>
                <a:lnTo>
                  <a:pt x="1271016" y="30479"/>
                </a:lnTo>
                <a:lnTo>
                  <a:pt x="1301496" y="30479"/>
                </a:lnTo>
                <a:lnTo>
                  <a:pt x="1301496" y="0"/>
                </a:lnTo>
                <a:close/>
              </a:path>
              <a:path w="2712720" h="2722245">
                <a:moveTo>
                  <a:pt x="1363980" y="0"/>
                </a:moveTo>
                <a:lnTo>
                  <a:pt x="1333500" y="0"/>
                </a:lnTo>
                <a:lnTo>
                  <a:pt x="1333500" y="30479"/>
                </a:lnTo>
                <a:lnTo>
                  <a:pt x="1363980" y="30479"/>
                </a:lnTo>
                <a:lnTo>
                  <a:pt x="1363980" y="0"/>
                </a:lnTo>
                <a:close/>
              </a:path>
              <a:path w="2712720" h="2722245">
                <a:moveTo>
                  <a:pt x="1424940" y="0"/>
                </a:moveTo>
                <a:lnTo>
                  <a:pt x="1394460" y="0"/>
                </a:lnTo>
                <a:lnTo>
                  <a:pt x="1394460" y="30479"/>
                </a:lnTo>
                <a:lnTo>
                  <a:pt x="1424940" y="30479"/>
                </a:lnTo>
                <a:lnTo>
                  <a:pt x="1424940" y="0"/>
                </a:lnTo>
                <a:close/>
              </a:path>
              <a:path w="2712720" h="2722245">
                <a:moveTo>
                  <a:pt x="1487424" y="0"/>
                </a:moveTo>
                <a:lnTo>
                  <a:pt x="1455420" y="0"/>
                </a:lnTo>
                <a:lnTo>
                  <a:pt x="1455420" y="30479"/>
                </a:lnTo>
                <a:lnTo>
                  <a:pt x="1487424" y="30479"/>
                </a:lnTo>
                <a:lnTo>
                  <a:pt x="1487424" y="0"/>
                </a:lnTo>
                <a:close/>
              </a:path>
              <a:path w="2712720" h="2722245">
                <a:moveTo>
                  <a:pt x="1548383" y="0"/>
                </a:moveTo>
                <a:lnTo>
                  <a:pt x="1517904" y="0"/>
                </a:lnTo>
                <a:lnTo>
                  <a:pt x="1517904" y="30479"/>
                </a:lnTo>
                <a:lnTo>
                  <a:pt x="1548383" y="30479"/>
                </a:lnTo>
                <a:lnTo>
                  <a:pt x="1548383" y="0"/>
                </a:lnTo>
                <a:close/>
              </a:path>
              <a:path w="2712720" h="2722245">
                <a:moveTo>
                  <a:pt x="1610868" y="0"/>
                </a:moveTo>
                <a:lnTo>
                  <a:pt x="1578864" y="0"/>
                </a:lnTo>
                <a:lnTo>
                  <a:pt x="1578864" y="30479"/>
                </a:lnTo>
                <a:lnTo>
                  <a:pt x="1610868" y="30479"/>
                </a:lnTo>
                <a:lnTo>
                  <a:pt x="1610868" y="0"/>
                </a:lnTo>
                <a:close/>
              </a:path>
              <a:path w="2712720" h="2722245">
                <a:moveTo>
                  <a:pt x="1671827" y="0"/>
                </a:moveTo>
                <a:lnTo>
                  <a:pt x="1641348" y="0"/>
                </a:lnTo>
                <a:lnTo>
                  <a:pt x="1641348" y="30479"/>
                </a:lnTo>
                <a:lnTo>
                  <a:pt x="1671827" y="30479"/>
                </a:lnTo>
                <a:lnTo>
                  <a:pt x="1671827" y="0"/>
                </a:lnTo>
                <a:close/>
              </a:path>
              <a:path w="2712720" h="2722245">
                <a:moveTo>
                  <a:pt x="1734312" y="0"/>
                </a:moveTo>
                <a:lnTo>
                  <a:pt x="1702308" y="0"/>
                </a:lnTo>
                <a:lnTo>
                  <a:pt x="1702308" y="30479"/>
                </a:lnTo>
                <a:lnTo>
                  <a:pt x="1734312" y="30479"/>
                </a:lnTo>
                <a:lnTo>
                  <a:pt x="1734312" y="0"/>
                </a:lnTo>
                <a:close/>
              </a:path>
              <a:path w="2712720" h="2722245">
                <a:moveTo>
                  <a:pt x="1795271" y="0"/>
                </a:moveTo>
                <a:lnTo>
                  <a:pt x="1764792" y="0"/>
                </a:lnTo>
                <a:lnTo>
                  <a:pt x="1764792" y="30479"/>
                </a:lnTo>
                <a:lnTo>
                  <a:pt x="1795271" y="30479"/>
                </a:lnTo>
                <a:lnTo>
                  <a:pt x="1795271" y="0"/>
                </a:lnTo>
                <a:close/>
              </a:path>
              <a:path w="2712720" h="2722245">
                <a:moveTo>
                  <a:pt x="1857756" y="0"/>
                </a:moveTo>
                <a:lnTo>
                  <a:pt x="1825752" y="0"/>
                </a:lnTo>
                <a:lnTo>
                  <a:pt x="1825752" y="30479"/>
                </a:lnTo>
                <a:lnTo>
                  <a:pt x="1857756" y="30479"/>
                </a:lnTo>
                <a:lnTo>
                  <a:pt x="1857756" y="0"/>
                </a:lnTo>
                <a:close/>
              </a:path>
              <a:path w="2712720" h="2722245">
                <a:moveTo>
                  <a:pt x="1918716" y="0"/>
                </a:moveTo>
                <a:lnTo>
                  <a:pt x="1888236" y="0"/>
                </a:lnTo>
                <a:lnTo>
                  <a:pt x="1888236" y="30479"/>
                </a:lnTo>
                <a:lnTo>
                  <a:pt x="1918716" y="30479"/>
                </a:lnTo>
                <a:lnTo>
                  <a:pt x="1918716" y="0"/>
                </a:lnTo>
                <a:close/>
              </a:path>
              <a:path w="2712720" h="2722245">
                <a:moveTo>
                  <a:pt x="1979676" y="0"/>
                </a:moveTo>
                <a:lnTo>
                  <a:pt x="1949195" y="0"/>
                </a:lnTo>
                <a:lnTo>
                  <a:pt x="1949195" y="30479"/>
                </a:lnTo>
                <a:lnTo>
                  <a:pt x="1979676" y="30479"/>
                </a:lnTo>
                <a:lnTo>
                  <a:pt x="1979676" y="0"/>
                </a:lnTo>
                <a:close/>
              </a:path>
              <a:path w="2712720" h="2722245">
                <a:moveTo>
                  <a:pt x="2042160" y="0"/>
                </a:moveTo>
                <a:lnTo>
                  <a:pt x="2011680" y="0"/>
                </a:lnTo>
                <a:lnTo>
                  <a:pt x="2011680" y="30479"/>
                </a:lnTo>
                <a:lnTo>
                  <a:pt x="2042160" y="30479"/>
                </a:lnTo>
                <a:lnTo>
                  <a:pt x="2042160" y="0"/>
                </a:lnTo>
                <a:close/>
              </a:path>
              <a:path w="2712720" h="2722245">
                <a:moveTo>
                  <a:pt x="2103120" y="0"/>
                </a:moveTo>
                <a:lnTo>
                  <a:pt x="2072639" y="0"/>
                </a:lnTo>
                <a:lnTo>
                  <a:pt x="2072639" y="30479"/>
                </a:lnTo>
                <a:lnTo>
                  <a:pt x="2103120" y="30479"/>
                </a:lnTo>
                <a:lnTo>
                  <a:pt x="2103120" y="0"/>
                </a:lnTo>
                <a:close/>
              </a:path>
              <a:path w="2712720" h="2722245">
                <a:moveTo>
                  <a:pt x="2165604" y="0"/>
                </a:moveTo>
                <a:lnTo>
                  <a:pt x="2135124" y="0"/>
                </a:lnTo>
                <a:lnTo>
                  <a:pt x="2135124" y="30479"/>
                </a:lnTo>
                <a:lnTo>
                  <a:pt x="2165604" y="30479"/>
                </a:lnTo>
                <a:lnTo>
                  <a:pt x="2165604" y="0"/>
                </a:lnTo>
                <a:close/>
              </a:path>
              <a:path w="2712720" h="2722245">
                <a:moveTo>
                  <a:pt x="2226564" y="0"/>
                </a:moveTo>
                <a:lnTo>
                  <a:pt x="2196084" y="0"/>
                </a:lnTo>
                <a:lnTo>
                  <a:pt x="2196084" y="30479"/>
                </a:lnTo>
                <a:lnTo>
                  <a:pt x="2226564" y="30479"/>
                </a:lnTo>
                <a:lnTo>
                  <a:pt x="2226564" y="0"/>
                </a:lnTo>
                <a:close/>
              </a:path>
              <a:path w="2712720" h="2722245">
                <a:moveTo>
                  <a:pt x="2289048" y="0"/>
                </a:moveTo>
                <a:lnTo>
                  <a:pt x="2258568" y="0"/>
                </a:lnTo>
                <a:lnTo>
                  <a:pt x="2258568" y="30479"/>
                </a:lnTo>
                <a:lnTo>
                  <a:pt x="2289048" y="30479"/>
                </a:lnTo>
                <a:lnTo>
                  <a:pt x="2289048" y="0"/>
                </a:lnTo>
                <a:close/>
              </a:path>
              <a:path w="2712720" h="2722245">
                <a:moveTo>
                  <a:pt x="2350008" y="0"/>
                </a:moveTo>
                <a:lnTo>
                  <a:pt x="2319528" y="0"/>
                </a:lnTo>
                <a:lnTo>
                  <a:pt x="2319528" y="30479"/>
                </a:lnTo>
                <a:lnTo>
                  <a:pt x="2350008" y="30479"/>
                </a:lnTo>
                <a:lnTo>
                  <a:pt x="2350008" y="0"/>
                </a:lnTo>
                <a:close/>
              </a:path>
              <a:path w="2712720" h="2722245">
                <a:moveTo>
                  <a:pt x="2412492" y="0"/>
                </a:moveTo>
                <a:lnTo>
                  <a:pt x="2382012" y="0"/>
                </a:lnTo>
                <a:lnTo>
                  <a:pt x="2382012" y="30479"/>
                </a:lnTo>
                <a:lnTo>
                  <a:pt x="2412492" y="30479"/>
                </a:lnTo>
                <a:lnTo>
                  <a:pt x="2412492" y="0"/>
                </a:lnTo>
                <a:close/>
              </a:path>
              <a:path w="2712720" h="2722245">
                <a:moveTo>
                  <a:pt x="2473452" y="0"/>
                </a:moveTo>
                <a:lnTo>
                  <a:pt x="2442972" y="0"/>
                </a:lnTo>
                <a:lnTo>
                  <a:pt x="2442972" y="30479"/>
                </a:lnTo>
                <a:lnTo>
                  <a:pt x="2473452" y="30479"/>
                </a:lnTo>
                <a:lnTo>
                  <a:pt x="2473452" y="0"/>
                </a:lnTo>
                <a:close/>
              </a:path>
              <a:path w="2712720" h="2722245">
                <a:moveTo>
                  <a:pt x="2535936" y="0"/>
                </a:moveTo>
                <a:lnTo>
                  <a:pt x="2503932" y="0"/>
                </a:lnTo>
                <a:lnTo>
                  <a:pt x="2503932" y="30479"/>
                </a:lnTo>
                <a:lnTo>
                  <a:pt x="2535936" y="30479"/>
                </a:lnTo>
                <a:lnTo>
                  <a:pt x="2535936" y="0"/>
                </a:lnTo>
                <a:close/>
              </a:path>
              <a:path w="2712720" h="2722245">
                <a:moveTo>
                  <a:pt x="2596896" y="0"/>
                </a:moveTo>
                <a:lnTo>
                  <a:pt x="2566416" y="0"/>
                </a:lnTo>
                <a:lnTo>
                  <a:pt x="2566416" y="30479"/>
                </a:lnTo>
                <a:lnTo>
                  <a:pt x="2596896" y="30479"/>
                </a:lnTo>
                <a:lnTo>
                  <a:pt x="2596896" y="0"/>
                </a:lnTo>
                <a:close/>
              </a:path>
              <a:path w="2712720" h="2722245">
                <a:moveTo>
                  <a:pt x="2659380" y="0"/>
                </a:moveTo>
                <a:lnTo>
                  <a:pt x="2627376" y="0"/>
                </a:lnTo>
                <a:lnTo>
                  <a:pt x="2627376" y="30479"/>
                </a:lnTo>
                <a:lnTo>
                  <a:pt x="2659380" y="30479"/>
                </a:lnTo>
                <a:lnTo>
                  <a:pt x="2659380" y="0"/>
                </a:lnTo>
                <a:close/>
              </a:path>
              <a:path w="2712720" h="2722245">
                <a:moveTo>
                  <a:pt x="2682240" y="15239"/>
                </a:moveTo>
                <a:lnTo>
                  <a:pt x="2682240" y="39624"/>
                </a:lnTo>
                <a:lnTo>
                  <a:pt x="2712720" y="39624"/>
                </a:lnTo>
                <a:lnTo>
                  <a:pt x="2712720" y="30479"/>
                </a:lnTo>
                <a:lnTo>
                  <a:pt x="2689860" y="30479"/>
                </a:lnTo>
                <a:lnTo>
                  <a:pt x="2689860" y="22860"/>
                </a:lnTo>
                <a:lnTo>
                  <a:pt x="2682240" y="15239"/>
                </a:lnTo>
                <a:close/>
              </a:path>
              <a:path w="2712720" h="2722245">
                <a:moveTo>
                  <a:pt x="2689860" y="22860"/>
                </a:moveTo>
                <a:lnTo>
                  <a:pt x="2689860" y="30479"/>
                </a:lnTo>
                <a:lnTo>
                  <a:pt x="2697480" y="30479"/>
                </a:lnTo>
                <a:lnTo>
                  <a:pt x="2689860" y="22860"/>
                </a:lnTo>
                <a:close/>
              </a:path>
              <a:path w="2712720" h="2722245">
                <a:moveTo>
                  <a:pt x="2712720" y="0"/>
                </a:moveTo>
                <a:lnTo>
                  <a:pt x="2689860" y="0"/>
                </a:lnTo>
                <a:lnTo>
                  <a:pt x="2689860" y="22860"/>
                </a:lnTo>
                <a:lnTo>
                  <a:pt x="2697480" y="30479"/>
                </a:lnTo>
                <a:lnTo>
                  <a:pt x="2712720" y="30479"/>
                </a:lnTo>
                <a:lnTo>
                  <a:pt x="2712720" y="0"/>
                </a:lnTo>
                <a:close/>
              </a:path>
              <a:path w="2712720" h="2722245">
                <a:moveTo>
                  <a:pt x="2712720" y="70103"/>
                </a:moveTo>
                <a:lnTo>
                  <a:pt x="2682240" y="70103"/>
                </a:lnTo>
                <a:lnTo>
                  <a:pt x="2682240" y="100583"/>
                </a:lnTo>
                <a:lnTo>
                  <a:pt x="2712720" y="100583"/>
                </a:lnTo>
                <a:lnTo>
                  <a:pt x="2712720" y="70103"/>
                </a:lnTo>
                <a:close/>
              </a:path>
              <a:path w="2712720" h="2722245">
                <a:moveTo>
                  <a:pt x="2712720" y="131063"/>
                </a:moveTo>
                <a:lnTo>
                  <a:pt x="2682240" y="131063"/>
                </a:lnTo>
                <a:lnTo>
                  <a:pt x="2682240" y="163067"/>
                </a:lnTo>
                <a:lnTo>
                  <a:pt x="2712720" y="163067"/>
                </a:lnTo>
                <a:lnTo>
                  <a:pt x="2712720" y="131063"/>
                </a:lnTo>
                <a:close/>
              </a:path>
              <a:path w="2712720" h="2722245">
                <a:moveTo>
                  <a:pt x="2712720" y="193547"/>
                </a:moveTo>
                <a:lnTo>
                  <a:pt x="2682240" y="193547"/>
                </a:lnTo>
                <a:lnTo>
                  <a:pt x="2682240" y="224027"/>
                </a:lnTo>
                <a:lnTo>
                  <a:pt x="2712720" y="224027"/>
                </a:lnTo>
                <a:lnTo>
                  <a:pt x="2712720" y="193547"/>
                </a:lnTo>
                <a:close/>
              </a:path>
              <a:path w="2712720" h="2722245">
                <a:moveTo>
                  <a:pt x="2712720" y="254507"/>
                </a:moveTo>
                <a:lnTo>
                  <a:pt x="2682240" y="254507"/>
                </a:lnTo>
                <a:lnTo>
                  <a:pt x="2682240" y="286512"/>
                </a:lnTo>
                <a:lnTo>
                  <a:pt x="2712720" y="286512"/>
                </a:lnTo>
                <a:lnTo>
                  <a:pt x="2712720" y="254507"/>
                </a:lnTo>
                <a:close/>
              </a:path>
              <a:path w="2712720" h="2722245">
                <a:moveTo>
                  <a:pt x="2712720" y="316991"/>
                </a:moveTo>
                <a:lnTo>
                  <a:pt x="2682240" y="316991"/>
                </a:lnTo>
                <a:lnTo>
                  <a:pt x="2682240" y="347471"/>
                </a:lnTo>
                <a:lnTo>
                  <a:pt x="2712720" y="347471"/>
                </a:lnTo>
                <a:lnTo>
                  <a:pt x="2712720" y="316991"/>
                </a:lnTo>
                <a:close/>
              </a:path>
              <a:path w="2712720" h="2722245">
                <a:moveTo>
                  <a:pt x="2712720" y="377951"/>
                </a:moveTo>
                <a:lnTo>
                  <a:pt x="2682240" y="377951"/>
                </a:lnTo>
                <a:lnTo>
                  <a:pt x="2682240" y="409955"/>
                </a:lnTo>
                <a:lnTo>
                  <a:pt x="2712720" y="409955"/>
                </a:lnTo>
                <a:lnTo>
                  <a:pt x="2712720" y="377951"/>
                </a:lnTo>
                <a:close/>
              </a:path>
              <a:path w="2712720" h="2722245">
                <a:moveTo>
                  <a:pt x="2712720" y="440435"/>
                </a:moveTo>
                <a:lnTo>
                  <a:pt x="2682240" y="440435"/>
                </a:lnTo>
                <a:lnTo>
                  <a:pt x="2682240" y="470915"/>
                </a:lnTo>
                <a:lnTo>
                  <a:pt x="2712720" y="470915"/>
                </a:lnTo>
                <a:lnTo>
                  <a:pt x="2712720" y="440435"/>
                </a:lnTo>
                <a:close/>
              </a:path>
              <a:path w="2712720" h="2722245">
                <a:moveTo>
                  <a:pt x="2712720" y="501395"/>
                </a:moveTo>
                <a:lnTo>
                  <a:pt x="2682240" y="501395"/>
                </a:lnTo>
                <a:lnTo>
                  <a:pt x="2682240" y="533400"/>
                </a:lnTo>
                <a:lnTo>
                  <a:pt x="2712720" y="533400"/>
                </a:lnTo>
                <a:lnTo>
                  <a:pt x="2712720" y="501395"/>
                </a:lnTo>
                <a:close/>
              </a:path>
              <a:path w="2712720" h="2722245">
                <a:moveTo>
                  <a:pt x="2712720" y="563879"/>
                </a:moveTo>
                <a:lnTo>
                  <a:pt x="2682240" y="563879"/>
                </a:lnTo>
                <a:lnTo>
                  <a:pt x="2682240" y="594359"/>
                </a:lnTo>
                <a:lnTo>
                  <a:pt x="2712720" y="594359"/>
                </a:lnTo>
                <a:lnTo>
                  <a:pt x="2712720" y="563879"/>
                </a:lnTo>
                <a:close/>
              </a:path>
              <a:path w="2712720" h="2722245">
                <a:moveTo>
                  <a:pt x="2712720" y="624839"/>
                </a:moveTo>
                <a:lnTo>
                  <a:pt x="2682240" y="624839"/>
                </a:lnTo>
                <a:lnTo>
                  <a:pt x="2682240" y="655319"/>
                </a:lnTo>
                <a:lnTo>
                  <a:pt x="2712720" y="655319"/>
                </a:lnTo>
                <a:lnTo>
                  <a:pt x="2712720" y="624839"/>
                </a:lnTo>
                <a:close/>
              </a:path>
              <a:path w="2712720" h="2722245">
                <a:moveTo>
                  <a:pt x="2712720" y="687324"/>
                </a:moveTo>
                <a:lnTo>
                  <a:pt x="2682240" y="687324"/>
                </a:lnTo>
                <a:lnTo>
                  <a:pt x="2682240" y="717803"/>
                </a:lnTo>
                <a:lnTo>
                  <a:pt x="2712720" y="717803"/>
                </a:lnTo>
                <a:lnTo>
                  <a:pt x="2712720" y="687324"/>
                </a:lnTo>
                <a:close/>
              </a:path>
              <a:path w="2712720" h="2722245">
                <a:moveTo>
                  <a:pt x="2712720" y="748283"/>
                </a:moveTo>
                <a:lnTo>
                  <a:pt x="2682240" y="748283"/>
                </a:lnTo>
                <a:lnTo>
                  <a:pt x="2682240" y="778763"/>
                </a:lnTo>
                <a:lnTo>
                  <a:pt x="2712720" y="778763"/>
                </a:lnTo>
                <a:lnTo>
                  <a:pt x="2712720" y="748283"/>
                </a:lnTo>
                <a:close/>
              </a:path>
              <a:path w="2712720" h="2722245">
                <a:moveTo>
                  <a:pt x="2712720" y="810767"/>
                </a:moveTo>
                <a:lnTo>
                  <a:pt x="2682240" y="810767"/>
                </a:lnTo>
                <a:lnTo>
                  <a:pt x="2682240" y="841247"/>
                </a:lnTo>
                <a:lnTo>
                  <a:pt x="2712720" y="841247"/>
                </a:lnTo>
                <a:lnTo>
                  <a:pt x="2712720" y="810767"/>
                </a:lnTo>
                <a:close/>
              </a:path>
              <a:path w="2712720" h="2722245">
                <a:moveTo>
                  <a:pt x="2712720" y="871727"/>
                </a:moveTo>
                <a:lnTo>
                  <a:pt x="2682240" y="871727"/>
                </a:lnTo>
                <a:lnTo>
                  <a:pt x="2682240" y="902207"/>
                </a:lnTo>
                <a:lnTo>
                  <a:pt x="2712720" y="902207"/>
                </a:lnTo>
                <a:lnTo>
                  <a:pt x="2712720" y="871727"/>
                </a:lnTo>
                <a:close/>
              </a:path>
              <a:path w="2712720" h="2722245">
                <a:moveTo>
                  <a:pt x="2712720" y="934212"/>
                </a:moveTo>
                <a:lnTo>
                  <a:pt x="2682240" y="934212"/>
                </a:lnTo>
                <a:lnTo>
                  <a:pt x="2682240" y="964691"/>
                </a:lnTo>
                <a:lnTo>
                  <a:pt x="2712720" y="964691"/>
                </a:lnTo>
                <a:lnTo>
                  <a:pt x="2712720" y="934212"/>
                </a:lnTo>
                <a:close/>
              </a:path>
              <a:path w="2712720" h="2722245">
                <a:moveTo>
                  <a:pt x="2712720" y="995171"/>
                </a:moveTo>
                <a:lnTo>
                  <a:pt x="2682240" y="995171"/>
                </a:lnTo>
                <a:lnTo>
                  <a:pt x="2682240" y="1025651"/>
                </a:lnTo>
                <a:lnTo>
                  <a:pt x="2712720" y="1025651"/>
                </a:lnTo>
                <a:lnTo>
                  <a:pt x="2712720" y="995171"/>
                </a:lnTo>
                <a:close/>
              </a:path>
              <a:path w="2712720" h="2722245">
                <a:moveTo>
                  <a:pt x="2712720" y="1057655"/>
                </a:moveTo>
                <a:lnTo>
                  <a:pt x="2682240" y="1057655"/>
                </a:lnTo>
                <a:lnTo>
                  <a:pt x="2682240" y="1088135"/>
                </a:lnTo>
                <a:lnTo>
                  <a:pt x="2712720" y="1088135"/>
                </a:lnTo>
                <a:lnTo>
                  <a:pt x="2712720" y="1057655"/>
                </a:lnTo>
                <a:close/>
              </a:path>
              <a:path w="2712720" h="2722245">
                <a:moveTo>
                  <a:pt x="2712720" y="1118615"/>
                </a:moveTo>
                <a:lnTo>
                  <a:pt x="2682240" y="1118615"/>
                </a:lnTo>
                <a:lnTo>
                  <a:pt x="2682240" y="1149095"/>
                </a:lnTo>
                <a:lnTo>
                  <a:pt x="2712720" y="1149095"/>
                </a:lnTo>
                <a:lnTo>
                  <a:pt x="2712720" y="1118615"/>
                </a:lnTo>
                <a:close/>
              </a:path>
              <a:path w="2712720" h="2722245">
                <a:moveTo>
                  <a:pt x="2712720" y="1179576"/>
                </a:moveTo>
                <a:lnTo>
                  <a:pt x="2682240" y="1179576"/>
                </a:lnTo>
                <a:lnTo>
                  <a:pt x="2682240" y="1211579"/>
                </a:lnTo>
                <a:lnTo>
                  <a:pt x="2712720" y="1211579"/>
                </a:lnTo>
                <a:lnTo>
                  <a:pt x="2712720" y="1179576"/>
                </a:lnTo>
                <a:close/>
              </a:path>
              <a:path w="2712720" h="2722245">
                <a:moveTo>
                  <a:pt x="2712720" y="1242059"/>
                </a:moveTo>
                <a:lnTo>
                  <a:pt x="2682240" y="1242059"/>
                </a:lnTo>
                <a:lnTo>
                  <a:pt x="2682240" y="1272539"/>
                </a:lnTo>
                <a:lnTo>
                  <a:pt x="2712720" y="1272539"/>
                </a:lnTo>
                <a:lnTo>
                  <a:pt x="2712720" y="1242059"/>
                </a:lnTo>
                <a:close/>
              </a:path>
              <a:path w="2712720" h="2722245">
                <a:moveTo>
                  <a:pt x="2712720" y="1303019"/>
                </a:moveTo>
                <a:lnTo>
                  <a:pt x="2682240" y="1303019"/>
                </a:lnTo>
                <a:lnTo>
                  <a:pt x="2682240" y="1335024"/>
                </a:lnTo>
                <a:lnTo>
                  <a:pt x="2712720" y="1335024"/>
                </a:lnTo>
                <a:lnTo>
                  <a:pt x="2712720" y="1303019"/>
                </a:lnTo>
                <a:close/>
              </a:path>
              <a:path w="2712720" h="2722245">
                <a:moveTo>
                  <a:pt x="2712720" y="1365503"/>
                </a:moveTo>
                <a:lnTo>
                  <a:pt x="2682240" y="1365503"/>
                </a:lnTo>
                <a:lnTo>
                  <a:pt x="2682240" y="1395983"/>
                </a:lnTo>
                <a:lnTo>
                  <a:pt x="2712720" y="1395983"/>
                </a:lnTo>
                <a:lnTo>
                  <a:pt x="2712720" y="1365503"/>
                </a:lnTo>
                <a:close/>
              </a:path>
              <a:path w="2712720" h="2722245">
                <a:moveTo>
                  <a:pt x="2712720" y="1426464"/>
                </a:moveTo>
                <a:lnTo>
                  <a:pt x="2682240" y="1426464"/>
                </a:lnTo>
                <a:lnTo>
                  <a:pt x="2682240" y="1458467"/>
                </a:lnTo>
                <a:lnTo>
                  <a:pt x="2712720" y="1458467"/>
                </a:lnTo>
                <a:lnTo>
                  <a:pt x="2712720" y="1426464"/>
                </a:lnTo>
                <a:close/>
              </a:path>
              <a:path w="2712720" h="2722245">
                <a:moveTo>
                  <a:pt x="2712720" y="1488947"/>
                </a:moveTo>
                <a:lnTo>
                  <a:pt x="2682240" y="1488947"/>
                </a:lnTo>
                <a:lnTo>
                  <a:pt x="2682240" y="1519427"/>
                </a:lnTo>
                <a:lnTo>
                  <a:pt x="2712720" y="1519427"/>
                </a:lnTo>
                <a:lnTo>
                  <a:pt x="2712720" y="1488947"/>
                </a:lnTo>
                <a:close/>
              </a:path>
              <a:path w="2712720" h="2722245">
                <a:moveTo>
                  <a:pt x="2712720" y="1549907"/>
                </a:moveTo>
                <a:lnTo>
                  <a:pt x="2682240" y="1549907"/>
                </a:lnTo>
                <a:lnTo>
                  <a:pt x="2682240" y="1580388"/>
                </a:lnTo>
                <a:lnTo>
                  <a:pt x="2712720" y="1580388"/>
                </a:lnTo>
                <a:lnTo>
                  <a:pt x="2712720" y="1549907"/>
                </a:lnTo>
                <a:close/>
              </a:path>
              <a:path w="2712720" h="2722245">
                <a:moveTo>
                  <a:pt x="2712720" y="1612391"/>
                </a:moveTo>
                <a:lnTo>
                  <a:pt x="2682240" y="1612391"/>
                </a:lnTo>
                <a:lnTo>
                  <a:pt x="2682240" y="1642871"/>
                </a:lnTo>
                <a:lnTo>
                  <a:pt x="2712720" y="1642871"/>
                </a:lnTo>
                <a:lnTo>
                  <a:pt x="2712720" y="1612391"/>
                </a:lnTo>
                <a:close/>
              </a:path>
              <a:path w="2712720" h="2722245">
                <a:moveTo>
                  <a:pt x="2712720" y="1673352"/>
                </a:moveTo>
                <a:lnTo>
                  <a:pt x="2682240" y="1673352"/>
                </a:lnTo>
                <a:lnTo>
                  <a:pt x="2682240" y="1703831"/>
                </a:lnTo>
                <a:lnTo>
                  <a:pt x="2712720" y="1703831"/>
                </a:lnTo>
                <a:lnTo>
                  <a:pt x="2712720" y="1673352"/>
                </a:lnTo>
                <a:close/>
              </a:path>
              <a:path w="2712720" h="2722245">
                <a:moveTo>
                  <a:pt x="2712720" y="1735835"/>
                </a:moveTo>
                <a:lnTo>
                  <a:pt x="2682240" y="1735835"/>
                </a:lnTo>
                <a:lnTo>
                  <a:pt x="2682240" y="1766315"/>
                </a:lnTo>
                <a:lnTo>
                  <a:pt x="2712720" y="1766315"/>
                </a:lnTo>
                <a:lnTo>
                  <a:pt x="2712720" y="1735835"/>
                </a:lnTo>
                <a:close/>
              </a:path>
              <a:path w="2712720" h="2722245">
                <a:moveTo>
                  <a:pt x="2712720" y="1796795"/>
                </a:moveTo>
                <a:lnTo>
                  <a:pt x="2682240" y="1796795"/>
                </a:lnTo>
                <a:lnTo>
                  <a:pt x="2682240" y="1827276"/>
                </a:lnTo>
                <a:lnTo>
                  <a:pt x="2712720" y="1827276"/>
                </a:lnTo>
                <a:lnTo>
                  <a:pt x="2712720" y="1796795"/>
                </a:lnTo>
                <a:close/>
              </a:path>
              <a:path w="2712720" h="2722245">
                <a:moveTo>
                  <a:pt x="2712720" y="1859279"/>
                </a:moveTo>
                <a:lnTo>
                  <a:pt x="2682240" y="1859279"/>
                </a:lnTo>
                <a:lnTo>
                  <a:pt x="2682240" y="1889759"/>
                </a:lnTo>
                <a:lnTo>
                  <a:pt x="2712720" y="1889759"/>
                </a:lnTo>
                <a:lnTo>
                  <a:pt x="2712720" y="1859279"/>
                </a:lnTo>
                <a:close/>
              </a:path>
              <a:path w="2712720" h="2722245">
                <a:moveTo>
                  <a:pt x="2712720" y="1920239"/>
                </a:moveTo>
                <a:lnTo>
                  <a:pt x="2682240" y="1920239"/>
                </a:lnTo>
                <a:lnTo>
                  <a:pt x="2682240" y="1950719"/>
                </a:lnTo>
                <a:lnTo>
                  <a:pt x="2712720" y="1950719"/>
                </a:lnTo>
                <a:lnTo>
                  <a:pt x="2712720" y="1920239"/>
                </a:lnTo>
                <a:close/>
              </a:path>
              <a:path w="2712720" h="2722245">
                <a:moveTo>
                  <a:pt x="2712720" y="1982723"/>
                </a:moveTo>
                <a:lnTo>
                  <a:pt x="2682240" y="1982723"/>
                </a:lnTo>
                <a:lnTo>
                  <a:pt x="2682240" y="2013203"/>
                </a:lnTo>
                <a:lnTo>
                  <a:pt x="2712720" y="2013203"/>
                </a:lnTo>
                <a:lnTo>
                  <a:pt x="2712720" y="1982723"/>
                </a:lnTo>
                <a:close/>
              </a:path>
              <a:path w="2712720" h="2722245">
                <a:moveTo>
                  <a:pt x="2712720" y="2043683"/>
                </a:moveTo>
                <a:lnTo>
                  <a:pt x="2682240" y="2043683"/>
                </a:lnTo>
                <a:lnTo>
                  <a:pt x="2682240" y="2074163"/>
                </a:lnTo>
                <a:lnTo>
                  <a:pt x="2712720" y="2074163"/>
                </a:lnTo>
                <a:lnTo>
                  <a:pt x="2712720" y="2043683"/>
                </a:lnTo>
                <a:close/>
              </a:path>
              <a:path w="2712720" h="2722245">
                <a:moveTo>
                  <a:pt x="2712720" y="2104643"/>
                </a:moveTo>
                <a:lnTo>
                  <a:pt x="2682240" y="2104643"/>
                </a:lnTo>
                <a:lnTo>
                  <a:pt x="2682240" y="2136647"/>
                </a:lnTo>
                <a:lnTo>
                  <a:pt x="2712720" y="2136647"/>
                </a:lnTo>
                <a:lnTo>
                  <a:pt x="2712720" y="2104643"/>
                </a:lnTo>
                <a:close/>
              </a:path>
              <a:path w="2712720" h="2722245">
                <a:moveTo>
                  <a:pt x="2712720" y="2167128"/>
                </a:moveTo>
                <a:lnTo>
                  <a:pt x="2682240" y="2167128"/>
                </a:lnTo>
                <a:lnTo>
                  <a:pt x="2682240" y="2197607"/>
                </a:lnTo>
                <a:lnTo>
                  <a:pt x="2712720" y="2197607"/>
                </a:lnTo>
                <a:lnTo>
                  <a:pt x="2712720" y="2167128"/>
                </a:lnTo>
                <a:close/>
              </a:path>
              <a:path w="2712720" h="2722245">
                <a:moveTo>
                  <a:pt x="2712720" y="2228087"/>
                </a:moveTo>
                <a:lnTo>
                  <a:pt x="2682240" y="2228087"/>
                </a:lnTo>
                <a:lnTo>
                  <a:pt x="2682240" y="2260091"/>
                </a:lnTo>
                <a:lnTo>
                  <a:pt x="2712720" y="2260091"/>
                </a:lnTo>
                <a:lnTo>
                  <a:pt x="2712720" y="2228087"/>
                </a:lnTo>
                <a:close/>
              </a:path>
              <a:path w="2712720" h="2722245">
                <a:moveTo>
                  <a:pt x="2712720" y="2290572"/>
                </a:moveTo>
                <a:lnTo>
                  <a:pt x="2682240" y="2290572"/>
                </a:lnTo>
                <a:lnTo>
                  <a:pt x="2682240" y="2321051"/>
                </a:lnTo>
                <a:lnTo>
                  <a:pt x="2712720" y="2321051"/>
                </a:lnTo>
                <a:lnTo>
                  <a:pt x="2712720" y="2290572"/>
                </a:lnTo>
                <a:close/>
              </a:path>
              <a:path w="2712720" h="2722245">
                <a:moveTo>
                  <a:pt x="2712720" y="2351531"/>
                </a:moveTo>
                <a:lnTo>
                  <a:pt x="2682240" y="2351531"/>
                </a:lnTo>
                <a:lnTo>
                  <a:pt x="2682240" y="2383535"/>
                </a:lnTo>
                <a:lnTo>
                  <a:pt x="2712720" y="2383535"/>
                </a:lnTo>
                <a:lnTo>
                  <a:pt x="2712720" y="2351531"/>
                </a:lnTo>
                <a:close/>
              </a:path>
              <a:path w="2712720" h="2722245">
                <a:moveTo>
                  <a:pt x="2712720" y="2414016"/>
                </a:moveTo>
                <a:lnTo>
                  <a:pt x="2682240" y="2414016"/>
                </a:lnTo>
                <a:lnTo>
                  <a:pt x="2682240" y="2444496"/>
                </a:lnTo>
                <a:lnTo>
                  <a:pt x="2712720" y="2444496"/>
                </a:lnTo>
                <a:lnTo>
                  <a:pt x="2712720" y="2414016"/>
                </a:lnTo>
                <a:close/>
              </a:path>
              <a:path w="2712720" h="2722245">
                <a:moveTo>
                  <a:pt x="2712720" y="2474975"/>
                </a:moveTo>
                <a:lnTo>
                  <a:pt x="2682240" y="2474975"/>
                </a:lnTo>
                <a:lnTo>
                  <a:pt x="2682240" y="2506979"/>
                </a:lnTo>
                <a:lnTo>
                  <a:pt x="2712720" y="2506979"/>
                </a:lnTo>
                <a:lnTo>
                  <a:pt x="2712720" y="2474975"/>
                </a:lnTo>
                <a:close/>
              </a:path>
              <a:path w="2712720" h="2722245">
                <a:moveTo>
                  <a:pt x="2712720" y="2537460"/>
                </a:moveTo>
                <a:lnTo>
                  <a:pt x="2682240" y="2537460"/>
                </a:lnTo>
                <a:lnTo>
                  <a:pt x="2682240" y="2567940"/>
                </a:lnTo>
                <a:lnTo>
                  <a:pt x="2712720" y="2567940"/>
                </a:lnTo>
                <a:lnTo>
                  <a:pt x="2712720" y="2537460"/>
                </a:lnTo>
                <a:close/>
              </a:path>
              <a:path w="2712720" h="2722245">
                <a:moveTo>
                  <a:pt x="2712720" y="2598419"/>
                </a:moveTo>
                <a:lnTo>
                  <a:pt x="2682240" y="2598419"/>
                </a:lnTo>
                <a:lnTo>
                  <a:pt x="2682240" y="2628899"/>
                </a:lnTo>
                <a:lnTo>
                  <a:pt x="2712720" y="2628899"/>
                </a:lnTo>
                <a:lnTo>
                  <a:pt x="2712720" y="2598419"/>
                </a:lnTo>
                <a:close/>
              </a:path>
              <a:path w="2712720" h="2722245">
                <a:moveTo>
                  <a:pt x="2682240" y="2691384"/>
                </a:moveTo>
                <a:lnTo>
                  <a:pt x="2650236" y="2691384"/>
                </a:lnTo>
                <a:lnTo>
                  <a:pt x="2650236" y="2721863"/>
                </a:lnTo>
                <a:lnTo>
                  <a:pt x="2682240" y="2721863"/>
                </a:lnTo>
                <a:lnTo>
                  <a:pt x="2682240" y="2691384"/>
                </a:lnTo>
                <a:close/>
              </a:path>
              <a:path w="2712720" h="2722245">
                <a:moveTo>
                  <a:pt x="2712720" y="2660904"/>
                </a:moveTo>
                <a:lnTo>
                  <a:pt x="2682240" y="2660904"/>
                </a:lnTo>
                <a:lnTo>
                  <a:pt x="2682240" y="2691384"/>
                </a:lnTo>
                <a:lnTo>
                  <a:pt x="2712720" y="2691384"/>
                </a:lnTo>
                <a:lnTo>
                  <a:pt x="2712720" y="2660904"/>
                </a:lnTo>
                <a:close/>
              </a:path>
              <a:path w="2712720" h="2722245">
                <a:moveTo>
                  <a:pt x="2619756" y="2691384"/>
                </a:moveTo>
                <a:lnTo>
                  <a:pt x="2589276" y="2691384"/>
                </a:lnTo>
                <a:lnTo>
                  <a:pt x="2589276" y="2721863"/>
                </a:lnTo>
                <a:lnTo>
                  <a:pt x="2619756" y="2721863"/>
                </a:lnTo>
                <a:lnTo>
                  <a:pt x="2619756" y="2691384"/>
                </a:lnTo>
                <a:close/>
              </a:path>
              <a:path w="2712720" h="2722245">
                <a:moveTo>
                  <a:pt x="2558796" y="2691384"/>
                </a:moveTo>
                <a:lnTo>
                  <a:pt x="2526792" y="2691384"/>
                </a:lnTo>
                <a:lnTo>
                  <a:pt x="2526792" y="2721863"/>
                </a:lnTo>
                <a:lnTo>
                  <a:pt x="2558796" y="2721863"/>
                </a:lnTo>
                <a:lnTo>
                  <a:pt x="2558796" y="2691384"/>
                </a:lnTo>
                <a:close/>
              </a:path>
              <a:path w="2712720" h="2722245">
                <a:moveTo>
                  <a:pt x="2496312" y="2691384"/>
                </a:moveTo>
                <a:lnTo>
                  <a:pt x="2465832" y="2691384"/>
                </a:lnTo>
                <a:lnTo>
                  <a:pt x="2465832" y="2721863"/>
                </a:lnTo>
                <a:lnTo>
                  <a:pt x="2496312" y="2721863"/>
                </a:lnTo>
                <a:lnTo>
                  <a:pt x="2496312" y="2691384"/>
                </a:lnTo>
                <a:close/>
              </a:path>
              <a:path w="2712720" h="2722245">
                <a:moveTo>
                  <a:pt x="2435352" y="2691384"/>
                </a:moveTo>
                <a:lnTo>
                  <a:pt x="2403348" y="2691384"/>
                </a:lnTo>
                <a:lnTo>
                  <a:pt x="2403348" y="2721863"/>
                </a:lnTo>
                <a:lnTo>
                  <a:pt x="2435352" y="2721863"/>
                </a:lnTo>
                <a:lnTo>
                  <a:pt x="2435352" y="2691384"/>
                </a:lnTo>
                <a:close/>
              </a:path>
              <a:path w="2712720" h="2722245">
                <a:moveTo>
                  <a:pt x="2372868" y="2691384"/>
                </a:moveTo>
                <a:lnTo>
                  <a:pt x="2342388" y="2691384"/>
                </a:lnTo>
                <a:lnTo>
                  <a:pt x="2342388" y="2721863"/>
                </a:lnTo>
                <a:lnTo>
                  <a:pt x="2372868" y="2721863"/>
                </a:lnTo>
                <a:lnTo>
                  <a:pt x="2372868" y="2691384"/>
                </a:lnTo>
                <a:close/>
              </a:path>
              <a:path w="2712720" h="2722245">
                <a:moveTo>
                  <a:pt x="2311908" y="2691384"/>
                </a:moveTo>
                <a:lnTo>
                  <a:pt x="2279904" y="2691384"/>
                </a:lnTo>
                <a:lnTo>
                  <a:pt x="2279904" y="2721863"/>
                </a:lnTo>
                <a:lnTo>
                  <a:pt x="2311908" y="2721863"/>
                </a:lnTo>
                <a:lnTo>
                  <a:pt x="2311908" y="2691384"/>
                </a:lnTo>
                <a:close/>
              </a:path>
              <a:path w="2712720" h="2722245">
                <a:moveTo>
                  <a:pt x="2249424" y="2691384"/>
                </a:moveTo>
                <a:lnTo>
                  <a:pt x="2218944" y="2691384"/>
                </a:lnTo>
                <a:lnTo>
                  <a:pt x="2218944" y="2721863"/>
                </a:lnTo>
                <a:lnTo>
                  <a:pt x="2249424" y="2721863"/>
                </a:lnTo>
                <a:lnTo>
                  <a:pt x="2249424" y="2691384"/>
                </a:lnTo>
                <a:close/>
              </a:path>
              <a:path w="2712720" h="2722245">
                <a:moveTo>
                  <a:pt x="2188464" y="2691384"/>
                </a:moveTo>
                <a:lnTo>
                  <a:pt x="2157984" y="2691384"/>
                </a:lnTo>
                <a:lnTo>
                  <a:pt x="2157984" y="2721863"/>
                </a:lnTo>
                <a:lnTo>
                  <a:pt x="2188464" y="2721863"/>
                </a:lnTo>
                <a:lnTo>
                  <a:pt x="2188464" y="2691384"/>
                </a:lnTo>
                <a:close/>
              </a:path>
              <a:path w="2712720" h="2722245">
                <a:moveTo>
                  <a:pt x="2125980" y="2691384"/>
                </a:moveTo>
                <a:lnTo>
                  <a:pt x="2095500" y="2691384"/>
                </a:lnTo>
                <a:lnTo>
                  <a:pt x="2095500" y="2721863"/>
                </a:lnTo>
                <a:lnTo>
                  <a:pt x="2125980" y="2721863"/>
                </a:lnTo>
                <a:lnTo>
                  <a:pt x="2125980" y="2691384"/>
                </a:lnTo>
                <a:close/>
              </a:path>
              <a:path w="2712720" h="2722245">
                <a:moveTo>
                  <a:pt x="2065020" y="2691384"/>
                </a:moveTo>
                <a:lnTo>
                  <a:pt x="2034539" y="2691384"/>
                </a:lnTo>
                <a:lnTo>
                  <a:pt x="2034539" y="2721863"/>
                </a:lnTo>
                <a:lnTo>
                  <a:pt x="2065020" y="2721863"/>
                </a:lnTo>
                <a:lnTo>
                  <a:pt x="2065020" y="2691384"/>
                </a:lnTo>
                <a:close/>
              </a:path>
              <a:path w="2712720" h="2722245">
                <a:moveTo>
                  <a:pt x="2002536" y="2691384"/>
                </a:moveTo>
                <a:lnTo>
                  <a:pt x="1972056" y="2691384"/>
                </a:lnTo>
                <a:lnTo>
                  <a:pt x="1972056" y="2721863"/>
                </a:lnTo>
                <a:lnTo>
                  <a:pt x="2002536" y="2721863"/>
                </a:lnTo>
                <a:lnTo>
                  <a:pt x="2002536" y="2691384"/>
                </a:lnTo>
                <a:close/>
              </a:path>
              <a:path w="2712720" h="2722245">
                <a:moveTo>
                  <a:pt x="1941576" y="2691384"/>
                </a:moveTo>
                <a:lnTo>
                  <a:pt x="1911095" y="2691384"/>
                </a:lnTo>
                <a:lnTo>
                  <a:pt x="1911095" y="2721863"/>
                </a:lnTo>
                <a:lnTo>
                  <a:pt x="1941576" y="2721863"/>
                </a:lnTo>
                <a:lnTo>
                  <a:pt x="1941576" y="2691384"/>
                </a:lnTo>
                <a:close/>
              </a:path>
              <a:path w="2712720" h="2722245">
                <a:moveTo>
                  <a:pt x="1879092" y="2691384"/>
                </a:moveTo>
                <a:lnTo>
                  <a:pt x="1848612" y="2691384"/>
                </a:lnTo>
                <a:lnTo>
                  <a:pt x="1848612" y="2721863"/>
                </a:lnTo>
                <a:lnTo>
                  <a:pt x="1879092" y="2721863"/>
                </a:lnTo>
                <a:lnTo>
                  <a:pt x="1879092" y="2691384"/>
                </a:lnTo>
                <a:close/>
              </a:path>
              <a:path w="2712720" h="2722245">
                <a:moveTo>
                  <a:pt x="1818132" y="2691384"/>
                </a:moveTo>
                <a:lnTo>
                  <a:pt x="1787652" y="2691384"/>
                </a:lnTo>
                <a:lnTo>
                  <a:pt x="1787652" y="2721863"/>
                </a:lnTo>
                <a:lnTo>
                  <a:pt x="1818132" y="2721863"/>
                </a:lnTo>
                <a:lnTo>
                  <a:pt x="1818132" y="2691384"/>
                </a:lnTo>
                <a:close/>
              </a:path>
              <a:path w="2712720" h="2722245">
                <a:moveTo>
                  <a:pt x="1755648" y="2691384"/>
                </a:moveTo>
                <a:lnTo>
                  <a:pt x="1725168" y="2691384"/>
                </a:lnTo>
                <a:lnTo>
                  <a:pt x="1725168" y="2721863"/>
                </a:lnTo>
                <a:lnTo>
                  <a:pt x="1755648" y="2721863"/>
                </a:lnTo>
                <a:lnTo>
                  <a:pt x="1755648" y="2691384"/>
                </a:lnTo>
                <a:close/>
              </a:path>
              <a:path w="2712720" h="2722245">
                <a:moveTo>
                  <a:pt x="1694688" y="2691384"/>
                </a:moveTo>
                <a:lnTo>
                  <a:pt x="1664208" y="2691384"/>
                </a:lnTo>
                <a:lnTo>
                  <a:pt x="1664208" y="2721863"/>
                </a:lnTo>
                <a:lnTo>
                  <a:pt x="1694688" y="2721863"/>
                </a:lnTo>
                <a:lnTo>
                  <a:pt x="1694688" y="2691384"/>
                </a:lnTo>
                <a:close/>
              </a:path>
              <a:path w="2712720" h="2722245">
                <a:moveTo>
                  <a:pt x="1633727" y="2691384"/>
                </a:moveTo>
                <a:lnTo>
                  <a:pt x="1601724" y="2691384"/>
                </a:lnTo>
                <a:lnTo>
                  <a:pt x="1601724" y="2721863"/>
                </a:lnTo>
                <a:lnTo>
                  <a:pt x="1633727" y="2721863"/>
                </a:lnTo>
                <a:lnTo>
                  <a:pt x="1633727" y="2691384"/>
                </a:lnTo>
                <a:close/>
              </a:path>
              <a:path w="2712720" h="2722245">
                <a:moveTo>
                  <a:pt x="1571244" y="2691384"/>
                </a:moveTo>
                <a:lnTo>
                  <a:pt x="1540764" y="2691384"/>
                </a:lnTo>
                <a:lnTo>
                  <a:pt x="1540764" y="2721863"/>
                </a:lnTo>
                <a:lnTo>
                  <a:pt x="1571244" y="2721863"/>
                </a:lnTo>
                <a:lnTo>
                  <a:pt x="1571244" y="2691384"/>
                </a:lnTo>
                <a:close/>
              </a:path>
              <a:path w="2712720" h="2722245">
                <a:moveTo>
                  <a:pt x="1510284" y="2691384"/>
                </a:moveTo>
                <a:lnTo>
                  <a:pt x="1478280" y="2691384"/>
                </a:lnTo>
                <a:lnTo>
                  <a:pt x="1478280" y="2721863"/>
                </a:lnTo>
                <a:lnTo>
                  <a:pt x="1510284" y="2721863"/>
                </a:lnTo>
                <a:lnTo>
                  <a:pt x="1510284" y="2691384"/>
                </a:lnTo>
                <a:close/>
              </a:path>
              <a:path w="2712720" h="2722245">
                <a:moveTo>
                  <a:pt x="1447800" y="2691384"/>
                </a:moveTo>
                <a:lnTo>
                  <a:pt x="1417320" y="2691384"/>
                </a:lnTo>
                <a:lnTo>
                  <a:pt x="1417320" y="2721863"/>
                </a:lnTo>
                <a:lnTo>
                  <a:pt x="1447800" y="2721863"/>
                </a:lnTo>
                <a:lnTo>
                  <a:pt x="1447800" y="2691384"/>
                </a:lnTo>
                <a:close/>
              </a:path>
              <a:path w="2712720" h="2722245">
                <a:moveTo>
                  <a:pt x="1386840" y="2691384"/>
                </a:moveTo>
                <a:lnTo>
                  <a:pt x="1354836" y="2691384"/>
                </a:lnTo>
                <a:lnTo>
                  <a:pt x="1354836" y="2721863"/>
                </a:lnTo>
                <a:lnTo>
                  <a:pt x="1386840" y="2721863"/>
                </a:lnTo>
                <a:lnTo>
                  <a:pt x="1386840" y="2691384"/>
                </a:lnTo>
                <a:close/>
              </a:path>
              <a:path w="2712720" h="2722245">
                <a:moveTo>
                  <a:pt x="1324356" y="2691384"/>
                </a:moveTo>
                <a:lnTo>
                  <a:pt x="1293876" y="2691384"/>
                </a:lnTo>
                <a:lnTo>
                  <a:pt x="1293876" y="2721863"/>
                </a:lnTo>
                <a:lnTo>
                  <a:pt x="1324356" y="2721863"/>
                </a:lnTo>
                <a:lnTo>
                  <a:pt x="1324356" y="2691384"/>
                </a:lnTo>
                <a:close/>
              </a:path>
              <a:path w="2712720" h="2722245">
                <a:moveTo>
                  <a:pt x="1263396" y="2691384"/>
                </a:moveTo>
                <a:lnTo>
                  <a:pt x="1232916" y="2691384"/>
                </a:lnTo>
                <a:lnTo>
                  <a:pt x="1232916" y="2721863"/>
                </a:lnTo>
                <a:lnTo>
                  <a:pt x="1263396" y="2721863"/>
                </a:lnTo>
                <a:lnTo>
                  <a:pt x="1263396" y="2691384"/>
                </a:lnTo>
                <a:close/>
              </a:path>
              <a:path w="2712720" h="2722245">
                <a:moveTo>
                  <a:pt x="1200912" y="2691384"/>
                </a:moveTo>
                <a:lnTo>
                  <a:pt x="1170432" y="2691384"/>
                </a:lnTo>
                <a:lnTo>
                  <a:pt x="1170432" y="2721863"/>
                </a:lnTo>
                <a:lnTo>
                  <a:pt x="1200912" y="2721863"/>
                </a:lnTo>
                <a:lnTo>
                  <a:pt x="1200912" y="2691384"/>
                </a:lnTo>
                <a:close/>
              </a:path>
              <a:path w="2712720" h="2722245">
                <a:moveTo>
                  <a:pt x="1139952" y="2691384"/>
                </a:moveTo>
                <a:lnTo>
                  <a:pt x="1109472" y="2691384"/>
                </a:lnTo>
                <a:lnTo>
                  <a:pt x="1109472" y="2721863"/>
                </a:lnTo>
                <a:lnTo>
                  <a:pt x="1139952" y="2721863"/>
                </a:lnTo>
                <a:lnTo>
                  <a:pt x="1139952" y="2691384"/>
                </a:lnTo>
                <a:close/>
              </a:path>
              <a:path w="2712720" h="2722245">
                <a:moveTo>
                  <a:pt x="1077468" y="2691384"/>
                </a:moveTo>
                <a:lnTo>
                  <a:pt x="1046988" y="2691384"/>
                </a:lnTo>
                <a:lnTo>
                  <a:pt x="1046988" y="2721863"/>
                </a:lnTo>
                <a:lnTo>
                  <a:pt x="1077468" y="2721863"/>
                </a:lnTo>
                <a:lnTo>
                  <a:pt x="1077468" y="2691384"/>
                </a:lnTo>
                <a:close/>
              </a:path>
              <a:path w="2712720" h="2722245">
                <a:moveTo>
                  <a:pt x="1016507" y="2691384"/>
                </a:moveTo>
                <a:lnTo>
                  <a:pt x="986028" y="2691384"/>
                </a:lnTo>
                <a:lnTo>
                  <a:pt x="986028" y="2721863"/>
                </a:lnTo>
                <a:lnTo>
                  <a:pt x="1016507" y="2721863"/>
                </a:lnTo>
                <a:lnTo>
                  <a:pt x="1016507" y="2691384"/>
                </a:lnTo>
                <a:close/>
              </a:path>
              <a:path w="2712720" h="2722245">
                <a:moveTo>
                  <a:pt x="954024" y="2691384"/>
                </a:moveTo>
                <a:lnTo>
                  <a:pt x="923544" y="2691384"/>
                </a:lnTo>
                <a:lnTo>
                  <a:pt x="923544" y="2721863"/>
                </a:lnTo>
                <a:lnTo>
                  <a:pt x="954024" y="2721863"/>
                </a:lnTo>
                <a:lnTo>
                  <a:pt x="954024" y="2691384"/>
                </a:lnTo>
                <a:close/>
              </a:path>
              <a:path w="2712720" h="2722245">
                <a:moveTo>
                  <a:pt x="893063" y="2691384"/>
                </a:moveTo>
                <a:lnTo>
                  <a:pt x="862584" y="2691384"/>
                </a:lnTo>
                <a:lnTo>
                  <a:pt x="862584" y="2721863"/>
                </a:lnTo>
                <a:lnTo>
                  <a:pt x="893063" y="2721863"/>
                </a:lnTo>
                <a:lnTo>
                  <a:pt x="893063" y="2691384"/>
                </a:lnTo>
                <a:close/>
              </a:path>
              <a:path w="2712720" h="2722245">
                <a:moveTo>
                  <a:pt x="830580" y="2691384"/>
                </a:moveTo>
                <a:lnTo>
                  <a:pt x="800100" y="2691384"/>
                </a:lnTo>
                <a:lnTo>
                  <a:pt x="800100" y="2721863"/>
                </a:lnTo>
                <a:lnTo>
                  <a:pt x="830580" y="2721863"/>
                </a:lnTo>
                <a:lnTo>
                  <a:pt x="830580" y="2691384"/>
                </a:lnTo>
                <a:close/>
              </a:path>
              <a:path w="2712720" h="2722245">
                <a:moveTo>
                  <a:pt x="769619" y="2691384"/>
                </a:moveTo>
                <a:lnTo>
                  <a:pt x="739140" y="2691384"/>
                </a:lnTo>
                <a:lnTo>
                  <a:pt x="739140" y="2721863"/>
                </a:lnTo>
                <a:lnTo>
                  <a:pt x="769619" y="2721863"/>
                </a:lnTo>
                <a:lnTo>
                  <a:pt x="769619" y="2691384"/>
                </a:lnTo>
                <a:close/>
              </a:path>
              <a:path w="2712720" h="2722245">
                <a:moveTo>
                  <a:pt x="708660" y="2691384"/>
                </a:moveTo>
                <a:lnTo>
                  <a:pt x="676656" y="2691384"/>
                </a:lnTo>
                <a:lnTo>
                  <a:pt x="676656" y="2721863"/>
                </a:lnTo>
                <a:lnTo>
                  <a:pt x="708660" y="2721863"/>
                </a:lnTo>
                <a:lnTo>
                  <a:pt x="708660" y="2691384"/>
                </a:lnTo>
                <a:close/>
              </a:path>
              <a:path w="2712720" h="2722245">
                <a:moveTo>
                  <a:pt x="646176" y="2691384"/>
                </a:moveTo>
                <a:lnTo>
                  <a:pt x="615696" y="2691384"/>
                </a:lnTo>
                <a:lnTo>
                  <a:pt x="615696" y="2721863"/>
                </a:lnTo>
                <a:lnTo>
                  <a:pt x="646176" y="2721863"/>
                </a:lnTo>
                <a:lnTo>
                  <a:pt x="646176" y="2691384"/>
                </a:lnTo>
                <a:close/>
              </a:path>
              <a:path w="2712720" h="2722245">
                <a:moveTo>
                  <a:pt x="585216" y="2691384"/>
                </a:moveTo>
                <a:lnTo>
                  <a:pt x="553212" y="2691384"/>
                </a:lnTo>
                <a:lnTo>
                  <a:pt x="553212" y="2721863"/>
                </a:lnTo>
                <a:lnTo>
                  <a:pt x="585216" y="2721863"/>
                </a:lnTo>
                <a:lnTo>
                  <a:pt x="585216" y="2691384"/>
                </a:lnTo>
                <a:close/>
              </a:path>
              <a:path w="2712720" h="2722245">
                <a:moveTo>
                  <a:pt x="522731" y="2691384"/>
                </a:moveTo>
                <a:lnTo>
                  <a:pt x="492252" y="2691384"/>
                </a:lnTo>
                <a:lnTo>
                  <a:pt x="492252" y="2721863"/>
                </a:lnTo>
                <a:lnTo>
                  <a:pt x="522731" y="2721863"/>
                </a:lnTo>
                <a:lnTo>
                  <a:pt x="522731" y="2691384"/>
                </a:lnTo>
                <a:close/>
              </a:path>
              <a:path w="2712720" h="2722245">
                <a:moveTo>
                  <a:pt x="461772" y="2691384"/>
                </a:moveTo>
                <a:lnTo>
                  <a:pt x="429767" y="2691384"/>
                </a:lnTo>
                <a:lnTo>
                  <a:pt x="429767" y="2721863"/>
                </a:lnTo>
                <a:lnTo>
                  <a:pt x="461772" y="2721863"/>
                </a:lnTo>
                <a:lnTo>
                  <a:pt x="461772" y="2691384"/>
                </a:lnTo>
                <a:close/>
              </a:path>
              <a:path w="2712720" h="2722245">
                <a:moveTo>
                  <a:pt x="399288" y="2691384"/>
                </a:moveTo>
                <a:lnTo>
                  <a:pt x="368808" y="2691384"/>
                </a:lnTo>
                <a:lnTo>
                  <a:pt x="368808" y="2721863"/>
                </a:lnTo>
                <a:lnTo>
                  <a:pt x="399288" y="2721863"/>
                </a:lnTo>
                <a:lnTo>
                  <a:pt x="399288" y="2691384"/>
                </a:lnTo>
                <a:close/>
              </a:path>
              <a:path w="2712720" h="2722245">
                <a:moveTo>
                  <a:pt x="338328" y="2691384"/>
                </a:moveTo>
                <a:lnTo>
                  <a:pt x="306323" y="2691384"/>
                </a:lnTo>
                <a:lnTo>
                  <a:pt x="306323" y="2721863"/>
                </a:lnTo>
                <a:lnTo>
                  <a:pt x="338328" y="2721863"/>
                </a:lnTo>
                <a:lnTo>
                  <a:pt x="338328" y="2691384"/>
                </a:lnTo>
                <a:close/>
              </a:path>
              <a:path w="2712720" h="2722245">
                <a:moveTo>
                  <a:pt x="275844" y="2691384"/>
                </a:moveTo>
                <a:lnTo>
                  <a:pt x="245364" y="2691384"/>
                </a:lnTo>
                <a:lnTo>
                  <a:pt x="245364" y="2721863"/>
                </a:lnTo>
                <a:lnTo>
                  <a:pt x="275844" y="2721863"/>
                </a:lnTo>
                <a:lnTo>
                  <a:pt x="275844" y="2691384"/>
                </a:lnTo>
                <a:close/>
              </a:path>
              <a:path w="2712720" h="2722245">
                <a:moveTo>
                  <a:pt x="214884" y="2691384"/>
                </a:moveTo>
                <a:lnTo>
                  <a:pt x="184404" y="2691384"/>
                </a:lnTo>
                <a:lnTo>
                  <a:pt x="184404" y="2721863"/>
                </a:lnTo>
                <a:lnTo>
                  <a:pt x="214884" y="2721863"/>
                </a:lnTo>
                <a:lnTo>
                  <a:pt x="214884" y="2691384"/>
                </a:lnTo>
                <a:close/>
              </a:path>
              <a:path w="2712720" h="2722245">
                <a:moveTo>
                  <a:pt x="152400" y="2691384"/>
                </a:moveTo>
                <a:lnTo>
                  <a:pt x="121920" y="2691384"/>
                </a:lnTo>
                <a:lnTo>
                  <a:pt x="121920" y="2721863"/>
                </a:lnTo>
                <a:lnTo>
                  <a:pt x="152400" y="2721863"/>
                </a:lnTo>
                <a:lnTo>
                  <a:pt x="152400" y="2691384"/>
                </a:lnTo>
                <a:close/>
              </a:path>
              <a:path w="2712720" h="2722245">
                <a:moveTo>
                  <a:pt x="91440" y="2691384"/>
                </a:moveTo>
                <a:lnTo>
                  <a:pt x="60960" y="2691384"/>
                </a:lnTo>
                <a:lnTo>
                  <a:pt x="60960" y="2721863"/>
                </a:lnTo>
                <a:lnTo>
                  <a:pt x="91440" y="2721863"/>
                </a:lnTo>
                <a:lnTo>
                  <a:pt x="91440" y="2691384"/>
                </a:lnTo>
                <a:close/>
              </a:path>
            </a:pathLst>
          </a:custGeom>
          <a:solidFill>
            <a:srgbClr val="FF0000"/>
          </a:solidFill>
        </p:spPr>
        <p:txBody>
          <a:bodyPr wrap="square" lIns="0" tIns="0" rIns="0" bIns="0" rtlCol="0"/>
          <a:lstStyle/>
          <a:p>
            <a:endParaRPr sz="1632"/>
          </a:p>
        </p:txBody>
      </p:sp>
      <p:sp>
        <p:nvSpPr>
          <p:cNvPr id="52" name="object 52"/>
          <p:cNvSpPr txBox="1"/>
          <p:nvPr/>
        </p:nvSpPr>
        <p:spPr>
          <a:xfrm>
            <a:off x="1535055" y="5292925"/>
            <a:ext cx="4744746" cy="256385"/>
          </a:xfrm>
          <a:prstGeom prst="rect">
            <a:avLst/>
          </a:prstGeom>
          <a:ln w="10668">
            <a:solidFill>
              <a:srgbClr val="000000"/>
            </a:solidFill>
          </a:ln>
        </p:spPr>
        <p:txBody>
          <a:bodyPr vert="horz" wrap="square" lIns="0" tIns="46641" rIns="0" bIns="0" rtlCol="0">
            <a:spAutoFit/>
          </a:bodyPr>
          <a:lstStyle/>
          <a:p>
            <a:pPr marL="89252">
              <a:spcBef>
                <a:spcPts val="367"/>
              </a:spcBef>
            </a:pPr>
            <a:r>
              <a:rPr sz="1360" b="1" spc="9" dirty="0">
                <a:latin typeface="Noto Sans CJK HK"/>
                <a:cs typeface="Noto Sans CJK HK"/>
              </a:rPr>
              <a:t>ＮＥＩ</a:t>
            </a:r>
            <a:r>
              <a:rPr sz="861" b="1" spc="9" dirty="0">
                <a:latin typeface="Noto Sans CJK HK"/>
                <a:cs typeface="Noto Sans CJK HK"/>
              </a:rPr>
              <a:t>（</a:t>
            </a:r>
            <a:r>
              <a:rPr sz="861" b="1" spc="18" dirty="0">
                <a:latin typeface="Noto Sans CJK HK"/>
                <a:cs typeface="Noto Sans CJK HK"/>
              </a:rPr>
              <a:t>米国原子力</a:t>
            </a:r>
            <a:r>
              <a:rPr sz="861" b="1" spc="-159" dirty="0">
                <a:latin typeface="Noto Sans CJK HK"/>
                <a:cs typeface="Noto Sans CJK HK"/>
              </a:rPr>
              <a:t>エ</a:t>
            </a:r>
            <a:r>
              <a:rPr sz="861" b="1" spc="-127" dirty="0">
                <a:latin typeface="Noto Sans CJK HK"/>
                <a:cs typeface="Noto Sans CJK HK"/>
              </a:rPr>
              <a:t>ネル</a:t>
            </a:r>
            <a:r>
              <a:rPr sz="861" b="1" spc="-103" dirty="0">
                <a:latin typeface="Noto Sans CJK HK"/>
                <a:cs typeface="Noto Sans CJK HK"/>
              </a:rPr>
              <a:t>ギ</a:t>
            </a:r>
            <a:r>
              <a:rPr sz="861" b="1" spc="-95" dirty="0">
                <a:latin typeface="Noto Sans CJK HK"/>
                <a:cs typeface="Noto Sans CJK HK"/>
              </a:rPr>
              <a:t>ー</a:t>
            </a:r>
            <a:r>
              <a:rPr sz="861" b="1" spc="18" dirty="0">
                <a:latin typeface="Noto Sans CJK HK"/>
                <a:cs typeface="Noto Sans CJK HK"/>
              </a:rPr>
              <a:t>協会）</a:t>
            </a:r>
            <a:r>
              <a:rPr sz="1360" b="1" spc="-240" dirty="0">
                <a:latin typeface="Noto Sans CJK HK"/>
                <a:cs typeface="Noto Sans CJK HK"/>
              </a:rPr>
              <a:t>に</a:t>
            </a:r>
            <a:r>
              <a:rPr sz="1360" b="1" spc="-199" dirty="0">
                <a:latin typeface="Noto Sans CJK HK"/>
                <a:cs typeface="Noto Sans CJK HK"/>
              </a:rPr>
              <a:t>よ</a:t>
            </a:r>
            <a:r>
              <a:rPr sz="1360" b="1" spc="-268" dirty="0">
                <a:latin typeface="Noto Sans CJK HK"/>
                <a:cs typeface="Noto Sans CJK HK"/>
              </a:rPr>
              <a:t>る</a:t>
            </a:r>
            <a:r>
              <a:rPr sz="1360" b="1" spc="9" dirty="0">
                <a:latin typeface="Noto Sans CJK HK"/>
                <a:cs typeface="Noto Sans CJK HK"/>
              </a:rPr>
              <a:t>非従来型炉</a:t>
            </a:r>
            <a:r>
              <a:rPr sz="1360" b="1" spc="-103" dirty="0">
                <a:latin typeface="Noto Sans CJK HK"/>
                <a:cs typeface="Noto Sans CJK HK"/>
              </a:rPr>
              <a:t>の</a:t>
            </a:r>
            <a:r>
              <a:rPr sz="1360" b="1" spc="9" dirty="0">
                <a:latin typeface="Noto Sans CJK HK"/>
                <a:cs typeface="Noto Sans CJK HK"/>
              </a:rPr>
              <a:t>市場規模予測</a:t>
            </a:r>
            <a:endParaRPr sz="1360">
              <a:latin typeface="Noto Sans CJK HK"/>
              <a:cs typeface="Noto Sans CJK HK"/>
            </a:endParaRPr>
          </a:p>
        </p:txBody>
      </p:sp>
      <p:sp>
        <p:nvSpPr>
          <p:cNvPr id="53" name="object 53"/>
          <p:cNvSpPr/>
          <p:nvPr/>
        </p:nvSpPr>
        <p:spPr>
          <a:xfrm>
            <a:off x="6125943" y="2849611"/>
            <a:ext cx="398466" cy="1220736"/>
          </a:xfrm>
          <a:custGeom>
            <a:avLst/>
            <a:gdLst/>
            <a:ahLst/>
            <a:cxnLst/>
            <a:rect l="l" t="t" r="r" b="b"/>
            <a:pathLst>
              <a:path w="439420" h="1346200">
                <a:moveTo>
                  <a:pt x="219455" y="0"/>
                </a:moveTo>
                <a:lnTo>
                  <a:pt x="219455" y="336804"/>
                </a:lnTo>
                <a:lnTo>
                  <a:pt x="0" y="336804"/>
                </a:lnTo>
                <a:lnTo>
                  <a:pt x="0" y="1008888"/>
                </a:lnTo>
                <a:lnTo>
                  <a:pt x="219455" y="1008888"/>
                </a:lnTo>
                <a:lnTo>
                  <a:pt x="219455" y="1345692"/>
                </a:lnTo>
                <a:lnTo>
                  <a:pt x="438912" y="673608"/>
                </a:lnTo>
                <a:lnTo>
                  <a:pt x="219455" y="0"/>
                </a:lnTo>
                <a:close/>
              </a:path>
            </a:pathLst>
          </a:custGeom>
          <a:solidFill>
            <a:srgbClr val="F2DBDB"/>
          </a:solidFill>
        </p:spPr>
        <p:txBody>
          <a:bodyPr wrap="square" lIns="0" tIns="0" rIns="0" bIns="0" rtlCol="0"/>
          <a:lstStyle/>
          <a:p>
            <a:endParaRPr sz="1632"/>
          </a:p>
        </p:txBody>
      </p:sp>
      <p:sp>
        <p:nvSpPr>
          <p:cNvPr id="55" name="テキスト ボックス 54">
            <a:extLst>
              <a:ext uri="{FF2B5EF4-FFF2-40B4-BE49-F238E27FC236}">
                <a16:creationId xmlns:a16="http://schemas.microsoft.com/office/drawing/2014/main" id="{589FDF3E-9419-4C4B-8952-9DFC94D90546}"/>
              </a:ext>
            </a:extLst>
          </p:cNvPr>
          <p:cNvSpPr txBox="1"/>
          <p:nvPr/>
        </p:nvSpPr>
        <p:spPr>
          <a:xfrm>
            <a:off x="0" y="0"/>
            <a:ext cx="12192000" cy="523220"/>
          </a:xfrm>
          <a:prstGeom prst="rect">
            <a:avLst/>
          </a:prstGeom>
          <a:solidFill>
            <a:srgbClr val="052F61"/>
          </a:solidFill>
        </p:spPr>
        <p:txBody>
          <a:bodyPr wrap="square" rtlCol="0">
            <a:spAutoFit/>
          </a:bodyPr>
          <a:lstStyle/>
          <a:p>
            <a:pPr algn="ctr"/>
            <a:r>
              <a:rPr kumimoji="1" lang="ja-JP" altLang="en-US" sz="2800" b="1" dirty="0">
                <a:solidFill>
                  <a:schemeClr val="bg1"/>
                </a:solidFill>
                <a:latin typeface="Meiryo UI" panose="020B0604030504040204" pitchFamily="50" charset="-128"/>
                <a:ea typeface="Meiryo UI" panose="020B0604030504040204" pitchFamily="50" charset="-128"/>
              </a:rPr>
              <a:t>原子力世界市場</a:t>
            </a: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object 4"/>
          <p:cNvGrpSpPr/>
          <p:nvPr/>
        </p:nvGrpSpPr>
        <p:grpSpPr>
          <a:xfrm>
            <a:off x="2828575" y="1282463"/>
            <a:ext cx="2902127" cy="4592615"/>
            <a:chOff x="1743455" y="1414271"/>
            <a:chExt cx="3200401" cy="5064634"/>
          </a:xfrm>
        </p:grpSpPr>
        <p:sp>
          <p:nvSpPr>
            <p:cNvPr id="5" name="object 5"/>
            <p:cNvSpPr/>
            <p:nvPr/>
          </p:nvSpPr>
          <p:spPr>
            <a:xfrm>
              <a:off x="1790700" y="3994403"/>
              <a:ext cx="3144520" cy="2293620"/>
            </a:xfrm>
            <a:custGeom>
              <a:avLst/>
              <a:gdLst/>
              <a:ahLst/>
              <a:cxnLst/>
              <a:rect l="l" t="t" r="r" b="b"/>
              <a:pathLst>
                <a:path w="3144520" h="2293620">
                  <a:moveTo>
                    <a:pt x="0" y="2293620"/>
                  </a:moveTo>
                  <a:lnTo>
                    <a:pt x="3144011" y="2293620"/>
                  </a:lnTo>
                </a:path>
                <a:path w="3144520" h="2293620">
                  <a:moveTo>
                    <a:pt x="0" y="2150364"/>
                  </a:moveTo>
                  <a:lnTo>
                    <a:pt x="3144011" y="2150364"/>
                  </a:lnTo>
                </a:path>
                <a:path w="3144520" h="2293620">
                  <a:moveTo>
                    <a:pt x="0" y="2007108"/>
                  </a:moveTo>
                  <a:lnTo>
                    <a:pt x="3144011" y="2007108"/>
                  </a:lnTo>
                </a:path>
                <a:path w="3144520" h="2293620">
                  <a:moveTo>
                    <a:pt x="0" y="1863852"/>
                  </a:moveTo>
                  <a:lnTo>
                    <a:pt x="3144011" y="1863852"/>
                  </a:lnTo>
                </a:path>
                <a:path w="3144520" h="2293620">
                  <a:moveTo>
                    <a:pt x="0" y="1575816"/>
                  </a:moveTo>
                  <a:lnTo>
                    <a:pt x="3144011" y="1575816"/>
                  </a:lnTo>
                </a:path>
                <a:path w="3144520" h="2293620">
                  <a:moveTo>
                    <a:pt x="0" y="1432560"/>
                  </a:moveTo>
                  <a:lnTo>
                    <a:pt x="3144011" y="1432560"/>
                  </a:lnTo>
                </a:path>
                <a:path w="3144520" h="2293620">
                  <a:moveTo>
                    <a:pt x="0" y="1289304"/>
                  </a:moveTo>
                  <a:lnTo>
                    <a:pt x="3144011" y="1289304"/>
                  </a:lnTo>
                </a:path>
                <a:path w="3144520" h="2293620">
                  <a:moveTo>
                    <a:pt x="0" y="1146048"/>
                  </a:moveTo>
                  <a:lnTo>
                    <a:pt x="3144011" y="1146048"/>
                  </a:lnTo>
                </a:path>
                <a:path w="3144520" h="2293620">
                  <a:moveTo>
                    <a:pt x="0" y="861060"/>
                  </a:moveTo>
                  <a:lnTo>
                    <a:pt x="3144011" y="861060"/>
                  </a:lnTo>
                </a:path>
                <a:path w="3144520" h="2293620">
                  <a:moveTo>
                    <a:pt x="0" y="716279"/>
                  </a:moveTo>
                  <a:lnTo>
                    <a:pt x="3144011" y="716279"/>
                  </a:lnTo>
                </a:path>
                <a:path w="3144520" h="2293620">
                  <a:moveTo>
                    <a:pt x="0" y="573024"/>
                  </a:moveTo>
                  <a:lnTo>
                    <a:pt x="3144011" y="573024"/>
                  </a:lnTo>
                </a:path>
                <a:path w="3144520" h="2293620">
                  <a:moveTo>
                    <a:pt x="0" y="429768"/>
                  </a:moveTo>
                  <a:lnTo>
                    <a:pt x="3144011" y="429768"/>
                  </a:lnTo>
                </a:path>
                <a:path w="3144520" h="2293620">
                  <a:moveTo>
                    <a:pt x="0" y="143256"/>
                  </a:moveTo>
                  <a:lnTo>
                    <a:pt x="3144011" y="143256"/>
                  </a:lnTo>
                </a:path>
                <a:path w="3144520" h="2293620">
                  <a:moveTo>
                    <a:pt x="0" y="0"/>
                  </a:moveTo>
                  <a:lnTo>
                    <a:pt x="3144011" y="0"/>
                  </a:lnTo>
                </a:path>
              </a:pathLst>
            </a:custGeom>
            <a:ln w="9144">
              <a:solidFill>
                <a:srgbClr val="F2F2F2"/>
              </a:solidFill>
            </a:ln>
          </p:spPr>
          <p:txBody>
            <a:bodyPr wrap="square" lIns="0" tIns="0" rIns="0" bIns="0" rtlCol="0"/>
            <a:lstStyle/>
            <a:p>
              <a:endParaRPr sz="1200">
                <a:latin typeface="BIZ UDP明朝 Medium" panose="02020500000000000000" pitchFamily="18" charset="-128"/>
                <a:ea typeface="BIZ UDP明朝 Medium" panose="02020500000000000000" pitchFamily="18" charset="-128"/>
              </a:endParaRPr>
            </a:p>
          </p:txBody>
        </p:sp>
        <p:sp>
          <p:nvSpPr>
            <p:cNvPr id="6" name="object 6"/>
            <p:cNvSpPr/>
            <p:nvPr/>
          </p:nvSpPr>
          <p:spPr>
            <a:xfrm>
              <a:off x="1790700" y="1844039"/>
              <a:ext cx="1076325" cy="2007235"/>
            </a:xfrm>
            <a:custGeom>
              <a:avLst/>
              <a:gdLst/>
              <a:ahLst/>
              <a:cxnLst/>
              <a:rect l="l" t="t" r="r" b="b"/>
              <a:pathLst>
                <a:path w="1076325" h="2007235">
                  <a:moveTo>
                    <a:pt x="0" y="2007108"/>
                  </a:moveTo>
                  <a:lnTo>
                    <a:pt x="1075943" y="2007108"/>
                  </a:lnTo>
                </a:path>
                <a:path w="1076325" h="2007235">
                  <a:moveTo>
                    <a:pt x="0" y="1862327"/>
                  </a:moveTo>
                  <a:lnTo>
                    <a:pt x="1075943" y="1862327"/>
                  </a:lnTo>
                </a:path>
                <a:path w="1076325" h="2007235">
                  <a:moveTo>
                    <a:pt x="0" y="1575816"/>
                  </a:moveTo>
                  <a:lnTo>
                    <a:pt x="1075943" y="1575816"/>
                  </a:lnTo>
                </a:path>
                <a:path w="1076325" h="2007235">
                  <a:moveTo>
                    <a:pt x="0" y="1434083"/>
                  </a:moveTo>
                  <a:lnTo>
                    <a:pt x="1075943" y="1434083"/>
                  </a:lnTo>
                </a:path>
                <a:path w="1076325" h="2007235">
                  <a:moveTo>
                    <a:pt x="0" y="1290827"/>
                  </a:moveTo>
                  <a:lnTo>
                    <a:pt x="1075943" y="1290827"/>
                  </a:lnTo>
                </a:path>
                <a:path w="1076325" h="2007235">
                  <a:moveTo>
                    <a:pt x="0" y="1147572"/>
                  </a:moveTo>
                  <a:lnTo>
                    <a:pt x="1075943" y="1147572"/>
                  </a:lnTo>
                </a:path>
                <a:path w="1076325" h="2007235">
                  <a:moveTo>
                    <a:pt x="0" y="859535"/>
                  </a:moveTo>
                  <a:lnTo>
                    <a:pt x="1075943" y="859535"/>
                  </a:lnTo>
                </a:path>
                <a:path w="1076325" h="2007235">
                  <a:moveTo>
                    <a:pt x="0" y="716280"/>
                  </a:moveTo>
                  <a:lnTo>
                    <a:pt x="1075943" y="716280"/>
                  </a:lnTo>
                </a:path>
                <a:path w="1076325" h="2007235">
                  <a:moveTo>
                    <a:pt x="0" y="573024"/>
                  </a:moveTo>
                  <a:lnTo>
                    <a:pt x="1075943" y="573024"/>
                  </a:lnTo>
                </a:path>
                <a:path w="1076325" h="2007235">
                  <a:moveTo>
                    <a:pt x="0" y="429767"/>
                  </a:moveTo>
                  <a:lnTo>
                    <a:pt x="1075943" y="429767"/>
                  </a:lnTo>
                </a:path>
                <a:path w="1076325" h="2007235">
                  <a:moveTo>
                    <a:pt x="0" y="143256"/>
                  </a:moveTo>
                  <a:lnTo>
                    <a:pt x="1075943" y="143256"/>
                  </a:lnTo>
                </a:path>
                <a:path w="1076325" h="2007235">
                  <a:moveTo>
                    <a:pt x="0" y="0"/>
                  </a:moveTo>
                  <a:lnTo>
                    <a:pt x="1075943" y="0"/>
                  </a:lnTo>
                </a:path>
              </a:pathLst>
            </a:custGeom>
            <a:ln w="9144">
              <a:solidFill>
                <a:srgbClr val="F2F2F2"/>
              </a:solidFill>
            </a:ln>
          </p:spPr>
          <p:txBody>
            <a:bodyPr wrap="square" lIns="0" tIns="0" rIns="0" bIns="0" rtlCol="0"/>
            <a:lstStyle/>
            <a:p>
              <a:endParaRPr sz="1200">
                <a:latin typeface="BIZ UDP明朝 Medium" panose="02020500000000000000" pitchFamily="18" charset="-128"/>
                <a:ea typeface="BIZ UDP明朝 Medium" panose="02020500000000000000" pitchFamily="18" charset="-128"/>
              </a:endParaRPr>
            </a:p>
          </p:txBody>
        </p:sp>
        <p:sp>
          <p:nvSpPr>
            <p:cNvPr id="7" name="object 7"/>
            <p:cNvSpPr/>
            <p:nvPr/>
          </p:nvSpPr>
          <p:spPr>
            <a:xfrm>
              <a:off x="1790700" y="1557527"/>
              <a:ext cx="3144520" cy="142240"/>
            </a:xfrm>
            <a:custGeom>
              <a:avLst/>
              <a:gdLst/>
              <a:ahLst/>
              <a:cxnLst/>
              <a:rect l="l" t="t" r="r" b="b"/>
              <a:pathLst>
                <a:path w="3144520" h="142239">
                  <a:moveTo>
                    <a:pt x="0" y="141732"/>
                  </a:moveTo>
                  <a:lnTo>
                    <a:pt x="3144011" y="141732"/>
                  </a:lnTo>
                </a:path>
                <a:path w="3144520" h="142239">
                  <a:moveTo>
                    <a:pt x="0" y="0"/>
                  </a:moveTo>
                  <a:lnTo>
                    <a:pt x="3144011" y="0"/>
                  </a:lnTo>
                </a:path>
              </a:pathLst>
            </a:custGeom>
            <a:ln w="9144">
              <a:solidFill>
                <a:srgbClr val="F2F2F2"/>
              </a:solidFill>
            </a:ln>
          </p:spPr>
          <p:txBody>
            <a:bodyPr wrap="square" lIns="0" tIns="0" rIns="0" bIns="0" rtlCol="0"/>
            <a:lstStyle/>
            <a:p>
              <a:endParaRPr sz="1200">
                <a:latin typeface="BIZ UDP明朝 Medium" panose="02020500000000000000" pitchFamily="18" charset="-128"/>
                <a:ea typeface="BIZ UDP明朝 Medium" panose="02020500000000000000" pitchFamily="18" charset="-128"/>
              </a:endParaRPr>
            </a:p>
          </p:txBody>
        </p:sp>
        <p:sp>
          <p:nvSpPr>
            <p:cNvPr id="8" name="object 8"/>
            <p:cNvSpPr/>
            <p:nvPr/>
          </p:nvSpPr>
          <p:spPr>
            <a:xfrm>
              <a:off x="1790700" y="4280916"/>
              <a:ext cx="3144520" cy="1432560"/>
            </a:xfrm>
            <a:custGeom>
              <a:avLst/>
              <a:gdLst/>
              <a:ahLst/>
              <a:cxnLst/>
              <a:rect l="l" t="t" r="r" b="b"/>
              <a:pathLst>
                <a:path w="3144520" h="1432560">
                  <a:moveTo>
                    <a:pt x="0" y="1432559"/>
                  </a:moveTo>
                  <a:lnTo>
                    <a:pt x="3144011" y="1432559"/>
                  </a:lnTo>
                </a:path>
                <a:path w="3144520" h="1432560">
                  <a:moveTo>
                    <a:pt x="0" y="716279"/>
                  </a:moveTo>
                  <a:lnTo>
                    <a:pt x="3144011" y="716279"/>
                  </a:lnTo>
                </a:path>
                <a:path w="3144520" h="1432560">
                  <a:moveTo>
                    <a:pt x="0" y="0"/>
                  </a:moveTo>
                  <a:lnTo>
                    <a:pt x="3144011" y="0"/>
                  </a:lnTo>
                </a:path>
              </a:pathLst>
            </a:custGeom>
            <a:ln w="9144">
              <a:solidFill>
                <a:srgbClr val="D8D8D8"/>
              </a:solidFill>
            </a:ln>
          </p:spPr>
          <p:txBody>
            <a:bodyPr wrap="square" lIns="0" tIns="0" rIns="0" bIns="0" rtlCol="0"/>
            <a:lstStyle/>
            <a:p>
              <a:endParaRPr sz="1200">
                <a:latin typeface="BIZ UDP明朝 Medium" panose="02020500000000000000" pitchFamily="18" charset="-128"/>
                <a:ea typeface="BIZ UDP明朝 Medium" panose="02020500000000000000" pitchFamily="18" charset="-128"/>
              </a:endParaRPr>
            </a:p>
          </p:txBody>
        </p:sp>
        <p:sp>
          <p:nvSpPr>
            <p:cNvPr id="9" name="object 9"/>
            <p:cNvSpPr/>
            <p:nvPr/>
          </p:nvSpPr>
          <p:spPr>
            <a:xfrm>
              <a:off x="1790700" y="2130552"/>
              <a:ext cx="1076325" cy="1432560"/>
            </a:xfrm>
            <a:custGeom>
              <a:avLst/>
              <a:gdLst/>
              <a:ahLst/>
              <a:cxnLst/>
              <a:rect l="l" t="t" r="r" b="b"/>
              <a:pathLst>
                <a:path w="1076325" h="1432560">
                  <a:moveTo>
                    <a:pt x="0" y="1432560"/>
                  </a:moveTo>
                  <a:lnTo>
                    <a:pt x="1075943" y="1432560"/>
                  </a:lnTo>
                </a:path>
                <a:path w="1076325" h="1432560">
                  <a:moveTo>
                    <a:pt x="0" y="717804"/>
                  </a:moveTo>
                  <a:lnTo>
                    <a:pt x="1075943" y="717804"/>
                  </a:lnTo>
                </a:path>
                <a:path w="1076325" h="1432560">
                  <a:moveTo>
                    <a:pt x="0" y="0"/>
                  </a:moveTo>
                  <a:lnTo>
                    <a:pt x="1075943" y="0"/>
                  </a:lnTo>
                </a:path>
              </a:pathLst>
            </a:custGeom>
            <a:ln w="9144">
              <a:solidFill>
                <a:srgbClr val="D8D8D8"/>
              </a:solidFill>
            </a:ln>
          </p:spPr>
          <p:txBody>
            <a:bodyPr wrap="square" lIns="0" tIns="0" rIns="0" bIns="0" rtlCol="0"/>
            <a:lstStyle/>
            <a:p>
              <a:endParaRPr sz="1200">
                <a:latin typeface="BIZ UDP明朝 Medium" panose="02020500000000000000" pitchFamily="18" charset="-128"/>
                <a:ea typeface="BIZ UDP明朝 Medium" panose="02020500000000000000" pitchFamily="18" charset="-128"/>
              </a:endParaRPr>
            </a:p>
          </p:txBody>
        </p:sp>
        <p:sp>
          <p:nvSpPr>
            <p:cNvPr id="10" name="object 10"/>
            <p:cNvSpPr/>
            <p:nvPr/>
          </p:nvSpPr>
          <p:spPr>
            <a:xfrm>
              <a:off x="1790700" y="1414272"/>
              <a:ext cx="3144520" cy="0"/>
            </a:xfrm>
            <a:custGeom>
              <a:avLst/>
              <a:gdLst/>
              <a:ahLst/>
              <a:cxnLst/>
              <a:rect l="l" t="t" r="r" b="b"/>
              <a:pathLst>
                <a:path w="3144520">
                  <a:moveTo>
                    <a:pt x="0" y="0"/>
                  </a:moveTo>
                  <a:lnTo>
                    <a:pt x="3144011" y="0"/>
                  </a:lnTo>
                </a:path>
              </a:pathLst>
            </a:custGeom>
            <a:ln w="9144">
              <a:solidFill>
                <a:srgbClr val="D8D8D8"/>
              </a:solidFill>
            </a:ln>
          </p:spPr>
          <p:txBody>
            <a:bodyPr wrap="square" lIns="0" tIns="0" rIns="0" bIns="0" rtlCol="0"/>
            <a:lstStyle/>
            <a:p>
              <a:endParaRPr sz="1200">
                <a:latin typeface="BIZ UDP明朝 Medium" panose="02020500000000000000" pitchFamily="18" charset="-128"/>
                <a:ea typeface="BIZ UDP明朝 Medium" panose="02020500000000000000" pitchFamily="18" charset="-128"/>
              </a:endParaRPr>
            </a:p>
          </p:txBody>
        </p:sp>
        <p:sp>
          <p:nvSpPr>
            <p:cNvPr id="11" name="object 11"/>
            <p:cNvSpPr/>
            <p:nvPr/>
          </p:nvSpPr>
          <p:spPr>
            <a:xfrm>
              <a:off x="1853184" y="1414271"/>
              <a:ext cx="1007744" cy="5017135"/>
            </a:xfrm>
            <a:custGeom>
              <a:avLst/>
              <a:gdLst/>
              <a:ahLst/>
              <a:cxnLst/>
              <a:rect l="l" t="t" r="r" b="b"/>
              <a:pathLst>
                <a:path w="1007744" h="5017135">
                  <a:moveTo>
                    <a:pt x="0" y="0"/>
                  </a:moveTo>
                  <a:lnTo>
                    <a:pt x="0" y="5017007"/>
                  </a:lnTo>
                </a:path>
                <a:path w="1007744" h="5017135">
                  <a:moveTo>
                    <a:pt x="62484" y="0"/>
                  </a:moveTo>
                  <a:lnTo>
                    <a:pt x="62484" y="5017007"/>
                  </a:lnTo>
                </a:path>
                <a:path w="1007744" h="5017135">
                  <a:moveTo>
                    <a:pt x="126491" y="0"/>
                  </a:moveTo>
                  <a:lnTo>
                    <a:pt x="126491" y="5017007"/>
                  </a:lnTo>
                </a:path>
                <a:path w="1007744" h="5017135">
                  <a:moveTo>
                    <a:pt x="188976" y="0"/>
                  </a:moveTo>
                  <a:lnTo>
                    <a:pt x="188976" y="5017007"/>
                  </a:lnTo>
                </a:path>
                <a:path w="1007744" h="5017135">
                  <a:moveTo>
                    <a:pt x="313943" y="0"/>
                  </a:moveTo>
                  <a:lnTo>
                    <a:pt x="313943" y="5017007"/>
                  </a:lnTo>
                </a:path>
                <a:path w="1007744" h="5017135">
                  <a:moveTo>
                    <a:pt x="376428" y="0"/>
                  </a:moveTo>
                  <a:lnTo>
                    <a:pt x="376428" y="5017007"/>
                  </a:lnTo>
                </a:path>
                <a:path w="1007744" h="5017135">
                  <a:moveTo>
                    <a:pt x="440436" y="0"/>
                  </a:moveTo>
                  <a:lnTo>
                    <a:pt x="440436" y="5017007"/>
                  </a:lnTo>
                </a:path>
                <a:path w="1007744" h="5017135">
                  <a:moveTo>
                    <a:pt x="502919" y="0"/>
                  </a:moveTo>
                  <a:lnTo>
                    <a:pt x="502919" y="5017007"/>
                  </a:lnTo>
                </a:path>
                <a:path w="1007744" h="5017135">
                  <a:moveTo>
                    <a:pt x="627887" y="0"/>
                  </a:moveTo>
                  <a:lnTo>
                    <a:pt x="627887" y="5017007"/>
                  </a:lnTo>
                </a:path>
                <a:path w="1007744" h="5017135">
                  <a:moveTo>
                    <a:pt x="690372" y="0"/>
                  </a:moveTo>
                  <a:lnTo>
                    <a:pt x="690372" y="5017007"/>
                  </a:lnTo>
                </a:path>
                <a:path w="1007744" h="5017135">
                  <a:moveTo>
                    <a:pt x="754379" y="0"/>
                  </a:moveTo>
                  <a:lnTo>
                    <a:pt x="754379" y="5017007"/>
                  </a:lnTo>
                </a:path>
                <a:path w="1007744" h="5017135">
                  <a:moveTo>
                    <a:pt x="816864" y="0"/>
                  </a:moveTo>
                  <a:lnTo>
                    <a:pt x="816864" y="5017007"/>
                  </a:lnTo>
                </a:path>
                <a:path w="1007744" h="5017135">
                  <a:moveTo>
                    <a:pt x="941831" y="0"/>
                  </a:moveTo>
                  <a:lnTo>
                    <a:pt x="941831" y="5017007"/>
                  </a:lnTo>
                </a:path>
                <a:path w="1007744" h="5017135">
                  <a:moveTo>
                    <a:pt x="1007364" y="0"/>
                  </a:moveTo>
                  <a:lnTo>
                    <a:pt x="1007364" y="5017007"/>
                  </a:lnTo>
                </a:path>
              </a:pathLst>
            </a:custGeom>
            <a:ln w="9144">
              <a:solidFill>
                <a:srgbClr val="F2F2F2"/>
              </a:solidFill>
            </a:ln>
          </p:spPr>
          <p:txBody>
            <a:bodyPr wrap="square" lIns="0" tIns="0" rIns="0" bIns="0" rtlCol="0"/>
            <a:lstStyle/>
            <a:p>
              <a:endParaRPr sz="1200">
                <a:latin typeface="BIZ UDP明朝 Medium" panose="02020500000000000000" pitchFamily="18" charset="-128"/>
                <a:ea typeface="BIZ UDP明朝 Medium" panose="02020500000000000000" pitchFamily="18" charset="-128"/>
              </a:endParaRPr>
            </a:p>
          </p:txBody>
        </p:sp>
        <p:sp>
          <p:nvSpPr>
            <p:cNvPr id="12" name="object 12"/>
            <p:cNvSpPr/>
            <p:nvPr/>
          </p:nvSpPr>
          <p:spPr>
            <a:xfrm>
              <a:off x="2923032" y="1414271"/>
              <a:ext cx="2011680" cy="5017135"/>
            </a:xfrm>
            <a:custGeom>
              <a:avLst/>
              <a:gdLst/>
              <a:ahLst/>
              <a:cxnLst/>
              <a:rect l="l" t="t" r="r" b="b"/>
              <a:pathLst>
                <a:path w="2011679" h="5017135">
                  <a:moveTo>
                    <a:pt x="0" y="2476500"/>
                  </a:moveTo>
                  <a:lnTo>
                    <a:pt x="0" y="5017007"/>
                  </a:lnTo>
                </a:path>
                <a:path w="2011679" h="5017135">
                  <a:moveTo>
                    <a:pt x="0" y="0"/>
                  </a:moveTo>
                  <a:lnTo>
                    <a:pt x="0" y="333756"/>
                  </a:lnTo>
                </a:path>
                <a:path w="2011679" h="5017135">
                  <a:moveTo>
                    <a:pt x="62483" y="2476500"/>
                  </a:moveTo>
                  <a:lnTo>
                    <a:pt x="62483" y="5017007"/>
                  </a:lnTo>
                </a:path>
                <a:path w="2011679" h="5017135">
                  <a:moveTo>
                    <a:pt x="62483" y="0"/>
                  </a:moveTo>
                  <a:lnTo>
                    <a:pt x="62483" y="333756"/>
                  </a:lnTo>
                </a:path>
                <a:path w="2011679" h="5017135">
                  <a:moveTo>
                    <a:pt x="187451" y="2476500"/>
                  </a:moveTo>
                  <a:lnTo>
                    <a:pt x="187451" y="5017007"/>
                  </a:lnTo>
                </a:path>
                <a:path w="2011679" h="5017135">
                  <a:moveTo>
                    <a:pt x="187451" y="0"/>
                  </a:moveTo>
                  <a:lnTo>
                    <a:pt x="187451" y="333756"/>
                  </a:lnTo>
                </a:path>
                <a:path w="2011679" h="5017135">
                  <a:moveTo>
                    <a:pt x="251460" y="2476500"/>
                  </a:moveTo>
                  <a:lnTo>
                    <a:pt x="251460" y="5017007"/>
                  </a:lnTo>
                </a:path>
                <a:path w="2011679" h="5017135">
                  <a:moveTo>
                    <a:pt x="251460" y="0"/>
                  </a:moveTo>
                  <a:lnTo>
                    <a:pt x="251460" y="333756"/>
                  </a:lnTo>
                </a:path>
                <a:path w="2011679" h="5017135">
                  <a:moveTo>
                    <a:pt x="313943" y="2476500"/>
                  </a:moveTo>
                  <a:lnTo>
                    <a:pt x="313943" y="5017007"/>
                  </a:lnTo>
                </a:path>
                <a:path w="2011679" h="5017135">
                  <a:moveTo>
                    <a:pt x="313943" y="0"/>
                  </a:moveTo>
                  <a:lnTo>
                    <a:pt x="313943" y="333756"/>
                  </a:lnTo>
                </a:path>
                <a:path w="2011679" h="5017135">
                  <a:moveTo>
                    <a:pt x="376427" y="2476500"/>
                  </a:moveTo>
                  <a:lnTo>
                    <a:pt x="376427" y="5017007"/>
                  </a:lnTo>
                </a:path>
                <a:path w="2011679" h="5017135">
                  <a:moveTo>
                    <a:pt x="376427" y="0"/>
                  </a:moveTo>
                  <a:lnTo>
                    <a:pt x="376427" y="333756"/>
                  </a:lnTo>
                </a:path>
                <a:path w="2011679" h="5017135">
                  <a:moveTo>
                    <a:pt x="502919" y="2476500"/>
                  </a:moveTo>
                  <a:lnTo>
                    <a:pt x="502919" y="5017007"/>
                  </a:lnTo>
                </a:path>
                <a:path w="2011679" h="5017135">
                  <a:moveTo>
                    <a:pt x="502919" y="0"/>
                  </a:moveTo>
                  <a:lnTo>
                    <a:pt x="502919" y="333756"/>
                  </a:lnTo>
                </a:path>
                <a:path w="2011679" h="5017135">
                  <a:moveTo>
                    <a:pt x="565403" y="2476500"/>
                  </a:moveTo>
                  <a:lnTo>
                    <a:pt x="565403" y="5017007"/>
                  </a:lnTo>
                </a:path>
                <a:path w="2011679" h="5017135">
                  <a:moveTo>
                    <a:pt x="565403" y="0"/>
                  </a:moveTo>
                  <a:lnTo>
                    <a:pt x="565403" y="333756"/>
                  </a:lnTo>
                </a:path>
                <a:path w="2011679" h="5017135">
                  <a:moveTo>
                    <a:pt x="627888" y="2476500"/>
                  </a:moveTo>
                  <a:lnTo>
                    <a:pt x="627888" y="5017007"/>
                  </a:lnTo>
                </a:path>
                <a:path w="2011679" h="5017135">
                  <a:moveTo>
                    <a:pt x="627888" y="0"/>
                  </a:moveTo>
                  <a:lnTo>
                    <a:pt x="627888" y="333756"/>
                  </a:lnTo>
                </a:path>
                <a:path w="2011679" h="5017135">
                  <a:moveTo>
                    <a:pt x="726948" y="2436875"/>
                  </a:moveTo>
                  <a:lnTo>
                    <a:pt x="2011679" y="2436875"/>
                  </a:lnTo>
                </a:path>
                <a:path w="2011679" h="5017135">
                  <a:moveTo>
                    <a:pt x="690372" y="2476500"/>
                  </a:moveTo>
                  <a:lnTo>
                    <a:pt x="690372" y="5017007"/>
                  </a:lnTo>
                </a:path>
                <a:path w="2011679" h="5017135">
                  <a:moveTo>
                    <a:pt x="690372" y="0"/>
                  </a:moveTo>
                  <a:lnTo>
                    <a:pt x="690372" y="333756"/>
                  </a:lnTo>
                </a:path>
                <a:path w="2011679" h="5017135">
                  <a:moveTo>
                    <a:pt x="726948" y="2292095"/>
                  </a:moveTo>
                  <a:lnTo>
                    <a:pt x="2011679" y="2292095"/>
                  </a:lnTo>
                </a:path>
                <a:path w="2011679" h="5017135">
                  <a:moveTo>
                    <a:pt x="726948" y="2005583"/>
                  </a:moveTo>
                  <a:lnTo>
                    <a:pt x="2011679" y="2005583"/>
                  </a:lnTo>
                </a:path>
                <a:path w="2011679" h="5017135">
                  <a:moveTo>
                    <a:pt x="726948" y="1863851"/>
                  </a:moveTo>
                  <a:lnTo>
                    <a:pt x="2011679" y="1863851"/>
                  </a:lnTo>
                </a:path>
                <a:path w="2011679" h="5017135">
                  <a:moveTo>
                    <a:pt x="726948" y="1720595"/>
                  </a:moveTo>
                  <a:lnTo>
                    <a:pt x="2011679" y="1720595"/>
                  </a:lnTo>
                </a:path>
                <a:path w="2011679" h="5017135">
                  <a:moveTo>
                    <a:pt x="726948" y="1577339"/>
                  </a:moveTo>
                  <a:lnTo>
                    <a:pt x="2011679" y="1577339"/>
                  </a:lnTo>
                </a:path>
                <a:path w="2011679" h="5017135">
                  <a:moveTo>
                    <a:pt x="726948" y="1289303"/>
                  </a:moveTo>
                  <a:lnTo>
                    <a:pt x="2011679" y="1289303"/>
                  </a:lnTo>
                </a:path>
                <a:path w="2011679" h="5017135">
                  <a:moveTo>
                    <a:pt x="726948" y="1146047"/>
                  </a:moveTo>
                  <a:lnTo>
                    <a:pt x="2011679" y="1146047"/>
                  </a:lnTo>
                </a:path>
                <a:path w="2011679" h="5017135">
                  <a:moveTo>
                    <a:pt x="726948" y="1002791"/>
                  </a:moveTo>
                  <a:lnTo>
                    <a:pt x="2011679" y="1002791"/>
                  </a:lnTo>
                </a:path>
                <a:path w="2011679" h="5017135">
                  <a:moveTo>
                    <a:pt x="726948" y="859535"/>
                  </a:moveTo>
                  <a:lnTo>
                    <a:pt x="2011679" y="859535"/>
                  </a:lnTo>
                </a:path>
                <a:path w="2011679" h="5017135">
                  <a:moveTo>
                    <a:pt x="726948" y="573023"/>
                  </a:moveTo>
                  <a:lnTo>
                    <a:pt x="2011679" y="573023"/>
                  </a:lnTo>
                </a:path>
                <a:path w="2011679" h="5017135">
                  <a:moveTo>
                    <a:pt x="726948" y="429767"/>
                  </a:moveTo>
                  <a:lnTo>
                    <a:pt x="2011679" y="429767"/>
                  </a:lnTo>
                </a:path>
              </a:pathLst>
            </a:custGeom>
            <a:ln w="9144">
              <a:solidFill>
                <a:srgbClr val="F2F2F2"/>
              </a:solidFill>
            </a:ln>
          </p:spPr>
          <p:txBody>
            <a:bodyPr wrap="square" lIns="0" tIns="0" rIns="0" bIns="0" rtlCol="0"/>
            <a:lstStyle/>
            <a:p>
              <a:endParaRPr sz="1200" dirty="0">
                <a:latin typeface="BIZ UDP明朝 Medium" panose="02020500000000000000" pitchFamily="18" charset="-128"/>
                <a:ea typeface="BIZ UDP明朝 Medium" panose="02020500000000000000" pitchFamily="18" charset="-128"/>
              </a:endParaRPr>
            </a:p>
          </p:txBody>
        </p:sp>
        <p:sp>
          <p:nvSpPr>
            <p:cNvPr id="13" name="object 13"/>
            <p:cNvSpPr/>
            <p:nvPr/>
          </p:nvSpPr>
          <p:spPr>
            <a:xfrm>
              <a:off x="3649980" y="2130552"/>
              <a:ext cx="1285240" cy="1432560"/>
            </a:xfrm>
            <a:custGeom>
              <a:avLst/>
              <a:gdLst/>
              <a:ahLst/>
              <a:cxnLst/>
              <a:rect l="l" t="t" r="r" b="b"/>
              <a:pathLst>
                <a:path w="1285239" h="1432560">
                  <a:moveTo>
                    <a:pt x="0" y="1432560"/>
                  </a:moveTo>
                  <a:lnTo>
                    <a:pt x="1284731" y="1432560"/>
                  </a:lnTo>
                </a:path>
                <a:path w="1285239" h="1432560">
                  <a:moveTo>
                    <a:pt x="0" y="717804"/>
                  </a:moveTo>
                  <a:lnTo>
                    <a:pt x="1284731" y="717804"/>
                  </a:lnTo>
                </a:path>
                <a:path w="1285239" h="1432560">
                  <a:moveTo>
                    <a:pt x="0" y="0"/>
                  </a:moveTo>
                  <a:lnTo>
                    <a:pt x="1284731" y="0"/>
                  </a:lnTo>
                </a:path>
              </a:pathLst>
            </a:custGeom>
            <a:ln w="9144">
              <a:solidFill>
                <a:srgbClr val="D8D8D8"/>
              </a:solidFill>
            </a:ln>
          </p:spPr>
          <p:txBody>
            <a:bodyPr wrap="square" lIns="0" tIns="0" rIns="0" bIns="0" rtlCol="0"/>
            <a:lstStyle/>
            <a:p>
              <a:endParaRPr sz="1200">
                <a:latin typeface="BIZ UDP明朝 Medium" panose="02020500000000000000" pitchFamily="18" charset="-128"/>
                <a:ea typeface="BIZ UDP明朝 Medium" panose="02020500000000000000" pitchFamily="18" charset="-128"/>
              </a:endParaRPr>
            </a:p>
          </p:txBody>
        </p:sp>
        <p:sp>
          <p:nvSpPr>
            <p:cNvPr id="14" name="object 14"/>
            <p:cNvSpPr/>
            <p:nvPr/>
          </p:nvSpPr>
          <p:spPr>
            <a:xfrm>
              <a:off x="3739896" y="1414271"/>
              <a:ext cx="1132840" cy="5017135"/>
            </a:xfrm>
            <a:custGeom>
              <a:avLst/>
              <a:gdLst/>
              <a:ahLst/>
              <a:cxnLst/>
              <a:rect l="l" t="t" r="r" b="b"/>
              <a:pathLst>
                <a:path w="1132839" h="5017135">
                  <a:moveTo>
                    <a:pt x="0" y="0"/>
                  </a:moveTo>
                  <a:lnTo>
                    <a:pt x="0" y="5017007"/>
                  </a:lnTo>
                </a:path>
                <a:path w="1132839" h="5017135">
                  <a:moveTo>
                    <a:pt x="62483" y="0"/>
                  </a:moveTo>
                  <a:lnTo>
                    <a:pt x="62483" y="5017007"/>
                  </a:lnTo>
                </a:path>
                <a:path w="1132839" h="5017135">
                  <a:moveTo>
                    <a:pt x="124967" y="0"/>
                  </a:moveTo>
                  <a:lnTo>
                    <a:pt x="124967" y="5017007"/>
                  </a:lnTo>
                </a:path>
                <a:path w="1132839" h="5017135">
                  <a:moveTo>
                    <a:pt x="187451" y="0"/>
                  </a:moveTo>
                  <a:lnTo>
                    <a:pt x="187451" y="5017007"/>
                  </a:lnTo>
                </a:path>
                <a:path w="1132839" h="5017135">
                  <a:moveTo>
                    <a:pt x="313943" y="0"/>
                  </a:moveTo>
                  <a:lnTo>
                    <a:pt x="313943" y="5017007"/>
                  </a:lnTo>
                </a:path>
                <a:path w="1132839" h="5017135">
                  <a:moveTo>
                    <a:pt x="376428" y="0"/>
                  </a:moveTo>
                  <a:lnTo>
                    <a:pt x="376428" y="5017007"/>
                  </a:lnTo>
                </a:path>
                <a:path w="1132839" h="5017135">
                  <a:moveTo>
                    <a:pt x="438912" y="0"/>
                  </a:moveTo>
                  <a:lnTo>
                    <a:pt x="438912" y="5017007"/>
                  </a:lnTo>
                </a:path>
                <a:path w="1132839" h="5017135">
                  <a:moveTo>
                    <a:pt x="501395" y="0"/>
                  </a:moveTo>
                  <a:lnTo>
                    <a:pt x="501395" y="5017007"/>
                  </a:lnTo>
                </a:path>
                <a:path w="1132839" h="5017135">
                  <a:moveTo>
                    <a:pt x="627887" y="0"/>
                  </a:moveTo>
                  <a:lnTo>
                    <a:pt x="627887" y="5017007"/>
                  </a:lnTo>
                </a:path>
                <a:path w="1132839" h="5017135">
                  <a:moveTo>
                    <a:pt x="690371" y="0"/>
                  </a:moveTo>
                  <a:lnTo>
                    <a:pt x="690371" y="5017007"/>
                  </a:lnTo>
                </a:path>
                <a:path w="1132839" h="5017135">
                  <a:moveTo>
                    <a:pt x="752855" y="0"/>
                  </a:moveTo>
                  <a:lnTo>
                    <a:pt x="752855" y="5017007"/>
                  </a:lnTo>
                </a:path>
                <a:path w="1132839" h="5017135">
                  <a:moveTo>
                    <a:pt x="815339" y="0"/>
                  </a:moveTo>
                  <a:lnTo>
                    <a:pt x="815339" y="5017007"/>
                  </a:lnTo>
                </a:path>
                <a:path w="1132839" h="5017135">
                  <a:moveTo>
                    <a:pt x="941831" y="0"/>
                  </a:moveTo>
                  <a:lnTo>
                    <a:pt x="941831" y="5017007"/>
                  </a:lnTo>
                </a:path>
                <a:path w="1132839" h="5017135">
                  <a:moveTo>
                    <a:pt x="1004315" y="0"/>
                  </a:moveTo>
                  <a:lnTo>
                    <a:pt x="1004315" y="5017007"/>
                  </a:lnTo>
                </a:path>
                <a:path w="1132839" h="5017135">
                  <a:moveTo>
                    <a:pt x="1068323" y="0"/>
                  </a:moveTo>
                  <a:lnTo>
                    <a:pt x="1068323" y="5017007"/>
                  </a:lnTo>
                </a:path>
                <a:path w="1132839" h="5017135">
                  <a:moveTo>
                    <a:pt x="1132331" y="0"/>
                  </a:moveTo>
                  <a:lnTo>
                    <a:pt x="1132331" y="5017007"/>
                  </a:lnTo>
                </a:path>
              </a:pathLst>
            </a:custGeom>
            <a:ln w="9144">
              <a:solidFill>
                <a:srgbClr val="F2F2F2"/>
              </a:solidFill>
            </a:ln>
          </p:spPr>
          <p:txBody>
            <a:bodyPr wrap="square" lIns="0" tIns="0" rIns="0" bIns="0" rtlCol="0"/>
            <a:lstStyle/>
            <a:p>
              <a:endParaRPr sz="1200">
                <a:latin typeface="BIZ UDP明朝 Medium" panose="02020500000000000000" pitchFamily="18" charset="-128"/>
                <a:ea typeface="BIZ UDP明朝 Medium" panose="02020500000000000000" pitchFamily="18" charset="-128"/>
              </a:endParaRPr>
            </a:p>
          </p:txBody>
        </p:sp>
        <p:sp>
          <p:nvSpPr>
            <p:cNvPr id="15" name="object 15"/>
            <p:cNvSpPr/>
            <p:nvPr/>
          </p:nvSpPr>
          <p:spPr>
            <a:xfrm>
              <a:off x="2104644" y="1414271"/>
              <a:ext cx="628015" cy="5017135"/>
            </a:xfrm>
            <a:custGeom>
              <a:avLst/>
              <a:gdLst/>
              <a:ahLst/>
              <a:cxnLst/>
              <a:rect l="l" t="t" r="r" b="b"/>
              <a:pathLst>
                <a:path w="628014" h="5017135">
                  <a:moveTo>
                    <a:pt x="0" y="0"/>
                  </a:moveTo>
                  <a:lnTo>
                    <a:pt x="0" y="5017007"/>
                  </a:lnTo>
                </a:path>
                <a:path w="628014" h="5017135">
                  <a:moveTo>
                    <a:pt x="313943" y="0"/>
                  </a:moveTo>
                  <a:lnTo>
                    <a:pt x="313943" y="5017007"/>
                  </a:lnTo>
                </a:path>
                <a:path w="628014" h="5017135">
                  <a:moveTo>
                    <a:pt x="627887" y="0"/>
                  </a:moveTo>
                  <a:lnTo>
                    <a:pt x="627887" y="5017007"/>
                  </a:lnTo>
                </a:path>
              </a:pathLst>
            </a:custGeom>
            <a:ln w="9144">
              <a:solidFill>
                <a:srgbClr val="D8D8D8"/>
              </a:solidFill>
            </a:ln>
          </p:spPr>
          <p:txBody>
            <a:bodyPr wrap="square" lIns="0" tIns="0" rIns="0" bIns="0" rtlCol="0"/>
            <a:lstStyle/>
            <a:p>
              <a:endParaRPr sz="1200">
                <a:latin typeface="BIZ UDP明朝 Medium" panose="02020500000000000000" pitchFamily="18" charset="-128"/>
                <a:ea typeface="BIZ UDP明朝 Medium" panose="02020500000000000000" pitchFamily="18" charset="-128"/>
              </a:endParaRPr>
            </a:p>
          </p:txBody>
        </p:sp>
        <p:sp>
          <p:nvSpPr>
            <p:cNvPr id="16" name="object 16"/>
            <p:cNvSpPr/>
            <p:nvPr/>
          </p:nvSpPr>
          <p:spPr>
            <a:xfrm>
              <a:off x="3048000" y="1414271"/>
              <a:ext cx="314325" cy="5017135"/>
            </a:xfrm>
            <a:custGeom>
              <a:avLst/>
              <a:gdLst/>
              <a:ahLst/>
              <a:cxnLst/>
              <a:rect l="l" t="t" r="r" b="b"/>
              <a:pathLst>
                <a:path w="314325" h="5017135">
                  <a:moveTo>
                    <a:pt x="0" y="2476500"/>
                  </a:moveTo>
                  <a:lnTo>
                    <a:pt x="0" y="5017007"/>
                  </a:lnTo>
                </a:path>
                <a:path w="314325" h="5017135">
                  <a:moveTo>
                    <a:pt x="0" y="0"/>
                  </a:moveTo>
                  <a:lnTo>
                    <a:pt x="0" y="333756"/>
                  </a:lnTo>
                </a:path>
                <a:path w="314325" h="5017135">
                  <a:moveTo>
                    <a:pt x="313943" y="2476500"/>
                  </a:moveTo>
                  <a:lnTo>
                    <a:pt x="313943" y="5017007"/>
                  </a:lnTo>
                </a:path>
                <a:path w="314325" h="5017135">
                  <a:moveTo>
                    <a:pt x="313943" y="0"/>
                  </a:moveTo>
                  <a:lnTo>
                    <a:pt x="313943" y="333756"/>
                  </a:lnTo>
                </a:path>
              </a:pathLst>
            </a:custGeom>
            <a:ln w="9144">
              <a:solidFill>
                <a:srgbClr val="D8D8D8"/>
              </a:solidFill>
            </a:ln>
          </p:spPr>
          <p:txBody>
            <a:bodyPr wrap="square" lIns="0" tIns="0" rIns="0" bIns="0" rtlCol="0"/>
            <a:lstStyle/>
            <a:p>
              <a:endParaRPr sz="1200">
                <a:latin typeface="BIZ UDP明朝 Medium" panose="02020500000000000000" pitchFamily="18" charset="-128"/>
                <a:ea typeface="BIZ UDP明朝 Medium" panose="02020500000000000000" pitchFamily="18" charset="-128"/>
              </a:endParaRPr>
            </a:p>
          </p:txBody>
        </p:sp>
        <p:sp>
          <p:nvSpPr>
            <p:cNvPr id="17" name="object 17"/>
            <p:cNvSpPr/>
            <p:nvPr/>
          </p:nvSpPr>
          <p:spPr>
            <a:xfrm>
              <a:off x="3675888" y="1414271"/>
              <a:ext cx="1259205" cy="5017135"/>
            </a:xfrm>
            <a:custGeom>
              <a:avLst/>
              <a:gdLst/>
              <a:ahLst/>
              <a:cxnLst/>
              <a:rect l="l" t="t" r="r" b="b"/>
              <a:pathLst>
                <a:path w="1259204" h="5017135">
                  <a:moveTo>
                    <a:pt x="0" y="0"/>
                  </a:moveTo>
                  <a:lnTo>
                    <a:pt x="0" y="5017007"/>
                  </a:lnTo>
                </a:path>
                <a:path w="1259204" h="5017135">
                  <a:moveTo>
                    <a:pt x="315467" y="0"/>
                  </a:moveTo>
                  <a:lnTo>
                    <a:pt x="315467" y="5017007"/>
                  </a:lnTo>
                </a:path>
                <a:path w="1259204" h="5017135">
                  <a:moveTo>
                    <a:pt x="629411" y="0"/>
                  </a:moveTo>
                  <a:lnTo>
                    <a:pt x="629411" y="5017007"/>
                  </a:lnTo>
                </a:path>
                <a:path w="1259204" h="5017135">
                  <a:moveTo>
                    <a:pt x="943355" y="0"/>
                  </a:moveTo>
                  <a:lnTo>
                    <a:pt x="943355" y="5017007"/>
                  </a:lnTo>
                </a:path>
                <a:path w="1259204" h="5017135">
                  <a:moveTo>
                    <a:pt x="1258823" y="0"/>
                  </a:moveTo>
                  <a:lnTo>
                    <a:pt x="1258823" y="5017007"/>
                  </a:lnTo>
                </a:path>
              </a:pathLst>
            </a:custGeom>
            <a:ln w="9144">
              <a:solidFill>
                <a:srgbClr val="D8D8D8"/>
              </a:solidFill>
            </a:ln>
          </p:spPr>
          <p:txBody>
            <a:bodyPr wrap="square" lIns="0" tIns="0" rIns="0" bIns="0" rtlCol="0"/>
            <a:lstStyle/>
            <a:p>
              <a:endParaRPr sz="1200">
                <a:latin typeface="BIZ UDP明朝 Medium" panose="02020500000000000000" pitchFamily="18" charset="-128"/>
                <a:ea typeface="BIZ UDP明朝 Medium" panose="02020500000000000000" pitchFamily="18" charset="-128"/>
              </a:endParaRPr>
            </a:p>
          </p:txBody>
        </p:sp>
        <p:sp>
          <p:nvSpPr>
            <p:cNvPr id="18" name="object 18"/>
            <p:cNvSpPr/>
            <p:nvPr/>
          </p:nvSpPr>
          <p:spPr>
            <a:xfrm>
              <a:off x="1790700" y="1414271"/>
              <a:ext cx="0" cy="5017135"/>
            </a:xfrm>
            <a:custGeom>
              <a:avLst/>
              <a:gdLst/>
              <a:ahLst/>
              <a:cxnLst/>
              <a:rect l="l" t="t" r="r" b="b"/>
              <a:pathLst>
                <a:path h="5017135">
                  <a:moveTo>
                    <a:pt x="0" y="5017008"/>
                  </a:moveTo>
                  <a:lnTo>
                    <a:pt x="0" y="0"/>
                  </a:lnTo>
                </a:path>
              </a:pathLst>
            </a:custGeom>
            <a:ln w="9144">
              <a:solidFill>
                <a:srgbClr val="BFBFBF"/>
              </a:solidFill>
            </a:ln>
          </p:spPr>
          <p:txBody>
            <a:bodyPr wrap="square" lIns="0" tIns="0" rIns="0" bIns="0" rtlCol="0"/>
            <a:lstStyle/>
            <a:p>
              <a:endParaRPr sz="1200">
                <a:latin typeface="BIZ UDP明朝 Medium" panose="02020500000000000000" pitchFamily="18" charset="-128"/>
                <a:ea typeface="BIZ UDP明朝 Medium" panose="02020500000000000000" pitchFamily="18" charset="-128"/>
              </a:endParaRPr>
            </a:p>
          </p:txBody>
        </p:sp>
        <p:sp>
          <p:nvSpPr>
            <p:cNvPr id="19" name="object 19"/>
            <p:cNvSpPr/>
            <p:nvPr/>
          </p:nvSpPr>
          <p:spPr>
            <a:xfrm>
              <a:off x="1743455" y="1414272"/>
              <a:ext cx="47625" cy="5017135"/>
            </a:xfrm>
            <a:custGeom>
              <a:avLst/>
              <a:gdLst/>
              <a:ahLst/>
              <a:cxnLst/>
              <a:rect l="l" t="t" r="r" b="b"/>
              <a:pathLst>
                <a:path w="47625" h="5017135">
                  <a:moveTo>
                    <a:pt x="0" y="5017007"/>
                  </a:moveTo>
                  <a:lnTo>
                    <a:pt x="47244" y="5017007"/>
                  </a:lnTo>
                </a:path>
                <a:path w="47625" h="5017135">
                  <a:moveTo>
                    <a:pt x="0" y="4299203"/>
                  </a:moveTo>
                  <a:lnTo>
                    <a:pt x="47244" y="4299203"/>
                  </a:lnTo>
                </a:path>
                <a:path w="47625" h="5017135">
                  <a:moveTo>
                    <a:pt x="0" y="3582923"/>
                  </a:moveTo>
                  <a:lnTo>
                    <a:pt x="47244" y="3582923"/>
                  </a:lnTo>
                </a:path>
                <a:path w="47625" h="5017135">
                  <a:moveTo>
                    <a:pt x="0" y="2866643"/>
                  </a:moveTo>
                  <a:lnTo>
                    <a:pt x="47244" y="2866643"/>
                  </a:lnTo>
                </a:path>
                <a:path w="47625" h="5017135">
                  <a:moveTo>
                    <a:pt x="0" y="2148839"/>
                  </a:moveTo>
                  <a:lnTo>
                    <a:pt x="47244" y="2148839"/>
                  </a:lnTo>
                </a:path>
                <a:path w="47625" h="5017135">
                  <a:moveTo>
                    <a:pt x="0" y="1434083"/>
                  </a:moveTo>
                  <a:lnTo>
                    <a:pt x="47244" y="1434083"/>
                  </a:lnTo>
                </a:path>
                <a:path w="47625" h="5017135">
                  <a:moveTo>
                    <a:pt x="0" y="716279"/>
                  </a:moveTo>
                  <a:lnTo>
                    <a:pt x="47244" y="716279"/>
                  </a:lnTo>
                </a:path>
                <a:path w="47625" h="5017135">
                  <a:moveTo>
                    <a:pt x="0" y="0"/>
                  </a:moveTo>
                  <a:lnTo>
                    <a:pt x="47244" y="0"/>
                  </a:lnTo>
                </a:path>
              </a:pathLst>
            </a:custGeom>
            <a:ln w="9144">
              <a:solidFill>
                <a:srgbClr val="BFBFBF"/>
              </a:solidFill>
            </a:ln>
          </p:spPr>
          <p:txBody>
            <a:bodyPr wrap="square" lIns="0" tIns="0" rIns="0" bIns="0" rtlCol="0"/>
            <a:lstStyle/>
            <a:p>
              <a:endParaRPr sz="1200">
                <a:latin typeface="BIZ UDP明朝 Medium" panose="02020500000000000000" pitchFamily="18" charset="-128"/>
                <a:ea typeface="BIZ UDP明朝 Medium" panose="02020500000000000000" pitchFamily="18" charset="-128"/>
              </a:endParaRPr>
            </a:p>
          </p:txBody>
        </p:sp>
        <p:sp>
          <p:nvSpPr>
            <p:cNvPr id="20" name="object 20"/>
            <p:cNvSpPr/>
            <p:nvPr/>
          </p:nvSpPr>
          <p:spPr>
            <a:xfrm>
              <a:off x="1790700" y="6431280"/>
              <a:ext cx="3144520" cy="0"/>
            </a:xfrm>
            <a:custGeom>
              <a:avLst/>
              <a:gdLst/>
              <a:ahLst/>
              <a:cxnLst/>
              <a:rect l="l" t="t" r="r" b="b"/>
              <a:pathLst>
                <a:path w="3144520">
                  <a:moveTo>
                    <a:pt x="0" y="0"/>
                  </a:moveTo>
                  <a:lnTo>
                    <a:pt x="3144012" y="0"/>
                  </a:lnTo>
                </a:path>
              </a:pathLst>
            </a:custGeom>
            <a:ln w="9144">
              <a:solidFill>
                <a:srgbClr val="BFBFBF"/>
              </a:solidFill>
            </a:ln>
          </p:spPr>
          <p:txBody>
            <a:bodyPr wrap="square" lIns="0" tIns="0" rIns="0" bIns="0" rtlCol="0"/>
            <a:lstStyle/>
            <a:p>
              <a:endParaRPr sz="1200">
                <a:latin typeface="BIZ UDP明朝 Medium" panose="02020500000000000000" pitchFamily="18" charset="-128"/>
                <a:ea typeface="BIZ UDP明朝 Medium" panose="02020500000000000000" pitchFamily="18" charset="-128"/>
              </a:endParaRPr>
            </a:p>
          </p:txBody>
        </p:sp>
        <p:sp>
          <p:nvSpPr>
            <p:cNvPr id="21" name="object 21"/>
            <p:cNvSpPr/>
            <p:nvPr/>
          </p:nvSpPr>
          <p:spPr>
            <a:xfrm>
              <a:off x="1790700" y="6431280"/>
              <a:ext cx="3144520" cy="47625"/>
            </a:xfrm>
            <a:custGeom>
              <a:avLst/>
              <a:gdLst/>
              <a:ahLst/>
              <a:cxnLst/>
              <a:rect l="l" t="t" r="r" b="b"/>
              <a:pathLst>
                <a:path w="3144520" h="47625">
                  <a:moveTo>
                    <a:pt x="0" y="0"/>
                  </a:moveTo>
                  <a:lnTo>
                    <a:pt x="0" y="47244"/>
                  </a:lnTo>
                </a:path>
                <a:path w="3144520" h="47625">
                  <a:moveTo>
                    <a:pt x="313943" y="0"/>
                  </a:moveTo>
                  <a:lnTo>
                    <a:pt x="313943" y="47244"/>
                  </a:lnTo>
                </a:path>
                <a:path w="3144520" h="47625">
                  <a:moveTo>
                    <a:pt x="627887" y="0"/>
                  </a:moveTo>
                  <a:lnTo>
                    <a:pt x="627887" y="47244"/>
                  </a:lnTo>
                </a:path>
                <a:path w="3144520" h="47625">
                  <a:moveTo>
                    <a:pt x="941831" y="0"/>
                  </a:moveTo>
                  <a:lnTo>
                    <a:pt x="941831" y="47244"/>
                  </a:lnTo>
                </a:path>
                <a:path w="3144520" h="47625">
                  <a:moveTo>
                    <a:pt x="1257300" y="0"/>
                  </a:moveTo>
                  <a:lnTo>
                    <a:pt x="1257300" y="47244"/>
                  </a:lnTo>
                </a:path>
                <a:path w="3144520" h="47625">
                  <a:moveTo>
                    <a:pt x="1571244" y="0"/>
                  </a:moveTo>
                  <a:lnTo>
                    <a:pt x="1571244" y="47244"/>
                  </a:lnTo>
                </a:path>
                <a:path w="3144520" h="47625">
                  <a:moveTo>
                    <a:pt x="1885187" y="0"/>
                  </a:moveTo>
                  <a:lnTo>
                    <a:pt x="1885187" y="47244"/>
                  </a:lnTo>
                </a:path>
                <a:path w="3144520" h="47625">
                  <a:moveTo>
                    <a:pt x="2200655" y="0"/>
                  </a:moveTo>
                  <a:lnTo>
                    <a:pt x="2200655" y="47244"/>
                  </a:lnTo>
                </a:path>
                <a:path w="3144520" h="47625">
                  <a:moveTo>
                    <a:pt x="2514600" y="0"/>
                  </a:moveTo>
                  <a:lnTo>
                    <a:pt x="2514600" y="47244"/>
                  </a:lnTo>
                </a:path>
                <a:path w="3144520" h="47625">
                  <a:moveTo>
                    <a:pt x="2828543" y="0"/>
                  </a:moveTo>
                  <a:lnTo>
                    <a:pt x="2828543" y="47244"/>
                  </a:lnTo>
                </a:path>
                <a:path w="3144520" h="47625">
                  <a:moveTo>
                    <a:pt x="3144011" y="0"/>
                  </a:moveTo>
                  <a:lnTo>
                    <a:pt x="3144011" y="47244"/>
                  </a:lnTo>
                </a:path>
              </a:pathLst>
            </a:custGeom>
            <a:ln w="9144">
              <a:solidFill>
                <a:srgbClr val="BFBFBF"/>
              </a:solidFill>
            </a:ln>
          </p:spPr>
          <p:txBody>
            <a:bodyPr wrap="square" lIns="0" tIns="0" rIns="0" bIns="0" rtlCol="0"/>
            <a:lstStyle/>
            <a:p>
              <a:endParaRPr sz="1200">
                <a:latin typeface="BIZ UDP明朝 Medium" panose="02020500000000000000" pitchFamily="18" charset="-128"/>
                <a:ea typeface="BIZ UDP明朝 Medium" panose="02020500000000000000" pitchFamily="18" charset="-128"/>
              </a:endParaRPr>
            </a:p>
          </p:txBody>
        </p:sp>
        <p:sp>
          <p:nvSpPr>
            <p:cNvPr id="22" name="object 22"/>
            <p:cNvSpPr/>
            <p:nvPr/>
          </p:nvSpPr>
          <p:spPr>
            <a:xfrm>
              <a:off x="1941576" y="1414271"/>
              <a:ext cx="272415" cy="3225165"/>
            </a:xfrm>
            <a:custGeom>
              <a:avLst/>
              <a:gdLst/>
              <a:ahLst/>
              <a:cxnLst/>
              <a:rect l="l" t="t" r="r" b="b"/>
              <a:pathLst>
                <a:path w="272414" h="3225165">
                  <a:moveTo>
                    <a:pt x="0" y="3224784"/>
                  </a:moveTo>
                  <a:lnTo>
                    <a:pt x="150876" y="1432560"/>
                  </a:lnTo>
                  <a:lnTo>
                    <a:pt x="272134" y="0"/>
                  </a:lnTo>
                </a:path>
              </a:pathLst>
            </a:custGeom>
            <a:ln w="21336">
              <a:solidFill>
                <a:srgbClr val="5B9AD4"/>
              </a:solidFill>
            </a:ln>
          </p:spPr>
          <p:txBody>
            <a:bodyPr wrap="square" lIns="0" tIns="0" rIns="0" bIns="0" rtlCol="0"/>
            <a:lstStyle/>
            <a:p>
              <a:endParaRPr sz="1200">
                <a:latin typeface="BIZ UDP明朝 Medium" panose="02020500000000000000" pitchFamily="18" charset="-128"/>
                <a:ea typeface="BIZ UDP明朝 Medium" panose="02020500000000000000" pitchFamily="18" charset="-128"/>
              </a:endParaRPr>
            </a:p>
          </p:txBody>
        </p:sp>
        <p:pic>
          <p:nvPicPr>
            <p:cNvPr id="23" name="object 23"/>
            <p:cNvPicPr/>
            <p:nvPr/>
          </p:nvPicPr>
          <p:blipFill>
            <a:blip r:embed="rId2" cstate="print"/>
            <a:stretch>
              <a:fillRect/>
            </a:stretch>
          </p:blipFill>
          <p:spPr>
            <a:xfrm>
              <a:off x="1901952" y="4599432"/>
              <a:ext cx="79248" cy="79248"/>
            </a:xfrm>
            <a:prstGeom prst="rect">
              <a:avLst/>
            </a:prstGeom>
          </p:spPr>
        </p:pic>
        <p:pic>
          <p:nvPicPr>
            <p:cNvPr id="24" name="object 24"/>
            <p:cNvPicPr/>
            <p:nvPr/>
          </p:nvPicPr>
          <p:blipFill>
            <a:blip r:embed="rId3" cstate="print"/>
            <a:stretch>
              <a:fillRect/>
            </a:stretch>
          </p:blipFill>
          <p:spPr>
            <a:xfrm>
              <a:off x="2054352" y="2808732"/>
              <a:ext cx="77724" cy="77724"/>
            </a:xfrm>
            <a:prstGeom prst="rect">
              <a:avLst/>
            </a:prstGeom>
          </p:spPr>
        </p:pic>
        <p:sp>
          <p:nvSpPr>
            <p:cNvPr id="25" name="object 25"/>
            <p:cNvSpPr/>
            <p:nvPr/>
          </p:nvSpPr>
          <p:spPr>
            <a:xfrm>
              <a:off x="1941576" y="1414271"/>
              <a:ext cx="537845" cy="3915410"/>
            </a:xfrm>
            <a:custGeom>
              <a:avLst/>
              <a:gdLst/>
              <a:ahLst/>
              <a:cxnLst/>
              <a:rect l="l" t="t" r="r" b="b"/>
              <a:pathLst>
                <a:path w="537844" h="3915410">
                  <a:moveTo>
                    <a:pt x="0" y="3915156"/>
                  </a:moveTo>
                  <a:lnTo>
                    <a:pt x="150876" y="2814828"/>
                  </a:lnTo>
                  <a:lnTo>
                    <a:pt x="454152" y="611124"/>
                  </a:lnTo>
                  <a:lnTo>
                    <a:pt x="537410" y="0"/>
                  </a:lnTo>
                </a:path>
              </a:pathLst>
            </a:custGeom>
            <a:ln w="21336">
              <a:solidFill>
                <a:srgbClr val="ED7C31"/>
              </a:solidFill>
            </a:ln>
          </p:spPr>
          <p:txBody>
            <a:bodyPr wrap="square" lIns="0" tIns="0" rIns="0" bIns="0" rtlCol="0"/>
            <a:lstStyle/>
            <a:p>
              <a:endParaRPr sz="1200">
                <a:latin typeface="BIZ UDP明朝 Medium" panose="02020500000000000000" pitchFamily="18" charset="-128"/>
                <a:ea typeface="BIZ UDP明朝 Medium" panose="02020500000000000000" pitchFamily="18" charset="-128"/>
              </a:endParaRPr>
            </a:p>
          </p:txBody>
        </p:sp>
        <p:pic>
          <p:nvPicPr>
            <p:cNvPr id="26" name="object 26"/>
            <p:cNvPicPr/>
            <p:nvPr/>
          </p:nvPicPr>
          <p:blipFill>
            <a:blip r:embed="rId4" cstate="print"/>
            <a:stretch>
              <a:fillRect/>
            </a:stretch>
          </p:blipFill>
          <p:spPr>
            <a:xfrm>
              <a:off x="1901952" y="5291328"/>
              <a:ext cx="79248" cy="77724"/>
            </a:xfrm>
            <a:prstGeom prst="rect">
              <a:avLst/>
            </a:prstGeom>
          </p:spPr>
        </p:pic>
        <p:pic>
          <p:nvPicPr>
            <p:cNvPr id="27" name="object 27"/>
            <p:cNvPicPr/>
            <p:nvPr/>
          </p:nvPicPr>
          <p:blipFill>
            <a:blip r:embed="rId5" cstate="print"/>
            <a:stretch>
              <a:fillRect/>
            </a:stretch>
          </p:blipFill>
          <p:spPr>
            <a:xfrm>
              <a:off x="2054352" y="4189475"/>
              <a:ext cx="77724" cy="77724"/>
            </a:xfrm>
            <a:prstGeom prst="rect">
              <a:avLst/>
            </a:prstGeom>
          </p:spPr>
        </p:pic>
        <p:pic>
          <p:nvPicPr>
            <p:cNvPr id="28" name="object 28"/>
            <p:cNvPicPr/>
            <p:nvPr/>
          </p:nvPicPr>
          <p:blipFill>
            <a:blip r:embed="rId6" cstate="print"/>
            <a:stretch>
              <a:fillRect/>
            </a:stretch>
          </p:blipFill>
          <p:spPr>
            <a:xfrm>
              <a:off x="2354579" y="1985772"/>
              <a:ext cx="79248" cy="79248"/>
            </a:xfrm>
            <a:prstGeom prst="rect">
              <a:avLst/>
            </a:prstGeom>
          </p:spPr>
        </p:pic>
        <p:sp>
          <p:nvSpPr>
            <p:cNvPr id="29" name="object 29"/>
            <p:cNvSpPr/>
            <p:nvPr/>
          </p:nvSpPr>
          <p:spPr>
            <a:xfrm>
              <a:off x="1941576" y="1414271"/>
              <a:ext cx="1454150" cy="4544695"/>
            </a:xfrm>
            <a:custGeom>
              <a:avLst/>
              <a:gdLst/>
              <a:ahLst/>
              <a:cxnLst/>
              <a:rect l="l" t="t" r="r" b="b"/>
              <a:pathLst>
                <a:path w="1454150" h="4544695">
                  <a:moveTo>
                    <a:pt x="0" y="4544568"/>
                  </a:moveTo>
                  <a:lnTo>
                    <a:pt x="150876" y="4073652"/>
                  </a:lnTo>
                  <a:lnTo>
                    <a:pt x="454152" y="3128772"/>
                  </a:lnTo>
                  <a:lnTo>
                    <a:pt x="754379" y="2185416"/>
                  </a:lnTo>
                  <a:lnTo>
                    <a:pt x="1057656" y="1240536"/>
                  </a:lnTo>
                  <a:lnTo>
                    <a:pt x="1359408" y="295656"/>
                  </a:lnTo>
                  <a:lnTo>
                    <a:pt x="1453903" y="0"/>
                  </a:lnTo>
                </a:path>
              </a:pathLst>
            </a:custGeom>
            <a:ln w="21336">
              <a:solidFill>
                <a:srgbClr val="A5A5A5"/>
              </a:solidFill>
            </a:ln>
          </p:spPr>
          <p:txBody>
            <a:bodyPr wrap="square" lIns="0" tIns="0" rIns="0" bIns="0" rtlCol="0"/>
            <a:lstStyle/>
            <a:p>
              <a:endParaRPr sz="1200">
                <a:latin typeface="BIZ UDP明朝 Medium" panose="02020500000000000000" pitchFamily="18" charset="-128"/>
                <a:ea typeface="BIZ UDP明朝 Medium" panose="02020500000000000000" pitchFamily="18" charset="-128"/>
              </a:endParaRPr>
            </a:p>
          </p:txBody>
        </p:sp>
        <p:pic>
          <p:nvPicPr>
            <p:cNvPr id="30" name="object 30"/>
            <p:cNvPicPr/>
            <p:nvPr/>
          </p:nvPicPr>
          <p:blipFill>
            <a:blip r:embed="rId7" cstate="print"/>
            <a:stretch>
              <a:fillRect/>
            </a:stretch>
          </p:blipFill>
          <p:spPr>
            <a:xfrm>
              <a:off x="1901952" y="5919215"/>
              <a:ext cx="79248" cy="77724"/>
            </a:xfrm>
            <a:prstGeom prst="rect">
              <a:avLst/>
            </a:prstGeom>
          </p:spPr>
        </p:pic>
        <p:pic>
          <p:nvPicPr>
            <p:cNvPr id="31" name="object 31"/>
            <p:cNvPicPr/>
            <p:nvPr/>
          </p:nvPicPr>
          <p:blipFill>
            <a:blip r:embed="rId8" cstate="print"/>
            <a:stretch>
              <a:fillRect/>
            </a:stretch>
          </p:blipFill>
          <p:spPr>
            <a:xfrm>
              <a:off x="2054352" y="5446775"/>
              <a:ext cx="77724" cy="79248"/>
            </a:xfrm>
            <a:prstGeom prst="rect">
              <a:avLst/>
            </a:prstGeom>
          </p:spPr>
        </p:pic>
        <p:pic>
          <p:nvPicPr>
            <p:cNvPr id="32" name="object 32"/>
            <p:cNvPicPr/>
            <p:nvPr/>
          </p:nvPicPr>
          <p:blipFill>
            <a:blip r:embed="rId9" cstate="print"/>
            <a:stretch>
              <a:fillRect/>
            </a:stretch>
          </p:blipFill>
          <p:spPr>
            <a:xfrm>
              <a:off x="2354579" y="4503419"/>
              <a:ext cx="79248" cy="77724"/>
            </a:xfrm>
            <a:prstGeom prst="rect">
              <a:avLst/>
            </a:prstGeom>
          </p:spPr>
        </p:pic>
        <p:pic>
          <p:nvPicPr>
            <p:cNvPr id="33" name="object 33"/>
            <p:cNvPicPr/>
            <p:nvPr/>
          </p:nvPicPr>
          <p:blipFill>
            <a:blip r:embed="rId10" cstate="print"/>
            <a:stretch>
              <a:fillRect/>
            </a:stretch>
          </p:blipFill>
          <p:spPr>
            <a:xfrm>
              <a:off x="2657856" y="3558540"/>
              <a:ext cx="77724" cy="79248"/>
            </a:xfrm>
            <a:prstGeom prst="rect">
              <a:avLst/>
            </a:prstGeom>
          </p:spPr>
        </p:pic>
        <p:pic>
          <p:nvPicPr>
            <p:cNvPr id="34" name="object 34"/>
            <p:cNvPicPr/>
            <p:nvPr/>
          </p:nvPicPr>
          <p:blipFill>
            <a:blip r:embed="rId10" cstate="print"/>
            <a:stretch>
              <a:fillRect/>
            </a:stretch>
          </p:blipFill>
          <p:spPr>
            <a:xfrm>
              <a:off x="3261359" y="1671827"/>
              <a:ext cx="77724" cy="79248"/>
            </a:xfrm>
            <a:prstGeom prst="rect">
              <a:avLst/>
            </a:prstGeom>
          </p:spPr>
        </p:pic>
        <p:sp>
          <p:nvSpPr>
            <p:cNvPr id="35" name="object 35"/>
            <p:cNvSpPr/>
            <p:nvPr/>
          </p:nvSpPr>
          <p:spPr>
            <a:xfrm>
              <a:off x="1941576" y="1414271"/>
              <a:ext cx="2372360" cy="4716780"/>
            </a:xfrm>
            <a:custGeom>
              <a:avLst/>
              <a:gdLst/>
              <a:ahLst/>
              <a:cxnLst/>
              <a:rect l="l" t="t" r="r" b="b"/>
              <a:pathLst>
                <a:path w="2372360" h="4716780">
                  <a:moveTo>
                    <a:pt x="0" y="4716780"/>
                  </a:moveTo>
                  <a:lnTo>
                    <a:pt x="150876" y="4415028"/>
                  </a:lnTo>
                  <a:lnTo>
                    <a:pt x="454152" y="3814572"/>
                  </a:lnTo>
                  <a:lnTo>
                    <a:pt x="754379" y="3214116"/>
                  </a:lnTo>
                  <a:lnTo>
                    <a:pt x="1057656" y="2613660"/>
                  </a:lnTo>
                  <a:lnTo>
                    <a:pt x="1359408" y="2013204"/>
                  </a:lnTo>
                  <a:lnTo>
                    <a:pt x="1962912" y="810768"/>
                  </a:lnTo>
                  <a:lnTo>
                    <a:pt x="2266187" y="210312"/>
                  </a:lnTo>
                  <a:lnTo>
                    <a:pt x="2371877" y="0"/>
                  </a:lnTo>
                </a:path>
              </a:pathLst>
            </a:custGeom>
            <a:ln w="21336">
              <a:solidFill>
                <a:srgbClr val="FFBF00"/>
              </a:solidFill>
            </a:ln>
          </p:spPr>
          <p:txBody>
            <a:bodyPr wrap="square" lIns="0" tIns="0" rIns="0" bIns="0" rtlCol="0"/>
            <a:lstStyle/>
            <a:p>
              <a:endParaRPr sz="1200">
                <a:latin typeface="BIZ UDP明朝 Medium" panose="02020500000000000000" pitchFamily="18" charset="-128"/>
                <a:ea typeface="BIZ UDP明朝 Medium" panose="02020500000000000000" pitchFamily="18" charset="-128"/>
              </a:endParaRPr>
            </a:p>
          </p:txBody>
        </p:sp>
        <p:pic>
          <p:nvPicPr>
            <p:cNvPr id="36" name="object 36"/>
            <p:cNvPicPr/>
            <p:nvPr/>
          </p:nvPicPr>
          <p:blipFill>
            <a:blip r:embed="rId11" cstate="print"/>
            <a:stretch>
              <a:fillRect/>
            </a:stretch>
          </p:blipFill>
          <p:spPr>
            <a:xfrm>
              <a:off x="1901952" y="6091428"/>
              <a:ext cx="79248" cy="79248"/>
            </a:xfrm>
            <a:prstGeom prst="rect">
              <a:avLst/>
            </a:prstGeom>
          </p:spPr>
        </p:pic>
        <p:pic>
          <p:nvPicPr>
            <p:cNvPr id="37" name="object 37"/>
            <p:cNvPicPr/>
            <p:nvPr/>
          </p:nvPicPr>
          <p:blipFill>
            <a:blip r:embed="rId12" cstate="print"/>
            <a:stretch>
              <a:fillRect/>
            </a:stretch>
          </p:blipFill>
          <p:spPr>
            <a:xfrm>
              <a:off x="2054352" y="5791199"/>
              <a:ext cx="77724" cy="77724"/>
            </a:xfrm>
            <a:prstGeom prst="rect">
              <a:avLst/>
            </a:prstGeom>
          </p:spPr>
        </p:pic>
        <p:pic>
          <p:nvPicPr>
            <p:cNvPr id="38" name="object 38"/>
            <p:cNvPicPr/>
            <p:nvPr/>
          </p:nvPicPr>
          <p:blipFill>
            <a:blip r:embed="rId13" cstate="print"/>
            <a:stretch>
              <a:fillRect/>
            </a:stretch>
          </p:blipFill>
          <p:spPr>
            <a:xfrm>
              <a:off x="2354579" y="5190743"/>
              <a:ext cx="79248" cy="77724"/>
            </a:xfrm>
            <a:prstGeom prst="rect">
              <a:avLst/>
            </a:prstGeom>
          </p:spPr>
        </p:pic>
        <p:pic>
          <p:nvPicPr>
            <p:cNvPr id="39" name="object 39"/>
            <p:cNvPicPr/>
            <p:nvPr/>
          </p:nvPicPr>
          <p:blipFill>
            <a:blip r:embed="rId14" cstate="print"/>
            <a:stretch>
              <a:fillRect/>
            </a:stretch>
          </p:blipFill>
          <p:spPr>
            <a:xfrm>
              <a:off x="2657856" y="4590287"/>
              <a:ext cx="77724" cy="77724"/>
            </a:xfrm>
            <a:prstGeom prst="rect">
              <a:avLst/>
            </a:prstGeom>
          </p:spPr>
        </p:pic>
        <p:pic>
          <p:nvPicPr>
            <p:cNvPr id="40" name="object 40"/>
            <p:cNvPicPr/>
            <p:nvPr/>
          </p:nvPicPr>
          <p:blipFill>
            <a:blip r:embed="rId15" cstate="print"/>
            <a:stretch>
              <a:fillRect/>
            </a:stretch>
          </p:blipFill>
          <p:spPr>
            <a:xfrm>
              <a:off x="2959608" y="3988308"/>
              <a:ext cx="79248" cy="77724"/>
            </a:xfrm>
            <a:prstGeom prst="rect">
              <a:avLst/>
            </a:prstGeom>
          </p:spPr>
        </p:pic>
        <p:pic>
          <p:nvPicPr>
            <p:cNvPr id="41" name="object 41"/>
            <p:cNvPicPr/>
            <p:nvPr/>
          </p:nvPicPr>
          <p:blipFill>
            <a:blip r:embed="rId16" cstate="print"/>
            <a:stretch>
              <a:fillRect/>
            </a:stretch>
          </p:blipFill>
          <p:spPr>
            <a:xfrm>
              <a:off x="3866388" y="2186939"/>
              <a:ext cx="77724" cy="77724"/>
            </a:xfrm>
            <a:prstGeom prst="rect">
              <a:avLst/>
            </a:prstGeom>
          </p:spPr>
        </p:pic>
        <p:pic>
          <p:nvPicPr>
            <p:cNvPr id="42" name="object 42"/>
            <p:cNvPicPr/>
            <p:nvPr/>
          </p:nvPicPr>
          <p:blipFill>
            <a:blip r:embed="rId12" cstate="print"/>
            <a:stretch>
              <a:fillRect/>
            </a:stretch>
          </p:blipFill>
          <p:spPr>
            <a:xfrm>
              <a:off x="4168139" y="1584959"/>
              <a:ext cx="77724" cy="77724"/>
            </a:xfrm>
            <a:prstGeom prst="rect">
              <a:avLst/>
            </a:prstGeom>
          </p:spPr>
        </p:pic>
        <p:sp>
          <p:nvSpPr>
            <p:cNvPr id="43" name="object 43"/>
            <p:cNvSpPr/>
            <p:nvPr/>
          </p:nvSpPr>
          <p:spPr>
            <a:xfrm>
              <a:off x="1941576" y="1832357"/>
              <a:ext cx="3002280" cy="4378325"/>
            </a:xfrm>
            <a:custGeom>
              <a:avLst/>
              <a:gdLst/>
              <a:ahLst/>
              <a:cxnLst/>
              <a:rect l="l" t="t" r="r" b="b"/>
              <a:pathLst>
                <a:path w="3002279" h="4378325">
                  <a:moveTo>
                    <a:pt x="0" y="4377942"/>
                  </a:moveTo>
                  <a:lnTo>
                    <a:pt x="150876" y="4158486"/>
                  </a:lnTo>
                  <a:lnTo>
                    <a:pt x="454152" y="3718050"/>
                  </a:lnTo>
                  <a:lnTo>
                    <a:pt x="754379" y="3276090"/>
                  </a:lnTo>
                  <a:lnTo>
                    <a:pt x="1057656" y="2835654"/>
                  </a:lnTo>
                  <a:lnTo>
                    <a:pt x="1359408" y="2396742"/>
                  </a:lnTo>
                  <a:lnTo>
                    <a:pt x="1962912" y="1514345"/>
                  </a:lnTo>
                  <a:lnTo>
                    <a:pt x="2266187" y="1073909"/>
                  </a:lnTo>
                  <a:lnTo>
                    <a:pt x="2869691" y="193038"/>
                  </a:lnTo>
                  <a:lnTo>
                    <a:pt x="3002280" y="0"/>
                  </a:lnTo>
                </a:path>
              </a:pathLst>
            </a:custGeom>
            <a:ln w="21336">
              <a:solidFill>
                <a:srgbClr val="4472C3"/>
              </a:solidFill>
            </a:ln>
          </p:spPr>
          <p:txBody>
            <a:bodyPr wrap="square" lIns="0" tIns="0" rIns="0" bIns="0" rtlCol="0"/>
            <a:lstStyle/>
            <a:p>
              <a:endParaRPr sz="1200">
                <a:latin typeface="BIZ UDP明朝 Medium" panose="02020500000000000000" pitchFamily="18" charset="-128"/>
                <a:ea typeface="BIZ UDP明朝 Medium" panose="02020500000000000000" pitchFamily="18" charset="-128"/>
              </a:endParaRPr>
            </a:p>
          </p:txBody>
        </p:sp>
        <p:pic>
          <p:nvPicPr>
            <p:cNvPr id="44" name="object 44"/>
            <p:cNvPicPr/>
            <p:nvPr/>
          </p:nvPicPr>
          <p:blipFill>
            <a:blip r:embed="rId17" cstate="print"/>
            <a:stretch>
              <a:fillRect/>
            </a:stretch>
          </p:blipFill>
          <p:spPr>
            <a:xfrm>
              <a:off x="1901952" y="6170675"/>
              <a:ext cx="79248" cy="77724"/>
            </a:xfrm>
            <a:prstGeom prst="rect">
              <a:avLst/>
            </a:prstGeom>
          </p:spPr>
        </p:pic>
        <p:pic>
          <p:nvPicPr>
            <p:cNvPr id="45" name="object 45"/>
            <p:cNvPicPr/>
            <p:nvPr/>
          </p:nvPicPr>
          <p:blipFill>
            <a:blip r:embed="rId18" cstate="print"/>
            <a:stretch>
              <a:fillRect/>
            </a:stretch>
          </p:blipFill>
          <p:spPr>
            <a:xfrm>
              <a:off x="2054352" y="5951219"/>
              <a:ext cx="77724" cy="77724"/>
            </a:xfrm>
            <a:prstGeom prst="rect">
              <a:avLst/>
            </a:prstGeom>
          </p:spPr>
        </p:pic>
        <p:pic>
          <p:nvPicPr>
            <p:cNvPr id="46" name="object 46"/>
            <p:cNvPicPr/>
            <p:nvPr/>
          </p:nvPicPr>
          <p:blipFill>
            <a:blip r:embed="rId19" cstate="print"/>
            <a:stretch>
              <a:fillRect/>
            </a:stretch>
          </p:blipFill>
          <p:spPr>
            <a:xfrm>
              <a:off x="2354579" y="5510783"/>
              <a:ext cx="79248" cy="79248"/>
            </a:xfrm>
            <a:prstGeom prst="rect">
              <a:avLst/>
            </a:prstGeom>
          </p:spPr>
        </p:pic>
        <p:pic>
          <p:nvPicPr>
            <p:cNvPr id="47" name="object 47"/>
            <p:cNvPicPr/>
            <p:nvPr/>
          </p:nvPicPr>
          <p:blipFill>
            <a:blip r:embed="rId20" cstate="print"/>
            <a:stretch>
              <a:fillRect/>
            </a:stretch>
          </p:blipFill>
          <p:spPr>
            <a:xfrm>
              <a:off x="2657856" y="5070347"/>
              <a:ext cx="77724" cy="77724"/>
            </a:xfrm>
            <a:prstGeom prst="rect">
              <a:avLst/>
            </a:prstGeom>
          </p:spPr>
        </p:pic>
        <p:pic>
          <p:nvPicPr>
            <p:cNvPr id="48" name="object 48"/>
            <p:cNvPicPr/>
            <p:nvPr/>
          </p:nvPicPr>
          <p:blipFill>
            <a:blip r:embed="rId17" cstate="print"/>
            <a:stretch>
              <a:fillRect/>
            </a:stretch>
          </p:blipFill>
          <p:spPr>
            <a:xfrm>
              <a:off x="2959608" y="4629911"/>
              <a:ext cx="79248" cy="77724"/>
            </a:xfrm>
            <a:prstGeom prst="rect">
              <a:avLst/>
            </a:prstGeom>
          </p:spPr>
        </p:pic>
        <p:pic>
          <p:nvPicPr>
            <p:cNvPr id="49" name="object 49"/>
            <p:cNvPicPr/>
            <p:nvPr/>
          </p:nvPicPr>
          <p:blipFill>
            <a:blip r:embed="rId21" cstate="print"/>
            <a:stretch>
              <a:fillRect/>
            </a:stretch>
          </p:blipFill>
          <p:spPr>
            <a:xfrm>
              <a:off x="3261359" y="4189475"/>
              <a:ext cx="77724" cy="77724"/>
            </a:xfrm>
            <a:prstGeom prst="rect">
              <a:avLst/>
            </a:prstGeom>
          </p:spPr>
        </p:pic>
        <p:pic>
          <p:nvPicPr>
            <p:cNvPr id="50" name="object 50"/>
            <p:cNvPicPr/>
            <p:nvPr/>
          </p:nvPicPr>
          <p:blipFill>
            <a:blip r:embed="rId22" cstate="print"/>
            <a:stretch>
              <a:fillRect/>
            </a:stretch>
          </p:blipFill>
          <p:spPr>
            <a:xfrm>
              <a:off x="3866388" y="3307079"/>
              <a:ext cx="77724" cy="77724"/>
            </a:xfrm>
            <a:prstGeom prst="rect">
              <a:avLst/>
            </a:prstGeom>
          </p:spPr>
        </p:pic>
        <p:pic>
          <p:nvPicPr>
            <p:cNvPr id="51" name="object 51"/>
            <p:cNvPicPr/>
            <p:nvPr/>
          </p:nvPicPr>
          <p:blipFill>
            <a:blip r:embed="rId23" cstate="print"/>
            <a:stretch>
              <a:fillRect/>
            </a:stretch>
          </p:blipFill>
          <p:spPr>
            <a:xfrm>
              <a:off x="4168139" y="2868167"/>
              <a:ext cx="77724" cy="77724"/>
            </a:xfrm>
            <a:prstGeom prst="rect">
              <a:avLst/>
            </a:prstGeom>
          </p:spPr>
        </p:pic>
        <p:pic>
          <p:nvPicPr>
            <p:cNvPr id="52" name="object 52"/>
            <p:cNvPicPr/>
            <p:nvPr/>
          </p:nvPicPr>
          <p:blipFill>
            <a:blip r:embed="rId24" cstate="print"/>
            <a:stretch>
              <a:fillRect/>
            </a:stretch>
          </p:blipFill>
          <p:spPr>
            <a:xfrm>
              <a:off x="4773167" y="1985772"/>
              <a:ext cx="77724" cy="79248"/>
            </a:xfrm>
            <a:prstGeom prst="rect">
              <a:avLst/>
            </a:prstGeom>
          </p:spPr>
        </p:pic>
        <p:sp>
          <p:nvSpPr>
            <p:cNvPr id="53" name="object 53"/>
            <p:cNvSpPr/>
            <p:nvPr/>
          </p:nvSpPr>
          <p:spPr>
            <a:xfrm>
              <a:off x="1941576" y="2799695"/>
              <a:ext cx="3002280" cy="3458210"/>
            </a:xfrm>
            <a:custGeom>
              <a:avLst/>
              <a:gdLst/>
              <a:ahLst/>
              <a:cxnLst/>
              <a:rect l="l" t="t" r="r" b="b"/>
              <a:pathLst>
                <a:path w="3002279" h="3458210">
                  <a:moveTo>
                    <a:pt x="0" y="3457849"/>
                  </a:moveTo>
                  <a:lnTo>
                    <a:pt x="150876" y="3282589"/>
                  </a:lnTo>
                  <a:lnTo>
                    <a:pt x="454152" y="2936641"/>
                  </a:lnTo>
                  <a:lnTo>
                    <a:pt x="754379" y="2587645"/>
                  </a:lnTo>
                  <a:lnTo>
                    <a:pt x="1057656" y="2240173"/>
                  </a:lnTo>
                  <a:lnTo>
                    <a:pt x="1359408" y="1892701"/>
                  </a:lnTo>
                  <a:lnTo>
                    <a:pt x="1962912" y="1197757"/>
                  </a:lnTo>
                  <a:lnTo>
                    <a:pt x="2266187" y="848760"/>
                  </a:lnTo>
                  <a:lnTo>
                    <a:pt x="2869691" y="152293"/>
                  </a:lnTo>
                  <a:lnTo>
                    <a:pt x="3002280" y="0"/>
                  </a:lnTo>
                </a:path>
              </a:pathLst>
            </a:custGeom>
            <a:ln w="21336">
              <a:solidFill>
                <a:srgbClr val="70AC46"/>
              </a:solidFill>
            </a:ln>
          </p:spPr>
          <p:txBody>
            <a:bodyPr wrap="square" lIns="0" tIns="0" rIns="0" bIns="0" rtlCol="0"/>
            <a:lstStyle/>
            <a:p>
              <a:endParaRPr sz="1200">
                <a:latin typeface="BIZ UDP明朝 Medium" panose="02020500000000000000" pitchFamily="18" charset="-128"/>
                <a:ea typeface="BIZ UDP明朝 Medium" panose="02020500000000000000" pitchFamily="18" charset="-128"/>
              </a:endParaRPr>
            </a:p>
          </p:txBody>
        </p:sp>
        <p:pic>
          <p:nvPicPr>
            <p:cNvPr id="54" name="object 54"/>
            <p:cNvPicPr/>
            <p:nvPr/>
          </p:nvPicPr>
          <p:blipFill>
            <a:blip r:embed="rId25" cstate="print"/>
            <a:stretch>
              <a:fillRect/>
            </a:stretch>
          </p:blipFill>
          <p:spPr>
            <a:xfrm>
              <a:off x="1901952" y="6216396"/>
              <a:ext cx="79248" cy="79248"/>
            </a:xfrm>
            <a:prstGeom prst="rect">
              <a:avLst/>
            </a:prstGeom>
          </p:spPr>
        </p:pic>
        <p:pic>
          <p:nvPicPr>
            <p:cNvPr id="55" name="object 55"/>
            <p:cNvPicPr/>
            <p:nvPr/>
          </p:nvPicPr>
          <p:blipFill>
            <a:blip r:embed="rId26" cstate="print"/>
            <a:stretch>
              <a:fillRect/>
            </a:stretch>
          </p:blipFill>
          <p:spPr>
            <a:xfrm>
              <a:off x="2054352" y="6044183"/>
              <a:ext cx="77724" cy="77724"/>
            </a:xfrm>
            <a:prstGeom prst="rect">
              <a:avLst/>
            </a:prstGeom>
          </p:spPr>
        </p:pic>
        <p:pic>
          <p:nvPicPr>
            <p:cNvPr id="56" name="object 56"/>
            <p:cNvPicPr/>
            <p:nvPr/>
          </p:nvPicPr>
          <p:blipFill>
            <a:blip r:embed="rId27" cstate="print"/>
            <a:stretch>
              <a:fillRect/>
            </a:stretch>
          </p:blipFill>
          <p:spPr>
            <a:xfrm>
              <a:off x="2354579" y="5695188"/>
              <a:ext cx="79248" cy="79248"/>
            </a:xfrm>
            <a:prstGeom prst="rect">
              <a:avLst/>
            </a:prstGeom>
          </p:spPr>
        </p:pic>
        <p:pic>
          <p:nvPicPr>
            <p:cNvPr id="57" name="object 57"/>
            <p:cNvPicPr/>
            <p:nvPr/>
          </p:nvPicPr>
          <p:blipFill>
            <a:blip r:embed="rId28" cstate="print"/>
            <a:stretch>
              <a:fillRect/>
            </a:stretch>
          </p:blipFill>
          <p:spPr>
            <a:xfrm>
              <a:off x="2657856" y="5349239"/>
              <a:ext cx="77724" cy="77724"/>
            </a:xfrm>
            <a:prstGeom prst="rect">
              <a:avLst/>
            </a:prstGeom>
          </p:spPr>
        </p:pic>
        <p:pic>
          <p:nvPicPr>
            <p:cNvPr id="58" name="object 58"/>
            <p:cNvPicPr/>
            <p:nvPr/>
          </p:nvPicPr>
          <p:blipFill>
            <a:blip r:embed="rId29" cstate="print"/>
            <a:stretch>
              <a:fillRect/>
            </a:stretch>
          </p:blipFill>
          <p:spPr>
            <a:xfrm>
              <a:off x="2959608" y="5000244"/>
              <a:ext cx="79248" cy="77724"/>
            </a:xfrm>
            <a:prstGeom prst="rect">
              <a:avLst/>
            </a:prstGeom>
          </p:spPr>
        </p:pic>
        <p:pic>
          <p:nvPicPr>
            <p:cNvPr id="59" name="object 59"/>
            <p:cNvPicPr/>
            <p:nvPr/>
          </p:nvPicPr>
          <p:blipFill>
            <a:blip r:embed="rId30" cstate="print"/>
            <a:stretch>
              <a:fillRect/>
            </a:stretch>
          </p:blipFill>
          <p:spPr>
            <a:xfrm>
              <a:off x="3261359" y="4652772"/>
              <a:ext cx="77724" cy="77724"/>
            </a:xfrm>
            <a:prstGeom prst="rect">
              <a:avLst/>
            </a:prstGeom>
          </p:spPr>
        </p:pic>
        <p:pic>
          <p:nvPicPr>
            <p:cNvPr id="60" name="object 60"/>
            <p:cNvPicPr/>
            <p:nvPr/>
          </p:nvPicPr>
          <p:blipFill>
            <a:blip r:embed="rId31" cstate="print"/>
            <a:stretch>
              <a:fillRect/>
            </a:stretch>
          </p:blipFill>
          <p:spPr>
            <a:xfrm>
              <a:off x="3866388" y="3956303"/>
              <a:ext cx="77724" cy="79248"/>
            </a:xfrm>
            <a:prstGeom prst="rect">
              <a:avLst/>
            </a:prstGeom>
          </p:spPr>
        </p:pic>
        <p:pic>
          <p:nvPicPr>
            <p:cNvPr id="61" name="object 61"/>
            <p:cNvPicPr/>
            <p:nvPr/>
          </p:nvPicPr>
          <p:blipFill>
            <a:blip r:embed="rId32" cstate="print"/>
            <a:stretch>
              <a:fillRect/>
            </a:stretch>
          </p:blipFill>
          <p:spPr>
            <a:xfrm>
              <a:off x="4168139" y="3610356"/>
              <a:ext cx="77724" cy="77724"/>
            </a:xfrm>
            <a:prstGeom prst="rect">
              <a:avLst/>
            </a:prstGeom>
          </p:spPr>
        </p:pic>
        <p:pic>
          <p:nvPicPr>
            <p:cNvPr id="62" name="object 62"/>
            <p:cNvPicPr/>
            <p:nvPr/>
          </p:nvPicPr>
          <p:blipFill>
            <a:blip r:embed="rId33" cstate="print"/>
            <a:stretch>
              <a:fillRect/>
            </a:stretch>
          </p:blipFill>
          <p:spPr>
            <a:xfrm>
              <a:off x="4773167" y="2913887"/>
              <a:ext cx="77724" cy="77724"/>
            </a:xfrm>
            <a:prstGeom prst="rect">
              <a:avLst/>
            </a:prstGeom>
          </p:spPr>
        </p:pic>
        <p:sp>
          <p:nvSpPr>
            <p:cNvPr id="63" name="object 63"/>
            <p:cNvSpPr/>
            <p:nvPr/>
          </p:nvSpPr>
          <p:spPr>
            <a:xfrm>
              <a:off x="1941576" y="3876195"/>
              <a:ext cx="3002280" cy="2432050"/>
            </a:xfrm>
            <a:custGeom>
              <a:avLst/>
              <a:gdLst/>
              <a:ahLst/>
              <a:cxnLst/>
              <a:rect l="l" t="t" r="r" b="b"/>
              <a:pathLst>
                <a:path w="3002279" h="2432050">
                  <a:moveTo>
                    <a:pt x="0" y="2431640"/>
                  </a:moveTo>
                  <a:lnTo>
                    <a:pt x="150876" y="2309720"/>
                  </a:lnTo>
                  <a:lnTo>
                    <a:pt x="454152" y="2064356"/>
                  </a:lnTo>
                  <a:lnTo>
                    <a:pt x="754379" y="1820516"/>
                  </a:lnTo>
                  <a:lnTo>
                    <a:pt x="1057656" y="1576676"/>
                  </a:lnTo>
                  <a:lnTo>
                    <a:pt x="1359408" y="1331312"/>
                  </a:lnTo>
                  <a:lnTo>
                    <a:pt x="1962912" y="840584"/>
                  </a:lnTo>
                  <a:lnTo>
                    <a:pt x="2266187" y="596744"/>
                  </a:lnTo>
                  <a:lnTo>
                    <a:pt x="2869691" y="107540"/>
                  </a:lnTo>
                  <a:lnTo>
                    <a:pt x="3002280" y="0"/>
                  </a:lnTo>
                </a:path>
              </a:pathLst>
            </a:custGeom>
            <a:ln w="21336">
              <a:solidFill>
                <a:srgbClr val="245D90"/>
              </a:solidFill>
            </a:ln>
          </p:spPr>
          <p:txBody>
            <a:bodyPr wrap="square" lIns="0" tIns="0" rIns="0" bIns="0" rtlCol="0"/>
            <a:lstStyle/>
            <a:p>
              <a:endParaRPr sz="1200">
                <a:latin typeface="BIZ UDP明朝 Medium" panose="02020500000000000000" pitchFamily="18" charset="-128"/>
                <a:ea typeface="BIZ UDP明朝 Medium" panose="02020500000000000000" pitchFamily="18" charset="-128"/>
              </a:endParaRPr>
            </a:p>
          </p:txBody>
        </p:sp>
        <p:pic>
          <p:nvPicPr>
            <p:cNvPr id="64" name="object 64"/>
            <p:cNvPicPr/>
            <p:nvPr/>
          </p:nvPicPr>
          <p:blipFill>
            <a:blip r:embed="rId34" cstate="print"/>
            <a:stretch>
              <a:fillRect/>
            </a:stretch>
          </p:blipFill>
          <p:spPr>
            <a:xfrm>
              <a:off x="1901952" y="6269736"/>
              <a:ext cx="79248" cy="77724"/>
            </a:xfrm>
            <a:prstGeom prst="rect">
              <a:avLst/>
            </a:prstGeom>
          </p:spPr>
        </p:pic>
        <p:pic>
          <p:nvPicPr>
            <p:cNvPr id="65" name="object 65"/>
            <p:cNvPicPr/>
            <p:nvPr/>
          </p:nvPicPr>
          <p:blipFill>
            <a:blip r:embed="rId35" cstate="print"/>
            <a:stretch>
              <a:fillRect/>
            </a:stretch>
          </p:blipFill>
          <p:spPr>
            <a:xfrm>
              <a:off x="2054352" y="6146292"/>
              <a:ext cx="77724" cy="77724"/>
            </a:xfrm>
            <a:prstGeom prst="rect">
              <a:avLst/>
            </a:prstGeom>
          </p:spPr>
        </p:pic>
        <p:pic>
          <p:nvPicPr>
            <p:cNvPr id="66" name="object 66"/>
            <p:cNvPicPr/>
            <p:nvPr/>
          </p:nvPicPr>
          <p:blipFill>
            <a:blip r:embed="rId36" cstate="print"/>
            <a:stretch>
              <a:fillRect/>
            </a:stretch>
          </p:blipFill>
          <p:spPr>
            <a:xfrm>
              <a:off x="2354579" y="5902452"/>
              <a:ext cx="79248" cy="79248"/>
            </a:xfrm>
            <a:prstGeom prst="rect">
              <a:avLst/>
            </a:prstGeom>
          </p:spPr>
        </p:pic>
        <p:pic>
          <p:nvPicPr>
            <p:cNvPr id="67" name="object 67"/>
            <p:cNvPicPr/>
            <p:nvPr/>
          </p:nvPicPr>
          <p:blipFill>
            <a:blip r:embed="rId37" cstate="print"/>
            <a:stretch>
              <a:fillRect/>
            </a:stretch>
          </p:blipFill>
          <p:spPr>
            <a:xfrm>
              <a:off x="2657856" y="5657088"/>
              <a:ext cx="77724" cy="79248"/>
            </a:xfrm>
            <a:prstGeom prst="rect">
              <a:avLst/>
            </a:prstGeom>
          </p:spPr>
        </p:pic>
        <p:pic>
          <p:nvPicPr>
            <p:cNvPr id="68" name="object 68"/>
            <p:cNvPicPr/>
            <p:nvPr/>
          </p:nvPicPr>
          <p:blipFill>
            <a:blip r:embed="rId38" cstate="print"/>
            <a:stretch>
              <a:fillRect/>
            </a:stretch>
          </p:blipFill>
          <p:spPr>
            <a:xfrm>
              <a:off x="2959608" y="5413248"/>
              <a:ext cx="79248" cy="77724"/>
            </a:xfrm>
            <a:prstGeom prst="rect">
              <a:avLst/>
            </a:prstGeom>
          </p:spPr>
        </p:pic>
        <p:pic>
          <p:nvPicPr>
            <p:cNvPr id="69" name="object 69"/>
            <p:cNvPicPr/>
            <p:nvPr/>
          </p:nvPicPr>
          <p:blipFill>
            <a:blip r:embed="rId39" cstate="print"/>
            <a:stretch>
              <a:fillRect/>
            </a:stretch>
          </p:blipFill>
          <p:spPr>
            <a:xfrm>
              <a:off x="3261359" y="5167884"/>
              <a:ext cx="77724" cy="77724"/>
            </a:xfrm>
            <a:prstGeom prst="rect">
              <a:avLst/>
            </a:prstGeom>
          </p:spPr>
        </p:pic>
        <p:pic>
          <p:nvPicPr>
            <p:cNvPr id="70" name="object 70"/>
            <p:cNvPicPr/>
            <p:nvPr/>
          </p:nvPicPr>
          <p:blipFill>
            <a:blip r:embed="rId40" cstate="print"/>
            <a:stretch>
              <a:fillRect/>
            </a:stretch>
          </p:blipFill>
          <p:spPr>
            <a:xfrm>
              <a:off x="3866388" y="4678679"/>
              <a:ext cx="77724" cy="79248"/>
            </a:xfrm>
            <a:prstGeom prst="rect">
              <a:avLst/>
            </a:prstGeom>
          </p:spPr>
        </p:pic>
        <p:pic>
          <p:nvPicPr>
            <p:cNvPr id="71" name="object 71"/>
            <p:cNvPicPr/>
            <p:nvPr/>
          </p:nvPicPr>
          <p:blipFill>
            <a:blip r:embed="rId41" cstate="print"/>
            <a:stretch>
              <a:fillRect/>
            </a:stretch>
          </p:blipFill>
          <p:spPr>
            <a:xfrm>
              <a:off x="4168139" y="4433316"/>
              <a:ext cx="77724" cy="79248"/>
            </a:xfrm>
            <a:prstGeom prst="rect">
              <a:avLst/>
            </a:prstGeom>
          </p:spPr>
        </p:pic>
        <p:pic>
          <p:nvPicPr>
            <p:cNvPr id="72" name="object 72"/>
            <p:cNvPicPr/>
            <p:nvPr/>
          </p:nvPicPr>
          <p:blipFill>
            <a:blip r:embed="rId42" cstate="print"/>
            <a:stretch>
              <a:fillRect/>
            </a:stretch>
          </p:blipFill>
          <p:spPr>
            <a:xfrm>
              <a:off x="4773167" y="3944111"/>
              <a:ext cx="77724" cy="77724"/>
            </a:xfrm>
            <a:prstGeom prst="rect">
              <a:avLst/>
            </a:prstGeom>
          </p:spPr>
        </p:pic>
        <p:sp>
          <p:nvSpPr>
            <p:cNvPr id="73" name="object 73"/>
            <p:cNvSpPr/>
            <p:nvPr/>
          </p:nvSpPr>
          <p:spPr>
            <a:xfrm>
              <a:off x="1941576" y="4662449"/>
              <a:ext cx="3002280" cy="1684020"/>
            </a:xfrm>
            <a:custGeom>
              <a:avLst/>
              <a:gdLst/>
              <a:ahLst/>
              <a:cxnLst/>
              <a:rect l="l" t="t" r="r" b="b"/>
              <a:pathLst>
                <a:path w="3002279" h="1684020">
                  <a:moveTo>
                    <a:pt x="0" y="1683486"/>
                  </a:moveTo>
                  <a:lnTo>
                    <a:pt x="150876" y="1599666"/>
                  </a:lnTo>
                  <a:lnTo>
                    <a:pt x="454152" y="1430502"/>
                  </a:lnTo>
                  <a:lnTo>
                    <a:pt x="754379" y="1261338"/>
                  </a:lnTo>
                  <a:lnTo>
                    <a:pt x="1057656" y="1090650"/>
                  </a:lnTo>
                  <a:lnTo>
                    <a:pt x="1359408" y="921486"/>
                  </a:lnTo>
                  <a:lnTo>
                    <a:pt x="1962912" y="583158"/>
                  </a:lnTo>
                  <a:lnTo>
                    <a:pt x="2266187" y="413994"/>
                  </a:lnTo>
                  <a:lnTo>
                    <a:pt x="2869691" y="74142"/>
                  </a:lnTo>
                  <a:lnTo>
                    <a:pt x="3002280" y="0"/>
                  </a:lnTo>
                </a:path>
              </a:pathLst>
            </a:custGeom>
            <a:ln w="21336">
              <a:solidFill>
                <a:srgbClr val="9E480E"/>
              </a:solidFill>
            </a:ln>
          </p:spPr>
          <p:txBody>
            <a:bodyPr wrap="square" lIns="0" tIns="0" rIns="0" bIns="0" rtlCol="0"/>
            <a:lstStyle/>
            <a:p>
              <a:endParaRPr sz="1200">
                <a:latin typeface="BIZ UDP明朝 Medium" panose="02020500000000000000" pitchFamily="18" charset="-128"/>
                <a:ea typeface="BIZ UDP明朝 Medium" panose="02020500000000000000" pitchFamily="18" charset="-128"/>
              </a:endParaRPr>
            </a:p>
          </p:txBody>
        </p:sp>
        <p:pic>
          <p:nvPicPr>
            <p:cNvPr id="74" name="object 74"/>
            <p:cNvPicPr/>
            <p:nvPr/>
          </p:nvPicPr>
          <p:blipFill>
            <a:blip r:embed="rId43" cstate="print"/>
            <a:stretch>
              <a:fillRect/>
            </a:stretch>
          </p:blipFill>
          <p:spPr>
            <a:xfrm>
              <a:off x="1901952" y="6307835"/>
              <a:ext cx="79248" cy="77724"/>
            </a:xfrm>
            <a:prstGeom prst="rect">
              <a:avLst/>
            </a:prstGeom>
          </p:spPr>
        </p:pic>
        <p:pic>
          <p:nvPicPr>
            <p:cNvPr id="75" name="object 75"/>
            <p:cNvPicPr/>
            <p:nvPr/>
          </p:nvPicPr>
          <p:blipFill>
            <a:blip r:embed="rId44" cstate="print"/>
            <a:stretch>
              <a:fillRect/>
            </a:stretch>
          </p:blipFill>
          <p:spPr>
            <a:xfrm>
              <a:off x="2054352" y="6222492"/>
              <a:ext cx="77724" cy="77724"/>
            </a:xfrm>
            <a:prstGeom prst="rect">
              <a:avLst/>
            </a:prstGeom>
          </p:spPr>
        </p:pic>
        <p:pic>
          <p:nvPicPr>
            <p:cNvPr id="76" name="object 76"/>
            <p:cNvPicPr/>
            <p:nvPr/>
          </p:nvPicPr>
          <p:blipFill>
            <a:blip r:embed="rId45" cstate="print"/>
            <a:stretch>
              <a:fillRect/>
            </a:stretch>
          </p:blipFill>
          <p:spPr>
            <a:xfrm>
              <a:off x="2354579" y="6051804"/>
              <a:ext cx="79248" cy="79248"/>
            </a:xfrm>
            <a:prstGeom prst="rect">
              <a:avLst/>
            </a:prstGeom>
          </p:spPr>
        </p:pic>
        <p:pic>
          <p:nvPicPr>
            <p:cNvPr id="77" name="object 77"/>
            <p:cNvPicPr/>
            <p:nvPr/>
          </p:nvPicPr>
          <p:blipFill>
            <a:blip r:embed="rId46" cstate="print"/>
            <a:stretch>
              <a:fillRect/>
            </a:stretch>
          </p:blipFill>
          <p:spPr>
            <a:xfrm>
              <a:off x="2657856" y="5882640"/>
              <a:ext cx="77724" cy="79248"/>
            </a:xfrm>
            <a:prstGeom prst="rect">
              <a:avLst/>
            </a:prstGeom>
          </p:spPr>
        </p:pic>
        <p:pic>
          <p:nvPicPr>
            <p:cNvPr id="78" name="object 78"/>
            <p:cNvPicPr/>
            <p:nvPr/>
          </p:nvPicPr>
          <p:blipFill>
            <a:blip r:embed="rId47" cstate="print"/>
            <a:stretch>
              <a:fillRect/>
            </a:stretch>
          </p:blipFill>
          <p:spPr>
            <a:xfrm>
              <a:off x="2959608" y="5713475"/>
              <a:ext cx="79248" cy="77724"/>
            </a:xfrm>
            <a:prstGeom prst="rect">
              <a:avLst/>
            </a:prstGeom>
          </p:spPr>
        </p:pic>
        <p:pic>
          <p:nvPicPr>
            <p:cNvPr id="79" name="object 79"/>
            <p:cNvPicPr/>
            <p:nvPr/>
          </p:nvPicPr>
          <p:blipFill>
            <a:blip r:embed="rId48" cstate="print"/>
            <a:stretch>
              <a:fillRect/>
            </a:stretch>
          </p:blipFill>
          <p:spPr>
            <a:xfrm>
              <a:off x="3261359" y="5544311"/>
              <a:ext cx="77724" cy="77724"/>
            </a:xfrm>
            <a:prstGeom prst="rect">
              <a:avLst/>
            </a:prstGeom>
          </p:spPr>
        </p:pic>
        <p:pic>
          <p:nvPicPr>
            <p:cNvPr id="80" name="object 80"/>
            <p:cNvPicPr/>
            <p:nvPr/>
          </p:nvPicPr>
          <p:blipFill>
            <a:blip r:embed="rId49" cstate="print"/>
            <a:stretch>
              <a:fillRect/>
            </a:stretch>
          </p:blipFill>
          <p:spPr>
            <a:xfrm>
              <a:off x="3866388" y="5205984"/>
              <a:ext cx="77724" cy="77724"/>
            </a:xfrm>
            <a:prstGeom prst="rect">
              <a:avLst/>
            </a:prstGeom>
          </p:spPr>
        </p:pic>
        <p:pic>
          <p:nvPicPr>
            <p:cNvPr id="81" name="object 81"/>
            <p:cNvPicPr/>
            <p:nvPr/>
          </p:nvPicPr>
          <p:blipFill>
            <a:blip r:embed="rId50" cstate="print"/>
            <a:stretch>
              <a:fillRect/>
            </a:stretch>
          </p:blipFill>
          <p:spPr>
            <a:xfrm>
              <a:off x="4168139" y="5035296"/>
              <a:ext cx="77724" cy="79248"/>
            </a:xfrm>
            <a:prstGeom prst="rect">
              <a:avLst/>
            </a:prstGeom>
          </p:spPr>
        </p:pic>
        <p:pic>
          <p:nvPicPr>
            <p:cNvPr id="82" name="object 82"/>
            <p:cNvPicPr/>
            <p:nvPr/>
          </p:nvPicPr>
          <p:blipFill>
            <a:blip r:embed="rId51" cstate="print"/>
            <a:stretch>
              <a:fillRect/>
            </a:stretch>
          </p:blipFill>
          <p:spPr>
            <a:xfrm>
              <a:off x="4773167" y="4696967"/>
              <a:ext cx="77724" cy="77724"/>
            </a:xfrm>
            <a:prstGeom prst="rect">
              <a:avLst/>
            </a:prstGeom>
          </p:spPr>
        </p:pic>
        <p:sp>
          <p:nvSpPr>
            <p:cNvPr id="83" name="object 83"/>
            <p:cNvSpPr/>
            <p:nvPr/>
          </p:nvSpPr>
          <p:spPr>
            <a:xfrm>
              <a:off x="1941576" y="5262045"/>
              <a:ext cx="3002280" cy="1113155"/>
            </a:xfrm>
            <a:custGeom>
              <a:avLst/>
              <a:gdLst/>
              <a:ahLst/>
              <a:cxnLst/>
              <a:rect l="l" t="t" r="r" b="b"/>
              <a:pathLst>
                <a:path w="3002279" h="1113154">
                  <a:moveTo>
                    <a:pt x="0" y="1112846"/>
                  </a:moveTo>
                  <a:lnTo>
                    <a:pt x="150876" y="1057982"/>
                  </a:lnTo>
                  <a:lnTo>
                    <a:pt x="454152" y="945206"/>
                  </a:lnTo>
                  <a:lnTo>
                    <a:pt x="754379" y="832430"/>
                  </a:lnTo>
                  <a:lnTo>
                    <a:pt x="1057656" y="719654"/>
                  </a:lnTo>
                  <a:lnTo>
                    <a:pt x="1359408" y="608402"/>
                  </a:lnTo>
                  <a:lnTo>
                    <a:pt x="1962912" y="384374"/>
                  </a:lnTo>
                  <a:lnTo>
                    <a:pt x="2266187" y="273122"/>
                  </a:lnTo>
                  <a:lnTo>
                    <a:pt x="2869691" y="49094"/>
                  </a:lnTo>
                  <a:lnTo>
                    <a:pt x="3002280" y="0"/>
                  </a:lnTo>
                </a:path>
              </a:pathLst>
            </a:custGeom>
            <a:ln w="21336">
              <a:solidFill>
                <a:srgbClr val="626262"/>
              </a:solidFill>
            </a:ln>
          </p:spPr>
          <p:txBody>
            <a:bodyPr wrap="square" lIns="0" tIns="0" rIns="0" bIns="0" rtlCol="0"/>
            <a:lstStyle/>
            <a:p>
              <a:endParaRPr sz="1200">
                <a:latin typeface="BIZ UDP明朝 Medium" panose="02020500000000000000" pitchFamily="18" charset="-128"/>
                <a:ea typeface="BIZ UDP明朝 Medium" panose="02020500000000000000" pitchFamily="18" charset="-128"/>
              </a:endParaRPr>
            </a:p>
          </p:txBody>
        </p:sp>
        <p:pic>
          <p:nvPicPr>
            <p:cNvPr id="84" name="object 84"/>
            <p:cNvPicPr/>
            <p:nvPr/>
          </p:nvPicPr>
          <p:blipFill>
            <a:blip r:embed="rId52" cstate="print"/>
            <a:stretch>
              <a:fillRect/>
            </a:stretch>
          </p:blipFill>
          <p:spPr>
            <a:xfrm>
              <a:off x="1901952" y="6335268"/>
              <a:ext cx="79248" cy="77724"/>
            </a:xfrm>
            <a:prstGeom prst="rect">
              <a:avLst/>
            </a:prstGeom>
          </p:spPr>
        </p:pic>
        <p:pic>
          <p:nvPicPr>
            <p:cNvPr id="85" name="object 85"/>
            <p:cNvPicPr/>
            <p:nvPr/>
          </p:nvPicPr>
          <p:blipFill>
            <a:blip r:embed="rId53" cstate="print"/>
            <a:stretch>
              <a:fillRect/>
            </a:stretch>
          </p:blipFill>
          <p:spPr>
            <a:xfrm>
              <a:off x="2054352" y="6278879"/>
              <a:ext cx="77724" cy="79248"/>
            </a:xfrm>
            <a:prstGeom prst="rect">
              <a:avLst/>
            </a:prstGeom>
          </p:spPr>
        </p:pic>
        <p:pic>
          <p:nvPicPr>
            <p:cNvPr id="86" name="object 86"/>
            <p:cNvPicPr/>
            <p:nvPr/>
          </p:nvPicPr>
          <p:blipFill>
            <a:blip r:embed="rId54" cstate="print"/>
            <a:stretch>
              <a:fillRect/>
            </a:stretch>
          </p:blipFill>
          <p:spPr>
            <a:xfrm>
              <a:off x="2354579" y="6167628"/>
              <a:ext cx="79248" cy="77724"/>
            </a:xfrm>
            <a:prstGeom prst="rect">
              <a:avLst/>
            </a:prstGeom>
          </p:spPr>
        </p:pic>
        <p:pic>
          <p:nvPicPr>
            <p:cNvPr id="87" name="object 87"/>
            <p:cNvPicPr/>
            <p:nvPr/>
          </p:nvPicPr>
          <p:blipFill>
            <a:blip r:embed="rId55" cstate="print"/>
            <a:stretch>
              <a:fillRect/>
            </a:stretch>
          </p:blipFill>
          <p:spPr>
            <a:xfrm>
              <a:off x="2657856" y="6056376"/>
              <a:ext cx="77724" cy="77724"/>
            </a:xfrm>
            <a:prstGeom prst="rect">
              <a:avLst/>
            </a:prstGeom>
          </p:spPr>
        </p:pic>
        <p:pic>
          <p:nvPicPr>
            <p:cNvPr id="88" name="object 88"/>
            <p:cNvPicPr/>
            <p:nvPr/>
          </p:nvPicPr>
          <p:blipFill>
            <a:blip r:embed="rId56" cstate="print"/>
            <a:stretch>
              <a:fillRect/>
            </a:stretch>
          </p:blipFill>
          <p:spPr>
            <a:xfrm>
              <a:off x="2959608" y="5943599"/>
              <a:ext cx="79248" cy="79248"/>
            </a:xfrm>
            <a:prstGeom prst="rect">
              <a:avLst/>
            </a:prstGeom>
          </p:spPr>
        </p:pic>
        <p:pic>
          <p:nvPicPr>
            <p:cNvPr id="89" name="object 89"/>
            <p:cNvPicPr/>
            <p:nvPr/>
          </p:nvPicPr>
          <p:blipFill>
            <a:blip r:embed="rId57" cstate="print"/>
            <a:stretch>
              <a:fillRect/>
            </a:stretch>
          </p:blipFill>
          <p:spPr>
            <a:xfrm>
              <a:off x="3261359" y="5832348"/>
              <a:ext cx="77724" cy="77724"/>
            </a:xfrm>
            <a:prstGeom prst="rect">
              <a:avLst/>
            </a:prstGeom>
          </p:spPr>
        </p:pic>
        <p:pic>
          <p:nvPicPr>
            <p:cNvPr id="90" name="object 90"/>
            <p:cNvPicPr/>
            <p:nvPr/>
          </p:nvPicPr>
          <p:blipFill>
            <a:blip r:embed="rId58" cstate="print"/>
            <a:stretch>
              <a:fillRect/>
            </a:stretch>
          </p:blipFill>
          <p:spPr>
            <a:xfrm>
              <a:off x="3866388" y="5608320"/>
              <a:ext cx="77724" cy="77724"/>
            </a:xfrm>
            <a:prstGeom prst="rect">
              <a:avLst/>
            </a:prstGeom>
          </p:spPr>
        </p:pic>
        <p:pic>
          <p:nvPicPr>
            <p:cNvPr id="91" name="object 91"/>
            <p:cNvPicPr/>
            <p:nvPr/>
          </p:nvPicPr>
          <p:blipFill>
            <a:blip r:embed="rId59" cstate="print"/>
            <a:stretch>
              <a:fillRect/>
            </a:stretch>
          </p:blipFill>
          <p:spPr>
            <a:xfrm>
              <a:off x="4168139" y="5495544"/>
              <a:ext cx="77724" cy="77724"/>
            </a:xfrm>
            <a:prstGeom prst="rect">
              <a:avLst/>
            </a:prstGeom>
          </p:spPr>
        </p:pic>
        <p:pic>
          <p:nvPicPr>
            <p:cNvPr id="92" name="object 92"/>
            <p:cNvPicPr/>
            <p:nvPr/>
          </p:nvPicPr>
          <p:blipFill>
            <a:blip r:embed="rId60" cstate="print"/>
            <a:stretch>
              <a:fillRect/>
            </a:stretch>
          </p:blipFill>
          <p:spPr>
            <a:xfrm>
              <a:off x="4773167" y="5271516"/>
              <a:ext cx="77724" cy="77724"/>
            </a:xfrm>
            <a:prstGeom prst="rect">
              <a:avLst/>
            </a:prstGeom>
          </p:spPr>
        </p:pic>
        <p:sp>
          <p:nvSpPr>
            <p:cNvPr id="93" name="object 93"/>
            <p:cNvSpPr/>
            <p:nvPr/>
          </p:nvSpPr>
          <p:spPr>
            <a:xfrm>
              <a:off x="1941576" y="5557866"/>
              <a:ext cx="3002280" cy="831215"/>
            </a:xfrm>
            <a:custGeom>
              <a:avLst/>
              <a:gdLst/>
              <a:ahLst/>
              <a:cxnLst/>
              <a:rect l="l" t="t" r="r" b="b"/>
              <a:pathLst>
                <a:path w="3002279" h="831214">
                  <a:moveTo>
                    <a:pt x="0" y="830741"/>
                  </a:moveTo>
                  <a:lnTo>
                    <a:pt x="150876" y="789593"/>
                  </a:lnTo>
                  <a:lnTo>
                    <a:pt x="454152" y="705773"/>
                  </a:lnTo>
                  <a:lnTo>
                    <a:pt x="754379" y="621953"/>
                  </a:lnTo>
                  <a:lnTo>
                    <a:pt x="1057656" y="538133"/>
                  </a:lnTo>
                  <a:lnTo>
                    <a:pt x="1359408" y="454313"/>
                  </a:lnTo>
                  <a:lnTo>
                    <a:pt x="1962912" y="288197"/>
                  </a:lnTo>
                  <a:lnTo>
                    <a:pt x="2266187" y="204377"/>
                  </a:lnTo>
                  <a:lnTo>
                    <a:pt x="2869691" y="36737"/>
                  </a:lnTo>
                  <a:lnTo>
                    <a:pt x="3002280" y="0"/>
                  </a:lnTo>
                </a:path>
              </a:pathLst>
            </a:custGeom>
            <a:ln w="21336">
              <a:solidFill>
                <a:srgbClr val="FFD183"/>
              </a:solidFill>
            </a:ln>
          </p:spPr>
          <p:txBody>
            <a:bodyPr wrap="square" lIns="0" tIns="0" rIns="0" bIns="0" rtlCol="0"/>
            <a:lstStyle/>
            <a:p>
              <a:endParaRPr sz="1200">
                <a:latin typeface="BIZ UDP明朝 Medium" panose="02020500000000000000" pitchFamily="18" charset="-128"/>
                <a:ea typeface="BIZ UDP明朝 Medium" panose="02020500000000000000" pitchFamily="18" charset="-128"/>
              </a:endParaRPr>
            </a:p>
          </p:txBody>
        </p:sp>
        <p:pic>
          <p:nvPicPr>
            <p:cNvPr id="94" name="object 94"/>
            <p:cNvPicPr/>
            <p:nvPr/>
          </p:nvPicPr>
          <p:blipFill>
            <a:blip r:embed="rId61" cstate="print"/>
            <a:stretch>
              <a:fillRect/>
            </a:stretch>
          </p:blipFill>
          <p:spPr>
            <a:xfrm>
              <a:off x="1903476" y="6352031"/>
              <a:ext cx="76200" cy="74676"/>
            </a:xfrm>
            <a:prstGeom prst="rect">
              <a:avLst/>
            </a:prstGeom>
          </p:spPr>
        </p:pic>
        <p:pic>
          <p:nvPicPr>
            <p:cNvPr id="95" name="object 95"/>
            <p:cNvPicPr/>
            <p:nvPr/>
          </p:nvPicPr>
          <p:blipFill>
            <a:blip r:embed="rId62" cstate="print"/>
            <a:stretch>
              <a:fillRect/>
            </a:stretch>
          </p:blipFill>
          <p:spPr>
            <a:xfrm>
              <a:off x="2055876" y="6309359"/>
              <a:ext cx="74675" cy="74676"/>
            </a:xfrm>
            <a:prstGeom prst="rect">
              <a:avLst/>
            </a:prstGeom>
          </p:spPr>
        </p:pic>
        <p:pic>
          <p:nvPicPr>
            <p:cNvPr id="96" name="object 96"/>
            <p:cNvPicPr/>
            <p:nvPr/>
          </p:nvPicPr>
          <p:blipFill>
            <a:blip r:embed="rId61" cstate="print"/>
            <a:stretch>
              <a:fillRect/>
            </a:stretch>
          </p:blipFill>
          <p:spPr>
            <a:xfrm>
              <a:off x="2356104" y="6227063"/>
              <a:ext cx="76200" cy="74676"/>
            </a:xfrm>
            <a:prstGeom prst="rect">
              <a:avLst/>
            </a:prstGeom>
          </p:spPr>
        </p:pic>
        <p:pic>
          <p:nvPicPr>
            <p:cNvPr id="97" name="object 97"/>
            <p:cNvPicPr/>
            <p:nvPr/>
          </p:nvPicPr>
          <p:blipFill>
            <a:blip r:embed="rId63" cstate="print"/>
            <a:stretch>
              <a:fillRect/>
            </a:stretch>
          </p:blipFill>
          <p:spPr>
            <a:xfrm>
              <a:off x="2659379" y="6143244"/>
              <a:ext cx="74676" cy="74675"/>
            </a:xfrm>
            <a:prstGeom prst="rect">
              <a:avLst/>
            </a:prstGeom>
          </p:spPr>
        </p:pic>
        <p:pic>
          <p:nvPicPr>
            <p:cNvPr id="98" name="object 98"/>
            <p:cNvPicPr/>
            <p:nvPr/>
          </p:nvPicPr>
          <p:blipFill>
            <a:blip r:embed="rId64" cstate="print"/>
            <a:stretch>
              <a:fillRect/>
            </a:stretch>
          </p:blipFill>
          <p:spPr>
            <a:xfrm>
              <a:off x="2961132" y="6059423"/>
              <a:ext cx="76199" cy="74676"/>
            </a:xfrm>
            <a:prstGeom prst="rect">
              <a:avLst/>
            </a:prstGeom>
          </p:spPr>
        </p:pic>
        <p:pic>
          <p:nvPicPr>
            <p:cNvPr id="99" name="object 99"/>
            <p:cNvPicPr/>
            <p:nvPr/>
          </p:nvPicPr>
          <p:blipFill>
            <a:blip r:embed="rId63" cstate="print"/>
            <a:stretch>
              <a:fillRect/>
            </a:stretch>
          </p:blipFill>
          <p:spPr>
            <a:xfrm>
              <a:off x="3262884" y="5975603"/>
              <a:ext cx="74675" cy="74676"/>
            </a:xfrm>
            <a:prstGeom prst="rect">
              <a:avLst/>
            </a:prstGeom>
          </p:spPr>
        </p:pic>
        <p:pic>
          <p:nvPicPr>
            <p:cNvPr id="100" name="object 100"/>
            <p:cNvPicPr/>
            <p:nvPr/>
          </p:nvPicPr>
          <p:blipFill>
            <a:blip r:embed="rId63" cstate="print"/>
            <a:stretch>
              <a:fillRect/>
            </a:stretch>
          </p:blipFill>
          <p:spPr>
            <a:xfrm>
              <a:off x="3867911" y="5807963"/>
              <a:ext cx="74676" cy="74676"/>
            </a:xfrm>
            <a:prstGeom prst="rect">
              <a:avLst/>
            </a:prstGeom>
          </p:spPr>
        </p:pic>
        <p:pic>
          <p:nvPicPr>
            <p:cNvPr id="101" name="object 101"/>
            <p:cNvPicPr/>
            <p:nvPr/>
          </p:nvPicPr>
          <p:blipFill>
            <a:blip r:embed="rId62" cstate="print"/>
            <a:stretch>
              <a:fillRect/>
            </a:stretch>
          </p:blipFill>
          <p:spPr>
            <a:xfrm>
              <a:off x="4169663" y="5724144"/>
              <a:ext cx="74676" cy="74675"/>
            </a:xfrm>
            <a:prstGeom prst="rect">
              <a:avLst/>
            </a:prstGeom>
          </p:spPr>
        </p:pic>
        <p:pic>
          <p:nvPicPr>
            <p:cNvPr id="102" name="object 102"/>
            <p:cNvPicPr/>
            <p:nvPr/>
          </p:nvPicPr>
          <p:blipFill>
            <a:blip r:embed="rId65" cstate="print"/>
            <a:stretch>
              <a:fillRect/>
            </a:stretch>
          </p:blipFill>
          <p:spPr>
            <a:xfrm>
              <a:off x="4774692" y="5556503"/>
              <a:ext cx="74675" cy="76199"/>
            </a:xfrm>
            <a:prstGeom prst="rect">
              <a:avLst/>
            </a:prstGeom>
          </p:spPr>
        </p:pic>
        <p:sp>
          <p:nvSpPr>
            <p:cNvPr id="103" name="object 103"/>
            <p:cNvSpPr/>
            <p:nvPr/>
          </p:nvSpPr>
          <p:spPr>
            <a:xfrm>
              <a:off x="2866643" y="1748027"/>
              <a:ext cx="783590" cy="2143125"/>
            </a:xfrm>
            <a:custGeom>
              <a:avLst/>
              <a:gdLst/>
              <a:ahLst/>
              <a:cxnLst/>
              <a:rect l="l" t="t" r="r" b="b"/>
              <a:pathLst>
                <a:path w="783589" h="2143125">
                  <a:moveTo>
                    <a:pt x="783336" y="2142744"/>
                  </a:moveTo>
                  <a:lnTo>
                    <a:pt x="0" y="2142744"/>
                  </a:lnTo>
                  <a:lnTo>
                    <a:pt x="0" y="0"/>
                  </a:lnTo>
                  <a:lnTo>
                    <a:pt x="783336" y="0"/>
                  </a:lnTo>
                  <a:lnTo>
                    <a:pt x="783336" y="2142744"/>
                  </a:lnTo>
                  <a:close/>
                </a:path>
              </a:pathLst>
            </a:custGeom>
            <a:solidFill>
              <a:srgbClr val="FFFFFF"/>
            </a:solidFill>
          </p:spPr>
          <p:txBody>
            <a:bodyPr wrap="square" lIns="0" tIns="0" rIns="0" bIns="0" rtlCol="0"/>
            <a:lstStyle/>
            <a:p>
              <a:endParaRPr sz="1200">
                <a:latin typeface="BIZ UDP明朝 Medium" panose="02020500000000000000" pitchFamily="18" charset="-128"/>
                <a:ea typeface="BIZ UDP明朝 Medium" panose="02020500000000000000" pitchFamily="18" charset="-128"/>
              </a:endParaRPr>
            </a:p>
          </p:txBody>
        </p:sp>
        <p:sp>
          <p:nvSpPr>
            <p:cNvPr id="104" name="object 104"/>
            <p:cNvSpPr/>
            <p:nvPr/>
          </p:nvSpPr>
          <p:spPr>
            <a:xfrm>
              <a:off x="2866643" y="1748028"/>
              <a:ext cx="783590" cy="2143125"/>
            </a:xfrm>
            <a:custGeom>
              <a:avLst/>
              <a:gdLst/>
              <a:ahLst/>
              <a:cxnLst/>
              <a:rect l="l" t="t" r="r" b="b"/>
              <a:pathLst>
                <a:path w="783589" h="2143125">
                  <a:moveTo>
                    <a:pt x="0" y="0"/>
                  </a:moveTo>
                  <a:lnTo>
                    <a:pt x="783336" y="0"/>
                  </a:lnTo>
                  <a:lnTo>
                    <a:pt x="783336" y="2142744"/>
                  </a:lnTo>
                  <a:lnTo>
                    <a:pt x="0" y="2142744"/>
                  </a:lnTo>
                  <a:lnTo>
                    <a:pt x="0" y="0"/>
                  </a:lnTo>
                  <a:close/>
                </a:path>
              </a:pathLst>
            </a:custGeom>
            <a:ln w="9144">
              <a:solidFill>
                <a:srgbClr val="000000"/>
              </a:solidFill>
            </a:ln>
          </p:spPr>
          <p:txBody>
            <a:bodyPr wrap="square" lIns="0" tIns="0" rIns="0" bIns="0" rtlCol="0"/>
            <a:lstStyle/>
            <a:p>
              <a:endParaRPr sz="1200" dirty="0">
                <a:latin typeface="BIZ UDP明朝 Medium" panose="02020500000000000000" pitchFamily="18" charset="-128"/>
                <a:ea typeface="BIZ UDP明朝 Medium" panose="02020500000000000000" pitchFamily="18" charset="-128"/>
              </a:endParaRPr>
            </a:p>
          </p:txBody>
        </p:sp>
        <p:sp>
          <p:nvSpPr>
            <p:cNvPr id="105" name="object 105"/>
            <p:cNvSpPr/>
            <p:nvPr/>
          </p:nvSpPr>
          <p:spPr>
            <a:xfrm>
              <a:off x="2935224" y="1853183"/>
              <a:ext cx="262255" cy="0"/>
            </a:xfrm>
            <a:custGeom>
              <a:avLst/>
              <a:gdLst/>
              <a:ahLst/>
              <a:cxnLst/>
              <a:rect l="l" t="t" r="r" b="b"/>
              <a:pathLst>
                <a:path w="262255">
                  <a:moveTo>
                    <a:pt x="0" y="0"/>
                  </a:moveTo>
                  <a:lnTo>
                    <a:pt x="262127" y="0"/>
                  </a:lnTo>
                </a:path>
              </a:pathLst>
            </a:custGeom>
            <a:ln w="21336">
              <a:solidFill>
                <a:srgbClr val="5B9AD4"/>
              </a:solidFill>
            </a:ln>
          </p:spPr>
          <p:txBody>
            <a:bodyPr wrap="square" lIns="0" tIns="0" rIns="0" bIns="0" rtlCol="0"/>
            <a:lstStyle/>
            <a:p>
              <a:endParaRPr sz="1200">
                <a:latin typeface="BIZ UDP明朝 Medium" panose="02020500000000000000" pitchFamily="18" charset="-128"/>
                <a:ea typeface="BIZ UDP明朝 Medium" panose="02020500000000000000" pitchFamily="18" charset="-128"/>
              </a:endParaRPr>
            </a:p>
          </p:txBody>
        </p:sp>
        <p:pic>
          <p:nvPicPr>
            <p:cNvPr id="106" name="object 106"/>
            <p:cNvPicPr/>
            <p:nvPr/>
          </p:nvPicPr>
          <p:blipFill>
            <a:blip r:embed="rId66" cstate="print"/>
            <a:stretch>
              <a:fillRect/>
            </a:stretch>
          </p:blipFill>
          <p:spPr>
            <a:xfrm>
              <a:off x="3026664" y="1813559"/>
              <a:ext cx="77724" cy="79248"/>
            </a:xfrm>
            <a:prstGeom prst="rect">
              <a:avLst/>
            </a:prstGeom>
          </p:spPr>
        </p:pic>
        <p:sp>
          <p:nvSpPr>
            <p:cNvPr id="107" name="object 107"/>
            <p:cNvSpPr/>
            <p:nvPr/>
          </p:nvSpPr>
          <p:spPr>
            <a:xfrm>
              <a:off x="2935224" y="2069591"/>
              <a:ext cx="262255" cy="0"/>
            </a:xfrm>
            <a:custGeom>
              <a:avLst/>
              <a:gdLst/>
              <a:ahLst/>
              <a:cxnLst/>
              <a:rect l="l" t="t" r="r" b="b"/>
              <a:pathLst>
                <a:path w="262255">
                  <a:moveTo>
                    <a:pt x="0" y="0"/>
                  </a:moveTo>
                  <a:lnTo>
                    <a:pt x="262127" y="0"/>
                  </a:lnTo>
                </a:path>
              </a:pathLst>
            </a:custGeom>
            <a:ln w="21336">
              <a:solidFill>
                <a:srgbClr val="ED7C31"/>
              </a:solidFill>
            </a:ln>
          </p:spPr>
          <p:txBody>
            <a:bodyPr wrap="square" lIns="0" tIns="0" rIns="0" bIns="0" rtlCol="0"/>
            <a:lstStyle/>
            <a:p>
              <a:endParaRPr sz="1200">
                <a:latin typeface="BIZ UDP明朝 Medium" panose="02020500000000000000" pitchFamily="18" charset="-128"/>
                <a:ea typeface="BIZ UDP明朝 Medium" panose="02020500000000000000" pitchFamily="18" charset="-128"/>
              </a:endParaRPr>
            </a:p>
          </p:txBody>
        </p:sp>
        <p:pic>
          <p:nvPicPr>
            <p:cNvPr id="108" name="object 108"/>
            <p:cNvPicPr/>
            <p:nvPr/>
          </p:nvPicPr>
          <p:blipFill>
            <a:blip r:embed="rId67" cstate="print"/>
            <a:stretch>
              <a:fillRect/>
            </a:stretch>
          </p:blipFill>
          <p:spPr>
            <a:xfrm>
              <a:off x="3026664" y="2029967"/>
              <a:ext cx="77724" cy="77724"/>
            </a:xfrm>
            <a:prstGeom prst="rect">
              <a:avLst/>
            </a:prstGeom>
          </p:spPr>
        </p:pic>
        <p:sp>
          <p:nvSpPr>
            <p:cNvPr id="109" name="object 109"/>
            <p:cNvSpPr/>
            <p:nvPr/>
          </p:nvSpPr>
          <p:spPr>
            <a:xfrm>
              <a:off x="2935224" y="2282951"/>
              <a:ext cx="262255" cy="0"/>
            </a:xfrm>
            <a:custGeom>
              <a:avLst/>
              <a:gdLst/>
              <a:ahLst/>
              <a:cxnLst/>
              <a:rect l="l" t="t" r="r" b="b"/>
              <a:pathLst>
                <a:path w="262255">
                  <a:moveTo>
                    <a:pt x="0" y="0"/>
                  </a:moveTo>
                  <a:lnTo>
                    <a:pt x="262127" y="0"/>
                  </a:lnTo>
                </a:path>
              </a:pathLst>
            </a:custGeom>
            <a:ln w="21336">
              <a:solidFill>
                <a:srgbClr val="A5A5A5"/>
              </a:solidFill>
            </a:ln>
          </p:spPr>
          <p:txBody>
            <a:bodyPr wrap="square" lIns="0" tIns="0" rIns="0" bIns="0" rtlCol="0"/>
            <a:lstStyle/>
            <a:p>
              <a:endParaRPr sz="1200">
                <a:latin typeface="BIZ UDP明朝 Medium" panose="02020500000000000000" pitchFamily="18" charset="-128"/>
                <a:ea typeface="BIZ UDP明朝 Medium" panose="02020500000000000000" pitchFamily="18" charset="-128"/>
              </a:endParaRPr>
            </a:p>
          </p:txBody>
        </p:sp>
        <p:pic>
          <p:nvPicPr>
            <p:cNvPr id="110" name="object 110"/>
            <p:cNvPicPr/>
            <p:nvPr/>
          </p:nvPicPr>
          <p:blipFill>
            <a:blip r:embed="rId68" cstate="print"/>
            <a:stretch>
              <a:fillRect/>
            </a:stretch>
          </p:blipFill>
          <p:spPr>
            <a:xfrm>
              <a:off x="3026664" y="2243327"/>
              <a:ext cx="77724" cy="77724"/>
            </a:xfrm>
            <a:prstGeom prst="rect">
              <a:avLst/>
            </a:prstGeom>
          </p:spPr>
        </p:pic>
        <p:sp>
          <p:nvSpPr>
            <p:cNvPr id="111" name="object 111"/>
            <p:cNvSpPr/>
            <p:nvPr/>
          </p:nvSpPr>
          <p:spPr>
            <a:xfrm>
              <a:off x="2935224" y="2496311"/>
              <a:ext cx="262255" cy="0"/>
            </a:xfrm>
            <a:custGeom>
              <a:avLst/>
              <a:gdLst/>
              <a:ahLst/>
              <a:cxnLst/>
              <a:rect l="l" t="t" r="r" b="b"/>
              <a:pathLst>
                <a:path w="262255">
                  <a:moveTo>
                    <a:pt x="0" y="0"/>
                  </a:moveTo>
                  <a:lnTo>
                    <a:pt x="262127" y="0"/>
                  </a:lnTo>
                </a:path>
              </a:pathLst>
            </a:custGeom>
            <a:ln w="21336">
              <a:solidFill>
                <a:srgbClr val="FFBF00"/>
              </a:solidFill>
            </a:ln>
          </p:spPr>
          <p:txBody>
            <a:bodyPr wrap="square" lIns="0" tIns="0" rIns="0" bIns="0" rtlCol="0"/>
            <a:lstStyle/>
            <a:p>
              <a:endParaRPr sz="1200">
                <a:latin typeface="BIZ UDP明朝 Medium" panose="02020500000000000000" pitchFamily="18" charset="-128"/>
                <a:ea typeface="BIZ UDP明朝 Medium" panose="02020500000000000000" pitchFamily="18" charset="-128"/>
              </a:endParaRPr>
            </a:p>
          </p:txBody>
        </p:sp>
        <p:pic>
          <p:nvPicPr>
            <p:cNvPr id="112" name="object 112"/>
            <p:cNvPicPr/>
            <p:nvPr/>
          </p:nvPicPr>
          <p:blipFill>
            <a:blip r:embed="rId69" cstate="print"/>
            <a:stretch>
              <a:fillRect/>
            </a:stretch>
          </p:blipFill>
          <p:spPr>
            <a:xfrm>
              <a:off x="3026664" y="2456687"/>
              <a:ext cx="77724" cy="79248"/>
            </a:xfrm>
            <a:prstGeom prst="rect">
              <a:avLst/>
            </a:prstGeom>
          </p:spPr>
        </p:pic>
        <p:sp>
          <p:nvSpPr>
            <p:cNvPr id="113" name="object 113"/>
            <p:cNvSpPr/>
            <p:nvPr/>
          </p:nvSpPr>
          <p:spPr>
            <a:xfrm>
              <a:off x="2935224" y="2712719"/>
              <a:ext cx="262255" cy="0"/>
            </a:xfrm>
            <a:custGeom>
              <a:avLst/>
              <a:gdLst/>
              <a:ahLst/>
              <a:cxnLst/>
              <a:rect l="l" t="t" r="r" b="b"/>
              <a:pathLst>
                <a:path w="262255">
                  <a:moveTo>
                    <a:pt x="0" y="0"/>
                  </a:moveTo>
                  <a:lnTo>
                    <a:pt x="262127" y="0"/>
                  </a:lnTo>
                </a:path>
              </a:pathLst>
            </a:custGeom>
            <a:ln w="21336">
              <a:solidFill>
                <a:srgbClr val="4472C3"/>
              </a:solidFill>
            </a:ln>
          </p:spPr>
          <p:txBody>
            <a:bodyPr wrap="square" lIns="0" tIns="0" rIns="0" bIns="0" rtlCol="0"/>
            <a:lstStyle/>
            <a:p>
              <a:endParaRPr sz="1200">
                <a:latin typeface="BIZ UDP明朝 Medium" panose="02020500000000000000" pitchFamily="18" charset="-128"/>
                <a:ea typeface="BIZ UDP明朝 Medium" panose="02020500000000000000" pitchFamily="18" charset="-128"/>
              </a:endParaRPr>
            </a:p>
          </p:txBody>
        </p:sp>
        <p:pic>
          <p:nvPicPr>
            <p:cNvPr id="114" name="object 114"/>
            <p:cNvPicPr/>
            <p:nvPr/>
          </p:nvPicPr>
          <p:blipFill>
            <a:blip r:embed="rId70" cstate="print"/>
            <a:stretch>
              <a:fillRect/>
            </a:stretch>
          </p:blipFill>
          <p:spPr>
            <a:xfrm>
              <a:off x="3026664" y="2673096"/>
              <a:ext cx="77724" cy="77724"/>
            </a:xfrm>
            <a:prstGeom prst="rect">
              <a:avLst/>
            </a:prstGeom>
          </p:spPr>
        </p:pic>
        <p:sp>
          <p:nvSpPr>
            <p:cNvPr id="115" name="object 115"/>
            <p:cNvSpPr/>
            <p:nvPr/>
          </p:nvSpPr>
          <p:spPr>
            <a:xfrm>
              <a:off x="2935224" y="2926080"/>
              <a:ext cx="262255" cy="0"/>
            </a:xfrm>
            <a:custGeom>
              <a:avLst/>
              <a:gdLst/>
              <a:ahLst/>
              <a:cxnLst/>
              <a:rect l="l" t="t" r="r" b="b"/>
              <a:pathLst>
                <a:path w="262255">
                  <a:moveTo>
                    <a:pt x="0" y="0"/>
                  </a:moveTo>
                  <a:lnTo>
                    <a:pt x="262127" y="0"/>
                  </a:lnTo>
                </a:path>
              </a:pathLst>
            </a:custGeom>
            <a:ln w="21336">
              <a:solidFill>
                <a:srgbClr val="70AC46"/>
              </a:solidFill>
            </a:ln>
          </p:spPr>
          <p:txBody>
            <a:bodyPr wrap="square" lIns="0" tIns="0" rIns="0" bIns="0" rtlCol="0"/>
            <a:lstStyle/>
            <a:p>
              <a:endParaRPr sz="1200">
                <a:latin typeface="BIZ UDP明朝 Medium" panose="02020500000000000000" pitchFamily="18" charset="-128"/>
                <a:ea typeface="BIZ UDP明朝 Medium" panose="02020500000000000000" pitchFamily="18" charset="-128"/>
              </a:endParaRPr>
            </a:p>
          </p:txBody>
        </p:sp>
        <p:pic>
          <p:nvPicPr>
            <p:cNvPr id="116" name="object 116"/>
            <p:cNvPicPr/>
            <p:nvPr/>
          </p:nvPicPr>
          <p:blipFill>
            <a:blip r:embed="rId71" cstate="print"/>
            <a:stretch>
              <a:fillRect/>
            </a:stretch>
          </p:blipFill>
          <p:spPr>
            <a:xfrm>
              <a:off x="3026664" y="2886456"/>
              <a:ext cx="77724" cy="77724"/>
            </a:xfrm>
            <a:prstGeom prst="rect">
              <a:avLst/>
            </a:prstGeom>
          </p:spPr>
        </p:pic>
        <p:sp>
          <p:nvSpPr>
            <p:cNvPr id="117" name="object 117"/>
            <p:cNvSpPr/>
            <p:nvPr/>
          </p:nvSpPr>
          <p:spPr>
            <a:xfrm>
              <a:off x="2935224" y="3139440"/>
              <a:ext cx="262255" cy="0"/>
            </a:xfrm>
            <a:custGeom>
              <a:avLst/>
              <a:gdLst/>
              <a:ahLst/>
              <a:cxnLst/>
              <a:rect l="l" t="t" r="r" b="b"/>
              <a:pathLst>
                <a:path w="262255">
                  <a:moveTo>
                    <a:pt x="0" y="0"/>
                  </a:moveTo>
                  <a:lnTo>
                    <a:pt x="262127" y="0"/>
                  </a:lnTo>
                </a:path>
              </a:pathLst>
            </a:custGeom>
            <a:ln w="21336">
              <a:solidFill>
                <a:srgbClr val="245D90"/>
              </a:solidFill>
            </a:ln>
          </p:spPr>
          <p:txBody>
            <a:bodyPr wrap="square" lIns="0" tIns="0" rIns="0" bIns="0" rtlCol="0"/>
            <a:lstStyle/>
            <a:p>
              <a:endParaRPr sz="1200">
                <a:latin typeface="BIZ UDP明朝 Medium" panose="02020500000000000000" pitchFamily="18" charset="-128"/>
                <a:ea typeface="BIZ UDP明朝 Medium" panose="02020500000000000000" pitchFamily="18" charset="-128"/>
              </a:endParaRPr>
            </a:p>
          </p:txBody>
        </p:sp>
        <p:pic>
          <p:nvPicPr>
            <p:cNvPr id="118" name="object 118"/>
            <p:cNvPicPr/>
            <p:nvPr/>
          </p:nvPicPr>
          <p:blipFill>
            <a:blip r:embed="rId72" cstate="print"/>
            <a:stretch>
              <a:fillRect/>
            </a:stretch>
          </p:blipFill>
          <p:spPr>
            <a:xfrm>
              <a:off x="3026664" y="3099816"/>
              <a:ext cx="77724" cy="79248"/>
            </a:xfrm>
            <a:prstGeom prst="rect">
              <a:avLst/>
            </a:prstGeom>
          </p:spPr>
        </p:pic>
        <p:sp>
          <p:nvSpPr>
            <p:cNvPr id="119" name="object 119"/>
            <p:cNvSpPr/>
            <p:nvPr/>
          </p:nvSpPr>
          <p:spPr>
            <a:xfrm>
              <a:off x="2935224" y="3354324"/>
              <a:ext cx="262255" cy="0"/>
            </a:xfrm>
            <a:custGeom>
              <a:avLst/>
              <a:gdLst/>
              <a:ahLst/>
              <a:cxnLst/>
              <a:rect l="l" t="t" r="r" b="b"/>
              <a:pathLst>
                <a:path w="262255">
                  <a:moveTo>
                    <a:pt x="0" y="0"/>
                  </a:moveTo>
                  <a:lnTo>
                    <a:pt x="262127" y="0"/>
                  </a:lnTo>
                </a:path>
              </a:pathLst>
            </a:custGeom>
            <a:ln w="21336">
              <a:solidFill>
                <a:srgbClr val="9E480E"/>
              </a:solidFill>
            </a:ln>
          </p:spPr>
          <p:txBody>
            <a:bodyPr wrap="square" lIns="0" tIns="0" rIns="0" bIns="0" rtlCol="0"/>
            <a:lstStyle/>
            <a:p>
              <a:endParaRPr sz="1200">
                <a:latin typeface="BIZ UDP明朝 Medium" panose="02020500000000000000" pitchFamily="18" charset="-128"/>
                <a:ea typeface="BIZ UDP明朝 Medium" panose="02020500000000000000" pitchFamily="18" charset="-128"/>
              </a:endParaRPr>
            </a:p>
          </p:txBody>
        </p:sp>
        <p:pic>
          <p:nvPicPr>
            <p:cNvPr id="120" name="object 120"/>
            <p:cNvPicPr/>
            <p:nvPr/>
          </p:nvPicPr>
          <p:blipFill>
            <a:blip r:embed="rId73" cstate="print"/>
            <a:stretch>
              <a:fillRect/>
            </a:stretch>
          </p:blipFill>
          <p:spPr>
            <a:xfrm>
              <a:off x="3026664" y="3314699"/>
              <a:ext cx="77724" cy="77724"/>
            </a:xfrm>
            <a:prstGeom prst="rect">
              <a:avLst/>
            </a:prstGeom>
          </p:spPr>
        </p:pic>
        <p:sp>
          <p:nvSpPr>
            <p:cNvPr id="121" name="object 121"/>
            <p:cNvSpPr/>
            <p:nvPr/>
          </p:nvSpPr>
          <p:spPr>
            <a:xfrm>
              <a:off x="2935224" y="3569208"/>
              <a:ext cx="262255" cy="0"/>
            </a:xfrm>
            <a:custGeom>
              <a:avLst/>
              <a:gdLst/>
              <a:ahLst/>
              <a:cxnLst/>
              <a:rect l="l" t="t" r="r" b="b"/>
              <a:pathLst>
                <a:path w="262255">
                  <a:moveTo>
                    <a:pt x="0" y="0"/>
                  </a:moveTo>
                  <a:lnTo>
                    <a:pt x="262127" y="0"/>
                  </a:lnTo>
                </a:path>
              </a:pathLst>
            </a:custGeom>
            <a:ln w="21336">
              <a:solidFill>
                <a:srgbClr val="626262"/>
              </a:solidFill>
            </a:ln>
          </p:spPr>
          <p:txBody>
            <a:bodyPr wrap="square" lIns="0" tIns="0" rIns="0" bIns="0" rtlCol="0"/>
            <a:lstStyle/>
            <a:p>
              <a:endParaRPr sz="1200">
                <a:latin typeface="BIZ UDP明朝 Medium" panose="02020500000000000000" pitchFamily="18" charset="-128"/>
                <a:ea typeface="BIZ UDP明朝 Medium" panose="02020500000000000000" pitchFamily="18" charset="-128"/>
              </a:endParaRPr>
            </a:p>
          </p:txBody>
        </p:sp>
        <p:pic>
          <p:nvPicPr>
            <p:cNvPr id="122" name="object 122"/>
            <p:cNvPicPr/>
            <p:nvPr/>
          </p:nvPicPr>
          <p:blipFill>
            <a:blip r:embed="rId74" cstate="print"/>
            <a:stretch>
              <a:fillRect/>
            </a:stretch>
          </p:blipFill>
          <p:spPr>
            <a:xfrm>
              <a:off x="3026664" y="3529584"/>
              <a:ext cx="77724" cy="77724"/>
            </a:xfrm>
            <a:prstGeom prst="rect">
              <a:avLst/>
            </a:prstGeom>
          </p:spPr>
        </p:pic>
        <p:sp>
          <p:nvSpPr>
            <p:cNvPr id="123" name="object 123"/>
            <p:cNvSpPr/>
            <p:nvPr/>
          </p:nvSpPr>
          <p:spPr>
            <a:xfrm>
              <a:off x="2935224" y="3782567"/>
              <a:ext cx="262255" cy="0"/>
            </a:xfrm>
            <a:custGeom>
              <a:avLst/>
              <a:gdLst/>
              <a:ahLst/>
              <a:cxnLst/>
              <a:rect l="l" t="t" r="r" b="b"/>
              <a:pathLst>
                <a:path w="262255">
                  <a:moveTo>
                    <a:pt x="0" y="0"/>
                  </a:moveTo>
                  <a:lnTo>
                    <a:pt x="262127" y="0"/>
                  </a:lnTo>
                </a:path>
              </a:pathLst>
            </a:custGeom>
            <a:ln w="21336">
              <a:solidFill>
                <a:srgbClr val="FFD183"/>
              </a:solidFill>
            </a:ln>
          </p:spPr>
          <p:txBody>
            <a:bodyPr wrap="square" lIns="0" tIns="0" rIns="0" bIns="0" rtlCol="0"/>
            <a:lstStyle/>
            <a:p>
              <a:endParaRPr sz="1200">
                <a:latin typeface="BIZ UDP明朝 Medium" panose="02020500000000000000" pitchFamily="18" charset="-128"/>
                <a:ea typeface="BIZ UDP明朝 Medium" panose="02020500000000000000" pitchFamily="18" charset="-128"/>
              </a:endParaRPr>
            </a:p>
          </p:txBody>
        </p:sp>
        <p:pic>
          <p:nvPicPr>
            <p:cNvPr id="124" name="object 124"/>
            <p:cNvPicPr/>
            <p:nvPr/>
          </p:nvPicPr>
          <p:blipFill>
            <a:blip r:embed="rId75" cstate="print"/>
            <a:stretch>
              <a:fillRect/>
            </a:stretch>
          </p:blipFill>
          <p:spPr>
            <a:xfrm>
              <a:off x="3028187" y="3744468"/>
              <a:ext cx="74676" cy="76199"/>
            </a:xfrm>
            <a:prstGeom prst="rect">
              <a:avLst/>
            </a:prstGeom>
          </p:spPr>
        </p:pic>
      </p:grpSp>
      <p:sp>
        <p:nvSpPr>
          <p:cNvPr id="125" name="object 125"/>
          <p:cNvSpPr txBox="1"/>
          <p:nvPr/>
        </p:nvSpPr>
        <p:spPr>
          <a:xfrm>
            <a:off x="2668950" y="5725234"/>
            <a:ext cx="97889" cy="164936"/>
          </a:xfrm>
          <a:prstGeom prst="rect">
            <a:avLst/>
          </a:prstGeom>
        </p:spPr>
        <p:txBody>
          <a:bodyPr vert="horz" wrap="square" lIns="0" tIns="10941" rIns="0" bIns="0" rtlCol="0">
            <a:spAutoFit/>
          </a:bodyPr>
          <a:lstStyle/>
          <a:p>
            <a:pPr marL="11516">
              <a:spcBef>
                <a:spcPts val="86"/>
              </a:spcBef>
            </a:pPr>
            <a:r>
              <a:rPr sz="1000" spc="-5" dirty="0">
                <a:latin typeface="BIZ UDP明朝 Medium" panose="02020500000000000000" pitchFamily="18" charset="-128"/>
                <a:ea typeface="BIZ UDP明朝 Medium" panose="02020500000000000000" pitchFamily="18" charset="-128"/>
                <a:cs typeface="ＭＳ Ｐゴシック"/>
              </a:rPr>
              <a:t>0</a:t>
            </a:r>
            <a:endParaRPr sz="1000">
              <a:latin typeface="BIZ UDP明朝 Medium" panose="02020500000000000000" pitchFamily="18" charset="-128"/>
              <a:ea typeface="BIZ UDP明朝 Medium" panose="02020500000000000000" pitchFamily="18" charset="-128"/>
              <a:cs typeface="ＭＳ Ｐゴシック"/>
            </a:endParaRPr>
          </a:p>
        </p:txBody>
      </p:sp>
      <p:sp>
        <p:nvSpPr>
          <p:cNvPr id="126" name="object 126"/>
          <p:cNvSpPr txBox="1"/>
          <p:nvPr/>
        </p:nvSpPr>
        <p:spPr>
          <a:xfrm>
            <a:off x="2564063" y="5075450"/>
            <a:ext cx="289733" cy="164936"/>
          </a:xfrm>
          <a:prstGeom prst="rect">
            <a:avLst/>
          </a:prstGeom>
        </p:spPr>
        <p:txBody>
          <a:bodyPr vert="horz" wrap="square" lIns="0" tIns="10941" rIns="0" bIns="0" rtlCol="0">
            <a:spAutoFit/>
          </a:bodyPr>
          <a:lstStyle/>
          <a:p>
            <a:pPr marL="11516">
              <a:spcBef>
                <a:spcPts val="86"/>
              </a:spcBef>
            </a:pPr>
            <a:r>
              <a:rPr sz="1000" spc="-23" dirty="0">
                <a:latin typeface="BIZ UDP明朝 Medium" panose="02020500000000000000" pitchFamily="18" charset="-128"/>
                <a:ea typeface="BIZ UDP明朝 Medium" panose="02020500000000000000" pitchFamily="18" charset="-128"/>
                <a:cs typeface="ＭＳ Ｐゴシック"/>
              </a:rPr>
              <a:t>0.2</a:t>
            </a:r>
            <a:endParaRPr sz="1000">
              <a:latin typeface="BIZ UDP明朝 Medium" panose="02020500000000000000" pitchFamily="18" charset="-128"/>
              <a:ea typeface="BIZ UDP明朝 Medium" panose="02020500000000000000" pitchFamily="18" charset="-128"/>
              <a:cs typeface="ＭＳ Ｐゴシック"/>
            </a:endParaRPr>
          </a:p>
        </p:txBody>
      </p:sp>
      <p:sp>
        <p:nvSpPr>
          <p:cNvPr id="127" name="object 127"/>
          <p:cNvSpPr txBox="1"/>
          <p:nvPr/>
        </p:nvSpPr>
        <p:spPr>
          <a:xfrm>
            <a:off x="2564063" y="4426248"/>
            <a:ext cx="289733" cy="164936"/>
          </a:xfrm>
          <a:prstGeom prst="rect">
            <a:avLst/>
          </a:prstGeom>
        </p:spPr>
        <p:txBody>
          <a:bodyPr vert="horz" wrap="square" lIns="0" tIns="10941" rIns="0" bIns="0" rtlCol="0">
            <a:spAutoFit/>
          </a:bodyPr>
          <a:lstStyle/>
          <a:p>
            <a:pPr marL="11516">
              <a:spcBef>
                <a:spcPts val="86"/>
              </a:spcBef>
            </a:pPr>
            <a:r>
              <a:rPr sz="1000" spc="-23" dirty="0">
                <a:latin typeface="BIZ UDP明朝 Medium" panose="02020500000000000000" pitchFamily="18" charset="-128"/>
                <a:ea typeface="BIZ UDP明朝 Medium" panose="02020500000000000000" pitchFamily="18" charset="-128"/>
                <a:cs typeface="ＭＳ Ｐゴシック"/>
              </a:rPr>
              <a:t>0.4</a:t>
            </a:r>
            <a:endParaRPr sz="1000">
              <a:latin typeface="BIZ UDP明朝 Medium" panose="02020500000000000000" pitchFamily="18" charset="-128"/>
              <a:ea typeface="BIZ UDP明朝 Medium" panose="02020500000000000000" pitchFamily="18" charset="-128"/>
              <a:cs typeface="ＭＳ Ｐゴシック"/>
            </a:endParaRPr>
          </a:p>
        </p:txBody>
      </p:sp>
      <p:sp>
        <p:nvSpPr>
          <p:cNvPr id="128" name="object 128"/>
          <p:cNvSpPr txBox="1"/>
          <p:nvPr/>
        </p:nvSpPr>
        <p:spPr>
          <a:xfrm>
            <a:off x="2564063" y="3775299"/>
            <a:ext cx="289733" cy="164936"/>
          </a:xfrm>
          <a:prstGeom prst="rect">
            <a:avLst/>
          </a:prstGeom>
        </p:spPr>
        <p:txBody>
          <a:bodyPr vert="horz" wrap="square" lIns="0" tIns="10941" rIns="0" bIns="0" rtlCol="0">
            <a:spAutoFit/>
          </a:bodyPr>
          <a:lstStyle/>
          <a:p>
            <a:pPr marL="11516">
              <a:spcBef>
                <a:spcPts val="86"/>
              </a:spcBef>
            </a:pPr>
            <a:r>
              <a:rPr sz="1000" spc="-23" dirty="0">
                <a:latin typeface="BIZ UDP明朝 Medium" panose="02020500000000000000" pitchFamily="18" charset="-128"/>
                <a:ea typeface="BIZ UDP明朝 Medium" panose="02020500000000000000" pitchFamily="18" charset="-128"/>
                <a:cs typeface="ＭＳ Ｐゴシック"/>
              </a:rPr>
              <a:t>0.6</a:t>
            </a:r>
            <a:endParaRPr sz="1000">
              <a:latin typeface="BIZ UDP明朝 Medium" panose="02020500000000000000" pitchFamily="18" charset="-128"/>
              <a:ea typeface="BIZ UDP明朝 Medium" panose="02020500000000000000" pitchFamily="18" charset="-128"/>
              <a:cs typeface="ＭＳ Ｐゴシック"/>
            </a:endParaRPr>
          </a:p>
        </p:txBody>
      </p:sp>
      <p:sp>
        <p:nvSpPr>
          <p:cNvPr id="129" name="object 129"/>
          <p:cNvSpPr txBox="1"/>
          <p:nvPr/>
        </p:nvSpPr>
        <p:spPr>
          <a:xfrm>
            <a:off x="2564063" y="3125514"/>
            <a:ext cx="289733" cy="164936"/>
          </a:xfrm>
          <a:prstGeom prst="rect">
            <a:avLst/>
          </a:prstGeom>
        </p:spPr>
        <p:txBody>
          <a:bodyPr vert="horz" wrap="square" lIns="0" tIns="10941" rIns="0" bIns="0" rtlCol="0">
            <a:spAutoFit/>
          </a:bodyPr>
          <a:lstStyle/>
          <a:p>
            <a:pPr marL="11516">
              <a:spcBef>
                <a:spcPts val="86"/>
              </a:spcBef>
            </a:pPr>
            <a:r>
              <a:rPr sz="1000" spc="-23" dirty="0">
                <a:latin typeface="BIZ UDP明朝 Medium" panose="02020500000000000000" pitchFamily="18" charset="-128"/>
                <a:ea typeface="BIZ UDP明朝 Medium" panose="02020500000000000000" pitchFamily="18" charset="-128"/>
                <a:cs typeface="ＭＳ Ｐゴシック"/>
              </a:rPr>
              <a:t>0.8</a:t>
            </a:r>
            <a:endParaRPr sz="1000" dirty="0">
              <a:latin typeface="BIZ UDP明朝 Medium" panose="02020500000000000000" pitchFamily="18" charset="-128"/>
              <a:ea typeface="BIZ UDP明朝 Medium" panose="02020500000000000000" pitchFamily="18" charset="-128"/>
              <a:cs typeface="ＭＳ Ｐゴシック"/>
            </a:endParaRPr>
          </a:p>
        </p:txBody>
      </p:sp>
      <p:sp>
        <p:nvSpPr>
          <p:cNvPr id="130" name="object 130"/>
          <p:cNvSpPr txBox="1"/>
          <p:nvPr/>
        </p:nvSpPr>
        <p:spPr>
          <a:xfrm>
            <a:off x="2668950" y="2476312"/>
            <a:ext cx="97889" cy="164936"/>
          </a:xfrm>
          <a:prstGeom prst="rect">
            <a:avLst/>
          </a:prstGeom>
        </p:spPr>
        <p:txBody>
          <a:bodyPr vert="horz" wrap="square" lIns="0" tIns="10941" rIns="0" bIns="0" rtlCol="0">
            <a:spAutoFit/>
          </a:bodyPr>
          <a:lstStyle/>
          <a:p>
            <a:pPr marL="11516">
              <a:spcBef>
                <a:spcPts val="86"/>
              </a:spcBef>
            </a:pPr>
            <a:r>
              <a:rPr sz="1000" spc="-5" dirty="0">
                <a:latin typeface="BIZ UDP明朝 Medium" panose="02020500000000000000" pitchFamily="18" charset="-128"/>
                <a:ea typeface="BIZ UDP明朝 Medium" panose="02020500000000000000" pitchFamily="18" charset="-128"/>
                <a:cs typeface="ＭＳ Ｐゴシック"/>
              </a:rPr>
              <a:t>1</a:t>
            </a:r>
            <a:endParaRPr sz="1000">
              <a:latin typeface="BIZ UDP明朝 Medium" panose="02020500000000000000" pitchFamily="18" charset="-128"/>
              <a:ea typeface="BIZ UDP明朝 Medium" panose="02020500000000000000" pitchFamily="18" charset="-128"/>
              <a:cs typeface="ＭＳ Ｐゴシック"/>
            </a:endParaRPr>
          </a:p>
        </p:txBody>
      </p:sp>
      <p:sp>
        <p:nvSpPr>
          <p:cNvPr id="131" name="object 131"/>
          <p:cNvSpPr txBox="1"/>
          <p:nvPr/>
        </p:nvSpPr>
        <p:spPr>
          <a:xfrm>
            <a:off x="2564064" y="1825363"/>
            <a:ext cx="202112" cy="164936"/>
          </a:xfrm>
          <a:prstGeom prst="rect">
            <a:avLst/>
          </a:prstGeom>
        </p:spPr>
        <p:txBody>
          <a:bodyPr vert="horz" wrap="square" lIns="0" tIns="10941" rIns="0" bIns="0" rtlCol="0">
            <a:spAutoFit/>
          </a:bodyPr>
          <a:lstStyle/>
          <a:p>
            <a:pPr marL="11516">
              <a:spcBef>
                <a:spcPts val="86"/>
              </a:spcBef>
            </a:pPr>
            <a:r>
              <a:rPr sz="1000" spc="-23" dirty="0">
                <a:latin typeface="BIZ UDP明朝 Medium" panose="02020500000000000000" pitchFamily="18" charset="-128"/>
                <a:ea typeface="BIZ UDP明朝 Medium" panose="02020500000000000000" pitchFamily="18" charset="-128"/>
                <a:cs typeface="ＭＳ Ｐゴシック"/>
              </a:rPr>
              <a:t>1.2</a:t>
            </a:r>
            <a:endParaRPr sz="1000">
              <a:latin typeface="BIZ UDP明朝 Medium" panose="02020500000000000000" pitchFamily="18" charset="-128"/>
              <a:ea typeface="BIZ UDP明朝 Medium" panose="02020500000000000000" pitchFamily="18" charset="-128"/>
              <a:cs typeface="ＭＳ Ｐゴシック"/>
            </a:endParaRPr>
          </a:p>
        </p:txBody>
      </p:sp>
      <p:sp>
        <p:nvSpPr>
          <p:cNvPr id="132" name="object 132"/>
          <p:cNvSpPr txBox="1"/>
          <p:nvPr/>
        </p:nvSpPr>
        <p:spPr>
          <a:xfrm>
            <a:off x="2564064" y="1175578"/>
            <a:ext cx="202112" cy="164936"/>
          </a:xfrm>
          <a:prstGeom prst="rect">
            <a:avLst/>
          </a:prstGeom>
        </p:spPr>
        <p:txBody>
          <a:bodyPr vert="horz" wrap="square" lIns="0" tIns="10941" rIns="0" bIns="0" rtlCol="0">
            <a:spAutoFit/>
          </a:bodyPr>
          <a:lstStyle/>
          <a:p>
            <a:pPr marL="11516">
              <a:spcBef>
                <a:spcPts val="86"/>
              </a:spcBef>
            </a:pPr>
            <a:r>
              <a:rPr sz="1000" spc="-23" dirty="0">
                <a:latin typeface="BIZ UDP明朝 Medium" panose="02020500000000000000" pitchFamily="18" charset="-128"/>
                <a:ea typeface="BIZ UDP明朝 Medium" panose="02020500000000000000" pitchFamily="18" charset="-128"/>
                <a:cs typeface="ＭＳ Ｐゴシック"/>
              </a:rPr>
              <a:t>1.4</a:t>
            </a:r>
            <a:endParaRPr sz="1000">
              <a:latin typeface="BIZ UDP明朝 Medium" panose="02020500000000000000" pitchFamily="18" charset="-128"/>
              <a:ea typeface="BIZ UDP明朝 Medium" panose="02020500000000000000" pitchFamily="18" charset="-128"/>
              <a:cs typeface="ＭＳ Ｐゴシック"/>
            </a:endParaRPr>
          </a:p>
        </p:txBody>
      </p:sp>
      <p:sp>
        <p:nvSpPr>
          <p:cNvPr id="133" name="object 133"/>
          <p:cNvSpPr txBox="1"/>
          <p:nvPr/>
        </p:nvSpPr>
        <p:spPr>
          <a:xfrm>
            <a:off x="2354291" y="2870192"/>
            <a:ext cx="143501" cy="1377358"/>
          </a:xfrm>
          <a:prstGeom prst="rect">
            <a:avLst/>
          </a:prstGeom>
        </p:spPr>
        <p:txBody>
          <a:bodyPr vert="vert270" wrap="square" lIns="0" tIns="0" rIns="0" bIns="0" rtlCol="0">
            <a:spAutoFit/>
          </a:bodyPr>
          <a:lstStyle/>
          <a:p>
            <a:pPr marL="11516">
              <a:lnSpc>
                <a:spcPts val="1338"/>
              </a:lnSpc>
            </a:pPr>
            <a:r>
              <a:rPr sz="1000" b="1" spc="-86" dirty="0">
                <a:latin typeface="BIZ UDP明朝 Medium" panose="02020500000000000000" pitchFamily="18" charset="-128"/>
                <a:ea typeface="BIZ UDP明朝 Medium" panose="02020500000000000000" pitchFamily="18" charset="-128"/>
                <a:cs typeface="Microsoft JhengHei"/>
              </a:rPr>
              <a:t>ウラン資源利用率 (%)</a:t>
            </a:r>
            <a:endParaRPr sz="1000">
              <a:latin typeface="BIZ UDP明朝 Medium" panose="02020500000000000000" pitchFamily="18" charset="-128"/>
              <a:ea typeface="BIZ UDP明朝 Medium" panose="02020500000000000000" pitchFamily="18" charset="-128"/>
              <a:cs typeface="Microsoft JhengHei"/>
            </a:endParaRPr>
          </a:p>
        </p:txBody>
      </p:sp>
      <p:sp>
        <p:nvSpPr>
          <p:cNvPr id="134" name="object 134"/>
          <p:cNvSpPr txBox="1"/>
          <p:nvPr/>
        </p:nvSpPr>
        <p:spPr>
          <a:xfrm>
            <a:off x="4162992" y="1558571"/>
            <a:ext cx="351249" cy="1681626"/>
          </a:xfrm>
          <a:prstGeom prst="rect">
            <a:avLst/>
          </a:prstGeom>
        </p:spPr>
        <p:txBody>
          <a:bodyPr vert="horz" wrap="square" lIns="0" tIns="27063" rIns="0" bIns="0" rtlCol="0">
            <a:spAutoFit/>
          </a:bodyPr>
          <a:lstStyle/>
          <a:p>
            <a:pPr marL="11516">
              <a:spcBef>
                <a:spcPts val="213"/>
              </a:spcBef>
            </a:pPr>
            <a:r>
              <a:rPr sz="1000" spc="-18" dirty="0">
                <a:latin typeface="BIZ UDP明朝 Medium" panose="02020500000000000000" pitchFamily="18" charset="-128"/>
                <a:ea typeface="BIZ UDP明朝 Medium" panose="02020500000000000000" pitchFamily="18" charset="-128"/>
                <a:cs typeface="ＭＳ Ｐゴシック"/>
              </a:rPr>
              <a:t>0.711</a:t>
            </a:r>
            <a:endParaRPr sz="1000">
              <a:latin typeface="BIZ UDP明朝 Medium" panose="02020500000000000000" pitchFamily="18" charset="-128"/>
              <a:ea typeface="BIZ UDP明朝 Medium" panose="02020500000000000000" pitchFamily="18" charset="-128"/>
              <a:cs typeface="ＭＳ Ｐゴシック"/>
            </a:endParaRPr>
          </a:p>
          <a:p>
            <a:pPr marL="11516">
              <a:spcBef>
                <a:spcPts val="122"/>
              </a:spcBef>
            </a:pPr>
            <a:r>
              <a:rPr sz="1000" spc="-5" dirty="0">
                <a:latin typeface="BIZ UDP明朝 Medium" panose="02020500000000000000" pitchFamily="18" charset="-128"/>
                <a:ea typeface="BIZ UDP明朝 Medium" panose="02020500000000000000" pitchFamily="18" charset="-128"/>
                <a:cs typeface="ＭＳ Ｐゴシック"/>
              </a:rPr>
              <a:t>1</a:t>
            </a:r>
            <a:endParaRPr sz="1000">
              <a:latin typeface="BIZ UDP明朝 Medium" panose="02020500000000000000" pitchFamily="18" charset="-128"/>
              <a:ea typeface="BIZ UDP明朝 Medium" panose="02020500000000000000" pitchFamily="18" charset="-128"/>
              <a:cs typeface="ＭＳ Ｐゴシック"/>
            </a:endParaRPr>
          </a:p>
          <a:p>
            <a:pPr marL="11516">
              <a:spcBef>
                <a:spcPts val="109"/>
              </a:spcBef>
            </a:pPr>
            <a:r>
              <a:rPr sz="1000" spc="-5" dirty="0">
                <a:latin typeface="BIZ UDP明朝 Medium" panose="02020500000000000000" pitchFamily="18" charset="-128"/>
                <a:ea typeface="BIZ UDP明朝 Medium" panose="02020500000000000000" pitchFamily="18" charset="-128"/>
                <a:cs typeface="ＭＳ Ｐゴシック"/>
              </a:rPr>
              <a:t>2</a:t>
            </a:r>
            <a:endParaRPr sz="1000">
              <a:latin typeface="BIZ UDP明朝 Medium" panose="02020500000000000000" pitchFamily="18" charset="-128"/>
              <a:ea typeface="BIZ UDP明朝 Medium" panose="02020500000000000000" pitchFamily="18" charset="-128"/>
              <a:cs typeface="ＭＳ Ｐゴシック"/>
            </a:endParaRPr>
          </a:p>
          <a:p>
            <a:pPr marL="11516">
              <a:spcBef>
                <a:spcPts val="118"/>
              </a:spcBef>
            </a:pPr>
            <a:r>
              <a:rPr sz="1000" spc="-5" dirty="0">
                <a:latin typeface="BIZ UDP明朝 Medium" panose="02020500000000000000" pitchFamily="18" charset="-128"/>
                <a:ea typeface="BIZ UDP明朝 Medium" panose="02020500000000000000" pitchFamily="18" charset="-128"/>
                <a:cs typeface="ＭＳ Ｐゴシック"/>
              </a:rPr>
              <a:t>3</a:t>
            </a:r>
            <a:endParaRPr sz="1000">
              <a:latin typeface="BIZ UDP明朝 Medium" panose="02020500000000000000" pitchFamily="18" charset="-128"/>
              <a:ea typeface="BIZ UDP明朝 Medium" panose="02020500000000000000" pitchFamily="18" charset="-128"/>
              <a:cs typeface="ＭＳ Ｐゴシック"/>
            </a:endParaRPr>
          </a:p>
          <a:p>
            <a:pPr marL="11516">
              <a:spcBef>
                <a:spcPts val="109"/>
              </a:spcBef>
            </a:pPr>
            <a:r>
              <a:rPr sz="1000" spc="-5" dirty="0">
                <a:latin typeface="BIZ UDP明朝 Medium" panose="02020500000000000000" pitchFamily="18" charset="-128"/>
                <a:ea typeface="BIZ UDP明朝 Medium" panose="02020500000000000000" pitchFamily="18" charset="-128"/>
                <a:cs typeface="ＭＳ Ｐゴシック"/>
              </a:rPr>
              <a:t>4</a:t>
            </a:r>
            <a:endParaRPr sz="1000">
              <a:latin typeface="BIZ UDP明朝 Medium" panose="02020500000000000000" pitchFamily="18" charset="-128"/>
              <a:ea typeface="BIZ UDP明朝 Medium" panose="02020500000000000000" pitchFamily="18" charset="-128"/>
              <a:cs typeface="ＭＳ Ｐゴシック"/>
            </a:endParaRPr>
          </a:p>
          <a:p>
            <a:pPr marL="11516">
              <a:spcBef>
                <a:spcPts val="122"/>
              </a:spcBef>
            </a:pPr>
            <a:r>
              <a:rPr sz="1000" spc="-5" dirty="0">
                <a:latin typeface="BIZ UDP明朝 Medium" panose="02020500000000000000" pitchFamily="18" charset="-128"/>
                <a:ea typeface="BIZ UDP明朝 Medium" panose="02020500000000000000" pitchFamily="18" charset="-128"/>
                <a:cs typeface="ＭＳ Ｐゴシック"/>
              </a:rPr>
              <a:t>5</a:t>
            </a:r>
            <a:endParaRPr sz="1000">
              <a:latin typeface="BIZ UDP明朝 Medium" panose="02020500000000000000" pitchFamily="18" charset="-128"/>
              <a:ea typeface="BIZ UDP明朝 Medium" panose="02020500000000000000" pitchFamily="18" charset="-128"/>
              <a:cs typeface="ＭＳ Ｐゴシック"/>
            </a:endParaRPr>
          </a:p>
          <a:p>
            <a:pPr marL="11516">
              <a:spcBef>
                <a:spcPts val="118"/>
              </a:spcBef>
            </a:pPr>
            <a:r>
              <a:rPr sz="1000" spc="-5" dirty="0">
                <a:latin typeface="BIZ UDP明朝 Medium" panose="02020500000000000000" pitchFamily="18" charset="-128"/>
                <a:ea typeface="BIZ UDP明朝 Medium" panose="02020500000000000000" pitchFamily="18" charset="-128"/>
                <a:cs typeface="ＭＳ Ｐゴシック"/>
              </a:rPr>
              <a:t>7</a:t>
            </a:r>
            <a:endParaRPr sz="1000">
              <a:latin typeface="BIZ UDP明朝 Medium" panose="02020500000000000000" pitchFamily="18" charset="-128"/>
              <a:ea typeface="BIZ UDP明朝 Medium" panose="02020500000000000000" pitchFamily="18" charset="-128"/>
              <a:cs typeface="ＭＳ Ｐゴシック"/>
            </a:endParaRPr>
          </a:p>
          <a:p>
            <a:pPr marL="11516">
              <a:spcBef>
                <a:spcPts val="109"/>
              </a:spcBef>
            </a:pPr>
            <a:r>
              <a:rPr sz="1000" spc="-23" dirty="0">
                <a:latin typeface="BIZ UDP明朝 Medium" panose="02020500000000000000" pitchFamily="18" charset="-128"/>
                <a:ea typeface="BIZ UDP明朝 Medium" panose="02020500000000000000" pitchFamily="18" charset="-128"/>
                <a:cs typeface="ＭＳ Ｐゴシック"/>
              </a:rPr>
              <a:t>10</a:t>
            </a:r>
            <a:endParaRPr sz="1000">
              <a:latin typeface="BIZ UDP明朝 Medium" panose="02020500000000000000" pitchFamily="18" charset="-128"/>
              <a:ea typeface="BIZ UDP明朝 Medium" panose="02020500000000000000" pitchFamily="18" charset="-128"/>
              <a:cs typeface="ＭＳ Ｐゴシック"/>
            </a:endParaRPr>
          </a:p>
          <a:p>
            <a:pPr marL="11516">
              <a:spcBef>
                <a:spcPts val="118"/>
              </a:spcBef>
            </a:pPr>
            <a:r>
              <a:rPr sz="1000" spc="-23" dirty="0">
                <a:latin typeface="BIZ UDP明朝 Medium" panose="02020500000000000000" pitchFamily="18" charset="-128"/>
                <a:ea typeface="BIZ UDP明朝 Medium" panose="02020500000000000000" pitchFamily="18" charset="-128"/>
                <a:cs typeface="ＭＳ Ｐゴシック"/>
              </a:rPr>
              <a:t>15</a:t>
            </a:r>
            <a:endParaRPr sz="1000">
              <a:latin typeface="BIZ UDP明朝 Medium" panose="02020500000000000000" pitchFamily="18" charset="-128"/>
              <a:ea typeface="BIZ UDP明朝 Medium" panose="02020500000000000000" pitchFamily="18" charset="-128"/>
              <a:cs typeface="ＭＳ Ｐゴシック"/>
            </a:endParaRPr>
          </a:p>
          <a:p>
            <a:pPr marL="11516">
              <a:spcBef>
                <a:spcPts val="122"/>
              </a:spcBef>
            </a:pPr>
            <a:r>
              <a:rPr sz="1000" spc="-23" dirty="0">
                <a:latin typeface="BIZ UDP明朝 Medium" panose="02020500000000000000" pitchFamily="18" charset="-128"/>
                <a:ea typeface="BIZ UDP明朝 Medium" panose="02020500000000000000" pitchFamily="18" charset="-128"/>
                <a:cs typeface="ＭＳ Ｐゴシック"/>
              </a:rPr>
              <a:t>20</a:t>
            </a:r>
            <a:endParaRPr sz="1000">
              <a:latin typeface="BIZ UDP明朝 Medium" panose="02020500000000000000" pitchFamily="18" charset="-128"/>
              <a:ea typeface="BIZ UDP明朝 Medium" panose="02020500000000000000" pitchFamily="18" charset="-128"/>
              <a:cs typeface="ＭＳ Ｐゴシック"/>
            </a:endParaRPr>
          </a:p>
        </p:txBody>
      </p:sp>
      <p:sp>
        <p:nvSpPr>
          <p:cNvPr id="135" name="object 135"/>
          <p:cNvSpPr/>
          <p:nvPr/>
        </p:nvSpPr>
        <p:spPr>
          <a:xfrm>
            <a:off x="3776602" y="1323922"/>
            <a:ext cx="962193" cy="258543"/>
          </a:xfrm>
          <a:custGeom>
            <a:avLst/>
            <a:gdLst/>
            <a:ahLst/>
            <a:cxnLst/>
            <a:rect l="l" t="t" r="r" b="b"/>
            <a:pathLst>
              <a:path w="1061085" h="285114">
                <a:moveTo>
                  <a:pt x="1060704" y="284987"/>
                </a:moveTo>
                <a:lnTo>
                  <a:pt x="0" y="284987"/>
                </a:lnTo>
                <a:lnTo>
                  <a:pt x="0" y="0"/>
                </a:lnTo>
                <a:lnTo>
                  <a:pt x="1060704" y="0"/>
                </a:lnTo>
                <a:lnTo>
                  <a:pt x="1060704" y="284987"/>
                </a:lnTo>
                <a:close/>
              </a:path>
            </a:pathLst>
          </a:custGeom>
          <a:solidFill>
            <a:srgbClr val="FFFFFF"/>
          </a:solidFill>
        </p:spPr>
        <p:txBody>
          <a:bodyPr wrap="square" lIns="0" tIns="0" rIns="0" bIns="0" rtlCol="0"/>
          <a:lstStyle/>
          <a:p>
            <a:endParaRPr sz="1200">
              <a:latin typeface="BIZ UDP明朝 Medium" panose="02020500000000000000" pitchFamily="18" charset="-128"/>
              <a:ea typeface="BIZ UDP明朝 Medium" panose="02020500000000000000" pitchFamily="18" charset="-128"/>
            </a:endParaRPr>
          </a:p>
        </p:txBody>
      </p:sp>
      <p:sp>
        <p:nvSpPr>
          <p:cNvPr id="136" name="object 136"/>
          <p:cNvSpPr txBox="1"/>
          <p:nvPr/>
        </p:nvSpPr>
        <p:spPr>
          <a:xfrm>
            <a:off x="3762256" y="1339358"/>
            <a:ext cx="1019775" cy="151872"/>
          </a:xfrm>
          <a:prstGeom prst="rect">
            <a:avLst/>
          </a:prstGeom>
        </p:spPr>
        <p:txBody>
          <a:bodyPr vert="horz" wrap="square" lIns="0" tIns="13243" rIns="0" bIns="0" rtlCol="0">
            <a:spAutoFit/>
          </a:bodyPr>
          <a:lstStyle/>
          <a:p>
            <a:pPr marL="11516">
              <a:spcBef>
                <a:spcPts val="103"/>
              </a:spcBef>
            </a:pPr>
            <a:r>
              <a:rPr sz="900" dirty="0">
                <a:latin typeface="BIZ UDP明朝 Medium" panose="02020500000000000000" pitchFamily="18" charset="-128"/>
                <a:ea typeface="BIZ UDP明朝 Medium" panose="02020500000000000000" pitchFamily="18" charset="-128"/>
                <a:cs typeface="ＭＳ Ｐゴシック"/>
              </a:rPr>
              <a:t>U-235</a:t>
            </a:r>
            <a:r>
              <a:rPr sz="900" spc="-14" dirty="0">
                <a:latin typeface="BIZ UDP明朝 Medium" panose="02020500000000000000" pitchFamily="18" charset="-128"/>
                <a:ea typeface="BIZ UDP明朝 Medium" panose="02020500000000000000" pitchFamily="18" charset="-128"/>
                <a:cs typeface="ＭＳ Ｐゴシック"/>
              </a:rPr>
              <a:t>濃縮度 [%]</a:t>
            </a:r>
            <a:endParaRPr sz="900">
              <a:latin typeface="BIZ UDP明朝 Medium" panose="02020500000000000000" pitchFamily="18" charset="-128"/>
              <a:ea typeface="BIZ UDP明朝 Medium" panose="02020500000000000000" pitchFamily="18" charset="-128"/>
              <a:cs typeface="ＭＳ Ｐゴシック"/>
            </a:endParaRPr>
          </a:p>
        </p:txBody>
      </p:sp>
      <p:grpSp>
        <p:nvGrpSpPr>
          <p:cNvPr id="137" name="object 137"/>
          <p:cNvGrpSpPr/>
          <p:nvPr/>
        </p:nvGrpSpPr>
        <p:grpSpPr>
          <a:xfrm>
            <a:off x="6631568" y="1140121"/>
            <a:ext cx="2740897" cy="4736684"/>
            <a:chOff x="5937313" y="1257300"/>
            <a:chExt cx="3022600" cy="5223510"/>
          </a:xfrm>
        </p:grpSpPr>
        <p:sp>
          <p:nvSpPr>
            <p:cNvPr id="138" name="object 138"/>
            <p:cNvSpPr/>
            <p:nvPr/>
          </p:nvSpPr>
          <p:spPr>
            <a:xfrm>
              <a:off x="5987796" y="5426963"/>
              <a:ext cx="2954020" cy="856615"/>
            </a:xfrm>
            <a:custGeom>
              <a:avLst/>
              <a:gdLst/>
              <a:ahLst/>
              <a:cxnLst/>
              <a:rect l="l" t="t" r="r" b="b"/>
              <a:pathLst>
                <a:path w="2954020" h="856614">
                  <a:moveTo>
                    <a:pt x="0" y="856487"/>
                  </a:moveTo>
                  <a:lnTo>
                    <a:pt x="2953511" y="856487"/>
                  </a:lnTo>
                </a:path>
                <a:path w="2954020" h="856614">
                  <a:moveTo>
                    <a:pt x="0" y="714755"/>
                  </a:moveTo>
                  <a:lnTo>
                    <a:pt x="2953511" y="714755"/>
                  </a:lnTo>
                </a:path>
                <a:path w="2954020" h="856614">
                  <a:moveTo>
                    <a:pt x="0" y="571499"/>
                  </a:moveTo>
                  <a:lnTo>
                    <a:pt x="2953511" y="571499"/>
                  </a:lnTo>
                </a:path>
                <a:path w="2954020" h="856614">
                  <a:moveTo>
                    <a:pt x="0" y="429767"/>
                  </a:moveTo>
                  <a:lnTo>
                    <a:pt x="2953511" y="429767"/>
                  </a:lnTo>
                </a:path>
                <a:path w="2954020" h="856614">
                  <a:moveTo>
                    <a:pt x="0" y="143256"/>
                  </a:moveTo>
                  <a:lnTo>
                    <a:pt x="2953511" y="143256"/>
                  </a:lnTo>
                </a:path>
                <a:path w="2954020" h="856614">
                  <a:moveTo>
                    <a:pt x="0" y="0"/>
                  </a:moveTo>
                  <a:lnTo>
                    <a:pt x="2953511" y="0"/>
                  </a:lnTo>
                </a:path>
              </a:pathLst>
            </a:custGeom>
            <a:ln w="9144">
              <a:solidFill>
                <a:srgbClr val="F2F2F2"/>
              </a:solidFill>
            </a:ln>
          </p:spPr>
          <p:txBody>
            <a:bodyPr wrap="square" lIns="0" tIns="0" rIns="0" bIns="0" rtlCol="0"/>
            <a:lstStyle/>
            <a:p>
              <a:endParaRPr sz="1200">
                <a:latin typeface="BIZ UDP明朝 Medium" panose="02020500000000000000" pitchFamily="18" charset="-128"/>
                <a:ea typeface="BIZ UDP明朝 Medium" panose="02020500000000000000" pitchFamily="18" charset="-128"/>
              </a:endParaRPr>
            </a:p>
          </p:txBody>
        </p:sp>
        <p:sp>
          <p:nvSpPr>
            <p:cNvPr id="139" name="object 139"/>
            <p:cNvSpPr/>
            <p:nvPr/>
          </p:nvSpPr>
          <p:spPr>
            <a:xfrm>
              <a:off x="5987796" y="4140707"/>
              <a:ext cx="1466215" cy="1143000"/>
            </a:xfrm>
            <a:custGeom>
              <a:avLst/>
              <a:gdLst/>
              <a:ahLst/>
              <a:cxnLst/>
              <a:rect l="l" t="t" r="r" b="b"/>
              <a:pathLst>
                <a:path w="1466215" h="1143000">
                  <a:moveTo>
                    <a:pt x="0" y="1143000"/>
                  </a:moveTo>
                  <a:lnTo>
                    <a:pt x="1466087" y="1143000"/>
                  </a:lnTo>
                </a:path>
                <a:path w="1466215" h="1143000">
                  <a:moveTo>
                    <a:pt x="0" y="999744"/>
                  </a:moveTo>
                  <a:lnTo>
                    <a:pt x="1466087" y="999744"/>
                  </a:lnTo>
                </a:path>
                <a:path w="1466215" h="1143000">
                  <a:moveTo>
                    <a:pt x="0" y="714756"/>
                  </a:moveTo>
                  <a:lnTo>
                    <a:pt x="1466087" y="714756"/>
                  </a:lnTo>
                </a:path>
                <a:path w="1466215" h="1143000">
                  <a:moveTo>
                    <a:pt x="0" y="573024"/>
                  </a:moveTo>
                  <a:lnTo>
                    <a:pt x="1466087" y="573024"/>
                  </a:lnTo>
                </a:path>
                <a:path w="1466215" h="1143000">
                  <a:moveTo>
                    <a:pt x="0" y="429768"/>
                  </a:moveTo>
                  <a:lnTo>
                    <a:pt x="1466087" y="429768"/>
                  </a:lnTo>
                </a:path>
                <a:path w="1466215" h="1143000">
                  <a:moveTo>
                    <a:pt x="0" y="286512"/>
                  </a:moveTo>
                  <a:lnTo>
                    <a:pt x="1466087" y="286512"/>
                  </a:lnTo>
                </a:path>
                <a:path w="1466215" h="1143000">
                  <a:moveTo>
                    <a:pt x="0" y="0"/>
                  </a:moveTo>
                  <a:lnTo>
                    <a:pt x="1388364" y="0"/>
                  </a:lnTo>
                </a:path>
              </a:pathLst>
            </a:custGeom>
            <a:ln w="9144">
              <a:solidFill>
                <a:srgbClr val="F2F2F2"/>
              </a:solidFill>
            </a:ln>
          </p:spPr>
          <p:txBody>
            <a:bodyPr wrap="square" lIns="0" tIns="0" rIns="0" bIns="0" rtlCol="0"/>
            <a:lstStyle/>
            <a:p>
              <a:endParaRPr sz="1200">
                <a:latin typeface="BIZ UDP明朝 Medium" panose="02020500000000000000" pitchFamily="18" charset="-128"/>
                <a:ea typeface="BIZ UDP明朝 Medium" panose="02020500000000000000" pitchFamily="18" charset="-128"/>
              </a:endParaRPr>
            </a:p>
          </p:txBody>
        </p:sp>
        <p:sp>
          <p:nvSpPr>
            <p:cNvPr id="140" name="object 140"/>
            <p:cNvSpPr/>
            <p:nvPr/>
          </p:nvSpPr>
          <p:spPr>
            <a:xfrm>
              <a:off x="5987796" y="1568195"/>
              <a:ext cx="2954020" cy="2429510"/>
            </a:xfrm>
            <a:custGeom>
              <a:avLst/>
              <a:gdLst/>
              <a:ahLst/>
              <a:cxnLst/>
              <a:rect l="l" t="t" r="r" b="b"/>
              <a:pathLst>
                <a:path w="2954020" h="2429510">
                  <a:moveTo>
                    <a:pt x="0" y="2429256"/>
                  </a:moveTo>
                  <a:lnTo>
                    <a:pt x="2953511" y="2429256"/>
                  </a:lnTo>
                </a:path>
                <a:path w="2954020" h="2429510">
                  <a:moveTo>
                    <a:pt x="0" y="2286000"/>
                  </a:moveTo>
                  <a:lnTo>
                    <a:pt x="2953511" y="2286000"/>
                  </a:lnTo>
                </a:path>
                <a:path w="2954020" h="2429510">
                  <a:moveTo>
                    <a:pt x="0" y="2142744"/>
                  </a:moveTo>
                  <a:lnTo>
                    <a:pt x="2953511" y="2142744"/>
                  </a:lnTo>
                </a:path>
                <a:path w="2954020" h="2429510">
                  <a:moveTo>
                    <a:pt x="0" y="1859280"/>
                  </a:moveTo>
                  <a:lnTo>
                    <a:pt x="2953511" y="1859280"/>
                  </a:lnTo>
                </a:path>
                <a:path w="2954020" h="2429510">
                  <a:moveTo>
                    <a:pt x="0" y="1716024"/>
                  </a:moveTo>
                  <a:lnTo>
                    <a:pt x="2953511" y="1716024"/>
                  </a:lnTo>
                </a:path>
                <a:path w="2954020" h="2429510">
                  <a:moveTo>
                    <a:pt x="0" y="1572767"/>
                  </a:moveTo>
                  <a:lnTo>
                    <a:pt x="2953511" y="1572767"/>
                  </a:lnTo>
                </a:path>
                <a:path w="2954020" h="2429510">
                  <a:moveTo>
                    <a:pt x="0" y="1429512"/>
                  </a:moveTo>
                  <a:lnTo>
                    <a:pt x="2953511" y="1429512"/>
                  </a:lnTo>
                </a:path>
                <a:path w="2954020" h="2429510">
                  <a:moveTo>
                    <a:pt x="0" y="1143000"/>
                  </a:moveTo>
                  <a:lnTo>
                    <a:pt x="2953511" y="1143000"/>
                  </a:lnTo>
                </a:path>
                <a:path w="2954020" h="2429510">
                  <a:moveTo>
                    <a:pt x="0" y="999744"/>
                  </a:moveTo>
                  <a:lnTo>
                    <a:pt x="2953511" y="999744"/>
                  </a:lnTo>
                </a:path>
                <a:path w="2954020" h="2429510">
                  <a:moveTo>
                    <a:pt x="0" y="856488"/>
                  </a:moveTo>
                  <a:lnTo>
                    <a:pt x="2953511" y="856488"/>
                  </a:lnTo>
                </a:path>
                <a:path w="2954020" h="2429510">
                  <a:moveTo>
                    <a:pt x="0" y="716280"/>
                  </a:moveTo>
                  <a:lnTo>
                    <a:pt x="2953511" y="716280"/>
                  </a:lnTo>
                </a:path>
                <a:path w="2954020" h="2429510">
                  <a:moveTo>
                    <a:pt x="0" y="429767"/>
                  </a:moveTo>
                  <a:lnTo>
                    <a:pt x="2953511" y="429767"/>
                  </a:lnTo>
                </a:path>
                <a:path w="2954020" h="2429510">
                  <a:moveTo>
                    <a:pt x="0" y="286512"/>
                  </a:moveTo>
                  <a:lnTo>
                    <a:pt x="2953511" y="286512"/>
                  </a:lnTo>
                </a:path>
                <a:path w="2954020" h="2429510">
                  <a:moveTo>
                    <a:pt x="0" y="143256"/>
                  </a:moveTo>
                  <a:lnTo>
                    <a:pt x="2953511" y="143256"/>
                  </a:lnTo>
                </a:path>
                <a:path w="2954020" h="2429510">
                  <a:moveTo>
                    <a:pt x="0" y="0"/>
                  </a:moveTo>
                  <a:lnTo>
                    <a:pt x="2953511" y="0"/>
                  </a:lnTo>
                </a:path>
              </a:pathLst>
            </a:custGeom>
            <a:ln w="9144">
              <a:solidFill>
                <a:srgbClr val="F2F2F2"/>
              </a:solidFill>
            </a:ln>
          </p:spPr>
          <p:txBody>
            <a:bodyPr wrap="square" lIns="0" tIns="0" rIns="0" bIns="0" rtlCol="0"/>
            <a:lstStyle/>
            <a:p>
              <a:endParaRPr sz="1200">
                <a:latin typeface="BIZ UDP明朝 Medium" panose="02020500000000000000" pitchFamily="18" charset="-128"/>
                <a:ea typeface="BIZ UDP明朝 Medium" panose="02020500000000000000" pitchFamily="18" charset="-128"/>
              </a:endParaRPr>
            </a:p>
          </p:txBody>
        </p:sp>
        <p:sp>
          <p:nvSpPr>
            <p:cNvPr id="141" name="object 141"/>
            <p:cNvSpPr/>
            <p:nvPr/>
          </p:nvSpPr>
          <p:spPr>
            <a:xfrm>
              <a:off x="5987796" y="5713476"/>
              <a:ext cx="2954020" cy="0"/>
            </a:xfrm>
            <a:custGeom>
              <a:avLst/>
              <a:gdLst/>
              <a:ahLst/>
              <a:cxnLst/>
              <a:rect l="l" t="t" r="r" b="b"/>
              <a:pathLst>
                <a:path w="2954020">
                  <a:moveTo>
                    <a:pt x="0" y="0"/>
                  </a:moveTo>
                  <a:lnTo>
                    <a:pt x="2953511" y="0"/>
                  </a:lnTo>
                </a:path>
              </a:pathLst>
            </a:custGeom>
            <a:ln w="9144">
              <a:solidFill>
                <a:srgbClr val="D8D8D8"/>
              </a:solidFill>
            </a:ln>
          </p:spPr>
          <p:txBody>
            <a:bodyPr wrap="square" lIns="0" tIns="0" rIns="0" bIns="0" rtlCol="0"/>
            <a:lstStyle/>
            <a:p>
              <a:endParaRPr sz="1200">
                <a:latin typeface="BIZ UDP明朝 Medium" panose="02020500000000000000" pitchFamily="18" charset="-128"/>
                <a:ea typeface="BIZ UDP明朝 Medium" panose="02020500000000000000" pitchFamily="18" charset="-128"/>
              </a:endParaRPr>
            </a:p>
          </p:txBody>
        </p:sp>
        <p:sp>
          <p:nvSpPr>
            <p:cNvPr id="142" name="object 142"/>
            <p:cNvSpPr/>
            <p:nvPr/>
          </p:nvSpPr>
          <p:spPr>
            <a:xfrm>
              <a:off x="5987796" y="4283964"/>
              <a:ext cx="1466215" cy="713740"/>
            </a:xfrm>
            <a:custGeom>
              <a:avLst/>
              <a:gdLst/>
              <a:ahLst/>
              <a:cxnLst/>
              <a:rect l="l" t="t" r="r" b="b"/>
              <a:pathLst>
                <a:path w="1466215" h="713739">
                  <a:moveTo>
                    <a:pt x="0" y="713232"/>
                  </a:moveTo>
                  <a:lnTo>
                    <a:pt x="1466087" y="713232"/>
                  </a:lnTo>
                </a:path>
                <a:path w="1466215" h="713739">
                  <a:moveTo>
                    <a:pt x="0" y="0"/>
                  </a:moveTo>
                  <a:lnTo>
                    <a:pt x="1388364" y="0"/>
                  </a:lnTo>
                </a:path>
              </a:pathLst>
            </a:custGeom>
            <a:ln w="9144">
              <a:solidFill>
                <a:srgbClr val="D8D8D8"/>
              </a:solidFill>
            </a:ln>
          </p:spPr>
          <p:txBody>
            <a:bodyPr wrap="square" lIns="0" tIns="0" rIns="0" bIns="0" rtlCol="0"/>
            <a:lstStyle/>
            <a:p>
              <a:endParaRPr sz="1200">
                <a:latin typeface="BIZ UDP明朝 Medium" panose="02020500000000000000" pitchFamily="18" charset="-128"/>
                <a:ea typeface="BIZ UDP明朝 Medium" panose="02020500000000000000" pitchFamily="18" charset="-128"/>
              </a:endParaRPr>
            </a:p>
          </p:txBody>
        </p:sp>
        <p:sp>
          <p:nvSpPr>
            <p:cNvPr id="143" name="object 143"/>
            <p:cNvSpPr/>
            <p:nvPr/>
          </p:nvSpPr>
          <p:spPr>
            <a:xfrm>
              <a:off x="5987796" y="1424940"/>
              <a:ext cx="2954020" cy="2146300"/>
            </a:xfrm>
            <a:custGeom>
              <a:avLst/>
              <a:gdLst/>
              <a:ahLst/>
              <a:cxnLst/>
              <a:rect l="l" t="t" r="r" b="b"/>
              <a:pathLst>
                <a:path w="2954020" h="2146300">
                  <a:moveTo>
                    <a:pt x="0" y="2145791"/>
                  </a:moveTo>
                  <a:lnTo>
                    <a:pt x="2953511" y="2145791"/>
                  </a:lnTo>
                </a:path>
                <a:path w="2954020" h="2146300">
                  <a:moveTo>
                    <a:pt x="0" y="1429511"/>
                  </a:moveTo>
                  <a:lnTo>
                    <a:pt x="2953511" y="1429511"/>
                  </a:lnTo>
                </a:path>
                <a:path w="2954020" h="2146300">
                  <a:moveTo>
                    <a:pt x="0" y="716279"/>
                  </a:moveTo>
                  <a:lnTo>
                    <a:pt x="2953511" y="716279"/>
                  </a:lnTo>
                </a:path>
                <a:path w="2954020" h="2146300">
                  <a:moveTo>
                    <a:pt x="0" y="0"/>
                  </a:moveTo>
                  <a:lnTo>
                    <a:pt x="2953511" y="0"/>
                  </a:lnTo>
                </a:path>
              </a:pathLst>
            </a:custGeom>
            <a:ln w="9144">
              <a:solidFill>
                <a:srgbClr val="D8D8D8"/>
              </a:solidFill>
            </a:ln>
          </p:spPr>
          <p:txBody>
            <a:bodyPr wrap="square" lIns="0" tIns="0" rIns="0" bIns="0" rtlCol="0"/>
            <a:lstStyle/>
            <a:p>
              <a:endParaRPr sz="1200">
                <a:latin typeface="BIZ UDP明朝 Medium" panose="02020500000000000000" pitchFamily="18" charset="-128"/>
                <a:ea typeface="BIZ UDP明朝 Medium" panose="02020500000000000000" pitchFamily="18" charset="-128"/>
              </a:endParaRPr>
            </a:p>
          </p:txBody>
        </p:sp>
        <p:sp>
          <p:nvSpPr>
            <p:cNvPr id="144" name="object 144"/>
            <p:cNvSpPr/>
            <p:nvPr/>
          </p:nvSpPr>
          <p:spPr>
            <a:xfrm>
              <a:off x="6137148" y="1424940"/>
              <a:ext cx="1181100" cy="5001895"/>
            </a:xfrm>
            <a:custGeom>
              <a:avLst/>
              <a:gdLst/>
              <a:ahLst/>
              <a:cxnLst/>
              <a:rect l="l" t="t" r="r" b="b"/>
              <a:pathLst>
                <a:path w="1181100" h="5001895">
                  <a:moveTo>
                    <a:pt x="0" y="0"/>
                  </a:moveTo>
                  <a:lnTo>
                    <a:pt x="0" y="5001767"/>
                  </a:lnTo>
                </a:path>
                <a:path w="1181100" h="5001895">
                  <a:moveTo>
                    <a:pt x="147828" y="0"/>
                  </a:moveTo>
                  <a:lnTo>
                    <a:pt x="147828" y="5001767"/>
                  </a:lnTo>
                </a:path>
                <a:path w="1181100" h="5001895">
                  <a:moveTo>
                    <a:pt x="294131" y="0"/>
                  </a:moveTo>
                  <a:lnTo>
                    <a:pt x="294131" y="5001767"/>
                  </a:lnTo>
                </a:path>
                <a:path w="1181100" h="5001895">
                  <a:moveTo>
                    <a:pt x="441960" y="0"/>
                  </a:moveTo>
                  <a:lnTo>
                    <a:pt x="441960" y="5001767"/>
                  </a:lnTo>
                </a:path>
                <a:path w="1181100" h="5001895">
                  <a:moveTo>
                    <a:pt x="737616" y="0"/>
                  </a:moveTo>
                  <a:lnTo>
                    <a:pt x="737616" y="5001767"/>
                  </a:lnTo>
                </a:path>
                <a:path w="1181100" h="5001895">
                  <a:moveTo>
                    <a:pt x="883920" y="0"/>
                  </a:moveTo>
                  <a:lnTo>
                    <a:pt x="883920" y="5001767"/>
                  </a:lnTo>
                </a:path>
                <a:path w="1181100" h="5001895">
                  <a:moveTo>
                    <a:pt x="1031747" y="0"/>
                  </a:moveTo>
                  <a:lnTo>
                    <a:pt x="1031747" y="5001767"/>
                  </a:lnTo>
                </a:path>
                <a:path w="1181100" h="5001895">
                  <a:moveTo>
                    <a:pt x="1181100" y="0"/>
                  </a:moveTo>
                  <a:lnTo>
                    <a:pt x="1181100" y="5001767"/>
                  </a:lnTo>
                </a:path>
              </a:pathLst>
            </a:custGeom>
            <a:ln w="9144">
              <a:solidFill>
                <a:srgbClr val="F2F2F2"/>
              </a:solidFill>
            </a:ln>
          </p:spPr>
          <p:txBody>
            <a:bodyPr wrap="square" lIns="0" tIns="0" rIns="0" bIns="0" rtlCol="0"/>
            <a:lstStyle/>
            <a:p>
              <a:endParaRPr sz="1200">
                <a:latin typeface="BIZ UDP明朝 Medium" panose="02020500000000000000" pitchFamily="18" charset="-128"/>
                <a:ea typeface="BIZ UDP明朝 Medium" panose="02020500000000000000" pitchFamily="18" charset="-128"/>
              </a:endParaRPr>
            </a:p>
          </p:txBody>
        </p:sp>
        <p:sp>
          <p:nvSpPr>
            <p:cNvPr id="145" name="object 145"/>
            <p:cNvSpPr/>
            <p:nvPr/>
          </p:nvSpPr>
          <p:spPr>
            <a:xfrm>
              <a:off x="7612380" y="1424940"/>
              <a:ext cx="1329055" cy="5001895"/>
            </a:xfrm>
            <a:custGeom>
              <a:avLst/>
              <a:gdLst/>
              <a:ahLst/>
              <a:cxnLst/>
              <a:rect l="l" t="t" r="r" b="b"/>
              <a:pathLst>
                <a:path w="1329054" h="5001895">
                  <a:moveTo>
                    <a:pt x="0" y="3896867"/>
                  </a:moveTo>
                  <a:lnTo>
                    <a:pt x="0" y="5001767"/>
                  </a:lnTo>
                </a:path>
                <a:path w="1329054" h="5001895">
                  <a:moveTo>
                    <a:pt x="0" y="2877311"/>
                  </a:moveTo>
                  <a:lnTo>
                    <a:pt x="0" y="2903219"/>
                  </a:lnTo>
                </a:path>
                <a:path w="1329054" h="5001895">
                  <a:moveTo>
                    <a:pt x="0" y="0"/>
                  </a:moveTo>
                  <a:lnTo>
                    <a:pt x="0" y="2592324"/>
                  </a:lnTo>
                </a:path>
                <a:path w="1329054" h="5001895">
                  <a:moveTo>
                    <a:pt x="147827" y="3896867"/>
                  </a:moveTo>
                  <a:lnTo>
                    <a:pt x="147827" y="5001767"/>
                  </a:lnTo>
                </a:path>
                <a:path w="1329054" h="5001895">
                  <a:moveTo>
                    <a:pt x="147827" y="2877311"/>
                  </a:moveTo>
                  <a:lnTo>
                    <a:pt x="147827" y="2903219"/>
                  </a:lnTo>
                </a:path>
                <a:path w="1329054" h="5001895">
                  <a:moveTo>
                    <a:pt x="147827" y="0"/>
                  </a:moveTo>
                  <a:lnTo>
                    <a:pt x="147827" y="2592324"/>
                  </a:lnTo>
                </a:path>
                <a:path w="1329054" h="5001895">
                  <a:moveTo>
                    <a:pt x="295655" y="3896867"/>
                  </a:moveTo>
                  <a:lnTo>
                    <a:pt x="295655" y="5001767"/>
                  </a:lnTo>
                </a:path>
                <a:path w="1329054" h="5001895">
                  <a:moveTo>
                    <a:pt x="295655" y="2877311"/>
                  </a:moveTo>
                  <a:lnTo>
                    <a:pt x="295655" y="2903219"/>
                  </a:lnTo>
                </a:path>
                <a:path w="1329054" h="5001895">
                  <a:moveTo>
                    <a:pt x="295655" y="0"/>
                  </a:moveTo>
                  <a:lnTo>
                    <a:pt x="295655" y="2592324"/>
                  </a:lnTo>
                </a:path>
                <a:path w="1329054" h="5001895">
                  <a:moveTo>
                    <a:pt x="464819" y="3858767"/>
                  </a:moveTo>
                  <a:lnTo>
                    <a:pt x="1328927" y="3858767"/>
                  </a:lnTo>
                </a:path>
                <a:path w="1329054" h="5001895">
                  <a:moveTo>
                    <a:pt x="441959" y="3896867"/>
                  </a:moveTo>
                  <a:lnTo>
                    <a:pt x="441959" y="5001767"/>
                  </a:lnTo>
                </a:path>
                <a:path w="1329054" h="5001895">
                  <a:moveTo>
                    <a:pt x="441959" y="2877311"/>
                  </a:moveTo>
                  <a:lnTo>
                    <a:pt x="441959" y="2903219"/>
                  </a:lnTo>
                </a:path>
                <a:path w="1329054" h="5001895">
                  <a:moveTo>
                    <a:pt x="441959" y="0"/>
                  </a:moveTo>
                  <a:lnTo>
                    <a:pt x="441959" y="2592324"/>
                  </a:lnTo>
                </a:path>
                <a:path w="1329054" h="5001895">
                  <a:moveTo>
                    <a:pt x="464819" y="3715511"/>
                  </a:moveTo>
                  <a:lnTo>
                    <a:pt x="1328927" y="3715511"/>
                  </a:lnTo>
                </a:path>
                <a:path w="1329054" h="5001895">
                  <a:moveTo>
                    <a:pt x="464819" y="3430523"/>
                  </a:moveTo>
                  <a:lnTo>
                    <a:pt x="1328927" y="3430523"/>
                  </a:lnTo>
                </a:path>
                <a:path w="1329054" h="5001895">
                  <a:moveTo>
                    <a:pt x="464819" y="3288791"/>
                  </a:moveTo>
                  <a:lnTo>
                    <a:pt x="1328927" y="3288791"/>
                  </a:lnTo>
                </a:path>
                <a:path w="1329054" h="5001895">
                  <a:moveTo>
                    <a:pt x="464819" y="3145535"/>
                  </a:moveTo>
                  <a:lnTo>
                    <a:pt x="1328927" y="3145535"/>
                  </a:lnTo>
                </a:path>
                <a:path w="1329054" h="5001895">
                  <a:moveTo>
                    <a:pt x="464819" y="3002279"/>
                  </a:moveTo>
                  <a:lnTo>
                    <a:pt x="1328927" y="3002279"/>
                  </a:lnTo>
                </a:path>
                <a:path w="1329054" h="5001895">
                  <a:moveTo>
                    <a:pt x="647699" y="2715767"/>
                  </a:moveTo>
                  <a:lnTo>
                    <a:pt x="1328927" y="2715767"/>
                  </a:lnTo>
                </a:path>
              </a:pathLst>
            </a:custGeom>
            <a:ln w="9144">
              <a:solidFill>
                <a:srgbClr val="F2F2F2"/>
              </a:solidFill>
            </a:ln>
          </p:spPr>
          <p:txBody>
            <a:bodyPr wrap="square" lIns="0" tIns="0" rIns="0" bIns="0" rtlCol="0"/>
            <a:lstStyle/>
            <a:p>
              <a:endParaRPr sz="1200">
                <a:latin typeface="BIZ UDP明朝 Medium" panose="02020500000000000000" pitchFamily="18" charset="-128"/>
                <a:ea typeface="BIZ UDP明朝 Medium" panose="02020500000000000000" pitchFamily="18" charset="-128"/>
              </a:endParaRPr>
            </a:p>
          </p:txBody>
        </p:sp>
        <p:sp>
          <p:nvSpPr>
            <p:cNvPr id="146" name="object 146"/>
            <p:cNvSpPr/>
            <p:nvPr/>
          </p:nvSpPr>
          <p:spPr>
            <a:xfrm>
              <a:off x="8077200" y="4283964"/>
              <a:ext cx="864235" cy="713740"/>
            </a:xfrm>
            <a:custGeom>
              <a:avLst/>
              <a:gdLst/>
              <a:ahLst/>
              <a:cxnLst/>
              <a:rect l="l" t="t" r="r" b="b"/>
              <a:pathLst>
                <a:path w="864234" h="713739">
                  <a:moveTo>
                    <a:pt x="0" y="713232"/>
                  </a:moveTo>
                  <a:lnTo>
                    <a:pt x="864108" y="713232"/>
                  </a:lnTo>
                </a:path>
                <a:path w="864234" h="713739">
                  <a:moveTo>
                    <a:pt x="182880" y="0"/>
                  </a:moveTo>
                  <a:lnTo>
                    <a:pt x="864108" y="0"/>
                  </a:lnTo>
                </a:path>
              </a:pathLst>
            </a:custGeom>
            <a:ln w="9144">
              <a:solidFill>
                <a:srgbClr val="D8D8D8"/>
              </a:solidFill>
            </a:ln>
          </p:spPr>
          <p:txBody>
            <a:bodyPr wrap="square" lIns="0" tIns="0" rIns="0" bIns="0" rtlCol="0"/>
            <a:lstStyle/>
            <a:p>
              <a:endParaRPr sz="1200">
                <a:latin typeface="BIZ UDP明朝 Medium" panose="02020500000000000000" pitchFamily="18" charset="-128"/>
                <a:ea typeface="BIZ UDP明朝 Medium" panose="02020500000000000000" pitchFamily="18" charset="-128"/>
              </a:endParaRPr>
            </a:p>
          </p:txBody>
        </p:sp>
        <p:sp>
          <p:nvSpPr>
            <p:cNvPr id="147" name="object 147"/>
            <p:cNvSpPr/>
            <p:nvPr/>
          </p:nvSpPr>
          <p:spPr>
            <a:xfrm>
              <a:off x="8349996" y="1424940"/>
              <a:ext cx="443865" cy="5001895"/>
            </a:xfrm>
            <a:custGeom>
              <a:avLst/>
              <a:gdLst/>
              <a:ahLst/>
              <a:cxnLst/>
              <a:rect l="l" t="t" r="r" b="b"/>
              <a:pathLst>
                <a:path w="443865" h="5001895">
                  <a:moveTo>
                    <a:pt x="0" y="0"/>
                  </a:moveTo>
                  <a:lnTo>
                    <a:pt x="0" y="5001767"/>
                  </a:lnTo>
                </a:path>
                <a:path w="443865" h="5001895">
                  <a:moveTo>
                    <a:pt x="146303" y="0"/>
                  </a:moveTo>
                  <a:lnTo>
                    <a:pt x="146303" y="5001767"/>
                  </a:lnTo>
                </a:path>
                <a:path w="443865" h="5001895">
                  <a:moveTo>
                    <a:pt x="295655" y="0"/>
                  </a:moveTo>
                  <a:lnTo>
                    <a:pt x="295655" y="5001767"/>
                  </a:lnTo>
                </a:path>
                <a:path w="443865" h="5001895">
                  <a:moveTo>
                    <a:pt x="443483" y="0"/>
                  </a:moveTo>
                  <a:lnTo>
                    <a:pt x="443483" y="5001767"/>
                  </a:lnTo>
                </a:path>
              </a:pathLst>
            </a:custGeom>
            <a:ln w="9144">
              <a:solidFill>
                <a:srgbClr val="F2F2F2"/>
              </a:solidFill>
            </a:ln>
          </p:spPr>
          <p:txBody>
            <a:bodyPr wrap="square" lIns="0" tIns="0" rIns="0" bIns="0" rtlCol="0"/>
            <a:lstStyle/>
            <a:p>
              <a:endParaRPr sz="1200">
                <a:latin typeface="BIZ UDP明朝 Medium" panose="02020500000000000000" pitchFamily="18" charset="-128"/>
                <a:ea typeface="BIZ UDP明朝 Medium" panose="02020500000000000000" pitchFamily="18" charset="-128"/>
              </a:endParaRPr>
            </a:p>
          </p:txBody>
        </p:sp>
        <p:sp>
          <p:nvSpPr>
            <p:cNvPr id="148" name="object 148"/>
            <p:cNvSpPr/>
            <p:nvPr/>
          </p:nvSpPr>
          <p:spPr>
            <a:xfrm>
              <a:off x="6726936" y="1424940"/>
              <a:ext cx="0" cy="5001895"/>
            </a:xfrm>
            <a:custGeom>
              <a:avLst/>
              <a:gdLst/>
              <a:ahLst/>
              <a:cxnLst/>
              <a:rect l="l" t="t" r="r" b="b"/>
              <a:pathLst>
                <a:path h="5001895">
                  <a:moveTo>
                    <a:pt x="0" y="0"/>
                  </a:moveTo>
                  <a:lnTo>
                    <a:pt x="0" y="5001767"/>
                  </a:lnTo>
                </a:path>
              </a:pathLst>
            </a:custGeom>
            <a:ln w="9144">
              <a:solidFill>
                <a:srgbClr val="D8D8D8"/>
              </a:solidFill>
            </a:ln>
          </p:spPr>
          <p:txBody>
            <a:bodyPr wrap="square" lIns="0" tIns="0" rIns="0" bIns="0" rtlCol="0"/>
            <a:lstStyle/>
            <a:p>
              <a:endParaRPr sz="1200">
                <a:latin typeface="BIZ UDP明朝 Medium" panose="02020500000000000000" pitchFamily="18" charset="-128"/>
                <a:ea typeface="BIZ UDP明朝 Medium" panose="02020500000000000000" pitchFamily="18" charset="-128"/>
              </a:endParaRPr>
            </a:p>
          </p:txBody>
        </p:sp>
        <p:sp>
          <p:nvSpPr>
            <p:cNvPr id="149" name="object 149"/>
            <p:cNvSpPr/>
            <p:nvPr/>
          </p:nvSpPr>
          <p:spPr>
            <a:xfrm>
              <a:off x="7464552" y="1424940"/>
              <a:ext cx="737870" cy="5001895"/>
            </a:xfrm>
            <a:custGeom>
              <a:avLst/>
              <a:gdLst/>
              <a:ahLst/>
              <a:cxnLst/>
              <a:rect l="l" t="t" r="r" b="b"/>
              <a:pathLst>
                <a:path w="737870" h="5001895">
                  <a:moveTo>
                    <a:pt x="0" y="3896867"/>
                  </a:moveTo>
                  <a:lnTo>
                    <a:pt x="0" y="5001767"/>
                  </a:lnTo>
                </a:path>
                <a:path w="737870" h="5001895">
                  <a:moveTo>
                    <a:pt x="0" y="2877311"/>
                  </a:moveTo>
                  <a:lnTo>
                    <a:pt x="0" y="2903219"/>
                  </a:lnTo>
                </a:path>
                <a:path w="737870" h="5001895">
                  <a:moveTo>
                    <a:pt x="0" y="0"/>
                  </a:moveTo>
                  <a:lnTo>
                    <a:pt x="0" y="2592324"/>
                  </a:lnTo>
                </a:path>
                <a:path w="737870" h="5001895">
                  <a:moveTo>
                    <a:pt x="737616" y="2877311"/>
                  </a:moveTo>
                  <a:lnTo>
                    <a:pt x="737616" y="5001767"/>
                  </a:lnTo>
                </a:path>
                <a:path w="737870" h="5001895">
                  <a:moveTo>
                    <a:pt x="737616" y="0"/>
                  </a:moveTo>
                  <a:lnTo>
                    <a:pt x="737616" y="2592324"/>
                  </a:lnTo>
                </a:path>
              </a:pathLst>
            </a:custGeom>
            <a:ln w="9144">
              <a:solidFill>
                <a:srgbClr val="D8D8D8"/>
              </a:solidFill>
            </a:ln>
          </p:spPr>
          <p:txBody>
            <a:bodyPr wrap="square" lIns="0" tIns="0" rIns="0" bIns="0" rtlCol="0"/>
            <a:lstStyle/>
            <a:p>
              <a:endParaRPr sz="1200">
                <a:latin typeface="BIZ UDP明朝 Medium" panose="02020500000000000000" pitchFamily="18" charset="-128"/>
                <a:ea typeface="BIZ UDP明朝 Medium" panose="02020500000000000000" pitchFamily="18" charset="-128"/>
              </a:endParaRPr>
            </a:p>
          </p:txBody>
        </p:sp>
        <p:sp>
          <p:nvSpPr>
            <p:cNvPr id="150" name="object 150"/>
            <p:cNvSpPr/>
            <p:nvPr/>
          </p:nvSpPr>
          <p:spPr>
            <a:xfrm>
              <a:off x="8941308" y="1424940"/>
              <a:ext cx="0" cy="5001895"/>
            </a:xfrm>
            <a:custGeom>
              <a:avLst/>
              <a:gdLst/>
              <a:ahLst/>
              <a:cxnLst/>
              <a:rect l="l" t="t" r="r" b="b"/>
              <a:pathLst>
                <a:path h="5001895">
                  <a:moveTo>
                    <a:pt x="0" y="0"/>
                  </a:moveTo>
                  <a:lnTo>
                    <a:pt x="0" y="5001767"/>
                  </a:lnTo>
                </a:path>
              </a:pathLst>
            </a:custGeom>
            <a:ln w="9144">
              <a:solidFill>
                <a:srgbClr val="D8D8D8"/>
              </a:solidFill>
            </a:ln>
          </p:spPr>
          <p:txBody>
            <a:bodyPr wrap="square" lIns="0" tIns="0" rIns="0" bIns="0" rtlCol="0"/>
            <a:lstStyle/>
            <a:p>
              <a:endParaRPr sz="1200">
                <a:latin typeface="BIZ UDP明朝 Medium" panose="02020500000000000000" pitchFamily="18" charset="-128"/>
                <a:ea typeface="BIZ UDP明朝 Medium" panose="02020500000000000000" pitchFamily="18" charset="-128"/>
              </a:endParaRPr>
            </a:p>
          </p:txBody>
        </p:sp>
        <p:sp>
          <p:nvSpPr>
            <p:cNvPr id="151" name="object 151"/>
            <p:cNvSpPr/>
            <p:nvPr/>
          </p:nvSpPr>
          <p:spPr>
            <a:xfrm>
              <a:off x="5987796" y="1424940"/>
              <a:ext cx="0" cy="5001895"/>
            </a:xfrm>
            <a:custGeom>
              <a:avLst/>
              <a:gdLst/>
              <a:ahLst/>
              <a:cxnLst/>
              <a:rect l="l" t="t" r="r" b="b"/>
              <a:pathLst>
                <a:path h="5001895">
                  <a:moveTo>
                    <a:pt x="0" y="5001767"/>
                  </a:moveTo>
                  <a:lnTo>
                    <a:pt x="0" y="0"/>
                  </a:lnTo>
                </a:path>
              </a:pathLst>
            </a:custGeom>
            <a:ln w="9144">
              <a:solidFill>
                <a:srgbClr val="BFBFBF"/>
              </a:solidFill>
            </a:ln>
          </p:spPr>
          <p:txBody>
            <a:bodyPr wrap="square" lIns="0" tIns="0" rIns="0" bIns="0" rtlCol="0"/>
            <a:lstStyle/>
            <a:p>
              <a:endParaRPr sz="1200">
                <a:latin typeface="BIZ UDP明朝 Medium" panose="02020500000000000000" pitchFamily="18" charset="-128"/>
                <a:ea typeface="BIZ UDP明朝 Medium" panose="02020500000000000000" pitchFamily="18" charset="-128"/>
              </a:endParaRPr>
            </a:p>
          </p:txBody>
        </p:sp>
        <p:sp>
          <p:nvSpPr>
            <p:cNvPr id="152" name="object 152"/>
            <p:cNvSpPr/>
            <p:nvPr/>
          </p:nvSpPr>
          <p:spPr>
            <a:xfrm>
              <a:off x="5942076" y="1424939"/>
              <a:ext cx="45720" cy="5001895"/>
            </a:xfrm>
            <a:custGeom>
              <a:avLst/>
              <a:gdLst/>
              <a:ahLst/>
              <a:cxnLst/>
              <a:rect l="l" t="t" r="r" b="b"/>
              <a:pathLst>
                <a:path w="45720" h="5001895">
                  <a:moveTo>
                    <a:pt x="0" y="5001767"/>
                  </a:moveTo>
                  <a:lnTo>
                    <a:pt x="45719" y="5001767"/>
                  </a:lnTo>
                </a:path>
                <a:path w="45720" h="5001895">
                  <a:moveTo>
                    <a:pt x="0" y="4288535"/>
                  </a:moveTo>
                  <a:lnTo>
                    <a:pt x="45719" y="4288535"/>
                  </a:lnTo>
                </a:path>
                <a:path w="45720" h="5001895">
                  <a:moveTo>
                    <a:pt x="0" y="3572255"/>
                  </a:moveTo>
                  <a:lnTo>
                    <a:pt x="45719" y="3572255"/>
                  </a:lnTo>
                </a:path>
                <a:path w="45720" h="5001895">
                  <a:moveTo>
                    <a:pt x="0" y="2859023"/>
                  </a:moveTo>
                  <a:lnTo>
                    <a:pt x="45719" y="2859023"/>
                  </a:lnTo>
                </a:path>
                <a:path w="45720" h="5001895">
                  <a:moveTo>
                    <a:pt x="0" y="2145791"/>
                  </a:moveTo>
                  <a:lnTo>
                    <a:pt x="45719" y="2145791"/>
                  </a:lnTo>
                </a:path>
                <a:path w="45720" h="5001895">
                  <a:moveTo>
                    <a:pt x="0" y="1429511"/>
                  </a:moveTo>
                  <a:lnTo>
                    <a:pt x="45719" y="1429511"/>
                  </a:lnTo>
                </a:path>
                <a:path w="45720" h="5001895">
                  <a:moveTo>
                    <a:pt x="0" y="716279"/>
                  </a:moveTo>
                  <a:lnTo>
                    <a:pt x="45719" y="716279"/>
                  </a:lnTo>
                </a:path>
                <a:path w="45720" h="5001895">
                  <a:moveTo>
                    <a:pt x="0" y="0"/>
                  </a:moveTo>
                  <a:lnTo>
                    <a:pt x="45719" y="0"/>
                  </a:lnTo>
                </a:path>
              </a:pathLst>
            </a:custGeom>
            <a:ln w="9144">
              <a:solidFill>
                <a:srgbClr val="BFBFBF"/>
              </a:solidFill>
            </a:ln>
          </p:spPr>
          <p:txBody>
            <a:bodyPr wrap="square" lIns="0" tIns="0" rIns="0" bIns="0" rtlCol="0"/>
            <a:lstStyle/>
            <a:p>
              <a:endParaRPr sz="1200">
                <a:latin typeface="BIZ UDP明朝 Medium" panose="02020500000000000000" pitchFamily="18" charset="-128"/>
                <a:ea typeface="BIZ UDP明朝 Medium" panose="02020500000000000000" pitchFamily="18" charset="-128"/>
              </a:endParaRPr>
            </a:p>
          </p:txBody>
        </p:sp>
        <p:sp>
          <p:nvSpPr>
            <p:cNvPr id="153" name="object 153"/>
            <p:cNvSpPr/>
            <p:nvPr/>
          </p:nvSpPr>
          <p:spPr>
            <a:xfrm>
              <a:off x="5987796" y="6426707"/>
              <a:ext cx="2954020" cy="0"/>
            </a:xfrm>
            <a:custGeom>
              <a:avLst/>
              <a:gdLst/>
              <a:ahLst/>
              <a:cxnLst/>
              <a:rect l="l" t="t" r="r" b="b"/>
              <a:pathLst>
                <a:path w="2954020">
                  <a:moveTo>
                    <a:pt x="0" y="0"/>
                  </a:moveTo>
                  <a:lnTo>
                    <a:pt x="2953511" y="0"/>
                  </a:lnTo>
                </a:path>
              </a:pathLst>
            </a:custGeom>
            <a:ln w="9144">
              <a:solidFill>
                <a:srgbClr val="BFBFBF"/>
              </a:solidFill>
            </a:ln>
          </p:spPr>
          <p:txBody>
            <a:bodyPr wrap="square" lIns="0" tIns="0" rIns="0" bIns="0" rtlCol="0"/>
            <a:lstStyle/>
            <a:p>
              <a:endParaRPr sz="1200">
                <a:latin typeface="BIZ UDP明朝 Medium" panose="02020500000000000000" pitchFamily="18" charset="-128"/>
                <a:ea typeface="BIZ UDP明朝 Medium" panose="02020500000000000000" pitchFamily="18" charset="-128"/>
              </a:endParaRPr>
            </a:p>
          </p:txBody>
        </p:sp>
        <p:sp>
          <p:nvSpPr>
            <p:cNvPr id="154" name="object 154"/>
            <p:cNvSpPr/>
            <p:nvPr/>
          </p:nvSpPr>
          <p:spPr>
            <a:xfrm>
              <a:off x="5987796" y="6426707"/>
              <a:ext cx="0" cy="48895"/>
            </a:xfrm>
            <a:custGeom>
              <a:avLst/>
              <a:gdLst/>
              <a:ahLst/>
              <a:cxnLst/>
              <a:rect l="l" t="t" r="r" b="b"/>
              <a:pathLst>
                <a:path h="48895">
                  <a:moveTo>
                    <a:pt x="0" y="0"/>
                  </a:moveTo>
                  <a:lnTo>
                    <a:pt x="0" y="48768"/>
                  </a:lnTo>
                </a:path>
              </a:pathLst>
            </a:custGeom>
            <a:ln w="9144">
              <a:solidFill>
                <a:srgbClr val="BFBFBF"/>
              </a:solidFill>
            </a:ln>
          </p:spPr>
          <p:txBody>
            <a:bodyPr wrap="square" lIns="0" tIns="0" rIns="0" bIns="0" rtlCol="0"/>
            <a:lstStyle/>
            <a:p>
              <a:endParaRPr sz="1200">
                <a:latin typeface="BIZ UDP明朝 Medium" panose="02020500000000000000" pitchFamily="18" charset="-128"/>
                <a:ea typeface="BIZ UDP明朝 Medium" panose="02020500000000000000" pitchFamily="18" charset="-128"/>
              </a:endParaRPr>
            </a:p>
          </p:txBody>
        </p:sp>
        <p:pic>
          <p:nvPicPr>
            <p:cNvPr id="155" name="object 155"/>
            <p:cNvPicPr/>
            <p:nvPr/>
          </p:nvPicPr>
          <p:blipFill>
            <a:blip r:embed="rId76" cstate="print"/>
            <a:stretch>
              <a:fillRect/>
            </a:stretch>
          </p:blipFill>
          <p:spPr>
            <a:xfrm>
              <a:off x="6092952" y="1257300"/>
              <a:ext cx="2866644" cy="5218175"/>
            </a:xfrm>
            <a:prstGeom prst="rect">
              <a:avLst/>
            </a:prstGeom>
          </p:spPr>
        </p:pic>
      </p:grpSp>
      <p:sp>
        <p:nvSpPr>
          <p:cNvPr id="156" name="object 156"/>
          <p:cNvSpPr txBox="1"/>
          <p:nvPr/>
        </p:nvSpPr>
        <p:spPr>
          <a:xfrm>
            <a:off x="6401725" y="5722320"/>
            <a:ext cx="241992" cy="164936"/>
          </a:xfrm>
          <a:prstGeom prst="rect">
            <a:avLst/>
          </a:prstGeom>
        </p:spPr>
        <p:txBody>
          <a:bodyPr vert="horz" wrap="square" lIns="0" tIns="10941" rIns="0" bIns="0" rtlCol="0">
            <a:spAutoFit/>
          </a:bodyPr>
          <a:lstStyle/>
          <a:p>
            <a:pPr marL="11516">
              <a:spcBef>
                <a:spcPts val="86"/>
              </a:spcBef>
            </a:pPr>
            <a:r>
              <a:rPr sz="1000" spc="-23" dirty="0">
                <a:latin typeface="BIZ UDP明朝 Medium" panose="02020500000000000000" pitchFamily="18" charset="-128"/>
                <a:ea typeface="BIZ UDP明朝 Medium" panose="02020500000000000000" pitchFamily="18" charset="-128"/>
                <a:cs typeface="ＭＳ Ｐゴシック"/>
              </a:rPr>
              <a:t>30</a:t>
            </a:r>
            <a:endParaRPr sz="1000" dirty="0">
              <a:latin typeface="BIZ UDP明朝 Medium" panose="02020500000000000000" pitchFamily="18" charset="-128"/>
              <a:ea typeface="BIZ UDP明朝 Medium" panose="02020500000000000000" pitchFamily="18" charset="-128"/>
              <a:cs typeface="ＭＳ Ｐゴシック"/>
            </a:endParaRPr>
          </a:p>
        </p:txBody>
      </p:sp>
      <p:sp>
        <p:nvSpPr>
          <p:cNvPr id="157" name="object 157"/>
          <p:cNvSpPr txBox="1"/>
          <p:nvPr/>
        </p:nvSpPr>
        <p:spPr>
          <a:xfrm>
            <a:off x="6401725" y="5074285"/>
            <a:ext cx="241992" cy="164936"/>
          </a:xfrm>
          <a:prstGeom prst="rect">
            <a:avLst/>
          </a:prstGeom>
        </p:spPr>
        <p:txBody>
          <a:bodyPr vert="horz" wrap="square" lIns="0" tIns="10941" rIns="0" bIns="0" rtlCol="0">
            <a:spAutoFit/>
          </a:bodyPr>
          <a:lstStyle/>
          <a:p>
            <a:pPr marL="11516">
              <a:spcBef>
                <a:spcPts val="86"/>
              </a:spcBef>
            </a:pPr>
            <a:r>
              <a:rPr sz="1000" spc="-23" dirty="0">
                <a:latin typeface="BIZ UDP明朝 Medium" panose="02020500000000000000" pitchFamily="18" charset="-128"/>
                <a:ea typeface="BIZ UDP明朝 Medium" panose="02020500000000000000" pitchFamily="18" charset="-128"/>
                <a:cs typeface="ＭＳ Ｐゴシック"/>
              </a:rPr>
              <a:t>40</a:t>
            </a:r>
            <a:endParaRPr sz="1000">
              <a:latin typeface="BIZ UDP明朝 Medium" panose="02020500000000000000" pitchFamily="18" charset="-128"/>
              <a:ea typeface="BIZ UDP明朝 Medium" panose="02020500000000000000" pitchFamily="18" charset="-128"/>
              <a:cs typeface="ＭＳ Ｐゴシック"/>
            </a:endParaRPr>
          </a:p>
        </p:txBody>
      </p:sp>
      <p:sp>
        <p:nvSpPr>
          <p:cNvPr id="158" name="object 158"/>
          <p:cNvSpPr txBox="1"/>
          <p:nvPr/>
        </p:nvSpPr>
        <p:spPr>
          <a:xfrm>
            <a:off x="6401725" y="4426248"/>
            <a:ext cx="241992" cy="164936"/>
          </a:xfrm>
          <a:prstGeom prst="rect">
            <a:avLst/>
          </a:prstGeom>
        </p:spPr>
        <p:txBody>
          <a:bodyPr vert="horz" wrap="square" lIns="0" tIns="10941" rIns="0" bIns="0" rtlCol="0">
            <a:spAutoFit/>
          </a:bodyPr>
          <a:lstStyle/>
          <a:p>
            <a:pPr marL="11516">
              <a:spcBef>
                <a:spcPts val="86"/>
              </a:spcBef>
            </a:pPr>
            <a:r>
              <a:rPr sz="1000" spc="-23" dirty="0">
                <a:latin typeface="BIZ UDP明朝 Medium" panose="02020500000000000000" pitchFamily="18" charset="-128"/>
                <a:ea typeface="BIZ UDP明朝 Medium" panose="02020500000000000000" pitchFamily="18" charset="-128"/>
                <a:cs typeface="ＭＳ Ｐゴシック"/>
              </a:rPr>
              <a:t>50</a:t>
            </a:r>
            <a:endParaRPr sz="1000">
              <a:latin typeface="BIZ UDP明朝 Medium" panose="02020500000000000000" pitchFamily="18" charset="-128"/>
              <a:ea typeface="BIZ UDP明朝 Medium" panose="02020500000000000000" pitchFamily="18" charset="-128"/>
              <a:cs typeface="ＭＳ Ｐゴシック"/>
            </a:endParaRPr>
          </a:p>
        </p:txBody>
      </p:sp>
      <p:sp>
        <p:nvSpPr>
          <p:cNvPr id="159" name="object 159"/>
          <p:cNvSpPr txBox="1"/>
          <p:nvPr/>
        </p:nvSpPr>
        <p:spPr>
          <a:xfrm>
            <a:off x="6401725" y="3777630"/>
            <a:ext cx="241992" cy="164936"/>
          </a:xfrm>
          <a:prstGeom prst="rect">
            <a:avLst/>
          </a:prstGeom>
        </p:spPr>
        <p:txBody>
          <a:bodyPr vert="horz" wrap="square" lIns="0" tIns="10941" rIns="0" bIns="0" rtlCol="0">
            <a:spAutoFit/>
          </a:bodyPr>
          <a:lstStyle/>
          <a:p>
            <a:pPr marL="11516">
              <a:spcBef>
                <a:spcPts val="86"/>
              </a:spcBef>
            </a:pPr>
            <a:r>
              <a:rPr sz="1000" spc="-23" dirty="0">
                <a:latin typeface="BIZ UDP明朝 Medium" panose="02020500000000000000" pitchFamily="18" charset="-128"/>
                <a:ea typeface="BIZ UDP明朝 Medium" panose="02020500000000000000" pitchFamily="18" charset="-128"/>
                <a:cs typeface="ＭＳ Ｐゴシック"/>
              </a:rPr>
              <a:t>60</a:t>
            </a:r>
            <a:endParaRPr sz="1000">
              <a:latin typeface="BIZ UDP明朝 Medium" panose="02020500000000000000" pitchFamily="18" charset="-128"/>
              <a:ea typeface="BIZ UDP明朝 Medium" panose="02020500000000000000" pitchFamily="18" charset="-128"/>
              <a:cs typeface="ＭＳ Ｐゴシック"/>
            </a:endParaRPr>
          </a:p>
        </p:txBody>
      </p:sp>
      <p:sp>
        <p:nvSpPr>
          <p:cNvPr id="160" name="object 160"/>
          <p:cNvSpPr txBox="1"/>
          <p:nvPr/>
        </p:nvSpPr>
        <p:spPr>
          <a:xfrm>
            <a:off x="6401725" y="3129594"/>
            <a:ext cx="241992" cy="164936"/>
          </a:xfrm>
          <a:prstGeom prst="rect">
            <a:avLst/>
          </a:prstGeom>
        </p:spPr>
        <p:txBody>
          <a:bodyPr vert="horz" wrap="square" lIns="0" tIns="10941" rIns="0" bIns="0" rtlCol="0">
            <a:spAutoFit/>
          </a:bodyPr>
          <a:lstStyle/>
          <a:p>
            <a:pPr marL="11516">
              <a:spcBef>
                <a:spcPts val="86"/>
              </a:spcBef>
            </a:pPr>
            <a:r>
              <a:rPr sz="1000" spc="-23" dirty="0">
                <a:latin typeface="BIZ UDP明朝 Medium" panose="02020500000000000000" pitchFamily="18" charset="-128"/>
                <a:ea typeface="BIZ UDP明朝 Medium" panose="02020500000000000000" pitchFamily="18" charset="-128"/>
                <a:cs typeface="ＭＳ Ｐゴシック"/>
              </a:rPr>
              <a:t>70</a:t>
            </a:r>
            <a:endParaRPr sz="1000">
              <a:latin typeface="BIZ UDP明朝 Medium" panose="02020500000000000000" pitchFamily="18" charset="-128"/>
              <a:ea typeface="BIZ UDP明朝 Medium" panose="02020500000000000000" pitchFamily="18" charset="-128"/>
              <a:cs typeface="ＭＳ Ｐゴシック"/>
            </a:endParaRPr>
          </a:p>
        </p:txBody>
      </p:sp>
      <p:sp>
        <p:nvSpPr>
          <p:cNvPr id="161" name="object 161"/>
          <p:cNvSpPr txBox="1"/>
          <p:nvPr/>
        </p:nvSpPr>
        <p:spPr>
          <a:xfrm>
            <a:off x="6401725" y="2481557"/>
            <a:ext cx="241992" cy="164936"/>
          </a:xfrm>
          <a:prstGeom prst="rect">
            <a:avLst/>
          </a:prstGeom>
        </p:spPr>
        <p:txBody>
          <a:bodyPr vert="horz" wrap="square" lIns="0" tIns="10941" rIns="0" bIns="0" rtlCol="0">
            <a:spAutoFit/>
          </a:bodyPr>
          <a:lstStyle/>
          <a:p>
            <a:pPr marL="11516">
              <a:spcBef>
                <a:spcPts val="86"/>
              </a:spcBef>
            </a:pPr>
            <a:r>
              <a:rPr sz="1000" spc="-23" dirty="0">
                <a:latin typeface="BIZ UDP明朝 Medium" panose="02020500000000000000" pitchFamily="18" charset="-128"/>
                <a:ea typeface="BIZ UDP明朝 Medium" panose="02020500000000000000" pitchFamily="18" charset="-128"/>
                <a:cs typeface="ＭＳ Ｐゴシック"/>
              </a:rPr>
              <a:t>80</a:t>
            </a:r>
            <a:endParaRPr sz="1000">
              <a:latin typeface="BIZ UDP明朝 Medium" panose="02020500000000000000" pitchFamily="18" charset="-128"/>
              <a:ea typeface="BIZ UDP明朝 Medium" panose="02020500000000000000" pitchFamily="18" charset="-128"/>
              <a:cs typeface="ＭＳ Ｐゴシック"/>
            </a:endParaRPr>
          </a:p>
        </p:txBody>
      </p:sp>
      <p:sp>
        <p:nvSpPr>
          <p:cNvPr id="162" name="object 162"/>
          <p:cNvSpPr txBox="1"/>
          <p:nvPr/>
        </p:nvSpPr>
        <p:spPr>
          <a:xfrm>
            <a:off x="6401725" y="1833521"/>
            <a:ext cx="241992" cy="164936"/>
          </a:xfrm>
          <a:prstGeom prst="rect">
            <a:avLst/>
          </a:prstGeom>
        </p:spPr>
        <p:txBody>
          <a:bodyPr vert="horz" wrap="square" lIns="0" tIns="10941" rIns="0" bIns="0" rtlCol="0">
            <a:spAutoFit/>
          </a:bodyPr>
          <a:lstStyle/>
          <a:p>
            <a:pPr marL="11516">
              <a:spcBef>
                <a:spcPts val="86"/>
              </a:spcBef>
            </a:pPr>
            <a:r>
              <a:rPr sz="1000" spc="-23" dirty="0">
                <a:latin typeface="BIZ UDP明朝 Medium" panose="02020500000000000000" pitchFamily="18" charset="-128"/>
                <a:ea typeface="BIZ UDP明朝 Medium" panose="02020500000000000000" pitchFamily="18" charset="-128"/>
                <a:cs typeface="ＭＳ Ｐゴシック"/>
              </a:rPr>
              <a:t>90</a:t>
            </a:r>
            <a:endParaRPr sz="1000" dirty="0">
              <a:latin typeface="BIZ UDP明朝 Medium" panose="02020500000000000000" pitchFamily="18" charset="-128"/>
              <a:ea typeface="BIZ UDP明朝 Medium" panose="02020500000000000000" pitchFamily="18" charset="-128"/>
              <a:cs typeface="ＭＳ Ｐゴシック"/>
            </a:endParaRPr>
          </a:p>
        </p:txBody>
      </p:sp>
      <p:sp>
        <p:nvSpPr>
          <p:cNvPr id="163" name="object 163"/>
          <p:cNvSpPr txBox="1"/>
          <p:nvPr/>
        </p:nvSpPr>
        <p:spPr>
          <a:xfrm>
            <a:off x="6327141" y="1186651"/>
            <a:ext cx="247026" cy="164936"/>
          </a:xfrm>
          <a:prstGeom prst="rect">
            <a:avLst/>
          </a:prstGeom>
        </p:spPr>
        <p:txBody>
          <a:bodyPr vert="horz" wrap="square" lIns="0" tIns="10941" rIns="0" bIns="0" rtlCol="0">
            <a:spAutoFit/>
          </a:bodyPr>
          <a:lstStyle/>
          <a:p>
            <a:pPr marL="11516">
              <a:spcBef>
                <a:spcPts val="86"/>
              </a:spcBef>
            </a:pPr>
            <a:r>
              <a:rPr sz="1000" spc="-23" dirty="0">
                <a:latin typeface="BIZ UDP明朝 Medium" panose="02020500000000000000" pitchFamily="18" charset="-128"/>
                <a:ea typeface="BIZ UDP明朝 Medium" panose="02020500000000000000" pitchFamily="18" charset="-128"/>
                <a:cs typeface="ＭＳ Ｐゴシック"/>
              </a:rPr>
              <a:t>100</a:t>
            </a:r>
            <a:endParaRPr sz="1000">
              <a:latin typeface="BIZ UDP明朝 Medium" panose="02020500000000000000" pitchFamily="18" charset="-128"/>
              <a:ea typeface="BIZ UDP明朝 Medium" panose="02020500000000000000" pitchFamily="18" charset="-128"/>
              <a:cs typeface="ＭＳ Ｐゴシック"/>
            </a:endParaRPr>
          </a:p>
        </p:txBody>
      </p:sp>
      <p:sp>
        <p:nvSpPr>
          <p:cNvPr id="164" name="object 164"/>
          <p:cNvSpPr txBox="1"/>
          <p:nvPr/>
        </p:nvSpPr>
        <p:spPr>
          <a:xfrm>
            <a:off x="6631308" y="5882581"/>
            <a:ext cx="97889" cy="164936"/>
          </a:xfrm>
          <a:prstGeom prst="rect">
            <a:avLst/>
          </a:prstGeom>
        </p:spPr>
        <p:txBody>
          <a:bodyPr vert="horz" wrap="square" lIns="0" tIns="10941" rIns="0" bIns="0" rtlCol="0">
            <a:spAutoFit/>
          </a:bodyPr>
          <a:lstStyle/>
          <a:p>
            <a:pPr marL="11516">
              <a:spcBef>
                <a:spcPts val="86"/>
              </a:spcBef>
            </a:pPr>
            <a:r>
              <a:rPr sz="1000" spc="-5" dirty="0">
                <a:latin typeface="BIZ UDP明朝 Medium" panose="02020500000000000000" pitchFamily="18" charset="-128"/>
                <a:ea typeface="BIZ UDP明朝 Medium" panose="02020500000000000000" pitchFamily="18" charset="-128"/>
                <a:cs typeface="ＭＳ Ｐゴシック"/>
              </a:rPr>
              <a:t>0</a:t>
            </a:r>
            <a:endParaRPr sz="1000">
              <a:latin typeface="BIZ UDP明朝 Medium" panose="02020500000000000000" pitchFamily="18" charset="-128"/>
              <a:ea typeface="BIZ UDP明朝 Medium" panose="02020500000000000000" pitchFamily="18" charset="-128"/>
              <a:cs typeface="ＭＳ Ｐゴシック"/>
            </a:endParaRPr>
          </a:p>
        </p:txBody>
      </p:sp>
      <p:sp>
        <p:nvSpPr>
          <p:cNvPr id="165" name="object 165"/>
          <p:cNvSpPr txBox="1"/>
          <p:nvPr/>
        </p:nvSpPr>
        <p:spPr>
          <a:xfrm>
            <a:off x="7262301" y="5882581"/>
            <a:ext cx="291411" cy="164936"/>
          </a:xfrm>
          <a:prstGeom prst="rect">
            <a:avLst/>
          </a:prstGeom>
        </p:spPr>
        <p:txBody>
          <a:bodyPr vert="horz" wrap="square" lIns="0" tIns="10941" rIns="0" bIns="0" rtlCol="0">
            <a:spAutoFit/>
          </a:bodyPr>
          <a:lstStyle/>
          <a:p>
            <a:pPr marL="11516">
              <a:spcBef>
                <a:spcPts val="86"/>
              </a:spcBef>
            </a:pPr>
            <a:r>
              <a:rPr sz="1000" spc="-23" dirty="0">
                <a:latin typeface="BIZ UDP明朝 Medium" panose="02020500000000000000" pitchFamily="18" charset="-128"/>
                <a:ea typeface="BIZ UDP明朝 Medium" panose="02020500000000000000" pitchFamily="18" charset="-128"/>
                <a:cs typeface="ＭＳ Ｐゴシック"/>
              </a:rPr>
              <a:t>50</a:t>
            </a:r>
            <a:endParaRPr sz="1000">
              <a:latin typeface="BIZ UDP明朝 Medium" panose="02020500000000000000" pitchFamily="18" charset="-128"/>
              <a:ea typeface="BIZ UDP明朝 Medium" panose="02020500000000000000" pitchFamily="18" charset="-128"/>
              <a:cs typeface="ＭＳ Ｐゴシック"/>
            </a:endParaRPr>
          </a:p>
        </p:txBody>
      </p:sp>
      <p:sp>
        <p:nvSpPr>
          <p:cNvPr id="166" name="object 166"/>
          <p:cNvSpPr txBox="1"/>
          <p:nvPr/>
        </p:nvSpPr>
        <p:spPr>
          <a:xfrm>
            <a:off x="7501863" y="5852976"/>
            <a:ext cx="2220933" cy="374125"/>
          </a:xfrm>
          <a:prstGeom prst="rect">
            <a:avLst/>
          </a:prstGeom>
        </p:spPr>
        <p:txBody>
          <a:bodyPr vert="horz" wrap="square" lIns="0" tIns="40307" rIns="0" bIns="0" rtlCol="0">
            <a:spAutoFit/>
          </a:bodyPr>
          <a:lstStyle/>
          <a:p>
            <a:pPr marL="404224">
              <a:spcBef>
                <a:spcPts val="317"/>
              </a:spcBef>
              <a:tabLst>
                <a:tab pos="1072173" algn="l"/>
                <a:tab pos="1740698" algn="l"/>
              </a:tabLst>
            </a:pPr>
            <a:r>
              <a:rPr sz="1000" spc="-23" dirty="0">
                <a:latin typeface="BIZ UDP明朝 Medium" panose="02020500000000000000" pitchFamily="18" charset="-128"/>
                <a:ea typeface="BIZ UDP明朝 Medium" panose="02020500000000000000" pitchFamily="18" charset="-128"/>
                <a:cs typeface="ＭＳ Ｐゴシック"/>
              </a:rPr>
              <a:t>100</a:t>
            </a:r>
            <a:r>
              <a:rPr sz="1000" dirty="0">
                <a:latin typeface="BIZ UDP明朝 Medium" panose="02020500000000000000" pitchFamily="18" charset="-128"/>
                <a:ea typeface="BIZ UDP明朝 Medium" panose="02020500000000000000" pitchFamily="18" charset="-128"/>
                <a:cs typeface="ＭＳ Ｐゴシック"/>
              </a:rPr>
              <a:t>	</a:t>
            </a:r>
            <a:r>
              <a:rPr sz="1000" spc="-23" dirty="0">
                <a:latin typeface="BIZ UDP明朝 Medium" panose="02020500000000000000" pitchFamily="18" charset="-128"/>
                <a:ea typeface="BIZ UDP明朝 Medium" panose="02020500000000000000" pitchFamily="18" charset="-128"/>
                <a:cs typeface="ＭＳ Ｐゴシック"/>
              </a:rPr>
              <a:t>150</a:t>
            </a:r>
            <a:r>
              <a:rPr sz="1000" dirty="0">
                <a:latin typeface="BIZ UDP明朝 Medium" panose="02020500000000000000" pitchFamily="18" charset="-128"/>
                <a:ea typeface="BIZ UDP明朝 Medium" panose="02020500000000000000" pitchFamily="18" charset="-128"/>
                <a:cs typeface="ＭＳ Ｐゴシック"/>
              </a:rPr>
              <a:t>	</a:t>
            </a:r>
            <a:r>
              <a:rPr sz="1000" spc="-23" dirty="0">
                <a:latin typeface="BIZ UDP明朝 Medium" panose="02020500000000000000" pitchFamily="18" charset="-128"/>
                <a:ea typeface="BIZ UDP明朝 Medium" panose="02020500000000000000" pitchFamily="18" charset="-128"/>
                <a:cs typeface="ＭＳ Ｐゴシック"/>
              </a:rPr>
              <a:t>200</a:t>
            </a:r>
            <a:endParaRPr sz="1000" dirty="0">
              <a:latin typeface="BIZ UDP明朝 Medium" panose="02020500000000000000" pitchFamily="18" charset="-128"/>
              <a:ea typeface="BIZ UDP明朝 Medium" panose="02020500000000000000" pitchFamily="18" charset="-128"/>
              <a:cs typeface="ＭＳ Ｐゴシック"/>
            </a:endParaRPr>
          </a:p>
          <a:p>
            <a:pPr marL="11516">
              <a:spcBef>
                <a:spcPts val="230"/>
              </a:spcBef>
            </a:pPr>
            <a:r>
              <a:rPr sz="1000" b="1" spc="5" dirty="0">
                <a:latin typeface="BIZ UDP明朝 Medium" panose="02020500000000000000" pitchFamily="18" charset="-128"/>
                <a:ea typeface="BIZ UDP明朝 Medium" panose="02020500000000000000" pitchFamily="18" charset="-128"/>
                <a:cs typeface="Microsoft JhengHei"/>
              </a:rPr>
              <a:t>燃焼度 (</a:t>
            </a:r>
            <a:r>
              <a:rPr sz="1000" b="1" spc="-9" dirty="0">
                <a:latin typeface="BIZ UDP明朝 Medium" panose="02020500000000000000" pitchFamily="18" charset="-128"/>
                <a:ea typeface="BIZ UDP明朝 Medium" panose="02020500000000000000" pitchFamily="18" charset="-128"/>
                <a:cs typeface="Microsoft JhengHei"/>
              </a:rPr>
              <a:t>GWd/t)</a:t>
            </a:r>
            <a:endParaRPr sz="1000" dirty="0">
              <a:latin typeface="BIZ UDP明朝 Medium" panose="02020500000000000000" pitchFamily="18" charset="-128"/>
              <a:ea typeface="BIZ UDP明朝 Medium" panose="02020500000000000000" pitchFamily="18" charset="-128"/>
              <a:cs typeface="Microsoft JhengHei"/>
            </a:endParaRPr>
          </a:p>
        </p:txBody>
      </p:sp>
      <p:sp>
        <p:nvSpPr>
          <p:cNvPr id="167" name="object 167"/>
          <p:cNvSpPr txBox="1"/>
          <p:nvPr/>
        </p:nvSpPr>
        <p:spPr>
          <a:xfrm>
            <a:off x="6158739" y="2866113"/>
            <a:ext cx="143501" cy="1377358"/>
          </a:xfrm>
          <a:prstGeom prst="rect">
            <a:avLst/>
          </a:prstGeom>
        </p:spPr>
        <p:txBody>
          <a:bodyPr vert="vert270" wrap="square" lIns="0" tIns="0" rIns="0" bIns="0" rtlCol="0">
            <a:spAutoFit/>
          </a:bodyPr>
          <a:lstStyle/>
          <a:p>
            <a:pPr marL="11516">
              <a:lnSpc>
                <a:spcPts val="1338"/>
              </a:lnSpc>
            </a:pPr>
            <a:r>
              <a:rPr sz="1000" b="1" spc="-86" dirty="0">
                <a:latin typeface="BIZ UDP明朝 Medium" panose="02020500000000000000" pitchFamily="18" charset="-128"/>
                <a:ea typeface="BIZ UDP明朝 Medium" panose="02020500000000000000" pitchFamily="18" charset="-128"/>
                <a:cs typeface="Microsoft JhengHei"/>
              </a:rPr>
              <a:t>ウラン資源利用率 (%)</a:t>
            </a:r>
            <a:endParaRPr sz="1000">
              <a:latin typeface="BIZ UDP明朝 Medium" panose="02020500000000000000" pitchFamily="18" charset="-128"/>
              <a:ea typeface="BIZ UDP明朝 Medium" panose="02020500000000000000" pitchFamily="18" charset="-128"/>
              <a:cs typeface="Microsoft JhengHei"/>
            </a:endParaRPr>
          </a:p>
        </p:txBody>
      </p:sp>
      <p:sp>
        <p:nvSpPr>
          <p:cNvPr id="168" name="object 168"/>
          <p:cNvSpPr txBox="1"/>
          <p:nvPr/>
        </p:nvSpPr>
        <p:spPr>
          <a:xfrm>
            <a:off x="8325800" y="3909335"/>
            <a:ext cx="200961" cy="164936"/>
          </a:xfrm>
          <a:prstGeom prst="rect">
            <a:avLst/>
          </a:prstGeom>
        </p:spPr>
        <p:txBody>
          <a:bodyPr vert="horz" wrap="square" lIns="0" tIns="10941" rIns="0" bIns="0" rtlCol="0">
            <a:spAutoFit/>
          </a:bodyPr>
          <a:lstStyle/>
          <a:p>
            <a:pPr marL="11516">
              <a:spcBef>
                <a:spcPts val="86"/>
              </a:spcBef>
            </a:pPr>
            <a:r>
              <a:rPr sz="1000" spc="-23" dirty="0">
                <a:latin typeface="BIZ UDP明朝 Medium" panose="02020500000000000000" pitchFamily="18" charset="-128"/>
                <a:ea typeface="BIZ UDP明朝 Medium" panose="02020500000000000000" pitchFamily="18" charset="-128"/>
                <a:cs typeface="ＭＳ Ｐゴシック"/>
              </a:rPr>
              <a:t>0.1</a:t>
            </a:r>
            <a:endParaRPr sz="1000">
              <a:latin typeface="BIZ UDP明朝 Medium" panose="02020500000000000000" pitchFamily="18" charset="-128"/>
              <a:ea typeface="BIZ UDP明朝 Medium" panose="02020500000000000000" pitchFamily="18" charset="-128"/>
              <a:cs typeface="ＭＳ Ｐゴシック"/>
            </a:endParaRPr>
          </a:p>
        </p:txBody>
      </p:sp>
      <p:sp>
        <p:nvSpPr>
          <p:cNvPr id="169" name="object 169"/>
          <p:cNvSpPr txBox="1"/>
          <p:nvPr/>
        </p:nvSpPr>
        <p:spPr>
          <a:xfrm>
            <a:off x="8325800" y="4088827"/>
            <a:ext cx="200961" cy="872822"/>
          </a:xfrm>
          <a:prstGeom prst="rect">
            <a:avLst/>
          </a:prstGeom>
        </p:spPr>
        <p:txBody>
          <a:bodyPr vert="horz" wrap="square" lIns="0" tIns="10941" rIns="0" bIns="0" rtlCol="0">
            <a:spAutoFit/>
          </a:bodyPr>
          <a:lstStyle/>
          <a:p>
            <a:pPr marL="11516">
              <a:lnSpc>
                <a:spcPts val="1415"/>
              </a:lnSpc>
              <a:spcBef>
                <a:spcPts val="86"/>
              </a:spcBef>
            </a:pPr>
            <a:r>
              <a:rPr sz="1000" spc="-23" dirty="0">
                <a:latin typeface="BIZ UDP明朝 Medium" panose="02020500000000000000" pitchFamily="18" charset="-128"/>
                <a:ea typeface="BIZ UDP明朝 Medium" panose="02020500000000000000" pitchFamily="18" charset="-128"/>
                <a:cs typeface="ＭＳ Ｐゴシック"/>
              </a:rPr>
              <a:t>0.5</a:t>
            </a:r>
            <a:endParaRPr sz="1000">
              <a:latin typeface="BIZ UDP明朝 Medium" panose="02020500000000000000" pitchFamily="18" charset="-128"/>
              <a:ea typeface="BIZ UDP明朝 Medium" panose="02020500000000000000" pitchFamily="18" charset="-128"/>
              <a:cs typeface="ＭＳ Ｐゴシック"/>
            </a:endParaRPr>
          </a:p>
          <a:p>
            <a:pPr marL="11516"/>
            <a:r>
              <a:rPr sz="1000" spc="-5" dirty="0">
                <a:latin typeface="BIZ UDP明朝 Medium" panose="02020500000000000000" pitchFamily="18" charset="-128"/>
                <a:ea typeface="BIZ UDP明朝 Medium" panose="02020500000000000000" pitchFamily="18" charset="-128"/>
                <a:cs typeface="ＭＳ Ｐゴシック"/>
              </a:rPr>
              <a:t>1</a:t>
            </a:r>
            <a:endParaRPr sz="1000">
              <a:latin typeface="BIZ UDP明朝 Medium" panose="02020500000000000000" pitchFamily="18" charset="-128"/>
              <a:ea typeface="BIZ UDP明朝 Medium" panose="02020500000000000000" pitchFamily="18" charset="-128"/>
              <a:cs typeface="ＭＳ Ｐゴシック"/>
            </a:endParaRPr>
          </a:p>
          <a:p>
            <a:pPr marL="11516">
              <a:lnSpc>
                <a:spcPts val="1415"/>
              </a:lnSpc>
              <a:spcBef>
                <a:spcPts val="9"/>
              </a:spcBef>
            </a:pPr>
            <a:r>
              <a:rPr sz="1000" spc="-5" dirty="0">
                <a:latin typeface="BIZ UDP明朝 Medium" panose="02020500000000000000" pitchFamily="18" charset="-128"/>
                <a:ea typeface="BIZ UDP明朝 Medium" panose="02020500000000000000" pitchFamily="18" charset="-128"/>
                <a:cs typeface="ＭＳ Ｐゴシック"/>
              </a:rPr>
              <a:t>2</a:t>
            </a:r>
            <a:endParaRPr sz="1000">
              <a:latin typeface="BIZ UDP明朝 Medium" panose="02020500000000000000" pitchFamily="18" charset="-128"/>
              <a:ea typeface="BIZ UDP明朝 Medium" panose="02020500000000000000" pitchFamily="18" charset="-128"/>
              <a:cs typeface="ＭＳ Ｐゴシック"/>
            </a:endParaRPr>
          </a:p>
          <a:p>
            <a:pPr marL="11516"/>
            <a:r>
              <a:rPr sz="1000" spc="-5" dirty="0">
                <a:latin typeface="BIZ UDP明朝 Medium" panose="02020500000000000000" pitchFamily="18" charset="-128"/>
                <a:ea typeface="BIZ UDP明朝 Medium" panose="02020500000000000000" pitchFamily="18" charset="-128"/>
                <a:cs typeface="ＭＳ Ｐゴシック"/>
              </a:rPr>
              <a:t>5</a:t>
            </a:r>
            <a:endParaRPr sz="1000">
              <a:latin typeface="BIZ UDP明朝 Medium" panose="02020500000000000000" pitchFamily="18" charset="-128"/>
              <a:ea typeface="BIZ UDP明朝 Medium" panose="02020500000000000000" pitchFamily="18" charset="-128"/>
              <a:cs typeface="ＭＳ Ｐゴシック"/>
            </a:endParaRPr>
          </a:p>
        </p:txBody>
      </p:sp>
      <p:sp>
        <p:nvSpPr>
          <p:cNvPr id="170" name="object 170"/>
          <p:cNvSpPr txBox="1"/>
          <p:nvPr/>
        </p:nvSpPr>
        <p:spPr>
          <a:xfrm>
            <a:off x="7974358" y="3658195"/>
            <a:ext cx="756050" cy="151872"/>
          </a:xfrm>
          <a:prstGeom prst="rect">
            <a:avLst/>
          </a:prstGeom>
        </p:spPr>
        <p:txBody>
          <a:bodyPr vert="horz" wrap="square" lIns="0" tIns="13243" rIns="0" bIns="0" rtlCol="0">
            <a:spAutoFit/>
          </a:bodyPr>
          <a:lstStyle/>
          <a:p>
            <a:pPr marL="11516">
              <a:spcBef>
                <a:spcPts val="103"/>
              </a:spcBef>
            </a:pPr>
            <a:r>
              <a:rPr sz="900" spc="-9" dirty="0">
                <a:latin typeface="BIZ UDP明朝 Medium" panose="02020500000000000000" pitchFamily="18" charset="-128"/>
                <a:ea typeface="BIZ UDP明朝 Medium" panose="02020500000000000000" pitchFamily="18" charset="-128"/>
                <a:cs typeface="ＭＳ Ｐゴシック"/>
              </a:rPr>
              <a:t>回収ロス [%]</a:t>
            </a:r>
            <a:endParaRPr sz="900">
              <a:latin typeface="BIZ UDP明朝 Medium" panose="02020500000000000000" pitchFamily="18" charset="-128"/>
              <a:ea typeface="BIZ UDP明朝 Medium" panose="02020500000000000000" pitchFamily="18" charset="-128"/>
              <a:cs typeface="ＭＳ Ｐゴシック"/>
            </a:endParaRPr>
          </a:p>
        </p:txBody>
      </p:sp>
      <p:sp>
        <p:nvSpPr>
          <p:cNvPr id="171" name="object 171"/>
          <p:cNvSpPr/>
          <p:nvPr/>
        </p:nvSpPr>
        <p:spPr>
          <a:xfrm>
            <a:off x="2858977" y="2334138"/>
            <a:ext cx="626491" cy="192323"/>
          </a:xfrm>
          <a:custGeom>
            <a:avLst/>
            <a:gdLst/>
            <a:ahLst/>
            <a:cxnLst/>
            <a:rect l="l" t="t" r="r" b="b"/>
            <a:pathLst>
              <a:path w="690880" h="212089">
                <a:moveTo>
                  <a:pt x="690372" y="211836"/>
                </a:moveTo>
                <a:lnTo>
                  <a:pt x="0" y="211836"/>
                </a:lnTo>
                <a:lnTo>
                  <a:pt x="0" y="0"/>
                </a:lnTo>
                <a:lnTo>
                  <a:pt x="690372" y="0"/>
                </a:lnTo>
                <a:lnTo>
                  <a:pt x="690372" y="211836"/>
                </a:lnTo>
                <a:close/>
              </a:path>
            </a:pathLst>
          </a:custGeom>
          <a:solidFill>
            <a:srgbClr val="FFFFFF">
              <a:alpha val="50000"/>
            </a:srgbClr>
          </a:solidFill>
        </p:spPr>
        <p:txBody>
          <a:bodyPr wrap="square" lIns="0" tIns="0" rIns="0" bIns="0" rtlCol="0"/>
          <a:lstStyle/>
          <a:p>
            <a:endParaRPr sz="1200">
              <a:latin typeface="BIZ UDP明朝 Medium" panose="02020500000000000000" pitchFamily="18" charset="-128"/>
              <a:ea typeface="BIZ UDP明朝 Medium" panose="02020500000000000000" pitchFamily="18" charset="-128"/>
            </a:endParaRPr>
          </a:p>
        </p:txBody>
      </p:sp>
      <p:sp>
        <p:nvSpPr>
          <p:cNvPr id="172" name="object 172"/>
          <p:cNvSpPr txBox="1"/>
          <p:nvPr/>
        </p:nvSpPr>
        <p:spPr>
          <a:xfrm>
            <a:off x="2880398" y="2349501"/>
            <a:ext cx="613823" cy="151872"/>
          </a:xfrm>
          <a:prstGeom prst="rect">
            <a:avLst/>
          </a:prstGeom>
        </p:spPr>
        <p:txBody>
          <a:bodyPr vert="horz" wrap="square" lIns="0" tIns="13243" rIns="0" bIns="0" rtlCol="0">
            <a:spAutoFit/>
          </a:bodyPr>
          <a:lstStyle/>
          <a:p>
            <a:pPr marL="11516">
              <a:spcBef>
                <a:spcPts val="103"/>
              </a:spcBef>
            </a:pPr>
            <a:r>
              <a:rPr sz="900" dirty="0">
                <a:latin typeface="BIZ UDP明朝 Medium" panose="02020500000000000000" pitchFamily="18" charset="-128"/>
                <a:ea typeface="BIZ UDP明朝 Medium" panose="02020500000000000000" pitchFamily="18" charset="-128"/>
                <a:cs typeface="ＭＳ Ｐゴシック"/>
              </a:rPr>
              <a:t>CANDU</a:t>
            </a:r>
            <a:r>
              <a:rPr sz="900" spc="-45" dirty="0">
                <a:latin typeface="BIZ UDP明朝 Medium" panose="02020500000000000000" pitchFamily="18" charset="-128"/>
                <a:ea typeface="BIZ UDP明朝 Medium" panose="02020500000000000000" pitchFamily="18" charset="-128"/>
                <a:cs typeface="ＭＳ Ｐゴシック"/>
              </a:rPr>
              <a:t>炉</a:t>
            </a:r>
            <a:endParaRPr sz="900">
              <a:latin typeface="BIZ UDP明朝 Medium" panose="02020500000000000000" pitchFamily="18" charset="-128"/>
              <a:ea typeface="BIZ UDP明朝 Medium" panose="02020500000000000000" pitchFamily="18" charset="-128"/>
              <a:cs typeface="ＭＳ Ｐゴシック"/>
            </a:endParaRPr>
          </a:p>
        </p:txBody>
      </p:sp>
      <p:sp>
        <p:nvSpPr>
          <p:cNvPr id="173" name="object 173"/>
          <p:cNvSpPr/>
          <p:nvPr/>
        </p:nvSpPr>
        <p:spPr>
          <a:xfrm>
            <a:off x="3290151" y="3570996"/>
            <a:ext cx="450866" cy="362190"/>
          </a:xfrm>
          <a:custGeom>
            <a:avLst/>
            <a:gdLst/>
            <a:ahLst/>
            <a:cxnLst/>
            <a:rect l="l" t="t" r="r" b="b"/>
            <a:pathLst>
              <a:path w="497205" h="399414">
                <a:moveTo>
                  <a:pt x="496824" y="399287"/>
                </a:moveTo>
                <a:lnTo>
                  <a:pt x="0" y="399287"/>
                </a:lnTo>
                <a:lnTo>
                  <a:pt x="0" y="0"/>
                </a:lnTo>
                <a:lnTo>
                  <a:pt x="496824" y="0"/>
                </a:lnTo>
                <a:lnTo>
                  <a:pt x="496824" y="399287"/>
                </a:lnTo>
                <a:close/>
              </a:path>
            </a:pathLst>
          </a:custGeom>
          <a:solidFill>
            <a:srgbClr val="FFFFFF">
              <a:alpha val="50000"/>
            </a:srgbClr>
          </a:solidFill>
        </p:spPr>
        <p:txBody>
          <a:bodyPr wrap="square" lIns="0" tIns="0" rIns="0" bIns="0" rtlCol="0"/>
          <a:lstStyle/>
          <a:p>
            <a:endParaRPr sz="1200">
              <a:latin typeface="BIZ UDP明朝 Medium" panose="02020500000000000000" pitchFamily="18" charset="-128"/>
              <a:ea typeface="BIZ UDP明朝 Medium" panose="02020500000000000000" pitchFamily="18" charset="-128"/>
            </a:endParaRPr>
          </a:p>
        </p:txBody>
      </p:sp>
      <p:sp>
        <p:nvSpPr>
          <p:cNvPr id="174" name="object 174"/>
          <p:cNvSpPr txBox="1"/>
          <p:nvPr/>
        </p:nvSpPr>
        <p:spPr>
          <a:xfrm>
            <a:off x="3307634" y="3588076"/>
            <a:ext cx="443955" cy="151872"/>
          </a:xfrm>
          <a:prstGeom prst="rect">
            <a:avLst/>
          </a:prstGeom>
        </p:spPr>
        <p:txBody>
          <a:bodyPr vert="horz" wrap="square" lIns="0" tIns="13243" rIns="0" bIns="0" rtlCol="0">
            <a:spAutoFit/>
          </a:bodyPr>
          <a:lstStyle/>
          <a:p>
            <a:pPr marL="11516">
              <a:spcBef>
                <a:spcPts val="103"/>
              </a:spcBef>
            </a:pPr>
            <a:r>
              <a:rPr sz="900" spc="-18" dirty="0">
                <a:latin typeface="BIZ UDP明朝 Medium" panose="02020500000000000000" pitchFamily="18" charset="-128"/>
                <a:ea typeface="BIZ UDP明朝 Medium" panose="02020500000000000000" pitchFamily="18" charset="-128"/>
                <a:cs typeface="ＭＳ Ｐゴシック"/>
              </a:rPr>
              <a:t>初期型</a:t>
            </a:r>
            <a:endParaRPr sz="900">
              <a:latin typeface="BIZ UDP明朝 Medium" panose="02020500000000000000" pitchFamily="18" charset="-128"/>
              <a:ea typeface="BIZ UDP明朝 Medium" panose="02020500000000000000" pitchFamily="18" charset="-128"/>
              <a:cs typeface="ＭＳ Ｐゴシック"/>
            </a:endParaRPr>
          </a:p>
        </p:txBody>
      </p:sp>
      <p:sp>
        <p:nvSpPr>
          <p:cNvPr id="175" name="object 175"/>
          <p:cNvSpPr txBox="1"/>
          <p:nvPr/>
        </p:nvSpPr>
        <p:spPr>
          <a:xfrm>
            <a:off x="3307634" y="3755155"/>
            <a:ext cx="443955" cy="151872"/>
          </a:xfrm>
          <a:prstGeom prst="rect">
            <a:avLst/>
          </a:prstGeom>
        </p:spPr>
        <p:txBody>
          <a:bodyPr vert="horz" wrap="square" lIns="0" tIns="13243" rIns="0" bIns="0" rtlCol="0">
            <a:spAutoFit/>
          </a:bodyPr>
          <a:lstStyle/>
          <a:p>
            <a:pPr marL="11516">
              <a:spcBef>
                <a:spcPts val="103"/>
              </a:spcBef>
            </a:pPr>
            <a:r>
              <a:rPr sz="900" spc="-18" dirty="0">
                <a:latin typeface="BIZ UDP明朝 Medium" panose="02020500000000000000" pitchFamily="18" charset="-128"/>
                <a:ea typeface="BIZ UDP明朝 Medium" panose="02020500000000000000" pitchFamily="18" charset="-128"/>
                <a:cs typeface="ＭＳ Ｐゴシック"/>
              </a:rPr>
              <a:t>軽水炉</a:t>
            </a:r>
            <a:endParaRPr sz="900">
              <a:latin typeface="BIZ UDP明朝 Medium" panose="02020500000000000000" pitchFamily="18" charset="-128"/>
              <a:ea typeface="BIZ UDP明朝 Medium" panose="02020500000000000000" pitchFamily="18" charset="-128"/>
              <a:cs typeface="ＭＳ Ｐゴシック"/>
            </a:endParaRPr>
          </a:p>
        </p:txBody>
      </p:sp>
      <p:sp>
        <p:nvSpPr>
          <p:cNvPr id="176" name="object 176"/>
          <p:cNvSpPr/>
          <p:nvPr/>
        </p:nvSpPr>
        <p:spPr>
          <a:xfrm>
            <a:off x="4341826" y="3854299"/>
            <a:ext cx="450866" cy="363917"/>
          </a:xfrm>
          <a:custGeom>
            <a:avLst/>
            <a:gdLst/>
            <a:ahLst/>
            <a:cxnLst/>
            <a:rect l="l" t="t" r="r" b="b"/>
            <a:pathLst>
              <a:path w="497204" h="401320">
                <a:moveTo>
                  <a:pt x="496824" y="400812"/>
                </a:moveTo>
                <a:lnTo>
                  <a:pt x="0" y="400812"/>
                </a:lnTo>
                <a:lnTo>
                  <a:pt x="0" y="0"/>
                </a:lnTo>
                <a:lnTo>
                  <a:pt x="496824" y="0"/>
                </a:lnTo>
                <a:lnTo>
                  <a:pt x="496824" y="400812"/>
                </a:lnTo>
                <a:close/>
              </a:path>
            </a:pathLst>
          </a:custGeom>
          <a:solidFill>
            <a:srgbClr val="FFFFFF">
              <a:alpha val="50000"/>
            </a:srgbClr>
          </a:solidFill>
        </p:spPr>
        <p:txBody>
          <a:bodyPr wrap="square" lIns="0" tIns="0" rIns="0" bIns="0" rtlCol="0"/>
          <a:lstStyle/>
          <a:p>
            <a:endParaRPr sz="1200">
              <a:latin typeface="BIZ UDP明朝 Medium" panose="02020500000000000000" pitchFamily="18" charset="-128"/>
              <a:ea typeface="BIZ UDP明朝 Medium" panose="02020500000000000000" pitchFamily="18" charset="-128"/>
            </a:endParaRPr>
          </a:p>
        </p:txBody>
      </p:sp>
      <p:sp>
        <p:nvSpPr>
          <p:cNvPr id="177" name="object 177"/>
          <p:cNvSpPr txBox="1"/>
          <p:nvPr/>
        </p:nvSpPr>
        <p:spPr>
          <a:xfrm>
            <a:off x="4359290" y="3871288"/>
            <a:ext cx="443955" cy="151872"/>
          </a:xfrm>
          <a:prstGeom prst="rect">
            <a:avLst/>
          </a:prstGeom>
        </p:spPr>
        <p:txBody>
          <a:bodyPr vert="horz" wrap="square" lIns="0" tIns="13243" rIns="0" bIns="0" rtlCol="0">
            <a:spAutoFit/>
          </a:bodyPr>
          <a:lstStyle/>
          <a:p>
            <a:pPr marL="11516">
              <a:spcBef>
                <a:spcPts val="103"/>
              </a:spcBef>
            </a:pPr>
            <a:r>
              <a:rPr sz="900" spc="-18" dirty="0">
                <a:latin typeface="BIZ UDP明朝 Medium" panose="02020500000000000000" pitchFamily="18" charset="-128"/>
                <a:ea typeface="BIZ UDP明朝 Medium" panose="02020500000000000000" pitchFamily="18" charset="-128"/>
                <a:cs typeface="ＭＳ Ｐゴシック"/>
              </a:rPr>
              <a:t>現行型</a:t>
            </a:r>
            <a:endParaRPr sz="900">
              <a:latin typeface="BIZ UDP明朝 Medium" panose="02020500000000000000" pitchFamily="18" charset="-128"/>
              <a:ea typeface="BIZ UDP明朝 Medium" panose="02020500000000000000" pitchFamily="18" charset="-128"/>
              <a:cs typeface="ＭＳ Ｐゴシック"/>
            </a:endParaRPr>
          </a:p>
        </p:txBody>
      </p:sp>
      <p:sp>
        <p:nvSpPr>
          <p:cNvPr id="178" name="object 178"/>
          <p:cNvSpPr txBox="1"/>
          <p:nvPr/>
        </p:nvSpPr>
        <p:spPr>
          <a:xfrm>
            <a:off x="4359290" y="4038367"/>
            <a:ext cx="443955" cy="151872"/>
          </a:xfrm>
          <a:prstGeom prst="rect">
            <a:avLst/>
          </a:prstGeom>
        </p:spPr>
        <p:txBody>
          <a:bodyPr vert="horz" wrap="square" lIns="0" tIns="13243" rIns="0" bIns="0" rtlCol="0">
            <a:spAutoFit/>
          </a:bodyPr>
          <a:lstStyle/>
          <a:p>
            <a:pPr marL="11516">
              <a:spcBef>
                <a:spcPts val="103"/>
              </a:spcBef>
            </a:pPr>
            <a:r>
              <a:rPr sz="900" spc="-18" dirty="0">
                <a:latin typeface="BIZ UDP明朝 Medium" panose="02020500000000000000" pitchFamily="18" charset="-128"/>
                <a:ea typeface="BIZ UDP明朝 Medium" panose="02020500000000000000" pitchFamily="18" charset="-128"/>
                <a:cs typeface="ＭＳ Ｐゴシック"/>
              </a:rPr>
              <a:t>軽水炉</a:t>
            </a:r>
            <a:endParaRPr sz="900">
              <a:latin typeface="BIZ UDP明朝 Medium" panose="02020500000000000000" pitchFamily="18" charset="-128"/>
              <a:ea typeface="BIZ UDP明朝 Medium" panose="02020500000000000000" pitchFamily="18" charset="-128"/>
              <a:cs typeface="ＭＳ Ｐゴシック"/>
            </a:endParaRPr>
          </a:p>
        </p:txBody>
      </p:sp>
      <p:sp>
        <p:nvSpPr>
          <p:cNvPr id="179" name="object 179"/>
          <p:cNvSpPr txBox="1"/>
          <p:nvPr/>
        </p:nvSpPr>
        <p:spPr>
          <a:xfrm>
            <a:off x="2823948" y="5854725"/>
            <a:ext cx="3125155" cy="375288"/>
          </a:xfrm>
          <a:prstGeom prst="rect">
            <a:avLst/>
          </a:prstGeom>
        </p:spPr>
        <p:txBody>
          <a:bodyPr vert="horz" wrap="square" lIns="0" tIns="41459" rIns="0" bIns="0" rtlCol="0">
            <a:spAutoFit/>
          </a:bodyPr>
          <a:lstStyle/>
          <a:p>
            <a:pPr marL="11516">
              <a:spcBef>
                <a:spcPts val="326"/>
              </a:spcBef>
              <a:tabLst>
                <a:tab pos="258542" algn="l"/>
                <a:tab pos="543572" algn="l"/>
                <a:tab pos="828602" algn="l"/>
                <a:tab pos="1113632" algn="l"/>
                <a:tab pos="1398662" algn="l"/>
                <a:tab pos="1683116" algn="l"/>
                <a:tab pos="1968146" algn="l"/>
                <a:tab pos="2254903" algn="l"/>
                <a:tab pos="2539357" algn="l"/>
              </a:tabLst>
            </a:pPr>
            <a:r>
              <a:rPr sz="1000" spc="-45" dirty="0">
                <a:latin typeface="BIZ UDP明朝 Medium" panose="02020500000000000000" pitchFamily="18" charset="-128"/>
                <a:ea typeface="BIZ UDP明朝 Medium" panose="02020500000000000000" pitchFamily="18" charset="-128"/>
                <a:cs typeface="ＭＳ Ｐゴシック"/>
              </a:rPr>
              <a:t>0</a:t>
            </a:r>
            <a:r>
              <a:rPr sz="1000" dirty="0">
                <a:latin typeface="BIZ UDP明朝 Medium" panose="02020500000000000000" pitchFamily="18" charset="-128"/>
                <a:ea typeface="BIZ UDP明朝 Medium" panose="02020500000000000000" pitchFamily="18" charset="-128"/>
                <a:cs typeface="ＭＳ Ｐゴシック"/>
              </a:rPr>
              <a:t>	</a:t>
            </a:r>
            <a:r>
              <a:rPr sz="1000" spc="-23" dirty="0">
                <a:latin typeface="BIZ UDP明朝 Medium" panose="02020500000000000000" pitchFamily="18" charset="-128"/>
                <a:ea typeface="BIZ UDP明朝 Medium" panose="02020500000000000000" pitchFamily="18" charset="-128"/>
                <a:cs typeface="ＭＳ Ｐゴシック"/>
              </a:rPr>
              <a:t>10</a:t>
            </a:r>
            <a:r>
              <a:rPr sz="1000" dirty="0">
                <a:latin typeface="BIZ UDP明朝 Medium" panose="02020500000000000000" pitchFamily="18" charset="-128"/>
                <a:ea typeface="BIZ UDP明朝 Medium" panose="02020500000000000000" pitchFamily="18" charset="-128"/>
                <a:cs typeface="ＭＳ Ｐゴシック"/>
              </a:rPr>
              <a:t>	</a:t>
            </a:r>
            <a:r>
              <a:rPr sz="1000" spc="-23" dirty="0">
                <a:latin typeface="BIZ UDP明朝 Medium" panose="02020500000000000000" pitchFamily="18" charset="-128"/>
                <a:ea typeface="BIZ UDP明朝 Medium" panose="02020500000000000000" pitchFamily="18" charset="-128"/>
                <a:cs typeface="ＭＳ Ｐゴシック"/>
              </a:rPr>
              <a:t>20</a:t>
            </a:r>
            <a:r>
              <a:rPr sz="1000" dirty="0">
                <a:latin typeface="BIZ UDP明朝 Medium" panose="02020500000000000000" pitchFamily="18" charset="-128"/>
                <a:ea typeface="BIZ UDP明朝 Medium" panose="02020500000000000000" pitchFamily="18" charset="-128"/>
                <a:cs typeface="ＭＳ Ｐゴシック"/>
              </a:rPr>
              <a:t>	</a:t>
            </a:r>
            <a:r>
              <a:rPr sz="1000" spc="-23" dirty="0">
                <a:latin typeface="BIZ UDP明朝 Medium" panose="02020500000000000000" pitchFamily="18" charset="-128"/>
                <a:ea typeface="BIZ UDP明朝 Medium" panose="02020500000000000000" pitchFamily="18" charset="-128"/>
                <a:cs typeface="ＭＳ Ｐゴシック"/>
              </a:rPr>
              <a:t>30</a:t>
            </a:r>
            <a:r>
              <a:rPr sz="1000" dirty="0">
                <a:latin typeface="BIZ UDP明朝 Medium" panose="02020500000000000000" pitchFamily="18" charset="-128"/>
                <a:ea typeface="BIZ UDP明朝 Medium" panose="02020500000000000000" pitchFamily="18" charset="-128"/>
                <a:cs typeface="ＭＳ Ｐゴシック"/>
              </a:rPr>
              <a:t>	</a:t>
            </a:r>
            <a:r>
              <a:rPr sz="1000" spc="-23" dirty="0">
                <a:latin typeface="BIZ UDP明朝 Medium" panose="02020500000000000000" pitchFamily="18" charset="-128"/>
                <a:ea typeface="BIZ UDP明朝 Medium" panose="02020500000000000000" pitchFamily="18" charset="-128"/>
                <a:cs typeface="ＭＳ Ｐゴシック"/>
              </a:rPr>
              <a:t>40</a:t>
            </a:r>
            <a:r>
              <a:rPr sz="1000" dirty="0">
                <a:latin typeface="BIZ UDP明朝 Medium" panose="02020500000000000000" pitchFamily="18" charset="-128"/>
                <a:ea typeface="BIZ UDP明朝 Medium" panose="02020500000000000000" pitchFamily="18" charset="-128"/>
                <a:cs typeface="ＭＳ Ｐゴシック"/>
              </a:rPr>
              <a:t>	</a:t>
            </a:r>
            <a:r>
              <a:rPr sz="1000" spc="-23" dirty="0">
                <a:latin typeface="BIZ UDP明朝 Medium" panose="02020500000000000000" pitchFamily="18" charset="-128"/>
                <a:ea typeface="BIZ UDP明朝 Medium" panose="02020500000000000000" pitchFamily="18" charset="-128"/>
                <a:cs typeface="ＭＳ Ｐゴシック"/>
              </a:rPr>
              <a:t>50</a:t>
            </a:r>
            <a:r>
              <a:rPr sz="1000" dirty="0">
                <a:latin typeface="BIZ UDP明朝 Medium" panose="02020500000000000000" pitchFamily="18" charset="-128"/>
                <a:ea typeface="BIZ UDP明朝 Medium" panose="02020500000000000000" pitchFamily="18" charset="-128"/>
                <a:cs typeface="ＭＳ Ｐゴシック"/>
              </a:rPr>
              <a:t>	</a:t>
            </a:r>
            <a:r>
              <a:rPr sz="1000" spc="-23" dirty="0">
                <a:latin typeface="BIZ UDP明朝 Medium" panose="02020500000000000000" pitchFamily="18" charset="-128"/>
                <a:ea typeface="BIZ UDP明朝 Medium" panose="02020500000000000000" pitchFamily="18" charset="-128"/>
                <a:cs typeface="ＭＳ Ｐゴシック"/>
              </a:rPr>
              <a:t>60</a:t>
            </a:r>
            <a:r>
              <a:rPr sz="1000" dirty="0">
                <a:latin typeface="BIZ UDP明朝 Medium" panose="02020500000000000000" pitchFamily="18" charset="-128"/>
                <a:ea typeface="BIZ UDP明朝 Medium" panose="02020500000000000000" pitchFamily="18" charset="-128"/>
                <a:cs typeface="ＭＳ Ｐゴシック"/>
              </a:rPr>
              <a:t>	</a:t>
            </a:r>
            <a:r>
              <a:rPr sz="1000" spc="-23" dirty="0">
                <a:latin typeface="BIZ UDP明朝 Medium" panose="02020500000000000000" pitchFamily="18" charset="-128"/>
                <a:ea typeface="BIZ UDP明朝 Medium" panose="02020500000000000000" pitchFamily="18" charset="-128"/>
                <a:cs typeface="ＭＳ Ｐゴシック"/>
              </a:rPr>
              <a:t>70</a:t>
            </a:r>
            <a:r>
              <a:rPr sz="1000" dirty="0">
                <a:latin typeface="BIZ UDP明朝 Medium" panose="02020500000000000000" pitchFamily="18" charset="-128"/>
                <a:ea typeface="BIZ UDP明朝 Medium" panose="02020500000000000000" pitchFamily="18" charset="-128"/>
                <a:cs typeface="ＭＳ Ｐゴシック"/>
              </a:rPr>
              <a:t>	</a:t>
            </a:r>
            <a:r>
              <a:rPr sz="1000" spc="-23" dirty="0">
                <a:latin typeface="BIZ UDP明朝 Medium" panose="02020500000000000000" pitchFamily="18" charset="-128"/>
                <a:ea typeface="BIZ UDP明朝 Medium" panose="02020500000000000000" pitchFamily="18" charset="-128"/>
                <a:cs typeface="ＭＳ Ｐゴシック"/>
              </a:rPr>
              <a:t>80</a:t>
            </a:r>
            <a:r>
              <a:rPr sz="1000" dirty="0">
                <a:latin typeface="BIZ UDP明朝 Medium" panose="02020500000000000000" pitchFamily="18" charset="-128"/>
                <a:ea typeface="BIZ UDP明朝 Medium" panose="02020500000000000000" pitchFamily="18" charset="-128"/>
                <a:cs typeface="ＭＳ Ｐゴシック"/>
              </a:rPr>
              <a:t>	90</a:t>
            </a:r>
            <a:r>
              <a:rPr sz="1000" spc="385" dirty="0">
                <a:latin typeface="BIZ UDP明朝 Medium" panose="02020500000000000000" pitchFamily="18" charset="-128"/>
                <a:ea typeface="BIZ UDP明朝 Medium" panose="02020500000000000000" pitchFamily="18" charset="-128"/>
                <a:cs typeface="ＭＳ Ｐゴシック"/>
              </a:rPr>
              <a:t> </a:t>
            </a:r>
            <a:r>
              <a:rPr sz="1000" spc="-23" dirty="0">
                <a:latin typeface="BIZ UDP明朝 Medium" panose="02020500000000000000" pitchFamily="18" charset="-128"/>
                <a:ea typeface="BIZ UDP明朝 Medium" panose="02020500000000000000" pitchFamily="18" charset="-128"/>
                <a:cs typeface="ＭＳ Ｐゴシック"/>
              </a:rPr>
              <a:t>100</a:t>
            </a:r>
            <a:endParaRPr sz="1000" dirty="0">
              <a:latin typeface="BIZ UDP明朝 Medium" panose="02020500000000000000" pitchFamily="18" charset="-128"/>
              <a:ea typeface="BIZ UDP明朝 Medium" panose="02020500000000000000" pitchFamily="18" charset="-128"/>
              <a:cs typeface="ＭＳ Ｐゴシック"/>
            </a:endParaRPr>
          </a:p>
          <a:p>
            <a:pPr marL="967374">
              <a:spcBef>
                <a:spcPts val="240"/>
              </a:spcBef>
            </a:pPr>
            <a:r>
              <a:rPr sz="1000" b="1" spc="5" dirty="0">
                <a:latin typeface="BIZ UDP明朝 Medium" panose="02020500000000000000" pitchFamily="18" charset="-128"/>
                <a:ea typeface="BIZ UDP明朝 Medium" panose="02020500000000000000" pitchFamily="18" charset="-128"/>
                <a:cs typeface="Microsoft JhengHei"/>
              </a:rPr>
              <a:t>燃焼度 (</a:t>
            </a:r>
            <a:r>
              <a:rPr sz="1000" b="1" spc="-9" dirty="0">
                <a:latin typeface="BIZ UDP明朝 Medium" panose="02020500000000000000" pitchFamily="18" charset="-128"/>
                <a:ea typeface="BIZ UDP明朝 Medium" panose="02020500000000000000" pitchFamily="18" charset="-128"/>
                <a:cs typeface="Microsoft JhengHei"/>
              </a:rPr>
              <a:t>GWd/t)</a:t>
            </a:r>
            <a:endParaRPr sz="1050" dirty="0">
              <a:latin typeface="BIZ UDP明朝 Medium" panose="02020500000000000000" pitchFamily="18" charset="-128"/>
              <a:ea typeface="BIZ UDP明朝 Medium" panose="02020500000000000000" pitchFamily="18" charset="-128"/>
              <a:cs typeface="ＭＳ Ｐゴシック"/>
            </a:endParaRPr>
          </a:p>
        </p:txBody>
      </p:sp>
      <p:sp>
        <p:nvSpPr>
          <p:cNvPr id="180" name="object 180"/>
          <p:cNvSpPr txBox="1"/>
          <p:nvPr/>
        </p:nvSpPr>
        <p:spPr>
          <a:xfrm>
            <a:off x="7630378" y="3319654"/>
            <a:ext cx="310942" cy="151872"/>
          </a:xfrm>
          <a:prstGeom prst="rect">
            <a:avLst/>
          </a:prstGeom>
        </p:spPr>
        <p:txBody>
          <a:bodyPr vert="horz" wrap="square" lIns="0" tIns="13243" rIns="0" bIns="0" rtlCol="0">
            <a:spAutoFit/>
          </a:bodyPr>
          <a:lstStyle/>
          <a:p>
            <a:pPr marL="11516">
              <a:spcBef>
                <a:spcPts val="103"/>
              </a:spcBef>
            </a:pPr>
            <a:r>
              <a:rPr sz="900" spc="-23" dirty="0">
                <a:latin typeface="BIZ UDP明朝 Medium" panose="02020500000000000000" pitchFamily="18" charset="-128"/>
                <a:ea typeface="BIZ UDP明朝 Medium" panose="02020500000000000000" pitchFamily="18" charset="-128"/>
                <a:cs typeface="ＭＳ Ｐゴシック"/>
              </a:rPr>
              <a:t>MOX</a:t>
            </a:r>
            <a:endParaRPr sz="900">
              <a:latin typeface="BIZ UDP明朝 Medium" panose="02020500000000000000" pitchFamily="18" charset="-128"/>
              <a:ea typeface="BIZ UDP明朝 Medium" panose="02020500000000000000" pitchFamily="18" charset="-128"/>
              <a:cs typeface="ＭＳ Ｐゴシック"/>
            </a:endParaRPr>
          </a:p>
        </p:txBody>
      </p:sp>
      <p:sp>
        <p:nvSpPr>
          <p:cNvPr id="181" name="object 181"/>
          <p:cNvSpPr txBox="1"/>
          <p:nvPr/>
        </p:nvSpPr>
        <p:spPr>
          <a:xfrm>
            <a:off x="7562459" y="3486733"/>
            <a:ext cx="443955" cy="151872"/>
          </a:xfrm>
          <a:prstGeom prst="rect">
            <a:avLst/>
          </a:prstGeom>
        </p:spPr>
        <p:txBody>
          <a:bodyPr vert="horz" wrap="square" lIns="0" tIns="13243" rIns="0" bIns="0" rtlCol="0">
            <a:spAutoFit/>
          </a:bodyPr>
          <a:lstStyle/>
          <a:p>
            <a:pPr marL="11516">
              <a:spcBef>
                <a:spcPts val="103"/>
              </a:spcBef>
            </a:pPr>
            <a:r>
              <a:rPr sz="900" spc="-18" dirty="0">
                <a:latin typeface="BIZ UDP明朝 Medium" panose="02020500000000000000" pitchFamily="18" charset="-128"/>
                <a:ea typeface="BIZ UDP明朝 Medium" panose="02020500000000000000" pitchFamily="18" charset="-128"/>
                <a:cs typeface="ＭＳ Ｐゴシック"/>
              </a:rPr>
              <a:t>高速炉</a:t>
            </a:r>
            <a:endParaRPr sz="900">
              <a:latin typeface="BIZ UDP明朝 Medium" panose="02020500000000000000" pitchFamily="18" charset="-128"/>
              <a:ea typeface="BIZ UDP明朝 Medium" panose="02020500000000000000" pitchFamily="18" charset="-128"/>
              <a:cs typeface="ＭＳ Ｐゴシック"/>
            </a:endParaRPr>
          </a:p>
        </p:txBody>
      </p:sp>
      <p:grpSp>
        <p:nvGrpSpPr>
          <p:cNvPr id="182" name="object 182"/>
          <p:cNvGrpSpPr/>
          <p:nvPr/>
        </p:nvGrpSpPr>
        <p:grpSpPr>
          <a:xfrm>
            <a:off x="7492705" y="2425347"/>
            <a:ext cx="2500205" cy="986953"/>
            <a:chOff x="6886955" y="2674619"/>
            <a:chExt cx="2757170" cy="1088390"/>
          </a:xfrm>
        </p:grpSpPr>
        <p:pic>
          <p:nvPicPr>
            <p:cNvPr id="183" name="object 183"/>
            <p:cNvPicPr/>
            <p:nvPr/>
          </p:nvPicPr>
          <p:blipFill>
            <a:blip r:embed="rId77" cstate="print"/>
            <a:stretch>
              <a:fillRect/>
            </a:stretch>
          </p:blipFill>
          <p:spPr>
            <a:xfrm>
              <a:off x="6890003" y="2680207"/>
              <a:ext cx="1342644" cy="1079500"/>
            </a:xfrm>
            <a:prstGeom prst="rect">
              <a:avLst/>
            </a:prstGeom>
          </p:spPr>
        </p:pic>
        <p:sp>
          <p:nvSpPr>
            <p:cNvPr id="184" name="object 184"/>
            <p:cNvSpPr/>
            <p:nvPr/>
          </p:nvSpPr>
          <p:spPr>
            <a:xfrm>
              <a:off x="6890003" y="2677667"/>
              <a:ext cx="1343025" cy="1082040"/>
            </a:xfrm>
            <a:custGeom>
              <a:avLst/>
              <a:gdLst/>
              <a:ahLst/>
              <a:cxnLst/>
              <a:rect l="l" t="t" r="r" b="b"/>
              <a:pathLst>
                <a:path w="1343025" h="1082039">
                  <a:moveTo>
                    <a:pt x="121919" y="771143"/>
                  </a:moveTo>
                  <a:lnTo>
                    <a:pt x="335280" y="307848"/>
                  </a:lnTo>
                  <a:lnTo>
                    <a:pt x="0" y="152400"/>
                  </a:lnTo>
                  <a:lnTo>
                    <a:pt x="885444" y="0"/>
                  </a:lnTo>
                  <a:lnTo>
                    <a:pt x="1342644" y="774191"/>
                  </a:lnTo>
                  <a:lnTo>
                    <a:pt x="1007364" y="618743"/>
                  </a:lnTo>
                  <a:lnTo>
                    <a:pt x="792480" y="1082040"/>
                  </a:lnTo>
                  <a:lnTo>
                    <a:pt x="121919" y="771143"/>
                  </a:lnTo>
                  <a:close/>
                </a:path>
              </a:pathLst>
            </a:custGeom>
            <a:ln w="6096">
              <a:solidFill>
                <a:srgbClr val="ED7C31"/>
              </a:solidFill>
            </a:ln>
          </p:spPr>
          <p:txBody>
            <a:bodyPr wrap="square" lIns="0" tIns="0" rIns="0" bIns="0" rtlCol="0"/>
            <a:lstStyle/>
            <a:p>
              <a:endParaRPr sz="1200">
                <a:latin typeface="BIZ UDP明朝 Medium" panose="02020500000000000000" pitchFamily="18" charset="-128"/>
                <a:ea typeface="BIZ UDP明朝 Medium" panose="02020500000000000000" pitchFamily="18" charset="-128"/>
              </a:endParaRPr>
            </a:p>
          </p:txBody>
        </p:sp>
        <p:sp>
          <p:nvSpPr>
            <p:cNvPr id="185" name="object 185"/>
            <p:cNvSpPr/>
            <p:nvPr/>
          </p:nvSpPr>
          <p:spPr>
            <a:xfrm>
              <a:off x="7194803" y="2898647"/>
              <a:ext cx="2449195" cy="586740"/>
            </a:xfrm>
            <a:custGeom>
              <a:avLst/>
              <a:gdLst/>
              <a:ahLst/>
              <a:cxnLst/>
              <a:rect l="l" t="t" r="r" b="b"/>
              <a:pathLst>
                <a:path w="2449195" h="586739">
                  <a:moveTo>
                    <a:pt x="2449067" y="586740"/>
                  </a:moveTo>
                  <a:lnTo>
                    <a:pt x="0" y="586740"/>
                  </a:lnTo>
                  <a:lnTo>
                    <a:pt x="0" y="0"/>
                  </a:lnTo>
                  <a:lnTo>
                    <a:pt x="2449067" y="0"/>
                  </a:lnTo>
                  <a:lnTo>
                    <a:pt x="2449067" y="586740"/>
                  </a:lnTo>
                  <a:close/>
                </a:path>
              </a:pathLst>
            </a:custGeom>
            <a:solidFill>
              <a:srgbClr val="FFFFFF">
                <a:alpha val="38671"/>
              </a:srgbClr>
            </a:solidFill>
          </p:spPr>
          <p:txBody>
            <a:bodyPr wrap="square" lIns="0" tIns="0" rIns="0" bIns="0" rtlCol="0"/>
            <a:lstStyle/>
            <a:p>
              <a:endParaRPr sz="1200">
                <a:latin typeface="BIZ UDP明朝 Medium" panose="02020500000000000000" pitchFamily="18" charset="-128"/>
                <a:ea typeface="BIZ UDP明朝 Medium" panose="02020500000000000000" pitchFamily="18" charset="-128"/>
              </a:endParaRPr>
            </a:p>
          </p:txBody>
        </p:sp>
      </p:grpSp>
      <p:sp>
        <p:nvSpPr>
          <p:cNvPr id="186" name="object 186"/>
          <p:cNvSpPr txBox="1"/>
          <p:nvPr/>
        </p:nvSpPr>
        <p:spPr>
          <a:xfrm>
            <a:off x="7788128" y="2645313"/>
            <a:ext cx="828027" cy="151872"/>
          </a:xfrm>
          <a:prstGeom prst="rect">
            <a:avLst/>
          </a:prstGeom>
        </p:spPr>
        <p:txBody>
          <a:bodyPr vert="horz" wrap="square" lIns="0" tIns="13243" rIns="0" bIns="0" rtlCol="0">
            <a:spAutoFit/>
          </a:bodyPr>
          <a:lstStyle/>
          <a:p>
            <a:pPr marL="11516">
              <a:spcBef>
                <a:spcPts val="103"/>
              </a:spcBef>
            </a:pPr>
            <a:r>
              <a:rPr sz="900" dirty="0">
                <a:latin typeface="BIZ UDP明朝 Medium" panose="02020500000000000000" pitchFamily="18" charset="-128"/>
                <a:ea typeface="BIZ UDP明朝 Medium" panose="02020500000000000000" pitchFamily="18" charset="-128"/>
                <a:cs typeface="ＭＳ Ｐゴシック"/>
              </a:rPr>
              <a:t>MA</a:t>
            </a:r>
            <a:r>
              <a:rPr sz="900" spc="-18" dirty="0">
                <a:latin typeface="BIZ UDP明朝 Medium" panose="02020500000000000000" pitchFamily="18" charset="-128"/>
                <a:ea typeface="BIZ UDP明朝 Medium" panose="02020500000000000000" pitchFamily="18" charset="-128"/>
                <a:cs typeface="ＭＳ Ｐゴシック"/>
              </a:rPr>
              <a:t>リサイクル</a:t>
            </a:r>
            <a:endParaRPr sz="900">
              <a:latin typeface="BIZ UDP明朝 Medium" panose="02020500000000000000" pitchFamily="18" charset="-128"/>
              <a:ea typeface="BIZ UDP明朝 Medium" panose="02020500000000000000" pitchFamily="18" charset="-128"/>
              <a:cs typeface="ＭＳ Ｐゴシック"/>
            </a:endParaRPr>
          </a:p>
        </p:txBody>
      </p:sp>
      <p:sp>
        <p:nvSpPr>
          <p:cNvPr id="187" name="object 187"/>
          <p:cNvSpPr txBox="1"/>
          <p:nvPr/>
        </p:nvSpPr>
        <p:spPr>
          <a:xfrm>
            <a:off x="7788128" y="2811296"/>
            <a:ext cx="2036671" cy="151872"/>
          </a:xfrm>
          <a:prstGeom prst="rect">
            <a:avLst/>
          </a:prstGeom>
        </p:spPr>
        <p:txBody>
          <a:bodyPr vert="horz" wrap="square" lIns="0" tIns="13243" rIns="0" bIns="0" rtlCol="0">
            <a:spAutoFit/>
          </a:bodyPr>
          <a:lstStyle/>
          <a:p>
            <a:pPr marL="11516">
              <a:spcBef>
                <a:spcPts val="103"/>
              </a:spcBef>
            </a:pPr>
            <a:r>
              <a:rPr sz="900" spc="-9" dirty="0">
                <a:latin typeface="BIZ UDP明朝 Medium" panose="02020500000000000000" pitchFamily="18" charset="-128"/>
                <a:ea typeface="BIZ UDP明朝 Medium" panose="02020500000000000000" pitchFamily="18" charset="-128"/>
                <a:cs typeface="ＭＳ Ｐゴシック"/>
              </a:rPr>
              <a:t>炉心・ブランケット平均燃焼度向上</a:t>
            </a:r>
            <a:endParaRPr sz="900">
              <a:latin typeface="BIZ UDP明朝 Medium" panose="02020500000000000000" pitchFamily="18" charset="-128"/>
              <a:ea typeface="BIZ UDP明朝 Medium" panose="02020500000000000000" pitchFamily="18" charset="-128"/>
              <a:cs typeface="ＭＳ Ｐゴシック"/>
            </a:endParaRPr>
          </a:p>
        </p:txBody>
      </p:sp>
      <p:sp>
        <p:nvSpPr>
          <p:cNvPr id="188" name="object 188"/>
          <p:cNvSpPr txBox="1"/>
          <p:nvPr/>
        </p:nvSpPr>
        <p:spPr>
          <a:xfrm>
            <a:off x="7788128" y="2980018"/>
            <a:ext cx="830906" cy="151872"/>
          </a:xfrm>
          <a:prstGeom prst="rect">
            <a:avLst/>
          </a:prstGeom>
        </p:spPr>
        <p:txBody>
          <a:bodyPr vert="horz" wrap="square" lIns="0" tIns="13243" rIns="0" bIns="0" rtlCol="0">
            <a:spAutoFit/>
          </a:bodyPr>
          <a:lstStyle/>
          <a:p>
            <a:pPr marL="11516">
              <a:spcBef>
                <a:spcPts val="103"/>
              </a:spcBef>
            </a:pPr>
            <a:r>
              <a:rPr sz="900" spc="-14" dirty="0">
                <a:latin typeface="BIZ UDP明朝 Medium" panose="02020500000000000000" pitchFamily="18" charset="-128"/>
                <a:ea typeface="BIZ UDP明朝 Medium" panose="02020500000000000000" pitchFamily="18" charset="-128"/>
                <a:cs typeface="ＭＳ Ｐゴシック"/>
              </a:rPr>
              <a:t>回収ロス低減</a:t>
            </a:r>
            <a:endParaRPr sz="900">
              <a:latin typeface="BIZ UDP明朝 Medium" panose="02020500000000000000" pitchFamily="18" charset="-128"/>
              <a:ea typeface="BIZ UDP明朝 Medium" panose="02020500000000000000" pitchFamily="18" charset="-128"/>
              <a:cs typeface="ＭＳ Ｐゴシック"/>
            </a:endParaRPr>
          </a:p>
        </p:txBody>
      </p:sp>
      <p:sp>
        <p:nvSpPr>
          <p:cNvPr id="189" name="object 189"/>
          <p:cNvSpPr txBox="1"/>
          <p:nvPr/>
        </p:nvSpPr>
        <p:spPr>
          <a:xfrm>
            <a:off x="6677346" y="6376579"/>
            <a:ext cx="2796984" cy="259594"/>
          </a:xfrm>
          <a:prstGeom prst="rect">
            <a:avLst/>
          </a:prstGeom>
        </p:spPr>
        <p:txBody>
          <a:bodyPr vert="horz" wrap="square" lIns="0" tIns="13243" rIns="0" bIns="0" rtlCol="0">
            <a:spAutoFit/>
          </a:bodyPr>
          <a:lstStyle/>
          <a:p>
            <a:pPr marL="11516">
              <a:spcBef>
                <a:spcPts val="103"/>
              </a:spcBef>
            </a:pPr>
            <a:r>
              <a:rPr lang="ja-JP" altLang="en-US" sz="1600" spc="-9" dirty="0">
                <a:latin typeface="BIZ UDP明朝 Medium" panose="02020500000000000000" pitchFamily="18" charset="-128"/>
                <a:ea typeface="BIZ UDP明朝 Medium" panose="02020500000000000000" pitchFamily="18" charset="-128"/>
                <a:cs typeface="ＭＳ Ｐゴシック"/>
              </a:rPr>
              <a:t>マルチリサイクル型高速増殖炉</a:t>
            </a:r>
            <a:endParaRPr lang="ja-JP" altLang="en-US" sz="1600" dirty="0">
              <a:latin typeface="BIZ UDP明朝 Medium" panose="02020500000000000000" pitchFamily="18" charset="-128"/>
              <a:ea typeface="BIZ UDP明朝 Medium" panose="02020500000000000000" pitchFamily="18" charset="-128"/>
              <a:cs typeface="ＭＳ Ｐゴシック"/>
            </a:endParaRPr>
          </a:p>
        </p:txBody>
      </p:sp>
      <p:grpSp>
        <p:nvGrpSpPr>
          <p:cNvPr id="190" name="object 190"/>
          <p:cNvGrpSpPr/>
          <p:nvPr/>
        </p:nvGrpSpPr>
        <p:grpSpPr>
          <a:xfrm>
            <a:off x="2948806" y="2582892"/>
            <a:ext cx="1919779" cy="2934372"/>
            <a:chOff x="1876044" y="2848356"/>
            <a:chExt cx="2117090" cy="3235960"/>
          </a:xfrm>
        </p:grpSpPr>
        <p:sp>
          <p:nvSpPr>
            <p:cNvPr id="191" name="object 191"/>
            <p:cNvSpPr/>
            <p:nvPr/>
          </p:nvSpPr>
          <p:spPr>
            <a:xfrm>
              <a:off x="1876044" y="2848356"/>
              <a:ext cx="318770" cy="1118870"/>
            </a:xfrm>
            <a:custGeom>
              <a:avLst/>
              <a:gdLst/>
              <a:ahLst/>
              <a:cxnLst/>
              <a:rect l="l" t="t" r="r" b="b"/>
              <a:pathLst>
                <a:path w="318769" h="1118870">
                  <a:moveTo>
                    <a:pt x="16763" y="633983"/>
                  </a:moveTo>
                  <a:lnTo>
                    <a:pt x="3047" y="633983"/>
                  </a:lnTo>
                  <a:lnTo>
                    <a:pt x="4571" y="601979"/>
                  </a:lnTo>
                  <a:lnTo>
                    <a:pt x="9143" y="560832"/>
                  </a:lnTo>
                  <a:lnTo>
                    <a:pt x="21335" y="560832"/>
                  </a:lnTo>
                  <a:lnTo>
                    <a:pt x="18287" y="601979"/>
                  </a:lnTo>
                  <a:lnTo>
                    <a:pt x="16763" y="633983"/>
                  </a:lnTo>
                  <a:close/>
                </a:path>
                <a:path w="318769" h="1118870">
                  <a:moveTo>
                    <a:pt x="22859" y="547116"/>
                  </a:moveTo>
                  <a:lnTo>
                    <a:pt x="9143" y="547116"/>
                  </a:lnTo>
                  <a:lnTo>
                    <a:pt x="9143" y="544067"/>
                  </a:lnTo>
                  <a:lnTo>
                    <a:pt x="13715" y="505967"/>
                  </a:lnTo>
                  <a:lnTo>
                    <a:pt x="27431" y="507491"/>
                  </a:lnTo>
                  <a:lnTo>
                    <a:pt x="22859" y="545591"/>
                  </a:lnTo>
                  <a:lnTo>
                    <a:pt x="22859" y="547116"/>
                  </a:lnTo>
                  <a:close/>
                </a:path>
                <a:path w="318769" h="1118870">
                  <a:moveTo>
                    <a:pt x="28955" y="493775"/>
                  </a:moveTo>
                  <a:lnTo>
                    <a:pt x="15239" y="492251"/>
                  </a:lnTo>
                  <a:lnTo>
                    <a:pt x="15239" y="487679"/>
                  </a:lnTo>
                  <a:lnTo>
                    <a:pt x="21335" y="451103"/>
                  </a:lnTo>
                  <a:lnTo>
                    <a:pt x="35051" y="452627"/>
                  </a:lnTo>
                  <a:lnTo>
                    <a:pt x="28955" y="489203"/>
                  </a:lnTo>
                  <a:lnTo>
                    <a:pt x="28955" y="493775"/>
                  </a:lnTo>
                  <a:close/>
                </a:path>
                <a:path w="318769" h="1118870">
                  <a:moveTo>
                    <a:pt x="36575" y="438911"/>
                  </a:moveTo>
                  <a:lnTo>
                    <a:pt x="22859" y="437387"/>
                  </a:lnTo>
                  <a:lnTo>
                    <a:pt x="22859" y="432816"/>
                  </a:lnTo>
                  <a:lnTo>
                    <a:pt x="27431" y="406908"/>
                  </a:lnTo>
                  <a:lnTo>
                    <a:pt x="28955" y="396240"/>
                  </a:lnTo>
                  <a:lnTo>
                    <a:pt x="42671" y="399287"/>
                  </a:lnTo>
                  <a:lnTo>
                    <a:pt x="36575" y="435863"/>
                  </a:lnTo>
                  <a:lnTo>
                    <a:pt x="36575" y="438911"/>
                  </a:lnTo>
                  <a:close/>
                </a:path>
                <a:path w="318769" h="1118870">
                  <a:moveTo>
                    <a:pt x="45719" y="385571"/>
                  </a:moveTo>
                  <a:lnTo>
                    <a:pt x="32004" y="382524"/>
                  </a:lnTo>
                  <a:lnTo>
                    <a:pt x="32004" y="381000"/>
                  </a:lnTo>
                  <a:lnTo>
                    <a:pt x="36575" y="355091"/>
                  </a:lnTo>
                  <a:lnTo>
                    <a:pt x="39623" y="342900"/>
                  </a:lnTo>
                  <a:lnTo>
                    <a:pt x="53339" y="345947"/>
                  </a:lnTo>
                  <a:lnTo>
                    <a:pt x="50672" y="356616"/>
                  </a:lnTo>
                  <a:lnTo>
                    <a:pt x="50291" y="356616"/>
                  </a:lnTo>
                  <a:lnTo>
                    <a:pt x="45719" y="382524"/>
                  </a:lnTo>
                  <a:lnTo>
                    <a:pt x="45719" y="385571"/>
                  </a:lnTo>
                  <a:close/>
                </a:path>
                <a:path w="318769" h="1118870">
                  <a:moveTo>
                    <a:pt x="50291" y="358140"/>
                  </a:moveTo>
                  <a:lnTo>
                    <a:pt x="50291" y="356616"/>
                  </a:lnTo>
                  <a:lnTo>
                    <a:pt x="50672" y="356616"/>
                  </a:lnTo>
                  <a:lnTo>
                    <a:pt x="50291" y="358140"/>
                  </a:lnTo>
                  <a:close/>
                </a:path>
                <a:path w="318769" h="1118870">
                  <a:moveTo>
                    <a:pt x="54863" y="332232"/>
                  </a:moveTo>
                  <a:lnTo>
                    <a:pt x="42671" y="329183"/>
                  </a:lnTo>
                  <a:lnTo>
                    <a:pt x="47243" y="304800"/>
                  </a:lnTo>
                  <a:lnTo>
                    <a:pt x="50291" y="288035"/>
                  </a:lnTo>
                  <a:lnTo>
                    <a:pt x="64007" y="291083"/>
                  </a:lnTo>
                  <a:lnTo>
                    <a:pt x="60959" y="307847"/>
                  </a:lnTo>
                  <a:lnTo>
                    <a:pt x="54863" y="332232"/>
                  </a:lnTo>
                  <a:close/>
                </a:path>
                <a:path w="318769" h="1118870">
                  <a:moveTo>
                    <a:pt x="67055" y="278891"/>
                  </a:moveTo>
                  <a:lnTo>
                    <a:pt x="54863" y="275843"/>
                  </a:lnTo>
                  <a:lnTo>
                    <a:pt x="57911" y="259079"/>
                  </a:lnTo>
                  <a:lnTo>
                    <a:pt x="64007" y="236219"/>
                  </a:lnTo>
                  <a:lnTo>
                    <a:pt x="64007" y="234695"/>
                  </a:lnTo>
                  <a:lnTo>
                    <a:pt x="77723" y="239267"/>
                  </a:lnTo>
                  <a:lnTo>
                    <a:pt x="77723" y="240791"/>
                  </a:lnTo>
                  <a:lnTo>
                    <a:pt x="71627" y="262127"/>
                  </a:lnTo>
                  <a:lnTo>
                    <a:pt x="67055" y="278891"/>
                  </a:lnTo>
                  <a:close/>
                </a:path>
                <a:path w="318769" h="1118870">
                  <a:moveTo>
                    <a:pt x="80771" y="225551"/>
                  </a:moveTo>
                  <a:lnTo>
                    <a:pt x="68579" y="222503"/>
                  </a:lnTo>
                  <a:lnTo>
                    <a:pt x="70104" y="214883"/>
                  </a:lnTo>
                  <a:lnTo>
                    <a:pt x="76200" y="195071"/>
                  </a:lnTo>
                  <a:lnTo>
                    <a:pt x="80771" y="182879"/>
                  </a:lnTo>
                  <a:lnTo>
                    <a:pt x="92963" y="187451"/>
                  </a:lnTo>
                  <a:lnTo>
                    <a:pt x="89915" y="199643"/>
                  </a:lnTo>
                  <a:lnTo>
                    <a:pt x="83819" y="219455"/>
                  </a:lnTo>
                  <a:lnTo>
                    <a:pt x="80771" y="225551"/>
                  </a:lnTo>
                  <a:close/>
                </a:path>
                <a:path w="318769" h="1118870">
                  <a:moveTo>
                    <a:pt x="97535" y="173735"/>
                  </a:moveTo>
                  <a:lnTo>
                    <a:pt x="85343" y="169163"/>
                  </a:lnTo>
                  <a:lnTo>
                    <a:pt x="89915" y="155447"/>
                  </a:lnTo>
                  <a:lnTo>
                    <a:pt x="96011" y="138683"/>
                  </a:lnTo>
                  <a:lnTo>
                    <a:pt x="99059" y="131063"/>
                  </a:lnTo>
                  <a:lnTo>
                    <a:pt x="112775" y="135635"/>
                  </a:lnTo>
                  <a:lnTo>
                    <a:pt x="109727" y="143255"/>
                  </a:lnTo>
                  <a:lnTo>
                    <a:pt x="102107" y="161543"/>
                  </a:lnTo>
                  <a:lnTo>
                    <a:pt x="97535" y="173735"/>
                  </a:lnTo>
                  <a:close/>
                </a:path>
                <a:path w="318769" h="1118870">
                  <a:moveTo>
                    <a:pt x="117347" y="123443"/>
                  </a:moveTo>
                  <a:lnTo>
                    <a:pt x="105155" y="117347"/>
                  </a:lnTo>
                  <a:lnTo>
                    <a:pt x="109727" y="105155"/>
                  </a:lnTo>
                  <a:lnTo>
                    <a:pt x="117347" y="89916"/>
                  </a:lnTo>
                  <a:lnTo>
                    <a:pt x="123443" y="80771"/>
                  </a:lnTo>
                  <a:lnTo>
                    <a:pt x="134111" y="86867"/>
                  </a:lnTo>
                  <a:lnTo>
                    <a:pt x="129539" y="96011"/>
                  </a:lnTo>
                  <a:lnTo>
                    <a:pt x="123443" y="111251"/>
                  </a:lnTo>
                  <a:lnTo>
                    <a:pt x="117347" y="123443"/>
                  </a:lnTo>
                  <a:close/>
                </a:path>
                <a:path w="318769" h="1118870">
                  <a:moveTo>
                    <a:pt x="141731" y="74675"/>
                  </a:moveTo>
                  <a:lnTo>
                    <a:pt x="129539" y="68579"/>
                  </a:lnTo>
                  <a:lnTo>
                    <a:pt x="132587" y="62483"/>
                  </a:lnTo>
                  <a:lnTo>
                    <a:pt x="147827" y="41147"/>
                  </a:lnTo>
                  <a:lnTo>
                    <a:pt x="153923" y="33527"/>
                  </a:lnTo>
                  <a:lnTo>
                    <a:pt x="164591" y="41147"/>
                  </a:lnTo>
                  <a:lnTo>
                    <a:pt x="158495" y="48767"/>
                  </a:lnTo>
                  <a:lnTo>
                    <a:pt x="151964" y="57911"/>
                  </a:lnTo>
                  <a:lnTo>
                    <a:pt x="150875" y="57911"/>
                  </a:lnTo>
                  <a:lnTo>
                    <a:pt x="143255" y="70103"/>
                  </a:lnTo>
                  <a:lnTo>
                    <a:pt x="144779" y="70103"/>
                  </a:lnTo>
                  <a:lnTo>
                    <a:pt x="141731" y="74675"/>
                  </a:lnTo>
                  <a:close/>
                </a:path>
                <a:path w="318769" h="1118870">
                  <a:moveTo>
                    <a:pt x="150875" y="59435"/>
                  </a:moveTo>
                  <a:lnTo>
                    <a:pt x="150875" y="57911"/>
                  </a:lnTo>
                  <a:lnTo>
                    <a:pt x="151964" y="57911"/>
                  </a:lnTo>
                  <a:lnTo>
                    <a:pt x="150875" y="59435"/>
                  </a:lnTo>
                  <a:close/>
                </a:path>
                <a:path w="318769" h="1118870">
                  <a:moveTo>
                    <a:pt x="172211" y="32003"/>
                  </a:moveTo>
                  <a:lnTo>
                    <a:pt x="163067" y="22859"/>
                  </a:lnTo>
                  <a:lnTo>
                    <a:pt x="170687" y="15240"/>
                  </a:lnTo>
                  <a:lnTo>
                    <a:pt x="179831" y="9143"/>
                  </a:lnTo>
                  <a:lnTo>
                    <a:pt x="187451" y="4571"/>
                  </a:lnTo>
                  <a:lnTo>
                    <a:pt x="201167" y="0"/>
                  </a:lnTo>
                  <a:lnTo>
                    <a:pt x="204215" y="13716"/>
                  </a:lnTo>
                  <a:lnTo>
                    <a:pt x="199643" y="13716"/>
                  </a:lnTo>
                  <a:lnTo>
                    <a:pt x="193547" y="16763"/>
                  </a:lnTo>
                  <a:lnTo>
                    <a:pt x="188467" y="19811"/>
                  </a:lnTo>
                  <a:lnTo>
                    <a:pt x="187451" y="19811"/>
                  </a:lnTo>
                  <a:lnTo>
                    <a:pt x="172211" y="32003"/>
                  </a:lnTo>
                  <a:close/>
                </a:path>
                <a:path w="318769" h="1118870">
                  <a:moveTo>
                    <a:pt x="199643" y="15240"/>
                  </a:moveTo>
                  <a:lnTo>
                    <a:pt x="199643" y="13716"/>
                  </a:lnTo>
                  <a:lnTo>
                    <a:pt x="204215" y="13716"/>
                  </a:lnTo>
                  <a:lnTo>
                    <a:pt x="199643" y="15240"/>
                  </a:lnTo>
                  <a:close/>
                </a:path>
                <a:path w="318769" h="1118870">
                  <a:moveTo>
                    <a:pt x="185927" y="21335"/>
                  </a:moveTo>
                  <a:lnTo>
                    <a:pt x="187451" y="19811"/>
                  </a:lnTo>
                  <a:lnTo>
                    <a:pt x="188467" y="19811"/>
                  </a:lnTo>
                  <a:lnTo>
                    <a:pt x="185927" y="21335"/>
                  </a:lnTo>
                  <a:close/>
                </a:path>
                <a:path w="318769" h="1118870">
                  <a:moveTo>
                    <a:pt x="230123" y="21335"/>
                  </a:moveTo>
                  <a:lnTo>
                    <a:pt x="224027" y="16763"/>
                  </a:lnTo>
                  <a:lnTo>
                    <a:pt x="217931" y="13716"/>
                  </a:lnTo>
                  <a:lnTo>
                    <a:pt x="214883" y="13716"/>
                  </a:lnTo>
                  <a:lnTo>
                    <a:pt x="217931" y="0"/>
                  </a:lnTo>
                  <a:lnTo>
                    <a:pt x="222504" y="1524"/>
                  </a:lnTo>
                  <a:lnTo>
                    <a:pt x="230123" y="4571"/>
                  </a:lnTo>
                  <a:lnTo>
                    <a:pt x="237743" y="9143"/>
                  </a:lnTo>
                  <a:lnTo>
                    <a:pt x="243458" y="13716"/>
                  </a:lnTo>
                  <a:lnTo>
                    <a:pt x="217931" y="13716"/>
                  </a:lnTo>
                  <a:lnTo>
                    <a:pt x="219455" y="15240"/>
                  </a:lnTo>
                  <a:lnTo>
                    <a:pt x="245363" y="15240"/>
                  </a:lnTo>
                  <a:lnTo>
                    <a:pt x="249021" y="19811"/>
                  </a:lnTo>
                  <a:lnTo>
                    <a:pt x="230123" y="19811"/>
                  </a:lnTo>
                  <a:lnTo>
                    <a:pt x="230123" y="21335"/>
                  </a:lnTo>
                  <a:close/>
                </a:path>
                <a:path w="318769" h="1118870">
                  <a:moveTo>
                    <a:pt x="243839" y="35051"/>
                  </a:moveTo>
                  <a:lnTo>
                    <a:pt x="240791" y="32003"/>
                  </a:lnTo>
                  <a:lnTo>
                    <a:pt x="242315" y="32003"/>
                  </a:lnTo>
                  <a:lnTo>
                    <a:pt x="230123" y="19811"/>
                  </a:lnTo>
                  <a:lnTo>
                    <a:pt x="249021" y="19811"/>
                  </a:lnTo>
                  <a:lnTo>
                    <a:pt x="251459" y="22859"/>
                  </a:lnTo>
                  <a:lnTo>
                    <a:pt x="254507" y="25908"/>
                  </a:lnTo>
                  <a:lnTo>
                    <a:pt x="243839" y="35051"/>
                  </a:lnTo>
                  <a:close/>
                </a:path>
                <a:path w="318769" h="1118870">
                  <a:moveTo>
                    <a:pt x="252983" y="48767"/>
                  </a:moveTo>
                  <a:lnTo>
                    <a:pt x="251459" y="45719"/>
                  </a:lnTo>
                  <a:lnTo>
                    <a:pt x="262127" y="38100"/>
                  </a:lnTo>
                  <a:lnTo>
                    <a:pt x="265175" y="41147"/>
                  </a:lnTo>
                  <a:lnTo>
                    <a:pt x="267788" y="47243"/>
                  </a:lnTo>
                  <a:lnTo>
                    <a:pt x="252983" y="47243"/>
                  </a:lnTo>
                  <a:lnTo>
                    <a:pt x="252983" y="48767"/>
                  </a:lnTo>
                  <a:close/>
                </a:path>
                <a:path w="318769" h="1118870">
                  <a:moveTo>
                    <a:pt x="268223" y="80771"/>
                  </a:moveTo>
                  <a:lnTo>
                    <a:pt x="263651" y="70103"/>
                  </a:lnTo>
                  <a:lnTo>
                    <a:pt x="257555" y="57911"/>
                  </a:lnTo>
                  <a:lnTo>
                    <a:pt x="252983" y="47243"/>
                  </a:lnTo>
                  <a:lnTo>
                    <a:pt x="267788" y="47243"/>
                  </a:lnTo>
                  <a:lnTo>
                    <a:pt x="269747" y="51816"/>
                  </a:lnTo>
                  <a:lnTo>
                    <a:pt x="275843" y="64008"/>
                  </a:lnTo>
                  <a:lnTo>
                    <a:pt x="280415" y="76200"/>
                  </a:lnTo>
                  <a:lnTo>
                    <a:pt x="268223" y="80771"/>
                  </a:lnTo>
                  <a:close/>
                </a:path>
                <a:path w="318769" h="1118870">
                  <a:moveTo>
                    <a:pt x="277367" y="111251"/>
                  </a:moveTo>
                  <a:lnTo>
                    <a:pt x="272795" y="96011"/>
                  </a:lnTo>
                  <a:lnTo>
                    <a:pt x="272795" y="94487"/>
                  </a:lnTo>
                  <a:lnTo>
                    <a:pt x="284987" y="89916"/>
                  </a:lnTo>
                  <a:lnTo>
                    <a:pt x="284987" y="91440"/>
                  </a:lnTo>
                  <a:lnTo>
                    <a:pt x="289559" y="106679"/>
                  </a:lnTo>
                  <a:lnTo>
                    <a:pt x="290391" y="109727"/>
                  </a:lnTo>
                  <a:lnTo>
                    <a:pt x="277367" y="109727"/>
                  </a:lnTo>
                  <a:lnTo>
                    <a:pt x="277367" y="111251"/>
                  </a:lnTo>
                  <a:close/>
                </a:path>
                <a:path w="318769" h="1118870">
                  <a:moveTo>
                    <a:pt x="281939" y="132587"/>
                  </a:moveTo>
                  <a:lnTo>
                    <a:pt x="280415" y="126491"/>
                  </a:lnTo>
                  <a:lnTo>
                    <a:pt x="277367" y="109727"/>
                  </a:lnTo>
                  <a:lnTo>
                    <a:pt x="290391" y="109727"/>
                  </a:lnTo>
                  <a:lnTo>
                    <a:pt x="294131" y="123443"/>
                  </a:lnTo>
                  <a:lnTo>
                    <a:pt x="295655" y="129540"/>
                  </a:lnTo>
                  <a:lnTo>
                    <a:pt x="281939" y="132587"/>
                  </a:lnTo>
                  <a:close/>
                </a:path>
                <a:path w="318769" h="1118870">
                  <a:moveTo>
                    <a:pt x="291083" y="179832"/>
                  </a:moveTo>
                  <a:lnTo>
                    <a:pt x="288035" y="160019"/>
                  </a:lnTo>
                  <a:lnTo>
                    <a:pt x="284987" y="146303"/>
                  </a:lnTo>
                  <a:lnTo>
                    <a:pt x="298704" y="143255"/>
                  </a:lnTo>
                  <a:lnTo>
                    <a:pt x="301751" y="158495"/>
                  </a:lnTo>
                  <a:lnTo>
                    <a:pt x="304800" y="176783"/>
                  </a:lnTo>
                  <a:lnTo>
                    <a:pt x="305104" y="178308"/>
                  </a:lnTo>
                  <a:lnTo>
                    <a:pt x="291083" y="178308"/>
                  </a:lnTo>
                  <a:lnTo>
                    <a:pt x="291083" y="179832"/>
                  </a:lnTo>
                  <a:close/>
                </a:path>
                <a:path w="318769" h="1118870">
                  <a:moveTo>
                    <a:pt x="292607" y="185927"/>
                  </a:moveTo>
                  <a:lnTo>
                    <a:pt x="291083" y="178308"/>
                  </a:lnTo>
                  <a:lnTo>
                    <a:pt x="305104" y="178308"/>
                  </a:lnTo>
                  <a:lnTo>
                    <a:pt x="306323" y="184403"/>
                  </a:lnTo>
                  <a:lnTo>
                    <a:pt x="292607" y="185927"/>
                  </a:lnTo>
                  <a:close/>
                </a:path>
                <a:path w="318769" h="1118870">
                  <a:moveTo>
                    <a:pt x="298704" y="240791"/>
                  </a:moveTo>
                  <a:lnTo>
                    <a:pt x="297179" y="219455"/>
                  </a:lnTo>
                  <a:lnTo>
                    <a:pt x="294131" y="199643"/>
                  </a:lnTo>
                  <a:lnTo>
                    <a:pt x="307847" y="198119"/>
                  </a:lnTo>
                  <a:lnTo>
                    <a:pt x="310895" y="217932"/>
                  </a:lnTo>
                  <a:lnTo>
                    <a:pt x="312419" y="239267"/>
                  </a:lnTo>
                  <a:lnTo>
                    <a:pt x="298704" y="240791"/>
                  </a:lnTo>
                  <a:close/>
                </a:path>
                <a:path w="318769" h="1118870">
                  <a:moveTo>
                    <a:pt x="316991" y="294132"/>
                  </a:moveTo>
                  <a:lnTo>
                    <a:pt x="303275" y="294132"/>
                  </a:lnTo>
                  <a:lnTo>
                    <a:pt x="301751" y="284987"/>
                  </a:lnTo>
                  <a:lnTo>
                    <a:pt x="300227" y="262127"/>
                  </a:lnTo>
                  <a:lnTo>
                    <a:pt x="300227" y="254508"/>
                  </a:lnTo>
                  <a:lnTo>
                    <a:pt x="313943" y="252983"/>
                  </a:lnTo>
                  <a:lnTo>
                    <a:pt x="314045" y="262127"/>
                  </a:lnTo>
                  <a:lnTo>
                    <a:pt x="315467" y="283463"/>
                  </a:lnTo>
                  <a:lnTo>
                    <a:pt x="316991" y="294132"/>
                  </a:lnTo>
                  <a:close/>
                </a:path>
                <a:path w="318769" h="1118870">
                  <a:moveTo>
                    <a:pt x="318515" y="348995"/>
                  </a:moveTo>
                  <a:lnTo>
                    <a:pt x="304800" y="348995"/>
                  </a:lnTo>
                  <a:lnTo>
                    <a:pt x="304800" y="332232"/>
                  </a:lnTo>
                  <a:lnTo>
                    <a:pt x="303275" y="307847"/>
                  </a:lnTo>
                  <a:lnTo>
                    <a:pt x="316991" y="307847"/>
                  </a:lnTo>
                  <a:lnTo>
                    <a:pt x="318515" y="332232"/>
                  </a:lnTo>
                  <a:lnTo>
                    <a:pt x="318515" y="348995"/>
                  </a:lnTo>
                  <a:close/>
                </a:path>
                <a:path w="318769" h="1118870">
                  <a:moveTo>
                    <a:pt x="318515" y="403859"/>
                  </a:moveTo>
                  <a:lnTo>
                    <a:pt x="304800" y="403859"/>
                  </a:lnTo>
                  <a:lnTo>
                    <a:pt x="304800" y="362711"/>
                  </a:lnTo>
                  <a:lnTo>
                    <a:pt x="318515" y="362711"/>
                  </a:lnTo>
                  <a:lnTo>
                    <a:pt x="318515" y="403859"/>
                  </a:lnTo>
                  <a:close/>
                </a:path>
                <a:path w="318769" h="1118870">
                  <a:moveTo>
                    <a:pt x="316991" y="458724"/>
                  </a:moveTo>
                  <a:lnTo>
                    <a:pt x="303275" y="458724"/>
                  </a:lnTo>
                  <a:lnTo>
                    <a:pt x="304800" y="417575"/>
                  </a:lnTo>
                  <a:lnTo>
                    <a:pt x="318515" y="417575"/>
                  </a:lnTo>
                  <a:lnTo>
                    <a:pt x="316991" y="458724"/>
                  </a:lnTo>
                  <a:close/>
                </a:path>
                <a:path w="318769" h="1118870">
                  <a:moveTo>
                    <a:pt x="313943" y="513587"/>
                  </a:moveTo>
                  <a:lnTo>
                    <a:pt x="300227" y="513587"/>
                  </a:lnTo>
                  <a:lnTo>
                    <a:pt x="303275" y="472440"/>
                  </a:lnTo>
                  <a:lnTo>
                    <a:pt x="316991" y="472440"/>
                  </a:lnTo>
                  <a:lnTo>
                    <a:pt x="313943" y="513587"/>
                  </a:lnTo>
                  <a:close/>
                </a:path>
                <a:path w="318769" h="1118870">
                  <a:moveTo>
                    <a:pt x="309371" y="568451"/>
                  </a:moveTo>
                  <a:lnTo>
                    <a:pt x="295655" y="568451"/>
                  </a:lnTo>
                  <a:lnTo>
                    <a:pt x="298704" y="527303"/>
                  </a:lnTo>
                  <a:lnTo>
                    <a:pt x="312419" y="527303"/>
                  </a:lnTo>
                  <a:lnTo>
                    <a:pt x="309371" y="568451"/>
                  </a:lnTo>
                  <a:close/>
                </a:path>
                <a:path w="318769" h="1118870">
                  <a:moveTo>
                    <a:pt x="303275" y="623316"/>
                  </a:moveTo>
                  <a:lnTo>
                    <a:pt x="289559" y="621791"/>
                  </a:lnTo>
                  <a:lnTo>
                    <a:pt x="294131" y="580643"/>
                  </a:lnTo>
                  <a:lnTo>
                    <a:pt x="307847" y="582167"/>
                  </a:lnTo>
                  <a:lnTo>
                    <a:pt x="303275" y="623316"/>
                  </a:lnTo>
                  <a:close/>
                </a:path>
                <a:path w="318769" h="1118870">
                  <a:moveTo>
                    <a:pt x="295655" y="678179"/>
                  </a:moveTo>
                  <a:lnTo>
                    <a:pt x="283463" y="676655"/>
                  </a:lnTo>
                  <a:lnTo>
                    <a:pt x="288035" y="635508"/>
                  </a:lnTo>
                  <a:lnTo>
                    <a:pt x="301751" y="637032"/>
                  </a:lnTo>
                  <a:lnTo>
                    <a:pt x="295655" y="678179"/>
                  </a:lnTo>
                  <a:close/>
                </a:path>
                <a:path w="318769" h="1118870">
                  <a:moveTo>
                    <a:pt x="291318" y="710183"/>
                  </a:moveTo>
                  <a:lnTo>
                    <a:pt x="277367" y="710183"/>
                  </a:lnTo>
                  <a:lnTo>
                    <a:pt x="280415" y="690371"/>
                  </a:lnTo>
                  <a:lnTo>
                    <a:pt x="294131" y="691895"/>
                  </a:lnTo>
                  <a:lnTo>
                    <a:pt x="291318" y="710183"/>
                  </a:lnTo>
                  <a:close/>
                </a:path>
                <a:path w="318769" h="1118870">
                  <a:moveTo>
                    <a:pt x="288035" y="733043"/>
                  </a:moveTo>
                  <a:lnTo>
                    <a:pt x="274319" y="729995"/>
                  </a:lnTo>
                  <a:lnTo>
                    <a:pt x="277367" y="708659"/>
                  </a:lnTo>
                  <a:lnTo>
                    <a:pt x="277367" y="710183"/>
                  </a:lnTo>
                  <a:lnTo>
                    <a:pt x="291318" y="710183"/>
                  </a:lnTo>
                  <a:lnTo>
                    <a:pt x="291083" y="711708"/>
                  </a:lnTo>
                  <a:lnTo>
                    <a:pt x="288035" y="733043"/>
                  </a:lnTo>
                  <a:close/>
                </a:path>
                <a:path w="318769" h="1118870">
                  <a:moveTo>
                    <a:pt x="277367" y="786383"/>
                  </a:moveTo>
                  <a:lnTo>
                    <a:pt x="263651" y="783335"/>
                  </a:lnTo>
                  <a:lnTo>
                    <a:pt x="268223" y="760475"/>
                  </a:lnTo>
                  <a:lnTo>
                    <a:pt x="271271" y="743711"/>
                  </a:lnTo>
                  <a:lnTo>
                    <a:pt x="284987" y="746759"/>
                  </a:lnTo>
                  <a:lnTo>
                    <a:pt x="281939" y="763524"/>
                  </a:lnTo>
                  <a:lnTo>
                    <a:pt x="277367" y="786383"/>
                  </a:lnTo>
                  <a:close/>
                </a:path>
                <a:path w="318769" h="1118870">
                  <a:moveTo>
                    <a:pt x="265175" y="839724"/>
                  </a:moveTo>
                  <a:lnTo>
                    <a:pt x="251459" y="836675"/>
                  </a:lnTo>
                  <a:lnTo>
                    <a:pt x="252983" y="833627"/>
                  </a:lnTo>
                  <a:lnTo>
                    <a:pt x="259079" y="809243"/>
                  </a:lnTo>
                  <a:lnTo>
                    <a:pt x="260604" y="797051"/>
                  </a:lnTo>
                  <a:lnTo>
                    <a:pt x="274319" y="800100"/>
                  </a:lnTo>
                  <a:lnTo>
                    <a:pt x="271271" y="812292"/>
                  </a:lnTo>
                  <a:lnTo>
                    <a:pt x="266700" y="836675"/>
                  </a:lnTo>
                  <a:lnTo>
                    <a:pt x="265175" y="839724"/>
                  </a:lnTo>
                  <a:close/>
                </a:path>
                <a:path w="318769" h="1118870">
                  <a:moveTo>
                    <a:pt x="261365" y="856487"/>
                  </a:moveTo>
                  <a:lnTo>
                    <a:pt x="246887" y="856487"/>
                  </a:lnTo>
                  <a:lnTo>
                    <a:pt x="248411" y="850392"/>
                  </a:lnTo>
                  <a:lnTo>
                    <a:pt x="262127" y="853440"/>
                  </a:lnTo>
                  <a:lnTo>
                    <a:pt x="261365" y="856487"/>
                  </a:lnTo>
                  <a:close/>
                </a:path>
                <a:path w="318769" h="1118870">
                  <a:moveTo>
                    <a:pt x="251459" y="893063"/>
                  </a:moveTo>
                  <a:lnTo>
                    <a:pt x="237743" y="890016"/>
                  </a:lnTo>
                  <a:lnTo>
                    <a:pt x="240791" y="877824"/>
                  </a:lnTo>
                  <a:lnTo>
                    <a:pt x="246887" y="854963"/>
                  </a:lnTo>
                  <a:lnTo>
                    <a:pt x="246887" y="856487"/>
                  </a:lnTo>
                  <a:lnTo>
                    <a:pt x="261365" y="856487"/>
                  </a:lnTo>
                  <a:lnTo>
                    <a:pt x="260604" y="859535"/>
                  </a:lnTo>
                  <a:lnTo>
                    <a:pt x="254507" y="880871"/>
                  </a:lnTo>
                  <a:lnTo>
                    <a:pt x="251459" y="893063"/>
                  </a:lnTo>
                  <a:close/>
                </a:path>
                <a:path w="318769" h="1118870">
                  <a:moveTo>
                    <a:pt x="234695" y="946403"/>
                  </a:moveTo>
                  <a:lnTo>
                    <a:pt x="220979" y="941832"/>
                  </a:lnTo>
                  <a:lnTo>
                    <a:pt x="222504" y="938783"/>
                  </a:lnTo>
                  <a:lnTo>
                    <a:pt x="228600" y="918971"/>
                  </a:lnTo>
                  <a:lnTo>
                    <a:pt x="234695" y="902208"/>
                  </a:lnTo>
                  <a:lnTo>
                    <a:pt x="246887" y="906779"/>
                  </a:lnTo>
                  <a:lnTo>
                    <a:pt x="242315" y="923543"/>
                  </a:lnTo>
                  <a:lnTo>
                    <a:pt x="236219" y="943355"/>
                  </a:lnTo>
                  <a:lnTo>
                    <a:pt x="234695" y="946403"/>
                  </a:lnTo>
                  <a:close/>
                </a:path>
                <a:path w="318769" h="1118870">
                  <a:moveTo>
                    <a:pt x="214883" y="998219"/>
                  </a:moveTo>
                  <a:lnTo>
                    <a:pt x="202691" y="992124"/>
                  </a:lnTo>
                  <a:lnTo>
                    <a:pt x="210311" y="975359"/>
                  </a:lnTo>
                  <a:lnTo>
                    <a:pt x="216407" y="957071"/>
                  </a:lnTo>
                  <a:lnTo>
                    <a:pt x="217931" y="954024"/>
                  </a:lnTo>
                  <a:lnTo>
                    <a:pt x="230123" y="958595"/>
                  </a:lnTo>
                  <a:lnTo>
                    <a:pt x="228600" y="961643"/>
                  </a:lnTo>
                  <a:lnTo>
                    <a:pt x="222504" y="979932"/>
                  </a:lnTo>
                  <a:lnTo>
                    <a:pt x="214883" y="996695"/>
                  </a:lnTo>
                  <a:lnTo>
                    <a:pt x="214883" y="998219"/>
                  </a:lnTo>
                  <a:close/>
                </a:path>
                <a:path w="318769" h="1118870">
                  <a:moveTo>
                    <a:pt x="204216" y="1022603"/>
                  </a:moveTo>
                  <a:lnTo>
                    <a:pt x="188975" y="1022603"/>
                  </a:lnTo>
                  <a:lnTo>
                    <a:pt x="196595" y="1007363"/>
                  </a:lnTo>
                  <a:lnTo>
                    <a:pt x="196595" y="1004316"/>
                  </a:lnTo>
                  <a:lnTo>
                    <a:pt x="208787" y="1010411"/>
                  </a:lnTo>
                  <a:lnTo>
                    <a:pt x="208787" y="1013459"/>
                  </a:lnTo>
                  <a:lnTo>
                    <a:pt x="204216" y="1022603"/>
                  </a:lnTo>
                  <a:close/>
                </a:path>
                <a:path w="318769" h="1118870">
                  <a:moveTo>
                    <a:pt x="196934" y="1036319"/>
                  </a:moveTo>
                  <a:lnTo>
                    <a:pt x="181355" y="1036319"/>
                  </a:lnTo>
                  <a:lnTo>
                    <a:pt x="188975" y="1021079"/>
                  </a:lnTo>
                  <a:lnTo>
                    <a:pt x="188975" y="1022603"/>
                  </a:lnTo>
                  <a:lnTo>
                    <a:pt x="204216" y="1022603"/>
                  </a:lnTo>
                  <a:lnTo>
                    <a:pt x="201167" y="1028700"/>
                  </a:lnTo>
                  <a:lnTo>
                    <a:pt x="196934" y="1036319"/>
                  </a:lnTo>
                  <a:close/>
                </a:path>
                <a:path w="318769" h="1118870">
                  <a:moveTo>
                    <a:pt x="190500" y="1048511"/>
                  </a:moveTo>
                  <a:lnTo>
                    <a:pt x="178307" y="1040892"/>
                  </a:lnTo>
                  <a:lnTo>
                    <a:pt x="181355" y="1034795"/>
                  </a:lnTo>
                  <a:lnTo>
                    <a:pt x="181355" y="1036319"/>
                  </a:lnTo>
                  <a:lnTo>
                    <a:pt x="196934" y="1036319"/>
                  </a:lnTo>
                  <a:lnTo>
                    <a:pt x="193547" y="1042416"/>
                  </a:lnTo>
                  <a:lnTo>
                    <a:pt x="190500" y="1048511"/>
                  </a:lnTo>
                  <a:close/>
                </a:path>
                <a:path w="318769" h="1118870">
                  <a:moveTo>
                    <a:pt x="152400" y="1078990"/>
                  </a:moveTo>
                  <a:lnTo>
                    <a:pt x="160019" y="1069847"/>
                  </a:lnTo>
                  <a:lnTo>
                    <a:pt x="167639" y="1059179"/>
                  </a:lnTo>
                  <a:lnTo>
                    <a:pt x="172211" y="1053084"/>
                  </a:lnTo>
                  <a:lnTo>
                    <a:pt x="182879" y="1059179"/>
                  </a:lnTo>
                  <a:lnTo>
                    <a:pt x="178307" y="1066800"/>
                  </a:lnTo>
                  <a:lnTo>
                    <a:pt x="170687" y="1077467"/>
                  </a:lnTo>
                  <a:lnTo>
                    <a:pt x="153923" y="1077467"/>
                  </a:lnTo>
                  <a:lnTo>
                    <a:pt x="152400" y="1078990"/>
                  </a:lnTo>
                  <a:close/>
                </a:path>
                <a:path w="318769" h="1118870">
                  <a:moveTo>
                    <a:pt x="169417" y="1078992"/>
                  </a:moveTo>
                  <a:lnTo>
                    <a:pt x="152400" y="1078992"/>
                  </a:lnTo>
                  <a:lnTo>
                    <a:pt x="153923" y="1077467"/>
                  </a:lnTo>
                  <a:lnTo>
                    <a:pt x="170687" y="1077467"/>
                  </a:lnTo>
                  <a:lnTo>
                    <a:pt x="169417" y="1078992"/>
                  </a:lnTo>
                  <a:close/>
                </a:path>
                <a:path w="318769" h="1118870">
                  <a:moveTo>
                    <a:pt x="158495" y="1094232"/>
                  </a:moveTo>
                  <a:lnTo>
                    <a:pt x="147827" y="1083563"/>
                  </a:lnTo>
                  <a:lnTo>
                    <a:pt x="152400" y="1078990"/>
                  </a:lnTo>
                  <a:lnTo>
                    <a:pt x="169417" y="1078992"/>
                  </a:lnTo>
                  <a:lnTo>
                    <a:pt x="163067" y="1086611"/>
                  </a:lnTo>
                  <a:lnTo>
                    <a:pt x="158495" y="1094232"/>
                  </a:lnTo>
                  <a:close/>
                </a:path>
                <a:path w="318769" h="1118870">
                  <a:moveTo>
                    <a:pt x="145215" y="1101851"/>
                  </a:moveTo>
                  <a:lnTo>
                    <a:pt x="124967" y="1101851"/>
                  </a:lnTo>
                  <a:lnTo>
                    <a:pt x="132587" y="1097279"/>
                  </a:lnTo>
                  <a:lnTo>
                    <a:pt x="138683" y="1092708"/>
                  </a:lnTo>
                  <a:lnTo>
                    <a:pt x="145215" y="1101851"/>
                  </a:lnTo>
                  <a:close/>
                </a:path>
                <a:path w="318769" h="1118870">
                  <a:moveTo>
                    <a:pt x="114300" y="1118616"/>
                  </a:moveTo>
                  <a:lnTo>
                    <a:pt x="103631" y="1118616"/>
                  </a:lnTo>
                  <a:lnTo>
                    <a:pt x="106679" y="1104900"/>
                  </a:lnTo>
                  <a:lnTo>
                    <a:pt x="112775" y="1104900"/>
                  </a:lnTo>
                  <a:lnTo>
                    <a:pt x="118871" y="1103375"/>
                  </a:lnTo>
                  <a:lnTo>
                    <a:pt x="126491" y="1100327"/>
                  </a:lnTo>
                  <a:lnTo>
                    <a:pt x="124967" y="1101851"/>
                  </a:lnTo>
                  <a:lnTo>
                    <a:pt x="145215" y="1101851"/>
                  </a:lnTo>
                  <a:lnTo>
                    <a:pt x="146304" y="1103375"/>
                  </a:lnTo>
                  <a:lnTo>
                    <a:pt x="140207" y="1109471"/>
                  </a:lnTo>
                  <a:lnTo>
                    <a:pt x="131063" y="1114043"/>
                  </a:lnTo>
                  <a:lnTo>
                    <a:pt x="123443" y="1117092"/>
                  </a:lnTo>
                  <a:lnTo>
                    <a:pt x="114300" y="1118616"/>
                  </a:lnTo>
                  <a:close/>
                </a:path>
                <a:path w="318769" h="1118870">
                  <a:moveTo>
                    <a:pt x="89915" y="1114043"/>
                  </a:moveTo>
                  <a:lnTo>
                    <a:pt x="88391" y="1114043"/>
                  </a:lnTo>
                  <a:lnTo>
                    <a:pt x="73151" y="1101851"/>
                  </a:lnTo>
                  <a:lnTo>
                    <a:pt x="67055" y="1095755"/>
                  </a:lnTo>
                  <a:lnTo>
                    <a:pt x="57911" y="1082040"/>
                  </a:lnTo>
                  <a:lnTo>
                    <a:pt x="68579" y="1074419"/>
                  </a:lnTo>
                  <a:lnTo>
                    <a:pt x="71627" y="1078992"/>
                  </a:lnTo>
                  <a:lnTo>
                    <a:pt x="77723" y="1086611"/>
                  </a:lnTo>
                  <a:lnTo>
                    <a:pt x="83819" y="1092708"/>
                  </a:lnTo>
                  <a:lnTo>
                    <a:pt x="82295" y="1092708"/>
                  </a:lnTo>
                  <a:lnTo>
                    <a:pt x="89915" y="1097279"/>
                  </a:lnTo>
                  <a:lnTo>
                    <a:pt x="88391" y="1097279"/>
                  </a:lnTo>
                  <a:lnTo>
                    <a:pt x="94487" y="1100937"/>
                  </a:lnTo>
                  <a:lnTo>
                    <a:pt x="94487" y="1101851"/>
                  </a:lnTo>
                  <a:lnTo>
                    <a:pt x="89915" y="1114043"/>
                  </a:lnTo>
                  <a:close/>
                </a:path>
                <a:path w="318769" h="1118870">
                  <a:moveTo>
                    <a:pt x="96011" y="1101851"/>
                  </a:moveTo>
                  <a:lnTo>
                    <a:pt x="94487" y="1100937"/>
                  </a:lnTo>
                  <a:lnTo>
                    <a:pt x="94487" y="1100327"/>
                  </a:lnTo>
                  <a:lnTo>
                    <a:pt x="96011" y="1101851"/>
                  </a:lnTo>
                  <a:close/>
                </a:path>
                <a:path w="318769" h="1118870">
                  <a:moveTo>
                    <a:pt x="50291" y="1069847"/>
                  </a:moveTo>
                  <a:lnTo>
                    <a:pt x="48767" y="1065275"/>
                  </a:lnTo>
                  <a:lnTo>
                    <a:pt x="42671" y="1053084"/>
                  </a:lnTo>
                  <a:lnTo>
                    <a:pt x="38100" y="1040892"/>
                  </a:lnTo>
                  <a:lnTo>
                    <a:pt x="35051" y="1030224"/>
                  </a:lnTo>
                  <a:lnTo>
                    <a:pt x="47243" y="1027175"/>
                  </a:lnTo>
                  <a:lnTo>
                    <a:pt x="50291" y="1036319"/>
                  </a:lnTo>
                  <a:lnTo>
                    <a:pt x="56387" y="1048511"/>
                  </a:lnTo>
                  <a:lnTo>
                    <a:pt x="60959" y="1060703"/>
                  </a:lnTo>
                  <a:lnTo>
                    <a:pt x="61467" y="1060703"/>
                  </a:lnTo>
                  <a:lnTo>
                    <a:pt x="62483" y="1063751"/>
                  </a:lnTo>
                  <a:lnTo>
                    <a:pt x="50291" y="1069847"/>
                  </a:lnTo>
                  <a:close/>
                </a:path>
                <a:path w="318769" h="1118870">
                  <a:moveTo>
                    <a:pt x="61467" y="1060703"/>
                  </a:moveTo>
                  <a:lnTo>
                    <a:pt x="60959" y="1060703"/>
                  </a:lnTo>
                  <a:lnTo>
                    <a:pt x="60959" y="1059179"/>
                  </a:lnTo>
                  <a:lnTo>
                    <a:pt x="61467" y="1060703"/>
                  </a:lnTo>
                  <a:close/>
                </a:path>
                <a:path w="318769" h="1118870">
                  <a:moveTo>
                    <a:pt x="30479" y="1018032"/>
                  </a:moveTo>
                  <a:lnTo>
                    <a:pt x="28955" y="1011935"/>
                  </a:lnTo>
                  <a:lnTo>
                    <a:pt x="24383" y="995171"/>
                  </a:lnTo>
                  <a:lnTo>
                    <a:pt x="21335" y="978408"/>
                  </a:lnTo>
                  <a:lnTo>
                    <a:pt x="19811" y="976884"/>
                  </a:lnTo>
                  <a:lnTo>
                    <a:pt x="33527" y="973835"/>
                  </a:lnTo>
                  <a:lnTo>
                    <a:pt x="33527" y="975359"/>
                  </a:lnTo>
                  <a:lnTo>
                    <a:pt x="38100" y="992124"/>
                  </a:lnTo>
                  <a:lnTo>
                    <a:pt x="42671" y="1007363"/>
                  </a:lnTo>
                  <a:lnTo>
                    <a:pt x="41147" y="1007363"/>
                  </a:lnTo>
                  <a:lnTo>
                    <a:pt x="44195" y="1013459"/>
                  </a:lnTo>
                  <a:lnTo>
                    <a:pt x="30479" y="1018032"/>
                  </a:lnTo>
                  <a:close/>
                </a:path>
                <a:path w="318769" h="1118870">
                  <a:moveTo>
                    <a:pt x="18287" y="963167"/>
                  </a:moveTo>
                  <a:lnTo>
                    <a:pt x="16763" y="960119"/>
                  </a:lnTo>
                  <a:lnTo>
                    <a:pt x="13715" y="941832"/>
                  </a:lnTo>
                  <a:lnTo>
                    <a:pt x="10667" y="922019"/>
                  </a:lnTo>
                  <a:lnTo>
                    <a:pt x="24383" y="920495"/>
                  </a:lnTo>
                  <a:lnTo>
                    <a:pt x="30479" y="957071"/>
                  </a:lnTo>
                  <a:lnTo>
                    <a:pt x="30479" y="961643"/>
                  </a:lnTo>
                  <a:lnTo>
                    <a:pt x="18287" y="963167"/>
                  </a:lnTo>
                  <a:close/>
                </a:path>
                <a:path w="318769" h="1118870">
                  <a:moveTo>
                    <a:pt x="9143" y="908303"/>
                  </a:moveTo>
                  <a:lnTo>
                    <a:pt x="9143" y="900683"/>
                  </a:lnTo>
                  <a:lnTo>
                    <a:pt x="6095" y="879347"/>
                  </a:lnTo>
                  <a:lnTo>
                    <a:pt x="4571" y="867155"/>
                  </a:lnTo>
                  <a:lnTo>
                    <a:pt x="18287" y="867155"/>
                  </a:lnTo>
                  <a:lnTo>
                    <a:pt x="19811" y="877824"/>
                  </a:lnTo>
                  <a:lnTo>
                    <a:pt x="21335" y="899159"/>
                  </a:lnTo>
                  <a:lnTo>
                    <a:pt x="22859" y="906779"/>
                  </a:lnTo>
                  <a:lnTo>
                    <a:pt x="9143" y="908303"/>
                  </a:lnTo>
                  <a:close/>
                </a:path>
                <a:path w="318769" h="1118870">
                  <a:moveTo>
                    <a:pt x="18287" y="853440"/>
                  </a:moveTo>
                  <a:lnTo>
                    <a:pt x="4571" y="853440"/>
                  </a:lnTo>
                  <a:lnTo>
                    <a:pt x="3047" y="833627"/>
                  </a:lnTo>
                  <a:lnTo>
                    <a:pt x="1523" y="812292"/>
                  </a:lnTo>
                  <a:lnTo>
                    <a:pt x="15239" y="812292"/>
                  </a:lnTo>
                  <a:lnTo>
                    <a:pt x="16763" y="833627"/>
                  </a:lnTo>
                  <a:lnTo>
                    <a:pt x="18287" y="853440"/>
                  </a:lnTo>
                  <a:close/>
                </a:path>
                <a:path w="318769" h="1118870">
                  <a:moveTo>
                    <a:pt x="15239" y="798575"/>
                  </a:moveTo>
                  <a:lnTo>
                    <a:pt x="1523" y="798575"/>
                  </a:lnTo>
                  <a:lnTo>
                    <a:pt x="0" y="786383"/>
                  </a:lnTo>
                  <a:lnTo>
                    <a:pt x="0" y="757427"/>
                  </a:lnTo>
                  <a:lnTo>
                    <a:pt x="13715" y="757427"/>
                  </a:lnTo>
                  <a:lnTo>
                    <a:pt x="13715" y="786383"/>
                  </a:lnTo>
                  <a:lnTo>
                    <a:pt x="15239" y="798575"/>
                  </a:lnTo>
                  <a:close/>
                </a:path>
                <a:path w="318769" h="1118870">
                  <a:moveTo>
                    <a:pt x="13715" y="743711"/>
                  </a:moveTo>
                  <a:lnTo>
                    <a:pt x="0" y="743711"/>
                  </a:lnTo>
                  <a:lnTo>
                    <a:pt x="0" y="702563"/>
                  </a:lnTo>
                  <a:lnTo>
                    <a:pt x="13715" y="702563"/>
                  </a:lnTo>
                  <a:lnTo>
                    <a:pt x="13715" y="743711"/>
                  </a:lnTo>
                  <a:close/>
                </a:path>
                <a:path w="318769" h="1118870">
                  <a:moveTo>
                    <a:pt x="15239" y="688847"/>
                  </a:moveTo>
                  <a:lnTo>
                    <a:pt x="1523" y="688847"/>
                  </a:lnTo>
                  <a:lnTo>
                    <a:pt x="1523" y="647700"/>
                  </a:lnTo>
                  <a:lnTo>
                    <a:pt x="15239" y="647700"/>
                  </a:lnTo>
                  <a:lnTo>
                    <a:pt x="15239" y="688847"/>
                  </a:lnTo>
                  <a:close/>
                </a:path>
              </a:pathLst>
            </a:custGeom>
            <a:solidFill>
              <a:srgbClr val="000000"/>
            </a:solidFill>
          </p:spPr>
          <p:txBody>
            <a:bodyPr wrap="square" lIns="0" tIns="0" rIns="0" bIns="0" rtlCol="0"/>
            <a:lstStyle/>
            <a:p>
              <a:endParaRPr sz="1200">
                <a:latin typeface="BIZ UDP明朝 Medium" panose="02020500000000000000" pitchFamily="18" charset="-128"/>
                <a:ea typeface="BIZ UDP明朝 Medium" panose="02020500000000000000" pitchFamily="18" charset="-128"/>
              </a:endParaRPr>
            </a:p>
          </p:txBody>
        </p:sp>
        <p:pic>
          <p:nvPicPr>
            <p:cNvPr id="192" name="object 192"/>
            <p:cNvPicPr/>
            <p:nvPr/>
          </p:nvPicPr>
          <p:blipFill>
            <a:blip r:embed="rId78" cstate="print"/>
            <a:stretch>
              <a:fillRect/>
            </a:stretch>
          </p:blipFill>
          <p:spPr>
            <a:xfrm>
              <a:off x="2337816" y="4277868"/>
              <a:ext cx="1655064" cy="1805939"/>
            </a:xfrm>
            <a:prstGeom prst="rect">
              <a:avLst/>
            </a:prstGeom>
          </p:spPr>
        </p:pic>
      </p:grpSp>
      <p:sp>
        <p:nvSpPr>
          <p:cNvPr id="193" name="object 193"/>
          <p:cNvSpPr txBox="1"/>
          <p:nvPr/>
        </p:nvSpPr>
        <p:spPr>
          <a:xfrm>
            <a:off x="4150602" y="4453052"/>
            <a:ext cx="726107" cy="151872"/>
          </a:xfrm>
          <a:prstGeom prst="rect">
            <a:avLst/>
          </a:prstGeom>
        </p:spPr>
        <p:txBody>
          <a:bodyPr vert="horz" wrap="square" lIns="0" tIns="13243" rIns="0" bIns="0" rtlCol="0">
            <a:spAutoFit/>
          </a:bodyPr>
          <a:lstStyle/>
          <a:p>
            <a:pPr marL="11516">
              <a:spcBef>
                <a:spcPts val="103"/>
              </a:spcBef>
            </a:pPr>
            <a:r>
              <a:rPr sz="900" dirty="0">
                <a:latin typeface="BIZ UDP明朝 Medium" panose="02020500000000000000" pitchFamily="18" charset="-128"/>
                <a:ea typeface="BIZ UDP明朝 Medium" panose="02020500000000000000" pitchFamily="18" charset="-128"/>
                <a:cs typeface="ＭＳ Ｐゴシック"/>
              </a:rPr>
              <a:t>HALEU</a:t>
            </a:r>
            <a:r>
              <a:rPr sz="900" spc="-27" dirty="0">
                <a:latin typeface="BIZ UDP明朝 Medium" panose="02020500000000000000" pitchFamily="18" charset="-128"/>
                <a:ea typeface="BIZ UDP明朝 Medium" panose="02020500000000000000" pitchFamily="18" charset="-128"/>
                <a:cs typeface="ＭＳ Ｐゴシック"/>
              </a:rPr>
              <a:t>燃料</a:t>
            </a:r>
            <a:endParaRPr sz="900">
              <a:latin typeface="BIZ UDP明朝 Medium" panose="02020500000000000000" pitchFamily="18" charset="-128"/>
              <a:ea typeface="BIZ UDP明朝 Medium" panose="02020500000000000000" pitchFamily="18" charset="-128"/>
              <a:cs typeface="ＭＳ Ｐゴシック"/>
            </a:endParaRPr>
          </a:p>
        </p:txBody>
      </p:sp>
      <p:sp>
        <p:nvSpPr>
          <p:cNvPr id="194" name="object 194"/>
          <p:cNvSpPr txBox="1"/>
          <p:nvPr/>
        </p:nvSpPr>
        <p:spPr>
          <a:xfrm>
            <a:off x="4364767" y="4620131"/>
            <a:ext cx="300002" cy="151872"/>
          </a:xfrm>
          <a:prstGeom prst="rect">
            <a:avLst/>
          </a:prstGeom>
        </p:spPr>
        <p:txBody>
          <a:bodyPr vert="horz" wrap="square" lIns="0" tIns="13243" rIns="0" bIns="0" rtlCol="0">
            <a:spAutoFit/>
          </a:bodyPr>
          <a:lstStyle/>
          <a:p>
            <a:pPr marL="11516">
              <a:spcBef>
                <a:spcPts val="103"/>
              </a:spcBef>
            </a:pPr>
            <a:r>
              <a:rPr sz="900" spc="-23" dirty="0">
                <a:latin typeface="BIZ UDP明朝 Medium" panose="02020500000000000000" pitchFamily="18" charset="-128"/>
                <a:ea typeface="BIZ UDP明朝 Medium" panose="02020500000000000000" pitchFamily="18" charset="-128"/>
                <a:cs typeface="ＭＳ Ｐゴシック"/>
              </a:rPr>
              <a:t>SMR</a:t>
            </a:r>
            <a:endParaRPr sz="900">
              <a:latin typeface="BIZ UDP明朝 Medium" panose="02020500000000000000" pitchFamily="18" charset="-128"/>
              <a:ea typeface="BIZ UDP明朝 Medium" panose="02020500000000000000" pitchFamily="18" charset="-128"/>
              <a:cs typeface="ＭＳ Ｐゴシック"/>
            </a:endParaRPr>
          </a:p>
        </p:txBody>
      </p:sp>
      <p:sp>
        <p:nvSpPr>
          <p:cNvPr id="195" name="object 195"/>
          <p:cNvSpPr txBox="1"/>
          <p:nvPr/>
        </p:nvSpPr>
        <p:spPr>
          <a:xfrm>
            <a:off x="3445664" y="5339940"/>
            <a:ext cx="363342" cy="151872"/>
          </a:xfrm>
          <a:prstGeom prst="rect">
            <a:avLst/>
          </a:prstGeom>
        </p:spPr>
        <p:txBody>
          <a:bodyPr vert="horz" wrap="square" lIns="0" tIns="13243" rIns="0" bIns="0" rtlCol="0">
            <a:spAutoFit/>
          </a:bodyPr>
          <a:lstStyle/>
          <a:p>
            <a:pPr marL="11516">
              <a:spcBef>
                <a:spcPts val="103"/>
              </a:spcBef>
            </a:pPr>
            <a:r>
              <a:rPr sz="900" spc="-18" dirty="0">
                <a:latin typeface="BIZ UDP明朝 Medium" panose="02020500000000000000" pitchFamily="18" charset="-128"/>
                <a:ea typeface="BIZ UDP明朝 Medium" panose="02020500000000000000" pitchFamily="18" charset="-128"/>
                <a:cs typeface="ＭＳ Ｐゴシック"/>
              </a:rPr>
              <a:t>HTTR</a:t>
            </a:r>
            <a:endParaRPr sz="900">
              <a:latin typeface="BIZ UDP明朝 Medium" panose="02020500000000000000" pitchFamily="18" charset="-128"/>
              <a:ea typeface="BIZ UDP明朝 Medium" panose="02020500000000000000" pitchFamily="18" charset="-128"/>
              <a:cs typeface="ＭＳ Ｐゴシック"/>
            </a:endParaRPr>
          </a:p>
        </p:txBody>
      </p:sp>
      <p:sp>
        <p:nvSpPr>
          <p:cNvPr id="196" name="object 196"/>
          <p:cNvSpPr/>
          <p:nvPr/>
        </p:nvSpPr>
        <p:spPr>
          <a:xfrm>
            <a:off x="5560718" y="4829967"/>
            <a:ext cx="481384" cy="193475"/>
          </a:xfrm>
          <a:custGeom>
            <a:avLst/>
            <a:gdLst/>
            <a:ahLst/>
            <a:cxnLst/>
            <a:rect l="l" t="t" r="r" b="b"/>
            <a:pathLst>
              <a:path w="530860" h="213360">
                <a:moveTo>
                  <a:pt x="530351" y="213359"/>
                </a:moveTo>
                <a:lnTo>
                  <a:pt x="0" y="213359"/>
                </a:lnTo>
                <a:lnTo>
                  <a:pt x="0" y="0"/>
                </a:lnTo>
                <a:lnTo>
                  <a:pt x="530351" y="0"/>
                </a:lnTo>
                <a:lnTo>
                  <a:pt x="530351" y="213359"/>
                </a:lnTo>
                <a:close/>
              </a:path>
            </a:pathLst>
          </a:custGeom>
          <a:solidFill>
            <a:srgbClr val="FFFFFF">
              <a:alpha val="50000"/>
            </a:srgbClr>
          </a:solidFill>
        </p:spPr>
        <p:txBody>
          <a:bodyPr wrap="square" lIns="0" tIns="0" rIns="0" bIns="0" rtlCol="0"/>
          <a:lstStyle/>
          <a:p>
            <a:endParaRPr sz="1200">
              <a:latin typeface="BIZ UDP明朝 Medium" panose="02020500000000000000" pitchFamily="18" charset="-128"/>
              <a:ea typeface="BIZ UDP明朝 Medium" panose="02020500000000000000" pitchFamily="18" charset="-128"/>
            </a:endParaRPr>
          </a:p>
        </p:txBody>
      </p:sp>
      <p:sp>
        <p:nvSpPr>
          <p:cNvPr id="197" name="object 197"/>
          <p:cNvSpPr txBox="1"/>
          <p:nvPr/>
        </p:nvSpPr>
        <p:spPr>
          <a:xfrm>
            <a:off x="5626756" y="4846920"/>
            <a:ext cx="377161" cy="151872"/>
          </a:xfrm>
          <a:prstGeom prst="rect">
            <a:avLst/>
          </a:prstGeom>
        </p:spPr>
        <p:txBody>
          <a:bodyPr vert="horz" wrap="square" lIns="0" tIns="13243" rIns="0" bIns="0" rtlCol="0">
            <a:spAutoFit/>
          </a:bodyPr>
          <a:lstStyle/>
          <a:p>
            <a:pPr marL="11516">
              <a:spcBef>
                <a:spcPts val="103"/>
              </a:spcBef>
            </a:pPr>
            <a:r>
              <a:rPr sz="900" spc="-18" dirty="0">
                <a:latin typeface="BIZ UDP明朝 Medium" panose="02020500000000000000" pitchFamily="18" charset="-128"/>
                <a:ea typeface="BIZ UDP明朝 Medium" panose="02020500000000000000" pitchFamily="18" charset="-128"/>
                <a:cs typeface="ＭＳ Ｐゴシック"/>
              </a:rPr>
              <a:t>HTGR</a:t>
            </a:r>
            <a:endParaRPr sz="900">
              <a:latin typeface="BIZ UDP明朝 Medium" panose="02020500000000000000" pitchFamily="18" charset="-128"/>
              <a:ea typeface="BIZ UDP明朝 Medium" panose="02020500000000000000" pitchFamily="18" charset="-128"/>
              <a:cs typeface="ＭＳ Ｐゴシック"/>
            </a:endParaRPr>
          </a:p>
        </p:txBody>
      </p:sp>
      <p:sp>
        <p:nvSpPr>
          <p:cNvPr id="198" name="object 198"/>
          <p:cNvSpPr/>
          <p:nvPr/>
        </p:nvSpPr>
        <p:spPr>
          <a:xfrm>
            <a:off x="5513732" y="4633728"/>
            <a:ext cx="226873" cy="236661"/>
          </a:xfrm>
          <a:custGeom>
            <a:avLst/>
            <a:gdLst/>
            <a:ahLst/>
            <a:cxnLst/>
            <a:rect l="l" t="t" r="r" b="b"/>
            <a:pathLst>
              <a:path w="250189" h="260985">
                <a:moveTo>
                  <a:pt x="236220" y="118872"/>
                </a:moveTo>
                <a:lnTo>
                  <a:pt x="233172" y="106680"/>
                </a:lnTo>
                <a:lnTo>
                  <a:pt x="234696" y="106680"/>
                </a:lnTo>
                <a:lnTo>
                  <a:pt x="231648" y="96012"/>
                </a:lnTo>
                <a:lnTo>
                  <a:pt x="243840" y="91440"/>
                </a:lnTo>
                <a:lnTo>
                  <a:pt x="246888" y="103632"/>
                </a:lnTo>
                <a:lnTo>
                  <a:pt x="248412" y="117348"/>
                </a:lnTo>
                <a:lnTo>
                  <a:pt x="236220" y="118872"/>
                </a:lnTo>
                <a:close/>
              </a:path>
              <a:path w="250189" h="260985">
                <a:moveTo>
                  <a:pt x="248412" y="143256"/>
                </a:moveTo>
                <a:lnTo>
                  <a:pt x="236220" y="143256"/>
                </a:lnTo>
                <a:lnTo>
                  <a:pt x="236220" y="118872"/>
                </a:lnTo>
                <a:lnTo>
                  <a:pt x="248412" y="117348"/>
                </a:lnTo>
                <a:lnTo>
                  <a:pt x="249936" y="131064"/>
                </a:lnTo>
                <a:lnTo>
                  <a:pt x="248412" y="143256"/>
                </a:lnTo>
                <a:close/>
              </a:path>
              <a:path w="250189" h="260985">
                <a:moveTo>
                  <a:pt x="233172" y="155448"/>
                </a:moveTo>
                <a:lnTo>
                  <a:pt x="236220" y="141732"/>
                </a:lnTo>
                <a:lnTo>
                  <a:pt x="236220" y="143256"/>
                </a:lnTo>
                <a:lnTo>
                  <a:pt x="248412" y="143256"/>
                </a:lnTo>
                <a:lnTo>
                  <a:pt x="247226" y="153924"/>
                </a:lnTo>
                <a:lnTo>
                  <a:pt x="234696" y="153924"/>
                </a:lnTo>
                <a:lnTo>
                  <a:pt x="233172" y="155448"/>
                </a:lnTo>
                <a:close/>
              </a:path>
              <a:path w="250189" h="260985">
                <a:moveTo>
                  <a:pt x="246888" y="158496"/>
                </a:moveTo>
                <a:lnTo>
                  <a:pt x="233172" y="155448"/>
                </a:lnTo>
                <a:lnTo>
                  <a:pt x="234696" y="153924"/>
                </a:lnTo>
                <a:lnTo>
                  <a:pt x="247226" y="153924"/>
                </a:lnTo>
                <a:lnTo>
                  <a:pt x="246888" y="156972"/>
                </a:lnTo>
                <a:lnTo>
                  <a:pt x="246888" y="158496"/>
                </a:lnTo>
                <a:close/>
              </a:path>
              <a:path w="250189" h="260985">
                <a:moveTo>
                  <a:pt x="236982" y="187452"/>
                </a:moveTo>
                <a:lnTo>
                  <a:pt x="222504" y="187452"/>
                </a:lnTo>
                <a:lnTo>
                  <a:pt x="227076" y="176784"/>
                </a:lnTo>
                <a:lnTo>
                  <a:pt x="230124" y="167640"/>
                </a:lnTo>
                <a:lnTo>
                  <a:pt x="242316" y="172212"/>
                </a:lnTo>
                <a:lnTo>
                  <a:pt x="239268" y="181356"/>
                </a:lnTo>
                <a:lnTo>
                  <a:pt x="236982" y="187452"/>
                </a:lnTo>
                <a:close/>
              </a:path>
              <a:path w="250189" h="260985">
                <a:moveTo>
                  <a:pt x="224028" y="208788"/>
                </a:moveTo>
                <a:lnTo>
                  <a:pt x="213360" y="201168"/>
                </a:lnTo>
                <a:lnTo>
                  <a:pt x="217932" y="196596"/>
                </a:lnTo>
                <a:lnTo>
                  <a:pt x="216408" y="196596"/>
                </a:lnTo>
                <a:lnTo>
                  <a:pt x="222504" y="185928"/>
                </a:lnTo>
                <a:lnTo>
                  <a:pt x="222504" y="187452"/>
                </a:lnTo>
                <a:lnTo>
                  <a:pt x="236982" y="187452"/>
                </a:lnTo>
                <a:lnTo>
                  <a:pt x="234696" y="193548"/>
                </a:lnTo>
                <a:lnTo>
                  <a:pt x="228600" y="204216"/>
                </a:lnTo>
                <a:lnTo>
                  <a:pt x="224028" y="208788"/>
                </a:lnTo>
                <a:close/>
              </a:path>
              <a:path w="250189" h="260985">
                <a:moveTo>
                  <a:pt x="184404" y="245364"/>
                </a:moveTo>
                <a:lnTo>
                  <a:pt x="182880" y="245364"/>
                </a:lnTo>
                <a:lnTo>
                  <a:pt x="176784" y="234696"/>
                </a:lnTo>
                <a:lnTo>
                  <a:pt x="187452" y="228600"/>
                </a:lnTo>
                <a:lnTo>
                  <a:pt x="185928" y="228600"/>
                </a:lnTo>
                <a:lnTo>
                  <a:pt x="204216" y="213360"/>
                </a:lnTo>
                <a:lnTo>
                  <a:pt x="202692" y="213360"/>
                </a:lnTo>
                <a:lnTo>
                  <a:pt x="205740" y="210312"/>
                </a:lnTo>
                <a:lnTo>
                  <a:pt x="216408" y="219456"/>
                </a:lnTo>
                <a:lnTo>
                  <a:pt x="204216" y="231648"/>
                </a:lnTo>
                <a:lnTo>
                  <a:pt x="195072" y="239268"/>
                </a:lnTo>
                <a:lnTo>
                  <a:pt x="184404" y="245364"/>
                </a:lnTo>
                <a:close/>
              </a:path>
              <a:path w="250189" h="260985">
                <a:moveTo>
                  <a:pt x="137160" y="260604"/>
                </a:moveTo>
                <a:lnTo>
                  <a:pt x="131064" y="260604"/>
                </a:lnTo>
                <a:lnTo>
                  <a:pt x="129540" y="248412"/>
                </a:lnTo>
                <a:lnTo>
                  <a:pt x="135636" y="246888"/>
                </a:lnTo>
                <a:lnTo>
                  <a:pt x="147828" y="245364"/>
                </a:lnTo>
                <a:lnTo>
                  <a:pt x="146304" y="245364"/>
                </a:lnTo>
                <a:lnTo>
                  <a:pt x="158496" y="242316"/>
                </a:lnTo>
                <a:lnTo>
                  <a:pt x="156972" y="242316"/>
                </a:lnTo>
                <a:lnTo>
                  <a:pt x="166116" y="239268"/>
                </a:lnTo>
                <a:lnTo>
                  <a:pt x="170688" y="251460"/>
                </a:lnTo>
                <a:lnTo>
                  <a:pt x="161544" y="256032"/>
                </a:lnTo>
                <a:lnTo>
                  <a:pt x="149352" y="259080"/>
                </a:lnTo>
                <a:lnTo>
                  <a:pt x="137160" y="260604"/>
                </a:lnTo>
                <a:close/>
              </a:path>
              <a:path w="250189" h="260985">
                <a:moveTo>
                  <a:pt x="117348" y="260604"/>
                </a:moveTo>
                <a:lnTo>
                  <a:pt x="111252" y="260604"/>
                </a:lnTo>
                <a:lnTo>
                  <a:pt x="99060" y="259080"/>
                </a:lnTo>
                <a:lnTo>
                  <a:pt x="86868" y="256032"/>
                </a:lnTo>
                <a:lnTo>
                  <a:pt x="76200" y="251460"/>
                </a:lnTo>
                <a:lnTo>
                  <a:pt x="80772" y="239268"/>
                </a:lnTo>
                <a:lnTo>
                  <a:pt x="102108" y="245364"/>
                </a:lnTo>
                <a:lnTo>
                  <a:pt x="112776" y="246888"/>
                </a:lnTo>
                <a:lnTo>
                  <a:pt x="117348" y="248412"/>
                </a:lnTo>
                <a:lnTo>
                  <a:pt x="117348" y="260604"/>
                </a:lnTo>
                <a:close/>
              </a:path>
              <a:path w="250189" h="260985">
                <a:moveTo>
                  <a:pt x="64007" y="245364"/>
                </a:moveTo>
                <a:lnTo>
                  <a:pt x="54864" y="239268"/>
                </a:lnTo>
                <a:lnTo>
                  <a:pt x="44195" y="231648"/>
                </a:lnTo>
                <a:lnTo>
                  <a:pt x="35052" y="222504"/>
                </a:lnTo>
                <a:lnTo>
                  <a:pt x="32004" y="217932"/>
                </a:lnTo>
                <a:lnTo>
                  <a:pt x="41148" y="210312"/>
                </a:lnTo>
                <a:lnTo>
                  <a:pt x="45719" y="213360"/>
                </a:lnTo>
                <a:lnTo>
                  <a:pt x="53340" y="220980"/>
                </a:lnTo>
                <a:lnTo>
                  <a:pt x="62484" y="228600"/>
                </a:lnTo>
                <a:lnTo>
                  <a:pt x="60960" y="228600"/>
                </a:lnTo>
                <a:lnTo>
                  <a:pt x="70104" y="233172"/>
                </a:lnTo>
                <a:lnTo>
                  <a:pt x="64007" y="245364"/>
                </a:lnTo>
                <a:close/>
              </a:path>
              <a:path w="250189" h="260985">
                <a:moveTo>
                  <a:pt x="22860" y="207264"/>
                </a:moveTo>
                <a:lnTo>
                  <a:pt x="19812" y="204216"/>
                </a:lnTo>
                <a:lnTo>
                  <a:pt x="13716" y="193548"/>
                </a:lnTo>
                <a:lnTo>
                  <a:pt x="9143" y="181356"/>
                </a:lnTo>
                <a:lnTo>
                  <a:pt x="4572" y="170688"/>
                </a:lnTo>
                <a:lnTo>
                  <a:pt x="18288" y="166116"/>
                </a:lnTo>
                <a:lnTo>
                  <a:pt x="21336" y="176784"/>
                </a:lnTo>
                <a:lnTo>
                  <a:pt x="25907" y="187452"/>
                </a:lnTo>
                <a:lnTo>
                  <a:pt x="26778" y="187452"/>
                </a:lnTo>
                <a:lnTo>
                  <a:pt x="32004" y="196596"/>
                </a:lnTo>
                <a:lnTo>
                  <a:pt x="33528" y="199644"/>
                </a:lnTo>
                <a:lnTo>
                  <a:pt x="22860" y="207264"/>
                </a:lnTo>
                <a:close/>
              </a:path>
              <a:path w="250189" h="260985">
                <a:moveTo>
                  <a:pt x="26778" y="187452"/>
                </a:moveTo>
                <a:lnTo>
                  <a:pt x="25907" y="187452"/>
                </a:lnTo>
                <a:lnTo>
                  <a:pt x="25907" y="185928"/>
                </a:lnTo>
                <a:lnTo>
                  <a:pt x="26778" y="187452"/>
                </a:lnTo>
                <a:close/>
              </a:path>
              <a:path w="250189" h="260985">
                <a:moveTo>
                  <a:pt x="1524" y="156972"/>
                </a:moveTo>
                <a:lnTo>
                  <a:pt x="0" y="143256"/>
                </a:lnTo>
                <a:lnTo>
                  <a:pt x="0" y="115824"/>
                </a:lnTo>
                <a:lnTo>
                  <a:pt x="13716" y="117348"/>
                </a:lnTo>
                <a:lnTo>
                  <a:pt x="12192" y="118872"/>
                </a:lnTo>
                <a:lnTo>
                  <a:pt x="13716" y="118872"/>
                </a:lnTo>
                <a:lnTo>
                  <a:pt x="12192" y="131064"/>
                </a:lnTo>
                <a:lnTo>
                  <a:pt x="13525" y="141732"/>
                </a:lnTo>
                <a:lnTo>
                  <a:pt x="12192" y="141732"/>
                </a:lnTo>
                <a:lnTo>
                  <a:pt x="14917" y="153995"/>
                </a:lnTo>
                <a:lnTo>
                  <a:pt x="1524" y="156972"/>
                </a:lnTo>
                <a:close/>
              </a:path>
              <a:path w="250189" h="260985">
                <a:moveTo>
                  <a:pt x="13716" y="143256"/>
                </a:moveTo>
                <a:lnTo>
                  <a:pt x="12192" y="141732"/>
                </a:lnTo>
                <a:lnTo>
                  <a:pt x="13525" y="141732"/>
                </a:lnTo>
                <a:lnTo>
                  <a:pt x="13716" y="143256"/>
                </a:lnTo>
                <a:close/>
              </a:path>
              <a:path w="250189" h="260985">
                <a:moveTo>
                  <a:pt x="15240" y="155448"/>
                </a:moveTo>
                <a:lnTo>
                  <a:pt x="14917" y="153995"/>
                </a:lnTo>
                <a:lnTo>
                  <a:pt x="15240" y="153924"/>
                </a:lnTo>
                <a:lnTo>
                  <a:pt x="15240" y="155448"/>
                </a:lnTo>
                <a:close/>
              </a:path>
              <a:path w="250189" h="260985">
                <a:moveTo>
                  <a:pt x="15240" y="105156"/>
                </a:moveTo>
                <a:lnTo>
                  <a:pt x="3048" y="102108"/>
                </a:lnTo>
                <a:lnTo>
                  <a:pt x="4572" y="91440"/>
                </a:lnTo>
                <a:lnTo>
                  <a:pt x="9143" y="79248"/>
                </a:lnTo>
                <a:lnTo>
                  <a:pt x="13716" y="68580"/>
                </a:lnTo>
                <a:lnTo>
                  <a:pt x="16764" y="64008"/>
                </a:lnTo>
                <a:lnTo>
                  <a:pt x="28955" y="70104"/>
                </a:lnTo>
                <a:lnTo>
                  <a:pt x="25907" y="74676"/>
                </a:lnTo>
                <a:lnTo>
                  <a:pt x="21989" y="83820"/>
                </a:lnTo>
                <a:lnTo>
                  <a:pt x="21336" y="83820"/>
                </a:lnTo>
                <a:lnTo>
                  <a:pt x="16764" y="96012"/>
                </a:lnTo>
                <a:lnTo>
                  <a:pt x="18288" y="96012"/>
                </a:lnTo>
                <a:lnTo>
                  <a:pt x="15240" y="105156"/>
                </a:lnTo>
                <a:close/>
              </a:path>
              <a:path w="250189" h="260985">
                <a:moveTo>
                  <a:pt x="21336" y="85344"/>
                </a:moveTo>
                <a:lnTo>
                  <a:pt x="21336" y="83820"/>
                </a:lnTo>
                <a:lnTo>
                  <a:pt x="21989" y="83820"/>
                </a:lnTo>
                <a:lnTo>
                  <a:pt x="21336" y="85344"/>
                </a:lnTo>
                <a:close/>
              </a:path>
              <a:path w="250189" h="260985">
                <a:moveTo>
                  <a:pt x="35052" y="59436"/>
                </a:moveTo>
                <a:lnTo>
                  <a:pt x="24384" y="51816"/>
                </a:lnTo>
                <a:lnTo>
                  <a:pt x="27431" y="47244"/>
                </a:lnTo>
                <a:lnTo>
                  <a:pt x="35052" y="38100"/>
                </a:lnTo>
                <a:lnTo>
                  <a:pt x="53340" y="22860"/>
                </a:lnTo>
                <a:lnTo>
                  <a:pt x="62484" y="33528"/>
                </a:lnTo>
                <a:lnTo>
                  <a:pt x="53340" y="39624"/>
                </a:lnTo>
                <a:lnTo>
                  <a:pt x="45719" y="47244"/>
                </a:lnTo>
                <a:lnTo>
                  <a:pt x="39369" y="54864"/>
                </a:lnTo>
                <a:lnTo>
                  <a:pt x="38100" y="54864"/>
                </a:lnTo>
                <a:lnTo>
                  <a:pt x="35052" y="59436"/>
                </a:lnTo>
                <a:close/>
              </a:path>
              <a:path w="250189" h="260985">
                <a:moveTo>
                  <a:pt x="38100" y="56388"/>
                </a:moveTo>
                <a:lnTo>
                  <a:pt x="38100" y="54864"/>
                </a:lnTo>
                <a:lnTo>
                  <a:pt x="39369" y="54864"/>
                </a:lnTo>
                <a:lnTo>
                  <a:pt x="38100" y="56388"/>
                </a:lnTo>
                <a:close/>
              </a:path>
              <a:path w="250189" h="260985">
                <a:moveTo>
                  <a:pt x="71628" y="27432"/>
                </a:moveTo>
                <a:lnTo>
                  <a:pt x="65531" y="15240"/>
                </a:lnTo>
                <a:lnTo>
                  <a:pt x="86868" y="6096"/>
                </a:lnTo>
                <a:lnTo>
                  <a:pt x="105156" y="1524"/>
                </a:lnTo>
                <a:lnTo>
                  <a:pt x="106680" y="15240"/>
                </a:lnTo>
                <a:lnTo>
                  <a:pt x="102108" y="15240"/>
                </a:lnTo>
                <a:lnTo>
                  <a:pt x="91440" y="18288"/>
                </a:lnTo>
                <a:lnTo>
                  <a:pt x="84328" y="21336"/>
                </a:lnTo>
                <a:lnTo>
                  <a:pt x="80772" y="21336"/>
                </a:lnTo>
                <a:lnTo>
                  <a:pt x="71628" y="27432"/>
                </a:lnTo>
                <a:close/>
              </a:path>
              <a:path w="250189" h="260985">
                <a:moveTo>
                  <a:pt x="80772" y="22860"/>
                </a:moveTo>
                <a:lnTo>
                  <a:pt x="80772" y="21336"/>
                </a:lnTo>
                <a:lnTo>
                  <a:pt x="84328" y="21336"/>
                </a:lnTo>
                <a:lnTo>
                  <a:pt x="80772" y="22860"/>
                </a:lnTo>
                <a:close/>
              </a:path>
              <a:path w="250189" h="260985">
                <a:moveTo>
                  <a:pt x="156972" y="18288"/>
                </a:moveTo>
                <a:lnTo>
                  <a:pt x="146304" y="15240"/>
                </a:lnTo>
                <a:lnTo>
                  <a:pt x="147828" y="15240"/>
                </a:lnTo>
                <a:lnTo>
                  <a:pt x="135636" y="13716"/>
                </a:lnTo>
                <a:lnTo>
                  <a:pt x="118872" y="13716"/>
                </a:lnTo>
                <a:lnTo>
                  <a:pt x="118872" y="0"/>
                </a:lnTo>
                <a:lnTo>
                  <a:pt x="137160" y="0"/>
                </a:lnTo>
                <a:lnTo>
                  <a:pt x="149352" y="3048"/>
                </a:lnTo>
                <a:lnTo>
                  <a:pt x="160020" y="4572"/>
                </a:lnTo>
                <a:lnTo>
                  <a:pt x="156972" y="18288"/>
                </a:lnTo>
                <a:close/>
              </a:path>
              <a:path w="250189" h="260985">
                <a:moveTo>
                  <a:pt x="187452" y="33528"/>
                </a:moveTo>
                <a:lnTo>
                  <a:pt x="176784" y="27432"/>
                </a:lnTo>
                <a:lnTo>
                  <a:pt x="178308" y="27432"/>
                </a:lnTo>
                <a:lnTo>
                  <a:pt x="168110" y="21604"/>
                </a:lnTo>
                <a:lnTo>
                  <a:pt x="172212" y="10668"/>
                </a:lnTo>
                <a:lnTo>
                  <a:pt x="173736" y="10668"/>
                </a:lnTo>
                <a:lnTo>
                  <a:pt x="184404" y="15240"/>
                </a:lnTo>
                <a:lnTo>
                  <a:pt x="195072" y="22860"/>
                </a:lnTo>
                <a:lnTo>
                  <a:pt x="204216" y="30480"/>
                </a:lnTo>
                <a:lnTo>
                  <a:pt x="205740" y="32004"/>
                </a:lnTo>
                <a:lnTo>
                  <a:pt x="185928" y="32004"/>
                </a:lnTo>
                <a:lnTo>
                  <a:pt x="187452" y="33528"/>
                </a:lnTo>
                <a:close/>
              </a:path>
              <a:path w="250189" h="260985">
                <a:moveTo>
                  <a:pt x="167640" y="22860"/>
                </a:moveTo>
                <a:lnTo>
                  <a:pt x="167640" y="21336"/>
                </a:lnTo>
                <a:lnTo>
                  <a:pt x="168110" y="21604"/>
                </a:lnTo>
                <a:lnTo>
                  <a:pt x="167640" y="22860"/>
                </a:lnTo>
                <a:close/>
              </a:path>
              <a:path w="250189" h="260985">
                <a:moveTo>
                  <a:pt x="198120" y="42672"/>
                </a:moveTo>
                <a:lnTo>
                  <a:pt x="195072" y="39624"/>
                </a:lnTo>
                <a:lnTo>
                  <a:pt x="185928" y="32004"/>
                </a:lnTo>
                <a:lnTo>
                  <a:pt x="205740" y="32004"/>
                </a:lnTo>
                <a:lnTo>
                  <a:pt x="207264" y="33528"/>
                </a:lnTo>
                <a:lnTo>
                  <a:pt x="198120" y="42672"/>
                </a:lnTo>
                <a:close/>
              </a:path>
              <a:path w="250189" h="260985">
                <a:moveTo>
                  <a:pt x="210312" y="56388"/>
                </a:moveTo>
                <a:lnTo>
                  <a:pt x="207264" y="51816"/>
                </a:lnTo>
                <a:lnTo>
                  <a:pt x="216408" y="42672"/>
                </a:lnTo>
                <a:lnTo>
                  <a:pt x="220980" y="47244"/>
                </a:lnTo>
                <a:lnTo>
                  <a:pt x="226422" y="54864"/>
                </a:lnTo>
                <a:lnTo>
                  <a:pt x="210312" y="54864"/>
                </a:lnTo>
                <a:lnTo>
                  <a:pt x="210312" y="56388"/>
                </a:lnTo>
                <a:close/>
              </a:path>
              <a:path w="250189" h="260985">
                <a:moveTo>
                  <a:pt x="232954" y="65532"/>
                </a:moveTo>
                <a:lnTo>
                  <a:pt x="217932" y="65532"/>
                </a:lnTo>
                <a:lnTo>
                  <a:pt x="210312" y="54864"/>
                </a:lnTo>
                <a:lnTo>
                  <a:pt x="226422" y="54864"/>
                </a:lnTo>
                <a:lnTo>
                  <a:pt x="228600" y="57912"/>
                </a:lnTo>
                <a:lnTo>
                  <a:pt x="232954" y="65532"/>
                </a:lnTo>
                <a:close/>
              </a:path>
              <a:path w="250189" h="260985">
                <a:moveTo>
                  <a:pt x="227076" y="83820"/>
                </a:moveTo>
                <a:lnTo>
                  <a:pt x="222504" y="74676"/>
                </a:lnTo>
                <a:lnTo>
                  <a:pt x="216408" y="64008"/>
                </a:lnTo>
                <a:lnTo>
                  <a:pt x="217932" y="65532"/>
                </a:lnTo>
                <a:lnTo>
                  <a:pt x="232954" y="65532"/>
                </a:lnTo>
                <a:lnTo>
                  <a:pt x="234696" y="68580"/>
                </a:lnTo>
                <a:lnTo>
                  <a:pt x="239268" y="77724"/>
                </a:lnTo>
                <a:lnTo>
                  <a:pt x="227076" y="83820"/>
                </a:lnTo>
                <a:close/>
              </a:path>
            </a:pathLst>
          </a:custGeom>
          <a:solidFill>
            <a:srgbClr val="000000"/>
          </a:solidFill>
        </p:spPr>
        <p:txBody>
          <a:bodyPr wrap="square" lIns="0" tIns="0" rIns="0" bIns="0" rtlCol="0"/>
          <a:lstStyle/>
          <a:p>
            <a:endParaRPr sz="1200">
              <a:latin typeface="BIZ UDP明朝 Medium" panose="02020500000000000000" pitchFamily="18" charset="-128"/>
              <a:ea typeface="BIZ UDP明朝 Medium" panose="02020500000000000000" pitchFamily="18" charset="-128"/>
            </a:endParaRPr>
          </a:p>
        </p:txBody>
      </p:sp>
      <p:sp>
        <p:nvSpPr>
          <p:cNvPr id="201" name="テキスト ボックス 200">
            <a:extLst>
              <a:ext uri="{FF2B5EF4-FFF2-40B4-BE49-F238E27FC236}">
                <a16:creationId xmlns:a16="http://schemas.microsoft.com/office/drawing/2014/main" id="{15CAD806-72A7-AB31-BB95-81C1EB1269F4}"/>
              </a:ext>
            </a:extLst>
          </p:cNvPr>
          <p:cNvSpPr txBox="1"/>
          <p:nvPr/>
        </p:nvSpPr>
        <p:spPr>
          <a:xfrm>
            <a:off x="0" y="0"/>
            <a:ext cx="12192000" cy="523220"/>
          </a:xfrm>
          <a:prstGeom prst="rect">
            <a:avLst/>
          </a:prstGeom>
          <a:solidFill>
            <a:srgbClr val="052F61"/>
          </a:solidFill>
        </p:spPr>
        <p:txBody>
          <a:bodyPr wrap="square" rtlCol="0">
            <a:spAutoFit/>
          </a:bodyPr>
          <a:lstStyle/>
          <a:p>
            <a:pPr algn="ctr"/>
            <a:r>
              <a:rPr kumimoji="1" lang="ja-JP" altLang="en-US" sz="2800" b="1" dirty="0">
                <a:solidFill>
                  <a:schemeClr val="bg1"/>
                </a:solidFill>
                <a:latin typeface="Meiryo UI" panose="020B0604030504040204" pitchFamily="50" charset="-128"/>
                <a:ea typeface="Meiryo UI" panose="020B0604030504040204" pitchFamily="50" charset="-128"/>
              </a:rPr>
              <a:t>炉型によるウラン使用率</a:t>
            </a:r>
          </a:p>
        </p:txBody>
      </p:sp>
      <p:sp>
        <p:nvSpPr>
          <p:cNvPr id="204" name="object 189">
            <a:extLst>
              <a:ext uri="{FF2B5EF4-FFF2-40B4-BE49-F238E27FC236}">
                <a16:creationId xmlns:a16="http://schemas.microsoft.com/office/drawing/2014/main" id="{402C9AC3-D50F-A5EB-18E8-533C88301455}"/>
              </a:ext>
            </a:extLst>
          </p:cNvPr>
          <p:cNvSpPr txBox="1"/>
          <p:nvPr/>
        </p:nvSpPr>
        <p:spPr>
          <a:xfrm>
            <a:off x="2960798" y="6400286"/>
            <a:ext cx="2796984" cy="259594"/>
          </a:xfrm>
          <a:prstGeom prst="rect">
            <a:avLst/>
          </a:prstGeom>
        </p:spPr>
        <p:txBody>
          <a:bodyPr vert="horz" wrap="square" lIns="0" tIns="13243" rIns="0" bIns="0" rtlCol="0">
            <a:spAutoFit/>
          </a:bodyPr>
          <a:lstStyle/>
          <a:p>
            <a:pPr marL="300001">
              <a:spcBef>
                <a:spcPts val="363"/>
              </a:spcBef>
            </a:pPr>
            <a:r>
              <a:rPr lang="ja-JP" altLang="en-US" sz="1600" spc="-5" dirty="0">
                <a:latin typeface="BIZ UDP明朝 Medium" panose="02020500000000000000" pitchFamily="18" charset="-128"/>
                <a:ea typeface="BIZ UDP明朝 Medium" panose="02020500000000000000" pitchFamily="18" charset="-128"/>
                <a:cs typeface="ＭＳ Ｐゴシック"/>
              </a:rPr>
              <a:t>ワンススルー型熱中性子炉</a:t>
            </a:r>
            <a:endParaRPr lang="ja-JP" altLang="en-US" sz="1600" dirty="0">
              <a:latin typeface="BIZ UDP明朝 Medium" panose="02020500000000000000" pitchFamily="18" charset="-128"/>
              <a:ea typeface="BIZ UDP明朝 Medium" panose="02020500000000000000" pitchFamily="18" charset="-128"/>
              <a:cs typeface="ＭＳ Ｐゴシック"/>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p:nvPr/>
        </p:nvSpPr>
        <p:spPr>
          <a:xfrm>
            <a:off x="440047" y="6494851"/>
            <a:ext cx="5847542" cy="278622"/>
          </a:xfrm>
          <a:prstGeom prst="rect">
            <a:avLst/>
          </a:prstGeom>
        </p:spPr>
        <p:txBody>
          <a:bodyPr vert="horz" wrap="square" lIns="0" tIns="10941" rIns="0" bIns="0" rtlCol="0">
            <a:spAutoFit/>
          </a:bodyPr>
          <a:lstStyle/>
          <a:p>
            <a:pPr marL="11516" marR="153168">
              <a:lnSpc>
                <a:spcPct val="102200"/>
              </a:lnSpc>
              <a:spcBef>
                <a:spcPts val="86"/>
              </a:spcBef>
            </a:pPr>
            <a:r>
              <a:rPr lang="ja-JP" altLang="en-US" sz="861" spc="-5" dirty="0">
                <a:latin typeface="BIZ UDP明朝 Medium" panose="02020500000000000000" pitchFamily="18" charset="-128"/>
                <a:ea typeface="BIZ UDP明朝 Medium" panose="02020500000000000000" pitchFamily="18" charset="-128"/>
                <a:cs typeface="ＭＳ Ｐゴシック"/>
              </a:rPr>
              <a:t>（出所）</a:t>
            </a:r>
            <a:r>
              <a:rPr sz="861" spc="-5" dirty="0">
                <a:latin typeface="BIZ UDP明朝 Medium" panose="02020500000000000000" pitchFamily="18" charset="-128"/>
                <a:ea typeface="BIZ UDP明朝 Medium" panose="02020500000000000000" pitchFamily="18" charset="-128"/>
                <a:cs typeface="ＭＳ Ｐゴシック"/>
              </a:rPr>
              <a:t>森 行秀、小野 清、大滝 明、高速炉戦略ロードマップ検討会報告</a:t>
            </a:r>
            <a:r>
              <a:rPr sz="861" spc="-45" dirty="0">
                <a:latin typeface="BIZ UDP明朝 Medium" panose="02020500000000000000" pitchFamily="18" charset="-128"/>
                <a:ea typeface="BIZ UDP明朝 Medium" panose="02020500000000000000" pitchFamily="18" charset="-128"/>
                <a:cs typeface="ＭＳ Ｐゴシック"/>
              </a:rPr>
              <a:t> </a:t>
            </a:r>
            <a:r>
              <a:rPr sz="861" dirty="0">
                <a:latin typeface="BIZ UDP明朝 Medium" panose="02020500000000000000" pitchFamily="18" charset="-128"/>
                <a:ea typeface="BIZ UDP明朝 Medium" panose="02020500000000000000" pitchFamily="18" charset="-128"/>
                <a:cs typeface="ＭＳ Ｐゴシック"/>
              </a:rPr>
              <a:t>(2</a:t>
            </a:r>
            <a:r>
              <a:rPr sz="861" spc="-5" dirty="0">
                <a:latin typeface="BIZ UDP明朝 Medium" panose="02020500000000000000" pitchFamily="18" charset="-128"/>
                <a:ea typeface="BIZ UDP明朝 Medium" panose="02020500000000000000" pitchFamily="18" charset="-128"/>
                <a:cs typeface="ＭＳ Ｐゴシック"/>
              </a:rPr>
              <a:t>)長期的視点からの検討：高速炉開発の意義</a:t>
            </a:r>
            <a:endParaRPr sz="861" dirty="0">
              <a:latin typeface="BIZ UDP明朝 Medium" panose="02020500000000000000" pitchFamily="18" charset="-128"/>
              <a:ea typeface="BIZ UDP明朝 Medium" panose="02020500000000000000" pitchFamily="18" charset="-128"/>
              <a:cs typeface="ＭＳ Ｐゴシック"/>
            </a:endParaRPr>
          </a:p>
          <a:p>
            <a:pPr marL="11516">
              <a:spcBef>
                <a:spcPts val="23"/>
              </a:spcBef>
            </a:pPr>
            <a:r>
              <a:rPr sz="861" dirty="0">
                <a:latin typeface="BIZ UDP明朝 Medium" panose="02020500000000000000" pitchFamily="18" charset="-128"/>
                <a:ea typeface="BIZ UDP明朝 Medium" panose="02020500000000000000" pitchFamily="18" charset="-128"/>
                <a:cs typeface="ＭＳ Ｐゴシック"/>
              </a:rPr>
              <a:t>2018 年日本原子力学会秋の大会新型炉部会セッション -</a:t>
            </a:r>
            <a:r>
              <a:rPr sz="861" spc="-9" dirty="0">
                <a:latin typeface="BIZ UDP明朝 Medium" panose="02020500000000000000" pitchFamily="18" charset="-128"/>
                <a:ea typeface="BIZ UDP明朝 Medium" panose="02020500000000000000" pitchFamily="18" charset="-128"/>
                <a:cs typeface="ＭＳ Ｐゴシック"/>
              </a:rPr>
              <a:t>2H_PL02-</a:t>
            </a:r>
            <a:endParaRPr sz="861" dirty="0">
              <a:latin typeface="BIZ UDP明朝 Medium" panose="02020500000000000000" pitchFamily="18" charset="-128"/>
              <a:ea typeface="BIZ UDP明朝 Medium" panose="02020500000000000000" pitchFamily="18" charset="-128"/>
              <a:cs typeface="ＭＳ Ｐゴシック"/>
            </a:endParaRPr>
          </a:p>
        </p:txBody>
      </p:sp>
      <p:sp>
        <p:nvSpPr>
          <p:cNvPr id="6" name="object 6"/>
          <p:cNvSpPr txBox="1"/>
          <p:nvPr/>
        </p:nvSpPr>
        <p:spPr>
          <a:xfrm>
            <a:off x="7477503" y="1738304"/>
            <a:ext cx="4461948" cy="2918258"/>
          </a:xfrm>
          <a:prstGeom prst="rect">
            <a:avLst/>
          </a:prstGeom>
        </p:spPr>
        <p:txBody>
          <a:bodyPr vert="horz" wrap="square" lIns="0" tIns="11516" rIns="0" bIns="0" rtlCol="0">
            <a:spAutoFit/>
          </a:bodyPr>
          <a:lstStyle/>
          <a:p>
            <a:pPr marL="184838" marR="4607" indent="-173897" algn="just">
              <a:lnSpc>
                <a:spcPct val="99600"/>
              </a:lnSpc>
              <a:spcBef>
                <a:spcPts val="91"/>
              </a:spcBef>
              <a:buFont typeface="Arial"/>
              <a:buChar char="•"/>
              <a:tabLst>
                <a:tab pos="185413" algn="l"/>
              </a:tabLst>
            </a:pPr>
            <a:r>
              <a:rPr spc="-32" dirty="0">
                <a:latin typeface="BIZ UDPゴシック" panose="020B0400000000000000" pitchFamily="50" charset="-128"/>
                <a:ea typeface="BIZ UDPゴシック" panose="020B0400000000000000" pitchFamily="50" charset="-128"/>
                <a:cs typeface="ＭＳ Ｐゴシック"/>
              </a:rPr>
              <a:t>現在の我が国のウラン購入</a:t>
            </a:r>
            <a:r>
              <a:rPr spc="-27" dirty="0">
                <a:latin typeface="BIZ UDPゴシック" panose="020B0400000000000000" pitchFamily="50" charset="-128"/>
                <a:ea typeface="BIZ UDPゴシック" panose="020B0400000000000000" pitchFamily="50" charset="-128"/>
                <a:cs typeface="ＭＳ Ｐゴシック"/>
              </a:rPr>
              <a:t>契約量は、長期契約、短期</a:t>
            </a:r>
            <a:r>
              <a:rPr spc="-32" dirty="0">
                <a:latin typeface="BIZ UDPゴシック" panose="020B0400000000000000" pitchFamily="50" charset="-128"/>
                <a:ea typeface="BIZ UDPゴシック" panose="020B0400000000000000" pitchFamily="50" charset="-128"/>
                <a:cs typeface="ＭＳ Ｐゴシック"/>
              </a:rPr>
              <a:t>契約及び製品購入、開発輸</a:t>
            </a:r>
            <a:r>
              <a:rPr spc="-27" dirty="0">
                <a:latin typeface="BIZ UDPゴシック" panose="020B0400000000000000" pitchFamily="50" charset="-128"/>
                <a:ea typeface="BIZ UDPゴシック" panose="020B0400000000000000" pitchFamily="50" charset="-128"/>
                <a:cs typeface="ＭＳ Ｐゴシック"/>
              </a:rPr>
              <a:t>入分全てを含め約</a:t>
            </a:r>
            <a:r>
              <a:rPr spc="-9" dirty="0">
                <a:latin typeface="BIZ UDPゴシック" panose="020B0400000000000000" pitchFamily="50" charset="-128"/>
                <a:ea typeface="BIZ UDPゴシック" panose="020B0400000000000000" pitchFamily="50" charset="-128"/>
                <a:cs typeface="ＭＳ Ｐゴシック"/>
              </a:rPr>
              <a:t>35</a:t>
            </a:r>
            <a:r>
              <a:rPr spc="-23" dirty="0">
                <a:latin typeface="BIZ UDPゴシック" panose="020B0400000000000000" pitchFamily="50" charset="-128"/>
                <a:ea typeface="BIZ UDPゴシック" panose="020B0400000000000000" pitchFamily="50" charset="-128"/>
                <a:cs typeface="ＭＳ Ｐゴシック"/>
              </a:rPr>
              <a:t>万</a:t>
            </a:r>
            <a:r>
              <a:rPr lang="ja-JP" altLang="en-US" spc="-23" dirty="0">
                <a:latin typeface="BIZ UDPゴシック" panose="020B0400000000000000" pitchFamily="50" charset="-128"/>
                <a:ea typeface="BIZ UDPゴシック" panose="020B0400000000000000" pitchFamily="50" charset="-128"/>
                <a:cs typeface="ＭＳ Ｐゴシック"/>
              </a:rPr>
              <a:t>トン</a:t>
            </a:r>
            <a:endParaRPr dirty="0">
              <a:latin typeface="BIZ UDPゴシック" panose="020B0400000000000000" pitchFamily="50" charset="-128"/>
              <a:ea typeface="BIZ UDPゴシック" panose="020B0400000000000000" pitchFamily="50" charset="-128"/>
              <a:cs typeface="ＭＳ Ｐゴシック"/>
            </a:endParaRPr>
          </a:p>
          <a:p>
            <a:pPr marL="184838" marR="46641" indent="-173897" algn="just">
              <a:lnSpc>
                <a:spcPts val="2104"/>
              </a:lnSpc>
              <a:spcBef>
                <a:spcPts val="1265"/>
              </a:spcBef>
              <a:buFont typeface="Arial"/>
              <a:buChar char="•"/>
              <a:tabLst>
                <a:tab pos="185413" algn="l"/>
              </a:tabLst>
            </a:pPr>
            <a:r>
              <a:rPr spc="-32" dirty="0">
                <a:latin typeface="BIZ UDPゴシック" panose="020B0400000000000000" pitchFamily="50" charset="-128"/>
                <a:ea typeface="BIZ UDPゴシック" panose="020B0400000000000000" pitchFamily="50" charset="-128"/>
                <a:cs typeface="ＭＳ Ｐゴシック"/>
              </a:rPr>
              <a:t>大型軽水炉ワンススルーを</a:t>
            </a:r>
            <a:r>
              <a:rPr spc="-23" dirty="0">
                <a:latin typeface="BIZ UDPゴシック" panose="020B0400000000000000" pitchFamily="50" charset="-128"/>
                <a:ea typeface="BIZ UDPゴシック" panose="020B0400000000000000" pitchFamily="50" charset="-128"/>
                <a:cs typeface="ＭＳ Ｐゴシック"/>
              </a:rPr>
              <a:t>継続する場合、</a:t>
            </a:r>
            <a:r>
              <a:rPr spc="-9" dirty="0">
                <a:latin typeface="BIZ UDPゴシック" panose="020B0400000000000000" pitchFamily="50" charset="-128"/>
                <a:ea typeface="BIZ UDPゴシック" panose="020B0400000000000000" pitchFamily="50" charset="-128"/>
                <a:cs typeface="ＭＳ Ｐゴシック"/>
              </a:rPr>
              <a:t>2070</a:t>
            </a:r>
            <a:r>
              <a:rPr spc="-32" dirty="0">
                <a:latin typeface="BIZ UDPゴシック" panose="020B0400000000000000" pitchFamily="50" charset="-128"/>
                <a:ea typeface="BIZ UDPゴシック" panose="020B0400000000000000" pitchFamily="50" charset="-128"/>
                <a:cs typeface="ＭＳ Ｐゴシック"/>
              </a:rPr>
              <a:t>年頃に</a:t>
            </a:r>
            <a:r>
              <a:rPr lang="ja-JP" altLang="en-US" spc="-32" dirty="0">
                <a:latin typeface="BIZ UDPゴシック" panose="020B0400000000000000" pitchFamily="50" charset="-128"/>
                <a:ea typeface="BIZ UDPゴシック" panose="020B0400000000000000" pitchFamily="50" charset="-128"/>
                <a:cs typeface="ＭＳ Ｐゴシック"/>
              </a:rPr>
              <a:t>はこの量を上回る可能性</a:t>
            </a:r>
            <a:endParaRPr lang="en-US" altLang="ja-JP" spc="-32" dirty="0">
              <a:latin typeface="BIZ UDPゴシック" panose="020B0400000000000000" pitchFamily="50" charset="-128"/>
              <a:ea typeface="BIZ UDPゴシック" panose="020B0400000000000000" pitchFamily="50" charset="-128"/>
              <a:cs typeface="ＭＳ Ｐゴシック"/>
            </a:endParaRPr>
          </a:p>
          <a:p>
            <a:pPr marL="184838" marR="268331" indent="-173897">
              <a:lnSpc>
                <a:spcPts val="2104"/>
              </a:lnSpc>
              <a:spcBef>
                <a:spcPts val="1265"/>
              </a:spcBef>
              <a:buFont typeface="Arial"/>
              <a:buChar char="•"/>
              <a:tabLst>
                <a:tab pos="185413" algn="l"/>
              </a:tabLst>
            </a:pPr>
            <a:r>
              <a:rPr lang="ja-JP" altLang="en-US" spc="-27" dirty="0">
                <a:latin typeface="BIZ UDPゴシック" panose="020B0400000000000000" pitchFamily="50" charset="-128"/>
                <a:ea typeface="BIZ UDPゴシック" panose="020B0400000000000000" pitchFamily="50" charset="-128"/>
                <a:cs typeface="ＭＳ Ｐゴシック"/>
              </a:rPr>
              <a:t>ウラン資源の流通制限や価格高騰への懸念</a:t>
            </a:r>
            <a:endParaRPr lang="ja-JP" altLang="en-US" dirty="0">
              <a:latin typeface="BIZ UDPゴシック" panose="020B0400000000000000" pitchFamily="50" charset="-128"/>
              <a:ea typeface="BIZ UDPゴシック" panose="020B0400000000000000" pitchFamily="50" charset="-128"/>
              <a:cs typeface="ＭＳ Ｐゴシック"/>
            </a:endParaRPr>
          </a:p>
          <a:p>
            <a:pPr marL="184838" marR="4607" indent="-173897">
              <a:lnSpc>
                <a:spcPct val="99400"/>
              </a:lnSpc>
              <a:spcBef>
                <a:spcPts val="1124"/>
              </a:spcBef>
              <a:buFont typeface="Arial"/>
              <a:buChar char="•"/>
              <a:tabLst>
                <a:tab pos="185413" algn="l"/>
              </a:tabLst>
            </a:pPr>
            <a:r>
              <a:rPr lang="ja-JP" altLang="en-US" spc="-32" dirty="0">
                <a:latin typeface="BIZ UDPゴシック" panose="020B0400000000000000" pitchFamily="50" charset="-128"/>
                <a:ea typeface="BIZ UDPゴシック" panose="020B0400000000000000" pitchFamily="50" charset="-128"/>
                <a:cs typeface="ＭＳ Ｐゴシック"/>
              </a:rPr>
              <a:t>これを回避するには</a:t>
            </a:r>
            <a:r>
              <a:rPr lang="en-US" altLang="ja-JP" spc="-9" dirty="0">
                <a:latin typeface="BIZ UDPゴシック" panose="020B0400000000000000" pitchFamily="50" charset="-128"/>
                <a:ea typeface="BIZ UDPゴシック" panose="020B0400000000000000" pitchFamily="50" charset="-128"/>
                <a:cs typeface="ＭＳ Ｐゴシック"/>
              </a:rPr>
              <a:t>2045</a:t>
            </a:r>
            <a:r>
              <a:rPr lang="ja-JP" altLang="en-US" spc="-45" dirty="0">
                <a:latin typeface="BIZ UDPゴシック" panose="020B0400000000000000" pitchFamily="50" charset="-128"/>
                <a:ea typeface="BIZ UDPゴシック" panose="020B0400000000000000" pitchFamily="50" charset="-128"/>
                <a:cs typeface="ＭＳ Ｐゴシック"/>
              </a:rPr>
              <a:t>年</a:t>
            </a:r>
            <a:r>
              <a:rPr lang="ja-JP" altLang="en-US" spc="-32" dirty="0">
                <a:latin typeface="BIZ UDPゴシック" panose="020B0400000000000000" pitchFamily="50" charset="-128"/>
                <a:ea typeface="BIZ UDPゴシック" panose="020B0400000000000000" pitchFamily="50" charset="-128"/>
                <a:cs typeface="ＭＳ Ｐゴシック"/>
              </a:rPr>
              <a:t>頃からの高速増殖炉導入が必要との評価例</a:t>
            </a:r>
            <a:endParaRPr dirty="0">
              <a:latin typeface="BIZ UDPゴシック" panose="020B0400000000000000" pitchFamily="50" charset="-128"/>
              <a:ea typeface="BIZ UDPゴシック" panose="020B0400000000000000" pitchFamily="50" charset="-128"/>
              <a:cs typeface="ＭＳ Ｐゴシック"/>
            </a:endParaRPr>
          </a:p>
        </p:txBody>
      </p:sp>
      <p:pic>
        <p:nvPicPr>
          <p:cNvPr id="9" name="object 9"/>
          <p:cNvPicPr/>
          <p:nvPr/>
        </p:nvPicPr>
        <p:blipFill>
          <a:blip r:embed="rId2" cstate="print"/>
          <a:stretch>
            <a:fillRect/>
          </a:stretch>
        </p:blipFill>
        <p:spPr>
          <a:xfrm>
            <a:off x="109797" y="1114698"/>
            <a:ext cx="7367706" cy="4763482"/>
          </a:xfrm>
          <a:prstGeom prst="rect">
            <a:avLst/>
          </a:prstGeom>
        </p:spPr>
      </p:pic>
      <p:sp>
        <p:nvSpPr>
          <p:cNvPr id="11" name="object 11"/>
          <p:cNvSpPr txBox="1"/>
          <p:nvPr/>
        </p:nvSpPr>
        <p:spPr>
          <a:xfrm>
            <a:off x="3534397" y="6024029"/>
            <a:ext cx="8405054" cy="324973"/>
          </a:xfrm>
          <a:prstGeom prst="rect">
            <a:avLst/>
          </a:prstGeom>
          <a:solidFill>
            <a:schemeClr val="accent2"/>
          </a:solidFill>
        </p:spPr>
        <p:txBody>
          <a:bodyPr vert="horz" wrap="square" lIns="0" tIns="52399" rIns="0" bIns="0" rtlCol="0" anchor="ctr">
            <a:spAutoFit/>
          </a:bodyPr>
          <a:lstStyle/>
          <a:p>
            <a:pPr marL="89828" marR="177928" algn="ctr">
              <a:lnSpc>
                <a:spcPct val="99800"/>
              </a:lnSpc>
              <a:spcBef>
                <a:spcPts val="413"/>
              </a:spcBef>
            </a:pPr>
            <a:r>
              <a:rPr sz="1768" spc="-23" dirty="0">
                <a:latin typeface="ＭＳ Ｐゴシック"/>
                <a:cs typeface="ＭＳ Ｐゴシック"/>
              </a:rPr>
              <a:t>大型軽水炉以外のSMR</a:t>
            </a:r>
            <a:r>
              <a:rPr sz="1768" spc="-32" dirty="0">
                <a:latin typeface="ＭＳ Ｐゴシック"/>
                <a:cs typeface="ＭＳ Ｐゴシック"/>
              </a:rPr>
              <a:t>導入は、天然ウランの消費速度を早め、</a:t>
            </a:r>
            <a:r>
              <a:rPr sz="1768" spc="-27" dirty="0">
                <a:latin typeface="ＭＳ Ｐゴシック"/>
                <a:cs typeface="ＭＳ Ｐゴシック"/>
              </a:rPr>
              <a:t>高速炉導入時期に影響</a:t>
            </a:r>
            <a:endParaRPr sz="1768" dirty="0">
              <a:latin typeface="ＭＳ Ｐゴシック"/>
              <a:cs typeface="ＭＳ Ｐゴシック"/>
            </a:endParaRPr>
          </a:p>
        </p:txBody>
      </p:sp>
      <p:sp>
        <p:nvSpPr>
          <p:cNvPr id="12" name="object 12"/>
          <p:cNvSpPr/>
          <p:nvPr/>
        </p:nvSpPr>
        <p:spPr>
          <a:xfrm>
            <a:off x="3771075" y="3414834"/>
            <a:ext cx="1393481" cy="1345112"/>
          </a:xfrm>
          <a:custGeom>
            <a:avLst/>
            <a:gdLst/>
            <a:ahLst/>
            <a:cxnLst/>
            <a:rect l="l" t="t" r="r" b="b"/>
            <a:pathLst>
              <a:path w="1536700" h="1483360">
                <a:moveTo>
                  <a:pt x="28956" y="1482851"/>
                </a:moveTo>
                <a:lnTo>
                  <a:pt x="0" y="1453896"/>
                </a:lnTo>
                <a:lnTo>
                  <a:pt x="1507235" y="0"/>
                </a:lnTo>
                <a:lnTo>
                  <a:pt x="1536191" y="30480"/>
                </a:lnTo>
                <a:lnTo>
                  <a:pt x="28956" y="1482851"/>
                </a:lnTo>
                <a:close/>
              </a:path>
            </a:pathLst>
          </a:custGeom>
          <a:solidFill>
            <a:srgbClr val="000000"/>
          </a:solidFill>
        </p:spPr>
        <p:txBody>
          <a:bodyPr wrap="square" lIns="0" tIns="0" rIns="0" bIns="0" rtlCol="0"/>
          <a:lstStyle/>
          <a:p>
            <a:endParaRPr sz="1632"/>
          </a:p>
        </p:txBody>
      </p:sp>
      <p:sp>
        <p:nvSpPr>
          <p:cNvPr id="13" name="object 13"/>
          <p:cNvSpPr txBox="1"/>
          <p:nvPr/>
        </p:nvSpPr>
        <p:spPr>
          <a:xfrm>
            <a:off x="4812681" y="3197433"/>
            <a:ext cx="217084" cy="433112"/>
          </a:xfrm>
          <a:prstGeom prst="rect">
            <a:avLst/>
          </a:prstGeom>
        </p:spPr>
        <p:txBody>
          <a:bodyPr vert="horz" wrap="square" lIns="0" tIns="14395" rIns="0" bIns="0" rtlCol="0">
            <a:spAutoFit/>
          </a:bodyPr>
          <a:lstStyle/>
          <a:p>
            <a:pPr marL="11516">
              <a:spcBef>
                <a:spcPts val="113"/>
              </a:spcBef>
            </a:pPr>
            <a:r>
              <a:rPr sz="2720" spc="9" dirty="0">
                <a:latin typeface="Arial"/>
                <a:cs typeface="Arial"/>
              </a:rPr>
              <a:t>?</a:t>
            </a:r>
            <a:endParaRPr sz="2720">
              <a:latin typeface="Arial"/>
              <a:cs typeface="Arial"/>
            </a:endParaRPr>
          </a:p>
        </p:txBody>
      </p:sp>
      <p:sp>
        <p:nvSpPr>
          <p:cNvPr id="15" name="テキスト ボックス 14">
            <a:extLst>
              <a:ext uri="{FF2B5EF4-FFF2-40B4-BE49-F238E27FC236}">
                <a16:creationId xmlns:a16="http://schemas.microsoft.com/office/drawing/2014/main" id="{1140BC84-C218-13BF-E326-D5309C3F5E7D}"/>
              </a:ext>
            </a:extLst>
          </p:cNvPr>
          <p:cNvSpPr txBox="1"/>
          <p:nvPr/>
        </p:nvSpPr>
        <p:spPr>
          <a:xfrm>
            <a:off x="0" y="0"/>
            <a:ext cx="12192000" cy="523220"/>
          </a:xfrm>
          <a:prstGeom prst="rect">
            <a:avLst/>
          </a:prstGeom>
          <a:solidFill>
            <a:srgbClr val="052F61"/>
          </a:solidFill>
        </p:spPr>
        <p:txBody>
          <a:bodyPr wrap="square" rtlCol="0">
            <a:spAutoFit/>
          </a:bodyPr>
          <a:lstStyle/>
          <a:p>
            <a:pPr algn="ctr"/>
            <a:r>
              <a:rPr kumimoji="1" lang="ja-JP" altLang="en-US" sz="2800" b="1" dirty="0">
                <a:solidFill>
                  <a:schemeClr val="bg1"/>
                </a:solidFill>
                <a:latin typeface="Meiryo UI" panose="020B0604030504040204" pitchFamily="50" charset="-128"/>
                <a:ea typeface="Meiryo UI" panose="020B0604030504040204" pitchFamily="50" charset="-128"/>
              </a:rPr>
              <a:t>日本の天然ウラン累積使用予測</a:t>
            </a: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7"/>
          <p:cNvSpPr txBox="1"/>
          <p:nvPr/>
        </p:nvSpPr>
        <p:spPr>
          <a:xfrm>
            <a:off x="9869551" y="464057"/>
            <a:ext cx="548640" cy="136576"/>
          </a:xfrm>
          <a:prstGeom prst="rect">
            <a:avLst/>
          </a:prstGeom>
        </p:spPr>
        <p:txBody>
          <a:bodyPr vert="horz" wrap="square" lIns="0" tIns="13335" rIns="0" bIns="0" rtlCol="0">
            <a:spAutoFit/>
          </a:bodyPr>
          <a:lstStyle/>
          <a:p>
            <a:pPr marL="12700">
              <a:spcBef>
                <a:spcPts val="105"/>
              </a:spcBef>
            </a:pPr>
            <a:r>
              <a:rPr sz="800" b="1" spc="-25" dirty="0">
                <a:solidFill>
                  <a:srgbClr val="FFFFFF"/>
                </a:solidFill>
                <a:latin typeface="Ebrima"/>
                <a:cs typeface="Ebrima"/>
              </a:rPr>
              <a:t>Tokyo</a:t>
            </a:r>
            <a:r>
              <a:rPr sz="800" b="1" spc="-15" dirty="0">
                <a:solidFill>
                  <a:srgbClr val="FFFFFF"/>
                </a:solidFill>
                <a:latin typeface="Ebrima"/>
                <a:cs typeface="Ebrima"/>
              </a:rPr>
              <a:t> </a:t>
            </a:r>
            <a:r>
              <a:rPr sz="800" b="1" spc="-20" dirty="0">
                <a:solidFill>
                  <a:srgbClr val="FFFFFF"/>
                </a:solidFill>
                <a:latin typeface="Ebrima"/>
                <a:cs typeface="Ebrima"/>
              </a:rPr>
              <a:t>Tech</a:t>
            </a:r>
            <a:endParaRPr sz="800">
              <a:latin typeface="Ebrima"/>
              <a:cs typeface="Ebrima"/>
            </a:endParaRPr>
          </a:p>
        </p:txBody>
      </p:sp>
      <p:grpSp>
        <p:nvGrpSpPr>
          <p:cNvPr id="12" name="object 12"/>
          <p:cNvGrpSpPr/>
          <p:nvPr/>
        </p:nvGrpSpPr>
        <p:grpSpPr>
          <a:xfrm>
            <a:off x="1170039" y="690364"/>
            <a:ext cx="4836160" cy="5006360"/>
            <a:chOff x="0" y="944880"/>
            <a:chExt cx="4836160" cy="4584700"/>
          </a:xfrm>
        </p:grpSpPr>
        <p:pic>
          <p:nvPicPr>
            <p:cNvPr id="13" name="object 13"/>
            <p:cNvPicPr/>
            <p:nvPr/>
          </p:nvPicPr>
          <p:blipFill>
            <a:blip r:embed="rId2" cstate="print"/>
            <a:stretch>
              <a:fillRect/>
            </a:stretch>
          </p:blipFill>
          <p:spPr>
            <a:xfrm>
              <a:off x="682752" y="1133856"/>
              <a:ext cx="4133088" cy="4078224"/>
            </a:xfrm>
            <a:prstGeom prst="rect">
              <a:avLst/>
            </a:prstGeom>
          </p:spPr>
        </p:pic>
        <p:pic>
          <p:nvPicPr>
            <p:cNvPr id="14" name="object 14"/>
            <p:cNvPicPr/>
            <p:nvPr/>
          </p:nvPicPr>
          <p:blipFill>
            <a:blip r:embed="rId3" cstate="print"/>
            <a:stretch>
              <a:fillRect/>
            </a:stretch>
          </p:blipFill>
          <p:spPr>
            <a:xfrm>
              <a:off x="0" y="944880"/>
              <a:ext cx="755903" cy="4584192"/>
            </a:xfrm>
            <a:prstGeom prst="rect">
              <a:avLst/>
            </a:prstGeom>
          </p:spPr>
        </p:pic>
        <p:sp>
          <p:nvSpPr>
            <p:cNvPr id="15" name="object 15"/>
            <p:cNvSpPr/>
            <p:nvPr/>
          </p:nvSpPr>
          <p:spPr>
            <a:xfrm>
              <a:off x="611124" y="4652771"/>
              <a:ext cx="4224655" cy="647700"/>
            </a:xfrm>
            <a:custGeom>
              <a:avLst/>
              <a:gdLst/>
              <a:ahLst/>
              <a:cxnLst/>
              <a:rect l="l" t="t" r="r" b="b"/>
              <a:pathLst>
                <a:path w="4224655" h="647700">
                  <a:moveTo>
                    <a:pt x="4224528" y="4572"/>
                  </a:moveTo>
                  <a:lnTo>
                    <a:pt x="4105656" y="4572"/>
                  </a:lnTo>
                  <a:lnTo>
                    <a:pt x="4105656" y="0"/>
                  </a:lnTo>
                  <a:lnTo>
                    <a:pt x="0" y="0"/>
                  </a:lnTo>
                  <a:lnTo>
                    <a:pt x="0" y="647700"/>
                  </a:lnTo>
                  <a:lnTo>
                    <a:pt x="4105656" y="647700"/>
                  </a:lnTo>
                  <a:lnTo>
                    <a:pt x="4105656" y="473964"/>
                  </a:lnTo>
                  <a:lnTo>
                    <a:pt x="4224528" y="473964"/>
                  </a:lnTo>
                  <a:lnTo>
                    <a:pt x="4224528" y="4572"/>
                  </a:lnTo>
                  <a:close/>
                </a:path>
              </a:pathLst>
            </a:custGeom>
            <a:solidFill>
              <a:srgbClr val="FFFFFF"/>
            </a:solidFill>
          </p:spPr>
          <p:txBody>
            <a:bodyPr wrap="square" lIns="0" tIns="0" rIns="0" bIns="0" rtlCol="0"/>
            <a:lstStyle/>
            <a:p>
              <a:endParaRPr sz="1600">
                <a:latin typeface="Meiryo UI" panose="020B0604030504040204" pitchFamily="50" charset="-128"/>
                <a:ea typeface="Meiryo UI" panose="020B0604030504040204" pitchFamily="50" charset="-128"/>
              </a:endParaRPr>
            </a:p>
          </p:txBody>
        </p:sp>
      </p:grpSp>
      <p:sp>
        <p:nvSpPr>
          <p:cNvPr id="16" name="object 16"/>
          <p:cNvSpPr txBox="1"/>
          <p:nvPr/>
        </p:nvSpPr>
        <p:spPr>
          <a:xfrm>
            <a:off x="6206123" y="1007937"/>
            <a:ext cx="5957081" cy="3486211"/>
          </a:xfrm>
          <a:prstGeom prst="rect">
            <a:avLst/>
          </a:prstGeom>
        </p:spPr>
        <p:txBody>
          <a:bodyPr vert="horz" wrap="square" lIns="0" tIns="104775" rIns="0" bIns="0" rtlCol="0">
            <a:spAutoFit/>
          </a:bodyPr>
          <a:lstStyle/>
          <a:p>
            <a:pPr marL="12700">
              <a:spcBef>
                <a:spcPts val="825"/>
              </a:spcBef>
              <a:tabLst>
                <a:tab pos="351155" algn="l"/>
              </a:tabLst>
            </a:pPr>
            <a:r>
              <a:rPr sz="1600" spc="-50" dirty="0">
                <a:latin typeface="Meiryo UI" panose="020B0604030504040204" pitchFamily="50" charset="-128"/>
                <a:ea typeface="Meiryo UI" panose="020B0604030504040204" pitchFamily="50" charset="-128"/>
                <a:cs typeface="ＭＳ Ｐゴシック"/>
              </a:rPr>
              <a:t>①</a:t>
            </a:r>
            <a:r>
              <a:rPr sz="1600" dirty="0">
                <a:latin typeface="Meiryo UI" panose="020B0604030504040204" pitchFamily="50" charset="-128"/>
                <a:ea typeface="Meiryo UI" panose="020B0604030504040204" pitchFamily="50" charset="-128"/>
                <a:cs typeface="ＭＳ Ｐゴシック"/>
              </a:rPr>
              <a:t>	</a:t>
            </a:r>
            <a:r>
              <a:rPr sz="1600" spc="-10" dirty="0">
                <a:latin typeface="Meiryo UI" panose="020B0604030504040204" pitchFamily="50" charset="-128"/>
                <a:ea typeface="Meiryo UI" panose="020B0604030504040204" pitchFamily="50" charset="-128"/>
                <a:cs typeface="ＭＳ Ｐゴシック"/>
              </a:rPr>
              <a:t>2062</a:t>
            </a:r>
            <a:r>
              <a:rPr sz="1600" spc="-35" dirty="0">
                <a:latin typeface="Meiryo UI" panose="020B0604030504040204" pitchFamily="50" charset="-128"/>
                <a:ea typeface="Meiryo UI" panose="020B0604030504040204" pitchFamily="50" charset="-128"/>
                <a:cs typeface="ＭＳ Ｐゴシック"/>
              </a:rPr>
              <a:t>年高速炉導入</a:t>
            </a:r>
            <a:endParaRPr sz="1600" dirty="0">
              <a:latin typeface="Meiryo UI" panose="020B0604030504040204" pitchFamily="50" charset="-128"/>
              <a:ea typeface="Meiryo UI" panose="020B0604030504040204" pitchFamily="50" charset="-128"/>
              <a:cs typeface="ＭＳ Ｐゴシック"/>
            </a:endParaRPr>
          </a:p>
          <a:p>
            <a:pPr marL="12700">
              <a:spcBef>
                <a:spcPts val="725"/>
              </a:spcBef>
            </a:pPr>
            <a:r>
              <a:rPr sz="1600" u="sng" spc="-20" dirty="0">
                <a:solidFill>
                  <a:srgbClr val="C00000"/>
                </a:solidFill>
                <a:uFill>
                  <a:solidFill>
                    <a:srgbClr val="C00000"/>
                  </a:solidFill>
                </a:uFill>
                <a:latin typeface="Meiryo UI" panose="020B0604030504040204" pitchFamily="50" charset="-128"/>
                <a:ea typeface="Meiryo UI" panose="020B0604030504040204" pitchFamily="50" charset="-128"/>
                <a:cs typeface="ＭＳ Ｐゴシック"/>
              </a:rPr>
              <a:t>MA</a:t>
            </a:r>
            <a:r>
              <a:rPr sz="1600" u="sng" spc="-30" dirty="0">
                <a:solidFill>
                  <a:srgbClr val="C00000"/>
                </a:solidFill>
                <a:uFill>
                  <a:solidFill>
                    <a:srgbClr val="C00000"/>
                  </a:solidFill>
                </a:uFill>
                <a:latin typeface="Meiryo UI" panose="020B0604030504040204" pitchFamily="50" charset="-128"/>
                <a:ea typeface="Meiryo UI" panose="020B0604030504040204" pitchFamily="50" charset="-128"/>
                <a:cs typeface="ＭＳ Ｐゴシック"/>
              </a:rPr>
              <a:t>分離・ガラス固化体貯蔵</a:t>
            </a:r>
            <a:endParaRPr sz="1600" dirty="0">
              <a:latin typeface="Meiryo UI" panose="020B0604030504040204" pitchFamily="50" charset="-128"/>
              <a:ea typeface="Meiryo UI" panose="020B0604030504040204" pitchFamily="50" charset="-128"/>
              <a:cs typeface="ＭＳ Ｐゴシック"/>
            </a:endParaRPr>
          </a:p>
          <a:p>
            <a:pPr marL="12700">
              <a:tabLst>
                <a:tab pos="351155" algn="l"/>
              </a:tabLst>
            </a:pPr>
            <a:r>
              <a:rPr sz="1600" spc="-50" dirty="0">
                <a:solidFill>
                  <a:srgbClr val="C00000"/>
                </a:solidFill>
                <a:latin typeface="Meiryo UI" panose="020B0604030504040204" pitchFamily="50" charset="-128"/>
                <a:ea typeface="Meiryo UI" panose="020B0604030504040204" pitchFamily="50" charset="-128"/>
                <a:cs typeface="ＭＳ Ｐゴシック"/>
              </a:rPr>
              <a:t>②</a:t>
            </a:r>
            <a:r>
              <a:rPr sz="1600" dirty="0">
                <a:solidFill>
                  <a:srgbClr val="C00000"/>
                </a:solidFill>
                <a:latin typeface="Meiryo UI" panose="020B0604030504040204" pitchFamily="50" charset="-128"/>
                <a:ea typeface="Meiryo UI" panose="020B0604030504040204" pitchFamily="50" charset="-128"/>
                <a:cs typeface="ＭＳ Ｐゴシック"/>
              </a:rPr>
              <a:t>	</a:t>
            </a:r>
            <a:r>
              <a:rPr sz="1600" spc="-20" dirty="0">
                <a:solidFill>
                  <a:srgbClr val="C00000"/>
                </a:solidFill>
                <a:latin typeface="Meiryo UI" panose="020B0604030504040204" pitchFamily="50" charset="-128"/>
                <a:ea typeface="Meiryo UI" panose="020B0604030504040204" pitchFamily="50" charset="-128"/>
                <a:cs typeface="ＭＳ Ｐゴシック"/>
              </a:rPr>
              <a:t>①＋MA</a:t>
            </a:r>
            <a:r>
              <a:rPr sz="1600" spc="-30" dirty="0">
                <a:solidFill>
                  <a:srgbClr val="C00000"/>
                </a:solidFill>
                <a:latin typeface="Meiryo UI" panose="020B0604030504040204" pitchFamily="50" charset="-128"/>
                <a:ea typeface="Meiryo UI" panose="020B0604030504040204" pitchFamily="50" charset="-128"/>
                <a:cs typeface="ＭＳ Ｐゴシック"/>
              </a:rPr>
              <a:t>分離・高速炉核変換</a:t>
            </a:r>
            <a:endParaRPr sz="1600" dirty="0">
              <a:latin typeface="Meiryo UI" panose="020B0604030504040204" pitchFamily="50" charset="-128"/>
              <a:ea typeface="Meiryo UI" panose="020B0604030504040204" pitchFamily="50" charset="-128"/>
              <a:cs typeface="ＭＳ Ｐゴシック"/>
            </a:endParaRPr>
          </a:p>
          <a:p>
            <a:pPr marL="12700">
              <a:tabLst>
                <a:tab pos="351155" algn="l"/>
              </a:tabLst>
            </a:pPr>
            <a:r>
              <a:rPr sz="1600" spc="-50" dirty="0">
                <a:solidFill>
                  <a:srgbClr val="C00000"/>
                </a:solidFill>
                <a:latin typeface="Meiryo UI" panose="020B0604030504040204" pitchFamily="50" charset="-128"/>
                <a:ea typeface="Meiryo UI" panose="020B0604030504040204" pitchFamily="50" charset="-128"/>
                <a:cs typeface="ＭＳ Ｐゴシック"/>
              </a:rPr>
              <a:t>③</a:t>
            </a:r>
            <a:r>
              <a:rPr sz="1600" dirty="0">
                <a:solidFill>
                  <a:srgbClr val="C00000"/>
                </a:solidFill>
                <a:latin typeface="Meiryo UI" panose="020B0604030504040204" pitchFamily="50" charset="-128"/>
                <a:ea typeface="Meiryo UI" panose="020B0604030504040204" pitchFamily="50" charset="-128"/>
                <a:cs typeface="ＭＳ Ｐゴシック"/>
              </a:rPr>
              <a:t>	</a:t>
            </a:r>
            <a:r>
              <a:rPr sz="1600" spc="-20" dirty="0">
                <a:solidFill>
                  <a:srgbClr val="C00000"/>
                </a:solidFill>
                <a:latin typeface="Meiryo UI" panose="020B0604030504040204" pitchFamily="50" charset="-128"/>
                <a:ea typeface="Meiryo UI" panose="020B0604030504040204" pitchFamily="50" charset="-128"/>
                <a:cs typeface="ＭＳ Ｐゴシック"/>
              </a:rPr>
              <a:t>①＋MA</a:t>
            </a:r>
            <a:r>
              <a:rPr sz="1600" spc="-30" dirty="0">
                <a:solidFill>
                  <a:srgbClr val="C00000"/>
                </a:solidFill>
                <a:latin typeface="Meiryo UI" panose="020B0604030504040204" pitchFamily="50" charset="-128"/>
                <a:ea typeface="Meiryo UI" panose="020B0604030504040204" pitchFamily="50" charset="-128"/>
                <a:cs typeface="ＭＳ Ｐゴシック"/>
              </a:rPr>
              <a:t>分離・高速炉核変換</a:t>
            </a:r>
            <a:endParaRPr sz="1600" dirty="0">
              <a:latin typeface="Meiryo UI" panose="020B0604030504040204" pitchFamily="50" charset="-128"/>
              <a:ea typeface="Meiryo UI" panose="020B0604030504040204" pitchFamily="50" charset="-128"/>
              <a:cs typeface="ＭＳ Ｐゴシック"/>
            </a:endParaRPr>
          </a:p>
          <a:p>
            <a:pPr marL="417830"/>
            <a:r>
              <a:rPr sz="1600" spc="-30" dirty="0">
                <a:solidFill>
                  <a:srgbClr val="C00000"/>
                </a:solidFill>
                <a:latin typeface="Meiryo UI" panose="020B0604030504040204" pitchFamily="50" charset="-128"/>
                <a:ea typeface="Meiryo UI" panose="020B0604030504040204" pitchFamily="50" charset="-128"/>
                <a:cs typeface="ＭＳ Ｐゴシック"/>
              </a:rPr>
              <a:t>ガラス固化体貯蔵</a:t>
            </a:r>
            <a:r>
              <a:rPr sz="1600" spc="-10" dirty="0">
                <a:solidFill>
                  <a:srgbClr val="C00000"/>
                </a:solidFill>
                <a:latin typeface="Meiryo UI" panose="020B0604030504040204" pitchFamily="50" charset="-128"/>
                <a:ea typeface="Meiryo UI" panose="020B0604030504040204" pitchFamily="50" charset="-128"/>
                <a:cs typeface="ＭＳ Ｐゴシック"/>
              </a:rPr>
              <a:t>100</a:t>
            </a:r>
            <a:r>
              <a:rPr sz="1600" spc="-25" dirty="0">
                <a:solidFill>
                  <a:srgbClr val="C00000"/>
                </a:solidFill>
                <a:latin typeface="Meiryo UI" panose="020B0604030504040204" pitchFamily="50" charset="-128"/>
                <a:ea typeface="Meiryo UI" panose="020B0604030504040204" pitchFamily="50" charset="-128"/>
                <a:cs typeface="ＭＳ Ｐゴシック"/>
              </a:rPr>
              <a:t>年、処分：</a:t>
            </a:r>
            <a:r>
              <a:rPr sz="1600" spc="-10" dirty="0">
                <a:solidFill>
                  <a:srgbClr val="C00000"/>
                </a:solidFill>
                <a:latin typeface="Meiryo UI" panose="020B0604030504040204" pitchFamily="50" charset="-128"/>
                <a:ea typeface="Meiryo UI" panose="020B0604030504040204" pitchFamily="50" charset="-128"/>
                <a:cs typeface="ＭＳ Ｐゴシック"/>
              </a:rPr>
              <a:t>MPEM3</a:t>
            </a:r>
            <a:endParaRPr sz="1600" dirty="0">
              <a:latin typeface="Meiryo UI" panose="020B0604030504040204" pitchFamily="50" charset="-128"/>
              <a:ea typeface="Meiryo UI" panose="020B0604030504040204" pitchFamily="50" charset="-128"/>
              <a:cs typeface="ＭＳ Ｐゴシック"/>
            </a:endParaRPr>
          </a:p>
          <a:p>
            <a:pPr marL="12700"/>
            <a:r>
              <a:rPr sz="1600" dirty="0">
                <a:solidFill>
                  <a:srgbClr val="C00000"/>
                </a:solidFill>
                <a:latin typeface="Meiryo UI" panose="020B0604030504040204" pitchFamily="50" charset="-128"/>
                <a:ea typeface="Meiryo UI" panose="020B0604030504040204" pitchFamily="50" charset="-128"/>
                <a:cs typeface="ＭＳ Ｐゴシック"/>
              </a:rPr>
              <a:t>④  ①＋</a:t>
            </a:r>
            <a:r>
              <a:rPr sz="1600" spc="-25" dirty="0">
                <a:solidFill>
                  <a:srgbClr val="C00000"/>
                </a:solidFill>
                <a:latin typeface="Meiryo UI" panose="020B0604030504040204" pitchFamily="50" charset="-128"/>
                <a:ea typeface="Meiryo UI" panose="020B0604030504040204" pitchFamily="50" charset="-128"/>
                <a:cs typeface="ＭＳ Ｐゴシック"/>
              </a:rPr>
              <a:t>MA</a:t>
            </a:r>
            <a:r>
              <a:rPr sz="1600" spc="-35" dirty="0">
                <a:solidFill>
                  <a:srgbClr val="C00000"/>
                </a:solidFill>
                <a:latin typeface="Meiryo UI" panose="020B0604030504040204" pitchFamily="50" charset="-128"/>
                <a:ea typeface="Meiryo UI" panose="020B0604030504040204" pitchFamily="50" charset="-128"/>
                <a:cs typeface="ＭＳ Ｐゴシック"/>
              </a:rPr>
              <a:t>分離・高速炉核変換</a:t>
            </a:r>
            <a:endParaRPr sz="1600" dirty="0">
              <a:latin typeface="Meiryo UI" panose="020B0604030504040204" pitchFamily="50" charset="-128"/>
              <a:ea typeface="Meiryo UI" panose="020B0604030504040204" pitchFamily="50" charset="-128"/>
              <a:cs typeface="ＭＳ Ｐゴシック"/>
            </a:endParaRPr>
          </a:p>
          <a:p>
            <a:pPr marL="417830"/>
            <a:r>
              <a:rPr sz="1600" spc="-30" dirty="0">
                <a:solidFill>
                  <a:srgbClr val="C00000"/>
                </a:solidFill>
                <a:latin typeface="Meiryo UI" panose="020B0604030504040204" pitchFamily="50" charset="-128"/>
                <a:ea typeface="Meiryo UI" panose="020B0604030504040204" pitchFamily="50" charset="-128"/>
                <a:cs typeface="ＭＳ Ｐゴシック"/>
              </a:rPr>
              <a:t>ガラス固化体貯蔵</a:t>
            </a:r>
            <a:r>
              <a:rPr sz="1600" spc="-10" dirty="0">
                <a:solidFill>
                  <a:srgbClr val="C00000"/>
                </a:solidFill>
                <a:latin typeface="Meiryo UI" panose="020B0604030504040204" pitchFamily="50" charset="-128"/>
                <a:ea typeface="Meiryo UI" panose="020B0604030504040204" pitchFamily="50" charset="-128"/>
                <a:cs typeface="ＭＳ Ｐゴシック"/>
              </a:rPr>
              <a:t>150</a:t>
            </a:r>
            <a:r>
              <a:rPr sz="1600" spc="-25" dirty="0">
                <a:solidFill>
                  <a:srgbClr val="C00000"/>
                </a:solidFill>
                <a:latin typeface="Meiryo UI" panose="020B0604030504040204" pitchFamily="50" charset="-128"/>
                <a:ea typeface="Meiryo UI" panose="020B0604030504040204" pitchFamily="50" charset="-128"/>
                <a:cs typeface="ＭＳ Ｐゴシック"/>
              </a:rPr>
              <a:t>年、処分：</a:t>
            </a:r>
            <a:r>
              <a:rPr sz="1600" spc="-10" dirty="0">
                <a:solidFill>
                  <a:srgbClr val="C00000"/>
                </a:solidFill>
                <a:latin typeface="Meiryo UI" panose="020B0604030504040204" pitchFamily="50" charset="-128"/>
                <a:ea typeface="Meiryo UI" panose="020B0604030504040204" pitchFamily="50" charset="-128"/>
                <a:cs typeface="ＭＳ Ｐゴシック"/>
              </a:rPr>
              <a:t>MPEM21</a:t>
            </a:r>
            <a:endParaRPr sz="1600" dirty="0">
              <a:latin typeface="Meiryo UI" panose="020B0604030504040204" pitchFamily="50" charset="-128"/>
              <a:ea typeface="Meiryo UI" panose="020B0604030504040204" pitchFamily="50" charset="-128"/>
              <a:cs typeface="ＭＳ Ｐゴシック"/>
            </a:endParaRPr>
          </a:p>
          <a:p>
            <a:pPr marL="12700">
              <a:spcBef>
                <a:spcPts val="720"/>
              </a:spcBef>
            </a:pPr>
            <a:r>
              <a:rPr sz="1600" u="sng" spc="-20" dirty="0">
                <a:solidFill>
                  <a:srgbClr val="0033CC"/>
                </a:solidFill>
                <a:uFill>
                  <a:solidFill>
                    <a:srgbClr val="0033CC"/>
                  </a:solidFill>
                </a:uFill>
                <a:latin typeface="Meiryo UI" panose="020B0604030504040204" pitchFamily="50" charset="-128"/>
                <a:ea typeface="Meiryo UI" panose="020B0604030504040204" pitchFamily="50" charset="-128"/>
                <a:cs typeface="ＭＳ Ｐゴシック"/>
              </a:rPr>
              <a:t>Cs/Sr/MA</a:t>
            </a:r>
            <a:r>
              <a:rPr sz="1600" u="sng" spc="-35" dirty="0">
                <a:solidFill>
                  <a:srgbClr val="0033CC"/>
                </a:solidFill>
                <a:uFill>
                  <a:solidFill>
                    <a:srgbClr val="0033CC"/>
                  </a:solidFill>
                </a:uFill>
                <a:latin typeface="Meiryo UI" panose="020B0604030504040204" pitchFamily="50" charset="-128"/>
                <a:ea typeface="Meiryo UI" panose="020B0604030504040204" pitchFamily="50" charset="-128"/>
                <a:cs typeface="ＭＳ Ｐゴシック"/>
              </a:rPr>
              <a:t>分離・ガラス固化体貯蔵</a:t>
            </a:r>
            <a:endParaRPr sz="1600" dirty="0">
              <a:latin typeface="Meiryo UI" panose="020B0604030504040204" pitchFamily="50" charset="-128"/>
              <a:ea typeface="Meiryo UI" panose="020B0604030504040204" pitchFamily="50" charset="-128"/>
              <a:cs typeface="ＭＳ Ｐゴシック"/>
            </a:endParaRPr>
          </a:p>
          <a:p>
            <a:pPr marL="12700">
              <a:tabLst>
                <a:tab pos="351155" algn="l"/>
                <a:tab pos="2899410" algn="l"/>
              </a:tabLst>
            </a:pPr>
            <a:r>
              <a:rPr sz="1600" spc="-50" dirty="0">
                <a:solidFill>
                  <a:srgbClr val="0033CC"/>
                </a:solidFill>
                <a:latin typeface="Meiryo UI" panose="020B0604030504040204" pitchFamily="50" charset="-128"/>
                <a:ea typeface="Meiryo UI" panose="020B0604030504040204" pitchFamily="50" charset="-128"/>
                <a:cs typeface="ＭＳ Ｐゴシック"/>
              </a:rPr>
              <a:t>⑤</a:t>
            </a:r>
            <a:r>
              <a:rPr sz="1600" dirty="0">
                <a:solidFill>
                  <a:srgbClr val="0033CC"/>
                </a:solidFill>
                <a:latin typeface="Meiryo UI" panose="020B0604030504040204" pitchFamily="50" charset="-128"/>
                <a:ea typeface="Meiryo UI" panose="020B0604030504040204" pitchFamily="50" charset="-128"/>
                <a:cs typeface="ＭＳ Ｐゴシック"/>
              </a:rPr>
              <a:t>	</a:t>
            </a:r>
            <a:r>
              <a:rPr sz="1600" spc="-20" dirty="0">
                <a:solidFill>
                  <a:srgbClr val="0033CC"/>
                </a:solidFill>
                <a:latin typeface="Meiryo UI" panose="020B0604030504040204" pitchFamily="50" charset="-128"/>
                <a:ea typeface="Meiryo UI" panose="020B0604030504040204" pitchFamily="50" charset="-128"/>
                <a:cs typeface="ＭＳ Ｐゴシック"/>
              </a:rPr>
              <a:t>①＋MA</a:t>
            </a:r>
            <a:r>
              <a:rPr sz="1600" spc="-25" dirty="0">
                <a:solidFill>
                  <a:srgbClr val="0033CC"/>
                </a:solidFill>
                <a:latin typeface="Meiryo UI" panose="020B0604030504040204" pitchFamily="50" charset="-128"/>
                <a:ea typeface="Meiryo UI" panose="020B0604030504040204" pitchFamily="50" charset="-128"/>
                <a:cs typeface="ＭＳ Ｐゴシック"/>
              </a:rPr>
              <a:t>分離</a:t>
            </a:r>
            <a:r>
              <a:rPr sz="1600" spc="-10" dirty="0">
                <a:solidFill>
                  <a:srgbClr val="0033CC"/>
                </a:solidFill>
                <a:latin typeface="Meiryo UI" panose="020B0604030504040204" pitchFamily="50" charset="-128"/>
                <a:ea typeface="Meiryo UI" panose="020B0604030504040204" pitchFamily="50" charset="-128"/>
                <a:cs typeface="ＭＳ Ｐゴシック"/>
              </a:rPr>
              <a:t>・</a:t>
            </a:r>
            <a:r>
              <a:rPr sz="1600" spc="-25" dirty="0">
                <a:solidFill>
                  <a:srgbClr val="0033CC"/>
                </a:solidFill>
                <a:latin typeface="Meiryo UI" panose="020B0604030504040204" pitchFamily="50" charset="-128"/>
                <a:ea typeface="Meiryo UI" panose="020B0604030504040204" pitchFamily="50" charset="-128"/>
                <a:cs typeface="ＭＳ Ｐゴシック"/>
              </a:rPr>
              <a:t>高速炉核変</a:t>
            </a:r>
            <a:r>
              <a:rPr sz="1600" spc="-50" dirty="0">
                <a:solidFill>
                  <a:srgbClr val="0033CC"/>
                </a:solidFill>
                <a:latin typeface="Meiryo UI" panose="020B0604030504040204" pitchFamily="50" charset="-128"/>
                <a:ea typeface="Meiryo UI" panose="020B0604030504040204" pitchFamily="50" charset="-128"/>
                <a:cs typeface="ＭＳ Ｐゴシック"/>
              </a:rPr>
              <a:t>換</a:t>
            </a:r>
            <a:r>
              <a:rPr sz="1600" dirty="0">
                <a:solidFill>
                  <a:srgbClr val="0033CC"/>
                </a:solidFill>
                <a:latin typeface="Meiryo UI" panose="020B0604030504040204" pitchFamily="50" charset="-128"/>
                <a:ea typeface="Meiryo UI" panose="020B0604030504040204" pitchFamily="50" charset="-128"/>
                <a:cs typeface="ＭＳ Ｐゴシック"/>
              </a:rPr>
              <a:t>	</a:t>
            </a:r>
            <a:r>
              <a:rPr sz="1600" spc="-20" dirty="0">
                <a:solidFill>
                  <a:srgbClr val="0033CC"/>
                </a:solidFill>
                <a:latin typeface="Meiryo UI" panose="020B0604030504040204" pitchFamily="50" charset="-128"/>
                <a:ea typeface="Meiryo UI" panose="020B0604030504040204" pitchFamily="50" charset="-128"/>
                <a:cs typeface="ＭＳ Ｐゴシック"/>
              </a:rPr>
              <a:t>Cs/Sr</a:t>
            </a:r>
            <a:r>
              <a:rPr sz="1600" spc="-25" dirty="0">
                <a:solidFill>
                  <a:srgbClr val="0033CC"/>
                </a:solidFill>
                <a:latin typeface="Meiryo UI" panose="020B0604030504040204" pitchFamily="50" charset="-128"/>
                <a:ea typeface="Meiryo UI" panose="020B0604030504040204" pitchFamily="50" charset="-128"/>
                <a:cs typeface="ＭＳ Ｐゴシック"/>
              </a:rPr>
              <a:t>分</a:t>
            </a:r>
            <a:r>
              <a:rPr sz="1600" spc="-50" dirty="0">
                <a:solidFill>
                  <a:srgbClr val="0033CC"/>
                </a:solidFill>
                <a:latin typeface="Meiryo UI" panose="020B0604030504040204" pitchFamily="50" charset="-128"/>
                <a:ea typeface="Meiryo UI" panose="020B0604030504040204" pitchFamily="50" charset="-128"/>
                <a:cs typeface="ＭＳ Ｐゴシック"/>
              </a:rPr>
              <a:t>離</a:t>
            </a:r>
            <a:endParaRPr sz="1600" dirty="0">
              <a:latin typeface="Meiryo UI" panose="020B0604030504040204" pitchFamily="50" charset="-128"/>
              <a:ea typeface="Meiryo UI" panose="020B0604030504040204" pitchFamily="50" charset="-128"/>
              <a:cs typeface="ＭＳ Ｐゴシック"/>
            </a:endParaRPr>
          </a:p>
          <a:p>
            <a:pPr marL="12700">
              <a:tabLst>
                <a:tab pos="351155" algn="l"/>
              </a:tabLst>
            </a:pPr>
            <a:r>
              <a:rPr sz="1600" spc="-50" dirty="0">
                <a:solidFill>
                  <a:srgbClr val="0033CC"/>
                </a:solidFill>
                <a:latin typeface="Meiryo UI" panose="020B0604030504040204" pitchFamily="50" charset="-128"/>
                <a:ea typeface="Meiryo UI" panose="020B0604030504040204" pitchFamily="50" charset="-128"/>
                <a:cs typeface="ＭＳ Ｐゴシック"/>
              </a:rPr>
              <a:t>⑥</a:t>
            </a:r>
            <a:r>
              <a:rPr sz="1600" dirty="0">
                <a:solidFill>
                  <a:srgbClr val="0033CC"/>
                </a:solidFill>
                <a:latin typeface="Meiryo UI" panose="020B0604030504040204" pitchFamily="50" charset="-128"/>
                <a:ea typeface="Meiryo UI" panose="020B0604030504040204" pitchFamily="50" charset="-128"/>
                <a:cs typeface="ＭＳ Ｐゴシック"/>
              </a:rPr>
              <a:t>	</a:t>
            </a:r>
            <a:r>
              <a:rPr sz="1600" spc="-20" dirty="0">
                <a:solidFill>
                  <a:srgbClr val="0033CC"/>
                </a:solidFill>
                <a:latin typeface="Meiryo UI" panose="020B0604030504040204" pitchFamily="50" charset="-128"/>
                <a:ea typeface="Meiryo UI" panose="020B0604030504040204" pitchFamily="50" charset="-128"/>
                <a:cs typeface="ＭＳ Ｐゴシック"/>
              </a:rPr>
              <a:t>①＋MA</a:t>
            </a:r>
            <a:r>
              <a:rPr sz="1600" spc="-25" dirty="0">
                <a:solidFill>
                  <a:srgbClr val="0033CC"/>
                </a:solidFill>
                <a:latin typeface="Meiryo UI" panose="020B0604030504040204" pitchFamily="50" charset="-128"/>
                <a:ea typeface="Meiryo UI" panose="020B0604030504040204" pitchFamily="50" charset="-128"/>
                <a:cs typeface="ＭＳ Ｐゴシック"/>
              </a:rPr>
              <a:t>分離・高速炉核変換、</a:t>
            </a:r>
            <a:r>
              <a:rPr sz="1600" spc="-10" dirty="0">
                <a:solidFill>
                  <a:srgbClr val="0033CC"/>
                </a:solidFill>
                <a:latin typeface="Meiryo UI" panose="020B0604030504040204" pitchFamily="50" charset="-128"/>
                <a:ea typeface="Meiryo UI" panose="020B0604030504040204" pitchFamily="50" charset="-128"/>
                <a:cs typeface="ＭＳ Ｐゴシック"/>
              </a:rPr>
              <a:t>Cs/Sr</a:t>
            </a:r>
            <a:r>
              <a:rPr sz="1600" spc="-30" dirty="0">
                <a:solidFill>
                  <a:srgbClr val="0033CC"/>
                </a:solidFill>
                <a:latin typeface="Meiryo UI" panose="020B0604030504040204" pitchFamily="50" charset="-128"/>
                <a:ea typeface="Meiryo UI" panose="020B0604030504040204" pitchFamily="50" charset="-128"/>
                <a:cs typeface="ＭＳ Ｐゴシック"/>
              </a:rPr>
              <a:t>分離、</a:t>
            </a:r>
            <a:endParaRPr sz="1600" dirty="0">
              <a:latin typeface="Meiryo UI" panose="020B0604030504040204" pitchFamily="50" charset="-128"/>
              <a:ea typeface="Meiryo UI" panose="020B0604030504040204" pitchFamily="50" charset="-128"/>
              <a:cs typeface="ＭＳ Ｐゴシック"/>
            </a:endParaRPr>
          </a:p>
          <a:p>
            <a:pPr marL="417830"/>
            <a:r>
              <a:rPr sz="1600" spc="-35" dirty="0">
                <a:solidFill>
                  <a:srgbClr val="0033CC"/>
                </a:solidFill>
                <a:latin typeface="Meiryo UI" panose="020B0604030504040204" pitchFamily="50" charset="-128"/>
                <a:ea typeface="Meiryo UI" panose="020B0604030504040204" pitchFamily="50" charset="-128"/>
                <a:cs typeface="ＭＳ Ｐゴシック"/>
              </a:rPr>
              <a:t>ガラス固化体貯蔵</a:t>
            </a:r>
            <a:r>
              <a:rPr sz="1600" spc="-10" dirty="0">
                <a:solidFill>
                  <a:srgbClr val="0033CC"/>
                </a:solidFill>
                <a:latin typeface="Meiryo UI" panose="020B0604030504040204" pitchFamily="50" charset="-128"/>
                <a:ea typeface="Meiryo UI" panose="020B0604030504040204" pitchFamily="50" charset="-128"/>
                <a:cs typeface="ＭＳ Ｐゴシック"/>
              </a:rPr>
              <a:t>50</a:t>
            </a:r>
            <a:r>
              <a:rPr sz="1600" spc="-30" dirty="0">
                <a:solidFill>
                  <a:srgbClr val="0033CC"/>
                </a:solidFill>
                <a:latin typeface="Meiryo UI" panose="020B0604030504040204" pitchFamily="50" charset="-128"/>
                <a:ea typeface="Meiryo UI" panose="020B0604030504040204" pitchFamily="50" charset="-128"/>
                <a:cs typeface="ＭＳ Ｐゴシック"/>
              </a:rPr>
              <a:t>年、処分：</a:t>
            </a:r>
            <a:r>
              <a:rPr sz="1600" spc="-10" dirty="0">
                <a:solidFill>
                  <a:srgbClr val="0033CC"/>
                </a:solidFill>
                <a:latin typeface="Meiryo UI" panose="020B0604030504040204" pitchFamily="50" charset="-128"/>
                <a:ea typeface="Meiryo UI" panose="020B0604030504040204" pitchFamily="50" charset="-128"/>
                <a:cs typeface="ＭＳ Ｐゴシック"/>
              </a:rPr>
              <a:t>MPEM3</a:t>
            </a:r>
            <a:endParaRPr sz="1600" dirty="0">
              <a:latin typeface="Meiryo UI" panose="020B0604030504040204" pitchFamily="50" charset="-128"/>
              <a:ea typeface="Meiryo UI" panose="020B0604030504040204" pitchFamily="50" charset="-128"/>
              <a:cs typeface="ＭＳ Ｐゴシック"/>
            </a:endParaRPr>
          </a:p>
          <a:p>
            <a:pPr marL="417830" marR="5080" indent="-405765">
              <a:tabLst>
                <a:tab pos="355600" algn="l"/>
              </a:tabLst>
            </a:pPr>
            <a:r>
              <a:rPr sz="1600" spc="-50" dirty="0">
                <a:solidFill>
                  <a:srgbClr val="0033CC"/>
                </a:solidFill>
                <a:latin typeface="Meiryo UI" panose="020B0604030504040204" pitchFamily="50" charset="-128"/>
                <a:ea typeface="Meiryo UI" panose="020B0604030504040204" pitchFamily="50" charset="-128"/>
                <a:cs typeface="ＭＳ Ｐゴシック"/>
              </a:rPr>
              <a:t>⑦</a:t>
            </a:r>
            <a:r>
              <a:rPr sz="1600" dirty="0">
                <a:solidFill>
                  <a:srgbClr val="0033CC"/>
                </a:solidFill>
                <a:latin typeface="Meiryo UI" panose="020B0604030504040204" pitchFamily="50" charset="-128"/>
                <a:ea typeface="Meiryo UI" panose="020B0604030504040204" pitchFamily="50" charset="-128"/>
                <a:cs typeface="ＭＳ Ｐゴシック"/>
              </a:rPr>
              <a:t>	</a:t>
            </a:r>
            <a:r>
              <a:rPr sz="1600" spc="-20" dirty="0">
                <a:solidFill>
                  <a:srgbClr val="0033CC"/>
                </a:solidFill>
                <a:latin typeface="Meiryo UI" panose="020B0604030504040204" pitchFamily="50" charset="-128"/>
                <a:ea typeface="Meiryo UI" panose="020B0604030504040204" pitchFamily="50" charset="-128"/>
                <a:cs typeface="ＭＳ Ｐゴシック"/>
              </a:rPr>
              <a:t>①＋MA</a:t>
            </a:r>
            <a:r>
              <a:rPr sz="1600" spc="-25" dirty="0">
                <a:solidFill>
                  <a:srgbClr val="0033CC"/>
                </a:solidFill>
                <a:latin typeface="Meiryo UI" panose="020B0604030504040204" pitchFamily="50" charset="-128"/>
                <a:ea typeface="Meiryo UI" panose="020B0604030504040204" pitchFamily="50" charset="-128"/>
                <a:cs typeface="ＭＳ Ｐゴシック"/>
              </a:rPr>
              <a:t>分離・高速炉核変換、</a:t>
            </a:r>
            <a:r>
              <a:rPr sz="1600" spc="-10" dirty="0">
                <a:solidFill>
                  <a:srgbClr val="0033CC"/>
                </a:solidFill>
                <a:latin typeface="Meiryo UI" panose="020B0604030504040204" pitchFamily="50" charset="-128"/>
                <a:ea typeface="Meiryo UI" panose="020B0604030504040204" pitchFamily="50" charset="-128"/>
                <a:cs typeface="ＭＳ Ｐゴシック"/>
              </a:rPr>
              <a:t>Cs/Sr</a:t>
            </a:r>
            <a:r>
              <a:rPr sz="1600" spc="-30" dirty="0">
                <a:solidFill>
                  <a:srgbClr val="0033CC"/>
                </a:solidFill>
                <a:latin typeface="Meiryo UI" panose="020B0604030504040204" pitchFamily="50" charset="-128"/>
                <a:ea typeface="Meiryo UI" panose="020B0604030504040204" pitchFamily="50" charset="-128"/>
                <a:cs typeface="ＭＳ Ｐゴシック"/>
              </a:rPr>
              <a:t>分離、ガラス固化体貯蔵</a:t>
            </a:r>
            <a:r>
              <a:rPr sz="1600" spc="-10" dirty="0">
                <a:solidFill>
                  <a:srgbClr val="0033CC"/>
                </a:solidFill>
                <a:latin typeface="Meiryo UI" panose="020B0604030504040204" pitchFamily="50" charset="-128"/>
                <a:ea typeface="Meiryo UI" panose="020B0604030504040204" pitchFamily="50" charset="-128"/>
                <a:cs typeface="ＭＳ Ｐゴシック"/>
              </a:rPr>
              <a:t>50</a:t>
            </a:r>
            <a:r>
              <a:rPr sz="1600" spc="-25" dirty="0">
                <a:solidFill>
                  <a:srgbClr val="0033CC"/>
                </a:solidFill>
                <a:latin typeface="Meiryo UI" panose="020B0604030504040204" pitchFamily="50" charset="-128"/>
                <a:ea typeface="Meiryo UI" panose="020B0604030504040204" pitchFamily="50" charset="-128"/>
                <a:cs typeface="ＭＳ Ｐゴシック"/>
              </a:rPr>
              <a:t>年、処分：</a:t>
            </a:r>
            <a:r>
              <a:rPr sz="1600" spc="-10" dirty="0">
                <a:solidFill>
                  <a:srgbClr val="0033CC"/>
                </a:solidFill>
                <a:latin typeface="Meiryo UI" panose="020B0604030504040204" pitchFamily="50" charset="-128"/>
                <a:ea typeface="Meiryo UI" panose="020B0604030504040204" pitchFamily="50" charset="-128"/>
                <a:cs typeface="ＭＳ Ｐゴシック"/>
              </a:rPr>
              <a:t>MPEM21</a:t>
            </a:r>
            <a:endParaRPr sz="1600" dirty="0">
              <a:latin typeface="Meiryo UI" panose="020B0604030504040204" pitchFamily="50" charset="-128"/>
              <a:ea typeface="Meiryo UI" panose="020B0604030504040204" pitchFamily="50" charset="-128"/>
              <a:cs typeface="ＭＳ Ｐゴシック"/>
            </a:endParaRPr>
          </a:p>
        </p:txBody>
      </p:sp>
      <p:sp>
        <p:nvSpPr>
          <p:cNvPr id="17" name="object 17"/>
          <p:cNvSpPr txBox="1"/>
          <p:nvPr/>
        </p:nvSpPr>
        <p:spPr>
          <a:xfrm>
            <a:off x="2015655" y="4796801"/>
            <a:ext cx="330200" cy="320601"/>
          </a:xfrm>
          <a:prstGeom prst="rect">
            <a:avLst/>
          </a:prstGeom>
        </p:spPr>
        <p:txBody>
          <a:bodyPr vert="horz" wrap="square" lIns="0" tIns="12700" rIns="0" bIns="0" rtlCol="0">
            <a:spAutoFit/>
          </a:bodyPr>
          <a:lstStyle/>
          <a:p>
            <a:pPr marL="12700">
              <a:spcBef>
                <a:spcPts val="100"/>
              </a:spcBef>
            </a:pPr>
            <a:r>
              <a:rPr sz="2000" dirty="0">
                <a:latin typeface="Meiryo UI" panose="020B0604030504040204" pitchFamily="50" charset="-128"/>
                <a:ea typeface="Meiryo UI" panose="020B0604030504040204" pitchFamily="50" charset="-128"/>
                <a:cs typeface="ＭＳ Ｐゴシック"/>
              </a:rPr>
              <a:t>①</a:t>
            </a:r>
            <a:endParaRPr sz="2000">
              <a:latin typeface="Meiryo UI" panose="020B0604030504040204" pitchFamily="50" charset="-128"/>
              <a:ea typeface="Meiryo UI" panose="020B0604030504040204" pitchFamily="50" charset="-128"/>
              <a:cs typeface="ＭＳ Ｐゴシック"/>
            </a:endParaRPr>
          </a:p>
        </p:txBody>
      </p:sp>
      <p:grpSp>
        <p:nvGrpSpPr>
          <p:cNvPr id="19" name="object 19"/>
          <p:cNvGrpSpPr/>
          <p:nvPr/>
        </p:nvGrpSpPr>
        <p:grpSpPr>
          <a:xfrm>
            <a:off x="2621078" y="5225491"/>
            <a:ext cx="2541905" cy="257175"/>
            <a:chOff x="1451038" y="5058346"/>
            <a:chExt cx="2541905" cy="257175"/>
          </a:xfrm>
        </p:grpSpPr>
        <p:sp>
          <p:nvSpPr>
            <p:cNvPr id="20" name="object 20"/>
            <p:cNvSpPr/>
            <p:nvPr/>
          </p:nvSpPr>
          <p:spPr>
            <a:xfrm>
              <a:off x="1465325" y="5072634"/>
              <a:ext cx="966469" cy="216535"/>
            </a:xfrm>
            <a:custGeom>
              <a:avLst/>
              <a:gdLst/>
              <a:ahLst/>
              <a:cxnLst/>
              <a:rect l="l" t="t" r="r" b="b"/>
              <a:pathLst>
                <a:path w="966469" h="216535">
                  <a:moveTo>
                    <a:pt x="966216" y="0"/>
                  </a:moveTo>
                  <a:lnTo>
                    <a:pt x="964791" y="42142"/>
                  </a:lnTo>
                  <a:lnTo>
                    <a:pt x="960913" y="76533"/>
                  </a:lnTo>
                  <a:lnTo>
                    <a:pt x="955178" y="99708"/>
                  </a:lnTo>
                  <a:lnTo>
                    <a:pt x="948182" y="108204"/>
                  </a:lnTo>
                  <a:lnTo>
                    <a:pt x="501142" y="108204"/>
                  </a:lnTo>
                  <a:lnTo>
                    <a:pt x="494145" y="116699"/>
                  </a:lnTo>
                  <a:lnTo>
                    <a:pt x="488410" y="139874"/>
                  </a:lnTo>
                  <a:lnTo>
                    <a:pt x="484532" y="174265"/>
                  </a:lnTo>
                  <a:lnTo>
                    <a:pt x="483107" y="216408"/>
                  </a:lnTo>
                  <a:lnTo>
                    <a:pt x="481683" y="174265"/>
                  </a:lnTo>
                  <a:lnTo>
                    <a:pt x="477805" y="139874"/>
                  </a:lnTo>
                  <a:lnTo>
                    <a:pt x="472070" y="116699"/>
                  </a:lnTo>
                  <a:lnTo>
                    <a:pt x="465074" y="108204"/>
                  </a:lnTo>
                  <a:lnTo>
                    <a:pt x="18034" y="108204"/>
                  </a:lnTo>
                  <a:lnTo>
                    <a:pt x="11037" y="99708"/>
                  </a:lnTo>
                  <a:lnTo>
                    <a:pt x="5302" y="76533"/>
                  </a:lnTo>
                  <a:lnTo>
                    <a:pt x="1424" y="42142"/>
                  </a:lnTo>
                  <a:lnTo>
                    <a:pt x="0" y="0"/>
                  </a:lnTo>
                </a:path>
              </a:pathLst>
            </a:custGeom>
            <a:ln w="28575">
              <a:solidFill>
                <a:srgbClr val="000000"/>
              </a:solidFill>
            </a:ln>
          </p:spPr>
          <p:txBody>
            <a:bodyPr wrap="square" lIns="0" tIns="0" rIns="0" bIns="0" rtlCol="0"/>
            <a:lstStyle/>
            <a:p>
              <a:endParaRPr sz="1600">
                <a:latin typeface="Meiryo UI" panose="020B0604030504040204" pitchFamily="50" charset="-128"/>
                <a:ea typeface="Meiryo UI" panose="020B0604030504040204" pitchFamily="50" charset="-128"/>
              </a:endParaRPr>
            </a:p>
          </p:txBody>
        </p:sp>
        <p:sp>
          <p:nvSpPr>
            <p:cNvPr id="21" name="object 21"/>
            <p:cNvSpPr/>
            <p:nvPr/>
          </p:nvSpPr>
          <p:spPr>
            <a:xfrm>
              <a:off x="3015233" y="5084826"/>
              <a:ext cx="963294" cy="216535"/>
            </a:xfrm>
            <a:custGeom>
              <a:avLst/>
              <a:gdLst/>
              <a:ahLst/>
              <a:cxnLst/>
              <a:rect l="l" t="t" r="r" b="b"/>
              <a:pathLst>
                <a:path w="963295" h="216535">
                  <a:moveTo>
                    <a:pt x="963168" y="0"/>
                  </a:moveTo>
                  <a:lnTo>
                    <a:pt x="961743" y="42142"/>
                  </a:lnTo>
                  <a:lnTo>
                    <a:pt x="957865" y="76533"/>
                  </a:lnTo>
                  <a:lnTo>
                    <a:pt x="952130" y="99708"/>
                  </a:lnTo>
                  <a:lnTo>
                    <a:pt x="945133" y="108204"/>
                  </a:lnTo>
                  <a:lnTo>
                    <a:pt x="499618" y="108204"/>
                  </a:lnTo>
                  <a:lnTo>
                    <a:pt x="492621" y="116699"/>
                  </a:lnTo>
                  <a:lnTo>
                    <a:pt x="486886" y="139874"/>
                  </a:lnTo>
                  <a:lnTo>
                    <a:pt x="483008" y="174265"/>
                  </a:lnTo>
                  <a:lnTo>
                    <a:pt x="481583" y="216408"/>
                  </a:lnTo>
                  <a:lnTo>
                    <a:pt x="480159" y="174265"/>
                  </a:lnTo>
                  <a:lnTo>
                    <a:pt x="476281" y="139874"/>
                  </a:lnTo>
                  <a:lnTo>
                    <a:pt x="470546" y="116699"/>
                  </a:lnTo>
                  <a:lnTo>
                    <a:pt x="463550" y="108204"/>
                  </a:lnTo>
                  <a:lnTo>
                    <a:pt x="18034" y="108204"/>
                  </a:lnTo>
                  <a:lnTo>
                    <a:pt x="11037" y="99708"/>
                  </a:lnTo>
                  <a:lnTo>
                    <a:pt x="5302" y="76533"/>
                  </a:lnTo>
                  <a:lnTo>
                    <a:pt x="1424" y="42142"/>
                  </a:lnTo>
                  <a:lnTo>
                    <a:pt x="0" y="0"/>
                  </a:lnTo>
                </a:path>
              </a:pathLst>
            </a:custGeom>
            <a:ln w="28575">
              <a:solidFill>
                <a:srgbClr val="000000"/>
              </a:solidFill>
            </a:ln>
          </p:spPr>
          <p:txBody>
            <a:bodyPr wrap="square" lIns="0" tIns="0" rIns="0" bIns="0" rtlCol="0"/>
            <a:lstStyle/>
            <a:p>
              <a:endParaRPr sz="1600">
                <a:latin typeface="Meiryo UI" panose="020B0604030504040204" pitchFamily="50" charset="-128"/>
                <a:ea typeface="Meiryo UI" panose="020B0604030504040204" pitchFamily="50" charset="-128"/>
              </a:endParaRPr>
            </a:p>
          </p:txBody>
        </p:sp>
      </p:grpSp>
      <p:sp>
        <p:nvSpPr>
          <p:cNvPr id="22" name="object 22"/>
          <p:cNvSpPr txBox="1"/>
          <p:nvPr/>
        </p:nvSpPr>
        <p:spPr>
          <a:xfrm>
            <a:off x="2515858" y="4782577"/>
            <a:ext cx="1319530" cy="1182375"/>
          </a:xfrm>
          <a:prstGeom prst="rect">
            <a:avLst/>
          </a:prstGeom>
        </p:spPr>
        <p:txBody>
          <a:bodyPr vert="horz" wrap="square" lIns="0" tIns="12700" rIns="0" bIns="0" rtlCol="0">
            <a:spAutoFit/>
          </a:bodyPr>
          <a:lstStyle/>
          <a:p>
            <a:pPr marL="12700">
              <a:spcBef>
                <a:spcPts val="100"/>
              </a:spcBef>
              <a:tabLst>
                <a:tab pos="502920" algn="l"/>
                <a:tab pos="1001394" algn="l"/>
              </a:tabLst>
            </a:pPr>
            <a:r>
              <a:rPr sz="2000" spc="-50" dirty="0">
                <a:solidFill>
                  <a:srgbClr val="C00000"/>
                </a:solidFill>
                <a:latin typeface="Meiryo UI" panose="020B0604030504040204" pitchFamily="50" charset="-128"/>
                <a:ea typeface="Meiryo UI" panose="020B0604030504040204" pitchFamily="50" charset="-128"/>
                <a:cs typeface="ＭＳ Ｐゴシック"/>
              </a:rPr>
              <a:t>②</a:t>
            </a:r>
            <a:r>
              <a:rPr sz="2000" dirty="0">
                <a:solidFill>
                  <a:srgbClr val="C00000"/>
                </a:solidFill>
                <a:latin typeface="Meiryo UI" panose="020B0604030504040204" pitchFamily="50" charset="-128"/>
                <a:ea typeface="Meiryo UI" panose="020B0604030504040204" pitchFamily="50" charset="-128"/>
                <a:cs typeface="ＭＳ Ｐゴシック"/>
              </a:rPr>
              <a:t>	</a:t>
            </a:r>
            <a:r>
              <a:rPr sz="2000" spc="-50" dirty="0">
                <a:solidFill>
                  <a:srgbClr val="C00000"/>
                </a:solidFill>
                <a:latin typeface="Meiryo UI" panose="020B0604030504040204" pitchFamily="50" charset="-128"/>
                <a:ea typeface="Meiryo UI" panose="020B0604030504040204" pitchFamily="50" charset="-128"/>
                <a:cs typeface="ＭＳ Ｐゴシック"/>
              </a:rPr>
              <a:t>③</a:t>
            </a:r>
            <a:r>
              <a:rPr sz="2000" dirty="0">
                <a:solidFill>
                  <a:srgbClr val="C00000"/>
                </a:solidFill>
                <a:latin typeface="Meiryo UI" panose="020B0604030504040204" pitchFamily="50" charset="-128"/>
                <a:ea typeface="Meiryo UI" panose="020B0604030504040204" pitchFamily="50" charset="-128"/>
                <a:cs typeface="ＭＳ Ｐゴシック"/>
              </a:rPr>
              <a:t>	</a:t>
            </a:r>
            <a:r>
              <a:rPr sz="2000" spc="-50" dirty="0">
                <a:solidFill>
                  <a:srgbClr val="C00000"/>
                </a:solidFill>
                <a:latin typeface="Meiryo UI" panose="020B0604030504040204" pitchFamily="50" charset="-128"/>
                <a:ea typeface="Meiryo UI" panose="020B0604030504040204" pitchFamily="50" charset="-128"/>
                <a:cs typeface="ＭＳ Ｐゴシック"/>
              </a:rPr>
              <a:t>④</a:t>
            </a:r>
            <a:endParaRPr sz="2000">
              <a:latin typeface="Meiryo UI" panose="020B0604030504040204" pitchFamily="50" charset="-128"/>
              <a:ea typeface="Meiryo UI" panose="020B0604030504040204" pitchFamily="50" charset="-128"/>
              <a:cs typeface="ＭＳ Ｐゴシック"/>
            </a:endParaRPr>
          </a:p>
          <a:p>
            <a:pPr>
              <a:spcBef>
                <a:spcPts val="20"/>
              </a:spcBef>
            </a:pPr>
            <a:endParaRPr sz="2400">
              <a:latin typeface="Meiryo UI" panose="020B0604030504040204" pitchFamily="50" charset="-128"/>
              <a:ea typeface="Meiryo UI" panose="020B0604030504040204" pitchFamily="50" charset="-128"/>
              <a:cs typeface="ＭＳ Ｐゴシック"/>
            </a:endParaRPr>
          </a:p>
          <a:p>
            <a:pPr marL="71120" marR="97155" indent="185420"/>
            <a:r>
              <a:rPr sz="1600" spc="-10" dirty="0">
                <a:latin typeface="Meiryo UI" panose="020B0604030504040204" pitchFamily="50" charset="-128"/>
                <a:ea typeface="Meiryo UI" panose="020B0604030504040204" pitchFamily="50" charset="-128"/>
                <a:cs typeface="ＭＳ Ｐゴシック"/>
              </a:rPr>
              <a:t>MA</a:t>
            </a:r>
            <a:r>
              <a:rPr sz="1600" spc="-25" dirty="0">
                <a:latin typeface="Meiryo UI" panose="020B0604030504040204" pitchFamily="50" charset="-128"/>
                <a:ea typeface="Meiryo UI" panose="020B0604030504040204" pitchFamily="50" charset="-128"/>
                <a:cs typeface="ＭＳ Ｐゴシック"/>
              </a:rPr>
              <a:t>分離</a:t>
            </a:r>
            <a:r>
              <a:rPr sz="1600" spc="-10" dirty="0">
                <a:latin typeface="Meiryo UI" panose="020B0604030504040204" pitchFamily="50" charset="-128"/>
                <a:ea typeface="Meiryo UI" panose="020B0604030504040204" pitchFamily="50" charset="-128"/>
                <a:cs typeface="ＭＳ Ｐゴシック"/>
              </a:rPr>
              <a:t>固化体貯蔵</a:t>
            </a:r>
            <a:endParaRPr sz="1600">
              <a:latin typeface="Meiryo UI" panose="020B0604030504040204" pitchFamily="50" charset="-128"/>
              <a:ea typeface="Meiryo UI" panose="020B0604030504040204" pitchFamily="50" charset="-128"/>
              <a:cs typeface="ＭＳ Ｐゴシック"/>
            </a:endParaRPr>
          </a:p>
        </p:txBody>
      </p:sp>
      <p:sp>
        <p:nvSpPr>
          <p:cNvPr id="23" name="object 23"/>
          <p:cNvSpPr txBox="1"/>
          <p:nvPr/>
        </p:nvSpPr>
        <p:spPr>
          <a:xfrm>
            <a:off x="3920986" y="4785321"/>
            <a:ext cx="1499870" cy="1202893"/>
          </a:xfrm>
          <a:prstGeom prst="rect">
            <a:avLst/>
          </a:prstGeom>
        </p:spPr>
        <p:txBody>
          <a:bodyPr vert="horz" wrap="square" lIns="0" tIns="12700" rIns="0" bIns="0" rtlCol="0">
            <a:spAutoFit/>
          </a:bodyPr>
          <a:lstStyle/>
          <a:p>
            <a:pPr marL="109220">
              <a:spcBef>
                <a:spcPts val="100"/>
              </a:spcBef>
              <a:tabLst>
                <a:tab pos="604520" algn="l"/>
                <a:tab pos="1095375" algn="l"/>
              </a:tabLst>
            </a:pPr>
            <a:r>
              <a:rPr sz="2000" spc="-50" dirty="0">
                <a:solidFill>
                  <a:srgbClr val="0033CC"/>
                </a:solidFill>
                <a:latin typeface="Meiryo UI" panose="020B0604030504040204" pitchFamily="50" charset="-128"/>
                <a:ea typeface="Meiryo UI" panose="020B0604030504040204" pitchFamily="50" charset="-128"/>
                <a:cs typeface="ＭＳ Ｐゴシック"/>
              </a:rPr>
              <a:t>⑤</a:t>
            </a:r>
            <a:r>
              <a:rPr sz="2000" dirty="0">
                <a:solidFill>
                  <a:srgbClr val="0033CC"/>
                </a:solidFill>
                <a:latin typeface="Meiryo UI" panose="020B0604030504040204" pitchFamily="50" charset="-128"/>
                <a:ea typeface="Meiryo UI" panose="020B0604030504040204" pitchFamily="50" charset="-128"/>
                <a:cs typeface="ＭＳ Ｐゴシック"/>
              </a:rPr>
              <a:t>	</a:t>
            </a:r>
            <a:r>
              <a:rPr sz="3200" spc="-75" baseline="1157" dirty="0">
                <a:solidFill>
                  <a:srgbClr val="0033CC"/>
                </a:solidFill>
                <a:latin typeface="Meiryo UI" panose="020B0604030504040204" pitchFamily="50" charset="-128"/>
                <a:ea typeface="Meiryo UI" panose="020B0604030504040204" pitchFamily="50" charset="-128"/>
                <a:cs typeface="ＭＳ Ｐゴシック"/>
              </a:rPr>
              <a:t>⑥</a:t>
            </a:r>
            <a:r>
              <a:rPr sz="3200" baseline="1157" dirty="0">
                <a:solidFill>
                  <a:srgbClr val="0033CC"/>
                </a:solidFill>
                <a:latin typeface="Meiryo UI" panose="020B0604030504040204" pitchFamily="50" charset="-128"/>
                <a:ea typeface="Meiryo UI" panose="020B0604030504040204" pitchFamily="50" charset="-128"/>
                <a:cs typeface="ＭＳ Ｐゴシック"/>
              </a:rPr>
              <a:t>	</a:t>
            </a:r>
            <a:r>
              <a:rPr sz="3200" spc="-75" baseline="1157" dirty="0">
                <a:solidFill>
                  <a:srgbClr val="0033CC"/>
                </a:solidFill>
                <a:latin typeface="Meiryo UI" panose="020B0604030504040204" pitchFamily="50" charset="-128"/>
                <a:ea typeface="Meiryo UI" panose="020B0604030504040204" pitchFamily="50" charset="-128"/>
                <a:cs typeface="ＭＳ Ｐゴシック"/>
              </a:rPr>
              <a:t>⑦</a:t>
            </a:r>
            <a:endParaRPr sz="3200" baseline="1157" dirty="0">
              <a:latin typeface="Meiryo UI" panose="020B0604030504040204" pitchFamily="50" charset="-128"/>
              <a:ea typeface="Meiryo UI" panose="020B0604030504040204" pitchFamily="50" charset="-128"/>
              <a:cs typeface="ＭＳ Ｐゴシック"/>
            </a:endParaRPr>
          </a:p>
          <a:p>
            <a:pPr>
              <a:spcBef>
                <a:spcPts val="30"/>
              </a:spcBef>
            </a:pPr>
            <a:endParaRPr sz="2400" dirty="0">
              <a:latin typeface="Meiryo UI" panose="020B0604030504040204" pitchFamily="50" charset="-128"/>
              <a:ea typeface="Meiryo UI" panose="020B0604030504040204" pitchFamily="50" charset="-128"/>
              <a:cs typeface="ＭＳ Ｐゴシック"/>
            </a:endParaRPr>
          </a:p>
          <a:p>
            <a:pPr marL="178435" marR="5080" indent="-166370"/>
            <a:r>
              <a:rPr sz="1600" spc="-10" dirty="0">
                <a:latin typeface="Meiryo UI" panose="020B0604030504040204" pitchFamily="50" charset="-128"/>
                <a:ea typeface="Meiryo UI" panose="020B0604030504040204" pitchFamily="50" charset="-128"/>
                <a:cs typeface="ＭＳ Ｐゴシック"/>
              </a:rPr>
              <a:t>Cs/Sr/MA</a:t>
            </a:r>
            <a:r>
              <a:rPr sz="1600" spc="-25" dirty="0">
                <a:latin typeface="Meiryo UI" panose="020B0604030504040204" pitchFamily="50" charset="-128"/>
                <a:ea typeface="Meiryo UI" panose="020B0604030504040204" pitchFamily="50" charset="-128"/>
                <a:cs typeface="ＭＳ Ｐゴシック"/>
              </a:rPr>
              <a:t>分離</a:t>
            </a:r>
            <a:r>
              <a:rPr sz="1600" spc="-10" dirty="0">
                <a:latin typeface="Meiryo UI" panose="020B0604030504040204" pitchFamily="50" charset="-128"/>
                <a:ea typeface="Meiryo UI" panose="020B0604030504040204" pitchFamily="50" charset="-128"/>
                <a:cs typeface="ＭＳ Ｐゴシック"/>
              </a:rPr>
              <a:t>固化体貯蔵</a:t>
            </a:r>
            <a:endParaRPr sz="1600" dirty="0">
              <a:latin typeface="Meiryo UI" panose="020B0604030504040204" pitchFamily="50" charset="-128"/>
              <a:ea typeface="Meiryo UI" panose="020B0604030504040204" pitchFamily="50" charset="-128"/>
              <a:cs typeface="ＭＳ Ｐゴシック"/>
            </a:endParaRPr>
          </a:p>
        </p:txBody>
      </p:sp>
      <p:sp>
        <p:nvSpPr>
          <p:cNvPr id="24" name="object 24"/>
          <p:cNvSpPr/>
          <p:nvPr/>
        </p:nvSpPr>
        <p:spPr>
          <a:xfrm>
            <a:off x="1170039" y="1904505"/>
            <a:ext cx="417830" cy="2341245"/>
          </a:xfrm>
          <a:custGeom>
            <a:avLst/>
            <a:gdLst/>
            <a:ahLst/>
            <a:cxnLst/>
            <a:rect l="l" t="t" r="r" b="b"/>
            <a:pathLst>
              <a:path w="417830" h="2341245">
                <a:moveTo>
                  <a:pt x="417576" y="0"/>
                </a:moveTo>
                <a:lnTo>
                  <a:pt x="0" y="0"/>
                </a:lnTo>
                <a:lnTo>
                  <a:pt x="0" y="2340864"/>
                </a:lnTo>
                <a:lnTo>
                  <a:pt x="417576" y="2340864"/>
                </a:lnTo>
                <a:lnTo>
                  <a:pt x="417576" y="0"/>
                </a:lnTo>
                <a:close/>
              </a:path>
            </a:pathLst>
          </a:custGeom>
          <a:solidFill>
            <a:srgbClr val="FFFFFF"/>
          </a:solidFill>
        </p:spPr>
        <p:txBody>
          <a:bodyPr wrap="square" lIns="0" tIns="0" rIns="0" bIns="0" rtlCol="0"/>
          <a:lstStyle/>
          <a:p>
            <a:endParaRPr sz="1600">
              <a:latin typeface="Meiryo UI" panose="020B0604030504040204" pitchFamily="50" charset="-128"/>
              <a:ea typeface="Meiryo UI" panose="020B0604030504040204" pitchFamily="50" charset="-128"/>
            </a:endParaRPr>
          </a:p>
        </p:txBody>
      </p:sp>
      <p:sp>
        <p:nvSpPr>
          <p:cNvPr id="25" name="object 25"/>
          <p:cNvSpPr txBox="1"/>
          <p:nvPr/>
        </p:nvSpPr>
        <p:spPr>
          <a:xfrm>
            <a:off x="1206874" y="2059317"/>
            <a:ext cx="300980" cy="2108200"/>
          </a:xfrm>
          <a:prstGeom prst="rect">
            <a:avLst/>
          </a:prstGeom>
        </p:spPr>
        <p:txBody>
          <a:bodyPr vert="vert270" wrap="square" lIns="0" tIns="0" rIns="0" bIns="0" rtlCol="0">
            <a:spAutoFit/>
          </a:bodyPr>
          <a:lstStyle/>
          <a:p>
            <a:pPr marL="12700">
              <a:lnSpc>
                <a:spcPts val="2630"/>
              </a:lnSpc>
            </a:pPr>
            <a:r>
              <a:rPr sz="2000" spc="-5" dirty="0">
                <a:latin typeface="Meiryo UI" panose="020B0604030504040204" pitchFamily="50" charset="-128"/>
                <a:ea typeface="Meiryo UI" panose="020B0604030504040204" pitchFamily="50" charset="-128"/>
                <a:cs typeface="ＭＳ Ｐゴシック"/>
              </a:rPr>
              <a:t>処分場面積 </a:t>
            </a:r>
            <a:r>
              <a:rPr sz="2000" spc="-25" dirty="0">
                <a:latin typeface="Meiryo UI" panose="020B0604030504040204" pitchFamily="50" charset="-128"/>
                <a:ea typeface="Meiryo UI" panose="020B0604030504040204" pitchFamily="50" charset="-128"/>
                <a:cs typeface="ＭＳ Ｐゴシック"/>
              </a:rPr>
              <a:t>km</a:t>
            </a:r>
            <a:r>
              <a:rPr sz="2000" spc="-37" baseline="24305" dirty="0">
                <a:latin typeface="Meiryo UI" panose="020B0604030504040204" pitchFamily="50" charset="-128"/>
                <a:ea typeface="Meiryo UI" panose="020B0604030504040204" pitchFamily="50" charset="-128"/>
                <a:cs typeface="ＭＳ Ｐゴシック"/>
              </a:rPr>
              <a:t>2</a:t>
            </a:r>
            <a:endParaRPr sz="2000" baseline="24305" dirty="0">
              <a:latin typeface="Meiryo UI" panose="020B0604030504040204" pitchFamily="50" charset="-128"/>
              <a:ea typeface="Meiryo UI" panose="020B0604030504040204" pitchFamily="50" charset="-128"/>
              <a:cs typeface="ＭＳ Ｐゴシック"/>
            </a:endParaRPr>
          </a:p>
        </p:txBody>
      </p:sp>
      <p:sp>
        <p:nvSpPr>
          <p:cNvPr id="26" name="object 26"/>
          <p:cNvSpPr txBox="1"/>
          <p:nvPr/>
        </p:nvSpPr>
        <p:spPr>
          <a:xfrm>
            <a:off x="661988" y="6334780"/>
            <a:ext cx="6587613" cy="289823"/>
          </a:xfrm>
          <a:prstGeom prst="rect">
            <a:avLst/>
          </a:prstGeom>
        </p:spPr>
        <p:txBody>
          <a:bodyPr vert="horz" wrap="square" lIns="0" tIns="12700" rIns="0" bIns="0" rtlCol="0">
            <a:spAutoFit/>
          </a:bodyPr>
          <a:lstStyle/>
          <a:p>
            <a:pPr marL="667385" marR="5080" indent="-655320" algn="ctr">
              <a:spcBef>
                <a:spcPts val="100"/>
              </a:spcBef>
            </a:pPr>
            <a:r>
              <a:rPr b="1" dirty="0">
                <a:latin typeface="Meiryo UI" panose="020B0604030504040204" pitchFamily="50" charset="-128"/>
                <a:ea typeface="Meiryo UI" panose="020B0604030504040204" pitchFamily="50" charset="-128"/>
                <a:cs typeface="ＭＳ Ｐゴシック"/>
              </a:rPr>
              <a:t>2150</a:t>
            </a:r>
            <a:r>
              <a:rPr b="1" spc="-35" dirty="0">
                <a:latin typeface="Meiryo UI" panose="020B0604030504040204" pitchFamily="50" charset="-128"/>
                <a:ea typeface="Meiryo UI" panose="020B0604030504040204" pitchFamily="50" charset="-128"/>
                <a:cs typeface="ＭＳ Ｐゴシック"/>
              </a:rPr>
              <a:t>年までに発生する使用済燃料</a:t>
            </a:r>
            <a:r>
              <a:rPr b="1" spc="-30" dirty="0">
                <a:latin typeface="Meiryo UI" panose="020B0604030504040204" pitchFamily="50" charset="-128"/>
                <a:ea typeface="Meiryo UI" panose="020B0604030504040204" pitchFamily="50" charset="-128"/>
                <a:cs typeface="ＭＳ Ｐゴシック"/>
              </a:rPr>
              <a:t>から生じる処分場面積</a:t>
            </a:r>
            <a:endParaRPr dirty="0">
              <a:latin typeface="Meiryo UI" panose="020B0604030504040204" pitchFamily="50" charset="-128"/>
              <a:ea typeface="Meiryo UI" panose="020B0604030504040204" pitchFamily="50" charset="-128"/>
              <a:cs typeface="ＭＳ Ｐゴシック"/>
            </a:endParaRPr>
          </a:p>
        </p:txBody>
      </p:sp>
      <p:pic>
        <p:nvPicPr>
          <p:cNvPr id="27" name="object 27"/>
          <p:cNvPicPr/>
          <p:nvPr/>
        </p:nvPicPr>
        <p:blipFill>
          <a:blip r:embed="rId4" cstate="print"/>
          <a:stretch>
            <a:fillRect/>
          </a:stretch>
        </p:blipFill>
        <p:spPr>
          <a:xfrm>
            <a:off x="8004175" y="4782577"/>
            <a:ext cx="3932186" cy="1975658"/>
          </a:xfrm>
          <a:prstGeom prst="rect">
            <a:avLst/>
          </a:prstGeom>
        </p:spPr>
      </p:pic>
      <p:sp>
        <p:nvSpPr>
          <p:cNvPr id="28" name="object 28"/>
          <p:cNvSpPr txBox="1"/>
          <p:nvPr/>
        </p:nvSpPr>
        <p:spPr>
          <a:xfrm>
            <a:off x="5527917" y="4744732"/>
            <a:ext cx="2251710" cy="647228"/>
          </a:xfrm>
          <a:prstGeom prst="rect">
            <a:avLst/>
          </a:prstGeom>
        </p:spPr>
        <p:txBody>
          <a:bodyPr vert="horz" wrap="square" lIns="0" tIns="12700" rIns="0" bIns="0" rtlCol="0">
            <a:spAutoFit/>
          </a:bodyPr>
          <a:lstStyle/>
          <a:p>
            <a:pPr marL="12700">
              <a:lnSpc>
                <a:spcPts val="2640"/>
              </a:lnSpc>
              <a:spcBef>
                <a:spcPts val="100"/>
              </a:spcBef>
              <a:tabLst>
                <a:tab pos="638175" algn="l"/>
              </a:tabLst>
            </a:pPr>
            <a:r>
              <a:rPr sz="2000" spc="-50" dirty="0">
                <a:latin typeface="Meiryo UI" panose="020B0604030504040204" pitchFamily="50" charset="-128"/>
                <a:ea typeface="Meiryo UI" panose="020B0604030504040204" pitchFamily="50" charset="-128"/>
                <a:cs typeface="ＭＳ Ｐゴシック"/>
              </a:rPr>
              <a:t>基</a:t>
            </a:r>
            <a:r>
              <a:rPr sz="2000" dirty="0">
                <a:latin typeface="Meiryo UI" panose="020B0604030504040204" pitchFamily="50" charset="-128"/>
                <a:ea typeface="Meiryo UI" panose="020B0604030504040204" pitchFamily="50" charset="-128"/>
                <a:cs typeface="ＭＳ Ｐゴシック"/>
              </a:rPr>
              <a:t>	</a:t>
            </a:r>
            <a:r>
              <a:rPr sz="1600" spc="-10" dirty="0">
                <a:latin typeface="Meiryo UI" panose="020B0604030504040204" pitchFamily="50" charset="-128"/>
                <a:ea typeface="Meiryo UI" panose="020B0604030504040204" pitchFamily="50" charset="-128"/>
                <a:cs typeface="ＭＳ Ｐゴシック"/>
              </a:rPr>
              <a:t>廃棄体定置方</a:t>
            </a:r>
            <a:r>
              <a:rPr sz="1600" spc="-50" dirty="0">
                <a:latin typeface="Meiryo UI" panose="020B0604030504040204" pitchFamily="50" charset="-128"/>
                <a:ea typeface="Meiryo UI" panose="020B0604030504040204" pitchFamily="50" charset="-128"/>
                <a:cs typeface="ＭＳ Ｐゴシック"/>
              </a:rPr>
              <a:t>式</a:t>
            </a:r>
            <a:endParaRPr sz="1600" dirty="0">
              <a:latin typeface="Meiryo UI" panose="020B0604030504040204" pitchFamily="50" charset="-128"/>
              <a:ea typeface="Meiryo UI" panose="020B0604030504040204" pitchFamily="50" charset="-128"/>
              <a:cs typeface="ＭＳ Ｐゴシック"/>
            </a:endParaRPr>
          </a:p>
          <a:p>
            <a:pPr marL="12700">
              <a:lnSpc>
                <a:spcPts val="2640"/>
              </a:lnSpc>
            </a:pPr>
            <a:r>
              <a:rPr sz="2000" dirty="0">
                <a:latin typeface="Meiryo UI" panose="020B0604030504040204" pitchFamily="50" charset="-128"/>
                <a:ea typeface="Meiryo UI" panose="020B0604030504040204" pitchFamily="50" charset="-128"/>
                <a:cs typeface="ＭＳ Ｐゴシック"/>
              </a:rPr>
              <a:t>本</a:t>
            </a:r>
          </a:p>
        </p:txBody>
      </p:sp>
      <p:sp>
        <p:nvSpPr>
          <p:cNvPr id="29" name="テキスト ボックス 28">
            <a:extLst>
              <a:ext uri="{FF2B5EF4-FFF2-40B4-BE49-F238E27FC236}">
                <a16:creationId xmlns:a16="http://schemas.microsoft.com/office/drawing/2014/main" id="{5692C77D-58D8-4FF3-91D4-FC93C929DA96}"/>
              </a:ext>
            </a:extLst>
          </p:cNvPr>
          <p:cNvSpPr txBox="1"/>
          <p:nvPr/>
        </p:nvSpPr>
        <p:spPr>
          <a:xfrm>
            <a:off x="0" y="0"/>
            <a:ext cx="12192000" cy="523220"/>
          </a:xfrm>
          <a:prstGeom prst="rect">
            <a:avLst/>
          </a:prstGeom>
          <a:solidFill>
            <a:srgbClr val="052F61"/>
          </a:solidFill>
        </p:spPr>
        <p:txBody>
          <a:bodyPr wrap="square" rtlCol="0">
            <a:spAutoFit/>
          </a:bodyPr>
          <a:lstStyle/>
          <a:p>
            <a:pPr algn="ctr"/>
            <a:r>
              <a:rPr kumimoji="1" lang="ja-JP" altLang="en-US" sz="2800" b="1" dirty="0">
                <a:solidFill>
                  <a:schemeClr val="bg1"/>
                </a:solidFill>
                <a:latin typeface="Meiryo UI" panose="020B0604030504040204" pitchFamily="50" charset="-128"/>
                <a:ea typeface="Meiryo UI" panose="020B0604030504040204" pitchFamily="50" charset="-128"/>
              </a:rPr>
              <a:t>分離変換技術導入の廃棄物処理への影響</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2568947" y="5374290"/>
            <a:ext cx="3018333" cy="151323"/>
          </a:xfrm>
          <a:prstGeom prst="rect">
            <a:avLst/>
          </a:prstGeom>
        </p:spPr>
        <p:txBody>
          <a:bodyPr vert="horz" wrap="square" lIns="0" tIns="12700" rIns="0" bIns="0" rtlCol="0">
            <a:spAutoFit/>
          </a:bodyPr>
          <a:lstStyle/>
          <a:p>
            <a:pPr marL="12700">
              <a:spcBef>
                <a:spcPts val="100"/>
              </a:spcBef>
            </a:pPr>
            <a:r>
              <a:rPr sz="900" dirty="0">
                <a:latin typeface="Meiryo UI"/>
                <a:cs typeface="Meiryo UI"/>
              </a:rPr>
              <a:t>（</a:t>
            </a:r>
            <a:r>
              <a:rPr sz="900" dirty="0" err="1">
                <a:latin typeface="Meiryo UI"/>
                <a:cs typeface="Meiryo UI"/>
              </a:rPr>
              <a:t>出所</a:t>
            </a:r>
            <a:r>
              <a:rPr sz="900" dirty="0">
                <a:latin typeface="Meiryo UI"/>
                <a:cs typeface="Meiryo UI"/>
              </a:rPr>
              <a:t>）</a:t>
            </a:r>
            <a:r>
              <a:rPr lang="ja-JP" altLang="en-US" sz="900" dirty="0">
                <a:latin typeface="Meiryo UI"/>
                <a:cs typeface="Meiryo UI"/>
              </a:rPr>
              <a:t>経済産業省 </a:t>
            </a:r>
            <a:r>
              <a:rPr sz="900" spc="-15" dirty="0" err="1">
                <a:latin typeface="Meiryo UI"/>
                <a:cs typeface="Meiryo UI"/>
              </a:rPr>
              <a:t>業界団体ヒアリング、各社ヒアリング等</a:t>
            </a:r>
            <a:endParaRPr sz="900" dirty="0">
              <a:latin typeface="Meiryo UI"/>
              <a:cs typeface="Meiryo UI"/>
            </a:endParaRPr>
          </a:p>
        </p:txBody>
      </p:sp>
      <p:grpSp>
        <p:nvGrpSpPr>
          <p:cNvPr id="4" name="object 4"/>
          <p:cNvGrpSpPr/>
          <p:nvPr/>
        </p:nvGrpSpPr>
        <p:grpSpPr>
          <a:xfrm>
            <a:off x="2580429" y="780546"/>
            <a:ext cx="3060700" cy="4563110"/>
            <a:chOff x="199644" y="2040635"/>
            <a:chExt cx="3060700" cy="4563110"/>
          </a:xfrm>
        </p:grpSpPr>
        <p:pic>
          <p:nvPicPr>
            <p:cNvPr id="5" name="object 5"/>
            <p:cNvPicPr/>
            <p:nvPr/>
          </p:nvPicPr>
          <p:blipFill>
            <a:blip r:embed="rId2" cstate="print"/>
            <a:stretch>
              <a:fillRect/>
            </a:stretch>
          </p:blipFill>
          <p:spPr>
            <a:xfrm>
              <a:off x="199644" y="2040635"/>
              <a:ext cx="3060192" cy="336803"/>
            </a:xfrm>
            <a:prstGeom prst="rect">
              <a:avLst/>
            </a:prstGeom>
          </p:spPr>
        </p:pic>
        <p:sp>
          <p:nvSpPr>
            <p:cNvPr id="6" name="object 6"/>
            <p:cNvSpPr/>
            <p:nvPr/>
          </p:nvSpPr>
          <p:spPr>
            <a:xfrm>
              <a:off x="199644" y="2391155"/>
              <a:ext cx="3060700" cy="4212590"/>
            </a:xfrm>
            <a:custGeom>
              <a:avLst/>
              <a:gdLst/>
              <a:ahLst/>
              <a:cxnLst/>
              <a:rect l="l" t="t" r="r" b="b"/>
              <a:pathLst>
                <a:path w="3060700" h="4212590">
                  <a:moveTo>
                    <a:pt x="3060192" y="0"/>
                  </a:moveTo>
                  <a:lnTo>
                    <a:pt x="0" y="0"/>
                  </a:lnTo>
                  <a:lnTo>
                    <a:pt x="0" y="4212336"/>
                  </a:lnTo>
                  <a:lnTo>
                    <a:pt x="3060192" y="4212336"/>
                  </a:lnTo>
                  <a:lnTo>
                    <a:pt x="3060192" y="0"/>
                  </a:lnTo>
                  <a:close/>
                </a:path>
              </a:pathLst>
            </a:custGeom>
            <a:solidFill>
              <a:srgbClr val="D7D9EB">
                <a:alpha val="30195"/>
              </a:srgbClr>
            </a:solidFill>
          </p:spPr>
          <p:txBody>
            <a:bodyPr wrap="square" lIns="0" tIns="0" rIns="0" bIns="0" rtlCol="0"/>
            <a:lstStyle/>
            <a:p>
              <a:endParaRPr/>
            </a:p>
          </p:txBody>
        </p:sp>
        <p:pic>
          <p:nvPicPr>
            <p:cNvPr id="7" name="object 7"/>
            <p:cNvPicPr/>
            <p:nvPr/>
          </p:nvPicPr>
          <p:blipFill>
            <a:blip r:embed="rId3" cstate="print"/>
            <a:stretch>
              <a:fillRect/>
            </a:stretch>
          </p:blipFill>
          <p:spPr>
            <a:xfrm>
              <a:off x="245364" y="2426220"/>
              <a:ext cx="1473708" cy="1031735"/>
            </a:xfrm>
            <a:prstGeom prst="rect">
              <a:avLst/>
            </a:prstGeom>
          </p:spPr>
        </p:pic>
      </p:grpSp>
      <p:grpSp>
        <p:nvGrpSpPr>
          <p:cNvPr id="8" name="object 8"/>
          <p:cNvGrpSpPr/>
          <p:nvPr/>
        </p:nvGrpSpPr>
        <p:grpSpPr>
          <a:xfrm>
            <a:off x="5793020" y="780546"/>
            <a:ext cx="3060700" cy="4549140"/>
            <a:chOff x="3412235" y="2040635"/>
            <a:chExt cx="3060700" cy="4549140"/>
          </a:xfrm>
        </p:grpSpPr>
        <p:pic>
          <p:nvPicPr>
            <p:cNvPr id="9" name="object 9"/>
            <p:cNvPicPr/>
            <p:nvPr/>
          </p:nvPicPr>
          <p:blipFill>
            <a:blip r:embed="rId4" cstate="print"/>
            <a:stretch>
              <a:fillRect/>
            </a:stretch>
          </p:blipFill>
          <p:spPr>
            <a:xfrm>
              <a:off x="3412235" y="2040635"/>
              <a:ext cx="3054095" cy="336803"/>
            </a:xfrm>
            <a:prstGeom prst="rect">
              <a:avLst/>
            </a:prstGeom>
          </p:spPr>
        </p:pic>
        <p:sp>
          <p:nvSpPr>
            <p:cNvPr id="10" name="object 10"/>
            <p:cNvSpPr/>
            <p:nvPr/>
          </p:nvSpPr>
          <p:spPr>
            <a:xfrm>
              <a:off x="3418331" y="2377439"/>
              <a:ext cx="3054350" cy="4212590"/>
            </a:xfrm>
            <a:custGeom>
              <a:avLst/>
              <a:gdLst/>
              <a:ahLst/>
              <a:cxnLst/>
              <a:rect l="l" t="t" r="r" b="b"/>
              <a:pathLst>
                <a:path w="3054350" h="4212590">
                  <a:moveTo>
                    <a:pt x="3054095" y="0"/>
                  </a:moveTo>
                  <a:lnTo>
                    <a:pt x="0" y="0"/>
                  </a:lnTo>
                  <a:lnTo>
                    <a:pt x="0" y="4212336"/>
                  </a:lnTo>
                  <a:lnTo>
                    <a:pt x="3054095" y="4212336"/>
                  </a:lnTo>
                  <a:lnTo>
                    <a:pt x="3054095" y="0"/>
                  </a:lnTo>
                  <a:close/>
                </a:path>
              </a:pathLst>
            </a:custGeom>
            <a:solidFill>
              <a:srgbClr val="DCE6E0">
                <a:alpha val="30195"/>
              </a:srgbClr>
            </a:solidFill>
          </p:spPr>
          <p:txBody>
            <a:bodyPr wrap="square" lIns="0" tIns="0" rIns="0" bIns="0" rtlCol="0"/>
            <a:lstStyle/>
            <a:p>
              <a:endParaRPr/>
            </a:p>
          </p:txBody>
        </p:sp>
        <p:pic>
          <p:nvPicPr>
            <p:cNvPr id="11" name="object 11"/>
            <p:cNvPicPr/>
            <p:nvPr/>
          </p:nvPicPr>
          <p:blipFill>
            <a:blip r:embed="rId3" cstate="print"/>
            <a:stretch>
              <a:fillRect/>
            </a:stretch>
          </p:blipFill>
          <p:spPr>
            <a:xfrm>
              <a:off x="3453383" y="2426220"/>
              <a:ext cx="1473708" cy="1031735"/>
            </a:xfrm>
            <a:prstGeom prst="rect">
              <a:avLst/>
            </a:prstGeom>
          </p:spPr>
        </p:pic>
      </p:grpSp>
      <p:sp>
        <p:nvSpPr>
          <p:cNvPr id="12" name="object 12"/>
          <p:cNvSpPr txBox="1"/>
          <p:nvPr/>
        </p:nvSpPr>
        <p:spPr>
          <a:xfrm>
            <a:off x="2705397" y="1240795"/>
            <a:ext cx="1320165" cy="798937"/>
          </a:xfrm>
          <a:prstGeom prst="rect">
            <a:avLst/>
          </a:prstGeom>
          <a:solidFill>
            <a:srgbClr val="FFFFFF"/>
          </a:solidFill>
        </p:spPr>
        <p:txBody>
          <a:bodyPr vert="horz" wrap="square" lIns="0" tIns="59690" rIns="0" bIns="0" rtlCol="0">
            <a:spAutoFit/>
          </a:bodyPr>
          <a:lstStyle/>
          <a:p>
            <a:pPr marL="91440">
              <a:lnSpc>
                <a:spcPts val="1025"/>
              </a:lnSpc>
              <a:spcBef>
                <a:spcPts val="470"/>
              </a:spcBef>
            </a:pPr>
            <a:r>
              <a:rPr sz="900" b="1" u="sng" spc="-20" dirty="0">
                <a:uFill>
                  <a:solidFill>
                    <a:srgbClr val="000000"/>
                  </a:solidFill>
                </a:uFill>
                <a:latin typeface="Meiryo UI"/>
                <a:cs typeface="Meiryo UI"/>
              </a:rPr>
              <a:t>タービン</a:t>
            </a:r>
            <a:endParaRPr sz="900">
              <a:latin typeface="Meiryo UI"/>
              <a:cs typeface="Meiryo UI"/>
            </a:endParaRPr>
          </a:p>
          <a:p>
            <a:pPr marL="91440">
              <a:lnSpc>
                <a:spcPts val="1025"/>
              </a:lnSpc>
            </a:pPr>
            <a:r>
              <a:rPr sz="900" spc="-10" dirty="0">
                <a:latin typeface="Meiryo UI"/>
                <a:cs typeface="Meiryo UI"/>
              </a:rPr>
              <a:t>MHI</a:t>
            </a:r>
            <a:r>
              <a:rPr sz="900" spc="-25" dirty="0">
                <a:latin typeface="Meiryo UI"/>
                <a:cs typeface="Meiryo UI"/>
              </a:rPr>
              <a:t>、東芝</a:t>
            </a:r>
            <a:endParaRPr sz="900">
              <a:latin typeface="Meiryo UI"/>
              <a:cs typeface="Meiryo UI"/>
            </a:endParaRPr>
          </a:p>
          <a:p>
            <a:pPr>
              <a:spcBef>
                <a:spcPts val="60"/>
              </a:spcBef>
            </a:pPr>
            <a:endParaRPr sz="550">
              <a:latin typeface="Meiryo UI"/>
              <a:cs typeface="Meiryo UI"/>
            </a:endParaRPr>
          </a:p>
          <a:p>
            <a:pPr marL="91440" marR="401320">
              <a:lnSpc>
                <a:spcPts val="969"/>
              </a:lnSpc>
            </a:pPr>
            <a:r>
              <a:rPr sz="900" b="1" u="sng" spc="-20" dirty="0">
                <a:uFill>
                  <a:solidFill>
                    <a:srgbClr val="000000"/>
                  </a:solidFill>
                </a:uFill>
                <a:latin typeface="Meiryo UI"/>
                <a:cs typeface="Meiryo UI"/>
              </a:rPr>
              <a:t>タービン部素材</a:t>
            </a:r>
            <a:r>
              <a:rPr sz="900" b="1" dirty="0">
                <a:latin typeface="Meiryo UI"/>
                <a:cs typeface="Meiryo UI"/>
              </a:rPr>
              <a:t> </a:t>
            </a:r>
            <a:r>
              <a:rPr sz="900" dirty="0">
                <a:latin typeface="Meiryo UI"/>
                <a:cs typeface="Meiryo UI"/>
              </a:rPr>
              <a:t>日本製鋼所</a:t>
            </a:r>
            <a:r>
              <a:rPr sz="900" spc="-25" dirty="0">
                <a:latin typeface="Meiryo UI"/>
                <a:cs typeface="Meiryo UI"/>
              </a:rPr>
              <a:t>M&amp;E</a:t>
            </a:r>
            <a:r>
              <a:rPr sz="900" spc="-10" dirty="0">
                <a:latin typeface="Meiryo UI"/>
                <a:cs typeface="Meiryo UI"/>
              </a:rPr>
              <a:t>大平洋製鋼</a:t>
            </a:r>
            <a:endParaRPr sz="900">
              <a:latin typeface="Meiryo UI"/>
              <a:cs typeface="Meiryo UI"/>
            </a:endParaRPr>
          </a:p>
        </p:txBody>
      </p:sp>
      <p:pic>
        <p:nvPicPr>
          <p:cNvPr id="13" name="object 13"/>
          <p:cNvPicPr/>
          <p:nvPr/>
        </p:nvPicPr>
        <p:blipFill>
          <a:blip r:embed="rId3" cstate="print"/>
          <a:stretch>
            <a:fillRect/>
          </a:stretch>
        </p:blipFill>
        <p:spPr>
          <a:xfrm>
            <a:off x="4104429" y="1166132"/>
            <a:ext cx="1473708" cy="1031735"/>
          </a:xfrm>
          <a:prstGeom prst="rect">
            <a:avLst/>
          </a:prstGeom>
        </p:spPr>
      </p:pic>
      <p:sp>
        <p:nvSpPr>
          <p:cNvPr id="14" name="object 14"/>
          <p:cNvSpPr txBox="1"/>
          <p:nvPr/>
        </p:nvSpPr>
        <p:spPr>
          <a:xfrm>
            <a:off x="4183678" y="1240794"/>
            <a:ext cx="1320165" cy="761106"/>
          </a:xfrm>
          <a:prstGeom prst="rect">
            <a:avLst/>
          </a:prstGeom>
          <a:solidFill>
            <a:srgbClr val="FFFFFF"/>
          </a:solidFill>
        </p:spPr>
        <p:txBody>
          <a:bodyPr vert="horz" wrap="square" lIns="0" tIns="100965" rIns="0" bIns="0" rtlCol="0">
            <a:spAutoFit/>
          </a:bodyPr>
          <a:lstStyle/>
          <a:p>
            <a:pPr marL="91440">
              <a:spcBef>
                <a:spcPts val="795"/>
              </a:spcBef>
            </a:pPr>
            <a:r>
              <a:rPr sz="900" b="1" u="sng" spc="-25" dirty="0">
                <a:uFill>
                  <a:solidFill>
                    <a:srgbClr val="000000"/>
                  </a:solidFill>
                </a:uFill>
                <a:latin typeface="Meiryo UI"/>
                <a:cs typeface="Meiryo UI"/>
              </a:rPr>
              <a:t>RPV</a:t>
            </a:r>
            <a:endParaRPr sz="900">
              <a:latin typeface="Meiryo UI"/>
              <a:cs typeface="Meiryo UI"/>
            </a:endParaRPr>
          </a:p>
          <a:p>
            <a:pPr marL="91440"/>
            <a:r>
              <a:rPr sz="900" spc="-10" dirty="0">
                <a:latin typeface="Meiryo UI"/>
                <a:cs typeface="Meiryo UI"/>
              </a:rPr>
              <a:t>MHI</a:t>
            </a:r>
            <a:r>
              <a:rPr sz="900" dirty="0">
                <a:latin typeface="Meiryo UI"/>
                <a:cs typeface="Meiryo UI"/>
              </a:rPr>
              <a:t>、</a:t>
            </a:r>
            <a:r>
              <a:rPr sz="900" spc="-25" dirty="0">
                <a:latin typeface="Meiryo UI"/>
                <a:cs typeface="Meiryo UI"/>
              </a:rPr>
              <a:t>IHI</a:t>
            </a:r>
            <a:endParaRPr sz="900">
              <a:latin typeface="Meiryo UI"/>
              <a:cs typeface="Meiryo UI"/>
            </a:endParaRPr>
          </a:p>
          <a:p>
            <a:pPr>
              <a:spcBef>
                <a:spcPts val="70"/>
              </a:spcBef>
            </a:pPr>
            <a:endParaRPr sz="600">
              <a:latin typeface="Meiryo UI"/>
              <a:cs typeface="Meiryo UI"/>
            </a:endParaRPr>
          </a:p>
          <a:p>
            <a:pPr marL="91440"/>
            <a:r>
              <a:rPr sz="900" b="1" u="sng" spc="-10" dirty="0">
                <a:uFill>
                  <a:solidFill>
                    <a:srgbClr val="000000"/>
                  </a:solidFill>
                </a:uFill>
                <a:latin typeface="Meiryo UI"/>
                <a:cs typeface="Meiryo UI"/>
              </a:rPr>
              <a:t>大型鍛造材</a:t>
            </a:r>
            <a:endParaRPr sz="900">
              <a:latin typeface="Meiryo UI"/>
              <a:cs typeface="Meiryo UI"/>
            </a:endParaRPr>
          </a:p>
          <a:p>
            <a:pPr marL="91440"/>
            <a:r>
              <a:rPr sz="900" spc="-10" dirty="0">
                <a:latin typeface="Meiryo UI"/>
                <a:cs typeface="Meiryo UI"/>
              </a:rPr>
              <a:t>日本製鋼所Ｍ＆Ｅ</a:t>
            </a:r>
            <a:endParaRPr sz="900">
              <a:latin typeface="Meiryo UI"/>
              <a:cs typeface="Meiryo UI"/>
            </a:endParaRPr>
          </a:p>
        </p:txBody>
      </p:sp>
      <p:pic>
        <p:nvPicPr>
          <p:cNvPr id="15" name="object 15"/>
          <p:cNvPicPr/>
          <p:nvPr/>
        </p:nvPicPr>
        <p:blipFill>
          <a:blip r:embed="rId5" cstate="print"/>
          <a:stretch>
            <a:fillRect/>
          </a:stretch>
        </p:blipFill>
        <p:spPr>
          <a:xfrm>
            <a:off x="2626148" y="2208548"/>
            <a:ext cx="1473708" cy="1030211"/>
          </a:xfrm>
          <a:prstGeom prst="rect">
            <a:avLst/>
          </a:prstGeom>
        </p:spPr>
      </p:pic>
      <p:sp>
        <p:nvSpPr>
          <p:cNvPr id="16" name="object 16"/>
          <p:cNvSpPr txBox="1"/>
          <p:nvPr/>
        </p:nvSpPr>
        <p:spPr>
          <a:xfrm>
            <a:off x="2705397" y="2283212"/>
            <a:ext cx="1320165" cy="793807"/>
          </a:xfrm>
          <a:prstGeom prst="rect">
            <a:avLst/>
          </a:prstGeom>
          <a:solidFill>
            <a:srgbClr val="FFFFFF"/>
          </a:solidFill>
        </p:spPr>
        <p:txBody>
          <a:bodyPr vert="horz" wrap="square" lIns="0" tIns="100330" rIns="0" bIns="0" rtlCol="0">
            <a:spAutoFit/>
          </a:bodyPr>
          <a:lstStyle/>
          <a:p>
            <a:pPr marL="91440">
              <a:spcBef>
                <a:spcPts val="790"/>
              </a:spcBef>
            </a:pPr>
            <a:r>
              <a:rPr sz="900" b="1" u="sng" dirty="0">
                <a:uFill>
                  <a:solidFill>
                    <a:srgbClr val="000000"/>
                  </a:solidFill>
                </a:uFill>
                <a:latin typeface="Meiryo UI"/>
                <a:cs typeface="Meiryo UI"/>
              </a:rPr>
              <a:t>2</a:t>
            </a:r>
            <a:r>
              <a:rPr sz="900" b="1" u="sng" spc="-15" dirty="0">
                <a:uFill>
                  <a:solidFill>
                    <a:srgbClr val="000000"/>
                  </a:solidFill>
                </a:uFill>
                <a:latin typeface="Meiryo UI"/>
                <a:cs typeface="Meiryo UI"/>
              </a:rPr>
              <a:t>次系機器</a:t>
            </a:r>
            <a:endParaRPr sz="900">
              <a:latin typeface="Meiryo UI"/>
              <a:cs typeface="Meiryo UI"/>
            </a:endParaRPr>
          </a:p>
          <a:p>
            <a:pPr marL="91440"/>
            <a:r>
              <a:rPr sz="900" spc="-10" dirty="0">
                <a:latin typeface="Meiryo UI"/>
                <a:cs typeface="Meiryo UI"/>
              </a:rPr>
              <a:t>MHI、東芝、</a:t>
            </a:r>
            <a:r>
              <a:rPr sz="900" spc="-25" dirty="0">
                <a:latin typeface="Meiryo UI"/>
                <a:cs typeface="Meiryo UI"/>
              </a:rPr>
              <a:t>IHI</a:t>
            </a:r>
            <a:endParaRPr sz="900">
              <a:latin typeface="Meiryo UI"/>
              <a:cs typeface="Meiryo UI"/>
            </a:endParaRPr>
          </a:p>
          <a:p>
            <a:pPr marL="91440" marR="90805"/>
            <a:r>
              <a:rPr sz="900" spc="-15" dirty="0">
                <a:latin typeface="Meiryo UI"/>
                <a:cs typeface="Meiryo UI"/>
              </a:rPr>
              <a:t>ツバキ・ナカシマ(送風機)</a:t>
            </a:r>
            <a:r>
              <a:rPr sz="900" dirty="0">
                <a:latin typeface="Meiryo UI"/>
                <a:cs typeface="Meiryo UI"/>
              </a:rPr>
              <a:t>日立造船（タンク</a:t>
            </a:r>
            <a:r>
              <a:rPr sz="900" spc="-50" dirty="0">
                <a:latin typeface="Meiryo UI"/>
                <a:cs typeface="Meiryo UI"/>
              </a:rPr>
              <a:t>）</a:t>
            </a:r>
            <a:endParaRPr sz="900">
              <a:latin typeface="Meiryo UI"/>
              <a:cs typeface="Meiryo UI"/>
            </a:endParaRPr>
          </a:p>
          <a:p>
            <a:pPr marL="91440"/>
            <a:r>
              <a:rPr sz="900" spc="-10" dirty="0">
                <a:latin typeface="Meiryo UI"/>
                <a:cs typeface="Meiryo UI"/>
              </a:rPr>
              <a:t>日阪製作所(熱交換器)</a:t>
            </a:r>
            <a:endParaRPr sz="900">
              <a:latin typeface="Meiryo UI"/>
              <a:cs typeface="Meiryo UI"/>
            </a:endParaRPr>
          </a:p>
        </p:txBody>
      </p:sp>
      <p:pic>
        <p:nvPicPr>
          <p:cNvPr id="17" name="object 17"/>
          <p:cNvPicPr/>
          <p:nvPr/>
        </p:nvPicPr>
        <p:blipFill>
          <a:blip r:embed="rId3" cstate="print"/>
          <a:stretch>
            <a:fillRect/>
          </a:stretch>
        </p:blipFill>
        <p:spPr>
          <a:xfrm>
            <a:off x="4122717" y="2196356"/>
            <a:ext cx="1473708" cy="1031735"/>
          </a:xfrm>
          <a:prstGeom prst="rect">
            <a:avLst/>
          </a:prstGeom>
        </p:spPr>
      </p:pic>
      <p:sp>
        <p:nvSpPr>
          <p:cNvPr id="18" name="object 18"/>
          <p:cNvSpPr txBox="1"/>
          <p:nvPr/>
        </p:nvSpPr>
        <p:spPr>
          <a:xfrm>
            <a:off x="4201965" y="2271019"/>
            <a:ext cx="1320165" cy="732252"/>
          </a:xfrm>
          <a:prstGeom prst="rect">
            <a:avLst/>
          </a:prstGeom>
          <a:solidFill>
            <a:srgbClr val="FFFFFF"/>
          </a:solidFill>
        </p:spPr>
        <p:txBody>
          <a:bodyPr vert="horz" wrap="square" lIns="0" tIns="1270" rIns="0" bIns="0" rtlCol="0">
            <a:spAutoFit/>
          </a:bodyPr>
          <a:lstStyle/>
          <a:p>
            <a:pPr>
              <a:spcBef>
                <a:spcPts val="10"/>
              </a:spcBef>
            </a:pPr>
            <a:endParaRPr sz="1150">
              <a:latin typeface="Times New Roman"/>
              <a:cs typeface="Times New Roman"/>
            </a:endParaRPr>
          </a:p>
          <a:p>
            <a:pPr marL="90805" marR="385445">
              <a:spcBef>
                <a:spcPts val="5"/>
              </a:spcBef>
            </a:pPr>
            <a:r>
              <a:rPr sz="900" b="1" u="sng" spc="-10" dirty="0">
                <a:uFill>
                  <a:solidFill>
                    <a:srgbClr val="000000"/>
                  </a:solidFill>
                </a:uFill>
                <a:latin typeface="Meiryo UI"/>
                <a:cs typeface="Meiryo UI"/>
              </a:rPr>
              <a:t>制御棒駆動機構</a:t>
            </a:r>
            <a:r>
              <a:rPr sz="900" b="1" spc="-50" dirty="0">
                <a:latin typeface="Meiryo UI"/>
                <a:cs typeface="Meiryo UI"/>
              </a:rPr>
              <a:t> </a:t>
            </a:r>
            <a:r>
              <a:rPr sz="900" spc="-10" dirty="0">
                <a:latin typeface="Meiryo UI"/>
                <a:cs typeface="Meiryo UI"/>
              </a:rPr>
              <a:t>MHI</a:t>
            </a:r>
            <a:r>
              <a:rPr sz="900" spc="-20" dirty="0">
                <a:latin typeface="Meiryo UI"/>
                <a:cs typeface="Meiryo UI"/>
              </a:rPr>
              <a:t>、東芝、日立</a:t>
            </a:r>
            <a:r>
              <a:rPr sz="900" b="1" u="sng" spc="-10" dirty="0">
                <a:uFill>
                  <a:solidFill>
                    <a:srgbClr val="000000"/>
                  </a:solidFill>
                </a:uFill>
                <a:latin typeface="Meiryo UI"/>
                <a:cs typeface="Meiryo UI"/>
              </a:rPr>
              <a:t>制御棒/部素材</a:t>
            </a:r>
            <a:endParaRPr sz="900">
              <a:latin typeface="Meiryo UI"/>
              <a:cs typeface="Meiryo UI"/>
            </a:endParaRPr>
          </a:p>
          <a:p>
            <a:pPr marL="90805"/>
            <a:r>
              <a:rPr sz="900" spc="-5" dirty="0">
                <a:latin typeface="Meiryo UI"/>
                <a:cs typeface="Meiryo UI"/>
              </a:rPr>
              <a:t>日立金属、大同特殊鋼</a:t>
            </a:r>
            <a:endParaRPr sz="900">
              <a:latin typeface="Meiryo UI"/>
              <a:cs typeface="Meiryo UI"/>
            </a:endParaRPr>
          </a:p>
        </p:txBody>
      </p:sp>
      <p:pic>
        <p:nvPicPr>
          <p:cNvPr id="19" name="object 19"/>
          <p:cNvPicPr/>
          <p:nvPr/>
        </p:nvPicPr>
        <p:blipFill>
          <a:blip r:embed="rId3" cstate="print"/>
          <a:stretch>
            <a:fillRect/>
          </a:stretch>
        </p:blipFill>
        <p:spPr>
          <a:xfrm>
            <a:off x="2626148" y="3249440"/>
            <a:ext cx="1473708" cy="1031735"/>
          </a:xfrm>
          <a:prstGeom prst="rect">
            <a:avLst/>
          </a:prstGeom>
        </p:spPr>
      </p:pic>
      <p:sp>
        <p:nvSpPr>
          <p:cNvPr id="20" name="object 20"/>
          <p:cNvSpPr txBox="1"/>
          <p:nvPr/>
        </p:nvSpPr>
        <p:spPr>
          <a:xfrm>
            <a:off x="2705397" y="3324103"/>
            <a:ext cx="1320165" cy="732893"/>
          </a:xfrm>
          <a:prstGeom prst="rect">
            <a:avLst/>
          </a:prstGeom>
          <a:solidFill>
            <a:srgbClr val="FFFFFF"/>
          </a:solidFill>
        </p:spPr>
        <p:txBody>
          <a:bodyPr vert="horz" wrap="square" lIns="0" tIns="1905" rIns="0" bIns="0" rtlCol="0">
            <a:spAutoFit/>
          </a:bodyPr>
          <a:lstStyle/>
          <a:p>
            <a:pPr>
              <a:spcBef>
                <a:spcPts val="15"/>
              </a:spcBef>
            </a:pPr>
            <a:endParaRPr sz="1150">
              <a:latin typeface="Times New Roman"/>
              <a:cs typeface="Times New Roman"/>
            </a:endParaRPr>
          </a:p>
          <a:p>
            <a:pPr marL="91440"/>
            <a:r>
              <a:rPr sz="900" b="1" u="sng" spc="-20" dirty="0">
                <a:uFill>
                  <a:solidFill>
                    <a:srgbClr val="000000"/>
                  </a:solidFill>
                </a:uFill>
                <a:latin typeface="Meiryo UI"/>
                <a:cs typeface="Meiryo UI"/>
              </a:rPr>
              <a:t>蒸気発生器</a:t>
            </a:r>
            <a:endParaRPr sz="900">
              <a:latin typeface="Meiryo UI"/>
              <a:cs typeface="Meiryo UI"/>
            </a:endParaRPr>
          </a:p>
          <a:p>
            <a:pPr marL="91440">
              <a:spcBef>
                <a:spcPts val="5"/>
              </a:spcBef>
            </a:pPr>
            <a:r>
              <a:rPr sz="900" spc="-25" dirty="0">
                <a:latin typeface="Meiryo UI"/>
                <a:cs typeface="Meiryo UI"/>
              </a:rPr>
              <a:t>MHI</a:t>
            </a:r>
            <a:endParaRPr sz="900">
              <a:latin typeface="Meiryo UI"/>
              <a:cs typeface="Meiryo UI"/>
            </a:endParaRPr>
          </a:p>
          <a:p>
            <a:pPr marL="91440"/>
            <a:r>
              <a:rPr sz="900" b="1" u="sng" spc="-20" dirty="0">
                <a:uFill>
                  <a:solidFill>
                    <a:srgbClr val="000000"/>
                  </a:solidFill>
                </a:uFill>
                <a:latin typeface="Meiryo UI"/>
                <a:cs typeface="Meiryo UI"/>
              </a:rPr>
              <a:t>伝熱管</a:t>
            </a:r>
            <a:endParaRPr sz="900">
              <a:latin typeface="Meiryo UI"/>
              <a:cs typeface="Meiryo UI"/>
            </a:endParaRPr>
          </a:p>
          <a:p>
            <a:pPr marL="91440"/>
            <a:r>
              <a:rPr sz="900" spc="-15" dirty="0">
                <a:latin typeface="Meiryo UI"/>
                <a:cs typeface="Meiryo UI"/>
              </a:rPr>
              <a:t>日本製鉄</a:t>
            </a:r>
            <a:endParaRPr sz="900">
              <a:latin typeface="Meiryo UI"/>
              <a:cs typeface="Meiryo UI"/>
            </a:endParaRPr>
          </a:p>
        </p:txBody>
      </p:sp>
      <p:pic>
        <p:nvPicPr>
          <p:cNvPr id="21" name="object 21"/>
          <p:cNvPicPr/>
          <p:nvPr/>
        </p:nvPicPr>
        <p:blipFill>
          <a:blip r:embed="rId5" cstate="print"/>
          <a:stretch>
            <a:fillRect/>
          </a:stretch>
        </p:blipFill>
        <p:spPr>
          <a:xfrm>
            <a:off x="4113573" y="3249440"/>
            <a:ext cx="1473708" cy="1030211"/>
          </a:xfrm>
          <a:prstGeom prst="rect">
            <a:avLst/>
          </a:prstGeom>
        </p:spPr>
      </p:pic>
      <p:sp>
        <p:nvSpPr>
          <p:cNvPr id="22" name="object 22"/>
          <p:cNvSpPr txBox="1"/>
          <p:nvPr/>
        </p:nvSpPr>
        <p:spPr>
          <a:xfrm>
            <a:off x="4192821" y="3324103"/>
            <a:ext cx="1320165" cy="793807"/>
          </a:xfrm>
          <a:prstGeom prst="rect">
            <a:avLst/>
          </a:prstGeom>
          <a:solidFill>
            <a:srgbClr val="FFFFFF"/>
          </a:solidFill>
        </p:spPr>
        <p:txBody>
          <a:bodyPr vert="horz" wrap="square" lIns="0" tIns="100330" rIns="0" bIns="0" rtlCol="0">
            <a:spAutoFit/>
          </a:bodyPr>
          <a:lstStyle/>
          <a:p>
            <a:pPr marL="91440" marR="690245">
              <a:spcBef>
                <a:spcPts val="790"/>
              </a:spcBef>
            </a:pPr>
            <a:r>
              <a:rPr sz="900" b="1" u="sng" spc="-15" dirty="0">
                <a:uFill>
                  <a:solidFill>
                    <a:srgbClr val="000000"/>
                  </a:solidFill>
                </a:uFill>
                <a:latin typeface="Meiryo UI"/>
                <a:cs typeface="Meiryo UI"/>
              </a:rPr>
              <a:t>格納容器</a:t>
            </a:r>
            <a:r>
              <a:rPr sz="900" b="1" spc="-50" dirty="0">
                <a:latin typeface="Meiryo UI"/>
                <a:cs typeface="Meiryo UI"/>
              </a:rPr>
              <a:t> </a:t>
            </a:r>
            <a:r>
              <a:rPr sz="900" spc="-10" dirty="0">
                <a:latin typeface="Meiryo UI"/>
                <a:cs typeface="Meiryo UI"/>
              </a:rPr>
              <a:t>MHI</a:t>
            </a:r>
            <a:r>
              <a:rPr sz="900" spc="-25" dirty="0">
                <a:latin typeface="Meiryo UI"/>
                <a:cs typeface="Meiryo UI"/>
              </a:rPr>
              <a:t>、日立</a:t>
            </a:r>
            <a:r>
              <a:rPr sz="900" spc="-50" dirty="0">
                <a:latin typeface="Meiryo UI"/>
                <a:cs typeface="Meiryo UI"/>
              </a:rPr>
              <a:t> </a:t>
            </a:r>
            <a:r>
              <a:rPr sz="900" spc="-25" dirty="0">
                <a:latin typeface="Meiryo UI"/>
                <a:cs typeface="Meiryo UI"/>
              </a:rPr>
              <a:t>IHI</a:t>
            </a:r>
            <a:endParaRPr sz="900">
              <a:latin typeface="Meiryo UI"/>
              <a:cs typeface="Meiryo UI"/>
            </a:endParaRPr>
          </a:p>
          <a:p>
            <a:pPr marL="91440">
              <a:spcBef>
                <a:spcPts val="5"/>
              </a:spcBef>
            </a:pPr>
            <a:r>
              <a:rPr sz="900" b="1" u="sng" spc="-10" dirty="0">
                <a:uFill>
                  <a:solidFill>
                    <a:srgbClr val="000000"/>
                  </a:solidFill>
                </a:uFill>
                <a:latin typeface="Meiryo UI"/>
                <a:cs typeface="Meiryo UI"/>
              </a:rPr>
              <a:t>炉内構造物</a:t>
            </a:r>
            <a:endParaRPr sz="900">
              <a:latin typeface="Meiryo UI"/>
              <a:cs typeface="Meiryo UI"/>
            </a:endParaRPr>
          </a:p>
          <a:p>
            <a:pPr marL="91440"/>
            <a:r>
              <a:rPr sz="900" spc="-10" dirty="0">
                <a:latin typeface="Meiryo UI"/>
                <a:cs typeface="Meiryo UI"/>
              </a:rPr>
              <a:t>MHI</a:t>
            </a:r>
            <a:r>
              <a:rPr sz="900" spc="-20" dirty="0">
                <a:latin typeface="Meiryo UI"/>
                <a:cs typeface="Meiryo UI"/>
              </a:rPr>
              <a:t>、日立、東芝</a:t>
            </a:r>
            <a:endParaRPr sz="900">
              <a:latin typeface="Meiryo UI"/>
              <a:cs typeface="Meiryo UI"/>
            </a:endParaRPr>
          </a:p>
        </p:txBody>
      </p:sp>
      <p:pic>
        <p:nvPicPr>
          <p:cNvPr id="23" name="object 23"/>
          <p:cNvPicPr/>
          <p:nvPr/>
        </p:nvPicPr>
        <p:blipFill>
          <a:blip r:embed="rId5" cstate="print"/>
          <a:stretch>
            <a:fillRect/>
          </a:stretch>
        </p:blipFill>
        <p:spPr>
          <a:xfrm>
            <a:off x="2626148" y="4291844"/>
            <a:ext cx="1473708" cy="1030211"/>
          </a:xfrm>
          <a:prstGeom prst="rect">
            <a:avLst/>
          </a:prstGeom>
        </p:spPr>
      </p:pic>
      <p:sp>
        <p:nvSpPr>
          <p:cNvPr id="24" name="object 24"/>
          <p:cNvSpPr txBox="1"/>
          <p:nvPr/>
        </p:nvSpPr>
        <p:spPr>
          <a:xfrm>
            <a:off x="2705397" y="4366520"/>
            <a:ext cx="1320165" cy="885825"/>
          </a:xfrm>
          <a:prstGeom prst="rect">
            <a:avLst/>
          </a:prstGeom>
          <a:solidFill>
            <a:srgbClr val="FFFFFF"/>
          </a:solidFill>
        </p:spPr>
        <p:txBody>
          <a:bodyPr vert="horz" wrap="square" lIns="0" tIns="29844" rIns="0" bIns="0" rtlCol="0">
            <a:spAutoFit/>
          </a:bodyPr>
          <a:lstStyle/>
          <a:p>
            <a:pPr marL="91440">
              <a:lnSpc>
                <a:spcPts val="865"/>
              </a:lnSpc>
              <a:spcBef>
                <a:spcPts val="234"/>
              </a:spcBef>
            </a:pPr>
            <a:r>
              <a:rPr sz="800" b="1" u="sng" spc="-20" dirty="0">
                <a:uFill>
                  <a:solidFill>
                    <a:srgbClr val="000000"/>
                  </a:solidFill>
                </a:uFill>
                <a:latin typeface="Meiryo UI"/>
                <a:cs typeface="Meiryo UI"/>
              </a:rPr>
              <a:t>炉心構成要素</a:t>
            </a:r>
            <a:endParaRPr sz="800">
              <a:latin typeface="Meiryo UI"/>
              <a:cs typeface="Meiryo UI"/>
            </a:endParaRPr>
          </a:p>
          <a:p>
            <a:pPr marL="91440" marR="97155">
              <a:lnSpc>
                <a:spcPts val="770"/>
              </a:lnSpc>
              <a:spcBef>
                <a:spcPts val="85"/>
              </a:spcBef>
            </a:pPr>
            <a:r>
              <a:rPr sz="800" dirty="0">
                <a:latin typeface="Meiryo UI"/>
                <a:cs typeface="Meiryo UI"/>
              </a:rPr>
              <a:t>東洋炭素（高純度炭素）富士電機（</a:t>
            </a:r>
            <a:r>
              <a:rPr sz="800" spc="-10" dirty="0">
                <a:latin typeface="Meiryo UI"/>
                <a:cs typeface="Meiryo UI"/>
              </a:rPr>
              <a:t>高温ガス炉・炉</a:t>
            </a:r>
            <a:r>
              <a:rPr sz="800" dirty="0">
                <a:latin typeface="Meiryo UI"/>
                <a:cs typeface="Meiryo UI"/>
              </a:rPr>
              <a:t>心）</a:t>
            </a:r>
            <a:endParaRPr sz="800">
              <a:latin typeface="Meiryo UI"/>
              <a:cs typeface="Meiryo UI"/>
            </a:endParaRPr>
          </a:p>
          <a:p>
            <a:pPr marL="91440">
              <a:lnSpc>
                <a:spcPts val="865"/>
              </a:lnSpc>
              <a:spcBef>
                <a:spcPts val="580"/>
              </a:spcBef>
            </a:pPr>
            <a:r>
              <a:rPr sz="800" b="1" u="sng" spc="-10" dirty="0">
                <a:uFill>
                  <a:solidFill>
                    <a:srgbClr val="000000"/>
                  </a:solidFill>
                </a:uFill>
                <a:latin typeface="Meiryo UI"/>
                <a:cs typeface="Meiryo UI"/>
              </a:rPr>
              <a:t>炉内構造物部素材</a:t>
            </a:r>
            <a:endParaRPr sz="800">
              <a:latin typeface="Meiryo UI"/>
              <a:cs typeface="Meiryo UI"/>
            </a:endParaRPr>
          </a:p>
          <a:p>
            <a:pPr marL="91440" marR="234315">
              <a:lnSpc>
                <a:spcPts val="770"/>
              </a:lnSpc>
              <a:spcBef>
                <a:spcPts val="90"/>
              </a:spcBef>
            </a:pPr>
            <a:r>
              <a:rPr sz="800" spc="-10" dirty="0">
                <a:latin typeface="Meiryo UI"/>
                <a:cs typeface="Meiryo UI"/>
              </a:rPr>
              <a:t>大同特殊鋼、日立金属多摩川精機</a:t>
            </a:r>
            <a:endParaRPr sz="800">
              <a:latin typeface="Meiryo UI"/>
              <a:cs typeface="Meiryo UI"/>
            </a:endParaRPr>
          </a:p>
        </p:txBody>
      </p:sp>
      <p:pic>
        <p:nvPicPr>
          <p:cNvPr id="25" name="object 25"/>
          <p:cNvPicPr/>
          <p:nvPr/>
        </p:nvPicPr>
        <p:blipFill>
          <a:blip r:embed="rId5" cstate="print"/>
          <a:stretch>
            <a:fillRect/>
          </a:stretch>
        </p:blipFill>
        <p:spPr>
          <a:xfrm>
            <a:off x="4104429" y="4291844"/>
            <a:ext cx="1473708" cy="1030211"/>
          </a:xfrm>
          <a:prstGeom prst="rect">
            <a:avLst/>
          </a:prstGeom>
        </p:spPr>
      </p:pic>
      <p:sp>
        <p:nvSpPr>
          <p:cNvPr id="26" name="object 26"/>
          <p:cNvSpPr txBox="1"/>
          <p:nvPr/>
        </p:nvSpPr>
        <p:spPr>
          <a:xfrm>
            <a:off x="4183678" y="4366519"/>
            <a:ext cx="1320165" cy="842538"/>
          </a:xfrm>
          <a:prstGeom prst="rect">
            <a:avLst/>
          </a:prstGeom>
          <a:solidFill>
            <a:srgbClr val="FFFFFF"/>
          </a:solidFill>
        </p:spPr>
        <p:txBody>
          <a:bodyPr vert="horz" wrap="square" lIns="0" tIns="59690" rIns="0" bIns="0" rtlCol="0">
            <a:spAutoFit/>
          </a:bodyPr>
          <a:lstStyle/>
          <a:p>
            <a:pPr marL="91440">
              <a:lnSpc>
                <a:spcPts val="1025"/>
              </a:lnSpc>
              <a:spcBef>
                <a:spcPts val="470"/>
              </a:spcBef>
            </a:pPr>
            <a:r>
              <a:rPr sz="900" b="1" u="sng" spc="-20" dirty="0">
                <a:uFill>
                  <a:solidFill>
                    <a:srgbClr val="000000"/>
                  </a:solidFill>
                </a:uFill>
                <a:latin typeface="Meiryo UI"/>
                <a:cs typeface="Meiryo UI"/>
              </a:rPr>
              <a:t>放射線関係</a:t>
            </a:r>
            <a:endParaRPr sz="900">
              <a:latin typeface="Meiryo UI"/>
              <a:cs typeface="Meiryo UI"/>
            </a:endParaRPr>
          </a:p>
          <a:p>
            <a:pPr marL="91440">
              <a:lnSpc>
                <a:spcPts val="975"/>
              </a:lnSpc>
            </a:pPr>
            <a:r>
              <a:rPr sz="900" spc="-20" dirty="0">
                <a:latin typeface="Meiryo UI"/>
                <a:cs typeface="Meiryo UI"/>
              </a:rPr>
              <a:t>ニチアス</a:t>
            </a:r>
            <a:endParaRPr sz="900">
              <a:latin typeface="Meiryo UI"/>
              <a:cs typeface="Meiryo UI"/>
            </a:endParaRPr>
          </a:p>
          <a:p>
            <a:pPr marL="91440">
              <a:lnSpc>
                <a:spcPts val="969"/>
              </a:lnSpc>
            </a:pPr>
            <a:r>
              <a:rPr sz="900" spc="-20" dirty="0">
                <a:latin typeface="Meiryo UI"/>
                <a:cs typeface="Meiryo UI"/>
              </a:rPr>
              <a:t>スギノマシン</a:t>
            </a:r>
            <a:endParaRPr sz="900">
              <a:latin typeface="Meiryo UI"/>
              <a:cs typeface="Meiryo UI"/>
            </a:endParaRPr>
          </a:p>
          <a:p>
            <a:pPr marL="91440">
              <a:lnSpc>
                <a:spcPts val="969"/>
              </a:lnSpc>
            </a:pPr>
            <a:r>
              <a:rPr sz="900" b="1" u="sng" spc="-10" dirty="0">
                <a:uFill>
                  <a:solidFill>
                    <a:srgbClr val="000000"/>
                  </a:solidFill>
                </a:uFill>
                <a:latin typeface="Meiryo UI"/>
                <a:cs typeface="Meiryo UI"/>
              </a:rPr>
              <a:t>燃料関係設備</a:t>
            </a:r>
            <a:endParaRPr sz="900">
              <a:latin typeface="Meiryo UI"/>
              <a:cs typeface="Meiryo UI"/>
            </a:endParaRPr>
          </a:p>
          <a:p>
            <a:pPr marL="91440" marR="649605">
              <a:lnSpc>
                <a:spcPts val="969"/>
              </a:lnSpc>
              <a:spcBef>
                <a:spcPts val="70"/>
              </a:spcBef>
            </a:pPr>
            <a:r>
              <a:rPr sz="900" spc="-15" dirty="0">
                <a:latin typeface="Meiryo UI"/>
                <a:cs typeface="Meiryo UI"/>
              </a:rPr>
              <a:t>富士電機</a:t>
            </a:r>
            <a:r>
              <a:rPr sz="900" dirty="0">
                <a:latin typeface="Meiryo UI"/>
                <a:cs typeface="Meiryo UI"/>
              </a:rPr>
              <a:t> </a:t>
            </a:r>
            <a:r>
              <a:rPr sz="900" spc="-10" dirty="0">
                <a:latin typeface="Meiryo UI"/>
                <a:cs typeface="Meiryo UI"/>
              </a:rPr>
              <a:t>木村化工機</a:t>
            </a:r>
            <a:endParaRPr sz="900">
              <a:latin typeface="Meiryo UI"/>
              <a:cs typeface="Meiryo UI"/>
            </a:endParaRPr>
          </a:p>
        </p:txBody>
      </p:sp>
      <p:sp>
        <p:nvSpPr>
          <p:cNvPr id="27" name="object 27"/>
          <p:cNvSpPr txBox="1"/>
          <p:nvPr/>
        </p:nvSpPr>
        <p:spPr>
          <a:xfrm>
            <a:off x="5913418" y="1240795"/>
            <a:ext cx="1320165" cy="818173"/>
          </a:xfrm>
          <a:prstGeom prst="rect">
            <a:avLst/>
          </a:prstGeom>
          <a:solidFill>
            <a:srgbClr val="FFFFFF"/>
          </a:solidFill>
        </p:spPr>
        <p:txBody>
          <a:bodyPr vert="horz" wrap="square" lIns="0" tIns="78740" rIns="0" bIns="0" rtlCol="0">
            <a:spAutoFit/>
          </a:bodyPr>
          <a:lstStyle/>
          <a:p>
            <a:pPr marL="90805">
              <a:spcBef>
                <a:spcPts val="620"/>
              </a:spcBef>
            </a:pPr>
            <a:r>
              <a:rPr sz="800" b="1" u="sng" spc="-20" dirty="0">
                <a:uFill>
                  <a:solidFill>
                    <a:srgbClr val="000000"/>
                  </a:solidFill>
                </a:uFill>
                <a:latin typeface="Meiryo UI"/>
                <a:cs typeface="Meiryo UI"/>
              </a:rPr>
              <a:t>ポンプ</a:t>
            </a:r>
            <a:endParaRPr sz="800">
              <a:latin typeface="Meiryo UI"/>
              <a:cs typeface="Meiryo UI"/>
            </a:endParaRPr>
          </a:p>
          <a:p>
            <a:pPr marL="90805"/>
            <a:r>
              <a:rPr sz="800" dirty="0">
                <a:latin typeface="Meiryo UI"/>
                <a:cs typeface="Meiryo UI"/>
              </a:rPr>
              <a:t>MHI</a:t>
            </a:r>
            <a:r>
              <a:rPr sz="800" spc="-15" dirty="0">
                <a:latin typeface="Meiryo UI"/>
                <a:cs typeface="Meiryo UI"/>
              </a:rPr>
              <a:t>、荏原製作所、日立</a:t>
            </a:r>
            <a:endParaRPr sz="800">
              <a:latin typeface="Meiryo UI"/>
              <a:cs typeface="Meiryo UI"/>
            </a:endParaRPr>
          </a:p>
          <a:p>
            <a:pPr marL="90805"/>
            <a:r>
              <a:rPr sz="800" spc="-25" dirty="0">
                <a:latin typeface="Meiryo UI"/>
                <a:cs typeface="Meiryo UI"/>
              </a:rPr>
              <a:t>電業社</a:t>
            </a:r>
            <a:endParaRPr sz="800">
              <a:latin typeface="Meiryo UI"/>
              <a:cs typeface="Meiryo UI"/>
            </a:endParaRPr>
          </a:p>
          <a:p>
            <a:pPr marL="90805" marR="505459"/>
            <a:r>
              <a:rPr sz="800" spc="-15" dirty="0">
                <a:latin typeface="Meiryo UI"/>
                <a:cs typeface="Meiryo UI"/>
              </a:rPr>
              <a:t>関水社、日機装</a:t>
            </a:r>
            <a:r>
              <a:rPr sz="800" spc="-10" dirty="0">
                <a:latin typeface="Meiryo UI"/>
                <a:cs typeface="Meiryo UI"/>
              </a:rPr>
              <a:t>帝国機械製作所</a:t>
            </a:r>
            <a:endParaRPr sz="800">
              <a:latin typeface="Meiryo UI"/>
              <a:cs typeface="Meiryo UI"/>
            </a:endParaRPr>
          </a:p>
          <a:p>
            <a:pPr marL="90805"/>
            <a:r>
              <a:rPr sz="800" dirty="0">
                <a:latin typeface="Meiryo UI"/>
                <a:cs typeface="Meiryo UI"/>
              </a:rPr>
              <a:t>助川電気（</a:t>
            </a:r>
            <a:r>
              <a:rPr sz="800" spc="-10" dirty="0">
                <a:latin typeface="Meiryo UI"/>
                <a:cs typeface="Meiryo UI"/>
              </a:rPr>
              <a:t>電磁ポンプ</a:t>
            </a:r>
            <a:r>
              <a:rPr sz="800" spc="-50" dirty="0">
                <a:latin typeface="Meiryo UI"/>
                <a:cs typeface="Meiryo UI"/>
              </a:rPr>
              <a:t>）</a:t>
            </a:r>
            <a:endParaRPr sz="800">
              <a:latin typeface="Meiryo UI"/>
              <a:cs typeface="Meiryo UI"/>
            </a:endParaRPr>
          </a:p>
        </p:txBody>
      </p:sp>
      <p:pic>
        <p:nvPicPr>
          <p:cNvPr id="28" name="object 28"/>
          <p:cNvPicPr/>
          <p:nvPr/>
        </p:nvPicPr>
        <p:blipFill>
          <a:blip r:embed="rId3" cstate="print"/>
          <a:stretch>
            <a:fillRect/>
          </a:stretch>
        </p:blipFill>
        <p:spPr>
          <a:xfrm>
            <a:off x="7312449" y="1166132"/>
            <a:ext cx="1472184" cy="1031735"/>
          </a:xfrm>
          <a:prstGeom prst="rect">
            <a:avLst/>
          </a:prstGeom>
        </p:spPr>
      </p:pic>
      <p:sp>
        <p:nvSpPr>
          <p:cNvPr id="29" name="object 29"/>
          <p:cNvSpPr txBox="1"/>
          <p:nvPr/>
        </p:nvSpPr>
        <p:spPr>
          <a:xfrm>
            <a:off x="7391696" y="1240794"/>
            <a:ext cx="1318260" cy="842538"/>
          </a:xfrm>
          <a:prstGeom prst="rect">
            <a:avLst/>
          </a:prstGeom>
          <a:solidFill>
            <a:srgbClr val="FFFFFF"/>
          </a:solidFill>
        </p:spPr>
        <p:txBody>
          <a:bodyPr vert="horz" wrap="square" lIns="0" tIns="59690" rIns="0" bIns="0" rtlCol="0">
            <a:spAutoFit/>
          </a:bodyPr>
          <a:lstStyle/>
          <a:p>
            <a:pPr marL="90805">
              <a:lnSpc>
                <a:spcPts val="1025"/>
              </a:lnSpc>
              <a:spcBef>
                <a:spcPts val="470"/>
              </a:spcBef>
            </a:pPr>
            <a:r>
              <a:rPr sz="900" b="1" u="sng" spc="-20" dirty="0">
                <a:uFill>
                  <a:solidFill>
                    <a:srgbClr val="000000"/>
                  </a:solidFill>
                </a:uFill>
                <a:latin typeface="Meiryo UI"/>
                <a:cs typeface="Meiryo UI"/>
              </a:rPr>
              <a:t>シール等</a:t>
            </a:r>
            <a:endParaRPr sz="900">
              <a:latin typeface="Meiryo UI"/>
              <a:cs typeface="Meiryo UI"/>
            </a:endParaRPr>
          </a:p>
          <a:p>
            <a:pPr marL="90805">
              <a:lnSpc>
                <a:spcPts val="969"/>
              </a:lnSpc>
            </a:pPr>
            <a:r>
              <a:rPr sz="900" spc="-20" dirty="0">
                <a:latin typeface="Meiryo UI"/>
                <a:cs typeface="Meiryo UI"/>
              </a:rPr>
              <a:t>バルカー</a:t>
            </a:r>
            <a:endParaRPr sz="900">
              <a:latin typeface="Meiryo UI"/>
              <a:cs typeface="Meiryo UI"/>
            </a:endParaRPr>
          </a:p>
          <a:p>
            <a:pPr marL="90805">
              <a:lnSpc>
                <a:spcPts val="975"/>
              </a:lnSpc>
            </a:pPr>
            <a:r>
              <a:rPr sz="900" spc="-15" dirty="0">
                <a:latin typeface="Meiryo UI"/>
                <a:cs typeface="Meiryo UI"/>
              </a:rPr>
              <a:t>アドバンスシール</a:t>
            </a:r>
            <a:endParaRPr sz="900">
              <a:latin typeface="Meiryo UI"/>
              <a:cs typeface="Meiryo UI"/>
            </a:endParaRPr>
          </a:p>
          <a:p>
            <a:pPr marL="90805" marR="762635">
              <a:lnSpc>
                <a:spcPts val="969"/>
              </a:lnSpc>
              <a:spcBef>
                <a:spcPts val="70"/>
              </a:spcBef>
            </a:pPr>
            <a:r>
              <a:rPr sz="900" spc="-15" dirty="0">
                <a:latin typeface="Meiryo UI"/>
                <a:cs typeface="Meiryo UI"/>
              </a:rPr>
              <a:t>信和工業</a:t>
            </a:r>
            <a:r>
              <a:rPr sz="900" spc="-20" dirty="0">
                <a:latin typeface="Meiryo UI"/>
                <a:cs typeface="Meiryo UI"/>
              </a:rPr>
              <a:t>ニチアス</a:t>
            </a:r>
            <a:endParaRPr sz="900">
              <a:latin typeface="Meiryo UI"/>
              <a:cs typeface="Meiryo UI"/>
            </a:endParaRPr>
          </a:p>
          <a:p>
            <a:pPr marL="90805">
              <a:lnSpc>
                <a:spcPts val="960"/>
              </a:lnSpc>
            </a:pPr>
            <a:r>
              <a:rPr sz="900" spc="-20" dirty="0">
                <a:latin typeface="Meiryo UI"/>
                <a:cs typeface="Meiryo UI"/>
              </a:rPr>
              <a:t>日本ピラー工業</a:t>
            </a:r>
            <a:endParaRPr sz="900">
              <a:latin typeface="Meiryo UI"/>
              <a:cs typeface="Meiryo UI"/>
            </a:endParaRPr>
          </a:p>
        </p:txBody>
      </p:sp>
      <p:grpSp>
        <p:nvGrpSpPr>
          <p:cNvPr id="30" name="object 30"/>
          <p:cNvGrpSpPr/>
          <p:nvPr/>
        </p:nvGrpSpPr>
        <p:grpSpPr>
          <a:xfrm>
            <a:off x="5850933" y="2185676"/>
            <a:ext cx="1473835" cy="2105025"/>
            <a:chOff x="3470147" y="3445764"/>
            <a:chExt cx="1473835" cy="2105025"/>
          </a:xfrm>
        </p:grpSpPr>
        <p:pic>
          <p:nvPicPr>
            <p:cNvPr id="31" name="object 31"/>
            <p:cNvPicPr/>
            <p:nvPr/>
          </p:nvPicPr>
          <p:blipFill>
            <a:blip r:embed="rId6" cstate="print"/>
            <a:stretch>
              <a:fillRect/>
            </a:stretch>
          </p:blipFill>
          <p:spPr>
            <a:xfrm>
              <a:off x="3470147" y="3445764"/>
              <a:ext cx="1473708" cy="2104644"/>
            </a:xfrm>
            <a:prstGeom prst="rect">
              <a:avLst/>
            </a:prstGeom>
          </p:spPr>
        </p:pic>
        <p:sp>
          <p:nvSpPr>
            <p:cNvPr id="32" name="object 32"/>
            <p:cNvSpPr/>
            <p:nvPr/>
          </p:nvSpPr>
          <p:spPr>
            <a:xfrm>
              <a:off x="3549395" y="3531108"/>
              <a:ext cx="1320165" cy="1938655"/>
            </a:xfrm>
            <a:custGeom>
              <a:avLst/>
              <a:gdLst/>
              <a:ahLst/>
              <a:cxnLst/>
              <a:rect l="l" t="t" r="r" b="b"/>
              <a:pathLst>
                <a:path w="1320164" h="1938654">
                  <a:moveTo>
                    <a:pt x="1319784" y="0"/>
                  </a:moveTo>
                  <a:lnTo>
                    <a:pt x="0" y="0"/>
                  </a:lnTo>
                  <a:lnTo>
                    <a:pt x="0" y="1938527"/>
                  </a:lnTo>
                  <a:lnTo>
                    <a:pt x="1319784" y="1938527"/>
                  </a:lnTo>
                  <a:lnTo>
                    <a:pt x="1319784" y="0"/>
                  </a:lnTo>
                  <a:close/>
                </a:path>
              </a:pathLst>
            </a:custGeom>
            <a:solidFill>
              <a:srgbClr val="FFFFFF"/>
            </a:solidFill>
          </p:spPr>
          <p:txBody>
            <a:bodyPr wrap="square" lIns="0" tIns="0" rIns="0" bIns="0" rtlCol="0"/>
            <a:lstStyle/>
            <a:p>
              <a:endParaRPr/>
            </a:p>
          </p:txBody>
        </p:sp>
        <p:sp>
          <p:nvSpPr>
            <p:cNvPr id="33" name="object 33"/>
            <p:cNvSpPr/>
            <p:nvPr/>
          </p:nvSpPr>
          <p:spPr>
            <a:xfrm>
              <a:off x="3641470" y="4009771"/>
              <a:ext cx="300355" cy="6350"/>
            </a:xfrm>
            <a:custGeom>
              <a:avLst/>
              <a:gdLst/>
              <a:ahLst/>
              <a:cxnLst/>
              <a:rect l="l" t="t" r="r" b="b"/>
              <a:pathLst>
                <a:path w="300354" h="6350">
                  <a:moveTo>
                    <a:pt x="300227" y="0"/>
                  </a:moveTo>
                  <a:lnTo>
                    <a:pt x="0" y="0"/>
                  </a:lnTo>
                  <a:lnTo>
                    <a:pt x="0" y="6095"/>
                  </a:lnTo>
                  <a:lnTo>
                    <a:pt x="300227" y="6095"/>
                  </a:lnTo>
                  <a:lnTo>
                    <a:pt x="300227" y="0"/>
                  </a:lnTo>
                  <a:close/>
                </a:path>
              </a:pathLst>
            </a:custGeom>
            <a:solidFill>
              <a:srgbClr val="000000"/>
            </a:solidFill>
          </p:spPr>
          <p:txBody>
            <a:bodyPr wrap="square" lIns="0" tIns="0" rIns="0" bIns="0" rtlCol="0"/>
            <a:lstStyle/>
            <a:p>
              <a:endParaRPr/>
            </a:p>
          </p:txBody>
        </p:sp>
      </p:grpSp>
      <p:sp>
        <p:nvSpPr>
          <p:cNvPr id="34" name="object 34"/>
          <p:cNvSpPr txBox="1"/>
          <p:nvPr/>
        </p:nvSpPr>
        <p:spPr>
          <a:xfrm>
            <a:off x="5930182" y="2271019"/>
            <a:ext cx="1320165" cy="1477328"/>
          </a:xfrm>
          <a:prstGeom prst="rect">
            <a:avLst/>
          </a:prstGeom>
        </p:spPr>
        <p:txBody>
          <a:bodyPr vert="horz" wrap="square" lIns="0" tIns="0" rIns="0" bIns="0" rtlCol="0">
            <a:spAutoFit/>
          </a:bodyPr>
          <a:lstStyle/>
          <a:p>
            <a:pPr>
              <a:lnSpc>
                <a:spcPct val="100000"/>
              </a:lnSpc>
            </a:pPr>
            <a:endParaRPr sz="1100">
              <a:latin typeface="Times New Roman"/>
              <a:cs typeface="Times New Roman"/>
            </a:endParaRPr>
          </a:p>
          <a:p>
            <a:pPr>
              <a:spcBef>
                <a:spcPts val="15"/>
              </a:spcBef>
            </a:pPr>
            <a:endParaRPr sz="1300">
              <a:latin typeface="Times New Roman"/>
              <a:cs typeface="Times New Roman"/>
            </a:endParaRPr>
          </a:p>
          <a:p>
            <a:pPr marL="92075">
              <a:spcBef>
                <a:spcPts val="5"/>
              </a:spcBef>
            </a:pPr>
            <a:r>
              <a:rPr sz="900" b="1" spc="-20" dirty="0">
                <a:latin typeface="Meiryo UI"/>
                <a:cs typeface="Meiryo UI"/>
              </a:rPr>
              <a:t>バルブ</a:t>
            </a:r>
            <a:endParaRPr sz="900">
              <a:latin typeface="Meiryo UI"/>
              <a:cs typeface="Meiryo UI"/>
            </a:endParaRPr>
          </a:p>
          <a:p>
            <a:pPr marL="92075"/>
            <a:r>
              <a:rPr sz="900" spc="-25" dirty="0">
                <a:latin typeface="Meiryo UI"/>
                <a:cs typeface="Meiryo UI"/>
              </a:rPr>
              <a:t>TVE</a:t>
            </a:r>
            <a:endParaRPr sz="900">
              <a:latin typeface="Meiryo UI"/>
              <a:cs typeface="Meiryo UI"/>
            </a:endParaRPr>
          </a:p>
          <a:p>
            <a:pPr marL="92075" marR="483870" algn="just"/>
            <a:r>
              <a:rPr sz="900" spc="-15" dirty="0">
                <a:latin typeface="Meiryo UI"/>
                <a:cs typeface="Meiryo UI"/>
              </a:rPr>
              <a:t>岡野バルブ製造</a:t>
            </a:r>
            <a:r>
              <a:rPr sz="900" spc="-20" dirty="0">
                <a:latin typeface="Meiryo UI"/>
                <a:cs typeface="Meiryo UI"/>
              </a:rPr>
              <a:t>平田バルブ工業イーグル工業</a:t>
            </a:r>
            <a:endParaRPr sz="900">
              <a:latin typeface="Meiryo UI"/>
              <a:cs typeface="Meiryo UI"/>
            </a:endParaRPr>
          </a:p>
          <a:p>
            <a:pPr marL="92075" marR="721995"/>
            <a:r>
              <a:rPr sz="900" spc="-20" dirty="0">
                <a:latin typeface="Meiryo UI"/>
                <a:cs typeface="Meiryo UI"/>
              </a:rPr>
              <a:t>フジキン</a:t>
            </a:r>
            <a:r>
              <a:rPr sz="900" spc="500" dirty="0">
                <a:latin typeface="Meiryo UI"/>
                <a:cs typeface="Meiryo UI"/>
              </a:rPr>
              <a:t> </a:t>
            </a:r>
            <a:r>
              <a:rPr sz="900" spc="-15" dirty="0">
                <a:latin typeface="Meiryo UI"/>
                <a:cs typeface="Meiryo UI"/>
              </a:rPr>
              <a:t>大野ベロー</a:t>
            </a:r>
            <a:endParaRPr sz="900">
              <a:latin typeface="Meiryo UI"/>
              <a:cs typeface="Meiryo UI"/>
            </a:endParaRPr>
          </a:p>
          <a:p>
            <a:pPr marL="92075"/>
            <a:r>
              <a:rPr sz="900" spc="-20" dirty="0">
                <a:latin typeface="Meiryo UI"/>
                <a:cs typeface="Meiryo UI"/>
              </a:rPr>
              <a:t>ウツエバルブ</a:t>
            </a:r>
            <a:endParaRPr sz="900">
              <a:latin typeface="Meiryo UI"/>
              <a:cs typeface="Meiryo UI"/>
            </a:endParaRPr>
          </a:p>
        </p:txBody>
      </p:sp>
      <p:pic>
        <p:nvPicPr>
          <p:cNvPr id="35" name="object 35"/>
          <p:cNvPicPr/>
          <p:nvPr/>
        </p:nvPicPr>
        <p:blipFill>
          <a:blip r:embed="rId3" cstate="print"/>
          <a:stretch>
            <a:fillRect/>
          </a:stretch>
        </p:blipFill>
        <p:spPr>
          <a:xfrm>
            <a:off x="7329213" y="2196356"/>
            <a:ext cx="1473708" cy="1031735"/>
          </a:xfrm>
          <a:prstGeom prst="rect">
            <a:avLst/>
          </a:prstGeom>
        </p:spPr>
      </p:pic>
      <p:sp>
        <p:nvSpPr>
          <p:cNvPr id="36" name="object 36"/>
          <p:cNvSpPr txBox="1"/>
          <p:nvPr/>
        </p:nvSpPr>
        <p:spPr>
          <a:xfrm>
            <a:off x="7408462" y="2271019"/>
            <a:ext cx="1320165" cy="666208"/>
          </a:xfrm>
          <a:prstGeom prst="rect">
            <a:avLst/>
          </a:prstGeom>
          <a:solidFill>
            <a:srgbClr val="FFFFFF"/>
          </a:solidFill>
        </p:spPr>
        <p:txBody>
          <a:bodyPr vert="horz" wrap="square" lIns="0" tIns="4445" rIns="0" bIns="0" rtlCol="0">
            <a:spAutoFit/>
          </a:bodyPr>
          <a:lstStyle/>
          <a:p>
            <a:pPr>
              <a:spcBef>
                <a:spcPts val="35"/>
              </a:spcBef>
            </a:pPr>
            <a:endParaRPr sz="1600">
              <a:latin typeface="Times New Roman"/>
              <a:cs typeface="Times New Roman"/>
            </a:endParaRPr>
          </a:p>
          <a:p>
            <a:pPr marL="92710"/>
            <a:r>
              <a:rPr sz="900" b="1" u="sng" spc="-15" dirty="0">
                <a:uFill>
                  <a:solidFill>
                    <a:srgbClr val="000000"/>
                  </a:solidFill>
                </a:uFill>
                <a:latin typeface="Meiryo UI"/>
                <a:cs typeface="Meiryo UI"/>
              </a:rPr>
              <a:t>バルブ部素材</a:t>
            </a:r>
            <a:endParaRPr sz="900">
              <a:latin typeface="Meiryo UI"/>
              <a:cs typeface="Meiryo UI"/>
            </a:endParaRPr>
          </a:p>
          <a:p>
            <a:pPr marL="92710" marR="117475"/>
            <a:r>
              <a:rPr sz="900" spc="-5" dirty="0">
                <a:latin typeface="Meiryo UI"/>
                <a:cs typeface="Meiryo UI"/>
              </a:rPr>
              <a:t>日本ギア</a:t>
            </a:r>
            <a:r>
              <a:rPr sz="900" spc="-10" dirty="0">
                <a:latin typeface="Meiryo UI"/>
                <a:cs typeface="Meiryo UI"/>
              </a:rPr>
              <a:t>（actuator）</a:t>
            </a:r>
            <a:r>
              <a:rPr sz="900" dirty="0">
                <a:latin typeface="Meiryo UI"/>
                <a:cs typeface="Meiryo UI"/>
              </a:rPr>
              <a:t>宮地鉄工所（</a:t>
            </a:r>
            <a:r>
              <a:rPr sz="900" spc="-10" dirty="0">
                <a:latin typeface="Meiryo UI"/>
                <a:cs typeface="Meiryo UI"/>
              </a:rPr>
              <a:t>ボディ</a:t>
            </a:r>
            <a:r>
              <a:rPr sz="900" spc="-50" dirty="0">
                <a:latin typeface="Meiryo UI"/>
                <a:cs typeface="Meiryo UI"/>
              </a:rPr>
              <a:t>）</a:t>
            </a:r>
            <a:endParaRPr sz="900">
              <a:latin typeface="Meiryo UI"/>
              <a:cs typeface="Meiryo UI"/>
            </a:endParaRPr>
          </a:p>
        </p:txBody>
      </p:sp>
      <p:pic>
        <p:nvPicPr>
          <p:cNvPr id="37" name="object 37"/>
          <p:cNvPicPr/>
          <p:nvPr/>
        </p:nvPicPr>
        <p:blipFill>
          <a:blip r:embed="rId5" cstate="print"/>
          <a:stretch>
            <a:fillRect/>
          </a:stretch>
        </p:blipFill>
        <p:spPr>
          <a:xfrm>
            <a:off x="7312449" y="3249440"/>
            <a:ext cx="1472184" cy="1030211"/>
          </a:xfrm>
          <a:prstGeom prst="rect">
            <a:avLst/>
          </a:prstGeom>
        </p:spPr>
      </p:pic>
      <p:sp>
        <p:nvSpPr>
          <p:cNvPr id="38" name="object 38"/>
          <p:cNvSpPr txBox="1"/>
          <p:nvPr/>
        </p:nvSpPr>
        <p:spPr>
          <a:xfrm>
            <a:off x="7391696" y="3324103"/>
            <a:ext cx="1318260" cy="731611"/>
          </a:xfrm>
          <a:prstGeom prst="rect">
            <a:avLst/>
          </a:prstGeom>
          <a:solidFill>
            <a:srgbClr val="FFFFFF"/>
          </a:solidFill>
        </p:spPr>
        <p:txBody>
          <a:bodyPr vert="horz" wrap="square" lIns="0" tIns="635" rIns="0" bIns="0" rtlCol="0">
            <a:spAutoFit/>
          </a:bodyPr>
          <a:lstStyle/>
          <a:p>
            <a:pPr>
              <a:spcBef>
                <a:spcPts val="5"/>
              </a:spcBef>
            </a:pPr>
            <a:endParaRPr sz="1150">
              <a:latin typeface="Times New Roman"/>
              <a:cs typeface="Times New Roman"/>
            </a:endParaRPr>
          </a:p>
          <a:p>
            <a:pPr marL="90805" marR="223520">
              <a:spcBef>
                <a:spcPts val="5"/>
              </a:spcBef>
            </a:pPr>
            <a:r>
              <a:rPr sz="900" b="1" u="sng" spc="-10" dirty="0">
                <a:uFill>
                  <a:solidFill>
                    <a:srgbClr val="000000"/>
                  </a:solidFill>
                </a:uFill>
                <a:latin typeface="Meiryo UI"/>
                <a:cs typeface="Meiryo UI"/>
              </a:rPr>
              <a:t>給水・排水・復水系</a:t>
            </a:r>
            <a:r>
              <a:rPr sz="900" spc="-15" dirty="0">
                <a:latin typeface="Meiryo UI"/>
                <a:cs typeface="Meiryo UI"/>
              </a:rPr>
              <a:t>オルガノ、荏原製作所栗田工業</a:t>
            </a:r>
            <a:endParaRPr sz="900">
              <a:latin typeface="Meiryo UI"/>
              <a:cs typeface="Meiryo UI"/>
            </a:endParaRPr>
          </a:p>
          <a:p>
            <a:pPr marL="90805"/>
            <a:r>
              <a:rPr sz="900" spc="-20" dirty="0">
                <a:latin typeface="Meiryo UI"/>
                <a:cs typeface="Meiryo UI"/>
              </a:rPr>
              <a:t>ベンカン機工</a:t>
            </a:r>
            <a:endParaRPr sz="900">
              <a:latin typeface="Meiryo UI"/>
              <a:cs typeface="Meiryo UI"/>
            </a:endParaRPr>
          </a:p>
        </p:txBody>
      </p:sp>
      <p:pic>
        <p:nvPicPr>
          <p:cNvPr id="39" name="object 39"/>
          <p:cNvPicPr/>
          <p:nvPr/>
        </p:nvPicPr>
        <p:blipFill>
          <a:blip r:embed="rId5" cstate="print"/>
          <a:stretch>
            <a:fillRect/>
          </a:stretch>
        </p:blipFill>
        <p:spPr>
          <a:xfrm>
            <a:off x="5834169" y="4291844"/>
            <a:ext cx="1473708" cy="1030211"/>
          </a:xfrm>
          <a:prstGeom prst="rect">
            <a:avLst/>
          </a:prstGeom>
        </p:spPr>
      </p:pic>
      <p:sp>
        <p:nvSpPr>
          <p:cNvPr id="40" name="object 40"/>
          <p:cNvSpPr txBox="1"/>
          <p:nvPr/>
        </p:nvSpPr>
        <p:spPr>
          <a:xfrm>
            <a:off x="5913418" y="4366519"/>
            <a:ext cx="1320165" cy="794448"/>
          </a:xfrm>
          <a:prstGeom prst="rect">
            <a:avLst/>
          </a:prstGeom>
          <a:solidFill>
            <a:srgbClr val="FFFFFF"/>
          </a:solidFill>
        </p:spPr>
        <p:txBody>
          <a:bodyPr vert="horz" wrap="square" lIns="0" tIns="100965" rIns="0" bIns="0" rtlCol="0">
            <a:spAutoFit/>
          </a:bodyPr>
          <a:lstStyle/>
          <a:p>
            <a:pPr marL="90805">
              <a:spcBef>
                <a:spcPts val="795"/>
              </a:spcBef>
            </a:pPr>
            <a:r>
              <a:rPr sz="900" b="1" u="sng" spc="-15" dirty="0">
                <a:uFill>
                  <a:solidFill>
                    <a:srgbClr val="000000"/>
                  </a:solidFill>
                </a:uFill>
                <a:latin typeface="Meiryo UI"/>
                <a:cs typeface="Meiryo UI"/>
              </a:rPr>
              <a:t>配管・配管サポート・</a:t>
            </a:r>
            <a:endParaRPr sz="900">
              <a:latin typeface="Meiryo UI"/>
              <a:cs typeface="Meiryo UI"/>
            </a:endParaRPr>
          </a:p>
          <a:p>
            <a:pPr marL="90805"/>
            <a:r>
              <a:rPr sz="900" b="1" u="sng" spc="-20" dirty="0">
                <a:uFill>
                  <a:solidFill>
                    <a:srgbClr val="000000"/>
                  </a:solidFill>
                </a:uFill>
                <a:latin typeface="Meiryo UI"/>
                <a:cs typeface="Meiryo UI"/>
              </a:rPr>
              <a:t>保温材</a:t>
            </a:r>
            <a:endParaRPr sz="900">
              <a:latin typeface="Meiryo UI"/>
              <a:cs typeface="Meiryo UI"/>
            </a:endParaRPr>
          </a:p>
          <a:p>
            <a:pPr marL="90805" marR="137795"/>
            <a:r>
              <a:rPr sz="900" dirty="0">
                <a:latin typeface="Meiryo UI"/>
                <a:cs typeface="Meiryo UI"/>
              </a:rPr>
              <a:t>日本製鉄、</a:t>
            </a:r>
            <a:r>
              <a:rPr sz="900" spc="-5" dirty="0">
                <a:latin typeface="Meiryo UI"/>
                <a:cs typeface="Meiryo UI"/>
              </a:rPr>
              <a:t>JFE</a:t>
            </a:r>
            <a:r>
              <a:rPr sz="900" spc="-10" dirty="0">
                <a:latin typeface="Meiryo UI"/>
                <a:cs typeface="Meiryo UI"/>
              </a:rPr>
              <a:t>スチール</a:t>
            </a:r>
            <a:r>
              <a:rPr sz="900" spc="-5" dirty="0">
                <a:latin typeface="Meiryo UI"/>
                <a:cs typeface="Meiryo UI"/>
              </a:rPr>
              <a:t>三和テッキ、日本発条</a:t>
            </a:r>
            <a:r>
              <a:rPr sz="900" spc="-10" dirty="0">
                <a:latin typeface="Meiryo UI"/>
                <a:cs typeface="Meiryo UI"/>
              </a:rPr>
              <a:t>ニチアス、阪和</a:t>
            </a:r>
            <a:endParaRPr sz="900">
              <a:latin typeface="Meiryo UI"/>
              <a:cs typeface="Meiryo UI"/>
            </a:endParaRPr>
          </a:p>
        </p:txBody>
      </p:sp>
      <p:grpSp>
        <p:nvGrpSpPr>
          <p:cNvPr id="41" name="object 41"/>
          <p:cNvGrpSpPr/>
          <p:nvPr/>
        </p:nvGrpSpPr>
        <p:grpSpPr>
          <a:xfrm>
            <a:off x="9005613" y="780546"/>
            <a:ext cx="1460500" cy="4563110"/>
            <a:chOff x="6624828" y="2040635"/>
            <a:chExt cx="1460500" cy="4563110"/>
          </a:xfrm>
        </p:grpSpPr>
        <p:pic>
          <p:nvPicPr>
            <p:cNvPr id="42" name="object 42"/>
            <p:cNvPicPr/>
            <p:nvPr/>
          </p:nvPicPr>
          <p:blipFill>
            <a:blip r:embed="rId7" cstate="print"/>
            <a:stretch>
              <a:fillRect/>
            </a:stretch>
          </p:blipFill>
          <p:spPr>
            <a:xfrm>
              <a:off x="6624828" y="2040635"/>
              <a:ext cx="1459992" cy="336803"/>
            </a:xfrm>
            <a:prstGeom prst="rect">
              <a:avLst/>
            </a:prstGeom>
          </p:spPr>
        </p:pic>
        <p:sp>
          <p:nvSpPr>
            <p:cNvPr id="43" name="object 43"/>
            <p:cNvSpPr/>
            <p:nvPr/>
          </p:nvSpPr>
          <p:spPr>
            <a:xfrm>
              <a:off x="6624828" y="2391155"/>
              <a:ext cx="1460500" cy="4212590"/>
            </a:xfrm>
            <a:custGeom>
              <a:avLst/>
              <a:gdLst/>
              <a:ahLst/>
              <a:cxnLst/>
              <a:rect l="l" t="t" r="r" b="b"/>
              <a:pathLst>
                <a:path w="1460500" h="4212590">
                  <a:moveTo>
                    <a:pt x="1459992" y="0"/>
                  </a:moveTo>
                  <a:lnTo>
                    <a:pt x="0" y="0"/>
                  </a:lnTo>
                  <a:lnTo>
                    <a:pt x="0" y="4212336"/>
                  </a:lnTo>
                  <a:lnTo>
                    <a:pt x="1459992" y="4212336"/>
                  </a:lnTo>
                  <a:lnTo>
                    <a:pt x="1459992" y="0"/>
                  </a:lnTo>
                  <a:close/>
                </a:path>
              </a:pathLst>
            </a:custGeom>
            <a:solidFill>
              <a:srgbClr val="DCC9D4">
                <a:alpha val="19999"/>
              </a:srgbClr>
            </a:solidFill>
          </p:spPr>
          <p:txBody>
            <a:bodyPr wrap="square" lIns="0" tIns="0" rIns="0" bIns="0" rtlCol="0"/>
            <a:lstStyle/>
            <a:p>
              <a:endParaRPr/>
            </a:p>
          </p:txBody>
        </p:sp>
      </p:grpSp>
      <p:pic>
        <p:nvPicPr>
          <p:cNvPr id="44" name="object 44"/>
          <p:cNvPicPr/>
          <p:nvPr/>
        </p:nvPicPr>
        <p:blipFill>
          <a:blip r:embed="rId8" cstate="print"/>
          <a:stretch>
            <a:fillRect/>
          </a:stretch>
        </p:blipFill>
        <p:spPr>
          <a:xfrm>
            <a:off x="10618004" y="780547"/>
            <a:ext cx="1461516" cy="336803"/>
          </a:xfrm>
          <a:prstGeom prst="rect">
            <a:avLst/>
          </a:prstGeom>
        </p:spPr>
      </p:pic>
      <p:sp>
        <p:nvSpPr>
          <p:cNvPr id="45" name="object 45"/>
          <p:cNvSpPr txBox="1"/>
          <p:nvPr/>
        </p:nvSpPr>
        <p:spPr>
          <a:xfrm>
            <a:off x="3268159" y="856493"/>
            <a:ext cx="8710930" cy="175048"/>
          </a:xfrm>
          <a:prstGeom prst="rect">
            <a:avLst/>
          </a:prstGeom>
        </p:spPr>
        <p:txBody>
          <a:bodyPr vert="horz" wrap="square" lIns="0" tIns="13335" rIns="0" bIns="0" rtlCol="0">
            <a:spAutoFit/>
          </a:bodyPr>
          <a:lstStyle/>
          <a:p>
            <a:pPr marL="12700">
              <a:spcBef>
                <a:spcPts val="105"/>
              </a:spcBef>
              <a:tabLst>
                <a:tab pos="3548379" algn="l"/>
                <a:tab pos="6098540" algn="l"/>
                <a:tab pos="7465695" algn="l"/>
              </a:tabLst>
            </a:pPr>
            <a:r>
              <a:rPr sz="1050" b="1" spc="-10" dirty="0">
                <a:latin typeface="Meiryo UI"/>
                <a:cs typeface="Meiryo UI"/>
              </a:rPr>
              <a:t>RPV</a:t>
            </a:r>
            <a:r>
              <a:rPr sz="1050" b="1" dirty="0">
                <a:latin typeface="Meiryo UI"/>
                <a:cs typeface="Meiryo UI"/>
              </a:rPr>
              <a:t>・ター</a:t>
            </a:r>
            <a:r>
              <a:rPr sz="1050" b="1" spc="-10" dirty="0">
                <a:latin typeface="Meiryo UI"/>
                <a:cs typeface="Meiryo UI"/>
              </a:rPr>
              <a:t>ビン・</a:t>
            </a:r>
            <a:r>
              <a:rPr sz="1050" b="1" dirty="0">
                <a:latin typeface="Meiryo UI"/>
                <a:cs typeface="Meiryo UI"/>
              </a:rPr>
              <a:t>炉</a:t>
            </a:r>
            <a:r>
              <a:rPr sz="1050" b="1" spc="-15" dirty="0">
                <a:latin typeface="Meiryo UI"/>
                <a:cs typeface="Meiryo UI"/>
              </a:rPr>
              <a:t>内</a:t>
            </a:r>
            <a:r>
              <a:rPr sz="1050" b="1" dirty="0">
                <a:latin typeface="Meiryo UI"/>
                <a:cs typeface="Meiryo UI"/>
              </a:rPr>
              <a:t>構</a:t>
            </a:r>
            <a:r>
              <a:rPr sz="1050" b="1" spc="-15" dirty="0">
                <a:latin typeface="Meiryo UI"/>
                <a:cs typeface="Meiryo UI"/>
              </a:rPr>
              <a:t>造</a:t>
            </a:r>
            <a:r>
              <a:rPr sz="1050" b="1" dirty="0">
                <a:latin typeface="Meiryo UI"/>
                <a:cs typeface="Meiryo UI"/>
              </a:rPr>
              <a:t>物</a:t>
            </a:r>
            <a:r>
              <a:rPr sz="1050" b="1" spc="-50" dirty="0">
                <a:latin typeface="Meiryo UI"/>
                <a:cs typeface="Meiryo UI"/>
              </a:rPr>
              <a:t>等</a:t>
            </a:r>
            <a:r>
              <a:rPr sz="1050" b="1" dirty="0">
                <a:latin typeface="Meiryo UI"/>
                <a:cs typeface="Meiryo UI"/>
              </a:rPr>
              <a:t>	冷却材・安全系</a:t>
            </a:r>
            <a:r>
              <a:rPr sz="1050" b="1" spc="-50" dirty="0">
                <a:latin typeface="Meiryo UI"/>
                <a:cs typeface="Meiryo UI"/>
              </a:rPr>
              <a:t>等</a:t>
            </a:r>
            <a:r>
              <a:rPr sz="1050" b="1" dirty="0">
                <a:latin typeface="Meiryo UI"/>
                <a:cs typeface="Meiryo UI"/>
              </a:rPr>
              <a:t>	電気・計装</a:t>
            </a:r>
            <a:r>
              <a:rPr sz="1050" b="1" spc="-50" dirty="0">
                <a:latin typeface="Meiryo UI"/>
                <a:cs typeface="Meiryo UI"/>
              </a:rPr>
              <a:t>等</a:t>
            </a:r>
            <a:r>
              <a:rPr sz="1050" b="1" dirty="0">
                <a:latin typeface="Meiryo UI"/>
                <a:cs typeface="Meiryo UI"/>
              </a:rPr>
              <a:t>	建設・保守</a:t>
            </a:r>
            <a:r>
              <a:rPr sz="1050" b="1" spc="-10" dirty="0">
                <a:latin typeface="Meiryo UI"/>
                <a:cs typeface="Meiryo UI"/>
              </a:rPr>
              <a:t>、</a:t>
            </a:r>
            <a:r>
              <a:rPr sz="1050" b="1" dirty="0">
                <a:latin typeface="Meiryo UI"/>
                <a:cs typeface="Meiryo UI"/>
              </a:rPr>
              <a:t>安全管</a:t>
            </a:r>
            <a:r>
              <a:rPr sz="1050" b="1" spc="-50" dirty="0">
                <a:latin typeface="Meiryo UI"/>
                <a:cs typeface="Meiryo UI"/>
              </a:rPr>
              <a:t>理</a:t>
            </a:r>
            <a:endParaRPr sz="1050">
              <a:latin typeface="Meiryo UI"/>
              <a:cs typeface="Meiryo UI"/>
            </a:endParaRPr>
          </a:p>
        </p:txBody>
      </p:sp>
      <p:pic>
        <p:nvPicPr>
          <p:cNvPr id="46" name="object 46"/>
          <p:cNvPicPr/>
          <p:nvPr/>
        </p:nvPicPr>
        <p:blipFill>
          <a:blip r:embed="rId9" cstate="print"/>
          <a:stretch>
            <a:fillRect/>
          </a:stretch>
        </p:blipFill>
        <p:spPr>
          <a:xfrm>
            <a:off x="9045237" y="1166132"/>
            <a:ext cx="1376172" cy="1031735"/>
          </a:xfrm>
          <a:prstGeom prst="rect">
            <a:avLst/>
          </a:prstGeom>
        </p:spPr>
      </p:pic>
      <p:grpSp>
        <p:nvGrpSpPr>
          <p:cNvPr id="47" name="object 47"/>
          <p:cNvGrpSpPr/>
          <p:nvPr/>
        </p:nvGrpSpPr>
        <p:grpSpPr>
          <a:xfrm>
            <a:off x="10618004" y="1131066"/>
            <a:ext cx="1460500" cy="4212590"/>
            <a:chOff x="8237219" y="2391155"/>
            <a:chExt cx="1460500" cy="4212590"/>
          </a:xfrm>
        </p:grpSpPr>
        <p:sp>
          <p:nvSpPr>
            <p:cNvPr id="48" name="object 48"/>
            <p:cNvSpPr/>
            <p:nvPr/>
          </p:nvSpPr>
          <p:spPr>
            <a:xfrm>
              <a:off x="8237219" y="2391155"/>
              <a:ext cx="1460500" cy="4212590"/>
            </a:xfrm>
            <a:custGeom>
              <a:avLst/>
              <a:gdLst/>
              <a:ahLst/>
              <a:cxnLst/>
              <a:rect l="l" t="t" r="r" b="b"/>
              <a:pathLst>
                <a:path w="1460500" h="4212590">
                  <a:moveTo>
                    <a:pt x="1459992" y="0"/>
                  </a:moveTo>
                  <a:lnTo>
                    <a:pt x="0" y="0"/>
                  </a:lnTo>
                  <a:lnTo>
                    <a:pt x="0" y="4212336"/>
                  </a:lnTo>
                  <a:lnTo>
                    <a:pt x="1459992" y="4212336"/>
                  </a:lnTo>
                  <a:lnTo>
                    <a:pt x="1459992" y="0"/>
                  </a:lnTo>
                  <a:close/>
                </a:path>
              </a:pathLst>
            </a:custGeom>
            <a:solidFill>
              <a:srgbClr val="C5D2DE">
                <a:alpha val="19999"/>
              </a:srgbClr>
            </a:solidFill>
          </p:spPr>
          <p:txBody>
            <a:bodyPr wrap="square" lIns="0" tIns="0" rIns="0" bIns="0" rtlCol="0"/>
            <a:lstStyle/>
            <a:p>
              <a:endParaRPr/>
            </a:p>
          </p:txBody>
        </p:sp>
        <p:pic>
          <p:nvPicPr>
            <p:cNvPr id="49" name="object 49"/>
            <p:cNvPicPr/>
            <p:nvPr/>
          </p:nvPicPr>
          <p:blipFill>
            <a:blip r:embed="rId10" cstate="print"/>
            <a:stretch>
              <a:fillRect/>
            </a:stretch>
          </p:blipFill>
          <p:spPr>
            <a:xfrm>
              <a:off x="8278367" y="2426220"/>
              <a:ext cx="1374648" cy="1031735"/>
            </a:xfrm>
            <a:prstGeom prst="rect">
              <a:avLst/>
            </a:prstGeom>
          </p:spPr>
        </p:pic>
      </p:grpSp>
      <p:sp>
        <p:nvSpPr>
          <p:cNvPr id="50" name="object 50"/>
          <p:cNvSpPr txBox="1"/>
          <p:nvPr/>
        </p:nvSpPr>
        <p:spPr>
          <a:xfrm>
            <a:off x="9122961" y="1240794"/>
            <a:ext cx="1225550" cy="887094"/>
          </a:xfrm>
          <a:prstGeom prst="rect">
            <a:avLst/>
          </a:prstGeom>
          <a:solidFill>
            <a:srgbClr val="FFFFFF"/>
          </a:solidFill>
        </p:spPr>
        <p:txBody>
          <a:bodyPr vert="horz" wrap="square" lIns="0" tIns="48260" rIns="0" bIns="0" rtlCol="0">
            <a:spAutoFit/>
          </a:bodyPr>
          <a:lstStyle/>
          <a:p>
            <a:pPr marL="92710">
              <a:lnSpc>
                <a:spcPts val="910"/>
              </a:lnSpc>
              <a:spcBef>
                <a:spcPts val="380"/>
              </a:spcBef>
            </a:pPr>
            <a:r>
              <a:rPr sz="800" b="1" u="sng" spc="-20" dirty="0">
                <a:uFill>
                  <a:solidFill>
                    <a:srgbClr val="000000"/>
                  </a:solidFill>
                </a:uFill>
                <a:latin typeface="Meiryo UI"/>
                <a:cs typeface="Meiryo UI"/>
              </a:rPr>
              <a:t>電気系</a:t>
            </a:r>
            <a:endParaRPr sz="800">
              <a:latin typeface="Meiryo UI"/>
              <a:cs typeface="Meiryo UI"/>
            </a:endParaRPr>
          </a:p>
          <a:p>
            <a:pPr marL="92710">
              <a:lnSpc>
                <a:spcPts val="865"/>
              </a:lnSpc>
            </a:pPr>
            <a:r>
              <a:rPr sz="800" spc="-15" dirty="0">
                <a:latin typeface="Meiryo UI"/>
                <a:cs typeface="Meiryo UI"/>
              </a:rPr>
              <a:t>東芝、三菱電機、</a:t>
            </a:r>
            <a:endParaRPr sz="800">
              <a:latin typeface="Meiryo UI"/>
              <a:cs typeface="Meiryo UI"/>
            </a:endParaRPr>
          </a:p>
          <a:p>
            <a:pPr marL="92710">
              <a:lnSpc>
                <a:spcPts val="910"/>
              </a:lnSpc>
            </a:pPr>
            <a:r>
              <a:rPr sz="800" spc="-20" dirty="0">
                <a:latin typeface="Meiryo UI"/>
                <a:cs typeface="Meiryo UI"/>
              </a:rPr>
              <a:t>クリハラント</a:t>
            </a:r>
            <a:endParaRPr sz="800">
              <a:latin typeface="Meiryo UI"/>
              <a:cs typeface="Meiryo UI"/>
            </a:endParaRPr>
          </a:p>
          <a:p>
            <a:pPr marL="92710">
              <a:lnSpc>
                <a:spcPts val="910"/>
              </a:lnSpc>
              <a:spcBef>
                <a:spcPts val="770"/>
              </a:spcBef>
            </a:pPr>
            <a:r>
              <a:rPr sz="800" b="1" u="sng" spc="-15" dirty="0">
                <a:uFill>
                  <a:solidFill>
                    <a:srgbClr val="000000"/>
                  </a:solidFill>
                </a:uFill>
                <a:latin typeface="Meiryo UI"/>
                <a:cs typeface="Meiryo UI"/>
              </a:rPr>
              <a:t>ケーブル</a:t>
            </a:r>
            <a:endParaRPr sz="800">
              <a:latin typeface="Meiryo UI"/>
              <a:cs typeface="Meiryo UI"/>
            </a:endParaRPr>
          </a:p>
          <a:p>
            <a:pPr marL="92710" marR="240029">
              <a:lnSpc>
                <a:spcPts val="860"/>
              </a:lnSpc>
              <a:spcBef>
                <a:spcPts val="65"/>
              </a:spcBef>
            </a:pPr>
            <a:r>
              <a:rPr sz="800" spc="-10" dirty="0">
                <a:latin typeface="Meiryo UI"/>
                <a:cs typeface="Meiryo UI"/>
              </a:rPr>
              <a:t>日立金属、古河電工</a:t>
            </a:r>
            <a:r>
              <a:rPr sz="800" spc="-15" dirty="0">
                <a:latin typeface="Meiryo UI"/>
                <a:cs typeface="Meiryo UI"/>
              </a:rPr>
              <a:t>フジクラダイヤケーブル</a:t>
            </a:r>
            <a:endParaRPr sz="800">
              <a:latin typeface="Meiryo UI"/>
              <a:cs typeface="Meiryo UI"/>
            </a:endParaRPr>
          </a:p>
        </p:txBody>
      </p:sp>
      <p:pic>
        <p:nvPicPr>
          <p:cNvPr id="51" name="object 51"/>
          <p:cNvPicPr/>
          <p:nvPr/>
        </p:nvPicPr>
        <p:blipFill>
          <a:blip r:embed="rId9" cstate="print"/>
          <a:stretch>
            <a:fillRect/>
          </a:stretch>
        </p:blipFill>
        <p:spPr>
          <a:xfrm>
            <a:off x="9045237" y="2196356"/>
            <a:ext cx="1376172" cy="1031735"/>
          </a:xfrm>
          <a:prstGeom prst="rect">
            <a:avLst/>
          </a:prstGeom>
        </p:spPr>
      </p:pic>
      <p:sp>
        <p:nvSpPr>
          <p:cNvPr id="52" name="object 52"/>
          <p:cNvSpPr txBox="1"/>
          <p:nvPr/>
        </p:nvSpPr>
        <p:spPr>
          <a:xfrm>
            <a:off x="9122961" y="2271019"/>
            <a:ext cx="1225550" cy="887094"/>
          </a:xfrm>
          <a:prstGeom prst="rect">
            <a:avLst/>
          </a:prstGeom>
          <a:solidFill>
            <a:srgbClr val="FFFFFF"/>
          </a:solidFill>
        </p:spPr>
        <p:txBody>
          <a:bodyPr vert="horz" wrap="square" lIns="0" tIns="47625" rIns="0" bIns="0" rtlCol="0">
            <a:spAutoFit/>
          </a:bodyPr>
          <a:lstStyle/>
          <a:p>
            <a:pPr marL="92710">
              <a:lnSpc>
                <a:spcPts val="915"/>
              </a:lnSpc>
              <a:spcBef>
                <a:spcPts val="375"/>
              </a:spcBef>
            </a:pPr>
            <a:r>
              <a:rPr sz="800" b="1" u="sng" spc="-20" dirty="0">
                <a:uFill>
                  <a:solidFill>
                    <a:srgbClr val="000000"/>
                  </a:solidFill>
                </a:uFill>
                <a:latin typeface="Meiryo UI"/>
                <a:cs typeface="Meiryo UI"/>
              </a:rPr>
              <a:t>送配電関係</a:t>
            </a:r>
            <a:endParaRPr sz="800">
              <a:latin typeface="Meiryo UI"/>
              <a:cs typeface="Meiryo UI"/>
            </a:endParaRPr>
          </a:p>
          <a:p>
            <a:pPr marL="92710" marR="223520">
              <a:lnSpc>
                <a:spcPts val="860"/>
              </a:lnSpc>
              <a:spcBef>
                <a:spcPts val="65"/>
              </a:spcBef>
            </a:pPr>
            <a:r>
              <a:rPr sz="800" spc="-5" dirty="0">
                <a:latin typeface="Meiryo UI"/>
                <a:cs typeface="Meiryo UI"/>
              </a:rPr>
              <a:t>島津製作所、</a:t>
            </a:r>
            <a:r>
              <a:rPr sz="800" spc="-10" dirty="0">
                <a:latin typeface="Meiryo UI"/>
                <a:cs typeface="Meiryo UI"/>
              </a:rPr>
              <a:t>TMEIC住友電気工業</a:t>
            </a:r>
            <a:endParaRPr sz="800">
              <a:latin typeface="Meiryo UI"/>
              <a:cs typeface="Meiryo UI"/>
            </a:endParaRPr>
          </a:p>
          <a:p>
            <a:pPr marL="92710">
              <a:lnSpc>
                <a:spcPts val="910"/>
              </a:lnSpc>
              <a:spcBef>
                <a:spcPts val="760"/>
              </a:spcBef>
            </a:pPr>
            <a:r>
              <a:rPr sz="800" b="1" u="sng" spc="-20" dirty="0">
                <a:uFill>
                  <a:solidFill>
                    <a:srgbClr val="000000"/>
                  </a:solidFill>
                </a:uFill>
                <a:latin typeface="Meiryo UI"/>
                <a:cs typeface="Meiryo UI"/>
              </a:rPr>
              <a:t>計測器</a:t>
            </a:r>
            <a:endParaRPr sz="800">
              <a:latin typeface="Meiryo UI"/>
              <a:cs typeface="Meiryo UI"/>
            </a:endParaRPr>
          </a:p>
          <a:p>
            <a:pPr marL="92710" marR="137795">
              <a:lnSpc>
                <a:spcPts val="860"/>
              </a:lnSpc>
              <a:spcBef>
                <a:spcPts val="65"/>
              </a:spcBef>
            </a:pPr>
            <a:r>
              <a:rPr sz="800" spc="-10" dirty="0">
                <a:latin typeface="Meiryo UI"/>
                <a:cs typeface="Meiryo UI"/>
              </a:rPr>
              <a:t>横河電機、岡崎製作所</a:t>
            </a:r>
            <a:r>
              <a:rPr sz="800" spc="-15" dirty="0">
                <a:latin typeface="Meiryo UI"/>
                <a:cs typeface="Meiryo UI"/>
              </a:rPr>
              <a:t>助川電気</a:t>
            </a:r>
            <a:endParaRPr sz="800">
              <a:latin typeface="Meiryo UI"/>
              <a:cs typeface="Meiryo UI"/>
            </a:endParaRPr>
          </a:p>
        </p:txBody>
      </p:sp>
      <p:pic>
        <p:nvPicPr>
          <p:cNvPr id="53" name="object 53"/>
          <p:cNvPicPr/>
          <p:nvPr/>
        </p:nvPicPr>
        <p:blipFill>
          <a:blip r:embed="rId11" cstate="print"/>
          <a:stretch>
            <a:fillRect/>
          </a:stretch>
        </p:blipFill>
        <p:spPr>
          <a:xfrm>
            <a:off x="9045237" y="3249440"/>
            <a:ext cx="1376172" cy="1030211"/>
          </a:xfrm>
          <a:prstGeom prst="rect">
            <a:avLst/>
          </a:prstGeom>
        </p:spPr>
      </p:pic>
      <p:sp>
        <p:nvSpPr>
          <p:cNvPr id="54" name="object 54"/>
          <p:cNvSpPr txBox="1"/>
          <p:nvPr/>
        </p:nvSpPr>
        <p:spPr>
          <a:xfrm>
            <a:off x="9122961" y="3324103"/>
            <a:ext cx="1225550" cy="665567"/>
          </a:xfrm>
          <a:prstGeom prst="rect">
            <a:avLst/>
          </a:prstGeom>
          <a:solidFill>
            <a:srgbClr val="FFFFFF"/>
          </a:solidFill>
        </p:spPr>
        <p:txBody>
          <a:bodyPr vert="horz" wrap="square" lIns="0" tIns="3810" rIns="0" bIns="0" rtlCol="0">
            <a:spAutoFit/>
          </a:bodyPr>
          <a:lstStyle/>
          <a:p>
            <a:pPr>
              <a:spcBef>
                <a:spcPts val="30"/>
              </a:spcBef>
            </a:pPr>
            <a:endParaRPr sz="1600">
              <a:latin typeface="Times New Roman"/>
              <a:cs typeface="Times New Roman"/>
            </a:endParaRPr>
          </a:p>
          <a:p>
            <a:pPr marL="92710"/>
            <a:r>
              <a:rPr sz="900" b="1" u="sng" spc="-20" dirty="0">
                <a:uFill>
                  <a:solidFill>
                    <a:srgbClr val="000000"/>
                  </a:solidFill>
                </a:uFill>
                <a:latin typeface="Meiryo UI"/>
                <a:cs typeface="Meiryo UI"/>
              </a:rPr>
              <a:t>変圧器</a:t>
            </a:r>
            <a:endParaRPr sz="900">
              <a:latin typeface="Meiryo UI"/>
              <a:cs typeface="Meiryo UI"/>
            </a:endParaRPr>
          </a:p>
          <a:p>
            <a:pPr marL="92710"/>
            <a:r>
              <a:rPr sz="900" spc="-20" dirty="0">
                <a:latin typeface="Meiryo UI"/>
                <a:cs typeface="Meiryo UI"/>
              </a:rPr>
              <a:t>東芝、日立</a:t>
            </a:r>
            <a:endParaRPr sz="900">
              <a:latin typeface="Meiryo UI"/>
              <a:cs typeface="Meiryo UI"/>
            </a:endParaRPr>
          </a:p>
          <a:p>
            <a:pPr marL="92710">
              <a:spcBef>
                <a:spcPts val="5"/>
              </a:spcBef>
            </a:pPr>
            <a:r>
              <a:rPr sz="900" spc="-10" dirty="0">
                <a:latin typeface="Meiryo UI"/>
                <a:cs typeface="Meiryo UI"/>
              </a:rPr>
              <a:t>三菱電機、明電舎</a:t>
            </a:r>
            <a:endParaRPr sz="900">
              <a:latin typeface="Meiryo UI"/>
              <a:cs typeface="Meiryo UI"/>
            </a:endParaRPr>
          </a:p>
        </p:txBody>
      </p:sp>
      <p:sp>
        <p:nvSpPr>
          <p:cNvPr id="55" name="object 55"/>
          <p:cNvSpPr txBox="1"/>
          <p:nvPr/>
        </p:nvSpPr>
        <p:spPr>
          <a:xfrm>
            <a:off x="10736877" y="1240794"/>
            <a:ext cx="1224280" cy="666208"/>
          </a:xfrm>
          <a:prstGeom prst="rect">
            <a:avLst/>
          </a:prstGeom>
          <a:solidFill>
            <a:srgbClr val="FFFFFF"/>
          </a:solidFill>
        </p:spPr>
        <p:txBody>
          <a:bodyPr vert="horz" wrap="square" lIns="0" tIns="4445" rIns="0" bIns="0" rtlCol="0">
            <a:spAutoFit/>
          </a:bodyPr>
          <a:lstStyle/>
          <a:p>
            <a:pPr>
              <a:spcBef>
                <a:spcPts val="35"/>
              </a:spcBef>
            </a:pPr>
            <a:endParaRPr sz="1600">
              <a:latin typeface="Times New Roman"/>
              <a:cs typeface="Times New Roman"/>
            </a:endParaRPr>
          </a:p>
          <a:p>
            <a:pPr marL="92075"/>
            <a:r>
              <a:rPr sz="900" b="1" u="sng" spc="-30" dirty="0">
                <a:uFill>
                  <a:solidFill>
                    <a:srgbClr val="000000"/>
                  </a:solidFill>
                </a:uFill>
                <a:latin typeface="Meiryo UI"/>
                <a:cs typeface="Meiryo UI"/>
              </a:rPr>
              <a:t>燃料</a:t>
            </a:r>
            <a:endParaRPr sz="900">
              <a:latin typeface="Meiryo UI"/>
              <a:cs typeface="Meiryo UI"/>
            </a:endParaRPr>
          </a:p>
          <a:p>
            <a:pPr marL="92075">
              <a:spcBef>
                <a:spcPts val="5"/>
              </a:spcBef>
            </a:pPr>
            <a:r>
              <a:rPr sz="900" spc="-25" dirty="0">
                <a:latin typeface="Meiryo UI"/>
                <a:cs typeface="Meiryo UI"/>
              </a:rPr>
              <a:t>NFI</a:t>
            </a:r>
            <a:endParaRPr sz="900">
              <a:latin typeface="Meiryo UI"/>
              <a:cs typeface="Meiryo UI"/>
            </a:endParaRPr>
          </a:p>
          <a:p>
            <a:pPr marL="92075"/>
            <a:r>
              <a:rPr sz="900" spc="-10" dirty="0">
                <a:latin typeface="Meiryo UI"/>
                <a:cs typeface="Meiryo UI"/>
              </a:rPr>
              <a:t>MNF</a:t>
            </a:r>
            <a:r>
              <a:rPr sz="900" dirty="0">
                <a:latin typeface="Meiryo UI"/>
                <a:cs typeface="Meiryo UI"/>
              </a:rPr>
              <a:t>、</a:t>
            </a:r>
            <a:r>
              <a:rPr sz="900" spc="-20" dirty="0">
                <a:latin typeface="Meiryo UI"/>
                <a:cs typeface="Meiryo UI"/>
              </a:rPr>
              <a:t>GNFJ</a:t>
            </a:r>
            <a:endParaRPr sz="900">
              <a:latin typeface="Meiryo UI"/>
              <a:cs typeface="Meiryo UI"/>
            </a:endParaRPr>
          </a:p>
        </p:txBody>
      </p:sp>
      <p:pic>
        <p:nvPicPr>
          <p:cNvPr id="56" name="object 56"/>
          <p:cNvPicPr/>
          <p:nvPr/>
        </p:nvPicPr>
        <p:blipFill>
          <a:blip r:embed="rId10" cstate="print"/>
          <a:stretch>
            <a:fillRect/>
          </a:stretch>
        </p:blipFill>
        <p:spPr>
          <a:xfrm>
            <a:off x="10659153" y="2196356"/>
            <a:ext cx="1374648" cy="1031735"/>
          </a:xfrm>
          <a:prstGeom prst="rect">
            <a:avLst/>
          </a:prstGeom>
        </p:spPr>
      </p:pic>
      <p:sp>
        <p:nvSpPr>
          <p:cNvPr id="57" name="object 57"/>
          <p:cNvSpPr txBox="1"/>
          <p:nvPr/>
        </p:nvSpPr>
        <p:spPr>
          <a:xfrm>
            <a:off x="10736877" y="2271019"/>
            <a:ext cx="1224280" cy="732252"/>
          </a:xfrm>
          <a:prstGeom prst="rect">
            <a:avLst/>
          </a:prstGeom>
          <a:solidFill>
            <a:srgbClr val="FFFFFF"/>
          </a:solidFill>
        </p:spPr>
        <p:txBody>
          <a:bodyPr vert="horz" wrap="square" lIns="0" tIns="1270" rIns="0" bIns="0" rtlCol="0">
            <a:spAutoFit/>
          </a:bodyPr>
          <a:lstStyle/>
          <a:p>
            <a:pPr>
              <a:spcBef>
                <a:spcPts val="10"/>
              </a:spcBef>
            </a:pPr>
            <a:endParaRPr sz="1150">
              <a:latin typeface="Times New Roman"/>
              <a:cs typeface="Times New Roman"/>
            </a:endParaRPr>
          </a:p>
          <a:p>
            <a:pPr marL="92075">
              <a:spcBef>
                <a:spcPts val="5"/>
              </a:spcBef>
            </a:pPr>
            <a:r>
              <a:rPr sz="900" b="1" u="sng" spc="-15" dirty="0">
                <a:uFill>
                  <a:solidFill>
                    <a:srgbClr val="000000"/>
                  </a:solidFill>
                </a:uFill>
                <a:latin typeface="Meiryo UI"/>
                <a:cs typeface="Meiryo UI"/>
              </a:rPr>
              <a:t>空調関係</a:t>
            </a:r>
            <a:endParaRPr sz="900">
              <a:latin typeface="Meiryo UI"/>
              <a:cs typeface="Meiryo UI"/>
            </a:endParaRPr>
          </a:p>
          <a:p>
            <a:pPr marL="92075" marR="437515"/>
            <a:r>
              <a:rPr sz="900" spc="-10" dirty="0">
                <a:latin typeface="Meiryo UI"/>
                <a:cs typeface="Meiryo UI"/>
              </a:rPr>
              <a:t>新菱冷熱工業新日本空調</a:t>
            </a:r>
            <a:r>
              <a:rPr sz="900" dirty="0">
                <a:latin typeface="Meiryo UI"/>
                <a:cs typeface="Meiryo UI"/>
              </a:rPr>
              <a:t> </a:t>
            </a:r>
            <a:r>
              <a:rPr sz="900" spc="-15" dirty="0">
                <a:latin typeface="Meiryo UI"/>
                <a:cs typeface="Meiryo UI"/>
              </a:rPr>
              <a:t>日立プラント</a:t>
            </a:r>
            <a:endParaRPr sz="900">
              <a:latin typeface="Meiryo UI"/>
              <a:cs typeface="Meiryo UI"/>
            </a:endParaRPr>
          </a:p>
        </p:txBody>
      </p:sp>
      <p:pic>
        <p:nvPicPr>
          <p:cNvPr id="58" name="object 58"/>
          <p:cNvPicPr/>
          <p:nvPr/>
        </p:nvPicPr>
        <p:blipFill>
          <a:blip r:embed="rId12" cstate="print"/>
          <a:stretch>
            <a:fillRect/>
          </a:stretch>
        </p:blipFill>
        <p:spPr>
          <a:xfrm>
            <a:off x="10659153" y="3249440"/>
            <a:ext cx="1374648" cy="1030211"/>
          </a:xfrm>
          <a:prstGeom prst="rect">
            <a:avLst/>
          </a:prstGeom>
        </p:spPr>
      </p:pic>
      <p:sp>
        <p:nvSpPr>
          <p:cNvPr id="59" name="object 59"/>
          <p:cNvSpPr txBox="1"/>
          <p:nvPr/>
        </p:nvSpPr>
        <p:spPr>
          <a:xfrm>
            <a:off x="10736877" y="3324103"/>
            <a:ext cx="1224280" cy="845103"/>
          </a:xfrm>
          <a:prstGeom prst="rect">
            <a:avLst/>
          </a:prstGeom>
          <a:solidFill>
            <a:srgbClr val="FFFFFF"/>
          </a:solidFill>
        </p:spPr>
        <p:txBody>
          <a:bodyPr vert="horz" wrap="square" lIns="0" tIns="74930" rIns="0" bIns="0" rtlCol="0">
            <a:spAutoFit/>
          </a:bodyPr>
          <a:lstStyle/>
          <a:p>
            <a:pPr marL="92075" marR="323215">
              <a:lnSpc>
                <a:spcPts val="969"/>
              </a:lnSpc>
              <a:spcBef>
                <a:spcPts val="590"/>
              </a:spcBef>
            </a:pPr>
            <a:r>
              <a:rPr sz="900" b="1" u="sng" spc="-10" dirty="0">
                <a:uFill>
                  <a:solidFill>
                    <a:srgbClr val="000000"/>
                  </a:solidFill>
                </a:uFill>
                <a:latin typeface="Meiryo UI"/>
                <a:cs typeface="Meiryo UI"/>
              </a:rPr>
              <a:t>解析・検査関係</a:t>
            </a:r>
            <a:r>
              <a:rPr sz="900" spc="-10" dirty="0">
                <a:latin typeface="Meiryo UI"/>
                <a:cs typeface="Meiryo UI"/>
              </a:rPr>
              <a:t>千代田化工建設</a:t>
            </a:r>
            <a:r>
              <a:rPr sz="900" spc="-20" dirty="0">
                <a:latin typeface="Meiryo UI"/>
                <a:cs typeface="Meiryo UI"/>
              </a:rPr>
              <a:t>非破壊検査</a:t>
            </a:r>
            <a:endParaRPr sz="900">
              <a:latin typeface="Meiryo UI"/>
              <a:cs typeface="Meiryo UI"/>
            </a:endParaRPr>
          </a:p>
          <a:p>
            <a:pPr marL="92075" marR="101600">
              <a:lnSpc>
                <a:spcPts val="969"/>
              </a:lnSpc>
              <a:spcBef>
                <a:spcPts val="10"/>
              </a:spcBef>
            </a:pPr>
            <a:r>
              <a:rPr sz="900" spc="-15" dirty="0">
                <a:latin typeface="Meiryo UI"/>
                <a:cs typeface="Meiryo UI"/>
              </a:rPr>
              <a:t>原子力エンジニアリング</a:t>
            </a:r>
            <a:r>
              <a:rPr sz="900" spc="-50" dirty="0">
                <a:latin typeface="Meiryo UI"/>
                <a:cs typeface="Meiryo UI"/>
              </a:rPr>
              <a:t> </a:t>
            </a:r>
            <a:r>
              <a:rPr sz="900" spc="-10" dirty="0">
                <a:latin typeface="Meiryo UI"/>
                <a:cs typeface="Meiryo UI"/>
              </a:rPr>
              <a:t>NESI</a:t>
            </a:r>
            <a:r>
              <a:rPr sz="900" dirty="0">
                <a:latin typeface="Meiryo UI"/>
                <a:cs typeface="Meiryo UI"/>
              </a:rPr>
              <a:t>、</a:t>
            </a:r>
            <a:r>
              <a:rPr sz="900" spc="-10" dirty="0">
                <a:latin typeface="Meiryo UI"/>
                <a:cs typeface="Meiryo UI"/>
              </a:rPr>
              <a:t>ﾀﾞｲﾔｺﾝｻﾙﾀﾝﾄ IHI</a:t>
            </a:r>
            <a:r>
              <a:rPr sz="900" spc="-15" dirty="0">
                <a:latin typeface="Meiryo UI"/>
                <a:cs typeface="Meiryo UI"/>
              </a:rPr>
              <a:t>検査計測</a:t>
            </a:r>
            <a:endParaRPr sz="900">
              <a:latin typeface="Meiryo UI"/>
              <a:cs typeface="Meiryo UI"/>
            </a:endParaRPr>
          </a:p>
        </p:txBody>
      </p:sp>
      <p:pic>
        <p:nvPicPr>
          <p:cNvPr id="60" name="object 60"/>
          <p:cNvPicPr/>
          <p:nvPr/>
        </p:nvPicPr>
        <p:blipFill>
          <a:blip r:embed="rId12" cstate="print"/>
          <a:stretch>
            <a:fillRect/>
          </a:stretch>
        </p:blipFill>
        <p:spPr>
          <a:xfrm>
            <a:off x="10659153" y="4291844"/>
            <a:ext cx="1374648" cy="1030211"/>
          </a:xfrm>
          <a:prstGeom prst="rect">
            <a:avLst/>
          </a:prstGeom>
        </p:spPr>
      </p:pic>
      <p:sp>
        <p:nvSpPr>
          <p:cNvPr id="61" name="object 61"/>
          <p:cNvSpPr txBox="1"/>
          <p:nvPr/>
        </p:nvSpPr>
        <p:spPr>
          <a:xfrm>
            <a:off x="10736877" y="4366519"/>
            <a:ext cx="1224280" cy="842538"/>
          </a:xfrm>
          <a:prstGeom prst="rect">
            <a:avLst/>
          </a:prstGeom>
          <a:solidFill>
            <a:srgbClr val="FFFFFF"/>
          </a:solidFill>
        </p:spPr>
        <p:txBody>
          <a:bodyPr vert="horz" wrap="square" lIns="0" tIns="59690" rIns="0" bIns="0" rtlCol="0">
            <a:spAutoFit/>
          </a:bodyPr>
          <a:lstStyle/>
          <a:p>
            <a:pPr marL="92075">
              <a:lnSpc>
                <a:spcPts val="1025"/>
              </a:lnSpc>
              <a:spcBef>
                <a:spcPts val="470"/>
              </a:spcBef>
            </a:pPr>
            <a:r>
              <a:rPr sz="900" b="1" u="sng" spc="-20" dirty="0">
                <a:uFill>
                  <a:solidFill>
                    <a:srgbClr val="000000"/>
                  </a:solidFill>
                </a:uFill>
                <a:latin typeface="Meiryo UI"/>
                <a:cs typeface="Meiryo UI"/>
              </a:rPr>
              <a:t>その他</a:t>
            </a:r>
            <a:endParaRPr sz="900">
              <a:latin typeface="Meiryo UI"/>
              <a:cs typeface="Meiryo UI"/>
            </a:endParaRPr>
          </a:p>
          <a:p>
            <a:pPr marL="92075">
              <a:lnSpc>
                <a:spcPts val="975"/>
              </a:lnSpc>
            </a:pPr>
            <a:r>
              <a:rPr sz="900" spc="-15" dirty="0">
                <a:latin typeface="Meiryo UI"/>
                <a:cs typeface="Meiryo UI"/>
              </a:rPr>
              <a:t>三菱マテリアル</a:t>
            </a:r>
            <a:endParaRPr sz="900">
              <a:latin typeface="Meiryo UI"/>
              <a:cs typeface="Meiryo UI"/>
            </a:endParaRPr>
          </a:p>
          <a:p>
            <a:pPr marL="92075" marR="57150">
              <a:lnSpc>
                <a:spcPts val="969"/>
              </a:lnSpc>
              <a:spcBef>
                <a:spcPts val="70"/>
              </a:spcBef>
            </a:pPr>
            <a:r>
              <a:rPr sz="900" spc="-5" dirty="0">
                <a:latin typeface="Meiryo UI"/>
                <a:cs typeface="Meiryo UI"/>
              </a:rPr>
              <a:t>太平電業、神戸製鋼、</a:t>
            </a:r>
            <a:r>
              <a:rPr sz="900" spc="-10" dirty="0">
                <a:latin typeface="Meiryo UI"/>
                <a:cs typeface="Meiryo UI"/>
              </a:rPr>
              <a:t>原燃輸送、上組、</a:t>
            </a:r>
            <a:endParaRPr sz="900">
              <a:latin typeface="Meiryo UI"/>
              <a:cs typeface="Meiryo UI"/>
            </a:endParaRPr>
          </a:p>
          <a:p>
            <a:pPr marL="92075" marR="542925">
              <a:lnSpc>
                <a:spcPts val="969"/>
              </a:lnSpc>
              <a:spcBef>
                <a:spcPts val="5"/>
              </a:spcBef>
            </a:pPr>
            <a:r>
              <a:rPr sz="900" spc="-10" dirty="0">
                <a:latin typeface="Meiryo UI"/>
                <a:cs typeface="Meiryo UI"/>
              </a:rPr>
              <a:t>宇徳、山九</a:t>
            </a:r>
            <a:r>
              <a:rPr sz="900" spc="-20" dirty="0">
                <a:latin typeface="Meiryo UI"/>
                <a:cs typeface="Meiryo UI"/>
              </a:rPr>
              <a:t>ゼネコン各社</a:t>
            </a:r>
            <a:endParaRPr sz="900">
              <a:latin typeface="Meiryo UI"/>
              <a:cs typeface="Meiryo UI"/>
            </a:endParaRPr>
          </a:p>
        </p:txBody>
      </p:sp>
      <p:sp>
        <p:nvSpPr>
          <p:cNvPr id="67" name="テキスト ボックス 66">
            <a:extLst>
              <a:ext uri="{FF2B5EF4-FFF2-40B4-BE49-F238E27FC236}">
                <a16:creationId xmlns:a16="http://schemas.microsoft.com/office/drawing/2014/main" id="{9EE0B78D-DED6-8159-E106-6B945CD5BA46}"/>
              </a:ext>
            </a:extLst>
          </p:cNvPr>
          <p:cNvSpPr txBox="1"/>
          <p:nvPr/>
        </p:nvSpPr>
        <p:spPr>
          <a:xfrm>
            <a:off x="0" y="0"/>
            <a:ext cx="12192000" cy="523220"/>
          </a:xfrm>
          <a:prstGeom prst="rect">
            <a:avLst/>
          </a:prstGeom>
          <a:solidFill>
            <a:srgbClr val="052F61"/>
          </a:solidFill>
        </p:spPr>
        <p:txBody>
          <a:bodyPr wrap="square" rtlCol="0">
            <a:spAutoFit/>
          </a:bodyPr>
          <a:lstStyle/>
          <a:p>
            <a:pPr algn="ctr"/>
            <a:r>
              <a:rPr kumimoji="1" lang="ja-JP" altLang="en-US" sz="2800" b="1" dirty="0">
                <a:solidFill>
                  <a:schemeClr val="bg1"/>
                </a:solidFill>
                <a:latin typeface="Meiryo UI" panose="020B0604030504040204" pitchFamily="50" charset="-128"/>
                <a:ea typeface="Meiryo UI" panose="020B0604030504040204" pitchFamily="50" charset="-128"/>
              </a:rPr>
              <a:t>原子力サプライヤー</a:t>
            </a:r>
            <a:endParaRPr kumimoji="1" lang="en-US" altLang="ja-JP" sz="2800" b="1" dirty="0">
              <a:solidFill>
                <a:schemeClr val="bg1"/>
              </a:solidFill>
              <a:latin typeface="Meiryo UI" panose="020B0604030504040204" pitchFamily="50" charset="-128"/>
              <a:ea typeface="Meiryo UI" panose="020B0604030504040204" pitchFamily="50" charset="-128"/>
            </a:endParaRPr>
          </a:p>
        </p:txBody>
      </p:sp>
      <p:pic>
        <p:nvPicPr>
          <p:cNvPr id="68" name="object 8">
            <a:extLst>
              <a:ext uri="{FF2B5EF4-FFF2-40B4-BE49-F238E27FC236}">
                <a16:creationId xmlns:a16="http://schemas.microsoft.com/office/drawing/2014/main" id="{C4AABC55-41D7-CD68-7892-5E71A79A451A}"/>
              </a:ext>
            </a:extLst>
          </p:cNvPr>
          <p:cNvPicPr/>
          <p:nvPr/>
        </p:nvPicPr>
        <p:blipFill>
          <a:blip r:embed="rId13" cstate="print"/>
          <a:stretch>
            <a:fillRect/>
          </a:stretch>
        </p:blipFill>
        <p:spPr>
          <a:xfrm>
            <a:off x="1003289" y="632644"/>
            <a:ext cx="711768" cy="1271016"/>
          </a:xfrm>
          <a:prstGeom prst="rect">
            <a:avLst/>
          </a:prstGeom>
        </p:spPr>
      </p:pic>
      <p:sp>
        <p:nvSpPr>
          <p:cNvPr id="69" name="object 9">
            <a:extLst>
              <a:ext uri="{FF2B5EF4-FFF2-40B4-BE49-F238E27FC236}">
                <a16:creationId xmlns:a16="http://schemas.microsoft.com/office/drawing/2014/main" id="{6740BC9A-9AB5-9BFF-3EA3-B576275A50D6}"/>
              </a:ext>
            </a:extLst>
          </p:cNvPr>
          <p:cNvSpPr txBox="1"/>
          <p:nvPr/>
        </p:nvSpPr>
        <p:spPr>
          <a:xfrm>
            <a:off x="218233" y="1196800"/>
            <a:ext cx="890269" cy="182101"/>
          </a:xfrm>
          <a:prstGeom prst="rect">
            <a:avLst/>
          </a:prstGeom>
        </p:spPr>
        <p:txBody>
          <a:bodyPr vert="horz" wrap="square" lIns="0" tIns="12700" rIns="0" bIns="0" rtlCol="0">
            <a:spAutoFit/>
          </a:bodyPr>
          <a:lstStyle/>
          <a:p>
            <a:pPr marL="12700" algn="ctr">
              <a:lnSpc>
                <a:spcPct val="100000"/>
              </a:lnSpc>
              <a:spcBef>
                <a:spcPts val="100"/>
              </a:spcBef>
            </a:pPr>
            <a:r>
              <a:rPr sz="1100" spc="-10" dirty="0" err="1">
                <a:latin typeface="Meiryo UI"/>
                <a:cs typeface="Meiryo UI"/>
              </a:rPr>
              <a:t>ベローズ弁</a:t>
            </a:r>
            <a:endParaRPr sz="1100" dirty="0">
              <a:latin typeface="Meiryo UI"/>
              <a:cs typeface="Meiryo UI"/>
            </a:endParaRPr>
          </a:p>
        </p:txBody>
      </p:sp>
      <p:sp>
        <p:nvSpPr>
          <p:cNvPr id="70" name="object 7">
            <a:extLst>
              <a:ext uri="{FF2B5EF4-FFF2-40B4-BE49-F238E27FC236}">
                <a16:creationId xmlns:a16="http://schemas.microsoft.com/office/drawing/2014/main" id="{153ECF79-FEA6-92B0-C937-1E26656743C8}"/>
              </a:ext>
            </a:extLst>
          </p:cNvPr>
          <p:cNvSpPr txBox="1"/>
          <p:nvPr/>
        </p:nvSpPr>
        <p:spPr>
          <a:xfrm>
            <a:off x="186141" y="1960671"/>
            <a:ext cx="2456264" cy="751488"/>
          </a:xfrm>
          <a:prstGeom prst="rect">
            <a:avLst/>
          </a:prstGeom>
        </p:spPr>
        <p:txBody>
          <a:bodyPr vert="horz" wrap="square" lIns="0" tIns="12700" rIns="0" bIns="0" rtlCol="0">
            <a:spAutoFit/>
          </a:bodyPr>
          <a:lstStyle/>
          <a:p>
            <a:pPr marL="12065" marR="169545" algn="just">
              <a:lnSpc>
                <a:spcPct val="100000"/>
              </a:lnSpc>
              <a:spcBef>
                <a:spcPts val="100"/>
              </a:spcBef>
              <a:buClr>
                <a:srgbClr val="7E7E7E"/>
              </a:buClr>
              <a:tabLst>
                <a:tab pos="299720" algn="l"/>
              </a:tabLst>
            </a:pPr>
            <a:r>
              <a:rPr sz="1200" spc="-15" dirty="0">
                <a:latin typeface="BIZ UDPゴシック" panose="020B0400000000000000" pitchFamily="50" charset="-128"/>
                <a:ea typeface="BIZ UDPゴシック" panose="020B0400000000000000" pitchFamily="50" charset="-128"/>
                <a:cs typeface="Meiryo UI"/>
              </a:rPr>
              <a:t>平田バルブは自社のバルブ事業の強化のため</a:t>
            </a:r>
            <a:r>
              <a:rPr sz="1200" dirty="0">
                <a:latin typeface="BIZ UDPゴシック" panose="020B0400000000000000" pitchFamily="50" charset="-128"/>
                <a:ea typeface="BIZ UDPゴシック" panose="020B0400000000000000" pitchFamily="50" charset="-128"/>
                <a:cs typeface="Meiryo UI"/>
              </a:rPr>
              <a:t>に、</a:t>
            </a:r>
            <a:r>
              <a:rPr sz="1200" b="1" u="sng" spc="-5" dirty="0">
                <a:uFill>
                  <a:solidFill>
                    <a:srgbClr val="000000"/>
                  </a:solidFill>
                </a:uFill>
                <a:latin typeface="BIZ UDPゴシック" panose="020B0400000000000000" pitchFamily="50" charset="-128"/>
                <a:ea typeface="BIZ UDPゴシック" panose="020B0400000000000000" pitchFamily="50" charset="-128"/>
                <a:cs typeface="Meiryo UI"/>
              </a:rPr>
              <a:t>撤退する</a:t>
            </a:r>
            <a:r>
              <a:rPr sz="1200" b="1" u="sng" dirty="0">
                <a:uFill>
                  <a:solidFill>
                    <a:srgbClr val="000000"/>
                  </a:solidFill>
                </a:uFill>
                <a:latin typeface="BIZ UDPゴシック" panose="020B0400000000000000" pitchFamily="50" charset="-128"/>
                <a:ea typeface="BIZ UDPゴシック" panose="020B0400000000000000" pitchFamily="50" charset="-128"/>
                <a:cs typeface="Meiryo UI"/>
              </a:rPr>
              <a:t>2</a:t>
            </a:r>
            <a:r>
              <a:rPr sz="1200" b="1" u="sng" spc="-5" dirty="0">
                <a:uFill>
                  <a:solidFill>
                    <a:srgbClr val="000000"/>
                  </a:solidFill>
                </a:uFill>
                <a:latin typeface="BIZ UDPゴシック" panose="020B0400000000000000" pitchFamily="50" charset="-128"/>
                <a:ea typeface="BIZ UDPゴシック" panose="020B0400000000000000" pitchFamily="50" charset="-128"/>
                <a:cs typeface="Meiryo UI"/>
              </a:rPr>
              <a:t>社の原子力事業を吸収</a:t>
            </a:r>
            <a:r>
              <a:rPr sz="1200" spc="-5" dirty="0">
                <a:latin typeface="BIZ UDPゴシック" panose="020B0400000000000000" pitchFamily="50" charset="-128"/>
                <a:ea typeface="BIZ UDPゴシック" panose="020B0400000000000000" pitchFamily="50" charset="-128"/>
                <a:cs typeface="Meiryo UI"/>
              </a:rPr>
              <a:t>し、</a:t>
            </a:r>
            <a:r>
              <a:rPr sz="1200" b="1" u="sng" spc="-10" dirty="0">
                <a:uFill>
                  <a:solidFill>
                    <a:srgbClr val="000000"/>
                  </a:solidFill>
                </a:uFill>
                <a:latin typeface="BIZ UDPゴシック" panose="020B0400000000000000" pitchFamily="50" charset="-128"/>
                <a:ea typeface="BIZ UDPゴシック" panose="020B0400000000000000" pitchFamily="50" charset="-128"/>
                <a:cs typeface="Meiryo UI"/>
              </a:rPr>
              <a:t>もんじゅのバルブ製造技術維持</a:t>
            </a:r>
            <a:r>
              <a:rPr sz="1200" dirty="0">
                <a:latin typeface="BIZ UDPゴシック" panose="020B0400000000000000" pitchFamily="50" charset="-128"/>
                <a:ea typeface="BIZ UDPゴシック" panose="020B0400000000000000" pitchFamily="50" charset="-128"/>
                <a:cs typeface="Meiryo UI"/>
              </a:rPr>
              <a:t>。</a:t>
            </a:r>
          </a:p>
        </p:txBody>
      </p:sp>
      <p:pic>
        <p:nvPicPr>
          <p:cNvPr id="71" name="object 11">
            <a:extLst>
              <a:ext uri="{FF2B5EF4-FFF2-40B4-BE49-F238E27FC236}">
                <a16:creationId xmlns:a16="http://schemas.microsoft.com/office/drawing/2014/main" id="{4D18D1F8-36FC-96FF-6673-4C3752015460}"/>
              </a:ext>
            </a:extLst>
          </p:cNvPr>
          <p:cNvPicPr/>
          <p:nvPr/>
        </p:nvPicPr>
        <p:blipFill>
          <a:blip r:embed="rId14" cstate="print"/>
          <a:stretch>
            <a:fillRect/>
          </a:stretch>
        </p:blipFill>
        <p:spPr>
          <a:xfrm>
            <a:off x="696625" y="2816352"/>
            <a:ext cx="1433258" cy="1384965"/>
          </a:xfrm>
          <a:prstGeom prst="rect">
            <a:avLst/>
          </a:prstGeom>
        </p:spPr>
      </p:pic>
      <p:sp>
        <p:nvSpPr>
          <p:cNvPr id="73" name="テキスト ボックス 72">
            <a:extLst>
              <a:ext uri="{FF2B5EF4-FFF2-40B4-BE49-F238E27FC236}">
                <a16:creationId xmlns:a16="http://schemas.microsoft.com/office/drawing/2014/main" id="{0F1D1AA2-E39B-44A6-0BFE-DA4C031375A5}"/>
              </a:ext>
            </a:extLst>
          </p:cNvPr>
          <p:cNvSpPr txBox="1"/>
          <p:nvPr/>
        </p:nvSpPr>
        <p:spPr>
          <a:xfrm>
            <a:off x="146639" y="4224816"/>
            <a:ext cx="2349179" cy="276999"/>
          </a:xfrm>
          <a:prstGeom prst="rect">
            <a:avLst/>
          </a:prstGeom>
          <a:noFill/>
        </p:spPr>
        <p:txBody>
          <a:bodyPr wrap="square">
            <a:spAutoFit/>
          </a:bodyPr>
          <a:lstStyle/>
          <a:p>
            <a:pPr algn="ctr"/>
            <a:r>
              <a:rPr lang="en-US" altLang="ja-JP" sz="1200" spc="-5" dirty="0">
                <a:latin typeface="BIZ UDPゴシック" panose="020B0400000000000000" pitchFamily="50" charset="-128"/>
                <a:ea typeface="BIZ UDPゴシック" panose="020B0400000000000000" pitchFamily="50" charset="-128"/>
                <a:cs typeface="Meiryo UI"/>
              </a:rPr>
              <a:t>BWR</a:t>
            </a:r>
            <a:r>
              <a:rPr lang="ja-JP" altLang="en-US" sz="1200" spc="-5" dirty="0">
                <a:latin typeface="BIZ UDPゴシック" panose="020B0400000000000000" pitchFamily="50" charset="-128"/>
                <a:ea typeface="BIZ UDPゴシック" panose="020B0400000000000000" pitchFamily="50" charset="-128"/>
                <a:cs typeface="Meiryo UI"/>
              </a:rPr>
              <a:t>炉</a:t>
            </a:r>
            <a:r>
              <a:rPr lang="en-US" altLang="ja-JP" sz="1200" spc="-10" dirty="0">
                <a:latin typeface="BIZ UDPゴシック" panose="020B0400000000000000" pitchFamily="50" charset="-128"/>
                <a:ea typeface="BIZ UDPゴシック" panose="020B0400000000000000" pitchFamily="50" charset="-128"/>
                <a:cs typeface="Meiryo UI"/>
              </a:rPr>
              <a:t>PLR</a:t>
            </a:r>
            <a:r>
              <a:rPr lang="ja-JP" altLang="en-US" sz="1200" spc="-10" dirty="0">
                <a:latin typeface="BIZ UDPゴシック" panose="020B0400000000000000" pitchFamily="50" charset="-128"/>
                <a:ea typeface="BIZ UDPゴシック" panose="020B0400000000000000" pitchFamily="50" charset="-128"/>
                <a:cs typeface="Meiryo UI"/>
              </a:rPr>
              <a:t>ポンプ</a:t>
            </a:r>
            <a:endParaRPr lang="ja-JP" altLang="en-US" sz="1200" dirty="0">
              <a:latin typeface="BIZ UDPゴシック" panose="020B0400000000000000" pitchFamily="50" charset="-128"/>
              <a:ea typeface="BIZ UDPゴシック" panose="020B0400000000000000" pitchFamily="50" charset="-128"/>
            </a:endParaRPr>
          </a:p>
        </p:txBody>
      </p:sp>
      <p:pic>
        <p:nvPicPr>
          <p:cNvPr id="74" name="object 5">
            <a:extLst>
              <a:ext uri="{FF2B5EF4-FFF2-40B4-BE49-F238E27FC236}">
                <a16:creationId xmlns:a16="http://schemas.microsoft.com/office/drawing/2014/main" id="{738B5565-AA35-394B-A353-4103F26B1163}"/>
              </a:ext>
            </a:extLst>
          </p:cNvPr>
          <p:cNvPicPr/>
          <p:nvPr/>
        </p:nvPicPr>
        <p:blipFill>
          <a:blip r:embed="rId15" cstate="print"/>
          <a:stretch>
            <a:fillRect/>
          </a:stretch>
        </p:blipFill>
        <p:spPr>
          <a:xfrm>
            <a:off x="696625" y="4527395"/>
            <a:ext cx="1680096" cy="1594924"/>
          </a:xfrm>
          <a:prstGeom prst="rect">
            <a:avLst/>
          </a:prstGeom>
        </p:spPr>
      </p:pic>
      <p:sp>
        <p:nvSpPr>
          <p:cNvPr id="75" name="テキスト ボックス 74">
            <a:extLst>
              <a:ext uri="{FF2B5EF4-FFF2-40B4-BE49-F238E27FC236}">
                <a16:creationId xmlns:a16="http://schemas.microsoft.com/office/drawing/2014/main" id="{6BC8D17F-5126-EDA4-1317-781DC3D91A4C}"/>
              </a:ext>
            </a:extLst>
          </p:cNvPr>
          <p:cNvSpPr txBox="1"/>
          <p:nvPr/>
        </p:nvSpPr>
        <p:spPr>
          <a:xfrm>
            <a:off x="111550" y="6199139"/>
            <a:ext cx="2530856" cy="461665"/>
          </a:xfrm>
          <a:prstGeom prst="rect">
            <a:avLst/>
          </a:prstGeom>
          <a:noFill/>
        </p:spPr>
        <p:txBody>
          <a:bodyPr wrap="square">
            <a:spAutoFit/>
          </a:bodyPr>
          <a:lstStyle/>
          <a:p>
            <a:r>
              <a:rPr lang="ja-JP" altLang="en-US" sz="1200" spc="-20" dirty="0">
                <a:latin typeface="BIZ UDPゴシック" panose="020B0400000000000000" pitchFamily="50" charset="-128"/>
                <a:ea typeface="BIZ UDPゴシック" panose="020B0400000000000000" pitchFamily="50" charset="-128"/>
                <a:cs typeface="Meiryo UI"/>
              </a:rPr>
              <a:t>電動弁のアクチュエータ直</a:t>
            </a:r>
            <a:r>
              <a:rPr lang="ja-JP" altLang="en-US" sz="1200" spc="-10" dirty="0">
                <a:latin typeface="BIZ UDPゴシック" panose="020B0400000000000000" pitchFamily="50" charset="-128"/>
                <a:ea typeface="BIZ UDPゴシック" panose="020B0400000000000000" pitchFamily="50" charset="-128"/>
                <a:cs typeface="Meiryo UI"/>
              </a:rPr>
              <a:t>流モータ製造</a:t>
            </a:r>
            <a:r>
              <a:rPr lang="ja-JP" altLang="en-US" sz="1200" dirty="0">
                <a:latin typeface="BIZ UDPゴシック" panose="020B0400000000000000" pitchFamily="50" charset="-128"/>
                <a:ea typeface="BIZ UDPゴシック" panose="020B0400000000000000" pitchFamily="50" charset="-128"/>
                <a:cs typeface="Meiryo UI"/>
              </a:rPr>
              <a:t>甲府明電舎</a:t>
            </a:r>
            <a:r>
              <a:rPr lang="ja-JP" altLang="en-US" sz="1200" spc="-50" dirty="0">
                <a:latin typeface="BIZ UDPゴシック" panose="020B0400000000000000" pitchFamily="50" charset="-128"/>
                <a:ea typeface="BIZ UDPゴシック" panose="020B0400000000000000" pitchFamily="50" charset="-128"/>
                <a:cs typeface="Meiryo UI"/>
              </a:rPr>
              <a:t>が </a:t>
            </a:r>
            <a:r>
              <a:rPr lang="en-US" altLang="ja-JP" sz="1200" b="1" u="sng" dirty="0">
                <a:uFill>
                  <a:solidFill>
                    <a:srgbClr val="000000"/>
                  </a:solidFill>
                </a:uFill>
                <a:latin typeface="BIZ UDPゴシック" panose="020B0400000000000000" pitchFamily="50" charset="-128"/>
                <a:ea typeface="BIZ UDPゴシック" panose="020B0400000000000000" pitchFamily="50" charset="-128"/>
                <a:cs typeface="Meiryo UI"/>
              </a:rPr>
              <a:t>2022</a:t>
            </a:r>
            <a:r>
              <a:rPr lang="ja-JP" altLang="en-US" sz="1200" b="1" u="sng" spc="-10" dirty="0">
                <a:uFill>
                  <a:solidFill>
                    <a:srgbClr val="000000"/>
                  </a:solidFill>
                </a:uFill>
                <a:latin typeface="BIZ UDPゴシック" panose="020B0400000000000000" pitchFamily="50" charset="-128"/>
                <a:ea typeface="BIZ UDPゴシック" panose="020B0400000000000000" pitchFamily="50" charset="-128"/>
                <a:cs typeface="Meiryo UI"/>
              </a:rPr>
              <a:t>年の撤退</a:t>
            </a:r>
            <a:endParaRPr lang="ja-JP" altLang="en-US" sz="1200" dirty="0">
              <a:latin typeface="BIZ UDPゴシック" panose="020B0400000000000000" pitchFamily="50" charset="-128"/>
              <a:ea typeface="BIZ UDPゴシック" panose="020B0400000000000000" pitchFamily="50" charset="-128"/>
            </a:endParaRPr>
          </a:p>
        </p:txBody>
      </p:sp>
      <p:sp>
        <p:nvSpPr>
          <p:cNvPr id="80" name="object 6">
            <a:extLst>
              <a:ext uri="{FF2B5EF4-FFF2-40B4-BE49-F238E27FC236}">
                <a16:creationId xmlns:a16="http://schemas.microsoft.com/office/drawing/2014/main" id="{6465D311-2656-B2D9-2AAB-C5940D0ED54F}"/>
              </a:ext>
            </a:extLst>
          </p:cNvPr>
          <p:cNvSpPr txBox="1"/>
          <p:nvPr/>
        </p:nvSpPr>
        <p:spPr>
          <a:xfrm>
            <a:off x="6663372" y="6438040"/>
            <a:ext cx="1280795" cy="208279"/>
          </a:xfrm>
          <a:prstGeom prst="rect">
            <a:avLst/>
          </a:prstGeom>
        </p:spPr>
        <p:txBody>
          <a:bodyPr vert="horz" wrap="square" lIns="0" tIns="12700" rIns="0" bIns="0" rtlCol="0">
            <a:spAutoFit/>
          </a:bodyPr>
          <a:lstStyle/>
          <a:p>
            <a:pPr marL="12700">
              <a:lnSpc>
                <a:spcPct val="100000"/>
              </a:lnSpc>
              <a:spcBef>
                <a:spcPts val="100"/>
              </a:spcBef>
            </a:pPr>
            <a:r>
              <a:rPr sz="1200" dirty="0">
                <a:solidFill>
                  <a:srgbClr val="5A5A5A"/>
                </a:solidFill>
                <a:latin typeface="Meiryo UI"/>
                <a:cs typeface="Meiryo UI"/>
              </a:rPr>
              <a:t>（</a:t>
            </a:r>
            <a:r>
              <a:rPr sz="1200" spc="-10" dirty="0">
                <a:solidFill>
                  <a:srgbClr val="5A5A5A"/>
                </a:solidFill>
                <a:latin typeface="Meiryo UI"/>
                <a:cs typeface="Meiryo UI"/>
              </a:rPr>
              <a:t>ポンプ・バルブ等</a:t>
            </a:r>
            <a:r>
              <a:rPr sz="1200" spc="-50" dirty="0">
                <a:solidFill>
                  <a:srgbClr val="5A5A5A"/>
                </a:solidFill>
                <a:latin typeface="Meiryo UI"/>
                <a:cs typeface="Meiryo UI"/>
              </a:rPr>
              <a:t>）</a:t>
            </a:r>
            <a:endParaRPr sz="1200">
              <a:latin typeface="Meiryo UI"/>
              <a:cs typeface="Meiryo UI"/>
            </a:endParaRPr>
          </a:p>
        </p:txBody>
      </p:sp>
      <p:sp>
        <p:nvSpPr>
          <p:cNvPr id="81" name="object 7">
            <a:extLst>
              <a:ext uri="{FF2B5EF4-FFF2-40B4-BE49-F238E27FC236}">
                <a16:creationId xmlns:a16="http://schemas.microsoft.com/office/drawing/2014/main" id="{C52A7D6C-7121-9C84-FFA8-9671DB12E308}"/>
              </a:ext>
            </a:extLst>
          </p:cNvPr>
          <p:cNvSpPr txBox="1"/>
          <p:nvPr/>
        </p:nvSpPr>
        <p:spPr>
          <a:xfrm>
            <a:off x="9659597" y="6438040"/>
            <a:ext cx="1778000" cy="208279"/>
          </a:xfrm>
          <a:prstGeom prst="rect">
            <a:avLst/>
          </a:prstGeom>
        </p:spPr>
        <p:txBody>
          <a:bodyPr vert="horz" wrap="square" lIns="0" tIns="12700" rIns="0" bIns="0" rtlCol="0">
            <a:spAutoFit/>
          </a:bodyPr>
          <a:lstStyle/>
          <a:p>
            <a:pPr marL="12700">
              <a:lnSpc>
                <a:spcPct val="100000"/>
              </a:lnSpc>
              <a:spcBef>
                <a:spcPts val="100"/>
              </a:spcBef>
            </a:pPr>
            <a:r>
              <a:rPr sz="1200" dirty="0">
                <a:solidFill>
                  <a:srgbClr val="5A5A5A"/>
                </a:solidFill>
                <a:latin typeface="Meiryo UI"/>
                <a:cs typeface="Meiryo UI"/>
              </a:rPr>
              <a:t>（鋳鍛造品・特殊素材等</a:t>
            </a:r>
            <a:r>
              <a:rPr sz="1200" spc="-50" dirty="0">
                <a:solidFill>
                  <a:srgbClr val="5A5A5A"/>
                </a:solidFill>
                <a:latin typeface="Meiryo UI"/>
                <a:cs typeface="Meiryo UI"/>
              </a:rPr>
              <a:t>）</a:t>
            </a:r>
            <a:endParaRPr sz="1200">
              <a:latin typeface="Meiryo UI"/>
              <a:cs typeface="Meiryo UI"/>
            </a:endParaRPr>
          </a:p>
        </p:txBody>
      </p:sp>
      <p:sp>
        <p:nvSpPr>
          <p:cNvPr id="82" name="object 8">
            <a:extLst>
              <a:ext uri="{FF2B5EF4-FFF2-40B4-BE49-F238E27FC236}">
                <a16:creationId xmlns:a16="http://schemas.microsoft.com/office/drawing/2014/main" id="{EFA6EE9C-125D-B29C-DC0A-91F7A150A7F4}"/>
              </a:ext>
            </a:extLst>
          </p:cNvPr>
          <p:cNvSpPr txBox="1"/>
          <p:nvPr/>
        </p:nvSpPr>
        <p:spPr>
          <a:xfrm>
            <a:off x="2827961" y="6438040"/>
            <a:ext cx="2769235" cy="208279"/>
          </a:xfrm>
          <a:prstGeom prst="rect">
            <a:avLst/>
          </a:prstGeom>
        </p:spPr>
        <p:txBody>
          <a:bodyPr vert="horz" wrap="square" lIns="0" tIns="12700" rIns="0" bIns="0" rtlCol="0">
            <a:spAutoFit/>
          </a:bodyPr>
          <a:lstStyle/>
          <a:p>
            <a:pPr marL="12700">
              <a:lnSpc>
                <a:spcPct val="100000"/>
              </a:lnSpc>
              <a:spcBef>
                <a:spcPts val="100"/>
              </a:spcBef>
            </a:pPr>
            <a:r>
              <a:rPr sz="1200" dirty="0">
                <a:solidFill>
                  <a:srgbClr val="5A5A5A"/>
                </a:solidFill>
                <a:latin typeface="Meiryo UI"/>
                <a:cs typeface="Meiryo UI"/>
              </a:rPr>
              <a:t>（ｴﾝｼﾞﾆｱﾘﾝｸﾞ・大型機器・炉内構造物等</a:t>
            </a:r>
            <a:r>
              <a:rPr sz="1200" spc="-50" dirty="0">
                <a:solidFill>
                  <a:srgbClr val="5A5A5A"/>
                </a:solidFill>
                <a:latin typeface="Meiryo UI"/>
                <a:cs typeface="Meiryo UI"/>
              </a:rPr>
              <a:t>）</a:t>
            </a:r>
            <a:endParaRPr sz="1200">
              <a:latin typeface="Meiryo UI"/>
              <a:cs typeface="Meiryo UI"/>
            </a:endParaRPr>
          </a:p>
        </p:txBody>
      </p:sp>
      <p:grpSp>
        <p:nvGrpSpPr>
          <p:cNvPr id="86" name="object 26">
            <a:extLst>
              <a:ext uri="{FF2B5EF4-FFF2-40B4-BE49-F238E27FC236}">
                <a16:creationId xmlns:a16="http://schemas.microsoft.com/office/drawing/2014/main" id="{EAF976B4-944B-E737-58D1-92C2E6C43E7A}"/>
              </a:ext>
            </a:extLst>
          </p:cNvPr>
          <p:cNvGrpSpPr/>
          <p:nvPr/>
        </p:nvGrpSpPr>
        <p:grpSpPr>
          <a:xfrm>
            <a:off x="2942464" y="5815487"/>
            <a:ext cx="2581910" cy="495300"/>
            <a:chOff x="1162811" y="2400300"/>
            <a:chExt cx="2581910" cy="495300"/>
          </a:xfrm>
          <a:solidFill>
            <a:schemeClr val="accent6">
              <a:lumMod val="75000"/>
            </a:schemeClr>
          </a:solidFill>
          <a:effectLst>
            <a:glow rad="139700">
              <a:schemeClr val="accent2">
                <a:satMod val="175000"/>
                <a:alpha val="40000"/>
              </a:schemeClr>
            </a:glow>
          </a:effectLst>
        </p:grpSpPr>
        <p:sp>
          <p:nvSpPr>
            <p:cNvPr id="87" name="object 27">
              <a:extLst>
                <a:ext uri="{FF2B5EF4-FFF2-40B4-BE49-F238E27FC236}">
                  <a16:creationId xmlns:a16="http://schemas.microsoft.com/office/drawing/2014/main" id="{61B31722-3347-C4D2-5B5B-B7747CB6118A}"/>
                </a:ext>
              </a:extLst>
            </p:cNvPr>
            <p:cNvSpPr/>
            <p:nvPr/>
          </p:nvSpPr>
          <p:spPr>
            <a:xfrm>
              <a:off x="1162811" y="2400300"/>
              <a:ext cx="2581910" cy="495300"/>
            </a:xfrm>
            <a:custGeom>
              <a:avLst/>
              <a:gdLst/>
              <a:ahLst/>
              <a:cxnLst/>
              <a:rect l="l" t="t" r="r" b="b"/>
              <a:pathLst>
                <a:path w="2581910" h="495300">
                  <a:moveTo>
                    <a:pt x="2178304" y="0"/>
                  </a:moveTo>
                  <a:lnTo>
                    <a:pt x="403351" y="0"/>
                  </a:lnTo>
                  <a:lnTo>
                    <a:pt x="371945" y="2430"/>
                  </a:lnTo>
                  <a:lnTo>
                    <a:pt x="346313" y="9064"/>
                  </a:lnTo>
                  <a:lnTo>
                    <a:pt x="329039" y="18913"/>
                  </a:lnTo>
                  <a:lnTo>
                    <a:pt x="322706" y="30987"/>
                  </a:lnTo>
                  <a:lnTo>
                    <a:pt x="322706" y="123951"/>
                  </a:lnTo>
                  <a:lnTo>
                    <a:pt x="0" y="123951"/>
                  </a:lnTo>
                  <a:lnTo>
                    <a:pt x="322706" y="309625"/>
                  </a:lnTo>
                  <a:lnTo>
                    <a:pt x="0" y="495300"/>
                  </a:lnTo>
                  <a:lnTo>
                    <a:pt x="564769" y="495300"/>
                  </a:lnTo>
                  <a:lnTo>
                    <a:pt x="596175" y="492869"/>
                  </a:lnTo>
                  <a:lnTo>
                    <a:pt x="621807" y="486235"/>
                  </a:lnTo>
                  <a:lnTo>
                    <a:pt x="639081" y="476386"/>
                  </a:lnTo>
                  <a:lnTo>
                    <a:pt x="645413" y="464312"/>
                  </a:lnTo>
                  <a:lnTo>
                    <a:pt x="639081" y="452237"/>
                  </a:lnTo>
                  <a:lnTo>
                    <a:pt x="621807" y="442388"/>
                  </a:lnTo>
                  <a:lnTo>
                    <a:pt x="596175" y="435754"/>
                  </a:lnTo>
                  <a:lnTo>
                    <a:pt x="564769" y="433324"/>
                  </a:lnTo>
                  <a:lnTo>
                    <a:pt x="403351" y="433324"/>
                  </a:lnTo>
                  <a:lnTo>
                    <a:pt x="371945" y="430893"/>
                  </a:lnTo>
                  <a:lnTo>
                    <a:pt x="346313" y="424259"/>
                  </a:lnTo>
                  <a:lnTo>
                    <a:pt x="329039" y="414410"/>
                  </a:lnTo>
                  <a:lnTo>
                    <a:pt x="322706" y="402336"/>
                  </a:lnTo>
                  <a:lnTo>
                    <a:pt x="329039" y="390261"/>
                  </a:lnTo>
                  <a:lnTo>
                    <a:pt x="346313" y="380412"/>
                  </a:lnTo>
                  <a:lnTo>
                    <a:pt x="371945" y="373778"/>
                  </a:lnTo>
                  <a:lnTo>
                    <a:pt x="403351" y="371348"/>
                  </a:lnTo>
                  <a:lnTo>
                    <a:pt x="2178304" y="371348"/>
                  </a:lnTo>
                  <a:lnTo>
                    <a:pt x="2209710" y="373778"/>
                  </a:lnTo>
                  <a:lnTo>
                    <a:pt x="2235342" y="380412"/>
                  </a:lnTo>
                  <a:lnTo>
                    <a:pt x="2252616" y="390261"/>
                  </a:lnTo>
                  <a:lnTo>
                    <a:pt x="2258949" y="402336"/>
                  </a:lnTo>
                  <a:lnTo>
                    <a:pt x="2252616" y="414410"/>
                  </a:lnTo>
                  <a:lnTo>
                    <a:pt x="2235342" y="424259"/>
                  </a:lnTo>
                  <a:lnTo>
                    <a:pt x="2209710" y="430893"/>
                  </a:lnTo>
                  <a:lnTo>
                    <a:pt x="2178304" y="433324"/>
                  </a:lnTo>
                  <a:lnTo>
                    <a:pt x="2016887" y="433324"/>
                  </a:lnTo>
                  <a:lnTo>
                    <a:pt x="1985480" y="435754"/>
                  </a:lnTo>
                  <a:lnTo>
                    <a:pt x="1959848" y="442388"/>
                  </a:lnTo>
                  <a:lnTo>
                    <a:pt x="1942574" y="452237"/>
                  </a:lnTo>
                  <a:lnTo>
                    <a:pt x="1936242" y="464312"/>
                  </a:lnTo>
                  <a:lnTo>
                    <a:pt x="1942574" y="476386"/>
                  </a:lnTo>
                  <a:lnTo>
                    <a:pt x="1959848" y="486235"/>
                  </a:lnTo>
                  <a:lnTo>
                    <a:pt x="1985480" y="492869"/>
                  </a:lnTo>
                  <a:lnTo>
                    <a:pt x="2016887" y="495300"/>
                  </a:lnTo>
                  <a:lnTo>
                    <a:pt x="2581655" y="495300"/>
                  </a:lnTo>
                  <a:lnTo>
                    <a:pt x="2258949" y="309625"/>
                  </a:lnTo>
                  <a:lnTo>
                    <a:pt x="2581655" y="123951"/>
                  </a:lnTo>
                  <a:lnTo>
                    <a:pt x="2258949" y="123951"/>
                  </a:lnTo>
                  <a:lnTo>
                    <a:pt x="2258949" y="30987"/>
                  </a:lnTo>
                  <a:lnTo>
                    <a:pt x="2252616" y="18913"/>
                  </a:lnTo>
                  <a:lnTo>
                    <a:pt x="2235342" y="9064"/>
                  </a:lnTo>
                  <a:lnTo>
                    <a:pt x="2209710" y="2430"/>
                  </a:lnTo>
                  <a:lnTo>
                    <a:pt x="2178304" y="0"/>
                  </a:lnTo>
                  <a:close/>
                </a:path>
              </a:pathLst>
            </a:custGeom>
            <a:grpFill/>
          </p:spPr>
          <p:txBody>
            <a:bodyPr wrap="square" lIns="0" tIns="0" rIns="0" bIns="0" rtlCol="0"/>
            <a:lstStyle/>
            <a:p>
              <a:endParaRPr/>
            </a:p>
          </p:txBody>
        </p:sp>
        <p:sp>
          <p:nvSpPr>
            <p:cNvPr id="88" name="object 28">
              <a:extLst>
                <a:ext uri="{FF2B5EF4-FFF2-40B4-BE49-F238E27FC236}">
                  <a16:creationId xmlns:a16="http://schemas.microsoft.com/office/drawing/2014/main" id="{5769ABDE-E0B4-26FD-07FC-87ADB7E5CB4D}"/>
                </a:ext>
              </a:extLst>
            </p:cNvPr>
            <p:cNvSpPr/>
            <p:nvPr/>
          </p:nvSpPr>
          <p:spPr>
            <a:xfrm>
              <a:off x="1485518" y="2771647"/>
              <a:ext cx="1936750" cy="93345"/>
            </a:xfrm>
            <a:custGeom>
              <a:avLst/>
              <a:gdLst/>
              <a:ahLst/>
              <a:cxnLst/>
              <a:rect l="l" t="t" r="r" b="b"/>
              <a:pathLst>
                <a:path w="1936750" h="93344">
                  <a:moveTo>
                    <a:pt x="322706" y="0"/>
                  </a:moveTo>
                  <a:lnTo>
                    <a:pt x="80644" y="0"/>
                  </a:lnTo>
                  <a:lnTo>
                    <a:pt x="49238" y="2430"/>
                  </a:lnTo>
                  <a:lnTo>
                    <a:pt x="23606" y="9064"/>
                  </a:lnTo>
                  <a:lnTo>
                    <a:pt x="6332" y="18913"/>
                  </a:lnTo>
                  <a:lnTo>
                    <a:pt x="0" y="30987"/>
                  </a:lnTo>
                  <a:lnTo>
                    <a:pt x="6332" y="43062"/>
                  </a:lnTo>
                  <a:lnTo>
                    <a:pt x="23606" y="52911"/>
                  </a:lnTo>
                  <a:lnTo>
                    <a:pt x="49238" y="59545"/>
                  </a:lnTo>
                  <a:lnTo>
                    <a:pt x="80644" y="61975"/>
                  </a:lnTo>
                  <a:lnTo>
                    <a:pt x="242062" y="61975"/>
                  </a:lnTo>
                  <a:lnTo>
                    <a:pt x="273468" y="64406"/>
                  </a:lnTo>
                  <a:lnTo>
                    <a:pt x="299100" y="71040"/>
                  </a:lnTo>
                  <a:lnTo>
                    <a:pt x="316374" y="80889"/>
                  </a:lnTo>
                  <a:lnTo>
                    <a:pt x="322706" y="92963"/>
                  </a:lnTo>
                  <a:lnTo>
                    <a:pt x="322706" y="0"/>
                  </a:lnTo>
                  <a:close/>
                </a:path>
                <a:path w="1936750" h="93344">
                  <a:moveTo>
                    <a:pt x="1855596" y="0"/>
                  </a:moveTo>
                  <a:lnTo>
                    <a:pt x="1613535" y="0"/>
                  </a:lnTo>
                  <a:lnTo>
                    <a:pt x="1613535" y="92963"/>
                  </a:lnTo>
                  <a:lnTo>
                    <a:pt x="1619867" y="80889"/>
                  </a:lnTo>
                  <a:lnTo>
                    <a:pt x="1637141" y="71040"/>
                  </a:lnTo>
                  <a:lnTo>
                    <a:pt x="1662773" y="64406"/>
                  </a:lnTo>
                  <a:lnTo>
                    <a:pt x="1694180" y="61975"/>
                  </a:lnTo>
                  <a:lnTo>
                    <a:pt x="1855596" y="61975"/>
                  </a:lnTo>
                  <a:lnTo>
                    <a:pt x="1887003" y="59545"/>
                  </a:lnTo>
                  <a:lnTo>
                    <a:pt x="1912635" y="52911"/>
                  </a:lnTo>
                  <a:lnTo>
                    <a:pt x="1929909" y="43062"/>
                  </a:lnTo>
                  <a:lnTo>
                    <a:pt x="1936242" y="30987"/>
                  </a:lnTo>
                  <a:lnTo>
                    <a:pt x="1929909" y="18913"/>
                  </a:lnTo>
                  <a:lnTo>
                    <a:pt x="1912635" y="9064"/>
                  </a:lnTo>
                  <a:lnTo>
                    <a:pt x="1887003" y="2430"/>
                  </a:lnTo>
                  <a:lnTo>
                    <a:pt x="1855596" y="0"/>
                  </a:lnTo>
                  <a:close/>
                </a:path>
              </a:pathLst>
            </a:custGeom>
            <a:grpFill/>
          </p:spPr>
          <p:txBody>
            <a:bodyPr wrap="square" lIns="0" tIns="0" rIns="0" bIns="0" rtlCol="0"/>
            <a:lstStyle/>
            <a:p>
              <a:endParaRPr/>
            </a:p>
          </p:txBody>
        </p:sp>
        <p:sp>
          <p:nvSpPr>
            <p:cNvPr id="89" name="object 29">
              <a:extLst>
                <a:ext uri="{FF2B5EF4-FFF2-40B4-BE49-F238E27FC236}">
                  <a16:creationId xmlns:a16="http://schemas.microsoft.com/office/drawing/2014/main" id="{B500CF67-13FA-9758-5218-1DBDD022F4D4}"/>
                </a:ext>
              </a:extLst>
            </p:cNvPr>
            <p:cNvSpPr/>
            <p:nvPr/>
          </p:nvSpPr>
          <p:spPr>
            <a:xfrm>
              <a:off x="1485518" y="2524252"/>
              <a:ext cx="1936750" cy="340360"/>
            </a:xfrm>
            <a:custGeom>
              <a:avLst/>
              <a:gdLst/>
              <a:ahLst/>
              <a:cxnLst/>
              <a:rect l="l" t="t" r="r" b="b"/>
              <a:pathLst>
                <a:path w="1936750" h="340360">
                  <a:moveTo>
                    <a:pt x="322706" y="247396"/>
                  </a:moveTo>
                  <a:lnTo>
                    <a:pt x="322706" y="340360"/>
                  </a:lnTo>
                </a:path>
                <a:path w="1936750" h="340360">
                  <a:moveTo>
                    <a:pt x="1613535" y="340360"/>
                  </a:moveTo>
                  <a:lnTo>
                    <a:pt x="1613535" y="247396"/>
                  </a:lnTo>
                </a:path>
                <a:path w="1936750" h="340360">
                  <a:moveTo>
                    <a:pt x="0" y="278384"/>
                  </a:moveTo>
                  <a:lnTo>
                    <a:pt x="0" y="0"/>
                  </a:lnTo>
                </a:path>
                <a:path w="1936750" h="340360">
                  <a:moveTo>
                    <a:pt x="1936242" y="0"/>
                  </a:moveTo>
                  <a:lnTo>
                    <a:pt x="1936242" y="278384"/>
                  </a:lnTo>
                </a:path>
              </a:pathLst>
            </a:custGeom>
            <a:grpFill/>
            <a:ln w="9525">
              <a:solidFill>
                <a:srgbClr val="FFFFFF"/>
              </a:solidFill>
            </a:ln>
          </p:spPr>
          <p:txBody>
            <a:bodyPr wrap="square" lIns="0" tIns="0" rIns="0" bIns="0" rtlCol="0"/>
            <a:lstStyle/>
            <a:p>
              <a:endParaRPr/>
            </a:p>
          </p:txBody>
        </p:sp>
      </p:grpSp>
      <p:sp>
        <p:nvSpPr>
          <p:cNvPr id="90" name="object 30">
            <a:extLst>
              <a:ext uri="{FF2B5EF4-FFF2-40B4-BE49-F238E27FC236}">
                <a16:creationId xmlns:a16="http://schemas.microsoft.com/office/drawing/2014/main" id="{F7A808C0-6F9A-89FB-D376-EBF98C26824E}"/>
              </a:ext>
            </a:extLst>
          </p:cNvPr>
          <p:cNvSpPr txBox="1"/>
          <p:nvPr/>
        </p:nvSpPr>
        <p:spPr>
          <a:xfrm>
            <a:off x="3636011" y="5882924"/>
            <a:ext cx="1196340" cy="239395"/>
          </a:xfrm>
          <a:prstGeom prst="rect">
            <a:avLst/>
          </a:prstGeom>
        </p:spPr>
        <p:txBody>
          <a:bodyPr vert="horz" wrap="square" lIns="0" tIns="13335" rIns="0" bIns="0" rtlCol="0">
            <a:spAutoFit/>
          </a:bodyPr>
          <a:lstStyle/>
          <a:p>
            <a:pPr marL="12700">
              <a:lnSpc>
                <a:spcPct val="100000"/>
              </a:lnSpc>
              <a:spcBef>
                <a:spcPts val="105"/>
              </a:spcBef>
            </a:pPr>
            <a:r>
              <a:rPr sz="1400" b="1" spc="-15" dirty="0">
                <a:solidFill>
                  <a:srgbClr val="FFFFFF"/>
                </a:solidFill>
                <a:latin typeface="Meiryo UI"/>
                <a:cs typeface="Meiryo UI"/>
              </a:rPr>
              <a:t>プラントメーカー</a:t>
            </a:r>
            <a:endParaRPr sz="1400" dirty="0">
              <a:latin typeface="Meiryo UI"/>
              <a:cs typeface="Meiryo UI"/>
            </a:endParaRPr>
          </a:p>
        </p:txBody>
      </p:sp>
      <p:grpSp>
        <p:nvGrpSpPr>
          <p:cNvPr id="91" name="object 31">
            <a:extLst>
              <a:ext uri="{FF2B5EF4-FFF2-40B4-BE49-F238E27FC236}">
                <a16:creationId xmlns:a16="http://schemas.microsoft.com/office/drawing/2014/main" id="{8A145436-5316-4DED-CF06-38C54DE2F90C}"/>
              </a:ext>
            </a:extLst>
          </p:cNvPr>
          <p:cNvGrpSpPr/>
          <p:nvPr/>
        </p:nvGrpSpPr>
        <p:grpSpPr>
          <a:xfrm>
            <a:off x="6012878" y="5815487"/>
            <a:ext cx="2581910" cy="495300"/>
            <a:chOff x="4032503" y="2400300"/>
            <a:chExt cx="2581910" cy="495300"/>
          </a:xfrm>
          <a:solidFill>
            <a:schemeClr val="accent2">
              <a:lumMod val="50000"/>
            </a:schemeClr>
          </a:solidFill>
          <a:effectLst>
            <a:glow rad="139700">
              <a:schemeClr val="accent2">
                <a:satMod val="175000"/>
                <a:alpha val="40000"/>
              </a:schemeClr>
            </a:glow>
          </a:effectLst>
        </p:grpSpPr>
        <p:sp>
          <p:nvSpPr>
            <p:cNvPr id="92" name="object 32">
              <a:extLst>
                <a:ext uri="{FF2B5EF4-FFF2-40B4-BE49-F238E27FC236}">
                  <a16:creationId xmlns:a16="http://schemas.microsoft.com/office/drawing/2014/main" id="{981A4C6A-C337-1F94-1CF2-788D3CF929E8}"/>
                </a:ext>
              </a:extLst>
            </p:cNvPr>
            <p:cNvSpPr/>
            <p:nvPr/>
          </p:nvSpPr>
          <p:spPr>
            <a:xfrm>
              <a:off x="4032503" y="2400300"/>
              <a:ext cx="2581910" cy="495300"/>
            </a:xfrm>
            <a:custGeom>
              <a:avLst/>
              <a:gdLst/>
              <a:ahLst/>
              <a:cxnLst/>
              <a:rect l="l" t="t" r="r" b="b"/>
              <a:pathLst>
                <a:path w="2581909" h="495300">
                  <a:moveTo>
                    <a:pt x="2178304" y="0"/>
                  </a:moveTo>
                  <a:lnTo>
                    <a:pt x="403351" y="0"/>
                  </a:lnTo>
                  <a:lnTo>
                    <a:pt x="371945" y="2430"/>
                  </a:lnTo>
                  <a:lnTo>
                    <a:pt x="346313" y="9064"/>
                  </a:lnTo>
                  <a:lnTo>
                    <a:pt x="329039" y="18913"/>
                  </a:lnTo>
                  <a:lnTo>
                    <a:pt x="322707" y="30987"/>
                  </a:lnTo>
                  <a:lnTo>
                    <a:pt x="322707" y="123951"/>
                  </a:lnTo>
                  <a:lnTo>
                    <a:pt x="0" y="123951"/>
                  </a:lnTo>
                  <a:lnTo>
                    <a:pt x="322707" y="309625"/>
                  </a:lnTo>
                  <a:lnTo>
                    <a:pt x="0" y="495300"/>
                  </a:lnTo>
                  <a:lnTo>
                    <a:pt x="564769" y="495300"/>
                  </a:lnTo>
                  <a:lnTo>
                    <a:pt x="596175" y="492869"/>
                  </a:lnTo>
                  <a:lnTo>
                    <a:pt x="621807" y="486235"/>
                  </a:lnTo>
                  <a:lnTo>
                    <a:pt x="639081" y="476386"/>
                  </a:lnTo>
                  <a:lnTo>
                    <a:pt x="645413" y="464312"/>
                  </a:lnTo>
                  <a:lnTo>
                    <a:pt x="639081" y="452237"/>
                  </a:lnTo>
                  <a:lnTo>
                    <a:pt x="621807" y="442388"/>
                  </a:lnTo>
                  <a:lnTo>
                    <a:pt x="596175" y="435754"/>
                  </a:lnTo>
                  <a:lnTo>
                    <a:pt x="564769" y="433324"/>
                  </a:lnTo>
                  <a:lnTo>
                    <a:pt x="403351" y="433324"/>
                  </a:lnTo>
                  <a:lnTo>
                    <a:pt x="371945" y="430893"/>
                  </a:lnTo>
                  <a:lnTo>
                    <a:pt x="346313" y="424259"/>
                  </a:lnTo>
                  <a:lnTo>
                    <a:pt x="329039" y="414410"/>
                  </a:lnTo>
                  <a:lnTo>
                    <a:pt x="322707" y="402336"/>
                  </a:lnTo>
                  <a:lnTo>
                    <a:pt x="329039" y="390261"/>
                  </a:lnTo>
                  <a:lnTo>
                    <a:pt x="346313" y="380412"/>
                  </a:lnTo>
                  <a:lnTo>
                    <a:pt x="371945" y="373778"/>
                  </a:lnTo>
                  <a:lnTo>
                    <a:pt x="403351" y="371348"/>
                  </a:lnTo>
                  <a:lnTo>
                    <a:pt x="2178304" y="371348"/>
                  </a:lnTo>
                  <a:lnTo>
                    <a:pt x="2209710" y="373778"/>
                  </a:lnTo>
                  <a:lnTo>
                    <a:pt x="2235342" y="380412"/>
                  </a:lnTo>
                  <a:lnTo>
                    <a:pt x="2252616" y="390261"/>
                  </a:lnTo>
                  <a:lnTo>
                    <a:pt x="2258949" y="402336"/>
                  </a:lnTo>
                  <a:lnTo>
                    <a:pt x="2252616" y="414410"/>
                  </a:lnTo>
                  <a:lnTo>
                    <a:pt x="2235342" y="424259"/>
                  </a:lnTo>
                  <a:lnTo>
                    <a:pt x="2209710" y="430893"/>
                  </a:lnTo>
                  <a:lnTo>
                    <a:pt x="2178304" y="433324"/>
                  </a:lnTo>
                  <a:lnTo>
                    <a:pt x="2016887" y="433324"/>
                  </a:lnTo>
                  <a:lnTo>
                    <a:pt x="1985480" y="435754"/>
                  </a:lnTo>
                  <a:lnTo>
                    <a:pt x="1959848" y="442388"/>
                  </a:lnTo>
                  <a:lnTo>
                    <a:pt x="1942574" y="452237"/>
                  </a:lnTo>
                  <a:lnTo>
                    <a:pt x="1936242" y="464312"/>
                  </a:lnTo>
                  <a:lnTo>
                    <a:pt x="1942574" y="476386"/>
                  </a:lnTo>
                  <a:lnTo>
                    <a:pt x="1959848" y="486235"/>
                  </a:lnTo>
                  <a:lnTo>
                    <a:pt x="1985480" y="492869"/>
                  </a:lnTo>
                  <a:lnTo>
                    <a:pt x="2016887" y="495300"/>
                  </a:lnTo>
                  <a:lnTo>
                    <a:pt x="2581655" y="495300"/>
                  </a:lnTo>
                  <a:lnTo>
                    <a:pt x="2258949" y="309625"/>
                  </a:lnTo>
                  <a:lnTo>
                    <a:pt x="2581655" y="123951"/>
                  </a:lnTo>
                  <a:lnTo>
                    <a:pt x="2258949" y="123951"/>
                  </a:lnTo>
                  <a:lnTo>
                    <a:pt x="2258949" y="30987"/>
                  </a:lnTo>
                  <a:lnTo>
                    <a:pt x="2252616" y="18913"/>
                  </a:lnTo>
                  <a:lnTo>
                    <a:pt x="2235342" y="9064"/>
                  </a:lnTo>
                  <a:lnTo>
                    <a:pt x="2209710" y="2430"/>
                  </a:lnTo>
                  <a:lnTo>
                    <a:pt x="2178304" y="0"/>
                  </a:lnTo>
                  <a:close/>
                </a:path>
              </a:pathLst>
            </a:custGeom>
            <a:grpFill/>
          </p:spPr>
          <p:txBody>
            <a:bodyPr wrap="square" lIns="0" tIns="0" rIns="0" bIns="0" rtlCol="0"/>
            <a:lstStyle/>
            <a:p>
              <a:endParaRPr/>
            </a:p>
          </p:txBody>
        </p:sp>
        <p:sp>
          <p:nvSpPr>
            <p:cNvPr id="93" name="object 33">
              <a:extLst>
                <a:ext uri="{FF2B5EF4-FFF2-40B4-BE49-F238E27FC236}">
                  <a16:creationId xmlns:a16="http://schemas.microsoft.com/office/drawing/2014/main" id="{11B5A457-BAF4-F9DA-1434-27D963295887}"/>
                </a:ext>
              </a:extLst>
            </p:cNvPr>
            <p:cNvSpPr/>
            <p:nvPr/>
          </p:nvSpPr>
          <p:spPr>
            <a:xfrm>
              <a:off x="4355210" y="2771647"/>
              <a:ext cx="1936750" cy="93345"/>
            </a:xfrm>
            <a:custGeom>
              <a:avLst/>
              <a:gdLst/>
              <a:ahLst/>
              <a:cxnLst/>
              <a:rect l="l" t="t" r="r" b="b"/>
              <a:pathLst>
                <a:path w="1936750" h="93344">
                  <a:moveTo>
                    <a:pt x="322706" y="0"/>
                  </a:moveTo>
                  <a:lnTo>
                    <a:pt x="80644" y="0"/>
                  </a:lnTo>
                  <a:lnTo>
                    <a:pt x="49238" y="2430"/>
                  </a:lnTo>
                  <a:lnTo>
                    <a:pt x="23606" y="9064"/>
                  </a:lnTo>
                  <a:lnTo>
                    <a:pt x="6332" y="18913"/>
                  </a:lnTo>
                  <a:lnTo>
                    <a:pt x="0" y="30987"/>
                  </a:lnTo>
                  <a:lnTo>
                    <a:pt x="6332" y="43062"/>
                  </a:lnTo>
                  <a:lnTo>
                    <a:pt x="23606" y="52911"/>
                  </a:lnTo>
                  <a:lnTo>
                    <a:pt x="49238" y="59545"/>
                  </a:lnTo>
                  <a:lnTo>
                    <a:pt x="80644" y="61975"/>
                  </a:lnTo>
                  <a:lnTo>
                    <a:pt x="242062" y="61975"/>
                  </a:lnTo>
                  <a:lnTo>
                    <a:pt x="273468" y="64406"/>
                  </a:lnTo>
                  <a:lnTo>
                    <a:pt x="299100" y="71040"/>
                  </a:lnTo>
                  <a:lnTo>
                    <a:pt x="316374" y="80889"/>
                  </a:lnTo>
                  <a:lnTo>
                    <a:pt x="322706" y="92963"/>
                  </a:lnTo>
                  <a:lnTo>
                    <a:pt x="322706" y="0"/>
                  </a:lnTo>
                  <a:close/>
                </a:path>
                <a:path w="1936750" h="93344">
                  <a:moveTo>
                    <a:pt x="1855597" y="0"/>
                  </a:moveTo>
                  <a:lnTo>
                    <a:pt x="1613535" y="0"/>
                  </a:lnTo>
                  <a:lnTo>
                    <a:pt x="1613535" y="92963"/>
                  </a:lnTo>
                  <a:lnTo>
                    <a:pt x="1619867" y="80889"/>
                  </a:lnTo>
                  <a:lnTo>
                    <a:pt x="1637141" y="71040"/>
                  </a:lnTo>
                  <a:lnTo>
                    <a:pt x="1662773" y="64406"/>
                  </a:lnTo>
                  <a:lnTo>
                    <a:pt x="1694179" y="61975"/>
                  </a:lnTo>
                  <a:lnTo>
                    <a:pt x="1855597" y="61975"/>
                  </a:lnTo>
                  <a:lnTo>
                    <a:pt x="1887003" y="59545"/>
                  </a:lnTo>
                  <a:lnTo>
                    <a:pt x="1912635" y="52911"/>
                  </a:lnTo>
                  <a:lnTo>
                    <a:pt x="1929909" y="43062"/>
                  </a:lnTo>
                  <a:lnTo>
                    <a:pt x="1936241" y="30987"/>
                  </a:lnTo>
                  <a:lnTo>
                    <a:pt x="1929909" y="18913"/>
                  </a:lnTo>
                  <a:lnTo>
                    <a:pt x="1912635" y="9064"/>
                  </a:lnTo>
                  <a:lnTo>
                    <a:pt x="1887003" y="2430"/>
                  </a:lnTo>
                  <a:lnTo>
                    <a:pt x="1855597" y="0"/>
                  </a:lnTo>
                  <a:close/>
                </a:path>
              </a:pathLst>
            </a:custGeom>
            <a:grpFill/>
          </p:spPr>
          <p:txBody>
            <a:bodyPr wrap="square" lIns="0" tIns="0" rIns="0" bIns="0" rtlCol="0"/>
            <a:lstStyle/>
            <a:p>
              <a:endParaRPr/>
            </a:p>
          </p:txBody>
        </p:sp>
        <p:sp>
          <p:nvSpPr>
            <p:cNvPr id="94" name="object 34">
              <a:extLst>
                <a:ext uri="{FF2B5EF4-FFF2-40B4-BE49-F238E27FC236}">
                  <a16:creationId xmlns:a16="http://schemas.microsoft.com/office/drawing/2014/main" id="{171EDE33-34D9-65C8-D390-004B0E1BC012}"/>
                </a:ext>
              </a:extLst>
            </p:cNvPr>
            <p:cNvSpPr/>
            <p:nvPr/>
          </p:nvSpPr>
          <p:spPr>
            <a:xfrm>
              <a:off x="4355210" y="2524252"/>
              <a:ext cx="1936750" cy="340360"/>
            </a:xfrm>
            <a:custGeom>
              <a:avLst/>
              <a:gdLst/>
              <a:ahLst/>
              <a:cxnLst/>
              <a:rect l="l" t="t" r="r" b="b"/>
              <a:pathLst>
                <a:path w="1936750" h="340360">
                  <a:moveTo>
                    <a:pt x="322706" y="247396"/>
                  </a:moveTo>
                  <a:lnTo>
                    <a:pt x="322706" y="340360"/>
                  </a:lnTo>
                </a:path>
                <a:path w="1936750" h="340360">
                  <a:moveTo>
                    <a:pt x="1613535" y="340360"/>
                  </a:moveTo>
                  <a:lnTo>
                    <a:pt x="1613535" y="247396"/>
                  </a:lnTo>
                </a:path>
                <a:path w="1936750" h="340360">
                  <a:moveTo>
                    <a:pt x="0" y="278384"/>
                  </a:moveTo>
                  <a:lnTo>
                    <a:pt x="0" y="0"/>
                  </a:lnTo>
                </a:path>
                <a:path w="1936750" h="340360">
                  <a:moveTo>
                    <a:pt x="1936241" y="0"/>
                  </a:moveTo>
                  <a:lnTo>
                    <a:pt x="1936241" y="278384"/>
                  </a:lnTo>
                </a:path>
              </a:pathLst>
            </a:custGeom>
            <a:grpFill/>
            <a:ln w="9525">
              <a:solidFill>
                <a:srgbClr val="FFFFFF"/>
              </a:solidFill>
            </a:ln>
          </p:spPr>
          <p:txBody>
            <a:bodyPr wrap="square" lIns="0" tIns="0" rIns="0" bIns="0" rtlCol="0"/>
            <a:lstStyle/>
            <a:p>
              <a:endParaRPr/>
            </a:p>
          </p:txBody>
        </p:sp>
      </p:grpSp>
      <p:sp>
        <p:nvSpPr>
          <p:cNvPr id="95" name="object 35">
            <a:extLst>
              <a:ext uri="{FF2B5EF4-FFF2-40B4-BE49-F238E27FC236}">
                <a16:creationId xmlns:a16="http://schemas.microsoft.com/office/drawing/2014/main" id="{B0BCE995-08DD-441C-A8CE-E47904959104}"/>
              </a:ext>
            </a:extLst>
          </p:cNvPr>
          <p:cNvSpPr txBox="1"/>
          <p:nvPr/>
        </p:nvSpPr>
        <p:spPr>
          <a:xfrm>
            <a:off x="6811582" y="5882924"/>
            <a:ext cx="984885" cy="239395"/>
          </a:xfrm>
          <a:prstGeom prst="rect">
            <a:avLst/>
          </a:prstGeom>
        </p:spPr>
        <p:txBody>
          <a:bodyPr vert="horz" wrap="square" lIns="0" tIns="13335" rIns="0" bIns="0" rtlCol="0">
            <a:spAutoFit/>
          </a:bodyPr>
          <a:lstStyle/>
          <a:p>
            <a:pPr marL="12700">
              <a:lnSpc>
                <a:spcPct val="100000"/>
              </a:lnSpc>
              <a:spcBef>
                <a:spcPts val="105"/>
              </a:spcBef>
            </a:pPr>
            <a:r>
              <a:rPr sz="1400" b="1" spc="-15" dirty="0">
                <a:solidFill>
                  <a:srgbClr val="FFFFFF"/>
                </a:solidFill>
                <a:latin typeface="Meiryo UI"/>
                <a:cs typeface="Meiryo UI"/>
              </a:rPr>
              <a:t>機器メーカー</a:t>
            </a:r>
            <a:endParaRPr sz="1400" dirty="0">
              <a:latin typeface="Meiryo UI"/>
              <a:cs typeface="Meiryo UI"/>
            </a:endParaRPr>
          </a:p>
        </p:txBody>
      </p:sp>
      <p:grpSp>
        <p:nvGrpSpPr>
          <p:cNvPr id="96" name="object 36">
            <a:extLst>
              <a:ext uri="{FF2B5EF4-FFF2-40B4-BE49-F238E27FC236}">
                <a16:creationId xmlns:a16="http://schemas.microsoft.com/office/drawing/2014/main" id="{EFAB6CB8-1FCE-375E-E144-78EF3A0605B3}"/>
              </a:ext>
            </a:extLst>
          </p:cNvPr>
          <p:cNvGrpSpPr/>
          <p:nvPr/>
        </p:nvGrpSpPr>
        <p:grpSpPr>
          <a:xfrm>
            <a:off x="9257134" y="5815487"/>
            <a:ext cx="2581910" cy="495300"/>
            <a:chOff x="6897623" y="2400300"/>
            <a:chExt cx="2581910" cy="495300"/>
          </a:xfrm>
          <a:solidFill>
            <a:srgbClr val="7030A0"/>
          </a:solidFill>
          <a:effectLst>
            <a:glow rad="139700">
              <a:schemeClr val="accent2">
                <a:satMod val="175000"/>
                <a:alpha val="40000"/>
              </a:schemeClr>
            </a:glow>
          </a:effectLst>
        </p:grpSpPr>
        <p:sp>
          <p:nvSpPr>
            <p:cNvPr id="97" name="object 37">
              <a:extLst>
                <a:ext uri="{FF2B5EF4-FFF2-40B4-BE49-F238E27FC236}">
                  <a16:creationId xmlns:a16="http://schemas.microsoft.com/office/drawing/2014/main" id="{E4138A03-2956-CE0A-B8C9-148DDEF30D99}"/>
                </a:ext>
              </a:extLst>
            </p:cNvPr>
            <p:cNvSpPr/>
            <p:nvPr/>
          </p:nvSpPr>
          <p:spPr>
            <a:xfrm>
              <a:off x="6897623" y="2400300"/>
              <a:ext cx="2581910" cy="495300"/>
            </a:xfrm>
            <a:custGeom>
              <a:avLst/>
              <a:gdLst/>
              <a:ahLst/>
              <a:cxnLst/>
              <a:rect l="l" t="t" r="r" b="b"/>
              <a:pathLst>
                <a:path w="2581909" h="495300">
                  <a:moveTo>
                    <a:pt x="2178304" y="0"/>
                  </a:moveTo>
                  <a:lnTo>
                    <a:pt x="403351" y="0"/>
                  </a:lnTo>
                  <a:lnTo>
                    <a:pt x="371945" y="2430"/>
                  </a:lnTo>
                  <a:lnTo>
                    <a:pt x="346313" y="9064"/>
                  </a:lnTo>
                  <a:lnTo>
                    <a:pt x="329039" y="18913"/>
                  </a:lnTo>
                  <a:lnTo>
                    <a:pt x="322706" y="30987"/>
                  </a:lnTo>
                  <a:lnTo>
                    <a:pt x="322706" y="123951"/>
                  </a:lnTo>
                  <a:lnTo>
                    <a:pt x="0" y="123951"/>
                  </a:lnTo>
                  <a:lnTo>
                    <a:pt x="322706" y="309625"/>
                  </a:lnTo>
                  <a:lnTo>
                    <a:pt x="0" y="495300"/>
                  </a:lnTo>
                  <a:lnTo>
                    <a:pt x="564769" y="495300"/>
                  </a:lnTo>
                  <a:lnTo>
                    <a:pt x="596175" y="492869"/>
                  </a:lnTo>
                  <a:lnTo>
                    <a:pt x="621807" y="486235"/>
                  </a:lnTo>
                  <a:lnTo>
                    <a:pt x="639081" y="476386"/>
                  </a:lnTo>
                  <a:lnTo>
                    <a:pt x="645414" y="464312"/>
                  </a:lnTo>
                  <a:lnTo>
                    <a:pt x="639081" y="452237"/>
                  </a:lnTo>
                  <a:lnTo>
                    <a:pt x="621807" y="442388"/>
                  </a:lnTo>
                  <a:lnTo>
                    <a:pt x="596175" y="435754"/>
                  </a:lnTo>
                  <a:lnTo>
                    <a:pt x="564769" y="433324"/>
                  </a:lnTo>
                  <a:lnTo>
                    <a:pt x="403351" y="433324"/>
                  </a:lnTo>
                  <a:lnTo>
                    <a:pt x="371945" y="430893"/>
                  </a:lnTo>
                  <a:lnTo>
                    <a:pt x="346313" y="424259"/>
                  </a:lnTo>
                  <a:lnTo>
                    <a:pt x="329039" y="414410"/>
                  </a:lnTo>
                  <a:lnTo>
                    <a:pt x="322706" y="402336"/>
                  </a:lnTo>
                  <a:lnTo>
                    <a:pt x="329039" y="390261"/>
                  </a:lnTo>
                  <a:lnTo>
                    <a:pt x="346313" y="380412"/>
                  </a:lnTo>
                  <a:lnTo>
                    <a:pt x="371945" y="373778"/>
                  </a:lnTo>
                  <a:lnTo>
                    <a:pt x="403351" y="371348"/>
                  </a:lnTo>
                  <a:lnTo>
                    <a:pt x="2178304" y="371348"/>
                  </a:lnTo>
                  <a:lnTo>
                    <a:pt x="2209710" y="373778"/>
                  </a:lnTo>
                  <a:lnTo>
                    <a:pt x="2235342" y="380412"/>
                  </a:lnTo>
                  <a:lnTo>
                    <a:pt x="2252616" y="390261"/>
                  </a:lnTo>
                  <a:lnTo>
                    <a:pt x="2258949" y="402336"/>
                  </a:lnTo>
                  <a:lnTo>
                    <a:pt x="2252616" y="414410"/>
                  </a:lnTo>
                  <a:lnTo>
                    <a:pt x="2235342" y="424259"/>
                  </a:lnTo>
                  <a:lnTo>
                    <a:pt x="2209710" y="430893"/>
                  </a:lnTo>
                  <a:lnTo>
                    <a:pt x="2178304" y="433324"/>
                  </a:lnTo>
                  <a:lnTo>
                    <a:pt x="2016886" y="433324"/>
                  </a:lnTo>
                  <a:lnTo>
                    <a:pt x="1985480" y="435754"/>
                  </a:lnTo>
                  <a:lnTo>
                    <a:pt x="1959848" y="442388"/>
                  </a:lnTo>
                  <a:lnTo>
                    <a:pt x="1942574" y="452237"/>
                  </a:lnTo>
                  <a:lnTo>
                    <a:pt x="1936242" y="464312"/>
                  </a:lnTo>
                  <a:lnTo>
                    <a:pt x="1942574" y="476386"/>
                  </a:lnTo>
                  <a:lnTo>
                    <a:pt x="1959848" y="486235"/>
                  </a:lnTo>
                  <a:lnTo>
                    <a:pt x="1985480" y="492869"/>
                  </a:lnTo>
                  <a:lnTo>
                    <a:pt x="2016886" y="495300"/>
                  </a:lnTo>
                  <a:lnTo>
                    <a:pt x="2581655" y="495300"/>
                  </a:lnTo>
                  <a:lnTo>
                    <a:pt x="2258949" y="309625"/>
                  </a:lnTo>
                  <a:lnTo>
                    <a:pt x="2581655" y="123951"/>
                  </a:lnTo>
                  <a:lnTo>
                    <a:pt x="2258949" y="123951"/>
                  </a:lnTo>
                  <a:lnTo>
                    <a:pt x="2258949" y="30987"/>
                  </a:lnTo>
                  <a:lnTo>
                    <a:pt x="2252616" y="18913"/>
                  </a:lnTo>
                  <a:lnTo>
                    <a:pt x="2235342" y="9064"/>
                  </a:lnTo>
                  <a:lnTo>
                    <a:pt x="2209710" y="2430"/>
                  </a:lnTo>
                  <a:lnTo>
                    <a:pt x="2178304" y="0"/>
                  </a:lnTo>
                  <a:close/>
                </a:path>
              </a:pathLst>
            </a:custGeom>
            <a:grpFill/>
          </p:spPr>
          <p:txBody>
            <a:bodyPr wrap="square" lIns="0" tIns="0" rIns="0" bIns="0" rtlCol="0"/>
            <a:lstStyle/>
            <a:p>
              <a:endParaRPr/>
            </a:p>
          </p:txBody>
        </p:sp>
        <p:sp>
          <p:nvSpPr>
            <p:cNvPr id="98" name="object 38">
              <a:extLst>
                <a:ext uri="{FF2B5EF4-FFF2-40B4-BE49-F238E27FC236}">
                  <a16:creationId xmlns:a16="http://schemas.microsoft.com/office/drawing/2014/main" id="{6127633C-E411-E239-33C0-FB0B47D59696}"/>
                </a:ext>
              </a:extLst>
            </p:cNvPr>
            <p:cNvSpPr/>
            <p:nvPr/>
          </p:nvSpPr>
          <p:spPr>
            <a:xfrm>
              <a:off x="7220330" y="2771647"/>
              <a:ext cx="1936750" cy="93345"/>
            </a:xfrm>
            <a:custGeom>
              <a:avLst/>
              <a:gdLst/>
              <a:ahLst/>
              <a:cxnLst/>
              <a:rect l="l" t="t" r="r" b="b"/>
              <a:pathLst>
                <a:path w="1936750" h="93344">
                  <a:moveTo>
                    <a:pt x="322707" y="0"/>
                  </a:moveTo>
                  <a:lnTo>
                    <a:pt x="80645" y="0"/>
                  </a:lnTo>
                  <a:lnTo>
                    <a:pt x="49238" y="2430"/>
                  </a:lnTo>
                  <a:lnTo>
                    <a:pt x="23606" y="9064"/>
                  </a:lnTo>
                  <a:lnTo>
                    <a:pt x="6332" y="18913"/>
                  </a:lnTo>
                  <a:lnTo>
                    <a:pt x="0" y="30987"/>
                  </a:lnTo>
                  <a:lnTo>
                    <a:pt x="6332" y="43062"/>
                  </a:lnTo>
                  <a:lnTo>
                    <a:pt x="23606" y="52911"/>
                  </a:lnTo>
                  <a:lnTo>
                    <a:pt x="49238" y="59545"/>
                  </a:lnTo>
                  <a:lnTo>
                    <a:pt x="80645" y="61975"/>
                  </a:lnTo>
                  <a:lnTo>
                    <a:pt x="242062" y="61975"/>
                  </a:lnTo>
                  <a:lnTo>
                    <a:pt x="273468" y="64406"/>
                  </a:lnTo>
                  <a:lnTo>
                    <a:pt x="299100" y="71040"/>
                  </a:lnTo>
                  <a:lnTo>
                    <a:pt x="316374" y="80889"/>
                  </a:lnTo>
                  <a:lnTo>
                    <a:pt x="322707" y="92963"/>
                  </a:lnTo>
                  <a:lnTo>
                    <a:pt x="322707" y="0"/>
                  </a:lnTo>
                  <a:close/>
                </a:path>
                <a:path w="1936750" h="93344">
                  <a:moveTo>
                    <a:pt x="1855597" y="0"/>
                  </a:moveTo>
                  <a:lnTo>
                    <a:pt x="1613535" y="0"/>
                  </a:lnTo>
                  <a:lnTo>
                    <a:pt x="1613535" y="92963"/>
                  </a:lnTo>
                  <a:lnTo>
                    <a:pt x="1619867" y="80889"/>
                  </a:lnTo>
                  <a:lnTo>
                    <a:pt x="1637141" y="71040"/>
                  </a:lnTo>
                  <a:lnTo>
                    <a:pt x="1662773" y="64406"/>
                  </a:lnTo>
                  <a:lnTo>
                    <a:pt x="1694179" y="61975"/>
                  </a:lnTo>
                  <a:lnTo>
                    <a:pt x="1855597" y="61975"/>
                  </a:lnTo>
                  <a:lnTo>
                    <a:pt x="1887003" y="59545"/>
                  </a:lnTo>
                  <a:lnTo>
                    <a:pt x="1912635" y="52911"/>
                  </a:lnTo>
                  <a:lnTo>
                    <a:pt x="1929909" y="43062"/>
                  </a:lnTo>
                  <a:lnTo>
                    <a:pt x="1936242" y="30987"/>
                  </a:lnTo>
                  <a:lnTo>
                    <a:pt x="1929909" y="18913"/>
                  </a:lnTo>
                  <a:lnTo>
                    <a:pt x="1912635" y="9064"/>
                  </a:lnTo>
                  <a:lnTo>
                    <a:pt x="1887003" y="2430"/>
                  </a:lnTo>
                  <a:lnTo>
                    <a:pt x="1855597" y="0"/>
                  </a:lnTo>
                  <a:close/>
                </a:path>
              </a:pathLst>
            </a:custGeom>
            <a:grpFill/>
          </p:spPr>
          <p:txBody>
            <a:bodyPr wrap="square" lIns="0" tIns="0" rIns="0" bIns="0" rtlCol="0"/>
            <a:lstStyle/>
            <a:p>
              <a:endParaRPr/>
            </a:p>
          </p:txBody>
        </p:sp>
        <p:sp>
          <p:nvSpPr>
            <p:cNvPr id="99" name="object 39">
              <a:extLst>
                <a:ext uri="{FF2B5EF4-FFF2-40B4-BE49-F238E27FC236}">
                  <a16:creationId xmlns:a16="http://schemas.microsoft.com/office/drawing/2014/main" id="{6C068561-C728-B81A-F7DD-90013C9A9F8A}"/>
                </a:ext>
              </a:extLst>
            </p:cNvPr>
            <p:cNvSpPr/>
            <p:nvPr/>
          </p:nvSpPr>
          <p:spPr>
            <a:xfrm>
              <a:off x="7220330" y="2524252"/>
              <a:ext cx="1936750" cy="340360"/>
            </a:xfrm>
            <a:custGeom>
              <a:avLst/>
              <a:gdLst/>
              <a:ahLst/>
              <a:cxnLst/>
              <a:rect l="l" t="t" r="r" b="b"/>
              <a:pathLst>
                <a:path w="1936750" h="340360">
                  <a:moveTo>
                    <a:pt x="322707" y="247396"/>
                  </a:moveTo>
                  <a:lnTo>
                    <a:pt x="322707" y="340360"/>
                  </a:lnTo>
                </a:path>
                <a:path w="1936750" h="340360">
                  <a:moveTo>
                    <a:pt x="1613535" y="340360"/>
                  </a:moveTo>
                  <a:lnTo>
                    <a:pt x="1613535" y="247396"/>
                  </a:lnTo>
                </a:path>
                <a:path w="1936750" h="340360">
                  <a:moveTo>
                    <a:pt x="0" y="278384"/>
                  </a:moveTo>
                  <a:lnTo>
                    <a:pt x="0" y="0"/>
                  </a:lnTo>
                </a:path>
                <a:path w="1936750" h="340360">
                  <a:moveTo>
                    <a:pt x="1936242" y="0"/>
                  </a:moveTo>
                  <a:lnTo>
                    <a:pt x="1936242" y="278384"/>
                  </a:lnTo>
                </a:path>
              </a:pathLst>
            </a:custGeom>
            <a:grpFill/>
            <a:ln w="9525">
              <a:solidFill>
                <a:srgbClr val="FFFFFF"/>
              </a:solidFill>
            </a:ln>
          </p:spPr>
          <p:txBody>
            <a:bodyPr wrap="square" lIns="0" tIns="0" rIns="0" bIns="0" rtlCol="0"/>
            <a:lstStyle/>
            <a:p>
              <a:endParaRPr/>
            </a:p>
          </p:txBody>
        </p:sp>
      </p:grpSp>
      <p:sp>
        <p:nvSpPr>
          <p:cNvPr id="100" name="object 40">
            <a:extLst>
              <a:ext uri="{FF2B5EF4-FFF2-40B4-BE49-F238E27FC236}">
                <a16:creationId xmlns:a16="http://schemas.microsoft.com/office/drawing/2014/main" id="{284F1DDD-3742-802B-3B55-0C6FFF209B1F}"/>
              </a:ext>
            </a:extLst>
          </p:cNvPr>
          <p:cNvSpPr txBox="1"/>
          <p:nvPr/>
        </p:nvSpPr>
        <p:spPr>
          <a:xfrm>
            <a:off x="9832699" y="5882924"/>
            <a:ext cx="1434465" cy="239395"/>
          </a:xfrm>
          <a:prstGeom prst="rect">
            <a:avLst/>
          </a:prstGeom>
        </p:spPr>
        <p:txBody>
          <a:bodyPr vert="horz" wrap="square" lIns="0" tIns="13335" rIns="0" bIns="0" rtlCol="0">
            <a:spAutoFit/>
          </a:bodyPr>
          <a:lstStyle/>
          <a:p>
            <a:pPr marL="12700">
              <a:lnSpc>
                <a:spcPct val="100000"/>
              </a:lnSpc>
              <a:spcBef>
                <a:spcPts val="105"/>
              </a:spcBef>
            </a:pPr>
            <a:r>
              <a:rPr sz="1400" b="1" spc="-10" dirty="0">
                <a:solidFill>
                  <a:srgbClr val="FFFFFF"/>
                </a:solidFill>
                <a:latin typeface="Meiryo UI"/>
                <a:cs typeface="Meiryo UI"/>
              </a:rPr>
              <a:t>部品・素材メーカー</a:t>
            </a:r>
            <a:endParaRPr sz="1400">
              <a:latin typeface="Meiryo UI"/>
              <a:cs typeface="Meiryo UI"/>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 name="テキスト ボックス 131">
            <a:extLst>
              <a:ext uri="{FF2B5EF4-FFF2-40B4-BE49-F238E27FC236}">
                <a16:creationId xmlns:a16="http://schemas.microsoft.com/office/drawing/2014/main" id="{F5FD283D-A756-26F1-58E6-444A485A6100}"/>
              </a:ext>
            </a:extLst>
          </p:cNvPr>
          <p:cNvSpPr txBox="1"/>
          <p:nvPr/>
        </p:nvSpPr>
        <p:spPr>
          <a:xfrm>
            <a:off x="0" y="0"/>
            <a:ext cx="12192000" cy="523220"/>
          </a:xfrm>
          <a:prstGeom prst="rect">
            <a:avLst/>
          </a:prstGeom>
          <a:solidFill>
            <a:srgbClr val="052F61"/>
          </a:solidFill>
        </p:spPr>
        <p:txBody>
          <a:bodyPr wrap="square" rtlCol="0">
            <a:spAutoFit/>
          </a:bodyPr>
          <a:lstStyle/>
          <a:p>
            <a:pPr algn="ctr"/>
            <a:r>
              <a:rPr lang="ja-JP" altLang="en-US" sz="2800" b="1" dirty="0">
                <a:solidFill>
                  <a:schemeClr val="bg1"/>
                </a:solidFill>
                <a:latin typeface="Meiryo UI" panose="020B0604030504040204" pitchFamily="50" charset="-128"/>
                <a:ea typeface="Meiryo UI" panose="020B0604030504040204" pitchFamily="50" charset="-128"/>
              </a:rPr>
              <a:t>各国の最終処分への対応</a:t>
            </a:r>
            <a:endParaRPr kumimoji="1" lang="ja-JP" altLang="en-US" sz="2800" b="1" dirty="0">
              <a:solidFill>
                <a:schemeClr val="bg1"/>
              </a:solidFill>
              <a:latin typeface="Meiryo UI" panose="020B0604030504040204" pitchFamily="50" charset="-128"/>
              <a:ea typeface="Meiryo UI" panose="020B0604030504040204" pitchFamily="50" charset="-128"/>
            </a:endParaRPr>
          </a:p>
        </p:txBody>
      </p:sp>
      <p:pic>
        <p:nvPicPr>
          <p:cNvPr id="62" name="図 61">
            <a:extLst>
              <a:ext uri="{FF2B5EF4-FFF2-40B4-BE49-F238E27FC236}">
                <a16:creationId xmlns:a16="http://schemas.microsoft.com/office/drawing/2014/main" id="{F6F9FE64-4F1A-449D-BC38-FBD48A017A7D}"/>
              </a:ext>
            </a:extLst>
          </p:cNvPr>
          <p:cNvPicPr>
            <a:picLocks noChangeAspect="1"/>
          </p:cNvPicPr>
          <p:nvPr/>
        </p:nvPicPr>
        <p:blipFill>
          <a:blip r:embed="rId2"/>
          <a:stretch>
            <a:fillRect/>
          </a:stretch>
        </p:blipFill>
        <p:spPr>
          <a:xfrm>
            <a:off x="108284" y="675155"/>
            <a:ext cx="11899232" cy="5960196"/>
          </a:xfrm>
          <a:prstGeom prst="rect">
            <a:avLst/>
          </a:prstGeom>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object 4"/>
          <p:cNvGrpSpPr/>
          <p:nvPr/>
        </p:nvGrpSpPr>
        <p:grpSpPr>
          <a:xfrm>
            <a:off x="8049768" y="469391"/>
            <a:ext cx="4142231" cy="5917692"/>
            <a:chOff x="8049768" y="469391"/>
            <a:chExt cx="4142231" cy="5917692"/>
          </a:xfrm>
        </p:grpSpPr>
        <p:pic>
          <p:nvPicPr>
            <p:cNvPr id="6" name="object 6"/>
            <p:cNvPicPr/>
            <p:nvPr/>
          </p:nvPicPr>
          <p:blipFill>
            <a:blip r:embed="rId2" cstate="print"/>
            <a:stretch>
              <a:fillRect/>
            </a:stretch>
          </p:blipFill>
          <p:spPr>
            <a:xfrm>
              <a:off x="8049768" y="469391"/>
              <a:ext cx="3595115" cy="2606040"/>
            </a:xfrm>
            <a:prstGeom prst="rect">
              <a:avLst/>
            </a:prstGeom>
          </p:spPr>
        </p:pic>
        <p:pic>
          <p:nvPicPr>
            <p:cNvPr id="7" name="object 7"/>
            <p:cNvPicPr/>
            <p:nvPr/>
          </p:nvPicPr>
          <p:blipFill>
            <a:blip r:embed="rId3" cstate="print"/>
            <a:stretch>
              <a:fillRect/>
            </a:stretch>
          </p:blipFill>
          <p:spPr>
            <a:xfrm>
              <a:off x="8584692" y="2613659"/>
              <a:ext cx="3607307" cy="3773424"/>
            </a:xfrm>
            <a:prstGeom prst="rect">
              <a:avLst/>
            </a:prstGeom>
          </p:spPr>
        </p:pic>
      </p:grpSp>
      <p:sp>
        <p:nvSpPr>
          <p:cNvPr id="8" name="object 8"/>
          <p:cNvSpPr txBox="1">
            <a:spLocks noGrp="1"/>
          </p:cNvSpPr>
          <p:nvPr>
            <p:ph type="title"/>
          </p:nvPr>
        </p:nvSpPr>
        <p:spPr>
          <a:xfrm>
            <a:off x="547117" y="720187"/>
            <a:ext cx="5913808" cy="382156"/>
          </a:xfrm>
          <a:prstGeom prst="rect">
            <a:avLst/>
          </a:prstGeom>
        </p:spPr>
        <p:txBody>
          <a:bodyPr vert="horz" wrap="square" lIns="0" tIns="12700" rIns="0" bIns="0" rtlCol="0">
            <a:spAutoFit/>
          </a:bodyPr>
          <a:lstStyle/>
          <a:p>
            <a:pPr marL="12700">
              <a:lnSpc>
                <a:spcPct val="100000"/>
              </a:lnSpc>
              <a:spcBef>
                <a:spcPts val="100"/>
              </a:spcBef>
            </a:pPr>
            <a:r>
              <a:rPr lang="en-US" altLang="ja-JP" sz="2400" spc="-30" dirty="0" err="1">
                <a:solidFill>
                  <a:srgbClr val="C00000"/>
                </a:solidFill>
                <a:latin typeface="BIZ UDPゴシック" panose="020B0400000000000000" pitchFamily="50" charset="-128"/>
                <a:ea typeface="BIZ UDPゴシック" panose="020B0400000000000000" pitchFamily="50" charset="-128"/>
              </a:rPr>
              <a:t>NuScale</a:t>
            </a:r>
            <a:r>
              <a:rPr lang="ja-JP" altLang="en-US" sz="2400" spc="-30" dirty="0">
                <a:solidFill>
                  <a:srgbClr val="C00000"/>
                </a:solidFill>
                <a:latin typeface="BIZ UDPゴシック" panose="020B0400000000000000" pitchFamily="50" charset="-128"/>
                <a:ea typeface="BIZ UDPゴシック" panose="020B0400000000000000" pitchFamily="50" charset="-128"/>
              </a:rPr>
              <a:t>社の新型炉開発の</a:t>
            </a:r>
            <a:r>
              <a:rPr sz="2400" spc="-30" dirty="0" err="1">
                <a:solidFill>
                  <a:srgbClr val="C00000"/>
                </a:solidFill>
                <a:latin typeface="BIZ UDPゴシック" panose="020B0400000000000000" pitchFamily="50" charset="-128"/>
                <a:ea typeface="BIZ UDPゴシック" panose="020B0400000000000000" pitchFamily="50" charset="-128"/>
              </a:rPr>
              <a:t>準備とレビュ</a:t>
            </a:r>
            <a:r>
              <a:rPr sz="2400" spc="-30" dirty="0">
                <a:solidFill>
                  <a:srgbClr val="C00000"/>
                </a:solidFill>
                <a:latin typeface="BIZ UDPゴシック" panose="020B0400000000000000" pitchFamily="50" charset="-128"/>
                <a:ea typeface="BIZ UDPゴシック" panose="020B0400000000000000" pitchFamily="50" charset="-128"/>
              </a:rPr>
              <a:t>ー</a:t>
            </a:r>
            <a:endParaRPr sz="2400" dirty="0">
              <a:solidFill>
                <a:srgbClr val="C00000"/>
              </a:solidFill>
              <a:latin typeface="BIZ UDPゴシック" panose="020B0400000000000000" pitchFamily="50" charset="-128"/>
              <a:ea typeface="BIZ UDPゴシック" panose="020B0400000000000000" pitchFamily="50" charset="-128"/>
              <a:cs typeface="Arial"/>
            </a:endParaRPr>
          </a:p>
        </p:txBody>
      </p:sp>
      <p:sp>
        <p:nvSpPr>
          <p:cNvPr id="9" name="object 9"/>
          <p:cNvSpPr txBox="1"/>
          <p:nvPr/>
        </p:nvSpPr>
        <p:spPr>
          <a:xfrm>
            <a:off x="460654" y="1248267"/>
            <a:ext cx="6344920" cy="1518920"/>
          </a:xfrm>
          <a:prstGeom prst="rect">
            <a:avLst/>
          </a:prstGeom>
        </p:spPr>
        <p:txBody>
          <a:bodyPr vert="horz" wrap="square" lIns="0" tIns="127635" rIns="0" bIns="0" rtlCol="0">
            <a:spAutoFit/>
          </a:bodyPr>
          <a:lstStyle/>
          <a:p>
            <a:pPr marL="191135" indent="-179070">
              <a:lnSpc>
                <a:spcPct val="100000"/>
              </a:lnSpc>
              <a:spcBef>
                <a:spcPts val="1005"/>
              </a:spcBef>
              <a:buChar char="•"/>
              <a:tabLst>
                <a:tab pos="191770" algn="l"/>
              </a:tabLst>
            </a:pPr>
            <a:r>
              <a:rPr sz="1800" spc="-20" dirty="0">
                <a:solidFill>
                  <a:srgbClr val="001287"/>
                </a:solidFill>
                <a:latin typeface="Arial"/>
                <a:cs typeface="Arial"/>
              </a:rPr>
              <a:t>2016</a:t>
            </a:r>
            <a:r>
              <a:rPr sz="1800" spc="-15" dirty="0">
                <a:solidFill>
                  <a:srgbClr val="001287"/>
                </a:solidFill>
                <a:latin typeface="ＭＳ ゴシック"/>
                <a:cs typeface="ＭＳ ゴシック"/>
              </a:rPr>
              <a:t>年</a:t>
            </a:r>
            <a:r>
              <a:rPr sz="1800" spc="-20" dirty="0">
                <a:solidFill>
                  <a:srgbClr val="001287"/>
                </a:solidFill>
                <a:latin typeface="Arial"/>
                <a:cs typeface="Arial"/>
              </a:rPr>
              <a:t>12</a:t>
            </a:r>
            <a:r>
              <a:rPr sz="1800" spc="-15" dirty="0">
                <a:solidFill>
                  <a:srgbClr val="001287"/>
                </a:solidFill>
                <a:latin typeface="ＭＳ ゴシック"/>
                <a:cs typeface="ＭＳ ゴシック"/>
              </a:rPr>
              <a:t>月、設計認証申請</a:t>
            </a:r>
            <a:r>
              <a:rPr sz="1800" spc="-10" dirty="0">
                <a:solidFill>
                  <a:srgbClr val="001287"/>
                </a:solidFill>
                <a:latin typeface="ＭＳ ゴシック"/>
                <a:cs typeface="ＭＳ ゴシック"/>
              </a:rPr>
              <a:t>（</a:t>
            </a:r>
            <a:r>
              <a:rPr sz="1800" spc="-10" dirty="0">
                <a:solidFill>
                  <a:srgbClr val="001287"/>
                </a:solidFill>
                <a:latin typeface="Arial"/>
                <a:cs typeface="Arial"/>
              </a:rPr>
              <a:t>DCA</a:t>
            </a:r>
            <a:r>
              <a:rPr sz="1800" spc="-10" dirty="0">
                <a:solidFill>
                  <a:srgbClr val="001287"/>
                </a:solidFill>
                <a:latin typeface="ＭＳ ゴシック"/>
                <a:cs typeface="ＭＳ ゴシック"/>
              </a:rPr>
              <a:t>）</a:t>
            </a:r>
            <a:r>
              <a:rPr sz="1800" spc="-25" dirty="0">
                <a:solidFill>
                  <a:srgbClr val="001287"/>
                </a:solidFill>
                <a:latin typeface="ＭＳ ゴシック"/>
                <a:cs typeface="ＭＳ ゴシック"/>
              </a:rPr>
              <a:t>完了。</a:t>
            </a:r>
            <a:endParaRPr sz="1800">
              <a:latin typeface="ＭＳ ゴシック"/>
              <a:cs typeface="ＭＳ ゴシック"/>
            </a:endParaRPr>
          </a:p>
          <a:p>
            <a:pPr marL="191135" marR="5080" indent="-179070">
              <a:lnSpc>
                <a:spcPct val="100000"/>
              </a:lnSpc>
              <a:spcBef>
                <a:spcPts val="900"/>
              </a:spcBef>
              <a:buChar char="•"/>
              <a:tabLst>
                <a:tab pos="191770" algn="l"/>
              </a:tabLst>
            </a:pPr>
            <a:r>
              <a:rPr sz="1800" spc="-50" dirty="0">
                <a:solidFill>
                  <a:srgbClr val="001287"/>
                </a:solidFill>
                <a:latin typeface="Arial"/>
                <a:cs typeface="Arial"/>
              </a:rPr>
              <a:t>2017</a:t>
            </a:r>
            <a:r>
              <a:rPr sz="1800" spc="-25" dirty="0">
                <a:solidFill>
                  <a:srgbClr val="001287"/>
                </a:solidFill>
                <a:latin typeface="ＭＳ ゴシック"/>
                <a:cs typeface="ＭＳ ゴシック"/>
              </a:rPr>
              <a:t>年</a:t>
            </a:r>
            <a:r>
              <a:rPr sz="1800" spc="-25" dirty="0">
                <a:solidFill>
                  <a:srgbClr val="001287"/>
                </a:solidFill>
                <a:latin typeface="Arial"/>
                <a:cs typeface="Arial"/>
              </a:rPr>
              <a:t>3</a:t>
            </a:r>
            <a:r>
              <a:rPr sz="1800" dirty="0">
                <a:solidFill>
                  <a:srgbClr val="001287"/>
                </a:solidFill>
                <a:latin typeface="ＭＳ ゴシック"/>
                <a:cs typeface="ＭＳ ゴシック"/>
              </a:rPr>
              <a:t>月、米国原子力規制委員会</a:t>
            </a:r>
            <a:r>
              <a:rPr sz="1800" spc="-20" dirty="0">
                <a:solidFill>
                  <a:srgbClr val="001287"/>
                </a:solidFill>
                <a:latin typeface="ＭＳ ゴシック"/>
                <a:cs typeface="ＭＳ ゴシック"/>
              </a:rPr>
              <a:t>（</a:t>
            </a:r>
            <a:r>
              <a:rPr sz="1800" spc="-20" dirty="0">
                <a:solidFill>
                  <a:srgbClr val="001287"/>
                </a:solidFill>
                <a:latin typeface="Arial"/>
                <a:cs typeface="Arial"/>
              </a:rPr>
              <a:t>NRC</a:t>
            </a:r>
            <a:r>
              <a:rPr sz="1800" spc="-20" dirty="0">
                <a:solidFill>
                  <a:srgbClr val="001287"/>
                </a:solidFill>
                <a:latin typeface="ＭＳ ゴシック"/>
                <a:cs typeface="ＭＳ ゴシック"/>
              </a:rPr>
              <a:t>）</a:t>
            </a:r>
            <a:r>
              <a:rPr sz="1800" spc="-15" dirty="0">
                <a:solidFill>
                  <a:srgbClr val="001287"/>
                </a:solidFill>
                <a:latin typeface="ＭＳ ゴシック"/>
                <a:cs typeface="ＭＳ ゴシック"/>
              </a:rPr>
              <a:t>により申請の登</a:t>
            </a:r>
            <a:r>
              <a:rPr sz="1800" spc="-10" dirty="0">
                <a:solidFill>
                  <a:srgbClr val="001287"/>
                </a:solidFill>
                <a:latin typeface="ＭＳ ゴシック"/>
                <a:cs typeface="ＭＳ ゴシック"/>
              </a:rPr>
              <a:t>録が完了し、審査が開始。</a:t>
            </a:r>
            <a:endParaRPr sz="1800">
              <a:latin typeface="ＭＳ ゴシック"/>
              <a:cs typeface="ＭＳ ゴシック"/>
            </a:endParaRPr>
          </a:p>
          <a:p>
            <a:pPr marL="191135" indent="-179070">
              <a:lnSpc>
                <a:spcPct val="100000"/>
              </a:lnSpc>
              <a:spcBef>
                <a:spcPts val="1310"/>
              </a:spcBef>
              <a:buChar char="•"/>
              <a:tabLst>
                <a:tab pos="191770" algn="l"/>
              </a:tabLst>
            </a:pPr>
            <a:r>
              <a:rPr sz="1800" spc="-25" dirty="0">
                <a:solidFill>
                  <a:srgbClr val="001287"/>
                </a:solidFill>
                <a:latin typeface="Arial"/>
                <a:cs typeface="Arial"/>
              </a:rPr>
              <a:t>2020</a:t>
            </a:r>
            <a:r>
              <a:rPr sz="1800" dirty="0">
                <a:solidFill>
                  <a:srgbClr val="001287"/>
                </a:solidFill>
                <a:latin typeface="ＭＳ ゴシック"/>
                <a:cs typeface="ＭＳ ゴシック"/>
              </a:rPr>
              <a:t>年</a:t>
            </a:r>
            <a:r>
              <a:rPr sz="1800" spc="-25" dirty="0">
                <a:solidFill>
                  <a:srgbClr val="001287"/>
                </a:solidFill>
                <a:latin typeface="Arial"/>
                <a:cs typeface="Arial"/>
              </a:rPr>
              <a:t>9</a:t>
            </a:r>
            <a:r>
              <a:rPr sz="1800" dirty="0">
                <a:solidFill>
                  <a:srgbClr val="001287"/>
                </a:solidFill>
                <a:latin typeface="ＭＳ ゴシック"/>
                <a:cs typeface="ＭＳ ゴシック"/>
              </a:rPr>
              <a:t>月に</a:t>
            </a:r>
            <a:r>
              <a:rPr sz="1800" spc="-10" dirty="0">
                <a:solidFill>
                  <a:srgbClr val="001287"/>
                </a:solidFill>
                <a:latin typeface="Arial"/>
                <a:cs typeface="Arial"/>
              </a:rPr>
              <a:t>NuScale</a:t>
            </a:r>
            <a:r>
              <a:rPr sz="1800" spc="-5" dirty="0">
                <a:solidFill>
                  <a:srgbClr val="001287"/>
                </a:solidFill>
                <a:latin typeface="ＭＳ ゴシック"/>
                <a:cs typeface="ＭＳ ゴシック"/>
              </a:rPr>
              <a:t>は標準設計認可を取得。</a:t>
            </a:r>
            <a:endParaRPr sz="1800">
              <a:latin typeface="ＭＳ ゴシック"/>
              <a:cs typeface="ＭＳ ゴシック"/>
            </a:endParaRPr>
          </a:p>
        </p:txBody>
      </p:sp>
      <p:sp>
        <p:nvSpPr>
          <p:cNvPr id="10" name="object 10"/>
          <p:cNvSpPr txBox="1"/>
          <p:nvPr/>
        </p:nvSpPr>
        <p:spPr>
          <a:xfrm>
            <a:off x="9881743" y="3963415"/>
            <a:ext cx="1617150" cy="1305486"/>
          </a:xfrm>
          <a:prstGeom prst="rect">
            <a:avLst/>
          </a:prstGeom>
        </p:spPr>
        <p:txBody>
          <a:bodyPr vert="horz" wrap="square" lIns="0" tIns="12700" rIns="0" bIns="0" rtlCol="0">
            <a:spAutoFit/>
          </a:bodyPr>
          <a:lstStyle/>
          <a:p>
            <a:pPr marL="12700" marR="5080" indent="-5080" algn="ctr">
              <a:lnSpc>
                <a:spcPct val="100000"/>
              </a:lnSpc>
              <a:spcBef>
                <a:spcPts val="100"/>
              </a:spcBef>
            </a:pPr>
            <a:r>
              <a:rPr sz="1400" dirty="0">
                <a:solidFill>
                  <a:srgbClr val="001287"/>
                </a:solidFill>
                <a:latin typeface="Arial"/>
                <a:cs typeface="Arial"/>
              </a:rPr>
              <a:t>NuScale</a:t>
            </a:r>
            <a:r>
              <a:rPr sz="1400" spc="-15" dirty="0">
                <a:solidFill>
                  <a:srgbClr val="001287"/>
                </a:solidFill>
                <a:latin typeface="Arial"/>
                <a:cs typeface="Arial"/>
              </a:rPr>
              <a:t> </a:t>
            </a:r>
            <a:r>
              <a:rPr sz="1400" spc="-10" dirty="0">
                <a:solidFill>
                  <a:srgbClr val="001287"/>
                </a:solidFill>
                <a:latin typeface="Arial"/>
                <a:cs typeface="Arial"/>
              </a:rPr>
              <a:t>Power</a:t>
            </a:r>
            <a:r>
              <a:rPr sz="1400" spc="-50" dirty="0">
                <a:solidFill>
                  <a:srgbClr val="001287"/>
                </a:solidFill>
                <a:latin typeface="ＭＳ ゴシック"/>
                <a:cs typeface="ＭＳ ゴシック"/>
              </a:rPr>
              <a:t>は</a:t>
            </a:r>
            <a:r>
              <a:rPr sz="1400" spc="-20" dirty="0">
                <a:solidFill>
                  <a:srgbClr val="001287"/>
                </a:solidFill>
                <a:latin typeface="ＭＳ ゴシック"/>
                <a:cs typeface="ＭＳ ゴシック"/>
              </a:rPr>
              <a:t>小型モジュール炉</a:t>
            </a:r>
            <a:r>
              <a:rPr sz="1400" spc="-30" dirty="0">
                <a:solidFill>
                  <a:srgbClr val="001287"/>
                </a:solidFill>
                <a:latin typeface="ＭＳ ゴシック"/>
                <a:cs typeface="ＭＳ ゴシック"/>
              </a:rPr>
              <a:t>として初めて米国</a:t>
            </a:r>
            <a:r>
              <a:rPr sz="1400" spc="-20" dirty="0">
                <a:solidFill>
                  <a:srgbClr val="001287"/>
                </a:solidFill>
                <a:latin typeface="ＭＳ ゴシック"/>
                <a:cs typeface="ＭＳ ゴシック"/>
              </a:rPr>
              <a:t>原子力規制委員会の設計認可を取得</a:t>
            </a:r>
            <a:r>
              <a:rPr sz="1400" spc="-25" dirty="0">
                <a:solidFill>
                  <a:srgbClr val="001287"/>
                </a:solidFill>
                <a:latin typeface="ＭＳ ゴシック"/>
                <a:cs typeface="ＭＳ ゴシック"/>
              </a:rPr>
              <a:t>し、歴史的偉業を</a:t>
            </a:r>
            <a:r>
              <a:rPr sz="1400" spc="-30" dirty="0">
                <a:solidFill>
                  <a:srgbClr val="001287"/>
                </a:solidFill>
                <a:latin typeface="ＭＳ ゴシック"/>
                <a:cs typeface="ＭＳ ゴシック"/>
              </a:rPr>
              <a:t>達成。</a:t>
            </a:r>
            <a:endParaRPr sz="1400" dirty="0">
              <a:latin typeface="ＭＳ ゴシック"/>
              <a:cs typeface="ＭＳ ゴシック"/>
            </a:endParaRPr>
          </a:p>
        </p:txBody>
      </p:sp>
      <p:grpSp>
        <p:nvGrpSpPr>
          <p:cNvPr id="11" name="object 11"/>
          <p:cNvGrpSpPr/>
          <p:nvPr/>
        </p:nvGrpSpPr>
        <p:grpSpPr>
          <a:xfrm>
            <a:off x="5188902" y="3209544"/>
            <a:ext cx="3876040" cy="3122930"/>
            <a:chOff x="5188902" y="3209544"/>
            <a:chExt cx="3876040" cy="3122930"/>
          </a:xfrm>
        </p:grpSpPr>
        <p:pic>
          <p:nvPicPr>
            <p:cNvPr id="12" name="object 12"/>
            <p:cNvPicPr/>
            <p:nvPr/>
          </p:nvPicPr>
          <p:blipFill>
            <a:blip r:embed="rId4" cstate="print"/>
            <a:stretch>
              <a:fillRect/>
            </a:stretch>
          </p:blipFill>
          <p:spPr>
            <a:xfrm>
              <a:off x="8302752" y="3209544"/>
              <a:ext cx="762000" cy="3122675"/>
            </a:xfrm>
            <a:prstGeom prst="rect">
              <a:avLst/>
            </a:prstGeom>
          </p:spPr>
        </p:pic>
        <p:pic>
          <p:nvPicPr>
            <p:cNvPr id="13" name="object 13"/>
            <p:cNvPicPr/>
            <p:nvPr/>
          </p:nvPicPr>
          <p:blipFill>
            <a:blip r:embed="rId5" cstate="print"/>
            <a:stretch>
              <a:fillRect/>
            </a:stretch>
          </p:blipFill>
          <p:spPr>
            <a:xfrm>
              <a:off x="5188902" y="3441192"/>
              <a:ext cx="2972117" cy="2584704"/>
            </a:xfrm>
            <a:prstGeom prst="rect">
              <a:avLst/>
            </a:prstGeom>
          </p:spPr>
        </p:pic>
      </p:grpSp>
      <p:sp>
        <p:nvSpPr>
          <p:cNvPr id="14" name="object 14"/>
          <p:cNvSpPr txBox="1"/>
          <p:nvPr/>
        </p:nvSpPr>
        <p:spPr>
          <a:xfrm>
            <a:off x="490219" y="3120009"/>
            <a:ext cx="2551430" cy="1275715"/>
          </a:xfrm>
          <a:prstGeom prst="rect">
            <a:avLst/>
          </a:prstGeom>
        </p:spPr>
        <p:txBody>
          <a:bodyPr vert="horz" wrap="square" lIns="0" tIns="12700" rIns="0" bIns="0" rtlCol="0">
            <a:spAutoFit/>
          </a:bodyPr>
          <a:lstStyle/>
          <a:p>
            <a:pPr marL="12700">
              <a:lnSpc>
                <a:spcPct val="100000"/>
              </a:lnSpc>
              <a:spcBef>
                <a:spcPts val="100"/>
              </a:spcBef>
            </a:pPr>
            <a:r>
              <a:rPr sz="1800" spc="-35" dirty="0">
                <a:solidFill>
                  <a:srgbClr val="001287"/>
                </a:solidFill>
                <a:latin typeface="Arial"/>
                <a:cs typeface="Arial"/>
              </a:rPr>
              <a:t>DCA</a:t>
            </a:r>
            <a:r>
              <a:rPr sz="1800" spc="-20" dirty="0">
                <a:solidFill>
                  <a:srgbClr val="001287"/>
                </a:solidFill>
                <a:latin typeface="ＭＳ ゴシック"/>
                <a:cs typeface="ＭＳ ゴシック"/>
              </a:rPr>
              <a:t>申請書のデータ</a:t>
            </a:r>
            <a:endParaRPr sz="1800" dirty="0">
              <a:latin typeface="ＭＳ ゴシック"/>
              <a:cs typeface="ＭＳ ゴシック"/>
            </a:endParaRPr>
          </a:p>
          <a:p>
            <a:pPr marL="191135" indent="-179070">
              <a:lnSpc>
                <a:spcPct val="100000"/>
              </a:lnSpc>
              <a:buChar char="•"/>
              <a:tabLst>
                <a:tab pos="191770" algn="l"/>
              </a:tabLst>
            </a:pPr>
            <a:r>
              <a:rPr sz="1800" spc="-35" dirty="0">
                <a:solidFill>
                  <a:srgbClr val="001287"/>
                </a:solidFill>
                <a:latin typeface="Arial"/>
                <a:cs typeface="Arial"/>
              </a:rPr>
              <a:t>12,000</a:t>
            </a:r>
            <a:r>
              <a:rPr sz="1800" spc="-25" dirty="0">
                <a:solidFill>
                  <a:srgbClr val="001287"/>
                </a:solidFill>
                <a:latin typeface="ＭＳ ゴシック"/>
                <a:cs typeface="ＭＳ ゴシック"/>
              </a:rPr>
              <a:t>ページ以上</a:t>
            </a:r>
            <a:endParaRPr sz="1800" dirty="0">
              <a:latin typeface="ＭＳ ゴシック"/>
              <a:cs typeface="ＭＳ ゴシック"/>
            </a:endParaRPr>
          </a:p>
          <a:p>
            <a:pPr marL="191135" indent="-179070">
              <a:lnSpc>
                <a:spcPct val="100000"/>
              </a:lnSpc>
              <a:spcBef>
                <a:spcPts val="600"/>
              </a:spcBef>
              <a:buChar char="•"/>
              <a:tabLst>
                <a:tab pos="191770" algn="l"/>
              </a:tabLst>
            </a:pPr>
            <a:r>
              <a:rPr sz="1800" spc="-20" dirty="0">
                <a:solidFill>
                  <a:srgbClr val="001287"/>
                </a:solidFill>
                <a:latin typeface="Arial"/>
                <a:cs typeface="Arial"/>
              </a:rPr>
              <a:t>200</a:t>
            </a:r>
            <a:r>
              <a:rPr sz="1800" spc="-25" dirty="0">
                <a:solidFill>
                  <a:srgbClr val="001287"/>
                </a:solidFill>
                <a:latin typeface="ＭＳ ゴシック"/>
                <a:cs typeface="ＭＳ ゴシック"/>
              </a:rPr>
              <a:t>万作業時間</a:t>
            </a:r>
            <a:endParaRPr sz="1800" dirty="0">
              <a:latin typeface="ＭＳ ゴシック"/>
              <a:cs typeface="ＭＳ ゴシック"/>
            </a:endParaRPr>
          </a:p>
          <a:p>
            <a:pPr marL="191135" indent="-179070">
              <a:lnSpc>
                <a:spcPct val="100000"/>
              </a:lnSpc>
              <a:spcBef>
                <a:spcPts val="600"/>
              </a:spcBef>
              <a:buChar char="•"/>
              <a:tabLst>
                <a:tab pos="191770" algn="l"/>
              </a:tabLst>
            </a:pPr>
            <a:r>
              <a:rPr sz="1800" spc="-40" dirty="0">
                <a:solidFill>
                  <a:srgbClr val="001287"/>
                </a:solidFill>
                <a:latin typeface="Arial"/>
                <a:cs typeface="Arial"/>
              </a:rPr>
              <a:t>50</a:t>
            </a:r>
            <a:r>
              <a:rPr sz="1800" spc="-15" dirty="0">
                <a:solidFill>
                  <a:srgbClr val="001287"/>
                </a:solidFill>
                <a:latin typeface="ＭＳ ゴシック"/>
                <a:cs typeface="ＭＳ ゴシック"/>
              </a:rPr>
              <a:t>以上の</a:t>
            </a:r>
            <a:r>
              <a:rPr sz="1800" spc="-10" dirty="0">
                <a:solidFill>
                  <a:srgbClr val="001287"/>
                </a:solidFill>
                <a:latin typeface="ＭＳ ゴシック"/>
                <a:cs typeface="ＭＳ ゴシック"/>
              </a:rPr>
              <a:t>ｻﾌﾟﾗｲﾔ</a:t>
            </a:r>
            <a:r>
              <a:rPr sz="1800" spc="-10" dirty="0">
                <a:solidFill>
                  <a:srgbClr val="001287"/>
                </a:solidFill>
                <a:latin typeface="Arial"/>
                <a:cs typeface="Arial"/>
              </a:rPr>
              <a:t>/</a:t>
            </a:r>
            <a:r>
              <a:rPr sz="1800" spc="-10" dirty="0">
                <a:solidFill>
                  <a:srgbClr val="001287"/>
                </a:solidFill>
                <a:latin typeface="ＭＳ ゴシック"/>
                <a:cs typeface="ＭＳ ゴシック"/>
              </a:rPr>
              <a:t>ﾊﾟｰﾄﾅｰ</a:t>
            </a:r>
            <a:endParaRPr sz="1800" dirty="0">
              <a:latin typeface="ＭＳ ゴシック"/>
              <a:cs typeface="ＭＳ ゴシック"/>
            </a:endParaRPr>
          </a:p>
        </p:txBody>
      </p:sp>
      <p:sp>
        <p:nvSpPr>
          <p:cNvPr id="19" name="object 19"/>
          <p:cNvSpPr txBox="1"/>
          <p:nvPr/>
        </p:nvSpPr>
        <p:spPr>
          <a:xfrm>
            <a:off x="367995" y="6630652"/>
            <a:ext cx="2259965" cy="111125"/>
          </a:xfrm>
          <a:prstGeom prst="rect">
            <a:avLst/>
          </a:prstGeom>
        </p:spPr>
        <p:txBody>
          <a:bodyPr vert="horz" wrap="square" lIns="0" tIns="5715" rIns="0" bIns="0" rtlCol="0">
            <a:spAutoFit/>
          </a:bodyPr>
          <a:lstStyle/>
          <a:p>
            <a:pPr marL="12700">
              <a:lnSpc>
                <a:spcPct val="100000"/>
              </a:lnSpc>
              <a:spcBef>
                <a:spcPts val="45"/>
              </a:spcBef>
            </a:pPr>
            <a:r>
              <a:rPr sz="600" b="1" dirty="0">
                <a:solidFill>
                  <a:srgbClr val="001287"/>
                </a:solidFill>
                <a:latin typeface="Arial"/>
                <a:cs typeface="Arial"/>
              </a:rPr>
              <a:t>NuScale </a:t>
            </a:r>
            <a:r>
              <a:rPr sz="600" b="1" spc="-10" dirty="0">
                <a:solidFill>
                  <a:srgbClr val="001287"/>
                </a:solidFill>
                <a:latin typeface="Arial"/>
                <a:cs typeface="Arial"/>
              </a:rPr>
              <a:t>Nonproprietary </a:t>
            </a:r>
            <a:r>
              <a:rPr sz="600" dirty="0">
                <a:solidFill>
                  <a:srgbClr val="001287"/>
                </a:solidFill>
                <a:latin typeface="Arial"/>
                <a:cs typeface="Arial"/>
              </a:rPr>
              <a:t>Copyright ©</a:t>
            </a:r>
            <a:r>
              <a:rPr sz="600" spc="-5" dirty="0">
                <a:solidFill>
                  <a:srgbClr val="001287"/>
                </a:solidFill>
                <a:latin typeface="Arial"/>
                <a:cs typeface="Arial"/>
              </a:rPr>
              <a:t> </a:t>
            </a:r>
            <a:r>
              <a:rPr sz="600" dirty="0">
                <a:solidFill>
                  <a:srgbClr val="001287"/>
                </a:solidFill>
                <a:latin typeface="Arial"/>
                <a:cs typeface="Arial"/>
              </a:rPr>
              <a:t>2021 NuScale Power,</a:t>
            </a:r>
            <a:r>
              <a:rPr sz="600" spc="20" dirty="0">
                <a:solidFill>
                  <a:srgbClr val="001287"/>
                </a:solidFill>
                <a:latin typeface="Arial"/>
                <a:cs typeface="Arial"/>
              </a:rPr>
              <a:t> </a:t>
            </a:r>
            <a:r>
              <a:rPr sz="600" spc="-20" dirty="0">
                <a:solidFill>
                  <a:srgbClr val="001287"/>
                </a:solidFill>
                <a:latin typeface="Arial"/>
                <a:cs typeface="Arial"/>
              </a:rPr>
              <a:t>LLC.</a:t>
            </a:r>
            <a:endParaRPr sz="600">
              <a:latin typeface="Arial"/>
              <a:cs typeface="Arial"/>
            </a:endParaRPr>
          </a:p>
        </p:txBody>
      </p:sp>
      <p:sp>
        <p:nvSpPr>
          <p:cNvPr id="15" name="object 15"/>
          <p:cNvSpPr txBox="1"/>
          <p:nvPr/>
        </p:nvSpPr>
        <p:spPr>
          <a:xfrm>
            <a:off x="490219" y="4598670"/>
            <a:ext cx="3526790" cy="1626235"/>
          </a:xfrm>
          <a:prstGeom prst="rect">
            <a:avLst/>
          </a:prstGeom>
        </p:spPr>
        <p:txBody>
          <a:bodyPr vert="horz" wrap="square" lIns="0" tIns="12700" rIns="0" bIns="0" rtlCol="0">
            <a:spAutoFit/>
          </a:bodyPr>
          <a:lstStyle/>
          <a:p>
            <a:pPr marL="12700">
              <a:lnSpc>
                <a:spcPct val="100000"/>
              </a:lnSpc>
              <a:spcBef>
                <a:spcPts val="100"/>
              </a:spcBef>
            </a:pPr>
            <a:r>
              <a:rPr sz="1800" spc="-35" dirty="0">
                <a:solidFill>
                  <a:srgbClr val="001287"/>
                </a:solidFill>
                <a:latin typeface="Arial"/>
                <a:cs typeface="Arial"/>
              </a:rPr>
              <a:t>DCA</a:t>
            </a:r>
            <a:r>
              <a:rPr sz="1800" spc="-25" dirty="0">
                <a:solidFill>
                  <a:srgbClr val="001287"/>
                </a:solidFill>
                <a:latin typeface="ＭＳ ゴシック"/>
                <a:cs typeface="ＭＳ ゴシック"/>
              </a:rPr>
              <a:t>の審査データ</a:t>
            </a:r>
            <a:endParaRPr sz="1800">
              <a:latin typeface="ＭＳ ゴシック"/>
              <a:cs typeface="ＭＳ ゴシック"/>
            </a:endParaRPr>
          </a:p>
          <a:p>
            <a:pPr marL="191135" indent="-179070">
              <a:lnSpc>
                <a:spcPct val="100000"/>
              </a:lnSpc>
              <a:buFont typeface="Arial"/>
              <a:buChar char="•"/>
              <a:tabLst>
                <a:tab pos="191770" algn="l"/>
              </a:tabLst>
            </a:pPr>
            <a:r>
              <a:rPr sz="1800" spc="-20" dirty="0">
                <a:solidFill>
                  <a:srgbClr val="001287"/>
                </a:solidFill>
                <a:latin typeface="ＭＳ ゴシック"/>
                <a:cs typeface="ＭＳ ゴシック"/>
              </a:rPr>
              <a:t>審査期間：</a:t>
            </a:r>
            <a:r>
              <a:rPr sz="1800" spc="-35" dirty="0">
                <a:solidFill>
                  <a:srgbClr val="001287"/>
                </a:solidFill>
                <a:latin typeface="Arial"/>
                <a:cs typeface="Arial"/>
              </a:rPr>
              <a:t>42</a:t>
            </a:r>
            <a:r>
              <a:rPr sz="1800" spc="-40" dirty="0">
                <a:solidFill>
                  <a:srgbClr val="001287"/>
                </a:solidFill>
                <a:latin typeface="ＭＳ ゴシック"/>
                <a:cs typeface="ＭＳ ゴシック"/>
              </a:rPr>
              <a:t>カ月</a:t>
            </a:r>
            <a:endParaRPr sz="1800">
              <a:latin typeface="ＭＳ ゴシック"/>
              <a:cs typeface="ＭＳ ゴシック"/>
            </a:endParaRPr>
          </a:p>
          <a:p>
            <a:pPr marL="191135" indent="-179070">
              <a:lnSpc>
                <a:spcPct val="100000"/>
              </a:lnSpc>
              <a:spcBef>
                <a:spcPts val="600"/>
              </a:spcBef>
              <a:buFont typeface="Arial"/>
              <a:buChar char="•"/>
              <a:tabLst>
                <a:tab pos="191770" algn="l"/>
              </a:tabLst>
            </a:pPr>
            <a:r>
              <a:rPr sz="1800" spc="-15" dirty="0">
                <a:solidFill>
                  <a:srgbClr val="001287"/>
                </a:solidFill>
                <a:latin typeface="ＭＳ ゴシック"/>
                <a:cs typeface="ＭＳ ゴシック"/>
              </a:rPr>
              <a:t>約</a:t>
            </a:r>
            <a:r>
              <a:rPr sz="1800" spc="-40" dirty="0">
                <a:solidFill>
                  <a:srgbClr val="001287"/>
                </a:solidFill>
                <a:latin typeface="Arial"/>
                <a:cs typeface="Arial"/>
              </a:rPr>
              <a:t>200</a:t>
            </a:r>
            <a:r>
              <a:rPr sz="1800" spc="-20" dirty="0">
                <a:solidFill>
                  <a:srgbClr val="001287"/>
                </a:solidFill>
                <a:latin typeface="ＭＳ ゴシック"/>
                <a:cs typeface="ＭＳ ゴシック"/>
              </a:rPr>
              <a:t>万ページのサポート文書</a:t>
            </a:r>
            <a:endParaRPr sz="1800">
              <a:latin typeface="ＭＳ ゴシック"/>
              <a:cs typeface="ＭＳ ゴシック"/>
            </a:endParaRPr>
          </a:p>
          <a:p>
            <a:pPr marL="191135" indent="-179070">
              <a:lnSpc>
                <a:spcPct val="100000"/>
              </a:lnSpc>
              <a:spcBef>
                <a:spcPts val="600"/>
              </a:spcBef>
              <a:buChar char="•"/>
              <a:tabLst>
                <a:tab pos="191770" algn="l"/>
              </a:tabLst>
            </a:pPr>
            <a:r>
              <a:rPr sz="1800" spc="-40" dirty="0">
                <a:solidFill>
                  <a:srgbClr val="001287"/>
                </a:solidFill>
                <a:latin typeface="Arial"/>
                <a:cs typeface="Arial"/>
              </a:rPr>
              <a:t>NRC</a:t>
            </a:r>
            <a:r>
              <a:rPr sz="1800" spc="-20" dirty="0">
                <a:solidFill>
                  <a:srgbClr val="001287"/>
                </a:solidFill>
                <a:latin typeface="ＭＳ ゴシック"/>
                <a:cs typeface="ＭＳ ゴシック"/>
              </a:rPr>
              <a:t>の審査料金：＄</a:t>
            </a:r>
            <a:r>
              <a:rPr sz="1800" spc="-30" dirty="0">
                <a:solidFill>
                  <a:srgbClr val="001287"/>
                </a:solidFill>
                <a:latin typeface="Arial"/>
                <a:cs typeface="Arial"/>
              </a:rPr>
              <a:t>7,000</a:t>
            </a:r>
            <a:r>
              <a:rPr sz="1800" spc="-30" dirty="0">
                <a:solidFill>
                  <a:srgbClr val="001287"/>
                </a:solidFill>
                <a:latin typeface="ＭＳ ゴシック"/>
                <a:cs typeface="ＭＳ ゴシック"/>
              </a:rPr>
              <a:t>万以上</a:t>
            </a:r>
            <a:endParaRPr sz="1800">
              <a:latin typeface="ＭＳ ゴシック"/>
              <a:cs typeface="ＭＳ ゴシック"/>
            </a:endParaRPr>
          </a:p>
          <a:p>
            <a:pPr marL="191135" indent="-179070">
              <a:lnSpc>
                <a:spcPct val="100000"/>
              </a:lnSpc>
              <a:spcBef>
                <a:spcPts val="600"/>
              </a:spcBef>
              <a:buChar char="•"/>
              <a:tabLst>
                <a:tab pos="191770" algn="l"/>
              </a:tabLst>
            </a:pPr>
            <a:r>
              <a:rPr sz="1800" spc="-40" dirty="0">
                <a:solidFill>
                  <a:srgbClr val="001287"/>
                </a:solidFill>
                <a:latin typeface="Arial"/>
                <a:cs typeface="Arial"/>
              </a:rPr>
              <a:t>NuScale</a:t>
            </a:r>
            <a:r>
              <a:rPr sz="1800" spc="-75" dirty="0">
                <a:solidFill>
                  <a:srgbClr val="001287"/>
                </a:solidFill>
                <a:latin typeface="ＭＳ ゴシック"/>
                <a:cs typeface="ＭＳ ゴシック"/>
              </a:rPr>
              <a:t>の費用： ＄</a:t>
            </a:r>
            <a:r>
              <a:rPr sz="1800" spc="-30" dirty="0">
                <a:solidFill>
                  <a:srgbClr val="001287"/>
                </a:solidFill>
                <a:latin typeface="Arial"/>
                <a:cs typeface="Arial"/>
              </a:rPr>
              <a:t>2</a:t>
            </a:r>
            <a:r>
              <a:rPr sz="1800" spc="-25" dirty="0">
                <a:solidFill>
                  <a:srgbClr val="001287"/>
                </a:solidFill>
                <a:latin typeface="ＭＳ ゴシック"/>
                <a:cs typeface="ＭＳ ゴシック"/>
              </a:rPr>
              <a:t>億以上</a:t>
            </a:r>
            <a:endParaRPr sz="1800">
              <a:latin typeface="ＭＳ ゴシック"/>
              <a:cs typeface="ＭＳ ゴシック"/>
            </a:endParaRPr>
          </a:p>
        </p:txBody>
      </p:sp>
      <p:sp>
        <p:nvSpPr>
          <p:cNvPr id="16" name="object 16"/>
          <p:cNvSpPr txBox="1"/>
          <p:nvPr/>
        </p:nvSpPr>
        <p:spPr>
          <a:xfrm>
            <a:off x="3264789" y="3318535"/>
            <a:ext cx="2037714" cy="1076960"/>
          </a:xfrm>
          <a:prstGeom prst="rect">
            <a:avLst/>
          </a:prstGeom>
        </p:spPr>
        <p:txBody>
          <a:bodyPr vert="horz" wrap="square" lIns="0" tIns="88265" rIns="0" bIns="0" rtlCol="0">
            <a:spAutoFit/>
          </a:bodyPr>
          <a:lstStyle/>
          <a:p>
            <a:pPr marL="191135" indent="-179070">
              <a:lnSpc>
                <a:spcPct val="100000"/>
              </a:lnSpc>
              <a:spcBef>
                <a:spcPts val="695"/>
              </a:spcBef>
              <a:buFont typeface="Arial"/>
              <a:buChar char="•"/>
              <a:tabLst>
                <a:tab pos="191770" algn="l"/>
              </a:tabLst>
            </a:pPr>
            <a:r>
              <a:rPr sz="1800" spc="-25" dirty="0">
                <a:solidFill>
                  <a:srgbClr val="001287"/>
                </a:solidFill>
                <a:latin typeface="ＭＳ ゴシック"/>
                <a:cs typeface="ＭＳ ゴシック"/>
              </a:rPr>
              <a:t>ﾄﾋﾟｶﾙﾚﾎﾟｰﾄ：</a:t>
            </a:r>
            <a:r>
              <a:rPr sz="1800" spc="-25" dirty="0">
                <a:solidFill>
                  <a:srgbClr val="001287"/>
                </a:solidFill>
                <a:latin typeface="Arial"/>
                <a:cs typeface="Arial"/>
              </a:rPr>
              <a:t>14</a:t>
            </a:r>
            <a:r>
              <a:rPr sz="1800" spc="-50" dirty="0">
                <a:solidFill>
                  <a:srgbClr val="001287"/>
                </a:solidFill>
                <a:latin typeface="ＭＳ ゴシック"/>
                <a:cs typeface="ＭＳ ゴシック"/>
              </a:rPr>
              <a:t>件</a:t>
            </a:r>
            <a:endParaRPr sz="1800" dirty="0">
              <a:latin typeface="ＭＳ ゴシック"/>
              <a:cs typeface="ＭＳ ゴシック"/>
            </a:endParaRPr>
          </a:p>
          <a:p>
            <a:pPr marL="191135" indent="-179070">
              <a:lnSpc>
                <a:spcPct val="100000"/>
              </a:lnSpc>
              <a:spcBef>
                <a:spcPts val="600"/>
              </a:spcBef>
              <a:buChar char="•"/>
              <a:tabLst>
                <a:tab pos="191770" algn="l"/>
              </a:tabLst>
            </a:pPr>
            <a:r>
              <a:rPr sz="1800" spc="-20" dirty="0">
                <a:solidFill>
                  <a:srgbClr val="001287"/>
                </a:solidFill>
                <a:latin typeface="Arial"/>
                <a:cs typeface="Arial"/>
              </a:rPr>
              <a:t>800</a:t>
            </a:r>
            <a:r>
              <a:rPr sz="1800" spc="-30" dirty="0">
                <a:solidFill>
                  <a:srgbClr val="001287"/>
                </a:solidFill>
                <a:latin typeface="ＭＳ ゴシック"/>
                <a:cs typeface="ＭＳ ゴシック"/>
              </a:rPr>
              <a:t>人以上</a:t>
            </a:r>
            <a:endParaRPr sz="1800" dirty="0">
              <a:latin typeface="ＭＳ ゴシック"/>
              <a:cs typeface="ＭＳ ゴシック"/>
            </a:endParaRPr>
          </a:p>
          <a:p>
            <a:pPr marL="191135" indent="-179070">
              <a:lnSpc>
                <a:spcPct val="100000"/>
              </a:lnSpc>
              <a:spcBef>
                <a:spcPts val="605"/>
              </a:spcBef>
              <a:buFont typeface="Arial"/>
              <a:buChar char="•"/>
              <a:tabLst>
                <a:tab pos="191770" algn="l"/>
              </a:tabLst>
            </a:pPr>
            <a:r>
              <a:rPr sz="1800" spc="-30" dirty="0">
                <a:solidFill>
                  <a:srgbClr val="001287"/>
                </a:solidFill>
                <a:latin typeface="ＭＳ ゴシック"/>
                <a:cs typeface="ＭＳ ゴシック"/>
              </a:rPr>
              <a:t>＄</a:t>
            </a:r>
            <a:r>
              <a:rPr sz="1800" spc="-30" dirty="0">
                <a:solidFill>
                  <a:srgbClr val="001287"/>
                </a:solidFill>
                <a:latin typeface="Arial"/>
                <a:cs typeface="Arial"/>
              </a:rPr>
              <a:t>5</a:t>
            </a:r>
            <a:r>
              <a:rPr sz="1800" spc="-30" dirty="0">
                <a:solidFill>
                  <a:srgbClr val="001287"/>
                </a:solidFill>
                <a:latin typeface="ＭＳ ゴシック"/>
                <a:cs typeface="ＭＳ ゴシック"/>
              </a:rPr>
              <a:t>億以上</a:t>
            </a:r>
            <a:endParaRPr sz="1800" dirty="0">
              <a:latin typeface="ＭＳ ゴシック"/>
              <a:cs typeface="ＭＳ ゴシック"/>
            </a:endParaRPr>
          </a:p>
        </p:txBody>
      </p:sp>
      <p:sp>
        <p:nvSpPr>
          <p:cNvPr id="17" name="テキスト ボックス 16">
            <a:extLst>
              <a:ext uri="{FF2B5EF4-FFF2-40B4-BE49-F238E27FC236}">
                <a16:creationId xmlns:a16="http://schemas.microsoft.com/office/drawing/2014/main" id="{3BBC0233-FBED-4C51-81C2-F8948237CDF7}"/>
              </a:ext>
            </a:extLst>
          </p:cNvPr>
          <p:cNvSpPr txBox="1"/>
          <p:nvPr/>
        </p:nvSpPr>
        <p:spPr>
          <a:xfrm>
            <a:off x="0" y="0"/>
            <a:ext cx="12192000" cy="523220"/>
          </a:xfrm>
          <a:prstGeom prst="rect">
            <a:avLst/>
          </a:prstGeom>
          <a:solidFill>
            <a:srgbClr val="052F61"/>
          </a:solidFill>
        </p:spPr>
        <p:txBody>
          <a:bodyPr wrap="square" rtlCol="0">
            <a:spAutoFit/>
          </a:bodyPr>
          <a:lstStyle/>
          <a:p>
            <a:pPr algn="ctr"/>
            <a:r>
              <a:rPr kumimoji="1" lang="ja-JP" altLang="en-US" sz="2800" b="1" dirty="0">
                <a:solidFill>
                  <a:schemeClr val="bg1"/>
                </a:solidFill>
                <a:latin typeface="Meiryo UI" panose="020B0604030504040204" pitchFamily="50" charset="-128"/>
                <a:ea typeface="Meiryo UI" panose="020B0604030504040204" pitchFamily="50" charset="-128"/>
              </a:rPr>
              <a:t>新規に炉を開発するのは面倒くさぃ～</a:t>
            </a: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FEB5B9CC-9CB4-146C-FFB4-B61ADBF8077A}"/>
              </a:ext>
            </a:extLst>
          </p:cNvPr>
          <p:cNvSpPr txBox="1"/>
          <p:nvPr/>
        </p:nvSpPr>
        <p:spPr>
          <a:xfrm>
            <a:off x="0" y="0"/>
            <a:ext cx="12192000" cy="523220"/>
          </a:xfrm>
          <a:prstGeom prst="rect">
            <a:avLst/>
          </a:prstGeom>
          <a:solidFill>
            <a:srgbClr val="052F61"/>
          </a:solidFill>
        </p:spPr>
        <p:txBody>
          <a:bodyPr wrap="square" rtlCol="0">
            <a:spAutoFit/>
          </a:bodyPr>
          <a:lstStyle/>
          <a:p>
            <a:pPr algn="ctr"/>
            <a:r>
              <a:rPr lang="ja-JP" altLang="en-US" sz="2800" b="1" dirty="0">
                <a:solidFill>
                  <a:schemeClr val="bg1"/>
                </a:solidFill>
                <a:latin typeface="Meiryo UI" panose="020B0604030504040204" pitchFamily="50" charset="-128"/>
                <a:ea typeface="Meiryo UI" panose="020B0604030504040204" pitchFamily="50" charset="-128"/>
              </a:rPr>
              <a:t>技術成熟度（</a:t>
            </a:r>
            <a:r>
              <a:rPr lang="en-US" altLang="ja-JP" sz="2800" b="1" dirty="0">
                <a:solidFill>
                  <a:schemeClr val="bg1"/>
                </a:solidFill>
                <a:latin typeface="Meiryo UI" panose="020B0604030504040204" pitchFamily="50" charset="-128"/>
                <a:ea typeface="Meiryo UI" panose="020B0604030504040204" pitchFamily="50" charset="-128"/>
              </a:rPr>
              <a:t>TRL</a:t>
            </a:r>
            <a:r>
              <a:rPr lang="ja-JP" altLang="en-US" sz="2800" b="1" dirty="0">
                <a:solidFill>
                  <a:schemeClr val="bg1"/>
                </a:solidFill>
                <a:latin typeface="Meiryo UI" panose="020B0604030504040204" pitchFamily="50" charset="-128"/>
                <a:ea typeface="Meiryo UI" panose="020B0604030504040204" pitchFamily="50" charset="-128"/>
              </a:rPr>
              <a:t>）</a:t>
            </a:r>
            <a:endParaRPr kumimoji="1" lang="ja-JP" altLang="en-US" sz="2800" b="1" dirty="0">
              <a:solidFill>
                <a:schemeClr val="bg1"/>
              </a:solidFill>
              <a:latin typeface="Meiryo UI" panose="020B0604030504040204" pitchFamily="50" charset="-128"/>
              <a:ea typeface="Meiryo UI" panose="020B0604030504040204" pitchFamily="50" charset="-128"/>
            </a:endParaRPr>
          </a:p>
        </p:txBody>
      </p:sp>
      <p:sp>
        <p:nvSpPr>
          <p:cNvPr id="9" name="object 6">
            <a:extLst>
              <a:ext uri="{FF2B5EF4-FFF2-40B4-BE49-F238E27FC236}">
                <a16:creationId xmlns:a16="http://schemas.microsoft.com/office/drawing/2014/main" id="{A2E6D7C3-364C-2DE5-6D1B-8F7BFB135DD0}"/>
              </a:ext>
            </a:extLst>
          </p:cNvPr>
          <p:cNvSpPr txBox="1"/>
          <p:nvPr/>
        </p:nvSpPr>
        <p:spPr>
          <a:xfrm>
            <a:off x="3315083" y="6388695"/>
            <a:ext cx="5774690" cy="197485"/>
          </a:xfrm>
          <a:prstGeom prst="rect">
            <a:avLst/>
          </a:prstGeom>
        </p:spPr>
        <p:txBody>
          <a:bodyPr vert="horz" wrap="square" lIns="0" tIns="15875" rIns="0" bIns="0" rtlCol="0">
            <a:spAutoFit/>
          </a:bodyPr>
          <a:lstStyle/>
          <a:p>
            <a:pPr marL="12700">
              <a:lnSpc>
                <a:spcPct val="100000"/>
              </a:lnSpc>
              <a:spcBef>
                <a:spcPts val="125"/>
              </a:spcBef>
            </a:pPr>
            <a:r>
              <a:rPr sz="1100" spc="60" dirty="0">
                <a:latin typeface="UKIJ CJK"/>
                <a:cs typeface="UKIJ CJK"/>
              </a:rPr>
              <a:t>Technology </a:t>
            </a:r>
            <a:r>
              <a:rPr sz="1100" spc="55" dirty="0">
                <a:latin typeface="UKIJ CJK"/>
                <a:cs typeface="UKIJ CJK"/>
              </a:rPr>
              <a:t>Readiness </a:t>
            </a:r>
            <a:r>
              <a:rPr sz="1100" spc="65" dirty="0">
                <a:latin typeface="UKIJ CJK"/>
                <a:cs typeface="UKIJ CJK"/>
              </a:rPr>
              <a:t>Assessment </a:t>
            </a:r>
            <a:r>
              <a:rPr sz="1100" spc="50" dirty="0">
                <a:latin typeface="UKIJ CJK"/>
                <a:cs typeface="UKIJ CJK"/>
              </a:rPr>
              <a:t>Guide, </a:t>
            </a:r>
            <a:r>
              <a:rPr sz="1100" spc="95" dirty="0">
                <a:latin typeface="UKIJ CJK"/>
                <a:cs typeface="UKIJ CJK"/>
              </a:rPr>
              <a:t>U.S. </a:t>
            </a:r>
            <a:r>
              <a:rPr sz="1100" spc="90" dirty="0">
                <a:latin typeface="UKIJ CJK"/>
                <a:cs typeface="UKIJ CJK"/>
              </a:rPr>
              <a:t>DOE, </a:t>
            </a:r>
            <a:r>
              <a:rPr sz="1100" spc="80" dirty="0">
                <a:latin typeface="UKIJ CJK"/>
                <a:cs typeface="UKIJ CJK"/>
              </a:rPr>
              <a:t>DOE </a:t>
            </a:r>
            <a:r>
              <a:rPr sz="1100" spc="60" dirty="0">
                <a:latin typeface="UKIJ CJK"/>
                <a:cs typeface="UKIJ CJK"/>
              </a:rPr>
              <a:t>G </a:t>
            </a:r>
            <a:r>
              <a:rPr sz="1100" spc="95" dirty="0">
                <a:latin typeface="UKIJ CJK"/>
                <a:cs typeface="UKIJ CJK"/>
              </a:rPr>
              <a:t>413.3-4A,</a:t>
            </a:r>
            <a:r>
              <a:rPr sz="1100" spc="150" dirty="0">
                <a:latin typeface="UKIJ CJK"/>
                <a:cs typeface="UKIJ CJK"/>
              </a:rPr>
              <a:t> </a:t>
            </a:r>
            <a:r>
              <a:rPr sz="1100" spc="100" dirty="0">
                <a:latin typeface="UKIJ CJK"/>
                <a:cs typeface="UKIJ CJK"/>
              </a:rPr>
              <a:t>9-15-2011</a:t>
            </a:r>
            <a:endParaRPr sz="1100" dirty="0">
              <a:latin typeface="UKIJ CJK"/>
              <a:cs typeface="UKIJ CJK"/>
            </a:endParaRPr>
          </a:p>
        </p:txBody>
      </p:sp>
      <p:graphicFrame>
        <p:nvGraphicFramePr>
          <p:cNvPr id="10" name="object 7">
            <a:extLst>
              <a:ext uri="{FF2B5EF4-FFF2-40B4-BE49-F238E27FC236}">
                <a16:creationId xmlns:a16="http://schemas.microsoft.com/office/drawing/2014/main" id="{37888878-32D1-B13E-25A9-3C2316D1CD85}"/>
              </a:ext>
            </a:extLst>
          </p:cNvPr>
          <p:cNvGraphicFramePr>
            <a:graphicFrameLocks noGrp="1"/>
          </p:cNvGraphicFramePr>
          <p:nvPr>
            <p:extLst>
              <p:ext uri="{D42A27DB-BD31-4B8C-83A1-F6EECF244321}">
                <p14:modId xmlns:p14="http://schemas.microsoft.com/office/powerpoint/2010/main" val="2710459769"/>
              </p:ext>
            </p:extLst>
          </p:nvPr>
        </p:nvGraphicFramePr>
        <p:xfrm>
          <a:off x="412595" y="1326739"/>
          <a:ext cx="9777633" cy="4828408"/>
        </p:xfrm>
        <a:graphic>
          <a:graphicData uri="http://schemas.openxmlformats.org/drawingml/2006/table">
            <a:tbl>
              <a:tblPr firstRow="1" bandRow="1">
                <a:tableStyleId>{2D5ABB26-0587-4C30-8999-92F81FD0307C}</a:tableStyleId>
              </a:tblPr>
              <a:tblGrid>
                <a:gridCol w="2033089">
                  <a:extLst>
                    <a:ext uri="{9D8B030D-6E8A-4147-A177-3AD203B41FA5}">
                      <a16:colId xmlns:a16="http://schemas.microsoft.com/office/drawing/2014/main" val="20000"/>
                    </a:ext>
                  </a:extLst>
                </a:gridCol>
                <a:gridCol w="1085869">
                  <a:extLst>
                    <a:ext uri="{9D8B030D-6E8A-4147-A177-3AD203B41FA5}">
                      <a16:colId xmlns:a16="http://schemas.microsoft.com/office/drawing/2014/main" val="20001"/>
                    </a:ext>
                  </a:extLst>
                </a:gridCol>
                <a:gridCol w="6658675">
                  <a:extLst>
                    <a:ext uri="{9D8B030D-6E8A-4147-A177-3AD203B41FA5}">
                      <a16:colId xmlns:a16="http://schemas.microsoft.com/office/drawing/2014/main" val="20002"/>
                    </a:ext>
                  </a:extLst>
                </a:gridCol>
              </a:tblGrid>
              <a:tr h="504443">
                <a:tc>
                  <a:txBody>
                    <a:bodyPr/>
                    <a:lstStyle/>
                    <a:p>
                      <a:pPr marL="420370" marR="413384" indent="114300">
                        <a:lnSpc>
                          <a:spcPct val="100000"/>
                        </a:lnSpc>
                        <a:spcBef>
                          <a:spcPts val="380"/>
                        </a:spcBef>
                      </a:pPr>
                      <a:r>
                        <a:rPr sz="1400" b="1" spc="-5" dirty="0" err="1">
                          <a:solidFill>
                            <a:srgbClr val="FFFFFF"/>
                          </a:solidFill>
                          <a:latin typeface="BIZ UDPゴシック" panose="020B0400000000000000" pitchFamily="50" charset="-128"/>
                          <a:ea typeface="BIZ UDPゴシック" panose="020B0400000000000000" pitchFamily="50" charset="-128"/>
                          <a:cs typeface="Noto Sans CJK HK"/>
                        </a:rPr>
                        <a:t>技術開発</a:t>
                      </a:r>
                      <a:r>
                        <a:rPr sz="1400" b="1" spc="-114" dirty="0" err="1">
                          <a:solidFill>
                            <a:srgbClr val="FFFFFF"/>
                          </a:solidFill>
                          <a:latin typeface="BIZ UDPゴシック" panose="020B0400000000000000" pitchFamily="50" charset="-128"/>
                          <a:ea typeface="BIZ UDPゴシック" panose="020B0400000000000000" pitchFamily="50" charset="-128"/>
                          <a:cs typeface="Noto Sans CJK HK"/>
                        </a:rPr>
                        <a:t>の</a:t>
                      </a:r>
                      <a:r>
                        <a:rPr sz="1400" b="1" spc="-114" dirty="0">
                          <a:solidFill>
                            <a:srgbClr val="FFFFFF"/>
                          </a:solidFill>
                          <a:latin typeface="BIZ UDPゴシック" panose="020B0400000000000000" pitchFamily="50" charset="-128"/>
                          <a:ea typeface="BIZ UDPゴシック" panose="020B0400000000000000" pitchFamily="50" charset="-128"/>
                          <a:cs typeface="Noto Sans CJK HK"/>
                        </a:rPr>
                        <a:t> </a:t>
                      </a:r>
                      <a:r>
                        <a:rPr sz="1400" b="1" dirty="0" err="1">
                          <a:solidFill>
                            <a:srgbClr val="FFFFFF"/>
                          </a:solidFill>
                          <a:latin typeface="BIZ UDPゴシック" panose="020B0400000000000000" pitchFamily="50" charset="-128"/>
                          <a:ea typeface="BIZ UDPゴシック" panose="020B0400000000000000" pitchFamily="50" charset="-128"/>
                          <a:cs typeface="Noto Sans CJK HK"/>
                        </a:rPr>
                        <a:t>相対的レ</a:t>
                      </a:r>
                      <a:r>
                        <a:rPr sz="1400" b="1" spc="-5" dirty="0" err="1">
                          <a:solidFill>
                            <a:srgbClr val="FFFFFF"/>
                          </a:solidFill>
                          <a:latin typeface="BIZ UDPゴシック" panose="020B0400000000000000" pitchFamily="50" charset="-128"/>
                          <a:ea typeface="BIZ UDPゴシック" panose="020B0400000000000000" pitchFamily="50" charset="-128"/>
                          <a:cs typeface="Noto Sans CJK HK"/>
                        </a:rPr>
                        <a:t>ベ</a:t>
                      </a:r>
                      <a:r>
                        <a:rPr sz="1400" b="1" dirty="0" err="1">
                          <a:solidFill>
                            <a:srgbClr val="FFFFFF"/>
                          </a:solidFill>
                          <a:latin typeface="BIZ UDPゴシック" panose="020B0400000000000000" pitchFamily="50" charset="-128"/>
                          <a:ea typeface="BIZ UDPゴシック" panose="020B0400000000000000" pitchFamily="50" charset="-128"/>
                          <a:cs typeface="Noto Sans CJK HK"/>
                        </a:rPr>
                        <a:t>ル</a:t>
                      </a:r>
                      <a:endParaRPr sz="1400" dirty="0">
                        <a:latin typeface="BIZ UDPゴシック" panose="020B0400000000000000" pitchFamily="50" charset="-128"/>
                        <a:ea typeface="BIZ UDPゴシック" panose="020B0400000000000000" pitchFamily="50" charset="-128"/>
                        <a:cs typeface="Noto Sans CJK HK"/>
                      </a:endParaRPr>
                    </a:p>
                  </a:txBody>
                  <a:tcPr marL="0" marR="0" marT="482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4F80BC"/>
                    </a:solidFill>
                  </a:tcPr>
                </a:tc>
                <a:tc>
                  <a:txBody>
                    <a:bodyPr/>
                    <a:lstStyle/>
                    <a:p>
                      <a:pPr algn="ctr">
                        <a:lnSpc>
                          <a:spcPct val="100000"/>
                        </a:lnSpc>
                        <a:spcBef>
                          <a:spcPts val="1195"/>
                        </a:spcBef>
                      </a:pPr>
                      <a:r>
                        <a:rPr sz="1400" b="1" spc="50" dirty="0">
                          <a:solidFill>
                            <a:srgbClr val="FFFFFF"/>
                          </a:solidFill>
                          <a:latin typeface="BIZ UDPゴシック" panose="020B0400000000000000" pitchFamily="50" charset="-128"/>
                          <a:ea typeface="BIZ UDPゴシック" panose="020B0400000000000000" pitchFamily="50" charset="-128"/>
                          <a:cs typeface="Noto Sans CJK HK"/>
                        </a:rPr>
                        <a:t>TRL</a:t>
                      </a:r>
                      <a:endParaRPr sz="1400" dirty="0">
                        <a:latin typeface="BIZ UDPゴシック" panose="020B0400000000000000" pitchFamily="50" charset="-128"/>
                        <a:ea typeface="BIZ UDPゴシック" panose="020B0400000000000000" pitchFamily="50" charset="-128"/>
                        <a:cs typeface="Noto Sans CJK HK"/>
                      </a:endParaRPr>
                    </a:p>
                  </a:txBody>
                  <a:tcPr marL="0" marR="0" marT="15176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4F80BC"/>
                    </a:solidFill>
                  </a:tcPr>
                </a:tc>
                <a:tc>
                  <a:txBody>
                    <a:bodyPr/>
                    <a:lstStyle/>
                    <a:p>
                      <a:pPr marL="1270" algn="ctr">
                        <a:lnSpc>
                          <a:spcPct val="100000"/>
                        </a:lnSpc>
                        <a:spcBef>
                          <a:spcPts val="1195"/>
                        </a:spcBef>
                      </a:pPr>
                      <a:r>
                        <a:rPr sz="1400" b="1" spc="45" dirty="0">
                          <a:solidFill>
                            <a:srgbClr val="FFFFFF"/>
                          </a:solidFill>
                          <a:latin typeface="BIZ UDPゴシック" panose="020B0400000000000000" pitchFamily="50" charset="-128"/>
                          <a:ea typeface="BIZ UDPゴシック" panose="020B0400000000000000" pitchFamily="50" charset="-128"/>
                          <a:cs typeface="Noto Sans CJK HK"/>
                        </a:rPr>
                        <a:t>TRL</a:t>
                      </a:r>
                      <a:r>
                        <a:rPr sz="1400" spc="-250" dirty="0">
                          <a:solidFill>
                            <a:srgbClr val="FFFFFF"/>
                          </a:solidFill>
                          <a:latin typeface="BIZ UDPゴシック" panose="020B0400000000000000" pitchFamily="50" charset="-128"/>
                          <a:ea typeface="BIZ UDPゴシック" panose="020B0400000000000000" pitchFamily="50" charset="-128"/>
                          <a:cs typeface="UKIJ CJK"/>
                        </a:rPr>
                        <a:t>の</a:t>
                      </a:r>
                      <a:r>
                        <a:rPr sz="1400" spc="-5" dirty="0">
                          <a:solidFill>
                            <a:srgbClr val="FFFFFF"/>
                          </a:solidFill>
                          <a:latin typeface="BIZ UDPゴシック" panose="020B0400000000000000" pitchFamily="50" charset="-128"/>
                          <a:ea typeface="BIZ UDPゴシック" panose="020B0400000000000000" pitchFamily="50" charset="-128"/>
                          <a:cs typeface="UKIJ CJK"/>
                        </a:rPr>
                        <a:t>定義</a:t>
                      </a:r>
                      <a:endParaRPr sz="1400" dirty="0">
                        <a:latin typeface="BIZ UDPゴシック" panose="020B0400000000000000" pitchFamily="50" charset="-128"/>
                        <a:ea typeface="BIZ UDPゴシック" panose="020B0400000000000000" pitchFamily="50" charset="-128"/>
                        <a:cs typeface="UKIJ CJK"/>
                      </a:endParaRPr>
                    </a:p>
                  </a:txBody>
                  <a:tcPr marL="0" marR="0" marT="15176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4F80BC"/>
                    </a:solidFill>
                  </a:tcPr>
                </a:tc>
                <a:extLst>
                  <a:ext uri="{0D108BD9-81ED-4DB2-BD59-A6C34878D82A}">
                    <a16:rowId xmlns:a16="http://schemas.microsoft.com/office/drawing/2014/main" val="10000"/>
                  </a:ext>
                </a:extLst>
              </a:tr>
              <a:tr h="502920">
                <a:tc>
                  <a:txBody>
                    <a:bodyPr/>
                    <a:lstStyle/>
                    <a:p>
                      <a:pPr algn="ctr">
                        <a:lnSpc>
                          <a:spcPct val="100000"/>
                        </a:lnSpc>
                        <a:spcBef>
                          <a:spcPts val="1195"/>
                        </a:spcBef>
                      </a:pPr>
                      <a:r>
                        <a:rPr sz="1400" spc="-250" dirty="0">
                          <a:latin typeface="BIZ UDPゴシック" panose="020B0400000000000000" pitchFamily="50" charset="-128"/>
                          <a:ea typeface="BIZ UDPゴシック" panose="020B0400000000000000" pitchFamily="50" charset="-128"/>
                          <a:cs typeface="UKIJ CJK"/>
                        </a:rPr>
                        <a:t>シ</a:t>
                      </a:r>
                      <a:r>
                        <a:rPr sz="1400" spc="-310" dirty="0">
                          <a:latin typeface="BIZ UDPゴシック" panose="020B0400000000000000" pitchFamily="50" charset="-128"/>
                          <a:ea typeface="BIZ UDPゴシック" panose="020B0400000000000000" pitchFamily="50" charset="-128"/>
                          <a:cs typeface="UKIJ CJK"/>
                        </a:rPr>
                        <a:t>ステ</a:t>
                      </a:r>
                      <a:r>
                        <a:rPr sz="1400" spc="-250" dirty="0">
                          <a:latin typeface="BIZ UDPゴシック" panose="020B0400000000000000" pitchFamily="50" charset="-128"/>
                          <a:ea typeface="BIZ UDPゴシック" panose="020B0400000000000000" pitchFamily="50" charset="-128"/>
                          <a:cs typeface="UKIJ CJK"/>
                        </a:rPr>
                        <a:t>ムの</a:t>
                      </a:r>
                      <a:r>
                        <a:rPr sz="1400" spc="-5" dirty="0">
                          <a:latin typeface="BIZ UDPゴシック" panose="020B0400000000000000" pitchFamily="50" charset="-128"/>
                          <a:ea typeface="BIZ UDPゴシック" panose="020B0400000000000000" pitchFamily="50" charset="-128"/>
                          <a:cs typeface="UKIJ CJK"/>
                        </a:rPr>
                        <a:t>運転段階</a:t>
                      </a:r>
                      <a:endParaRPr sz="1400">
                        <a:latin typeface="BIZ UDPゴシック" panose="020B0400000000000000" pitchFamily="50" charset="-128"/>
                        <a:ea typeface="BIZ UDPゴシック" panose="020B0400000000000000" pitchFamily="50" charset="-128"/>
                        <a:cs typeface="UKIJ CJK"/>
                      </a:endParaRPr>
                    </a:p>
                  </a:txBody>
                  <a:tcPr marL="0" marR="0" marT="15176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1195"/>
                        </a:spcBef>
                      </a:pPr>
                      <a:r>
                        <a:rPr sz="1400" spc="114" dirty="0">
                          <a:latin typeface="BIZ UDPゴシック" panose="020B0400000000000000" pitchFamily="50" charset="-128"/>
                          <a:ea typeface="BIZ UDPゴシック" panose="020B0400000000000000" pitchFamily="50" charset="-128"/>
                          <a:cs typeface="UKIJ CJK"/>
                        </a:rPr>
                        <a:t>TRL</a:t>
                      </a:r>
                      <a:r>
                        <a:rPr sz="1400" spc="80" dirty="0">
                          <a:latin typeface="BIZ UDPゴシック" panose="020B0400000000000000" pitchFamily="50" charset="-128"/>
                          <a:ea typeface="BIZ UDPゴシック" panose="020B0400000000000000" pitchFamily="50" charset="-128"/>
                          <a:cs typeface="UKIJ CJK"/>
                        </a:rPr>
                        <a:t> </a:t>
                      </a:r>
                      <a:r>
                        <a:rPr sz="1400" spc="85" dirty="0">
                          <a:latin typeface="BIZ UDPゴシック" panose="020B0400000000000000" pitchFamily="50" charset="-128"/>
                          <a:ea typeface="BIZ UDPゴシック" panose="020B0400000000000000" pitchFamily="50" charset="-128"/>
                          <a:cs typeface="UKIJ CJK"/>
                        </a:rPr>
                        <a:t>9</a:t>
                      </a:r>
                      <a:endParaRPr sz="1400">
                        <a:latin typeface="BIZ UDPゴシック" panose="020B0400000000000000" pitchFamily="50" charset="-128"/>
                        <a:ea typeface="BIZ UDPゴシック" panose="020B0400000000000000" pitchFamily="50" charset="-128"/>
                        <a:cs typeface="UKIJ CJK"/>
                      </a:endParaRPr>
                    </a:p>
                  </a:txBody>
                  <a:tcPr marL="0" marR="0" marT="15176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L="106680">
                        <a:lnSpc>
                          <a:spcPct val="100000"/>
                        </a:lnSpc>
                        <a:spcBef>
                          <a:spcPts val="1195"/>
                        </a:spcBef>
                      </a:pPr>
                      <a:r>
                        <a:rPr sz="1400" spc="-5" dirty="0">
                          <a:latin typeface="BIZ UDPゴシック" panose="020B0400000000000000" pitchFamily="50" charset="-128"/>
                          <a:ea typeface="BIZ UDPゴシック" panose="020B0400000000000000" pitchFamily="50" charset="-128"/>
                          <a:cs typeface="UKIJ CJK"/>
                        </a:rPr>
                        <a:t>想定</a:t>
                      </a:r>
                      <a:r>
                        <a:rPr sz="1400" spc="-405" dirty="0">
                          <a:latin typeface="BIZ UDPゴシック" panose="020B0400000000000000" pitchFamily="50" charset="-128"/>
                          <a:ea typeface="BIZ UDPゴシック" panose="020B0400000000000000" pitchFamily="50" charset="-128"/>
                          <a:cs typeface="UKIJ CJK"/>
                        </a:rPr>
                        <a:t>さ</a:t>
                      </a:r>
                      <a:r>
                        <a:rPr sz="1400" spc="-155" dirty="0">
                          <a:latin typeface="BIZ UDPゴシック" panose="020B0400000000000000" pitchFamily="50" charset="-128"/>
                          <a:ea typeface="BIZ UDPゴシック" panose="020B0400000000000000" pitchFamily="50" charset="-128"/>
                          <a:cs typeface="UKIJ CJK"/>
                        </a:rPr>
                        <a:t>れ</a:t>
                      </a:r>
                      <a:r>
                        <a:rPr sz="1400" spc="-320" dirty="0">
                          <a:latin typeface="BIZ UDPゴシック" panose="020B0400000000000000" pitchFamily="50" charset="-128"/>
                          <a:ea typeface="BIZ UDPゴシック" panose="020B0400000000000000" pitchFamily="50" charset="-128"/>
                          <a:cs typeface="UKIJ CJK"/>
                        </a:rPr>
                        <a:t>る</a:t>
                      </a:r>
                      <a:r>
                        <a:rPr sz="1400" spc="-5" dirty="0">
                          <a:latin typeface="BIZ UDPゴシック" panose="020B0400000000000000" pitchFamily="50" charset="-128"/>
                          <a:ea typeface="BIZ UDPゴシック" panose="020B0400000000000000" pitchFamily="50" charset="-128"/>
                          <a:cs typeface="UKIJ CJK"/>
                        </a:rPr>
                        <a:t>全</a:t>
                      </a:r>
                      <a:r>
                        <a:rPr sz="1400" spc="-285" dirty="0">
                          <a:latin typeface="BIZ UDPゴシック" panose="020B0400000000000000" pitchFamily="50" charset="-128"/>
                          <a:ea typeface="BIZ UDPゴシック" panose="020B0400000000000000" pitchFamily="50" charset="-128"/>
                          <a:cs typeface="UKIJ CJK"/>
                        </a:rPr>
                        <a:t>て</a:t>
                      </a:r>
                      <a:r>
                        <a:rPr sz="1400" spc="-250" dirty="0">
                          <a:latin typeface="BIZ UDPゴシック" panose="020B0400000000000000" pitchFamily="50" charset="-128"/>
                          <a:ea typeface="BIZ UDPゴシック" panose="020B0400000000000000" pitchFamily="50" charset="-128"/>
                          <a:cs typeface="UKIJ CJK"/>
                        </a:rPr>
                        <a:t>の</a:t>
                      </a:r>
                      <a:r>
                        <a:rPr sz="1400" spc="-5" dirty="0">
                          <a:latin typeface="BIZ UDPゴシック" panose="020B0400000000000000" pitchFamily="50" charset="-128"/>
                          <a:ea typeface="BIZ UDPゴシック" panose="020B0400000000000000" pitchFamily="50" charset="-128"/>
                          <a:cs typeface="UKIJ CJK"/>
                        </a:rPr>
                        <a:t>条件</a:t>
                      </a:r>
                      <a:r>
                        <a:rPr sz="1400" spc="-250" dirty="0">
                          <a:latin typeface="BIZ UDPゴシック" panose="020B0400000000000000" pitchFamily="50" charset="-128"/>
                          <a:ea typeface="BIZ UDPゴシック" panose="020B0400000000000000" pitchFamily="50" charset="-128"/>
                          <a:cs typeface="UKIJ CJK"/>
                        </a:rPr>
                        <a:t>で</a:t>
                      </a:r>
                      <a:r>
                        <a:rPr sz="1400" spc="-5" dirty="0">
                          <a:latin typeface="BIZ UDPゴシック" panose="020B0400000000000000" pitchFamily="50" charset="-128"/>
                          <a:ea typeface="BIZ UDPゴシック" panose="020B0400000000000000" pitchFamily="50" charset="-128"/>
                          <a:cs typeface="UKIJ CJK"/>
                        </a:rPr>
                        <a:t>運転</a:t>
                      </a:r>
                      <a:r>
                        <a:rPr sz="1400" spc="-405" dirty="0">
                          <a:latin typeface="BIZ UDPゴシック" panose="020B0400000000000000" pitchFamily="50" charset="-128"/>
                          <a:ea typeface="BIZ UDPゴシック" panose="020B0400000000000000" pitchFamily="50" charset="-128"/>
                          <a:cs typeface="UKIJ CJK"/>
                        </a:rPr>
                        <a:t>さ</a:t>
                      </a:r>
                      <a:r>
                        <a:rPr sz="1400" spc="-155" dirty="0">
                          <a:latin typeface="BIZ UDPゴシック" panose="020B0400000000000000" pitchFamily="50" charset="-128"/>
                          <a:ea typeface="BIZ UDPゴシック" panose="020B0400000000000000" pitchFamily="50" charset="-128"/>
                          <a:cs typeface="UKIJ CJK"/>
                        </a:rPr>
                        <a:t>れ</a:t>
                      </a:r>
                      <a:r>
                        <a:rPr sz="1400" spc="-295" dirty="0">
                          <a:latin typeface="BIZ UDPゴシック" panose="020B0400000000000000" pitchFamily="50" charset="-128"/>
                          <a:ea typeface="BIZ UDPゴシック" panose="020B0400000000000000" pitchFamily="50" charset="-128"/>
                          <a:cs typeface="UKIJ CJK"/>
                        </a:rPr>
                        <a:t>た</a:t>
                      </a:r>
                      <a:r>
                        <a:rPr sz="1400" spc="-5" dirty="0">
                          <a:latin typeface="BIZ UDPゴシック" panose="020B0400000000000000" pitchFamily="50" charset="-128"/>
                          <a:ea typeface="BIZ UDPゴシック" panose="020B0400000000000000" pitchFamily="50" charset="-128"/>
                          <a:cs typeface="UKIJ CJK"/>
                        </a:rPr>
                        <a:t>実</a:t>
                      </a:r>
                      <a:r>
                        <a:rPr sz="1400" spc="-250" dirty="0">
                          <a:latin typeface="BIZ UDPゴシック" panose="020B0400000000000000" pitchFamily="50" charset="-128"/>
                          <a:ea typeface="BIZ UDPゴシック" panose="020B0400000000000000" pitchFamily="50" charset="-128"/>
                          <a:cs typeface="UKIJ CJK"/>
                        </a:rPr>
                        <a:t>シ</a:t>
                      </a:r>
                      <a:r>
                        <a:rPr sz="1400" spc="-310" dirty="0">
                          <a:latin typeface="BIZ UDPゴシック" panose="020B0400000000000000" pitchFamily="50" charset="-128"/>
                          <a:ea typeface="BIZ UDPゴシック" panose="020B0400000000000000" pitchFamily="50" charset="-128"/>
                          <a:cs typeface="UKIJ CJK"/>
                        </a:rPr>
                        <a:t>ステ</a:t>
                      </a:r>
                      <a:r>
                        <a:rPr sz="1400" spc="-245" dirty="0">
                          <a:latin typeface="BIZ UDPゴシック" panose="020B0400000000000000" pitchFamily="50" charset="-128"/>
                          <a:ea typeface="BIZ UDPゴシック" panose="020B0400000000000000" pitchFamily="50" charset="-128"/>
                          <a:cs typeface="UKIJ CJK"/>
                        </a:rPr>
                        <a:t>ム</a:t>
                      </a:r>
                      <a:endParaRPr sz="1400" dirty="0">
                        <a:latin typeface="BIZ UDPゴシック" panose="020B0400000000000000" pitchFamily="50" charset="-128"/>
                        <a:ea typeface="BIZ UDPゴシック" panose="020B0400000000000000" pitchFamily="50" charset="-128"/>
                        <a:cs typeface="UKIJ CJK"/>
                      </a:endParaRPr>
                    </a:p>
                  </a:txBody>
                  <a:tcPr marL="0" marR="0" marT="15176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1"/>
                  </a:ext>
                </a:extLst>
              </a:tr>
              <a:tr h="502919">
                <a:tc rowSpan="2">
                  <a:txBody>
                    <a:bodyPr/>
                    <a:lstStyle/>
                    <a:p>
                      <a:pPr>
                        <a:lnSpc>
                          <a:spcPct val="100000"/>
                        </a:lnSpc>
                      </a:pPr>
                      <a:endParaRPr sz="1800">
                        <a:latin typeface="BIZ UDPゴシック" panose="020B0400000000000000" pitchFamily="50" charset="-128"/>
                        <a:ea typeface="BIZ UDPゴシック" panose="020B0400000000000000" pitchFamily="50" charset="-128"/>
                        <a:cs typeface="Times New Roman"/>
                      </a:endParaRPr>
                    </a:p>
                    <a:p>
                      <a:pPr marL="199390">
                        <a:lnSpc>
                          <a:spcPct val="100000"/>
                        </a:lnSpc>
                        <a:spcBef>
                          <a:spcPts val="1335"/>
                        </a:spcBef>
                      </a:pPr>
                      <a:r>
                        <a:rPr sz="1400" spc="-250" dirty="0">
                          <a:latin typeface="BIZ UDPゴシック" panose="020B0400000000000000" pitchFamily="50" charset="-128"/>
                          <a:ea typeface="BIZ UDPゴシック" panose="020B0400000000000000" pitchFamily="50" charset="-128"/>
                          <a:cs typeface="UKIJ CJK"/>
                        </a:rPr>
                        <a:t>シ</a:t>
                      </a:r>
                      <a:r>
                        <a:rPr sz="1400" spc="-310" dirty="0">
                          <a:latin typeface="BIZ UDPゴシック" panose="020B0400000000000000" pitchFamily="50" charset="-128"/>
                          <a:ea typeface="BIZ UDPゴシック" panose="020B0400000000000000" pitchFamily="50" charset="-128"/>
                          <a:cs typeface="UKIJ CJK"/>
                        </a:rPr>
                        <a:t>ステ</a:t>
                      </a:r>
                      <a:r>
                        <a:rPr sz="1400" spc="-250" dirty="0">
                          <a:latin typeface="BIZ UDPゴシック" panose="020B0400000000000000" pitchFamily="50" charset="-128"/>
                          <a:ea typeface="BIZ UDPゴシック" panose="020B0400000000000000" pitchFamily="50" charset="-128"/>
                          <a:cs typeface="UKIJ CJK"/>
                        </a:rPr>
                        <a:t>ムの</a:t>
                      </a:r>
                      <a:r>
                        <a:rPr sz="1400" spc="-5" dirty="0">
                          <a:latin typeface="BIZ UDPゴシック" panose="020B0400000000000000" pitchFamily="50" charset="-128"/>
                          <a:ea typeface="BIZ UDPゴシック" panose="020B0400000000000000" pitchFamily="50" charset="-128"/>
                          <a:cs typeface="UKIJ CJK"/>
                        </a:rPr>
                        <a:t>試運転段階</a:t>
                      </a:r>
                      <a:endParaRPr sz="1400">
                        <a:latin typeface="BIZ UDPゴシック" panose="020B0400000000000000" pitchFamily="50" charset="-128"/>
                        <a:ea typeface="BIZ UDPゴシック" panose="020B0400000000000000" pitchFamily="50" charset="-128"/>
                        <a:cs typeface="UKIJ CJK"/>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1195"/>
                        </a:spcBef>
                      </a:pPr>
                      <a:r>
                        <a:rPr sz="1400" spc="114" dirty="0">
                          <a:latin typeface="BIZ UDPゴシック" panose="020B0400000000000000" pitchFamily="50" charset="-128"/>
                          <a:ea typeface="BIZ UDPゴシック" panose="020B0400000000000000" pitchFamily="50" charset="-128"/>
                          <a:cs typeface="UKIJ CJK"/>
                        </a:rPr>
                        <a:t>TRL</a:t>
                      </a:r>
                      <a:r>
                        <a:rPr sz="1400" spc="80" dirty="0">
                          <a:latin typeface="BIZ UDPゴシック" panose="020B0400000000000000" pitchFamily="50" charset="-128"/>
                          <a:ea typeface="BIZ UDPゴシック" panose="020B0400000000000000" pitchFamily="50" charset="-128"/>
                          <a:cs typeface="UKIJ CJK"/>
                        </a:rPr>
                        <a:t> </a:t>
                      </a:r>
                      <a:r>
                        <a:rPr sz="1400" spc="85" dirty="0">
                          <a:latin typeface="BIZ UDPゴシック" panose="020B0400000000000000" pitchFamily="50" charset="-128"/>
                          <a:ea typeface="BIZ UDPゴシック" panose="020B0400000000000000" pitchFamily="50" charset="-128"/>
                          <a:cs typeface="UKIJ CJK"/>
                        </a:rPr>
                        <a:t>8</a:t>
                      </a:r>
                      <a:endParaRPr sz="1400">
                        <a:latin typeface="BIZ UDPゴシック" panose="020B0400000000000000" pitchFamily="50" charset="-128"/>
                        <a:ea typeface="BIZ UDPゴシック" panose="020B0400000000000000" pitchFamily="50" charset="-128"/>
                        <a:cs typeface="UKIJ CJK"/>
                      </a:endParaRPr>
                    </a:p>
                  </a:txBody>
                  <a:tcPr marL="0" marR="0" marT="15176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L="106045">
                        <a:lnSpc>
                          <a:spcPct val="100000"/>
                        </a:lnSpc>
                        <a:spcBef>
                          <a:spcPts val="1195"/>
                        </a:spcBef>
                      </a:pPr>
                      <a:r>
                        <a:rPr sz="1400" spc="-5" dirty="0">
                          <a:latin typeface="BIZ UDPゴシック" panose="020B0400000000000000" pitchFamily="50" charset="-128"/>
                          <a:ea typeface="BIZ UDPゴシック" panose="020B0400000000000000" pitchFamily="50" charset="-128"/>
                          <a:cs typeface="UKIJ CJK"/>
                        </a:rPr>
                        <a:t>試験</a:t>
                      </a:r>
                      <a:r>
                        <a:rPr sz="1400" spc="-484" dirty="0">
                          <a:latin typeface="BIZ UDPゴシック" panose="020B0400000000000000" pitchFamily="50" charset="-128"/>
                          <a:ea typeface="BIZ UDPゴシック" panose="020B0400000000000000" pitchFamily="50" charset="-128"/>
                          <a:cs typeface="UKIJ CJK"/>
                        </a:rPr>
                        <a:t>と</a:t>
                      </a:r>
                      <a:r>
                        <a:rPr sz="1400" spc="-5" dirty="0">
                          <a:latin typeface="BIZ UDPゴシック" panose="020B0400000000000000" pitchFamily="50" charset="-128"/>
                          <a:ea typeface="BIZ UDPゴシック" panose="020B0400000000000000" pitchFamily="50" charset="-128"/>
                          <a:cs typeface="UKIJ CJK"/>
                        </a:rPr>
                        <a:t>実証</a:t>
                      </a:r>
                      <a:r>
                        <a:rPr sz="1400" spc="-335" dirty="0">
                          <a:latin typeface="BIZ UDPゴシック" panose="020B0400000000000000" pitchFamily="50" charset="-128"/>
                          <a:ea typeface="BIZ UDPゴシック" panose="020B0400000000000000" pitchFamily="50" charset="-128"/>
                          <a:cs typeface="UKIJ CJK"/>
                        </a:rPr>
                        <a:t>を</a:t>
                      </a:r>
                      <a:r>
                        <a:rPr sz="1400" spc="-5" dirty="0">
                          <a:latin typeface="BIZ UDPゴシック" panose="020B0400000000000000" pitchFamily="50" charset="-128"/>
                          <a:ea typeface="BIZ UDPゴシック" panose="020B0400000000000000" pitchFamily="50" charset="-128"/>
                          <a:cs typeface="UKIJ CJK"/>
                        </a:rPr>
                        <a:t>通</a:t>
                      </a:r>
                      <a:r>
                        <a:rPr sz="1400" spc="-370" dirty="0">
                          <a:latin typeface="BIZ UDPゴシック" panose="020B0400000000000000" pitchFamily="50" charset="-128"/>
                          <a:ea typeface="BIZ UDPゴシック" panose="020B0400000000000000" pitchFamily="50" charset="-128"/>
                          <a:cs typeface="UKIJ CJK"/>
                        </a:rPr>
                        <a:t>じ</a:t>
                      </a:r>
                      <a:r>
                        <a:rPr sz="1400" spc="-285" dirty="0">
                          <a:latin typeface="BIZ UDPゴシック" panose="020B0400000000000000" pitchFamily="50" charset="-128"/>
                          <a:ea typeface="BIZ UDPゴシック" panose="020B0400000000000000" pitchFamily="50" charset="-128"/>
                          <a:cs typeface="UKIJ CJK"/>
                        </a:rPr>
                        <a:t>て</a:t>
                      </a:r>
                      <a:r>
                        <a:rPr sz="1400" spc="-5" dirty="0">
                          <a:latin typeface="BIZ UDPゴシック" panose="020B0400000000000000" pitchFamily="50" charset="-128"/>
                          <a:ea typeface="BIZ UDPゴシック" panose="020B0400000000000000" pitchFamily="50" charset="-128"/>
                          <a:cs typeface="UKIJ CJK"/>
                        </a:rPr>
                        <a:t>完成</a:t>
                      </a:r>
                      <a:r>
                        <a:rPr sz="1400" spc="-370" dirty="0">
                          <a:latin typeface="BIZ UDPゴシック" panose="020B0400000000000000" pitchFamily="50" charset="-128"/>
                          <a:ea typeface="BIZ UDPゴシック" panose="020B0400000000000000" pitchFamily="50" charset="-128"/>
                          <a:cs typeface="UKIJ CJK"/>
                        </a:rPr>
                        <a:t>し</a:t>
                      </a:r>
                      <a:r>
                        <a:rPr sz="1400" spc="-5" dirty="0">
                          <a:latin typeface="BIZ UDPゴシック" panose="020B0400000000000000" pitchFamily="50" charset="-128"/>
                          <a:ea typeface="BIZ UDPゴシック" panose="020B0400000000000000" pitchFamily="50" charset="-128"/>
                          <a:cs typeface="UKIJ CJK"/>
                        </a:rPr>
                        <a:t>性能確認</a:t>
                      </a:r>
                      <a:r>
                        <a:rPr sz="1400" spc="-405" dirty="0">
                          <a:latin typeface="BIZ UDPゴシック" panose="020B0400000000000000" pitchFamily="50" charset="-128"/>
                          <a:ea typeface="BIZ UDPゴシック" panose="020B0400000000000000" pitchFamily="50" charset="-128"/>
                          <a:cs typeface="UKIJ CJK"/>
                        </a:rPr>
                        <a:t>さ</a:t>
                      </a:r>
                      <a:r>
                        <a:rPr sz="1400" spc="-155" dirty="0">
                          <a:latin typeface="BIZ UDPゴシック" panose="020B0400000000000000" pitchFamily="50" charset="-128"/>
                          <a:ea typeface="BIZ UDPゴシック" panose="020B0400000000000000" pitchFamily="50" charset="-128"/>
                          <a:cs typeface="UKIJ CJK"/>
                        </a:rPr>
                        <a:t>れ</a:t>
                      </a:r>
                      <a:r>
                        <a:rPr sz="1400" spc="-295" dirty="0">
                          <a:latin typeface="BIZ UDPゴシック" panose="020B0400000000000000" pitchFamily="50" charset="-128"/>
                          <a:ea typeface="BIZ UDPゴシック" panose="020B0400000000000000" pitchFamily="50" charset="-128"/>
                          <a:cs typeface="UKIJ CJK"/>
                        </a:rPr>
                        <a:t>た</a:t>
                      </a:r>
                      <a:r>
                        <a:rPr sz="1400" spc="-5" dirty="0">
                          <a:latin typeface="BIZ UDPゴシック" panose="020B0400000000000000" pitchFamily="50" charset="-128"/>
                          <a:ea typeface="BIZ UDPゴシック" panose="020B0400000000000000" pitchFamily="50" charset="-128"/>
                          <a:cs typeface="UKIJ CJK"/>
                        </a:rPr>
                        <a:t>実</a:t>
                      </a:r>
                      <a:r>
                        <a:rPr sz="1400" spc="-250" dirty="0">
                          <a:latin typeface="BIZ UDPゴシック" panose="020B0400000000000000" pitchFamily="50" charset="-128"/>
                          <a:ea typeface="BIZ UDPゴシック" panose="020B0400000000000000" pitchFamily="50" charset="-128"/>
                          <a:cs typeface="UKIJ CJK"/>
                        </a:rPr>
                        <a:t>シ</a:t>
                      </a:r>
                      <a:r>
                        <a:rPr sz="1400" spc="-310" dirty="0">
                          <a:latin typeface="BIZ UDPゴシック" panose="020B0400000000000000" pitchFamily="50" charset="-128"/>
                          <a:ea typeface="BIZ UDPゴシック" panose="020B0400000000000000" pitchFamily="50" charset="-128"/>
                          <a:cs typeface="UKIJ CJK"/>
                        </a:rPr>
                        <a:t>ステ</a:t>
                      </a:r>
                      <a:r>
                        <a:rPr sz="1400" spc="-245" dirty="0">
                          <a:latin typeface="BIZ UDPゴシック" panose="020B0400000000000000" pitchFamily="50" charset="-128"/>
                          <a:ea typeface="BIZ UDPゴシック" panose="020B0400000000000000" pitchFamily="50" charset="-128"/>
                          <a:cs typeface="UKIJ CJK"/>
                        </a:rPr>
                        <a:t>ム</a:t>
                      </a:r>
                      <a:endParaRPr sz="1400" dirty="0">
                        <a:latin typeface="BIZ UDPゴシック" panose="020B0400000000000000" pitchFamily="50" charset="-128"/>
                        <a:ea typeface="BIZ UDPゴシック" panose="020B0400000000000000" pitchFamily="50" charset="-128"/>
                        <a:cs typeface="UKIJ CJK"/>
                      </a:endParaRPr>
                    </a:p>
                  </a:txBody>
                  <a:tcPr marL="0" marR="0" marT="15176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2"/>
                  </a:ext>
                </a:extLst>
              </a:tr>
              <a:tr h="504444">
                <a:tc vMerge="1">
                  <a:txBody>
                    <a:bodyPr/>
                    <a:lstStyle/>
                    <a:p>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1195"/>
                        </a:spcBef>
                      </a:pPr>
                      <a:r>
                        <a:rPr sz="1400" spc="114" dirty="0">
                          <a:latin typeface="BIZ UDPゴシック" panose="020B0400000000000000" pitchFamily="50" charset="-128"/>
                          <a:ea typeface="BIZ UDPゴシック" panose="020B0400000000000000" pitchFamily="50" charset="-128"/>
                          <a:cs typeface="UKIJ CJK"/>
                        </a:rPr>
                        <a:t>TRL</a:t>
                      </a:r>
                      <a:r>
                        <a:rPr sz="1400" spc="80" dirty="0">
                          <a:latin typeface="BIZ UDPゴシック" panose="020B0400000000000000" pitchFamily="50" charset="-128"/>
                          <a:ea typeface="BIZ UDPゴシック" panose="020B0400000000000000" pitchFamily="50" charset="-128"/>
                          <a:cs typeface="UKIJ CJK"/>
                        </a:rPr>
                        <a:t> </a:t>
                      </a:r>
                      <a:r>
                        <a:rPr sz="1400" spc="85" dirty="0">
                          <a:latin typeface="BIZ UDPゴシック" panose="020B0400000000000000" pitchFamily="50" charset="-128"/>
                          <a:ea typeface="BIZ UDPゴシック" panose="020B0400000000000000" pitchFamily="50" charset="-128"/>
                          <a:cs typeface="UKIJ CJK"/>
                        </a:rPr>
                        <a:t>7</a:t>
                      </a:r>
                      <a:endParaRPr sz="1400">
                        <a:latin typeface="BIZ UDPゴシック" panose="020B0400000000000000" pitchFamily="50" charset="-128"/>
                        <a:ea typeface="BIZ UDPゴシック" panose="020B0400000000000000" pitchFamily="50" charset="-128"/>
                        <a:cs typeface="UKIJ CJK"/>
                      </a:endParaRPr>
                    </a:p>
                  </a:txBody>
                  <a:tcPr marL="0" marR="0" marT="15176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L="106045">
                        <a:lnSpc>
                          <a:spcPct val="100000"/>
                        </a:lnSpc>
                        <a:spcBef>
                          <a:spcPts val="1195"/>
                        </a:spcBef>
                      </a:pPr>
                      <a:r>
                        <a:rPr sz="1400" spc="-425" dirty="0">
                          <a:latin typeface="BIZ UDPゴシック" panose="020B0400000000000000" pitchFamily="50" charset="-128"/>
                          <a:ea typeface="BIZ UDPゴシック" panose="020B0400000000000000" pitchFamily="50" charset="-128"/>
                          <a:cs typeface="UKIJ CJK"/>
                        </a:rPr>
                        <a:t>フ</a:t>
                      </a:r>
                      <a:r>
                        <a:rPr sz="1400" spc="-250" dirty="0">
                          <a:latin typeface="BIZ UDPゴシック" panose="020B0400000000000000" pitchFamily="50" charset="-128"/>
                          <a:ea typeface="BIZ UDPゴシック" panose="020B0400000000000000" pitchFamily="50" charset="-128"/>
                          <a:cs typeface="UKIJ CJK"/>
                        </a:rPr>
                        <a:t>ル</a:t>
                      </a:r>
                      <a:r>
                        <a:rPr sz="1400" spc="-310" dirty="0">
                          <a:latin typeface="BIZ UDPゴシック" panose="020B0400000000000000" pitchFamily="50" charset="-128"/>
                          <a:ea typeface="BIZ UDPゴシック" panose="020B0400000000000000" pitchFamily="50" charset="-128"/>
                          <a:cs typeface="UKIJ CJK"/>
                        </a:rPr>
                        <a:t>ス</a:t>
                      </a:r>
                      <a:r>
                        <a:rPr sz="1400" spc="-285" dirty="0">
                          <a:latin typeface="BIZ UDPゴシック" panose="020B0400000000000000" pitchFamily="50" charset="-128"/>
                          <a:ea typeface="BIZ UDPゴシック" panose="020B0400000000000000" pitchFamily="50" charset="-128"/>
                          <a:cs typeface="UKIJ CJK"/>
                        </a:rPr>
                        <a:t>ケ</a:t>
                      </a:r>
                      <a:r>
                        <a:rPr sz="1400" spc="-250" dirty="0">
                          <a:latin typeface="BIZ UDPゴシック" panose="020B0400000000000000" pitchFamily="50" charset="-128"/>
                          <a:ea typeface="BIZ UDPゴシック" panose="020B0400000000000000" pitchFamily="50" charset="-128"/>
                          <a:cs typeface="UKIJ CJK"/>
                        </a:rPr>
                        <a:t>ールで</a:t>
                      </a:r>
                      <a:r>
                        <a:rPr sz="1400" spc="-440" dirty="0">
                          <a:latin typeface="BIZ UDPゴシック" panose="020B0400000000000000" pitchFamily="50" charset="-128"/>
                          <a:ea typeface="BIZ UDPゴシック" panose="020B0400000000000000" pitchFamily="50" charset="-128"/>
                          <a:cs typeface="UKIJ CJK"/>
                        </a:rPr>
                        <a:t>、</a:t>
                      </a:r>
                      <a:r>
                        <a:rPr sz="1400" spc="-5" dirty="0">
                          <a:latin typeface="BIZ UDPゴシック" panose="020B0400000000000000" pitchFamily="50" charset="-128"/>
                          <a:ea typeface="BIZ UDPゴシック" panose="020B0400000000000000" pitchFamily="50" charset="-128"/>
                          <a:cs typeface="UKIJ CJK"/>
                        </a:rPr>
                        <a:t>同様</a:t>
                      </a:r>
                      <a:r>
                        <a:rPr sz="1400" spc="-200" dirty="0">
                          <a:latin typeface="BIZ UDPゴシック" panose="020B0400000000000000" pitchFamily="50" charset="-128"/>
                          <a:ea typeface="BIZ UDPゴシック" panose="020B0400000000000000" pitchFamily="50" charset="-128"/>
                          <a:cs typeface="UKIJ CJK"/>
                        </a:rPr>
                        <a:t>な</a:t>
                      </a:r>
                      <a:r>
                        <a:rPr sz="1400" spc="-5" dirty="0">
                          <a:latin typeface="BIZ UDPゴシック" panose="020B0400000000000000" pitchFamily="50" charset="-128"/>
                          <a:ea typeface="BIZ UDPゴシック" panose="020B0400000000000000" pitchFamily="50" charset="-128"/>
                          <a:cs typeface="UKIJ CJK"/>
                        </a:rPr>
                        <a:t>（原型的</a:t>
                      </a:r>
                      <a:r>
                        <a:rPr sz="1400" spc="-200" dirty="0">
                          <a:latin typeface="BIZ UDPゴシック" panose="020B0400000000000000" pitchFamily="50" charset="-128"/>
                          <a:ea typeface="BIZ UDPゴシック" panose="020B0400000000000000" pitchFamily="50" charset="-128"/>
                          <a:cs typeface="UKIJ CJK"/>
                        </a:rPr>
                        <a:t>な</a:t>
                      </a:r>
                      <a:r>
                        <a:rPr sz="1400" spc="-5" dirty="0">
                          <a:latin typeface="BIZ UDPゴシック" panose="020B0400000000000000" pitchFamily="50" charset="-128"/>
                          <a:ea typeface="BIZ UDPゴシック" panose="020B0400000000000000" pitchFamily="50" charset="-128"/>
                          <a:cs typeface="UKIJ CJK"/>
                        </a:rPr>
                        <a:t>）</a:t>
                      </a:r>
                      <a:r>
                        <a:rPr sz="1400" spc="-250" dirty="0">
                          <a:latin typeface="BIZ UDPゴシック" panose="020B0400000000000000" pitchFamily="50" charset="-128"/>
                          <a:ea typeface="BIZ UDPゴシック" panose="020B0400000000000000" pitchFamily="50" charset="-128"/>
                          <a:cs typeface="UKIJ CJK"/>
                        </a:rPr>
                        <a:t>シ</a:t>
                      </a:r>
                      <a:r>
                        <a:rPr sz="1400" spc="-310" dirty="0">
                          <a:latin typeface="BIZ UDPゴシック" panose="020B0400000000000000" pitchFamily="50" charset="-128"/>
                          <a:ea typeface="BIZ UDPゴシック" panose="020B0400000000000000" pitchFamily="50" charset="-128"/>
                          <a:cs typeface="UKIJ CJK"/>
                        </a:rPr>
                        <a:t>ステ</a:t>
                      </a:r>
                      <a:r>
                        <a:rPr sz="1400" spc="-250" dirty="0">
                          <a:latin typeface="BIZ UDPゴシック" panose="020B0400000000000000" pitchFamily="50" charset="-128"/>
                          <a:ea typeface="BIZ UDPゴシック" panose="020B0400000000000000" pitchFamily="50" charset="-128"/>
                          <a:cs typeface="UKIJ CJK"/>
                        </a:rPr>
                        <a:t>ム</a:t>
                      </a:r>
                      <a:r>
                        <a:rPr sz="1400" spc="-335" dirty="0">
                          <a:latin typeface="BIZ UDPゴシック" panose="020B0400000000000000" pitchFamily="50" charset="-128"/>
                          <a:ea typeface="BIZ UDPゴシック" panose="020B0400000000000000" pitchFamily="50" charset="-128"/>
                          <a:cs typeface="UKIJ CJK"/>
                        </a:rPr>
                        <a:t>を</a:t>
                      </a:r>
                      <a:r>
                        <a:rPr sz="1400" spc="-440" dirty="0">
                          <a:latin typeface="BIZ UDPゴシック" panose="020B0400000000000000" pitchFamily="50" charset="-128"/>
                          <a:ea typeface="BIZ UDPゴシック" panose="020B0400000000000000" pitchFamily="50" charset="-128"/>
                          <a:cs typeface="UKIJ CJK"/>
                        </a:rPr>
                        <a:t>、</a:t>
                      </a:r>
                      <a:r>
                        <a:rPr sz="1400" spc="-5" dirty="0">
                          <a:latin typeface="BIZ UDPゴシック" panose="020B0400000000000000" pitchFamily="50" charset="-128"/>
                          <a:ea typeface="BIZ UDPゴシック" panose="020B0400000000000000" pitchFamily="50" charset="-128"/>
                          <a:cs typeface="UKIJ CJK"/>
                        </a:rPr>
                        <a:t>現実的</a:t>
                      </a:r>
                      <a:r>
                        <a:rPr sz="1400" spc="-200" dirty="0">
                          <a:latin typeface="BIZ UDPゴシック" panose="020B0400000000000000" pitchFamily="50" charset="-128"/>
                          <a:ea typeface="BIZ UDPゴシック" panose="020B0400000000000000" pitchFamily="50" charset="-128"/>
                          <a:cs typeface="UKIJ CJK"/>
                        </a:rPr>
                        <a:t>な</a:t>
                      </a:r>
                      <a:r>
                        <a:rPr sz="1400" spc="-5" dirty="0">
                          <a:latin typeface="BIZ UDPゴシック" panose="020B0400000000000000" pitchFamily="50" charset="-128"/>
                          <a:ea typeface="BIZ UDPゴシック" panose="020B0400000000000000" pitchFamily="50" charset="-128"/>
                          <a:cs typeface="UKIJ CJK"/>
                        </a:rPr>
                        <a:t>環境</a:t>
                      </a:r>
                      <a:r>
                        <a:rPr sz="1400" spc="-285" dirty="0">
                          <a:latin typeface="BIZ UDPゴシック" panose="020B0400000000000000" pitchFamily="50" charset="-128"/>
                          <a:ea typeface="BIZ UDPゴシック" panose="020B0400000000000000" pitchFamily="50" charset="-128"/>
                          <a:cs typeface="UKIJ CJK"/>
                        </a:rPr>
                        <a:t>に</a:t>
                      </a:r>
                      <a:r>
                        <a:rPr sz="1400" spc="-250" dirty="0">
                          <a:latin typeface="BIZ UDPゴシック" panose="020B0400000000000000" pitchFamily="50" charset="-128"/>
                          <a:ea typeface="BIZ UDPゴシック" panose="020B0400000000000000" pitchFamily="50" charset="-128"/>
                          <a:cs typeface="UKIJ CJK"/>
                        </a:rPr>
                        <a:t>おい</a:t>
                      </a:r>
                      <a:r>
                        <a:rPr sz="1400" spc="-285" dirty="0">
                          <a:latin typeface="BIZ UDPゴシック" panose="020B0400000000000000" pitchFamily="50" charset="-128"/>
                          <a:ea typeface="BIZ UDPゴシック" panose="020B0400000000000000" pitchFamily="50" charset="-128"/>
                          <a:cs typeface="UKIJ CJK"/>
                        </a:rPr>
                        <a:t>て</a:t>
                      </a:r>
                      <a:r>
                        <a:rPr sz="1400" spc="-5" dirty="0">
                          <a:latin typeface="BIZ UDPゴシック" panose="020B0400000000000000" pitchFamily="50" charset="-128"/>
                          <a:ea typeface="BIZ UDPゴシック" panose="020B0400000000000000" pitchFamily="50" charset="-128"/>
                          <a:cs typeface="UKIJ CJK"/>
                        </a:rPr>
                        <a:t>実証</a:t>
                      </a:r>
                      <a:r>
                        <a:rPr sz="1400" spc="-370" dirty="0">
                          <a:latin typeface="BIZ UDPゴシック" panose="020B0400000000000000" pitchFamily="50" charset="-128"/>
                          <a:ea typeface="BIZ UDPゴシック" panose="020B0400000000000000" pitchFamily="50" charset="-128"/>
                          <a:cs typeface="UKIJ CJK"/>
                        </a:rPr>
                        <a:t>し</a:t>
                      </a:r>
                      <a:r>
                        <a:rPr sz="1400" spc="-285" dirty="0">
                          <a:latin typeface="BIZ UDPゴシック" panose="020B0400000000000000" pitchFamily="50" charset="-128"/>
                          <a:ea typeface="BIZ UDPゴシック" panose="020B0400000000000000" pitchFamily="50" charset="-128"/>
                          <a:cs typeface="UKIJ CJK"/>
                        </a:rPr>
                        <a:t>て</a:t>
                      </a:r>
                      <a:r>
                        <a:rPr sz="1400" spc="-250" dirty="0">
                          <a:latin typeface="BIZ UDPゴシック" panose="020B0400000000000000" pitchFamily="50" charset="-128"/>
                          <a:ea typeface="BIZ UDPゴシック" panose="020B0400000000000000" pitchFamily="50" charset="-128"/>
                          <a:cs typeface="UKIJ CJK"/>
                        </a:rPr>
                        <a:t>い</a:t>
                      </a:r>
                      <a:r>
                        <a:rPr sz="1400" spc="-320" dirty="0">
                          <a:latin typeface="BIZ UDPゴシック" panose="020B0400000000000000" pitchFamily="50" charset="-128"/>
                          <a:ea typeface="BIZ UDPゴシック" panose="020B0400000000000000" pitchFamily="50" charset="-128"/>
                          <a:cs typeface="UKIJ CJK"/>
                        </a:rPr>
                        <a:t>る</a:t>
                      </a:r>
                      <a:r>
                        <a:rPr sz="1400" spc="-335" dirty="0">
                          <a:latin typeface="BIZ UDPゴシック" panose="020B0400000000000000" pitchFamily="50" charset="-128"/>
                          <a:ea typeface="BIZ UDPゴシック" panose="020B0400000000000000" pitchFamily="50" charset="-128"/>
                          <a:cs typeface="UKIJ CJK"/>
                        </a:rPr>
                        <a:t>レ</a:t>
                      </a:r>
                      <a:r>
                        <a:rPr sz="1400" spc="-260" dirty="0">
                          <a:latin typeface="BIZ UDPゴシック" panose="020B0400000000000000" pitchFamily="50" charset="-128"/>
                          <a:ea typeface="BIZ UDPゴシック" panose="020B0400000000000000" pitchFamily="50" charset="-128"/>
                          <a:cs typeface="UKIJ CJK"/>
                        </a:rPr>
                        <a:t>ベ</a:t>
                      </a:r>
                      <a:r>
                        <a:rPr sz="1400" spc="-245" dirty="0">
                          <a:latin typeface="BIZ UDPゴシック" panose="020B0400000000000000" pitchFamily="50" charset="-128"/>
                          <a:ea typeface="BIZ UDPゴシック" panose="020B0400000000000000" pitchFamily="50" charset="-128"/>
                          <a:cs typeface="UKIJ CJK"/>
                        </a:rPr>
                        <a:t>ル</a:t>
                      </a:r>
                      <a:endParaRPr sz="1400" dirty="0">
                        <a:latin typeface="BIZ UDPゴシック" panose="020B0400000000000000" pitchFamily="50" charset="-128"/>
                        <a:ea typeface="BIZ UDPゴシック" panose="020B0400000000000000" pitchFamily="50" charset="-128"/>
                        <a:cs typeface="UKIJ CJK"/>
                      </a:endParaRPr>
                    </a:p>
                  </a:txBody>
                  <a:tcPr marL="0" marR="0" marT="15176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3"/>
                  </a:ext>
                </a:extLst>
              </a:tr>
              <a:tr h="502919">
                <a:tc>
                  <a:txBody>
                    <a:bodyPr/>
                    <a:lstStyle/>
                    <a:p>
                      <a:pPr algn="ctr">
                        <a:lnSpc>
                          <a:spcPct val="100000"/>
                        </a:lnSpc>
                        <a:spcBef>
                          <a:spcPts val="1185"/>
                        </a:spcBef>
                      </a:pPr>
                      <a:r>
                        <a:rPr sz="1400" spc="-5" dirty="0">
                          <a:latin typeface="BIZ UDPゴシック" panose="020B0400000000000000" pitchFamily="50" charset="-128"/>
                          <a:ea typeface="BIZ UDPゴシック" panose="020B0400000000000000" pitchFamily="50" charset="-128"/>
                          <a:cs typeface="UKIJ CJK"/>
                        </a:rPr>
                        <a:t>技術</a:t>
                      </a:r>
                      <a:r>
                        <a:rPr sz="1400" spc="-250" dirty="0">
                          <a:latin typeface="BIZ UDPゴシック" panose="020B0400000000000000" pitchFamily="50" charset="-128"/>
                          <a:ea typeface="BIZ UDPゴシック" panose="020B0400000000000000" pitchFamily="50" charset="-128"/>
                          <a:cs typeface="UKIJ CJK"/>
                        </a:rPr>
                        <a:t>の</a:t>
                      </a:r>
                      <a:r>
                        <a:rPr sz="1400" spc="-5" dirty="0">
                          <a:latin typeface="BIZ UDPゴシック" panose="020B0400000000000000" pitchFamily="50" charset="-128"/>
                          <a:ea typeface="BIZ UDPゴシック" panose="020B0400000000000000" pitchFamily="50" charset="-128"/>
                          <a:cs typeface="UKIJ CJK"/>
                        </a:rPr>
                        <a:t>実証段階</a:t>
                      </a:r>
                      <a:endParaRPr sz="1400">
                        <a:latin typeface="BIZ UDPゴシック" panose="020B0400000000000000" pitchFamily="50" charset="-128"/>
                        <a:ea typeface="BIZ UDPゴシック" panose="020B0400000000000000" pitchFamily="50" charset="-128"/>
                        <a:cs typeface="UKIJ CJK"/>
                      </a:endParaRPr>
                    </a:p>
                  </a:txBody>
                  <a:tcPr marL="0" marR="0" marT="15049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1185"/>
                        </a:spcBef>
                      </a:pPr>
                      <a:r>
                        <a:rPr sz="1400" spc="114" dirty="0">
                          <a:latin typeface="BIZ UDPゴシック" panose="020B0400000000000000" pitchFamily="50" charset="-128"/>
                          <a:ea typeface="BIZ UDPゴシック" panose="020B0400000000000000" pitchFamily="50" charset="-128"/>
                          <a:cs typeface="UKIJ CJK"/>
                        </a:rPr>
                        <a:t>TRL</a:t>
                      </a:r>
                      <a:r>
                        <a:rPr sz="1400" spc="80" dirty="0">
                          <a:latin typeface="BIZ UDPゴシック" panose="020B0400000000000000" pitchFamily="50" charset="-128"/>
                          <a:ea typeface="BIZ UDPゴシック" panose="020B0400000000000000" pitchFamily="50" charset="-128"/>
                          <a:cs typeface="UKIJ CJK"/>
                        </a:rPr>
                        <a:t> </a:t>
                      </a:r>
                      <a:r>
                        <a:rPr sz="1400" spc="85" dirty="0">
                          <a:latin typeface="BIZ UDPゴシック" panose="020B0400000000000000" pitchFamily="50" charset="-128"/>
                          <a:ea typeface="BIZ UDPゴシック" panose="020B0400000000000000" pitchFamily="50" charset="-128"/>
                          <a:cs typeface="UKIJ CJK"/>
                        </a:rPr>
                        <a:t>6</a:t>
                      </a:r>
                      <a:endParaRPr sz="1400">
                        <a:latin typeface="BIZ UDPゴシック" panose="020B0400000000000000" pitchFamily="50" charset="-128"/>
                        <a:ea typeface="BIZ UDPゴシック" panose="020B0400000000000000" pitchFamily="50" charset="-128"/>
                        <a:cs typeface="UKIJ CJK"/>
                      </a:endParaRPr>
                    </a:p>
                  </a:txBody>
                  <a:tcPr marL="0" marR="0" marT="15049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L="106045">
                        <a:lnSpc>
                          <a:spcPct val="100000"/>
                        </a:lnSpc>
                        <a:spcBef>
                          <a:spcPts val="1185"/>
                        </a:spcBef>
                      </a:pPr>
                      <a:r>
                        <a:rPr sz="1400" spc="-5" dirty="0">
                          <a:latin typeface="BIZ UDPゴシック" panose="020B0400000000000000" pitchFamily="50" charset="-128"/>
                          <a:ea typeface="BIZ UDPゴシック" panose="020B0400000000000000" pitchFamily="50" charset="-128"/>
                          <a:cs typeface="UKIJ CJK"/>
                        </a:rPr>
                        <a:t>工学規模</a:t>
                      </a:r>
                      <a:r>
                        <a:rPr sz="1400" spc="-250" dirty="0">
                          <a:latin typeface="BIZ UDPゴシック" panose="020B0400000000000000" pitchFamily="50" charset="-128"/>
                          <a:ea typeface="BIZ UDPゴシック" panose="020B0400000000000000" pitchFamily="50" charset="-128"/>
                          <a:cs typeface="UKIJ CJK"/>
                        </a:rPr>
                        <a:t>で</a:t>
                      </a:r>
                      <a:r>
                        <a:rPr sz="1400" spc="-440" dirty="0">
                          <a:latin typeface="BIZ UDPゴシック" panose="020B0400000000000000" pitchFamily="50" charset="-128"/>
                          <a:ea typeface="BIZ UDPゴシック" panose="020B0400000000000000" pitchFamily="50" charset="-128"/>
                          <a:cs typeface="UKIJ CJK"/>
                        </a:rPr>
                        <a:t>、</a:t>
                      </a:r>
                      <a:r>
                        <a:rPr sz="1400" spc="-5" dirty="0">
                          <a:latin typeface="BIZ UDPゴシック" panose="020B0400000000000000" pitchFamily="50" charset="-128"/>
                          <a:ea typeface="BIZ UDPゴシック" panose="020B0400000000000000" pitchFamily="50" charset="-128"/>
                          <a:cs typeface="UKIJ CJK"/>
                        </a:rPr>
                        <a:t>同様</a:t>
                      </a:r>
                      <a:r>
                        <a:rPr sz="1400" spc="-200" dirty="0">
                          <a:latin typeface="BIZ UDPゴシック" panose="020B0400000000000000" pitchFamily="50" charset="-128"/>
                          <a:ea typeface="BIZ UDPゴシック" panose="020B0400000000000000" pitchFamily="50" charset="-128"/>
                          <a:cs typeface="UKIJ CJK"/>
                        </a:rPr>
                        <a:t>な</a:t>
                      </a:r>
                      <a:r>
                        <a:rPr sz="1400" spc="-5" dirty="0">
                          <a:latin typeface="BIZ UDPゴシック" panose="020B0400000000000000" pitchFamily="50" charset="-128"/>
                          <a:ea typeface="BIZ UDPゴシック" panose="020B0400000000000000" pitchFamily="50" charset="-128"/>
                          <a:cs typeface="UKIJ CJK"/>
                        </a:rPr>
                        <a:t>（原型的</a:t>
                      </a:r>
                      <a:r>
                        <a:rPr sz="1400" spc="-200" dirty="0">
                          <a:latin typeface="BIZ UDPゴシック" panose="020B0400000000000000" pitchFamily="50" charset="-128"/>
                          <a:ea typeface="BIZ UDPゴシック" panose="020B0400000000000000" pitchFamily="50" charset="-128"/>
                          <a:cs typeface="UKIJ CJK"/>
                        </a:rPr>
                        <a:t>な</a:t>
                      </a:r>
                      <a:r>
                        <a:rPr sz="1400" spc="-5" dirty="0">
                          <a:latin typeface="BIZ UDPゴシック" panose="020B0400000000000000" pitchFamily="50" charset="-128"/>
                          <a:ea typeface="BIZ UDPゴシック" panose="020B0400000000000000" pitchFamily="50" charset="-128"/>
                          <a:cs typeface="UKIJ CJK"/>
                        </a:rPr>
                        <a:t>）</a:t>
                      </a:r>
                      <a:r>
                        <a:rPr sz="1400" spc="-250" dirty="0">
                          <a:latin typeface="BIZ UDPゴシック" panose="020B0400000000000000" pitchFamily="50" charset="-128"/>
                          <a:ea typeface="BIZ UDPゴシック" panose="020B0400000000000000" pitchFamily="50" charset="-128"/>
                          <a:cs typeface="UKIJ CJK"/>
                        </a:rPr>
                        <a:t>シ</a:t>
                      </a:r>
                      <a:r>
                        <a:rPr sz="1400" spc="-310" dirty="0">
                          <a:latin typeface="BIZ UDPゴシック" panose="020B0400000000000000" pitchFamily="50" charset="-128"/>
                          <a:ea typeface="BIZ UDPゴシック" panose="020B0400000000000000" pitchFamily="50" charset="-128"/>
                          <a:cs typeface="UKIJ CJK"/>
                        </a:rPr>
                        <a:t>ステ</a:t>
                      </a:r>
                      <a:r>
                        <a:rPr sz="1400" spc="-250" dirty="0">
                          <a:latin typeface="BIZ UDPゴシック" panose="020B0400000000000000" pitchFamily="50" charset="-128"/>
                          <a:ea typeface="BIZ UDPゴシック" panose="020B0400000000000000" pitchFamily="50" charset="-128"/>
                          <a:cs typeface="UKIJ CJK"/>
                        </a:rPr>
                        <a:t>ム</a:t>
                      </a:r>
                      <a:r>
                        <a:rPr sz="1400" spc="-335" dirty="0">
                          <a:latin typeface="BIZ UDPゴシック" panose="020B0400000000000000" pitchFamily="50" charset="-128"/>
                          <a:ea typeface="BIZ UDPゴシック" panose="020B0400000000000000" pitchFamily="50" charset="-128"/>
                          <a:cs typeface="UKIJ CJK"/>
                        </a:rPr>
                        <a:t>を</a:t>
                      </a:r>
                      <a:r>
                        <a:rPr sz="1400" spc="-440" dirty="0">
                          <a:latin typeface="BIZ UDPゴシック" panose="020B0400000000000000" pitchFamily="50" charset="-128"/>
                          <a:ea typeface="BIZ UDPゴシック" panose="020B0400000000000000" pitchFamily="50" charset="-128"/>
                          <a:cs typeface="UKIJ CJK"/>
                        </a:rPr>
                        <a:t>、</a:t>
                      </a:r>
                      <a:r>
                        <a:rPr sz="1400" spc="-5" dirty="0">
                          <a:latin typeface="BIZ UDPゴシック" panose="020B0400000000000000" pitchFamily="50" charset="-128"/>
                          <a:ea typeface="BIZ UDPゴシック" panose="020B0400000000000000" pitchFamily="50" charset="-128"/>
                          <a:cs typeface="UKIJ CJK"/>
                        </a:rPr>
                        <a:t>現実的</a:t>
                      </a:r>
                      <a:r>
                        <a:rPr sz="1400" spc="-200" dirty="0">
                          <a:latin typeface="BIZ UDPゴシック" panose="020B0400000000000000" pitchFamily="50" charset="-128"/>
                          <a:ea typeface="BIZ UDPゴシック" panose="020B0400000000000000" pitchFamily="50" charset="-128"/>
                          <a:cs typeface="UKIJ CJK"/>
                        </a:rPr>
                        <a:t>な</a:t>
                      </a:r>
                      <a:r>
                        <a:rPr sz="1400" spc="-5" dirty="0">
                          <a:latin typeface="BIZ UDPゴシック" panose="020B0400000000000000" pitchFamily="50" charset="-128"/>
                          <a:ea typeface="BIZ UDPゴシック" panose="020B0400000000000000" pitchFamily="50" charset="-128"/>
                          <a:cs typeface="UKIJ CJK"/>
                        </a:rPr>
                        <a:t>環境</a:t>
                      </a:r>
                      <a:r>
                        <a:rPr sz="1400" spc="-285" dirty="0">
                          <a:latin typeface="BIZ UDPゴシック" panose="020B0400000000000000" pitchFamily="50" charset="-128"/>
                          <a:ea typeface="BIZ UDPゴシック" panose="020B0400000000000000" pitchFamily="50" charset="-128"/>
                          <a:cs typeface="UKIJ CJK"/>
                        </a:rPr>
                        <a:t>に</a:t>
                      </a:r>
                      <a:r>
                        <a:rPr sz="1400" spc="-250" dirty="0">
                          <a:latin typeface="BIZ UDPゴシック" panose="020B0400000000000000" pitchFamily="50" charset="-128"/>
                          <a:ea typeface="BIZ UDPゴシック" panose="020B0400000000000000" pitchFamily="50" charset="-128"/>
                          <a:cs typeface="UKIJ CJK"/>
                        </a:rPr>
                        <a:t>おい</a:t>
                      </a:r>
                      <a:r>
                        <a:rPr sz="1400" spc="-285" dirty="0">
                          <a:latin typeface="BIZ UDPゴシック" panose="020B0400000000000000" pitchFamily="50" charset="-128"/>
                          <a:ea typeface="BIZ UDPゴシック" panose="020B0400000000000000" pitchFamily="50" charset="-128"/>
                          <a:cs typeface="UKIJ CJK"/>
                        </a:rPr>
                        <a:t>て</a:t>
                      </a:r>
                      <a:r>
                        <a:rPr sz="1400" spc="-5" dirty="0">
                          <a:latin typeface="BIZ UDPゴシック" panose="020B0400000000000000" pitchFamily="50" charset="-128"/>
                          <a:ea typeface="BIZ UDPゴシック" panose="020B0400000000000000" pitchFamily="50" charset="-128"/>
                          <a:cs typeface="UKIJ CJK"/>
                        </a:rPr>
                        <a:t>検証</a:t>
                      </a:r>
                      <a:r>
                        <a:rPr sz="1400" spc="-370" dirty="0">
                          <a:latin typeface="BIZ UDPゴシック" panose="020B0400000000000000" pitchFamily="50" charset="-128"/>
                          <a:ea typeface="BIZ UDPゴシック" panose="020B0400000000000000" pitchFamily="50" charset="-128"/>
                          <a:cs typeface="UKIJ CJK"/>
                        </a:rPr>
                        <a:t>し</a:t>
                      </a:r>
                      <a:r>
                        <a:rPr sz="1400" spc="-285" dirty="0">
                          <a:latin typeface="BIZ UDPゴシック" panose="020B0400000000000000" pitchFamily="50" charset="-128"/>
                          <a:ea typeface="BIZ UDPゴシック" panose="020B0400000000000000" pitchFamily="50" charset="-128"/>
                          <a:cs typeface="UKIJ CJK"/>
                        </a:rPr>
                        <a:t>て</a:t>
                      </a:r>
                      <a:r>
                        <a:rPr sz="1400" spc="-250" dirty="0">
                          <a:latin typeface="BIZ UDPゴシック" panose="020B0400000000000000" pitchFamily="50" charset="-128"/>
                          <a:ea typeface="BIZ UDPゴシック" panose="020B0400000000000000" pitchFamily="50" charset="-128"/>
                          <a:cs typeface="UKIJ CJK"/>
                        </a:rPr>
                        <a:t>い</a:t>
                      </a:r>
                      <a:r>
                        <a:rPr sz="1400" spc="-320" dirty="0">
                          <a:latin typeface="BIZ UDPゴシック" panose="020B0400000000000000" pitchFamily="50" charset="-128"/>
                          <a:ea typeface="BIZ UDPゴシック" panose="020B0400000000000000" pitchFamily="50" charset="-128"/>
                          <a:cs typeface="UKIJ CJK"/>
                        </a:rPr>
                        <a:t>る</a:t>
                      </a:r>
                      <a:r>
                        <a:rPr sz="1400" spc="-335" dirty="0">
                          <a:latin typeface="BIZ UDPゴシック" panose="020B0400000000000000" pitchFamily="50" charset="-128"/>
                          <a:ea typeface="BIZ UDPゴシック" panose="020B0400000000000000" pitchFamily="50" charset="-128"/>
                          <a:cs typeface="UKIJ CJK"/>
                        </a:rPr>
                        <a:t>レ</a:t>
                      </a:r>
                      <a:r>
                        <a:rPr sz="1400" spc="-250" dirty="0">
                          <a:latin typeface="BIZ UDPゴシック" panose="020B0400000000000000" pitchFamily="50" charset="-128"/>
                          <a:ea typeface="BIZ UDPゴシック" panose="020B0400000000000000" pitchFamily="50" charset="-128"/>
                          <a:cs typeface="UKIJ CJK"/>
                        </a:rPr>
                        <a:t>ベ</a:t>
                      </a:r>
                      <a:r>
                        <a:rPr sz="1400" spc="-245" dirty="0">
                          <a:latin typeface="BIZ UDPゴシック" panose="020B0400000000000000" pitchFamily="50" charset="-128"/>
                          <a:ea typeface="BIZ UDPゴシック" panose="020B0400000000000000" pitchFamily="50" charset="-128"/>
                          <a:cs typeface="UKIJ CJK"/>
                        </a:rPr>
                        <a:t>ル</a:t>
                      </a:r>
                      <a:endParaRPr sz="1400" dirty="0">
                        <a:latin typeface="BIZ UDPゴシック" panose="020B0400000000000000" pitchFamily="50" charset="-128"/>
                        <a:ea typeface="BIZ UDPゴシック" panose="020B0400000000000000" pitchFamily="50" charset="-128"/>
                        <a:cs typeface="UKIJ CJK"/>
                      </a:endParaRPr>
                    </a:p>
                  </a:txBody>
                  <a:tcPr marL="0" marR="0" marT="15049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4"/>
                  </a:ext>
                </a:extLst>
              </a:tr>
              <a:tr h="502919">
                <a:tc rowSpan="2">
                  <a:txBody>
                    <a:bodyPr/>
                    <a:lstStyle/>
                    <a:p>
                      <a:pPr>
                        <a:lnSpc>
                          <a:spcPct val="100000"/>
                        </a:lnSpc>
                      </a:pPr>
                      <a:endParaRPr sz="1800">
                        <a:latin typeface="BIZ UDPゴシック" panose="020B0400000000000000" pitchFamily="50" charset="-128"/>
                        <a:ea typeface="BIZ UDPゴシック" panose="020B0400000000000000" pitchFamily="50" charset="-128"/>
                        <a:cs typeface="Times New Roman"/>
                      </a:endParaRPr>
                    </a:p>
                    <a:p>
                      <a:pPr marL="377825">
                        <a:lnSpc>
                          <a:spcPct val="100000"/>
                        </a:lnSpc>
                        <a:spcBef>
                          <a:spcPts val="1335"/>
                        </a:spcBef>
                      </a:pPr>
                      <a:r>
                        <a:rPr sz="1400" spc="-5" dirty="0">
                          <a:latin typeface="BIZ UDPゴシック" panose="020B0400000000000000" pitchFamily="50" charset="-128"/>
                          <a:ea typeface="BIZ UDPゴシック" panose="020B0400000000000000" pitchFamily="50" charset="-128"/>
                          <a:cs typeface="UKIJ CJK"/>
                        </a:rPr>
                        <a:t>技術</a:t>
                      </a:r>
                      <a:r>
                        <a:rPr sz="1400" spc="-250" dirty="0">
                          <a:latin typeface="BIZ UDPゴシック" panose="020B0400000000000000" pitchFamily="50" charset="-128"/>
                          <a:ea typeface="BIZ UDPゴシック" panose="020B0400000000000000" pitchFamily="50" charset="-128"/>
                          <a:cs typeface="UKIJ CJK"/>
                        </a:rPr>
                        <a:t>の</a:t>
                      </a:r>
                      <a:r>
                        <a:rPr sz="1400" spc="-5" dirty="0">
                          <a:latin typeface="BIZ UDPゴシック" panose="020B0400000000000000" pitchFamily="50" charset="-128"/>
                          <a:ea typeface="BIZ UDPゴシック" panose="020B0400000000000000" pitchFamily="50" charset="-128"/>
                          <a:cs typeface="UKIJ CJK"/>
                        </a:rPr>
                        <a:t>開発段階</a:t>
                      </a:r>
                      <a:endParaRPr sz="1400">
                        <a:latin typeface="BIZ UDPゴシック" panose="020B0400000000000000" pitchFamily="50" charset="-128"/>
                        <a:ea typeface="BIZ UDPゴシック" panose="020B0400000000000000" pitchFamily="50" charset="-128"/>
                        <a:cs typeface="UKIJ CJK"/>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1195"/>
                        </a:spcBef>
                      </a:pPr>
                      <a:r>
                        <a:rPr sz="1400" spc="114" dirty="0">
                          <a:latin typeface="BIZ UDPゴシック" panose="020B0400000000000000" pitchFamily="50" charset="-128"/>
                          <a:ea typeface="BIZ UDPゴシック" panose="020B0400000000000000" pitchFamily="50" charset="-128"/>
                          <a:cs typeface="UKIJ CJK"/>
                        </a:rPr>
                        <a:t>TRL</a:t>
                      </a:r>
                      <a:r>
                        <a:rPr sz="1400" spc="80" dirty="0">
                          <a:latin typeface="BIZ UDPゴシック" panose="020B0400000000000000" pitchFamily="50" charset="-128"/>
                          <a:ea typeface="BIZ UDPゴシック" panose="020B0400000000000000" pitchFamily="50" charset="-128"/>
                          <a:cs typeface="UKIJ CJK"/>
                        </a:rPr>
                        <a:t> </a:t>
                      </a:r>
                      <a:r>
                        <a:rPr sz="1400" spc="85" dirty="0">
                          <a:latin typeface="BIZ UDPゴシック" panose="020B0400000000000000" pitchFamily="50" charset="-128"/>
                          <a:ea typeface="BIZ UDPゴシック" panose="020B0400000000000000" pitchFamily="50" charset="-128"/>
                          <a:cs typeface="UKIJ CJK"/>
                        </a:rPr>
                        <a:t>5</a:t>
                      </a:r>
                      <a:endParaRPr sz="1400">
                        <a:latin typeface="BIZ UDPゴシック" panose="020B0400000000000000" pitchFamily="50" charset="-128"/>
                        <a:ea typeface="BIZ UDPゴシック" panose="020B0400000000000000" pitchFamily="50" charset="-128"/>
                        <a:cs typeface="UKIJ CJK"/>
                      </a:endParaRPr>
                    </a:p>
                  </a:txBody>
                  <a:tcPr marL="0" marR="0" marT="15176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L="106045">
                        <a:lnSpc>
                          <a:spcPct val="100000"/>
                        </a:lnSpc>
                        <a:spcBef>
                          <a:spcPts val="1195"/>
                        </a:spcBef>
                      </a:pPr>
                      <a:r>
                        <a:rPr sz="1400" spc="-5" dirty="0">
                          <a:latin typeface="BIZ UDPゴシック" panose="020B0400000000000000" pitchFamily="50" charset="-128"/>
                          <a:ea typeface="BIZ UDPゴシック" panose="020B0400000000000000" pitchFamily="50" charset="-128"/>
                          <a:cs typeface="UKIJ CJK"/>
                        </a:rPr>
                        <a:t>実験室規模</a:t>
                      </a:r>
                      <a:r>
                        <a:rPr sz="1400" spc="-250" dirty="0">
                          <a:latin typeface="BIZ UDPゴシック" panose="020B0400000000000000" pitchFamily="50" charset="-128"/>
                          <a:ea typeface="BIZ UDPゴシック" panose="020B0400000000000000" pitchFamily="50" charset="-128"/>
                          <a:cs typeface="UKIJ CJK"/>
                        </a:rPr>
                        <a:t>で</a:t>
                      </a:r>
                      <a:r>
                        <a:rPr sz="1400" spc="-440" dirty="0">
                          <a:latin typeface="BIZ UDPゴシック" panose="020B0400000000000000" pitchFamily="50" charset="-128"/>
                          <a:ea typeface="BIZ UDPゴシック" panose="020B0400000000000000" pitchFamily="50" charset="-128"/>
                          <a:cs typeface="UKIJ CJK"/>
                        </a:rPr>
                        <a:t>、</a:t>
                      </a:r>
                      <a:r>
                        <a:rPr sz="1400" spc="-5" dirty="0">
                          <a:latin typeface="BIZ UDPゴシック" panose="020B0400000000000000" pitchFamily="50" charset="-128"/>
                          <a:ea typeface="BIZ UDPゴシック" panose="020B0400000000000000" pitchFamily="50" charset="-128"/>
                          <a:cs typeface="UKIJ CJK"/>
                        </a:rPr>
                        <a:t>同様</a:t>
                      </a:r>
                      <a:r>
                        <a:rPr sz="1400" spc="-200" dirty="0">
                          <a:latin typeface="BIZ UDPゴシック" panose="020B0400000000000000" pitchFamily="50" charset="-128"/>
                          <a:ea typeface="BIZ UDPゴシック" panose="020B0400000000000000" pitchFamily="50" charset="-128"/>
                          <a:cs typeface="UKIJ CJK"/>
                        </a:rPr>
                        <a:t>な</a:t>
                      </a:r>
                      <a:r>
                        <a:rPr sz="1400" spc="-250" dirty="0">
                          <a:latin typeface="BIZ UDPゴシック" panose="020B0400000000000000" pitchFamily="50" charset="-128"/>
                          <a:ea typeface="BIZ UDPゴシック" panose="020B0400000000000000" pitchFamily="50" charset="-128"/>
                          <a:cs typeface="UKIJ CJK"/>
                        </a:rPr>
                        <a:t>シ</a:t>
                      </a:r>
                      <a:r>
                        <a:rPr sz="1400" spc="-310" dirty="0">
                          <a:latin typeface="BIZ UDPゴシック" panose="020B0400000000000000" pitchFamily="50" charset="-128"/>
                          <a:ea typeface="BIZ UDPゴシック" panose="020B0400000000000000" pitchFamily="50" charset="-128"/>
                          <a:cs typeface="UKIJ CJK"/>
                        </a:rPr>
                        <a:t>ステ</a:t>
                      </a:r>
                      <a:r>
                        <a:rPr sz="1400" spc="-250" dirty="0">
                          <a:latin typeface="BIZ UDPゴシック" panose="020B0400000000000000" pitchFamily="50" charset="-128"/>
                          <a:ea typeface="BIZ UDPゴシック" panose="020B0400000000000000" pitchFamily="50" charset="-128"/>
                          <a:cs typeface="UKIJ CJK"/>
                        </a:rPr>
                        <a:t>ム</a:t>
                      </a:r>
                      <a:r>
                        <a:rPr sz="1400" spc="-335" dirty="0">
                          <a:latin typeface="BIZ UDPゴシック" panose="020B0400000000000000" pitchFamily="50" charset="-128"/>
                          <a:ea typeface="BIZ UDPゴシック" panose="020B0400000000000000" pitchFamily="50" charset="-128"/>
                          <a:cs typeface="UKIJ CJK"/>
                        </a:rPr>
                        <a:t>を</a:t>
                      </a:r>
                      <a:r>
                        <a:rPr sz="1400" spc="-440" dirty="0">
                          <a:latin typeface="BIZ UDPゴシック" panose="020B0400000000000000" pitchFamily="50" charset="-128"/>
                          <a:ea typeface="BIZ UDPゴシック" panose="020B0400000000000000" pitchFamily="50" charset="-128"/>
                          <a:cs typeface="UKIJ CJK"/>
                        </a:rPr>
                        <a:t>、</a:t>
                      </a:r>
                      <a:r>
                        <a:rPr sz="1400" spc="-5" dirty="0">
                          <a:latin typeface="BIZ UDPゴシック" panose="020B0400000000000000" pitchFamily="50" charset="-128"/>
                          <a:ea typeface="BIZ UDPゴシック" panose="020B0400000000000000" pitchFamily="50" charset="-128"/>
                          <a:cs typeface="UKIJ CJK"/>
                        </a:rPr>
                        <a:t>現実的</a:t>
                      </a:r>
                      <a:r>
                        <a:rPr sz="1400" spc="-200" dirty="0">
                          <a:latin typeface="BIZ UDPゴシック" panose="020B0400000000000000" pitchFamily="50" charset="-128"/>
                          <a:ea typeface="BIZ UDPゴシック" panose="020B0400000000000000" pitchFamily="50" charset="-128"/>
                          <a:cs typeface="UKIJ CJK"/>
                        </a:rPr>
                        <a:t>な</a:t>
                      </a:r>
                      <a:r>
                        <a:rPr sz="1400" spc="-5" dirty="0">
                          <a:latin typeface="BIZ UDPゴシック" panose="020B0400000000000000" pitchFamily="50" charset="-128"/>
                          <a:ea typeface="BIZ UDPゴシック" panose="020B0400000000000000" pitchFamily="50" charset="-128"/>
                          <a:cs typeface="UKIJ CJK"/>
                        </a:rPr>
                        <a:t>環境</a:t>
                      </a:r>
                      <a:r>
                        <a:rPr sz="1400" spc="-285" dirty="0">
                          <a:latin typeface="BIZ UDPゴシック" panose="020B0400000000000000" pitchFamily="50" charset="-128"/>
                          <a:ea typeface="BIZ UDPゴシック" panose="020B0400000000000000" pitchFamily="50" charset="-128"/>
                          <a:cs typeface="UKIJ CJK"/>
                        </a:rPr>
                        <a:t>に</a:t>
                      </a:r>
                      <a:r>
                        <a:rPr sz="1400" spc="-250" dirty="0">
                          <a:latin typeface="BIZ UDPゴシック" panose="020B0400000000000000" pitchFamily="50" charset="-128"/>
                          <a:ea typeface="BIZ UDPゴシック" panose="020B0400000000000000" pitchFamily="50" charset="-128"/>
                          <a:cs typeface="UKIJ CJK"/>
                        </a:rPr>
                        <a:t>おい</a:t>
                      </a:r>
                      <a:r>
                        <a:rPr sz="1400" spc="-285" dirty="0">
                          <a:latin typeface="BIZ UDPゴシック" panose="020B0400000000000000" pitchFamily="50" charset="-128"/>
                          <a:ea typeface="BIZ UDPゴシック" panose="020B0400000000000000" pitchFamily="50" charset="-128"/>
                          <a:cs typeface="UKIJ CJK"/>
                        </a:rPr>
                        <a:t>て</a:t>
                      </a:r>
                      <a:r>
                        <a:rPr sz="1400" spc="-5" dirty="0">
                          <a:latin typeface="BIZ UDPゴシック" panose="020B0400000000000000" pitchFamily="50" charset="-128"/>
                          <a:ea typeface="BIZ UDPゴシック" panose="020B0400000000000000" pitchFamily="50" charset="-128"/>
                          <a:cs typeface="UKIJ CJK"/>
                        </a:rPr>
                        <a:t>検証</a:t>
                      </a:r>
                      <a:r>
                        <a:rPr sz="1400" spc="-370" dirty="0">
                          <a:latin typeface="BIZ UDPゴシック" panose="020B0400000000000000" pitchFamily="50" charset="-128"/>
                          <a:ea typeface="BIZ UDPゴシック" panose="020B0400000000000000" pitchFamily="50" charset="-128"/>
                          <a:cs typeface="UKIJ CJK"/>
                        </a:rPr>
                        <a:t>し</a:t>
                      </a:r>
                      <a:r>
                        <a:rPr sz="1400" spc="-285" dirty="0">
                          <a:latin typeface="BIZ UDPゴシック" panose="020B0400000000000000" pitchFamily="50" charset="-128"/>
                          <a:ea typeface="BIZ UDPゴシック" panose="020B0400000000000000" pitchFamily="50" charset="-128"/>
                          <a:cs typeface="UKIJ CJK"/>
                        </a:rPr>
                        <a:t>て</a:t>
                      </a:r>
                      <a:r>
                        <a:rPr sz="1400" spc="-250" dirty="0">
                          <a:latin typeface="BIZ UDPゴシック" panose="020B0400000000000000" pitchFamily="50" charset="-128"/>
                          <a:ea typeface="BIZ UDPゴシック" panose="020B0400000000000000" pitchFamily="50" charset="-128"/>
                          <a:cs typeface="UKIJ CJK"/>
                        </a:rPr>
                        <a:t>い</a:t>
                      </a:r>
                      <a:r>
                        <a:rPr sz="1400" spc="-320" dirty="0">
                          <a:latin typeface="BIZ UDPゴシック" panose="020B0400000000000000" pitchFamily="50" charset="-128"/>
                          <a:ea typeface="BIZ UDPゴシック" panose="020B0400000000000000" pitchFamily="50" charset="-128"/>
                          <a:cs typeface="UKIJ CJK"/>
                        </a:rPr>
                        <a:t>る</a:t>
                      </a:r>
                      <a:r>
                        <a:rPr sz="1400" spc="-335" dirty="0">
                          <a:latin typeface="BIZ UDPゴシック" panose="020B0400000000000000" pitchFamily="50" charset="-128"/>
                          <a:ea typeface="BIZ UDPゴシック" panose="020B0400000000000000" pitchFamily="50" charset="-128"/>
                          <a:cs typeface="UKIJ CJK"/>
                        </a:rPr>
                        <a:t>レ</a:t>
                      </a:r>
                      <a:r>
                        <a:rPr sz="1400" spc="-250" dirty="0">
                          <a:latin typeface="BIZ UDPゴシック" panose="020B0400000000000000" pitchFamily="50" charset="-128"/>
                          <a:ea typeface="BIZ UDPゴシック" panose="020B0400000000000000" pitchFamily="50" charset="-128"/>
                          <a:cs typeface="UKIJ CJK"/>
                        </a:rPr>
                        <a:t>ベ</a:t>
                      </a:r>
                      <a:r>
                        <a:rPr sz="1400" spc="-245" dirty="0">
                          <a:latin typeface="BIZ UDPゴシック" panose="020B0400000000000000" pitchFamily="50" charset="-128"/>
                          <a:ea typeface="BIZ UDPゴシック" panose="020B0400000000000000" pitchFamily="50" charset="-128"/>
                          <a:cs typeface="UKIJ CJK"/>
                        </a:rPr>
                        <a:t>ル</a:t>
                      </a:r>
                      <a:endParaRPr sz="1400" dirty="0">
                        <a:latin typeface="BIZ UDPゴシック" panose="020B0400000000000000" pitchFamily="50" charset="-128"/>
                        <a:ea typeface="BIZ UDPゴシック" panose="020B0400000000000000" pitchFamily="50" charset="-128"/>
                        <a:cs typeface="UKIJ CJK"/>
                      </a:endParaRPr>
                    </a:p>
                  </a:txBody>
                  <a:tcPr marL="0" marR="0" marT="15176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5"/>
                  </a:ext>
                </a:extLst>
              </a:tr>
              <a:tr h="504444">
                <a:tc vMerge="1">
                  <a:txBody>
                    <a:bodyPr/>
                    <a:lstStyle/>
                    <a:p>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1195"/>
                        </a:spcBef>
                      </a:pPr>
                      <a:r>
                        <a:rPr sz="1400" spc="114" dirty="0">
                          <a:latin typeface="BIZ UDPゴシック" panose="020B0400000000000000" pitchFamily="50" charset="-128"/>
                          <a:ea typeface="BIZ UDPゴシック" panose="020B0400000000000000" pitchFamily="50" charset="-128"/>
                          <a:cs typeface="UKIJ CJK"/>
                        </a:rPr>
                        <a:t>TRL</a:t>
                      </a:r>
                      <a:r>
                        <a:rPr sz="1400" spc="80" dirty="0">
                          <a:latin typeface="BIZ UDPゴシック" panose="020B0400000000000000" pitchFamily="50" charset="-128"/>
                          <a:ea typeface="BIZ UDPゴシック" panose="020B0400000000000000" pitchFamily="50" charset="-128"/>
                          <a:cs typeface="UKIJ CJK"/>
                        </a:rPr>
                        <a:t> </a:t>
                      </a:r>
                      <a:r>
                        <a:rPr sz="1400" spc="85" dirty="0">
                          <a:latin typeface="BIZ UDPゴシック" panose="020B0400000000000000" pitchFamily="50" charset="-128"/>
                          <a:ea typeface="BIZ UDPゴシック" panose="020B0400000000000000" pitchFamily="50" charset="-128"/>
                          <a:cs typeface="UKIJ CJK"/>
                        </a:rPr>
                        <a:t>4</a:t>
                      </a:r>
                      <a:endParaRPr sz="1400">
                        <a:latin typeface="BIZ UDPゴシック" panose="020B0400000000000000" pitchFamily="50" charset="-128"/>
                        <a:ea typeface="BIZ UDPゴシック" panose="020B0400000000000000" pitchFamily="50" charset="-128"/>
                        <a:cs typeface="UKIJ CJK"/>
                      </a:endParaRPr>
                    </a:p>
                  </a:txBody>
                  <a:tcPr marL="0" marR="0" marT="15176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L="106045">
                        <a:lnSpc>
                          <a:spcPct val="100000"/>
                        </a:lnSpc>
                        <a:spcBef>
                          <a:spcPts val="1195"/>
                        </a:spcBef>
                      </a:pPr>
                      <a:r>
                        <a:rPr sz="1400" spc="-5" dirty="0">
                          <a:latin typeface="BIZ UDPゴシック" panose="020B0400000000000000" pitchFamily="50" charset="-128"/>
                          <a:ea typeface="BIZ UDPゴシック" panose="020B0400000000000000" pitchFamily="50" charset="-128"/>
                          <a:cs typeface="UKIJ CJK"/>
                        </a:rPr>
                        <a:t>実験室環境</a:t>
                      </a:r>
                      <a:r>
                        <a:rPr sz="1400" spc="-250" dirty="0">
                          <a:latin typeface="BIZ UDPゴシック" panose="020B0400000000000000" pitchFamily="50" charset="-128"/>
                          <a:ea typeface="BIZ UDPゴシック" panose="020B0400000000000000" pitchFamily="50" charset="-128"/>
                          <a:cs typeface="UKIJ CJK"/>
                        </a:rPr>
                        <a:t>で</a:t>
                      </a:r>
                      <a:r>
                        <a:rPr sz="1400" spc="-440" dirty="0">
                          <a:latin typeface="BIZ UDPゴシック" panose="020B0400000000000000" pitchFamily="50" charset="-128"/>
                          <a:ea typeface="BIZ UDPゴシック" panose="020B0400000000000000" pitchFamily="50" charset="-128"/>
                          <a:cs typeface="UKIJ CJK"/>
                        </a:rPr>
                        <a:t>、</a:t>
                      </a:r>
                      <a:r>
                        <a:rPr sz="1400" spc="-5" dirty="0">
                          <a:latin typeface="BIZ UDPゴシック" panose="020B0400000000000000" pitchFamily="50" charset="-128"/>
                          <a:ea typeface="BIZ UDPゴシック" panose="020B0400000000000000" pitchFamily="50" charset="-128"/>
                          <a:cs typeface="UKIJ CJK"/>
                        </a:rPr>
                        <a:t>機器</a:t>
                      </a:r>
                      <a:r>
                        <a:rPr sz="1400" spc="-655" dirty="0">
                          <a:latin typeface="BIZ UDPゴシック" panose="020B0400000000000000" pitchFamily="50" charset="-128"/>
                          <a:ea typeface="BIZ UDPゴシック" panose="020B0400000000000000" pitchFamily="50" charset="-128"/>
                          <a:cs typeface="UKIJ CJK"/>
                        </a:rPr>
                        <a:t>・</a:t>
                      </a:r>
                      <a:r>
                        <a:rPr sz="1400" spc="-250" dirty="0">
                          <a:latin typeface="BIZ UDPゴシック" panose="020B0400000000000000" pitchFamily="50" charset="-128"/>
                          <a:ea typeface="BIZ UDPゴシック" panose="020B0400000000000000" pitchFamily="50" charset="-128"/>
                          <a:cs typeface="UKIJ CJK"/>
                        </a:rPr>
                        <a:t>サ</a:t>
                      </a:r>
                      <a:r>
                        <a:rPr sz="1400" spc="-335" dirty="0">
                          <a:latin typeface="BIZ UDPゴシック" panose="020B0400000000000000" pitchFamily="50" charset="-128"/>
                          <a:ea typeface="BIZ UDPゴシック" panose="020B0400000000000000" pitchFamily="50" charset="-128"/>
                          <a:cs typeface="UKIJ CJK"/>
                        </a:rPr>
                        <a:t>ブ</a:t>
                      </a:r>
                      <a:r>
                        <a:rPr sz="1400" spc="-250" dirty="0">
                          <a:latin typeface="BIZ UDPゴシック" panose="020B0400000000000000" pitchFamily="50" charset="-128"/>
                          <a:ea typeface="BIZ UDPゴシック" panose="020B0400000000000000" pitchFamily="50" charset="-128"/>
                          <a:cs typeface="UKIJ CJK"/>
                        </a:rPr>
                        <a:t>シ</a:t>
                      </a:r>
                      <a:r>
                        <a:rPr sz="1400" spc="-310" dirty="0">
                          <a:latin typeface="BIZ UDPゴシック" panose="020B0400000000000000" pitchFamily="50" charset="-128"/>
                          <a:ea typeface="BIZ UDPゴシック" panose="020B0400000000000000" pitchFamily="50" charset="-128"/>
                          <a:cs typeface="UKIJ CJK"/>
                        </a:rPr>
                        <a:t>ステ</a:t>
                      </a:r>
                      <a:r>
                        <a:rPr sz="1400" spc="-250" dirty="0">
                          <a:latin typeface="BIZ UDPゴシック" panose="020B0400000000000000" pitchFamily="50" charset="-128"/>
                          <a:ea typeface="BIZ UDPゴシック" panose="020B0400000000000000" pitchFamily="50" charset="-128"/>
                          <a:cs typeface="UKIJ CJK"/>
                        </a:rPr>
                        <a:t>ム</a:t>
                      </a:r>
                      <a:r>
                        <a:rPr sz="1400" spc="-335" dirty="0">
                          <a:latin typeface="BIZ UDPゴシック" panose="020B0400000000000000" pitchFamily="50" charset="-128"/>
                          <a:ea typeface="BIZ UDPゴシック" panose="020B0400000000000000" pitchFamily="50" charset="-128"/>
                          <a:cs typeface="UKIJ CJK"/>
                        </a:rPr>
                        <a:t>を</a:t>
                      </a:r>
                      <a:r>
                        <a:rPr sz="1400" spc="-5" dirty="0">
                          <a:latin typeface="BIZ UDPゴシック" panose="020B0400000000000000" pitchFamily="50" charset="-128"/>
                          <a:ea typeface="BIZ UDPゴシック" panose="020B0400000000000000" pitchFamily="50" charset="-128"/>
                          <a:cs typeface="UKIJ CJK"/>
                        </a:rPr>
                        <a:t>検証</a:t>
                      </a:r>
                      <a:r>
                        <a:rPr sz="1400" spc="-370" dirty="0">
                          <a:latin typeface="BIZ UDPゴシック" panose="020B0400000000000000" pitchFamily="50" charset="-128"/>
                          <a:ea typeface="BIZ UDPゴシック" panose="020B0400000000000000" pitchFamily="50" charset="-128"/>
                          <a:cs typeface="UKIJ CJK"/>
                        </a:rPr>
                        <a:t>し</a:t>
                      </a:r>
                      <a:r>
                        <a:rPr sz="1400" spc="-285" dirty="0">
                          <a:latin typeface="BIZ UDPゴシック" panose="020B0400000000000000" pitchFamily="50" charset="-128"/>
                          <a:ea typeface="BIZ UDPゴシック" panose="020B0400000000000000" pitchFamily="50" charset="-128"/>
                          <a:cs typeface="UKIJ CJK"/>
                        </a:rPr>
                        <a:t>て</a:t>
                      </a:r>
                      <a:r>
                        <a:rPr sz="1400" spc="-250" dirty="0">
                          <a:latin typeface="BIZ UDPゴシック" panose="020B0400000000000000" pitchFamily="50" charset="-128"/>
                          <a:ea typeface="BIZ UDPゴシック" panose="020B0400000000000000" pitchFamily="50" charset="-128"/>
                          <a:cs typeface="UKIJ CJK"/>
                        </a:rPr>
                        <a:t>い</a:t>
                      </a:r>
                      <a:r>
                        <a:rPr sz="1400" spc="-320" dirty="0">
                          <a:latin typeface="BIZ UDPゴシック" panose="020B0400000000000000" pitchFamily="50" charset="-128"/>
                          <a:ea typeface="BIZ UDPゴシック" panose="020B0400000000000000" pitchFamily="50" charset="-128"/>
                          <a:cs typeface="UKIJ CJK"/>
                        </a:rPr>
                        <a:t>る</a:t>
                      </a:r>
                      <a:r>
                        <a:rPr sz="1400" spc="-335" dirty="0">
                          <a:latin typeface="BIZ UDPゴシック" panose="020B0400000000000000" pitchFamily="50" charset="-128"/>
                          <a:ea typeface="BIZ UDPゴシック" panose="020B0400000000000000" pitchFamily="50" charset="-128"/>
                          <a:cs typeface="UKIJ CJK"/>
                        </a:rPr>
                        <a:t>レ</a:t>
                      </a:r>
                      <a:r>
                        <a:rPr sz="1400" spc="-250" dirty="0">
                          <a:latin typeface="BIZ UDPゴシック" panose="020B0400000000000000" pitchFamily="50" charset="-128"/>
                          <a:ea typeface="BIZ UDPゴシック" panose="020B0400000000000000" pitchFamily="50" charset="-128"/>
                          <a:cs typeface="UKIJ CJK"/>
                        </a:rPr>
                        <a:t>ベ</a:t>
                      </a:r>
                      <a:r>
                        <a:rPr sz="1400" spc="-245" dirty="0">
                          <a:latin typeface="BIZ UDPゴシック" panose="020B0400000000000000" pitchFamily="50" charset="-128"/>
                          <a:ea typeface="BIZ UDPゴシック" panose="020B0400000000000000" pitchFamily="50" charset="-128"/>
                          <a:cs typeface="UKIJ CJK"/>
                        </a:rPr>
                        <a:t>ル</a:t>
                      </a:r>
                      <a:endParaRPr sz="1400">
                        <a:latin typeface="BIZ UDPゴシック" panose="020B0400000000000000" pitchFamily="50" charset="-128"/>
                        <a:ea typeface="BIZ UDPゴシック" panose="020B0400000000000000" pitchFamily="50" charset="-128"/>
                        <a:cs typeface="UKIJ CJK"/>
                      </a:endParaRPr>
                    </a:p>
                  </a:txBody>
                  <a:tcPr marL="0" marR="0" marT="15176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6"/>
                  </a:ext>
                </a:extLst>
              </a:tr>
              <a:tr h="502919">
                <a:tc rowSpan="2">
                  <a:txBody>
                    <a:bodyPr/>
                    <a:lstStyle/>
                    <a:p>
                      <a:pPr>
                        <a:lnSpc>
                          <a:spcPct val="100000"/>
                        </a:lnSpc>
                      </a:pPr>
                      <a:endParaRPr sz="1400">
                        <a:latin typeface="BIZ UDPゴシック" panose="020B0400000000000000" pitchFamily="50" charset="-128"/>
                        <a:ea typeface="BIZ UDPゴシック" panose="020B0400000000000000" pitchFamily="50" charset="-128"/>
                        <a:cs typeface="Times New Roman"/>
                      </a:endParaRPr>
                    </a:p>
                    <a:p>
                      <a:pPr marL="608965" marR="109220" indent="-495300">
                        <a:lnSpc>
                          <a:spcPct val="100000"/>
                        </a:lnSpc>
                      </a:pPr>
                      <a:r>
                        <a:rPr sz="1400" dirty="0">
                          <a:latin typeface="BIZ UDPゴシック" panose="020B0400000000000000" pitchFamily="50" charset="-128"/>
                          <a:ea typeface="BIZ UDPゴシック" panose="020B0400000000000000" pitchFamily="50" charset="-128"/>
                          <a:cs typeface="UKIJ CJK"/>
                        </a:rPr>
                        <a:t>実現可能性</a:t>
                      </a:r>
                      <a:r>
                        <a:rPr sz="1400" spc="-10" dirty="0">
                          <a:latin typeface="BIZ UDPゴシック" panose="020B0400000000000000" pitchFamily="50" charset="-128"/>
                          <a:ea typeface="BIZ UDPゴシック" panose="020B0400000000000000" pitchFamily="50" charset="-128"/>
                          <a:cs typeface="UKIJ CJK"/>
                        </a:rPr>
                        <a:t>を</a:t>
                      </a:r>
                      <a:r>
                        <a:rPr sz="1400" dirty="0">
                          <a:latin typeface="BIZ UDPゴシック" panose="020B0400000000000000" pitchFamily="50" charset="-128"/>
                          <a:ea typeface="BIZ UDPゴシック" panose="020B0400000000000000" pitchFamily="50" charset="-128"/>
                          <a:cs typeface="UKIJ CJK"/>
                        </a:rPr>
                        <a:t>示</a:t>
                      </a:r>
                      <a:r>
                        <a:rPr sz="1400" spc="5" dirty="0">
                          <a:latin typeface="BIZ UDPゴシック" panose="020B0400000000000000" pitchFamily="50" charset="-128"/>
                          <a:ea typeface="BIZ UDPゴシック" panose="020B0400000000000000" pitchFamily="50" charset="-128"/>
                          <a:cs typeface="UKIJ CJK"/>
                        </a:rPr>
                        <a:t>す</a:t>
                      </a:r>
                      <a:r>
                        <a:rPr sz="1400" dirty="0">
                          <a:latin typeface="BIZ UDPゴシック" panose="020B0400000000000000" pitchFamily="50" charset="-128"/>
                          <a:ea typeface="BIZ UDPゴシック" panose="020B0400000000000000" pitchFamily="50" charset="-128"/>
                          <a:cs typeface="UKIJ CJK"/>
                        </a:rPr>
                        <a:t>た</a:t>
                      </a:r>
                      <a:r>
                        <a:rPr sz="1400" spc="-5" dirty="0">
                          <a:latin typeface="BIZ UDPゴシック" panose="020B0400000000000000" pitchFamily="50" charset="-128"/>
                          <a:ea typeface="BIZ UDPゴシック" panose="020B0400000000000000" pitchFamily="50" charset="-128"/>
                          <a:cs typeface="UKIJ CJK"/>
                        </a:rPr>
                        <a:t>め</a:t>
                      </a:r>
                      <a:r>
                        <a:rPr sz="1400" dirty="0">
                          <a:latin typeface="BIZ UDPゴシック" panose="020B0400000000000000" pitchFamily="50" charset="-128"/>
                          <a:ea typeface="BIZ UDPゴシック" panose="020B0400000000000000" pitchFamily="50" charset="-128"/>
                          <a:cs typeface="UKIJ CJK"/>
                        </a:rPr>
                        <a:t>の </a:t>
                      </a:r>
                      <a:r>
                        <a:rPr sz="1400" spc="-5" dirty="0">
                          <a:latin typeface="BIZ UDPゴシック" panose="020B0400000000000000" pitchFamily="50" charset="-128"/>
                          <a:ea typeface="BIZ UDPゴシック" panose="020B0400000000000000" pitchFamily="50" charset="-128"/>
                          <a:cs typeface="UKIJ CJK"/>
                        </a:rPr>
                        <a:t>研究段階</a:t>
                      </a:r>
                      <a:endParaRPr sz="1400">
                        <a:latin typeface="BIZ UDPゴシック" panose="020B0400000000000000" pitchFamily="50" charset="-128"/>
                        <a:ea typeface="BIZ UDPゴシック" panose="020B0400000000000000" pitchFamily="50" charset="-128"/>
                        <a:cs typeface="UKIJ CJK"/>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1180"/>
                        </a:spcBef>
                      </a:pPr>
                      <a:r>
                        <a:rPr sz="1400" spc="114" dirty="0">
                          <a:latin typeface="BIZ UDPゴシック" panose="020B0400000000000000" pitchFamily="50" charset="-128"/>
                          <a:ea typeface="BIZ UDPゴシック" panose="020B0400000000000000" pitchFamily="50" charset="-128"/>
                          <a:cs typeface="UKIJ CJK"/>
                        </a:rPr>
                        <a:t>TRL</a:t>
                      </a:r>
                      <a:r>
                        <a:rPr sz="1400" spc="80" dirty="0">
                          <a:latin typeface="BIZ UDPゴシック" panose="020B0400000000000000" pitchFamily="50" charset="-128"/>
                          <a:ea typeface="BIZ UDPゴシック" panose="020B0400000000000000" pitchFamily="50" charset="-128"/>
                          <a:cs typeface="UKIJ CJK"/>
                        </a:rPr>
                        <a:t> </a:t>
                      </a:r>
                      <a:r>
                        <a:rPr sz="1400" spc="85" dirty="0">
                          <a:latin typeface="BIZ UDPゴシック" panose="020B0400000000000000" pitchFamily="50" charset="-128"/>
                          <a:ea typeface="BIZ UDPゴシック" panose="020B0400000000000000" pitchFamily="50" charset="-128"/>
                          <a:cs typeface="UKIJ CJK"/>
                        </a:rPr>
                        <a:t>3</a:t>
                      </a:r>
                      <a:endParaRPr sz="1400">
                        <a:latin typeface="BIZ UDPゴシック" panose="020B0400000000000000" pitchFamily="50" charset="-128"/>
                        <a:ea typeface="BIZ UDPゴシック" panose="020B0400000000000000" pitchFamily="50" charset="-128"/>
                        <a:cs typeface="UKIJ CJK"/>
                      </a:endParaRPr>
                    </a:p>
                  </a:txBody>
                  <a:tcPr marL="0" marR="0" marT="1498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L="106045">
                        <a:lnSpc>
                          <a:spcPct val="100000"/>
                        </a:lnSpc>
                        <a:spcBef>
                          <a:spcPts val="1180"/>
                        </a:spcBef>
                      </a:pPr>
                      <a:r>
                        <a:rPr sz="1400" spc="-5" dirty="0">
                          <a:latin typeface="BIZ UDPゴシック" panose="020B0400000000000000" pitchFamily="50" charset="-128"/>
                          <a:ea typeface="BIZ UDPゴシック" panose="020B0400000000000000" pitchFamily="50" charset="-128"/>
                          <a:cs typeface="UKIJ CJK"/>
                        </a:rPr>
                        <a:t>解析</a:t>
                      </a:r>
                      <a:r>
                        <a:rPr sz="1400" spc="-200" dirty="0">
                          <a:latin typeface="BIZ UDPゴシック" panose="020B0400000000000000" pitchFamily="50" charset="-128"/>
                          <a:ea typeface="BIZ UDPゴシック" panose="020B0400000000000000" pitchFamily="50" charset="-128"/>
                          <a:cs typeface="UKIJ CJK"/>
                        </a:rPr>
                        <a:t>や</a:t>
                      </a:r>
                      <a:r>
                        <a:rPr sz="1400" spc="-5" dirty="0">
                          <a:latin typeface="BIZ UDPゴシック" panose="020B0400000000000000" pitchFamily="50" charset="-128"/>
                          <a:ea typeface="BIZ UDPゴシック" panose="020B0400000000000000" pitchFamily="50" charset="-128"/>
                          <a:cs typeface="UKIJ CJK"/>
                        </a:rPr>
                        <a:t>実験</a:t>
                      </a:r>
                      <a:r>
                        <a:rPr sz="1400" spc="-285" dirty="0">
                          <a:latin typeface="BIZ UDPゴシック" panose="020B0400000000000000" pitchFamily="50" charset="-128"/>
                          <a:ea typeface="BIZ UDPゴシック" panose="020B0400000000000000" pitchFamily="50" charset="-128"/>
                          <a:cs typeface="UKIJ CJK"/>
                        </a:rPr>
                        <a:t>に</a:t>
                      </a:r>
                      <a:r>
                        <a:rPr sz="1400" spc="-335" dirty="0">
                          <a:latin typeface="BIZ UDPゴシック" panose="020B0400000000000000" pitchFamily="50" charset="-128"/>
                          <a:ea typeface="BIZ UDPゴシック" panose="020B0400000000000000" pitchFamily="50" charset="-128"/>
                          <a:cs typeface="UKIJ CJK"/>
                        </a:rPr>
                        <a:t>よ</a:t>
                      </a:r>
                      <a:r>
                        <a:rPr sz="1400" spc="-484" dirty="0">
                          <a:latin typeface="BIZ UDPゴシック" panose="020B0400000000000000" pitchFamily="50" charset="-128"/>
                          <a:ea typeface="BIZ UDPゴシック" panose="020B0400000000000000" pitchFamily="50" charset="-128"/>
                          <a:cs typeface="UKIJ CJK"/>
                        </a:rPr>
                        <a:t>っ</a:t>
                      </a:r>
                      <a:r>
                        <a:rPr sz="1400" spc="-285" dirty="0">
                          <a:latin typeface="BIZ UDPゴシック" panose="020B0400000000000000" pitchFamily="50" charset="-128"/>
                          <a:ea typeface="BIZ UDPゴシック" panose="020B0400000000000000" pitchFamily="50" charset="-128"/>
                          <a:cs typeface="UKIJ CJK"/>
                        </a:rPr>
                        <a:t>て</a:t>
                      </a:r>
                      <a:r>
                        <a:rPr sz="1400" spc="-440" dirty="0">
                          <a:latin typeface="BIZ UDPゴシック" panose="020B0400000000000000" pitchFamily="50" charset="-128"/>
                          <a:ea typeface="BIZ UDPゴシック" panose="020B0400000000000000" pitchFamily="50" charset="-128"/>
                          <a:cs typeface="UKIJ CJK"/>
                        </a:rPr>
                        <a:t>、</a:t>
                      </a:r>
                      <a:r>
                        <a:rPr sz="1400" spc="-5" dirty="0">
                          <a:latin typeface="BIZ UDPゴシック" panose="020B0400000000000000" pitchFamily="50" charset="-128"/>
                          <a:ea typeface="BIZ UDPゴシック" panose="020B0400000000000000" pitchFamily="50" charset="-128"/>
                          <a:cs typeface="UKIJ CJK"/>
                        </a:rPr>
                        <a:t>概念</a:t>
                      </a:r>
                      <a:r>
                        <a:rPr sz="1400" spc="-250" dirty="0">
                          <a:latin typeface="BIZ UDPゴシック" panose="020B0400000000000000" pitchFamily="50" charset="-128"/>
                          <a:ea typeface="BIZ UDPゴシック" panose="020B0400000000000000" pitchFamily="50" charset="-128"/>
                          <a:cs typeface="UKIJ CJK"/>
                        </a:rPr>
                        <a:t>の</a:t>
                      </a:r>
                      <a:r>
                        <a:rPr sz="1400" spc="-5" dirty="0">
                          <a:latin typeface="BIZ UDPゴシック" panose="020B0400000000000000" pitchFamily="50" charset="-128"/>
                          <a:ea typeface="BIZ UDPゴシック" panose="020B0400000000000000" pitchFamily="50" charset="-128"/>
                          <a:cs typeface="UKIJ CJK"/>
                        </a:rPr>
                        <a:t>重要</a:t>
                      </a:r>
                      <a:r>
                        <a:rPr sz="1400" spc="-200" dirty="0">
                          <a:latin typeface="BIZ UDPゴシック" panose="020B0400000000000000" pitchFamily="50" charset="-128"/>
                          <a:ea typeface="BIZ UDPゴシック" panose="020B0400000000000000" pitchFamily="50" charset="-128"/>
                          <a:cs typeface="UKIJ CJK"/>
                        </a:rPr>
                        <a:t>な</a:t>
                      </a:r>
                      <a:r>
                        <a:rPr sz="1400" spc="-5" dirty="0">
                          <a:latin typeface="BIZ UDPゴシック" panose="020B0400000000000000" pitchFamily="50" charset="-128"/>
                          <a:ea typeface="BIZ UDPゴシック" panose="020B0400000000000000" pitchFamily="50" charset="-128"/>
                          <a:cs typeface="UKIJ CJK"/>
                        </a:rPr>
                        <a:t>機能</a:t>
                      </a:r>
                      <a:r>
                        <a:rPr sz="1400" spc="-655" dirty="0">
                          <a:latin typeface="BIZ UDPゴシック" panose="020B0400000000000000" pitchFamily="50" charset="-128"/>
                          <a:ea typeface="BIZ UDPゴシック" panose="020B0400000000000000" pitchFamily="50" charset="-128"/>
                          <a:cs typeface="UKIJ CJK"/>
                        </a:rPr>
                        <a:t>・</a:t>
                      </a:r>
                      <a:r>
                        <a:rPr sz="1400" spc="-5" dirty="0">
                          <a:latin typeface="BIZ UDPゴシック" panose="020B0400000000000000" pitchFamily="50" charset="-128"/>
                          <a:ea typeface="BIZ UDPゴシック" panose="020B0400000000000000" pitchFamily="50" charset="-128"/>
                          <a:cs typeface="UKIJ CJK"/>
                        </a:rPr>
                        <a:t>特性</a:t>
                      </a:r>
                      <a:r>
                        <a:rPr sz="1400" spc="-335" dirty="0">
                          <a:latin typeface="BIZ UDPゴシック" panose="020B0400000000000000" pitchFamily="50" charset="-128"/>
                          <a:ea typeface="BIZ UDPゴシック" panose="020B0400000000000000" pitchFamily="50" charset="-128"/>
                          <a:cs typeface="UKIJ CJK"/>
                        </a:rPr>
                        <a:t>を</a:t>
                      </a:r>
                      <a:r>
                        <a:rPr sz="1400" spc="-5" dirty="0">
                          <a:latin typeface="BIZ UDPゴシック" panose="020B0400000000000000" pitchFamily="50" charset="-128"/>
                          <a:ea typeface="BIZ UDPゴシック" panose="020B0400000000000000" pitchFamily="50" charset="-128"/>
                          <a:cs typeface="UKIJ CJK"/>
                        </a:rPr>
                        <a:t>証明</a:t>
                      </a:r>
                      <a:r>
                        <a:rPr sz="1400" spc="-370" dirty="0">
                          <a:latin typeface="BIZ UDPゴシック" panose="020B0400000000000000" pitchFamily="50" charset="-128"/>
                          <a:ea typeface="BIZ UDPゴシック" panose="020B0400000000000000" pitchFamily="50" charset="-128"/>
                          <a:cs typeface="UKIJ CJK"/>
                        </a:rPr>
                        <a:t>し</a:t>
                      </a:r>
                      <a:r>
                        <a:rPr sz="1400" spc="-295" dirty="0">
                          <a:latin typeface="BIZ UDPゴシック" panose="020B0400000000000000" pitchFamily="50" charset="-128"/>
                          <a:ea typeface="BIZ UDPゴシック" panose="020B0400000000000000" pitchFamily="50" charset="-128"/>
                          <a:cs typeface="UKIJ CJK"/>
                        </a:rPr>
                        <a:t>て</a:t>
                      </a:r>
                      <a:r>
                        <a:rPr sz="1400" spc="-250" dirty="0">
                          <a:latin typeface="BIZ UDPゴシック" panose="020B0400000000000000" pitchFamily="50" charset="-128"/>
                          <a:ea typeface="BIZ UDPゴシック" panose="020B0400000000000000" pitchFamily="50" charset="-128"/>
                          <a:cs typeface="UKIJ CJK"/>
                        </a:rPr>
                        <a:t>い</a:t>
                      </a:r>
                      <a:r>
                        <a:rPr sz="1400" spc="-320" dirty="0">
                          <a:latin typeface="BIZ UDPゴシック" panose="020B0400000000000000" pitchFamily="50" charset="-128"/>
                          <a:ea typeface="BIZ UDPゴシック" panose="020B0400000000000000" pitchFamily="50" charset="-128"/>
                          <a:cs typeface="UKIJ CJK"/>
                        </a:rPr>
                        <a:t>る</a:t>
                      </a:r>
                      <a:r>
                        <a:rPr sz="1400" spc="-335" dirty="0">
                          <a:latin typeface="BIZ UDPゴシック" panose="020B0400000000000000" pitchFamily="50" charset="-128"/>
                          <a:ea typeface="BIZ UDPゴシック" panose="020B0400000000000000" pitchFamily="50" charset="-128"/>
                          <a:cs typeface="UKIJ CJK"/>
                        </a:rPr>
                        <a:t>レ</a:t>
                      </a:r>
                      <a:r>
                        <a:rPr sz="1400" spc="-250" dirty="0">
                          <a:latin typeface="BIZ UDPゴシック" panose="020B0400000000000000" pitchFamily="50" charset="-128"/>
                          <a:ea typeface="BIZ UDPゴシック" panose="020B0400000000000000" pitchFamily="50" charset="-128"/>
                          <a:cs typeface="UKIJ CJK"/>
                        </a:rPr>
                        <a:t>ベ</a:t>
                      </a:r>
                      <a:r>
                        <a:rPr sz="1400" spc="-245" dirty="0">
                          <a:latin typeface="BIZ UDPゴシック" panose="020B0400000000000000" pitchFamily="50" charset="-128"/>
                          <a:ea typeface="BIZ UDPゴシック" panose="020B0400000000000000" pitchFamily="50" charset="-128"/>
                          <a:cs typeface="UKIJ CJK"/>
                        </a:rPr>
                        <a:t>ル</a:t>
                      </a:r>
                      <a:endParaRPr sz="1400" dirty="0">
                        <a:latin typeface="BIZ UDPゴシック" panose="020B0400000000000000" pitchFamily="50" charset="-128"/>
                        <a:ea typeface="BIZ UDPゴシック" panose="020B0400000000000000" pitchFamily="50" charset="-128"/>
                        <a:cs typeface="UKIJ CJK"/>
                      </a:endParaRPr>
                    </a:p>
                  </a:txBody>
                  <a:tcPr marL="0" marR="0" marT="1498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7"/>
                  </a:ext>
                </a:extLst>
              </a:tr>
              <a:tr h="272796">
                <a:tc vMerge="1">
                  <a:txBody>
                    <a:bodyPr/>
                    <a:lstStyle/>
                    <a:p>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rowSpan="2">
                  <a:txBody>
                    <a:bodyPr/>
                    <a:lstStyle/>
                    <a:p>
                      <a:pPr marL="267970">
                        <a:lnSpc>
                          <a:spcPct val="100000"/>
                        </a:lnSpc>
                        <a:spcBef>
                          <a:spcPts val="894"/>
                        </a:spcBef>
                      </a:pPr>
                      <a:r>
                        <a:rPr sz="1400" spc="114" dirty="0">
                          <a:latin typeface="BIZ UDPゴシック" panose="020B0400000000000000" pitchFamily="50" charset="-128"/>
                          <a:ea typeface="BIZ UDPゴシック" panose="020B0400000000000000" pitchFamily="50" charset="-128"/>
                          <a:cs typeface="UKIJ CJK"/>
                        </a:rPr>
                        <a:t>TRL</a:t>
                      </a:r>
                      <a:r>
                        <a:rPr sz="1400" spc="80" dirty="0">
                          <a:latin typeface="BIZ UDPゴシック" panose="020B0400000000000000" pitchFamily="50" charset="-128"/>
                          <a:ea typeface="BIZ UDPゴシック" panose="020B0400000000000000" pitchFamily="50" charset="-128"/>
                          <a:cs typeface="UKIJ CJK"/>
                        </a:rPr>
                        <a:t> </a:t>
                      </a:r>
                      <a:r>
                        <a:rPr sz="1400" spc="85" dirty="0">
                          <a:latin typeface="BIZ UDPゴシック" panose="020B0400000000000000" pitchFamily="50" charset="-128"/>
                          <a:ea typeface="BIZ UDPゴシック" panose="020B0400000000000000" pitchFamily="50" charset="-128"/>
                          <a:cs typeface="UKIJ CJK"/>
                        </a:rPr>
                        <a:t>2</a:t>
                      </a:r>
                      <a:endParaRPr sz="1400">
                        <a:latin typeface="BIZ UDPゴシック" panose="020B0400000000000000" pitchFamily="50" charset="-128"/>
                        <a:ea typeface="BIZ UDPゴシック" panose="020B0400000000000000" pitchFamily="50" charset="-128"/>
                        <a:cs typeface="UKIJ CJK"/>
                      </a:endParaRPr>
                    </a:p>
                  </a:txBody>
                  <a:tcPr marL="0" marR="0" marT="113664"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rowSpan="2">
                  <a:txBody>
                    <a:bodyPr/>
                    <a:lstStyle/>
                    <a:p>
                      <a:pPr marL="106045">
                        <a:lnSpc>
                          <a:spcPct val="100000"/>
                        </a:lnSpc>
                        <a:spcBef>
                          <a:spcPts val="894"/>
                        </a:spcBef>
                      </a:pPr>
                      <a:r>
                        <a:rPr sz="1400" spc="-5" dirty="0">
                          <a:latin typeface="BIZ UDPゴシック" panose="020B0400000000000000" pitchFamily="50" charset="-128"/>
                          <a:ea typeface="BIZ UDPゴシック" panose="020B0400000000000000" pitchFamily="50" charset="-128"/>
                          <a:cs typeface="UKIJ CJK"/>
                        </a:rPr>
                        <a:t>技術概念</a:t>
                      </a:r>
                      <a:r>
                        <a:rPr sz="1400" spc="-655" dirty="0">
                          <a:latin typeface="BIZ UDPゴシック" panose="020B0400000000000000" pitchFamily="50" charset="-128"/>
                          <a:ea typeface="BIZ UDPゴシック" panose="020B0400000000000000" pitchFamily="50" charset="-128"/>
                          <a:cs typeface="UKIJ CJK"/>
                        </a:rPr>
                        <a:t>・</a:t>
                      </a:r>
                      <a:r>
                        <a:rPr sz="1400" spc="-330" dirty="0">
                          <a:latin typeface="BIZ UDPゴシック" panose="020B0400000000000000" pitchFamily="50" charset="-128"/>
                          <a:ea typeface="BIZ UDPゴシック" panose="020B0400000000000000" pitchFamily="50" charset="-128"/>
                          <a:cs typeface="UKIJ CJK"/>
                        </a:rPr>
                        <a:t>そ</a:t>
                      </a:r>
                      <a:r>
                        <a:rPr sz="1400" spc="-250" dirty="0">
                          <a:latin typeface="BIZ UDPゴシック" panose="020B0400000000000000" pitchFamily="50" charset="-128"/>
                          <a:ea typeface="BIZ UDPゴシック" panose="020B0400000000000000" pitchFamily="50" charset="-128"/>
                          <a:cs typeface="UKIJ CJK"/>
                        </a:rPr>
                        <a:t>の</a:t>
                      </a:r>
                      <a:r>
                        <a:rPr sz="1400" spc="-5" dirty="0">
                          <a:latin typeface="BIZ UDPゴシック" panose="020B0400000000000000" pitchFamily="50" charset="-128"/>
                          <a:ea typeface="BIZ UDPゴシック" panose="020B0400000000000000" pitchFamily="50" charset="-128"/>
                          <a:cs typeface="UKIJ CJK"/>
                        </a:rPr>
                        <a:t>適用性</a:t>
                      </a:r>
                      <a:r>
                        <a:rPr sz="1400" spc="-335" dirty="0">
                          <a:latin typeface="BIZ UDPゴシック" panose="020B0400000000000000" pitchFamily="50" charset="-128"/>
                          <a:ea typeface="BIZ UDPゴシック" panose="020B0400000000000000" pitchFamily="50" charset="-128"/>
                          <a:cs typeface="UKIJ CJK"/>
                        </a:rPr>
                        <a:t>を</a:t>
                      </a:r>
                      <a:r>
                        <a:rPr sz="1400" spc="-5" dirty="0">
                          <a:latin typeface="BIZ UDPゴシック" panose="020B0400000000000000" pitchFamily="50" charset="-128"/>
                          <a:ea typeface="BIZ UDPゴシック" panose="020B0400000000000000" pitchFamily="50" charset="-128"/>
                          <a:cs typeface="UKIJ CJK"/>
                        </a:rPr>
                        <a:t>確認</a:t>
                      </a:r>
                      <a:r>
                        <a:rPr sz="1400" spc="-370" dirty="0">
                          <a:latin typeface="BIZ UDPゴシック" panose="020B0400000000000000" pitchFamily="50" charset="-128"/>
                          <a:ea typeface="BIZ UDPゴシック" panose="020B0400000000000000" pitchFamily="50" charset="-128"/>
                          <a:cs typeface="UKIJ CJK"/>
                        </a:rPr>
                        <a:t>し</a:t>
                      </a:r>
                      <a:r>
                        <a:rPr sz="1400" spc="-285" dirty="0">
                          <a:latin typeface="BIZ UDPゴシック" panose="020B0400000000000000" pitchFamily="50" charset="-128"/>
                          <a:ea typeface="BIZ UDPゴシック" panose="020B0400000000000000" pitchFamily="50" charset="-128"/>
                          <a:cs typeface="UKIJ CJK"/>
                        </a:rPr>
                        <a:t>て</a:t>
                      </a:r>
                      <a:r>
                        <a:rPr sz="1400" spc="-250" dirty="0">
                          <a:latin typeface="BIZ UDPゴシック" panose="020B0400000000000000" pitchFamily="50" charset="-128"/>
                          <a:ea typeface="BIZ UDPゴシック" panose="020B0400000000000000" pitchFamily="50" charset="-128"/>
                          <a:cs typeface="UKIJ CJK"/>
                        </a:rPr>
                        <a:t>い</a:t>
                      </a:r>
                      <a:r>
                        <a:rPr sz="1400" spc="-320" dirty="0">
                          <a:latin typeface="BIZ UDPゴシック" panose="020B0400000000000000" pitchFamily="50" charset="-128"/>
                          <a:ea typeface="BIZ UDPゴシック" panose="020B0400000000000000" pitchFamily="50" charset="-128"/>
                          <a:cs typeface="UKIJ CJK"/>
                        </a:rPr>
                        <a:t>る</a:t>
                      </a:r>
                      <a:r>
                        <a:rPr sz="1400" spc="-335" dirty="0">
                          <a:latin typeface="BIZ UDPゴシック" panose="020B0400000000000000" pitchFamily="50" charset="-128"/>
                          <a:ea typeface="BIZ UDPゴシック" panose="020B0400000000000000" pitchFamily="50" charset="-128"/>
                          <a:cs typeface="UKIJ CJK"/>
                        </a:rPr>
                        <a:t>レ</a:t>
                      </a:r>
                      <a:r>
                        <a:rPr sz="1400" spc="-250" dirty="0">
                          <a:latin typeface="BIZ UDPゴシック" panose="020B0400000000000000" pitchFamily="50" charset="-128"/>
                          <a:ea typeface="BIZ UDPゴシック" panose="020B0400000000000000" pitchFamily="50" charset="-128"/>
                          <a:cs typeface="UKIJ CJK"/>
                        </a:rPr>
                        <a:t>ベ</a:t>
                      </a:r>
                      <a:r>
                        <a:rPr sz="1400" spc="-245" dirty="0">
                          <a:latin typeface="BIZ UDPゴシック" panose="020B0400000000000000" pitchFamily="50" charset="-128"/>
                          <a:ea typeface="BIZ UDPゴシック" panose="020B0400000000000000" pitchFamily="50" charset="-128"/>
                          <a:cs typeface="UKIJ CJK"/>
                        </a:rPr>
                        <a:t>ル</a:t>
                      </a:r>
                      <a:endParaRPr sz="1400" dirty="0">
                        <a:latin typeface="BIZ UDPゴシック" panose="020B0400000000000000" pitchFamily="50" charset="-128"/>
                        <a:ea typeface="BIZ UDPゴシック" panose="020B0400000000000000" pitchFamily="50" charset="-128"/>
                        <a:cs typeface="UKIJ CJK"/>
                      </a:endParaRPr>
                    </a:p>
                  </a:txBody>
                  <a:tcPr marL="0" marR="0" marT="113664"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8"/>
                  </a:ext>
                </a:extLst>
              </a:tr>
              <a:tr h="0">
                <a:tc rowSpan="2">
                  <a:txBody>
                    <a:bodyPr/>
                    <a:lstStyle/>
                    <a:p>
                      <a:pPr marL="212725">
                        <a:lnSpc>
                          <a:spcPct val="100000"/>
                        </a:lnSpc>
                        <a:spcBef>
                          <a:spcPts val="1195"/>
                        </a:spcBef>
                      </a:pPr>
                      <a:r>
                        <a:rPr sz="1400" spc="-5" dirty="0">
                          <a:latin typeface="BIZ UDPゴシック" panose="020B0400000000000000" pitchFamily="50" charset="-128"/>
                          <a:ea typeface="BIZ UDPゴシック" panose="020B0400000000000000" pitchFamily="50" charset="-128"/>
                          <a:cs typeface="UKIJ CJK"/>
                        </a:rPr>
                        <a:t>基礎技術</a:t>
                      </a:r>
                      <a:r>
                        <a:rPr sz="1400" spc="-250" dirty="0">
                          <a:latin typeface="BIZ UDPゴシック" panose="020B0400000000000000" pitchFamily="50" charset="-128"/>
                          <a:ea typeface="BIZ UDPゴシック" panose="020B0400000000000000" pitchFamily="50" charset="-128"/>
                          <a:cs typeface="UKIJ CJK"/>
                        </a:rPr>
                        <a:t>の</a:t>
                      </a:r>
                      <a:r>
                        <a:rPr sz="1400" spc="-5" dirty="0">
                          <a:latin typeface="BIZ UDPゴシック" panose="020B0400000000000000" pitchFamily="50" charset="-128"/>
                          <a:ea typeface="BIZ UDPゴシック" panose="020B0400000000000000" pitchFamily="50" charset="-128"/>
                          <a:cs typeface="UKIJ CJK"/>
                        </a:rPr>
                        <a:t>研究段階</a:t>
                      </a:r>
                      <a:endParaRPr sz="1400" dirty="0">
                        <a:latin typeface="BIZ UDPゴシック" panose="020B0400000000000000" pitchFamily="50" charset="-128"/>
                        <a:ea typeface="BIZ UDPゴシック" panose="020B0400000000000000" pitchFamily="50" charset="-128"/>
                        <a:cs typeface="UKIJ CJK"/>
                      </a:endParaRPr>
                    </a:p>
                  </a:txBody>
                  <a:tcPr marL="0" marR="0" marT="15176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vMerge="1">
                  <a:txBody>
                    <a:bodyPr/>
                    <a:lstStyle/>
                    <a:p>
                      <a:endParaRPr/>
                    </a:p>
                  </a:txBody>
                  <a:tcPr marL="0" marR="0" marT="113664"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vMerge="1">
                  <a:txBody>
                    <a:bodyPr/>
                    <a:lstStyle/>
                    <a:p>
                      <a:endParaRPr/>
                    </a:p>
                  </a:txBody>
                  <a:tcPr marL="0" marR="0" marT="113664"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9"/>
                  </a:ext>
                </a:extLst>
              </a:tr>
              <a:tr h="350520">
                <a:tc vMerge="1">
                  <a:txBody>
                    <a:bodyPr/>
                    <a:lstStyle/>
                    <a:p>
                      <a:endParaRPr/>
                    </a:p>
                  </a:txBody>
                  <a:tcPr marL="0" marR="0" marT="15176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585"/>
                        </a:spcBef>
                      </a:pPr>
                      <a:r>
                        <a:rPr sz="1400" spc="114" dirty="0">
                          <a:latin typeface="BIZ UDPゴシック" panose="020B0400000000000000" pitchFamily="50" charset="-128"/>
                          <a:ea typeface="BIZ UDPゴシック" panose="020B0400000000000000" pitchFamily="50" charset="-128"/>
                          <a:cs typeface="UKIJ CJK"/>
                        </a:rPr>
                        <a:t>TRL</a:t>
                      </a:r>
                      <a:r>
                        <a:rPr sz="1400" spc="80" dirty="0">
                          <a:latin typeface="BIZ UDPゴシック" panose="020B0400000000000000" pitchFamily="50" charset="-128"/>
                          <a:ea typeface="BIZ UDPゴシック" panose="020B0400000000000000" pitchFamily="50" charset="-128"/>
                          <a:cs typeface="UKIJ CJK"/>
                        </a:rPr>
                        <a:t> </a:t>
                      </a:r>
                      <a:r>
                        <a:rPr sz="1400" spc="85" dirty="0">
                          <a:latin typeface="BIZ UDPゴシック" panose="020B0400000000000000" pitchFamily="50" charset="-128"/>
                          <a:ea typeface="BIZ UDPゴシック" panose="020B0400000000000000" pitchFamily="50" charset="-128"/>
                          <a:cs typeface="UKIJ CJK"/>
                        </a:rPr>
                        <a:t>1</a:t>
                      </a:r>
                      <a:endParaRPr sz="1400">
                        <a:latin typeface="BIZ UDPゴシック" panose="020B0400000000000000" pitchFamily="50" charset="-128"/>
                        <a:ea typeface="BIZ UDPゴシック" panose="020B0400000000000000" pitchFamily="50" charset="-128"/>
                        <a:cs typeface="UKIJ CJK"/>
                      </a:endParaRPr>
                    </a:p>
                  </a:txBody>
                  <a:tcPr marL="0" marR="0" marT="7429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L="106045">
                        <a:lnSpc>
                          <a:spcPct val="100000"/>
                        </a:lnSpc>
                        <a:spcBef>
                          <a:spcPts val="585"/>
                        </a:spcBef>
                      </a:pPr>
                      <a:r>
                        <a:rPr sz="1400" spc="-5" dirty="0">
                          <a:latin typeface="BIZ UDPゴシック" panose="020B0400000000000000" pitchFamily="50" charset="-128"/>
                          <a:ea typeface="BIZ UDPゴシック" panose="020B0400000000000000" pitchFamily="50" charset="-128"/>
                          <a:cs typeface="UKIJ CJK"/>
                        </a:rPr>
                        <a:t>基本原理</a:t>
                      </a:r>
                      <a:r>
                        <a:rPr sz="1400" spc="-335" dirty="0">
                          <a:latin typeface="BIZ UDPゴシック" panose="020B0400000000000000" pitchFamily="50" charset="-128"/>
                          <a:ea typeface="BIZ UDPゴシック" panose="020B0400000000000000" pitchFamily="50" charset="-128"/>
                          <a:cs typeface="UKIJ CJK"/>
                        </a:rPr>
                        <a:t>を</a:t>
                      </a:r>
                      <a:r>
                        <a:rPr sz="1400" spc="-5" dirty="0">
                          <a:latin typeface="BIZ UDPゴシック" panose="020B0400000000000000" pitchFamily="50" charset="-128"/>
                          <a:ea typeface="BIZ UDPゴシック" panose="020B0400000000000000" pitchFamily="50" charset="-128"/>
                          <a:cs typeface="UKIJ CJK"/>
                        </a:rPr>
                        <a:t>確認</a:t>
                      </a:r>
                      <a:r>
                        <a:rPr sz="1400" spc="-370" dirty="0">
                          <a:latin typeface="BIZ UDPゴシック" panose="020B0400000000000000" pitchFamily="50" charset="-128"/>
                          <a:ea typeface="BIZ UDPゴシック" panose="020B0400000000000000" pitchFamily="50" charset="-128"/>
                          <a:cs typeface="UKIJ CJK"/>
                        </a:rPr>
                        <a:t>し</a:t>
                      </a:r>
                      <a:r>
                        <a:rPr sz="1400" spc="-285" dirty="0">
                          <a:latin typeface="BIZ UDPゴシック" panose="020B0400000000000000" pitchFamily="50" charset="-128"/>
                          <a:ea typeface="BIZ UDPゴシック" panose="020B0400000000000000" pitchFamily="50" charset="-128"/>
                          <a:cs typeface="UKIJ CJK"/>
                        </a:rPr>
                        <a:t>て</a:t>
                      </a:r>
                      <a:r>
                        <a:rPr sz="1400" spc="-250" dirty="0">
                          <a:latin typeface="BIZ UDPゴシック" panose="020B0400000000000000" pitchFamily="50" charset="-128"/>
                          <a:ea typeface="BIZ UDPゴシック" panose="020B0400000000000000" pitchFamily="50" charset="-128"/>
                          <a:cs typeface="UKIJ CJK"/>
                        </a:rPr>
                        <a:t>い</a:t>
                      </a:r>
                      <a:r>
                        <a:rPr sz="1400" spc="-320" dirty="0">
                          <a:latin typeface="BIZ UDPゴシック" panose="020B0400000000000000" pitchFamily="50" charset="-128"/>
                          <a:ea typeface="BIZ UDPゴシック" panose="020B0400000000000000" pitchFamily="50" charset="-128"/>
                          <a:cs typeface="UKIJ CJK"/>
                        </a:rPr>
                        <a:t>る</a:t>
                      </a:r>
                      <a:r>
                        <a:rPr sz="1400" spc="-335" dirty="0">
                          <a:latin typeface="BIZ UDPゴシック" panose="020B0400000000000000" pitchFamily="50" charset="-128"/>
                          <a:ea typeface="BIZ UDPゴシック" panose="020B0400000000000000" pitchFamily="50" charset="-128"/>
                          <a:cs typeface="UKIJ CJK"/>
                        </a:rPr>
                        <a:t>レ</a:t>
                      </a:r>
                      <a:r>
                        <a:rPr sz="1400" spc="-250" dirty="0">
                          <a:latin typeface="BIZ UDPゴシック" panose="020B0400000000000000" pitchFamily="50" charset="-128"/>
                          <a:ea typeface="BIZ UDPゴシック" panose="020B0400000000000000" pitchFamily="50" charset="-128"/>
                          <a:cs typeface="UKIJ CJK"/>
                        </a:rPr>
                        <a:t>ベ</a:t>
                      </a:r>
                      <a:r>
                        <a:rPr sz="1400" spc="-245" dirty="0">
                          <a:latin typeface="BIZ UDPゴシック" panose="020B0400000000000000" pitchFamily="50" charset="-128"/>
                          <a:ea typeface="BIZ UDPゴシック" panose="020B0400000000000000" pitchFamily="50" charset="-128"/>
                          <a:cs typeface="UKIJ CJK"/>
                        </a:rPr>
                        <a:t>ル</a:t>
                      </a:r>
                      <a:endParaRPr sz="1400" dirty="0">
                        <a:latin typeface="BIZ UDPゴシック" panose="020B0400000000000000" pitchFamily="50" charset="-128"/>
                        <a:ea typeface="BIZ UDPゴシック" panose="020B0400000000000000" pitchFamily="50" charset="-128"/>
                        <a:cs typeface="UKIJ CJK"/>
                      </a:endParaRPr>
                    </a:p>
                  </a:txBody>
                  <a:tcPr marL="0" marR="0" marT="7429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10"/>
                  </a:ext>
                </a:extLst>
              </a:tr>
            </a:tbl>
          </a:graphicData>
        </a:graphic>
      </p:graphicFrame>
      <p:sp>
        <p:nvSpPr>
          <p:cNvPr id="11" name="object 8">
            <a:extLst>
              <a:ext uri="{FF2B5EF4-FFF2-40B4-BE49-F238E27FC236}">
                <a16:creationId xmlns:a16="http://schemas.microsoft.com/office/drawing/2014/main" id="{98FB6526-0F1E-9E00-A38C-D342536EA5F7}"/>
              </a:ext>
            </a:extLst>
          </p:cNvPr>
          <p:cNvSpPr txBox="1"/>
          <p:nvPr/>
        </p:nvSpPr>
        <p:spPr>
          <a:xfrm>
            <a:off x="3515743" y="771246"/>
            <a:ext cx="5373370" cy="321945"/>
          </a:xfrm>
          <a:prstGeom prst="rect">
            <a:avLst/>
          </a:prstGeom>
        </p:spPr>
        <p:txBody>
          <a:bodyPr vert="horz" wrap="square" lIns="0" tIns="11430" rIns="0" bIns="0" rtlCol="0">
            <a:spAutoFit/>
          </a:bodyPr>
          <a:lstStyle/>
          <a:p>
            <a:pPr marL="12700">
              <a:lnSpc>
                <a:spcPct val="100000"/>
              </a:lnSpc>
              <a:spcBef>
                <a:spcPts val="90"/>
              </a:spcBef>
            </a:pPr>
            <a:r>
              <a:rPr sz="1950" b="1" spc="35" dirty="0">
                <a:latin typeface="Noto Sans CJK HK"/>
                <a:cs typeface="Noto Sans CJK HK"/>
              </a:rPr>
              <a:t>TRL（Technology</a:t>
            </a:r>
            <a:r>
              <a:rPr sz="1950" b="1" spc="240" dirty="0">
                <a:latin typeface="Noto Sans CJK HK"/>
                <a:cs typeface="Noto Sans CJK HK"/>
              </a:rPr>
              <a:t> </a:t>
            </a:r>
            <a:r>
              <a:rPr sz="1950" b="1" spc="60" dirty="0">
                <a:latin typeface="Noto Sans CJK HK"/>
                <a:cs typeface="Noto Sans CJK HK"/>
              </a:rPr>
              <a:t>Readiness</a:t>
            </a:r>
            <a:r>
              <a:rPr sz="1950" b="1" spc="240" dirty="0">
                <a:latin typeface="Noto Sans CJK HK"/>
                <a:cs typeface="Noto Sans CJK HK"/>
              </a:rPr>
              <a:t> </a:t>
            </a:r>
            <a:r>
              <a:rPr sz="1950" b="1" spc="25" dirty="0">
                <a:latin typeface="Noto Sans CJK HK"/>
                <a:cs typeface="Noto Sans CJK HK"/>
              </a:rPr>
              <a:t>Level）</a:t>
            </a:r>
            <a:r>
              <a:rPr sz="1950" b="1" spc="-170" dirty="0">
                <a:latin typeface="Noto Sans CJK HK"/>
                <a:cs typeface="Noto Sans CJK HK"/>
              </a:rPr>
              <a:t>の</a:t>
            </a:r>
            <a:r>
              <a:rPr sz="1950" b="1" spc="-10" dirty="0">
                <a:latin typeface="Noto Sans CJK HK"/>
                <a:cs typeface="Noto Sans CJK HK"/>
              </a:rPr>
              <a:t>定義</a:t>
            </a:r>
            <a:endParaRPr sz="1950" dirty="0">
              <a:latin typeface="Noto Sans CJK HK"/>
              <a:cs typeface="Noto Sans CJK HK"/>
            </a:endParaRPr>
          </a:p>
        </p:txBody>
      </p:sp>
      <p:grpSp>
        <p:nvGrpSpPr>
          <p:cNvPr id="13" name="object 10">
            <a:extLst>
              <a:ext uri="{FF2B5EF4-FFF2-40B4-BE49-F238E27FC236}">
                <a16:creationId xmlns:a16="http://schemas.microsoft.com/office/drawing/2014/main" id="{CEC95453-D15D-6A65-ECFE-AA62DF752753}"/>
              </a:ext>
            </a:extLst>
          </p:cNvPr>
          <p:cNvGrpSpPr/>
          <p:nvPr/>
        </p:nvGrpSpPr>
        <p:grpSpPr>
          <a:xfrm>
            <a:off x="10411336" y="999842"/>
            <a:ext cx="1047115" cy="5160645"/>
            <a:chOff x="9441180" y="1621536"/>
            <a:chExt cx="1047115" cy="5160645"/>
          </a:xfrm>
        </p:grpSpPr>
        <p:sp>
          <p:nvSpPr>
            <p:cNvPr id="14" name="object 11">
              <a:extLst>
                <a:ext uri="{FF2B5EF4-FFF2-40B4-BE49-F238E27FC236}">
                  <a16:creationId xmlns:a16="http://schemas.microsoft.com/office/drawing/2014/main" id="{E97BEDE7-E3C4-0904-A6C5-269B939CDFB0}"/>
                </a:ext>
              </a:extLst>
            </p:cNvPr>
            <p:cNvSpPr/>
            <p:nvPr/>
          </p:nvSpPr>
          <p:spPr>
            <a:xfrm>
              <a:off x="9464040" y="1621536"/>
              <a:ext cx="617220" cy="5160645"/>
            </a:xfrm>
            <a:custGeom>
              <a:avLst/>
              <a:gdLst/>
              <a:ahLst/>
              <a:cxnLst/>
              <a:rect l="l" t="t" r="r" b="b"/>
              <a:pathLst>
                <a:path w="617220" h="5160645">
                  <a:moveTo>
                    <a:pt x="307848" y="0"/>
                  </a:moveTo>
                  <a:lnTo>
                    <a:pt x="0" y="187451"/>
                  </a:lnTo>
                  <a:lnTo>
                    <a:pt x="153924" y="187451"/>
                  </a:lnTo>
                  <a:lnTo>
                    <a:pt x="153924" y="5160269"/>
                  </a:lnTo>
                  <a:lnTo>
                    <a:pt x="461771" y="5160269"/>
                  </a:lnTo>
                  <a:lnTo>
                    <a:pt x="461771" y="187451"/>
                  </a:lnTo>
                  <a:lnTo>
                    <a:pt x="617219" y="187451"/>
                  </a:lnTo>
                  <a:lnTo>
                    <a:pt x="307848" y="0"/>
                  </a:lnTo>
                  <a:close/>
                </a:path>
              </a:pathLst>
            </a:custGeom>
            <a:solidFill>
              <a:srgbClr val="B8CDE4"/>
            </a:solidFill>
          </p:spPr>
          <p:txBody>
            <a:bodyPr wrap="square" lIns="0" tIns="0" rIns="0" bIns="0" rtlCol="0"/>
            <a:lstStyle/>
            <a:p>
              <a:endParaRPr/>
            </a:p>
          </p:txBody>
        </p:sp>
        <p:sp>
          <p:nvSpPr>
            <p:cNvPr id="15" name="object 12">
              <a:extLst>
                <a:ext uri="{FF2B5EF4-FFF2-40B4-BE49-F238E27FC236}">
                  <a16:creationId xmlns:a16="http://schemas.microsoft.com/office/drawing/2014/main" id="{E5769157-2566-C06F-9EA8-5657678C065B}"/>
                </a:ext>
              </a:extLst>
            </p:cNvPr>
            <p:cNvSpPr/>
            <p:nvPr/>
          </p:nvSpPr>
          <p:spPr>
            <a:xfrm>
              <a:off x="9441180" y="1962911"/>
              <a:ext cx="1047115" cy="433070"/>
            </a:xfrm>
            <a:custGeom>
              <a:avLst/>
              <a:gdLst/>
              <a:ahLst/>
              <a:cxnLst/>
              <a:rect l="l" t="t" r="r" b="b"/>
              <a:pathLst>
                <a:path w="1047115" h="433069">
                  <a:moveTo>
                    <a:pt x="1046987" y="0"/>
                  </a:moveTo>
                  <a:lnTo>
                    <a:pt x="0" y="0"/>
                  </a:lnTo>
                  <a:lnTo>
                    <a:pt x="0" y="432815"/>
                  </a:lnTo>
                  <a:lnTo>
                    <a:pt x="1046987" y="432815"/>
                  </a:lnTo>
                  <a:lnTo>
                    <a:pt x="1046987" y="0"/>
                  </a:lnTo>
                  <a:close/>
                </a:path>
              </a:pathLst>
            </a:custGeom>
            <a:solidFill>
              <a:srgbClr val="FFFFFF"/>
            </a:solidFill>
          </p:spPr>
          <p:txBody>
            <a:bodyPr wrap="square" lIns="0" tIns="0" rIns="0" bIns="0" rtlCol="0"/>
            <a:lstStyle/>
            <a:p>
              <a:endParaRPr/>
            </a:p>
          </p:txBody>
        </p:sp>
      </p:grpSp>
      <p:sp>
        <p:nvSpPr>
          <p:cNvPr id="16" name="object 13">
            <a:extLst>
              <a:ext uri="{FF2B5EF4-FFF2-40B4-BE49-F238E27FC236}">
                <a16:creationId xmlns:a16="http://schemas.microsoft.com/office/drawing/2014/main" id="{50E02DFF-2871-65A7-924F-7C8B6D7CBA15}"/>
              </a:ext>
            </a:extLst>
          </p:cNvPr>
          <p:cNvSpPr txBox="1"/>
          <p:nvPr/>
        </p:nvSpPr>
        <p:spPr>
          <a:xfrm>
            <a:off x="10411336" y="1341217"/>
            <a:ext cx="1047115" cy="433070"/>
          </a:xfrm>
          <a:prstGeom prst="rect">
            <a:avLst/>
          </a:prstGeom>
          <a:ln w="10667">
            <a:solidFill>
              <a:srgbClr val="000000"/>
            </a:solidFill>
          </a:ln>
        </p:spPr>
        <p:txBody>
          <a:bodyPr vert="horz" wrap="square" lIns="0" tIns="49530" rIns="0" bIns="0" rtlCol="0">
            <a:spAutoFit/>
          </a:bodyPr>
          <a:lstStyle/>
          <a:p>
            <a:pPr marL="111125">
              <a:lnSpc>
                <a:spcPct val="100000"/>
              </a:lnSpc>
              <a:spcBef>
                <a:spcPts val="390"/>
              </a:spcBef>
            </a:pPr>
            <a:r>
              <a:rPr sz="2150" spc="10" dirty="0">
                <a:latin typeface="UKIJ CJK"/>
                <a:cs typeface="UKIJ CJK"/>
              </a:rPr>
              <a:t>商用炉</a:t>
            </a:r>
            <a:endParaRPr sz="2150">
              <a:latin typeface="UKIJ CJK"/>
              <a:cs typeface="UKIJ CJK"/>
            </a:endParaRPr>
          </a:p>
        </p:txBody>
      </p:sp>
      <p:sp>
        <p:nvSpPr>
          <p:cNvPr id="17" name="object 14">
            <a:extLst>
              <a:ext uri="{FF2B5EF4-FFF2-40B4-BE49-F238E27FC236}">
                <a16:creationId xmlns:a16="http://schemas.microsoft.com/office/drawing/2014/main" id="{F359C530-13E8-D633-22FC-B5C52B946663}"/>
              </a:ext>
            </a:extLst>
          </p:cNvPr>
          <p:cNvSpPr txBox="1"/>
          <p:nvPr/>
        </p:nvSpPr>
        <p:spPr>
          <a:xfrm>
            <a:off x="10400667" y="2203060"/>
            <a:ext cx="822960" cy="209550"/>
          </a:xfrm>
          <a:prstGeom prst="rect">
            <a:avLst/>
          </a:prstGeom>
        </p:spPr>
        <p:txBody>
          <a:bodyPr vert="horz" wrap="square" lIns="0" tIns="8890" rIns="0" bIns="0" rtlCol="0">
            <a:spAutoFit/>
          </a:bodyPr>
          <a:lstStyle/>
          <a:p>
            <a:pPr>
              <a:lnSpc>
                <a:spcPct val="100000"/>
              </a:lnSpc>
              <a:spcBef>
                <a:spcPts val="70"/>
              </a:spcBef>
            </a:pPr>
            <a:r>
              <a:rPr sz="1300" spc="385" dirty="0">
                <a:latin typeface="UKIJ CJK"/>
                <a:cs typeface="UKIJ CJK"/>
              </a:rPr>
              <a:t>※</a:t>
            </a:r>
            <a:r>
              <a:rPr sz="1300" spc="-5" dirty="0">
                <a:latin typeface="UKIJ CJK"/>
                <a:cs typeface="UKIJ CJK"/>
              </a:rPr>
              <a:t>実用段階</a:t>
            </a:r>
            <a:endParaRPr sz="1300">
              <a:latin typeface="UKIJ CJK"/>
              <a:cs typeface="UKIJ CJK"/>
            </a:endParaRPr>
          </a:p>
        </p:txBody>
      </p:sp>
      <p:sp>
        <p:nvSpPr>
          <p:cNvPr id="18" name="object 15">
            <a:extLst>
              <a:ext uri="{FF2B5EF4-FFF2-40B4-BE49-F238E27FC236}">
                <a16:creationId xmlns:a16="http://schemas.microsoft.com/office/drawing/2014/main" id="{1D701692-515B-3407-9D3B-AEEAB36E46DA}"/>
              </a:ext>
            </a:extLst>
          </p:cNvPr>
          <p:cNvSpPr/>
          <p:nvPr/>
        </p:nvSpPr>
        <p:spPr>
          <a:xfrm>
            <a:off x="10417432" y="2196182"/>
            <a:ext cx="1047115" cy="433070"/>
          </a:xfrm>
          <a:custGeom>
            <a:avLst/>
            <a:gdLst/>
            <a:ahLst/>
            <a:cxnLst/>
            <a:rect l="l" t="t" r="r" b="b"/>
            <a:pathLst>
              <a:path w="1047115" h="433069">
                <a:moveTo>
                  <a:pt x="1046987" y="0"/>
                </a:moveTo>
                <a:lnTo>
                  <a:pt x="0" y="0"/>
                </a:lnTo>
                <a:lnTo>
                  <a:pt x="0" y="432815"/>
                </a:lnTo>
                <a:lnTo>
                  <a:pt x="1046987" y="432815"/>
                </a:lnTo>
                <a:lnTo>
                  <a:pt x="1046987" y="0"/>
                </a:lnTo>
                <a:close/>
              </a:path>
            </a:pathLst>
          </a:custGeom>
          <a:solidFill>
            <a:srgbClr val="FFFFFF"/>
          </a:solidFill>
        </p:spPr>
        <p:txBody>
          <a:bodyPr wrap="square" lIns="0" tIns="0" rIns="0" bIns="0" rtlCol="0"/>
          <a:lstStyle/>
          <a:p>
            <a:endParaRPr/>
          </a:p>
        </p:txBody>
      </p:sp>
      <p:sp>
        <p:nvSpPr>
          <p:cNvPr id="19" name="object 16">
            <a:extLst>
              <a:ext uri="{FF2B5EF4-FFF2-40B4-BE49-F238E27FC236}">
                <a16:creationId xmlns:a16="http://schemas.microsoft.com/office/drawing/2014/main" id="{F4FF87D8-1AD2-14D8-1D04-9C1D2A9DB4A9}"/>
              </a:ext>
            </a:extLst>
          </p:cNvPr>
          <p:cNvSpPr txBox="1"/>
          <p:nvPr/>
        </p:nvSpPr>
        <p:spPr>
          <a:xfrm>
            <a:off x="10417432" y="2196182"/>
            <a:ext cx="1047115" cy="433070"/>
          </a:xfrm>
          <a:prstGeom prst="rect">
            <a:avLst/>
          </a:prstGeom>
          <a:ln w="10667">
            <a:solidFill>
              <a:srgbClr val="000000"/>
            </a:solidFill>
          </a:ln>
        </p:spPr>
        <p:txBody>
          <a:bodyPr vert="horz" wrap="square" lIns="0" tIns="50165" rIns="0" bIns="0" rtlCol="0">
            <a:spAutoFit/>
          </a:bodyPr>
          <a:lstStyle/>
          <a:p>
            <a:pPr marL="111125">
              <a:lnSpc>
                <a:spcPct val="100000"/>
              </a:lnSpc>
              <a:spcBef>
                <a:spcPts val="395"/>
              </a:spcBef>
            </a:pPr>
            <a:r>
              <a:rPr sz="2150" spc="10" dirty="0">
                <a:latin typeface="UKIJ CJK"/>
                <a:cs typeface="UKIJ CJK"/>
              </a:rPr>
              <a:t>実証炉</a:t>
            </a:r>
            <a:endParaRPr sz="2150">
              <a:latin typeface="UKIJ CJK"/>
              <a:cs typeface="UKIJ CJK"/>
            </a:endParaRPr>
          </a:p>
        </p:txBody>
      </p:sp>
      <p:sp>
        <p:nvSpPr>
          <p:cNvPr id="20" name="object 17">
            <a:extLst>
              <a:ext uri="{FF2B5EF4-FFF2-40B4-BE49-F238E27FC236}">
                <a16:creationId xmlns:a16="http://schemas.microsoft.com/office/drawing/2014/main" id="{EE6E4A24-835E-85B6-9180-B6ADE1F4FCDF}"/>
              </a:ext>
            </a:extLst>
          </p:cNvPr>
          <p:cNvSpPr/>
          <p:nvPr/>
        </p:nvSpPr>
        <p:spPr>
          <a:xfrm>
            <a:off x="10408287" y="3066385"/>
            <a:ext cx="1047115" cy="431800"/>
          </a:xfrm>
          <a:custGeom>
            <a:avLst/>
            <a:gdLst/>
            <a:ahLst/>
            <a:cxnLst/>
            <a:rect l="l" t="t" r="r" b="b"/>
            <a:pathLst>
              <a:path w="1047115" h="431800">
                <a:moveTo>
                  <a:pt x="1046987" y="0"/>
                </a:moveTo>
                <a:lnTo>
                  <a:pt x="0" y="0"/>
                </a:lnTo>
                <a:lnTo>
                  <a:pt x="0" y="431291"/>
                </a:lnTo>
                <a:lnTo>
                  <a:pt x="1046987" y="431291"/>
                </a:lnTo>
                <a:lnTo>
                  <a:pt x="1046987" y="0"/>
                </a:lnTo>
                <a:close/>
              </a:path>
            </a:pathLst>
          </a:custGeom>
          <a:solidFill>
            <a:srgbClr val="FFFFFF"/>
          </a:solidFill>
        </p:spPr>
        <p:txBody>
          <a:bodyPr wrap="square" lIns="0" tIns="0" rIns="0" bIns="0" rtlCol="0"/>
          <a:lstStyle/>
          <a:p>
            <a:endParaRPr/>
          </a:p>
        </p:txBody>
      </p:sp>
      <p:sp>
        <p:nvSpPr>
          <p:cNvPr id="21" name="object 18">
            <a:extLst>
              <a:ext uri="{FF2B5EF4-FFF2-40B4-BE49-F238E27FC236}">
                <a16:creationId xmlns:a16="http://schemas.microsoft.com/office/drawing/2014/main" id="{0992CB95-D529-67BC-0779-A40730264E48}"/>
              </a:ext>
            </a:extLst>
          </p:cNvPr>
          <p:cNvSpPr txBox="1"/>
          <p:nvPr/>
        </p:nvSpPr>
        <p:spPr>
          <a:xfrm>
            <a:off x="10408287" y="3066385"/>
            <a:ext cx="1047115" cy="431800"/>
          </a:xfrm>
          <a:prstGeom prst="rect">
            <a:avLst/>
          </a:prstGeom>
          <a:ln w="10667">
            <a:solidFill>
              <a:srgbClr val="000000"/>
            </a:solidFill>
          </a:ln>
        </p:spPr>
        <p:txBody>
          <a:bodyPr vert="horz" wrap="square" lIns="0" tIns="49530" rIns="0" bIns="0" rtlCol="0">
            <a:spAutoFit/>
          </a:bodyPr>
          <a:lstStyle/>
          <a:p>
            <a:pPr marL="111125">
              <a:lnSpc>
                <a:spcPct val="100000"/>
              </a:lnSpc>
              <a:spcBef>
                <a:spcPts val="390"/>
              </a:spcBef>
            </a:pPr>
            <a:r>
              <a:rPr sz="2150" spc="10" dirty="0">
                <a:latin typeface="UKIJ CJK"/>
                <a:cs typeface="UKIJ CJK"/>
              </a:rPr>
              <a:t>原型炉</a:t>
            </a:r>
            <a:endParaRPr sz="2150">
              <a:latin typeface="UKIJ CJK"/>
              <a:cs typeface="UKIJ CJK"/>
            </a:endParaRPr>
          </a:p>
        </p:txBody>
      </p:sp>
      <p:sp>
        <p:nvSpPr>
          <p:cNvPr id="22" name="object 19">
            <a:extLst>
              <a:ext uri="{FF2B5EF4-FFF2-40B4-BE49-F238E27FC236}">
                <a16:creationId xmlns:a16="http://schemas.microsoft.com/office/drawing/2014/main" id="{DC09D92F-BA5F-D8E2-20BC-A21B8F50B6F1}"/>
              </a:ext>
            </a:extLst>
          </p:cNvPr>
          <p:cNvSpPr/>
          <p:nvPr/>
        </p:nvSpPr>
        <p:spPr>
          <a:xfrm>
            <a:off x="10434196" y="4252058"/>
            <a:ext cx="1047115" cy="431800"/>
          </a:xfrm>
          <a:custGeom>
            <a:avLst/>
            <a:gdLst/>
            <a:ahLst/>
            <a:cxnLst/>
            <a:rect l="l" t="t" r="r" b="b"/>
            <a:pathLst>
              <a:path w="1047115" h="431800">
                <a:moveTo>
                  <a:pt x="1046988" y="0"/>
                </a:moveTo>
                <a:lnTo>
                  <a:pt x="0" y="0"/>
                </a:lnTo>
                <a:lnTo>
                  <a:pt x="0" y="431292"/>
                </a:lnTo>
                <a:lnTo>
                  <a:pt x="1046988" y="431292"/>
                </a:lnTo>
                <a:lnTo>
                  <a:pt x="1046988" y="0"/>
                </a:lnTo>
                <a:close/>
              </a:path>
            </a:pathLst>
          </a:custGeom>
          <a:solidFill>
            <a:srgbClr val="FFFFFF"/>
          </a:solidFill>
        </p:spPr>
        <p:txBody>
          <a:bodyPr wrap="square" lIns="0" tIns="0" rIns="0" bIns="0" rtlCol="0"/>
          <a:lstStyle/>
          <a:p>
            <a:endParaRPr/>
          </a:p>
        </p:txBody>
      </p:sp>
      <p:sp>
        <p:nvSpPr>
          <p:cNvPr id="23" name="object 20">
            <a:extLst>
              <a:ext uri="{FF2B5EF4-FFF2-40B4-BE49-F238E27FC236}">
                <a16:creationId xmlns:a16="http://schemas.microsoft.com/office/drawing/2014/main" id="{2A2FA8C2-5433-BF58-815D-AB1E3B929FE0}"/>
              </a:ext>
            </a:extLst>
          </p:cNvPr>
          <p:cNvSpPr txBox="1"/>
          <p:nvPr/>
        </p:nvSpPr>
        <p:spPr>
          <a:xfrm>
            <a:off x="10434196" y="4252058"/>
            <a:ext cx="1047115" cy="431800"/>
          </a:xfrm>
          <a:prstGeom prst="rect">
            <a:avLst/>
          </a:prstGeom>
          <a:ln w="10667">
            <a:solidFill>
              <a:srgbClr val="000000"/>
            </a:solidFill>
          </a:ln>
        </p:spPr>
        <p:txBody>
          <a:bodyPr vert="horz" wrap="square" lIns="0" tIns="48260" rIns="0" bIns="0" rtlCol="0">
            <a:spAutoFit/>
          </a:bodyPr>
          <a:lstStyle/>
          <a:p>
            <a:pPr marL="111125">
              <a:lnSpc>
                <a:spcPct val="100000"/>
              </a:lnSpc>
              <a:spcBef>
                <a:spcPts val="380"/>
              </a:spcBef>
            </a:pPr>
            <a:r>
              <a:rPr sz="2150" spc="10" dirty="0">
                <a:latin typeface="UKIJ CJK"/>
                <a:cs typeface="UKIJ CJK"/>
              </a:rPr>
              <a:t>実験炉</a:t>
            </a:r>
            <a:endParaRPr sz="2150">
              <a:latin typeface="UKIJ CJK"/>
              <a:cs typeface="UKIJ CJK"/>
            </a:endParaRPr>
          </a:p>
        </p:txBody>
      </p:sp>
    </p:spTree>
    <p:extLst>
      <p:ext uri="{BB962C8B-B14F-4D97-AF65-F5344CB8AC3E}">
        <p14:creationId xmlns:p14="http://schemas.microsoft.com/office/powerpoint/2010/main" val="363619206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bject 4"/>
          <p:cNvPicPr/>
          <p:nvPr/>
        </p:nvPicPr>
        <p:blipFill>
          <a:blip r:embed="rId2" cstate="print"/>
          <a:stretch>
            <a:fillRect/>
          </a:stretch>
        </p:blipFill>
        <p:spPr>
          <a:xfrm>
            <a:off x="1680332" y="1315932"/>
            <a:ext cx="3048376" cy="5122446"/>
          </a:xfrm>
          <a:prstGeom prst="rect">
            <a:avLst/>
          </a:prstGeom>
        </p:spPr>
      </p:pic>
      <p:sp>
        <p:nvSpPr>
          <p:cNvPr id="5" name="object 5"/>
          <p:cNvSpPr txBox="1"/>
          <p:nvPr/>
        </p:nvSpPr>
        <p:spPr>
          <a:xfrm>
            <a:off x="6409161" y="2437011"/>
            <a:ext cx="3248660" cy="2700020"/>
          </a:xfrm>
          <a:prstGeom prst="rect">
            <a:avLst/>
          </a:prstGeom>
        </p:spPr>
        <p:txBody>
          <a:bodyPr vert="horz" wrap="square" lIns="0" tIns="12065" rIns="0" bIns="0" rtlCol="0">
            <a:spAutoFit/>
          </a:bodyPr>
          <a:lstStyle/>
          <a:p>
            <a:pPr marL="393065" indent="-380365">
              <a:lnSpc>
                <a:spcPct val="100000"/>
              </a:lnSpc>
              <a:spcBef>
                <a:spcPts val="95"/>
              </a:spcBef>
              <a:buSzPct val="85714"/>
              <a:buFont typeface="Arial"/>
              <a:buChar char="•"/>
              <a:tabLst>
                <a:tab pos="393065" algn="l"/>
                <a:tab pos="393700" algn="l"/>
              </a:tabLst>
            </a:pPr>
            <a:r>
              <a:rPr sz="2800" spc="-50" dirty="0">
                <a:solidFill>
                  <a:srgbClr val="7D7D7D"/>
                </a:solidFill>
                <a:latin typeface="ＭＳ ゴシック"/>
                <a:cs typeface="ＭＳ ゴシック"/>
              </a:rPr>
              <a:t>大気圧で運転</a:t>
            </a:r>
            <a:endParaRPr sz="2800" dirty="0">
              <a:latin typeface="ＭＳ ゴシック"/>
              <a:cs typeface="ＭＳ ゴシック"/>
            </a:endParaRPr>
          </a:p>
          <a:p>
            <a:pPr marL="393065" indent="-380365">
              <a:lnSpc>
                <a:spcPct val="100000"/>
              </a:lnSpc>
              <a:spcBef>
                <a:spcPts val="95"/>
              </a:spcBef>
              <a:buSzPct val="85714"/>
              <a:buFont typeface="Arial"/>
              <a:buChar char="•"/>
              <a:tabLst>
                <a:tab pos="393065" algn="l"/>
                <a:tab pos="393700" algn="l"/>
              </a:tabLst>
            </a:pPr>
            <a:r>
              <a:rPr sz="2800" spc="-40" dirty="0">
                <a:solidFill>
                  <a:srgbClr val="7D7D7D"/>
                </a:solidFill>
                <a:latin typeface="ＭＳ ゴシック"/>
                <a:cs typeface="ＭＳ ゴシック"/>
              </a:rPr>
              <a:t>優れた熱伝導性</a:t>
            </a:r>
            <a:endParaRPr sz="2800" dirty="0">
              <a:latin typeface="ＭＳ ゴシック"/>
              <a:cs typeface="ＭＳ ゴシック"/>
            </a:endParaRPr>
          </a:p>
          <a:p>
            <a:pPr marL="393065" indent="-380365">
              <a:lnSpc>
                <a:spcPct val="100000"/>
              </a:lnSpc>
              <a:spcBef>
                <a:spcPts val="204"/>
              </a:spcBef>
              <a:buSzPct val="85714"/>
              <a:buFont typeface="Arial"/>
              <a:buChar char="•"/>
              <a:tabLst>
                <a:tab pos="393065" algn="l"/>
                <a:tab pos="393700" algn="l"/>
              </a:tabLst>
            </a:pPr>
            <a:r>
              <a:rPr sz="2800" spc="-50" dirty="0">
                <a:solidFill>
                  <a:srgbClr val="7D7D7D"/>
                </a:solidFill>
                <a:latin typeface="ＭＳ ゴシック"/>
                <a:cs typeface="ＭＳ ゴシック"/>
              </a:rPr>
              <a:t>熱除去系の小型化</a:t>
            </a:r>
            <a:endParaRPr sz="2800" dirty="0">
              <a:latin typeface="ＭＳ ゴシック"/>
              <a:cs typeface="ＭＳ ゴシック"/>
            </a:endParaRPr>
          </a:p>
          <a:p>
            <a:pPr marL="393065" indent="-380365">
              <a:lnSpc>
                <a:spcPct val="100000"/>
              </a:lnSpc>
              <a:spcBef>
                <a:spcPts val="195"/>
              </a:spcBef>
              <a:buSzPct val="85714"/>
              <a:buFont typeface="Arial"/>
              <a:buChar char="•"/>
              <a:tabLst>
                <a:tab pos="393065" algn="l"/>
                <a:tab pos="393700" algn="l"/>
              </a:tabLst>
            </a:pPr>
            <a:r>
              <a:rPr sz="2800" spc="-40" dirty="0">
                <a:solidFill>
                  <a:srgbClr val="7D7D7D"/>
                </a:solidFill>
                <a:latin typeface="ＭＳ ゴシック"/>
                <a:cs typeface="ＭＳ ゴシック"/>
              </a:rPr>
              <a:t>高温性能</a:t>
            </a:r>
            <a:endParaRPr sz="2800" dirty="0">
              <a:latin typeface="ＭＳ ゴシック"/>
              <a:cs typeface="ＭＳ ゴシック"/>
            </a:endParaRPr>
          </a:p>
          <a:p>
            <a:pPr marL="393065" indent="-380365">
              <a:lnSpc>
                <a:spcPct val="100000"/>
              </a:lnSpc>
              <a:spcBef>
                <a:spcPts val="200"/>
              </a:spcBef>
              <a:buSzPct val="85714"/>
              <a:buFont typeface="Arial"/>
              <a:buChar char="•"/>
              <a:tabLst>
                <a:tab pos="393065" algn="l"/>
                <a:tab pos="393700" algn="l"/>
              </a:tabLst>
            </a:pPr>
            <a:r>
              <a:rPr sz="2800" spc="-50" dirty="0">
                <a:solidFill>
                  <a:srgbClr val="7D7D7D"/>
                </a:solidFill>
                <a:latin typeface="ＭＳ ゴシック"/>
                <a:cs typeface="ＭＳ ゴシック"/>
              </a:rPr>
              <a:t>高い実用性</a:t>
            </a:r>
            <a:endParaRPr sz="2800" dirty="0">
              <a:latin typeface="ＭＳ ゴシック"/>
              <a:cs typeface="ＭＳ ゴシック"/>
            </a:endParaRPr>
          </a:p>
          <a:p>
            <a:pPr marL="393065" indent="-380365">
              <a:lnSpc>
                <a:spcPct val="100000"/>
              </a:lnSpc>
              <a:spcBef>
                <a:spcPts val="204"/>
              </a:spcBef>
              <a:buSzPct val="85714"/>
              <a:buFont typeface="Arial"/>
              <a:buChar char="•"/>
              <a:tabLst>
                <a:tab pos="393065" algn="l"/>
                <a:tab pos="393700" algn="l"/>
              </a:tabLst>
            </a:pPr>
            <a:r>
              <a:rPr sz="2800" spc="-50" dirty="0">
                <a:solidFill>
                  <a:srgbClr val="7D7D7D"/>
                </a:solidFill>
                <a:latin typeface="ＭＳ ゴシック"/>
                <a:cs typeface="ＭＳ ゴシック"/>
              </a:rPr>
              <a:t>豊富な経験</a:t>
            </a:r>
            <a:endParaRPr sz="2800" dirty="0">
              <a:latin typeface="ＭＳ ゴシック"/>
              <a:cs typeface="ＭＳ ゴシック"/>
            </a:endParaRPr>
          </a:p>
        </p:txBody>
      </p:sp>
      <p:sp>
        <p:nvSpPr>
          <p:cNvPr id="12" name="テキスト ボックス 11">
            <a:extLst>
              <a:ext uri="{FF2B5EF4-FFF2-40B4-BE49-F238E27FC236}">
                <a16:creationId xmlns:a16="http://schemas.microsoft.com/office/drawing/2014/main" id="{D6FE6815-47AE-4E68-AAFD-02CA4A980B7F}"/>
              </a:ext>
            </a:extLst>
          </p:cNvPr>
          <p:cNvSpPr txBox="1"/>
          <p:nvPr/>
        </p:nvSpPr>
        <p:spPr>
          <a:xfrm>
            <a:off x="0" y="0"/>
            <a:ext cx="12192000" cy="523220"/>
          </a:xfrm>
          <a:prstGeom prst="rect">
            <a:avLst/>
          </a:prstGeom>
          <a:solidFill>
            <a:srgbClr val="052F61"/>
          </a:solidFill>
        </p:spPr>
        <p:txBody>
          <a:bodyPr wrap="square" rtlCol="0">
            <a:spAutoFit/>
          </a:bodyPr>
          <a:lstStyle/>
          <a:p>
            <a:pPr algn="ctr"/>
            <a:r>
              <a:rPr kumimoji="1" lang="ja-JP" altLang="en-US" sz="2800" b="1" dirty="0">
                <a:solidFill>
                  <a:schemeClr val="bg1"/>
                </a:solidFill>
                <a:latin typeface="Meiryo UI" panose="020B0604030504040204" pitchFamily="50" charset="-128"/>
                <a:ea typeface="Meiryo UI" panose="020B0604030504040204" pitchFamily="50" charset="-128"/>
              </a:rPr>
              <a:t>原子炉冷却材としての液体金属ナトリウム</a:t>
            </a: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bject 4"/>
          <p:cNvPicPr/>
          <p:nvPr/>
        </p:nvPicPr>
        <p:blipFill>
          <a:blip r:embed="rId2" cstate="print"/>
          <a:stretch>
            <a:fillRect/>
          </a:stretch>
        </p:blipFill>
        <p:spPr>
          <a:xfrm>
            <a:off x="2303064" y="1043752"/>
            <a:ext cx="7839456" cy="5093208"/>
          </a:xfrm>
          <a:prstGeom prst="rect">
            <a:avLst/>
          </a:prstGeom>
        </p:spPr>
      </p:pic>
      <p:grpSp>
        <p:nvGrpSpPr>
          <p:cNvPr id="7" name="object 7"/>
          <p:cNvGrpSpPr/>
          <p:nvPr/>
        </p:nvGrpSpPr>
        <p:grpSpPr>
          <a:xfrm>
            <a:off x="5087032" y="5382249"/>
            <a:ext cx="863600" cy="222250"/>
            <a:chOff x="6013958" y="5125465"/>
            <a:chExt cx="863600" cy="222250"/>
          </a:xfrm>
        </p:grpSpPr>
        <p:sp>
          <p:nvSpPr>
            <p:cNvPr id="8" name="object 8"/>
            <p:cNvSpPr/>
            <p:nvPr/>
          </p:nvSpPr>
          <p:spPr>
            <a:xfrm>
              <a:off x="6026658" y="5138165"/>
              <a:ext cx="838200" cy="196850"/>
            </a:xfrm>
            <a:custGeom>
              <a:avLst/>
              <a:gdLst/>
              <a:ahLst/>
              <a:cxnLst/>
              <a:rect l="l" t="t" r="r" b="b"/>
              <a:pathLst>
                <a:path w="838200" h="196850">
                  <a:moveTo>
                    <a:pt x="838199" y="0"/>
                  </a:moveTo>
                  <a:lnTo>
                    <a:pt x="0" y="0"/>
                  </a:lnTo>
                  <a:lnTo>
                    <a:pt x="0" y="196595"/>
                  </a:lnTo>
                  <a:lnTo>
                    <a:pt x="838199" y="196595"/>
                  </a:lnTo>
                  <a:lnTo>
                    <a:pt x="838199" y="0"/>
                  </a:lnTo>
                  <a:close/>
                </a:path>
              </a:pathLst>
            </a:custGeom>
            <a:solidFill>
              <a:srgbClr val="FFFFFF"/>
            </a:solidFill>
          </p:spPr>
          <p:txBody>
            <a:bodyPr wrap="square" lIns="0" tIns="0" rIns="0" bIns="0" rtlCol="0"/>
            <a:lstStyle/>
            <a:p>
              <a:endParaRPr/>
            </a:p>
          </p:txBody>
        </p:sp>
        <p:sp>
          <p:nvSpPr>
            <p:cNvPr id="9" name="object 9"/>
            <p:cNvSpPr/>
            <p:nvPr/>
          </p:nvSpPr>
          <p:spPr>
            <a:xfrm>
              <a:off x="6026658" y="5138165"/>
              <a:ext cx="838200" cy="196850"/>
            </a:xfrm>
            <a:custGeom>
              <a:avLst/>
              <a:gdLst/>
              <a:ahLst/>
              <a:cxnLst/>
              <a:rect l="l" t="t" r="r" b="b"/>
              <a:pathLst>
                <a:path w="838200" h="196850">
                  <a:moveTo>
                    <a:pt x="0" y="196595"/>
                  </a:moveTo>
                  <a:lnTo>
                    <a:pt x="838199" y="196595"/>
                  </a:lnTo>
                  <a:lnTo>
                    <a:pt x="838199" y="0"/>
                  </a:lnTo>
                  <a:lnTo>
                    <a:pt x="0" y="0"/>
                  </a:lnTo>
                  <a:lnTo>
                    <a:pt x="0" y="196595"/>
                  </a:lnTo>
                  <a:close/>
                </a:path>
              </a:pathLst>
            </a:custGeom>
            <a:ln w="25399">
              <a:solidFill>
                <a:srgbClr val="FFFFFF"/>
              </a:solidFill>
            </a:ln>
          </p:spPr>
          <p:txBody>
            <a:bodyPr wrap="square" lIns="0" tIns="0" rIns="0" bIns="0" rtlCol="0"/>
            <a:lstStyle/>
            <a:p>
              <a:endParaRPr/>
            </a:p>
          </p:txBody>
        </p:sp>
      </p:grpSp>
      <p:sp>
        <p:nvSpPr>
          <p:cNvPr id="10" name="object 10"/>
          <p:cNvSpPr txBox="1"/>
          <p:nvPr/>
        </p:nvSpPr>
        <p:spPr>
          <a:xfrm>
            <a:off x="5112432" y="5338765"/>
            <a:ext cx="812800" cy="269240"/>
          </a:xfrm>
          <a:prstGeom prst="rect">
            <a:avLst/>
          </a:prstGeom>
        </p:spPr>
        <p:txBody>
          <a:bodyPr vert="horz" wrap="square" lIns="0" tIns="12065" rIns="0" bIns="0" rtlCol="0">
            <a:spAutoFit/>
          </a:bodyPr>
          <a:lstStyle/>
          <a:p>
            <a:pPr marL="25400">
              <a:lnSpc>
                <a:spcPct val="100000"/>
              </a:lnSpc>
              <a:spcBef>
                <a:spcPts val="95"/>
              </a:spcBef>
            </a:pPr>
            <a:r>
              <a:rPr sz="1600" spc="-35" dirty="0">
                <a:latin typeface="ＭＳ ゴシック"/>
                <a:cs typeface="ＭＳ ゴシック"/>
              </a:rPr>
              <a:t>原子炉</a:t>
            </a:r>
            <a:endParaRPr sz="1600">
              <a:latin typeface="ＭＳ ゴシック"/>
              <a:cs typeface="ＭＳ ゴシック"/>
            </a:endParaRPr>
          </a:p>
        </p:txBody>
      </p:sp>
      <p:grpSp>
        <p:nvGrpSpPr>
          <p:cNvPr id="11" name="object 11"/>
          <p:cNvGrpSpPr/>
          <p:nvPr/>
        </p:nvGrpSpPr>
        <p:grpSpPr>
          <a:xfrm>
            <a:off x="2261535" y="4740645"/>
            <a:ext cx="1320800" cy="482600"/>
            <a:chOff x="3188461" y="4483861"/>
            <a:chExt cx="1320800" cy="482600"/>
          </a:xfrm>
        </p:grpSpPr>
        <p:sp>
          <p:nvSpPr>
            <p:cNvPr id="12" name="object 12"/>
            <p:cNvSpPr/>
            <p:nvPr/>
          </p:nvSpPr>
          <p:spPr>
            <a:xfrm>
              <a:off x="3201161" y="4496561"/>
              <a:ext cx="1295400" cy="457200"/>
            </a:xfrm>
            <a:custGeom>
              <a:avLst/>
              <a:gdLst/>
              <a:ahLst/>
              <a:cxnLst/>
              <a:rect l="l" t="t" r="r" b="b"/>
              <a:pathLst>
                <a:path w="1295400" h="457200">
                  <a:moveTo>
                    <a:pt x="1295400" y="0"/>
                  </a:moveTo>
                  <a:lnTo>
                    <a:pt x="0" y="0"/>
                  </a:lnTo>
                  <a:lnTo>
                    <a:pt x="0" y="457200"/>
                  </a:lnTo>
                  <a:lnTo>
                    <a:pt x="1295400" y="457200"/>
                  </a:lnTo>
                  <a:lnTo>
                    <a:pt x="1295400" y="0"/>
                  </a:lnTo>
                  <a:close/>
                </a:path>
              </a:pathLst>
            </a:custGeom>
            <a:solidFill>
              <a:srgbClr val="FFFFFF"/>
            </a:solidFill>
          </p:spPr>
          <p:txBody>
            <a:bodyPr wrap="square" lIns="0" tIns="0" rIns="0" bIns="0" rtlCol="0"/>
            <a:lstStyle/>
            <a:p>
              <a:endParaRPr/>
            </a:p>
          </p:txBody>
        </p:sp>
        <p:sp>
          <p:nvSpPr>
            <p:cNvPr id="13" name="object 13"/>
            <p:cNvSpPr/>
            <p:nvPr/>
          </p:nvSpPr>
          <p:spPr>
            <a:xfrm>
              <a:off x="3201161" y="4496561"/>
              <a:ext cx="1295400" cy="457200"/>
            </a:xfrm>
            <a:custGeom>
              <a:avLst/>
              <a:gdLst/>
              <a:ahLst/>
              <a:cxnLst/>
              <a:rect l="l" t="t" r="r" b="b"/>
              <a:pathLst>
                <a:path w="1295400" h="457200">
                  <a:moveTo>
                    <a:pt x="0" y="457200"/>
                  </a:moveTo>
                  <a:lnTo>
                    <a:pt x="1295400" y="457200"/>
                  </a:lnTo>
                  <a:lnTo>
                    <a:pt x="1295400" y="0"/>
                  </a:lnTo>
                  <a:lnTo>
                    <a:pt x="0" y="0"/>
                  </a:lnTo>
                  <a:lnTo>
                    <a:pt x="0" y="457200"/>
                  </a:lnTo>
                  <a:close/>
                </a:path>
              </a:pathLst>
            </a:custGeom>
            <a:ln w="25400">
              <a:solidFill>
                <a:srgbClr val="FFFFFF"/>
              </a:solidFill>
            </a:ln>
          </p:spPr>
          <p:txBody>
            <a:bodyPr wrap="square" lIns="0" tIns="0" rIns="0" bIns="0" rtlCol="0"/>
            <a:lstStyle/>
            <a:p>
              <a:endParaRPr/>
            </a:p>
          </p:txBody>
        </p:sp>
      </p:grpSp>
      <p:sp>
        <p:nvSpPr>
          <p:cNvPr id="14" name="object 14"/>
          <p:cNvSpPr txBox="1"/>
          <p:nvPr/>
        </p:nvSpPr>
        <p:spPr>
          <a:xfrm>
            <a:off x="2290365" y="4753930"/>
            <a:ext cx="1447165" cy="513080"/>
          </a:xfrm>
          <a:prstGeom prst="rect">
            <a:avLst/>
          </a:prstGeom>
        </p:spPr>
        <p:txBody>
          <a:bodyPr vert="horz" wrap="square" lIns="0" tIns="12065" rIns="0" bIns="0" rtlCol="0">
            <a:spAutoFit/>
          </a:bodyPr>
          <a:lstStyle/>
          <a:p>
            <a:pPr marL="113030">
              <a:lnSpc>
                <a:spcPct val="100000"/>
              </a:lnSpc>
              <a:spcBef>
                <a:spcPts val="95"/>
              </a:spcBef>
            </a:pPr>
            <a:r>
              <a:rPr sz="1600" spc="-35" dirty="0">
                <a:solidFill>
                  <a:srgbClr val="7E7E7E"/>
                </a:solidFill>
                <a:latin typeface="ＭＳ ゴシック"/>
                <a:cs typeface="ＭＳ ゴシック"/>
              </a:rPr>
              <a:t>一次系プール</a:t>
            </a:r>
            <a:endParaRPr sz="1600">
              <a:latin typeface="ＭＳ ゴシック"/>
              <a:cs typeface="ＭＳ ゴシック"/>
            </a:endParaRPr>
          </a:p>
          <a:p>
            <a:pPr marL="12700">
              <a:lnSpc>
                <a:spcPct val="100000"/>
              </a:lnSpc>
              <a:spcBef>
                <a:spcPts val="5"/>
              </a:spcBef>
            </a:pPr>
            <a:r>
              <a:rPr sz="1600" spc="-10" dirty="0">
                <a:solidFill>
                  <a:srgbClr val="7E7E7E"/>
                </a:solidFill>
                <a:latin typeface="ＭＳ ゴシック"/>
                <a:cs typeface="ＭＳ ゴシック"/>
              </a:rPr>
              <a:t>（</a:t>
            </a:r>
            <a:r>
              <a:rPr sz="1600" spc="-25" dirty="0">
                <a:solidFill>
                  <a:srgbClr val="7E7E7E"/>
                </a:solidFill>
                <a:latin typeface="ＭＳ ゴシック"/>
                <a:cs typeface="ＭＳ ゴシック"/>
              </a:rPr>
              <a:t>ナトリウム</a:t>
            </a:r>
            <a:r>
              <a:rPr sz="1600" spc="-50" dirty="0">
                <a:solidFill>
                  <a:srgbClr val="7E7E7E"/>
                </a:solidFill>
                <a:latin typeface="ＭＳ ゴシック"/>
                <a:cs typeface="ＭＳ ゴシック"/>
              </a:rPr>
              <a:t>）</a:t>
            </a:r>
            <a:endParaRPr sz="1600">
              <a:latin typeface="ＭＳ ゴシック"/>
              <a:cs typeface="ＭＳ ゴシック"/>
            </a:endParaRPr>
          </a:p>
        </p:txBody>
      </p:sp>
      <p:grpSp>
        <p:nvGrpSpPr>
          <p:cNvPr id="15" name="object 15"/>
          <p:cNvGrpSpPr/>
          <p:nvPr/>
        </p:nvGrpSpPr>
        <p:grpSpPr>
          <a:xfrm>
            <a:off x="2261535" y="2683245"/>
            <a:ext cx="1244600" cy="482600"/>
            <a:chOff x="3188461" y="2426461"/>
            <a:chExt cx="1244600" cy="482600"/>
          </a:xfrm>
        </p:grpSpPr>
        <p:sp>
          <p:nvSpPr>
            <p:cNvPr id="16" name="object 16"/>
            <p:cNvSpPr/>
            <p:nvPr/>
          </p:nvSpPr>
          <p:spPr>
            <a:xfrm>
              <a:off x="3201161" y="2439161"/>
              <a:ext cx="1219200" cy="457200"/>
            </a:xfrm>
            <a:custGeom>
              <a:avLst/>
              <a:gdLst/>
              <a:ahLst/>
              <a:cxnLst/>
              <a:rect l="l" t="t" r="r" b="b"/>
              <a:pathLst>
                <a:path w="1219200" h="457200">
                  <a:moveTo>
                    <a:pt x="1219200" y="0"/>
                  </a:moveTo>
                  <a:lnTo>
                    <a:pt x="0" y="0"/>
                  </a:lnTo>
                  <a:lnTo>
                    <a:pt x="0" y="457200"/>
                  </a:lnTo>
                  <a:lnTo>
                    <a:pt x="1219200" y="457200"/>
                  </a:lnTo>
                  <a:lnTo>
                    <a:pt x="1219200" y="0"/>
                  </a:lnTo>
                  <a:close/>
                </a:path>
              </a:pathLst>
            </a:custGeom>
            <a:solidFill>
              <a:srgbClr val="FFFFFF"/>
            </a:solidFill>
          </p:spPr>
          <p:txBody>
            <a:bodyPr wrap="square" lIns="0" tIns="0" rIns="0" bIns="0" rtlCol="0"/>
            <a:lstStyle/>
            <a:p>
              <a:endParaRPr/>
            </a:p>
          </p:txBody>
        </p:sp>
        <p:sp>
          <p:nvSpPr>
            <p:cNvPr id="17" name="object 17"/>
            <p:cNvSpPr/>
            <p:nvPr/>
          </p:nvSpPr>
          <p:spPr>
            <a:xfrm>
              <a:off x="3201161" y="2439161"/>
              <a:ext cx="1219200" cy="457200"/>
            </a:xfrm>
            <a:custGeom>
              <a:avLst/>
              <a:gdLst/>
              <a:ahLst/>
              <a:cxnLst/>
              <a:rect l="l" t="t" r="r" b="b"/>
              <a:pathLst>
                <a:path w="1219200" h="457200">
                  <a:moveTo>
                    <a:pt x="0" y="457200"/>
                  </a:moveTo>
                  <a:lnTo>
                    <a:pt x="1219200" y="457200"/>
                  </a:lnTo>
                  <a:lnTo>
                    <a:pt x="1219200" y="0"/>
                  </a:lnTo>
                  <a:lnTo>
                    <a:pt x="0" y="0"/>
                  </a:lnTo>
                  <a:lnTo>
                    <a:pt x="0" y="457200"/>
                  </a:lnTo>
                  <a:close/>
                </a:path>
              </a:pathLst>
            </a:custGeom>
            <a:ln w="25400">
              <a:solidFill>
                <a:srgbClr val="FFFFFF"/>
              </a:solidFill>
            </a:ln>
          </p:spPr>
          <p:txBody>
            <a:bodyPr wrap="square" lIns="0" tIns="0" rIns="0" bIns="0" rtlCol="0"/>
            <a:lstStyle/>
            <a:p>
              <a:endParaRPr/>
            </a:p>
          </p:txBody>
        </p:sp>
      </p:grpSp>
      <p:sp>
        <p:nvSpPr>
          <p:cNvPr id="18" name="object 18"/>
          <p:cNvSpPr txBox="1"/>
          <p:nvPr/>
        </p:nvSpPr>
        <p:spPr>
          <a:xfrm>
            <a:off x="2391202" y="2678496"/>
            <a:ext cx="1245235" cy="269240"/>
          </a:xfrm>
          <a:prstGeom prst="rect">
            <a:avLst/>
          </a:prstGeom>
        </p:spPr>
        <p:txBody>
          <a:bodyPr vert="horz" wrap="square" lIns="0" tIns="12065" rIns="0" bIns="0" rtlCol="0">
            <a:spAutoFit/>
          </a:bodyPr>
          <a:lstStyle/>
          <a:p>
            <a:pPr marL="12700">
              <a:lnSpc>
                <a:spcPct val="100000"/>
              </a:lnSpc>
              <a:spcBef>
                <a:spcPts val="95"/>
              </a:spcBef>
            </a:pPr>
            <a:r>
              <a:rPr sz="1600" spc="-35" dirty="0">
                <a:solidFill>
                  <a:srgbClr val="E36C09"/>
                </a:solidFill>
                <a:latin typeface="ＭＳ ゴシック"/>
                <a:cs typeface="ＭＳ ゴシック"/>
              </a:rPr>
              <a:t>溶融塩ループ</a:t>
            </a:r>
            <a:endParaRPr sz="1600">
              <a:latin typeface="ＭＳ ゴシック"/>
              <a:cs typeface="ＭＳ ゴシック"/>
            </a:endParaRPr>
          </a:p>
        </p:txBody>
      </p:sp>
      <p:sp>
        <p:nvSpPr>
          <p:cNvPr id="19" name="object 19"/>
          <p:cNvSpPr txBox="1"/>
          <p:nvPr/>
        </p:nvSpPr>
        <p:spPr>
          <a:xfrm>
            <a:off x="2491787" y="2923021"/>
            <a:ext cx="1042035" cy="269240"/>
          </a:xfrm>
          <a:prstGeom prst="rect">
            <a:avLst/>
          </a:prstGeom>
        </p:spPr>
        <p:txBody>
          <a:bodyPr vert="horz" wrap="square" lIns="0" tIns="12065" rIns="0" bIns="0" rtlCol="0">
            <a:spAutoFit/>
          </a:bodyPr>
          <a:lstStyle/>
          <a:p>
            <a:pPr marL="12700">
              <a:lnSpc>
                <a:spcPct val="100000"/>
              </a:lnSpc>
              <a:spcBef>
                <a:spcPts val="95"/>
              </a:spcBef>
            </a:pPr>
            <a:r>
              <a:rPr sz="1600" spc="-10" dirty="0">
                <a:solidFill>
                  <a:srgbClr val="E36C09"/>
                </a:solidFill>
                <a:latin typeface="ＭＳ ゴシック"/>
                <a:cs typeface="ＭＳ ゴシック"/>
              </a:rPr>
              <a:t>（</a:t>
            </a:r>
            <a:r>
              <a:rPr sz="1600" spc="-20" dirty="0">
                <a:solidFill>
                  <a:srgbClr val="E36C09"/>
                </a:solidFill>
                <a:latin typeface="ＭＳ ゴシック"/>
                <a:cs typeface="ＭＳ ゴシック"/>
              </a:rPr>
              <a:t>硝酸塩</a:t>
            </a:r>
            <a:r>
              <a:rPr sz="1600" spc="-50" dirty="0">
                <a:solidFill>
                  <a:srgbClr val="E36C09"/>
                </a:solidFill>
                <a:latin typeface="ＭＳ ゴシック"/>
                <a:cs typeface="ＭＳ ゴシック"/>
              </a:rPr>
              <a:t>）</a:t>
            </a:r>
            <a:endParaRPr sz="1600">
              <a:latin typeface="ＭＳ ゴシック"/>
              <a:cs typeface="ＭＳ ゴシック"/>
            </a:endParaRPr>
          </a:p>
        </p:txBody>
      </p:sp>
      <p:grpSp>
        <p:nvGrpSpPr>
          <p:cNvPr id="20" name="object 20"/>
          <p:cNvGrpSpPr/>
          <p:nvPr/>
        </p:nvGrpSpPr>
        <p:grpSpPr>
          <a:xfrm>
            <a:off x="3480735" y="1738366"/>
            <a:ext cx="1758314" cy="446405"/>
            <a:chOff x="4407661" y="1481582"/>
            <a:chExt cx="1758314" cy="446405"/>
          </a:xfrm>
        </p:grpSpPr>
        <p:sp>
          <p:nvSpPr>
            <p:cNvPr id="21" name="object 21"/>
            <p:cNvSpPr/>
            <p:nvPr/>
          </p:nvSpPr>
          <p:spPr>
            <a:xfrm>
              <a:off x="4420361" y="1494282"/>
              <a:ext cx="1732914" cy="421005"/>
            </a:xfrm>
            <a:custGeom>
              <a:avLst/>
              <a:gdLst/>
              <a:ahLst/>
              <a:cxnLst/>
              <a:rect l="l" t="t" r="r" b="b"/>
              <a:pathLst>
                <a:path w="1732914" h="421005">
                  <a:moveTo>
                    <a:pt x="1732788" y="0"/>
                  </a:moveTo>
                  <a:lnTo>
                    <a:pt x="0" y="0"/>
                  </a:lnTo>
                  <a:lnTo>
                    <a:pt x="0" y="420624"/>
                  </a:lnTo>
                  <a:lnTo>
                    <a:pt x="1732788" y="420624"/>
                  </a:lnTo>
                  <a:lnTo>
                    <a:pt x="1732788" y="0"/>
                  </a:lnTo>
                  <a:close/>
                </a:path>
              </a:pathLst>
            </a:custGeom>
            <a:solidFill>
              <a:srgbClr val="FFFFFF"/>
            </a:solidFill>
          </p:spPr>
          <p:txBody>
            <a:bodyPr wrap="square" lIns="0" tIns="0" rIns="0" bIns="0" rtlCol="0"/>
            <a:lstStyle/>
            <a:p>
              <a:endParaRPr/>
            </a:p>
          </p:txBody>
        </p:sp>
        <p:sp>
          <p:nvSpPr>
            <p:cNvPr id="22" name="object 22"/>
            <p:cNvSpPr/>
            <p:nvPr/>
          </p:nvSpPr>
          <p:spPr>
            <a:xfrm>
              <a:off x="4420361" y="1494282"/>
              <a:ext cx="1732914" cy="421005"/>
            </a:xfrm>
            <a:custGeom>
              <a:avLst/>
              <a:gdLst/>
              <a:ahLst/>
              <a:cxnLst/>
              <a:rect l="l" t="t" r="r" b="b"/>
              <a:pathLst>
                <a:path w="1732914" h="421005">
                  <a:moveTo>
                    <a:pt x="0" y="420624"/>
                  </a:moveTo>
                  <a:lnTo>
                    <a:pt x="1732788" y="420624"/>
                  </a:lnTo>
                  <a:lnTo>
                    <a:pt x="1732788" y="0"/>
                  </a:lnTo>
                  <a:lnTo>
                    <a:pt x="0" y="0"/>
                  </a:lnTo>
                  <a:lnTo>
                    <a:pt x="0" y="420624"/>
                  </a:lnTo>
                  <a:close/>
                </a:path>
              </a:pathLst>
            </a:custGeom>
            <a:ln w="25400">
              <a:solidFill>
                <a:srgbClr val="FFFFFF"/>
              </a:solidFill>
            </a:ln>
          </p:spPr>
          <p:txBody>
            <a:bodyPr wrap="square" lIns="0" tIns="0" rIns="0" bIns="0" rtlCol="0"/>
            <a:lstStyle/>
            <a:p>
              <a:endParaRPr/>
            </a:p>
          </p:txBody>
        </p:sp>
      </p:grpSp>
      <p:sp>
        <p:nvSpPr>
          <p:cNvPr id="23" name="object 23"/>
          <p:cNvSpPr txBox="1"/>
          <p:nvPr/>
        </p:nvSpPr>
        <p:spPr>
          <a:xfrm>
            <a:off x="3657646" y="1641338"/>
            <a:ext cx="1854200" cy="269240"/>
          </a:xfrm>
          <a:prstGeom prst="rect">
            <a:avLst/>
          </a:prstGeom>
        </p:spPr>
        <p:txBody>
          <a:bodyPr vert="horz" wrap="square" lIns="0" tIns="12065" rIns="0" bIns="0" rtlCol="0">
            <a:spAutoFit/>
          </a:bodyPr>
          <a:lstStyle/>
          <a:p>
            <a:pPr marL="12700">
              <a:lnSpc>
                <a:spcPct val="100000"/>
              </a:lnSpc>
              <a:spcBef>
                <a:spcPts val="95"/>
              </a:spcBef>
            </a:pPr>
            <a:r>
              <a:rPr sz="1600" spc="-30" dirty="0">
                <a:solidFill>
                  <a:srgbClr val="548ED4"/>
                </a:solidFill>
                <a:latin typeface="ＭＳ ゴシック"/>
                <a:cs typeface="ＭＳ ゴシック"/>
              </a:rPr>
              <a:t>発電サイクルループ</a:t>
            </a:r>
            <a:endParaRPr sz="1600">
              <a:latin typeface="ＭＳ ゴシック"/>
              <a:cs typeface="ＭＳ ゴシック"/>
            </a:endParaRPr>
          </a:p>
        </p:txBody>
      </p:sp>
      <p:sp>
        <p:nvSpPr>
          <p:cNvPr id="24" name="object 24"/>
          <p:cNvSpPr txBox="1"/>
          <p:nvPr/>
        </p:nvSpPr>
        <p:spPr>
          <a:xfrm>
            <a:off x="4267246" y="1885177"/>
            <a:ext cx="635000" cy="269240"/>
          </a:xfrm>
          <a:prstGeom prst="rect">
            <a:avLst/>
          </a:prstGeom>
        </p:spPr>
        <p:txBody>
          <a:bodyPr vert="horz" wrap="square" lIns="0" tIns="12065" rIns="0" bIns="0" rtlCol="0">
            <a:spAutoFit/>
          </a:bodyPr>
          <a:lstStyle/>
          <a:p>
            <a:pPr marL="12700">
              <a:lnSpc>
                <a:spcPct val="100000"/>
              </a:lnSpc>
              <a:spcBef>
                <a:spcPts val="95"/>
              </a:spcBef>
            </a:pPr>
            <a:r>
              <a:rPr sz="1600" spc="-10" dirty="0">
                <a:solidFill>
                  <a:srgbClr val="548ED4"/>
                </a:solidFill>
                <a:latin typeface="ＭＳ ゴシック"/>
                <a:cs typeface="ＭＳ ゴシック"/>
              </a:rPr>
              <a:t>（</a:t>
            </a:r>
            <a:r>
              <a:rPr sz="1600" spc="-25" dirty="0">
                <a:solidFill>
                  <a:srgbClr val="548ED4"/>
                </a:solidFill>
                <a:latin typeface="ＭＳ ゴシック"/>
                <a:cs typeface="ＭＳ ゴシック"/>
              </a:rPr>
              <a:t>水</a:t>
            </a:r>
            <a:r>
              <a:rPr sz="1600" spc="-50" dirty="0">
                <a:solidFill>
                  <a:srgbClr val="548ED4"/>
                </a:solidFill>
                <a:latin typeface="ＭＳ ゴシック"/>
                <a:cs typeface="ＭＳ ゴシック"/>
              </a:rPr>
              <a:t>）</a:t>
            </a:r>
            <a:endParaRPr sz="1600">
              <a:latin typeface="ＭＳ ゴシック"/>
              <a:cs typeface="ＭＳ ゴシック"/>
            </a:endParaRPr>
          </a:p>
        </p:txBody>
      </p:sp>
      <p:sp>
        <p:nvSpPr>
          <p:cNvPr id="25" name="object 25"/>
          <p:cNvSpPr txBox="1"/>
          <p:nvPr/>
        </p:nvSpPr>
        <p:spPr>
          <a:xfrm>
            <a:off x="3977052" y="2805674"/>
            <a:ext cx="787400" cy="208279"/>
          </a:xfrm>
          <a:prstGeom prst="rect">
            <a:avLst/>
          </a:prstGeom>
        </p:spPr>
        <p:txBody>
          <a:bodyPr vert="horz" wrap="square" lIns="0" tIns="12700" rIns="0" bIns="0" rtlCol="0">
            <a:spAutoFit/>
          </a:bodyPr>
          <a:lstStyle/>
          <a:p>
            <a:pPr marL="12700">
              <a:lnSpc>
                <a:spcPct val="100000"/>
              </a:lnSpc>
              <a:spcBef>
                <a:spcPts val="100"/>
              </a:spcBef>
            </a:pPr>
            <a:r>
              <a:rPr sz="1200" spc="-10" dirty="0">
                <a:solidFill>
                  <a:srgbClr val="FFFFFF"/>
                </a:solidFill>
                <a:latin typeface="ＭＳ ゴシック"/>
                <a:cs typeface="ＭＳ ゴシック"/>
              </a:rPr>
              <a:t>高温タンク</a:t>
            </a:r>
            <a:endParaRPr sz="1200">
              <a:latin typeface="ＭＳ ゴシック"/>
              <a:cs typeface="ＭＳ ゴシック"/>
            </a:endParaRPr>
          </a:p>
        </p:txBody>
      </p:sp>
      <p:grpSp>
        <p:nvGrpSpPr>
          <p:cNvPr id="26" name="object 26"/>
          <p:cNvGrpSpPr/>
          <p:nvPr/>
        </p:nvGrpSpPr>
        <p:grpSpPr>
          <a:xfrm>
            <a:off x="4859320" y="3135873"/>
            <a:ext cx="5352415" cy="2660650"/>
            <a:chOff x="5786246" y="2879089"/>
            <a:chExt cx="5352415" cy="2660650"/>
          </a:xfrm>
        </p:grpSpPr>
        <p:sp>
          <p:nvSpPr>
            <p:cNvPr id="27" name="object 27"/>
            <p:cNvSpPr/>
            <p:nvPr/>
          </p:nvSpPr>
          <p:spPr>
            <a:xfrm>
              <a:off x="5786246" y="3618102"/>
              <a:ext cx="793750" cy="340995"/>
            </a:xfrm>
            <a:custGeom>
              <a:avLst/>
              <a:gdLst/>
              <a:ahLst/>
              <a:cxnLst/>
              <a:rect l="l" t="t" r="r" b="b"/>
              <a:pathLst>
                <a:path w="793750" h="340995">
                  <a:moveTo>
                    <a:pt x="151637" y="164465"/>
                  </a:moveTo>
                  <a:lnTo>
                    <a:pt x="135636" y="166370"/>
                  </a:lnTo>
                  <a:lnTo>
                    <a:pt x="140182" y="174920"/>
                  </a:lnTo>
                  <a:lnTo>
                    <a:pt x="144097" y="183626"/>
                  </a:lnTo>
                  <a:lnTo>
                    <a:pt x="147369" y="192498"/>
                  </a:lnTo>
                  <a:lnTo>
                    <a:pt x="149987" y="201549"/>
                  </a:lnTo>
                  <a:lnTo>
                    <a:pt x="167639" y="195961"/>
                  </a:lnTo>
                  <a:lnTo>
                    <a:pt x="164282" y="187342"/>
                  </a:lnTo>
                  <a:lnTo>
                    <a:pt x="160496" y="179212"/>
                  </a:lnTo>
                  <a:lnTo>
                    <a:pt x="156281" y="171582"/>
                  </a:lnTo>
                  <a:lnTo>
                    <a:pt x="151637" y="164465"/>
                  </a:lnTo>
                  <a:close/>
                </a:path>
                <a:path w="793750" h="340995">
                  <a:moveTo>
                    <a:pt x="96392" y="156845"/>
                  </a:moveTo>
                  <a:lnTo>
                    <a:pt x="97603" y="165592"/>
                  </a:lnTo>
                  <a:lnTo>
                    <a:pt x="98377" y="173228"/>
                  </a:lnTo>
                  <a:lnTo>
                    <a:pt x="98527" y="176276"/>
                  </a:lnTo>
                  <a:lnTo>
                    <a:pt x="98590" y="183626"/>
                  </a:lnTo>
                  <a:lnTo>
                    <a:pt x="98551" y="185039"/>
                  </a:lnTo>
                  <a:lnTo>
                    <a:pt x="116966" y="186309"/>
                  </a:lnTo>
                  <a:lnTo>
                    <a:pt x="117359" y="179705"/>
                  </a:lnTo>
                  <a:lnTo>
                    <a:pt x="117322" y="178816"/>
                  </a:lnTo>
                  <a:lnTo>
                    <a:pt x="116871" y="172593"/>
                  </a:lnTo>
                  <a:lnTo>
                    <a:pt x="115466" y="165592"/>
                  </a:lnTo>
                  <a:lnTo>
                    <a:pt x="113156" y="158496"/>
                  </a:lnTo>
                  <a:lnTo>
                    <a:pt x="96392" y="156845"/>
                  </a:lnTo>
                  <a:close/>
                </a:path>
                <a:path w="793750" h="340995">
                  <a:moveTo>
                    <a:pt x="58927" y="147066"/>
                  </a:moveTo>
                  <a:lnTo>
                    <a:pt x="58454" y="154813"/>
                  </a:lnTo>
                  <a:lnTo>
                    <a:pt x="57689" y="162004"/>
                  </a:lnTo>
                  <a:lnTo>
                    <a:pt x="56570" y="169229"/>
                  </a:lnTo>
                  <a:lnTo>
                    <a:pt x="55117" y="176276"/>
                  </a:lnTo>
                  <a:lnTo>
                    <a:pt x="72389" y="178816"/>
                  </a:lnTo>
                  <a:lnTo>
                    <a:pt x="74558" y="171384"/>
                  </a:lnTo>
                  <a:lnTo>
                    <a:pt x="75685" y="164465"/>
                  </a:lnTo>
                  <a:lnTo>
                    <a:pt x="75800" y="162004"/>
                  </a:lnTo>
                  <a:lnTo>
                    <a:pt x="75905" y="158369"/>
                  </a:lnTo>
                  <a:lnTo>
                    <a:pt x="75887" y="156527"/>
                  </a:lnTo>
                  <a:lnTo>
                    <a:pt x="75183" y="150114"/>
                  </a:lnTo>
                  <a:lnTo>
                    <a:pt x="58927" y="147066"/>
                  </a:lnTo>
                  <a:close/>
                </a:path>
                <a:path w="793750" h="340995">
                  <a:moveTo>
                    <a:pt x="27812" y="133858"/>
                  </a:moveTo>
                  <a:lnTo>
                    <a:pt x="20645" y="139954"/>
                  </a:lnTo>
                  <a:lnTo>
                    <a:pt x="13620" y="145478"/>
                  </a:lnTo>
                  <a:lnTo>
                    <a:pt x="6738" y="150431"/>
                  </a:lnTo>
                  <a:lnTo>
                    <a:pt x="0" y="154813"/>
                  </a:lnTo>
                  <a:lnTo>
                    <a:pt x="9651" y="168529"/>
                  </a:lnTo>
                  <a:lnTo>
                    <a:pt x="18466" y="162575"/>
                  </a:lnTo>
                  <a:lnTo>
                    <a:pt x="26447" y="156527"/>
                  </a:lnTo>
                  <a:lnTo>
                    <a:pt x="33619" y="150383"/>
                  </a:lnTo>
                  <a:lnTo>
                    <a:pt x="40004" y="144145"/>
                  </a:lnTo>
                  <a:lnTo>
                    <a:pt x="27812" y="133858"/>
                  </a:lnTo>
                  <a:close/>
                </a:path>
                <a:path w="793750" h="340995">
                  <a:moveTo>
                    <a:pt x="129405" y="89916"/>
                  </a:moveTo>
                  <a:lnTo>
                    <a:pt x="115824" y="89916"/>
                  </a:lnTo>
                  <a:lnTo>
                    <a:pt x="125589" y="111750"/>
                  </a:lnTo>
                  <a:lnTo>
                    <a:pt x="138318" y="130952"/>
                  </a:lnTo>
                  <a:lnTo>
                    <a:pt x="154025" y="147512"/>
                  </a:lnTo>
                  <a:lnTo>
                    <a:pt x="172719" y="161417"/>
                  </a:lnTo>
                  <a:lnTo>
                    <a:pt x="182752" y="146685"/>
                  </a:lnTo>
                  <a:lnTo>
                    <a:pt x="171132" y="138878"/>
                  </a:lnTo>
                  <a:lnTo>
                    <a:pt x="161036" y="131095"/>
                  </a:lnTo>
                  <a:lnTo>
                    <a:pt x="152463" y="123360"/>
                  </a:lnTo>
                  <a:lnTo>
                    <a:pt x="145414" y="115697"/>
                  </a:lnTo>
                  <a:lnTo>
                    <a:pt x="180848" y="107188"/>
                  </a:lnTo>
                  <a:lnTo>
                    <a:pt x="185226" y="107188"/>
                  </a:lnTo>
                  <a:lnTo>
                    <a:pt x="185292" y="105791"/>
                  </a:lnTo>
                  <a:lnTo>
                    <a:pt x="184827" y="105029"/>
                  </a:lnTo>
                  <a:lnTo>
                    <a:pt x="138175" y="105029"/>
                  </a:lnTo>
                  <a:lnTo>
                    <a:pt x="133857" y="98044"/>
                  </a:lnTo>
                  <a:lnTo>
                    <a:pt x="130682" y="92329"/>
                  </a:lnTo>
                  <a:lnTo>
                    <a:pt x="129405" y="89916"/>
                  </a:lnTo>
                  <a:close/>
                </a:path>
                <a:path w="793750" h="340995">
                  <a:moveTo>
                    <a:pt x="45974" y="122809"/>
                  </a:moveTo>
                  <a:lnTo>
                    <a:pt x="43052" y="135001"/>
                  </a:lnTo>
                  <a:lnTo>
                    <a:pt x="139953" y="158369"/>
                  </a:lnTo>
                  <a:lnTo>
                    <a:pt x="143001" y="146050"/>
                  </a:lnTo>
                  <a:lnTo>
                    <a:pt x="45974" y="122809"/>
                  </a:lnTo>
                  <a:close/>
                </a:path>
                <a:path w="793750" h="340995">
                  <a:moveTo>
                    <a:pt x="80517" y="111506"/>
                  </a:moveTo>
                  <a:lnTo>
                    <a:pt x="78486" y="126492"/>
                  </a:lnTo>
                  <a:lnTo>
                    <a:pt x="91566" y="129667"/>
                  </a:lnTo>
                  <a:lnTo>
                    <a:pt x="98805" y="131318"/>
                  </a:lnTo>
                  <a:lnTo>
                    <a:pt x="103250" y="128651"/>
                  </a:lnTo>
                  <a:lnTo>
                    <a:pt x="104901" y="121412"/>
                  </a:lnTo>
                  <a:lnTo>
                    <a:pt x="106790" y="113665"/>
                  </a:lnTo>
                  <a:lnTo>
                    <a:pt x="89407" y="113665"/>
                  </a:lnTo>
                  <a:lnTo>
                    <a:pt x="80517" y="111506"/>
                  </a:lnTo>
                  <a:close/>
                </a:path>
                <a:path w="793750" h="340995">
                  <a:moveTo>
                    <a:pt x="28575" y="63119"/>
                  </a:moveTo>
                  <a:lnTo>
                    <a:pt x="25653" y="75438"/>
                  </a:lnTo>
                  <a:lnTo>
                    <a:pt x="64897" y="84963"/>
                  </a:lnTo>
                  <a:lnTo>
                    <a:pt x="51661" y="94652"/>
                  </a:lnTo>
                  <a:lnTo>
                    <a:pt x="37496" y="102187"/>
                  </a:lnTo>
                  <a:lnTo>
                    <a:pt x="22427" y="107555"/>
                  </a:lnTo>
                  <a:lnTo>
                    <a:pt x="6476" y="110744"/>
                  </a:lnTo>
                  <a:lnTo>
                    <a:pt x="8000" y="128270"/>
                  </a:lnTo>
                  <a:lnTo>
                    <a:pt x="28791" y="122842"/>
                  </a:lnTo>
                  <a:lnTo>
                    <a:pt x="48498" y="114188"/>
                  </a:lnTo>
                  <a:lnTo>
                    <a:pt x="67133" y="102320"/>
                  </a:lnTo>
                  <a:lnTo>
                    <a:pt x="84708" y="87249"/>
                  </a:lnTo>
                  <a:lnTo>
                    <a:pt x="88011" y="86995"/>
                  </a:lnTo>
                  <a:lnTo>
                    <a:pt x="89026" y="85852"/>
                  </a:lnTo>
                  <a:lnTo>
                    <a:pt x="87883" y="83947"/>
                  </a:lnTo>
                  <a:lnTo>
                    <a:pt x="80388" y="74295"/>
                  </a:lnTo>
                  <a:lnTo>
                    <a:pt x="74802" y="74295"/>
                  </a:lnTo>
                  <a:lnTo>
                    <a:pt x="28575" y="63119"/>
                  </a:lnTo>
                  <a:close/>
                </a:path>
                <a:path w="793750" h="340995">
                  <a:moveTo>
                    <a:pt x="100075" y="73914"/>
                  </a:moveTo>
                  <a:lnTo>
                    <a:pt x="90677" y="112903"/>
                  </a:lnTo>
                  <a:lnTo>
                    <a:pt x="89407" y="113665"/>
                  </a:lnTo>
                  <a:lnTo>
                    <a:pt x="106790" y="113665"/>
                  </a:lnTo>
                  <a:lnTo>
                    <a:pt x="112394" y="90678"/>
                  </a:lnTo>
                  <a:lnTo>
                    <a:pt x="115824" y="89916"/>
                  </a:lnTo>
                  <a:lnTo>
                    <a:pt x="129405" y="89916"/>
                  </a:lnTo>
                  <a:lnTo>
                    <a:pt x="128397" y="88011"/>
                  </a:lnTo>
                  <a:lnTo>
                    <a:pt x="160416" y="79883"/>
                  </a:lnTo>
                  <a:lnTo>
                    <a:pt x="114935" y="79883"/>
                  </a:lnTo>
                  <a:lnTo>
                    <a:pt x="100075" y="73914"/>
                  </a:lnTo>
                  <a:close/>
                </a:path>
                <a:path w="793750" h="340995">
                  <a:moveTo>
                    <a:pt x="185226" y="107188"/>
                  </a:moveTo>
                  <a:lnTo>
                    <a:pt x="180848" y="107188"/>
                  </a:lnTo>
                  <a:lnTo>
                    <a:pt x="183641" y="108966"/>
                  </a:lnTo>
                  <a:lnTo>
                    <a:pt x="185165" y="108458"/>
                  </a:lnTo>
                  <a:lnTo>
                    <a:pt x="185226" y="107188"/>
                  </a:lnTo>
                  <a:close/>
                </a:path>
                <a:path w="793750" h="340995">
                  <a:moveTo>
                    <a:pt x="176529" y="91440"/>
                  </a:moveTo>
                  <a:lnTo>
                    <a:pt x="138175" y="105029"/>
                  </a:lnTo>
                  <a:lnTo>
                    <a:pt x="184827" y="105029"/>
                  </a:lnTo>
                  <a:lnTo>
                    <a:pt x="176529" y="91440"/>
                  </a:lnTo>
                  <a:close/>
                </a:path>
                <a:path w="793750" h="340995">
                  <a:moveTo>
                    <a:pt x="167653" y="79629"/>
                  </a:moveTo>
                  <a:lnTo>
                    <a:pt x="161416" y="79629"/>
                  </a:lnTo>
                  <a:lnTo>
                    <a:pt x="166369" y="81407"/>
                  </a:lnTo>
                  <a:lnTo>
                    <a:pt x="168020" y="80391"/>
                  </a:lnTo>
                  <a:lnTo>
                    <a:pt x="167653" y="79629"/>
                  </a:lnTo>
                  <a:close/>
                </a:path>
                <a:path w="793750" h="340995">
                  <a:moveTo>
                    <a:pt x="58165" y="41783"/>
                  </a:moveTo>
                  <a:lnTo>
                    <a:pt x="55117" y="54102"/>
                  </a:lnTo>
                  <a:lnTo>
                    <a:pt x="136016" y="73533"/>
                  </a:lnTo>
                  <a:lnTo>
                    <a:pt x="114935" y="79883"/>
                  </a:lnTo>
                  <a:lnTo>
                    <a:pt x="160416" y="79883"/>
                  </a:lnTo>
                  <a:lnTo>
                    <a:pt x="161416" y="79629"/>
                  </a:lnTo>
                  <a:lnTo>
                    <a:pt x="167653" y="79629"/>
                  </a:lnTo>
                  <a:lnTo>
                    <a:pt x="166242" y="76708"/>
                  </a:lnTo>
                  <a:lnTo>
                    <a:pt x="158852" y="64770"/>
                  </a:lnTo>
                  <a:lnTo>
                    <a:pt x="153542" y="64770"/>
                  </a:lnTo>
                  <a:lnTo>
                    <a:pt x="58165" y="41783"/>
                  </a:lnTo>
                  <a:close/>
                </a:path>
                <a:path w="793750" h="340995">
                  <a:moveTo>
                    <a:pt x="78612" y="72009"/>
                  </a:moveTo>
                  <a:lnTo>
                    <a:pt x="74802" y="74295"/>
                  </a:lnTo>
                  <a:lnTo>
                    <a:pt x="80388" y="74295"/>
                  </a:lnTo>
                  <a:lnTo>
                    <a:pt x="78612" y="72009"/>
                  </a:lnTo>
                  <a:close/>
                </a:path>
                <a:path w="793750" h="340995">
                  <a:moveTo>
                    <a:pt x="157987" y="63373"/>
                  </a:moveTo>
                  <a:lnTo>
                    <a:pt x="153542" y="64770"/>
                  </a:lnTo>
                  <a:lnTo>
                    <a:pt x="158852" y="64770"/>
                  </a:lnTo>
                  <a:lnTo>
                    <a:pt x="157987" y="63373"/>
                  </a:lnTo>
                  <a:close/>
                </a:path>
                <a:path w="793750" h="340995">
                  <a:moveTo>
                    <a:pt x="202661" y="47117"/>
                  </a:moveTo>
                  <a:lnTo>
                    <a:pt x="151383" y="47117"/>
                  </a:lnTo>
                  <a:lnTo>
                    <a:pt x="199770" y="58801"/>
                  </a:lnTo>
                  <a:lnTo>
                    <a:pt x="202661" y="47117"/>
                  </a:lnTo>
                  <a:close/>
                </a:path>
                <a:path w="793750" h="340995">
                  <a:moveTo>
                    <a:pt x="154551" y="33782"/>
                  </a:moveTo>
                  <a:lnTo>
                    <a:pt x="95885" y="33782"/>
                  </a:lnTo>
                  <a:lnTo>
                    <a:pt x="135889" y="43434"/>
                  </a:lnTo>
                  <a:lnTo>
                    <a:pt x="133476" y="53467"/>
                  </a:lnTo>
                  <a:lnTo>
                    <a:pt x="148970" y="57150"/>
                  </a:lnTo>
                  <a:lnTo>
                    <a:pt x="151383" y="47117"/>
                  </a:lnTo>
                  <a:lnTo>
                    <a:pt x="202661" y="47117"/>
                  </a:lnTo>
                  <a:lnTo>
                    <a:pt x="202818" y="46482"/>
                  </a:lnTo>
                  <a:lnTo>
                    <a:pt x="154304" y="34798"/>
                  </a:lnTo>
                  <a:lnTo>
                    <a:pt x="154551" y="33782"/>
                  </a:lnTo>
                  <a:close/>
                </a:path>
                <a:path w="793750" h="340995">
                  <a:moveTo>
                    <a:pt x="38100" y="6858"/>
                  </a:moveTo>
                  <a:lnTo>
                    <a:pt x="35051" y="19177"/>
                  </a:lnTo>
                  <a:lnTo>
                    <a:pt x="80517" y="30099"/>
                  </a:lnTo>
                  <a:lnTo>
                    <a:pt x="78104" y="40132"/>
                  </a:lnTo>
                  <a:lnTo>
                    <a:pt x="93472" y="43815"/>
                  </a:lnTo>
                  <a:lnTo>
                    <a:pt x="95885" y="33782"/>
                  </a:lnTo>
                  <a:lnTo>
                    <a:pt x="154551" y="33782"/>
                  </a:lnTo>
                  <a:lnTo>
                    <a:pt x="155198" y="31115"/>
                  </a:lnTo>
                  <a:lnTo>
                    <a:pt x="138937" y="31115"/>
                  </a:lnTo>
                  <a:lnTo>
                    <a:pt x="98805" y="21463"/>
                  </a:lnTo>
                  <a:lnTo>
                    <a:pt x="99699" y="17780"/>
                  </a:lnTo>
                  <a:lnTo>
                    <a:pt x="83438" y="17780"/>
                  </a:lnTo>
                  <a:lnTo>
                    <a:pt x="38100" y="6858"/>
                  </a:lnTo>
                  <a:close/>
                </a:path>
                <a:path w="793750" h="340995">
                  <a:moveTo>
                    <a:pt x="143128" y="13335"/>
                  </a:moveTo>
                  <a:lnTo>
                    <a:pt x="138937" y="31115"/>
                  </a:lnTo>
                  <a:lnTo>
                    <a:pt x="155198" y="31115"/>
                  </a:lnTo>
                  <a:lnTo>
                    <a:pt x="157479" y="21717"/>
                  </a:lnTo>
                  <a:lnTo>
                    <a:pt x="161670" y="20066"/>
                  </a:lnTo>
                  <a:lnTo>
                    <a:pt x="161798" y="18415"/>
                  </a:lnTo>
                  <a:lnTo>
                    <a:pt x="157733" y="16891"/>
                  </a:lnTo>
                  <a:lnTo>
                    <a:pt x="143128" y="13335"/>
                  </a:lnTo>
                  <a:close/>
                </a:path>
                <a:path w="793750" h="340995">
                  <a:moveTo>
                    <a:pt x="87756" y="0"/>
                  </a:moveTo>
                  <a:lnTo>
                    <a:pt x="83438" y="17780"/>
                  </a:lnTo>
                  <a:lnTo>
                    <a:pt x="99699" y="17780"/>
                  </a:lnTo>
                  <a:lnTo>
                    <a:pt x="101980" y="8382"/>
                  </a:lnTo>
                  <a:lnTo>
                    <a:pt x="106172" y="6731"/>
                  </a:lnTo>
                  <a:lnTo>
                    <a:pt x="106299" y="5080"/>
                  </a:lnTo>
                  <a:lnTo>
                    <a:pt x="102362" y="3556"/>
                  </a:lnTo>
                  <a:lnTo>
                    <a:pt x="87756" y="0"/>
                  </a:lnTo>
                  <a:close/>
                </a:path>
                <a:path w="793750" h="340995">
                  <a:moveTo>
                    <a:pt x="226567" y="109982"/>
                  </a:moveTo>
                  <a:lnTo>
                    <a:pt x="223012" y="124587"/>
                  </a:lnTo>
                  <a:lnTo>
                    <a:pt x="340740" y="153035"/>
                  </a:lnTo>
                  <a:lnTo>
                    <a:pt x="337312" y="167640"/>
                  </a:lnTo>
                  <a:lnTo>
                    <a:pt x="333002" y="189329"/>
                  </a:lnTo>
                  <a:lnTo>
                    <a:pt x="331620" y="206095"/>
                  </a:lnTo>
                  <a:lnTo>
                    <a:pt x="331556" y="208153"/>
                  </a:lnTo>
                  <a:lnTo>
                    <a:pt x="332811" y="222236"/>
                  </a:lnTo>
                  <a:lnTo>
                    <a:pt x="336930" y="233426"/>
                  </a:lnTo>
                  <a:lnTo>
                    <a:pt x="344554" y="244050"/>
                  </a:lnTo>
                  <a:lnTo>
                    <a:pt x="352012" y="248507"/>
                  </a:lnTo>
                  <a:lnTo>
                    <a:pt x="359326" y="246820"/>
                  </a:lnTo>
                  <a:lnTo>
                    <a:pt x="365828" y="239766"/>
                  </a:lnTo>
                  <a:lnTo>
                    <a:pt x="369000" y="233426"/>
                  </a:lnTo>
                  <a:lnTo>
                    <a:pt x="373350" y="225044"/>
                  </a:lnTo>
                  <a:lnTo>
                    <a:pt x="352551" y="225044"/>
                  </a:lnTo>
                  <a:lnTo>
                    <a:pt x="350012" y="219583"/>
                  </a:lnTo>
                  <a:lnTo>
                    <a:pt x="347916" y="211911"/>
                  </a:lnTo>
                  <a:lnTo>
                    <a:pt x="347696" y="206095"/>
                  </a:lnTo>
                  <a:lnTo>
                    <a:pt x="347694" y="200340"/>
                  </a:lnTo>
                  <a:lnTo>
                    <a:pt x="348885" y="189245"/>
                  </a:lnTo>
                  <a:lnTo>
                    <a:pt x="351916" y="174371"/>
                  </a:lnTo>
                  <a:lnTo>
                    <a:pt x="359663" y="142113"/>
                  </a:lnTo>
                  <a:lnTo>
                    <a:pt x="226567" y="109982"/>
                  </a:lnTo>
                  <a:close/>
                </a:path>
                <a:path w="793750" h="340995">
                  <a:moveTo>
                    <a:pt x="366522" y="239014"/>
                  </a:moveTo>
                  <a:lnTo>
                    <a:pt x="365828" y="239766"/>
                  </a:lnTo>
                  <a:lnTo>
                    <a:pt x="365760" y="239903"/>
                  </a:lnTo>
                  <a:lnTo>
                    <a:pt x="366522" y="239014"/>
                  </a:lnTo>
                  <a:close/>
                </a:path>
                <a:path w="793750" h="340995">
                  <a:moveTo>
                    <a:pt x="297946" y="194056"/>
                  </a:moveTo>
                  <a:lnTo>
                    <a:pt x="274700" y="194056"/>
                  </a:lnTo>
                  <a:lnTo>
                    <a:pt x="279655" y="200340"/>
                  </a:lnTo>
                  <a:lnTo>
                    <a:pt x="285003" y="207946"/>
                  </a:lnTo>
                  <a:lnTo>
                    <a:pt x="290756" y="216862"/>
                  </a:lnTo>
                  <a:lnTo>
                    <a:pt x="296925" y="227076"/>
                  </a:lnTo>
                  <a:lnTo>
                    <a:pt x="312165" y="214503"/>
                  </a:lnTo>
                  <a:lnTo>
                    <a:pt x="306518" y="206095"/>
                  </a:lnTo>
                  <a:lnTo>
                    <a:pt x="300989" y="198199"/>
                  </a:lnTo>
                  <a:lnTo>
                    <a:pt x="297946" y="194056"/>
                  </a:lnTo>
                  <a:close/>
                </a:path>
                <a:path w="793750" h="340995">
                  <a:moveTo>
                    <a:pt x="362712" y="207137"/>
                  </a:moveTo>
                  <a:lnTo>
                    <a:pt x="362457" y="208153"/>
                  </a:lnTo>
                  <a:lnTo>
                    <a:pt x="360679" y="212344"/>
                  </a:lnTo>
                  <a:lnTo>
                    <a:pt x="357250" y="219710"/>
                  </a:lnTo>
                  <a:lnTo>
                    <a:pt x="354964" y="225044"/>
                  </a:lnTo>
                  <a:lnTo>
                    <a:pt x="373350" y="225044"/>
                  </a:lnTo>
                  <a:lnTo>
                    <a:pt x="375919" y="220091"/>
                  </a:lnTo>
                  <a:lnTo>
                    <a:pt x="362712" y="207137"/>
                  </a:lnTo>
                  <a:close/>
                </a:path>
                <a:path w="793750" h="340995">
                  <a:moveTo>
                    <a:pt x="248157" y="142113"/>
                  </a:moveTo>
                  <a:lnTo>
                    <a:pt x="234187" y="152527"/>
                  </a:lnTo>
                  <a:lnTo>
                    <a:pt x="242615" y="159525"/>
                  </a:lnTo>
                  <a:lnTo>
                    <a:pt x="250174" y="166417"/>
                  </a:lnTo>
                  <a:lnTo>
                    <a:pt x="256851" y="173190"/>
                  </a:lnTo>
                  <a:lnTo>
                    <a:pt x="262636" y="179832"/>
                  </a:lnTo>
                  <a:lnTo>
                    <a:pt x="250017" y="184997"/>
                  </a:lnTo>
                  <a:lnTo>
                    <a:pt x="235981" y="189245"/>
                  </a:lnTo>
                  <a:lnTo>
                    <a:pt x="220541" y="192565"/>
                  </a:lnTo>
                  <a:lnTo>
                    <a:pt x="203707" y="194945"/>
                  </a:lnTo>
                  <a:lnTo>
                    <a:pt x="208025" y="213868"/>
                  </a:lnTo>
                  <a:lnTo>
                    <a:pt x="224980" y="211415"/>
                  </a:lnTo>
                  <a:lnTo>
                    <a:pt x="241744" y="207295"/>
                  </a:lnTo>
                  <a:lnTo>
                    <a:pt x="258317" y="201509"/>
                  </a:lnTo>
                  <a:lnTo>
                    <a:pt x="274700" y="194056"/>
                  </a:lnTo>
                  <a:lnTo>
                    <a:pt x="297946" y="194056"/>
                  </a:lnTo>
                  <a:lnTo>
                    <a:pt x="295556" y="190803"/>
                  </a:lnTo>
                  <a:lnTo>
                    <a:pt x="290194" y="183896"/>
                  </a:lnTo>
                  <a:lnTo>
                    <a:pt x="297527" y="179206"/>
                  </a:lnTo>
                  <a:lnTo>
                    <a:pt x="304276" y="174482"/>
                  </a:lnTo>
                  <a:lnTo>
                    <a:pt x="309357" y="170561"/>
                  </a:lnTo>
                  <a:lnTo>
                    <a:pt x="278764" y="170561"/>
                  </a:lnTo>
                  <a:lnTo>
                    <a:pt x="272553" y="163794"/>
                  </a:lnTo>
                  <a:lnTo>
                    <a:pt x="265366" y="156813"/>
                  </a:lnTo>
                  <a:lnTo>
                    <a:pt x="257226" y="149594"/>
                  </a:lnTo>
                  <a:lnTo>
                    <a:pt x="248157" y="142113"/>
                  </a:lnTo>
                  <a:close/>
                </a:path>
                <a:path w="793750" h="340995">
                  <a:moveTo>
                    <a:pt x="306958" y="148082"/>
                  </a:moveTo>
                  <a:lnTo>
                    <a:pt x="299981" y="154630"/>
                  </a:lnTo>
                  <a:lnTo>
                    <a:pt x="292957" y="160559"/>
                  </a:lnTo>
                  <a:lnTo>
                    <a:pt x="285884" y="165869"/>
                  </a:lnTo>
                  <a:lnTo>
                    <a:pt x="278764" y="170561"/>
                  </a:lnTo>
                  <a:lnTo>
                    <a:pt x="309357" y="170561"/>
                  </a:lnTo>
                  <a:lnTo>
                    <a:pt x="310429" y="169733"/>
                  </a:lnTo>
                  <a:lnTo>
                    <a:pt x="315975" y="164973"/>
                  </a:lnTo>
                  <a:lnTo>
                    <a:pt x="320188" y="164973"/>
                  </a:lnTo>
                  <a:lnTo>
                    <a:pt x="319024" y="162433"/>
                  </a:lnTo>
                  <a:lnTo>
                    <a:pt x="306958" y="148082"/>
                  </a:lnTo>
                  <a:close/>
                </a:path>
                <a:path w="793750" h="340995">
                  <a:moveTo>
                    <a:pt x="320188" y="164973"/>
                  </a:moveTo>
                  <a:lnTo>
                    <a:pt x="315975" y="164973"/>
                  </a:lnTo>
                  <a:lnTo>
                    <a:pt x="319404" y="166243"/>
                  </a:lnTo>
                  <a:lnTo>
                    <a:pt x="320420" y="165481"/>
                  </a:lnTo>
                  <a:lnTo>
                    <a:pt x="320188" y="164973"/>
                  </a:lnTo>
                  <a:close/>
                </a:path>
                <a:path w="793750" h="340995">
                  <a:moveTo>
                    <a:pt x="262889" y="91059"/>
                  </a:moveTo>
                  <a:lnTo>
                    <a:pt x="259333" y="105664"/>
                  </a:lnTo>
                  <a:lnTo>
                    <a:pt x="354838" y="128651"/>
                  </a:lnTo>
                  <a:lnTo>
                    <a:pt x="358266" y="114046"/>
                  </a:lnTo>
                  <a:lnTo>
                    <a:pt x="262889" y="91059"/>
                  </a:lnTo>
                  <a:close/>
                </a:path>
                <a:path w="793750" h="340995">
                  <a:moveTo>
                    <a:pt x="335385" y="80010"/>
                  </a:moveTo>
                  <a:lnTo>
                    <a:pt x="271144" y="80010"/>
                  </a:lnTo>
                  <a:lnTo>
                    <a:pt x="385952" y="107696"/>
                  </a:lnTo>
                  <a:lnTo>
                    <a:pt x="389381" y="92964"/>
                  </a:lnTo>
                  <a:lnTo>
                    <a:pt x="335385" y="80010"/>
                  </a:lnTo>
                  <a:close/>
                </a:path>
                <a:path w="793750" h="340995">
                  <a:moveTo>
                    <a:pt x="278383" y="46736"/>
                  </a:moveTo>
                  <a:lnTo>
                    <a:pt x="267269" y="60025"/>
                  </a:lnTo>
                  <a:lnTo>
                    <a:pt x="254523" y="71516"/>
                  </a:lnTo>
                  <a:lnTo>
                    <a:pt x="240182" y="81222"/>
                  </a:lnTo>
                  <a:lnTo>
                    <a:pt x="224281" y="89154"/>
                  </a:lnTo>
                  <a:lnTo>
                    <a:pt x="232663" y="104902"/>
                  </a:lnTo>
                  <a:lnTo>
                    <a:pt x="242784" y="100351"/>
                  </a:lnTo>
                  <a:lnTo>
                    <a:pt x="252571" y="94694"/>
                  </a:lnTo>
                  <a:lnTo>
                    <a:pt x="262024" y="87917"/>
                  </a:lnTo>
                  <a:lnTo>
                    <a:pt x="271144" y="80010"/>
                  </a:lnTo>
                  <a:lnTo>
                    <a:pt x="335385" y="80010"/>
                  </a:lnTo>
                  <a:lnTo>
                    <a:pt x="282448" y="67310"/>
                  </a:lnTo>
                  <a:lnTo>
                    <a:pt x="289305" y="59182"/>
                  </a:lnTo>
                  <a:lnTo>
                    <a:pt x="293242" y="59182"/>
                  </a:lnTo>
                  <a:lnTo>
                    <a:pt x="294004" y="58420"/>
                  </a:lnTo>
                  <a:lnTo>
                    <a:pt x="292480" y="55880"/>
                  </a:lnTo>
                  <a:lnTo>
                    <a:pt x="278383" y="46736"/>
                  </a:lnTo>
                  <a:close/>
                </a:path>
                <a:path w="793750" h="340995">
                  <a:moveTo>
                    <a:pt x="293242" y="59182"/>
                  </a:moveTo>
                  <a:lnTo>
                    <a:pt x="289305" y="59182"/>
                  </a:lnTo>
                  <a:lnTo>
                    <a:pt x="292988" y="59436"/>
                  </a:lnTo>
                  <a:lnTo>
                    <a:pt x="293242" y="59182"/>
                  </a:lnTo>
                  <a:close/>
                </a:path>
                <a:path w="793750" h="340995">
                  <a:moveTo>
                    <a:pt x="399288" y="234696"/>
                  </a:moveTo>
                  <a:lnTo>
                    <a:pt x="395731" y="249301"/>
                  </a:lnTo>
                  <a:lnTo>
                    <a:pt x="564388" y="289814"/>
                  </a:lnTo>
                  <a:lnTo>
                    <a:pt x="567943" y="275209"/>
                  </a:lnTo>
                  <a:lnTo>
                    <a:pt x="494791" y="257683"/>
                  </a:lnTo>
                  <a:lnTo>
                    <a:pt x="495707" y="253873"/>
                  </a:lnTo>
                  <a:lnTo>
                    <a:pt x="479425" y="253873"/>
                  </a:lnTo>
                  <a:lnTo>
                    <a:pt x="399288" y="234696"/>
                  </a:lnTo>
                  <a:close/>
                </a:path>
                <a:path w="793750" h="340995">
                  <a:moveTo>
                    <a:pt x="442213" y="181483"/>
                  </a:moveTo>
                  <a:lnTo>
                    <a:pt x="438657" y="196088"/>
                  </a:lnTo>
                  <a:lnTo>
                    <a:pt x="490347" y="208534"/>
                  </a:lnTo>
                  <a:lnTo>
                    <a:pt x="479425" y="253873"/>
                  </a:lnTo>
                  <a:lnTo>
                    <a:pt x="495707" y="253873"/>
                  </a:lnTo>
                  <a:lnTo>
                    <a:pt x="505713" y="212217"/>
                  </a:lnTo>
                  <a:lnTo>
                    <a:pt x="562716" y="212217"/>
                  </a:lnTo>
                  <a:lnTo>
                    <a:pt x="563117" y="210566"/>
                  </a:lnTo>
                  <a:lnTo>
                    <a:pt x="509269" y="197612"/>
                  </a:lnTo>
                  <a:lnTo>
                    <a:pt x="510154" y="193929"/>
                  </a:lnTo>
                  <a:lnTo>
                    <a:pt x="493775" y="193929"/>
                  </a:lnTo>
                  <a:lnTo>
                    <a:pt x="442213" y="181483"/>
                  </a:lnTo>
                  <a:close/>
                </a:path>
                <a:path w="793750" h="340995">
                  <a:moveTo>
                    <a:pt x="562716" y="212217"/>
                  </a:moveTo>
                  <a:lnTo>
                    <a:pt x="505713" y="212217"/>
                  </a:lnTo>
                  <a:lnTo>
                    <a:pt x="559562" y="225171"/>
                  </a:lnTo>
                  <a:lnTo>
                    <a:pt x="562716" y="212217"/>
                  </a:lnTo>
                  <a:close/>
                </a:path>
                <a:path w="793750" h="340995">
                  <a:moveTo>
                    <a:pt x="526512" y="148844"/>
                  </a:moveTo>
                  <a:lnTo>
                    <a:pt x="462279" y="148844"/>
                  </a:lnTo>
                  <a:lnTo>
                    <a:pt x="502285" y="158496"/>
                  </a:lnTo>
                  <a:lnTo>
                    <a:pt x="493775" y="193929"/>
                  </a:lnTo>
                  <a:lnTo>
                    <a:pt x="510154" y="193929"/>
                  </a:lnTo>
                  <a:lnTo>
                    <a:pt x="517778" y="162179"/>
                  </a:lnTo>
                  <a:lnTo>
                    <a:pt x="582205" y="162179"/>
                  </a:lnTo>
                  <a:lnTo>
                    <a:pt x="526512" y="148844"/>
                  </a:lnTo>
                  <a:close/>
                </a:path>
                <a:path w="793750" h="340995">
                  <a:moveTo>
                    <a:pt x="465963" y="106553"/>
                  </a:moveTo>
                  <a:lnTo>
                    <a:pt x="456838" y="126484"/>
                  </a:lnTo>
                  <a:lnTo>
                    <a:pt x="445452" y="143605"/>
                  </a:lnTo>
                  <a:lnTo>
                    <a:pt x="431780" y="157916"/>
                  </a:lnTo>
                  <a:lnTo>
                    <a:pt x="415798" y="169418"/>
                  </a:lnTo>
                  <a:lnTo>
                    <a:pt x="424433" y="184531"/>
                  </a:lnTo>
                  <a:lnTo>
                    <a:pt x="435383" y="177026"/>
                  </a:lnTo>
                  <a:lnTo>
                    <a:pt x="445357" y="168592"/>
                  </a:lnTo>
                  <a:lnTo>
                    <a:pt x="454330" y="159206"/>
                  </a:lnTo>
                  <a:lnTo>
                    <a:pt x="462279" y="148844"/>
                  </a:lnTo>
                  <a:lnTo>
                    <a:pt x="526512" y="148844"/>
                  </a:lnTo>
                  <a:lnTo>
                    <a:pt x="521207" y="147574"/>
                  </a:lnTo>
                  <a:lnTo>
                    <a:pt x="522104" y="143891"/>
                  </a:lnTo>
                  <a:lnTo>
                    <a:pt x="505840" y="143891"/>
                  </a:lnTo>
                  <a:lnTo>
                    <a:pt x="470407" y="135382"/>
                  </a:lnTo>
                  <a:lnTo>
                    <a:pt x="475233" y="126746"/>
                  </a:lnTo>
                  <a:lnTo>
                    <a:pt x="478154" y="121158"/>
                  </a:lnTo>
                  <a:lnTo>
                    <a:pt x="479298" y="118745"/>
                  </a:lnTo>
                  <a:lnTo>
                    <a:pt x="483362" y="117602"/>
                  </a:lnTo>
                  <a:lnTo>
                    <a:pt x="483997" y="116078"/>
                  </a:lnTo>
                  <a:lnTo>
                    <a:pt x="481202" y="114300"/>
                  </a:lnTo>
                  <a:lnTo>
                    <a:pt x="465963" y="106553"/>
                  </a:lnTo>
                  <a:close/>
                </a:path>
                <a:path w="793750" h="340995">
                  <a:moveTo>
                    <a:pt x="582205" y="162179"/>
                  </a:moveTo>
                  <a:lnTo>
                    <a:pt x="517778" y="162179"/>
                  </a:lnTo>
                  <a:lnTo>
                    <a:pt x="580898" y="177419"/>
                  </a:lnTo>
                  <a:lnTo>
                    <a:pt x="584326" y="162687"/>
                  </a:lnTo>
                  <a:lnTo>
                    <a:pt x="582205" y="162179"/>
                  </a:lnTo>
                  <a:close/>
                </a:path>
                <a:path w="793750" h="340995">
                  <a:moveTo>
                    <a:pt x="515112" y="105410"/>
                  </a:moveTo>
                  <a:lnTo>
                    <a:pt x="505840" y="143891"/>
                  </a:lnTo>
                  <a:lnTo>
                    <a:pt x="522104" y="143891"/>
                  </a:lnTo>
                  <a:lnTo>
                    <a:pt x="529463" y="113665"/>
                  </a:lnTo>
                  <a:lnTo>
                    <a:pt x="533653" y="112014"/>
                  </a:lnTo>
                  <a:lnTo>
                    <a:pt x="533780" y="110363"/>
                  </a:lnTo>
                  <a:lnTo>
                    <a:pt x="529716" y="108839"/>
                  </a:lnTo>
                  <a:lnTo>
                    <a:pt x="515112" y="105410"/>
                  </a:lnTo>
                  <a:close/>
                </a:path>
                <a:path w="793750" h="340995">
                  <a:moveTo>
                    <a:pt x="730245" y="297180"/>
                  </a:moveTo>
                  <a:lnTo>
                    <a:pt x="713231" y="297180"/>
                  </a:lnTo>
                  <a:lnTo>
                    <a:pt x="720568" y="314253"/>
                  </a:lnTo>
                  <a:lnTo>
                    <a:pt x="728868" y="327183"/>
                  </a:lnTo>
                  <a:lnTo>
                    <a:pt x="738145" y="335970"/>
                  </a:lnTo>
                  <a:lnTo>
                    <a:pt x="748410" y="340614"/>
                  </a:lnTo>
                  <a:lnTo>
                    <a:pt x="753989" y="339947"/>
                  </a:lnTo>
                  <a:lnTo>
                    <a:pt x="759888" y="335280"/>
                  </a:lnTo>
                  <a:lnTo>
                    <a:pt x="766145" y="326612"/>
                  </a:lnTo>
                  <a:lnTo>
                    <a:pt x="769595" y="320040"/>
                  </a:lnTo>
                  <a:lnTo>
                    <a:pt x="750951" y="320040"/>
                  </a:lnTo>
                  <a:lnTo>
                    <a:pt x="746251" y="319024"/>
                  </a:lnTo>
                  <a:lnTo>
                    <a:pt x="741874" y="316358"/>
                  </a:lnTo>
                  <a:lnTo>
                    <a:pt x="737139" y="310467"/>
                  </a:lnTo>
                  <a:lnTo>
                    <a:pt x="732071" y="301361"/>
                  </a:lnTo>
                  <a:lnTo>
                    <a:pt x="730245" y="297180"/>
                  </a:lnTo>
                  <a:close/>
                </a:path>
                <a:path w="793750" h="340995">
                  <a:moveTo>
                    <a:pt x="714696" y="185928"/>
                  </a:moveTo>
                  <a:lnTo>
                    <a:pt x="650493" y="185928"/>
                  </a:lnTo>
                  <a:lnTo>
                    <a:pt x="715899" y="201676"/>
                  </a:lnTo>
                  <a:lnTo>
                    <a:pt x="714248" y="208661"/>
                  </a:lnTo>
                  <a:lnTo>
                    <a:pt x="709957" y="229304"/>
                  </a:lnTo>
                  <a:lnTo>
                    <a:pt x="707548" y="248173"/>
                  </a:lnTo>
                  <a:lnTo>
                    <a:pt x="706997" y="265257"/>
                  </a:lnTo>
                  <a:lnTo>
                    <a:pt x="708278" y="280543"/>
                  </a:lnTo>
                  <a:lnTo>
                    <a:pt x="697253" y="288282"/>
                  </a:lnTo>
                  <a:lnTo>
                    <a:pt x="683609" y="295116"/>
                  </a:lnTo>
                  <a:lnTo>
                    <a:pt x="667345" y="301045"/>
                  </a:lnTo>
                  <a:lnTo>
                    <a:pt x="648462" y="306070"/>
                  </a:lnTo>
                  <a:lnTo>
                    <a:pt x="654176" y="322834"/>
                  </a:lnTo>
                  <a:lnTo>
                    <a:pt x="669798" y="318646"/>
                  </a:lnTo>
                  <a:lnTo>
                    <a:pt x="684847" y="312959"/>
                  </a:lnTo>
                  <a:lnTo>
                    <a:pt x="699325" y="305796"/>
                  </a:lnTo>
                  <a:lnTo>
                    <a:pt x="713231" y="297180"/>
                  </a:lnTo>
                  <a:lnTo>
                    <a:pt x="730245" y="297180"/>
                  </a:lnTo>
                  <a:lnTo>
                    <a:pt x="726694" y="289052"/>
                  </a:lnTo>
                  <a:lnTo>
                    <a:pt x="737451" y="278360"/>
                  </a:lnTo>
                  <a:lnTo>
                    <a:pt x="745092" y="270002"/>
                  </a:lnTo>
                  <a:lnTo>
                    <a:pt x="722249" y="270002"/>
                  </a:lnTo>
                  <a:lnTo>
                    <a:pt x="722203" y="258331"/>
                  </a:lnTo>
                  <a:lnTo>
                    <a:pt x="723407" y="244840"/>
                  </a:lnTo>
                  <a:lnTo>
                    <a:pt x="725920" y="229304"/>
                  </a:lnTo>
                  <a:lnTo>
                    <a:pt x="729614" y="212344"/>
                  </a:lnTo>
                  <a:lnTo>
                    <a:pt x="731266" y="205486"/>
                  </a:lnTo>
                  <a:lnTo>
                    <a:pt x="793092" y="205486"/>
                  </a:lnTo>
                  <a:lnTo>
                    <a:pt x="793242" y="204851"/>
                  </a:lnTo>
                  <a:lnTo>
                    <a:pt x="734822" y="190754"/>
                  </a:lnTo>
                  <a:lnTo>
                    <a:pt x="735709" y="187071"/>
                  </a:lnTo>
                  <a:lnTo>
                    <a:pt x="719454" y="187071"/>
                  </a:lnTo>
                  <a:lnTo>
                    <a:pt x="714696" y="185928"/>
                  </a:lnTo>
                  <a:close/>
                </a:path>
                <a:path w="793750" h="340995">
                  <a:moveTo>
                    <a:pt x="759968" y="302768"/>
                  </a:moveTo>
                  <a:lnTo>
                    <a:pt x="755523" y="314706"/>
                  </a:lnTo>
                  <a:lnTo>
                    <a:pt x="750951" y="320040"/>
                  </a:lnTo>
                  <a:lnTo>
                    <a:pt x="769595" y="320040"/>
                  </a:lnTo>
                  <a:lnTo>
                    <a:pt x="772795" y="313944"/>
                  </a:lnTo>
                  <a:lnTo>
                    <a:pt x="759968" y="302768"/>
                  </a:lnTo>
                  <a:close/>
                </a:path>
                <a:path w="793750" h="340995">
                  <a:moveTo>
                    <a:pt x="638555" y="167640"/>
                  </a:moveTo>
                  <a:lnTo>
                    <a:pt x="619125" y="248412"/>
                  </a:lnTo>
                  <a:lnTo>
                    <a:pt x="600194" y="285291"/>
                  </a:lnTo>
                  <a:lnTo>
                    <a:pt x="590168" y="294386"/>
                  </a:lnTo>
                  <a:lnTo>
                    <a:pt x="600582" y="308356"/>
                  </a:lnTo>
                  <a:lnTo>
                    <a:pt x="629479" y="267958"/>
                  </a:lnTo>
                  <a:lnTo>
                    <a:pt x="640461" y="227584"/>
                  </a:lnTo>
                  <a:lnTo>
                    <a:pt x="692407" y="227584"/>
                  </a:lnTo>
                  <a:lnTo>
                    <a:pt x="693165" y="224790"/>
                  </a:lnTo>
                  <a:lnTo>
                    <a:pt x="644016" y="212979"/>
                  </a:lnTo>
                  <a:lnTo>
                    <a:pt x="650493" y="185928"/>
                  </a:lnTo>
                  <a:lnTo>
                    <a:pt x="714696" y="185928"/>
                  </a:lnTo>
                  <a:lnTo>
                    <a:pt x="638555" y="167640"/>
                  </a:lnTo>
                  <a:close/>
                </a:path>
                <a:path w="793750" h="340995">
                  <a:moveTo>
                    <a:pt x="645160" y="268605"/>
                  </a:moveTo>
                  <a:lnTo>
                    <a:pt x="644016" y="283845"/>
                  </a:lnTo>
                  <a:lnTo>
                    <a:pt x="664082" y="288544"/>
                  </a:lnTo>
                  <a:lnTo>
                    <a:pt x="671194" y="290322"/>
                  </a:lnTo>
                  <a:lnTo>
                    <a:pt x="676275" y="286385"/>
                  </a:lnTo>
                  <a:lnTo>
                    <a:pt x="679068" y="276733"/>
                  </a:lnTo>
                  <a:lnTo>
                    <a:pt x="680137" y="272796"/>
                  </a:lnTo>
                  <a:lnTo>
                    <a:pt x="662431" y="272796"/>
                  </a:lnTo>
                  <a:lnTo>
                    <a:pt x="645160" y="268605"/>
                  </a:lnTo>
                  <a:close/>
                </a:path>
                <a:path w="793750" h="340995">
                  <a:moveTo>
                    <a:pt x="692407" y="227584"/>
                  </a:moveTo>
                  <a:lnTo>
                    <a:pt x="640461" y="227584"/>
                  </a:lnTo>
                  <a:lnTo>
                    <a:pt x="675131" y="235839"/>
                  </a:lnTo>
                  <a:lnTo>
                    <a:pt x="665988" y="267081"/>
                  </a:lnTo>
                  <a:lnTo>
                    <a:pt x="664972" y="271145"/>
                  </a:lnTo>
                  <a:lnTo>
                    <a:pt x="662431" y="272796"/>
                  </a:lnTo>
                  <a:lnTo>
                    <a:pt x="680137" y="272796"/>
                  </a:lnTo>
                  <a:lnTo>
                    <a:pt x="692407" y="227584"/>
                  </a:lnTo>
                  <a:close/>
                </a:path>
                <a:path w="793750" h="340995">
                  <a:moveTo>
                    <a:pt x="757174" y="226314"/>
                  </a:moveTo>
                  <a:lnTo>
                    <a:pt x="748627" y="239123"/>
                  </a:lnTo>
                  <a:lnTo>
                    <a:pt x="739949" y="250682"/>
                  </a:lnTo>
                  <a:lnTo>
                    <a:pt x="731152" y="260979"/>
                  </a:lnTo>
                  <a:lnTo>
                    <a:pt x="722249" y="270002"/>
                  </a:lnTo>
                  <a:lnTo>
                    <a:pt x="745092" y="270002"/>
                  </a:lnTo>
                  <a:lnTo>
                    <a:pt x="747791" y="267049"/>
                  </a:lnTo>
                  <a:lnTo>
                    <a:pt x="757680" y="255119"/>
                  </a:lnTo>
                  <a:lnTo>
                    <a:pt x="767079" y="242570"/>
                  </a:lnTo>
                  <a:lnTo>
                    <a:pt x="772107" y="242570"/>
                  </a:lnTo>
                  <a:lnTo>
                    <a:pt x="772922" y="241173"/>
                  </a:lnTo>
                  <a:lnTo>
                    <a:pt x="769747" y="238379"/>
                  </a:lnTo>
                  <a:lnTo>
                    <a:pt x="757174" y="226314"/>
                  </a:lnTo>
                  <a:close/>
                </a:path>
                <a:path w="793750" h="340995">
                  <a:moveTo>
                    <a:pt x="772107" y="242570"/>
                  </a:moveTo>
                  <a:lnTo>
                    <a:pt x="767079" y="242570"/>
                  </a:lnTo>
                  <a:lnTo>
                    <a:pt x="772032" y="242697"/>
                  </a:lnTo>
                  <a:close/>
                </a:path>
                <a:path w="793750" h="340995">
                  <a:moveTo>
                    <a:pt x="793092" y="205486"/>
                  </a:moveTo>
                  <a:lnTo>
                    <a:pt x="731266" y="205486"/>
                  </a:lnTo>
                  <a:lnTo>
                    <a:pt x="789812" y="219456"/>
                  </a:lnTo>
                  <a:lnTo>
                    <a:pt x="793092" y="205486"/>
                  </a:lnTo>
                  <a:close/>
                </a:path>
                <a:path w="793750" h="340995">
                  <a:moveTo>
                    <a:pt x="760729" y="164465"/>
                  </a:moveTo>
                  <a:lnTo>
                    <a:pt x="747268" y="172593"/>
                  </a:lnTo>
                  <a:lnTo>
                    <a:pt x="752550" y="177996"/>
                  </a:lnTo>
                  <a:lnTo>
                    <a:pt x="757142" y="183340"/>
                  </a:lnTo>
                  <a:lnTo>
                    <a:pt x="761019" y="188612"/>
                  </a:lnTo>
                  <a:lnTo>
                    <a:pt x="764158" y="193802"/>
                  </a:lnTo>
                  <a:lnTo>
                    <a:pt x="778509" y="185039"/>
                  </a:lnTo>
                  <a:lnTo>
                    <a:pt x="774749" y="179466"/>
                  </a:lnTo>
                  <a:lnTo>
                    <a:pt x="770524" y="174180"/>
                  </a:lnTo>
                  <a:lnTo>
                    <a:pt x="765847" y="169179"/>
                  </a:lnTo>
                  <a:lnTo>
                    <a:pt x="760729" y="164465"/>
                  </a:lnTo>
                  <a:close/>
                </a:path>
                <a:path w="793750" h="340995">
                  <a:moveTo>
                    <a:pt x="727328" y="154051"/>
                  </a:moveTo>
                  <a:lnTo>
                    <a:pt x="719454" y="187071"/>
                  </a:lnTo>
                  <a:lnTo>
                    <a:pt x="735709" y="187071"/>
                  </a:lnTo>
                  <a:lnTo>
                    <a:pt x="741679" y="162306"/>
                  </a:lnTo>
                  <a:lnTo>
                    <a:pt x="745871" y="160655"/>
                  </a:lnTo>
                  <a:lnTo>
                    <a:pt x="745998" y="159004"/>
                  </a:lnTo>
                  <a:lnTo>
                    <a:pt x="741933" y="157480"/>
                  </a:lnTo>
                  <a:lnTo>
                    <a:pt x="727328" y="154051"/>
                  </a:lnTo>
                  <a:close/>
                </a:path>
              </a:pathLst>
            </a:custGeom>
            <a:solidFill>
              <a:srgbClr val="000000"/>
            </a:solidFill>
          </p:spPr>
          <p:txBody>
            <a:bodyPr wrap="square" lIns="0" tIns="0" rIns="0" bIns="0" rtlCol="0"/>
            <a:lstStyle/>
            <a:p>
              <a:endParaRPr/>
            </a:p>
          </p:txBody>
        </p:sp>
        <p:sp>
          <p:nvSpPr>
            <p:cNvPr id="28" name="object 28"/>
            <p:cNvSpPr/>
            <p:nvPr/>
          </p:nvSpPr>
          <p:spPr>
            <a:xfrm>
              <a:off x="7149718" y="4168647"/>
              <a:ext cx="1040130" cy="540385"/>
            </a:xfrm>
            <a:custGeom>
              <a:avLst/>
              <a:gdLst/>
              <a:ahLst/>
              <a:cxnLst/>
              <a:rect l="l" t="t" r="r" b="b"/>
              <a:pathLst>
                <a:path w="1040129" h="540385">
                  <a:moveTo>
                    <a:pt x="71500" y="0"/>
                  </a:moveTo>
                  <a:lnTo>
                    <a:pt x="0" y="330962"/>
                  </a:lnTo>
                  <a:lnTo>
                    <a:pt x="968248" y="540131"/>
                  </a:lnTo>
                  <a:lnTo>
                    <a:pt x="1039749" y="209169"/>
                  </a:lnTo>
                  <a:lnTo>
                    <a:pt x="71500" y="0"/>
                  </a:lnTo>
                  <a:close/>
                </a:path>
              </a:pathLst>
            </a:custGeom>
            <a:solidFill>
              <a:srgbClr val="FFFFFF"/>
            </a:solidFill>
          </p:spPr>
          <p:txBody>
            <a:bodyPr wrap="square" lIns="0" tIns="0" rIns="0" bIns="0" rtlCol="0"/>
            <a:lstStyle/>
            <a:p>
              <a:endParaRPr/>
            </a:p>
          </p:txBody>
        </p:sp>
        <p:sp>
          <p:nvSpPr>
            <p:cNvPr id="29" name="object 29"/>
            <p:cNvSpPr/>
            <p:nvPr/>
          </p:nvSpPr>
          <p:spPr>
            <a:xfrm>
              <a:off x="7149718" y="4168647"/>
              <a:ext cx="1040130" cy="540385"/>
            </a:xfrm>
            <a:custGeom>
              <a:avLst/>
              <a:gdLst/>
              <a:ahLst/>
              <a:cxnLst/>
              <a:rect l="l" t="t" r="r" b="b"/>
              <a:pathLst>
                <a:path w="1040129" h="540385">
                  <a:moveTo>
                    <a:pt x="71500" y="0"/>
                  </a:moveTo>
                  <a:lnTo>
                    <a:pt x="1039749" y="209169"/>
                  </a:lnTo>
                  <a:lnTo>
                    <a:pt x="968248" y="540131"/>
                  </a:lnTo>
                  <a:lnTo>
                    <a:pt x="0" y="330962"/>
                  </a:lnTo>
                  <a:lnTo>
                    <a:pt x="71500" y="0"/>
                  </a:lnTo>
                  <a:close/>
                </a:path>
              </a:pathLst>
            </a:custGeom>
            <a:ln w="25400">
              <a:solidFill>
                <a:srgbClr val="FFFFFF"/>
              </a:solidFill>
            </a:ln>
          </p:spPr>
          <p:txBody>
            <a:bodyPr wrap="square" lIns="0" tIns="0" rIns="0" bIns="0" rtlCol="0"/>
            <a:lstStyle/>
            <a:p>
              <a:endParaRPr/>
            </a:p>
          </p:txBody>
        </p:sp>
        <p:sp>
          <p:nvSpPr>
            <p:cNvPr id="30" name="object 30"/>
            <p:cNvSpPr/>
            <p:nvPr/>
          </p:nvSpPr>
          <p:spPr>
            <a:xfrm>
              <a:off x="7263764" y="4215383"/>
              <a:ext cx="776605" cy="322580"/>
            </a:xfrm>
            <a:custGeom>
              <a:avLst/>
              <a:gdLst/>
              <a:ahLst/>
              <a:cxnLst/>
              <a:rect l="l" t="t" r="r" b="b"/>
              <a:pathLst>
                <a:path w="776604" h="322579">
                  <a:moveTo>
                    <a:pt x="84074" y="159258"/>
                  </a:moveTo>
                  <a:lnTo>
                    <a:pt x="82423" y="176784"/>
                  </a:lnTo>
                  <a:lnTo>
                    <a:pt x="105663" y="182118"/>
                  </a:lnTo>
                  <a:lnTo>
                    <a:pt x="115308" y="182191"/>
                  </a:lnTo>
                  <a:lnTo>
                    <a:pt x="123475" y="177657"/>
                  </a:lnTo>
                  <a:lnTo>
                    <a:pt x="130167" y="168527"/>
                  </a:lnTo>
                  <a:lnTo>
                    <a:pt x="131421" y="165227"/>
                  </a:lnTo>
                  <a:lnTo>
                    <a:pt x="109981" y="165227"/>
                  </a:lnTo>
                  <a:lnTo>
                    <a:pt x="84074" y="159258"/>
                  </a:lnTo>
                  <a:close/>
                </a:path>
                <a:path w="776604" h="322579">
                  <a:moveTo>
                    <a:pt x="152405" y="93853"/>
                  </a:moveTo>
                  <a:lnTo>
                    <a:pt x="89153" y="93853"/>
                  </a:lnTo>
                  <a:lnTo>
                    <a:pt x="131571" y="103505"/>
                  </a:lnTo>
                  <a:lnTo>
                    <a:pt x="117093" y="153035"/>
                  </a:lnTo>
                  <a:lnTo>
                    <a:pt x="114553" y="161671"/>
                  </a:lnTo>
                  <a:lnTo>
                    <a:pt x="109981" y="165227"/>
                  </a:lnTo>
                  <a:lnTo>
                    <a:pt x="131421" y="165227"/>
                  </a:lnTo>
                  <a:lnTo>
                    <a:pt x="135381" y="154813"/>
                  </a:lnTo>
                  <a:lnTo>
                    <a:pt x="152405" y="93853"/>
                  </a:lnTo>
                  <a:close/>
                </a:path>
                <a:path w="776604" h="322579">
                  <a:moveTo>
                    <a:pt x="46862" y="68834"/>
                  </a:moveTo>
                  <a:lnTo>
                    <a:pt x="43560" y="83566"/>
                  </a:lnTo>
                  <a:lnTo>
                    <a:pt x="72898" y="90170"/>
                  </a:lnTo>
                  <a:lnTo>
                    <a:pt x="69214" y="99060"/>
                  </a:lnTo>
                  <a:lnTo>
                    <a:pt x="60186" y="113466"/>
                  </a:lnTo>
                  <a:lnTo>
                    <a:pt x="45656" y="126206"/>
                  </a:lnTo>
                  <a:lnTo>
                    <a:pt x="25602" y="137279"/>
                  </a:lnTo>
                  <a:lnTo>
                    <a:pt x="0" y="146685"/>
                  </a:lnTo>
                  <a:lnTo>
                    <a:pt x="8254" y="163957"/>
                  </a:lnTo>
                  <a:lnTo>
                    <a:pt x="59769" y="136525"/>
                  </a:lnTo>
                  <a:lnTo>
                    <a:pt x="86994" y="99949"/>
                  </a:lnTo>
                  <a:lnTo>
                    <a:pt x="89153" y="93853"/>
                  </a:lnTo>
                  <a:lnTo>
                    <a:pt x="152405" y="93853"/>
                  </a:lnTo>
                  <a:lnTo>
                    <a:pt x="152653" y="92964"/>
                  </a:lnTo>
                  <a:lnTo>
                    <a:pt x="46862" y="68834"/>
                  </a:lnTo>
                  <a:close/>
                </a:path>
                <a:path w="776604" h="322579">
                  <a:moveTo>
                    <a:pt x="148081" y="13081"/>
                  </a:moveTo>
                  <a:lnTo>
                    <a:pt x="132079" y="16002"/>
                  </a:lnTo>
                  <a:lnTo>
                    <a:pt x="137554" y="44761"/>
                  </a:lnTo>
                  <a:lnTo>
                    <a:pt x="146732" y="70246"/>
                  </a:lnTo>
                  <a:lnTo>
                    <a:pt x="159601" y="92422"/>
                  </a:lnTo>
                  <a:lnTo>
                    <a:pt x="176149" y="111252"/>
                  </a:lnTo>
                  <a:lnTo>
                    <a:pt x="191388" y="97663"/>
                  </a:lnTo>
                  <a:lnTo>
                    <a:pt x="175174" y="80803"/>
                  </a:lnTo>
                  <a:lnTo>
                    <a:pt x="162544" y="61087"/>
                  </a:lnTo>
                  <a:lnTo>
                    <a:pt x="153509" y="38512"/>
                  </a:lnTo>
                  <a:lnTo>
                    <a:pt x="148081" y="13081"/>
                  </a:lnTo>
                  <a:close/>
                </a:path>
                <a:path w="776604" h="322579">
                  <a:moveTo>
                    <a:pt x="86994" y="0"/>
                  </a:moveTo>
                  <a:lnTo>
                    <a:pt x="71588" y="18575"/>
                  </a:lnTo>
                  <a:lnTo>
                    <a:pt x="53943" y="34496"/>
                  </a:lnTo>
                  <a:lnTo>
                    <a:pt x="34059" y="47773"/>
                  </a:lnTo>
                  <a:lnTo>
                    <a:pt x="11937" y="58420"/>
                  </a:lnTo>
                  <a:lnTo>
                    <a:pt x="20954" y="75946"/>
                  </a:lnTo>
                  <a:lnTo>
                    <a:pt x="43860" y="63277"/>
                  </a:lnTo>
                  <a:lnTo>
                    <a:pt x="64182" y="49085"/>
                  </a:lnTo>
                  <a:lnTo>
                    <a:pt x="81909" y="33369"/>
                  </a:lnTo>
                  <a:lnTo>
                    <a:pt x="97027" y="16129"/>
                  </a:lnTo>
                  <a:lnTo>
                    <a:pt x="101599" y="16129"/>
                  </a:lnTo>
                  <a:lnTo>
                    <a:pt x="102107" y="15367"/>
                  </a:lnTo>
                  <a:lnTo>
                    <a:pt x="99440" y="12573"/>
                  </a:lnTo>
                  <a:lnTo>
                    <a:pt x="86994" y="0"/>
                  </a:lnTo>
                  <a:close/>
                </a:path>
                <a:path w="776604" h="322579">
                  <a:moveTo>
                    <a:pt x="101599" y="16129"/>
                  </a:moveTo>
                  <a:lnTo>
                    <a:pt x="97027" y="16129"/>
                  </a:lnTo>
                  <a:lnTo>
                    <a:pt x="101345" y="16510"/>
                  </a:lnTo>
                  <a:lnTo>
                    <a:pt x="101599" y="16129"/>
                  </a:lnTo>
                  <a:close/>
                </a:path>
                <a:path w="776604" h="322579">
                  <a:moveTo>
                    <a:pt x="363390" y="221996"/>
                  </a:moveTo>
                  <a:lnTo>
                    <a:pt x="305942" y="221996"/>
                  </a:lnTo>
                  <a:lnTo>
                    <a:pt x="367791" y="235966"/>
                  </a:lnTo>
                  <a:lnTo>
                    <a:pt x="370585" y="223647"/>
                  </a:lnTo>
                  <a:lnTo>
                    <a:pt x="363390" y="221996"/>
                  </a:lnTo>
                  <a:close/>
                </a:path>
                <a:path w="776604" h="322579">
                  <a:moveTo>
                    <a:pt x="328799" y="121666"/>
                  </a:moveTo>
                  <a:lnTo>
                    <a:pt x="314959" y="121666"/>
                  </a:lnTo>
                  <a:lnTo>
                    <a:pt x="290956" y="227457"/>
                  </a:lnTo>
                  <a:lnTo>
                    <a:pt x="304037" y="230505"/>
                  </a:lnTo>
                  <a:lnTo>
                    <a:pt x="305942" y="221996"/>
                  </a:lnTo>
                  <a:lnTo>
                    <a:pt x="363390" y="221996"/>
                  </a:lnTo>
                  <a:lnTo>
                    <a:pt x="341249" y="216916"/>
                  </a:lnTo>
                  <a:lnTo>
                    <a:pt x="341914" y="213995"/>
                  </a:lnTo>
                  <a:lnTo>
                    <a:pt x="328040" y="213995"/>
                  </a:lnTo>
                  <a:lnTo>
                    <a:pt x="308736" y="209550"/>
                  </a:lnTo>
                  <a:lnTo>
                    <a:pt x="315340" y="180975"/>
                  </a:lnTo>
                  <a:lnTo>
                    <a:pt x="372109" y="180975"/>
                  </a:lnTo>
                  <a:lnTo>
                    <a:pt x="350519" y="176022"/>
                  </a:lnTo>
                  <a:lnTo>
                    <a:pt x="351186" y="173101"/>
                  </a:lnTo>
                  <a:lnTo>
                    <a:pt x="337438" y="173101"/>
                  </a:lnTo>
                  <a:lnTo>
                    <a:pt x="318134" y="168656"/>
                  </a:lnTo>
                  <a:lnTo>
                    <a:pt x="324103" y="142494"/>
                  </a:lnTo>
                  <a:lnTo>
                    <a:pt x="380053" y="142494"/>
                  </a:lnTo>
                  <a:lnTo>
                    <a:pt x="380110" y="142240"/>
                  </a:lnTo>
                  <a:lnTo>
                    <a:pt x="359282" y="137414"/>
                  </a:lnTo>
                  <a:lnTo>
                    <a:pt x="359945" y="134493"/>
                  </a:lnTo>
                  <a:lnTo>
                    <a:pt x="346201" y="134493"/>
                  </a:lnTo>
                  <a:lnTo>
                    <a:pt x="326898" y="130048"/>
                  </a:lnTo>
                  <a:lnTo>
                    <a:pt x="328799" y="121666"/>
                  </a:lnTo>
                  <a:close/>
                </a:path>
                <a:path w="776604" h="322579">
                  <a:moveTo>
                    <a:pt x="251459" y="204724"/>
                  </a:moveTo>
                  <a:lnTo>
                    <a:pt x="250951" y="217551"/>
                  </a:lnTo>
                  <a:lnTo>
                    <a:pt x="273811" y="222758"/>
                  </a:lnTo>
                  <a:lnTo>
                    <a:pt x="278002" y="220218"/>
                  </a:lnTo>
                  <a:lnTo>
                    <a:pt x="280768" y="208026"/>
                  </a:lnTo>
                  <a:lnTo>
                    <a:pt x="265810" y="208026"/>
                  </a:lnTo>
                  <a:lnTo>
                    <a:pt x="263778" y="207518"/>
                  </a:lnTo>
                  <a:lnTo>
                    <a:pt x="251459" y="204724"/>
                  </a:lnTo>
                  <a:close/>
                </a:path>
                <a:path w="776604" h="322579">
                  <a:moveTo>
                    <a:pt x="372109" y="180975"/>
                  </a:moveTo>
                  <a:lnTo>
                    <a:pt x="315340" y="180975"/>
                  </a:lnTo>
                  <a:lnTo>
                    <a:pt x="334644" y="185420"/>
                  </a:lnTo>
                  <a:lnTo>
                    <a:pt x="328040" y="213995"/>
                  </a:lnTo>
                  <a:lnTo>
                    <a:pt x="341914" y="213995"/>
                  </a:lnTo>
                  <a:lnTo>
                    <a:pt x="347725" y="188468"/>
                  </a:lnTo>
                  <a:lnTo>
                    <a:pt x="370410" y="188468"/>
                  </a:lnTo>
                  <a:lnTo>
                    <a:pt x="372109" y="180975"/>
                  </a:lnTo>
                  <a:close/>
                </a:path>
                <a:path w="776604" h="322579">
                  <a:moveTo>
                    <a:pt x="211327" y="127381"/>
                  </a:moveTo>
                  <a:lnTo>
                    <a:pt x="193675" y="205359"/>
                  </a:lnTo>
                  <a:lnTo>
                    <a:pt x="206755" y="208280"/>
                  </a:lnTo>
                  <a:lnTo>
                    <a:pt x="221741" y="142748"/>
                  </a:lnTo>
                  <a:lnTo>
                    <a:pt x="279183" y="142748"/>
                  </a:lnTo>
                  <a:lnTo>
                    <a:pt x="256920" y="137668"/>
                  </a:lnTo>
                  <a:lnTo>
                    <a:pt x="258534" y="134620"/>
                  </a:lnTo>
                  <a:lnTo>
                    <a:pt x="243077" y="134620"/>
                  </a:lnTo>
                  <a:lnTo>
                    <a:pt x="211327" y="127381"/>
                  </a:lnTo>
                  <a:close/>
                </a:path>
                <a:path w="776604" h="322579">
                  <a:moveTo>
                    <a:pt x="294075" y="149352"/>
                  </a:moveTo>
                  <a:lnTo>
                    <a:pt x="251078" y="149352"/>
                  </a:lnTo>
                  <a:lnTo>
                    <a:pt x="278891" y="155702"/>
                  </a:lnTo>
                  <a:lnTo>
                    <a:pt x="267525" y="205359"/>
                  </a:lnTo>
                  <a:lnTo>
                    <a:pt x="267080" y="207137"/>
                  </a:lnTo>
                  <a:lnTo>
                    <a:pt x="265810" y="208026"/>
                  </a:lnTo>
                  <a:lnTo>
                    <a:pt x="280768" y="208026"/>
                  </a:lnTo>
                  <a:lnTo>
                    <a:pt x="294075" y="149352"/>
                  </a:lnTo>
                  <a:close/>
                </a:path>
                <a:path w="776604" h="322579">
                  <a:moveTo>
                    <a:pt x="370410" y="188468"/>
                  </a:moveTo>
                  <a:lnTo>
                    <a:pt x="347725" y="188468"/>
                  </a:lnTo>
                  <a:lnTo>
                    <a:pt x="369315" y="193294"/>
                  </a:lnTo>
                  <a:lnTo>
                    <a:pt x="370410" y="188468"/>
                  </a:lnTo>
                  <a:close/>
                </a:path>
                <a:path w="776604" h="322579">
                  <a:moveTo>
                    <a:pt x="268351" y="183769"/>
                  </a:moveTo>
                  <a:lnTo>
                    <a:pt x="223774" y="183769"/>
                  </a:lnTo>
                  <a:lnTo>
                    <a:pt x="256412" y="186309"/>
                  </a:lnTo>
                  <a:lnTo>
                    <a:pt x="256539" y="192913"/>
                  </a:lnTo>
                  <a:lnTo>
                    <a:pt x="268477" y="190627"/>
                  </a:lnTo>
                  <a:lnTo>
                    <a:pt x="268351" y="183769"/>
                  </a:lnTo>
                  <a:close/>
                </a:path>
                <a:path w="776604" h="322579">
                  <a:moveTo>
                    <a:pt x="219582" y="169799"/>
                  </a:moveTo>
                  <a:lnTo>
                    <a:pt x="219328" y="185166"/>
                  </a:lnTo>
                  <a:lnTo>
                    <a:pt x="220979" y="187706"/>
                  </a:lnTo>
                  <a:lnTo>
                    <a:pt x="222376" y="187198"/>
                  </a:lnTo>
                  <a:lnTo>
                    <a:pt x="223774" y="183769"/>
                  </a:lnTo>
                  <a:lnTo>
                    <a:pt x="268351" y="183769"/>
                  </a:lnTo>
                  <a:lnTo>
                    <a:pt x="268333" y="182772"/>
                  </a:lnTo>
                  <a:lnTo>
                    <a:pt x="267509" y="175228"/>
                  </a:lnTo>
                  <a:lnTo>
                    <a:pt x="267382" y="174625"/>
                  </a:lnTo>
                  <a:lnTo>
                    <a:pt x="255015" y="174625"/>
                  </a:lnTo>
                  <a:lnTo>
                    <a:pt x="236727" y="172974"/>
                  </a:lnTo>
                  <a:lnTo>
                    <a:pt x="237885" y="171069"/>
                  </a:lnTo>
                  <a:lnTo>
                    <a:pt x="225043" y="171069"/>
                  </a:lnTo>
                  <a:lnTo>
                    <a:pt x="219582" y="169799"/>
                  </a:lnTo>
                  <a:close/>
                </a:path>
                <a:path w="776604" h="322579">
                  <a:moveTo>
                    <a:pt x="263778" y="161163"/>
                  </a:moveTo>
                  <a:lnTo>
                    <a:pt x="252983" y="162052"/>
                  </a:lnTo>
                  <a:lnTo>
                    <a:pt x="255015" y="174625"/>
                  </a:lnTo>
                  <a:lnTo>
                    <a:pt x="267382" y="174625"/>
                  </a:lnTo>
                  <a:lnTo>
                    <a:pt x="265995" y="168017"/>
                  </a:lnTo>
                  <a:lnTo>
                    <a:pt x="263778" y="161163"/>
                  </a:lnTo>
                  <a:close/>
                </a:path>
                <a:path w="776604" h="322579">
                  <a:moveTo>
                    <a:pt x="380053" y="142494"/>
                  </a:moveTo>
                  <a:lnTo>
                    <a:pt x="324103" y="142494"/>
                  </a:lnTo>
                  <a:lnTo>
                    <a:pt x="343407" y="146812"/>
                  </a:lnTo>
                  <a:lnTo>
                    <a:pt x="337438" y="173101"/>
                  </a:lnTo>
                  <a:lnTo>
                    <a:pt x="351186" y="173101"/>
                  </a:lnTo>
                  <a:lnTo>
                    <a:pt x="356488" y="149860"/>
                  </a:lnTo>
                  <a:lnTo>
                    <a:pt x="378382" y="149860"/>
                  </a:lnTo>
                  <a:lnTo>
                    <a:pt x="380053" y="142494"/>
                  </a:lnTo>
                  <a:close/>
                </a:path>
                <a:path w="776604" h="322579">
                  <a:moveTo>
                    <a:pt x="279183" y="142748"/>
                  </a:moveTo>
                  <a:lnTo>
                    <a:pt x="221741" y="142748"/>
                  </a:lnTo>
                  <a:lnTo>
                    <a:pt x="237870" y="146431"/>
                  </a:lnTo>
                  <a:lnTo>
                    <a:pt x="225043" y="171069"/>
                  </a:lnTo>
                  <a:lnTo>
                    <a:pt x="237885" y="171069"/>
                  </a:lnTo>
                  <a:lnTo>
                    <a:pt x="251078" y="149352"/>
                  </a:lnTo>
                  <a:lnTo>
                    <a:pt x="294075" y="149352"/>
                  </a:lnTo>
                  <a:lnTo>
                    <a:pt x="294766" y="146304"/>
                  </a:lnTo>
                  <a:lnTo>
                    <a:pt x="279183" y="142748"/>
                  </a:lnTo>
                  <a:close/>
                </a:path>
                <a:path w="776604" h="322579">
                  <a:moveTo>
                    <a:pt x="378382" y="149860"/>
                  </a:moveTo>
                  <a:lnTo>
                    <a:pt x="356488" y="149860"/>
                  </a:lnTo>
                  <a:lnTo>
                    <a:pt x="377316" y="154559"/>
                  </a:lnTo>
                  <a:lnTo>
                    <a:pt x="378382" y="149860"/>
                  </a:lnTo>
                  <a:close/>
                </a:path>
                <a:path w="776604" h="322579">
                  <a:moveTo>
                    <a:pt x="341375" y="55499"/>
                  </a:moveTo>
                  <a:lnTo>
                    <a:pt x="329209" y="77477"/>
                  </a:lnTo>
                  <a:lnTo>
                    <a:pt x="317293" y="95599"/>
                  </a:lnTo>
                  <a:lnTo>
                    <a:pt x="305639" y="109862"/>
                  </a:lnTo>
                  <a:lnTo>
                    <a:pt x="294258" y="120269"/>
                  </a:lnTo>
                  <a:lnTo>
                    <a:pt x="301498" y="134874"/>
                  </a:lnTo>
                  <a:lnTo>
                    <a:pt x="314959" y="121666"/>
                  </a:lnTo>
                  <a:lnTo>
                    <a:pt x="328799" y="121666"/>
                  </a:lnTo>
                  <a:lnTo>
                    <a:pt x="332485" y="105410"/>
                  </a:lnTo>
                  <a:lnTo>
                    <a:pt x="389536" y="105410"/>
                  </a:lnTo>
                  <a:lnTo>
                    <a:pt x="368553" y="100584"/>
                  </a:lnTo>
                  <a:lnTo>
                    <a:pt x="370559" y="97409"/>
                  </a:lnTo>
                  <a:lnTo>
                    <a:pt x="354583" y="97409"/>
                  </a:lnTo>
                  <a:lnTo>
                    <a:pt x="336041" y="93218"/>
                  </a:lnTo>
                  <a:lnTo>
                    <a:pt x="352805" y="66167"/>
                  </a:lnTo>
                  <a:lnTo>
                    <a:pt x="356742" y="66167"/>
                  </a:lnTo>
                  <a:lnTo>
                    <a:pt x="357631" y="65278"/>
                  </a:lnTo>
                  <a:lnTo>
                    <a:pt x="355980" y="62865"/>
                  </a:lnTo>
                  <a:lnTo>
                    <a:pt x="341375" y="55499"/>
                  </a:lnTo>
                  <a:close/>
                </a:path>
                <a:path w="776604" h="322579">
                  <a:moveTo>
                    <a:pt x="233806" y="68326"/>
                  </a:moveTo>
                  <a:lnTo>
                    <a:pt x="222503" y="117729"/>
                  </a:lnTo>
                  <a:lnTo>
                    <a:pt x="248030" y="123571"/>
                  </a:lnTo>
                  <a:lnTo>
                    <a:pt x="243077" y="134620"/>
                  </a:lnTo>
                  <a:lnTo>
                    <a:pt x="258534" y="134620"/>
                  </a:lnTo>
                  <a:lnTo>
                    <a:pt x="262635" y="126873"/>
                  </a:lnTo>
                  <a:lnTo>
                    <a:pt x="291072" y="126873"/>
                  </a:lnTo>
                  <a:lnTo>
                    <a:pt x="292342" y="121285"/>
                  </a:lnTo>
                  <a:lnTo>
                    <a:pt x="280924" y="121285"/>
                  </a:lnTo>
                  <a:lnTo>
                    <a:pt x="235457" y="110871"/>
                  </a:lnTo>
                  <a:lnTo>
                    <a:pt x="243458" y="75438"/>
                  </a:lnTo>
                  <a:lnTo>
                    <a:pt x="247650" y="73660"/>
                  </a:lnTo>
                  <a:lnTo>
                    <a:pt x="247776" y="72009"/>
                  </a:lnTo>
                  <a:lnTo>
                    <a:pt x="243839" y="70612"/>
                  </a:lnTo>
                  <a:lnTo>
                    <a:pt x="233806" y="68326"/>
                  </a:lnTo>
                  <a:close/>
                </a:path>
                <a:path w="776604" h="322579">
                  <a:moveTo>
                    <a:pt x="389536" y="105410"/>
                  </a:moveTo>
                  <a:lnTo>
                    <a:pt x="332485" y="105410"/>
                  </a:lnTo>
                  <a:lnTo>
                    <a:pt x="351789" y="109728"/>
                  </a:lnTo>
                  <a:lnTo>
                    <a:pt x="346201" y="134493"/>
                  </a:lnTo>
                  <a:lnTo>
                    <a:pt x="359945" y="134493"/>
                  </a:lnTo>
                  <a:lnTo>
                    <a:pt x="364870" y="112776"/>
                  </a:lnTo>
                  <a:lnTo>
                    <a:pt x="392513" y="112776"/>
                  </a:lnTo>
                  <a:lnTo>
                    <a:pt x="393953" y="106426"/>
                  </a:lnTo>
                  <a:lnTo>
                    <a:pt x="389536" y="105410"/>
                  </a:lnTo>
                  <a:close/>
                </a:path>
                <a:path w="776604" h="322579">
                  <a:moveTo>
                    <a:pt x="291072" y="126873"/>
                  </a:moveTo>
                  <a:lnTo>
                    <a:pt x="262635" y="126873"/>
                  </a:lnTo>
                  <a:lnTo>
                    <a:pt x="289686" y="132969"/>
                  </a:lnTo>
                  <a:lnTo>
                    <a:pt x="291072" y="126873"/>
                  </a:lnTo>
                  <a:close/>
                </a:path>
                <a:path w="776604" h="322579">
                  <a:moveTo>
                    <a:pt x="290067" y="81153"/>
                  </a:moveTo>
                  <a:lnTo>
                    <a:pt x="280924" y="121285"/>
                  </a:lnTo>
                  <a:lnTo>
                    <a:pt x="292342" y="121285"/>
                  </a:lnTo>
                  <a:lnTo>
                    <a:pt x="299846" y="88265"/>
                  </a:lnTo>
                  <a:lnTo>
                    <a:pt x="304037" y="86487"/>
                  </a:lnTo>
                  <a:lnTo>
                    <a:pt x="304164" y="84836"/>
                  </a:lnTo>
                  <a:lnTo>
                    <a:pt x="300100" y="83439"/>
                  </a:lnTo>
                  <a:lnTo>
                    <a:pt x="290067" y="81153"/>
                  </a:lnTo>
                  <a:close/>
                </a:path>
                <a:path w="776604" h="322579">
                  <a:moveTo>
                    <a:pt x="392513" y="112776"/>
                  </a:moveTo>
                  <a:lnTo>
                    <a:pt x="364870" y="112776"/>
                  </a:lnTo>
                  <a:lnTo>
                    <a:pt x="391159" y="118745"/>
                  </a:lnTo>
                  <a:lnTo>
                    <a:pt x="392513" y="112776"/>
                  </a:lnTo>
                  <a:close/>
                </a:path>
                <a:path w="776604" h="322579">
                  <a:moveTo>
                    <a:pt x="277714" y="100330"/>
                  </a:moveTo>
                  <a:lnTo>
                    <a:pt x="263778" y="100330"/>
                  </a:lnTo>
                  <a:lnTo>
                    <a:pt x="264667" y="101092"/>
                  </a:lnTo>
                  <a:lnTo>
                    <a:pt x="267207" y="105410"/>
                  </a:lnTo>
                  <a:lnTo>
                    <a:pt x="271399" y="113411"/>
                  </a:lnTo>
                  <a:lnTo>
                    <a:pt x="280669" y="104902"/>
                  </a:lnTo>
                  <a:lnTo>
                    <a:pt x="278637" y="101854"/>
                  </a:lnTo>
                  <a:lnTo>
                    <a:pt x="277714" y="100330"/>
                  </a:lnTo>
                  <a:close/>
                </a:path>
                <a:path w="776604" h="322579">
                  <a:moveTo>
                    <a:pt x="255142" y="74041"/>
                  </a:moveTo>
                  <a:lnTo>
                    <a:pt x="247268" y="80264"/>
                  </a:lnTo>
                  <a:lnTo>
                    <a:pt x="252094" y="85217"/>
                  </a:lnTo>
                  <a:lnTo>
                    <a:pt x="255269" y="88900"/>
                  </a:lnTo>
                  <a:lnTo>
                    <a:pt x="256920" y="91440"/>
                  </a:lnTo>
                  <a:lnTo>
                    <a:pt x="252349" y="94742"/>
                  </a:lnTo>
                  <a:lnTo>
                    <a:pt x="247141" y="97282"/>
                  </a:lnTo>
                  <a:lnTo>
                    <a:pt x="241300" y="99314"/>
                  </a:lnTo>
                  <a:lnTo>
                    <a:pt x="246125" y="110109"/>
                  </a:lnTo>
                  <a:lnTo>
                    <a:pt x="251459" y="108077"/>
                  </a:lnTo>
                  <a:lnTo>
                    <a:pt x="257428" y="104775"/>
                  </a:lnTo>
                  <a:lnTo>
                    <a:pt x="263778" y="100330"/>
                  </a:lnTo>
                  <a:lnTo>
                    <a:pt x="277714" y="100330"/>
                  </a:lnTo>
                  <a:lnTo>
                    <a:pt x="275859" y="97282"/>
                  </a:lnTo>
                  <a:lnTo>
                    <a:pt x="272923" y="92583"/>
                  </a:lnTo>
                  <a:lnTo>
                    <a:pt x="281938" y="84582"/>
                  </a:lnTo>
                  <a:lnTo>
                    <a:pt x="265810" y="84582"/>
                  </a:lnTo>
                  <a:lnTo>
                    <a:pt x="262508" y="80010"/>
                  </a:lnTo>
                  <a:lnTo>
                    <a:pt x="258952" y="76454"/>
                  </a:lnTo>
                  <a:lnTo>
                    <a:pt x="255142" y="74041"/>
                  </a:lnTo>
                  <a:close/>
                </a:path>
                <a:path w="776604" h="322579">
                  <a:moveTo>
                    <a:pt x="372363" y="65786"/>
                  </a:moveTo>
                  <a:lnTo>
                    <a:pt x="360871" y="86487"/>
                  </a:lnTo>
                  <a:lnTo>
                    <a:pt x="357057" y="93218"/>
                  </a:lnTo>
                  <a:lnTo>
                    <a:pt x="354583" y="97409"/>
                  </a:lnTo>
                  <a:lnTo>
                    <a:pt x="370559" y="97409"/>
                  </a:lnTo>
                  <a:lnTo>
                    <a:pt x="383793" y="76454"/>
                  </a:lnTo>
                  <a:lnTo>
                    <a:pt x="387702" y="76454"/>
                  </a:lnTo>
                  <a:lnTo>
                    <a:pt x="388492" y="75565"/>
                  </a:lnTo>
                  <a:lnTo>
                    <a:pt x="386968" y="73152"/>
                  </a:lnTo>
                  <a:lnTo>
                    <a:pt x="372363" y="65786"/>
                  </a:lnTo>
                  <a:close/>
                </a:path>
                <a:path w="776604" h="322579">
                  <a:moveTo>
                    <a:pt x="276098" y="74676"/>
                  </a:moveTo>
                  <a:lnTo>
                    <a:pt x="272668" y="78232"/>
                  </a:lnTo>
                  <a:lnTo>
                    <a:pt x="269239" y="81534"/>
                  </a:lnTo>
                  <a:lnTo>
                    <a:pt x="265810" y="84582"/>
                  </a:lnTo>
                  <a:lnTo>
                    <a:pt x="281938" y="84582"/>
                  </a:lnTo>
                  <a:lnTo>
                    <a:pt x="283082" y="83566"/>
                  </a:lnTo>
                  <a:lnTo>
                    <a:pt x="276098" y="74676"/>
                  </a:lnTo>
                  <a:close/>
                </a:path>
                <a:path w="776604" h="322579">
                  <a:moveTo>
                    <a:pt x="224789" y="46736"/>
                  </a:moveTo>
                  <a:lnTo>
                    <a:pt x="221995" y="59182"/>
                  </a:lnTo>
                  <a:lnTo>
                    <a:pt x="313181" y="79883"/>
                  </a:lnTo>
                  <a:lnTo>
                    <a:pt x="315975" y="67564"/>
                  </a:lnTo>
                  <a:lnTo>
                    <a:pt x="278891" y="59055"/>
                  </a:lnTo>
                  <a:lnTo>
                    <a:pt x="279678" y="55626"/>
                  </a:lnTo>
                  <a:lnTo>
                    <a:pt x="263398" y="55626"/>
                  </a:lnTo>
                  <a:lnTo>
                    <a:pt x="224789" y="46736"/>
                  </a:lnTo>
                  <a:close/>
                </a:path>
                <a:path w="776604" h="322579">
                  <a:moveTo>
                    <a:pt x="387702" y="76454"/>
                  </a:moveTo>
                  <a:lnTo>
                    <a:pt x="383793" y="76454"/>
                  </a:lnTo>
                  <a:lnTo>
                    <a:pt x="387476" y="76708"/>
                  </a:lnTo>
                  <a:lnTo>
                    <a:pt x="387702" y="76454"/>
                  </a:lnTo>
                  <a:close/>
                </a:path>
                <a:path w="776604" h="322579">
                  <a:moveTo>
                    <a:pt x="356742" y="66167"/>
                  </a:moveTo>
                  <a:lnTo>
                    <a:pt x="352805" y="66167"/>
                  </a:lnTo>
                  <a:lnTo>
                    <a:pt x="356488" y="66421"/>
                  </a:lnTo>
                  <a:lnTo>
                    <a:pt x="356742" y="66167"/>
                  </a:lnTo>
                  <a:close/>
                </a:path>
                <a:path w="776604" h="322579">
                  <a:moveTo>
                    <a:pt x="267588" y="37084"/>
                  </a:moveTo>
                  <a:lnTo>
                    <a:pt x="263398" y="55626"/>
                  </a:lnTo>
                  <a:lnTo>
                    <a:pt x="279678" y="55626"/>
                  </a:lnTo>
                  <a:lnTo>
                    <a:pt x="282066" y="45212"/>
                  </a:lnTo>
                  <a:lnTo>
                    <a:pt x="286257" y="43434"/>
                  </a:lnTo>
                  <a:lnTo>
                    <a:pt x="286257" y="41783"/>
                  </a:lnTo>
                  <a:lnTo>
                    <a:pt x="282320" y="40386"/>
                  </a:lnTo>
                  <a:lnTo>
                    <a:pt x="267588" y="37084"/>
                  </a:lnTo>
                  <a:close/>
                </a:path>
                <a:path w="776604" h="322579">
                  <a:moveTo>
                    <a:pt x="558925" y="227584"/>
                  </a:moveTo>
                  <a:lnTo>
                    <a:pt x="502030" y="227584"/>
                  </a:lnTo>
                  <a:lnTo>
                    <a:pt x="518286" y="231267"/>
                  </a:lnTo>
                  <a:lnTo>
                    <a:pt x="511626" y="260096"/>
                  </a:lnTo>
                  <a:lnTo>
                    <a:pt x="509524" y="269621"/>
                  </a:lnTo>
                  <a:lnTo>
                    <a:pt x="513333" y="275590"/>
                  </a:lnTo>
                  <a:lnTo>
                    <a:pt x="550163" y="283972"/>
                  </a:lnTo>
                  <a:lnTo>
                    <a:pt x="556894" y="281686"/>
                  </a:lnTo>
                  <a:lnTo>
                    <a:pt x="565974" y="267335"/>
                  </a:lnTo>
                  <a:lnTo>
                    <a:pt x="544702" y="267335"/>
                  </a:lnTo>
                  <a:lnTo>
                    <a:pt x="542670" y="266827"/>
                  </a:lnTo>
                  <a:lnTo>
                    <a:pt x="529462" y="263906"/>
                  </a:lnTo>
                  <a:lnTo>
                    <a:pt x="527557" y="261493"/>
                  </a:lnTo>
                  <a:lnTo>
                    <a:pt x="528446" y="257937"/>
                  </a:lnTo>
                  <a:lnTo>
                    <a:pt x="533653" y="234696"/>
                  </a:lnTo>
                  <a:lnTo>
                    <a:pt x="557313" y="234696"/>
                  </a:lnTo>
                  <a:lnTo>
                    <a:pt x="558925" y="227584"/>
                  </a:lnTo>
                  <a:close/>
                </a:path>
                <a:path w="776604" h="322579">
                  <a:moveTo>
                    <a:pt x="553465" y="254635"/>
                  </a:moveTo>
                  <a:lnTo>
                    <a:pt x="548258" y="263271"/>
                  </a:lnTo>
                  <a:lnTo>
                    <a:pt x="546607" y="266065"/>
                  </a:lnTo>
                  <a:lnTo>
                    <a:pt x="544702" y="267335"/>
                  </a:lnTo>
                  <a:lnTo>
                    <a:pt x="565974" y="267335"/>
                  </a:lnTo>
                  <a:lnTo>
                    <a:pt x="568705" y="263017"/>
                  </a:lnTo>
                  <a:lnTo>
                    <a:pt x="553465" y="254635"/>
                  </a:lnTo>
                  <a:close/>
                </a:path>
                <a:path w="776604" h="322579">
                  <a:moveTo>
                    <a:pt x="434212" y="243840"/>
                  </a:moveTo>
                  <a:lnTo>
                    <a:pt x="434593" y="260096"/>
                  </a:lnTo>
                  <a:lnTo>
                    <a:pt x="459811" y="261927"/>
                  </a:lnTo>
                  <a:lnTo>
                    <a:pt x="479456" y="257127"/>
                  </a:lnTo>
                  <a:lnTo>
                    <a:pt x="493190" y="245959"/>
                  </a:lnTo>
                  <a:lnTo>
                    <a:pt x="454979" y="245959"/>
                  </a:lnTo>
                  <a:lnTo>
                    <a:pt x="434212" y="243840"/>
                  </a:lnTo>
                  <a:close/>
                </a:path>
                <a:path w="776604" h="322579">
                  <a:moveTo>
                    <a:pt x="482600" y="163068"/>
                  </a:moveTo>
                  <a:lnTo>
                    <a:pt x="469645" y="220218"/>
                  </a:lnTo>
                  <a:lnTo>
                    <a:pt x="486536" y="224028"/>
                  </a:lnTo>
                  <a:lnTo>
                    <a:pt x="481129" y="236053"/>
                  </a:lnTo>
                  <a:lnTo>
                    <a:pt x="470614" y="243363"/>
                  </a:lnTo>
                  <a:lnTo>
                    <a:pt x="454979" y="245959"/>
                  </a:lnTo>
                  <a:lnTo>
                    <a:pt x="493190" y="245959"/>
                  </a:lnTo>
                  <a:lnTo>
                    <a:pt x="493529" y="245683"/>
                  </a:lnTo>
                  <a:lnTo>
                    <a:pt x="502030" y="227584"/>
                  </a:lnTo>
                  <a:lnTo>
                    <a:pt x="558925" y="227584"/>
                  </a:lnTo>
                  <a:lnTo>
                    <a:pt x="559731" y="224028"/>
                  </a:lnTo>
                  <a:lnTo>
                    <a:pt x="543432" y="224028"/>
                  </a:lnTo>
                  <a:lnTo>
                    <a:pt x="487806" y="211328"/>
                  </a:lnTo>
                  <a:lnTo>
                    <a:pt x="490474" y="199771"/>
                  </a:lnTo>
                  <a:lnTo>
                    <a:pt x="533556" y="199771"/>
                  </a:lnTo>
                  <a:lnTo>
                    <a:pt x="492632" y="190500"/>
                  </a:lnTo>
                  <a:lnTo>
                    <a:pt x="495173" y="178943"/>
                  </a:lnTo>
                  <a:lnTo>
                    <a:pt x="552347" y="178943"/>
                  </a:lnTo>
                  <a:lnTo>
                    <a:pt x="482600" y="163068"/>
                  </a:lnTo>
                  <a:close/>
                </a:path>
                <a:path w="776604" h="322579">
                  <a:moveTo>
                    <a:pt x="557313" y="234696"/>
                  </a:moveTo>
                  <a:lnTo>
                    <a:pt x="533653" y="234696"/>
                  </a:lnTo>
                  <a:lnTo>
                    <a:pt x="556132" y="239903"/>
                  </a:lnTo>
                  <a:lnTo>
                    <a:pt x="557313" y="234696"/>
                  </a:lnTo>
                  <a:close/>
                </a:path>
                <a:path w="776604" h="322579">
                  <a:moveTo>
                    <a:pt x="395096" y="204851"/>
                  </a:moveTo>
                  <a:lnTo>
                    <a:pt x="396112" y="222123"/>
                  </a:lnTo>
                  <a:lnTo>
                    <a:pt x="396239" y="225933"/>
                  </a:lnTo>
                  <a:lnTo>
                    <a:pt x="397636" y="226060"/>
                  </a:lnTo>
                  <a:lnTo>
                    <a:pt x="400176" y="222250"/>
                  </a:lnTo>
                  <a:lnTo>
                    <a:pt x="461136" y="218313"/>
                  </a:lnTo>
                  <a:lnTo>
                    <a:pt x="464136" y="204930"/>
                  </a:lnTo>
                  <a:lnTo>
                    <a:pt x="409749" y="204930"/>
                  </a:lnTo>
                  <a:lnTo>
                    <a:pt x="395096" y="204851"/>
                  </a:lnTo>
                  <a:close/>
                </a:path>
                <a:path w="776604" h="322579">
                  <a:moveTo>
                    <a:pt x="533556" y="199771"/>
                  </a:moveTo>
                  <a:lnTo>
                    <a:pt x="490474" y="199771"/>
                  </a:lnTo>
                  <a:lnTo>
                    <a:pt x="546100" y="212344"/>
                  </a:lnTo>
                  <a:lnTo>
                    <a:pt x="543432" y="224028"/>
                  </a:lnTo>
                  <a:lnTo>
                    <a:pt x="559731" y="224028"/>
                  </a:lnTo>
                  <a:lnTo>
                    <a:pt x="564481" y="203073"/>
                  </a:lnTo>
                  <a:lnTo>
                    <a:pt x="548131" y="203073"/>
                  </a:lnTo>
                  <a:lnTo>
                    <a:pt x="533556" y="199771"/>
                  </a:lnTo>
                  <a:close/>
                </a:path>
                <a:path w="776604" h="322579">
                  <a:moveTo>
                    <a:pt x="419607" y="118745"/>
                  </a:moveTo>
                  <a:lnTo>
                    <a:pt x="416305" y="133350"/>
                  </a:lnTo>
                  <a:lnTo>
                    <a:pt x="437895" y="138303"/>
                  </a:lnTo>
                  <a:lnTo>
                    <a:pt x="422782" y="204724"/>
                  </a:lnTo>
                  <a:lnTo>
                    <a:pt x="416474" y="204868"/>
                  </a:lnTo>
                  <a:lnTo>
                    <a:pt x="409749" y="204930"/>
                  </a:lnTo>
                  <a:lnTo>
                    <a:pt x="464136" y="204930"/>
                  </a:lnTo>
                  <a:lnTo>
                    <a:pt x="464268" y="204343"/>
                  </a:lnTo>
                  <a:lnTo>
                    <a:pt x="439165" y="204343"/>
                  </a:lnTo>
                  <a:lnTo>
                    <a:pt x="453262" y="141732"/>
                  </a:lnTo>
                  <a:lnTo>
                    <a:pt x="492352" y="141732"/>
                  </a:lnTo>
                  <a:lnTo>
                    <a:pt x="474599" y="137668"/>
                  </a:lnTo>
                  <a:lnTo>
                    <a:pt x="475995" y="131445"/>
                  </a:lnTo>
                  <a:lnTo>
                    <a:pt x="456691" y="127127"/>
                  </a:lnTo>
                  <a:lnTo>
                    <a:pt x="457496" y="123571"/>
                  </a:lnTo>
                  <a:lnTo>
                    <a:pt x="441198" y="123571"/>
                  </a:lnTo>
                  <a:lnTo>
                    <a:pt x="419607" y="118745"/>
                  </a:lnTo>
                  <a:close/>
                </a:path>
                <a:path w="776604" h="322579">
                  <a:moveTo>
                    <a:pt x="464438" y="203581"/>
                  </a:moveTo>
                  <a:lnTo>
                    <a:pt x="457961" y="203708"/>
                  </a:lnTo>
                  <a:lnTo>
                    <a:pt x="439165" y="204343"/>
                  </a:lnTo>
                  <a:lnTo>
                    <a:pt x="464268" y="204343"/>
                  </a:lnTo>
                  <a:lnTo>
                    <a:pt x="464438" y="203581"/>
                  </a:lnTo>
                  <a:close/>
                </a:path>
                <a:path w="776604" h="322579">
                  <a:moveTo>
                    <a:pt x="552347" y="178943"/>
                  </a:moveTo>
                  <a:lnTo>
                    <a:pt x="495173" y="178943"/>
                  </a:lnTo>
                  <a:lnTo>
                    <a:pt x="550799" y="191516"/>
                  </a:lnTo>
                  <a:lnTo>
                    <a:pt x="548131" y="203073"/>
                  </a:lnTo>
                  <a:lnTo>
                    <a:pt x="564481" y="203073"/>
                  </a:lnTo>
                  <a:lnTo>
                    <a:pt x="569086" y="182753"/>
                  </a:lnTo>
                  <a:lnTo>
                    <a:pt x="552347" y="178943"/>
                  </a:lnTo>
                  <a:close/>
                </a:path>
                <a:path w="776604" h="322579">
                  <a:moveTo>
                    <a:pt x="492352" y="141732"/>
                  </a:moveTo>
                  <a:lnTo>
                    <a:pt x="453262" y="141732"/>
                  </a:lnTo>
                  <a:lnTo>
                    <a:pt x="472566" y="146177"/>
                  </a:lnTo>
                  <a:lnTo>
                    <a:pt x="471804" y="149987"/>
                  </a:lnTo>
                  <a:lnTo>
                    <a:pt x="588390" y="176530"/>
                  </a:lnTo>
                  <a:lnTo>
                    <a:pt x="591184" y="164211"/>
                  </a:lnTo>
                  <a:lnTo>
                    <a:pt x="553338" y="155575"/>
                  </a:lnTo>
                  <a:lnTo>
                    <a:pt x="556147" y="151765"/>
                  </a:lnTo>
                  <a:lnTo>
                    <a:pt x="536320" y="151765"/>
                  </a:lnTo>
                  <a:lnTo>
                    <a:pt x="523239" y="148717"/>
                  </a:lnTo>
                  <a:lnTo>
                    <a:pt x="522487" y="144907"/>
                  </a:lnTo>
                  <a:lnTo>
                    <a:pt x="506221" y="144907"/>
                  </a:lnTo>
                  <a:lnTo>
                    <a:pt x="492352" y="141732"/>
                  </a:lnTo>
                  <a:close/>
                </a:path>
                <a:path w="776604" h="322579">
                  <a:moveTo>
                    <a:pt x="576026" y="127508"/>
                  </a:moveTo>
                  <a:lnTo>
                    <a:pt x="519049" y="127508"/>
                  </a:lnTo>
                  <a:lnTo>
                    <a:pt x="547624" y="133985"/>
                  </a:lnTo>
                  <a:lnTo>
                    <a:pt x="536320" y="151765"/>
                  </a:lnTo>
                  <a:lnTo>
                    <a:pt x="556147" y="151765"/>
                  </a:lnTo>
                  <a:lnTo>
                    <a:pt x="566165" y="138176"/>
                  </a:lnTo>
                  <a:lnTo>
                    <a:pt x="586478" y="138176"/>
                  </a:lnTo>
                  <a:lnTo>
                    <a:pt x="588263" y="130302"/>
                  </a:lnTo>
                  <a:lnTo>
                    <a:pt x="576026" y="127508"/>
                  </a:lnTo>
                  <a:close/>
                </a:path>
                <a:path w="776604" h="322579">
                  <a:moveTo>
                    <a:pt x="490219" y="107950"/>
                  </a:moveTo>
                  <a:lnTo>
                    <a:pt x="487425" y="120269"/>
                  </a:lnTo>
                  <a:lnTo>
                    <a:pt x="501395" y="123444"/>
                  </a:lnTo>
                  <a:lnTo>
                    <a:pt x="506221" y="144907"/>
                  </a:lnTo>
                  <a:lnTo>
                    <a:pt x="522487" y="144907"/>
                  </a:lnTo>
                  <a:lnTo>
                    <a:pt x="519049" y="127508"/>
                  </a:lnTo>
                  <a:lnTo>
                    <a:pt x="576026" y="127508"/>
                  </a:lnTo>
                  <a:lnTo>
                    <a:pt x="544321" y="120269"/>
                  </a:lnTo>
                  <a:lnTo>
                    <a:pt x="545127" y="116713"/>
                  </a:lnTo>
                  <a:lnTo>
                    <a:pt x="528827" y="116713"/>
                  </a:lnTo>
                  <a:lnTo>
                    <a:pt x="490219" y="107950"/>
                  </a:lnTo>
                  <a:close/>
                </a:path>
                <a:path w="776604" h="322579">
                  <a:moveTo>
                    <a:pt x="586478" y="138176"/>
                  </a:moveTo>
                  <a:lnTo>
                    <a:pt x="566165" y="138176"/>
                  </a:lnTo>
                  <a:lnTo>
                    <a:pt x="585469" y="142621"/>
                  </a:lnTo>
                  <a:lnTo>
                    <a:pt x="586478" y="138176"/>
                  </a:lnTo>
                  <a:close/>
                </a:path>
                <a:path w="776604" h="322579">
                  <a:moveTo>
                    <a:pt x="450214" y="84201"/>
                  </a:moveTo>
                  <a:lnTo>
                    <a:pt x="441198" y="123571"/>
                  </a:lnTo>
                  <a:lnTo>
                    <a:pt x="457496" y="123571"/>
                  </a:lnTo>
                  <a:lnTo>
                    <a:pt x="464565" y="92329"/>
                  </a:lnTo>
                  <a:lnTo>
                    <a:pt x="468756" y="90551"/>
                  </a:lnTo>
                  <a:lnTo>
                    <a:pt x="468883" y="89027"/>
                  </a:lnTo>
                  <a:lnTo>
                    <a:pt x="464819" y="87503"/>
                  </a:lnTo>
                  <a:lnTo>
                    <a:pt x="450214" y="84201"/>
                  </a:lnTo>
                  <a:close/>
                </a:path>
                <a:path w="776604" h="322579">
                  <a:moveTo>
                    <a:pt x="533526" y="95885"/>
                  </a:moveTo>
                  <a:lnTo>
                    <a:pt x="528827" y="116713"/>
                  </a:lnTo>
                  <a:lnTo>
                    <a:pt x="545127" y="116713"/>
                  </a:lnTo>
                  <a:lnTo>
                    <a:pt x="548004" y="104013"/>
                  </a:lnTo>
                  <a:lnTo>
                    <a:pt x="552195" y="102235"/>
                  </a:lnTo>
                  <a:lnTo>
                    <a:pt x="552195" y="100711"/>
                  </a:lnTo>
                  <a:lnTo>
                    <a:pt x="548258" y="99187"/>
                  </a:lnTo>
                  <a:lnTo>
                    <a:pt x="533526" y="95885"/>
                  </a:lnTo>
                  <a:close/>
                </a:path>
                <a:path w="776604" h="322579">
                  <a:moveTo>
                    <a:pt x="707643" y="251587"/>
                  </a:moveTo>
                  <a:lnTo>
                    <a:pt x="692403" y="318770"/>
                  </a:lnTo>
                  <a:lnTo>
                    <a:pt x="707898" y="322199"/>
                  </a:lnTo>
                  <a:lnTo>
                    <a:pt x="722376" y="258191"/>
                  </a:lnTo>
                  <a:lnTo>
                    <a:pt x="748857" y="258191"/>
                  </a:lnTo>
                  <a:lnTo>
                    <a:pt x="743011" y="254000"/>
                  </a:lnTo>
                  <a:lnTo>
                    <a:pt x="718438" y="254000"/>
                  </a:lnTo>
                  <a:lnTo>
                    <a:pt x="707643" y="251587"/>
                  </a:lnTo>
                  <a:close/>
                </a:path>
                <a:path w="776604" h="322579">
                  <a:moveTo>
                    <a:pt x="596773" y="282321"/>
                  </a:moveTo>
                  <a:lnTo>
                    <a:pt x="600201" y="299339"/>
                  </a:lnTo>
                  <a:lnTo>
                    <a:pt x="615872" y="300343"/>
                  </a:lnTo>
                  <a:lnTo>
                    <a:pt x="629554" y="299751"/>
                  </a:lnTo>
                  <a:lnTo>
                    <a:pt x="660915" y="284114"/>
                  </a:lnTo>
                  <a:lnTo>
                    <a:pt x="623173" y="284114"/>
                  </a:lnTo>
                  <a:lnTo>
                    <a:pt x="611038" y="283914"/>
                  </a:lnTo>
                  <a:lnTo>
                    <a:pt x="596773" y="282321"/>
                  </a:lnTo>
                  <a:close/>
                </a:path>
                <a:path w="776604" h="322579">
                  <a:moveTo>
                    <a:pt x="748857" y="258191"/>
                  </a:moveTo>
                  <a:lnTo>
                    <a:pt x="722376" y="258191"/>
                  </a:lnTo>
                  <a:lnTo>
                    <a:pt x="730474" y="266261"/>
                  </a:lnTo>
                  <a:lnTo>
                    <a:pt x="740489" y="274272"/>
                  </a:lnTo>
                  <a:lnTo>
                    <a:pt x="752433" y="282211"/>
                  </a:lnTo>
                  <a:lnTo>
                    <a:pt x="766317" y="290068"/>
                  </a:lnTo>
                  <a:lnTo>
                    <a:pt x="776351" y="274447"/>
                  </a:lnTo>
                  <a:lnTo>
                    <a:pt x="754465" y="262211"/>
                  </a:lnTo>
                  <a:lnTo>
                    <a:pt x="748857" y="258191"/>
                  </a:lnTo>
                  <a:close/>
                </a:path>
                <a:path w="776604" h="322579">
                  <a:moveTo>
                    <a:pt x="673007" y="243078"/>
                  </a:moveTo>
                  <a:lnTo>
                    <a:pt x="656081" y="243078"/>
                  </a:lnTo>
                  <a:lnTo>
                    <a:pt x="649224" y="272923"/>
                  </a:lnTo>
                  <a:lnTo>
                    <a:pt x="645921" y="278130"/>
                  </a:lnTo>
                  <a:lnTo>
                    <a:pt x="641095" y="280289"/>
                  </a:lnTo>
                  <a:lnTo>
                    <a:pt x="633188" y="282910"/>
                  </a:lnTo>
                  <a:lnTo>
                    <a:pt x="623173" y="284114"/>
                  </a:lnTo>
                  <a:lnTo>
                    <a:pt x="660915" y="284114"/>
                  </a:lnTo>
                  <a:lnTo>
                    <a:pt x="663503" y="279054"/>
                  </a:lnTo>
                  <a:lnTo>
                    <a:pt x="665860" y="271272"/>
                  </a:lnTo>
                  <a:lnTo>
                    <a:pt x="671321" y="247396"/>
                  </a:lnTo>
                  <a:lnTo>
                    <a:pt x="675512" y="245618"/>
                  </a:lnTo>
                  <a:lnTo>
                    <a:pt x="675512" y="243967"/>
                  </a:lnTo>
                  <a:lnTo>
                    <a:pt x="673007" y="243078"/>
                  </a:lnTo>
                  <a:close/>
                </a:path>
                <a:path w="776604" h="322579">
                  <a:moveTo>
                    <a:pt x="710976" y="220980"/>
                  </a:moveTo>
                  <a:lnTo>
                    <a:pt x="694308" y="220980"/>
                  </a:lnTo>
                  <a:lnTo>
                    <a:pt x="700329" y="231336"/>
                  </a:lnTo>
                  <a:lnTo>
                    <a:pt x="706374" y="240299"/>
                  </a:lnTo>
                  <a:lnTo>
                    <a:pt x="712418" y="247858"/>
                  </a:lnTo>
                  <a:lnTo>
                    <a:pt x="718438" y="254000"/>
                  </a:lnTo>
                  <a:lnTo>
                    <a:pt x="743011" y="254000"/>
                  </a:lnTo>
                  <a:lnTo>
                    <a:pt x="736234" y="249142"/>
                  </a:lnTo>
                  <a:lnTo>
                    <a:pt x="721647" y="235263"/>
                  </a:lnTo>
                  <a:lnTo>
                    <a:pt x="710976" y="220980"/>
                  </a:lnTo>
                  <a:close/>
                </a:path>
                <a:path w="776604" h="322579">
                  <a:moveTo>
                    <a:pt x="704357" y="205486"/>
                  </a:moveTo>
                  <a:lnTo>
                    <a:pt x="644270" y="205486"/>
                  </a:lnTo>
                  <a:lnTo>
                    <a:pt x="679830" y="213614"/>
                  </a:lnTo>
                  <a:lnTo>
                    <a:pt x="663473" y="223377"/>
                  </a:lnTo>
                  <a:lnTo>
                    <a:pt x="643937" y="230187"/>
                  </a:lnTo>
                  <a:lnTo>
                    <a:pt x="621234" y="234045"/>
                  </a:lnTo>
                  <a:lnTo>
                    <a:pt x="595376" y="234950"/>
                  </a:lnTo>
                  <a:lnTo>
                    <a:pt x="598424" y="253492"/>
                  </a:lnTo>
                  <a:lnTo>
                    <a:pt x="614826" y="252757"/>
                  </a:lnTo>
                  <a:lnTo>
                    <a:pt x="629920" y="250761"/>
                  </a:lnTo>
                  <a:lnTo>
                    <a:pt x="643679" y="247526"/>
                  </a:lnTo>
                  <a:lnTo>
                    <a:pt x="656081" y="243078"/>
                  </a:lnTo>
                  <a:lnTo>
                    <a:pt x="673007" y="243078"/>
                  </a:lnTo>
                  <a:lnTo>
                    <a:pt x="671576" y="242570"/>
                  </a:lnTo>
                  <a:lnTo>
                    <a:pt x="661542" y="240284"/>
                  </a:lnTo>
                  <a:lnTo>
                    <a:pt x="670305" y="236356"/>
                  </a:lnTo>
                  <a:lnTo>
                    <a:pt x="678687" y="231822"/>
                  </a:lnTo>
                  <a:lnTo>
                    <a:pt x="686688" y="226693"/>
                  </a:lnTo>
                  <a:lnTo>
                    <a:pt x="694308" y="220980"/>
                  </a:lnTo>
                  <a:lnTo>
                    <a:pt x="710976" y="220980"/>
                  </a:lnTo>
                  <a:lnTo>
                    <a:pt x="710691" y="220599"/>
                  </a:lnTo>
                  <a:lnTo>
                    <a:pt x="761810" y="220599"/>
                  </a:lnTo>
                  <a:lnTo>
                    <a:pt x="762790" y="216281"/>
                  </a:lnTo>
                  <a:lnTo>
                    <a:pt x="749045" y="216281"/>
                  </a:lnTo>
                  <a:lnTo>
                    <a:pt x="704214" y="206121"/>
                  </a:lnTo>
                  <a:lnTo>
                    <a:pt x="704357" y="205486"/>
                  </a:lnTo>
                  <a:close/>
                </a:path>
                <a:path w="776604" h="322579">
                  <a:moveTo>
                    <a:pt x="761810" y="220599"/>
                  </a:moveTo>
                  <a:lnTo>
                    <a:pt x="710691" y="220599"/>
                  </a:lnTo>
                  <a:lnTo>
                    <a:pt x="746125" y="228727"/>
                  </a:lnTo>
                  <a:lnTo>
                    <a:pt x="744981" y="234061"/>
                  </a:lnTo>
                  <a:lnTo>
                    <a:pt x="758062" y="237109"/>
                  </a:lnTo>
                  <a:lnTo>
                    <a:pt x="761810" y="220599"/>
                  </a:lnTo>
                  <a:close/>
                </a:path>
                <a:path w="776604" h="322579">
                  <a:moveTo>
                    <a:pt x="768959" y="189103"/>
                  </a:moveTo>
                  <a:lnTo>
                    <a:pt x="708025" y="189103"/>
                  </a:lnTo>
                  <a:lnTo>
                    <a:pt x="752855" y="199263"/>
                  </a:lnTo>
                  <a:lnTo>
                    <a:pt x="749045" y="216281"/>
                  </a:lnTo>
                  <a:lnTo>
                    <a:pt x="762790" y="216281"/>
                  </a:lnTo>
                  <a:lnTo>
                    <a:pt x="768959" y="189103"/>
                  </a:lnTo>
                  <a:close/>
                </a:path>
                <a:path w="776604" h="322579">
                  <a:moveTo>
                    <a:pt x="647445" y="130683"/>
                  </a:moveTo>
                  <a:lnTo>
                    <a:pt x="629157" y="210947"/>
                  </a:lnTo>
                  <a:lnTo>
                    <a:pt x="642365" y="213995"/>
                  </a:lnTo>
                  <a:lnTo>
                    <a:pt x="644270" y="205486"/>
                  </a:lnTo>
                  <a:lnTo>
                    <a:pt x="704357" y="205486"/>
                  </a:lnTo>
                  <a:lnTo>
                    <a:pt x="704868" y="203200"/>
                  </a:lnTo>
                  <a:lnTo>
                    <a:pt x="691133" y="203200"/>
                  </a:lnTo>
                  <a:lnTo>
                    <a:pt x="647064" y="193167"/>
                  </a:lnTo>
                  <a:lnTo>
                    <a:pt x="650875" y="176149"/>
                  </a:lnTo>
                  <a:lnTo>
                    <a:pt x="710964" y="176149"/>
                  </a:lnTo>
                  <a:lnTo>
                    <a:pt x="711486" y="173863"/>
                  </a:lnTo>
                  <a:lnTo>
                    <a:pt x="697737" y="173863"/>
                  </a:lnTo>
                  <a:lnTo>
                    <a:pt x="653795" y="163830"/>
                  </a:lnTo>
                  <a:lnTo>
                    <a:pt x="657732" y="146050"/>
                  </a:lnTo>
                  <a:lnTo>
                    <a:pt x="714860" y="146050"/>
                  </a:lnTo>
                  <a:lnTo>
                    <a:pt x="647445" y="130683"/>
                  </a:lnTo>
                  <a:close/>
                </a:path>
                <a:path w="776604" h="322579">
                  <a:moveTo>
                    <a:pt x="710964" y="176149"/>
                  </a:moveTo>
                  <a:lnTo>
                    <a:pt x="650875" y="176149"/>
                  </a:lnTo>
                  <a:lnTo>
                    <a:pt x="694943" y="186182"/>
                  </a:lnTo>
                  <a:lnTo>
                    <a:pt x="691133" y="203200"/>
                  </a:lnTo>
                  <a:lnTo>
                    <a:pt x="704868" y="203200"/>
                  </a:lnTo>
                  <a:lnTo>
                    <a:pt x="708025" y="189103"/>
                  </a:lnTo>
                  <a:lnTo>
                    <a:pt x="768959" y="189103"/>
                  </a:lnTo>
                  <a:lnTo>
                    <a:pt x="769449" y="186944"/>
                  </a:lnTo>
                  <a:lnTo>
                    <a:pt x="755650" y="186944"/>
                  </a:lnTo>
                  <a:lnTo>
                    <a:pt x="710818" y="176784"/>
                  </a:lnTo>
                  <a:lnTo>
                    <a:pt x="710964" y="176149"/>
                  </a:lnTo>
                  <a:close/>
                </a:path>
                <a:path w="776604" h="322579">
                  <a:moveTo>
                    <a:pt x="771688" y="159004"/>
                  </a:moveTo>
                  <a:lnTo>
                    <a:pt x="714882" y="159004"/>
                  </a:lnTo>
                  <a:lnTo>
                    <a:pt x="759713" y="169164"/>
                  </a:lnTo>
                  <a:lnTo>
                    <a:pt x="755650" y="186944"/>
                  </a:lnTo>
                  <a:lnTo>
                    <a:pt x="769449" y="186944"/>
                  </a:lnTo>
                  <a:lnTo>
                    <a:pt x="775588" y="159893"/>
                  </a:lnTo>
                  <a:lnTo>
                    <a:pt x="771688" y="159004"/>
                  </a:lnTo>
                  <a:close/>
                </a:path>
                <a:path w="776604" h="322579">
                  <a:moveTo>
                    <a:pt x="714860" y="146050"/>
                  </a:moveTo>
                  <a:lnTo>
                    <a:pt x="657732" y="146050"/>
                  </a:lnTo>
                  <a:lnTo>
                    <a:pt x="701801" y="156083"/>
                  </a:lnTo>
                  <a:lnTo>
                    <a:pt x="697737" y="173863"/>
                  </a:lnTo>
                  <a:lnTo>
                    <a:pt x="711486" y="173863"/>
                  </a:lnTo>
                  <a:lnTo>
                    <a:pt x="714882" y="159004"/>
                  </a:lnTo>
                  <a:lnTo>
                    <a:pt x="771688" y="159004"/>
                  </a:lnTo>
                  <a:lnTo>
                    <a:pt x="714860" y="146050"/>
                  </a:lnTo>
                  <a:close/>
                </a:path>
              </a:pathLst>
            </a:custGeom>
            <a:solidFill>
              <a:srgbClr val="CC0000"/>
            </a:solidFill>
          </p:spPr>
          <p:txBody>
            <a:bodyPr wrap="square" lIns="0" tIns="0" rIns="0" bIns="0" rtlCol="0"/>
            <a:lstStyle/>
            <a:p>
              <a:endParaRPr/>
            </a:p>
          </p:txBody>
        </p:sp>
        <p:sp>
          <p:nvSpPr>
            <p:cNvPr id="31" name="object 31"/>
            <p:cNvSpPr/>
            <p:nvPr/>
          </p:nvSpPr>
          <p:spPr>
            <a:xfrm>
              <a:off x="9068561" y="5165597"/>
              <a:ext cx="1828800" cy="361315"/>
            </a:xfrm>
            <a:custGeom>
              <a:avLst/>
              <a:gdLst/>
              <a:ahLst/>
              <a:cxnLst/>
              <a:rect l="l" t="t" r="r" b="b"/>
              <a:pathLst>
                <a:path w="1828800" h="361314">
                  <a:moveTo>
                    <a:pt x="1828800" y="0"/>
                  </a:moveTo>
                  <a:lnTo>
                    <a:pt x="0" y="0"/>
                  </a:lnTo>
                  <a:lnTo>
                    <a:pt x="0" y="361188"/>
                  </a:lnTo>
                  <a:lnTo>
                    <a:pt x="1828800" y="361188"/>
                  </a:lnTo>
                  <a:lnTo>
                    <a:pt x="1828800" y="0"/>
                  </a:lnTo>
                  <a:close/>
                </a:path>
              </a:pathLst>
            </a:custGeom>
            <a:solidFill>
              <a:srgbClr val="FFFFFF"/>
            </a:solidFill>
          </p:spPr>
          <p:txBody>
            <a:bodyPr wrap="square" lIns="0" tIns="0" rIns="0" bIns="0" rtlCol="0"/>
            <a:lstStyle/>
            <a:p>
              <a:endParaRPr/>
            </a:p>
          </p:txBody>
        </p:sp>
        <p:sp>
          <p:nvSpPr>
            <p:cNvPr id="32" name="object 32"/>
            <p:cNvSpPr/>
            <p:nvPr/>
          </p:nvSpPr>
          <p:spPr>
            <a:xfrm>
              <a:off x="9068561" y="5165597"/>
              <a:ext cx="1828800" cy="361315"/>
            </a:xfrm>
            <a:custGeom>
              <a:avLst/>
              <a:gdLst/>
              <a:ahLst/>
              <a:cxnLst/>
              <a:rect l="l" t="t" r="r" b="b"/>
              <a:pathLst>
                <a:path w="1828800" h="361314">
                  <a:moveTo>
                    <a:pt x="0" y="361188"/>
                  </a:moveTo>
                  <a:lnTo>
                    <a:pt x="1828800" y="361188"/>
                  </a:lnTo>
                  <a:lnTo>
                    <a:pt x="1828800" y="0"/>
                  </a:lnTo>
                  <a:lnTo>
                    <a:pt x="0" y="0"/>
                  </a:lnTo>
                  <a:lnTo>
                    <a:pt x="0" y="361188"/>
                  </a:lnTo>
                  <a:close/>
                </a:path>
              </a:pathLst>
            </a:custGeom>
            <a:ln w="25400">
              <a:solidFill>
                <a:srgbClr val="FFFFFF"/>
              </a:solidFill>
            </a:ln>
          </p:spPr>
          <p:txBody>
            <a:bodyPr wrap="square" lIns="0" tIns="0" rIns="0" bIns="0" rtlCol="0"/>
            <a:lstStyle/>
            <a:p>
              <a:endParaRPr/>
            </a:p>
          </p:txBody>
        </p:sp>
        <p:sp>
          <p:nvSpPr>
            <p:cNvPr id="33" name="object 33"/>
            <p:cNvSpPr/>
            <p:nvPr/>
          </p:nvSpPr>
          <p:spPr>
            <a:xfrm>
              <a:off x="9949433" y="2891789"/>
              <a:ext cx="1176655" cy="612775"/>
            </a:xfrm>
            <a:custGeom>
              <a:avLst/>
              <a:gdLst/>
              <a:ahLst/>
              <a:cxnLst/>
              <a:rect l="l" t="t" r="r" b="b"/>
              <a:pathLst>
                <a:path w="1176654" h="612775">
                  <a:moveTo>
                    <a:pt x="1176527" y="0"/>
                  </a:moveTo>
                  <a:lnTo>
                    <a:pt x="0" y="0"/>
                  </a:lnTo>
                  <a:lnTo>
                    <a:pt x="0" y="612648"/>
                  </a:lnTo>
                  <a:lnTo>
                    <a:pt x="1176527" y="612648"/>
                  </a:lnTo>
                  <a:lnTo>
                    <a:pt x="1176527" y="0"/>
                  </a:lnTo>
                  <a:close/>
                </a:path>
              </a:pathLst>
            </a:custGeom>
            <a:solidFill>
              <a:srgbClr val="FFFFFF"/>
            </a:solidFill>
          </p:spPr>
          <p:txBody>
            <a:bodyPr wrap="square" lIns="0" tIns="0" rIns="0" bIns="0" rtlCol="0"/>
            <a:lstStyle/>
            <a:p>
              <a:endParaRPr/>
            </a:p>
          </p:txBody>
        </p:sp>
        <p:sp>
          <p:nvSpPr>
            <p:cNvPr id="34" name="object 34"/>
            <p:cNvSpPr/>
            <p:nvPr/>
          </p:nvSpPr>
          <p:spPr>
            <a:xfrm>
              <a:off x="9949433" y="2891789"/>
              <a:ext cx="1176655" cy="612775"/>
            </a:xfrm>
            <a:custGeom>
              <a:avLst/>
              <a:gdLst/>
              <a:ahLst/>
              <a:cxnLst/>
              <a:rect l="l" t="t" r="r" b="b"/>
              <a:pathLst>
                <a:path w="1176654" h="612775">
                  <a:moveTo>
                    <a:pt x="0" y="612648"/>
                  </a:moveTo>
                  <a:lnTo>
                    <a:pt x="1176527" y="612648"/>
                  </a:lnTo>
                  <a:lnTo>
                    <a:pt x="1176527" y="0"/>
                  </a:lnTo>
                  <a:lnTo>
                    <a:pt x="0" y="0"/>
                  </a:lnTo>
                  <a:lnTo>
                    <a:pt x="0" y="612648"/>
                  </a:lnTo>
                  <a:close/>
                </a:path>
              </a:pathLst>
            </a:custGeom>
            <a:ln w="25400">
              <a:solidFill>
                <a:srgbClr val="FFFFFF"/>
              </a:solidFill>
            </a:ln>
          </p:spPr>
          <p:txBody>
            <a:bodyPr wrap="square" lIns="0" tIns="0" rIns="0" bIns="0" rtlCol="0"/>
            <a:lstStyle/>
            <a:p>
              <a:endParaRPr/>
            </a:p>
          </p:txBody>
        </p:sp>
      </p:grpSp>
      <p:sp>
        <p:nvSpPr>
          <p:cNvPr id="35" name="object 35"/>
          <p:cNvSpPr txBox="1"/>
          <p:nvPr/>
        </p:nvSpPr>
        <p:spPr>
          <a:xfrm>
            <a:off x="6666657" y="3381441"/>
            <a:ext cx="787400" cy="208915"/>
          </a:xfrm>
          <a:prstGeom prst="rect">
            <a:avLst/>
          </a:prstGeom>
        </p:spPr>
        <p:txBody>
          <a:bodyPr vert="horz" wrap="square" lIns="0" tIns="12700" rIns="0" bIns="0" rtlCol="0">
            <a:spAutoFit/>
          </a:bodyPr>
          <a:lstStyle/>
          <a:p>
            <a:pPr marL="12700">
              <a:lnSpc>
                <a:spcPct val="100000"/>
              </a:lnSpc>
              <a:spcBef>
                <a:spcPts val="100"/>
              </a:spcBef>
            </a:pPr>
            <a:r>
              <a:rPr sz="1200" spc="-20" dirty="0">
                <a:solidFill>
                  <a:srgbClr val="FFFFFF"/>
                </a:solidFill>
                <a:latin typeface="ＭＳ ゴシック"/>
                <a:cs typeface="ＭＳ ゴシック"/>
              </a:rPr>
              <a:t>低温タンク</a:t>
            </a:r>
            <a:endParaRPr sz="1200">
              <a:latin typeface="ＭＳ ゴシック"/>
              <a:cs typeface="ＭＳ ゴシック"/>
            </a:endParaRPr>
          </a:p>
        </p:txBody>
      </p:sp>
      <p:sp>
        <p:nvSpPr>
          <p:cNvPr id="39" name="object 39"/>
          <p:cNvSpPr txBox="1"/>
          <p:nvPr/>
        </p:nvSpPr>
        <p:spPr>
          <a:xfrm>
            <a:off x="698093" y="6331197"/>
            <a:ext cx="3833495" cy="331470"/>
          </a:xfrm>
          <a:prstGeom prst="rect">
            <a:avLst/>
          </a:prstGeom>
        </p:spPr>
        <p:txBody>
          <a:bodyPr vert="horz" wrap="square" lIns="0" tIns="0" rIns="0" bIns="0" rtlCol="0">
            <a:spAutoFit/>
          </a:bodyPr>
          <a:lstStyle/>
          <a:p>
            <a:pPr marL="12700">
              <a:lnSpc>
                <a:spcPct val="100000"/>
              </a:lnSpc>
            </a:pPr>
            <a:r>
              <a:rPr sz="1000" i="1" spc="-45" dirty="0">
                <a:solidFill>
                  <a:srgbClr val="3D3D3D"/>
                </a:solidFill>
                <a:latin typeface="Arial"/>
                <a:cs typeface="Arial"/>
              </a:rPr>
              <a:t>SUBJECT </a:t>
            </a:r>
            <a:r>
              <a:rPr sz="1000" i="1" spc="-30" dirty="0">
                <a:solidFill>
                  <a:srgbClr val="3D3D3D"/>
                </a:solidFill>
                <a:latin typeface="Arial"/>
                <a:cs typeface="Arial"/>
              </a:rPr>
              <a:t>TO</a:t>
            </a:r>
            <a:r>
              <a:rPr sz="1000" i="1" spc="-35" dirty="0">
                <a:solidFill>
                  <a:srgbClr val="3D3D3D"/>
                </a:solidFill>
                <a:latin typeface="Arial"/>
                <a:cs typeface="Arial"/>
              </a:rPr>
              <a:t> </a:t>
            </a:r>
            <a:r>
              <a:rPr sz="1000" i="1" spc="-40" dirty="0">
                <a:solidFill>
                  <a:srgbClr val="3D3D3D"/>
                </a:solidFill>
                <a:latin typeface="Arial"/>
                <a:cs typeface="Arial"/>
              </a:rPr>
              <a:t>DOE</a:t>
            </a:r>
            <a:r>
              <a:rPr sz="1000" i="1" spc="-35" dirty="0">
                <a:solidFill>
                  <a:srgbClr val="3D3D3D"/>
                </a:solidFill>
                <a:latin typeface="Arial"/>
                <a:cs typeface="Arial"/>
              </a:rPr>
              <a:t> </a:t>
            </a:r>
            <a:r>
              <a:rPr sz="1000" i="1" spc="-50" dirty="0">
                <a:solidFill>
                  <a:srgbClr val="3D3D3D"/>
                </a:solidFill>
                <a:latin typeface="Arial"/>
                <a:cs typeface="Arial"/>
              </a:rPr>
              <a:t>COOPERATIVE</a:t>
            </a:r>
            <a:r>
              <a:rPr sz="1000" i="1" spc="-70" dirty="0">
                <a:solidFill>
                  <a:srgbClr val="3D3D3D"/>
                </a:solidFill>
                <a:latin typeface="Arial"/>
                <a:cs typeface="Arial"/>
              </a:rPr>
              <a:t> </a:t>
            </a:r>
            <a:r>
              <a:rPr sz="1000" i="1" spc="-50" dirty="0">
                <a:solidFill>
                  <a:srgbClr val="3D3D3D"/>
                </a:solidFill>
                <a:latin typeface="Arial"/>
                <a:cs typeface="Arial"/>
              </a:rPr>
              <a:t>AGREEMENT</a:t>
            </a:r>
            <a:r>
              <a:rPr sz="1000" i="1" spc="-30" dirty="0">
                <a:solidFill>
                  <a:srgbClr val="3D3D3D"/>
                </a:solidFill>
                <a:latin typeface="Arial"/>
                <a:cs typeface="Arial"/>
              </a:rPr>
              <a:t> </a:t>
            </a:r>
            <a:r>
              <a:rPr sz="1000" i="1" spc="-55" dirty="0">
                <a:solidFill>
                  <a:srgbClr val="3D3D3D"/>
                </a:solidFill>
                <a:latin typeface="Arial"/>
                <a:cs typeface="Arial"/>
              </a:rPr>
              <a:t>N-</a:t>
            </a:r>
            <a:r>
              <a:rPr sz="1000" i="1" spc="-40" dirty="0">
                <a:solidFill>
                  <a:srgbClr val="3D3D3D"/>
                </a:solidFill>
                <a:latin typeface="Arial"/>
                <a:cs typeface="Arial"/>
              </a:rPr>
              <a:t>ON.E </a:t>
            </a:r>
            <a:r>
              <a:rPr sz="1000" i="1" spc="-10" dirty="0">
                <a:solidFill>
                  <a:srgbClr val="3D3D3D"/>
                </a:solidFill>
                <a:latin typeface="Arial"/>
                <a:cs typeface="Arial"/>
              </a:rPr>
              <a:t>D00E09054</a:t>
            </a:r>
            <a:endParaRPr sz="1000">
              <a:latin typeface="Arial"/>
              <a:cs typeface="Arial"/>
            </a:endParaRPr>
          </a:p>
          <a:p>
            <a:pPr marL="12700">
              <a:lnSpc>
                <a:spcPct val="100000"/>
              </a:lnSpc>
              <a:spcBef>
                <a:spcPts val="95"/>
              </a:spcBef>
            </a:pPr>
            <a:r>
              <a:rPr sz="1000" i="1" spc="-45" dirty="0">
                <a:solidFill>
                  <a:srgbClr val="3D3D3D"/>
                </a:solidFill>
                <a:latin typeface="Arial"/>
                <a:cs typeface="Arial"/>
              </a:rPr>
              <a:t>Copyright©</a:t>
            </a:r>
            <a:r>
              <a:rPr sz="1000" i="1" spc="-80" dirty="0">
                <a:solidFill>
                  <a:srgbClr val="3D3D3D"/>
                </a:solidFill>
                <a:latin typeface="Arial"/>
                <a:cs typeface="Arial"/>
              </a:rPr>
              <a:t> </a:t>
            </a:r>
            <a:r>
              <a:rPr sz="1000" i="1" spc="-45" dirty="0">
                <a:solidFill>
                  <a:srgbClr val="3D3D3D"/>
                </a:solidFill>
                <a:latin typeface="Arial"/>
                <a:cs typeface="Arial"/>
              </a:rPr>
              <a:t>2022</a:t>
            </a:r>
            <a:r>
              <a:rPr sz="1000" i="1" spc="-75" dirty="0">
                <a:solidFill>
                  <a:srgbClr val="3D3D3D"/>
                </a:solidFill>
                <a:latin typeface="Arial"/>
                <a:cs typeface="Arial"/>
              </a:rPr>
              <a:t> </a:t>
            </a:r>
            <a:r>
              <a:rPr sz="1000" i="1" spc="-45" dirty="0">
                <a:solidFill>
                  <a:srgbClr val="3D3D3D"/>
                </a:solidFill>
                <a:latin typeface="Arial"/>
                <a:cs typeface="Arial"/>
              </a:rPr>
              <a:t>TerraPower,</a:t>
            </a:r>
            <a:r>
              <a:rPr sz="1000" i="1" spc="-75" dirty="0">
                <a:solidFill>
                  <a:srgbClr val="3D3D3D"/>
                </a:solidFill>
                <a:latin typeface="Arial"/>
                <a:cs typeface="Arial"/>
              </a:rPr>
              <a:t> </a:t>
            </a:r>
            <a:r>
              <a:rPr sz="1000" i="1" spc="-40" dirty="0">
                <a:solidFill>
                  <a:srgbClr val="3D3D3D"/>
                </a:solidFill>
                <a:latin typeface="Arial"/>
                <a:cs typeface="Arial"/>
              </a:rPr>
              <a:t>LLC.</a:t>
            </a:r>
            <a:r>
              <a:rPr sz="1000" i="1" spc="-55" dirty="0">
                <a:solidFill>
                  <a:srgbClr val="3D3D3D"/>
                </a:solidFill>
                <a:latin typeface="Arial"/>
                <a:cs typeface="Arial"/>
              </a:rPr>
              <a:t> </a:t>
            </a:r>
            <a:r>
              <a:rPr sz="1000" i="1" spc="-40" dirty="0">
                <a:solidFill>
                  <a:srgbClr val="3D3D3D"/>
                </a:solidFill>
                <a:latin typeface="Arial"/>
                <a:cs typeface="Arial"/>
              </a:rPr>
              <a:t>All</a:t>
            </a:r>
            <a:r>
              <a:rPr sz="1000" i="1" spc="-35" dirty="0">
                <a:solidFill>
                  <a:srgbClr val="3D3D3D"/>
                </a:solidFill>
                <a:latin typeface="Arial"/>
                <a:cs typeface="Arial"/>
              </a:rPr>
              <a:t> </a:t>
            </a:r>
            <a:r>
              <a:rPr sz="1000" i="1" spc="-45" dirty="0">
                <a:solidFill>
                  <a:srgbClr val="3D3D3D"/>
                </a:solidFill>
                <a:latin typeface="Arial"/>
                <a:cs typeface="Arial"/>
              </a:rPr>
              <a:t>Rights</a:t>
            </a:r>
            <a:r>
              <a:rPr sz="1000" i="1" spc="-50" dirty="0">
                <a:solidFill>
                  <a:srgbClr val="3D3D3D"/>
                </a:solidFill>
                <a:latin typeface="Arial"/>
                <a:cs typeface="Arial"/>
              </a:rPr>
              <a:t> </a:t>
            </a:r>
            <a:r>
              <a:rPr sz="1000" i="1" spc="-10" dirty="0">
                <a:solidFill>
                  <a:srgbClr val="3D3D3D"/>
                </a:solidFill>
                <a:latin typeface="Arial"/>
                <a:cs typeface="Arial"/>
              </a:rPr>
              <a:t>Reserved.</a:t>
            </a:r>
            <a:endParaRPr sz="1000">
              <a:latin typeface="Arial"/>
              <a:cs typeface="Arial"/>
            </a:endParaRPr>
          </a:p>
        </p:txBody>
      </p:sp>
      <p:sp>
        <p:nvSpPr>
          <p:cNvPr id="36" name="object 36"/>
          <p:cNvSpPr txBox="1"/>
          <p:nvPr/>
        </p:nvSpPr>
        <p:spPr>
          <a:xfrm>
            <a:off x="9101755" y="3171433"/>
            <a:ext cx="2056764" cy="269240"/>
          </a:xfrm>
          <a:prstGeom prst="rect">
            <a:avLst/>
          </a:prstGeom>
        </p:spPr>
        <p:txBody>
          <a:bodyPr vert="horz" wrap="square" lIns="0" tIns="12065" rIns="0" bIns="0" rtlCol="0">
            <a:spAutoFit/>
          </a:bodyPr>
          <a:lstStyle/>
          <a:p>
            <a:pPr marL="12700">
              <a:lnSpc>
                <a:spcPct val="100000"/>
              </a:lnSpc>
              <a:spcBef>
                <a:spcPts val="95"/>
              </a:spcBef>
            </a:pPr>
            <a:r>
              <a:rPr sz="1600" spc="-30" dirty="0">
                <a:latin typeface="ＭＳ ゴシック"/>
                <a:cs typeface="ＭＳ ゴシック"/>
              </a:rPr>
              <a:t>工業用建設業者の対象</a:t>
            </a:r>
            <a:endParaRPr sz="1600">
              <a:latin typeface="ＭＳ ゴシック"/>
              <a:cs typeface="ＭＳ ゴシック"/>
            </a:endParaRPr>
          </a:p>
        </p:txBody>
      </p:sp>
      <p:sp>
        <p:nvSpPr>
          <p:cNvPr id="37" name="object 37"/>
          <p:cNvSpPr txBox="1"/>
          <p:nvPr/>
        </p:nvSpPr>
        <p:spPr>
          <a:xfrm>
            <a:off x="8194594" y="5452480"/>
            <a:ext cx="2056764" cy="269240"/>
          </a:xfrm>
          <a:prstGeom prst="rect">
            <a:avLst/>
          </a:prstGeom>
        </p:spPr>
        <p:txBody>
          <a:bodyPr vert="horz" wrap="square" lIns="0" tIns="12065" rIns="0" bIns="0" rtlCol="0">
            <a:spAutoFit/>
          </a:bodyPr>
          <a:lstStyle/>
          <a:p>
            <a:pPr marL="12700">
              <a:lnSpc>
                <a:spcPct val="100000"/>
              </a:lnSpc>
              <a:spcBef>
                <a:spcPts val="95"/>
              </a:spcBef>
            </a:pPr>
            <a:r>
              <a:rPr sz="1600" spc="-30" dirty="0">
                <a:latin typeface="ＭＳ ゴシック"/>
                <a:cs typeface="ＭＳ ゴシック"/>
              </a:rPr>
              <a:t>原子力建設業者の対象</a:t>
            </a:r>
            <a:endParaRPr sz="1600" dirty="0">
              <a:latin typeface="ＭＳ ゴシック"/>
              <a:cs typeface="ＭＳ ゴシック"/>
            </a:endParaRPr>
          </a:p>
        </p:txBody>
      </p:sp>
      <p:sp>
        <p:nvSpPr>
          <p:cNvPr id="38" name="テキスト ボックス 37">
            <a:extLst>
              <a:ext uri="{FF2B5EF4-FFF2-40B4-BE49-F238E27FC236}">
                <a16:creationId xmlns:a16="http://schemas.microsoft.com/office/drawing/2014/main" id="{2F90E498-53BE-4996-9D76-A476121FD17B}"/>
              </a:ext>
            </a:extLst>
          </p:cNvPr>
          <p:cNvSpPr txBox="1"/>
          <p:nvPr/>
        </p:nvSpPr>
        <p:spPr>
          <a:xfrm>
            <a:off x="0" y="0"/>
            <a:ext cx="12192000" cy="523220"/>
          </a:xfrm>
          <a:prstGeom prst="rect">
            <a:avLst/>
          </a:prstGeom>
          <a:solidFill>
            <a:srgbClr val="052F61"/>
          </a:solidFill>
        </p:spPr>
        <p:txBody>
          <a:bodyPr wrap="square" rtlCol="0">
            <a:spAutoFit/>
          </a:bodyPr>
          <a:lstStyle/>
          <a:p>
            <a:pPr algn="ctr"/>
            <a:r>
              <a:rPr lang="ja-JP" altLang="en-US" sz="2800" b="1" dirty="0">
                <a:solidFill>
                  <a:schemeClr val="bg1"/>
                </a:solidFill>
                <a:latin typeface="Meiryo UI" panose="020B0604030504040204" pitchFamily="50" charset="-128"/>
                <a:ea typeface="Meiryo UI" panose="020B0604030504040204" pitchFamily="50" charset="-128"/>
              </a:rPr>
              <a:t>熱供給など統合的エネルギー利用</a:t>
            </a:r>
            <a:endParaRPr kumimoji="1" lang="ja-JP" altLang="en-US" sz="2800" b="1" dirty="0">
              <a:solidFill>
                <a:schemeClr val="bg1"/>
              </a:solidFill>
              <a:latin typeface="Meiryo UI" panose="020B0604030504040204" pitchFamily="50" charset="-128"/>
              <a:ea typeface="Meiryo UI" panose="020B0604030504040204" pitchFamily="50" charset="-128"/>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bject 4"/>
          <p:cNvPicPr/>
          <p:nvPr/>
        </p:nvPicPr>
        <p:blipFill>
          <a:blip r:embed="rId2" cstate="print"/>
          <a:stretch>
            <a:fillRect/>
          </a:stretch>
        </p:blipFill>
        <p:spPr>
          <a:xfrm>
            <a:off x="3712464" y="1527047"/>
            <a:ext cx="6809701" cy="4167543"/>
          </a:xfrm>
          <a:prstGeom prst="rect">
            <a:avLst/>
          </a:prstGeom>
        </p:spPr>
      </p:pic>
      <p:sp>
        <p:nvSpPr>
          <p:cNvPr id="5" name="object 5"/>
          <p:cNvSpPr txBox="1"/>
          <p:nvPr/>
        </p:nvSpPr>
        <p:spPr>
          <a:xfrm>
            <a:off x="668608" y="5694590"/>
            <a:ext cx="7712075" cy="760730"/>
          </a:xfrm>
          <a:prstGeom prst="rect">
            <a:avLst/>
          </a:prstGeom>
        </p:spPr>
        <p:txBody>
          <a:bodyPr vert="horz" wrap="square" lIns="0" tIns="12700" rIns="0" bIns="0" rtlCol="0">
            <a:spAutoFit/>
          </a:bodyPr>
          <a:lstStyle/>
          <a:p>
            <a:pPr marR="543560" algn="r">
              <a:lnSpc>
                <a:spcPct val="100000"/>
              </a:lnSpc>
              <a:spcBef>
                <a:spcPts val="100"/>
              </a:spcBef>
            </a:pPr>
            <a:r>
              <a:rPr sz="1800" b="0" spc="-20" dirty="0">
                <a:latin typeface="Calibri Light"/>
                <a:cs typeface="Calibri Light"/>
              </a:rPr>
              <a:t>Year</a:t>
            </a:r>
            <a:endParaRPr sz="1800" dirty="0">
              <a:latin typeface="Calibri Light"/>
              <a:cs typeface="Calibri Light"/>
            </a:endParaRPr>
          </a:p>
          <a:p>
            <a:pPr marL="12700" marR="5080">
              <a:lnSpc>
                <a:spcPct val="100000"/>
              </a:lnSpc>
              <a:spcBef>
                <a:spcPts val="985"/>
              </a:spcBef>
            </a:pPr>
            <a:r>
              <a:rPr sz="1100" b="0" i="1" dirty="0">
                <a:latin typeface="Calibri Light"/>
                <a:cs typeface="Calibri Light"/>
              </a:rPr>
              <a:t>Source</a:t>
            </a:r>
            <a:r>
              <a:rPr sz="1100" b="0" i="1" spc="-10" dirty="0">
                <a:latin typeface="Calibri Light"/>
                <a:cs typeface="Calibri Light"/>
              </a:rPr>
              <a:t> </a:t>
            </a:r>
            <a:r>
              <a:rPr sz="1100" b="0" i="1" dirty="0">
                <a:latin typeface="Calibri Light"/>
                <a:cs typeface="Calibri Light"/>
              </a:rPr>
              <a:t>:</a:t>
            </a:r>
            <a:r>
              <a:rPr sz="1100" b="0" i="1" spc="-10" dirty="0">
                <a:latin typeface="Calibri Light"/>
                <a:cs typeface="Calibri Light"/>
              </a:rPr>
              <a:t> </a:t>
            </a:r>
            <a:r>
              <a:rPr sz="1100" b="0" i="1" dirty="0">
                <a:latin typeface="Calibri Light"/>
                <a:cs typeface="Calibri Light"/>
              </a:rPr>
              <a:t>Mancheri,</a:t>
            </a:r>
            <a:r>
              <a:rPr sz="1100" b="0" i="1" spc="-10" dirty="0">
                <a:latin typeface="Calibri Light"/>
                <a:cs typeface="Calibri Light"/>
              </a:rPr>
              <a:t> </a:t>
            </a:r>
            <a:r>
              <a:rPr sz="1100" b="0" i="1" dirty="0">
                <a:latin typeface="Calibri Light"/>
                <a:cs typeface="Calibri Light"/>
              </a:rPr>
              <a:t>Sundaresan,</a:t>
            </a:r>
            <a:r>
              <a:rPr sz="1100" b="0" i="1" spc="-20" dirty="0">
                <a:latin typeface="Calibri Light"/>
                <a:cs typeface="Calibri Light"/>
              </a:rPr>
              <a:t> </a:t>
            </a:r>
            <a:r>
              <a:rPr sz="1100" b="0" i="1" dirty="0">
                <a:latin typeface="Calibri Light"/>
                <a:cs typeface="Calibri Light"/>
              </a:rPr>
              <a:t>Chandrashekar,</a:t>
            </a:r>
            <a:r>
              <a:rPr sz="1100" b="0" i="1" spc="-10" dirty="0">
                <a:latin typeface="Calibri Light"/>
                <a:cs typeface="Calibri Light"/>
              </a:rPr>
              <a:t> </a:t>
            </a:r>
            <a:r>
              <a:rPr sz="1100" b="0" i="1" dirty="0">
                <a:latin typeface="Calibri Light"/>
                <a:cs typeface="Calibri Light"/>
              </a:rPr>
              <a:t>National</a:t>
            </a:r>
            <a:r>
              <a:rPr sz="1100" b="0" i="1" spc="-10" dirty="0">
                <a:latin typeface="Calibri Light"/>
                <a:cs typeface="Calibri Light"/>
              </a:rPr>
              <a:t> </a:t>
            </a:r>
            <a:r>
              <a:rPr sz="1100" b="0" i="1" dirty="0">
                <a:latin typeface="Calibri Light"/>
                <a:cs typeface="Calibri Light"/>
              </a:rPr>
              <a:t>Institute</a:t>
            </a:r>
            <a:r>
              <a:rPr sz="1100" b="0" i="1" spc="-10" dirty="0">
                <a:latin typeface="Calibri Light"/>
                <a:cs typeface="Calibri Light"/>
              </a:rPr>
              <a:t> </a:t>
            </a:r>
            <a:r>
              <a:rPr sz="1100" b="0" i="1" dirty="0">
                <a:latin typeface="Calibri Light"/>
                <a:cs typeface="Calibri Light"/>
              </a:rPr>
              <a:t>of</a:t>
            </a:r>
            <a:r>
              <a:rPr sz="1100" b="0" i="1" spc="5" dirty="0">
                <a:latin typeface="Calibri Light"/>
                <a:cs typeface="Calibri Light"/>
              </a:rPr>
              <a:t> </a:t>
            </a:r>
            <a:r>
              <a:rPr sz="1100" b="0" i="1" dirty="0">
                <a:latin typeface="Calibri Light"/>
                <a:cs typeface="Calibri Light"/>
              </a:rPr>
              <a:t>Advanced</a:t>
            </a:r>
            <a:r>
              <a:rPr sz="1100" b="0" i="1" spc="-20" dirty="0">
                <a:latin typeface="Calibri Light"/>
                <a:cs typeface="Calibri Light"/>
              </a:rPr>
              <a:t> </a:t>
            </a:r>
            <a:r>
              <a:rPr sz="1100" b="0" i="1" dirty="0">
                <a:latin typeface="Calibri Light"/>
                <a:cs typeface="Calibri Light"/>
              </a:rPr>
              <a:t>Studies</a:t>
            </a:r>
            <a:r>
              <a:rPr sz="1100" b="0" i="1" spc="-15" dirty="0">
                <a:latin typeface="Calibri Light"/>
                <a:cs typeface="Calibri Light"/>
              </a:rPr>
              <a:t> </a:t>
            </a:r>
            <a:r>
              <a:rPr sz="1100" b="0" i="1" dirty="0">
                <a:latin typeface="Calibri Light"/>
                <a:cs typeface="Calibri Light"/>
              </a:rPr>
              <a:t>(India)</a:t>
            </a:r>
            <a:r>
              <a:rPr sz="1100" b="0" i="1" spc="-25" dirty="0">
                <a:latin typeface="Calibri Light"/>
                <a:cs typeface="Calibri Light"/>
              </a:rPr>
              <a:t> </a:t>
            </a:r>
            <a:r>
              <a:rPr sz="1100" b="0" i="1" dirty="0">
                <a:latin typeface="Calibri Light"/>
                <a:cs typeface="Calibri Light"/>
              </a:rPr>
              <a:t>Report</a:t>
            </a:r>
            <a:r>
              <a:rPr sz="1100" b="0" i="1" spc="5" dirty="0">
                <a:latin typeface="Calibri Light"/>
                <a:cs typeface="Calibri Light"/>
              </a:rPr>
              <a:t> </a:t>
            </a:r>
            <a:r>
              <a:rPr sz="1100" b="0" i="1" spc="-10" dirty="0">
                <a:latin typeface="Calibri Light"/>
                <a:cs typeface="Calibri Light"/>
              </a:rPr>
              <a:t>R19-</a:t>
            </a:r>
            <a:r>
              <a:rPr sz="1100" b="0" i="1" dirty="0">
                <a:latin typeface="Calibri Light"/>
                <a:cs typeface="Calibri Light"/>
              </a:rPr>
              <a:t>2013, ISBN </a:t>
            </a:r>
            <a:r>
              <a:rPr sz="1100" b="0" i="1" spc="-10" dirty="0">
                <a:latin typeface="Calibri Light"/>
                <a:cs typeface="Calibri Light"/>
              </a:rPr>
              <a:t>978-81-87663-84-</a:t>
            </a:r>
            <a:r>
              <a:rPr sz="1100" b="0" i="1" spc="-50" dirty="0">
                <a:latin typeface="Calibri Light"/>
                <a:cs typeface="Calibri Light"/>
              </a:rPr>
              <a:t>3</a:t>
            </a:r>
            <a:r>
              <a:rPr sz="1100" b="0" i="1" dirty="0">
                <a:latin typeface="Calibri Light"/>
                <a:cs typeface="Calibri Light"/>
              </a:rPr>
              <a:t> Data</a:t>
            </a:r>
            <a:r>
              <a:rPr sz="1100" b="0" i="1" spc="-15" dirty="0">
                <a:latin typeface="Calibri Light"/>
                <a:cs typeface="Calibri Light"/>
              </a:rPr>
              <a:t> </a:t>
            </a:r>
            <a:r>
              <a:rPr sz="1100" b="0" i="1" dirty="0">
                <a:latin typeface="Calibri Light"/>
                <a:cs typeface="Calibri Light"/>
              </a:rPr>
              <a:t>from</a:t>
            </a:r>
            <a:r>
              <a:rPr sz="1100" b="0" i="1" spc="-20" dirty="0">
                <a:latin typeface="Calibri Light"/>
                <a:cs typeface="Calibri Light"/>
              </a:rPr>
              <a:t> </a:t>
            </a:r>
            <a:r>
              <a:rPr sz="1100" b="0" i="1" dirty="0">
                <a:latin typeface="Calibri Light"/>
                <a:cs typeface="Calibri Light"/>
              </a:rPr>
              <a:t>USGS</a:t>
            </a:r>
            <a:r>
              <a:rPr sz="1100" b="0" i="1" spc="-15" dirty="0">
                <a:latin typeface="Calibri Light"/>
                <a:cs typeface="Calibri Light"/>
              </a:rPr>
              <a:t> </a:t>
            </a:r>
            <a:r>
              <a:rPr sz="1100" b="0" i="1" dirty="0">
                <a:latin typeface="Calibri Light"/>
                <a:cs typeface="Calibri Light"/>
              </a:rPr>
              <a:t>and</a:t>
            </a:r>
            <a:r>
              <a:rPr sz="1100" b="0" i="1" spc="-10" dirty="0">
                <a:latin typeface="Calibri Light"/>
                <a:cs typeface="Calibri Light"/>
              </a:rPr>
              <a:t> </a:t>
            </a:r>
            <a:r>
              <a:rPr sz="1100" b="0" i="1" dirty="0">
                <a:latin typeface="Calibri Light"/>
                <a:cs typeface="Calibri Light"/>
              </a:rPr>
              <a:t>British</a:t>
            </a:r>
            <a:r>
              <a:rPr sz="1100" b="0" i="1" spc="-10" dirty="0">
                <a:latin typeface="Calibri Light"/>
                <a:cs typeface="Calibri Light"/>
              </a:rPr>
              <a:t> </a:t>
            </a:r>
            <a:r>
              <a:rPr sz="1100" b="0" i="1" dirty="0">
                <a:latin typeface="Calibri Light"/>
                <a:cs typeface="Calibri Light"/>
              </a:rPr>
              <a:t>Geological</a:t>
            </a:r>
            <a:r>
              <a:rPr sz="1100" b="0" i="1" spc="-40" dirty="0">
                <a:latin typeface="Calibri Light"/>
                <a:cs typeface="Calibri Light"/>
              </a:rPr>
              <a:t> </a:t>
            </a:r>
            <a:r>
              <a:rPr sz="1100" b="0" i="1" spc="-10" dirty="0">
                <a:latin typeface="Calibri Light"/>
                <a:cs typeface="Calibri Light"/>
              </a:rPr>
              <a:t>Survey</a:t>
            </a:r>
            <a:endParaRPr sz="1100" dirty="0">
              <a:latin typeface="Calibri Light"/>
              <a:cs typeface="Calibri Light"/>
            </a:endParaRPr>
          </a:p>
        </p:txBody>
      </p:sp>
      <p:sp>
        <p:nvSpPr>
          <p:cNvPr id="6" name="object 6"/>
          <p:cNvSpPr txBox="1"/>
          <p:nvPr/>
        </p:nvSpPr>
        <p:spPr>
          <a:xfrm>
            <a:off x="3169795" y="2386762"/>
            <a:ext cx="468630" cy="2131695"/>
          </a:xfrm>
          <a:prstGeom prst="rect">
            <a:avLst/>
          </a:prstGeom>
        </p:spPr>
        <p:txBody>
          <a:bodyPr vert="vert270" wrap="square" lIns="0" tIns="0" rIns="0" bIns="0" rtlCol="0">
            <a:spAutoFit/>
          </a:bodyPr>
          <a:lstStyle/>
          <a:p>
            <a:pPr algn="ctr">
              <a:lnSpc>
                <a:spcPts val="1810"/>
              </a:lnSpc>
            </a:pPr>
            <a:r>
              <a:rPr sz="1800" b="0" dirty="0">
                <a:latin typeface="Calibri Light"/>
                <a:cs typeface="Calibri Light"/>
              </a:rPr>
              <a:t>Rare</a:t>
            </a:r>
            <a:r>
              <a:rPr sz="1800" b="0" spc="-35" dirty="0">
                <a:latin typeface="Calibri Light"/>
                <a:cs typeface="Calibri Light"/>
              </a:rPr>
              <a:t> </a:t>
            </a:r>
            <a:r>
              <a:rPr sz="1800" b="0" dirty="0">
                <a:latin typeface="Calibri Light"/>
                <a:cs typeface="Calibri Light"/>
              </a:rPr>
              <a:t>Earths</a:t>
            </a:r>
            <a:r>
              <a:rPr sz="1800" b="0" spc="-25" dirty="0">
                <a:latin typeface="Calibri Light"/>
                <a:cs typeface="Calibri Light"/>
              </a:rPr>
              <a:t> </a:t>
            </a:r>
            <a:r>
              <a:rPr sz="1800" b="0" spc="-10" dirty="0">
                <a:latin typeface="Calibri Light"/>
                <a:cs typeface="Calibri Light"/>
              </a:rPr>
              <a:t>Production</a:t>
            </a:r>
            <a:endParaRPr sz="1800">
              <a:latin typeface="Calibri Light"/>
              <a:cs typeface="Calibri Light"/>
            </a:endParaRPr>
          </a:p>
          <a:p>
            <a:pPr marL="635" algn="ctr">
              <a:lnSpc>
                <a:spcPct val="100000"/>
              </a:lnSpc>
              <a:spcBef>
                <a:spcPts val="25"/>
              </a:spcBef>
            </a:pPr>
            <a:r>
              <a:rPr sz="1400" b="0" dirty="0">
                <a:latin typeface="Calibri Light"/>
                <a:cs typeface="Calibri Light"/>
              </a:rPr>
              <a:t>Millions</a:t>
            </a:r>
            <a:r>
              <a:rPr sz="1400" b="0" spc="-35" dirty="0">
                <a:latin typeface="Calibri Light"/>
                <a:cs typeface="Calibri Light"/>
              </a:rPr>
              <a:t> </a:t>
            </a:r>
            <a:r>
              <a:rPr sz="1400" b="0" dirty="0">
                <a:latin typeface="Calibri Light"/>
                <a:cs typeface="Calibri Light"/>
              </a:rPr>
              <a:t>of</a:t>
            </a:r>
            <a:r>
              <a:rPr sz="1400" b="0" spc="-25" dirty="0">
                <a:latin typeface="Calibri Light"/>
                <a:cs typeface="Calibri Light"/>
              </a:rPr>
              <a:t> </a:t>
            </a:r>
            <a:r>
              <a:rPr sz="1400" b="0" spc="-20" dirty="0">
                <a:latin typeface="Calibri Light"/>
                <a:cs typeface="Calibri Light"/>
              </a:rPr>
              <a:t>tons</a:t>
            </a:r>
            <a:endParaRPr sz="1400">
              <a:latin typeface="Calibri Light"/>
              <a:cs typeface="Calibri Light"/>
            </a:endParaRPr>
          </a:p>
        </p:txBody>
      </p:sp>
      <p:sp>
        <p:nvSpPr>
          <p:cNvPr id="7" name="object 7"/>
          <p:cNvSpPr txBox="1">
            <a:spLocks noGrp="1"/>
          </p:cNvSpPr>
          <p:nvPr>
            <p:ph type="title"/>
          </p:nvPr>
        </p:nvSpPr>
        <p:spPr>
          <a:xfrm>
            <a:off x="2866926" y="381101"/>
            <a:ext cx="6872060" cy="1064565"/>
          </a:xfrm>
          <a:prstGeom prst="rect">
            <a:avLst/>
          </a:prstGeom>
        </p:spPr>
        <p:txBody>
          <a:bodyPr vert="horz" wrap="square" lIns="0" tIns="240961" rIns="0" bIns="0" rtlCol="0">
            <a:spAutoFit/>
          </a:bodyPr>
          <a:lstStyle/>
          <a:p>
            <a:pPr marL="151765">
              <a:lnSpc>
                <a:spcPts val="3195"/>
              </a:lnSpc>
              <a:spcBef>
                <a:spcPts val="95"/>
              </a:spcBef>
            </a:pPr>
            <a:r>
              <a:rPr sz="2800" spc="-10" dirty="0">
                <a:latin typeface="UD デジタル 教科書体 NK-B" panose="02020700000000000000" pitchFamily="18" charset="-128"/>
                <a:ea typeface="UD デジタル 教科書体 NK-B" panose="02020700000000000000" pitchFamily="18" charset="-128"/>
              </a:rPr>
              <a:t>Resource</a:t>
            </a:r>
            <a:r>
              <a:rPr sz="2800" spc="-70" dirty="0">
                <a:latin typeface="UD デジタル 教科書体 NK-B" panose="02020700000000000000" pitchFamily="18" charset="-128"/>
                <a:ea typeface="UD デジタル 教科書体 NK-B" panose="02020700000000000000" pitchFamily="18" charset="-128"/>
              </a:rPr>
              <a:t> </a:t>
            </a:r>
            <a:r>
              <a:rPr sz="2800" spc="-10" dirty="0">
                <a:latin typeface="UD デジタル 教科書体 NK-B" panose="02020700000000000000" pitchFamily="18" charset="-128"/>
                <a:ea typeface="UD デジタル 教科書体 NK-B" panose="02020700000000000000" pitchFamily="18" charset="-128"/>
              </a:rPr>
              <a:t>availability</a:t>
            </a:r>
            <a:r>
              <a:rPr sz="2800" spc="-105" dirty="0">
                <a:latin typeface="UD デジタル 教科書体 NK-B" panose="02020700000000000000" pitchFamily="18" charset="-128"/>
                <a:ea typeface="UD デジタル 教科書体 NK-B" panose="02020700000000000000" pitchFamily="18" charset="-128"/>
              </a:rPr>
              <a:t> </a:t>
            </a:r>
            <a:r>
              <a:rPr sz="2800" dirty="0">
                <a:latin typeface="UD デジタル 教科書体 NK-B" panose="02020700000000000000" pitchFamily="18" charset="-128"/>
                <a:ea typeface="UD デジタル 教科書体 NK-B" panose="02020700000000000000" pitchFamily="18" charset="-128"/>
              </a:rPr>
              <a:t>of</a:t>
            </a:r>
            <a:r>
              <a:rPr sz="2800" spc="-85" dirty="0">
                <a:latin typeface="UD デジタル 教科書体 NK-B" panose="02020700000000000000" pitchFamily="18" charset="-128"/>
                <a:ea typeface="UD デジタル 教科書体 NK-B" panose="02020700000000000000" pitchFamily="18" charset="-128"/>
              </a:rPr>
              <a:t> </a:t>
            </a:r>
            <a:r>
              <a:rPr sz="2800" spc="-10" dirty="0">
                <a:latin typeface="UD デジタル 教科書体 NK-B" panose="02020700000000000000" pitchFamily="18" charset="-128"/>
                <a:ea typeface="UD デジタル 教科書体 NK-B" panose="02020700000000000000" pitchFamily="18" charset="-128"/>
              </a:rPr>
              <a:t>Thorium</a:t>
            </a:r>
            <a:endParaRPr sz="2800" dirty="0">
              <a:latin typeface="UD デジタル 教科書体 NK-B" panose="02020700000000000000" pitchFamily="18" charset="-128"/>
              <a:ea typeface="UD デジタル 教科書体 NK-B" panose="02020700000000000000" pitchFamily="18" charset="-128"/>
            </a:endParaRPr>
          </a:p>
          <a:p>
            <a:pPr marL="151765">
              <a:lnSpc>
                <a:spcPts val="3195"/>
              </a:lnSpc>
            </a:pPr>
            <a:r>
              <a:rPr sz="2800" i="1" spc="-35" dirty="0">
                <a:latin typeface="UD デジタル 教科書体 NK-B" panose="02020700000000000000" pitchFamily="18" charset="-128"/>
                <a:ea typeface="UD デジタル 教科書体 NK-B" panose="02020700000000000000" pitchFamily="18" charset="-128"/>
                <a:cs typeface="Calibri Light"/>
              </a:rPr>
              <a:t>By-</a:t>
            </a:r>
            <a:r>
              <a:rPr sz="2800" i="1" dirty="0">
                <a:latin typeface="UD デジタル 教科書体 NK-B" panose="02020700000000000000" pitchFamily="18" charset="-128"/>
                <a:ea typeface="UD デジタル 教科書体 NK-B" panose="02020700000000000000" pitchFamily="18" charset="-128"/>
                <a:cs typeface="Calibri Light"/>
              </a:rPr>
              <a:t>product</a:t>
            </a:r>
            <a:r>
              <a:rPr sz="2800" i="1" spc="-40" dirty="0">
                <a:latin typeface="UD デジタル 教科書体 NK-B" panose="02020700000000000000" pitchFamily="18" charset="-128"/>
                <a:ea typeface="UD デジタル 教科書体 NK-B" panose="02020700000000000000" pitchFamily="18" charset="-128"/>
                <a:cs typeface="Calibri Light"/>
              </a:rPr>
              <a:t> </a:t>
            </a:r>
            <a:r>
              <a:rPr sz="2800" i="1" dirty="0">
                <a:latin typeface="UD デジタル 教科書体 NK-B" panose="02020700000000000000" pitchFamily="18" charset="-128"/>
                <a:ea typeface="UD デジタル 教科書体 NK-B" panose="02020700000000000000" pitchFamily="18" charset="-128"/>
                <a:cs typeface="Calibri Light"/>
              </a:rPr>
              <a:t>production</a:t>
            </a:r>
            <a:r>
              <a:rPr sz="2800" i="1" spc="-40" dirty="0">
                <a:latin typeface="UD デジタル 教科書体 NK-B" panose="02020700000000000000" pitchFamily="18" charset="-128"/>
                <a:ea typeface="UD デジタル 教科書体 NK-B" panose="02020700000000000000" pitchFamily="18" charset="-128"/>
                <a:cs typeface="Calibri Light"/>
              </a:rPr>
              <a:t> </a:t>
            </a:r>
            <a:r>
              <a:rPr sz="2800" i="1" dirty="0">
                <a:latin typeface="UD デジタル 教科書体 NK-B" panose="02020700000000000000" pitchFamily="18" charset="-128"/>
                <a:ea typeface="UD デジタル 教科書体 NK-B" panose="02020700000000000000" pitchFamily="18" charset="-128"/>
                <a:cs typeface="Calibri Light"/>
              </a:rPr>
              <a:t>of</a:t>
            </a:r>
            <a:r>
              <a:rPr sz="2800" i="1" spc="-80" dirty="0">
                <a:latin typeface="UD デジタル 教科書体 NK-B" panose="02020700000000000000" pitchFamily="18" charset="-128"/>
                <a:ea typeface="UD デジタル 教科書体 NK-B" panose="02020700000000000000" pitchFamily="18" charset="-128"/>
                <a:cs typeface="Calibri Light"/>
              </a:rPr>
              <a:t> </a:t>
            </a:r>
            <a:r>
              <a:rPr sz="2800" i="1" spc="-10" dirty="0">
                <a:latin typeface="UD デジタル 教科書体 NK-B" panose="02020700000000000000" pitchFamily="18" charset="-128"/>
                <a:ea typeface="UD デジタル 教科書体 NK-B" panose="02020700000000000000" pitchFamily="18" charset="-128"/>
                <a:cs typeface="Calibri Light"/>
              </a:rPr>
              <a:t>Thorium</a:t>
            </a:r>
            <a:endParaRPr sz="2800" dirty="0">
              <a:latin typeface="UD デジタル 教科書体 NK-B" panose="02020700000000000000" pitchFamily="18" charset="-128"/>
              <a:ea typeface="UD デジタル 教科書体 NK-B" panose="02020700000000000000" pitchFamily="18" charset="-128"/>
              <a:cs typeface="Calibri Light"/>
            </a:endParaRPr>
          </a:p>
        </p:txBody>
      </p:sp>
      <p:pic>
        <p:nvPicPr>
          <p:cNvPr id="8" name="object 8"/>
          <p:cNvPicPr/>
          <p:nvPr/>
        </p:nvPicPr>
        <p:blipFill>
          <a:blip r:embed="rId3" cstate="print"/>
          <a:stretch>
            <a:fillRect/>
          </a:stretch>
        </p:blipFill>
        <p:spPr>
          <a:xfrm>
            <a:off x="343026" y="2487753"/>
            <a:ext cx="2653618" cy="1882493"/>
          </a:xfrm>
          <a:prstGeom prst="rect">
            <a:avLst/>
          </a:prstGeom>
        </p:spPr>
      </p:pic>
      <p:sp>
        <p:nvSpPr>
          <p:cNvPr id="9" name="テキスト ボックス 8">
            <a:extLst>
              <a:ext uri="{FF2B5EF4-FFF2-40B4-BE49-F238E27FC236}">
                <a16:creationId xmlns:a16="http://schemas.microsoft.com/office/drawing/2014/main" id="{196A1163-61CF-4BE6-85AC-48A5292CFA26}"/>
              </a:ext>
            </a:extLst>
          </p:cNvPr>
          <p:cNvSpPr txBox="1"/>
          <p:nvPr/>
        </p:nvSpPr>
        <p:spPr>
          <a:xfrm>
            <a:off x="0" y="0"/>
            <a:ext cx="12192000" cy="523220"/>
          </a:xfrm>
          <a:prstGeom prst="rect">
            <a:avLst/>
          </a:prstGeom>
          <a:solidFill>
            <a:srgbClr val="052F61"/>
          </a:solidFill>
        </p:spPr>
        <p:txBody>
          <a:bodyPr wrap="square" rtlCol="0">
            <a:spAutoFit/>
          </a:bodyPr>
          <a:lstStyle/>
          <a:p>
            <a:pPr algn="ctr"/>
            <a:r>
              <a:rPr kumimoji="1" lang="ja-JP" altLang="en-US" sz="2800" b="1" dirty="0">
                <a:solidFill>
                  <a:schemeClr val="bg1"/>
                </a:solidFill>
                <a:latin typeface="Meiryo UI" panose="020B0604030504040204" pitchFamily="50" charset="-128"/>
                <a:ea typeface="Meiryo UI" panose="020B0604030504040204" pitchFamily="50" charset="-128"/>
              </a:rPr>
              <a:t>トリウム資源</a:t>
            </a: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テキスト ボックス 79">
            <a:extLst>
              <a:ext uri="{FF2B5EF4-FFF2-40B4-BE49-F238E27FC236}">
                <a16:creationId xmlns:a16="http://schemas.microsoft.com/office/drawing/2014/main" id="{30356D02-D203-AE34-7367-90473DC7FCE0}"/>
              </a:ext>
            </a:extLst>
          </p:cNvPr>
          <p:cNvSpPr txBox="1"/>
          <p:nvPr/>
        </p:nvSpPr>
        <p:spPr>
          <a:xfrm>
            <a:off x="0" y="0"/>
            <a:ext cx="12192000" cy="523220"/>
          </a:xfrm>
          <a:prstGeom prst="rect">
            <a:avLst/>
          </a:prstGeom>
          <a:solidFill>
            <a:srgbClr val="052F61"/>
          </a:solidFill>
        </p:spPr>
        <p:txBody>
          <a:bodyPr wrap="square" rtlCol="0">
            <a:spAutoFit/>
          </a:bodyPr>
          <a:lstStyle/>
          <a:p>
            <a:pPr algn="ctr"/>
            <a:r>
              <a:rPr kumimoji="1" lang="en-US" altLang="ja-JP" sz="2800" b="1" dirty="0">
                <a:solidFill>
                  <a:schemeClr val="bg1"/>
                </a:solidFill>
                <a:latin typeface="Meiryo UI" panose="020B0604030504040204" pitchFamily="50" charset="-128"/>
                <a:ea typeface="Meiryo UI" panose="020B0604030504040204" pitchFamily="50" charset="-128"/>
              </a:rPr>
              <a:t>SMR</a:t>
            </a:r>
          </a:p>
        </p:txBody>
      </p:sp>
      <p:graphicFrame>
        <p:nvGraphicFramePr>
          <p:cNvPr id="5" name="object 3">
            <a:extLst>
              <a:ext uri="{FF2B5EF4-FFF2-40B4-BE49-F238E27FC236}">
                <a16:creationId xmlns:a16="http://schemas.microsoft.com/office/drawing/2014/main" id="{E91FBB0F-CD9B-8D05-1E98-17AA73EF7B80}"/>
              </a:ext>
            </a:extLst>
          </p:cNvPr>
          <p:cNvGraphicFramePr>
            <a:graphicFrameLocks noGrp="1"/>
          </p:cNvGraphicFramePr>
          <p:nvPr>
            <p:extLst>
              <p:ext uri="{D42A27DB-BD31-4B8C-83A1-F6EECF244321}">
                <p14:modId xmlns:p14="http://schemas.microsoft.com/office/powerpoint/2010/main" val="4267917413"/>
              </p:ext>
            </p:extLst>
          </p:nvPr>
        </p:nvGraphicFramePr>
        <p:xfrm>
          <a:off x="1393373" y="1187724"/>
          <a:ext cx="9187542" cy="2077720"/>
        </p:xfrm>
        <a:graphic>
          <a:graphicData uri="http://schemas.openxmlformats.org/drawingml/2006/table">
            <a:tbl>
              <a:tblPr firstRow="1" bandRow="1">
                <a:tableStyleId>{2D5ABB26-0587-4C30-8999-92F81FD0307C}</a:tableStyleId>
              </a:tblPr>
              <a:tblGrid>
                <a:gridCol w="1604977">
                  <a:extLst>
                    <a:ext uri="{9D8B030D-6E8A-4147-A177-3AD203B41FA5}">
                      <a16:colId xmlns:a16="http://schemas.microsoft.com/office/drawing/2014/main" val="20000"/>
                    </a:ext>
                  </a:extLst>
                </a:gridCol>
                <a:gridCol w="1463856">
                  <a:extLst>
                    <a:ext uri="{9D8B030D-6E8A-4147-A177-3AD203B41FA5}">
                      <a16:colId xmlns:a16="http://schemas.microsoft.com/office/drawing/2014/main" val="20001"/>
                    </a:ext>
                  </a:extLst>
                </a:gridCol>
                <a:gridCol w="940450">
                  <a:extLst>
                    <a:ext uri="{9D8B030D-6E8A-4147-A177-3AD203B41FA5}">
                      <a16:colId xmlns:a16="http://schemas.microsoft.com/office/drawing/2014/main" val="20002"/>
                    </a:ext>
                  </a:extLst>
                </a:gridCol>
                <a:gridCol w="1469123">
                  <a:extLst>
                    <a:ext uri="{9D8B030D-6E8A-4147-A177-3AD203B41FA5}">
                      <a16:colId xmlns:a16="http://schemas.microsoft.com/office/drawing/2014/main" val="20003"/>
                    </a:ext>
                  </a:extLst>
                </a:gridCol>
                <a:gridCol w="1124746">
                  <a:extLst>
                    <a:ext uri="{9D8B030D-6E8A-4147-A177-3AD203B41FA5}">
                      <a16:colId xmlns:a16="http://schemas.microsoft.com/office/drawing/2014/main" val="20004"/>
                    </a:ext>
                  </a:extLst>
                </a:gridCol>
                <a:gridCol w="1375393">
                  <a:extLst>
                    <a:ext uri="{9D8B030D-6E8A-4147-A177-3AD203B41FA5}">
                      <a16:colId xmlns:a16="http://schemas.microsoft.com/office/drawing/2014/main" val="20005"/>
                    </a:ext>
                  </a:extLst>
                </a:gridCol>
                <a:gridCol w="1208997">
                  <a:extLst>
                    <a:ext uri="{9D8B030D-6E8A-4147-A177-3AD203B41FA5}">
                      <a16:colId xmlns:a16="http://schemas.microsoft.com/office/drawing/2014/main" val="20006"/>
                    </a:ext>
                  </a:extLst>
                </a:gridCol>
              </a:tblGrid>
              <a:tr h="389890">
                <a:tc>
                  <a:txBody>
                    <a:bodyPr/>
                    <a:lstStyle/>
                    <a:p>
                      <a:pPr marL="314960">
                        <a:lnSpc>
                          <a:spcPct val="100000"/>
                        </a:lnSpc>
                        <a:spcBef>
                          <a:spcPts val="780"/>
                        </a:spcBef>
                      </a:pPr>
                      <a:r>
                        <a:rPr sz="1200" b="1" spc="-25" dirty="0">
                          <a:latin typeface="Times New Roman"/>
                          <a:cs typeface="Times New Roman"/>
                        </a:rPr>
                        <a:t>SMR</a:t>
                      </a:r>
                      <a:endParaRPr sz="1200">
                        <a:latin typeface="Times New Roman"/>
                        <a:cs typeface="Times New Roman"/>
                      </a:endParaRPr>
                    </a:p>
                  </a:txBody>
                  <a:tcPr marL="0" marR="0" marT="9906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1905" algn="ctr">
                        <a:lnSpc>
                          <a:spcPct val="100000"/>
                        </a:lnSpc>
                        <a:spcBef>
                          <a:spcPts val="780"/>
                        </a:spcBef>
                      </a:pPr>
                      <a:r>
                        <a:rPr sz="1200" b="1" spc="-10" dirty="0">
                          <a:latin typeface="Times New Roman"/>
                          <a:cs typeface="Times New Roman"/>
                        </a:rPr>
                        <a:t>Country</a:t>
                      </a:r>
                      <a:endParaRPr sz="1200" dirty="0">
                        <a:latin typeface="Times New Roman"/>
                        <a:cs typeface="Times New Roman"/>
                      </a:endParaRPr>
                    </a:p>
                  </a:txBody>
                  <a:tcPr marL="0" marR="0" marT="99060" marB="0" anchor="ctr">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6675" marR="27940" indent="25400" algn="ctr">
                        <a:lnSpc>
                          <a:spcPts val="1380"/>
                        </a:lnSpc>
                        <a:spcBef>
                          <a:spcPts val="95"/>
                        </a:spcBef>
                      </a:pPr>
                      <a:r>
                        <a:rPr sz="1200" b="1" spc="-10" dirty="0">
                          <a:latin typeface="Times New Roman"/>
                          <a:cs typeface="Times New Roman"/>
                        </a:rPr>
                        <a:t>Power (MWe)</a:t>
                      </a:r>
                      <a:endParaRPr sz="1200" dirty="0">
                        <a:latin typeface="Times New Roman"/>
                        <a:cs typeface="Times New Roman"/>
                      </a:endParaRPr>
                    </a:p>
                  </a:txBody>
                  <a:tcPr marL="0" marR="0" marT="12065" marB="0" anchor="ctr">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34290" algn="ctr">
                        <a:lnSpc>
                          <a:spcPct val="100000"/>
                        </a:lnSpc>
                        <a:spcBef>
                          <a:spcPts val="780"/>
                        </a:spcBef>
                      </a:pPr>
                      <a:r>
                        <a:rPr sz="1200" b="1" spc="-10" dirty="0">
                          <a:latin typeface="Times New Roman"/>
                          <a:cs typeface="Times New Roman"/>
                        </a:rPr>
                        <a:t>Enrichment</a:t>
                      </a:r>
                      <a:endParaRPr sz="1200">
                        <a:latin typeface="Times New Roman"/>
                        <a:cs typeface="Times New Roman"/>
                      </a:endParaRPr>
                    </a:p>
                  </a:txBody>
                  <a:tcPr marL="0" marR="0" marT="99060" marB="0" anchor="ctr">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6675" marR="27940" indent="31750" algn="ctr">
                        <a:lnSpc>
                          <a:spcPts val="1380"/>
                        </a:lnSpc>
                        <a:spcBef>
                          <a:spcPts val="95"/>
                        </a:spcBef>
                      </a:pPr>
                      <a:r>
                        <a:rPr sz="1200" b="1" spc="-10" dirty="0">
                          <a:latin typeface="Times New Roman"/>
                          <a:cs typeface="Times New Roman"/>
                        </a:rPr>
                        <a:t>Burnup (MWd/t)</a:t>
                      </a:r>
                      <a:endParaRPr sz="1200">
                        <a:latin typeface="Times New Roman"/>
                        <a:cs typeface="Times New Roman"/>
                      </a:endParaRPr>
                    </a:p>
                  </a:txBody>
                  <a:tcPr marL="0" marR="0" marT="12065" marB="0" anchor="ctr">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9850" marR="32384" indent="36195" algn="ctr">
                        <a:lnSpc>
                          <a:spcPts val="1380"/>
                        </a:lnSpc>
                        <a:spcBef>
                          <a:spcPts val="95"/>
                        </a:spcBef>
                      </a:pPr>
                      <a:r>
                        <a:rPr sz="1200" b="1" dirty="0">
                          <a:latin typeface="Times New Roman"/>
                          <a:cs typeface="Times New Roman"/>
                        </a:rPr>
                        <a:t>Core</a:t>
                      </a:r>
                      <a:r>
                        <a:rPr sz="1200" b="1" spc="-25" dirty="0">
                          <a:latin typeface="Times New Roman"/>
                          <a:cs typeface="Times New Roman"/>
                        </a:rPr>
                        <a:t> </a:t>
                      </a:r>
                      <a:r>
                        <a:rPr sz="1200" b="1" spc="-20" dirty="0">
                          <a:latin typeface="Times New Roman"/>
                          <a:cs typeface="Times New Roman"/>
                        </a:rPr>
                        <a:t>Fuel </a:t>
                      </a:r>
                      <a:r>
                        <a:rPr sz="1200" b="1" spc="-10" dirty="0">
                          <a:latin typeface="Times New Roman"/>
                          <a:cs typeface="Times New Roman"/>
                        </a:rPr>
                        <a:t>Assemblies</a:t>
                      </a:r>
                      <a:endParaRPr sz="1200">
                        <a:latin typeface="Times New Roman"/>
                        <a:cs typeface="Times New Roman"/>
                      </a:endParaRPr>
                    </a:p>
                  </a:txBody>
                  <a:tcPr marL="0" marR="0" marT="12065" marB="0" anchor="ctr">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88265" marR="26670" indent="-21590" algn="ctr">
                        <a:lnSpc>
                          <a:spcPts val="1380"/>
                        </a:lnSpc>
                        <a:spcBef>
                          <a:spcPts val="95"/>
                        </a:spcBef>
                      </a:pPr>
                      <a:r>
                        <a:rPr sz="1200" b="1" spc="-10" dirty="0">
                          <a:latin typeface="Times New Roman"/>
                          <a:cs typeface="Times New Roman"/>
                        </a:rPr>
                        <a:t>Refueling (months)</a:t>
                      </a:r>
                      <a:endParaRPr sz="1200">
                        <a:latin typeface="Times New Roman"/>
                        <a:cs typeface="Times New Roman"/>
                      </a:endParaRPr>
                    </a:p>
                  </a:txBody>
                  <a:tcPr marL="0" marR="0" marT="12065" marB="0" anchor="ctr">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0"/>
                  </a:ext>
                </a:extLst>
              </a:tr>
              <a:tr h="188595">
                <a:tc>
                  <a:txBody>
                    <a:bodyPr/>
                    <a:lstStyle/>
                    <a:p>
                      <a:pPr marL="231140" algn="ctr">
                        <a:lnSpc>
                          <a:spcPts val="1390"/>
                        </a:lnSpc>
                      </a:pPr>
                      <a:r>
                        <a:rPr sz="1200" spc="-10" dirty="0">
                          <a:latin typeface="Times New Roman"/>
                          <a:cs typeface="Times New Roman"/>
                        </a:rPr>
                        <a:t>mPower</a:t>
                      </a:r>
                      <a:endParaRPr sz="1200" dirty="0">
                        <a:latin typeface="Times New Roman"/>
                        <a:cs typeface="Times New Roman"/>
                      </a:endParaRPr>
                    </a:p>
                  </a:txBody>
                  <a:tcPr marL="0" marR="0" marT="0" marB="0" anchor="ctr">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35" algn="ctr">
                        <a:lnSpc>
                          <a:spcPts val="1390"/>
                        </a:lnSpc>
                      </a:pPr>
                      <a:r>
                        <a:rPr sz="1200" spc="-25" dirty="0">
                          <a:latin typeface="Times New Roman"/>
                          <a:cs typeface="Times New Roman"/>
                        </a:rPr>
                        <a:t>USA</a:t>
                      </a:r>
                      <a:endParaRPr sz="1200">
                        <a:latin typeface="Times New Roman"/>
                        <a:cs typeface="Times New Roman"/>
                      </a:endParaRPr>
                    </a:p>
                  </a:txBody>
                  <a:tcPr marL="0" marR="0" marT="0" marB="0" anchor="ctr">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R="160020" algn="ctr">
                        <a:lnSpc>
                          <a:spcPts val="1390"/>
                        </a:lnSpc>
                      </a:pPr>
                      <a:r>
                        <a:rPr sz="1200" spc="-25" dirty="0">
                          <a:latin typeface="Times New Roman"/>
                          <a:cs typeface="Times New Roman"/>
                        </a:rPr>
                        <a:t>180</a:t>
                      </a:r>
                      <a:endParaRPr sz="1200" dirty="0">
                        <a:latin typeface="Times New Roman"/>
                        <a:cs typeface="Times New Roman"/>
                      </a:endParaRPr>
                    </a:p>
                  </a:txBody>
                  <a:tcPr marL="0" marR="0" marT="0" marB="0" anchor="ctr">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ts val="1390"/>
                        </a:lnSpc>
                      </a:pPr>
                      <a:r>
                        <a:rPr sz="1200" spc="-20" dirty="0">
                          <a:latin typeface="Times New Roman"/>
                          <a:cs typeface="Times New Roman"/>
                        </a:rPr>
                        <a:t>&lt;5.0</a:t>
                      </a:r>
                      <a:endParaRPr sz="1200">
                        <a:latin typeface="Times New Roman"/>
                        <a:cs typeface="Times New Roman"/>
                      </a:endParaRPr>
                    </a:p>
                  </a:txBody>
                  <a:tcPr marL="0" marR="0" marT="0" marB="0" anchor="ctr">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17780" algn="ctr">
                        <a:lnSpc>
                          <a:spcPts val="1390"/>
                        </a:lnSpc>
                      </a:pPr>
                      <a:r>
                        <a:rPr sz="1200" spc="-10" dirty="0">
                          <a:latin typeface="Times New Roman"/>
                          <a:cs typeface="Times New Roman"/>
                        </a:rPr>
                        <a:t>&gt;40,000</a:t>
                      </a:r>
                      <a:endParaRPr sz="1200">
                        <a:latin typeface="Times New Roman"/>
                        <a:cs typeface="Times New Roman"/>
                      </a:endParaRPr>
                    </a:p>
                  </a:txBody>
                  <a:tcPr marL="0" marR="0" marT="0" marB="0" anchor="ctr">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ts val="1390"/>
                        </a:lnSpc>
                      </a:pPr>
                      <a:r>
                        <a:rPr sz="1200" spc="-25" dirty="0">
                          <a:latin typeface="Times New Roman"/>
                          <a:cs typeface="Times New Roman"/>
                        </a:rPr>
                        <a:t>69</a:t>
                      </a:r>
                      <a:endParaRPr sz="1200">
                        <a:latin typeface="Times New Roman"/>
                        <a:cs typeface="Times New Roman"/>
                      </a:endParaRPr>
                    </a:p>
                  </a:txBody>
                  <a:tcPr marL="0" marR="0" marT="0" marB="0" anchor="ctr">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ts val="1390"/>
                        </a:lnSpc>
                      </a:pPr>
                      <a:r>
                        <a:rPr sz="1200" spc="-25" dirty="0">
                          <a:latin typeface="Times New Roman"/>
                          <a:cs typeface="Times New Roman"/>
                        </a:rPr>
                        <a:t>48</a:t>
                      </a:r>
                      <a:endParaRPr sz="1200">
                        <a:latin typeface="Times New Roman"/>
                        <a:cs typeface="Times New Roman"/>
                      </a:endParaRPr>
                    </a:p>
                  </a:txBody>
                  <a:tcPr marL="0" marR="0" marT="0" marB="0" anchor="ctr">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1"/>
                  </a:ext>
                </a:extLst>
              </a:tr>
              <a:tr h="190500">
                <a:tc>
                  <a:txBody>
                    <a:bodyPr/>
                    <a:lstStyle/>
                    <a:p>
                      <a:pPr marL="228600" algn="ctr">
                        <a:lnSpc>
                          <a:spcPts val="1400"/>
                        </a:lnSpc>
                      </a:pPr>
                      <a:r>
                        <a:rPr sz="1200" spc="-10" dirty="0">
                          <a:latin typeface="Times New Roman"/>
                          <a:cs typeface="Times New Roman"/>
                        </a:rPr>
                        <a:t>NuScale</a:t>
                      </a:r>
                      <a:endParaRPr sz="1200">
                        <a:latin typeface="Times New Roman"/>
                        <a:cs typeface="Times New Roman"/>
                      </a:endParaRPr>
                    </a:p>
                  </a:txBody>
                  <a:tcPr marL="0" marR="0" marT="0" marB="0" anchor="ctr">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35" algn="ctr">
                        <a:lnSpc>
                          <a:spcPts val="1400"/>
                        </a:lnSpc>
                      </a:pPr>
                      <a:r>
                        <a:rPr sz="1200" spc="-25" dirty="0">
                          <a:latin typeface="Times New Roman"/>
                          <a:cs typeface="Times New Roman"/>
                        </a:rPr>
                        <a:t>USA</a:t>
                      </a:r>
                      <a:endParaRPr sz="1200">
                        <a:latin typeface="Times New Roman"/>
                        <a:cs typeface="Times New Roman"/>
                      </a:endParaRPr>
                    </a:p>
                  </a:txBody>
                  <a:tcPr marL="0" marR="0" marT="0" marB="0" anchor="ctr">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R="198120" algn="ctr">
                        <a:lnSpc>
                          <a:spcPts val="1400"/>
                        </a:lnSpc>
                      </a:pPr>
                      <a:r>
                        <a:rPr sz="1200" spc="-25" dirty="0">
                          <a:latin typeface="Times New Roman"/>
                          <a:cs typeface="Times New Roman"/>
                        </a:rPr>
                        <a:t>45</a:t>
                      </a:r>
                      <a:endParaRPr sz="1200">
                        <a:latin typeface="Times New Roman"/>
                        <a:cs typeface="Times New Roman"/>
                      </a:endParaRPr>
                    </a:p>
                  </a:txBody>
                  <a:tcPr marL="0" marR="0" marT="0" marB="0" anchor="ctr">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ts val="1400"/>
                        </a:lnSpc>
                      </a:pPr>
                      <a:r>
                        <a:rPr sz="1200" spc="-10" dirty="0">
                          <a:latin typeface="Times New Roman"/>
                          <a:cs typeface="Times New Roman"/>
                        </a:rPr>
                        <a:t>&lt;4.95</a:t>
                      </a:r>
                      <a:endParaRPr sz="1200" dirty="0">
                        <a:latin typeface="Times New Roman"/>
                        <a:cs typeface="Times New Roman"/>
                      </a:endParaRPr>
                    </a:p>
                  </a:txBody>
                  <a:tcPr marL="0" marR="0" marT="0" marB="0" anchor="ctr">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ts val="1400"/>
                        </a:lnSpc>
                      </a:pPr>
                      <a:r>
                        <a:rPr sz="1200" spc="-25" dirty="0">
                          <a:latin typeface="Times New Roman"/>
                          <a:cs typeface="Times New Roman"/>
                        </a:rPr>
                        <a:t>N/A</a:t>
                      </a:r>
                      <a:endParaRPr sz="1200">
                        <a:latin typeface="Times New Roman"/>
                        <a:cs typeface="Times New Roman"/>
                      </a:endParaRPr>
                    </a:p>
                  </a:txBody>
                  <a:tcPr marL="0" marR="0" marT="0" marB="0" anchor="ctr">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ts val="1400"/>
                        </a:lnSpc>
                      </a:pPr>
                      <a:r>
                        <a:rPr sz="1200" spc="-25" dirty="0">
                          <a:latin typeface="Times New Roman"/>
                          <a:cs typeface="Times New Roman"/>
                        </a:rPr>
                        <a:t>37</a:t>
                      </a:r>
                      <a:endParaRPr sz="1200">
                        <a:latin typeface="Times New Roman"/>
                        <a:cs typeface="Times New Roman"/>
                      </a:endParaRPr>
                    </a:p>
                  </a:txBody>
                  <a:tcPr marL="0" marR="0" marT="0" marB="0" anchor="ctr">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ts val="1400"/>
                        </a:lnSpc>
                      </a:pPr>
                      <a:r>
                        <a:rPr sz="1200" spc="-25" dirty="0">
                          <a:latin typeface="Times New Roman"/>
                          <a:cs typeface="Times New Roman"/>
                        </a:rPr>
                        <a:t>24</a:t>
                      </a:r>
                      <a:endParaRPr sz="1200">
                        <a:latin typeface="Times New Roman"/>
                        <a:cs typeface="Times New Roman"/>
                      </a:endParaRPr>
                    </a:p>
                  </a:txBody>
                  <a:tcPr marL="0" marR="0" marT="0" marB="0" anchor="ctr">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2"/>
                  </a:ext>
                </a:extLst>
              </a:tr>
              <a:tr h="363855">
                <a:tc>
                  <a:txBody>
                    <a:bodyPr/>
                    <a:lstStyle/>
                    <a:p>
                      <a:pPr marL="339725" marR="27305" indent="-269875" algn="ctr">
                        <a:lnSpc>
                          <a:spcPts val="1380"/>
                        </a:lnSpc>
                        <a:spcBef>
                          <a:spcPts val="5"/>
                        </a:spcBef>
                      </a:pPr>
                      <a:r>
                        <a:rPr sz="1200" spc="-10" dirty="0">
                          <a:latin typeface="Times New Roman"/>
                          <a:cs typeface="Times New Roman"/>
                        </a:rPr>
                        <a:t>Westinghouse </a:t>
                      </a:r>
                      <a:r>
                        <a:rPr sz="1200" spc="-25" dirty="0">
                          <a:latin typeface="Times New Roman"/>
                          <a:cs typeface="Times New Roman"/>
                        </a:rPr>
                        <a:t>SMR</a:t>
                      </a:r>
                      <a:endParaRPr sz="1200" dirty="0">
                        <a:latin typeface="Times New Roman"/>
                        <a:cs typeface="Times New Roman"/>
                      </a:endParaRPr>
                    </a:p>
                  </a:txBody>
                  <a:tcPr marL="0" marR="0" marT="635" marB="0" anchor="ctr">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35" algn="ctr">
                        <a:lnSpc>
                          <a:spcPct val="100000"/>
                        </a:lnSpc>
                        <a:spcBef>
                          <a:spcPts val="645"/>
                        </a:spcBef>
                      </a:pPr>
                      <a:r>
                        <a:rPr sz="1200" spc="-25" dirty="0">
                          <a:latin typeface="Times New Roman"/>
                          <a:cs typeface="Times New Roman"/>
                        </a:rPr>
                        <a:t>USA</a:t>
                      </a:r>
                      <a:endParaRPr sz="1200">
                        <a:latin typeface="Times New Roman"/>
                        <a:cs typeface="Times New Roman"/>
                      </a:endParaRPr>
                    </a:p>
                  </a:txBody>
                  <a:tcPr marL="0" marR="0" marT="81915" marB="0" anchor="ctr">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R="160020" algn="ctr">
                        <a:lnSpc>
                          <a:spcPct val="100000"/>
                        </a:lnSpc>
                        <a:spcBef>
                          <a:spcPts val="645"/>
                        </a:spcBef>
                      </a:pPr>
                      <a:r>
                        <a:rPr sz="1200" spc="-25" dirty="0">
                          <a:latin typeface="Times New Roman"/>
                          <a:cs typeface="Times New Roman"/>
                        </a:rPr>
                        <a:t>225</a:t>
                      </a:r>
                      <a:endParaRPr sz="1200">
                        <a:latin typeface="Times New Roman"/>
                        <a:cs typeface="Times New Roman"/>
                      </a:endParaRPr>
                    </a:p>
                  </a:txBody>
                  <a:tcPr marL="0" marR="0" marT="81915" marB="0" anchor="ctr">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ct val="100000"/>
                        </a:lnSpc>
                        <a:spcBef>
                          <a:spcPts val="645"/>
                        </a:spcBef>
                      </a:pPr>
                      <a:r>
                        <a:rPr sz="1200" spc="-20" dirty="0">
                          <a:latin typeface="Times New Roman"/>
                          <a:cs typeface="Times New Roman"/>
                        </a:rPr>
                        <a:t>&lt;5.0</a:t>
                      </a:r>
                      <a:endParaRPr sz="1200" dirty="0">
                        <a:latin typeface="Times New Roman"/>
                        <a:cs typeface="Times New Roman"/>
                      </a:endParaRPr>
                    </a:p>
                  </a:txBody>
                  <a:tcPr marL="0" marR="0" marT="81915" marB="0" anchor="ctr">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17780" algn="ctr">
                        <a:lnSpc>
                          <a:spcPct val="100000"/>
                        </a:lnSpc>
                        <a:spcBef>
                          <a:spcPts val="645"/>
                        </a:spcBef>
                      </a:pPr>
                      <a:r>
                        <a:rPr sz="1200" spc="-10" dirty="0">
                          <a:latin typeface="Times New Roman"/>
                          <a:cs typeface="Times New Roman"/>
                        </a:rPr>
                        <a:t>&gt;62,000</a:t>
                      </a:r>
                      <a:endParaRPr sz="1200">
                        <a:latin typeface="Times New Roman"/>
                        <a:cs typeface="Times New Roman"/>
                      </a:endParaRPr>
                    </a:p>
                  </a:txBody>
                  <a:tcPr marL="0" marR="0" marT="81915" marB="0" anchor="ctr">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ct val="100000"/>
                        </a:lnSpc>
                        <a:spcBef>
                          <a:spcPts val="645"/>
                        </a:spcBef>
                      </a:pPr>
                      <a:r>
                        <a:rPr sz="1200" spc="-25" dirty="0">
                          <a:latin typeface="Times New Roman"/>
                          <a:cs typeface="Times New Roman"/>
                        </a:rPr>
                        <a:t>89</a:t>
                      </a:r>
                      <a:endParaRPr sz="1200">
                        <a:latin typeface="Times New Roman"/>
                        <a:cs typeface="Times New Roman"/>
                      </a:endParaRPr>
                    </a:p>
                  </a:txBody>
                  <a:tcPr marL="0" marR="0" marT="81915" marB="0" anchor="ctr">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ct val="100000"/>
                        </a:lnSpc>
                        <a:spcBef>
                          <a:spcPts val="645"/>
                        </a:spcBef>
                      </a:pPr>
                      <a:r>
                        <a:rPr sz="1200" spc="-25" dirty="0">
                          <a:latin typeface="Times New Roman"/>
                          <a:cs typeface="Times New Roman"/>
                        </a:rPr>
                        <a:t>24</a:t>
                      </a:r>
                      <a:endParaRPr sz="1200">
                        <a:latin typeface="Times New Roman"/>
                        <a:cs typeface="Times New Roman"/>
                      </a:endParaRPr>
                    </a:p>
                  </a:txBody>
                  <a:tcPr marL="0" marR="0" marT="81915" marB="0" anchor="ctr">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3"/>
                  </a:ext>
                </a:extLst>
              </a:tr>
              <a:tr h="188595">
                <a:tc>
                  <a:txBody>
                    <a:bodyPr/>
                    <a:lstStyle/>
                    <a:p>
                      <a:pPr marR="173355" algn="ctr">
                        <a:lnSpc>
                          <a:spcPts val="1390"/>
                        </a:lnSpc>
                      </a:pPr>
                      <a:r>
                        <a:rPr sz="1200" spc="-10" dirty="0">
                          <a:latin typeface="Times New Roman"/>
                          <a:cs typeface="Times New Roman"/>
                        </a:rPr>
                        <a:t>SMR-</a:t>
                      </a:r>
                      <a:r>
                        <a:rPr sz="1200" spc="-25" dirty="0">
                          <a:latin typeface="Times New Roman"/>
                          <a:cs typeface="Times New Roman"/>
                        </a:rPr>
                        <a:t>160</a:t>
                      </a:r>
                      <a:endParaRPr sz="1200" dirty="0">
                        <a:latin typeface="Times New Roman"/>
                        <a:cs typeface="Times New Roman"/>
                      </a:endParaRPr>
                    </a:p>
                  </a:txBody>
                  <a:tcPr marL="0" marR="0" marT="0" marB="0" anchor="ctr">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35" algn="ctr">
                        <a:lnSpc>
                          <a:spcPts val="1390"/>
                        </a:lnSpc>
                      </a:pPr>
                      <a:r>
                        <a:rPr sz="1200" spc="-25" dirty="0">
                          <a:latin typeface="Times New Roman"/>
                          <a:cs typeface="Times New Roman"/>
                        </a:rPr>
                        <a:t>USA</a:t>
                      </a:r>
                      <a:endParaRPr sz="1200">
                        <a:latin typeface="Times New Roman"/>
                        <a:cs typeface="Times New Roman"/>
                      </a:endParaRPr>
                    </a:p>
                  </a:txBody>
                  <a:tcPr marL="0" marR="0" marT="0" marB="0" anchor="ctr">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R="160020" algn="ctr">
                        <a:lnSpc>
                          <a:spcPts val="1390"/>
                        </a:lnSpc>
                      </a:pPr>
                      <a:r>
                        <a:rPr sz="1200" spc="-25" dirty="0">
                          <a:latin typeface="Times New Roman"/>
                          <a:cs typeface="Times New Roman"/>
                        </a:rPr>
                        <a:t>160</a:t>
                      </a:r>
                      <a:endParaRPr sz="1200">
                        <a:latin typeface="Times New Roman"/>
                        <a:cs typeface="Times New Roman"/>
                      </a:endParaRPr>
                    </a:p>
                  </a:txBody>
                  <a:tcPr marL="0" marR="0" marT="0" marB="0" anchor="ctr">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ts val="1390"/>
                        </a:lnSpc>
                      </a:pPr>
                      <a:r>
                        <a:rPr sz="1200" spc="-20" dirty="0">
                          <a:latin typeface="Times New Roman"/>
                          <a:cs typeface="Times New Roman"/>
                        </a:rPr>
                        <a:t>4.95</a:t>
                      </a:r>
                      <a:endParaRPr sz="1200">
                        <a:latin typeface="Times New Roman"/>
                        <a:cs typeface="Times New Roman"/>
                      </a:endParaRPr>
                    </a:p>
                  </a:txBody>
                  <a:tcPr marL="0" marR="0" marT="0" marB="0" anchor="ctr">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ts val="1390"/>
                        </a:lnSpc>
                      </a:pPr>
                      <a:r>
                        <a:rPr sz="1200" spc="-10" dirty="0">
                          <a:latin typeface="Times New Roman"/>
                          <a:cs typeface="Times New Roman"/>
                        </a:rPr>
                        <a:t>32,000</a:t>
                      </a:r>
                      <a:endParaRPr sz="1200">
                        <a:latin typeface="Times New Roman"/>
                        <a:cs typeface="Times New Roman"/>
                      </a:endParaRPr>
                    </a:p>
                  </a:txBody>
                  <a:tcPr marL="0" marR="0" marT="0" marB="0" anchor="ctr">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ts val="1390"/>
                        </a:lnSpc>
                      </a:pPr>
                      <a:r>
                        <a:rPr sz="1200" spc="-25" dirty="0">
                          <a:latin typeface="Times New Roman"/>
                          <a:cs typeface="Times New Roman"/>
                        </a:rPr>
                        <a:t>N/A</a:t>
                      </a:r>
                      <a:endParaRPr sz="1200">
                        <a:latin typeface="Times New Roman"/>
                        <a:cs typeface="Times New Roman"/>
                      </a:endParaRPr>
                    </a:p>
                  </a:txBody>
                  <a:tcPr marL="0" marR="0" marT="0" marB="0" anchor="ctr">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ts val="1390"/>
                        </a:lnSpc>
                      </a:pPr>
                      <a:r>
                        <a:rPr sz="1200" spc="-10" dirty="0">
                          <a:latin typeface="Times New Roman"/>
                          <a:cs typeface="Times New Roman"/>
                        </a:rPr>
                        <a:t>36-</a:t>
                      </a:r>
                      <a:r>
                        <a:rPr sz="1200" spc="-35" dirty="0">
                          <a:latin typeface="Times New Roman"/>
                          <a:cs typeface="Times New Roman"/>
                        </a:rPr>
                        <a:t>48</a:t>
                      </a:r>
                      <a:endParaRPr sz="1200">
                        <a:latin typeface="Times New Roman"/>
                        <a:cs typeface="Times New Roman"/>
                      </a:endParaRPr>
                    </a:p>
                  </a:txBody>
                  <a:tcPr marL="0" marR="0" marT="0" marB="0" anchor="ctr">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4"/>
                  </a:ext>
                </a:extLst>
              </a:tr>
              <a:tr h="188595">
                <a:tc>
                  <a:txBody>
                    <a:bodyPr/>
                    <a:lstStyle/>
                    <a:p>
                      <a:pPr marL="219075" algn="ctr">
                        <a:lnSpc>
                          <a:spcPts val="1390"/>
                        </a:lnSpc>
                      </a:pPr>
                      <a:r>
                        <a:rPr sz="1200" spc="-10" dirty="0">
                          <a:latin typeface="Times New Roman"/>
                          <a:cs typeface="Times New Roman"/>
                        </a:rPr>
                        <a:t>Flexblue</a:t>
                      </a:r>
                      <a:endParaRPr sz="1200">
                        <a:latin typeface="Times New Roman"/>
                        <a:cs typeface="Times New Roman"/>
                      </a:endParaRPr>
                    </a:p>
                  </a:txBody>
                  <a:tcPr marL="0" marR="0" marT="0" marB="0" anchor="ctr">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2540" algn="ctr">
                        <a:lnSpc>
                          <a:spcPts val="1390"/>
                        </a:lnSpc>
                      </a:pPr>
                      <a:r>
                        <a:rPr sz="1200" spc="-10" dirty="0">
                          <a:latin typeface="Times New Roman"/>
                          <a:cs typeface="Times New Roman"/>
                        </a:rPr>
                        <a:t>France</a:t>
                      </a:r>
                      <a:endParaRPr sz="1200">
                        <a:latin typeface="Times New Roman"/>
                        <a:cs typeface="Times New Roman"/>
                      </a:endParaRPr>
                    </a:p>
                  </a:txBody>
                  <a:tcPr marL="0" marR="0" marT="0" marB="0" anchor="ctr">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R="160020" algn="ctr">
                        <a:lnSpc>
                          <a:spcPts val="1390"/>
                        </a:lnSpc>
                      </a:pPr>
                      <a:r>
                        <a:rPr sz="1200" spc="-25" dirty="0">
                          <a:latin typeface="Times New Roman"/>
                          <a:cs typeface="Times New Roman"/>
                        </a:rPr>
                        <a:t>160</a:t>
                      </a:r>
                      <a:endParaRPr sz="1200">
                        <a:latin typeface="Times New Roman"/>
                        <a:cs typeface="Times New Roman"/>
                      </a:endParaRPr>
                    </a:p>
                  </a:txBody>
                  <a:tcPr marL="0" marR="0" marT="0" marB="0" anchor="ctr">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ts val="1390"/>
                        </a:lnSpc>
                      </a:pPr>
                      <a:r>
                        <a:rPr sz="1200" spc="-25" dirty="0">
                          <a:latin typeface="Times New Roman"/>
                          <a:cs typeface="Times New Roman"/>
                        </a:rPr>
                        <a:t>4.5</a:t>
                      </a:r>
                      <a:endParaRPr sz="1200">
                        <a:latin typeface="Times New Roman"/>
                        <a:cs typeface="Times New Roman"/>
                      </a:endParaRPr>
                    </a:p>
                  </a:txBody>
                  <a:tcPr marL="0" marR="0" marT="0" marB="0" anchor="ctr">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ct val="100000"/>
                        </a:lnSpc>
                      </a:pPr>
                      <a:endParaRPr sz="1000" dirty="0">
                        <a:latin typeface="Times New Roman"/>
                        <a:cs typeface="Times New Roman"/>
                      </a:endParaRPr>
                    </a:p>
                  </a:txBody>
                  <a:tcPr marL="0" marR="0" marT="0" marB="0" anchor="ctr">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ts val="1390"/>
                        </a:lnSpc>
                      </a:pPr>
                      <a:r>
                        <a:rPr sz="1200" spc="-25" dirty="0">
                          <a:latin typeface="Times New Roman"/>
                          <a:cs typeface="Times New Roman"/>
                        </a:rPr>
                        <a:t>77</a:t>
                      </a:r>
                      <a:endParaRPr sz="1200">
                        <a:latin typeface="Times New Roman"/>
                        <a:cs typeface="Times New Roman"/>
                      </a:endParaRPr>
                    </a:p>
                  </a:txBody>
                  <a:tcPr marL="0" marR="0" marT="0" marB="0" anchor="ctr">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ts val="1390"/>
                        </a:lnSpc>
                      </a:pPr>
                      <a:r>
                        <a:rPr sz="1200" spc="-25" dirty="0">
                          <a:latin typeface="Times New Roman"/>
                          <a:cs typeface="Times New Roman"/>
                        </a:rPr>
                        <a:t>40</a:t>
                      </a:r>
                      <a:endParaRPr sz="1200">
                        <a:latin typeface="Times New Roman"/>
                        <a:cs typeface="Times New Roman"/>
                      </a:endParaRPr>
                    </a:p>
                  </a:txBody>
                  <a:tcPr marL="0" marR="0" marT="0" marB="0" anchor="ctr">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5"/>
                  </a:ext>
                </a:extLst>
              </a:tr>
              <a:tr h="188595">
                <a:tc>
                  <a:txBody>
                    <a:bodyPr/>
                    <a:lstStyle/>
                    <a:p>
                      <a:pPr marL="197485" algn="ctr">
                        <a:lnSpc>
                          <a:spcPts val="1390"/>
                        </a:lnSpc>
                      </a:pPr>
                      <a:r>
                        <a:rPr sz="1200" spc="-10" dirty="0">
                          <a:latin typeface="Times New Roman"/>
                          <a:cs typeface="Times New Roman"/>
                        </a:rPr>
                        <a:t>ACP-</a:t>
                      </a:r>
                      <a:r>
                        <a:rPr sz="1200" spc="-25" dirty="0">
                          <a:latin typeface="Times New Roman"/>
                          <a:cs typeface="Times New Roman"/>
                        </a:rPr>
                        <a:t>100</a:t>
                      </a:r>
                      <a:endParaRPr sz="1200" dirty="0">
                        <a:latin typeface="Times New Roman"/>
                        <a:cs typeface="Times New Roman"/>
                      </a:endParaRPr>
                    </a:p>
                  </a:txBody>
                  <a:tcPr marL="0" marR="0" marT="0" marB="0" anchor="ctr">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2540" algn="ctr">
                        <a:lnSpc>
                          <a:spcPts val="1390"/>
                        </a:lnSpc>
                      </a:pPr>
                      <a:r>
                        <a:rPr sz="1200" spc="-10" dirty="0">
                          <a:latin typeface="Times New Roman"/>
                          <a:cs typeface="Times New Roman"/>
                        </a:rPr>
                        <a:t>China</a:t>
                      </a:r>
                      <a:endParaRPr sz="1200">
                        <a:latin typeface="Times New Roman"/>
                        <a:cs typeface="Times New Roman"/>
                      </a:endParaRPr>
                    </a:p>
                  </a:txBody>
                  <a:tcPr marL="0" marR="0" marT="0" marB="0" anchor="ctr">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R="160020" algn="ctr">
                        <a:lnSpc>
                          <a:spcPts val="1390"/>
                        </a:lnSpc>
                      </a:pPr>
                      <a:r>
                        <a:rPr sz="1200" spc="-25" dirty="0">
                          <a:latin typeface="Times New Roman"/>
                          <a:cs typeface="Times New Roman"/>
                        </a:rPr>
                        <a:t>100</a:t>
                      </a:r>
                      <a:endParaRPr sz="1200">
                        <a:latin typeface="Times New Roman"/>
                        <a:cs typeface="Times New Roman"/>
                      </a:endParaRPr>
                    </a:p>
                  </a:txBody>
                  <a:tcPr marL="0" marR="0" marT="0" marB="0" anchor="ctr">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176530" algn="ctr">
                        <a:lnSpc>
                          <a:spcPts val="1390"/>
                        </a:lnSpc>
                      </a:pPr>
                      <a:r>
                        <a:rPr sz="1200" dirty="0">
                          <a:latin typeface="Times New Roman"/>
                          <a:cs typeface="Times New Roman"/>
                        </a:rPr>
                        <a:t>2.4 – </a:t>
                      </a:r>
                      <a:r>
                        <a:rPr sz="1200" spc="-25" dirty="0">
                          <a:latin typeface="Times New Roman"/>
                          <a:cs typeface="Times New Roman"/>
                        </a:rPr>
                        <a:t>3.0</a:t>
                      </a:r>
                      <a:endParaRPr sz="1200" dirty="0">
                        <a:latin typeface="Times New Roman"/>
                        <a:cs typeface="Times New Roman"/>
                      </a:endParaRPr>
                    </a:p>
                  </a:txBody>
                  <a:tcPr marL="0" marR="0" marT="0" marB="0" anchor="ctr">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17780" algn="ctr">
                        <a:lnSpc>
                          <a:spcPts val="1390"/>
                        </a:lnSpc>
                      </a:pPr>
                      <a:r>
                        <a:rPr sz="1200" spc="-10" dirty="0">
                          <a:latin typeface="Times New Roman"/>
                          <a:cs typeface="Times New Roman"/>
                        </a:rPr>
                        <a:t>&lt;45,000</a:t>
                      </a:r>
                      <a:endParaRPr sz="1200" dirty="0">
                        <a:latin typeface="Times New Roman"/>
                        <a:cs typeface="Times New Roman"/>
                      </a:endParaRPr>
                    </a:p>
                  </a:txBody>
                  <a:tcPr marL="0" marR="0" marT="0" marB="0" anchor="ctr">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ts val="1390"/>
                        </a:lnSpc>
                      </a:pPr>
                      <a:r>
                        <a:rPr sz="1200" spc="-25" dirty="0">
                          <a:latin typeface="Times New Roman"/>
                          <a:cs typeface="Times New Roman"/>
                        </a:rPr>
                        <a:t>57</a:t>
                      </a:r>
                      <a:endParaRPr sz="1200">
                        <a:latin typeface="Times New Roman"/>
                        <a:cs typeface="Times New Roman"/>
                      </a:endParaRPr>
                    </a:p>
                  </a:txBody>
                  <a:tcPr marL="0" marR="0" marT="0" marB="0" anchor="ctr">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ts val="1390"/>
                        </a:lnSpc>
                      </a:pPr>
                      <a:r>
                        <a:rPr sz="1200" spc="-25" dirty="0">
                          <a:latin typeface="Times New Roman"/>
                          <a:cs typeface="Times New Roman"/>
                        </a:rPr>
                        <a:t>24</a:t>
                      </a:r>
                      <a:endParaRPr sz="1200">
                        <a:latin typeface="Times New Roman"/>
                        <a:cs typeface="Times New Roman"/>
                      </a:endParaRPr>
                    </a:p>
                  </a:txBody>
                  <a:tcPr marL="0" marR="0" marT="0" marB="0" anchor="ctr">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6"/>
                  </a:ext>
                </a:extLst>
              </a:tr>
              <a:tr h="188595">
                <a:tc>
                  <a:txBody>
                    <a:bodyPr/>
                    <a:lstStyle/>
                    <a:p>
                      <a:pPr marL="193040" algn="ctr">
                        <a:lnSpc>
                          <a:spcPts val="1390"/>
                        </a:lnSpc>
                      </a:pPr>
                      <a:r>
                        <a:rPr sz="1200" spc="-10" dirty="0">
                          <a:latin typeface="Times New Roman"/>
                          <a:cs typeface="Times New Roman"/>
                        </a:rPr>
                        <a:t>KLT-</a:t>
                      </a:r>
                      <a:r>
                        <a:rPr sz="1200" spc="-25" dirty="0">
                          <a:latin typeface="Times New Roman"/>
                          <a:cs typeface="Times New Roman"/>
                        </a:rPr>
                        <a:t>40S</a:t>
                      </a:r>
                      <a:endParaRPr sz="1200" dirty="0">
                        <a:latin typeface="Times New Roman"/>
                        <a:cs typeface="Times New Roman"/>
                      </a:endParaRPr>
                    </a:p>
                  </a:txBody>
                  <a:tcPr marL="0" marR="0" marT="0" marB="0" anchor="ctr">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2540" algn="ctr">
                        <a:lnSpc>
                          <a:spcPts val="1390"/>
                        </a:lnSpc>
                      </a:pPr>
                      <a:r>
                        <a:rPr sz="1200" spc="-10" dirty="0">
                          <a:latin typeface="Times New Roman"/>
                          <a:cs typeface="Times New Roman"/>
                        </a:rPr>
                        <a:t>Russia</a:t>
                      </a:r>
                      <a:endParaRPr sz="1200">
                        <a:latin typeface="Times New Roman"/>
                        <a:cs typeface="Times New Roman"/>
                      </a:endParaRPr>
                    </a:p>
                  </a:txBody>
                  <a:tcPr marL="0" marR="0" marT="0" marB="0" anchor="ctr">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R="198120" algn="ctr">
                        <a:lnSpc>
                          <a:spcPts val="1390"/>
                        </a:lnSpc>
                      </a:pPr>
                      <a:r>
                        <a:rPr sz="1200" spc="-25" dirty="0">
                          <a:latin typeface="Times New Roman"/>
                          <a:cs typeface="Times New Roman"/>
                        </a:rPr>
                        <a:t>35</a:t>
                      </a:r>
                      <a:endParaRPr sz="1200">
                        <a:latin typeface="Times New Roman"/>
                        <a:cs typeface="Times New Roman"/>
                      </a:endParaRPr>
                    </a:p>
                  </a:txBody>
                  <a:tcPr marL="0" marR="0" marT="0" marB="0" anchor="ctr">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35" algn="ctr">
                        <a:lnSpc>
                          <a:spcPts val="1390"/>
                        </a:lnSpc>
                      </a:pPr>
                      <a:r>
                        <a:rPr sz="1200" spc="-25" dirty="0">
                          <a:latin typeface="Times New Roman"/>
                          <a:cs typeface="Times New Roman"/>
                        </a:rPr>
                        <a:t>&lt;20</a:t>
                      </a:r>
                      <a:endParaRPr sz="1200">
                        <a:latin typeface="Times New Roman"/>
                        <a:cs typeface="Times New Roman"/>
                      </a:endParaRPr>
                    </a:p>
                  </a:txBody>
                  <a:tcPr marL="0" marR="0" marT="0" marB="0" anchor="ctr">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ts val="1390"/>
                        </a:lnSpc>
                      </a:pPr>
                      <a:r>
                        <a:rPr sz="1200" spc="-10" dirty="0">
                          <a:latin typeface="Times New Roman"/>
                          <a:cs typeface="Times New Roman"/>
                        </a:rPr>
                        <a:t>45,400</a:t>
                      </a:r>
                      <a:endParaRPr sz="1200" dirty="0">
                        <a:latin typeface="Times New Roman"/>
                        <a:cs typeface="Times New Roman"/>
                      </a:endParaRPr>
                    </a:p>
                  </a:txBody>
                  <a:tcPr marL="0" marR="0" marT="0" marB="0" anchor="ctr">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ts val="1390"/>
                        </a:lnSpc>
                      </a:pPr>
                      <a:r>
                        <a:rPr sz="1200" spc="-25" dirty="0">
                          <a:latin typeface="Times New Roman"/>
                          <a:cs typeface="Times New Roman"/>
                        </a:rPr>
                        <a:t>121</a:t>
                      </a:r>
                      <a:endParaRPr sz="1200">
                        <a:latin typeface="Times New Roman"/>
                        <a:cs typeface="Times New Roman"/>
                      </a:endParaRPr>
                    </a:p>
                  </a:txBody>
                  <a:tcPr marL="0" marR="0" marT="0" marB="0" anchor="ctr">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ts val="1390"/>
                        </a:lnSpc>
                      </a:pPr>
                      <a:r>
                        <a:rPr sz="1200" spc="-25" dirty="0">
                          <a:latin typeface="Times New Roman"/>
                          <a:cs typeface="Times New Roman"/>
                        </a:rPr>
                        <a:t>28</a:t>
                      </a:r>
                      <a:endParaRPr sz="1200">
                        <a:latin typeface="Times New Roman"/>
                        <a:cs typeface="Times New Roman"/>
                      </a:endParaRPr>
                    </a:p>
                  </a:txBody>
                  <a:tcPr marL="0" marR="0" marT="0" marB="0" anchor="ctr">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7"/>
                  </a:ext>
                </a:extLst>
              </a:tr>
              <a:tr h="190500">
                <a:tc>
                  <a:txBody>
                    <a:bodyPr/>
                    <a:lstStyle/>
                    <a:p>
                      <a:pPr marR="132080" algn="ctr">
                        <a:lnSpc>
                          <a:spcPts val="1400"/>
                        </a:lnSpc>
                      </a:pPr>
                      <a:r>
                        <a:rPr sz="1200" spc="-10" dirty="0">
                          <a:latin typeface="Times New Roman"/>
                          <a:cs typeface="Times New Roman"/>
                        </a:rPr>
                        <a:t>VBER-</a:t>
                      </a:r>
                      <a:r>
                        <a:rPr sz="1200" spc="-25" dirty="0">
                          <a:latin typeface="Times New Roman"/>
                          <a:cs typeface="Times New Roman"/>
                        </a:rPr>
                        <a:t>300</a:t>
                      </a:r>
                      <a:endParaRPr sz="1200" dirty="0">
                        <a:latin typeface="Times New Roman"/>
                        <a:cs typeface="Times New Roman"/>
                      </a:endParaRPr>
                    </a:p>
                  </a:txBody>
                  <a:tcPr marL="0" marR="0" marT="0" marB="0" anchor="ctr">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2540" algn="ctr">
                        <a:lnSpc>
                          <a:spcPts val="1400"/>
                        </a:lnSpc>
                      </a:pPr>
                      <a:r>
                        <a:rPr sz="1200" spc="-10" dirty="0">
                          <a:latin typeface="Times New Roman"/>
                          <a:cs typeface="Times New Roman"/>
                        </a:rPr>
                        <a:t>Russia</a:t>
                      </a:r>
                      <a:endParaRPr sz="1200">
                        <a:latin typeface="Times New Roman"/>
                        <a:cs typeface="Times New Roman"/>
                      </a:endParaRPr>
                    </a:p>
                  </a:txBody>
                  <a:tcPr marL="0" marR="0" marT="0" marB="0" anchor="ctr">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R="160020" algn="ctr">
                        <a:lnSpc>
                          <a:spcPts val="1400"/>
                        </a:lnSpc>
                      </a:pPr>
                      <a:r>
                        <a:rPr sz="1200" spc="-25" dirty="0">
                          <a:latin typeface="Times New Roman"/>
                          <a:cs typeface="Times New Roman"/>
                        </a:rPr>
                        <a:t>325</a:t>
                      </a:r>
                      <a:endParaRPr sz="1200">
                        <a:latin typeface="Times New Roman"/>
                        <a:cs typeface="Times New Roman"/>
                      </a:endParaRPr>
                    </a:p>
                  </a:txBody>
                  <a:tcPr marL="0" marR="0" marT="0" marB="0" anchor="ctr">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ts val="1400"/>
                        </a:lnSpc>
                      </a:pPr>
                      <a:r>
                        <a:rPr sz="1200" spc="-20" dirty="0">
                          <a:latin typeface="Times New Roman"/>
                          <a:cs typeface="Times New Roman"/>
                        </a:rPr>
                        <a:t>4.95</a:t>
                      </a:r>
                      <a:endParaRPr sz="1200">
                        <a:latin typeface="Times New Roman"/>
                        <a:cs typeface="Times New Roman"/>
                      </a:endParaRPr>
                    </a:p>
                  </a:txBody>
                  <a:tcPr marL="0" marR="0" marT="0" marB="0" anchor="ctr">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ts val="1400"/>
                        </a:lnSpc>
                      </a:pPr>
                      <a:r>
                        <a:rPr sz="1200" spc="-10" dirty="0">
                          <a:latin typeface="Times New Roman"/>
                          <a:cs typeface="Times New Roman"/>
                        </a:rPr>
                        <a:t>50,000</a:t>
                      </a:r>
                      <a:endParaRPr sz="1200">
                        <a:latin typeface="Times New Roman"/>
                        <a:cs typeface="Times New Roman"/>
                      </a:endParaRPr>
                    </a:p>
                  </a:txBody>
                  <a:tcPr marL="0" marR="0" marT="0" marB="0" anchor="ctr">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ts val="1400"/>
                        </a:lnSpc>
                      </a:pPr>
                      <a:r>
                        <a:rPr sz="1200" spc="-25" dirty="0">
                          <a:latin typeface="Times New Roman"/>
                          <a:cs typeface="Times New Roman"/>
                        </a:rPr>
                        <a:t>85</a:t>
                      </a:r>
                      <a:endParaRPr sz="1200" dirty="0">
                        <a:latin typeface="Times New Roman"/>
                        <a:cs typeface="Times New Roman"/>
                      </a:endParaRPr>
                    </a:p>
                  </a:txBody>
                  <a:tcPr marL="0" marR="0" marT="0" marB="0" anchor="ctr">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ts val="1400"/>
                        </a:lnSpc>
                      </a:pPr>
                      <a:r>
                        <a:rPr sz="1200" spc="-25" dirty="0">
                          <a:latin typeface="Times New Roman"/>
                          <a:cs typeface="Times New Roman"/>
                        </a:rPr>
                        <a:t>72</a:t>
                      </a:r>
                      <a:endParaRPr sz="1200" dirty="0">
                        <a:latin typeface="Times New Roman"/>
                        <a:cs typeface="Times New Roman"/>
                      </a:endParaRPr>
                    </a:p>
                  </a:txBody>
                  <a:tcPr marL="0" marR="0" marT="0" marB="0" anchor="ctr">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8"/>
                  </a:ext>
                </a:extLst>
              </a:tr>
            </a:tbl>
          </a:graphicData>
        </a:graphic>
      </p:graphicFrame>
      <p:graphicFrame>
        <p:nvGraphicFramePr>
          <p:cNvPr id="7" name="object 2">
            <a:extLst>
              <a:ext uri="{FF2B5EF4-FFF2-40B4-BE49-F238E27FC236}">
                <a16:creationId xmlns:a16="http://schemas.microsoft.com/office/drawing/2014/main" id="{6AAE7738-F513-6FF8-DA6B-339DE1D17166}"/>
              </a:ext>
            </a:extLst>
          </p:cNvPr>
          <p:cNvGraphicFramePr>
            <a:graphicFrameLocks noGrp="1"/>
          </p:cNvGraphicFramePr>
          <p:nvPr>
            <p:extLst>
              <p:ext uri="{D42A27DB-BD31-4B8C-83A1-F6EECF244321}">
                <p14:modId xmlns:p14="http://schemas.microsoft.com/office/powerpoint/2010/main" val="750407102"/>
              </p:ext>
            </p:extLst>
          </p:nvPr>
        </p:nvGraphicFramePr>
        <p:xfrm>
          <a:off x="1393373" y="3268220"/>
          <a:ext cx="9187542" cy="2806065"/>
        </p:xfrm>
        <a:graphic>
          <a:graphicData uri="http://schemas.openxmlformats.org/drawingml/2006/table">
            <a:tbl>
              <a:tblPr firstRow="1" bandRow="1">
                <a:tableStyleId>{2D5ABB26-0587-4C30-8999-92F81FD0307C}</a:tableStyleId>
              </a:tblPr>
              <a:tblGrid>
                <a:gridCol w="1604977">
                  <a:extLst>
                    <a:ext uri="{9D8B030D-6E8A-4147-A177-3AD203B41FA5}">
                      <a16:colId xmlns:a16="http://schemas.microsoft.com/office/drawing/2014/main" val="20000"/>
                    </a:ext>
                  </a:extLst>
                </a:gridCol>
                <a:gridCol w="1463856">
                  <a:extLst>
                    <a:ext uri="{9D8B030D-6E8A-4147-A177-3AD203B41FA5}">
                      <a16:colId xmlns:a16="http://schemas.microsoft.com/office/drawing/2014/main" val="20001"/>
                    </a:ext>
                  </a:extLst>
                </a:gridCol>
                <a:gridCol w="940449">
                  <a:extLst>
                    <a:ext uri="{9D8B030D-6E8A-4147-A177-3AD203B41FA5}">
                      <a16:colId xmlns:a16="http://schemas.microsoft.com/office/drawing/2014/main" val="20002"/>
                    </a:ext>
                  </a:extLst>
                </a:gridCol>
                <a:gridCol w="1469123">
                  <a:extLst>
                    <a:ext uri="{9D8B030D-6E8A-4147-A177-3AD203B41FA5}">
                      <a16:colId xmlns:a16="http://schemas.microsoft.com/office/drawing/2014/main" val="20003"/>
                    </a:ext>
                  </a:extLst>
                </a:gridCol>
                <a:gridCol w="1124746">
                  <a:extLst>
                    <a:ext uri="{9D8B030D-6E8A-4147-A177-3AD203B41FA5}">
                      <a16:colId xmlns:a16="http://schemas.microsoft.com/office/drawing/2014/main" val="20004"/>
                    </a:ext>
                  </a:extLst>
                </a:gridCol>
                <a:gridCol w="1375394">
                  <a:extLst>
                    <a:ext uri="{9D8B030D-6E8A-4147-A177-3AD203B41FA5}">
                      <a16:colId xmlns:a16="http://schemas.microsoft.com/office/drawing/2014/main" val="20005"/>
                    </a:ext>
                  </a:extLst>
                </a:gridCol>
                <a:gridCol w="1208997">
                  <a:extLst>
                    <a:ext uri="{9D8B030D-6E8A-4147-A177-3AD203B41FA5}">
                      <a16:colId xmlns:a16="http://schemas.microsoft.com/office/drawing/2014/main" val="20006"/>
                    </a:ext>
                  </a:extLst>
                </a:gridCol>
              </a:tblGrid>
              <a:tr h="188595">
                <a:tc>
                  <a:txBody>
                    <a:bodyPr/>
                    <a:lstStyle/>
                    <a:p>
                      <a:pPr marL="193040" algn="ctr">
                        <a:lnSpc>
                          <a:spcPts val="1390"/>
                        </a:lnSpc>
                      </a:pPr>
                      <a:r>
                        <a:rPr sz="1200" spc="-20" dirty="0">
                          <a:latin typeface="Times New Roman"/>
                          <a:cs typeface="Times New Roman"/>
                        </a:rPr>
                        <a:t>ABV-</a:t>
                      </a:r>
                      <a:r>
                        <a:rPr sz="1200" spc="-25" dirty="0">
                          <a:latin typeface="Times New Roman"/>
                          <a:cs typeface="Times New Roman"/>
                        </a:rPr>
                        <a:t>6M</a:t>
                      </a:r>
                      <a:endParaRPr sz="1200" dirty="0">
                        <a:latin typeface="Times New Roman"/>
                        <a:cs typeface="Times New Roman"/>
                      </a:endParaRPr>
                    </a:p>
                  </a:txBody>
                  <a:tcPr marL="0" marR="0" marT="0" marB="0" anchor="ctr">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2540" algn="ctr">
                        <a:lnSpc>
                          <a:spcPts val="1390"/>
                        </a:lnSpc>
                      </a:pPr>
                      <a:r>
                        <a:rPr sz="1200" spc="-10" dirty="0">
                          <a:latin typeface="Times New Roman"/>
                          <a:cs typeface="Times New Roman"/>
                        </a:rPr>
                        <a:t>Russia</a:t>
                      </a:r>
                      <a:endParaRPr sz="1200">
                        <a:latin typeface="Times New Roman"/>
                        <a:cs typeface="Times New Roman"/>
                      </a:endParaRPr>
                    </a:p>
                  </a:txBody>
                  <a:tcPr marL="0" marR="0" marT="0" marB="0" anchor="ctr">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2540" algn="ctr">
                        <a:lnSpc>
                          <a:spcPts val="1390"/>
                        </a:lnSpc>
                      </a:pPr>
                      <a:r>
                        <a:rPr sz="1200" dirty="0">
                          <a:latin typeface="Times New Roman"/>
                          <a:cs typeface="Times New Roman"/>
                        </a:rPr>
                        <a:t>6</a:t>
                      </a:r>
                      <a:endParaRPr sz="1200">
                        <a:latin typeface="Times New Roman"/>
                        <a:cs typeface="Times New Roman"/>
                      </a:endParaRPr>
                    </a:p>
                  </a:txBody>
                  <a:tcPr marL="0" marR="0" marT="0" marB="0" anchor="ctr">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ts val="1390"/>
                        </a:lnSpc>
                      </a:pPr>
                      <a:r>
                        <a:rPr sz="1200" spc="-20" dirty="0">
                          <a:latin typeface="Times New Roman"/>
                          <a:cs typeface="Times New Roman"/>
                        </a:rPr>
                        <a:t>19.7</a:t>
                      </a:r>
                      <a:endParaRPr sz="1200">
                        <a:latin typeface="Times New Roman"/>
                        <a:cs typeface="Times New Roman"/>
                      </a:endParaRPr>
                    </a:p>
                  </a:txBody>
                  <a:tcPr marL="0" marR="0" marT="0" marB="0" anchor="ctr">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ts val="1390"/>
                        </a:lnSpc>
                      </a:pPr>
                      <a:r>
                        <a:rPr sz="1200" spc="-25" dirty="0">
                          <a:latin typeface="Times New Roman"/>
                          <a:cs typeface="Times New Roman"/>
                        </a:rPr>
                        <a:t>N/A</a:t>
                      </a:r>
                      <a:endParaRPr sz="1200">
                        <a:latin typeface="Times New Roman"/>
                        <a:cs typeface="Times New Roman"/>
                      </a:endParaRPr>
                    </a:p>
                  </a:txBody>
                  <a:tcPr marL="0" marR="0" marT="0" marB="0" anchor="ctr">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ts val="1390"/>
                        </a:lnSpc>
                      </a:pPr>
                      <a:r>
                        <a:rPr sz="1200" spc="-25" dirty="0">
                          <a:latin typeface="Times New Roman"/>
                          <a:cs typeface="Times New Roman"/>
                        </a:rPr>
                        <a:t>121</a:t>
                      </a:r>
                      <a:endParaRPr sz="1200">
                        <a:latin typeface="Times New Roman"/>
                        <a:cs typeface="Times New Roman"/>
                      </a:endParaRPr>
                    </a:p>
                  </a:txBody>
                  <a:tcPr marL="0" marR="0" marT="0" marB="0" anchor="ctr">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ts val="1390"/>
                        </a:lnSpc>
                      </a:pPr>
                      <a:r>
                        <a:rPr sz="1200" spc="-10" dirty="0">
                          <a:latin typeface="Times New Roman"/>
                          <a:cs typeface="Times New Roman"/>
                        </a:rPr>
                        <a:t>120-</a:t>
                      </a:r>
                      <a:r>
                        <a:rPr sz="1200" spc="-25" dirty="0">
                          <a:latin typeface="Times New Roman"/>
                          <a:cs typeface="Times New Roman"/>
                        </a:rPr>
                        <a:t>144</a:t>
                      </a:r>
                      <a:endParaRPr sz="1200">
                        <a:latin typeface="Times New Roman"/>
                        <a:cs typeface="Times New Roman"/>
                      </a:endParaRPr>
                    </a:p>
                  </a:txBody>
                  <a:tcPr marL="0" marR="0" marT="0" marB="0" anchor="ctr">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0"/>
                  </a:ext>
                </a:extLst>
              </a:tr>
              <a:tr h="188595">
                <a:tc>
                  <a:txBody>
                    <a:bodyPr/>
                    <a:lstStyle/>
                    <a:p>
                      <a:pPr marL="156845" algn="ctr">
                        <a:lnSpc>
                          <a:spcPts val="1390"/>
                        </a:lnSpc>
                      </a:pPr>
                      <a:r>
                        <a:rPr sz="1200" spc="-10" dirty="0">
                          <a:latin typeface="Times New Roman"/>
                          <a:cs typeface="Times New Roman"/>
                        </a:rPr>
                        <a:t>RITM-</a:t>
                      </a:r>
                      <a:r>
                        <a:rPr sz="1200" spc="-25" dirty="0">
                          <a:latin typeface="Times New Roman"/>
                          <a:cs typeface="Times New Roman"/>
                        </a:rPr>
                        <a:t>200</a:t>
                      </a:r>
                      <a:endParaRPr sz="1200">
                        <a:latin typeface="Times New Roman"/>
                        <a:cs typeface="Times New Roman"/>
                      </a:endParaRPr>
                    </a:p>
                  </a:txBody>
                  <a:tcPr marL="0" marR="0" marT="0" marB="0" anchor="ctr">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2540" algn="ctr">
                        <a:lnSpc>
                          <a:spcPts val="1390"/>
                        </a:lnSpc>
                      </a:pPr>
                      <a:r>
                        <a:rPr sz="1200" spc="-10" dirty="0">
                          <a:latin typeface="Times New Roman"/>
                          <a:cs typeface="Times New Roman"/>
                        </a:rPr>
                        <a:t>Russia</a:t>
                      </a:r>
                      <a:endParaRPr sz="1200">
                        <a:latin typeface="Times New Roman"/>
                        <a:cs typeface="Times New Roman"/>
                      </a:endParaRPr>
                    </a:p>
                  </a:txBody>
                  <a:tcPr marL="0" marR="0" marT="0" marB="0" anchor="ctr">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2540" algn="ctr">
                        <a:lnSpc>
                          <a:spcPts val="1390"/>
                        </a:lnSpc>
                      </a:pPr>
                      <a:r>
                        <a:rPr sz="1200" spc="-25" dirty="0">
                          <a:latin typeface="Times New Roman"/>
                          <a:cs typeface="Times New Roman"/>
                        </a:rPr>
                        <a:t>50</a:t>
                      </a:r>
                      <a:endParaRPr sz="1200">
                        <a:latin typeface="Times New Roman"/>
                        <a:cs typeface="Times New Roman"/>
                      </a:endParaRPr>
                    </a:p>
                  </a:txBody>
                  <a:tcPr marL="0" marR="0" marT="0" marB="0" anchor="ctr">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35" algn="ctr">
                        <a:lnSpc>
                          <a:spcPts val="1390"/>
                        </a:lnSpc>
                      </a:pPr>
                      <a:r>
                        <a:rPr sz="1200" spc="-25" dirty="0">
                          <a:latin typeface="Times New Roman"/>
                          <a:cs typeface="Times New Roman"/>
                        </a:rPr>
                        <a:t>&lt;20</a:t>
                      </a:r>
                      <a:endParaRPr sz="1200">
                        <a:latin typeface="Times New Roman"/>
                        <a:cs typeface="Times New Roman"/>
                      </a:endParaRPr>
                    </a:p>
                  </a:txBody>
                  <a:tcPr marL="0" marR="0" marT="0" marB="0" anchor="ctr">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17780" algn="ctr">
                        <a:lnSpc>
                          <a:spcPts val="1390"/>
                        </a:lnSpc>
                      </a:pPr>
                      <a:r>
                        <a:rPr sz="1200" spc="-10" dirty="0">
                          <a:latin typeface="Times New Roman"/>
                          <a:cs typeface="Times New Roman"/>
                        </a:rPr>
                        <a:t>&gt;51,200</a:t>
                      </a:r>
                      <a:endParaRPr sz="1200">
                        <a:latin typeface="Times New Roman"/>
                        <a:cs typeface="Times New Roman"/>
                      </a:endParaRPr>
                    </a:p>
                  </a:txBody>
                  <a:tcPr marL="0" marR="0" marT="0" marB="0" anchor="ctr">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ts val="1390"/>
                        </a:lnSpc>
                      </a:pPr>
                      <a:r>
                        <a:rPr sz="1200" spc="-25" dirty="0">
                          <a:latin typeface="Times New Roman"/>
                          <a:cs typeface="Times New Roman"/>
                        </a:rPr>
                        <a:t>199</a:t>
                      </a:r>
                      <a:endParaRPr sz="1200">
                        <a:latin typeface="Times New Roman"/>
                        <a:cs typeface="Times New Roman"/>
                      </a:endParaRPr>
                    </a:p>
                  </a:txBody>
                  <a:tcPr marL="0" marR="0" marT="0" marB="0" anchor="ctr">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ts val="1390"/>
                        </a:lnSpc>
                      </a:pPr>
                      <a:r>
                        <a:rPr sz="1200" spc="-10" dirty="0">
                          <a:latin typeface="Times New Roman"/>
                          <a:cs typeface="Times New Roman"/>
                        </a:rPr>
                        <a:t>54-</a:t>
                      </a:r>
                      <a:r>
                        <a:rPr sz="1200" spc="-35" dirty="0">
                          <a:latin typeface="Times New Roman"/>
                          <a:cs typeface="Times New Roman"/>
                        </a:rPr>
                        <a:t>84</a:t>
                      </a:r>
                      <a:endParaRPr sz="1200">
                        <a:latin typeface="Times New Roman"/>
                        <a:cs typeface="Times New Roman"/>
                      </a:endParaRPr>
                    </a:p>
                  </a:txBody>
                  <a:tcPr marL="0" marR="0" marT="0" marB="0" anchor="ctr">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1"/>
                  </a:ext>
                </a:extLst>
              </a:tr>
              <a:tr h="188595">
                <a:tc>
                  <a:txBody>
                    <a:bodyPr/>
                    <a:lstStyle/>
                    <a:p>
                      <a:pPr marL="138430" algn="ctr">
                        <a:lnSpc>
                          <a:spcPts val="1390"/>
                        </a:lnSpc>
                      </a:pPr>
                      <a:r>
                        <a:rPr sz="1200" spc="-10" dirty="0">
                          <a:latin typeface="Times New Roman"/>
                          <a:cs typeface="Times New Roman"/>
                        </a:rPr>
                        <a:t>VVER-</a:t>
                      </a:r>
                      <a:r>
                        <a:rPr sz="1200" spc="-25" dirty="0">
                          <a:latin typeface="Times New Roman"/>
                          <a:cs typeface="Times New Roman"/>
                        </a:rPr>
                        <a:t>300</a:t>
                      </a:r>
                      <a:endParaRPr sz="1200" dirty="0">
                        <a:latin typeface="Times New Roman"/>
                        <a:cs typeface="Times New Roman"/>
                      </a:endParaRPr>
                    </a:p>
                  </a:txBody>
                  <a:tcPr marL="0" marR="0" marT="0" marB="0" anchor="ctr">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2540" algn="ctr">
                        <a:lnSpc>
                          <a:spcPts val="1390"/>
                        </a:lnSpc>
                      </a:pPr>
                      <a:r>
                        <a:rPr sz="1200" spc="-10" dirty="0">
                          <a:latin typeface="Times New Roman"/>
                          <a:cs typeface="Times New Roman"/>
                        </a:rPr>
                        <a:t>Russia</a:t>
                      </a:r>
                      <a:endParaRPr sz="1200">
                        <a:latin typeface="Times New Roman"/>
                        <a:cs typeface="Times New Roman"/>
                      </a:endParaRPr>
                    </a:p>
                  </a:txBody>
                  <a:tcPr marL="0" marR="0" marT="0" marB="0" anchor="ctr">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2540" algn="ctr">
                        <a:lnSpc>
                          <a:spcPts val="1390"/>
                        </a:lnSpc>
                      </a:pPr>
                      <a:r>
                        <a:rPr sz="1200" spc="-25" dirty="0">
                          <a:latin typeface="Times New Roman"/>
                          <a:cs typeface="Times New Roman"/>
                        </a:rPr>
                        <a:t>300</a:t>
                      </a:r>
                      <a:endParaRPr sz="1200">
                        <a:latin typeface="Times New Roman"/>
                        <a:cs typeface="Times New Roman"/>
                      </a:endParaRPr>
                    </a:p>
                  </a:txBody>
                  <a:tcPr marL="0" marR="0" marT="0" marB="0" anchor="ctr">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138430" algn="ctr">
                        <a:lnSpc>
                          <a:spcPts val="1390"/>
                        </a:lnSpc>
                      </a:pPr>
                      <a:r>
                        <a:rPr sz="1200" dirty="0">
                          <a:latin typeface="Times New Roman"/>
                          <a:cs typeface="Times New Roman"/>
                        </a:rPr>
                        <a:t>3.3 – </a:t>
                      </a:r>
                      <a:r>
                        <a:rPr sz="1200" spc="-20" dirty="0">
                          <a:latin typeface="Times New Roman"/>
                          <a:cs typeface="Times New Roman"/>
                        </a:rPr>
                        <a:t>4.79</a:t>
                      </a:r>
                      <a:endParaRPr sz="1200">
                        <a:latin typeface="Times New Roman"/>
                        <a:cs typeface="Times New Roman"/>
                      </a:endParaRPr>
                    </a:p>
                  </a:txBody>
                  <a:tcPr marL="0" marR="0" marT="0" marB="0" anchor="ctr">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17780" algn="ctr">
                        <a:lnSpc>
                          <a:spcPts val="1390"/>
                        </a:lnSpc>
                      </a:pPr>
                      <a:r>
                        <a:rPr sz="1200" spc="-10" dirty="0">
                          <a:latin typeface="Times New Roman"/>
                          <a:cs typeface="Times New Roman"/>
                        </a:rPr>
                        <a:t>&gt;38,000</a:t>
                      </a:r>
                      <a:endParaRPr sz="1200">
                        <a:latin typeface="Times New Roman"/>
                        <a:cs typeface="Times New Roman"/>
                      </a:endParaRPr>
                    </a:p>
                  </a:txBody>
                  <a:tcPr marL="0" marR="0" marT="0" marB="0" anchor="ctr">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ts val="1390"/>
                        </a:lnSpc>
                      </a:pPr>
                      <a:r>
                        <a:rPr sz="1200" spc="-25" dirty="0">
                          <a:latin typeface="Times New Roman"/>
                          <a:cs typeface="Times New Roman"/>
                        </a:rPr>
                        <a:t>85</a:t>
                      </a:r>
                      <a:endParaRPr sz="1200">
                        <a:latin typeface="Times New Roman"/>
                        <a:cs typeface="Times New Roman"/>
                      </a:endParaRPr>
                    </a:p>
                  </a:txBody>
                  <a:tcPr marL="0" marR="0" marT="0" marB="0" anchor="ctr">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ts val="1390"/>
                        </a:lnSpc>
                      </a:pPr>
                      <a:r>
                        <a:rPr sz="1200" spc="-10" dirty="0">
                          <a:latin typeface="Times New Roman"/>
                          <a:cs typeface="Times New Roman"/>
                        </a:rPr>
                        <a:t>18-</a:t>
                      </a:r>
                      <a:r>
                        <a:rPr sz="1200" spc="-35" dirty="0">
                          <a:latin typeface="Times New Roman"/>
                          <a:cs typeface="Times New Roman"/>
                        </a:rPr>
                        <a:t>24</a:t>
                      </a:r>
                      <a:endParaRPr sz="1200">
                        <a:latin typeface="Times New Roman"/>
                        <a:cs typeface="Times New Roman"/>
                      </a:endParaRPr>
                    </a:p>
                  </a:txBody>
                  <a:tcPr marL="0" marR="0" marT="0" marB="0" anchor="ctr">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2"/>
                  </a:ext>
                </a:extLst>
              </a:tr>
              <a:tr h="188595">
                <a:tc>
                  <a:txBody>
                    <a:bodyPr/>
                    <a:lstStyle/>
                    <a:p>
                      <a:pPr marL="235585" algn="ctr">
                        <a:lnSpc>
                          <a:spcPts val="1390"/>
                        </a:lnSpc>
                      </a:pPr>
                      <a:r>
                        <a:rPr sz="1200" spc="-20" dirty="0">
                          <a:latin typeface="Times New Roman"/>
                          <a:cs typeface="Times New Roman"/>
                        </a:rPr>
                        <a:t>VK-</a:t>
                      </a:r>
                      <a:r>
                        <a:rPr sz="1200" spc="-25" dirty="0">
                          <a:latin typeface="Times New Roman"/>
                          <a:cs typeface="Times New Roman"/>
                        </a:rPr>
                        <a:t>300</a:t>
                      </a:r>
                      <a:endParaRPr sz="1200" dirty="0">
                        <a:latin typeface="Times New Roman"/>
                        <a:cs typeface="Times New Roman"/>
                      </a:endParaRPr>
                    </a:p>
                  </a:txBody>
                  <a:tcPr marL="0" marR="0" marT="0" marB="0" anchor="ctr">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2540" algn="ctr">
                        <a:lnSpc>
                          <a:spcPts val="1390"/>
                        </a:lnSpc>
                      </a:pPr>
                      <a:r>
                        <a:rPr sz="1200" spc="-10" dirty="0">
                          <a:latin typeface="Times New Roman"/>
                          <a:cs typeface="Times New Roman"/>
                        </a:rPr>
                        <a:t>Russia</a:t>
                      </a:r>
                      <a:endParaRPr sz="1200">
                        <a:latin typeface="Times New Roman"/>
                        <a:cs typeface="Times New Roman"/>
                      </a:endParaRPr>
                    </a:p>
                  </a:txBody>
                  <a:tcPr marL="0" marR="0" marT="0" marB="0" anchor="ctr">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2540" algn="ctr">
                        <a:lnSpc>
                          <a:spcPts val="1390"/>
                        </a:lnSpc>
                      </a:pPr>
                      <a:r>
                        <a:rPr sz="1200" spc="-25" dirty="0">
                          <a:latin typeface="Times New Roman"/>
                          <a:cs typeface="Times New Roman"/>
                        </a:rPr>
                        <a:t>250</a:t>
                      </a:r>
                      <a:endParaRPr sz="1200">
                        <a:latin typeface="Times New Roman"/>
                        <a:cs typeface="Times New Roman"/>
                      </a:endParaRPr>
                    </a:p>
                  </a:txBody>
                  <a:tcPr marL="0" marR="0" marT="0" marB="0" anchor="ctr">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ts val="1390"/>
                        </a:lnSpc>
                      </a:pPr>
                      <a:r>
                        <a:rPr sz="1200" spc="-25" dirty="0">
                          <a:latin typeface="Times New Roman"/>
                          <a:cs typeface="Times New Roman"/>
                        </a:rPr>
                        <a:t>4.0</a:t>
                      </a:r>
                      <a:endParaRPr sz="1200">
                        <a:latin typeface="Times New Roman"/>
                        <a:cs typeface="Times New Roman"/>
                      </a:endParaRPr>
                    </a:p>
                  </a:txBody>
                  <a:tcPr marL="0" marR="0" marT="0" marB="0" anchor="ctr">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ts val="1390"/>
                        </a:lnSpc>
                      </a:pPr>
                      <a:r>
                        <a:rPr sz="1200" spc="-10" dirty="0">
                          <a:latin typeface="Times New Roman"/>
                          <a:cs typeface="Times New Roman"/>
                        </a:rPr>
                        <a:t>41,400</a:t>
                      </a:r>
                      <a:endParaRPr sz="1200">
                        <a:latin typeface="Times New Roman"/>
                        <a:cs typeface="Times New Roman"/>
                      </a:endParaRPr>
                    </a:p>
                  </a:txBody>
                  <a:tcPr marL="0" marR="0" marT="0" marB="0" anchor="ctr">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ts val="1390"/>
                        </a:lnSpc>
                      </a:pPr>
                      <a:r>
                        <a:rPr sz="1200" spc="-25" dirty="0">
                          <a:latin typeface="Times New Roman"/>
                          <a:cs typeface="Times New Roman"/>
                        </a:rPr>
                        <a:t>313</a:t>
                      </a:r>
                      <a:endParaRPr sz="1200">
                        <a:latin typeface="Times New Roman"/>
                        <a:cs typeface="Times New Roman"/>
                      </a:endParaRPr>
                    </a:p>
                  </a:txBody>
                  <a:tcPr marL="0" marR="0" marT="0" marB="0" anchor="ctr">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ts val="1390"/>
                        </a:lnSpc>
                      </a:pPr>
                      <a:r>
                        <a:rPr sz="1200" spc="-25" dirty="0">
                          <a:latin typeface="Times New Roman"/>
                          <a:cs typeface="Times New Roman"/>
                        </a:rPr>
                        <a:t>72</a:t>
                      </a:r>
                      <a:endParaRPr sz="1200">
                        <a:latin typeface="Times New Roman"/>
                        <a:cs typeface="Times New Roman"/>
                      </a:endParaRPr>
                    </a:p>
                  </a:txBody>
                  <a:tcPr marL="0" marR="0" marT="0" marB="0" anchor="ctr">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3"/>
                  </a:ext>
                </a:extLst>
              </a:tr>
              <a:tr h="190500">
                <a:tc>
                  <a:txBody>
                    <a:bodyPr/>
                    <a:lstStyle/>
                    <a:p>
                      <a:pPr marL="129539" algn="ctr">
                        <a:lnSpc>
                          <a:spcPts val="1400"/>
                        </a:lnSpc>
                      </a:pPr>
                      <a:r>
                        <a:rPr sz="1200" spc="-10" dirty="0">
                          <a:latin typeface="Times New Roman"/>
                          <a:cs typeface="Times New Roman"/>
                        </a:rPr>
                        <a:t>UNITHERM</a:t>
                      </a:r>
                      <a:endParaRPr sz="1200">
                        <a:latin typeface="Times New Roman"/>
                        <a:cs typeface="Times New Roman"/>
                      </a:endParaRPr>
                    </a:p>
                  </a:txBody>
                  <a:tcPr marL="0" marR="0" marT="0" marB="0" anchor="ctr">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2540" algn="ctr">
                        <a:lnSpc>
                          <a:spcPts val="1400"/>
                        </a:lnSpc>
                      </a:pPr>
                      <a:r>
                        <a:rPr sz="1200" spc="-10" dirty="0">
                          <a:latin typeface="Times New Roman"/>
                          <a:cs typeface="Times New Roman"/>
                        </a:rPr>
                        <a:t>Russia</a:t>
                      </a:r>
                      <a:endParaRPr sz="1200">
                        <a:latin typeface="Times New Roman"/>
                        <a:cs typeface="Times New Roman"/>
                      </a:endParaRPr>
                    </a:p>
                  </a:txBody>
                  <a:tcPr marL="0" marR="0" marT="0" marB="0" anchor="ctr">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1270" algn="ctr">
                        <a:lnSpc>
                          <a:spcPts val="1400"/>
                        </a:lnSpc>
                      </a:pPr>
                      <a:r>
                        <a:rPr sz="1200" spc="-25" dirty="0">
                          <a:latin typeface="Times New Roman"/>
                          <a:cs typeface="Times New Roman"/>
                        </a:rPr>
                        <a:t>6.6</a:t>
                      </a:r>
                      <a:endParaRPr sz="1200">
                        <a:latin typeface="Times New Roman"/>
                        <a:cs typeface="Times New Roman"/>
                      </a:endParaRPr>
                    </a:p>
                  </a:txBody>
                  <a:tcPr marL="0" marR="0" marT="0" marB="0" anchor="ctr">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ts val="1400"/>
                        </a:lnSpc>
                      </a:pPr>
                      <a:r>
                        <a:rPr sz="1200" spc="-10" dirty="0">
                          <a:latin typeface="Times New Roman"/>
                          <a:cs typeface="Times New Roman"/>
                        </a:rPr>
                        <a:t>19.75</a:t>
                      </a:r>
                      <a:endParaRPr sz="1200">
                        <a:latin typeface="Times New Roman"/>
                        <a:cs typeface="Times New Roman"/>
                      </a:endParaRPr>
                    </a:p>
                  </a:txBody>
                  <a:tcPr marL="0" marR="0" marT="0" marB="0" anchor="ctr">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ts val="1400"/>
                        </a:lnSpc>
                      </a:pPr>
                      <a:r>
                        <a:rPr sz="1200" spc="-20" dirty="0">
                          <a:latin typeface="Times New Roman"/>
                          <a:cs typeface="Times New Roman"/>
                        </a:rPr>
                        <a:t>1150</a:t>
                      </a:r>
                      <a:endParaRPr sz="1200">
                        <a:latin typeface="Times New Roman"/>
                        <a:cs typeface="Times New Roman"/>
                      </a:endParaRPr>
                    </a:p>
                  </a:txBody>
                  <a:tcPr marL="0" marR="0" marT="0" marB="0" anchor="ctr">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ts val="1400"/>
                        </a:lnSpc>
                      </a:pPr>
                      <a:r>
                        <a:rPr sz="1200" spc="-25" dirty="0">
                          <a:latin typeface="Times New Roman"/>
                          <a:cs typeface="Times New Roman"/>
                        </a:rPr>
                        <a:t>265</a:t>
                      </a:r>
                      <a:endParaRPr sz="1200">
                        <a:latin typeface="Times New Roman"/>
                        <a:cs typeface="Times New Roman"/>
                      </a:endParaRPr>
                    </a:p>
                  </a:txBody>
                  <a:tcPr marL="0" marR="0" marT="0" marB="0" anchor="ctr">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ts val="1400"/>
                        </a:lnSpc>
                      </a:pPr>
                      <a:r>
                        <a:rPr sz="1200" spc="-25" dirty="0">
                          <a:latin typeface="Times New Roman"/>
                          <a:cs typeface="Times New Roman"/>
                        </a:rPr>
                        <a:t>200</a:t>
                      </a:r>
                      <a:endParaRPr sz="1200">
                        <a:latin typeface="Times New Roman"/>
                        <a:cs typeface="Times New Roman"/>
                      </a:endParaRPr>
                    </a:p>
                  </a:txBody>
                  <a:tcPr marL="0" marR="0" marT="0" marB="0" anchor="ctr">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4"/>
                  </a:ext>
                </a:extLst>
              </a:tr>
              <a:tr h="188595">
                <a:tc>
                  <a:txBody>
                    <a:bodyPr/>
                    <a:lstStyle/>
                    <a:p>
                      <a:pPr marL="176530" algn="ctr">
                        <a:lnSpc>
                          <a:spcPts val="1390"/>
                        </a:lnSpc>
                      </a:pPr>
                      <a:r>
                        <a:rPr sz="1200" spc="-10" dirty="0">
                          <a:latin typeface="Times New Roman"/>
                          <a:cs typeface="Times New Roman"/>
                        </a:rPr>
                        <a:t>RUTA-</a:t>
                      </a:r>
                      <a:r>
                        <a:rPr sz="1200" spc="-25" dirty="0">
                          <a:latin typeface="Times New Roman"/>
                          <a:cs typeface="Times New Roman"/>
                        </a:rPr>
                        <a:t>70</a:t>
                      </a:r>
                      <a:endParaRPr sz="1200" dirty="0">
                        <a:latin typeface="Times New Roman"/>
                        <a:cs typeface="Times New Roman"/>
                      </a:endParaRPr>
                    </a:p>
                  </a:txBody>
                  <a:tcPr marL="0" marR="0" marT="0" marB="0" anchor="ctr">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2540" algn="ctr">
                        <a:lnSpc>
                          <a:spcPts val="1390"/>
                        </a:lnSpc>
                      </a:pPr>
                      <a:r>
                        <a:rPr sz="1200" spc="-10" dirty="0">
                          <a:latin typeface="Times New Roman"/>
                          <a:cs typeface="Times New Roman"/>
                        </a:rPr>
                        <a:t>Russia</a:t>
                      </a:r>
                      <a:endParaRPr sz="1200">
                        <a:latin typeface="Times New Roman"/>
                        <a:cs typeface="Times New Roman"/>
                      </a:endParaRPr>
                    </a:p>
                  </a:txBody>
                  <a:tcPr marL="0" marR="0" marT="0" marB="0" anchor="ctr">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3175" algn="ctr">
                        <a:lnSpc>
                          <a:spcPts val="1390"/>
                        </a:lnSpc>
                      </a:pPr>
                      <a:r>
                        <a:rPr sz="1200" spc="-25" dirty="0">
                          <a:latin typeface="Times New Roman"/>
                          <a:cs typeface="Times New Roman"/>
                        </a:rPr>
                        <a:t>~25</a:t>
                      </a:r>
                      <a:endParaRPr sz="1200">
                        <a:latin typeface="Times New Roman"/>
                        <a:cs typeface="Times New Roman"/>
                      </a:endParaRPr>
                    </a:p>
                  </a:txBody>
                  <a:tcPr marL="0" marR="0" marT="0" marB="0" anchor="ctr">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ts val="1390"/>
                        </a:lnSpc>
                      </a:pPr>
                      <a:r>
                        <a:rPr sz="1200" spc="-25" dirty="0">
                          <a:latin typeface="Times New Roman"/>
                          <a:cs typeface="Times New Roman"/>
                        </a:rPr>
                        <a:t>3.0</a:t>
                      </a:r>
                      <a:endParaRPr sz="1200">
                        <a:latin typeface="Times New Roman"/>
                        <a:cs typeface="Times New Roman"/>
                      </a:endParaRPr>
                    </a:p>
                  </a:txBody>
                  <a:tcPr marL="0" marR="0" marT="0" marB="0" anchor="ctr">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17780" algn="ctr">
                        <a:lnSpc>
                          <a:spcPts val="1390"/>
                        </a:lnSpc>
                      </a:pPr>
                      <a:r>
                        <a:rPr sz="1200" spc="-10" dirty="0">
                          <a:latin typeface="Times New Roman"/>
                          <a:cs typeface="Times New Roman"/>
                        </a:rPr>
                        <a:t>&gt;25,000</a:t>
                      </a:r>
                      <a:endParaRPr sz="1200">
                        <a:latin typeface="Times New Roman"/>
                        <a:cs typeface="Times New Roman"/>
                      </a:endParaRPr>
                    </a:p>
                  </a:txBody>
                  <a:tcPr marL="0" marR="0" marT="0" marB="0" anchor="ctr">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ts val="1390"/>
                        </a:lnSpc>
                      </a:pPr>
                      <a:r>
                        <a:rPr sz="1200" spc="-25" dirty="0">
                          <a:latin typeface="Times New Roman"/>
                          <a:cs typeface="Times New Roman"/>
                        </a:rPr>
                        <a:t>91</a:t>
                      </a:r>
                      <a:endParaRPr sz="1200">
                        <a:latin typeface="Times New Roman"/>
                        <a:cs typeface="Times New Roman"/>
                      </a:endParaRPr>
                    </a:p>
                  </a:txBody>
                  <a:tcPr marL="0" marR="0" marT="0" marB="0" anchor="ctr">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ts val="1390"/>
                        </a:lnSpc>
                      </a:pPr>
                      <a:r>
                        <a:rPr sz="1200" spc="-25" dirty="0">
                          <a:latin typeface="Times New Roman"/>
                          <a:cs typeface="Times New Roman"/>
                        </a:rPr>
                        <a:t>36</a:t>
                      </a:r>
                      <a:endParaRPr sz="1200">
                        <a:latin typeface="Times New Roman"/>
                        <a:cs typeface="Times New Roman"/>
                      </a:endParaRPr>
                    </a:p>
                  </a:txBody>
                  <a:tcPr marL="0" marR="0" marT="0" marB="0" anchor="ctr">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5"/>
                  </a:ext>
                </a:extLst>
              </a:tr>
              <a:tr h="188595">
                <a:tc>
                  <a:txBody>
                    <a:bodyPr/>
                    <a:lstStyle/>
                    <a:p>
                      <a:pPr marL="252729" algn="ctr">
                        <a:lnSpc>
                          <a:spcPts val="1390"/>
                        </a:lnSpc>
                      </a:pPr>
                      <a:r>
                        <a:rPr sz="1200" spc="-10" dirty="0">
                          <a:latin typeface="Times New Roman"/>
                          <a:cs typeface="Times New Roman"/>
                        </a:rPr>
                        <a:t>SHELF</a:t>
                      </a:r>
                      <a:endParaRPr sz="1200">
                        <a:latin typeface="Times New Roman"/>
                        <a:cs typeface="Times New Roman"/>
                      </a:endParaRPr>
                    </a:p>
                  </a:txBody>
                  <a:tcPr marL="0" marR="0" marT="0" marB="0" anchor="ctr">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2540" algn="ctr">
                        <a:lnSpc>
                          <a:spcPts val="1390"/>
                        </a:lnSpc>
                      </a:pPr>
                      <a:r>
                        <a:rPr sz="1200" spc="-10" dirty="0">
                          <a:latin typeface="Times New Roman"/>
                          <a:cs typeface="Times New Roman"/>
                        </a:rPr>
                        <a:t>Russia</a:t>
                      </a:r>
                      <a:endParaRPr sz="1200">
                        <a:latin typeface="Times New Roman"/>
                        <a:cs typeface="Times New Roman"/>
                      </a:endParaRPr>
                    </a:p>
                  </a:txBody>
                  <a:tcPr marL="0" marR="0" marT="0" marB="0" anchor="ctr">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2540" algn="ctr">
                        <a:lnSpc>
                          <a:spcPts val="1390"/>
                        </a:lnSpc>
                      </a:pPr>
                      <a:r>
                        <a:rPr sz="1200" dirty="0">
                          <a:latin typeface="Times New Roman"/>
                          <a:cs typeface="Times New Roman"/>
                        </a:rPr>
                        <a:t>6</a:t>
                      </a:r>
                      <a:endParaRPr sz="1200">
                        <a:latin typeface="Times New Roman"/>
                        <a:cs typeface="Times New Roman"/>
                      </a:endParaRPr>
                    </a:p>
                  </a:txBody>
                  <a:tcPr marL="0" marR="0" marT="0" marB="0" anchor="ctr">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35" algn="ctr">
                        <a:lnSpc>
                          <a:spcPts val="1390"/>
                        </a:lnSpc>
                      </a:pPr>
                      <a:r>
                        <a:rPr sz="1200" spc="-25" dirty="0">
                          <a:latin typeface="Times New Roman"/>
                          <a:cs typeface="Times New Roman"/>
                        </a:rPr>
                        <a:t>&lt;20</a:t>
                      </a:r>
                      <a:endParaRPr sz="1200">
                        <a:latin typeface="Times New Roman"/>
                        <a:cs typeface="Times New Roman"/>
                      </a:endParaRPr>
                    </a:p>
                  </a:txBody>
                  <a:tcPr marL="0" marR="0" marT="0" marB="0" anchor="ctr">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ts val="1390"/>
                        </a:lnSpc>
                      </a:pPr>
                      <a:r>
                        <a:rPr sz="1200" spc="-25" dirty="0">
                          <a:latin typeface="Times New Roman"/>
                          <a:cs typeface="Times New Roman"/>
                        </a:rPr>
                        <a:t>N/A</a:t>
                      </a:r>
                      <a:endParaRPr sz="1200">
                        <a:latin typeface="Times New Roman"/>
                        <a:cs typeface="Times New Roman"/>
                      </a:endParaRPr>
                    </a:p>
                  </a:txBody>
                  <a:tcPr marL="0" marR="0" marT="0" marB="0" anchor="ctr">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ts val="1390"/>
                        </a:lnSpc>
                      </a:pPr>
                      <a:r>
                        <a:rPr sz="1200" spc="-25" dirty="0">
                          <a:latin typeface="Times New Roman"/>
                          <a:cs typeface="Times New Roman"/>
                        </a:rPr>
                        <a:t>N/A</a:t>
                      </a:r>
                      <a:endParaRPr sz="1200">
                        <a:latin typeface="Times New Roman"/>
                        <a:cs typeface="Times New Roman"/>
                      </a:endParaRPr>
                    </a:p>
                  </a:txBody>
                  <a:tcPr marL="0" marR="0" marT="0" marB="0" anchor="ctr">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ts val="1390"/>
                        </a:lnSpc>
                      </a:pPr>
                      <a:r>
                        <a:rPr sz="1200" spc="-25" dirty="0">
                          <a:latin typeface="Times New Roman"/>
                          <a:cs typeface="Times New Roman"/>
                        </a:rPr>
                        <a:t>56</a:t>
                      </a:r>
                      <a:endParaRPr sz="1200">
                        <a:latin typeface="Times New Roman"/>
                        <a:cs typeface="Times New Roman"/>
                      </a:endParaRPr>
                    </a:p>
                  </a:txBody>
                  <a:tcPr marL="0" marR="0" marT="0" marB="0" anchor="ctr">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6"/>
                  </a:ext>
                </a:extLst>
              </a:tr>
              <a:tr h="188595">
                <a:tc>
                  <a:txBody>
                    <a:bodyPr/>
                    <a:lstStyle/>
                    <a:p>
                      <a:pPr marL="235585" algn="ctr">
                        <a:lnSpc>
                          <a:spcPts val="1390"/>
                        </a:lnSpc>
                      </a:pPr>
                      <a:r>
                        <a:rPr sz="1200" spc="-10" dirty="0">
                          <a:latin typeface="Times New Roman"/>
                          <a:cs typeface="Times New Roman"/>
                        </a:rPr>
                        <a:t>ELENA</a:t>
                      </a:r>
                      <a:endParaRPr sz="1200" dirty="0">
                        <a:latin typeface="Times New Roman"/>
                        <a:cs typeface="Times New Roman"/>
                      </a:endParaRPr>
                    </a:p>
                  </a:txBody>
                  <a:tcPr marL="0" marR="0" marT="0" marB="0" anchor="ctr">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2540" algn="ctr">
                        <a:lnSpc>
                          <a:spcPts val="1390"/>
                        </a:lnSpc>
                      </a:pPr>
                      <a:r>
                        <a:rPr sz="1200" spc="-10" dirty="0">
                          <a:latin typeface="Times New Roman"/>
                          <a:cs typeface="Times New Roman"/>
                        </a:rPr>
                        <a:t>Russia</a:t>
                      </a:r>
                      <a:endParaRPr sz="1200">
                        <a:latin typeface="Times New Roman"/>
                        <a:cs typeface="Times New Roman"/>
                      </a:endParaRPr>
                    </a:p>
                  </a:txBody>
                  <a:tcPr marL="0" marR="0" marT="0" marB="0" anchor="ctr">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1270" algn="ctr">
                        <a:lnSpc>
                          <a:spcPts val="1390"/>
                        </a:lnSpc>
                      </a:pPr>
                      <a:r>
                        <a:rPr sz="1200" spc="-10" dirty="0">
                          <a:latin typeface="Times New Roman"/>
                          <a:cs typeface="Times New Roman"/>
                        </a:rPr>
                        <a:t>0.068</a:t>
                      </a:r>
                      <a:endParaRPr sz="1200">
                        <a:latin typeface="Times New Roman"/>
                        <a:cs typeface="Times New Roman"/>
                      </a:endParaRPr>
                    </a:p>
                  </a:txBody>
                  <a:tcPr marL="0" marR="0" marT="0" marB="0" anchor="ctr">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ts val="1390"/>
                        </a:lnSpc>
                      </a:pPr>
                      <a:r>
                        <a:rPr sz="1200" spc="-20" dirty="0">
                          <a:latin typeface="Times New Roman"/>
                          <a:cs typeface="Times New Roman"/>
                        </a:rPr>
                        <a:t>15.2</a:t>
                      </a:r>
                      <a:endParaRPr sz="1200">
                        <a:latin typeface="Times New Roman"/>
                        <a:cs typeface="Times New Roman"/>
                      </a:endParaRPr>
                    </a:p>
                  </a:txBody>
                  <a:tcPr marL="0" marR="0" marT="0" marB="0" anchor="ctr">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ts val="1390"/>
                        </a:lnSpc>
                      </a:pPr>
                      <a:r>
                        <a:rPr sz="1200" spc="-10" dirty="0">
                          <a:latin typeface="Times New Roman"/>
                          <a:cs typeface="Times New Roman"/>
                        </a:rPr>
                        <a:t>57,600</a:t>
                      </a:r>
                      <a:endParaRPr sz="1200">
                        <a:latin typeface="Times New Roman"/>
                        <a:cs typeface="Times New Roman"/>
                      </a:endParaRPr>
                    </a:p>
                  </a:txBody>
                  <a:tcPr marL="0" marR="0" marT="0" marB="0" anchor="ctr">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ts val="1390"/>
                        </a:lnSpc>
                      </a:pPr>
                      <a:r>
                        <a:rPr sz="1200" spc="-25" dirty="0">
                          <a:latin typeface="Times New Roman"/>
                          <a:cs typeface="Times New Roman"/>
                        </a:rPr>
                        <a:t>109</a:t>
                      </a:r>
                      <a:endParaRPr sz="1200">
                        <a:latin typeface="Times New Roman"/>
                        <a:cs typeface="Times New Roman"/>
                      </a:endParaRPr>
                    </a:p>
                  </a:txBody>
                  <a:tcPr marL="0" marR="0" marT="0" marB="0" anchor="ctr">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ts val="1390"/>
                        </a:lnSpc>
                      </a:pPr>
                      <a:r>
                        <a:rPr sz="1200" spc="-25" dirty="0">
                          <a:latin typeface="Times New Roman"/>
                          <a:cs typeface="Times New Roman"/>
                        </a:rPr>
                        <a:t>300</a:t>
                      </a:r>
                      <a:endParaRPr sz="1200">
                        <a:latin typeface="Times New Roman"/>
                        <a:cs typeface="Times New Roman"/>
                      </a:endParaRPr>
                    </a:p>
                  </a:txBody>
                  <a:tcPr marL="0" marR="0" marT="0" marB="0" anchor="ctr">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7"/>
                  </a:ext>
                </a:extLst>
              </a:tr>
              <a:tr h="363855">
                <a:tc>
                  <a:txBody>
                    <a:bodyPr/>
                    <a:lstStyle/>
                    <a:p>
                      <a:pPr marL="222250" algn="ctr">
                        <a:lnSpc>
                          <a:spcPts val="1405"/>
                        </a:lnSpc>
                      </a:pPr>
                      <a:r>
                        <a:rPr sz="1200" spc="-10" dirty="0">
                          <a:latin typeface="Times New Roman"/>
                          <a:cs typeface="Times New Roman"/>
                        </a:rPr>
                        <a:t>SMART</a:t>
                      </a:r>
                      <a:endParaRPr sz="1200" dirty="0">
                        <a:latin typeface="Times New Roman"/>
                        <a:cs typeface="Times New Roman"/>
                      </a:endParaRPr>
                    </a:p>
                  </a:txBody>
                  <a:tcPr marL="0" marR="0" marT="0" marB="0" anchor="ctr">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106680" marR="397510" algn="ctr">
                        <a:lnSpc>
                          <a:spcPts val="1380"/>
                        </a:lnSpc>
                        <a:spcBef>
                          <a:spcPts val="5"/>
                        </a:spcBef>
                      </a:pPr>
                      <a:r>
                        <a:rPr sz="1200" spc="-10" dirty="0">
                          <a:latin typeface="Times New Roman"/>
                          <a:cs typeface="Times New Roman"/>
                        </a:rPr>
                        <a:t>South </a:t>
                      </a:r>
                      <a:r>
                        <a:rPr sz="1200" spc="-20" dirty="0">
                          <a:latin typeface="Times New Roman"/>
                          <a:cs typeface="Times New Roman"/>
                        </a:rPr>
                        <a:t>Korea</a:t>
                      </a:r>
                      <a:endParaRPr sz="1200">
                        <a:latin typeface="Times New Roman"/>
                        <a:cs typeface="Times New Roman"/>
                      </a:endParaRPr>
                    </a:p>
                  </a:txBody>
                  <a:tcPr marL="0" marR="0" marT="635" marB="0" anchor="ctr">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2540" algn="ctr">
                        <a:lnSpc>
                          <a:spcPts val="1405"/>
                        </a:lnSpc>
                      </a:pPr>
                      <a:r>
                        <a:rPr sz="1200" spc="-25" dirty="0">
                          <a:latin typeface="Times New Roman"/>
                          <a:cs typeface="Times New Roman"/>
                        </a:rPr>
                        <a:t>100</a:t>
                      </a:r>
                      <a:endParaRPr sz="1200">
                        <a:latin typeface="Times New Roman"/>
                        <a:cs typeface="Times New Roman"/>
                      </a:endParaRPr>
                    </a:p>
                  </a:txBody>
                  <a:tcPr marL="0" marR="0" marT="0" marB="0" anchor="ctr">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35" algn="ctr">
                        <a:lnSpc>
                          <a:spcPts val="1405"/>
                        </a:lnSpc>
                      </a:pPr>
                      <a:r>
                        <a:rPr sz="1200" spc="-25" dirty="0">
                          <a:latin typeface="Times New Roman"/>
                          <a:cs typeface="Times New Roman"/>
                        </a:rPr>
                        <a:t>&lt;5</a:t>
                      </a:r>
                      <a:endParaRPr sz="1200">
                        <a:latin typeface="Times New Roman"/>
                        <a:cs typeface="Times New Roman"/>
                      </a:endParaRPr>
                    </a:p>
                  </a:txBody>
                  <a:tcPr marL="0" marR="0" marT="0" marB="0" anchor="ctr">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ts val="1405"/>
                        </a:lnSpc>
                      </a:pPr>
                      <a:r>
                        <a:rPr sz="1200" spc="-10" dirty="0">
                          <a:latin typeface="Times New Roman"/>
                          <a:cs typeface="Times New Roman"/>
                        </a:rPr>
                        <a:t>60,000</a:t>
                      </a:r>
                      <a:endParaRPr sz="1200">
                        <a:latin typeface="Times New Roman"/>
                        <a:cs typeface="Times New Roman"/>
                      </a:endParaRPr>
                    </a:p>
                  </a:txBody>
                  <a:tcPr marL="0" marR="0" marT="0" marB="0" anchor="ctr">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ts val="1405"/>
                        </a:lnSpc>
                      </a:pPr>
                      <a:r>
                        <a:rPr sz="1200" spc="-25" dirty="0">
                          <a:latin typeface="Times New Roman"/>
                          <a:cs typeface="Times New Roman"/>
                        </a:rPr>
                        <a:t>57</a:t>
                      </a:r>
                      <a:endParaRPr sz="1200">
                        <a:latin typeface="Times New Roman"/>
                        <a:cs typeface="Times New Roman"/>
                      </a:endParaRPr>
                    </a:p>
                  </a:txBody>
                  <a:tcPr marL="0" marR="0" marT="0" marB="0" anchor="ctr">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ts val="1405"/>
                        </a:lnSpc>
                      </a:pPr>
                      <a:r>
                        <a:rPr sz="1200" spc="-25" dirty="0">
                          <a:latin typeface="Times New Roman"/>
                          <a:cs typeface="Times New Roman"/>
                        </a:rPr>
                        <a:t>36</a:t>
                      </a:r>
                      <a:endParaRPr sz="1200">
                        <a:latin typeface="Times New Roman"/>
                        <a:cs typeface="Times New Roman"/>
                      </a:endParaRPr>
                    </a:p>
                  </a:txBody>
                  <a:tcPr marL="0" marR="0" marT="0" marB="0" anchor="ctr">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8"/>
                  </a:ext>
                </a:extLst>
              </a:tr>
              <a:tr h="188595">
                <a:tc>
                  <a:txBody>
                    <a:bodyPr/>
                    <a:lstStyle/>
                    <a:p>
                      <a:pPr marL="112395" algn="ctr">
                        <a:lnSpc>
                          <a:spcPts val="1390"/>
                        </a:lnSpc>
                      </a:pPr>
                      <a:r>
                        <a:rPr sz="1200" spc="-10" dirty="0">
                          <a:latin typeface="Times New Roman"/>
                          <a:cs typeface="Times New Roman"/>
                        </a:rPr>
                        <a:t>CAREM-</a:t>
                      </a:r>
                      <a:r>
                        <a:rPr sz="1200" spc="-25" dirty="0">
                          <a:latin typeface="Times New Roman"/>
                          <a:cs typeface="Times New Roman"/>
                        </a:rPr>
                        <a:t>25</a:t>
                      </a:r>
                      <a:endParaRPr sz="1200">
                        <a:latin typeface="Times New Roman"/>
                        <a:cs typeface="Times New Roman"/>
                      </a:endParaRPr>
                    </a:p>
                  </a:txBody>
                  <a:tcPr marL="0" marR="0" marT="0" marB="0" anchor="ctr">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2540" algn="ctr">
                        <a:lnSpc>
                          <a:spcPts val="1390"/>
                        </a:lnSpc>
                      </a:pPr>
                      <a:r>
                        <a:rPr sz="1200" spc="-10" dirty="0">
                          <a:latin typeface="Times New Roman"/>
                          <a:cs typeface="Times New Roman"/>
                        </a:rPr>
                        <a:t>Argentina</a:t>
                      </a:r>
                      <a:endParaRPr sz="1200">
                        <a:latin typeface="Times New Roman"/>
                        <a:cs typeface="Times New Roman"/>
                      </a:endParaRPr>
                    </a:p>
                  </a:txBody>
                  <a:tcPr marL="0" marR="0" marT="0" marB="0" anchor="ctr">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2540" algn="ctr">
                        <a:lnSpc>
                          <a:spcPts val="1390"/>
                        </a:lnSpc>
                      </a:pPr>
                      <a:r>
                        <a:rPr sz="1200" spc="-25" dirty="0">
                          <a:latin typeface="Times New Roman"/>
                          <a:cs typeface="Times New Roman"/>
                        </a:rPr>
                        <a:t>27</a:t>
                      </a:r>
                      <a:endParaRPr sz="1200">
                        <a:latin typeface="Times New Roman"/>
                        <a:cs typeface="Times New Roman"/>
                      </a:endParaRPr>
                    </a:p>
                  </a:txBody>
                  <a:tcPr marL="0" marR="0" marT="0" marB="0" anchor="ctr">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ts val="1390"/>
                        </a:lnSpc>
                      </a:pPr>
                      <a:r>
                        <a:rPr sz="1200" spc="-25" dirty="0">
                          <a:latin typeface="Times New Roman"/>
                          <a:cs typeface="Times New Roman"/>
                        </a:rPr>
                        <a:t>3.1</a:t>
                      </a:r>
                      <a:endParaRPr sz="1200">
                        <a:latin typeface="Times New Roman"/>
                        <a:cs typeface="Times New Roman"/>
                      </a:endParaRPr>
                    </a:p>
                  </a:txBody>
                  <a:tcPr marL="0" marR="0" marT="0" marB="0" anchor="ctr">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ts val="1390"/>
                        </a:lnSpc>
                      </a:pPr>
                      <a:r>
                        <a:rPr sz="1200" spc="-10" dirty="0">
                          <a:latin typeface="Times New Roman"/>
                          <a:cs typeface="Times New Roman"/>
                        </a:rPr>
                        <a:t>24,000</a:t>
                      </a:r>
                      <a:endParaRPr sz="1200" dirty="0">
                        <a:latin typeface="Times New Roman"/>
                        <a:cs typeface="Times New Roman"/>
                      </a:endParaRPr>
                    </a:p>
                  </a:txBody>
                  <a:tcPr marL="0" marR="0" marT="0" marB="0" anchor="ctr">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ts val="1390"/>
                        </a:lnSpc>
                      </a:pPr>
                      <a:r>
                        <a:rPr sz="1200" spc="-25" dirty="0">
                          <a:latin typeface="Times New Roman"/>
                          <a:cs typeface="Times New Roman"/>
                        </a:rPr>
                        <a:t>61</a:t>
                      </a:r>
                      <a:endParaRPr sz="1200">
                        <a:latin typeface="Times New Roman"/>
                        <a:cs typeface="Times New Roman"/>
                      </a:endParaRPr>
                    </a:p>
                  </a:txBody>
                  <a:tcPr marL="0" marR="0" marT="0" marB="0" anchor="ctr">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ts val="1390"/>
                        </a:lnSpc>
                      </a:pPr>
                      <a:r>
                        <a:rPr sz="1200" spc="-25" dirty="0">
                          <a:latin typeface="Times New Roman"/>
                          <a:cs typeface="Times New Roman"/>
                        </a:rPr>
                        <a:t>14</a:t>
                      </a:r>
                      <a:endParaRPr sz="1200">
                        <a:latin typeface="Times New Roman"/>
                        <a:cs typeface="Times New Roman"/>
                      </a:endParaRPr>
                    </a:p>
                  </a:txBody>
                  <a:tcPr marL="0" marR="0" marT="0" marB="0" anchor="ctr">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9"/>
                  </a:ext>
                </a:extLst>
              </a:tr>
              <a:tr h="365125">
                <a:tc>
                  <a:txBody>
                    <a:bodyPr/>
                    <a:lstStyle/>
                    <a:p>
                      <a:pPr marL="3810" algn="ctr">
                        <a:lnSpc>
                          <a:spcPct val="100000"/>
                        </a:lnSpc>
                        <a:spcBef>
                          <a:spcPts val="660"/>
                        </a:spcBef>
                      </a:pPr>
                      <a:r>
                        <a:rPr sz="1200" spc="-20" dirty="0">
                          <a:latin typeface="Times New Roman"/>
                          <a:cs typeface="Times New Roman"/>
                        </a:rPr>
                        <a:t>IRIS</a:t>
                      </a:r>
                      <a:endParaRPr sz="1200" dirty="0">
                        <a:latin typeface="Times New Roman"/>
                        <a:cs typeface="Times New Roman"/>
                      </a:endParaRPr>
                    </a:p>
                  </a:txBody>
                  <a:tcPr marL="0" marR="0" marT="83820" marB="0" anchor="ctr">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97155" marR="29845" indent="-29209" algn="ctr">
                        <a:lnSpc>
                          <a:spcPts val="1380"/>
                        </a:lnSpc>
                        <a:spcBef>
                          <a:spcPts val="20"/>
                        </a:spcBef>
                      </a:pPr>
                      <a:r>
                        <a:rPr sz="1200" spc="-10" dirty="0">
                          <a:latin typeface="Times New Roman"/>
                          <a:cs typeface="Times New Roman"/>
                        </a:rPr>
                        <a:t>International Consortium</a:t>
                      </a:r>
                      <a:endParaRPr sz="1200">
                        <a:latin typeface="Times New Roman"/>
                        <a:cs typeface="Times New Roman"/>
                      </a:endParaRPr>
                    </a:p>
                  </a:txBody>
                  <a:tcPr marL="0" marR="0" marT="2540" marB="0" anchor="ctr">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2540" algn="ctr">
                        <a:lnSpc>
                          <a:spcPct val="100000"/>
                        </a:lnSpc>
                        <a:spcBef>
                          <a:spcPts val="660"/>
                        </a:spcBef>
                      </a:pPr>
                      <a:r>
                        <a:rPr sz="1200" spc="-25" dirty="0">
                          <a:latin typeface="Times New Roman"/>
                          <a:cs typeface="Times New Roman"/>
                        </a:rPr>
                        <a:t>335</a:t>
                      </a:r>
                      <a:endParaRPr sz="1200" dirty="0">
                        <a:latin typeface="Times New Roman"/>
                        <a:cs typeface="Times New Roman"/>
                      </a:endParaRPr>
                    </a:p>
                  </a:txBody>
                  <a:tcPr marL="0" marR="0" marT="83820" marB="0" anchor="ctr">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ct val="100000"/>
                        </a:lnSpc>
                        <a:spcBef>
                          <a:spcPts val="660"/>
                        </a:spcBef>
                      </a:pPr>
                      <a:r>
                        <a:rPr sz="1200" spc="-20" dirty="0">
                          <a:latin typeface="Times New Roman"/>
                          <a:cs typeface="Times New Roman"/>
                        </a:rPr>
                        <a:t>4.95</a:t>
                      </a:r>
                      <a:endParaRPr sz="1200">
                        <a:latin typeface="Times New Roman"/>
                        <a:cs typeface="Times New Roman"/>
                      </a:endParaRPr>
                    </a:p>
                  </a:txBody>
                  <a:tcPr marL="0" marR="0" marT="83820" marB="0" anchor="ctr">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ct val="100000"/>
                        </a:lnSpc>
                        <a:spcBef>
                          <a:spcPts val="660"/>
                        </a:spcBef>
                      </a:pPr>
                      <a:r>
                        <a:rPr sz="1200" spc="-10" dirty="0">
                          <a:latin typeface="Times New Roman"/>
                          <a:cs typeface="Times New Roman"/>
                        </a:rPr>
                        <a:t>65,000</a:t>
                      </a:r>
                      <a:endParaRPr sz="1200">
                        <a:latin typeface="Times New Roman"/>
                        <a:cs typeface="Times New Roman"/>
                      </a:endParaRPr>
                    </a:p>
                  </a:txBody>
                  <a:tcPr marL="0" marR="0" marT="83820" marB="0" anchor="ctr">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ts val="1385"/>
                        </a:lnSpc>
                      </a:pPr>
                      <a:r>
                        <a:rPr sz="1200" spc="-25" dirty="0">
                          <a:latin typeface="Times New Roman"/>
                          <a:cs typeface="Times New Roman"/>
                        </a:rPr>
                        <a:t>89</a:t>
                      </a:r>
                      <a:endParaRPr sz="1200">
                        <a:latin typeface="Times New Roman"/>
                        <a:cs typeface="Times New Roman"/>
                      </a:endParaRPr>
                    </a:p>
                    <a:p>
                      <a:pPr marL="62230" algn="ctr">
                        <a:lnSpc>
                          <a:spcPts val="1395"/>
                        </a:lnSpc>
                      </a:pPr>
                      <a:r>
                        <a:rPr sz="1200" spc="-10" dirty="0">
                          <a:latin typeface="Times New Roman"/>
                          <a:cs typeface="Times New Roman"/>
                        </a:rPr>
                        <a:t>UO2/MOX</a:t>
                      </a:r>
                      <a:endParaRPr sz="1200">
                        <a:latin typeface="Times New Roman"/>
                        <a:cs typeface="Times New Roman"/>
                      </a:endParaRPr>
                    </a:p>
                  </a:txBody>
                  <a:tcPr marL="0" marR="0" marT="0" marB="0" anchor="ctr">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ct val="100000"/>
                        </a:lnSpc>
                        <a:spcBef>
                          <a:spcPts val="660"/>
                        </a:spcBef>
                      </a:pPr>
                      <a:r>
                        <a:rPr sz="1200" spc="-25" dirty="0">
                          <a:latin typeface="Times New Roman"/>
                          <a:cs typeface="Times New Roman"/>
                        </a:rPr>
                        <a:t>48</a:t>
                      </a:r>
                      <a:endParaRPr sz="1200">
                        <a:latin typeface="Times New Roman"/>
                        <a:cs typeface="Times New Roman"/>
                      </a:endParaRPr>
                    </a:p>
                  </a:txBody>
                  <a:tcPr marL="0" marR="0" marT="83820" marB="0" anchor="ctr">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10"/>
                  </a:ext>
                </a:extLst>
              </a:tr>
              <a:tr h="189230">
                <a:tc>
                  <a:txBody>
                    <a:bodyPr/>
                    <a:lstStyle/>
                    <a:p>
                      <a:pPr marL="320040" algn="ctr">
                        <a:lnSpc>
                          <a:spcPts val="1390"/>
                        </a:lnSpc>
                      </a:pPr>
                      <a:r>
                        <a:rPr sz="1200" spc="-25" dirty="0">
                          <a:latin typeface="Times New Roman"/>
                          <a:cs typeface="Times New Roman"/>
                        </a:rPr>
                        <a:t>DMS</a:t>
                      </a:r>
                      <a:endParaRPr sz="1200" dirty="0">
                        <a:latin typeface="Times New Roman"/>
                        <a:cs typeface="Times New Roman"/>
                      </a:endParaRPr>
                    </a:p>
                  </a:txBody>
                  <a:tcPr marL="0" marR="0" marT="0" marB="0" anchor="ctr">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35" algn="ctr">
                        <a:lnSpc>
                          <a:spcPts val="1390"/>
                        </a:lnSpc>
                      </a:pPr>
                      <a:r>
                        <a:rPr sz="1200" spc="-10" dirty="0">
                          <a:latin typeface="Times New Roman"/>
                          <a:cs typeface="Times New Roman"/>
                        </a:rPr>
                        <a:t>Japan</a:t>
                      </a:r>
                      <a:endParaRPr sz="1200">
                        <a:latin typeface="Times New Roman"/>
                        <a:cs typeface="Times New Roman"/>
                      </a:endParaRPr>
                    </a:p>
                  </a:txBody>
                  <a:tcPr marL="0" marR="0" marT="0" marB="0" anchor="ctr">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2540" algn="ctr">
                        <a:lnSpc>
                          <a:spcPts val="1390"/>
                        </a:lnSpc>
                      </a:pPr>
                      <a:r>
                        <a:rPr sz="1200" spc="-25" dirty="0">
                          <a:latin typeface="Times New Roman"/>
                          <a:cs typeface="Times New Roman"/>
                        </a:rPr>
                        <a:t>300</a:t>
                      </a:r>
                      <a:endParaRPr sz="1200">
                        <a:latin typeface="Times New Roman"/>
                        <a:cs typeface="Times New Roman"/>
                      </a:endParaRPr>
                    </a:p>
                  </a:txBody>
                  <a:tcPr marL="0" marR="0" marT="0" marB="0" anchor="ctr">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ts val="1390"/>
                        </a:lnSpc>
                      </a:pPr>
                      <a:r>
                        <a:rPr sz="1200" spc="-25" dirty="0">
                          <a:latin typeface="Times New Roman"/>
                          <a:cs typeface="Times New Roman"/>
                        </a:rPr>
                        <a:t>4.3</a:t>
                      </a:r>
                      <a:endParaRPr sz="1200">
                        <a:latin typeface="Times New Roman"/>
                        <a:cs typeface="Times New Roman"/>
                      </a:endParaRPr>
                    </a:p>
                  </a:txBody>
                  <a:tcPr marL="0" marR="0" marT="0" marB="0" anchor="ctr">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ts val="1390"/>
                        </a:lnSpc>
                      </a:pPr>
                      <a:r>
                        <a:rPr sz="1200" spc="-10" dirty="0">
                          <a:latin typeface="Times New Roman"/>
                          <a:cs typeface="Times New Roman"/>
                        </a:rPr>
                        <a:t>45,000</a:t>
                      </a:r>
                      <a:endParaRPr sz="1200">
                        <a:latin typeface="Times New Roman"/>
                        <a:cs typeface="Times New Roman"/>
                      </a:endParaRPr>
                    </a:p>
                  </a:txBody>
                  <a:tcPr marL="0" marR="0" marT="0" marB="0" anchor="ctr">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ts val="1390"/>
                        </a:lnSpc>
                      </a:pPr>
                      <a:r>
                        <a:rPr sz="1200" spc="-25" dirty="0">
                          <a:latin typeface="Times New Roman"/>
                          <a:cs typeface="Times New Roman"/>
                        </a:rPr>
                        <a:t>400</a:t>
                      </a:r>
                      <a:endParaRPr sz="1200">
                        <a:latin typeface="Times New Roman"/>
                        <a:cs typeface="Times New Roman"/>
                      </a:endParaRPr>
                    </a:p>
                  </a:txBody>
                  <a:tcPr marL="0" marR="0" marT="0" marB="0" anchor="ctr">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ts val="1390"/>
                        </a:lnSpc>
                      </a:pPr>
                      <a:r>
                        <a:rPr sz="1200" spc="-25" dirty="0">
                          <a:latin typeface="Times New Roman"/>
                          <a:cs typeface="Times New Roman"/>
                        </a:rPr>
                        <a:t>24</a:t>
                      </a:r>
                      <a:endParaRPr sz="1200">
                        <a:latin typeface="Times New Roman"/>
                        <a:cs typeface="Times New Roman"/>
                      </a:endParaRPr>
                    </a:p>
                  </a:txBody>
                  <a:tcPr marL="0" marR="0" marT="0" marB="0" anchor="ctr">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11"/>
                  </a:ext>
                </a:extLst>
              </a:tr>
              <a:tr h="188595">
                <a:tc>
                  <a:txBody>
                    <a:bodyPr/>
                    <a:lstStyle/>
                    <a:p>
                      <a:pPr marL="635" algn="ctr">
                        <a:lnSpc>
                          <a:spcPts val="1390"/>
                        </a:lnSpc>
                      </a:pPr>
                      <a:r>
                        <a:rPr sz="1200" spc="-25" dirty="0">
                          <a:latin typeface="Times New Roman"/>
                          <a:cs typeface="Times New Roman"/>
                        </a:rPr>
                        <a:t>IMR</a:t>
                      </a:r>
                      <a:endParaRPr sz="1200" dirty="0">
                        <a:latin typeface="Times New Roman"/>
                        <a:cs typeface="Times New Roman"/>
                      </a:endParaRPr>
                    </a:p>
                  </a:txBody>
                  <a:tcPr marL="0" marR="0" marT="0" marB="0" anchor="ctr">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35" algn="ctr">
                        <a:lnSpc>
                          <a:spcPts val="1390"/>
                        </a:lnSpc>
                      </a:pPr>
                      <a:r>
                        <a:rPr sz="1200" spc="-10" dirty="0">
                          <a:latin typeface="Times New Roman"/>
                          <a:cs typeface="Times New Roman"/>
                        </a:rPr>
                        <a:t>Japan</a:t>
                      </a:r>
                      <a:endParaRPr sz="1200" dirty="0">
                        <a:latin typeface="Times New Roman"/>
                        <a:cs typeface="Times New Roman"/>
                      </a:endParaRPr>
                    </a:p>
                  </a:txBody>
                  <a:tcPr marL="0" marR="0" marT="0" marB="0" anchor="ctr">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2540" algn="ctr">
                        <a:lnSpc>
                          <a:spcPts val="1390"/>
                        </a:lnSpc>
                      </a:pPr>
                      <a:r>
                        <a:rPr sz="1200" spc="-25" dirty="0">
                          <a:latin typeface="Times New Roman"/>
                          <a:cs typeface="Times New Roman"/>
                        </a:rPr>
                        <a:t>350</a:t>
                      </a:r>
                      <a:endParaRPr sz="1200" dirty="0">
                        <a:latin typeface="Times New Roman"/>
                        <a:cs typeface="Times New Roman"/>
                      </a:endParaRPr>
                    </a:p>
                  </a:txBody>
                  <a:tcPr marL="0" marR="0" marT="0" marB="0" anchor="ctr">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ts val="1390"/>
                        </a:lnSpc>
                      </a:pPr>
                      <a:r>
                        <a:rPr sz="1200" spc="-25" dirty="0">
                          <a:latin typeface="Times New Roman"/>
                          <a:cs typeface="Times New Roman"/>
                        </a:rPr>
                        <a:t>4.8</a:t>
                      </a:r>
                      <a:endParaRPr sz="1200" dirty="0">
                        <a:latin typeface="Times New Roman"/>
                        <a:cs typeface="Times New Roman"/>
                      </a:endParaRPr>
                    </a:p>
                  </a:txBody>
                  <a:tcPr marL="0" marR="0" marT="0" marB="0" anchor="ctr">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17780" algn="ctr">
                        <a:lnSpc>
                          <a:spcPts val="1390"/>
                        </a:lnSpc>
                      </a:pPr>
                      <a:r>
                        <a:rPr sz="1200" spc="-10" dirty="0">
                          <a:latin typeface="Times New Roman"/>
                          <a:cs typeface="Times New Roman"/>
                        </a:rPr>
                        <a:t>&gt;40,000</a:t>
                      </a:r>
                      <a:endParaRPr sz="1200" dirty="0">
                        <a:latin typeface="Times New Roman"/>
                        <a:cs typeface="Times New Roman"/>
                      </a:endParaRPr>
                    </a:p>
                  </a:txBody>
                  <a:tcPr marL="0" marR="0" marT="0" marB="0" anchor="ctr">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ts val="1390"/>
                        </a:lnSpc>
                      </a:pPr>
                      <a:r>
                        <a:rPr sz="1200" spc="-25" dirty="0">
                          <a:latin typeface="Times New Roman"/>
                          <a:cs typeface="Times New Roman"/>
                        </a:rPr>
                        <a:t>97</a:t>
                      </a:r>
                      <a:endParaRPr sz="1200" dirty="0">
                        <a:latin typeface="Times New Roman"/>
                        <a:cs typeface="Times New Roman"/>
                      </a:endParaRPr>
                    </a:p>
                  </a:txBody>
                  <a:tcPr marL="0" marR="0" marT="0" marB="0" anchor="ctr">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ts val="1390"/>
                        </a:lnSpc>
                      </a:pPr>
                      <a:r>
                        <a:rPr sz="1200" spc="-25" dirty="0">
                          <a:latin typeface="Times New Roman"/>
                          <a:cs typeface="Times New Roman"/>
                        </a:rPr>
                        <a:t>26</a:t>
                      </a:r>
                      <a:endParaRPr sz="1200" dirty="0">
                        <a:latin typeface="Times New Roman"/>
                        <a:cs typeface="Times New Roman"/>
                      </a:endParaRPr>
                    </a:p>
                  </a:txBody>
                  <a:tcPr marL="0" marR="0" marT="0" marB="0" anchor="ctr">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12"/>
                  </a:ext>
                </a:extLst>
              </a:tr>
            </a:tbl>
          </a:graphicData>
        </a:graphic>
      </p:graphicFrame>
      <p:sp>
        <p:nvSpPr>
          <p:cNvPr id="11" name="テキスト ボックス 10">
            <a:extLst>
              <a:ext uri="{FF2B5EF4-FFF2-40B4-BE49-F238E27FC236}">
                <a16:creationId xmlns:a16="http://schemas.microsoft.com/office/drawing/2014/main" id="{3623A8C4-681F-6B67-FDF5-2F474FEC33DB}"/>
              </a:ext>
            </a:extLst>
          </p:cNvPr>
          <p:cNvSpPr txBox="1"/>
          <p:nvPr/>
        </p:nvSpPr>
        <p:spPr>
          <a:xfrm>
            <a:off x="3222172" y="815616"/>
            <a:ext cx="6096000" cy="369332"/>
          </a:xfrm>
          <a:prstGeom prst="rect">
            <a:avLst/>
          </a:prstGeom>
          <a:noFill/>
        </p:spPr>
        <p:txBody>
          <a:bodyPr wrap="square">
            <a:spAutoFit/>
          </a:bodyPr>
          <a:lstStyle/>
          <a:p>
            <a:r>
              <a:rPr lang="en-US" altLang="ja-JP" sz="1800" dirty="0">
                <a:latin typeface="UD デジタル 教科書体 NK-B" panose="02020700000000000000" pitchFamily="18" charset="-128"/>
                <a:ea typeface="UD デジタル 教科書体 NK-B" panose="02020700000000000000" pitchFamily="18" charset="-128"/>
                <a:cs typeface="Times New Roman"/>
              </a:rPr>
              <a:t>Main</a:t>
            </a:r>
            <a:r>
              <a:rPr lang="en-US" altLang="ja-JP" sz="1800" spc="-10" dirty="0">
                <a:latin typeface="UD デジタル 教科書体 NK-B" panose="02020700000000000000" pitchFamily="18" charset="-128"/>
                <a:ea typeface="UD デジタル 教科書体 NK-B" panose="02020700000000000000" pitchFamily="18" charset="-128"/>
                <a:cs typeface="Times New Roman"/>
              </a:rPr>
              <a:t> SMR-</a:t>
            </a:r>
            <a:r>
              <a:rPr lang="en-US" altLang="ja-JP" sz="1800" dirty="0">
                <a:latin typeface="UD デジタル 教科書体 NK-B" panose="02020700000000000000" pitchFamily="18" charset="-128"/>
                <a:ea typeface="UD デジタル 教科書体 NK-B" panose="02020700000000000000" pitchFamily="18" charset="-128"/>
                <a:cs typeface="Times New Roman"/>
              </a:rPr>
              <a:t>LWR</a:t>
            </a:r>
            <a:r>
              <a:rPr lang="en-US" altLang="ja-JP" sz="1800" spc="-10" dirty="0">
                <a:latin typeface="UD デジタル 教科書体 NK-B" panose="02020700000000000000" pitchFamily="18" charset="-128"/>
                <a:ea typeface="UD デジタル 教科書体 NK-B" panose="02020700000000000000" pitchFamily="18" charset="-128"/>
                <a:cs typeface="Times New Roman"/>
              </a:rPr>
              <a:t> </a:t>
            </a:r>
            <a:r>
              <a:rPr lang="en-US" altLang="ja-JP" sz="1800" dirty="0">
                <a:latin typeface="UD デジタル 教科書体 NK-B" panose="02020700000000000000" pitchFamily="18" charset="-128"/>
                <a:ea typeface="UD デジタル 教科書体 NK-B" panose="02020700000000000000" pitchFamily="18" charset="-128"/>
                <a:cs typeface="Times New Roman"/>
              </a:rPr>
              <a:t>designs</a:t>
            </a:r>
            <a:r>
              <a:rPr lang="en-US" altLang="ja-JP" sz="1800" spc="-10" dirty="0">
                <a:latin typeface="UD デジタル 教科書体 NK-B" panose="02020700000000000000" pitchFamily="18" charset="-128"/>
                <a:ea typeface="UD デジタル 教科書体 NK-B" panose="02020700000000000000" pitchFamily="18" charset="-128"/>
                <a:cs typeface="Times New Roman"/>
              </a:rPr>
              <a:t> </a:t>
            </a:r>
            <a:r>
              <a:rPr lang="en-US" altLang="ja-JP" sz="1800" dirty="0">
                <a:latin typeface="UD デジタル 教科書体 NK-B" panose="02020700000000000000" pitchFamily="18" charset="-128"/>
                <a:ea typeface="UD デジタル 教科書体 NK-B" panose="02020700000000000000" pitchFamily="18" charset="-128"/>
                <a:cs typeface="Times New Roman"/>
              </a:rPr>
              <a:t>and</a:t>
            </a:r>
            <a:r>
              <a:rPr lang="en-US" altLang="ja-JP" sz="1800" spc="-15" dirty="0">
                <a:latin typeface="UD デジタル 教科書体 NK-B" panose="02020700000000000000" pitchFamily="18" charset="-128"/>
                <a:ea typeface="UD デジタル 教科書体 NK-B" panose="02020700000000000000" pitchFamily="18" charset="-128"/>
                <a:cs typeface="Times New Roman"/>
              </a:rPr>
              <a:t> </a:t>
            </a:r>
            <a:r>
              <a:rPr lang="en-US" altLang="ja-JP" sz="1800" dirty="0">
                <a:latin typeface="UD デジタル 教科書体 NK-B" panose="02020700000000000000" pitchFamily="18" charset="-128"/>
                <a:ea typeface="UD デジタル 教科書体 NK-B" panose="02020700000000000000" pitchFamily="18" charset="-128"/>
                <a:cs typeface="Times New Roman"/>
              </a:rPr>
              <a:t>their</a:t>
            </a:r>
            <a:r>
              <a:rPr lang="en-US" altLang="ja-JP" sz="1800" spc="-5" dirty="0">
                <a:latin typeface="UD デジタル 教科書体 NK-B" panose="02020700000000000000" pitchFamily="18" charset="-128"/>
                <a:ea typeface="UD デジタル 教科書体 NK-B" panose="02020700000000000000" pitchFamily="18" charset="-128"/>
                <a:cs typeface="Times New Roman"/>
              </a:rPr>
              <a:t> </a:t>
            </a:r>
            <a:r>
              <a:rPr lang="en-US" altLang="ja-JP" sz="1800" dirty="0">
                <a:latin typeface="UD デジタル 教科書体 NK-B" panose="02020700000000000000" pitchFamily="18" charset="-128"/>
                <a:ea typeface="UD デジタル 教科書体 NK-B" panose="02020700000000000000" pitchFamily="18" charset="-128"/>
                <a:cs typeface="Times New Roman"/>
              </a:rPr>
              <a:t>fuel</a:t>
            </a:r>
            <a:r>
              <a:rPr lang="en-US" altLang="ja-JP" sz="1800" spc="-10" dirty="0">
                <a:latin typeface="UD デジタル 教科書体 NK-B" panose="02020700000000000000" pitchFamily="18" charset="-128"/>
                <a:ea typeface="UD デジタル 教科書体 NK-B" panose="02020700000000000000" pitchFamily="18" charset="-128"/>
                <a:cs typeface="Times New Roman"/>
              </a:rPr>
              <a:t> features</a:t>
            </a:r>
            <a:endParaRPr lang="ja-JP" altLang="en-US" dirty="0">
              <a:latin typeface="UD デジタル 教科書体 NK-B" panose="02020700000000000000" pitchFamily="18" charset="-128"/>
              <a:ea typeface="UD デジタル 教科書体 NK-B" panose="02020700000000000000" pitchFamily="18" charset="-128"/>
            </a:endParaRPr>
          </a:p>
        </p:txBody>
      </p:sp>
      <p:sp>
        <p:nvSpPr>
          <p:cNvPr id="14" name="テキスト ボックス 13">
            <a:extLst>
              <a:ext uri="{FF2B5EF4-FFF2-40B4-BE49-F238E27FC236}">
                <a16:creationId xmlns:a16="http://schemas.microsoft.com/office/drawing/2014/main" id="{51325549-72E5-9BA4-7597-CC92D6AEE69D}"/>
              </a:ext>
            </a:extLst>
          </p:cNvPr>
          <p:cNvSpPr txBox="1"/>
          <p:nvPr/>
        </p:nvSpPr>
        <p:spPr>
          <a:xfrm>
            <a:off x="609601" y="6364742"/>
            <a:ext cx="11321141" cy="409728"/>
          </a:xfrm>
          <a:prstGeom prst="rect">
            <a:avLst/>
          </a:prstGeom>
          <a:noFill/>
        </p:spPr>
        <p:txBody>
          <a:bodyPr wrap="square">
            <a:spAutoFit/>
          </a:bodyPr>
          <a:lstStyle/>
          <a:p>
            <a:pPr marL="38100">
              <a:lnSpc>
                <a:spcPts val="1100"/>
              </a:lnSpc>
            </a:pPr>
            <a:r>
              <a:rPr lang="en-US" altLang="ja-JP" sz="1600" dirty="0">
                <a:latin typeface="Times New Roman"/>
                <a:cs typeface="Times New Roman"/>
              </a:rPr>
              <a:t>World</a:t>
            </a:r>
            <a:r>
              <a:rPr lang="en-US" altLang="ja-JP" sz="1600" spc="-5" dirty="0">
                <a:latin typeface="Times New Roman"/>
                <a:cs typeface="Times New Roman"/>
              </a:rPr>
              <a:t> </a:t>
            </a:r>
            <a:r>
              <a:rPr lang="en-US" altLang="ja-JP" sz="1600" dirty="0">
                <a:latin typeface="Times New Roman"/>
                <a:cs typeface="Times New Roman"/>
              </a:rPr>
              <a:t>Nuclear</a:t>
            </a:r>
            <a:r>
              <a:rPr lang="en-US" altLang="ja-JP" sz="1600" spc="-10" dirty="0">
                <a:latin typeface="Times New Roman"/>
                <a:cs typeface="Times New Roman"/>
              </a:rPr>
              <a:t> Association, </a:t>
            </a:r>
            <a:r>
              <a:rPr lang="en-US" altLang="ja-JP" sz="1600" dirty="0">
                <a:latin typeface="Times New Roman"/>
                <a:cs typeface="Times New Roman"/>
              </a:rPr>
              <a:t>2020, </a:t>
            </a:r>
            <a:r>
              <a:rPr lang="en-US" altLang="ja-JP" sz="1600" i="1" dirty="0">
                <a:latin typeface="Times New Roman"/>
                <a:cs typeface="Times New Roman"/>
              </a:rPr>
              <a:t>Small</a:t>
            </a:r>
            <a:r>
              <a:rPr lang="en-US" altLang="ja-JP" sz="1600" i="1" spc="-10" dirty="0">
                <a:latin typeface="Times New Roman"/>
                <a:cs typeface="Times New Roman"/>
              </a:rPr>
              <a:t> </a:t>
            </a:r>
            <a:r>
              <a:rPr lang="en-US" altLang="ja-JP" sz="1600" i="1" dirty="0">
                <a:latin typeface="Times New Roman"/>
                <a:cs typeface="Times New Roman"/>
              </a:rPr>
              <a:t>Nuclear</a:t>
            </a:r>
            <a:r>
              <a:rPr lang="en-US" altLang="ja-JP" sz="1600" i="1" spc="-15" dirty="0">
                <a:latin typeface="Times New Roman"/>
                <a:cs typeface="Times New Roman"/>
              </a:rPr>
              <a:t> </a:t>
            </a:r>
            <a:r>
              <a:rPr lang="en-US" altLang="ja-JP" sz="1600" i="1" dirty="0">
                <a:latin typeface="Times New Roman"/>
                <a:cs typeface="Times New Roman"/>
              </a:rPr>
              <a:t>Power</a:t>
            </a:r>
            <a:r>
              <a:rPr lang="en-US" altLang="ja-JP" sz="1600" i="1" spc="-5" dirty="0">
                <a:latin typeface="Times New Roman"/>
                <a:cs typeface="Times New Roman"/>
              </a:rPr>
              <a:t> </a:t>
            </a:r>
            <a:r>
              <a:rPr lang="en-US" altLang="ja-JP" sz="1600" i="1" spc="-10" dirty="0">
                <a:latin typeface="Times New Roman"/>
                <a:cs typeface="Times New Roman"/>
              </a:rPr>
              <a:t>Reactors</a:t>
            </a:r>
            <a:r>
              <a:rPr lang="en-US" altLang="ja-JP" sz="1600" spc="-10" dirty="0">
                <a:latin typeface="Times New Roman"/>
                <a:cs typeface="Times New Roman"/>
              </a:rPr>
              <a:t>.</a:t>
            </a:r>
            <a:endParaRPr lang="en-US" altLang="ja-JP" sz="1600" dirty="0">
              <a:latin typeface="Times New Roman"/>
              <a:cs typeface="Times New Roman"/>
            </a:endParaRPr>
          </a:p>
          <a:p>
            <a:pPr marL="38100" marR="230504" indent="31750">
              <a:lnSpc>
                <a:spcPts val="1150"/>
              </a:lnSpc>
              <a:spcBef>
                <a:spcPts val="60"/>
              </a:spcBef>
            </a:pPr>
            <a:r>
              <a:rPr lang="en-US" altLang="ja-JP" sz="1600" u="sng" spc="-10" dirty="0">
                <a:solidFill>
                  <a:srgbClr val="0000FF"/>
                </a:solidFill>
                <a:uFill>
                  <a:solidFill>
                    <a:srgbClr val="0000FF"/>
                  </a:solidFill>
                </a:uFill>
                <a:latin typeface="Times New Roman"/>
                <a:cs typeface="Times New Roman"/>
                <a:hlinkClick r:id="rId2"/>
              </a:rPr>
              <a:t>https://www.world-nuclear.org/information-library/nuclear-fuel-cycle/nuclear-power-reactors/small-nuclear-power-</a:t>
            </a:r>
            <a:r>
              <a:rPr lang="en-US" altLang="ja-JP" sz="1600" spc="-10" dirty="0">
                <a:solidFill>
                  <a:srgbClr val="0000FF"/>
                </a:solidFill>
                <a:latin typeface="Times New Roman"/>
                <a:cs typeface="Times New Roman"/>
              </a:rPr>
              <a:t> </a:t>
            </a:r>
            <a:r>
              <a:rPr lang="en-US" altLang="ja-JP" sz="1600" u="sng" spc="-10" dirty="0">
                <a:solidFill>
                  <a:srgbClr val="0000FF"/>
                </a:solidFill>
                <a:uFill>
                  <a:solidFill>
                    <a:srgbClr val="0000FF"/>
                  </a:solidFill>
                </a:uFill>
                <a:latin typeface="Times New Roman"/>
                <a:cs typeface="Times New Roman"/>
                <a:hlinkClick r:id="rId2"/>
              </a:rPr>
              <a:t>reactors.aspx</a:t>
            </a:r>
            <a:endParaRPr lang="en-US" altLang="ja-JP" sz="1600" dirty="0">
              <a:latin typeface="Times New Roman"/>
              <a:cs typeface="Times New Roman"/>
            </a:endParaRPr>
          </a:p>
        </p:txBody>
      </p:sp>
    </p:spTree>
    <p:extLst>
      <p:ext uri="{BB962C8B-B14F-4D97-AF65-F5344CB8AC3E}">
        <p14:creationId xmlns:p14="http://schemas.microsoft.com/office/powerpoint/2010/main" val="297246251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4"/>
          <p:cNvGraphicFramePr>
            <a:graphicFrameLocks noGrp="1"/>
          </p:cNvGraphicFramePr>
          <p:nvPr>
            <p:extLst>
              <p:ext uri="{D42A27DB-BD31-4B8C-83A1-F6EECF244321}">
                <p14:modId xmlns:p14="http://schemas.microsoft.com/office/powerpoint/2010/main" val="3243301233"/>
              </p:ext>
            </p:extLst>
          </p:nvPr>
        </p:nvGraphicFramePr>
        <p:xfrm>
          <a:off x="956472" y="1529143"/>
          <a:ext cx="10460464" cy="2778325"/>
        </p:xfrm>
        <a:graphic>
          <a:graphicData uri="http://schemas.openxmlformats.org/drawingml/2006/table">
            <a:tbl>
              <a:tblPr firstRow="1" bandRow="1">
                <a:tableStyleId>{2D5ABB26-0587-4C30-8999-92F81FD0307C}</a:tableStyleId>
              </a:tblPr>
              <a:tblGrid>
                <a:gridCol w="769008">
                  <a:extLst>
                    <a:ext uri="{9D8B030D-6E8A-4147-A177-3AD203B41FA5}">
                      <a16:colId xmlns:a16="http://schemas.microsoft.com/office/drawing/2014/main" val="20000"/>
                    </a:ext>
                  </a:extLst>
                </a:gridCol>
                <a:gridCol w="1175842">
                  <a:extLst>
                    <a:ext uri="{9D8B030D-6E8A-4147-A177-3AD203B41FA5}">
                      <a16:colId xmlns:a16="http://schemas.microsoft.com/office/drawing/2014/main" val="20001"/>
                    </a:ext>
                  </a:extLst>
                </a:gridCol>
                <a:gridCol w="2497531">
                  <a:extLst>
                    <a:ext uri="{9D8B030D-6E8A-4147-A177-3AD203B41FA5}">
                      <a16:colId xmlns:a16="http://schemas.microsoft.com/office/drawing/2014/main" val="20002"/>
                    </a:ext>
                  </a:extLst>
                </a:gridCol>
                <a:gridCol w="1452184">
                  <a:extLst>
                    <a:ext uri="{9D8B030D-6E8A-4147-A177-3AD203B41FA5}">
                      <a16:colId xmlns:a16="http://schemas.microsoft.com/office/drawing/2014/main" val="20003"/>
                    </a:ext>
                  </a:extLst>
                </a:gridCol>
                <a:gridCol w="4565899">
                  <a:extLst>
                    <a:ext uri="{9D8B030D-6E8A-4147-A177-3AD203B41FA5}">
                      <a16:colId xmlns:a16="http://schemas.microsoft.com/office/drawing/2014/main" val="20004"/>
                    </a:ext>
                  </a:extLst>
                </a:gridCol>
              </a:tblGrid>
              <a:tr h="363342">
                <a:tc>
                  <a:txBody>
                    <a:bodyPr/>
                    <a:lstStyle/>
                    <a:p>
                      <a:pPr marL="1270" algn="ctr">
                        <a:lnSpc>
                          <a:spcPct val="100000"/>
                        </a:lnSpc>
                        <a:spcBef>
                          <a:spcPts val="409"/>
                        </a:spcBef>
                      </a:pPr>
                      <a:r>
                        <a:rPr sz="1500" b="1" spc="-25" dirty="0">
                          <a:latin typeface="Meiryo UI"/>
                          <a:cs typeface="Meiryo UI"/>
                        </a:rPr>
                        <a:t>種類</a:t>
                      </a:r>
                      <a:endParaRPr sz="1500">
                        <a:latin typeface="Meiryo UI"/>
                        <a:cs typeface="Meiryo UI"/>
                      </a:endParaRPr>
                    </a:p>
                  </a:txBody>
                  <a:tcPr marL="0" marR="0" marT="47216" marB="0">
                    <a:lnL w="19050">
                      <a:solidFill>
                        <a:srgbClr val="95A8BF"/>
                      </a:solidFill>
                      <a:prstDash val="solid"/>
                    </a:lnL>
                    <a:lnR w="19050">
                      <a:solidFill>
                        <a:srgbClr val="95A8BF"/>
                      </a:solidFill>
                      <a:prstDash val="solid"/>
                    </a:lnR>
                    <a:lnT w="19050">
                      <a:solidFill>
                        <a:srgbClr val="95A8BF"/>
                      </a:solidFill>
                      <a:prstDash val="solid"/>
                    </a:lnT>
                    <a:lnB w="19050">
                      <a:solidFill>
                        <a:srgbClr val="95A8BF"/>
                      </a:solidFill>
                      <a:prstDash val="solid"/>
                    </a:lnB>
                    <a:solidFill>
                      <a:srgbClr val="EFF0F4"/>
                    </a:solidFill>
                  </a:tcPr>
                </a:tc>
                <a:tc>
                  <a:txBody>
                    <a:bodyPr/>
                    <a:lstStyle/>
                    <a:p>
                      <a:pPr marL="635" algn="ctr">
                        <a:lnSpc>
                          <a:spcPct val="100000"/>
                        </a:lnSpc>
                        <a:spcBef>
                          <a:spcPts val="409"/>
                        </a:spcBef>
                      </a:pPr>
                      <a:r>
                        <a:rPr sz="1500" b="1" spc="-20" dirty="0">
                          <a:latin typeface="Meiryo UI"/>
                          <a:cs typeface="Meiryo UI"/>
                        </a:rPr>
                        <a:t>申請者</a:t>
                      </a:r>
                      <a:endParaRPr sz="1500">
                        <a:latin typeface="Meiryo UI"/>
                        <a:cs typeface="Meiryo UI"/>
                      </a:endParaRPr>
                    </a:p>
                  </a:txBody>
                  <a:tcPr marL="0" marR="0" marT="47216" marB="0">
                    <a:lnL w="19050">
                      <a:solidFill>
                        <a:srgbClr val="95A8BF"/>
                      </a:solidFill>
                      <a:prstDash val="solid"/>
                    </a:lnL>
                    <a:lnR w="19050">
                      <a:solidFill>
                        <a:srgbClr val="95A8BF"/>
                      </a:solidFill>
                      <a:prstDash val="solid"/>
                    </a:lnR>
                    <a:lnT w="19050">
                      <a:solidFill>
                        <a:srgbClr val="95A8BF"/>
                      </a:solidFill>
                      <a:prstDash val="solid"/>
                    </a:lnT>
                    <a:lnB w="19050">
                      <a:solidFill>
                        <a:srgbClr val="95A8BF"/>
                      </a:solidFill>
                      <a:prstDash val="solid"/>
                    </a:lnB>
                    <a:solidFill>
                      <a:srgbClr val="EFF0F4"/>
                    </a:solidFill>
                  </a:tcPr>
                </a:tc>
                <a:tc>
                  <a:txBody>
                    <a:bodyPr/>
                    <a:lstStyle/>
                    <a:p>
                      <a:pPr marL="661035">
                        <a:lnSpc>
                          <a:spcPct val="100000"/>
                        </a:lnSpc>
                        <a:spcBef>
                          <a:spcPts val="409"/>
                        </a:spcBef>
                      </a:pPr>
                      <a:r>
                        <a:rPr sz="1500" b="1" dirty="0">
                          <a:latin typeface="Meiryo UI"/>
                          <a:cs typeface="Meiryo UI"/>
                        </a:rPr>
                        <a:t>対象</a:t>
                      </a:r>
                      <a:r>
                        <a:rPr sz="1500" b="1" spc="-25" dirty="0">
                          <a:latin typeface="Meiryo UI"/>
                          <a:cs typeface="Meiryo UI"/>
                        </a:rPr>
                        <a:t>SMR</a:t>
                      </a:r>
                      <a:endParaRPr sz="1500">
                        <a:latin typeface="Meiryo UI"/>
                        <a:cs typeface="Meiryo UI"/>
                      </a:endParaRPr>
                    </a:p>
                  </a:txBody>
                  <a:tcPr marL="0" marR="0" marT="47216" marB="0">
                    <a:lnL w="19050">
                      <a:solidFill>
                        <a:srgbClr val="95A8BF"/>
                      </a:solidFill>
                      <a:prstDash val="solid"/>
                    </a:lnL>
                    <a:lnR w="19050">
                      <a:solidFill>
                        <a:srgbClr val="95A8BF"/>
                      </a:solidFill>
                      <a:prstDash val="solid"/>
                    </a:lnR>
                    <a:lnT w="19050">
                      <a:solidFill>
                        <a:srgbClr val="95A8BF"/>
                      </a:solidFill>
                      <a:prstDash val="solid"/>
                    </a:lnT>
                    <a:lnB w="19050">
                      <a:solidFill>
                        <a:srgbClr val="95A8BF"/>
                      </a:solidFill>
                      <a:prstDash val="solid"/>
                    </a:lnB>
                    <a:solidFill>
                      <a:srgbClr val="EFF0F4"/>
                    </a:solidFill>
                  </a:tcPr>
                </a:tc>
                <a:tc>
                  <a:txBody>
                    <a:bodyPr/>
                    <a:lstStyle/>
                    <a:p>
                      <a:pPr marL="388620">
                        <a:lnSpc>
                          <a:spcPct val="100000"/>
                        </a:lnSpc>
                        <a:spcBef>
                          <a:spcPts val="409"/>
                        </a:spcBef>
                      </a:pPr>
                      <a:r>
                        <a:rPr sz="1500" b="1" spc="-20" dirty="0">
                          <a:latin typeface="Meiryo UI"/>
                          <a:cs typeface="Meiryo UI"/>
                        </a:rPr>
                        <a:t>タイプ</a:t>
                      </a:r>
                      <a:endParaRPr sz="1500">
                        <a:latin typeface="Meiryo UI"/>
                        <a:cs typeface="Meiryo UI"/>
                      </a:endParaRPr>
                    </a:p>
                  </a:txBody>
                  <a:tcPr marL="0" marR="0" marT="47216" marB="0">
                    <a:lnL w="19050">
                      <a:solidFill>
                        <a:srgbClr val="95A8BF"/>
                      </a:solidFill>
                      <a:prstDash val="solid"/>
                    </a:lnL>
                    <a:lnR w="19050">
                      <a:solidFill>
                        <a:srgbClr val="95A8BF"/>
                      </a:solidFill>
                      <a:prstDash val="solid"/>
                    </a:lnR>
                    <a:lnT w="19050">
                      <a:solidFill>
                        <a:srgbClr val="95A8BF"/>
                      </a:solidFill>
                      <a:prstDash val="solid"/>
                    </a:lnT>
                    <a:lnB w="19050">
                      <a:solidFill>
                        <a:srgbClr val="95A8BF"/>
                      </a:solidFill>
                      <a:prstDash val="solid"/>
                    </a:lnB>
                    <a:solidFill>
                      <a:srgbClr val="EFF0F4"/>
                    </a:solidFill>
                  </a:tcPr>
                </a:tc>
                <a:tc>
                  <a:txBody>
                    <a:bodyPr/>
                    <a:lstStyle/>
                    <a:p>
                      <a:pPr marL="1905" algn="ctr">
                        <a:lnSpc>
                          <a:spcPct val="100000"/>
                        </a:lnSpc>
                        <a:spcBef>
                          <a:spcPts val="409"/>
                        </a:spcBef>
                      </a:pPr>
                      <a:r>
                        <a:rPr sz="1500" b="1" spc="-25" dirty="0">
                          <a:latin typeface="Meiryo UI"/>
                          <a:cs typeface="Meiryo UI"/>
                        </a:rPr>
                        <a:t>状況</a:t>
                      </a:r>
                      <a:endParaRPr sz="1500">
                        <a:latin typeface="Meiryo UI"/>
                        <a:cs typeface="Meiryo UI"/>
                      </a:endParaRPr>
                    </a:p>
                  </a:txBody>
                  <a:tcPr marL="0" marR="0" marT="47216" marB="0">
                    <a:lnL w="19050">
                      <a:solidFill>
                        <a:srgbClr val="95A8BF"/>
                      </a:solidFill>
                      <a:prstDash val="solid"/>
                    </a:lnL>
                    <a:lnR w="19050">
                      <a:solidFill>
                        <a:srgbClr val="95A8BF"/>
                      </a:solidFill>
                      <a:prstDash val="solid"/>
                    </a:lnR>
                    <a:lnT w="19050">
                      <a:solidFill>
                        <a:srgbClr val="95A8BF"/>
                      </a:solidFill>
                      <a:prstDash val="solid"/>
                    </a:lnT>
                    <a:lnB w="19050">
                      <a:solidFill>
                        <a:srgbClr val="95A8BF"/>
                      </a:solidFill>
                      <a:prstDash val="solid"/>
                    </a:lnB>
                    <a:solidFill>
                      <a:srgbClr val="EFF0F4"/>
                    </a:solidFill>
                  </a:tcPr>
                </a:tc>
                <a:extLst>
                  <a:ext uri="{0D108BD9-81ED-4DB2-BD59-A6C34878D82A}">
                    <a16:rowId xmlns:a16="http://schemas.microsoft.com/office/drawing/2014/main" val="10000"/>
                  </a:ext>
                </a:extLst>
              </a:tr>
              <a:tr h="805570">
                <a:tc>
                  <a:txBody>
                    <a:bodyPr/>
                    <a:lstStyle/>
                    <a:p>
                      <a:pPr algn="ctr">
                        <a:lnSpc>
                          <a:spcPct val="100000"/>
                        </a:lnSpc>
                        <a:spcBef>
                          <a:spcPts val="409"/>
                        </a:spcBef>
                      </a:pPr>
                      <a:r>
                        <a:rPr sz="1500" spc="-25" dirty="0">
                          <a:latin typeface="Meiryo UI"/>
                          <a:cs typeface="Meiryo UI"/>
                        </a:rPr>
                        <a:t>DC</a:t>
                      </a:r>
                      <a:endParaRPr sz="1500">
                        <a:latin typeface="Meiryo UI"/>
                        <a:cs typeface="Meiryo UI"/>
                      </a:endParaRPr>
                    </a:p>
                  </a:txBody>
                  <a:tcPr marL="0" marR="0" marT="47216" marB="0">
                    <a:lnL w="19050">
                      <a:solidFill>
                        <a:srgbClr val="95A8BF"/>
                      </a:solidFill>
                      <a:prstDash val="solid"/>
                    </a:lnL>
                    <a:lnR w="19050">
                      <a:solidFill>
                        <a:srgbClr val="95A8BF"/>
                      </a:solidFill>
                      <a:prstDash val="solid"/>
                    </a:lnR>
                    <a:lnT w="19050">
                      <a:solidFill>
                        <a:srgbClr val="95A8BF"/>
                      </a:solidFill>
                      <a:prstDash val="solid"/>
                    </a:lnT>
                    <a:lnB w="19050">
                      <a:solidFill>
                        <a:srgbClr val="95A8BF"/>
                      </a:solidFill>
                      <a:prstDash val="solid"/>
                    </a:lnB>
                    <a:solidFill>
                      <a:srgbClr val="DDE1E8"/>
                    </a:solidFill>
                  </a:tcPr>
                </a:tc>
                <a:tc>
                  <a:txBody>
                    <a:bodyPr/>
                    <a:lstStyle/>
                    <a:p>
                      <a:pPr algn="ctr">
                        <a:lnSpc>
                          <a:spcPct val="100000"/>
                        </a:lnSpc>
                        <a:spcBef>
                          <a:spcPts val="409"/>
                        </a:spcBef>
                      </a:pPr>
                      <a:r>
                        <a:rPr sz="1500" spc="-10" dirty="0">
                          <a:latin typeface="Meiryo UI"/>
                          <a:cs typeface="Meiryo UI"/>
                        </a:rPr>
                        <a:t>NuScale</a:t>
                      </a:r>
                      <a:endParaRPr sz="1500">
                        <a:latin typeface="Meiryo UI"/>
                        <a:cs typeface="Meiryo UI"/>
                      </a:endParaRPr>
                    </a:p>
                  </a:txBody>
                  <a:tcPr marL="0" marR="0" marT="47216" marB="0">
                    <a:lnL w="19050">
                      <a:solidFill>
                        <a:srgbClr val="95A8BF"/>
                      </a:solidFill>
                      <a:prstDash val="solid"/>
                    </a:lnL>
                    <a:lnR w="19050">
                      <a:solidFill>
                        <a:srgbClr val="95A8BF"/>
                      </a:solidFill>
                      <a:prstDash val="solid"/>
                    </a:lnR>
                    <a:lnT w="19050">
                      <a:solidFill>
                        <a:srgbClr val="95A8BF"/>
                      </a:solidFill>
                      <a:prstDash val="solid"/>
                    </a:lnT>
                    <a:lnB w="19050">
                      <a:solidFill>
                        <a:srgbClr val="95A8BF"/>
                      </a:solidFill>
                      <a:prstDash val="solid"/>
                    </a:lnB>
                    <a:solidFill>
                      <a:srgbClr val="DDE1E8"/>
                    </a:solidFill>
                  </a:tcPr>
                </a:tc>
                <a:tc>
                  <a:txBody>
                    <a:bodyPr/>
                    <a:lstStyle/>
                    <a:p>
                      <a:pPr marL="98425">
                        <a:lnSpc>
                          <a:spcPct val="100000"/>
                        </a:lnSpc>
                        <a:spcBef>
                          <a:spcPts val="409"/>
                        </a:spcBef>
                      </a:pPr>
                      <a:r>
                        <a:rPr sz="1500" spc="-10" dirty="0">
                          <a:latin typeface="Meiryo UI"/>
                          <a:cs typeface="Meiryo UI"/>
                        </a:rPr>
                        <a:t>NuScale</a:t>
                      </a:r>
                      <a:endParaRPr sz="1500" dirty="0">
                        <a:latin typeface="Meiryo UI"/>
                        <a:cs typeface="Meiryo UI"/>
                      </a:endParaRPr>
                    </a:p>
                  </a:txBody>
                  <a:tcPr marL="0" marR="0" marT="47216" marB="0">
                    <a:lnL w="19050">
                      <a:solidFill>
                        <a:srgbClr val="95A8BF"/>
                      </a:solidFill>
                      <a:prstDash val="solid"/>
                    </a:lnL>
                    <a:lnR w="19050">
                      <a:solidFill>
                        <a:srgbClr val="95A8BF"/>
                      </a:solidFill>
                      <a:prstDash val="solid"/>
                    </a:lnR>
                    <a:lnT w="19050">
                      <a:solidFill>
                        <a:srgbClr val="95A8BF"/>
                      </a:solidFill>
                      <a:prstDash val="solid"/>
                    </a:lnT>
                    <a:lnB w="19050">
                      <a:solidFill>
                        <a:srgbClr val="95A8BF"/>
                      </a:solidFill>
                      <a:prstDash val="solid"/>
                    </a:lnB>
                    <a:solidFill>
                      <a:srgbClr val="DDE1E8"/>
                    </a:solidFill>
                  </a:tcPr>
                </a:tc>
                <a:tc>
                  <a:txBody>
                    <a:bodyPr/>
                    <a:lstStyle/>
                    <a:p>
                      <a:pPr marL="99695" algn="ctr">
                        <a:lnSpc>
                          <a:spcPct val="100000"/>
                        </a:lnSpc>
                        <a:spcBef>
                          <a:spcPts val="409"/>
                        </a:spcBef>
                      </a:pPr>
                      <a:r>
                        <a:rPr sz="1500" spc="-20" dirty="0">
                          <a:latin typeface="Meiryo UI"/>
                          <a:cs typeface="Meiryo UI"/>
                        </a:rPr>
                        <a:t>軽水炉</a:t>
                      </a:r>
                      <a:endParaRPr sz="1500" dirty="0">
                        <a:latin typeface="Meiryo UI"/>
                        <a:cs typeface="Meiryo UI"/>
                      </a:endParaRPr>
                    </a:p>
                  </a:txBody>
                  <a:tcPr marL="0" marR="0" marT="47216" marB="0" anchor="ctr">
                    <a:lnL w="19050">
                      <a:solidFill>
                        <a:srgbClr val="95A8BF"/>
                      </a:solidFill>
                      <a:prstDash val="solid"/>
                    </a:lnL>
                    <a:lnR w="19050">
                      <a:solidFill>
                        <a:srgbClr val="95A8BF"/>
                      </a:solidFill>
                      <a:prstDash val="solid"/>
                    </a:lnR>
                    <a:lnT w="19050">
                      <a:solidFill>
                        <a:srgbClr val="95A8BF"/>
                      </a:solidFill>
                      <a:prstDash val="solid"/>
                    </a:lnT>
                    <a:lnB w="19050">
                      <a:solidFill>
                        <a:srgbClr val="95A8BF"/>
                      </a:solidFill>
                      <a:prstDash val="solid"/>
                    </a:lnB>
                    <a:solidFill>
                      <a:srgbClr val="DDE1E8"/>
                    </a:solidFill>
                  </a:tcPr>
                </a:tc>
                <a:tc>
                  <a:txBody>
                    <a:bodyPr/>
                    <a:lstStyle/>
                    <a:p>
                      <a:pPr marL="99695">
                        <a:lnSpc>
                          <a:spcPct val="100000"/>
                        </a:lnSpc>
                        <a:spcBef>
                          <a:spcPts val="409"/>
                        </a:spcBef>
                      </a:pPr>
                      <a:r>
                        <a:rPr sz="1500" spc="100" dirty="0">
                          <a:latin typeface="Meiryo UI"/>
                          <a:cs typeface="Meiryo UI"/>
                        </a:rPr>
                        <a:t>2016/12:DC</a:t>
                      </a:r>
                      <a:r>
                        <a:rPr sz="1500" spc="-10" dirty="0">
                          <a:latin typeface="Meiryo UI"/>
                          <a:cs typeface="Meiryo UI"/>
                        </a:rPr>
                        <a:t>申請書を提出</a:t>
                      </a:r>
                      <a:endParaRPr sz="1500" dirty="0">
                        <a:latin typeface="Meiryo UI"/>
                        <a:cs typeface="Meiryo UI"/>
                      </a:endParaRPr>
                    </a:p>
                    <a:p>
                      <a:pPr marL="99060">
                        <a:lnSpc>
                          <a:spcPct val="100000"/>
                        </a:lnSpc>
                        <a:spcBef>
                          <a:spcPts val="35"/>
                        </a:spcBef>
                      </a:pPr>
                      <a:r>
                        <a:rPr sz="1500" spc="105" dirty="0">
                          <a:latin typeface="Meiryo UI"/>
                          <a:cs typeface="Meiryo UI"/>
                        </a:rPr>
                        <a:t>2019/12:DC</a:t>
                      </a:r>
                      <a:r>
                        <a:rPr sz="1500" dirty="0">
                          <a:latin typeface="Meiryo UI"/>
                          <a:cs typeface="Meiryo UI"/>
                        </a:rPr>
                        <a:t>の第4</a:t>
                      </a:r>
                      <a:r>
                        <a:rPr sz="1500" spc="-10" dirty="0">
                          <a:latin typeface="Meiryo UI"/>
                          <a:cs typeface="Meiryo UI"/>
                        </a:rPr>
                        <a:t>段階レビュー完了</a:t>
                      </a:r>
                      <a:endParaRPr sz="1500" dirty="0">
                        <a:latin typeface="Meiryo UI"/>
                        <a:cs typeface="Meiryo UI"/>
                      </a:endParaRPr>
                    </a:p>
                    <a:p>
                      <a:pPr marL="99060">
                        <a:lnSpc>
                          <a:spcPct val="100000"/>
                        </a:lnSpc>
                        <a:spcBef>
                          <a:spcPts val="35"/>
                        </a:spcBef>
                        <a:tabLst>
                          <a:tab pos="893444" algn="l"/>
                        </a:tabLst>
                      </a:pPr>
                      <a:r>
                        <a:rPr sz="1500" spc="-10" dirty="0">
                          <a:latin typeface="Meiryo UI"/>
                          <a:cs typeface="Meiryo UI"/>
                        </a:rPr>
                        <a:t>2020/</a:t>
                      </a:r>
                      <a:r>
                        <a:rPr sz="1500" spc="250" dirty="0">
                          <a:latin typeface="Meiryo UI"/>
                          <a:cs typeface="Meiryo UI"/>
                        </a:rPr>
                        <a:t>8:DC</a:t>
                      </a:r>
                      <a:r>
                        <a:rPr sz="1500" spc="-5" dirty="0">
                          <a:latin typeface="Meiryo UI"/>
                          <a:cs typeface="Meiryo UI"/>
                        </a:rPr>
                        <a:t>のレビュー完了、</a:t>
                      </a:r>
                      <a:r>
                        <a:rPr sz="1500" dirty="0">
                          <a:latin typeface="Meiryo UI"/>
                          <a:cs typeface="Meiryo UI"/>
                        </a:rPr>
                        <a:t>FSER</a:t>
                      </a:r>
                      <a:r>
                        <a:rPr sz="1500" spc="-25" dirty="0">
                          <a:latin typeface="Meiryo UI"/>
                          <a:cs typeface="Meiryo UI"/>
                        </a:rPr>
                        <a:t>発行</a:t>
                      </a:r>
                      <a:endParaRPr sz="1500" dirty="0">
                        <a:latin typeface="Meiryo UI"/>
                        <a:cs typeface="Meiryo UI"/>
                      </a:endParaRPr>
                    </a:p>
                  </a:txBody>
                  <a:tcPr marL="0" marR="0" marT="47216" marB="0">
                    <a:lnL w="19050">
                      <a:solidFill>
                        <a:srgbClr val="95A8BF"/>
                      </a:solidFill>
                      <a:prstDash val="solid"/>
                    </a:lnL>
                    <a:lnR w="19050">
                      <a:solidFill>
                        <a:srgbClr val="95A8BF"/>
                      </a:solidFill>
                      <a:prstDash val="solid"/>
                    </a:lnR>
                    <a:lnT w="19050">
                      <a:solidFill>
                        <a:srgbClr val="95A8BF"/>
                      </a:solidFill>
                      <a:prstDash val="solid"/>
                    </a:lnT>
                    <a:lnB w="19050">
                      <a:solidFill>
                        <a:srgbClr val="95A8BF"/>
                      </a:solidFill>
                      <a:prstDash val="solid"/>
                    </a:lnB>
                    <a:solidFill>
                      <a:srgbClr val="DDE1E8"/>
                    </a:solidFill>
                  </a:tcPr>
                </a:tc>
                <a:extLst>
                  <a:ext uri="{0D108BD9-81ED-4DB2-BD59-A6C34878D82A}">
                    <a16:rowId xmlns:a16="http://schemas.microsoft.com/office/drawing/2014/main" val="10001"/>
                  </a:ext>
                </a:extLst>
              </a:tr>
              <a:tr h="1043383">
                <a:tc>
                  <a:txBody>
                    <a:bodyPr/>
                    <a:lstStyle/>
                    <a:p>
                      <a:pPr marL="635" algn="ctr">
                        <a:lnSpc>
                          <a:spcPct val="100000"/>
                        </a:lnSpc>
                        <a:spcBef>
                          <a:spcPts val="400"/>
                        </a:spcBef>
                      </a:pPr>
                      <a:r>
                        <a:rPr sz="1500" spc="-25" dirty="0">
                          <a:latin typeface="Meiryo UI"/>
                          <a:cs typeface="Meiryo UI"/>
                        </a:rPr>
                        <a:t>ESP</a:t>
                      </a:r>
                      <a:endParaRPr sz="1500">
                        <a:latin typeface="Meiryo UI"/>
                        <a:cs typeface="Meiryo UI"/>
                      </a:endParaRPr>
                    </a:p>
                  </a:txBody>
                  <a:tcPr marL="0" marR="0" marT="46065" marB="0">
                    <a:lnL w="19050">
                      <a:solidFill>
                        <a:srgbClr val="95A8BF"/>
                      </a:solidFill>
                      <a:prstDash val="solid"/>
                    </a:lnL>
                    <a:lnR w="19050">
                      <a:solidFill>
                        <a:srgbClr val="95A8BF"/>
                      </a:solidFill>
                      <a:prstDash val="solid"/>
                    </a:lnR>
                    <a:lnT w="19050">
                      <a:solidFill>
                        <a:srgbClr val="95A8BF"/>
                      </a:solidFill>
                      <a:prstDash val="solid"/>
                    </a:lnT>
                    <a:lnB w="19050">
                      <a:solidFill>
                        <a:srgbClr val="95A8BF"/>
                      </a:solidFill>
                      <a:prstDash val="solid"/>
                    </a:lnB>
                    <a:solidFill>
                      <a:srgbClr val="EFF0F4"/>
                    </a:solidFill>
                  </a:tcPr>
                </a:tc>
                <a:tc>
                  <a:txBody>
                    <a:bodyPr/>
                    <a:lstStyle/>
                    <a:p>
                      <a:pPr marL="635" algn="ctr">
                        <a:lnSpc>
                          <a:spcPct val="100000"/>
                        </a:lnSpc>
                        <a:spcBef>
                          <a:spcPts val="400"/>
                        </a:spcBef>
                      </a:pPr>
                      <a:r>
                        <a:rPr sz="1500" spc="-25" dirty="0">
                          <a:latin typeface="Meiryo UI"/>
                          <a:cs typeface="Meiryo UI"/>
                        </a:rPr>
                        <a:t>TVA</a:t>
                      </a:r>
                      <a:endParaRPr sz="1500">
                        <a:latin typeface="Meiryo UI"/>
                        <a:cs typeface="Meiryo UI"/>
                      </a:endParaRPr>
                    </a:p>
                  </a:txBody>
                  <a:tcPr marL="0" marR="0" marT="46065" marB="0">
                    <a:lnL w="19050">
                      <a:solidFill>
                        <a:srgbClr val="95A8BF"/>
                      </a:solidFill>
                      <a:prstDash val="solid"/>
                    </a:lnL>
                    <a:lnR w="19050">
                      <a:solidFill>
                        <a:srgbClr val="95A8BF"/>
                      </a:solidFill>
                      <a:prstDash val="solid"/>
                    </a:lnR>
                    <a:lnT w="19050">
                      <a:solidFill>
                        <a:srgbClr val="95A8BF"/>
                      </a:solidFill>
                      <a:prstDash val="solid"/>
                    </a:lnT>
                    <a:lnB w="19050">
                      <a:solidFill>
                        <a:srgbClr val="95A8BF"/>
                      </a:solidFill>
                      <a:prstDash val="solid"/>
                    </a:lnB>
                    <a:solidFill>
                      <a:srgbClr val="EFF0F4"/>
                    </a:solidFill>
                  </a:tcPr>
                </a:tc>
                <a:tc>
                  <a:txBody>
                    <a:bodyPr/>
                    <a:lstStyle/>
                    <a:p>
                      <a:pPr marL="99060" marR="1190625" indent="-635" algn="just">
                        <a:lnSpc>
                          <a:spcPct val="101800"/>
                        </a:lnSpc>
                        <a:spcBef>
                          <a:spcPts val="360"/>
                        </a:spcBef>
                      </a:pPr>
                      <a:r>
                        <a:rPr sz="1500" spc="-10" dirty="0">
                          <a:latin typeface="Meiryo UI"/>
                          <a:cs typeface="Meiryo UI"/>
                        </a:rPr>
                        <a:t>NuScale mPower </a:t>
                      </a:r>
                      <a:r>
                        <a:rPr sz="1500" dirty="0">
                          <a:latin typeface="Meiryo UI"/>
                          <a:cs typeface="Meiryo UI"/>
                        </a:rPr>
                        <a:t>SMR-</a:t>
                      </a:r>
                      <a:r>
                        <a:rPr sz="1500" spc="-25" dirty="0">
                          <a:latin typeface="Meiryo UI"/>
                          <a:cs typeface="Meiryo UI"/>
                        </a:rPr>
                        <a:t>160</a:t>
                      </a:r>
                      <a:endParaRPr sz="1500">
                        <a:latin typeface="Meiryo UI"/>
                        <a:cs typeface="Meiryo UI"/>
                      </a:endParaRPr>
                    </a:p>
                    <a:p>
                      <a:pPr marL="99060">
                        <a:lnSpc>
                          <a:spcPct val="100000"/>
                        </a:lnSpc>
                        <a:spcBef>
                          <a:spcPts val="40"/>
                        </a:spcBef>
                      </a:pPr>
                      <a:r>
                        <a:rPr sz="1500" dirty="0">
                          <a:latin typeface="Meiryo UI"/>
                          <a:cs typeface="Meiryo UI"/>
                        </a:rPr>
                        <a:t>Westinghouse</a:t>
                      </a:r>
                      <a:r>
                        <a:rPr sz="1500" spc="45" dirty="0">
                          <a:latin typeface="Meiryo UI"/>
                          <a:cs typeface="Meiryo UI"/>
                        </a:rPr>
                        <a:t> </a:t>
                      </a:r>
                      <a:r>
                        <a:rPr sz="1500" spc="-25" dirty="0">
                          <a:latin typeface="Meiryo UI"/>
                          <a:cs typeface="Meiryo UI"/>
                        </a:rPr>
                        <a:t>SMR</a:t>
                      </a:r>
                      <a:endParaRPr sz="1500">
                        <a:latin typeface="Meiryo UI"/>
                        <a:cs typeface="Meiryo UI"/>
                      </a:endParaRPr>
                    </a:p>
                  </a:txBody>
                  <a:tcPr marL="0" marR="0" marT="41459" marB="0">
                    <a:lnL w="19050">
                      <a:solidFill>
                        <a:srgbClr val="95A8BF"/>
                      </a:solidFill>
                      <a:prstDash val="solid"/>
                    </a:lnL>
                    <a:lnR w="19050">
                      <a:solidFill>
                        <a:srgbClr val="95A8BF"/>
                      </a:solidFill>
                      <a:prstDash val="solid"/>
                    </a:lnR>
                    <a:lnT w="19050">
                      <a:solidFill>
                        <a:srgbClr val="95A8BF"/>
                      </a:solidFill>
                      <a:prstDash val="solid"/>
                    </a:lnT>
                    <a:lnB w="19050">
                      <a:solidFill>
                        <a:srgbClr val="95A8BF"/>
                      </a:solidFill>
                      <a:prstDash val="solid"/>
                    </a:lnB>
                    <a:solidFill>
                      <a:srgbClr val="EFF0F4"/>
                    </a:solidFill>
                  </a:tcPr>
                </a:tc>
                <a:tc>
                  <a:txBody>
                    <a:bodyPr/>
                    <a:lstStyle/>
                    <a:p>
                      <a:pPr marL="98425" marR="556895" algn="r">
                        <a:lnSpc>
                          <a:spcPct val="101800"/>
                        </a:lnSpc>
                        <a:spcBef>
                          <a:spcPts val="360"/>
                        </a:spcBef>
                      </a:pPr>
                      <a:r>
                        <a:rPr sz="1500" spc="-20" dirty="0">
                          <a:latin typeface="Meiryo UI"/>
                          <a:cs typeface="Meiryo UI"/>
                        </a:rPr>
                        <a:t>軽水炉軽水炉軽水炉軽水炉</a:t>
                      </a:r>
                      <a:endParaRPr sz="1500" dirty="0">
                        <a:latin typeface="Meiryo UI"/>
                        <a:cs typeface="Meiryo UI"/>
                      </a:endParaRPr>
                    </a:p>
                  </a:txBody>
                  <a:tcPr marL="0" marR="0" marT="41459" marB="0" anchor="ctr">
                    <a:lnL w="19050">
                      <a:solidFill>
                        <a:srgbClr val="95A8BF"/>
                      </a:solidFill>
                      <a:prstDash val="solid"/>
                    </a:lnL>
                    <a:lnR w="19050">
                      <a:solidFill>
                        <a:srgbClr val="95A8BF"/>
                      </a:solidFill>
                      <a:prstDash val="solid"/>
                    </a:lnR>
                    <a:lnT w="19050">
                      <a:solidFill>
                        <a:srgbClr val="95A8BF"/>
                      </a:solidFill>
                      <a:prstDash val="solid"/>
                    </a:lnT>
                    <a:lnB w="19050">
                      <a:solidFill>
                        <a:srgbClr val="95A8BF"/>
                      </a:solidFill>
                      <a:prstDash val="solid"/>
                    </a:lnB>
                    <a:solidFill>
                      <a:srgbClr val="EFF0F4"/>
                    </a:solidFill>
                  </a:tcPr>
                </a:tc>
                <a:tc>
                  <a:txBody>
                    <a:bodyPr/>
                    <a:lstStyle/>
                    <a:p>
                      <a:pPr marL="99060">
                        <a:lnSpc>
                          <a:spcPct val="100000"/>
                        </a:lnSpc>
                        <a:spcBef>
                          <a:spcPts val="400"/>
                        </a:spcBef>
                        <a:tabLst>
                          <a:tab pos="893444" algn="l"/>
                        </a:tabLst>
                      </a:pPr>
                      <a:r>
                        <a:rPr sz="1500" spc="-10" dirty="0">
                          <a:latin typeface="Meiryo UI"/>
                          <a:cs typeface="Meiryo UI"/>
                        </a:rPr>
                        <a:t>2016/</a:t>
                      </a:r>
                      <a:r>
                        <a:rPr sz="1500" spc="200" dirty="0">
                          <a:latin typeface="Meiryo UI"/>
                          <a:cs typeface="Meiryo UI"/>
                        </a:rPr>
                        <a:t>5:ESP</a:t>
                      </a:r>
                      <a:r>
                        <a:rPr sz="1500" spc="-10" dirty="0">
                          <a:latin typeface="Meiryo UI"/>
                          <a:cs typeface="Meiryo UI"/>
                        </a:rPr>
                        <a:t>申請書を提出</a:t>
                      </a:r>
                      <a:endParaRPr sz="1500" dirty="0">
                        <a:latin typeface="Meiryo UI"/>
                        <a:cs typeface="Meiryo UI"/>
                      </a:endParaRPr>
                    </a:p>
                    <a:p>
                      <a:pPr marL="99060" marR="980440" indent="874394">
                        <a:lnSpc>
                          <a:spcPts val="2080"/>
                        </a:lnSpc>
                        <a:spcBef>
                          <a:spcPts val="70"/>
                        </a:spcBef>
                      </a:pPr>
                      <a:r>
                        <a:rPr sz="1500" dirty="0">
                          <a:latin typeface="Meiryo UI"/>
                          <a:cs typeface="Meiryo UI"/>
                        </a:rPr>
                        <a:t>※4</a:t>
                      </a:r>
                      <a:r>
                        <a:rPr sz="1500" spc="-10" dirty="0">
                          <a:latin typeface="Meiryo UI"/>
                          <a:cs typeface="Meiryo UI"/>
                        </a:rPr>
                        <a:t>設計を包絡する内容</a:t>
                      </a:r>
                      <a:r>
                        <a:rPr sz="1500" spc="-50" dirty="0">
                          <a:latin typeface="Meiryo UI"/>
                          <a:cs typeface="Meiryo UI"/>
                        </a:rPr>
                        <a:t> </a:t>
                      </a:r>
                      <a:r>
                        <a:rPr sz="1500" spc="95" dirty="0">
                          <a:latin typeface="Meiryo UI"/>
                          <a:cs typeface="Meiryo UI"/>
                        </a:rPr>
                        <a:t>2019/12:ESP</a:t>
                      </a:r>
                      <a:r>
                        <a:rPr sz="1500" spc="-10" dirty="0">
                          <a:latin typeface="Meiryo UI"/>
                          <a:cs typeface="Meiryo UI"/>
                        </a:rPr>
                        <a:t>の発行を承認</a:t>
                      </a:r>
                      <a:endParaRPr sz="1500" dirty="0">
                        <a:latin typeface="Meiryo UI"/>
                        <a:cs typeface="Meiryo UI"/>
                      </a:endParaRPr>
                    </a:p>
                  </a:txBody>
                  <a:tcPr marL="0" marR="0" marT="46065" marB="0">
                    <a:lnL w="19050">
                      <a:solidFill>
                        <a:srgbClr val="95A8BF"/>
                      </a:solidFill>
                      <a:prstDash val="solid"/>
                    </a:lnL>
                    <a:lnR w="19050">
                      <a:solidFill>
                        <a:srgbClr val="95A8BF"/>
                      </a:solidFill>
                      <a:prstDash val="solid"/>
                    </a:lnR>
                    <a:lnT w="19050">
                      <a:solidFill>
                        <a:srgbClr val="95A8BF"/>
                      </a:solidFill>
                      <a:prstDash val="solid"/>
                    </a:lnT>
                    <a:lnB w="19050">
                      <a:solidFill>
                        <a:srgbClr val="95A8BF"/>
                      </a:solidFill>
                      <a:prstDash val="solid"/>
                    </a:lnB>
                    <a:solidFill>
                      <a:srgbClr val="EFF0F4"/>
                    </a:solidFill>
                  </a:tcPr>
                </a:tc>
                <a:extLst>
                  <a:ext uri="{0D108BD9-81ED-4DB2-BD59-A6C34878D82A}">
                    <a16:rowId xmlns:a16="http://schemas.microsoft.com/office/drawing/2014/main" val="10002"/>
                  </a:ext>
                </a:extLst>
              </a:tr>
              <a:tr h="566030">
                <a:tc>
                  <a:txBody>
                    <a:bodyPr/>
                    <a:lstStyle/>
                    <a:p>
                      <a:pPr marL="635" algn="ctr">
                        <a:lnSpc>
                          <a:spcPct val="100000"/>
                        </a:lnSpc>
                        <a:spcBef>
                          <a:spcPts val="409"/>
                        </a:spcBef>
                      </a:pPr>
                      <a:r>
                        <a:rPr sz="1500" spc="-25" dirty="0">
                          <a:latin typeface="Meiryo UI"/>
                          <a:cs typeface="Meiryo UI"/>
                        </a:rPr>
                        <a:t>COL</a:t>
                      </a:r>
                      <a:endParaRPr sz="1500">
                        <a:latin typeface="Meiryo UI"/>
                        <a:cs typeface="Meiryo UI"/>
                      </a:endParaRPr>
                    </a:p>
                  </a:txBody>
                  <a:tcPr marL="0" marR="0" marT="47216" marB="0">
                    <a:lnL w="19050">
                      <a:solidFill>
                        <a:srgbClr val="95A8BF"/>
                      </a:solidFill>
                      <a:prstDash val="solid"/>
                    </a:lnL>
                    <a:lnR w="19050">
                      <a:solidFill>
                        <a:srgbClr val="95A8BF"/>
                      </a:solidFill>
                      <a:prstDash val="solid"/>
                    </a:lnR>
                    <a:lnT w="19050">
                      <a:solidFill>
                        <a:srgbClr val="95A8BF"/>
                      </a:solidFill>
                      <a:prstDash val="solid"/>
                    </a:lnT>
                    <a:lnB w="19050">
                      <a:solidFill>
                        <a:srgbClr val="95A8BF"/>
                      </a:solidFill>
                      <a:prstDash val="solid"/>
                    </a:lnB>
                    <a:solidFill>
                      <a:srgbClr val="DDE1E8"/>
                    </a:solidFill>
                  </a:tcPr>
                </a:tc>
                <a:tc>
                  <a:txBody>
                    <a:bodyPr/>
                    <a:lstStyle/>
                    <a:p>
                      <a:pPr algn="ctr">
                        <a:lnSpc>
                          <a:spcPct val="100000"/>
                        </a:lnSpc>
                        <a:spcBef>
                          <a:spcPts val="409"/>
                        </a:spcBef>
                      </a:pPr>
                      <a:r>
                        <a:rPr sz="1500" spc="-20" dirty="0">
                          <a:latin typeface="Meiryo UI"/>
                          <a:cs typeface="Meiryo UI"/>
                        </a:rPr>
                        <a:t>Oklo</a:t>
                      </a:r>
                      <a:endParaRPr sz="1500">
                        <a:latin typeface="Meiryo UI"/>
                        <a:cs typeface="Meiryo UI"/>
                      </a:endParaRPr>
                    </a:p>
                  </a:txBody>
                  <a:tcPr marL="0" marR="0" marT="47216" marB="0">
                    <a:lnL w="19050">
                      <a:solidFill>
                        <a:srgbClr val="95A8BF"/>
                      </a:solidFill>
                      <a:prstDash val="solid"/>
                    </a:lnL>
                    <a:lnR w="19050">
                      <a:solidFill>
                        <a:srgbClr val="95A8BF"/>
                      </a:solidFill>
                      <a:prstDash val="solid"/>
                    </a:lnR>
                    <a:lnT w="19050">
                      <a:solidFill>
                        <a:srgbClr val="95A8BF"/>
                      </a:solidFill>
                      <a:prstDash val="solid"/>
                    </a:lnT>
                    <a:lnB w="19050">
                      <a:solidFill>
                        <a:srgbClr val="95A8BF"/>
                      </a:solidFill>
                      <a:prstDash val="solid"/>
                    </a:lnB>
                    <a:solidFill>
                      <a:srgbClr val="DDE1E8"/>
                    </a:solidFill>
                  </a:tcPr>
                </a:tc>
                <a:tc>
                  <a:txBody>
                    <a:bodyPr/>
                    <a:lstStyle/>
                    <a:p>
                      <a:pPr marL="99695">
                        <a:lnSpc>
                          <a:spcPct val="100000"/>
                        </a:lnSpc>
                        <a:spcBef>
                          <a:spcPts val="409"/>
                        </a:spcBef>
                      </a:pPr>
                      <a:r>
                        <a:rPr sz="1500" spc="-10" dirty="0">
                          <a:latin typeface="Meiryo UI"/>
                          <a:cs typeface="Meiryo UI"/>
                        </a:rPr>
                        <a:t>Aurora</a:t>
                      </a:r>
                      <a:endParaRPr sz="1500">
                        <a:latin typeface="Meiryo UI"/>
                        <a:cs typeface="Meiryo UI"/>
                      </a:endParaRPr>
                    </a:p>
                    <a:p>
                      <a:pPr marL="99060">
                        <a:lnSpc>
                          <a:spcPct val="100000"/>
                        </a:lnSpc>
                        <a:spcBef>
                          <a:spcPts val="35"/>
                        </a:spcBef>
                      </a:pPr>
                      <a:r>
                        <a:rPr sz="1500" spc="-10" dirty="0">
                          <a:latin typeface="Meiryo UI"/>
                          <a:cs typeface="Meiryo UI"/>
                        </a:rPr>
                        <a:t>（Microreactor）</a:t>
                      </a:r>
                      <a:endParaRPr sz="1500">
                        <a:latin typeface="Meiryo UI"/>
                        <a:cs typeface="Meiryo UI"/>
                      </a:endParaRPr>
                    </a:p>
                  </a:txBody>
                  <a:tcPr marL="0" marR="0" marT="47216" marB="0">
                    <a:lnL w="19050">
                      <a:solidFill>
                        <a:srgbClr val="95A8BF"/>
                      </a:solidFill>
                      <a:prstDash val="solid"/>
                    </a:lnL>
                    <a:lnR w="19050">
                      <a:solidFill>
                        <a:srgbClr val="95A8BF"/>
                      </a:solidFill>
                      <a:prstDash val="solid"/>
                    </a:lnR>
                    <a:lnT w="19050">
                      <a:solidFill>
                        <a:srgbClr val="95A8BF"/>
                      </a:solidFill>
                      <a:prstDash val="solid"/>
                    </a:lnT>
                    <a:lnB w="19050">
                      <a:solidFill>
                        <a:srgbClr val="95A8BF"/>
                      </a:solidFill>
                      <a:prstDash val="solid"/>
                    </a:lnB>
                    <a:solidFill>
                      <a:srgbClr val="DDE1E8"/>
                    </a:solidFill>
                  </a:tcPr>
                </a:tc>
                <a:tc>
                  <a:txBody>
                    <a:bodyPr/>
                    <a:lstStyle/>
                    <a:p>
                      <a:pPr marL="98425" algn="ctr">
                        <a:lnSpc>
                          <a:spcPct val="100000"/>
                        </a:lnSpc>
                        <a:spcBef>
                          <a:spcPts val="409"/>
                        </a:spcBef>
                      </a:pPr>
                      <a:r>
                        <a:rPr sz="1500" spc="-10" dirty="0">
                          <a:latin typeface="Meiryo UI"/>
                          <a:cs typeface="Meiryo UI"/>
                        </a:rPr>
                        <a:t>小型高速炉</a:t>
                      </a:r>
                      <a:endParaRPr sz="1500" dirty="0">
                        <a:latin typeface="Meiryo UI"/>
                        <a:cs typeface="Meiryo UI"/>
                      </a:endParaRPr>
                    </a:p>
                  </a:txBody>
                  <a:tcPr marL="0" marR="0" marT="47216" marB="0" anchor="ctr">
                    <a:lnL w="19050">
                      <a:solidFill>
                        <a:srgbClr val="95A8BF"/>
                      </a:solidFill>
                      <a:prstDash val="solid"/>
                    </a:lnL>
                    <a:lnR w="19050">
                      <a:solidFill>
                        <a:srgbClr val="95A8BF"/>
                      </a:solidFill>
                      <a:prstDash val="solid"/>
                    </a:lnR>
                    <a:lnT w="19050">
                      <a:solidFill>
                        <a:srgbClr val="95A8BF"/>
                      </a:solidFill>
                      <a:prstDash val="solid"/>
                    </a:lnT>
                    <a:lnB w="19050">
                      <a:solidFill>
                        <a:srgbClr val="95A8BF"/>
                      </a:solidFill>
                      <a:prstDash val="solid"/>
                    </a:lnB>
                    <a:solidFill>
                      <a:srgbClr val="DDE1E8"/>
                    </a:solidFill>
                  </a:tcPr>
                </a:tc>
                <a:tc>
                  <a:txBody>
                    <a:bodyPr/>
                    <a:lstStyle/>
                    <a:p>
                      <a:pPr marL="98425">
                        <a:lnSpc>
                          <a:spcPct val="100000"/>
                        </a:lnSpc>
                        <a:spcBef>
                          <a:spcPts val="409"/>
                        </a:spcBef>
                        <a:tabLst>
                          <a:tab pos="892810" algn="l"/>
                        </a:tabLst>
                      </a:pPr>
                      <a:r>
                        <a:rPr sz="1500" spc="-10" dirty="0">
                          <a:latin typeface="Meiryo UI"/>
                          <a:cs typeface="Meiryo UI"/>
                        </a:rPr>
                        <a:t>2020/</a:t>
                      </a:r>
                      <a:r>
                        <a:rPr sz="1500" spc="200" dirty="0">
                          <a:latin typeface="Meiryo UI"/>
                          <a:cs typeface="Meiryo UI"/>
                        </a:rPr>
                        <a:t>3:COL</a:t>
                      </a:r>
                      <a:r>
                        <a:rPr sz="1500" spc="-15" dirty="0">
                          <a:latin typeface="Meiryo UI"/>
                          <a:cs typeface="Meiryo UI"/>
                        </a:rPr>
                        <a:t>申請提出</a:t>
                      </a:r>
                      <a:endParaRPr sz="1500" dirty="0">
                        <a:latin typeface="Meiryo UI"/>
                        <a:cs typeface="Meiryo UI"/>
                      </a:endParaRPr>
                    </a:p>
                    <a:p>
                      <a:pPr marL="99060">
                        <a:lnSpc>
                          <a:spcPct val="100000"/>
                        </a:lnSpc>
                        <a:spcBef>
                          <a:spcPts val="35"/>
                        </a:spcBef>
                        <a:tabLst>
                          <a:tab pos="893444" algn="l"/>
                        </a:tabLst>
                      </a:pPr>
                      <a:r>
                        <a:rPr sz="1500" spc="-10" dirty="0">
                          <a:latin typeface="Meiryo UI"/>
                          <a:cs typeface="Meiryo UI"/>
                        </a:rPr>
                        <a:t>2020/</a:t>
                      </a:r>
                      <a:r>
                        <a:rPr sz="1500" spc="200" dirty="0">
                          <a:latin typeface="Meiryo UI"/>
                          <a:cs typeface="Meiryo UI"/>
                        </a:rPr>
                        <a:t>6:COL</a:t>
                      </a:r>
                      <a:r>
                        <a:rPr sz="1500" spc="-15" dirty="0">
                          <a:latin typeface="Meiryo UI"/>
                          <a:cs typeface="Meiryo UI"/>
                        </a:rPr>
                        <a:t>申請受理</a:t>
                      </a:r>
                      <a:endParaRPr sz="1500" dirty="0">
                        <a:latin typeface="Meiryo UI"/>
                        <a:cs typeface="Meiryo UI"/>
                      </a:endParaRPr>
                    </a:p>
                  </a:txBody>
                  <a:tcPr marL="0" marR="0" marT="47216" marB="0">
                    <a:lnL w="19050">
                      <a:solidFill>
                        <a:srgbClr val="95A8BF"/>
                      </a:solidFill>
                      <a:prstDash val="solid"/>
                    </a:lnL>
                    <a:lnR w="19050">
                      <a:solidFill>
                        <a:srgbClr val="95A8BF"/>
                      </a:solidFill>
                      <a:prstDash val="solid"/>
                    </a:lnR>
                    <a:lnT w="19050">
                      <a:solidFill>
                        <a:srgbClr val="95A8BF"/>
                      </a:solidFill>
                      <a:prstDash val="solid"/>
                    </a:lnT>
                    <a:lnB w="19050">
                      <a:solidFill>
                        <a:srgbClr val="95A8BF"/>
                      </a:solidFill>
                      <a:prstDash val="solid"/>
                    </a:lnB>
                    <a:solidFill>
                      <a:srgbClr val="DDE1E8"/>
                    </a:solidFill>
                  </a:tcPr>
                </a:tc>
                <a:extLst>
                  <a:ext uri="{0D108BD9-81ED-4DB2-BD59-A6C34878D82A}">
                    <a16:rowId xmlns:a16="http://schemas.microsoft.com/office/drawing/2014/main" val="10003"/>
                  </a:ext>
                </a:extLst>
              </a:tr>
            </a:tbl>
          </a:graphicData>
        </a:graphic>
      </p:graphicFrame>
      <p:sp>
        <p:nvSpPr>
          <p:cNvPr id="5" name="object 5"/>
          <p:cNvSpPr txBox="1"/>
          <p:nvPr/>
        </p:nvSpPr>
        <p:spPr>
          <a:xfrm>
            <a:off x="1087760" y="765034"/>
            <a:ext cx="8775476" cy="522294"/>
          </a:xfrm>
          <a:prstGeom prst="rect">
            <a:avLst/>
          </a:prstGeom>
          <a:solidFill>
            <a:srgbClr val="D8D8D8"/>
          </a:solidFill>
        </p:spPr>
        <p:txBody>
          <a:bodyPr vert="horz" wrap="square" lIns="0" tIns="47216" rIns="0" bIns="0" rtlCol="0">
            <a:spAutoFit/>
          </a:bodyPr>
          <a:lstStyle/>
          <a:p>
            <a:pPr marL="368524" indent="-280999">
              <a:spcBef>
                <a:spcPts val="371"/>
              </a:spcBef>
              <a:buFont typeface="Times New Roman"/>
              <a:buChar char="•"/>
              <a:tabLst>
                <a:tab pos="368524" algn="l"/>
                <a:tab pos="369098" algn="l"/>
              </a:tabLst>
            </a:pPr>
            <a:r>
              <a:rPr sz="1542" dirty="0">
                <a:latin typeface="Meiryo UI"/>
                <a:cs typeface="Meiryo UI"/>
              </a:rPr>
              <a:t>2020年8月現在において、米国では、</a:t>
            </a:r>
            <a:r>
              <a:rPr sz="1542" b="1" dirty="0">
                <a:solidFill>
                  <a:srgbClr val="0000FF"/>
                </a:solidFill>
                <a:latin typeface="Meiryo UI"/>
                <a:cs typeface="Meiryo UI"/>
              </a:rPr>
              <a:t>SMR関連の</a:t>
            </a:r>
            <a:r>
              <a:rPr sz="1542" b="1" spc="-9" dirty="0">
                <a:solidFill>
                  <a:srgbClr val="0000FF"/>
                </a:solidFill>
                <a:latin typeface="Meiryo UI"/>
                <a:cs typeface="Meiryo UI"/>
              </a:rPr>
              <a:t>3</a:t>
            </a:r>
            <a:r>
              <a:rPr sz="1542" b="1" spc="-5" dirty="0">
                <a:solidFill>
                  <a:srgbClr val="0000FF"/>
                </a:solidFill>
                <a:latin typeface="Meiryo UI"/>
                <a:cs typeface="Meiryo UI"/>
              </a:rPr>
              <a:t>件の許認可関連対応が進捗</a:t>
            </a:r>
            <a:endParaRPr sz="1542" dirty="0">
              <a:latin typeface="Meiryo UI"/>
              <a:cs typeface="Meiryo UI"/>
            </a:endParaRPr>
          </a:p>
          <a:p>
            <a:pPr marL="368524" indent="-280999">
              <a:spcBef>
                <a:spcPts val="32"/>
              </a:spcBef>
              <a:buFont typeface="Times New Roman"/>
              <a:buChar char="•"/>
              <a:tabLst>
                <a:tab pos="368524" algn="l"/>
                <a:tab pos="369098" algn="l"/>
              </a:tabLst>
            </a:pPr>
            <a:r>
              <a:rPr sz="1542" dirty="0">
                <a:latin typeface="Meiryo UI"/>
                <a:cs typeface="Meiryo UI"/>
              </a:rPr>
              <a:t>Oklo社は、非軽水炉で初となるCOL</a:t>
            </a:r>
            <a:r>
              <a:rPr sz="1542" spc="-9" dirty="0">
                <a:latin typeface="Meiryo UI"/>
                <a:cs typeface="Meiryo UI"/>
              </a:rPr>
              <a:t>申請を提出</a:t>
            </a:r>
            <a:endParaRPr sz="1542" dirty="0">
              <a:latin typeface="Meiryo UI"/>
              <a:cs typeface="Meiryo UI"/>
            </a:endParaRPr>
          </a:p>
        </p:txBody>
      </p:sp>
      <p:sp>
        <p:nvSpPr>
          <p:cNvPr id="6" name="object 6"/>
          <p:cNvSpPr txBox="1"/>
          <p:nvPr/>
        </p:nvSpPr>
        <p:spPr>
          <a:xfrm>
            <a:off x="1949187" y="4377545"/>
            <a:ext cx="1132059" cy="192508"/>
          </a:xfrm>
          <a:prstGeom prst="rect">
            <a:avLst/>
          </a:prstGeom>
        </p:spPr>
        <p:txBody>
          <a:bodyPr vert="horz" wrap="square" lIns="0" tIns="10941" rIns="0" bIns="0" rtlCol="0">
            <a:spAutoFit/>
          </a:bodyPr>
          <a:lstStyle/>
          <a:p>
            <a:pPr marL="11516">
              <a:spcBef>
                <a:spcPts val="86"/>
              </a:spcBef>
            </a:pPr>
            <a:r>
              <a:rPr sz="1179" spc="-9" dirty="0">
                <a:latin typeface="Meiryo UI"/>
                <a:cs typeface="Meiryo UI"/>
              </a:rPr>
              <a:t>DC（</a:t>
            </a:r>
            <a:r>
              <a:rPr sz="1179" spc="-18" dirty="0">
                <a:latin typeface="Meiryo UI"/>
                <a:cs typeface="Meiryo UI"/>
              </a:rPr>
              <a:t>設計認証</a:t>
            </a:r>
            <a:r>
              <a:rPr sz="1179" spc="-45" dirty="0">
                <a:latin typeface="Meiryo UI"/>
                <a:cs typeface="Meiryo UI"/>
              </a:rPr>
              <a:t>）</a:t>
            </a:r>
            <a:endParaRPr sz="1179">
              <a:latin typeface="Meiryo UI"/>
              <a:cs typeface="Meiryo UI"/>
            </a:endParaRPr>
          </a:p>
        </p:txBody>
      </p:sp>
      <p:sp>
        <p:nvSpPr>
          <p:cNvPr id="7" name="object 7"/>
          <p:cNvSpPr txBox="1"/>
          <p:nvPr/>
        </p:nvSpPr>
        <p:spPr>
          <a:xfrm>
            <a:off x="3740201" y="4377545"/>
            <a:ext cx="6069128" cy="192508"/>
          </a:xfrm>
          <a:prstGeom prst="rect">
            <a:avLst/>
          </a:prstGeom>
        </p:spPr>
        <p:txBody>
          <a:bodyPr vert="horz" wrap="square" lIns="0" tIns="10941" rIns="0" bIns="0" rtlCol="0">
            <a:spAutoFit/>
          </a:bodyPr>
          <a:lstStyle/>
          <a:p>
            <a:pPr marL="11516">
              <a:spcBef>
                <a:spcPts val="86"/>
              </a:spcBef>
            </a:pPr>
            <a:r>
              <a:rPr sz="1179" spc="-32" dirty="0">
                <a:latin typeface="Meiryo UI"/>
                <a:cs typeface="Meiryo UI"/>
              </a:rPr>
              <a:t>:建設・運転許可とは独立して、プラント設計の認証を行う。サイトとは独立した、安全設計等をレビュー</a:t>
            </a:r>
            <a:endParaRPr sz="1179">
              <a:latin typeface="Meiryo UI"/>
              <a:cs typeface="Meiryo UI"/>
            </a:endParaRPr>
          </a:p>
        </p:txBody>
      </p:sp>
      <p:sp>
        <p:nvSpPr>
          <p:cNvPr id="8" name="object 8"/>
          <p:cNvSpPr txBox="1"/>
          <p:nvPr/>
        </p:nvSpPr>
        <p:spPr>
          <a:xfrm>
            <a:off x="1087760" y="4901881"/>
            <a:ext cx="9650720" cy="1956119"/>
          </a:xfrm>
          <a:prstGeom prst="rect">
            <a:avLst/>
          </a:prstGeom>
        </p:spPr>
        <p:txBody>
          <a:bodyPr vert="horz" wrap="square" lIns="0" tIns="17850" rIns="0" bIns="0" rtlCol="0">
            <a:spAutoFit/>
          </a:bodyPr>
          <a:lstStyle/>
          <a:p>
            <a:pPr marL="671980" marR="582152">
              <a:lnSpc>
                <a:spcPts val="1406"/>
              </a:lnSpc>
              <a:spcBef>
                <a:spcPts val="141"/>
              </a:spcBef>
              <a:tabLst>
                <a:tab pos="2462774" algn="l"/>
              </a:tabLst>
            </a:pPr>
            <a:r>
              <a:rPr sz="1179" spc="-18" dirty="0">
                <a:latin typeface="Meiryo UI"/>
                <a:cs typeface="Meiryo UI"/>
              </a:rPr>
              <a:t>ESP（早期立地許可</a:t>
            </a:r>
            <a:r>
              <a:rPr sz="1179" spc="-45" dirty="0">
                <a:latin typeface="Meiryo UI"/>
                <a:cs typeface="Meiryo UI"/>
              </a:rPr>
              <a:t>）</a:t>
            </a:r>
            <a:r>
              <a:rPr sz="1179" dirty="0">
                <a:latin typeface="Meiryo UI"/>
                <a:cs typeface="Meiryo UI"/>
              </a:rPr>
              <a:t>	</a:t>
            </a:r>
            <a:r>
              <a:rPr sz="1179" spc="666" dirty="0">
                <a:latin typeface="Meiryo UI"/>
                <a:cs typeface="Meiryo UI"/>
              </a:rPr>
              <a:t>:</a:t>
            </a:r>
            <a:r>
              <a:rPr sz="1179" spc="-18" dirty="0">
                <a:latin typeface="Meiryo UI"/>
                <a:cs typeface="Meiryo UI"/>
              </a:rPr>
              <a:t>建設</a:t>
            </a:r>
            <a:r>
              <a:rPr sz="1179" spc="-9" dirty="0">
                <a:latin typeface="Meiryo UI"/>
                <a:cs typeface="Meiryo UI"/>
              </a:rPr>
              <a:t>・</a:t>
            </a:r>
            <a:r>
              <a:rPr sz="1179" spc="-18" dirty="0">
                <a:latin typeface="Meiryo UI"/>
                <a:cs typeface="Meiryo UI"/>
              </a:rPr>
              <a:t>運転許可</a:t>
            </a:r>
            <a:r>
              <a:rPr sz="1179" spc="-9" dirty="0">
                <a:latin typeface="Meiryo UI"/>
                <a:cs typeface="Meiryo UI"/>
              </a:rPr>
              <a:t>と</a:t>
            </a:r>
            <a:r>
              <a:rPr sz="1179" spc="-27" dirty="0">
                <a:latin typeface="Meiryo UI"/>
                <a:cs typeface="Meiryo UI"/>
              </a:rPr>
              <a:t>は</a:t>
            </a:r>
            <a:r>
              <a:rPr sz="1179" spc="-18" dirty="0">
                <a:latin typeface="Meiryo UI"/>
                <a:cs typeface="Meiryo UI"/>
              </a:rPr>
              <a:t>独立し</a:t>
            </a:r>
            <a:r>
              <a:rPr sz="1179" spc="-9" dirty="0">
                <a:latin typeface="Meiryo UI"/>
                <a:cs typeface="Meiryo UI"/>
              </a:rPr>
              <a:t>て、</a:t>
            </a:r>
            <a:r>
              <a:rPr sz="1179" spc="-27" dirty="0">
                <a:latin typeface="Meiryo UI"/>
                <a:cs typeface="Meiryo UI"/>
              </a:rPr>
              <a:t>サ</a:t>
            </a:r>
            <a:r>
              <a:rPr sz="1179" spc="-18" dirty="0">
                <a:latin typeface="Meiryo UI"/>
                <a:cs typeface="Meiryo UI"/>
              </a:rPr>
              <a:t>イ</a:t>
            </a:r>
            <a:r>
              <a:rPr sz="1179" spc="-9" dirty="0">
                <a:latin typeface="Meiryo UI"/>
                <a:cs typeface="Meiryo UI"/>
              </a:rPr>
              <a:t>ト</a:t>
            </a:r>
            <a:r>
              <a:rPr sz="1179" spc="-27" dirty="0">
                <a:latin typeface="Meiryo UI"/>
                <a:cs typeface="Meiryo UI"/>
              </a:rPr>
              <a:t>の</a:t>
            </a:r>
            <a:r>
              <a:rPr sz="1179" spc="-18" dirty="0">
                <a:latin typeface="Meiryo UI"/>
                <a:cs typeface="Meiryo UI"/>
              </a:rPr>
              <a:t>許可</a:t>
            </a:r>
            <a:r>
              <a:rPr sz="1179" spc="-23" dirty="0">
                <a:latin typeface="Meiryo UI"/>
                <a:cs typeface="Meiryo UI"/>
              </a:rPr>
              <a:t>を</a:t>
            </a:r>
            <a:r>
              <a:rPr sz="1179" spc="-18" dirty="0">
                <a:latin typeface="Meiryo UI"/>
                <a:cs typeface="Meiryo UI"/>
              </a:rPr>
              <a:t>行</a:t>
            </a:r>
            <a:r>
              <a:rPr sz="1179" spc="-9" dirty="0">
                <a:latin typeface="Meiryo UI"/>
                <a:cs typeface="Meiryo UI"/>
              </a:rPr>
              <a:t>う。</a:t>
            </a:r>
            <a:r>
              <a:rPr sz="1179" spc="-18" dirty="0">
                <a:latin typeface="Meiryo UI"/>
                <a:cs typeface="Meiryo UI"/>
              </a:rPr>
              <a:t>立地</a:t>
            </a:r>
            <a:r>
              <a:rPr sz="1179" spc="-27" dirty="0">
                <a:latin typeface="Meiryo UI"/>
                <a:cs typeface="Meiryo UI"/>
              </a:rPr>
              <a:t>の</a:t>
            </a:r>
            <a:r>
              <a:rPr sz="1179" spc="-18" dirty="0">
                <a:latin typeface="Meiryo UI"/>
                <a:cs typeface="Meiryo UI"/>
              </a:rPr>
              <a:t>安全性（緊急時計画含む）</a:t>
            </a:r>
            <a:r>
              <a:rPr sz="1179" spc="-9" dirty="0">
                <a:latin typeface="Meiryo UI"/>
                <a:cs typeface="Meiryo UI"/>
              </a:rPr>
              <a:t>と</a:t>
            </a:r>
            <a:r>
              <a:rPr sz="1179" spc="-18" dirty="0">
                <a:latin typeface="Meiryo UI"/>
                <a:cs typeface="Meiryo UI"/>
              </a:rPr>
              <a:t>環境影響</a:t>
            </a:r>
            <a:r>
              <a:rPr sz="1179" spc="-23" dirty="0">
                <a:latin typeface="Meiryo UI"/>
                <a:cs typeface="Meiryo UI"/>
              </a:rPr>
              <a:t>をレビ</a:t>
            </a:r>
            <a:r>
              <a:rPr sz="1179" spc="-18" dirty="0">
                <a:latin typeface="Meiryo UI"/>
                <a:cs typeface="Meiryo UI"/>
              </a:rPr>
              <a:t>ュ</a:t>
            </a:r>
            <a:r>
              <a:rPr sz="1179" spc="-45" dirty="0">
                <a:latin typeface="Meiryo UI"/>
                <a:cs typeface="Meiryo UI"/>
              </a:rPr>
              <a:t>ー </a:t>
            </a:r>
            <a:r>
              <a:rPr sz="1179" spc="-18" dirty="0">
                <a:latin typeface="Meiryo UI"/>
                <a:cs typeface="Meiryo UI"/>
              </a:rPr>
              <a:t>COL（建設</a:t>
            </a:r>
            <a:r>
              <a:rPr sz="1179" spc="-9" dirty="0">
                <a:latin typeface="Meiryo UI"/>
                <a:cs typeface="Meiryo UI"/>
              </a:rPr>
              <a:t>・</a:t>
            </a:r>
            <a:r>
              <a:rPr sz="1179" spc="-18" dirty="0">
                <a:latin typeface="Meiryo UI"/>
                <a:cs typeface="Meiryo UI"/>
              </a:rPr>
              <a:t>運転一括認可</a:t>
            </a:r>
            <a:r>
              <a:rPr sz="1179" spc="326" dirty="0">
                <a:latin typeface="Meiryo UI"/>
                <a:cs typeface="Meiryo UI"/>
              </a:rPr>
              <a:t>）:</a:t>
            </a:r>
            <a:r>
              <a:rPr sz="1179" spc="-27" dirty="0">
                <a:latin typeface="Meiryo UI"/>
                <a:cs typeface="Meiryo UI"/>
              </a:rPr>
              <a:t>あ</a:t>
            </a:r>
            <a:r>
              <a:rPr sz="1179" spc="-18" dirty="0">
                <a:latin typeface="Meiryo UI"/>
                <a:cs typeface="Meiryo UI"/>
              </a:rPr>
              <a:t>る特定の</a:t>
            </a:r>
            <a:r>
              <a:rPr sz="1179" spc="-27" dirty="0">
                <a:latin typeface="Meiryo UI"/>
                <a:cs typeface="Meiryo UI"/>
              </a:rPr>
              <a:t>サ</a:t>
            </a:r>
            <a:r>
              <a:rPr sz="1179" spc="-9" dirty="0">
                <a:latin typeface="Meiryo UI"/>
                <a:cs typeface="Meiryo UI"/>
              </a:rPr>
              <a:t>イ</a:t>
            </a:r>
            <a:r>
              <a:rPr sz="1179" spc="-23" dirty="0">
                <a:latin typeface="Meiryo UI"/>
                <a:cs typeface="Meiryo UI"/>
              </a:rPr>
              <a:t>ト</a:t>
            </a:r>
            <a:r>
              <a:rPr sz="1179" spc="-9" dirty="0">
                <a:latin typeface="Meiryo UI"/>
                <a:cs typeface="Meiryo UI"/>
              </a:rPr>
              <a:t>に</a:t>
            </a:r>
            <a:r>
              <a:rPr sz="1179" spc="-27" dirty="0">
                <a:latin typeface="Meiryo UI"/>
                <a:cs typeface="Meiryo UI"/>
              </a:rPr>
              <a:t>お</a:t>
            </a:r>
            <a:r>
              <a:rPr sz="1179" spc="-18" dirty="0">
                <a:latin typeface="Meiryo UI"/>
                <a:cs typeface="Meiryo UI"/>
              </a:rPr>
              <a:t>ける</a:t>
            </a:r>
            <a:r>
              <a:rPr sz="1179" spc="-23" dirty="0">
                <a:latin typeface="Meiryo UI"/>
                <a:cs typeface="Meiryo UI"/>
              </a:rPr>
              <a:t>プ</a:t>
            </a:r>
            <a:r>
              <a:rPr sz="1179" spc="-18" dirty="0">
                <a:latin typeface="Meiryo UI"/>
                <a:cs typeface="Meiryo UI"/>
              </a:rPr>
              <a:t>ラ</a:t>
            </a:r>
            <a:r>
              <a:rPr sz="1179" spc="-9" dirty="0">
                <a:latin typeface="Meiryo UI"/>
                <a:cs typeface="Meiryo UI"/>
              </a:rPr>
              <a:t>ン</a:t>
            </a:r>
            <a:r>
              <a:rPr sz="1179" spc="-23" dirty="0">
                <a:latin typeface="Meiryo UI"/>
                <a:cs typeface="Meiryo UI"/>
              </a:rPr>
              <a:t>ト</a:t>
            </a:r>
            <a:r>
              <a:rPr sz="1179" spc="-18" dirty="0">
                <a:latin typeface="Meiryo UI"/>
                <a:cs typeface="Meiryo UI"/>
              </a:rPr>
              <a:t>の建設許可</a:t>
            </a:r>
            <a:r>
              <a:rPr sz="1179" spc="-9" dirty="0">
                <a:latin typeface="Meiryo UI"/>
                <a:cs typeface="Meiryo UI"/>
              </a:rPr>
              <a:t>と</a:t>
            </a:r>
            <a:r>
              <a:rPr sz="1179" spc="-18" dirty="0">
                <a:latin typeface="Meiryo UI"/>
                <a:cs typeface="Meiryo UI"/>
              </a:rPr>
              <a:t>条件付</a:t>
            </a:r>
            <a:r>
              <a:rPr sz="1179" spc="-23" dirty="0">
                <a:latin typeface="Meiryo UI"/>
                <a:cs typeface="Meiryo UI"/>
              </a:rPr>
              <a:t>き</a:t>
            </a:r>
            <a:r>
              <a:rPr sz="1179" spc="-27" dirty="0">
                <a:latin typeface="Meiryo UI"/>
                <a:cs typeface="Meiryo UI"/>
              </a:rPr>
              <a:t>（ITAAC）</a:t>
            </a:r>
            <a:r>
              <a:rPr sz="1179" spc="-18" dirty="0">
                <a:latin typeface="Meiryo UI"/>
                <a:cs typeface="Meiryo UI"/>
              </a:rPr>
              <a:t>運転</a:t>
            </a:r>
            <a:r>
              <a:rPr sz="1179" spc="-27" dirty="0">
                <a:latin typeface="Meiryo UI"/>
                <a:cs typeface="Meiryo UI"/>
              </a:rPr>
              <a:t>の</a:t>
            </a:r>
            <a:r>
              <a:rPr sz="1179" spc="-18" dirty="0">
                <a:latin typeface="Meiryo UI"/>
                <a:cs typeface="Meiryo UI"/>
              </a:rPr>
              <a:t>認可</a:t>
            </a:r>
            <a:r>
              <a:rPr sz="1179" spc="-23" dirty="0">
                <a:latin typeface="Meiryo UI"/>
                <a:cs typeface="Meiryo UI"/>
              </a:rPr>
              <a:t>を</a:t>
            </a:r>
            <a:r>
              <a:rPr sz="1179" spc="-18" dirty="0">
                <a:latin typeface="Meiryo UI"/>
                <a:cs typeface="Meiryo UI"/>
              </a:rPr>
              <a:t>行</a:t>
            </a:r>
            <a:r>
              <a:rPr sz="1179" spc="-9" dirty="0">
                <a:latin typeface="Meiryo UI"/>
                <a:cs typeface="Meiryo UI"/>
              </a:rPr>
              <a:t>う</a:t>
            </a:r>
            <a:r>
              <a:rPr sz="1179" spc="-45" dirty="0">
                <a:latin typeface="Meiryo UI"/>
                <a:cs typeface="Meiryo UI"/>
              </a:rPr>
              <a:t>。</a:t>
            </a:r>
            <a:endParaRPr sz="1179" dirty="0">
              <a:latin typeface="Meiryo UI"/>
              <a:cs typeface="Meiryo UI"/>
            </a:endParaRPr>
          </a:p>
          <a:p>
            <a:pPr marL="666221">
              <a:spcBef>
                <a:spcPts val="1174"/>
              </a:spcBef>
            </a:pPr>
            <a:r>
              <a:rPr lang="ja-JP" altLang="en-US" sz="1360" dirty="0">
                <a:latin typeface="Meiryo UI"/>
                <a:cs typeface="Meiryo UI"/>
              </a:rPr>
              <a:t>（</a:t>
            </a:r>
            <a:r>
              <a:rPr sz="1360" dirty="0" err="1">
                <a:latin typeface="Meiryo UI"/>
                <a:cs typeface="Meiryo UI"/>
              </a:rPr>
              <a:t>参考</a:t>
            </a:r>
            <a:r>
              <a:rPr sz="1360" spc="-9" dirty="0" err="1">
                <a:latin typeface="Meiryo UI"/>
                <a:cs typeface="Meiryo UI"/>
              </a:rPr>
              <a:t>）Pre-</a:t>
            </a:r>
            <a:r>
              <a:rPr sz="1360" dirty="0" err="1">
                <a:latin typeface="Meiryo UI"/>
                <a:cs typeface="Meiryo UI"/>
              </a:rPr>
              <a:t>application</a:t>
            </a:r>
            <a:r>
              <a:rPr sz="1360" spc="59" dirty="0">
                <a:latin typeface="Meiryo UI"/>
                <a:cs typeface="Meiryo UI"/>
              </a:rPr>
              <a:t> </a:t>
            </a:r>
            <a:r>
              <a:rPr sz="1360" spc="-9" dirty="0">
                <a:latin typeface="Meiryo UI"/>
                <a:cs typeface="Meiryo UI"/>
              </a:rPr>
              <a:t>activitiesを実施中。</a:t>
            </a:r>
            <a:endParaRPr sz="1360" dirty="0">
              <a:latin typeface="Meiryo UI"/>
              <a:cs typeface="Meiryo UI"/>
            </a:endParaRPr>
          </a:p>
          <a:p>
            <a:pPr marL="780809" marR="266028">
              <a:lnSpc>
                <a:spcPts val="1650"/>
              </a:lnSpc>
              <a:spcBef>
                <a:spcPts val="50"/>
              </a:spcBef>
              <a:tabLst>
                <a:tab pos="1419967" algn="l"/>
                <a:tab pos="1593864" algn="l"/>
              </a:tabLst>
            </a:pPr>
            <a:r>
              <a:rPr sz="1360" dirty="0">
                <a:latin typeface="Meiryo UI"/>
                <a:cs typeface="Meiryo UI"/>
              </a:rPr>
              <a:t>軽水</a:t>
            </a:r>
            <a:r>
              <a:rPr sz="1360" spc="-45" dirty="0">
                <a:latin typeface="Meiryo UI"/>
                <a:cs typeface="Meiryo UI"/>
              </a:rPr>
              <a:t>炉</a:t>
            </a:r>
            <a:r>
              <a:rPr sz="1360" dirty="0">
                <a:latin typeface="Meiryo UI"/>
                <a:cs typeface="Meiryo UI"/>
              </a:rPr>
              <a:t>	・・・</a:t>
            </a:r>
            <a:r>
              <a:rPr sz="1360" spc="413" dirty="0">
                <a:latin typeface="Meiryo UI"/>
                <a:cs typeface="Meiryo UI"/>
              </a:rPr>
              <a:t> </a:t>
            </a:r>
            <a:r>
              <a:rPr sz="1360" dirty="0">
                <a:latin typeface="Meiryo UI"/>
                <a:cs typeface="Meiryo UI"/>
              </a:rPr>
              <a:t>BWXT</a:t>
            </a:r>
            <a:r>
              <a:rPr sz="1360" spc="-27" dirty="0">
                <a:latin typeface="Meiryo UI"/>
                <a:cs typeface="Meiryo UI"/>
              </a:rPr>
              <a:t> </a:t>
            </a:r>
            <a:r>
              <a:rPr sz="1360" dirty="0">
                <a:latin typeface="Meiryo UI"/>
                <a:cs typeface="Meiryo UI"/>
              </a:rPr>
              <a:t>mPower（BWXT）, </a:t>
            </a:r>
            <a:r>
              <a:rPr sz="1360" spc="-9" dirty="0">
                <a:latin typeface="Meiryo UI"/>
                <a:cs typeface="Meiryo UI"/>
              </a:rPr>
              <a:t>SMR-</a:t>
            </a:r>
            <a:r>
              <a:rPr sz="1360" dirty="0">
                <a:latin typeface="Meiryo UI"/>
                <a:cs typeface="Meiryo UI"/>
              </a:rPr>
              <a:t>160</a:t>
            </a:r>
            <a:r>
              <a:rPr sz="1360" spc="5" dirty="0">
                <a:latin typeface="Meiryo UI"/>
                <a:cs typeface="Meiryo UI"/>
              </a:rPr>
              <a:t> </a:t>
            </a:r>
            <a:r>
              <a:rPr sz="1360" dirty="0">
                <a:latin typeface="Meiryo UI"/>
                <a:cs typeface="Meiryo UI"/>
              </a:rPr>
              <a:t>(Holtec),</a:t>
            </a:r>
            <a:r>
              <a:rPr sz="1360" spc="-14" dirty="0">
                <a:latin typeface="Meiryo UI"/>
                <a:cs typeface="Meiryo UI"/>
              </a:rPr>
              <a:t> </a:t>
            </a:r>
            <a:r>
              <a:rPr sz="1360" spc="-9" dirty="0">
                <a:latin typeface="Meiryo UI"/>
                <a:cs typeface="Meiryo UI"/>
              </a:rPr>
              <a:t>BWRX-</a:t>
            </a:r>
            <a:r>
              <a:rPr sz="1360" dirty="0">
                <a:latin typeface="Meiryo UI"/>
                <a:cs typeface="Meiryo UI"/>
              </a:rPr>
              <a:t>300（GE</a:t>
            </a:r>
            <a:r>
              <a:rPr sz="1360" spc="-5" dirty="0">
                <a:latin typeface="Meiryo UI"/>
                <a:cs typeface="Meiryo UI"/>
              </a:rPr>
              <a:t> </a:t>
            </a:r>
            <a:r>
              <a:rPr sz="1360" dirty="0">
                <a:latin typeface="Meiryo UI"/>
                <a:cs typeface="Meiryo UI"/>
              </a:rPr>
              <a:t>Hitachi</a:t>
            </a:r>
            <a:r>
              <a:rPr sz="1360" spc="-36" dirty="0">
                <a:latin typeface="Meiryo UI"/>
                <a:cs typeface="Meiryo UI"/>
              </a:rPr>
              <a:t> </a:t>
            </a:r>
            <a:r>
              <a:rPr sz="1360" dirty="0">
                <a:latin typeface="Meiryo UI"/>
                <a:cs typeface="Meiryo UI"/>
              </a:rPr>
              <a:t>Nuclear</a:t>
            </a:r>
            <a:r>
              <a:rPr sz="1360" spc="5" dirty="0">
                <a:latin typeface="Meiryo UI"/>
                <a:cs typeface="Meiryo UI"/>
              </a:rPr>
              <a:t> </a:t>
            </a:r>
            <a:r>
              <a:rPr sz="1360" spc="-9" dirty="0">
                <a:latin typeface="Meiryo UI"/>
                <a:cs typeface="Meiryo UI"/>
              </a:rPr>
              <a:t>Energy）</a:t>
            </a:r>
            <a:r>
              <a:rPr sz="1360" spc="453" dirty="0">
                <a:latin typeface="Meiryo UI"/>
                <a:cs typeface="Meiryo UI"/>
              </a:rPr>
              <a:t>  </a:t>
            </a:r>
            <a:r>
              <a:rPr sz="1360" dirty="0">
                <a:latin typeface="Meiryo UI"/>
                <a:cs typeface="Meiryo UI"/>
              </a:rPr>
              <a:t>非軽水</a:t>
            </a:r>
            <a:r>
              <a:rPr sz="1360" spc="-45" dirty="0">
                <a:latin typeface="Meiryo UI"/>
                <a:cs typeface="Meiryo UI"/>
              </a:rPr>
              <a:t>炉</a:t>
            </a:r>
            <a:r>
              <a:rPr sz="1360" dirty="0">
                <a:latin typeface="Meiryo UI"/>
                <a:cs typeface="Meiryo UI"/>
              </a:rPr>
              <a:t>	・・・</a:t>
            </a:r>
            <a:r>
              <a:rPr sz="1360" spc="331" dirty="0">
                <a:latin typeface="Meiryo UI"/>
                <a:cs typeface="Meiryo UI"/>
              </a:rPr>
              <a:t> </a:t>
            </a:r>
            <a:r>
              <a:rPr sz="1360" dirty="0">
                <a:latin typeface="Meiryo UI"/>
                <a:cs typeface="Meiryo UI"/>
              </a:rPr>
              <a:t>General</a:t>
            </a:r>
            <a:r>
              <a:rPr sz="1360" spc="-54" dirty="0">
                <a:latin typeface="Meiryo UI"/>
                <a:cs typeface="Meiryo UI"/>
              </a:rPr>
              <a:t> </a:t>
            </a:r>
            <a:r>
              <a:rPr sz="1360" dirty="0">
                <a:latin typeface="Meiryo UI"/>
                <a:cs typeface="Meiryo UI"/>
              </a:rPr>
              <a:t>Atomics,</a:t>
            </a:r>
            <a:r>
              <a:rPr sz="1360" spc="-54" dirty="0">
                <a:latin typeface="Meiryo UI"/>
                <a:cs typeface="Meiryo UI"/>
              </a:rPr>
              <a:t> </a:t>
            </a:r>
            <a:r>
              <a:rPr sz="1360" dirty="0">
                <a:latin typeface="Meiryo UI"/>
                <a:cs typeface="Meiryo UI"/>
              </a:rPr>
              <a:t>X-</a:t>
            </a:r>
            <a:r>
              <a:rPr sz="1360" spc="-9" dirty="0">
                <a:latin typeface="Meiryo UI"/>
                <a:cs typeface="Meiryo UI"/>
              </a:rPr>
              <a:t>energy,</a:t>
            </a:r>
            <a:r>
              <a:rPr sz="1360" spc="-45" dirty="0">
                <a:latin typeface="Meiryo UI"/>
                <a:cs typeface="Meiryo UI"/>
              </a:rPr>
              <a:t> </a:t>
            </a:r>
            <a:r>
              <a:rPr sz="1360" dirty="0">
                <a:latin typeface="Meiryo UI"/>
                <a:cs typeface="Meiryo UI"/>
              </a:rPr>
              <a:t>Karios</a:t>
            </a:r>
            <a:r>
              <a:rPr sz="1360" spc="-41" dirty="0">
                <a:latin typeface="Meiryo UI"/>
                <a:cs typeface="Meiryo UI"/>
              </a:rPr>
              <a:t> </a:t>
            </a:r>
            <a:r>
              <a:rPr sz="1360" spc="-27" dirty="0">
                <a:latin typeface="Meiryo UI"/>
                <a:cs typeface="Meiryo UI"/>
              </a:rPr>
              <a:t>Power,</a:t>
            </a:r>
            <a:r>
              <a:rPr sz="1360" spc="-45" dirty="0">
                <a:latin typeface="Meiryo UI"/>
                <a:cs typeface="Meiryo UI"/>
              </a:rPr>
              <a:t> </a:t>
            </a:r>
            <a:r>
              <a:rPr sz="1360" spc="-9" dirty="0">
                <a:latin typeface="Meiryo UI"/>
                <a:cs typeface="Meiryo UI"/>
              </a:rPr>
              <a:t>Terrestrial</a:t>
            </a:r>
            <a:r>
              <a:rPr sz="1360" spc="-63" dirty="0">
                <a:latin typeface="Meiryo UI"/>
                <a:cs typeface="Meiryo UI"/>
              </a:rPr>
              <a:t> </a:t>
            </a:r>
            <a:r>
              <a:rPr sz="1360" spc="-9" dirty="0">
                <a:latin typeface="Meiryo UI"/>
                <a:cs typeface="Meiryo UI"/>
              </a:rPr>
              <a:t>Energy,</a:t>
            </a:r>
            <a:r>
              <a:rPr sz="1360" spc="-45" dirty="0">
                <a:latin typeface="Meiryo UI"/>
                <a:cs typeface="Meiryo UI"/>
              </a:rPr>
              <a:t> </a:t>
            </a:r>
            <a:r>
              <a:rPr sz="1360" spc="-36" dirty="0">
                <a:latin typeface="Meiryo UI"/>
                <a:cs typeface="Meiryo UI"/>
              </a:rPr>
              <a:t>TerraPower,</a:t>
            </a:r>
            <a:r>
              <a:rPr sz="1360" spc="-54" dirty="0">
                <a:latin typeface="Meiryo UI"/>
                <a:cs typeface="Meiryo UI"/>
              </a:rPr>
              <a:t> </a:t>
            </a:r>
            <a:r>
              <a:rPr sz="1360" spc="-9" dirty="0">
                <a:latin typeface="Meiryo UI"/>
                <a:cs typeface="Meiryo UI"/>
              </a:rPr>
              <a:t>Westinghouse</a:t>
            </a:r>
            <a:endParaRPr sz="1360" dirty="0">
              <a:latin typeface="Meiryo UI"/>
              <a:cs typeface="Meiryo UI"/>
            </a:endParaRPr>
          </a:p>
          <a:p>
            <a:pPr marL="11516" marR="1434938">
              <a:lnSpc>
                <a:spcPct val="102299"/>
              </a:lnSpc>
              <a:spcBef>
                <a:spcPts val="1265"/>
              </a:spcBef>
            </a:pPr>
            <a:r>
              <a:rPr sz="771" spc="5" dirty="0">
                <a:latin typeface="Meiryo UI"/>
                <a:cs typeface="Meiryo UI"/>
              </a:rPr>
              <a:t>参考</a:t>
            </a:r>
            <a:r>
              <a:rPr sz="771" dirty="0">
                <a:latin typeface="Meiryo UI"/>
                <a:cs typeface="Meiryo UI"/>
              </a:rPr>
              <a:t>）NRC, “Application</a:t>
            </a:r>
            <a:r>
              <a:rPr sz="771" spc="5" dirty="0">
                <a:latin typeface="Meiryo UI"/>
                <a:cs typeface="Meiryo UI"/>
              </a:rPr>
              <a:t> </a:t>
            </a:r>
            <a:r>
              <a:rPr sz="771" dirty="0">
                <a:latin typeface="Meiryo UI"/>
                <a:cs typeface="Meiryo UI"/>
              </a:rPr>
              <a:t>Review</a:t>
            </a:r>
            <a:r>
              <a:rPr sz="771" spc="-9" dirty="0">
                <a:latin typeface="Meiryo UI"/>
                <a:cs typeface="Meiryo UI"/>
              </a:rPr>
              <a:t> </a:t>
            </a:r>
            <a:r>
              <a:rPr sz="771" spc="5" dirty="0">
                <a:latin typeface="Meiryo UI"/>
                <a:cs typeface="Meiryo UI"/>
              </a:rPr>
              <a:t>Schedule</a:t>
            </a:r>
            <a:r>
              <a:rPr sz="771" spc="-5" dirty="0">
                <a:latin typeface="Meiryo UI"/>
                <a:cs typeface="Meiryo UI"/>
              </a:rPr>
              <a:t> </a:t>
            </a:r>
            <a:r>
              <a:rPr sz="771" dirty="0">
                <a:latin typeface="Meiryo UI"/>
                <a:cs typeface="Meiryo UI"/>
              </a:rPr>
              <a:t>for</a:t>
            </a:r>
            <a:r>
              <a:rPr sz="771" spc="-9" dirty="0">
                <a:latin typeface="Meiryo UI"/>
                <a:cs typeface="Meiryo UI"/>
              </a:rPr>
              <a:t> </a:t>
            </a:r>
            <a:r>
              <a:rPr sz="771" dirty="0">
                <a:latin typeface="Meiryo UI"/>
                <a:cs typeface="Meiryo UI"/>
              </a:rPr>
              <a:t>the</a:t>
            </a:r>
            <a:r>
              <a:rPr sz="771" spc="14" dirty="0">
                <a:latin typeface="Meiryo UI"/>
                <a:cs typeface="Meiryo UI"/>
              </a:rPr>
              <a:t> </a:t>
            </a:r>
            <a:r>
              <a:rPr sz="771" dirty="0">
                <a:latin typeface="Meiryo UI"/>
                <a:cs typeface="Meiryo UI"/>
              </a:rPr>
              <a:t>NuScale</a:t>
            </a:r>
            <a:r>
              <a:rPr sz="771" spc="5" dirty="0">
                <a:latin typeface="Meiryo UI"/>
                <a:cs typeface="Meiryo UI"/>
              </a:rPr>
              <a:t> Design”（2021</a:t>
            </a:r>
            <a:r>
              <a:rPr sz="771" dirty="0">
                <a:latin typeface="Meiryo UI"/>
                <a:cs typeface="Meiryo UI"/>
              </a:rPr>
              <a:t>年</a:t>
            </a:r>
            <a:r>
              <a:rPr sz="771" spc="9" dirty="0">
                <a:latin typeface="Meiryo UI"/>
                <a:cs typeface="Meiryo UI"/>
              </a:rPr>
              <a:t>1</a:t>
            </a:r>
            <a:r>
              <a:rPr sz="771" spc="5" dirty="0">
                <a:latin typeface="Meiryo UI"/>
                <a:cs typeface="Meiryo UI"/>
              </a:rPr>
              <a:t>月11日閲覧</a:t>
            </a:r>
            <a:r>
              <a:rPr sz="771" dirty="0">
                <a:latin typeface="Meiryo UI"/>
                <a:cs typeface="Meiryo UI"/>
              </a:rPr>
              <a:t>）</a:t>
            </a:r>
            <a:r>
              <a:rPr sz="771" u="sng" dirty="0">
                <a:solidFill>
                  <a:srgbClr val="3D5D83"/>
                </a:solidFill>
                <a:uFill>
                  <a:solidFill>
                    <a:srgbClr val="3D5D83"/>
                  </a:solidFill>
                </a:uFill>
                <a:latin typeface="Meiryo UI"/>
                <a:cs typeface="Meiryo UI"/>
                <a:hlinkClick r:id="rId2"/>
              </a:rPr>
              <a:t>https://www.nrc.gov/reactors/new-reactors/smr/nuscale/review-schedule.html</a:t>
            </a:r>
            <a:r>
              <a:rPr lang="ja-JP" altLang="en-US" sz="771" u="sng" dirty="0">
                <a:solidFill>
                  <a:srgbClr val="3D5D83"/>
                </a:solidFill>
                <a:uFill>
                  <a:solidFill>
                    <a:srgbClr val="3D5D83"/>
                  </a:solidFill>
                </a:uFill>
                <a:latin typeface="Meiryo UI"/>
                <a:cs typeface="Meiryo UI"/>
              </a:rPr>
              <a:t>　</a:t>
            </a:r>
            <a:r>
              <a:rPr sz="771" spc="5" dirty="0" err="1">
                <a:latin typeface="Meiryo UI"/>
                <a:cs typeface="Meiryo UI"/>
              </a:rPr>
              <a:t>参考</a:t>
            </a:r>
            <a:r>
              <a:rPr sz="771" dirty="0" err="1">
                <a:latin typeface="Meiryo UI"/>
                <a:cs typeface="Meiryo UI"/>
              </a:rPr>
              <a:t>）NRC</a:t>
            </a:r>
            <a:r>
              <a:rPr sz="771" spc="5" dirty="0">
                <a:latin typeface="Meiryo UI"/>
                <a:cs typeface="Meiryo UI"/>
              </a:rPr>
              <a:t>, </a:t>
            </a:r>
            <a:r>
              <a:rPr sz="771" spc="-5" dirty="0">
                <a:latin typeface="Meiryo UI"/>
                <a:cs typeface="Meiryo UI"/>
              </a:rPr>
              <a:t>“Early</a:t>
            </a:r>
            <a:r>
              <a:rPr sz="771" spc="14" dirty="0">
                <a:latin typeface="Meiryo UI"/>
                <a:cs typeface="Meiryo UI"/>
              </a:rPr>
              <a:t> </a:t>
            </a:r>
            <a:r>
              <a:rPr sz="771" dirty="0">
                <a:latin typeface="Meiryo UI"/>
                <a:cs typeface="Meiryo UI"/>
              </a:rPr>
              <a:t>Site</a:t>
            </a:r>
            <a:r>
              <a:rPr sz="771" spc="14" dirty="0">
                <a:latin typeface="Meiryo UI"/>
                <a:cs typeface="Meiryo UI"/>
              </a:rPr>
              <a:t> </a:t>
            </a:r>
            <a:r>
              <a:rPr sz="771" dirty="0">
                <a:latin typeface="Meiryo UI"/>
                <a:cs typeface="Meiryo UI"/>
              </a:rPr>
              <a:t>Permit</a:t>
            </a:r>
            <a:r>
              <a:rPr sz="771" spc="-23" dirty="0">
                <a:latin typeface="Meiryo UI"/>
                <a:cs typeface="Meiryo UI"/>
              </a:rPr>
              <a:t> </a:t>
            </a:r>
            <a:r>
              <a:rPr sz="771" dirty="0">
                <a:latin typeface="Meiryo UI"/>
                <a:cs typeface="Meiryo UI"/>
              </a:rPr>
              <a:t>Application</a:t>
            </a:r>
            <a:r>
              <a:rPr sz="771" spc="-5" dirty="0">
                <a:latin typeface="Meiryo UI"/>
                <a:cs typeface="Meiryo UI"/>
              </a:rPr>
              <a:t> - </a:t>
            </a:r>
            <a:r>
              <a:rPr sz="771" dirty="0">
                <a:latin typeface="Meiryo UI"/>
                <a:cs typeface="Meiryo UI"/>
              </a:rPr>
              <a:t>Clinch</a:t>
            </a:r>
            <a:r>
              <a:rPr sz="771" spc="14" dirty="0">
                <a:latin typeface="Meiryo UI"/>
                <a:cs typeface="Meiryo UI"/>
              </a:rPr>
              <a:t> </a:t>
            </a:r>
            <a:r>
              <a:rPr sz="771" dirty="0">
                <a:latin typeface="Meiryo UI"/>
                <a:cs typeface="Meiryo UI"/>
              </a:rPr>
              <a:t>River Nuclear</a:t>
            </a:r>
            <a:r>
              <a:rPr sz="771" spc="-9" dirty="0">
                <a:latin typeface="Meiryo UI"/>
                <a:cs typeface="Meiryo UI"/>
              </a:rPr>
              <a:t> </a:t>
            </a:r>
            <a:r>
              <a:rPr sz="771" dirty="0">
                <a:latin typeface="Meiryo UI"/>
                <a:cs typeface="Meiryo UI"/>
              </a:rPr>
              <a:t>Site”（2021</a:t>
            </a:r>
            <a:r>
              <a:rPr sz="771" spc="5" dirty="0">
                <a:latin typeface="Meiryo UI"/>
                <a:cs typeface="Meiryo UI"/>
              </a:rPr>
              <a:t>年</a:t>
            </a:r>
            <a:r>
              <a:rPr sz="771" spc="9" dirty="0">
                <a:latin typeface="Meiryo UI"/>
                <a:cs typeface="Meiryo UI"/>
              </a:rPr>
              <a:t>1</a:t>
            </a:r>
            <a:r>
              <a:rPr sz="771" spc="5" dirty="0">
                <a:latin typeface="Meiryo UI"/>
                <a:cs typeface="Meiryo UI"/>
              </a:rPr>
              <a:t>月11日閲覧</a:t>
            </a:r>
            <a:r>
              <a:rPr sz="771" dirty="0">
                <a:latin typeface="Meiryo UI"/>
                <a:cs typeface="Meiryo UI"/>
              </a:rPr>
              <a:t>）</a:t>
            </a:r>
            <a:r>
              <a:rPr sz="771" u="sng" dirty="0">
                <a:solidFill>
                  <a:srgbClr val="3D5D83"/>
                </a:solidFill>
                <a:uFill>
                  <a:solidFill>
                    <a:srgbClr val="3D5D83"/>
                  </a:solidFill>
                </a:uFill>
                <a:latin typeface="Meiryo UI"/>
                <a:cs typeface="Meiryo UI"/>
              </a:rPr>
              <a:t>https://</a:t>
            </a:r>
            <a:r>
              <a:rPr sz="771" u="sng" dirty="0">
                <a:solidFill>
                  <a:srgbClr val="3D5D83"/>
                </a:solidFill>
                <a:uFill>
                  <a:solidFill>
                    <a:srgbClr val="3D5D83"/>
                  </a:solidFill>
                </a:uFill>
                <a:latin typeface="Meiryo UI"/>
                <a:cs typeface="Meiryo UI"/>
                <a:hlinkClick r:id="rId3"/>
              </a:rPr>
              <a:t>www.nrc.gov/reactors/new-reactors/smr/clinch-river.html</a:t>
            </a:r>
            <a:endParaRPr sz="771" dirty="0">
              <a:latin typeface="Meiryo UI"/>
              <a:cs typeface="Meiryo UI"/>
            </a:endParaRPr>
          </a:p>
          <a:p>
            <a:pPr marL="11516" marR="4607">
              <a:lnSpc>
                <a:spcPct val="101200"/>
              </a:lnSpc>
            </a:pPr>
            <a:r>
              <a:rPr sz="771" spc="5" dirty="0">
                <a:latin typeface="Meiryo UI"/>
                <a:cs typeface="Meiryo UI"/>
              </a:rPr>
              <a:t>参考</a:t>
            </a:r>
            <a:r>
              <a:rPr sz="771" dirty="0">
                <a:latin typeface="Meiryo UI"/>
                <a:cs typeface="Meiryo UI"/>
              </a:rPr>
              <a:t>）NRC, “Combined</a:t>
            </a:r>
            <a:r>
              <a:rPr sz="771" spc="9" dirty="0">
                <a:latin typeface="Meiryo UI"/>
                <a:cs typeface="Meiryo UI"/>
              </a:rPr>
              <a:t> </a:t>
            </a:r>
            <a:r>
              <a:rPr sz="771" dirty="0">
                <a:latin typeface="Meiryo UI"/>
                <a:cs typeface="Meiryo UI"/>
              </a:rPr>
              <a:t>License</a:t>
            </a:r>
            <a:r>
              <a:rPr sz="771" spc="-5" dirty="0">
                <a:latin typeface="Meiryo UI"/>
                <a:cs typeface="Meiryo UI"/>
              </a:rPr>
              <a:t> </a:t>
            </a:r>
            <a:r>
              <a:rPr sz="771" dirty="0">
                <a:latin typeface="Meiryo UI"/>
                <a:cs typeface="Meiryo UI"/>
              </a:rPr>
              <a:t>Application</a:t>
            </a:r>
            <a:r>
              <a:rPr sz="771" spc="5" dirty="0">
                <a:latin typeface="Meiryo UI"/>
                <a:cs typeface="Meiryo UI"/>
              </a:rPr>
              <a:t> </a:t>
            </a:r>
            <a:r>
              <a:rPr sz="771" dirty="0">
                <a:latin typeface="Meiryo UI"/>
                <a:cs typeface="Meiryo UI"/>
              </a:rPr>
              <a:t>Documents</a:t>
            </a:r>
            <a:r>
              <a:rPr sz="771" spc="-14" dirty="0">
                <a:latin typeface="Meiryo UI"/>
                <a:cs typeface="Meiryo UI"/>
              </a:rPr>
              <a:t> </a:t>
            </a:r>
            <a:r>
              <a:rPr sz="771" dirty="0">
                <a:latin typeface="Meiryo UI"/>
                <a:cs typeface="Meiryo UI"/>
              </a:rPr>
              <a:t>for </a:t>
            </a:r>
            <a:r>
              <a:rPr sz="771" spc="5" dirty="0">
                <a:latin typeface="Meiryo UI"/>
                <a:cs typeface="Meiryo UI"/>
              </a:rPr>
              <a:t>Aurora</a:t>
            </a:r>
            <a:r>
              <a:rPr sz="771" spc="-9" dirty="0">
                <a:latin typeface="Meiryo UI"/>
                <a:cs typeface="Meiryo UI"/>
              </a:rPr>
              <a:t> – </a:t>
            </a:r>
            <a:r>
              <a:rPr sz="771" dirty="0">
                <a:latin typeface="Meiryo UI"/>
                <a:cs typeface="Meiryo UI"/>
              </a:rPr>
              <a:t>Oklo </a:t>
            </a:r>
            <a:r>
              <a:rPr sz="771" spc="5" dirty="0">
                <a:latin typeface="Meiryo UI"/>
                <a:cs typeface="Meiryo UI"/>
              </a:rPr>
              <a:t>Power</a:t>
            </a:r>
            <a:r>
              <a:rPr sz="771" spc="-18" dirty="0">
                <a:latin typeface="Meiryo UI"/>
                <a:cs typeface="Meiryo UI"/>
              </a:rPr>
              <a:t> </a:t>
            </a:r>
            <a:r>
              <a:rPr sz="771" dirty="0">
                <a:latin typeface="Meiryo UI"/>
                <a:cs typeface="Meiryo UI"/>
              </a:rPr>
              <a:t>Plant</a:t>
            </a:r>
            <a:r>
              <a:rPr sz="771" spc="-5" dirty="0">
                <a:latin typeface="Meiryo UI"/>
                <a:cs typeface="Meiryo UI"/>
              </a:rPr>
              <a:t> </a:t>
            </a:r>
            <a:r>
              <a:rPr sz="771" dirty="0">
                <a:latin typeface="Meiryo UI"/>
                <a:cs typeface="Meiryo UI"/>
              </a:rPr>
              <a:t>Application” (</a:t>
            </a:r>
            <a:r>
              <a:rPr sz="771" spc="5" dirty="0">
                <a:latin typeface="Meiryo UI"/>
                <a:cs typeface="Meiryo UI"/>
              </a:rPr>
              <a:t>2021年</a:t>
            </a:r>
            <a:r>
              <a:rPr sz="771" spc="9" dirty="0">
                <a:latin typeface="Meiryo UI"/>
                <a:cs typeface="Meiryo UI"/>
              </a:rPr>
              <a:t>1</a:t>
            </a:r>
            <a:r>
              <a:rPr sz="771" spc="5" dirty="0">
                <a:latin typeface="Meiryo UI"/>
                <a:cs typeface="Meiryo UI"/>
              </a:rPr>
              <a:t>月11</a:t>
            </a:r>
            <a:r>
              <a:rPr sz="771" dirty="0">
                <a:latin typeface="Meiryo UI"/>
                <a:cs typeface="Meiryo UI"/>
              </a:rPr>
              <a:t>日閲覧)” </a:t>
            </a:r>
            <a:r>
              <a:rPr sz="771" u="sng" dirty="0">
                <a:solidFill>
                  <a:srgbClr val="3D5D83"/>
                </a:solidFill>
                <a:uFill>
                  <a:solidFill>
                    <a:srgbClr val="3D5D83"/>
                  </a:solidFill>
                </a:uFill>
                <a:latin typeface="Meiryo UI"/>
                <a:cs typeface="Meiryo UI"/>
                <a:hlinkClick r:id="rId4"/>
              </a:rPr>
              <a:t>https://www.nrc.gov/reactors/new-reactors/col/aurora-oklo/documents.html</a:t>
            </a:r>
            <a:r>
              <a:rPr lang="ja-JP" altLang="en-US" sz="771" u="sng" dirty="0">
                <a:solidFill>
                  <a:srgbClr val="3D5D83"/>
                </a:solidFill>
                <a:uFill>
                  <a:solidFill>
                    <a:srgbClr val="3D5D83"/>
                  </a:solidFill>
                </a:uFill>
                <a:latin typeface="Meiryo UI"/>
                <a:cs typeface="Meiryo UI"/>
              </a:rPr>
              <a:t>　</a:t>
            </a:r>
            <a:r>
              <a:rPr sz="771" spc="5" dirty="0" err="1">
                <a:latin typeface="Meiryo UI"/>
                <a:cs typeface="Meiryo UI"/>
              </a:rPr>
              <a:t>参考</a:t>
            </a:r>
            <a:r>
              <a:rPr sz="771" dirty="0" err="1">
                <a:latin typeface="Meiryo UI"/>
                <a:cs typeface="Meiryo UI"/>
              </a:rPr>
              <a:t>）NRC</a:t>
            </a:r>
            <a:r>
              <a:rPr sz="771" spc="5" dirty="0">
                <a:latin typeface="Meiryo UI"/>
                <a:cs typeface="Meiryo UI"/>
              </a:rPr>
              <a:t>, </a:t>
            </a:r>
            <a:r>
              <a:rPr sz="771" dirty="0">
                <a:latin typeface="Meiryo UI"/>
                <a:cs typeface="Meiryo UI"/>
              </a:rPr>
              <a:t>Small</a:t>
            </a:r>
            <a:r>
              <a:rPr sz="771" spc="-9" dirty="0">
                <a:latin typeface="Meiryo UI"/>
                <a:cs typeface="Meiryo UI"/>
              </a:rPr>
              <a:t> </a:t>
            </a:r>
            <a:r>
              <a:rPr sz="771" dirty="0">
                <a:latin typeface="Meiryo UI"/>
                <a:cs typeface="Meiryo UI"/>
              </a:rPr>
              <a:t>Modular</a:t>
            </a:r>
            <a:r>
              <a:rPr sz="771" spc="-9" dirty="0">
                <a:latin typeface="Meiryo UI"/>
                <a:cs typeface="Meiryo UI"/>
              </a:rPr>
              <a:t> </a:t>
            </a:r>
            <a:r>
              <a:rPr sz="771" dirty="0">
                <a:latin typeface="Meiryo UI"/>
                <a:cs typeface="Meiryo UI"/>
              </a:rPr>
              <a:t>Reactors</a:t>
            </a:r>
            <a:r>
              <a:rPr sz="771" spc="5" dirty="0">
                <a:latin typeface="Meiryo UI"/>
                <a:cs typeface="Meiryo UI"/>
              </a:rPr>
              <a:t> </a:t>
            </a:r>
            <a:r>
              <a:rPr sz="771" dirty="0">
                <a:latin typeface="Meiryo UI"/>
                <a:cs typeface="Meiryo UI"/>
              </a:rPr>
              <a:t>(LWR</a:t>
            </a:r>
            <a:r>
              <a:rPr sz="771" spc="9" dirty="0">
                <a:latin typeface="Meiryo UI"/>
                <a:cs typeface="Meiryo UI"/>
              </a:rPr>
              <a:t> </a:t>
            </a:r>
            <a:r>
              <a:rPr sz="771" dirty="0">
                <a:latin typeface="Meiryo UI"/>
                <a:cs typeface="Meiryo UI"/>
              </a:rPr>
              <a:t>designs)” (</a:t>
            </a:r>
            <a:r>
              <a:rPr sz="771" spc="5" dirty="0">
                <a:latin typeface="Meiryo UI"/>
                <a:cs typeface="Meiryo UI"/>
              </a:rPr>
              <a:t>2021年</a:t>
            </a:r>
            <a:r>
              <a:rPr sz="771" spc="9" dirty="0">
                <a:latin typeface="Meiryo UI"/>
                <a:cs typeface="Meiryo UI"/>
              </a:rPr>
              <a:t>1</a:t>
            </a:r>
            <a:r>
              <a:rPr sz="771" spc="5" dirty="0">
                <a:latin typeface="Meiryo UI"/>
                <a:cs typeface="Meiryo UI"/>
              </a:rPr>
              <a:t>月11</a:t>
            </a:r>
            <a:r>
              <a:rPr sz="771" dirty="0">
                <a:latin typeface="Meiryo UI"/>
                <a:cs typeface="Meiryo UI"/>
              </a:rPr>
              <a:t>日閲覧)” </a:t>
            </a:r>
            <a:r>
              <a:rPr sz="771" u="sng" dirty="0">
                <a:solidFill>
                  <a:srgbClr val="3D5D83"/>
                </a:solidFill>
                <a:uFill>
                  <a:solidFill>
                    <a:srgbClr val="3D5D83"/>
                  </a:solidFill>
                </a:uFill>
                <a:latin typeface="Meiryo UI"/>
                <a:cs typeface="Meiryo UI"/>
              </a:rPr>
              <a:t>https://</a:t>
            </a:r>
            <a:r>
              <a:rPr sz="771" u="sng" dirty="0">
                <a:solidFill>
                  <a:srgbClr val="3D5D83"/>
                </a:solidFill>
                <a:uFill>
                  <a:solidFill>
                    <a:srgbClr val="3D5D83"/>
                  </a:solidFill>
                </a:uFill>
                <a:latin typeface="Meiryo UI"/>
                <a:cs typeface="Meiryo UI"/>
                <a:hlinkClick r:id="rId5"/>
              </a:rPr>
              <a:t>www.nrc.gov/reactors/new-reactors/smr.html</a:t>
            </a:r>
            <a:endParaRPr sz="771" dirty="0">
              <a:latin typeface="Meiryo UI"/>
              <a:cs typeface="Meiryo UI"/>
            </a:endParaRPr>
          </a:p>
          <a:p>
            <a:pPr marL="11516">
              <a:spcBef>
                <a:spcPts val="23"/>
              </a:spcBef>
            </a:pPr>
            <a:r>
              <a:rPr sz="771" dirty="0">
                <a:latin typeface="Meiryo UI"/>
                <a:cs typeface="Meiryo UI"/>
              </a:rPr>
              <a:t>参考）NRC</a:t>
            </a:r>
            <a:r>
              <a:rPr sz="771" spc="14" dirty="0">
                <a:latin typeface="Meiryo UI"/>
                <a:cs typeface="Meiryo UI"/>
              </a:rPr>
              <a:t>, “</a:t>
            </a:r>
            <a:r>
              <a:rPr sz="771" dirty="0">
                <a:latin typeface="Meiryo UI"/>
                <a:cs typeface="Meiryo UI"/>
              </a:rPr>
              <a:t>Advanced</a:t>
            </a:r>
            <a:r>
              <a:rPr sz="771" spc="41" dirty="0">
                <a:latin typeface="Meiryo UI"/>
                <a:cs typeface="Meiryo UI"/>
              </a:rPr>
              <a:t> </a:t>
            </a:r>
            <a:r>
              <a:rPr sz="771" dirty="0">
                <a:latin typeface="Meiryo UI"/>
                <a:cs typeface="Meiryo UI"/>
              </a:rPr>
              <a:t>Reactors</a:t>
            </a:r>
            <a:r>
              <a:rPr sz="771" spc="27" dirty="0">
                <a:latin typeface="Meiryo UI"/>
                <a:cs typeface="Meiryo UI"/>
              </a:rPr>
              <a:t> </a:t>
            </a:r>
            <a:r>
              <a:rPr sz="771" dirty="0">
                <a:latin typeface="Meiryo UI"/>
                <a:cs typeface="Meiryo UI"/>
              </a:rPr>
              <a:t>(non-LWR</a:t>
            </a:r>
            <a:r>
              <a:rPr sz="771" spc="41" dirty="0">
                <a:latin typeface="Meiryo UI"/>
                <a:cs typeface="Meiryo UI"/>
              </a:rPr>
              <a:t> </a:t>
            </a:r>
            <a:r>
              <a:rPr sz="771" dirty="0">
                <a:latin typeface="Meiryo UI"/>
                <a:cs typeface="Meiryo UI"/>
              </a:rPr>
              <a:t>designs)”</a:t>
            </a:r>
            <a:r>
              <a:rPr sz="771" spc="122" dirty="0">
                <a:latin typeface="Meiryo UI"/>
                <a:cs typeface="Meiryo UI"/>
              </a:rPr>
              <a:t>  (</a:t>
            </a:r>
            <a:r>
              <a:rPr sz="771" dirty="0">
                <a:latin typeface="Meiryo UI"/>
                <a:cs typeface="Meiryo UI"/>
              </a:rPr>
              <a:t>2021年1月11</a:t>
            </a:r>
            <a:r>
              <a:rPr sz="771" spc="5" dirty="0">
                <a:latin typeface="Meiryo UI"/>
                <a:cs typeface="Meiryo UI"/>
              </a:rPr>
              <a:t>日閲覧)” </a:t>
            </a:r>
            <a:r>
              <a:rPr sz="771" u="sng" dirty="0">
                <a:solidFill>
                  <a:srgbClr val="3D5D83"/>
                </a:solidFill>
                <a:uFill>
                  <a:solidFill>
                    <a:srgbClr val="3D5D83"/>
                  </a:solidFill>
                </a:uFill>
                <a:latin typeface="Meiryo UI"/>
                <a:cs typeface="Meiryo UI"/>
              </a:rPr>
              <a:t>https://</a:t>
            </a:r>
            <a:r>
              <a:rPr sz="771" u="sng" dirty="0">
                <a:solidFill>
                  <a:srgbClr val="3D5D83"/>
                </a:solidFill>
                <a:uFill>
                  <a:solidFill>
                    <a:srgbClr val="3D5D83"/>
                  </a:solidFill>
                </a:uFill>
                <a:latin typeface="Meiryo UI"/>
                <a:cs typeface="Meiryo UI"/>
                <a:hlinkClick r:id="rId6"/>
              </a:rPr>
              <a:t>www.nrc.gov/reactors/new-</a:t>
            </a:r>
            <a:r>
              <a:rPr sz="771" u="sng" spc="-9" dirty="0">
                <a:solidFill>
                  <a:srgbClr val="3D5D83"/>
                </a:solidFill>
                <a:uFill>
                  <a:solidFill>
                    <a:srgbClr val="3D5D83"/>
                  </a:solidFill>
                </a:uFill>
                <a:latin typeface="Meiryo UI"/>
                <a:cs typeface="Meiryo UI"/>
                <a:hlinkClick r:id="rId6"/>
              </a:rPr>
              <a:t>reactors/advanced/details.html#licensing</a:t>
            </a:r>
            <a:endParaRPr sz="771" dirty="0">
              <a:latin typeface="Meiryo UI"/>
              <a:cs typeface="Meiryo UI"/>
            </a:endParaRPr>
          </a:p>
        </p:txBody>
      </p:sp>
      <p:sp>
        <p:nvSpPr>
          <p:cNvPr id="11" name="テキスト ボックス 10">
            <a:extLst>
              <a:ext uri="{FF2B5EF4-FFF2-40B4-BE49-F238E27FC236}">
                <a16:creationId xmlns:a16="http://schemas.microsoft.com/office/drawing/2014/main" id="{DB5FF17A-F600-0790-4B9C-44A9E61D0738}"/>
              </a:ext>
            </a:extLst>
          </p:cNvPr>
          <p:cNvSpPr txBox="1"/>
          <p:nvPr/>
        </p:nvSpPr>
        <p:spPr>
          <a:xfrm>
            <a:off x="0" y="0"/>
            <a:ext cx="12192000" cy="523220"/>
          </a:xfrm>
          <a:prstGeom prst="rect">
            <a:avLst/>
          </a:prstGeom>
          <a:solidFill>
            <a:srgbClr val="052F61"/>
          </a:solidFill>
        </p:spPr>
        <p:txBody>
          <a:bodyPr wrap="square" rtlCol="0">
            <a:spAutoFit/>
          </a:bodyPr>
          <a:lstStyle/>
          <a:p>
            <a:pPr algn="ctr"/>
            <a:r>
              <a:rPr kumimoji="1" lang="en-US" altLang="ja-JP" sz="2800" b="1" dirty="0">
                <a:solidFill>
                  <a:schemeClr val="bg1"/>
                </a:solidFill>
                <a:latin typeface="Meiryo UI" panose="020B0604030504040204" pitchFamily="50" charset="-128"/>
                <a:ea typeface="Meiryo UI" panose="020B0604030504040204" pitchFamily="50" charset="-128"/>
              </a:rPr>
              <a:t>SMR</a:t>
            </a:r>
            <a:r>
              <a:rPr kumimoji="1" lang="ja-JP" altLang="en-US" sz="2800" b="1" dirty="0">
                <a:solidFill>
                  <a:schemeClr val="bg1"/>
                </a:solidFill>
                <a:latin typeface="Meiryo UI" panose="020B0604030504040204" pitchFamily="50" charset="-128"/>
                <a:ea typeface="Meiryo UI" panose="020B0604030504040204" pitchFamily="50" charset="-128"/>
              </a:rPr>
              <a:t>許認可状況（米国）①</a:t>
            </a:r>
            <a:endParaRPr kumimoji="1" lang="en-US" altLang="ja-JP" sz="2800" b="1" dirty="0">
              <a:solidFill>
                <a:schemeClr val="bg1"/>
              </a:solidFill>
              <a:latin typeface="Meiryo UI" panose="020B0604030504040204" pitchFamily="50" charset="-128"/>
              <a:ea typeface="Meiryo UI" panose="020B0604030504040204" pitchFamily="50" charset="-128"/>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bject 11"/>
          <p:cNvSpPr/>
          <p:nvPr/>
        </p:nvSpPr>
        <p:spPr>
          <a:xfrm>
            <a:off x="3576217" y="2616059"/>
            <a:ext cx="844725" cy="845878"/>
          </a:xfrm>
          <a:custGeom>
            <a:avLst/>
            <a:gdLst/>
            <a:ahLst/>
            <a:cxnLst/>
            <a:rect l="l" t="t" r="r" b="b"/>
            <a:pathLst>
              <a:path w="931545" h="932814">
                <a:moveTo>
                  <a:pt x="464819" y="932687"/>
                </a:moveTo>
                <a:lnTo>
                  <a:pt x="417155" y="930280"/>
                </a:lnTo>
                <a:lnTo>
                  <a:pt x="370900" y="923213"/>
                </a:lnTo>
                <a:lnTo>
                  <a:pt x="326283" y="911722"/>
                </a:lnTo>
                <a:lnTo>
                  <a:pt x="283535" y="896040"/>
                </a:lnTo>
                <a:lnTo>
                  <a:pt x="242885" y="876403"/>
                </a:lnTo>
                <a:lnTo>
                  <a:pt x="204564" y="853044"/>
                </a:lnTo>
                <a:lnTo>
                  <a:pt x="168801" y="826198"/>
                </a:lnTo>
                <a:lnTo>
                  <a:pt x="135826" y="796099"/>
                </a:lnTo>
                <a:lnTo>
                  <a:pt x="105870" y="762982"/>
                </a:lnTo>
                <a:lnTo>
                  <a:pt x="79161" y="727081"/>
                </a:lnTo>
                <a:lnTo>
                  <a:pt x="55931" y="688631"/>
                </a:lnTo>
                <a:lnTo>
                  <a:pt x="36409" y="647866"/>
                </a:lnTo>
                <a:lnTo>
                  <a:pt x="20825" y="605020"/>
                </a:lnTo>
                <a:lnTo>
                  <a:pt x="9408" y="560328"/>
                </a:lnTo>
                <a:lnTo>
                  <a:pt x="2390" y="514025"/>
                </a:lnTo>
                <a:lnTo>
                  <a:pt x="0" y="466343"/>
                </a:lnTo>
                <a:lnTo>
                  <a:pt x="2390" y="418662"/>
                </a:lnTo>
                <a:lnTo>
                  <a:pt x="9408" y="372359"/>
                </a:lnTo>
                <a:lnTo>
                  <a:pt x="20825" y="327667"/>
                </a:lnTo>
                <a:lnTo>
                  <a:pt x="36409" y="284821"/>
                </a:lnTo>
                <a:lnTo>
                  <a:pt x="55931" y="244056"/>
                </a:lnTo>
                <a:lnTo>
                  <a:pt x="79161" y="205606"/>
                </a:lnTo>
                <a:lnTo>
                  <a:pt x="105870" y="169705"/>
                </a:lnTo>
                <a:lnTo>
                  <a:pt x="135826" y="136588"/>
                </a:lnTo>
                <a:lnTo>
                  <a:pt x="168801" y="106489"/>
                </a:lnTo>
                <a:lnTo>
                  <a:pt x="204564" y="79643"/>
                </a:lnTo>
                <a:lnTo>
                  <a:pt x="242885" y="56284"/>
                </a:lnTo>
                <a:lnTo>
                  <a:pt x="283535" y="36647"/>
                </a:lnTo>
                <a:lnTo>
                  <a:pt x="326283" y="20965"/>
                </a:lnTo>
                <a:lnTo>
                  <a:pt x="370900" y="9474"/>
                </a:lnTo>
                <a:lnTo>
                  <a:pt x="417155" y="2407"/>
                </a:lnTo>
                <a:lnTo>
                  <a:pt x="464819" y="0"/>
                </a:lnTo>
                <a:lnTo>
                  <a:pt x="512501" y="2407"/>
                </a:lnTo>
                <a:lnTo>
                  <a:pt x="558804" y="9474"/>
                </a:lnTo>
                <a:lnTo>
                  <a:pt x="603496" y="20965"/>
                </a:lnTo>
                <a:lnTo>
                  <a:pt x="646342" y="36647"/>
                </a:lnTo>
                <a:lnTo>
                  <a:pt x="687107" y="56284"/>
                </a:lnTo>
                <a:lnTo>
                  <a:pt x="725557" y="79643"/>
                </a:lnTo>
                <a:lnTo>
                  <a:pt x="761458" y="106489"/>
                </a:lnTo>
                <a:lnTo>
                  <a:pt x="794575" y="136588"/>
                </a:lnTo>
                <a:lnTo>
                  <a:pt x="824674" y="169705"/>
                </a:lnTo>
                <a:lnTo>
                  <a:pt x="851520" y="205606"/>
                </a:lnTo>
                <a:lnTo>
                  <a:pt x="874879" y="244056"/>
                </a:lnTo>
                <a:lnTo>
                  <a:pt x="894516" y="284821"/>
                </a:lnTo>
                <a:lnTo>
                  <a:pt x="910198" y="327667"/>
                </a:lnTo>
                <a:lnTo>
                  <a:pt x="921689" y="372359"/>
                </a:lnTo>
                <a:lnTo>
                  <a:pt x="928756" y="418662"/>
                </a:lnTo>
                <a:lnTo>
                  <a:pt x="931164" y="466343"/>
                </a:lnTo>
                <a:lnTo>
                  <a:pt x="928756" y="514025"/>
                </a:lnTo>
                <a:lnTo>
                  <a:pt x="921689" y="560328"/>
                </a:lnTo>
                <a:lnTo>
                  <a:pt x="910198" y="605020"/>
                </a:lnTo>
                <a:lnTo>
                  <a:pt x="894516" y="647866"/>
                </a:lnTo>
                <a:lnTo>
                  <a:pt x="874879" y="688631"/>
                </a:lnTo>
                <a:lnTo>
                  <a:pt x="851520" y="727081"/>
                </a:lnTo>
                <a:lnTo>
                  <a:pt x="824674" y="762982"/>
                </a:lnTo>
                <a:lnTo>
                  <a:pt x="794575" y="796099"/>
                </a:lnTo>
                <a:lnTo>
                  <a:pt x="761458" y="826198"/>
                </a:lnTo>
                <a:lnTo>
                  <a:pt x="725557" y="853044"/>
                </a:lnTo>
                <a:lnTo>
                  <a:pt x="687107" y="876403"/>
                </a:lnTo>
                <a:lnTo>
                  <a:pt x="646342" y="896040"/>
                </a:lnTo>
                <a:lnTo>
                  <a:pt x="603496" y="911722"/>
                </a:lnTo>
                <a:lnTo>
                  <a:pt x="558804" y="923213"/>
                </a:lnTo>
                <a:lnTo>
                  <a:pt x="512501" y="930280"/>
                </a:lnTo>
                <a:lnTo>
                  <a:pt x="464819" y="932687"/>
                </a:lnTo>
                <a:close/>
              </a:path>
            </a:pathLst>
          </a:custGeom>
          <a:solidFill>
            <a:srgbClr val="286E66"/>
          </a:solidFill>
        </p:spPr>
        <p:txBody>
          <a:bodyPr wrap="square" lIns="0" tIns="0" rIns="0" bIns="0" rtlCol="0"/>
          <a:lstStyle/>
          <a:p>
            <a:endParaRPr sz="1632"/>
          </a:p>
        </p:txBody>
      </p:sp>
      <p:sp>
        <p:nvSpPr>
          <p:cNvPr id="12" name="object 12"/>
          <p:cNvSpPr txBox="1"/>
          <p:nvPr/>
        </p:nvSpPr>
        <p:spPr>
          <a:xfrm>
            <a:off x="3809300" y="2785863"/>
            <a:ext cx="378889" cy="433921"/>
          </a:xfrm>
          <a:prstGeom prst="rect">
            <a:avLst/>
          </a:prstGeom>
        </p:spPr>
        <p:txBody>
          <a:bodyPr vert="horz" wrap="square" lIns="0" tIns="10941" rIns="0" bIns="0" rtlCol="0">
            <a:spAutoFit/>
          </a:bodyPr>
          <a:lstStyle/>
          <a:p>
            <a:pPr marL="11516" marR="4607" indent="2303">
              <a:lnSpc>
                <a:spcPct val="106000"/>
              </a:lnSpc>
              <a:spcBef>
                <a:spcPts val="86"/>
              </a:spcBef>
            </a:pPr>
            <a:r>
              <a:rPr sz="1360" spc="-23" dirty="0">
                <a:solidFill>
                  <a:srgbClr val="FFFFFF"/>
                </a:solidFill>
                <a:latin typeface="Meiryo UI"/>
                <a:cs typeface="Meiryo UI"/>
              </a:rPr>
              <a:t>財政</a:t>
            </a:r>
            <a:r>
              <a:rPr sz="1360" spc="-18" dirty="0">
                <a:solidFill>
                  <a:srgbClr val="FFFFFF"/>
                </a:solidFill>
                <a:latin typeface="Meiryo UI"/>
                <a:cs typeface="Meiryo UI"/>
              </a:rPr>
              <a:t>リスク</a:t>
            </a:r>
            <a:endParaRPr sz="1360">
              <a:latin typeface="Meiryo UI"/>
              <a:cs typeface="Meiryo UI"/>
            </a:endParaRPr>
          </a:p>
        </p:txBody>
      </p:sp>
      <p:sp>
        <p:nvSpPr>
          <p:cNvPr id="13" name="object 13"/>
          <p:cNvSpPr/>
          <p:nvPr/>
        </p:nvSpPr>
        <p:spPr>
          <a:xfrm>
            <a:off x="1356781" y="2616059"/>
            <a:ext cx="844725" cy="845878"/>
          </a:xfrm>
          <a:custGeom>
            <a:avLst/>
            <a:gdLst/>
            <a:ahLst/>
            <a:cxnLst/>
            <a:rect l="l" t="t" r="r" b="b"/>
            <a:pathLst>
              <a:path w="931544" h="932814">
                <a:moveTo>
                  <a:pt x="466343" y="932687"/>
                </a:moveTo>
                <a:lnTo>
                  <a:pt x="418662" y="930280"/>
                </a:lnTo>
                <a:lnTo>
                  <a:pt x="372359" y="923213"/>
                </a:lnTo>
                <a:lnTo>
                  <a:pt x="327667" y="911722"/>
                </a:lnTo>
                <a:lnTo>
                  <a:pt x="284821" y="896040"/>
                </a:lnTo>
                <a:lnTo>
                  <a:pt x="244056" y="876403"/>
                </a:lnTo>
                <a:lnTo>
                  <a:pt x="205606" y="853044"/>
                </a:lnTo>
                <a:lnTo>
                  <a:pt x="169705" y="826198"/>
                </a:lnTo>
                <a:lnTo>
                  <a:pt x="136588" y="796099"/>
                </a:lnTo>
                <a:lnTo>
                  <a:pt x="106489" y="762982"/>
                </a:lnTo>
                <a:lnTo>
                  <a:pt x="79643" y="727081"/>
                </a:lnTo>
                <a:lnTo>
                  <a:pt x="56284" y="688631"/>
                </a:lnTo>
                <a:lnTo>
                  <a:pt x="36647" y="647866"/>
                </a:lnTo>
                <a:lnTo>
                  <a:pt x="20965" y="605020"/>
                </a:lnTo>
                <a:lnTo>
                  <a:pt x="9474" y="560328"/>
                </a:lnTo>
                <a:lnTo>
                  <a:pt x="2407" y="514025"/>
                </a:lnTo>
                <a:lnTo>
                  <a:pt x="0" y="466343"/>
                </a:lnTo>
                <a:lnTo>
                  <a:pt x="2407" y="418662"/>
                </a:lnTo>
                <a:lnTo>
                  <a:pt x="9474" y="372359"/>
                </a:lnTo>
                <a:lnTo>
                  <a:pt x="20965" y="327667"/>
                </a:lnTo>
                <a:lnTo>
                  <a:pt x="36647" y="284821"/>
                </a:lnTo>
                <a:lnTo>
                  <a:pt x="56284" y="244056"/>
                </a:lnTo>
                <a:lnTo>
                  <a:pt x="79643" y="205606"/>
                </a:lnTo>
                <a:lnTo>
                  <a:pt x="106489" y="169705"/>
                </a:lnTo>
                <a:lnTo>
                  <a:pt x="136588" y="136588"/>
                </a:lnTo>
                <a:lnTo>
                  <a:pt x="169705" y="106489"/>
                </a:lnTo>
                <a:lnTo>
                  <a:pt x="205606" y="79643"/>
                </a:lnTo>
                <a:lnTo>
                  <a:pt x="244056" y="56284"/>
                </a:lnTo>
                <a:lnTo>
                  <a:pt x="284821" y="36647"/>
                </a:lnTo>
                <a:lnTo>
                  <a:pt x="327667" y="20965"/>
                </a:lnTo>
                <a:lnTo>
                  <a:pt x="372359" y="9474"/>
                </a:lnTo>
                <a:lnTo>
                  <a:pt x="418662" y="2407"/>
                </a:lnTo>
                <a:lnTo>
                  <a:pt x="466343" y="0"/>
                </a:lnTo>
                <a:lnTo>
                  <a:pt x="513756" y="2407"/>
                </a:lnTo>
                <a:lnTo>
                  <a:pt x="559825" y="9474"/>
                </a:lnTo>
                <a:lnTo>
                  <a:pt x="604314" y="20965"/>
                </a:lnTo>
                <a:lnTo>
                  <a:pt x="646985" y="36647"/>
                </a:lnTo>
                <a:lnTo>
                  <a:pt x="687603" y="56284"/>
                </a:lnTo>
                <a:lnTo>
                  <a:pt x="725930" y="79643"/>
                </a:lnTo>
                <a:lnTo>
                  <a:pt x="761729" y="106489"/>
                </a:lnTo>
                <a:lnTo>
                  <a:pt x="794765" y="136588"/>
                </a:lnTo>
                <a:lnTo>
                  <a:pt x="824801" y="169705"/>
                </a:lnTo>
                <a:lnTo>
                  <a:pt x="851600" y="205606"/>
                </a:lnTo>
                <a:lnTo>
                  <a:pt x="874925" y="244056"/>
                </a:lnTo>
                <a:lnTo>
                  <a:pt x="894540" y="284821"/>
                </a:lnTo>
                <a:lnTo>
                  <a:pt x="910208" y="327667"/>
                </a:lnTo>
                <a:lnTo>
                  <a:pt x="921692" y="372359"/>
                </a:lnTo>
                <a:lnTo>
                  <a:pt x="928756" y="418662"/>
                </a:lnTo>
                <a:lnTo>
                  <a:pt x="931164" y="466343"/>
                </a:lnTo>
                <a:lnTo>
                  <a:pt x="928756" y="514025"/>
                </a:lnTo>
                <a:lnTo>
                  <a:pt x="921692" y="560328"/>
                </a:lnTo>
                <a:lnTo>
                  <a:pt x="910208" y="605020"/>
                </a:lnTo>
                <a:lnTo>
                  <a:pt x="894540" y="647866"/>
                </a:lnTo>
                <a:lnTo>
                  <a:pt x="874925" y="688631"/>
                </a:lnTo>
                <a:lnTo>
                  <a:pt x="851600" y="727081"/>
                </a:lnTo>
                <a:lnTo>
                  <a:pt x="824801" y="762982"/>
                </a:lnTo>
                <a:lnTo>
                  <a:pt x="794765" y="796099"/>
                </a:lnTo>
                <a:lnTo>
                  <a:pt x="761729" y="826198"/>
                </a:lnTo>
                <a:lnTo>
                  <a:pt x="725930" y="853044"/>
                </a:lnTo>
                <a:lnTo>
                  <a:pt x="687603" y="876403"/>
                </a:lnTo>
                <a:lnTo>
                  <a:pt x="646985" y="896040"/>
                </a:lnTo>
                <a:lnTo>
                  <a:pt x="604314" y="911722"/>
                </a:lnTo>
                <a:lnTo>
                  <a:pt x="559825" y="923213"/>
                </a:lnTo>
                <a:lnTo>
                  <a:pt x="513756" y="930280"/>
                </a:lnTo>
                <a:lnTo>
                  <a:pt x="466343" y="932687"/>
                </a:lnTo>
                <a:close/>
              </a:path>
            </a:pathLst>
          </a:custGeom>
          <a:solidFill>
            <a:srgbClr val="496726"/>
          </a:solidFill>
        </p:spPr>
        <p:txBody>
          <a:bodyPr wrap="square" lIns="0" tIns="0" rIns="0" bIns="0" rtlCol="0"/>
          <a:lstStyle/>
          <a:p>
            <a:endParaRPr sz="1632"/>
          </a:p>
        </p:txBody>
      </p:sp>
      <p:sp>
        <p:nvSpPr>
          <p:cNvPr id="14" name="object 14"/>
          <p:cNvSpPr txBox="1"/>
          <p:nvPr/>
        </p:nvSpPr>
        <p:spPr>
          <a:xfrm>
            <a:off x="1462760" y="2785863"/>
            <a:ext cx="634552" cy="433921"/>
          </a:xfrm>
          <a:prstGeom prst="rect">
            <a:avLst/>
          </a:prstGeom>
        </p:spPr>
        <p:txBody>
          <a:bodyPr vert="horz" wrap="square" lIns="0" tIns="10941" rIns="0" bIns="0" rtlCol="0">
            <a:spAutoFit/>
          </a:bodyPr>
          <a:lstStyle/>
          <a:p>
            <a:pPr marL="11516" marR="4607" indent="60461">
              <a:lnSpc>
                <a:spcPct val="106000"/>
              </a:lnSpc>
              <a:spcBef>
                <a:spcPts val="86"/>
              </a:spcBef>
            </a:pPr>
            <a:r>
              <a:rPr sz="1360" spc="-18" dirty="0">
                <a:solidFill>
                  <a:srgbClr val="FFFFFF"/>
                </a:solidFill>
                <a:latin typeface="Meiryo UI"/>
                <a:cs typeface="Meiryo UI"/>
              </a:rPr>
              <a:t>規制の</a:t>
            </a:r>
            <a:r>
              <a:rPr sz="1360" spc="-14" dirty="0">
                <a:solidFill>
                  <a:srgbClr val="FFFFFF"/>
                </a:solidFill>
                <a:latin typeface="Meiryo UI"/>
                <a:cs typeface="Meiryo UI"/>
              </a:rPr>
              <a:t>不確かさ</a:t>
            </a:r>
            <a:endParaRPr sz="1360">
              <a:latin typeface="Meiryo UI"/>
              <a:cs typeface="Meiryo UI"/>
            </a:endParaRPr>
          </a:p>
        </p:txBody>
      </p:sp>
      <p:grpSp>
        <p:nvGrpSpPr>
          <p:cNvPr id="15" name="object 15"/>
          <p:cNvGrpSpPr/>
          <p:nvPr/>
        </p:nvGrpSpPr>
        <p:grpSpPr>
          <a:xfrm>
            <a:off x="2020126" y="978432"/>
            <a:ext cx="1737245" cy="2144924"/>
            <a:chOff x="851916" y="1078992"/>
            <a:chExt cx="1915795" cy="2365375"/>
          </a:xfrm>
        </p:grpSpPr>
        <p:sp>
          <p:nvSpPr>
            <p:cNvPr id="16" name="object 16"/>
            <p:cNvSpPr/>
            <p:nvPr/>
          </p:nvSpPr>
          <p:spPr>
            <a:xfrm>
              <a:off x="1342644" y="1078992"/>
              <a:ext cx="932815" cy="932815"/>
            </a:xfrm>
            <a:custGeom>
              <a:avLst/>
              <a:gdLst/>
              <a:ahLst/>
              <a:cxnLst/>
              <a:rect l="l" t="t" r="r" b="b"/>
              <a:pathLst>
                <a:path w="932814" h="932814">
                  <a:moveTo>
                    <a:pt x="466343" y="932687"/>
                  </a:moveTo>
                  <a:lnTo>
                    <a:pt x="418662" y="930280"/>
                  </a:lnTo>
                  <a:lnTo>
                    <a:pt x="372359" y="923213"/>
                  </a:lnTo>
                  <a:lnTo>
                    <a:pt x="327667" y="911722"/>
                  </a:lnTo>
                  <a:lnTo>
                    <a:pt x="284821" y="896040"/>
                  </a:lnTo>
                  <a:lnTo>
                    <a:pt x="244056" y="876403"/>
                  </a:lnTo>
                  <a:lnTo>
                    <a:pt x="205606" y="853044"/>
                  </a:lnTo>
                  <a:lnTo>
                    <a:pt x="169705" y="826198"/>
                  </a:lnTo>
                  <a:lnTo>
                    <a:pt x="136588" y="796099"/>
                  </a:lnTo>
                  <a:lnTo>
                    <a:pt x="106489" y="762982"/>
                  </a:lnTo>
                  <a:lnTo>
                    <a:pt x="79643" y="727081"/>
                  </a:lnTo>
                  <a:lnTo>
                    <a:pt x="56284" y="688631"/>
                  </a:lnTo>
                  <a:lnTo>
                    <a:pt x="36647" y="647866"/>
                  </a:lnTo>
                  <a:lnTo>
                    <a:pt x="20965" y="605020"/>
                  </a:lnTo>
                  <a:lnTo>
                    <a:pt x="9474" y="560328"/>
                  </a:lnTo>
                  <a:lnTo>
                    <a:pt x="2407" y="514025"/>
                  </a:lnTo>
                  <a:lnTo>
                    <a:pt x="0" y="466343"/>
                  </a:lnTo>
                  <a:lnTo>
                    <a:pt x="2407" y="418662"/>
                  </a:lnTo>
                  <a:lnTo>
                    <a:pt x="9474" y="372359"/>
                  </a:lnTo>
                  <a:lnTo>
                    <a:pt x="20965" y="327667"/>
                  </a:lnTo>
                  <a:lnTo>
                    <a:pt x="36647" y="284821"/>
                  </a:lnTo>
                  <a:lnTo>
                    <a:pt x="56284" y="244056"/>
                  </a:lnTo>
                  <a:lnTo>
                    <a:pt x="79643" y="205606"/>
                  </a:lnTo>
                  <a:lnTo>
                    <a:pt x="106489" y="169705"/>
                  </a:lnTo>
                  <a:lnTo>
                    <a:pt x="136588" y="136588"/>
                  </a:lnTo>
                  <a:lnTo>
                    <a:pt x="169705" y="106489"/>
                  </a:lnTo>
                  <a:lnTo>
                    <a:pt x="205606" y="79643"/>
                  </a:lnTo>
                  <a:lnTo>
                    <a:pt x="244056" y="56284"/>
                  </a:lnTo>
                  <a:lnTo>
                    <a:pt x="284821" y="36647"/>
                  </a:lnTo>
                  <a:lnTo>
                    <a:pt x="327667" y="20965"/>
                  </a:lnTo>
                  <a:lnTo>
                    <a:pt x="372359" y="9474"/>
                  </a:lnTo>
                  <a:lnTo>
                    <a:pt x="418662" y="2407"/>
                  </a:lnTo>
                  <a:lnTo>
                    <a:pt x="466343" y="0"/>
                  </a:lnTo>
                  <a:lnTo>
                    <a:pt x="514025" y="2407"/>
                  </a:lnTo>
                  <a:lnTo>
                    <a:pt x="560328" y="9474"/>
                  </a:lnTo>
                  <a:lnTo>
                    <a:pt x="605020" y="20965"/>
                  </a:lnTo>
                  <a:lnTo>
                    <a:pt x="647866" y="36647"/>
                  </a:lnTo>
                  <a:lnTo>
                    <a:pt x="688631" y="56284"/>
                  </a:lnTo>
                  <a:lnTo>
                    <a:pt x="727081" y="79643"/>
                  </a:lnTo>
                  <a:lnTo>
                    <a:pt x="762982" y="106489"/>
                  </a:lnTo>
                  <a:lnTo>
                    <a:pt x="796099" y="136588"/>
                  </a:lnTo>
                  <a:lnTo>
                    <a:pt x="826198" y="169705"/>
                  </a:lnTo>
                  <a:lnTo>
                    <a:pt x="853044" y="205606"/>
                  </a:lnTo>
                  <a:lnTo>
                    <a:pt x="876403" y="244056"/>
                  </a:lnTo>
                  <a:lnTo>
                    <a:pt x="896040" y="284821"/>
                  </a:lnTo>
                  <a:lnTo>
                    <a:pt x="911722" y="327667"/>
                  </a:lnTo>
                  <a:lnTo>
                    <a:pt x="923213" y="372359"/>
                  </a:lnTo>
                  <a:lnTo>
                    <a:pt x="930280" y="418662"/>
                  </a:lnTo>
                  <a:lnTo>
                    <a:pt x="932687" y="466343"/>
                  </a:lnTo>
                  <a:lnTo>
                    <a:pt x="930280" y="514025"/>
                  </a:lnTo>
                  <a:lnTo>
                    <a:pt x="923213" y="560328"/>
                  </a:lnTo>
                  <a:lnTo>
                    <a:pt x="911722" y="605020"/>
                  </a:lnTo>
                  <a:lnTo>
                    <a:pt x="896040" y="647866"/>
                  </a:lnTo>
                  <a:lnTo>
                    <a:pt x="876403" y="688631"/>
                  </a:lnTo>
                  <a:lnTo>
                    <a:pt x="853044" y="727081"/>
                  </a:lnTo>
                  <a:lnTo>
                    <a:pt x="826198" y="762982"/>
                  </a:lnTo>
                  <a:lnTo>
                    <a:pt x="796099" y="796099"/>
                  </a:lnTo>
                  <a:lnTo>
                    <a:pt x="762982" y="826198"/>
                  </a:lnTo>
                  <a:lnTo>
                    <a:pt x="727081" y="853044"/>
                  </a:lnTo>
                  <a:lnTo>
                    <a:pt x="688631" y="876403"/>
                  </a:lnTo>
                  <a:lnTo>
                    <a:pt x="647866" y="896040"/>
                  </a:lnTo>
                  <a:lnTo>
                    <a:pt x="605020" y="911722"/>
                  </a:lnTo>
                  <a:lnTo>
                    <a:pt x="560328" y="923213"/>
                  </a:lnTo>
                  <a:lnTo>
                    <a:pt x="514025" y="930280"/>
                  </a:lnTo>
                  <a:lnTo>
                    <a:pt x="466343" y="932687"/>
                  </a:lnTo>
                  <a:close/>
                </a:path>
              </a:pathLst>
            </a:custGeom>
            <a:solidFill>
              <a:srgbClr val="3D5D83"/>
            </a:solidFill>
          </p:spPr>
          <p:txBody>
            <a:bodyPr wrap="square" lIns="0" tIns="0" rIns="0" bIns="0" rtlCol="0"/>
            <a:lstStyle/>
            <a:p>
              <a:endParaRPr sz="1632"/>
            </a:p>
          </p:txBody>
        </p:sp>
        <p:sp>
          <p:nvSpPr>
            <p:cNvPr id="17" name="object 17"/>
            <p:cNvSpPr/>
            <p:nvPr/>
          </p:nvSpPr>
          <p:spPr>
            <a:xfrm>
              <a:off x="851916" y="1953767"/>
              <a:ext cx="1915795" cy="1490980"/>
            </a:xfrm>
            <a:custGeom>
              <a:avLst/>
              <a:gdLst/>
              <a:ahLst/>
              <a:cxnLst/>
              <a:rect l="l" t="t" r="r" b="b"/>
              <a:pathLst>
                <a:path w="1915795" h="1490979">
                  <a:moveTo>
                    <a:pt x="725424" y="0"/>
                  </a:moveTo>
                  <a:lnTo>
                    <a:pt x="545592" y="103632"/>
                  </a:lnTo>
                  <a:lnTo>
                    <a:pt x="596646" y="137515"/>
                  </a:lnTo>
                  <a:lnTo>
                    <a:pt x="0" y="1031748"/>
                  </a:lnTo>
                  <a:lnTo>
                    <a:pt x="50292" y="1065276"/>
                  </a:lnTo>
                  <a:lnTo>
                    <a:pt x="647700" y="171373"/>
                  </a:lnTo>
                  <a:lnTo>
                    <a:pt x="699516" y="205740"/>
                  </a:lnTo>
                  <a:lnTo>
                    <a:pt x="711403" y="111252"/>
                  </a:lnTo>
                  <a:lnTo>
                    <a:pt x="725424" y="0"/>
                  </a:lnTo>
                  <a:close/>
                </a:path>
                <a:path w="1915795" h="1490979">
                  <a:moveTo>
                    <a:pt x="1716011" y="1397520"/>
                  </a:moveTo>
                  <a:lnTo>
                    <a:pt x="1654035" y="1367040"/>
                  </a:lnTo>
                  <a:lnTo>
                    <a:pt x="1530083" y="1306080"/>
                  </a:lnTo>
                  <a:lnTo>
                    <a:pt x="1530083" y="1367040"/>
                  </a:lnTo>
                  <a:lnTo>
                    <a:pt x="385559" y="1367040"/>
                  </a:lnTo>
                  <a:lnTo>
                    <a:pt x="385559" y="1306080"/>
                  </a:lnTo>
                  <a:lnTo>
                    <a:pt x="199631" y="1397520"/>
                  </a:lnTo>
                  <a:lnTo>
                    <a:pt x="385559" y="1490484"/>
                  </a:lnTo>
                  <a:lnTo>
                    <a:pt x="385559" y="1428000"/>
                  </a:lnTo>
                  <a:lnTo>
                    <a:pt x="1530083" y="1428000"/>
                  </a:lnTo>
                  <a:lnTo>
                    <a:pt x="1530083" y="1490484"/>
                  </a:lnTo>
                  <a:lnTo>
                    <a:pt x="1655051" y="1428000"/>
                  </a:lnTo>
                  <a:lnTo>
                    <a:pt x="1716011" y="1397520"/>
                  </a:lnTo>
                  <a:close/>
                </a:path>
                <a:path w="1915795" h="1490979">
                  <a:moveTo>
                    <a:pt x="1915655" y="1031748"/>
                  </a:moveTo>
                  <a:lnTo>
                    <a:pt x="1319009" y="137515"/>
                  </a:lnTo>
                  <a:lnTo>
                    <a:pt x="1358582" y="111252"/>
                  </a:lnTo>
                  <a:lnTo>
                    <a:pt x="1370063" y="103632"/>
                  </a:lnTo>
                  <a:lnTo>
                    <a:pt x="1190231" y="0"/>
                  </a:lnTo>
                  <a:lnTo>
                    <a:pt x="1216139" y="205740"/>
                  </a:lnTo>
                  <a:lnTo>
                    <a:pt x="1266901" y="172085"/>
                  </a:lnTo>
                  <a:lnTo>
                    <a:pt x="1863839" y="1065276"/>
                  </a:lnTo>
                  <a:lnTo>
                    <a:pt x="1915655" y="1031748"/>
                  </a:lnTo>
                  <a:close/>
                </a:path>
              </a:pathLst>
            </a:custGeom>
            <a:solidFill>
              <a:srgbClr val="7E7E7E"/>
            </a:solidFill>
          </p:spPr>
          <p:txBody>
            <a:bodyPr wrap="square" lIns="0" tIns="0" rIns="0" bIns="0" rtlCol="0"/>
            <a:lstStyle/>
            <a:p>
              <a:endParaRPr sz="1632"/>
            </a:p>
          </p:txBody>
        </p:sp>
      </p:grpSp>
      <p:sp>
        <p:nvSpPr>
          <p:cNvPr id="18" name="object 18"/>
          <p:cNvSpPr txBox="1"/>
          <p:nvPr/>
        </p:nvSpPr>
        <p:spPr>
          <a:xfrm>
            <a:off x="2616688" y="1149518"/>
            <a:ext cx="545876" cy="433921"/>
          </a:xfrm>
          <a:prstGeom prst="rect">
            <a:avLst/>
          </a:prstGeom>
        </p:spPr>
        <p:txBody>
          <a:bodyPr vert="horz" wrap="square" lIns="0" tIns="10941" rIns="0" bIns="0" rtlCol="0">
            <a:spAutoFit/>
          </a:bodyPr>
          <a:lstStyle/>
          <a:p>
            <a:pPr marL="11516" marR="4607" indent="14971">
              <a:lnSpc>
                <a:spcPct val="106000"/>
              </a:lnSpc>
              <a:spcBef>
                <a:spcPts val="86"/>
              </a:spcBef>
            </a:pPr>
            <a:r>
              <a:rPr sz="1360" spc="-18" dirty="0">
                <a:solidFill>
                  <a:srgbClr val="FFFFFF"/>
                </a:solidFill>
                <a:latin typeface="Meiryo UI"/>
                <a:cs typeface="Meiryo UI"/>
              </a:rPr>
              <a:t>技術の商用化</a:t>
            </a:r>
            <a:endParaRPr sz="1360">
              <a:latin typeface="Meiryo UI"/>
              <a:cs typeface="Meiryo UI"/>
            </a:endParaRPr>
          </a:p>
        </p:txBody>
      </p:sp>
      <p:grpSp>
        <p:nvGrpSpPr>
          <p:cNvPr id="19" name="object 19"/>
          <p:cNvGrpSpPr/>
          <p:nvPr/>
        </p:nvGrpSpPr>
        <p:grpSpPr>
          <a:xfrm>
            <a:off x="1551639" y="1996938"/>
            <a:ext cx="2667192" cy="608064"/>
            <a:chOff x="335280" y="2202179"/>
            <a:chExt cx="2941320" cy="670560"/>
          </a:xfrm>
        </p:grpSpPr>
        <p:pic>
          <p:nvPicPr>
            <p:cNvPr id="20" name="object 20"/>
            <p:cNvPicPr/>
            <p:nvPr/>
          </p:nvPicPr>
          <p:blipFill>
            <a:blip r:embed="rId2" cstate="print"/>
            <a:stretch>
              <a:fillRect/>
            </a:stretch>
          </p:blipFill>
          <p:spPr>
            <a:xfrm>
              <a:off x="394715" y="2202179"/>
              <a:ext cx="2827019" cy="242315"/>
            </a:xfrm>
            <a:prstGeom prst="rect">
              <a:avLst/>
            </a:prstGeom>
          </p:spPr>
        </p:pic>
        <p:pic>
          <p:nvPicPr>
            <p:cNvPr id="21" name="object 21"/>
            <p:cNvPicPr/>
            <p:nvPr/>
          </p:nvPicPr>
          <p:blipFill>
            <a:blip r:embed="rId3" cstate="print"/>
            <a:stretch>
              <a:fillRect/>
            </a:stretch>
          </p:blipFill>
          <p:spPr>
            <a:xfrm>
              <a:off x="335280" y="2625852"/>
              <a:ext cx="2941319" cy="246887"/>
            </a:xfrm>
            <a:prstGeom prst="rect">
              <a:avLst/>
            </a:prstGeom>
          </p:spPr>
        </p:pic>
      </p:grpSp>
      <p:sp>
        <p:nvSpPr>
          <p:cNvPr id="22" name="object 22"/>
          <p:cNvSpPr txBox="1"/>
          <p:nvPr/>
        </p:nvSpPr>
        <p:spPr>
          <a:xfrm>
            <a:off x="1598202" y="1990936"/>
            <a:ext cx="2577940" cy="610904"/>
          </a:xfrm>
          <a:prstGeom prst="rect">
            <a:avLst/>
          </a:prstGeom>
        </p:spPr>
        <p:txBody>
          <a:bodyPr vert="horz" wrap="square" lIns="0" tIns="12668" rIns="0" bIns="0" rtlCol="0">
            <a:spAutoFit/>
          </a:bodyPr>
          <a:lstStyle/>
          <a:p>
            <a:pPr marL="105375">
              <a:spcBef>
                <a:spcPts val="100"/>
              </a:spcBef>
            </a:pPr>
            <a:r>
              <a:rPr sz="1360" spc="-14" dirty="0">
                <a:latin typeface="Meiryo UI"/>
                <a:cs typeface="Meiryo UI"/>
              </a:rPr>
              <a:t>規制の不確かさ・財政リスクを低減</a:t>
            </a:r>
            <a:endParaRPr sz="1360" dirty="0">
              <a:latin typeface="Meiryo UI"/>
              <a:cs typeface="Meiryo UI"/>
            </a:endParaRPr>
          </a:p>
          <a:p>
            <a:pPr marL="11516">
              <a:spcBef>
                <a:spcPts val="1415"/>
              </a:spcBef>
            </a:pPr>
            <a:r>
              <a:rPr sz="1360" spc="-9" dirty="0">
                <a:latin typeface="Meiryo UI"/>
                <a:cs typeface="Meiryo UI"/>
              </a:rPr>
              <a:t>革新的な原子力技術の商用化支援</a:t>
            </a:r>
            <a:endParaRPr sz="1360" dirty="0">
              <a:latin typeface="Meiryo UI"/>
              <a:cs typeface="Meiryo UI"/>
            </a:endParaRPr>
          </a:p>
        </p:txBody>
      </p:sp>
      <p:sp>
        <p:nvSpPr>
          <p:cNvPr id="23" name="object 23"/>
          <p:cNvSpPr/>
          <p:nvPr/>
        </p:nvSpPr>
        <p:spPr>
          <a:xfrm>
            <a:off x="4818603" y="1594786"/>
            <a:ext cx="255663" cy="283303"/>
          </a:xfrm>
          <a:custGeom>
            <a:avLst/>
            <a:gdLst/>
            <a:ahLst/>
            <a:cxnLst/>
            <a:rect l="l" t="t" r="r" b="b"/>
            <a:pathLst>
              <a:path w="281939" h="312419">
                <a:moveTo>
                  <a:pt x="140208" y="312420"/>
                </a:moveTo>
                <a:lnTo>
                  <a:pt x="140208" y="234696"/>
                </a:lnTo>
                <a:lnTo>
                  <a:pt x="0" y="234696"/>
                </a:lnTo>
                <a:lnTo>
                  <a:pt x="0" y="77724"/>
                </a:lnTo>
                <a:lnTo>
                  <a:pt x="140208" y="77724"/>
                </a:lnTo>
                <a:lnTo>
                  <a:pt x="140208" y="0"/>
                </a:lnTo>
                <a:lnTo>
                  <a:pt x="281940" y="155448"/>
                </a:lnTo>
                <a:lnTo>
                  <a:pt x="140208" y="312420"/>
                </a:lnTo>
                <a:close/>
              </a:path>
            </a:pathLst>
          </a:custGeom>
          <a:solidFill>
            <a:srgbClr val="0000FF"/>
          </a:solidFill>
        </p:spPr>
        <p:txBody>
          <a:bodyPr wrap="square" lIns="0" tIns="0" rIns="0" bIns="0" rtlCol="0"/>
          <a:lstStyle/>
          <a:p>
            <a:endParaRPr sz="1632"/>
          </a:p>
        </p:txBody>
      </p:sp>
      <p:grpSp>
        <p:nvGrpSpPr>
          <p:cNvPr id="24" name="object 24"/>
          <p:cNvGrpSpPr/>
          <p:nvPr/>
        </p:nvGrpSpPr>
        <p:grpSpPr>
          <a:xfrm>
            <a:off x="2470646" y="1983119"/>
            <a:ext cx="9082017" cy="1421120"/>
            <a:chOff x="1348740" y="2186939"/>
            <a:chExt cx="9225280" cy="1567180"/>
          </a:xfrm>
        </p:grpSpPr>
        <p:sp>
          <p:nvSpPr>
            <p:cNvPr id="25" name="object 25"/>
            <p:cNvSpPr/>
            <p:nvPr/>
          </p:nvSpPr>
          <p:spPr>
            <a:xfrm>
              <a:off x="1348740" y="2465832"/>
              <a:ext cx="916305" cy="160020"/>
            </a:xfrm>
            <a:custGeom>
              <a:avLst/>
              <a:gdLst/>
              <a:ahLst/>
              <a:cxnLst/>
              <a:rect l="l" t="t" r="r" b="b"/>
              <a:pathLst>
                <a:path w="916305" h="160019">
                  <a:moveTo>
                    <a:pt x="458723" y="160019"/>
                  </a:moveTo>
                  <a:lnTo>
                    <a:pt x="0" y="0"/>
                  </a:lnTo>
                  <a:lnTo>
                    <a:pt x="915923" y="0"/>
                  </a:lnTo>
                  <a:lnTo>
                    <a:pt x="458723" y="160019"/>
                  </a:lnTo>
                  <a:close/>
                </a:path>
              </a:pathLst>
            </a:custGeom>
            <a:solidFill>
              <a:srgbClr val="E8C3A3"/>
            </a:solidFill>
          </p:spPr>
          <p:txBody>
            <a:bodyPr wrap="square" lIns="0" tIns="0" rIns="0" bIns="0" rtlCol="0"/>
            <a:lstStyle/>
            <a:p>
              <a:endParaRPr sz="1632"/>
            </a:p>
          </p:txBody>
        </p:sp>
        <p:sp>
          <p:nvSpPr>
            <p:cNvPr id="26" name="object 26"/>
            <p:cNvSpPr/>
            <p:nvPr/>
          </p:nvSpPr>
          <p:spPr>
            <a:xfrm>
              <a:off x="3515867" y="2202179"/>
              <a:ext cx="7042784" cy="1536700"/>
            </a:xfrm>
            <a:custGeom>
              <a:avLst/>
              <a:gdLst/>
              <a:ahLst/>
              <a:cxnLst/>
              <a:rect l="l" t="t" r="r" b="b"/>
              <a:pathLst>
                <a:path w="7042784" h="1536700">
                  <a:moveTo>
                    <a:pt x="126491" y="0"/>
                  </a:moveTo>
                  <a:lnTo>
                    <a:pt x="1278635" y="0"/>
                  </a:lnTo>
                  <a:lnTo>
                    <a:pt x="3008375" y="0"/>
                  </a:lnTo>
                  <a:lnTo>
                    <a:pt x="7042404" y="0"/>
                  </a:lnTo>
                  <a:lnTo>
                    <a:pt x="7042404" y="896112"/>
                  </a:lnTo>
                  <a:lnTo>
                    <a:pt x="7042404" y="1280159"/>
                  </a:lnTo>
                  <a:lnTo>
                    <a:pt x="7042404" y="1536191"/>
                  </a:lnTo>
                  <a:lnTo>
                    <a:pt x="3008375" y="1536191"/>
                  </a:lnTo>
                  <a:lnTo>
                    <a:pt x="1278635" y="1536191"/>
                  </a:lnTo>
                  <a:lnTo>
                    <a:pt x="126491" y="1536191"/>
                  </a:lnTo>
                  <a:lnTo>
                    <a:pt x="126491" y="1280159"/>
                  </a:lnTo>
                  <a:lnTo>
                    <a:pt x="0" y="1022604"/>
                  </a:lnTo>
                  <a:lnTo>
                    <a:pt x="126491" y="896112"/>
                  </a:lnTo>
                  <a:lnTo>
                    <a:pt x="126491" y="0"/>
                  </a:lnTo>
                  <a:close/>
                </a:path>
              </a:pathLst>
            </a:custGeom>
            <a:ln w="30480">
              <a:solidFill>
                <a:srgbClr val="286E66"/>
              </a:solidFill>
            </a:ln>
          </p:spPr>
          <p:txBody>
            <a:bodyPr wrap="square" lIns="0" tIns="0" rIns="0" bIns="0" rtlCol="0"/>
            <a:lstStyle/>
            <a:p>
              <a:endParaRPr sz="1632" dirty="0"/>
            </a:p>
          </p:txBody>
        </p:sp>
      </p:grpSp>
      <p:sp>
        <p:nvSpPr>
          <p:cNvPr id="27" name="object 27"/>
          <p:cNvSpPr txBox="1"/>
          <p:nvPr/>
        </p:nvSpPr>
        <p:spPr>
          <a:xfrm>
            <a:off x="4815073" y="1043977"/>
            <a:ext cx="6238995" cy="2254675"/>
          </a:xfrm>
          <a:prstGeom prst="rect">
            <a:avLst/>
          </a:prstGeom>
        </p:spPr>
        <p:txBody>
          <a:bodyPr vert="horz" wrap="square" lIns="0" tIns="10941" rIns="0" bIns="0" rtlCol="0">
            <a:spAutoFit/>
          </a:bodyPr>
          <a:lstStyle/>
          <a:p>
            <a:pPr marL="11516" marR="4607">
              <a:spcBef>
                <a:spcPts val="86"/>
              </a:spcBef>
            </a:pPr>
            <a:r>
              <a:rPr sz="1768" b="1" spc="-36" dirty="0">
                <a:latin typeface="Meiryo UI"/>
                <a:cs typeface="Meiryo UI"/>
              </a:rPr>
              <a:t>エネルギー保障、環境、国家安全保障のニーズを満足する技術として</a:t>
            </a:r>
            <a:r>
              <a:rPr sz="1768" b="1" spc="-41" dirty="0">
                <a:latin typeface="Meiryo UI"/>
                <a:cs typeface="Meiryo UI"/>
              </a:rPr>
              <a:t>原子力イノベーションに関する技術開発、商用化を支援</a:t>
            </a:r>
            <a:endParaRPr sz="1768" dirty="0">
              <a:latin typeface="Meiryo UI"/>
              <a:cs typeface="Meiryo UI"/>
            </a:endParaRPr>
          </a:p>
          <a:p>
            <a:pPr marL="608064">
              <a:lnSpc>
                <a:spcPts val="2113"/>
              </a:lnSpc>
            </a:pPr>
            <a:r>
              <a:rPr sz="1768" b="1" spc="-32" dirty="0">
                <a:solidFill>
                  <a:srgbClr val="0000FF"/>
                </a:solidFill>
                <a:latin typeface="Meiryo UI"/>
                <a:cs typeface="Meiryo UI"/>
              </a:rPr>
              <a:t>ベンチャー企業にも、積極的な支援</a:t>
            </a:r>
            <a:r>
              <a:rPr sz="1768" b="1" spc="-36" dirty="0">
                <a:latin typeface="Meiryo UI"/>
                <a:cs typeface="Meiryo UI"/>
              </a:rPr>
              <a:t>を提供</a:t>
            </a:r>
            <a:endParaRPr sz="1768" dirty="0">
              <a:latin typeface="Meiryo UI"/>
              <a:cs typeface="Meiryo UI"/>
            </a:endParaRPr>
          </a:p>
          <a:p>
            <a:pPr marL="51248">
              <a:spcBef>
                <a:spcPts val="1922"/>
              </a:spcBef>
            </a:pPr>
            <a:r>
              <a:rPr sz="1542" b="1" u="sng" spc="-5" dirty="0">
                <a:uFill>
                  <a:solidFill>
                    <a:srgbClr val="000000"/>
                  </a:solidFill>
                </a:uFill>
                <a:latin typeface="Meiryo UI"/>
                <a:cs typeface="Meiryo UI"/>
              </a:rPr>
              <a:t>連邦政府としての取組</a:t>
            </a:r>
            <a:endParaRPr sz="1542" dirty="0">
              <a:latin typeface="Meiryo UI"/>
              <a:cs typeface="Meiryo UI"/>
            </a:endParaRPr>
          </a:p>
          <a:p>
            <a:pPr marL="331671" indent="-280999">
              <a:spcBef>
                <a:spcPts val="32"/>
              </a:spcBef>
              <a:buFont typeface="Times New Roman"/>
              <a:buChar char="•"/>
              <a:tabLst>
                <a:tab pos="331671" algn="l"/>
                <a:tab pos="332247" algn="l"/>
              </a:tabLst>
            </a:pPr>
            <a:r>
              <a:rPr sz="1542" dirty="0">
                <a:latin typeface="Meiryo UI"/>
                <a:cs typeface="Meiryo UI"/>
              </a:rPr>
              <a:t>2012</a:t>
            </a:r>
            <a:r>
              <a:rPr sz="1542" spc="113" dirty="0">
                <a:latin typeface="Meiryo UI"/>
                <a:cs typeface="Meiryo UI"/>
              </a:rPr>
              <a:t>年:</a:t>
            </a:r>
            <a:r>
              <a:rPr sz="1542" b="1" spc="230" dirty="0">
                <a:solidFill>
                  <a:srgbClr val="0000FF"/>
                </a:solidFill>
                <a:latin typeface="Meiryo UI"/>
                <a:cs typeface="Meiryo UI"/>
              </a:rPr>
              <a:t>SMR</a:t>
            </a:r>
            <a:r>
              <a:rPr sz="1542" b="1" dirty="0">
                <a:solidFill>
                  <a:srgbClr val="0000FF"/>
                </a:solidFill>
                <a:latin typeface="Meiryo UI"/>
                <a:cs typeface="Meiryo UI"/>
              </a:rPr>
              <a:t>許認可申請支援</a:t>
            </a:r>
            <a:r>
              <a:rPr sz="1542" b="1" spc="-27" dirty="0">
                <a:solidFill>
                  <a:srgbClr val="0000FF"/>
                </a:solidFill>
                <a:latin typeface="Meiryo UI"/>
                <a:cs typeface="Meiryo UI"/>
              </a:rPr>
              <a:t>（LTS）</a:t>
            </a:r>
            <a:r>
              <a:rPr sz="1542" b="1" spc="-5" dirty="0">
                <a:solidFill>
                  <a:srgbClr val="0000FF"/>
                </a:solidFill>
                <a:latin typeface="Meiryo UI"/>
                <a:cs typeface="Meiryo UI"/>
              </a:rPr>
              <a:t>プログラム</a:t>
            </a:r>
            <a:r>
              <a:rPr sz="1542" b="1" spc="-9" dirty="0">
                <a:solidFill>
                  <a:srgbClr val="0000FF"/>
                </a:solidFill>
                <a:latin typeface="Meiryo UI"/>
                <a:cs typeface="Meiryo UI"/>
              </a:rPr>
              <a:t>（$452M）</a:t>
            </a:r>
            <a:endParaRPr sz="1542" dirty="0">
              <a:latin typeface="Meiryo UI"/>
              <a:cs typeface="Meiryo UI"/>
            </a:endParaRPr>
          </a:p>
          <a:p>
            <a:pPr marL="331671" indent="-280999">
              <a:spcBef>
                <a:spcPts val="32"/>
              </a:spcBef>
              <a:buFont typeface="Times New Roman"/>
              <a:buChar char="•"/>
              <a:tabLst>
                <a:tab pos="331671" algn="l"/>
                <a:tab pos="332247" algn="l"/>
              </a:tabLst>
            </a:pPr>
            <a:r>
              <a:rPr sz="1542" dirty="0">
                <a:latin typeface="Meiryo UI"/>
                <a:cs typeface="Meiryo UI"/>
              </a:rPr>
              <a:t>2017</a:t>
            </a:r>
            <a:r>
              <a:rPr sz="1542" spc="449" dirty="0">
                <a:latin typeface="Meiryo UI"/>
                <a:cs typeface="Meiryo UI"/>
              </a:rPr>
              <a:t>年:</a:t>
            </a:r>
            <a:r>
              <a:rPr sz="1542" b="1" dirty="0">
                <a:latin typeface="Meiryo UI"/>
                <a:cs typeface="Meiryo UI"/>
              </a:rPr>
              <a:t>先進原子力技術開発資金提供公募</a:t>
            </a:r>
            <a:r>
              <a:rPr sz="1542" b="1" spc="-9" dirty="0">
                <a:latin typeface="Meiryo UI"/>
                <a:cs typeface="Meiryo UI"/>
              </a:rPr>
              <a:t>（FOA）（$400M）</a:t>
            </a:r>
            <a:endParaRPr sz="1542" dirty="0">
              <a:latin typeface="Meiryo UI"/>
              <a:cs typeface="Meiryo UI"/>
            </a:endParaRPr>
          </a:p>
          <a:p>
            <a:pPr marL="1147029">
              <a:spcBef>
                <a:spcPts val="36"/>
              </a:spcBef>
              <a:tabLst>
                <a:tab pos="1479276" algn="l"/>
              </a:tabLst>
            </a:pPr>
            <a:r>
              <a:rPr sz="1542" spc="-45" dirty="0">
                <a:latin typeface="Meiryo UI"/>
                <a:cs typeface="Meiryo UI"/>
              </a:rPr>
              <a:t>→</a:t>
            </a:r>
            <a:r>
              <a:rPr sz="1542" dirty="0">
                <a:latin typeface="Meiryo UI"/>
                <a:cs typeface="Meiryo UI"/>
              </a:rPr>
              <a:t>	2024</a:t>
            </a:r>
            <a:r>
              <a:rPr sz="1542" spc="-9" dirty="0">
                <a:latin typeface="Meiryo UI"/>
                <a:cs typeface="Meiryo UI"/>
              </a:rPr>
              <a:t>年まで継続の予定</a:t>
            </a:r>
            <a:endParaRPr sz="1542" dirty="0">
              <a:latin typeface="Meiryo UI"/>
              <a:cs typeface="Meiryo UI"/>
            </a:endParaRPr>
          </a:p>
          <a:p>
            <a:pPr marL="331671" indent="-280999">
              <a:spcBef>
                <a:spcPts val="18"/>
              </a:spcBef>
              <a:buFont typeface="Times New Roman"/>
              <a:buChar char="•"/>
              <a:tabLst>
                <a:tab pos="331671" algn="l"/>
                <a:tab pos="332247" algn="l"/>
              </a:tabLst>
            </a:pPr>
            <a:r>
              <a:rPr sz="1542" spc="-5" dirty="0">
                <a:latin typeface="Meiryo UI"/>
                <a:cs typeface="Meiryo UI"/>
              </a:rPr>
              <a:t>ワンストップ窓口</a:t>
            </a:r>
            <a:r>
              <a:rPr sz="1542" b="1" dirty="0">
                <a:latin typeface="Meiryo UI"/>
                <a:cs typeface="Meiryo UI"/>
              </a:rPr>
              <a:t>「原子力の技術革新を加速するゲートウェイ（GAIN）</a:t>
            </a:r>
            <a:r>
              <a:rPr sz="1542" b="1" spc="-45" dirty="0">
                <a:latin typeface="Meiryo UI"/>
                <a:cs typeface="Meiryo UI"/>
              </a:rPr>
              <a:t>」</a:t>
            </a:r>
            <a:endParaRPr sz="1542" dirty="0">
              <a:latin typeface="Meiryo UI"/>
              <a:cs typeface="Meiryo UI"/>
            </a:endParaRPr>
          </a:p>
        </p:txBody>
      </p:sp>
      <p:sp>
        <p:nvSpPr>
          <p:cNvPr id="28" name="object 28"/>
          <p:cNvSpPr/>
          <p:nvPr/>
        </p:nvSpPr>
        <p:spPr>
          <a:xfrm>
            <a:off x="858643" y="3377521"/>
            <a:ext cx="10993781" cy="2924583"/>
          </a:xfrm>
          <a:custGeom>
            <a:avLst/>
            <a:gdLst/>
            <a:ahLst/>
            <a:cxnLst/>
            <a:rect l="l" t="t" r="r" b="b"/>
            <a:pathLst>
              <a:path w="10335895" h="3225165">
                <a:moveTo>
                  <a:pt x="0" y="266700"/>
                </a:moveTo>
                <a:lnTo>
                  <a:pt x="1723644" y="266700"/>
                </a:lnTo>
                <a:lnTo>
                  <a:pt x="679704" y="0"/>
                </a:lnTo>
                <a:lnTo>
                  <a:pt x="4306824" y="266700"/>
                </a:lnTo>
                <a:lnTo>
                  <a:pt x="10335767" y="266700"/>
                </a:lnTo>
                <a:lnTo>
                  <a:pt x="10335767" y="760476"/>
                </a:lnTo>
                <a:lnTo>
                  <a:pt x="10335767" y="1499616"/>
                </a:lnTo>
                <a:lnTo>
                  <a:pt x="10335767" y="3224783"/>
                </a:lnTo>
                <a:lnTo>
                  <a:pt x="4306824" y="3224783"/>
                </a:lnTo>
                <a:lnTo>
                  <a:pt x="1723644" y="3224783"/>
                </a:lnTo>
                <a:lnTo>
                  <a:pt x="0" y="3224783"/>
                </a:lnTo>
                <a:lnTo>
                  <a:pt x="0" y="1499616"/>
                </a:lnTo>
                <a:lnTo>
                  <a:pt x="0" y="760476"/>
                </a:lnTo>
                <a:lnTo>
                  <a:pt x="0" y="266700"/>
                </a:lnTo>
                <a:close/>
              </a:path>
            </a:pathLst>
          </a:custGeom>
          <a:ln w="30480">
            <a:solidFill>
              <a:srgbClr val="496726"/>
            </a:solidFill>
          </a:ln>
        </p:spPr>
        <p:txBody>
          <a:bodyPr wrap="square" lIns="0" tIns="0" rIns="0" bIns="0" rtlCol="0"/>
          <a:lstStyle/>
          <a:p>
            <a:endParaRPr sz="1632"/>
          </a:p>
        </p:txBody>
      </p:sp>
      <p:sp>
        <p:nvSpPr>
          <p:cNvPr id="29" name="object 29"/>
          <p:cNvSpPr txBox="1"/>
          <p:nvPr/>
        </p:nvSpPr>
        <p:spPr>
          <a:xfrm>
            <a:off x="1059358" y="3735994"/>
            <a:ext cx="10649421" cy="2807416"/>
          </a:xfrm>
          <a:prstGeom prst="rect">
            <a:avLst/>
          </a:prstGeom>
        </p:spPr>
        <p:txBody>
          <a:bodyPr vert="horz" wrap="square" lIns="0" tIns="14395" rIns="0" bIns="0" rtlCol="0">
            <a:spAutoFit/>
          </a:bodyPr>
          <a:lstStyle/>
          <a:p>
            <a:pPr marL="11516">
              <a:spcBef>
                <a:spcPts val="113"/>
              </a:spcBef>
            </a:pPr>
            <a:r>
              <a:rPr sz="1542" b="1" u="sng" dirty="0">
                <a:uFill>
                  <a:solidFill>
                    <a:srgbClr val="000000"/>
                  </a:solidFill>
                </a:uFill>
                <a:latin typeface="Meiryo UI"/>
                <a:cs typeface="Meiryo UI"/>
              </a:rPr>
              <a:t>連邦政府としての取組</a:t>
            </a:r>
            <a:r>
              <a:rPr sz="1542" b="1" spc="195" dirty="0">
                <a:latin typeface="Meiryo UI"/>
                <a:cs typeface="Meiryo UI"/>
              </a:rPr>
              <a:t>:NRC-</a:t>
            </a:r>
            <a:r>
              <a:rPr sz="1542" b="1" dirty="0">
                <a:latin typeface="Meiryo UI"/>
                <a:cs typeface="Meiryo UI"/>
              </a:rPr>
              <a:t>DOE</a:t>
            </a:r>
            <a:r>
              <a:rPr sz="1542" b="1" spc="73" dirty="0">
                <a:latin typeface="Meiryo UI"/>
                <a:cs typeface="Meiryo UI"/>
              </a:rPr>
              <a:t> </a:t>
            </a:r>
            <a:r>
              <a:rPr sz="1542" b="1" dirty="0">
                <a:latin typeface="Meiryo UI"/>
                <a:cs typeface="Meiryo UI"/>
              </a:rPr>
              <a:t>Joint</a:t>
            </a:r>
            <a:r>
              <a:rPr sz="1542" b="1" spc="50" dirty="0">
                <a:latin typeface="Meiryo UI"/>
                <a:cs typeface="Meiryo UI"/>
              </a:rPr>
              <a:t> </a:t>
            </a:r>
            <a:r>
              <a:rPr sz="1542" b="1" dirty="0">
                <a:latin typeface="Meiryo UI"/>
                <a:cs typeface="Meiryo UI"/>
              </a:rPr>
              <a:t>Initiative</a:t>
            </a:r>
            <a:r>
              <a:rPr sz="1542" b="1" spc="36" dirty="0">
                <a:latin typeface="Meiryo UI"/>
                <a:cs typeface="Meiryo UI"/>
              </a:rPr>
              <a:t> - </a:t>
            </a:r>
            <a:r>
              <a:rPr sz="1542" b="1" dirty="0">
                <a:latin typeface="Meiryo UI"/>
                <a:cs typeface="Meiryo UI"/>
              </a:rPr>
              <a:t>Non-LWR</a:t>
            </a:r>
            <a:r>
              <a:rPr sz="1542" b="1" spc="63" dirty="0">
                <a:latin typeface="Meiryo UI"/>
                <a:cs typeface="Meiryo UI"/>
              </a:rPr>
              <a:t> </a:t>
            </a:r>
            <a:r>
              <a:rPr sz="1542" b="1" dirty="0">
                <a:latin typeface="Meiryo UI"/>
                <a:cs typeface="Meiryo UI"/>
              </a:rPr>
              <a:t>Design</a:t>
            </a:r>
            <a:r>
              <a:rPr sz="1542" b="1" spc="50" dirty="0">
                <a:latin typeface="Meiryo UI"/>
                <a:cs typeface="Meiryo UI"/>
              </a:rPr>
              <a:t> </a:t>
            </a:r>
            <a:r>
              <a:rPr sz="1542" b="1" spc="-9" dirty="0">
                <a:latin typeface="Meiryo UI"/>
                <a:cs typeface="Meiryo UI"/>
              </a:rPr>
              <a:t>Criteria</a:t>
            </a:r>
            <a:endParaRPr sz="1542" dirty="0">
              <a:latin typeface="Meiryo UI"/>
              <a:cs typeface="Meiryo UI"/>
            </a:endParaRPr>
          </a:p>
          <a:p>
            <a:pPr marL="11516">
              <a:spcBef>
                <a:spcPts val="32"/>
              </a:spcBef>
            </a:pPr>
            <a:r>
              <a:rPr sz="1542" dirty="0">
                <a:solidFill>
                  <a:srgbClr val="0000FF"/>
                </a:solidFill>
                <a:latin typeface="Meiryo UI"/>
                <a:cs typeface="Meiryo UI"/>
              </a:rPr>
              <a:t>DOEとNRCで、</a:t>
            </a:r>
            <a:r>
              <a:rPr sz="1542" b="1" dirty="0">
                <a:solidFill>
                  <a:srgbClr val="0000FF"/>
                </a:solidFill>
                <a:latin typeface="Meiryo UI"/>
                <a:cs typeface="Meiryo UI"/>
              </a:rPr>
              <a:t>非軽水炉の一般設計規則</a:t>
            </a:r>
            <a:r>
              <a:rPr sz="1542" spc="113" dirty="0">
                <a:solidFill>
                  <a:srgbClr val="0000FF"/>
                </a:solidFill>
                <a:latin typeface="Meiryo UI"/>
                <a:cs typeface="Meiryo UI"/>
              </a:rPr>
              <a:t>:General</a:t>
            </a:r>
            <a:r>
              <a:rPr sz="1542" spc="263" dirty="0">
                <a:solidFill>
                  <a:srgbClr val="0000FF"/>
                </a:solidFill>
                <a:latin typeface="Meiryo UI"/>
                <a:cs typeface="Meiryo UI"/>
              </a:rPr>
              <a:t> </a:t>
            </a:r>
            <a:r>
              <a:rPr sz="1542" dirty="0">
                <a:solidFill>
                  <a:srgbClr val="0000FF"/>
                </a:solidFill>
                <a:latin typeface="Meiryo UI"/>
                <a:cs typeface="Meiryo UI"/>
              </a:rPr>
              <a:t>Design</a:t>
            </a:r>
            <a:r>
              <a:rPr sz="1542" spc="281" dirty="0">
                <a:solidFill>
                  <a:srgbClr val="0000FF"/>
                </a:solidFill>
                <a:latin typeface="Meiryo UI"/>
                <a:cs typeface="Meiryo UI"/>
              </a:rPr>
              <a:t> </a:t>
            </a:r>
            <a:r>
              <a:rPr sz="1542" dirty="0">
                <a:solidFill>
                  <a:srgbClr val="0000FF"/>
                </a:solidFill>
                <a:latin typeface="Meiryo UI"/>
                <a:cs typeface="Meiryo UI"/>
              </a:rPr>
              <a:t>Criteria（GDC）を議論（2013年</a:t>
            </a:r>
            <a:r>
              <a:rPr sz="1542" spc="-23" dirty="0">
                <a:solidFill>
                  <a:srgbClr val="0000FF"/>
                </a:solidFill>
                <a:latin typeface="Meiryo UI"/>
                <a:cs typeface="Meiryo UI"/>
              </a:rPr>
              <a:t>～）</a:t>
            </a:r>
            <a:endParaRPr sz="1542" dirty="0">
              <a:latin typeface="Meiryo UI"/>
              <a:cs typeface="Meiryo UI"/>
            </a:endParaRPr>
          </a:p>
          <a:p>
            <a:pPr marL="291940" indent="-280999">
              <a:spcBef>
                <a:spcPts val="36"/>
              </a:spcBef>
              <a:buFont typeface="Times New Roman"/>
              <a:buChar char="•"/>
              <a:tabLst>
                <a:tab pos="291940" algn="l"/>
                <a:tab pos="292516" algn="l"/>
              </a:tabLst>
            </a:pPr>
            <a:r>
              <a:rPr sz="1542" dirty="0">
                <a:latin typeface="Meiryo UI"/>
                <a:cs typeface="Meiryo UI"/>
              </a:rPr>
              <a:t>DOE主導のPhase</a:t>
            </a:r>
            <a:r>
              <a:rPr sz="1542" spc="59" dirty="0">
                <a:latin typeface="Meiryo UI"/>
                <a:cs typeface="Meiryo UI"/>
              </a:rPr>
              <a:t>  </a:t>
            </a:r>
            <a:r>
              <a:rPr sz="1542" spc="150" dirty="0">
                <a:latin typeface="Meiryo UI"/>
                <a:cs typeface="Meiryo UI"/>
              </a:rPr>
              <a:t>1:2014</a:t>
            </a:r>
            <a:r>
              <a:rPr sz="1542" dirty="0">
                <a:latin typeface="Meiryo UI"/>
                <a:cs typeface="Meiryo UI"/>
              </a:rPr>
              <a:t>年12</a:t>
            </a:r>
            <a:r>
              <a:rPr sz="1542" spc="-5" dirty="0">
                <a:latin typeface="Meiryo UI"/>
                <a:cs typeface="Meiryo UI"/>
              </a:rPr>
              <a:t>月に、非軽水炉の設計規則の構築のガイダンスに関する報告書を発行</a:t>
            </a:r>
            <a:endParaRPr sz="1542" dirty="0">
              <a:latin typeface="Meiryo UI"/>
              <a:cs typeface="Meiryo UI"/>
            </a:endParaRPr>
          </a:p>
          <a:p>
            <a:pPr marL="291940" indent="-280999">
              <a:spcBef>
                <a:spcPts val="32"/>
              </a:spcBef>
              <a:buFont typeface="Times New Roman"/>
              <a:buChar char="•"/>
              <a:tabLst>
                <a:tab pos="291940" algn="l"/>
                <a:tab pos="292516" algn="l"/>
              </a:tabLst>
            </a:pPr>
            <a:r>
              <a:rPr sz="1542" dirty="0">
                <a:latin typeface="Meiryo UI"/>
                <a:cs typeface="Meiryo UI"/>
              </a:rPr>
              <a:t>NRC主導のPhase</a:t>
            </a:r>
            <a:r>
              <a:rPr sz="1542" spc="299" dirty="0">
                <a:latin typeface="Meiryo UI"/>
                <a:cs typeface="Meiryo UI"/>
              </a:rPr>
              <a:t> </a:t>
            </a:r>
            <a:r>
              <a:rPr sz="1542" spc="181" dirty="0">
                <a:latin typeface="Meiryo UI"/>
                <a:cs typeface="Meiryo UI"/>
              </a:rPr>
              <a:t>2:DOE</a:t>
            </a:r>
            <a:r>
              <a:rPr sz="1542" spc="-5" dirty="0">
                <a:latin typeface="Meiryo UI"/>
                <a:cs typeface="Meiryo UI"/>
              </a:rPr>
              <a:t>の報告書のレビューを実施</a:t>
            </a:r>
            <a:endParaRPr sz="1542" dirty="0">
              <a:latin typeface="Meiryo UI"/>
              <a:cs typeface="Meiryo UI"/>
            </a:endParaRPr>
          </a:p>
          <a:p>
            <a:pPr marL="275241">
              <a:spcBef>
                <a:spcPts val="23"/>
              </a:spcBef>
              <a:tabLst>
                <a:tab pos="607488" algn="l"/>
              </a:tabLst>
            </a:pPr>
            <a:r>
              <a:rPr sz="1542" spc="-45" dirty="0">
                <a:latin typeface="Meiryo UI"/>
                <a:cs typeface="Meiryo UI"/>
              </a:rPr>
              <a:t>→</a:t>
            </a:r>
            <a:r>
              <a:rPr sz="1542" dirty="0">
                <a:latin typeface="Meiryo UI"/>
                <a:cs typeface="Meiryo UI"/>
              </a:rPr>
              <a:t>	2018年4月に、NRCより、「非軽水炉へのGDC</a:t>
            </a:r>
            <a:r>
              <a:rPr sz="1542" spc="-9" dirty="0">
                <a:latin typeface="Meiryo UI"/>
                <a:cs typeface="Meiryo UI"/>
              </a:rPr>
              <a:t>の適用に関する規制ガイダンス案」を発行</a:t>
            </a:r>
            <a:endParaRPr sz="1542" dirty="0">
              <a:latin typeface="Meiryo UI"/>
              <a:cs typeface="Meiryo UI"/>
            </a:endParaRPr>
          </a:p>
          <a:p>
            <a:pPr marL="11516">
              <a:spcBef>
                <a:spcPts val="856"/>
              </a:spcBef>
            </a:pPr>
            <a:r>
              <a:rPr sz="1542" b="1" u="sng" dirty="0">
                <a:uFill>
                  <a:solidFill>
                    <a:srgbClr val="000000"/>
                  </a:solidFill>
                </a:uFill>
                <a:latin typeface="Meiryo UI"/>
                <a:cs typeface="Meiryo UI"/>
              </a:rPr>
              <a:t>産業界としての取組</a:t>
            </a:r>
            <a:r>
              <a:rPr sz="1542" b="1" spc="95" dirty="0">
                <a:latin typeface="Meiryo UI"/>
                <a:cs typeface="Meiryo UI"/>
              </a:rPr>
              <a:t>:Licensing</a:t>
            </a:r>
            <a:r>
              <a:rPr sz="1542" b="1" spc="131" dirty="0">
                <a:latin typeface="Meiryo UI"/>
                <a:cs typeface="Meiryo UI"/>
              </a:rPr>
              <a:t> </a:t>
            </a:r>
            <a:r>
              <a:rPr sz="1542" b="1" dirty="0">
                <a:latin typeface="Meiryo UI"/>
                <a:cs typeface="Meiryo UI"/>
              </a:rPr>
              <a:t>Modernization</a:t>
            </a:r>
            <a:r>
              <a:rPr sz="1542" b="1" spc="118" dirty="0">
                <a:latin typeface="Meiryo UI"/>
                <a:cs typeface="Meiryo UI"/>
              </a:rPr>
              <a:t> </a:t>
            </a:r>
            <a:r>
              <a:rPr sz="1542" b="1" spc="-9" dirty="0">
                <a:latin typeface="Meiryo UI"/>
                <a:cs typeface="Meiryo UI"/>
              </a:rPr>
              <a:t>Project</a:t>
            </a:r>
            <a:endParaRPr sz="1542" dirty="0">
              <a:latin typeface="Meiryo UI"/>
              <a:cs typeface="Meiryo UI"/>
            </a:endParaRPr>
          </a:p>
          <a:p>
            <a:pPr marL="291940" indent="-280999">
              <a:spcBef>
                <a:spcPts val="32"/>
              </a:spcBef>
              <a:buFont typeface="Times New Roman"/>
              <a:buChar char="•"/>
              <a:tabLst>
                <a:tab pos="291940" algn="l"/>
                <a:tab pos="292516" algn="l"/>
              </a:tabLst>
            </a:pPr>
            <a:r>
              <a:rPr sz="1542" dirty="0">
                <a:solidFill>
                  <a:srgbClr val="0000FF"/>
                </a:solidFill>
                <a:latin typeface="Meiryo UI"/>
                <a:cs typeface="Meiryo UI"/>
              </a:rPr>
              <a:t>事業者（Southern</a:t>
            </a:r>
            <a:r>
              <a:rPr sz="1542" spc="18" dirty="0">
                <a:solidFill>
                  <a:srgbClr val="0000FF"/>
                </a:solidFill>
                <a:latin typeface="Meiryo UI"/>
                <a:cs typeface="Meiryo UI"/>
              </a:rPr>
              <a:t>  </a:t>
            </a:r>
            <a:r>
              <a:rPr sz="1542" dirty="0">
                <a:solidFill>
                  <a:srgbClr val="0000FF"/>
                </a:solidFill>
                <a:latin typeface="Meiryo UI"/>
                <a:cs typeface="Meiryo UI"/>
              </a:rPr>
              <a:t>Company）により主導、NEIによる協力と、DOE</a:t>
            </a:r>
            <a:r>
              <a:rPr sz="1542" spc="-5" dirty="0">
                <a:solidFill>
                  <a:srgbClr val="0000FF"/>
                </a:solidFill>
                <a:latin typeface="Meiryo UI"/>
                <a:cs typeface="Meiryo UI"/>
              </a:rPr>
              <a:t>の費用負担により推進</a:t>
            </a:r>
            <a:endParaRPr sz="1542" dirty="0">
              <a:latin typeface="Meiryo UI"/>
              <a:cs typeface="Meiryo UI"/>
            </a:endParaRPr>
          </a:p>
          <a:p>
            <a:pPr marL="291940" marR="57582" indent="-280999">
              <a:lnSpc>
                <a:spcPts val="1886"/>
              </a:lnSpc>
              <a:spcBef>
                <a:spcPts val="54"/>
              </a:spcBef>
              <a:buFont typeface="Times New Roman"/>
              <a:buChar char="•"/>
              <a:tabLst>
                <a:tab pos="291940" algn="l"/>
                <a:tab pos="292516" algn="l"/>
              </a:tabLst>
            </a:pPr>
            <a:r>
              <a:rPr sz="1542" b="1" spc="-9" dirty="0">
                <a:latin typeface="Meiryo UI"/>
                <a:cs typeface="Meiryo UI"/>
              </a:rPr>
              <a:t>非軽水炉の先進炉に関して、リスクインフォームド、パフォーマンスベースの設計、許認可を促進</a:t>
            </a:r>
            <a:r>
              <a:rPr sz="1542" dirty="0">
                <a:latin typeface="Meiryo UI"/>
                <a:cs typeface="Meiryo UI"/>
              </a:rPr>
              <a:t>、2020年6</a:t>
            </a:r>
            <a:r>
              <a:rPr sz="1542" spc="-18" dirty="0">
                <a:latin typeface="Meiryo UI"/>
                <a:cs typeface="Meiryo UI"/>
              </a:rPr>
              <a:t>月に、</a:t>
            </a:r>
            <a:r>
              <a:rPr sz="1542" spc="-45" dirty="0">
                <a:latin typeface="Meiryo UI"/>
                <a:cs typeface="Meiryo UI"/>
              </a:rPr>
              <a:t> </a:t>
            </a:r>
            <a:r>
              <a:rPr sz="1542" dirty="0">
                <a:latin typeface="Meiryo UI"/>
                <a:cs typeface="Meiryo UI"/>
              </a:rPr>
              <a:t>NRCは規制ガイド（Regulatory</a:t>
            </a:r>
            <a:r>
              <a:rPr sz="1542" spc="100" dirty="0">
                <a:latin typeface="Meiryo UI"/>
                <a:cs typeface="Meiryo UI"/>
              </a:rPr>
              <a:t> </a:t>
            </a:r>
            <a:r>
              <a:rPr sz="1542" dirty="0">
                <a:latin typeface="Meiryo UI"/>
                <a:cs typeface="Meiryo UI"/>
              </a:rPr>
              <a:t>Guide</a:t>
            </a:r>
            <a:r>
              <a:rPr sz="1542" spc="63" dirty="0">
                <a:latin typeface="Meiryo UI"/>
                <a:cs typeface="Meiryo UI"/>
              </a:rPr>
              <a:t> </a:t>
            </a:r>
            <a:r>
              <a:rPr sz="1542" dirty="0">
                <a:latin typeface="Meiryo UI"/>
                <a:cs typeface="Meiryo UI"/>
              </a:rPr>
              <a:t>1.233）を発行（NEI</a:t>
            </a:r>
            <a:r>
              <a:rPr sz="1542" spc="145" dirty="0">
                <a:latin typeface="Meiryo UI"/>
                <a:cs typeface="Meiryo UI"/>
              </a:rPr>
              <a:t> </a:t>
            </a:r>
            <a:r>
              <a:rPr sz="1542" dirty="0">
                <a:latin typeface="Meiryo UI"/>
                <a:cs typeface="Meiryo UI"/>
              </a:rPr>
              <a:t>18-04</a:t>
            </a:r>
            <a:r>
              <a:rPr sz="1542" spc="91" dirty="0">
                <a:latin typeface="Meiryo UI"/>
                <a:cs typeface="Meiryo UI"/>
              </a:rPr>
              <a:t> </a:t>
            </a:r>
            <a:r>
              <a:rPr sz="1542" spc="-9" dirty="0">
                <a:latin typeface="Meiryo UI"/>
                <a:cs typeface="Meiryo UI"/>
              </a:rPr>
              <a:t>Rev</a:t>
            </a:r>
            <a:r>
              <a:rPr sz="1542" spc="32" dirty="0">
                <a:latin typeface="Meiryo UI"/>
                <a:cs typeface="Meiryo UI"/>
              </a:rPr>
              <a:t>. </a:t>
            </a:r>
            <a:r>
              <a:rPr sz="1542" spc="-9" dirty="0">
                <a:latin typeface="Meiryo UI"/>
                <a:cs typeface="Meiryo UI"/>
              </a:rPr>
              <a:t>1</a:t>
            </a:r>
            <a:r>
              <a:rPr sz="1542" spc="-5" dirty="0">
                <a:latin typeface="Meiryo UI"/>
                <a:cs typeface="Meiryo UI"/>
              </a:rPr>
              <a:t>をエンドース</a:t>
            </a:r>
            <a:r>
              <a:rPr sz="1542" spc="-45" dirty="0">
                <a:latin typeface="Meiryo UI"/>
                <a:cs typeface="Meiryo UI"/>
              </a:rPr>
              <a:t>）</a:t>
            </a:r>
            <a:endParaRPr sz="1542" dirty="0">
              <a:latin typeface="Meiryo UI"/>
              <a:cs typeface="Meiryo UI"/>
            </a:endParaRPr>
          </a:p>
          <a:p>
            <a:pPr marL="291940" indent="-280999">
              <a:lnSpc>
                <a:spcPts val="1809"/>
              </a:lnSpc>
              <a:buFont typeface="Times New Roman"/>
              <a:buChar char="•"/>
              <a:tabLst>
                <a:tab pos="291940" algn="l"/>
                <a:tab pos="292516" algn="l"/>
              </a:tabLst>
            </a:pPr>
            <a:r>
              <a:rPr sz="1542" dirty="0">
                <a:solidFill>
                  <a:srgbClr val="0000FF"/>
                </a:solidFill>
                <a:latin typeface="Meiryo UI"/>
                <a:cs typeface="Meiryo UI"/>
              </a:rPr>
              <a:t>2027年（予定）に、先進炉向け許認可手続きとして10</a:t>
            </a:r>
            <a:r>
              <a:rPr sz="1542" spc="290" dirty="0">
                <a:solidFill>
                  <a:srgbClr val="0000FF"/>
                </a:solidFill>
                <a:latin typeface="Meiryo UI"/>
                <a:cs typeface="Meiryo UI"/>
              </a:rPr>
              <a:t> </a:t>
            </a:r>
            <a:r>
              <a:rPr sz="1542" dirty="0">
                <a:solidFill>
                  <a:srgbClr val="0000FF"/>
                </a:solidFill>
                <a:latin typeface="Meiryo UI"/>
                <a:cs typeface="Meiryo UI"/>
              </a:rPr>
              <a:t>CFR</a:t>
            </a:r>
            <a:r>
              <a:rPr sz="1542" spc="249" dirty="0">
                <a:solidFill>
                  <a:srgbClr val="0000FF"/>
                </a:solidFill>
                <a:latin typeface="Meiryo UI"/>
                <a:cs typeface="Meiryo UI"/>
              </a:rPr>
              <a:t> </a:t>
            </a:r>
            <a:r>
              <a:rPr sz="1542" dirty="0">
                <a:solidFill>
                  <a:srgbClr val="0000FF"/>
                </a:solidFill>
                <a:latin typeface="Meiryo UI"/>
                <a:cs typeface="Meiryo UI"/>
              </a:rPr>
              <a:t>53</a:t>
            </a:r>
            <a:r>
              <a:rPr sz="1542" spc="-9" dirty="0">
                <a:solidFill>
                  <a:srgbClr val="0000FF"/>
                </a:solidFill>
                <a:latin typeface="Meiryo UI"/>
                <a:cs typeface="Meiryo UI"/>
              </a:rPr>
              <a:t>の発行を計画</a:t>
            </a:r>
            <a:endParaRPr sz="1542" dirty="0">
              <a:latin typeface="Meiryo UI"/>
              <a:cs typeface="Meiryo UI"/>
            </a:endParaRPr>
          </a:p>
          <a:p>
            <a:pPr marL="2978131">
              <a:spcBef>
                <a:spcPts val="1328"/>
              </a:spcBef>
            </a:pPr>
            <a:r>
              <a:rPr sz="771" dirty="0">
                <a:latin typeface="Meiryo UI"/>
                <a:cs typeface="Meiryo UI"/>
              </a:rPr>
              <a:t>参考）NRC</a:t>
            </a:r>
            <a:r>
              <a:rPr sz="771" spc="9" dirty="0">
                <a:latin typeface="Meiryo UI"/>
                <a:cs typeface="Meiryo UI"/>
              </a:rPr>
              <a:t>, “</a:t>
            </a:r>
            <a:r>
              <a:rPr sz="771" dirty="0">
                <a:latin typeface="Meiryo UI"/>
                <a:cs typeface="Meiryo UI"/>
              </a:rPr>
              <a:t>REGULATORY</a:t>
            </a:r>
            <a:r>
              <a:rPr sz="771" spc="95" dirty="0">
                <a:latin typeface="Meiryo UI"/>
                <a:cs typeface="Meiryo UI"/>
              </a:rPr>
              <a:t> </a:t>
            </a:r>
            <a:r>
              <a:rPr sz="771" dirty="0">
                <a:latin typeface="Meiryo UI"/>
                <a:cs typeface="Meiryo UI"/>
              </a:rPr>
              <a:t>GUIDE</a:t>
            </a:r>
            <a:r>
              <a:rPr sz="771" spc="50" dirty="0">
                <a:latin typeface="Meiryo UI"/>
                <a:cs typeface="Meiryo UI"/>
              </a:rPr>
              <a:t> </a:t>
            </a:r>
            <a:r>
              <a:rPr sz="771" dirty="0">
                <a:latin typeface="Meiryo UI"/>
                <a:cs typeface="Meiryo UI"/>
              </a:rPr>
              <a:t>1.233</a:t>
            </a:r>
            <a:r>
              <a:rPr sz="771" spc="41" dirty="0">
                <a:latin typeface="Meiryo UI"/>
                <a:cs typeface="Meiryo UI"/>
              </a:rPr>
              <a:t> </a:t>
            </a:r>
            <a:r>
              <a:rPr sz="771" dirty="0">
                <a:latin typeface="Meiryo UI"/>
                <a:cs typeface="Meiryo UI"/>
              </a:rPr>
              <a:t>REVISION</a:t>
            </a:r>
            <a:r>
              <a:rPr sz="771" spc="54" dirty="0">
                <a:latin typeface="Meiryo UI"/>
                <a:cs typeface="Meiryo UI"/>
              </a:rPr>
              <a:t> </a:t>
            </a:r>
            <a:r>
              <a:rPr sz="771" dirty="0">
                <a:latin typeface="Meiryo UI"/>
                <a:cs typeface="Meiryo UI"/>
              </a:rPr>
              <a:t>0”（2020年9月8日閲覧</a:t>
            </a:r>
            <a:r>
              <a:rPr sz="771" spc="-9" dirty="0">
                <a:latin typeface="Meiryo UI"/>
                <a:cs typeface="Meiryo UI"/>
              </a:rPr>
              <a:t>）</a:t>
            </a:r>
            <a:r>
              <a:rPr sz="771" u="sng" spc="-9" dirty="0">
                <a:solidFill>
                  <a:srgbClr val="3D5D83"/>
                </a:solidFill>
                <a:uFill>
                  <a:solidFill>
                    <a:srgbClr val="3D5D83"/>
                  </a:solidFill>
                </a:uFill>
                <a:latin typeface="Meiryo UI"/>
                <a:cs typeface="Meiryo UI"/>
              </a:rPr>
              <a:t>https://</a:t>
            </a:r>
            <a:r>
              <a:rPr sz="771" u="sng" spc="-9" dirty="0">
                <a:solidFill>
                  <a:srgbClr val="3D5D83"/>
                </a:solidFill>
                <a:uFill>
                  <a:solidFill>
                    <a:srgbClr val="3D5D83"/>
                  </a:solidFill>
                </a:uFill>
                <a:latin typeface="Meiryo UI"/>
                <a:cs typeface="Meiryo UI"/>
                <a:hlinkClick r:id="rId4"/>
              </a:rPr>
              <a:t>www.nrc.gov/docs/ML2009/ML20091L698.pdf</a:t>
            </a:r>
            <a:endParaRPr sz="771" dirty="0">
              <a:latin typeface="Meiryo UI"/>
              <a:cs typeface="Meiryo UI"/>
            </a:endParaRPr>
          </a:p>
        </p:txBody>
      </p:sp>
      <p:sp>
        <p:nvSpPr>
          <p:cNvPr id="34" name="テキスト ボックス 33">
            <a:extLst>
              <a:ext uri="{FF2B5EF4-FFF2-40B4-BE49-F238E27FC236}">
                <a16:creationId xmlns:a16="http://schemas.microsoft.com/office/drawing/2014/main" id="{52A0D143-6954-3DE0-2239-1209B6E2297A}"/>
              </a:ext>
            </a:extLst>
          </p:cNvPr>
          <p:cNvSpPr txBox="1"/>
          <p:nvPr/>
        </p:nvSpPr>
        <p:spPr>
          <a:xfrm>
            <a:off x="0" y="0"/>
            <a:ext cx="12192000" cy="523220"/>
          </a:xfrm>
          <a:prstGeom prst="rect">
            <a:avLst/>
          </a:prstGeom>
          <a:solidFill>
            <a:srgbClr val="052F61"/>
          </a:solidFill>
        </p:spPr>
        <p:txBody>
          <a:bodyPr wrap="square" rtlCol="0">
            <a:spAutoFit/>
          </a:bodyPr>
          <a:lstStyle/>
          <a:p>
            <a:pPr algn="ctr"/>
            <a:r>
              <a:rPr kumimoji="1" lang="en-US" altLang="ja-JP" sz="2800" b="1" dirty="0">
                <a:solidFill>
                  <a:schemeClr val="bg1"/>
                </a:solidFill>
                <a:latin typeface="Meiryo UI" panose="020B0604030504040204" pitchFamily="50" charset="-128"/>
                <a:ea typeface="Meiryo UI" panose="020B0604030504040204" pitchFamily="50" charset="-128"/>
              </a:rPr>
              <a:t>SMR</a:t>
            </a:r>
            <a:r>
              <a:rPr kumimoji="1" lang="ja-JP" altLang="en-US" sz="2800" b="1" dirty="0">
                <a:solidFill>
                  <a:schemeClr val="bg1"/>
                </a:solidFill>
                <a:latin typeface="Meiryo UI" panose="020B0604030504040204" pitchFamily="50" charset="-128"/>
                <a:ea typeface="Meiryo UI" panose="020B0604030504040204" pitchFamily="50" charset="-128"/>
              </a:rPr>
              <a:t>許認可状況（米国）②</a:t>
            </a:r>
            <a:endParaRPr kumimoji="1" lang="en-US" altLang="ja-JP" sz="2800" b="1" dirty="0">
              <a:solidFill>
                <a:schemeClr val="bg1"/>
              </a:solidFill>
              <a:latin typeface="Meiryo UI" panose="020B0604030504040204" pitchFamily="50" charset="-128"/>
              <a:ea typeface="Meiryo UI" panose="020B0604030504040204" pitchFamily="50" charset="-128"/>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object 4"/>
          <p:cNvGrpSpPr/>
          <p:nvPr/>
        </p:nvGrpSpPr>
        <p:grpSpPr>
          <a:xfrm>
            <a:off x="1860509" y="2398399"/>
            <a:ext cx="8689103" cy="3862016"/>
            <a:chOff x="675894" y="2644901"/>
            <a:chExt cx="9582150" cy="4258945"/>
          </a:xfrm>
        </p:grpSpPr>
        <p:pic>
          <p:nvPicPr>
            <p:cNvPr id="5" name="object 5"/>
            <p:cNvPicPr/>
            <p:nvPr/>
          </p:nvPicPr>
          <p:blipFill>
            <a:blip r:embed="rId2" cstate="print"/>
            <a:stretch>
              <a:fillRect/>
            </a:stretch>
          </p:blipFill>
          <p:spPr>
            <a:xfrm>
              <a:off x="682752" y="2651759"/>
              <a:ext cx="9567672" cy="4244340"/>
            </a:xfrm>
            <a:prstGeom prst="rect">
              <a:avLst/>
            </a:prstGeom>
          </p:spPr>
        </p:pic>
        <p:sp>
          <p:nvSpPr>
            <p:cNvPr id="6" name="object 6"/>
            <p:cNvSpPr/>
            <p:nvPr/>
          </p:nvSpPr>
          <p:spPr>
            <a:xfrm>
              <a:off x="676656" y="3211067"/>
              <a:ext cx="9581515" cy="0"/>
            </a:xfrm>
            <a:custGeom>
              <a:avLst/>
              <a:gdLst/>
              <a:ahLst/>
              <a:cxnLst/>
              <a:rect l="l" t="t" r="r" b="b"/>
              <a:pathLst>
                <a:path w="9581515">
                  <a:moveTo>
                    <a:pt x="0" y="0"/>
                  </a:moveTo>
                  <a:lnTo>
                    <a:pt x="9581387" y="0"/>
                  </a:lnTo>
                </a:path>
              </a:pathLst>
            </a:custGeom>
            <a:ln w="41148">
              <a:solidFill>
                <a:srgbClr val="FFFFFF"/>
              </a:solidFill>
            </a:ln>
          </p:spPr>
          <p:txBody>
            <a:bodyPr wrap="square" lIns="0" tIns="0" rIns="0" bIns="0" rtlCol="0"/>
            <a:lstStyle/>
            <a:p>
              <a:endParaRPr sz="1632"/>
            </a:p>
          </p:txBody>
        </p:sp>
        <p:sp>
          <p:nvSpPr>
            <p:cNvPr id="7" name="object 7"/>
            <p:cNvSpPr/>
            <p:nvPr/>
          </p:nvSpPr>
          <p:spPr>
            <a:xfrm>
              <a:off x="676656" y="2645664"/>
              <a:ext cx="9581515" cy="4258310"/>
            </a:xfrm>
            <a:custGeom>
              <a:avLst/>
              <a:gdLst/>
              <a:ahLst/>
              <a:cxnLst/>
              <a:rect l="l" t="t" r="r" b="b"/>
              <a:pathLst>
                <a:path w="9581515" h="4258309">
                  <a:moveTo>
                    <a:pt x="0" y="1354835"/>
                  </a:moveTo>
                  <a:lnTo>
                    <a:pt x="9581387" y="1354835"/>
                  </a:lnTo>
                </a:path>
                <a:path w="9581515" h="4258309">
                  <a:moveTo>
                    <a:pt x="0" y="1914143"/>
                  </a:moveTo>
                  <a:lnTo>
                    <a:pt x="9581387" y="1914143"/>
                  </a:lnTo>
                </a:path>
                <a:path w="9581515" h="4258309">
                  <a:moveTo>
                    <a:pt x="0" y="2770632"/>
                  </a:moveTo>
                  <a:lnTo>
                    <a:pt x="9581387" y="2770632"/>
                  </a:lnTo>
                </a:path>
                <a:path w="9581515" h="4258309">
                  <a:moveTo>
                    <a:pt x="6095" y="0"/>
                  </a:moveTo>
                  <a:lnTo>
                    <a:pt x="6095" y="4258055"/>
                  </a:lnTo>
                </a:path>
                <a:path w="9581515" h="4258309">
                  <a:moveTo>
                    <a:pt x="9573768" y="0"/>
                  </a:moveTo>
                  <a:lnTo>
                    <a:pt x="9573768" y="4258055"/>
                  </a:lnTo>
                </a:path>
                <a:path w="9581515" h="4258309">
                  <a:moveTo>
                    <a:pt x="0" y="6095"/>
                  </a:moveTo>
                  <a:lnTo>
                    <a:pt x="9581387" y="6095"/>
                  </a:lnTo>
                </a:path>
                <a:path w="9581515" h="4258309">
                  <a:moveTo>
                    <a:pt x="0" y="4250435"/>
                  </a:moveTo>
                  <a:lnTo>
                    <a:pt x="9581387" y="4250435"/>
                  </a:lnTo>
                </a:path>
              </a:pathLst>
            </a:custGeom>
            <a:ln w="13716">
              <a:solidFill>
                <a:srgbClr val="FFFFFF"/>
              </a:solidFill>
            </a:ln>
          </p:spPr>
          <p:txBody>
            <a:bodyPr wrap="square" lIns="0" tIns="0" rIns="0" bIns="0" rtlCol="0"/>
            <a:lstStyle/>
            <a:p>
              <a:endParaRPr sz="1632"/>
            </a:p>
          </p:txBody>
        </p:sp>
      </p:grpSp>
      <p:sp>
        <p:nvSpPr>
          <p:cNvPr id="8" name="object 8"/>
          <p:cNvSpPr/>
          <p:nvPr/>
        </p:nvSpPr>
        <p:spPr>
          <a:xfrm>
            <a:off x="1861200" y="2399091"/>
            <a:ext cx="8688527" cy="3861440"/>
          </a:xfrm>
          <a:custGeom>
            <a:avLst/>
            <a:gdLst/>
            <a:ahLst/>
            <a:cxnLst/>
            <a:rect l="l" t="t" r="r" b="b"/>
            <a:pathLst>
              <a:path w="9581515" h="4258309">
                <a:moveTo>
                  <a:pt x="2398776" y="0"/>
                </a:moveTo>
                <a:lnTo>
                  <a:pt x="2398776" y="4258055"/>
                </a:lnTo>
              </a:path>
              <a:path w="9581515" h="4258309">
                <a:moveTo>
                  <a:pt x="4789931" y="0"/>
                </a:moveTo>
                <a:lnTo>
                  <a:pt x="4789931" y="4258055"/>
                </a:lnTo>
              </a:path>
              <a:path w="9581515" h="4258309">
                <a:moveTo>
                  <a:pt x="7182611" y="0"/>
                </a:moveTo>
                <a:lnTo>
                  <a:pt x="7182611" y="4258055"/>
                </a:lnTo>
              </a:path>
              <a:path w="9581515" h="4258309">
                <a:moveTo>
                  <a:pt x="0" y="2314955"/>
                </a:moveTo>
                <a:lnTo>
                  <a:pt x="9581387" y="2314955"/>
                </a:lnTo>
              </a:path>
              <a:path w="9581515" h="4258309">
                <a:moveTo>
                  <a:pt x="0" y="2644139"/>
                </a:moveTo>
                <a:lnTo>
                  <a:pt x="9581387" y="2644139"/>
                </a:lnTo>
              </a:path>
            </a:pathLst>
          </a:custGeom>
          <a:ln w="13716">
            <a:solidFill>
              <a:srgbClr val="FFFFFF"/>
            </a:solidFill>
          </a:ln>
        </p:spPr>
        <p:txBody>
          <a:bodyPr wrap="square" lIns="0" tIns="0" rIns="0" bIns="0" rtlCol="0"/>
          <a:lstStyle/>
          <a:p>
            <a:endParaRPr sz="1632"/>
          </a:p>
        </p:txBody>
      </p:sp>
      <p:graphicFrame>
        <p:nvGraphicFramePr>
          <p:cNvPr id="9" name="object 9"/>
          <p:cNvGraphicFramePr>
            <a:graphicFrameLocks noGrp="1"/>
          </p:cNvGraphicFramePr>
          <p:nvPr>
            <p:extLst>
              <p:ext uri="{D42A27DB-BD31-4B8C-83A1-F6EECF244321}">
                <p14:modId xmlns:p14="http://schemas.microsoft.com/office/powerpoint/2010/main" val="3668789452"/>
              </p:ext>
            </p:extLst>
          </p:nvPr>
        </p:nvGraphicFramePr>
        <p:xfrm>
          <a:off x="1927734" y="2438364"/>
          <a:ext cx="8879604" cy="2409226"/>
        </p:xfrm>
        <a:graphic>
          <a:graphicData uri="http://schemas.openxmlformats.org/drawingml/2006/table">
            <a:tbl>
              <a:tblPr firstRow="1" bandRow="1">
                <a:tableStyleId>{2D5ABB26-0587-4C30-8999-92F81FD0307C}</a:tableStyleId>
              </a:tblPr>
              <a:tblGrid>
                <a:gridCol w="1872459">
                  <a:extLst>
                    <a:ext uri="{9D8B030D-6E8A-4147-A177-3AD203B41FA5}">
                      <a16:colId xmlns:a16="http://schemas.microsoft.com/office/drawing/2014/main" val="20000"/>
                    </a:ext>
                  </a:extLst>
                </a:gridCol>
                <a:gridCol w="2320888">
                  <a:extLst>
                    <a:ext uri="{9D8B030D-6E8A-4147-A177-3AD203B41FA5}">
                      <a16:colId xmlns:a16="http://schemas.microsoft.com/office/drawing/2014/main" val="20001"/>
                    </a:ext>
                  </a:extLst>
                </a:gridCol>
                <a:gridCol w="2486193">
                  <a:extLst>
                    <a:ext uri="{9D8B030D-6E8A-4147-A177-3AD203B41FA5}">
                      <a16:colId xmlns:a16="http://schemas.microsoft.com/office/drawing/2014/main" val="20002"/>
                    </a:ext>
                  </a:extLst>
                </a:gridCol>
                <a:gridCol w="2200064">
                  <a:extLst>
                    <a:ext uri="{9D8B030D-6E8A-4147-A177-3AD203B41FA5}">
                      <a16:colId xmlns:a16="http://schemas.microsoft.com/office/drawing/2014/main" val="20003"/>
                    </a:ext>
                  </a:extLst>
                </a:gridCol>
              </a:tblGrid>
              <a:tr h="468141">
                <a:tc>
                  <a:txBody>
                    <a:bodyPr/>
                    <a:lstStyle/>
                    <a:p>
                      <a:pPr>
                        <a:lnSpc>
                          <a:spcPct val="100000"/>
                        </a:lnSpc>
                      </a:pPr>
                      <a:endParaRPr sz="1300">
                        <a:latin typeface="Times New Roman"/>
                        <a:cs typeface="Times New Roman"/>
                      </a:endParaRPr>
                    </a:p>
                  </a:txBody>
                  <a:tcPr marL="0" marR="0" marT="0" marB="0"/>
                </a:tc>
                <a:tc>
                  <a:txBody>
                    <a:bodyPr/>
                    <a:lstStyle/>
                    <a:p>
                      <a:pPr marL="444500" marR="377825">
                        <a:lnSpc>
                          <a:spcPct val="100699"/>
                        </a:lnSpc>
                        <a:spcBef>
                          <a:spcPts val="90"/>
                        </a:spcBef>
                      </a:pPr>
                      <a:r>
                        <a:rPr sz="1400" b="1" spc="-10" dirty="0">
                          <a:solidFill>
                            <a:srgbClr val="FFFFFF"/>
                          </a:solidFill>
                          <a:latin typeface="Meiryo UI"/>
                          <a:cs typeface="Meiryo UI"/>
                        </a:rPr>
                        <a:t>先進炉実証</a:t>
                      </a:r>
                      <a:r>
                        <a:rPr sz="1400" b="1" spc="-50" dirty="0">
                          <a:solidFill>
                            <a:srgbClr val="FFFFFF"/>
                          </a:solidFill>
                          <a:latin typeface="Meiryo UI"/>
                          <a:cs typeface="Meiryo UI"/>
                        </a:rPr>
                        <a:t> </a:t>
                      </a:r>
                      <a:r>
                        <a:rPr sz="1400" b="1" spc="-10" dirty="0">
                          <a:solidFill>
                            <a:srgbClr val="FFFFFF"/>
                          </a:solidFill>
                          <a:latin typeface="Meiryo UI"/>
                          <a:cs typeface="Meiryo UI"/>
                        </a:rPr>
                        <a:t>Demonstrations</a:t>
                      </a:r>
                      <a:endParaRPr sz="1400" dirty="0">
                        <a:latin typeface="Meiryo UI"/>
                        <a:cs typeface="Meiryo UI"/>
                      </a:endParaRPr>
                    </a:p>
                  </a:txBody>
                  <a:tcPr marL="0" marR="0" marT="10365" marB="0"/>
                </a:tc>
                <a:tc>
                  <a:txBody>
                    <a:bodyPr/>
                    <a:lstStyle/>
                    <a:p>
                      <a:pPr marL="386080" marR="336550">
                        <a:lnSpc>
                          <a:spcPct val="100699"/>
                        </a:lnSpc>
                        <a:spcBef>
                          <a:spcPts val="90"/>
                        </a:spcBef>
                      </a:pPr>
                      <a:r>
                        <a:rPr sz="1400" b="1" spc="-15" dirty="0">
                          <a:solidFill>
                            <a:srgbClr val="FFFFFF"/>
                          </a:solidFill>
                          <a:latin typeface="Meiryo UI"/>
                          <a:cs typeface="Meiryo UI"/>
                        </a:rPr>
                        <a:t>実証のためのリスク低減</a:t>
                      </a:r>
                      <a:r>
                        <a:rPr sz="1400" b="1" spc="-50" dirty="0">
                          <a:solidFill>
                            <a:srgbClr val="FFFFFF"/>
                          </a:solidFill>
                          <a:latin typeface="Meiryo UI"/>
                          <a:cs typeface="Meiryo UI"/>
                        </a:rPr>
                        <a:t> </a:t>
                      </a:r>
                      <a:r>
                        <a:rPr sz="1400" b="1" dirty="0">
                          <a:solidFill>
                            <a:srgbClr val="FFFFFF"/>
                          </a:solidFill>
                          <a:latin typeface="Meiryo UI"/>
                          <a:cs typeface="Meiryo UI"/>
                        </a:rPr>
                        <a:t>Risk</a:t>
                      </a:r>
                      <a:r>
                        <a:rPr sz="1400" b="1" spc="-5" dirty="0">
                          <a:solidFill>
                            <a:srgbClr val="FFFFFF"/>
                          </a:solidFill>
                          <a:latin typeface="Meiryo UI"/>
                          <a:cs typeface="Meiryo UI"/>
                        </a:rPr>
                        <a:t> </a:t>
                      </a:r>
                      <a:r>
                        <a:rPr sz="1400" b="1" spc="-10" dirty="0">
                          <a:solidFill>
                            <a:srgbClr val="FFFFFF"/>
                          </a:solidFill>
                          <a:latin typeface="Meiryo UI"/>
                          <a:cs typeface="Meiryo UI"/>
                        </a:rPr>
                        <a:t>Reduction</a:t>
                      </a:r>
                      <a:endParaRPr sz="1400">
                        <a:latin typeface="Meiryo UI"/>
                        <a:cs typeface="Meiryo UI"/>
                      </a:endParaRPr>
                    </a:p>
                  </a:txBody>
                  <a:tcPr marL="0" marR="0" marT="10365" marB="0"/>
                </a:tc>
                <a:tc>
                  <a:txBody>
                    <a:bodyPr/>
                    <a:lstStyle/>
                    <a:p>
                      <a:pPr marL="151130" marR="830580">
                        <a:lnSpc>
                          <a:spcPct val="100699"/>
                        </a:lnSpc>
                        <a:spcBef>
                          <a:spcPts val="90"/>
                        </a:spcBef>
                      </a:pPr>
                      <a:r>
                        <a:rPr sz="1400" b="1" spc="-15" dirty="0">
                          <a:solidFill>
                            <a:srgbClr val="FFFFFF"/>
                          </a:solidFill>
                          <a:latin typeface="Meiryo UI"/>
                          <a:cs typeface="Meiryo UI"/>
                        </a:rPr>
                        <a:t>先進炉コンセプト</a:t>
                      </a:r>
                      <a:r>
                        <a:rPr sz="1400" b="1" spc="-50" dirty="0">
                          <a:solidFill>
                            <a:srgbClr val="FFFFFF"/>
                          </a:solidFill>
                          <a:latin typeface="Meiryo UI"/>
                          <a:cs typeface="Meiryo UI"/>
                        </a:rPr>
                        <a:t> </a:t>
                      </a:r>
                      <a:r>
                        <a:rPr sz="1400" b="1" spc="-10" dirty="0">
                          <a:solidFill>
                            <a:srgbClr val="FFFFFF"/>
                          </a:solidFill>
                          <a:latin typeface="Meiryo UI"/>
                          <a:cs typeface="Meiryo UI"/>
                        </a:rPr>
                        <a:t>Concepts</a:t>
                      </a:r>
                      <a:endParaRPr sz="1400">
                        <a:latin typeface="Meiryo UI"/>
                        <a:cs typeface="Meiryo UI"/>
                      </a:endParaRPr>
                    </a:p>
                  </a:txBody>
                  <a:tcPr marL="0" marR="0" marT="10365" marB="0"/>
                </a:tc>
                <a:extLst>
                  <a:ext uri="{0D108BD9-81ED-4DB2-BD59-A6C34878D82A}">
                    <a16:rowId xmlns:a16="http://schemas.microsoft.com/office/drawing/2014/main" val="10000"/>
                  </a:ext>
                </a:extLst>
              </a:tr>
              <a:tr h="716318">
                <a:tc>
                  <a:txBody>
                    <a:bodyPr/>
                    <a:lstStyle/>
                    <a:p>
                      <a:pPr marL="31750">
                        <a:lnSpc>
                          <a:spcPct val="100000"/>
                        </a:lnSpc>
                        <a:spcBef>
                          <a:spcPts val="434"/>
                        </a:spcBef>
                      </a:pPr>
                      <a:r>
                        <a:rPr sz="1400" spc="-25" dirty="0">
                          <a:latin typeface="Meiryo UI"/>
                          <a:cs typeface="Meiryo UI"/>
                        </a:rPr>
                        <a:t>目的</a:t>
                      </a:r>
                      <a:endParaRPr sz="1400">
                        <a:latin typeface="Meiryo UI"/>
                        <a:cs typeface="Meiryo UI"/>
                      </a:endParaRPr>
                    </a:p>
                  </a:txBody>
                  <a:tcPr marL="0" marR="0" marT="50095" marB="0"/>
                </a:tc>
                <a:tc>
                  <a:txBody>
                    <a:bodyPr/>
                    <a:lstStyle/>
                    <a:p>
                      <a:pPr marL="444500">
                        <a:lnSpc>
                          <a:spcPct val="100000"/>
                        </a:lnSpc>
                        <a:spcBef>
                          <a:spcPts val="434"/>
                        </a:spcBef>
                      </a:pPr>
                      <a:r>
                        <a:rPr sz="1400" spc="-15" dirty="0">
                          <a:latin typeface="Meiryo UI"/>
                          <a:cs typeface="Meiryo UI"/>
                        </a:rPr>
                        <a:t>炉の建設を支援</a:t>
                      </a:r>
                      <a:endParaRPr sz="1400">
                        <a:latin typeface="Meiryo UI"/>
                        <a:cs typeface="Meiryo UI"/>
                      </a:endParaRPr>
                    </a:p>
                  </a:txBody>
                  <a:tcPr marL="0" marR="0" marT="50095" marB="0"/>
                </a:tc>
                <a:tc>
                  <a:txBody>
                    <a:bodyPr/>
                    <a:lstStyle/>
                    <a:p>
                      <a:pPr marL="386080" marR="142875" indent="-635" algn="just">
                        <a:lnSpc>
                          <a:spcPct val="101000"/>
                        </a:lnSpc>
                        <a:spcBef>
                          <a:spcPts val="420"/>
                        </a:spcBef>
                      </a:pPr>
                      <a:r>
                        <a:rPr sz="1400" spc="-10" dirty="0">
                          <a:latin typeface="Meiryo UI"/>
                          <a:cs typeface="Meiryo UI"/>
                        </a:rPr>
                        <a:t>将来の実証に向けた、技術</a:t>
                      </a:r>
                      <a:r>
                        <a:rPr sz="1400" spc="-5" dirty="0">
                          <a:latin typeface="Meiryo UI"/>
                          <a:cs typeface="Meiryo UI"/>
                        </a:rPr>
                        <a:t>面・運用面・規制面での課</a:t>
                      </a:r>
                      <a:r>
                        <a:rPr sz="1400" spc="-15" dirty="0">
                          <a:latin typeface="Meiryo UI"/>
                          <a:cs typeface="Meiryo UI"/>
                        </a:rPr>
                        <a:t>題の解決を支援</a:t>
                      </a:r>
                      <a:endParaRPr sz="1400" dirty="0">
                        <a:latin typeface="Meiryo UI"/>
                        <a:cs typeface="Meiryo UI"/>
                      </a:endParaRPr>
                    </a:p>
                  </a:txBody>
                  <a:tcPr marL="0" marR="0" marT="48369" marB="0"/>
                </a:tc>
                <a:tc>
                  <a:txBody>
                    <a:bodyPr/>
                    <a:lstStyle/>
                    <a:p>
                      <a:pPr marL="151130" marR="24130">
                        <a:lnSpc>
                          <a:spcPct val="101000"/>
                        </a:lnSpc>
                        <a:spcBef>
                          <a:spcPts val="420"/>
                        </a:spcBef>
                      </a:pPr>
                      <a:r>
                        <a:rPr sz="1400" spc="-10" dirty="0">
                          <a:latin typeface="Meiryo UI"/>
                          <a:cs typeface="Meiryo UI"/>
                        </a:rPr>
                        <a:t>安全性、運転性、経済性の面で革新的で多様な原子炉構想の計画化を支援</a:t>
                      </a:r>
                      <a:endParaRPr sz="1400">
                        <a:latin typeface="Meiryo UI"/>
                        <a:cs typeface="Meiryo UI"/>
                      </a:endParaRPr>
                    </a:p>
                  </a:txBody>
                  <a:tcPr marL="0" marR="0" marT="48369" marB="0"/>
                </a:tc>
                <a:extLst>
                  <a:ext uri="{0D108BD9-81ED-4DB2-BD59-A6C34878D82A}">
                    <a16:rowId xmlns:a16="http://schemas.microsoft.com/office/drawing/2014/main" val="10001"/>
                  </a:ext>
                </a:extLst>
              </a:tr>
              <a:tr h="506145">
                <a:tc>
                  <a:txBody>
                    <a:bodyPr/>
                    <a:lstStyle/>
                    <a:p>
                      <a:pPr marL="31750">
                        <a:lnSpc>
                          <a:spcPct val="100000"/>
                        </a:lnSpc>
                        <a:spcBef>
                          <a:spcPts val="430"/>
                        </a:spcBef>
                      </a:pPr>
                      <a:r>
                        <a:rPr sz="1400" spc="-10" dirty="0">
                          <a:latin typeface="Meiryo UI"/>
                          <a:cs typeface="Meiryo UI"/>
                        </a:rPr>
                        <a:t>炉の運転開始時期</a:t>
                      </a:r>
                      <a:endParaRPr sz="1400" dirty="0">
                        <a:latin typeface="Meiryo UI"/>
                        <a:cs typeface="Meiryo UI"/>
                      </a:endParaRPr>
                    </a:p>
                  </a:txBody>
                  <a:tcPr marL="0" marR="0" marT="49520" marB="0"/>
                </a:tc>
                <a:tc>
                  <a:txBody>
                    <a:bodyPr/>
                    <a:lstStyle/>
                    <a:p>
                      <a:pPr marL="444500">
                        <a:lnSpc>
                          <a:spcPct val="100000"/>
                        </a:lnSpc>
                        <a:spcBef>
                          <a:spcPts val="430"/>
                        </a:spcBef>
                      </a:pPr>
                      <a:r>
                        <a:rPr sz="1400" dirty="0">
                          <a:latin typeface="Meiryo UI"/>
                          <a:cs typeface="Meiryo UI"/>
                        </a:rPr>
                        <a:t>今後</a:t>
                      </a:r>
                      <a:r>
                        <a:rPr sz="1400" spc="-10" dirty="0">
                          <a:latin typeface="Meiryo UI"/>
                          <a:cs typeface="Meiryo UI"/>
                        </a:rPr>
                        <a:t>5～7</a:t>
                      </a:r>
                      <a:r>
                        <a:rPr sz="1400" spc="-50" dirty="0">
                          <a:latin typeface="Meiryo UI"/>
                          <a:cs typeface="Meiryo UI"/>
                        </a:rPr>
                        <a:t>年</a:t>
                      </a:r>
                      <a:endParaRPr sz="1400" dirty="0">
                        <a:latin typeface="Meiryo UI"/>
                        <a:cs typeface="Meiryo UI"/>
                      </a:endParaRPr>
                    </a:p>
                    <a:p>
                      <a:pPr marL="444500">
                        <a:lnSpc>
                          <a:spcPct val="100000"/>
                        </a:lnSpc>
                        <a:spcBef>
                          <a:spcPts val="15"/>
                        </a:spcBef>
                      </a:pPr>
                      <a:r>
                        <a:rPr sz="1400" spc="-10" dirty="0">
                          <a:latin typeface="Meiryo UI"/>
                          <a:cs typeface="Meiryo UI"/>
                        </a:rPr>
                        <a:t>（～2025</a:t>
                      </a:r>
                      <a:r>
                        <a:rPr sz="1400" dirty="0">
                          <a:latin typeface="Meiryo UI"/>
                          <a:cs typeface="Meiryo UI"/>
                        </a:rPr>
                        <a:t>年</a:t>
                      </a:r>
                      <a:r>
                        <a:rPr sz="1400" spc="-50" dirty="0">
                          <a:latin typeface="Meiryo UI"/>
                          <a:cs typeface="Meiryo UI"/>
                        </a:rPr>
                        <a:t>）</a:t>
                      </a:r>
                      <a:endParaRPr sz="1400" dirty="0">
                        <a:latin typeface="Meiryo UI"/>
                        <a:cs typeface="Meiryo UI"/>
                      </a:endParaRPr>
                    </a:p>
                  </a:txBody>
                  <a:tcPr marL="0" marR="0" marT="49520" marB="0"/>
                </a:tc>
                <a:tc>
                  <a:txBody>
                    <a:bodyPr/>
                    <a:lstStyle/>
                    <a:p>
                      <a:pPr marL="386080">
                        <a:lnSpc>
                          <a:spcPct val="100000"/>
                        </a:lnSpc>
                        <a:spcBef>
                          <a:spcPts val="430"/>
                        </a:spcBef>
                      </a:pPr>
                      <a:r>
                        <a:rPr sz="1400" spc="-5" dirty="0">
                          <a:latin typeface="Meiryo UI"/>
                          <a:cs typeface="Meiryo UI"/>
                        </a:rPr>
                        <a:t>左記＋</a:t>
                      </a:r>
                      <a:r>
                        <a:rPr sz="1400" spc="-10" dirty="0">
                          <a:latin typeface="Meiryo UI"/>
                          <a:cs typeface="Meiryo UI"/>
                        </a:rPr>
                        <a:t>5</a:t>
                      </a:r>
                      <a:r>
                        <a:rPr sz="1400" spc="-50" dirty="0">
                          <a:latin typeface="Meiryo UI"/>
                          <a:cs typeface="Meiryo UI"/>
                        </a:rPr>
                        <a:t>年</a:t>
                      </a:r>
                      <a:endParaRPr sz="1400">
                        <a:latin typeface="Meiryo UI"/>
                        <a:cs typeface="Meiryo UI"/>
                      </a:endParaRPr>
                    </a:p>
                    <a:p>
                      <a:pPr marL="386080">
                        <a:lnSpc>
                          <a:spcPct val="100000"/>
                        </a:lnSpc>
                        <a:spcBef>
                          <a:spcPts val="15"/>
                        </a:spcBef>
                      </a:pPr>
                      <a:r>
                        <a:rPr sz="1400" spc="-10" dirty="0">
                          <a:latin typeface="Meiryo UI"/>
                          <a:cs typeface="Meiryo UI"/>
                        </a:rPr>
                        <a:t>（～2030</a:t>
                      </a:r>
                      <a:r>
                        <a:rPr sz="1400" dirty="0">
                          <a:latin typeface="Meiryo UI"/>
                          <a:cs typeface="Meiryo UI"/>
                        </a:rPr>
                        <a:t>年</a:t>
                      </a:r>
                      <a:r>
                        <a:rPr sz="1400" spc="-50" dirty="0">
                          <a:latin typeface="Meiryo UI"/>
                          <a:cs typeface="Meiryo UI"/>
                        </a:rPr>
                        <a:t>）</a:t>
                      </a:r>
                      <a:endParaRPr sz="1400">
                        <a:latin typeface="Meiryo UI"/>
                        <a:cs typeface="Meiryo UI"/>
                      </a:endParaRPr>
                    </a:p>
                  </a:txBody>
                  <a:tcPr marL="0" marR="0" marT="49520" marB="0"/>
                </a:tc>
                <a:tc>
                  <a:txBody>
                    <a:bodyPr/>
                    <a:lstStyle/>
                    <a:p>
                      <a:pPr marL="151130">
                        <a:lnSpc>
                          <a:spcPct val="100000"/>
                        </a:lnSpc>
                        <a:spcBef>
                          <a:spcPts val="430"/>
                        </a:spcBef>
                      </a:pPr>
                      <a:r>
                        <a:rPr sz="1400" spc="-5" dirty="0">
                          <a:latin typeface="Meiryo UI"/>
                          <a:cs typeface="Meiryo UI"/>
                        </a:rPr>
                        <a:t>左記＋</a:t>
                      </a:r>
                      <a:r>
                        <a:rPr sz="1400" spc="-10" dirty="0">
                          <a:latin typeface="Meiryo UI"/>
                          <a:cs typeface="Meiryo UI"/>
                        </a:rPr>
                        <a:t>5～10</a:t>
                      </a:r>
                      <a:r>
                        <a:rPr sz="1400" spc="-50" dirty="0">
                          <a:latin typeface="Meiryo UI"/>
                          <a:cs typeface="Meiryo UI"/>
                        </a:rPr>
                        <a:t>年</a:t>
                      </a:r>
                      <a:endParaRPr sz="1400">
                        <a:latin typeface="Meiryo UI"/>
                        <a:cs typeface="Meiryo UI"/>
                      </a:endParaRPr>
                    </a:p>
                    <a:p>
                      <a:pPr marL="151130">
                        <a:lnSpc>
                          <a:spcPct val="100000"/>
                        </a:lnSpc>
                        <a:spcBef>
                          <a:spcPts val="15"/>
                        </a:spcBef>
                      </a:pPr>
                      <a:r>
                        <a:rPr sz="1400" spc="-10" dirty="0">
                          <a:latin typeface="Meiryo UI"/>
                          <a:cs typeface="Meiryo UI"/>
                        </a:rPr>
                        <a:t>（～2035</a:t>
                      </a:r>
                      <a:r>
                        <a:rPr sz="1400" dirty="0">
                          <a:latin typeface="Meiryo UI"/>
                          <a:cs typeface="Meiryo UI"/>
                        </a:rPr>
                        <a:t>年</a:t>
                      </a:r>
                      <a:r>
                        <a:rPr sz="1400" spc="-50" dirty="0">
                          <a:latin typeface="Meiryo UI"/>
                          <a:cs typeface="Meiryo UI"/>
                        </a:rPr>
                        <a:t>）</a:t>
                      </a:r>
                      <a:endParaRPr sz="1400">
                        <a:latin typeface="Meiryo UI"/>
                        <a:cs typeface="Meiryo UI"/>
                      </a:endParaRPr>
                    </a:p>
                  </a:txBody>
                  <a:tcPr marL="0" marR="0" marT="49520" marB="0"/>
                </a:tc>
                <a:extLst>
                  <a:ext uri="{0D108BD9-81ED-4DB2-BD59-A6C34878D82A}">
                    <a16:rowId xmlns:a16="http://schemas.microsoft.com/office/drawing/2014/main" val="10002"/>
                  </a:ext>
                </a:extLst>
              </a:tr>
              <a:tr h="330520">
                <a:tc>
                  <a:txBody>
                    <a:bodyPr/>
                    <a:lstStyle/>
                    <a:p>
                      <a:pPr marL="31750">
                        <a:lnSpc>
                          <a:spcPct val="100000"/>
                        </a:lnSpc>
                        <a:spcBef>
                          <a:spcPts val="434"/>
                        </a:spcBef>
                      </a:pPr>
                      <a:r>
                        <a:rPr sz="1400" spc="-15" dirty="0">
                          <a:latin typeface="Meiryo UI"/>
                          <a:cs typeface="Meiryo UI"/>
                        </a:rPr>
                        <a:t>採択件数</a:t>
                      </a:r>
                      <a:endParaRPr sz="1400">
                        <a:latin typeface="Meiryo UI"/>
                        <a:cs typeface="Meiryo UI"/>
                      </a:endParaRPr>
                    </a:p>
                  </a:txBody>
                  <a:tcPr marL="0" marR="0" marT="50095" marB="0"/>
                </a:tc>
                <a:tc>
                  <a:txBody>
                    <a:bodyPr/>
                    <a:lstStyle/>
                    <a:p>
                      <a:pPr marL="444500">
                        <a:lnSpc>
                          <a:spcPct val="100000"/>
                        </a:lnSpc>
                        <a:spcBef>
                          <a:spcPts val="434"/>
                        </a:spcBef>
                      </a:pPr>
                      <a:r>
                        <a:rPr sz="1400" spc="-10" dirty="0">
                          <a:latin typeface="Meiryo UI"/>
                          <a:cs typeface="Meiryo UI"/>
                        </a:rPr>
                        <a:t>2</a:t>
                      </a:r>
                      <a:r>
                        <a:rPr sz="1400" spc="-50" dirty="0">
                          <a:latin typeface="Meiryo UI"/>
                          <a:cs typeface="Meiryo UI"/>
                        </a:rPr>
                        <a:t>件</a:t>
                      </a:r>
                      <a:endParaRPr sz="1400">
                        <a:latin typeface="Meiryo UI"/>
                        <a:cs typeface="Meiryo UI"/>
                      </a:endParaRPr>
                    </a:p>
                  </a:txBody>
                  <a:tcPr marL="0" marR="0" marT="50095" marB="0"/>
                </a:tc>
                <a:tc>
                  <a:txBody>
                    <a:bodyPr/>
                    <a:lstStyle/>
                    <a:p>
                      <a:pPr marL="385445">
                        <a:lnSpc>
                          <a:spcPct val="100000"/>
                        </a:lnSpc>
                        <a:spcBef>
                          <a:spcPts val="434"/>
                        </a:spcBef>
                      </a:pPr>
                      <a:r>
                        <a:rPr sz="1400" spc="-10" dirty="0">
                          <a:latin typeface="Meiryo UI"/>
                          <a:cs typeface="Meiryo UI"/>
                        </a:rPr>
                        <a:t>2～5</a:t>
                      </a:r>
                      <a:r>
                        <a:rPr sz="1400" spc="-50" dirty="0">
                          <a:latin typeface="Meiryo UI"/>
                          <a:cs typeface="Meiryo UI"/>
                        </a:rPr>
                        <a:t>件</a:t>
                      </a:r>
                      <a:endParaRPr sz="1400">
                        <a:latin typeface="Meiryo UI"/>
                        <a:cs typeface="Meiryo UI"/>
                      </a:endParaRPr>
                    </a:p>
                  </a:txBody>
                  <a:tcPr marL="0" marR="0" marT="50095" marB="0"/>
                </a:tc>
                <a:tc>
                  <a:txBody>
                    <a:bodyPr/>
                    <a:lstStyle/>
                    <a:p>
                      <a:pPr marL="150495">
                        <a:lnSpc>
                          <a:spcPct val="100000"/>
                        </a:lnSpc>
                        <a:spcBef>
                          <a:spcPts val="434"/>
                        </a:spcBef>
                      </a:pPr>
                      <a:r>
                        <a:rPr sz="1400" spc="-10" dirty="0">
                          <a:latin typeface="Meiryo UI"/>
                          <a:cs typeface="Meiryo UI"/>
                        </a:rPr>
                        <a:t>2</a:t>
                      </a:r>
                      <a:r>
                        <a:rPr sz="1400" spc="-20" dirty="0">
                          <a:latin typeface="Meiryo UI"/>
                          <a:cs typeface="Meiryo UI"/>
                        </a:rPr>
                        <a:t>件以上</a:t>
                      </a:r>
                      <a:endParaRPr sz="1400">
                        <a:latin typeface="Meiryo UI"/>
                        <a:cs typeface="Meiryo UI"/>
                      </a:endParaRPr>
                    </a:p>
                  </a:txBody>
                  <a:tcPr marL="0" marR="0" marT="50095" marB="0"/>
                </a:tc>
                <a:extLst>
                  <a:ext uri="{0D108BD9-81ED-4DB2-BD59-A6C34878D82A}">
                    <a16:rowId xmlns:a16="http://schemas.microsoft.com/office/drawing/2014/main" val="10003"/>
                  </a:ext>
                </a:extLst>
              </a:tr>
              <a:tr h="388102">
                <a:tc>
                  <a:txBody>
                    <a:bodyPr/>
                    <a:lstStyle/>
                    <a:p>
                      <a:pPr marL="31750">
                        <a:lnSpc>
                          <a:spcPct val="100000"/>
                        </a:lnSpc>
                        <a:spcBef>
                          <a:spcPts val="720"/>
                        </a:spcBef>
                      </a:pPr>
                      <a:r>
                        <a:rPr sz="1400" dirty="0">
                          <a:latin typeface="Meiryo UI"/>
                          <a:cs typeface="Meiryo UI"/>
                        </a:rPr>
                        <a:t>助成金額</a:t>
                      </a:r>
                      <a:r>
                        <a:rPr sz="1400" spc="-10" dirty="0">
                          <a:latin typeface="Meiryo UI"/>
                          <a:cs typeface="Meiryo UI"/>
                        </a:rPr>
                        <a:t>（1</a:t>
                      </a:r>
                      <a:r>
                        <a:rPr sz="1400" dirty="0">
                          <a:latin typeface="Meiryo UI"/>
                          <a:cs typeface="Meiryo UI"/>
                        </a:rPr>
                        <a:t>件</a:t>
                      </a:r>
                      <a:r>
                        <a:rPr sz="1400" spc="-50" dirty="0">
                          <a:latin typeface="Meiryo UI"/>
                          <a:cs typeface="Meiryo UI"/>
                        </a:rPr>
                        <a:t>）</a:t>
                      </a:r>
                      <a:endParaRPr sz="1400">
                        <a:latin typeface="Meiryo UI"/>
                        <a:cs typeface="Meiryo UI"/>
                      </a:endParaRPr>
                    </a:p>
                  </a:txBody>
                  <a:tcPr marL="0" marR="0" marT="82918" marB="0"/>
                </a:tc>
                <a:tc>
                  <a:txBody>
                    <a:bodyPr/>
                    <a:lstStyle/>
                    <a:p>
                      <a:pPr marL="444500">
                        <a:lnSpc>
                          <a:spcPct val="100000"/>
                        </a:lnSpc>
                        <a:spcBef>
                          <a:spcPts val="720"/>
                        </a:spcBef>
                      </a:pPr>
                      <a:r>
                        <a:rPr sz="1400" spc="-10" dirty="0">
                          <a:latin typeface="Meiryo UI"/>
                          <a:cs typeface="Meiryo UI"/>
                        </a:rPr>
                        <a:t>≦8000</a:t>
                      </a:r>
                      <a:r>
                        <a:rPr sz="1400" spc="-20" dirty="0">
                          <a:latin typeface="Meiryo UI"/>
                          <a:cs typeface="Meiryo UI"/>
                        </a:rPr>
                        <a:t>万ドル</a:t>
                      </a:r>
                      <a:endParaRPr sz="1400">
                        <a:latin typeface="Meiryo UI"/>
                        <a:cs typeface="Meiryo UI"/>
                      </a:endParaRPr>
                    </a:p>
                  </a:txBody>
                  <a:tcPr marL="0" marR="0" marT="82918" marB="0"/>
                </a:tc>
                <a:tc>
                  <a:txBody>
                    <a:bodyPr/>
                    <a:lstStyle/>
                    <a:p>
                      <a:pPr marL="385445">
                        <a:lnSpc>
                          <a:spcPct val="100000"/>
                        </a:lnSpc>
                        <a:spcBef>
                          <a:spcPts val="720"/>
                        </a:spcBef>
                      </a:pPr>
                      <a:r>
                        <a:rPr sz="1400" spc="-10" dirty="0">
                          <a:latin typeface="Meiryo UI"/>
                          <a:cs typeface="Meiryo UI"/>
                        </a:rPr>
                        <a:t>≦3000</a:t>
                      </a:r>
                      <a:r>
                        <a:rPr sz="1400" spc="-20" dirty="0">
                          <a:latin typeface="Meiryo UI"/>
                          <a:cs typeface="Meiryo UI"/>
                        </a:rPr>
                        <a:t>万ドル</a:t>
                      </a:r>
                      <a:endParaRPr sz="1400">
                        <a:latin typeface="Meiryo UI"/>
                        <a:cs typeface="Meiryo UI"/>
                      </a:endParaRPr>
                    </a:p>
                  </a:txBody>
                  <a:tcPr marL="0" marR="0" marT="82918" marB="0"/>
                </a:tc>
                <a:tc>
                  <a:txBody>
                    <a:bodyPr/>
                    <a:lstStyle/>
                    <a:p>
                      <a:pPr marL="152400">
                        <a:lnSpc>
                          <a:spcPct val="100000"/>
                        </a:lnSpc>
                        <a:spcBef>
                          <a:spcPts val="720"/>
                        </a:spcBef>
                      </a:pPr>
                      <a:r>
                        <a:rPr sz="1400" spc="-10" dirty="0">
                          <a:latin typeface="Meiryo UI"/>
                          <a:cs typeface="Meiryo UI"/>
                        </a:rPr>
                        <a:t>≦2000</a:t>
                      </a:r>
                      <a:r>
                        <a:rPr sz="1400" spc="-20" dirty="0">
                          <a:latin typeface="Meiryo UI"/>
                          <a:cs typeface="Meiryo UI"/>
                        </a:rPr>
                        <a:t>万ドル</a:t>
                      </a:r>
                      <a:endParaRPr sz="1400" dirty="0">
                        <a:latin typeface="Meiryo UI"/>
                        <a:cs typeface="Meiryo UI"/>
                      </a:endParaRPr>
                    </a:p>
                  </a:txBody>
                  <a:tcPr marL="0" marR="0" marT="82918" marB="0"/>
                </a:tc>
                <a:extLst>
                  <a:ext uri="{0D108BD9-81ED-4DB2-BD59-A6C34878D82A}">
                    <a16:rowId xmlns:a16="http://schemas.microsoft.com/office/drawing/2014/main" val="10004"/>
                  </a:ext>
                </a:extLst>
              </a:tr>
            </a:tbl>
          </a:graphicData>
        </a:graphic>
      </p:graphicFrame>
      <p:sp>
        <p:nvSpPr>
          <p:cNvPr id="10" name="object 10"/>
          <p:cNvSpPr txBox="1"/>
          <p:nvPr/>
        </p:nvSpPr>
        <p:spPr>
          <a:xfrm>
            <a:off x="1945009" y="4944196"/>
            <a:ext cx="545876" cy="222080"/>
          </a:xfrm>
          <a:prstGeom prst="rect">
            <a:avLst/>
          </a:prstGeom>
        </p:spPr>
        <p:txBody>
          <a:bodyPr vert="horz" wrap="square" lIns="0" tIns="12668" rIns="0" bIns="0" rtlCol="0">
            <a:spAutoFit/>
          </a:bodyPr>
          <a:lstStyle/>
          <a:p>
            <a:pPr marL="11516">
              <a:spcBef>
                <a:spcPts val="100"/>
              </a:spcBef>
            </a:pPr>
            <a:r>
              <a:rPr sz="1360" spc="-18" dirty="0">
                <a:latin typeface="Meiryo UI"/>
                <a:cs typeface="Meiryo UI"/>
              </a:rPr>
              <a:t>採択先</a:t>
            </a:r>
            <a:endParaRPr sz="1360">
              <a:latin typeface="Meiryo UI"/>
              <a:cs typeface="Meiryo UI"/>
            </a:endParaRPr>
          </a:p>
        </p:txBody>
      </p:sp>
      <p:sp>
        <p:nvSpPr>
          <p:cNvPr id="11" name="object 11"/>
          <p:cNvSpPr txBox="1"/>
          <p:nvPr/>
        </p:nvSpPr>
        <p:spPr>
          <a:xfrm>
            <a:off x="4112882" y="4944197"/>
            <a:ext cx="1318049" cy="640656"/>
          </a:xfrm>
          <a:prstGeom prst="rect">
            <a:avLst/>
          </a:prstGeom>
        </p:spPr>
        <p:txBody>
          <a:bodyPr vert="horz" wrap="square" lIns="0" tIns="12668" rIns="0" bIns="0" rtlCol="0">
            <a:spAutoFit/>
          </a:bodyPr>
          <a:lstStyle/>
          <a:p>
            <a:pPr marL="11516">
              <a:spcBef>
                <a:spcPts val="100"/>
              </a:spcBef>
            </a:pPr>
            <a:r>
              <a:rPr sz="1360" spc="-9" dirty="0">
                <a:latin typeface="Meiryo UI"/>
                <a:cs typeface="Meiryo UI"/>
              </a:rPr>
              <a:t>2020</a:t>
            </a:r>
            <a:r>
              <a:rPr sz="1360" dirty="0">
                <a:latin typeface="Meiryo UI"/>
                <a:cs typeface="Meiryo UI"/>
              </a:rPr>
              <a:t>年</a:t>
            </a:r>
            <a:r>
              <a:rPr sz="1360" spc="-9" dirty="0">
                <a:latin typeface="Meiryo UI"/>
                <a:cs typeface="Meiryo UI"/>
              </a:rPr>
              <a:t>10</a:t>
            </a:r>
            <a:r>
              <a:rPr sz="1360" spc="-45" dirty="0">
                <a:latin typeface="Meiryo UI"/>
                <a:cs typeface="Meiryo UI"/>
              </a:rPr>
              <a:t>月</a:t>
            </a:r>
            <a:endParaRPr sz="1360">
              <a:latin typeface="Meiryo UI"/>
              <a:cs typeface="Meiryo UI"/>
            </a:endParaRPr>
          </a:p>
          <a:p>
            <a:pPr marL="291940" indent="-280999">
              <a:spcBef>
                <a:spcPts val="9"/>
              </a:spcBef>
              <a:buFont typeface="Arial"/>
              <a:buChar char="•"/>
              <a:tabLst>
                <a:tab pos="291940" algn="l"/>
                <a:tab pos="292516" algn="l"/>
              </a:tabLst>
            </a:pPr>
            <a:r>
              <a:rPr sz="1360" dirty="0">
                <a:latin typeface="Meiryo UI"/>
                <a:cs typeface="Meiryo UI"/>
              </a:rPr>
              <a:t>X</a:t>
            </a:r>
            <a:r>
              <a:rPr sz="1360" spc="-18" dirty="0">
                <a:latin typeface="Meiryo UI"/>
                <a:cs typeface="Meiryo UI"/>
              </a:rPr>
              <a:t>エナジー</a:t>
            </a:r>
            <a:endParaRPr sz="1360">
              <a:latin typeface="Meiryo UI"/>
              <a:cs typeface="Meiryo UI"/>
            </a:endParaRPr>
          </a:p>
          <a:p>
            <a:pPr marL="291940" indent="-280999">
              <a:spcBef>
                <a:spcPts val="23"/>
              </a:spcBef>
              <a:buFont typeface="Arial"/>
              <a:buChar char="•"/>
              <a:tabLst>
                <a:tab pos="291940" algn="l"/>
                <a:tab pos="292516" algn="l"/>
              </a:tabLst>
            </a:pPr>
            <a:r>
              <a:rPr sz="1360" spc="-18" dirty="0">
                <a:latin typeface="Meiryo UI"/>
                <a:cs typeface="Meiryo UI"/>
              </a:rPr>
              <a:t>Terra</a:t>
            </a:r>
            <a:r>
              <a:rPr sz="1360" spc="-91" dirty="0">
                <a:latin typeface="Meiryo UI"/>
                <a:cs typeface="Meiryo UI"/>
              </a:rPr>
              <a:t> </a:t>
            </a:r>
            <a:r>
              <a:rPr sz="1360" spc="-9" dirty="0">
                <a:latin typeface="Meiryo UI"/>
                <a:cs typeface="Meiryo UI"/>
              </a:rPr>
              <a:t>Power</a:t>
            </a:r>
            <a:endParaRPr sz="1360">
              <a:latin typeface="Meiryo UI"/>
              <a:cs typeface="Meiryo UI"/>
            </a:endParaRPr>
          </a:p>
        </p:txBody>
      </p:sp>
      <p:sp>
        <p:nvSpPr>
          <p:cNvPr id="12" name="object 12"/>
          <p:cNvSpPr txBox="1"/>
          <p:nvPr/>
        </p:nvSpPr>
        <p:spPr>
          <a:xfrm>
            <a:off x="6282948" y="4944197"/>
            <a:ext cx="1596745" cy="1268520"/>
          </a:xfrm>
          <a:prstGeom prst="rect">
            <a:avLst/>
          </a:prstGeom>
        </p:spPr>
        <p:txBody>
          <a:bodyPr vert="horz" wrap="square" lIns="0" tIns="12668" rIns="0" bIns="0" rtlCol="0">
            <a:spAutoFit/>
          </a:bodyPr>
          <a:lstStyle/>
          <a:p>
            <a:pPr marL="11516">
              <a:spcBef>
                <a:spcPts val="100"/>
              </a:spcBef>
            </a:pPr>
            <a:r>
              <a:rPr sz="1360" spc="-9" dirty="0">
                <a:latin typeface="Meiryo UI"/>
                <a:cs typeface="Meiryo UI"/>
              </a:rPr>
              <a:t>2020年12</a:t>
            </a:r>
            <a:r>
              <a:rPr sz="1360" spc="-45" dirty="0">
                <a:latin typeface="Meiryo UI"/>
                <a:cs typeface="Meiryo UI"/>
              </a:rPr>
              <a:t>月</a:t>
            </a:r>
            <a:endParaRPr sz="1360">
              <a:latin typeface="Meiryo UI"/>
              <a:cs typeface="Meiryo UI"/>
            </a:endParaRPr>
          </a:p>
          <a:p>
            <a:pPr marL="291940" indent="-280999">
              <a:spcBef>
                <a:spcPts val="9"/>
              </a:spcBef>
              <a:buFont typeface="Arial"/>
              <a:buChar char="•"/>
              <a:tabLst>
                <a:tab pos="291940" algn="l"/>
                <a:tab pos="292516" algn="l"/>
              </a:tabLst>
            </a:pPr>
            <a:r>
              <a:rPr sz="1360" dirty="0">
                <a:latin typeface="Meiryo UI"/>
                <a:cs typeface="Meiryo UI"/>
              </a:rPr>
              <a:t>Kairos</a:t>
            </a:r>
            <a:r>
              <a:rPr sz="1360" spc="-63" dirty="0">
                <a:latin typeface="Meiryo UI"/>
                <a:cs typeface="Meiryo UI"/>
              </a:rPr>
              <a:t> </a:t>
            </a:r>
            <a:r>
              <a:rPr sz="1360" spc="-18" dirty="0">
                <a:latin typeface="Meiryo UI"/>
                <a:cs typeface="Meiryo UI"/>
              </a:rPr>
              <a:t>Power</a:t>
            </a:r>
            <a:endParaRPr sz="1360">
              <a:latin typeface="Meiryo UI"/>
              <a:cs typeface="Meiryo UI"/>
            </a:endParaRPr>
          </a:p>
          <a:p>
            <a:pPr marL="291940" indent="-280999">
              <a:spcBef>
                <a:spcPts val="23"/>
              </a:spcBef>
              <a:buFont typeface="Arial"/>
              <a:buChar char="•"/>
              <a:tabLst>
                <a:tab pos="291940" algn="l"/>
                <a:tab pos="292516" algn="l"/>
              </a:tabLst>
            </a:pPr>
            <a:r>
              <a:rPr sz="1360" spc="-14" dirty="0">
                <a:latin typeface="Meiryo UI"/>
                <a:cs typeface="Meiryo UI"/>
              </a:rPr>
              <a:t>ウエスティングハウス</a:t>
            </a:r>
            <a:endParaRPr sz="1360">
              <a:latin typeface="Meiryo UI"/>
              <a:cs typeface="Meiryo UI"/>
            </a:endParaRPr>
          </a:p>
          <a:p>
            <a:pPr marL="291940" indent="-280999">
              <a:spcBef>
                <a:spcPts val="14"/>
              </a:spcBef>
              <a:buFont typeface="Arial"/>
              <a:buChar char="•"/>
              <a:tabLst>
                <a:tab pos="291940" algn="l"/>
                <a:tab pos="292516" algn="l"/>
              </a:tabLst>
            </a:pPr>
            <a:r>
              <a:rPr sz="1360" spc="-18" dirty="0">
                <a:latin typeface="Meiryo UI"/>
                <a:cs typeface="Meiryo UI"/>
              </a:rPr>
              <a:t>BWXT</a:t>
            </a:r>
            <a:endParaRPr sz="1360">
              <a:latin typeface="Meiryo UI"/>
              <a:cs typeface="Meiryo UI"/>
            </a:endParaRPr>
          </a:p>
          <a:p>
            <a:pPr marL="291940" indent="-280999">
              <a:spcBef>
                <a:spcPts val="9"/>
              </a:spcBef>
              <a:buFont typeface="Arial"/>
              <a:buChar char="•"/>
              <a:tabLst>
                <a:tab pos="291940" algn="l"/>
                <a:tab pos="292516" algn="l"/>
              </a:tabLst>
            </a:pPr>
            <a:r>
              <a:rPr sz="1360" spc="-14" dirty="0">
                <a:latin typeface="Meiryo UI"/>
                <a:cs typeface="Meiryo UI"/>
              </a:rPr>
              <a:t>ホルテック</a:t>
            </a:r>
            <a:endParaRPr sz="1360">
              <a:latin typeface="Meiryo UI"/>
              <a:cs typeface="Meiryo UI"/>
            </a:endParaRPr>
          </a:p>
          <a:p>
            <a:pPr marL="291940" indent="-280999">
              <a:spcBef>
                <a:spcPts val="14"/>
              </a:spcBef>
              <a:buFont typeface="Arial"/>
              <a:buChar char="•"/>
              <a:tabLst>
                <a:tab pos="291940" algn="l"/>
                <a:tab pos="292516" algn="l"/>
              </a:tabLst>
            </a:pPr>
            <a:r>
              <a:rPr sz="1360" spc="-14" dirty="0">
                <a:latin typeface="Meiryo UI"/>
                <a:cs typeface="Meiryo UI"/>
              </a:rPr>
              <a:t>サザン・カンパニー</a:t>
            </a:r>
            <a:endParaRPr sz="1360">
              <a:latin typeface="Meiryo UI"/>
              <a:cs typeface="Meiryo UI"/>
            </a:endParaRPr>
          </a:p>
        </p:txBody>
      </p:sp>
      <p:sp>
        <p:nvSpPr>
          <p:cNvPr id="13" name="object 13"/>
          <p:cNvSpPr txBox="1"/>
          <p:nvPr/>
        </p:nvSpPr>
        <p:spPr>
          <a:xfrm>
            <a:off x="8451270" y="4944197"/>
            <a:ext cx="1685997" cy="849944"/>
          </a:xfrm>
          <a:prstGeom prst="rect">
            <a:avLst/>
          </a:prstGeom>
        </p:spPr>
        <p:txBody>
          <a:bodyPr vert="horz" wrap="square" lIns="0" tIns="12668" rIns="0" bIns="0" rtlCol="0">
            <a:spAutoFit/>
          </a:bodyPr>
          <a:lstStyle/>
          <a:p>
            <a:pPr marL="11516">
              <a:spcBef>
                <a:spcPts val="100"/>
              </a:spcBef>
            </a:pPr>
            <a:r>
              <a:rPr sz="1360" spc="-9" dirty="0">
                <a:latin typeface="Meiryo UI"/>
                <a:cs typeface="Meiryo UI"/>
              </a:rPr>
              <a:t>2020</a:t>
            </a:r>
            <a:r>
              <a:rPr sz="1360" dirty="0">
                <a:latin typeface="Meiryo UI"/>
                <a:cs typeface="Meiryo UI"/>
              </a:rPr>
              <a:t>年</a:t>
            </a:r>
            <a:r>
              <a:rPr sz="1360" spc="-9" dirty="0">
                <a:latin typeface="Meiryo UI"/>
                <a:cs typeface="Meiryo UI"/>
              </a:rPr>
              <a:t>12</a:t>
            </a:r>
            <a:r>
              <a:rPr sz="1360" spc="-45" dirty="0">
                <a:latin typeface="Meiryo UI"/>
                <a:cs typeface="Meiryo UI"/>
              </a:rPr>
              <a:t>月</a:t>
            </a:r>
            <a:endParaRPr sz="1360">
              <a:latin typeface="Meiryo UI"/>
              <a:cs typeface="Meiryo UI"/>
            </a:endParaRPr>
          </a:p>
          <a:p>
            <a:pPr marL="291940" indent="-280999">
              <a:spcBef>
                <a:spcPts val="9"/>
              </a:spcBef>
              <a:buFont typeface="Arial"/>
              <a:buChar char="•"/>
              <a:tabLst>
                <a:tab pos="291940" algn="l"/>
                <a:tab pos="292516" algn="l"/>
              </a:tabLst>
            </a:pPr>
            <a:r>
              <a:rPr sz="1360" spc="-23" dirty="0">
                <a:latin typeface="Meiryo UI"/>
                <a:cs typeface="Meiryo UI"/>
              </a:rPr>
              <a:t>ARC</a:t>
            </a:r>
            <a:endParaRPr sz="1360">
              <a:latin typeface="Meiryo UI"/>
              <a:cs typeface="Meiryo UI"/>
            </a:endParaRPr>
          </a:p>
          <a:p>
            <a:pPr marL="291940" indent="-280999">
              <a:spcBef>
                <a:spcPts val="23"/>
              </a:spcBef>
              <a:buFont typeface="Arial"/>
              <a:buChar char="•"/>
              <a:tabLst>
                <a:tab pos="291940" algn="l"/>
                <a:tab pos="292516" algn="l"/>
              </a:tabLst>
            </a:pPr>
            <a:r>
              <a:rPr sz="1360" dirty="0">
                <a:latin typeface="Meiryo UI"/>
                <a:cs typeface="Meiryo UI"/>
              </a:rPr>
              <a:t>General</a:t>
            </a:r>
            <a:r>
              <a:rPr sz="1360" spc="-41" dirty="0">
                <a:latin typeface="Meiryo UI"/>
                <a:cs typeface="Meiryo UI"/>
              </a:rPr>
              <a:t> </a:t>
            </a:r>
            <a:r>
              <a:rPr sz="1360" spc="-9" dirty="0">
                <a:latin typeface="Meiryo UI"/>
                <a:cs typeface="Meiryo UI"/>
              </a:rPr>
              <a:t>Atomics</a:t>
            </a:r>
            <a:endParaRPr sz="1360">
              <a:latin typeface="Meiryo UI"/>
              <a:cs typeface="Meiryo UI"/>
            </a:endParaRPr>
          </a:p>
          <a:p>
            <a:pPr marL="291940" indent="-280999">
              <a:spcBef>
                <a:spcPts val="14"/>
              </a:spcBef>
              <a:buFont typeface="Arial"/>
              <a:buChar char="•"/>
              <a:tabLst>
                <a:tab pos="291940" algn="l"/>
                <a:tab pos="292516" algn="l"/>
              </a:tabLst>
            </a:pPr>
            <a:r>
              <a:rPr sz="1360" spc="-23" dirty="0">
                <a:latin typeface="Meiryo UI"/>
                <a:cs typeface="Meiryo UI"/>
              </a:rPr>
              <a:t>MIT</a:t>
            </a:r>
            <a:endParaRPr sz="1360">
              <a:latin typeface="Meiryo UI"/>
              <a:cs typeface="Meiryo UI"/>
            </a:endParaRPr>
          </a:p>
        </p:txBody>
      </p:sp>
      <p:sp>
        <p:nvSpPr>
          <p:cNvPr id="14" name="object 14"/>
          <p:cNvSpPr txBox="1"/>
          <p:nvPr/>
        </p:nvSpPr>
        <p:spPr>
          <a:xfrm>
            <a:off x="470263" y="994556"/>
            <a:ext cx="11486606" cy="1063464"/>
          </a:xfrm>
          <a:prstGeom prst="rect">
            <a:avLst/>
          </a:prstGeom>
        </p:spPr>
        <p:txBody>
          <a:bodyPr vert="horz" wrap="square" lIns="0" tIns="12668" rIns="0" bIns="0" rtlCol="0">
            <a:spAutoFit/>
          </a:bodyPr>
          <a:lstStyle/>
          <a:p>
            <a:pPr marL="11516">
              <a:spcBef>
                <a:spcPts val="100"/>
              </a:spcBef>
            </a:pPr>
            <a:r>
              <a:rPr sz="1360" spc="-9" dirty="0">
                <a:latin typeface="Meiryo UI"/>
                <a:cs typeface="Meiryo UI"/>
              </a:rPr>
              <a:t>先進炉実証プログラム</a:t>
            </a:r>
            <a:r>
              <a:rPr sz="1360" dirty="0">
                <a:latin typeface="Meiryo UI"/>
                <a:cs typeface="Meiryo UI"/>
              </a:rPr>
              <a:t>（Advanced</a:t>
            </a:r>
            <a:r>
              <a:rPr sz="1360" spc="-59" dirty="0">
                <a:latin typeface="Meiryo UI"/>
                <a:cs typeface="Meiryo UI"/>
              </a:rPr>
              <a:t> </a:t>
            </a:r>
            <a:r>
              <a:rPr sz="1360" dirty="0">
                <a:latin typeface="Meiryo UI"/>
                <a:cs typeface="Meiryo UI"/>
              </a:rPr>
              <a:t>Reactor</a:t>
            </a:r>
            <a:r>
              <a:rPr sz="1360" spc="-41" dirty="0">
                <a:latin typeface="Meiryo UI"/>
                <a:cs typeface="Meiryo UI"/>
              </a:rPr>
              <a:t> </a:t>
            </a:r>
            <a:r>
              <a:rPr sz="1360" dirty="0">
                <a:latin typeface="Meiryo UI"/>
                <a:cs typeface="Meiryo UI"/>
              </a:rPr>
              <a:t>Demonstration</a:t>
            </a:r>
            <a:r>
              <a:rPr sz="1360" spc="-45" dirty="0">
                <a:latin typeface="Meiryo UI"/>
                <a:cs typeface="Meiryo UI"/>
              </a:rPr>
              <a:t> </a:t>
            </a:r>
            <a:r>
              <a:rPr sz="1360" spc="50" dirty="0">
                <a:latin typeface="Meiryo UI"/>
                <a:cs typeface="Meiryo UI"/>
              </a:rPr>
              <a:t>Program:ARDP</a:t>
            </a:r>
            <a:endParaRPr sz="1360" dirty="0">
              <a:latin typeface="Meiryo UI"/>
              <a:cs typeface="Meiryo UI"/>
            </a:endParaRPr>
          </a:p>
          <a:p>
            <a:pPr marL="291940" indent="-280999">
              <a:spcBef>
                <a:spcPts val="9"/>
              </a:spcBef>
              <a:buFont typeface="Times New Roman"/>
              <a:buChar char="•"/>
              <a:tabLst>
                <a:tab pos="291940" algn="l"/>
                <a:tab pos="292516" algn="l"/>
              </a:tabLst>
            </a:pPr>
            <a:r>
              <a:rPr sz="1360" spc="-9" dirty="0">
                <a:latin typeface="Meiryo UI"/>
                <a:cs typeface="Meiryo UI"/>
              </a:rPr>
              <a:t>FY20（2019</a:t>
            </a:r>
            <a:r>
              <a:rPr sz="1360" dirty="0">
                <a:latin typeface="Meiryo UI"/>
                <a:cs typeface="Meiryo UI"/>
              </a:rPr>
              <a:t>年10月～2020年</a:t>
            </a:r>
            <a:r>
              <a:rPr sz="1360" spc="-9" dirty="0">
                <a:latin typeface="Meiryo UI"/>
                <a:cs typeface="Meiryo UI"/>
              </a:rPr>
              <a:t>9</a:t>
            </a:r>
            <a:r>
              <a:rPr sz="1360" dirty="0">
                <a:latin typeface="Meiryo UI"/>
                <a:cs typeface="Meiryo UI"/>
              </a:rPr>
              <a:t>月）</a:t>
            </a:r>
            <a:r>
              <a:rPr sz="1360" spc="-5" dirty="0">
                <a:latin typeface="Meiryo UI"/>
                <a:cs typeface="Meiryo UI"/>
              </a:rPr>
              <a:t>歳出法にて新設。</a:t>
            </a:r>
            <a:r>
              <a:rPr sz="1360" spc="-9" dirty="0">
                <a:latin typeface="Meiryo UI"/>
                <a:cs typeface="Meiryo UI"/>
              </a:rPr>
              <a:t>DOE</a:t>
            </a:r>
            <a:r>
              <a:rPr sz="1360" spc="-5" dirty="0">
                <a:latin typeface="Meiryo UI"/>
                <a:cs typeface="Meiryo UI"/>
              </a:rPr>
              <a:t>原子力局の研究開発予算の</a:t>
            </a:r>
            <a:r>
              <a:rPr sz="1360" spc="-9" dirty="0">
                <a:latin typeface="Meiryo UI"/>
                <a:cs typeface="Meiryo UI"/>
              </a:rPr>
              <a:t>4</a:t>
            </a:r>
            <a:r>
              <a:rPr sz="1360" dirty="0">
                <a:latin typeface="Meiryo UI"/>
                <a:cs typeface="Meiryo UI"/>
              </a:rPr>
              <a:t>分の</a:t>
            </a:r>
            <a:r>
              <a:rPr sz="1360" spc="-9" dirty="0">
                <a:latin typeface="Meiryo UI"/>
                <a:cs typeface="Meiryo UI"/>
              </a:rPr>
              <a:t>1</a:t>
            </a:r>
            <a:r>
              <a:rPr sz="1360" spc="-18" dirty="0">
                <a:latin typeface="Meiryo UI"/>
                <a:cs typeface="Meiryo UI"/>
              </a:rPr>
              <a:t>に相当。</a:t>
            </a:r>
            <a:endParaRPr sz="1360" dirty="0">
              <a:latin typeface="Meiryo UI"/>
              <a:cs typeface="Meiryo UI"/>
            </a:endParaRPr>
          </a:p>
          <a:p>
            <a:pPr marL="291940" marR="4607" indent="-280999">
              <a:lnSpc>
                <a:spcPct val="100699"/>
              </a:lnSpc>
              <a:spcBef>
                <a:spcPts val="14"/>
              </a:spcBef>
              <a:buFont typeface="Times New Roman"/>
              <a:buChar char="•"/>
              <a:tabLst>
                <a:tab pos="291940" algn="l"/>
                <a:tab pos="292516" algn="l"/>
              </a:tabLst>
            </a:pPr>
            <a:r>
              <a:rPr sz="1360" spc="-14" dirty="0">
                <a:latin typeface="Meiryo UI"/>
                <a:cs typeface="Meiryo UI"/>
              </a:rPr>
              <a:t>支援の理由として、先進炉は温室効果ガスの排出削減、新規雇用創出、強い経済の構築に対する大きなポテンシャルを有していることに加え、先進炉の開発が迅速に進めば、米国が有する、主要な原子力インフラやサプライチェーンの能力が失われる前</a:t>
            </a:r>
            <a:r>
              <a:rPr sz="1360" spc="-18" dirty="0">
                <a:latin typeface="Meiryo UI"/>
                <a:cs typeface="Meiryo UI"/>
              </a:rPr>
              <a:t>に、拡大する市場の機会をとらえることができるとしている。</a:t>
            </a:r>
            <a:endParaRPr sz="1360" dirty="0">
              <a:latin typeface="Meiryo UI"/>
              <a:cs typeface="Meiryo UI"/>
            </a:endParaRPr>
          </a:p>
          <a:p>
            <a:pPr marL="291940" indent="-280999">
              <a:spcBef>
                <a:spcPts val="9"/>
              </a:spcBef>
              <a:buFont typeface="Times New Roman"/>
              <a:buChar char="•"/>
              <a:tabLst>
                <a:tab pos="291940" algn="l"/>
                <a:tab pos="292516" algn="l"/>
              </a:tabLst>
            </a:pPr>
            <a:r>
              <a:rPr sz="1360" spc="-9" dirty="0">
                <a:latin typeface="Meiryo UI"/>
                <a:cs typeface="Meiryo UI"/>
              </a:rPr>
              <a:t>ARDPによる民間への支援は、以下の3</a:t>
            </a:r>
            <a:r>
              <a:rPr sz="1360" spc="-18" dirty="0">
                <a:latin typeface="Meiryo UI"/>
                <a:cs typeface="Meiryo UI"/>
              </a:rPr>
              <a:t>つのサブプログラムから成る</a:t>
            </a:r>
            <a:endParaRPr sz="1360" dirty="0">
              <a:latin typeface="Meiryo UI"/>
              <a:cs typeface="Meiryo UI"/>
            </a:endParaRPr>
          </a:p>
        </p:txBody>
      </p:sp>
      <p:sp>
        <p:nvSpPr>
          <p:cNvPr id="15" name="object 15"/>
          <p:cNvSpPr txBox="1"/>
          <p:nvPr/>
        </p:nvSpPr>
        <p:spPr>
          <a:xfrm>
            <a:off x="4059424" y="6286024"/>
            <a:ext cx="6371433" cy="131414"/>
          </a:xfrm>
          <a:prstGeom prst="rect">
            <a:avLst/>
          </a:prstGeom>
        </p:spPr>
        <p:txBody>
          <a:bodyPr vert="horz" wrap="square" lIns="0" tIns="12668" rIns="0" bIns="0" rtlCol="0">
            <a:spAutoFit/>
          </a:bodyPr>
          <a:lstStyle/>
          <a:p>
            <a:pPr marL="11516">
              <a:spcBef>
                <a:spcPts val="100"/>
              </a:spcBef>
            </a:pPr>
            <a:r>
              <a:rPr sz="771" dirty="0">
                <a:latin typeface="Meiryo UI"/>
                <a:cs typeface="Meiryo UI"/>
              </a:rPr>
              <a:t>DOE,</a:t>
            </a:r>
            <a:r>
              <a:rPr sz="771" spc="68" dirty="0">
                <a:latin typeface="Meiryo UI"/>
                <a:cs typeface="Meiryo UI"/>
              </a:rPr>
              <a:t> </a:t>
            </a:r>
            <a:r>
              <a:rPr sz="771" dirty="0">
                <a:latin typeface="Meiryo UI"/>
                <a:cs typeface="Meiryo UI"/>
              </a:rPr>
              <a:t>ARDP</a:t>
            </a:r>
            <a:r>
              <a:rPr sz="771" spc="63" dirty="0">
                <a:latin typeface="Meiryo UI"/>
                <a:cs typeface="Meiryo UI"/>
              </a:rPr>
              <a:t> </a:t>
            </a:r>
            <a:r>
              <a:rPr sz="771" dirty="0">
                <a:latin typeface="Meiryo UI"/>
                <a:cs typeface="Meiryo UI"/>
              </a:rPr>
              <a:t>FOA,</a:t>
            </a:r>
            <a:r>
              <a:rPr sz="771" spc="68" dirty="0">
                <a:latin typeface="Meiryo UI"/>
                <a:cs typeface="Meiryo UI"/>
              </a:rPr>
              <a:t> </a:t>
            </a:r>
            <a:r>
              <a:rPr sz="771" dirty="0">
                <a:latin typeface="Meiryo UI"/>
                <a:cs typeface="Meiryo UI"/>
              </a:rPr>
              <a:t>May</a:t>
            </a:r>
            <a:r>
              <a:rPr sz="771" spc="45" dirty="0">
                <a:latin typeface="Meiryo UI"/>
                <a:cs typeface="Meiryo UI"/>
              </a:rPr>
              <a:t> </a:t>
            </a:r>
            <a:r>
              <a:rPr sz="771" dirty="0">
                <a:latin typeface="Meiryo UI"/>
                <a:cs typeface="Meiryo UI"/>
              </a:rPr>
              <a:t>14</a:t>
            </a:r>
            <a:r>
              <a:rPr sz="771" spc="32" dirty="0">
                <a:latin typeface="Meiryo UI"/>
                <a:cs typeface="Meiryo UI"/>
              </a:rPr>
              <a:t>, </a:t>
            </a:r>
            <a:r>
              <a:rPr sz="771" dirty="0">
                <a:latin typeface="Meiryo UI"/>
                <a:cs typeface="Meiryo UI"/>
              </a:rPr>
              <a:t>2020（2021年1月11日閲覧）</a:t>
            </a:r>
            <a:r>
              <a:rPr sz="771" u="sng" dirty="0">
                <a:solidFill>
                  <a:srgbClr val="3D5D83"/>
                </a:solidFill>
                <a:uFill>
                  <a:solidFill>
                    <a:srgbClr val="3D5D83"/>
                  </a:solidFill>
                </a:uFill>
                <a:latin typeface="Meiryo UI"/>
                <a:cs typeface="Meiryo UI"/>
              </a:rPr>
              <a:t>https://</a:t>
            </a:r>
            <a:r>
              <a:rPr sz="771" u="sng" dirty="0">
                <a:solidFill>
                  <a:srgbClr val="3D5D83"/>
                </a:solidFill>
                <a:uFill>
                  <a:solidFill>
                    <a:srgbClr val="3D5D83"/>
                  </a:solidFill>
                </a:uFill>
                <a:latin typeface="Meiryo UI"/>
                <a:cs typeface="Meiryo UI"/>
                <a:hlinkClick r:id="rId3"/>
              </a:rPr>
              <a:t>www.grants.gov/web/grants/view-</a:t>
            </a:r>
            <a:r>
              <a:rPr sz="771" u="sng" spc="-9" dirty="0">
                <a:solidFill>
                  <a:srgbClr val="3D5D83"/>
                </a:solidFill>
                <a:uFill>
                  <a:solidFill>
                    <a:srgbClr val="3D5D83"/>
                  </a:solidFill>
                </a:uFill>
                <a:latin typeface="Meiryo UI"/>
                <a:cs typeface="Meiryo UI"/>
                <a:hlinkClick r:id="rId3"/>
              </a:rPr>
              <a:t>opportunity.html?oppId=326997</a:t>
            </a:r>
            <a:endParaRPr sz="771" dirty="0">
              <a:latin typeface="Meiryo UI"/>
              <a:cs typeface="Meiryo UI"/>
            </a:endParaRPr>
          </a:p>
        </p:txBody>
      </p:sp>
      <p:sp>
        <p:nvSpPr>
          <p:cNvPr id="18" name="テキスト ボックス 17">
            <a:extLst>
              <a:ext uri="{FF2B5EF4-FFF2-40B4-BE49-F238E27FC236}">
                <a16:creationId xmlns:a16="http://schemas.microsoft.com/office/drawing/2014/main" id="{174B7680-CC4B-CFEC-3200-0E30AC4B408C}"/>
              </a:ext>
            </a:extLst>
          </p:cNvPr>
          <p:cNvSpPr txBox="1"/>
          <p:nvPr/>
        </p:nvSpPr>
        <p:spPr>
          <a:xfrm>
            <a:off x="0" y="0"/>
            <a:ext cx="12192000" cy="523220"/>
          </a:xfrm>
          <a:prstGeom prst="rect">
            <a:avLst/>
          </a:prstGeom>
          <a:solidFill>
            <a:srgbClr val="052F61"/>
          </a:solidFill>
        </p:spPr>
        <p:txBody>
          <a:bodyPr wrap="square" rtlCol="0">
            <a:spAutoFit/>
          </a:bodyPr>
          <a:lstStyle/>
          <a:p>
            <a:pPr algn="ctr"/>
            <a:r>
              <a:rPr lang="ja-JP" altLang="en-US" sz="2800" b="1" dirty="0">
                <a:solidFill>
                  <a:schemeClr val="bg1"/>
                </a:solidFill>
                <a:latin typeface="Meiryo UI" panose="020B0604030504040204" pitchFamily="50" charset="-128"/>
                <a:ea typeface="Meiryo UI" panose="020B0604030504040204" pitchFamily="50" charset="-128"/>
              </a:rPr>
              <a:t>先進炉実証プログアム（</a:t>
            </a:r>
            <a:r>
              <a:rPr lang="en-US" altLang="ja-JP" sz="2800" b="1" dirty="0">
                <a:solidFill>
                  <a:schemeClr val="bg1"/>
                </a:solidFill>
                <a:latin typeface="Meiryo UI" panose="020B0604030504040204" pitchFamily="50" charset="-128"/>
                <a:ea typeface="Meiryo UI" panose="020B0604030504040204" pitchFamily="50" charset="-128"/>
              </a:rPr>
              <a:t>ARDP</a:t>
            </a:r>
            <a:r>
              <a:rPr lang="ja-JP" altLang="en-US" sz="2800" b="1" dirty="0">
                <a:solidFill>
                  <a:schemeClr val="bg1"/>
                </a:solidFill>
                <a:latin typeface="Meiryo UI" panose="020B0604030504040204" pitchFamily="50" charset="-128"/>
                <a:ea typeface="Meiryo UI" panose="020B0604030504040204" pitchFamily="50" charset="-128"/>
              </a:rPr>
              <a:t>）</a:t>
            </a:r>
            <a:endParaRPr kumimoji="1" lang="en-US" altLang="ja-JP" sz="2800" b="1" dirty="0">
              <a:solidFill>
                <a:schemeClr val="bg1"/>
              </a:solidFill>
              <a:latin typeface="Meiryo UI" panose="020B0604030504040204" pitchFamily="50" charset="-128"/>
              <a:ea typeface="Meiryo UI" panose="020B0604030504040204" pitchFamily="50" charset="-128"/>
            </a:endParaRP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pWr4R7ffn00qx2iynCtIHrg"/>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Wr4R7ffn00qx2iynCtIHrg"/>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Wr4R7ffn00qx2iynCtIHrg"/>
</p:tagLst>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ct:contentTypeSchema xmlns:ct="http://schemas.microsoft.com/office/2006/metadata/contentType" xmlns:ma="http://schemas.microsoft.com/office/2006/metadata/properties/metaAttributes" ct:_="" ma:_="" ma:contentTypeName="ドキュメント" ma:contentTypeID="0x010100D4B4BA52571A3D4984ECFCB860F9D4E6" ma:contentTypeVersion="9" ma:contentTypeDescription="新しいドキュメントを作成します。" ma:contentTypeScope="" ma:versionID="f31f51aca3255cc6d9fc86a4a5999d92">
  <xsd:schema xmlns:xsd="http://www.w3.org/2001/XMLSchema" xmlns:xs="http://www.w3.org/2001/XMLSchema" xmlns:p="http://schemas.microsoft.com/office/2006/metadata/properties" xmlns:ns2="4dda5c40-5535-49ba-a1d9-7c13aebdb9b2" targetNamespace="http://schemas.microsoft.com/office/2006/metadata/properties" ma:root="true" ma:fieldsID="2b3c0190184ab92d418ceebc73bc5569" ns2:_="">
    <xsd:import namespace="4dda5c40-5535-49ba-a1d9-7c13aebdb9b2"/>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2:lcf76f155ced4ddcb4097134ff3c332f"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dda5c40-5535-49ba-a1d9-7c13aebdb9b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lcf76f155ced4ddcb4097134ff3c332f" ma:index="16" nillable="true" ma:taxonomy="true" ma:internalName="lcf76f155ced4ddcb4097134ff3c332f" ma:taxonomyFieldName="MediaServiceImageTags" ma:displayName="画像タグ" ma:readOnly="false" ma:fieldId="{5cf76f15-5ced-4ddc-b409-7134ff3c332f}" ma:taxonomyMulti="true" ma:sspId="4d38eeb2-196a-4034-a10a-62d7248b044c" ma:termSetId="09814cd3-568e-fe90-9814-8d621ff8fb84" ma:anchorId="fba54fb3-c3e1-fe81-a776-ca4b69148c4d" ma:open="true" ma:isKeyword="false">
      <xsd:complexType>
        <xsd:sequence>
          <xsd:element ref="pc:Terms" minOccurs="0" maxOccurs="1"/>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コンテンツ タイプ"/>
        <xsd:element ref="dc:title" minOccurs="0" maxOccurs="1" ma:index="4" ma:displayName="タイトル"/>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FA4CF97-22A9-4A41-9193-EC9C1DCD3B0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dda5c40-5535-49ba-a1d9-7c13aebdb9b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E704466-96D9-4519-A38B-7436D4BD89A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57487</TotalTime>
  <Words>13975</Words>
  <Application>Microsoft Office PowerPoint</Application>
  <PresentationFormat>ワイド画面</PresentationFormat>
  <Paragraphs>3438</Paragraphs>
  <Slides>105</Slides>
  <Notes>5</Notes>
  <HiddenSlides>0</HiddenSlides>
  <MMClips>0</MMClips>
  <ScaleCrop>false</ScaleCrop>
  <HeadingPairs>
    <vt:vector size="8" baseType="variant">
      <vt:variant>
        <vt:lpstr>使用されているフォント</vt:lpstr>
      </vt:variant>
      <vt:variant>
        <vt:i4>43</vt:i4>
      </vt:variant>
      <vt:variant>
        <vt:lpstr>テーマ</vt:lpstr>
      </vt:variant>
      <vt:variant>
        <vt:i4>2</vt:i4>
      </vt:variant>
      <vt:variant>
        <vt:lpstr>埋め込まれた OLE サーバー</vt:lpstr>
      </vt:variant>
      <vt:variant>
        <vt:i4>1</vt:i4>
      </vt:variant>
      <vt:variant>
        <vt:lpstr>スライド タイトル</vt:lpstr>
      </vt:variant>
      <vt:variant>
        <vt:i4>105</vt:i4>
      </vt:variant>
    </vt:vector>
  </HeadingPairs>
  <TitlesOfParts>
    <vt:vector size="151" baseType="lpstr">
      <vt:lpstr>BIZ UDPゴシック</vt:lpstr>
      <vt:lpstr>BIZ UDP明朝 Medium</vt:lpstr>
      <vt:lpstr>Expo M</vt:lpstr>
      <vt:lpstr>Headline R</vt:lpstr>
      <vt:lpstr>HGP</vt:lpstr>
      <vt:lpstr>HGP行書体</vt:lpstr>
      <vt:lpstr>HGP創英角ｺﾞｼｯｸUB</vt:lpstr>
      <vt:lpstr>HG教科書体</vt:lpstr>
      <vt:lpstr>HYGothic-Extra</vt:lpstr>
      <vt:lpstr>Malgun Gothic</vt:lpstr>
      <vt:lpstr>Meiryo UI</vt:lpstr>
      <vt:lpstr>ＭＳ Ｐゴシック</vt:lpstr>
      <vt:lpstr>MS UI Gothic</vt:lpstr>
      <vt:lpstr>ＭＳ ゴシック</vt:lpstr>
      <vt:lpstr>Noto Sans CJK HK</vt:lpstr>
      <vt:lpstr>opensans</vt:lpstr>
      <vt:lpstr>UD デジタル 教科書体 NK-B</vt:lpstr>
      <vt:lpstr>UD デジタル 教科書体 NK-R</vt:lpstr>
      <vt:lpstr>UD デジタル 教科書体 NK-R</vt:lpstr>
      <vt:lpstr>UKIJ CJK</vt:lpstr>
      <vt:lpstr>Yet R</vt:lpstr>
      <vt:lpstr>メイリオ</vt:lpstr>
      <vt:lpstr>游ゴシック</vt:lpstr>
      <vt:lpstr>游ゴシック Light</vt:lpstr>
      <vt:lpstr>72 Black</vt:lpstr>
      <vt:lpstr>Amasis MT Pro Black</vt:lpstr>
      <vt:lpstr>Amasis MT Pro Medium</vt:lpstr>
      <vt:lpstr>Arial</vt:lpstr>
      <vt:lpstr>Arial Narrow</vt:lpstr>
      <vt:lpstr>Calibri</vt:lpstr>
      <vt:lpstr>Calibri Light</vt:lpstr>
      <vt:lpstr>Cambria</vt:lpstr>
      <vt:lpstr>Cooper Black</vt:lpstr>
      <vt:lpstr>Courier New</vt:lpstr>
      <vt:lpstr>Ebrima</vt:lpstr>
      <vt:lpstr>Eras Demi ITC</vt:lpstr>
      <vt:lpstr>Gill Sans Nova Ultra Bold</vt:lpstr>
      <vt:lpstr>Microsoft Himalaya</vt:lpstr>
      <vt:lpstr>Rockwell Extra Bold</vt:lpstr>
      <vt:lpstr>Symbol</vt:lpstr>
      <vt:lpstr>Times</vt:lpstr>
      <vt:lpstr>Times New Roman</vt:lpstr>
      <vt:lpstr>Wingdings</vt:lpstr>
      <vt:lpstr>Office テーマ</vt:lpstr>
      <vt:lpstr>Office Theme</vt:lpstr>
      <vt:lpstr>Bitmap Image</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安全性を高めるシンプルさ</vt:lpstr>
      <vt:lpstr>異なる実装（モジュール数）に同一の技術を提供</vt:lpstr>
      <vt:lpstr>革新軽水炉”SRZ-1200”の特徴（1/8）</vt:lpstr>
      <vt:lpstr>PowerPoint プレゼンテーション</vt:lpstr>
      <vt:lpstr>Land-based SMRs</vt:lpstr>
      <vt:lpstr>Marine-based SMRs</vt:lpstr>
      <vt:lpstr>HTGR-type SMRs</vt:lpstr>
      <vt:lpstr>PowerPoint プレゼンテーション</vt:lpstr>
      <vt:lpstr>Molten Salt SMRs</vt:lpstr>
      <vt:lpstr>PowerPoint プレゼンテーション</vt:lpstr>
      <vt:lpstr>Liquid Metal, Fast-Neutron- Spectrum SMRs</vt:lpstr>
      <vt:lpstr>PowerPoint プレゼンテーション</vt:lpstr>
      <vt:lpstr>Microreactors</vt:lpstr>
      <vt:lpstr>PowerPoint プレゼンテーション</vt:lpstr>
      <vt:lpstr>PowerPoint プレゼンテーション</vt:lpstr>
      <vt:lpstr>Status of Deployment Timeline as of Spring 2020</vt:lpstr>
      <vt:lpstr>PowerPoint プレゼンテーション</vt:lpstr>
      <vt:lpstr>PowerPoint プレゼンテーション</vt:lpstr>
      <vt:lpstr>PowerPoint プレゼンテーション</vt:lpstr>
      <vt:lpstr>Accelerating advanced reactor demonstration &amp; deployment</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99Moの娘核種である99mTcは核医学検査薬として 利用。日本は、欧米につぐ世界第3位の消費国であるにもかかわらず、国産化率はゼロ</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コアテクノロジー： NuScale Power Module</vt:lpstr>
      <vt:lpstr>PowerPoint プレゼンテーション</vt:lpstr>
      <vt:lpstr>異種炉型の協働的運用</vt:lpstr>
      <vt:lpstr>PowerPoint プレゼンテーション</vt:lpstr>
      <vt:lpstr>PowerPoint プレゼンテーション</vt:lpstr>
      <vt:lpstr>PowerPoint プレゼンテーション</vt:lpstr>
      <vt:lpstr>PowerPoint プレゼンテーション</vt:lpstr>
      <vt:lpstr>Small Modular Reactors</vt:lpstr>
      <vt:lpstr>Small Modular Reactors – Ranges of Sizes and</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NuScale社の新型炉開発の準備とレビュー</vt:lpstr>
      <vt:lpstr>PowerPoint プレゼンテーション</vt:lpstr>
      <vt:lpstr>PowerPoint プレゼンテーション</vt:lpstr>
      <vt:lpstr>PowerPoint プレゼンテーション</vt:lpstr>
      <vt:lpstr>Resource availability of Thorium By-product production of Thorium</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阿部 裕</dc:creator>
  <cp:lastModifiedBy>Abe,YutakaTKZIM</cp:lastModifiedBy>
  <cp:revision>223</cp:revision>
  <dcterms:created xsi:type="dcterms:W3CDTF">2022-08-09T21:58:50Z</dcterms:created>
  <dcterms:modified xsi:type="dcterms:W3CDTF">2023-04-27T23:43:09Z</dcterms:modified>
</cp:coreProperties>
</file>